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9"/>
  </p:notesMasterIdLst>
  <p:sldIdLst>
    <p:sldId id="257" r:id="rId3"/>
    <p:sldId id="274" r:id="rId4"/>
    <p:sldId id="306" r:id="rId5"/>
    <p:sldId id="296" r:id="rId6"/>
    <p:sldId id="324" r:id="rId7"/>
    <p:sldId id="325" r:id="rId8"/>
    <p:sldId id="258" r:id="rId9"/>
    <p:sldId id="326" r:id="rId10"/>
    <p:sldId id="327" r:id="rId11"/>
    <p:sldId id="328" r:id="rId12"/>
    <p:sldId id="329" r:id="rId13"/>
    <p:sldId id="342" r:id="rId14"/>
    <p:sldId id="332" r:id="rId15"/>
    <p:sldId id="333" r:id="rId16"/>
    <p:sldId id="334" r:id="rId17"/>
    <p:sldId id="335" r:id="rId18"/>
    <p:sldId id="336" r:id="rId19"/>
    <p:sldId id="337" r:id="rId20"/>
    <p:sldId id="338" r:id="rId21"/>
    <p:sldId id="341" r:id="rId22"/>
    <p:sldId id="339" r:id="rId23"/>
    <p:sldId id="340" r:id="rId24"/>
    <p:sldId id="321" r:id="rId25"/>
    <p:sldId id="310" r:id="rId26"/>
    <p:sldId id="322" r:id="rId27"/>
    <p:sldId id="316" r:id="rId28"/>
    <p:sldId id="308" r:id="rId29"/>
    <p:sldId id="268" r:id="rId30"/>
    <p:sldId id="275" r:id="rId31"/>
    <p:sldId id="309" r:id="rId32"/>
    <p:sldId id="314" r:id="rId33"/>
    <p:sldId id="315" r:id="rId34"/>
    <p:sldId id="317" r:id="rId35"/>
    <p:sldId id="318" r:id="rId36"/>
    <p:sldId id="319" r:id="rId37"/>
    <p:sldId id="320" r:id="rId38"/>
    <p:sldId id="354" r:id="rId39"/>
    <p:sldId id="363" r:id="rId40"/>
    <p:sldId id="355" r:id="rId41"/>
    <p:sldId id="356" r:id="rId42"/>
    <p:sldId id="357" r:id="rId43"/>
    <p:sldId id="362" r:id="rId44"/>
    <p:sldId id="361" r:id="rId45"/>
    <p:sldId id="358" r:id="rId46"/>
    <p:sldId id="359" r:id="rId47"/>
    <p:sldId id="360" r:id="rId4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183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os vietos rezervavimo ženklas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8DDA48E-07ED-4DE6-A7C3-E6AC9EAABCBE}" type="datetimeFigureOut">
              <a:rPr lang="en-US" smtClean="0"/>
              <a:t>6/6/2025</a:t>
            </a:fld>
            <a:endParaRPr lang="en-US"/>
          </a:p>
        </p:txBody>
      </p:sp>
      <p:sp>
        <p:nvSpPr>
          <p:cNvPr id="4" name="Skaidrės vaizdo vietos rezervavimo ženklas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Pastabų vietos rezervavimo ženklas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endParaRPr lang="en-US"/>
          </a:p>
        </p:txBody>
      </p:sp>
      <p:sp>
        <p:nvSpPr>
          <p:cNvPr id="6" name="Poraštės vietos rezervavimo ženklas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kaidrės numerio vietos rezervavimo ženklas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3FB7065-FF1C-4280-A539-93C64141A3A7}"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normAutofit/>
          </a:bodyPr>
          <a:lstStyle/>
          <a:p>
            <a:endParaRPr lang="en-US"/>
          </a:p>
        </p:txBody>
      </p:sp>
      <p:sp>
        <p:nvSpPr>
          <p:cNvPr id="4" name="Skaidrės numerio vietos rezervavimo ženklas 3"/>
          <p:cNvSpPr>
            <a:spLocks noGrp="1"/>
          </p:cNvSpPr>
          <p:nvPr>
            <p:ph type="sldNum" sz="quarter" idx="10"/>
          </p:nvPr>
        </p:nvSpPr>
        <p:spPr/>
        <p:txBody>
          <a:bodyPr/>
          <a:lstStyle/>
          <a:p>
            <a:fld id="{13FB7065-FF1C-4280-A539-93C64141A3A7}" type="slidenum">
              <a:rPr lang="en-US" smtClean="0"/>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2D8C99-8AB5-F1C8-F2AD-0F5307197CFE}"/>
            </a:ext>
          </a:extLst>
        </p:cNvPr>
        <p:cNvGrpSpPr/>
        <p:nvPr/>
      </p:nvGrpSpPr>
      <p:grpSpPr>
        <a:xfrm>
          <a:off x="0" y="0"/>
          <a:ext cx="0" cy="0"/>
          <a:chOff x="0" y="0"/>
          <a:chExt cx="0" cy="0"/>
        </a:xfrm>
      </p:grpSpPr>
      <p:sp>
        <p:nvSpPr>
          <p:cNvPr id="2" name="Skaidrės vaizdo vietos rezervavimo ženklas 1">
            <a:extLst>
              <a:ext uri="{FF2B5EF4-FFF2-40B4-BE49-F238E27FC236}">
                <a16:creationId xmlns:a16="http://schemas.microsoft.com/office/drawing/2014/main" id="{144F5DE3-5FB2-EF3A-1E2B-975562A258DC}"/>
              </a:ext>
            </a:extLst>
          </p:cNvPr>
          <p:cNvSpPr>
            <a:spLocks noGrp="1" noRot="1" noChangeAspect="1"/>
          </p:cNvSpPr>
          <p:nvPr>
            <p:ph type="sldImg"/>
          </p:nvPr>
        </p:nvSpPr>
        <p:spPr/>
      </p:sp>
      <p:sp>
        <p:nvSpPr>
          <p:cNvPr id="3" name="Pastabų vietos rezervavimo ženklas 2">
            <a:extLst>
              <a:ext uri="{FF2B5EF4-FFF2-40B4-BE49-F238E27FC236}">
                <a16:creationId xmlns:a16="http://schemas.microsoft.com/office/drawing/2014/main" id="{24E8F425-9762-EEA2-E52B-AF19FB013D37}"/>
              </a:ext>
            </a:extLst>
          </p:cNvPr>
          <p:cNvSpPr>
            <a:spLocks noGrp="1"/>
          </p:cNvSpPr>
          <p:nvPr>
            <p:ph type="body" idx="1"/>
          </p:nvPr>
        </p:nvSpPr>
        <p:spPr/>
        <p:txBody>
          <a:bodyPr>
            <a:normAutofit/>
          </a:bodyPr>
          <a:lstStyle/>
          <a:p>
            <a:endParaRPr lang="en-US"/>
          </a:p>
        </p:txBody>
      </p:sp>
      <p:sp>
        <p:nvSpPr>
          <p:cNvPr id="4" name="Skaidrės numerio vietos rezervavimo ženklas 3">
            <a:extLst>
              <a:ext uri="{FF2B5EF4-FFF2-40B4-BE49-F238E27FC236}">
                <a16:creationId xmlns:a16="http://schemas.microsoft.com/office/drawing/2014/main" id="{F000707E-4846-2A94-7B73-664355560633}"/>
              </a:ext>
            </a:extLst>
          </p:cNvPr>
          <p:cNvSpPr>
            <a:spLocks noGrp="1"/>
          </p:cNvSpPr>
          <p:nvPr>
            <p:ph type="sldNum" sz="quarter" idx="10"/>
          </p:nvPr>
        </p:nvSpPr>
        <p:spPr/>
        <p:txBody>
          <a:bodyPr/>
          <a:lstStyle/>
          <a:p>
            <a:fld id="{B17016B5-DA9D-4CED-B493-64EC3E30C3DE}" type="slidenum">
              <a:rPr lang="lt-LT" smtClean="0"/>
              <a:pPr/>
              <a:t>38</a:t>
            </a:fld>
            <a:endParaRPr lang="lt-LT"/>
          </a:p>
        </p:txBody>
      </p:sp>
    </p:spTree>
    <p:extLst>
      <p:ext uri="{BB962C8B-B14F-4D97-AF65-F5344CB8AC3E}">
        <p14:creationId xmlns:p14="http://schemas.microsoft.com/office/powerpoint/2010/main" val="3036027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Antraštė 1"/>
          <p:cNvSpPr>
            <a:spLocks noGrp="1"/>
          </p:cNvSpPr>
          <p:nvPr>
            <p:ph type="ctrTitle"/>
          </p:nvPr>
        </p:nvSpPr>
        <p:spPr>
          <a:xfrm>
            <a:off x="685800" y="2130425"/>
            <a:ext cx="7772400" cy="1470025"/>
          </a:xfrm>
        </p:spPr>
        <p:txBody>
          <a:bodyPr/>
          <a:lstStyle/>
          <a:p>
            <a:r>
              <a:rPr lang="lt-LT"/>
              <a:t>Spustelėkite, jei norite keisite ruoš. pav. stilių</a:t>
            </a:r>
            <a:endParaRPr lang="en-US"/>
          </a:p>
        </p:txBody>
      </p:sp>
      <p:sp>
        <p:nvSpPr>
          <p:cNvPr id="3" name="Paantraštė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a:t>Spustelėkite ruošinio paantraštės stiliui keisti</a:t>
            </a:r>
            <a:endParaRPr lang="en-US"/>
          </a:p>
        </p:txBody>
      </p:sp>
      <p:sp>
        <p:nvSpPr>
          <p:cNvPr id="4" name="Datos vietos rezervavimo ženklas 3"/>
          <p:cNvSpPr>
            <a:spLocks noGrp="1"/>
          </p:cNvSpPr>
          <p:nvPr>
            <p:ph type="dt" sz="half" idx="10"/>
          </p:nvPr>
        </p:nvSpPr>
        <p:spPr/>
        <p:txBody>
          <a:bodyPr/>
          <a:lstStyle/>
          <a:p>
            <a:fld id="{E5EB8A45-BD76-40C4-8625-0F57784B6E2C}" type="datetime1">
              <a:rPr lang="en-US" smtClean="0"/>
              <a:t>6/6/2025</a:t>
            </a:fld>
            <a:endParaRPr lang="en-US"/>
          </a:p>
        </p:txBody>
      </p:sp>
      <p:sp>
        <p:nvSpPr>
          <p:cNvPr id="5" name="Poraštės vietos rezervavimo ženklas 4"/>
          <p:cNvSpPr>
            <a:spLocks noGrp="1"/>
          </p:cNvSpPr>
          <p:nvPr>
            <p:ph type="ftr" sz="quarter" idx="11"/>
          </p:nvPr>
        </p:nvSpPr>
        <p:spPr/>
        <p:txBody>
          <a:bodyPr/>
          <a:lstStyle/>
          <a:p>
            <a:r>
              <a:rPr lang="lt-LT"/>
              <a:t>J. Namavičius. Vilnius</a:t>
            </a:r>
            <a:endParaRPr lang="en-US"/>
          </a:p>
        </p:txBody>
      </p:sp>
      <p:sp>
        <p:nvSpPr>
          <p:cNvPr id="6" name="Skaidrės numerio vietos rezervavimo ženklas 5"/>
          <p:cNvSpPr>
            <a:spLocks noGrp="1"/>
          </p:cNvSpPr>
          <p:nvPr>
            <p:ph type="sldNum" sz="quarter" idx="12"/>
          </p:nvPr>
        </p:nvSpPr>
        <p:spPr/>
        <p:txBody>
          <a:bodyPr/>
          <a:lstStyle/>
          <a:p>
            <a:fld id="{C191162D-2D2D-40DA-97B4-85B411CDC5D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a:t>Spustelėkite, jei norite keisite ruoš. pav. stilių</a:t>
            </a:r>
            <a:endParaRPr lang="en-US"/>
          </a:p>
        </p:txBody>
      </p:sp>
      <p:sp>
        <p:nvSpPr>
          <p:cNvPr id="3" name="Vertikalaus teksto vietos rezervavimo ženklas 2"/>
          <p:cNvSpPr>
            <a:spLocks noGrp="1"/>
          </p:cNvSpPr>
          <p:nvPr>
            <p:ph type="body" orient="vert" idx="1"/>
          </p:nvPr>
        </p:nvSpPr>
        <p:spPr/>
        <p:txBody>
          <a:bodyPr vert="eaVert"/>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endParaRPr lang="en-US"/>
          </a:p>
        </p:txBody>
      </p:sp>
      <p:sp>
        <p:nvSpPr>
          <p:cNvPr id="4" name="Datos vietos rezervavimo ženklas 3"/>
          <p:cNvSpPr>
            <a:spLocks noGrp="1"/>
          </p:cNvSpPr>
          <p:nvPr>
            <p:ph type="dt" sz="half" idx="10"/>
          </p:nvPr>
        </p:nvSpPr>
        <p:spPr/>
        <p:txBody>
          <a:bodyPr/>
          <a:lstStyle/>
          <a:p>
            <a:fld id="{8A8E8EC9-8DE3-421E-B38E-094547AEE4F5}" type="datetime1">
              <a:rPr lang="en-US" smtClean="0"/>
              <a:t>6/6/2025</a:t>
            </a:fld>
            <a:endParaRPr lang="en-US"/>
          </a:p>
        </p:txBody>
      </p:sp>
      <p:sp>
        <p:nvSpPr>
          <p:cNvPr id="5" name="Poraštės vietos rezervavimo ženklas 4"/>
          <p:cNvSpPr>
            <a:spLocks noGrp="1"/>
          </p:cNvSpPr>
          <p:nvPr>
            <p:ph type="ftr" sz="quarter" idx="11"/>
          </p:nvPr>
        </p:nvSpPr>
        <p:spPr/>
        <p:txBody>
          <a:bodyPr/>
          <a:lstStyle/>
          <a:p>
            <a:r>
              <a:rPr lang="lt-LT"/>
              <a:t>J. Namavičius. Vilnius</a:t>
            </a:r>
            <a:endParaRPr lang="en-US"/>
          </a:p>
        </p:txBody>
      </p:sp>
      <p:sp>
        <p:nvSpPr>
          <p:cNvPr id="6" name="Skaidrės numerio vietos rezervavimo ženklas 5"/>
          <p:cNvSpPr>
            <a:spLocks noGrp="1"/>
          </p:cNvSpPr>
          <p:nvPr>
            <p:ph type="sldNum" sz="quarter" idx="12"/>
          </p:nvPr>
        </p:nvSpPr>
        <p:spPr/>
        <p:txBody>
          <a:bodyPr/>
          <a:lstStyle/>
          <a:p>
            <a:fld id="{C191162D-2D2D-40DA-97B4-85B411CDC5D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6629400" y="274638"/>
            <a:ext cx="2057400" cy="5851525"/>
          </a:xfrm>
        </p:spPr>
        <p:txBody>
          <a:bodyPr vert="eaVert"/>
          <a:lstStyle/>
          <a:p>
            <a:r>
              <a:rPr lang="lt-LT"/>
              <a:t>Spustelėkite, jei norite keisite ruoš. pav. stilių</a:t>
            </a:r>
            <a:endParaRPr lang="en-US"/>
          </a:p>
        </p:txBody>
      </p:sp>
      <p:sp>
        <p:nvSpPr>
          <p:cNvPr id="3" name="Vertikalaus teksto vietos rezervavimo ženklas 2"/>
          <p:cNvSpPr>
            <a:spLocks noGrp="1"/>
          </p:cNvSpPr>
          <p:nvPr>
            <p:ph type="body" orient="vert" idx="1"/>
          </p:nvPr>
        </p:nvSpPr>
        <p:spPr>
          <a:xfrm>
            <a:off x="457200" y="274638"/>
            <a:ext cx="6019800" cy="5851525"/>
          </a:xfrm>
        </p:spPr>
        <p:txBody>
          <a:bodyPr vert="eaVert"/>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endParaRPr lang="en-US"/>
          </a:p>
        </p:txBody>
      </p:sp>
      <p:sp>
        <p:nvSpPr>
          <p:cNvPr id="4" name="Datos vietos rezervavimo ženklas 3"/>
          <p:cNvSpPr>
            <a:spLocks noGrp="1"/>
          </p:cNvSpPr>
          <p:nvPr>
            <p:ph type="dt" sz="half" idx="10"/>
          </p:nvPr>
        </p:nvSpPr>
        <p:spPr/>
        <p:txBody>
          <a:bodyPr/>
          <a:lstStyle/>
          <a:p>
            <a:fld id="{2C82282F-0B49-4464-B901-6C1E850E4FCF}" type="datetime1">
              <a:rPr lang="en-US" smtClean="0"/>
              <a:t>6/6/2025</a:t>
            </a:fld>
            <a:endParaRPr lang="en-US"/>
          </a:p>
        </p:txBody>
      </p:sp>
      <p:sp>
        <p:nvSpPr>
          <p:cNvPr id="5" name="Poraštės vietos rezervavimo ženklas 4"/>
          <p:cNvSpPr>
            <a:spLocks noGrp="1"/>
          </p:cNvSpPr>
          <p:nvPr>
            <p:ph type="ftr" sz="quarter" idx="11"/>
          </p:nvPr>
        </p:nvSpPr>
        <p:spPr/>
        <p:txBody>
          <a:bodyPr/>
          <a:lstStyle/>
          <a:p>
            <a:r>
              <a:rPr lang="lt-LT"/>
              <a:t>J. Namavičius. Vilnius</a:t>
            </a:r>
            <a:endParaRPr lang="en-US"/>
          </a:p>
        </p:txBody>
      </p:sp>
      <p:sp>
        <p:nvSpPr>
          <p:cNvPr id="6" name="Skaidrės numerio vietos rezervavimo ženklas 5"/>
          <p:cNvSpPr>
            <a:spLocks noGrp="1"/>
          </p:cNvSpPr>
          <p:nvPr>
            <p:ph type="sldNum" sz="quarter" idx="12"/>
          </p:nvPr>
        </p:nvSpPr>
        <p:spPr/>
        <p:txBody>
          <a:bodyPr/>
          <a:lstStyle/>
          <a:p>
            <a:fld id="{C191162D-2D2D-40DA-97B4-85B411CDC5D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11C389F7-FE25-5AE2-22AD-B902321A1336}"/>
              </a:ext>
            </a:extLst>
          </p:cNvPr>
          <p:cNvSpPr>
            <a:spLocks noGrp="1"/>
          </p:cNvSpPr>
          <p:nvPr>
            <p:ph type="ctrTitle"/>
          </p:nvPr>
        </p:nvSpPr>
        <p:spPr>
          <a:xfrm>
            <a:off x="1143000" y="1122363"/>
            <a:ext cx="6858000" cy="2387600"/>
          </a:xfrm>
        </p:spPr>
        <p:txBody>
          <a:bodyPr anchor="b"/>
          <a:lstStyle>
            <a:lvl1pPr algn="ctr">
              <a:defRPr sz="4500"/>
            </a:lvl1pPr>
          </a:lstStyle>
          <a:p>
            <a:r>
              <a:rPr lang="lt-LT"/>
              <a:t>Spustelėję redaguokite stilių</a:t>
            </a:r>
          </a:p>
        </p:txBody>
      </p:sp>
      <p:sp>
        <p:nvSpPr>
          <p:cNvPr id="3" name="Antrinis pavadinimas 2">
            <a:extLst>
              <a:ext uri="{FF2B5EF4-FFF2-40B4-BE49-F238E27FC236}">
                <a16:creationId xmlns:a16="http://schemas.microsoft.com/office/drawing/2014/main" id="{CAB5C31F-9EC0-57AD-F433-9EEAC5CE6CD5}"/>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lt-LT"/>
              <a:t>Spustelėkite norėdami redaguoti šablono paantraštės stilių</a:t>
            </a:r>
          </a:p>
        </p:txBody>
      </p:sp>
      <p:sp>
        <p:nvSpPr>
          <p:cNvPr id="4" name="Datos vietos rezervavimo ženklas 3">
            <a:extLst>
              <a:ext uri="{FF2B5EF4-FFF2-40B4-BE49-F238E27FC236}">
                <a16:creationId xmlns:a16="http://schemas.microsoft.com/office/drawing/2014/main" id="{CC283E83-CE4F-CDEC-FEB1-D662FB5058D9}"/>
              </a:ext>
            </a:extLst>
          </p:cNvPr>
          <p:cNvSpPr>
            <a:spLocks noGrp="1"/>
          </p:cNvSpPr>
          <p:nvPr>
            <p:ph type="dt" sz="half" idx="10"/>
          </p:nvPr>
        </p:nvSpPr>
        <p:spPr/>
        <p:txBody>
          <a:bodyPr/>
          <a:lstStyle/>
          <a:p>
            <a:fld id="{E35FA9AD-0BA8-407C-B6F6-4BA811064F02}" type="datetime1">
              <a:rPr lang="en-US" smtClean="0"/>
              <a:t>6/6/2025</a:t>
            </a:fld>
            <a:endParaRPr lang="lt-LT"/>
          </a:p>
        </p:txBody>
      </p:sp>
      <p:sp>
        <p:nvSpPr>
          <p:cNvPr id="5" name="Poraštės vietos rezervavimo ženklas 4">
            <a:extLst>
              <a:ext uri="{FF2B5EF4-FFF2-40B4-BE49-F238E27FC236}">
                <a16:creationId xmlns:a16="http://schemas.microsoft.com/office/drawing/2014/main" id="{A5EE4E85-DA68-6197-5119-7BCCA5F6A301}"/>
              </a:ext>
            </a:extLst>
          </p:cNvPr>
          <p:cNvSpPr>
            <a:spLocks noGrp="1"/>
          </p:cNvSpPr>
          <p:nvPr>
            <p:ph type="ftr" sz="quarter" idx="11"/>
          </p:nvPr>
        </p:nvSpPr>
        <p:spPr/>
        <p:txBody>
          <a:bodyPr/>
          <a:lstStyle/>
          <a:p>
            <a:r>
              <a:rPr lang="lt-LT"/>
              <a:t>J. Namavičius. Vilnius</a:t>
            </a:r>
          </a:p>
        </p:txBody>
      </p:sp>
      <p:sp>
        <p:nvSpPr>
          <p:cNvPr id="6" name="Skaidrės numerio vietos rezervavimo ženklas 5">
            <a:extLst>
              <a:ext uri="{FF2B5EF4-FFF2-40B4-BE49-F238E27FC236}">
                <a16:creationId xmlns:a16="http://schemas.microsoft.com/office/drawing/2014/main" id="{2F2C4111-486E-3575-AC74-C7134C0ACBEF}"/>
              </a:ext>
            </a:extLst>
          </p:cNvPr>
          <p:cNvSpPr>
            <a:spLocks noGrp="1"/>
          </p:cNvSpPr>
          <p:nvPr>
            <p:ph type="sldNum" sz="quarter" idx="12"/>
          </p:nvPr>
        </p:nvSpPr>
        <p:spPr/>
        <p:txBody>
          <a:bodyPr/>
          <a:lstStyle/>
          <a:p>
            <a:fld id="{52CC49F5-588D-410B-8178-62C2B24EC2BE}" type="slidenum">
              <a:rPr lang="lt-LT" smtClean="0"/>
              <a:t>‹#›</a:t>
            </a:fld>
            <a:endParaRPr lang="lt-LT"/>
          </a:p>
        </p:txBody>
      </p:sp>
    </p:spTree>
    <p:extLst>
      <p:ext uri="{BB962C8B-B14F-4D97-AF65-F5344CB8AC3E}">
        <p14:creationId xmlns:p14="http://schemas.microsoft.com/office/powerpoint/2010/main" val="29223254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CB08E789-AAF1-BB39-6A13-64855849F551}"/>
              </a:ext>
            </a:extLst>
          </p:cNvPr>
          <p:cNvSpPr>
            <a:spLocks noGrp="1"/>
          </p:cNvSpPr>
          <p:nvPr>
            <p:ph type="title"/>
          </p:nvPr>
        </p:nvSpPr>
        <p:spPr/>
        <p:txBody>
          <a:bodyPr/>
          <a:lstStyle/>
          <a:p>
            <a:r>
              <a:rPr lang="lt-LT"/>
              <a:t>Spustelėję redaguokite stilių</a:t>
            </a:r>
          </a:p>
        </p:txBody>
      </p:sp>
      <p:sp>
        <p:nvSpPr>
          <p:cNvPr id="3" name="Turinio vietos rezervavimo ženklas 2">
            <a:extLst>
              <a:ext uri="{FF2B5EF4-FFF2-40B4-BE49-F238E27FC236}">
                <a16:creationId xmlns:a16="http://schemas.microsoft.com/office/drawing/2014/main" id="{4230E52D-A0DE-979C-6486-8B258D7BF54F}"/>
              </a:ext>
            </a:extLst>
          </p:cNvPr>
          <p:cNvSpPr>
            <a:spLocks noGrp="1"/>
          </p:cNvSpPr>
          <p:nvPr>
            <p:ph idx="1"/>
          </p:nvPr>
        </p:nvSpPr>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a16="http://schemas.microsoft.com/office/drawing/2014/main" id="{58B3C232-2C2D-08F8-8574-654AB38E244E}"/>
              </a:ext>
            </a:extLst>
          </p:cNvPr>
          <p:cNvSpPr>
            <a:spLocks noGrp="1"/>
          </p:cNvSpPr>
          <p:nvPr>
            <p:ph type="dt" sz="half" idx="10"/>
          </p:nvPr>
        </p:nvSpPr>
        <p:spPr/>
        <p:txBody>
          <a:bodyPr/>
          <a:lstStyle/>
          <a:p>
            <a:fld id="{23194B15-D862-4D24-A267-D33A02DAB089}" type="datetime1">
              <a:rPr lang="en-US" smtClean="0"/>
              <a:t>6/6/2025</a:t>
            </a:fld>
            <a:endParaRPr lang="lt-LT"/>
          </a:p>
        </p:txBody>
      </p:sp>
      <p:sp>
        <p:nvSpPr>
          <p:cNvPr id="5" name="Poraštės vietos rezervavimo ženklas 4">
            <a:extLst>
              <a:ext uri="{FF2B5EF4-FFF2-40B4-BE49-F238E27FC236}">
                <a16:creationId xmlns:a16="http://schemas.microsoft.com/office/drawing/2014/main" id="{09895A69-2EC6-C4EF-B543-32EA53F810F3}"/>
              </a:ext>
            </a:extLst>
          </p:cNvPr>
          <p:cNvSpPr>
            <a:spLocks noGrp="1"/>
          </p:cNvSpPr>
          <p:nvPr>
            <p:ph type="ftr" sz="quarter" idx="11"/>
          </p:nvPr>
        </p:nvSpPr>
        <p:spPr/>
        <p:txBody>
          <a:bodyPr/>
          <a:lstStyle/>
          <a:p>
            <a:r>
              <a:rPr lang="lt-LT"/>
              <a:t>J. Namavičius. Vilnius</a:t>
            </a:r>
          </a:p>
        </p:txBody>
      </p:sp>
      <p:sp>
        <p:nvSpPr>
          <p:cNvPr id="6" name="Skaidrės numerio vietos rezervavimo ženklas 5">
            <a:extLst>
              <a:ext uri="{FF2B5EF4-FFF2-40B4-BE49-F238E27FC236}">
                <a16:creationId xmlns:a16="http://schemas.microsoft.com/office/drawing/2014/main" id="{8E1AA39E-3EC0-B7FE-1010-09C085A8D4F8}"/>
              </a:ext>
            </a:extLst>
          </p:cNvPr>
          <p:cNvSpPr>
            <a:spLocks noGrp="1"/>
          </p:cNvSpPr>
          <p:nvPr>
            <p:ph type="sldNum" sz="quarter" idx="12"/>
          </p:nvPr>
        </p:nvSpPr>
        <p:spPr/>
        <p:txBody>
          <a:bodyPr/>
          <a:lstStyle/>
          <a:p>
            <a:fld id="{52CC49F5-588D-410B-8178-62C2B24EC2BE}" type="slidenum">
              <a:rPr lang="lt-LT" smtClean="0"/>
              <a:t>‹#›</a:t>
            </a:fld>
            <a:endParaRPr lang="lt-LT"/>
          </a:p>
        </p:txBody>
      </p:sp>
    </p:spTree>
    <p:extLst>
      <p:ext uri="{BB962C8B-B14F-4D97-AF65-F5344CB8AC3E}">
        <p14:creationId xmlns:p14="http://schemas.microsoft.com/office/powerpoint/2010/main" val="34064110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34960FE-C8A5-5972-793B-2FD60B5BA9C3}"/>
              </a:ext>
            </a:extLst>
          </p:cNvPr>
          <p:cNvSpPr>
            <a:spLocks noGrp="1"/>
          </p:cNvSpPr>
          <p:nvPr>
            <p:ph type="title"/>
          </p:nvPr>
        </p:nvSpPr>
        <p:spPr>
          <a:xfrm>
            <a:off x="623888" y="1709739"/>
            <a:ext cx="7886700" cy="2852737"/>
          </a:xfrm>
        </p:spPr>
        <p:txBody>
          <a:bodyPr anchor="b"/>
          <a:lstStyle>
            <a:lvl1pPr>
              <a:defRPr sz="4500"/>
            </a:lvl1pPr>
          </a:lstStyle>
          <a:p>
            <a:r>
              <a:rPr lang="lt-LT"/>
              <a:t>Spustelėję redaguokite stilių</a:t>
            </a:r>
          </a:p>
        </p:txBody>
      </p:sp>
      <p:sp>
        <p:nvSpPr>
          <p:cNvPr id="3" name="Teksto vietos rezervavimo ženklas 2">
            <a:extLst>
              <a:ext uri="{FF2B5EF4-FFF2-40B4-BE49-F238E27FC236}">
                <a16:creationId xmlns:a16="http://schemas.microsoft.com/office/drawing/2014/main" id="{5BBF0218-6A42-F087-9062-16E3DAE765B1}"/>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lt-LT"/>
              <a:t>Spustelėkite, kad galėtumėte redaguoti šablono teksto stilius</a:t>
            </a:r>
          </a:p>
        </p:txBody>
      </p:sp>
      <p:sp>
        <p:nvSpPr>
          <p:cNvPr id="4" name="Datos vietos rezervavimo ženklas 3">
            <a:extLst>
              <a:ext uri="{FF2B5EF4-FFF2-40B4-BE49-F238E27FC236}">
                <a16:creationId xmlns:a16="http://schemas.microsoft.com/office/drawing/2014/main" id="{EB49BD4B-6B8E-98AA-547C-BB0B2CFFC9D9}"/>
              </a:ext>
            </a:extLst>
          </p:cNvPr>
          <p:cNvSpPr>
            <a:spLocks noGrp="1"/>
          </p:cNvSpPr>
          <p:nvPr>
            <p:ph type="dt" sz="half" idx="10"/>
          </p:nvPr>
        </p:nvSpPr>
        <p:spPr/>
        <p:txBody>
          <a:bodyPr/>
          <a:lstStyle/>
          <a:p>
            <a:fld id="{CB985CCB-E465-421D-9A14-B198C5942900}" type="datetime1">
              <a:rPr lang="en-US" smtClean="0"/>
              <a:t>6/6/2025</a:t>
            </a:fld>
            <a:endParaRPr lang="lt-LT"/>
          </a:p>
        </p:txBody>
      </p:sp>
      <p:sp>
        <p:nvSpPr>
          <p:cNvPr id="5" name="Poraštės vietos rezervavimo ženklas 4">
            <a:extLst>
              <a:ext uri="{FF2B5EF4-FFF2-40B4-BE49-F238E27FC236}">
                <a16:creationId xmlns:a16="http://schemas.microsoft.com/office/drawing/2014/main" id="{EA502E6A-59B5-C34A-344B-DF5E56F6EDB3}"/>
              </a:ext>
            </a:extLst>
          </p:cNvPr>
          <p:cNvSpPr>
            <a:spLocks noGrp="1"/>
          </p:cNvSpPr>
          <p:nvPr>
            <p:ph type="ftr" sz="quarter" idx="11"/>
          </p:nvPr>
        </p:nvSpPr>
        <p:spPr/>
        <p:txBody>
          <a:bodyPr/>
          <a:lstStyle/>
          <a:p>
            <a:r>
              <a:rPr lang="lt-LT"/>
              <a:t>J. Namavičius. Vilnius</a:t>
            </a:r>
          </a:p>
        </p:txBody>
      </p:sp>
      <p:sp>
        <p:nvSpPr>
          <p:cNvPr id="6" name="Skaidrės numerio vietos rezervavimo ženklas 5">
            <a:extLst>
              <a:ext uri="{FF2B5EF4-FFF2-40B4-BE49-F238E27FC236}">
                <a16:creationId xmlns:a16="http://schemas.microsoft.com/office/drawing/2014/main" id="{9A6C6D26-6C7A-5144-1651-98066A14FC7D}"/>
              </a:ext>
            </a:extLst>
          </p:cNvPr>
          <p:cNvSpPr>
            <a:spLocks noGrp="1"/>
          </p:cNvSpPr>
          <p:nvPr>
            <p:ph type="sldNum" sz="quarter" idx="12"/>
          </p:nvPr>
        </p:nvSpPr>
        <p:spPr/>
        <p:txBody>
          <a:bodyPr/>
          <a:lstStyle/>
          <a:p>
            <a:fld id="{52CC49F5-588D-410B-8178-62C2B24EC2BE}" type="slidenum">
              <a:rPr lang="lt-LT" smtClean="0"/>
              <a:t>‹#›</a:t>
            </a:fld>
            <a:endParaRPr lang="lt-LT"/>
          </a:p>
        </p:txBody>
      </p:sp>
    </p:spTree>
    <p:extLst>
      <p:ext uri="{BB962C8B-B14F-4D97-AF65-F5344CB8AC3E}">
        <p14:creationId xmlns:p14="http://schemas.microsoft.com/office/powerpoint/2010/main" val="26105793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21A3EE0C-E3EA-00D7-70F8-FD4B937A8C4A}"/>
              </a:ext>
            </a:extLst>
          </p:cNvPr>
          <p:cNvSpPr>
            <a:spLocks noGrp="1"/>
          </p:cNvSpPr>
          <p:nvPr>
            <p:ph type="title"/>
          </p:nvPr>
        </p:nvSpPr>
        <p:spPr/>
        <p:txBody>
          <a:bodyPr/>
          <a:lstStyle/>
          <a:p>
            <a:r>
              <a:rPr lang="lt-LT"/>
              <a:t>Spustelėję redaguokite stilių</a:t>
            </a:r>
          </a:p>
        </p:txBody>
      </p:sp>
      <p:sp>
        <p:nvSpPr>
          <p:cNvPr id="3" name="Turinio vietos rezervavimo ženklas 2">
            <a:extLst>
              <a:ext uri="{FF2B5EF4-FFF2-40B4-BE49-F238E27FC236}">
                <a16:creationId xmlns:a16="http://schemas.microsoft.com/office/drawing/2014/main" id="{5BFD755D-CAF1-8F67-D880-933281743AD2}"/>
              </a:ext>
            </a:extLst>
          </p:cNvPr>
          <p:cNvSpPr>
            <a:spLocks noGrp="1"/>
          </p:cNvSpPr>
          <p:nvPr>
            <p:ph sz="half" idx="1"/>
          </p:nvPr>
        </p:nvSpPr>
        <p:spPr>
          <a:xfrm>
            <a:off x="628650" y="1825625"/>
            <a:ext cx="3886200" cy="4351338"/>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Turinio vietos rezervavimo ženklas 3">
            <a:extLst>
              <a:ext uri="{FF2B5EF4-FFF2-40B4-BE49-F238E27FC236}">
                <a16:creationId xmlns:a16="http://schemas.microsoft.com/office/drawing/2014/main" id="{4D7CEB31-E573-7627-1309-9F4963B7881A}"/>
              </a:ext>
            </a:extLst>
          </p:cNvPr>
          <p:cNvSpPr>
            <a:spLocks noGrp="1"/>
          </p:cNvSpPr>
          <p:nvPr>
            <p:ph sz="half" idx="2"/>
          </p:nvPr>
        </p:nvSpPr>
        <p:spPr>
          <a:xfrm>
            <a:off x="4629150" y="1825625"/>
            <a:ext cx="3886200" cy="4351338"/>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5" name="Datos vietos rezervavimo ženklas 4">
            <a:extLst>
              <a:ext uri="{FF2B5EF4-FFF2-40B4-BE49-F238E27FC236}">
                <a16:creationId xmlns:a16="http://schemas.microsoft.com/office/drawing/2014/main" id="{84C08DD9-1A37-6429-22CC-6CBFF0DB1945}"/>
              </a:ext>
            </a:extLst>
          </p:cNvPr>
          <p:cNvSpPr>
            <a:spLocks noGrp="1"/>
          </p:cNvSpPr>
          <p:nvPr>
            <p:ph type="dt" sz="half" idx="10"/>
          </p:nvPr>
        </p:nvSpPr>
        <p:spPr/>
        <p:txBody>
          <a:bodyPr/>
          <a:lstStyle/>
          <a:p>
            <a:fld id="{40A21A60-578D-4761-92DD-6BC0CDCB8B74}" type="datetime1">
              <a:rPr lang="en-US" smtClean="0"/>
              <a:t>6/6/2025</a:t>
            </a:fld>
            <a:endParaRPr lang="lt-LT"/>
          </a:p>
        </p:txBody>
      </p:sp>
      <p:sp>
        <p:nvSpPr>
          <p:cNvPr id="6" name="Poraštės vietos rezervavimo ženklas 5">
            <a:extLst>
              <a:ext uri="{FF2B5EF4-FFF2-40B4-BE49-F238E27FC236}">
                <a16:creationId xmlns:a16="http://schemas.microsoft.com/office/drawing/2014/main" id="{82B35AC2-D770-5400-A669-EFD6ED170C4F}"/>
              </a:ext>
            </a:extLst>
          </p:cNvPr>
          <p:cNvSpPr>
            <a:spLocks noGrp="1"/>
          </p:cNvSpPr>
          <p:nvPr>
            <p:ph type="ftr" sz="quarter" idx="11"/>
          </p:nvPr>
        </p:nvSpPr>
        <p:spPr/>
        <p:txBody>
          <a:bodyPr/>
          <a:lstStyle/>
          <a:p>
            <a:r>
              <a:rPr lang="lt-LT"/>
              <a:t>J. Namavičius. Vilnius</a:t>
            </a:r>
          </a:p>
        </p:txBody>
      </p:sp>
      <p:sp>
        <p:nvSpPr>
          <p:cNvPr id="7" name="Skaidrės numerio vietos rezervavimo ženklas 6">
            <a:extLst>
              <a:ext uri="{FF2B5EF4-FFF2-40B4-BE49-F238E27FC236}">
                <a16:creationId xmlns:a16="http://schemas.microsoft.com/office/drawing/2014/main" id="{D6B98C43-3ED6-C256-6813-0B85FA330B9E}"/>
              </a:ext>
            </a:extLst>
          </p:cNvPr>
          <p:cNvSpPr>
            <a:spLocks noGrp="1"/>
          </p:cNvSpPr>
          <p:nvPr>
            <p:ph type="sldNum" sz="quarter" idx="12"/>
          </p:nvPr>
        </p:nvSpPr>
        <p:spPr/>
        <p:txBody>
          <a:bodyPr/>
          <a:lstStyle/>
          <a:p>
            <a:fld id="{52CC49F5-588D-410B-8178-62C2B24EC2BE}" type="slidenum">
              <a:rPr lang="lt-LT" smtClean="0"/>
              <a:t>‹#›</a:t>
            </a:fld>
            <a:endParaRPr lang="lt-LT"/>
          </a:p>
        </p:txBody>
      </p:sp>
    </p:spTree>
    <p:extLst>
      <p:ext uri="{BB962C8B-B14F-4D97-AF65-F5344CB8AC3E}">
        <p14:creationId xmlns:p14="http://schemas.microsoft.com/office/powerpoint/2010/main" val="9645716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9B97E198-4928-4ED4-05C7-EE2D28F16C05}"/>
              </a:ext>
            </a:extLst>
          </p:cNvPr>
          <p:cNvSpPr>
            <a:spLocks noGrp="1"/>
          </p:cNvSpPr>
          <p:nvPr>
            <p:ph type="title"/>
          </p:nvPr>
        </p:nvSpPr>
        <p:spPr>
          <a:xfrm>
            <a:off x="629841" y="365126"/>
            <a:ext cx="7886700" cy="1325563"/>
          </a:xfrm>
        </p:spPr>
        <p:txBody>
          <a:bodyPr/>
          <a:lstStyle/>
          <a:p>
            <a:r>
              <a:rPr lang="lt-LT"/>
              <a:t>Spustelėję redaguokite stilių</a:t>
            </a:r>
          </a:p>
        </p:txBody>
      </p:sp>
      <p:sp>
        <p:nvSpPr>
          <p:cNvPr id="3" name="Teksto vietos rezervavimo ženklas 2">
            <a:extLst>
              <a:ext uri="{FF2B5EF4-FFF2-40B4-BE49-F238E27FC236}">
                <a16:creationId xmlns:a16="http://schemas.microsoft.com/office/drawing/2014/main" id="{928527D0-1D0F-987A-8272-687C5949A5AA}"/>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lt-LT"/>
              <a:t>Spustelėkite, kad galėtumėte redaguoti šablono teksto stilius</a:t>
            </a:r>
          </a:p>
        </p:txBody>
      </p:sp>
      <p:sp>
        <p:nvSpPr>
          <p:cNvPr id="4" name="Turinio vietos rezervavimo ženklas 3">
            <a:extLst>
              <a:ext uri="{FF2B5EF4-FFF2-40B4-BE49-F238E27FC236}">
                <a16:creationId xmlns:a16="http://schemas.microsoft.com/office/drawing/2014/main" id="{184EF584-178E-0448-4E96-CA2D8DB1A85A}"/>
              </a:ext>
            </a:extLst>
          </p:cNvPr>
          <p:cNvSpPr>
            <a:spLocks noGrp="1"/>
          </p:cNvSpPr>
          <p:nvPr>
            <p:ph sz="half" idx="2"/>
          </p:nvPr>
        </p:nvSpPr>
        <p:spPr>
          <a:xfrm>
            <a:off x="629842" y="2505075"/>
            <a:ext cx="3868340" cy="3684588"/>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5" name="Teksto vietos rezervavimo ženklas 4">
            <a:extLst>
              <a:ext uri="{FF2B5EF4-FFF2-40B4-BE49-F238E27FC236}">
                <a16:creationId xmlns:a16="http://schemas.microsoft.com/office/drawing/2014/main" id="{4FD51630-5AA0-4101-FB19-B3F30E9EE557}"/>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lt-LT"/>
              <a:t>Spustelėkite, kad galėtumėte redaguoti šablono teksto stilius</a:t>
            </a:r>
          </a:p>
        </p:txBody>
      </p:sp>
      <p:sp>
        <p:nvSpPr>
          <p:cNvPr id="6" name="Turinio vietos rezervavimo ženklas 5">
            <a:extLst>
              <a:ext uri="{FF2B5EF4-FFF2-40B4-BE49-F238E27FC236}">
                <a16:creationId xmlns:a16="http://schemas.microsoft.com/office/drawing/2014/main" id="{73C56B8A-465D-59C8-1CF7-90D0382E813F}"/>
              </a:ext>
            </a:extLst>
          </p:cNvPr>
          <p:cNvSpPr>
            <a:spLocks noGrp="1"/>
          </p:cNvSpPr>
          <p:nvPr>
            <p:ph sz="quarter" idx="4"/>
          </p:nvPr>
        </p:nvSpPr>
        <p:spPr>
          <a:xfrm>
            <a:off x="4629150" y="2505075"/>
            <a:ext cx="3887391" cy="3684588"/>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7" name="Datos vietos rezervavimo ženklas 6">
            <a:extLst>
              <a:ext uri="{FF2B5EF4-FFF2-40B4-BE49-F238E27FC236}">
                <a16:creationId xmlns:a16="http://schemas.microsoft.com/office/drawing/2014/main" id="{614B8DA7-34BE-E2B6-0239-28000CD1FD4A}"/>
              </a:ext>
            </a:extLst>
          </p:cNvPr>
          <p:cNvSpPr>
            <a:spLocks noGrp="1"/>
          </p:cNvSpPr>
          <p:nvPr>
            <p:ph type="dt" sz="half" idx="10"/>
          </p:nvPr>
        </p:nvSpPr>
        <p:spPr/>
        <p:txBody>
          <a:bodyPr/>
          <a:lstStyle/>
          <a:p>
            <a:fld id="{2DD58E45-BDA8-43E3-80F9-90EA983A304A}" type="datetime1">
              <a:rPr lang="en-US" smtClean="0"/>
              <a:t>6/6/2025</a:t>
            </a:fld>
            <a:endParaRPr lang="lt-LT"/>
          </a:p>
        </p:txBody>
      </p:sp>
      <p:sp>
        <p:nvSpPr>
          <p:cNvPr id="8" name="Poraštės vietos rezervavimo ženklas 7">
            <a:extLst>
              <a:ext uri="{FF2B5EF4-FFF2-40B4-BE49-F238E27FC236}">
                <a16:creationId xmlns:a16="http://schemas.microsoft.com/office/drawing/2014/main" id="{6E256F21-B6CB-D697-7A1C-5E8481670539}"/>
              </a:ext>
            </a:extLst>
          </p:cNvPr>
          <p:cNvSpPr>
            <a:spLocks noGrp="1"/>
          </p:cNvSpPr>
          <p:nvPr>
            <p:ph type="ftr" sz="quarter" idx="11"/>
          </p:nvPr>
        </p:nvSpPr>
        <p:spPr/>
        <p:txBody>
          <a:bodyPr/>
          <a:lstStyle/>
          <a:p>
            <a:r>
              <a:rPr lang="lt-LT"/>
              <a:t>J. Namavičius. Vilnius</a:t>
            </a:r>
          </a:p>
        </p:txBody>
      </p:sp>
      <p:sp>
        <p:nvSpPr>
          <p:cNvPr id="9" name="Skaidrės numerio vietos rezervavimo ženklas 8">
            <a:extLst>
              <a:ext uri="{FF2B5EF4-FFF2-40B4-BE49-F238E27FC236}">
                <a16:creationId xmlns:a16="http://schemas.microsoft.com/office/drawing/2014/main" id="{1E8D2521-0C4C-5B4B-2156-8DEC6721F2E6}"/>
              </a:ext>
            </a:extLst>
          </p:cNvPr>
          <p:cNvSpPr>
            <a:spLocks noGrp="1"/>
          </p:cNvSpPr>
          <p:nvPr>
            <p:ph type="sldNum" sz="quarter" idx="12"/>
          </p:nvPr>
        </p:nvSpPr>
        <p:spPr/>
        <p:txBody>
          <a:bodyPr/>
          <a:lstStyle/>
          <a:p>
            <a:fld id="{52CC49F5-588D-410B-8178-62C2B24EC2BE}" type="slidenum">
              <a:rPr lang="lt-LT" smtClean="0"/>
              <a:t>‹#›</a:t>
            </a:fld>
            <a:endParaRPr lang="lt-LT"/>
          </a:p>
        </p:txBody>
      </p:sp>
    </p:spTree>
    <p:extLst>
      <p:ext uri="{BB962C8B-B14F-4D97-AF65-F5344CB8AC3E}">
        <p14:creationId xmlns:p14="http://schemas.microsoft.com/office/powerpoint/2010/main" val="33971521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0F1BABF1-72AC-4A7E-C09C-F0F51CF3E23D}"/>
              </a:ext>
            </a:extLst>
          </p:cNvPr>
          <p:cNvSpPr>
            <a:spLocks noGrp="1"/>
          </p:cNvSpPr>
          <p:nvPr>
            <p:ph type="title"/>
          </p:nvPr>
        </p:nvSpPr>
        <p:spPr/>
        <p:txBody>
          <a:bodyPr/>
          <a:lstStyle/>
          <a:p>
            <a:r>
              <a:rPr lang="lt-LT"/>
              <a:t>Spustelėję redaguokite stilių</a:t>
            </a:r>
          </a:p>
        </p:txBody>
      </p:sp>
      <p:sp>
        <p:nvSpPr>
          <p:cNvPr id="3" name="Datos vietos rezervavimo ženklas 2">
            <a:extLst>
              <a:ext uri="{FF2B5EF4-FFF2-40B4-BE49-F238E27FC236}">
                <a16:creationId xmlns:a16="http://schemas.microsoft.com/office/drawing/2014/main" id="{9146A71B-4B77-CFE8-C9AB-0678CB6F3084}"/>
              </a:ext>
            </a:extLst>
          </p:cNvPr>
          <p:cNvSpPr>
            <a:spLocks noGrp="1"/>
          </p:cNvSpPr>
          <p:nvPr>
            <p:ph type="dt" sz="half" idx="10"/>
          </p:nvPr>
        </p:nvSpPr>
        <p:spPr/>
        <p:txBody>
          <a:bodyPr/>
          <a:lstStyle/>
          <a:p>
            <a:fld id="{5AA8B102-86D9-4606-8FE4-218E8F206D20}" type="datetime1">
              <a:rPr lang="en-US" smtClean="0"/>
              <a:t>6/6/2025</a:t>
            </a:fld>
            <a:endParaRPr lang="lt-LT"/>
          </a:p>
        </p:txBody>
      </p:sp>
      <p:sp>
        <p:nvSpPr>
          <p:cNvPr id="4" name="Poraštės vietos rezervavimo ženklas 3">
            <a:extLst>
              <a:ext uri="{FF2B5EF4-FFF2-40B4-BE49-F238E27FC236}">
                <a16:creationId xmlns:a16="http://schemas.microsoft.com/office/drawing/2014/main" id="{610BF5C5-3016-C2F2-A8A2-06A602D70647}"/>
              </a:ext>
            </a:extLst>
          </p:cNvPr>
          <p:cNvSpPr>
            <a:spLocks noGrp="1"/>
          </p:cNvSpPr>
          <p:nvPr>
            <p:ph type="ftr" sz="quarter" idx="11"/>
          </p:nvPr>
        </p:nvSpPr>
        <p:spPr/>
        <p:txBody>
          <a:bodyPr/>
          <a:lstStyle/>
          <a:p>
            <a:r>
              <a:rPr lang="lt-LT"/>
              <a:t>J. Namavičius. Vilnius</a:t>
            </a:r>
          </a:p>
        </p:txBody>
      </p:sp>
      <p:sp>
        <p:nvSpPr>
          <p:cNvPr id="5" name="Skaidrės numerio vietos rezervavimo ženklas 4">
            <a:extLst>
              <a:ext uri="{FF2B5EF4-FFF2-40B4-BE49-F238E27FC236}">
                <a16:creationId xmlns:a16="http://schemas.microsoft.com/office/drawing/2014/main" id="{048ADE50-97DC-B10E-5C4A-81778C386ACB}"/>
              </a:ext>
            </a:extLst>
          </p:cNvPr>
          <p:cNvSpPr>
            <a:spLocks noGrp="1"/>
          </p:cNvSpPr>
          <p:nvPr>
            <p:ph type="sldNum" sz="quarter" idx="12"/>
          </p:nvPr>
        </p:nvSpPr>
        <p:spPr/>
        <p:txBody>
          <a:bodyPr/>
          <a:lstStyle/>
          <a:p>
            <a:fld id="{52CC49F5-588D-410B-8178-62C2B24EC2BE}" type="slidenum">
              <a:rPr lang="lt-LT" smtClean="0"/>
              <a:t>‹#›</a:t>
            </a:fld>
            <a:endParaRPr lang="lt-LT"/>
          </a:p>
        </p:txBody>
      </p:sp>
    </p:spTree>
    <p:extLst>
      <p:ext uri="{BB962C8B-B14F-4D97-AF65-F5344CB8AC3E}">
        <p14:creationId xmlns:p14="http://schemas.microsoft.com/office/powerpoint/2010/main" val="27041766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a:extLst>
              <a:ext uri="{FF2B5EF4-FFF2-40B4-BE49-F238E27FC236}">
                <a16:creationId xmlns:a16="http://schemas.microsoft.com/office/drawing/2014/main" id="{FC1BAB60-629D-737E-E2F1-58DCE4396693}"/>
              </a:ext>
            </a:extLst>
          </p:cNvPr>
          <p:cNvSpPr>
            <a:spLocks noGrp="1"/>
          </p:cNvSpPr>
          <p:nvPr>
            <p:ph type="dt" sz="half" idx="10"/>
          </p:nvPr>
        </p:nvSpPr>
        <p:spPr/>
        <p:txBody>
          <a:bodyPr/>
          <a:lstStyle/>
          <a:p>
            <a:fld id="{6931D3AF-143F-4360-89CD-2C728240B93F}" type="datetime1">
              <a:rPr lang="en-US" smtClean="0"/>
              <a:t>6/6/2025</a:t>
            </a:fld>
            <a:endParaRPr lang="lt-LT"/>
          </a:p>
        </p:txBody>
      </p:sp>
      <p:sp>
        <p:nvSpPr>
          <p:cNvPr id="3" name="Poraštės vietos rezervavimo ženklas 2">
            <a:extLst>
              <a:ext uri="{FF2B5EF4-FFF2-40B4-BE49-F238E27FC236}">
                <a16:creationId xmlns:a16="http://schemas.microsoft.com/office/drawing/2014/main" id="{F2932F9B-030E-E08C-F2FB-5E0974539988}"/>
              </a:ext>
            </a:extLst>
          </p:cNvPr>
          <p:cNvSpPr>
            <a:spLocks noGrp="1"/>
          </p:cNvSpPr>
          <p:nvPr>
            <p:ph type="ftr" sz="quarter" idx="11"/>
          </p:nvPr>
        </p:nvSpPr>
        <p:spPr/>
        <p:txBody>
          <a:bodyPr/>
          <a:lstStyle/>
          <a:p>
            <a:r>
              <a:rPr lang="lt-LT"/>
              <a:t>J. Namavičius. Vilnius</a:t>
            </a:r>
          </a:p>
        </p:txBody>
      </p:sp>
      <p:sp>
        <p:nvSpPr>
          <p:cNvPr id="4" name="Skaidrės numerio vietos rezervavimo ženklas 3">
            <a:extLst>
              <a:ext uri="{FF2B5EF4-FFF2-40B4-BE49-F238E27FC236}">
                <a16:creationId xmlns:a16="http://schemas.microsoft.com/office/drawing/2014/main" id="{902BB9B4-2DAA-4A30-56DF-2F2AF3AC474E}"/>
              </a:ext>
            </a:extLst>
          </p:cNvPr>
          <p:cNvSpPr>
            <a:spLocks noGrp="1"/>
          </p:cNvSpPr>
          <p:nvPr>
            <p:ph type="sldNum" sz="quarter" idx="12"/>
          </p:nvPr>
        </p:nvSpPr>
        <p:spPr/>
        <p:txBody>
          <a:bodyPr/>
          <a:lstStyle/>
          <a:p>
            <a:fld id="{52CC49F5-588D-410B-8178-62C2B24EC2BE}" type="slidenum">
              <a:rPr lang="lt-LT" smtClean="0"/>
              <a:t>‹#›</a:t>
            </a:fld>
            <a:endParaRPr lang="lt-LT"/>
          </a:p>
        </p:txBody>
      </p:sp>
    </p:spTree>
    <p:extLst>
      <p:ext uri="{BB962C8B-B14F-4D97-AF65-F5344CB8AC3E}">
        <p14:creationId xmlns:p14="http://schemas.microsoft.com/office/powerpoint/2010/main" val="38771745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5B803844-647D-3384-8D12-BE3E3D0ABA9F}"/>
              </a:ext>
            </a:extLst>
          </p:cNvPr>
          <p:cNvSpPr>
            <a:spLocks noGrp="1"/>
          </p:cNvSpPr>
          <p:nvPr>
            <p:ph type="title"/>
          </p:nvPr>
        </p:nvSpPr>
        <p:spPr>
          <a:xfrm>
            <a:off x="629841" y="457200"/>
            <a:ext cx="2949178" cy="1600200"/>
          </a:xfrm>
        </p:spPr>
        <p:txBody>
          <a:bodyPr anchor="b"/>
          <a:lstStyle>
            <a:lvl1pPr>
              <a:defRPr sz="2400"/>
            </a:lvl1pPr>
          </a:lstStyle>
          <a:p>
            <a:r>
              <a:rPr lang="lt-LT"/>
              <a:t>Spustelėję redaguokite stilių</a:t>
            </a:r>
          </a:p>
        </p:txBody>
      </p:sp>
      <p:sp>
        <p:nvSpPr>
          <p:cNvPr id="3" name="Turinio vietos rezervavimo ženklas 2">
            <a:extLst>
              <a:ext uri="{FF2B5EF4-FFF2-40B4-BE49-F238E27FC236}">
                <a16:creationId xmlns:a16="http://schemas.microsoft.com/office/drawing/2014/main" id="{47CC1FE8-B00F-6303-98BD-EFEEB6A61D12}"/>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Teksto vietos rezervavimo ženklas 3">
            <a:extLst>
              <a:ext uri="{FF2B5EF4-FFF2-40B4-BE49-F238E27FC236}">
                <a16:creationId xmlns:a16="http://schemas.microsoft.com/office/drawing/2014/main" id="{9EBA6BC3-F742-BA28-E8DE-63D3FB23D8D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lt-LT"/>
              <a:t>Spustelėkite, kad galėtumėte redaguoti šablono teksto stilius</a:t>
            </a:r>
          </a:p>
        </p:txBody>
      </p:sp>
      <p:sp>
        <p:nvSpPr>
          <p:cNvPr id="5" name="Datos vietos rezervavimo ženklas 4">
            <a:extLst>
              <a:ext uri="{FF2B5EF4-FFF2-40B4-BE49-F238E27FC236}">
                <a16:creationId xmlns:a16="http://schemas.microsoft.com/office/drawing/2014/main" id="{E90307F3-FA58-85AF-AC58-E3B32D8347D5}"/>
              </a:ext>
            </a:extLst>
          </p:cNvPr>
          <p:cNvSpPr>
            <a:spLocks noGrp="1"/>
          </p:cNvSpPr>
          <p:nvPr>
            <p:ph type="dt" sz="half" idx="10"/>
          </p:nvPr>
        </p:nvSpPr>
        <p:spPr/>
        <p:txBody>
          <a:bodyPr/>
          <a:lstStyle/>
          <a:p>
            <a:fld id="{1BB558D6-3128-46D5-A43F-E08E09385473}" type="datetime1">
              <a:rPr lang="en-US" smtClean="0"/>
              <a:t>6/6/2025</a:t>
            </a:fld>
            <a:endParaRPr lang="lt-LT"/>
          </a:p>
        </p:txBody>
      </p:sp>
      <p:sp>
        <p:nvSpPr>
          <p:cNvPr id="6" name="Poraštės vietos rezervavimo ženklas 5">
            <a:extLst>
              <a:ext uri="{FF2B5EF4-FFF2-40B4-BE49-F238E27FC236}">
                <a16:creationId xmlns:a16="http://schemas.microsoft.com/office/drawing/2014/main" id="{BADE2850-67E5-C0A0-691A-17806C130FB4}"/>
              </a:ext>
            </a:extLst>
          </p:cNvPr>
          <p:cNvSpPr>
            <a:spLocks noGrp="1"/>
          </p:cNvSpPr>
          <p:nvPr>
            <p:ph type="ftr" sz="quarter" idx="11"/>
          </p:nvPr>
        </p:nvSpPr>
        <p:spPr/>
        <p:txBody>
          <a:bodyPr/>
          <a:lstStyle/>
          <a:p>
            <a:r>
              <a:rPr lang="lt-LT"/>
              <a:t>J. Namavičius. Vilnius</a:t>
            </a:r>
          </a:p>
        </p:txBody>
      </p:sp>
      <p:sp>
        <p:nvSpPr>
          <p:cNvPr id="7" name="Skaidrės numerio vietos rezervavimo ženklas 6">
            <a:extLst>
              <a:ext uri="{FF2B5EF4-FFF2-40B4-BE49-F238E27FC236}">
                <a16:creationId xmlns:a16="http://schemas.microsoft.com/office/drawing/2014/main" id="{090120C6-FE2B-4A73-84F6-651D6C5210FF}"/>
              </a:ext>
            </a:extLst>
          </p:cNvPr>
          <p:cNvSpPr>
            <a:spLocks noGrp="1"/>
          </p:cNvSpPr>
          <p:nvPr>
            <p:ph type="sldNum" sz="quarter" idx="12"/>
          </p:nvPr>
        </p:nvSpPr>
        <p:spPr/>
        <p:txBody>
          <a:bodyPr/>
          <a:lstStyle/>
          <a:p>
            <a:fld id="{52CC49F5-588D-410B-8178-62C2B24EC2BE}" type="slidenum">
              <a:rPr lang="lt-LT" smtClean="0"/>
              <a:t>‹#›</a:t>
            </a:fld>
            <a:endParaRPr lang="lt-LT"/>
          </a:p>
        </p:txBody>
      </p:sp>
    </p:spTree>
    <p:extLst>
      <p:ext uri="{BB962C8B-B14F-4D97-AF65-F5344CB8AC3E}">
        <p14:creationId xmlns:p14="http://schemas.microsoft.com/office/powerpoint/2010/main" val="2636840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a:t>Spustelėkite, jei norite keisite ruoš. pav. stilių</a:t>
            </a:r>
            <a:endParaRPr lang="en-US"/>
          </a:p>
        </p:txBody>
      </p:sp>
      <p:sp>
        <p:nvSpPr>
          <p:cNvPr id="3" name="Turinio vietos rezervavimo ženklas 2"/>
          <p:cNvSpPr>
            <a:spLocks noGrp="1"/>
          </p:cNvSpPr>
          <p:nvPr>
            <p:ph idx="1"/>
          </p:nvPr>
        </p:nvSpPr>
        <p:spPr/>
        <p:txBody>
          <a:body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endParaRPr lang="en-US"/>
          </a:p>
        </p:txBody>
      </p:sp>
      <p:sp>
        <p:nvSpPr>
          <p:cNvPr id="4" name="Datos vietos rezervavimo ženklas 3"/>
          <p:cNvSpPr>
            <a:spLocks noGrp="1"/>
          </p:cNvSpPr>
          <p:nvPr>
            <p:ph type="dt" sz="half" idx="10"/>
          </p:nvPr>
        </p:nvSpPr>
        <p:spPr/>
        <p:txBody>
          <a:bodyPr/>
          <a:lstStyle/>
          <a:p>
            <a:fld id="{A50E0AB5-71E3-4D58-ADA7-BDF2F9D58C84}" type="datetime1">
              <a:rPr lang="en-US" smtClean="0"/>
              <a:t>6/6/2025</a:t>
            </a:fld>
            <a:endParaRPr lang="en-US"/>
          </a:p>
        </p:txBody>
      </p:sp>
      <p:sp>
        <p:nvSpPr>
          <p:cNvPr id="5" name="Poraštės vietos rezervavimo ženklas 4"/>
          <p:cNvSpPr>
            <a:spLocks noGrp="1"/>
          </p:cNvSpPr>
          <p:nvPr>
            <p:ph type="ftr" sz="quarter" idx="11"/>
          </p:nvPr>
        </p:nvSpPr>
        <p:spPr/>
        <p:txBody>
          <a:bodyPr/>
          <a:lstStyle/>
          <a:p>
            <a:r>
              <a:rPr lang="lt-LT"/>
              <a:t>J. Namavičius. Vilnius</a:t>
            </a:r>
            <a:endParaRPr lang="en-US"/>
          </a:p>
        </p:txBody>
      </p:sp>
      <p:sp>
        <p:nvSpPr>
          <p:cNvPr id="6" name="Skaidrės numerio vietos rezervavimo ženklas 5"/>
          <p:cNvSpPr>
            <a:spLocks noGrp="1"/>
          </p:cNvSpPr>
          <p:nvPr>
            <p:ph type="sldNum" sz="quarter" idx="12"/>
          </p:nvPr>
        </p:nvSpPr>
        <p:spPr/>
        <p:txBody>
          <a:bodyPr/>
          <a:lstStyle/>
          <a:p>
            <a:fld id="{C191162D-2D2D-40DA-97B4-85B411CDC5D2}"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4ECC9FDC-939C-18F3-B550-2D29121420FE}"/>
              </a:ext>
            </a:extLst>
          </p:cNvPr>
          <p:cNvSpPr>
            <a:spLocks noGrp="1"/>
          </p:cNvSpPr>
          <p:nvPr>
            <p:ph type="title"/>
          </p:nvPr>
        </p:nvSpPr>
        <p:spPr>
          <a:xfrm>
            <a:off x="629841" y="457200"/>
            <a:ext cx="2949178" cy="1600200"/>
          </a:xfrm>
        </p:spPr>
        <p:txBody>
          <a:bodyPr anchor="b"/>
          <a:lstStyle>
            <a:lvl1pPr>
              <a:defRPr sz="2400"/>
            </a:lvl1pPr>
          </a:lstStyle>
          <a:p>
            <a:r>
              <a:rPr lang="lt-LT"/>
              <a:t>Spustelėję redaguokite stilių</a:t>
            </a:r>
          </a:p>
        </p:txBody>
      </p:sp>
      <p:sp>
        <p:nvSpPr>
          <p:cNvPr id="3" name="Paveikslėlio vietos rezervavimo ženklas 2">
            <a:extLst>
              <a:ext uri="{FF2B5EF4-FFF2-40B4-BE49-F238E27FC236}">
                <a16:creationId xmlns:a16="http://schemas.microsoft.com/office/drawing/2014/main" id="{30F88428-9FBB-EDC4-3323-41AA1F5CF98B}"/>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lt-LT"/>
          </a:p>
        </p:txBody>
      </p:sp>
      <p:sp>
        <p:nvSpPr>
          <p:cNvPr id="4" name="Teksto vietos rezervavimo ženklas 3">
            <a:extLst>
              <a:ext uri="{FF2B5EF4-FFF2-40B4-BE49-F238E27FC236}">
                <a16:creationId xmlns:a16="http://schemas.microsoft.com/office/drawing/2014/main" id="{F45A05FE-C0D9-03E1-A71B-8173B6AA3F4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lt-LT"/>
              <a:t>Spustelėkite, kad galėtumėte redaguoti šablono teksto stilius</a:t>
            </a:r>
          </a:p>
        </p:txBody>
      </p:sp>
      <p:sp>
        <p:nvSpPr>
          <p:cNvPr id="5" name="Datos vietos rezervavimo ženklas 4">
            <a:extLst>
              <a:ext uri="{FF2B5EF4-FFF2-40B4-BE49-F238E27FC236}">
                <a16:creationId xmlns:a16="http://schemas.microsoft.com/office/drawing/2014/main" id="{EE100B2B-5288-A73F-E065-DA758BD2146B}"/>
              </a:ext>
            </a:extLst>
          </p:cNvPr>
          <p:cNvSpPr>
            <a:spLocks noGrp="1"/>
          </p:cNvSpPr>
          <p:nvPr>
            <p:ph type="dt" sz="half" idx="10"/>
          </p:nvPr>
        </p:nvSpPr>
        <p:spPr/>
        <p:txBody>
          <a:bodyPr/>
          <a:lstStyle/>
          <a:p>
            <a:fld id="{45EF8E07-28AE-4FFA-97C1-706CB59F0B3D}" type="datetime1">
              <a:rPr lang="en-US" smtClean="0"/>
              <a:t>6/6/2025</a:t>
            </a:fld>
            <a:endParaRPr lang="lt-LT"/>
          </a:p>
        </p:txBody>
      </p:sp>
      <p:sp>
        <p:nvSpPr>
          <p:cNvPr id="6" name="Poraštės vietos rezervavimo ženklas 5">
            <a:extLst>
              <a:ext uri="{FF2B5EF4-FFF2-40B4-BE49-F238E27FC236}">
                <a16:creationId xmlns:a16="http://schemas.microsoft.com/office/drawing/2014/main" id="{235920EF-4F44-E165-E6DE-A7342F35D038}"/>
              </a:ext>
            </a:extLst>
          </p:cNvPr>
          <p:cNvSpPr>
            <a:spLocks noGrp="1"/>
          </p:cNvSpPr>
          <p:nvPr>
            <p:ph type="ftr" sz="quarter" idx="11"/>
          </p:nvPr>
        </p:nvSpPr>
        <p:spPr/>
        <p:txBody>
          <a:bodyPr/>
          <a:lstStyle/>
          <a:p>
            <a:r>
              <a:rPr lang="lt-LT"/>
              <a:t>J. Namavičius. Vilnius</a:t>
            </a:r>
          </a:p>
        </p:txBody>
      </p:sp>
      <p:sp>
        <p:nvSpPr>
          <p:cNvPr id="7" name="Skaidrės numerio vietos rezervavimo ženklas 6">
            <a:extLst>
              <a:ext uri="{FF2B5EF4-FFF2-40B4-BE49-F238E27FC236}">
                <a16:creationId xmlns:a16="http://schemas.microsoft.com/office/drawing/2014/main" id="{EB976B9C-67A4-B599-A869-ED2B01F5467A}"/>
              </a:ext>
            </a:extLst>
          </p:cNvPr>
          <p:cNvSpPr>
            <a:spLocks noGrp="1"/>
          </p:cNvSpPr>
          <p:nvPr>
            <p:ph type="sldNum" sz="quarter" idx="12"/>
          </p:nvPr>
        </p:nvSpPr>
        <p:spPr/>
        <p:txBody>
          <a:bodyPr/>
          <a:lstStyle/>
          <a:p>
            <a:fld id="{52CC49F5-588D-410B-8178-62C2B24EC2BE}" type="slidenum">
              <a:rPr lang="lt-LT" smtClean="0"/>
              <a:t>‹#›</a:t>
            </a:fld>
            <a:endParaRPr lang="lt-LT"/>
          </a:p>
        </p:txBody>
      </p:sp>
    </p:spTree>
    <p:extLst>
      <p:ext uri="{BB962C8B-B14F-4D97-AF65-F5344CB8AC3E}">
        <p14:creationId xmlns:p14="http://schemas.microsoft.com/office/powerpoint/2010/main" val="11031467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88A08F75-797F-5945-94AB-224424BD8208}"/>
              </a:ext>
            </a:extLst>
          </p:cNvPr>
          <p:cNvSpPr>
            <a:spLocks noGrp="1"/>
          </p:cNvSpPr>
          <p:nvPr>
            <p:ph type="title"/>
          </p:nvPr>
        </p:nvSpPr>
        <p:spPr/>
        <p:txBody>
          <a:bodyPr/>
          <a:lstStyle/>
          <a:p>
            <a:r>
              <a:rPr lang="lt-LT"/>
              <a:t>Spustelėję redaguokite stilių</a:t>
            </a:r>
          </a:p>
        </p:txBody>
      </p:sp>
      <p:sp>
        <p:nvSpPr>
          <p:cNvPr id="3" name="Vertikalaus teksto vietos rezervavimo ženklas 2">
            <a:extLst>
              <a:ext uri="{FF2B5EF4-FFF2-40B4-BE49-F238E27FC236}">
                <a16:creationId xmlns:a16="http://schemas.microsoft.com/office/drawing/2014/main" id="{B0373F2D-91F2-FB82-512A-6EC9F9213DA4}"/>
              </a:ext>
            </a:extLst>
          </p:cNvPr>
          <p:cNvSpPr>
            <a:spLocks noGrp="1"/>
          </p:cNvSpPr>
          <p:nvPr>
            <p:ph type="body" orient="vert" idx="1"/>
          </p:nvPr>
        </p:nvSpPr>
        <p:spPr/>
        <p:txBody>
          <a:bodyPr vert="eaVert"/>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a16="http://schemas.microsoft.com/office/drawing/2014/main" id="{C636461F-4049-C797-06E8-44204BE9F4DD}"/>
              </a:ext>
            </a:extLst>
          </p:cNvPr>
          <p:cNvSpPr>
            <a:spLocks noGrp="1"/>
          </p:cNvSpPr>
          <p:nvPr>
            <p:ph type="dt" sz="half" idx="10"/>
          </p:nvPr>
        </p:nvSpPr>
        <p:spPr/>
        <p:txBody>
          <a:bodyPr/>
          <a:lstStyle/>
          <a:p>
            <a:fld id="{1F802A31-D105-4F73-A6FC-3AE56B183166}" type="datetime1">
              <a:rPr lang="en-US" smtClean="0"/>
              <a:t>6/6/2025</a:t>
            </a:fld>
            <a:endParaRPr lang="lt-LT"/>
          </a:p>
        </p:txBody>
      </p:sp>
      <p:sp>
        <p:nvSpPr>
          <p:cNvPr id="5" name="Poraštės vietos rezervavimo ženklas 4">
            <a:extLst>
              <a:ext uri="{FF2B5EF4-FFF2-40B4-BE49-F238E27FC236}">
                <a16:creationId xmlns:a16="http://schemas.microsoft.com/office/drawing/2014/main" id="{F176B9F9-DBCE-9329-4072-E2B6E225BBFE}"/>
              </a:ext>
            </a:extLst>
          </p:cNvPr>
          <p:cNvSpPr>
            <a:spLocks noGrp="1"/>
          </p:cNvSpPr>
          <p:nvPr>
            <p:ph type="ftr" sz="quarter" idx="11"/>
          </p:nvPr>
        </p:nvSpPr>
        <p:spPr/>
        <p:txBody>
          <a:bodyPr/>
          <a:lstStyle/>
          <a:p>
            <a:r>
              <a:rPr lang="lt-LT"/>
              <a:t>J. Namavičius. Vilnius</a:t>
            </a:r>
          </a:p>
        </p:txBody>
      </p:sp>
      <p:sp>
        <p:nvSpPr>
          <p:cNvPr id="6" name="Skaidrės numerio vietos rezervavimo ženklas 5">
            <a:extLst>
              <a:ext uri="{FF2B5EF4-FFF2-40B4-BE49-F238E27FC236}">
                <a16:creationId xmlns:a16="http://schemas.microsoft.com/office/drawing/2014/main" id="{34C8683A-2FCA-DF79-6762-BF981BD90329}"/>
              </a:ext>
            </a:extLst>
          </p:cNvPr>
          <p:cNvSpPr>
            <a:spLocks noGrp="1"/>
          </p:cNvSpPr>
          <p:nvPr>
            <p:ph type="sldNum" sz="quarter" idx="12"/>
          </p:nvPr>
        </p:nvSpPr>
        <p:spPr/>
        <p:txBody>
          <a:bodyPr/>
          <a:lstStyle/>
          <a:p>
            <a:fld id="{52CC49F5-588D-410B-8178-62C2B24EC2BE}" type="slidenum">
              <a:rPr lang="lt-LT" smtClean="0"/>
              <a:t>‹#›</a:t>
            </a:fld>
            <a:endParaRPr lang="lt-LT"/>
          </a:p>
        </p:txBody>
      </p:sp>
    </p:spTree>
    <p:extLst>
      <p:ext uri="{BB962C8B-B14F-4D97-AF65-F5344CB8AC3E}">
        <p14:creationId xmlns:p14="http://schemas.microsoft.com/office/powerpoint/2010/main" val="12450083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a:extLst>
              <a:ext uri="{FF2B5EF4-FFF2-40B4-BE49-F238E27FC236}">
                <a16:creationId xmlns:a16="http://schemas.microsoft.com/office/drawing/2014/main" id="{C95180E1-51EE-843A-558A-8480FBF5A7C3}"/>
              </a:ext>
            </a:extLst>
          </p:cNvPr>
          <p:cNvSpPr>
            <a:spLocks noGrp="1"/>
          </p:cNvSpPr>
          <p:nvPr>
            <p:ph type="title" orient="vert"/>
          </p:nvPr>
        </p:nvSpPr>
        <p:spPr>
          <a:xfrm>
            <a:off x="6543675" y="365125"/>
            <a:ext cx="1971675" cy="5811838"/>
          </a:xfrm>
        </p:spPr>
        <p:txBody>
          <a:bodyPr vert="eaVert"/>
          <a:lstStyle/>
          <a:p>
            <a:r>
              <a:rPr lang="lt-LT"/>
              <a:t>Spustelėję redaguokite stilių</a:t>
            </a:r>
          </a:p>
        </p:txBody>
      </p:sp>
      <p:sp>
        <p:nvSpPr>
          <p:cNvPr id="3" name="Vertikalaus teksto vietos rezervavimo ženklas 2">
            <a:extLst>
              <a:ext uri="{FF2B5EF4-FFF2-40B4-BE49-F238E27FC236}">
                <a16:creationId xmlns:a16="http://schemas.microsoft.com/office/drawing/2014/main" id="{2A64421E-2DC2-1179-46D8-B9860E99D154}"/>
              </a:ext>
            </a:extLst>
          </p:cNvPr>
          <p:cNvSpPr>
            <a:spLocks noGrp="1"/>
          </p:cNvSpPr>
          <p:nvPr>
            <p:ph type="body" orient="vert" idx="1"/>
          </p:nvPr>
        </p:nvSpPr>
        <p:spPr>
          <a:xfrm>
            <a:off x="628650" y="365125"/>
            <a:ext cx="5800725" cy="5811838"/>
          </a:xfrm>
        </p:spPr>
        <p:txBody>
          <a:bodyPr vert="eaVert"/>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a16="http://schemas.microsoft.com/office/drawing/2014/main" id="{8F56C8B2-5CBF-2865-CE8C-EA1A8B958B91}"/>
              </a:ext>
            </a:extLst>
          </p:cNvPr>
          <p:cNvSpPr>
            <a:spLocks noGrp="1"/>
          </p:cNvSpPr>
          <p:nvPr>
            <p:ph type="dt" sz="half" idx="10"/>
          </p:nvPr>
        </p:nvSpPr>
        <p:spPr/>
        <p:txBody>
          <a:bodyPr/>
          <a:lstStyle/>
          <a:p>
            <a:fld id="{622405C5-F975-4F30-9762-ECD990A52153}" type="datetime1">
              <a:rPr lang="en-US" smtClean="0"/>
              <a:t>6/6/2025</a:t>
            </a:fld>
            <a:endParaRPr lang="lt-LT"/>
          </a:p>
        </p:txBody>
      </p:sp>
      <p:sp>
        <p:nvSpPr>
          <p:cNvPr id="5" name="Poraštės vietos rezervavimo ženklas 4">
            <a:extLst>
              <a:ext uri="{FF2B5EF4-FFF2-40B4-BE49-F238E27FC236}">
                <a16:creationId xmlns:a16="http://schemas.microsoft.com/office/drawing/2014/main" id="{CDBF2E4D-0457-ECAC-9970-0ED59AD516F3}"/>
              </a:ext>
            </a:extLst>
          </p:cNvPr>
          <p:cNvSpPr>
            <a:spLocks noGrp="1"/>
          </p:cNvSpPr>
          <p:nvPr>
            <p:ph type="ftr" sz="quarter" idx="11"/>
          </p:nvPr>
        </p:nvSpPr>
        <p:spPr/>
        <p:txBody>
          <a:bodyPr/>
          <a:lstStyle/>
          <a:p>
            <a:r>
              <a:rPr lang="lt-LT"/>
              <a:t>J. Namavičius. Vilnius</a:t>
            </a:r>
          </a:p>
        </p:txBody>
      </p:sp>
      <p:sp>
        <p:nvSpPr>
          <p:cNvPr id="6" name="Skaidrės numerio vietos rezervavimo ženklas 5">
            <a:extLst>
              <a:ext uri="{FF2B5EF4-FFF2-40B4-BE49-F238E27FC236}">
                <a16:creationId xmlns:a16="http://schemas.microsoft.com/office/drawing/2014/main" id="{41EE4B0B-774D-176F-9573-8C934B677356}"/>
              </a:ext>
            </a:extLst>
          </p:cNvPr>
          <p:cNvSpPr>
            <a:spLocks noGrp="1"/>
          </p:cNvSpPr>
          <p:nvPr>
            <p:ph type="sldNum" sz="quarter" idx="12"/>
          </p:nvPr>
        </p:nvSpPr>
        <p:spPr/>
        <p:txBody>
          <a:bodyPr/>
          <a:lstStyle/>
          <a:p>
            <a:fld id="{52CC49F5-588D-410B-8178-62C2B24EC2BE}" type="slidenum">
              <a:rPr lang="lt-LT" smtClean="0"/>
              <a:t>‹#›</a:t>
            </a:fld>
            <a:endParaRPr lang="lt-LT"/>
          </a:p>
        </p:txBody>
      </p:sp>
    </p:spTree>
    <p:extLst>
      <p:ext uri="{BB962C8B-B14F-4D97-AF65-F5344CB8AC3E}">
        <p14:creationId xmlns:p14="http://schemas.microsoft.com/office/powerpoint/2010/main" val="3639842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722313" y="4406900"/>
            <a:ext cx="7772400" cy="1362075"/>
          </a:xfrm>
        </p:spPr>
        <p:txBody>
          <a:bodyPr anchor="t"/>
          <a:lstStyle>
            <a:lvl1pPr algn="l">
              <a:defRPr sz="4000" b="1" cap="all"/>
            </a:lvl1pPr>
          </a:lstStyle>
          <a:p>
            <a:r>
              <a:rPr lang="lt-LT"/>
              <a:t>Spustelėkite, jei norite keisite ruoš. pav. stilių</a:t>
            </a:r>
            <a:endParaRPr lang="en-US"/>
          </a:p>
        </p:txBody>
      </p:sp>
      <p:sp>
        <p:nvSpPr>
          <p:cNvPr id="3" name="Teksto vietos rezervavimo ženklas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Spustelėkite ruošinio teksto stiliams keisti</a:t>
            </a:r>
          </a:p>
        </p:txBody>
      </p:sp>
      <p:sp>
        <p:nvSpPr>
          <p:cNvPr id="4" name="Datos vietos rezervavimo ženklas 3"/>
          <p:cNvSpPr>
            <a:spLocks noGrp="1"/>
          </p:cNvSpPr>
          <p:nvPr>
            <p:ph type="dt" sz="half" idx="10"/>
          </p:nvPr>
        </p:nvSpPr>
        <p:spPr/>
        <p:txBody>
          <a:bodyPr/>
          <a:lstStyle/>
          <a:p>
            <a:fld id="{CB3DB336-0E03-4AD7-88CF-E358915ABA1F}" type="datetime1">
              <a:rPr lang="en-US" smtClean="0"/>
              <a:t>6/6/2025</a:t>
            </a:fld>
            <a:endParaRPr lang="en-US"/>
          </a:p>
        </p:txBody>
      </p:sp>
      <p:sp>
        <p:nvSpPr>
          <p:cNvPr id="5" name="Poraštės vietos rezervavimo ženklas 4"/>
          <p:cNvSpPr>
            <a:spLocks noGrp="1"/>
          </p:cNvSpPr>
          <p:nvPr>
            <p:ph type="ftr" sz="quarter" idx="11"/>
          </p:nvPr>
        </p:nvSpPr>
        <p:spPr/>
        <p:txBody>
          <a:bodyPr/>
          <a:lstStyle/>
          <a:p>
            <a:r>
              <a:rPr lang="lt-LT"/>
              <a:t>J. Namavičius. Vilnius</a:t>
            </a:r>
            <a:endParaRPr lang="en-US"/>
          </a:p>
        </p:txBody>
      </p:sp>
      <p:sp>
        <p:nvSpPr>
          <p:cNvPr id="6" name="Skaidrės numerio vietos rezervavimo ženklas 5"/>
          <p:cNvSpPr>
            <a:spLocks noGrp="1"/>
          </p:cNvSpPr>
          <p:nvPr>
            <p:ph type="sldNum" sz="quarter" idx="12"/>
          </p:nvPr>
        </p:nvSpPr>
        <p:spPr/>
        <p:txBody>
          <a:bodyPr/>
          <a:lstStyle/>
          <a:p>
            <a:fld id="{C191162D-2D2D-40DA-97B4-85B411CDC5D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a:t>Spustelėkite, jei norite keisite ruoš. pav. stilių</a:t>
            </a:r>
            <a:endParaRPr lang="en-US"/>
          </a:p>
        </p:txBody>
      </p:sp>
      <p:sp>
        <p:nvSpPr>
          <p:cNvPr id="3" name="Turinio vietos rezervavimo ženklas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endParaRPr lang="en-US"/>
          </a:p>
        </p:txBody>
      </p:sp>
      <p:sp>
        <p:nvSpPr>
          <p:cNvPr id="4" name="Turinio vietos rezervavimo ženklas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endParaRPr lang="en-US"/>
          </a:p>
        </p:txBody>
      </p:sp>
      <p:sp>
        <p:nvSpPr>
          <p:cNvPr id="5" name="Datos vietos rezervavimo ženklas 4"/>
          <p:cNvSpPr>
            <a:spLocks noGrp="1"/>
          </p:cNvSpPr>
          <p:nvPr>
            <p:ph type="dt" sz="half" idx="10"/>
          </p:nvPr>
        </p:nvSpPr>
        <p:spPr/>
        <p:txBody>
          <a:bodyPr/>
          <a:lstStyle/>
          <a:p>
            <a:fld id="{5894430D-4489-4FEC-BAFD-A0A143E0449B}" type="datetime1">
              <a:rPr lang="en-US" smtClean="0"/>
              <a:t>6/6/2025</a:t>
            </a:fld>
            <a:endParaRPr lang="en-US"/>
          </a:p>
        </p:txBody>
      </p:sp>
      <p:sp>
        <p:nvSpPr>
          <p:cNvPr id="6" name="Poraštės vietos rezervavimo ženklas 5"/>
          <p:cNvSpPr>
            <a:spLocks noGrp="1"/>
          </p:cNvSpPr>
          <p:nvPr>
            <p:ph type="ftr" sz="quarter" idx="11"/>
          </p:nvPr>
        </p:nvSpPr>
        <p:spPr/>
        <p:txBody>
          <a:bodyPr/>
          <a:lstStyle/>
          <a:p>
            <a:r>
              <a:rPr lang="lt-LT"/>
              <a:t>J. Namavičius. Vilnius</a:t>
            </a:r>
            <a:endParaRPr lang="en-US"/>
          </a:p>
        </p:txBody>
      </p:sp>
      <p:sp>
        <p:nvSpPr>
          <p:cNvPr id="7" name="Skaidrės numerio vietos rezervavimo ženklas 6"/>
          <p:cNvSpPr>
            <a:spLocks noGrp="1"/>
          </p:cNvSpPr>
          <p:nvPr>
            <p:ph type="sldNum" sz="quarter" idx="12"/>
          </p:nvPr>
        </p:nvSpPr>
        <p:spPr/>
        <p:txBody>
          <a:bodyPr/>
          <a:lstStyle/>
          <a:p>
            <a:fld id="{C191162D-2D2D-40DA-97B4-85B411CDC5D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lvl1pPr>
              <a:defRPr/>
            </a:lvl1pPr>
          </a:lstStyle>
          <a:p>
            <a:r>
              <a:rPr lang="lt-LT"/>
              <a:t>Spustelėkite, jei norite keisite ruoš. pav. stilių</a:t>
            </a:r>
            <a:endParaRPr lang="en-US"/>
          </a:p>
        </p:txBody>
      </p:sp>
      <p:sp>
        <p:nvSpPr>
          <p:cNvPr id="3" name="Teksto vietos rezervavimo ženkla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ruošinio teksto stiliams keisti</a:t>
            </a:r>
          </a:p>
        </p:txBody>
      </p:sp>
      <p:sp>
        <p:nvSpPr>
          <p:cNvPr id="4" name="Turinio vietos rezervavimo ženkla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endParaRPr lang="en-US"/>
          </a:p>
        </p:txBody>
      </p:sp>
      <p:sp>
        <p:nvSpPr>
          <p:cNvPr id="5" name="Teksto vietos rezervavimo ženkla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ruošinio teksto stiliams keisti</a:t>
            </a:r>
          </a:p>
        </p:txBody>
      </p:sp>
      <p:sp>
        <p:nvSpPr>
          <p:cNvPr id="6" name="Turinio vietos rezervavimo ženkla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endParaRPr lang="en-US"/>
          </a:p>
        </p:txBody>
      </p:sp>
      <p:sp>
        <p:nvSpPr>
          <p:cNvPr id="7" name="Datos vietos rezervavimo ženklas 6"/>
          <p:cNvSpPr>
            <a:spLocks noGrp="1"/>
          </p:cNvSpPr>
          <p:nvPr>
            <p:ph type="dt" sz="half" idx="10"/>
          </p:nvPr>
        </p:nvSpPr>
        <p:spPr/>
        <p:txBody>
          <a:bodyPr/>
          <a:lstStyle/>
          <a:p>
            <a:fld id="{65597A20-2BAD-4AAD-B725-F9DDAF64A555}" type="datetime1">
              <a:rPr lang="en-US" smtClean="0"/>
              <a:t>6/6/2025</a:t>
            </a:fld>
            <a:endParaRPr lang="en-US"/>
          </a:p>
        </p:txBody>
      </p:sp>
      <p:sp>
        <p:nvSpPr>
          <p:cNvPr id="8" name="Poraštės vietos rezervavimo ženklas 7"/>
          <p:cNvSpPr>
            <a:spLocks noGrp="1"/>
          </p:cNvSpPr>
          <p:nvPr>
            <p:ph type="ftr" sz="quarter" idx="11"/>
          </p:nvPr>
        </p:nvSpPr>
        <p:spPr/>
        <p:txBody>
          <a:bodyPr/>
          <a:lstStyle/>
          <a:p>
            <a:r>
              <a:rPr lang="lt-LT"/>
              <a:t>J. Namavičius. Vilnius</a:t>
            </a:r>
            <a:endParaRPr lang="en-US"/>
          </a:p>
        </p:txBody>
      </p:sp>
      <p:sp>
        <p:nvSpPr>
          <p:cNvPr id="9" name="Skaidrės numerio vietos rezervavimo ženklas 8"/>
          <p:cNvSpPr>
            <a:spLocks noGrp="1"/>
          </p:cNvSpPr>
          <p:nvPr>
            <p:ph type="sldNum" sz="quarter" idx="12"/>
          </p:nvPr>
        </p:nvSpPr>
        <p:spPr/>
        <p:txBody>
          <a:bodyPr/>
          <a:lstStyle/>
          <a:p>
            <a:fld id="{C191162D-2D2D-40DA-97B4-85B411CDC5D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a:t>Spustelėkite, jei norite keisite ruoš. pav. stilių</a:t>
            </a:r>
            <a:endParaRPr lang="en-US"/>
          </a:p>
        </p:txBody>
      </p:sp>
      <p:sp>
        <p:nvSpPr>
          <p:cNvPr id="3" name="Datos vietos rezervavimo ženklas 2"/>
          <p:cNvSpPr>
            <a:spLocks noGrp="1"/>
          </p:cNvSpPr>
          <p:nvPr>
            <p:ph type="dt" sz="half" idx="10"/>
          </p:nvPr>
        </p:nvSpPr>
        <p:spPr/>
        <p:txBody>
          <a:bodyPr/>
          <a:lstStyle/>
          <a:p>
            <a:fld id="{26BA0584-576D-4F4E-9166-24CAF7B367BB}" type="datetime1">
              <a:rPr lang="en-US" smtClean="0"/>
              <a:t>6/6/2025</a:t>
            </a:fld>
            <a:endParaRPr lang="en-US"/>
          </a:p>
        </p:txBody>
      </p:sp>
      <p:sp>
        <p:nvSpPr>
          <p:cNvPr id="4" name="Poraštės vietos rezervavimo ženklas 3"/>
          <p:cNvSpPr>
            <a:spLocks noGrp="1"/>
          </p:cNvSpPr>
          <p:nvPr>
            <p:ph type="ftr" sz="quarter" idx="11"/>
          </p:nvPr>
        </p:nvSpPr>
        <p:spPr/>
        <p:txBody>
          <a:bodyPr/>
          <a:lstStyle/>
          <a:p>
            <a:r>
              <a:rPr lang="lt-LT"/>
              <a:t>J. Namavičius. Vilnius</a:t>
            </a:r>
            <a:endParaRPr lang="en-US"/>
          </a:p>
        </p:txBody>
      </p:sp>
      <p:sp>
        <p:nvSpPr>
          <p:cNvPr id="5" name="Skaidrės numerio vietos rezervavimo ženklas 4"/>
          <p:cNvSpPr>
            <a:spLocks noGrp="1"/>
          </p:cNvSpPr>
          <p:nvPr>
            <p:ph type="sldNum" sz="quarter" idx="12"/>
          </p:nvPr>
        </p:nvSpPr>
        <p:spPr/>
        <p:txBody>
          <a:bodyPr/>
          <a:lstStyle/>
          <a:p>
            <a:fld id="{C191162D-2D2D-40DA-97B4-85B411CDC5D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773DEBF3-D258-486D-9145-9382CBC79256}" type="datetime1">
              <a:rPr lang="en-US" smtClean="0"/>
              <a:t>6/6/2025</a:t>
            </a:fld>
            <a:endParaRPr lang="en-US"/>
          </a:p>
        </p:txBody>
      </p:sp>
      <p:sp>
        <p:nvSpPr>
          <p:cNvPr id="3" name="Poraštės vietos rezervavimo ženklas 2"/>
          <p:cNvSpPr>
            <a:spLocks noGrp="1"/>
          </p:cNvSpPr>
          <p:nvPr>
            <p:ph type="ftr" sz="quarter" idx="11"/>
          </p:nvPr>
        </p:nvSpPr>
        <p:spPr/>
        <p:txBody>
          <a:bodyPr/>
          <a:lstStyle/>
          <a:p>
            <a:r>
              <a:rPr lang="lt-LT"/>
              <a:t>J. Namavičius. Vilnius</a:t>
            </a:r>
            <a:endParaRPr lang="en-US"/>
          </a:p>
        </p:txBody>
      </p:sp>
      <p:sp>
        <p:nvSpPr>
          <p:cNvPr id="4" name="Skaidrės numerio vietos rezervavimo ženklas 3"/>
          <p:cNvSpPr>
            <a:spLocks noGrp="1"/>
          </p:cNvSpPr>
          <p:nvPr>
            <p:ph type="sldNum" sz="quarter" idx="12"/>
          </p:nvPr>
        </p:nvSpPr>
        <p:spPr/>
        <p:txBody>
          <a:bodyPr/>
          <a:lstStyle/>
          <a:p>
            <a:fld id="{C191162D-2D2D-40DA-97B4-85B411CDC5D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3050"/>
            <a:ext cx="3008313" cy="1162050"/>
          </a:xfrm>
        </p:spPr>
        <p:txBody>
          <a:bodyPr anchor="b"/>
          <a:lstStyle>
            <a:lvl1pPr algn="l">
              <a:defRPr sz="2000" b="1"/>
            </a:lvl1pPr>
          </a:lstStyle>
          <a:p>
            <a:r>
              <a:rPr lang="lt-LT"/>
              <a:t>Spustelėkite, jei norite keisite ruoš. pav. stilių</a:t>
            </a:r>
            <a:endParaRPr lang="en-US"/>
          </a:p>
        </p:txBody>
      </p:sp>
      <p:sp>
        <p:nvSpPr>
          <p:cNvPr id="3" name="Turinio vietos rezervavimo ženkla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endParaRPr lang="en-US"/>
          </a:p>
        </p:txBody>
      </p:sp>
      <p:sp>
        <p:nvSpPr>
          <p:cNvPr id="4" name="Teksto vietos rezervavimo ženkla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Spustelėkite ruošinio teksto stiliams keisti</a:t>
            </a:r>
          </a:p>
        </p:txBody>
      </p:sp>
      <p:sp>
        <p:nvSpPr>
          <p:cNvPr id="5" name="Datos vietos rezervavimo ženklas 4"/>
          <p:cNvSpPr>
            <a:spLocks noGrp="1"/>
          </p:cNvSpPr>
          <p:nvPr>
            <p:ph type="dt" sz="half" idx="10"/>
          </p:nvPr>
        </p:nvSpPr>
        <p:spPr/>
        <p:txBody>
          <a:bodyPr/>
          <a:lstStyle/>
          <a:p>
            <a:fld id="{95FEFE7F-747C-4B64-B486-E1B7523D233D}" type="datetime1">
              <a:rPr lang="en-US" smtClean="0"/>
              <a:t>6/6/2025</a:t>
            </a:fld>
            <a:endParaRPr lang="en-US"/>
          </a:p>
        </p:txBody>
      </p:sp>
      <p:sp>
        <p:nvSpPr>
          <p:cNvPr id="6" name="Poraštės vietos rezervavimo ženklas 5"/>
          <p:cNvSpPr>
            <a:spLocks noGrp="1"/>
          </p:cNvSpPr>
          <p:nvPr>
            <p:ph type="ftr" sz="quarter" idx="11"/>
          </p:nvPr>
        </p:nvSpPr>
        <p:spPr/>
        <p:txBody>
          <a:bodyPr/>
          <a:lstStyle/>
          <a:p>
            <a:r>
              <a:rPr lang="lt-LT"/>
              <a:t>J. Namavičius. Vilnius</a:t>
            </a:r>
            <a:endParaRPr lang="en-US"/>
          </a:p>
        </p:txBody>
      </p:sp>
      <p:sp>
        <p:nvSpPr>
          <p:cNvPr id="7" name="Skaidrės numerio vietos rezervavimo ženklas 6"/>
          <p:cNvSpPr>
            <a:spLocks noGrp="1"/>
          </p:cNvSpPr>
          <p:nvPr>
            <p:ph type="sldNum" sz="quarter" idx="12"/>
          </p:nvPr>
        </p:nvSpPr>
        <p:spPr/>
        <p:txBody>
          <a:bodyPr/>
          <a:lstStyle/>
          <a:p>
            <a:fld id="{C191162D-2D2D-40DA-97B4-85B411CDC5D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1792288" y="4800600"/>
            <a:ext cx="5486400" cy="566738"/>
          </a:xfrm>
        </p:spPr>
        <p:txBody>
          <a:bodyPr anchor="b"/>
          <a:lstStyle>
            <a:lvl1pPr algn="l">
              <a:defRPr sz="2000" b="1"/>
            </a:lvl1pPr>
          </a:lstStyle>
          <a:p>
            <a:r>
              <a:rPr lang="lt-LT"/>
              <a:t>Spustelėkite, jei norite keisite ruoš. pav. stilių</a:t>
            </a:r>
            <a:endParaRPr lang="en-US"/>
          </a:p>
        </p:txBody>
      </p:sp>
      <p:sp>
        <p:nvSpPr>
          <p:cNvPr id="3" name="Paveikslėlio vietos rezervavimo ženklas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ksto vietos rezervavimo ženkla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Spustelėkite ruošinio teksto stiliams keisti</a:t>
            </a:r>
          </a:p>
        </p:txBody>
      </p:sp>
      <p:sp>
        <p:nvSpPr>
          <p:cNvPr id="5" name="Datos vietos rezervavimo ženklas 4"/>
          <p:cNvSpPr>
            <a:spLocks noGrp="1"/>
          </p:cNvSpPr>
          <p:nvPr>
            <p:ph type="dt" sz="half" idx="10"/>
          </p:nvPr>
        </p:nvSpPr>
        <p:spPr/>
        <p:txBody>
          <a:bodyPr/>
          <a:lstStyle/>
          <a:p>
            <a:fld id="{EF0ADC8E-FAC6-40B8-B22A-4FEAB7BC3808}" type="datetime1">
              <a:rPr lang="en-US" smtClean="0"/>
              <a:t>6/6/2025</a:t>
            </a:fld>
            <a:endParaRPr lang="en-US"/>
          </a:p>
        </p:txBody>
      </p:sp>
      <p:sp>
        <p:nvSpPr>
          <p:cNvPr id="6" name="Poraštės vietos rezervavimo ženklas 5"/>
          <p:cNvSpPr>
            <a:spLocks noGrp="1"/>
          </p:cNvSpPr>
          <p:nvPr>
            <p:ph type="ftr" sz="quarter" idx="11"/>
          </p:nvPr>
        </p:nvSpPr>
        <p:spPr/>
        <p:txBody>
          <a:bodyPr/>
          <a:lstStyle/>
          <a:p>
            <a:r>
              <a:rPr lang="lt-LT"/>
              <a:t>J. Namavičius. Vilnius</a:t>
            </a:r>
            <a:endParaRPr lang="en-US"/>
          </a:p>
        </p:txBody>
      </p:sp>
      <p:sp>
        <p:nvSpPr>
          <p:cNvPr id="7" name="Skaidrės numerio vietos rezervavimo ženklas 6"/>
          <p:cNvSpPr>
            <a:spLocks noGrp="1"/>
          </p:cNvSpPr>
          <p:nvPr>
            <p:ph type="sldNum" sz="quarter" idx="12"/>
          </p:nvPr>
        </p:nvSpPr>
        <p:spPr/>
        <p:txBody>
          <a:bodyPr/>
          <a:lstStyle/>
          <a:p>
            <a:fld id="{C191162D-2D2D-40DA-97B4-85B411CDC5D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lt-LT"/>
              <a:t>Spustelėkite, jei norite keisite ruoš. pav. stilių</a:t>
            </a:r>
            <a:endParaRPr lang="en-US"/>
          </a:p>
        </p:txBody>
      </p:sp>
      <p:sp>
        <p:nvSpPr>
          <p:cNvPr id="3" name="Teksto vietos rezervavimo ženklas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endParaRPr lang="en-US"/>
          </a:p>
        </p:txBody>
      </p:sp>
      <p:sp>
        <p:nvSpPr>
          <p:cNvPr id="4" name="Datos vietos rezervavimo ženklas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098352-B73A-4E28-9792-5D1A8EABAE6B}" type="datetime1">
              <a:rPr lang="en-US" smtClean="0"/>
              <a:t>6/6/2025</a:t>
            </a:fld>
            <a:endParaRPr lang="en-US"/>
          </a:p>
        </p:txBody>
      </p:sp>
      <p:sp>
        <p:nvSpPr>
          <p:cNvPr id="5" name="Poraštės vietos rezervavimo ženklas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lt-LT"/>
              <a:t>J. Namavičius. Vilnius</a:t>
            </a:r>
            <a:endParaRPr lang="en-US"/>
          </a:p>
        </p:txBody>
      </p:sp>
      <p:sp>
        <p:nvSpPr>
          <p:cNvPr id="6" name="Skaidrės numerio vietos rezervavimo ženklas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91162D-2D2D-40DA-97B4-85B411CDC5D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a:extLst>
              <a:ext uri="{FF2B5EF4-FFF2-40B4-BE49-F238E27FC236}">
                <a16:creationId xmlns:a16="http://schemas.microsoft.com/office/drawing/2014/main" id="{39AA33D7-D19B-B3A8-F34D-FF036665E372}"/>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lt-LT"/>
              <a:t>Spustelėję redaguokite stilių</a:t>
            </a:r>
          </a:p>
        </p:txBody>
      </p:sp>
      <p:sp>
        <p:nvSpPr>
          <p:cNvPr id="3" name="Teksto vietos rezervavimo ženklas 2">
            <a:extLst>
              <a:ext uri="{FF2B5EF4-FFF2-40B4-BE49-F238E27FC236}">
                <a16:creationId xmlns:a16="http://schemas.microsoft.com/office/drawing/2014/main" id="{8EBA9914-837A-653A-C51F-93E47C4BDA7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a16="http://schemas.microsoft.com/office/drawing/2014/main" id="{C690BDDC-6995-E8E5-E0F9-29150EE558BE}"/>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17CEA0A-4772-4C02-A9F1-FE16F450EF3D}" type="datetime1">
              <a:rPr lang="en-US" smtClean="0"/>
              <a:t>6/6/2025</a:t>
            </a:fld>
            <a:endParaRPr lang="lt-LT"/>
          </a:p>
        </p:txBody>
      </p:sp>
      <p:sp>
        <p:nvSpPr>
          <p:cNvPr id="5" name="Poraštės vietos rezervavimo ženklas 4">
            <a:extLst>
              <a:ext uri="{FF2B5EF4-FFF2-40B4-BE49-F238E27FC236}">
                <a16:creationId xmlns:a16="http://schemas.microsoft.com/office/drawing/2014/main" id="{9389A585-5442-6F6F-C234-446DAFDF82A0}"/>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lt-LT"/>
              <a:t>J. Namavičius. Vilnius</a:t>
            </a:r>
          </a:p>
        </p:txBody>
      </p:sp>
      <p:sp>
        <p:nvSpPr>
          <p:cNvPr id="6" name="Skaidrės numerio vietos rezervavimo ženklas 5">
            <a:extLst>
              <a:ext uri="{FF2B5EF4-FFF2-40B4-BE49-F238E27FC236}">
                <a16:creationId xmlns:a16="http://schemas.microsoft.com/office/drawing/2014/main" id="{AE090D7F-0EF3-7875-F536-D8404F09692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2CC49F5-588D-410B-8178-62C2B24EC2BE}" type="slidenum">
              <a:rPr lang="lt-LT" smtClean="0"/>
              <a:t>‹#›</a:t>
            </a:fld>
            <a:endParaRPr lang="lt-LT"/>
          </a:p>
        </p:txBody>
      </p:sp>
    </p:spTree>
    <p:extLst>
      <p:ext uri="{BB962C8B-B14F-4D97-AF65-F5344CB8AC3E}">
        <p14:creationId xmlns:p14="http://schemas.microsoft.com/office/powerpoint/2010/main" val="13972038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lt-L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ustas.namavicius@apeliacinis.lt" TargetMode="External"/><Relationship Id="rId2" Type="http://schemas.openxmlformats.org/officeDocument/2006/relationships/hyperlink" Target="http://web.vu.lt/tf/j.namavicius/"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290D32-C816-5C13-7657-DA5DC1817DAA}"/>
              </a:ext>
            </a:extLst>
          </p:cNvPr>
          <p:cNvSpPr>
            <a:spLocks noGrp="1"/>
          </p:cNvSpPr>
          <p:nvPr>
            <p:ph type="ctrTitle"/>
          </p:nvPr>
        </p:nvSpPr>
        <p:spPr>
          <a:xfrm>
            <a:off x="457200" y="1340768"/>
            <a:ext cx="8229600" cy="2808311"/>
          </a:xfrm>
        </p:spPr>
        <p:txBody>
          <a:bodyPr>
            <a:normAutofit/>
          </a:bodyPr>
          <a:lstStyle/>
          <a:p>
            <a:r>
              <a:rPr lang="de-DE" b="1" dirty="0" err="1"/>
              <a:t>Naujesn</a:t>
            </a:r>
            <a:r>
              <a:rPr lang="lt-LT" b="1" dirty="0"/>
              <a:t>ės tarptautinės teisinės pagalbos tendencijos</a:t>
            </a:r>
            <a:br>
              <a:rPr lang="lt-LT" dirty="0"/>
            </a:br>
            <a:br>
              <a:rPr lang="lt-LT" dirty="0"/>
            </a:br>
            <a:r>
              <a:rPr lang="lt-LT" sz="3100" dirty="0"/>
              <a:t>Justas Namavičius </a:t>
            </a:r>
          </a:p>
        </p:txBody>
      </p:sp>
      <p:sp>
        <p:nvSpPr>
          <p:cNvPr id="4" name="Foliennummernplatzhalter 3">
            <a:extLst>
              <a:ext uri="{FF2B5EF4-FFF2-40B4-BE49-F238E27FC236}">
                <a16:creationId xmlns:a16="http://schemas.microsoft.com/office/drawing/2014/main" id="{76A5BED0-4C2A-6934-73C3-FB03ED450A72}"/>
              </a:ext>
            </a:extLst>
          </p:cNvPr>
          <p:cNvSpPr>
            <a:spLocks noGrp="1"/>
          </p:cNvSpPr>
          <p:nvPr>
            <p:ph type="sldNum" sz="quarter" idx="12"/>
          </p:nvPr>
        </p:nvSpPr>
        <p:spPr/>
        <p:txBody>
          <a:bodyPr/>
          <a:lstStyle/>
          <a:p>
            <a:fld id="{6B6652A4-9E65-44DC-8F92-57F2FE3B71A3}" type="slidenum">
              <a:rPr lang="en-US" smtClean="0"/>
              <a:pPr/>
              <a:t>1</a:t>
            </a:fld>
            <a:endParaRPr lang="en-US"/>
          </a:p>
        </p:txBody>
      </p:sp>
      <p:sp>
        <p:nvSpPr>
          <p:cNvPr id="7" name="Datos vietos rezervavimo ženklas 6"/>
          <p:cNvSpPr>
            <a:spLocks noGrp="1"/>
          </p:cNvSpPr>
          <p:nvPr>
            <p:ph type="dt" sz="half" idx="10"/>
          </p:nvPr>
        </p:nvSpPr>
        <p:spPr/>
        <p:txBody>
          <a:bodyPr/>
          <a:lstStyle/>
          <a:p>
            <a:fld id="{395AA9C6-0B32-42FA-94C7-A11411EC981B}" type="datetime1">
              <a:rPr lang="en-US" smtClean="0"/>
              <a:t>6/6/2025</a:t>
            </a:fld>
            <a:endParaRPr lang="en-US" dirty="0"/>
          </a:p>
        </p:txBody>
      </p:sp>
      <p:sp>
        <p:nvSpPr>
          <p:cNvPr id="8" name="Poraštės vietos rezervavimo ženklas 7"/>
          <p:cNvSpPr>
            <a:spLocks noGrp="1"/>
          </p:cNvSpPr>
          <p:nvPr>
            <p:ph type="ftr" sz="quarter" idx="11"/>
          </p:nvPr>
        </p:nvSpPr>
        <p:spPr/>
        <p:txBody>
          <a:bodyPr/>
          <a:lstStyle/>
          <a:p>
            <a:r>
              <a:rPr lang="lt-LT" dirty="0"/>
              <a:t>J. Namavičius. </a:t>
            </a:r>
            <a:r>
              <a:rPr lang="de-DE" dirty="0"/>
              <a:t>Vilnius</a:t>
            </a:r>
            <a:endParaRPr lang="en-US" dirty="0"/>
          </a:p>
        </p:txBody>
      </p:sp>
    </p:spTree>
    <p:extLst>
      <p:ext uri="{BB962C8B-B14F-4D97-AF65-F5344CB8AC3E}">
        <p14:creationId xmlns:p14="http://schemas.microsoft.com/office/powerpoint/2010/main" val="4269278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5A07D83E-9C85-811D-E4BD-1BF4FEEA5D2C}"/>
              </a:ext>
            </a:extLst>
          </p:cNvPr>
          <p:cNvSpPr>
            <a:spLocks noGrp="1"/>
          </p:cNvSpPr>
          <p:nvPr>
            <p:ph type="title"/>
          </p:nvPr>
        </p:nvSpPr>
        <p:spPr>
          <a:xfrm>
            <a:off x="628650" y="1131094"/>
            <a:ext cx="7886700" cy="454819"/>
          </a:xfrm>
        </p:spPr>
        <p:txBody>
          <a:bodyPr>
            <a:normAutofit fontScale="90000"/>
          </a:bodyPr>
          <a:lstStyle/>
          <a:p>
            <a:r>
              <a:rPr lang="lt-LT" dirty="0"/>
              <a:t>Fakultatyvūs neperdavimo pagrindai:</a:t>
            </a:r>
            <a:br>
              <a:rPr lang="lt-LT" dirty="0"/>
            </a:br>
            <a:endParaRPr lang="lt-LT" dirty="0"/>
          </a:p>
        </p:txBody>
      </p:sp>
      <p:sp>
        <p:nvSpPr>
          <p:cNvPr id="3" name="Turinio vietos rezervavimo ženklas 2">
            <a:extLst>
              <a:ext uri="{FF2B5EF4-FFF2-40B4-BE49-F238E27FC236}">
                <a16:creationId xmlns:a16="http://schemas.microsoft.com/office/drawing/2014/main" id="{487E8E41-BCD8-2E96-6A4D-3EBE48F10EAF}"/>
              </a:ext>
            </a:extLst>
          </p:cNvPr>
          <p:cNvSpPr>
            <a:spLocks noGrp="1"/>
          </p:cNvSpPr>
          <p:nvPr>
            <p:ph idx="1"/>
          </p:nvPr>
        </p:nvSpPr>
        <p:spPr>
          <a:xfrm>
            <a:off x="628650" y="1464468"/>
            <a:ext cx="8101013" cy="4700835"/>
          </a:xfrm>
        </p:spPr>
        <p:txBody>
          <a:bodyPr>
            <a:normAutofit fontScale="92500"/>
          </a:bodyPr>
          <a:lstStyle/>
          <a:p>
            <a:pPr marL="0" indent="0">
              <a:buNone/>
            </a:pPr>
            <a:r>
              <a:rPr lang="lt-LT" dirty="0"/>
              <a:t>BK 9</a:t>
            </a:r>
            <a:r>
              <a:rPr lang="lt-LT" baseline="30000" dirty="0"/>
              <a:t>1 </a:t>
            </a:r>
            <a:r>
              <a:rPr lang="lt-LT" dirty="0"/>
              <a:t>str. 4 d.:</a:t>
            </a:r>
          </a:p>
          <a:p>
            <a:pPr marL="0" indent="0">
              <a:buNone/>
            </a:pPr>
            <a:r>
              <a:rPr lang="lt-LT" dirty="0"/>
              <a:t>1) LR pradėtas baudžiamasis procesas (konkuruojanti jurisdikcija)</a:t>
            </a:r>
          </a:p>
          <a:p>
            <a:pPr marL="0" indent="0">
              <a:buNone/>
            </a:pPr>
            <a:r>
              <a:rPr lang="lt-LT" dirty="0"/>
              <a:t>2) LR atsisakyta pradėti baudžiamąjį procesą arba jis nutrauktas (</a:t>
            </a:r>
            <a:r>
              <a:rPr lang="lt-LT" i="1" dirty="0"/>
              <a:t>ne bis </a:t>
            </a:r>
            <a:r>
              <a:rPr lang="lt-LT" i="1" dirty="0" err="1"/>
              <a:t>in</a:t>
            </a:r>
            <a:r>
              <a:rPr lang="lt-LT" i="1" dirty="0"/>
              <a:t> </a:t>
            </a:r>
            <a:r>
              <a:rPr lang="lt-LT" i="1" dirty="0" err="1"/>
              <a:t>idem</a:t>
            </a:r>
            <a:r>
              <a:rPr lang="lt-LT" dirty="0"/>
              <a:t>?)</a:t>
            </a:r>
          </a:p>
          <a:p>
            <a:pPr marL="0" indent="0">
              <a:buNone/>
            </a:pPr>
            <a:r>
              <a:rPr lang="lt-LT" dirty="0"/>
              <a:t>3) EAO išduotas piliečiui/rezidentui dėl vykdymo, ir LR perima bausmės vykdymą.</a:t>
            </a:r>
          </a:p>
          <a:p>
            <a:pPr marL="0" indent="0">
              <a:buNone/>
            </a:pPr>
            <a:r>
              <a:rPr lang="lt-LT" dirty="0"/>
              <a:t>4) Asmuo nuteistas </a:t>
            </a:r>
            <a:r>
              <a:rPr lang="lt-LT" dirty="0">
                <a:solidFill>
                  <a:srgbClr val="0070C0"/>
                </a:solidFill>
              </a:rPr>
              <a:t>ne Europos Sąjungos valstybėje</a:t>
            </a:r>
            <a:r>
              <a:rPr lang="lt-LT" dirty="0"/>
              <a:t>, ir paskirta bausmė įvykdyta, tebevykdoma arba nebegali būti įvykdyta pagal nuteisusios valstybės įstatymus (</a:t>
            </a:r>
            <a:r>
              <a:rPr lang="lt-LT" i="1" dirty="0"/>
              <a:t>ne bis </a:t>
            </a:r>
            <a:r>
              <a:rPr lang="lt-LT" i="1" dirty="0" err="1"/>
              <a:t>in</a:t>
            </a:r>
            <a:r>
              <a:rPr lang="lt-LT" i="1" dirty="0"/>
              <a:t> </a:t>
            </a:r>
            <a:r>
              <a:rPr lang="lt-LT" i="1" dirty="0" err="1"/>
              <a:t>idem</a:t>
            </a:r>
            <a:r>
              <a:rPr lang="lt-LT" dirty="0"/>
              <a:t>).</a:t>
            </a:r>
          </a:p>
          <a:p>
            <a:pPr marL="0" indent="0">
              <a:buNone/>
            </a:pPr>
            <a:r>
              <a:rPr lang="lt-LT" dirty="0"/>
              <a:t>5) Nėra abipusio baudžiamumo, išskyrus pagrindų sprendimo dėl EAO 2 str. 2 d. numatytas veikas; numatyta bent 3 m. laisvės atėmimo bausmė.</a:t>
            </a:r>
          </a:p>
          <a:p>
            <a:pPr marL="0" indent="0">
              <a:buNone/>
            </a:pPr>
            <a:r>
              <a:rPr lang="lt-LT" dirty="0"/>
              <a:t>6) Senatis pagal LR įstatymus.</a:t>
            </a:r>
          </a:p>
          <a:p>
            <a:pPr marL="0" indent="0">
              <a:buNone/>
            </a:pPr>
            <a:r>
              <a:rPr lang="lt-LT" dirty="0"/>
              <a:t>7) Nėra analogiškos jurisdikcijos (abipusio baudžiamumo kriterijus).</a:t>
            </a:r>
          </a:p>
          <a:p>
            <a:pPr marL="0" indent="0">
              <a:buNone/>
            </a:pPr>
            <a:r>
              <a:rPr lang="lt-LT" dirty="0"/>
              <a:t>8) Veika padaryta LR teritorijoje ar laive/orlaivyje su skiriamaisiais ženklais.</a:t>
            </a:r>
          </a:p>
          <a:p>
            <a:pPr marL="0" indent="0">
              <a:buNone/>
            </a:pPr>
            <a:r>
              <a:rPr lang="lt-LT" dirty="0"/>
              <a:t>9) Nepakanka informacijos.</a:t>
            </a:r>
          </a:p>
          <a:p>
            <a:endParaRPr lang="lt-LT" dirty="0"/>
          </a:p>
        </p:txBody>
      </p:sp>
      <p:sp>
        <p:nvSpPr>
          <p:cNvPr id="4" name="Poraštės vietos rezervavimo ženklas 3">
            <a:extLst>
              <a:ext uri="{FF2B5EF4-FFF2-40B4-BE49-F238E27FC236}">
                <a16:creationId xmlns:a16="http://schemas.microsoft.com/office/drawing/2014/main" id="{FFE80FA8-1018-06B7-6FF9-E352E1B03F3E}"/>
              </a:ext>
            </a:extLst>
          </p:cNvPr>
          <p:cNvSpPr>
            <a:spLocks noGrp="1"/>
          </p:cNvSpPr>
          <p:nvPr>
            <p:ph type="ftr" sz="quarter" idx="11"/>
          </p:nvPr>
        </p:nvSpPr>
        <p:spPr/>
        <p:txBody>
          <a:bodyPr/>
          <a:lstStyle/>
          <a:p>
            <a:pPr defTabSz="685800"/>
            <a:r>
              <a:rPr lang="lt-LT">
                <a:solidFill>
                  <a:prstClr val="black">
                    <a:tint val="75000"/>
                  </a:prstClr>
                </a:solidFill>
                <a:latin typeface="Calibri" panose="020F0502020204030204"/>
              </a:rPr>
              <a:t>J. Namavičius. Vilnius</a:t>
            </a:r>
          </a:p>
        </p:txBody>
      </p:sp>
      <p:sp>
        <p:nvSpPr>
          <p:cNvPr id="5" name="Skaidrės numerio vietos rezervavimo ženklas 4">
            <a:extLst>
              <a:ext uri="{FF2B5EF4-FFF2-40B4-BE49-F238E27FC236}">
                <a16:creationId xmlns:a16="http://schemas.microsoft.com/office/drawing/2014/main" id="{C4AC32DC-1C64-33FC-989D-C1AC38D5AC08}"/>
              </a:ext>
            </a:extLst>
          </p:cNvPr>
          <p:cNvSpPr>
            <a:spLocks noGrp="1"/>
          </p:cNvSpPr>
          <p:nvPr>
            <p:ph type="sldNum" sz="quarter" idx="12"/>
          </p:nvPr>
        </p:nvSpPr>
        <p:spPr/>
        <p:txBody>
          <a:bodyPr/>
          <a:lstStyle/>
          <a:p>
            <a:pPr defTabSz="685800"/>
            <a:fld id="{52CC49F5-588D-410B-8178-62C2B24EC2BE}" type="slidenum">
              <a:rPr lang="lt-LT">
                <a:solidFill>
                  <a:prstClr val="black">
                    <a:tint val="75000"/>
                  </a:prstClr>
                </a:solidFill>
                <a:latin typeface="Calibri" panose="020F0502020204030204"/>
              </a:rPr>
              <a:pPr defTabSz="685800"/>
              <a:t>10</a:t>
            </a:fld>
            <a:endParaRPr lang="lt-LT">
              <a:solidFill>
                <a:prstClr val="black">
                  <a:tint val="75000"/>
                </a:prstClr>
              </a:solidFill>
              <a:latin typeface="Calibri" panose="020F0502020204030204"/>
            </a:endParaRPr>
          </a:p>
        </p:txBody>
      </p:sp>
      <p:sp>
        <p:nvSpPr>
          <p:cNvPr id="6" name="Datos vietos rezervavimo ženklas 5">
            <a:extLst>
              <a:ext uri="{FF2B5EF4-FFF2-40B4-BE49-F238E27FC236}">
                <a16:creationId xmlns:a16="http://schemas.microsoft.com/office/drawing/2014/main" id="{878E7D9D-ED32-2DB8-5B61-4A692891F936}"/>
              </a:ext>
            </a:extLst>
          </p:cNvPr>
          <p:cNvSpPr>
            <a:spLocks noGrp="1"/>
          </p:cNvSpPr>
          <p:nvPr>
            <p:ph type="dt" sz="half" idx="10"/>
          </p:nvPr>
        </p:nvSpPr>
        <p:spPr/>
        <p:txBody>
          <a:bodyPr/>
          <a:lstStyle/>
          <a:p>
            <a:fld id="{9C242D8B-45A8-4CCC-AE82-08C7C56CAFC5}" type="datetime1">
              <a:rPr lang="en-US" smtClean="0"/>
              <a:t>6/6/2025</a:t>
            </a:fld>
            <a:endParaRPr lang="lt-LT"/>
          </a:p>
        </p:txBody>
      </p:sp>
    </p:spTree>
    <p:extLst>
      <p:ext uri="{BB962C8B-B14F-4D97-AF65-F5344CB8AC3E}">
        <p14:creationId xmlns:p14="http://schemas.microsoft.com/office/powerpoint/2010/main" val="2495881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4AF362DF-79A6-665A-7B7A-ABFA209CB456}"/>
              </a:ext>
            </a:extLst>
          </p:cNvPr>
          <p:cNvSpPr>
            <a:spLocks noGrp="1"/>
          </p:cNvSpPr>
          <p:nvPr>
            <p:ph type="title"/>
          </p:nvPr>
        </p:nvSpPr>
        <p:spPr/>
        <p:txBody>
          <a:bodyPr/>
          <a:lstStyle/>
          <a:p>
            <a:r>
              <a:rPr lang="lt-LT" dirty="0"/>
              <a:t>Kiti aspektai:</a:t>
            </a:r>
          </a:p>
        </p:txBody>
      </p:sp>
      <p:sp>
        <p:nvSpPr>
          <p:cNvPr id="3" name="Turinio vietos rezervavimo ženklas 2">
            <a:extLst>
              <a:ext uri="{FF2B5EF4-FFF2-40B4-BE49-F238E27FC236}">
                <a16:creationId xmlns:a16="http://schemas.microsoft.com/office/drawing/2014/main" id="{97B440E9-2DA9-B75F-C1B4-80C1D1F22CA5}"/>
              </a:ext>
            </a:extLst>
          </p:cNvPr>
          <p:cNvSpPr>
            <a:spLocks noGrp="1"/>
          </p:cNvSpPr>
          <p:nvPr>
            <p:ph idx="1"/>
          </p:nvPr>
        </p:nvSpPr>
        <p:spPr>
          <a:xfrm>
            <a:off x="628650" y="1907381"/>
            <a:ext cx="7886700" cy="3582591"/>
          </a:xfrm>
        </p:spPr>
        <p:txBody>
          <a:bodyPr/>
          <a:lstStyle/>
          <a:p>
            <a:r>
              <a:rPr lang="lt-LT" dirty="0"/>
              <a:t>9</a:t>
            </a:r>
            <a:r>
              <a:rPr lang="lt-LT" baseline="30000" dirty="0"/>
              <a:t>1</a:t>
            </a:r>
            <a:r>
              <a:rPr lang="lt-LT" dirty="0"/>
              <a:t> str. 5 d. nuosprendis </a:t>
            </a:r>
            <a:r>
              <a:rPr lang="lt-LT" i="1" dirty="0" err="1"/>
              <a:t>in</a:t>
            </a:r>
            <a:r>
              <a:rPr lang="lt-LT" i="1" dirty="0"/>
              <a:t> </a:t>
            </a:r>
            <a:r>
              <a:rPr lang="lt-LT" i="1" dirty="0" err="1"/>
              <a:t>absentia</a:t>
            </a:r>
            <a:r>
              <a:rPr lang="lt-LT" dirty="0"/>
              <a:t>. </a:t>
            </a:r>
          </a:p>
          <a:p>
            <a:r>
              <a:rPr lang="lt-LT" dirty="0"/>
              <a:t>9</a:t>
            </a:r>
            <a:r>
              <a:rPr lang="lt-LT" baseline="30000" dirty="0"/>
              <a:t>1</a:t>
            </a:r>
            <a:r>
              <a:rPr lang="lt-LT" dirty="0"/>
              <a:t> str. 6 d: mokesčiai.</a:t>
            </a:r>
          </a:p>
          <a:p>
            <a:r>
              <a:rPr lang="lt-LT" dirty="0"/>
              <a:t>9</a:t>
            </a:r>
            <a:r>
              <a:rPr lang="lt-LT" baseline="30000" dirty="0"/>
              <a:t>1</a:t>
            </a:r>
            <a:r>
              <a:rPr lang="lt-LT" dirty="0"/>
              <a:t> str. 7 d.: iki gyvos galvos.</a:t>
            </a:r>
          </a:p>
          <a:p>
            <a:r>
              <a:rPr lang="lt-LT" dirty="0"/>
              <a:t>9</a:t>
            </a:r>
            <a:r>
              <a:rPr lang="lt-LT" baseline="30000" dirty="0"/>
              <a:t>1</a:t>
            </a:r>
            <a:r>
              <a:rPr lang="lt-LT" dirty="0"/>
              <a:t> str. 8 d.: piliečio/rezidento grąžinimas bausmės vykdymui.</a:t>
            </a:r>
          </a:p>
          <a:p>
            <a:endParaRPr lang="lt-LT" dirty="0"/>
          </a:p>
        </p:txBody>
      </p:sp>
      <p:sp>
        <p:nvSpPr>
          <p:cNvPr id="4" name="Poraštės vietos rezervavimo ženklas 3">
            <a:extLst>
              <a:ext uri="{FF2B5EF4-FFF2-40B4-BE49-F238E27FC236}">
                <a16:creationId xmlns:a16="http://schemas.microsoft.com/office/drawing/2014/main" id="{4B0C8E80-8906-5D1A-635A-06B47E8F874A}"/>
              </a:ext>
            </a:extLst>
          </p:cNvPr>
          <p:cNvSpPr>
            <a:spLocks noGrp="1"/>
          </p:cNvSpPr>
          <p:nvPr>
            <p:ph type="ftr" sz="quarter" idx="11"/>
          </p:nvPr>
        </p:nvSpPr>
        <p:spPr/>
        <p:txBody>
          <a:bodyPr/>
          <a:lstStyle/>
          <a:p>
            <a:pPr defTabSz="685800"/>
            <a:r>
              <a:rPr lang="lt-LT">
                <a:solidFill>
                  <a:prstClr val="black">
                    <a:tint val="75000"/>
                  </a:prstClr>
                </a:solidFill>
                <a:latin typeface="Calibri" panose="020F0502020204030204"/>
              </a:rPr>
              <a:t>J. Namavičius. Vilnius</a:t>
            </a:r>
          </a:p>
        </p:txBody>
      </p:sp>
      <p:sp>
        <p:nvSpPr>
          <p:cNvPr id="5" name="Skaidrės numerio vietos rezervavimo ženklas 4">
            <a:extLst>
              <a:ext uri="{FF2B5EF4-FFF2-40B4-BE49-F238E27FC236}">
                <a16:creationId xmlns:a16="http://schemas.microsoft.com/office/drawing/2014/main" id="{4C1AFF6F-3425-137A-0B60-B39CA60AF496}"/>
              </a:ext>
            </a:extLst>
          </p:cNvPr>
          <p:cNvSpPr>
            <a:spLocks noGrp="1"/>
          </p:cNvSpPr>
          <p:nvPr>
            <p:ph type="sldNum" sz="quarter" idx="12"/>
          </p:nvPr>
        </p:nvSpPr>
        <p:spPr/>
        <p:txBody>
          <a:bodyPr/>
          <a:lstStyle/>
          <a:p>
            <a:pPr defTabSz="685800"/>
            <a:fld id="{52CC49F5-588D-410B-8178-62C2B24EC2BE}" type="slidenum">
              <a:rPr lang="lt-LT">
                <a:solidFill>
                  <a:prstClr val="black">
                    <a:tint val="75000"/>
                  </a:prstClr>
                </a:solidFill>
                <a:latin typeface="Calibri" panose="020F0502020204030204"/>
              </a:rPr>
              <a:pPr defTabSz="685800"/>
              <a:t>11</a:t>
            </a:fld>
            <a:endParaRPr lang="lt-LT">
              <a:solidFill>
                <a:prstClr val="black">
                  <a:tint val="75000"/>
                </a:prstClr>
              </a:solidFill>
              <a:latin typeface="Calibri" panose="020F0502020204030204"/>
            </a:endParaRPr>
          </a:p>
        </p:txBody>
      </p:sp>
      <p:sp>
        <p:nvSpPr>
          <p:cNvPr id="6" name="Datos vietos rezervavimo ženklas 5">
            <a:extLst>
              <a:ext uri="{FF2B5EF4-FFF2-40B4-BE49-F238E27FC236}">
                <a16:creationId xmlns:a16="http://schemas.microsoft.com/office/drawing/2014/main" id="{CA5C06B4-B26A-52B3-31C3-751896AC5920}"/>
              </a:ext>
            </a:extLst>
          </p:cNvPr>
          <p:cNvSpPr>
            <a:spLocks noGrp="1"/>
          </p:cNvSpPr>
          <p:nvPr>
            <p:ph type="dt" sz="half" idx="10"/>
          </p:nvPr>
        </p:nvSpPr>
        <p:spPr/>
        <p:txBody>
          <a:bodyPr/>
          <a:lstStyle/>
          <a:p>
            <a:fld id="{8244D059-A383-49EE-9FBC-437809B64B2C}" type="datetime1">
              <a:rPr lang="en-US" smtClean="0"/>
              <a:t>6/6/2025</a:t>
            </a:fld>
            <a:endParaRPr lang="lt-LT"/>
          </a:p>
        </p:txBody>
      </p:sp>
    </p:spTree>
    <p:extLst>
      <p:ext uri="{BB962C8B-B14F-4D97-AF65-F5344CB8AC3E}">
        <p14:creationId xmlns:p14="http://schemas.microsoft.com/office/powerpoint/2010/main" val="2805864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B5647FE9-7979-1979-7F5A-636810D0CB7F}"/>
              </a:ext>
            </a:extLst>
          </p:cNvPr>
          <p:cNvSpPr>
            <a:spLocks noGrp="1"/>
          </p:cNvSpPr>
          <p:nvPr>
            <p:ph type="title"/>
          </p:nvPr>
        </p:nvSpPr>
        <p:spPr>
          <a:xfrm>
            <a:off x="628650" y="337320"/>
            <a:ext cx="7886700" cy="283368"/>
          </a:xfrm>
        </p:spPr>
        <p:txBody>
          <a:bodyPr>
            <a:noAutofit/>
          </a:bodyPr>
          <a:lstStyle/>
          <a:p>
            <a:r>
              <a:rPr lang="lt-LT" sz="1800" dirty="0"/>
              <a:t>Senatis kaip diskrecinis neperdavimo pagrindas 4 d. 6 p.: </a:t>
            </a:r>
            <a:r>
              <a:rPr lang="lt-LT" sz="1800" dirty="0" err="1">
                <a:solidFill>
                  <a:srgbClr val="0070C0"/>
                </a:solidFill>
              </a:rPr>
              <a:t>VApT</a:t>
            </a:r>
            <a:r>
              <a:rPr lang="lt-LT" sz="1800" dirty="0">
                <a:solidFill>
                  <a:srgbClr val="0070C0"/>
                </a:solidFill>
              </a:rPr>
              <a:t> Nr. 1-266-1036/2023; </a:t>
            </a:r>
            <a:r>
              <a:rPr lang="lt-LT" sz="1800" dirty="0" err="1">
                <a:solidFill>
                  <a:srgbClr val="0070C0"/>
                </a:solidFill>
              </a:rPr>
              <a:t>ApT</a:t>
            </a:r>
            <a:r>
              <a:rPr lang="lt-LT" sz="1800" dirty="0">
                <a:solidFill>
                  <a:srgbClr val="0070C0"/>
                </a:solidFill>
              </a:rPr>
              <a:t> 1N-9-478/2023</a:t>
            </a:r>
          </a:p>
        </p:txBody>
      </p:sp>
      <p:sp>
        <p:nvSpPr>
          <p:cNvPr id="3" name="Turinio vietos rezervavimo ženklas 2">
            <a:extLst>
              <a:ext uri="{FF2B5EF4-FFF2-40B4-BE49-F238E27FC236}">
                <a16:creationId xmlns:a16="http://schemas.microsoft.com/office/drawing/2014/main" id="{8C7C0F47-F8D6-F8C2-C892-6B9B30B2AA5B}"/>
              </a:ext>
            </a:extLst>
          </p:cNvPr>
          <p:cNvSpPr>
            <a:spLocks noGrp="1"/>
          </p:cNvSpPr>
          <p:nvPr>
            <p:ph idx="1"/>
          </p:nvPr>
        </p:nvSpPr>
        <p:spPr>
          <a:xfrm>
            <a:off x="323528" y="764704"/>
            <a:ext cx="8640960" cy="5472608"/>
          </a:xfrm>
        </p:spPr>
        <p:txBody>
          <a:bodyPr>
            <a:normAutofit fontScale="77500" lnSpcReduction="20000"/>
          </a:bodyPr>
          <a:lstStyle/>
          <a:p>
            <a:pPr marL="0" indent="0">
              <a:buNone/>
            </a:pPr>
            <a:r>
              <a:rPr lang="lt-LT" dirty="0"/>
              <a:t>[...]Taigi šiuo metu yra susiklosčiusi procesinė situacija, kuomet dėl dalies EAO nurodytų nusikalstamų veikų yra suėję apkaltinamojo nuosprendžio priėmimo senaties terminai, t. y. nustatytas diskrecinis asmens neišdavimo pagrindas, numatytas BK 9</a:t>
            </a:r>
            <a:r>
              <a:rPr lang="lt-LT" baseline="30000" dirty="0"/>
              <a:t>1</a:t>
            </a:r>
            <a:r>
              <a:rPr lang="lt-LT" dirty="0"/>
              <a:t> straipsnio 4 dalies 6 punkte, o dėl kitų EAO nurodytų nusikalstamų veikų nenustatyti nei privalomieji nei diskreciniai asmens atsisakymo išduoti pagrindai. Kitaip tariant, teismas dėl vienų nusikalstamų veikų asmenį privalo perduoti kitai Europos Sąjungos valstybei, o dėl kitų turi laisvę nuspręsti perduoti, ar ne.</a:t>
            </a:r>
          </a:p>
          <a:p>
            <a:pPr marL="0" indent="0">
              <a:buNone/>
            </a:pPr>
            <a:r>
              <a:rPr lang="lt-LT" dirty="0"/>
              <a:t>Teismas, </a:t>
            </a:r>
            <a:r>
              <a:rPr lang="lt-LT" dirty="0">
                <a:highlight>
                  <a:srgbClr val="FFFF00"/>
                </a:highlight>
              </a:rPr>
              <a:t>spręsdamas, ar šiuo konkrečiu atveju naudotis diskrecine teise ir dėl dalies EAO nurodytų nusikalstamų veikų X neperduoti, pažymi, kad Europos Sąjungos T. T. (toliau ESTT) savo jurisprudencijoje yra pažymėjęs, kad Europos arešto orderio vykdymas yra principas, o atsisakymas jį vykdyti suprantamas kaip išimtis, kurią reikia aiškinti siaurai</a:t>
            </a:r>
            <a:r>
              <a:rPr lang="lt-LT" dirty="0"/>
              <a:t>. Europos Sąjungos teisė grindžiama esmine prielaida, pagal kurią kiekviena valstybė narė dalijasi su kitomis valstybėmis narėmis daugeliu bendrų vertybių, kuriomis pagrįsta Sąjunga, kaip numatyta ESS 2 straipsnyje, ir pripažįsta, kad kitos valstybės narės jomis dalijasi su ja. Ši prielaida suponuoja ir </a:t>
            </a:r>
            <a:r>
              <a:rPr lang="lt-LT" dirty="0">
                <a:highlight>
                  <a:srgbClr val="FFFF00"/>
                </a:highlight>
              </a:rPr>
              <a:t>pateisina valstybių narių tarpusavio pasitikėjimą, ypač jų atitinkamose baudžiamojo teisingumo sistemose</a:t>
            </a:r>
            <a:r>
              <a:rPr lang="lt-LT" dirty="0"/>
              <a:t>. Pagrindų sprendimą reikia aiškinti taip, kad būtų užtikrinta atitiktis atitinkamų asmenų pagrindinių teisių užtikrinimo reikalavimams ir nebūtų pakenkta valstybių narių teismų bendradarbiavimo sistemos, kurios vienas iš esminių elementų yra Sąjungos teisės aktų leidėjo numatytas Europos arešto orderis, veiksmingumui (2017 m. rugpjūčio 10 d. Sprendimas C‑270/17 PPU, EU:C:2017:628). ESTT pateiktas Tarybos pagrindų sprendimo 2002/584/TVR aiškinimas leidžia daryti išvadą, kad </a:t>
            </a:r>
            <a:r>
              <a:rPr lang="lt-LT" dirty="0">
                <a:highlight>
                  <a:srgbClr val="FFFF00"/>
                </a:highlight>
              </a:rPr>
              <a:t>asmuo pagal EAO prašančiai valstybei gali būti neišduodamas tik išimtiniais atvejais</a:t>
            </a:r>
            <a:r>
              <a:rPr lang="lt-LT" dirty="0"/>
              <a:t>. Jau buvo minėta, kad šiuo atveju dėl dalies EAO nurodytų nusikalstamų veikų X privalo būti išduota Vokietijos Federacinei Respublikai, nes dėl jų nebuvo nustatyti privalomi ar diskreciniai neišdavimo pagrindai. </a:t>
            </a:r>
            <a:r>
              <a:rPr lang="lt-LT" dirty="0">
                <a:highlight>
                  <a:srgbClr val="FFFF00"/>
                </a:highlight>
              </a:rPr>
              <a:t>Kitaip tariant X turi būti išduota prašančiajai valstybei nepaisant to, kad dėl dalies nusikalstamų veikų pagal Lietuvos nacionalinę teisę yra suėję apkaltinamojo nuosprendžio priėmimo senaties terminai. Nustatytų faktinių aplinkybių ir anksčiau cituoto ESTT teisės aiškinimo pagrindu, teismas daro išvadą, kad faktas, jog dėl kelių EAO nurodytų nusikalstamų veikų apkaltinamojo nuosprendžio priėmimo terminai pagal Lietuvos nacionalinę teisę yra suėję, nėra ta išimtis, dėl kurios teismas turėtų naudotis įstatymo numatytą </a:t>
            </a:r>
            <a:r>
              <a:rPr lang="lt-LT" dirty="0" err="1">
                <a:highlight>
                  <a:srgbClr val="FFFF00"/>
                </a:highlight>
              </a:rPr>
              <a:t>diskrecija</a:t>
            </a:r>
            <a:r>
              <a:rPr lang="lt-LT" dirty="0">
                <a:highlight>
                  <a:srgbClr val="FFFF00"/>
                </a:highlight>
              </a:rPr>
              <a:t> ir neperduoti asmens pagal EAO kitai Europos Sąjungos valstybei dėl atskirų nusikalstamų veikų</a:t>
            </a:r>
            <a:r>
              <a:rPr lang="lt-LT" dirty="0"/>
              <a:t>.  </a:t>
            </a:r>
          </a:p>
          <a:p>
            <a:pPr marL="0" indent="0">
              <a:buNone/>
            </a:pPr>
            <a:r>
              <a:rPr lang="lt-LT" dirty="0"/>
              <a:t>Atsižvelgdamas į išdėstytas aplinkybes, apygardos teismas sprendžia, kad X perduotina baudžiamajam persekiojimui Vokietijos Federacinei Respublikai.</a:t>
            </a:r>
          </a:p>
        </p:txBody>
      </p:sp>
      <p:sp>
        <p:nvSpPr>
          <p:cNvPr id="4" name="Poraštės vietos rezervavimo ženklas 3">
            <a:extLst>
              <a:ext uri="{FF2B5EF4-FFF2-40B4-BE49-F238E27FC236}">
                <a16:creationId xmlns:a16="http://schemas.microsoft.com/office/drawing/2014/main" id="{BB650DEF-B3B0-24A6-03F2-6F58C86F7E47}"/>
              </a:ext>
            </a:extLst>
          </p:cNvPr>
          <p:cNvSpPr>
            <a:spLocks noGrp="1"/>
          </p:cNvSpPr>
          <p:nvPr>
            <p:ph type="ftr" sz="quarter" idx="11"/>
          </p:nvPr>
        </p:nvSpPr>
        <p:spPr/>
        <p:txBody>
          <a:bodyPr/>
          <a:lstStyle/>
          <a:p>
            <a:r>
              <a:rPr lang="lt-LT"/>
              <a:t>J. Namavičius. Vilnius</a:t>
            </a:r>
          </a:p>
        </p:txBody>
      </p:sp>
      <p:sp>
        <p:nvSpPr>
          <p:cNvPr id="5" name="Skaidrės numerio vietos rezervavimo ženklas 4">
            <a:extLst>
              <a:ext uri="{FF2B5EF4-FFF2-40B4-BE49-F238E27FC236}">
                <a16:creationId xmlns:a16="http://schemas.microsoft.com/office/drawing/2014/main" id="{8DD629A5-77D0-EB1D-875B-895079D155B5}"/>
              </a:ext>
            </a:extLst>
          </p:cNvPr>
          <p:cNvSpPr>
            <a:spLocks noGrp="1"/>
          </p:cNvSpPr>
          <p:nvPr>
            <p:ph type="sldNum" sz="quarter" idx="12"/>
          </p:nvPr>
        </p:nvSpPr>
        <p:spPr/>
        <p:txBody>
          <a:bodyPr/>
          <a:lstStyle/>
          <a:p>
            <a:fld id="{52CC49F5-588D-410B-8178-62C2B24EC2BE}" type="slidenum">
              <a:rPr lang="lt-LT" smtClean="0"/>
              <a:t>12</a:t>
            </a:fld>
            <a:endParaRPr lang="lt-LT"/>
          </a:p>
        </p:txBody>
      </p:sp>
      <p:sp>
        <p:nvSpPr>
          <p:cNvPr id="6" name="Datos vietos rezervavimo ženklas 5">
            <a:extLst>
              <a:ext uri="{FF2B5EF4-FFF2-40B4-BE49-F238E27FC236}">
                <a16:creationId xmlns:a16="http://schemas.microsoft.com/office/drawing/2014/main" id="{0E5C944F-A63F-96CB-FCAF-14FD7992CFCC}"/>
              </a:ext>
            </a:extLst>
          </p:cNvPr>
          <p:cNvSpPr>
            <a:spLocks noGrp="1"/>
          </p:cNvSpPr>
          <p:nvPr>
            <p:ph type="dt" sz="half" idx="10"/>
          </p:nvPr>
        </p:nvSpPr>
        <p:spPr/>
        <p:txBody>
          <a:bodyPr/>
          <a:lstStyle/>
          <a:p>
            <a:fld id="{B1374B3E-E7CF-4CAD-B3CC-4D2A9836218D}" type="datetime1">
              <a:rPr lang="en-US" smtClean="0"/>
              <a:t>6/6/2025</a:t>
            </a:fld>
            <a:endParaRPr lang="lt-LT"/>
          </a:p>
        </p:txBody>
      </p:sp>
    </p:spTree>
    <p:extLst>
      <p:ext uri="{BB962C8B-B14F-4D97-AF65-F5344CB8AC3E}">
        <p14:creationId xmlns:p14="http://schemas.microsoft.com/office/powerpoint/2010/main" val="3290231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146423DD-0488-7AF8-F61D-888B76BAE157}"/>
              </a:ext>
            </a:extLst>
          </p:cNvPr>
          <p:cNvSpPr>
            <a:spLocks noGrp="1"/>
          </p:cNvSpPr>
          <p:nvPr>
            <p:ph type="title"/>
          </p:nvPr>
        </p:nvSpPr>
        <p:spPr/>
        <p:txBody>
          <a:bodyPr/>
          <a:lstStyle/>
          <a:p>
            <a:r>
              <a:rPr lang="lt-LT" dirty="0"/>
              <a:t>Sisteminis ir istorinis aiškinimas:</a:t>
            </a:r>
          </a:p>
        </p:txBody>
      </p:sp>
      <p:sp>
        <p:nvSpPr>
          <p:cNvPr id="3" name="Turinio vietos rezervavimo ženklas 2">
            <a:extLst>
              <a:ext uri="{FF2B5EF4-FFF2-40B4-BE49-F238E27FC236}">
                <a16:creationId xmlns:a16="http://schemas.microsoft.com/office/drawing/2014/main" id="{182BF7D4-9783-9BBF-F208-75912FB556ED}"/>
              </a:ext>
            </a:extLst>
          </p:cNvPr>
          <p:cNvSpPr>
            <a:spLocks noGrp="1"/>
          </p:cNvSpPr>
          <p:nvPr>
            <p:ph idx="1"/>
          </p:nvPr>
        </p:nvSpPr>
        <p:spPr/>
        <p:txBody>
          <a:bodyPr/>
          <a:lstStyle/>
          <a:p>
            <a:r>
              <a:rPr lang="de-DE" dirty="0" err="1"/>
              <a:t>Pagal</a:t>
            </a:r>
            <a:r>
              <a:rPr lang="de-DE" dirty="0"/>
              <a:t> </a:t>
            </a:r>
            <a:r>
              <a:rPr lang="lt-LT" dirty="0"/>
              <a:t>1957 m. </a:t>
            </a:r>
            <a:r>
              <a:rPr lang="de-DE" dirty="0" err="1"/>
              <a:t>Eur</a:t>
            </a:r>
            <a:r>
              <a:rPr lang="lt-LT" dirty="0"/>
              <a:t> </a:t>
            </a:r>
            <a:r>
              <a:rPr lang="de-DE" dirty="0" err="1"/>
              <a:t>Konv</a:t>
            </a:r>
            <a:r>
              <a:rPr lang="de-DE" dirty="0"/>
              <a:t> d</a:t>
            </a:r>
            <a:r>
              <a:rPr lang="lt-LT" dirty="0" err="1"/>
              <a:t>ėl</a:t>
            </a:r>
            <a:r>
              <a:rPr lang="lt-LT" dirty="0"/>
              <a:t> ekstradicijos 10 str. senatis yra kliūtis perdavimui.</a:t>
            </a:r>
          </a:p>
          <a:p>
            <a:r>
              <a:rPr lang="lt-LT" dirty="0"/>
              <a:t>Pagal senesnės 1996 m. ES </a:t>
            </a:r>
            <a:r>
              <a:rPr lang="lt-LT" dirty="0" err="1"/>
              <a:t>Konv</a:t>
            </a:r>
            <a:r>
              <a:rPr lang="lt-LT" dirty="0"/>
              <a:t> dėl ekstradicijos (LT neįsigaliojo) 8 str. senatis nebuvo pagrindas atsisakyti vykdyti ekstradicijos prašymą, nebent pagrįsta prašomosios valstybės jurisdikcija.</a:t>
            </a:r>
          </a:p>
          <a:p>
            <a:r>
              <a:rPr lang="lt-LT" dirty="0" err="1"/>
              <a:t>Diskrecijos</a:t>
            </a:r>
            <a:r>
              <a:rPr lang="lt-LT" dirty="0"/>
              <a:t> kriterijai: asmens pilietybė? Veikos padarymo vieta?</a:t>
            </a:r>
          </a:p>
          <a:p>
            <a:r>
              <a:rPr lang="lt-LT" dirty="0"/>
              <a:t>Senaties instituto samprata.</a:t>
            </a:r>
          </a:p>
        </p:txBody>
      </p:sp>
      <p:sp>
        <p:nvSpPr>
          <p:cNvPr id="4" name="Poraštės vietos rezervavimo ženklas 3">
            <a:extLst>
              <a:ext uri="{FF2B5EF4-FFF2-40B4-BE49-F238E27FC236}">
                <a16:creationId xmlns:a16="http://schemas.microsoft.com/office/drawing/2014/main" id="{4A9F0248-E4FF-EB9E-5EAF-62C6A3B6FFC0}"/>
              </a:ext>
            </a:extLst>
          </p:cNvPr>
          <p:cNvSpPr>
            <a:spLocks noGrp="1"/>
          </p:cNvSpPr>
          <p:nvPr>
            <p:ph type="ftr" sz="quarter" idx="11"/>
          </p:nvPr>
        </p:nvSpPr>
        <p:spPr/>
        <p:txBody>
          <a:bodyPr/>
          <a:lstStyle/>
          <a:p>
            <a:r>
              <a:rPr lang="lt-LT"/>
              <a:t>J. Namavičius. Vilnius</a:t>
            </a:r>
          </a:p>
        </p:txBody>
      </p:sp>
      <p:sp>
        <p:nvSpPr>
          <p:cNvPr id="5" name="Skaidrės numerio vietos rezervavimo ženklas 4">
            <a:extLst>
              <a:ext uri="{FF2B5EF4-FFF2-40B4-BE49-F238E27FC236}">
                <a16:creationId xmlns:a16="http://schemas.microsoft.com/office/drawing/2014/main" id="{01CA8038-90B1-B55C-D8F5-9E83F19D4429}"/>
              </a:ext>
            </a:extLst>
          </p:cNvPr>
          <p:cNvSpPr>
            <a:spLocks noGrp="1"/>
          </p:cNvSpPr>
          <p:nvPr>
            <p:ph type="sldNum" sz="quarter" idx="12"/>
          </p:nvPr>
        </p:nvSpPr>
        <p:spPr/>
        <p:txBody>
          <a:bodyPr/>
          <a:lstStyle/>
          <a:p>
            <a:fld id="{52CC49F5-588D-410B-8178-62C2B24EC2BE}" type="slidenum">
              <a:rPr lang="lt-LT" smtClean="0"/>
              <a:t>13</a:t>
            </a:fld>
            <a:endParaRPr lang="lt-LT"/>
          </a:p>
        </p:txBody>
      </p:sp>
      <p:sp>
        <p:nvSpPr>
          <p:cNvPr id="6" name="Datos vietos rezervavimo ženklas 5">
            <a:extLst>
              <a:ext uri="{FF2B5EF4-FFF2-40B4-BE49-F238E27FC236}">
                <a16:creationId xmlns:a16="http://schemas.microsoft.com/office/drawing/2014/main" id="{5ABDD8A8-0837-050F-8FC3-D016BA9A5771}"/>
              </a:ext>
            </a:extLst>
          </p:cNvPr>
          <p:cNvSpPr>
            <a:spLocks noGrp="1"/>
          </p:cNvSpPr>
          <p:nvPr>
            <p:ph type="dt" sz="half" idx="10"/>
          </p:nvPr>
        </p:nvSpPr>
        <p:spPr/>
        <p:txBody>
          <a:bodyPr/>
          <a:lstStyle/>
          <a:p>
            <a:fld id="{9A39A0FE-434E-4B9D-AC63-CD30A1644A74}" type="datetime1">
              <a:rPr lang="en-US" smtClean="0"/>
              <a:t>6/6/2025</a:t>
            </a:fld>
            <a:endParaRPr lang="lt-LT"/>
          </a:p>
        </p:txBody>
      </p:sp>
    </p:spTree>
    <p:extLst>
      <p:ext uri="{BB962C8B-B14F-4D97-AF65-F5344CB8AC3E}">
        <p14:creationId xmlns:p14="http://schemas.microsoft.com/office/powerpoint/2010/main" val="3547495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30E9FE84-F220-A4AE-B55E-B2922645838E}"/>
              </a:ext>
            </a:extLst>
          </p:cNvPr>
          <p:cNvSpPr>
            <a:spLocks noGrp="1"/>
          </p:cNvSpPr>
          <p:nvPr>
            <p:ph type="title"/>
          </p:nvPr>
        </p:nvSpPr>
        <p:spPr/>
        <p:txBody>
          <a:bodyPr>
            <a:normAutofit fontScale="90000"/>
          </a:bodyPr>
          <a:lstStyle/>
          <a:p>
            <a:r>
              <a:rPr lang="lt-LT" dirty="0"/>
              <a:t>EAO ir trečiųjų valstybių nuosprendžių vykdymas : </a:t>
            </a:r>
            <a:r>
              <a:rPr lang="lt-LT" dirty="0">
                <a:solidFill>
                  <a:srgbClr val="0070C0"/>
                </a:solidFill>
              </a:rPr>
              <a:t>ESTT </a:t>
            </a:r>
            <a:r>
              <a:rPr lang="en-US" dirty="0">
                <a:solidFill>
                  <a:srgbClr val="0070C0"/>
                </a:solidFill>
              </a:rPr>
              <a:t>C-488/19</a:t>
            </a:r>
            <a:r>
              <a:rPr lang="lt-LT" dirty="0">
                <a:solidFill>
                  <a:srgbClr val="0070C0"/>
                </a:solidFill>
              </a:rPr>
              <a:t> - </a:t>
            </a:r>
            <a:r>
              <a:rPr lang="en-US" i="1" dirty="0">
                <a:solidFill>
                  <a:srgbClr val="0070C0"/>
                </a:solidFill>
              </a:rPr>
              <a:t>Minister for Justice and Equality</a:t>
            </a:r>
            <a:endParaRPr lang="lt-LT" i="1" dirty="0">
              <a:solidFill>
                <a:srgbClr val="0070C0"/>
              </a:solidFill>
            </a:endParaRPr>
          </a:p>
        </p:txBody>
      </p:sp>
      <p:sp>
        <p:nvSpPr>
          <p:cNvPr id="3" name="Turinio vietos rezervavimo ženklas 2">
            <a:extLst>
              <a:ext uri="{FF2B5EF4-FFF2-40B4-BE49-F238E27FC236}">
                <a16:creationId xmlns:a16="http://schemas.microsoft.com/office/drawing/2014/main" id="{CF83B31F-5156-5739-7D9E-0AF7933F1B5A}"/>
              </a:ext>
            </a:extLst>
          </p:cNvPr>
          <p:cNvSpPr>
            <a:spLocks noGrp="1"/>
          </p:cNvSpPr>
          <p:nvPr>
            <p:ph idx="1"/>
          </p:nvPr>
        </p:nvSpPr>
        <p:spPr>
          <a:xfrm>
            <a:off x="628650" y="1690689"/>
            <a:ext cx="7886700" cy="4486274"/>
          </a:xfrm>
        </p:spPr>
        <p:txBody>
          <a:bodyPr/>
          <a:lstStyle/>
          <a:p>
            <a:pPr marL="0" indent="0">
              <a:buNone/>
            </a:pPr>
            <a:endParaRPr lang="lt-LT" dirty="0"/>
          </a:p>
          <a:p>
            <a:pPr marL="0" indent="0">
              <a:buNone/>
            </a:pPr>
            <a:r>
              <a:rPr lang="lt-LT" sz="2800" dirty="0"/>
              <a:t>Lietuva perėmė vykdyti Norvegijos Karalystės apkaltinamąjį nuosprendį; nuteistasis, panaikinus lygtinį paleidimą, pabėgo į Airiją. Lietuva išdavė EAO; nuteistasis prieštarauja perdavimui, argumentuodamas, kad buvo nuteistas trečiosios, ne ES priklausančios valstybės teismo nuosprendžiu</a:t>
            </a:r>
            <a:r>
              <a:rPr lang="lt-LT" dirty="0"/>
              <a:t>.</a:t>
            </a:r>
          </a:p>
          <a:p>
            <a:pPr marL="0" indent="0">
              <a:buNone/>
            </a:pPr>
            <a:endParaRPr lang="lt-LT" dirty="0"/>
          </a:p>
          <a:p>
            <a:pPr marL="0" indent="0">
              <a:buNone/>
            </a:pPr>
            <a:r>
              <a:rPr lang="lt-LT" dirty="0"/>
              <a:t> </a:t>
            </a:r>
          </a:p>
        </p:txBody>
      </p:sp>
      <p:sp>
        <p:nvSpPr>
          <p:cNvPr id="4" name="Poraštės vietos rezervavimo ženklas 3">
            <a:extLst>
              <a:ext uri="{FF2B5EF4-FFF2-40B4-BE49-F238E27FC236}">
                <a16:creationId xmlns:a16="http://schemas.microsoft.com/office/drawing/2014/main" id="{94748046-81A5-5FF7-3EE9-3C1B490C140C}"/>
              </a:ext>
            </a:extLst>
          </p:cNvPr>
          <p:cNvSpPr>
            <a:spLocks noGrp="1"/>
          </p:cNvSpPr>
          <p:nvPr>
            <p:ph type="ftr" sz="quarter" idx="11"/>
          </p:nvPr>
        </p:nvSpPr>
        <p:spPr/>
        <p:txBody>
          <a:bodyPr/>
          <a:lstStyle/>
          <a:p>
            <a:r>
              <a:rPr lang="lt-LT"/>
              <a:t>J. Namavičius. Vilnius</a:t>
            </a:r>
          </a:p>
        </p:txBody>
      </p:sp>
      <p:sp>
        <p:nvSpPr>
          <p:cNvPr id="5" name="Skaidrės numerio vietos rezervavimo ženklas 4">
            <a:extLst>
              <a:ext uri="{FF2B5EF4-FFF2-40B4-BE49-F238E27FC236}">
                <a16:creationId xmlns:a16="http://schemas.microsoft.com/office/drawing/2014/main" id="{5FE54EC2-F95C-9E4B-8A86-4A4BD812A80D}"/>
              </a:ext>
            </a:extLst>
          </p:cNvPr>
          <p:cNvSpPr>
            <a:spLocks noGrp="1"/>
          </p:cNvSpPr>
          <p:nvPr>
            <p:ph type="sldNum" sz="quarter" idx="12"/>
          </p:nvPr>
        </p:nvSpPr>
        <p:spPr/>
        <p:txBody>
          <a:bodyPr/>
          <a:lstStyle/>
          <a:p>
            <a:fld id="{52CC49F5-588D-410B-8178-62C2B24EC2BE}" type="slidenum">
              <a:rPr lang="lt-LT" smtClean="0"/>
              <a:t>14</a:t>
            </a:fld>
            <a:endParaRPr lang="lt-LT"/>
          </a:p>
        </p:txBody>
      </p:sp>
      <p:sp>
        <p:nvSpPr>
          <p:cNvPr id="6" name="Datos vietos rezervavimo ženklas 5">
            <a:extLst>
              <a:ext uri="{FF2B5EF4-FFF2-40B4-BE49-F238E27FC236}">
                <a16:creationId xmlns:a16="http://schemas.microsoft.com/office/drawing/2014/main" id="{A4533FF5-A67B-8B7A-9D32-24C313BFEFDB}"/>
              </a:ext>
            </a:extLst>
          </p:cNvPr>
          <p:cNvSpPr>
            <a:spLocks noGrp="1"/>
          </p:cNvSpPr>
          <p:nvPr>
            <p:ph type="dt" sz="half" idx="10"/>
          </p:nvPr>
        </p:nvSpPr>
        <p:spPr/>
        <p:txBody>
          <a:bodyPr/>
          <a:lstStyle/>
          <a:p>
            <a:fld id="{BF92F256-A162-462F-AC2D-1560BC9C7FF7}" type="datetime1">
              <a:rPr lang="en-US" smtClean="0"/>
              <a:t>6/6/2025</a:t>
            </a:fld>
            <a:endParaRPr lang="lt-LT"/>
          </a:p>
        </p:txBody>
      </p:sp>
    </p:spTree>
    <p:extLst>
      <p:ext uri="{BB962C8B-B14F-4D97-AF65-F5344CB8AC3E}">
        <p14:creationId xmlns:p14="http://schemas.microsoft.com/office/powerpoint/2010/main" val="1746866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a:extLst>
              <a:ext uri="{FF2B5EF4-FFF2-40B4-BE49-F238E27FC236}">
                <a16:creationId xmlns:a16="http://schemas.microsoft.com/office/drawing/2014/main" id="{58FAC39B-0A02-4AEB-6A8B-BF528C687F69}"/>
              </a:ext>
            </a:extLst>
          </p:cNvPr>
          <p:cNvSpPr>
            <a:spLocks noGrp="1"/>
          </p:cNvSpPr>
          <p:nvPr>
            <p:ph idx="1"/>
          </p:nvPr>
        </p:nvSpPr>
        <p:spPr>
          <a:xfrm>
            <a:off x="628650" y="404664"/>
            <a:ext cx="7886700" cy="5772299"/>
          </a:xfrm>
        </p:spPr>
        <p:txBody>
          <a:bodyPr/>
          <a:lstStyle/>
          <a:p>
            <a:pPr marL="0" indent="0">
              <a:buNone/>
            </a:pPr>
            <a:endParaRPr lang="lt-LT" dirty="0"/>
          </a:p>
          <a:p>
            <a:pPr marL="0" indent="0">
              <a:buNone/>
            </a:pPr>
            <a:r>
              <a:rPr lang="lt-LT" dirty="0"/>
              <a:t>ESTT: ne kliūtis perdavimui: nors nuosprendis trečiosios valstybės, tačiau sprendimas išduoti EAO buvo priimtas ES valstybės (šiuo atveju Lietuvos) sprendimu pripažinti ir vykdyti laisvės atėmimo bausmę pagrindu. Taigi tai galima laikyti vykdytinu teismo sprendimu pagal PS EAO 1 (1), 8 (1) (c) str.</a:t>
            </a:r>
          </a:p>
          <a:p>
            <a:pPr marL="0" indent="0">
              <a:buNone/>
            </a:pPr>
            <a:r>
              <a:rPr lang="lt-LT" dirty="0"/>
              <a:t>Tačiau turi numatyta teisminė kontrolė, leidžianti patikrinti, ar vykstant procesui, kuriam pasibaigus trečiojoje valstybėje buvo priimtas nuosprendis, vėliau pripažintas išduodančiojoje valstybėje, buvo paisyta nuteisto asmens pagrindinių teisių ir ypač iš </a:t>
            </a:r>
            <a:r>
              <a:rPr lang="lt-LT" dirty="0" err="1"/>
              <a:t>Ch</a:t>
            </a:r>
            <a:r>
              <a:rPr lang="lt-LT" dirty="0"/>
              <a:t> 47 ir 48 str. (gynybos teisės) kylančių pareigų. </a:t>
            </a:r>
          </a:p>
          <a:p>
            <a:pPr marL="0" indent="0">
              <a:buNone/>
            </a:pPr>
            <a:r>
              <a:rPr lang="lt-LT" dirty="0"/>
              <a:t>Įdomu, kad tuomet taikom ES </a:t>
            </a:r>
            <a:r>
              <a:rPr lang="lt-LT" i="1" dirty="0" err="1"/>
              <a:t>ordre</a:t>
            </a:r>
            <a:r>
              <a:rPr lang="lt-LT" i="1" dirty="0"/>
              <a:t> </a:t>
            </a:r>
            <a:r>
              <a:rPr lang="lt-LT" i="1" dirty="0" err="1"/>
              <a:t>public</a:t>
            </a:r>
            <a:r>
              <a:rPr lang="lt-LT" i="1" dirty="0"/>
              <a:t> </a:t>
            </a:r>
            <a:r>
              <a:rPr lang="lt-LT" dirty="0"/>
              <a:t>kriterijus trečiosios valstybės atžvilgiu.</a:t>
            </a:r>
          </a:p>
          <a:p>
            <a:pPr marL="0" indent="0">
              <a:buNone/>
            </a:pPr>
            <a:endParaRPr lang="lt-LT" dirty="0"/>
          </a:p>
          <a:p>
            <a:pPr marL="0" indent="0">
              <a:buNone/>
            </a:pPr>
            <a:endParaRPr lang="lt-LT" dirty="0"/>
          </a:p>
        </p:txBody>
      </p:sp>
      <p:sp>
        <p:nvSpPr>
          <p:cNvPr id="4" name="Poraštės vietos rezervavimo ženklas 3">
            <a:extLst>
              <a:ext uri="{FF2B5EF4-FFF2-40B4-BE49-F238E27FC236}">
                <a16:creationId xmlns:a16="http://schemas.microsoft.com/office/drawing/2014/main" id="{72FBA240-3903-6645-6D7C-5D404D22DF89}"/>
              </a:ext>
            </a:extLst>
          </p:cNvPr>
          <p:cNvSpPr>
            <a:spLocks noGrp="1"/>
          </p:cNvSpPr>
          <p:nvPr>
            <p:ph type="ftr" sz="quarter" idx="11"/>
          </p:nvPr>
        </p:nvSpPr>
        <p:spPr/>
        <p:txBody>
          <a:bodyPr/>
          <a:lstStyle/>
          <a:p>
            <a:r>
              <a:rPr lang="lt-LT"/>
              <a:t>J. Namavičius. Vilnius</a:t>
            </a:r>
          </a:p>
        </p:txBody>
      </p:sp>
      <p:sp>
        <p:nvSpPr>
          <p:cNvPr id="5" name="Skaidrės numerio vietos rezervavimo ženklas 4">
            <a:extLst>
              <a:ext uri="{FF2B5EF4-FFF2-40B4-BE49-F238E27FC236}">
                <a16:creationId xmlns:a16="http://schemas.microsoft.com/office/drawing/2014/main" id="{FF5CAEE1-208A-E5BE-6A4D-67726BB30C85}"/>
              </a:ext>
            </a:extLst>
          </p:cNvPr>
          <p:cNvSpPr>
            <a:spLocks noGrp="1"/>
          </p:cNvSpPr>
          <p:nvPr>
            <p:ph type="sldNum" sz="quarter" idx="12"/>
          </p:nvPr>
        </p:nvSpPr>
        <p:spPr/>
        <p:txBody>
          <a:bodyPr/>
          <a:lstStyle/>
          <a:p>
            <a:fld id="{52CC49F5-588D-410B-8178-62C2B24EC2BE}" type="slidenum">
              <a:rPr lang="lt-LT" smtClean="0"/>
              <a:t>15</a:t>
            </a:fld>
            <a:endParaRPr lang="lt-LT"/>
          </a:p>
        </p:txBody>
      </p:sp>
      <p:sp>
        <p:nvSpPr>
          <p:cNvPr id="6" name="Datos vietos rezervavimo ženklas 5">
            <a:extLst>
              <a:ext uri="{FF2B5EF4-FFF2-40B4-BE49-F238E27FC236}">
                <a16:creationId xmlns:a16="http://schemas.microsoft.com/office/drawing/2014/main" id="{1C7FF1B5-46A6-18B5-591D-D9D0E82ED3E6}"/>
              </a:ext>
            </a:extLst>
          </p:cNvPr>
          <p:cNvSpPr>
            <a:spLocks noGrp="1"/>
          </p:cNvSpPr>
          <p:nvPr>
            <p:ph type="dt" sz="half" idx="10"/>
          </p:nvPr>
        </p:nvSpPr>
        <p:spPr/>
        <p:txBody>
          <a:bodyPr/>
          <a:lstStyle/>
          <a:p>
            <a:fld id="{8216B2A5-180B-4937-BE22-5FAC2B57AA33}" type="datetime1">
              <a:rPr lang="en-US" smtClean="0"/>
              <a:t>6/6/2025</a:t>
            </a:fld>
            <a:endParaRPr lang="lt-LT"/>
          </a:p>
        </p:txBody>
      </p:sp>
    </p:spTree>
    <p:extLst>
      <p:ext uri="{BB962C8B-B14F-4D97-AF65-F5344CB8AC3E}">
        <p14:creationId xmlns:p14="http://schemas.microsoft.com/office/powerpoint/2010/main" val="22860407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a:extLst>
              <a:ext uri="{FF2B5EF4-FFF2-40B4-BE49-F238E27FC236}">
                <a16:creationId xmlns:a16="http://schemas.microsoft.com/office/drawing/2014/main" id="{C6E18641-7DD8-A15F-B46B-F674425A5E55}"/>
              </a:ext>
            </a:extLst>
          </p:cNvPr>
          <p:cNvSpPr>
            <a:spLocks noGrp="1"/>
          </p:cNvSpPr>
          <p:nvPr>
            <p:ph idx="1"/>
          </p:nvPr>
        </p:nvSpPr>
        <p:spPr>
          <a:xfrm>
            <a:off x="628650" y="692696"/>
            <a:ext cx="7886700" cy="5484267"/>
          </a:xfrm>
        </p:spPr>
        <p:txBody>
          <a:bodyPr/>
          <a:lstStyle/>
          <a:p>
            <a:pPr marL="0" indent="0">
              <a:buNone/>
            </a:pPr>
            <a:r>
              <a:rPr lang="lt-LT" dirty="0"/>
              <a:t>Įdomus klausimas: </a:t>
            </a:r>
          </a:p>
          <a:p>
            <a:pPr marL="0" indent="0">
              <a:buNone/>
            </a:pPr>
            <a:r>
              <a:rPr lang="lt-LT" dirty="0"/>
              <a:t>pagal PS EAO 4 straipsnio 7 punkto b papunktį leidžiama atsisakyti vykdyti EAO, jei įvykdytos dvi sąlygos, t. y. </a:t>
            </a:r>
          </a:p>
          <a:p>
            <a:pPr marL="0" indent="0">
              <a:buNone/>
            </a:pPr>
            <a:r>
              <a:rPr lang="lt-LT" dirty="0"/>
              <a:t>pirma, nusikalstama veika, dėl kurios išduotas Europos arešto orderis, padaryta už išduodančiosios valstybės narės teritorijos ribų ir, </a:t>
            </a:r>
          </a:p>
          <a:p>
            <a:pPr marL="0" indent="0">
              <a:buNone/>
            </a:pPr>
            <a:r>
              <a:rPr lang="lt-LT" dirty="0"/>
              <a:t>antra, pagal vykdančiosios valstybės narės teisę nebūtų leidžiama vykdyti persekiojimo dėl tokios nusikalstamos veikos, jeigu ji padaryta ne šios valstybės narės teritorijoje.</a:t>
            </a:r>
          </a:p>
          <a:p>
            <a:pPr marL="0" indent="0">
              <a:buNone/>
            </a:pPr>
            <a:endParaRPr lang="lt-LT" dirty="0"/>
          </a:p>
          <a:p>
            <a:pPr marL="0" indent="0">
              <a:buNone/>
            </a:pPr>
            <a:r>
              <a:rPr lang="lt-LT" dirty="0"/>
              <a:t>Kokia teisė taikoma kriterijui už „išduodančiosios valstybės teritorijos ribų“? Pvz., jei veika padaryta Norvegijoje, ji LT atžvilgiu būtų </a:t>
            </a:r>
            <a:r>
              <a:rPr lang="lt-LT" dirty="0" err="1"/>
              <a:t>eksteritoriali</a:t>
            </a:r>
            <a:r>
              <a:rPr lang="lt-LT" dirty="0"/>
              <a:t>. </a:t>
            </a:r>
          </a:p>
          <a:p>
            <a:pPr marL="0" indent="0">
              <a:buNone/>
            </a:pPr>
            <a:endParaRPr lang="lt-LT" dirty="0"/>
          </a:p>
          <a:p>
            <a:pPr marL="0" indent="0">
              <a:buNone/>
            </a:pPr>
            <a:r>
              <a:rPr lang="lt-LT" dirty="0"/>
              <a:t>Airijoje tai privalomas neperdavimo pagrindas. Pagal LT BK 9</a:t>
            </a:r>
            <a:r>
              <a:rPr lang="lt-LT" baseline="30000" dirty="0"/>
              <a:t>1 </a:t>
            </a:r>
            <a:r>
              <a:rPr lang="lt-LT" dirty="0"/>
              <a:t>str. 4 d. 7 p. – diskrecinis.  </a:t>
            </a:r>
          </a:p>
        </p:txBody>
      </p:sp>
      <p:sp>
        <p:nvSpPr>
          <p:cNvPr id="4" name="Poraštės vietos rezervavimo ženklas 3">
            <a:extLst>
              <a:ext uri="{FF2B5EF4-FFF2-40B4-BE49-F238E27FC236}">
                <a16:creationId xmlns:a16="http://schemas.microsoft.com/office/drawing/2014/main" id="{3296AD7A-E9B7-B236-C2D1-A9314838BFD4}"/>
              </a:ext>
            </a:extLst>
          </p:cNvPr>
          <p:cNvSpPr>
            <a:spLocks noGrp="1"/>
          </p:cNvSpPr>
          <p:nvPr>
            <p:ph type="ftr" sz="quarter" idx="11"/>
          </p:nvPr>
        </p:nvSpPr>
        <p:spPr/>
        <p:txBody>
          <a:bodyPr/>
          <a:lstStyle/>
          <a:p>
            <a:r>
              <a:rPr lang="lt-LT"/>
              <a:t>J. Namavičius. Vilnius</a:t>
            </a:r>
          </a:p>
        </p:txBody>
      </p:sp>
      <p:sp>
        <p:nvSpPr>
          <p:cNvPr id="5" name="Skaidrės numerio vietos rezervavimo ženklas 4">
            <a:extLst>
              <a:ext uri="{FF2B5EF4-FFF2-40B4-BE49-F238E27FC236}">
                <a16:creationId xmlns:a16="http://schemas.microsoft.com/office/drawing/2014/main" id="{925504C3-32AD-D2EA-E152-035664056C1A}"/>
              </a:ext>
            </a:extLst>
          </p:cNvPr>
          <p:cNvSpPr>
            <a:spLocks noGrp="1"/>
          </p:cNvSpPr>
          <p:nvPr>
            <p:ph type="sldNum" sz="quarter" idx="12"/>
          </p:nvPr>
        </p:nvSpPr>
        <p:spPr/>
        <p:txBody>
          <a:bodyPr/>
          <a:lstStyle/>
          <a:p>
            <a:fld id="{52CC49F5-588D-410B-8178-62C2B24EC2BE}" type="slidenum">
              <a:rPr lang="lt-LT" smtClean="0"/>
              <a:t>16</a:t>
            </a:fld>
            <a:endParaRPr lang="lt-LT"/>
          </a:p>
        </p:txBody>
      </p:sp>
      <p:sp>
        <p:nvSpPr>
          <p:cNvPr id="6" name="Datos vietos rezervavimo ženklas 5">
            <a:extLst>
              <a:ext uri="{FF2B5EF4-FFF2-40B4-BE49-F238E27FC236}">
                <a16:creationId xmlns:a16="http://schemas.microsoft.com/office/drawing/2014/main" id="{CAB23762-FD9D-0214-567A-449AC2C3F0F3}"/>
              </a:ext>
            </a:extLst>
          </p:cNvPr>
          <p:cNvSpPr>
            <a:spLocks noGrp="1"/>
          </p:cNvSpPr>
          <p:nvPr>
            <p:ph type="dt" sz="half" idx="10"/>
          </p:nvPr>
        </p:nvSpPr>
        <p:spPr/>
        <p:txBody>
          <a:bodyPr/>
          <a:lstStyle/>
          <a:p>
            <a:fld id="{F75AE189-C1AB-4E41-AA36-74AF64977883}" type="datetime1">
              <a:rPr lang="en-US" smtClean="0"/>
              <a:t>6/6/2025</a:t>
            </a:fld>
            <a:endParaRPr lang="lt-LT"/>
          </a:p>
        </p:txBody>
      </p:sp>
    </p:spTree>
    <p:extLst>
      <p:ext uri="{BB962C8B-B14F-4D97-AF65-F5344CB8AC3E}">
        <p14:creationId xmlns:p14="http://schemas.microsoft.com/office/powerpoint/2010/main" val="24389918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a:extLst>
              <a:ext uri="{FF2B5EF4-FFF2-40B4-BE49-F238E27FC236}">
                <a16:creationId xmlns:a16="http://schemas.microsoft.com/office/drawing/2014/main" id="{4BE164C8-415D-64AA-A53B-D13D2ABE4468}"/>
              </a:ext>
            </a:extLst>
          </p:cNvPr>
          <p:cNvSpPr>
            <a:spLocks noGrp="1"/>
          </p:cNvSpPr>
          <p:nvPr>
            <p:ph idx="1"/>
          </p:nvPr>
        </p:nvSpPr>
        <p:spPr>
          <a:xfrm>
            <a:off x="628650" y="476672"/>
            <a:ext cx="7886700" cy="5700291"/>
          </a:xfrm>
        </p:spPr>
        <p:txBody>
          <a:bodyPr/>
          <a:lstStyle/>
          <a:p>
            <a:pPr marL="0" indent="0">
              <a:buNone/>
            </a:pPr>
            <a:endParaRPr lang="lt-LT" dirty="0"/>
          </a:p>
          <a:p>
            <a:pPr marL="0" indent="0">
              <a:buNone/>
            </a:pPr>
            <a:r>
              <a:rPr lang="lt-LT" sz="2400" dirty="0"/>
              <a:t>ESTT: atsiremiama į Norvegijos (taigi ne Lietuvos) teise pagrįstą jurisdikciją (šiuo atveju – </a:t>
            </a:r>
            <a:r>
              <a:rPr lang="lt-LT" sz="2400" dirty="0" err="1"/>
              <a:t>teritorialumo</a:t>
            </a:r>
            <a:r>
              <a:rPr lang="lt-LT" sz="2400" dirty="0"/>
              <a:t> principą). Pirma, kad išvengti galimo nebaudžiamumo rizikų, antra, nes esminis sprendimas dėl atsakomybės buvo priimtas Norvegijoje.</a:t>
            </a:r>
          </a:p>
          <a:p>
            <a:pPr marL="0" indent="0">
              <a:buNone/>
            </a:pPr>
            <a:endParaRPr lang="lt-LT" sz="2400" dirty="0"/>
          </a:p>
          <a:p>
            <a:pPr marL="0" indent="0">
              <a:buNone/>
            </a:pPr>
            <a:r>
              <a:rPr lang="lt-LT" sz="2400" dirty="0"/>
              <a:t>Ar šis sprendimas teisingas? Perimant bausmės vykdymą taip pat galioja abipusio baudžiamumo principas, kuris galimai apima ir analogiškos jurisdikcijos klausimus (praktikoje šiuo klausimu beveik nepasisakyta). Airijai išduodančioji institucija taip ir lieka Lietuva, o Norvegija - trečioji valstybė. Kita vertus, jei hipotetiniu atveju Airija galėtų pati perimti bausmės vykdymą iš Norvegijos, nėra priežasčių, kodėl jai tuomet nevykdyti EAO. </a:t>
            </a:r>
          </a:p>
        </p:txBody>
      </p:sp>
      <p:sp>
        <p:nvSpPr>
          <p:cNvPr id="4" name="Poraštės vietos rezervavimo ženklas 3">
            <a:extLst>
              <a:ext uri="{FF2B5EF4-FFF2-40B4-BE49-F238E27FC236}">
                <a16:creationId xmlns:a16="http://schemas.microsoft.com/office/drawing/2014/main" id="{6E8DD46E-1423-F86E-E9A4-59E3A82A7B30}"/>
              </a:ext>
            </a:extLst>
          </p:cNvPr>
          <p:cNvSpPr>
            <a:spLocks noGrp="1"/>
          </p:cNvSpPr>
          <p:nvPr>
            <p:ph type="ftr" sz="quarter" idx="11"/>
          </p:nvPr>
        </p:nvSpPr>
        <p:spPr/>
        <p:txBody>
          <a:bodyPr/>
          <a:lstStyle/>
          <a:p>
            <a:r>
              <a:rPr lang="lt-LT"/>
              <a:t>J. Namavičius. Vilnius</a:t>
            </a:r>
          </a:p>
        </p:txBody>
      </p:sp>
      <p:sp>
        <p:nvSpPr>
          <p:cNvPr id="5" name="Skaidrės numerio vietos rezervavimo ženklas 4">
            <a:extLst>
              <a:ext uri="{FF2B5EF4-FFF2-40B4-BE49-F238E27FC236}">
                <a16:creationId xmlns:a16="http://schemas.microsoft.com/office/drawing/2014/main" id="{872F04DE-6D89-B62D-D3E8-0036488B0F79}"/>
              </a:ext>
            </a:extLst>
          </p:cNvPr>
          <p:cNvSpPr>
            <a:spLocks noGrp="1"/>
          </p:cNvSpPr>
          <p:nvPr>
            <p:ph type="sldNum" sz="quarter" idx="12"/>
          </p:nvPr>
        </p:nvSpPr>
        <p:spPr/>
        <p:txBody>
          <a:bodyPr/>
          <a:lstStyle/>
          <a:p>
            <a:fld id="{52CC49F5-588D-410B-8178-62C2B24EC2BE}" type="slidenum">
              <a:rPr lang="lt-LT" smtClean="0"/>
              <a:t>17</a:t>
            </a:fld>
            <a:endParaRPr lang="lt-LT"/>
          </a:p>
        </p:txBody>
      </p:sp>
      <p:sp>
        <p:nvSpPr>
          <p:cNvPr id="6" name="Datos vietos rezervavimo ženklas 5">
            <a:extLst>
              <a:ext uri="{FF2B5EF4-FFF2-40B4-BE49-F238E27FC236}">
                <a16:creationId xmlns:a16="http://schemas.microsoft.com/office/drawing/2014/main" id="{3DF99ACF-7DC8-417D-B394-EA6ADFDC2C07}"/>
              </a:ext>
            </a:extLst>
          </p:cNvPr>
          <p:cNvSpPr>
            <a:spLocks noGrp="1"/>
          </p:cNvSpPr>
          <p:nvPr>
            <p:ph type="dt" sz="half" idx="10"/>
          </p:nvPr>
        </p:nvSpPr>
        <p:spPr/>
        <p:txBody>
          <a:bodyPr/>
          <a:lstStyle/>
          <a:p>
            <a:fld id="{9A476B23-687B-40AB-A3A0-5DD020BCAED7}" type="datetime1">
              <a:rPr lang="en-US" smtClean="0"/>
              <a:t>6/6/2025</a:t>
            </a:fld>
            <a:endParaRPr lang="lt-LT"/>
          </a:p>
        </p:txBody>
      </p:sp>
    </p:spTree>
    <p:extLst>
      <p:ext uri="{BB962C8B-B14F-4D97-AF65-F5344CB8AC3E}">
        <p14:creationId xmlns:p14="http://schemas.microsoft.com/office/powerpoint/2010/main" val="22467008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BBD35500-BD88-F331-C951-9829AEEB13F8}"/>
              </a:ext>
            </a:extLst>
          </p:cNvPr>
          <p:cNvSpPr>
            <a:spLocks noGrp="1"/>
          </p:cNvSpPr>
          <p:nvPr>
            <p:ph type="title"/>
          </p:nvPr>
        </p:nvSpPr>
        <p:spPr/>
        <p:txBody>
          <a:bodyPr/>
          <a:lstStyle/>
          <a:p>
            <a:r>
              <a:rPr lang="lt-LT" dirty="0"/>
              <a:t>EAO vykdymas ir </a:t>
            </a:r>
            <a:r>
              <a:rPr lang="lt-LT" i="1" dirty="0" err="1"/>
              <a:t>ordre</a:t>
            </a:r>
            <a:r>
              <a:rPr lang="lt-LT" i="1" dirty="0"/>
              <a:t> </a:t>
            </a:r>
            <a:r>
              <a:rPr lang="lt-LT" i="1" dirty="0" err="1"/>
              <a:t>public</a:t>
            </a:r>
            <a:r>
              <a:rPr lang="lt-LT" i="1" dirty="0"/>
              <a:t> </a:t>
            </a:r>
            <a:br>
              <a:rPr lang="lt-LT" i="1" dirty="0"/>
            </a:br>
            <a:r>
              <a:rPr lang="lt-LT" dirty="0"/>
              <a:t>(BK 9</a:t>
            </a:r>
            <a:r>
              <a:rPr lang="lt-LT" baseline="30000" dirty="0"/>
              <a:t>1 </a:t>
            </a:r>
            <a:r>
              <a:rPr lang="lt-LT" dirty="0"/>
              <a:t>str. 3 d. 1 p.)</a:t>
            </a:r>
            <a:endParaRPr lang="lt-LT" i="1" dirty="0"/>
          </a:p>
        </p:txBody>
      </p:sp>
      <p:sp>
        <p:nvSpPr>
          <p:cNvPr id="3" name="Turinio vietos rezervavimo ženklas 2">
            <a:extLst>
              <a:ext uri="{FF2B5EF4-FFF2-40B4-BE49-F238E27FC236}">
                <a16:creationId xmlns:a16="http://schemas.microsoft.com/office/drawing/2014/main" id="{B8958FD7-1112-43B2-134C-B66F61800796}"/>
              </a:ext>
            </a:extLst>
          </p:cNvPr>
          <p:cNvSpPr>
            <a:spLocks noGrp="1"/>
          </p:cNvSpPr>
          <p:nvPr>
            <p:ph idx="1"/>
          </p:nvPr>
        </p:nvSpPr>
        <p:spPr>
          <a:xfrm>
            <a:off x="628650" y="1690689"/>
            <a:ext cx="7886700" cy="4486274"/>
          </a:xfrm>
        </p:spPr>
        <p:txBody>
          <a:bodyPr/>
          <a:lstStyle/>
          <a:p>
            <a:pPr marL="0" indent="0">
              <a:buNone/>
            </a:pPr>
            <a:r>
              <a:rPr lang="lt-LT" dirty="0"/>
              <a:t>Pasak ESTT, neperdavimo pagrindus formuluoja tik ES teisė. Kolizijos atveju „integracijos“ ribos, tiek konkrečiu atveju ir atsižvelgia dėl ES teisės viršenybės principo galioja išskirtinai ES pagrindinių teisių standartas, bet kokia nacionalinė teisė, taip pat ir konstitucinė, lieka netaikoma. </a:t>
            </a:r>
          </a:p>
          <a:p>
            <a:pPr marL="0" indent="0">
              <a:buNone/>
            </a:pPr>
            <a:r>
              <a:rPr lang="lt-LT" dirty="0">
                <a:solidFill>
                  <a:srgbClr val="0070C0"/>
                </a:solidFill>
              </a:rPr>
              <a:t>ESTT C-399/11 – </a:t>
            </a:r>
            <a:r>
              <a:rPr lang="lt-LT" i="1" dirty="0" err="1">
                <a:solidFill>
                  <a:srgbClr val="0070C0"/>
                </a:solidFill>
              </a:rPr>
              <a:t>Melloni</a:t>
            </a:r>
            <a:r>
              <a:rPr lang="lt-LT" dirty="0"/>
              <a:t>: perdavimas Italijai nepaisant teigiamo prieštaravimo Ispanijos Konstitucijai procese </a:t>
            </a:r>
            <a:r>
              <a:rPr lang="lt-LT" i="1" dirty="0" err="1"/>
              <a:t>in</a:t>
            </a:r>
            <a:r>
              <a:rPr lang="lt-LT" i="1" dirty="0"/>
              <a:t> </a:t>
            </a:r>
            <a:r>
              <a:rPr lang="lt-LT" i="1" dirty="0" err="1"/>
              <a:t>absentia</a:t>
            </a:r>
            <a:r>
              <a:rPr lang="lt-LT" dirty="0"/>
              <a:t>. </a:t>
            </a:r>
          </a:p>
          <a:p>
            <a:pPr marL="0" indent="0">
              <a:buNone/>
            </a:pPr>
            <a:r>
              <a:rPr lang="lt-LT" dirty="0"/>
              <a:t>Galima diskutuoti tiek bendrais viešosios teisės argumentais, kur gali būti konstitucinės „integracijos ribos“, tiek į PS teisinės prigimties specifiką.</a:t>
            </a:r>
          </a:p>
          <a:p>
            <a:pPr marL="0" indent="0">
              <a:buNone/>
            </a:pPr>
            <a:r>
              <a:rPr lang="lt-LT" dirty="0"/>
              <a:t>Toje pačioje byloje ESTT taip pat dar formulavo teiginį, jog PS numatytų neperdavimo pagrindų sąrašas esą yra „baigtinis“, kas, atsižvelgiant tiek į </a:t>
            </a:r>
            <a:r>
              <a:rPr lang="lt-LT" dirty="0" err="1"/>
              <a:t>Ch</a:t>
            </a:r>
            <a:r>
              <a:rPr lang="lt-LT" dirty="0"/>
              <a:t>, tiek ES 6 str. pamatinių teisių garantijas, kurios galioja be jokių apribojimų, buvo akivaizdžiai klaidinga.</a:t>
            </a:r>
          </a:p>
          <a:p>
            <a:pPr marL="0" indent="0">
              <a:buNone/>
            </a:pPr>
            <a:endParaRPr lang="lt-LT" dirty="0"/>
          </a:p>
        </p:txBody>
      </p:sp>
      <p:sp>
        <p:nvSpPr>
          <p:cNvPr id="4" name="Poraštės vietos rezervavimo ženklas 3">
            <a:extLst>
              <a:ext uri="{FF2B5EF4-FFF2-40B4-BE49-F238E27FC236}">
                <a16:creationId xmlns:a16="http://schemas.microsoft.com/office/drawing/2014/main" id="{9C86EA2B-500D-2B6B-F098-866170E10E0A}"/>
              </a:ext>
            </a:extLst>
          </p:cNvPr>
          <p:cNvSpPr>
            <a:spLocks noGrp="1"/>
          </p:cNvSpPr>
          <p:nvPr>
            <p:ph type="ftr" sz="quarter" idx="11"/>
          </p:nvPr>
        </p:nvSpPr>
        <p:spPr/>
        <p:txBody>
          <a:bodyPr/>
          <a:lstStyle/>
          <a:p>
            <a:r>
              <a:rPr lang="lt-LT"/>
              <a:t>J. Namavičius. Vilnius</a:t>
            </a:r>
          </a:p>
        </p:txBody>
      </p:sp>
      <p:sp>
        <p:nvSpPr>
          <p:cNvPr id="5" name="Skaidrės numerio vietos rezervavimo ženklas 4">
            <a:extLst>
              <a:ext uri="{FF2B5EF4-FFF2-40B4-BE49-F238E27FC236}">
                <a16:creationId xmlns:a16="http://schemas.microsoft.com/office/drawing/2014/main" id="{7AAD1DAF-EC14-B4A0-E244-1A92AAF867C4}"/>
              </a:ext>
            </a:extLst>
          </p:cNvPr>
          <p:cNvSpPr>
            <a:spLocks noGrp="1"/>
          </p:cNvSpPr>
          <p:nvPr>
            <p:ph type="sldNum" sz="quarter" idx="12"/>
          </p:nvPr>
        </p:nvSpPr>
        <p:spPr/>
        <p:txBody>
          <a:bodyPr/>
          <a:lstStyle/>
          <a:p>
            <a:fld id="{52CC49F5-588D-410B-8178-62C2B24EC2BE}" type="slidenum">
              <a:rPr lang="lt-LT" smtClean="0"/>
              <a:t>18</a:t>
            </a:fld>
            <a:endParaRPr lang="lt-LT"/>
          </a:p>
        </p:txBody>
      </p:sp>
      <p:sp>
        <p:nvSpPr>
          <p:cNvPr id="6" name="Datos vietos rezervavimo ženklas 5">
            <a:extLst>
              <a:ext uri="{FF2B5EF4-FFF2-40B4-BE49-F238E27FC236}">
                <a16:creationId xmlns:a16="http://schemas.microsoft.com/office/drawing/2014/main" id="{C1DF23D9-7840-D9EF-E035-1D4B060902F0}"/>
              </a:ext>
            </a:extLst>
          </p:cNvPr>
          <p:cNvSpPr>
            <a:spLocks noGrp="1"/>
          </p:cNvSpPr>
          <p:nvPr>
            <p:ph type="dt" sz="half" idx="10"/>
          </p:nvPr>
        </p:nvSpPr>
        <p:spPr/>
        <p:txBody>
          <a:bodyPr/>
          <a:lstStyle/>
          <a:p>
            <a:fld id="{A95519F9-6066-4A9F-9210-735503F6125C}" type="datetime1">
              <a:rPr lang="en-US" smtClean="0"/>
              <a:t>6/6/2025</a:t>
            </a:fld>
            <a:endParaRPr lang="lt-LT"/>
          </a:p>
        </p:txBody>
      </p:sp>
    </p:spTree>
    <p:extLst>
      <p:ext uri="{BB962C8B-B14F-4D97-AF65-F5344CB8AC3E}">
        <p14:creationId xmlns:p14="http://schemas.microsoft.com/office/powerpoint/2010/main" val="21725301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a:extLst>
              <a:ext uri="{FF2B5EF4-FFF2-40B4-BE49-F238E27FC236}">
                <a16:creationId xmlns:a16="http://schemas.microsoft.com/office/drawing/2014/main" id="{2CB9BDCF-E443-9FE6-4828-2077D9BC3B2B}"/>
              </a:ext>
            </a:extLst>
          </p:cNvPr>
          <p:cNvSpPr>
            <a:spLocks noGrp="1"/>
          </p:cNvSpPr>
          <p:nvPr>
            <p:ph idx="1"/>
          </p:nvPr>
        </p:nvSpPr>
        <p:spPr>
          <a:xfrm>
            <a:off x="628650" y="620689"/>
            <a:ext cx="7886700" cy="4869284"/>
          </a:xfrm>
        </p:spPr>
        <p:txBody>
          <a:bodyPr>
            <a:normAutofit/>
          </a:bodyPr>
          <a:lstStyle/>
          <a:p>
            <a:pPr marL="0" indent="0">
              <a:buNone/>
            </a:pPr>
            <a:endParaRPr lang="lt-LT" dirty="0"/>
          </a:p>
          <a:p>
            <a:r>
              <a:rPr lang="lt-LT" sz="2400" dirty="0"/>
              <a:t>Byloje </a:t>
            </a:r>
            <a:r>
              <a:rPr lang="lt-LT" sz="2400" dirty="0">
                <a:solidFill>
                  <a:srgbClr val="0070C0"/>
                </a:solidFill>
              </a:rPr>
              <a:t>C-404/15, C-659/15 – </a:t>
            </a:r>
            <a:r>
              <a:rPr lang="lt-LT" sz="2400" i="1" dirty="0" err="1">
                <a:solidFill>
                  <a:srgbClr val="0070C0"/>
                </a:solidFill>
              </a:rPr>
              <a:t>Aranyosi</a:t>
            </a:r>
            <a:r>
              <a:rPr lang="lt-LT" sz="2400" i="1" dirty="0">
                <a:solidFill>
                  <a:srgbClr val="0070C0"/>
                </a:solidFill>
              </a:rPr>
              <a:t> ir </a:t>
            </a:r>
            <a:r>
              <a:rPr lang="lt-LT" sz="2400" i="1" dirty="0" err="1">
                <a:solidFill>
                  <a:srgbClr val="0070C0"/>
                </a:solidFill>
              </a:rPr>
              <a:t>Căldăraru</a:t>
            </a:r>
            <a:r>
              <a:rPr lang="lt-LT" sz="2400" i="1" dirty="0"/>
              <a:t> </a:t>
            </a:r>
            <a:r>
              <a:rPr lang="lt-LT" sz="2400" dirty="0"/>
              <a:t>dėl neperdavimo į valstybes su netinkamomis kalinimo sąlygomis pagal </a:t>
            </a:r>
            <a:r>
              <a:rPr lang="lt-LT" sz="2400" dirty="0" err="1"/>
              <a:t>Ch</a:t>
            </a:r>
            <a:r>
              <a:rPr lang="lt-LT" sz="2400" dirty="0"/>
              <a:t> 4 str. ESTT šios praktikos iš esmės atsisakė, tačiau toliau laikosi savo linijos, kad </a:t>
            </a:r>
            <a:r>
              <a:rPr lang="lt-LT" sz="2400" i="1" dirty="0" err="1"/>
              <a:t>ordre</a:t>
            </a:r>
            <a:r>
              <a:rPr lang="lt-LT" sz="2400" i="1" dirty="0"/>
              <a:t> </a:t>
            </a:r>
            <a:r>
              <a:rPr lang="lt-LT" sz="2400" i="1" dirty="0" err="1"/>
              <a:t>public</a:t>
            </a:r>
            <a:r>
              <a:rPr lang="lt-LT" sz="2400" i="1" dirty="0"/>
              <a:t> </a:t>
            </a:r>
            <a:r>
              <a:rPr lang="lt-LT" sz="2400" dirty="0"/>
              <a:t>apibrėžia išskirtinai ES teisė; be to, pabrėžia neperdavimo „išimtinumą“. </a:t>
            </a:r>
          </a:p>
          <a:p>
            <a:r>
              <a:rPr lang="lt-LT" sz="2400" dirty="0"/>
              <a:t>Bylose dėl perdavimo į Lenkiją atsižvelgiant į teisinės sistemos trūkumus ESTT taip pat nurodė, kad nesąžiningo proceso grėsmė gali lemti </a:t>
            </a:r>
            <a:r>
              <a:rPr lang="de-DE" sz="2400" dirty="0"/>
              <a:t>(ne </a:t>
            </a:r>
            <a:r>
              <a:rPr lang="de-DE" sz="2400" dirty="0" err="1"/>
              <a:t>automati</a:t>
            </a:r>
            <a:r>
              <a:rPr lang="lt-LT" sz="2400" dirty="0"/>
              <a:t>š</a:t>
            </a:r>
            <a:r>
              <a:rPr lang="de-DE" sz="2400" dirty="0" err="1"/>
              <a:t>kai</a:t>
            </a:r>
            <a:r>
              <a:rPr lang="de-DE" sz="2400" dirty="0"/>
              <a:t>) </a:t>
            </a:r>
            <a:r>
              <a:rPr lang="lt-LT" sz="2400" dirty="0"/>
              <a:t>EAO vykdymo atidėjimą (bet ne atsisakymą), pvz. </a:t>
            </a:r>
            <a:r>
              <a:rPr lang="lt-LT" sz="2400" dirty="0">
                <a:solidFill>
                  <a:srgbClr val="0070C0"/>
                </a:solidFill>
              </a:rPr>
              <a:t>C‑216/18 – </a:t>
            </a:r>
            <a:r>
              <a:rPr lang="lt-LT" sz="2400" i="1" dirty="0">
                <a:solidFill>
                  <a:srgbClr val="0070C0"/>
                </a:solidFill>
              </a:rPr>
              <a:t>LM. </a:t>
            </a:r>
            <a:endParaRPr lang="lt-LT" sz="2400" dirty="0">
              <a:solidFill>
                <a:srgbClr val="0070C0"/>
              </a:solidFill>
            </a:endParaRPr>
          </a:p>
          <a:p>
            <a:r>
              <a:rPr lang="lt-LT" sz="2400" dirty="0"/>
              <a:t>Analogiški kriterijai taikomi ir bausmės vykdymo perėmimui: </a:t>
            </a:r>
            <a:r>
              <a:rPr lang="lt-LT" sz="2400" dirty="0">
                <a:solidFill>
                  <a:srgbClr val="0070C0"/>
                </a:solidFill>
              </a:rPr>
              <a:t>ESTT</a:t>
            </a:r>
            <a:r>
              <a:rPr lang="lt-LT" sz="2400" dirty="0"/>
              <a:t> </a:t>
            </a:r>
            <a:r>
              <a:rPr lang="lt-LT" sz="2400" dirty="0">
                <a:solidFill>
                  <a:srgbClr val="0070C0"/>
                </a:solidFill>
              </a:rPr>
              <a:t>C-819/21 – </a:t>
            </a:r>
            <a:r>
              <a:rPr lang="lt-LT" sz="2400" i="1" dirty="0" err="1">
                <a:solidFill>
                  <a:srgbClr val="0070C0"/>
                </a:solidFill>
              </a:rPr>
              <a:t>Staatsanwaltschaft</a:t>
            </a:r>
            <a:r>
              <a:rPr lang="lt-LT" sz="2400" i="1" dirty="0">
                <a:solidFill>
                  <a:srgbClr val="0070C0"/>
                </a:solidFill>
              </a:rPr>
              <a:t> </a:t>
            </a:r>
            <a:r>
              <a:rPr lang="lt-LT" sz="2400" i="1" dirty="0" err="1">
                <a:solidFill>
                  <a:srgbClr val="0070C0"/>
                </a:solidFill>
              </a:rPr>
              <a:t>Aachen</a:t>
            </a:r>
            <a:r>
              <a:rPr lang="lt-LT" sz="2400" dirty="0">
                <a:solidFill>
                  <a:srgbClr val="0070C0"/>
                </a:solidFill>
              </a:rPr>
              <a:t>.</a:t>
            </a:r>
          </a:p>
          <a:p>
            <a:pPr marL="0" indent="0">
              <a:buNone/>
            </a:pPr>
            <a:endParaRPr lang="lt-LT" dirty="0"/>
          </a:p>
          <a:p>
            <a:pPr marL="0" indent="0">
              <a:buNone/>
            </a:pPr>
            <a:endParaRPr lang="lt-LT" dirty="0"/>
          </a:p>
        </p:txBody>
      </p:sp>
      <p:sp>
        <p:nvSpPr>
          <p:cNvPr id="2" name="Poraštės vietos rezervavimo ženklas 1">
            <a:extLst>
              <a:ext uri="{FF2B5EF4-FFF2-40B4-BE49-F238E27FC236}">
                <a16:creationId xmlns:a16="http://schemas.microsoft.com/office/drawing/2014/main" id="{1ABE7173-0412-A9E4-B65F-0CC08FF65435}"/>
              </a:ext>
            </a:extLst>
          </p:cNvPr>
          <p:cNvSpPr>
            <a:spLocks noGrp="1"/>
          </p:cNvSpPr>
          <p:nvPr>
            <p:ph type="ftr" sz="quarter" idx="11"/>
          </p:nvPr>
        </p:nvSpPr>
        <p:spPr/>
        <p:txBody>
          <a:bodyPr/>
          <a:lstStyle/>
          <a:p>
            <a:r>
              <a:rPr lang="lt-LT"/>
              <a:t>J. Namavičius. Vilnius</a:t>
            </a:r>
          </a:p>
        </p:txBody>
      </p:sp>
      <p:sp>
        <p:nvSpPr>
          <p:cNvPr id="4" name="Skaidrės numerio vietos rezervavimo ženklas 3">
            <a:extLst>
              <a:ext uri="{FF2B5EF4-FFF2-40B4-BE49-F238E27FC236}">
                <a16:creationId xmlns:a16="http://schemas.microsoft.com/office/drawing/2014/main" id="{3FADDF9D-599C-D5AD-5D04-363A2E3335BE}"/>
              </a:ext>
            </a:extLst>
          </p:cNvPr>
          <p:cNvSpPr>
            <a:spLocks noGrp="1"/>
          </p:cNvSpPr>
          <p:nvPr>
            <p:ph type="sldNum" sz="quarter" idx="12"/>
          </p:nvPr>
        </p:nvSpPr>
        <p:spPr/>
        <p:txBody>
          <a:bodyPr/>
          <a:lstStyle/>
          <a:p>
            <a:fld id="{52CC49F5-588D-410B-8178-62C2B24EC2BE}" type="slidenum">
              <a:rPr lang="lt-LT" smtClean="0"/>
              <a:t>19</a:t>
            </a:fld>
            <a:endParaRPr lang="lt-LT"/>
          </a:p>
        </p:txBody>
      </p:sp>
      <p:sp>
        <p:nvSpPr>
          <p:cNvPr id="5" name="Datos vietos rezervavimo ženklas 4">
            <a:extLst>
              <a:ext uri="{FF2B5EF4-FFF2-40B4-BE49-F238E27FC236}">
                <a16:creationId xmlns:a16="http://schemas.microsoft.com/office/drawing/2014/main" id="{41DA58FE-F679-66EC-9885-C97B12249C67}"/>
              </a:ext>
            </a:extLst>
          </p:cNvPr>
          <p:cNvSpPr>
            <a:spLocks noGrp="1"/>
          </p:cNvSpPr>
          <p:nvPr>
            <p:ph type="dt" sz="half" idx="10"/>
          </p:nvPr>
        </p:nvSpPr>
        <p:spPr/>
        <p:txBody>
          <a:bodyPr/>
          <a:lstStyle/>
          <a:p>
            <a:fld id="{03A29200-954D-4005-9183-C6029115CE23}" type="datetime1">
              <a:rPr lang="en-US" smtClean="0"/>
              <a:t>6/6/2025</a:t>
            </a:fld>
            <a:endParaRPr lang="lt-LT"/>
          </a:p>
        </p:txBody>
      </p:sp>
    </p:spTree>
    <p:extLst>
      <p:ext uri="{BB962C8B-B14F-4D97-AF65-F5344CB8AC3E}">
        <p14:creationId xmlns:p14="http://schemas.microsoft.com/office/powerpoint/2010/main" val="718525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32E3B306-94FA-7D86-D94D-C0970BF55A28}"/>
              </a:ext>
            </a:extLst>
          </p:cNvPr>
          <p:cNvSpPr>
            <a:spLocks noGrp="1"/>
          </p:cNvSpPr>
          <p:nvPr>
            <p:ph idx="1"/>
          </p:nvPr>
        </p:nvSpPr>
        <p:spPr>
          <a:xfrm>
            <a:off x="323528" y="764704"/>
            <a:ext cx="8229600" cy="5217443"/>
          </a:xfrm>
        </p:spPr>
        <p:txBody>
          <a:bodyPr>
            <a:normAutofit/>
          </a:bodyPr>
          <a:lstStyle/>
          <a:p>
            <a:pPr marL="0" indent="0" algn="ctr">
              <a:buNone/>
            </a:pPr>
            <a:r>
              <a:rPr lang="lt-LT" dirty="0"/>
              <a:t>Apie ką kalbėsim:</a:t>
            </a:r>
            <a:endParaRPr lang="de-DE" dirty="0"/>
          </a:p>
          <a:p>
            <a:pPr marL="0" indent="0" algn="ctr">
              <a:buNone/>
            </a:pPr>
            <a:endParaRPr lang="lt-LT" dirty="0"/>
          </a:p>
          <a:p>
            <a:pPr>
              <a:buFontTx/>
              <a:buChar char="-"/>
            </a:pPr>
            <a:r>
              <a:rPr lang="lt-LT" dirty="0"/>
              <a:t>Šis tas apie EAO</a:t>
            </a:r>
          </a:p>
          <a:p>
            <a:pPr>
              <a:buFontTx/>
              <a:buChar char="-"/>
            </a:pPr>
            <a:r>
              <a:rPr lang="lt-LT" dirty="0"/>
              <a:t>Tarpvalstybinis įrodymų rinkimas: ESTT </a:t>
            </a:r>
            <a:r>
              <a:rPr lang="lt-LT" i="1" dirty="0" err="1"/>
              <a:t>EncroChat</a:t>
            </a:r>
            <a:endParaRPr lang="lt-LT" i="1" dirty="0"/>
          </a:p>
          <a:p>
            <a:pPr>
              <a:buFontTx/>
              <a:buChar char="-"/>
            </a:pPr>
            <a:r>
              <a:rPr lang="lt-LT" dirty="0"/>
              <a:t>Naujesnė praktika dėl </a:t>
            </a:r>
            <a:r>
              <a:rPr lang="lt-LT" i="1" dirty="0" err="1"/>
              <a:t>non</a:t>
            </a:r>
            <a:r>
              <a:rPr lang="lt-LT" i="1" dirty="0"/>
              <a:t> bis </a:t>
            </a:r>
            <a:r>
              <a:rPr lang="lt-LT" i="1" dirty="0" err="1"/>
              <a:t>in</a:t>
            </a:r>
            <a:r>
              <a:rPr lang="lt-LT" i="1" dirty="0"/>
              <a:t> </a:t>
            </a:r>
            <a:r>
              <a:rPr lang="lt-LT" i="1" dirty="0" err="1"/>
              <a:t>idem</a:t>
            </a:r>
            <a:endParaRPr lang="lt-LT" i="1" dirty="0"/>
          </a:p>
          <a:p>
            <a:pPr>
              <a:buFontTx/>
              <a:buChar char="-"/>
            </a:pPr>
            <a:r>
              <a:rPr lang="de-DE" i="1" dirty="0"/>
              <a:t>e-</a:t>
            </a:r>
            <a:r>
              <a:rPr lang="de-DE" i="1" dirty="0" err="1"/>
              <a:t>evidence</a:t>
            </a:r>
            <a:r>
              <a:rPr lang="de-DE" i="1" dirty="0"/>
              <a:t> </a:t>
            </a:r>
            <a:r>
              <a:rPr lang="de-DE" dirty="0" err="1"/>
              <a:t>reglamentas</a:t>
            </a:r>
            <a:endParaRPr lang="de-DE" dirty="0"/>
          </a:p>
          <a:p>
            <a:pPr marL="0" indent="0">
              <a:buNone/>
            </a:pPr>
            <a:endParaRPr lang="lt-LT" dirty="0"/>
          </a:p>
          <a:p>
            <a:pPr marL="990600" indent="-361950">
              <a:buFontTx/>
              <a:buChar char="-"/>
            </a:pPr>
            <a:endParaRPr lang="lt-LT" dirty="0"/>
          </a:p>
          <a:p>
            <a:pPr marL="990600" indent="-361950">
              <a:buFontTx/>
              <a:buChar char="-"/>
            </a:pPr>
            <a:endParaRPr lang="lt-LT" dirty="0"/>
          </a:p>
          <a:p>
            <a:pPr marL="990600" indent="-361950">
              <a:buFontTx/>
              <a:buChar char="-"/>
            </a:pPr>
            <a:endParaRPr lang="lt-LT" dirty="0"/>
          </a:p>
          <a:p>
            <a:pPr>
              <a:buFontTx/>
              <a:buChar char="-"/>
            </a:pPr>
            <a:endParaRPr lang="lt-LT" dirty="0"/>
          </a:p>
          <a:p>
            <a:pPr>
              <a:buFontTx/>
              <a:buChar char="-"/>
            </a:pPr>
            <a:endParaRPr lang="lt-LT" dirty="0"/>
          </a:p>
        </p:txBody>
      </p:sp>
      <p:sp>
        <p:nvSpPr>
          <p:cNvPr id="4" name="Datumsplatzhalter 3">
            <a:extLst>
              <a:ext uri="{FF2B5EF4-FFF2-40B4-BE49-F238E27FC236}">
                <a16:creationId xmlns:a16="http://schemas.microsoft.com/office/drawing/2014/main" id="{5DD7E88B-8DFD-E587-D6CA-B224C28E01D2}"/>
              </a:ext>
            </a:extLst>
          </p:cNvPr>
          <p:cNvSpPr>
            <a:spLocks noGrp="1"/>
          </p:cNvSpPr>
          <p:nvPr>
            <p:ph type="dt" sz="half" idx="10"/>
          </p:nvPr>
        </p:nvSpPr>
        <p:spPr/>
        <p:txBody>
          <a:bodyPr/>
          <a:lstStyle/>
          <a:p>
            <a:fld id="{F97B2D60-BAAF-4DE9-9B10-6C9237DBA9F5}" type="datetime1">
              <a:rPr lang="en-US" smtClean="0"/>
              <a:t>6/6/2025</a:t>
            </a:fld>
            <a:endParaRPr lang="en-US"/>
          </a:p>
        </p:txBody>
      </p:sp>
      <p:sp>
        <p:nvSpPr>
          <p:cNvPr id="5" name="Fußzeilenplatzhalter 4">
            <a:extLst>
              <a:ext uri="{FF2B5EF4-FFF2-40B4-BE49-F238E27FC236}">
                <a16:creationId xmlns:a16="http://schemas.microsoft.com/office/drawing/2014/main" id="{AE8DFD15-C0A4-1D70-B459-CD8D6A3283FF}"/>
              </a:ext>
            </a:extLst>
          </p:cNvPr>
          <p:cNvSpPr>
            <a:spLocks noGrp="1"/>
          </p:cNvSpPr>
          <p:nvPr>
            <p:ph type="ftr" sz="quarter" idx="11"/>
          </p:nvPr>
        </p:nvSpPr>
        <p:spPr/>
        <p:txBody>
          <a:bodyPr/>
          <a:lstStyle/>
          <a:p>
            <a:r>
              <a:rPr lang="lt-LT" dirty="0"/>
              <a:t>J. Namavičius. </a:t>
            </a:r>
            <a:r>
              <a:rPr lang="de-DE" dirty="0"/>
              <a:t>Vilnius</a:t>
            </a:r>
            <a:endParaRPr lang="en-US" dirty="0"/>
          </a:p>
        </p:txBody>
      </p:sp>
      <p:sp>
        <p:nvSpPr>
          <p:cNvPr id="6" name="Foliennummernplatzhalter 5">
            <a:extLst>
              <a:ext uri="{FF2B5EF4-FFF2-40B4-BE49-F238E27FC236}">
                <a16:creationId xmlns:a16="http://schemas.microsoft.com/office/drawing/2014/main" id="{3B92D0C5-AD4A-522C-EC92-997D0CC06A7B}"/>
              </a:ext>
            </a:extLst>
          </p:cNvPr>
          <p:cNvSpPr>
            <a:spLocks noGrp="1"/>
          </p:cNvSpPr>
          <p:nvPr>
            <p:ph type="sldNum" sz="quarter" idx="12"/>
          </p:nvPr>
        </p:nvSpPr>
        <p:spPr/>
        <p:txBody>
          <a:bodyPr/>
          <a:lstStyle/>
          <a:p>
            <a:fld id="{C191162D-2D2D-40DA-97B4-85B411CDC5D2}" type="slidenum">
              <a:rPr lang="en-US" smtClean="0"/>
              <a:t>2</a:t>
            </a:fld>
            <a:endParaRPr lang="en-US"/>
          </a:p>
        </p:txBody>
      </p:sp>
    </p:spTree>
    <p:extLst>
      <p:ext uri="{BB962C8B-B14F-4D97-AF65-F5344CB8AC3E}">
        <p14:creationId xmlns:p14="http://schemas.microsoft.com/office/powerpoint/2010/main" val="26004203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a:extLst>
              <a:ext uri="{FF2B5EF4-FFF2-40B4-BE49-F238E27FC236}">
                <a16:creationId xmlns:a16="http://schemas.microsoft.com/office/drawing/2014/main" id="{C2039CE4-3695-AEF3-9C1B-9298562B7711}"/>
              </a:ext>
            </a:extLst>
          </p:cNvPr>
          <p:cNvSpPr>
            <a:spLocks noGrp="1"/>
          </p:cNvSpPr>
          <p:nvPr>
            <p:ph idx="1"/>
          </p:nvPr>
        </p:nvSpPr>
        <p:spPr>
          <a:xfrm>
            <a:off x="395536" y="908720"/>
            <a:ext cx="8496944" cy="5268243"/>
          </a:xfrm>
        </p:spPr>
        <p:txBody>
          <a:bodyPr/>
          <a:lstStyle/>
          <a:p>
            <a:pPr marL="0" indent="0">
              <a:buNone/>
            </a:pPr>
            <a:r>
              <a:rPr lang="lt-LT" sz="2000" dirty="0"/>
              <a:t>Labai aiški linija: </a:t>
            </a:r>
            <a:r>
              <a:rPr lang="lt-LT" sz="2000" dirty="0">
                <a:solidFill>
                  <a:srgbClr val="0070C0"/>
                </a:solidFill>
              </a:rPr>
              <a:t>ESTT C‑158/21 - </a:t>
            </a:r>
            <a:r>
              <a:rPr lang="lt-LT" sz="2000" i="1" dirty="0" err="1">
                <a:solidFill>
                  <a:srgbClr val="0070C0"/>
                </a:solidFill>
              </a:rPr>
              <a:t>Gordi</a:t>
            </a:r>
            <a:r>
              <a:rPr lang="lt-LT" sz="2000" i="1" dirty="0">
                <a:solidFill>
                  <a:srgbClr val="0070C0"/>
                </a:solidFill>
              </a:rPr>
              <a:t>, </a:t>
            </a:r>
            <a:r>
              <a:rPr lang="lt-LT" sz="2000" i="1" dirty="0" err="1">
                <a:solidFill>
                  <a:srgbClr val="0070C0"/>
                </a:solidFill>
              </a:rPr>
              <a:t>Puigdemont</a:t>
            </a:r>
            <a:r>
              <a:rPr lang="lt-LT" sz="2000" i="1" dirty="0">
                <a:solidFill>
                  <a:srgbClr val="0070C0"/>
                </a:solidFill>
              </a:rPr>
              <a:t> </a:t>
            </a:r>
            <a:r>
              <a:rPr lang="lt-LT" sz="2000" i="1" dirty="0" err="1">
                <a:solidFill>
                  <a:srgbClr val="0070C0"/>
                </a:solidFill>
              </a:rPr>
              <a:t>Casamajó</a:t>
            </a:r>
            <a:r>
              <a:rPr lang="lt-LT" sz="2000" i="1" dirty="0">
                <a:solidFill>
                  <a:srgbClr val="0070C0"/>
                </a:solidFill>
              </a:rPr>
              <a:t> ir kt.</a:t>
            </a:r>
            <a:r>
              <a:rPr lang="lt-LT" sz="2000" dirty="0"/>
              <a:t>: </a:t>
            </a:r>
          </a:p>
          <a:p>
            <a:pPr marL="0" indent="0">
              <a:buNone/>
            </a:pPr>
            <a:r>
              <a:rPr lang="lt-LT" sz="2000" dirty="0"/>
              <a:t>vykdančioji teisminė institucija neturi teisės atsisakyti vykdyti Europos arešto orderio, remdamasi nevykdymo pagrindu, kuris nenurodytas šiame pagrindų sprendime, o kyla tik iš vykdančiosios valstybės narės teisės. Vis dėlto ši teisminė institucija gali taikyti nacionalinę nuostatą, kurioje numatyta, kad atsisakoma vykdyti Europos arešto orderį, jeigu dėl tokio vykdymo būtų pažeista Sąjungos teisėje įtvirtinta pagrindinė teisė, su sąlyga, kad šios nacionalinės nuostatos taikymo sritis neviršija šio pagrindų sprendimo 1 straipsnio 3 dalies, kaip ją yra išaiškinęs Teisingumo Teismas, taikymo srities</a:t>
            </a:r>
          </a:p>
          <a:p>
            <a:pPr marL="0" indent="0">
              <a:buNone/>
            </a:pPr>
            <a:endParaRPr lang="lt-LT" sz="2000" dirty="0"/>
          </a:p>
          <a:p>
            <a:pPr marL="0" indent="0">
              <a:buNone/>
            </a:pPr>
            <a:r>
              <a:rPr lang="lt-LT" sz="2000" dirty="0"/>
              <a:t>Kita įdomi byla: </a:t>
            </a:r>
            <a:r>
              <a:rPr lang="lt-LT" sz="2000" dirty="0">
                <a:solidFill>
                  <a:srgbClr val="0070C0"/>
                </a:solidFill>
              </a:rPr>
              <a:t>C‑261/22-GM</a:t>
            </a:r>
            <a:r>
              <a:rPr lang="lt-LT" sz="2000" dirty="0"/>
              <a:t>. Ar vykdančiojoje valstybėje bus užtikrintos pakankamos sąlygos motinai palaikyti ryšį su mažamečiais vaikais. </a:t>
            </a:r>
          </a:p>
          <a:p>
            <a:endParaRPr lang="lt-LT" dirty="0"/>
          </a:p>
        </p:txBody>
      </p:sp>
      <p:sp>
        <p:nvSpPr>
          <p:cNvPr id="4" name="Poraštės vietos rezervavimo ženklas 3">
            <a:extLst>
              <a:ext uri="{FF2B5EF4-FFF2-40B4-BE49-F238E27FC236}">
                <a16:creationId xmlns:a16="http://schemas.microsoft.com/office/drawing/2014/main" id="{38629B6D-57C1-C03E-D2BE-C097914E8B07}"/>
              </a:ext>
            </a:extLst>
          </p:cNvPr>
          <p:cNvSpPr>
            <a:spLocks noGrp="1"/>
          </p:cNvSpPr>
          <p:nvPr>
            <p:ph type="ftr" sz="quarter" idx="11"/>
          </p:nvPr>
        </p:nvSpPr>
        <p:spPr/>
        <p:txBody>
          <a:bodyPr/>
          <a:lstStyle/>
          <a:p>
            <a:r>
              <a:rPr lang="lt-LT"/>
              <a:t>J. Namavičius. Vilnius</a:t>
            </a:r>
          </a:p>
        </p:txBody>
      </p:sp>
      <p:sp>
        <p:nvSpPr>
          <p:cNvPr id="5" name="Skaidrės numerio vietos rezervavimo ženklas 4">
            <a:extLst>
              <a:ext uri="{FF2B5EF4-FFF2-40B4-BE49-F238E27FC236}">
                <a16:creationId xmlns:a16="http://schemas.microsoft.com/office/drawing/2014/main" id="{D4FE6328-1B20-10E6-AC32-B78DD6C7BCFD}"/>
              </a:ext>
            </a:extLst>
          </p:cNvPr>
          <p:cNvSpPr>
            <a:spLocks noGrp="1"/>
          </p:cNvSpPr>
          <p:nvPr>
            <p:ph type="sldNum" sz="quarter" idx="12"/>
          </p:nvPr>
        </p:nvSpPr>
        <p:spPr/>
        <p:txBody>
          <a:bodyPr/>
          <a:lstStyle/>
          <a:p>
            <a:fld id="{52CC49F5-588D-410B-8178-62C2B24EC2BE}" type="slidenum">
              <a:rPr lang="lt-LT" smtClean="0"/>
              <a:t>20</a:t>
            </a:fld>
            <a:endParaRPr lang="lt-LT"/>
          </a:p>
        </p:txBody>
      </p:sp>
      <p:sp>
        <p:nvSpPr>
          <p:cNvPr id="8" name="Datos vietos rezervavimo ženklas 7">
            <a:extLst>
              <a:ext uri="{FF2B5EF4-FFF2-40B4-BE49-F238E27FC236}">
                <a16:creationId xmlns:a16="http://schemas.microsoft.com/office/drawing/2014/main" id="{89951255-2113-12C2-1119-912198A6CA0F}"/>
              </a:ext>
            </a:extLst>
          </p:cNvPr>
          <p:cNvSpPr>
            <a:spLocks noGrp="1"/>
          </p:cNvSpPr>
          <p:nvPr>
            <p:ph type="dt" sz="half" idx="10"/>
          </p:nvPr>
        </p:nvSpPr>
        <p:spPr/>
        <p:txBody>
          <a:bodyPr/>
          <a:lstStyle/>
          <a:p>
            <a:fld id="{1D0CDAF1-3980-45B6-AFF6-EAC936C333DC}" type="datetime1">
              <a:rPr lang="en-US" smtClean="0"/>
              <a:t>6/6/2025</a:t>
            </a:fld>
            <a:endParaRPr lang="lt-LT"/>
          </a:p>
        </p:txBody>
      </p:sp>
    </p:spTree>
    <p:extLst>
      <p:ext uri="{BB962C8B-B14F-4D97-AF65-F5344CB8AC3E}">
        <p14:creationId xmlns:p14="http://schemas.microsoft.com/office/powerpoint/2010/main" val="40407767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a:extLst>
              <a:ext uri="{FF2B5EF4-FFF2-40B4-BE49-F238E27FC236}">
                <a16:creationId xmlns:a16="http://schemas.microsoft.com/office/drawing/2014/main" id="{52F9099D-E02C-5E6C-2CA4-4CB0EA44A0F3}"/>
              </a:ext>
            </a:extLst>
          </p:cNvPr>
          <p:cNvSpPr>
            <a:spLocks noGrp="1"/>
          </p:cNvSpPr>
          <p:nvPr>
            <p:ph idx="1"/>
          </p:nvPr>
        </p:nvSpPr>
        <p:spPr>
          <a:xfrm>
            <a:off x="628650" y="1264444"/>
            <a:ext cx="7886700" cy="4225529"/>
          </a:xfrm>
        </p:spPr>
        <p:txBody>
          <a:bodyPr>
            <a:normAutofit lnSpcReduction="10000"/>
          </a:bodyPr>
          <a:lstStyle/>
          <a:p>
            <a:pPr marL="0" indent="0">
              <a:buNone/>
            </a:pPr>
            <a:r>
              <a:rPr lang="lt-LT" sz="2800" dirty="0"/>
              <a:t>Dėl </a:t>
            </a:r>
            <a:r>
              <a:rPr lang="lt-LT" sz="2800" i="1" dirty="0" err="1"/>
              <a:t>ordre</a:t>
            </a:r>
            <a:r>
              <a:rPr lang="lt-LT" sz="2800" i="1" dirty="0"/>
              <a:t> </a:t>
            </a:r>
            <a:r>
              <a:rPr lang="lt-LT" sz="2800" i="1" dirty="0" err="1"/>
              <a:t>public</a:t>
            </a:r>
            <a:r>
              <a:rPr lang="lt-LT" sz="2800" i="1" dirty="0"/>
              <a:t> </a:t>
            </a:r>
            <a:r>
              <a:rPr lang="lt-LT" sz="2800" dirty="0"/>
              <a:t>ESTT reikalauja dviejų lygių patikros:</a:t>
            </a:r>
          </a:p>
          <a:p>
            <a:pPr marL="385763" indent="-385763">
              <a:buAutoNum type="arabicPeriod"/>
            </a:pPr>
            <a:r>
              <a:rPr lang="lt-LT" sz="2800" dirty="0"/>
              <a:t>Ar EAO išdavusioje valstybėje egzistuoja sisteminiai teisinės valstybės trūkumai?</a:t>
            </a:r>
          </a:p>
          <a:p>
            <a:pPr marL="385763" indent="-385763">
              <a:buAutoNum type="arabicPeriod"/>
            </a:pPr>
            <a:r>
              <a:rPr lang="lt-LT" sz="2800" dirty="0"/>
              <a:t>Ar šie trūkumai neigiamai atsiliepia asmens teisinei padėčiai konkrečiu atveju?</a:t>
            </a:r>
          </a:p>
          <a:p>
            <a:pPr marL="0" indent="0">
              <a:buNone/>
            </a:pPr>
            <a:r>
              <a:rPr lang="lt-LT" sz="2800" dirty="0"/>
              <a:t>Kritika: kiekviena byla yra konkreti, jei nustatytas proceso trūkumas, kodėl jis turi būti „sisteminis“? </a:t>
            </a:r>
          </a:p>
          <a:p>
            <a:pPr marL="0" indent="0">
              <a:buNone/>
            </a:pPr>
            <a:r>
              <a:rPr lang="lt-LT" sz="2800" dirty="0"/>
              <a:t>Taip pat abejoju, ar fundamentinių teisių pažeidimus galima adekvačiai susieti su „taisyklės-išimties“ argumentu.</a:t>
            </a:r>
          </a:p>
          <a:p>
            <a:pPr marL="0" indent="0">
              <a:buNone/>
            </a:pPr>
            <a:endParaRPr lang="lt-LT" dirty="0"/>
          </a:p>
        </p:txBody>
      </p:sp>
      <p:sp>
        <p:nvSpPr>
          <p:cNvPr id="5" name="Poraštės vietos rezervavimo ženklas 4">
            <a:extLst>
              <a:ext uri="{FF2B5EF4-FFF2-40B4-BE49-F238E27FC236}">
                <a16:creationId xmlns:a16="http://schemas.microsoft.com/office/drawing/2014/main" id="{5952B60F-662E-DC5D-ADD5-F965291DBC86}"/>
              </a:ext>
            </a:extLst>
          </p:cNvPr>
          <p:cNvSpPr>
            <a:spLocks noGrp="1"/>
          </p:cNvSpPr>
          <p:nvPr>
            <p:ph type="ftr" sz="quarter" idx="11"/>
          </p:nvPr>
        </p:nvSpPr>
        <p:spPr/>
        <p:txBody>
          <a:bodyPr/>
          <a:lstStyle/>
          <a:p>
            <a:r>
              <a:rPr lang="lt-LT"/>
              <a:t>J. Namavičius. Vilnius</a:t>
            </a:r>
          </a:p>
        </p:txBody>
      </p:sp>
      <p:sp>
        <p:nvSpPr>
          <p:cNvPr id="6" name="Skaidrės numerio vietos rezervavimo ženklas 5">
            <a:extLst>
              <a:ext uri="{FF2B5EF4-FFF2-40B4-BE49-F238E27FC236}">
                <a16:creationId xmlns:a16="http://schemas.microsoft.com/office/drawing/2014/main" id="{4EC0700C-244C-3613-FB18-7C8463DE386A}"/>
              </a:ext>
            </a:extLst>
          </p:cNvPr>
          <p:cNvSpPr>
            <a:spLocks noGrp="1"/>
          </p:cNvSpPr>
          <p:nvPr>
            <p:ph type="sldNum" sz="quarter" idx="12"/>
          </p:nvPr>
        </p:nvSpPr>
        <p:spPr/>
        <p:txBody>
          <a:bodyPr/>
          <a:lstStyle/>
          <a:p>
            <a:fld id="{52CC49F5-588D-410B-8178-62C2B24EC2BE}" type="slidenum">
              <a:rPr lang="lt-LT" smtClean="0"/>
              <a:t>21</a:t>
            </a:fld>
            <a:endParaRPr lang="lt-LT"/>
          </a:p>
        </p:txBody>
      </p:sp>
      <p:sp>
        <p:nvSpPr>
          <p:cNvPr id="2" name="Datos vietos rezervavimo ženklas 1">
            <a:extLst>
              <a:ext uri="{FF2B5EF4-FFF2-40B4-BE49-F238E27FC236}">
                <a16:creationId xmlns:a16="http://schemas.microsoft.com/office/drawing/2014/main" id="{8B8F5581-E095-1380-91EB-F712D03C4A64}"/>
              </a:ext>
            </a:extLst>
          </p:cNvPr>
          <p:cNvSpPr>
            <a:spLocks noGrp="1"/>
          </p:cNvSpPr>
          <p:nvPr>
            <p:ph type="dt" sz="half" idx="10"/>
          </p:nvPr>
        </p:nvSpPr>
        <p:spPr/>
        <p:txBody>
          <a:bodyPr/>
          <a:lstStyle/>
          <a:p>
            <a:fld id="{22761447-DA7E-4CE2-80F7-6F4451CE53FF}" type="datetime1">
              <a:rPr lang="en-US" smtClean="0"/>
              <a:t>6/6/2025</a:t>
            </a:fld>
            <a:endParaRPr lang="lt-LT"/>
          </a:p>
        </p:txBody>
      </p:sp>
    </p:spTree>
    <p:extLst>
      <p:ext uri="{BB962C8B-B14F-4D97-AF65-F5344CB8AC3E}">
        <p14:creationId xmlns:p14="http://schemas.microsoft.com/office/powerpoint/2010/main" val="39823521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a:extLst>
              <a:ext uri="{FF2B5EF4-FFF2-40B4-BE49-F238E27FC236}">
                <a16:creationId xmlns:a16="http://schemas.microsoft.com/office/drawing/2014/main" id="{2720BBA6-4D22-98ED-D2F0-C47B72930E75}"/>
              </a:ext>
            </a:extLst>
          </p:cNvPr>
          <p:cNvSpPr>
            <a:spLocks noGrp="1"/>
          </p:cNvSpPr>
          <p:nvPr>
            <p:ph idx="1"/>
          </p:nvPr>
        </p:nvSpPr>
        <p:spPr>
          <a:xfrm>
            <a:off x="395536" y="476672"/>
            <a:ext cx="8424936" cy="5879679"/>
          </a:xfrm>
        </p:spPr>
        <p:txBody>
          <a:bodyPr/>
          <a:lstStyle/>
          <a:p>
            <a:pPr marL="0" indent="0">
              <a:buNone/>
            </a:pPr>
            <a:endParaRPr lang="lt-LT" dirty="0"/>
          </a:p>
          <a:p>
            <a:pPr marL="0" indent="0">
              <a:buNone/>
            </a:pPr>
            <a:r>
              <a:rPr lang="lt-LT" sz="2800" dirty="0"/>
              <a:t>Dėl </a:t>
            </a:r>
            <a:r>
              <a:rPr lang="lt-LT" sz="2800" i="1" dirty="0" err="1"/>
              <a:t>ordre</a:t>
            </a:r>
            <a:r>
              <a:rPr lang="lt-LT" sz="2800" i="1" dirty="0"/>
              <a:t> </a:t>
            </a:r>
            <a:r>
              <a:rPr lang="lt-LT" sz="2800" i="1" dirty="0" err="1"/>
              <a:t>public</a:t>
            </a:r>
            <a:r>
              <a:rPr lang="lt-LT" sz="2800" i="1" dirty="0"/>
              <a:t> </a:t>
            </a:r>
            <a:r>
              <a:rPr lang="lt-LT" sz="2800" dirty="0"/>
              <a:t>santykyje su Jungtine Karalyste po „Brexit“: </a:t>
            </a:r>
          </a:p>
          <a:p>
            <a:pPr marL="0" indent="0">
              <a:buNone/>
            </a:pPr>
            <a:r>
              <a:rPr lang="lt-LT" sz="2800" dirty="0">
                <a:solidFill>
                  <a:srgbClr val="0070C0"/>
                </a:solidFill>
              </a:rPr>
              <a:t>ESTT C-202/24 – </a:t>
            </a:r>
            <a:r>
              <a:rPr lang="lt-LT" sz="2800" i="1" dirty="0">
                <a:solidFill>
                  <a:srgbClr val="0070C0"/>
                </a:solidFill>
              </a:rPr>
              <a:t>MA</a:t>
            </a:r>
            <a:r>
              <a:rPr lang="lt-LT" sz="2800" dirty="0"/>
              <a:t>: ES valstybėms lygiavertis abipusio pripažinimo principas šiuo atveju netaikomas. Iš esmės </a:t>
            </a:r>
            <a:r>
              <a:rPr lang="lt-LT" sz="2800" i="1" dirty="0" err="1"/>
              <a:t>ordre</a:t>
            </a:r>
            <a:r>
              <a:rPr lang="lt-LT" sz="2800" i="1" dirty="0"/>
              <a:t> </a:t>
            </a:r>
            <a:r>
              <a:rPr lang="lt-LT" sz="2800" i="1" dirty="0" err="1"/>
              <a:t>public</a:t>
            </a:r>
            <a:r>
              <a:rPr lang="lt-LT" sz="2800" i="1" dirty="0"/>
              <a:t> </a:t>
            </a:r>
            <a:r>
              <a:rPr lang="lt-LT" sz="2800" dirty="0"/>
              <a:t>patikra vykdoma įprastiniais tarptautinės teisės standartais.</a:t>
            </a:r>
          </a:p>
          <a:p>
            <a:pPr marL="0" indent="0">
              <a:buNone/>
            </a:pPr>
            <a:endParaRPr lang="lt-LT" sz="2800" dirty="0"/>
          </a:p>
          <a:p>
            <a:pPr marL="0" indent="0">
              <a:buNone/>
            </a:pPr>
            <a:r>
              <a:rPr lang="lt-LT" sz="2800" dirty="0"/>
              <a:t>Byloje specifinė problema: ar lygtinio paleidimo sąlygų sugriežtinimas po nuosprendžio priėmimo prieštarautų </a:t>
            </a:r>
            <a:r>
              <a:rPr lang="lt-LT" sz="2800" i="1" dirty="0" err="1"/>
              <a:t>nulla</a:t>
            </a:r>
            <a:r>
              <a:rPr lang="lt-LT" sz="2800" i="1" dirty="0"/>
              <a:t> </a:t>
            </a:r>
            <a:r>
              <a:rPr lang="lt-LT" sz="2800" i="1" dirty="0" err="1"/>
              <a:t>poena</a:t>
            </a:r>
            <a:r>
              <a:rPr lang="lt-LT" sz="2800" i="1" dirty="0"/>
              <a:t> </a:t>
            </a:r>
            <a:r>
              <a:rPr lang="lt-LT" sz="2800" i="1" dirty="0" err="1"/>
              <a:t>sine</a:t>
            </a:r>
            <a:r>
              <a:rPr lang="lt-LT" sz="2800" i="1" dirty="0"/>
              <a:t> </a:t>
            </a:r>
            <a:r>
              <a:rPr lang="lt-LT" sz="2800" i="1" dirty="0" err="1"/>
              <a:t>lege</a:t>
            </a:r>
            <a:r>
              <a:rPr lang="lt-LT" sz="2800" i="1" dirty="0"/>
              <a:t> </a:t>
            </a:r>
            <a:r>
              <a:rPr lang="lt-LT" sz="2800" dirty="0"/>
              <a:t>(</a:t>
            </a:r>
            <a:r>
              <a:rPr lang="lt-LT" sz="2800" dirty="0" err="1"/>
              <a:t>Ch</a:t>
            </a:r>
            <a:r>
              <a:rPr lang="lt-LT" sz="2800" dirty="0"/>
              <a:t> 49 str. 1 d.)? - ESTT: ne, kadangi klausimas susijęs su bausmės vykdymu. </a:t>
            </a:r>
          </a:p>
          <a:p>
            <a:pPr marL="0" indent="0">
              <a:buNone/>
            </a:pPr>
            <a:endParaRPr lang="lt-LT" dirty="0"/>
          </a:p>
        </p:txBody>
      </p:sp>
      <p:sp>
        <p:nvSpPr>
          <p:cNvPr id="4" name="Poraštės vietos rezervavimo ženklas 3">
            <a:extLst>
              <a:ext uri="{FF2B5EF4-FFF2-40B4-BE49-F238E27FC236}">
                <a16:creationId xmlns:a16="http://schemas.microsoft.com/office/drawing/2014/main" id="{5F987618-2193-5611-4836-56BA7D8A2AA9}"/>
              </a:ext>
            </a:extLst>
          </p:cNvPr>
          <p:cNvSpPr>
            <a:spLocks noGrp="1"/>
          </p:cNvSpPr>
          <p:nvPr>
            <p:ph type="ftr" sz="quarter" idx="11"/>
          </p:nvPr>
        </p:nvSpPr>
        <p:spPr/>
        <p:txBody>
          <a:bodyPr/>
          <a:lstStyle/>
          <a:p>
            <a:r>
              <a:rPr lang="lt-LT"/>
              <a:t>J. Namavičius. Vilnius</a:t>
            </a:r>
          </a:p>
        </p:txBody>
      </p:sp>
      <p:sp>
        <p:nvSpPr>
          <p:cNvPr id="5" name="Skaidrės numerio vietos rezervavimo ženklas 4">
            <a:extLst>
              <a:ext uri="{FF2B5EF4-FFF2-40B4-BE49-F238E27FC236}">
                <a16:creationId xmlns:a16="http://schemas.microsoft.com/office/drawing/2014/main" id="{271ABD1D-F225-748D-16F2-8F6F31C55064}"/>
              </a:ext>
            </a:extLst>
          </p:cNvPr>
          <p:cNvSpPr>
            <a:spLocks noGrp="1"/>
          </p:cNvSpPr>
          <p:nvPr>
            <p:ph type="sldNum" sz="quarter" idx="12"/>
          </p:nvPr>
        </p:nvSpPr>
        <p:spPr/>
        <p:txBody>
          <a:bodyPr/>
          <a:lstStyle/>
          <a:p>
            <a:fld id="{52CC49F5-588D-410B-8178-62C2B24EC2BE}" type="slidenum">
              <a:rPr lang="lt-LT" smtClean="0"/>
              <a:t>22</a:t>
            </a:fld>
            <a:endParaRPr lang="lt-LT"/>
          </a:p>
        </p:txBody>
      </p:sp>
      <p:sp>
        <p:nvSpPr>
          <p:cNvPr id="6" name="Datos vietos rezervavimo ženklas 5">
            <a:extLst>
              <a:ext uri="{FF2B5EF4-FFF2-40B4-BE49-F238E27FC236}">
                <a16:creationId xmlns:a16="http://schemas.microsoft.com/office/drawing/2014/main" id="{3698E0F8-9645-4483-3802-DD9069D7213B}"/>
              </a:ext>
            </a:extLst>
          </p:cNvPr>
          <p:cNvSpPr>
            <a:spLocks noGrp="1"/>
          </p:cNvSpPr>
          <p:nvPr>
            <p:ph type="dt" sz="half" idx="10"/>
          </p:nvPr>
        </p:nvSpPr>
        <p:spPr/>
        <p:txBody>
          <a:bodyPr/>
          <a:lstStyle/>
          <a:p>
            <a:fld id="{0A3799E9-E7DB-4AE7-968A-984A18A7692F}" type="datetime1">
              <a:rPr lang="en-US" smtClean="0"/>
              <a:t>6/6/2025</a:t>
            </a:fld>
            <a:endParaRPr lang="lt-LT"/>
          </a:p>
        </p:txBody>
      </p:sp>
    </p:spTree>
    <p:extLst>
      <p:ext uri="{BB962C8B-B14F-4D97-AF65-F5344CB8AC3E}">
        <p14:creationId xmlns:p14="http://schemas.microsoft.com/office/powerpoint/2010/main" val="28994216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B41514-1A39-63C8-980D-D7718F452514}"/>
              </a:ext>
            </a:extLst>
          </p:cNvPr>
          <p:cNvSpPr>
            <a:spLocks noGrp="1"/>
          </p:cNvSpPr>
          <p:nvPr>
            <p:ph type="title"/>
          </p:nvPr>
        </p:nvSpPr>
        <p:spPr>
          <a:xfrm>
            <a:off x="539552" y="1028700"/>
            <a:ext cx="8229600" cy="1824236"/>
          </a:xfrm>
        </p:spPr>
        <p:txBody>
          <a:bodyPr>
            <a:normAutofit fontScale="90000"/>
          </a:bodyPr>
          <a:lstStyle/>
          <a:p>
            <a:br>
              <a:rPr lang="lt-LT" dirty="0"/>
            </a:br>
            <a:br>
              <a:rPr lang="lt-LT" dirty="0"/>
            </a:br>
            <a:br>
              <a:rPr lang="lt-LT" dirty="0"/>
            </a:br>
            <a:r>
              <a:rPr lang="lt-LT" dirty="0"/>
              <a:t>Tarpvalstybinis įrodymų rinkimas</a:t>
            </a:r>
            <a:br>
              <a:rPr lang="de-DE" dirty="0"/>
            </a:br>
            <a:endParaRPr lang="de-DE" dirty="0"/>
          </a:p>
        </p:txBody>
      </p:sp>
      <p:sp>
        <p:nvSpPr>
          <p:cNvPr id="4" name="Datumsplatzhalter 3">
            <a:extLst>
              <a:ext uri="{FF2B5EF4-FFF2-40B4-BE49-F238E27FC236}">
                <a16:creationId xmlns:a16="http://schemas.microsoft.com/office/drawing/2014/main" id="{4BE7CD00-0CA2-B308-C388-732F2EE546B8}"/>
              </a:ext>
            </a:extLst>
          </p:cNvPr>
          <p:cNvSpPr>
            <a:spLocks noGrp="1"/>
          </p:cNvSpPr>
          <p:nvPr>
            <p:ph type="dt" sz="half" idx="10"/>
          </p:nvPr>
        </p:nvSpPr>
        <p:spPr/>
        <p:txBody>
          <a:bodyPr/>
          <a:lstStyle/>
          <a:p>
            <a:fld id="{64ECD457-C23D-4C0F-B321-C74445C26C7D}" type="datetime1">
              <a:rPr lang="en-US" smtClean="0"/>
              <a:t>6/6/2025</a:t>
            </a:fld>
            <a:endParaRPr lang="en-US"/>
          </a:p>
        </p:txBody>
      </p:sp>
      <p:sp>
        <p:nvSpPr>
          <p:cNvPr id="5" name="Fußzeilenplatzhalter 4">
            <a:extLst>
              <a:ext uri="{FF2B5EF4-FFF2-40B4-BE49-F238E27FC236}">
                <a16:creationId xmlns:a16="http://schemas.microsoft.com/office/drawing/2014/main" id="{914C4104-3ADF-5D34-4881-BE126CCFA39E}"/>
              </a:ext>
            </a:extLst>
          </p:cNvPr>
          <p:cNvSpPr>
            <a:spLocks noGrp="1"/>
          </p:cNvSpPr>
          <p:nvPr>
            <p:ph type="ftr" sz="quarter" idx="11"/>
          </p:nvPr>
        </p:nvSpPr>
        <p:spPr/>
        <p:txBody>
          <a:bodyPr/>
          <a:lstStyle/>
          <a:p>
            <a:r>
              <a:rPr lang="lt-LT"/>
              <a:t>J. Namavičius. Vilnius</a:t>
            </a:r>
            <a:endParaRPr lang="en-US"/>
          </a:p>
        </p:txBody>
      </p:sp>
      <p:sp>
        <p:nvSpPr>
          <p:cNvPr id="6" name="Foliennummernplatzhalter 5">
            <a:extLst>
              <a:ext uri="{FF2B5EF4-FFF2-40B4-BE49-F238E27FC236}">
                <a16:creationId xmlns:a16="http://schemas.microsoft.com/office/drawing/2014/main" id="{E4EE2932-F7B3-F821-27ED-4932A08A226B}"/>
              </a:ext>
            </a:extLst>
          </p:cNvPr>
          <p:cNvSpPr>
            <a:spLocks noGrp="1"/>
          </p:cNvSpPr>
          <p:nvPr>
            <p:ph type="sldNum" sz="quarter" idx="12"/>
          </p:nvPr>
        </p:nvSpPr>
        <p:spPr/>
        <p:txBody>
          <a:bodyPr/>
          <a:lstStyle/>
          <a:p>
            <a:fld id="{C191162D-2D2D-40DA-97B4-85B411CDC5D2}" type="slidenum">
              <a:rPr lang="en-US" smtClean="0"/>
              <a:t>23</a:t>
            </a:fld>
            <a:endParaRPr lang="en-US"/>
          </a:p>
        </p:txBody>
      </p:sp>
    </p:spTree>
    <p:extLst>
      <p:ext uri="{BB962C8B-B14F-4D97-AF65-F5344CB8AC3E}">
        <p14:creationId xmlns:p14="http://schemas.microsoft.com/office/powerpoint/2010/main" val="40523822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A32765D-3A69-A86D-9641-0B9DB91408FE}"/>
              </a:ext>
            </a:extLst>
          </p:cNvPr>
          <p:cNvSpPr>
            <a:spLocks noGrp="1"/>
          </p:cNvSpPr>
          <p:nvPr>
            <p:ph idx="1"/>
          </p:nvPr>
        </p:nvSpPr>
        <p:spPr>
          <a:xfrm>
            <a:off x="457200" y="476672"/>
            <a:ext cx="8229600" cy="5649491"/>
          </a:xfrm>
        </p:spPr>
        <p:txBody>
          <a:bodyPr/>
          <a:lstStyle/>
          <a:p>
            <a:r>
              <a:rPr lang="lt-LT" dirty="0"/>
              <a:t>Kadangi gaunant kitoje valstybėje esančius įrodymus jų gavimo ir vertinimo valstybės išsiskiria, teisinėje pagalboje paprastai galioja principas </a:t>
            </a:r>
            <a:r>
              <a:rPr lang="lt-LT" i="1" dirty="0" err="1"/>
              <a:t>forum</a:t>
            </a:r>
            <a:r>
              <a:rPr lang="lt-LT" i="1" dirty="0"/>
              <a:t> regit </a:t>
            </a:r>
            <a:r>
              <a:rPr lang="lt-LT" i="1" dirty="0" err="1"/>
              <a:t>actum</a:t>
            </a:r>
            <a:r>
              <a:rPr lang="lt-LT" i="1" dirty="0"/>
              <a:t> </a:t>
            </a:r>
            <a:r>
              <a:rPr lang="lt-LT" dirty="0"/>
              <a:t>(teismingumas apsprendžia veiksmą), kas reiškia, jog veiksmų leistinumas visų pirma orientuojasi pagal prašančiosios valstybės teisę.</a:t>
            </a:r>
          </a:p>
          <a:p>
            <a:r>
              <a:rPr lang="lt-LT" dirty="0"/>
              <a:t>Tokiu būdu siekiama išvengti taip vadinamo </a:t>
            </a:r>
            <a:r>
              <a:rPr lang="lt-LT" i="1" dirty="0" err="1"/>
              <a:t>forum</a:t>
            </a:r>
            <a:r>
              <a:rPr lang="lt-LT" i="1" dirty="0"/>
              <a:t> </a:t>
            </a:r>
            <a:r>
              <a:rPr lang="lt-LT" i="1" dirty="0" err="1"/>
              <a:t>shopping</a:t>
            </a:r>
            <a:r>
              <a:rPr lang="lt-LT" dirty="0"/>
              <a:t>, tačiau trūkumas, kad asmuo net savo valstybėje gali būti persekiojamas pagal jam svetimos proceso teisės nuostatas. </a:t>
            </a:r>
            <a:endParaRPr lang="de-DE" dirty="0"/>
          </a:p>
        </p:txBody>
      </p:sp>
      <p:sp>
        <p:nvSpPr>
          <p:cNvPr id="4" name="Datumsplatzhalter 3">
            <a:extLst>
              <a:ext uri="{FF2B5EF4-FFF2-40B4-BE49-F238E27FC236}">
                <a16:creationId xmlns:a16="http://schemas.microsoft.com/office/drawing/2014/main" id="{4D2DDDD6-4575-501E-FAC2-25DA5831167C}"/>
              </a:ext>
            </a:extLst>
          </p:cNvPr>
          <p:cNvSpPr>
            <a:spLocks noGrp="1"/>
          </p:cNvSpPr>
          <p:nvPr>
            <p:ph type="dt" sz="half" idx="10"/>
          </p:nvPr>
        </p:nvSpPr>
        <p:spPr/>
        <p:txBody>
          <a:bodyPr/>
          <a:lstStyle/>
          <a:p>
            <a:fld id="{CF8F50D6-E7B2-4CC1-A9B4-07C344DA03DE}" type="datetime1">
              <a:rPr lang="en-US" smtClean="0"/>
              <a:t>6/6/2025</a:t>
            </a:fld>
            <a:endParaRPr lang="en-US"/>
          </a:p>
        </p:txBody>
      </p:sp>
      <p:sp>
        <p:nvSpPr>
          <p:cNvPr id="5" name="Fußzeilenplatzhalter 4">
            <a:extLst>
              <a:ext uri="{FF2B5EF4-FFF2-40B4-BE49-F238E27FC236}">
                <a16:creationId xmlns:a16="http://schemas.microsoft.com/office/drawing/2014/main" id="{9319BA9E-76E1-FE92-9E2E-C43BE1296C35}"/>
              </a:ext>
            </a:extLst>
          </p:cNvPr>
          <p:cNvSpPr>
            <a:spLocks noGrp="1"/>
          </p:cNvSpPr>
          <p:nvPr>
            <p:ph type="ftr" sz="quarter" idx="11"/>
          </p:nvPr>
        </p:nvSpPr>
        <p:spPr/>
        <p:txBody>
          <a:bodyPr/>
          <a:lstStyle/>
          <a:p>
            <a:r>
              <a:rPr lang="lt-LT"/>
              <a:t>J. Namavičius. Vilnius</a:t>
            </a:r>
            <a:endParaRPr lang="en-US"/>
          </a:p>
        </p:txBody>
      </p:sp>
      <p:sp>
        <p:nvSpPr>
          <p:cNvPr id="6" name="Foliennummernplatzhalter 5">
            <a:extLst>
              <a:ext uri="{FF2B5EF4-FFF2-40B4-BE49-F238E27FC236}">
                <a16:creationId xmlns:a16="http://schemas.microsoft.com/office/drawing/2014/main" id="{A59B3580-DCB9-2FD9-0D7F-E9DBE0F407A4}"/>
              </a:ext>
            </a:extLst>
          </p:cNvPr>
          <p:cNvSpPr>
            <a:spLocks noGrp="1"/>
          </p:cNvSpPr>
          <p:nvPr>
            <p:ph type="sldNum" sz="quarter" idx="12"/>
          </p:nvPr>
        </p:nvSpPr>
        <p:spPr/>
        <p:txBody>
          <a:bodyPr/>
          <a:lstStyle/>
          <a:p>
            <a:fld id="{C191162D-2D2D-40DA-97B4-85B411CDC5D2}" type="slidenum">
              <a:rPr lang="en-US" smtClean="0"/>
              <a:t>24</a:t>
            </a:fld>
            <a:endParaRPr lang="en-US"/>
          </a:p>
        </p:txBody>
      </p:sp>
    </p:spTree>
    <p:extLst>
      <p:ext uri="{BB962C8B-B14F-4D97-AF65-F5344CB8AC3E}">
        <p14:creationId xmlns:p14="http://schemas.microsoft.com/office/powerpoint/2010/main" val="26140900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6CC528FA-3929-B7DF-E06C-9AFBA1FB1CAE}"/>
              </a:ext>
            </a:extLst>
          </p:cNvPr>
          <p:cNvSpPr>
            <a:spLocks noGrp="1"/>
          </p:cNvSpPr>
          <p:nvPr>
            <p:ph type="title"/>
          </p:nvPr>
        </p:nvSpPr>
        <p:spPr/>
        <p:txBody>
          <a:bodyPr/>
          <a:lstStyle/>
          <a:p>
            <a:endParaRPr lang="lt-LT"/>
          </a:p>
        </p:txBody>
      </p:sp>
      <p:sp>
        <p:nvSpPr>
          <p:cNvPr id="3" name="Turinio vietos rezervavimo ženklas 2">
            <a:extLst>
              <a:ext uri="{FF2B5EF4-FFF2-40B4-BE49-F238E27FC236}">
                <a16:creationId xmlns:a16="http://schemas.microsoft.com/office/drawing/2014/main" id="{95C02416-D6EF-E1D8-1E54-24AC6E963279}"/>
              </a:ext>
            </a:extLst>
          </p:cNvPr>
          <p:cNvSpPr>
            <a:spLocks noGrp="1"/>
          </p:cNvSpPr>
          <p:nvPr>
            <p:ph idx="1"/>
          </p:nvPr>
        </p:nvSpPr>
        <p:spPr/>
        <p:txBody>
          <a:bodyPr/>
          <a:lstStyle/>
          <a:p>
            <a:pPr marL="0" indent="0">
              <a:buNone/>
            </a:pPr>
            <a:r>
              <a:rPr lang="lt-LT" dirty="0"/>
              <a:t>Tokiu būdu siekiama išvengti taip vadinamo </a:t>
            </a:r>
            <a:r>
              <a:rPr lang="lt-LT" i="1" dirty="0" err="1"/>
              <a:t>forum</a:t>
            </a:r>
            <a:r>
              <a:rPr lang="lt-LT" i="1" dirty="0"/>
              <a:t> </a:t>
            </a:r>
            <a:r>
              <a:rPr lang="lt-LT" i="1" dirty="0" err="1"/>
              <a:t>shopping</a:t>
            </a:r>
            <a:r>
              <a:rPr lang="lt-LT" dirty="0"/>
              <a:t>, tačiau trūkumas, kad asmuo savo valstybėje gali būti persekiojamas pagal jam svetimos proceso teisės nuostatas. Jį gina „tik“ bendras </a:t>
            </a:r>
            <a:r>
              <a:rPr lang="lt-LT" i="1" dirty="0" err="1"/>
              <a:t>ordre</a:t>
            </a:r>
            <a:r>
              <a:rPr lang="lt-LT" i="1" dirty="0"/>
              <a:t> </a:t>
            </a:r>
            <a:r>
              <a:rPr lang="lt-LT" i="1" dirty="0" err="1"/>
              <a:t>public</a:t>
            </a:r>
            <a:r>
              <a:rPr lang="lt-LT" i="1" dirty="0"/>
              <a:t> </a:t>
            </a:r>
            <a:r>
              <a:rPr lang="lt-LT" dirty="0"/>
              <a:t>principas</a:t>
            </a:r>
            <a:r>
              <a:rPr lang="lt-LT" i="1" dirty="0"/>
              <a:t>.</a:t>
            </a:r>
            <a:endParaRPr lang="lt-LT" dirty="0"/>
          </a:p>
          <a:p>
            <a:endParaRPr lang="lt-LT" dirty="0"/>
          </a:p>
        </p:txBody>
      </p:sp>
      <p:sp>
        <p:nvSpPr>
          <p:cNvPr id="4" name="Datos vietos rezervavimo ženklas 3">
            <a:extLst>
              <a:ext uri="{FF2B5EF4-FFF2-40B4-BE49-F238E27FC236}">
                <a16:creationId xmlns:a16="http://schemas.microsoft.com/office/drawing/2014/main" id="{CE3FCC2B-5610-92CC-C022-5C85AD5CC324}"/>
              </a:ext>
            </a:extLst>
          </p:cNvPr>
          <p:cNvSpPr>
            <a:spLocks noGrp="1"/>
          </p:cNvSpPr>
          <p:nvPr>
            <p:ph type="dt" sz="half" idx="10"/>
          </p:nvPr>
        </p:nvSpPr>
        <p:spPr/>
        <p:txBody>
          <a:bodyPr/>
          <a:lstStyle/>
          <a:p>
            <a:fld id="{A8A755EF-61B7-4E5B-9105-4DFA7200582C}" type="datetime1">
              <a:rPr lang="en-US" smtClean="0"/>
              <a:t>6/6/2025</a:t>
            </a:fld>
            <a:endParaRPr lang="en-US"/>
          </a:p>
        </p:txBody>
      </p:sp>
      <p:sp>
        <p:nvSpPr>
          <p:cNvPr id="5" name="Poraštės vietos rezervavimo ženklas 4">
            <a:extLst>
              <a:ext uri="{FF2B5EF4-FFF2-40B4-BE49-F238E27FC236}">
                <a16:creationId xmlns:a16="http://schemas.microsoft.com/office/drawing/2014/main" id="{F9409FD7-7FF1-9484-2005-AD4856BD2B3A}"/>
              </a:ext>
            </a:extLst>
          </p:cNvPr>
          <p:cNvSpPr>
            <a:spLocks noGrp="1"/>
          </p:cNvSpPr>
          <p:nvPr>
            <p:ph type="ftr" sz="quarter" idx="11"/>
          </p:nvPr>
        </p:nvSpPr>
        <p:spPr/>
        <p:txBody>
          <a:bodyPr/>
          <a:lstStyle/>
          <a:p>
            <a:r>
              <a:rPr lang="lt-LT"/>
              <a:t>J. Namavičius. Vilnius</a:t>
            </a:r>
            <a:endParaRPr lang="en-US"/>
          </a:p>
        </p:txBody>
      </p:sp>
      <p:sp>
        <p:nvSpPr>
          <p:cNvPr id="6" name="Skaidrės numerio vietos rezervavimo ženklas 5">
            <a:extLst>
              <a:ext uri="{FF2B5EF4-FFF2-40B4-BE49-F238E27FC236}">
                <a16:creationId xmlns:a16="http://schemas.microsoft.com/office/drawing/2014/main" id="{70559A9F-97A8-6424-E7B7-AAE58AAEFAB2}"/>
              </a:ext>
            </a:extLst>
          </p:cNvPr>
          <p:cNvSpPr>
            <a:spLocks noGrp="1"/>
          </p:cNvSpPr>
          <p:nvPr>
            <p:ph type="sldNum" sz="quarter" idx="12"/>
          </p:nvPr>
        </p:nvSpPr>
        <p:spPr/>
        <p:txBody>
          <a:bodyPr/>
          <a:lstStyle/>
          <a:p>
            <a:fld id="{C191162D-2D2D-40DA-97B4-85B411CDC5D2}" type="slidenum">
              <a:rPr lang="en-US" smtClean="0"/>
              <a:t>25</a:t>
            </a:fld>
            <a:endParaRPr lang="en-US"/>
          </a:p>
        </p:txBody>
      </p:sp>
    </p:spTree>
    <p:extLst>
      <p:ext uri="{BB962C8B-B14F-4D97-AF65-F5344CB8AC3E}">
        <p14:creationId xmlns:p14="http://schemas.microsoft.com/office/powerpoint/2010/main" val="29143490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3FCD68-93FD-4263-F657-AEA4E0D65E15}"/>
              </a:ext>
            </a:extLst>
          </p:cNvPr>
          <p:cNvSpPr>
            <a:spLocks noGrp="1"/>
          </p:cNvSpPr>
          <p:nvPr>
            <p:ph type="title"/>
          </p:nvPr>
        </p:nvSpPr>
        <p:spPr/>
        <p:txBody>
          <a:bodyPr/>
          <a:lstStyle/>
          <a:p>
            <a:endParaRPr lang="de-DE"/>
          </a:p>
        </p:txBody>
      </p:sp>
      <p:sp>
        <p:nvSpPr>
          <p:cNvPr id="3" name="Inhaltsplatzhalter 2">
            <a:extLst>
              <a:ext uri="{FF2B5EF4-FFF2-40B4-BE49-F238E27FC236}">
                <a16:creationId xmlns:a16="http://schemas.microsoft.com/office/drawing/2014/main" id="{8DA9262D-0099-21F3-9304-2B18C3E550B7}"/>
              </a:ext>
            </a:extLst>
          </p:cNvPr>
          <p:cNvSpPr>
            <a:spLocks noGrp="1"/>
          </p:cNvSpPr>
          <p:nvPr>
            <p:ph idx="1"/>
          </p:nvPr>
        </p:nvSpPr>
        <p:spPr/>
        <p:txBody>
          <a:bodyPr/>
          <a:lstStyle/>
          <a:p>
            <a:pPr marL="0" indent="0">
              <a:buNone/>
            </a:pPr>
            <a:r>
              <a:rPr lang="lt-LT" dirty="0"/>
              <a:t>Bendra </a:t>
            </a:r>
            <a:r>
              <a:rPr lang="lt-LT" i="1" dirty="0" err="1"/>
              <a:t>forum</a:t>
            </a:r>
            <a:r>
              <a:rPr lang="lt-LT" i="1" dirty="0"/>
              <a:t> regit </a:t>
            </a:r>
            <a:r>
              <a:rPr lang="lt-LT" i="1" dirty="0" err="1"/>
              <a:t>acum</a:t>
            </a:r>
            <a:r>
              <a:rPr lang="lt-LT" i="1" dirty="0"/>
              <a:t> </a:t>
            </a:r>
            <a:r>
              <a:rPr lang="lt-LT" dirty="0"/>
              <a:t>taisyklė yra (netiesiogiai) numatyta BPK 67 straipsnio 1 dalyje, kad LT gali vykdyti ir BPK nenumatytus proceso veiksmus, kiek tai neprieštarauja </a:t>
            </a:r>
            <a:r>
              <a:rPr lang="lt-LT" i="1" dirty="0" err="1"/>
              <a:t>ordre</a:t>
            </a:r>
            <a:r>
              <a:rPr lang="lt-LT" i="1" dirty="0"/>
              <a:t> </a:t>
            </a:r>
            <a:r>
              <a:rPr lang="lt-LT" i="1" dirty="0" err="1"/>
              <a:t>public</a:t>
            </a:r>
            <a:r>
              <a:rPr lang="lt-LT" dirty="0"/>
              <a:t>. </a:t>
            </a:r>
            <a:endParaRPr lang="de-DE" dirty="0"/>
          </a:p>
        </p:txBody>
      </p:sp>
      <p:sp>
        <p:nvSpPr>
          <p:cNvPr id="4" name="Datumsplatzhalter 3">
            <a:extLst>
              <a:ext uri="{FF2B5EF4-FFF2-40B4-BE49-F238E27FC236}">
                <a16:creationId xmlns:a16="http://schemas.microsoft.com/office/drawing/2014/main" id="{73F2F0E1-5770-A48D-CFB3-667E8FB60B78}"/>
              </a:ext>
            </a:extLst>
          </p:cNvPr>
          <p:cNvSpPr>
            <a:spLocks noGrp="1"/>
          </p:cNvSpPr>
          <p:nvPr>
            <p:ph type="dt" sz="half" idx="10"/>
          </p:nvPr>
        </p:nvSpPr>
        <p:spPr/>
        <p:txBody>
          <a:bodyPr/>
          <a:lstStyle/>
          <a:p>
            <a:fld id="{A3A1328E-34F2-48FB-964C-EA61D2AE1DED}" type="datetime1">
              <a:rPr lang="en-US" smtClean="0"/>
              <a:t>6/6/2025</a:t>
            </a:fld>
            <a:endParaRPr lang="en-US"/>
          </a:p>
        </p:txBody>
      </p:sp>
      <p:sp>
        <p:nvSpPr>
          <p:cNvPr id="5" name="Fußzeilenplatzhalter 4">
            <a:extLst>
              <a:ext uri="{FF2B5EF4-FFF2-40B4-BE49-F238E27FC236}">
                <a16:creationId xmlns:a16="http://schemas.microsoft.com/office/drawing/2014/main" id="{A959655C-5044-2AFF-D82E-C56ECDEA7CCB}"/>
              </a:ext>
            </a:extLst>
          </p:cNvPr>
          <p:cNvSpPr>
            <a:spLocks noGrp="1"/>
          </p:cNvSpPr>
          <p:nvPr>
            <p:ph type="ftr" sz="quarter" idx="11"/>
          </p:nvPr>
        </p:nvSpPr>
        <p:spPr/>
        <p:txBody>
          <a:bodyPr/>
          <a:lstStyle/>
          <a:p>
            <a:r>
              <a:rPr lang="lt-LT"/>
              <a:t>J. Namavičius. Vilnius</a:t>
            </a:r>
            <a:endParaRPr lang="en-US"/>
          </a:p>
        </p:txBody>
      </p:sp>
      <p:sp>
        <p:nvSpPr>
          <p:cNvPr id="6" name="Foliennummernplatzhalter 5">
            <a:extLst>
              <a:ext uri="{FF2B5EF4-FFF2-40B4-BE49-F238E27FC236}">
                <a16:creationId xmlns:a16="http://schemas.microsoft.com/office/drawing/2014/main" id="{EA2CF580-FCBF-C3CE-048A-53A74A28DEFB}"/>
              </a:ext>
            </a:extLst>
          </p:cNvPr>
          <p:cNvSpPr>
            <a:spLocks noGrp="1"/>
          </p:cNvSpPr>
          <p:nvPr>
            <p:ph type="sldNum" sz="quarter" idx="12"/>
          </p:nvPr>
        </p:nvSpPr>
        <p:spPr/>
        <p:txBody>
          <a:bodyPr/>
          <a:lstStyle/>
          <a:p>
            <a:fld id="{C191162D-2D2D-40DA-97B4-85B411CDC5D2}" type="slidenum">
              <a:rPr lang="en-US" smtClean="0"/>
              <a:t>26</a:t>
            </a:fld>
            <a:endParaRPr lang="en-US"/>
          </a:p>
        </p:txBody>
      </p:sp>
    </p:spTree>
    <p:extLst>
      <p:ext uri="{BB962C8B-B14F-4D97-AF65-F5344CB8AC3E}">
        <p14:creationId xmlns:p14="http://schemas.microsoft.com/office/powerpoint/2010/main" val="5968787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21B67B-0556-416B-CD24-3582F1E608FD}"/>
              </a:ext>
            </a:extLst>
          </p:cNvPr>
          <p:cNvSpPr>
            <a:spLocks noGrp="1"/>
          </p:cNvSpPr>
          <p:nvPr>
            <p:ph type="title"/>
          </p:nvPr>
        </p:nvSpPr>
        <p:spPr>
          <a:xfrm>
            <a:off x="457200" y="980728"/>
            <a:ext cx="8229600" cy="4234482"/>
          </a:xfrm>
        </p:spPr>
        <p:txBody>
          <a:bodyPr>
            <a:normAutofit fontScale="90000"/>
          </a:bodyPr>
          <a:lstStyle/>
          <a:p>
            <a:pPr algn="l"/>
            <a:r>
              <a:rPr lang="lt-LT" dirty="0"/>
              <a:t>Trojos arklys Jūsų telefone:</a:t>
            </a:r>
            <a:br>
              <a:rPr lang="lt-LT" dirty="0"/>
            </a:br>
            <a:r>
              <a:rPr lang="lt-LT" dirty="0"/>
              <a:t>- </a:t>
            </a:r>
            <a:r>
              <a:rPr lang="lt-LT" dirty="0">
                <a:solidFill>
                  <a:srgbClr val="0070C0"/>
                </a:solidFill>
              </a:rPr>
              <a:t>ESTT C-670/22 </a:t>
            </a:r>
            <a:r>
              <a:rPr lang="lt-LT" i="1" dirty="0" err="1">
                <a:solidFill>
                  <a:srgbClr val="0070C0"/>
                </a:solidFill>
              </a:rPr>
              <a:t>EncroChat</a:t>
            </a:r>
            <a:br>
              <a:rPr lang="lt-LT" i="1" dirty="0"/>
            </a:br>
            <a:r>
              <a:rPr lang="lt-LT" i="1" dirty="0"/>
              <a:t>- </a:t>
            </a:r>
            <a:r>
              <a:rPr lang="lt-LT" dirty="0" err="1">
                <a:solidFill>
                  <a:srgbClr val="0070C0"/>
                </a:solidFill>
              </a:rPr>
              <a:t>ApT</a:t>
            </a:r>
            <a:r>
              <a:rPr lang="lt-LT" dirty="0">
                <a:solidFill>
                  <a:srgbClr val="0070C0"/>
                </a:solidFill>
              </a:rPr>
              <a:t> Nr. 1A-39-843/2025</a:t>
            </a:r>
            <a:br>
              <a:rPr lang="lt-LT" i="1" dirty="0"/>
            </a:br>
            <a:br>
              <a:rPr lang="lt-LT" i="1" dirty="0"/>
            </a:br>
            <a:r>
              <a:rPr lang="lt-LT" i="1" dirty="0"/>
              <a:t>- Merkevičius </a:t>
            </a:r>
            <a:r>
              <a:rPr lang="lt-LT" dirty="0"/>
              <a:t>Teisė 2024(132), 20</a:t>
            </a:r>
            <a:br>
              <a:rPr lang="lt-LT" i="1" dirty="0"/>
            </a:br>
            <a:br>
              <a:rPr lang="lt-LT" i="1" dirty="0"/>
            </a:br>
            <a:endParaRPr lang="de-DE" dirty="0"/>
          </a:p>
        </p:txBody>
      </p:sp>
      <p:sp>
        <p:nvSpPr>
          <p:cNvPr id="4" name="Datumsplatzhalter 3">
            <a:extLst>
              <a:ext uri="{FF2B5EF4-FFF2-40B4-BE49-F238E27FC236}">
                <a16:creationId xmlns:a16="http://schemas.microsoft.com/office/drawing/2014/main" id="{DBB13183-A207-1C97-E026-D7300BC851ED}"/>
              </a:ext>
            </a:extLst>
          </p:cNvPr>
          <p:cNvSpPr>
            <a:spLocks noGrp="1"/>
          </p:cNvSpPr>
          <p:nvPr>
            <p:ph type="dt" sz="half" idx="10"/>
          </p:nvPr>
        </p:nvSpPr>
        <p:spPr/>
        <p:txBody>
          <a:bodyPr/>
          <a:lstStyle/>
          <a:p>
            <a:fld id="{A3EAA840-7EF5-4515-BACC-959AD41B8F9F}" type="datetime1">
              <a:rPr lang="en-US" smtClean="0"/>
              <a:t>6/6/2025</a:t>
            </a:fld>
            <a:endParaRPr lang="en-US"/>
          </a:p>
        </p:txBody>
      </p:sp>
      <p:sp>
        <p:nvSpPr>
          <p:cNvPr id="5" name="Fußzeilenplatzhalter 4">
            <a:extLst>
              <a:ext uri="{FF2B5EF4-FFF2-40B4-BE49-F238E27FC236}">
                <a16:creationId xmlns:a16="http://schemas.microsoft.com/office/drawing/2014/main" id="{7A374450-F47E-DD68-BA56-1C1A37DCC1F5}"/>
              </a:ext>
            </a:extLst>
          </p:cNvPr>
          <p:cNvSpPr>
            <a:spLocks noGrp="1"/>
          </p:cNvSpPr>
          <p:nvPr>
            <p:ph type="ftr" sz="quarter" idx="11"/>
          </p:nvPr>
        </p:nvSpPr>
        <p:spPr/>
        <p:txBody>
          <a:bodyPr/>
          <a:lstStyle/>
          <a:p>
            <a:r>
              <a:rPr lang="lt-LT"/>
              <a:t>J. Namavičius. Vilnius</a:t>
            </a:r>
            <a:endParaRPr lang="en-US"/>
          </a:p>
        </p:txBody>
      </p:sp>
      <p:sp>
        <p:nvSpPr>
          <p:cNvPr id="6" name="Foliennummernplatzhalter 5">
            <a:extLst>
              <a:ext uri="{FF2B5EF4-FFF2-40B4-BE49-F238E27FC236}">
                <a16:creationId xmlns:a16="http://schemas.microsoft.com/office/drawing/2014/main" id="{8CC6A621-B1AC-2826-AE65-7ED8291ED836}"/>
              </a:ext>
            </a:extLst>
          </p:cNvPr>
          <p:cNvSpPr>
            <a:spLocks noGrp="1"/>
          </p:cNvSpPr>
          <p:nvPr>
            <p:ph type="sldNum" sz="quarter" idx="12"/>
          </p:nvPr>
        </p:nvSpPr>
        <p:spPr/>
        <p:txBody>
          <a:bodyPr/>
          <a:lstStyle/>
          <a:p>
            <a:fld id="{C191162D-2D2D-40DA-97B4-85B411CDC5D2}" type="slidenum">
              <a:rPr lang="en-US" smtClean="0"/>
              <a:t>27</a:t>
            </a:fld>
            <a:endParaRPr lang="en-US"/>
          </a:p>
        </p:txBody>
      </p:sp>
    </p:spTree>
    <p:extLst>
      <p:ext uri="{BB962C8B-B14F-4D97-AF65-F5344CB8AC3E}">
        <p14:creationId xmlns:p14="http://schemas.microsoft.com/office/powerpoint/2010/main" val="36164759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457200" y="404664"/>
            <a:ext cx="8229600" cy="5721499"/>
          </a:xfrm>
        </p:spPr>
        <p:txBody>
          <a:bodyPr>
            <a:normAutofit/>
          </a:bodyPr>
          <a:lstStyle/>
          <a:p>
            <a:pPr marL="0" indent="0" algn="ctr">
              <a:buNone/>
            </a:pPr>
            <a:r>
              <a:rPr lang="lt-LT" b="1" dirty="0"/>
              <a:t>Bylos esmė</a:t>
            </a:r>
            <a:r>
              <a:rPr lang="lt-LT" dirty="0"/>
              <a:t>: </a:t>
            </a:r>
          </a:p>
          <a:p>
            <a:pPr marL="0" indent="0" algn="ctr">
              <a:buNone/>
            </a:pPr>
            <a:endParaRPr lang="lt-LT" dirty="0"/>
          </a:p>
          <a:p>
            <a:pPr indent="15875">
              <a:buNone/>
            </a:pPr>
            <a:r>
              <a:rPr lang="lt-LT" dirty="0"/>
              <a:t>Prancūzijos ir Nyderlandų institucijos plataus masto operacijoje įsiskverbė į </a:t>
            </a:r>
            <a:r>
              <a:rPr lang="lt-LT" i="1" dirty="0" err="1"/>
              <a:t>EncroChat</a:t>
            </a:r>
            <a:r>
              <a:rPr lang="lt-LT" dirty="0"/>
              <a:t> ir </a:t>
            </a:r>
            <a:r>
              <a:rPr lang="lt-LT" i="1" dirty="0" err="1"/>
              <a:t>SkyECC</a:t>
            </a:r>
            <a:r>
              <a:rPr lang="lt-LT" dirty="0"/>
              <a:t>  platformų šifruotos komunikacijos tinklą ir perėmė jų turinį. Atskleisti daugelio tūkst. vartotojų duomenys, kuriais Prancūzija pasidalino su kitomis valstybėmis, taip pat vykdydama išduotus ETO.</a:t>
            </a:r>
          </a:p>
          <a:p>
            <a:pPr indent="15875">
              <a:buNone/>
            </a:pPr>
            <a:endParaRPr lang="lt-LT" sz="2400" dirty="0"/>
          </a:p>
          <a:p>
            <a:endParaRPr lang="en-US" sz="2000" dirty="0">
              <a:solidFill>
                <a:srgbClr val="0070C0"/>
              </a:solidFill>
            </a:endParaRPr>
          </a:p>
        </p:txBody>
      </p:sp>
      <p:sp>
        <p:nvSpPr>
          <p:cNvPr id="4" name="Skaidrės numerio vietos rezervavimo ženklas 3"/>
          <p:cNvSpPr>
            <a:spLocks noGrp="1"/>
          </p:cNvSpPr>
          <p:nvPr>
            <p:ph type="sldNum" sz="quarter" idx="12"/>
          </p:nvPr>
        </p:nvSpPr>
        <p:spPr/>
        <p:txBody>
          <a:bodyPr/>
          <a:lstStyle/>
          <a:p>
            <a:fld id="{C191162D-2D2D-40DA-97B4-85B411CDC5D2}" type="slidenum">
              <a:rPr lang="en-US" smtClean="0"/>
              <a:t>28</a:t>
            </a:fld>
            <a:endParaRPr lang="en-US"/>
          </a:p>
        </p:txBody>
      </p:sp>
      <p:sp>
        <p:nvSpPr>
          <p:cNvPr id="6" name="Datos vietos rezervavimo ženklas 5"/>
          <p:cNvSpPr>
            <a:spLocks noGrp="1"/>
          </p:cNvSpPr>
          <p:nvPr>
            <p:ph type="dt" sz="half" idx="10"/>
          </p:nvPr>
        </p:nvSpPr>
        <p:spPr/>
        <p:txBody>
          <a:bodyPr/>
          <a:lstStyle/>
          <a:p>
            <a:fld id="{E855C47B-19D5-43A5-A1B2-02EEA190F9BC}" type="datetime1">
              <a:rPr lang="en-US" smtClean="0"/>
              <a:t>6/6/2025</a:t>
            </a:fld>
            <a:endParaRPr lang="en-US" dirty="0"/>
          </a:p>
        </p:txBody>
      </p:sp>
      <p:sp>
        <p:nvSpPr>
          <p:cNvPr id="7" name="Poraštės vietos rezervavimo ženklas 6"/>
          <p:cNvSpPr>
            <a:spLocks noGrp="1"/>
          </p:cNvSpPr>
          <p:nvPr>
            <p:ph type="ftr" sz="quarter" idx="11"/>
          </p:nvPr>
        </p:nvSpPr>
        <p:spPr/>
        <p:txBody>
          <a:bodyPr/>
          <a:lstStyle/>
          <a:p>
            <a:r>
              <a:rPr lang="lt-LT" dirty="0"/>
              <a:t>J. Namavičius. Vilnius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AECDC2B-F824-983A-0737-E42FA3704E23}"/>
              </a:ext>
            </a:extLst>
          </p:cNvPr>
          <p:cNvSpPr>
            <a:spLocks noGrp="1"/>
          </p:cNvSpPr>
          <p:nvPr>
            <p:ph idx="1"/>
          </p:nvPr>
        </p:nvSpPr>
        <p:spPr>
          <a:xfrm>
            <a:off x="457200" y="620688"/>
            <a:ext cx="8229600" cy="5505475"/>
          </a:xfrm>
        </p:spPr>
        <p:txBody>
          <a:bodyPr>
            <a:normAutofit/>
          </a:bodyPr>
          <a:lstStyle/>
          <a:p>
            <a:pPr marL="0" indent="0" algn="ctr">
              <a:buNone/>
            </a:pPr>
            <a:r>
              <a:rPr lang="lt-LT" b="1" dirty="0"/>
              <a:t>Kokios problemos kyla:</a:t>
            </a:r>
          </a:p>
          <a:p>
            <a:pPr>
              <a:buFontTx/>
              <a:buChar char="-"/>
            </a:pPr>
            <a:r>
              <a:rPr lang="lt-LT" dirty="0"/>
              <a:t>Kokiomis sąlygomis gauti duomenys gali būti perduodami ir pripažinti leistinais įrodymais?</a:t>
            </a:r>
          </a:p>
          <a:p>
            <a:pPr>
              <a:buFontTx/>
              <a:buChar char="-"/>
            </a:pPr>
            <a:r>
              <a:rPr lang="lt-LT" dirty="0"/>
              <a:t>Kaip patikrinti duomenų patikimumą?</a:t>
            </a:r>
          </a:p>
          <a:p>
            <a:endParaRPr lang="en-US" dirty="0"/>
          </a:p>
        </p:txBody>
      </p:sp>
      <p:sp>
        <p:nvSpPr>
          <p:cNvPr id="4" name="Datumsplatzhalter 3">
            <a:extLst>
              <a:ext uri="{FF2B5EF4-FFF2-40B4-BE49-F238E27FC236}">
                <a16:creationId xmlns:a16="http://schemas.microsoft.com/office/drawing/2014/main" id="{3F6526C1-B78C-E569-2783-05E23023F4CD}"/>
              </a:ext>
            </a:extLst>
          </p:cNvPr>
          <p:cNvSpPr>
            <a:spLocks noGrp="1"/>
          </p:cNvSpPr>
          <p:nvPr>
            <p:ph type="dt" sz="half" idx="10"/>
          </p:nvPr>
        </p:nvSpPr>
        <p:spPr/>
        <p:txBody>
          <a:bodyPr/>
          <a:lstStyle/>
          <a:p>
            <a:fld id="{4251FD90-E4F7-4BBB-A786-4BC58DBB63C4}" type="datetime1">
              <a:rPr lang="en-US" smtClean="0"/>
              <a:t>6/6/2025</a:t>
            </a:fld>
            <a:endParaRPr lang="en-US"/>
          </a:p>
        </p:txBody>
      </p:sp>
      <p:sp>
        <p:nvSpPr>
          <p:cNvPr id="5" name="Fußzeilenplatzhalter 4">
            <a:extLst>
              <a:ext uri="{FF2B5EF4-FFF2-40B4-BE49-F238E27FC236}">
                <a16:creationId xmlns:a16="http://schemas.microsoft.com/office/drawing/2014/main" id="{7A3A7C20-7752-1C94-73AA-D902AC640C47}"/>
              </a:ext>
            </a:extLst>
          </p:cNvPr>
          <p:cNvSpPr>
            <a:spLocks noGrp="1"/>
          </p:cNvSpPr>
          <p:nvPr>
            <p:ph type="ftr" sz="quarter" idx="11"/>
          </p:nvPr>
        </p:nvSpPr>
        <p:spPr/>
        <p:txBody>
          <a:bodyPr/>
          <a:lstStyle/>
          <a:p>
            <a:r>
              <a:rPr lang="lt-LT"/>
              <a:t>J. Namavičius. Vilnius</a:t>
            </a:r>
            <a:endParaRPr lang="en-US"/>
          </a:p>
        </p:txBody>
      </p:sp>
      <p:sp>
        <p:nvSpPr>
          <p:cNvPr id="6" name="Foliennummernplatzhalter 5">
            <a:extLst>
              <a:ext uri="{FF2B5EF4-FFF2-40B4-BE49-F238E27FC236}">
                <a16:creationId xmlns:a16="http://schemas.microsoft.com/office/drawing/2014/main" id="{D910F618-4F32-3F7F-B836-A9A1E2B75447}"/>
              </a:ext>
            </a:extLst>
          </p:cNvPr>
          <p:cNvSpPr>
            <a:spLocks noGrp="1"/>
          </p:cNvSpPr>
          <p:nvPr>
            <p:ph type="sldNum" sz="quarter" idx="12"/>
          </p:nvPr>
        </p:nvSpPr>
        <p:spPr/>
        <p:txBody>
          <a:bodyPr/>
          <a:lstStyle/>
          <a:p>
            <a:fld id="{C191162D-2D2D-40DA-97B4-85B411CDC5D2}" type="slidenum">
              <a:rPr lang="en-US" smtClean="0"/>
              <a:t>29</a:t>
            </a:fld>
            <a:endParaRPr lang="en-US"/>
          </a:p>
        </p:txBody>
      </p:sp>
    </p:spTree>
    <p:extLst>
      <p:ext uri="{BB962C8B-B14F-4D97-AF65-F5344CB8AC3E}">
        <p14:creationId xmlns:p14="http://schemas.microsoft.com/office/powerpoint/2010/main" val="217882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a:extLst>
              <a:ext uri="{FF2B5EF4-FFF2-40B4-BE49-F238E27FC236}">
                <a16:creationId xmlns:a16="http://schemas.microsoft.com/office/drawing/2014/main" id="{3D345556-AAC3-3011-76CB-DF33763602F6}"/>
              </a:ext>
            </a:extLst>
          </p:cNvPr>
          <p:cNvSpPr>
            <a:spLocks noGrp="1"/>
          </p:cNvSpPr>
          <p:nvPr>
            <p:ph idx="1"/>
          </p:nvPr>
        </p:nvSpPr>
        <p:spPr>
          <a:xfrm>
            <a:off x="457200" y="908720"/>
            <a:ext cx="8229600" cy="5217443"/>
          </a:xfrm>
        </p:spPr>
        <p:txBody>
          <a:bodyPr/>
          <a:lstStyle/>
          <a:p>
            <a:pPr marL="0" indent="0">
              <a:buNone/>
            </a:pPr>
            <a:endParaRPr lang="lt-LT" dirty="0"/>
          </a:p>
          <a:p>
            <a:pPr marL="0" indent="0">
              <a:buNone/>
            </a:pPr>
            <a:r>
              <a:rPr lang="lt-LT" dirty="0"/>
              <a:t>Skaidres vėliau rasite čia:</a:t>
            </a:r>
          </a:p>
          <a:p>
            <a:pPr marL="0" indent="0">
              <a:buNone/>
            </a:pPr>
            <a:r>
              <a:rPr lang="lt-LT" dirty="0">
                <a:hlinkClick r:id="rId2"/>
              </a:rPr>
              <a:t>http://web.vu.lt/tf/j.namavicius/</a:t>
            </a:r>
            <a:endParaRPr lang="lt-LT" dirty="0"/>
          </a:p>
          <a:p>
            <a:pPr marL="0" indent="0">
              <a:buNone/>
            </a:pPr>
            <a:r>
              <a:rPr lang="lt-LT" dirty="0"/>
              <a:t>skiltyje „Mokymai teisėjams“</a:t>
            </a:r>
          </a:p>
          <a:p>
            <a:pPr marL="0" indent="0">
              <a:buNone/>
            </a:pPr>
            <a:endParaRPr lang="lt-LT" dirty="0"/>
          </a:p>
          <a:p>
            <a:pPr marL="0" indent="0">
              <a:buNone/>
            </a:pPr>
            <a:r>
              <a:rPr lang="lt-LT" dirty="0"/>
              <a:t>alternatyva: </a:t>
            </a:r>
            <a:r>
              <a:rPr lang="lt-LT" dirty="0" err="1">
                <a:hlinkClick r:id="rId3"/>
              </a:rPr>
              <a:t>justas.namavicius@apeliacinis.lt</a:t>
            </a:r>
            <a:r>
              <a:rPr lang="lt-LT" dirty="0"/>
              <a:t> </a:t>
            </a:r>
          </a:p>
        </p:txBody>
      </p:sp>
      <p:sp>
        <p:nvSpPr>
          <p:cNvPr id="4" name="Datos vietos rezervavimo ženklas 3">
            <a:extLst>
              <a:ext uri="{FF2B5EF4-FFF2-40B4-BE49-F238E27FC236}">
                <a16:creationId xmlns:a16="http://schemas.microsoft.com/office/drawing/2014/main" id="{8477ABD0-7B55-2FE0-7E39-7168762FAA7C}"/>
              </a:ext>
            </a:extLst>
          </p:cNvPr>
          <p:cNvSpPr>
            <a:spLocks noGrp="1"/>
          </p:cNvSpPr>
          <p:nvPr>
            <p:ph type="dt" sz="half" idx="10"/>
          </p:nvPr>
        </p:nvSpPr>
        <p:spPr/>
        <p:txBody>
          <a:bodyPr/>
          <a:lstStyle/>
          <a:p>
            <a:fld id="{FC5BB838-8188-4CFB-8043-2505E615BC81}" type="datetime1">
              <a:rPr lang="en-US" smtClean="0"/>
              <a:t>6/6/2025</a:t>
            </a:fld>
            <a:endParaRPr lang="en-US"/>
          </a:p>
        </p:txBody>
      </p:sp>
      <p:sp>
        <p:nvSpPr>
          <p:cNvPr id="5" name="Poraštės vietos rezervavimo ženklas 4">
            <a:extLst>
              <a:ext uri="{FF2B5EF4-FFF2-40B4-BE49-F238E27FC236}">
                <a16:creationId xmlns:a16="http://schemas.microsoft.com/office/drawing/2014/main" id="{20102FF3-7172-6935-4C6F-8AA535C5304F}"/>
              </a:ext>
            </a:extLst>
          </p:cNvPr>
          <p:cNvSpPr>
            <a:spLocks noGrp="1"/>
          </p:cNvSpPr>
          <p:nvPr>
            <p:ph type="ftr" sz="quarter" idx="11"/>
          </p:nvPr>
        </p:nvSpPr>
        <p:spPr/>
        <p:txBody>
          <a:bodyPr/>
          <a:lstStyle/>
          <a:p>
            <a:r>
              <a:rPr lang="lt-LT"/>
              <a:t>J. Namavičius. Vilnius</a:t>
            </a:r>
            <a:endParaRPr lang="en-US"/>
          </a:p>
        </p:txBody>
      </p:sp>
      <p:sp>
        <p:nvSpPr>
          <p:cNvPr id="6" name="Skaidrės numerio vietos rezervavimo ženklas 5">
            <a:extLst>
              <a:ext uri="{FF2B5EF4-FFF2-40B4-BE49-F238E27FC236}">
                <a16:creationId xmlns:a16="http://schemas.microsoft.com/office/drawing/2014/main" id="{C089F2CE-A9E7-37B0-E333-B6E14AEEECED}"/>
              </a:ext>
            </a:extLst>
          </p:cNvPr>
          <p:cNvSpPr>
            <a:spLocks noGrp="1"/>
          </p:cNvSpPr>
          <p:nvPr>
            <p:ph type="sldNum" sz="quarter" idx="12"/>
          </p:nvPr>
        </p:nvSpPr>
        <p:spPr/>
        <p:txBody>
          <a:bodyPr/>
          <a:lstStyle/>
          <a:p>
            <a:fld id="{C191162D-2D2D-40DA-97B4-85B411CDC5D2}" type="slidenum">
              <a:rPr lang="en-US" smtClean="0"/>
              <a:t>3</a:t>
            </a:fld>
            <a:endParaRPr lang="en-US"/>
          </a:p>
        </p:txBody>
      </p:sp>
    </p:spTree>
    <p:extLst>
      <p:ext uri="{BB962C8B-B14F-4D97-AF65-F5344CB8AC3E}">
        <p14:creationId xmlns:p14="http://schemas.microsoft.com/office/powerpoint/2010/main" val="32025796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308D2E03-0519-6B6C-001C-7DEA97FF2592}"/>
              </a:ext>
            </a:extLst>
          </p:cNvPr>
          <p:cNvSpPr>
            <a:spLocks noGrp="1"/>
          </p:cNvSpPr>
          <p:nvPr>
            <p:ph idx="1"/>
          </p:nvPr>
        </p:nvSpPr>
        <p:spPr>
          <a:xfrm>
            <a:off x="457200" y="548680"/>
            <a:ext cx="8229600" cy="5577483"/>
          </a:xfrm>
        </p:spPr>
        <p:txBody>
          <a:bodyPr>
            <a:normAutofit/>
          </a:bodyPr>
          <a:lstStyle/>
          <a:p>
            <a:pPr marL="0" indent="0">
              <a:buNone/>
            </a:pPr>
            <a:r>
              <a:rPr lang="lt-LT" dirty="0"/>
              <a:t>Konkrečiu atveju aktualus </a:t>
            </a:r>
            <a:r>
              <a:rPr lang="lt-LT" dirty="0" err="1"/>
              <a:t>Dir</a:t>
            </a:r>
            <a:r>
              <a:rPr lang="lt-LT" dirty="0"/>
              <a:t> ETO (2014/41/ES) 6 str. 1 dalis (atitikmuo </a:t>
            </a:r>
            <a:r>
              <a:rPr lang="lt-LT" dirty="0" err="1"/>
              <a:t>nac</a:t>
            </a:r>
            <a:r>
              <a:rPr lang="lt-LT" dirty="0"/>
              <a:t>. teisėje 59 str. 1 d.): </a:t>
            </a:r>
          </a:p>
          <a:p>
            <a:pPr marL="0" indent="0">
              <a:buNone/>
            </a:pPr>
            <a:r>
              <a:rPr lang="lt-LT" dirty="0"/>
              <a:t>1.   Išduodančioji institucija gali išduoti ETO tik tuo atveju, kai tenkinamos šios sąlygos:</a:t>
            </a:r>
          </a:p>
          <a:p>
            <a:pPr marL="0" indent="0">
              <a:buNone/>
            </a:pPr>
            <a:r>
              <a:rPr lang="lt-LT" dirty="0"/>
              <a:t>a) išduoti ETO yra būtina ir proporcinga 4 straipsnyje nurodyto proceso tikslu, atsižvelgiant į įtariamojo arba kaltinamojo  teises, ir</a:t>
            </a:r>
          </a:p>
          <a:p>
            <a:pPr marL="0" indent="0">
              <a:buNone/>
            </a:pPr>
            <a:r>
              <a:rPr lang="lt-LT" dirty="0"/>
              <a:t>b) ETO nurodytą (-</a:t>
            </a:r>
            <a:r>
              <a:rPr lang="lt-LT" dirty="0" err="1"/>
              <a:t>as</a:t>
            </a:r>
            <a:r>
              <a:rPr lang="lt-LT" dirty="0"/>
              <a:t>) tyrimo priemonę (-</a:t>
            </a:r>
            <a:r>
              <a:rPr lang="lt-LT" dirty="0" err="1"/>
              <a:t>es</a:t>
            </a:r>
            <a:r>
              <a:rPr lang="lt-LT" dirty="0"/>
              <a:t>) būtų galima nurodyti vykdyti tokiomis pačiomis sąlygomis panašioje nacionalinėje byloje.</a:t>
            </a:r>
            <a:endParaRPr lang="de-DE" dirty="0"/>
          </a:p>
        </p:txBody>
      </p:sp>
      <p:sp>
        <p:nvSpPr>
          <p:cNvPr id="4" name="Datumsplatzhalter 3">
            <a:extLst>
              <a:ext uri="{FF2B5EF4-FFF2-40B4-BE49-F238E27FC236}">
                <a16:creationId xmlns:a16="http://schemas.microsoft.com/office/drawing/2014/main" id="{7E7883D5-A252-96CB-1863-64729FA77694}"/>
              </a:ext>
            </a:extLst>
          </p:cNvPr>
          <p:cNvSpPr>
            <a:spLocks noGrp="1"/>
          </p:cNvSpPr>
          <p:nvPr>
            <p:ph type="dt" sz="half" idx="10"/>
          </p:nvPr>
        </p:nvSpPr>
        <p:spPr/>
        <p:txBody>
          <a:bodyPr/>
          <a:lstStyle/>
          <a:p>
            <a:fld id="{BA0B468B-129F-4188-AF5A-0880D9494543}" type="datetime1">
              <a:rPr lang="en-US" smtClean="0"/>
              <a:t>6/6/2025</a:t>
            </a:fld>
            <a:endParaRPr lang="en-US"/>
          </a:p>
        </p:txBody>
      </p:sp>
      <p:sp>
        <p:nvSpPr>
          <p:cNvPr id="5" name="Fußzeilenplatzhalter 4">
            <a:extLst>
              <a:ext uri="{FF2B5EF4-FFF2-40B4-BE49-F238E27FC236}">
                <a16:creationId xmlns:a16="http://schemas.microsoft.com/office/drawing/2014/main" id="{C6BD91B6-030B-2DD4-FEF6-CC2FC4981F31}"/>
              </a:ext>
            </a:extLst>
          </p:cNvPr>
          <p:cNvSpPr>
            <a:spLocks noGrp="1"/>
          </p:cNvSpPr>
          <p:nvPr>
            <p:ph type="ftr" sz="quarter" idx="11"/>
          </p:nvPr>
        </p:nvSpPr>
        <p:spPr/>
        <p:txBody>
          <a:bodyPr/>
          <a:lstStyle/>
          <a:p>
            <a:r>
              <a:rPr lang="lt-LT"/>
              <a:t>J. Namavičius. Vilnius</a:t>
            </a:r>
            <a:endParaRPr lang="en-US"/>
          </a:p>
        </p:txBody>
      </p:sp>
      <p:sp>
        <p:nvSpPr>
          <p:cNvPr id="6" name="Foliennummernplatzhalter 5">
            <a:extLst>
              <a:ext uri="{FF2B5EF4-FFF2-40B4-BE49-F238E27FC236}">
                <a16:creationId xmlns:a16="http://schemas.microsoft.com/office/drawing/2014/main" id="{17FCCE0F-6E4C-8D6D-7E4C-23A5BCBC0B00}"/>
              </a:ext>
            </a:extLst>
          </p:cNvPr>
          <p:cNvSpPr>
            <a:spLocks noGrp="1"/>
          </p:cNvSpPr>
          <p:nvPr>
            <p:ph type="sldNum" sz="quarter" idx="12"/>
          </p:nvPr>
        </p:nvSpPr>
        <p:spPr/>
        <p:txBody>
          <a:bodyPr/>
          <a:lstStyle/>
          <a:p>
            <a:fld id="{C191162D-2D2D-40DA-97B4-85B411CDC5D2}" type="slidenum">
              <a:rPr lang="en-US" smtClean="0"/>
              <a:t>30</a:t>
            </a:fld>
            <a:endParaRPr lang="en-US"/>
          </a:p>
        </p:txBody>
      </p:sp>
    </p:spTree>
    <p:extLst>
      <p:ext uri="{BB962C8B-B14F-4D97-AF65-F5344CB8AC3E}">
        <p14:creationId xmlns:p14="http://schemas.microsoft.com/office/powerpoint/2010/main" val="21253329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96F3CF37-7512-A8A9-7E66-02B3E9B36CAF}"/>
              </a:ext>
            </a:extLst>
          </p:cNvPr>
          <p:cNvSpPr>
            <a:spLocks noGrp="1"/>
          </p:cNvSpPr>
          <p:nvPr>
            <p:ph idx="1"/>
          </p:nvPr>
        </p:nvSpPr>
        <p:spPr>
          <a:xfrm>
            <a:off x="457200" y="620688"/>
            <a:ext cx="8229600" cy="5505475"/>
          </a:xfrm>
        </p:spPr>
        <p:txBody>
          <a:bodyPr/>
          <a:lstStyle/>
          <a:p>
            <a:pPr marL="0" indent="0">
              <a:buNone/>
            </a:pPr>
            <a:r>
              <a:rPr lang="lt-LT" dirty="0"/>
              <a:t>Kritinis 1 (b) punktas: kokiomis sąlygomis išduodančioji valstybė gali gauti ir vertinti įrodymus? </a:t>
            </a:r>
          </a:p>
          <a:p>
            <a:pPr marL="0" indent="0">
              <a:buNone/>
            </a:pPr>
            <a:r>
              <a:rPr lang="lt-LT" dirty="0"/>
              <a:t>ESTT: savaime nėra reikalaujama, kad įrodymų perdavimo išdavimui būtų taikomos tos pačios materialinės sąlygos, kokios taikomos išduodančiojoje valstybėje renkant šiuos įrodymus. Esmė: vykdančiosios valstybės teisė iš esmės nelemianti, čia galioja bendras </a:t>
            </a:r>
            <a:r>
              <a:rPr lang="lt-LT" i="1" dirty="0" err="1"/>
              <a:t>ordre</a:t>
            </a:r>
            <a:r>
              <a:rPr lang="lt-LT" i="1" dirty="0"/>
              <a:t> </a:t>
            </a:r>
            <a:r>
              <a:rPr lang="lt-LT" i="1" dirty="0" err="1"/>
              <a:t>public</a:t>
            </a:r>
            <a:r>
              <a:rPr lang="lt-LT" i="1" dirty="0"/>
              <a:t>. </a:t>
            </a:r>
            <a:r>
              <a:rPr lang="lt-LT" dirty="0"/>
              <a:t>Tai seka iš </a:t>
            </a:r>
            <a:r>
              <a:rPr lang="lt-LT" dirty="0" err="1"/>
              <a:t>abip</a:t>
            </a:r>
            <a:r>
              <a:rPr lang="lt-LT" dirty="0"/>
              <a:t>. pripažinimo principo.</a:t>
            </a:r>
            <a:endParaRPr lang="de-DE" i="1" dirty="0"/>
          </a:p>
        </p:txBody>
      </p:sp>
      <p:sp>
        <p:nvSpPr>
          <p:cNvPr id="4" name="Datumsplatzhalter 3">
            <a:extLst>
              <a:ext uri="{FF2B5EF4-FFF2-40B4-BE49-F238E27FC236}">
                <a16:creationId xmlns:a16="http://schemas.microsoft.com/office/drawing/2014/main" id="{D671B085-F6F3-1F04-84F0-A61E19E5BD77}"/>
              </a:ext>
            </a:extLst>
          </p:cNvPr>
          <p:cNvSpPr>
            <a:spLocks noGrp="1"/>
          </p:cNvSpPr>
          <p:nvPr>
            <p:ph type="dt" sz="half" idx="10"/>
          </p:nvPr>
        </p:nvSpPr>
        <p:spPr/>
        <p:txBody>
          <a:bodyPr/>
          <a:lstStyle/>
          <a:p>
            <a:fld id="{EC7B28D1-0E18-4957-965A-4081769DE1C2}" type="datetime1">
              <a:rPr lang="en-US" smtClean="0"/>
              <a:t>6/6/2025</a:t>
            </a:fld>
            <a:endParaRPr lang="en-US"/>
          </a:p>
        </p:txBody>
      </p:sp>
      <p:sp>
        <p:nvSpPr>
          <p:cNvPr id="5" name="Fußzeilenplatzhalter 4">
            <a:extLst>
              <a:ext uri="{FF2B5EF4-FFF2-40B4-BE49-F238E27FC236}">
                <a16:creationId xmlns:a16="http://schemas.microsoft.com/office/drawing/2014/main" id="{4D593BF0-0D74-C78B-6672-5BEF6FA3CA85}"/>
              </a:ext>
            </a:extLst>
          </p:cNvPr>
          <p:cNvSpPr>
            <a:spLocks noGrp="1"/>
          </p:cNvSpPr>
          <p:nvPr>
            <p:ph type="ftr" sz="quarter" idx="11"/>
          </p:nvPr>
        </p:nvSpPr>
        <p:spPr/>
        <p:txBody>
          <a:bodyPr/>
          <a:lstStyle/>
          <a:p>
            <a:r>
              <a:rPr lang="lt-LT"/>
              <a:t>J. Namavičius. Vilnius</a:t>
            </a:r>
            <a:endParaRPr lang="en-US"/>
          </a:p>
        </p:txBody>
      </p:sp>
      <p:sp>
        <p:nvSpPr>
          <p:cNvPr id="6" name="Foliennummernplatzhalter 5">
            <a:extLst>
              <a:ext uri="{FF2B5EF4-FFF2-40B4-BE49-F238E27FC236}">
                <a16:creationId xmlns:a16="http://schemas.microsoft.com/office/drawing/2014/main" id="{2801D90F-FB6E-6802-2838-97754259529A}"/>
              </a:ext>
            </a:extLst>
          </p:cNvPr>
          <p:cNvSpPr>
            <a:spLocks noGrp="1"/>
          </p:cNvSpPr>
          <p:nvPr>
            <p:ph type="sldNum" sz="quarter" idx="12"/>
          </p:nvPr>
        </p:nvSpPr>
        <p:spPr/>
        <p:txBody>
          <a:bodyPr/>
          <a:lstStyle/>
          <a:p>
            <a:fld id="{C191162D-2D2D-40DA-97B4-85B411CDC5D2}" type="slidenum">
              <a:rPr lang="en-US" smtClean="0"/>
              <a:t>31</a:t>
            </a:fld>
            <a:endParaRPr lang="en-US"/>
          </a:p>
        </p:txBody>
      </p:sp>
    </p:spTree>
    <p:extLst>
      <p:ext uri="{BB962C8B-B14F-4D97-AF65-F5344CB8AC3E}">
        <p14:creationId xmlns:p14="http://schemas.microsoft.com/office/powerpoint/2010/main" val="39015720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3A7BC273-9670-2F6B-5695-CDD07C33B612}"/>
              </a:ext>
            </a:extLst>
          </p:cNvPr>
          <p:cNvSpPr>
            <a:spLocks noGrp="1"/>
          </p:cNvSpPr>
          <p:nvPr>
            <p:ph idx="1"/>
          </p:nvPr>
        </p:nvSpPr>
        <p:spPr>
          <a:xfrm>
            <a:off x="457200" y="620688"/>
            <a:ext cx="8229600" cy="5505475"/>
          </a:xfrm>
        </p:spPr>
        <p:txBody>
          <a:bodyPr/>
          <a:lstStyle/>
          <a:p>
            <a:pPr marL="0" indent="0">
              <a:buNone/>
            </a:pPr>
            <a:r>
              <a:rPr lang="lt-LT" dirty="0"/>
              <a:t>Tačiau PROBL, kokiai nacionalinei taisyklei gali būti prilyginamas techninis duomenų gavimas įsilaužiant į kitų asmenų mobiliąją įrangą („Trojos arklys“)? </a:t>
            </a:r>
          </a:p>
          <a:p>
            <a:pPr marL="0" indent="0">
              <a:buNone/>
            </a:pPr>
            <a:r>
              <a:rPr lang="lt-LT" dirty="0"/>
              <a:t>BPK 154 str.? (</a:t>
            </a:r>
            <a:r>
              <a:rPr lang="lt-LT" dirty="0" err="1"/>
              <a:t>LapT</a:t>
            </a:r>
            <a:r>
              <a:rPr lang="lt-LT" dirty="0"/>
              <a:t>).</a:t>
            </a:r>
          </a:p>
          <a:p>
            <a:pPr marL="0" indent="0">
              <a:buNone/>
            </a:pPr>
            <a:r>
              <a:rPr lang="lt-LT" dirty="0"/>
              <a:t>BPK 158, 159 str.?</a:t>
            </a:r>
          </a:p>
          <a:p>
            <a:pPr marL="0" indent="0">
              <a:buNone/>
            </a:pPr>
            <a:r>
              <a:rPr lang="lt-LT" dirty="0"/>
              <a:t>BPK 145 str.? </a:t>
            </a:r>
          </a:p>
          <a:p>
            <a:pPr marL="0" indent="0">
              <a:buNone/>
            </a:pPr>
            <a:r>
              <a:rPr lang="lt-LT" dirty="0"/>
              <a:t>Formaliai žiūrint BPK tokios proceso prievartos priemonės tiesiogiai nenumato; gal pasiekiama BPK 154 str. aiškinimu.  </a:t>
            </a:r>
            <a:endParaRPr lang="de-DE" dirty="0"/>
          </a:p>
        </p:txBody>
      </p:sp>
      <p:sp>
        <p:nvSpPr>
          <p:cNvPr id="4" name="Datumsplatzhalter 3">
            <a:extLst>
              <a:ext uri="{FF2B5EF4-FFF2-40B4-BE49-F238E27FC236}">
                <a16:creationId xmlns:a16="http://schemas.microsoft.com/office/drawing/2014/main" id="{21B21965-2E53-1AE9-1458-14C11A3CDB18}"/>
              </a:ext>
            </a:extLst>
          </p:cNvPr>
          <p:cNvSpPr>
            <a:spLocks noGrp="1"/>
          </p:cNvSpPr>
          <p:nvPr>
            <p:ph type="dt" sz="half" idx="10"/>
          </p:nvPr>
        </p:nvSpPr>
        <p:spPr/>
        <p:txBody>
          <a:bodyPr/>
          <a:lstStyle/>
          <a:p>
            <a:fld id="{C3BFC3AE-E50D-4CFA-BC29-780C55A8EFA0}" type="datetime1">
              <a:rPr lang="en-US" smtClean="0"/>
              <a:t>6/6/2025</a:t>
            </a:fld>
            <a:endParaRPr lang="en-US"/>
          </a:p>
        </p:txBody>
      </p:sp>
      <p:sp>
        <p:nvSpPr>
          <p:cNvPr id="5" name="Fußzeilenplatzhalter 4">
            <a:extLst>
              <a:ext uri="{FF2B5EF4-FFF2-40B4-BE49-F238E27FC236}">
                <a16:creationId xmlns:a16="http://schemas.microsoft.com/office/drawing/2014/main" id="{08EF9BE8-6377-FE6C-0BE9-B2DB0173964B}"/>
              </a:ext>
            </a:extLst>
          </p:cNvPr>
          <p:cNvSpPr>
            <a:spLocks noGrp="1"/>
          </p:cNvSpPr>
          <p:nvPr>
            <p:ph type="ftr" sz="quarter" idx="11"/>
          </p:nvPr>
        </p:nvSpPr>
        <p:spPr/>
        <p:txBody>
          <a:bodyPr/>
          <a:lstStyle/>
          <a:p>
            <a:r>
              <a:rPr lang="lt-LT"/>
              <a:t>J. Namavičius. Vilnius</a:t>
            </a:r>
            <a:endParaRPr lang="en-US"/>
          </a:p>
        </p:txBody>
      </p:sp>
      <p:sp>
        <p:nvSpPr>
          <p:cNvPr id="6" name="Foliennummernplatzhalter 5">
            <a:extLst>
              <a:ext uri="{FF2B5EF4-FFF2-40B4-BE49-F238E27FC236}">
                <a16:creationId xmlns:a16="http://schemas.microsoft.com/office/drawing/2014/main" id="{19D3B4BA-9B83-037B-6139-04E9FF667C32}"/>
              </a:ext>
            </a:extLst>
          </p:cNvPr>
          <p:cNvSpPr>
            <a:spLocks noGrp="1"/>
          </p:cNvSpPr>
          <p:nvPr>
            <p:ph type="sldNum" sz="quarter" idx="12"/>
          </p:nvPr>
        </p:nvSpPr>
        <p:spPr/>
        <p:txBody>
          <a:bodyPr/>
          <a:lstStyle/>
          <a:p>
            <a:fld id="{C191162D-2D2D-40DA-97B4-85B411CDC5D2}" type="slidenum">
              <a:rPr lang="en-US" smtClean="0"/>
              <a:t>32</a:t>
            </a:fld>
            <a:endParaRPr lang="en-US"/>
          </a:p>
        </p:txBody>
      </p:sp>
    </p:spTree>
    <p:extLst>
      <p:ext uri="{BB962C8B-B14F-4D97-AF65-F5344CB8AC3E}">
        <p14:creationId xmlns:p14="http://schemas.microsoft.com/office/powerpoint/2010/main" val="10407849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E023E2F4-0CC8-7340-144E-C9D387095AD7}"/>
              </a:ext>
            </a:extLst>
          </p:cNvPr>
          <p:cNvSpPr>
            <a:spLocks noGrp="1"/>
          </p:cNvSpPr>
          <p:nvPr>
            <p:ph idx="1"/>
          </p:nvPr>
        </p:nvSpPr>
        <p:spPr>
          <a:xfrm>
            <a:off x="457200" y="620688"/>
            <a:ext cx="8229600" cy="5505475"/>
          </a:xfrm>
        </p:spPr>
        <p:txBody>
          <a:bodyPr/>
          <a:lstStyle/>
          <a:p>
            <a:pPr marL="0" indent="0">
              <a:buNone/>
            </a:pPr>
            <a:r>
              <a:rPr lang="lt-LT" dirty="0"/>
              <a:t>Radikalesnis kelias: kriterijus, ar ETO išdavimas tarnavo nacionalinių išduodančiosios valstybės garantijų apėjimui? (gal kiek užsiminta ESTT).</a:t>
            </a:r>
          </a:p>
          <a:p>
            <a:pPr marL="0" indent="0">
              <a:buNone/>
            </a:pPr>
            <a:r>
              <a:rPr lang="lt-LT" dirty="0"/>
              <a:t>- Čia greičiau ne, kadangi buvo prašoma kitos valstybės jau turimų duomenų, taigi nesiekiama gauti dar neturimos informacijos. </a:t>
            </a:r>
          </a:p>
          <a:p>
            <a:pPr marL="0" indent="0">
              <a:buNone/>
            </a:pPr>
            <a:endParaRPr lang="de-DE" dirty="0"/>
          </a:p>
        </p:txBody>
      </p:sp>
      <p:sp>
        <p:nvSpPr>
          <p:cNvPr id="4" name="Datumsplatzhalter 3">
            <a:extLst>
              <a:ext uri="{FF2B5EF4-FFF2-40B4-BE49-F238E27FC236}">
                <a16:creationId xmlns:a16="http://schemas.microsoft.com/office/drawing/2014/main" id="{9CCAFC4E-C1CA-E151-1573-6601AF99FC72}"/>
              </a:ext>
            </a:extLst>
          </p:cNvPr>
          <p:cNvSpPr>
            <a:spLocks noGrp="1"/>
          </p:cNvSpPr>
          <p:nvPr>
            <p:ph type="dt" sz="half" idx="10"/>
          </p:nvPr>
        </p:nvSpPr>
        <p:spPr/>
        <p:txBody>
          <a:bodyPr/>
          <a:lstStyle/>
          <a:p>
            <a:fld id="{693866DA-CB4B-443D-B7FE-8308F7C6BE6E}" type="datetime1">
              <a:rPr lang="en-US" smtClean="0"/>
              <a:t>6/6/2025</a:t>
            </a:fld>
            <a:endParaRPr lang="en-US"/>
          </a:p>
        </p:txBody>
      </p:sp>
      <p:sp>
        <p:nvSpPr>
          <p:cNvPr id="5" name="Fußzeilenplatzhalter 4">
            <a:extLst>
              <a:ext uri="{FF2B5EF4-FFF2-40B4-BE49-F238E27FC236}">
                <a16:creationId xmlns:a16="http://schemas.microsoft.com/office/drawing/2014/main" id="{27968D86-C3F9-8563-7008-E39EDAB57037}"/>
              </a:ext>
            </a:extLst>
          </p:cNvPr>
          <p:cNvSpPr>
            <a:spLocks noGrp="1"/>
          </p:cNvSpPr>
          <p:nvPr>
            <p:ph type="ftr" sz="quarter" idx="11"/>
          </p:nvPr>
        </p:nvSpPr>
        <p:spPr/>
        <p:txBody>
          <a:bodyPr/>
          <a:lstStyle/>
          <a:p>
            <a:r>
              <a:rPr lang="lt-LT"/>
              <a:t>J. Namavičius. Vilnius</a:t>
            </a:r>
            <a:endParaRPr lang="en-US"/>
          </a:p>
        </p:txBody>
      </p:sp>
      <p:sp>
        <p:nvSpPr>
          <p:cNvPr id="6" name="Foliennummernplatzhalter 5">
            <a:extLst>
              <a:ext uri="{FF2B5EF4-FFF2-40B4-BE49-F238E27FC236}">
                <a16:creationId xmlns:a16="http://schemas.microsoft.com/office/drawing/2014/main" id="{4C5AA980-B667-2043-ABF5-0AC71C9F1F0C}"/>
              </a:ext>
            </a:extLst>
          </p:cNvPr>
          <p:cNvSpPr>
            <a:spLocks noGrp="1"/>
          </p:cNvSpPr>
          <p:nvPr>
            <p:ph type="sldNum" sz="quarter" idx="12"/>
          </p:nvPr>
        </p:nvSpPr>
        <p:spPr/>
        <p:txBody>
          <a:bodyPr/>
          <a:lstStyle/>
          <a:p>
            <a:fld id="{C191162D-2D2D-40DA-97B4-85B411CDC5D2}" type="slidenum">
              <a:rPr lang="en-US" smtClean="0"/>
              <a:t>33</a:t>
            </a:fld>
            <a:endParaRPr lang="en-US"/>
          </a:p>
        </p:txBody>
      </p:sp>
    </p:spTree>
    <p:extLst>
      <p:ext uri="{BB962C8B-B14F-4D97-AF65-F5344CB8AC3E}">
        <p14:creationId xmlns:p14="http://schemas.microsoft.com/office/powerpoint/2010/main" val="37369519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AAF84CF8-2FA4-A865-5AC6-F61D48E5EFC4}"/>
              </a:ext>
            </a:extLst>
          </p:cNvPr>
          <p:cNvSpPr>
            <a:spLocks noGrp="1"/>
          </p:cNvSpPr>
          <p:nvPr>
            <p:ph idx="1"/>
          </p:nvPr>
        </p:nvSpPr>
        <p:spPr>
          <a:xfrm>
            <a:off x="457200" y="620688"/>
            <a:ext cx="8229600" cy="5505475"/>
          </a:xfrm>
        </p:spPr>
        <p:txBody>
          <a:bodyPr/>
          <a:lstStyle/>
          <a:p>
            <a:r>
              <a:rPr lang="lt-LT" dirty="0"/>
              <a:t>Papildoma PROBL: duomenų patikimumas ir gavimo patikrinimas. Prancūzija įsilaužimo technikos neatskleidė. </a:t>
            </a:r>
          </a:p>
          <a:p>
            <a:r>
              <a:rPr lang="lt-LT" dirty="0"/>
              <a:t>ESTT: atskleisti techninių detalių nereikia, tačiau turi būti pakankamai užtikrinta teisė į gynybą ginčijant tokius duomenis (paprastai: kompensavimas kitais duomenimis - </a:t>
            </a:r>
            <a:r>
              <a:rPr lang="lt-LT" dirty="0" err="1"/>
              <a:t>LapT</a:t>
            </a:r>
            <a:r>
              <a:rPr lang="lt-LT" dirty="0"/>
              <a:t>). Besiginančiajam negalint „pakomentuoti“ tokio įrodymo procese, jis nevertinamas.</a:t>
            </a:r>
          </a:p>
          <a:p>
            <a:pPr marL="0" indent="0">
              <a:buNone/>
            </a:pPr>
            <a:endParaRPr lang="de-DE" dirty="0"/>
          </a:p>
        </p:txBody>
      </p:sp>
      <p:sp>
        <p:nvSpPr>
          <p:cNvPr id="4" name="Datumsplatzhalter 3">
            <a:extLst>
              <a:ext uri="{FF2B5EF4-FFF2-40B4-BE49-F238E27FC236}">
                <a16:creationId xmlns:a16="http://schemas.microsoft.com/office/drawing/2014/main" id="{A3B3095F-6C5A-33B0-387F-891DC95D3A40}"/>
              </a:ext>
            </a:extLst>
          </p:cNvPr>
          <p:cNvSpPr>
            <a:spLocks noGrp="1"/>
          </p:cNvSpPr>
          <p:nvPr>
            <p:ph type="dt" sz="half" idx="10"/>
          </p:nvPr>
        </p:nvSpPr>
        <p:spPr/>
        <p:txBody>
          <a:bodyPr/>
          <a:lstStyle/>
          <a:p>
            <a:fld id="{F2CAC629-FAF5-4C85-838A-0F033157FB60}" type="datetime1">
              <a:rPr lang="en-US" smtClean="0"/>
              <a:t>6/6/2025</a:t>
            </a:fld>
            <a:endParaRPr lang="en-US"/>
          </a:p>
        </p:txBody>
      </p:sp>
      <p:sp>
        <p:nvSpPr>
          <p:cNvPr id="5" name="Fußzeilenplatzhalter 4">
            <a:extLst>
              <a:ext uri="{FF2B5EF4-FFF2-40B4-BE49-F238E27FC236}">
                <a16:creationId xmlns:a16="http://schemas.microsoft.com/office/drawing/2014/main" id="{5B95CA62-5FBC-AEED-8724-14047EC4FFE7}"/>
              </a:ext>
            </a:extLst>
          </p:cNvPr>
          <p:cNvSpPr>
            <a:spLocks noGrp="1"/>
          </p:cNvSpPr>
          <p:nvPr>
            <p:ph type="ftr" sz="quarter" idx="11"/>
          </p:nvPr>
        </p:nvSpPr>
        <p:spPr/>
        <p:txBody>
          <a:bodyPr/>
          <a:lstStyle/>
          <a:p>
            <a:r>
              <a:rPr lang="lt-LT"/>
              <a:t>J. Namavičius. Vilnius</a:t>
            </a:r>
            <a:endParaRPr lang="en-US"/>
          </a:p>
        </p:txBody>
      </p:sp>
      <p:sp>
        <p:nvSpPr>
          <p:cNvPr id="6" name="Foliennummernplatzhalter 5">
            <a:extLst>
              <a:ext uri="{FF2B5EF4-FFF2-40B4-BE49-F238E27FC236}">
                <a16:creationId xmlns:a16="http://schemas.microsoft.com/office/drawing/2014/main" id="{B1ED8D6A-B8F9-09DC-9A4E-91508EEEF26D}"/>
              </a:ext>
            </a:extLst>
          </p:cNvPr>
          <p:cNvSpPr>
            <a:spLocks noGrp="1"/>
          </p:cNvSpPr>
          <p:nvPr>
            <p:ph type="sldNum" sz="quarter" idx="12"/>
          </p:nvPr>
        </p:nvSpPr>
        <p:spPr/>
        <p:txBody>
          <a:bodyPr/>
          <a:lstStyle/>
          <a:p>
            <a:fld id="{C191162D-2D2D-40DA-97B4-85B411CDC5D2}" type="slidenum">
              <a:rPr lang="en-US" smtClean="0"/>
              <a:t>34</a:t>
            </a:fld>
            <a:endParaRPr lang="en-US"/>
          </a:p>
        </p:txBody>
      </p:sp>
    </p:spTree>
    <p:extLst>
      <p:ext uri="{BB962C8B-B14F-4D97-AF65-F5344CB8AC3E}">
        <p14:creationId xmlns:p14="http://schemas.microsoft.com/office/powerpoint/2010/main" val="35264462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F80AD7C0-9CB5-FBD7-403F-F5034CD8C9DF}"/>
              </a:ext>
            </a:extLst>
          </p:cNvPr>
          <p:cNvSpPr>
            <a:spLocks noGrp="1"/>
          </p:cNvSpPr>
          <p:nvPr>
            <p:ph idx="1"/>
          </p:nvPr>
        </p:nvSpPr>
        <p:spPr>
          <a:xfrm>
            <a:off x="457200" y="548680"/>
            <a:ext cx="8229600" cy="5807670"/>
          </a:xfrm>
        </p:spPr>
        <p:txBody>
          <a:bodyPr>
            <a:normAutofit fontScale="92500" lnSpcReduction="10000"/>
          </a:bodyPr>
          <a:lstStyle/>
          <a:p>
            <a:pPr marL="0" indent="0">
              <a:buNone/>
            </a:pPr>
            <a:r>
              <a:rPr lang="de-DE" dirty="0"/>
              <a:t>D</a:t>
            </a:r>
            <a:r>
              <a:rPr lang="lt-LT" dirty="0" err="1"/>
              <a:t>uomenis</a:t>
            </a:r>
            <a:r>
              <a:rPr lang="lt-LT" dirty="0"/>
              <a:t> perimančios valstybės pranešimas kitai dėl telekomunikacijų perėmimo, kurioje šie duomenys yra (</a:t>
            </a:r>
            <a:r>
              <a:rPr lang="lt-LT" dirty="0" err="1"/>
              <a:t>Dir</a:t>
            </a:r>
            <a:r>
              <a:rPr lang="lt-LT" dirty="0"/>
              <a:t> ETO 31 str., ĮESPV 58 str.). Šiuo atveju kai kurie ryšio abonentai buvo LT.</a:t>
            </a:r>
          </a:p>
          <a:p>
            <a:pPr marL="0" indent="0">
              <a:buNone/>
            </a:pPr>
            <a:r>
              <a:rPr lang="lt-LT" dirty="0"/>
              <a:t>ESTT: šia nuostata saugomas ne tik valstybės suverenitetas, bet ir duomenų turėtojo teisės. </a:t>
            </a:r>
          </a:p>
          <a:p>
            <a:pPr marL="0" indent="0">
              <a:buNone/>
            </a:pPr>
            <a:r>
              <a:rPr lang="lt-LT" dirty="0"/>
              <a:t>Ar esminis pažeidimas, jei nepranešta, ar pranešta, bet perimančioji valstybė nieko nesiima? Mano nuomonė: jei tik nepranešta, bet savaime priemonė teisėta, </a:t>
            </a:r>
            <a:r>
              <a:rPr lang="lt-LT" dirty="0" err="1"/>
              <a:t>ok</a:t>
            </a:r>
            <a:r>
              <a:rPr lang="lt-LT" dirty="0"/>
              <a:t>.</a:t>
            </a:r>
          </a:p>
          <a:p>
            <a:pPr marL="0" indent="0">
              <a:buNone/>
            </a:pPr>
            <a:r>
              <a:rPr lang="lt-LT" dirty="0"/>
              <a:t>Beje, grįžtant prie ESTT, ar tai „telekomunikacijų perėmimas“ kaip numato ETO </a:t>
            </a:r>
            <a:r>
              <a:rPr lang="lt-LT" dirty="0" err="1"/>
              <a:t>Dir</a:t>
            </a:r>
            <a:r>
              <a:rPr lang="lt-LT" dirty="0"/>
              <a:t> 31 str.? </a:t>
            </a:r>
          </a:p>
          <a:p>
            <a:pPr marL="0" indent="0">
              <a:buNone/>
            </a:pPr>
            <a:endParaRPr lang="de-DE" dirty="0"/>
          </a:p>
        </p:txBody>
      </p:sp>
      <p:sp>
        <p:nvSpPr>
          <p:cNvPr id="4" name="Datumsplatzhalter 3">
            <a:extLst>
              <a:ext uri="{FF2B5EF4-FFF2-40B4-BE49-F238E27FC236}">
                <a16:creationId xmlns:a16="http://schemas.microsoft.com/office/drawing/2014/main" id="{3CD18EC8-40A9-3030-93D2-AF4B7C99581A}"/>
              </a:ext>
            </a:extLst>
          </p:cNvPr>
          <p:cNvSpPr>
            <a:spLocks noGrp="1"/>
          </p:cNvSpPr>
          <p:nvPr>
            <p:ph type="dt" sz="half" idx="10"/>
          </p:nvPr>
        </p:nvSpPr>
        <p:spPr/>
        <p:txBody>
          <a:bodyPr/>
          <a:lstStyle/>
          <a:p>
            <a:fld id="{AF034E7E-65E3-4E51-8871-DBDF3720CF52}" type="datetime1">
              <a:rPr lang="en-US" smtClean="0"/>
              <a:t>6/6/2025</a:t>
            </a:fld>
            <a:endParaRPr lang="en-US"/>
          </a:p>
        </p:txBody>
      </p:sp>
      <p:sp>
        <p:nvSpPr>
          <p:cNvPr id="5" name="Fußzeilenplatzhalter 4">
            <a:extLst>
              <a:ext uri="{FF2B5EF4-FFF2-40B4-BE49-F238E27FC236}">
                <a16:creationId xmlns:a16="http://schemas.microsoft.com/office/drawing/2014/main" id="{8D3DA4B3-4018-D96A-90A7-42600D6502CC}"/>
              </a:ext>
            </a:extLst>
          </p:cNvPr>
          <p:cNvSpPr>
            <a:spLocks noGrp="1"/>
          </p:cNvSpPr>
          <p:nvPr>
            <p:ph type="ftr" sz="quarter" idx="11"/>
          </p:nvPr>
        </p:nvSpPr>
        <p:spPr/>
        <p:txBody>
          <a:bodyPr/>
          <a:lstStyle/>
          <a:p>
            <a:r>
              <a:rPr lang="lt-LT" dirty="0"/>
              <a:t>J. Namavičius. Vilnius</a:t>
            </a:r>
            <a:endParaRPr lang="en-US" dirty="0"/>
          </a:p>
        </p:txBody>
      </p:sp>
      <p:sp>
        <p:nvSpPr>
          <p:cNvPr id="6" name="Foliennummernplatzhalter 5">
            <a:extLst>
              <a:ext uri="{FF2B5EF4-FFF2-40B4-BE49-F238E27FC236}">
                <a16:creationId xmlns:a16="http://schemas.microsoft.com/office/drawing/2014/main" id="{E71010C3-B21D-C5FA-7A8C-F4C0121E5F2A}"/>
              </a:ext>
            </a:extLst>
          </p:cNvPr>
          <p:cNvSpPr>
            <a:spLocks noGrp="1"/>
          </p:cNvSpPr>
          <p:nvPr>
            <p:ph type="sldNum" sz="quarter" idx="12"/>
          </p:nvPr>
        </p:nvSpPr>
        <p:spPr/>
        <p:txBody>
          <a:bodyPr/>
          <a:lstStyle/>
          <a:p>
            <a:fld id="{C191162D-2D2D-40DA-97B4-85B411CDC5D2}" type="slidenum">
              <a:rPr lang="en-US" smtClean="0"/>
              <a:t>35</a:t>
            </a:fld>
            <a:endParaRPr lang="en-US"/>
          </a:p>
        </p:txBody>
      </p:sp>
    </p:spTree>
    <p:extLst>
      <p:ext uri="{BB962C8B-B14F-4D97-AF65-F5344CB8AC3E}">
        <p14:creationId xmlns:p14="http://schemas.microsoft.com/office/powerpoint/2010/main" val="25478397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C2554E6D-47F5-12C2-02D7-E9E237D3E9B1}"/>
              </a:ext>
            </a:extLst>
          </p:cNvPr>
          <p:cNvSpPr>
            <a:spLocks noGrp="1"/>
          </p:cNvSpPr>
          <p:nvPr>
            <p:ph idx="1"/>
          </p:nvPr>
        </p:nvSpPr>
        <p:spPr>
          <a:xfrm>
            <a:off x="457200" y="332656"/>
            <a:ext cx="8229600" cy="5793507"/>
          </a:xfrm>
        </p:spPr>
        <p:txBody>
          <a:bodyPr/>
          <a:lstStyle/>
          <a:p>
            <a:pPr marL="0" indent="0">
              <a:buNone/>
            </a:pPr>
            <a:r>
              <a:rPr lang="de-DE" dirty="0"/>
              <a:t>Kita</a:t>
            </a:r>
            <a:r>
              <a:rPr lang="lt-LT" dirty="0"/>
              <a:t>, kiek</a:t>
            </a:r>
            <a:r>
              <a:rPr lang="de-DE" dirty="0"/>
              <a:t> </a:t>
            </a:r>
            <a:r>
              <a:rPr lang="de-DE" dirty="0" err="1"/>
              <a:t>senesn</a:t>
            </a:r>
            <a:r>
              <a:rPr lang="lt-LT" dirty="0"/>
              <a:t>ė byla dėl transnacionalinio įrodymų gavimo: EŽTT 2011-10-27 – </a:t>
            </a:r>
            <a:r>
              <a:rPr lang="lt-LT" i="1" dirty="0" err="1">
                <a:solidFill>
                  <a:srgbClr val="0070C0"/>
                </a:solidFill>
              </a:rPr>
              <a:t>Stojkovic</a:t>
            </a:r>
            <a:r>
              <a:rPr lang="lt-LT" i="1" dirty="0">
                <a:solidFill>
                  <a:srgbClr val="0070C0"/>
                </a:solidFill>
              </a:rPr>
              <a:t>./.Prancūzija ir Belgija</a:t>
            </a:r>
            <a:r>
              <a:rPr lang="lt-LT" dirty="0"/>
              <a:t>.</a:t>
            </a:r>
          </a:p>
          <a:p>
            <a:pPr marL="0" indent="0">
              <a:buNone/>
            </a:pPr>
            <a:r>
              <a:rPr lang="lt-LT" dirty="0"/>
              <a:t>Asmuo kaip „specialusis liudytojas“ buvo apklaustas Belgijoje Prancūzijos prašymu be advokato, nors jo prašė. Belgų teisė advokato dalyvavimo nereikalauja, prancūzų – taip. EŽTK </a:t>
            </a:r>
            <a:r>
              <a:rPr lang="en-US" dirty="0"/>
              <a:t>6 str. pa</a:t>
            </a:r>
            <a:r>
              <a:rPr lang="lt-LT" dirty="0"/>
              <a:t>žeidimas? </a:t>
            </a:r>
            <a:endParaRPr lang="de-DE" dirty="0"/>
          </a:p>
        </p:txBody>
      </p:sp>
      <p:sp>
        <p:nvSpPr>
          <p:cNvPr id="4" name="Datumsplatzhalter 3">
            <a:extLst>
              <a:ext uri="{FF2B5EF4-FFF2-40B4-BE49-F238E27FC236}">
                <a16:creationId xmlns:a16="http://schemas.microsoft.com/office/drawing/2014/main" id="{FBCFD4AA-C0CB-19F4-FD66-8485D2BA5D61}"/>
              </a:ext>
            </a:extLst>
          </p:cNvPr>
          <p:cNvSpPr>
            <a:spLocks noGrp="1"/>
          </p:cNvSpPr>
          <p:nvPr>
            <p:ph type="dt" sz="half" idx="10"/>
          </p:nvPr>
        </p:nvSpPr>
        <p:spPr/>
        <p:txBody>
          <a:bodyPr/>
          <a:lstStyle/>
          <a:p>
            <a:fld id="{C19FA247-1E47-4070-A933-70E500568FAB}" type="datetime1">
              <a:rPr lang="en-US" smtClean="0"/>
              <a:t>6/6/2025</a:t>
            </a:fld>
            <a:endParaRPr lang="en-US"/>
          </a:p>
        </p:txBody>
      </p:sp>
      <p:sp>
        <p:nvSpPr>
          <p:cNvPr id="5" name="Fußzeilenplatzhalter 4">
            <a:extLst>
              <a:ext uri="{FF2B5EF4-FFF2-40B4-BE49-F238E27FC236}">
                <a16:creationId xmlns:a16="http://schemas.microsoft.com/office/drawing/2014/main" id="{5026771C-06BA-AD6F-ECB5-349C3D3FE50C}"/>
              </a:ext>
            </a:extLst>
          </p:cNvPr>
          <p:cNvSpPr>
            <a:spLocks noGrp="1"/>
          </p:cNvSpPr>
          <p:nvPr>
            <p:ph type="ftr" sz="quarter" idx="11"/>
          </p:nvPr>
        </p:nvSpPr>
        <p:spPr/>
        <p:txBody>
          <a:bodyPr/>
          <a:lstStyle/>
          <a:p>
            <a:r>
              <a:rPr lang="lt-LT" dirty="0"/>
              <a:t>J. Namavičius. Vilnius</a:t>
            </a:r>
            <a:endParaRPr lang="en-US" dirty="0"/>
          </a:p>
        </p:txBody>
      </p:sp>
      <p:sp>
        <p:nvSpPr>
          <p:cNvPr id="6" name="Foliennummernplatzhalter 5">
            <a:extLst>
              <a:ext uri="{FF2B5EF4-FFF2-40B4-BE49-F238E27FC236}">
                <a16:creationId xmlns:a16="http://schemas.microsoft.com/office/drawing/2014/main" id="{E239B585-2AE5-0F6F-E837-5D5A6EAB7DDF}"/>
              </a:ext>
            </a:extLst>
          </p:cNvPr>
          <p:cNvSpPr>
            <a:spLocks noGrp="1"/>
          </p:cNvSpPr>
          <p:nvPr>
            <p:ph type="sldNum" sz="quarter" idx="12"/>
          </p:nvPr>
        </p:nvSpPr>
        <p:spPr/>
        <p:txBody>
          <a:bodyPr/>
          <a:lstStyle/>
          <a:p>
            <a:fld id="{C191162D-2D2D-40DA-97B4-85B411CDC5D2}" type="slidenum">
              <a:rPr lang="en-US" smtClean="0"/>
              <a:t>36</a:t>
            </a:fld>
            <a:endParaRPr lang="en-US"/>
          </a:p>
        </p:txBody>
      </p:sp>
    </p:spTree>
    <p:extLst>
      <p:ext uri="{BB962C8B-B14F-4D97-AF65-F5344CB8AC3E}">
        <p14:creationId xmlns:p14="http://schemas.microsoft.com/office/powerpoint/2010/main" val="2409632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B83DA461-0345-A3F1-516B-DB55CF74718F}"/>
              </a:ext>
            </a:extLst>
          </p:cNvPr>
          <p:cNvSpPr>
            <a:spLocks noGrp="1"/>
          </p:cNvSpPr>
          <p:nvPr>
            <p:ph idx="1"/>
          </p:nvPr>
        </p:nvSpPr>
        <p:spPr/>
        <p:txBody>
          <a:bodyPr/>
          <a:lstStyle/>
          <a:p>
            <a:pPr marL="0" indent="0" algn="ctr">
              <a:buNone/>
            </a:pPr>
            <a:endParaRPr lang="lt-LT" dirty="0"/>
          </a:p>
          <a:p>
            <a:pPr marL="0" indent="0" algn="ctr">
              <a:buNone/>
            </a:pPr>
            <a:r>
              <a:rPr lang="lt-LT" sz="3600" dirty="0"/>
              <a:t>Naujesnė praktika dėl </a:t>
            </a:r>
            <a:r>
              <a:rPr lang="lt-LT" sz="3600" i="1" dirty="0" err="1"/>
              <a:t>non</a:t>
            </a:r>
            <a:r>
              <a:rPr lang="lt-LT" sz="3600" i="1" dirty="0"/>
              <a:t> bis </a:t>
            </a:r>
            <a:r>
              <a:rPr lang="lt-LT" sz="3600" i="1" dirty="0" err="1"/>
              <a:t>in</a:t>
            </a:r>
            <a:r>
              <a:rPr lang="lt-LT" sz="3600" i="1" dirty="0"/>
              <a:t> </a:t>
            </a:r>
            <a:r>
              <a:rPr lang="lt-LT" sz="3600" i="1" dirty="0" err="1"/>
              <a:t>idem</a:t>
            </a:r>
            <a:endParaRPr lang="de-DE" sz="3600" i="1" dirty="0"/>
          </a:p>
        </p:txBody>
      </p:sp>
      <p:sp>
        <p:nvSpPr>
          <p:cNvPr id="4" name="Datumsplatzhalter 3">
            <a:extLst>
              <a:ext uri="{FF2B5EF4-FFF2-40B4-BE49-F238E27FC236}">
                <a16:creationId xmlns:a16="http://schemas.microsoft.com/office/drawing/2014/main" id="{46610B03-07A8-6784-FAF9-55090ED3B396}"/>
              </a:ext>
            </a:extLst>
          </p:cNvPr>
          <p:cNvSpPr>
            <a:spLocks noGrp="1"/>
          </p:cNvSpPr>
          <p:nvPr>
            <p:ph type="dt" sz="half" idx="10"/>
          </p:nvPr>
        </p:nvSpPr>
        <p:spPr/>
        <p:txBody>
          <a:bodyPr/>
          <a:lstStyle/>
          <a:p>
            <a:fld id="{A50E0AB5-71E3-4D58-ADA7-BDF2F9D58C84}" type="datetime1">
              <a:rPr lang="en-US" smtClean="0"/>
              <a:t>6/6/2025</a:t>
            </a:fld>
            <a:endParaRPr lang="en-US"/>
          </a:p>
        </p:txBody>
      </p:sp>
      <p:sp>
        <p:nvSpPr>
          <p:cNvPr id="5" name="Fußzeilenplatzhalter 4">
            <a:extLst>
              <a:ext uri="{FF2B5EF4-FFF2-40B4-BE49-F238E27FC236}">
                <a16:creationId xmlns:a16="http://schemas.microsoft.com/office/drawing/2014/main" id="{F14F02FB-DB75-98CB-275F-E64C32F6A344}"/>
              </a:ext>
            </a:extLst>
          </p:cNvPr>
          <p:cNvSpPr>
            <a:spLocks noGrp="1"/>
          </p:cNvSpPr>
          <p:nvPr>
            <p:ph type="ftr" sz="quarter" idx="11"/>
          </p:nvPr>
        </p:nvSpPr>
        <p:spPr/>
        <p:txBody>
          <a:bodyPr/>
          <a:lstStyle/>
          <a:p>
            <a:r>
              <a:rPr lang="lt-LT"/>
              <a:t>J. Namavičius. Vilnius</a:t>
            </a:r>
            <a:endParaRPr lang="en-US"/>
          </a:p>
        </p:txBody>
      </p:sp>
      <p:sp>
        <p:nvSpPr>
          <p:cNvPr id="6" name="Foliennummernplatzhalter 5">
            <a:extLst>
              <a:ext uri="{FF2B5EF4-FFF2-40B4-BE49-F238E27FC236}">
                <a16:creationId xmlns:a16="http://schemas.microsoft.com/office/drawing/2014/main" id="{BBEA949E-465E-A116-A6FD-9E715EC7DF4D}"/>
              </a:ext>
            </a:extLst>
          </p:cNvPr>
          <p:cNvSpPr>
            <a:spLocks noGrp="1"/>
          </p:cNvSpPr>
          <p:nvPr>
            <p:ph type="sldNum" sz="quarter" idx="12"/>
          </p:nvPr>
        </p:nvSpPr>
        <p:spPr/>
        <p:txBody>
          <a:bodyPr/>
          <a:lstStyle/>
          <a:p>
            <a:fld id="{C191162D-2D2D-40DA-97B4-85B411CDC5D2}" type="slidenum">
              <a:rPr lang="en-US" smtClean="0"/>
              <a:t>37</a:t>
            </a:fld>
            <a:endParaRPr lang="en-US"/>
          </a:p>
        </p:txBody>
      </p:sp>
    </p:spTree>
    <p:extLst>
      <p:ext uri="{BB962C8B-B14F-4D97-AF65-F5344CB8AC3E}">
        <p14:creationId xmlns:p14="http://schemas.microsoft.com/office/powerpoint/2010/main" val="21241186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6E5EFF-3D83-C1B6-7D4E-AB0C70CC6F3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F86615D-D0C7-2BE1-30BC-752A43532199}"/>
              </a:ext>
            </a:extLst>
          </p:cNvPr>
          <p:cNvSpPr>
            <a:spLocks noGrp="1"/>
          </p:cNvSpPr>
          <p:nvPr>
            <p:ph type="title"/>
          </p:nvPr>
        </p:nvSpPr>
        <p:spPr/>
        <p:txBody>
          <a:bodyPr/>
          <a:lstStyle/>
          <a:p>
            <a:r>
              <a:rPr lang="lt-LT" dirty="0"/>
              <a:t>Kriterijai:</a:t>
            </a:r>
          </a:p>
        </p:txBody>
      </p:sp>
      <p:sp>
        <p:nvSpPr>
          <p:cNvPr id="3" name="Inhaltsplatzhalter 2">
            <a:extLst>
              <a:ext uri="{FF2B5EF4-FFF2-40B4-BE49-F238E27FC236}">
                <a16:creationId xmlns:a16="http://schemas.microsoft.com/office/drawing/2014/main" id="{00394A35-DF0D-B3B6-3DC4-2F8A30DD835F}"/>
              </a:ext>
            </a:extLst>
          </p:cNvPr>
          <p:cNvSpPr>
            <a:spLocks noGrp="1"/>
          </p:cNvSpPr>
          <p:nvPr>
            <p:ph idx="1"/>
          </p:nvPr>
        </p:nvSpPr>
        <p:spPr/>
        <p:txBody>
          <a:bodyPr/>
          <a:lstStyle/>
          <a:p>
            <a:pPr marL="571500" indent="-571500">
              <a:buFont typeface="Arial" pitchFamily="34" charset="0"/>
              <a:buAutoNum type="romanUcPeriod"/>
            </a:pPr>
            <a:r>
              <a:rPr lang="en-US" dirty="0"/>
              <a:t> </a:t>
            </a:r>
            <a:r>
              <a:rPr lang="en-US" b="1" dirty="0"/>
              <a:t>Gal</a:t>
            </a:r>
            <a:r>
              <a:rPr lang="lt-LT" b="1" dirty="0"/>
              <a:t>utinis </a:t>
            </a:r>
            <a:r>
              <a:rPr lang="lt-LT" dirty="0"/>
              <a:t>justicijos institucijos sprendimas</a:t>
            </a:r>
            <a:r>
              <a:rPr lang="en-US" dirty="0"/>
              <a:t>,</a:t>
            </a:r>
          </a:p>
          <a:p>
            <a:pPr marL="571500" indent="-571500">
              <a:buFont typeface="Arial" pitchFamily="34" charset="0"/>
              <a:buAutoNum type="romanUcPeriod"/>
            </a:pPr>
            <a:r>
              <a:rPr lang="en-US" dirty="0"/>
              <a:t> </a:t>
            </a:r>
            <a:r>
              <a:rPr lang="lt-LT" dirty="0"/>
              <a:t>kuriuo byla </a:t>
            </a:r>
            <a:r>
              <a:rPr lang="lt-LT" b="1" dirty="0"/>
              <a:t>išsprendžiama iš esmės</a:t>
            </a:r>
            <a:r>
              <a:rPr lang="en-US" b="1" dirty="0"/>
              <a:t> </a:t>
            </a:r>
            <a:r>
              <a:rPr lang="lt-LT" dirty="0"/>
              <a:t>(ESTT)</a:t>
            </a:r>
          </a:p>
          <a:p>
            <a:pPr marL="571500" indent="-571500">
              <a:buFont typeface="Arial" pitchFamily="34" charset="0"/>
              <a:buAutoNum type="romanUcPeriod"/>
            </a:pPr>
            <a:r>
              <a:rPr lang="en-US" dirty="0"/>
              <a:t> </a:t>
            </a:r>
            <a:r>
              <a:rPr lang="lt-LT" b="1" dirty="0"/>
              <a:t>baudžiamojoje</a:t>
            </a:r>
            <a:r>
              <a:rPr lang="lt-LT" dirty="0"/>
              <a:t> byloje,</a:t>
            </a:r>
          </a:p>
          <a:p>
            <a:pPr marL="571500" indent="-571500">
              <a:buFont typeface="+mj-lt"/>
              <a:buAutoNum type="romanUcPeriod"/>
            </a:pPr>
            <a:r>
              <a:rPr lang="lt-LT" dirty="0"/>
              <a:t>dėl </a:t>
            </a:r>
            <a:r>
              <a:rPr lang="lt-LT" b="1" dirty="0"/>
              <a:t>tos pačios </a:t>
            </a:r>
            <a:r>
              <a:rPr lang="lt-LT" dirty="0"/>
              <a:t>nusikalstamos veikos.</a:t>
            </a:r>
          </a:p>
          <a:p>
            <a:pPr marL="571500" indent="-571500">
              <a:buFont typeface="Arial" pitchFamily="34" charset="0"/>
              <a:buAutoNum type="romanUcPeriod"/>
            </a:pPr>
            <a:r>
              <a:rPr lang="lt-LT" dirty="0"/>
              <a:t>Paskirta </a:t>
            </a:r>
            <a:r>
              <a:rPr lang="lt-LT" b="1" dirty="0"/>
              <a:t>bausmė</a:t>
            </a:r>
            <a:r>
              <a:rPr lang="lt-LT" dirty="0"/>
              <a:t> įvykdyta, tebevykdoma arba nebegali būti įvykdyta pagal sprendimą priėmusios valstybės įstatymus. </a:t>
            </a:r>
          </a:p>
          <a:p>
            <a:pPr marL="571500" indent="-571500">
              <a:buNone/>
            </a:pPr>
            <a:endParaRPr lang="lt-LT" dirty="0"/>
          </a:p>
          <a:p>
            <a:pPr marL="571500" indent="-571500">
              <a:buAutoNum type="romanUcPeriod"/>
            </a:pPr>
            <a:endParaRPr lang="lt-LT" b="1" dirty="0"/>
          </a:p>
        </p:txBody>
      </p:sp>
      <p:sp>
        <p:nvSpPr>
          <p:cNvPr id="4" name="Foliennummernplatzhalter 3">
            <a:extLst>
              <a:ext uri="{FF2B5EF4-FFF2-40B4-BE49-F238E27FC236}">
                <a16:creationId xmlns:a16="http://schemas.microsoft.com/office/drawing/2014/main" id="{1A3BEFA5-297A-F09D-3913-A417D659FE6D}"/>
              </a:ext>
            </a:extLst>
          </p:cNvPr>
          <p:cNvSpPr>
            <a:spLocks noGrp="1"/>
          </p:cNvSpPr>
          <p:nvPr>
            <p:ph type="sldNum" sz="quarter" idx="12"/>
          </p:nvPr>
        </p:nvSpPr>
        <p:spPr/>
        <p:txBody>
          <a:bodyPr/>
          <a:lstStyle/>
          <a:p>
            <a:fld id="{6B6652A4-9E65-44DC-8F92-57F2FE3B71A3}" type="slidenum">
              <a:rPr lang="en-US" smtClean="0"/>
              <a:pPr/>
              <a:t>38</a:t>
            </a:fld>
            <a:endParaRPr lang="en-US"/>
          </a:p>
        </p:txBody>
      </p:sp>
      <p:sp>
        <p:nvSpPr>
          <p:cNvPr id="6" name="Datos vietos rezervavimo ženklas 5">
            <a:extLst>
              <a:ext uri="{FF2B5EF4-FFF2-40B4-BE49-F238E27FC236}">
                <a16:creationId xmlns:a16="http://schemas.microsoft.com/office/drawing/2014/main" id="{0A8787B9-C0A5-C521-E36F-EC6682766D09}"/>
              </a:ext>
            </a:extLst>
          </p:cNvPr>
          <p:cNvSpPr>
            <a:spLocks noGrp="1"/>
          </p:cNvSpPr>
          <p:nvPr>
            <p:ph type="dt" sz="half" idx="10"/>
          </p:nvPr>
        </p:nvSpPr>
        <p:spPr/>
        <p:txBody>
          <a:bodyPr/>
          <a:lstStyle/>
          <a:p>
            <a:fld id="{45DBC52B-F2A5-4D5D-9A05-C9C5A955B5A0}" type="datetime1">
              <a:rPr lang="en-US" smtClean="0"/>
              <a:t>6/6/2025</a:t>
            </a:fld>
            <a:endParaRPr lang="en-US"/>
          </a:p>
        </p:txBody>
      </p:sp>
      <p:sp>
        <p:nvSpPr>
          <p:cNvPr id="7" name="Poraštės vietos rezervavimo ženklas 6">
            <a:extLst>
              <a:ext uri="{FF2B5EF4-FFF2-40B4-BE49-F238E27FC236}">
                <a16:creationId xmlns:a16="http://schemas.microsoft.com/office/drawing/2014/main" id="{D90BF170-7411-72FC-1471-5F0500581A86}"/>
              </a:ext>
            </a:extLst>
          </p:cNvPr>
          <p:cNvSpPr>
            <a:spLocks noGrp="1"/>
          </p:cNvSpPr>
          <p:nvPr>
            <p:ph type="ftr" sz="quarter" idx="11"/>
          </p:nvPr>
        </p:nvSpPr>
        <p:spPr/>
        <p:txBody>
          <a:bodyPr/>
          <a:lstStyle/>
          <a:p>
            <a:r>
              <a:rPr lang="lt-LT"/>
              <a:t>J. Namavičius. Vilnius</a:t>
            </a:r>
            <a:endParaRPr lang="en-US"/>
          </a:p>
        </p:txBody>
      </p:sp>
    </p:spTree>
    <p:extLst>
      <p:ext uri="{BB962C8B-B14F-4D97-AF65-F5344CB8AC3E}">
        <p14:creationId xmlns:p14="http://schemas.microsoft.com/office/powerpoint/2010/main" val="1547699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001EDB-0F23-ADE1-5EE4-CA5D6C4B998C}"/>
              </a:ext>
            </a:extLst>
          </p:cNvPr>
          <p:cNvSpPr>
            <a:spLocks noGrp="1"/>
          </p:cNvSpPr>
          <p:nvPr>
            <p:ph type="title"/>
          </p:nvPr>
        </p:nvSpPr>
        <p:spPr>
          <a:xfrm>
            <a:off x="477778" y="404664"/>
            <a:ext cx="8229600" cy="1514622"/>
          </a:xfrm>
        </p:spPr>
        <p:txBody>
          <a:bodyPr>
            <a:noAutofit/>
          </a:bodyPr>
          <a:lstStyle/>
          <a:p>
            <a:pPr algn="l"/>
            <a:r>
              <a:rPr lang="lt-LT" sz="3200" dirty="0"/>
              <a:t>Administracinės sankcijos: </a:t>
            </a:r>
            <a:r>
              <a:rPr lang="de-DE" sz="3200" dirty="0">
                <a:solidFill>
                  <a:srgbClr val="0070C0"/>
                </a:solidFill>
              </a:rPr>
              <a:t>C-27/22 - </a:t>
            </a:r>
            <a:r>
              <a:rPr lang="de-DE" sz="3200" i="1" dirty="0">
                <a:solidFill>
                  <a:srgbClr val="0070C0"/>
                </a:solidFill>
              </a:rPr>
              <a:t>Volkswagen Group Italia </a:t>
            </a:r>
            <a:r>
              <a:rPr lang="de-DE" sz="3200" i="1" dirty="0" err="1">
                <a:solidFill>
                  <a:srgbClr val="0070C0"/>
                </a:solidFill>
              </a:rPr>
              <a:t>S.p.A</a:t>
            </a:r>
            <a:r>
              <a:rPr lang="de-DE" sz="3200" i="1" dirty="0">
                <a:solidFill>
                  <a:srgbClr val="0070C0"/>
                </a:solidFill>
              </a:rPr>
              <a:t>., Volkswagen</a:t>
            </a:r>
            <a:r>
              <a:rPr lang="lt-LT" sz="3200" i="1" dirty="0">
                <a:solidFill>
                  <a:srgbClr val="0070C0"/>
                </a:solidFill>
              </a:rPr>
              <a:t> AG</a:t>
            </a:r>
            <a:endParaRPr lang="de-DE" sz="3200" i="1" dirty="0">
              <a:solidFill>
                <a:srgbClr val="0070C0"/>
              </a:solidFill>
            </a:endParaRPr>
          </a:p>
        </p:txBody>
      </p:sp>
      <p:sp>
        <p:nvSpPr>
          <p:cNvPr id="3" name="Inhaltsplatzhalter 2">
            <a:extLst>
              <a:ext uri="{FF2B5EF4-FFF2-40B4-BE49-F238E27FC236}">
                <a16:creationId xmlns:a16="http://schemas.microsoft.com/office/drawing/2014/main" id="{EE59875D-C3A0-E005-42A3-B1B624063465}"/>
              </a:ext>
            </a:extLst>
          </p:cNvPr>
          <p:cNvSpPr>
            <a:spLocks noGrp="1"/>
          </p:cNvSpPr>
          <p:nvPr>
            <p:ph idx="1"/>
          </p:nvPr>
        </p:nvSpPr>
        <p:spPr>
          <a:xfrm>
            <a:off x="477778" y="2057399"/>
            <a:ext cx="8229600" cy="4525963"/>
          </a:xfrm>
        </p:spPr>
        <p:txBody>
          <a:bodyPr/>
          <a:lstStyle/>
          <a:p>
            <a:pPr marL="0" indent="0">
              <a:buNone/>
            </a:pPr>
            <a:r>
              <a:rPr lang="lt-LT" dirty="0"/>
              <a:t>Dėl prekybos manipuliuotais automobiliais 2018 m. įsiteisėjo </a:t>
            </a:r>
            <a:r>
              <a:rPr lang="lt-LT" dirty="0" err="1"/>
              <a:t>Braunschweigo</a:t>
            </a:r>
            <a:r>
              <a:rPr lang="lt-LT" dirty="0"/>
              <a:t> (VFR) prokuratūros sprendimas skirti 1 </a:t>
            </a:r>
            <a:r>
              <a:rPr lang="lt-LT" dirty="0" err="1"/>
              <a:t>Mljrd</a:t>
            </a:r>
            <a:r>
              <a:rPr lang="lt-LT" dirty="0"/>
              <a:t>. Eur baudą; bauda sumokėta.</a:t>
            </a:r>
          </a:p>
          <a:p>
            <a:pPr marL="0" indent="0">
              <a:buNone/>
            </a:pPr>
            <a:r>
              <a:rPr lang="lt-LT" dirty="0"/>
              <a:t>Ginčas Italijos teismuose dėl 2016 m. Italijos Konkurencijos Tarnybos paskirtos 5 Mln. Eur baudos, neįsiteisėjusi. </a:t>
            </a:r>
            <a:endParaRPr lang="de-DE" dirty="0"/>
          </a:p>
        </p:txBody>
      </p:sp>
      <p:sp>
        <p:nvSpPr>
          <p:cNvPr id="4" name="Datumsplatzhalter 3">
            <a:extLst>
              <a:ext uri="{FF2B5EF4-FFF2-40B4-BE49-F238E27FC236}">
                <a16:creationId xmlns:a16="http://schemas.microsoft.com/office/drawing/2014/main" id="{804606E3-AB73-84FC-6425-003E2DBE29BA}"/>
              </a:ext>
            </a:extLst>
          </p:cNvPr>
          <p:cNvSpPr>
            <a:spLocks noGrp="1"/>
          </p:cNvSpPr>
          <p:nvPr>
            <p:ph type="dt" sz="half" idx="10"/>
          </p:nvPr>
        </p:nvSpPr>
        <p:spPr/>
        <p:txBody>
          <a:bodyPr/>
          <a:lstStyle/>
          <a:p>
            <a:fld id="{A50E0AB5-71E3-4D58-ADA7-BDF2F9D58C84}" type="datetime1">
              <a:rPr lang="en-US" smtClean="0"/>
              <a:t>6/6/2025</a:t>
            </a:fld>
            <a:endParaRPr lang="en-US"/>
          </a:p>
        </p:txBody>
      </p:sp>
      <p:sp>
        <p:nvSpPr>
          <p:cNvPr id="5" name="Fußzeilenplatzhalter 4">
            <a:extLst>
              <a:ext uri="{FF2B5EF4-FFF2-40B4-BE49-F238E27FC236}">
                <a16:creationId xmlns:a16="http://schemas.microsoft.com/office/drawing/2014/main" id="{78287211-3F59-3050-A162-F972AD894A4B}"/>
              </a:ext>
            </a:extLst>
          </p:cNvPr>
          <p:cNvSpPr>
            <a:spLocks noGrp="1"/>
          </p:cNvSpPr>
          <p:nvPr>
            <p:ph type="ftr" sz="quarter" idx="11"/>
          </p:nvPr>
        </p:nvSpPr>
        <p:spPr/>
        <p:txBody>
          <a:bodyPr/>
          <a:lstStyle/>
          <a:p>
            <a:r>
              <a:rPr lang="lt-LT"/>
              <a:t>J. Namavičius. Vilnius</a:t>
            </a:r>
            <a:endParaRPr lang="en-US"/>
          </a:p>
        </p:txBody>
      </p:sp>
      <p:sp>
        <p:nvSpPr>
          <p:cNvPr id="6" name="Foliennummernplatzhalter 5">
            <a:extLst>
              <a:ext uri="{FF2B5EF4-FFF2-40B4-BE49-F238E27FC236}">
                <a16:creationId xmlns:a16="http://schemas.microsoft.com/office/drawing/2014/main" id="{25B188F3-84CD-2436-6EE2-2587CCA1FBB0}"/>
              </a:ext>
            </a:extLst>
          </p:cNvPr>
          <p:cNvSpPr>
            <a:spLocks noGrp="1"/>
          </p:cNvSpPr>
          <p:nvPr>
            <p:ph type="sldNum" sz="quarter" idx="12"/>
          </p:nvPr>
        </p:nvSpPr>
        <p:spPr/>
        <p:txBody>
          <a:bodyPr/>
          <a:lstStyle/>
          <a:p>
            <a:fld id="{C191162D-2D2D-40DA-97B4-85B411CDC5D2}" type="slidenum">
              <a:rPr lang="en-US" smtClean="0"/>
              <a:t>39</a:t>
            </a:fld>
            <a:endParaRPr lang="en-US"/>
          </a:p>
        </p:txBody>
      </p:sp>
    </p:spTree>
    <p:extLst>
      <p:ext uri="{BB962C8B-B14F-4D97-AF65-F5344CB8AC3E}">
        <p14:creationId xmlns:p14="http://schemas.microsoft.com/office/powerpoint/2010/main" val="977616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540A168-35EC-B43F-61FB-FE6AFE70702B}"/>
              </a:ext>
            </a:extLst>
          </p:cNvPr>
          <p:cNvSpPr>
            <a:spLocks noGrp="1"/>
          </p:cNvSpPr>
          <p:nvPr>
            <p:ph type="dt" sz="half" idx="10"/>
          </p:nvPr>
        </p:nvSpPr>
        <p:spPr/>
        <p:txBody>
          <a:bodyPr/>
          <a:lstStyle/>
          <a:p>
            <a:fld id="{D2CEFE46-C73C-477A-925A-763E6EE7E6C5}" type="datetime1">
              <a:rPr lang="en-US" smtClean="0"/>
              <a:t>6/6/2025</a:t>
            </a:fld>
            <a:endParaRPr lang="en-US"/>
          </a:p>
        </p:txBody>
      </p:sp>
      <p:sp>
        <p:nvSpPr>
          <p:cNvPr id="3" name="Fußzeilenplatzhalter 2">
            <a:extLst>
              <a:ext uri="{FF2B5EF4-FFF2-40B4-BE49-F238E27FC236}">
                <a16:creationId xmlns:a16="http://schemas.microsoft.com/office/drawing/2014/main" id="{502029FD-AD41-499C-0F31-F4EFD2217C30}"/>
              </a:ext>
            </a:extLst>
          </p:cNvPr>
          <p:cNvSpPr>
            <a:spLocks noGrp="1"/>
          </p:cNvSpPr>
          <p:nvPr>
            <p:ph type="ftr" sz="quarter" idx="11"/>
          </p:nvPr>
        </p:nvSpPr>
        <p:spPr/>
        <p:txBody>
          <a:bodyPr/>
          <a:lstStyle/>
          <a:p>
            <a:r>
              <a:rPr lang="lt-LT"/>
              <a:t>J. Namavičius. Vilnius</a:t>
            </a:r>
            <a:endParaRPr lang="en-US"/>
          </a:p>
        </p:txBody>
      </p:sp>
      <p:sp>
        <p:nvSpPr>
          <p:cNvPr id="4" name="Foliennummernplatzhalter 3">
            <a:extLst>
              <a:ext uri="{FF2B5EF4-FFF2-40B4-BE49-F238E27FC236}">
                <a16:creationId xmlns:a16="http://schemas.microsoft.com/office/drawing/2014/main" id="{82DBB7C1-0A29-49F6-191E-BE8369A99B5E}"/>
              </a:ext>
            </a:extLst>
          </p:cNvPr>
          <p:cNvSpPr>
            <a:spLocks noGrp="1"/>
          </p:cNvSpPr>
          <p:nvPr>
            <p:ph type="sldNum" sz="quarter" idx="12"/>
          </p:nvPr>
        </p:nvSpPr>
        <p:spPr/>
        <p:txBody>
          <a:bodyPr/>
          <a:lstStyle/>
          <a:p>
            <a:fld id="{C191162D-2D2D-40DA-97B4-85B411CDC5D2}" type="slidenum">
              <a:rPr lang="en-US" smtClean="0"/>
              <a:t>4</a:t>
            </a:fld>
            <a:endParaRPr lang="en-US"/>
          </a:p>
        </p:txBody>
      </p:sp>
      <p:sp>
        <p:nvSpPr>
          <p:cNvPr id="6" name="Turinio vietos rezervavimo ženklas 2">
            <a:extLst>
              <a:ext uri="{FF2B5EF4-FFF2-40B4-BE49-F238E27FC236}">
                <a16:creationId xmlns:a16="http://schemas.microsoft.com/office/drawing/2014/main" id="{732EF13D-531F-E128-280D-CB0CE0D57446}"/>
              </a:ext>
            </a:extLst>
          </p:cNvPr>
          <p:cNvSpPr txBox="1">
            <a:spLocks/>
          </p:cNvSpPr>
          <p:nvPr/>
        </p:nvSpPr>
        <p:spPr>
          <a:xfrm>
            <a:off x="107504" y="404664"/>
            <a:ext cx="8856984" cy="5832648"/>
          </a:xfrm>
          <a:prstGeom prst="rect">
            <a:avLst/>
          </a:prstGeom>
        </p:spPr>
        <p:txBody>
          <a:bodyPr vert="horz" lIns="91440" tIns="45720" rIns="91440" bIns="45720" numCol="2"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lt-LT" sz="1800" b="1" i="0" u="none" strike="noStrike" kern="1200" cap="none" spc="0" normalizeH="0" baseline="0" noProof="0" dirty="0">
                <a:ln>
                  <a:noFill/>
                </a:ln>
                <a:solidFill>
                  <a:sysClr val="windowText" lastClr="000000"/>
                </a:solidFill>
                <a:effectLst/>
                <a:uLnTx/>
                <a:uFillTx/>
                <a:latin typeface="Calibri"/>
                <a:ea typeface="+mn-ea"/>
                <a:cs typeface="+mn-cs"/>
              </a:rPr>
              <a:t>Sutrumpinimai</a:t>
            </a: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1688" algn="l"/>
              </a:tabLst>
              <a:defRPr/>
            </a:pPr>
            <a:r>
              <a:rPr kumimoji="0" lang="lt-LT" sz="1800" b="0" i="0" u="none" strike="noStrike" kern="1200" cap="none" spc="0" normalizeH="0" baseline="0" noProof="0" dirty="0" err="1">
                <a:ln>
                  <a:noFill/>
                </a:ln>
                <a:solidFill>
                  <a:sysClr val="windowText" lastClr="000000"/>
                </a:solidFill>
                <a:effectLst/>
                <a:uLnTx/>
                <a:uFillTx/>
                <a:latin typeface="Calibri"/>
                <a:ea typeface="+mn-ea"/>
                <a:cs typeface="+mn-cs"/>
              </a:rPr>
              <a:t>ApT</a:t>
            </a: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 	Lietuvos apeliacinis teismas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1688" algn="l"/>
              </a:tabLst>
              <a:defRPr/>
            </a:pPr>
            <a:r>
              <a:rPr kumimoji="0" lang="lt-LT" sz="1800" b="0" i="0" u="none" strike="noStrike" kern="1200" cap="none" spc="0" normalizeH="0" baseline="0" noProof="0" dirty="0" err="1">
                <a:ln>
                  <a:noFill/>
                </a:ln>
                <a:solidFill>
                  <a:sysClr val="windowText" lastClr="000000"/>
                </a:solidFill>
                <a:effectLst/>
                <a:uLnTx/>
                <a:uFillTx/>
                <a:latin typeface="Calibri"/>
                <a:ea typeface="+mn-ea"/>
                <a:cs typeface="+mn-cs"/>
              </a:rPr>
              <a:t>Ch</a:t>
            </a: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	Europos pagrindinių teisių chartija</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1688" algn="l"/>
              </a:tabLst>
              <a:defRPr/>
            </a:pPr>
            <a:r>
              <a:rPr kumimoji="0" lang="lt-LT" sz="1800" b="0" i="0" u="none" strike="noStrike" kern="1200" cap="none" spc="0" normalizeH="0" baseline="0" noProof="0" dirty="0" err="1">
                <a:ln>
                  <a:noFill/>
                </a:ln>
                <a:solidFill>
                  <a:sysClr val="windowText" lastClr="000000"/>
                </a:solidFill>
                <a:effectLst/>
                <a:uLnTx/>
                <a:uFillTx/>
                <a:latin typeface="Calibri"/>
                <a:ea typeface="+mn-ea"/>
                <a:cs typeface="+mn-cs"/>
              </a:rPr>
              <a:t>Dir</a:t>
            </a: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 	direktyva</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1688" algn="l"/>
              </a:tabLst>
              <a:defRPr/>
            </a:pP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EAO 	Europos arešto orderis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1688" algn="l"/>
              </a:tabLst>
              <a:defRPr/>
            </a:pP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ESTT 	Europos Sąjungos Teisingumo Teismas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8038" algn="l"/>
              </a:tabLst>
              <a:defRPr/>
            </a:pP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ETO	Europos tyrimo orderis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8038" algn="l"/>
              </a:tabLst>
              <a:defRPr/>
            </a:pP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Eur 	Europa</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8038" algn="l"/>
              </a:tabLst>
              <a:defRPr/>
            </a:pP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EŽTK 	Žmogaus teisių konvencija</a:t>
            </a:r>
            <a:endParaRPr kumimoji="0" lang="en-US" sz="1800" b="0" i="0" u="none" strike="noStrike" kern="1200" cap="none" spc="0" normalizeH="0" baseline="0" noProof="0" dirty="0">
              <a:ln>
                <a:noFill/>
              </a:ln>
              <a:solidFill>
                <a:sysClr val="windowText" lastClr="000000"/>
              </a:solidFill>
              <a:effectLst/>
              <a:uLnTx/>
              <a:uFillTx/>
              <a:latin typeface="Calibri"/>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8038" algn="l"/>
              </a:tabLst>
              <a:defRPr/>
            </a:pPr>
            <a:r>
              <a:rPr kumimoji="0" lang="en-US" sz="1800" b="0" i="0" u="none" strike="noStrike" kern="1200" cap="none" spc="0" normalizeH="0" baseline="0" noProof="0" dirty="0">
                <a:ln>
                  <a:noFill/>
                </a:ln>
                <a:solidFill>
                  <a:sysClr val="windowText" lastClr="000000"/>
                </a:solidFill>
                <a:effectLst/>
                <a:uLnTx/>
                <a:uFillTx/>
                <a:latin typeface="Calibri"/>
                <a:ea typeface="+mn-ea"/>
                <a:cs typeface="+mn-cs"/>
              </a:rPr>
              <a:t>E</a:t>
            </a: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ŽTT 	Europos Žmogaus Teisių Teismas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8038" algn="l"/>
              </a:tabLst>
              <a:defRPr/>
            </a:pP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ĮESPV	LR įstatymas dėl Europos 	Sąjungos valstybių narių sprendimų 	baudžiamosiose bylose tarpusavio 	pripažinimo ir vykdymo</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8038" algn="l"/>
              </a:tabLst>
              <a:defRPr/>
            </a:pPr>
            <a:r>
              <a:rPr kumimoji="0" lang="lt-LT" sz="1800" b="0" i="0" u="none" strike="noStrike" kern="1200" cap="none" spc="0" normalizeH="0" baseline="0" noProof="0" dirty="0" err="1">
                <a:ln>
                  <a:noFill/>
                </a:ln>
                <a:solidFill>
                  <a:sysClr val="windowText" lastClr="000000"/>
                </a:solidFill>
                <a:effectLst/>
                <a:uLnTx/>
                <a:uFillTx/>
                <a:latin typeface="Calibri"/>
                <a:ea typeface="+mn-ea"/>
                <a:cs typeface="+mn-cs"/>
              </a:rPr>
              <a:t>KApygT</a:t>
            </a: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	Kauno apygardos teismas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8038" algn="l"/>
              </a:tabLst>
              <a:defRPr/>
            </a:pP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KŠSĮ 	Konvencija dėl Šengeno susitarimo</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8038" algn="l"/>
              </a:tabLst>
              <a:defRPr/>
            </a:pPr>
            <a:r>
              <a:rPr lang="lt-LT" sz="1800" dirty="0">
                <a:solidFill>
                  <a:sysClr val="windowText" lastClr="000000"/>
                </a:solidFill>
                <a:latin typeface="Calibri"/>
              </a:rPr>
              <a:t>LAT	Lietuvos Aukščiausiasis Teismas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8038" algn="l"/>
              </a:tabLst>
              <a:defRPr/>
            </a:pPr>
            <a:r>
              <a:rPr lang="lt-LT" sz="1800" dirty="0">
                <a:solidFill>
                  <a:sysClr val="windowText" lastClr="000000"/>
                </a:solidFill>
                <a:latin typeface="Calibri"/>
              </a:rPr>
              <a:t>LRKT	Lietuvos Respublikos Konstitucinis 	Teismas</a:t>
            </a:r>
            <a:endParaRPr kumimoji="0" lang="lt-LT" sz="1800" b="0" i="0" u="none" strike="noStrike" kern="1200" cap="none" spc="0" normalizeH="0" baseline="0" noProof="0" dirty="0">
              <a:ln>
                <a:noFill/>
              </a:ln>
              <a:solidFill>
                <a:sysClr val="windowText" lastClr="000000"/>
              </a:solidFill>
              <a:effectLst/>
              <a:uLnTx/>
              <a:uFillTx/>
              <a:latin typeface="Calibri"/>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8038" algn="l"/>
              </a:tabLst>
              <a:defRPr/>
            </a:pPr>
            <a:r>
              <a:rPr kumimoji="0" lang="de-DE" sz="1800" b="0" i="0" u="none" strike="noStrike" kern="1200" cap="none" spc="0" normalizeH="0" baseline="0" noProof="0" dirty="0">
                <a:ln>
                  <a:noFill/>
                </a:ln>
                <a:solidFill>
                  <a:sysClr val="windowText" lastClr="000000"/>
                </a:solidFill>
                <a:effectLst/>
                <a:uLnTx/>
                <a:uFillTx/>
                <a:latin typeface="Calibri"/>
                <a:ea typeface="+mn-ea"/>
                <a:cs typeface="+mn-cs"/>
              </a:rPr>
              <a:t>LT </a:t>
            </a: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lt-LT" sz="1800" b="0" i="0" u="none" strike="noStrike" kern="1200" cap="none" spc="0" normalizeH="0" baseline="0" dirty="0">
                <a:ln>
                  <a:noFill/>
                </a:ln>
                <a:solidFill>
                  <a:sysClr val="windowText" lastClr="000000"/>
                </a:solidFill>
                <a:effectLst/>
                <a:uLnTx/>
                <a:uFillTx/>
                <a:latin typeface="Calibri"/>
                <a:ea typeface="+mn-ea"/>
                <a:cs typeface="+mn-cs"/>
              </a:rPr>
              <a:t>Lietuva</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8038" algn="l"/>
              </a:tabLst>
              <a:defRPr/>
            </a:pP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PROBL	problema; problematiška</a:t>
            </a:r>
            <a:endParaRPr kumimoji="0" lang="de-DE" sz="1800" b="0" i="0" u="none" strike="noStrike" kern="1200" cap="none" spc="0" normalizeH="0" baseline="0" noProof="0" dirty="0">
              <a:ln>
                <a:noFill/>
              </a:ln>
              <a:solidFill>
                <a:sysClr val="windowText" lastClr="000000"/>
              </a:solidFill>
              <a:effectLst/>
              <a:uLnTx/>
              <a:uFillTx/>
              <a:latin typeface="Calibri"/>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8038" algn="l"/>
              </a:tabLst>
              <a:defRPr/>
            </a:pP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PS 	Pagrindų sprendimas</a:t>
            </a:r>
          </a:p>
          <a:p>
            <a:pPr marR="0" lvl="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8038" algn="l"/>
              </a:tabLst>
              <a:defRPr/>
            </a:pP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SESV	Sutartis dėl Europos Sąjungos veikimo</a:t>
            </a:r>
          </a:p>
          <a:p>
            <a:pPr marR="0" lvl="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8038" algn="l"/>
              </a:tabLst>
              <a:defRPr/>
            </a:pP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VFR	Vokietijos Federacinė Respublika</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16694315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CCEC8B33-D390-A8BD-289D-BA670F61194A}"/>
              </a:ext>
            </a:extLst>
          </p:cNvPr>
          <p:cNvSpPr>
            <a:spLocks noGrp="1"/>
          </p:cNvSpPr>
          <p:nvPr>
            <p:ph idx="1"/>
          </p:nvPr>
        </p:nvSpPr>
        <p:spPr>
          <a:xfrm>
            <a:off x="457200" y="692696"/>
            <a:ext cx="8229600" cy="5433467"/>
          </a:xfrm>
        </p:spPr>
        <p:txBody>
          <a:bodyPr/>
          <a:lstStyle/>
          <a:p>
            <a:pPr marL="0" indent="0">
              <a:buNone/>
            </a:pPr>
            <a:r>
              <a:rPr lang="lt-LT" dirty="0"/>
              <a:t>ESTT: Italijos konkurencijos tarybos paskirta bauda pažeidžia </a:t>
            </a:r>
            <a:r>
              <a:rPr lang="lt-LT" i="1" dirty="0" err="1"/>
              <a:t>non</a:t>
            </a:r>
            <a:r>
              <a:rPr lang="lt-LT" i="1" dirty="0"/>
              <a:t> bis </a:t>
            </a:r>
            <a:r>
              <a:rPr lang="lt-LT" i="1" dirty="0" err="1"/>
              <a:t>in</a:t>
            </a:r>
            <a:r>
              <a:rPr lang="lt-LT" i="1" dirty="0"/>
              <a:t> </a:t>
            </a:r>
            <a:r>
              <a:rPr lang="lt-LT" i="1" dirty="0" err="1"/>
              <a:t>idem</a:t>
            </a:r>
            <a:r>
              <a:rPr lang="lt-LT" i="1" dirty="0"/>
              <a:t> </a:t>
            </a:r>
            <a:r>
              <a:rPr lang="lt-LT" dirty="0"/>
              <a:t>principą (</a:t>
            </a:r>
            <a:r>
              <a:rPr lang="lt-LT" dirty="0" err="1"/>
              <a:t>Ch</a:t>
            </a:r>
            <a:r>
              <a:rPr lang="lt-LT" dirty="0"/>
              <a:t> 50 str.), nes prieš tai įsiteisėjo VFR sprendimas. Lemiamas laikas ne baudos paskyrimas, bet įsiteisėjimas.</a:t>
            </a:r>
          </a:p>
          <a:p>
            <a:pPr marL="0" indent="0">
              <a:buNone/>
            </a:pPr>
            <a:r>
              <a:rPr lang="lt-LT" dirty="0"/>
              <a:t>Tačiau pažeidimas gali būti pateisinamas, jei:</a:t>
            </a:r>
          </a:p>
          <a:p>
            <a:pPr marL="0" indent="0">
              <a:buNone/>
            </a:pPr>
            <a:r>
              <a:rPr lang="lt-LT" dirty="0"/>
              <a:t>- Bauda nėra neproporcinga.</a:t>
            </a:r>
          </a:p>
          <a:p>
            <a:pPr marL="0" indent="0">
              <a:buNone/>
            </a:pPr>
            <a:r>
              <a:rPr lang="lt-LT" dirty="0"/>
              <a:t>- Ji numatoma.</a:t>
            </a:r>
          </a:p>
          <a:p>
            <a:pPr marL="0" indent="0">
              <a:buNone/>
            </a:pPr>
            <a:r>
              <a:rPr lang="lt-LT" dirty="0"/>
              <a:t>- Procesai koordinuoti ir panašiu metu (šiuo atveju ne)</a:t>
            </a:r>
            <a:endParaRPr lang="de-DE" dirty="0"/>
          </a:p>
        </p:txBody>
      </p:sp>
      <p:sp>
        <p:nvSpPr>
          <p:cNvPr id="4" name="Datumsplatzhalter 3">
            <a:extLst>
              <a:ext uri="{FF2B5EF4-FFF2-40B4-BE49-F238E27FC236}">
                <a16:creationId xmlns:a16="http://schemas.microsoft.com/office/drawing/2014/main" id="{F6C4D447-2261-D20C-8FF0-3A5863F00E08}"/>
              </a:ext>
            </a:extLst>
          </p:cNvPr>
          <p:cNvSpPr>
            <a:spLocks noGrp="1"/>
          </p:cNvSpPr>
          <p:nvPr>
            <p:ph type="dt" sz="half" idx="10"/>
          </p:nvPr>
        </p:nvSpPr>
        <p:spPr/>
        <p:txBody>
          <a:bodyPr/>
          <a:lstStyle/>
          <a:p>
            <a:fld id="{A50E0AB5-71E3-4D58-ADA7-BDF2F9D58C84}" type="datetime1">
              <a:rPr lang="en-US" smtClean="0"/>
              <a:t>6/6/2025</a:t>
            </a:fld>
            <a:endParaRPr lang="en-US"/>
          </a:p>
        </p:txBody>
      </p:sp>
      <p:sp>
        <p:nvSpPr>
          <p:cNvPr id="5" name="Fußzeilenplatzhalter 4">
            <a:extLst>
              <a:ext uri="{FF2B5EF4-FFF2-40B4-BE49-F238E27FC236}">
                <a16:creationId xmlns:a16="http://schemas.microsoft.com/office/drawing/2014/main" id="{52427CF8-73FE-B769-DA21-FA8856B40517}"/>
              </a:ext>
            </a:extLst>
          </p:cNvPr>
          <p:cNvSpPr>
            <a:spLocks noGrp="1"/>
          </p:cNvSpPr>
          <p:nvPr>
            <p:ph type="ftr" sz="quarter" idx="11"/>
          </p:nvPr>
        </p:nvSpPr>
        <p:spPr/>
        <p:txBody>
          <a:bodyPr/>
          <a:lstStyle/>
          <a:p>
            <a:r>
              <a:rPr lang="lt-LT"/>
              <a:t>J. Namavičius. Vilnius</a:t>
            </a:r>
            <a:endParaRPr lang="en-US"/>
          </a:p>
        </p:txBody>
      </p:sp>
      <p:sp>
        <p:nvSpPr>
          <p:cNvPr id="6" name="Foliennummernplatzhalter 5">
            <a:extLst>
              <a:ext uri="{FF2B5EF4-FFF2-40B4-BE49-F238E27FC236}">
                <a16:creationId xmlns:a16="http://schemas.microsoft.com/office/drawing/2014/main" id="{3A9CCAD5-1530-9E72-84F4-482A20EEBD9D}"/>
              </a:ext>
            </a:extLst>
          </p:cNvPr>
          <p:cNvSpPr>
            <a:spLocks noGrp="1"/>
          </p:cNvSpPr>
          <p:nvPr>
            <p:ph type="sldNum" sz="quarter" idx="12"/>
          </p:nvPr>
        </p:nvSpPr>
        <p:spPr/>
        <p:txBody>
          <a:bodyPr/>
          <a:lstStyle/>
          <a:p>
            <a:fld id="{C191162D-2D2D-40DA-97B4-85B411CDC5D2}" type="slidenum">
              <a:rPr lang="en-US" smtClean="0"/>
              <a:t>40</a:t>
            </a:fld>
            <a:endParaRPr lang="en-US"/>
          </a:p>
        </p:txBody>
      </p:sp>
    </p:spTree>
    <p:extLst>
      <p:ext uri="{BB962C8B-B14F-4D97-AF65-F5344CB8AC3E}">
        <p14:creationId xmlns:p14="http://schemas.microsoft.com/office/powerpoint/2010/main" val="14068979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2BA0E7-345A-533D-3DED-F8EB537F66AA}"/>
              </a:ext>
            </a:extLst>
          </p:cNvPr>
          <p:cNvSpPr>
            <a:spLocks noGrp="1"/>
          </p:cNvSpPr>
          <p:nvPr>
            <p:ph type="title"/>
          </p:nvPr>
        </p:nvSpPr>
        <p:spPr/>
        <p:txBody>
          <a:bodyPr>
            <a:normAutofit fontScale="90000"/>
          </a:bodyPr>
          <a:lstStyle/>
          <a:p>
            <a:pPr algn="l"/>
            <a:r>
              <a:rPr lang="lt-LT" i="1" dirty="0" err="1"/>
              <a:t>Non</a:t>
            </a:r>
            <a:r>
              <a:rPr lang="lt-LT" i="1" dirty="0"/>
              <a:t> bis </a:t>
            </a:r>
            <a:r>
              <a:rPr lang="lt-LT" i="1" dirty="0" err="1"/>
              <a:t>in</a:t>
            </a:r>
            <a:r>
              <a:rPr lang="lt-LT" i="1" dirty="0"/>
              <a:t> </a:t>
            </a:r>
            <a:r>
              <a:rPr lang="lt-LT" i="1" dirty="0" err="1"/>
              <a:t>idem</a:t>
            </a:r>
            <a:r>
              <a:rPr lang="lt-LT" dirty="0"/>
              <a:t>, ir „limituoto įsiteisėjimo“ sprendimai</a:t>
            </a:r>
            <a:endParaRPr lang="de-DE" dirty="0"/>
          </a:p>
        </p:txBody>
      </p:sp>
      <p:sp>
        <p:nvSpPr>
          <p:cNvPr id="3" name="Inhaltsplatzhalter 2">
            <a:extLst>
              <a:ext uri="{FF2B5EF4-FFF2-40B4-BE49-F238E27FC236}">
                <a16:creationId xmlns:a16="http://schemas.microsoft.com/office/drawing/2014/main" id="{55DEA37A-03A9-593B-13CD-0B520940D44D}"/>
              </a:ext>
            </a:extLst>
          </p:cNvPr>
          <p:cNvSpPr>
            <a:spLocks noGrp="1"/>
          </p:cNvSpPr>
          <p:nvPr>
            <p:ph idx="1"/>
          </p:nvPr>
        </p:nvSpPr>
        <p:spPr/>
        <p:txBody>
          <a:bodyPr/>
          <a:lstStyle/>
          <a:p>
            <a:pPr marL="0" indent="0">
              <a:buNone/>
            </a:pPr>
            <a:r>
              <a:rPr lang="lt-LT" dirty="0">
                <a:solidFill>
                  <a:srgbClr val="0070C0"/>
                </a:solidFill>
              </a:rPr>
              <a:t>C-147/22 </a:t>
            </a:r>
            <a:r>
              <a:rPr lang="lt-LT" i="1" dirty="0">
                <a:solidFill>
                  <a:srgbClr val="0070C0"/>
                </a:solidFill>
              </a:rPr>
              <a:t>Terhelt5</a:t>
            </a:r>
            <a:r>
              <a:rPr lang="lt-LT" dirty="0"/>
              <a:t>– </a:t>
            </a:r>
            <a:r>
              <a:rPr lang="lt-LT" i="1" dirty="0" err="1"/>
              <a:t>non</a:t>
            </a:r>
            <a:r>
              <a:rPr lang="lt-LT" i="1" dirty="0"/>
              <a:t> bis </a:t>
            </a:r>
            <a:r>
              <a:rPr lang="lt-LT" i="1" dirty="0" err="1"/>
              <a:t>in</a:t>
            </a:r>
            <a:r>
              <a:rPr lang="lt-LT" i="1" dirty="0"/>
              <a:t> </a:t>
            </a:r>
            <a:r>
              <a:rPr lang="lt-LT" i="1" dirty="0" err="1"/>
              <a:t>idem</a:t>
            </a:r>
            <a:r>
              <a:rPr lang="lt-LT" i="1" dirty="0"/>
              <a:t> </a:t>
            </a:r>
            <a:r>
              <a:rPr lang="lt-LT" dirty="0"/>
              <a:t>galioja ir prokuratūrai nutraukus ikiteisminį tyrimą dėl įrodymų trūkumo, taip pat ir tuomet, jei nutraukusioje valstybėje lieka galimybė procesą pratęsti (pvz., paaiškėjus naujoms aplinkybėms).</a:t>
            </a:r>
          </a:p>
          <a:p>
            <a:pPr marL="0" indent="0">
              <a:buNone/>
            </a:pPr>
            <a:r>
              <a:rPr lang="lt-LT" dirty="0"/>
              <a:t>Tačiau sąlyga, kad tyrimas buvo pakankamai išsamus, byla nagrinėta „iš esmės“. </a:t>
            </a:r>
          </a:p>
          <a:p>
            <a:pPr marL="0" indent="0">
              <a:buNone/>
            </a:pPr>
            <a:r>
              <a:rPr lang="lt-LT" dirty="0"/>
              <a:t>Panašiai BPK 217 str. </a:t>
            </a:r>
            <a:endParaRPr lang="de-DE" dirty="0"/>
          </a:p>
        </p:txBody>
      </p:sp>
      <p:sp>
        <p:nvSpPr>
          <p:cNvPr id="4" name="Datumsplatzhalter 3">
            <a:extLst>
              <a:ext uri="{FF2B5EF4-FFF2-40B4-BE49-F238E27FC236}">
                <a16:creationId xmlns:a16="http://schemas.microsoft.com/office/drawing/2014/main" id="{7FCA7011-5212-809C-ABC9-C327B3552A59}"/>
              </a:ext>
            </a:extLst>
          </p:cNvPr>
          <p:cNvSpPr>
            <a:spLocks noGrp="1"/>
          </p:cNvSpPr>
          <p:nvPr>
            <p:ph type="dt" sz="half" idx="10"/>
          </p:nvPr>
        </p:nvSpPr>
        <p:spPr/>
        <p:txBody>
          <a:bodyPr/>
          <a:lstStyle/>
          <a:p>
            <a:fld id="{A50E0AB5-71E3-4D58-ADA7-BDF2F9D58C84}" type="datetime1">
              <a:rPr lang="en-US" smtClean="0"/>
              <a:t>6/6/2025</a:t>
            </a:fld>
            <a:endParaRPr lang="en-US"/>
          </a:p>
        </p:txBody>
      </p:sp>
      <p:sp>
        <p:nvSpPr>
          <p:cNvPr id="5" name="Fußzeilenplatzhalter 4">
            <a:extLst>
              <a:ext uri="{FF2B5EF4-FFF2-40B4-BE49-F238E27FC236}">
                <a16:creationId xmlns:a16="http://schemas.microsoft.com/office/drawing/2014/main" id="{14DF19FA-3874-24F2-3888-B97484F09DFA}"/>
              </a:ext>
            </a:extLst>
          </p:cNvPr>
          <p:cNvSpPr>
            <a:spLocks noGrp="1"/>
          </p:cNvSpPr>
          <p:nvPr>
            <p:ph type="ftr" sz="quarter" idx="11"/>
          </p:nvPr>
        </p:nvSpPr>
        <p:spPr/>
        <p:txBody>
          <a:bodyPr/>
          <a:lstStyle/>
          <a:p>
            <a:r>
              <a:rPr lang="lt-LT"/>
              <a:t>J. Namavičius. Vilnius</a:t>
            </a:r>
            <a:endParaRPr lang="en-US"/>
          </a:p>
        </p:txBody>
      </p:sp>
      <p:sp>
        <p:nvSpPr>
          <p:cNvPr id="6" name="Foliennummernplatzhalter 5">
            <a:extLst>
              <a:ext uri="{FF2B5EF4-FFF2-40B4-BE49-F238E27FC236}">
                <a16:creationId xmlns:a16="http://schemas.microsoft.com/office/drawing/2014/main" id="{DB7C5ECF-3BDD-8169-D1A5-A9384A3B538C}"/>
              </a:ext>
            </a:extLst>
          </p:cNvPr>
          <p:cNvSpPr>
            <a:spLocks noGrp="1"/>
          </p:cNvSpPr>
          <p:nvPr>
            <p:ph type="sldNum" sz="quarter" idx="12"/>
          </p:nvPr>
        </p:nvSpPr>
        <p:spPr/>
        <p:txBody>
          <a:bodyPr/>
          <a:lstStyle/>
          <a:p>
            <a:fld id="{C191162D-2D2D-40DA-97B4-85B411CDC5D2}" type="slidenum">
              <a:rPr lang="en-US" smtClean="0"/>
              <a:t>41</a:t>
            </a:fld>
            <a:endParaRPr lang="en-US"/>
          </a:p>
        </p:txBody>
      </p:sp>
    </p:spTree>
    <p:extLst>
      <p:ext uri="{BB962C8B-B14F-4D97-AF65-F5344CB8AC3E}">
        <p14:creationId xmlns:p14="http://schemas.microsoft.com/office/powerpoint/2010/main" val="16157350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23BDB2-3EA2-43D4-71D1-43932FFEB081}"/>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79444823-7C93-1432-A9B9-09D5EFF8E60E}"/>
              </a:ext>
            </a:extLst>
          </p:cNvPr>
          <p:cNvSpPr>
            <a:spLocks noGrp="1"/>
          </p:cNvSpPr>
          <p:nvPr>
            <p:ph idx="1"/>
          </p:nvPr>
        </p:nvSpPr>
        <p:spPr>
          <a:xfrm>
            <a:off x="457200" y="620688"/>
            <a:ext cx="8229600" cy="5505475"/>
          </a:xfrm>
        </p:spPr>
        <p:txBody>
          <a:bodyPr>
            <a:normAutofit/>
          </a:bodyPr>
          <a:lstStyle/>
          <a:p>
            <a:pPr marL="0" indent="0">
              <a:buNone/>
            </a:pPr>
            <a:r>
              <a:rPr lang="lt-LT" dirty="0">
                <a:solidFill>
                  <a:srgbClr val="0070C0"/>
                </a:solidFill>
              </a:rPr>
              <a:t>ESTT 2014.06.05, C-398/12 – </a:t>
            </a:r>
            <a:r>
              <a:rPr lang="lt-LT" i="1" dirty="0">
                <a:solidFill>
                  <a:srgbClr val="0070C0"/>
                </a:solidFill>
              </a:rPr>
              <a:t>M</a:t>
            </a:r>
            <a:r>
              <a:rPr lang="lt-LT" dirty="0"/>
              <a:t>: Belgijos teismai nutraukė procesą (atsisakė perduoti bylą į teisiamąjį posėdį); jis gali būti atnaujintas tik paaiškėjus naujoms aplinkybėms.</a:t>
            </a:r>
          </a:p>
          <a:p>
            <a:pPr marL="0" indent="0">
              <a:buNone/>
            </a:pPr>
            <a:r>
              <a:rPr lang="lt-LT" dirty="0"/>
              <a:t>ESTT: </a:t>
            </a:r>
            <a:r>
              <a:rPr lang="lt-LT" i="1" dirty="0" err="1"/>
              <a:t>non</a:t>
            </a:r>
            <a:r>
              <a:rPr lang="lt-LT" i="1" dirty="0"/>
              <a:t> bis </a:t>
            </a:r>
            <a:r>
              <a:rPr lang="lt-LT" i="1" dirty="0" err="1"/>
              <a:t>in</a:t>
            </a:r>
            <a:r>
              <a:rPr lang="lt-LT" i="1" dirty="0"/>
              <a:t> </a:t>
            </a:r>
            <a:r>
              <a:rPr lang="lt-LT" i="1" dirty="0" err="1"/>
              <a:t>idem</a:t>
            </a:r>
            <a:r>
              <a:rPr lang="lt-LT" i="1" dirty="0"/>
              <a:t> </a:t>
            </a:r>
            <a:r>
              <a:rPr lang="lt-LT" dirty="0"/>
              <a:t>galioja ir sprendimui, kuris gali būti peržiūrėtas tik esant naujoms aplinkybėms; kad atnaujinimas būtų „ypatinga proceso priemonė“, nereikalinga. Be to, paaiškėjus naujoms aplinkybėms atnaujinti ir tęsti tyrimą gali tik Belgija.</a:t>
            </a:r>
          </a:p>
        </p:txBody>
      </p:sp>
      <p:sp>
        <p:nvSpPr>
          <p:cNvPr id="4" name="Datumsplatzhalter 3">
            <a:extLst>
              <a:ext uri="{FF2B5EF4-FFF2-40B4-BE49-F238E27FC236}">
                <a16:creationId xmlns:a16="http://schemas.microsoft.com/office/drawing/2014/main" id="{5601495F-7F16-DCF3-FA1C-9705A618A9D5}"/>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25BCD21-D818-4B54-8227-4287A4A6C02B}"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6/6/2025</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ußzeilenplatzhalter 4">
            <a:extLst>
              <a:ext uri="{FF2B5EF4-FFF2-40B4-BE49-F238E27FC236}">
                <a16:creationId xmlns:a16="http://schemas.microsoft.com/office/drawing/2014/main" id="{51E1F246-0C36-39A2-96BA-D66DCBF964D4}"/>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t-LT" sz="1200" b="0" i="0" u="none" strike="noStrike" kern="1200" cap="none" spc="0" normalizeH="0" baseline="0" noProof="0">
                <a:ln>
                  <a:noFill/>
                </a:ln>
                <a:solidFill>
                  <a:prstClr val="black">
                    <a:tint val="75000"/>
                  </a:prstClr>
                </a:solidFill>
                <a:effectLst/>
                <a:uLnTx/>
                <a:uFillTx/>
                <a:latin typeface="Calibri"/>
                <a:ea typeface="+mn-ea"/>
                <a:cs typeface="+mn-cs"/>
              </a:rPr>
              <a:t>J. Namavičius. Vilnius</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liennummernplatzhalter 5">
            <a:extLst>
              <a:ext uri="{FF2B5EF4-FFF2-40B4-BE49-F238E27FC236}">
                <a16:creationId xmlns:a16="http://schemas.microsoft.com/office/drawing/2014/main" id="{E7EF86E0-C9D0-3C29-E83E-54945647524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91162D-2D2D-40DA-97B4-85B411CDC5D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6801606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4EF0B9-A05D-46A6-C839-4D7807323949}"/>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C99CA876-BB04-8059-C101-754CD6432577}"/>
              </a:ext>
            </a:extLst>
          </p:cNvPr>
          <p:cNvSpPr>
            <a:spLocks noGrp="1"/>
          </p:cNvSpPr>
          <p:nvPr>
            <p:ph idx="1"/>
          </p:nvPr>
        </p:nvSpPr>
        <p:spPr>
          <a:xfrm>
            <a:off x="457200" y="548680"/>
            <a:ext cx="8229600" cy="5577483"/>
          </a:xfrm>
        </p:spPr>
        <p:txBody>
          <a:bodyPr>
            <a:normAutofit fontScale="85000" lnSpcReduction="20000"/>
          </a:bodyPr>
          <a:lstStyle/>
          <a:p>
            <a:pPr marL="0" indent="0">
              <a:buNone/>
            </a:pPr>
            <a:r>
              <a:rPr lang="lt-LT" dirty="0">
                <a:solidFill>
                  <a:srgbClr val="0070C0"/>
                </a:solidFill>
              </a:rPr>
              <a:t>LAT</a:t>
            </a:r>
            <a:r>
              <a:rPr lang="en-US" dirty="0">
                <a:solidFill>
                  <a:srgbClr val="0070C0"/>
                </a:solidFill>
              </a:rPr>
              <a:t> 2K-7-61-511/2023</a:t>
            </a:r>
            <a:r>
              <a:rPr lang="lt-LT" dirty="0"/>
              <a:t>: Nustatę </a:t>
            </a:r>
            <a:r>
              <a:rPr lang="lt-LT" i="1" dirty="0" err="1"/>
              <a:t>non</a:t>
            </a:r>
            <a:r>
              <a:rPr lang="lt-LT" i="1" dirty="0"/>
              <a:t> bis </a:t>
            </a:r>
            <a:r>
              <a:rPr lang="lt-LT" i="1" dirty="0" err="1"/>
              <a:t>in</a:t>
            </a:r>
            <a:r>
              <a:rPr lang="lt-LT" i="1" dirty="0"/>
              <a:t> </a:t>
            </a:r>
            <a:r>
              <a:rPr lang="lt-LT" i="1" dirty="0" err="1"/>
              <a:t>idem</a:t>
            </a:r>
            <a:r>
              <a:rPr lang="lt-LT" dirty="0"/>
              <a:t> principo pažeidimą, </a:t>
            </a:r>
            <a:r>
              <a:rPr lang="lt-LT" dirty="0">
                <a:highlight>
                  <a:srgbClr val="FFFF00"/>
                </a:highlight>
              </a:rPr>
              <a:t>teismai paprastai nutraukia bylą</a:t>
            </a:r>
            <a:r>
              <a:rPr lang="lt-LT" dirty="0"/>
              <a:t>, konstatuodami negalimumą antrą kartą bausti ar persekioti už tą pačią veiką. Tačiau kasacinės instancijos teismas yra suformulavęs ir </a:t>
            </a:r>
            <a:r>
              <a:rPr lang="lt-LT" dirty="0">
                <a:highlight>
                  <a:srgbClr val="FFFF00"/>
                </a:highlight>
              </a:rPr>
              <a:t>„klaidos taisymo“</a:t>
            </a:r>
            <a:r>
              <a:rPr lang="lt-LT" dirty="0"/>
              <a:t> taisyklę, pagal kurią baudžiamasis procesas gali būti pripažintas teisėtu, </a:t>
            </a:r>
            <a:r>
              <a:rPr lang="lt-LT" dirty="0">
                <a:highlight>
                  <a:srgbClr val="FFFF00"/>
                </a:highlight>
              </a:rPr>
              <a:t>jeigu anksčiau, neatskleidus visų reikšmingų aplinkybių, pritaikyta nepagrįstai švelni atsakomybės rūšis, tačiau teisinė klaida, lėmusi netinkamos atsakomybės rūšies taikymą, turi būti tikrai šiurkšti </a:t>
            </a:r>
            <a:r>
              <a:rPr lang="lt-LT" dirty="0"/>
              <a:t>ir akivaizdžiai pažeidžianti teisingumo principą Išskirtiniais atvejais taikomos </a:t>
            </a:r>
            <a:r>
              <a:rPr lang="lt-LT" dirty="0">
                <a:highlight>
                  <a:srgbClr val="FFFF00"/>
                </a:highlight>
              </a:rPr>
              <a:t>„kompensacinės“ priemonės</a:t>
            </a:r>
            <a:r>
              <a:rPr lang="lt-LT" dirty="0"/>
              <a:t>, mažinant baudžiamosios atsakomybės apimtį. Šis </a:t>
            </a:r>
            <a:r>
              <a:rPr lang="lt-LT" i="1" dirty="0" err="1"/>
              <a:t>non</a:t>
            </a:r>
            <a:r>
              <a:rPr lang="lt-LT" i="1" dirty="0"/>
              <a:t> bis </a:t>
            </a:r>
            <a:r>
              <a:rPr lang="lt-LT" i="1" dirty="0" err="1"/>
              <a:t>in</a:t>
            </a:r>
            <a:r>
              <a:rPr lang="lt-LT" i="1" dirty="0"/>
              <a:t> </a:t>
            </a:r>
            <a:r>
              <a:rPr lang="lt-LT" i="1" dirty="0" err="1"/>
              <a:t>idem</a:t>
            </a:r>
            <a:r>
              <a:rPr lang="lt-LT" i="1" dirty="0"/>
              <a:t> </a:t>
            </a:r>
            <a:r>
              <a:rPr lang="lt-LT" dirty="0"/>
              <a:t>principo pažeidimo ištaisymo būdas taikomas kaip </a:t>
            </a:r>
            <a:r>
              <a:rPr lang="lt-LT" i="1" dirty="0" err="1"/>
              <a:t>ultima</a:t>
            </a:r>
            <a:r>
              <a:rPr lang="lt-LT" i="1" dirty="0"/>
              <a:t> </a:t>
            </a:r>
            <a:r>
              <a:rPr lang="lt-LT" i="1" dirty="0" err="1"/>
              <a:t>ratio</a:t>
            </a:r>
            <a:r>
              <a:rPr lang="lt-LT" dirty="0"/>
              <a:t> [...].</a:t>
            </a:r>
          </a:p>
          <a:p>
            <a:endParaRPr lang="en-US" dirty="0"/>
          </a:p>
        </p:txBody>
      </p:sp>
      <p:sp>
        <p:nvSpPr>
          <p:cNvPr id="4" name="Datumsplatzhalter 3">
            <a:extLst>
              <a:ext uri="{FF2B5EF4-FFF2-40B4-BE49-F238E27FC236}">
                <a16:creationId xmlns:a16="http://schemas.microsoft.com/office/drawing/2014/main" id="{998A3460-F0B3-6270-B080-42AB8B12C04F}"/>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0CA496B-0BA8-47C2-A2EC-B214762C175E}"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6/6/2025</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ußzeilenplatzhalter 4">
            <a:extLst>
              <a:ext uri="{FF2B5EF4-FFF2-40B4-BE49-F238E27FC236}">
                <a16:creationId xmlns:a16="http://schemas.microsoft.com/office/drawing/2014/main" id="{51D704C7-78FE-5B80-7A25-AEED6A0BF46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t-LT" sz="1200" b="0" i="0" u="none" strike="noStrike" kern="1200" cap="none" spc="0" normalizeH="0" baseline="0" noProof="0">
                <a:ln>
                  <a:noFill/>
                </a:ln>
                <a:solidFill>
                  <a:prstClr val="black">
                    <a:tint val="75000"/>
                  </a:prstClr>
                </a:solidFill>
                <a:effectLst/>
                <a:uLnTx/>
                <a:uFillTx/>
                <a:latin typeface="Calibri"/>
                <a:ea typeface="+mn-ea"/>
                <a:cs typeface="+mn-cs"/>
              </a:rPr>
              <a:t>J. Namavičius. Vilnius</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liennummernplatzhalter 5">
            <a:extLst>
              <a:ext uri="{FF2B5EF4-FFF2-40B4-BE49-F238E27FC236}">
                <a16:creationId xmlns:a16="http://schemas.microsoft.com/office/drawing/2014/main" id="{CC0FBDE0-BC3F-BECC-8D6E-EA8DAFDBD9A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91162D-2D2D-40DA-97B4-85B411CDC5D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9365635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21CE0D-F783-3773-DC81-21FBD213589D}"/>
              </a:ext>
            </a:extLst>
          </p:cNvPr>
          <p:cNvSpPr>
            <a:spLocks noGrp="1"/>
          </p:cNvSpPr>
          <p:nvPr>
            <p:ph type="title"/>
          </p:nvPr>
        </p:nvSpPr>
        <p:spPr/>
        <p:txBody>
          <a:bodyPr>
            <a:normAutofit/>
          </a:bodyPr>
          <a:lstStyle/>
          <a:p>
            <a:r>
              <a:rPr lang="lt-LT" sz="3600" i="1" dirty="0" err="1"/>
              <a:t>non</a:t>
            </a:r>
            <a:r>
              <a:rPr lang="lt-LT" sz="3600" i="1" dirty="0"/>
              <a:t> bis </a:t>
            </a:r>
            <a:r>
              <a:rPr lang="lt-LT" sz="3600" i="1" dirty="0" err="1"/>
              <a:t>in</a:t>
            </a:r>
            <a:r>
              <a:rPr lang="lt-LT" sz="3600" i="1" dirty="0"/>
              <a:t> </a:t>
            </a:r>
            <a:r>
              <a:rPr lang="lt-LT" sz="3600" i="1" dirty="0" err="1"/>
              <a:t>idem</a:t>
            </a:r>
            <a:r>
              <a:rPr lang="lt-LT" sz="3600" i="1" dirty="0"/>
              <a:t> </a:t>
            </a:r>
            <a:r>
              <a:rPr lang="lt-LT" sz="3600" dirty="0"/>
              <a:t>taikymo apimtis: </a:t>
            </a:r>
            <a:r>
              <a:rPr lang="de-DE" sz="3600" dirty="0">
                <a:solidFill>
                  <a:srgbClr val="0070C0"/>
                </a:solidFill>
              </a:rPr>
              <a:t>C‑726/21</a:t>
            </a:r>
          </a:p>
        </p:txBody>
      </p:sp>
      <p:sp>
        <p:nvSpPr>
          <p:cNvPr id="3" name="Inhaltsplatzhalter 2">
            <a:extLst>
              <a:ext uri="{FF2B5EF4-FFF2-40B4-BE49-F238E27FC236}">
                <a16:creationId xmlns:a16="http://schemas.microsoft.com/office/drawing/2014/main" id="{E5E51AAC-1E89-7F90-1CF9-1A87E9B5A2AD}"/>
              </a:ext>
            </a:extLst>
          </p:cNvPr>
          <p:cNvSpPr>
            <a:spLocks noGrp="1"/>
          </p:cNvSpPr>
          <p:nvPr>
            <p:ph idx="1"/>
          </p:nvPr>
        </p:nvSpPr>
        <p:spPr/>
        <p:txBody>
          <a:bodyPr>
            <a:normAutofit fontScale="77500" lnSpcReduction="20000"/>
          </a:bodyPr>
          <a:lstStyle/>
          <a:p>
            <a:pPr marL="0" indent="0">
              <a:buNone/>
            </a:pPr>
            <a:r>
              <a:rPr lang="lt-LT" dirty="0"/>
              <a:t>KĮŠS 54 straipsnis, siejamas su Chartijos 50 straipsniu, turi būti aiškinamas taip, kad, vertinant, ar laikomasi </a:t>
            </a:r>
            <a:r>
              <a:rPr lang="lt-LT" i="1" dirty="0"/>
              <a:t>ne bis </a:t>
            </a:r>
            <a:r>
              <a:rPr lang="lt-LT" i="1" dirty="0" err="1"/>
              <a:t>in</a:t>
            </a:r>
            <a:r>
              <a:rPr lang="lt-LT" i="1" dirty="0"/>
              <a:t> </a:t>
            </a:r>
            <a:r>
              <a:rPr lang="lt-LT" i="1" dirty="0" err="1"/>
              <a:t>idem</a:t>
            </a:r>
            <a:r>
              <a:rPr lang="lt-LT" dirty="0"/>
              <a:t> principo, reikia atsižvelgti ne tik į veikas, nurodytas kitos valstybės narės kompetentingų institucijų surašyto kaltinamojo akto rezoliucinėje dalyje ir pastarojoje valstybėje narėje priimto galutinio nuosprendžio rezoliucinėje dalyje, bet ir į šio nuosprendžio motyvuojamojoje dalyje nurodytas veikas, taip pat į veikas, dėl kurių buvo vykdomas tyrimas, tačiau kurios nenurodytos kaltinamajame akte, ir į bet kokią svarbią informaciją, susijusią su materialinėmis veikomis, dėl kurių toje kitoje valstybėje narėje buvo vykdomas ankstesnis baudžiamasis procesas, užbaigtas galutiniu sprendimu.</a:t>
            </a:r>
            <a:endParaRPr lang="de-DE" dirty="0"/>
          </a:p>
        </p:txBody>
      </p:sp>
      <p:sp>
        <p:nvSpPr>
          <p:cNvPr id="4" name="Datumsplatzhalter 3">
            <a:extLst>
              <a:ext uri="{FF2B5EF4-FFF2-40B4-BE49-F238E27FC236}">
                <a16:creationId xmlns:a16="http://schemas.microsoft.com/office/drawing/2014/main" id="{25C96889-2E89-E400-C08D-6C635C22A51F}"/>
              </a:ext>
            </a:extLst>
          </p:cNvPr>
          <p:cNvSpPr>
            <a:spLocks noGrp="1"/>
          </p:cNvSpPr>
          <p:nvPr>
            <p:ph type="dt" sz="half" idx="10"/>
          </p:nvPr>
        </p:nvSpPr>
        <p:spPr/>
        <p:txBody>
          <a:bodyPr/>
          <a:lstStyle/>
          <a:p>
            <a:fld id="{A50E0AB5-71E3-4D58-ADA7-BDF2F9D58C84}" type="datetime1">
              <a:rPr lang="en-US" smtClean="0"/>
              <a:t>6/6/2025</a:t>
            </a:fld>
            <a:endParaRPr lang="en-US"/>
          </a:p>
        </p:txBody>
      </p:sp>
      <p:sp>
        <p:nvSpPr>
          <p:cNvPr id="5" name="Fußzeilenplatzhalter 4">
            <a:extLst>
              <a:ext uri="{FF2B5EF4-FFF2-40B4-BE49-F238E27FC236}">
                <a16:creationId xmlns:a16="http://schemas.microsoft.com/office/drawing/2014/main" id="{715A0F4C-4EBC-6EB9-4AA7-AE343822C265}"/>
              </a:ext>
            </a:extLst>
          </p:cNvPr>
          <p:cNvSpPr>
            <a:spLocks noGrp="1"/>
          </p:cNvSpPr>
          <p:nvPr>
            <p:ph type="ftr" sz="quarter" idx="11"/>
          </p:nvPr>
        </p:nvSpPr>
        <p:spPr/>
        <p:txBody>
          <a:bodyPr/>
          <a:lstStyle/>
          <a:p>
            <a:r>
              <a:rPr lang="lt-LT"/>
              <a:t>J. Namavičius. Vilnius</a:t>
            </a:r>
            <a:endParaRPr lang="en-US"/>
          </a:p>
        </p:txBody>
      </p:sp>
      <p:sp>
        <p:nvSpPr>
          <p:cNvPr id="6" name="Foliennummernplatzhalter 5">
            <a:extLst>
              <a:ext uri="{FF2B5EF4-FFF2-40B4-BE49-F238E27FC236}">
                <a16:creationId xmlns:a16="http://schemas.microsoft.com/office/drawing/2014/main" id="{7E64D029-227F-67B8-B5C8-BB6DD3D5D6DC}"/>
              </a:ext>
            </a:extLst>
          </p:cNvPr>
          <p:cNvSpPr>
            <a:spLocks noGrp="1"/>
          </p:cNvSpPr>
          <p:nvPr>
            <p:ph type="sldNum" sz="quarter" idx="12"/>
          </p:nvPr>
        </p:nvSpPr>
        <p:spPr/>
        <p:txBody>
          <a:bodyPr/>
          <a:lstStyle/>
          <a:p>
            <a:fld id="{C191162D-2D2D-40DA-97B4-85B411CDC5D2}" type="slidenum">
              <a:rPr lang="en-US" smtClean="0"/>
              <a:t>44</a:t>
            </a:fld>
            <a:endParaRPr lang="en-US"/>
          </a:p>
        </p:txBody>
      </p:sp>
    </p:spTree>
    <p:extLst>
      <p:ext uri="{BB962C8B-B14F-4D97-AF65-F5344CB8AC3E}">
        <p14:creationId xmlns:p14="http://schemas.microsoft.com/office/powerpoint/2010/main" val="34445545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E870FD-1B95-7CF3-C6CF-94C2E2E759D9}"/>
              </a:ext>
            </a:extLst>
          </p:cNvPr>
          <p:cNvSpPr>
            <a:spLocks noGrp="1"/>
          </p:cNvSpPr>
          <p:nvPr>
            <p:ph type="title"/>
          </p:nvPr>
        </p:nvSpPr>
        <p:spPr>
          <a:xfrm>
            <a:off x="468640" y="731837"/>
            <a:ext cx="8229600" cy="1143000"/>
          </a:xfrm>
        </p:spPr>
        <p:txBody>
          <a:bodyPr>
            <a:noAutofit/>
          </a:bodyPr>
          <a:lstStyle/>
          <a:p>
            <a:pPr algn="l"/>
            <a:r>
              <a:rPr lang="lt-LT" sz="3600" dirty="0"/>
              <a:t>Kas dar mūsų laukia: </a:t>
            </a:r>
            <a:r>
              <a:rPr lang="lt-LT" sz="3600" i="1" dirty="0">
                <a:solidFill>
                  <a:srgbClr val="0070C0"/>
                </a:solidFill>
              </a:rPr>
              <a:t>e-</a:t>
            </a:r>
            <a:r>
              <a:rPr lang="lt-LT" sz="3600" i="1" dirty="0" err="1">
                <a:solidFill>
                  <a:srgbClr val="0070C0"/>
                </a:solidFill>
              </a:rPr>
              <a:t>evidence</a:t>
            </a:r>
            <a:r>
              <a:rPr lang="lt-LT" sz="3600" dirty="0">
                <a:solidFill>
                  <a:srgbClr val="0070C0"/>
                </a:solidFill>
              </a:rPr>
              <a:t> reglamentas</a:t>
            </a:r>
            <a:r>
              <a:rPr lang="lt-LT" sz="3600" dirty="0"/>
              <a:t> (taikomas nuo 2026-08-18)</a:t>
            </a:r>
            <a:endParaRPr lang="de-DE" sz="3600" dirty="0"/>
          </a:p>
        </p:txBody>
      </p:sp>
      <p:sp>
        <p:nvSpPr>
          <p:cNvPr id="3" name="Inhaltsplatzhalter 2">
            <a:extLst>
              <a:ext uri="{FF2B5EF4-FFF2-40B4-BE49-F238E27FC236}">
                <a16:creationId xmlns:a16="http://schemas.microsoft.com/office/drawing/2014/main" id="{A01C3456-6A2D-9054-CE5A-E353332BB60C}"/>
              </a:ext>
            </a:extLst>
          </p:cNvPr>
          <p:cNvSpPr>
            <a:spLocks noGrp="1"/>
          </p:cNvSpPr>
          <p:nvPr>
            <p:ph idx="1"/>
          </p:nvPr>
        </p:nvSpPr>
        <p:spPr>
          <a:xfrm>
            <a:off x="457200" y="1988840"/>
            <a:ext cx="8229600" cy="4137323"/>
          </a:xfrm>
        </p:spPr>
        <p:txBody>
          <a:bodyPr>
            <a:normAutofit lnSpcReduction="10000"/>
          </a:bodyPr>
          <a:lstStyle/>
          <a:p>
            <a:pPr marL="0" indent="0">
              <a:buNone/>
            </a:pPr>
            <a:r>
              <a:rPr lang="lt-LT" dirty="0"/>
              <a:t>Apima abonento, srauto duomenis ir turinio duomenis. Esminiai ypatumai: </a:t>
            </a:r>
          </a:p>
          <a:p>
            <a:pPr>
              <a:buFontTx/>
              <a:buChar char="-"/>
            </a:pPr>
            <a:r>
              <a:rPr lang="lt-LT" dirty="0"/>
              <a:t>orderis išduodamas tiesiai paslaugų teikėjui, valstybė turi tik prieštaravimo teisę. </a:t>
            </a:r>
          </a:p>
          <a:p>
            <a:pPr>
              <a:buFontTx/>
              <a:buChar char="-"/>
            </a:pPr>
            <a:r>
              <a:rPr lang="lt-LT" dirty="0"/>
              <a:t>nesvarbu, kur yra duomenys, svarbu tik tai, kur paslaugų teikėjas.</a:t>
            </a:r>
          </a:p>
          <a:p>
            <a:pPr>
              <a:buFontTx/>
              <a:buChar char="-"/>
            </a:pPr>
            <a:r>
              <a:rPr lang="lt-LT" dirty="0"/>
              <a:t>dėl kolizijų su trečiųjų valstybių teise sprendžia išduodančioji valstybė/jos teismas.</a:t>
            </a:r>
            <a:endParaRPr lang="de-DE" dirty="0"/>
          </a:p>
        </p:txBody>
      </p:sp>
      <p:sp>
        <p:nvSpPr>
          <p:cNvPr id="4" name="Datumsplatzhalter 3">
            <a:extLst>
              <a:ext uri="{FF2B5EF4-FFF2-40B4-BE49-F238E27FC236}">
                <a16:creationId xmlns:a16="http://schemas.microsoft.com/office/drawing/2014/main" id="{046B2C31-EE75-4638-04A1-4B789EEC26E2}"/>
              </a:ext>
            </a:extLst>
          </p:cNvPr>
          <p:cNvSpPr>
            <a:spLocks noGrp="1"/>
          </p:cNvSpPr>
          <p:nvPr>
            <p:ph type="dt" sz="half" idx="10"/>
          </p:nvPr>
        </p:nvSpPr>
        <p:spPr/>
        <p:txBody>
          <a:bodyPr/>
          <a:lstStyle/>
          <a:p>
            <a:fld id="{A50E0AB5-71E3-4D58-ADA7-BDF2F9D58C84}" type="datetime1">
              <a:rPr lang="en-US" smtClean="0"/>
              <a:t>6/6/2025</a:t>
            </a:fld>
            <a:endParaRPr lang="en-US"/>
          </a:p>
        </p:txBody>
      </p:sp>
      <p:sp>
        <p:nvSpPr>
          <p:cNvPr id="5" name="Fußzeilenplatzhalter 4">
            <a:extLst>
              <a:ext uri="{FF2B5EF4-FFF2-40B4-BE49-F238E27FC236}">
                <a16:creationId xmlns:a16="http://schemas.microsoft.com/office/drawing/2014/main" id="{DE8B69A8-EC6D-0967-FC32-9D8EE9CE0E82}"/>
              </a:ext>
            </a:extLst>
          </p:cNvPr>
          <p:cNvSpPr>
            <a:spLocks noGrp="1"/>
          </p:cNvSpPr>
          <p:nvPr>
            <p:ph type="ftr" sz="quarter" idx="11"/>
          </p:nvPr>
        </p:nvSpPr>
        <p:spPr/>
        <p:txBody>
          <a:bodyPr/>
          <a:lstStyle/>
          <a:p>
            <a:r>
              <a:rPr lang="lt-LT"/>
              <a:t>J. Namavičius. Vilnius</a:t>
            </a:r>
            <a:endParaRPr lang="en-US"/>
          </a:p>
        </p:txBody>
      </p:sp>
      <p:sp>
        <p:nvSpPr>
          <p:cNvPr id="6" name="Foliennummernplatzhalter 5">
            <a:extLst>
              <a:ext uri="{FF2B5EF4-FFF2-40B4-BE49-F238E27FC236}">
                <a16:creationId xmlns:a16="http://schemas.microsoft.com/office/drawing/2014/main" id="{D47EB6A3-D9A9-727F-4D48-22B8F83AF2E1}"/>
              </a:ext>
            </a:extLst>
          </p:cNvPr>
          <p:cNvSpPr>
            <a:spLocks noGrp="1"/>
          </p:cNvSpPr>
          <p:nvPr>
            <p:ph type="sldNum" sz="quarter" idx="12"/>
          </p:nvPr>
        </p:nvSpPr>
        <p:spPr/>
        <p:txBody>
          <a:bodyPr/>
          <a:lstStyle/>
          <a:p>
            <a:fld id="{C191162D-2D2D-40DA-97B4-85B411CDC5D2}" type="slidenum">
              <a:rPr lang="en-US" smtClean="0"/>
              <a:t>45</a:t>
            </a:fld>
            <a:endParaRPr lang="en-US"/>
          </a:p>
        </p:txBody>
      </p:sp>
    </p:spTree>
    <p:extLst>
      <p:ext uri="{BB962C8B-B14F-4D97-AF65-F5344CB8AC3E}">
        <p14:creationId xmlns:p14="http://schemas.microsoft.com/office/powerpoint/2010/main" val="351654123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52244B8B-37C4-0063-4D59-CBEEC670EA1A}"/>
              </a:ext>
            </a:extLst>
          </p:cNvPr>
          <p:cNvSpPr>
            <a:spLocks noGrp="1"/>
          </p:cNvSpPr>
          <p:nvPr>
            <p:ph idx="1"/>
          </p:nvPr>
        </p:nvSpPr>
        <p:spPr>
          <a:xfrm>
            <a:off x="457200" y="764704"/>
            <a:ext cx="8229600" cy="5361459"/>
          </a:xfrm>
        </p:spPr>
        <p:txBody>
          <a:bodyPr/>
          <a:lstStyle/>
          <a:p>
            <a:pPr marL="0" indent="0">
              <a:buNone/>
            </a:pPr>
            <a:r>
              <a:rPr lang="lt-LT" dirty="0"/>
              <a:t>Problemos: </a:t>
            </a:r>
          </a:p>
          <a:p>
            <a:pPr>
              <a:buFontTx/>
              <a:buChar char="-"/>
            </a:pPr>
            <a:r>
              <a:rPr lang="lt-LT" dirty="0"/>
              <a:t>Itin menkas vykdymą užtikrinančios valstybės vaidmuo.</a:t>
            </a:r>
          </a:p>
          <a:p>
            <a:pPr>
              <a:buFontTx/>
              <a:buChar char="-"/>
            </a:pPr>
            <a:r>
              <a:rPr lang="lt-LT" dirty="0"/>
              <a:t>Kolizijos atveju su 3 valstybės teise tik vienpusė išduodančiosios valstybės patikros teisė, iš esmės net leidžia įteisinti pažeidimą. Konfliktinis potencialas. </a:t>
            </a:r>
          </a:p>
          <a:p>
            <a:pPr>
              <a:buFontTx/>
              <a:buChar char="-"/>
            </a:pPr>
            <a:r>
              <a:rPr lang="lt-LT" dirty="0"/>
              <a:t>Perėjimas iš kooperacinio </a:t>
            </a:r>
            <a:r>
              <a:rPr lang="lt-LT"/>
              <a:t>į vienpusį modelį</a:t>
            </a:r>
            <a:r>
              <a:rPr lang="lt-LT" dirty="0"/>
              <a:t>.</a:t>
            </a:r>
          </a:p>
        </p:txBody>
      </p:sp>
      <p:sp>
        <p:nvSpPr>
          <p:cNvPr id="4" name="Datumsplatzhalter 3">
            <a:extLst>
              <a:ext uri="{FF2B5EF4-FFF2-40B4-BE49-F238E27FC236}">
                <a16:creationId xmlns:a16="http://schemas.microsoft.com/office/drawing/2014/main" id="{D1A9A5C2-5297-D1EA-9465-C39054672D15}"/>
              </a:ext>
            </a:extLst>
          </p:cNvPr>
          <p:cNvSpPr>
            <a:spLocks noGrp="1"/>
          </p:cNvSpPr>
          <p:nvPr>
            <p:ph type="dt" sz="half" idx="10"/>
          </p:nvPr>
        </p:nvSpPr>
        <p:spPr/>
        <p:txBody>
          <a:bodyPr/>
          <a:lstStyle/>
          <a:p>
            <a:fld id="{A50E0AB5-71E3-4D58-ADA7-BDF2F9D58C84}" type="datetime1">
              <a:rPr lang="en-US" smtClean="0"/>
              <a:t>6/6/2025</a:t>
            </a:fld>
            <a:endParaRPr lang="en-US"/>
          </a:p>
        </p:txBody>
      </p:sp>
      <p:sp>
        <p:nvSpPr>
          <p:cNvPr id="5" name="Fußzeilenplatzhalter 4">
            <a:extLst>
              <a:ext uri="{FF2B5EF4-FFF2-40B4-BE49-F238E27FC236}">
                <a16:creationId xmlns:a16="http://schemas.microsoft.com/office/drawing/2014/main" id="{2B847749-9391-8783-F415-8A322D23A2A0}"/>
              </a:ext>
            </a:extLst>
          </p:cNvPr>
          <p:cNvSpPr>
            <a:spLocks noGrp="1"/>
          </p:cNvSpPr>
          <p:nvPr>
            <p:ph type="ftr" sz="quarter" idx="11"/>
          </p:nvPr>
        </p:nvSpPr>
        <p:spPr/>
        <p:txBody>
          <a:bodyPr/>
          <a:lstStyle/>
          <a:p>
            <a:r>
              <a:rPr lang="lt-LT"/>
              <a:t>J. Namavičius. Vilnius</a:t>
            </a:r>
            <a:endParaRPr lang="en-US"/>
          </a:p>
        </p:txBody>
      </p:sp>
      <p:sp>
        <p:nvSpPr>
          <p:cNvPr id="6" name="Foliennummernplatzhalter 5">
            <a:extLst>
              <a:ext uri="{FF2B5EF4-FFF2-40B4-BE49-F238E27FC236}">
                <a16:creationId xmlns:a16="http://schemas.microsoft.com/office/drawing/2014/main" id="{8F57B06C-6F04-31A4-B3D7-47196BCE72EC}"/>
              </a:ext>
            </a:extLst>
          </p:cNvPr>
          <p:cNvSpPr>
            <a:spLocks noGrp="1"/>
          </p:cNvSpPr>
          <p:nvPr>
            <p:ph type="sldNum" sz="quarter" idx="12"/>
          </p:nvPr>
        </p:nvSpPr>
        <p:spPr/>
        <p:txBody>
          <a:bodyPr/>
          <a:lstStyle/>
          <a:p>
            <a:fld id="{C191162D-2D2D-40DA-97B4-85B411CDC5D2}" type="slidenum">
              <a:rPr lang="en-US" smtClean="0"/>
              <a:t>46</a:t>
            </a:fld>
            <a:endParaRPr lang="en-US"/>
          </a:p>
        </p:txBody>
      </p:sp>
    </p:spTree>
    <p:extLst>
      <p:ext uri="{BB962C8B-B14F-4D97-AF65-F5344CB8AC3E}">
        <p14:creationId xmlns:p14="http://schemas.microsoft.com/office/powerpoint/2010/main" val="997373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B066F0F2-8277-FCAD-6367-2CCD06FD1BCB}"/>
              </a:ext>
            </a:extLst>
          </p:cNvPr>
          <p:cNvSpPr>
            <a:spLocks noGrp="1"/>
          </p:cNvSpPr>
          <p:nvPr>
            <p:ph type="title"/>
          </p:nvPr>
        </p:nvSpPr>
        <p:spPr/>
        <p:txBody>
          <a:bodyPr/>
          <a:lstStyle/>
          <a:p>
            <a:endParaRPr lang="lt-LT"/>
          </a:p>
        </p:txBody>
      </p:sp>
      <p:sp>
        <p:nvSpPr>
          <p:cNvPr id="3" name="Turinio vietos rezervavimo ženklas 2">
            <a:extLst>
              <a:ext uri="{FF2B5EF4-FFF2-40B4-BE49-F238E27FC236}">
                <a16:creationId xmlns:a16="http://schemas.microsoft.com/office/drawing/2014/main" id="{1F030D8B-46E6-D14D-DB23-FE55720A19C5}"/>
              </a:ext>
            </a:extLst>
          </p:cNvPr>
          <p:cNvSpPr>
            <a:spLocks noGrp="1"/>
          </p:cNvSpPr>
          <p:nvPr>
            <p:ph idx="1"/>
          </p:nvPr>
        </p:nvSpPr>
        <p:spPr>
          <a:xfrm>
            <a:off x="457200" y="2132856"/>
            <a:ext cx="8229600" cy="3993307"/>
          </a:xfrm>
        </p:spPr>
        <p:txBody>
          <a:bodyPr>
            <a:normAutofit/>
          </a:bodyPr>
          <a:lstStyle/>
          <a:p>
            <a:pPr marL="0" indent="0" algn="ctr">
              <a:buNone/>
            </a:pPr>
            <a:r>
              <a:rPr lang="lt-LT" sz="4000" dirty="0"/>
              <a:t>Šis tas apie EAO</a:t>
            </a:r>
          </a:p>
        </p:txBody>
      </p:sp>
      <p:sp>
        <p:nvSpPr>
          <p:cNvPr id="4" name="Datos vietos rezervavimo ženklas 3">
            <a:extLst>
              <a:ext uri="{FF2B5EF4-FFF2-40B4-BE49-F238E27FC236}">
                <a16:creationId xmlns:a16="http://schemas.microsoft.com/office/drawing/2014/main" id="{FF4EE3CB-CE88-1C7A-B2B9-B746FCD83E26}"/>
              </a:ext>
            </a:extLst>
          </p:cNvPr>
          <p:cNvSpPr>
            <a:spLocks noGrp="1"/>
          </p:cNvSpPr>
          <p:nvPr>
            <p:ph type="dt" sz="half" idx="10"/>
          </p:nvPr>
        </p:nvSpPr>
        <p:spPr/>
        <p:txBody>
          <a:bodyPr/>
          <a:lstStyle/>
          <a:p>
            <a:fld id="{5AF13840-0A8D-41E0-850C-AAE3FB19AC18}" type="datetime1">
              <a:rPr lang="en-US" smtClean="0"/>
              <a:t>6/6/2025</a:t>
            </a:fld>
            <a:endParaRPr lang="en-US"/>
          </a:p>
        </p:txBody>
      </p:sp>
      <p:sp>
        <p:nvSpPr>
          <p:cNvPr id="5" name="Poraštės vietos rezervavimo ženklas 4">
            <a:extLst>
              <a:ext uri="{FF2B5EF4-FFF2-40B4-BE49-F238E27FC236}">
                <a16:creationId xmlns:a16="http://schemas.microsoft.com/office/drawing/2014/main" id="{3E412113-F0AD-E00D-8649-CFCF0BF8B311}"/>
              </a:ext>
            </a:extLst>
          </p:cNvPr>
          <p:cNvSpPr>
            <a:spLocks noGrp="1"/>
          </p:cNvSpPr>
          <p:nvPr>
            <p:ph type="ftr" sz="quarter" idx="11"/>
          </p:nvPr>
        </p:nvSpPr>
        <p:spPr/>
        <p:txBody>
          <a:bodyPr/>
          <a:lstStyle/>
          <a:p>
            <a:r>
              <a:rPr lang="lt-LT"/>
              <a:t>J. Namavičius. Vilnius</a:t>
            </a:r>
            <a:endParaRPr lang="en-US"/>
          </a:p>
        </p:txBody>
      </p:sp>
      <p:sp>
        <p:nvSpPr>
          <p:cNvPr id="6" name="Skaidrės numerio vietos rezervavimo ženklas 5">
            <a:extLst>
              <a:ext uri="{FF2B5EF4-FFF2-40B4-BE49-F238E27FC236}">
                <a16:creationId xmlns:a16="http://schemas.microsoft.com/office/drawing/2014/main" id="{39FB6747-7C95-1C96-86D4-47C11C955682}"/>
              </a:ext>
            </a:extLst>
          </p:cNvPr>
          <p:cNvSpPr>
            <a:spLocks noGrp="1"/>
          </p:cNvSpPr>
          <p:nvPr>
            <p:ph type="sldNum" sz="quarter" idx="12"/>
          </p:nvPr>
        </p:nvSpPr>
        <p:spPr/>
        <p:txBody>
          <a:bodyPr/>
          <a:lstStyle/>
          <a:p>
            <a:fld id="{C191162D-2D2D-40DA-97B4-85B411CDC5D2}" type="slidenum">
              <a:rPr lang="en-US" smtClean="0"/>
              <a:t>5</a:t>
            </a:fld>
            <a:endParaRPr lang="en-US"/>
          </a:p>
        </p:txBody>
      </p:sp>
    </p:spTree>
    <p:extLst>
      <p:ext uri="{BB962C8B-B14F-4D97-AF65-F5344CB8AC3E}">
        <p14:creationId xmlns:p14="http://schemas.microsoft.com/office/powerpoint/2010/main" val="3157799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a:extLst>
              <a:ext uri="{FF2B5EF4-FFF2-40B4-BE49-F238E27FC236}">
                <a16:creationId xmlns:a16="http://schemas.microsoft.com/office/drawing/2014/main" id="{C762C293-BDC8-9DEB-C37F-966BDF92F9DB}"/>
              </a:ext>
            </a:extLst>
          </p:cNvPr>
          <p:cNvSpPr>
            <a:spLocks noGrp="1"/>
          </p:cNvSpPr>
          <p:nvPr>
            <p:ph idx="1"/>
          </p:nvPr>
        </p:nvSpPr>
        <p:spPr>
          <a:xfrm>
            <a:off x="628650" y="764704"/>
            <a:ext cx="7886700" cy="4725269"/>
          </a:xfrm>
        </p:spPr>
        <p:txBody>
          <a:bodyPr>
            <a:normAutofit lnSpcReduction="10000"/>
          </a:bodyPr>
          <a:lstStyle/>
          <a:p>
            <a:pPr marL="0" indent="0">
              <a:lnSpc>
                <a:spcPct val="120000"/>
              </a:lnSpc>
              <a:buNone/>
            </a:pPr>
            <a:r>
              <a:rPr lang="lt-LT" sz="1950" dirty="0"/>
              <a:t>EAO yra speciali ekstradicijos forma tarp ES valstybių. Tikslas: Įgyvendinant tarpusavio pripažinimo principą, supaprastinti ekstradicijos procedūrą.</a:t>
            </a:r>
          </a:p>
          <a:p>
            <a:pPr marL="0" indent="0">
              <a:lnSpc>
                <a:spcPct val="120000"/>
              </a:lnSpc>
              <a:buNone/>
            </a:pPr>
            <a:r>
              <a:rPr lang="lt-LT" sz="1950" dirty="0">
                <a:ea typeface="Calibri" panose="020F0502020204030204" pitchFamily="34" charset="0"/>
              </a:rPr>
              <a:t>Esminiai skirtumai nuo „klasikinės“ ekstradicijos:</a:t>
            </a:r>
          </a:p>
          <a:p>
            <a:pPr marL="257175" indent="-257175" algn="just">
              <a:lnSpc>
                <a:spcPct val="120000"/>
              </a:lnSpc>
              <a:buFont typeface="Times New Roman" panose="02020603050405020304" pitchFamily="18" charset="0"/>
              <a:buChar char="-"/>
            </a:pPr>
            <a:r>
              <a:rPr lang="lt-LT" sz="1950" dirty="0">
                <a:ea typeface="Calibri" panose="020F0502020204030204" pitchFamily="34" charset="0"/>
              </a:rPr>
              <a:t>Proceso supaprastinimas (išskirtinai justicijos žinybingumas, trumpi terminai, unifikuota forma).</a:t>
            </a:r>
          </a:p>
          <a:p>
            <a:pPr marL="257175" indent="-257175" algn="just">
              <a:lnSpc>
                <a:spcPct val="120000"/>
              </a:lnSpc>
              <a:buFont typeface="Times New Roman" panose="02020603050405020304" pitchFamily="18" charset="0"/>
              <a:buChar char="-"/>
            </a:pPr>
            <a:r>
              <a:rPr lang="lt-LT" sz="1950" dirty="0">
                <a:ea typeface="Calibri" panose="020F0502020204030204" pitchFamily="34" charset="0"/>
              </a:rPr>
              <a:t>Galimybė išduoti valstybės piliečius (problema dėl LRK 13 str.).</a:t>
            </a:r>
          </a:p>
          <a:p>
            <a:pPr marL="257175" indent="-257175" algn="just">
              <a:lnSpc>
                <a:spcPct val="120000"/>
              </a:lnSpc>
              <a:buFont typeface="Times New Roman" panose="02020603050405020304" pitchFamily="18" charset="0"/>
              <a:buChar char="-"/>
            </a:pPr>
            <a:r>
              <a:rPr lang="lt-LT" sz="1950" dirty="0">
                <a:ea typeface="Calibri" panose="020F0502020204030204" pitchFamily="34" charset="0"/>
              </a:rPr>
              <a:t>Abipusio baudžiamumo principo apribojimas (konstituciniu požiūriu bent jau LR piliečių atžvilgiu abejotina, LRK 31 str. 4 d.).</a:t>
            </a:r>
          </a:p>
          <a:p>
            <a:pPr marL="257175" indent="-257175" algn="just">
              <a:lnSpc>
                <a:spcPct val="120000"/>
              </a:lnSpc>
              <a:buFont typeface="Times New Roman" panose="02020603050405020304" pitchFamily="18" charset="0"/>
              <a:buChar char="-"/>
            </a:pPr>
            <a:r>
              <a:rPr lang="lt-LT" sz="1950" dirty="0">
                <a:ea typeface="Calibri" panose="020F0502020204030204" pitchFamily="34" charset="0"/>
              </a:rPr>
              <a:t>Kitų apribojimų panaikinimas, pvz. neišdavimo dėl politinių, karinių ar fiskalinių veikų. </a:t>
            </a:r>
            <a:r>
              <a:rPr lang="lt-LT" sz="1950" i="1" dirty="0" err="1">
                <a:ea typeface="Calibri" panose="020F0502020204030204" pitchFamily="34" charset="0"/>
              </a:rPr>
              <a:t>Ordre</a:t>
            </a:r>
            <a:r>
              <a:rPr lang="lt-LT" sz="1950" i="1" dirty="0">
                <a:ea typeface="Calibri" panose="020F0502020204030204" pitchFamily="34" charset="0"/>
              </a:rPr>
              <a:t> </a:t>
            </a:r>
            <a:r>
              <a:rPr lang="lt-LT" sz="1950" i="1" dirty="0" err="1">
                <a:ea typeface="Calibri" panose="020F0502020204030204" pitchFamily="34" charset="0"/>
              </a:rPr>
              <a:t>public</a:t>
            </a:r>
            <a:r>
              <a:rPr lang="lt-LT" sz="1950" dirty="0">
                <a:ea typeface="Calibri" panose="020F0502020204030204" pitchFamily="34" charset="0"/>
              </a:rPr>
              <a:t> principo apribojimas iš esmės baigtiniu neišdavimo pagrindų sąrašu (iš dalies ETT požiūris, abejotinas, vėliau keitėsi).</a:t>
            </a:r>
          </a:p>
          <a:p>
            <a:endParaRPr lang="lt-LT" dirty="0"/>
          </a:p>
        </p:txBody>
      </p:sp>
      <p:sp>
        <p:nvSpPr>
          <p:cNvPr id="2" name="Poraštės vietos rezervavimo ženklas 1">
            <a:extLst>
              <a:ext uri="{FF2B5EF4-FFF2-40B4-BE49-F238E27FC236}">
                <a16:creationId xmlns:a16="http://schemas.microsoft.com/office/drawing/2014/main" id="{57498859-ACF2-D5B2-706A-C70490572925}"/>
              </a:ext>
            </a:extLst>
          </p:cNvPr>
          <p:cNvSpPr>
            <a:spLocks noGrp="1"/>
          </p:cNvSpPr>
          <p:nvPr>
            <p:ph type="ftr" sz="quarter" idx="11"/>
          </p:nvPr>
        </p:nvSpPr>
        <p:spPr/>
        <p:txBody>
          <a:bodyPr/>
          <a:lstStyle/>
          <a:p>
            <a:pPr defTabSz="685800"/>
            <a:r>
              <a:rPr lang="lt-LT">
                <a:solidFill>
                  <a:prstClr val="black">
                    <a:tint val="75000"/>
                  </a:prstClr>
                </a:solidFill>
                <a:latin typeface="Calibri" panose="020F0502020204030204"/>
              </a:rPr>
              <a:t>J. Namavičius. Vilnius</a:t>
            </a:r>
          </a:p>
        </p:txBody>
      </p:sp>
      <p:sp>
        <p:nvSpPr>
          <p:cNvPr id="4" name="Skaidrės numerio vietos rezervavimo ženklas 3">
            <a:extLst>
              <a:ext uri="{FF2B5EF4-FFF2-40B4-BE49-F238E27FC236}">
                <a16:creationId xmlns:a16="http://schemas.microsoft.com/office/drawing/2014/main" id="{E9963FEB-8D03-D6D1-FB68-89A2BF9132B8}"/>
              </a:ext>
            </a:extLst>
          </p:cNvPr>
          <p:cNvSpPr>
            <a:spLocks noGrp="1"/>
          </p:cNvSpPr>
          <p:nvPr>
            <p:ph type="sldNum" sz="quarter" idx="12"/>
          </p:nvPr>
        </p:nvSpPr>
        <p:spPr/>
        <p:txBody>
          <a:bodyPr/>
          <a:lstStyle/>
          <a:p>
            <a:pPr defTabSz="685800"/>
            <a:fld id="{52CC49F5-588D-410B-8178-62C2B24EC2BE}" type="slidenum">
              <a:rPr lang="lt-LT">
                <a:solidFill>
                  <a:prstClr val="black">
                    <a:tint val="75000"/>
                  </a:prstClr>
                </a:solidFill>
                <a:latin typeface="Calibri" panose="020F0502020204030204"/>
              </a:rPr>
              <a:pPr defTabSz="685800"/>
              <a:t>6</a:t>
            </a:fld>
            <a:endParaRPr lang="lt-LT">
              <a:solidFill>
                <a:prstClr val="black">
                  <a:tint val="75000"/>
                </a:prstClr>
              </a:solidFill>
              <a:latin typeface="Calibri" panose="020F0502020204030204"/>
            </a:endParaRPr>
          </a:p>
        </p:txBody>
      </p:sp>
      <p:sp>
        <p:nvSpPr>
          <p:cNvPr id="5" name="Datos vietos rezervavimo ženklas 4">
            <a:extLst>
              <a:ext uri="{FF2B5EF4-FFF2-40B4-BE49-F238E27FC236}">
                <a16:creationId xmlns:a16="http://schemas.microsoft.com/office/drawing/2014/main" id="{2CAE59DD-7C38-2C8B-C41B-A90ED637655F}"/>
              </a:ext>
            </a:extLst>
          </p:cNvPr>
          <p:cNvSpPr>
            <a:spLocks noGrp="1"/>
          </p:cNvSpPr>
          <p:nvPr>
            <p:ph type="dt" sz="half" idx="10"/>
          </p:nvPr>
        </p:nvSpPr>
        <p:spPr/>
        <p:txBody>
          <a:bodyPr/>
          <a:lstStyle/>
          <a:p>
            <a:fld id="{26E13E9F-7EA7-40FF-9BBF-B593948688E4}" type="datetime1">
              <a:rPr lang="en-US" smtClean="0"/>
              <a:t>6/6/2025</a:t>
            </a:fld>
            <a:endParaRPr lang="lt-LT"/>
          </a:p>
        </p:txBody>
      </p:sp>
    </p:spTree>
    <p:extLst>
      <p:ext uri="{BB962C8B-B14F-4D97-AF65-F5344CB8AC3E}">
        <p14:creationId xmlns:p14="http://schemas.microsoft.com/office/powerpoint/2010/main" val="2776526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C26A61A-D93A-3E03-1E06-2E5090C4ECEA}"/>
              </a:ext>
            </a:extLst>
          </p:cNvPr>
          <p:cNvSpPr>
            <a:spLocks noGrp="1"/>
          </p:cNvSpPr>
          <p:nvPr>
            <p:ph type="title"/>
          </p:nvPr>
        </p:nvSpPr>
        <p:spPr>
          <a:xfrm>
            <a:off x="628650" y="1131094"/>
            <a:ext cx="7886700" cy="397669"/>
          </a:xfrm>
        </p:spPr>
        <p:txBody>
          <a:bodyPr>
            <a:normAutofit fontScale="90000"/>
          </a:bodyPr>
          <a:lstStyle/>
          <a:p>
            <a:r>
              <a:rPr lang="lt-LT" dirty="0"/>
              <a:t>Reguliavimas</a:t>
            </a:r>
          </a:p>
        </p:txBody>
      </p:sp>
      <p:sp>
        <p:nvSpPr>
          <p:cNvPr id="3" name="Turinio vietos rezervavimo ženklas 2">
            <a:extLst>
              <a:ext uri="{FF2B5EF4-FFF2-40B4-BE49-F238E27FC236}">
                <a16:creationId xmlns:a16="http://schemas.microsoft.com/office/drawing/2014/main" id="{0029DA1D-AADE-A3B1-6E9C-8528B7F9FC34}"/>
              </a:ext>
            </a:extLst>
          </p:cNvPr>
          <p:cNvSpPr>
            <a:spLocks noGrp="1"/>
          </p:cNvSpPr>
          <p:nvPr>
            <p:ph idx="1"/>
          </p:nvPr>
        </p:nvSpPr>
        <p:spPr>
          <a:xfrm>
            <a:off x="628650" y="1707356"/>
            <a:ext cx="7886700" cy="3782616"/>
          </a:xfrm>
        </p:spPr>
        <p:txBody>
          <a:bodyPr/>
          <a:lstStyle/>
          <a:p>
            <a:r>
              <a:rPr lang="lt-LT" dirty="0"/>
              <a:t>PS 2002/584/TVR</a:t>
            </a:r>
          </a:p>
          <a:p>
            <a:r>
              <a:rPr lang="lt-LT" dirty="0"/>
              <a:t>Perdavimo sąlygos: BK 9</a:t>
            </a:r>
            <a:r>
              <a:rPr lang="lt-LT" baseline="30000" dirty="0"/>
              <a:t>1</a:t>
            </a:r>
            <a:r>
              <a:rPr lang="lt-LT" dirty="0"/>
              <a:t> str.</a:t>
            </a:r>
          </a:p>
          <a:p>
            <a:r>
              <a:rPr lang="lt-LT" dirty="0"/>
              <a:t>EAO išdavimas: BPK 69</a:t>
            </a:r>
            <a:r>
              <a:rPr lang="lt-LT" baseline="30000" dirty="0"/>
              <a:t>1</a:t>
            </a:r>
            <a:r>
              <a:rPr lang="lt-LT" dirty="0"/>
              <a:t> str.</a:t>
            </a:r>
          </a:p>
          <a:p>
            <a:r>
              <a:rPr lang="lt-LT" dirty="0"/>
              <a:t>Procedūriniai aspektai: BPK 71</a:t>
            </a:r>
            <a:r>
              <a:rPr lang="lt-LT" baseline="30000" dirty="0"/>
              <a:t>1</a:t>
            </a:r>
            <a:r>
              <a:rPr lang="lt-LT" dirty="0"/>
              <a:t>-76 str. (iš dalies bendri ir ekstradicijai)</a:t>
            </a:r>
          </a:p>
        </p:txBody>
      </p:sp>
      <p:sp>
        <p:nvSpPr>
          <p:cNvPr id="4" name="Poraštės vietos rezervavimo ženklas 3">
            <a:extLst>
              <a:ext uri="{FF2B5EF4-FFF2-40B4-BE49-F238E27FC236}">
                <a16:creationId xmlns:a16="http://schemas.microsoft.com/office/drawing/2014/main" id="{5065DE73-309B-F4EC-5BCA-B87F55268C78}"/>
              </a:ext>
            </a:extLst>
          </p:cNvPr>
          <p:cNvSpPr>
            <a:spLocks noGrp="1"/>
          </p:cNvSpPr>
          <p:nvPr>
            <p:ph type="ftr" sz="quarter" idx="11"/>
          </p:nvPr>
        </p:nvSpPr>
        <p:spPr/>
        <p:txBody>
          <a:bodyPr/>
          <a:lstStyle/>
          <a:p>
            <a:pPr defTabSz="685800"/>
            <a:r>
              <a:rPr lang="lt-LT">
                <a:solidFill>
                  <a:prstClr val="black">
                    <a:tint val="75000"/>
                  </a:prstClr>
                </a:solidFill>
                <a:latin typeface="Calibri" panose="020F0502020204030204"/>
              </a:rPr>
              <a:t>J. Namavičius. Vilnius</a:t>
            </a:r>
          </a:p>
        </p:txBody>
      </p:sp>
      <p:sp>
        <p:nvSpPr>
          <p:cNvPr id="5" name="Skaidrės numerio vietos rezervavimo ženklas 4">
            <a:extLst>
              <a:ext uri="{FF2B5EF4-FFF2-40B4-BE49-F238E27FC236}">
                <a16:creationId xmlns:a16="http://schemas.microsoft.com/office/drawing/2014/main" id="{938F89C9-AAB2-3A99-333F-7B1E3B3C5F43}"/>
              </a:ext>
            </a:extLst>
          </p:cNvPr>
          <p:cNvSpPr>
            <a:spLocks noGrp="1"/>
          </p:cNvSpPr>
          <p:nvPr>
            <p:ph type="sldNum" sz="quarter" idx="12"/>
          </p:nvPr>
        </p:nvSpPr>
        <p:spPr/>
        <p:txBody>
          <a:bodyPr/>
          <a:lstStyle/>
          <a:p>
            <a:pPr defTabSz="685800"/>
            <a:fld id="{52CC49F5-588D-410B-8178-62C2B24EC2BE}" type="slidenum">
              <a:rPr lang="lt-LT">
                <a:solidFill>
                  <a:prstClr val="black">
                    <a:tint val="75000"/>
                  </a:prstClr>
                </a:solidFill>
                <a:latin typeface="Calibri" panose="020F0502020204030204"/>
              </a:rPr>
              <a:pPr defTabSz="685800"/>
              <a:t>7</a:t>
            </a:fld>
            <a:endParaRPr lang="lt-LT">
              <a:solidFill>
                <a:prstClr val="black">
                  <a:tint val="75000"/>
                </a:prstClr>
              </a:solidFill>
              <a:latin typeface="Calibri" panose="020F0502020204030204"/>
            </a:endParaRPr>
          </a:p>
        </p:txBody>
      </p:sp>
      <p:sp>
        <p:nvSpPr>
          <p:cNvPr id="6" name="Datos vietos rezervavimo ženklas 5">
            <a:extLst>
              <a:ext uri="{FF2B5EF4-FFF2-40B4-BE49-F238E27FC236}">
                <a16:creationId xmlns:a16="http://schemas.microsoft.com/office/drawing/2014/main" id="{2D4A6D34-D4C6-24E2-A8AC-25A8C64A6C0D}"/>
              </a:ext>
            </a:extLst>
          </p:cNvPr>
          <p:cNvSpPr>
            <a:spLocks noGrp="1"/>
          </p:cNvSpPr>
          <p:nvPr>
            <p:ph type="dt" sz="half" idx="10"/>
          </p:nvPr>
        </p:nvSpPr>
        <p:spPr/>
        <p:txBody>
          <a:bodyPr/>
          <a:lstStyle/>
          <a:p>
            <a:fld id="{052D5194-447D-45A2-95C9-33538F54BA23}" type="datetime1">
              <a:rPr lang="en-US" smtClean="0"/>
              <a:t>6/6/2025</a:t>
            </a:fld>
            <a:endParaRPr lang="lt-LT"/>
          </a:p>
        </p:txBody>
      </p:sp>
    </p:spTree>
    <p:extLst>
      <p:ext uri="{BB962C8B-B14F-4D97-AF65-F5344CB8AC3E}">
        <p14:creationId xmlns:p14="http://schemas.microsoft.com/office/powerpoint/2010/main" val="2981273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31A8847C-D9F8-4734-80BD-5BA6043DD6F3}"/>
              </a:ext>
            </a:extLst>
          </p:cNvPr>
          <p:cNvSpPr>
            <a:spLocks noGrp="1"/>
          </p:cNvSpPr>
          <p:nvPr>
            <p:ph type="title"/>
          </p:nvPr>
        </p:nvSpPr>
        <p:spPr/>
        <p:txBody>
          <a:bodyPr/>
          <a:lstStyle/>
          <a:p>
            <a:r>
              <a:rPr lang="lt-LT" dirty="0"/>
              <a:t>Perdavimo kriterijai pagal BK 9 str.</a:t>
            </a:r>
          </a:p>
        </p:txBody>
      </p:sp>
      <p:sp>
        <p:nvSpPr>
          <p:cNvPr id="3" name="Turinio vietos rezervavimo ženklas 2">
            <a:extLst>
              <a:ext uri="{FF2B5EF4-FFF2-40B4-BE49-F238E27FC236}">
                <a16:creationId xmlns:a16="http://schemas.microsoft.com/office/drawing/2014/main" id="{8063D800-FA04-58CD-9C9D-410F4C24C3D8}"/>
              </a:ext>
            </a:extLst>
          </p:cNvPr>
          <p:cNvSpPr>
            <a:spLocks noGrp="1"/>
          </p:cNvSpPr>
          <p:nvPr>
            <p:ph idx="1"/>
          </p:nvPr>
        </p:nvSpPr>
        <p:spPr>
          <a:xfrm>
            <a:off x="628650" y="2125267"/>
            <a:ext cx="7886700" cy="3364706"/>
          </a:xfrm>
        </p:spPr>
        <p:txBody>
          <a:bodyPr>
            <a:normAutofit/>
          </a:bodyPr>
          <a:lstStyle/>
          <a:p>
            <a:pPr marL="0" indent="0">
              <a:buNone/>
            </a:pPr>
            <a:r>
              <a:rPr lang="lt-LT" dirty="0"/>
              <a:t>BK 9</a:t>
            </a:r>
            <a:r>
              <a:rPr lang="lt-LT" baseline="30000" dirty="0"/>
              <a:t>1</a:t>
            </a:r>
            <a:r>
              <a:rPr lang="lt-LT" dirty="0"/>
              <a:t> str. 1, 2 d.:</a:t>
            </a:r>
          </a:p>
          <a:p>
            <a:pPr marL="0" indent="0">
              <a:buNone/>
            </a:pPr>
            <a:r>
              <a:rPr lang="lt-LT" dirty="0"/>
              <a:t>EAO taikomas piliečiui ir užsieniečiui siekiant jį perduoti baudžiamajam persekiojimui arba bausmės vykdymui, jei pagal išdavusios valstybės įstatymus bent 1 metų laisvės atėmimo bausmė arba terminas ne mažiau kaip 4 mėnesiai.</a:t>
            </a:r>
          </a:p>
          <a:p>
            <a:endParaRPr lang="lt-LT" dirty="0"/>
          </a:p>
        </p:txBody>
      </p:sp>
      <p:sp>
        <p:nvSpPr>
          <p:cNvPr id="4" name="Poraštės vietos rezervavimo ženklas 3">
            <a:extLst>
              <a:ext uri="{FF2B5EF4-FFF2-40B4-BE49-F238E27FC236}">
                <a16:creationId xmlns:a16="http://schemas.microsoft.com/office/drawing/2014/main" id="{8C859ECC-4C00-BB56-45D4-58872C34C01E}"/>
              </a:ext>
            </a:extLst>
          </p:cNvPr>
          <p:cNvSpPr>
            <a:spLocks noGrp="1"/>
          </p:cNvSpPr>
          <p:nvPr>
            <p:ph type="ftr" sz="quarter" idx="11"/>
          </p:nvPr>
        </p:nvSpPr>
        <p:spPr/>
        <p:txBody>
          <a:bodyPr/>
          <a:lstStyle/>
          <a:p>
            <a:pPr defTabSz="685800"/>
            <a:r>
              <a:rPr lang="lt-LT">
                <a:solidFill>
                  <a:prstClr val="black">
                    <a:tint val="75000"/>
                  </a:prstClr>
                </a:solidFill>
                <a:latin typeface="Calibri" panose="020F0502020204030204"/>
              </a:rPr>
              <a:t>J. Namavičius. Vilnius</a:t>
            </a:r>
          </a:p>
        </p:txBody>
      </p:sp>
      <p:sp>
        <p:nvSpPr>
          <p:cNvPr id="5" name="Skaidrės numerio vietos rezervavimo ženklas 4">
            <a:extLst>
              <a:ext uri="{FF2B5EF4-FFF2-40B4-BE49-F238E27FC236}">
                <a16:creationId xmlns:a16="http://schemas.microsoft.com/office/drawing/2014/main" id="{32020C57-D501-BBAD-7F97-DB6EAD8970AC}"/>
              </a:ext>
            </a:extLst>
          </p:cNvPr>
          <p:cNvSpPr>
            <a:spLocks noGrp="1"/>
          </p:cNvSpPr>
          <p:nvPr>
            <p:ph type="sldNum" sz="quarter" idx="12"/>
          </p:nvPr>
        </p:nvSpPr>
        <p:spPr/>
        <p:txBody>
          <a:bodyPr/>
          <a:lstStyle/>
          <a:p>
            <a:pPr defTabSz="685800"/>
            <a:fld id="{52CC49F5-588D-410B-8178-62C2B24EC2BE}" type="slidenum">
              <a:rPr lang="lt-LT">
                <a:solidFill>
                  <a:prstClr val="black">
                    <a:tint val="75000"/>
                  </a:prstClr>
                </a:solidFill>
                <a:latin typeface="Calibri" panose="020F0502020204030204"/>
              </a:rPr>
              <a:pPr defTabSz="685800"/>
              <a:t>8</a:t>
            </a:fld>
            <a:endParaRPr lang="lt-LT">
              <a:solidFill>
                <a:prstClr val="black">
                  <a:tint val="75000"/>
                </a:prstClr>
              </a:solidFill>
              <a:latin typeface="Calibri" panose="020F0502020204030204"/>
            </a:endParaRPr>
          </a:p>
        </p:txBody>
      </p:sp>
      <p:sp>
        <p:nvSpPr>
          <p:cNvPr id="6" name="Datos vietos rezervavimo ženklas 5">
            <a:extLst>
              <a:ext uri="{FF2B5EF4-FFF2-40B4-BE49-F238E27FC236}">
                <a16:creationId xmlns:a16="http://schemas.microsoft.com/office/drawing/2014/main" id="{8F7F8807-996E-DEB3-610E-CDA2D10FF7BA}"/>
              </a:ext>
            </a:extLst>
          </p:cNvPr>
          <p:cNvSpPr>
            <a:spLocks noGrp="1"/>
          </p:cNvSpPr>
          <p:nvPr>
            <p:ph type="dt" sz="half" idx="10"/>
          </p:nvPr>
        </p:nvSpPr>
        <p:spPr/>
        <p:txBody>
          <a:bodyPr/>
          <a:lstStyle/>
          <a:p>
            <a:fld id="{71A2F99D-A7A3-48C1-BE43-B4848DEC2870}" type="datetime1">
              <a:rPr lang="en-US" smtClean="0"/>
              <a:t>6/6/2025</a:t>
            </a:fld>
            <a:endParaRPr lang="lt-LT"/>
          </a:p>
        </p:txBody>
      </p:sp>
    </p:spTree>
    <p:extLst>
      <p:ext uri="{BB962C8B-B14F-4D97-AF65-F5344CB8AC3E}">
        <p14:creationId xmlns:p14="http://schemas.microsoft.com/office/powerpoint/2010/main" val="4078939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596EE02-D157-D838-D746-56CD91D77F72}"/>
              </a:ext>
            </a:extLst>
          </p:cNvPr>
          <p:cNvSpPr>
            <a:spLocks noGrp="1"/>
          </p:cNvSpPr>
          <p:nvPr>
            <p:ph type="title"/>
          </p:nvPr>
        </p:nvSpPr>
        <p:spPr>
          <a:xfrm>
            <a:off x="628650" y="1131095"/>
            <a:ext cx="7886700" cy="447675"/>
          </a:xfrm>
        </p:spPr>
        <p:txBody>
          <a:bodyPr>
            <a:normAutofit fontScale="90000"/>
          </a:bodyPr>
          <a:lstStyle/>
          <a:p>
            <a:br>
              <a:rPr lang="lt-LT" dirty="0"/>
            </a:br>
            <a:r>
              <a:rPr lang="lt-LT" dirty="0"/>
              <a:t>Privalomi neperdavimo pagrindai</a:t>
            </a:r>
            <a:br>
              <a:rPr lang="lt-LT" dirty="0"/>
            </a:br>
            <a:endParaRPr lang="lt-LT" dirty="0"/>
          </a:p>
        </p:txBody>
      </p:sp>
      <p:sp>
        <p:nvSpPr>
          <p:cNvPr id="3" name="Turinio vietos rezervavimo ženklas 2">
            <a:extLst>
              <a:ext uri="{FF2B5EF4-FFF2-40B4-BE49-F238E27FC236}">
                <a16:creationId xmlns:a16="http://schemas.microsoft.com/office/drawing/2014/main" id="{9538BAEA-4B1A-A5B2-29E3-42AF58CA371A}"/>
              </a:ext>
            </a:extLst>
          </p:cNvPr>
          <p:cNvSpPr>
            <a:spLocks noGrp="1"/>
          </p:cNvSpPr>
          <p:nvPr>
            <p:ph idx="1"/>
          </p:nvPr>
        </p:nvSpPr>
        <p:spPr>
          <a:xfrm>
            <a:off x="628650" y="1757362"/>
            <a:ext cx="7886700" cy="4119909"/>
          </a:xfrm>
        </p:spPr>
        <p:txBody>
          <a:bodyPr>
            <a:normAutofit/>
          </a:bodyPr>
          <a:lstStyle/>
          <a:p>
            <a:pPr marL="0" indent="0">
              <a:buNone/>
            </a:pPr>
            <a:r>
              <a:rPr lang="lt-LT" dirty="0"/>
              <a:t>BK 9</a:t>
            </a:r>
            <a:r>
              <a:rPr lang="lt-LT" baseline="30000" dirty="0"/>
              <a:t>1</a:t>
            </a:r>
            <a:r>
              <a:rPr lang="lt-LT" dirty="0"/>
              <a:t> str. 3 d.:</a:t>
            </a:r>
          </a:p>
          <a:p>
            <a:pPr marL="271463" indent="0">
              <a:buNone/>
            </a:pPr>
            <a:r>
              <a:rPr lang="lt-LT" dirty="0"/>
              <a:t>1) Pagrindinių laisvių pažeidimas (</a:t>
            </a:r>
            <a:r>
              <a:rPr lang="lt-LT" i="1" dirty="0" err="1"/>
              <a:t>ordre</a:t>
            </a:r>
            <a:r>
              <a:rPr lang="lt-LT" i="1" dirty="0"/>
              <a:t> </a:t>
            </a:r>
            <a:r>
              <a:rPr lang="lt-LT" i="1" dirty="0" err="1"/>
              <a:t>public</a:t>
            </a:r>
            <a:r>
              <a:rPr lang="lt-LT" dirty="0"/>
              <a:t>).</a:t>
            </a:r>
          </a:p>
          <a:p>
            <a:pPr marL="271463" indent="0">
              <a:buNone/>
            </a:pPr>
            <a:r>
              <a:rPr lang="lt-LT" dirty="0"/>
              <a:t>2) Amnestija, malonė </a:t>
            </a:r>
            <a:r>
              <a:rPr lang="lt-LT" dirty="0">
                <a:solidFill>
                  <a:srgbClr val="0070C0"/>
                </a:solidFill>
              </a:rPr>
              <a:t>LR</a:t>
            </a:r>
            <a:r>
              <a:rPr lang="lt-LT" dirty="0"/>
              <a:t> (</a:t>
            </a:r>
            <a:r>
              <a:rPr lang="lt-LT" i="1" dirty="0"/>
              <a:t>ne bis </a:t>
            </a:r>
            <a:r>
              <a:rPr lang="lt-LT" i="1" dirty="0" err="1"/>
              <a:t>in</a:t>
            </a:r>
            <a:r>
              <a:rPr lang="lt-LT" i="1" dirty="0"/>
              <a:t> </a:t>
            </a:r>
            <a:r>
              <a:rPr lang="lt-LT" i="1" dirty="0" err="1"/>
              <a:t>idem</a:t>
            </a:r>
            <a:r>
              <a:rPr lang="lt-LT" dirty="0"/>
              <a:t>).</a:t>
            </a:r>
          </a:p>
          <a:p>
            <a:pPr marL="271463" indent="0">
              <a:buNone/>
            </a:pPr>
            <a:r>
              <a:rPr lang="lt-LT" dirty="0"/>
              <a:t>3) Asmuo nuteistas LR ar </a:t>
            </a:r>
            <a:r>
              <a:rPr lang="lt-LT" dirty="0">
                <a:solidFill>
                  <a:srgbClr val="0070C0"/>
                </a:solidFill>
              </a:rPr>
              <a:t>kitoje Europos Sąjungos valstybėje </a:t>
            </a:r>
            <a:r>
              <a:rPr lang="lt-LT" dirty="0"/>
              <a:t>ir paskirta bausmė įvykdyta, tebevykdoma arba nebegali būti įvykdyta pagal nuteisusios valstybės įstatymus (</a:t>
            </a:r>
            <a:r>
              <a:rPr lang="lt-LT" i="1" dirty="0"/>
              <a:t>ne bis </a:t>
            </a:r>
            <a:r>
              <a:rPr lang="lt-LT" i="1" dirty="0" err="1"/>
              <a:t>in</a:t>
            </a:r>
            <a:r>
              <a:rPr lang="lt-LT" i="1" dirty="0"/>
              <a:t> </a:t>
            </a:r>
            <a:r>
              <a:rPr lang="lt-LT" i="1" dirty="0" err="1"/>
              <a:t>idem</a:t>
            </a:r>
            <a:r>
              <a:rPr lang="lt-LT" dirty="0"/>
              <a:t>).</a:t>
            </a:r>
          </a:p>
          <a:p>
            <a:pPr marL="271463" indent="0">
              <a:buNone/>
            </a:pPr>
            <a:r>
              <a:rPr lang="lt-LT" dirty="0"/>
              <a:t>4) Asmuo nesulaukė pagal LR BK reikalaujamo amžiaus. </a:t>
            </a:r>
          </a:p>
          <a:p>
            <a:pPr marL="271463" indent="0">
              <a:buNone/>
            </a:pPr>
            <a:r>
              <a:rPr lang="lt-LT" dirty="0"/>
              <a:t>5) Asmuo LR ar </a:t>
            </a:r>
            <a:r>
              <a:rPr lang="lt-LT" dirty="0">
                <a:solidFill>
                  <a:srgbClr val="0070C0"/>
                </a:solidFill>
              </a:rPr>
              <a:t>kitoje Europos Sąjungos valstybėje </a:t>
            </a:r>
            <a:r>
              <a:rPr lang="lt-LT" dirty="0"/>
              <a:t>išteisintas arba atleistas nuo baudžiamosios atsakomybės ar bausmės (</a:t>
            </a:r>
            <a:r>
              <a:rPr lang="lt-LT" i="1" dirty="0"/>
              <a:t>ne bis </a:t>
            </a:r>
            <a:r>
              <a:rPr lang="lt-LT" i="1" dirty="0" err="1"/>
              <a:t>in</a:t>
            </a:r>
            <a:r>
              <a:rPr lang="lt-LT" i="1" dirty="0"/>
              <a:t> </a:t>
            </a:r>
            <a:r>
              <a:rPr lang="lt-LT" i="1" dirty="0" err="1"/>
              <a:t>idem</a:t>
            </a:r>
            <a:r>
              <a:rPr lang="lt-LT" dirty="0"/>
              <a:t>).</a:t>
            </a:r>
          </a:p>
          <a:p>
            <a:endParaRPr lang="lt-LT" dirty="0"/>
          </a:p>
        </p:txBody>
      </p:sp>
      <p:sp>
        <p:nvSpPr>
          <p:cNvPr id="4" name="Poraštės vietos rezervavimo ženklas 3">
            <a:extLst>
              <a:ext uri="{FF2B5EF4-FFF2-40B4-BE49-F238E27FC236}">
                <a16:creationId xmlns:a16="http://schemas.microsoft.com/office/drawing/2014/main" id="{AAD0DE67-014C-BF1C-7946-293A30D5DB79}"/>
              </a:ext>
            </a:extLst>
          </p:cNvPr>
          <p:cNvSpPr>
            <a:spLocks noGrp="1"/>
          </p:cNvSpPr>
          <p:nvPr>
            <p:ph type="ftr" sz="quarter" idx="11"/>
          </p:nvPr>
        </p:nvSpPr>
        <p:spPr/>
        <p:txBody>
          <a:bodyPr/>
          <a:lstStyle/>
          <a:p>
            <a:pPr defTabSz="685800"/>
            <a:r>
              <a:rPr lang="lt-LT">
                <a:solidFill>
                  <a:prstClr val="black">
                    <a:tint val="75000"/>
                  </a:prstClr>
                </a:solidFill>
                <a:latin typeface="Calibri" panose="020F0502020204030204"/>
              </a:rPr>
              <a:t>J. Namavičius. Vilnius</a:t>
            </a:r>
          </a:p>
        </p:txBody>
      </p:sp>
      <p:sp>
        <p:nvSpPr>
          <p:cNvPr id="5" name="Skaidrės numerio vietos rezervavimo ženklas 4">
            <a:extLst>
              <a:ext uri="{FF2B5EF4-FFF2-40B4-BE49-F238E27FC236}">
                <a16:creationId xmlns:a16="http://schemas.microsoft.com/office/drawing/2014/main" id="{50E06964-E714-BAC8-6EB5-6FEB8975EDCA}"/>
              </a:ext>
            </a:extLst>
          </p:cNvPr>
          <p:cNvSpPr>
            <a:spLocks noGrp="1"/>
          </p:cNvSpPr>
          <p:nvPr>
            <p:ph type="sldNum" sz="quarter" idx="12"/>
          </p:nvPr>
        </p:nvSpPr>
        <p:spPr/>
        <p:txBody>
          <a:bodyPr/>
          <a:lstStyle/>
          <a:p>
            <a:pPr defTabSz="685800"/>
            <a:fld id="{52CC49F5-588D-410B-8178-62C2B24EC2BE}" type="slidenum">
              <a:rPr lang="lt-LT">
                <a:solidFill>
                  <a:prstClr val="black">
                    <a:tint val="75000"/>
                  </a:prstClr>
                </a:solidFill>
                <a:latin typeface="Calibri" panose="020F0502020204030204"/>
              </a:rPr>
              <a:pPr defTabSz="685800"/>
              <a:t>9</a:t>
            </a:fld>
            <a:endParaRPr lang="lt-LT">
              <a:solidFill>
                <a:prstClr val="black">
                  <a:tint val="75000"/>
                </a:prstClr>
              </a:solidFill>
              <a:latin typeface="Calibri" panose="020F0502020204030204"/>
            </a:endParaRPr>
          </a:p>
        </p:txBody>
      </p:sp>
      <p:sp>
        <p:nvSpPr>
          <p:cNvPr id="6" name="Datos vietos rezervavimo ženklas 5">
            <a:extLst>
              <a:ext uri="{FF2B5EF4-FFF2-40B4-BE49-F238E27FC236}">
                <a16:creationId xmlns:a16="http://schemas.microsoft.com/office/drawing/2014/main" id="{C3D1E252-83EC-C1B4-F9D7-36D4B9E67944}"/>
              </a:ext>
            </a:extLst>
          </p:cNvPr>
          <p:cNvSpPr>
            <a:spLocks noGrp="1"/>
          </p:cNvSpPr>
          <p:nvPr>
            <p:ph type="dt" sz="half" idx="10"/>
          </p:nvPr>
        </p:nvSpPr>
        <p:spPr/>
        <p:txBody>
          <a:bodyPr/>
          <a:lstStyle/>
          <a:p>
            <a:fld id="{4B0390F6-85C4-464D-BEF2-26BCCE9EC31B}" type="datetime1">
              <a:rPr lang="en-US" smtClean="0"/>
              <a:t>6/6/2025</a:t>
            </a:fld>
            <a:endParaRPr lang="lt-LT"/>
          </a:p>
        </p:txBody>
      </p:sp>
    </p:spTree>
    <p:extLst>
      <p:ext uri="{BB962C8B-B14F-4D97-AF65-F5344CB8AC3E}">
        <p14:creationId xmlns:p14="http://schemas.microsoft.com/office/powerpoint/2010/main" val="1701224761"/>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TotalTime>
  <Words>3755</Words>
  <Application>Microsoft Office PowerPoint</Application>
  <PresentationFormat>Demonstracija ekrane (4:3)</PresentationFormat>
  <Paragraphs>335</Paragraphs>
  <Slides>46</Slides>
  <Notes>2</Notes>
  <HiddenSlides>0</HiddenSlides>
  <MMClips>0</MMClips>
  <ScaleCrop>false</ScaleCrop>
  <HeadingPairs>
    <vt:vector size="6" baseType="variant">
      <vt:variant>
        <vt:lpstr>Naudojami šriftai</vt:lpstr>
      </vt:variant>
      <vt:variant>
        <vt:i4>4</vt:i4>
      </vt:variant>
      <vt:variant>
        <vt:lpstr>Tema</vt:lpstr>
      </vt:variant>
      <vt:variant>
        <vt:i4>2</vt:i4>
      </vt:variant>
      <vt:variant>
        <vt:lpstr>Skaidrių pavadinimai</vt:lpstr>
      </vt:variant>
      <vt:variant>
        <vt:i4>46</vt:i4>
      </vt:variant>
    </vt:vector>
  </HeadingPairs>
  <TitlesOfParts>
    <vt:vector size="52" baseType="lpstr">
      <vt:lpstr>Arial</vt:lpstr>
      <vt:lpstr>Calibri</vt:lpstr>
      <vt:lpstr>Calibri Light</vt:lpstr>
      <vt:lpstr>Times New Roman</vt:lpstr>
      <vt:lpstr>Office tema</vt:lpstr>
      <vt:lpstr>„Office“ tema</vt:lpstr>
      <vt:lpstr>Naujesnės tarptautinės teisinės pagalbos tendencijos  Justas Namavičius </vt:lpstr>
      <vt:lpstr>„PowerPoint“ pateiktis</vt:lpstr>
      <vt:lpstr>„PowerPoint“ pateiktis</vt:lpstr>
      <vt:lpstr>„PowerPoint“ pateiktis</vt:lpstr>
      <vt:lpstr>„PowerPoint“ pateiktis</vt:lpstr>
      <vt:lpstr>„PowerPoint“ pateiktis</vt:lpstr>
      <vt:lpstr>Reguliavimas</vt:lpstr>
      <vt:lpstr>Perdavimo kriterijai pagal BK 9 str.</vt:lpstr>
      <vt:lpstr> Privalomi neperdavimo pagrindai </vt:lpstr>
      <vt:lpstr>Fakultatyvūs neperdavimo pagrindai: </vt:lpstr>
      <vt:lpstr>Kiti aspektai:</vt:lpstr>
      <vt:lpstr>Senatis kaip diskrecinis neperdavimo pagrindas 4 d. 6 p.: VApT Nr. 1-266-1036/2023; ApT 1N-9-478/2023</vt:lpstr>
      <vt:lpstr>Sisteminis ir istorinis aiškinimas:</vt:lpstr>
      <vt:lpstr>EAO ir trečiųjų valstybių nuosprendžių vykdymas : ESTT C-488/19 - Minister for Justice and Equality</vt:lpstr>
      <vt:lpstr>„PowerPoint“ pateiktis</vt:lpstr>
      <vt:lpstr>„PowerPoint“ pateiktis</vt:lpstr>
      <vt:lpstr>„PowerPoint“ pateiktis</vt:lpstr>
      <vt:lpstr>EAO vykdymas ir ordre public  (BK 91 str. 3 d. 1 p.)</vt:lpstr>
      <vt:lpstr>„PowerPoint“ pateiktis</vt:lpstr>
      <vt:lpstr>„PowerPoint“ pateiktis</vt:lpstr>
      <vt:lpstr>„PowerPoint“ pateiktis</vt:lpstr>
      <vt:lpstr>„PowerPoint“ pateiktis</vt:lpstr>
      <vt:lpstr>   Tarpvalstybinis įrodymų rinkimas </vt:lpstr>
      <vt:lpstr>„PowerPoint“ pateiktis</vt:lpstr>
      <vt:lpstr>„PowerPoint“ pateiktis</vt:lpstr>
      <vt:lpstr>„PowerPoint“ pateiktis</vt:lpstr>
      <vt:lpstr>Trojos arklys Jūsų telefone: - ESTT C-670/22 EncroChat - ApT Nr. 1A-39-843/2025  - Merkevičius Teisė 2024(132), 20  </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Kriterijai:</vt:lpstr>
      <vt:lpstr>Administracinės sankcijos: C-27/22 - Volkswagen Group Italia S.p.A., Volkswagen AG</vt:lpstr>
      <vt:lpstr>„PowerPoint“ pateiktis</vt:lpstr>
      <vt:lpstr>Non bis in idem, ir „limituoto įsiteisėjimo“ sprendimai</vt:lpstr>
      <vt:lpstr>„PowerPoint“ pateiktis</vt:lpstr>
      <vt:lpstr>„PowerPoint“ pateiktis</vt:lpstr>
      <vt:lpstr>non bis in idem taikymo apimtis: C‑726/21</vt:lpstr>
      <vt:lpstr>Kas dar mūsų laukia: e-evidence reglamentas (taikomas nuo 2026-08-18)</vt:lpstr>
      <vt:lpstr>„PowerPoint“ pateiktis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Skaidrė 1</dc:title>
  <dc:creator>jnamavicius</dc:creator>
  <cp:lastModifiedBy>Justas Namavičius</cp:lastModifiedBy>
  <cp:revision>67</cp:revision>
  <cp:lastPrinted>2023-05-08T13:46:58Z</cp:lastPrinted>
  <dcterms:created xsi:type="dcterms:W3CDTF">2022-09-29T08:14:55Z</dcterms:created>
  <dcterms:modified xsi:type="dcterms:W3CDTF">2025-06-06T11:12:04Z</dcterms:modified>
</cp:coreProperties>
</file>