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sldIdLst>
    <p:sldId id="257" r:id="rId2"/>
    <p:sldId id="274" r:id="rId3"/>
    <p:sldId id="306" r:id="rId4"/>
    <p:sldId id="296" r:id="rId5"/>
    <p:sldId id="308" r:id="rId6"/>
    <p:sldId id="259" r:id="rId7"/>
    <p:sldId id="358" r:id="rId8"/>
    <p:sldId id="355" r:id="rId9"/>
    <p:sldId id="356" r:id="rId10"/>
    <p:sldId id="357" r:id="rId11"/>
    <p:sldId id="371" r:id="rId12"/>
    <p:sldId id="389" r:id="rId13"/>
    <p:sldId id="372" r:id="rId14"/>
    <p:sldId id="288" r:id="rId15"/>
    <p:sldId id="375" r:id="rId16"/>
    <p:sldId id="376" r:id="rId17"/>
    <p:sldId id="322" r:id="rId18"/>
    <p:sldId id="342" r:id="rId19"/>
    <p:sldId id="378" r:id="rId20"/>
    <p:sldId id="379" r:id="rId21"/>
    <p:sldId id="309" r:id="rId22"/>
    <p:sldId id="380" r:id="rId23"/>
    <p:sldId id="381" r:id="rId24"/>
    <p:sldId id="382" r:id="rId25"/>
    <p:sldId id="383" r:id="rId26"/>
    <p:sldId id="384" r:id="rId27"/>
    <p:sldId id="385" r:id="rId28"/>
    <p:sldId id="386" r:id="rId29"/>
    <p:sldId id="387" r:id="rId30"/>
    <p:sldId id="388" r:id="rId31"/>
    <p:sldId id="361" r:id="rId32"/>
    <p:sldId id="352" r:id="rId33"/>
    <p:sldId id="390" r:id="rId34"/>
    <p:sldId id="353" r:id="rId35"/>
    <p:sldId id="346" r:id="rId36"/>
    <p:sldId id="363" r:id="rId37"/>
    <p:sldId id="349" r:id="rId38"/>
    <p:sldId id="350" r:id="rId39"/>
    <p:sldId id="331" r:id="rId40"/>
    <p:sldId id="362" r:id="rId41"/>
    <p:sldId id="364" r:id="rId42"/>
    <p:sldId id="365" r:id="rId43"/>
    <p:sldId id="367" r:id="rId44"/>
    <p:sldId id="369" r:id="rId45"/>
    <p:sldId id="370" r:id="rId46"/>
    <p:sldId id="368" r:id="rId47"/>
    <p:sldId id="374" r:id="rId48"/>
    <p:sldId id="269" r:id="rId49"/>
    <p:sldId id="332" r:id="rId50"/>
    <p:sldId id="333" r:id="rId51"/>
    <p:sldId id="334" r:id="rId5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1242" y="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os vietos rezervavimo ženklas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8DDA48E-07ED-4DE6-A7C3-E6AC9EAABCBE}" type="datetimeFigureOut">
              <a:rPr lang="en-US" smtClean="0"/>
              <a:t>3/26/2026</a:t>
            </a:fld>
            <a:endParaRPr lang="en-US"/>
          </a:p>
        </p:txBody>
      </p:sp>
      <p:sp>
        <p:nvSpPr>
          <p:cNvPr id="4" name="Skaidrės vaizdo vietos rezervavimo ženkla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Pastabų vietos rezervavimo ženklas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6" name="Poraštės vietos rezervavimo ženklas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kaidrės numerio vietos rezervavimo ženklas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3FB7065-FF1C-4280-A539-93C64141A3A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en-US"/>
          </a:p>
        </p:txBody>
      </p:sp>
      <p:sp>
        <p:nvSpPr>
          <p:cNvPr id="4" name="Skaidrės numerio vietos rezervavimo ženklas 3"/>
          <p:cNvSpPr>
            <a:spLocks noGrp="1"/>
          </p:cNvSpPr>
          <p:nvPr>
            <p:ph type="sldNum" sz="quarter" idx="10"/>
          </p:nvPr>
        </p:nvSpPr>
        <p:spPr/>
        <p:txBody>
          <a:bodyPr/>
          <a:lstStyle/>
          <a:p>
            <a:fld id="{13FB7065-FF1C-4280-A539-93C64141A3A7}"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10</a:t>
            </a:fld>
            <a:endParaRPr lang="en-US"/>
          </a:p>
        </p:txBody>
      </p:sp>
    </p:spTree>
    <p:extLst>
      <p:ext uri="{BB962C8B-B14F-4D97-AF65-F5344CB8AC3E}">
        <p14:creationId xmlns:p14="http://schemas.microsoft.com/office/powerpoint/2010/main" val="41608363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11</a:t>
            </a:fld>
            <a:endParaRPr lang="en-US"/>
          </a:p>
        </p:txBody>
      </p:sp>
    </p:spTree>
    <p:extLst>
      <p:ext uri="{BB962C8B-B14F-4D97-AF65-F5344CB8AC3E}">
        <p14:creationId xmlns:p14="http://schemas.microsoft.com/office/powerpoint/2010/main" val="2779108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12</a:t>
            </a:fld>
            <a:endParaRPr lang="en-US"/>
          </a:p>
        </p:txBody>
      </p:sp>
    </p:spTree>
    <p:extLst>
      <p:ext uri="{BB962C8B-B14F-4D97-AF65-F5344CB8AC3E}">
        <p14:creationId xmlns:p14="http://schemas.microsoft.com/office/powerpoint/2010/main" val="1491099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13</a:t>
            </a:fld>
            <a:endParaRPr lang="en-US"/>
          </a:p>
        </p:txBody>
      </p:sp>
    </p:spTree>
    <p:extLst>
      <p:ext uri="{BB962C8B-B14F-4D97-AF65-F5344CB8AC3E}">
        <p14:creationId xmlns:p14="http://schemas.microsoft.com/office/powerpoint/2010/main" val="22784396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14</a:t>
            </a:fld>
            <a:endParaRPr lang="en-US"/>
          </a:p>
        </p:txBody>
      </p:sp>
    </p:spTree>
    <p:extLst>
      <p:ext uri="{BB962C8B-B14F-4D97-AF65-F5344CB8AC3E}">
        <p14:creationId xmlns:p14="http://schemas.microsoft.com/office/powerpoint/2010/main" val="2204211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15</a:t>
            </a:fld>
            <a:endParaRPr lang="en-US"/>
          </a:p>
        </p:txBody>
      </p:sp>
    </p:spTree>
    <p:extLst>
      <p:ext uri="{BB962C8B-B14F-4D97-AF65-F5344CB8AC3E}">
        <p14:creationId xmlns:p14="http://schemas.microsoft.com/office/powerpoint/2010/main" val="616263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16</a:t>
            </a:fld>
            <a:endParaRPr lang="en-US"/>
          </a:p>
        </p:txBody>
      </p:sp>
    </p:spTree>
    <p:extLst>
      <p:ext uri="{BB962C8B-B14F-4D97-AF65-F5344CB8AC3E}">
        <p14:creationId xmlns:p14="http://schemas.microsoft.com/office/powerpoint/2010/main" val="2863801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17</a:t>
            </a:fld>
            <a:endParaRPr lang="en-US"/>
          </a:p>
        </p:txBody>
      </p:sp>
    </p:spTree>
    <p:extLst>
      <p:ext uri="{BB962C8B-B14F-4D97-AF65-F5344CB8AC3E}">
        <p14:creationId xmlns:p14="http://schemas.microsoft.com/office/powerpoint/2010/main" val="7941040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18</a:t>
            </a:fld>
            <a:endParaRPr lang="en-US"/>
          </a:p>
        </p:txBody>
      </p:sp>
    </p:spTree>
    <p:extLst>
      <p:ext uri="{BB962C8B-B14F-4D97-AF65-F5344CB8AC3E}">
        <p14:creationId xmlns:p14="http://schemas.microsoft.com/office/powerpoint/2010/main" val="5508555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19</a:t>
            </a:fld>
            <a:endParaRPr lang="en-US"/>
          </a:p>
        </p:txBody>
      </p:sp>
    </p:spTree>
    <p:extLst>
      <p:ext uri="{BB962C8B-B14F-4D97-AF65-F5344CB8AC3E}">
        <p14:creationId xmlns:p14="http://schemas.microsoft.com/office/powerpoint/2010/main" val="2971175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a:t>
            </a:fld>
            <a:endParaRPr lang="en-US"/>
          </a:p>
        </p:txBody>
      </p:sp>
    </p:spTree>
    <p:extLst>
      <p:ext uri="{BB962C8B-B14F-4D97-AF65-F5344CB8AC3E}">
        <p14:creationId xmlns:p14="http://schemas.microsoft.com/office/powerpoint/2010/main" val="12471409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20</a:t>
            </a:fld>
            <a:endParaRPr lang="en-US"/>
          </a:p>
        </p:txBody>
      </p:sp>
    </p:spTree>
    <p:extLst>
      <p:ext uri="{BB962C8B-B14F-4D97-AF65-F5344CB8AC3E}">
        <p14:creationId xmlns:p14="http://schemas.microsoft.com/office/powerpoint/2010/main" val="4051186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21</a:t>
            </a:fld>
            <a:endParaRPr lang="en-US"/>
          </a:p>
        </p:txBody>
      </p:sp>
    </p:spTree>
    <p:extLst>
      <p:ext uri="{BB962C8B-B14F-4D97-AF65-F5344CB8AC3E}">
        <p14:creationId xmlns:p14="http://schemas.microsoft.com/office/powerpoint/2010/main" val="2728301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22</a:t>
            </a:fld>
            <a:endParaRPr lang="en-US"/>
          </a:p>
        </p:txBody>
      </p:sp>
    </p:spTree>
    <p:extLst>
      <p:ext uri="{BB962C8B-B14F-4D97-AF65-F5344CB8AC3E}">
        <p14:creationId xmlns:p14="http://schemas.microsoft.com/office/powerpoint/2010/main" val="39637290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23</a:t>
            </a:fld>
            <a:endParaRPr lang="en-US"/>
          </a:p>
        </p:txBody>
      </p:sp>
    </p:spTree>
    <p:extLst>
      <p:ext uri="{BB962C8B-B14F-4D97-AF65-F5344CB8AC3E}">
        <p14:creationId xmlns:p14="http://schemas.microsoft.com/office/powerpoint/2010/main" val="23446669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24</a:t>
            </a:fld>
            <a:endParaRPr lang="en-US"/>
          </a:p>
        </p:txBody>
      </p:sp>
    </p:spTree>
    <p:extLst>
      <p:ext uri="{BB962C8B-B14F-4D97-AF65-F5344CB8AC3E}">
        <p14:creationId xmlns:p14="http://schemas.microsoft.com/office/powerpoint/2010/main" val="2208793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25</a:t>
            </a:fld>
            <a:endParaRPr lang="en-US"/>
          </a:p>
        </p:txBody>
      </p:sp>
    </p:spTree>
    <p:extLst>
      <p:ext uri="{BB962C8B-B14F-4D97-AF65-F5344CB8AC3E}">
        <p14:creationId xmlns:p14="http://schemas.microsoft.com/office/powerpoint/2010/main" val="6865298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26</a:t>
            </a:fld>
            <a:endParaRPr lang="en-US"/>
          </a:p>
        </p:txBody>
      </p:sp>
    </p:spTree>
    <p:extLst>
      <p:ext uri="{BB962C8B-B14F-4D97-AF65-F5344CB8AC3E}">
        <p14:creationId xmlns:p14="http://schemas.microsoft.com/office/powerpoint/2010/main" val="29056939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27</a:t>
            </a:fld>
            <a:endParaRPr lang="en-US"/>
          </a:p>
        </p:txBody>
      </p:sp>
    </p:spTree>
    <p:extLst>
      <p:ext uri="{BB962C8B-B14F-4D97-AF65-F5344CB8AC3E}">
        <p14:creationId xmlns:p14="http://schemas.microsoft.com/office/powerpoint/2010/main" val="3356098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28</a:t>
            </a:fld>
            <a:endParaRPr lang="en-US"/>
          </a:p>
        </p:txBody>
      </p:sp>
    </p:spTree>
    <p:extLst>
      <p:ext uri="{BB962C8B-B14F-4D97-AF65-F5344CB8AC3E}">
        <p14:creationId xmlns:p14="http://schemas.microsoft.com/office/powerpoint/2010/main" val="32816894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29</a:t>
            </a:fld>
            <a:endParaRPr lang="en-US"/>
          </a:p>
        </p:txBody>
      </p:sp>
    </p:spTree>
    <p:extLst>
      <p:ext uri="{BB962C8B-B14F-4D97-AF65-F5344CB8AC3E}">
        <p14:creationId xmlns:p14="http://schemas.microsoft.com/office/powerpoint/2010/main" val="1247543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a:t>
            </a:fld>
            <a:endParaRPr lang="en-US"/>
          </a:p>
        </p:txBody>
      </p:sp>
    </p:spTree>
    <p:extLst>
      <p:ext uri="{BB962C8B-B14F-4D97-AF65-F5344CB8AC3E}">
        <p14:creationId xmlns:p14="http://schemas.microsoft.com/office/powerpoint/2010/main" val="14166527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30</a:t>
            </a:fld>
            <a:endParaRPr lang="en-US"/>
          </a:p>
        </p:txBody>
      </p:sp>
    </p:spTree>
    <p:extLst>
      <p:ext uri="{BB962C8B-B14F-4D97-AF65-F5344CB8AC3E}">
        <p14:creationId xmlns:p14="http://schemas.microsoft.com/office/powerpoint/2010/main" val="30062885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31</a:t>
            </a:fld>
            <a:endParaRPr lang="en-US"/>
          </a:p>
        </p:txBody>
      </p:sp>
    </p:spTree>
    <p:extLst>
      <p:ext uri="{BB962C8B-B14F-4D97-AF65-F5344CB8AC3E}">
        <p14:creationId xmlns:p14="http://schemas.microsoft.com/office/powerpoint/2010/main" val="25529298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32</a:t>
            </a:fld>
            <a:endParaRPr lang="en-US"/>
          </a:p>
        </p:txBody>
      </p:sp>
    </p:spTree>
    <p:extLst>
      <p:ext uri="{BB962C8B-B14F-4D97-AF65-F5344CB8AC3E}">
        <p14:creationId xmlns:p14="http://schemas.microsoft.com/office/powerpoint/2010/main" val="40433157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34</a:t>
            </a:fld>
            <a:endParaRPr lang="en-US"/>
          </a:p>
        </p:txBody>
      </p:sp>
    </p:spTree>
    <p:extLst>
      <p:ext uri="{BB962C8B-B14F-4D97-AF65-F5344CB8AC3E}">
        <p14:creationId xmlns:p14="http://schemas.microsoft.com/office/powerpoint/2010/main" val="17850546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35</a:t>
            </a:fld>
            <a:endParaRPr lang="en-US"/>
          </a:p>
        </p:txBody>
      </p:sp>
    </p:spTree>
    <p:extLst>
      <p:ext uri="{BB962C8B-B14F-4D97-AF65-F5344CB8AC3E}">
        <p14:creationId xmlns:p14="http://schemas.microsoft.com/office/powerpoint/2010/main" val="20303832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36</a:t>
            </a:fld>
            <a:endParaRPr lang="en-US"/>
          </a:p>
        </p:txBody>
      </p:sp>
    </p:spTree>
    <p:extLst>
      <p:ext uri="{BB962C8B-B14F-4D97-AF65-F5344CB8AC3E}">
        <p14:creationId xmlns:p14="http://schemas.microsoft.com/office/powerpoint/2010/main" val="8360224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37</a:t>
            </a:fld>
            <a:endParaRPr lang="en-US"/>
          </a:p>
        </p:txBody>
      </p:sp>
    </p:spTree>
    <p:extLst>
      <p:ext uri="{BB962C8B-B14F-4D97-AF65-F5344CB8AC3E}">
        <p14:creationId xmlns:p14="http://schemas.microsoft.com/office/powerpoint/2010/main" val="38901999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38</a:t>
            </a:fld>
            <a:endParaRPr lang="en-US"/>
          </a:p>
        </p:txBody>
      </p:sp>
    </p:spTree>
    <p:extLst>
      <p:ext uri="{BB962C8B-B14F-4D97-AF65-F5344CB8AC3E}">
        <p14:creationId xmlns:p14="http://schemas.microsoft.com/office/powerpoint/2010/main" val="28283769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39</a:t>
            </a:fld>
            <a:endParaRPr lang="en-US"/>
          </a:p>
        </p:txBody>
      </p:sp>
    </p:spTree>
    <p:extLst>
      <p:ext uri="{BB962C8B-B14F-4D97-AF65-F5344CB8AC3E}">
        <p14:creationId xmlns:p14="http://schemas.microsoft.com/office/powerpoint/2010/main" val="31748966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40</a:t>
            </a:fld>
            <a:endParaRPr lang="en-US"/>
          </a:p>
        </p:txBody>
      </p:sp>
    </p:spTree>
    <p:extLst>
      <p:ext uri="{BB962C8B-B14F-4D97-AF65-F5344CB8AC3E}">
        <p14:creationId xmlns:p14="http://schemas.microsoft.com/office/powerpoint/2010/main" val="1417321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a:t>
            </a:fld>
            <a:endParaRPr lang="en-US"/>
          </a:p>
        </p:txBody>
      </p:sp>
    </p:spTree>
    <p:extLst>
      <p:ext uri="{BB962C8B-B14F-4D97-AF65-F5344CB8AC3E}">
        <p14:creationId xmlns:p14="http://schemas.microsoft.com/office/powerpoint/2010/main" val="78402604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41</a:t>
            </a:fld>
            <a:endParaRPr lang="en-US"/>
          </a:p>
        </p:txBody>
      </p:sp>
    </p:spTree>
    <p:extLst>
      <p:ext uri="{BB962C8B-B14F-4D97-AF65-F5344CB8AC3E}">
        <p14:creationId xmlns:p14="http://schemas.microsoft.com/office/powerpoint/2010/main" val="16677294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42</a:t>
            </a:fld>
            <a:endParaRPr lang="en-US"/>
          </a:p>
        </p:txBody>
      </p:sp>
    </p:spTree>
    <p:extLst>
      <p:ext uri="{BB962C8B-B14F-4D97-AF65-F5344CB8AC3E}">
        <p14:creationId xmlns:p14="http://schemas.microsoft.com/office/powerpoint/2010/main" val="35600086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43</a:t>
            </a:fld>
            <a:endParaRPr lang="en-US"/>
          </a:p>
        </p:txBody>
      </p:sp>
    </p:spTree>
    <p:extLst>
      <p:ext uri="{BB962C8B-B14F-4D97-AF65-F5344CB8AC3E}">
        <p14:creationId xmlns:p14="http://schemas.microsoft.com/office/powerpoint/2010/main" val="38689730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44</a:t>
            </a:fld>
            <a:endParaRPr lang="en-US"/>
          </a:p>
        </p:txBody>
      </p:sp>
    </p:spTree>
    <p:extLst>
      <p:ext uri="{BB962C8B-B14F-4D97-AF65-F5344CB8AC3E}">
        <p14:creationId xmlns:p14="http://schemas.microsoft.com/office/powerpoint/2010/main" val="8094711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45</a:t>
            </a:fld>
            <a:endParaRPr lang="en-US"/>
          </a:p>
        </p:txBody>
      </p:sp>
    </p:spTree>
    <p:extLst>
      <p:ext uri="{BB962C8B-B14F-4D97-AF65-F5344CB8AC3E}">
        <p14:creationId xmlns:p14="http://schemas.microsoft.com/office/powerpoint/2010/main" val="152278572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46</a:t>
            </a:fld>
            <a:endParaRPr lang="en-US"/>
          </a:p>
        </p:txBody>
      </p:sp>
    </p:spTree>
    <p:extLst>
      <p:ext uri="{BB962C8B-B14F-4D97-AF65-F5344CB8AC3E}">
        <p14:creationId xmlns:p14="http://schemas.microsoft.com/office/powerpoint/2010/main" val="13420274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47</a:t>
            </a:fld>
            <a:endParaRPr lang="en-US"/>
          </a:p>
        </p:txBody>
      </p:sp>
    </p:spTree>
    <p:extLst>
      <p:ext uri="{BB962C8B-B14F-4D97-AF65-F5344CB8AC3E}">
        <p14:creationId xmlns:p14="http://schemas.microsoft.com/office/powerpoint/2010/main" val="287579523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48</a:t>
            </a:fld>
            <a:endParaRPr lang="en-US"/>
          </a:p>
        </p:txBody>
      </p:sp>
    </p:spTree>
    <p:extLst>
      <p:ext uri="{BB962C8B-B14F-4D97-AF65-F5344CB8AC3E}">
        <p14:creationId xmlns:p14="http://schemas.microsoft.com/office/powerpoint/2010/main" val="25170705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49</a:t>
            </a:fld>
            <a:endParaRPr lang="en-US"/>
          </a:p>
        </p:txBody>
      </p:sp>
    </p:spTree>
    <p:extLst>
      <p:ext uri="{BB962C8B-B14F-4D97-AF65-F5344CB8AC3E}">
        <p14:creationId xmlns:p14="http://schemas.microsoft.com/office/powerpoint/2010/main" val="250729498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50</a:t>
            </a:fld>
            <a:endParaRPr lang="en-US"/>
          </a:p>
        </p:txBody>
      </p:sp>
    </p:spTree>
    <p:extLst>
      <p:ext uri="{BB962C8B-B14F-4D97-AF65-F5344CB8AC3E}">
        <p14:creationId xmlns:p14="http://schemas.microsoft.com/office/powerpoint/2010/main" val="302334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5</a:t>
            </a:fld>
            <a:endParaRPr lang="en-US"/>
          </a:p>
        </p:txBody>
      </p:sp>
    </p:spTree>
    <p:extLst>
      <p:ext uri="{BB962C8B-B14F-4D97-AF65-F5344CB8AC3E}">
        <p14:creationId xmlns:p14="http://schemas.microsoft.com/office/powerpoint/2010/main" val="31826664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51</a:t>
            </a:fld>
            <a:endParaRPr lang="en-US"/>
          </a:p>
        </p:txBody>
      </p:sp>
    </p:spTree>
    <p:extLst>
      <p:ext uri="{BB962C8B-B14F-4D97-AF65-F5344CB8AC3E}">
        <p14:creationId xmlns:p14="http://schemas.microsoft.com/office/powerpoint/2010/main" val="3812910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en-US"/>
          </a:p>
        </p:txBody>
      </p:sp>
      <p:sp>
        <p:nvSpPr>
          <p:cNvPr id="4" name="Skaidrės numerio vietos rezervavimo ženklas 3"/>
          <p:cNvSpPr>
            <a:spLocks noGrp="1"/>
          </p:cNvSpPr>
          <p:nvPr>
            <p:ph type="sldNum" sz="quarter" idx="10"/>
          </p:nvPr>
        </p:nvSpPr>
        <p:spPr/>
        <p:txBody>
          <a:bodyPr/>
          <a:lstStyle/>
          <a:p>
            <a:fld id="{B17016B5-DA9D-4CED-B493-64EC3E30C3DE}" type="slidenum">
              <a:rPr lang="lt-LT" smtClean="0"/>
              <a:pPr/>
              <a:t>6</a:t>
            </a:fld>
            <a:endParaRPr lang="lt-L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7</a:t>
            </a:fld>
            <a:endParaRPr lang="en-US"/>
          </a:p>
        </p:txBody>
      </p:sp>
    </p:spTree>
    <p:extLst>
      <p:ext uri="{BB962C8B-B14F-4D97-AF65-F5344CB8AC3E}">
        <p14:creationId xmlns:p14="http://schemas.microsoft.com/office/powerpoint/2010/main" val="982662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8</a:t>
            </a:fld>
            <a:endParaRPr lang="en-US"/>
          </a:p>
        </p:txBody>
      </p:sp>
    </p:spTree>
    <p:extLst>
      <p:ext uri="{BB962C8B-B14F-4D97-AF65-F5344CB8AC3E}">
        <p14:creationId xmlns:p14="http://schemas.microsoft.com/office/powerpoint/2010/main" val="2908167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a:p>
        </p:txBody>
      </p:sp>
      <p:sp>
        <p:nvSpPr>
          <p:cNvPr id="4" name="Skaidrės numerio vietos rezervavimo ženklas 3"/>
          <p:cNvSpPr>
            <a:spLocks noGrp="1"/>
          </p:cNvSpPr>
          <p:nvPr>
            <p:ph type="sldNum" sz="quarter" idx="5"/>
          </p:nvPr>
        </p:nvSpPr>
        <p:spPr/>
        <p:txBody>
          <a:bodyPr/>
          <a:lstStyle/>
          <a:p>
            <a:fld id="{13FB7065-FF1C-4280-A539-93C64141A3A7}" type="slidenum">
              <a:rPr lang="en-US" smtClean="0"/>
              <a:t>9</a:t>
            </a:fld>
            <a:endParaRPr lang="en-US"/>
          </a:p>
        </p:txBody>
      </p:sp>
    </p:spTree>
    <p:extLst>
      <p:ext uri="{BB962C8B-B14F-4D97-AF65-F5344CB8AC3E}">
        <p14:creationId xmlns:p14="http://schemas.microsoft.com/office/powerpoint/2010/main" val="5753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a:t>Spustelėkite, jei norite keisite ruoš. pav. stilių</a:t>
            </a:r>
            <a:endParaRPr lang="en-US"/>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ruošinio paantraštės stiliui keisti</a:t>
            </a:r>
            <a:endParaRPr lang="en-US"/>
          </a:p>
        </p:txBody>
      </p:sp>
      <p:sp>
        <p:nvSpPr>
          <p:cNvPr id="4" name="Datos vietos rezervavimo ženklas 3"/>
          <p:cNvSpPr>
            <a:spLocks noGrp="1"/>
          </p:cNvSpPr>
          <p:nvPr>
            <p:ph type="dt" sz="half" idx="10"/>
          </p:nvPr>
        </p:nvSpPr>
        <p:spPr/>
        <p:txBody>
          <a:bodyPr/>
          <a:lstStyle/>
          <a:p>
            <a:fld id="{16E9FF62-5849-4477-986F-0AE546973CEC}" type="datetime1">
              <a:rPr lang="en-US" smtClean="0"/>
              <a:t>3/26/2026</a:t>
            </a:fld>
            <a:endParaRPr lang="en-US"/>
          </a:p>
        </p:txBody>
      </p:sp>
      <p:sp>
        <p:nvSpPr>
          <p:cNvPr id="5" name="Poraštės vietos rezervavimo ženklas 4"/>
          <p:cNvSpPr>
            <a:spLocks noGrp="1"/>
          </p:cNvSpPr>
          <p:nvPr>
            <p:ph type="ftr" sz="quarter" idx="11"/>
          </p:nvPr>
        </p:nvSpPr>
        <p:spPr/>
        <p:txBody>
          <a:bodyPr/>
          <a:lstStyle/>
          <a:p>
            <a:r>
              <a:rPr lang="lt-LT"/>
              <a:t>J. Namavičius </a:t>
            </a:r>
            <a:endParaRPr lang="en-US"/>
          </a:p>
        </p:txBody>
      </p:sp>
      <p:sp>
        <p:nvSpPr>
          <p:cNvPr id="6" name="Skaidrės numerio vietos rezervavimo ženklas 5"/>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Spustelėkite, jei norite keisite ruoš. pav.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F29AC598-8057-4FB7-8C7C-CA60B6F76423}" type="datetime1">
              <a:rPr lang="en-US" smtClean="0"/>
              <a:t>3/26/2026</a:t>
            </a:fld>
            <a:endParaRPr lang="en-US"/>
          </a:p>
        </p:txBody>
      </p:sp>
      <p:sp>
        <p:nvSpPr>
          <p:cNvPr id="5" name="Poraštės vietos rezervavimo ženklas 4"/>
          <p:cNvSpPr>
            <a:spLocks noGrp="1"/>
          </p:cNvSpPr>
          <p:nvPr>
            <p:ph type="ftr" sz="quarter" idx="11"/>
          </p:nvPr>
        </p:nvSpPr>
        <p:spPr/>
        <p:txBody>
          <a:bodyPr/>
          <a:lstStyle/>
          <a:p>
            <a:r>
              <a:rPr lang="lt-LT"/>
              <a:t>J. Namavičius </a:t>
            </a:r>
            <a:endParaRPr lang="en-US"/>
          </a:p>
        </p:txBody>
      </p:sp>
      <p:sp>
        <p:nvSpPr>
          <p:cNvPr id="6" name="Skaidrės numerio vietos rezervavimo ženklas 5"/>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a:t>Spustelėkite, jei norite keisite ruoš. pav. stilių</a:t>
            </a:r>
            <a:endParaRPr lang="en-US"/>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106D3432-D343-4295-8494-A8219A7FC9E4}" type="datetime1">
              <a:rPr lang="en-US" smtClean="0"/>
              <a:t>3/26/2026</a:t>
            </a:fld>
            <a:endParaRPr lang="en-US"/>
          </a:p>
        </p:txBody>
      </p:sp>
      <p:sp>
        <p:nvSpPr>
          <p:cNvPr id="5" name="Poraštės vietos rezervavimo ženklas 4"/>
          <p:cNvSpPr>
            <a:spLocks noGrp="1"/>
          </p:cNvSpPr>
          <p:nvPr>
            <p:ph type="ftr" sz="quarter" idx="11"/>
          </p:nvPr>
        </p:nvSpPr>
        <p:spPr/>
        <p:txBody>
          <a:bodyPr/>
          <a:lstStyle/>
          <a:p>
            <a:r>
              <a:rPr lang="lt-LT"/>
              <a:t>J. Namavičius </a:t>
            </a:r>
            <a:endParaRPr lang="en-US"/>
          </a:p>
        </p:txBody>
      </p:sp>
      <p:sp>
        <p:nvSpPr>
          <p:cNvPr id="6" name="Skaidrės numerio vietos rezervavimo ženklas 5"/>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Spustelėkite, jei norite keisite ruoš. pav. stilių</a:t>
            </a:r>
            <a:endParaRPr lang="en-US"/>
          </a:p>
        </p:txBody>
      </p:sp>
      <p:sp>
        <p:nvSpPr>
          <p:cNvPr id="3" name="Turinio vietos rezervavimo ženklas 2"/>
          <p:cNvSpPr>
            <a:spLocks noGrp="1"/>
          </p:cNvSpPr>
          <p:nvPr>
            <p:ph idx="1"/>
          </p:nvPr>
        </p:nvSpPr>
        <p:spPr/>
        <p:txBody>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F4602317-7BE8-4B69-A9C5-D0260BC0BD6F}" type="datetime1">
              <a:rPr lang="en-US" smtClean="0"/>
              <a:t>3/26/2026</a:t>
            </a:fld>
            <a:endParaRPr lang="en-US"/>
          </a:p>
        </p:txBody>
      </p:sp>
      <p:sp>
        <p:nvSpPr>
          <p:cNvPr id="5" name="Poraštės vietos rezervavimo ženklas 4"/>
          <p:cNvSpPr>
            <a:spLocks noGrp="1"/>
          </p:cNvSpPr>
          <p:nvPr>
            <p:ph type="ftr" sz="quarter" idx="11"/>
          </p:nvPr>
        </p:nvSpPr>
        <p:spPr/>
        <p:txBody>
          <a:bodyPr/>
          <a:lstStyle/>
          <a:p>
            <a:r>
              <a:rPr lang="lt-LT"/>
              <a:t>J. Namavičius </a:t>
            </a:r>
            <a:endParaRPr lang="en-US"/>
          </a:p>
        </p:txBody>
      </p:sp>
      <p:sp>
        <p:nvSpPr>
          <p:cNvPr id="6" name="Skaidrės numerio vietos rezervavimo ženklas 5"/>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a:t>Spustelėkite, jei norite keisite ruoš. pav. stilių</a:t>
            </a:r>
            <a:endParaRPr lang="en-US"/>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ruošinio teksto stiliams keisti</a:t>
            </a:r>
          </a:p>
        </p:txBody>
      </p:sp>
      <p:sp>
        <p:nvSpPr>
          <p:cNvPr id="4" name="Datos vietos rezervavimo ženklas 3"/>
          <p:cNvSpPr>
            <a:spLocks noGrp="1"/>
          </p:cNvSpPr>
          <p:nvPr>
            <p:ph type="dt" sz="half" idx="10"/>
          </p:nvPr>
        </p:nvSpPr>
        <p:spPr/>
        <p:txBody>
          <a:bodyPr/>
          <a:lstStyle/>
          <a:p>
            <a:fld id="{5FE7693D-95E6-48A1-A649-1B20C6073C7B}" type="datetime1">
              <a:rPr lang="en-US" smtClean="0"/>
              <a:t>3/26/2026</a:t>
            </a:fld>
            <a:endParaRPr lang="en-US"/>
          </a:p>
        </p:txBody>
      </p:sp>
      <p:sp>
        <p:nvSpPr>
          <p:cNvPr id="5" name="Poraštės vietos rezervavimo ženklas 4"/>
          <p:cNvSpPr>
            <a:spLocks noGrp="1"/>
          </p:cNvSpPr>
          <p:nvPr>
            <p:ph type="ftr" sz="quarter" idx="11"/>
          </p:nvPr>
        </p:nvSpPr>
        <p:spPr/>
        <p:txBody>
          <a:bodyPr/>
          <a:lstStyle/>
          <a:p>
            <a:r>
              <a:rPr lang="lt-LT"/>
              <a:t>J. Namavičius </a:t>
            </a:r>
            <a:endParaRPr lang="en-US"/>
          </a:p>
        </p:txBody>
      </p:sp>
      <p:sp>
        <p:nvSpPr>
          <p:cNvPr id="6" name="Skaidrės numerio vietos rezervavimo ženklas 5"/>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Spustelėkite, jei norite keisite ruoš. pav. stilių</a:t>
            </a:r>
            <a:endParaRPr lang="en-US"/>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88DDC468-CAC2-4F43-9A5C-9DD5642FDC70}" type="datetime1">
              <a:rPr lang="en-US" smtClean="0"/>
              <a:t>3/26/2026</a:t>
            </a:fld>
            <a:endParaRPr lang="en-US"/>
          </a:p>
        </p:txBody>
      </p:sp>
      <p:sp>
        <p:nvSpPr>
          <p:cNvPr id="6" name="Poraštės vietos rezervavimo ženklas 5"/>
          <p:cNvSpPr>
            <a:spLocks noGrp="1"/>
          </p:cNvSpPr>
          <p:nvPr>
            <p:ph type="ftr" sz="quarter" idx="11"/>
          </p:nvPr>
        </p:nvSpPr>
        <p:spPr/>
        <p:txBody>
          <a:bodyPr/>
          <a:lstStyle/>
          <a:p>
            <a:r>
              <a:rPr lang="lt-LT"/>
              <a:t>J. Namavičius </a:t>
            </a:r>
            <a:endParaRPr lang="en-US"/>
          </a:p>
        </p:txBody>
      </p:sp>
      <p:sp>
        <p:nvSpPr>
          <p:cNvPr id="7" name="Skaidrės numerio vietos rezervavimo ženklas 6"/>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a:t>Spustelėkite, jei norite keisite ruoš. pav. stilių</a:t>
            </a:r>
            <a:endParaRPr lang="en-US"/>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ruošinio teksto stiliams keisti</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ruošinio teksto stiliams keisti</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C50A8F48-8B3E-47DE-95F2-5927F6DAD5D5}" type="datetime1">
              <a:rPr lang="en-US" smtClean="0"/>
              <a:t>3/26/2026</a:t>
            </a:fld>
            <a:endParaRPr lang="en-US"/>
          </a:p>
        </p:txBody>
      </p:sp>
      <p:sp>
        <p:nvSpPr>
          <p:cNvPr id="8" name="Poraštės vietos rezervavimo ženklas 7"/>
          <p:cNvSpPr>
            <a:spLocks noGrp="1"/>
          </p:cNvSpPr>
          <p:nvPr>
            <p:ph type="ftr" sz="quarter" idx="11"/>
          </p:nvPr>
        </p:nvSpPr>
        <p:spPr/>
        <p:txBody>
          <a:bodyPr/>
          <a:lstStyle/>
          <a:p>
            <a:r>
              <a:rPr lang="lt-LT"/>
              <a:t>J. Namavičius </a:t>
            </a:r>
            <a:endParaRPr lang="en-US"/>
          </a:p>
        </p:txBody>
      </p:sp>
      <p:sp>
        <p:nvSpPr>
          <p:cNvPr id="9" name="Skaidrės numerio vietos rezervavimo ženklas 8"/>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Spustelėkite, jei norite keisite ruoš. pav. stilių</a:t>
            </a:r>
            <a:endParaRPr lang="en-US"/>
          </a:p>
        </p:txBody>
      </p:sp>
      <p:sp>
        <p:nvSpPr>
          <p:cNvPr id="3" name="Datos vietos rezervavimo ženklas 2"/>
          <p:cNvSpPr>
            <a:spLocks noGrp="1"/>
          </p:cNvSpPr>
          <p:nvPr>
            <p:ph type="dt" sz="half" idx="10"/>
          </p:nvPr>
        </p:nvSpPr>
        <p:spPr/>
        <p:txBody>
          <a:bodyPr/>
          <a:lstStyle/>
          <a:p>
            <a:fld id="{D23C50E5-E6EA-4AD6-A5A0-08BBAB78A946}" type="datetime1">
              <a:rPr lang="en-US" smtClean="0"/>
              <a:t>3/26/2026</a:t>
            </a:fld>
            <a:endParaRPr lang="en-US"/>
          </a:p>
        </p:txBody>
      </p:sp>
      <p:sp>
        <p:nvSpPr>
          <p:cNvPr id="4" name="Poraštės vietos rezervavimo ženklas 3"/>
          <p:cNvSpPr>
            <a:spLocks noGrp="1"/>
          </p:cNvSpPr>
          <p:nvPr>
            <p:ph type="ftr" sz="quarter" idx="11"/>
          </p:nvPr>
        </p:nvSpPr>
        <p:spPr/>
        <p:txBody>
          <a:bodyPr/>
          <a:lstStyle/>
          <a:p>
            <a:r>
              <a:rPr lang="lt-LT"/>
              <a:t>J. Namavičius </a:t>
            </a:r>
            <a:endParaRPr lang="en-US"/>
          </a:p>
        </p:txBody>
      </p:sp>
      <p:sp>
        <p:nvSpPr>
          <p:cNvPr id="5" name="Skaidrės numerio vietos rezervavimo ženklas 4"/>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4877CAFD-58C7-4B78-AC8D-9C1F7F115275}" type="datetime1">
              <a:rPr lang="en-US" smtClean="0"/>
              <a:t>3/26/2026</a:t>
            </a:fld>
            <a:endParaRPr lang="en-US"/>
          </a:p>
        </p:txBody>
      </p:sp>
      <p:sp>
        <p:nvSpPr>
          <p:cNvPr id="3" name="Poraštės vietos rezervavimo ženklas 2"/>
          <p:cNvSpPr>
            <a:spLocks noGrp="1"/>
          </p:cNvSpPr>
          <p:nvPr>
            <p:ph type="ftr" sz="quarter" idx="11"/>
          </p:nvPr>
        </p:nvSpPr>
        <p:spPr/>
        <p:txBody>
          <a:bodyPr/>
          <a:lstStyle/>
          <a:p>
            <a:r>
              <a:rPr lang="lt-LT"/>
              <a:t>J. Namavičius </a:t>
            </a:r>
            <a:endParaRPr lang="en-US"/>
          </a:p>
        </p:txBody>
      </p:sp>
      <p:sp>
        <p:nvSpPr>
          <p:cNvPr id="4" name="Skaidrės numerio vietos rezervavimo ženklas 3"/>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a:t>Spustelėkite, jei norite keisite ruoš. pav. stilių</a:t>
            </a:r>
            <a:endParaRPr lang="en-US"/>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ruošinio teksto stiliams keisti</a:t>
            </a:r>
          </a:p>
        </p:txBody>
      </p:sp>
      <p:sp>
        <p:nvSpPr>
          <p:cNvPr id="5" name="Datos vietos rezervavimo ženklas 4"/>
          <p:cNvSpPr>
            <a:spLocks noGrp="1"/>
          </p:cNvSpPr>
          <p:nvPr>
            <p:ph type="dt" sz="half" idx="10"/>
          </p:nvPr>
        </p:nvSpPr>
        <p:spPr/>
        <p:txBody>
          <a:bodyPr/>
          <a:lstStyle/>
          <a:p>
            <a:fld id="{B4B9BF8E-FA8F-4A8B-8330-0E2267102313}" type="datetime1">
              <a:rPr lang="en-US" smtClean="0"/>
              <a:t>3/26/2026</a:t>
            </a:fld>
            <a:endParaRPr lang="en-US"/>
          </a:p>
        </p:txBody>
      </p:sp>
      <p:sp>
        <p:nvSpPr>
          <p:cNvPr id="6" name="Poraštės vietos rezervavimo ženklas 5"/>
          <p:cNvSpPr>
            <a:spLocks noGrp="1"/>
          </p:cNvSpPr>
          <p:nvPr>
            <p:ph type="ftr" sz="quarter" idx="11"/>
          </p:nvPr>
        </p:nvSpPr>
        <p:spPr/>
        <p:txBody>
          <a:bodyPr/>
          <a:lstStyle/>
          <a:p>
            <a:r>
              <a:rPr lang="lt-LT"/>
              <a:t>J. Namavičius </a:t>
            </a:r>
            <a:endParaRPr lang="en-US"/>
          </a:p>
        </p:txBody>
      </p:sp>
      <p:sp>
        <p:nvSpPr>
          <p:cNvPr id="7" name="Skaidrės numerio vietos rezervavimo ženklas 6"/>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a:t>Spustelėkite, jei norite keisite ruoš. pav. stilių</a:t>
            </a:r>
            <a:endParaRPr lang="en-US"/>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ruošinio teksto stiliams keisti</a:t>
            </a:r>
          </a:p>
        </p:txBody>
      </p:sp>
      <p:sp>
        <p:nvSpPr>
          <p:cNvPr id="5" name="Datos vietos rezervavimo ženklas 4"/>
          <p:cNvSpPr>
            <a:spLocks noGrp="1"/>
          </p:cNvSpPr>
          <p:nvPr>
            <p:ph type="dt" sz="half" idx="10"/>
          </p:nvPr>
        </p:nvSpPr>
        <p:spPr/>
        <p:txBody>
          <a:bodyPr/>
          <a:lstStyle/>
          <a:p>
            <a:fld id="{E3A3E18B-04D8-4CCD-A8FF-7E4FBB011CBE}" type="datetime1">
              <a:rPr lang="en-US" smtClean="0"/>
              <a:t>3/26/2026</a:t>
            </a:fld>
            <a:endParaRPr lang="en-US"/>
          </a:p>
        </p:txBody>
      </p:sp>
      <p:sp>
        <p:nvSpPr>
          <p:cNvPr id="6" name="Poraštės vietos rezervavimo ženklas 5"/>
          <p:cNvSpPr>
            <a:spLocks noGrp="1"/>
          </p:cNvSpPr>
          <p:nvPr>
            <p:ph type="ftr" sz="quarter" idx="11"/>
          </p:nvPr>
        </p:nvSpPr>
        <p:spPr/>
        <p:txBody>
          <a:bodyPr/>
          <a:lstStyle/>
          <a:p>
            <a:r>
              <a:rPr lang="lt-LT"/>
              <a:t>J. Namavičius </a:t>
            </a:r>
            <a:endParaRPr lang="en-US"/>
          </a:p>
        </p:txBody>
      </p:sp>
      <p:sp>
        <p:nvSpPr>
          <p:cNvPr id="7" name="Skaidrės numerio vietos rezervavimo ženklas 6"/>
          <p:cNvSpPr>
            <a:spLocks noGrp="1"/>
          </p:cNvSpPr>
          <p:nvPr>
            <p:ph type="sldNum" sz="quarter" idx="12"/>
          </p:nvPr>
        </p:nvSpPr>
        <p:spPr/>
        <p:txBody>
          <a:bodyPr/>
          <a:lstStyle/>
          <a:p>
            <a:fld id="{C191162D-2D2D-40DA-97B4-85B411CDC5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a:t>Spustelėkite, jei norite keisite ruoš. pav. stilių</a:t>
            </a:r>
            <a:endParaRPr lang="en-US"/>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17677-C0B3-4B34-B2B2-73A6C83D7521}" type="datetime1">
              <a:rPr lang="en-US" smtClean="0"/>
              <a:t>3/26/2026</a:t>
            </a:fld>
            <a:endParaRPr lang="en-US"/>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lt-LT"/>
              <a:t>J. Namavičius </a:t>
            </a:r>
            <a:endParaRPr lang="en-US"/>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91162D-2D2D-40DA-97B4-85B411CDC5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eb.vu.lt/tf/j.namaviciu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290D32-C816-5C13-7657-DA5DC1817DAA}"/>
              </a:ext>
            </a:extLst>
          </p:cNvPr>
          <p:cNvSpPr>
            <a:spLocks noGrp="1"/>
          </p:cNvSpPr>
          <p:nvPr>
            <p:ph type="ctrTitle"/>
          </p:nvPr>
        </p:nvSpPr>
        <p:spPr>
          <a:xfrm>
            <a:off x="685800" y="2130425"/>
            <a:ext cx="7772400" cy="1802631"/>
          </a:xfrm>
        </p:spPr>
        <p:txBody>
          <a:bodyPr>
            <a:normAutofit fontScale="90000"/>
          </a:bodyPr>
          <a:lstStyle/>
          <a:p>
            <a:r>
              <a:rPr lang="lt-LT" b="1" dirty="0"/>
              <a:t>Teisinis bendradarbiavimas baudžiamosiose bylose</a:t>
            </a:r>
            <a:br>
              <a:rPr lang="lt-LT" dirty="0"/>
            </a:br>
            <a:br>
              <a:rPr lang="lt-LT" dirty="0"/>
            </a:br>
            <a:r>
              <a:rPr lang="lt-LT" sz="3100" dirty="0"/>
              <a:t>Justas Namavičius </a:t>
            </a:r>
          </a:p>
        </p:txBody>
      </p:sp>
    </p:spTree>
    <p:extLst>
      <p:ext uri="{BB962C8B-B14F-4D97-AF65-F5344CB8AC3E}">
        <p14:creationId xmlns:p14="http://schemas.microsoft.com/office/powerpoint/2010/main" val="4269278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2BA0E7-345A-533D-3DED-F8EB537F66AA}"/>
              </a:ext>
            </a:extLst>
          </p:cNvPr>
          <p:cNvSpPr>
            <a:spLocks noGrp="1"/>
          </p:cNvSpPr>
          <p:nvPr>
            <p:ph type="title"/>
          </p:nvPr>
        </p:nvSpPr>
        <p:spPr/>
        <p:txBody>
          <a:bodyPr>
            <a:normAutofit fontScale="90000"/>
          </a:bodyPr>
          <a:lstStyle/>
          <a:p>
            <a:pPr algn="l"/>
            <a:r>
              <a:rPr lang="lt-LT" i="1" dirty="0" err="1"/>
              <a:t>Non</a:t>
            </a:r>
            <a:r>
              <a:rPr lang="lt-LT" i="1" dirty="0"/>
              <a:t> bis </a:t>
            </a:r>
            <a:r>
              <a:rPr lang="lt-LT" i="1" dirty="0" err="1"/>
              <a:t>in</a:t>
            </a:r>
            <a:r>
              <a:rPr lang="lt-LT" i="1" dirty="0"/>
              <a:t> </a:t>
            </a:r>
            <a:r>
              <a:rPr lang="lt-LT" i="1" dirty="0" err="1"/>
              <a:t>idem</a:t>
            </a:r>
            <a:r>
              <a:rPr lang="lt-LT" dirty="0"/>
              <a:t>, ir „limituoto įsiteisėjimo“ sprendimai</a:t>
            </a:r>
            <a:endParaRPr lang="de-DE" dirty="0"/>
          </a:p>
        </p:txBody>
      </p:sp>
      <p:sp>
        <p:nvSpPr>
          <p:cNvPr id="3" name="Inhaltsplatzhalter 2">
            <a:extLst>
              <a:ext uri="{FF2B5EF4-FFF2-40B4-BE49-F238E27FC236}">
                <a16:creationId xmlns:a16="http://schemas.microsoft.com/office/drawing/2014/main" id="{55DEA37A-03A9-593B-13CD-0B520940D44D}"/>
              </a:ext>
            </a:extLst>
          </p:cNvPr>
          <p:cNvSpPr>
            <a:spLocks noGrp="1"/>
          </p:cNvSpPr>
          <p:nvPr>
            <p:ph idx="1"/>
          </p:nvPr>
        </p:nvSpPr>
        <p:spPr/>
        <p:txBody>
          <a:bodyPr>
            <a:normAutofit lnSpcReduction="10000"/>
          </a:bodyPr>
          <a:lstStyle/>
          <a:p>
            <a:pPr marL="0" indent="0">
              <a:buNone/>
            </a:pPr>
            <a:r>
              <a:rPr lang="lt-LT" dirty="0">
                <a:solidFill>
                  <a:srgbClr val="0070C0"/>
                </a:solidFill>
              </a:rPr>
              <a:t>C-147/22 </a:t>
            </a:r>
            <a:r>
              <a:rPr lang="lt-LT" i="1" dirty="0">
                <a:solidFill>
                  <a:srgbClr val="0070C0"/>
                </a:solidFill>
              </a:rPr>
              <a:t>Terhelt5</a:t>
            </a:r>
            <a:r>
              <a:rPr lang="lt-LT" dirty="0"/>
              <a:t>– </a:t>
            </a:r>
            <a:r>
              <a:rPr lang="lt-LT" i="1" dirty="0" err="1"/>
              <a:t>non</a:t>
            </a:r>
            <a:r>
              <a:rPr lang="lt-LT" i="1" dirty="0"/>
              <a:t> bis </a:t>
            </a:r>
            <a:r>
              <a:rPr lang="lt-LT" i="1" dirty="0" err="1"/>
              <a:t>in</a:t>
            </a:r>
            <a:r>
              <a:rPr lang="lt-LT" i="1" dirty="0"/>
              <a:t> </a:t>
            </a:r>
            <a:r>
              <a:rPr lang="lt-LT" i="1" dirty="0" err="1"/>
              <a:t>idem</a:t>
            </a:r>
            <a:r>
              <a:rPr lang="lt-LT" i="1" dirty="0"/>
              <a:t> </a:t>
            </a:r>
            <a:r>
              <a:rPr lang="lt-LT" dirty="0"/>
              <a:t>galioja ir prokuratūrai nutraukus ikiteisminį tyrimą dėl įrodymų trūkumo, taip pat ir tuomet, jei nutraukusioje valstybėje lieka galimybė procesą pratęsti (pvz., paaiškėjus naujoms aplinkybėms).</a:t>
            </a:r>
          </a:p>
          <a:p>
            <a:pPr marL="0" indent="0">
              <a:buNone/>
            </a:pPr>
            <a:r>
              <a:rPr lang="lt-LT" dirty="0"/>
              <a:t>Tačiau sąlyga, kad tyrimas buvo pakankamai išsamus, byla nagrinėta „iš esmės“ (taip pat žr. </a:t>
            </a:r>
            <a:r>
              <a:rPr lang="lt-LT" dirty="0">
                <a:solidFill>
                  <a:srgbClr val="0070C0"/>
                </a:solidFill>
              </a:rPr>
              <a:t>C-486/14 - </a:t>
            </a:r>
            <a:r>
              <a:rPr lang="lt-LT" i="1" dirty="0" err="1">
                <a:solidFill>
                  <a:srgbClr val="0070C0"/>
                </a:solidFill>
              </a:rPr>
              <a:t>Kossowski</a:t>
            </a:r>
            <a:r>
              <a:rPr lang="lt-LT" dirty="0"/>
              <a:t>). </a:t>
            </a:r>
          </a:p>
          <a:p>
            <a:pPr marL="0" indent="0">
              <a:buNone/>
            </a:pPr>
            <a:r>
              <a:rPr lang="lt-LT" dirty="0"/>
              <a:t>Panašiai BPK 217 str. (</a:t>
            </a:r>
            <a:r>
              <a:rPr lang="lt-LT" dirty="0">
                <a:solidFill>
                  <a:srgbClr val="0070C0"/>
                </a:solidFill>
              </a:rPr>
              <a:t>LAT 2K-7-68-628/2025</a:t>
            </a:r>
            <a:r>
              <a:rPr lang="lt-LT" dirty="0"/>
              <a:t>) </a:t>
            </a:r>
            <a:endParaRPr lang="de-DE" dirty="0"/>
          </a:p>
        </p:txBody>
      </p:sp>
      <p:sp>
        <p:nvSpPr>
          <p:cNvPr id="4" name="Datumsplatzhalter 3">
            <a:extLst>
              <a:ext uri="{FF2B5EF4-FFF2-40B4-BE49-F238E27FC236}">
                <a16:creationId xmlns:a16="http://schemas.microsoft.com/office/drawing/2014/main" id="{7FCA7011-5212-809C-ABC9-C327B3552A59}"/>
              </a:ext>
            </a:extLst>
          </p:cNvPr>
          <p:cNvSpPr>
            <a:spLocks noGrp="1"/>
          </p:cNvSpPr>
          <p:nvPr>
            <p:ph type="dt" sz="half" idx="10"/>
          </p:nvPr>
        </p:nvSpPr>
        <p:spPr/>
        <p:txBody>
          <a:bodyPr/>
          <a:lstStyle/>
          <a:p>
            <a:fld id="{3FF1F9A2-ED03-42D3-8E88-DBB99F21F339}" type="datetime1">
              <a:rPr lang="en-US" smtClean="0"/>
              <a:t>3/26/2026</a:t>
            </a:fld>
            <a:endParaRPr lang="en-US"/>
          </a:p>
        </p:txBody>
      </p:sp>
      <p:sp>
        <p:nvSpPr>
          <p:cNvPr id="5" name="Fußzeilenplatzhalter 4">
            <a:extLst>
              <a:ext uri="{FF2B5EF4-FFF2-40B4-BE49-F238E27FC236}">
                <a16:creationId xmlns:a16="http://schemas.microsoft.com/office/drawing/2014/main" id="{14DF19FA-3874-24F2-3888-B97484F09DFA}"/>
              </a:ext>
            </a:extLst>
          </p:cNvPr>
          <p:cNvSpPr>
            <a:spLocks noGrp="1"/>
          </p:cNvSpPr>
          <p:nvPr>
            <p:ph type="ftr" sz="quarter" idx="11"/>
          </p:nvPr>
        </p:nvSpPr>
        <p:spPr/>
        <p:txBody>
          <a:bodyPr/>
          <a:lstStyle/>
          <a:p>
            <a:r>
              <a:rPr lang="lt-LT" dirty="0"/>
              <a:t>J. Namavičius </a:t>
            </a:r>
            <a:endParaRPr lang="en-US" dirty="0"/>
          </a:p>
        </p:txBody>
      </p:sp>
      <p:sp>
        <p:nvSpPr>
          <p:cNvPr id="6" name="Foliennummernplatzhalter 5">
            <a:extLst>
              <a:ext uri="{FF2B5EF4-FFF2-40B4-BE49-F238E27FC236}">
                <a16:creationId xmlns:a16="http://schemas.microsoft.com/office/drawing/2014/main" id="{DB7C5ECF-3BDD-8169-D1A5-A9384A3B538C}"/>
              </a:ext>
            </a:extLst>
          </p:cNvPr>
          <p:cNvSpPr>
            <a:spLocks noGrp="1"/>
          </p:cNvSpPr>
          <p:nvPr>
            <p:ph type="sldNum" sz="quarter" idx="12"/>
          </p:nvPr>
        </p:nvSpPr>
        <p:spPr/>
        <p:txBody>
          <a:bodyPr/>
          <a:lstStyle/>
          <a:p>
            <a:fld id="{C191162D-2D2D-40DA-97B4-85B411CDC5D2}" type="slidenum">
              <a:rPr lang="en-US" smtClean="0"/>
              <a:t>10</a:t>
            </a:fld>
            <a:endParaRPr lang="en-US"/>
          </a:p>
        </p:txBody>
      </p:sp>
    </p:spTree>
    <p:extLst>
      <p:ext uri="{BB962C8B-B14F-4D97-AF65-F5344CB8AC3E}">
        <p14:creationId xmlns:p14="http://schemas.microsoft.com/office/powerpoint/2010/main" val="1615735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55080543-E1E8-481B-8EAB-C23187754937}"/>
              </a:ext>
            </a:extLst>
          </p:cNvPr>
          <p:cNvSpPr>
            <a:spLocks noGrp="1"/>
          </p:cNvSpPr>
          <p:nvPr>
            <p:ph idx="1"/>
          </p:nvPr>
        </p:nvSpPr>
        <p:spPr/>
        <p:txBody>
          <a:bodyPr/>
          <a:lstStyle/>
          <a:p>
            <a:pPr marL="0" indent="0" algn="ctr">
              <a:buNone/>
            </a:pPr>
            <a:endParaRPr lang="lt-LT" dirty="0"/>
          </a:p>
          <a:p>
            <a:pPr marL="0" indent="0" algn="ctr">
              <a:buNone/>
            </a:pPr>
            <a:r>
              <a:rPr lang="en-US" dirty="0" err="1"/>
              <a:t>Bausm</a:t>
            </a:r>
            <a:r>
              <a:rPr lang="lt-LT" dirty="0"/>
              <a:t>ės vykdymo perėmimas</a:t>
            </a:r>
            <a:endParaRPr lang="en-US" dirty="0"/>
          </a:p>
        </p:txBody>
      </p:sp>
      <p:sp>
        <p:nvSpPr>
          <p:cNvPr id="4" name="Datos vietos rezervavimo ženklas 3">
            <a:extLst>
              <a:ext uri="{FF2B5EF4-FFF2-40B4-BE49-F238E27FC236}">
                <a16:creationId xmlns:a16="http://schemas.microsoft.com/office/drawing/2014/main" id="{7C4D6E31-23D0-C813-BBAC-24DAC1B1EC59}"/>
              </a:ext>
            </a:extLst>
          </p:cNvPr>
          <p:cNvSpPr>
            <a:spLocks noGrp="1"/>
          </p:cNvSpPr>
          <p:nvPr>
            <p:ph type="dt" sz="half" idx="10"/>
          </p:nvPr>
        </p:nvSpPr>
        <p:spPr/>
        <p:txBody>
          <a:bodyPr/>
          <a:lstStyle/>
          <a:p>
            <a:fld id="{2EEA2F37-C14F-40FB-B598-32A0F9D72F1E}" type="datetime1">
              <a:rPr lang="en-US" smtClean="0"/>
              <a:t>3/26/2026</a:t>
            </a:fld>
            <a:endParaRPr lang="en-US"/>
          </a:p>
        </p:txBody>
      </p:sp>
      <p:sp>
        <p:nvSpPr>
          <p:cNvPr id="5" name="Poraštės vietos rezervavimo ženklas 4">
            <a:extLst>
              <a:ext uri="{FF2B5EF4-FFF2-40B4-BE49-F238E27FC236}">
                <a16:creationId xmlns:a16="http://schemas.microsoft.com/office/drawing/2014/main" id="{7AE6CFF6-1F18-5676-70AC-CFD1E689DCAA}"/>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A8136E0E-AAA1-29C0-C1F7-1CC92F4CBDF7}"/>
              </a:ext>
            </a:extLst>
          </p:cNvPr>
          <p:cNvSpPr>
            <a:spLocks noGrp="1"/>
          </p:cNvSpPr>
          <p:nvPr>
            <p:ph type="sldNum" sz="quarter" idx="12"/>
          </p:nvPr>
        </p:nvSpPr>
        <p:spPr/>
        <p:txBody>
          <a:bodyPr/>
          <a:lstStyle/>
          <a:p>
            <a:fld id="{C191162D-2D2D-40DA-97B4-85B411CDC5D2}" type="slidenum">
              <a:rPr lang="en-US" smtClean="0"/>
              <a:t>11</a:t>
            </a:fld>
            <a:endParaRPr lang="en-US"/>
          </a:p>
        </p:txBody>
      </p:sp>
    </p:spTree>
    <p:extLst>
      <p:ext uri="{BB962C8B-B14F-4D97-AF65-F5344CB8AC3E}">
        <p14:creationId xmlns:p14="http://schemas.microsoft.com/office/powerpoint/2010/main" val="2069725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5E1F134-5709-4E98-969C-80B8716B1735}"/>
              </a:ext>
            </a:extLst>
          </p:cNvPr>
          <p:cNvSpPr>
            <a:spLocks noGrp="1"/>
          </p:cNvSpPr>
          <p:nvPr>
            <p:ph type="title"/>
          </p:nvPr>
        </p:nvSpPr>
        <p:spPr/>
        <p:txBody>
          <a:bodyPr/>
          <a:lstStyle/>
          <a:p>
            <a:r>
              <a:rPr lang="lt-LT" dirty="0"/>
              <a:t>Esmė (kartojimas)</a:t>
            </a:r>
            <a:endParaRPr lang="en-US" dirty="0"/>
          </a:p>
        </p:txBody>
      </p:sp>
      <p:sp>
        <p:nvSpPr>
          <p:cNvPr id="3" name="Turinio vietos rezervavimo ženklas 2">
            <a:extLst>
              <a:ext uri="{FF2B5EF4-FFF2-40B4-BE49-F238E27FC236}">
                <a16:creationId xmlns:a16="http://schemas.microsoft.com/office/drawing/2014/main" id="{4A8F9B3E-5E07-222D-7797-53B9B4E72DA0}"/>
              </a:ext>
            </a:extLst>
          </p:cNvPr>
          <p:cNvSpPr>
            <a:spLocks noGrp="1"/>
          </p:cNvSpPr>
          <p:nvPr>
            <p:ph idx="1"/>
          </p:nvPr>
        </p:nvSpPr>
        <p:spPr/>
        <p:txBody>
          <a:bodyPr/>
          <a:lstStyle/>
          <a:p>
            <a:pPr marL="0" indent="0">
              <a:buNone/>
            </a:pPr>
            <a:r>
              <a:rPr lang="lt-LT" dirty="0"/>
              <a:t>Dvi fazės: </a:t>
            </a:r>
          </a:p>
          <a:p>
            <a:pPr marL="0" indent="0">
              <a:buNone/>
            </a:pPr>
            <a:r>
              <a:rPr lang="lt-LT" dirty="0"/>
              <a:t>1. Nuosprendžio pripažinimo</a:t>
            </a:r>
          </a:p>
          <a:p>
            <a:pPr marL="0" indent="0">
              <a:buNone/>
            </a:pPr>
            <a:r>
              <a:rPr lang="lt-LT" dirty="0"/>
              <a:t>2. Nuosprendžio vykdymo (bausmės derinimas arba konversija)</a:t>
            </a:r>
          </a:p>
          <a:p>
            <a:pPr marL="0" indent="0">
              <a:buNone/>
            </a:pPr>
            <a:endParaRPr lang="lt-LT" dirty="0"/>
          </a:p>
          <a:p>
            <a:pPr marL="0" indent="0">
              <a:buNone/>
            </a:pPr>
            <a:endParaRPr lang="en-US" dirty="0"/>
          </a:p>
        </p:txBody>
      </p:sp>
      <p:sp>
        <p:nvSpPr>
          <p:cNvPr id="4" name="Datos vietos rezervavimo ženklas 3">
            <a:extLst>
              <a:ext uri="{FF2B5EF4-FFF2-40B4-BE49-F238E27FC236}">
                <a16:creationId xmlns:a16="http://schemas.microsoft.com/office/drawing/2014/main" id="{D86518CA-A5EC-483B-FC3B-54778D6EC2A3}"/>
              </a:ext>
            </a:extLst>
          </p:cNvPr>
          <p:cNvSpPr>
            <a:spLocks noGrp="1"/>
          </p:cNvSpPr>
          <p:nvPr>
            <p:ph type="dt" sz="half" idx="10"/>
          </p:nvPr>
        </p:nvSpPr>
        <p:spPr/>
        <p:txBody>
          <a:bodyPr/>
          <a:lstStyle/>
          <a:p>
            <a:fld id="{F4602317-7BE8-4B69-A9C5-D0260BC0BD6F}" type="datetime1">
              <a:rPr lang="en-US" smtClean="0"/>
              <a:t>3/26/2026</a:t>
            </a:fld>
            <a:endParaRPr lang="en-US"/>
          </a:p>
        </p:txBody>
      </p:sp>
      <p:sp>
        <p:nvSpPr>
          <p:cNvPr id="5" name="Poraštės vietos rezervavimo ženklas 4">
            <a:extLst>
              <a:ext uri="{FF2B5EF4-FFF2-40B4-BE49-F238E27FC236}">
                <a16:creationId xmlns:a16="http://schemas.microsoft.com/office/drawing/2014/main" id="{769C7C1C-ED7D-2B34-2FB8-A426E4E13DFB}"/>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706C1EF1-6926-FA8B-C980-D18A3659C93E}"/>
              </a:ext>
            </a:extLst>
          </p:cNvPr>
          <p:cNvSpPr>
            <a:spLocks noGrp="1"/>
          </p:cNvSpPr>
          <p:nvPr>
            <p:ph type="sldNum" sz="quarter" idx="12"/>
          </p:nvPr>
        </p:nvSpPr>
        <p:spPr/>
        <p:txBody>
          <a:bodyPr/>
          <a:lstStyle/>
          <a:p>
            <a:fld id="{C191162D-2D2D-40DA-97B4-85B411CDC5D2}" type="slidenum">
              <a:rPr lang="en-US" smtClean="0"/>
              <a:t>12</a:t>
            </a:fld>
            <a:endParaRPr lang="en-US"/>
          </a:p>
        </p:txBody>
      </p:sp>
    </p:spTree>
    <p:extLst>
      <p:ext uri="{BB962C8B-B14F-4D97-AF65-F5344CB8AC3E}">
        <p14:creationId xmlns:p14="http://schemas.microsoft.com/office/powerpoint/2010/main" val="285244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A7D25264-6EAB-67B3-0A1E-595C1532D18D}"/>
              </a:ext>
            </a:extLst>
          </p:cNvPr>
          <p:cNvSpPr>
            <a:spLocks noGrp="1"/>
          </p:cNvSpPr>
          <p:nvPr>
            <p:ph idx="1"/>
          </p:nvPr>
        </p:nvSpPr>
        <p:spPr>
          <a:xfrm>
            <a:off x="434044" y="908720"/>
            <a:ext cx="8229600" cy="4525963"/>
          </a:xfrm>
        </p:spPr>
        <p:txBody>
          <a:bodyPr>
            <a:normAutofit fontScale="92500"/>
          </a:bodyPr>
          <a:lstStyle/>
          <a:p>
            <a:pPr marL="0" indent="0">
              <a:buNone/>
            </a:pPr>
            <a:r>
              <a:rPr lang="en-US" dirty="0">
                <a:solidFill>
                  <a:srgbClr val="0070C0"/>
                </a:solidFill>
              </a:rPr>
              <a:t>2025</a:t>
            </a:r>
            <a:r>
              <a:rPr lang="lt-LT" dirty="0">
                <a:solidFill>
                  <a:srgbClr val="0070C0"/>
                </a:solidFill>
              </a:rPr>
              <a:t>.09.04, </a:t>
            </a:r>
            <a:r>
              <a:rPr lang="en-US" dirty="0">
                <a:solidFill>
                  <a:srgbClr val="0070C0"/>
                </a:solidFill>
              </a:rPr>
              <a:t>C-305/22</a:t>
            </a:r>
            <a:r>
              <a:rPr lang="lt-LT" dirty="0">
                <a:solidFill>
                  <a:srgbClr val="0070C0"/>
                </a:solidFill>
              </a:rPr>
              <a:t> – </a:t>
            </a:r>
            <a:r>
              <a:rPr lang="lt-LT" i="1" dirty="0">
                <a:solidFill>
                  <a:srgbClr val="0070C0"/>
                </a:solidFill>
              </a:rPr>
              <a:t>C.J. </a:t>
            </a:r>
            <a:r>
              <a:rPr lang="lt-LT" dirty="0"/>
              <a:t>resocializacija „tinkamesnėje“ valstybėje? perimant bausmės vykdymą </a:t>
            </a:r>
            <a:r>
              <a:rPr lang="en-US" dirty="0" err="1"/>
              <a:t>atsisakant</a:t>
            </a:r>
            <a:r>
              <a:rPr lang="en-US" dirty="0"/>
              <a:t> </a:t>
            </a:r>
            <a:r>
              <a:rPr lang="en-US" dirty="0" err="1"/>
              <a:t>vykdyti</a:t>
            </a:r>
            <a:r>
              <a:rPr lang="lt-LT" dirty="0"/>
              <a:t> EAO reikalingas kitos valstybės sutikimas</a:t>
            </a:r>
            <a:r>
              <a:rPr lang="de-DE" dirty="0"/>
              <a:t> </a:t>
            </a:r>
            <a:r>
              <a:rPr lang="lt-LT" dirty="0"/>
              <a:t>(</a:t>
            </a:r>
            <a:r>
              <a:rPr lang="de-DE" dirty="0" err="1"/>
              <a:t>Lietuvoje</a:t>
            </a:r>
            <a:r>
              <a:rPr lang="de-DE" dirty="0"/>
              <a:t> </a:t>
            </a:r>
            <a:r>
              <a:rPr lang="lt-LT" dirty="0"/>
              <a:t>BK</a:t>
            </a:r>
            <a:r>
              <a:rPr lang="en-US" dirty="0"/>
              <a:t> 9</a:t>
            </a:r>
            <a:r>
              <a:rPr lang="de-DE" baseline="30000" dirty="0"/>
              <a:t>1 </a:t>
            </a:r>
            <a:r>
              <a:rPr lang="de-DE" dirty="0"/>
              <a:t>IV 3</a:t>
            </a:r>
            <a:r>
              <a:rPr lang="de-DE" baseline="30000" dirty="0"/>
              <a:t> </a:t>
            </a:r>
            <a:r>
              <a:rPr lang="lt-LT" dirty="0"/>
              <a:t>) </a:t>
            </a:r>
          </a:p>
          <a:p>
            <a:pPr marL="0" indent="0">
              <a:buNone/>
            </a:pPr>
            <a:endParaRPr lang="lt-LT" dirty="0"/>
          </a:p>
          <a:p>
            <a:pPr marL="0" indent="0">
              <a:buNone/>
            </a:pPr>
            <a:r>
              <a:rPr lang="lt-LT" dirty="0">
                <a:solidFill>
                  <a:srgbClr val="0070C0"/>
                </a:solidFill>
              </a:rPr>
              <a:t>2025.09.11, C-215/24 – </a:t>
            </a:r>
            <a:r>
              <a:rPr lang="lt-LT" i="1" dirty="0">
                <a:solidFill>
                  <a:srgbClr val="0070C0"/>
                </a:solidFill>
              </a:rPr>
              <a:t>YX</a:t>
            </a:r>
            <a:r>
              <a:rPr lang="lt-LT" dirty="0"/>
              <a:t> ar galima atidėti bausmės vykdymą derinant bausmę?  (įdomu </a:t>
            </a:r>
            <a:r>
              <a:rPr lang="lt-LT" dirty="0" err="1">
                <a:solidFill>
                  <a:srgbClr val="0070C0"/>
                </a:solidFill>
              </a:rPr>
              <a:t>KApT</a:t>
            </a:r>
            <a:r>
              <a:rPr lang="lt-LT" dirty="0">
                <a:solidFill>
                  <a:srgbClr val="0070C0"/>
                </a:solidFill>
              </a:rPr>
              <a:t> 1S-72-485/2022 </a:t>
            </a:r>
            <a:r>
              <a:rPr lang="lt-LT" dirty="0"/>
              <a:t>taikydamas dalinį </a:t>
            </a:r>
            <a:r>
              <a:rPr lang="en-US" dirty="0" err="1"/>
              <a:t>vykdymo</a:t>
            </a:r>
            <a:r>
              <a:rPr lang="lt-LT" dirty="0"/>
              <a:t> </a:t>
            </a:r>
            <a:r>
              <a:rPr lang="en-US" dirty="0" err="1"/>
              <a:t>atid</a:t>
            </a:r>
            <a:r>
              <a:rPr lang="lt-LT" dirty="0"/>
              <a:t>ėjimą, tačiau labai specifinėje situacijoje)</a:t>
            </a:r>
          </a:p>
          <a:p>
            <a:pPr marL="0" indent="0">
              <a:buNone/>
            </a:pPr>
            <a:endParaRPr lang="lt-LT" dirty="0"/>
          </a:p>
          <a:p>
            <a:pPr marL="0" indent="0">
              <a:buNone/>
            </a:pPr>
            <a:endParaRPr lang="en-US" dirty="0"/>
          </a:p>
        </p:txBody>
      </p:sp>
      <p:sp>
        <p:nvSpPr>
          <p:cNvPr id="4" name="Datos vietos rezervavimo ženklas 3">
            <a:extLst>
              <a:ext uri="{FF2B5EF4-FFF2-40B4-BE49-F238E27FC236}">
                <a16:creationId xmlns:a16="http://schemas.microsoft.com/office/drawing/2014/main" id="{90A1612F-7060-57A5-1B03-21238AC66D22}"/>
              </a:ext>
            </a:extLst>
          </p:cNvPr>
          <p:cNvSpPr>
            <a:spLocks noGrp="1"/>
          </p:cNvSpPr>
          <p:nvPr>
            <p:ph type="dt" sz="half" idx="10"/>
          </p:nvPr>
        </p:nvSpPr>
        <p:spPr/>
        <p:txBody>
          <a:bodyPr/>
          <a:lstStyle/>
          <a:p>
            <a:fld id="{8E5209C1-CDEA-40E1-AE82-8A7219419A17}" type="datetime1">
              <a:rPr lang="en-US" smtClean="0"/>
              <a:t>3/26/2026</a:t>
            </a:fld>
            <a:endParaRPr lang="en-US"/>
          </a:p>
        </p:txBody>
      </p:sp>
      <p:sp>
        <p:nvSpPr>
          <p:cNvPr id="5" name="Poraštės vietos rezervavimo ženklas 4">
            <a:extLst>
              <a:ext uri="{FF2B5EF4-FFF2-40B4-BE49-F238E27FC236}">
                <a16:creationId xmlns:a16="http://schemas.microsoft.com/office/drawing/2014/main" id="{C4205412-8699-1FAA-7F47-D97EB694C14B}"/>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3A6ADB82-1D98-5B7F-994D-B0CA97E41193}"/>
              </a:ext>
            </a:extLst>
          </p:cNvPr>
          <p:cNvSpPr>
            <a:spLocks noGrp="1"/>
          </p:cNvSpPr>
          <p:nvPr>
            <p:ph type="sldNum" sz="quarter" idx="12"/>
          </p:nvPr>
        </p:nvSpPr>
        <p:spPr/>
        <p:txBody>
          <a:bodyPr/>
          <a:lstStyle/>
          <a:p>
            <a:fld id="{C191162D-2D2D-40DA-97B4-85B411CDC5D2}" type="slidenum">
              <a:rPr lang="en-US" smtClean="0"/>
              <a:t>13</a:t>
            </a:fld>
            <a:endParaRPr lang="en-US"/>
          </a:p>
        </p:txBody>
      </p:sp>
    </p:spTree>
    <p:extLst>
      <p:ext uri="{BB962C8B-B14F-4D97-AF65-F5344CB8AC3E}">
        <p14:creationId xmlns:p14="http://schemas.microsoft.com/office/powerpoint/2010/main" val="3921066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AB0775-1FF1-7F98-77ED-11087602A8BD}"/>
              </a:ext>
            </a:extLst>
          </p:cNvPr>
          <p:cNvSpPr>
            <a:spLocks noGrp="1"/>
          </p:cNvSpPr>
          <p:nvPr>
            <p:ph type="title"/>
          </p:nvPr>
        </p:nvSpPr>
        <p:spPr/>
        <p:txBody>
          <a:bodyPr/>
          <a:lstStyle/>
          <a:p>
            <a:r>
              <a:rPr lang="lt-LT" dirty="0"/>
              <a:t>Bausmių bendrinimas</a:t>
            </a:r>
          </a:p>
        </p:txBody>
      </p:sp>
      <p:sp>
        <p:nvSpPr>
          <p:cNvPr id="3" name="Inhaltsplatzhalter 2">
            <a:extLst>
              <a:ext uri="{FF2B5EF4-FFF2-40B4-BE49-F238E27FC236}">
                <a16:creationId xmlns:a16="http://schemas.microsoft.com/office/drawing/2014/main" id="{749F82C8-2214-A303-A7FC-4D612F7FF7F7}"/>
              </a:ext>
            </a:extLst>
          </p:cNvPr>
          <p:cNvSpPr>
            <a:spLocks noGrp="1"/>
          </p:cNvSpPr>
          <p:nvPr>
            <p:ph idx="1"/>
          </p:nvPr>
        </p:nvSpPr>
        <p:spPr>
          <a:xfrm>
            <a:off x="628650" y="1268760"/>
            <a:ext cx="7886700" cy="4824536"/>
          </a:xfrm>
        </p:spPr>
        <p:txBody>
          <a:bodyPr>
            <a:normAutofit fontScale="77500" lnSpcReduction="20000"/>
          </a:bodyPr>
          <a:lstStyle/>
          <a:p>
            <a:r>
              <a:rPr lang="lt-LT" dirty="0"/>
              <a:t>Pagal naujos redakcijos BK 63 str. 11 d. ir 64 str. 6 d. Lietuvos Respublikoje pripažinti ir vykdytini užsienio valstybės nuosprendžiai, kuriais paskirta laisvės atėmimo bausmė arba su laisvės atėmimu susijusi bausmė, yra </a:t>
            </a:r>
            <a:r>
              <a:rPr lang="lt-LT" dirty="0">
                <a:solidFill>
                  <a:srgbClr val="FF0000"/>
                </a:solidFill>
              </a:rPr>
              <a:t>nebendrinami ir vykdomi atskirai</a:t>
            </a:r>
            <a:r>
              <a:rPr lang="lt-LT" dirty="0"/>
              <a:t>.</a:t>
            </a:r>
          </a:p>
          <a:p>
            <a:r>
              <a:rPr lang="lt-LT" dirty="0"/>
              <a:t>Įstatymo pakeitimas techniškai netobulas, nes ES erdvei </a:t>
            </a:r>
            <a:r>
              <a:rPr lang="lt-LT" dirty="0">
                <a:solidFill>
                  <a:srgbClr val="0070C0"/>
                </a:solidFill>
              </a:rPr>
              <a:t>ĮESPV 9 str. 7 d. tokį </a:t>
            </a:r>
            <a:r>
              <a:rPr lang="lt-LT" dirty="0"/>
              <a:t>bendrinimą formaliai vis dar numato.</a:t>
            </a:r>
          </a:p>
          <a:p>
            <a:r>
              <a:rPr lang="lt-LT" dirty="0"/>
              <a:t>Reikia atsižvelgti, jog senesnėms veikoms iki įstatymo įsigaliojimo 2025-02-01 pagal BK 3 str. 2 d. užsienyje paskirtas bausmes galima bendrinti su LT paskirtomis, jeigu tai palengvina nuteistojo teisinę padėtį, </a:t>
            </a:r>
            <a:r>
              <a:rPr lang="lt-LT" dirty="0" err="1">
                <a:solidFill>
                  <a:srgbClr val="0070C0"/>
                </a:solidFill>
              </a:rPr>
              <a:t>LapT</a:t>
            </a:r>
            <a:r>
              <a:rPr lang="lt-LT" dirty="0"/>
              <a:t> </a:t>
            </a:r>
            <a:r>
              <a:rPr lang="lt-LT" dirty="0">
                <a:solidFill>
                  <a:srgbClr val="0070C0"/>
                </a:solidFill>
              </a:rPr>
              <a:t>1A-217/966/2025</a:t>
            </a:r>
            <a:r>
              <a:rPr lang="lt-LT" dirty="0"/>
              <a:t>. Jei pasunkina, taikoma BK </a:t>
            </a:r>
            <a:r>
              <a:rPr lang="en-US" dirty="0"/>
              <a:t>3 str. 3 d.</a:t>
            </a:r>
            <a:r>
              <a:rPr lang="lt-LT" dirty="0"/>
              <a:t> </a:t>
            </a:r>
          </a:p>
          <a:p>
            <a:pPr marL="0" indent="0">
              <a:buNone/>
            </a:pPr>
            <a:endParaRPr lang="lt-LT" dirty="0"/>
          </a:p>
        </p:txBody>
      </p:sp>
      <p:sp>
        <p:nvSpPr>
          <p:cNvPr id="4" name="Foliennummernplatzhalter 3">
            <a:extLst>
              <a:ext uri="{FF2B5EF4-FFF2-40B4-BE49-F238E27FC236}">
                <a16:creationId xmlns:a16="http://schemas.microsoft.com/office/drawing/2014/main" id="{2C315676-6C00-8563-6B19-3163B2FD7BAE}"/>
              </a:ext>
            </a:extLst>
          </p:cNvPr>
          <p:cNvSpPr>
            <a:spLocks noGrp="1"/>
          </p:cNvSpPr>
          <p:nvPr>
            <p:ph type="sldNum" sz="quarter" idx="12"/>
          </p:nvPr>
        </p:nvSpPr>
        <p:spPr/>
        <p:txBody>
          <a:bodyPr/>
          <a:lstStyle/>
          <a:p>
            <a:fld id="{6B6652A4-9E65-44DC-8F92-57F2FE3B71A3}" type="slidenum">
              <a:rPr lang="en-US" smtClean="0"/>
              <a:pPr/>
              <a:t>14</a:t>
            </a:fld>
            <a:endParaRPr lang="en-US"/>
          </a:p>
        </p:txBody>
      </p:sp>
      <p:sp>
        <p:nvSpPr>
          <p:cNvPr id="5" name="Fußzeilenplatzhalter 4">
            <a:extLst>
              <a:ext uri="{FF2B5EF4-FFF2-40B4-BE49-F238E27FC236}">
                <a16:creationId xmlns:a16="http://schemas.microsoft.com/office/drawing/2014/main" id="{217CAEB9-01E7-1DCC-5D95-8B2CC8013E16}"/>
              </a:ext>
            </a:extLst>
          </p:cNvPr>
          <p:cNvSpPr>
            <a:spLocks noGrp="1"/>
          </p:cNvSpPr>
          <p:nvPr>
            <p:ph type="ftr" sz="quarter" idx="11"/>
          </p:nvPr>
        </p:nvSpPr>
        <p:spPr/>
        <p:txBody>
          <a:bodyPr/>
          <a:lstStyle/>
          <a:p>
            <a:r>
              <a:rPr lang="lt-LT"/>
              <a:t>J. Namavičius </a:t>
            </a:r>
            <a:endParaRPr lang="en-US"/>
          </a:p>
        </p:txBody>
      </p:sp>
      <p:sp>
        <p:nvSpPr>
          <p:cNvPr id="6" name="Datos vietos rezervavimo ženklas 5">
            <a:extLst>
              <a:ext uri="{FF2B5EF4-FFF2-40B4-BE49-F238E27FC236}">
                <a16:creationId xmlns:a16="http://schemas.microsoft.com/office/drawing/2014/main" id="{3D66D3F5-EDD4-DE8C-4F0C-4E4C0094F08F}"/>
              </a:ext>
            </a:extLst>
          </p:cNvPr>
          <p:cNvSpPr>
            <a:spLocks noGrp="1"/>
          </p:cNvSpPr>
          <p:nvPr>
            <p:ph type="dt" sz="half" idx="10"/>
          </p:nvPr>
        </p:nvSpPr>
        <p:spPr/>
        <p:txBody>
          <a:bodyPr/>
          <a:lstStyle/>
          <a:p>
            <a:fld id="{7E5EE332-1396-40FF-BD72-92DE3472DCC0}" type="datetime1">
              <a:rPr lang="en-US" smtClean="0"/>
              <a:t>3/26/2026</a:t>
            </a:fld>
            <a:endParaRPr lang="en-US"/>
          </a:p>
        </p:txBody>
      </p:sp>
    </p:spTree>
    <p:extLst>
      <p:ext uri="{BB962C8B-B14F-4D97-AF65-F5344CB8AC3E}">
        <p14:creationId xmlns:p14="http://schemas.microsoft.com/office/powerpoint/2010/main" val="494684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41514-1A39-63C8-980D-D7718F452514}"/>
              </a:ext>
            </a:extLst>
          </p:cNvPr>
          <p:cNvSpPr>
            <a:spLocks noGrp="1"/>
          </p:cNvSpPr>
          <p:nvPr>
            <p:ph type="title"/>
          </p:nvPr>
        </p:nvSpPr>
        <p:spPr>
          <a:xfrm>
            <a:off x="1547664" y="1628775"/>
            <a:ext cx="6172200" cy="1368177"/>
          </a:xfrm>
        </p:spPr>
        <p:txBody>
          <a:bodyPr>
            <a:normAutofit fontScale="90000"/>
          </a:bodyPr>
          <a:lstStyle/>
          <a:p>
            <a:br>
              <a:rPr lang="lt-LT" dirty="0"/>
            </a:br>
            <a:br>
              <a:rPr lang="lt-LT" dirty="0"/>
            </a:br>
            <a:br>
              <a:rPr lang="lt-LT" dirty="0"/>
            </a:br>
            <a:r>
              <a:rPr lang="lt-LT" dirty="0"/>
              <a:t>Tarpvalstybinis įrodymų rinkimas</a:t>
            </a:r>
            <a:br>
              <a:rPr lang="de-DE" dirty="0"/>
            </a:br>
            <a:endParaRPr lang="de-DE" dirty="0"/>
          </a:p>
        </p:txBody>
      </p:sp>
      <p:sp>
        <p:nvSpPr>
          <p:cNvPr id="4" name="Datumsplatzhalter 3">
            <a:extLst>
              <a:ext uri="{FF2B5EF4-FFF2-40B4-BE49-F238E27FC236}">
                <a16:creationId xmlns:a16="http://schemas.microsoft.com/office/drawing/2014/main" id="{4BE7CD00-0CA2-B308-C388-732F2EE546B8}"/>
              </a:ext>
            </a:extLst>
          </p:cNvPr>
          <p:cNvSpPr>
            <a:spLocks noGrp="1"/>
          </p:cNvSpPr>
          <p:nvPr>
            <p:ph type="dt" sz="half" idx="10"/>
          </p:nvPr>
        </p:nvSpPr>
        <p:spPr/>
        <p:txBody>
          <a:bodyPr/>
          <a:lstStyle/>
          <a:p>
            <a:fld id="{07128C45-23C5-426A-AB17-A18EE0EB1AD9}"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914C4104-3ADF-5D34-4881-BE126CCFA39E}"/>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E4EE2932-F7B3-F821-27ED-4932A08A226B}"/>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15</a:t>
            </a:fld>
            <a:endParaRPr lang="en-US">
              <a:solidFill>
                <a:prstClr val="black">
                  <a:tint val="75000"/>
                </a:prstClr>
              </a:solidFill>
              <a:latin typeface="Calibri"/>
            </a:endParaRPr>
          </a:p>
        </p:txBody>
      </p:sp>
    </p:spTree>
    <p:extLst>
      <p:ext uri="{BB962C8B-B14F-4D97-AF65-F5344CB8AC3E}">
        <p14:creationId xmlns:p14="http://schemas.microsoft.com/office/powerpoint/2010/main" val="1984362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A32765D-3A69-A86D-9641-0B9DB91408FE}"/>
              </a:ext>
            </a:extLst>
          </p:cNvPr>
          <p:cNvSpPr>
            <a:spLocks noGrp="1"/>
          </p:cNvSpPr>
          <p:nvPr>
            <p:ph idx="1"/>
          </p:nvPr>
        </p:nvSpPr>
        <p:spPr>
          <a:xfrm>
            <a:off x="457200" y="1214755"/>
            <a:ext cx="8579296" cy="4237118"/>
          </a:xfrm>
        </p:spPr>
        <p:txBody>
          <a:bodyPr>
            <a:normAutofit fontScale="85000" lnSpcReduction="20000"/>
          </a:bodyPr>
          <a:lstStyle/>
          <a:p>
            <a:pPr marL="0" indent="0">
              <a:buNone/>
            </a:pPr>
            <a:r>
              <a:rPr lang="lt-LT" dirty="0"/>
              <a:t>Kadangi gaunant kitoje valstybėje esančius įrodymus jų gavimo ir vertinimo valstybės išsiskiria, teisinėje pagalboje paprastai galioja principas </a:t>
            </a:r>
            <a:r>
              <a:rPr lang="lt-LT" i="1" dirty="0" err="1"/>
              <a:t>forum</a:t>
            </a:r>
            <a:r>
              <a:rPr lang="lt-LT" i="1" dirty="0"/>
              <a:t> regit </a:t>
            </a:r>
            <a:r>
              <a:rPr lang="lt-LT" i="1" dirty="0" err="1"/>
              <a:t>actum</a:t>
            </a:r>
            <a:r>
              <a:rPr lang="lt-LT" i="1" dirty="0"/>
              <a:t> </a:t>
            </a:r>
            <a:r>
              <a:rPr lang="lt-LT" dirty="0"/>
              <a:t>(lot. teismingumas apsprendžia veiksmą), kas reiškia, jog veiksmų leistinumas visų pirma orientuojasi pagal prašančiosios valstybės teisę.</a:t>
            </a:r>
          </a:p>
          <a:p>
            <a:pPr marL="0" indent="0">
              <a:buNone/>
            </a:pPr>
            <a:endParaRPr lang="lt-LT" dirty="0"/>
          </a:p>
          <a:p>
            <a:pPr marL="0" indent="0">
              <a:buNone/>
            </a:pPr>
            <a:r>
              <a:rPr lang="lt-LT" dirty="0"/>
              <a:t>Bendra </a:t>
            </a:r>
            <a:r>
              <a:rPr lang="lt-LT" i="1" dirty="0" err="1"/>
              <a:t>forum</a:t>
            </a:r>
            <a:r>
              <a:rPr lang="lt-LT" i="1" dirty="0"/>
              <a:t> regit </a:t>
            </a:r>
            <a:r>
              <a:rPr lang="lt-LT" i="1" dirty="0" err="1"/>
              <a:t>acum</a:t>
            </a:r>
            <a:r>
              <a:rPr lang="lt-LT" i="1" dirty="0"/>
              <a:t> </a:t>
            </a:r>
            <a:r>
              <a:rPr lang="lt-LT" dirty="0"/>
              <a:t>taisyklė yra (netiesiogiai) numatyta BPK 67 straipsnio 1 dalyje, kad LT gali vykdyti ir BPK nenumatytus proceso veiksmus, kiek tai neprieštarauja </a:t>
            </a:r>
            <a:r>
              <a:rPr lang="lt-LT" i="1" dirty="0" err="1"/>
              <a:t>ordre</a:t>
            </a:r>
            <a:r>
              <a:rPr lang="lt-LT" i="1" dirty="0"/>
              <a:t> </a:t>
            </a:r>
            <a:r>
              <a:rPr lang="lt-LT" i="1" dirty="0" err="1"/>
              <a:t>public</a:t>
            </a:r>
            <a:r>
              <a:rPr lang="lt-LT" dirty="0"/>
              <a:t>. </a:t>
            </a:r>
            <a:endParaRPr lang="de-DE" dirty="0"/>
          </a:p>
          <a:p>
            <a:pPr marL="0" indent="0">
              <a:buNone/>
            </a:pPr>
            <a:endParaRPr lang="lt-LT" dirty="0"/>
          </a:p>
        </p:txBody>
      </p:sp>
      <p:sp>
        <p:nvSpPr>
          <p:cNvPr id="4" name="Datumsplatzhalter 3">
            <a:extLst>
              <a:ext uri="{FF2B5EF4-FFF2-40B4-BE49-F238E27FC236}">
                <a16:creationId xmlns:a16="http://schemas.microsoft.com/office/drawing/2014/main" id="{4D2DDDD6-4575-501E-FAC2-25DA5831167C}"/>
              </a:ext>
            </a:extLst>
          </p:cNvPr>
          <p:cNvSpPr>
            <a:spLocks noGrp="1"/>
          </p:cNvSpPr>
          <p:nvPr>
            <p:ph type="dt" sz="half" idx="10"/>
          </p:nvPr>
        </p:nvSpPr>
        <p:spPr/>
        <p:txBody>
          <a:bodyPr/>
          <a:lstStyle/>
          <a:p>
            <a:fld id="{548A66D4-5554-4B49-8B81-F54026476A7E}"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9319BA9E-76E1-FE92-9E2E-C43BE1296C35}"/>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A59B3580-DCB9-2FD9-0D7F-E9DBE0F407A4}"/>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16</a:t>
            </a:fld>
            <a:endParaRPr lang="en-US">
              <a:solidFill>
                <a:prstClr val="black">
                  <a:tint val="75000"/>
                </a:prstClr>
              </a:solidFill>
              <a:latin typeface="Calibri"/>
            </a:endParaRPr>
          </a:p>
        </p:txBody>
      </p:sp>
    </p:spTree>
    <p:extLst>
      <p:ext uri="{BB962C8B-B14F-4D97-AF65-F5344CB8AC3E}">
        <p14:creationId xmlns:p14="http://schemas.microsoft.com/office/powerpoint/2010/main" val="2237993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CC528FA-3929-B7DF-E06C-9AFBA1FB1CAE}"/>
              </a:ext>
            </a:extLst>
          </p:cNvPr>
          <p:cNvSpPr>
            <a:spLocks noGrp="1"/>
          </p:cNvSpPr>
          <p:nvPr>
            <p:ph type="title"/>
          </p:nvPr>
        </p:nvSpPr>
        <p:spPr/>
        <p:txBody>
          <a:bodyPr/>
          <a:lstStyle/>
          <a:p>
            <a:endParaRPr lang="lt-LT"/>
          </a:p>
        </p:txBody>
      </p:sp>
      <p:sp>
        <p:nvSpPr>
          <p:cNvPr id="3" name="Turinio vietos rezervavimo ženklas 2">
            <a:extLst>
              <a:ext uri="{FF2B5EF4-FFF2-40B4-BE49-F238E27FC236}">
                <a16:creationId xmlns:a16="http://schemas.microsoft.com/office/drawing/2014/main" id="{95C02416-D6EF-E1D8-1E54-24AC6E963279}"/>
              </a:ext>
            </a:extLst>
          </p:cNvPr>
          <p:cNvSpPr>
            <a:spLocks noGrp="1"/>
          </p:cNvSpPr>
          <p:nvPr>
            <p:ph idx="1"/>
          </p:nvPr>
        </p:nvSpPr>
        <p:spPr/>
        <p:txBody>
          <a:bodyPr/>
          <a:lstStyle/>
          <a:p>
            <a:pPr marL="0" indent="0">
              <a:buNone/>
            </a:pPr>
            <a:r>
              <a:rPr lang="lt-LT" dirty="0"/>
              <a:t>Tokiu būdu siekiama išvengti taip vadinamo </a:t>
            </a:r>
            <a:r>
              <a:rPr lang="lt-LT" i="1" dirty="0" err="1"/>
              <a:t>forum</a:t>
            </a:r>
            <a:r>
              <a:rPr lang="lt-LT" i="1" dirty="0"/>
              <a:t> </a:t>
            </a:r>
            <a:r>
              <a:rPr lang="lt-LT" i="1" dirty="0" err="1"/>
              <a:t>shopping</a:t>
            </a:r>
            <a:r>
              <a:rPr lang="lt-LT" dirty="0"/>
              <a:t>, tačiau trūkumas, kad asmuo savo valstybėje gali būti persekiojamas pagal jam svetimos proceso teisės nuostatas. Jį gina „tik“ bendrasis </a:t>
            </a:r>
            <a:r>
              <a:rPr lang="lt-LT" i="1" dirty="0" err="1"/>
              <a:t>ordre</a:t>
            </a:r>
            <a:r>
              <a:rPr lang="lt-LT" i="1" dirty="0"/>
              <a:t> </a:t>
            </a:r>
            <a:r>
              <a:rPr lang="lt-LT" i="1" dirty="0" err="1"/>
              <a:t>public</a:t>
            </a:r>
            <a:r>
              <a:rPr lang="lt-LT" i="1" dirty="0"/>
              <a:t> </a:t>
            </a:r>
            <a:r>
              <a:rPr lang="lt-LT" dirty="0"/>
              <a:t>principas</a:t>
            </a:r>
            <a:r>
              <a:rPr lang="lt-LT" i="1" dirty="0"/>
              <a:t>.</a:t>
            </a:r>
            <a:endParaRPr lang="lt-LT" dirty="0"/>
          </a:p>
          <a:p>
            <a:endParaRPr lang="lt-LT" dirty="0"/>
          </a:p>
        </p:txBody>
      </p:sp>
      <p:sp>
        <p:nvSpPr>
          <p:cNvPr id="4" name="Datos vietos rezervavimo ženklas 3">
            <a:extLst>
              <a:ext uri="{FF2B5EF4-FFF2-40B4-BE49-F238E27FC236}">
                <a16:creationId xmlns:a16="http://schemas.microsoft.com/office/drawing/2014/main" id="{CE3FCC2B-5610-92CC-C022-5C85AD5CC324}"/>
              </a:ext>
            </a:extLst>
          </p:cNvPr>
          <p:cNvSpPr>
            <a:spLocks noGrp="1"/>
          </p:cNvSpPr>
          <p:nvPr>
            <p:ph type="dt" sz="half" idx="10"/>
          </p:nvPr>
        </p:nvSpPr>
        <p:spPr/>
        <p:txBody>
          <a:bodyPr/>
          <a:lstStyle/>
          <a:p>
            <a:fld id="{8E8ECD89-1E94-44A1-B521-D51EC9BE1E1C}"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Poraštės vietos rezervavimo ženklas 4">
            <a:extLst>
              <a:ext uri="{FF2B5EF4-FFF2-40B4-BE49-F238E27FC236}">
                <a16:creationId xmlns:a16="http://schemas.microsoft.com/office/drawing/2014/main" id="{F9409FD7-7FF1-9484-2005-AD4856BD2B3A}"/>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Skaidrės numerio vietos rezervavimo ženklas 5">
            <a:extLst>
              <a:ext uri="{FF2B5EF4-FFF2-40B4-BE49-F238E27FC236}">
                <a16:creationId xmlns:a16="http://schemas.microsoft.com/office/drawing/2014/main" id="{70559A9F-97A8-6424-E7B7-AAE58AAEFAB2}"/>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17</a:t>
            </a:fld>
            <a:endParaRPr lang="en-US">
              <a:solidFill>
                <a:prstClr val="black">
                  <a:tint val="75000"/>
                </a:prstClr>
              </a:solidFill>
              <a:latin typeface="Calibri"/>
            </a:endParaRPr>
          </a:p>
        </p:txBody>
      </p:sp>
    </p:spTree>
    <p:extLst>
      <p:ext uri="{BB962C8B-B14F-4D97-AF65-F5344CB8AC3E}">
        <p14:creationId xmlns:p14="http://schemas.microsoft.com/office/powerpoint/2010/main" val="2914349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21B67B-0556-416B-CD24-3582F1E608FD}"/>
              </a:ext>
            </a:extLst>
          </p:cNvPr>
          <p:cNvSpPr>
            <a:spLocks noGrp="1"/>
          </p:cNvSpPr>
          <p:nvPr>
            <p:ph type="title"/>
          </p:nvPr>
        </p:nvSpPr>
        <p:spPr>
          <a:xfrm>
            <a:off x="457200" y="980728"/>
            <a:ext cx="8229600" cy="4234482"/>
          </a:xfrm>
        </p:spPr>
        <p:txBody>
          <a:bodyPr>
            <a:normAutofit fontScale="90000"/>
          </a:bodyPr>
          <a:lstStyle/>
          <a:p>
            <a:pPr algn="l"/>
            <a:r>
              <a:rPr lang="lt-LT" dirty="0"/>
              <a:t>Trojos arklys Jūsų telefone:</a:t>
            </a:r>
            <a:br>
              <a:rPr lang="lt-LT" dirty="0"/>
            </a:br>
            <a:r>
              <a:rPr lang="lt-LT" dirty="0"/>
              <a:t>- </a:t>
            </a:r>
            <a:r>
              <a:rPr lang="lt-LT" dirty="0">
                <a:solidFill>
                  <a:srgbClr val="0070C0"/>
                </a:solidFill>
              </a:rPr>
              <a:t>ESTT C-670/22 </a:t>
            </a:r>
            <a:r>
              <a:rPr lang="lt-LT" i="1" dirty="0" err="1">
                <a:solidFill>
                  <a:srgbClr val="0070C0"/>
                </a:solidFill>
              </a:rPr>
              <a:t>En</a:t>
            </a:r>
            <a:r>
              <a:rPr lang="de-DE" i="1" dirty="0">
                <a:solidFill>
                  <a:srgbClr val="0070C0"/>
                </a:solidFill>
              </a:rPr>
              <a:t>c</a:t>
            </a:r>
            <a:r>
              <a:rPr lang="lt-LT" i="1" dirty="0" err="1">
                <a:solidFill>
                  <a:srgbClr val="0070C0"/>
                </a:solidFill>
              </a:rPr>
              <a:t>roChat</a:t>
            </a:r>
            <a:br>
              <a:rPr lang="lt-LT" i="1" dirty="0"/>
            </a:br>
            <a:r>
              <a:rPr lang="lt-LT" i="1" dirty="0"/>
              <a:t>- </a:t>
            </a:r>
            <a:r>
              <a:rPr lang="lt-LT" dirty="0" err="1">
                <a:solidFill>
                  <a:srgbClr val="0070C0"/>
                </a:solidFill>
              </a:rPr>
              <a:t>ApT</a:t>
            </a:r>
            <a:r>
              <a:rPr lang="lt-LT" dirty="0">
                <a:solidFill>
                  <a:srgbClr val="0070C0"/>
                </a:solidFill>
              </a:rPr>
              <a:t> Nr. 1A-39-843/2025; LAT Nr. 2K-181-788/2025</a:t>
            </a:r>
            <a:br>
              <a:rPr lang="lt-LT" i="1" dirty="0"/>
            </a:br>
            <a:br>
              <a:rPr lang="lt-LT" i="1" dirty="0"/>
            </a:br>
            <a:r>
              <a:rPr lang="lt-LT" i="1" dirty="0"/>
              <a:t>- Merkevičius </a:t>
            </a:r>
            <a:r>
              <a:rPr lang="lt-LT" dirty="0"/>
              <a:t>Teisė 2024(132), 20</a:t>
            </a:r>
            <a:br>
              <a:rPr lang="lt-LT" i="1" dirty="0"/>
            </a:br>
            <a:br>
              <a:rPr lang="lt-LT" i="1" dirty="0"/>
            </a:br>
            <a:endParaRPr lang="de-DE" dirty="0"/>
          </a:p>
        </p:txBody>
      </p:sp>
      <p:sp>
        <p:nvSpPr>
          <p:cNvPr id="4" name="Datumsplatzhalter 3">
            <a:extLst>
              <a:ext uri="{FF2B5EF4-FFF2-40B4-BE49-F238E27FC236}">
                <a16:creationId xmlns:a16="http://schemas.microsoft.com/office/drawing/2014/main" id="{DBB13183-A207-1C97-E026-D7300BC851ED}"/>
              </a:ext>
            </a:extLst>
          </p:cNvPr>
          <p:cNvSpPr>
            <a:spLocks noGrp="1"/>
          </p:cNvSpPr>
          <p:nvPr>
            <p:ph type="dt" sz="half" idx="10"/>
          </p:nvPr>
        </p:nvSpPr>
        <p:spPr/>
        <p:txBody>
          <a:bodyPr/>
          <a:lstStyle/>
          <a:p>
            <a:fld id="{512C7AED-3872-4D28-A081-3E9E05A4B261}" type="datetime1">
              <a:rPr lang="en-US" smtClean="0"/>
              <a:t>3/26/2026</a:t>
            </a:fld>
            <a:endParaRPr lang="en-US"/>
          </a:p>
        </p:txBody>
      </p:sp>
      <p:sp>
        <p:nvSpPr>
          <p:cNvPr id="5" name="Fußzeilenplatzhalter 4">
            <a:extLst>
              <a:ext uri="{FF2B5EF4-FFF2-40B4-BE49-F238E27FC236}">
                <a16:creationId xmlns:a16="http://schemas.microsoft.com/office/drawing/2014/main" id="{7A374450-F47E-DD68-BA56-1C1A37DCC1F5}"/>
              </a:ext>
            </a:extLst>
          </p:cNvPr>
          <p:cNvSpPr>
            <a:spLocks noGrp="1"/>
          </p:cNvSpPr>
          <p:nvPr>
            <p:ph type="ftr" sz="quarter" idx="11"/>
          </p:nvPr>
        </p:nvSpPr>
        <p:spPr/>
        <p:txBody>
          <a:bodyPr/>
          <a:lstStyle/>
          <a:p>
            <a:r>
              <a:rPr lang="lt-LT"/>
              <a:t>J. Namavičius </a:t>
            </a:r>
            <a:endParaRPr lang="en-US"/>
          </a:p>
        </p:txBody>
      </p:sp>
      <p:sp>
        <p:nvSpPr>
          <p:cNvPr id="6" name="Foliennummernplatzhalter 5">
            <a:extLst>
              <a:ext uri="{FF2B5EF4-FFF2-40B4-BE49-F238E27FC236}">
                <a16:creationId xmlns:a16="http://schemas.microsoft.com/office/drawing/2014/main" id="{8CC6A621-B1AC-2826-AE65-7ED8291ED836}"/>
              </a:ext>
            </a:extLst>
          </p:cNvPr>
          <p:cNvSpPr>
            <a:spLocks noGrp="1"/>
          </p:cNvSpPr>
          <p:nvPr>
            <p:ph type="sldNum" sz="quarter" idx="12"/>
          </p:nvPr>
        </p:nvSpPr>
        <p:spPr/>
        <p:txBody>
          <a:bodyPr/>
          <a:lstStyle/>
          <a:p>
            <a:fld id="{C191162D-2D2D-40DA-97B4-85B411CDC5D2}" type="slidenum">
              <a:rPr lang="en-US" smtClean="0"/>
              <a:t>18</a:t>
            </a:fld>
            <a:endParaRPr lang="en-US"/>
          </a:p>
        </p:txBody>
      </p:sp>
    </p:spTree>
    <p:extLst>
      <p:ext uri="{BB962C8B-B14F-4D97-AF65-F5344CB8AC3E}">
        <p14:creationId xmlns:p14="http://schemas.microsoft.com/office/powerpoint/2010/main" val="3616475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764704"/>
            <a:ext cx="8075240" cy="4687169"/>
          </a:xfrm>
        </p:spPr>
        <p:txBody>
          <a:bodyPr>
            <a:normAutofit/>
          </a:bodyPr>
          <a:lstStyle/>
          <a:p>
            <a:pPr marL="0" indent="0" algn="ctr">
              <a:buNone/>
            </a:pPr>
            <a:r>
              <a:rPr lang="lt-LT" b="1" dirty="0"/>
              <a:t>Bylos esmė</a:t>
            </a:r>
            <a:r>
              <a:rPr lang="lt-LT" dirty="0"/>
              <a:t>: </a:t>
            </a:r>
          </a:p>
          <a:p>
            <a:pPr marL="0" indent="0" algn="ctr">
              <a:buNone/>
            </a:pPr>
            <a:endParaRPr lang="lt-LT" dirty="0"/>
          </a:p>
          <a:p>
            <a:pPr indent="11906">
              <a:buNone/>
            </a:pPr>
            <a:r>
              <a:rPr lang="lt-LT" dirty="0"/>
              <a:t>Prancūzijos ir Nyderlandų institucijos plataus masto operacijoje įsiskverbė į </a:t>
            </a:r>
            <a:r>
              <a:rPr lang="lt-LT" i="1" dirty="0" err="1"/>
              <a:t>EncroChat</a:t>
            </a:r>
            <a:r>
              <a:rPr lang="lt-LT" dirty="0"/>
              <a:t> ir </a:t>
            </a:r>
            <a:r>
              <a:rPr lang="lt-LT" i="1" dirty="0" err="1"/>
              <a:t>SkyECC</a:t>
            </a:r>
            <a:r>
              <a:rPr lang="lt-LT" dirty="0"/>
              <a:t>  platformų šifruotos komunikacijos tinklą ir perėmė jų turinį. Atskleisti daugelio tūkst. vartotojų duomenys, kuriais Prancūzija pasidalino su kitomis valstybėmis, taip pat vykdydama išduotus ETO.</a:t>
            </a:r>
          </a:p>
          <a:p>
            <a:pPr indent="11906">
              <a:buNone/>
            </a:pPr>
            <a:endParaRPr lang="lt-LT" sz="1800" dirty="0"/>
          </a:p>
          <a:p>
            <a:endParaRPr lang="en-US" sz="1500" dirty="0">
              <a:solidFill>
                <a:srgbClr val="0070C0"/>
              </a:solidFill>
            </a:endParaRPr>
          </a:p>
        </p:txBody>
      </p:sp>
      <p:sp>
        <p:nvSpPr>
          <p:cNvPr id="4" name="Skaidrės numerio vietos rezervavimo ženklas 3"/>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19</a:t>
            </a:fld>
            <a:endParaRPr lang="en-US">
              <a:solidFill>
                <a:prstClr val="black">
                  <a:tint val="75000"/>
                </a:prstClr>
              </a:solidFill>
              <a:latin typeface="Calibri"/>
            </a:endParaRPr>
          </a:p>
        </p:txBody>
      </p:sp>
      <p:sp>
        <p:nvSpPr>
          <p:cNvPr id="6" name="Datos vietos rezervavimo ženklas 5"/>
          <p:cNvSpPr>
            <a:spLocks noGrp="1"/>
          </p:cNvSpPr>
          <p:nvPr>
            <p:ph type="dt" sz="half" idx="10"/>
          </p:nvPr>
        </p:nvSpPr>
        <p:spPr/>
        <p:txBody>
          <a:bodyPr/>
          <a:lstStyle/>
          <a:p>
            <a:fld id="{087AAB0C-8EA4-40F7-9793-8FFFD221531A}" type="datetime1">
              <a:rPr lang="en-US" smtClean="0">
                <a:solidFill>
                  <a:prstClr val="black">
                    <a:tint val="75000"/>
                  </a:prstClr>
                </a:solidFill>
                <a:latin typeface="Calibri"/>
              </a:rPr>
              <a:t>3/26/2026</a:t>
            </a:fld>
            <a:endParaRPr lang="en-US" dirty="0">
              <a:solidFill>
                <a:prstClr val="black">
                  <a:tint val="75000"/>
                </a:prstClr>
              </a:solidFill>
              <a:latin typeface="Calibri"/>
            </a:endParaRPr>
          </a:p>
        </p:txBody>
      </p:sp>
      <p:sp>
        <p:nvSpPr>
          <p:cNvPr id="7" name="Poraštės vietos rezervavimo ženklas 6"/>
          <p:cNvSpPr>
            <a:spLocks noGrp="1"/>
          </p:cNvSpPr>
          <p:nvPr>
            <p:ph type="ftr" sz="quarter" idx="11"/>
          </p:nvPr>
        </p:nvSpPr>
        <p:spPr/>
        <p:txBody>
          <a:bodyPr/>
          <a:lstStyle/>
          <a:p>
            <a:r>
              <a:rPr lang="lt-LT">
                <a:solidFill>
                  <a:prstClr val="black">
                    <a:tint val="75000"/>
                  </a:prstClr>
                </a:solidFill>
                <a:latin typeface="Calibri"/>
              </a:rPr>
              <a:t>J. Namavičius </a:t>
            </a:r>
            <a:endParaRPr lang="en-US" dirty="0">
              <a:solidFill>
                <a:prstClr val="black">
                  <a:tint val="75000"/>
                </a:prstClr>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2E3B306-94FA-7D86-D94D-C0970BF55A28}"/>
              </a:ext>
            </a:extLst>
          </p:cNvPr>
          <p:cNvSpPr>
            <a:spLocks noGrp="1"/>
          </p:cNvSpPr>
          <p:nvPr>
            <p:ph idx="1"/>
          </p:nvPr>
        </p:nvSpPr>
        <p:spPr>
          <a:xfrm>
            <a:off x="323528" y="764704"/>
            <a:ext cx="8229600" cy="5217443"/>
          </a:xfrm>
        </p:spPr>
        <p:txBody>
          <a:bodyPr>
            <a:normAutofit/>
          </a:bodyPr>
          <a:lstStyle/>
          <a:p>
            <a:pPr marL="0" indent="0" algn="ctr">
              <a:buNone/>
            </a:pPr>
            <a:r>
              <a:rPr lang="lt-LT" dirty="0"/>
              <a:t>Apie ką kalbėsim:</a:t>
            </a:r>
          </a:p>
          <a:p>
            <a:pPr>
              <a:buFontTx/>
              <a:buChar char="-"/>
            </a:pPr>
            <a:r>
              <a:rPr lang="lt-LT" i="1" dirty="0" err="1"/>
              <a:t>Non</a:t>
            </a:r>
            <a:r>
              <a:rPr lang="lt-LT" i="1" dirty="0"/>
              <a:t> bis </a:t>
            </a:r>
            <a:r>
              <a:rPr lang="lt-LT" i="1" dirty="0" err="1"/>
              <a:t>in</a:t>
            </a:r>
            <a:r>
              <a:rPr lang="lt-LT" i="1" dirty="0"/>
              <a:t> </a:t>
            </a:r>
            <a:r>
              <a:rPr lang="lt-LT" i="1" dirty="0" err="1"/>
              <a:t>idem</a:t>
            </a:r>
            <a:endParaRPr lang="lt-LT" i="1" dirty="0"/>
          </a:p>
          <a:p>
            <a:pPr>
              <a:buFontTx/>
              <a:buChar char="-"/>
            </a:pPr>
            <a:r>
              <a:rPr lang="en-US" dirty="0" err="1"/>
              <a:t>Bausm</a:t>
            </a:r>
            <a:r>
              <a:rPr lang="lt-LT" dirty="0"/>
              <a:t>ės vykdymo perėmimas</a:t>
            </a:r>
          </a:p>
          <a:p>
            <a:pPr>
              <a:buFontTx/>
              <a:buChar char="-"/>
            </a:pPr>
            <a:r>
              <a:rPr lang="lt-LT" dirty="0"/>
              <a:t>Tarpvalstybinis įrodymų rinkimas</a:t>
            </a:r>
          </a:p>
          <a:p>
            <a:pPr>
              <a:buFontTx/>
              <a:buChar char="-"/>
            </a:pPr>
            <a:r>
              <a:rPr lang="lt-LT" i="1" dirty="0" err="1"/>
              <a:t>ordre</a:t>
            </a:r>
            <a:r>
              <a:rPr lang="lt-LT" i="1" dirty="0"/>
              <a:t> </a:t>
            </a:r>
            <a:r>
              <a:rPr lang="lt-LT" i="1" dirty="0" err="1"/>
              <a:t>public</a:t>
            </a:r>
            <a:r>
              <a:rPr lang="lt-LT" i="1" dirty="0"/>
              <a:t> </a:t>
            </a:r>
            <a:r>
              <a:rPr lang="lt-LT" dirty="0"/>
              <a:t>principas </a:t>
            </a:r>
          </a:p>
          <a:p>
            <a:pPr>
              <a:buFontTx/>
              <a:buChar char="-"/>
            </a:pPr>
            <a:r>
              <a:rPr lang="lt-LT" dirty="0"/>
              <a:t>Pabaigai šiek tiek apie EAO</a:t>
            </a:r>
          </a:p>
          <a:p>
            <a:pPr>
              <a:buFontTx/>
              <a:buChar char="-"/>
            </a:pPr>
            <a:endParaRPr lang="lt-LT" dirty="0"/>
          </a:p>
          <a:p>
            <a:pPr>
              <a:buFontTx/>
              <a:buChar char="-"/>
            </a:pPr>
            <a:endParaRPr lang="en-US" dirty="0"/>
          </a:p>
          <a:p>
            <a:pPr>
              <a:buFontTx/>
              <a:buChar char="-"/>
            </a:pPr>
            <a:endParaRPr lang="lt-LT" i="1" dirty="0"/>
          </a:p>
          <a:p>
            <a:pPr>
              <a:buFontTx/>
              <a:buChar char="-"/>
            </a:pPr>
            <a:endParaRPr lang="lt-LT" dirty="0"/>
          </a:p>
          <a:p>
            <a:pPr marL="0" indent="0" algn="ctr">
              <a:buNone/>
            </a:pPr>
            <a:endParaRPr lang="lt-LT" dirty="0"/>
          </a:p>
          <a:p>
            <a:pPr marL="990600" indent="-361950">
              <a:buFontTx/>
              <a:buChar char="-"/>
            </a:pPr>
            <a:endParaRPr lang="lt-LT" dirty="0"/>
          </a:p>
          <a:p>
            <a:pPr marL="990600" indent="-361950">
              <a:buFontTx/>
              <a:buChar char="-"/>
            </a:pPr>
            <a:endParaRPr lang="lt-LT" dirty="0"/>
          </a:p>
          <a:p>
            <a:pPr marL="990600" indent="-361950">
              <a:buFontTx/>
              <a:buChar char="-"/>
            </a:pPr>
            <a:endParaRPr lang="lt-LT" dirty="0"/>
          </a:p>
          <a:p>
            <a:pPr>
              <a:buFontTx/>
              <a:buChar char="-"/>
            </a:pPr>
            <a:endParaRPr lang="lt-LT" dirty="0"/>
          </a:p>
          <a:p>
            <a:pPr>
              <a:buFontTx/>
              <a:buChar char="-"/>
            </a:pPr>
            <a:endParaRPr lang="lt-LT" dirty="0"/>
          </a:p>
        </p:txBody>
      </p:sp>
      <p:sp>
        <p:nvSpPr>
          <p:cNvPr id="4" name="Datumsplatzhalter 3">
            <a:extLst>
              <a:ext uri="{FF2B5EF4-FFF2-40B4-BE49-F238E27FC236}">
                <a16:creationId xmlns:a16="http://schemas.microsoft.com/office/drawing/2014/main" id="{5DD7E88B-8DFD-E587-D6CA-B224C28E01D2}"/>
              </a:ext>
            </a:extLst>
          </p:cNvPr>
          <p:cNvSpPr>
            <a:spLocks noGrp="1"/>
          </p:cNvSpPr>
          <p:nvPr>
            <p:ph type="dt" sz="half" idx="10"/>
          </p:nvPr>
        </p:nvSpPr>
        <p:spPr/>
        <p:txBody>
          <a:bodyPr/>
          <a:lstStyle/>
          <a:p>
            <a:fld id="{C601BC5B-AC17-46E6-8F4A-5EEF883A71F5}" type="datetime1">
              <a:rPr lang="en-US" smtClean="0"/>
              <a:t>3/26/2026</a:t>
            </a:fld>
            <a:endParaRPr lang="en-US"/>
          </a:p>
        </p:txBody>
      </p:sp>
      <p:sp>
        <p:nvSpPr>
          <p:cNvPr id="5" name="Fußzeilenplatzhalter 4">
            <a:extLst>
              <a:ext uri="{FF2B5EF4-FFF2-40B4-BE49-F238E27FC236}">
                <a16:creationId xmlns:a16="http://schemas.microsoft.com/office/drawing/2014/main" id="{AE8DFD15-C0A4-1D70-B459-CD8D6A3283FF}"/>
              </a:ext>
            </a:extLst>
          </p:cNvPr>
          <p:cNvSpPr>
            <a:spLocks noGrp="1"/>
          </p:cNvSpPr>
          <p:nvPr>
            <p:ph type="ftr" sz="quarter" idx="11"/>
          </p:nvPr>
        </p:nvSpPr>
        <p:spPr/>
        <p:txBody>
          <a:bodyPr/>
          <a:lstStyle/>
          <a:p>
            <a:r>
              <a:rPr lang="lt-LT" dirty="0"/>
              <a:t>J. Namavičius </a:t>
            </a:r>
            <a:endParaRPr lang="en-US" dirty="0"/>
          </a:p>
        </p:txBody>
      </p:sp>
      <p:sp>
        <p:nvSpPr>
          <p:cNvPr id="6" name="Foliennummernplatzhalter 5">
            <a:extLst>
              <a:ext uri="{FF2B5EF4-FFF2-40B4-BE49-F238E27FC236}">
                <a16:creationId xmlns:a16="http://schemas.microsoft.com/office/drawing/2014/main" id="{3B92D0C5-AD4A-522C-EC92-997D0CC06A7B}"/>
              </a:ext>
            </a:extLst>
          </p:cNvPr>
          <p:cNvSpPr>
            <a:spLocks noGrp="1"/>
          </p:cNvSpPr>
          <p:nvPr>
            <p:ph type="sldNum" sz="quarter" idx="12"/>
          </p:nvPr>
        </p:nvSpPr>
        <p:spPr/>
        <p:txBody>
          <a:bodyPr/>
          <a:lstStyle/>
          <a:p>
            <a:fld id="{C191162D-2D2D-40DA-97B4-85B411CDC5D2}" type="slidenum">
              <a:rPr lang="en-US" smtClean="0"/>
              <a:t>2</a:t>
            </a:fld>
            <a:endParaRPr lang="en-US"/>
          </a:p>
        </p:txBody>
      </p:sp>
    </p:spTree>
    <p:extLst>
      <p:ext uri="{BB962C8B-B14F-4D97-AF65-F5344CB8AC3E}">
        <p14:creationId xmlns:p14="http://schemas.microsoft.com/office/powerpoint/2010/main" val="2600420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AECDC2B-F824-983A-0737-E42FA3704E23}"/>
              </a:ext>
            </a:extLst>
          </p:cNvPr>
          <p:cNvSpPr>
            <a:spLocks noGrp="1"/>
          </p:cNvSpPr>
          <p:nvPr>
            <p:ph idx="1"/>
          </p:nvPr>
        </p:nvSpPr>
        <p:spPr>
          <a:xfrm>
            <a:off x="899592" y="476672"/>
            <a:ext cx="7560840" cy="4975201"/>
          </a:xfrm>
        </p:spPr>
        <p:txBody>
          <a:bodyPr>
            <a:normAutofit/>
          </a:bodyPr>
          <a:lstStyle/>
          <a:p>
            <a:pPr marL="0" indent="0" algn="ctr">
              <a:buNone/>
            </a:pPr>
            <a:r>
              <a:rPr lang="lt-LT" b="1" dirty="0"/>
              <a:t>Kokios problemos kyla:</a:t>
            </a:r>
          </a:p>
          <a:p>
            <a:pPr>
              <a:buFontTx/>
              <a:buChar char="-"/>
            </a:pPr>
            <a:r>
              <a:rPr lang="lt-LT" dirty="0"/>
              <a:t>Kokiomis sąlygomis gauti duomenys gali būti perduodami ir pripažinti leistinais įrodymais?</a:t>
            </a:r>
          </a:p>
          <a:p>
            <a:pPr>
              <a:buFontTx/>
              <a:buChar char="-"/>
            </a:pPr>
            <a:r>
              <a:rPr lang="lt-LT" dirty="0"/>
              <a:t>Kaip patikrinti duomenų patikimumą?</a:t>
            </a:r>
          </a:p>
          <a:p>
            <a:endParaRPr lang="en-US" dirty="0"/>
          </a:p>
        </p:txBody>
      </p:sp>
      <p:sp>
        <p:nvSpPr>
          <p:cNvPr id="4" name="Datumsplatzhalter 3">
            <a:extLst>
              <a:ext uri="{FF2B5EF4-FFF2-40B4-BE49-F238E27FC236}">
                <a16:creationId xmlns:a16="http://schemas.microsoft.com/office/drawing/2014/main" id="{3F6526C1-B78C-E569-2783-05E23023F4CD}"/>
              </a:ext>
            </a:extLst>
          </p:cNvPr>
          <p:cNvSpPr>
            <a:spLocks noGrp="1"/>
          </p:cNvSpPr>
          <p:nvPr>
            <p:ph type="dt" sz="half" idx="10"/>
          </p:nvPr>
        </p:nvSpPr>
        <p:spPr/>
        <p:txBody>
          <a:bodyPr/>
          <a:lstStyle/>
          <a:p>
            <a:fld id="{E481623B-55F6-4324-A6A4-E61631086DCE}"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7A3A7C20-7752-1C94-73AA-D902AC640C47}"/>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D910F618-4F32-3F7F-B836-A9A1E2B75447}"/>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20</a:t>
            </a:fld>
            <a:endParaRPr lang="en-US">
              <a:solidFill>
                <a:prstClr val="black">
                  <a:tint val="75000"/>
                </a:prstClr>
              </a:solidFill>
              <a:latin typeface="Calibri"/>
            </a:endParaRPr>
          </a:p>
        </p:txBody>
      </p:sp>
    </p:spTree>
    <p:extLst>
      <p:ext uri="{BB962C8B-B14F-4D97-AF65-F5344CB8AC3E}">
        <p14:creationId xmlns:p14="http://schemas.microsoft.com/office/powerpoint/2010/main" val="1109779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08D2E03-0519-6B6C-001C-7DEA97FF2592}"/>
              </a:ext>
            </a:extLst>
          </p:cNvPr>
          <p:cNvSpPr>
            <a:spLocks noGrp="1"/>
          </p:cNvSpPr>
          <p:nvPr>
            <p:ph idx="1"/>
          </p:nvPr>
        </p:nvSpPr>
        <p:spPr>
          <a:xfrm>
            <a:off x="539552" y="1268761"/>
            <a:ext cx="7848872" cy="4183112"/>
          </a:xfrm>
        </p:spPr>
        <p:txBody>
          <a:bodyPr>
            <a:normAutofit fontScale="85000" lnSpcReduction="10000"/>
          </a:bodyPr>
          <a:lstStyle/>
          <a:p>
            <a:pPr marL="0" indent="0">
              <a:buNone/>
            </a:pPr>
            <a:r>
              <a:rPr lang="lt-LT" dirty="0"/>
              <a:t>Konkrečiu atveju aktualus </a:t>
            </a:r>
            <a:r>
              <a:rPr lang="lt-LT" dirty="0" err="1"/>
              <a:t>Dir</a:t>
            </a:r>
            <a:r>
              <a:rPr lang="lt-LT" dirty="0"/>
              <a:t> ETO (2014/41/ES) 6 str. 1 dalis (atitikmuo </a:t>
            </a:r>
            <a:r>
              <a:rPr lang="lt-LT" dirty="0" err="1"/>
              <a:t>nac</a:t>
            </a:r>
            <a:r>
              <a:rPr lang="lt-LT" dirty="0"/>
              <a:t>. teisėje ĮESPV 59 str. 1 d.): </a:t>
            </a:r>
          </a:p>
          <a:p>
            <a:pPr marL="0" indent="0">
              <a:buNone/>
            </a:pPr>
            <a:r>
              <a:rPr lang="lt-LT" dirty="0"/>
              <a:t>1.   Išduodančioji institucija gali išduoti ETO tik tuo atveju, kai tenkinamos šios sąlygos:</a:t>
            </a:r>
          </a:p>
          <a:p>
            <a:pPr marL="0" indent="0">
              <a:buNone/>
            </a:pPr>
            <a:r>
              <a:rPr lang="lt-LT" dirty="0"/>
              <a:t>a) išduoti ETO yra būtina ir proporcinga 4 straipsnyje nurodyto proceso tikslu, atsižvelgiant į įtariamojo arba kaltinamojo  teises, ir</a:t>
            </a:r>
          </a:p>
          <a:p>
            <a:pPr marL="0" indent="0">
              <a:buNone/>
            </a:pPr>
            <a:r>
              <a:rPr lang="lt-LT" dirty="0"/>
              <a:t>b) ETO nurodytą (-</a:t>
            </a:r>
            <a:r>
              <a:rPr lang="lt-LT" dirty="0" err="1"/>
              <a:t>as</a:t>
            </a:r>
            <a:r>
              <a:rPr lang="lt-LT" dirty="0"/>
              <a:t>) tyrimo priemonę (-</a:t>
            </a:r>
            <a:r>
              <a:rPr lang="lt-LT" dirty="0" err="1"/>
              <a:t>es</a:t>
            </a:r>
            <a:r>
              <a:rPr lang="lt-LT" dirty="0"/>
              <a:t>) būtų galima nurodyti vykdyti tokiomis pačiomis sąlygomis panašioje nacionalinėje byloje.</a:t>
            </a:r>
            <a:endParaRPr lang="de-DE" dirty="0"/>
          </a:p>
        </p:txBody>
      </p:sp>
      <p:sp>
        <p:nvSpPr>
          <p:cNvPr id="4" name="Datumsplatzhalter 3">
            <a:extLst>
              <a:ext uri="{FF2B5EF4-FFF2-40B4-BE49-F238E27FC236}">
                <a16:creationId xmlns:a16="http://schemas.microsoft.com/office/drawing/2014/main" id="{7E7883D5-A252-96CB-1863-64729FA77694}"/>
              </a:ext>
            </a:extLst>
          </p:cNvPr>
          <p:cNvSpPr>
            <a:spLocks noGrp="1"/>
          </p:cNvSpPr>
          <p:nvPr>
            <p:ph type="dt" sz="half" idx="10"/>
          </p:nvPr>
        </p:nvSpPr>
        <p:spPr/>
        <p:txBody>
          <a:bodyPr/>
          <a:lstStyle/>
          <a:p>
            <a:fld id="{AB84B134-374D-4180-87A0-BACBD1F7BF7B}"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C6BD91B6-030B-2DD4-FEF6-CC2FC4981F31}"/>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17FCCE0F-6E4C-8D6D-7E4C-23A5BCBC0B00}"/>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21</a:t>
            </a:fld>
            <a:endParaRPr lang="en-US">
              <a:solidFill>
                <a:prstClr val="black">
                  <a:tint val="75000"/>
                </a:prstClr>
              </a:solidFill>
              <a:latin typeface="Calibri"/>
            </a:endParaRPr>
          </a:p>
        </p:txBody>
      </p:sp>
    </p:spTree>
    <p:extLst>
      <p:ext uri="{BB962C8B-B14F-4D97-AF65-F5344CB8AC3E}">
        <p14:creationId xmlns:p14="http://schemas.microsoft.com/office/powerpoint/2010/main" val="63419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6F3CF37-7512-A8A9-7E66-02B3E9B36CAF}"/>
              </a:ext>
            </a:extLst>
          </p:cNvPr>
          <p:cNvSpPr>
            <a:spLocks noGrp="1"/>
          </p:cNvSpPr>
          <p:nvPr>
            <p:ph idx="1"/>
          </p:nvPr>
        </p:nvSpPr>
        <p:spPr>
          <a:xfrm>
            <a:off x="899592" y="764704"/>
            <a:ext cx="7200800" cy="4752528"/>
          </a:xfrm>
        </p:spPr>
        <p:txBody>
          <a:bodyPr>
            <a:normAutofit fontScale="92500" lnSpcReduction="20000"/>
          </a:bodyPr>
          <a:lstStyle/>
          <a:p>
            <a:pPr marL="0" indent="0">
              <a:buNone/>
            </a:pPr>
            <a:r>
              <a:rPr lang="lt-LT" dirty="0"/>
              <a:t>Kritinis 1 (b) punktas: kokiomis sąlygomis išduodančioji valstybė gali gauti ir vertinti įrodymus? </a:t>
            </a:r>
          </a:p>
          <a:p>
            <a:pPr marL="0" indent="0">
              <a:buNone/>
            </a:pPr>
            <a:r>
              <a:rPr lang="lt-LT" dirty="0"/>
              <a:t>ESTT: jei įrodymai </a:t>
            </a:r>
            <a:r>
              <a:rPr lang="lt-LT" u="sng" dirty="0"/>
              <a:t>jau surinkti</a:t>
            </a:r>
            <a:r>
              <a:rPr lang="lt-LT" dirty="0"/>
              <a:t>, savaime nėra reikalaujama, kad ETO išdavimui būtų taikomos tos pačios materialinės sąlygos, kokios taikomos išduodančiojoje valstybėje renkant šiuos įrodymus.</a:t>
            </a:r>
          </a:p>
          <a:p>
            <a:pPr marL="0" indent="0">
              <a:buNone/>
            </a:pPr>
            <a:r>
              <a:rPr lang="lt-LT" dirty="0"/>
              <a:t>Iš esmės galioja </a:t>
            </a:r>
            <a:r>
              <a:rPr lang="lt-LT" dirty="0" err="1"/>
              <a:t>nac</a:t>
            </a:r>
            <a:r>
              <a:rPr lang="lt-LT" dirty="0"/>
              <a:t>. teisė, susijusi su įrodymų perdavimu, Lietuvoje BPK 162 straipsnis.  </a:t>
            </a:r>
            <a:endParaRPr lang="de-DE" dirty="0"/>
          </a:p>
        </p:txBody>
      </p:sp>
      <p:sp>
        <p:nvSpPr>
          <p:cNvPr id="4" name="Datumsplatzhalter 3">
            <a:extLst>
              <a:ext uri="{FF2B5EF4-FFF2-40B4-BE49-F238E27FC236}">
                <a16:creationId xmlns:a16="http://schemas.microsoft.com/office/drawing/2014/main" id="{D671B085-F6F3-1F04-84F0-A61E19E5BD77}"/>
              </a:ext>
            </a:extLst>
          </p:cNvPr>
          <p:cNvSpPr>
            <a:spLocks noGrp="1"/>
          </p:cNvSpPr>
          <p:nvPr>
            <p:ph type="dt" sz="half" idx="10"/>
          </p:nvPr>
        </p:nvSpPr>
        <p:spPr/>
        <p:txBody>
          <a:bodyPr/>
          <a:lstStyle/>
          <a:p>
            <a:fld id="{CC4BBA4E-1219-4FAA-9DBE-702999EA69D1}"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4D593BF0-0D74-C78B-6672-5BEF6FA3CA85}"/>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2801D90F-FB6E-6802-2838-97754259529A}"/>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22</a:t>
            </a:fld>
            <a:endParaRPr lang="en-US">
              <a:solidFill>
                <a:prstClr val="black">
                  <a:tint val="75000"/>
                </a:prstClr>
              </a:solidFill>
              <a:latin typeface="Calibri"/>
            </a:endParaRPr>
          </a:p>
        </p:txBody>
      </p:sp>
    </p:spTree>
    <p:extLst>
      <p:ext uri="{BB962C8B-B14F-4D97-AF65-F5344CB8AC3E}">
        <p14:creationId xmlns:p14="http://schemas.microsoft.com/office/powerpoint/2010/main" val="1228549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023E2F4-0CC8-7340-144E-C9D387095AD7}"/>
              </a:ext>
            </a:extLst>
          </p:cNvPr>
          <p:cNvSpPr>
            <a:spLocks noGrp="1"/>
          </p:cNvSpPr>
          <p:nvPr>
            <p:ph idx="1"/>
          </p:nvPr>
        </p:nvSpPr>
        <p:spPr>
          <a:xfrm>
            <a:off x="683568" y="1322767"/>
            <a:ext cx="7632848" cy="4129106"/>
          </a:xfrm>
        </p:spPr>
        <p:txBody>
          <a:bodyPr/>
          <a:lstStyle/>
          <a:p>
            <a:pPr marL="0" indent="0">
              <a:buNone/>
            </a:pPr>
            <a:r>
              <a:rPr lang="lt-LT" dirty="0"/>
              <a:t>Kriterijus, ar ETO išdavimas tarnavo nacionalinių išduodančiosios valstybės garantijų apėjimui?</a:t>
            </a:r>
          </a:p>
          <a:p>
            <a:pPr marL="0" indent="0">
              <a:buNone/>
            </a:pPr>
            <a:r>
              <a:rPr lang="lt-LT" dirty="0"/>
              <a:t>- Čia greičiau ne, kadangi buvo prašoma kitos valstybės jau turimų duomenų, taigi nesiekiama gauti dar neturimos informacijos. </a:t>
            </a:r>
          </a:p>
          <a:p>
            <a:pPr marL="0" indent="0">
              <a:buNone/>
            </a:pPr>
            <a:endParaRPr lang="de-DE" dirty="0"/>
          </a:p>
        </p:txBody>
      </p:sp>
      <p:sp>
        <p:nvSpPr>
          <p:cNvPr id="4" name="Datumsplatzhalter 3">
            <a:extLst>
              <a:ext uri="{FF2B5EF4-FFF2-40B4-BE49-F238E27FC236}">
                <a16:creationId xmlns:a16="http://schemas.microsoft.com/office/drawing/2014/main" id="{9CCAFC4E-C1CA-E151-1573-6601AF99FC72}"/>
              </a:ext>
            </a:extLst>
          </p:cNvPr>
          <p:cNvSpPr>
            <a:spLocks noGrp="1"/>
          </p:cNvSpPr>
          <p:nvPr>
            <p:ph type="dt" sz="half" idx="10"/>
          </p:nvPr>
        </p:nvSpPr>
        <p:spPr/>
        <p:txBody>
          <a:bodyPr/>
          <a:lstStyle/>
          <a:p>
            <a:fld id="{B1661093-7675-4E2B-9DFB-4CD5A0A19253}"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27968D86-C3F9-8563-7008-E39EDAB57037}"/>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4C5AA980-B667-2043-ABF5-0AC71C9F1F0C}"/>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23</a:t>
            </a:fld>
            <a:endParaRPr lang="en-US">
              <a:solidFill>
                <a:prstClr val="black">
                  <a:tint val="75000"/>
                </a:prstClr>
              </a:solidFill>
              <a:latin typeface="Calibri"/>
            </a:endParaRPr>
          </a:p>
        </p:txBody>
      </p:sp>
    </p:spTree>
    <p:extLst>
      <p:ext uri="{BB962C8B-B14F-4D97-AF65-F5344CB8AC3E}">
        <p14:creationId xmlns:p14="http://schemas.microsoft.com/office/powerpoint/2010/main" val="3600288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0A972A38-8505-BD56-7D57-70F632B14369}"/>
              </a:ext>
            </a:extLst>
          </p:cNvPr>
          <p:cNvSpPr>
            <a:spLocks noGrp="1"/>
          </p:cNvSpPr>
          <p:nvPr>
            <p:ph idx="1"/>
          </p:nvPr>
        </p:nvSpPr>
        <p:spPr>
          <a:xfrm>
            <a:off x="457200" y="980729"/>
            <a:ext cx="8229600" cy="4471146"/>
          </a:xfrm>
        </p:spPr>
        <p:txBody>
          <a:bodyPr/>
          <a:lstStyle/>
          <a:p>
            <a:pPr marL="0" indent="0">
              <a:buNone/>
            </a:pPr>
            <a:r>
              <a:rPr lang="lt-LT" dirty="0"/>
              <a:t>Tačiau, pasak ESTT, išduodančioji valstybė dėl tarpusavio pripažinimo principo netikrina, ar įrodymai gauti teisėtai pagal vykdančiosios valstybės teisę (</a:t>
            </a:r>
            <a:r>
              <a:rPr lang="lt-LT" dirty="0" err="1"/>
              <a:t>pn</a:t>
            </a:r>
            <a:r>
              <a:rPr lang="lt-LT" dirty="0"/>
              <a:t>. 100; kitos nuomonės </a:t>
            </a:r>
            <a:r>
              <a:rPr lang="lt-LT" i="1" dirty="0"/>
              <a:t>Merkevičius</a:t>
            </a:r>
            <a:r>
              <a:rPr lang="lt-LT" dirty="0"/>
              <a:t> p. 29-30). </a:t>
            </a:r>
          </a:p>
          <a:p>
            <a:pPr marL="0" indent="0">
              <a:buNone/>
            </a:pPr>
            <a:r>
              <a:rPr lang="lt-LT" dirty="0"/>
              <a:t>(nors, matyt, bendras </a:t>
            </a:r>
            <a:r>
              <a:rPr lang="lt-LT" i="1" dirty="0" err="1"/>
              <a:t>ordre</a:t>
            </a:r>
            <a:r>
              <a:rPr lang="lt-LT" i="1" dirty="0"/>
              <a:t> </a:t>
            </a:r>
            <a:r>
              <a:rPr lang="lt-LT" i="1" dirty="0" err="1"/>
              <a:t>public</a:t>
            </a:r>
            <a:r>
              <a:rPr lang="lt-LT" i="1" dirty="0"/>
              <a:t> </a:t>
            </a:r>
            <a:r>
              <a:rPr lang="lt-LT" dirty="0"/>
              <a:t>kriterijus vertinant tokius įrodymus turėt būti)</a:t>
            </a:r>
          </a:p>
        </p:txBody>
      </p:sp>
      <p:sp>
        <p:nvSpPr>
          <p:cNvPr id="4" name="Datos vietos rezervavimo ženklas 3">
            <a:extLst>
              <a:ext uri="{FF2B5EF4-FFF2-40B4-BE49-F238E27FC236}">
                <a16:creationId xmlns:a16="http://schemas.microsoft.com/office/drawing/2014/main" id="{8E18DF71-E8AB-5622-9B59-69EAC241A0D2}"/>
              </a:ext>
            </a:extLst>
          </p:cNvPr>
          <p:cNvSpPr>
            <a:spLocks noGrp="1"/>
          </p:cNvSpPr>
          <p:nvPr>
            <p:ph type="dt" sz="half" idx="10"/>
          </p:nvPr>
        </p:nvSpPr>
        <p:spPr/>
        <p:txBody>
          <a:bodyPr/>
          <a:lstStyle/>
          <a:p>
            <a:fld id="{D5DF5A8D-F150-4784-8EC5-0C92E6268C20}" type="datetime1">
              <a:rPr lang="en-US" smtClean="0"/>
              <a:t>3/26/2026</a:t>
            </a:fld>
            <a:endParaRPr lang="en-US"/>
          </a:p>
        </p:txBody>
      </p:sp>
      <p:sp>
        <p:nvSpPr>
          <p:cNvPr id="5" name="Poraštės vietos rezervavimo ženklas 4">
            <a:extLst>
              <a:ext uri="{FF2B5EF4-FFF2-40B4-BE49-F238E27FC236}">
                <a16:creationId xmlns:a16="http://schemas.microsoft.com/office/drawing/2014/main" id="{3F8C63FC-9A88-635D-6159-BAC5603FF6FC}"/>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7EF238F2-BCDF-4D7D-88A2-9407231746D9}"/>
              </a:ext>
            </a:extLst>
          </p:cNvPr>
          <p:cNvSpPr>
            <a:spLocks noGrp="1"/>
          </p:cNvSpPr>
          <p:nvPr>
            <p:ph type="sldNum" sz="quarter" idx="12"/>
          </p:nvPr>
        </p:nvSpPr>
        <p:spPr/>
        <p:txBody>
          <a:bodyPr/>
          <a:lstStyle/>
          <a:p>
            <a:fld id="{C191162D-2D2D-40DA-97B4-85B411CDC5D2}" type="slidenum">
              <a:rPr lang="en-US" smtClean="0"/>
              <a:t>24</a:t>
            </a:fld>
            <a:endParaRPr lang="en-US"/>
          </a:p>
        </p:txBody>
      </p:sp>
    </p:spTree>
    <p:extLst>
      <p:ext uri="{BB962C8B-B14F-4D97-AF65-F5344CB8AC3E}">
        <p14:creationId xmlns:p14="http://schemas.microsoft.com/office/powerpoint/2010/main" val="990951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A7BC273-9670-2F6B-5695-CDD07C33B612}"/>
              </a:ext>
            </a:extLst>
          </p:cNvPr>
          <p:cNvSpPr>
            <a:spLocks noGrp="1"/>
          </p:cNvSpPr>
          <p:nvPr>
            <p:ph idx="1"/>
          </p:nvPr>
        </p:nvSpPr>
        <p:spPr>
          <a:xfrm>
            <a:off x="827584" y="1322767"/>
            <a:ext cx="7632848" cy="4129106"/>
          </a:xfrm>
        </p:spPr>
        <p:txBody>
          <a:bodyPr>
            <a:normAutofit fontScale="92500" lnSpcReduction="20000"/>
          </a:bodyPr>
          <a:lstStyle/>
          <a:p>
            <a:pPr marL="0" indent="0">
              <a:buNone/>
            </a:pPr>
            <a:r>
              <a:rPr lang="lt-LT" dirty="0"/>
              <a:t>PROBL, jei ETO išduodamas renkant įrodymus: kokiai nacionalinei taisyklei gali būti prilyginamas techninis duomenų gavimas įsilaužiant į kitų asmenų mobiliąją įrangą („Trojos arklys“)? </a:t>
            </a:r>
          </a:p>
          <a:p>
            <a:pPr marL="0" indent="0">
              <a:buNone/>
            </a:pPr>
            <a:r>
              <a:rPr lang="lt-LT" dirty="0"/>
              <a:t>BPK 154 str.? (</a:t>
            </a:r>
            <a:r>
              <a:rPr lang="lt-LT" dirty="0" err="1">
                <a:solidFill>
                  <a:srgbClr val="0070C0"/>
                </a:solidFill>
              </a:rPr>
              <a:t>LapT</a:t>
            </a:r>
            <a:r>
              <a:rPr lang="lt-LT" dirty="0">
                <a:solidFill>
                  <a:srgbClr val="0070C0"/>
                </a:solidFill>
              </a:rPr>
              <a:t>, LAT</a:t>
            </a:r>
            <a:r>
              <a:rPr lang="lt-LT" dirty="0"/>
              <a:t>).</a:t>
            </a:r>
          </a:p>
          <a:p>
            <a:pPr marL="0" indent="0">
              <a:buNone/>
            </a:pPr>
            <a:r>
              <a:rPr lang="lt-LT" dirty="0"/>
              <a:t>BPK 158, 159 str.?</a:t>
            </a:r>
          </a:p>
          <a:p>
            <a:pPr marL="0" indent="0">
              <a:buNone/>
            </a:pPr>
            <a:r>
              <a:rPr lang="lt-LT" dirty="0"/>
              <a:t>BPK 145 str.? </a:t>
            </a:r>
          </a:p>
          <a:p>
            <a:pPr marL="0" indent="0">
              <a:buNone/>
            </a:pPr>
            <a:r>
              <a:rPr lang="lt-LT" dirty="0"/>
              <a:t>Priekabiai žiūrint BPK tokios proceso prievartos priemonės nenumato.  </a:t>
            </a:r>
            <a:endParaRPr lang="de-DE" dirty="0"/>
          </a:p>
        </p:txBody>
      </p:sp>
      <p:sp>
        <p:nvSpPr>
          <p:cNvPr id="4" name="Datumsplatzhalter 3">
            <a:extLst>
              <a:ext uri="{FF2B5EF4-FFF2-40B4-BE49-F238E27FC236}">
                <a16:creationId xmlns:a16="http://schemas.microsoft.com/office/drawing/2014/main" id="{21B21965-2E53-1AE9-1458-14C11A3CDB18}"/>
              </a:ext>
            </a:extLst>
          </p:cNvPr>
          <p:cNvSpPr>
            <a:spLocks noGrp="1"/>
          </p:cNvSpPr>
          <p:nvPr>
            <p:ph type="dt" sz="half" idx="10"/>
          </p:nvPr>
        </p:nvSpPr>
        <p:spPr/>
        <p:txBody>
          <a:bodyPr/>
          <a:lstStyle/>
          <a:p>
            <a:fld id="{A0B53AD7-AA6F-4777-B2FD-01AE60D7A8B7}"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08EF9BE8-6377-FE6C-0BE9-B2DB0173964B}"/>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19D3B4BA-9B83-037B-6139-04E9FF667C32}"/>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25</a:t>
            </a:fld>
            <a:endParaRPr lang="en-US">
              <a:solidFill>
                <a:prstClr val="black">
                  <a:tint val="75000"/>
                </a:prstClr>
              </a:solidFill>
              <a:latin typeface="Calibri"/>
            </a:endParaRPr>
          </a:p>
        </p:txBody>
      </p:sp>
    </p:spTree>
    <p:extLst>
      <p:ext uri="{BB962C8B-B14F-4D97-AF65-F5344CB8AC3E}">
        <p14:creationId xmlns:p14="http://schemas.microsoft.com/office/powerpoint/2010/main" val="26321497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AF84CF8-2FA4-A865-5AC6-F61D48E5EFC4}"/>
              </a:ext>
            </a:extLst>
          </p:cNvPr>
          <p:cNvSpPr>
            <a:spLocks noGrp="1"/>
          </p:cNvSpPr>
          <p:nvPr>
            <p:ph idx="1"/>
          </p:nvPr>
        </p:nvSpPr>
        <p:spPr>
          <a:xfrm>
            <a:off x="755576" y="1052736"/>
            <a:ext cx="7776864" cy="4399137"/>
          </a:xfrm>
        </p:spPr>
        <p:txBody>
          <a:bodyPr>
            <a:normAutofit fontScale="92500"/>
          </a:bodyPr>
          <a:lstStyle/>
          <a:p>
            <a:r>
              <a:rPr lang="lt-LT" dirty="0"/>
              <a:t>Papildoma PROBL: duomenų patikimumas ir gavimo patikrinimas. Prancūzija įsilaužimo technikos neatskleidė. </a:t>
            </a:r>
          </a:p>
          <a:p>
            <a:r>
              <a:rPr lang="lt-LT" dirty="0"/>
              <a:t>ESTT: atskleisti techninių detalių nereikia, tačiau turi būti pakankamai užtikrinta teisė į gynybą ginčijant tokius duomenis (paprastai: kompensavimas kitais duomenimis - </a:t>
            </a:r>
            <a:r>
              <a:rPr lang="lt-LT" dirty="0" err="1">
                <a:solidFill>
                  <a:srgbClr val="0070C0"/>
                </a:solidFill>
              </a:rPr>
              <a:t>LapT</a:t>
            </a:r>
            <a:r>
              <a:rPr lang="lt-LT" dirty="0"/>
              <a:t>). Besiginančiajam negalint „pakomentuoti“ tokio įrodymo procese, jis nevertinamas.</a:t>
            </a:r>
          </a:p>
          <a:p>
            <a:pPr marL="0" indent="0">
              <a:buNone/>
            </a:pPr>
            <a:endParaRPr lang="de-DE" dirty="0"/>
          </a:p>
        </p:txBody>
      </p:sp>
      <p:sp>
        <p:nvSpPr>
          <p:cNvPr id="4" name="Datumsplatzhalter 3">
            <a:extLst>
              <a:ext uri="{FF2B5EF4-FFF2-40B4-BE49-F238E27FC236}">
                <a16:creationId xmlns:a16="http://schemas.microsoft.com/office/drawing/2014/main" id="{A3B3095F-6C5A-33B0-387F-891DC95D3A40}"/>
              </a:ext>
            </a:extLst>
          </p:cNvPr>
          <p:cNvSpPr>
            <a:spLocks noGrp="1"/>
          </p:cNvSpPr>
          <p:nvPr>
            <p:ph type="dt" sz="half" idx="10"/>
          </p:nvPr>
        </p:nvSpPr>
        <p:spPr/>
        <p:txBody>
          <a:bodyPr/>
          <a:lstStyle/>
          <a:p>
            <a:fld id="{F53CB5C6-55A6-4701-8FBC-D945E149ED60}"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5B95CA62-5FBC-AEED-8724-14047EC4FFE7}"/>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B1ED8D6A-B8F9-09DC-9A4E-91508EEEF26D}"/>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26</a:t>
            </a:fld>
            <a:endParaRPr lang="en-US">
              <a:solidFill>
                <a:prstClr val="black">
                  <a:tint val="75000"/>
                </a:prstClr>
              </a:solidFill>
              <a:latin typeface="Calibri"/>
            </a:endParaRPr>
          </a:p>
        </p:txBody>
      </p:sp>
    </p:spTree>
    <p:extLst>
      <p:ext uri="{BB962C8B-B14F-4D97-AF65-F5344CB8AC3E}">
        <p14:creationId xmlns:p14="http://schemas.microsoft.com/office/powerpoint/2010/main" val="17603871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80AD7C0-9CB5-FBD7-403F-F5034CD8C9DF}"/>
              </a:ext>
            </a:extLst>
          </p:cNvPr>
          <p:cNvSpPr>
            <a:spLocks noGrp="1"/>
          </p:cNvSpPr>
          <p:nvPr>
            <p:ph idx="1"/>
          </p:nvPr>
        </p:nvSpPr>
        <p:spPr>
          <a:xfrm>
            <a:off x="683568" y="692696"/>
            <a:ext cx="6974532" cy="4931817"/>
          </a:xfrm>
        </p:spPr>
        <p:txBody>
          <a:bodyPr>
            <a:normAutofit fontScale="85000" lnSpcReduction="10000"/>
          </a:bodyPr>
          <a:lstStyle/>
          <a:p>
            <a:pPr marL="0" indent="0">
              <a:buNone/>
            </a:pPr>
            <a:r>
              <a:rPr lang="de-DE" dirty="0"/>
              <a:t>D</a:t>
            </a:r>
            <a:r>
              <a:rPr lang="lt-LT" dirty="0" err="1"/>
              <a:t>uomenis</a:t>
            </a:r>
            <a:r>
              <a:rPr lang="lt-LT" dirty="0"/>
              <a:t> perimančios valstybės pranešimas kitai dėl telekomunikacijų perėmimo, kurioje šie duomenys yra (</a:t>
            </a:r>
            <a:r>
              <a:rPr lang="lt-LT" dirty="0" err="1"/>
              <a:t>Dir</a:t>
            </a:r>
            <a:r>
              <a:rPr lang="lt-LT" dirty="0"/>
              <a:t> ETO 31 str., ĮESPV 58 str.). Šiuo atveju kai kurie ryšio abonentai buvo LT.</a:t>
            </a:r>
          </a:p>
          <a:p>
            <a:pPr marL="0" indent="0">
              <a:buNone/>
            </a:pPr>
            <a:r>
              <a:rPr lang="lt-LT" dirty="0"/>
              <a:t>ESTT: šia nuostata saugomas ne tik valstybės suverenitetas, bet ir duomenų turėtojo teisės. </a:t>
            </a:r>
          </a:p>
          <a:p>
            <a:pPr marL="0" indent="0">
              <a:buNone/>
            </a:pPr>
            <a:r>
              <a:rPr lang="lt-LT" dirty="0"/>
              <a:t>Ar esminis pažeidimas, jei nepranešta, ar pranešta, bet perimančioji valstybė nieko nesiima? Mano nuomonė: jei tik nepranešta, bet savaime priemonė teisėta, </a:t>
            </a:r>
            <a:r>
              <a:rPr lang="lt-LT" dirty="0" err="1"/>
              <a:t>ok</a:t>
            </a:r>
            <a:r>
              <a:rPr lang="lt-LT" dirty="0"/>
              <a:t>.</a:t>
            </a:r>
          </a:p>
          <a:p>
            <a:pPr marL="0" indent="0">
              <a:buNone/>
            </a:pPr>
            <a:r>
              <a:rPr lang="lt-LT" dirty="0"/>
              <a:t>Beje, grįžtant prie ESTT, ar tai „telekomunikacijų perėmimas“ kaip numato ETO </a:t>
            </a:r>
            <a:r>
              <a:rPr lang="lt-LT" dirty="0" err="1"/>
              <a:t>Dir</a:t>
            </a:r>
            <a:r>
              <a:rPr lang="lt-LT" dirty="0"/>
              <a:t> 31 str.? </a:t>
            </a:r>
          </a:p>
          <a:p>
            <a:pPr marL="0" indent="0">
              <a:buNone/>
            </a:pPr>
            <a:endParaRPr lang="de-DE" dirty="0"/>
          </a:p>
        </p:txBody>
      </p:sp>
      <p:sp>
        <p:nvSpPr>
          <p:cNvPr id="4" name="Datumsplatzhalter 3">
            <a:extLst>
              <a:ext uri="{FF2B5EF4-FFF2-40B4-BE49-F238E27FC236}">
                <a16:creationId xmlns:a16="http://schemas.microsoft.com/office/drawing/2014/main" id="{3CD18EC8-40A9-3030-93D2-AF4B7C99581A}"/>
              </a:ext>
            </a:extLst>
          </p:cNvPr>
          <p:cNvSpPr>
            <a:spLocks noGrp="1"/>
          </p:cNvSpPr>
          <p:nvPr>
            <p:ph type="dt" sz="half" idx="10"/>
          </p:nvPr>
        </p:nvSpPr>
        <p:spPr/>
        <p:txBody>
          <a:bodyPr/>
          <a:lstStyle/>
          <a:p>
            <a:fld id="{D2602D5C-6090-4157-8087-6044F7190189}"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8D3DA4B3-4018-D96A-90A7-42600D6502CC}"/>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dirty="0">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E71010C3-B21D-C5FA-7A8C-F4C0121E5F2A}"/>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27</a:t>
            </a:fld>
            <a:endParaRPr lang="en-US">
              <a:solidFill>
                <a:prstClr val="black">
                  <a:tint val="75000"/>
                </a:prstClr>
              </a:solidFill>
              <a:latin typeface="Calibri"/>
            </a:endParaRPr>
          </a:p>
        </p:txBody>
      </p:sp>
    </p:spTree>
    <p:extLst>
      <p:ext uri="{BB962C8B-B14F-4D97-AF65-F5344CB8AC3E}">
        <p14:creationId xmlns:p14="http://schemas.microsoft.com/office/powerpoint/2010/main" val="260911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2554E6D-47F5-12C2-02D7-E9E237D3E9B1}"/>
              </a:ext>
            </a:extLst>
          </p:cNvPr>
          <p:cNvSpPr>
            <a:spLocks noGrp="1"/>
          </p:cNvSpPr>
          <p:nvPr>
            <p:ph idx="1"/>
          </p:nvPr>
        </p:nvSpPr>
        <p:spPr>
          <a:xfrm>
            <a:off x="899592" y="1106743"/>
            <a:ext cx="7416824" cy="4345130"/>
          </a:xfrm>
        </p:spPr>
        <p:txBody>
          <a:bodyPr>
            <a:normAutofit lnSpcReduction="10000"/>
          </a:bodyPr>
          <a:lstStyle/>
          <a:p>
            <a:pPr marL="0" indent="0">
              <a:buNone/>
            </a:pPr>
            <a:r>
              <a:rPr lang="de-DE" dirty="0"/>
              <a:t>Kita</a:t>
            </a:r>
            <a:r>
              <a:rPr lang="lt-LT" dirty="0"/>
              <a:t>, kiek</a:t>
            </a:r>
            <a:r>
              <a:rPr lang="de-DE" dirty="0"/>
              <a:t> </a:t>
            </a:r>
            <a:r>
              <a:rPr lang="de-DE" dirty="0" err="1"/>
              <a:t>senesn</a:t>
            </a:r>
            <a:r>
              <a:rPr lang="lt-LT" dirty="0"/>
              <a:t>ė byla dėl transnacionalinio įrodymų gavimo: EŽTT 2011-10-27 – </a:t>
            </a:r>
            <a:r>
              <a:rPr lang="lt-LT" i="1" dirty="0" err="1">
                <a:solidFill>
                  <a:srgbClr val="0070C0"/>
                </a:solidFill>
              </a:rPr>
              <a:t>Stojkovic</a:t>
            </a:r>
            <a:r>
              <a:rPr lang="lt-LT" i="1" dirty="0">
                <a:solidFill>
                  <a:srgbClr val="0070C0"/>
                </a:solidFill>
              </a:rPr>
              <a:t>./.Prancūzija ir Belgija</a:t>
            </a:r>
            <a:r>
              <a:rPr lang="lt-LT" dirty="0"/>
              <a:t>.</a:t>
            </a:r>
          </a:p>
          <a:p>
            <a:pPr marL="0" indent="0">
              <a:buNone/>
            </a:pPr>
            <a:r>
              <a:rPr lang="lt-LT" dirty="0"/>
              <a:t>Asmuo kaip „specialusis liudytojas“ buvo apklaustas Belgijoje Prancūzijos prašymu be advokato, nors jo prašė. Belgų teisė advokato dalyvavimo nereikalauja, prancūzų – taip. EŽTK </a:t>
            </a:r>
            <a:r>
              <a:rPr lang="en-US" dirty="0"/>
              <a:t>6 str. pa</a:t>
            </a:r>
            <a:r>
              <a:rPr lang="lt-LT" dirty="0"/>
              <a:t>žeidimas? </a:t>
            </a:r>
            <a:endParaRPr lang="de-DE" dirty="0"/>
          </a:p>
        </p:txBody>
      </p:sp>
      <p:sp>
        <p:nvSpPr>
          <p:cNvPr id="4" name="Datumsplatzhalter 3">
            <a:extLst>
              <a:ext uri="{FF2B5EF4-FFF2-40B4-BE49-F238E27FC236}">
                <a16:creationId xmlns:a16="http://schemas.microsoft.com/office/drawing/2014/main" id="{FBCFD4AA-C0CB-19F4-FD66-8485D2BA5D61}"/>
              </a:ext>
            </a:extLst>
          </p:cNvPr>
          <p:cNvSpPr>
            <a:spLocks noGrp="1"/>
          </p:cNvSpPr>
          <p:nvPr>
            <p:ph type="dt" sz="half" idx="10"/>
          </p:nvPr>
        </p:nvSpPr>
        <p:spPr/>
        <p:txBody>
          <a:bodyPr/>
          <a:lstStyle/>
          <a:p>
            <a:fld id="{71D6F26B-9F59-46B3-A121-9DBA51160CB7}"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5026771C-06BA-AD6F-ECB5-349C3D3FE50C}"/>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dirty="0">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E239B585-2AE5-0F6F-E837-5D5A6EAB7DDF}"/>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28</a:t>
            </a:fld>
            <a:endParaRPr lang="en-US">
              <a:solidFill>
                <a:prstClr val="black">
                  <a:tint val="75000"/>
                </a:prstClr>
              </a:solidFill>
              <a:latin typeface="Calibri"/>
            </a:endParaRPr>
          </a:p>
        </p:txBody>
      </p:sp>
    </p:spTree>
    <p:extLst>
      <p:ext uri="{BB962C8B-B14F-4D97-AF65-F5344CB8AC3E}">
        <p14:creationId xmlns:p14="http://schemas.microsoft.com/office/powerpoint/2010/main" val="1855960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E870FD-1B95-7CF3-C6CF-94C2E2E759D9}"/>
              </a:ext>
            </a:extLst>
          </p:cNvPr>
          <p:cNvSpPr>
            <a:spLocks noGrp="1"/>
          </p:cNvSpPr>
          <p:nvPr>
            <p:ph type="title"/>
          </p:nvPr>
        </p:nvSpPr>
        <p:spPr>
          <a:xfrm>
            <a:off x="971600" y="404664"/>
            <a:ext cx="7128792" cy="1440160"/>
          </a:xfrm>
        </p:spPr>
        <p:txBody>
          <a:bodyPr>
            <a:noAutofit/>
          </a:bodyPr>
          <a:lstStyle/>
          <a:p>
            <a:pPr algn="l"/>
            <a:r>
              <a:rPr lang="lt-LT" sz="2700" dirty="0"/>
              <a:t>Kas dar mūsų laukia: </a:t>
            </a:r>
            <a:r>
              <a:rPr lang="lt-LT" sz="2700" i="1" dirty="0">
                <a:solidFill>
                  <a:srgbClr val="0070C0"/>
                </a:solidFill>
              </a:rPr>
              <a:t>e-</a:t>
            </a:r>
            <a:r>
              <a:rPr lang="lt-LT" sz="2700" i="1" dirty="0" err="1">
                <a:solidFill>
                  <a:srgbClr val="0070C0"/>
                </a:solidFill>
              </a:rPr>
              <a:t>evidence</a:t>
            </a:r>
            <a:r>
              <a:rPr lang="lt-LT" sz="2700" dirty="0">
                <a:solidFill>
                  <a:srgbClr val="0070C0"/>
                </a:solidFill>
              </a:rPr>
              <a:t> reglamentas</a:t>
            </a:r>
            <a:r>
              <a:rPr lang="lt-LT" sz="2700" dirty="0"/>
              <a:t> (taikomas nuo 2026-08-18)</a:t>
            </a:r>
            <a:endParaRPr lang="de-DE" sz="2700" dirty="0"/>
          </a:p>
        </p:txBody>
      </p:sp>
      <p:sp>
        <p:nvSpPr>
          <p:cNvPr id="3" name="Inhaltsplatzhalter 2">
            <a:extLst>
              <a:ext uri="{FF2B5EF4-FFF2-40B4-BE49-F238E27FC236}">
                <a16:creationId xmlns:a16="http://schemas.microsoft.com/office/drawing/2014/main" id="{A01C3456-6A2D-9054-CE5A-E353332BB60C}"/>
              </a:ext>
            </a:extLst>
          </p:cNvPr>
          <p:cNvSpPr>
            <a:spLocks noGrp="1"/>
          </p:cNvSpPr>
          <p:nvPr>
            <p:ph idx="1"/>
          </p:nvPr>
        </p:nvSpPr>
        <p:spPr>
          <a:xfrm>
            <a:off x="683568" y="2348881"/>
            <a:ext cx="8003232" cy="3102992"/>
          </a:xfrm>
        </p:spPr>
        <p:txBody>
          <a:bodyPr>
            <a:normAutofit fontScale="85000" lnSpcReduction="20000"/>
          </a:bodyPr>
          <a:lstStyle/>
          <a:p>
            <a:pPr marL="0" indent="0">
              <a:buNone/>
            </a:pPr>
            <a:r>
              <a:rPr lang="lt-LT" dirty="0"/>
              <a:t>Apima abonento, srauto duomenis ir turinio duomenis. Esminiai ypatumai: </a:t>
            </a:r>
          </a:p>
          <a:p>
            <a:pPr>
              <a:buFontTx/>
              <a:buChar char="-"/>
            </a:pPr>
            <a:r>
              <a:rPr lang="lt-LT" dirty="0"/>
              <a:t>orderis išduodamas </a:t>
            </a:r>
            <a:r>
              <a:rPr lang="lt-LT" i="1" dirty="0"/>
              <a:t>tiesiai paslaugų teikėjui</a:t>
            </a:r>
            <a:r>
              <a:rPr lang="lt-LT" dirty="0"/>
              <a:t>, valstybė turi tik prieštaravimo teisę. </a:t>
            </a:r>
          </a:p>
          <a:p>
            <a:pPr>
              <a:buFontTx/>
              <a:buChar char="-"/>
            </a:pPr>
            <a:r>
              <a:rPr lang="lt-LT" dirty="0"/>
              <a:t>nesvarbu, kur yra duomenys, svarbu tik tai, kur paslaugų teikėjas.</a:t>
            </a:r>
          </a:p>
          <a:p>
            <a:pPr>
              <a:buFontTx/>
              <a:buChar char="-"/>
            </a:pPr>
            <a:r>
              <a:rPr lang="lt-LT" dirty="0"/>
              <a:t>dėl kolizijų su trečiųjų valstybių teise sprendžia išduodančioji valstybė/jos teismas.</a:t>
            </a:r>
            <a:endParaRPr lang="de-DE" dirty="0"/>
          </a:p>
        </p:txBody>
      </p:sp>
      <p:sp>
        <p:nvSpPr>
          <p:cNvPr id="4" name="Datumsplatzhalter 3">
            <a:extLst>
              <a:ext uri="{FF2B5EF4-FFF2-40B4-BE49-F238E27FC236}">
                <a16:creationId xmlns:a16="http://schemas.microsoft.com/office/drawing/2014/main" id="{046B2C31-EE75-4638-04A1-4B789EEC26E2}"/>
              </a:ext>
            </a:extLst>
          </p:cNvPr>
          <p:cNvSpPr>
            <a:spLocks noGrp="1"/>
          </p:cNvSpPr>
          <p:nvPr>
            <p:ph type="dt" sz="half" idx="10"/>
          </p:nvPr>
        </p:nvSpPr>
        <p:spPr/>
        <p:txBody>
          <a:bodyPr/>
          <a:lstStyle/>
          <a:p>
            <a:fld id="{91507D76-8F58-4F5E-9A0E-589B6394052B}"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DE8B69A8-EC6D-0967-FC32-9D8EE9CE0E82}"/>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D47EB6A3-D9A9-727F-4D48-22B8F83AF2E1}"/>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29</a:t>
            </a:fld>
            <a:endParaRPr lang="en-US">
              <a:solidFill>
                <a:prstClr val="black">
                  <a:tint val="75000"/>
                </a:prstClr>
              </a:solidFill>
              <a:latin typeface="Calibri"/>
            </a:endParaRPr>
          </a:p>
        </p:txBody>
      </p:sp>
    </p:spTree>
    <p:extLst>
      <p:ext uri="{BB962C8B-B14F-4D97-AF65-F5344CB8AC3E}">
        <p14:creationId xmlns:p14="http://schemas.microsoft.com/office/powerpoint/2010/main" val="1886636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3D345556-AAC3-3011-76CB-DF33763602F6}"/>
              </a:ext>
            </a:extLst>
          </p:cNvPr>
          <p:cNvSpPr>
            <a:spLocks noGrp="1"/>
          </p:cNvSpPr>
          <p:nvPr>
            <p:ph idx="1"/>
          </p:nvPr>
        </p:nvSpPr>
        <p:spPr>
          <a:xfrm>
            <a:off x="457200" y="908720"/>
            <a:ext cx="8229600" cy="5217443"/>
          </a:xfrm>
        </p:spPr>
        <p:txBody>
          <a:bodyPr/>
          <a:lstStyle/>
          <a:p>
            <a:pPr marL="0" indent="0">
              <a:buNone/>
            </a:pPr>
            <a:endParaRPr lang="lt-LT" dirty="0"/>
          </a:p>
          <a:p>
            <a:pPr marL="0" indent="0">
              <a:buNone/>
            </a:pPr>
            <a:r>
              <a:rPr lang="lt-LT" dirty="0"/>
              <a:t>Skaidres vėliau rasite čia:</a:t>
            </a:r>
          </a:p>
          <a:p>
            <a:pPr marL="0" indent="0">
              <a:buNone/>
            </a:pPr>
            <a:r>
              <a:rPr lang="lt-LT" dirty="0">
                <a:hlinkClick r:id="rId3"/>
              </a:rPr>
              <a:t>http://web.vu.lt/tf/j.namavicius/</a:t>
            </a:r>
            <a:endParaRPr lang="lt-LT" dirty="0"/>
          </a:p>
          <a:p>
            <a:pPr marL="0" indent="0">
              <a:buNone/>
            </a:pPr>
            <a:endParaRPr lang="lt-LT" dirty="0"/>
          </a:p>
          <a:p>
            <a:pPr marL="0" indent="0">
              <a:buNone/>
            </a:pPr>
            <a:r>
              <a:rPr lang="lt-LT" dirty="0"/>
              <a:t>skiltyje „Mokymai teisėjams“</a:t>
            </a:r>
          </a:p>
        </p:txBody>
      </p:sp>
      <p:sp>
        <p:nvSpPr>
          <p:cNvPr id="4" name="Datos vietos rezervavimo ženklas 3">
            <a:extLst>
              <a:ext uri="{FF2B5EF4-FFF2-40B4-BE49-F238E27FC236}">
                <a16:creationId xmlns:a16="http://schemas.microsoft.com/office/drawing/2014/main" id="{8477ABD0-7B55-2FE0-7E39-7168762FAA7C}"/>
              </a:ext>
            </a:extLst>
          </p:cNvPr>
          <p:cNvSpPr>
            <a:spLocks noGrp="1"/>
          </p:cNvSpPr>
          <p:nvPr>
            <p:ph type="dt" sz="half" idx="10"/>
          </p:nvPr>
        </p:nvSpPr>
        <p:spPr/>
        <p:txBody>
          <a:bodyPr/>
          <a:lstStyle/>
          <a:p>
            <a:fld id="{1200EE56-EF34-4ECF-A371-492E1DC0704A}" type="datetime1">
              <a:rPr lang="en-US" smtClean="0"/>
              <a:t>3/26/2026</a:t>
            </a:fld>
            <a:endParaRPr lang="en-US"/>
          </a:p>
        </p:txBody>
      </p:sp>
      <p:sp>
        <p:nvSpPr>
          <p:cNvPr id="5" name="Poraštės vietos rezervavimo ženklas 4">
            <a:extLst>
              <a:ext uri="{FF2B5EF4-FFF2-40B4-BE49-F238E27FC236}">
                <a16:creationId xmlns:a16="http://schemas.microsoft.com/office/drawing/2014/main" id="{20102FF3-7172-6935-4C6F-8AA535C5304F}"/>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C089F2CE-A9E7-37B0-E333-B6E14AEEECED}"/>
              </a:ext>
            </a:extLst>
          </p:cNvPr>
          <p:cNvSpPr>
            <a:spLocks noGrp="1"/>
          </p:cNvSpPr>
          <p:nvPr>
            <p:ph type="sldNum" sz="quarter" idx="12"/>
          </p:nvPr>
        </p:nvSpPr>
        <p:spPr/>
        <p:txBody>
          <a:bodyPr/>
          <a:lstStyle/>
          <a:p>
            <a:fld id="{C191162D-2D2D-40DA-97B4-85B411CDC5D2}" type="slidenum">
              <a:rPr lang="en-US" smtClean="0"/>
              <a:t>3</a:t>
            </a:fld>
            <a:endParaRPr lang="en-US"/>
          </a:p>
        </p:txBody>
      </p:sp>
    </p:spTree>
    <p:extLst>
      <p:ext uri="{BB962C8B-B14F-4D97-AF65-F5344CB8AC3E}">
        <p14:creationId xmlns:p14="http://schemas.microsoft.com/office/powerpoint/2010/main" val="32025796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2244B8B-37C4-0063-4D59-CBEEC670EA1A}"/>
              </a:ext>
            </a:extLst>
          </p:cNvPr>
          <p:cNvSpPr>
            <a:spLocks noGrp="1"/>
          </p:cNvSpPr>
          <p:nvPr>
            <p:ph idx="1"/>
          </p:nvPr>
        </p:nvSpPr>
        <p:spPr>
          <a:xfrm>
            <a:off x="755576" y="1052736"/>
            <a:ext cx="7488832" cy="4399137"/>
          </a:xfrm>
        </p:spPr>
        <p:txBody>
          <a:bodyPr>
            <a:normAutofit lnSpcReduction="10000"/>
          </a:bodyPr>
          <a:lstStyle/>
          <a:p>
            <a:pPr marL="0" indent="0">
              <a:buNone/>
            </a:pPr>
            <a:r>
              <a:rPr lang="lt-LT" dirty="0"/>
              <a:t>Problemos: </a:t>
            </a:r>
          </a:p>
          <a:p>
            <a:pPr>
              <a:buFontTx/>
              <a:buChar char="-"/>
            </a:pPr>
            <a:r>
              <a:rPr lang="lt-LT" dirty="0"/>
              <a:t>Itin menkas vykdymą užtikrinančios valstybės vaidmuo.</a:t>
            </a:r>
          </a:p>
          <a:p>
            <a:pPr>
              <a:buFontTx/>
              <a:buChar char="-"/>
            </a:pPr>
            <a:r>
              <a:rPr lang="lt-LT" dirty="0"/>
              <a:t>Kolizijos atveju su 3 valstybės teise tik vienpusė išduodančiosios valstybės patikros teisė, iš esmės net leidžia įteisinti pažeidimą. Konfliktų potencialas. </a:t>
            </a:r>
          </a:p>
          <a:p>
            <a:pPr>
              <a:buFontTx/>
              <a:buChar char="-"/>
            </a:pPr>
            <a:r>
              <a:rPr lang="lt-LT" dirty="0"/>
              <a:t>Perėjimas iš kooperacinio į vienpusį modelį.</a:t>
            </a:r>
          </a:p>
        </p:txBody>
      </p:sp>
      <p:sp>
        <p:nvSpPr>
          <p:cNvPr id="4" name="Datumsplatzhalter 3">
            <a:extLst>
              <a:ext uri="{FF2B5EF4-FFF2-40B4-BE49-F238E27FC236}">
                <a16:creationId xmlns:a16="http://schemas.microsoft.com/office/drawing/2014/main" id="{D1A9A5C2-5297-D1EA-9465-C39054672D15}"/>
              </a:ext>
            </a:extLst>
          </p:cNvPr>
          <p:cNvSpPr>
            <a:spLocks noGrp="1"/>
          </p:cNvSpPr>
          <p:nvPr>
            <p:ph type="dt" sz="half" idx="10"/>
          </p:nvPr>
        </p:nvSpPr>
        <p:spPr/>
        <p:txBody>
          <a:bodyPr/>
          <a:lstStyle/>
          <a:p>
            <a:fld id="{CA811BB1-045C-44AA-AD3B-92056ECCD2C8}" type="datetime1">
              <a:rPr lang="en-US" smtClean="0">
                <a:solidFill>
                  <a:prstClr val="black">
                    <a:tint val="75000"/>
                  </a:prstClr>
                </a:solidFill>
                <a:latin typeface="Calibri"/>
              </a:rPr>
              <a:t>3/26/2026</a:t>
            </a:fld>
            <a:endParaRPr lang="en-US">
              <a:solidFill>
                <a:prstClr val="black">
                  <a:tint val="75000"/>
                </a:prstClr>
              </a:solidFill>
              <a:latin typeface="Calibri"/>
            </a:endParaRPr>
          </a:p>
        </p:txBody>
      </p:sp>
      <p:sp>
        <p:nvSpPr>
          <p:cNvPr id="5" name="Fußzeilenplatzhalter 4">
            <a:extLst>
              <a:ext uri="{FF2B5EF4-FFF2-40B4-BE49-F238E27FC236}">
                <a16:creationId xmlns:a16="http://schemas.microsoft.com/office/drawing/2014/main" id="{2B847749-9391-8783-F415-8A322D23A2A0}"/>
              </a:ext>
            </a:extLst>
          </p:cNvPr>
          <p:cNvSpPr>
            <a:spLocks noGrp="1"/>
          </p:cNvSpPr>
          <p:nvPr>
            <p:ph type="ftr" sz="quarter" idx="11"/>
          </p:nvPr>
        </p:nvSpPr>
        <p:spPr/>
        <p:txBody>
          <a:bodyPr/>
          <a:lstStyle/>
          <a:p>
            <a:r>
              <a:rPr lang="lt-LT">
                <a:solidFill>
                  <a:prstClr val="black">
                    <a:tint val="75000"/>
                  </a:prstClr>
                </a:solidFill>
                <a:latin typeface="Calibri"/>
              </a:rPr>
              <a:t>J. Namavičius </a:t>
            </a:r>
            <a:endParaRPr lang="en-US">
              <a:solidFill>
                <a:prstClr val="black">
                  <a:tint val="75000"/>
                </a:prstClr>
              </a:solidFill>
              <a:latin typeface="Calibri"/>
            </a:endParaRPr>
          </a:p>
        </p:txBody>
      </p:sp>
      <p:sp>
        <p:nvSpPr>
          <p:cNvPr id="6" name="Foliennummernplatzhalter 5">
            <a:extLst>
              <a:ext uri="{FF2B5EF4-FFF2-40B4-BE49-F238E27FC236}">
                <a16:creationId xmlns:a16="http://schemas.microsoft.com/office/drawing/2014/main" id="{8F57B06C-6F04-31A4-B3D7-47196BCE72EC}"/>
              </a:ext>
            </a:extLst>
          </p:cNvPr>
          <p:cNvSpPr>
            <a:spLocks noGrp="1"/>
          </p:cNvSpPr>
          <p:nvPr>
            <p:ph type="sldNum" sz="quarter" idx="12"/>
          </p:nvPr>
        </p:nvSpPr>
        <p:spPr/>
        <p:txBody>
          <a:bodyPr/>
          <a:lstStyle/>
          <a:p>
            <a:fld id="{C191162D-2D2D-40DA-97B4-85B411CDC5D2}" type="slidenum">
              <a:rPr lang="en-US">
                <a:solidFill>
                  <a:prstClr val="black">
                    <a:tint val="75000"/>
                  </a:prstClr>
                </a:solidFill>
                <a:latin typeface="Calibri"/>
              </a:rPr>
              <a:pPr/>
              <a:t>30</a:t>
            </a:fld>
            <a:endParaRPr lang="en-US">
              <a:solidFill>
                <a:prstClr val="black">
                  <a:tint val="75000"/>
                </a:prstClr>
              </a:solidFill>
              <a:latin typeface="Calibri"/>
            </a:endParaRPr>
          </a:p>
        </p:txBody>
      </p:sp>
    </p:spTree>
    <p:extLst>
      <p:ext uri="{BB962C8B-B14F-4D97-AF65-F5344CB8AC3E}">
        <p14:creationId xmlns:p14="http://schemas.microsoft.com/office/powerpoint/2010/main" val="3202027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52D77F-E203-584A-C0C1-000C2CC8E48A}"/>
              </a:ext>
            </a:extLst>
          </p:cNvPr>
          <p:cNvSpPr>
            <a:spLocks noGrp="1"/>
          </p:cNvSpPr>
          <p:nvPr>
            <p:ph type="title"/>
          </p:nvPr>
        </p:nvSpPr>
        <p:spPr/>
        <p:txBody>
          <a:bodyPr>
            <a:normAutofit fontScale="90000"/>
          </a:bodyPr>
          <a:lstStyle/>
          <a:p>
            <a:br>
              <a:rPr lang="lt-LT" dirty="0"/>
            </a:br>
            <a:br>
              <a:rPr lang="lt-LT" dirty="0"/>
            </a:br>
            <a:br>
              <a:rPr lang="lt-LT" dirty="0"/>
            </a:br>
            <a:br>
              <a:rPr lang="lt-LT" dirty="0"/>
            </a:br>
            <a:r>
              <a:rPr lang="lt-LT" dirty="0"/>
              <a:t>Šiek tiek apie </a:t>
            </a:r>
            <a:r>
              <a:rPr lang="lt-LT" i="1" dirty="0" err="1"/>
              <a:t>ordre</a:t>
            </a:r>
            <a:r>
              <a:rPr lang="lt-LT" i="1" dirty="0"/>
              <a:t> </a:t>
            </a:r>
            <a:r>
              <a:rPr lang="lt-LT" i="1" dirty="0" err="1"/>
              <a:t>public</a:t>
            </a:r>
            <a:r>
              <a:rPr lang="lt-LT" i="1" dirty="0"/>
              <a:t> </a:t>
            </a:r>
            <a:r>
              <a:rPr lang="lt-LT" dirty="0"/>
              <a:t>principą </a:t>
            </a:r>
          </a:p>
        </p:txBody>
      </p:sp>
      <p:sp>
        <p:nvSpPr>
          <p:cNvPr id="4" name="Datos vietos rezervavimo ženklas 3">
            <a:extLst>
              <a:ext uri="{FF2B5EF4-FFF2-40B4-BE49-F238E27FC236}">
                <a16:creationId xmlns:a16="http://schemas.microsoft.com/office/drawing/2014/main" id="{DB57C2D7-C5B2-5CAE-0F1D-FD3CDE47A509}"/>
              </a:ext>
            </a:extLst>
          </p:cNvPr>
          <p:cNvSpPr>
            <a:spLocks noGrp="1"/>
          </p:cNvSpPr>
          <p:nvPr>
            <p:ph type="dt" sz="half" idx="10"/>
          </p:nvPr>
        </p:nvSpPr>
        <p:spPr/>
        <p:txBody>
          <a:bodyPr/>
          <a:lstStyle/>
          <a:p>
            <a:fld id="{F612550C-75E7-4A6C-9ED4-2195DD58709C}" type="datetime1">
              <a:rPr lang="en-US" smtClean="0"/>
              <a:t>3/26/2026</a:t>
            </a:fld>
            <a:endParaRPr lang="en-US"/>
          </a:p>
        </p:txBody>
      </p:sp>
      <p:sp>
        <p:nvSpPr>
          <p:cNvPr id="5" name="Poraštės vietos rezervavimo ženklas 4">
            <a:extLst>
              <a:ext uri="{FF2B5EF4-FFF2-40B4-BE49-F238E27FC236}">
                <a16:creationId xmlns:a16="http://schemas.microsoft.com/office/drawing/2014/main" id="{A611B1EE-6AB8-6F7B-9AC0-016F075F6934}"/>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7A869285-4A53-C38F-B811-F445D5308D30}"/>
              </a:ext>
            </a:extLst>
          </p:cNvPr>
          <p:cNvSpPr>
            <a:spLocks noGrp="1"/>
          </p:cNvSpPr>
          <p:nvPr>
            <p:ph type="sldNum" sz="quarter" idx="12"/>
          </p:nvPr>
        </p:nvSpPr>
        <p:spPr/>
        <p:txBody>
          <a:bodyPr/>
          <a:lstStyle/>
          <a:p>
            <a:fld id="{C191162D-2D2D-40DA-97B4-85B411CDC5D2}" type="slidenum">
              <a:rPr lang="en-US" smtClean="0"/>
              <a:t>31</a:t>
            </a:fld>
            <a:endParaRPr lang="en-US"/>
          </a:p>
        </p:txBody>
      </p:sp>
    </p:spTree>
    <p:extLst>
      <p:ext uri="{BB962C8B-B14F-4D97-AF65-F5344CB8AC3E}">
        <p14:creationId xmlns:p14="http://schemas.microsoft.com/office/powerpoint/2010/main" val="2689423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01971A6-6480-4C1F-EB1D-E2C19B68A3F1}"/>
              </a:ext>
            </a:extLst>
          </p:cNvPr>
          <p:cNvSpPr>
            <a:spLocks noGrp="1"/>
          </p:cNvSpPr>
          <p:nvPr>
            <p:ph idx="1"/>
          </p:nvPr>
        </p:nvSpPr>
        <p:spPr>
          <a:xfrm>
            <a:off x="628650" y="692696"/>
            <a:ext cx="7886700" cy="4797277"/>
          </a:xfrm>
          <a:ln>
            <a:noFill/>
          </a:ln>
        </p:spPr>
        <p:style>
          <a:lnRef idx="2">
            <a:schemeClr val="accent6"/>
          </a:lnRef>
          <a:fillRef idx="1">
            <a:schemeClr val="lt1"/>
          </a:fillRef>
          <a:effectRef idx="0">
            <a:schemeClr val="accent6"/>
          </a:effectRef>
          <a:fontRef idx="minor">
            <a:schemeClr val="dk1"/>
          </a:fontRef>
        </p:style>
        <p:txBody>
          <a:bodyPr>
            <a:normAutofit/>
          </a:bodyPr>
          <a:lstStyle/>
          <a:p>
            <a:endParaRPr lang="lt-LT" dirty="0"/>
          </a:p>
          <a:p>
            <a:r>
              <a:rPr lang="lt-LT" sz="2800" dirty="0"/>
              <a:t>Klasikinė samprata teisinę pagalbą suvokė kaip dviejų valstybių teisinį santykį, kuriame asmuo praktiškai nedalyvauja; tiesa, apsaugą nuo galimo savavalio persekiojimo teikė piliečių neišdavimo ir abipusio baudžiamumo taisyklės.</a:t>
            </a:r>
          </a:p>
          <a:p>
            <a:pPr marL="0" indent="0">
              <a:buNone/>
            </a:pPr>
            <a:r>
              <a:rPr lang="lt-LT" sz="2800" dirty="0"/>
              <a:t>	</a:t>
            </a:r>
          </a:p>
          <a:p>
            <a:pPr marL="0" indent="0">
              <a:buNone/>
            </a:pPr>
            <a:endParaRPr lang="lt-LT" dirty="0"/>
          </a:p>
          <a:p>
            <a:pPr marL="0" indent="0">
              <a:buNone/>
            </a:pPr>
            <a:endParaRPr lang="lt-LT" dirty="0"/>
          </a:p>
        </p:txBody>
      </p:sp>
      <p:sp>
        <p:nvSpPr>
          <p:cNvPr id="4" name="Datumsplatzhalter 3">
            <a:extLst>
              <a:ext uri="{FF2B5EF4-FFF2-40B4-BE49-F238E27FC236}">
                <a16:creationId xmlns:a16="http://schemas.microsoft.com/office/drawing/2014/main" id="{DAB7DFFB-3650-41F3-E19D-51134D628C31}"/>
              </a:ext>
            </a:extLst>
          </p:cNvPr>
          <p:cNvSpPr>
            <a:spLocks noGrp="1"/>
          </p:cNvSpPr>
          <p:nvPr>
            <p:ph type="dt" sz="half" idx="10"/>
          </p:nvPr>
        </p:nvSpPr>
        <p:spPr/>
        <p:txBody>
          <a:bodyPr/>
          <a:lstStyle/>
          <a:p>
            <a:pPr defTabSz="685800"/>
            <a:fld id="{7F8CD4BD-73FE-4AF2-BF61-C64E9D51DD43}" type="datetime1">
              <a:rPr lang="en-US" smtClean="0">
                <a:solidFill>
                  <a:prstClr val="black">
                    <a:tint val="82000"/>
                  </a:prstClr>
                </a:solidFill>
                <a:latin typeface="Aptos" panose="02110004020202020204"/>
              </a:rPr>
              <a:t>3/26/2026</a:t>
            </a:fld>
            <a:endParaRPr lang="de-DE">
              <a:solidFill>
                <a:prstClr val="black">
                  <a:tint val="82000"/>
                </a:prstClr>
              </a:solidFill>
              <a:latin typeface="Aptos" panose="02110004020202020204"/>
            </a:endParaRPr>
          </a:p>
        </p:txBody>
      </p:sp>
      <p:sp>
        <p:nvSpPr>
          <p:cNvPr id="5" name="Fußzeilenplatzhalter 4">
            <a:extLst>
              <a:ext uri="{FF2B5EF4-FFF2-40B4-BE49-F238E27FC236}">
                <a16:creationId xmlns:a16="http://schemas.microsoft.com/office/drawing/2014/main" id="{78460AEA-01E4-950C-C94F-A00B0DED80D7}"/>
              </a:ext>
            </a:extLst>
          </p:cNvPr>
          <p:cNvSpPr>
            <a:spLocks noGrp="1"/>
          </p:cNvSpPr>
          <p:nvPr>
            <p:ph type="ftr" sz="quarter" idx="11"/>
          </p:nvPr>
        </p:nvSpPr>
        <p:spPr/>
        <p:txBody>
          <a:bodyPr/>
          <a:lstStyle/>
          <a:p>
            <a:pPr defTabSz="685800"/>
            <a:r>
              <a:rPr lang="lt-LT">
                <a:solidFill>
                  <a:prstClr val="black">
                    <a:tint val="82000"/>
                  </a:prstClr>
                </a:solidFill>
                <a:latin typeface="Aptos" panose="02110004020202020204"/>
              </a:rPr>
              <a:t>J. Namavičius </a:t>
            </a:r>
            <a:endParaRPr lang="de-DE">
              <a:solidFill>
                <a:prstClr val="black">
                  <a:tint val="82000"/>
                </a:prstClr>
              </a:solidFill>
              <a:latin typeface="Aptos" panose="02110004020202020204"/>
            </a:endParaRPr>
          </a:p>
        </p:txBody>
      </p:sp>
      <p:sp>
        <p:nvSpPr>
          <p:cNvPr id="6" name="Foliennummernplatzhalter 5">
            <a:extLst>
              <a:ext uri="{FF2B5EF4-FFF2-40B4-BE49-F238E27FC236}">
                <a16:creationId xmlns:a16="http://schemas.microsoft.com/office/drawing/2014/main" id="{6262FC6C-DDD4-F138-4E47-CC48899E453A}"/>
              </a:ext>
            </a:extLst>
          </p:cNvPr>
          <p:cNvSpPr>
            <a:spLocks noGrp="1"/>
          </p:cNvSpPr>
          <p:nvPr>
            <p:ph type="sldNum" sz="quarter" idx="12"/>
          </p:nvPr>
        </p:nvSpPr>
        <p:spPr/>
        <p:txBody>
          <a:bodyPr/>
          <a:lstStyle/>
          <a:p>
            <a:pPr defTabSz="685800"/>
            <a:fld id="{A94AE1A7-47B6-438E-98D6-6156BA9257C2}" type="slidenum">
              <a:rPr lang="de-DE">
                <a:solidFill>
                  <a:prstClr val="black">
                    <a:tint val="82000"/>
                  </a:prstClr>
                </a:solidFill>
                <a:latin typeface="Aptos" panose="02110004020202020204"/>
              </a:rPr>
              <a:pPr defTabSz="685800"/>
              <a:t>32</a:t>
            </a:fld>
            <a:endParaRPr lang="de-DE">
              <a:solidFill>
                <a:prstClr val="black">
                  <a:tint val="82000"/>
                </a:prstClr>
              </a:solidFill>
              <a:latin typeface="Aptos" panose="02110004020202020204"/>
            </a:endParaRPr>
          </a:p>
        </p:txBody>
      </p:sp>
      <p:sp>
        <p:nvSpPr>
          <p:cNvPr id="7" name="Rechteck 6">
            <a:extLst>
              <a:ext uri="{FF2B5EF4-FFF2-40B4-BE49-F238E27FC236}">
                <a16:creationId xmlns:a16="http://schemas.microsoft.com/office/drawing/2014/main" id="{0C8C7056-FA2E-E0CE-0C91-DD4A34BE1732}"/>
              </a:ext>
            </a:extLst>
          </p:cNvPr>
          <p:cNvSpPr/>
          <p:nvPr/>
        </p:nvSpPr>
        <p:spPr>
          <a:xfrm>
            <a:off x="1661327" y="3933056"/>
            <a:ext cx="1858945" cy="74355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685800"/>
            <a:r>
              <a:rPr lang="lt-LT" sz="1350" dirty="0">
                <a:solidFill>
                  <a:prstClr val="black"/>
                </a:solidFill>
                <a:latin typeface="Aptos" panose="02110004020202020204"/>
              </a:rPr>
              <a:t>valstybė A</a:t>
            </a:r>
            <a:endParaRPr lang="de-DE" sz="1350" dirty="0">
              <a:solidFill>
                <a:prstClr val="black"/>
              </a:solidFill>
              <a:latin typeface="Aptos" panose="02110004020202020204"/>
            </a:endParaRPr>
          </a:p>
        </p:txBody>
      </p:sp>
      <p:sp>
        <p:nvSpPr>
          <p:cNvPr id="8" name="Rechteck 7">
            <a:extLst>
              <a:ext uri="{FF2B5EF4-FFF2-40B4-BE49-F238E27FC236}">
                <a16:creationId xmlns:a16="http://schemas.microsoft.com/office/drawing/2014/main" id="{39CBEA86-C576-29C5-3FCA-5DB094F8AB0C}"/>
              </a:ext>
            </a:extLst>
          </p:cNvPr>
          <p:cNvSpPr/>
          <p:nvPr/>
        </p:nvSpPr>
        <p:spPr>
          <a:xfrm>
            <a:off x="5436096" y="3906949"/>
            <a:ext cx="1858946" cy="74355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685800"/>
            <a:r>
              <a:rPr lang="lt-LT" sz="1350" dirty="0">
                <a:solidFill>
                  <a:prstClr val="black"/>
                </a:solidFill>
                <a:latin typeface="Aptos" panose="02110004020202020204"/>
              </a:rPr>
              <a:t>valstybė B</a:t>
            </a:r>
            <a:endParaRPr lang="de-DE" sz="1350" dirty="0">
              <a:solidFill>
                <a:prstClr val="black"/>
              </a:solidFill>
              <a:latin typeface="Aptos" panose="02110004020202020204"/>
            </a:endParaRPr>
          </a:p>
        </p:txBody>
      </p:sp>
      <p:cxnSp>
        <p:nvCxnSpPr>
          <p:cNvPr id="10" name="Gerader Verbinder 9">
            <a:extLst>
              <a:ext uri="{FF2B5EF4-FFF2-40B4-BE49-F238E27FC236}">
                <a16:creationId xmlns:a16="http://schemas.microsoft.com/office/drawing/2014/main" id="{7C8EAA67-2AF7-1E9C-F445-30A103ADE148}"/>
              </a:ext>
            </a:extLst>
          </p:cNvPr>
          <p:cNvCxnSpPr>
            <a:cxnSpLocks/>
            <a:stCxn id="7" idx="3"/>
            <a:endCxn id="8" idx="1"/>
          </p:cNvCxnSpPr>
          <p:nvPr/>
        </p:nvCxnSpPr>
        <p:spPr>
          <a:xfrm flipV="1">
            <a:off x="3520272" y="4278725"/>
            <a:ext cx="1915824" cy="2610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047542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D2B2344-E18B-133E-6086-B859E53B60CE}"/>
              </a:ext>
            </a:extLst>
          </p:cNvPr>
          <p:cNvSpPr>
            <a:spLocks noGrp="1"/>
          </p:cNvSpPr>
          <p:nvPr>
            <p:ph type="title"/>
          </p:nvPr>
        </p:nvSpPr>
        <p:spPr/>
        <p:txBody>
          <a:bodyPr/>
          <a:lstStyle/>
          <a:p>
            <a:r>
              <a:rPr lang="en-US" b="1" dirty="0"/>
              <a:t>1215 Magna Carta</a:t>
            </a:r>
          </a:p>
        </p:txBody>
      </p:sp>
      <p:sp>
        <p:nvSpPr>
          <p:cNvPr id="3" name="Turinio vietos rezervavimo ženklas 2">
            <a:extLst>
              <a:ext uri="{FF2B5EF4-FFF2-40B4-BE49-F238E27FC236}">
                <a16:creationId xmlns:a16="http://schemas.microsoft.com/office/drawing/2014/main" id="{B321F331-368D-19A9-F7D5-3833B8A67971}"/>
              </a:ext>
            </a:extLst>
          </p:cNvPr>
          <p:cNvSpPr>
            <a:spLocks noGrp="1"/>
          </p:cNvSpPr>
          <p:nvPr>
            <p:ph idx="1"/>
          </p:nvPr>
        </p:nvSpPr>
        <p:spPr>
          <a:xfrm>
            <a:off x="457200" y="1484784"/>
            <a:ext cx="8229600" cy="4641379"/>
          </a:xfrm>
        </p:spPr>
        <p:txBody>
          <a:bodyPr/>
          <a:lstStyle/>
          <a:p>
            <a:pPr marL="0" indent="0">
              <a:buNone/>
            </a:pPr>
            <a:r>
              <a:rPr lang="en-US" dirty="0"/>
              <a:t>39</a:t>
            </a:r>
            <a:r>
              <a:rPr lang="lt-LT" dirty="0"/>
              <a:t> </a:t>
            </a:r>
            <a:r>
              <a:rPr lang="en-US" dirty="0"/>
              <a:t>No free man is to be arrested, or imprisoned, or </a:t>
            </a:r>
            <a:r>
              <a:rPr lang="en-US" dirty="0" err="1"/>
              <a:t>disseised</a:t>
            </a:r>
            <a:r>
              <a:rPr lang="en-US" dirty="0"/>
              <a:t>, or outlawed, or exiled, or in any other way ruined, nor will we go against him or send against him, except by the lawful judgment of his peers or by the law of the land.</a:t>
            </a:r>
          </a:p>
        </p:txBody>
      </p:sp>
      <p:sp>
        <p:nvSpPr>
          <p:cNvPr id="4" name="Datos vietos rezervavimo ženklas 3">
            <a:extLst>
              <a:ext uri="{FF2B5EF4-FFF2-40B4-BE49-F238E27FC236}">
                <a16:creationId xmlns:a16="http://schemas.microsoft.com/office/drawing/2014/main" id="{C4F1D80C-6828-FAC5-9F80-B14B53A95E1D}"/>
              </a:ext>
            </a:extLst>
          </p:cNvPr>
          <p:cNvSpPr>
            <a:spLocks noGrp="1"/>
          </p:cNvSpPr>
          <p:nvPr>
            <p:ph type="dt" sz="half" idx="10"/>
          </p:nvPr>
        </p:nvSpPr>
        <p:spPr/>
        <p:txBody>
          <a:bodyPr/>
          <a:lstStyle/>
          <a:p>
            <a:fld id="{F4602317-7BE8-4B69-A9C5-D0260BC0BD6F}" type="datetime1">
              <a:rPr lang="en-US" smtClean="0"/>
              <a:t>3/26/2026</a:t>
            </a:fld>
            <a:endParaRPr lang="en-US"/>
          </a:p>
        </p:txBody>
      </p:sp>
      <p:sp>
        <p:nvSpPr>
          <p:cNvPr id="5" name="Poraštės vietos rezervavimo ženklas 4">
            <a:extLst>
              <a:ext uri="{FF2B5EF4-FFF2-40B4-BE49-F238E27FC236}">
                <a16:creationId xmlns:a16="http://schemas.microsoft.com/office/drawing/2014/main" id="{EF94C5E6-C211-3657-D07D-4B68E7779033}"/>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53EDE01C-4BDD-838A-DFB0-CC8F109407DD}"/>
              </a:ext>
            </a:extLst>
          </p:cNvPr>
          <p:cNvSpPr>
            <a:spLocks noGrp="1"/>
          </p:cNvSpPr>
          <p:nvPr>
            <p:ph type="sldNum" sz="quarter" idx="12"/>
          </p:nvPr>
        </p:nvSpPr>
        <p:spPr/>
        <p:txBody>
          <a:bodyPr/>
          <a:lstStyle/>
          <a:p>
            <a:fld id="{C191162D-2D2D-40DA-97B4-85B411CDC5D2}" type="slidenum">
              <a:rPr lang="en-US" smtClean="0"/>
              <a:t>33</a:t>
            </a:fld>
            <a:endParaRPr lang="en-US"/>
          </a:p>
        </p:txBody>
      </p:sp>
    </p:spTree>
    <p:extLst>
      <p:ext uri="{BB962C8B-B14F-4D97-AF65-F5344CB8AC3E}">
        <p14:creationId xmlns:p14="http://schemas.microsoft.com/office/powerpoint/2010/main" val="1925176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6C42C3B-B57F-0C16-DC03-D709F639313E}"/>
              </a:ext>
            </a:extLst>
          </p:cNvPr>
          <p:cNvSpPr>
            <a:spLocks noGrp="1"/>
          </p:cNvSpPr>
          <p:nvPr>
            <p:ph idx="1"/>
          </p:nvPr>
        </p:nvSpPr>
        <p:spPr>
          <a:xfrm>
            <a:off x="628650" y="404664"/>
            <a:ext cx="7886700" cy="5688632"/>
          </a:xfrm>
        </p:spPr>
        <p:txBody>
          <a:bodyPr>
            <a:normAutofit/>
          </a:bodyPr>
          <a:lstStyle/>
          <a:p>
            <a:r>
              <a:rPr lang="lt-LT" sz="2400" dirty="0"/>
              <a:t>Į XX a. pabaigą ši samprata keitėsi: sprendimas, suteikti ar nesuteikti teisinę pagalbą, ir kokia apimtimi, yra prašančiosios valstybės procesinis sprendimas, kuris turi būti pagrįstas pastarosios įstatymais bei konstitucinėmis vertybėmis. Valstybė teikdama teisinę pagalbą iš esmės negali atlikti daugiau, negu jai tai būtų leista nacionaliniame kontekste pagal jos teisę. Ji ne tik teikia pagalbą kitai valstybei, tačiau „kolaboruoja“ pastarosios vykdomame baudžiamajame persekiojime. Taigi mes jau turime trejų asmenų santykį. </a:t>
            </a:r>
          </a:p>
          <a:p>
            <a:endParaRPr lang="lt-LT" dirty="0"/>
          </a:p>
          <a:p>
            <a:pPr marL="0" indent="0">
              <a:buNone/>
            </a:pPr>
            <a:endParaRPr lang="de-DE" dirty="0"/>
          </a:p>
        </p:txBody>
      </p:sp>
      <p:sp>
        <p:nvSpPr>
          <p:cNvPr id="4" name="Datumsplatzhalter 3">
            <a:extLst>
              <a:ext uri="{FF2B5EF4-FFF2-40B4-BE49-F238E27FC236}">
                <a16:creationId xmlns:a16="http://schemas.microsoft.com/office/drawing/2014/main" id="{C81E2740-E35C-E352-AC06-6E1F438ACB44}"/>
              </a:ext>
            </a:extLst>
          </p:cNvPr>
          <p:cNvSpPr>
            <a:spLocks noGrp="1"/>
          </p:cNvSpPr>
          <p:nvPr>
            <p:ph type="dt" sz="half" idx="10"/>
          </p:nvPr>
        </p:nvSpPr>
        <p:spPr/>
        <p:txBody>
          <a:bodyPr/>
          <a:lstStyle/>
          <a:p>
            <a:pPr defTabSz="685800"/>
            <a:fld id="{71F007A6-1BE7-4E36-B4AD-D642884B2AF0}" type="datetime1">
              <a:rPr lang="en-US" smtClean="0">
                <a:solidFill>
                  <a:prstClr val="black">
                    <a:tint val="82000"/>
                  </a:prstClr>
                </a:solidFill>
                <a:latin typeface="Aptos" panose="02110004020202020204"/>
              </a:rPr>
              <a:t>3/26/2026</a:t>
            </a:fld>
            <a:endParaRPr lang="de-DE">
              <a:solidFill>
                <a:prstClr val="black">
                  <a:tint val="82000"/>
                </a:prstClr>
              </a:solidFill>
              <a:latin typeface="Aptos" panose="02110004020202020204"/>
            </a:endParaRPr>
          </a:p>
        </p:txBody>
      </p:sp>
      <p:sp>
        <p:nvSpPr>
          <p:cNvPr id="5" name="Fußzeilenplatzhalter 4">
            <a:extLst>
              <a:ext uri="{FF2B5EF4-FFF2-40B4-BE49-F238E27FC236}">
                <a16:creationId xmlns:a16="http://schemas.microsoft.com/office/drawing/2014/main" id="{C8AC2059-DB35-3B8F-DFC0-0D779CE19DF6}"/>
              </a:ext>
            </a:extLst>
          </p:cNvPr>
          <p:cNvSpPr>
            <a:spLocks noGrp="1"/>
          </p:cNvSpPr>
          <p:nvPr>
            <p:ph type="ftr" sz="quarter" idx="11"/>
          </p:nvPr>
        </p:nvSpPr>
        <p:spPr/>
        <p:txBody>
          <a:bodyPr/>
          <a:lstStyle/>
          <a:p>
            <a:pPr defTabSz="685800"/>
            <a:r>
              <a:rPr lang="lt-LT">
                <a:solidFill>
                  <a:prstClr val="black">
                    <a:tint val="82000"/>
                  </a:prstClr>
                </a:solidFill>
                <a:latin typeface="Aptos" panose="02110004020202020204"/>
              </a:rPr>
              <a:t>J. Namavičius </a:t>
            </a:r>
            <a:endParaRPr lang="de-DE" dirty="0">
              <a:solidFill>
                <a:prstClr val="black">
                  <a:tint val="82000"/>
                </a:prstClr>
              </a:solidFill>
              <a:latin typeface="Aptos" panose="02110004020202020204"/>
            </a:endParaRPr>
          </a:p>
        </p:txBody>
      </p:sp>
      <p:sp>
        <p:nvSpPr>
          <p:cNvPr id="6" name="Foliennummernplatzhalter 5">
            <a:extLst>
              <a:ext uri="{FF2B5EF4-FFF2-40B4-BE49-F238E27FC236}">
                <a16:creationId xmlns:a16="http://schemas.microsoft.com/office/drawing/2014/main" id="{3828C888-A685-D90D-D6AA-99CF71F99113}"/>
              </a:ext>
            </a:extLst>
          </p:cNvPr>
          <p:cNvSpPr>
            <a:spLocks noGrp="1"/>
          </p:cNvSpPr>
          <p:nvPr>
            <p:ph type="sldNum" sz="quarter" idx="12"/>
          </p:nvPr>
        </p:nvSpPr>
        <p:spPr/>
        <p:txBody>
          <a:bodyPr/>
          <a:lstStyle/>
          <a:p>
            <a:pPr defTabSz="685800"/>
            <a:fld id="{A94AE1A7-47B6-438E-98D6-6156BA9257C2}" type="slidenum">
              <a:rPr lang="de-DE">
                <a:solidFill>
                  <a:prstClr val="black">
                    <a:tint val="82000"/>
                  </a:prstClr>
                </a:solidFill>
                <a:latin typeface="Aptos" panose="02110004020202020204"/>
              </a:rPr>
              <a:pPr defTabSz="685800"/>
              <a:t>34</a:t>
            </a:fld>
            <a:endParaRPr lang="de-DE">
              <a:solidFill>
                <a:prstClr val="black">
                  <a:tint val="82000"/>
                </a:prstClr>
              </a:solidFill>
              <a:latin typeface="Aptos" panose="02110004020202020204"/>
            </a:endParaRPr>
          </a:p>
        </p:txBody>
      </p:sp>
      <p:sp>
        <p:nvSpPr>
          <p:cNvPr id="10" name="Rechteck 9">
            <a:extLst>
              <a:ext uri="{FF2B5EF4-FFF2-40B4-BE49-F238E27FC236}">
                <a16:creationId xmlns:a16="http://schemas.microsoft.com/office/drawing/2014/main" id="{E05348DE-1EF1-5312-F491-22AB05DC6E65}"/>
              </a:ext>
            </a:extLst>
          </p:cNvPr>
          <p:cNvSpPr/>
          <p:nvPr/>
        </p:nvSpPr>
        <p:spPr>
          <a:xfrm>
            <a:off x="3514373" y="4261682"/>
            <a:ext cx="1858946" cy="74355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685800"/>
            <a:r>
              <a:rPr lang="lt-LT" sz="1350" dirty="0">
                <a:solidFill>
                  <a:prstClr val="black"/>
                </a:solidFill>
                <a:latin typeface="Aptos" panose="02110004020202020204"/>
              </a:rPr>
              <a:t>asmuo</a:t>
            </a:r>
            <a:endParaRPr lang="de-DE" sz="1350" dirty="0">
              <a:solidFill>
                <a:prstClr val="black"/>
              </a:solidFill>
              <a:latin typeface="Aptos" panose="02110004020202020204"/>
            </a:endParaRPr>
          </a:p>
        </p:txBody>
      </p:sp>
      <p:sp>
        <p:nvSpPr>
          <p:cNvPr id="12" name="Rechteck 11">
            <a:extLst>
              <a:ext uri="{FF2B5EF4-FFF2-40B4-BE49-F238E27FC236}">
                <a16:creationId xmlns:a16="http://schemas.microsoft.com/office/drawing/2014/main" id="{9C07806B-AC0B-1291-C8C0-2B43FB61D2C2}"/>
              </a:ext>
            </a:extLst>
          </p:cNvPr>
          <p:cNvSpPr/>
          <p:nvPr/>
        </p:nvSpPr>
        <p:spPr>
          <a:xfrm>
            <a:off x="1246642" y="5295019"/>
            <a:ext cx="1858945" cy="74355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685800"/>
            <a:r>
              <a:rPr lang="lt-LT" sz="1350" dirty="0">
                <a:solidFill>
                  <a:prstClr val="black"/>
                </a:solidFill>
                <a:latin typeface="Aptos" panose="02110004020202020204"/>
              </a:rPr>
              <a:t>valstybė A</a:t>
            </a:r>
            <a:endParaRPr lang="de-DE" sz="1350" dirty="0">
              <a:solidFill>
                <a:prstClr val="black"/>
              </a:solidFill>
              <a:latin typeface="Aptos" panose="02110004020202020204"/>
            </a:endParaRPr>
          </a:p>
        </p:txBody>
      </p:sp>
      <p:sp>
        <p:nvSpPr>
          <p:cNvPr id="14" name="Rechteck 13">
            <a:extLst>
              <a:ext uri="{FF2B5EF4-FFF2-40B4-BE49-F238E27FC236}">
                <a16:creationId xmlns:a16="http://schemas.microsoft.com/office/drawing/2014/main" id="{C84C7470-9A68-78D4-4197-CD7EBFD564FD}"/>
              </a:ext>
            </a:extLst>
          </p:cNvPr>
          <p:cNvSpPr/>
          <p:nvPr/>
        </p:nvSpPr>
        <p:spPr>
          <a:xfrm>
            <a:off x="5862032" y="5206700"/>
            <a:ext cx="1858946" cy="74355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685800"/>
            <a:r>
              <a:rPr lang="lt-LT" sz="1350" dirty="0">
                <a:solidFill>
                  <a:prstClr val="black"/>
                </a:solidFill>
                <a:latin typeface="Aptos" panose="02110004020202020204"/>
              </a:rPr>
              <a:t>valstybė B</a:t>
            </a:r>
            <a:endParaRPr lang="de-DE" sz="1350" dirty="0">
              <a:solidFill>
                <a:prstClr val="black"/>
              </a:solidFill>
              <a:latin typeface="Aptos" panose="02110004020202020204"/>
            </a:endParaRPr>
          </a:p>
        </p:txBody>
      </p:sp>
      <p:cxnSp>
        <p:nvCxnSpPr>
          <p:cNvPr id="16" name="Gerader Verbinder 15">
            <a:extLst>
              <a:ext uri="{FF2B5EF4-FFF2-40B4-BE49-F238E27FC236}">
                <a16:creationId xmlns:a16="http://schemas.microsoft.com/office/drawing/2014/main" id="{CFB1E507-2F5E-B783-95D1-7D3C352315E2}"/>
              </a:ext>
            </a:extLst>
          </p:cNvPr>
          <p:cNvCxnSpPr>
            <a:cxnSpLocks/>
            <a:stCxn id="14" idx="1"/>
          </p:cNvCxnSpPr>
          <p:nvPr/>
        </p:nvCxnSpPr>
        <p:spPr>
          <a:xfrm flipH="1" flipV="1">
            <a:off x="3132649" y="5578475"/>
            <a:ext cx="2729384"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Gerader Verbinder 18">
            <a:extLst>
              <a:ext uri="{FF2B5EF4-FFF2-40B4-BE49-F238E27FC236}">
                <a16:creationId xmlns:a16="http://schemas.microsoft.com/office/drawing/2014/main" id="{4A9B835F-884F-632B-B4E1-139CD4070247}"/>
              </a:ext>
            </a:extLst>
          </p:cNvPr>
          <p:cNvCxnSpPr>
            <a:cxnSpLocks/>
          </p:cNvCxnSpPr>
          <p:nvPr/>
        </p:nvCxnSpPr>
        <p:spPr>
          <a:xfrm flipH="1">
            <a:off x="2122270" y="4684654"/>
            <a:ext cx="1402541" cy="60756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Gerader Verbinder 20">
            <a:extLst>
              <a:ext uri="{FF2B5EF4-FFF2-40B4-BE49-F238E27FC236}">
                <a16:creationId xmlns:a16="http://schemas.microsoft.com/office/drawing/2014/main" id="{F79D5739-929F-AFEE-BE7D-DE62419A4E5D}"/>
              </a:ext>
            </a:extLst>
          </p:cNvPr>
          <p:cNvCxnSpPr>
            <a:cxnSpLocks/>
          </p:cNvCxnSpPr>
          <p:nvPr/>
        </p:nvCxnSpPr>
        <p:spPr>
          <a:xfrm>
            <a:off x="5373319" y="4638509"/>
            <a:ext cx="1326842" cy="5631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27060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AA83273-7D23-F85F-D8B1-1004D55A180C}"/>
              </a:ext>
            </a:extLst>
          </p:cNvPr>
          <p:cNvSpPr>
            <a:spLocks noGrp="1"/>
          </p:cNvSpPr>
          <p:nvPr>
            <p:ph idx="1"/>
          </p:nvPr>
        </p:nvSpPr>
        <p:spPr>
          <a:xfrm>
            <a:off x="628650" y="1218991"/>
            <a:ext cx="7886700" cy="4270982"/>
          </a:xfrm>
        </p:spPr>
        <p:txBody>
          <a:bodyPr>
            <a:normAutofit fontScale="92500" lnSpcReduction="20000"/>
          </a:bodyPr>
          <a:lstStyle/>
          <a:p>
            <a:r>
              <a:rPr lang="lt-LT" dirty="0"/>
              <a:t>Ši raida lėmė ir tai, kad TTP funkcionaliai priskirtina baudžiamajam procesui, nebe viešai tarptautinių santykių teisei.</a:t>
            </a:r>
          </a:p>
          <a:p>
            <a:r>
              <a:rPr lang="lt-LT" dirty="0"/>
              <a:t>Kertinis sprendimas </a:t>
            </a:r>
            <a:r>
              <a:rPr lang="de-DE" dirty="0" err="1"/>
              <a:t>yra</a:t>
            </a:r>
            <a:r>
              <a:rPr lang="de-DE" dirty="0"/>
              <a:t> </a:t>
            </a:r>
            <a:r>
              <a:rPr lang="de-DE" dirty="0">
                <a:solidFill>
                  <a:srgbClr val="0070C0"/>
                </a:solidFill>
              </a:rPr>
              <a:t>E</a:t>
            </a:r>
            <a:r>
              <a:rPr lang="lt-LT" dirty="0">
                <a:solidFill>
                  <a:srgbClr val="0070C0"/>
                </a:solidFill>
              </a:rPr>
              <a:t>ŽTT 1989.07.07 – Nr. 14038/88 – </a:t>
            </a:r>
            <a:r>
              <a:rPr lang="lt-LT" i="1" dirty="0" err="1">
                <a:solidFill>
                  <a:srgbClr val="0070C0"/>
                </a:solidFill>
              </a:rPr>
              <a:t>Soering</a:t>
            </a:r>
            <a:r>
              <a:rPr lang="lt-LT" i="1" dirty="0">
                <a:solidFill>
                  <a:srgbClr val="0070C0"/>
                </a:solidFill>
              </a:rPr>
              <a:t>./.JK </a:t>
            </a:r>
            <a:r>
              <a:rPr lang="lt-LT" dirty="0"/>
              <a:t>dėl asmens perdavimo į JAV, kur jam gresia mirties bausmė. </a:t>
            </a:r>
            <a:endParaRPr lang="lt-LT" i="1" dirty="0">
              <a:solidFill>
                <a:srgbClr val="0070C0"/>
              </a:solidFill>
            </a:endParaRPr>
          </a:p>
          <a:p>
            <a:r>
              <a:rPr lang="lt-LT" dirty="0"/>
              <a:t>Tiesa, </a:t>
            </a:r>
            <a:r>
              <a:rPr lang="lt-LT" i="1" dirty="0" err="1"/>
              <a:t>ordre</a:t>
            </a:r>
            <a:r>
              <a:rPr lang="lt-LT" i="1" dirty="0"/>
              <a:t> </a:t>
            </a:r>
            <a:r>
              <a:rPr lang="lt-LT" i="1" dirty="0" err="1"/>
              <a:t>public</a:t>
            </a:r>
            <a:r>
              <a:rPr lang="lt-LT" dirty="0"/>
              <a:t>, nereikalauja, jog skirtingų valstybių proceso sistemos būtų identiškos – tačiau asmens pamatinės teisės turi būti gerbiamos. </a:t>
            </a:r>
          </a:p>
          <a:p>
            <a:pPr marL="0" indent="0">
              <a:buNone/>
            </a:pPr>
            <a:endParaRPr lang="lt-LT" dirty="0"/>
          </a:p>
          <a:p>
            <a:pPr marL="0" indent="0">
              <a:buNone/>
            </a:pPr>
            <a:endParaRPr lang="lt-LT" dirty="0"/>
          </a:p>
        </p:txBody>
      </p:sp>
      <p:sp>
        <p:nvSpPr>
          <p:cNvPr id="4" name="Datumsplatzhalter 3">
            <a:extLst>
              <a:ext uri="{FF2B5EF4-FFF2-40B4-BE49-F238E27FC236}">
                <a16:creationId xmlns:a16="http://schemas.microsoft.com/office/drawing/2014/main" id="{28269BC2-5CBE-6ACE-87EC-B1D511A51CED}"/>
              </a:ext>
            </a:extLst>
          </p:cNvPr>
          <p:cNvSpPr>
            <a:spLocks noGrp="1"/>
          </p:cNvSpPr>
          <p:nvPr>
            <p:ph type="dt" sz="half" idx="10"/>
          </p:nvPr>
        </p:nvSpPr>
        <p:spPr/>
        <p:txBody>
          <a:bodyPr/>
          <a:lstStyle/>
          <a:p>
            <a:fld id="{4B48A2B9-C79B-422B-9F51-64D799F8344D}" type="datetime1">
              <a:rPr lang="en-US" smtClean="0"/>
              <a:t>3/26/2026</a:t>
            </a:fld>
            <a:endParaRPr lang="de-DE"/>
          </a:p>
        </p:txBody>
      </p:sp>
      <p:sp>
        <p:nvSpPr>
          <p:cNvPr id="5" name="Fußzeilenplatzhalter 4">
            <a:extLst>
              <a:ext uri="{FF2B5EF4-FFF2-40B4-BE49-F238E27FC236}">
                <a16:creationId xmlns:a16="http://schemas.microsoft.com/office/drawing/2014/main" id="{6AC281F1-43B2-C20D-A95F-CDD45B08197D}"/>
              </a:ext>
            </a:extLst>
          </p:cNvPr>
          <p:cNvSpPr>
            <a:spLocks noGrp="1"/>
          </p:cNvSpPr>
          <p:nvPr>
            <p:ph type="ftr" sz="quarter" idx="11"/>
          </p:nvPr>
        </p:nvSpPr>
        <p:spPr/>
        <p:txBody>
          <a:bodyPr/>
          <a:lstStyle/>
          <a:p>
            <a:r>
              <a:rPr lang="lt-LT"/>
              <a:t>J. Namavičius </a:t>
            </a:r>
            <a:endParaRPr lang="de-DE"/>
          </a:p>
        </p:txBody>
      </p:sp>
      <p:sp>
        <p:nvSpPr>
          <p:cNvPr id="6" name="Foliennummernplatzhalter 5">
            <a:extLst>
              <a:ext uri="{FF2B5EF4-FFF2-40B4-BE49-F238E27FC236}">
                <a16:creationId xmlns:a16="http://schemas.microsoft.com/office/drawing/2014/main" id="{4589A4CC-4A9F-D7B6-DE9D-478BF82E1CF2}"/>
              </a:ext>
            </a:extLst>
          </p:cNvPr>
          <p:cNvSpPr>
            <a:spLocks noGrp="1"/>
          </p:cNvSpPr>
          <p:nvPr>
            <p:ph type="sldNum" sz="quarter" idx="12"/>
          </p:nvPr>
        </p:nvSpPr>
        <p:spPr/>
        <p:txBody>
          <a:bodyPr/>
          <a:lstStyle/>
          <a:p>
            <a:fld id="{A94AE1A7-47B6-438E-98D6-6156BA9257C2}" type="slidenum">
              <a:rPr lang="de-DE" smtClean="0"/>
              <a:t>35</a:t>
            </a:fld>
            <a:endParaRPr lang="de-DE"/>
          </a:p>
        </p:txBody>
      </p:sp>
    </p:spTree>
    <p:extLst>
      <p:ext uri="{BB962C8B-B14F-4D97-AF65-F5344CB8AC3E}">
        <p14:creationId xmlns:p14="http://schemas.microsoft.com/office/powerpoint/2010/main" val="29594208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19156A8B-5084-27A2-7BD7-F7E63406944F}"/>
              </a:ext>
            </a:extLst>
          </p:cNvPr>
          <p:cNvSpPr>
            <a:spLocks noGrp="1"/>
          </p:cNvSpPr>
          <p:nvPr>
            <p:ph idx="1"/>
          </p:nvPr>
        </p:nvSpPr>
        <p:spPr>
          <a:xfrm>
            <a:off x="457200" y="692696"/>
            <a:ext cx="8229600" cy="4525963"/>
          </a:xfrm>
        </p:spPr>
        <p:txBody>
          <a:bodyPr/>
          <a:lstStyle/>
          <a:p>
            <a:pPr marL="0" indent="0">
              <a:buNone/>
            </a:pPr>
            <a:endParaRPr lang="lt-LT" dirty="0"/>
          </a:p>
          <a:p>
            <a:pPr marL="0" indent="0">
              <a:buNone/>
            </a:pPr>
            <a:endParaRPr lang="lt-LT" dirty="0"/>
          </a:p>
          <a:p>
            <a:pPr marL="0" indent="0" algn="ctr">
              <a:buNone/>
            </a:pPr>
            <a:endParaRPr lang="lt-LT" dirty="0"/>
          </a:p>
          <a:p>
            <a:pPr marL="0" indent="0" algn="ctr">
              <a:buNone/>
            </a:pPr>
            <a:r>
              <a:rPr lang="lt-LT" dirty="0"/>
              <a:t>Taikymo atvejų apžvalga (apie ką galvoti)</a:t>
            </a:r>
            <a:endParaRPr lang="en-US" dirty="0"/>
          </a:p>
        </p:txBody>
      </p:sp>
      <p:sp>
        <p:nvSpPr>
          <p:cNvPr id="4" name="Datos vietos rezervavimo ženklas 3">
            <a:extLst>
              <a:ext uri="{FF2B5EF4-FFF2-40B4-BE49-F238E27FC236}">
                <a16:creationId xmlns:a16="http://schemas.microsoft.com/office/drawing/2014/main" id="{C256695C-54DB-0C96-E83F-AE5CE44374F8}"/>
              </a:ext>
            </a:extLst>
          </p:cNvPr>
          <p:cNvSpPr>
            <a:spLocks noGrp="1"/>
          </p:cNvSpPr>
          <p:nvPr>
            <p:ph type="dt" sz="half" idx="10"/>
          </p:nvPr>
        </p:nvSpPr>
        <p:spPr/>
        <p:txBody>
          <a:bodyPr/>
          <a:lstStyle/>
          <a:p>
            <a:fld id="{658CBB32-7EBE-41ED-BA85-D0140CC6108E}" type="datetime1">
              <a:rPr lang="en-US" smtClean="0"/>
              <a:t>3/26/2026</a:t>
            </a:fld>
            <a:endParaRPr lang="en-US"/>
          </a:p>
        </p:txBody>
      </p:sp>
      <p:sp>
        <p:nvSpPr>
          <p:cNvPr id="5" name="Poraštės vietos rezervavimo ženklas 4">
            <a:extLst>
              <a:ext uri="{FF2B5EF4-FFF2-40B4-BE49-F238E27FC236}">
                <a16:creationId xmlns:a16="http://schemas.microsoft.com/office/drawing/2014/main" id="{5CFBC2AE-9F34-8B71-776F-E4DFB43DFD54}"/>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703139B9-0152-6796-7CAB-7464214BEA86}"/>
              </a:ext>
            </a:extLst>
          </p:cNvPr>
          <p:cNvSpPr>
            <a:spLocks noGrp="1"/>
          </p:cNvSpPr>
          <p:nvPr>
            <p:ph type="sldNum" sz="quarter" idx="12"/>
          </p:nvPr>
        </p:nvSpPr>
        <p:spPr/>
        <p:txBody>
          <a:bodyPr/>
          <a:lstStyle/>
          <a:p>
            <a:fld id="{C191162D-2D2D-40DA-97B4-85B411CDC5D2}" type="slidenum">
              <a:rPr lang="en-US" smtClean="0"/>
              <a:t>36</a:t>
            </a:fld>
            <a:endParaRPr lang="en-US"/>
          </a:p>
        </p:txBody>
      </p:sp>
    </p:spTree>
    <p:extLst>
      <p:ext uri="{BB962C8B-B14F-4D97-AF65-F5344CB8AC3E}">
        <p14:creationId xmlns:p14="http://schemas.microsoft.com/office/powerpoint/2010/main" val="2413671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C27A233-2F2A-89B6-1AB1-AF120609153D}"/>
              </a:ext>
            </a:extLst>
          </p:cNvPr>
          <p:cNvSpPr>
            <a:spLocks noGrp="1"/>
          </p:cNvSpPr>
          <p:nvPr>
            <p:ph idx="1"/>
          </p:nvPr>
        </p:nvSpPr>
        <p:spPr>
          <a:xfrm>
            <a:off x="500534" y="476672"/>
            <a:ext cx="7886700" cy="5037989"/>
          </a:xfrm>
        </p:spPr>
        <p:txBody>
          <a:bodyPr>
            <a:normAutofit fontScale="77500" lnSpcReduction="20000"/>
          </a:bodyPr>
          <a:lstStyle/>
          <a:p>
            <a:pPr marL="0" indent="0">
              <a:buNone/>
            </a:pPr>
            <a:r>
              <a:rPr lang="lt-LT" b="1" dirty="0"/>
              <a:t>Teismų sistema</a:t>
            </a:r>
            <a:r>
              <a:rPr lang="lt-LT" dirty="0"/>
              <a:t>: ar prašomojoje valstybėje užtikrintas teismų nepriklausomumas (ypač nuo vykdomosios valdžios)? - Ar teismų sąranga atitinka mūsų sampratą (pvz., specialios komisijos, „liaudies teismai“). – Ar egzistuoja bent viena papildoma instancija?</a:t>
            </a:r>
          </a:p>
          <a:p>
            <a:pPr marL="0" indent="0">
              <a:buNone/>
            </a:pPr>
            <a:r>
              <a:rPr lang="lt-LT" b="1" dirty="0"/>
              <a:t>Sąžiningas procesas</a:t>
            </a:r>
            <a:r>
              <a:rPr lang="lt-LT" dirty="0"/>
              <a:t>: viešumas, galimybė dalyvauti, pakankamas teisių kompensavimas, jei procesas </a:t>
            </a:r>
            <a:r>
              <a:rPr lang="lt-LT" i="1" dirty="0" err="1"/>
              <a:t>in</a:t>
            </a:r>
            <a:r>
              <a:rPr lang="lt-LT" i="1" dirty="0"/>
              <a:t> </a:t>
            </a:r>
            <a:r>
              <a:rPr lang="lt-LT" i="1" dirty="0" err="1"/>
              <a:t>absentia</a:t>
            </a:r>
            <a:r>
              <a:rPr lang="lt-LT" dirty="0"/>
              <a:t>. - Teisė turėti gynėją, teikti įrodymus, klausimų teisė. - Neleistini ikiteisminio tyrimo veiksmai (kankinimai, grasinimai, etc.). - Kardomojo sulaikymo sąlygos, trukmė. - Valstybės savivalė: asmenų „dingimas“, plačios saugumo tarnybų kompetencijos. </a:t>
            </a:r>
          </a:p>
          <a:p>
            <a:pPr marL="0" indent="0">
              <a:buNone/>
            </a:pPr>
            <a:r>
              <a:rPr lang="lt-LT" b="1" dirty="0"/>
              <a:t>Teisėtumo principas</a:t>
            </a:r>
            <a:r>
              <a:rPr lang="lt-LT" dirty="0"/>
              <a:t>: ar griežtinantys įstatymai netaikomi atgal; ar taikoma atsakomybę sunkinanti analogija, neapibrėžti įstatymai.</a:t>
            </a:r>
            <a:endParaRPr lang="de-DE" dirty="0"/>
          </a:p>
        </p:txBody>
      </p:sp>
      <p:sp>
        <p:nvSpPr>
          <p:cNvPr id="4" name="Datumsplatzhalter 3">
            <a:extLst>
              <a:ext uri="{FF2B5EF4-FFF2-40B4-BE49-F238E27FC236}">
                <a16:creationId xmlns:a16="http://schemas.microsoft.com/office/drawing/2014/main" id="{B4CD7D1A-D093-38E7-A6F0-9E8F519C00BC}"/>
              </a:ext>
            </a:extLst>
          </p:cNvPr>
          <p:cNvSpPr>
            <a:spLocks noGrp="1"/>
          </p:cNvSpPr>
          <p:nvPr>
            <p:ph type="dt" sz="half" idx="10"/>
          </p:nvPr>
        </p:nvSpPr>
        <p:spPr/>
        <p:txBody>
          <a:bodyPr/>
          <a:lstStyle/>
          <a:p>
            <a:fld id="{EB838A73-42E5-4699-ACA3-9C35D7623BFA}" type="datetime1">
              <a:rPr lang="en-US" smtClean="0"/>
              <a:t>3/26/2026</a:t>
            </a:fld>
            <a:endParaRPr lang="de-DE"/>
          </a:p>
        </p:txBody>
      </p:sp>
      <p:sp>
        <p:nvSpPr>
          <p:cNvPr id="5" name="Fußzeilenplatzhalter 4">
            <a:extLst>
              <a:ext uri="{FF2B5EF4-FFF2-40B4-BE49-F238E27FC236}">
                <a16:creationId xmlns:a16="http://schemas.microsoft.com/office/drawing/2014/main" id="{A994D0A6-E237-92BD-B84F-8E2E58573EE8}"/>
              </a:ext>
            </a:extLst>
          </p:cNvPr>
          <p:cNvSpPr>
            <a:spLocks noGrp="1"/>
          </p:cNvSpPr>
          <p:nvPr>
            <p:ph type="ftr" sz="quarter" idx="11"/>
          </p:nvPr>
        </p:nvSpPr>
        <p:spPr/>
        <p:txBody>
          <a:bodyPr/>
          <a:lstStyle/>
          <a:p>
            <a:r>
              <a:rPr lang="lt-LT"/>
              <a:t>J. Namavičius </a:t>
            </a:r>
            <a:endParaRPr lang="de-DE"/>
          </a:p>
        </p:txBody>
      </p:sp>
      <p:sp>
        <p:nvSpPr>
          <p:cNvPr id="6" name="Foliennummernplatzhalter 5">
            <a:extLst>
              <a:ext uri="{FF2B5EF4-FFF2-40B4-BE49-F238E27FC236}">
                <a16:creationId xmlns:a16="http://schemas.microsoft.com/office/drawing/2014/main" id="{58257F77-12C5-6B0F-81CB-18DE4419200E}"/>
              </a:ext>
            </a:extLst>
          </p:cNvPr>
          <p:cNvSpPr>
            <a:spLocks noGrp="1"/>
          </p:cNvSpPr>
          <p:nvPr>
            <p:ph type="sldNum" sz="quarter" idx="12"/>
          </p:nvPr>
        </p:nvSpPr>
        <p:spPr/>
        <p:txBody>
          <a:bodyPr/>
          <a:lstStyle/>
          <a:p>
            <a:fld id="{A94AE1A7-47B6-438E-98D6-6156BA9257C2}" type="slidenum">
              <a:rPr lang="de-DE" smtClean="0"/>
              <a:t>37</a:t>
            </a:fld>
            <a:endParaRPr lang="de-DE"/>
          </a:p>
        </p:txBody>
      </p:sp>
    </p:spTree>
    <p:extLst>
      <p:ext uri="{BB962C8B-B14F-4D97-AF65-F5344CB8AC3E}">
        <p14:creationId xmlns:p14="http://schemas.microsoft.com/office/powerpoint/2010/main" val="2872803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C712029-2705-9FB0-D4A3-8ECA9908B4BE}"/>
              </a:ext>
            </a:extLst>
          </p:cNvPr>
          <p:cNvSpPr>
            <a:spLocks noGrp="1"/>
          </p:cNvSpPr>
          <p:nvPr>
            <p:ph idx="1"/>
          </p:nvPr>
        </p:nvSpPr>
        <p:spPr>
          <a:xfrm>
            <a:off x="628650" y="1083338"/>
            <a:ext cx="7886700" cy="2921726"/>
          </a:xfrm>
        </p:spPr>
        <p:txBody>
          <a:bodyPr>
            <a:normAutofit fontScale="85000" lnSpcReduction="10000"/>
          </a:bodyPr>
          <a:lstStyle/>
          <a:p>
            <a:r>
              <a:rPr lang="lt-LT" b="1" dirty="0"/>
              <a:t>Materialios atsakomybės nuostatos</a:t>
            </a:r>
            <a:r>
              <a:rPr lang="lt-LT" dirty="0"/>
              <a:t>: kaltės principas – ar vykdomas procesas prieš vaikus / nepakaltinamus asmenis. – Kaltumo prezumpcijos.</a:t>
            </a:r>
          </a:p>
          <a:p>
            <a:r>
              <a:rPr lang="lt-LT" b="1" dirty="0"/>
              <a:t>Sankcijos</a:t>
            </a:r>
            <a:r>
              <a:rPr lang="lt-LT" dirty="0"/>
              <a:t>: Mirties bausmė – žiaurios (pvz., kūno bausmės) arba nusikaltimo sunkumui drastiškai neproporcingos bausmės – praktikoje reikšminga: įkalinimo sąlygos. </a:t>
            </a:r>
          </a:p>
          <a:p>
            <a:pPr marL="0" indent="0">
              <a:buNone/>
            </a:pPr>
            <a:endParaRPr lang="lt-LT" dirty="0"/>
          </a:p>
          <a:p>
            <a:pPr marL="0" indent="0">
              <a:buNone/>
            </a:pPr>
            <a:endParaRPr lang="de-DE" dirty="0"/>
          </a:p>
        </p:txBody>
      </p:sp>
      <p:sp>
        <p:nvSpPr>
          <p:cNvPr id="4" name="Datumsplatzhalter 3">
            <a:extLst>
              <a:ext uri="{FF2B5EF4-FFF2-40B4-BE49-F238E27FC236}">
                <a16:creationId xmlns:a16="http://schemas.microsoft.com/office/drawing/2014/main" id="{BA04F949-C6E6-4B23-18B3-1E87FD7D09E9}"/>
              </a:ext>
            </a:extLst>
          </p:cNvPr>
          <p:cNvSpPr>
            <a:spLocks noGrp="1"/>
          </p:cNvSpPr>
          <p:nvPr>
            <p:ph type="dt" sz="half" idx="10"/>
          </p:nvPr>
        </p:nvSpPr>
        <p:spPr/>
        <p:txBody>
          <a:bodyPr/>
          <a:lstStyle/>
          <a:p>
            <a:fld id="{FDE4DED1-F0D8-46CD-AA5F-A0F2B78DFA7F}" type="datetime1">
              <a:rPr lang="en-US" smtClean="0"/>
              <a:t>3/26/2026</a:t>
            </a:fld>
            <a:endParaRPr lang="de-DE"/>
          </a:p>
        </p:txBody>
      </p:sp>
      <p:sp>
        <p:nvSpPr>
          <p:cNvPr id="5" name="Fußzeilenplatzhalter 4">
            <a:extLst>
              <a:ext uri="{FF2B5EF4-FFF2-40B4-BE49-F238E27FC236}">
                <a16:creationId xmlns:a16="http://schemas.microsoft.com/office/drawing/2014/main" id="{51715972-B612-A66D-2E9F-DC83FB29211A}"/>
              </a:ext>
            </a:extLst>
          </p:cNvPr>
          <p:cNvSpPr>
            <a:spLocks noGrp="1"/>
          </p:cNvSpPr>
          <p:nvPr>
            <p:ph type="ftr" sz="quarter" idx="11"/>
          </p:nvPr>
        </p:nvSpPr>
        <p:spPr/>
        <p:txBody>
          <a:bodyPr/>
          <a:lstStyle/>
          <a:p>
            <a:r>
              <a:rPr lang="lt-LT"/>
              <a:t>J. Namavičius </a:t>
            </a:r>
            <a:endParaRPr lang="de-DE"/>
          </a:p>
        </p:txBody>
      </p:sp>
      <p:sp>
        <p:nvSpPr>
          <p:cNvPr id="6" name="Foliennummernplatzhalter 5">
            <a:extLst>
              <a:ext uri="{FF2B5EF4-FFF2-40B4-BE49-F238E27FC236}">
                <a16:creationId xmlns:a16="http://schemas.microsoft.com/office/drawing/2014/main" id="{87F9F9AE-88F7-1ABE-5D81-C7DF7254F42E}"/>
              </a:ext>
            </a:extLst>
          </p:cNvPr>
          <p:cNvSpPr>
            <a:spLocks noGrp="1"/>
          </p:cNvSpPr>
          <p:nvPr>
            <p:ph type="sldNum" sz="quarter" idx="12"/>
          </p:nvPr>
        </p:nvSpPr>
        <p:spPr/>
        <p:txBody>
          <a:bodyPr/>
          <a:lstStyle/>
          <a:p>
            <a:fld id="{A94AE1A7-47B6-438E-98D6-6156BA9257C2}" type="slidenum">
              <a:rPr lang="de-DE" smtClean="0"/>
              <a:t>38</a:t>
            </a:fld>
            <a:endParaRPr lang="de-DE"/>
          </a:p>
        </p:txBody>
      </p:sp>
    </p:spTree>
    <p:extLst>
      <p:ext uri="{BB962C8B-B14F-4D97-AF65-F5344CB8AC3E}">
        <p14:creationId xmlns:p14="http://schemas.microsoft.com/office/powerpoint/2010/main" val="17454392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BCC9CD2-FA9A-796C-4638-7E66F7A829F2}"/>
              </a:ext>
            </a:extLst>
          </p:cNvPr>
          <p:cNvSpPr>
            <a:spLocks noGrp="1"/>
          </p:cNvSpPr>
          <p:nvPr>
            <p:ph type="title"/>
          </p:nvPr>
        </p:nvSpPr>
        <p:spPr/>
        <p:txBody>
          <a:bodyPr>
            <a:normAutofit/>
          </a:bodyPr>
          <a:lstStyle/>
          <a:p>
            <a:pPr algn="l"/>
            <a:r>
              <a:rPr lang="lt-LT" sz="3200" dirty="0"/>
              <a:t>Kuomet visi sprendimai blogi: </a:t>
            </a:r>
            <a:br>
              <a:rPr lang="lt-LT" sz="3200" dirty="0"/>
            </a:br>
            <a:r>
              <a:rPr lang="lt-LT" sz="3200" dirty="0" err="1">
                <a:solidFill>
                  <a:srgbClr val="0070C0"/>
                </a:solidFill>
              </a:rPr>
              <a:t>ApT</a:t>
            </a:r>
            <a:r>
              <a:rPr lang="lt-LT" sz="3200" dirty="0">
                <a:solidFill>
                  <a:srgbClr val="0070C0"/>
                </a:solidFill>
              </a:rPr>
              <a:t> Nr. 1N-12-870/2020</a:t>
            </a:r>
          </a:p>
        </p:txBody>
      </p:sp>
      <p:sp>
        <p:nvSpPr>
          <p:cNvPr id="3" name="Turinio vietos rezervavimo ženklas 2">
            <a:extLst>
              <a:ext uri="{FF2B5EF4-FFF2-40B4-BE49-F238E27FC236}">
                <a16:creationId xmlns:a16="http://schemas.microsoft.com/office/drawing/2014/main" id="{D9C187D6-4EFE-C2B8-48A3-ED51C7FB26E8}"/>
              </a:ext>
            </a:extLst>
          </p:cNvPr>
          <p:cNvSpPr>
            <a:spLocks noGrp="1"/>
          </p:cNvSpPr>
          <p:nvPr>
            <p:ph idx="1"/>
          </p:nvPr>
        </p:nvSpPr>
        <p:spPr/>
        <p:txBody>
          <a:bodyPr/>
          <a:lstStyle/>
          <a:p>
            <a:pPr marL="0" indent="0">
              <a:buNone/>
            </a:pPr>
            <a:r>
              <a:rPr lang="lt-LT" dirty="0"/>
              <a:t>RF piliečio išdavimas dėl Čečėnijos Respublikos tardymo valdyboje iškeltos baudžiamosios bylos.</a:t>
            </a:r>
          </a:p>
          <a:p>
            <a:pPr marL="0" indent="0">
              <a:buNone/>
            </a:pPr>
            <a:r>
              <a:rPr lang="lt-LT" dirty="0"/>
              <a:t>Perduotinas asmuo nurodė, jog itin tikėtina, kad perdavimo atveju bus kankinamas  Čečėnijos pareigūnų. </a:t>
            </a:r>
          </a:p>
        </p:txBody>
      </p:sp>
      <p:sp>
        <p:nvSpPr>
          <p:cNvPr id="4" name="Datos vietos rezervavimo ženklas 3">
            <a:extLst>
              <a:ext uri="{FF2B5EF4-FFF2-40B4-BE49-F238E27FC236}">
                <a16:creationId xmlns:a16="http://schemas.microsoft.com/office/drawing/2014/main" id="{D7F7939E-D6B0-D745-9DC8-7D6FE13AA182}"/>
              </a:ext>
            </a:extLst>
          </p:cNvPr>
          <p:cNvSpPr>
            <a:spLocks noGrp="1"/>
          </p:cNvSpPr>
          <p:nvPr>
            <p:ph type="dt" sz="half" idx="10"/>
          </p:nvPr>
        </p:nvSpPr>
        <p:spPr/>
        <p:txBody>
          <a:bodyPr/>
          <a:lstStyle/>
          <a:p>
            <a:fld id="{B2E88F21-76E4-4C3A-A51B-F6D90E8A8091}" type="datetime1">
              <a:rPr lang="en-US" smtClean="0"/>
              <a:t>3/26/2026</a:t>
            </a:fld>
            <a:endParaRPr lang="en-US"/>
          </a:p>
        </p:txBody>
      </p:sp>
      <p:sp>
        <p:nvSpPr>
          <p:cNvPr id="5" name="Poraštės vietos rezervavimo ženklas 4">
            <a:extLst>
              <a:ext uri="{FF2B5EF4-FFF2-40B4-BE49-F238E27FC236}">
                <a16:creationId xmlns:a16="http://schemas.microsoft.com/office/drawing/2014/main" id="{9094768B-EED6-AD8B-B481-5BA3E09A5143}"/>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2E656695-FFE4-60F8-E6AC-54754F88A532}"/>
              </a:ext>
            </a:extLst>
          </p:cNvPr>
          <p:cNvSpPr>
            <a:spLocks noGrp="1"/>
          </p:cNvSpPr>
          <p:nvPr>
            <p:ph type="sldNum" sz="quarter" idx="12"/>
          </p:nvPr>
        </p:nvSpPr>
        <p:spPr/>
        <p:txBody>
          <a:bodyPr/>
          <a:lstStyle/>
          <a:p>
            <a:fld id="{C191162D-2D2D-40DA-97B4-85B411CDC5D2}" type="slidenum">
              <a:rPr lang="en-US" smtClean="0"/>
              <a:t>39</a:t>
            </a:fld>
            <a:endParaRPr lang="en-US"/>
          </a:p>
        </p:txBody>
      </p:sp>
    </p:spTree>
    <p:extLst>
      <p:ext uri="{BB962C8B-B14F-4D97-AF65-F5344CB8AC3E}">
        <p14:creationId xmlns:p14="http://schemas.microsoft.com/office/powerpoint/2010/main" val="4141807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540A168-35EC-B43F-61FB-FE6AFE70702B}"/>
              </a:ext>
            </a:extLst>
          </p:cNvPr>
          <p:cNvSpPr>
            <a:spLocks noGrp="1"/>
          </p:cNvSpPr>
          <p:nvPr>
            <p:ph type="dt" sz="half" idx="10"/>
          </p:nvPr>
        </p:nvSpPr>
        <p:spPr/>
        <p:txBody>
          <a:bodyPr/>
          <a:lstStyle/>
          <a:p>
            <a:fld id="{FD1B0E5C-3423-45DC-AA7C-ABFA64D3C602}" type="datetime1">
              <a:rPr lang="en-US" smtClean="0"/>
              <a:t>3/26/2026</a:t>
            </a:fld>
            <a:endParaRPr lang="en-US"/>
          </a:p>
        </p:txBody>
      </p:sp>
      <p:sp>
        <p:nvSpPr>
          <p:cNvPr id="3" name="Fußzeilenplatzhalter 2">
            <a:extLst>
              <a:ext uri="{FF2B5EF4-FFF2-40B4-BE49-F238E27FC236}">
                <a16:creationId xmlns:a16="http://schemas.microsoft.com/office/drawing/2014/main" id="{502029FD-AD41-499C-0F31-F4EFD2217C30}"/>
              </a:ext>
            </a:extLst>
          </p:cNvPr>
          <p:cNvSpPr>
            <a:spLocks noGrp="1"/>
          </p:cNvSpPr>
          <p:nvPr>
            <p:ph type="ftr" sz="quarter" idx="11"/>
          </p:nvPr>
        </p:nvSpPr>
        <p:spPr/>
        <p:txBody>
          <a:bodyPr/>
          <a:lstStyle/>
          <a:p>
            <a:r>
              <a:rPr lang="lt-LT"/>
              <a:t>J. Namavičius </a:t>
            </a:r>
            <a:endParaRPr lang="en-US"/>
          </a:p>
        </p:txBody>
      </p:sp>
      <p:sp>
        <p:nvSpPr>
          <p:cNvPr id="4" name="Foliennummernplatzhalter 3">
            <a:extLst>
              <a:ext uri="{FF2B5EF4-FFF2-40B4-BE49-F238E27FC236}">
                <a16:creationId xmlns:a16="http://schemas.microsoft.com/office/drawing/2014/main" id="{82DBB7C1-0A29-49F6-191E-BE8369A99B5E}"/>
              </a:ext>
            </a:extLst>
          </p:cNvPr>
          <p:cNvSpPr>
            <a:spLocks noGrp="1"/>
          </p:cNvSpPr>
          <p:nvPr>
            <p:ph type="sldNum" sz="quarter" idx="12"/>
          </p:nvPr>
        </p:nvSpPr>
        <p:spPr/>
        <p:txBody>
          <a:bodyPr/>
          <a:lstStyle/>
          <a:p>
            <a:fld id="{C191162D-2D2D-40DA-97B4-85B411CDC5D2}" type="slidenum">
              <a:rPr lang="en-US" smtClean="0"/>
              <a:t>4</a:t>
            </a:fld>
            <a:endParaRPr lang="en-US"/>
          </a:p>
        </p:txBody>
      </p:sp>
      <p:sp>
        <p:nvSpPr>
          <p:cNvPr id="6" name="Turinio vietos rezervavimo ženklas 2">
            <a:extLst>
              <a:ext uri="{FF2B5EF4-FFF2-40B4-BE49-F238E27FC236}">
                <a16:creationId xmlns:a16="http://schemas.microsoft.com/office/drawing/2014/main" id="{732EF13D-531F-E128-280D-CB0CE0D57446}"/>
              </a:ext>
            </a:extLst>
          </p:cNvPr>
          <p:cNvSpPr txBox="1">
            <a:spLocks/>
          </p:cNvSpPr>
          <p:nvPr/>
        </p:nvSpPr>
        <p:spPr>
          <a:xfrm>
            <a:off x="107504" y="404664"/>
            <a:ext cx="8856984" cy="5832648"/>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t-LT" sz="1800" b="1" i="0" u="none" strike="noStrike" kern="1200" cap="none" spc="0" normalizeH="0" baseline="0" noProof="0" dirty="0">
                <a:ln>
                  <a:noFill/>
                </a:ln>
                <a:solidFill>
                  <a:sysClr val="windowText" lastClr="000000"/>
                </a:solidFill>
                <a:effectLst/>
                <a:uLnTx/>
                <a:uFillTx/>
                <a:latin typeface="Calibri"/>
                <a:ea typeface="+mn-ea"/>
                <a:cs typeface="+mn-cs"/>
              </a:rPr>
              <a:t>Sutrumpinimai</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1688" algn="l"/>
              </a:tabLst>
              <a:defRPr/>
            </a:pPr>
            <a:r>
              <a:rPr kumimoji="0" lang="lt-LT" sz="1800" b="0" i="0" u="none" strike="noStrike" kern="1200" cap="none" spc="0" normalizeH="0" baseline="0" noProof="0" dirty="0" err="1">
                <a:ln>
                  <a:noFill/>
                </a:ln>
                <a:solidFill>
                  <a:sysClr val="windowText" lastClr="000000"/>
                </a:solidFill>
                <a:effectLst/>
                <a:uLnTx/>
                <a:uFillTx/>
                <a:latin typeface="Calibri"/>
                <a:ea typeface="+mn-ea"/>
                <a:cs typeface="+mn-cs"/>
              </a:rPr>
              <a:t>ApT</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Lietuvos apeliacinis teismas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1688" algn="l"/>
              </a:tabLst>
              <a:defRPr/>
            </a:pPr>
            <a:r>
              <a:rPr kumimoji="0" lang="lt-LT" sz="1800" b="0" i="0" u="none" strike="noStrike" kern="1200" cap="none" spc="0" normalizeH="0" baseline="0" noProof="0" dirty="0" err="1">
                <a:ln>
                  <a:noFill/>
                </a:ln>
                <a:solidFill>
                  <a:sysClr val="windowText" lastClr="000000"/>
                </a:solidFill>
                <a:effectLst/>
                <a:uLnTx/>
                <a:uFillTx/>
                <a:latin typeface="Calibri"/>
                <a:ea typeface="+mn-ea"/>
                <a:cs typeface="+mn-cs"/>
              </a:rPr>
              <a:t>Ch</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Europos pagrindinių teisių chartija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1688" algn="l"/>
              </a:tabLst>
              <a:defRPr/>
            </a:pPr>
            <a:r>
              <a:rPr kumimoji="0" lang="lt-LT" sz="1800" b="0" i="0" u="none" strike="noStrike" kern="1200" cap="none" spc="0" normalizeH="0" baseline="0" noProof="0" dirty="0" err="1">
                <a:ln>
                  <a:noFill/>
                </a:ln>
                <a:solidFill>
                  <a:sysClr val="windowText" lastClr="000000"/>
                </a:solidFill>
                <a:effectLst/>
                <a:uLnTx/>
                <a:uFillTx/>
                <a:latin typeface="Calibri"/>
                <a:ea typeface="+mn-ea"/>
                <a:cs typeface="+mn-cs"/>
              </a:rPr>
              <a:t>Dir</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direktyva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168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EAO 	Europos arešto orderis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168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ESTT 	Europos Sąjungos Teisingumo Teismas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Eur 	Europa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EŽTK 	Europos Žmogaus teisių konvencija</a:t>
            </a:r>
            <a:endParaRPr kumimoji="0" lang="en-US" sz="1800" b="0" i="0" u="none" strike="noStrike" kern="1200" cap="none" spc="0" normalizeH="0" baseline="0" noProof="0" dirty="0">
              <a:ln>
                <a:noFill/>
              </a:ln>
              <a:solidFill>
                <a:sysClr val="windowText" lastClr="000000"/>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E</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ŽTT 	Europos Žmogaus Teisių Teismas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ĮESPV	LR įstatymas dėl Europos 	Sąjungos valstybių narių sprendimų 	baudžiamosiose bylose tarpusavio 	pripažinimo ir vykdymo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err="1">
                <a:ln>
                  <a:noFill/>
                </a:ln>
                <a:solidFill>
                  <a:sysClr val="windowText" lastClr="000000"/>
                </a:solidFill>
                <a:effectLst/>
                <a:uLnTx/>
                <a:uFillTx/>
                <a:latin typeface="Calibri"/>
                <a:ea typeface="+mn-ea"/>
                <a:cs typeface="+mn-cs"/>
              </a:rPr>
              <a:t>KApygT</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Kauno apygardos teismas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KŠSĮ 	Konvencija dėl Šengeno susitarimo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lang="lt-LT" sz="1800" dirty="0">
                <a:solidFill>
                  <a:sysClr val="windowText" lastClr="000000"/>
                </a:solidFill>
                <a:latin typeface="Calibri"/>
              </a:rPr>
              <a:t>LAT	Lietuvos Aukščiausiasis Teismas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lang="lt-LT" sz="1800" dirty="0">
                <a:solidFill>
                  <a:sysClr val="windowText" lastClr="000000"/>
                </a:solidFill>
                <a:latin typeface="Calibri"/>
              </a:rPr>
              <a:t>LRKT	Lietuvos Respublikos Konstitucinis 	Teismas</a:t>
            </a:r>
            <a:endParaRPr kumimoji="0" lang="lt-LT" sz="1800" b="0" i="0" u="none" strike="noStrike" kern="1200" cap="none" spc="0" normalizeH="0" baseline="0" noProof="0" dirty="0">
              <a:ln>
                <a:noFill/>
              </a:ln>
              <a:solidFill>
                <a:sysClr val="windowText" lastClr="000000"/>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de-DE" sz="1800" b="0" i="0" u="none" strike="noStrike" kern="1200" cap="none" spc="0" normalizeH="0" baseline="0" noProof="0" dirty="0">
                <a:ln>
                  <a:noFill/>
                </a:ln>
                <a:solidFill>
                  <a:sysClr val="windowText" lastClr="000000"/>
                </a:solidFill>
                <a:effectLst/>
                <a:uLnTx/>
                <a:uFillTx/>
                <a:latin typeface="Calibri"/>
                <a:ea typeface="+mn-ea"/>
                <a:cs typeface="+mn-cs"/>
              </a:rPr>
              <a:t>LT </a:t>
            </a: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	</a:t>
            </a:r>
            <a:r>
              <a:rPr kumimoji="0" lang="lt-LT" sz="1800" b="0" i="0" u="none" strike="noStrike" kern="1200" cap="none" spc="0" normalizeH="0" baseline="0" dirty="0">
                <a:ln>
                  <a:noFill/>
                </a:ln>
                <a:solidFill>
                  <a:sysClr val="windowText" lastClr="000000"/>
                </a:solidFill>
                <a:effectLst/>
                <a:uLnTx/>
                <a:uFillTx/>
                <a:latin typeface="Calibri"/>
                <a:ea typeface="+mn-ea"/>
                <a:cs typeface="+mn-cs"/>
              </a:rPr>
              <a:t>Lietuva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PROBL	problema; problematiška</a:t>
            </a:r>
            <a:endParaRPr kumimoji="0" lang="de-DE" sz="1800" b="0" i="0" u="none" strike="noStrike" kern="1200" cap="none" spc="0" normalizeH="0" baseline="0" noProof="0" dirty="0">
              <a:ln>
                <a:noFill/>
              </a:ln>
              <a:solidFill>
                <a:sysClr val="windowText" lastClr="000000"/>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PS 	Pagrindų sprendimas</a:t>
            </a:r>
          </a:p>
          <a:p>
            <a:pPr marR="0" lvl="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SESV	Sutartis dėl Europos Sąjungos veikimo</a:t>
            </a:r>
          </a:p>
          <a:p>
            <a:pPr marR="0" lvl="0" algn="l" defTabSz="914400" rtl="0" eaLnBrk="1" fontAlgn="auto" latinLnBrk="0" hangingPunct="1">
              <a:lnSpc>
                <a:spcPct val="90000"/>
              </a:lnSpc>
              <a:spcBef>
                <a:spcPts val="1000"/>
              </a:spcBef>
              <a:spcAft>
                <a:spcPts val="0"/>
              </a:spcAft>
              <a:buClrTx/>
              <a:buSzTx/>
              <a:buFont typeface="Arial" panose="020B0604020202020204" pitchFamily="34" charset="0"/>
              <a:buNone/>
              <a:tabLst>
                <a:tab pos="808038" algn="l"/>
              </a:tabLst>
              <a:defRPr/>
            </a:pPr>
            <a:r>
              <a:rPr kumimoji="0" lang="lt-LT" sz="1800" b="0" i="0" u="none" strike="noStrike" kern="1200" cap="none" spc="0" normalizeH="0" baseline="0" noProof="0" dirty="0">
                <a:ln>
                  <a:noFill/>
                </a:ln>
                <a:solidFill>
                  <a:sysClr val="windowText" lastClr="000000"/>
                </a:solidFill>
                <a:effectLst/>
                <a:uLnTx/>
                <a:uFillTx/>
                <a:latin typeface="Calibri"/>
                <a:ea typeface="+mn-ea"/>
                <a:cs typeface="+mn-cs"/>
              </a:rPr>
              <a:t>VFR	Vokietijos Federacinė Respublika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6694315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F0DD84B-5E28-E539-D48C-08FCD36E0CE6}"/>
              </a:ext>
            </a:extLst>
          </p:cNvPr>
          <p:cNvSpPr>
            <a:spLocks noGrp="1"/>
          </p:cNvSpPr>
          <p:nvPr>
            <p:ph type="title"/>
          </p:nvPr>
        </p:nvSpPr>
        <p:spPr>
          <a:xfrm>
            <a:off x="539552" y="2286766"/>
            <a:ext cx="8229600" cy="1143000"/>
          </a:xfrm>
        </p:spPr>
        <p:txBody>
          <a:bodyPr/>
          <a:lstStyle/>
          <a:p>
            <a:r>
              <a:rPr lang="lt-LT" i="1" dirty="0" err="1"/>
              <a:t>Ordre</a:t>
            </a:r>
            <a:r>
              <a:rPr lang="lt-LT" i="1" dirty="0"/>
              <a:t> </a:t>
            </a:r>
            <a:r>
              <a:rPr lang="lt-LT" i="1" dirty="0" err="1"/>
              <a:t>public</a:t>
            </a:r>
            <a:r>
              <a:rPr lang="lt-LT" i="1" dirty="0"/>
              <a:t> </a:t>
            </a:r>
            <a:r>
              <a:rPr lang="lt-LT" dirty="0"/>
              <a:t>ESTT praktikoje</a:t>
            </a:r>
            <a:endParaRPr lang="en-US" dirty="0"/>
          </a:p>
        </p:txBody>
      </p:sp>
      <p:sp>
        <p:nvSpPr>
          <p:cNvPr id="4" name="Datos vietos rezervavimo ženklas 3">
            <a:extLst>
              <a:ext uri="{FF2B5EF4-FFF2-40B4-BE49-F238E27FC236}">
                <a16:creationId xmlns:a16="http://schemas.microsoft.com/office/drawing/2014/main" id="{EB6EDB47-5CBB-4365-83FD-9A7F78751388}"/>
              </a:ext>
            </a:extLst>
          </p:cNvPr>
          <p:cNvSpPr>
            <a:spLocks noGrp="1"/>
          </p:cNvSpPr>
          <p:nvPr>
            <p:ph type="dt" sz="half" idx="10"/>
          </p:nvPr>
        </p:nvSpPr>
        <p:spPr/>
        <p:txBody>
          <a:bodyPr/>
          <a:lstStyle/>
          <a:p>
            <a:fld id="{663F9550-9018-4D6C-AEA1-B63644B490E2}" type="datetime1">
              <a:rPr lang="en-US" smtClean="0"/>
              <a:t>3/26/2026</a:t>
            </a:fld>
            <a:endParaRPr lang="en-US"/>
          </a:p>
        </p:txBody>
      </p:sp>
      <p:sp>
        <p:nvSpPr>
          <p:cNvPr id="5" name="Poraštės vietos rezervavimo ženklas 4">
            <a:extLst>
              <a:ext uri="{FF2B5EF4-FFF2-40B4-BE49-F238E27FC236}">
                <a16:creationId xmlns:a16="http://schemas.microsoft.com/office/drawing/2014/main" id="{C1BBC4C4-A63C-A1C0-C398-54DF49DE2735}"/>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1243DF45-2571-8E22-112D-5B10E8D3C550}"/>
              </a:ext>
            </a:extLst>
          </p:cNvPr>
          <p:cNvSpPr>
            <a:spLocks noGrp="1"/>
          </p:cNvSpPr>
          <p:nvPr>
            <p:ph type="sldNum" sz="quarter" idx="12"/>
          </p:nvPr>
        </p:nvSpPr>
        <p:spPr/>
        <p:txBody>
          <a:bodyPr/>
          <a:lstStyle/>
          <a:p>
            <a:fld id="{C191162D-2D2D-40DA-97B4-85B411CDC5D2}" type="slidenum">
              <a:rPr lang="en-US" smtClean="0"/>
              <a:t>40</a:t>
            </a:fld>
            <a:endParaRPr lang="en-US"/>
          </a:p>
        </p:txBody>
      </p:sp>
    </p:spTree>
    <p:extLst>
      <p:ext uri="{BB962C8B-B14F-4D97-AF65-F5344CB8AC3E}">
        <p14:creationId xmlns:p14="http://schemas.microsoft.com/office/powerpoint/2010/main" val="37811445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998F3F2C-DDC6-EADC-37F1-6FB5AE8B74BE}"/>
              </a:ext>
            </a:extLst>
          </p:cNvPr>
          <p:cNvSpPr>
            <a:spLocks noGrp="1"/>
          </p:cNvSpPr>
          <p:nvPr>
            <p:ph idx="1"/>
          </p:nvPr>
        </p:nvSpPr>
        <p:spPr>
          <a:xfrm>
            <a:off x="457200" y="620688"/>
            <a:ext cx="8229600" cy="5505475"/>
          </a:xfrm>
        </p:spPr>
        <p:txBody>
          <a:bodyPr>
            <a:normAutofit lnSpcReduction="10000"/>
          </a:bodyPr>
          <a:lstStyle/>
          <a:p>
            <a:pPr marL="0" indent="0" algn="ctr">
              <a:buNone/>
            </a:pPr>
            <a:r>
              <a:rPr lang="lt-LT" dirty="0"/>
              <a:t>Trumpa raidos apžvalga:</a:t>
            </a:r>
          </a:p>
          <a:p>
            <a:pPr marL="514350" indent="-514350">
              <a:buAutoNum type="arabicPeriod"/>
            </a:pPr>
            <a:r>
              <a:rPr lang="lt-LT" dirty="0"/>
              <a:t>Nuo ko atsiremiam: </a:t>
            </a:r>
          </a:p>
          <a:p>
            <a:pPr marL="0" indent="0">
              <a:buNone/>
            </a:pPr>
            <a:r>
              <a:rPr lang="lt-LT" dirty="0"/>
              <a:t>Tarpusavio pripažinimo principas iš esmės sako, kad pamatinių teisių laikymasis ne prašomosios valstybės problemos, tai apsprendžia ES teisė (ESTT C-399/11 – </a:t>
            </a:r>
            <a:r>
              <a:rPr lang="lt-LT" i="1" dirty="0" err="1">
                <a:solidFill>
                  <a:srgbClr val="0070C0"/>
                </a:solidFill>
              </a:rPr>
              <a:t>Melloni</a:t>
            </a:r>
            <a:r>
              <a:rPr lang="lt-LT" dirty="0"/>
              <a:t>). Toje pačioje byloje ESTT taip pat dar formulavo teiginį, jog PS numatytų neperdavimo pagrindų sąrašas esą yra „baigtinis“, kas, atsižvelgiant tiek į </a:t>
            </a:r>
            <a:r>
              <a:rPr lang="lt-LT" dirty="0" err="1"/>
              <a:t>Ch</a:t>
            </a:r>
            <a:r>
              <a:rPr lang="lt-LT" dirty="0"/>
              <a:t>, tiek ES 6 str. pamatinių teisių garantijas, kurios galioja be jokių apribojimų, buvo akivaizdžiai klaidinga.</a:t>
            </a:r>
          </a:p>
          <a:p>
            <a:pPr marL="0" indent="0">
              <a:buNone/>
            </a:pPr>
            <a:endParaRPr lang="en-US" dirty="0"/>
          </a:p>
        </p:txBody>
      </p:sp>
      <p:sp>
        <p:nvSpPr>
          <p:cNvPr id="4" name="Datos vietos rezervavimo ženklas 3">
            <a:extLst>
              <a:ext uri="{FF2B5EF4-FFF2-40B4-BE49-F238E27FC236}">
                <a16:creationId xmlns:a16="http://schemas.microsoft.com/office/drawing/2014/main" id="{FB36CFD8-F733-6048-690F-B613353A263F}"/>
              </a:ext>
            </a:extLst>
          </p:cNvPr>
          <p:cNvSpPr>
            <a:spLocks noGrp="1"/>
          </p:cNvSpPr>
          <p:nvPr>
            <p:ph type="dt" sz="half" idx="10"/>
          </p:nvPr>
        </p:nvSpPr>
        <p:spPr/>
        <p:txBody>
          <a:bodyPr/>
          <a:lstStyle/>
          <a:p>
            <a:fld id="{82AD45F7-4269-40EE-AE10-8666BFFEFF76}" type="datetime1">
              <a:rPr lang="en-US" smtClean="0"/>
              <a:t>3/26/2026</a:t>
            </a:fld>
            <a:endParaRPr lang="en-US"/>
          </a:p>
        </p:txBody>
      </p:sp>
      <p:sp>
        <p:nvSpPr>
          <p:cNvPr id="5" name="Poraštės vietos rezervavimo ženklas 4">
            <a:extLst>
              <a:ext uri="{FF2B5EF4-FFF2-40B4-BE49-F238E27FC236}">
                <a16:creationId xmlns:a16="http://schemas.microsoft.com/office/drawing/2014/main" id="{180B43B4-0D26-66FD-2899-CF36E453DB9A}"/>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B6E85FB7-0A66-CBFC-8CC6-71720E5A32BC}"/>
              </a:ext>
            </a:extLst>
          </p:cNvPr>
          <p:cNvSpPr>
            <a:spLocks noGrp="1"/>
          </p:cNvSpPr>
          <p:nvPr>
            <p:ph type="sldNum" sz="quarter" idx="12"/>
          </p:nvPr>
        </p:nvSpPr>
        <p:spPr/>
        <p:txBody>
          <a:bodyPr/>
          <a:lstStyle/>
          <a:p>
            <a:fld id="{C191162D-2D2D-40DA-97B4-85B411CDC5D2}" type="slidenum">
              <a:rPr lang="en-US" smtClean="0"/>
              <a:t>41</a:t>
            </a:fld>
            <a:endParaRPr lang="en-US"/>
          </a:p>
        </p:txBody>
      </p:sp>
    </p:spTree>
    <p:extLst>
      <p:ext uri="{BB962C8B-B14F-4D97-AF65-F5344CB8AC3E}">
        <p14:creationId xmlns:p14="http://schemas.microsoft.com/office/powerpoint/2010/main" val="32359914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EE777682-123D-5CBB-BD2B-1CBF548684C9}"/>
              </a:ext>
            </a:extLst>
          </p:cNvPr>
          <p:cNvSpPr>
            <a:spLocks noGrp="1"/>
          </p:cNvSpPr>
          <p:nvPr>
            <p:ph idx="1"/>
          </p:nvPr>
        </p:nvSpPr>
        <p:spPr>
          <a:xfrm>
            <a:off x="457200" y="476672"/>
            <a:ext cx="8229600" cy="5649491"/>
          </a:xfrm>
        </p:spPr>
        <p:txBody>
          <a:bodyPr>
            <a:normAutofit fontScale="85000" lnSpcReduction="10000"/>
          </a:bodyPr>
          <a:lstStyle/>
          <a:p>
            <a:pPr marL="0" indent="0">
              <a:buNone/>
            </a:pPr>
            <a:r>
              <a:rPr lang="lt-LT" dirty="0"/>
              <a:t>2. Kur buvo šios argumentacijos ribos:</a:t>
            </a:r>
          </a:p>
          <a:p>
            <a:r>
              <a:rPr lang="lt-LT" dirty="0">
                <a:solidFill>
                  <a:srgbClr val="0070C0"/>
                </a:solidFill>
              </a:rPr>
              <a:t>C-404/15, C-659/15 – </a:t>
            </a:r>
            <a:r>
              <a:rPr lang="lt-LT" i="1" dirty="0" err="1">
                <a:solidFill>
                  <a:srgbClr val="0070C0"/>
                </a:solidFill>
              </a:rPr>
              <a:t>Aranyosi</a:t>
            </a:r>
            <a:r>
              <a:rPr lang="lt-LT" i="1" dirty="0">
                <a:solidFill>
                  <a:srgbClr val="0070C0"/>
                </a:solidFill>
              </a:rPr>
              <a:t> ir </a:t>
            </a:r>
            <a:r>
              <a:rPr lang="lt-LT" i="1" dirty="0" err="1">
                <a:solidFill>
                  <a:srgbClr val="0070C0"/>
                </a:solidFill>
              </a:rPr>
              <a:t>Căldăraru</a:t>
            </a:r>
            <a:r>
              <a:rPr lang="lt-LT" i="1" dirty="0"/>
              <a:t> </a:t>
            </a:r>
            <a:r>
              <a:rPr lang="lt-LT" dirty="0"/>
              <a:t>dėl neperdavimo į valstybes su netinkamomis kalinimo sąlygomis pagal </a:t>
            </a:r>
            <a:r>
              <a:rPr lang="lt-LT" dirty="0" err="1"/>
              <a:t>Ch</a:t>
            </a:r>
            <a:r>
              <a:rPr lang="lt-LT" dirty="0"/>
              <a:t> 4 str. Tačiau ESTT toliau laikosi savo linijos, kad </a:t>
            </a:r>
            <a:r>
              <a:rPr lang="lt-LT" i="1" dirty="0" err="1"/>
              <a:t>ordre</a:t>
            </a:r>
            <a:r>
              <a:rPr lang="lt-LT" i="1" dirty="0"/>
              <a:t> </a:t>
            </a:r>
            <a:r>
              <a:rPr lang="lt-LT" i="1" dirty="0" err="1"/>
              <a:t>public</a:t>
            </a:r>
            <a:r>
              <a:rPr lang="lt-LT" i="1" dirty="0"/>
              <a:t> </a:t>
            </a:r>
            <a:r>
              <a:rPr lang="lt-LT" dirty="0"/>
              <a:t>apibrėžia išskirtinai ES teisė; be to, pabrėžia neperdavimo „išimtinumą“. </a:t>
            </a:r>
          </a:p>
          <a:p>
            <a:r>
              <a:rPr lang="lt-LT" dirty="0"/>
              <a:t>Bylose dėl perdavimo į Lenkiją atsižvelgiant į teisinės sistemos trūkumus ESTT taip pat nurodė, kad nesąžiningo proceso grėsmė gali lemti </a:t>
            </a:r>
            <a:r>
              <a:rPr lang="de-DE" dirty="0"/>
              <a:t>(ne </a:t>
            </a:r>
            <a:r>
              <a:rPr lang="de-DE" dirty="0" err="1"/>
              <a:t>automati</a:t>
            </a:r>
            <a:r>
              <a:rPr lang="lt-LT" dirty="0"/>
              <a:t>š</a:t>
            </a:r>
            <a:r>
              <a:rPr lang="de-DE" dirty="0" err="1"/>
              <a:t>kai</a:t>
            </a:r>
            <a:r>
              <a:rPr lang="de-DE" dirty="0"/>
              <a:t>) </a:t>
            </a:r>
            <a:r>
              <a:rPr lang="lt-LT" dirty="0"/>
              <a:t>EAO vykdymo atidėjimą (bet ne atsisakymą), pvz. </a:t>
            </a:r>
            <a:r>
              <a:rPr lang="lt-LT" dirty="0">
                <a:solidFill>
                  <a:srgbClr val="0070C0"/>
                </a:solidFill>
              </a:rPr>
              <a:t>C‑216/18 – </a:t>
            </a:r>
            <a:r>
              <a:rPr lang="lt-LT" i="1" dirty="0">
                <a:solidFill>
                  <a:srgbClr val="0070C0"/>
                </a:solidFill>
              </a:rPr>
              <a:t>LM. </a:t>
            </a:r>
            <a:endParaRPr lang="lt-LT" dirty="0">
              <a:solidFill>
                <a:srgbClr val="0070C0"/>
              </a:solidFill>
            </a:endParaRPr>
          </a:p>
          <a:p>
            <a:r>
              <a:rPr lang="lt-LT" dirty="0"/>
              <a:t>Analogiški kriterijai taikomi ir bausmės vykdymo perėmimui: </a:t>
            </a:r>
            <a:r>
              <a:rPr lang="lt-LT" dirty="0">
                <a:solidFill>
                  <a:srgbClr val="0070C0"/>
                </a:solidFill>
              </a:rPr>
              <a:t>ESTT</a:t>
            </a:r>
            <a:r>
              <a:rPr lang="lt-LT" dirty="0"/>
              <a:t> </a:t>
            </a:r>
            <a:r>
              <a:rPr lang="lt-LT" dirty="0">
                <a:solidFill>
                  <a:srgbClr val="0070C0"/>
                </a:solidFill>
              </a:rPr>
              <a:t>C-819/21 – </a:t>
            </a:r>
            <a:r>
              <a:rPr lang="lt-LT" i="1" dirty="0" err="1">
                <a:solidFill>
                  <a:srgbClr val="0070C0"/>
                </a:solidFill>
              </a:rPr>
              <a:t>Staatsanwaltschaft</a:t>
            </a:r>
            <a:r>
              <a:rPr lang="lt-LT" i="1" dirty="0">
                <a:solidFill>
                  <a:srgbClr val="0070C0"/>
                </a:solidFill>
              </a:rPr>
              <a:t> </a:t>
            </a:r>
            <a:r>
              <a:rPr lang="lt-LT" i="1" dirty="0" err="1">
                <a:solidFill>
                  <a:srgbClr val="0070C0"/>
                </a:solidFill>
              </a:rPr>
              <a:t>Aachen</a:t>
            </a:r>
            <a:r>
              <a:rPr lang="lt-LT" dirty="0">
                <a:solidFill>
                  <a:srgbClr val="0070C0"/>
                </a:solidFill>
              </a:rPr>
              <a:t>.</a:t>
            </a:r>
          </a:p>
          <a:p>
            <a:pPr marL="0" indent="0">
              <a:buNone/>
            </a:pPr>
            <a:endParaRPr lang="lt-LT" dirty="0"/>
          </a:p>
          <a:p>
            <a:pPr marL="0" indent="0">
              <a:buNone/>
            </a:pPr>
            <a:endParaRPr lang="en-US" dirty="0"/>
          </a:p>
        </p:txBody>
      </p:sp>
      <p:sp>
        <p:nvSpPr>
          <p:cNvPr id="4" name="Datos vietos rezervavimo ženklas 3">
            <a:extLst>
              <a:ext uri="{FF2B5EF4-FFF2-40B4-BE49-F238E27FC236}">
                <a16:creationId xmlns:a16="http://schemas.microsoft.com/office/drawing/2014/main" id="{E17157E9-3750-9E3A-C9D8-DBC4146448A7}"/>
              </a:ext>
            </a:extLst>
          </p:cNvPr>
          <p:cNvSpPr>
            <a:spLocks noGrp="1"/>
          </p:cNvSpPr>
          <p:nvPr>
            <p:ph type="dt" sz="half" idx="10"/>
          </p:nvPr>
        </p:nvSpPr>
        <p:spPr/>
        <p:txBody>
          <a:bodyPr/>
          <a:lstStyle/>
          <a:p>
            <a:fld id="{F31B3373-96E5-413C-A881-E12B7187DEEF}" type="datetime1">
              <a:rPr lang="en-US" smtClean="0"/>
              <a:t>3/26/2026</a:t>
            </a:fld>
            <a:endParaRPr lang="en-US"/>
          </a:p>
        </p:txBody>
      </p:sp>
      <p:sp>
        <p:nvSpPr>
          <p:cNvPr id="5" name="Poraštės vietos rezervavimo ženklas 4">
            <a:extLst>
              <a:ext uri="{FF2B5EF4-FFF2-40B4-BE49-F238E27FC236}">
                <a16:creationId xmlns:a16="http://schemas.microsoft.com/office/drawing/2014/main" id="{8D336268-2A07-8130-BE37-E1138E63ED46}"/>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B2E11732-AE46-618F-B3B7-FD44A051EF0E}"/>
              </a:ext>
            </a:extLst>
          </p:cNvPr>
          <p:cNvSpPr>
            <a:spLocks noGrp="1"/>
          </p:cNvSpPr>
          <p:nvPr>
            <p:ph type="sldNum" sz="quarter" idx="12"/>
          </p:nvPr>
        </p:nvSpPr>
        <p:spPr/>
        <p:txBody>
          <a:bodyPr/>
          <a:lstStyle/>
          <a:p>
            <a:fld id="{C191162D-2D2D-40DA-97B4-85B411CDC5D2}" type="slidenum">
              <a:rPr lang="en-US" smtClean="0"/>
              <a:t>42</a:t>
            </a:fld>
            <a:endParaRPr lang="en-US"/>
          </a:p>
        </p:txBody>
      </p:sp>
    </p:spTree>
    <p:extLst>
      <p:ext uri="{BB962C8B-B14F-4D97-AF65-F5344CB8AC3E}">
        <p14:creationId xmlns:p14="http://schemas.microsoft.com/office/powerpoint/2010/main" val="326730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52F9099D-E02C-5E6C-2CA4-4CB0EA44A0F3}"/>
              </a:ext>
            </a:extLst>
          </p:cNvPr>
          <p:cNvSpPr>
            <a:spLocks noGrp="1"/>
          </p:cNvSpPr>
          <p:nvPr>
            <p:ph idx="1"/>
          </p:nvPr>
        </p:nvSpPr>
        <p:spPr>
          <a:xfrm>
            <a:off x="628650" y="1264444"/>
            <a:ext cx="7886700" cy="4225529"/>
          </a:xfrm>
        </p:spPr>
        <p:txBody>
          <a:bodyPr>
            <a:normAutofit fontScale="92500" lnSpcReduction="20000"/>
          </a:bodyPr>
          <a:lstStyle/>
          <a:p>
            <a:pPr marL="0" indent="0">
              <a:buNone/>
            </a:pPr>
            <a:r>
              <a:rPr lang="lt-LT" sz="2800" dirty="0"/>
              <a:t>Dėl </a:t>
            </a:r>
            <a:r>
              <a:rPr lang="lt-LT" sz="2800" i="1" dirty="0" err="1"/>
              <a:t>ordre</a:t>
            </a:r>
            <a:r>
              <a:rPr lang="lt-LT" sz="2800" i="1" dirty="0"/>
              <a:t> </a:t>
            </a:r>
            <a:r>
              <a:rPr lang="lt-LT" sz="2800" i="1" dirty="0" err="1"/>
              <a:t>public</a:t>
            </a:r>
            <a:r>
              <a:rPr lang="lt-LT" sz="2800" i="1" dirty="0"/>
              <a:t> </a:t>
            </a:r>
            <a:r>
              <a:rPr lang="lt-LT" sz="2800" dirty="0"/>
              <a:t>ESTT reikalauja dviejų lygių patikros:</a:t>
            </a:r>
          </a:p>
          <a:p>
            <a:pPr marL="385763" indent="-385763">
              <a:buAutoNum type="arabicPeriod"/>
            </a:pPr>
            <a:r>
              <a:rPr lang="lt-LT" sz="2800" dirty="0"/>
              <a:t>Ar EAO išdavusioje valstybėje egzistuoja sisteminiai teisinės valstybės trūkumai?</a:t>
            </a:r>
          </a:p>
          <a:p>
            <a:pPr marL="385763" indent="-385763">
              <a:buAutoNum type="arabicPeriod"/>
            </a:pPr>
            <a:r>
              <a:rPr lang="lt-LT" sz="2800" dirty="0"/>
              <a:t>Ar šie trūkumai neigiamai atsiliepia asmens teisinei padėčiai konkrečiu atveju?</a:t>
            </a:r>
          </a:p>
          <a:p>
            <a:pPr marL="0" indent="0">
              <a:buNone/>
            </a:pPr>
            <a:r>
              <a:rPr lang="lt-LT" sz="2800" dirty="0"/>
              <a:t>Kritika: kiekviena byla yra konkreti, jei nustatytas proceso trūkumas, kodėl jis turi būti „sisteminis“? ESTT taip pat mato šio teiginio ribas: </a:t>
            </a:r>
            <a:r>
              <a:rPr lang="lt-LT" sz="2800" dirty="0">
                <a:solidFill>
                  <a:srgbClr val="0070C0"/>
                </a:solidFill>
              </a:rPr>
              <a:t>C-699/21 – </a:t>
            </a:r>
            <a:r>
              <a:rPr lang="lt-LT" sz="2800" i="1" dirty="0">
                <a:solidFill>
                  <a:srgbClr val="0070C0"/>
                </a:solidFill>
              </a:rPr>
              <a:t>E.D.L.</a:t>
            </a:r>
            <a:r>
              <a:rPr lang="lt-LT" sz="2800" dirty="0"/>
              <a:t> (pavojus  sveikatai)</a:t>
            </a:r>
          </a:p>
          <a:p>
            <a:pPr marL="0" indent="0">
              <a:buNone/>
            </a:pPr>
            <a:r>
              <a:rPr lang="lt-LT" sz="2800" dirty="0"/>
              <a:t>Taip pat abejoju, ar fundamentinių teisių pažeidimus galima adekvačiai susieti su „taisyklės-išimties“ argumentu.</a:t>
            </a:r>
          </a:p>
          <a:p>
            <a:pPr marL="0" indent="0">
              <a:buNone/>
            </a:pPr>
            <a:endParaRPr lang="lt-LT" dirty="0"/>
          </a:p>
        </p:txBody>
      </p:sp>
      <p:sp>
        <p:nvSpPr>
          <p:cNvPr id="5" name="Poraštės vietos rezervavimo ženklas 4">
            <a:extLst>
              <a:ext uri="{FF2B5EF4-FFF2-40B4-BE49-F238E27FC236}">
                <a16:creationId xmlns:a16="http://schemas.microsoft.com/office/drawing/2014/main" id="{5952B60F-662E-DC5D-ADD5-F965291DBC86}"/>
              </a:ext>
            </a:extLst>
          </p:cNvPr>
          <p:cNvSpPr>
            <a:spLocks noGrp="1"/>
          </p:cNvSpPr>
          <p:nvPr>
            <p:ph type="ftr" sz="quarter" idx="11"/>
          </p:nvPr>
        </p:nvSpPr>
        <p:spPr/>
        <p:txBody>
          <a:bodyPr/>
          <a:lstStyle/>
          <a:p>
            <a:r>
              <a:rPr lang="lt-LT"/>
              <a:t>J. Namavičius </a:t>
            </a:r>
          </a:p>
        </p:txBody>
      </p:sp>
      <p:sp>
        <p:nvSpPr>
          <p:cNvPr id="6" name="Skaidrės numerio vietos rezervavimo ženklas 5">
            <a:extLst>
              <a:ext uri="{FF2B5EF4-FFF2-40B4-BE49-F238E27FC236}">
                <a16:creationId xmlns:a16="http://schemas.microsoft.com/office/drawing/2014/main" id="{4EC0700C-244C-3613-FB18-7C8463DE386A}"/>
              </a:ext>
            </a:extLst>
          </p:cNvPr>
          <p:cNvSpPr>
            <a:spLocks noGrp="1"/>
          </p:cNvSpPr>
          <p:nvPr>
            <p:ph type="sldNum" sz="quarter" idx="12"/>
          </p:nvPr>
        </p:nvSpPr>
        <p:spPr/>
        <p:txBody>
          <a:bodyPr/>
          <a:lstStyle/>
          <a:p>
            <a:fld id="{52CC49F5-588D-410B-8178-62C2B24EC2BE}" type="slidenum">
              <a:rPr lang="lt-LT" smtClean="0"/>
              <a:t>43</a:t>
            </a:fld>
            <a:endParaRPr lang="lt-LT"/>
          </a:p>
        </p:txBody>
      </p:sp>
      <p:sp>
        <p:nvSpPr>
          <p:cNvPr id="2" name="Datos vietos rezervavimo ženklas 1">
            <a:extLst>
              <a:ext uri="{FF2B5EF4-FFF2-40B4-BE49-F238E27FC236}">
                <a16:creationId xmlns:a16="http://schemas.microsoft.com/office/drawing/2014/main" id="{8B8F5581-E095-1380-91EB-F712D03C4A64}"/>
              </a:ext>
            </a:extLst>
          </p:cNvPr>
          <p:cNvSpPr>
            <a:spLocks noGrp="1"/>
          </p:cNvSpPr>
          <p:nvPr>
            <p:ph type="dt" sz="half" idx="10"/>
          </p:nvPr>
        </p:nvSpPr>
        <p:spPr/>
        <p:txBody>
          <a:bodyPr/>
          <a:lstStyle/>
          <a:p>
            <a:fld id="{D5E1D299-EC6E-49D8-AD79-DB1902D2C568}" type="datetime1">
              <a:rPr lang="en-US" smtClean="0"/>
              <a:t>3/26/2026</a:t>
            </a:fld>
            <a:endParaRPr lang="lt-LT"/>
          </a:p>
        </p:txBody>
      </p:sp>
    </p:spTree>
    <p:extLst>
      <p:ext uri="{BB962C8B-B14F-4D97-AF65-F5344CB8AC3E}">
        <p14:creationId xmlns:p14="http://schemas.microsoft.com/office/powerpoint/2010/main" val="1554296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C2039CE4-3695-AEF3-9C1B-9298562B7711}"/>
              </a:ext>
            </a:extLst>
          </p:cNvPr>
          <p:cNvSpPr>
            <a:spLocks noGrp="1"/>
          </p:cNvSpPr>
          <p:nvPr>
            <p:ph idx="1"/>
          </p:nvPr>
        </p:nvSpPr>
        <p:spPr>
          <a:xfrm>
            <a:off x="395536" y="908720"/>
            <a:ext cx="8496944" cy="5268243"/>
          </a:xfrm>
        </p:spPr>
        <p:txBody>
          <a:bodyPr/>
          <a:lstStyle/>
          <a:p>
            <a:pPr marL="0" indent="0">
              <a:buNone/>
            </a:pPr>
            <a:r>
              <a:rPr lang="lt-LT" sz="2000" dirty="0"/>
              <a:t>Labai aiški linija: </a:t>
            </a:r>
            <a:r>
              <a:rPr lang="lt-LT" sz="2000" dirty="0">
                <a:solidFill>
                  <a:srgbClr val="0070C0"/>
                </a:solidFill>
              </a:rPr>
              <a:t>ESTT C‑158/21 - </a:t>
            </a:r>
            <a:r>
              <a:rPr lang="lt-LT" sz="2000" i="1" dirty="0" err="1">
                <a:solidFill>
                  <a:srgbClr val="0070C0"/>
                </a:solidFill>
              </a:rPr>
              <a:t>Gordi</a:t>
            </a:r>
            <a:r>
              <a:rPr lang="lt-LT" sz="2000" i="1" dirty="0">
                <a:solidFill>
                  <a:srgbClr val="0070C0"/>
                </a:solidFill>
              </a:rPr>
              <a:t>, </a:t>
            </a:r>
            <a:r>
              <a:rPr lang="lt-LT" sz="2000" i="1" dirty="0" err="1">
                <a:solidFill>
                  <a:srgbClr val="0070C0"/>
                </a:solidFill>
              </a:rPr>
              <a:t>Puigdemont</a:t>
            </a:r>
            <a:r>
              <a:rPr lang="lt-LT" sz="2000" i="1" dirty="0">
                <a:solidFill>
                  <a:srgbClr val="0070C0"/>
                </a:solidFill>
              </a:rPr>
              <a:t> </a:t>
            </a:r>
            <a:r>
              <a:rPr lang="lt-LT" sz="2000" i="1" dirty="0" err="1">
                <a:solidFill>
                  <a:srgbClr val="0070C0"/>
                </a:solidFill>
              </a:rPr>
              <a:t>Casamajó</a:t>
            </a:r>
            <a:r>
              <a:rPr lang="lt-LT" sz="2000" i="1" dirty="0">
                <a:solidFill>
                  <a:srgbClr val="0070C0"/>
                </a:solidFill>
              </a:rPr>
              <a:t> ir kt.</a:t>
            </a:r>
            <a:r>
              <a:rPr lang="lt-LT" sz="2000" dirty="0"/>
              <a:t>: </a:t>
            </a:r>
          </a:p>
          <a:p>
            <a:pPr marL="0" indent="0">
              <a:buNone/>
            </a:pPr>
            <a:r>
              <a:rPr lang="lt-LT" sz="2000" dirty="0"/>
              <a:t>vykdančioji teisminė institucija neturi teisės atsisakyti vykdyti Europos arešto orderio, remdamasi nevykdymo pagrindu, kuris nenurodytas šiame pagrindų sprendime, o kyla tik iš vykdančiosios valstybės narės teisės. Vis dėlto ši teisminė institucija gali taikyti nacionalinę nuostatą, kurioje numatyta, kad atsisakoma vykdyti Europos arešto orderį, jeigu dėl tokio vykdymo būtų pažeista Sąjungos teisėje įtvirtinta pagrindinė teisė, su sąlyga, kad šios nacionalinės nuostatos taikymo sritis neviršija šio pagrindų sprendimo 1 straipsnio 3 dalies, kaip ją yra išaiškinęs Teisingumo Teismas, taikymo srities</a:t>
            </a:r>
          </a:p>
          <a:p>
            <a:pPr marL="0" indent="0">
              <a:buNone/>
            </a:pPr>
            <a:endParaRPr lang="lt-LT" sz="2000" dirty="0"/>
          </a:p>
          <a:p>
            <a:pPr marL="0" indent="0">
              <a:buNone/>
            </a:pPr>
            <a:r>
              <a:rPr lang="lt-LT" sz="2000" dirty="0"/>
              <a:t>Kita įdomi byla: </a:t>
            </a:r>
            <a:r>
              <a:rPr lang="lt-LT" sz="2000" dirty="0">
                <a:solidFill>
                  <a:srgbClr val="0070C0"/>
                </a:solidFill>
              </a:rPr>
              <a:t>C‑</a:t>
            </a:r>
            <a:r>
              <a:rPr lang="lt-LT" sz="2000" i="1" dirty="0">
                <a:solidFill>
                  <a:srgbClr val="0070C0"/>
                </a:solidFill>
              </a:rPr>
              <a:t>261/22-GM</a:t>
            </a:r>
            <a:r>
              <a:rPr lang="lt-LT" sz="2000" dirty="0"/>
              <a:t>. Ar vykdančiojoje valstybėje bus užtikrintos pakankamos sąlygos motinai palaikyti ryšį su mažamečiais vaikais. </a:t>
            </a:r>
          </a:p>
          <a:p>
            <a:endParaRPr lang="lt-LT" dirty="0"/>
          </a:p>
        </p:txBody>
      </p:sp>
      <p:sp>
        <p:nvSpPr>
          <p:cNvPr id="4" name="Poraštės vietos rezervavimo ženklas 3">
            <a:extLst>
              <a:ext uri="{FF2B5EF4-FFF2-40B4-BE49-F238E27FC236}">
                <a16:creationId xmlns:a16="http://schemas.microsoft.com/office/drawing/2014/main" id="{38629B6D-57C1-C03E-D2BE-C097914E8B07}"/>
              </a:ext>
            </a:extLst>
          </p:cNvPr>
          <p:cNvSpPr>
            <a:spLocks noGrp="1"/>
          </p:cNvSpPr>
          <p:nvPr>
            <p:ph type="ftr" sz="quarter" idx="11"/>
          </p:nvPr>
        </p:nvSpPr>
        <p:spPr/>
        <p:txBody>
          <a:bodyPr/>
          <a:lstStyle/>
          <a:p>
            <a:r>
              <a:rPr lang="lt-LT"/>
              <a:t>J. Namavičius </a:t>
            </a:r>
          </a:p>
        </p:txBody>
      </p:sp>
      <p:sp>
        <p:nvSpPr>
          <p:cNvPr id="5" name="Skaidrės numerio vietos rezervavimo ženklas 4">
            <a:extLst>
              <a:ext uri="{FF2B5EF4-FFF2-40B4-BE49-F238E27FC236}">
                <a16:creationId xmlns:a16="http://schemas.microsoft.com/office/drawing/2014/main" id="{D4FE6328-1B20-10E6-AC32-B78DD6C7BCFD}"/>
              </a:ext>
            </a:extLst>
          </p:cNvPr>
          <p:cNvSpPr>
            <a:spLocks noGrp="1"/>
          </p:cNvSpPr>
          <p:nvPr>
            <p:ph type="sldNum" sz="quarter" idx="12"/>
          </p:nvPr>
        </p:nvSpPr>
        <p:spPr/>
        <p:txBody>
          <a:bodyPr/>
          <a:lstStyle/>
          <a:p>
            <a:fld id="{52CC49F5-588D-410B-8178-62C2B24EC2BE}" type="slidenum">
              <a:rPr lang="lt-LT" smtClean="0"/>
              <a:t>44</a:t>
            </a:fld>
            <a:endParaRPr lang="lt-LT"/>
          </a:p>
        </p:txBody>
      </p:sp>
      <p:sp>
        <p:nvSpPr>
          <p:cNvPr id="8" name="Datos vietos rezervavimo ženklas 7">
            <a:extLst>
              <a:ext uri="{FF2B5EF4-FFF2-40B4-BE49-F238E27FC236}">
                <a16:creationId xmlns:a16="http://schemas.microsoft.com/office/drawing/2014/main" id="{89951255-2113-12C2-1119-912198A6CA0F}"/>
              </a:ext>
            </a:extLst>
          </p:cNvPr>
          <p:cNvSpPr>
            <a:spLocks noGrp="1"/>
          </p:cNvSpPr>
          <p:nvPr>
            <p:ph type="dt" sz="half" idx="10"/>
          </p:nvPr>
        </p:nvSpPr>
        <p:spPr/>
        <p:txBody>
          <a:bodyPr/>
          <a:lstStyle/>
          <a:p>
            <a:fld id="{16C6AFD1-EB2C-4F6E-9261-342AD4D7DAFE}" type="datetime1">
              <a:rPr lang="en-US" smtClean="0"/>
              <a:t>3/26/2026</a:t>
            </a:fld>
            <a:endParaRPr lang="lt-LT"/>
          </a:p>
        </p:txBody>
      </p:sp>
    </p:spTree>
    <p:extLst>
      <p:ext uri="{BB962C8B-B14F-4D97-AF65-F5344CB8AC3E}">
        <p14:creationId xmlns:p14="http://schemas.microsoft.com/office/powerpoint/2010/main" val="13449673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122F4A27-8D19-104B-9DCA-0D392AB16619}"/>
              </a:ext>
            </a:extLst>
          </p:cNvPr>
          <p:cNvSpPr>
            <a:spLocks noGrp="1"/>
          </p:cNvSpPr>
          <p:nvPr>
            <p:ph idx="1"/>
          </p:nvPr>
        </p:nvSpPr>
        <p:spPr>
          <a:xfrm>
            <a:off x="457200" y="692696"/>
            <a:ext cx="8229600" cy="5433467"/>
          </a:xfrm>
        </p:spPr>
        <p:txBody>
          <a:bodyPr/>
          <a:lstStyle/>
          <a:p>
            <a:pPr marL="0" indent="0">
              <a:buNone/>
            </a:pPr>
            <a:r>
              <a:rPr lang="lt-LT" dirty="0"/>
              <a:t>Šiuo metu nagrinėjama:</a:t>
            </a:r>
          </a:p>
          <a:p>
            <a:pPr marL="0" indent="0">
              <a:buNone/>
            </a:pPr>
            <a:r>
              <a:rPr lang="lt-LT" dirty="0">
                <a:solidFill>
                  <a:srgbClr val="0070C0"/>
                </a:solidFill>
              </a:rPr>
              <a:t>C-583/28 – </a:t>
            </a:r>
            <a:r>
              <a:rPr lang="lt-LT" i="1" dirty="0">
                <a:solidFill>
                  <a:srgbClr val="0070C0"/>
                </a:solidFill>
              </a:rPr>
              <a:t>DZ</a:t>
            </a:r>
            <a:r>
              <a:rPr lang="lt-LT" dirty="0"/>
              <a:t>: perdavimas iš Nyderlandų į Rumuniją vykdyti 7 metų laisvės atėmimo bausmę už 3 g kanapių ir 4 MDMA tablečių įvežimą (</a:t>
            </a:r>
            <a:r>
              <a:rPr lang="lt-LT" dirty="0" err="1"/>
              <a:t>Ch</a:t>
            </a:r>
            <a:r>
              <a:rPr lang="lt-LT" dirty="0"/>
              <a:t> 49 str. 3 d.). </a:t>
            </a:r>
            <a:endParaRPr lang="en-US" dirty="0"/>
          </a:p>
        </p:txBody>
      </p:sp>
      <p:sp>
        <p:nvSpPr>
          <p:cNvPr id="4" name="Datos vietos rezervavimo ženklas 3">
            <a:extLst>
              <a:ext uri="{FF2B5EF4-FFF2-40B4-BE49-F238E27FC236}">
                <a16:creationId xmlns:a16="http://schemas.microsoft.com/office/drawing/2014/main" id="{E92A824D-D1B2-8055-FCD9-2C84926A761A}"/>
              </a:ext>
            </a:extLst>
          </p:cNvPr>
          <p:cNvSpPr>
            <a:spLocks noGrp="1"/>
          </p:cNvSpPr>
          <p:nvPr>
            <p:ph type="dt" sz="half" idx="10"/>
          </p:nvPr>
        </p:nvSpPr>
        <p:spPr/>
        <p:txBody>
          <a:bodyPr/>
          <a:lstStyle/>
          <a:p>
            <a:fld id="{08CB1E16-5614-401F-8CA9-D6DD11506916}" type="datetime1">
              <a:rPr lang="en-US" smtClean="0"/>
              <a:t>3/26/2026</a:t>
            </a:fld>
            <a:endParaRPr lang="en-US"/>
          </a:p>
        </p:txBody>
      </p:sp>
      <p:sp>
        <p:nvSpPr>
          <p:cNvPr id="5" name="Poraštės vietos rezervavimo ženklas 4">
            <a:extLst>
              <a:ext uri="{FF2B5EF4-FFF2-40B4-BE49-F238E27FC236}">
                <a16:creationId xmlns:a16="http://schemas.microsoft.com/office/drawing/2014/main" id="{91BEF333-774D-BC47-9C6F-6432B32F879C}"/>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ADBC207E-B248-E233-B882-747B9980E454}"/>
              </a:ext>
            </a:extLst>
          </p:cNvPr>
          <p:cNvSpPr>
            <a:spLocks noGrp="1"/>
          </p:cNvSpPr>
          <p:nvPr>
            <p:ph type="sldNum" sz="quarter" idx="12"/>
          </p:nvPr>
        </p:nvSpPr>
        <p:spPr/>
        <p:txBody>
          <a:bodyPr/>
          <a:lstStyle/>
          <a:p>
            <a:fld id="{C191162D-2D2D-40DA-97B4-85B411CDC5D2}" type="slidenum">
              <a:rPr lang="en-US" smtClean="0"/>
              <a:t>45</a:t>
            </a:fld>
            <a:endParaRPr lang="en-US"/>
          </a:p>
        </p:txBody>
      </p:sp>
    </p:spTree>
    <p:extLst>
      <p:ext uri="{BB962C8B-B14F-4D97-AF65-F5344CB8AC3E}">
        <p14:creationId xmlns:p14="http://schemas.microsoft.com/office/powerpoint/2010/main" val="18628917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2720BBA6-4D22-98ED-D2F0-C47B72930E75}"/>
              </a:ext>
            </a:extLst>
          </p:cNvPr>
          <p:cNvSpPr>
            <a:spLocks noGrp="1"/>
          </p:cNvSpPr>
          <p:nvPr>
            <p:ph idx="1"/>
          </p:nvPr>
        </p:nvSpPr>
        <p:spPr>
          <a:xfrm>
            <a:off x="395536" y="476672"/>
            <a:ext cx="8424936" cy="5879679"/>
          </a:xfrm>
        </p:spPr>
        <p:txBody>
          <a:bodyPr/>
          <a:lstStyle/>
          <a:p>
            <a:pPr marL="0" indent="0">
              <a:buNone/>
            </a:pPr>
            <a:endParaRPr lang="lt-LT" dirty="0"/>
          </a:p>
          <a:p>
            <a:pPr marL="0" indent="0">
              <a:buNone/>
            </a:pPr>
            <a:r>
              <a:rPr lang="lt-LT" sz="2800" dirty="0"/>
              <a:t>Dėl </a:t>
            </a:r>
            <a:r>
              <a:rPr lang="lt-LT" sz="2800" i="1" dirty="0" err="1"/>
              <a:t>ordre</a:t>
            </a:r>
            <a:r>
              <a:rPr lang="lt-LT" sz="2800" i="1" dirty="0"/>
              <a:t> </a:t>
            </a:r>
            <a:r>
              <a:rPr lang="lt-LT" sz="2800" i="1" dirty="0" err="1"/>
              <a:t>public</a:t>
            </a:r>
            <a:r>
              <a:rPr lang="lt-LT" sz="2800" i="1" dirty="0"/>
              <a:t> </a:t>
            </a:r>
            <a:r>
              <a:rPr lang="lt-LT" sz="2800" dirty="0"/>
              <a:t>santykyje su Jungtine Karalyste po „Brexit“: </a:t>
            </a:r>
          </a:p>
          <a:p>
            <a:pPr marL="0" indent="0">
              <a:buNone/>
            </a:pPr>
            <a:r>
              <a:rPr lang="lt-LT" sz="2800" dirty="0">
                <a:solidFill>
                  <a:srgbClr val="0070C0"/>
                </a:solidFill>
              </a:rPr>
              <a:t>ESTT C-202/24 – </a:t>
            </a:r>
            <a:r>
              <a:rPr lang="lt-LT" sz="2800" i="1" dirty="0">
                <a:solidFill>
                  <a:srgbClr val="0070C0"/>
                </a:solidFill>
              </a:rPr>
              <a:t>MA</a:t>
            </a:r>
            <a:r>
              <a:rPr lang="lt-LT" sz="2800" dirty="0"/>
              <a:t>: ES valstybėms lygiavertis abipusio pripažinimo principas šiuo atveju netaikomas. Iš esmės </a:t>
            </a:r>
            <a:r>
              <a:rPr lang="lt-LT" sz="2800" i="1" dirty="0" err="1"/>
              <a:t>ordre</a:t>
            </a:r>
            <a:r>
              <a:rPr lang="lt-LT" sz="2800" i="1" dirty="0"/>
              <a:t> </a:t>
            </a:r>
            <a:r>
              <a:rPr lang="lt-LT" sz="2800" i="1" dirty="0" err="1"/>
              <a:t>public</a:t>
            </a:r>
            <a:r>
              <a:rPr lang="lt-LT" sz="2800" i="1" dirty="0"/>
              <a:t> </a:t>
            </a:r>
            <a:r>
              <a:rPr lang="lt-LT" sz="2800" dirty="0"/>
              <a:t>patikra vykdoma įprastiniais tarptautinės teisės standartais.</a:t>
            </a:r>
          </a:p>
          <a:p>
            <a:pPr marL="0" indent="0">
              <a:buNone/>
            </a:pPr>
            <a:r>
              <a:rPr lang="lt-LT" sz="2800" dirty="0"/>
              <a:t>Byloje specifinė problema: ar lygtinio paleidimo sąlygų sugriežtinimas po nuosprendžio priėmimo prieštarautų </a:t>
            </a:r>
            <a:r>
              <a:rPr lang="lt-LT" sz="2800" i="1" dirty="0" err="1"/>
              <a:t>nulla</a:t>
            </a:r>
            <a:r>
              <a:rPr lang="lt-LT" sz="2800" i="1" dirty="0"/>
              <a:t> </a:t>
            </a:r>
            <a:r>
              <a:rPr lang="lt-LT" sz="2800" i="1" dirty="0" err="1"/>
              <a:t>poena</a:t>
            </a:r>
            <a:r>
              <a:rPr lang="lt-LT" sz="2800" i="1" dirty="0"/>
              <a:t> </a:t>
            </a:r>
            <a:r>
              <a:rPr lang="lt-LT" sz="2800" i="1" dirty="0" err="1"/>
              <a:t>sine</a:t>
            </a:r>
            <a:r>
              <a:rPr lang="lt-LT" sz="2800" i="1" dirty="0"/>
              <a:t> </a:t>
            </a:r>
            <a:r>
              <a:rPr lang="lt-LT" sz="2800" i="1" dirty="0" err="1"/>
              <a:t>lege</a:t>
            </a:r>
            <a:r>
              <a:rPr lang="lt-LT" sz="2800" i="1" dirty="0"/>
              <a:t> </a:t>
            </a:r>
            <a:r>
              <a:rPr lang="lt-LT" sz="2800" dirty="0"/>
              <a:t>(</a:t>
            </a:r>
            <a:r>
              <a:rPr lang="lt-LT" sz="2800" dirty="0" err="1"/>
              <a:t>Ch</a:t>
            </a:r>
            <a:r>
              <a:rPr lang="lt-LT" sz="2800" dirty="0"/>
              <a:t> 49 str. 1 d.)? - ESTT: ne, kadangi klausimas susijęs su bausmės vykdymu. </a:t>
            </a:r>
          </a:p>
          <a:p>
            <a:pPr marL="0" indent="0">
              <a:buNone/>
            </a:pPr>
            <a:endParaRPr lang="lt-LT" dirty="0"/>
          </a:p>
        </p:txBody>
      </p:sp>
      <p:sp>
        <p:nvSpPr>
          <p:cNvPr id="4" name="Poraštės vietos rezervavimo ženklas 3">
            <a:extLst>
              <a:ext uri="{FF2B5EF4-FFF2-40B4-BE49-F238E27FC236}">
                <a16:creationId xmlns:a16="http://schemas.microsoft.com/office/drawing/2014/main" id="{5F987618-2193-5611-4836-56BA7D8A2AA9}"/>
              </a:ext>
            </a:extLst>
          </p:cNvPr>
          <p:cNvSpPr>
            <a:spLocks noGrp="1"/>
          </p:cNvSpPr>
          <p:nvPr>
            <p:ph type="ftr" sz="quarter" idx="11"/>
          </p:nvPr>
        </p:nvSpPr>
        <p:spPr/>
        <p:txBody>
          <a:bodyPr/>
          <a:lstStyle/>
          <a:p>
            <a:r>
              <a:rPr lang="lt-LT"/>
              <a:t>J. Namavičius </a:t>
            </a:r>
          </a:p>
        </p:txBody>
      </p:sp>
      <p:sp>
        <p:nvSpPr>
          <p:cNvPr id="5" name="Skaidrės numerio vietos rezervavimo ženklas 4">
            <a:extLst>
              <a:ext uri="{FF2B5EF4-FFF2-40B4-BE49-F238E27FC236}">
                <a16:creationId xmlns:a16="http://schemas.microsoft.com/office/drawing/2014/main" id="{271ABD1D-F225-748D-16F2-8F6F31C55064}"/>
              </a:ext>
            </a:extLst>
          </p:cNvPr>
          <p:cNvSpPr>
            <a:spLocks noGrp="1"/>
          </p:cNvSpPr>
          <p:nvPr>
            <p:ph type="sldNum" sz="quarter" idx="12"/>
          </p:nvPr>
        </p:nvSpPr>
        <p:spPr/>
        <p:txBody>
          <a:bodyPr/>
          <a:lstStyle/>
          <a:p>
            <a:fld id="{52CC49F5-588D-410B-8178-62C2B24EC2BE}" type="slidenum">
              <a:rPr lang="lt-LT" smtClean="0"/>
              <a:t>46</a:t>
            </a:fld>
            <a:endParaRPr lang="lt-LT"/>
          </a:p>
        </p:txBody>
      </p:sp>
      <p:sp>
        <p:nvSpPr>
          <p:cNvPr id="6" name="Datos vietos rezervavimo ženklas 5">
            <a:extLst>
              <a:ext uri="{FF2B5EF4-FFF2-40B4-BE49-F238E27FC236}">
                <a16:creationId xmlns:a16="http://schemas.microsoft.com/office/drawing/2014/main" id="{3698E0F8-9645-4483-3802-DD9069D7213B}"/>
              </a:ext>
            </a:extLst>
          </p:cNvPr>
          <p:cNvSpPr>
            <a:spLocks noGrp="1"/>
          </p:cNvSpPr>
          <p:nvPr>
            <p:ph type="dt" sz="half" idx="10"/>
          </p:nvPr>
        </p:nvSpPr>
        <p:spPr/>
        <p:txBody>
          <a:bodyPr/>
          <a:lstStyle/>
          <a:p>
            <a:fld id="{4EE6B7E5-740A-4EFD-A79F-AC774E1C2112}" type="datetime1">
              <a:rPr lang="en-US" smtClean="0"/>
              <a:t>3/26/2026</a:t>
            </a:fld>
            <a:endParaRPr lang="lt-LT"/>
          </a:p>
        </p:txBody>
      </p:sp>
    </p:spTree>
    <p:extLst>
      <p:ext uri="{BB962C8B-B14F-4D97-AF65-F5344CB8AC3E}">
        <p14:creationId xmlns:p14="http://schemas.microsoft.com/office/powerpoint/2010/main" val="27612231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F63C9A4-1E70-FBAC-5497-CC795FE023B2}"/>
              </a:ext>
            </a:extLst>
          </p:cNvPr>
          <p:cNvSpPr>
            <a:spLocks noGrp="1"/>
          </p:cNvSpPr>
          <p:nvPr>
            <p:ph type="title"/>
          </p:nvPr>
        </p:nvSpPr>
        <p:spPr>
          <a:xfrm>
            <a:off x="458652" y="2286000"/>
            <a:ext cx="8229600" cy="1143000"/>
          </a:xfrm>
        </p:spPr>
        <p:txBody>
          <a:bodyPr>
            <a:normAutofit/>
          </a:bodyPr>
          <a:lstStyle/>
          <a:p>
            <a:r>
              <a:rPr lang="lt-LT" dirty="0"/>
              <a:t>Pabaigai šiek tiek apie EAO</a:t>
            </a:r>
            <a:endParaRPr lang="en-US" dirty="0"/>
          </a:p>
        </p:txBody>
      </p:sp>
      <p:sp>
        <p:nvSpPr>
          <p:cNvPr id="4" name="Datos vietos rezervavimo ženklas 3">
            <a:extLst>
              <a:ext uri="{FF2B5EF4-FFF2-40B4-BE49-F238E27FC236}">
                <a16:creationId xmlns:a16="http://schemas.microsoft.com/office/drawing/2014/main" id="{7FE91710-7D97-DA72-8F49-B67563F2731A}"/>
              </a:ext>
            </a:extLst>
          </p:cNvPr>
          <p:cNvSpPr>
            <a:spLocks noGrp="1"/>
          </p:cNvSpPr>
          <p:nvPr>
            <p:ph type="dt" sz="half" idx="10"/>
          </p:nvPr>
        </p:nvSpPr>
        <p:spPr/>
        <p:txBody>
          <a:bodyPr/>
          <a:lstStyle/>
          <a:p>
            <a:fld id="{00F4E2F5-9541-4079-A974-5E1BA0731A9E}" type="datetime1">
              <a:rPr lang="en-US" smtClean="0"/>
              <a:t>3/26/2026</a:t>
            </a:fld>
            <a:endParaRPr lang="en-US"/>
          </a:p>
        </p:txBody>
      </p:sp>
      <p:sp>
        <p:nvSpPr>
          <p:cNvPr id="5" name="Poraštės vietos rezervavimo ženklas 4">
            <a:extLst>
              <a:ext uri="{FF2B5EF4-FFF2-40B4-BE49-F238E27FC236}">
                <a16:creationId xmlns:a16="http://schemas.microsoft.com/office/drawing/2014/main" id="{9ADF2454-D180-9EF8-8165-0FB766D1AFB3}"/>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4347E4DE-CC4F-87FB-19B2-2FBAD9C4D095}"/>
              </a:ext>
            </a:extLst>
          </p:cNvPr>
          <p:cNvSpPr>
            <a:spLocks noGrp="1"/>
          </p:cNvSpPr>
          <p:nvPr>
            <p:ph type="sldNum" sz="quarter" idx="12"/>
          </p:nvPr>
        </p:nvSpPr>
        <p:spPr/>
        <p:txBody>
          <a:bodyPr/>
          <a:lstStyle/>
          <a:p>
            <a:fld id="{C191162D-2D2D-40DA-97B4-85B411CDC5D2}" type="slidenum">
              <a:rPr lang="en-US" smtClean="0"/>
              <a:t>47</a:t>
            </a:fld>
            <a:endParaRPr lang="en-US"/>
          </a:p>
        </p:txBody>
      </p:sp>
    </p:spTree>
    <p:extLst>
      <p:ext uri="{BB962C8B-B14F-4D97-AF65-F5344CB8AC3E}">
        <p14:creationId xmlns:p14="http://schemas.microsoft.com/office/powerpoint/2010/main" val="34464254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5647FE9-7979-1979-7F5A-636810D0CB7F}"/>
              </a:ext>
            </a:extLst>
          </p:cNvPr>
          <p:cNvSpPr>
            <a:spLocks noGrp="1"/>
          </p:cNvSpPr>
          <p:nvPr>
            <p:ph type="title"/>
          </p:nvPr>
        </p:nvSpPr>
        <p:spPr>
          <a:xfrm>
            <a:off x="539552" y="136525"/>
            <a:ext cx="7886700" cy="556171"/>
          </a:xfrm>
        </p:spPr>
        <p:txBody>
          <a:bodyPr>
            <a:normAutofit/>
          </a:bodyPr>
          <a:lstStyle/>
          <a:p>
            <a:pPr algn="l"/>
            <a:r>
              <a:rPr lang="lt-LT" sz="1800" dirty="0"/>
              <a:t>Senatis kaip diskrecinis pagrindas 4 d. 6 p.: </a:t>
            </a:r>
            <a:r>
              <a:rPr lang="lt-LT" sz="1800" dirty="0" err="1">
                <a:solidFill>
                  <a:srgbClr val="0070C0"/>
                </a:solidFill>
              </a:rPr>
              <a:t>VApT</a:t>
            </a:r>
            <a:r>
              <a:rPr lang="lt-LT" sz="1800" dirty="0">
                <a:solidFill>
                  <a:srgbClr val="0070C0"/>
                </a:solidFill>
              </a:rPr>
              <a:t> Nr. 1-266-1036/2023</a:t>
            </a:r>
          </a:p>
        </p:txBody>
      </p:sp>
      <p:sp>
        <p:nvSpPr>
          <p:cNvPr id="3" name="Turinio vietos rezervavimo ženklas 2">
            <a:extLst>
              <a:ext uri="{FF2B5EF4-FFF2-40B4-BE49-F238E27FC236}">
                <a16:creationId xmlns:a16="http://schemas.microsoft.com/office/drawing/2014/main" id="{8C7C0F47-F8D6-F8C2-C892-6B9B30B2AA5B}"/>
              </a:ext>
            </a:extLst>
          </p:cNvPr>
          <p:cNvSpPr>
            <a:spLocks noGrp="1"/>
          </p:cNvSpPr>
          <p:nvPr>
            <p:ph idx="1"/>
          </p:nvPr>
        </p:nvSpPr>
        <p:spPr>
          <a:xfrm>
            <a:off x="395536" y="908720"/>
            <a:ext cx="8527008" cy="5256584"/>
          </a:xfrm>
        </p:spPr>
        <p:txBody>
          <a:bodyPr>
            <a:normAutofit fontScale="40000" lnSpcReduction="20000"/>
          </a:bodyPr>
          <a:lstStyle/>
          <a:p>
            <a:pPr marL="0" indent="0">
              <a:buNone/>
            </a:pPr>
            <a:r>
              <a:rPr lang="lt-LT" dirty="0"/>
              <a:t>Taigi šiuo metu yra susiklosčiusi procesinė situacija, kuomet dėl dalies EAO nurodytų nusikalstamų veikų yra suėję apkaltinamojo nuosprendžio priėmimo senaties terminai, t. y. nustatytas diskrecinis asmens neišdavimo pagrindas, numatytas BK 9</a:t>
            </a:r>
            <a:r>
              <a:rPr lang="lt-LT" baseline="30000" dirty="0"/>
              <a:t>1</a:t>
            </a:r>
            <a:r>
              <a:rPr lang="lt-LT" dirty="0"/>
              <a:t> straipsnio 4 dalies 6 punkte, o dėl kitų EAO nurodytų nusikalstamų veikų nenustatyti nei privalomieji nei diskreciniai asmens atsisakymo išduoti pagrindai. Kitaip tariant, teismas dėl vienų nusikalstamų veikų asmenį privalo perduoti kitai Europos Sąjungos valstybei, o dėl kitų turi laisvę nuspręsti perduoti, ar ne.</a:t>
            </a:r>
          </a:p>
          <a:p>
            <a:pPr marL="0" indent="0">
              <a:buNone/>
            </a:pPr>
            <a:r>
              <a:rPr lang="lt-LT" dirty="0"/>
              <a:t>Teismas, spręsdamas, ar šiuo konkrečiu atveju naudotis diskrecine teise ir dėl dalies EAO nurodytų nusikalstamų veikų X neperduoti, pažymi, kad </a:t>
            </a:r>
            <a:r>
              <a:rPr lang="lt-LT" dirty="0">
                <a:highlight>
                  <a:srgbClr val="FFFF00"/>
                </a:highlight>
              </a:rPr>
              <a:t>Europos Sąjungos T. T. (toliau ESTT) savo jurisprudencijoje yra pažymėjęs, kad Europos arešto orderio vykdymas yra principas, o atsisakymas jį vykdyti suprantamas kaip išimtis, kurią reikia aiškinti siaurai. </a:t>
            </a:r>
            <a:r>
              <a:rPr lang="lt-LT" dirty="0"/>
              <a:t>Europos Sąjungos teisė grindžiama esmine prielaida, pagal kurią kiekviena valstybė narė dalijasi su kitomis valstybėmis narėmis daugeliu bendrų vertybių, kuriomis pagrįsta Sąjunga, kaip numatyta ESS 2 straipsnyje, ir pripažįsta, kad kitos valstybės narės jomis dalijasi su ja. Ši prielaida suponuoja ir pateisina valstybių narių tarpusavio pasitikėjimą, ypač jų atitinkamose baudžiamojo teisingumo sistemose. Pagrindų sprendimą reikia aiškinti taip, kad būtų užtikrinta atitiktis atitinkamų asmenų pagrindinių teisių užtikrinimo reikalavimams ir nebūtų pakenkta valstybių narių teismų bendradarbiavimo sistemos, kurios vienas iš esminių elementų yra Sąjungos teisės aktų leidėjo numatytas Europos arešto orderis, veiksmingumui (2017 m. rugpjūčio 10 d. Sprendimas C‑270/17 PPU, EU:C:2017:628). </a:t>
            </a:r>
            <a:r>
              <a:rPr lang="lt-LT" dirty="0">
                <a:highlight>
                  <a:srgbClr val="FFFF00"/>
                </a:highlight>
              </a:rPr>
              <a:t>ESTT pateiktas Tarybos pagrindų sprendimo 2002/584/TVR aiškinimas leidžia daryti išvadą, kad asmuo pagal EAO prašančiai valstybei gali būti neišduodamas tik išimtiniais atvejais</a:t>
            </a:r>
            <a:r>
              <a:rPr lang="lt-LT" dirty="0"/>
              <a:t>. </a:t>
            </a:r>
            <a:r>
              <a:rPr lang="lt-LT" dirty="0">
                <a:highlight>
                  <a:srgbClr val="FFFF00"/>
                </a:highlight>
              </a:rPr>
              <a:t>Jau buvo minėta, kad šiuo atveju dėl dalies EAO nurodytų nusikalstamų veikų X privalo būti išduotas Vokietijos Federacinei Respublikai, nes dėl jų nebuvo nustatyti privalomi ar diskreciniai neišdavimo pagrindai. Kitaip tariant X turi būti išduotas prašančiajai valstybei nepaisant to, kad dėl dalies nusikalstamų veikų pagal Lietuvos nacionalinę teisę yra suėję apkaltinamojo nuosprendžio priėmimo senaties terminai. Nustatytų faktinių aplinkybių ir anksčiau cituoto ESTT teisės aiškinimo pagrindu, teismas daro išvadą, kad faktas, jog dėl kelių EAO nurodytų nusikalstamų veikų apkaltinamojo nuosprendžio priėmimo terminai pagal Lietuvos nacionalinę teisę yra suėję, nėra ta išimtis, dėl kurios teismas turėtų naudotis įstatymo numatytą </a:t>
            </a:r>
            <a:r>
              <a:rPr lang="lt-LT" dirty="0" err="1">
                <a:highlight>
                  <a:srgbClr val="FFFF00"/>
                </a:highlight>
              </a:rPr>
              <a:t>diskrecija</a:t>
            </a:r>
            <a:r>
              <a:rPr lang="lt-LT" dirty="0">
                <a:highlight>
                  <a:srgbClr val="FFFF00"/>
                </a:highlight>
              </a:rPr>
              <a:t> ir neperduoti asmens pagal EAO kitai Europos Sąjungos valstybei dėl atskirų nusikalstamų veikų</a:t>
            </a:r>
            <a:r>
              <a:rPr lang="lt-LT" dirty="0"/>
              <a:t>.  </a:t>
            </a:r>
          </a:p>
          <a:p>
            <a:pPr marL="0" indent="0">
              <a:buNone/>
            </a:pPr>
            <a:r>
              <a:rPr lang="lt-LT" dirty="0"/>
              <a:t>Atsižvelgdamas į išdėstytas aplinkybes, apygardos teismas sprendžia, kad X perduotinas baudžiamajam persekiojimui Vokietijos Federacinei Respublikai.</a:t>
            </a:r>
          </a:p>
        </p:txBody>
      </p:sp>
      <p:sp>
        <p:nvSpPr>
          <p:cNvPr id="4" name="Poraštės vietos rezervavimo ženklas 3">
            <a:extLst>
              <a:ext uri="{FF2B5EF4-FFF2-40B4-BE49-F238E27FC236}">
                <a16:creationId xmlns:a16="http://schemas.microsoft.com/office/drawing/2014/main" id="{BB650DEF-B3B0-24A6-03F2-6F58C86F7E47}"/>
              </a:ext>
            </a:extLst>
          </p:cNvPr>
          <p:cNvSpPr>
            <a:spLocks noGrp="1"/>
          </p:cNvSpPr>
          <p:nvPr>
            <p:ph type="ftr" sz="quarter" idx="11"/>
          </p:nvPr>
        </p:nvSpPr>
        <p:spPr/>
        <p:txBody>
          <a:bodyPr/>
          <a:lstStyle/>
          <a:p>
            <a:r>
              <a:rPr lang="lt-LT"/>
              <a:t>J. Namavičius. Tarptautinė teisinė pagalba</a:t>
            </a:r>
          </a:p>
        </p:txBody>
      </p:sp>
      <p:sp>
        <p:nvSpPr>
          <p:cNvPr id="5" name="Skaidrės numerio vietos rezervavimo ženklas 4">
            <a:extLst>
              <a:ext uri="{FF2B5EF4-FFF2-40B4-BE49-F238E27FC236}">
                <a16:creationId xmlns:a16="http://schemas.microsoft.com/office/drawing/2014/main" id="{8DD629A5-77D0-EB1D-875B-895079D155B5}"/>
              </a:ext>
            </a:extLst>
          </p:cNvPr>
          <p:cNvSpPr>
            <a:spLocks noGrp="1"/>
          </p:cNvSpPr>
          <p:nvPr>
            <p:ph type="sldNum" sz="quarter" idx="12"/>
          </p:nvPr>
        </p:nvSpPr>
        <p:spPr/>
        <p:txBody>
          <a:bodyPr/>
          <a:lstStyle/>
          <a:p>
            <a:fld id="{52CC49F5-588D-410B-8178-62C2B24EC2BE}" type="slidenum">
              <a:rPr lang="lt-LT" smtClean="0"/>
              <a:t>48</a:t>
            </a:fld>
            <a:endParaRPr lang="lt-LT"/>
          </a:p>
        </p:txBody>
      </p:sp>
    </p:spTree>
    <p:extLst>
      <p:ext uri="{BB962C8B-B14F-4D97-AF65-F5344CB8AC3E}">
        <p14:creationId xmlns:p14="http://schemas.microsoft.com/office/powerpoint/2010/main" val="30329900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46423DD-0488-7AF8-F61D-888B76BAE157}"/>
              </a:ext>
            </a:extLst>
          </p:cNvPr>
          <p:cNvSpPr>
            <a:spLocks noGrp="1"/>
          </p:cNvSpPr>
          <p:nvPr>
            <p:ph type="title"/>
          </p:nvPr>
        </p:nvSpPr>
        <p:spPr/>
        <p:txBody>
          <a:bodyPr/>
          <a:lstStyle/>
          <a:p>
            <a:r>
              <a:rPr lang="lt-LT" dirty="0"/>
              <a:t>Sisteminis ir istorinis aiškinimas:</a:t>
            </a:r>
          </a:p>
        </p:txBody>
      </p:sp>
      <p:sp>
        <p:nvSpPr>
          <p:cNvPr id="3" name="Turinio vietos rezervavimo ženklas 2">
            <a:extLst>
              <a:ext uri="{FF2B5EF4-FFF2-40B4-BE49-F238E27FC236}">
                <a16:creationId xmlns:a16="http://schemas.microsoft.com/office/drawing/2014/main" id="{182BF7D4-9783-9BBF-F208-75912FB556ED}"/>
              </a:ext>
            </a:extLst>
          </p:cNvPr>
          <p:cNvSpPr>
            <a:spLocks noGrp="1"/>
          </p:cNvSpPr>
          <p:nvPr>
            <p:ph idx="1"/>
          </p:nvPr>
        </p:nvSpPr>
        <p:spPr/>
        <p:txBody>
          <a:bodyPr>
            <a:normAutofit fontScale="92500"/>
          </a:bodyPr>
          <a:lstStyle/>
          <a:p>
            <a:r>
              <a:rPr lang="de-DE" dirty="0" err="1"/>
              <a:t>Pagal</a:t>
            </a:r>
            <a:r>
              <a:rPr lang="de-DE" dirty="0"/>
              <a:t> </a:t>
            </a:r>
            <a:r>
              <a:rPr lang="lt-LT" dirty="0"/>
              <a:t>1957 m. </a:t>
            </a:r>
            <a:r>
              <a:rPr lang="de-DE" dirty="0" err="1"/>
              <a:t>Eur</a:t>
            </a:r>
            <a:r>
              <a:rPr lang="lt-LT" dirty="0"/>
              <a:t> </a:t>
            </a:r>
            <a:r>
              <a:rPr lang="de-DE" dirty="0" err="1"/>
              <a:t>Konv</a:t>
            </a:r>
            <a:r>
              <a:rPr lang="de-DE" dirty="0"/>
              <a:t> d</a:t>
            </a:r>
            <a:r>
              <a:rPr lang="lt-LT" dirty="0" err="1"/>
              <a:t>ėl</a:t>
            </a:r>
            <a:r>
              <a:rPr lang="lt-LT" dirty="0"/>
              <a:t> ekstradicijos 10 str. senatis yra kliūtis perdavimui.</a:t>
            </a:r>
          </a:p>
          <a:p>
            <a:r>
              <a:rPr lang="lt-LT" dirty="0"/>
              <a:t>Pagal senesnės 1996 m. ES </a:t>
            </a:r>
            <a:r>
              <a:rPr lang="lt-LT" dirty="0" err="1"/>
              <a:t>Konv</a:t>
            </a:r>
            <a:r>
              <a:rPr lang="lt-LT" dirty="0"/>
              <a:t> dėl ekstradicijos (LT neįsigaliojo) 8 str. senatis nebuvo pagrindas atsisakyti vykdyti ekstradicijos prašymą, nebent pagrįsta prašomosios valstybės jurisdikcija.</a:t>
            </a:r>
          </a:p>
          <a:p>
            <a:r>
              <a:rPr lang="lt-LT" dirty="0" err="1"/>
              <a:t>Diskrecijos</a:t>
            </a:r>
            <a:r>
              <a:rPr lang="lt-LT" dirty="0"/>
              <a:t> kriterijai: asmens pilietybė? Veikos padarymo vieta?</a:t>
            </a:r>
          </a:p>
          <a:p>
            <a:r>
              <a:rPr lang="lt-LT" dirty="0"/>
              <a:t>Senaties instituto samprata.</a:t>
            </a:r>
          </a:p>
        </p:txBody>
      </p:sp>
      <p:sp>
        <p:nvSpPr>
          <p:cNvPr id="4" name="Poraštės vietos rezervavimo ženklas 3">
            <a:extLst>
              <a:ext uri="{FF2B5EF4-FFF2-40B4-BE49-F238E27FC236}">
                <a16:creationId xmlns:a16="http://schemas.microsoft.com/office/drawing/2014/main" id="{4A9F0248-E4FF-EB9E-5EAF-62C6A3B6FFC0}"/>
              </a:ext>
            </a:extLst>
          </p:cNvPr>
          <p:cNvSpPr>
            <a:spLocks noGrp="1"/>
          </p:cNvSpPr>
          <p:nvPr>
            <p:ph type="ftr" sz="quarter" idx="11"/>
          </p:nvPr>
        </p:nvSpPr>
        <p:spPr/>
        <p:txBody>
          <a:bodyPr/>
          <a:lstStyle/>
          <a:p>
            <a:r>
              <a:rPr lang="lt-LT"/>
              <a:t>J. Namavičius. Vilnius</a:t>
            </a:r>
          </a:p>
        </p:txBody>
      </p:sp>
      <p:sp>
        <p:nvSpPr>
          <p:cNvPr id="5" name="Skaidrės numerio vietos rezervavimo ženklas 4">
            <a:extLst>
              <a:ext uri="{FF2B5EF4-FFF2-40B4-BE49-F238E27FC236}">
                <a16:creationId xmlns:a16="http://schemas.microsoft.com/office/drawing/2014/main" id="{01CA8038-90B1-B55C-D8F5-9E83F19D4429}"/>
              </a:ext>
            </a:extLst>
          </p:cNvPr>
          <p:cNvSpPr>
            <a:spLocks noGrp="1"/>
          </p:cNvSpPr>
          <p:nvPr>
            <p:ph type="sldNum" sz="quarter" idx="12"/>
          </p:nvPr>
        </p:nvSpPr>
        <p:spPr/>
        <p:txBody>
          <a:bodyPr/>
          <a:lstStyle/>
          <a:p>
            <a:fld id="{52CC49F5-588D-410B-8178-62C2B24EC2BE}" type="slidenum">
              <a:rPr lang="lt-LT" smtClean="0"/>
              <a:t>49</a:t>
            </a:fld>
            <a:endParaRPr lang="lt-LT"/>
          </a:p>
        </p:txBody>
      </p:sp>
      <p:sp>
        <p:nvSpPr>
          <p:cNvPr id="6" name="Datos vietos rezervavimo ženklas 5">
            <a:extLst>
              <a:ext uri="{FF2B5EF4-FFF2-40B4-BE49-F238E27FC236}">
                <a16:creationId xmlns:a16="http://schemas.microsoft.com/office/drawing/2014/main" id="{5ABDD8A8-0837-050F-8FC3-D016BA9A5771}"/>
              </a:ext>
            </a:extLst>
          </p:cNvPr>
          <p:cNvSpPr>
            <a:spLocks noGrp="1"/>
          </p:cNvSpPr>
          <p:nvPr>
            <p:ph type="dt" sz="half" idx="10"/>
          </p:nvPr>
        </p:nvSpPr>
        <p:spPr/>
        <p:txBody>
          <a:bodyPr/>
          <a:lstStyle/>
          <a:p>
            <a:fld id="{9A39A0FE-434E-4B9D-AC63-CD30A1644A74}" type="datetime1">
              <a:rPr lang="en-US" smtClean="0"/>
              <a:t>3/26/2026</a:t>
            </a:fld>
            <a:endParaRPr lang="lt-LT"/>
          </a:p>
        </p:txBody>
      </p:sp>
    </p:spTree>
    <p:extLst>
      <p:ext uri="{BB962C8B-B14F-4D97-AF65-F5344CB8AC3E}">
        <p14:creationId xmlns:p14="http://schemas.microsoft.com/office/powerpoint/2010/main" val="3547495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44A9B0D-C826-CCC0-2AA0-5B758244BEB8}"/>
              </a:ext>
            </a:extLst>
          </p:cNvPr>
          <p:cNvSpPr>
            <a:spLocks noGrp="1"/>
          </p:cNvSpPr>
          <p:nvPr>
            <p:ph type="title"/>
          </p:nvPr>
        </p:nvSpPr>
        <p:spPr>
          <a:xfrm>
            <a:off x="683568" y="2204864"/>
            <a:ext cx="8229600" cy="1143000"/>
          </a:xfrm>
        </p:spPr>
        <p:txBody>
          <a:bodyPr>
            <a:normAutofit fontScale="90000"/>
          </a:bodyPr>
          <a:lstStyle/>
          <a:p>
            <a:r>
              <a:rPr lang="lt-LT" dirty="0"/>
              <a:t>Pora naujų aspektų dėl </a:t>
            </a:r>
            <a:r>
              <a:rPr lang="lt-LT" i="1" dirty="0" err="1"/>
              <a:t>non</a:t>
            </a:r>
            <a:r>
              <a:rPr lang="lt-LT" i="1" dirty="0"/>
              <a:t> bis </a:t>
            </a:r>
            <a:r>
              <a:rPr lang="lt-LT" i="1" dirty="0" err="1"/>
              <a:t>in</a:t>
            </a:r>
            <a:r>
              <a:rPr lang="lt-LT" i="1" dirty="0"/>
              <a:t> </a:t>
            </a:r>
            <a:r>
              <a:rPr lang="lt-LT" i="1" dirty="0" err="1"/>
              <a:t>idem</a:t>
            </a:r>
            <a:r>
              <a:rPr lang="lt-LT" dirty="0"/>
              <a:t> principo</a:t>
            </a:r>
            <a:endParaRPr lang="en-US" i="1" dirty="0"/>
          </a:p>
        </p:txBody>
      </p:sp>
      <p:sp>
        <p:nvSpPr>
          <p:cNvPr id="4" name="Datos vietos rezervavimo ženklas 3">
            <a:extLst>
              <a:ext uri="{FF2B5EF4-FFF2-40B4-BE49-F238E27FC236}">
                <a16:creationId xmlns:a16="http://schemas.microsoft.com/office/drawing/2014/main" id="{46D5CC6A-DD98-3344-9CC4-9B5D8471B791}"/>
              </a:ext>
            </a:extLst>
          </p:cNvPr>
          <p:cNvSpPr>
            <a:spLocks noGrp="1"/>
          </p:cNvSpPr>
          <p:nvPr>
            <p:ph type="dt" sz="half" idx="10"/>
          </p:nvPr>
        </p:nvSpPr>
        <p:spPr/>
        <p:txBody>
          <a:bodyPr/>
          <a:lstStyle/>
          <a:p>
            <a:fld id="{0A3EBC4F-2440-4EB6-89EB-3073CE50936E}" type="datetime1">
              <a:rPr lang="en-US" smtClean="0"/>
              <a:t>3/26/2026</a:t>
            </a:fld>
            <a:endParaRPr lang="en-US"/>
          </a:p>
        </p:txBody>
      </p:sp>
      <p:sp>
        <p:nvSpPr>
          <p:cNvPr id="5" name="Poraštės vietos rezervavimo ženklas 4">
            <a:extLst>
              <a:ext uri="{FF2B5EF4-FFF2-40B4-BE49-F238E27FC236}">
                <a16:creationId xmlns:a16="http://schemas.microsoft.com/office/drawing/2014/main" id="{28021524-294C-5251-D856-C1B29B13E67E}"/>
              </a:ext>
            </a:extLst>
          </p:cNvPr>
          <p:cNvSpPr>
            <a:spLocks noGrp="1"/>
          </p:cNvSpPr>
          <p:nvPr>
            <p:ph type="ftr" sz="quarter" idx="11"/>
          </p:nvPr>
        </p:nvSpPr>
        <p:spPr/>
        <p:txBody>
          <a:bodyPr/>
          <a:lstStyle/>
          <a:p>
            <a:r>
              <a:rPr lang="lt-LT"/>
              <a:t>J. Namavičius </a:t>
            </a:r>
            <a:endParaRPr lang="en-US"/>
          </a:p>
        </p:txBody>
      </p:sp>
      <p:sp>
        <p:nvSpPr>
          <p:cNvPr id="6" name="Skaidrės numerio vietos rezervavimo ženklas 5">
            <a:extLst>
              <a:ext uri="{FF2B5EF4-FFF2-40B4-BE49-F238E27FC236}">
                <a16:creationId xmlns:a16="http://schemas.microsoft.com/office/drawing/2014/main" id="{5572A583-32B1-B0F2-AD67-738AA6F6E1F3}"/>
              </a:ext>
            </a:extLst>
          </p:cNvPr>
          <p:cNvSpPr>
            <a:spLocks noGrp="1"/>
          </p:cNvSpPr>
          <p:nvPr>
            <p:ph type="sldNum" sz="quarter" idx="12"/>
          </p:nvPr>
        </p:nvSpPr>
        <p:spPr/>
        <p:txBody>
          <a:bodyPr/>
          <a:lstStyle/>
          <a:p>
            <a:fld id="{C191162D-2D2D-40DA-97B4-85B411CDC5D2}" type="slidenum">
              <a:rPr lang="en-US" smtClean="0"/>
              <a:t>5</a:t>
            </a:fld>
            <a:endParaRPr lang="en-US"/>
          </a:p>
        </p:txBody>
      </p:sp>
    </p:spTree>
    <p:extLst>
      <p:ext uri="{BB962C8B-B14F-4D97-AF65-F5344CB8AC3E}">
        <p14:creationId xmlns:p14="http://schemas.microsoft.com/office/powerpoint/2010/main" val="8597967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E9FE84-F220-A4AE-B55E-B2922645838E}"/>
              </a:ext>
            </a:extLst>
          </p:cNvPr>
          <p:cNvSpPr>
            <a:spLocks noGrp="1"/>
          </p:cNvSpPr>
          <p:nvPr>
            <p:ph type="title"/>
          </p:nvPr>
        </p:nvSpPr>
        <p:spPr>
          <a:xfrm>
            <a:off x="628650" y="778731"/>
            <a:ext cx="8229600" cy="1143000"/>
          </a:xfrm>
        </p:spPr>
        <p:txBody>
          <a:bodyPr>
            <a:normAutofit fontScale="90000"/>
          </a:bodyPr>
          <a:lstStyle/>
          <a:p>
            <a:pPr algn="l"/>
            <a:r>
              <a:rPr lang="lt-LT" dirty="0"/>
              <a:t>EAO ir trečiųjų valstybių nuosprendžių vykdymas : </a:t>
            </a:r>
            <a:r>
              <a:rPr lang="lt-LT" dirty="0">
                <a:solidFill>
                  <a:srgbClr val="0070C0"/>
                </a:solidFill>
              </a:rPr>
              <a:t>ESTT </a:t>
            </a:r>
            <a:r>
              <a:rPr lang="en-US" dirty="0">
                <a:solidFill>
                  <a:srgbClr val="0070C0"/>
                </a:solidFill>
              </a:rPr>
              <a:t>C-488/19</a:t>
            </a:r>
            <a:r>
              <a:rPr lang="lt-LT" dirty="0">
                <a:solidFill>
                  <a:srgbClr val="0070C0"/>
                </a:solidFill>
              </a:rPr>
              <a:t> - </a:t>
            </a:r>
            <a:r>
              <a:rPr lang="en-US" i="1" dirty="0">
                <a:solidFill>
                  <a:srgbClr val="0070C0"/>
                </a:solidFill>
              </a:rPr>
              <a:t>Minister for Justice and Equality</a:t>
            </a:r>
            <a:endParaRPr lang="lt-LT" i="1" dirty="0">
              <a:solidFill>
                <a:srgbClr val="0070C0"/>
              </a:solidFill>
            </a:endParaRPr>
          </a:p>
        </p:txBody>
      </p:sp>
      <p:sp>
        <p:nvSpPr>
          <p:cNvPr id="3" name="Turinio vietos rezervavimo ženklas 2">
            <a:extLst>
              <a:ext uri="{FF2B5EF4-FFF2-40B4-BE49-F238E27FC236}">
                <a16:creationId xmlns:a16="http://schemas.microsoft.com/office/drawing/2014/main" id="{CF83B31F-5156-5739-7D9E-0AF7933F1B5A}"/>
              </a:ext>
            </a:extLst>
          </p:cNvPr>
          <p:cNvSpPr>
            <a:spLocks noGrp="1"/>
          </p:cNvSpPr>
          <p:nvPr>
            <p:ph idx="1"/>
          </p:nvPr>
        </p:nvSpPr>
        <p:spPr>
          <a:xfrm>
            <a:off x="628650" y="2125266"/>
            <a:ext cx="8058150" cy="3824013"/>
          </a:xfrm>
        </p:spPr>
        <p:txBody>
          <a:bodyPr>
            <a:normAutofit fontScale="85000" lnSpcReduction="10000"/>
          </a:bodyPr>
          <a:lstStyle/>
          <a:p>
            <a:pPr marL="0" indent="0">
              <a:buNone/>
            </a:pPr>
            <a:endParaRPr lang="lt-LT" dirty="0"/>
          </a:p>
          <a:p>
            <a:pPr marL="0" indent="0">
              <a:buNone/>
            </a:pPr>
            <a:r>
              <a:rPr lang="lt-LT" dirty="0"/>
              <a:t>Lietuva perėmė vykdyti Norvegijos Karalystės apkaltinamąjį nuosprendį; nuteistasis, panaikinus lygtinį paleidimą, pabėgo į Airiją. Lietuva išdavė EAO; nuteistasis prieštarauja perdavimui, argumentuodamas, kad buvo nuteistas trečiosios, ne ES priklausančios valstybės teismo nuosprendžiu.</a:t>
            </a:r>
          </a:p>
          <a:p>
            <a:pPr marL="0" indent="0">
              <a:buNone/>
            </a:pPr>
            <a:endParaRPr lang="lt-LT" dirty="0"/>
          </a:p>
          <a:p>
            <a:pPr marL="0" indent="0">
              <a:buNone/>
            </a:pPr>
            <a:r>
              <a:rPr lang="lt-LT" dirty="0"/>
              <a:t> </a:t>
            </a:r>
          </a:p>
        </p:txBody>
      </p:sp>
      <p:sp>
        <p:nvSpPr>
          <p:cNvPr id="4" name="Poraštės vietos rezervavimo ženklas 3">
            <a:extLst>
              <a:ext uri="{FF2B5EF4-FFF2-40B4-BE49-F238E27FC236}">
                <a16:creationId xmlns:a16="http://schemas.microsoft.com/office/drawing/2014/main" id="{94748046-81A5-5FF7-3EE9-3C1B490C140C}"/>
              </a:ext>
            </a:extLst>
          </p:cNvPr>
          <p:cNvSpPr>
            <a:spLocks noGrp="1"/>
          </p:cNvSpPr>
          <p:nvPr>
            <p:ph type="ftr" sz="quarter" idx="11"/>
          </p:nvPr>
        </p:nvSpPr>
        <p:spPr/>
        <p:txBody>
          <a:bodyPr/>
          <a:lstStyle/>
          <a:p>
            <a:r>
              <a:rPr lang="lt-LT"/>
              <a:t>J. Namavičius. Vilnius</a:t>
            </a:r>
          </a:p>
        </p:txBody>
      </p:sp>
      <p:sp>
        <p:nvSpPr>
          <p:cNvPr id="5" name="Skaidrės numerio vietos rezervavimo ženklas 4">
            <a:extLst>
              <a:ext uri="{FF2B5EF4-FFF2-40B4-BE49-F238E27FC236}">
                <a16:creationId xmlns:a16="http://schemas.microsoft.com/office/drawing/2014/main" id="{5FE54EC2-F95C-9E4B-8A86-4A4BD812A80D}"/>
              </a:ext>
            </a:extLst>
          </p:cNvPr>
          <p:cNvSpPr>
            <a:spLocks noGrp="1"/>
          </p:cNvSpPr>
          <p:nvPr>
            <p:ph type="sldNum" sz="quarter" idx="12"/>
          </p:nvPr>
        </p:nvSpPr>
        <p:spPr/>
        <p:txBody>
          <a:bodyPr/>
          <a:lstStyle/>
          <a:p>
            <a:fld id="{52CC49F5-588D-410B-8178-62C2B24EC2BE}" type="slidenum">
              <a:rPr lang="lt-LT" smtClean="0"/>
              <a:t>50</a:t>
            </a:fld>
            <a:endParaRPr lang="lt-LT"/>
          </a:p>
        </p:txBody>
      </p:sp>
      <p:sp>
        <p:nvSpPr>
          <p:cNvPr id="6" name="Datos vietos rezervavimo ženklas 5">
            <a:extLst>
              <a:ext uri="{FF2B5EF4-FFF2-40B4-BE49-F238E27FC236}">
                <a16:creationId xmlns:a16="http://schemas.microsoft.com/office/drawing/2014/main" id="{A4533FF5-A67B-8B7A-9D32-24C313BFEFDB}"/>
              </a:ext>
            </a:extLst>
          </p:cNvPr>
          <p:cNvSpPr>
            <a:spLocks noGrp="1"/>
          </p:cNvSpPr>
          <p:nvPr>
            <p:ph type="dt" sz="half" idx="10"/>
          </p:nvPr>
        </p:nvSpPr>
        <p:spPr/>
        <p:txBody>
          <a:bodyPr/>
          <a:lstStyle/>
          <a:p>
            <a:fld id="{BF92F256-A162-462F-AC2D-1560BC9C7FF7}" type="datetime1">
              <a:rPr lang="en-US" smtClean="0"/>
              <a:t>3/26/2026</a:t>
            </a:fld>
            <a:endParaRPr lang="lt-LT"/>
          </a:p>
        </p:txBody>
      </p:sp>
    </p:spTree>
    <p:extLst>
      <p:ext uri="{BB962C8B-B14F-4D97-AF65-F5344CB8AC3E}">
        <p14:creationId xmlns:p14="http://schemas.microsoft.com/office/powerpoint/2010/main" val="17468663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58FAC39B-0A02-4AEB-6A8B-BF528C687F69}"/>
              </a:ext>
            </a:extLst>
          </p:cNvPr>
          <p:cNvSpPr>
            <a:spLocks noGrp="1"/>
          </p:cNvSpPr>
          <p:nvPr>
            <p:ph idx="1"/>
          </p:nvPr>
        </p:nvSpPr>
        <p:spPr>
          <a:xfrm>
            <a:off x="428624" y="548680"/>
            <a:ext cx="8103815" cy="4941293"/>
          </a:xfrm>
        </p:spPr>
        <p:txBody>
          <a:bodyPr>
            <a:normAutofit fontScale="77500" lnSpcReduction="20000"/>
          </a:bodyPr>
          <a:lstStyle/>
          <a:p>
            <a:pPr marL="0" indent="0">
              <a:buNone/>
            </a:pPr>
            <a:endParaRPr lang="lt-LT" dirty="0"/>
          </a:p>
          <a:p>
            <a:pPr marL="0" indent="0">
              <a:buNone/>
            </a:pPr>
            <a:r>
              <a:rPr lang="lt-LT" dirty="0"/>
              <a:t>ESTT: ne kliūtis perdavimui: nors nuosprendis trečiosios valstybės, tačiau sprendimas išduoti EAO buvo priimtas ES valstybės (šiuo atveju Lietuvos) sprendimu pripažinti ir vykdyti laisvės atėmimo bausmę pagrindu. Taigi tai galima laikyti vykdytinu teismo sprendimu pagal PS EAO 1 (1), 8 (1) (c) str.</a:t>
            </a:r>
          </a:p>
          <a:p>
            <a:pPr marL="0" indent="0">
              <a:buNone/>
            </a:pPr>
            <a:r>
              <a:rPr lang="lt-LT" dirty="0"/>
              <a:t>Tačiau turi numatyta teisminė kontrolė, leidžianti patikrinti, ar vykstant procesui, kuriam pasibaigus trečiojoje valstybėje buvo priimtas nuosprendis, vėliau pripažintas išduodančiojoje valstybėje, buvo paisyta nuteisto asmens pagrindinių teisių ir ypač iš </a:t>
            </a:r>
            <a:r>
              <a:rPr lang="lt-LT" dirty="0" err="1"/>
              <a:t>Ch</a:t>
            </a:r>
            <a:r>
              <a:rPr lang="lt-LT" dirty="0"/>
              <a:t> 47 ir 48 str. (gynybos teisės) kylančių pareigų. </a:t>
            </a:r>
          </a:p>
          <a:p>
            <a:pPr marL="0" indent="0">
              <a:buNone/>
            </a:pPr>
            <a:r>
              <a:rPr lang="lt-LT" dirty="0"/>
              <a:t>Įdomu, kad tuomet taikom</a:t>
            </a:r>
            <a:r>
              <a:rPr lang="de-DE" dirty="0"/>
              <a:t>e</a:t>
            </a:r>
            <a:r>
              <a:rPr lang="lt-LT" dirty="0"/>
              <a:t> ES </a:t>
            </a:r>
            <a:r>
              <a:rPr lang="lt-LT" i="1" dirty="0" err="1"/>
              <a:t>ordre</a:t>
            </a:r>
            <a:r>
              <a:rPr lang="lt-LT" i="1" dirty="0"/>
              <a:t> </a:t>
            </a:r>
            <a:r>
              <a:rPr lang="lt-LT" i="1" dirty="0" err="1"/>
              <a:t>public</a:t>
            </a:r>
            <a:r>
              <a:rPr lang="lt-LT" i="1" dirty="0"/>
              <a:t> </a:t>
            </a:r>
            <a:r>
              <a:rPr lang="lt-LT" dirty="0"/>
              <a:t>kriterijus trečiosios valstybės atžvilgiu.</a:t>
            </a:r>
          </a:p>
          <a:p>
            <a:pPr marL="0" indent="0">
              <a:buNone/>
            </a:pPr>
            <a:endParaRPr lang="lt-LT" dirty="0"/>
          </a:p>
          <a:p>
            <a:pPr marL="0" indent="0">
              <a:buNone/>
            </a:pPr>
            <a:endParaRPr lang="lt-LT" dirty="0"/>
          </a:p>
        </p:txBody>
      </p:sp>
      <p:sp>
        <p:nvSpPr>
          <p:cNvPr id="4" name="Poraštės vietos rezervavimo ženklas 3">
            <a:extLst>
              <a:ext uri="{FF2B5EF4-FFF2-40B4-BE49-F238E27FC236}">
                <a16:creationId xmlns:a16="http://schemas.microsoft.com/office/drawing/2014/main" id="{72FBA240-3903-6645-6D7C-5D404D22DF89}"/>
              </a:ext>
            </a:extLst>
          </p:cNvPr>
          <p:cNvSpPr>
            <a:spLocks noGrp="1"/>
          </p:cNvSpPr>
          <p:nvPr>
            <p:ph type="ftr" sz="quarter" idx="11"/>
          </p:nvPr>
        </p:nvSpPr>
        <p:spPr/>
        <p:txBody>
          <a:bodyPr/>
          <a:lstStyle/>
          <a:p>
            <a:r>
              <a:rPr lang="lt-LT"/>
              <a:t>J. Namavičius. Vilnius</a:t>
            </a:r>
          </a:p>
        </p:txBody>
      </p:sp>
      <p:sp>
        <p:nvSpPr>
          <p:cNvPr id="5" name="Skaidrės numerio vietos rezervavimo ženklas 4">
            <a:extLst>
              <a:ext uri="{FF2B5EF4-FFF2-40B4-BE49-F238E27FC236}">
                <a16:creationId xmlns:a16="http://schemas.microsoft.com/office/drawing/2014/main" id="{FF5CAEE1-208A-E5BE-6A4D-67726BB30C85}"/>
              </a:ext>
            </a:extLst>
          </p:cNvPr>
          <p:cNvSpPr>
            <a:spLocks noGrp="1"/>
          </p:cNvSpPr>
          <p:nvPr>
            <p:ph type="sldNum" sz="quarter" idx="12"/>
          </p:nvPr>
        </p:nvSpPr>
        <p:spPr/>
        <p:txBody>
          <a:bodyPr/>
          <a:lstStyle/>
          <a:p>
            <a:fld id="{52CC49F5-588D-410B-8178-62C2B24EC2BE}" type="slidenum">
              <a:rPr lang="lt-LT" smtClean="0"/>
              <a:t>51</a:t>
            </a:fld>
            <a:endParaRPr lang="lt-LT"/>
          </a:p>
        </p:txBody>
      </p:sp>
      <p:sp>
        <p:nvSpPr>
          <p:cNvPr id="6" name="Datos vietos rezervavimo ženklas 5">
            <a:extLst>
              <a:ext uri="{FF2B5EF4-FFF2-40B4-BE49-F238E27FC236}">
                <a16:creationId xmlns:a16="http://schemas.microsoft.com/office/drawing/2014/main" id="{1C7FF1B5-46A6-18B5-591D-D9D0E82ED3E6}"/>
              </a:ext>
            </a:extLst>
          </p:cNvPr>
          <p:cNvSpPr>
            <a:spLocks noGrp="1"/>
          </p:cNvSpPr>
          <p:nvPr>
            <p:ph type="dt" sz="half" idx="10"/>
          </p:nvPr>
        </p:nvSpPr>
        <p:spPr/>
        <p:txBody>
          <a:bodyPr/>
          <a:lstStyle/>
          <a:p>
            <a:fld id="{8216B2A5-180B-4937-BE22-5FAC2B57AA33}" type="datetime1">
              <a:rPr lang="en-US" smtClean="0"/>
              <a:t>3/26/2026</a:t>
            </a:fld>
            <a:endParaRPr lang="lt-LT"/>
          </a:p>
        </p:txBody>
      </p:sp>
    </p:spTree>
    <p:extLst>
      <p:ext uri="{BB962C8B-B14F-4D97-AF65-F5344CB8AC3E}">
        <p14:creationId xmlns:p14="http://schemas.microsoft.com/office/powerpoint/2010/main" val="228604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23F3B7-CD48-FF07-3F3C-F1C32DCF3101}"/>
              </a:ext>
            </a:extLst>
          </p:cNvPr>
          <p:cNvSpPr>
            <a:spLocks noGrp="1"/>
          </p:cNvSpPr>
          <p:nvPr>
            <p:ph type="title"/>
          </p:nvPr>
        </p:nvSpPr>
        <p:spPr/>
        <p:txBody>
          <a:bodyPr/>
          <a:lstStyle/>
          <a:p>
            <a:r>
              <a:rPr lang="lt-LT" dirty="0"/>
              <a:t>Kriterijai (kartojimas):</a:t>
            </a:r>
          </a:p>
        </p:txBody>
      </p:sp>
      <p:sp>
        <p:nvSpPr>
          <p:cNvPr id="3" name="Inhaltsplatzhalter 2">
            <a:extLst>
              <a:ext uri="{FF2B5EF4-FFF2-40B4-BE49-F238E27FC236}">
                <a16:creationId xmlns:a16="http://schemas.microsoft.com/office/drawing/2014/main" id="{99765C8F-AEBA-FCCE-60AD-35F681A6DEC3}"/>
              </a:ext>
            </a:extLst>
          </p:cNvPr>
          <p:cNvSpPr>
            <a:spLocks noGrp="1"/>
          </p:cNvSpPr>
          <p:nvPr>
            <p:ph idx="1"/>
          </p:nvPr>
        </p:nvSpPr>
        <p:spPr/>
        <p:txBody>
          <a:bodyPr/>
          <a:lstStyle/>
          <a:p>
            <a:pPr marL="571500" indent="-571500">
              <a:buFont typeface="Arial" pitchFamily="34" charset="0"/>
              <a:buAutoNum type="romanUcPeriod"/>
            </a:pPr>
            <a:r>
              <a:rPr lang="en-US" dirty="0"/>
              <a:t> </a:t>
            </a:r>
            <a:r>
              <a:rPr lang="en-US" b="1" dirty="0"/>
              <a:t>Gal</a:t>
            </a:r>
            <a:r>
              <a:rPr lang="lt-LT" b="1" dirty="0"/>
              <a:t>utinis </a:t>
            </a:r>
            <a:r>
              <a:rPr lang="lt-LT" dirty="0"/>
              <a:t>justicijos institucijos sprendimas</a:t>
            </a:r>
            <a:r>
              <a:rPr lang="en-US" dirty="0"/>
              <a:t>,</a:t>
            </a:r>
          </a:p>
          <a:p>
            <a:pPr marL="571500" indent="-571500">
              <a:buFont typeface="Arial" pitchFamily="34" charset="0"/>
              <a:buAutoNum type="romanUcPeriod"/>
            </a:pPr>
            <a:r>
              <a:rPr lang="en-US" dirty="0"/>
              <a:t> </a:t>
            </a:r>
            <a:r>
              <a:rPr lang="lt-LT" dirty="0"/>
              <a:t>kuriuo byla </a:t>
            </a:r>
            <a:r>
              <a:rPr lang="lt-LT" b="1" dirty="0"/>
              <a:t>išsprendžiama iš esmės</a:t>
            </a:r>
            <a:r>
              <a:rPr lang="en-US" b="1" dirty="0"/>
              <a:t> </a:t>
            </a:r>
            <a:r>
              <a:rPr lang="lt-LT" dirty="0"/>
              <a:t>(ESTT)</a:t>
            </a:r>
          </a:p>
          <a:p>
            <a:pPr marL="571500" indent="-571500">
              <a:buFont typeface="Arial" pitchFamily="34" charset="0"/>
              <a:buAutoNum type="romanUcPeriod"/>
            </a:pPr>
            <a:r>
              <a:rPr lang="en-US" dirty="0"/>
              <a:t> </a:t>
            </a:r>
            <a:r>
              <a:rPr lang="lt-LT" b="1" dirty="0"/>
              <a:t>baudžiamojoje</a:t>
            </a:r>
            <a:r>
              <a:rPr lang="lt-LT" dirty="0"/>
              <a:t> byloje,</a:t>
            </a:r>
          </a:p>
          <a:p>
            <a:pPr marL="571500" indent="-571500">
              <a:buFont typeface="+mj-lt"/>
              <a:buAutoNum type="romanUcPeriod"/>
            </a:pPr>
            <a:r>
              <a:rPr lang="lt-LT" dirty="0"/>
              <a:t>dėl </a:t>
            </a:r>
            <a:r>
              <a:rPr lang="lt-LT" b="1" dirty="0"/>
              <a:t>tos pačios </a:t>
            </a:r>
            <a:r>
              <a:rPr lang="lt-LT" dirty="0"/>
              <a:t>nusikalstamos veikos.</a:t>
            </a:r>
          </a:p>
          <a:p>
            <a:pPr marL="571500" indent="-571500">
              <a:buFont typeface="Arial" pitchFamily="34" charset="0"/>
              <a:buAutoNum type="romanUcPeriod"/>
            </a:pPr>
            <a:r>
              <a:rPr lang="lt-LT" dirty="0"/>
              <a:t>Paskirta </a:t>
            </a:r>
            <a:r>
              <a:rPr lang="lt-LT" b="1" dirty="0"/>
              <a:t>bausmė</a:t>
            </a:r>
            <a:r>
              <a:rPr lang="lt-LT" dirty="0"/>
              <a:t> įvykdyta, tebevykdoma arba nebegali būti įvykdyta pagal sprendimą priėmusios valstybės įstatymus. </a:t>
            </a:r>
          </a:p>
          <a:p>
            <a:pPr marL="571500" indent="-571500">
              <a:buNone/>
            </a:pPr>
            <a:endParaRPr lang="lt-LT" dirty="0"/>
          </a:p>
          <a:p>
            <a:pPr marL="571500" indent="-571500">
              <a:buAutoNum type="romanUcPeriod"/>
            </a:pPr>
            <a:endParaRPr lang="lt-LT" b="1" dirty="0"/>
          </a:p>
        </p:txBody>
      </p:sp>
      <p:sp>
        <p:nvSpPr>
          <p:cNvPr id="4" name="Foliennummernplatzhalter 3">
            <a:extLst>
              <a:ext uri="{FF2B5EF4-FFF2-40B4-BE49-F238E27FC236}">
                <a16:creationId xmlns:a16="http://schemas.microsoft.com/office/drawing/2014/main" id="{9E387A6A-405B-B31C-9FC0-59D73FA2D2D9}"/>
              </a:ext>
            </a:extLst>
          </p:cNvPr>
          <p:cNvSpPr>
            <a:spLocks noGrp="1"/>
          </p:cNvSpPr>
          <p:nvPr>
            <p:ph type="sldNum" sz="quarter" idx="12"/>
          </p:nvPr>
        </p:nvSpPr>
        <p:spPr/>
        <p:txBody>
          <a:bodyPr/>
          <a:lstStyle/>
          <a:p>
            <a:fld id="{6B6652A4-9E65-44DC-8F92-57F2FE3B71A3}" type="slidenum">
              <a:rPr lang="en-US" smtClean="0"/>
              <a:pPr/>
              <a:t>6</a:t>
            </a:fld>
            <a:endParaRPr lang="en-US"/>
          </a:p>
        </p:txBody>
      </p:sp>
      <p:sp>
        <p:nvSpPr>
          <p:cNvPr id="6" name="Datos vietos rezervavimo ženklas 5"/>
          <p:cNvSpPr>
            <a:spLocks noGrp="1"/>
          </p:cNvSpPr>
          <p:nvPr>
            <p:ph type="dt" sz="half" idx="10"/>
          </p:nvPr>
        </p:nvSpPr>
        <p:spPr/>
        <p:txBody>
          <a:bodyPr/>
          <a:lstStyle/>
          <a:p>
            <a:fld id="{D990BE6C-818F-4C41-B8B9-00AFD3BDB0E6}" type="datetime1">
              <a:rPr lang="en-US" smtClean="0"/>
              <a:t>3/26/2026</a:t>
            </a:fld>
            <a:endParaRPr lang="en-US"/>
          </a:p>
        </p:txBody>
      </p:sp>
      <p:sp>
        <p:nvSpPr>
          <p:cNvPr id="7" name="Poraštės vietos rezervavimo ženklas 6"/>
          <p:cNvSpPr>
            <a:spLocks noGrp="1"/>
          </p:cNvSpPr>
          <p:nvPr>
            <p:ph type="ftr" sz="quarter" idx="11"/>
          </p:nvPr>
        </p:nvSpPr>
        <p:spPr/>
        <p:txBody>
          <a:bodyPr/>
          <a:lstStyle/>
          <a:p>
            <a:r>
              <a:rPr lang="lt-LT"/>
              <a:t>J. Namavičius </a:t>
            </a:r>
            <a:endParaRPr lang="en-US"/>
          </a:p>
        </p:txBody>
      </p:sp>
    </p:spTree>
    <p:extLst>
      <p:ext uri="{BB962C8B-B14F-4D97-AF65-F5344CB8AC3E}">
        <p14:creationId xmlns:p14="http://schemas.microsoft.com/office/powerpoint/2010/main" val="725845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21CE0D-F783-3773-DC81-21FBD213589D}"/>
              </a:ext>
            </a:extLst>
          </p:cNvPr>
          <p:cNvSpPr>
            <a:spLocks noGrp="1"/>
          </p:cNvSpPr>
          <p:nvPr>
            <p:ph type="title"/>
          </p:nvPr>
        </p:nvSpPr>
        <p:spPr/>
        <p:txBody>
          <a:bodyPr>
            <a:normAutofit fontScale="90000"/>
          </a:bodyPr>
          <a:lstStyle/>
          <a:p>
            <a:pPr algn="l"/>
            <a:r>
              <a:rPr lang="lt-LT" sz="3600" i="1" dirty="0" err="1"/>
              <a:t>non</a:t>
            </a:r>
            <a:r>
              <a:rPr lang="lt-LT" sz="3600" i="1" dirty="0"/>
              <a:t> bis </a:t>
            </a:r>
            <a:r>
              <a:rPr lang="lt-LT" sz="3600" i="1" dirty="0" err="1"/>
              <a:t>in</a:t>
            </a:r>
            <a:r>
              <a:rPr lang="lt-LT" sz="3600" i="1" dirty="0"/>
              <a:t> </a:t>
            </a:r>
            <a:r>
              <a:rPr lang="lt-LT" sz="3600" i="1" dirty="0" err="1"/>
              <a:t>idem</a:t>
            </a:r>
            <a:r>
              <a:rPr lang="lt-LT" sz="3600" i="1" dirty="0"/>
              <a:t> </a:t>
            </a:r>
            <a:r>
              <a:rPr lang="lt-LT" sz="3600" dirty="0"/>
              <a:t>taikymo apimtis: </a:t>
            </a:r>
            <a:br>
              <a:rPr lang="lt-LT" sz="3600" dirty="0"/>
            </a:br>
            <a:r>
              <a:rPr lang="lt-LT" sz="3600" dirty="0">
                <a:solidFill>
                  <a:srgbClr val="0070C0"/>
                </a:solidFill>
              </a:rPr>
              <a:t>C‑726/21 – </a:t>
            </a:r>
            <a:r>
              <a:rPr lang="lt-LT" sz="3600" i="1" dirty="0" err="1">
                <a:solidFill>
                  <a:srgbClr val="0070C0"/>
                </a:solidFill>
              </a:rPr>
              <a:t>Inter</a:t>
            </a:r>
            <a:r>
              <a:rPr lang="lt-LT" sz="3600" i="1" dirty="0">
                <a:solidFill>
                  <a:srgbClr val="0070C0"/>
                </a:solidFill>
              </a:rPr>
              <a:t> </a:t>
            </a:r>
            <a:r>
              <a:rPr lang="lt-LT" sz="3600" i="1" dirty="0" err="1">
                <a:solidFill>
                  <a:srgbClr val="0070C0"/>
                </a:solidFill>
              </a:rPr>
              <a:t>Consulting</a:t>
            </a:r>
            <a:r>
              <a:rPr lang="lt-LT" sz="3600" i="1" dirty="0">
                <a:solidFill>
                  <a:srgbClr val="0070C0"/>
                </a:solidFill>
              </a:rPr>
              <a:t> </a:t>
            </a:r>
            <a:endParaRPr lang="de-DE" sz="3600" dirty="0">
              <a:solidFill>
                <a:srgbClr val="0070C0"/>
              </a:solidFill>
            </a:endParaRPr>
          </a:p>
        </p:txBody>
      </p:sp>
      <p:sp>
        <p:nvSpPr>
          <p:cNvPr id="3" name="Inhaltsplatzhalter 2">
            <a:extLst>
              <a:ext uri="{FF2B5EF4-FFF2-40B4-BE49-F238E27FC236}">
                <a16:creationId xmlns:a16="http://schemas.microsoft.com/office/drawing/2014/main" id="{E5E51AAC-1E89-7F90-1CF9-1A87E9B5A2AD}"/>
              </a:ext>
            </a:extLst>
          </p:cNvPr>
          <p:cNvSpPr>
            <a:spLocks noGrp="1"/>
          </p:cNvSpPr>
          <p:nvPr>
            <p:ph idx="1"/>
          </p:nvPr>
        </p:nvSpPr>
        <p:spPr/>
        <p:txBody>
          <a:bodyPr>
            <a:normAutofit fontScale="77500" lnSpcReduction="20000"/>
          </a:bodyPr>
          <a:lstStyle/>
          <a:p>
            <a:pPr marL="0" indent="0">
              <a:buNone/>
            </a:pPr>
            <a:r>
              <a:rPr lang="lt-LT" dirty="0"/>
              <a:t>KĮŠS 54 straipsnis, siejamas su Chartijos 50 straipsniu, turi būti aiškinamas taip, kad, vertinant, ar laikomasi </a:t>
            </a:r>
            <a:r>
              <a:rPr lang="lt-LT" i="1" dirty="0"/>
              <a:t>ne bis </a:t>
            </a:r>
            <a:r>
              <a:rPr lang="lt-LT" i="1" dirty="0" err="1"/>
              <a:t>in</a:t>
            </a:r>
            <a:r>
              <a:rPr lang="lt-LT" i="1" dirty="0"/>
              <a:t> </a:t>
            </a:r>
            <a:r>
              <a:rPr lang="lt-LT" i="1" dirty="0" err="1"/>
              <a:t>idem</a:t>
            </a:r>
            <a:r>
              <a:rPr lang="lt-LT" dirty="0"/>
              <a:t> principo, reikia atsižvelgti ne tik į veikas, nurodytas kitos valstybės narės kompetentingų institucijų surašyto kaltinamojo akto rezoliucinėje dalyje ir pastarojoje valstybėje narėje priimto galutinio nuosprendžio rezoliucinėje dalyje, </a:t>
            </a:r>
            <a:r>
              <a:rPr lang="lt-LT" dirty="0">
                <a:highlight>
                  <a:srgbClr val="FFFF00"/>
                </a:highlight>
              </a:rPr>
              <a:t>bet ir į šio nuosprendžio motyvuojamojoje dalyje nurodytas veikas, taip pa  t į veikas, dėl kurių buvo vykdomas tyrimas, tačiau kurios nenurodytos kaltinamajame akte, ir į bet kokią svarbią informaciją, susijusią su materialinėmis veikomis</a:t>
            </a:r>
            <a:r>
              <a:rPr lang="lt-LT" dirty="0"/>
              <a:t>, dėl kurių toje kitoje valstybėje narėje buvo vykdomas ankstesnis baudžiamasis procesas, užbaigtas galutiniu sprendimu.</a:t>
            </a:r>
            <a:endParaRPr lang="de-DE" dirty="0"/>
          </a:p>
        </p:txBody>
      </p:sp>
      <p:sp>
        <p:nvSpPr>
          <p:cNvPr id="4" name="Datumsplatzhalter 3">
            <a:extLst>
              <a:ext uri="{FF2B5EF4-FFF2-40B4-BE49-F238E27FC236}">
                <a16:creationId xmlns:a16="http://schemas.microsoft.com/office/drawing/2014/main" id="{25C96889-2E89-E400-C08D-6C635C22A51F}"/>
              </a:ext>
            </a:extLst>
          </p:cNvPr>
          <p:cNvSpPr>
            <a:spLocks noGrp="1"/>
          </p:cNvSpPr>
          <p:nvPr>
            <p:ph type="dt" sz="half" idx="10"/>
          </p:nvPr>
        </p:nvSpPr>
        <p:spPr/>
        <p:txBody>
          <a:bodyPr/>
          <a:lstStyle/>
          <a:p>
            <a:fld id="{786AED81-E1D2-424A-8CE8-E43F0403B1A8}" type="datetime1">
              <a:rPr lang="en-US" smtClean="0"/>
              <a:t>3/26/2026</a:t>
            </a:fld>
            <a:endParaRPr lang="en-US"/>
          </a:p>
        </p:txBody>
      </p:sp>
      <p:sp>
        <p:nvSpPr>
          <p:cNvPr id="5" name="Fußzeilenplatzhalter 4">
            <a:extLst>
              <a:ext uri="{FF2B5EF4-FFF2-40B4-BE49-F238E27FC236}">
                <a16:creationId xmlns:a16="http://schemas.microsoft.com/office/drawing/2014/main" id="{715A0F4C-4EBC-6EB9-4AA7-AE343822C265}"/>
              </a:ext>
            </a:extLst>
          </p:cNvPr>
          <p:cNvSpPr>
            <a:spLocks noGrp="1"/>
          </p:cNvSpPr>
          <p:nvPr>
            <p:ph type="ftr" sz="quarter" idx="11"/>
          </p:nvPr>
        </p:nvSpPr>
        <p:spPr/>
        <p:txBody>
          <a:bodyPr/>
          <a:lstStyle/>
          <a:p>
            <a:r>
              <a:rPr lang="lt-LT"/>
              <a:t>J. Namavičius </a:t>
            </a:r>
            <a:endParaRPr lang="en-US"/>
          </a:p>
        </p:txBody>
      </p:sp>
      <p:sp>
        <p:nvSpPr>
          <p:cNvPr id="6" name="Foliennummernplatzhalter 5">
            <a:extLst>
              <a:ext uri="{FF2B5EF4-FFF2-40B4-BE49-F238E27FC236}">
                <a16:creationId xmlns:a16="http://schemas.microsoft.com/office/drawing/2014/main" id="{7E64D029-227F-67B8-B5C8-BB6DD3D5D6DC}"/>
              </a:ext>
            </a:extLst>
          </p:cNvPr>
          <p:cNvSpPr>
            <a:spLocks noGrp="1"/>
          </p:cNvSpPr>
          <p:nvPr>
            <p:ph type="sldNum" sz="quarter" idx="12"/>
          </p:nvPr>
        </p:nvSpPr>
        <p:spPr/>
        <p:txBody>
          <a:bodyPr/>
          <a:lstStyle/>
          <a:p>
            <a:fld id="{C191162D-2D2D-40DA-97B4-85B411CDC5D2}" type="slidenum">
              <a:rPr lang="en-US" smtClean="0"/>
              <a:t>7</a:t>
            </a:fld>
            <a:endParaRPr lang="en-US"/>
          </a:p>
        </p:txBody>
      </p:sp>
    </p:spTree>
    <p:extLst>
      <p:ext uri="{BB962C8B-B14F-4D97-AF65-F5344CB8AC3E}">
        <p14:creationId xmlns:p14="http://schemas.microsoft.com/office/powerpoint/2010/main" val="3444554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001EDB-0F23-ADE1-5EE4-CA5D6C4B998C}"/>
              </a:ext>
            </a:extLst>
          </p:cNvPr>
          <p:cNvSpPr>
            <a:spLocks noGrp="1"/>
          </p:cNvSpPr>
          <p:nvPr>
            <p:ph type="title"/>
          </p:nvPr>
        </p:nvSpPr>
        <p:spPr>
          <a:xfrm>
            <a:off x="477778" y="404664"/>
            <a:ext cx="8229600" cy="1514622"/>
          </a:xfrm>
        </p:spPr>
        <p:txBody>
          <a:bodyPr>
            <a:noAutofit/>
          </a:bodyPr>
          <a:lstStyle/>
          <a:p>
            <a:pPr algn="l"/>
            <a:r>
              <a:rPr lang="lt-LT" sz="3200" dirty="0"/>
              <a:t>Administracinės sankcijos: </a:t>
            </a:r>
            <a:r>
              <a:rPr lang="de-DE" sz="3200" dirty="0">
                <a:solidFill>
                  <a:srgbClr val="0070C0"/>
                </a:solidFill>
              </a:rPr>
              <a:t>C-27/22 - </a:t>
            </a:r>
            <a:r>
              <a:rPr lang="de-DE" sz="3200" i="1" dirty="0">
                <a:solidFill>
                  <a:srgbClr val="0070C0"/>
                </a:solidFill>
              </a:rPr>
              <a:t>Volkswagen Group Italia </a:t>
            </a:r>
            <a:r>
              <a:rPr lang="de-DE" sz="3200" i="1" dirty="0" err="1">
                <a:solidFill>
                  <a:srgbClr val="0070C0"/>
                </a:solidFill>
              </a:rPr>
              <a:t>S.p.A</a:t>
            </a:r>
            <a:r>
              <a:rPr lang="de-DE" sz="3200" i="1" dirty="0">
                <a:solidFill>
                  <a:srgbClr val="0070C0"/>
                </a:solidFill>
              </a:rPr>
              <a:t>., Volkswagen</a:t>
            </a:r>
            <a:r>
              <a:rPr lang="lt-LT" sz="3200" i="1" dirty="0">
                <a:solidFill>
                  <a:srgbClr val="0070C0"/>
                </a:solidFill>
              </a:rPr>
              <a:t> AG</a:t>
            </a:r>
            <a:endParaRPr lang="de-DE" sz="3200" i="1" dirty="0">
              <a:solidFill>
                <a:srgbClr val="0070C0"/>
              </a:solidFill>
            </a:endParaRPr>
          </a:p>
        </p:txBody>
      </p:sp>
      <p:sp>
        <p:nvSpPr>
          <p:cNvPr id="3" name="Inhaltsplatzhalter 2">
            <a:extLst>
              <a:ext uri="{FF2B5EF4-FFF2-40B4-BE49-F238E27FC236}">
                <a16:creationId xmlns:a16="http://schemas.microsoft.com/office/drawing/2014/main" id="{EE59875D-C3A0-E005-42A3-B1B624063465}"/>
              </a:ext>
            </a:extLst>
          </p:cNvPr>
          <p:cNvSpPr>
            <a:spLocks noGrp="1"/>
          </p:cNvSpPr>
          <p:nvPr>
            <p:ph idx="1"/>
          </p:nvPr>
        </p:nvSpPr>
        <p:spPr>
          <a:xfrm>
            <a:off x="477778" y="2057399"/>
            <a:ext cx="8229600" cy="4525963"/>
          </a:xfrm>
        </p:spPr>
        <p:txBody>
          <a:bodyPr/>
          <a:lstStyle/>
          <a:p>
            <a:pPr marL="0" indent="0">
              <a:buNone/>
            </a:pPr>
            <a:r>
              <a:rPr lang="lt-LT" dirty="0"/>
              <a:t>Dėl prekybos manipuliuotais automobiliais 2018 m. įsiteisėjo </a:t>
            </a:r>
            <a:r>
              <a:rPr lang="lt-LT" dirty="0" err="1"/>
              <a:t>Braunschweigo</a:t>
            </a:r>
            <a:r>
              <a:rPr lang="lt-LT" dirty="0"/>
              <a:t> (VFR) prokuratūros sprendimas skirti 1 Mlrd. Eur baudą; bauda sumokėta.</a:t>
            </a:r>
          </a:p>
          <a:p>
            <a:pPr marL="0" indent="0">
              <a:buNone/>
            </a:pPr>
            <a:r>
              <a:rPr lang="lt-LT" dirty="0"/>
              <a:t>Ginčas Italijos teismuose dėl 2016 m. Italijos Konkurencijos Tarnybos paskirtos 5 Mln. Eur baudos, neįsiteisėjusi. </a:t>
            </a:r>
            <a:endParaRPr lang="de-DE" dirty="0"/>
          </a:p>
        </p:txBody>
      </p:sp>
      <p:sp>
        <p:nvSpPr>
          <p:cNvPr id="4" name="Datumsplatzhalter 3">
            <a:extLst>
              <a:ext uri="{FF2B5EF4-FFF2-40B4-BE49-F238E27FC236}">
                <a16:creationId xmlns:a16="http://schemas.microsoft.com/office/drawing/2014/main" id="{804606E3-AB73-84FC-6425-003E2DBE29BA}"/>
              </a:ext>
            </a:extLst>
          </p:cNvPr>
          <p:cNvSpPr>
            <a:spLocks noGrp="1"/>
          </p:cNvSpPr>
          <p:nvPr>
            <p:ph type="dt" sz="half" idx="10"/>
          </p:nvPr>
        </p:nvSpPr>
        <p:spPr/>
        <p:txBody>
          <a:bodyPr/>
          <a:lstStyle/>
          <a:p>
            <a:fld id="{007E11DC-B86F-4F9B-9098-8EBEC146665C}" type="datetime1">
              <a:rPr lang="en-US" smtClean="0"/>
              <a:t>3/26/2026</a:t>
            </a:fld>
            <a:endParaRPr lang="en-US"/>
          </a:p>
        </p:txBody>
      </p:sp>
      <p:sp>
        <p:nvSpPr>
          <p:cNvPr id="5" name="Fußzeilenplatzhalter 4">
            <a:extLst>
              <a:ext uri="{FF2B5EF4-FFF2-40B4-BE49-F238E27FC236}">
                <a16:creationId xmlns:a16="http://schemas.microsoft.com/office/drawing/2014/main" id="{78287211-3F59-3050-A162-F972AD894A4B}"/>
              </a:ext>
            </a:extLst>
          </p:cNvPr>
          <p:cNvSpPr>
            <a:spLocks noGrp="1"/>
          </p:cNvSpPr>
          <p:nvPr>
            <p:ph type="ftr" sz="quarter" idx="11"/>
          </p:nvPr>
        </p:nvSpPr>
        <p:spPr/>
        <p:txBody>
          <a:bodyPr/>
          <a:lstStyle/>
          <a:p>
            <a:r>
              <a:rPr lang="lt-LT"/>
              <a:t>J. Namavičius </a:t>
            </a:r>
            <a:endParaRPr lang="en-US"/>
          </a:p>
        </p:txBody>
      </p:sp>
      <p:sp>
        <p:nvSpPr>
          <p:cNvPr id="6" name="Foliennummernplatzhalter 5">
            <a:extLst>
              <a:ext uri="{FF2B5EF4-FFF2-40B4-BE49-F238E27FC236}">
                <a16:creationId xmlns:a16="http://schemas.microsoft.com/office/drawing/2014/main" id="{25B188F3-84CD-2436-6EE2-2587CCA1FBB0}"/>
              </a:ext>
            </a:extLst>
          </p:cNvPr>
          <p:cNvSpPr>
            <a:spLocks noGrp="1"/>
          </p:cNvSpPr>
          <p:nvPr>
            <p:ph type="sldNum" sz="quarter" idx="12"/>
          </p:nvPr>
        </p:nvSpPr>
        <p:spPr/>
        <p:txBody>
          <a:bodyPr/>
          <a:lstStyle/>
          <a:p>
            <a:fld id="{C191162D-2D2D-40DA-97B4-85B411CDC5D2}" type="slidenum">
              <a:rPr lang="en-US" smtClean="0"/>
              <a:t>8</a:t>
            </a:fld>
            <a:endParaRPr lang="en-US"/>
          </a:p>
        </p:txBody>
      </p:sp>
    </p:spTree>
    <p:extLst>
      <p:ext uri="{BB962C8B-B14F-4D97-AF65-F5344CB8AC3E}">
        <p14:creationId xmlns:p14="http://schemas.microsoft.com/office/powerpoint/2010/main" val="977616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CEC8B33-D390-A8BD-289D-BA670F61194A}"/>
              </a:ext>
            </a:extLst>
          </p:cNvPr>
          <p:cNvSpPr>
            <a:spLocks noGrp="1"/>
          </p:cNvSpPr>
          <p:nvPr>
            <p:ph idx="1"/>
          </p:nvPr>
        </p:nvSpPr>
        <p:spPr>
          <a:xfrm>
            <a:off x="457200" y="692696"/>
            <a:ext cx="8229600" cy="5433467"/>
          </a:xfrm>
        </p:spPr>
        <p:txBody>
          <a:bodyPr/>
          <a:lstStyle/>
          <a:p>
            <a:pPr marL="0" indent="0">
              <a:buNone/>
            </a:pPr>
            <a:r>
              <a:rPr lang="lt-LT" dirty="0"/>
              <a:t>ESTT: Italijos konkurencijos tarybos paskirta bauda pažeidžia </a:t>
            </a:r>
            <a:r>
              <a:rPr lang="lt-LT" i="1" dirty="0" err="1"/>
              <a:t>non</a:t>
            </a:r>
            <a:r>
              <a:rPr lang="lt-LT" i="1" dirty="0"/>
              <a:t> bis </a:t>
            </a:r>
            <a:r>
              <a:rPr lang="lt-LT" i="1" dirty="0" err="1"/>
              <a:t>in</a:t>
            </a:r>
            <a:r>
              <a:rPr lang="lt-LT" i="1" dirty="0"/>
              <a:t> </a:t>
            </a:r>
            <a:r>
              <a:rPr lang="lt-LT" i="1" dirty="0" err="1"/>
              <a:t>idem</a:t>
            </a:r>
            <a:r>
              <a:rPr lang="lt-LT" i="1" dirty="0"/>
              <a:t> </a:t>
            </a:r>
            <a:r>
              <a:rPr lang="lt-LT" dirty="0"/>
              <a:t>principą (</a:t>
            </a:r>
            <a:r>
              <a:rPr lang="lt-LT" dirty="0" err="1"/>
              <a:t>Ch</a:t>
            </a:r>
            <a:r>
              <a:rPr lang="lt-LT" dirty="0"/>
              <a:t> 50 str.), nes prieš tai įsiteisėjo VFR sprendimas. Lemiamas laikas ne baudos paskyrimas, bet įsiteisėjimas.</a:t>
            </a:r>
          </a:p>
          <a:p>
            <a:pPr marL="0" indent="0">
              <a:buNone/>
            </a:pPr>
            <a:r>
              <a:rPr lang="lt-LT" dirty="0"/>
              <a:t>Tačiau pažeidimas gali būti pateisinamas, jei:</a:t>
            </a:r>
          </a:p>
          <a:p>
            <a:pPr marL="0" indent="0">
              <a:buNone/>
            </a:pPr>
            <a:r>
              <a:rPr lang="lt-LT" dirty="0"/>
              <a:t>- Bauda nėra neproporcinga.</a:t>
            </a:r>
          </a:p>
          <a:p>
            <a:pPr marL="0" indent="0">
              <a:buNone/>
            </a:pPr>
            <a:r>
              <a:rPr lang="lt-LT" dirty="0"/>
              <a:t>- Ji numatoma.</a:t>
            </a:r>
          </a:p>
          <a:p>
            <a:pPr marL="0" indent="0">
              <a:buNone/>
            </a:pPr>
            <a:r>
              <a:rPr lang="lt-LT" dirty="0"/>
              <a:t>- Procesai koordinuoti ir panašiu metu (šiuo atveju ne)</a:t>
            </a:r>
            <a:endParaRPr lang="de-DE" dirty="0"/>
          </a:p>
        </p:txBody>
      </p:sp>
      <p:sp>
        <p:nvSpPr>
          <p:cNvPr id="4" name="Datumsplatzhalter 3">
            <a:extLst>
              <a:ext uri="{FF2B5EF4-FFF2-40B4-BE49-F238E27FC236}">
                <a16:creationId xmlns:a16="http://schemas.microsoft.com/office/drawing/2014/main" id="{F6C4D447-2261-D20C-8FF0-3A5863F00E08}"/>
              </a:ext>
            </a:extLst>
          </p:cNvPr>
          <p:cNvSpPr>
            <a:spLocks noGrp="1"/>
          </p:cNvSpPr>
          <p:nvPr>
            <p:ph type="dt" sz="half" idx="10"/>
          </p:nvPr>
        </p:nvSpPr>
        <p:spPr/>
        <p:txBody>
          <a:bodyPr/>
          <a:lstStyle/>
          <a:p>
            <a:fld id="{E1A33D14-F141-4572-847E-03B128C19BD7}" type="datetime1">
              <a:rPr lang="en-US" smtClean="0"/>
              <a:t>3/26/2026</a:t>
            </a:fld>
            <a:endParaRPr lang="en-US"/>
          </a:p>
        </p:txBody>
      </p:sp>
      <p:sp>
        <p:nvSpPr>
          <p:cNvPr id="5" name="Fußzeilenplatzhalter 4">
            <a:extLst>
              <a:ext uri="{FF2B5EF4-FFF2-40B4-BE49-F238E27FC236}">
                <a16:creationId xmlns:a16="http://schemas.microsoft.com/office/drawing/2014/main" id="{52427CF8-73FE-B769-DA21-FA8856B40517}"/>
              </a:ext>
            </a:extLst>
          </p:cNvPr>
          <p:cNvSpPr>
            <a:spLocks noGrp="1"/>
          </p:cNvSpPr>
          <p:nvPr>
            <p:ph type="ftr" sz="quarter" idx="11"/>
          </p:nvPr>
        </p:nvSpPr>
        <p:spPr/>
        <p:txBody>
          <a:bodyPr/>
          <a:lstStyle/>
          <a:p>
            <a:r>
              <a:rPr lang="lt-LT"/>
              <a:t>J. Namavičius </a:t>
            </a:r>
            <a:endParaRPr lang="en-US"/>
          </a:p>
        </p:txBody>
      </p:sp>
      <p:sp>
        <p:nvSpPr>
          <p:cNvPr id="6" name="Foliennummernplatzhalter 5">
            <a:extLst>
              <a:ext uri="{FF2B5EF4-FFF2-40B4-BE49-F238E27FC236}">
                <a16:creationId xmlns:a16="http://schemas.microsoft.com/office/drawing/2014/main" id="{3A9CCAD5-1530-9E72-84F4-482A20EEBD9D}"/>
              </a:ext>
            </a:extLst>
          </p:cNvPr>
          <p:cNvSpPr>
            <a:spLocks noGrp="1"/>
          </p:cNvSpPr>
          <p:nvPr>
            <p:ph type="sldNum" sz="quarter" idx="12"/>
          </p:nvPr>
        </p:nvSpPr>
        <p:spPr/>
        <p:txBody>
          <a:bodyPr/>
          <a:lstStyle/>
          <a:p>
            <a:fld id="{C191162D-2D2D-40DA-97B4-85B411CDC5D2}" type="slidenum">
              <a:rPr lang="en-US" smtClean="0"/>
              <a:t>9</a:t>
            </a:fld>
            <a:endParaRPr lang="en-US"/>
          </a:p>
        </p:txBody>
      </p:sp>
    </p:spTree>
    <p:extLst>
      <p:ext uri="{BB962C8B-B14F-4D97-AF65-F5344CB8AC3E}">
        <p14:creationId xmlns:p14="http://schemas.microsoft.com/office/powerpoint/2010/main" val="1406897965"/>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3382</TotalTime>
  <Words>3542</Words>
  <Application>Microsoft Office PowerPoint</Application>
  <PresentationFormat>Demonstracija ekrane (4:3)</PresentationFormat>
  <Paragraphs>386</Paragraphs>
  <Slides>51</Slides>
  <Notes>50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51</vt:i4>
      </vt:variant>
    </vt:vector>
  </HeadingPairs>
  <TitlesOfParts>
    <vt:vector size="55" baseType="lpstr">
      <vt:lpstr>Aptos</vt:lpstr>
      <vt:lpstr>Arial</vt:lpstr>
      <vt:lpstr>Calibri</vt:lpstr>
      <vt:lpstr>Office tema</vt:lpstr>
      <vt:lpstr>Teisinis bendradarbiavimas baudžiamosiose bylose  Justas Namavičius </vt:lpstr>
      <vt:lpstr>„PowerPoint“ pateiktis</vt:lpstr>
      <vt:lpstr>„PowerPoint“ pateiktis</vt:lpstr>
      <vt:lpstr>„PowerPoint“ pateiktis</vt:lpstr>
      <vt:lpstr>Pora naujų aspektų dėl non bis in idem principo</vt:lpstr>
      <vt:lpstr>Kriterijai (kartojimas):</vt:lpstr>
      <vt:lpstr>non bis in idem taikymo apimtis:  C‑726/21 – Inter Consulting </vt:lpstr>
      <vt:lpstr>Administracinės sankcijos: C-27/22 - Volkswagen Group Italia S.p.A., Volkswagen AG</vt:lpstr>
      <vt:lpstr>„PowerPoint“ pateiktis</vt:lpstr>
      <vt:lpstr>Non bis in idem, ir „limituoto įsiteisėjimo“ sprendimai</vt:lpstr>
      <vt:lpstr>„PowerPoint“ pateiktis</vt:lpstr>
      <vt:lpstr>Esmė (kartojimas)</vt:lpstr>
      <vt:lpstr>„PowerPoint“ pateiktis</vt:lpstr>
      <vt:lpstr>Bausmių bendrinimas</vt:lpstr>
      <vt:lpstr>   Tarpvalstybinis įrodymų rinkimas </vt:lpstr>
      <vt:lpstr>„PowerPoint“ pateiktis</vt:lpstr>
      <vt:lpstr>„PowerPoint“ pateiktis</vt:lpstr>
      <vt:lpstr>Trojos arklys Jūsų telefone: - ESTT C-670/22 EncroChat - ApT Nr. 1A-39-843/2025; LAT Nr. 2K-181-788/2025  - Merkevičius Teisė 2024(132), 20  </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Kas dar mūsų laukia: e-evidence reglamentas (taikomas nuo 2026-08-18)</vt:lpstr>
      <vt:lpstr>„PowerPoint“ pateiktis</vt:lpstr>
      <vt:lpstr>    Šiek tiek apie ordre public principą </vt:lpstr>
      <vt:lpstr>„PowerPoint“ pateiktis</vt:lpstr>
      <vt:lpstr>1215 Magna Carta</vt:lpstr>
      <vt:lpstr>„PowerPoint“ pateiktis</vt:lpstr>
      <vt:lpstr>„PowerPoint“ pateiktis</vt:lpstr>
      <vt:lpstr>„PowerPoint“ pateiktis</vt:lpstr>
      <vt:lpstr>„PowerPoint“ pateiktis</vt:lpstr>
      <vt:lpstr>„PowerPoint“ pateiktis</vt:lpstr>
      <vt:lpstr>Kuomet visi sprendimai blogi:  ApT Nr. 1N-12-870/2020</vt:lpstr>
      <vt:lpstr>Ordre public ESTT praktikoje</vt:lpstr>
      <vt:lpstr>„PowerPoint“ pateiktis</vt:lpstr>
      <vt:lpstr>„PowerPoint“ pateiktis</vt:lpstr>
      <vt:lpstr>„PowerPoint“ pateiktis</vt:lpstr>
      <vt:lpstr>„PowerPoint“ pateiktis</vt:lpstr>
      <vt:lpstr>„PowerPoint“ pateiktis</vt:lpstr>
      <vt:lpstr>„PowerPoint“ pateiktis</vt:lpstr>
      <vt:lpstr>Pabaigai šiek tiek apie EAO</vt:lpstr>
      <vt:lpstr>Senatis kaip diskrecinis pagrindas 4 d. 6 p.: VApT Nr. 1-266-1036/2023</vt:lpstr>
      <vt:lpstr>Sisteminis ir istorinis aiškinimas:</vt:lpstr>
      <vt:lpstr>EAO ir trečiųjų valstybių nuosprendžių vykdymas : ESTT C-488/19 - Minister for Justice and Equality</vt:lpstr>
      <vt:lpstr>„PowerPoint“ pateiktis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Skaidrė 1</dc:title>
  <dc:creator>jnamavicius</dc:creator>
  <cp:lastModifiedBy>Justas Namavičius</cp:lastModifiedBy>
  <cp:revision>61</cp:revision>
  <cp:lastPrinted>2026-03-25T10:39:42Z</cp:lastPrinted>
  <dcterms:created xsi:type="dcterms:W3CDTF">2022-09-29T08:14:55Z</dcterms:created>
  <dcterms:modified xsi:type="dcterms:W3CDTF">2026-03-26T09:13:55Z</dcterms:modified>
</cp:coreProperties>
</file>