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61" r:id="rId22"/>
    <p:sldId id="279" r:id="rId23"/>
    <p:sldId id="280" r:id="rId24"/>
    <p:sldId id="291" r:id="rId25"/>
    <p:sldId id="262" r:id="rId26"/>
    <p:sldId id="263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16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29A20-6F46-4D39-BA9A-E93436C0B6B6}" type="datetimeFigureOut">
              <a:rPr lang="lt-LT" smtClean="0"/>
              <a:pPr/>
              <a:t>2022-09-20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CE645-44F0-49EC-8F7E-BCF034CE4B5F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8143185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A7A7D-B193-4AFF-8F75-BE0DB6700B5C}" type="datetimeFigureOut">
              <a:rPr lang="lt-LT" smtClean="0"/>
              <a:pPr/>
              <a:t>2022-09-20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A6C92-DFB8-4F98-A30F-C8EA208941DF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6411939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A6C92-DFB8-4F98-A30F-C8EA208941DF}" type="slidenum">
              <a:rPr lang="lt-LT" smtClean="0"/>
              <a:pPr/>
              <a:t>14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615028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A6C92-DFB8-4F98-A30F-C8EA208941DF}" type="slidenum">
              <a:rPr lang="lt-LT" smtClean="0"/>
              <a:pPr/>
              <a:t>15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248507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A6C92-DFB8-4F98-A30F-C8EA208941DF}" type="slidenum">
              <a:rPr lang="lt-LT" smtClean="0"/>
              <a:pPr/>
              <a:t>16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48301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A6C92-DFB8-4F98-A30F-C8EA208941DF}" type="slidenum">
              <a:rPr lang="lt-LT" smtClean="0"/>
              <a:pPr/>
              <a:t>17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541800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A6C92-DFB8-4F98-A30F-C8EA208941DF}" type="slidenum">
              <a:rPr lang="lt-LT" smtClean="0"/>
              <a:pPr/>
              <a:t>18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671711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A6C92-DFB8-4F98-A30F-C8EA208941DF}" type="slidenum">
              <a:rPr lang="lt-LT" smtClean="0"/>
              <a:pPr/>
              <a:t>21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592567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Spustelėję redag. ruoš. paantrš.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3562-D1F3-400A-B1FC-2CEB510A8F28}" type="datetime1">
              <a:rPr lang="lt-LT" smtClean="0"/>
              <a:pPr/>
              <a:t>2022-09-20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13436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FA9A-90B4-43A2-850B-64553A51A3CA}" type="datetime1">
              <a:rPr lang="lt-LT" smtClean="0"/>
              <a:pPr/>
              <a:t>2022-09-20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37954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CD802-11D5-4B1F-BBD3-083940CAB901}" type="datetime1">
              <a:rPr lang="lt-LT" smtClean="0"/>
              <a:pPr/>
              <a:t>2022-09-20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8861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503B-675F-4017-973E-5456C8F93FD8}" type="datetime1">
              <a:rPr lang="lt-LT" smtClean="0"/>
              <a:pPr/>
              <a:t>2022-09-20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aseline="0">
                <a:solidFill>
                  <a:schemeClr val="tx1"/>
                </a:solidFill>
              </a:defRPr>
            </a:lvl1pPr>
          </a:lstStyle>
          <a:p>
            <a:fld id="{52E1CC0D-435B-4871-B2A2-BC13E3D0B7A6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138772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4BAE-5B0E-4EB1-9F2D-B616364236E4}" type="datetime1">
              <a:rPr lang="lt-LT" smtClean="0"/>
              <a:pPr/>
              <a:t>2022-09-20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33408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F117-5D82-4EC5-BB65-E55896740A3D}" type="datetime1">
              <a:rPr lang="lt-LT" smtClean="0"/>
              <a:pPr/>
              <a:t>2022-09-20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78946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CECE-10DB-42E5-A25F-4D35812B75AD}" type="datetime1">
              <a:rPr lang="lt-LT" smtClean="0"/>
              <a:pPr/>
              <a:t>2022-09-20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38445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8C49-4DED-4CFF-B989-88DF6592F36A}" type="datetime1">
              <a:rPr lang="lt-LT" smtClean="0"/>
              <a:pPr/>
              <a:t>2022-09-20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5078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44A38-ED2E-43EC-8F45-D23B5DD73FEA}" type="datetime1">
              <a:rPr lang="lt-LT" smtClean="0"/>
              <a:pPr/>
              <a:t>2022-09-20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781763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10BC-8817-4854-AB83-C3AB5F2FA8ED}" type="datetime1">
              <a:rPr lang="lt-LT" smtClean="0"/>
              <a:pPr/>
              <a:t>2022-09-20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07852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7347-98A4-4DC3-B131-22185FE2664C}" type="datetime1">
              <a:rPr lang="lt-LT" smtClean="0"/>
              <a:pPr/>
              <a:t>2022-09-20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14257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EAA4C-4885-4B43-B85C-074C4BA97E55}" type="datetime1">
              <a:rPr lang="lt-LT" smtClean="0"/>
              <a:pPr/>
              <a:t>2022-09-20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1CC0D-435B-4871-B2A2-BC13E3D0B7A6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41419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619250" y="793637"/>
            <a:ext cx="9144000" cy="5927838"/>
          </a:xfrm>
        </p:spPr>
        <p:txBody>
          <a:bodyPr>
            <a:noAutofit/>
          </a:bodyPr>
          <a:lstStyle/>
          <a:p>
            <a:r>
              <a:rPr lang="lt-LT" sz="2800" dirty="0"/>
              <a:t/>
            </a:r>
            <a:br>
              <a:rPr lang="lt-LT" sz="2800" dirty="0"/>
            </a:br>
            <a:r>
              <a:rPr lang="lt-LT" sz="2800" dirty="0"/>
              <a:t/>
            </a:r>
            <a:br>
              <a:rPr lang="lt-LT" sz="2800" dirty="0"/>
            </a:br>
            <a:r>
              <a:rPr lang="lt-LT" sz="2800" dirty="0">
                <a:latin typeface="+mn-lt"/>
              </a:rPr>
              <a:t>ES ir kitose užsienio valstybėse priimtų teismo nuosprendžių ir juose nustatytų aplinkybių įtaka Lietuvos Respublikoje baudžiamojon atsakomybėn traukiamų asmenų teisinei padėčiai</a:t>
            </a:r>
            <a:br>
              <a:rPr lang="lt-LT" sz="2800" dirty="0">
                <a:latin typeface="+mn-lt"/>
              </a:rPr>
            </a:br>
            <a:r>
              <a:rPr lang="lt-LT" sz="2800" dirty="0">
                <a:latin typeface="+mn-lt"/>
              </a:rPr>
              <a:t> </a:t>
            </a:r>
            <a:br>
              <a:rPr lang="lt-LT" sz="2800" dirty="0">
                <a:latin typeface="+mn-lt"/>
              </a:rPr>
            </a:br>
            <a:r>
              <a:rPr lang="lt-LT" sz="2800" dirty="0">
                <a:latin typeface="+mn-lt"/>
              </a:rPr>
              <a:t>Justas Namavičius</a:t>
            </a:r>
            <a:br>
              <a:rPr lang="lt-LT" sz="2800" dirty="0">
                <a:latin typeface="+mn-lt"/>
              </a:rPr>
            </a:br>
            <a:r>
              <a:rPr lang="lt-LT" sz="2800" dirty="0" err="1">
                <a:latin typeface="+mn-lt"/>
              </a:rPr>
              <a:t>justas.namavicius@tf.vu.lt</a:t>
            </a:r>
            <a:r>
              <a:rPr lang="lt-LT" sz="2800" dirty="0">
                <a:latin typeface="+mn-lt"/>
              </a:rPr>
              <a:t/>
            </a:r>
            <a:br>
              <a:rPr lang="lt-LT" sz="2800" dirty="0">
                <a:latin typeface="+mn-lt"/>
              </a:rPr>
            </a:br>
            <a:r>
              <a:rPr lang="lt-LT" sz="2800" dirty="0">
                <a:latin typeface="+mn-lt"/>
              </a:rPr>
              <a:t/>
            </a:r>
            <a:br>
              <a:rPr lang="lt-LT" sz="2800" dirty="0">
                <a:latin typeface="+mn-lt"/>
              </a:rPr>
            </a:br>
            <a:r>
              <a:rPr lang="lt-LT" sz="2800" dirty="0" smtClean="0">
                <a:latin typeface="+mn-lt"/>
              </a:rPr>
              <a:t>2017.05.23</a:t>
            </a:r>
            <a:br>
              <a:rPr lang="lt-LT" sz="2800" dirty="0" smtClean="0">
                <a:latin typeface="+mn-lt"/>
              </a:rPr>
            </a:br>
            <a:r>
              <a:rPr lang="lt-LT" sz="2800" dirty="0" smtClean="0">
                <a:solidFill>
                  <a:srgbClr val="FF0000"/>
                </a:solidFill>
                <a:latin typeface="+mn-lt"/>
              </a:rPr>
              <a:t>(raudonai naujesni pamąstymai)</a:t>
            </a:r>
            <a:r>
              <a:rPr lang="lt-LT" sz="2800" dirty="0">
                <a:latin typeface="+mn-lt"/>
              </a:rPr>
              <a:t/>
            </a:r>
            <a:br>
              <a:rPr lang="lt-LT" sz="2800" dirty="0">
                <a:latin typeface="+mn-lt"/>
              </a:rPr>
            </a:br>
            <a:r>
              <a:rPr lang="lt-LT" sz="2800" dirty="0">
                <a:latin typeface="+mn-lt"/>
              </a:rPr>
              <a:t/>
            </a:r>
            <a:br>
              <a:rPr lang="lt-LT" sz="2800" dirty="0">
                <a:latin typeface="+mn-lt"/>
              </a:rPr>
            </a:br>
            <a:r>
              <a:rPr lang="lt-LT" sz="2800" dirty="0">
                <a:latin typeface="+mn-lt"/>
              </a:rPr>
              <a:t/>
            </a:r>
            <a:br>
              <a:rPr lang="lt-LT" sz="2800" dirty="0">
                <a:latin typeface="+mn-lt"/>
              </a:rPr>
            </a:br>
            <a:r>
              <a:rPr lang="lt-LT" sz="2800" dirty="0">
                <a:latin typeface="+mn-lt"/>
              </a:rPr>
              <a:t/>
            </a:r>
            <a:br>
              <a:rPr lang="lt-LT" sz="2800" dirty="0">
                <a:latin typeface="+mn-lt"/>
              </a:rPr>
            </a:br>
            <a:r>
              <a:rPr lang="lt-LT" sz="2800" dirty="0">
                <a:latin typeface="+mn-lt"/>
              </a:rPr>
              <a:t/>
            </a:r>
            <a:br>
              <a:rPr lang="lt-LT" sz="2800" dirty="0">
                <a:latin typeface="+mn-lt"/>
              </a:rPr>
            </a:br>
            <a:endParaRPr lang="lt-LT" sz="28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714500" y="5190185"/>
            <a:ext cx="8953500" cy="837127"/>
          </a:xfrm>
        </p:spPr>
        <p:txBody>
          <a:bodyPr>
            <a:normAutofit/>
          </a:bodyPr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405927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Atleidimas nuo baudžiamosios atsakomybės 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dirty="0"/>
              <a:t>1. situacija. </a:t>
            </a:r>
            <a:r>
              <a:rPr lang="lt-LT" dirty="0"/>
              <a:t>Užsienio valstybės teismo apkaltinamasis nuosprendis už nusikalstamą veiką. Lietuvoje sprendžiama dėl atleidimo nuo baudžiamosios atsakomybės už kitos veikos padarymą.</a:t>
            </a:r>
          </a:p>
          <a:p>
            <a:pPr marL="0" indent="0">
              <a:buNone/>
            </a:pPr>
            <a:endParaRPr lang="lt-LT" sz="1200" dirty="0"/>
          </a:p>
          <a:p>
            <a:r>
              <a:rPr lang="lt-LT" dirty="0"/>
              <a:t>ar veika padaryta pirmą kartą (BK 39, 40 str. 2 d. 1 p., 93 str.), </a:t>
            </a:r>
          </a:p>
          <a:p>
            <a:r>
              <a:rPr lang="lt-LT" dirty="0"/>
              <a:t>ar asmuo yra pavojingas recidyvistas (BK 38 str. 2 d.), </a:t>
            </a:r>
          </a:p>
          <a:p>
            <a:r>
              <a:rPr lang="lt-LT" dirty="0"/>
              <a:t>ar yra pagrindas manyti, kad asmuo nebedarys naujų nusikalstamų veikų (BK 38 str. 1 d. 4 p., 40 str. 2 d. 4 p.).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921128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Atleidimas nuo baudžiamosios atsakomybės 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dirty="0"/>
              <a:t>2. situacija</a:t>
            </a:r>
            <a:r>
              <a:rPr lang="lt-LT" dirty="0"/>
              <a:t>. Asmuo Lietuvoje sąlyginai atleidžiamas nuo baudžiamosios atsakomybės (BK 38 str. 3, 4 d., 40 str. 4, 5, 7, 8 d.), ir, nepasibaigus bandomajam laikotarpiui, užsienyje padaro naują nusikalstamą veiką, už kurią priimtas užsienio valstybės teismo apkaltinamasis nuosprendis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sz="1200" dirty="0"/>
          </a:p>
          <a:p>
            <a:pPr marL="0" indent="0">
              <a:buNone/>
            </a:pPr>
            <a:r>
              <a:rPr lang="lt-LT" dirty="0"/>
              <a:t>Tačiau jeigu teismas panaikina sprendimą atleisti nuo baudžiamosios atsakomybės, spręsti dėl atsakomybės už užsienyje padarytą veiką jis negali</a:t>
            </a:r>
            <a:r>
              <a:rPr lang="de-DE" dirty="0"/>
              <a:t>.</a:t>
            </a: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11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96809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Bausmės vykdymo atidėjimas / </a:t>
            </a:r>
            <a:br>
              <a:rPr lang="lt-LT" dirty="0"/>
            </a:br>
            <a:r>
              <a:rPr lang="lt-LT" dirty="0"/>
              <a:t>lygtinis paleidimas 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dirty="0"/>
              <a:t>1. situacija. </a:t>
            </a:r>
            <a:r>
              <a:rPr lang="lt-LT" dirty="0"/>
              <a:t>Teismas sprendžia klausimą dėl bausmės atidėjimo arba lygtinio paleidimo iš įkalinimo įstaigos. </a:t>
            </a:r>
          </a:p>
          <a:p>
            <a:pPr marL="0" indent="0">
              <a:buNone/>
            </a:pPr>
            <a:endParaRPr lang="lt-LT" sz="1000" dirty="0"/>
          </a:p>
          <a:p>
            <a:r>
              <a:rPr lang="lt-LT" dirty="0"/>
              <a:t>BK 75 str. 1 d.: atsižvelgiant, ar bausmės tikslai bus pasiekti be realaus laisvės atėmimo.</a:t>
            </a:r>
          </a:p>
          <a:p>
            <a:r>
              <a:rPr lang="lt-LT" dirty="0"/>
              <a:t>BVK 157 str.: ar yra pagrindas manyti, kad asmuo nebedarys naujų nusikalstamų veikų.</a:t>
            </a:r>
          </a:p>
          <a:p>
            <a:r>
              <a:rPr lang="lt-LT" dirty="0"/>
              <a:t>BVK 158 str.: lygtinio paleidimo netaikymas už tam tikras nusikalstamas veikas. 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754213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Bausmės vykdymo atidėjimas / </a:t>
            </a:r>
            <a:br>
              <a:rPr lang="lt-LT" dirty="0"/>
            </a:br>
            <a:r>
              <a:rPr lang="lt-LT" dirty="0"/>
              <a:t>lygtinis paleidimas 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b="1" dirty="0"/>
              <a:t>2. situacija. </a:t>
            </a:r>
            <a:r>
              <a:rPr lang="lt-LT" dirty="0"/>
              <a:t>Asmuo, kuriam Lietuvoje bausmės vykdymas buvo atidėtas arba buvo lygtinai paleistas iš įkalinimo įstaigos, užsienyje nuteisiamas už naują nusikalstamą veiką. </a:t>
            </a:r>
          </a:p>
          <a:p>
            <a:pPr marL="0" indent="0">
              <a:buNone/>
            </a:pPr>
            <a:r>
              <a:rPr lang="lt-LT" dirty="0"/>
              <a:t>Panaikinti bausmės vykdymo atidėjimą / lygtinį paleidimą galima, tačiau gali kilti keblumų dėl bausmių bendrinimo (sekantis skyrius). 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13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81946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Plg. Probacijos įstatymo 31 str. 2. </a:t>
            </a:r>
          </a:p>
          <a:p>
            <a:pPr marL="0" indent="0">
              <a:buNone/>
            </a:pPr>
            <a:r>
              <a:rPr lang="lt-LT" dirty="0"/>
              <a:t>„Probacijos vykdymo nutraukimo pagrindai yra: [...]</a:t>
            </a:r>
          </a:p>
          <a:p>
            <a:pPr marL="0" indent="0">
              <a:buNone/>
            </a:pPr>
            <a:r>
              <a:rPr lang="lt-LT" dirty="0"/>
              <a:t>2) teismo nutartis vykdyti teismo paskirtą laisvės atėmimo bausmę ar likusią jos dalį; [...]</a:t>
            </a:r>
          </a:p>
          <a:p>
            <a:pPr marL="0" indent="0">
              <a:buNone/>
            </a:pPr>
            <a:r>
              <a:rPr lang="lt-LT" dirty="0"/>
              <a:t>4) teismo nuosprendis (nutartis), kuriuo paskirta bausmė subendrinta su kita bausme </a:t>
            </a:r>
            <a:r>
              <a:rPr lang="lt-LT" dirty="0" err="1"/>
              <a:t>probuojamajam</a:t>
            </a:r>
            <a:r>
              <a:rPr lang="lt-LT" dirty="0"/>
              <a:t> padarius naują nusikalstamą veiką;“ [...]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>
          <a:xfrm>
            <a:off x="8627533" y="6356350"/>
            <a:ext cx="2743200" cy="365125"/>
          </a:xfrm>
        </p:spPr>
        <p:txBody>
          <a:bodyPr/>
          <a:lstStyle/>
          <a:p>
            <a:fld id="{52E1CC0D-435B-4871-B2A2-BC13E3D0B7A6}" type="slidenum">
              <a:rPr lang="lt-LT" sz="2000" smtClean="0"/>
              <a:pPr/>
              <a:t>14</a:t>
            </a:fld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xmlns="" val="4113579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Bausmių bendrinimas pagal BK 63 str. 9 d., </a:t>
            </a:r>
            <a:br>
              <a:rPr lang="lt-LT" dirty="0"/>
            </a:br>
            <a:r>
              <a:rPr lang="lt-LT" dirty="0"/>
              <a:t>64 str.? 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t-LT" b="1" dirty="0"/>
          </a:p>
          <a:p>
            <a:pPr marL="0" indent="0">
              <a:buNone/>
            </a:pPr>
            <a:r>
              <a:rPr lang="lt-LT" b="1" dirty="0"/>
              <a:t>1. situacija. </a:t>
            </a:r>
            <a:r>
              <a:rPr lang="lt-LT" dirty="0"/>
              <a:t>Asmuo teisiamas dėl nusikalstamos veikos Lietuvoje, kuri buvo padaryta prieš priimant (pirmąjį) užsienio valstybės apkaltinamąjį nuosprendį dėl kitos veikos – BK 63 str. 9 d.? </a:t>
            </a:r>
          </a:p>
          <a:p>
            <a:pPr marL="0" indent="0">
              <a:buNone/>
            </a:pPr>
            <a:endParaRPr lang="lt-LT" sz="1200" dirty="0"/>
          </a:p>
          <a:p>
            <a:pPr marL="0" indent="0">
              <a:buNone/>
            </a:pPr>
            <a:r>
              <a:rPr lang="lt-LT" b="1" dirty="0"/>
              <a:t>2. situacija. </a:t>
            </a:r>
            <a:r>
              <a:rPr lang="lt-LT" dirty="0"/>
              <a:t>Asmuo, neatlikęs užsienio valstybės nuosprendžiu paskirtos bausmės, padaro naują nusikalstamą veiką, už kurią yra teisiamas Lietuvoje – BK 64 str.?</a:t>
            </a:r>
          </a:p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z="2000" smtClean="0"/>
              <a:pPr/>
              <a:t>15</a:t>
            </a:fld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xmlns="" val="2798872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Perimant bausmės vykdymą užsienio valstybės prašymu bendrinimas, kaip bausmės konversijos pasekmė, galimas. Tačiau kaip spręsti situaciją, jeigu atitinkamo užsienio valstybės prašymo nėra?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z="2000" smtClean="0"/>
              <a:pPr/>
              <a:t>16</a:t>
            </a:fld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xmlns="" val="39930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/>
              <a:t>Bet kokiu atveju, bausmės bendrinimas neįmanomas, jei užsienyje paskirta </a:t>
            </a:r>
            <a:r>
              <a:rPr lang="lt-LT" b="1" dirty="0"/>
              <a:t>bausmė</a:t>
            </a:r>
            <a:r>
              <a:rPr lang="lt-LT" dirty="0"/>
              <a:t> pagal užsienio valstybės teisę </a:t>
            </a:r>
            <a:r>
              <a:rPr lang="lt-LT" b="1" dirty="0"/>
              <a:t>nėra (visiškai) atlikta</a:t>
            </a:r>
            <a:r>
              <a:rPr lang="lt-LT" dirty="0"/>
              <a:t>. 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PS 2008/675/TVR 3 str. 3 d.: </a:t>
            </a:r>
          </a:p>
          <a:p>
            <a:pPr marL="0" indent="0">
              <a:buNone/>
            </a:pPr>
            <a:r>
              <a:rPr lang="lt-LT" dirty="0"/>
              <a:t>„Atsižvelgimo į ankstesnius kitose valstybėse narėse priimtus apkaltinamuosius nuosprendžius, kaip numatyta 1 dalyje, pasekmės negali būti ankstesnių apkaltinamųjų nuosprendžių ir visų su jų vykdymu susijusių sprendimų užprotestavimas, panaikinimas ar peržiūrėjimas naują bylą nagrinėjančioje valstybėje narėje.“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z="2000" smtClean="0">
                <a:solidFill>
                  <a:schemeClr val="tx1"/>
                </a:solidFill>
              </a:rPr>
              <a:pPr/>
              <a:t>17</a:t>
            </a:fld>
            <a:endParaRPr lang="lt-L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0770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t-LT" i="1" dirty="0"/>
          </a:p>
          <a:p>
            <a:pPr marL="0" indent="0">
              <a:buNone/>
            </a:pPr>
            <a:r>
              <a:rPr lang="lt-LT" i="1" dirty="0"/>
              <a:t>Panevėžio apygardos teismas, 2017-04-06, Nr. 1-S-77-531/2017</a:t>
            </a:r>
            <a:r>
              <a:rPr lang="lt-LT" dirty="0"/>
              <a:t>: </a:t>
            </a:r>
          </a:p>
          <a:p>
            <a:pPr marL="0" indent="0">
              <a:buNone/>
            </a:pPr>
            <a:r>
              <a:rPr lang="lt-LT" dirty="0"/>
              <a:t>asmuo, lygtinai paleistas iš įkalinimo įstaigos Ispanijoje, prašė subendrinti </a:t>
            </a:r>
            <a:r>
              <a:rPr lang="lt-LT" i="1" dirty="0"/>
              <a:t>Madrido</a:t>
            </a:r>
            <a:r>
              <a:rPr lang="lt-LT" dirty="0"/>
              <a:t> teismo paskirtą bausmę su </a:t>
            </a:r>
            <a:r>
              <a:rPr lang="lt-LT" i="1" dirty="0"/>
              <a:t>Utenos raj. </a:t>
            </a:r>
            <a:r>
              <a:rPr lang="lt-LT" dirty="0"/>
              <a:t>apylinkės teismo paskirta bausme pagal BK 64 str. </a:t>
            </a:r>
          </a:p>
          <a:p>
            <a:pPr marL="0" indent="0">
              <a:buNone/>
            </a:pPr>
            <a:r>
              <a:rPr lang="lt-LT" dirty="0"/>
              <a:t>– Lietuvos teismas negali panaikinti užsienio teismo sprendimo dėl lygtinio paleidimo, pats paskirdamas realų laisvės atėmimą.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18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2686446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Taip pat generalinis advokatas </a:t>
            </a:r>
            <a:r>
              <a:rPr lang="lt-LT" i="1" dirty="0" err="1"/>
              <a:t>Yves</a:t>
            </a:r>
            <a:r>
              <a:rPr lang="lt-LT" i="1" dirty="0"/>
              <a:t> </a:t>
            </a:r>
            <a:r>
              <a:rPr lang="lt-LT" i="1" dirty="0" err="1"/>
              <a:t>Bot</a:t>
            </a:r>
            <a:r>
              <a:rPr lang="lt-LT" dirty="0"/>
              <a:t> 2017-05-17 išvadoje ETT bylai Nr. C-171/16 – </a:t>
            </a:r>
            <a:r>
              <a:rPr lang="lt-LT" i="1" dirty="0" err="1"/>
              <a:t>Beshkov</a:t>
            </a:r>
            <a:r>
              <a:rPr lang="lt-LT" dirty="0"/>
              <a:t>. </a:t>
            </a:r>
          </a:p>
          <a:p>
            <a:pPr marL="0" indent="0">
              <a:buNone/>
            </a:pPr>
            <a:r>
              <a:rPr lang="lt-LT" dirty="0"/>
              <a:t>Kaltinamasis prašė subendrinti </a:t>
            </a:r>
            <a:r>
              <a:rPr lang="lt-LT" i="1" dirty="0"/>
              <a:t>Sofijos</a:t>
            </a:r>
            <a:r>
              <a:rPr lang="lt-LT" dirty="0"/>
              <a:t> teismo paskirtą bausmę su ankstesniu </a:t>
            </a:r>
            <a:r>
              <a:rPr lang="lt-LT" i="1" dirty="0" err="1"/>
              <a:t>Klagenfurto</a:t>
            </a:r>
            <a:r>
              <a:rPr lang="lt-LT" dirty="0"/>
              <a:t> (Austrija) teismo nuosprendžiu, kuriame dalis laisvės atėmimo bausmės vykdymo buvo atidėta.</a:t>
            </a:r>
          </a:p>
          <a:p>
            <a:pPr marL="0" indent="0">
              <a:buNone/>
            </a:pPr>
            <a:r>
              <a:rPr lang="lt-LT" dirty="0"/>
              <a:t>- Sofijos teismas negali peržiūrėti ir pakeisti Austrijoje paskelbtos bausmės vykdymo būdo.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19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306701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375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/>
            </a:r>
            <a:br>
              <a:rPr lang="lt-LT" dirty="0"/>
            </a:br>
            <a:r>
              <a:rPr lang="lt-LT" dirty="0"/>
              <a:t>Apžvalga: kada užsienio valstybės teismo apkaltinamasis nuosprendis mums įdomus? 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1700011"/>
            <a:ext cx="10515600" cy="44769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1. Atsižvelgimas į užsienio valstybės teismo apkaltinamąjį nuosprendį sprendžiant dėl baudžiamosios atsakomybės Lietuvoje. </a:t>
            </a:r>
          </a:p>
          <a:p>
            <a:pPr marL="0" indent="0">
              <a:buNone/>
            </a:pPr>
            <a:r>
              <a:rPr lang="lt-LT" dirty="0"/>
              <a:t>2. Nuosprendžio vykdymo perėmimas.</a:t>
            </a:r>
          </a:p>
          <a:p>
            <a:pPr marL="450850"/>
            <a:r>
              <a:rPr lang="lt-LT" dirty="0"/>
              <a:t>Laisvės atėmimo bausmės.</a:t>
            </a:r>
          </a:p>
          <a:p>
            <a:pPr marL="450850"/>
            <a:r>
              <a:rPr lang="lt-LT" dirty="0"/>
              <a:t>Baudos.</a:t>
            </a:r>
          </a:p>
          <a:p>
            <a:pPr marL="450850"/>
            <a:r>
              <a:rPr lang="lt-LT" dirty="0"/>
              <a:t>Atidėjus bausmės vykdymą / pritaikius lygtinį paleidimą.</a:t>
            </a:r>
          </a:p>
          <a:p>
            <a:pPr marL="450850"/>
            <a:r>
              <a:rPr lang="lt-LT" dirty="0"/>
              <a:t>Alternatyvių bausmių / baudžiamojo / medicininio poveikio priemonių.</a:t>
            </a:r>
          </a:p>
          <a:p>
            <a:pPr marL="0" indent="0">
              <a:buNone/>
            </a:pPr>
            <a:r>
              <a:rPr lang="lt-LT" dirty="0"/>
              <a:t>3.</a:t>
            </a:r>
            <a:r>
              <a:rPr lang="lt-LT" i="1" dirty="0"/>
              <a:t> </a:t>
            </a:r>
            <a:r>
              <a:rPr lang="lt-LT" i="1" dirty="0" err="1"/>
              <a:t>Non</a:t>
            </a:r>
            <a:r>
              <a:rPr lang="lt-LT" i="1" dirty="0"/>
              <a:t> bis </a:t>
            </a:r>
            <a:r>
              <a:rPr lang="lt-LT" i="1" dirty="0" err="1"/>
              <a:t>in</a:t>
            </a:r>
            <a:r>
              <a:rPr lang="lt-LT" i="1" dirty="0"/>
              <a:t> </a:t>
            </a:r>
            <a:r>
              <a:rPr lang="lt-LT" i="1" dirty="0" err="1"/>
              <a:t>idem</a:t>
            </a:r>
            <a:r>
              <a:rPr lang="lt-LT" dirty="0"/>
              <a:t>. </a:t>
            </a:r>
          </a:p>
          <a:p>
            <a:pPr marL="514350" indent="-514350">
              <a:buAutoNum type="arabicPeriod" startAt="3"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932071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Jeigu užsienio teismo paskirta </a:t>
            </a:r>
            <a:r>
              <a:rPr lang="lt-LT" b="1" dirty="0"/>
              <a:t>bausmė visiškai atlikta</a:t>
            </a:r>
            <a:r>
              <a:rPr lang="lt-LT" dirty="0"/>
              <a:t>, užsienio valstybės teismo nuosprendis nėra kvestionuojamas. Tuomet bendrinimo klausimą galima svarstyti. 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20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972549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Ką sako 2008/675/TVR? 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1571223"/>
            <a:ext cx="10515600" cy="481669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lt-LT" sz="5900" dirty="0"/>
              <a:t>Darykit, ką norit. Bendras proporcingumo principas skiriant bausmę. </a:t>
            </a:r>
          </a:p>
          <a:p>
            <a:pPr marL="0" indent="0">
              <a:buNone/>
            </a:pPr>
            <a:r>
              <a:rPr lang="lt-LT" sz="5900" dirty="0"/>
              <a:t>3 str. 5 d.:</a:t>
            </a:r>
          </a:p>
          <a:p>
            <a:pPr marL="0" indent="0">
              <a:buNone/>
            </a:pPr>
            <a:endParaRPr lang="lt-LT" sz="5900" dirty="0"/>
          </a:p>
          <a:p>
            <a:pPr marL="0" indent="0">
              <a:buNone/>
            </a:pPr>
            <a:r>
              <a:rPr lang="lt-LT" sz="5900" dirty="0"/>
              <a:t>„Jeigu teisės pažeidimas, dėl kurio nagrinėjama nauja byla, buvo padarytas prieš paskiriant arba visiškai įvykdžius ankstesnį nuosprendį, 1 ir 2 dalimis [dalys] </a:t>
            </a:r>
            <a:r>
              <a:rPr lang="lt-LT" sz="5900" b="1" dirty="0"/>
              <a:t>nereikalauja iš valstybių narių skiriant bausmes taikyti nacionalinių taisyklių</a:t>
            </a:r>
            <a:r>
              <a:rPr lang="lt-LT" sz="5900" dirty="0"/>
              <a:t>, kai taikant šias taisykles užsienio šalyse priimtiems apkaltinamiesiems nuosprendžiams, būtų </a:t>
            </a:r>
            <a:r>
              <a:rPr lang="lt-LT" sz="5900" b="1" dirty="0"/>
              <a:t>ribojamos teisėjo galimybės </a:t>
            </a:r>
            <a:r>
              <a:rPr lang="lt-LT" sz="5900" dirty="0"/>
              <a:t>paskirti bausmę naujose bylose.</a:t>
            </a:r>
          </a:p>
          <a:p>
            <a:pPr marL="0" indent="0">
              <a:buNone/>
            </a:pPr>
            <a:endParaRPr lang="lt-LT" sz="1700" dirty="0"/>
          </a:p>
          <a:p>
            <a:pPr marL="0" indent="0">
              <a:buNone/>
            </a:pPr>
            <a:r>
              <a:rPr lang="lt-LT" sz="5900" dirty="0"/>
              <a:t>Tačiau valstybės narės užtikrina, kad tokiais atvejais jų teismai kita vertus </a:t>
            </a:r>
            <a:r>
              <a:rPr lang="lt-LT" sz="5900" b="1" dirty="0"/>
              <a:t>gali atsižvelgti </a:t>
            </a:r>
            <a:r>
              <a:rPr lang="lt-LT" sz="5900" dirty="0"/>
              <a:t>į kitoje valstybėje narėje priimtus ankstesnius apkaltinamuosius nuosprendžius.“ </a:t>
            </a:r>
          </a:p>
          <a:p>
            <a:pPr marL="0" indent="0">
              <a:buNone/>
            </a:pPr>
            <a:endParaRPr lang="lt-LT" sz="3200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21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9994855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2008/675/TVR 9. konstatuojamoji dalis: </a:t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„3 straipsnio 5 dalis turėtų būti, </a:t>
            </a:r>
            <a:r>
              <a:rPr lang="lt-LT" i="1" dirty="0" err="1"/>
              <a:t>inter</a:t>
            </a:r>
            <a:r>
              <a:rPr lang="lt-LT" i="1" dirty="0"/>
              <a:t> alia</a:t>
            </a:r>
            <a:r>
              <a:rPr lang="lt-LT" dirty="0"/>
              <a:t>, aiškinama atsižvelgiant į 8 konstatuojamąją dalį tuo atveju, </a:t>
            </a:r>
            <a:r>
              <a:rPr lang="lt-LT" b="1" dirty="0"/>
              <a:t>jei nacionalinis teismas</a:t>
            </a:r>
            <a:r>
              <a:rPr lang="lt-LT" dirty="0"/>
              <a:t>, nagrinėdamas naujas baudžiamąsias bylas ir atsižvelgdamas į kitoje valstybėje narėje anksčiau priimtą nuosprendį, </a:t>
            </a:r>
            <a:r>
              <a:rPr lang="lt-LT" b="1" dirty="0"/>
              <a:t>laikosi nuomonės</a:t>
            </a:r>
            <a:r>
              <a:rPr lang="lt-LT" dirty="0"/>
              <a:t>, </a:t>
            </a:r>
            <a:r>
              <a:rPr lang="lt-LT" b="1" dirty="0"/>
              <a:t>kad</a:t>
            </a:r>
            <a:r>
              <a:rPr lang="lt-LT" dirty="0"/>
              <a:t> tam tikro dydžio </a:t>
            </a:r>
            <a:r>
              <a:rPr lang="lt-LT" b="1" dirty="0"/>
              <a:t>bausmė</a:t>
            </a:r>
            <a:r>
              <a:rPr lang="lt-LT" dirty="0"/>
              <a:t> paskirta neviršijant pagal nacionalinę teisę nustatytų bausmės ribų, </a:t>
            </a:r>
            <a:r>
              <a:rPr lang="lt-LT" b="1" dirty="0"/>
              <a:t>būtų neproporcingai griežta pažeidėjui</a:t>
            </a:r>
            <a:r>
              <a:rPr lang="lt-LT" dirty="0"/>
              <a:t>, atsižvelgiant į jo aplinkybes, ir jei bausmės tikslą galima pasiekti švelnesne bausme, nacionalinis teismas </a:t>
            </a:r>
            <a:r>
              <a:rPr lang="lt-LT" b="1" dirty="0"/>
              <a:t>gali atitinkamai sumažinti bausmės dydį, jei tą patį būtų buvę galima padaryti išimtinai vietinių bylų atveju</a:t>
            </a:r>
            <a:r>
              <a:rPr lang="lt-LT" dirty="0"/>
              <a:t>.“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22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230941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2008/675/TVR 8. konstatuojamoji dalis: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„jei baudžiamosios bylos nagrinėjimo metu valstybėje narėje turima informacijos apie kitoje valstybėje narėje priimtą ankstesnį apkaltinamąjį nuosprendį, reikėtų </a:t>
            </a:r>
            <a:r>
              <a:rPr lang="lt-LT" b="1" dirty="0"/>
              <a:t>kuo labiau vengti atitinkamam asmeniui taikyti mažiau palankias sąlygas </a:t>
            </a:r>
            <a:r>
              <a:rPr lang="lt-LT" dirty="0"/>
              <a:t>nei tos, kurios būtų taikomos tuo atveju, jei tai būtų buvęs nacionalinis apkaltinamasis nuosprendis.“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23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728243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2008/675/TVR 14. konstatuojamoji dalis: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	</a:t>
            </a:r>
          </a:p>
          <a:p>
            <a:pPr marL="0" indent="0">
              <a:buNone/>
            </a:pPr>
            <a:r>
              <a:rPr lang="lt-LT" dirty="0"/>
              <a:t>Teismo sprendimo ar jo vykdymo užprotestavimas apima, </a:t>
            </a:r>
            <a:r>
              <a:rPr lang="lt-LT" i="1" dirty="0" err="1"/>
              <a:t>inter</a:t>
            </a:r>
            <a:r>
              <a:rPr lang="lt-LT" i="1" dirty="0"/>
              <a:t> alia</a:t>
            </a:r>
            <a:r>
              <a:rPr lang="lt-LT" dirty="0"/>
              <a:t>, situacijas, kai pagal antros valstybės narės nacionalinę teisę ankstesniu teismo sprendimu paskirta sankcija turi būti perimama arba įtraukiama į kitą sankciją, kuri tada turi būti veiksmingai įvykdyta, </a:t>
            </a:r>
            <a:r>
              <a:rPr lang="lt-LT" b="1" dirty="0"/>
              <a:t>jeigu pirmas nuosprendis dar nebuvo įvykdytas arba jo vykdymas nebuvo perduotas antrai valstybei narei</a:t>
            </a:r>
            <a:r>
              <a:rPr lang="lt-LT" dirty="0"/>
              <a:t>, [...]</a:t>
            </a: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24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12507155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Ką sako mūsų teisė?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t-LT" sz="3200" dirty="0"/>
          </a:p>
          <a:p>
            <a:pPr marL="0" indent="0">
              <a:buNone/>
            </a:pPr>
            <a:r>
              <a:rPr lang="lt-LT" sz="3200" dirty="0"/>
              <a:t>BK 63, 64 str. šiuo klausimu tyli. Istoriškai vargu ar buvo rašomi tokiam atvejui.</a:t>
            </a:r>
          </a:p>
          <a:p>
            <a:pPr marL="0" indent="0">
              <a:buNone/>
            </a:pPr>
            <a:r>
              <a:rPr lang="lt-LT" sz="3200" dirty="0"/>
              <a:t>BK 97 str. 1 d. „į teistumą [užsienyje taipogi] teismas atsižvelgia skirdamas bausmę už naujos nusikalstamos veikos padarymą“ – taigi ir bendrindamas bausmes? 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25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479713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Ką sako mūsų teismai?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i="1" dirty="0"/>
              <a:t>Kauno apygardos teismas, 2016-08-31, Nr. 1S-1082-290/2016; ankstesnė instancija: Kėdainių raj. apylinkės teismas, 2016-07-28, Nr. N1-8-188/2012</a:t>
            </a:r>
            <a:r>
              <a:rPr lang="lt-LT" dirty="0"/>
              <a:t>: </a:t>
            </a:r>
          </a:p>
          <a:p>
            <a:pPr marL="0" indent="0">
              <a:buNone/>
            </a:pPr>
            <a:r>
              <a:rPr lang="lt-LT" dirty="0"/>
              <a:t>Asmuo buvo 2012-01-31 nuteistas Kėdainių raj. apylinkės teismo pagal BK 135 str. keturiems metams (2012-06-20 apeliacinės instancijos pakeista į tris), </a:t>
            </a:r>
          </a:p>
          <a:p>
            <a:pPr marL="0" indent="0">
              <a:buNone/>
            </a:pPr>
            <a:r>
              <a:rPr lang="lt-LT" dirty="0"/>
              <a:t>nepradėjęs atlikti bausmės 2012-10-09 sulaikytas Latvijoje, 2015-01-08 nuteistas Latvijos </a:t>
            </a:r>
            <a:r>
              <a:rPr lang="lt-LT" dirty="0" err="1"/>
              <a:t>Balvų</a:t>
            </a:r>
            <a:r>
              <a:rPr lang="lt-LT" dirty="0"/>
              <a:t> raj. apylinkės teismo už kvalifikuotą vagystę dvejiems metams ir dvejiems mėnesiams, bausmę atliko įskaitant kardomąjį kalinimą, tuomet perduotas Lietuvai. </a:t>
            </a:r>
          </a:p>
          <a:p>
            <a:pPr marL="0" indent="0">
              <a:buNone/>
            </a:pPr>
            <a:r>
              <a:rPr lang="lt-LT" dirty="0"/>
              <a:t>Prašo subendrinti bausmes pagal BK 63 str. 9 d. ir įskaityti Latvijoje atliktą bausmę bei kardomąjį kalinimą.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26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674975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22475"/>
          </a:xfrm>
        </p:spPr>
        <p:txBody>
          <a:bodyPr>
            <a:normAutofit/>
          </a:bodyPr>
          <a:lstStyle/>
          <a:p>
            <a:r>
              <a:rPr lang="lt-LT" sz="2800" i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Kauno apygardos teismas, 2016-08-31, Nr. 1S-1082-290/2016;  Kėdainių raj. apylinkės teismas, 2016-07-28, Nr. N1-8-188/2012</a:t>
            </a:r>
            <a:endParaRPr lang="lt-LT" sz="28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  nusikalstamos</a:t>
            </a:r>
          </a:p>
          <a:p>
            <a:pPr marL="0" indent="0">
              <a:buNone/>
            </a:pPr>
            <a:r>
              <a:rPr lang="lt-LT" dirty="0"/>
              <a:t>  veikos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                    2012.01.31/06.20       2012.09.10            2015.01.08</a:t>
            </a:r>
          </a:p>
          <a:p>
            <a:pPr marL="0" indent="0">
              <a:buNone/>
            </a:pPr>
            <a:r>
              <a:rPr lang="lt-LT" dirty="0"/>
              <a:t>                        </a:t>
            </a:r>
            <a:r>
              <a:rPr lang="fi-FI" dirty="0"/>
              <a:t> Nuteistas LT      </a:t>
            </a:r>
            <a:r>
              <a:rPr lang="lt-LT" dirty="0"/>
              <a:t>  </a:t>
            </a:r>
            <a:r>
              <a:rPr lang="fi-FI" dirty="0"/>
              <a:t>  </a:t>
            </a:r>
            <a:r>
              <a:rPr lang="lt-LT" dirty="0"/>
              <a:t>  </a:t>
            </a:r>
            <a:r>
              <a:rPr lang="fi-FI" dirty="0"/>
              <a:t>Sulaikytas LV     </a:t>
            </a:r>
            <a:r>
              <a:rPr lang="lt-LT" dirty="0"/>
              <a:t>  </a:t>
            </a:r>
            <a:r>
              <a:rPr lang="fi-FI" dirty="0"/>
              <a:t>  Nuteistas LV</a:t>
            </a:r>
            <a:endParaRPr lang="lt-LT" dirty="0"/>
          </a:p>
          <a:p>
            <a:pPr marL="0" indent="0">
              <a:buNone/>
            </a:pPr>
            <a:r>
              <a:rPr lang="lt-LT" dirty="0"/>
              <a:t>                               3 m.                                                    2 m. 2. mėn.</a:t>
            </a:r>
          </a:p>
        </p:txBody>
      </p:sp>
      <p:cxnSp>
        <p:nvCxnSpPr>
          <p:cNvPr id="9" name="Tiesioji rodyklės jungtis 8"/>
          <p:cNvCxnSpPr/>
          <p:nvPr/>
        </p:nvCxnSpPr>
        <p:spPr>
          <a:xfrm>
            <a:off x="1117600" y="3285066"/>
            <a:ext cx="9211734" cy="20750"/>
          </a:xfrm>
          <a:prstGeom prst="straightConnector1">
            <a:avLst/>
          </a:prstGeom>
          <a:ln w="444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Tiesioji jungtis 11"/>
          <p:cNvCxnSpPr/>
          <p:nvPr/>
        </p:nvCxnSpPr>
        <p:spPr>
          <a:xfrm flipH="1">
            <a:off x="3681711" y="2989449"/>
            <a:ext cx="16933" cy="694267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aveikslėlis 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1190" y="2989449"/>
            <a:ext cx="60965" cy="719390"/>
          </a:xfrm>
          <a:prstGeom prst="rect">
            <a:avLst/>
          </a:prstGeom>
        </p:spPr>
      </p:pic>
      <p:pic>
        <p:nvPicPr>
          <p:cNvPr id="14" name="Paveikslėlis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24714" y="2950494"/>
            <a:ext cx="60965" cy="719390"/>
          </a:xfrm>
          <a:prstGeom prst="rect">
            <a:avLst/>
          </a:prstGeom>
        </p:spPr>
      </p:pic>
      <p:sp>
        <p:nvSpPr>
          <p:cNvPr id="18" name="Skaidrės numerio vietos rezervavimo ženklas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27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40154929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Prašymo atmetimo motyvai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Bendrinimas įmanomos tik perimant bausmės vykdymą, kitaip būtų apeita užsienio valstybės prerogatyva prašyti (arba neprašyti) teisinės pagalbos; </a:t>
            </a:r>
          </a:p>
          <a:p>
            <a:r>
              <a:rPr lang="lt-LT" dirty="0"/>
              <a:t>Teismo nuosprendis Lietuvoje buvo priimtas anksčiau nei Latvijos teismo nuosprendis. </a:t>
            </a:r>
          </a:p>
          <a:p>
            <a:r>
              <a:rPr lang="lt-LT" dirty="0"/>
              <a:t>Įgyvendinant PS 2008/675/TVR buvo padaryti tik BK 27 ir 97 str. pakeitimai, tačiau atitinkamos nuostatos bausmių bendrinimo taisyklėse numatyta nebuvo (</a:t>
            </a:r>
            <a:r>
              <a:rPr lang="lt-LT" i="1" dirty="0"/>
              <a:t>Kauno apygardos teismas, 2017.05.04, Nr. 1S-345-594/2017).</a:t>
            </a:r>
            <a:endParaRPr lang="lt-LT" dirty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28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8700896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Tačiau kitaip: </a:t>
            </a:r>
            <a:r>
              <a:rPr lang="lt-LT" i="1" dirty="0"/>
              <a:t>Kauno apygardos teismas, </a:t>
            </a:r>
            <a:br>
              <a:rPr lang="lt-LT" i="1" dirty="0"/>
            </a:br>
            <a:r>
              <a:rPr lang="lt-LT" i="1" dirty="0"/>
              <a:t>2017-02-17, T-41-238/2017: 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2007-11-06 asmuo nuteistas Olandijoje laisvės atėmimu dvejiems metams ir šešiems mėnesiams, bausmę atliko. </a:t>
            </a:r>
          </a:p>
          <a:p>
            <a:pPr marL="0" indent="0">
              <a:buNone/>
            </a:pPr>
            <a:r>
              <a:rPr lang="lt-LT" dirty="0"/>
              <a:t>2009-02-21 Kauno apygardos teismo vienuolikai metų laisvės atėmimo,</a:t>
            </a:r>
          </a:p>
          <a:p>
            <a:pPr marL="0" indent="0">
              <a:buNone/>
            </a:pPr>
            <a:r>
              <a:rPr lang="lt-LT" dirty="0"/>
              <a:t>Asmuo prašo subendrinti bausmes pagal BK 63 str. 9 d. 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Teismas: PS 2008/675/TVR 3 str. 1 d. nustatyto lygiavertiškumo principo bausmės turi būti bendrinamos.</a:t>
            </a:r>
          </a:p>
          <a:p>
            <a:pPr marL="0" indent="0">
              <a:buNone/>
            </a:pPr>
            <a:r>
              <a:rPr lang="lt-LT" dirty="0"/>
              <a:t>Galutinė subendrinta bausmė: 12 m.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29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072699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sz="3100" dirty="0">
                <a:latin typeface="+mn-lt"/>
              </a:rPr>
              <a:t/>
            </a:r>
            <a:br>
              <a:rPr lang="lt-LT" sz="3100" dirty="0">
                <a:latin typeface="+mn-lt"/>
              </a:rPr>
            </a:br>
            <a:r>
              <a:rPr lang="lt-LT" sz="3100" dirty="0">
                <a:latin typeface="+mn-lt"/>
              </a:rPr>
              <a:t>Atsižvelgimas į užsienio valstybės teismo apkaltinamąjį nuosprendį traukiant asmenį baudžiamojon atsakomybėn Lietuvoje</a:t>
            </a:r>
            <a:r>
              <a:rPr lang="lt-LT" dirty="0">
                <a:latin typeface="+mn-lt"/>
              </a:rPr>
              <a:t/>
            </a:r>
            <a:br>
              <a:rPr lang="lt-LT" dirty="0">
                <a:latin typeface="+mn-lt"/>
              </a:rPr>
            </a:br>
            <a:endParaRPr lang="lt-LT" dirty="0">
              <a:latin typeface="+mn-lt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lt-LT" dirty="0"/>
              <a:t>Teisės šaltiniai: </a:t>
            </a:r>
          </a:p>
          <a:p>
            <a:pPr marL="0" indent="0" algn="ctr">
              <a:buNone/>
            </a:pPr>
            <a:endParaRPr lang="lt-LT" sz="2000" dirty="0"/>
          </a:p>
          <a:p>
            <a:pPr lvl="0"/>
            <a:r>
              <a:rPr lang="lt-LT" dirty="0"/>
              <a:t>BK 27 str. 4 d., 97 str. 1, 9 d. </a:t>
            </a:r>
          </a:p>
          <a:p>
            <a:pPr lvl="0"/>
            <a:r>
              <a:rPr lang="lt-LT" dirty="0"/>
              <a:t>Pagrindų sprendimas 2008/675/TVR, 2008-07-24, dėl atsižvelgimo į apkaltinamuosius nuosprendžius Europos Sąjungos valstybėse narėse naujose baudžiamosiose bylose (OL 2008 L 220, p. 32).</a:t>
            </a:r>
          </a:p>
          <a:p>
            <a:r>
              <a:rPr lang="lt-LT" dirty="0"/>
              <a:t>1970 m. Europos konvencija dėl tarptautinio baudžiamųjų nuosprendžių pripažinimo, 56 str.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5791637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Šiokia tokia problema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Ar Kauno apygardos teismas galėjo iš dalies sumažinti Olandijos teismo paskirtą bausmę? </a:t>
            </a:r>
          </a:p>
          <a:p>
            <a:pPr marL="0" indent="0">
              <a:buNone/>
            </a:pPr>
            <a:endParaRPr lang="lt-LT" dirty="0"/>
          </a:p>
          <a:p>
            <a:r>
              <a:rPr lang="lt-LT" dirty="0"/>
              <a:t>Formaliai svetimos jurisdikcijos nepaisymas. </a:t>
            </a:r>
          </a:p>
          <a:p>
            <a:r>
              <a:rPr lang="lt-LT" dirty="0"/>
              <a:t>Iš pažiūros užsienio valstybės intereso nėra, nes bausmė atlikta; tačiau hipotetiškai problemos galimos, jei dėl vienų ar kitų priežasčių ateityje Olandijos ar kitos valstybės teismui tektų atsižvelgti į Kauno apygardos teismo sprendimą. 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30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38232947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Mano nuomonė 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dirty="0"/>
              <a:t>Subendrinti bausmes galima, tačiau itin ribota apimtimi: </a:t>
            </a:r>
          </a:p>
          <a:p>
            <a:r>
              <a:rPr lang="lt-LT" dirty="0"/>
              <a:t>jeigu užsienio bausmė visiškai atlikta (tuomet BK 64 str. atkrinta, lieka BK 63 str. 9 d.); </a:t>
            </a:r>
          </a:p>
          <a:p>
            <a:r>
              <a:rPr lang="lt-LT" dirty="0"/>
              <a:t>bendrinimas, atsižvelgiant į teisinėje pagalboje numatytas bausmių konversijos taisykles, apskritai įmanomas: (pvz., pagal užsienyje paskirtos sankcijos pobūdį ar pan.);</a:t>
            </a:r>
          </a:p>
          <a:p>
            <a:r>
              <a:rPr lang="lt-LT" dirty="0"/>
              <a:t> užsienio valstybės nuosprendis neliečiamas (pvz., „išbendrinant“ pirmąjį nuosprendį ir dalinai sumažinant užsienio valstybės </a:t>
            </a:r>
            <a:r>
              <a:rPr lang="lt-LT" dirty="0" smtClean="0"/>
              <a:t>bausmę; </a:t>
            </a:r>
            <a:r>
              <a:rPr lang="lt-LT" dirty="0" smtClean="0">
                <a:solidFill>
                  <a:srgbClr val="FF0000"/>
                </a:solidFill>
              </a:rPr>
              <a:t>bet gal ir nieko tokio, nes užsienio bausmė šiaip ar taip atlikta</a:t>
            </a:r>
            <a:r>
              <a:rPr lang="lt-LT" dirty="0" smtClean="0"/>
              <a:t>).</a:t>
            </a:r>
          </a:p>
          <a:p>
            <a:pPr>
              <a:buNone/>
            </a:pPr>
            <a:r>
              <a:rPr lang="lt-LT" dirty="0" smtClean="0">
                <a:solidFill>
                  <a:srgbClr val="FF0000"/>
                </a:solidFill>
              </a:rPr>
              <a:t>	Po LAT Nr</a:t>
            </a:r>
            <a:r>
              <a:rPr lang="lt-LT" dirty="0" smtClean="0">
                <a:solidFill>
                  <a:srgbClr val="FF0000"/>
                </a:solidFill>
              </a:rPr>
              <a:t>. </a:t>
            </a:r>
            <a:r>
              <a:rPr lang="lt-LT" dirty="0" smtClean="0">
                <a:solidFill>
                  <a:srgbClr val="FF0000"/>
                </a:solidFill>
              </a:rPr>
              <a:t>2K-292-303/2020 diskusija bent jau kol kas teorinė.</a:t>
            </a:r>
            <a:endParaRPr lang="lt-LT" dirty="0">
              <a:solidFill>
                <a:srgbClr val="FF0000"/>
              </a:solidFill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31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20966093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Taigi kas apskritai lieka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Visiškas bausmių sudėjimas.</a:t>
            </a:r>
          </a:p>
          <a:p>
            <a:r>
              <a:rPr lang="lt-LT" dirty="0"/>
              <a:t>Dalinis sudėjimas tik tuomet, jei užsienio teismo paskirta bausmė yra </a:t>
            </a:r>
            <a:r>
              <a:rPr lang="lt-LT" dirty="0" smtClean="0"/>
              <a:t>didesnė (</a:t>
            </a:r>
            <a:r>
              <a:rPr lang="lt-LT" dirty="0" smtClean="0">
                <a:solidFill>
                  <a:srgbClr val="FF0000"/>
                </a:solidFill>
              </a:rPr>
              <a:t>visgi galima diskutuoti, jei bausmė įvykdyta</a:t>
            </a:r>
            <a:r>
              <a:rPr lang="lt-LT" dirty="0" smtClean="0"/>
              <a:t>). </a:t>
            </a: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32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1511969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Senatis 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b="1" dirty="0"/>
              <a:t>Situacija</a:t>
            </a:r>
            <a:r>
              <a:rPr lang="lt-LT" dirty="0"/>
              <a:t>: asmuo padaro nusikalstamą veiką Lietuvoje, vėliau padaro kitą veiką, už kurią nuteisiamas užsienio valstybėje. Lietuvoje sprendžiamas klausimas dėl galimo senaties termino dėl pirmosios veikos. </a:t>
            </a:r>
          </a:p>
          <a:p>
            <a:pPr marL="0" indent="0">
              <a:buNone/>
            </a:pPr>
            <a:r>
              <a:rPr lang="lt-LT" dirty="0"/>
              <a:t>Ar senaties eiga nutrūksta dėl veikos padarymo užsienio valstybėje (BK 95 str. 8 d., 96 str. 4 d.)? </a:t>
            </a:r>
          </a:p>
          <a:p>
            <a:pPr marL="0" indent="0">
              <a:buNone/>
            </a:pPr>
            <a:r>
              <a:rPr lang="lt-LT" i="1" dirty="0"/>
              <a:t>LAT 2012.05.22, Nr. 2K-274/2012 </a:t>
            </a:r>
            <a:r>
              <a:rPr lang="lt-LT" dirty="0"/>
              <a:t>(dar neįgyvendinus pagrindų sprendimo);</a:t>
            </a:r>
            <a:r>
              <a:rPr lang="lt-LT" i="1" dirty="0"/>
              <a:t> LAT 2016-06-16, Nr. 2K-7-2-699/2016</a:t>
            </a:r>
            <a:r>
              <a:rPr lang="lt-LT" dirty="0"/>
              <a:t>: į užsienio valstybėje priimtą nuosprendį taikant senaties nuostatas yra atsižvelgiama. </a:t>
            </a: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33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34309735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Procesas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t-LT" dirty="0"/>
          </a:p>
          <a:p>
            <a:r>
              <a:rPr lang="lt-LT" dirty="0"/>
              <a:t>Suėmimas, BPK 122 str.: buvęs teistumas kaip kriterijus vertinant įtariamojo elgesį. </a:t>
            </a:r>
          </a:p>
          <a:p>
            <a:r>
              <a:rPr lang="lt-LT" dirty="0"/>
              <a:t>Justicijos sprendimų turinys: BPK 219 str. 2 d., 265, 302, 304 str. 4 d., 427 str. </a:t>
            </a:r>
          </a:p>
          <a:p>
            <a:r>
              <a:rPr lang="lt-LT" dirty="0"/>
              <a:t>Apskundimas įmanomas tik Lietuvoje priimto teismo nuosprendžio atžvilgiu.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34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18769770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Veikos požymių aiškinimas / konkurencija</a:t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/>
              <a:t>Klausimas įdomus tik tokiais atvejais, jei užsienyje ir Lietuvoje padarytos veikos nesudaro tos pačios procesinės veikos (kitaip galioja </a:t>
            </a:r>
            <a:r>
              <a:rPr lang="lt-LT" i="1" dirty="0" err="1"/>
              <a:t>non</a:t>
            </a:r>
            <a:r>
              <a:rPr lang="lt-LT" i="1" dirty="0"/>
              <a:t> bis </a:t>
            </a:r>
            <a:r>
              <a:rPr lang="lt-LT" i="1" dirty="0" err="1"/>
              <a:t>in</a:t>
            </a:r>
            <a:r>
              <a:rPr lang="lt-LT" i="1" dirty="0"/>
              <a:t> </a:t>
            </a:r>
            <a:r>
              <a:rPr lang="lt-LT" i="1" dirty="0" err="1"/>
              <a:t>idem</a:t>
            </a:r>
            <a:r>
              <a:rPr lang="lt-LT" i="1" dirty="0"/>
              <a:t> </a:t>
            </a:r>
            <a:r>
              <a:rPr lang="lt-LT" dirty="0"/>
              <a:t>principas). </a:t>
            </a:r>
          </a:p>
          <a:p>
            <a:pPr marL="0" indent="0">
              <a:buNone/>
            </a:pPr>
            <a:endParaRPr lang="lt-LT" sz="1200" dirty="0"/>
          </a:p>
          <a:p>
            <a:pPr marL="0" indent="0">
              <a:buNone/>
            </a:pPr>
            <a:r>
              <a:rPr lang="lt-LT" dirty="0"/>
              <a:t>Pvz., asmuo įgyvendina vagystę užsienyje, o grobį realizuoja Lietuvoje. Jei užsienyje asmuo nuteisiamas už vagystę, į tai reikėtų atsižvelgti sprendžiant dėl baudžiamosios atsakomybės pagal BK 189 str. – arba apskritai nėra tinkamo subjekto, </a:t>
            </a:r>
            <a:r>
              <a:rPr lang="lt-LT"/>
              <a:t>arba apėmimas.</a:t>
            </a:r>
            <a:endParaRPr lang="lt-LT" dirty="0"/>
          </a:p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35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42002991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lt-LT" dirty="0"/>
          </a:p>
          <a:p>
            <a:pPr marL="0" indent="0" algn="ctr">
              <a:buNone/>
            </a:pPr>
            <a:endParaRPr lang="lt-LT" dirty="0"/>
          </a:p>
          <a:p>
            <a:pPr marL="0" indent="0" algn="ctr">
              <a:buNone/>
            </a:pPr>
            <a:r>
              <a:rPr lang="lt-LT" sz="3600" dirty="0"/>
              <a:t>Dėkoju už dėmesį. </a:t>
            </a: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36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xmlns="" val="1668518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4000" dirty="0"/>
              <a:t>2008/675/TVR: Lygiavertiškumo principas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sz="3200" dirty="0"/>
              <a:t>Užsienio valstybės teismo apkaltinamojo nuosprendžio teisinės pasekmės turi būti lygiavertės nacionalinio teismo nuosprendžio teisinėms pasekmėms</a:t>
            </a:r>
          </a:p>
          <a:p>
            <a:r>
              <a:rPr lang="lt-LT" sz="3200" dirty="0"/>
              <a:t>ikiteisminio tyrimo metu,</a:t>
            </a:r>
          </a:p>
          <a:p>
            <a:r>
              <a:rPr lang="lt-LT" sz="3200" dirty="0"/>
              <a:t>teisminio nagrinėjimo metu,</a:t>
            </a:r>
          </a:p>
          <a:p>
            <a:r>
              <a:rPr lang="lt-LT" sz="3200" dirty="0"/>
              <a:t>nuosprendžio vykdymo metu.</a:t>
            </a:r>
          </a:p>
          <a:p>
            <a:pPr marL="0" indent="0">
              <a:buNone/>
            </a:pPr>
            <a:r>
              <a:rPr lang="lt-LT" sz="3200" dirty="0"/>
              <a:t>Tačiau užsienio valstybės teismo nuosprendis negali būti kvestionuojamas. 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664401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sz="4000" b="1" dirty="0"/>
              <a:t/>
            </a:r>
            <a:br>
              <a:rPr lang="lt-LT" sz="4000" b="1" dirty="0"/>
            </a:br>
            <a:r>
              <a:rPr lang="lt-LT" dirty="0"/>
              <a:t>BK 97 str. turinys</a:t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1262130"/>
            <a:ext cx="10515600" cy="4914833"/>
          </a:xfrm>
        </p:spPr>
        <p:txBody>
          <a:bodyPr>
            <a:normAutofit/>
          </a:bodyPr>
          <a:lstStyle/>
          <a:p>
            <a:endParaRPr lang="lt-LT" dirty="0"/>
          </a:p>
          <a:p>
            <a:pPr lvl="0"/>
            <a:r>
              <a:rPr lang="lt-LT" sz="3200" dirty="0"/>
              <a:t>1 d. </a:t>
            </a:r>
            <a:r>
              <a:rPr lang="lt-LT" sz="3200" b="1" dirty="0"/>
              <a:t>ES</a:t>
            </a:r>
            <a:r>
              <a:rPr lang="lt-LT" sz="3200" dirty="0"/>
              <a:t> arba </a:t>
            </a:r>
            <a:r>
              <a:rPr lang="lt-LT" sz="3200" b="1" dirty="0"/>
              <a:t>kitos</a:t>
            </a:r>
            <a:r>
              <a:rPr lang="lt-LT" sz="3200" dirty="0"/>
              <a:t> užsienio valstybės įsiteisėjęs teismo nuosprendis.</a:t>
            </a:r>
          </a:p>
          <a:p>
            <a:pPr lvl="0"/>
            <a:r>
              <a:rPr lang="lt-LT" sz="3200" dirty="0"/>
              <a:t>9 d. kliūtys</a:t>
            </a:r>
            <a:r>
              <a:rPr lang="en-GB" sz="3200" dirty="0"/>
              <a:t>: </a:t>
            </a:r>
            <a:endParaRPr lang="lt-LT" sz="3200" dirty="0"/>
          </a:p>
          <a:p>
            <a:pPr marL="769938" lvl="0" indent="-457200">
              <a:buFontTx/>
              <a:buChar char="-"/>
            </a:pPr>
            <a:r>
              <a:rPr lang="lt-LT" sz="3200" i="1" dirty="0" err="1"/>
              <a:t>ordre</a:t>
            </a:r>
            <a:r>
              <a:rPr lang="lt-LT" sz="3200" i="1" dirty="0"/>
              <a:t> </a:t>
            </a:r>
            <a:r>
              <a:rPr lang="lt-LT" sz="3200" i="1" dirty="0" err="1"/>
              <a:t>public</a:t>
            </a:r>
            <a:endParaRPr lang="lt-LT" sz="3200" i="1" dirty="0"/>
          </a:p>
          <a:p>
            <a:pPr marL="769938" lvl="0" indent="-457200">
              <a:buFont typeface="Calibri" panose="020F0502020204030204" pitchFamily="34" charset="0"/>
              <a:buChar char="­"/>
            </a:pPr>
            <a:r>
              <a:rPr lang="lt-LT" sz="3200" dirty="0"/>
              <a:t>nėra abipusio baudžiamumo</a:t>
            </a:r>
          </a:p>
          <a:p>
            <a:pPr marL="769938" lvl="0" indent="-457200">
              <a:buFont typeface="Calibri" panose="020F0502020204030204" pitchFamily="34" charset="0"/>
              <a:buChar char="­"/>
            </a:pPr>
            <a:r>
              <a:rPr lang="lt-LT" sz="3200" dirty="0"/>
              <a:t>nėra minimalaus atsakomybės amžiaus pagal LR BK</a:t>
            </a:r>
          </a:p>
          <a:p>
            <a:pPr marL="769938" lvl="0" indent="-457200">
              <a:buFont typeface="Calibri" panose="020F0502020204030204" pitchFamily="34" charset="0"/>
              <a:buChar char="­"/>
            </a:pPr>
            <a:r>
              <a:rPr lang="lt-LT" sz="3200" dirty="0"/>
              <a:t>nepakankama informacija</a:t>
            </a:r>
          </a:p>
          <a:p>
            <a:pPr marL="769938" lvl="0" indent="-457200">
              <a:buFont typeface="Calibri" panose="020F0502020204030204" pitchFamily="34" charset="0"/>
              <a:buChar char="­"/>
            </a:pPr>
            <a:r>
              <a:rPr lang="lt-LT" sz="3200" dirty="0"/>
              <a:t>kiti tarptautinėse sutartyse nustatyti pagrindai</a:t>
            </a:r>
          </a:p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59950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48103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/>
            </a:r>
            <a:br>
              <a:rPr lang="lt-LT" dirty="0"/>
            </a:br>
            <a:r>
              <a:rPr lang="lt-LT" sz="4900" dirty="0"/>
              <a:t>Teistumo nustatymas</a:t>
            </a:r>
            <a:br>
              <a:rPr lang="lt-LT" sz="4900" dirty="0"/>
            </a:br>
            <a:endParaRPr lang="lt-LT" sz="49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38200" y="1980171"/>
            <a:ext cx="10515600" cy="4351338"/>
          </a:xfrm>
        </p:spPr>
        <p:txBody>
          <a:bodyPr>
            <a:normAutofit/>
          </a:bodyPr>
          <a:lstStyle/>
          <a:p>
            <a:r>
              <a:rPr lang="lt-LT" dirty="0"/>
              <a:t> Į užsienio šalies apkaltinamąjį nuosprendį neatsižvelgiama, jei teistumas pagal Lietuvos Respublikos teisę už atitinkamą veiką būtų išnykęs. – Išplaukia iš lygiavertiškumo principo.  </a:t>
            </a:r>
          </a:p>
          <a:p>
            <a:r>
              <a:rPr lang="lt-LT" dirty="0"/>
              <a:t> Atviras klausimas, kaip spręsti priešingu atveju – teistumas pagal užsienio teisę išnykęs, pagal Lietuvos teisę – ne. Teistumas, kaip nuostata, artima bausmių skyrimui, vargu ar patenka į abipusio baudžiamumo taisyklės taikymo apimtį. Tad gali būti atsižvelgiama.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2517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Taikymo atvejai (apžvalga)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Bausmės skyrimas.</a:t>
            </a:r>
          </a:p>
          <a:p>
            <a:r>
              <a:rPr lang="lt-LT" dirty="0"/>
              <a:t>Atleidimas nuo baudžiamosios atsakomybės.</a:t>
            </a:r>
          </a:p>
          <a:p>
            <a:r>
              <a:rPr lang="lt-LT" dirty="0"/>
              <a:t>Bausmės vykdymo atidėjimas / lygtinis paleidimas.</a:t>
            </a:r>
          </a:p>
          <a:p>
            <a:r>
              <a:rPr lang="lt-LT" dirty="0"/>
              <a:t>Bausmių bendrinimas pagal BK 63 str. 9 d., 64 str.? </a:t>
            </a:r>
          </a:p>
          <a:p>
            <a:r>
              <a:rPr lang="lt-LT" dirty="0"/>
              <a:t>Senatis.</a:t>
            </a:r>
          </a:p>
          <a:p>
            <a:r>
              <a:rPr lang="lt-LT" dirty="0"/>
              <a:t>Procesas.</a:t>
            </a:r>
          </a:p>
          <a:p>
            <a:r>
              <a:rPr lang="lt-LT" dirty="0"/>
              <a:t>Veikų konkurencija?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2723548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Sankcijos skyrimas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t-LT" b="1" dirty="0"/>
          </a:p>
          <a:p>
            <a:pPr marL="0" indent="0">
              <a:buNone/>
            </a:pPr>
            <a:r>
              <a:rPr lang="lt-LT" b="1" dirty="0"/>
              <a:t>Situacija</a:t>
            </a:r>
            <a:r>
              <a:rPr lang="lt-LT" dirty="0"/>
              <a:t>. Užsienio valstybės teismo apkaltinamasis nuosprendis už nusikalstamą veiką. Lietuvoje sprendžiama dėl atsakomybės už naujos veikos padarymą.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6779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708337"/>
            <a:ext cx="10515600" cy="1117287"/>
          </a:xfrm>
        </p:spPr>
        <p:txBody>
          <a:bodyPr>
            <a:normAutofit fontScale="90000"/>
          </a:bodyPr>
          <a:lstStyle/>
          <a:p>
            <a:r>
              <a:rPr lang="lt-LT" dirty="0"/>
              <a:t/>
            </a:r>
            <a:br>
              <a:rPr lang="lt-LT" dirty="0"/>
            </a:br>
            <a:r>
              <a:rPr lang="lt-LT" dirty="0"/>
              <a:t>Galimi taikymo atvejai: </a:t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Kaltininko asmenybės vertinimas (BK 50 str. 3 d., 54, 88 str. 2 d., 91 str.),</a:t>
            </a:r>
          </a:p>
          <a:p>
            <a:r>
              <a:rPr lang="lt-LT" dirty="0"/>
              <a:t>ar asmuo pirmą kartą teisiamas (BK 55 str.), </a:t>
            </a:r>
          </a:p>
          <a:p>
            <a:r>
              <a:rPr lang="lt-LT" dirty="0"/>
              <a:t>recidyvas (BK 27 str. 1 d., 60 str. 1 d. 13 p.), </a:t>
            </a:r>
          </a:p>
          <a:p>
            <a:r>
              <a:rPr lang="lt-LT" dirty="0"/>
              <a:t>pavojingas recidyvas (BK 27 str. 2-5 d., 56 str.).</a:t>
            </a:r>
          </a:p>
          <a:p>
            <a:pPr marL="0" indent="0">
              <a:buNone/>
            </a:pPr>
            <a:endParaRPr lang="lt-LT" sz="1200" dirty="0"/>
          </a:p>
          <a:p>
            <a:pPr marL="0" indent="0">
              <a:buNone/>
            </a:pPr>
            <a:r>
              <a:rPr lang="lt-LT" i="1" dirty="0"/>
              <a:t>LAT 2006-09-19, 2K-494/2006</a:t>
            </a:r>
            <a:r>
              <a:rPr lang="lt-LT" dirty="0"/>
              <a:t>: ir išnykęs teistumas pagal užsienio valstybės apkaltinamąjį nuosprendį gali būti vertinamas kaip asmenį charakterizuojanti aplinkybė skiriant bausmę pagal BK 54 str. 2 d. </a:t>
            </a:r>
          </a:p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CC0D-435B-4871-B2A2-BC13E3D0B7A6}" type="slidenum">
              <a:rPr lang="lt-LT" smtClean="0"/>
              <a:pPr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xmlns="" val="1982519130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1505</Words>
  <Application>Microsoft Office PowerPoint</Application>
  <PresentationFormat>Pasirinktinai</PresentationFormat>
  <Paragraphs>209</Paragraphs>
  <Slides>36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36</vt:i4>
      </vt:variant>
    </vt:vector>
  </HeadingPairs>
  <TitlesOfParts>
    <vt:vector size="37" baseType="lpstr">
      <vt:lpstr>„Office“ tema</vt:lpstr>
      <vt:lpstr>  ES ir kitose užsienio valstybėse priimtų teismo nuosprendžių ir juose nustatytų aplinkybių įtaka Lietuvos Respublikoje baudžiamojon atsakomybėn traukiamų asmenų teisinei padėčiai   Justas Namavičius justas.namavicius@tf.vu.lt  2017.05.23 (raudonai naujesni pamąstymai)     </vt:lpstr>
      <vt:lpstr> Apžvalga: kada užsienio valstybės teismo apkaltinamasis nuosprendis mums įdomus? </vt:lpstr>
      <vt:lpstr> Atsižvelgimas į užsienio valstybės teismo apkaltinamąjį nuosprendį traukiant asmenį baudžiamojon atsakomybėn Lietuvoje </vt:lpstr>
      <vt:lpstr>2008/675/TVR: Lygiavertiškumo principas</vt:lpstr>
      <vt:lpstr> BK 97 str. turinys </vt:lpstr>
      <vt:lpstr> Teistumo nustatymas </vt:lpstr>
      <vt:lpstr>Taikymo atvejai (apžvalga)</vt:lpstr>
      <vt:lpstr>Sankcijos skyrimas</vt:lpstr>
      <vt:lpstr> Galimi taikymo atvejai:  </vt:lpstr>
      <vt:lpstr>Atleidimas nuo baudžiamosios atsakomybės </vt:lpstr>
      <vt:lpstr>Atleidimas nuo baudžiamosios atsakomybės </vt:lpstr>
      <vt:lpstr>Bausmės vykdymo atidėjimas /  lygtinis paleidimas </vt:lpstr>
      <vt:lpstr>Bausmės vykdymo atidėjimas /  lygtinis paleidimas </vt:lpstr>
      <vt:lpstr>Skaidrė 14</vt:lpstr>
      <vt:lpstr>Bausmių bendrinimas pagal BK 63 str. 9 d.,  64 str.? </vt:lpstr>
      <vt:lpstr>Skaidrė 16</vt:lpstr>
      <vt:lpstr>Skaidrė 17</vt:lpstr>
      <vt:lpstr>Skaidrė 18</vt:lpstr>
      <vt:lpstr>Skaidrė 19</vt:lpstr>
      <vt:lpstr>Skaidrė 20</vt:lpstr>
      <vt:lpstr>Ką sako 2008/675/TVR? </vt:lpstr>
      <vt:lpstr>2008/675/TVR 9. konstatuojamoji dalis:  </vt:lpstr>
      <vt:lpstr>2008/675/TVR 8. konstatuojamoji dalis:</vt:lpstr>
      <vt:lpstr>2008/675/TVR 14. konstatuojamoji dalis:</vt:lpstr>
      <vt:lpstr>Ką sako mūsų teisė?</vt:lpstr>
      <vt:lpstr>Ką sako mūsų teismai?</vt:lpstr>
      <vt:lpstr>Kauno apygardos teismas, 2016-08-31, Nr. 1S-1082-290/2016;  Kėdainių raj. apylinkės teismas, 2016-07-28, Nr. N1-8-188/2012</vt:lpstr>
      <vt:lpstr>Prašymo atmetimo motyvai</vt:lpstr>
      <vt:lpstr>Tačiau kitaip: Kauno apygardos teismas,  2017-02-17, T-41-238/2017: </vt:lpstr>
      <vt:lpstr>Šiokia tokia problema</vt:lpstr>
      <vt:lpstr>Mano nuomonė </vt:lpstr>
      <vt:lpstr>Taigi kas apskritai lieka</vt:lpstr>
      <vt:lpstr>Senatis </vt:lpstr>
      <vt:lpstr>Procesas</vt:lpstr>
      <vt:lpstr>Veikos požymių aiškinimas / konkurencija </vt:lpstr>
      <vt:lpstr>Skaidrė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ir kitose užsienio valstybėse priimtų teismo nuosprendžių ir juose nustatytų aplinkybių įtaka Lietuvos Respublikoje baudžiamojon atsakomybėn traukiamų asmenų teisinei padėčiai   Justas Namavičius justas.namavicius@tf.vu.lt</dc:title>
  <dc:creator>Justas</dc:creator>
  <cp:lastModifiedBy>jnamavicius</cp:lastModifiedBy>
  <cp:revision>46</cp:revision>
  <cp:lastPrinted>2017-05-22T19:20:36Z</cp:lastPrinted>
  <dcterms:created xsi:type="dcterms:W3CDTF">2017-05-20T11:32:31Z</dcterms:created>
  <dcterms:modified xsi:type="dcterms:W3CDTF">2022-09-20T13:16:35Z</dcterms:modified>
</cp:coreProperties>
</file>