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7" r:id="rId2"/>
    <p:sldId id="274" r:id="rId3"/>
    <p:sldId id="306" r:id="rId4"/>
    <p:sldId id="296" r:id="rId5"/>
    <p:sldId id="268" r:id="rId6"/>
    <p:sldId id="275" r:id="rId7"/>
    <p:sldId id="258" r:id="rId8"/>
    <p:sldId id="277" r:id="rId9"/>
    <p:sldId id="269" r:id="rId10"/>
    <p:sldId id="276" r:id="rId11"/>
    <p:sldId id="280" r:id="rId12"/>
    <p:sldId id="278" r:id="rId13"/>
    <p:sldId id="290" r:id="rId14"/>
    <p:sldId id="265" r:id="rId15"/>
    <p:sldId id="295" r:id="rId16"/>
    <p:sldId id="266" r:id="rId17"/>
    <p:sldId id="291" r:id="rId18"/>
    <p:sldId id="297" r:id="rId19"/>
    <p:sldId id="263" r:id="rId20"/>
    <p:sldId id="264" r:id="rId21"/>
    <p:sldId id="298" r:id="rId22"/>
    <p:sldId id="259" r:id="rId23"/>
    <p:sldId id="279" r:id="rId24"/>
    <p:sldId id="270" r:id="rId25"/>
    <p:sldId id="304" r:id="rId26"/>
    <p:sldId id="260" r:id="rId27"/>
    <p:sldId id="292" r:id="rId28"/>
    <p:sldId id="293" r:id="rId29"/>
    <p:sldId id="303" r:id="rId30"/>
    <p:sldId id="305" r:id="rId31"/>
    <p:sldId id="261" r:id="rId32"/>
    <p:sldId id="262" r:id="rId33"/>
    <p:sldId id="282" r:id="rId34"/>
    <p:sldId id="283" r:id="rId35"/>
    <p:sldId id="284" r:id="rId36"/>
    <p:sldId id="286" r:id="rId37"/>
    <p:sldId id="285" r:id="rId38"/>
    <p:sldId id="289" r:id="rId39"/>
    <p:sldId id="288" r:id="rId40"/>
    <p:sldId id="271" r:id="rId41"/>
    <p:sldId id="272" r:id="rId42"/>
    <p:sldId id="307" r:id="rId43"/>
    <p:sldId id="294" r:id="rId44"/>
    <p:sldId id="299" r:id="rId45"/>
    <p:sldId id="300" r:id="rId46"/>
    <p:sldId id="301" r:id="rId47"/>
    <p:sldId id="302" r:id="rId48"/>
    <p:sldId id="267" r:id="rId49"/>
    <p:sldId id="287" r:id="rId5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83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os vietos rezervavimo ženklas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8DDA48E-07ED-4DE6-A7C3-E6AC9EAABCBE}" type="datetimeFigureOut">
              <a:rPr lang="en-US" smtClean="0"/>
              <a:t>5/9/2023</a:t>
            </a:fld>
            <a:endParaRPr lang="en-US"/>
          </a:p>
        </p:txBody>
      </p:sp>
      <p:sp>
        <p:nvSpPr>
          <p:cNvPr id="4" name="Skaidrės vaizdo vietos rezervavimo ženklas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Pastabų vietos rezervavimo ženklas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6" name="Poraštės vietos rezervavimo ženklas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kaidrės numerio vietos rezervavimo ženklas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3FB7065-FF1C-4280-A539-93C64141A3A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13FB7065-FF1C-4280-A539-93C64141A3A7}"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32</a:t>
            </a:fld>
            <a:endParaRPr lang="lt-L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13FB7065-FF1C-4280-A539-93C64141A3A7}" type="slidenum">
              <a:rPr lang="en-US" smtClean="0"/>
              <a:t>33</a:t>
            </a:fld>
            <a:endParaRPr lang="en-US"/>
          </a:p>
        </p:txBody>
      </p:sp>
    </p:spTree>
    <p:extLst>
      <p:ext uri="{BB962C8B-B14F-4D97-AF65-F5344CB8AC3E}">
        <p14:creationId xmlns:p14="http://schemas.microsoft.com/office/powerpoint/2010/main" val="3333560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48</a:t>
            </a:fld>
            <a:endParaRPr lang="lt-L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7</a:t>
            </a:fld>
            <a:endParaRPr lang="lt-L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14</a:t>
            </a:fld>
            <a:endParaRPr lang="lt-L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16</a:t>
            </a:fld>
            <a:endParaRPr lang="lt-L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19</a:t>
            </a:fld>
            <a:endParaRPr lang="lt-L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dirty="0"/>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20</a:t>
            </a:fld>
            <a:endParaRPr lang="lt-L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22</a:t>
            </a:fld>
            <a:endParaRPr lang="lt-L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26</a:t>
            </a:fld>
            <a:endParaRPr lang="lt-L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31</a:t>
            </a:fld>
            <a:endParaRPr lang="lt-L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a:t>Spustelėkite, jei norite keisite ruoš. pav. stilių</a:t>
            </a:r>
            <a:endParaRPr lang="en-US"/>
          </a:p>
        </p:txBody>
      </p:sp>
      <p:sp>
        <p:nvSpPr>
          <p:cNvPr id="3" name="Paantraštė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ruošinio paantraštės stiliui keisti</a:t>
            </a:r>
            <a:endParaRPr lang="en-US"/>
          </a:p>
        </p:txBody>
      </p:sp>
      <p:sp>
        <p:nvSpPr>
          <p:cNvPr id="4" name="Datos vietos rezervavimo ženklas 3"/>
          <p:cNvSpPr>
            <a:spLocks noGrp="1"/>
          </p:cNvSpPr>
          <p:nvPr>
            <p:ph type="dt" sz="half" idx="10"/>
          </p:nvPr>
        </p:nvSpPr>
        <p:spPr/>
        <p:txBody>
          <a:bodyPr/>
          <a:lstStyle/>
          <a:p>
            <a:fld id="{2088E8CB-FADE-45E8-B780-26463E0BB045}" type="datetime1">
              <a:rPr lang="en-US" smtClean="0"/>
              <a:t>5/9/2023</a:t>
            </a:fld>
            <a:endParaRPr lang="en-US"/>
          </a:p>
        </p:txBody>
      </p:sp>
      <p:sp>
        <p:nvSpPr>
          <p:cNvPr id="5" name="Poraštės vietos rezervavimo ženklas 4"/>
          <p:cNvSpPr>
            <a:spLocks noGrp="1"/>
          </p:cNvSpPr>
          <p:nvPr>
            <p:ph type="ftr" sz="quarter" idx="11"/>
          </p:nvPr>
        </p:nvSpPr>
        <p:spPr/>
        <p:txBody>
          <a:bodyPr/>
          <a:lstStyle/>
          <a:p>
            <a:r>
              <a:rPr lang="lt-LT"/>
              <a:t>J. Namavičius. Molėtai</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endParaRPr lang="en-US"/>
          </a:p>
        </p:txBody>
      </p:sp>
      <p:sp>
        <p:nvSpPr>
          <p:cNvPr id="3" name="Vertikalaus teksto vietos rezervavimo ženklas 2"/>
          <p:cNvSpPr>
            <a:spLocks noGrp="1"/>
          </p:cNvSpPr>
          <p:nvPr>
            <p:ph type="body" orient="vert" idx="1"/>
          </p:nvPr>
        </p:nvSpPr>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p:cNvSpPr>
            <a:spLocks noGrp="1"/>
          </p:cNvSpPr>
          <p:nvPr>
            <p:ph type="dt" sz="half" idx="10"/>
          </p:nvPr>
        </p:nvSpPr>
        <p:spPr/>
        <p:txBody>
          <a:bodyPr/>
          <a:lstStyle/>
          <a:p>
            <a:fld id="{B3CC1CCC-B837-4B4B-8497-7EDEA5D14AB0}" type="datetime1">
              <a:rPr lang="en-US" smtClean="0"/>
              <a:t>5/9/2023</a:t>
            </a:fld>
            <a:endParaRPr lang="en-US"/>
          </a:p>
        </p:txBody>
      </p:sp>
      <p:sp>
        <p:nvSpPr>
          <p:cNvPr id="5" name="Poraštės vietos rezervavimo ženklas 4"/>
          <p:cNvSpPr>
            <a:spLocks noGrp="1"/>
          </p:cNvSpPr>
          <p:nvPr>
            <p:ph type="ftr" sz="quarter" idx="11"/>
          </p:nvPr>
        </p:nvSpPr>
        <p:spPr/>
        <p:txBody>
          <a:bodyPr/>
          <a:lstStyle/>
          <a:p>
            <a:r>
              <a:rPr lang="lt-LT"/>
              <a:t>J. Namavičius. Molėtai</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a:t>Spustelėkite, jei norite keisite ruoš. pav. stilių</a:t>
            </a:r>
            <a:endParaRPr lang="en-US"/>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p:cNvSpPr>
            <a:spLocks noGrp="1"/>
          </p:cNvSpPr>
          <p:nvPr>
            <p:ph type="dt" sz="half" idx="10"/>
          </p:nvPr>
        </p:nvSpPr>
        <p:spPr/>
        <p:txBody>
          <a:bodyPr/>
          <a:lstStyle/>
          <a:p>
            <a:fld id="{F4561B0D-8F40-4280-A10D-DC2CB4BD8E81}" type="datetime1">
              <a:rPr lang="en-US" smtClean="0"/>
              <a:t>5/9/2023</a:t>
            </a:fld>
            <a:endParaRPr lang="en-US"/>
          </a:p>
        </p:txBody>
      </p:sp>
      <p:sp>
        <p:nvSpPr>
          <p:cNvPr id="5" name="Poraštės vietos rezervavimo ženklas 4"/>
          <p:cNvSpPr>
            <a:spLocks noGrp="1"/>
          </p:cNvSpPr>
          <p:nvPr>
            <p:ph type="ftr" sz="quarter" idx="11"/>
          </p:nvPr>
        </p:nvSpPr>
        <p:spPr/>
        <p:txBody>
          <a:bodyPr/>
          <a:lstStyle/>
          <a:p>
            <a:r>
              <a:rPr lang="lt-LT"/>
              <a:t>J. Namavičius. Molėtai</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endParaRPr lang="en-US"/>
          </a:p>
        </p:txBody>
      </p:sp>
      <p:sp>
        <p:nvSpPr>
          <p:cNvPr id="3" name="Turinio vietos rezervavimo ženklas 2"/>
          <p:cNvSpPr>
            <a:spLocks noGrp="1"/>
          </p:cNvSpPr>
          <p:nvPr>
            <p:ph idx="1"/>
          </p:nvPr>
        </p:nvSpPr>
        <p:spPr/>
        <p:txBody>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p:cNvSpPr>
            <a:spLocks noGrp="1"/>
          </p:cNvSpPr>
          <p:nvPr>
            <p:ph type="dt" sz="half" idx="10"/>
          </p:nvPr>
        </p:nvSpPr>
        <p:spPr/>
        <p:txBody>
          <a:bodyPr/>
          <a:lstStyle/>
          <a:p>
            <a:fld id="{06104A53-1D03-4331-87D9-639935A0AA26}" type="datetime1">
              <a:rPr lang="en-US" smtClean="0"/>
              <a:t>5/9/2023</a:t>
            </a:fld>
            <a:endParaRPr lang="en-US"/>
          </a:p>
        </p:txBody>
      </p:sp>
      <p:sp>
        <p:nvSpPr>
          <p:cNvPr id="5" name="Poraštės vietos rezervavimo ženklas 4"/>
          <p:cNvSpPr>
            <a:spLocks noGrp="1"/>
          </p:cNvSpPr>
          <p:nvPr>
            <p:ph type="ftr" sz="quarter" idx="11"/>
          </p:nvPr>
        </p:nvSpPr>
        <p:spPr/>
        <p:txBody>
          <a:bodyPr/>
          <a:lstStyle/>
          <a:p>
            <a:r>
              <a:rPr lang="lt-LT"/>
              <a:t>J. Namavičius. Molėtai</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a:t>Spustelėkite, jei norite keisite ruoš. pav. stilių</a:t>
            </a:r>
            <a:endParaRPr lang="en-US"/>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ruošinio teksto stiliams keisti</a:t>
            </a:r>
          </a:p>
        </p:txBody>
      </p:sp>
      <p:sp>
        <p:nvSpPr>
          <p:cNvPr id="4" name="Datos vietos rezervavimo ženklas 3"/>
          <p:cNvSpPr>
            <a:spLocks noGrp="1"/>
          </p:cNvSpPr>
          <p:nvPr>
            <p:ph type="dt" sz="half" idx="10"/>
          </p:nvPr>
        </p:nvSpPr>
        <p:spPr/>
        <p:txBody>
          <a:bodyPr/>
          <a:lstStyle/>
          <a:p>
            <a:fld id="{BE602489-24A7-4136-A703-D035335B320B}" type="datetime1">
              <a:rPr lang="en-US" smtClean="0"/>
              <a:t>5/9/2023</a:t>
            </a:fld>
            <a:endParaRPr lang="en-US"/>
          </a:p>
        </p:txBody>
      </p:sp>
      <p:sp>
        <p:nvSpPr>
          <p:cNvPr id="5" name="Poraštės vietos rezervavimo ženklas 4"/>
          <p:cNvSpPr>
            <a:spLocks noGrp="1"/>
          </p:cNvSpPr>
          <p:nvPr>
            <p:ph type="ftr" sz="quarter" idx="11"/>
          </p:nvPr>
        </p:nvSpPr>
        <p:spPr/>
        <p:txBody>
          <a:bodyPr/>
          <a:lstStyle/>
          <a:p>
            <a:r>
              <a:rPr lang="lt-LT"/>
              <a:t>J. Namavičius. Molėtai</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endParaRPr lang="en-US"/>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5" name="Datos vietos rezervavimo ženklas 4"/>
          <p:cNvSpPr>
            <a:spLocks noGrp="1"/>
          </p:cNvSpPr>
          <p:nvPr>
            <p:ph type="dt" sz="half" idx="10"/>
          </p:nvPr>
        </p:nvSpPr>
        <p:spPr/>
        <p:txBody>
          <a:bodyPr/>
          <a:lstStyle/>
          <a:p>
            <a:fld id="{500B61FA-98BA-4D3B-8685-E1BD54F9CC49}" type="datetime1">
              <a:rPr lang="en-US" smtClean="0"/>
              <a:t>5/9/2023</a:t>
            </a:fld>
            <a:endParaRPr lang="en-US"/>
          </a:p>
        </p:txBody>
      </p:sp>
      <p:sp>
        <p:nvSpPr>
          <p:cNvPr id="6" name="Poraštės vietos rezervavimo ženklas 5"/>
          <p:cNvSpPr>
            <a:spLocks noGrp="1"/>
          </p:cNvSpPr>
          <p:nvPr>
            <p:ph type="ftr" sz="quarter" idx="11"/>
          </p:nvPr>
        </p:nvSpPr>
        <p:spPr/>
        <p:txBody>
          <a:bodyPr/>
          <a:lstStyle/>
          <a:p>
            <a:r>
              <a:rPr lang="lt-LT"/>
              <a:t>J. Namavičius. Molėtai</a:t>
            </a:r>
            <a:endParaRPr lang="en-US"/>
          </a:p>
        </p:txBody>
      </p:sp>
      <p:sp>
        <p:nvSpPr>
          <p:cNvPr id="7" name="Skaidrės numerio vietos rezervavimo ženklas 6"/>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a:t>Spustelėkite, jei norite keisite ruoš. pav. stilių</a:t>
            </a:r>
            <a:endParaRPr lang="en-US"/>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7" name="Datos vietos rezervavimo ženklas 6"/>
          <p:cNvSpPr>
            <a:spLocks noGrp="1"/>
          </p:cNvSpPr>
          <p:nvPr>
            <p:ph type="dt" sz="half" idx="10"/>
          </p:nvPr>
        </p:nvSpPr>
        <p:spPr/>
        <p:txBody>
          <a:bodyPr/>
          <a:lstStyle/>
          <a:p>
            <a:fld id="{EFD9A35B-0D45-4EC3-8623-69C011131A57}" type="datetime1">
              <a:rPr lang="en-US" smtClean="0"/>
              <a:t>5/9/2023</a:t>
            </a:fld>
            <a:endParaRPr lang="en-US"/>
          </a:p>
        </p:txBody>
      </p:sp>
      <p:sp>
        <p:nvSpPr>
          <p:cNvPr id="8" name="Poraštės vietos rezervavimo ženklas 7"/>
          <p:cNvSpPr>
            <a:spLocks noGrp="1"/>
          </p:cNvSpPr>
          <p:nvPr>
            <p:ph type="ftr" sz="quarter" idx="11"/>
          </p:nvPr>
        </p:nvSpPr>
        <p:spPr/>
        <p:txBody>
          <a:bodyPr/>
          <a:lstStyle/>
          <a:p>
            <a:r>
              <a:rPr lang="lt-LT"/>
              <a:t>J. Namavičius. Molėtai</a:t>
            </a:r>
            <a:endParaRPr lang="en-US"/>
          </a:p>
        </p:txBody>
      </p:sp>
      <p:sp>
        <p:nvSpPr>
          <p:cNvPr id="9" name="Skaidrės numerio vietos rezervavimo ženklas 8"/>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endParaRPr lang="en-US"/>
          </a:p>
        </p:txBody>
      </p:sp>
      <p:sp>
        <p:nvSpPr>
          <p:cNvPr id="3" name="Datos vietos rezervavimo ženklas 2"/>
          <p:cNvSpPr>
            <a:spLocks noGrp="1"/>
          </p:cNvSpPr>
          <p:nvPr>
            <p:ph type="dt" sz="half" idx="10"/>
          </p:nvPr>
        </p:nvSpPr>
        <p:spPr/>
        <p:txBody>
          <a:bodyPr/>
          <a:lstStyle/>
          <a:p>
            <a:fld id="{6F825730-0659-4C8B-8034-F79A4D288836}" type="datetime1">
              <a:rPr lang="en-US" smtClean="0"/>
              <a:t>5/9/2023</a:t>
            </a:fld>
            <a:endParaRPr lang="en-US"/>
          </a:p>
        </p:txBody>
      </p:sp>
      <p:sp>
        <p:nvSpPr>
          <p:cNvPr id="4" name="Poraštės vietos rezervavimo ženklas 3"/>
          <p:cNvSpPr>
            <a:spLocks noGrp="1"/>
          </p:cNvSpPr>
          <p:nvPr>
            <p:ph type="ftr" sz="quarter" idx="11"/>
          </p:nvPr>
        </p:nvSpPr>
        <p:spPr/>
        <p:txBody>
          <a:bodyPr/>
          <a:lstStyle/>
          <a:p>
            <a:r>
              <a:rPr lang="lt-LT"/>
              <a:t>J. Namavičius. Molėtai</a:t>
            </a:r>
            <a:endParaRPr lang="en-US"/>
          </a:p>
        </p:txBody>
      </p:sp>
      <p:sp>
        <p:nvSpPr>
          <p:cNvPr id="5" name="Skaidrės numerio vietos rezervavimo ženklas 4"/>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210CB928-0B83-411F-99E3-17878672B8AC}" type="datetime1">
              <a:rPr lang="en-US" smtClean="0"/>
              <a:t>5/9/2023</a:t>
            </a:fld>
            <a:endParaRPr lang="en-US"/>
          </a:p>
        </p:txBody>
      </p:sp>
      <p:sp>
        <p:nvSpPr>
          <p:cNvPr id="3" name="Poraštės vietos rezervavimo ženklas 2"/>
          <p:cNvSpPr>
            <a:spLocks noGrp="1"/>
          </p:cNvSpPr>
          <p:nvPr>
            <p:ph type="ftr" sz="quarter" idx="11"/>
          </p:nvPr>
        </p:nvSpPr>
        <p:spPr/>
        <p:txBody>
          <a:bodyPr/>
          <a:lstStyle/>
          <a:p>
            <a:r>
              <a:rPr lang="lt-LT"/>
              <a:t>J. Namavičius. Molėtai</a:t>
            </a:r>
            <a:endParaRPr lang="en-US"/>
          </a:p>
        </p:txBody>
      </p:sp>
      <p:sp>
        <p:nvSpPr>
          <p:cNvPr id="4" name="Skaidrės numerio vietos rezervavimo ženklas 3"/>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a:t>Spustelėkite, jei norite keisite ruoš. pav. stilių</a:t>
            </a:r>
            <a:endParaRPr lang="en-US"/>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4"/>
          <p:cNvSpPr>
            <a:spLocks noGrp="1"/>
          </p:cNvSpPr>
          <p:nvPr>
            <p:ph type="dt" sz="half" idx="10"/>
          </p:nvPr>
        </p:nvSpPr>
        <p:spPr/>
        <p:txBody>
          <a:bodyPr/>
          <a:lstStyle/>
          <a:p>
            <a:fld id="{44B11058-471B-4CF0-AD17-91EB5B7026B4}" type="datetime1">
              <a:rPr lang="en-US" smtClean="0"/>
              <a:t>5/9/2023</a:t>
            </a:fld>
            <a:endParaRPr lang="en-US"/>
          </a:p>
        </p:txBody>
      </p:sp>
      <p:sp>
        <p:nvSpPr>
          <p:cNvPr id="6" name="Poraštės vietos rezervavimo ženklas 5"/>
          <p:cNvSpPr>
            <a:spLocks noGrp="1"/>
          </p:cNvSpPr>
          <p:nvPr>
            <p:ph type="ftr" sz="quarter" idx="11"/>
          </p:nvPr>
        </p:nvSpPr>
        <p:spPr/>
        <p:txBody>
          <a:bodyPr/>
          <a:lstStyle/>
          <a:p>
            <a:r>
              <a:rPr lang="lt-LT"/>
              <a:t>J. Namavičius. Molėtai</a:t>
            </a:r>
            <a:endParaRPr lang="en-US"/>
          </a:p>
        </p:txBody>
      </p:sp>
      <p:sp>
        <p:nvSpPr>
          <p:cNvPr id="7" name="Skaidrės numerio vietos rezervavimo ženklas 6"/>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a:t>Spustelėkite, jei norite keisite ruoš. pav. stilių</a:t>
            </a:r>
            <a:endParaRPr lang="en-US"/>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4"/>
          <p:cNvSpPr>
            <a:spLocks noGrp="1"/>
          </p:cNvSpPr>
          <p:nvPr>
            <p:ph type="dt" sz="half" idx="10"/>
          </p:nvPr>
        </p:nvSpPr>
        <p:spPr/>
        <p:txBody>
          <a:bodyPr/>
          <a:lstStyle/>
          <a:p>
            <a:fld id="{DA586EC3-5A9F-4F50-89EA-178DE784569F}" type="datetime1">
              <a:rPr lang="en-US" smtClean="0"/>
              <a:t>5/9/2023</a:t>
            </a:fld>
            <a:endParaRPr lang="en-US"/>
          </a:p>
        </p:txBody>
      </p:sp>
      <p:sp>
        <p:nvSpPr>
          <p:cNvPr id="6" name="Poraštės vietos rezervavimo ženklas 5"/>
          <p:cNvSpPr>
            <a:spLocks noGrp="1"/>
          </p:cNvSpPr>
          <p:nvPr>
            <p:ph type="ftr" sz="quarter" idx="11"/>
          </p:nvPr>
        </p:nvSpPr>
        <p:spPr/>
        <p:txBody>
          <a:bodyPr/>
          <a:lstStyle/>
          <a:p>
            <a:r>
              <a:rPr lang="lt-LT"/>
              <a:t>J. Namavičius. Molėtai</a:t>
            </a:r>
            <a:endParaRPr lang="en-US"/>
          </a:p>
        </p:txBody>
      </p:sp>
      <p:sp>
        <p:nvSpPr>
          <p:cNvPr id="7" name="Skaidrės numerio vietos rezervavimo ženklas 6"/>
          <p:cNvSpPr>
            <a:spLocks noGrp="1"/>
          </p:cNvSpPr>
          <p:nvPr>
            <p:ph type="sldNum" sz="quarter" idx="12"/>
          </p:nvPr>
        </p:nvSpPr>
        <p:spPr/>
        <p:txBody>
          <a:bodyPr/>
          <a:lstStyle/>
          <a:p>
            <a:fld id="{C191162D-2D2D-40DA-97B4-85B411CDC5D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a:t>Spustelėkite, jei norite keisite ruoš. pav. stilių</a:t>
            </a:r>
            <a:endParaRPr lang="en-US"/>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endParaRPr lang="en-US"/>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8F7EE9-4A7B-4091-B39D-2FA4435F8BA6}" type="datetime1">
              <a:rPr lang="en-US" smtClean="0"/>
              <a:t>5/9/2023</a:t>
            </a:fld>
            <a:endParaRPr lang="en-US"/>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lt-LT"/>
              <a:t>J. Namavičius. Molėtai</a:t>
            </a:r>
            <a:endParaRPr lang="en-US"/>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91162D-2D2D-40DA-97B4-85B411CDC5D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eb.vu.lt/tf/j.namaviciu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290D32-C816-5C13-7657-DA5DC1817DAA}"/>
              </a:ext>
            </a:extLst>
          </p:cNvPr>
          <p:cNvSpPr>
            <a:spLocks noGrp="1"/>
          </p:cNvSpPr>
          <p:nvPr>
            <p:ph type="ctrTitle"/>
          </p:nvPr>
        </p:nvSpPr>
        <p:spPr>
          <a:xfrm>
            <a:off x="685800" y="2130425"/>
            <a:ext cx="7772400" cy="1802631"/>
          </a:xfrm>
        </p:spPr>
        <p:txBody>
          <a:bodyPr>
            <a:normAutofit fontScale="90000"/>
          </a:bodyPr>
          <a:lstStyle/>
          <a:p>
            <a:r>
              <a:rPr lang="lt-LT" i="1" dirty="0" err="1"/>
              <a:t>non</a:t>
            </a:r>
            <a:r>
              <a:rPr lang="lt-LT" i="1" dirty="0"/>
              <a:t> bis </a:t>
            </a:r>
            <a:r>
              <a:rPr lang="lt-LT" i="1" dirty="0" err="1"/>
              <a:t>in</a:t>
            </a:r>
            <a:r>
              <a:rPr lang="lt-LT" i="1" dirty="0"/>
              <a:t> </a:t>
            </a:r>
            <a:r>
              <a:rPr lang="lt-LT" i="1" dirty="0" err="1"/>
              <a:t>idem</a:t>
            </a:r>
            <a:r>
              <a:rPr lang="lt-LT" i="1" dirty="0"/>
              <a:t> </a:t>
            </a:r>
            <a:r>
              <a:rPr lang="lt-LT" dirty="0"/>
              <a:t>principo</a:t>
            </a:r>
            <a:br>
              <a:rPr lang="en-US" i="1" dirty="0"/>
            </a:br>
            <a:r>
              <a:rPr lang="lt-LT" dirty="0"/>
              <a:t>taikymas Europos Sąjungoje</a:t>
            </a:r>
            <a:br>
              <a:rPr lang="lt-LT" dirty="0"/>
            </a:br>
            <a:br>
              <a:rPr lang="lt-LT" dirty="0"/>
            </a:br>
            <a:r>
              <a:rPr lang="lt-LT" sz="3100" dirty="0"/>
              <a:t>Justas Namavičius </a:t>
            </a:r>
          </a:p>
        </p:txBody>
      </p:sp>
      <p:sp>
        <p:nvSpPr>
          <p:cNvPr id="4" name="Foliennummernplatzhalter 3">
            <a:extLst>
              <a:ext uri="{FF2B5EF4-FFF2-40B4-BE49-F238E27FC236}">
                <a16:creationId xmlns:a16="http://schemas.microsoft.com/office/drawing/2014/main" id="{76A5BED0-4C2A-6934-73C3-FB03ED450A72}"/>
              </a:ext>
            </a:extLst>
          </p:cNvPr>
          <p:cNvSpPr>
            <a:spLocks noGrp="1"/>
          </p:cNvSpPr>
          <p:nvPr>
            <p:ph type="sldNum" sz="quarter" idx="12"/>
          </p:nvPr>
        </p:nvSpPr>
        <p:spPr/>
        <p:txBody>
          <a:bodyPr/>
          <a:lstStyle/>
          <a:p>
            <a:fld id="{6B6652A4-9E65-44DC-8F92-57F2FE3B71A3}" type="slidenum">
              <a:rPr lang="en-US" smtClean="0"/>
              <a:pPr/>
              <a:t>1</a:t>
            </a:fld>
            <a:endParaRPr lang="en-US"/>
          </a:p>
        </p:txBody>
      </p:sp>
      <p:sp>
        <p:nvSpPr>
          <p:cNvPr id="7" name="Datos vietos rezervavimo ženklas 6"/>
          <p:cNvSpPr>
            <a:spLocks noGrp="1"/>
          </p:cNvSpPr>
          <p:nvPr>
            <p:ph type="dt" sz="half" idx="10"/>
          </p:nvPr>
        </p:nvSpPr>
        <p:spPr/>
        <p:txBody>
          <a:bodyPr/>
          <a:lstStyle/>
          <a:p>
            <a:fld id="{3C71D0FF-D735-43B5-ADD2-66A0E4AA7867}" type="datetime1">
              <a:rPr lang="en-US" smtClean="0"/>
              <a:t>5/9/2023</a:t>
            </a:fld>
            <a:endParaRPr lang="en-US" dirty="0"/>
          </a:p>
        </p:txBody>
      </p:sp>
      <p:sp>
        <p:nvSpPr>
          <p:cNvPr id="8" name="Poraštės vietos rezervavimo ženklas 7"/>
          <p:cNvSpPr>
            <a:spLocks noGrp="1"/>
          </p:cNvSpPr>
          <p:nvPr>
            <p:ph type="ftr" sz="quarter" idx="11"/>
          </p:nvPr>
        </p:nvSpPr>
        <p:spPr/>
        <p:txBody>
          <a:bodyPr/>
          <a:lstStyle/>
          <a:p>
            <a:r>
              <a:rPr lang="lt-LT" dirty="0"/>
              <a:t>J. Namavičius. </a:t>
            </a:r>
            <a:r>
              <a:rPr lang="de-DE" dirty="0"/>
              <a:t>Mol</a:t>
            </a:r>
            <a:r>
              <a:rPr lang="lt-LT" dirty="0" err="1"/>
              <a:t>ėtai</a:t>
            </a:r>
            <a:endParaRPr lang="en-US" dirty="0"/>
          </a:p>
        </p:txBody>
      </p:sp>
    </p:spTree>
    <p:extLst>
      <p:ext uri="{BB962C8B-B14F-4D97-AF65-F5344CB8AC3E}">
        <p14:creationId xmlns:p14="http://schemas.microsoft.com/office/powerpoint/2010/main" val="4269278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2F5D1CC5-0C14-244E-9E4D-75C62240F161}"/>
              </a:ext>
            </a:extLst>
          </p:cNvPr>
          <p:cNvSpPr>
            <a:spLocks noGrp="1"/>
          </p:cNvSpPr>
          <p:nvPr>
            <p:ph idx="1"/>
          </p:nvPr>
        </p:nvSpPr>
        <p:spPr>
          <a:xfrm>
            <a:off x="457200" y="692696"/>
            <a:ext cx="8229600" cy="5433467"/>
          </a:xfrm>
        </p:spPr>
        <p:txBody>
          <a:bodyPr>
            <a:normAutofit lnSpcReduction="10000"/>
          </a:bodyPr>
          <a:lstStyle/>
          <a:p>
            <a:r>
              <a:rPr lang="lt-LT" dirty="0"/>
              <a:t>Platus </a:t>
            </a:r>
            <a:r>
              <a:rPr lang="lt-LT" i="1" dirty="0" err="1"/>
              <a:t>non</a:t>
            </a:r>
            <a:r>
              <a:rPr lang="lt-LT" i="1" dirty="0"/>
              <a:t> bis </a:t>
            </a:r>
            <a:r>
              <a:rPr lang="lt-LT" i="1" dirty="0" err="1"/>
              <a:t>in</a:t>
            </a:r>
            <a:r>
              <a:rPr lang="lt-LT" i="1" dirty="0"/>
              <a:t> </a:t>
            </a:r>
            <a:r>
              <a:rPr lang="lt-LT" i="1" dirty="0" err="1"/>
              <a:t>idem</a:t>
            </a:r>
            <a:r>
              <a:rPr lang="lt-LT" dirty="0"/>
              <a:t> galioja Šengeno/ES visoje erdvėje: tiek</a:t>
            </a:r>
            <a:r>
              <a:rPr lang="lt-LT" i="1" dirty="0"/>
              <a:t> </a:t>
            </a:r>
            <a:r>
              <a:rPr lang="lt-LT" dirty="0"/>
              <a:t>proceso kliūtis persekioti asmenį, tiek kliūtis teikti teisinę pagalbą </a:t>
            </a:r>
            <a:r>
              <a:rPr lang="lt-LT" i="1" dirty="0"/>
              <a:t>visoje erdvėje </a:t>
            </a:r>
            <a:r>
              <a:rPr lang="lt-LT" dirty="0"/>
              <a:t>(bet nebūtinai trečiųjų valstybių sprendimų atžvilgiu, ESTT; apie tai - vėliau). </a:t>
            </a:r>
          </a:p>
          <a:p>
            <a:r>
              <a:rPr lang="lt-LT" dirty="0"/>
              <a:t>Pagal Šengeno 55 str. valstybės tam tikrais atvejais gali pareikšti, kad yra nesaistomos </a:t>
            </a:r>
            <a:r>
              <a:rPr lang="lt-LT" i="1" dirty="0" err="1"/>
              <a:t>non</a:t>
            </a:r>
            <a:r>
              <a:rPr lang="lt-LT" i="1" dirty="0"/>
              <a:t> bis </a:t>
            </a:r>
            <a:r>
              <a:rPr lang="lt-LT" i="1" dirty="0" err="1"/>
              <a:t>in</a:t>
            </a:r>
            <a:r>
              <a:rPr lang="lt-LT" i="1" dirty="0"/>
              <a:t> </a:t>
            </a:r>
            <a:r>
              <a:rPr lang="lt-LT" i="1" dirty="0" err="1"/>
              <a:t>idem</a:t>
            </a:r>
            <a:r>
              <a:rPr lang="lt-LT" i="1" dirty="0"/>
              <a:t> </a:t>
            </a:r>
            <a:r>
              <a:rPr lang="lt-LT" dirty="0"/>
              <a:t>principo. </a:t>
            </a:r>
            <a:r>
              <a:rPr lang="lt-LT" dirty="0">
                <a:solidFill>
                  <a:srgbClr val="0070C0"/>
                </a:solidFill>
              </a:rPr>
              <a:t>ESTT, 2023-03-23, C-365/21 - </a:t>
            </a:r>
            <a:r>
              <a:rPr lang="lt-LT" i="1" dirty="0">
                <a:solidFill>
                  <a:srgbClr val="0070C0"/>
                </a:solidFill>
              </a:rPr>
              <a:t>MR</a:t>
            </a:r>
            <a:r>
              <a:rPr lang="lt-LT" dirty="0"/>
              <a:t>: su </a:t>
            </a:r>
            <a:r>
              <a:rPr lang="lt-LT" dirty="0" err="1"/>
              <a:t>Ch</a:t>
            </a:r>
            <a:r>
              <a:rPr lang="lt-LT" dirty="0"/>
              <a:t> 50 straipsniu suderinama (nagrinėjamu atveju, jei veika kenkia valstybės saugumo interesams)</a:t>
            </a:r>
          </a:p>
          <a:p>
            <a:endParaRPr lang="lt-LT" dirty="0"/>
          </a:p>
        </p:txBody>
      </p:sp>
      <p:sp>
        <p:nvSpPr>
          <p:cNvPr id="4" name="Datumsplatzhalter 3">
            <a:extLst>
              <a:ext uri="{FF2B5EF4-FFF2-40B4-BE49-F238E27FC236}">
                <a16:creationId xmlns:a16="http://schemas.microsoft.com/office/drawing/2014/main" id="{C8FA7A42-8E3E-BE96-D97A-97538B2F1EE7}"/>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02F170A2-7642-3CD9-4B0A-E1BDBB334419}"/>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220CF596-F465-5CE1-DADE-076340339586}"/>
              </a:ext>
            </a:extLst>
          </p:cNvPr>
          <p:cNvSpPr>
            <a:spLocks noGrp="1"/>
          </p:cNvSpPr>
          <p:nvPr>
            <p:ph type="sldNum" sz="quarter" idx="12"/>
          </p:nvPr>
        </p:nvSpPr>
        <p:spPr/>
        <p:txBody>
          <a:bodyPr/>
          <a:lstStyle/>
          <a:p>
            <a:fld id="{C191162D-2D2D-40DA-97B4-85B411CDC5D2}" type="slidenum">
              <a:rPr lang="en-US" smtClean="0"/>
              <a:t>10</a:t>
            </a:fld>
            <a:endParaRPr lang="en-US"/>
          </a:p>
        </p:txBody>
      </p:sp>
    </p:spTree>
    <p:extLst>
      <p:ext uri="{BB962C8B-B14F-4D97-AF65-F5344CB8AC3E}">
        <p14:creationId xmlns:p14="http://schemas.microsoft.com/office/powerpoint/2010/main" val="3612873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39D3B7-D5FE-EE07-C9A1-58760B1A393A}"/>
              </a:ext>
            </a:extLst>
          </p:cNvPr>
          <p:cNvSpPr>
            <a:spLocks noGrp="1"/>
          </p:cNvSpPr>
          <p:nvPr>
            <p:ph type="title"/>
          </p:nvPr>
        </p:nvSpPr>
        <p:spPr/>
        <p:txBody>
          <a:bodyPr>
            <a:normAutofit fontScale="90000"/>
          </a:bodyPr>
          <a:lstStyle/>
          <a:p>
            <a:pPr algn="l"/>
            <a:r>
              <a:rPr lang="en-US" dirty="0" err="1"/>
              <a:t>Tarptautinei</a:t>
            </a:r>
            <a:r>
              <a:rPr lang="en-US" dirty="0"/>
              <a:t> </a:t>
            </a:r>
            <a:r>
              <a:rPr lang="en-US" dirty="0" err="1"/>
              <a:t>teisinei</a:t>
            </a:r>
            <a:r>
              <a:rPr lang="en-US" dirty="0"/>
              <a:t> </a:t>
            </a:r>
            <a:r>
              <a:rPr lang="en-US" dirty="0" err="1"/>
              <a:t>pagalbai</a:t>
            </a:r>
            <a:r>
              <a:rPr lang="en-US" dirty="0"/>
              <a:t> </a:t>
            </a:r>
            <a:r>
              <a:rPr lang="en-US" dirty="0" err="1"/>
              <a:t>svarbios</a:t>
            </a:r>
            <a:r>
              <a:rPr lang="en-US" dirty="0"/>
              <a:t> </a:t>
            </a:r>
            <a:r>
              <a:rPr lang="en-US" dirty="0" err="1"/>
              <a:t>nuostatos</a:t>
            </a:r>
            <a:r>
              <a:rPr lang="en-US" dirty="0"/>
              <a:t> (</a:t>
            </a:r>
            <a:r>
              <a:rPr lang="en-US" dirty="0" err="1"/>
              <a:t>pavyzd</a:t>
            </a:r>
            <a:r>
              <a:rPr lang="lt-LT" dirty="0" err="1"/>
              <a:t>žiai</a:t>
            </a:r>
            <a:r>
              <a:rPr lang="en-US" dirty="0"/>
              <a:t>)</a:t>
            </a:r>
            <a:r>
              <a:rPr lang="lt-LT" dirty="0"/>
              <a:t>:</a:t>
            </a:r>
            <a:endParaRPr lang="en-US" dirty="0"/>
          </a:p>
        </p:txBody>
      </p:sp>
      <p:sp>
        <p:nvSpPr>
          <p:cNvPr id="3" name="Inhaltsplatzhalter 2">
            <a:extLst>
              <a:ext uri="{FF2B5EF4-FFF2-40B4-BE49-F238E27FC236}">
                <a16:creationId xmlns:a16="http://schemas.microsoft.com/office/drawing/2014/main" id="{950505BA-BD09-843E-6A6C-D5BA2E8F2E3F}"/>
              </a:ext>
            </a:extLst>
          </p:cNvPr>
          <p:cNvSpPr>
            <a:spLocks noGrp="1"/>
          </p:cNvSpPr>
          <p:nvPr>
            <p:ph idx="1"/>
          </p:nvPr>
        </p:nvSpPr>
        <p:spPr>
          <a:xfrm>
            <a:off x="323528" y="1556792"/>
            <a:ext cx="8496944" cy="4569371"/>
          </a:xfrm>
        </p:spPr>
        <p:txBody>
          <a:bodyPr>
            <a:normAutofit lnSpcReduction="10000"/>
          </a:bodyPr>
          <a:lstStyle/>
          <a:p>
            <a:r>
              <a:rPr lang="lt-LT" dirty="0"/>
              <a:t>Ekstradicija, Europos arešto orderis: </a:t>
            </a:r>
          </a:p>
          <a:p>
            <a:pPr marL="354013" indent="0">
              <a:buNone/>
            </a:pPr>
            <a:r>
              <a:rPr lang="lt-LT" dirty="0"/>
              <a:t>BPK 71 (BK 3) III 4, 7; BK 9</a:t>
            </a:r>
            <a:r>
              <a:rPr lang="lt-LT" baseline="30000" dirty="0"/>
              <a:t>1 </a:t>
            </a:r>
            <a:r>
              <a:rPr lang="lt-LT" dirty="0"/>
              <a:t>str. III 2, 3, IV 2, 4; tarptautinės sutartys, pvz. 1957 m. </a:t>
            </a:r>
            <a:r>
              <a:rPr lang="lt-LT" dirty="0" err="1"/>
              <a:t>EuR</a:t>
            </a:r>
            <a:r>
              <a:rPr lang="lt-LT" dirty="0"/>
              <a:t> </a:t>
            </a:r>
            <a:r>
              <a:rPr lang="lt-LT" dirty="0" err="1"/>
              <a:t>Konv</a:t>
            </a:r>
            <a:r>
              <a:rPr lang="lt-LT" dirty="0"/>
              <a:t> </a:t>
            </a:r>
            <a:r>
              <a:rPr lang="lt-LT" dirty="0" err="1"/>
              <a:t>Ekstr</a:t>
            </a:r>
            <a:r>
              <a:rPr lang="lt-LT" dirty="0"/>
              <a:t>. 9 str.</a:t>
            </a:r>
          </a:p>
          <a:p>
            <a:r>
              <a:rPr lang="lt-LT" dirty="0"/>
              <a:t>Laisvės atėmimo bausmės vykdymo perėmimas: </a:t>
            </a:r>
          </a:p>
          <a:p>
            <a:pPr marL="354013" indent="0">
              <a:buNone/>
              <a:tabLst>
                <a:tab pos="354013" algn="l"/>
              </a:tabLst>
            </a:pPr>
            <a:r>
              <a:rPr lang="lt-LT" dirty="0"/>
              <a:t>ĮESPV 8 I 5</a:t>
            </a:r>
            <a:r>
              <a:rPr lang="de-DE" dirty="0"/>
              <a:t> (</a:t>
            </a:r>
            <a:r>
              <a:rPr lang="de-DE" dirty="0" err="1"/>
              <a:t>taip</a:t>
            </a:r>
            <a:r>
              <a:rPr lang="de-DE" dirty="0"/>
              <a:t> </a:t>
            </a:r>
            <a:r>
              <a:rPr lang="de-DE" dirty="0" err="1"/>
              <a:t>pat</a:t>
            </a:r>
            <a:r>
              <a:rPr lang="de-DE" dirty="0"/>
              <a:t> ir </a:t>
            </a:r>
            <a:r>
              <a:rPr lang="de-DE" dirty="0" err="1"/>
              <a:t>kitoms</a:t>
            </a:r>
            <a:r>
              <a:rPr lang="de-DE" dirty="0"/>
              <a:t> </a:t>
            </a:r>
            <a:r>
              <a:rPr lang="lt-LT" dirty="0" err="1"/>
              <a:t>įst</a:t>
            </a:r>
            <a:r>
              <a:rPr lang="lt-LT" dirty="0"/>
              <a:t>. numatytoms priemonėms</a:t>
            </a:r>
            <a:r>
              <a:rPr lang="ru-RU" dirty="0"/>
              <a:t>!</a:t>
            </a:r>
            <a:r>
              <a:rPr lang="de-DE" dirty="0"/>
              <a:t>)</a:t>
            </a:r>
            <a:r>
              <a:rPr lang="lt-LT" dirty="0"/>
              <a:t>; 1970 m. </a:t>
            </a:r>
            <a:r>
              <a:rPr lang="lt-LT" dirty="0" err="1"/>
              <a:t>EuR</a:t>
            </a:r>
            <a:r>
              <a:rPr lang="lt-LT" dirty="0"/>
              <a:t> </a:t>
            </a:r>
            <a:r>
              <a:rPr lang="lt-LT" dirty="0" err="1"/>
              <a:t>Konv</a:t>
            </a:r>
            <a:r>
              <a:rPr lang="lt-LT" dirty="0"/>
              <a:t>. 53</a:t>
            </a:r>
            <a:r>
              <a:rPr lang="de-DE" dirty="0"/>
              <a:t>-55</a:t>
            </a:r>
            <a:r>
              <a:rPr lang="lt-LT" dirty="0"/>
              <a:t> str. </a:t>
            </a:r>
          </a:p>
          <a:p>
            <a:r>
              <a:rPr lang="lt-LT" dirty="0"/>
              <a:t>Piniginės sankcijos pripažinimas ir vykdymas:</a:t>
            </a:r>
          </a:p>
          <a:p>
            <a:pPr marL="354013" indent="0">
              <a:buNone/>
            </a:pPr>
            <a:r>
              <a:rPr lang="lt-LT" dirty="0"/>
              <a:t>BPK 365</a:t>
            </a:r>
            <a:r>
              <a:rPr lang="lt-LT" baseline="30000" dirty="0"/>
              <a:t>1 </a:t>
            </a:r>
            <a:r>
              <a:rPr lang="lt-LT" dirty="0"/>
              <a:t>III 2; 1970 m. </a:t>
            </a:r>
            <a:r>
              <a:rPr lang="lt-LT" dirty="0" err="1"/>
              <a:t>EuR</a:t>
            </a:r>
            <a:r>
              <a:rPr lang="lt-LT" dirty="0"/>
              <a:t> </a:t>
            </a:r>
            <a:r>
              <a:rPr lang="lt-LT" dirty="0" err="1"/>
              <a:t>Konv</a:t>
            </a:r>
            <a:r>
              <a:rPr lang="lt-LT" dirty="0"/>
              <a:t>. 53</a:t>
            </a:r>
            <a:r>
              <a:rPr lang="de-DE" dirty="0"/>
              <a:t>-55</a:t>
            </a:r>
            <a:r>
              <a:rPr lang="lt-LT" dirty="0"/>
              <a:t> str. </a:t>
            </a:r>
            <a:endParaRPr lang="en-US" dirty="0"/>
          </a:p>
        </p:txBody>
      </p:sp>
      <p:sp>
        <p:nvSpPr>
          <p:cNvPr id="4" name="Datumsplatzhalter 3">
            <a:extLst>
              <a:ext uri="{FF2B5EF4-FFF2-40B4-BE49-F238E27FC236}">
                <a16:creationId xmlns:a16="http://schemas.microsoft.com/office/drawing/2014/main" id="{C8724D70-D1AA-68AE-4F34-E3911DCB4E4F}"/>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AC349C31-9000-6D95-66B8-5BB65B823DE0}"/>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D038A80C-5BCC-28AE-18D5-60AD43EE05E1}"/>
              </a:ext>
            </a:extLst>
          </p:cNvPr>
          <p:cNvSpPr>
            <a:spLocks noGrp="1"/>
          </p:cNvSpPr>
          <p:nvPr>
            <p:ph type="sldNum" sz="quarter" idx="12"/>
          </p:nvPr>
        </p:nvSpPr>
        <p:spPr/>
        <p:txBody>
          <a:bodyPr/>
          <a:lstStyle/>
          <a:p>
            <a:fld id="{C191162D-2D2D-40DA-97B4-85B411CDC5D2}" type="slidenum">
              <a:rPr lang="en-US" smtClean="0"/>
              <a:t>11</a:t>
            </a:fld>
            <a:endParaRPr lang="en-US"/>
          </a:p>
        </p:txBody>
      </p:sp>
    </p:spTree>
    <p:extLst>
      <p:ext uri="{BB962C8B-B14F-4D97-AF65-F5344CB8AC3E}">
        <p14:creationId xmlns:p14="http://schemas.microsoft.com/office/powerpoint/2010/main" val="4232917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B4BA1AC-6F6F-9D22-BEB6-B67AB543475C}"/>
              </a:ext>
            </a:extLst>
          </p:cNvPr>
          <p:cNvSpPr>
            <a:spLocks noGrp="1"/>
          </p:cNvSpPr>
          <p:nvPr>
            <p:ph idx="1"/>
          </p:nvPr>
        </p:nvSpPr>
        <p:spPr>
          <a:xfrm>
            <a:off x="457200" y="476672"/>
            <a:ext cx="8229600" cy="5649491"/>
          </a:xfrm>
        </p:spPr>
        <p:txBody>
          <a:bodyPr>
            <a:normAutofit/>
          </a:bodyPr>
          <a:lstStyle/>
          <a:p>
            <a:r>
              <a:rPr lang="lt-LT" dirty="0"/>
              <a:t>Teikiant tarptautinę teisinę pagalbą </a:t>
            </a:r>
            <a:r>
              <a:rPr lang="lt-LT" i="1" dirty="0" err="1"/>
              <a:t>non</a:t>
            </a:r>
            <a:r>
              <a:rPr lang="lt-LT" i="1" dirty="0"/>
              <a:t> bis </a:t>
            </a:r>
            <a:r>
              <a:rPr lang="lt-LT" i="1" dirty="0" err="1"/>
              <a:t>in</a:t>
            </a:r>
            <a:r>
              <a:rPr lang="lt-LT" i="1" dirty="0"/>
              <a:t> </a:t>
            </a:r>
            <a:r>
              <a:rPr lang="lt-LT" i="1" dirty="0" err="1"/>
              <a:t>idem</a:t>
            </a:r>
            <a:r>
              <a:rPr lang="lt-LT" i="1" dirty="0"/>
              <a:t> </a:t>
            </a:r>
            <a:r>
              <a:rPr lang="lt-LT" dirty="0"/>
              <a:t>principas </a:t>
            </a:r>
            <a:r>
              <a:rPr lang="de-DE" dirty="0" err="1"/>
              <a:t>yra</a:t>
            </a:r>
            <a:r>
              <a:rPr lang="de-DE" dirty="0"/>
              <a:t> </a:t>
            </a:r>
            <a:r>
              <a:rPr lang="lt-LT" dirty="0"/>
              <a:t>kliūtis, jei procesas galutinai baigiamas </a:t>
            </a:r>
            <a:r>
              <a:rPr lang="lt-LT" b="1" dirty="0"/>
              <a:t>prašomojoje valstybėje</a:t>
            </a:r>
            <a:r>
              <a:rPr lang="lt-LT" dirty="0"/>
              <a:t>.</a:t>
            </a:r>
          </a:p>
          <a:p>
            <a:r>
              <a:rPr lang="de-DE" dirty="0" err="1"/>
              <a:t>Tuo</a:t>
            </a:r>
            <a:r>
              <a:rPr lang="de-DE" dirty="0"/>
              <a:t> </a:t>
            </a:r>
            <a:r>
              <a:rPr lang="de-DE" dirty="0" err="1"/>
              <a:t>tarpu</a:t>
            </a:r>
            <a:r>
              <a:rPr lang="de-DE" dirty="0"/>
              <a:t> p</a:t>
            </a:r>
            <a:r>
              <a:rPr lang="lt-LT" dirty="0" err="1"/>
              <a:t>roceso</a:t>
            </a:r>
            <a:r>
              <a:rPr lang="lt-LT" dirty="0"/>
              <a:t> baigimas </a:t>
            </a:r>
            <a:r>
              <a:rPr lang="lt-LT" b="1" dirty="0"/>
              <a:t>trečiojoje valstybėje </a:t>
            </a:r>
            <a:r>
              <a:rPr lang="lt-LT" dirty="0"/>
              <a:t>visais atvejais savaime nėra kliūtis.</a:t>
            </a:r>
          </a:p>
          <a:p>
            <a:r>
              <a:rPr lang="lt-LT" dirty="0"/>
              <a:t>Klausimas, ar bendrais </a:t>
            </a:r>
            <a:r>
              <a:rPr lang="lt-LT" i="1" dirty="0" err="1"/>
              <a:t>ordre</a:t>
            </a:r>
            <a:r>
              <a:rPr lang="lt-LT" i="1" dirty="0"/>
              <a:t> </a:t>
            </a:r>
            <a:r>
              <a:rPr lang="lt-LT" i="1" dirty="0" err="1"/>
              <a:t>public</a:t>
            </a:r>
            <a:r>
              <a:rPr lang="lt-LT" i="1" dirty="0"/>
              <a:t> </a:t>
            </a:r>
            <a:r>
              <a:rPr lang="lt-LT" dirty="0"/>
              <a:t>pagrindais nereikia atsižvelgti į situaciją </a:t>
            </a:r>
            <a:r>
              <a:rPr lang="lt-LT" b="1" dirty="0"/>
              <a:t>prašančiojoje valstybėje</a:t>
            </a:r>
            <a:r>
              <a:rPr lang="lt-LT" dirty="0"/>
              <a:t>, pvz., minimaliems teisinės valstybės standartams prieštaraujantis proceso atnaujinimas. </a:t>
            </a:r>
            <a:endParaRPr lang="en-US" dirty="0"/>
          </a:p>
        </p:txBody>
      </p:sp>
      <p:sp>
        <p:nvSpPr>
          <p:cNvPr id="4" name="Datumsplatzhalter 3">
            <a:extLst>
              <a:ext uri="{FF2B5EF4-FFF2-40B4-BE49-F238E27FC236}">
                <a16:creationId xmlns:a16="http://schemas.microsoft.com/office/drawing/2014/main" id="{D26197C5-4AC0-0022-FAA3-F84461708C1E}"/>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8874EA18-DF15-5131-03E0-9D8A677FBB6B}"/>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961F41E6-64A7-C6C4-3372-319E3F31375D}"/>
              </a:ext>
            </a:extLst>
          </p:cNvPr>
          <p:cNvSpPr>
            <a:spLocks noGrp="1"/>
          </p:cNvSpPr>
          <p:nvPr>
            <p:ph type="sldNum" sz="quarter" idx="12"/>
          </p:nvPr>
        </p:nvSpPr>
        <p:spPr/>
        <p:txBody>
          <a:bodyPr/>
          <a:lstStyle/>
          <a:p>
            <a:fld id="{C191162D-2D2D-40DA-97B4-85B411CDC5D2}" type="slidenum">
              <a:rPr lang="en-US" smtClean="0"/>
              <a:t>12</a:t>
            </a:fld>
            <a:endParaRPr lang="en-US"/>
          </a:p>
        </p:txBody>
      </p:sp>
    </p:spTree>
    <p:extLst>
      <p:ext uri="{BB962C8B-B14F-4D97-AF65-F5344CB8AC3E}">
        <p14:creationId xmlns:p14="http://schemas.microsoft.com/office/powerpoint/2010/main" val="2323099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5F437AB-4BD6-5AC3-FCFB-DC48E340E8E5}"/>
              </a:ext>
            </a:extLst>
          </p:cNvPr>
          <p:cNvSpPr>
            <a:spLocks noGrp="1"/>
          </p:cNvSpPr>
          <p:nvPr>
            <p:ph idx="1"/>
          </p:nvPr>
        </p:nvSpPr>
        <p:spPr>
          <a:xfrm>
            <a:off x="457200" y="692696"/>
            <a:ext cx="8229600" cy="5433467"/>
          </a:xfrm>
        </p:spPr>
        <p:txBody>
          <a:bodyPr/>
          <a:lstStyle/>
          <a:p>
            <a:pPr marL="0" indent="0">
              <a:buNone/>
            </a:pPr>
            <a:r>
              <a:rPr lang="lt-LT" dirty="0"/>
              <a:t>ES/Šengeno erdvėje, kaip minėta, teisinei pagalbai trukdo sprendimas, priimtas bet kokioje valstybėje narėje.</a:t>
            </a:r>
          </a:p>
          <a:p>
            <a:pPr marL="0" indent="0">
              <a:buNone/>
            </a:pPr>
            <a:endParaRPr lang="lt-LT" dirty="0"/>
          </a:p>
          <a:p>
            <a:pPr marL="0" indent="0">
              <a:buNone/>
            </a:pPr>
            <a:r>
              <a:rPr lang="lt-LT" dirty="0"/>
              <a:t>Ar tai galioja ir tuo atveju, jei teisinės pagalbos prašo trečioji valstybė?</a:t>
            </a:r>
            <a:endParaRPr lang="en-US" dirty="0"/>
          </a:p>
        </p:txBody>
      </p:sp>
      <p:sp>
        <p:nvSpPr>
          <p:cNvPr id="4" name="Datumsplatzhalter 3">
            <a:extLst>
              <a:ext uri="{FF2B5EF4-FFF2-40B4-BE49-F238E27FC236}">
                <a16:creationId xmlns:a16="http://schemas.microsoft.com/office/drawing/2014/main" id="{3E74E430-304F-FE08-43D2-E90DFAAEA7C6}"/>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F1C927E8-F5E1-3D67-7756-953085598579}"/>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3F04C8D4-5DAF-D127-0182-A25C05488DDE}"/>
              </a:ext>
            </a:extLst>
          </p:cNvPr>
          <p:cNvSpPr>
            <a:spLocks noGrp="1"/>
          </p:cNvSpPr>
          <p:nvPr>
            <p:ph type="sldNum" sz="quarter" idx="12"/>
          </p:nvPr>
        </p:nvSpPr>
        <p:spPr/>
        <p:txBody>
          <a:bodyPr/>
          <a:lstStyle/>
          <a:p>
            <a:fld id="{C191162D-2D2D-40DA-97B4-85B411CDC5D2}" type="slidenum">
              <a:rPr lang="en-US" smtClean="0"/>
              <a:t>13</a:t>
            </a:fld>
            <a:endParaRPr lang="en-US"/>
          </a:p>
        </p:txBody>
      </p:sp>
    </p:spTree>
    <p:extLst>
      <p:ext uri="{BB962C8B-B14F-4D97-AF65-F5344CB8AC3E}">
        <p14:creationId xmlns:p14="http://schemas.microsoft.com/office/powerpoint/2010/main" val="632235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1A17D7-6C84-FBA6-C102-FD53034254FB}"/>
              </a:ext>
            </a:extLst>
          </p:cNvPr>
          <p:cNvSpPr>
            <a:spLocks noGrp="1"/>
          </p:cNvSpPr>
          <p:nvPr>
            <p:ph type="title"/>
          </p:nvPr>
        </p:nvSpPr>
        <p:spPr>
          <a:xfrm>
            <a:off x="391885" y="365126"/>
            <a:ext cx="8123465" cy="1767729"/>
          </a:xfrm>
        </p:spPr>
        <p:txBody>
          <a:bodyPr>
            <a:noAutofit/>
          </a:bodyPr>
          <a:lstStyle/>
          <a:p>
            <a:pPr algn="l"/>
            <a:r>
              <a:rPr lang="lt-LT" sz="2800" dirty="0">
                <a:solidFill>
                  <a:srgbClr val="0070C0"/>
                </a:solidFill>
              </a:rPr>
              <a:t>ESTT </a:t>
            </a:r>
            <a:r>
              <a:rPr lang="en-US" sz="2800" dirty="0">
                <a:solidFill>
                  <a:srgbClr val="0070C0"/>
                </a:solidFill>
              </a:rPr>
              <a:t>2021.05.12, C-505/19 – </a:t>
            </a:r>
            <a:r>
              <a:rPr lang="en-US" sz="2800" i="1" dirty="0">
                <a:solidFill>
                  <a:srgbClr val="0070C0"/>
                </a:solidFill>
              </a:rPr>
              <a:t>WS</a:t>
            </a:r>
            <a:r>
              <a:rPr lang="lt-LT" sz="2800" i="1" dirty="0">
                <a:solidFill>
                  <a:srgbClr val="0070C0"/>
                </a:solidFill>
              </a:rPr>
              <a:t>./.</a:t>
            </a:r>
            <a:r>
              <a:rPr lang="lt-LT" sz="2800" i="1" dirty="0" err="1">
                <a:solidFill>
                  <a:srgbClr val="0070C0"/>
                </a:solidFill>
              </a:rPr>
              <a:t>Bundesrepublik</a:t>
            </a:r>
            <a:r>
              <a:rPr lang="lt-LT" sz="2800" i="1" dirty="0">
                <a:solidFill>
                  <a:srgbClr val="0070C0"/>
                </a:solidFill>
              </a:rPr>
              <a:t> </a:t>
            </a:r>
            <a:r>
              <a:rPr lang="lt-LT" sz="2800" i="1" dirty="0" err="1">
                <a:solidFill>
                  <a:srgbClr val="0070C0"/>
                </a:solidFill>
              </a:rPr>
              <a:t>Deutschland</a:t>
            </a:r>
            <a:r>
              <a:rPr lang="lt-LT" sz="2800" i="1" dirty="0">
                <a:solidFill>
                  <a:srgbClr val="0070C0"/>
                </a:solidFill>
              </a:rPr>
              <a:t> (</a:t>
            </a:r>
            <a:r>
              <a:rPr lang="lt-LT" sz="2800" i="1" dirty="0" err="1">
                <a:solidFill>
                  <a:srgbClr val="0070C0"/>
                </a:solidFill>
              </a:rPr>
              <a:t>Interpol</a:t>
            </a:r>
            <a:r>
              <a:rPr lang="lt-LT" sz="2800" i="1" dirty="0">
                <a:solidFill>
                  <a:srgbClr val="0070C0"/>
                </a:solidFill>
              </a:rPr>
              <a:t> </a:t>
            </a:r>
            <a:r>
              <a:rPr lang="lt-LT" sz="2800" i="1" dirty="0" err="1">
                <a:solidFill>
                  <a:srgbClr val="0070C0"/>
                </a:solidFill>
              </a:rPr>
              <a:t>Red</a:t>
            </a:r>
            <a:r>
              <a:rPr lang="lt-LT" sz="2800" i="1" dirty="0">
                <a:solidFill>
                  <a:srgbClr val="0070C0"/>
                </a:solidFill>
              </a:rPr>
              <a:t> </a:t>
            </a:r>
            <a:r>
              <a:rPr lang="lt-LT" sz="2800" i="1" dirty="0" err="1">
                <a:solidFill>
                  <a:srgbClr val="0070C0"/>
                </a:solidFill>
              </a:rPr>
              <a:t>Notice</a:t>
            </a:r>
            <a:r>
              <a:rPr lang="lt-LT" sz="2800" i="1" dirty="0">
                <a:solidFill>
                  <a:srgbClr val="0070C0"/>
                </a:solidFill>
              </a:rPr>
              <a:t>)</a:t>
            </a:r>
            <a:r>
              <a:rPr lang="de-DE" sz="2800" dirty="0">
                <a:solidFill>
                  <a:srgbClr val="0070C0"/>
                </a:solidFill>
              </a:rPr>
              <a:t>: </a:t>
            </a:r>
            <a:r>
              <a:rPr lang="lt-LT" sz="2800" i="1" dirty="0" err="1">
                <a:solidFill>
                  <a:srgbClr val="0070C0"/>
                </a:solidFill>
              </a:rPr>
              <a:t>non</a:t>
            </a:r>
            <a:r>
              <a:rPr lang="lt-LT" sz="2800" i="1" dirty="0">
                <a:solidFill>
                  <a:srgbClr val="0070C0"/>
                </a:solidFill>
              </a:rPr>
              <a:t> bis </a:t>
            </a:r>
            <a:r>
              <a:rPr lang="lt-LT" sz="2800" i="1" dirty="0" err="1">
                <a:solidFill>
                  <a:srgbClr val="0070C0"/>
                </a:solidFill>
              </a:rPr>
              <a:t>in</a:t>
            </a:r>
            <a:r>
              <a:rPr lang="lt-LT" sz="2800" i="1" dirty="0">
                <a:solidFill>
                  <a:srgbClr val="0070C0"/>
                </a:solidFill>
              </a:rPr>
              <a:t> </a:t>
            </a:r>
            <a:r>
              <a:rPr lang="lt-LT" sz="2800" i="1" dirty="0" err="1">
                <a:solidFill>
                  <a:srgbClr val="0070C0"/>
                </a:solidFill>
              </a:rPr>
              <a:t>idem</a:t>
            </a:r>
            <a:r>
              <a:rPr lang="de-DE" sz="2800" dirty="0">
                <a:solidFill>
                  <a:srgbClr val="0070C0"/>
                </a:solidFill>
              </a:rPr>
              <a:t> </a:t>
            </a:r>
            <a:r>
              <a:rPr lang="de-DE" sz="2800" dirty="0" err="1">
                <a:solidFill>
                  <a:srgbClr val="0070C0"/>
                </a:solidFill>
              </a:rPr>
              <a:t>tarp</a:t>
            </a:r>
            <a:r>
              <a:rPr lang="de-DE" sz="2800" dirty="0">
                <a:solidFill>
                  <a:srgbClr val="0070C0"/>
                </a:solidFill>
              </a:rPr>
              <a:t> </a:t>
            </a:r>
            <a:r>
              <a:rPr lang="de-DE" sz="2800" dirty="0" err="1">
                <a:solidFill>
                  <a:srgbClr val="0070C0"/>
                </a:solidFill>
              </a:rPr>
              <a:t>valst</a:t>
            </a:r>
            <a:r>
              <a:rPr lang="lt-LT" sz="2800" dirty="0" err="1">
                <a:solidFill>
                  <a:srgbClr val="0070C0"/>
                </a:solidFill>
              </a:rPr>
              <a:t>ybių</a:t>
            </a:r>
            <a:r>
              <a:rPr lang="lt-LT" sz="2800" dirty="0">
                <a:solidFill>
                  <a:srgbClr val="0070C0"/>
                </a:solidFill>
              </a:rPr>
              <a:t> narių esant trečiosios valstybės interesui (JAV “raudonasis pranešimas” Interpole)</a:t>
            </a:r>
          </a:p>
        </p:txBody>
      </p:sp>
      <p:sp>
        <p:nvSpPr>
          <p:cNvPr id="3" name="Inhaltsplatzhalter 2">
            <a:extLst>
              <a:ext uri="{FF2B5EF4-FFF2-40B4-BE49-F238E27FC236}">
                <a16:creationId xmlns:a16="http://schemas.microsoft.com/office/drawing/2014/main" id="{AEE59389-BA9F-1DFD-C8F9-6778A7E14CBD}"/>
              </a:ext>
            </a:extLst>
          </p:cNvPr>
          <p:cNvSpPr>
            <a:spLocks noGrp="1"/>
          </p:cNvSpPr>
          <p:nvPr>
            <p:ph idx="1"/>
          </p:nvPr>
        </p:nvSpPr>
        <p:spPr>
          <a:xfrm>
            <a:off x="628650" y="2132856"/>
            <a:ext cx="7886700" cy="4044108"/>
          </a:xfrm>
        </p:spPr>
        <p:txBody>
          <a:bodyPr>
            <a:normAutofit/>
          </a:bodyPr>
          <a:lstStyle/>
          <a:p>
            <a:pPr marL="0" indent="0">
              <a:buNone/>
            </a:pPr>
            <a:r>
              <a:rPr lang="lt-LT" sz="2800" dirty="0"/>
              <a:t>Jeigu vienoje ES valstybėje asmeniui galutinai nutraukiamas baudžiamasis persekiojimas, ar šis asmuo gali būti sulaikytas trečiosios valstybės prašymu siekiant jo ekstradicijos? (šiuo atveju – JAV „</a:t>
            </a:r>
            <a:r>
              <a:rPr lang="lt-LT" sz="2800" i="1" dirty="0" err="1"/>
              <a:t>red</a:t>
            </a:r>
            <a:r>
              <a:rPr lang="lt-LT" sz="2800" i="1" dirty="0"/>
              <a:t> </a:t>
            </a:r>
            <a:r>
              <a:rPr lang="lt-LT" sz="2800" i="1" dirty="0" err="1"/>
              <a:t>notice</a:t>
            </a:r>
            <a:r>
              <a:rPr lang="lt-LT" sz="2800" dirty="0"/>
              <a:t>“ Interpole)</a:t>
            </a:r>
          </a:p>
          <a:p>
            <a:pPr marL="0" indent="0">
              <a:buNone/>
            </a:pPr>
            <a:r>
              <a:rPr lang="lt-LT" sz="2800" dirty="0"/>
              <a:t>Vokietijos pilietis, kuriam VFR nutrauktas procesas, prašo ištrinti jį iš valstybių narių paieškos duomenų bazių. </a:t>
            </a:r>
          </a:p>
        </p:txBody>
      </p:sp>
      <p:sp>
        <p:nvSpPr>
          <p:cNvPr id="4" name="Foliennummernplatzhalter 3">
            <a:extLst>
              <a:ext uri="{FF2B5EF4-FFF2-40B4-BE49-F238E27FC236}">
                <a16:creationId xmlns:a16="http://schemas.microsoft.com/office/drawing/2014/main" id="{970978BC-101B-1F0A-F97A-38BE798A653A}"/>
              </a:ext>
            </a:extLst>
          </p:cNvPr>
          <p:cNvSpPr>
            <a:spLocks noGrp="1"/>
          </p:cNvSpPr>
          <p:nvPr>
            <p:ph type="sldNum" sz="quarter" idx="12"/>
          </p:nvPr>
        </p:nvSpPr>
        <p:spPr/>
        <p:txBody>
          <a:bodyPr/>
          <a:lstStyle/>
          <a:p>
            <a:fld id="{6B6652A4-9E65-44DC-8F92-57F2FE3B71A3}" type="slidenum">
              <a:rPr lang="en-US" smtClean="0"/>
              <a:pPr/>
              <a:t>14</a:t>
            </a:fld>
            <a:endParaRPr lang="en-US"/>
          </a:p>
        </p:txBody>
      </p:sp>
      <p:sp>
        <p:nvSpPr>
          <p:cNvPr id="6" name="Datos vietos rezervavimo ženklas 5"/>
          <p:cNvSpPr>
            <a:spLocks noGrp="1"/>
          </p:cNvSpPr>
          <p:nvPr>
            <p:ph type="dt" sz="half" idx="10"/>
          </p:nvPr>
        </p:nvSpPr>
        <p:spPr/>
        <p:txBody>
          <a:bodyPr/>
          <a:lstStyle/>
          <a:p>
            <a:fld id="{CB39BFDA-5D04-4D4E-8861-E247F692444E}" type="datetime1">
              <a:rPr lang="en-US" smtClean="0"/>
              <a:t>5/9/2023</a:t>
            </a:fld>
            <a:endParaRPr lang="en-US"/>
          </a:p>
        </p:txBody>
      </p:sp>
      <p:sp>
        <p:nvSpPr>
          <p:cNvPr id="7" name="Poraštės vietos rezervavimo ženklas 6"/>
          <p:cNvSpPr>
            <a:spLocks noGrp="1"/>
          </p:cNvSpPr>
          <p:nvPr>
            <p:ph type="ftr" sz="quarter" idx="11"/>
          </p:nvPr>
        </p:nvSpPr>
        <p:spPr/>
        <p:txBody>
          <a:bodyPr/>
          <a:lstStyle/>
          <a:p>
            <a:r>
              <a:rPr lang="lt-LT"/>
              <a:t>J. Namavičius. Molėtai</a:t>
            </a:r>
            <a:endParaRPr lang="en-US"/>
          </a:p>
        </p:txBody>
      </p:sp>
    </p:spTree>
    <p:extLst>
      <p:ext uri="{BB962C8B-B14F-4D97-AF65-F5344CB8AC3E}">
        <p14:creationId xmlns:p14="http://schemas.microsoft.com/office/powerpoint/2010/main" val="1606743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2DB2FD9B-24EB-B089-2B98-FF09F8EA001B}"/>
              </a:ext>
            </a:extLst>
          </p:cNvPr>
          <p:cNvSpPr>
            <a:spLocks noGrp="1"/>
          </p:cNvSpPr>
          <p:nvPr>
            <p:ph idx="1"/>
          </p:nvPr>
        </p:nvSpPr>
        <p:spPr>
          <a:xfrm>
            <a:off x="457200" y="836712"/>
            <a:ext cx="8229600" cy="5289451"/>
          </a:xfrm>
        </p:spPr>
        <p:txBody>
          <a:bodyPr/>
          <a:lstStyle/>
          <a:p>
            <a:pPr marL="0" indent="0">
              <a:buNone/>
            </a:pPr>
            <a:r>
              <a:rPr lang="lt-LT" dirty="0"/>
              <a:t>ESTT: jeigu konstatuojama, kad vienoje iš valstybių narių persekiojimas galutinai nutrauktas, suimti ar tęsti suėmimą draudžiama. Nors KŠSĮ 54 str. negalioja santykyje tarp ES ir trečiųjų valstybių, tačiau pradedant persekiojimo veiksmus SESV 21 str. garantuojama ES piliečio judėjimo laisvė apribojama taip pat, kaip ir grynu „vidaus“ atveju. </a:t>
            </a:r>
            <a:endParaRPr lang="en-US" dirty="0"/>
          </a:p>
        </p:txBody>
      </p:sp>
      <p:sp>
        <p:nvSpPr>
          <p:cNvPr id="4" name="Datumsplatzhalter 3">
            <a:extLst>
              <a:ext uri="{FF2B5EF4-FFF2-40B4-BE49-F238E27FC236}">
                <a16:creationId xmlns:a16="http://schemas.microsoft.com/office/drawing/2014/main" id="{5D81CD37-C93A-1862-C54A-BCD9D4F116A3}"/>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480F2374-9CC9-2561-7EBB-D8049D7266C8}"/>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1D34C418-BB94-1178-83E2-00A822B470B4}"/>
              </a:ext>
            </a:extLst>
          </p:cNvPr>
          <p:cNvSpPr>
            <a:spLocks noGrp="1"/>
          </p:cNvSpPr>
          <p:nvPr>
            <p:ph type="sldNum" sz="quarter" idx="12"/>
          </p:nvPr>
        </p:nvSpPr>
        <p:spPr/>
        <p:txBody>
          <a:bodyPr/>
          <a:lstStyle/>
          <a:p>
            <a:fld id="{C191162D-2D2D-40DA-97B4-85B411CDC5D2}" type="slidenum">
              <a:rPr lang="en-US" smtClean="0"/>
              <a:t>15</a:t>
            </a:fld>
            <a:endParaRPr lang="en-US"/>
          </a:p>
        </p:txBody>
      </p:sp>
    </p:spTree>
    <p:extLst>
      <p:ext uri="{BB962C8B-B14F-4D97-AF65-F5344CB8AC3E}">
        <p14:creationId xmlns:p14="http://schemas.microsoft.com/office/powerpoint/2010/main" val="208493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BBE0B73-4DD5-F0A2-894A-9FE9A614A502}"/>
              </a:ext>
            </a:extLst>
          </p:cNvPr>
          <p:cNvSpPr>
            <a:spLocks noGrp="1"/>
          </p:cNvSpPr>
          <p:nvPr>
            <p:ph idx="1"/>
          </p:nvPr>
        </p:nvSpPr>
        <p:spPr>
          <a:xfrm>
            <a:off x="628650" y="457201"/>
            <a:ext cx="7886700" cy="5719763"/>
          </a:xfrm>
        </p:spPr>
        <p:txBody>
          <a:bodyPr>
            <a:normAutofit fontScale="92500" lnSpcReduction="10000"/>
          </a:bodyPr>
          <a:lstStyle/>
          <a:p>
            <a:pPr marL="0" indent="0">
              <a:buNone/>
            </a:pPr>
            <a:r>
              <a:rPr lang="de-DE" dirty="0"/>
              <a:t>_____________________________</a:t>
            </a:r>
            <a:endParaRPr lang="lt-LT" dirty="0"/>
          </a:p>
          <a:p>
            <a:r>
              <a:rPr lang="lt-LT" dirty="0"/>
              <a:t>ESTT linija tokia, kad vienoje ES valstybėje galutiniu sprendimu „įjungtą“ </a:t>
            </a:r>
            <a:r>
              <a:rPr lang="lt-LT" i="1" dirty="0" err="1"/>
              <a:t>non</a:t>
            </a:r>
            <a:r>
              <a:rPr lang="lt-LT" i="1" dirty="0"/>
              <a:t> bis </a:t>
            </a:r>
            <a:r>
              <a:rPr lang="lt-LT" i="1" dirty="0" err="1"/>
              <a:t>in</a:t>
            </a:r>
            <a:r>
              <a:rPr lang="lt-LT" i="1" dirty="0"/>
              <a:t> </a:t>
            </a:r>
            <a:r>
              <a:rPr lang="lt-LT" i="1" dirty="0" err="1"/>
              <a:t>idem</a:t>
            </a:r>
            <a:r>
              <a:rPr lang="lt-LT" i="1" dirty="0"/>
              <a:t> </a:t>
            </a:r>
            <a:r>
              <a:rPr lang="lt-LT" dirty="0"/>
              <a:t>turi pripažinti ir kitos ES valstybės narės </a:t>
            </a:r>
            <a:r>
              <a:rPr lang="de-DE" dirty="0" err="1"/>
              <a:t>teikdamos</a:t>
            </a:r>
            <a:r>
              <a:rPr lang="de-DE" dirty="0"/>
              <a:t> </a:t>
            </a:r>
            <a:r>
              <a:rPr lang="de-DE" dirty="0" err="1"/>
              <a:t>teisin</a:t>
            </a:r>
            <a:r>
              <a:rPr lang="lt-LT" dirty="0"/>
              <a:t>ę pagalbą (ir) trečiųjų valstybių prašymu.  </a:t>
            </a:r>
          </a:p>
          <a:p>
            <a:r>
              <a:rPr lang="lt-LT" dirty="0"/>
              <a:t>Esmė: pagrindinės laisvės galioja baudžiamojo persekiojimo veiksmams ir trečiųjų valstybių atžvilgiu, nors jos pastarųjų ir nesieja (žr. EŽTT, 1989-07-07, 14038/88, </a:t>
            </a:r>
            <a:r>
              <a:rPr lang="lt-LT" i="1" dirty="0" err="1"/>
              <a:t>Soering</a:t>
            </a:r>
            <a:r>
              <a:rPr lang="lt-LT" dirty="0"/>
              <a:t> – draudimas išduoti asmenį į JAV, kur jam gresia mirties bausmė). </a:t>
            </a:r>
          </a:p>
        </p:txBody>
      </p:sp>
      <p:sp>
        <p:nvSpPr>
          <p:cNvPr id="4" name="Foliennummernplatzhalter 3">
            <a:extLst>
              <a:ext uri="{FF2B5EF4-FFF2-40B4-BE49-F238E27FC236}">
                <a16:creationId xmlns:a16="http://schemas.microsoft.com/office/drawing/2014/main" id="{621981EB-32D2-1561-F463-52AC3B0B8E2D}"/>
              </a:ext>
            </a:extLst>
          </p:cNvPr>
          <p:cNvSpPr>
            <a:spLocks noGrp="1"/>
          </p:cNvSpPr>
          <p:nvPr>
            <p:ph type="sldNum" sz="quarter" idx="12"/>
          </p:nvPr>
        </p:nvSpPr>
        <p:spPr/>
        <p:txBody>
          <a:bodyPr/>
          <a:lstStyle/>
          <a:p>
            <a:fld id="{6B6652A4-9E65-44DC-8F92-57F2FE3B71A3}" type="slidenum">
              <a:rPr lang="en-US" smtClean="0"/>
              <a:pPr/>
              <a:t>16</a:t>
            </a:fld>
            <a:endParaRPr lang="en-US"/>
          </a:p>
        </p:txBody>
      </p:sp>
      <p:sp>
        <p:nvSpPr>
          <p:cNvPr id="6" name="Datos vietos rezervavimo ženklas 5"/>
          <p:cNvSpPr>
            <a:spLocks noGrp="1"/>
          </p:cNvSpPr>
          <p:nvPr>
            <p:ph type="dt" sz="half" idx="10"/>
          </p:nvPr>
        </p:nvSpPr>
        <p:spPr/>
        <p:txBody>
          <a:bodyPr/>
          <a:lstStyle/>
          <a:p>
            <a:fld id="{40BE548C-E5B8-4E3F-9E8C-C7E01659EFD7}" type="datetime1">
              <a:rPr lang="en-US" smtClean="0"/>
              <a:t>5/9/2023</a:t>
            </a:fld>
            <a:endParaRPr lang="en-US"/>
          </a:p>
        </p:txBody>
      </p:sp>
      <p:sp>
        <p:nvSpPr>
          <p:cNvPr id="7" name="Poraštės vietos rezervavimo ženklas 6"/>
          <p:cNvSpPr>
            <a:spLocks noGrp="1"/>
          </p:cNvSpPr>
          <p:nvPr>
            <p:ph type="ftr" sz="quarter" idx="11"/>
          </p:nvPr>
        </p:nvSpPr>
        <p:spPr/>
        <p:txBody>
          <a:bodyPr/>
          <a:lstStyle/>
          <a:p>
            <a:r>
              <a:rPr lang="lt-LT"/>
              <a:t>J. Namavičius. Molėtai</a:t>
            </a:r>
            <a:endParaRPr lang="en-US"/>
          </a:p>
        </p:txBody>
      </p:sp>
    </p:spTree>
    <p:extLst>
      <p:ext uri="{BB962C8B-B14F-4D97-AF65-F5344CB8AC3E}">
        <p14:creationId xmlns:p14="http://schemas.microsoft.com/office/powerpoint/2010/main" val="2670700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F3B18770-609B-8C2A-7F7B-271F01689D9E}"/>
              </a:ext>
            </a:extLst>
          </p:cNvPr>
          <p:cNvSpPr>
            <a:spLocks noGrp="1"/>
          </p:cNvSpPr>
          <p:nvPr>
            <p:ph idx="1"/>
          </p:nvPr>
        </p:nvSpPr>
        <p:spPr>
          <a:xfrm>
            <a:off x="457200" y="332656"/>
            <a:ext cx="8229600" cy="5793507"/>
          </a:xfrm>
        </p:spPr>
        <p:txBody>
          <a:bodyPr/>
          <a:lstStyle/>
          <a:p>
            <a:pPr marL="0" indent="0">
              <a:buNone/>
            </a:pPr>
            <a:r>
              <a:rPr lang="lt-LT" dirty="0"/>
              <a:t>Minėtą liniją ESTT išplėtojo </a:t>
            </a:r>
            <a:r>
              <a:rPr lang="lt-LT" dirty="0">
                <a:solidFill>
                  <a:srgbClr val="0070C0"/>
                </a:solidFill>
              </a:rPr>
              <a:t>2022.10.28 sprendime C-435/22 PPU – </a:t>
            </a:r>
            <a:r>
              <a:rPr lang="lt-LT" i="1" dirty="0">
                <a:solidFill>
                  <a:srgbClr val="0070C0"/>
                </a:solidFill>
              </a:rPr>
              <a:t>HF/</a:t>
            </a:r>
            <a:r>
              <a:rPr lang="lt-LT" i="1" dirty="0" err="1">
                <a:solidFill>
                  <a:srgbClr val="0070C0"/>
                </a:solidFill>
              </a:rPr>
              <a:t>Generalstaatsanwalt</a:t>
            </a:r>
            <a:r>
              <a:rPr lang="lt-LT" i="1" dirty="0">
                <a:solidFill>
                  <a:srgbClr val="0070C0"/>
                </a:solidFill>
              </a:rPr>
              <a:t> M</a:t>
            </a:r>
            <a:r>
              <a:rPr lang="de-DE" i="1" dirty="0" err="1">
                <a:solidFill>
                  <a:srgbClr val="0070C0"/>
                </a:solidFill>
              </a:rPr>
              <a:t>ünchen</a:t>
            </a:r>
            <a:r>
              <a:rPr lang="de-DE" dirty="0">
                <a:solidFill>
                  <a:srgbClr val="0070C0"/>
                </a:solidFill>
              </a:rPr>
              <a:t>.</a:t>
            </a:r>
          </a:p>
          <a:p>
            <a:pPr marL="0" indent="0">
              <a:buNone/>
            </a:pPr>
            <a:r>
              <a:rPr lang="de-DE" dirty="0"/>
              <a:t>ESTT: </a:t>
            </a:r>
            <a:r>
              <a:rPr lang="de-DE" dirty="0" err="1"/>
              <a:t>draudimas</a:t>
            </a:r>
            <a:r>
              <a:rPr lang="de-DE" dirty="0"/>
              <a:t> </a:t>
            </a:r>
            <a:r>
              <a:rPr lang="de-DE" dirty="0" err="1"/>
              <a:t>galioja</a:t>
            </a:r>
            <a:r>
              <a:rPr lang="de-DE" dirty="0"/>
              <a:t> ir </a:t>
            </a:r>
            <a:r>
              <a:rPr lang="de-DE" dirty="0" err="1"/>
              <a:t>tre</a:t>
            </a:r>
            <a:r>
              <a:rPr lang="lt-LT" dirty="0" err="1"/>
              <a:t>čiųjų</a:t>
            </a:r>
            <a:r>
              <a:rPr lang="lt-LT" dirty="0"/>
              <a:t> valstybių piliečių atžvilgiu, jei sprendimas buvo priimtas ES valstybėje narėje.</a:t>
            </a:r>
          </a:p>
          <a:p>
            <a:pPr marL="0" indent="0">
              <a:buNone/>
            </a:pPr>
            <a:r>
              <a:rPr lang="lt-LT" dirty="0"/>
              <a:t>JAV ekstradicijos prašymas VFR išduoti Serbijos pilietį, kuris galimai už tą pačią veiką buvo nuteistas Slovėnijoje. </a:t>
            </a:r>
          </a:p>
          <a:p>
            <a:pPr marL="0" indent="0">
              <a:buNone/>
            </a:pPr>
            <a:r>
              <a:rPr lang="lt-LT" dirty="0"/>
              <a:t>ESTT: be ES piliečių judėjimo laisvės </a:t>
            </a:r>
            <a:r>
              <a:rPr lang="lt-LT" i="1" dirty="0" err="1"/>
              <a:t>non</a:t>
            </a:r>
            <a:r>
              <a:rPr lang="lt-LT" i="1" dirty="0"/>
              <a:t> bis </a:t>
            </a:r>
            <a:r>
              <a:rPr lang="lt-LT" i="1" dirty="0" err="1"/>
              <a:t>in</a:t>
            </a:r>
            <a:r>
              <a:rPr lang="lt-LT" i="1" dirty="0"/>
              <a:t> </a:t>
            </a:r>
            <a:r>
              <a:rPr lang="lt-LT" i="1" dirty="0" err="1"/>
              <a:t>idem</a:t>
            </a:r>
            <a:r>
              <a:rPr lang="lt-LT" i="1" dirty="0"/>
              <a:t> </a:t>
            </a:r>
            <a:r>
              <a:rPr lang="lt-LT" dirty="0"/>
              <a:t>garantuoja ir teisinį tikrumą. </a:t>
            </a:r>
          </a:p>
          <a:p>
            <a:pPr marL="0" indent="0">
              <a:buNone/>
            </a:pPr>
            <a:endParaRPr lang="en-US" dirty="0"/>
          </a:p>
        </p:txBody>
      </p:sp>
      <p:sp>
        <p:nvSpPr>
          <p:cNvPr id="4" name="Datumsplatzhalter 3">
            <a:extLst>
              <a:ext uri="{FF2B5EF4-FFF2-40B4-BE49-F238E27FC236}">
                <a16:creationId xmlns:a16="http://schemas.microsoft.com/office/drawing/2014/main" id="{10BA1036-BA4E-1BC9-FB39-8A744C2F7489}"/>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5A904754-8C99-55FE-5E03-9DE8FBF1F1D0}"/>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9BE015ED-F4F6-16DD-4196-CCE2AD17D0D3}"/>
              </a:ext>
            </a:extLst>
          </p:cNvPr>
          <p:cNvSpPr>
            <a:spLocks noGrp="1"/>
          </p:cNvSpPr>
          <p:nvPr>
            <p:ph type="sldNum" sz="quarter" idx="12"/>
          </p:nvPr>
        </p:nvSpPr>
        <p:spPr/>
        <p:txBody>
          <a:bodyPr/>
          <a:lstStyle/>
          <a:p>
            <a:fld id="{C191162D-2D2D-40DA-97B4-85B411CDC5D2}" type="slidenum">
              <a:rPr lang="en-US" smtClean="0"/>
              <a:t>17</a:t>
            </a:fld>
            <a:endParaRPr lang="en-US"/>
          </a:p>
        </p:txBody>
      </p:sp>
    </p:spTree>
    <p:extLst>
      <p:ext uri="{BB962C8B-B14F-4D97-AF65-F5344CB8AC3E}">
        <p14:creationId xmlns:p14="http://schemas.microsoft.com/office/powerpoint/2010/main" val="16218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2519593-FC1E-F27F-2374-41C81F029A4D}"/>
              </a:ext>
            </a:extLst>
          </p:cNvPr>
          <p:cNvSpPr>
            <a:spLocks noGrp="1"/>
          </p:cNvSpPr>
          <p:nvPr>
            <p:ph idx="1"/>
          </p:nvPr>
        </p:nvSpPr>
        <p:spPr>
          <a:xfrm>
            <a:off x="457200" y="2708920"/>
            <a:ext cx="8229600" cy="3417243"/>
          </a:xfrm>
        </p:spPr>
        <p:txBody>
          <a:bodyPr/>
          <a:lstStyle/>
          <a:p>
            <a:pPr marL="0" indent="0">
              <a:buNone/>
            </a:pPr>
            <a:r>
              <a:rPr lang="lt-LT" dirty="0"/>
              <a:t>O kaip yra, jei teisinė pagalba vykdoma tarp ES valstybių narių, bet sprendimas yra priimtas trečiojoje valstybėje?  </a:t>
            </a:r>
            <a:endParaRPr lang="en-US" dirty="0"/>
          </a:p>
        </p:txBody>
      </p:sp>
      <p:sp>
        <p:nvSpPr>
          <p:cNvPr id="4" name="Datumsplatzhalter 3">
            <a:extLst>
              <a:ext uri="{FF2B5EF4-FFF2-40B4-BE49-F238E27FC236}">
                <a16:creationId xmlns:a16="http://schemas.microsoft.com/office/drawing/2014/main" id="{E2CEC714-E76D-7EA7-8736-A641310994C6}"/>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844C7D81-5374-258C-7B3A-75B47A9AE235}"/>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2D5B7E97-F41F-BE2E-8CB7-CA919ACB7E2A}"/>
              </a:ext>
            </a:extLst>
          </p:cNvPr>
          <p:cNvSpPr>
            <a:spLocks noGrp="1"/>
          </p:cNvSpPr>
          <p:nvPr>
            <p:ph type="sldNum" sz="quarter" idx="12"/>
          </p:nvPr>
        </p:nvSpPr>
        <p:spPr/>
        <p:txBody>
          <a:bodyPr/>
          <a:lstStyle/>
          <a:p>
            <a:fld id="{C191162D-2D2D-40DA-97B4-85B411CDC5D2}" type="slidenum">
              <a:rPr lang="en-US" smtClean="0"/>
              <a:t>18</a:t>
            </a:fld>
            <a:endParaRPr lang="en-US"/>
          </a:p>
        </p:txBody>
      </p:sp>
    </p:spTree>
    <p:extLst>
      <p:ext uri="{BB962C8B-B14F-4D97-AF65-F5344CB8AC3E}">
        <p14:creationId xmlns:p14="http://schemas.microsoft.com/office/powerpoint/2010/main" val="636513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7349F9-BAB3-E792-5096-9A86E7D9D6C7}"/>
              </a:ext>
            </a:extLst>
          </p:cNvPr>
          <p:cNvSpPr>
            <a:spLocks noGrp="1"/>
          </p:cNvSpPr>
          <p:nvPr>
            <p:ph type="title"/>
          </p:nvPr>
        </p:nvSpPr>
        <p:spPr>
          <a:xfrm>
            <a:off x="405882" y="365126"/>
            <a:ext cx="8109468" cy="782540"/>
          </a:xfrm>
        </p:spPr>
        <p:txBody>
          <a:bodyPr>
            <a:normAutofit fontScale="90000"/>
          </a:bodyPr>
          <a:lstStyle/>
          <a:p>
            <a:pPr algn="l">
              <a:tabLst>
                <a:tab pos="541338" algn="l"/>
              </a:tabLst>
            </a:pPr>
            <a:r>
              <a:rPr lang="lt-LT" sz="3200" dirty="0">
                <a:solidFill>
                  <a:srgbClr val="0070C0"/>
                </a:solidFill>
              </a:rPr>
              <a:t>ESTT</a:t>
            </a:r>
            <a:r>
              <a:rPr lang="en-US" sz="3200" dirty="0">
                <a:solidFill>
                  <a:srgbClr val="0070C0"/>
                </a:solidFill>
              </a:rPr>
              <a:t> 	2021.04.29, C-665/20 – </a:t>
            </a:r>
            <a:r>
              <a:rPr lang="en-US" sz="3200" i="1" dirty="0">
                <a:solidFill>
                  <a:srgbClr val="0070C0"/>
                </a:solidFill>
              </a:rPr>
              <a:t>X</a:t>
            </a:r>
            <a:r>
              <a:rPr lang="lt-LT" sz="3200" dirty="0">
                <a:solidFill>
                  <a:srgbClr val="0070C0"/>
                </a:solidFill>
              </a:rPr>
              <a:t>: teisinė pagalba, jei asmuo nuteistas trečiojoje valstybėje</a:t>
            </a:r>
          </a:p>
        </p:txBody>
      </p:sp>
      <p:sp>
        <p:nvSpPr>
          <p:cNvPr id="3" name="Inhaltsplatzhalter 2">
            <a:extLst>
              <a:ext uri="{FF2B5EF4-FFF2-40B4-BE49-F238E27FC236}">
                <a16:creationId xmlns:a16="http://schemas.microsoft.com/office/drawing/2014/main" id="{79132700-1B56-0B1A-FD85-01713FA44891}"/>
              </a:ext>
            </a:extLst>
          </p:cNvPr>
          <p:cNvSpPr>
            <a:spLocks noGrp="1"/>
          </p:cNvSpPr>
          <p:nvPr>
            <p:ph idx="1"/>
          </p:nvPr>
        </p:nvSpPr>
        <p:spPr>
          <a:xfrm>
            <a:off x="628650" y="1352939"/>
            <a:ext cx="7886700" cy="4824024"/>
          </a:xfrm>
        </p:spPr>
        <p:txBody>
          <a:bodyPr/>
          <a:lstStyle/>
          <a:p>
            <a:pPr marL="0" indent="0">
              <a:buNone/>
            </a:pPr>
            <a:r>
              <a:rPr lang="lt-LT" dirty="0"/>
              <a:t>VFR teismas išdavė EAO dėl asmens X persekiojimo Olandijai. X nesutiko būti perduotas nurodydamas, kad už nusikalstamas veikas (laisvės atėmimas, išžaginimas, pasikėsinimas nužudyti) buvo nuteistas Irane, dalį paskirtos 7 ½ m. bausmės atliko, nuo likusios buvo atleistas pagal malonę. </a:t>
            </a:r>
          </a:p>
          <a:p>
            <a:pPr marL="0" indent="0">
              <a:buNone/>
            </a:pPr>
            <a:r>
              <a:rPr lang="lt-LT" dirty="0"/>
              <a:t>Ar asmuo gali būti perduotas?</a:t>
            </a:r>
          </a:p>
        </p:txBody>
      </p:sp>
      <p:sp>
        <p:nvSpPr>
          <p:cNvPr id="4" name="Foliennummernplatzhalter 3">
            <a:extLst>
              <a:ext uri="{FF2B5EF4-FFF2-40B4-BE49-F238E27FC236}">
                <a16:creationId xmlns:a16="http://schemas.microsoft.com/office/drawing/2014/main" id="{FC8DDFF9-4170-92B9-3A27-1318EF790AD8}"/>
              </a:ext>
            </a:extLst>
          </p:cNvPr>
          <p:cNvSpPr>
            <a:spLocks noGrp="1"/>
          </p:cNvSpPr>
          <p:nvPr>
            <p:ph type="sldNum" sz="quarter" idx="12"/>
          </p:nvPr>
        </p:nvSpPr>
        <p:spPr/>
        <p:txBody>
          <a:bodyPr/>
          <a:lstStyle/>
          <a:p>
            <a:fld id="{6B6652A4-9E65-44DC-8F92-57F2FE3B71A3}" type="slidenum">
              <a:rPr lang="en-US" smtClean="0"/>
              <a:pPr/>
              <a:t>19</a:t>
            </a:fld>
            <a:endParaRPr lang="en-US"/>
          </a:p>
        </p:txBody>
      </p:sp>
      <p:sp>
        <p:nvSpPr>
          <p:cNvPr id="6" name="Datos vietos rezervavimo ženklas 5"/>
          <p:cNvSpPr>
            <a:spLocks noGrp="1"/>
          </p:cNvSpPr>
          <p:nvPr>
            <p:ph type="dt" sz="half" idx="10"/>
          </p:nvPr>
        </p:nvSpPr>
        <p:spPr/>
        <p:txBody>
          <a:bodyPr/>
          <a:lstStyle/>
          <a:p>
            <a:fld id="{9A19AD33-E246-4153-AF2B-D03B9338A840}" type="datetime1">
              <a:rPr lang="en-US" smtClean="0"/>
              <a:t>5/9/2023</a:t>
            </a:fld>
            <a:endParaRPr lang="en-US"/>
          </a:p>
        </p:txBody>
      </p:sp>
      <p:sp>
        <p:nvSpPr>
          <p:cNvPr id="7" name="Poraštės vietos rezervavimo ženklas 6"/>
          <p:cNvSpPr>
            <a:spLocks noGrp="1"/>
          </p:cNvSpPr>
          <p:nvPr>
            <p:ph type="ftr" sz="quarter" idx="11"/>
          </p:nvPr>
        </p:nvSpPr>
        <p:spPr/>
        <p:txBody>
          <a:bodyPr/>
          <a:lstStyle/>
          <a:p>
            <a:r>
              <a:rPr lang="lt-LT"/>
              <a:t>J. Namavičius. Molėtai</a:t>
            </a:r>
            <a:endParaRPr lang="en-US"/>
          </a:p>
        </p:txBody>
      </p:sp>
    </p:spTree>
    <p:extLst>
      <p:ext uri="{BB962C8B-B14F-4D97-AF65-F5344CB8AC3E}">
        <p14:creationId xmlns:p14="http://schemas.microsoft.com/office/powerpoint/2010/main" val="3791321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2E3B306-94FA-7D86-D94D-C0970BF55A28}"/>
              </a:ext>
            </a:extLst>
          </p:cNvPr>
          <p:cNvSpPr>
            <a:spLocks noGrp="1"/>
          </p:cNvSpPr>
          <p:nvPr>
            <p:ph idx="1"/>
          </p:nvPr>
        </p:nvSpPr>
        <p:spPr>
          <a:xfrm>
            <a:off x="323528" y="764704"/>
            <a:ext cx="8229600" cy="5217443"/>
          </a:xfrm>
        </p:spPr>
        <p:txBody>
          <a:bodyPr>
            <a:normAutofit lnSpcReduction="10000"/>
          </a:bodyPr>
          <a:lstStyle/>
          <a:p>
            <a:pPr marL="0" indent="0" algn="ctr">
              <a:buNone/>
            </a:pPr>
            <a:r>
              <a:rPr lang="lt-LT" dirty="0"/>
              <a:t>Apie ką kalbėsim:</a:t>
            </a:r>
          </a:p>
          <a:p>
            <a:pPr>
              <a:buFontTx/>
              <a:buChar char="-"/>
            </a:pPr>
            <a:r>
              <a:rPr lang="lt-LT" dirty="0"/>
              <a:t>A</a:t>
            </a:r>
            <a:r>
              <a:rPr lang="en-US" dirty="0"/>
              <a:t>p</a:t>
            </a:r>
            <a:r>
              <a:rPr lang="lt-LT" dirty="0"/>
              <a:t>žvalga</a:t>
            </a:r>
          </a:p>
          <a:p>
            <a:pPr>
              <a:buFontTx/>
              <a:buChar char="-"/>
            </a:pPr>
            <a:r>
              <a:rPr lang="lt-LT" dirty="0"/>
              <a:t>Principo taikymas bylose ES/Šengeno erdvėje:</a:t>
            </a:r>
          </a:p>
          <a:p>
            <a:pPr marL="990600" indent="-361950">
              <a:buFontTx/>
              <a:buChar char="-"/>
            </a:pPr>
            <a:r>
              <a:rPr lang="lt-LT" dirty="0"/>
              <a:t>Taikymo apimtis</a:t>
            </a:r>
          </a:p>
          <a:p>
            <a:pPr marL="990600" indent="-361950">
              <a:buFontTx/>
              <a:buChar char="-"/>
            </a:pPr>
            <a:r>
              <a:rPr lang="lt-LT" dirty="0"/>
              <a:t>Sprendimo galutinumas</a:t>
            </a:r>
          </a:p>
          <a:p>
            <a:pPr marL="990600" indent="-361950">
              <a:buFontTx/>
              <a:buChar char="-"/>
            </a:pPr>
            <a:r>
              <a:rPr lang="lt-LT" dirty="0"/>
              <a:t>Bylos išsprendimas „iš esmės“</a:t>
            </a:r>
          </a:p>
          <a:p>
            <a:pPr marL="990600" indent="-361950">
              <a:buFontTx/>
              <a:buChar char="-"/>
            </a:pPr>
            <a:r>
              <a:rPr lang="lt-LT" dirty="0"/>
              <a:t>Procesų daugetas</a:t>
            </a:r>
          </a:p>
          <a:p>
            <a:pPr marL="990600" indent="-361950">
              <a:buFontTx/>
              <a:buChar char="-"/>
            </a:pPr>
            <a:r>
              <a:rPr lang="lt-LT" dirty="0"/>
              <a:t>Veikos tapatumas</a:t>
            </a:r>
          </a:p>
          <a:p>
            <a:pPr marL="990600" indent="-361950">
              <a:buFontTx/>
              <a:buChar char="-"/>
            </a:pPr>
            <a:r>
              <a:rPr lang="lt-LT" dirty="0"/>
              <a:t>Bausmės vykdymo kriterijus</a:t>
            </a:r>
          </a:p>
          <a:p>
            <a:pPr marL="990600" indent="-361950">
              <a:buFontTx/>
              <a:buChar char="-"/>
            </a:pPr>
            <a:endParaRPr lang="lt-LT" dirty="0"/>
          </a:p>
          <a:p>
            <a:pPr marL="990600" indent="-361950">
              <a:buFontTx/>
              <a:buChar char="-"/>
            </a:pPr>
            <a:endParaRPr lang="lt-LT" dirty="0"/>
          </a:p>
          <a:p>
            <a:pPr marL="990600" indent="-361950">
              <a:buFontTx/>
              <a:buChar char="-"/>
            </a:pPr>
            <a:endParaRPr lang="lt-LT" dirty="0"/>
          </a:p>
          <a:p>
            <a:pPr>
              <a:buFontTx/>
              <a:buChar char="-"/>
            </a:pPr>
            <a:endParaRPr lang="lt-LT" dirty="0"/>
          </a:p>
          <a:p>
            <a:pPr>
              <a:buFontTx/>
              <a:buChar char="-"/>
            </a:pPr>
            <a:endParaRPr lang="lt-LT" dirty="0"/>
          </a:p>
        </p:txBody>
      </p:sp>
      <p:sp>
        <p:nvSpPr>
          <p:cNvPr id="4" name="Datumsplatzhalter 3">
            <a:extLst>
              <a:ext uri="{FF2B5EF4-FFF2-40B4-BE49-F238E27FC236}">
                <a16:creationId xmlns:a16="http://schemas.microsoft.com/office/drawing/2014/main" id="{5DD7E88B-8DFD-E587-D6CA-B224C28E01D2}"/>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AE8DFD15-C0A4-1D70-B459-CD8D6A3283FF}"/>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3B92D0C5-AD4A-522C-EC92-997D0CC06A7B}"/>
              </a:ext>
            </a:extLst>
          </p:cNvPr>
          <p:cNvSpPr>
            <a:spLocks noGrp="1"/>
          </p:cNvSpPr>
          <p:nvPr>
            <p:ph type="sldNum" sz="quarter" idx="12"/>
          </p:nvPr>
        </p:nvSpPr>
        <p:spPr/>
        <p:txBody>
          <a:bodyPr/>
          <a:lstStyle/>
          <a:p>
            <a:fld id="{C191162D-2D2D-40DA-97B4-85B411CDC5D2}" type="slidenum">
              <a:rPr lang="en-US" smtClean="0"/>
              <a:t>2</a:t>
            </a:fld>
            <a:endParaRPr lang="en-US"/>
          </a:p>
        </p:txBody>
      </p:sp>
    </p:spTree>
    <p:extLst>
      <p:ext uri="{BB962C8B-B14F-4D97-AF65-F5344CB8AC3E}">
        <p14:creationId xmlns:p14="http://schemas.microsoft.com/office/powerpoint/2010/main" val="2600420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3682573-2176-720B-28BA-6B5C250D4D80}"/>
              </a:ext>
            </a:extLst>
          </p:cNvPr>
          <p:cNvSpPr>
            <a:spLocks noGrp="1"/>
          </p:cNvSpPr>
          <p:nvPr>
            <p:ph idx="1"/>
          </p:nvPr>
        </p:nvSpPr>
        <p:spPr>
          <a:xfrm>
            <a:off x="628650" y="951722"/>
            <a:ext cx="7886700" cy="5225241"/>
          </a:xfrm>
        </p:spPr>
        <p:txBody>
          <a:bodyPr>
            <a:normAutofit fontScale="85000" lnSpcReduction="10000"/>
          </a:bodyPr>
          <a:lstStyle/>
          <a:p>
            <a:pPr marL="0" indent="0">
              <a:buNone/>
            </a:pPr>
            <a:r>
              <a:rPr lang="lt-LT" dirty="0"/>
              <a:t>ESTT: jei apkaltinamasis nuosprendis priimtas trečioje valstybėje, institucija pagal PS dėl EAO 4(5) turi </a:t>
            </a:r>
            <a:r>
              <a:rPr lang="lt-LT" dirty="0" err="1"/>
              <a:t>diskreciją</a:t>
            </a:r>
            <a:r>
              <a:rPr lang="lt-LT" dirty="0"/>
              <a:t>, perduoti asmenį ar ne. Trečiųjų valstybių atžvilgiu tarpusavio pripažinimo principas negali būti automatiškai taikomas. </a:t>
            </a:r>
          </a:p>
          <a:p>
            <a:pPr marL="0" indent="0">
              <a:buNone/>
            </a:pPr>
            <a:r>
              <a:rPr lang="lt-LT" dirty="0"/>
              <a:t>Naudodamasi </a:t>
            </a:r>
            <a:r>
              <a:rPr lang="lt-LT" dirty="0" err="1"/>
              <a:t>diskrecija</a:t>
            </a:r>
            <a:r>
              <a:rPr lang="lt-LT" dirty="0"/>
              <a:t> vykdančioji institucija privalo subalansuoti nebaudžiamumo prevenciją su asmens teisinio saugumo garantijomis (konkrečiu atveju: malonės apimtis, taikymo sąlygos ir t.t.).</a:t>
            </a:r>
          </a:p>
          <a:p>
            <a:pPr marL="0" indent="0">
              <a:buNone/>
            </a:pPr>
            <a:r>
              <a:rPr lang="lt-LT" dirty="0"/>
              <a:t>Valstybė narė</a:t>
            </a:r>
            <a:r>
              <a:rPr lang="de-DE" dirty="0"/>
              <a:t>,</a:t>
            </a:r>
            <a:r>
              <a:rPr lang="lt-LT" dirty="0"/>
              <a:t> perkeldama PS į nacionalinę teisę</a:t>
            </a:r>
            <a:r>
              <a:rPr lang="de-DE" dirty="0"/>
              <a:t>,</a:t>
            </a:r>
            <a:r>
              <a:rPr lang="lt-LT" dirty="0"/>
              <a:t> nacionalinėje teisėje privalo tai šį kriterijų atitinkamai numatyti kaip diskrecinį, ne imperatyvų pagrindą.</a:t>
            </a:r>
          </a:p>
          <a:p>
            <a:pPr marL="0" indent="0">
              <a:buNone/>
            </a:pPr>
            <a:endParaRPr lang="de-DE" dirty="0"/>
          </a:p>
        </p:txBody>
      </p:sp>
      <p:sp>
        <p:nvSpPr>
          <p:cNvPr id="2" name="Foliennummernplatzhalter 1">
            <a:extLst>
              <a:ext uri="{FF2B5EF4-FFF2-40B4-BE49-F238E27FC236}">
                <a16:creationId xmlns:a16="http://schemas.microsoft.com/office/drawing/2014/main" id="{8351154A-9D3A-1CE8-F9B4-F03805A3D372}"/>
              </a:ext>
            </a:extLst>
          </p:cNvPr>
          <p:cNvSpPr>
            <a:spLocks noGrp="1"/>
          </p:cNvSpPr>
          <p:nvPr>
            <p:ph type="sldNum" sz="quarter" idx="12"/>
          </p:nvPr>
        </p:nvSpPr>
        <p:spPr/>
        <p:txBody>
          <a:bodyPr/>
          <a:lstStyle/>
          <a:p>
            <a:fld id="{6B6652A4-9E65-44DC-8F92-57F2FE3B71A3}" type="slidenum">
              <a:rPr lang="en-US" smtClean="0"/>
              <a:pPr/>
              <a:t>20</a:t>
            </a:fld>
            <a:endParaRPr lang="en-US"/>
          </a:p>
        </p:txBody>
      </p:sp>
      <p:sp>
        <p:nvSpPr>
          <p:cNvPr id="5" name="Datos vietos rezervavimo ženklas 4"/>
          <p:cNvSpPr>
            <a:spLocks noGrp="1"/>
          </p:cNvSpPr>
          <p:nvPr>
            <p:ph type="dt" sz="half" idx="10"/>
          </p:nvPr>
        </p:nvSpPr>
        <p:spPr/>
        <p:txBody>
          <a:bodyPr/>
          <a:lstStyle/>
          <a:p>
            <a:fld id="{8B638C42-4211-4A9C-8CDF-7725F0528B3A}" type="datetime1">
              <a:rPr lang="en-US" smtClean="0"/>
              <a:t>5/9/2023</a:t>
            </a:fld>
            <a:endParaRPr lang="en-US"/>
          </a:p>
        </p:txBody>
      </p:sp>
      <p:sp>
        <p:nvSpPr>
          <p:cNvPr id="6" name="Poraštės vietos rezervavimo ženklas 5"/>
          <p:cNvSpPr>
            <a:spLocks noGrp="1"/>
          </p:cNvSpPr>
          <p:nvPr>
            <p:ph type="ftr" sz="quarter" idx="11"/>
          </p:nvPr>
        </p:nvSpPr>
        <p:spPr/>
        <p:txBody>
          <a:bodyPr/>
          <a:lstStyle/>
          <a:p>
            <a:r>
              <a:rPr lang="lt-LT"/>
              <a:t>J. Namavičius. Molėtai</a:t>
            </a:r>
            <a:endParaRPr lang="en-US"/>
          </a:p>
        </p:txBody>
      </p:sp>
    </p:spTree>
    <p:extLst>
      <p:ext uri="{BB962C8B-B14F-4D97-AF65-F5344CB8AC3E}">
        <p14:creationId xmlns:p14="http://schemas.microsoft.com/office/powerpoint/2010/main" val="3754138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6EBE5B6-A17B-7B76-E1B3-541684360BEB}"/>
              </a:ext>
            </a:extLst>
          </p:cNvPr>
          <p:cNvSpPr>
            <a:spLocks noGrp="1"/>
          </p:cNvSpPr>
          <p:nvPr>
            <p:ph idx="1"/>
          </p:nvPr>
        </p:nvSpPr>
        <p:spPr>
          <a:xfrm>
            <a:off x="457200" y="548680"/>
            <a:ext cx="8229600" cy="5577483"/>
          </a:xfrm>
        </p:spPr>
        <p:txBody>
          <a:bodyPr/>
          <a:lstStyle/>
          <a:p>
            <a:pPr marL="0" indent="0">
              <a:buNone/>
            </a:pPr>
            <a:r>
              <a:rPr lang="lt-LT" dirty="0"/>
              <a:t>Atsižvelgiant į šį ESTT sprendimą, LT atitinkamai pakeitė BK 9</a:t>
            </a:r>
            <a:r>
              <a:rPr lang="lt-LT" baseline="30000" dirty="0"/>
              <a:t>1</a:t>
            </a:r>
            <a:r>
              <a:rPr lang="lt-LT" dirty="0"/>
              <a:t> straipsnį – jei sprendimas priimtas trečiojoje valstybėje, neperdavimo pagrindas diskrecinis (IV 4).</a:t>
            </a:r>
          </a:p>
          <a:p>
            <a:pPr marL="0" indent="0">
              <a:buNone/>
            </a:pPr>
            <a:r>
              <a:rPr lang="lt-LT" dirty="0"/>
              <a:t>Likusiam pasauliui BPK 71 III 4 šiuo klausimu „tyli“, tačiau tarptautinėse sutartyse dažnai apsiribojama procesiniu sprendimu prašomojoje valstybėje. </a:t>
            </a:r>
          </a:p>
          <a:p>
            <a:pPr marL="0" indent="0">
              <a:buNone/>
            </a:pPr>
            <a:r>
              <a:rPr lang="lt-LT" dirty="0"/>
              <a:t>Taigi mes galime riboti savo jurisdikcijos taikymą, kaip dabar BK, bet teisinę pagalbą – nelabai.</a:t>
            </a:r>
          </a:p>
          <a:p>
            <a:pPr marL="0" indent="0">
              <a:buNone/>
            </a:pPr>
            <a:endParaRPr lang="lt-LT" dirty="0"/>
          </a:p>
          <a:p>
            <a:endParaRPr lang="en-US" dirty="0"/>
          </a:p>
        </p:txBody>
      </p:sp>
      <p:sp>
        <p:nvSpPr>
          <p:cNvPr id="4" name="Datumsplatzhalter 3">
            <a:extLst>
              <a:ext uri="{FF2B5EF4-FFF2-40B4-BE49-F238E27FC236}">
                <a16:creationId xmlns:a16="http://schemas.microsoft.com/office/drawing/2014/main" id="{6869862C-71FE-3478-40D4-E121F9BDAF70}"/>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150A5C8E-0C3F-0FFD-4284-AB24A90DBA7B}"/>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992E1D62-4C4A-69DA-47AF-9A20C56D6E54}"/>
              </a:ext>
            </a:extLst>
          </p:cNvPr>
          <p:cNvSpPr>
            <a:spLocks noGrp="1"/>
          </p:cNvSpPr>
          <p:nvPr>
            <p:ph type="sldNum" sz="quarter" idx="12"/>
          </p:nvPr>
        </p:nvSpPr>
        <p:spPr/>
        <p:txBody>
          <a:bodyPr/>
          <a:lstStyle/>
          <a:p>
            <a:fld id="{C191162D-2D2D-40DA-97B4-85B411CDC5D2}" type="slidenum">
              <a:rPr lang="en-US" smtClean="0"/>
              <a:t>21</a:t>
            </a:fld>
            <a:endParaRPr lang="en-US"/>
          </a:p>
        </p:txBody>
      </p:sp>
    </p:spTree>
    <p:extLst>
      <p:ext uri="{BB962C8B-B14F-4D97-AF65-F5344CB8AC3E}">
        <p14:creationId xmlns:p14="http://schemas.microsoft.com/office/powerpoint/2010/main" val="3670172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23F3B7-CD48-FF07-3F3C-F1C32DCF3101}"/>
              </a:ext>
            </a:extLst>
          </p:cNvPr>
          <p:cNvSpPr>
            <a:spLocks noGrp="1"/>
          </p:cNvSpPr>
          <p:nvPr>
            <p:ph type="title"/>
          </p:nvPr>
        </p:nvSpPr>
        <p:spPr/>
        <p:txBody>
          <a:bodyPr/>
          <a:lstStyle/>
          <a:p>
            <a:r>
              <a:rPr lang="lt-LT" dirty="0"/>
              <a:t>Kriterijai:</a:t>
            </a:r>
          </a:p>
        </p:txBody>
      </p:sp>
      <p:sp>
        <p:nvSpPr>
          <p:cNvPr id="3" name="Inhaltsplatzhalter 2">
            <a:extLst>
              <a:ext uri="{FF2B5EF4-FFF2-40B4-BE49-F238E27FC236}">
                <a16:creationId xmlns:a16="http://schemas.microsoft.com/office/drawing/2014/main" id="{99765C8F-AEBA-FCCE-60AD-35F681A6DEC3}"/>
              </a:ext>
            </a:extLst>
          </p:cNvPr>
          <p:cNvSpPr>
            <a:spLocks noGrp="1"/>
          </p:cNvSpPr>
          <p:nvPr>
            <p:ph idx="1"/>
          </p:nvPr>
        </p:nvSpPr>
        <p:spPr/>
        <p:txBody>
          <a:bodyPr/>
          <a:lstStyle/>
          <a:p>
            <a:pPr marL="571500" indent="-571500">
              <a:buFont typeface="Arial" pitchFamily="34" charset="0"/>
              <a:buAutoNum type="romanUcPeriod"/>
            </a:pPr>
            <a:r>
              <a:rPr lang="en-US" dirty="0"/>
              <a:t> </a:t>
            </a:r>
            <a:r>
              <a:rPr lang="en-US" b="1" dirty="0"/>
              <a:t>Gal</a:t>
            </a:r>
            <a:r>
              <a:rPr lang="lt-LT" b="1" dirty="0"/>
              <a:t>utinis </a:t>
            </a:r>
            <a:r>
              <a:rPr lang="lt-LT" dirty="0"/>
              <a:t>justicijos institucijos sprendimas</a:t>
            </a:r>
            <a:r>
              <a:rPr lang="en-US" dirty="0"/>
              <a:t>,</a:t>
            </a:r>
          </a:p>
          <a:p>
            <a:pPr marL="571500" indent="-571500">
              <a:buFont typeface="Arial" pitchFamily="34" charset="0"/>
              <a:buAutoNum type="romanUcPeriod"/>
            </a:pPr>
            <a:r>
              <a:rPr lang="en-US" dirty="0"/>
              <a:t> </a:t>
            </a:r>
            <a:r>
              <a:rPr lang="lt-LT" dirty="0"/>
              <a:t>kuriuo byla </a:t>
            </a:r>
            <a:r>
              <a:rPr lang="lt-LT" b="1" dirty="0"/>
              <a:t>išsprendžiama iš esmės</a:t>
            </a:r>
            <a:r>
              <a:rPr lang="en-US" b="1" dirty="0"/>
              <a:t> </a:t>
            </a:r>
            <a:r>
              <a:rPr lang="lt-LT" dirty="0"/>
              <a:t>(ESTT)</a:t>
            </a:r>
          </a:p>
          <a:p>
            <a:pPr marL="571500" indent="-571500">
              <a:buFont typeface="Arial" pitchFamily="34" charset="0"/>
              <a:buAutoNum type="romanUcPeriod"/>
            </a:pPr>
            <a:r>
              <a:rPr lang="en-US" dirty="0"/>
              <a:t> </a:t>
            </a:r>
            <a:r>
              <a:rPr lang="lt-LT" b="1" dirty="0"/>
              <a:t>baudžiamojoje</a:t>
            </a:r>
            <a:r>
              <a:rPr lang="lt-LT" dirty="0"/>
              <a:t> byloje,</a:t>
            </a:r>
          </a:p>
          <a:p>
            <a:pPr marL="571500" indent="-571500">
              <a:buFont typeface="+mj-lt"/>
              <a:buAutoNum type="romanUcPeriod"/>
            </a:pPr>
            <a:r>
              <a:rPr lang="lt-LT" dirty="0"/>
              <a:t>dėl </a:t>
            </a:r>
            <a:r>
              <a:rPr lang="lt-LT" b="1" dirty="0"/>
              <a:t>tos pačios </a:t>
            </a:r>
            <a:r>
              <a:rPr lang="lt-LT" dirty="0"/>
              <a:t>nusikalstamos veikos.</a:t>
            </a:r>
          </a:p>
          <a:p>
            <a:pPr marL="571500" indent="-571500">
              <a:buFont typeface="Arial" pitchFamily="34" charset="0"/>
              <a:buAutoNum type="romanUcPeriod"/>
            </a:pPr>
            <a:r>
              <a:rPr lang="lt-LT" dirty="0"/>
              <a:t>Paskirta </a:t>
            </a:r>
            <a:r>
              <a:rPr lang="lt-LT" b="1" dirty="0"/>
              <a:t>bausmė</a:t>
            </a:r>
            <a:r>
              <a:rPr lang="lt-LT" dirty="0"/>
              <a:t> įvykdyta, tebevykdoma arba nebegali būti įvykdyta pagal sprendimą priėmusios valstybės įstatymus. </a:t>
            </a:r>
          </a:p>
          <a:p>
            <a:pPr marL="571500" indent="-571500">
              <a:buNone/>
            </a:pPr>
            <a:endParaRPr lang="lt-LT" dirty="0"/>
          </a:p>
          <a:p>
            <a:pPr marL="571500" indent="-571500">
              <a:buAutoNum type="romanUcPeriod"/>
            </a:pPr>
            <a:endParaRPr lang="lt-LT" b="1" dirty="0"/>
          </a:p>
        </p:txBody>
      </p:sp>
      <p:sp>
        <p:nvSpPr>
          <p:cNvPr id="4" name="Foliennummernplatzhalter 3">
            <a:extLst>
              <a:ext uri="{FF2B5EF4-FFF2-40B4-BE49-F238E27FC236}">
                <a16:creationId xmlns:a16="http://schemas.microsoft.com/office/drawing/2014/main" id="{9E387A6A-405B-B31C-9FC0-59D73FA2D2D9}"/>
              </a:ext>
            </a:extLst>
          </p:cNvPr>
          <p:cNvSpPr>
            <a:spLocks noGrp="1"/>
          </p:cNvSpPr>
          <p:nvPr>
            <p:ph type="sldNum" sz="quarter" idx="12"/>
          </p:nvPr>
        </p:nvSpPr>
        <p:spPr/>
        <p:txBody>
          <a:bodyPr/>
          <a:lstStyle/>
          <a:p>
            <a:fld id="{6B6652A4-9E65-44DC-8F92-57F2FE3B71A3}" type="slidenum">
              <a:rPr lang="en-US" smtClean="0"/>
              <a:pPr/>
              <a:t>22</a:t>
            </a:fld>
            <a:endParaRPr lang="en-US"/>
          </a:p>
        </p:txBody>
      </p:sp>
      <p:sp>
        <p:nvSpPr>
          <p:cNvPr id="6" name="Datos vietos rezervavimo ženklas 5"/>
          <p:cNvSpPr>
            <a:spLocks noGrp="1"/>
          </p:cNvSpPr>
          <p:nvPr>
            <p:ph type="dt" sz="half" idx="10"/>
          </p:nvPr>
        </p:nvSpPr>
        <p:spPr/>
        <p:txBody>
          <a:bodyPr/>
          <a:lstStyle/>
          <a:p>
            <a:fld id="{8EB20341-E194-4C26-8DD2-B7AF6320BD7F}" type="datetime1">
              <a:rPr lang="en-US" smtClean="0"/>
              <a:t>5/9/2023</a:t>
            </a:fld>
            <a:endParaRPr lang="en-US"/>
          </a:p>
        </p:txBody>
      </p:sp>
      <p:sp>
        <p:nvSpPr>
          <p:cNvPr id="7" name="Poraštės vietos rezervavimo ženklas 6"/>
          <p:cNvSpPr>
            <a:spLocks noGrp="1"/>
          </p:cNvSpPr>
          <p:nvPr>
            <p:ph type="ftr" sz="quarter" idx="11"/>
          </p:nvPr>
        </p:nvSpPr>
        <p:spPr/>
        <p:txBody>
          <a:bodyPr/>
          <a:lstStyle/>
          <a:p>
            <a:r>
              <a:rPr lang="lt-LT"/>
              <a:t>J. Namavičius. Molėtai</a:t>
            </a:r>
            <a:endParaRPr lang="en-US"/>
          </a:p>
        </p:txBody>
      </p:sp>
    </p:spTree>
    <p:extLst>
      <p:ext uri="{BB962C8B-B14F-4D97-AF65-F5344CB8AC3E}">
        <p14:creationId xmlns:p14="http://schemas.microsoft.com/office/powerpoint/2010/main" val="725845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1AA661C6-CAF4-2633-C579-640D37973FBE}"/>
              </a:ext>
            </a:extLst>
          </p:cNvPr>
          <p:cNvSpPr>
            <a:spLocks noGrp="1"/>
          </p:cNvSpPr>
          <p:nvPr>
            <p:ph idx="1"/>
          </p:nvPr>
        </p:nvSpPr>
        <p:spPr>
          <a:xfrm>
            <a:off x="457200" y="548680"/>
            <a:ext cx="8229600" cy="5577483"/>
          </a:xfrm>
        </p:spPr>
        <p:txBody>
          <a:bodyPr>
            <a:normAutofit lnSpcReduction="10000"/>
          </a:bodyPr>
          <a:lstStyle/>
          <a:p>
            <a:pPr marL="0" indent="0">
              <a:buNone/>
            </a:pPr>
            <a:r>
              <a:rPr lang="lt-LT" i="1" dirty="0" err="1"/>
              <a:t>Non</a:t>
            </a:r>
            <a:r>
              <a:rPr lang="lt-LT" i="1" dirty="0"/>
              <a:t> bis </a:t>
            </a:r>
            <a:r>
              <a:rPr lang="lt-LT" i="1" dirty="0" err="1"/>
              <a:t>in</a:t>
            </a:r>
            <a:r>
              <a:rPr lang="lt-LT" i="1" dirty="0"/>
              <a:t> </a:t>
            </a:r>
            <a:r>
              <a:rPr lang="lt-LT" i="1" dirty="0" err="1"/>
              <a:t>idem</a:t>
            </a:r>
            <a:r>
              <a:rPr lang="lt-LT" dirty="0"/>
              <a:t> principą, kuris tarptautinėje erdvėje iš esmės yra aktyvuojamas tik priėmus galutinį procesinį sprendimą, reikia atskirti nuo paralelinių procesų vykdymo (</a:t>
            </a:r>
            <a:r>
              <a:rPr lang="lt-LT" i="1" dirty="0"/>
              <a:t>lis </a:t>
            </a:r>
            <a:r>
              <a:rPr lang="lt-LT" i="1" dirty="0" err="1"/>
              <a:t>pendens</a:t>
            </a:r>
            <a:r>
              <a:rPr lang="lt-LT" dirty="0"/>
              <a:t>).</a:t>
            </a:r>
          </a:p>
          <a:p>
            <a:pPr marL="0" indent="0">
              <a:buNone/>
            </a:pPr>
            <a:r>
              <a:rPr lang="lt-LT" dirty="0"/>
              <a:t>Jis draudžiamas nacionalinėje teisėje. </a:t>
            </a:r>
          </a:p>
          <a:p>
            <a:pPr marL="0" indent="0">
              <a:buNone/>
            </a:pPr>
            <a:r>
              <a:rPr lang="lt-LT" dirty="0"/>
              <a:t>Tuo tarpu nei tarptautinėje, nei ES teisėje imperatyvių nuostatų, kaip spręsti tokius paralelinio persekiojimo jurisdikcijos konfliktus, bent jau kol kas nėra. Problemą padeda spręsti susižinojimo mechanizmai (pvz., PS 2009/948/TVR) ir baudžiamojo persekiojimo perdavimas. </a:t>
            </a:r>
            <a:endParaRPr lang="en-US" dirty="0"/>
          </a:p>
        </p:txBody>
      </p:sp>
      <p:sp>
        <p:nvSpPr>
          <p:cNvPr id="4" name="Datumsplatzhalter 3">
            <a:extLst>
              <a:ext uri="{FF2B5EF4-FFF2-40B4-BE49-F238E27FC236}">
                <a16:creationId xmlns:a16="http://schemas.microsoft.com/office/drawing/2014/main" id="{734D62BE-B04F-37A3-DE25-386140B9D807}"/>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FEBC9770-6366-6B25-D0AA-7C5ADEAA313B}"/>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6D8CB06E-3725-B802-182A-E99F75C7A714}"/>
              </a:ext>
            </a:extLst>
          </p:cNvPr>
          <p:cNvSpPr>
            <a:spLocks noGrp="1"/>
          </p:cNvSpPr>
          <p:nvPr>
            <p:ph type="sldNum" sz="quarter" idx="12"/>
          </p:nvPr>
        </p:nvSpPr>
        <p:spPr/>
        <p:txBody>
          <a:bodyPr/>
          <a:lstStyle/>
          <a:p>
            <a:fld id="{C191162D-2D2D-40DA-97B4-85B411CDC5D2}" type="slidenum">
              <a:rPr lang="en-US" smtClean="0"/>
              <a:t>23</a:t>
            </a:fld>
            <a:endParaRPr lang="en-US"/>
          </a:p>
        </p:txBody>
      </p:sp>
    </p:spTree>
    <p:extLst>
      <p:ext uri="{BB962C8B-B14F-4D97-AF65-F5344CB8AC3E}">
        <p14:creationId xmlns:p14="http://schemas.microsoft.com/office/powerpoint/2010/main" val="1607275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778098"/>
          </a:xfrm>
        </p:spPr>
        <p:txBody>
          <a:bodyPr/>
          <a:lstStyle/>
          <a:p>
            <a:pPr algn="l"/>
            <a:r>
              <a:rPr lang="lt-LT" dirty="0"/>
              <a:t>I. Galutinis sprendimas</a:t>
            </a:r>
            <a:endParaRPr lang="en-US" dirty="0"/>
          </a:p>
        </p:txBody>
      </p:sp>
      <p:sp>
        <p:nvSpPr>
          <p:cNvPr id="3" name="Turinio vietos rezervavimo ženklas 2"/>
          <p:cNvSpPr>
            <a:spLocks noGrp="1"/>
          </p:cNvSpPr>
          <p:nvPr>
            <p:ph idx="1"/>
          </p:nvPr>
        </p:nvSpPr>
        <p:spPr>
          <a:xfrm>
            <a:off x="457200" y="1052736"/>
            <a:ext cx="8229600" cy="5073427"/>
          </a:xfrm>
        </p:spPr>
        <p:txBody>
          <a:bodyPr>
            <a:normAutofit fontScale="92500"/>
          </a:bodyPr>
          <a:lstStyle/>
          <a:p>
            <a:pPr marL="0" indent="0">
              <a:buNone/>
            </a:pPr>
            <a:r>
              <a:rPr lang="lt-LT" dirty="0"/>
              <a:t>Bet koks sprendimas pagal nacionalinę teisę, kuris, </a:t>
            </a:r>
            <a:r>
              <a:rPr lang="en-US" dirty="0"/>
              <a:t>jam </a:t>
            </a:r>
            <a:r>
              <a:rPr lang="lt-LT" dirty="0"/>
              <a:t>įsiteisėjus, galutinai užbaigia bylą. </a:t>
            </a:r>
          </a:p>
          <a:p>
            <a:pPr marL="0" indent="0">
              <a:buNone/>
            </a:pPr>
            <a:r>
              <a:rPr lang="lt-LT" dirty="0"/>
              <a:t>Nesvarbu, kokia  institucija sprendimą priima (</a:t>
            </a:r>
            <a:r>
              <a:rPr lang="lt-LT" dirty="0">
                <a:solidFill>
                  <a:srgbClr val="0070C0"/>
                </a:solidFill>
              </a:rPr>
              <a:t>C-385/01, C-187/01 </a:t>
            </a:r>
            <a:r>
              <a:rPr lang="de-DE" dirty="0">
                <a:solidFill>
                  <a:srgbClr val="0070C0"/>
                </a:solidFill>
              </a:rPr>
              <a:t>– </a:t>
            </a:r>
            <a:r>
              <a:rPr lang="lt-LT" i="1" dirty="0">
                <a:solidFill>
                  <a:srgbClr val="0070C0"/>
                </a:solidFill>
              </a:rPr>
              <a:t>G</a:t>
            </a:r>
            <a:r>
              <a:rPr lang="de-DE" i="1" dirty="0" err="1">
                <a:solidFill>
                  <a:srgbClr val="0070C0"/>
                </a:solidFill>
              </a:rPr>
              <a:t>özütok</a:t>
            </a:r>
            <a:r>
              <a:rPr lang="de-DE" i="1" dirty="0">
                <a:solidFill>
                  <a:srgbClr val="0070C0"/>
                </a:solidFill>
              </a:rPr>
              <a:t>/</a:t>
            </a:r>
            <a:r>
              <a:rPr lang="lt-LT" i="1" dirty="0" err="1">
                <a:solidFill>
                  <a:srgbClr val="0070C0"/>
                </a:solidFill>
              </a:rPr>
              <a:t>Br</a:t>
            </a:r>
            <a:r>
              <a:rPr lang="de-DE" i="1" dirty="0" err="1">
                <a:solidFill>
                  <a:srgbClr val="0070C0"/>
                </a:solidFill>
              </a:rPr>
              <a:t>ügge</a:t>
            </a:r>
            <a:r>
              <a:rPr lang="lt-LT" dirty="0"/>
              <a:t>:</a:t>
            </a:r>
            <a:r>
              <a:rPr lang="de-DE" i="1" dirty="0">
                <a:solidFill>
                  <a:srgbClr val="0070C0"/>
                </a:solidFill>
              </a:rPr>
              <a:t> </a:t>
            </a:r>
            <a:r>
              <a:rPr lang="lt-LT" dirty="0"/>
              <a:t>bylą nutraukia prokuratūra asmeniui sumokėjus tam tikrą sumą).</a:t>
            </a:r>
          </a:p>
          <a:p>
            <a:pPr marL="0" indent="0">
              <a:buNone/>
            </a:pPr>
            <a:r>
              <a:rPr lang="lt-LT" b="1" dirty="0"/>
              <a:t>Ne:  </a:t>
            </a:r>
            <a:r>
              <a:rPr lang="lt-LT" dirty="0"/>
              <a:t>laikinas proceso nutraukimas, </a:t>
            </a:r>
            <a:r>
              <a:rPr lang="lt-LT" dirty="0">
                <a:solidFill>
                  <a:srgbClr val="0070C0"/>
                </a:solidFill>
              </a:rPr>
              <a:t>C-491/07 </a:t>
            </a:r>
            <a:r>
              <a:rPr lang="lt-LT" i="1" dirty="0" err="1">
                <a:solidFill>
                  <a:srgbClr val="0070C0"/>
                </a:solidFill>
              </a:rPr>
              <a:t>Turansky</a:t>
            </a:r>
            <a:endParaRPr lang="lt-LT" i="1" dirty="0">
              <a:solidFill>
                <a:srgbClr val="0070C0"/>
              </a:solidFill>
            </a:endParaRPr>
          </a:p>
          <a:p>
            <a:pPr marL="0" indent="0">
              <a:buNone/>
            </a:pPr>
            <a:r>
              <a:rPr lang="lt-LT" b="1" dirty="0"/>
              <a:t>Ne: </a:t>
            </a:r>
            <a:r>
              <a:rPr lang="lt-LT" dirty="0"/>
              <a:t>proceso atnaujinimo atveju, </a:t>
            </a:r>
            <a:r>
              <a:rPr lang="de-DE" dirty="0" err="1"/>
              <a:t>bet</a:t>
            </a:r>
            <a:r>
              <a:rPr lang="de-DE" dirty="0"/>
              <a:t> </a:t>
            </a:r>
            <a:r>
              <a:rPr lang="lt-LT" dirty="0"/>
              <a:t>jeigu </a:t>
            </a:r>
            <a:r>
              <a:rPr lang="de-DE" dirty="0" err="1"/>
              <a:t>tik</a:t>
            </a:r>
            <a:r>
              <a:rPr lang="de-DE" dirty="0"/>
              <a:t> </a:t>
            </a:r>
            <a:r>
              <a:rPr lang="lt-LT" dirty="0"/>
              <a:t>atnaujinama toje pačioje valstybėje, kuri ir priėmė sprendimą (</a:t>
            </a:r>
            <a:r>
              <a:rPr lang="lt-LT" dirty="0">
                <a:solidFill>
                  <a:srgbClr val="0070C0"/>
                </a:solidFill>
              </a:rPr>
              <a:t>C-398/12 - </a:t>
            </a:r>
            <a:r>
              <a:rPr lang="lt-LT" i="1" dirty="0">
                <a:solidFill>
                  <a:srgbClr val="0070C0"/>
                </a:solidFill>
              </a:rPr>
              <a:t>M</a:t>
            </a:r>
            <a:r>
              <a:rPr lang="lt-LT" dirty="0"/>
              <a:t>). </a:t>
            </a:r>
            <a:endParaRPr lang="en-US" dirty="0"/>
          </a:p>
        </p:txBody>
      </p:sp>
      <p:sp>
        <p:nvSpPr>
          <p:cNvPr id="4" name="Skaidrės numerio vietos rezervavimo ženklas 3"/>
          <p:cNvSpPr>
            <a:spLocks noGrp="1"/>
          </p:cNvSpPr>
          <p:nvPr>
            <p:ph type="sldNum" sz="quarter" idx="12"/>
          </p:nvPr>
        </p:nvSpPr>
        <p:spPr/>
        <p:txBody>
          <a:bodyPr/>
          <a:lstStyle/>
          <a:p>
            <a:fld id="{C191162D-2D2D-40DA-97B4-85B411CDC5D2}" type="slidenum">
              <a:rPr lang="en-US" smtClean="0"/>
              <a:t>24</a:t>
            </a:fld>
            <a:endParaRPr lang="en-US"/>
          </a:p>
        </p:txBody>
      </p:sp>
      <p:sp>
        <p:nvSpPr>
          <p:cNvPr id="6" name="Datos vietos rezervavimo ženklas 5"/>
          <p:cNvSpPr>
            <a:spLocks noGrp="1"/>
          </p:cNvSpPr>
          <p:nvPr>
            <p:ph type="dt" sz="half" idx="10"/>
          </p:nvPr>
        </p:nvSpPr>
        <p:spPr/>
        <p:txBody>
          <a:bodyPr/>
          <a:lstStyle/>
          <a:p>
            <a:fld id="{35F4D912-72A7-4E56-B603-F6F7CFBC8E72}" type="datetime1">
              <a:rPr lang="en-US" smtClean="0"/>
              <a:t>5/9/2023</a:t>
            </a:fld>
            <a:endParaRPr lang="en-US"/>
          </a:p>
        </p:txBody>
      </p:sp>
      <p:sp>
        <p:nvSpPr>
          <p:cNvPr id="7" name="Poraštės vietos rezervavimo ženklas 6"/>
          <p:cNvSpPr>
            <a:spLocks noGrp="1"/>
          </p:cNvSpPr>
          <p:nvPr>
            <p:ph type="ftr" sz="quarter" idx="11"/>
          </p:nvPr>
        </p:nvSpPr>
        <p:spPr/>
        <p:txBody>
          <a:bodyPr/>
          <a:lstStyle/>
          <a:p>
            <a:r>
              <a:rPr lang="lt-LT"/>
              <a:t>J. Namavičius. Molėtai</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F44DE5D8-53D2-09B4-360C-46DC930D1957}"/>
              </a:ext>
            </a:extLst>
          </p:cNvPr>
          <p:cNvSpPr>
            <a:spLocks noGrp="1"/>
          </p:cNvSpPr>
          <p:nvPr>
            <p:ph idx="1"/>
          </p:nvPr>
        </p:nvSpPr>
        <p:spPr>
          <a:xfrm>
            <a:off x="457200" y="620688"/>
            <a:ext cx="8229600" cy="5505475"/>
          </a:xfrm>
        </p:spPr>
        <p:txBody>
          <a:bodyPr>
            <a:normAutofit fontScale="92500" lnSpcReduction="10000"/>
          </a:bodyPr>
          <a:lstStyle/>
          <a:p>
            <a:pPr marL="0" indent="0">
              <a:buNone/>
            </a:pPr>
            <a:r>
              <a:rPr lang="de-DE" dirty="0"/>
              <a:t>Pr</a:t>
            </a:r>
            <a:r>
              <a:rPr lang="lt-LT" dirty="0" err="1"/>
              <a:t>oblema</a:t>
            </a:r>
            <a:r>
              <a:rPr lang="lt-LT" dirty="0"/>
              <a:t>: „limituoto įsiteisėjimo“</a:t>
            </a:r>
            <a:r>
              <a:rPr lang="de-DE" dirty="0"/>
              <a:t> </a:t>
            </a:r>
            <a:r>
              <a:rPr lang="lt-LT" dirty="0"/>
              <a:t>sprendimai</a:t>
            </a:r>
            <a:r>
              <a:rPr lang="de-DE" dirty="0"/>
              <a:t>: </a:t>
            </a:r>
            <a:r>
              <a:rPr lang="lt-LT" dirty="0">
                <a:solidFill>
                  <a:srgbClr val="0070C0"/>
                </a:solidFill>
              </a:rPr>
              <a:t>ESTT 2014.06.05, C-398/12 – </a:t>
            </a:r>
            <a:r>
              <a:rPr lang="lt-LT" i="1" dirty="0">
                <a:solidFill>
                  <a:srgbClr val="0070C0"/>
                </a:solidFill>
              </a:rPr>
              <a:t>M</a:t>
            </a:r>
            <a:r>
              <a:rPr lang="lt-LT" dirty="0"/>
              <a:t>: Belgijos teismai nutraukė procesą (atsisakė perduoti bylą į teisiamąjį posėdį); jis gali būti atnaujintas tik paaiškėjus naujoms aplinkybėms.</a:t>
            </a:r>
          </a:p>
          <a:p>
            <a:pPr marL="0" indent="0">
              <a:buNone/>
            </a:pPr>
            <a:r>
              <a:rPr lang="lt-LT" dirty="0"/>
              <a:t>ESTT: </a:t>
            </a:r>
            <a:r>
              <a:rPr lang="lt-LT" i="1" dirty="0" err="1"/>
              <a:t>non</a:t>
            </a:r>
            <a:r>
              <a:rPr lang="lt-LT" i="1" dirty="0"/>
              <a:t> bis </a:t>
            </a:r>
            <a:r>
              <a:rPr lang="lt-LT" i="1" dirty="0" err="1"/>
              <a:t>in</a:t>
            </a:r>
            <a:r>
              <a:rPr lang="lt-LT" i="1" dirty="0"/>
              <a:t> </a:t>
            </a:r>
            <a:r>
              <a:rPr lang="lt-LT" i="1" dirty="0" err="1"/>
              <a:t>idem</a:t>
            </a:r>
            <a:r>
              <a:rPr lang="lt-LT" i="1" dirty="0"/>
              <a:t> </a:t>
            </a:r>
            <a:r>
              <a:rPr lang="lt-LT" dirty="0"/>
              <a:t>galioja ir sprendimui, kuris gali būti peržiūrėtas tik esant naujoms aplinkybėms; kad atnaujinimas būtų „ypatinga proceso priemonė“, nereikalinga. Be to, paaiškėjus naujoms aplinkybėms atnaujinti ir tęsti tyrimą gali tik Belgija.</a:t>
            </a:r>
          </a:p>
          <a:p>
            <a:pPr marL="0" indent="0">
              <a:buNone/>
            </a:pPr>
            <a:r>
              <a:rPr lang="lt-LT" dirty="0"/>
              <a:t>PROBL. Kaip vertinti ikiteisminio tyrimo nutraukimą nesurinkus pakankamai duomenų?</a:t>
            </a:r>
            <a:endParaRPr lang="en-US" dirty="0"/>
          </a:p>
        </p:txBody>
      </p:sp>
      <p:sp>
        <p:nvSpPr>
          <p:cNvPr id="4" name="Datumsplatzhalter 3">
            <a:extLst>
              <a:ext uri="{FF2B5EF4-FFF2-40B4-BE49-F238E27FC236}">
                <a16:creationId xmlns:a16="http://schemas.microsoft.com/office/drawing/2014/main" id="{9C4DB42C-9129-B3CE-233C-66BF2C03EAF8}"/>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9AEC3357-9805-7B01-2C9C-47A94CDA0F6E}"/>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C5E5FF0F-0E12-16B6-95C7-1C4E7714EB18}"/>
              </a:ext>
            </a:extLst>
          </p:cNvPr>
          <p:cNvSpPr>
            <a:spLocks noGrp="1"/>
          </p:cNvSpPr>
          <p:nvPr>
            <p:ph type="sldNum" sz="quarter" idx="12"/>
          </p:nvPr>
        </p:nvSpPr>
        <p:spPr/>
        <p:txBody>
          <a:bodyPr/>
          <a:lstStyle/>
          <a:p>
            <a:fld id="{C191162D-2D2D-40DA-97B4-85B411CDC5D2}" type="slidenum">
              <a:rPr lang="en-US" smtClean="0"/>
              <a:t>25</a:t>
            </a:fld>
            <a:endParaRPr lang="en-US"/>
          </a:p>
        </p:txBody>
      </p:sp>
    </p:spTree>
    <p:extLst>
      <p:ext uri="{BB962C8B-B14F-4D97-AF65-F5344CB8AC3E}">
        <p14:creationId xmlns:p14="http://schemas.microsoft.com/office/powerpoint/2010/main" val="781821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628650" y="685801"/>
            <a:ext cx="7886700" cy="5491163"/>
          </a:xfrm>
        </p:spPr>
        <p:txBody>
          <a:bodyPr>
            <a:normAutofit/>
          </a:bodyPr>
          <a:lstStyle/>
          <a:p>
            <a:pPr marL="0" indent="0">
              <a:buNone/>
            </a:pPr>
            <a:r>
              <a:rPr lang="lt-LT" sz="4000" dirty="0"/>
              <a:t>II. “bylos išnagrinėjimas iš esmės” </a:t>
            </a:r>
          </a:p>
          <a:p>
            <a:pPr marL="0" indent="0">
              <a:buNone/>
            </a:pPr>
            <a:r>
              <a:rPr lang="lt-LT" dirty="0"/>
              <a:t>Savaime apie sprendimo įsiteisėjimą, taigi “galutinumą” sprendžia </a:t>
            </a:r>
            <a:r>
              <a:rPr lang="lt-LT" i="1" dirty="0"/>
              <a:t>jį priėmusi valstybė pagal savo nacionalinę teisę</a:t>
            </a:r>
            <a:r>
              <a:rPr lang="lt-LT" dirty="0"/>
              <a:t>. </a:t>
            </a:r>
          </a:p>
          <a:p>
            <a:pPr marL="0" indent="0">
              <a:buNone/>
            </a:pPr>
            <a:endParaRPr lang="lt-LT" dirty="0"/>
          </a:p>
          <a:p>
            <a:pPr marL="0" indent="0">
              <a:buNone/>
            </a:pPr>
            <a:r>
              <a:rPr lang="lt-LT" dirty="0"/>
              <a:t>Tačiau ESTT numato tam tikras išlygas: </a:t>
            </a:r>
          </a:p>
          <a:p>
            <a:pPr marL="0" indent="0">
              <a:buNone/>
            </a:pPr>
            <a:endParaRPr lang="lt-LT" dirty="0"/>
          </a:p>
          <a:p>
            <a:pPr marL="0" indent="0">
              <a:buNone/>
            </a:pPr>
            <a:endParaRPr lang="lt-LT" dirty="0"/>
          </a:p>
          <a:p>
            <a:pPr marL="0" indent="0">
              <a:buNone/>
            </a:pPr>
            <a:endParaRPr lang="en-US" dirty="0"/>
          </a:p>
        </p:txBody>
      </p:sp>
      <p:sp>
        <p:nvSpPr>
          <p:cNvPr id="2" name="Foliennummernplatzhalter 1">
            <a:extLst>
              <a:ext uri="{FF2B5EF4-FFF2-40B4-BE49-F238E27FC236}">
                <a16:creationId xmlns:a16="http://schemas.microsoft.com/office/drawing/2014/main" id="{F25ABEB6-D8B5-3168-F6B0-46C4C9099697}"/>
              </a:ext>
            </a:extLst>
          </p:cNvPr>
          <p:cNvSpPr>
            <a:spLocks noGrp="1"/>
          </p:cNvSpPr>
          <p:nvPr>
            <p:ph type="sldNum" sz="quarter" idx="12"/>
          </p:nvPr>
        </p:nvSpPr>
        <p:spPr/>
        <p:txBody>
          <a:bodyPr/>
          <a:lstStyle/>
          <a:p>
            <a:fld id="{6B6652A4-9E65-44DC-8F92-57F2FE3B71A3}" type="slidenum">
              <a:rPr lang="en-US" smtClean="0"/>
              <a:pPr/>
              <a:t>26</a:t>
            </a:fld>
            <a:endParaRPr lang="en-US"/>
          </a:p>
        </p:txBody>
      </p:sp>
      <p:sp>
        <p:nvSpPr>
          <p:cNvPr id="5" name="Datos vietos rezervavimo ženklas 4"/>
          <p:cNvSpPr>
            <a:spLocks noGrp="1"/>
          </p:cNvSpPr>
          <p:nvPr>
            <p:ph type="dt" sz="half" idx="10"/>
          </p:nvPr>
        </p:nvSpPr>
        <p:spPr/>
        <p:txBody>
          <a:bodyPr/>
          <a:lstStyle/>
          <a:p>
            <a:fld id="{B4A1CD54-BE7D-4067-8C4E-843D9E99AAC7}" type="datetime1">
              <a:rPr lang="en-US" smtClean="0"/>
              <a:t>5/9/2023</a:t>
            </a:fld>
            <a:endParaRPr lang="en-US"/>
          </a:p>
        </p:txBody>
      </p:sp>
      <p:sp>
        <p:nvSpPr>
          <p:cNvPr id="6" name="Poraštės vietos rezervavimo ženklas 5"/>
          <p:cNvSpPr>
            <a:spLocks noGrp="1"/>
          </p:cNvSpPr>
          <p:nvPr>
            <p:ph type="ftr" sz="quarter" idx="11"/>
          </p:nvPr>
        </p:nvSpPr>
        <p:spPr/>
        <p:txBody>
          <a:bodyPr/>
          <a:lstStyle/>
          <a:p>
            <a:r>
              <a:rPr lang="lt-LT"/>
              <a:t>J. Namavičius. Molėtai</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EDD4BA9-13A1-9996-2BDE-4B472985CD27}"/>
              </a:ext>
            </a:extLst>
          </p:cNvPr>
          <p:cNvSpPr>
            <a:spLocks noGrp="1"/>
          </p:cNvSpPr>
          <p:nvPr>
            <p:ph idx="1"/>
          </p:nvPr>
        </p:nvSpPr>
        <p:spPr>
          <a:xfrm>
            <a:off x="457200" y="548680"/>
            <a:ext cx="8229600" cy="5577483"/>
          </a:xfrm>
        </p:spPr>
        <p:txBody>
          <a:bodyPr/>
          <a:lstStyle/>
          <a:p>
            <a:pPr marL="0" indent="0">
              <a:buNone/>
            </a:pPr>
            <a:r>
              <a:rPr lang="lt-LT" dirty="0"/>
              <a:t>Suprantamas sprendimas:</a:t>
            </a:r>
          </a:p>
          <a:p>
            <a:pPr marL="0" indent="0">
              <a:buNone/>
            </a:pPr>
            <a:r>
              <a:rPr lang="lt-LT" dirty="0">
                <a:solidFill>
                  <a:srgbClr val="0070C0"/>
                </a:solidFill>
              </a:rPr>
              <a:t>C-469/03 - </a:t>
            </a:r>
            <a:r>
              <a:rPr lang="lt-LT" i="1" dirty="0" err="1">
                <a:solidFill>
                  <a:srgbClr val="0070C0"/>
                </a:solidFill>
              </a:rPr>
              <a:t>Miraglia</a:t>
            </a:r>
            <a:r>
              <a:rPr lang="lt-LT" dirty="0"/>
              <a:t> byla nutraukiama visiškai formaliu pagrindu, pvz., nes baudžiamasis persekiojimas vykdomas kitoje valstybėje narėje</a:t>
            </a:r>
          </a:p>
          <a:p>
            <a:pPr marL="0" indent="0">
              <a:buNone/>
            </a:pPr>
            <a:r>
              <a:rPr lang="lt-LT" dirty="0"/>
              <a:t>Nyderlandų teismas nutraukė ikiteisminį tyrimą dėl to, kad dėl tos pačios veikos asmenį persekiojo Italija – būtų keistas rezultatas, nes tuomet Nyderlandai dėl </a:t>
            </a:r>
            <a:r>
              <a:rPr lang="lt-LT" i="1" dirty="0" err="1"/>
              <a:t>non</a:t>
            </a:r>
            <a:r>
              <a:rPr lang="lt-LT" i="1" dirty="0"/>
              <a:t> bis </a:t>
            </a:r>
            <a:r>
              <a:rPr lang="lt-LT" i="1" dirty="0" err="1"/>
              <a:t>in</a:t>
            </a:r>
            <a:r>
              <a:rPr lang="lt-LT" i="1" dirty="0"/>
              <a:t> </a:t>
            </a:r>
            <a:r>
              <a:rPr lang="lt-LT" i="1" dirty="0" err="1"/>
              <a:t>idem</a:t>
            </a:r>
            <a:r>
              <a:rPr lang="lt-LT" i="1" dirty="0"/>
              <a:t> </a:t>
            </a:r>
            <a:r>
              <a:rPr lang="lt-LT" dirty="0"/>
              <a:t>blokuotų persekiojimą Italijoje.</a:t>
            </a:r>
          </a:p>
          <a:p>
            <a:pPr marL="0" indent="0">
              <a:buNone/>
            </a:pPr>
            <a:endParaRPr lang="lt-LT" dirty="0"/>
          </a:p>
          <a:p>
            <a:pPr marL="0" indent="0">
              <a:buNone/>
            </a:pPr>
            <a:endParaRPr lang="en-US" dirty="0"/>
          </a:p>
        </p:txBody>
      </p:sp>
      <p:sp>
        <p:nvSpPr>
          <p:cNvPr id="4" name="Datumsplatzhalter 3">
            <a:extLst>
              <a:ext uri="{FF2B5EF4-FFF2-40B4-BE49-F238E27FC236}">
                <a16:creationId xmlns:a16="http://schemas.microsoft.com/office/drawing/2014/main" id="{059ABBA4-E9FC-DFDA-705F-158177E7C2EE}"/>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5AC8E867-528E-E1B8-F90C-BE4B2AF6C8C2}"/>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B780E580-EBE9-A608-6BF0-D2BE4AB2591E}"/>
              </a:ext>
            </a:extLst>
          </p:cNvPr>
          <p:cNvSpPr>
            <a:spLocks noGrp="1"/>
          </p:cNvSpPr>
          <p:nvPr>
            <p:ph type="sldNum" sz="quarter" idx="12"/>
          </p:nvPr>
        </p:nvSpPr>
        <p:spPr/>
        <p:txBody>
          <a:bodyPr/>
          <a:lstStyle/>
          <a:p>
            <a:fld id="{C191162D-2D2D-40DA-97B4-85B411CDC5D2}" type="slidenum">
              <a:rPr lang="en-US" smtClean="0"/>
              <a:t>27</a:t>
            </a:fld>
            <a:endParaRPr lang="en-US"/>
          </a:p>
        </p:txBody>
      </p:sp>
    </p:spTree>
    <p:extLst>
      <p:ext uri="{BB962C8B-B14F-4D97-AF65-F5344CB8AC3E}">
        <p14:creationId xmlns:p14="http://schemas.microsoft.com/office/powerpoint/2010/main" val="4445744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A760057-2223-4724-B519-1C403F9BDC10}"/>
              </a:ext>
            </a:extLst>
          </p:cNvPr>
          <p:cNvSpPr>
            <a:spLocks noGrp="1"/>
          </p:cNvSpPr>
          <p:nvPr>
            <p:ph idx="1"/>
          </p:nvPr>
        </p:nvSpPr>
        <p:spPr>
          <a:xfrm>
            <a:off x="457200" y="476672"/>
            <a:ext cx="8229600" cy="5649491"/>
          </a:xfrm>
        </p:spPr>
        <p:txBody>
          <a:bodyPr>
            <a:normAutofit fontScale="92500" lnSpcReduction="10000"/>
          </a:bodyPr>
          <a:lstStyle/>
          <a:p>
            <a:pPr marL="0" indent="0">
              <a:buNone/>
            </a:pPr>
            <a:r>
              <a:rPr lang="lt-LT" i="1" dirty="0" err="1"/>
              <a:t>Ultima</a:t>
            </a:r>
            <a:r>
              <a:rPr lang="lt-LT" i="1" dirty="0"/>
              <a:t> </a:t>
            </a:r>
            <a:r>
              <a:rPr lang="lt-LT" i="1" dirty="0" err="1"/>
              <a:t>ratio</a:t>
            </a:r>
            <a:r>
              <a:rPr lang="lt-LT" i="1" dirty="0"/>
              <a:t> </a:t>
            </a:r>
            <a:r>
              <a:rPr lang="lt-LT" dirty="0"/>
              <a:t>sprendimas, kuris vargu ar taps taisykle:</a:t>
            </a:r>
          </a:p>
          <a:p>
            <a:pPr marL="0" indent="0">
              <a:buNone/>
            </a:pPr>
            <a:r>
              <a:rPr lang="en-US" dirty="0">
                <a:solidFill>
                  <a:srgbClr val="0070C0"/>
                </a:solidFill>
              </a:rPr>
              <a:t>C-486/14 – </a:t>
            </a:r>
            <a:r>
              <a:rPr lang="en-US" i="1" dirty="0" err="1">
                <a:solidFill>
                  <a:srgbClr val="0070C0"/>
                </a:solidFill>
              </a:rPr>
              <a:t>Kossowski</a:t>
            </a:r>
            <a:r>
              <a:rPr lang="lt-LT" dirty="0">
                <a:solidFill>
                  <a:srgbClr val="0070C0"/>
                </a:solidFill>
              </a:rPr>
              <a:t> </a:t>
            </a:r>
            <a:r>
              <a:rPr lang="lt-LT" dirty="0"/>
              <a:t>B</a:t>
            </a:r>
            <a:r>
              <a:rPr lang="en-US" dirty="0" err="1"/>
              <a:t>yla</a:t>
            </a:r>
            <a:r>
              <a:rPr lang="en-US" dirty="0"/>
              <a:t> </a:t>
            </a:r>
            <a:r>
              <a:rPr lang="en-US" dirty="0" err="1"/>
              <a:t>buvo</a:t>
            </a:r>
            <a:r>
              <a:rPr lang="en-US" dirty="0"/>
              <a:t> </a:t>
            </a:r>
            <a:r>
              <a:rPr lang="en-US" dirty="0" err="1"/>
              <a:t>nutraukta</a:t>
            </a:r>
            <a:r>
              <a:rPr lang="en-US" dirty="0"/>
              <a:t> “</a:t>
            </a:r>
            <a:r>
              <a:rPr lang="en-US" dirty="0" err="1"/>
              <a:t>piktybiškai</a:t>
            </a:r>
            <a:r>
              <a:rPr lang="en-US" dirty="0"/>
              <a:t>”, </a:t>
            </a:r>
            <a:r>
              <a:rPr lang="en-US" dirty="0" err="1"/>
              <a:t>apskritai</a:t>
            </a:r>
            <a:r>
              <a:rPr lang="en-US" dirty="0"/>
              <a:t> </a:t>
            </a:r>
            <a:r>
              <a:rPr lang="en-US" dirty="0" err="1"/>
              <a:t>nepasigilinus</a:t>
            </a:r>
            <a:r>
              <a:rPr lang="en-US" dirty="0"/>
              <a:t> į </a:t>
            </a:r>
            <a:r>
              <a:rPr lang="en-US" dirty="0" err="1"/>
              <a:t>medžiagos</a:t>
            </a:r>
            <a:r>
              <a:rPr lang="en-US" dirty="0"/>
              <a:t> </a:t>
            </a:r>
            <a:r>
              <a:rPr lang="en-US" dirty="0" err="1"/>
              <a:t>turinį</a:t>
            </a:r>
            <a:r>
              <a:rPr lang="lt-LT" dirty="0"/>
              <a:t>:</a:t>
            </a:r>
          </a:p>
          <a:p>
            <a:pPr marL="0" indent="0">
              <a:buNone/>
            </a:pPr>
            <a:r>
              <a:rPr lang="lt-LT" dirty="0"/>
              <a:t>Lenkijos prokuratūra nutraukė ikiteisminį tyrimą dėl Lenkijos piliečio įvykdyto plėšimo Vokietijoje, nors buvo galimybė apklausti tiek VFR gyvenantį nukentėjusįjį, tiek liudytoją. Pasak Lenkijos teismo, sprendimas galutinis.</a:t>
            </a:r>
          </a:p>
          <a:p>
            <a:pPr marL="0" indent="0">
              <a:buNone/>
            </a:pPr>
            <a:r>
              <a:rPr lang="lt-LT" dirty="0"/>
              <a:t>ESTT: tokiu atveju įtariamajam nekyla joks teisėtas lūkestis proceso užbaigimu. </a:t>
            </a:r>
            <a:endParaRPr lang="en-US" dirty="0"/>
          </a:p>
        </p:txBody>
      </p:sp>
      <p:sp>
        <p:nvSpPr>
          <p:cNvPr id="4" name="Datumsplatzhalter 3">
            <a:extLst>
              <a:ext uri="{FF2B5EF4-FFF2-40B4-BE49-F238E27FC236}">
                <a16:creationId xmlns:a16="http://schemas.microsoft.com/office/drawing/2014/main" id="{763E0D5A-80B9-59B4-6A90-CBA2E3B8AD73}"/>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DE9AC5B7-8D83-F688-AE5F-9E6A2783D147}"/>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1AAEEC00-E0A2-0080-EB0F-4D066E019EE5}"/>
              </a:ext>
            </a:extLst>
          </p:cNvPr>
          <p:cNvSpPr>
            <a:spLocks noGrp="1"/>
          </p:cNvSpPr>
          <p:nvPr>
            <p:ph type="sldNum" sz="quarter" idx="12"/>
          </p:nvPr>
        </p:nvSpPr>
        <p:spPr/>
        <p:txBody>
          <a:bodyPr/>
          <a:lstStyle/>
          <a:p>
            <a:fld id="{C191162D-2D2D-40DA-97B4-85B411CDC5D2}" type="slidenum">
              <a:rPr lang="en-US" smtClean="0"/>
              <a:t>28</a:t>
            </a:fld>
            <a:endParaRPr lang="en-US"/>
          </a:p>
        </p:txBody>
      </p:sp>
    </p:spTree>
    <p:extLst>
      <p:ext uri="{BB962C8B-B14F-4D97-AF65-F5344CB8AC3E}">
        <p14:creationId xmlns:p14="http://schemas.microsoft.com/office/powerpoint/2010/main" val="1587148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238EDAA5-5AB6-27AE-EC83-CE2B33462B06}"/>
              </a:ext>
            </a:extLst>
          </p:cNvPr>
          <p:cNvSpPr>
            <a:spLocks noGrp="1"/>
          </p:cNvSpPr>
          <p:nvPr>
            <p:ph idx="1"/>
          </p:nvPr>
        </p:nvSpPr>
        <p:spPr>
          <a:xfrm>
            <a:off x="457200" y="332656"/>
            <a:ext cx="8229600" cy="5793507"/>
          </a:xfrm>
        </p:spPr>
        <p:txBody>
          <a:bodyPr/>
          <a:lstStyle/>
          <a:p>
            <a:pPr marL="0" indent="0">
              <a:buNone/>
            </a:pPr>
            <a:r>
              <a:rPr lang="lt-LT" dirty="0"/>
              <a:t>Sprendimo problematika: </a:t>
            </a:r>
          </a:p>
          <a:p>
            <a:r>
              <a:rPr lang="lt-LT" dirty="0"/>
              <a:t>Kokius kriterijus mes taikysime „sprendimui iš esmės“? – Byla tiesiog nebuvo nors kiek panagrinėta, tegul ir formaliais pagrindais? - Nutraukė, nes padarė klaidą ar tik jei dėl tingumo/piktybiškumo?</a:t>
            </a:r>
          </a:p>
          <a:p>
            <a:r>
              <a:rPr lang="lt-LT" dirty="0"/>
              <a:t>Kas sprendžia? ES valstybės narės pradės tikrinti viena kitos darbą? Tai prieštarautų tarpusavio pripažinimo principui.</a:t>
            </a:r>
          </a:p>
          <a:p>
            <a:pPr marL="0" indent="0">
              <a:buNone/>
            </a:pPr>
            <a:r>
              <a:rPr lang="lt-LT" dirty="0"/>
              <a:t>Bet kokiu atveju, sprendimas, ko gero, liks apribotas išskirtiniais atvejais.</a:t>
            </a:r>
          </a:p>
          <a:p>
            <a:pPr marL="0" indent="0">
              <a:buNone/>
            </a:pPr>
            <a:endParaRPr lang="en-US" dirty="0"/>
          </a:p>
        </p:txBody>
      </p:sp>
      <p:sp>
        <p:nvSpPr>
          <p:cNvPr id="4" name="Datumsplatzhalter 3">
            <a:extLst>
              <a:ext uri="{FF2B5EF4-FFF2-40B4-BE49-F238E27FC236}">
                <a16:creationId xmlns:a16="http://schemas.microsoft.com/office/drawing/2014/main" id="{D645B5C5-3E20-004B-F3C6-2BC929ECF2B7}"/>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39DFADD2-381C-E8D2-2239-EC4205C1EFF1}"/>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5C39BCA0-FC3E-9EA9-B6B0-7C538FA72723}"/>
              </a:ext>
            </a:extLst>
          </p:cNvPr>
          <p:cNvSpPr>
            <a:spLocks noGrp="1"/>
          </p:cNvSpPr>
          <p:nvPr>
            <p:ph type="sldNum" sz="quarter" idx="12"/>
          </p:nvPr>
        </p:nvSpPr>
        <p:spPr/>
        <p:txBody>
          <a:bodyPr/>
          <a:lstStyle/>
          <a:p>
            <a:fld id="{C191162D-2D2D-40DA-97B4-85B411CDC5D2}" type="slidenum">
              <a:rPr lang="en-US" smtClean="0"/>
              <a:t>29</a:t>
            </a:fld>
            <a:endParaRPr lang="en-US"/>
          </a:p>
        </p:txBody>
      </p:sp>
    </p:spTree>
    <p:extLst>
      <p:ext uri="{BB962C8B-B14F-4D97-AF65-F5344CB8AC3E}">
        <p14:creationId xmlns:p14="http://schemas.microsoft.com/office/powerpoint/2010/main" val="3103292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3D345556-AAC3-3011-76CB-DF33763602F6}"/>
              </a:ext>
            </a:extLst>
          </p:cNvPr>
          <p:cNvSpPr>
            <a:spLocks noGrp="1"/>
          </p:cNvSpPr>
          <p:nvPr>
            <p:ph idx="1"/>
          </p:nvPr>
        </p:nvSpPr>
        <p:spPr>
          <a:xfrm>
            <a:off x="457200" y="908720"/>
            <a:ext cx="8229600" cy="5217443"/>
          </a:xfrm>
        </p:spPr>
        <p:txBody>
          <a:bodyPr/>
          <a:lstStyle/>
          <a:p>
            <a:pPr marL="0" indent="0">
              <a:buNone/>
            </a:pPr>
            <a:endParaRPr lang="lt-LT" dirty="0"/>
          </a:p>
          <a:p>
            <a:pPr marL="0" indent="0">
              <a:buNone/>
            </a:pPr>
            <a:r>
              <a:rPr lang="lt-LT" dirty="0"/>
              <a:t>Skaidres vėliau rasite čia:</a:t>
            </a:r>
          </a:p>
          <a:p>
            <a:pPr marL="0" indent="0">
              <a:buNone/>
            </a:pPr>
            <a:r>
              <a:rPr lang="lt-LT" dirty="0">
                <a:hlinkClick r:id="rId2"/>
              </a:rPr>
              <a:t>http://web.vu.lt/tf/j.namavicius/</a:t>
            </a:r>
            <a:endParaRPr lang="lt-LT" dirty="0"/>
          </a:p>
          <a:p>
            <a:pPr marL="0" indent="0">
              <a:buNone/>
            </a:pPr>
            <a:endParaRPr lang="lt-LT" dirty="0"/>
          </a:p>
          <a:p>
            <a:pPr marL="0" indent="0">
              <a:buNone/>
            </a:pPr>
            <a:r>
              <a:rPr lang="lt-LT" dirty="0"/>
              <a:t>skiltyje „Mokymai teisėjams“</a:t>
            </a:r>
          </a:p>
        </p:txBody>
      </p:sp>
      <p:sp>
        <p:nvSpPr>
          <p:cNvPr id="4" name="Datos vietos rezervavimo ženklas 3">
            <a:extLst>
              <a:ext uri="{FF2B5EF4-FFF2-40B4-BE49-F238E27FC236}">
                <a16:creationId xmlns:a16="http://schemas.microsoft.com/office/drawing/2014/main" id="{8477ABD0-7B55-2FE0-7E39-7168762FAA7C}"/>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Poraštės vietos rezervavimo ženklas 4">
            <a:extLst>
              <a:ext uri="{FF2B5EF4-FFF2-40B4-BE49-F238E27FC236}">
                <a16:creationId xmlns:a16="http://schemas.microsoft.com/office/drawing/2014/main" id="{20102FF3-7172-6935-4C6F-8AA535C5304F}"/>
              </a:ext>
            </a:extLst>
          </p:cNvPr>
          <p:cNvSpPr>
            <a:spLocks noGrp="1"/>
          </p:cNvSpPr>
          <p:nvPr>
            <p:ph type="ftr" sz="quarter" idx="11"/>
          </p:nvPr>
        </p:nvSpPr>
        <p:spPr/>
        <p:txBody>
          <a:bodyPr/>
          <a:lstStyle/>
          <a:p>
            <a:r>
              <a:rPr lang="lt-LT"/>
              <a:t>J. Namavičius. Molėtai</a:t>
            </a:r>
            <a:endParaRPr lang="en-US"/>
          </a:p>
        </p:txBody>
      </p:sp>
      <p:sp>
        <p:nvSpPr>
          <p:cNvPr id="6" name="Skaidrės numerio vietos rezervavimo ženklas 5">
            <a:extLst>
              <a:ext uri="{FF2B5EF4-FFF2-40B4-BE49-F238E27FC236}">
                <a16:creationId xmlns:a16="http://schemas.microsoft.com/office/drawing/2014/main" id="{C089F2CE-A9E7-37B0-E333-B6E14AEEECED}"/>
              </a:ext>
            </a:extLst>
          </p:cNvPr>
          <p:cNvSpPr>
            <a:spLocks noGrp="1"/>
          </p:cNvSpPr>
          <p:nvPr>
            <p:ph type="sldNum" sz="quarter" idx="12"/>
          </p:nvPr>
        </p:nvSpPr>
        <p:spPr/>
        <p:txBody>
          <a:bodyPr/>
          <a:lstStyle/>
          <a:p>
            <a:fld id="{C191162D-2D2D-40DA-97B4-85B411CDC5D2}" type="slidenum">
              <a:rPr lang="en-US" smtClean="0"/>
              <a:t>3</a:t>
            </a:fld>
            <a:endParaRPr lang="en-US"/>
          </a:p>
        </p:txBody>
      </p:sp>
    </p:spTree>
    <p:extLst>
      <p:ext uri="{BB962C8B-B14F-4D97-AF65-F5344CB8AC3E}">
        <p14:creationId xmlns:p14="http://schemas.microsoft.com/office/powerpoint/2010/main" val="32025796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9CA519B2-1F6E-DA45-7CA6-4F8D72826AD5}"/>
              </a:ext>
            </a:extLst>
          </p:cNvPr>
          <p:cNvSpPr>
            <a:spLocks noGrp="1"/>
          </p:cNvSpPr>
          <p:nvPr>
            <p:ph idx="1"/>
          </p:nvPr>
        </p:nvSpPr>
        <p:spPr>
          <a:xfrm>
            <a:off x="457200" y="404664"/>
            <a:ext cx="8229600" cy="5721499"/>
          </a:xfrm>
        </p:spPr>
        <p:txBody>
          <a:bodyPr/>
          <a:lstStyle/>
          <a:p>
            <a:pPr marL="0" indent="0">
              <a:buNone/>
            </a:pPr>
            <a:r>
              <a:rPr lang="lt-LT" dirty="0"/>
              <a:t>O štai ir darbo tikrinimo pavyzdys:</a:t>
            </a:r>
          </a:p>
          <a:p>
            <a:pPr marL="0" indent="0">
              <a:buNone/>
            </a:pPr>
            <a:r>
              <a:rPr lang="lt-LT" dirty="0">
                <a:solidFill>
                  <a:srgbClr val="0070C0"/>
                </a:solidFill>
              </a:rPr>
              <a:t>VFR Aukščiausiasis Federalinis Teismas </a:t>
            </a:r>
            <a:r>
              <a:rPr lang="en-US" dirty="0">
                <a:solidFill>
                  <a:srgbClr val="0070C0"/>
                </a:solidFill>
              </a:rPr>
              <a:t>2016</a:t>
            </a:r>
            <a:r>
              <a:rPr lang="lt-LT" dirty="0">
                <a:solidFill>
                  <a:srgbClr val="0070C0"/>
                </a:solidFill>
              </a:rPr>
              <a:t>.07.28</a:t>
            </a:r>
            <a:r>
              <a:rPr lang="en-US" dirty="0">
                <a:solidFill>
                  <a:srgbClr val="0070C0"/>
                </a:solidFill>
              </a:rPr>
              <a:t> – 3 </a:t>
            </a:r>
            <a:r>
              <a:rPr lang="en-US" dirty="0" err="1">
                <a:solidFill>
                  <a:srgbClr val="0070C0"/>
                </a:solidFill>
              </a:rPr>
              <a:t>StR</a:t>
            </a:r>
            <a:r>
              <a:rPr lang="en-US" dirty="0">
                <a:solidFill>
                  <a:srgbClr val="0070C0"/>
                </a:solidFill>
              </a:rPr>
              <a:t> 25/16</a:t>
            </a:r>
            <a:r>
              <a:rPr lang="lt-LT" dirty="0"/>
              <a:t>: baudžiamajam persekiojimui VFR neprieštarauja aplinkybė, kad Vilniaus apygardos teismas įtariamajam nutraukė ikiteisminį tyrimą BPK 212 str. 10 p. pagrindu dėl pernelyg ilgos ikiteisminio tyrimo trukmės.</a:t>
            </a:r>
          </a:p>
          <a:p>
            <a:pPr marL="0" indent="0">
              <a:buNone/>
            </a:pPr>
            <a:r>
              <a:rPr lang="lt-LT" dirty="0"/>
              <a:t>Teismas: byla nenagrinėta iš esmės, LT bėdos dėl EŽTK 6 str. yra ne VFR reikalas, įtariamasis neturi jokių teisėtų lūkesčių.</a:t>
            </a:r>
            <a:endParaRPr lang="en-US" dirty="0"/>
          </a:p>
        </p:txBody>
      </p:sp>
      <p:sp>
        <p:nvSpPr>
          <p:cNvPr id="4" name="Datumsplatzhalter 3">
            <a:extLst>
              <a:ext uri="{FF2B5EF4-FFF2-40B4-BE49-F238E27FC236}">
                <a16:creationId xmlns:a16="http://schemas.microsoft.com/office/drawing/2014/main" id="{2BCF0488-14FC-DEED-8AB6-6426DB20FF87}"/>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B6E4864A-E449-C497-0F1F-59A47A608498}"/>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6DE2B455-1384-4B1E-C53E-4C2BEEE32C0F}"/>
              </a:ext>
            </a:extLst>
          </p:cNvPr>
          <p:cNvSpPr>
            <a:spLocks noGrp="1"/>
          </p:cNvSpPr>
          <p:nvPr>
            <p:ph type="sldNum" sz="quarter" idx="12"/>
          </p:nvPr>
        </p:nvSpPr>
        <p:spPr/>
        <p:txBody>
          <a:bodyPr/>
          <a:lstStyle/>
          <a:p>
            <a:fld id="{C191162D-2D2D-40DA-97B4-85B411CDC5D2}" type="slidenum">
              <a:rPr lang="en-US" smtClean="0"/>
              <a:t>30</a:t>
            </a:fld>
            <a:endParaRPr lang="en-US"/>
          </a:p>
        </p:txBody>
      </p:sp>
    </p:spTree>
    <p:extLst>
      <p:ext uri="{BB962C8B-B14F-4D97-AF65-F5344CB8AC3E}">
        <p14:creationId xmlns:p14="http://schemas.microsoft.com/office/powerpoint/2010/main" val="9748179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ECB917-E705-FC77-3C88-4533406E020B}"/>
              </a:ext>
            </a:extLst>
          </p:cNvPr>
          <p:cNvSpPr>
            <a:spLocks noGrp="1"/>
          </p:cNvSpPr>
          <p:nvPr>
            <p:ph type="title"/>
          </p:nvPr>
        </p:nvSpPr>
        <p:spPr>
          <a:xfrm>
            <a:off x="419100" y="365126"/>
            <a:ext cx="8096250" cy="1407690"/>
          </a:xfrm>
        </p:spPr>
        <p:txBody>
          <a:bodyPr>
            <a:normAutofit fontScale="90000"/>
          </a:bodyPr>
          <a:lstStyle/>
          <a:p>
            <a:pPr algn="l">
              <a:tabLst>
                <a:tab pos="541338" algn="l"/>
              </a:tabLst>
            </a:pPr>
            <a:r>
              <a:rPr lang="lt-LT" sz="3200" dirty="0"/>
              <a:t>Kiek kitoks, bet esme p</a:t>
            </a:r>
            <a:r>
              <a:rPr lang="de-DE" sz="3200" dirty="0" err="1"/>
              <a:t>ana</a:t>
            </a:r>
            <a:r>
              <a:rPr lang="lt-LT" sz="3200" dirty="0"/>
              <a:t>šus atvejis:</a:t>
            </a:r>
            <a:br>
              <a:rPr lang="lt-LT" sz="3200" dirty="0"/>
            </a:br>
            <a:r>
              <a:rPr lang="lt-LT" sz="3200" dirty="0">
                <a:solidFill>
                  <a:srgbClr val="0070C0"/>
                </a:solidFill>
              </a:rPr>
              <a:t>ESTT 2021.12.16, C-203/20 – </a:t>
            </a:r>
            <a:r>
              <a:rPr lang="lt-LT" sz="3200" i="1" dirty="0">
                <a:solidFill>
                  <a:srgbClr val="0070C0"/>
                </a:solidFill>
              </a:rPr>
              <a:t>AB, CD ir kt.</a:t>
            </a:r>
            <a:r>
              <a:rPr lang="lt-LT" sz="3200" dirty="0">
                <a:solidFill>
                  <a:srgbClr val="0070C0"/>
                </a:solidFill>
              </a:rPr>
              <a:t>: atšaukta amnestija</a:t>
            </a:r>
          </a:p>
        </p:txBody>
      </p:sp>
      <p:sp>
        <p:nvSpPr>
          <p:cNvPr id="3" name="Inhaltsplatzhalter 2">
            <a:extLst>
              <a:ext uri="{FF2B5EF4-FFF2-40B4-BE49-F238E27FC236}">
                <a16:creationId xmlns:a16="http://schemas.microsoft.com/office/drawing/2014/main" id="{717F3D95-B266-266E-80F9-0BDB59167143}"/>
              </a:ext>
            </a:extLst>
          </p:cNvPr>
          <p:cNvSpPr>
            <a:spLocks noGrp="1"/>
          </p:cNvSpPr>
          <p:nvPr>
            <p:ph idx="1"/>
          </p:nvPr>
        </p:nvSpPr>
        <p:spPr>
          <a:xfrm>
            <a:off x="692150" y="1772815"/>
            <a:ext cx="8096250" cy="4404147"/>
          </a:xfrm>
        </p:spPr>
        <p:txBody>
          <a:bodyPr>
            <a:normAutofit fontScale="85000" lnSpcReduction="20000"/>
          </a:bodyPr>
          <a:lstStyle/>
          <a:p>
            <a:r>
              <a:rPr lang="en-US" dirty="0"/>
              <a:t>1995 m.</a:t>
            </a:r>
            <a:r>
              <a:rPr lang="lt-LT" dirty="0"/>
              <a:t> Slovakijoje </a:t>
            </a:r>
            <a:r>
              <a:rPr lang="en-US" dirty="0"/>
              <a:t>prad</a:t>
            </a:r>
            <a:r>
              <a:rPr lang="lt-LT" dirty="0" err="1"/>
              <a:t>ėtas</a:t>
            </a:r>
            <a:r>
              <a:rPr lang="lt-LT" dirty="0"/>
              <a:t> </a:t>
            </a:r>
            <a:r>
              <a:rPr lang="en-US" dirty="0"/>
              <a:t>baud</a:t>
            </a:r>
            <a:r>
              <a:rPr lang="lt-LT" dirty="0" err="1"/>
              <a:t>žiamasis</a:t>
            </a:r>
            <a:r>
              <a:rPr lang="lt-LT" dirty="0"/>
              <a:t> persekiojimas</a:t>
            </a:r>
          </a:p>
          <a:p>
            <a:r>
              <a:rPr lang="lt-LT" dirty="0"/>
              <a:t>1998 m. ministro pirmininko amnestija</a:t>
            </a:r>
          </a:p>
          <a:p>
            <a:pPr marL="271463" indent="-271463"/>
            <a:r>
              <a:rPr lang="lt-LT" dirty="0"/>
              <a:t>2001 m. Bratislavos III apylinkės teismas galutine nutartimi užbaigė baudžiamąjį persekiojimą</a:t>
            </a:r>
          </a:p>
          <a:p>
            <a:pPr marL="265113" indent="-265113"/>
            <a:r>
              <a:rPr lang="lt-LT" dirty="0"/>
              <a:t> 2017 m. Nacionalinė taryba (įstatymų leidėjas) atšaukė 1998 amnestiją</a:t>
            </a:r>
          </a:p>
          <a:p>
            <a:pPr marL="265113" indent="0">
              <a:buNone/>
            </a:pPr>
            <a:r>
              <a:rPr lang="lt-LT" dirty="0"/>
              <a:t>Bratislavos III apylinkės teismas atnaujino baudžiamąjį persekiojimą</a:t>
            </a:r>
          </a:p>
          <a:p>
            <a:pPr marL="0" indent="0">
              <a:buNone/>
            </a:pPr>
            <a:r>
              <a:rPr lang="lt-LT" dirty="0"/>
              <a:t>Apylinkės teismas klausia, ar pagal principą </a:t>
            </a:r>
            <a:r>
              <a:rPr lang="lt-LT" i="1" dirty="0" err="1"/>
              <a:t>non</a:t>
            </a:r>
            <a:r>
              <a:rPr lang="lt-LT" i="1" dirty="0"/>
              <a:t> bis </a:t>
            </a:r>
            <a:r>
              <a:rPr lang="lt-LT" i="1" dirty="0" err="1"/>
              <a:t>in</a:t>
            </a:r>
            <a:r>
              <a:rPr lang="lt-LT" i="1" dirty="0"/>
              <a:t> </a:t>
            </a:r>
            <a:r>
              <a:rPr lang="lt-LT" i="1" dirty="0" err="1"/>
              <a:t>idem</a:t>
            </a:r>
            <a:r>
              <a:rPr lang="lt-LT" i="1" dirty="0"/>
              <a:t> </a:t>
            </a:r>
            <a:r>
              <a:rPr lang="lt-LT" dirty="0"/>
              <a:t>jam draudžiama išduoti EAO pagrindinėje byloje? </a:t>
            </a:r>
          </a:p>
          <a:p>
            <a:pPr marL="1252538" indent="0">
              <a:buNone/>
            </a:pPr>
            <a:endParaRPr lang="lt-LT" dirty="0"/>
          </a:p>
          <a:p>
            <a:pPr marL="1252538" indent="0">
              <a:buNone/>
            </a:pPr>
            <a:endParaRPr lang="lt-LT" dirty="0"/>
          </a:p>
          <a:p>
            <a:pPr marL="0" indent="0">
              <a:buNone/>
            </a:pPr>
            <a:endParaRPr lang="lt-LT" dirty="0"/>
          </a:p>
          <a:p>
            <a:pPr marL="0" indent="0">
              <a:buNone/>
            </a:pPr>
            <a:endParaRPr lang="lt-LT" dirty="0"/>
          </a:p>
          <a:p>
            <a:pPr>
              <a:buNone/>
            </a:pPr>
            <a:endParaRPr lang="lt-LT" dirty="0"/>
          </a:p>
        </p:txBody>
      </p:sp>
      <p:sp>
        <p:nvSpPr>
          <p:cNvPr id="4" name="Foliennummernplatzhalter 3">
            <a:extLst>
              <a:ext uri="{FF2B5EF4-FFF2-40B4-BE49-F238E27FC236}">
                <a16:creationId xmlns:a16="http://schemas.microsoft.com/office/drawing/2014/main" id="{F3F045F7-1731-F2F2-961F-34E555D63884}"/>
              </a:ext>
            </a:extLst>
          </p:cNvPr>
          <p:cNvSpPr>
            <a:spLocks noGrp="1"/>
          </p:cNvSpPr>
          <p:nvPr>
            <p:ph type="sldNum" sz="quarter" idx="12"/>
          </p:nvPr>
        </p:nvSpPr>
        <p:spPr/>
        <p:txBody>
          <a:bodyPr/>
          <a:lstStyle/>
          <a:p>
            <a:fld id="{6B6652A4-9E65-44DC-8F92-57F2FE3B71A3}" type="slidenum">
              <a:rPr lang="en-US" smtClean="0"/>
              <a:pPr/>
              <a:t>31</a:t>
            </a:fld>
            <a:endParaRPr lang="en-US"/>
          </a:p>
        </p:txBody>
      </p:sp>
      <p:sp>
        <p:nvSpPr>
          <p:cNvPr id="6" name="Datos vietos rezervavimo ženklas 5"/>
          <p:cNvSpPr>
            <a:spLocks noGrp="1"/>
          </p:cNvSpPr>
          <p:nvPr>
            <p:ph type="dt" sz="half" idx="10"/>
          </p:nvPr>
        </p:nvSpPr>
        <p:spPr/>
        <p:txBody>
          <a:bodyPr/>
          <a:lstStyle/>
          <a:p>
            <a:fld id="{A8932392-05D6-464D-87C0-6B1CCE21C314}" type="datetime1">
              <a:rPr lang="en-US" smtClean="0"/>
              <a:t>5/9/2023</a:t>
            </a:fld>
            <a:endParaRPr lang="en-US"/>
          </a:p>
        </p:txBody>
      </p:sp>
      <p:sp>
        <p:nvSpPr>
          <p:cNvPr id="7" name="Poraštės vietos rezervavimo ženklas 6"/>
          <p:cNvSpPr>
            <a:spLocks noGrp="1"/>
          </p:cNvSpPr>
          <p:nvPr>
            <p:ph type="ftr" sz="quarter" idx="11"/>
          </p:nvPr>
        </p:nvSpPr>
        <p:spPr/>
        <p:txBody>
          <a:bodyPr/>
          <a:lstStyle/>
          <a:p>
            <a:r>
              <a:rPr lang="lt-LT"/>
              <a:t>J. Namavičius. Molėtai</a:t>
            </a:r>
            <a:endParaRPr lang="en-US"/>
          </a:p>
        </p:txBody>
      </p:sp>
    </p:spTree>
    <p:extLst>
      <p:ext uri="{BB962C8B-B14F-4D97-AF65-F5344CB8AC3E}">
        <p14:creationId xmlns:p14="http://schemas.microsoft.com/office/powerpoint/2010/main" val="34538784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539552" y="548680"/>
            <a:ext cx="7886700" cy="5491163"/>
          </a:xfrm>
        </p:spPr>
        <p:txBody>
          <a:bodyPr>
            <a:normAutofit fontScale="85000" lnSpcReduction="10000"/>
          </a:bodyPr>
          <a:lstStyle/>
          <a:p>
            <a:pPr marL="0" indent="0">
              <a:buNone/>
            </a:pPr>
            <a:r>
              <a:rPr lang="lt-LT" dirty="0"/>
              <a:t>ESTT: </a:t>
            </a:r>
            <a:r>
              <a:rPr lang="lt-LT" dirty="0" err="1"/>
              <a:t>Ch</a:t>
            </a:r>
            <a:r>
              <a:rPr lang="lt-LT" dirty="0"/>
              <a:t> 50 str. </a:t>
            </a:r>
            <a:r>
              <a:rPr lang="lt-LT" i="1" dirty="0"/>
              <a:t>nedraudžia</a:t>
            </a:r>
            <a:r>
              <a:rPr lang="lt-LT" dirty="0"/>
              <a:t> (</a:t>
            </a:r>
            <a:r>
              <a:rPr lang="lt-LT" dirty="0">
                <a:solidFill>
                  <a:srgbClr val="FF0000"/>
                </a:solidFill>
              </a:rPr>
              <a:t>lietuviškas vertimas neteisingas</a:t>
            </a:r>
            <a:r>
              <a:rPr lang="lt-LT" dirty="0"/>
              <a:t>) išduoti EAO, jeigu teismo sprendimas (atnaujinti bylą) buvo priimtas dar neišnagrinėjus asmens baudžiamosios atsakomybės, kitaip tariant, neišnagrinėjus bylos iš esmės. Slovakijos teismai su šia byla nebuvo užsiėmę.</a:t>
            </a:r>
          </a:p>
          <a:p>
            <a:pPr marL="0" indent="0">
              <a:buNone/>
            </a:pPr>
            <a:r>
              <a:rPr lang="en-US" dirty="0"/>
              <a:t>G</a:t>
            </a:r>
            <a:r>
              <a:rPr lang="lt-LT" dirty="0"/>
              <a:t>al paprasčiau g</a:t>
            </a:r>
            <a:r>
              <a:rPr lang="en-US" dirty="0" err="1"/>
              <a:t>eneralin</a:t>
            </a:r>
            <a:r>
              <a:rPr lang="lt-LT" dirty="0"/>
              <a:t>ės advokatės </a:t>
            </a:r>
            <a:r>
              <a:rPr lang="lt-LT" i="1" dirty="0" err="1"/>
              <a:t>Kokott</a:t>
            </a:r>
            <a:r>
              <a:rPr lang="lt-LT" dirty="0"/>
              <a:t> išvada:</a:t>
            </a:r>
          </a:p>
          <a:p>
            <a:pPr marL="0" indent="0">
              <a:buNone/>
            </a:pPr>
            <a:r>
              <a:rPr lang="lt-LT" dirty="0"/>
              <a:t>Teismo sprendimas yra “galutinis”, jei jis negali būti skundžiamas įprastine proceso tvarka. Ypatingos proceso priemonės, kaip proceso atnaujinimas arba, kaip šiuo atveju, atnaujinimas atšaukus amnestiją, </a:t>
            </a:r>
            <a:r>
              <a:rPr lang="lt-LT" i="1" dirty="0" err="1"/>
              <a:t>non</a:t>
            </a:r>
            <a:r>
              <a:rPr lang="lt-LT" i="1" dirty="0"/>
              <a:t> bis </a:t>
            </a:r>
            <a:r>
              <a:rPr lang="lt-LT" i="1" dirty="0" err="1"/>
              <a:t>in</a:t>
            </a:r>
            <a:r>
              <a:rPr lang="lt-LT" i="1" dirty="0"/>
              <a:t> </a:t>
            </a:r>
            <a:r>
              <a:rPr lang="lt-LT" i="1" dirty="0" err="1"/>
              <a:t>idem</a:t>
            </a:r>
            <a:r>
              <a:rPr lang="lt-LT" i="1" dirty="0"/>
              <a:t> </a:t>
            </a:r>
            <a:r>
              <a:rPr lang="lt-LT" dirty="0"/>
              <a:t>principui neprieštarauja, jei (</a:t>
            </a:r>
            <a:r>
              <a:rPr lang="lt-LT" dirty="0">
                <a:solidFill>
                  <a:srgbClr val="0070C0"/>
                </a:solidFill>
              </a:rPr>
              <a:t>C-398/12 - </a:t>
            </a:r>
            <a:r>
              <a:rPr lang="lt-LT" i="1" dirty="0">
                <a:solidFill>
                  <a:srgbClr val="0070C0"/>
                </a:solidFill>
              </a:rPr>
              <a:t>M</a:t>
            </a:r>
            <a:r>
              <a:rPr lang="lt-LT" dirty="0"/>
              <a:t>) procesas atnaujinamas toje pačioje valstybėje, kuri priėmė sprendimą. </a:t>
            </a:r>
          </a:p>
          <a:p>
            <a:pPr marL="0" indent="0">
              <a:buNone/>
            </a:pPr>
            <a:endParaRPr lang="lt-LT" dirty="0"/>
          </a:p>
          <a:p>
            <a:pPr marL="0" indent="0">
              <a:buNone/>
            </a:pPr>
            <a:endParaRPr lang="lt-LT" dirty="0"/>
          </a:p>
          <a:p>
            <a:pPr marL="0" indent="0">
              <a:buNone/>
            </a:pPr>
            <a:endParaRPr lang="en-US" dirty="0"/>
          </a:p>
        </p:txBody>
      </p:sp>
      <p:sp>
        <p:nvSpPr>
          <p:cNvPr id="2" name="Foliennummernplatzhalter 1">
            <a:extLst>
              <a:ext uri="{FF2B5EF4-FFF2-40B4-BE49-F238E27FC236}">
                <a16:creationId xmlns:a16="http://schemas.microsoft.com/office/drawing/2014/main" id="{ECFB22CB-B566-CEC6-AEB2-750858EF3419}"/>
              </a:ext>
            </a:extLst>
          </p:cNvPr>
          <p:cNvSpPr>
            <a:spLocks noGrp="1"/>
          </p:cNvSpPr>
          <p:nvPr>
            <p:ph type="sldNum" sz="quarter" idx="12"/>
          </p:nvPr>
        </p:nvSpPr>
        <p:spPr/>
        <p:txBody>
          <a:bodyPr/>
          <a:lstStyle/>
          <a:p>
            <a:fld id="{6B6652A4-9E65-44DC-8F92-57F2FE3B71A3}" type="slidenum">
              <a:rPr lang="en-US" smtClean="0"/>
              <a:pPr/>
              <a:t>32</a:t>
            </a:fld>
            <a:endParaRPr lang="en-US"/>
          </a:p>
        </p:txBody>
      </p:sp>
      <p:sp>
        <p:nvSpPr>
          <p:cNvPr id="5" name="Datos vietos rezervavimo ženklas 4"/>
          <p:cNvSpPr>
            <a:spLocks noGrp="1"/>
          </p:cNvSpPr>
          <p:nvPr>
            <p:ph type="dt" sz="half" idx="10"/>
          </p:nvPr>
        </p:nvSpPr>
        <p:spPr/>
        <p:txBody>
          <a:bodyPr/>
          <a:lstStyle/>
          <a:p>
            <a:fld id="{43FC8FE8-BE9B-4378-8AC2-93D3E9557C42}" type="datetime1">
              <a:rPr lang="en-US" smtClean="0"/>
              <a:t>5/9/2023</a:t>
            </a:fld>
            <a:endParaRPr lang="en-US"/>
          </a:p>
        </p:txBody>
      </p:sp>
      <p:sp>
        <p:nvSpPr>
          <p:cNvPr id="6" name="Poraštės vietos rezervavimo ženklas 5"/>
          <p:cNvSpPr>
            <a:spLocks noGrp="1"/>
          </p:cNvSpPr>
          <p:nvPr>
            <p:ph type="ftr" sz="quarter" idx="11"/>
          </p:nvPr>
        </p:nvSpPr>
        <p:spPr/>
        <p:txBody>
          <a:bodyPr/>
          <a:lstStyle/>
          <a:p>
            <a:r>
              <a:rPr lang="lt-LT"/>
              <a:t>J. Namavičius. Molėtai</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F0D863-A7EC-5823-392A-616344383219}"/>
              </a:ext>
            </a:extLst>
          </p:cNvPr>
          <p:cNvSpPr>
            <a:spLocks noGrp="1"/>
          </p:cNvSpPr>
          <p:nvPr>
            <p:ph type="title"/>
          </p:nvPr>
        </p:nvSpPr>
        <p:spPr>
          <a:xfrm>
            <a:off x="457200" y="274638"/>
            <a:ext cx="8229600" cy="778098"/>
          </a:xfrm>
        </p:spPr>
        <p:txBody>
          <a:bodyPr/>
          <a:lstStyle/>
          <a:p>
            <a:r>
              <a:rPr lang="lt-LT" dirty="0"/>
              <a:t>II. Baudžiamojoje byloje</a:t>
            </a:r>
            <a:endParaRPr lang="en-US" dirty="0"/>
          </a:p>
        </p:txBody>
      </p:sp>
      <p:sp>
        <p:nvSpPr>
          <p:cNvPr id="3" name="Inhaltsplatzhalter 2">
            <a:extLst>
              <a:ext uri="{FF2B5EF4-FFF2-40B4-BE49-F238E27FC236}">
                <a16:creationId xmlns:a16="http://schemas.microsoft.com/office/drawing/2014/main" id="{68D2FE10-7B37-F4C2-B049-B1042DB4B0BF}"/>
              </a:ext>
            </a:extLst>
          </p:cNvPr>
          <p:cNvSpPr>
            <a:spLocks noGrp="1"/>
          </p:cNvSpPr>
          <p:nvPr>
            <p:ph idx="1"/>
          </p:nvPr>
        </p:nvSpPr>
        <p:spPr>
          <a:xfrm>
            <a:off x="457200" y="1052736"/>
            <a:ext cx="8229600" cy="5073427"/>
          </a:xfrm>
        </p:spPr>
        <p:txBody>
          <a:bodyPr>
            <a:normAutofit/>
          </a:bodyPr>
          <a:lstStyle/>
          <a:p>
            <a:pPr marL="0" indent="0">
              <a:buNone/>
            </a:pPr>
            <a:r>
              <a:rPr lang="lt-LT" dirty="0"/>
              <a:t>Platus apibrėžimas, kuomet taikoma priemonė yra baudžiamojo pobūdžio. Kriterijai:</a:t>
            </a:r>
          </a:p>
          <a:p>
            <a:r>
              <a:rPr lang="lt-LT" dirty="0"/>
              <a:t>Įvardijimas nacionalinėje teisėje</a:t>
            </a:r>
          </a:p>
          <a:p>
            <a:r>
              <a:rPr lang="lt-LT" dirty="0"/>
              <a:t>Sankcija prevencinio ir represinio charakterio</a:t>
            </a:r>
          </a:p>
          <a:p>
            <a:r>
              <a:rPr lang="lt-LT" dirty="0"/>
              <a:t>Sankcijos pobūdis ir sunkumas</a:t>
            </a:r>
          </a:p>
          <a:p>
            <a:endParaRPr lang="lt-LT" dirty="0"/>
          </a:p>
          <a:p>
            <a:pPr marL="0" indent="0">
              <a:buNone/>
            </a:pPr>
            <a:r>
              <a:rPr lang="lt-LT" dirty="0">
                <a:solidFill>
                  <a:srgbClr val="0070C0"/>
                </a:solidFill>
              </a:rPr>
              <a:t>EŽTT, 1976-08-06, Nr. 5100/71 – </a:t>
            </a:r>
            <a:r>
              <a:rPr lang="lt-LT" i="1" dirty="0" err="1">
                <a:solidFill>
                  <a:srgbClr val="0070C0"/>
                </a:solidFill>
              </a:rPr>
              <a:t>Engel</a:t>
            </a:r>
            <a:r>
              <a:rPr lang="lt-LT" i="1" dirty="0">
                <a:solidFill>
                  <a:srgbClr val="0070C0"/>
                </a:solidFill>
              </a:rPr>
              <a:t> ir kt.</a:t>
            </a:r>
            <a:r>
              <a:rPr lang="de-DE" i="1" dirty="0">
                <a:solidFill>
                  <a:srgbClr val="0070C0"/>
                </a:solidFill>
              </a:rPr>
              <a:t>/</a:t>
            </a:r>
            <a:r>
              <a:rPr lang="de-DE" i="1" dirty="0" err="1">
                <a:solidFill>
                  <a:srgbClr val="0070C0"/>
                </a:solidFill>
              </a:rPr>
              <a:t>Nyderlandai</a:t>
            </a:r>
            <a:r>
              <a:rPr lang="lt-LT" dirty="0">
                <a:solidFill>
                  <a:srgbClr val="0070C0"/>
                </a:solidFill>
              </a:rPr>
              <a:t>; ETT C‑524/15 – </a:t>
            </a:r>
            <a:r>
              <a:rPr lang="lt-LT" i="1" dirty="0" err="1">
                <a:solidFill>
                  <a:srgbClr val="0070C0"/>
                </a:solidFill>
              </a:rPr>
              <a:t>Menci</a:t>
            </a:r>
            <a:r>
              <a:rPr lang="lt-LT" dirty="0">
                <a:solidFill>
                  <a:srgbClr val="0070C0"/>
                </a:solidFill>
              </a:rPr>
              <a:t>.</a:t>
            </a:r>
          </a:p>
          <a:p>
            <a:pPr marL="0" indent="0">
              <a:buNone/>
            </a:pPr>
            <a:endParaRPr lang="lt-LT" dirty="0"/>
          </a:p>
          <a:p>
            <a:pPr marL="0" indent="0">
              <a:buNone/>
            </a:pPr>
            <a:endParaRPr lang="lt-LT" dirty="0"/>
          </a:p>
          <a:p>
            <a:endParaRPr lang="en-US" dirty="0"/>
          </a:p>
        </p:txBody>
      </p:sp>
      <p:sp>
        <p:nvSpPr>
          <p:cNvPr id="4" name="Datumsplatzhalter 3">
            <a:extLst>
              <a:ext uri="{FF2B5EF4-FFF2-40B4-BE49-F238E27FC236}">
                <a16:creationId xmlns:a16="http://schemas.microsoft.com/office/drawing/2014/main" id="{21E3C909-56EC-A66D-27FB-BA1FCA9D5E9F}"/>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155A459A-BDCF-0F97-5D61-FB56F879DC9A}"/>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DE398DEF-7090-79D5-8AB1-86D7C6265052}"/>
              </a:ext>
            </a:extLst>
          </p:cNvPr>
          <p:cNvSpPr>
            <a:spLocks noGrp="1"/>
          </p:cNvSpPr>
          <p:nvPr>
            <p:ph type="sldNum" sz="quarter" idx="12"/>
          </p:nvPr>
        </p:nvSpPr>
        <p:spPr/>
        <p:txBody>
          <a:bodyPr/>
          <a:lstStyle/>
          <a:p>
            <a:fld id="{C191162D-2D2D-40DA-97B4-85B411CDC5D2}" type="slidenum">
              <a:rPr lang="en-US" smtClean="0"/>
              <a:t>33</a:t>
            </a:fld>
            <a:endParaRPr lang="en-US"/>
          </a:p>
        </p:txBody>
      </p:sp>
    </p:spTree>
    <p:extLst>
      <p:ext uri="{BB962C8B-B14F-4D97-AF65-F5344CB8AC3E}">
        <p14:creationId xmlns:p14="http://schemas.microsoft.com/office/powerpoint/2010/main" val="25878656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08BCAAA-F29E-FD72-42AD-059309F87FDB}"/>
              </a:ext>
            </a:extLst>
          </p:cNvPr>
          <p:cNvSpPr>
            <a:spLocks noGrp="1"/>
          </p:cNvSpPr>
          <p:nvPr>
            <p:ph idx="1"/>
          </p:nvPr>
        </p:nvSpPr>
        <p:spPr>
          <a:xfrm>
            <a:off x="457200" y="1700808"/>
            <a:ext cx="8229600" cy="4425355"/>
          </a:xfrm>
        </p:spPr>
        <p:txBody>
          <a:bodyPr>
            <a:normAutofit/>
          </a:bodyPr>
          <a:lstStyle/>
          <a:p>
            <a:pPr marL="0" indent="0">
              <a:buNone/>
            </a:pPr>
            <a:r>
              <a:rPr lang="lt-LT" dirty="0"/>
              <a:t>Tiek </a:t>
            </a:r>
            <a:r>
              <a:rPr lang="lt-LT" dirty="0" err="1"/>
              <a:t>nacionalin</a:t>
            </a:r>
            <a:r>
              <a:rPr lang="en-US" dirty="0" err="1"/>
              <a:t>i</a:t>
            </a:r>
            <a:r>
              <a:rPr lang="lt-LT" dirty="0"/>
              <a:t>ų, tiek tarptautinių teismų praktikoje tam tikromis aplinkybėmis leidžiamas skirtingų atsakomybės rūšių sankcijų </a:t>
            </a:r>
            <a:r>
              <a:rPr lang="en-US" dirty="0"/>
              <a:t>“</a:t>
            </a:r>
            <a:r>
              <a:rPr lang="en-US" dirty="0" err="1"/>
              <a:t>kumuliavimas</a:t>
            </a:r>
            <a:r>
              <a:rPr lang="en-US" dirty="0"/>
              <a:t>”</a:t>
            </a:r>
            <a:r>
              <a:rPr lang="lt-LT" dirty="0"/>
              <a:t>, jei bendroje sankcijoje į tai atsižvelgiama. </a:t>
            </a:r>
          </a:p>
          <a:p>
            <a:endParaRPr lang="lt-LT" dirty="0"/>
          </a:p>
          <a:p>
            <a:endParaRPr lang="en-US" dirty="0"/>
          </a:p>
        </p:txBody>
      </p:sp>
      <p:sp>
        <p:nvSpPr>
          <p:cNvPr id="4" name="Datumsplatzhalter 3">
            <a:extLst>
              <a:ext uri="{FF2B5EF4-FFF2-40B4-BE49-F238E27FC236}">
                <a16:creationId xmlns:a16="http://schemas.microsoft.com/office/drawing/2014/main" id="{FB2F7D1C-061D-37A0-EFCE-0E65097495C6}"/>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840FA88E-4A99-A663-E7B8-650D91BD1B0A}"/>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7C5FA3D9-C575-6A45-2D95-DDC4E85CB622}"/>
              </a:ext>
            </a:extLst>
          </p:cNvPr>
          <p:cNvSpPr>
            <a:spLocks noGrp="1"/>
          </p:cNvSpPr>
          <p:nvPr>
            <p:ph type="sldNum" sz="quarter" idx="12"/>
          </p:nvPr>
        </p:nvSpPr>
        <p:spPr/>
        <p:txBody>
          <a:bodyPr/>
          <a:lstStyle/>
          <a:p>
            <a:fld id="{C191162D-2D2D-40DA-97B4-85B411CDC5D2}" type="slidenum">
              <a:rPr lang="en-US" smtClean="0"/>
              <a:t>34</a:t>
            </a:fld>
            <a:endParaRPr lang="en-US"/>
          </a:p>
        </p:txBody>
      </p:sp>
    </p:spTree>
    <p:extLst>
      <p:ext uri="{BB962C8B-B14F-4D97-AF65-F5344CB8AC3E}">
        <p14:creationId xmlns:p14="http://schemas.microsoft.com/office/powerpoint/2010/main" val="12425127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F65C8B9C-4D51-0F75-82F1-B31289547DE2}"/>
              </a:ext>
            </a:extLst>
          </p:cNvPr>
          <p:cNvSpPr>
            <a:spLocks noGrp="1"/>
          </p:cNvSpPr>
          <p:nvPr>
            <p:ph idx="1"/>
          </p:nvPr>
        </p:nvSpPr>
        <p:spPr>
          <a:xfrm>
            <a:off x="457200" y="548680"/>
            <a:ext cx="8229600" cy="5577483"/>
          </a:xfrm>
        </p:spPr>
        <p:txBody>
          <a:bodyPr>
            <a:normAutofit fontScale="85000" lnSpcReduction="20000"/>
          </a:bodyPr>
          <a:lstStyle/>
          <a:p>
            <a:pPr marL="0" indent="0">
              <a:buNone/>
            </a:pPr>
            <a:r>
              <a:rPr lang="lt-LT" dirty="0">
                <a:solidFill>
                  <a:srgbClr val="0070C0"/>
                </a:solidFill>
              </a:rPr>
              <a:t>LAT</a:t>
            </a:r>
            <a:r>
              <a:rPr lang="en-US" dirty="0">
                <a:solidFill>
                  <a:srgbClr val="0070C0"/>
                </a:solidFill>
              </a:rPr>
              <a:t> 2K-7-61-511/2023</a:t>
            </a:r>
            <a:r>
              <a:rPr lang="lt-LT" dirty="0"/>
              <a:t>: Nustatę </a:t>
            </a:r>
            <a:r>
              <a:rPr lang="lt-LT" i="1" dirty="0" err="1"/>
              <a:t>non</a:t>
            </a:r>
            <a:r>
              <a:rPr lang="lt-LT" i="1" dirty="0"/>
              <a:t> bis </a:t>
            </a:r>
            <a:r>
              <a:rPr lang="lt-LT" i="1" dirty="0" err="1"/>
              <a:t>in</a:t>
            </a:r>
            <a:r>
              <a:rPr lang="lt-LT" i="1" dirty="0"/>
              <a:t> </a:t>
            </a:r>
            <a:r>
              <a:rPr lang="lt-LT" i="1" dirty="0" err="1"/>
              <a:t>idem</a:t>
            </a:r>
            <a:r>
              <a:rPr lang="lt-LT" dirty="0"/>
              <a:t> principo pažeidimą, </a:t>
            </a:r>
            <a:r>
              <a:rPr lang="lt-LT" dirty="0">
                <a:highlight>
                  <a:srgbClr val="FFFF00"/>
                </a:highlight>
              </a:rPr>
              <a:t>teismai paprastai nutraukia bylą</a:t>
            </a:r>
            <a:r>
              <a:rPr lang="lt-LT" dirty="0"/>
              <a:t>, konstatuodami negalimumą antrą kartą bausti ar persekioti už tą pačią veiką. Tačiau kasacinės instancijos teismas yra suformulavęs ir </a:t>
            </a:r>
            <a:r>
              <a:rPr lang="lt-LT" dirty="0">
                <a:highlight>
                  <a:srgbClr val="FFFF00"/>
                </a:highlight>
              </a:rPr>
              <a:t>„klaidos taisymo“</a:t>
            </a:r>
            <a:r>
              <a:rPr lang="lt-LT" dirty="0"/>
              <a:t> taisyklę, pagal kurią baudžiamasis procesas gali būti pripažintas teisėtu, </a:t>
            </a:r>
            <a:r>
              <a:rPr lang="lt-LT" dirty="0">
                <a:highlight>
                  <a:srgbClr val="FFFF00"/>
                </a:highlight>
              </a:rPr>
              <a:t>jeigu anksčiau, neatskleidus visų reikšmingų aplinkybių, pritaikyta nepagrįstai švelni atsakomybės rūšis, tačiau teisinė klaida, lėmusi netinkamos atsakomybės rūšies taikymą, turi būti tikrai šiurkšti </a:t>
            </a:r>
            <a:r>
              <a:rPr lang="lt-LT" dirty="0"/>
              <a:t>ir akivaizdžiai pažeidžianti teisingumo principą Išskirtiniais atvejais taikomos </a:t>
            </a:r>
            <a:r>
              <a:rPr lang="lt-LT" dirty="0">
                <a:highlight>
                  <a:srgbClr val="FFFF00"/>
                </a:highlight>
              </a:rPr>
              <a:t>„kompensacinės“ priemonės</a:t>
            </a:r>
            <a:r>
              <a:rPr lang="lt-LT" dirty="0"/>
              <a:t>, mažinant baudžiamosios atsakomybės apimtį. Šis </a:t>
            </a:r>
            <a:r>
              <a:rPr lang="lt-LT" i="1" dirty="0" err="1"/>
              <a:t>non</a:t>
            </a:r>
            <a:r>
              <a:rPr lang="lt-LT" i="1" dirty="0"/>
              <a:t> bis </a:t>
            </a:r>
            <a:r>
              <a:rPr lang="lt-LT" i="1" dirty="0" err="1"/>
              <a:t>in</a:t>
            </a:r>
            <a:r>
              <a:rPr lang="lt-LT" i="1" dirty="0"/>
              <a:t> </a:t>
            </a:r>
            <a:r>
              <a:rPr lang="lt-LT" i="1" dirty="0" err="1"/>
              <a:t>idem</a:t>
            </a:r>
            <a:r>
              <a:rPr lang="lt-LT" i="1" dirty="0"/>
              <a:t> </a:t>
            </a:r>
            <a:r>
              <a:rPr lang="lt-LT" dirty="0"/>
              <a:t>principo pažeidimo ištaisymo būdas taikomas kaip </a:t>
            </a:r>
            <a:r>
              <a:rPr lang="lt-LT" i="1" dirty="0" err="1"/>
              <a:t>ultima</a:t>
            </a:r>
            <a:r>
              <a:rPr lang="lt-LT" i="1" dirty="0"/>
              <a:t> </a:t>
            </a:r>
            <a:r>
              <a:rPr lang="lt-LT" i="1" dirty="0" err="1"/>
              <a:t>ratio</a:t>
            </a:r>
            <a:r>
              <a:rPr lang="lt-LT" dirty="0"/>
              <a:t> [...].</a:t>
            </a:r>
          </a:p>
          <a:p>
            <a:endParaRPr lang="en-US" dirty="0"/>
          </a:p>
        </p:txBody>
      </p:sp>
      <p:sp>
        <p:nvSpPr>
          <p:cNvPr id="4" name="Datumsplatzhalter 3">
            <a:extLst>
              <a:ext uri="{FF2B5EF4-FFF2-40B4-BE49-F238E27FC236}">
                <a16:creationId xmlns:a16="http://schemas.microsoft.com/office/drawing/2014/main" id="{EAA8FF06-9499-64C9-A637-9AB18D7FE60A}"/>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356C9BD2-3571-367C-0C37-9D82AB2FC483}"/>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D0173041-8FD1-CA92-C535-106D32609687}"/>
              </a:ext>
            </a:extLst>
          </p:cNvPr>
          <p:cNvSpPr>
            <a:spLocks noGrp="1"/>
          </p:cNvSpPr>
          <p:nvPr>
            <p:ph type="sldNum" sz="quarter" idx="12"/>
          </p:nvPr>
        </p:nvSpPr>
        <p:spPr/>
        <p:txBody>
          <a:bodyPr/>
          <a:lstStyle/>
          <a:p>
            <a:fld id="{C191162D-2D2D-40DA-97B4-85B411CDC5D2}" type="slidenum">
              <a:rPr lang="en-US" smtClean="0"/>
              <a:t>35</a:t>
            </a:fld>
            <a:endParaRPr lang="en-US"/>
          </a:p>
        </p:txBody>
      </p:sp>
    </p:spTree>
    <p:extLst>
      <p:ext uri="{BB962C8B-B14F-4D97-AF65-F5344CB8AC3E}">
        <p14:creationId xmlns:p14="http://schemas.microsoft.com/office/powerpoint/2010/main" val="4133802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F2E9AF5-8DDC-BC5D-B034-D2AE5214D5D5}"/>
              </a:ext>
            </a:extLst>
          </p:cNvPr>
          <p:cNvSpPr>
            <a:spLocks noGrp="1"/>
          </p:cNvSpPr>
          <p:nvPr>
            <p:ph idx="1"/>
          </p:nvPr>
        </p:nvSpPr>
        <p:spPr>
          <a:xfrm>
            <a:off x="457200" y="332656"/>
            <a:ext cx="8229600" cy="5793507"/>
          </a:xfrm>
        </p:spPr>
        <p:txBody>
          <a:bodyPr>
            <a:normAutofit fontScale="92500" lnSpcReduction="20000"/>
          </a:bodyPr>
          <a:lstStyle/>
          <a:p>
            <a:pPr marL="0" indent="0">
              <a:buNone/>
            </a:pPr>
            <a:r>
              <a:rPr lang="en-US" dirty="0">
                <a:solidFill>
                  <a:srgbClr val="0070C0"/>
                </a:solidFill>
              </a:rPr>
              <a:t>LRKT 2020</a:t>
            </a:r>
            <a:r>
              <a:rPr lang="lt-LT" dirty="0">
                <a:solidFill>
                  <a:srgbClr val="0070C0"/>
                </a:solidFill>
              </a:rPr>
              <a:t>-07-24,</a:t>
            </a:r>
            <a:r>
              <a:rPr lang="en-US" dirty="0">
                <a:solidFill>
                  <a:srgbClr val="0070C0"/>
                </a:solidFill>
              </a:rPr>
              <a:t> Nr. KT133-N10/2020:</a:t>
            </a:r>
          </a:p>
          <a:p>
            <a:pPr marL="0" indent="0">
              <a:buNone/>
            </a:pPr>
            <a:endParaRPr lang="en-US" dirty="0">
              <a:solidFill>
                <a:srgbClr val="0070C0"/>
              </a:solidFill>
            </a:endParaRPr>
          </a:p>
          <a:p>
            <a:r>
              <a:rPr lang="lt-LT" dirty="0"/>
              <a:t>už teisės pažeidimą asmuo apskritai gali būti traukiamas </a:t>
            </a:r>
            <a:r>
              <a:rPr lang="lt-LT" dirty="0">
                <a:highlight>
                  <a:srgbClr val="FFFF00"/>
                </a:highlight>
              </a:rPr>
              <a:t>skirtingų rūšių </a:t>
            </a:r>
            <a:r>
              <a:rPr lang="lt-LT" dirty="0" err="1"/>
              <a:t>teisinėn</a:t>
            </a:r>
            <a:r>
              <a:rPr lang="lt-LT" dirty="0"/>
              <a:t> atsakomybėn;</a:t>
            </a:r>
          </a:p>
          <a:p>
            <a:r>
              <a:rPr lang="lt-LT" dirty="0"/>
              <a:t>galimybė taikyti asmeniui ne vieną, bet daugiau </a:t>
            </a:r>
            <a:r>
              <a:rPr lang="lt-LT" dirty="0">
                <a:highlight>
                  <a:srgbClr val="FFFF00"/>
                </a:highlight>
              </a:rPr>
              <a:t>tos pačios rūšies </a:t>
            </a:r>
            <a:r>
              <a:rPr lang="lt-LT" dirty="0"/>
              <a:t>(t. y. apibrėžiamų tos pačios teisės šakos normomis) sankcijų už tą patį pažeidimą, </a:t>
            </a:r>
            <a:r>
              <a:rPr lang="en-US" dirty="0" err="1"/>
              <a:t>pvz</a:t>
            </a:r>
            <a:r>
              <a:rPr lang="en-US" dirty="0"/>
              <a:t>.</a:t>
            </a:r>
            <a:r>
              <a:rPr lang="lt-LT" dirty="0"/>
              <a:t>, pagrindinę ir papildomąją bausmę arba administracinę nuobaudą</a:t>
            </a:r>
          </a:p>
          <a:p>
            <a:r>
              <a:rPr lang="lt-LT" dirty="0"/>
              <a:t>nedraudžia taikyti asmeniui uždraudimo sankcijos – p</a:t>
            </a:r>
            <a:r>
              <a:rPr lang="lt-LT" dirty="0">
                <a:highlight>
                  <a:srgbClr val="FFFF00"/>
                </a:highlight>
              </a:rPr>
              <a:t>revencinio poveikio priemonės kartu su kita administracine nuobauda</a:t>
            </a:r>
          </a:p>
          <a:p>
            <a:r>
              <a:rPr lang="lt-LT" dirty="0"/>
              <a:t>nereiškia, kad teisės sistemoje negali būti įtvirtintas </a:t>
            </a:r>
            <a:r>
              <a:rPr lang="lt-LT" dirty="0">
                <a:highlight>
                  <a:srgbClr val="FFFF00"/>
                </a:highlight>
              </a:rPr>
              <a:t>pakartotinumo</a:t>
            </a:r>
            <a:r>
              <a:rPr lang="lt-LT" dirty="0"/>
              <a:t> institutas</a:t>
            </a:r>
          </a:p>
          <a:p>
            <a:endParaRPr lang="lt-LT" dirty="0"/>
          </a:p>
          <a:p>
            <a:endParaRPr lang="en-US" dirty="0"/>
          </a:p>
        </p:txBody>
      </p:sp>
      <p:sp>
        <p:nvSpPr>
          <p:cNvPr id="4" name="Datumsplatzhalter 3">
            <a:extLst>
              <a:ext uri="{FF2B5EF4-FFF2-40B4-BE49-F238E27FC236}">
                <a16:creationId xmlns:a16="http://schemas.microsoft.com/office/drawing/2014/main" id="{DF165472-309C-DB5C-B887-768FB97058C7}"/>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6F780B4A-99AA-26EF-9B4F-D85B71754A3B}"/>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4BA62E81-BF96-6EF1-A26C-586C83DC35EF}"/>
              </a:ext>
            </a:extLst>
          </p:cNvPr>
          <p:cNvSpPr>
            <a:spLocks noGrp="1"/>
          </p:cNvSpPr>
          <p:nvPr>
            <p:ph type="sldNum" sz="quarter" idx="12"/>
          </p:nvPr>
        </p:nvSpPr>
        <p:spPr/>
        <p:txBody>
          <a:bodyPr/>
          <a:lstStyle/>
          <a:p>
            <a:fld id="{C191162D-2D2D-40DA-97B4-85B411CDC5D2}" type="slidenum">
              <a:rPr lang="en-US" smtClean="0"/>
              <a:t>36</a:t>
            </a:fld>
            <a:endParaRPr lang="en-US"/>
          </a:p>
        </p:txBody>
      </p:sp>
    </p:spTree>
    <p:extLst>
      <p:ext uri="{BB962C8B-B14F-4D97-AF65-F5344CB8AC3E}">
        <p14:creationId xmlns:p14="http://schemas.microsoft.com/office/powerpoint/2010/main" val="42834304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3765275-3C31-7404-6400-91139CFDDC3D}"/>
              </a:ext>
            </a:extLst>
          </p:cNvPr>
          <p:cNvSpPr>
            <a:spLocks noGrp="1"/>
          </p:cNvSpPr>
          <p:nvPr>
            <p:ph idx="1"/>
          </p:nvPr>
        </p:nvSpPr>
        <p:spPr>
          <a:xfrm>
            <a:off x="457200" y="620688"/>
            <a:ext cx="8229600" cy="5505475"/>
          </a:xfrm>
        </p:spPr>
        <p:txBody>
          <a:bodyPr>
            <a:normAutofit fontScale="92500" lnSpcReduction="10000"/>
          </a:bodyPr>
          <a:lstStyle/>
          <a:p>
            <a:pPr marL="0" indent="0">
              <a:buNone/>
            </a:pPr>
            <a:r>
              <a:rPr lang="en-US" dirty="0"/>
              <a:t>ESTT </a:t>
            </a:r>
            <a:r>
              <a:rPr lang="en-US" dirty="0" err="1"/>
              <a:t>kriterijai</a:t>
            </a:r>
            <a:r>
              <a:rPr lang="en-US" dirty="0"/>
              <a:t> :</a:t>
            </a:r>
          </a:p>
          <a:p>
            <a:r>
              <a:rPr lang="lt-LT" dirty="0"/>
              <a:t>v</a:t>
            </a:r>
            <a:r>
              <a:rPr lang="en-US" dirty="0" err="1"/>
              <a:t>ie</a:t>
            </a:r>
            <a:r>
              <a:rPr lang="lt-LT" dirty="0" err="1"/>
              <a:t>šasis</a:t>
            </a:r>
            <a:r>
              <a:rPr lang="lt-LT" dirty="0"/>
              <a:t> interesas/proporcingumas</a:t>
            </a:r>
          </a:p>
          <a:p>
            <a:r>
              <a:rPr lang="lt-LT" dirty="0"/>
              <a:t>teisinis aiškumas/</a:t>
            </a:r>
            <a:r>
              <a:rPr lang="lt-LT" dirty="0" err="1"/>
              <a:t>numatomumas</a:t>
            </a:r>
            <a:endParaRPr lang="lt-LT" dirty="0"/>
          </a:p>
          <a:p>
            <a:r>
              <a:rPr lang="lt-LT" dirty="0"/>
              <a:t>egzistuoja skirtingų procesų koordinavimo taisyklės</a:t>
            </a:r>
            <a:endParaRPr lang="en-US" dirty="0"/>
          </a:p>
          <a:p>
            <a:r>
              <a:rPr lang="lt-LT" dirty="0"/>
              <a:t>visų skirtų sankcijų griežtumas ne</a:t>
            </a:r>
            <a:r>
              <a:rPr lang="en-US" dirty="0" err="1"/>
              <a:t>gali</a:t>
            </a:r>
            <a:r>
              <a:rPr lang="en-US" dirty="0"/>
              <a:t> </a:t>
            </a:r>
            <a:r>
              <a:rPr lang="lt-LT" dirty="0"/>
              <a:t>viršyt</a:t>
            </a:r>
            <a:r>
              <a:rPr lang="en-US" dirty="0" err="1"/>
              <a:t>i</a:t>
            </a:r>
            <a:r>
              <a:rPr lang="lt-LT" dirty="0"/>
              <a:t> konstatuoto nusikaltimo sunkumo / kompensavimas</a:t>
            </a:r>
          </a:p>
          <a:p>
            <a:pPr marL="0" indent="0">
              <a:buNone/>
            </a:pPr>
            <a:r>
              <a:rPr lang="en-US" dirty="0">
                <a:solidFill>
                  <a:srgbClr val="0070C0"/>
                </a:solidFill>
              </a:rPr>
              <a:t>C-524/15 – </a:t>
            </a:r>
            <a:r>
              <a:rPr lang="en-US" i="1" dirty="0" err="1">
                <a:solidFill>
                  <a:srgbClr val="0070C0"/>
                </a:solidFill>
              </a:rPr>
              <a:t>Menci</a:t>
            </a:r>
            <a:r>
              <a:rPr lang="lt-LT" dirty="0">
                <a:solidFill>
                  <a:srgbClr val="0070C0"/>
                </a:solidFill>
              </a:rPr>
              <a:t>; taip pat </a:t>
            </a:r>
            <a:r>
              <a:rPr lang="lt-LT" dirty="0" err="1">
                <a:solidFill>
                  <a:srgbClr val="0070C0"/>
                </a:solidFill>
              </a:rPr>
              <a:t>pal</a:t>
            </a:r>
            <a:r>
              <a:rPr lang="lt-LT" dirty="0">
                <a:solidFill>
                  <a:srgbClr val="0070C0"/>
                </a:solidFill>
              </a:rPr>
              <a:t>. </a:t>
            </a:r>
            <a:r>
              <a:rPr lang="de-DE" dirty="0">
                <a:solidFill>
                  <a:srgbClr val="0070C0"/>
                </a:solidFill>
              </a:rPr>
              <a:t>C- 537/16 - </a:t>
            </a:r>
            <a:r>
              <a:rPr lang="lt-LT" i="1" dirty="0" err="1">
                <a:solidFill>
                  <a:srgbClr val="0070C0"/>
                </a:solidFill>
              </a:rPr>
              <a:t>Garlsson</a:t>
            </a:r>
            <a:r>
              <a:rPr lang="lt-LT" i="1" dirty="0">
                <a:solidFill>
                  <a:srgbClr val="0070C0"/>
                </a:solidFill>
              </a:rPr>
              <a:t> </a:t>
            </a:r>
            <a:r>
              <a:rPr lang="lt-LT" i="1" dirty="0" err="1">
                <a:solidFill>
                  <a:srgbClr val="0070C0"/>
                </a:solidFill>
              </a:rPr>
              <a:t>Real</a:t>
            </a:r>
            <a:r>
              <a:rPr lang="lt-LT" i="1" dirty="0">
                <a:solidFill>
                  <a:srgbClr val="0070C0"/>
                </a:solidFill>
              </a:rPr>
              <a:t> </a:t>
            </a:r>
            <a:r>
              <a:rPr lang="lt-LT" i="1" dirty="0" err="1">
                <a:solidFill>
                  <a:srgbClr val="0070C0"/>
                </a:solidFill>
              </a:rPr>
              <a:t>Estate</a:t>
            </a:r>
            <a:r>
              <a:rPr lang="lt-LT" dirty="0">
                <a:solidFill>
                  <a:srgbClr val="0070C0"/>
                </a:solidFill>
              </a:rPr>
              <a:t>; </a:t>
            </a:r>
            <a:r>
              <a:rPr lang="de-DE" dirty="0">
                <a:solidFill>
                  <a:srgbClr val="0070C0"/>
                </a:solidFill>
              </a:rPr>
              <a:t>C-596/16 ir 597/16 - </a:t>
            </a:r>
            <a:r>
              <a:rPr lang="lt-LT" i="1" dirty="0" err="1">
                <a:solidFill>
                  <a:srgbClr val="0070C0"/>
                </a:solidFill>
              </a:rPr>
              <a:t>Di</a:t>
            </a:r>
            <a:r>
              <a:rPr lang="lt-LT" i="1" dirty="0">
                <a:solidFill>
                  <a:srgbClr val="0070C0"/>
                </a:solidFill>
              </a:rPr>
              <a:t> Puma ir </a:t>
            </a:r>
            <a:r>
              <a:rPr lang="lt-LT" i="1" dirty="0" err="1">
                <a:solidFill>
                  <a:srgbClr val="0070C0"/>
                </a:solidFill>
              </a:rPr>
              <a:t>Zecca</a:t>
            </a:r>
            <a:r>
              <a:rPr lang="de-DE" dirty="0">
                <a:solidFill>
                  <a:srgbClr val="0070C0"/>
                </a:solidFill>
              </a:rPr>
              <a:t>; </a:t>
            </a:r>
            <a:r>
              <a:rPr lang="lt-LT" dirty="0">
                <a:solidFill>
                  <a:srgbClr val="0070C0"/>
                </a:solidFill>
              </a:rPr>
              <a:t>C-117/20</a:t>
            </a:r>
            <a:r>
              <a:rPr lang="lt-LT" i="1" dirty="0">
                <a:solidFill>
                  <a:srgbClr val="0070C0"/>
                </a:solidFill>
              </a:rPr>
              <a:t> – </a:t>
            </a:r>
            <a:r>
              <a:rPr lang="lt-LT" i="1" dirty="0" err="1">
                <a:solidFill>
                  <a:srgbClr val="0070C0"/>
                </a:solidFill>
              </a:rPr>
              <a:t>bpost</a:t>
            </a:r>
            <a:r>
              <a:rPr lang="lt-LT" i="1" dirty="0">
                <a:solidFill>
                  <a:srgbClr val="0070C0"/>
                </a:solidFill>
              </a:rPr>
              <a:t>; </a:t>
            </a:r>
            <a:r>
              <a:rPr lang="de-DE" dirty="0">
                <a:solidFill>
                  <a:srgbClr val="0070C0"/>
                </a:solidFill>
              </a:rPr>
              <a:t>C‑97/21 – </a:t>
            </a:r>
            <a:r>
              <a:rPr lang="de-DE" i="1" dirty="0">
                <a:solidFill>
                  <a:srgbClr val="0070C0"/>
                </a:solidFill>
              </a:rPr>
              <a:t>MV – 98.</a:t>
            </a:r>
            <a:endParaRPr lang="en-US" i="1" dirty="0">
              <a:solidFill>
                <a:srgbClr val="0070C0"/>
              </a:solidFill>
            </a:endParaRPr>
          </a:p>
        </p:txBody>
      </p:sp>
      <p:sp>
        <p:nvSpPr>
          <p:cNvPr id="4" name="Datumsplatzhalter 3">
            <a:extLst>
              <a:ext uri="{FF2B5EF4-FFF2-40B4-BE49-F238E27FC236}">
                <a16:creationId xmlns:a16="http://schemas.microsoft.com/office/drawing/2014/main" id="{6A5A7833-ADFC-B1B7-9E5B-5440EB5B2BD6}"/>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7D65D783-654C-4B02-3642-F35DB56F8762}"/>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CDF99CB8-1AB5-2D71-F7B0-36283CA40545}"/>
              </a:ext>
            </a:extLst>
          </p:cNvPr>
          <p:cNvSpPr>
            <a:spLocks noGrp="1"/>
          </p:cNvSpPr>
          <p:nvPr>
            <p:ph type="sldNum" sz="quarter" idx="12"/>
          </p:nvPr>
        </p:nvSpPr>
        <p:spPr/>
        <p:txBody>
          <a:bodyPr/>
          <a:lstStyle/>
          <a:p>
            <a:fld id="{C191162D-2D2D-40DA-97B4-85B411CDC5D2}" type="slidenum">
              <a:rPr lang="en-US" smtClean="0"/>
              <a:t>37</a:t>
            </a:fld>
            <a:endParaRPr lang="en-US"/>
          </a:p>
        </p:txBody>
      </p:sp>
    </p:spTree>
    <p:extLst>
      <p:ext uri="{BB962C8B-B14F-4D97-AF65-F5344CB8AC3E}">
        <p14:creationId xmlns:p14="http://schemas.microsoft.com/office/powerpoint/2010/main" val="19919182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819C135C-DC72-1FF3-9C21-C75B0E39E955}"/>
              </a:ext>
            </a:extLst>
          </p:cNvPr>
          <p:cNvSpPr>
            <a:spLocks noGrp="1"/>
          </p:cNvSpPr>
          <p:nvPr>
            <p:ph idx="1"/>
          </p:nvPr>
        </p:nvSpPr>
        <p:spPr>
          <a:xfrm>
            <a:off x="457200" y="620688"/>
            <a:ext cx="8229600" cy="5505475"/>
          </a:xfrm>
        </p:spPr>
        <p:txBody>
          <a:bodyPr>
            <a:normAutofit fontScale="92500" lnSpcReduction="20000"/>
          </a:bodyPr>
          <a:lstStyle/>
          <a:p>
            <a:pPr marL="0" indent="0">
              <a:buNone/>
            </a:pPr>
            <a:r>
              <a:rPr lang="de-DE" dirty="0">
                <a:solidFill>
                  <a:srgbClr val="0070C0"/>
                </a:solidFill>
              </a:rPr>
              <a:t>E</a:t>
            </a:r>
            <a:r>
              <a:rPr lang="lt-LT" dirty="0">
                <a:solidFill>
                  <a:srgbClr val="0070C0"/>
                </a:solidFill>
              </a:rPr>
              <a:t>ŽTT 2016-11-15, </a:t>
            </a:r>
            <a:r>
              <a:rPr lang="lt-LT" dirty="0" err="1">
                <a:solidFill>
                  <a:srgbClr val="0070C0"/>
                </a:solidFill>
              </a:rPr>
              <a:t>pet</a:t>
            </a:r>
            <a:r>
              <a:rPr lang="lt-LT" dirty="0">
                <a:solidFill>
                  <a:srgbClr val="0070C0"/>
                </a:solidFill>
              </a:rPr>
              <a:t>. Nr. 24130/11 ir 29758/11 –</a:t>
            </a:r>
            <a:r>
              <a:rPr lang="lt-LT" i="1" dirty="0">
                <a:solidFill>
                  <a:srgbClr val="0070C0"/>
                </a:solidFill>
              </a:rPr>
              <a:t> A. ir B. / Norvegija</a:t>
            </a:r>
          </a:p>
          <a:p>
            <a:pPr marL="0" indent="0">
              <a:buNone/>
            </a:pPr>
            <a:r>
              <a:rPr lang="lt-LT" dirty="0"/>
              <a:t>Laisvės atėmimo bausmė po administracinės mokestinės nuobaudos.</a:t>
            </a:r>
          </a:p>
          <a:p>
            <a:pPr marL="0" indent="0">
              <a:buNone/>
            </a:pPr>
            <a:r>
              <a:rPr lang="lt-LT" dirty="0"/>
              <a:t>Teismo kriterijai:</a:t>
            </a:r>
          </a:p>
          <a:p>
            <a:r>
              <a:rPr lang="lt-LT" dirty="0"/>
              <a:t>Ar visumoje procesas laikytinas „integruotu“, jog tarp atskirų jo elementų egzistuoja pakankamas laiko ir turinio sąryšis.</a:t>
            </a:r>
          </a:p>
          <a:p>
            <a:r>
              <a:rPr lang="lt-LT" dirty="0"/>
              <a:t>Ar sankcionavimo tikslai nėra visai tapatūs (atgrasymas - pasmerkimas)</a:t>
            </a:r>
          </a:p>
          <a:p>
            <a:r>
              <a:rPr lang="lt-LT" dirty="0"/>
              <a:t>Ar atsižvelgiama skiriant galutinę sankciją.</a:t>
            </a:r>
          </a:p>
          <a:p>
            <a:r>
              <a:rPr lang="lt-LT" dirty="0" err="1"/>
              <a:t>Numatomumas</a:t>
            </a:r>
            <a:r>
              <a:rPr lang="lt-LT" dirty="0"/>
              <a:t>/proporcingumas.  </a:t>
            </a:r>
            <a:endParaRPr lang="en-US" dirty="0"/>
          </a:p>
        </p:txBody>
      </p:sp>
      <p:sp>
        <p:nvSpPr>
          <p:cNvPr id="4" name="Datumsplatzhalter 3">
            <a:extLst>
              <a:ext uri="{FF2B5EF4-FFF2-40B4-BE49-F238E27FC236}">
                <a16:creationId xmlns:a16="http://schemas.microsoft.com/office/drawing/2014/main" id="{D320F4FC-2184-3371-B11A-0FCD0DBE6402}"/>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6026B0C7-8E87-9578-6905-1C7A6EBFCE15}"/>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69CCC111-49D8-0ED0-3CC0-6136DB84F4B9}"/>
              </a:ext>
            </a:extLst>
          </p:cNvPr>
          <p:cNvSpPr>
            <a:spLocks noGrp="1"/>
          </p:cNvSpPr>
          <p:nvPr>
            <p:ph type="sldNum" sz="quarter" idx="12"/>
          </p:nvPr>
        </p:nvSpPr>
        <p:spPr/>
        <p:txBody>
          <a:bodyPr/>
          <a:lstStyle/>
          <a:p>
            <a:fld id="{C191162D-2D2D-40DA-97B4-85B411CDC5D2}" type="slidenum">
              <a:rPr lang="en-US" smtClean="0"/>
              <a:t>38</a:t>
            </a:fld>
            <a:endParaRPr lang="en-US"/>
          </a:p>
        </p:txBody>
      </p:sp>
    </p:spTree>
    <p:extLst>
      <p:ext uri="{BB962C8B-B14F-4D97-AF65-F5344CB8AC3E}">
        <p14:creationId xmlns:p14="http://schemas.microsoft.com/office/powerpoint/2010/main" val="6402643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A4D09C5-34DA-28A8-FFBB-ACECC36FDE1A}"/>
              </a:ext>
            </a:extLst>
          </p:cNvPr>
          <p:cNvSpPr>
            <a:spLocks noGrp="1"/>
          </p:cNvSpPr>
          <p:nvPr>
            <p:ph idx="1"/>
          </p:nvPr>
        </p:nvSpPr>
        <p:spPr>
          <a:xfrm>
            <a:off x="457200" y="764704"/>
            <a:ext cx="8229600" cy="5361459"/>
          </a:xfrm>
        </p:spPr>
        <p:txBody>
          <a:bodyPr>
            <a:normAutofit fontScale="92500" lnSpcReduction="10000"/>
          </a:bodyPr>
          <a:lstStyle/>
          <a:p>
            <a:pPr marL="0" indent="0">
              <a:buNone/>
            </a:pPr>
            <a:r>
              <a:rPr lang="lt-LT" dirty="0"/>
              <a:t>Tarptautinis kontekstas:</a:t>
            </a:r>
          </a:p>
          <a:p>
            <a:pPr marL="0" indent="0">
              <a:buNone/>
            </a:pPr>
            <a:r>
              <a:rPr lang="lt-LT" dirty="0">
                <a:solidFill>
                  <a:srgbClr val="0070C0"/>
                </a:solidFill>
              </a:rPr>
              <a:t>Generalinio advokato </a:t>
            </a:r>
            <a:r>
              <a:rPr lang="lt-LT" dirty="0" err="1">
                <a:solidFill>
                  <a:srgbClr val="0070C0"/>
                </a:solidFill>
              </a:rPr>
              <a:t>Sánchez-Bordona</a:t>
            </a:r>
            <a:r>
              <a:rPr lang="lt-LT" dirty="0">
                <a:solidFill>
                  <a:srgbClr val="0070C0"/>
                </a:solidFill>
              </a:rPr>
              <a:t> </a:t>
            </a:r>
            <a:r>
              <a:rPr lang="de-DE" dirty="0">
                <a:solidFill>
                  <a:srgbClr val="0070C0"/>
                </a:solidFill>
              </a:rPr>
              <a:t>i</a:t>
            </a:r>
            <a:r>
              <a:rPr lang="lt-LT" dirty="0" err="1">
                <a:solidFill>
                  <a:srgbClr val="0070C0"/>
                </a:solidFill>
              </a:rPr>
              <a:t>švada</a:t>
            </a:r>
            <a:r>
              <a:rPr lang="lt-LT" dirty="0">
                <a:solidFill>
                  <a:srgbClr val="0070C0"/>
                </a:solidFill>
              </a:rPr>
              <a:t>, 2023-03-30, C-27/22 - </a:t>
            </a:r>
            <a:r>
              <a:rPr lang="lt-LT" i="1" dirty="0">
                <a:solidFill>
                  <a:srgbClr val="0070C0"/>
                </a:solidFill>
              </a:rPr>
              <a:t>Volkswagen Group </a:t>
            </a:r>
            <a:r>
              <a:rPr lang="lt-LT" i="1" dirty="0" err="1">
                <a:solidFill>
                  <a:srgbClr val="0070C0"/>
                </a:solidFill>
              </a:rPr>
              <a:t>Italia</a:t>
            </a:r>
            <a:r>
              <a:rPr lang="lt-LT" i="1" dirty="0">
                <a:solidFill>
                  <a:srgbClr val="0070C0"/>
                </a:solidFill>
              </a:rPr>
              <a:t> </a:t>
            </a:r>
            <a:r>
              <a:rPr lang="lt-LT" i="1" dirty="0" err="1">
                <a:solidFill>
                  <a:srgbClr val="0070C0"/>
                </a:solidFill>
              </a:rPr>
              <a:t>S.p.A</a:t>
            </a:r>
            <a:r>
              <a:rPr lang="lt-LT" i="1" dirty="0">
                <a:solidFill>
                  <a:srgbClr val="0070C0"/>
                </a:solidFill>
              </a:rPr>
              <a:t>., Volkswagen </a:t>
            </a:r>
            <a:r>
              <a:rPr lang="lt-LT" i="1" dirty="0" err="1">
                <a:solidFill>
                  <a:srgbClr val="0070C0"/>
                </a:solidFill>
              </a:rPr>
              <a:t>Aktiengesellschaft</a:t>
            </a:r>
            <a:endParaRPr lang="de-DE" i="1" dirty="0">
              <a:solidFill>
                <a:srgbClr val="0070C0"/>
              </a:solidFill>
            </a:endParaRPr>
          </a:p>
          <a:p>
            <a:pPr marL="0" indent="0">
              <a:buNone/>
            </a:pPr>
            <a:r>
              <a:rPr lang="de-DE" dirty="0"/>
              <a:t>D</a:t>
            </a:r>
            <a:r>
              <a:rPr lang="lt-LT" dirty="0" err="1"/>
              <a:t>ėl</a:t>
            </a:r>
            <a:r>
              <a:rPr lang="lt-LT" dirty="0"/>
              <a:t> prekybos manipuliuotais automobiliais 2018 m. įsiteisėjo </a:t>
            </a:r>
            <a:r>
              <a:rPr lang="lt-LT" dirty="0" err="1"/>
              <a:t>Braunschweigo</a:t>
            </a:r>
            <a:r>
              <a:rPr lang="lt-LT" dirty="0"/>
              <a:t> (VFR) prokuratūros sprendimas skirti 1 </a:t>
            </a:r>
            <a:r>
              <a:rPr lang="lt-LT" dirty="0" err="1"/>
              <a:t>Mljrd</a:t>
            </a:r>
            <a:r>
              <a:rPr lang="lt-LT" dirty="0"/>
              <a:t>. Eur baudą; bauda sumokėta.</a:t>
            </a:r>
          </a:p>
          <a:p>
            <a:pPr marL="0" indent="0">
              <a:buNone/>
            </a:pPr>
            <a:r>
              <a:rPr lang="lt-LT" dirty="0"/>
              <a:t>Ginčas Italijos teismuose dėl 2016 m. Italijos Konkurencijos Tarnybos paskirtos 5 </a:t>
            </a:r>
            <a:r>
              <a:rPr lang="lt-LT" dirty="0" err="1"/>
              <a:t>Mil</a:t>
            </a:r>
            <a:r>
              <a:rPr lang="lt-LT" dirty="0"/>
              <a:t>. Eur baudos, neįsiteisėjusi.  </a:t>
            </a:r>
          </a:p>
          <a:p>
            <a:pPr marL="0" indent="0">
              <a:buNone/>
            </a:pPr>
            <a:endParaRPr lang="lt-LT" dirty="0">
              <a:solidFill>
                <a:srgbClr val="0070C0"/>
              </a:solidFill>
            </a:endParaRPr>
          </a:p>
          <a:p>
            <a:pPr marL="0" indent="0">
              <a:buNone/>
            </a:pPr>
            <a:endParaRPr lang="lt-LT" dirty="0"/>
          </a:p>
        </p:txBody>
      </p:sp>
      <p:sp>
        <p:nvSpPr>
          <p:cNvPr id="4" name="Datumsplatzhalter 3">
            <a:extLst>
              <a:ext uri="{FF2B5EF4-FFF2-40B4-BE49-F238E27FC236}">
                <a16:creationId xmlns:a16="http://schemas.microsoft.com/office/drawing/2014/main" id="{BDE67624-BBAA-B57C-CCA6-4C3E78E4773D}"/>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45AC726E-B587-E0E1-8E10-E6E61DB085C9}"/>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9CEB61B7-CF3C-BBAA-D1ED-0955C5DD972B}"/>
              </a:ext>
            </a:extLst>
          </p:cNvPr>
          <p:cNvSpPr>
            <a:spLocks noGrp="1"/>
          </p:cNvSpPr>
          <p:nvPr>
            <p:ph type="sldNum" sz="quarter" idx="12"/>
          </p:nvPr>
        </p:nvSpPr>
        <p:spPr/>
        <p:txBody>
          <a:bodyPr/>
          <a:lstStyle/>
          <a:p>
            <a:fld id="{C191162D-2D2D-40DA-97B4-85B411CDC5D2}" type="slidenum">
              <a:rPr lang="en-US" smtClean="0"/>
              <a:t>39</a:t>
            </a:fld>
            <a:endParaRPr lang="en-US"/>
          </a:p>
        </p:txBody>
      </p:sp>
    </p:spTree>
    <p:extLst>
      <p:ext uri="{BB962C8B-B14F-4D97-AF65-F5344CB8AC3E}">
        <p14:creationId xmlns:p14="http://schemas.microsoft.com/office/powerpoint/2010/main" val="2206265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540A168-35EC-B43F-61FB-FE6AFE70702B}"/>
              </a:ext>
            </a:extLst>
          </p:cNvPr>
          <p:cNvSpPr>
            <a:spLocks noGrp="1"/>
          </p:cNvSpPr>
          <p:nvPr>
            <p:ph type="dt" sz="half" idx="10"/>
          </p:nvPr>
        </p:nvSpPr>
        <p:spPr/>
        <p:txBody>
          <a:bodyPr/>
          <a:lstStyle/>
          <a:p>
            <a:fld id="{210CB928-0B83-411F-99E3-17878672B8AC}" type="datetime1">
              <a:rPr lang="en-US" smtClean="0"/>
              <a:t>5/9/2023</a:t>
            </a:fld>
            <a:endParaRPr lang="en-US"/>
          </a:p>
        </p:txBody>
      </p:sp>
      <p:sp>
        <p:nvSpPr>
          <p:cNvPr id="3" name="Fußzeilenplatzhalter 2">
            <a:extLst>
              <a:ext uri="{FF2B5EF4-FFF2-40B4-BE49-F238E27FC236}">
                <a16:creationId xmlns:a16="http://schemas.microsoft.com/office/drawing/2014/main" id="{502029FD-AD41-499C-0F31-F4EFD2217C30}"/>
              </a:ext>
            </a:extLst>
          </p:cNvPr>
          <p:cNvSpPr>
            <a:spLocks noGrp="1"/>
          </p:cNvSpPr>
          <p:nvPr>
            <p:ph type="ftr" sz="quarter" idx="11"/>
          </p:nvPr>
        </p:nvSpPr>
        <p:spPr/>
        <p:txBody>
          <a:bodyPr/>
          <a:lstStyle/>
          <a:p>
            <a:r>
              <a:rPr lang="lt-LT"/>
              <a:t>J. Namavičius. Molėtai</a:t>
            </a:r>
            <a:endParaRPr lang="en-US"/>
          </a:p>
        </p:txBody>
      </p:sp>
      <p:sp>
        <p:nvSpPr>
          <p:cNvPr id="4" name="Foliennummernplatzhalter 3">
            <a:extLst>
              <a:ext uri="{FF2B5EF4-FFF2-40B4-BE49-F238E27FC236}">
                <a16:creationId xmlns:a16="http://schemas.microsoft.com/office/drawing/2014/main" id="{82DBB7C1-0A29-49F6-191E-BE8369A99B5E}"/>
              </a:ext>
            </a:extLst>
          </p:cNvPr>
          <p:cNvSpPr>
            <a:spLocks noGrp="1"/>
          </p:cNvSpPr>
          <p:nvPr>
            <p:ph type="sldNum" sz="quarter" idx="12"/>
          </p:nvPr>
        </p:nvSpPr>
        <p:spPr/>
        <p:txBody>
          <a:bodyPr/>
          <a:lstStyle/>
          <a:p>
            <a:fld id="{C191162D-2D2D-40DA-97B4-85B411CDC5D2}" type="slidenum">
              <a:rPr lang="en-US" smtClean="0"/>
              <a:t>4</a:t>
            </a:fld>
            <a:endParaRPr lang="en-US"/>
          </a:p>
        </p:txBody>
      </p:sp>
      <p:sp>
        <p:nvSpPr>
          <p:cNvPr id="6" name="Turinio vietos rezervavimo ženklas 2">
            <a:extLst>
              <a:ext uri="{FF2B5EF4-FFF2-40B4-BE49-F238E27FC236}">
                <a16:creationId xmlns:a16="http://schemas.microsoft.com/office/drawing/2014/main" id="{732EF13D-531F-E128-280D-CB0CE0D57446}"/>
              </a:ext>
            </a:extLst>
          </p:cNvPr>
          <p:cNvSpPr txBox="1">
            <a:spLocks/>
          </p:cNvSpPr>
          <p:nvPr/>
        </p:nvSpPr>
        <p:spPr>
          <a:xfrm>
            <a:off x="107504" y="404664"/>
            <a:ext cx="8856984" cy="5832648"/>
          </a:xfrm>
          <a:prstGeom prst="rect">
            <a:avLst/>
          </a:prstGeom>
        </p:spPr>
        <p:txBody>
          <a:bodyPr vert="horz" lIns="91440" tIns="45720" rIns="91440" bIns="45720" numCol="2"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lt-LT" sz="1800" b="1" i="0" u="none" strike="noStrike" kern="1200" cap="none" spc="0" normalizeH="0" baseline="0" noProof="0" dirty="0">
                <a:ln>
                  <a:noFill/>
                </a:ln>
                <a:solidFill>
                  <a:sysClr val="windowText" lastClr="000000"/>
                </a:solidFill>
                <a:effectLst/>
                <a:uLnTx/>
                <a:uFillTx/>
                <a:latin typeface="Calibri"/>
                <a:ea typeface="+mn-ea"/>
                <a:cs typeface="+mn-cs"/>
              </a:rPr>
              <a:t>Sutrumpinimai</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err="1">
                <a:ln>
                  <a:noFill/>
                </a:ln>
                <a:solidFill>
                  <a:sysClr val="windowText" lastClr="000000"/>
                </a:solidFill>
                <a:effectLst/>
                <a:uLnTx/>
                <a:uFillTx/>
                <a:latin typeface="Calibri"/>
                <a:ea typeface="+mn-ea"/>
                <a:cs typeface="+mn-cs"/>
              </a:rPr>
              <a:t>ApT</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Lietuvos apeliacinis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err="1">
                <a:ln>
                  <a:noFill/>
                </a:ln>
                <a:solidFill>
                  <a:sysClr val="windowText" lastClr="000000"/>
                </a:solidFill>
                <a:effectLst/>
                <a:uLnTx/>
                <a:uFillTx/>
                <a:latin typeface="Calibri"/>
                <a:ea typeface="+mn-ea"/>
                <a:cs typeface="+mn-cs"/>
              </a:rPr>
              <a:t>Ch</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Europos pagrindinių teisių chartija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err="1">
                <a:ln>
                  <a:noFill/>
                </a:ln>
                <a:solidFill>
                  <a:sysClr val="windowText" lastClr="000000"/>
                </a:solidFill>
                <a:effectLst/>
                <a:uLnTx/>
                <a:uFillTx/>
                <a:latin typeface="Calibri"/>
                <a:ea typeface="+mn-ea"/>
                <a:cs typeface="+mn-cs"/>
              </a:rPr>
              <a:t>Dir</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direktyva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EAO 	Europos arešto orderis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168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ESTT 	Europos Sąjungos Teisingumo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Eur 	Europa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EŽTK 	Europos Žmogaus teisių konvencija</a:t>
            </a:r>
            <a:endParaRPr kumimoji="0" lang="en-US"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en-US" sz="1800" b="0" i="0" u="none" strike="noStrike" kern="1200" cap="none" spc="0" normalizeH="0" baseline="0" noProof="0" dirty="0">
                <a:ln>
                  <a:noFill/>
                </a:ln>
                <a:solidFill>
                  <a:sysClr val="windowText" lastClr="000000"/>
                </a:solidFill>
                <a:effectLst/>
                <a:uLnTx/>
                <a:uFillTx/>
                <a:latin typeface="Calibri"/>
                <a:ea typeface="+mn-ea"/>
                <a:cs typeface="+mn-cs"/>
              </a:rPr>
              <a:t>E</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ŽTT 	Europos Žmogaus Teisių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ĮESPV	LR įstatymas dėl Europos 	Sąjungos valstybių narių sprendimų 	baudžiamosiose bylose tarpusavio 	pripažinimo ir vykdymo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err="1">
                <a:ln>
                  <a:noFill/>
                </a:ln>
                <a:solidFill>
                  <a:sysClr val="windowText" lastClr="000000"/>
                </a:solidFill>
                <a:effectLst/>
                <a:uLnTx/>
                <a:uFillTx/>
                <a:latin typeface="Calibri"/>
                <a:ea typeface="+mn-ea"/>
                <a:cs typeface="+mn-cs"/>
              </a:rPr>
              <a:t>KApygT</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Kauno apygardos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KŠSĮ 	Konvencija dėl Šengeno susitarimo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lang="lt-LT" sz="1800" dirty="0">
                <a:solidFill>
                  <a:sysClr val="windowText" lastClr="000000"/>
                </a:solidFill>
                <a:latin typeface="Calibri"/>
              </a:rPr>
              <a:t>LAT	Lietuvos Aukščiausiasis Teismas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lang="lt-LT" sz="1800" dirty="0">
                <a:solidFill>
                  <a:sysClr val="windowText" lastClr="000000"/>
                </a:solidFill>
                <a:latin typeface="Calibri"/>
              </a:rPr>
              <a:t>LRKT	Lietuvos Respublikos Konstitucinis 	Teismas</a:t>
            </a:r>
            <a:endParaRPr kumimoji="0" lang="lt-LT"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de-DE" sz="1800" b="0" i="0" u="none" strike="noStrike" kern="1200" cap="none" spc="0" normalizeH="0" baseline="0" noProof="0" dirty="0">
                <a:ln>
                  <a:noFill/>
                </a:ln>
                <a:solidFill>
                  <a:sysClr val="windowText" lastClr="000000"/>
                </a:solidFill>
                <a:effectLst/>
                <a:uLnTx/>
                <a:uFillTx/>
                <a:latin typeface="Calibri"/>
                <a:ea typeface="+mn-ea"/>
                <a:cs typeface="+mn-cs"/>
              </a:rPr>
              <a:t>LT </a:t>
            </a: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	</a:t>
            </a:r>
            <a:r>
              <a:rPr kumimoji="0" lang="lt-LT" sz="1800" b="0" i="0" u="none" strike="noStrike" kern="1200" cap="none" spc="0" normalizeH="0" baseline="0" dirty="0">
                <a:ln>
                  <a:noFill/>
                </a:ln>
                <a:solidFill>
                  <a:sysClr val="windowText" lastClr="000000"/>
                </a:solidFill>
                <a:effectLst/>
                <a:uLnTx/>
                <a:uFillTx/>
                <a:latin typeface="Calibri"/>
                <a:ea typeface="+mn-ea"/>
                <a:cs typeface="+mn-cs"/>
              </a:rPr>
              <a:t>Lietuva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PROBL	problema; problematiška</a:t>
            </a:r>
            <a:endParaRPr kumimoji="0" lang="de-DE" sz="1800" b="0" i="0" u="none" strike="noStrike" kern="1200" cap="none" spc="0" normalizeH="0" baseline="0" noProof="0" dirty="0">
              <a:ln>
                <a:noFill/>
              </a:ln>
              <a:solidFill>
                <a:sysClr val="windowText" lastClr="000000"/>
              </a:solidFill>
              <a:effectLst/>
              <a:uLnTx/>
              <a:uFillTx/>
              <a:latin typeface="Calibri"/>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PS 	Pagrindų sprendimas</a:t>
            </a:r>
          </a:p>
          <a:p>
            <a:pPr marR="0" lvl="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SESV	Sutartis dėl Europos Sąjungos veikimo</a:t>
            </a:r>
          </a:p>
          <a:p>
            <a:pPr marR="0" lvl="0" algn="l" defTabSz="914400" rtl="0" eaLnBrk="1" fontAlgn="auto" latinLnBrk="0" hangingPunct="1">
              <a:lnSpc>
                <a:spcPct val="90000"/>
              </a:lnSpc>
              <a:spcBef>
                <a:spcPts val="1000"/>
              </a:spcBef>
              <a:spcAft>
                <a:spcPts val="0"/>
              </a:spcAft>
              <a:buClrTx/>
              <a:buSzTx/>
              <a:buFont typeface="Arial" panose="020B0604020202020204" pitchFamily="34" charset="0"/>
              <a:buNone/>
              <a:tabLst>
                <a:tab pos="808038" algn="l"/>
              </a:tabLst>
              <a:defRPr/>
            </a:pPr>
            <a:r>
              <a:rPr kumimoji="0" lang="lt-LT" sz="1800" b="0" i="0" u="none" strike="noStrike" kern="1200" cap="none" spc="0" normalizeH="0" baseline="0" noProof="0" dirty="0">
                <a:ln>
                  <a:noFill/>
                </a:ln>
                <a:solidFill>
                  <a:sysClr val="windowText" lastClr="000000"/>
                </a:solidFill>
                <a:effectLst/>
                <a:uLnTx/>
                <a:uFillTx/>
                <a:latin typeface="Calibri"/>
                <a:ea typeface="+mn-ea"/>
                <a:cs typeface="+mn-cs"/>
              </a:rPr>
              <a:t>VFR	Vokietijos Federacinė Respublika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6694315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850106"/>
          </a:xfrm>
        </p:spPr>
        <p:txBody>
          <a:bodyPr/>
          <a:lstStyle/>
          <a:p>
            <a:pPr algn="l"/>
            <a:r>
              <a:rPr lang="lt-LT" dirty="0"/>
              <a:t>III. Ta pati veika</a:t>
            </a:r>
            <a:endParaRPr lang="en-US" dirty="0"/>
          </a:p>
        </p:txBody>
      </p:sp>
      <p:sp>
        <p:nvSpPr>
          <p:cNvPr id="3" name="Turinio vietos rezervavimo ženklas 2"/>
          <p:cNvSpPr>
            <a:spLocks noGrp="1"/>
          </p:cNvSpPr>
          <p:nvPr>
            <p:ph idx="1"/>
          </p:nvPr>
        </p:nvSpPr>
        <p:spPr>
          <a:xfrm>
            <a:off x="457200" y="1124744"/>
            <a:ext cx="8229600" cy="5001419"/>
          </a:xfrm>
        </p:spPr>
        <p:txBody>
          <a:bodyPr/>
          <a:lstStyle/>
          <a:p>
            <a:pPr marL="1588" indent="-1588">
              <a:buNone/>
            </a:pPr>
            <a:r>
              <a:rPr lang="lt-LT" dirty="0"/>
              <a:t>Ne materialusis, bet procesinis apibrėžimas - tam tikrų laike ir erdvėje susijusių faktų visuma (</a:t>
            </a:r>
            <a:r>
              <a:rPr lang="lt-LT" i="1" dirty="0" err="1"/>
              <a:t>idem</a:t>
            </a:r>
            <a:r>
              <a:rPr lang="lt-LT" i="1" dirty="0"/>
              <a:t> </a:t>
            </a:r>
            <a:r>
              <a:rPr lang="lt-LT" i="1" dirty="0" err="1"/>
              <a:t>factum</a:t>
            </a:r>
            <a:r>
              <a:rPr lang="lt-LT" dirty="0"/>
              <a:t>). </a:t>
            </a:r>
          </a:p>
          <a:p>
            <a:pPr marL="1588" indent="-1588">
              <a:buNone/>
            </a:pPr>
            <a:r>
              <a:rPr lang="lt-LT" dirty="0"/>
              <a:t>ESTT: nors sprendžia nacionaliniai teismai, tačiau tos pačios veikos išaiškinimas yra „autonominis“, nepriklauso nuo nacionalinės teisės ypatumų.</a:t>
            </a:r>
          </a:p>
          <a:p>
            <a:pPr>
              <a:buNone/>
            </a:pPr>
            <a:r>
              <a:rPr lang="lt-LT" dirty="0">
                <a:solidFill>
                  <a:srgbClr val="0070C0"/>
                </a:solidFill>
              </a:rPr>
              <a:t>C-150/02 – </a:t>
            </a:r>
            <a:r>
              <a:rPr lang="lt-LT" i="1" dirty="0" err="1">
                <a:solidFill>
                  <a:srgbClr val="0070C0"/>
                </a:solidFill>
              </a:rPr>
              <a:t>van</a:t>
            </a:r>
            <a:r>
              <a:rPr lang="lt-LT" i="1" dirty="0">
                <a:solidFill>
                  <a:srgbClr val="0070C0"/>
                </a:solidFill>
              </a:rPr>
              <a:t> </a:t>
            </a:r>
            <a:r>
              <a:rPr lang="lt-LT" i="1" dirty="0" err="1">
                <a:solidFill>
                  <a:srgbClr val="0070C0"/>
                </a:solidFill>
              </a:rPr>
              <a:t>Straaten</a:t>
            </a:r>
            <a:endParaRPr lang="lt-LT" i="1" dirty="0">
              <a:solidFill>
                <a:srgbClr val="0070C0"/>
              </a:solidFill>
            </a:endParaRPr>
          </a:p>
          <a:p>
            <a:pPr>
              <a:buNone/>
            </a:pPr>
            <a:r>
              <a:rPr lang="lt-LT" dirty="0">
                <a:solidFill>
                  <a:srgbClr val="0070C0"/>
                </a:solidFill>
              </a:rPr>
              <a:t>C-261/09 – </a:t>
            </a:r>
            <a:r>
              <a:rPr lang="lt-LT" i="1" dirty="0" err="1">
                <a:solidFill>
                  <a:srgbClr val="0070C0"/>
                </a:solidFill>
              </a:rPr>
              <a:t>Mantello</a:t>
            </a:r>
            <a:endParaRPr lang="lt-LT" i="1" dirty="0">
              <a:solidFill>
                <a:srgbClr val="0070C0"/>
              </a:solidFill>
            </a:endParaRPr>
          </a:p>
          <a:p>
            <a:pPr>
              <a:buNone/>
            </a:pPr>
            <a:endParaRPr lang="lt-LT" i="1" dirty="0">
              <a:solidFill>
                <a:srgbClr val="0070C0"/>
              </a:solidFill>
            </a:endParaRPr>
          </a:p>
        </p:txBody>
      </p:sp>
      <p:sp>
        <p:nvSpPr>
          <p:cNvPr id="4" name="Datos vietos rezervavimo ženklas 3"/>
          <p:cNvSpPr>
            <a:spLocks noGrp="1"/>
          </p:cNvSpPr>
          <p:nvPr>
            <p:ph type="dt" sz="half" idx="10"/>
          </p:nvPr>
        </p:nvSpPr>
        <p:spPr/>
        <p:txBody>
          <a:bodyPr/>
          <a:lstStyle/>
          <a:p>
            <a:fld id="{705462B9-2F27-427B-8619-1AFE3308FCF8}" type="datetime1">
              <a:rPr lang="en-US" smtClean="0"/>
              <a:t>5/9/2023</a:t>
            </a:fld>
            <a:endParaRPr lang="en-US"/>
          </a:p>
        </p:txBody>
      </p:sp>
      <p:sp>
        <p:nvSpPr>
          <p:cNvPr id="5" name="Poraštės vietos rezervavimo ženklas 4"/>
          <p:cNvSpPr>
            <a:spLocks noGrp="1"/>
          </p:cNvSpPr>
          <p:nvPr>
            <p:ph type="ftr" sz="quarter" idx="11"/>
          </p:nvPr>
        </p:nvSpPr>
        <p:spPr/>
        <p:txBody>
          <a:bodyPr/>
          <a:lstStyle/>
          <a:p>
            <a:r>
              <a:rPr lang="lt-LT"/>
              <a:t>J. Namavičius. Molėtai</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normAutofit/>
          </a:bodyPr>
          <a:lstStyle/>
          <a:p>
            <a:pPr algn="l"/>
            <a:r>
              <a:rPr lang="lt-LT" sz="4000" dirty="0"/>
              <a:t>IV. Bausmė atlikta ar tebevykdoma</a:t>
            </a:r>
            <a:endParaRPr lang="en-US" sz="4000" dirty="0"/>
          </a:p>
        </p:txBody>
      </p:sp>
      <p:sp>
        <p:nvSpPr>
          <p:cNvPr id="3" name="Turinio vietos rezervavimo ženklas 2"/>
          <p:cNvSpPr>
            <a:spLocks noGrp="1"/>
          </p:cNvSpPr>
          <p:nvPr>
            <p:ph idx="1"/>
          </p:nvPr>
        </p:nvSpPr>
        <p:spPr>
          <a:xfrm>
            <a:off x="457200" y="1196752"/>
            <a:ext cx="8229600" cy="4929411"/>
          </a:xfrm>
        </p:spPr>
        <p:txBody>
          <a:bodyPr>
            <a:normAutofit/>
          </a:bodyPr>
          <a:lstStyle/>
          <a:p>
            <a:r>
              <a:rPr lang="lt-LT" dirty="0" err="1"/>
              <a:t>Ch</a:t>
            </a:r>
            <a:r>
              <a:rPr lang="lt-LT" dirty="0"/>
              <a:t> 50 str. ir KŠSĮ 54 str. konkurencija: </a:t>
            </a:r>
            <a:r>
              <a:rPr lang="lt-LT" dirty="0">
                <a:solidFill>
                  <a:srgbClr val="0070C0"/>
                </a:solidFill>
              </a:rPr>
              <a:t>C-129/14 – </a:t>
            </a:r>
            <a:r>
              <a:rPr lang="lt-LT" i="1" dirty="0" err="1">
                <a:solidFill>
                  <a:srgbClr val="0070C0"/>
                </a:solidFill>
              </a:rPr>
              <a:t>Spasić</a:t>
            </a:r>
            <a:r>
              <a:rPr lang="lt-LT" dirty="0"/>
              <a:t>: baus</a:t>
            </a:r>
            <a:r>
              <a:rPr lang="en-US" dirty="0"/>
              <a:t>m</a:t>
            </a:r>
            <a:r>
              <a:rPr lang="lt-LT" dirty="0"/>
              <a:t>ės įvykdymo kriterijus yra leistinas principo apribojimas pagal </a:t>
            </a:r>
            <a:r>
              <a:rPr lang="lt-LT" dirty="0" err="1"/>
              <a:t>Ch</a:t>
            </a:r>
            <a:r>
              <a:rPr lang="lt-LT" dirty="0"/>
              <a:t> 52 I, siekiant išvengti galimo nebaudžiamumo.</a:t>
            </a:r>
          </a:p>
          <a:p>
            <a:pPr marL="0" indent="0">
              <a:buNone/>
            </a:pPr>
            <a:r>
              <a:rPr lang="lt-LT" dirty="0"/>
              <a:t>(Techninė pastaba: Šengeno </a:t>
            </a:r>
            <a:r>
              <a:rPr lang="lt-LT" dirty="0" err="1"/>
              <a:t>Konv</a:t>
            </a:r>
            <a:r>
              <a:rPr lang="lt-LT" dirty="0"/>
              <a:t>. nuostatos yra inkorporuotos į ES teisę, ir iš esmės galioja kaip antrinė teisė)</a:t>
            </a:r>
          </a:p>
        </p:txBody>
      </p:sp>
      <p:sp>
        <p:nvSpPr>
          <p:cNvPr id="4" name="Datos vietos rezervavimo ženklas 3"/>
          <p:cNvSpPr>
            <a:spLocks noGrp="1"/>
          </p:cNvSpPr>
          <p:nvPr>
            <p:ph type="dt" sz="half" idx="10"/>
          </p:nvPr>
        </p:nvSpPr>
        <p:spPr/>
        <p:txBody>
          <a:bodyPr/>
          <a:lstStyle/>
          <a:p>
            <a:fld id="{7FA86898-24B7-4B2C-9E22-67BFDC6A2E49}" type="datetime1">
              <a:rPr lang="en-US" smtClean="0"/>
              <a:t>5/9/2023</a:t>
            </a:fld>
            <a:endParaRPr lang="en-US"/>
          </a:p>
        </p:txBody>
      </p:sp>
      <p:sp>
        <p:nvSpPr>
          <p:cNvPr id="5" name="Poraštės vietos rezervavimo ženklas 4"/>
          <p:cNvSpPr>
            <a:spLocks noGrp="1"/>
          </p:cNvSpPr>
          <p:nvPr>
            <p:ph type="ftr" sz="quarter" idx="11"/>
          </p:nvPr>
        </p:nvSpPr>
        <p:spPr/>
        <p:txBody>
          <a:bodyPr/>
          <a:lstStyle/>
          <a:p>
            <a:r>
              <a:rPr lang="lt-LT"/>
              <a:t>J. Namavičius. Molėtai</a:t>
            </a:r>
            <a:endParaRPr lang="en-US"/>
          </a:p>
        </p:txBody>
      </p:sp>
      <p:sp>
        <p:nvSpPr>
          <p:cNvPr id="6" name="Skaidrės numerio vietos rezervavimo ženklas 5"/>
          <p:cNvSpPr>
            <a:spLocks noGrp="1"/>
          </p:cNvSpPr>
          <p:nvPr>
            <p:ph type="sldNum" sz="quarter" idx="12"/>
          </p:nvPr>
        </p:nvSpPr>
        <p:spPr/>
        <p:txBody>
          <a:bodyPr/>
          <a:lstStyle/>
          <a:p>
            <a:fld id="{C191162D-2D2D-40DA-97B4-85B411CDC5D2}" type="slidenum">
              <a:rPr lang="en-US" smtClean="0"/>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E1FB344-8DF4-25C7-C2D8-62ED1AE6C333}"/>
              </a:ext>
            </a:extLst>
          </p:cNvPr>
          <p:cNvSpPr>
            <a:spLocks noGrp="1"/>
          </p:cNvSpPr>
          <p:nvPr>
            <p:ph idx="1"/>
          </p:nvPr>
        </p:nvSpPr>
        <p:spPr>
          <a:xfrm>
            <a:off x="457200" y="1124744"/>
            <a:ext cx="8229600" cy="5001419"/>
          </a:xfrm>
        </p:spPr>
        <p:txBody>
          <a:bodyPr>
            <a:normAutofit fontScale="92500" lnSpcReduction="10000"/>
          </a:bodyPr>
          <a:lstStyle/>
          <a:p>
            <a:r>
              <a:rPr lang="lt-LT" b="1" dirty="0"/>
              <a:t>KŠSĮ 54 str. </a:t>
            </a:r>
            <a:r>
              <a:rPr lang="lt-LT" dirty="0"/>
              <a:t>Asmuo, kurio teismo procesas vienoje Susitariančiojoje Šalyje yra galutinai baigtas, už tas pačias veikas negali būti persekiojamas kitoje Susitariančiojoje Šalyje, </a:t>
            </a:r>
            <a:r>
              <a:rPr lang="lt-LT" dirty="0">
                <a:highlight>
                  <a:srgbClr val="FFFF00"/>
                </a:highlight>
              </a:rPr>
              <a:t>jei jau paskirta bausmė, ji jau įvykdyta, faktiškai vykdoma arba pagal nuosprendį priėmusios Susitariančiosios Šalies įstatymus nebegali būti vykdoma</a:t>
            </a:r>
            <a:r>
              <a:rPr lang="lt-LT" dirty="0"/>
              <a:t>.</a:t>
            </a:r>
          </a:p>
          <a:p>
            <a:r>
              <a:rPr lang="lt-LT" b="1" dirty="0" err="1"/>
              <a:t>Ch</a:t>
            </a:r>
            <a:r>
              <a:rPr lang="lt-LT" b="1" dirty="0"/>
              <a:t> 50 str.</a:t>
            </a:r>
            <a:r>
              <a:rPr lang="lt-LT" dirty="0"/>
              <a:t> Niekas negali būti antrą kartą teisiamas ar baudžiamas už nusikalstamą veiką, dėl kurios Sąjungoje jis jau buvo galutinai išteisintas ar pripažintas kaltu pagal įstatymą.</a:t>
            </a:r>
            <a:r>
              <a:rPr lang="lt-LT" dirty="0">
                <a:highlight>
                  <a:srgbClr val="FFFF00"/>
                </a:highlight>
              </a:rPr>
              <a:t> [...]</a:t>
            </a:r>
          </a:p>
          <a:p>
            <a:endParaRPr lang="en-US" dirty="0"/>
          </a:p>
        </p:txBody>
      </p:sp>
      <p:sp>
        <p:nvSpPr>
          <p:cNvPr id="4" name="Datumsplatzhalter 3">
            <a:extLst>
              <a:ext uri="{FF2B5EF4-FFF2-40B4-BE49-F238E27FC236}">
                <a16:creationId xmlns:a16="http://schemas.microsoft.com/office/drawing/2014/main" id="{1F386B5C-B69A-0C14-CF5A-E288F3868A85}"/>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E458BED8-1867-4771-4561-0E033D2621F1}"/>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05925FE7-48FB-C4A5-15E6-D7B74534EA02}"/>
              </a:ext>
            </a:extLst>
          </p:cNvPr>
          <p:cNvSpPr>
            <a:spLocks noGrp="1"/>
          </p:cNvSpPr>
          <p:nvPr>
            <p:ph type="sldNum" sz="quarter" idx="12"/>
          </p:nvPr>
        </p:nvSpPr>
        <p:spPr/>
        <p:txBody>
          <a:bodyPr/>
          <a:lstStyle/>
          <a:p>
            <a:fld id="{C191162D-2D2D-40DA-97B4-85B411CDC5D2}" type="slidenum">
              <a:rPr lang="en-US" smtClean="0"/>
              <a:t>42</a:t>
            </a:fld>
            <a:endParaRPr lang="en-US"/>
          </a:p>
        </p:txBody>
      </p:sp>
    </p:spTree>
    <p:extLst>
      <p:ext uri="{BB962C8B-B14F-4D97-AF65-F5344CB8AC3E}">
        <p14:creationId xmlns:p14="http://schemas.microsoft.com/office/powerpoint/2010/main" val="16136141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281982B-61E4-DD4C-F435-678DC5CB7C7E}"/>
              </a:ext>
            </a:extLst>
          </p:cNvPr>
          <p:cNvSpPr>
            <a:spLocks noGrp="1"/>
          </p:cNvSpPr>
          <p:nvPr>
            <p:ph idx="1"/>
          </p:nvPr>
        </p:nvSpPr>
        <p:spPr>
          <a:xfrm>
            <a:off x="457200" y="620688"/>
            <a:ext cx="8229600" cy="5505475"/>
          </a:xfrm>
        </p:spPr>
        <p:txBody>
          <a:bodyPr/>
          <a:lstStyle/>
          <a:p>
            <a:r>
              <a:rPr lang="lt-LT" dirty="0"/>
              <a:t>Bausmė tebevykdoma: apima ir tokias formas kaip bausmės vykdymo atidėjimas/lygtinis paleidimas/baudos mokėjimas dalimis.</a:t>
            </a:r>
          </a:p>
          <a:p>
            <a:r>
              <a:rPr lang="lt-LT" dirty="0"/>
              <a:t>Bausmė nebegali būti įvykdyta: senatis, taip pat (nors ir yra kitų nuomonių) amnestija/malonė.</a:t>
            </a:r>
          </a:p>
          <a:p>
            <a:endParaRPr lang="en-US" dirty="0"/>
          </a:p>
        </p:txBody>
      </p:sp>
      <p:sp>
        <p:nvSpPr>
          <p:cNvPr id="4" name="Datumsplatzhalter 3">
            <a:extLst>
              <a:ext uri="{FF2B5EF4-FFF2-40B4-BE49-F238E27FC236}">
                <a16:creationId xmlns:a16="http://schemas.microsoft.com/office/drawing/2014/main" id="{CA9F2EAA-B195-52BA-BC6F-87F7E1861C4A}"/>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00CC4E67-FB55-5C30-CE18-48213C2EBFE3}"/>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2A24D5DA-7A3B-0C94-8312-CC905E4A760F}"/>
              </a:ext>
            </a:extLst>
          </p:cNvPr>
          <p:cNvSpPr>
            <a:spLocks noGrp="1"/>
          </p:cNvSpPr>
          <p:nvPr>
            <p:ph type="sldNum" sz="quarter" idx="12"/>
          </p:nvPr>
        </p:nvSpPr>
        <p:spPr/>
        <p:txBody>
          <a:bodyPr/>
          <a:lstStyle/>
          <a:p>
            <a:fld id="{C191162D-2D2D-40DA-97B4-85B411CDC5D2}" type="slidenum">
              <a:rPr lang="en-US" smtClean="0"/>
              <a:t>43</a:t>
            </a:fld>
            <a:endParaRPr lang="en-US"/>
          </a:p>
        </p:txBody>
      </p:sp>
    </p:spTree>
    <p:extLst>
      <p:ext uri="{BB962C8B-B14F-4D97-AF65-F5344CB8AC3E}">
        <p14:creationId xmlns:p14="http://schemas.microsoft.com/office/powerpoint/2010/main" val="26132192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F30E89-836D-95ED-30F5-4466B94E8923}"/>
              </a:ext>
            </a:extLst>
          </p:cNvPr>
          <p:cNvSpPr>
            <a:spLocks noGrp="1"/>
          </p:cNvSpPr>
          <p:nvPr>
            <p:ph type="title"/>
          </p:nvPr>
        </p:nvSpPr>
        <p:spPr>
          <a:xfrm>
            <a:off x="457200" y="274638"/>
            <a:ext cx="8229600" cy="850106"/>
          </a:xfrm>
        </p:spPr>
        <p:txBody>
          <a:bodyPr>
            <a:normAutofit fontScale="90000"/>
          </a:bodyPr>
          <a:lstStyle/>
          <a:p>
            <a:pPr algn="l"/>
            <a:r>
              <a:rPr lang="de-DE" sz="3200" dirty="0" err="1"/>
              <a:t>Bausm</a:t>
            </a:r>
            <a:r>
              <a:rPr lang="lt-LT" sz="3200" dirty="0"/>
              <a:t>ės įvykdymas proceso perėmimo atveju: </a:t>
            </a:r>
            <a:br>
              <a:rPr lang="lt-LT" sz="3200" dirty="0"/>
            </a:br>
            <a:r>
              <a:rPr lang="lt-LT" sz="3200" dirty="0" err="1">
                <a:solidFill>
                  <a:srgbClr val="0070C0"/>
                </a:solidFill>
              </a:rPr>
              <a:t>ApT</a:t>
            </a:r>
            <a:r>
              <a:rPr lang="lt-LT" sz="3200" dirty="0">
                <a:solidFill>
                  <a:srgbClr val="0070C0"/>
                </a:solidFill>
              </a:rPr>
              <a:t> 2022.11.16, 1A-43-1076/2022</a:t>
            </a:r>
            <a:endParaRPr lang="en-US" sz="3200" dirty="0">
              <a:solidFill>
                <a:srgbClr val="0070C0"/>
              </a:solidFill>
            </a:endParaRPr>
          </a:p>
        </p:txBody>
      </p:sp>
      <p:sp>
        <p:nvSpPr>
          <p:cNvPr id="3" name="Inhaltsplatzhalter 2">
            <a:extLst>
              <a:ext uri="{FF2B5EF4-FFF2-40B4-BE49-F238E27FC236}">
                <a16:creationId xmlns:a16="http://schemas.microsoft.com/office/drawing/2014/main" id="{D9B0893D-6DB6-9984-2351-2BDC98C6DDBB}"/>
              </a:ext>
            </a:extLst>
          </p:cNvPr>
          <p:cNvSpPr>
            <a:spLocks noGrp="1"/>
          </p:cNvSpPr>
          <p:nvPr>
            <p:ph idx="1"/>
          </p:nvPr>
        </p:nvSpPr>
        <p:spPr>
          <a:xfrm>
            <a:off x="457200" y="1196752"/>
            <a:ext cx="8229600" cy="5159598"/>
          </a:xfrm>
        </p:spPr>
        <p:txBody>
          <a:bodyPr>
            <a:normAutofit fontScale="85000" lnSpcReduction="20000"/>
          </a:bodyPr>
          <a:lstStyle/>
          <a:p>
            <a:r>
              <a:rPr lang="lt-LT" dirty="0"/>
              <a:t>2016 ir 2017 m. DS ir NŠ kaip </a:t>
            </a:r>
            <a:r>
              <a:rPr lang="lt-LT" dirty="0" err="1"/>
              <a:t>bendravykdytojai</a:t>
            </a:r>
            <a:r>
              <a:rPr lang="lt-LT" dirty="0"/>
              <a:t> buvo nuteisti už sunkų plėšimą Vokietijoje, į kurį be kitų asmenų įtraukė nepilnametį.</a:t>
            </a:r>
          </a:p>
          <a:p>
            <a:r>
              <a:rPr lang="lt-LT" dirty="0"/>
              <a:t>Atlikę dalį bausmės VFR buvo išsiųsti į Lietuvą pagal VFR BPK </a:t>
            </a:r>
            <a:r>
              <a:rPr lang="de-DE" dirty="0"/>
              <a:t>§ </a:t>
            </a:r>
            <a:r>
              <a:rPr lang="lt-LT" dirty="0"/>
              <a:t>456a, kuris numato, jog bausmę vykdanti institucija gali atsisakyti bausmės vykdymo, jei asmuo perduodamas užsienio vyriausybei dėl </a:t>
            </a:r>
            <a:r>
              <a:rPr lang="lt-LT" i="1" dirty="0"/>
              <a:t>kitos</a:t>
            </a:r>
            <a:r>
              <a:rPr lang="lt-LT" dirty="0"/>
              <a:t> nusikalstamos veikos. Jei nuteistieji grįžtų į VFR, bausmės vykdymas gali būti </a:t>
            </a:r>
            <a:r>
              <a:rPr lang="lt-LT" i="1" dirty="0"/>
              <a:t>pratęstas</a:t>
            </a:r>
            <a:r>
              <a:rPr lang="lt-LT" dirty="0"/>
              <a:t>.</a:t>
            </a:r>
          </a:p>
          <a:p>
            <a:r>
              <a:rPr lang="lt-LT" dirty="0"/>
              <a:t>2021 m. </a:t>
            </a:r>
            <a:r>
              <a:rPr lang="lt-LT" dirty="0" err="1"/>
              <a:t>KApygT</a:t>
            </a:r>
            <a:r>
              <a:rPr lang="lt-LT" dirty="0"/>
              <a:t> abu nuteisti pagal BK 157 I už nepilnamečio išnaudojimą nusikalstamai veikai daryti.</a:t>
            </a:r>
          </a:p>
          <a:p>
            <a:pPr marL="0" indent="0">
              <a:buNone/>
            </a:pPr>
            <a:r>
              <a:rPr lang="lt-LT" i="1" dirty="0" err="1"/>
              <a:t>Non</a:t>
            </a:r>
            <a:r>
              <a:rPr lang="lt-LT" i="1" dirty="0"/>
              <a:t> bis </a:t>
            </a:r>
            <a:r>
              <a:rPr lang="lt-LT" i="1" dirty="0" err="1"/>
              <a:t>in</a:t>
            </a:r>
            <a:r>
              <a:rPr lang="lt-LT" i="1" dirty="0"/>
              <a:t> </a:t>
            </a:r>
            <a:r>
              <a:rPr lang="lt-LT" i="1" dirty="0" err="1"/>
              <a:t>idem</a:t>
            </a:r>
            <a:r>
              <a:rPr lang="lt-LT" dirty="0"/>
              <a:t>?   </a:t>
            </a:r>
          </a:p>
          <a:p>
            <a:pPr marL="0" indent="0">
              <a:buNone/>
            </a:pPr>
            <a:endParaRPr lang="lt-LT" dirty="0"/>
          </a:p>
          <a:p>
            <a:pPr marL="0" indent="0">
              <a:buNone/>
            </a:pPr>
            <a:r>
              <a:rPr lang="lt-LT" dirty="0"/>
              <a:t> </a:t>
            </a:r>
            <a:endParaRPr lang="en-US" dirty="0"/>
          </a:p>
        </p:txBody>
      </p:sp>
      <p:sp>
        <p:nvSpPr>
          <p:cNvPr id="4" name="Datumsplatzhalter 3">
            <a:extLst>
              <a:ext uri="{FF2B5EF4-FFF2-40B4-BE49-F238E27FC236}">
                <a16:creationId xmlns:a16="http://schemas.microsoft.com/office/drawing/2014/main" id="{4F2BDB22-893E-1182-F02A-A989D6C3FEE0}"/>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861B5560-04B6-2287-BAA6-8FF80C32E740}"/>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29680F1D-5A47-141C-E706-57134EBB04C1}"/>
              </a:ext>
            </a:extLst>
          </p:cNvPr>
          <p:cNvSpPr>
            <a:spLocks noGrp="1"/>
          </p:cNvSpPr>
          <p:nvPr>
            <p:ph type="sldNum" sz="quarter" idx="12"/>
          </p:nvPr>
        </p:nvSpPr>
        <p:spPr/>
        <p:txBody>
          <a:bodyPr/>
          <a:lstStyle/>
          <a:p>
            <a:fld id="{C191162D-2D2D-40DA-97B4-85B411CDC5D2}" type="slidenum">
              <a:rPr lang="en-US" smtClean="0"/>
              <a:t>44</a:t>
            </a:fld>
            <a:endParaRPr lang="en-US"/>
          </a:p>
        </p:txBody>
      </p:sp>
    </p:spTree>
    <p:extLst>
      <p:ext uri="{BB962C8B-B14F-4D97-AF65-F5344CB8AC3E}">
        <p14:creationId xmlns:p14="http://schemas.microsoft.com/office/powerpoint/2010/main" val="22962204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0CEDAE6A-975C-4EDA-6976-F48C6B0E8EB3}"/>
              </a:ext>
            </a:extLst>
          </p:cNvPr>
          <p:cNvSpPr>
            <a:spLocks noGrp="1"/>
          </p:cNvSpPr>
          <p:nvPr>
            <p:ph idx="1"/>
          </p:nvPr>
        </p:nvSpPr>
        <p:spPr>
          <a:xfrm>
            <a:off x="457200" y="404664"/>
            <a:ext cx="8229600" cy="5721499"/>
          </a:xfrm>
        </p:spPr>
        <p:txBody>
          <a:bodyPr>
            <a:normAutofit/>
          </a:bodyPr>
          <a:lstStyle/>
          <a:p>
            <a:pPr marL="514350" indent="-514350">
              <a:buAutoNum type="arabicPeriod"/>
            </a:pPr>
            <a:r>
              <a:rPr lang="lt-LT" dirty="0"/>
              <a:t>Sprendimas galutinis? – Taip. VFR teismų nuosprendžiai įsiteisėjo.</a:t>
            </a:r>
          </a:p>
          <a:p>
            <a:pPr marL="514350" indent="-514350">
              <a:buAutoNum type="arabicPeriod"/>
            </a:pPr>
            <a:r>
              <a:rPr lang="lt-LT" dirty="0"/>
              <a:t>Dėl tos pačios veikos? </a:t>
            </a:r>
            <a:r>
              <a:rPr lang="lt-LT" i="1" dirty="0" err="1"/>
              <a:t>idem</a:t>
            </a:r>
            <a:r>
              <a:rPr lang="lt-LT" i="1" dirty="0"/>
              <a:t> </a:t>
            </a:r>
            <a:r>
              <a:rPr lang="lt-LT" i="1" dirty="0" err="1"/>
              <a:t>factum</a:t>
            </a:r>
            <a:r>
              <a:rPr lang="lt-LT" dirty="0"/>
              <a:t>?</a:t>
            </a:r>
          </a:p>
          <a:p>
            <a:pPr marL="0" indent="0">
              <a:buNone/>
            </a:pPr>
            <a:r>
              <a:rPr lang="lt-LT" dirty="0"/>
              <a:t>LAT žmonių prekybos veikas su pačiomis išnaudojimą sudarančiomis veikomis (pvz., BK 147 ir 307 str.; čia: vaiko verbavimas plėšimui ir plėšimas) traktuoja kaip padarytas realiąja sutaptimi.</a:t>
            </a:r>
          </a:p>
          <a:p>
            <a:pPr marL="0" indent="0">
              <a:buNone/>
            </a:pPr>
            <a:r>
              <a:rPr lang="lt-LT" dirty="0" err="1"/>
              <a:t>ApT</a:t>
            </a:r>
            <a:r>
              <a:rPr lang="lt-LT" dirty="0"/>
              <a:t> bent jau kol kas laikėsi idealiosios sutapties.</a:t>
            </a:r>
            <a:endParaRPr lang="en-US" dirty="0"/>
          </a:p>
        </p:txBody>
      </p:sp>
      <p:sp>
        <p:nvSpPr>
          <p:cNvPr id="4" name="Datumsplatzhalter 3">
            <a:extLst>
              <a:ext uri="{FF2B5EF4-FFF2-40B4-BE49-F238E27FC236}">
                <a16:creationId xmlns:a16="http://schemas.microsoft.com/office/drawing/2014/main" id="{3D68D018-34BD-436E-2431-8B54C445E085}"/>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C85AE243-0126-E3A2-39AB-B8601450CA84}"/>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61A6C4C5-DB52-E1DF-3A1E-727755BA2A12}"/>
              </a:ext>
            </a:extLst>
          </p:cNvPr>
          <p:cNvSpPr>
            <a:spLocks noGrp="1"/>
          </p:cNvSpPr>
          <p:nvPr>
            <p:ph type="sldNum" sz="quarter" idx="12"/>
          </p:nvPr>
        </p:nvSpPr>
        <p:spPr/>
        <p:txBody>
          <a:bodyPr/>
          <a:lstStyle/>
          <a:p>
            <a:fld id="{C191162D-2D2D-40DA-97B4-85B411CDC5D2}" type="slidenum">
              <a:rPr lang="en-US" smtClean="0"/>
              <a:t>45</a:t>
            </a:fld>
            <a:endParaRPr lang="en-US"/>
          </a:p>
        </p:txBody>
      </p:sp>
    </p:spTree>
    <p:extLst>
      <p:ext uri="{BB962C8B-B14F-4D97-AF65-F5344CB8AC3E}">
        <p14:creationId xmlns:p14="http://schemas.microsoft.com/office/powerpoint/2010/main" val="33096321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B02917E-D012-F6D3-A0A4-2C24E5EF8386}"/>
              </a:ext>
            </a:extLst>
          </p:cNvPr>
          <p:cNvSpPr>
            <a:spLocks noGrp="1"/>
          </p:cNvSpPr>
          <p:nvPr>
            <p:ph idx="1"/>
          </p:nvPr>
        </p:nvSpPr>
        <p:spPr>
          <a:xfrm>
            <a:off x="457200" y="476672"/>
            <a:ext cx="8229600" cy="5649491"/>
          </a:xfrm>
        </p:spPr>
        <p:txBody>
          <a:bodyPr>
            <a:normAutofit lnSpcReduction="10000"/>
          </a:bodyPr>
          <a:lstStyle/>
          <a:p>
            <a:pPr marL="0" indent="0">
              <a:buNone/>
            </a:pPr>
            <a:r>
              <a:rPr lang="lt-LT" dirty="0"/>
              <a:t>Šioje byloje </a:t>
            </a:r>
            <a:r>
              <a:rPr lang="lt-LT" dirty="0" err="1"/>
              <a:t>ApT</a:t>
            </a:r>
            <a:r>
              <a:rPr lang="lt-LT" dirty="0"/>
              <a:t>: </a:t>
            </a:r>
            <a:r>
              <a:rPr lang="lt-LT" i="1" dirty="0" err="1"/>
              <a:t>idem</a:t>
            </a:r>
            <a:r>
              <a:rPr lang="lt-LT" i="1" dirty="0"/>
              <a:t> </a:t>
            </a:r>
            <a:r>
              <a:rPr lang="lt-LT" i="1" dirty="0" err="1"/>
              <a:t>factum</a:t>
            </a:r>
            <a:r>
              <a:rPr lang="lt-LT" i="1" dirty="0"/>
              <a:t> </a:t>
            </a:r>
            <a:r>
              <a:rPr lang="lt-LT" dirty="0"/>
              <a:t>savaime nepriklauso nuo materialios veikos kvalifikavimo, esmė – faktinių tarpusavyje susijusių aplinkybių visuma (taigi sutapties rūšis gali būti tik gairė).</a:t>
            </a:r>
          </a:p>
          <a:p>
            <a:pPr marL="0" indent="0">
              <a:buNone/>
            </a:pPr>
            <a:r>
              <a:rPr lang="lt-LT" dirty="0"/>
              <a:t>Faktų visuma šioje byloje nustatyta, nes nuteistieji tam nepilnametį ir verbavo, kad vėliau įvykdyti plėšimą. Be to, Štutgarto žemės teismas į nustatomąją dalį įtraukė ir verbavimo aplinkybes Kaune, taigi atitinkamai apibrėžė ir bylos dalyką.</a:t>
            </a:r>
          </a:p>
          <a:p>
            <a:pPr marL="0" indent="0">
              <a:buNone/>
            </a:pPr>
            <a:r>
              <a:rPr lang="lt-LT" sz="2400" dirty="0"/>
              <a:t>(PROBL. </a:t>
            </a:r>
            <a:r>
              <a:rPr lang="lt-LT" sz="2400" dirty="0">
                <a:solidFill>
                  <a:srgbClr val="0070C0"/>
                </a:solidFill>
              </a:rPr>
              <a:t>LAT 2K-171-1073/2018</a:t>
            </a:r>
            <a:r>
              <a:rPr lang="lt-LT" sz="2400" dirty="0"/>
              <a:t>: ne tapati veika ir esant idealiajai sutapčiai, tiesa, byla ne ES valstybės atžvilgiu)</a:t>
            </a:r>
          </a:p>
          <a:p>
            <a:pPr marL="0" indent="0">
              <a:buNone/>
            </a:pPr>
            <a:endParaRPr lang="en-US" dirty="0"/>
          </a:p>
        </p:txBody>
      </p:sp>
      <p:sp>
        <p:nvSpPr>
          <p:cNvPr id="4" name="Datumsplatzhalter 3">
            <a:extLst>
              <a:ext uri="{FF2B5EF4-FFF2-40B4-BE49-F238E27FC236}">
                <a16:creationId xmlns:a16="http://schemas.microsoft.com/office/drawing/2014/main" id="{53FDE740-8330-FE91-264C-B123CBA526BD}"/>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0F8BBDD7-E91A-0F96-C4A6-2896AFFAC504}"/>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DC78C336-24C2-432B-EC3E-15D2AE6175DD}"/>
              </a:ext>
            </a:extLst>
          </p:cNvPr>
          <p:cNvSpPr>
            <a:spLocks noGrp="1"/>
          </p:cNvSpPr>
          <p:nvPr>
            <p:ph type="sldNum" sz="quarter" idx="12"/>
          </p:nvPr>
        </p:nvSpPr>
        <p:spPr/>
        <p:txBody>
          <a:bodyPr/>
          <a:lstStyle/>
          <a:p>
            <a:fld id="{C191162D-2D2D-40DA-97B4-85B411CDC5D2}" type="slidenum">
              <a:rPr lang="en-US" smtClean="0"/>
              <a:t>46</a:t>
            </a:fld>
            <a:endParaRPr lang="en-US"/>
          </a:p>
        </p:txBody>
      </p:sp>
    </p:spTree>
    <p:extLst>
      <p:ext uri="{BB962C8B-B14F-4D97-AF65-F5344CB8AC3E}">
        <p14:creationId xmlns:p14="http://schemas.microsoft.com/office/powerpoint/2010/main" val="38047804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6EC74F8-3E9E-A0EF-974C-5EC8A0A147A6}"/>
              </a:ext>
            </a:extLst>
          </p:cNvPr>
          <p:cNvSpPr>
            <a:spLocks noGrp="1"/>
          </p:cNvSpPr>
          <p:nvPr>
            <p:ph idx="1"/>
          </p:nvPr>
        </p:nvSpPr>
        <p:spPr>
          <a:xfrm>
            <a:off x="457200" y="476672"/>
            <a:ext cx="8229600" cy="5649491"/>
          </a:xfrm>
        </p:spPr>
        <p:txBody>
          <a:bodyPr>
            <a:normAutofit fontScale="92500" lnSpcReduction="10000"/>
          </a:bodyPr>
          <a:lstStyle/>
          <a:p>
            <a:pPr marL="0" indent="0">
              <a:buNone/>
            </a:pPr>
            <a:r>
              <a:rPr lang="lt-LT" dirty="0"/>
              <a:t>3. Ar bausmė įvykdyta/tebevykdoma/nebegali būti įvykdyta?</a:t>
            </a:r>
          </a:p>
          <a:p>
            <a:pPr marL="0" indent="0">
              <a:buNone/>
            </a:pPr>
            <a:r>
              <a:rPr lang="lt-LT" dirty="0"/>
              <a:t>Nominaliai ne, nes vokiečiai pasilieka teisę bausmės vykdymą tęsti, jei nuteistieji grįš į VFR. Bet čia labai specifinė situacija:</a:t>
            </a:r>
          </a:p>
          <a:p>
            <a:pPr marL="0" indent="0">
              <a:buNone/>
            </a:pPr>
            <a:r>
              <a:rPr lang="lt-LT" dirty="0"/>
              <a:t>VFR BPK nuostata apima atvejį, kai yra skirtingos veikos, o čia – tapati (bent jau </a:t>
            </a:r>
            <a:r>
              <a:rPr lang="lt-LT" dirty="0" err="1"/>
              <a:t>ApT</a:t>
            </a:r>
            <a:r>
              <a:rPr lang="lt-LT" dirty="0"/>
              <a:t> nuomone).</a:t>
            </a:r>
          </a:p>
          <a:p>
            <a:pPr marL="0" indent="0">
              <a:buNone/>
            </a:pPr>
            <a:r>
              <a:rPr lang="lt-LT" dirty="0"/>
              <a:t>VFR institucijos pačios išleido persekiojimą iš rankų.</a:t>
            </a:r>
          </a:p>
          <a:p>
            <a:pPr marL="0" indent="0">
              <a:buNone/>
            </a:pPr>
            <a:r>
              <a:rPr lang="lt-LT" dirty="0"/>
              <a:t>Nėra jokio teisinio tikrumo, ar nuteistieji ir atlikę bausmę LT (vokišką, beje tektų kažkaip įskaityti), galės laisvai judėti po ES/Šengeno erdvę, nes ką darys vokiečiai, neprognozuojama.</a:t>
            </a:r>
            <a:endParaRPr lang="en-US" dirty="0"/>
          </a:p>
        </p:txBody>
      </p:sp>
      <p:sp>
        <p:nvSpPr>
          <p:cNvPr id="4" name="Datumsplatzhalter 3">
            <a:extLst>
              <a:ext uri="{FF2B5EF4-FFF2-40B4-BE49-F238E27FC236}">
                <a16:creationId xmlns:a16="http://schemas.microsoft.com/office/drawing/2014/main" id="{1EFD7DC9-21FB-C0D9-38CA-90820B712FB0}"/>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A969F801-215D-4EA3-A048-06D9303DBE7C}"/>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433D0719-7AFB-B8A8-A199-3532C02A8611}"/>
              </a:ext>
            </a:extLst>
          </p:cNvPr>
          <p:cNvSpPr>
            <a:spLocks noGrp="1"/>
          </p:cNvSpPr>
          <p:nvPr>
            <p:ph type="sldNum" sz="quarter" idx="12"/>
          </p:nvPr>
        </p:nvSpPr>
        <p:spPr/>
        <p:txBody>
          <a:bodyPr/>
          <a:lstStyle/>
          <a:p>
            <a:fld id="{C191162D-2D2D-40DA-97B4-85B411CDC5D2}" type="slidenum">
              <a:rPr lang="en-US" smtClean="0"/>
              <a:t>47</a:t>
            </a:fld>
            <a:endParaRPr lang="en-US"/>
          </a:p>
        </p:txBody>
      </p:sp>
    </p:spTree>
    <p:extLst>
      <p:ext uri="{BB962C8B-B14F-4D97-AF65-F5344CB8AC3E}">
        <p14:creationId xmlns:p14="http://schemas.microsoft.com/office/powerpoint/2010/main" val="28465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381000" y="365126"/>
            <a:ext cx="8134350" cy="1014942"/>
          </a:xfrm>
        </p:spPr>
        <p:txBody>
          <a:bodyPr>
            <a:normAutofit fontScale="90000"/>
          </a:bodyPr>
          <a:lstStyle/>
          <a:p>
            <a:pPr algn="l"/>
            <a:r>
              <a:rPr lang="lt-LT" sz="3200" dirty="0"/>
              <a:t>Specialioji dalis. </a:t>
            </a:r>
            <a:r>
              <a:rPr lang="lt-LT" sz="3200" dirty="0">
                <a:solidFill>
                  <a:srgbClr val="0070C0"/>
                </a:solidFill>
              </a:rPr>
              <a:t>ESTT 2021.09.02, C-790/19 - </a:t>
            </a:r>
            <a:r>
              <a:rPr lang="lt-LT" sz="3200" i="1" dirty="0" err="1">
                <a:solidFill>
                  <a:srgbClr val="0070C0"/>
                </a:solidFill>
              </a:rPr>
              <a:t>Tribunalul</a:t>
            </a:r>
            <a:r>
              <a:rPr lang="lt-LT" sz="3200" i="1" dirty="0">
                <a:solidFill>
                  <a:srgbClr val="0070C0"/>
                </a:solidFill>
              </a:rPr>
              <a:t> </a:t>
            </a:r>
            <a:r>
              <a:rPr lang="lt-LT" sz="3200" i="1" dirty="0" err="1">
                <a:solidFill>
                  <a:srgbClr val="0070C0"/>
                </a:solidFill>
              </a:rPr>
              <a:t>Braşov</a:t>
            </a:r>
            <a:r>
              <a:rPr lang="lt-LT" sz="3200" dirty="0">
                <a:solidFill>
                  <a:srgbClr val="0070C0"/>
                </a:solidFill>
              </a:rPr>
              <a:t>:  “savų pinigų” plovimas</a:t>
            </a:r>
            <a:endParaRPr lang="en-US" sz="3200" dirty="0">
              <a:solidFill>
                <a:srgbClr val="0070C0"/>
              </a:solidFill>
            </a:endParaRPr>
          </a:p>
        </p:txBody>
      </p:sp>
      <p:sp>
        <p:nvSpPr>
          <p:cNvPr id="3" name="Turinio vietos rezervavimo ženklas 2"/>
          <p:cNvSpPr>
            <a:spLocks noGrp="1"/>
          </p:cNvSpPr>
          <p:nvPr>
            <p:ph idx="1"/>
          </p:nvPr>
        </p:nvSpPr>
        <p:spPr>
          <a:xfrm>
            <a:off x="628650" y="1446245"/>
            <a:ext cx="8134350" cy="4954555"/>
          </a:xfrm>
        </p:spPr>
        <p:txBody>
          <a:bodyPr>
            <a:normAutofit fontScale="77500" lnSpcReduction="20000"/>
          </a:bodyPr>
          <a:lstStyle/>
          <a:p>
            <a:pPr marL="0" indent="0">
              <a:buNone/>
            </a:pPr>
            <a:r>
              <a:rPr lang="lt-LT" dirty="0"/>
              <a:t>Asmens, įvykdžiusio pagrindinį nusikaltimą, iš kurio gautas turtas, persekiojimas dėl pinigų plovimo, neprieštarauja </a:t>
            </a:r>
            <a:r>
              <a:rPr lang="lt-LT" i="1" dirty="0" err="1"/>
              <a:t>non</a:t>
            </a:r>
            <a:r>
              <a:rPr lang="lt-LT" i="1" dirty="0"/>
              <a:t> bis </a:t>
            </a:r>
            <a:r>
              <a:rPr lang="lt-LT" i="1" dirty="0" err="1"/>
              <a:t>in</a:t>
            </a:r>
            <a:r>
              <a:rPr lang="lt-LT" i="1" dirty="0"/>
              <a:t> </a:t>
            </a:r>
            <a:r>
              <a:rPr lang="lt-LT" i="1" dirty="0" err="1"/>
              <a:t>idem</a:t>
            </a:r>
            <a:r>
              <a:rPr lang="lt-LT" i="1" dirty="0"/>
              <a:t> </a:t>
            </a:r>
            <a:r>
              <a:rPr lang="lt-LT" dirty="0"/>
              <a:t>principui, jeigu faktinės aplinkybės, dėl kurių vyksta baudžiamasis persekiojimas, nėra identiškos pagrindinio nusikaltimo sudedamosioms dalims.</a:t>
            </a:r>
          </a:p>
          <a:p>
            <a:pPr marL="0" indent="0">
              <a:buNone/>
            </a:pPr>
            <a:r>
              <a:rPr lang="lt-LT" dirty="0"/>
              <a:t>______________________________</a:t>
            </a:r>
          </a:p>
          <a:p>
            <a:pPr marL="0" indent="0">
              <a:buNone/>
            </a:pPr>
            <a:r>
              <a:rPr lang="lt-LT" dirty="0" err="1"/>
              <a:t>Dir</a:t>
            </a:r>
            <a:r>
              <a:rPr lang="lt-LT" dirty="0"/>
              <a:t> 2018/1673 3 str. (5) atitinkama valstybių </a:t>
            </a:r>
            <a:r>
              <a:rPr lang="lt-LT" dirty="0" err="1"/>
              <a:t>diskrecija</a:t>
            </a:r>
            <a:r>
              <a:rPr lang="lt-LT" dirty="0"/>
              <a:t> nepersekioti pagrindinio nusikaltimo vykdytojo apribota: turto konversijos arba perdavimo, siekiant nuslėpti neteisėtą turto kilmę, taip turto tikrojo pobūdžio ar judėjimo nuslėpimo atvejais baustinas ir toks vykdytojas. Nepersekioti galima tik asmenį, kuris tokį turtą įsigijo, turėjo ar naudojo. </a:t>
            </a:r>
          </a:p>
          <a:p>
            <a:pPr marL="0" indent="0">
              <a:buNone/>
            </a:pPr>
            <a:r>
              <a:rPr lang="lt-LT" dirty="0"/>
              <a:t>Klausimėlis: Jei, pvz., mokestinis sukčiautojas iš gautos naudos susiremontuoja butą, tai savaime irgi yra turto konversija?  </a:t>
            </a:r>
          </a:p>
        </p:txBody>
      </p:sp>
      <p:sp>
        <p:nvSpPr>
          <p:cNvPr id="4" name="Foliennummernplatzhalter 3">
            <a:extLst>
              <a:ext uri="{FF2B5EF4-FFF2-40B4-BE49-F238E27FC236}">
                <a16:creationId xmlns:a16="http://schemas.microsoft.com/office/drawing/2014/main" id="{E1A40FEE-B2E2-3F32-5BFD-E6971D9C59FE}"/>
              </a:ext>
            </a:extLst>
          </p:cNvPr>
          <p:cNvSpPr>
            <a:spLocks noGrp="1"/>
          </p:cNvSpPr>
          <p:nvPr>
            <p:ph type="sldNum" sz="quarter" idx="12"/>
          </p:nvPr>
        </p:nvSpPr>
        <p:spPr/>
        <p:txBody>
          <a:bodyPr/>
          <a:lstStyle/>
          <a:p>
            <a:fld id="{6B6652A4-9E65-44DC-8F92-57F2FE3B71A3}" type="slidenum">
              <a:rPr lang="en-US" smtClean="0"/>
              <a:pPr/>
              <a:t>48</a:t>
            </a:fld>
            <a:endParaRPr lang="en-US"/>
          </a:p>
        </p:txBody>
      </p:sp>
      <p:sp>
        <p:nvSpPr>
          <p:cNvPr id="6" name="Datos vietos rezervavimo ženklas 5"/>
          <p:cNvSpPr>
            <a:spLocks noGrp="1"/>
          </p:cNvSpPr>
          <p:nvPr>
            <p:ph type="dt" sz="half" idx="10"/>
          </p:nvPr>
        </p:nvSpPr>
        <p:spPr/>
        <p:txBody>
          <a:bodyPr/>
          <a:lstStyle/>
          <a:p>
            <a:fld id="{F8EF1AF4-D7F2-4EAF-9E87-EFAD40DBABF0}" type="datetime1">
              <a:rPr lang="en-US" smtClean="0"/>
              <a:t>5/9/2023</a:t>
            </a:fld>
            <a:endParaRPr lang="en-US"/>
          </a:p>
        </p:txBody>
      </p:sp>
      <p:sp>
        <p:nvSpPr>
          <p:cNvPr id="7" name="Poraštės vietos rezervavimo ženklas 6"/>
          <p:cNvSpPr>
            <a:spLocks noGrp="1"/>
          </p:cNvSpPr>
          <p:nvPr>
            <p:ph type="ftr" sz="quarter" idx="11"/>
          </p:nvPr>
        </p:nvSpPr>
        <p:spPr/>
        <p:txBody>
          <a:bodyPr/>
          <a:lstStyle/>
          <a:p>
            <a:r>
              <a:rPr lang="lt-LT"/>
              <a:t>J. Namavičius. Molėtai</a:t>
            </a: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C699AC65-3616-20F0-9DE6-BAD5669DCC18}"/>
              </a:ext>
            </a:extLst>
          </p:cNvPr>
          <p:cNvSpPr>
            <a:spLocks noGrp="1"/>
          </p:cNvSpPr>
          <p:nvPr>
            <p:ph idx="1"/>
          </p:nvPr>
        </p:nvSpPr>
        <p:spPr>
          <a:xfrm>
            <a:off x="457200" y="2636912"/>
            <a:ext cx="8229600" cy="3489251"/>
          </a:xfrm>
        </p:spPr>
        <p:txBody>
          <a:bodyPr/>
          <a:lstStyle/>
          <a:p>
            <a:pPr marL="0" indent="0" algn="ctr">
              <a:buNone/>
            </a:pPr>
            <a:r>
              <a:rPr lang="lt-LT" dirty="0"/>
              <a:t>Ačiū už dėmesį.</a:t>
            </a:r>
            <a:endParaRPr lang="en-US" dirty="0"/>
          </a:p>
        </p:txBody>
      </p:sp>
      <p:sp>
        <p:nvSpPr>
          <p:cNvPr id="4" name="Datumsplatzhalter 3">
            <a:extLst>
              <a:ext uri="{FF2B5EF4-FFF2-40B4-BE49-F238E27FC236}">
                <a16:creationId xmlns:a16="http://schemas.microsoft.com/office/drawing/2014/main" id="{805A2793-FE70-B306-75A8-5EF1CFED1DE8}"/>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A8F1D8A5-F484-DC12-B796-47C006DB4CC1}"/>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EE8F5E56-BE3D-5474-8885-B3FDE66800B1}"/>
              </a:ext>
            </a:extLst>
          </p:cNvPr>
          <p:cNvSpPr>
            <a:spLocks noGrp="1"/>
          </p:cNvSpPr>
          <p:nvPr>
            <p:ph type="sldNum" sz="quarter" idx="12"/>
          </p:nvPr>
        </p:nvSpPr>
        <p:spPr/>
        <p:txBody>
          <a:bodyPr/>
          <a:lstStyle/>
          <a:p>
            <a:fld id="{C191162D-2D2D-40DA-97B4-85B411CDC5D2}" type="slidenum">
              <a:rPr lang="en-US" smtClean="0"/>
              <a:t>49</a:t>
            </a:fld>
            <a:endParaRPr lang="en-US"/>
          </a:p>
        </p:txBody>
      </p:sp>
    </p:spTree>
    <p:extLst>
      <p:ext uri="{BB962C8B-B14F-4D97-AF65-F5344CB8AC3E}">
        <p14:creationId xmlns:p14="http://schemas.microsoft.com/office/powerpoint/2010/main" val="3187380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404664"/>
            <a:ext cx="8229600" cy="5721499"/>
          </a:xfrm>
        </p:spPr>
        <p:txBody>
          <a:bodyPr>
            <a:normAutofit/>
          </a:bodyPr>
          <a:lstStyle/>
          <a:p>
            <a:pPr marL="0" indent="0" algn="ctr">
              <a:buNone/>
            </a:pPr>
            <a:r>
              <a:rPr lang="lt-LT" sz="2400" b="1" dirty="0"/>
              <a:t>Nacionaliniame kontekste</a:t>
            </a:r>
            <a:r>
              <a:rPr lang="lt-LT" sz="2400" dirty="0"/>
              <a:t>: </a:t>
            </a:r>
          </a:p>
          <a:p>
            <a:pPr marL="0" indent="0" algn="ctr">
              <a:buNone/>
            </a:pPr>
            <a:endParaRPr lang="lt-LT" sz="1800" dirty="0"/>
          </a:p>
          <a:p>
            <a:pPr indent="15875">
              <a:buNone/>
            </a:pPr>
            <a:r>
              <a:rPr lang="lt-LT" sz="2400" dirty="0"/>
              <a:t>LRKT 31 str. 5 d.; BK 2 str. 6 d., BPK 3 str. 1 d. 6 p.: įsiteisėjęs sprendimas dėl tos pačios procesinės veikos “išsemia procesą”</a:t>
            </a:r>
            <a:r>
              <a:rPr lang="de-DE" sz="2400" dirty="0"/>
              <a:t>,</a:t>
            </a:r>
            <a:r>
              <a:rPr lang="lt-LT" sz="2400" dirty="0"/>
              <a:t> ir dėl to negali būti pakartotinio nagrinėjimo dalyku. Išimtis: proceso atnaujinimas</a:t>
            </a:r>
            <a:r>
              <a:rPr lang="de-DE" sz="2400" dirty="0"/>
              <a:t>, BPK 443-455</a:t>
            </a:r>
            <a:r>
              <a:rPr lang="lt-LT" sz="2400" dirty="0"/>
              <a:t>; taip pat žr. (</a:t>
            </a:r>
            <a:r>
              <a:rPr lang="lt-LT" sz="2400" dirty="0" err="1"/>
              <a:t>probl</a:t>
            </a:r>
            <a:r>
              <a:rPr lang="lt-LT" sz="2400" dirty="0"/>
              <a:t>.) </a:t>
            </a:r>
            <a:r>
              <a:rPr lang="lt-LT" sz="2400" dirty="0">
                <a:solidFill>
                  <a:srgbClr val="0070C0"/>
                </a:solidFill>
              </a:rPr>
              <a:t>LAT 2K-112-788/2015 </a:t>
            </a:r>
            <a:r>
              <a:rPr lang="lt-LT" sz="2400" dirty="0"/>
              <a:t>– išimtinis ribojimas, kompensuojant per bausmės skyrimą</a:t>
            </a:r>
            <a:r>
              <a:rPr lang="de-DE" sz="2400" dirty="0"/>
              <a:t>.</a:t>
            </a:r>
            <a:r>
              <a:rPr lang="lt-LT" sz="2400" dirty="0"/>
              <a:t> </a:t>
            </a:r>
          </a:p>
          <a:p>
            <a:pPr indent="15875">
              <a:buNone/>
            </a:pPr>
            <a:r>
              <a:rPr lang="lt-LT" sz="2400" dirty="0"/>
              <a:t>BK 59 str. 2 d., 60 str. 2 d. draudimas dukart atsižvelgti į tapačias aplinkybes</a:t>
            </a:r>
            <a:r>
              <a:rPr lang="lt-LT" sz="2400" i="1" dirty="0"/>
              <a:t>. </a:t>
            </a:r>
            <a:r>
              <a:rPr lang="lt-LT" sz="2400" i="1" dirty="0" err="1"/>
              <a:t>Non</a:t>
            </a:r>
            <a:r>
              <a:rPr lang="lt-LT" sz="2400" i="1" dirty="0"/>
              <a:t> bis </a:t>
            </a:r>
            <a:r>
              <a:rPr lang="lt-LT" sz="2400" i="1" dirty="0" err="1"/>
              <a:t>in</a:t>
            </a:r>
            <a:r>
              <a:rPr lang="lt-LT" sz="2400" i="1" dirty="0"/>
              <a:t> </a:t>
            </a:r>
            <a:r>
              <a:rPr lang="lt-LT" sz="2400" i="1" dirty="0" err="1"/>
              <a:t>idem</a:t>
            </a:r>
            <a:r>
              <a:rPr lang="lt-LT" sz="2400" i="1" dirty="0"/>
              <a:t> </a:t>
            </a:r>
            <a:r>
              <a:rPr lang="lt-LT" sz="2400" dirty="0"/>
              <a:t>netiesiogiai įgyvendina ir bausmių bendrinimo bei veikų konkurencijos taisyklės.</a:t>
            </a:r>
          </a:p>
          <a:p>
            <a:endParaRPr lang="en-US" sz="2000" dirty="0">
              <a:solidFill>
                <a:srgbClr val="0070C0"/>
              </a:solidFill>
            </a:endParaRPr>
          </a:p>
        </p:txBody>
      </p:sp>
      <p:sp>
        <p:nvSpPr>
          <p:cNvPr id="4" name="Skaidrės numerio vietos rezervavimo ženklas 3"/>
          <p:cNvSpPr>
            <a:spLocks noGrp="1"/>
          </p:cNvSpPr>
          <p:nvPr>
            <p:ph type="sldNum" sz="quarter" idx="12"/>
          </p:nvPr>
        </p:nvSpPr>
        <p:spPr/>
        <p:txBody>
          <a:bodyPr/>
          <a:lstStyle/>
          <a:p>
            <a:fld id="{C191162D-2D2D-40DA-97B4-85B411CDC5D2}" type="slidenum">
              <a:rPr lang="en-US" smtClean="0"/>
              <a:t>5</a:t>
            </a:fld>
            <a:endParaRPr lang="en-US"/>
          </a:p>
        </p:txBody>
      </p:sp>
      <p:sp>
        <p:nvSpPr>
          <p:cNvPr id="6" name="Datos vietos rezervavimo ženklas 5"/>
          <p:cNvSpPr>
            <a:spLocks noGrp="1"/>
          </p:cNvSpPr>
          <p:nvPr>
            <p:ph type="dt" sz="half" idx="10"/>
          </p:nvPr>
        </p:nvSpPr>
        <p:spPr/>
        <p:txBody>
          <a:bodyPr/>
          <a:lstStyle/>
          <a:p>
            <a:fld id="{AB77882E-4E22-4579-9947-0841647FDBE5}" type="datetime1">
              <a:rPr lang="en-US" smtClean="0"/>
              <a:t>5/9/2023</a:t>
            </a:fld>
            <a:endParaRPr lang="en-US" dirty="0"/>
          </a:p>
        </p:txBody>
      </p:sp>
      <p:sp>
        <p:nvSpPr>
          <p:cNvPr id="7" name="Poraštės vietos rezervavimo ženklas 6"/>
          <p:cNvSpPr>
            <a:spLocks noGrp="1"/>
          </p:cNvSpPr>
          <p:nvPr>
            <p:ph type="ftr" sz="quarter" idx="11"/>
          </p:nvPr>
        </p:nvSpPr>
        <p:spPr/>
        <p:txBody>
          <a:bodyPr/>
          <a:lstStyle/>
          <a:p>
            <a:r>
              <a:rPr lang="lt-LT"/>
              <a:t>J. Namavičius. Molėtai</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AECDC2B-F824-983A-0737-E42FA3704E23}"/>
              </a:ext>
            </a:extLst>
          </p:cNvPr>
          <p:cNvSpPr>
            <a:spLocks noGrp="1"/>
          </p:cNvSpPr>
          <p:nvPr>
            <p:ph idx="1"/>
          </p:nvPr>
        </p:nvSpPr>
        <p:spPr>
          <a:xfrm>
            <a:off x="457200" y="620688"/>
            <a:ext cx="8229600" cy="5505475"/>
          </a:xfrm>
        </p:spPr>
        <p:txBody>
          <a:bodyPr>
            <a:normAutofit/>
          </a:bodyPr>
          <a:lstStyle/>
          <a:p>
            <a:pPr marL="0" indent="0" algn="ctr">
              <a:buNone/>
            </a:pPr>
            <a:r>
              <a:rPr lang="lt-LT" b="1" dirty="0"/>
              <a:t>Tarptautiniame kontekste </a:t>
            </a:r>
          </a:p>
          <a:p>
            <a:pPr marL="0" indent="0" algn="ctr">
              <a:buNone/>
            </a:pPr>
            <a:r>
              <a:rPr lang="lt-LT" b="1" dirty="0"/>
              <a:t>(mūsų tema): </a:t>
            </a:r>
          </a:p>
          <a:p>
            <a:r>
              <a:rPr lang="lt-LT" dirty="0"/>
              <a:t>Kliūtis LT jurisdikcijos taikymui už užsienyje padarytus nusikaltimus: BK 8 str. 2 d.; Šengenas/ES: KŠSĮ 54 str.; ES: </a:t>
            </a:r>
            <a:r>
              <a:rPr lang="lt-LT" dirty="0" err="1"/>
              <a:t>Ch</a:t>
            </a:r>
            <a:r>
              <a:rPr lang="lt-LT" dirty="0"/>
              <a:t> 50 str.</a:t>
            </a:r>
          </a:p>
          <a:p>
            <a:r>
              <a:rPr lang="lt-LT" dirty="0"/>
              <a:t>Kliūtis teikti tarptautinę teisinę pagalbą: tarptautinės sutartys; Šengenas/ES: KŠSĮ 54 str.; ES: </a:t>
            </a:r>
            <a:r>
              <a:rPr lang="lt-LT" dirty="0" err="1"/>
              <a:t>Ch</a:t>
            </a:r>
            <a:r>
              <a:rPr lang="lt-LT" dirty="0"/>
              <a:t> 50 str.; antrinė ES teisė (PS ir direktyvos)</a:t>
            </a:r>
          </a:p>
          <a:p>
            <a:endParaRPr lang="en-US" dirty="0"/>
          </a:p>
        </p:txBody>
      </p:sp>
      <p:sp>
        <p:nvSpPr>
          <p:cNvPr id="4" name="Datumsplatzhalter 3">
            <a:extLst>
              <a:ext uri="{FF2B5EF4-FFF2-40B4-BE49-F238E27FC236}">
                <a16:creationId xmlns:a16="http://schemas.microsoft.com/office/drawing/2014/main" id="{3F6526C1-B78C-E569-2783-05E23023F4CD}"/>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7A3A7C20-7752-1C94-73AA-D902AC640C47}"/>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D910F618-4F32-3F7F-B836-A9A1E2B75447}"/>
              </a:ext>
            </a:extLst>
          </p:cNvPr>
          <p:cNvSpPr>
            <a:spLocks noGrp="1"/>
          </p:cNvSpPr>
          <p:nvPr>
            <p:ph type="sldNum" sz="quarter" idx="12"/>
          </p:nvPr>
        </p:nvSpPr>
        <p:spPr/>
        <p:txBody>
          <a:bodyPr/>
          <a:lstStyle/>
          <a:p>
            <a:fld id="{C191162D-2D2D-40DA-97B4-85B411CDC5D2}" type="slidenum">
              <a:rPr lang="en-US" smtClean="0"/>
              <a:t>6</a:t>
            </a:fld>
            <a:endParaRPr lang="en-US"/>
          </a:p>
        </p:txBody>
      </p:sp>
    </p:spTree>
    <p:extLst>
      <p:ext uri="{BB962C8B-B14F-4D97-AF65-F5344CB8AC3E}">
        <p14:creationId xmlns:p14="http://schemas.microsoft.com/office/powerpoint/2010/main" val="217882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16AAD3-3768-E2B1-040A-B01F457B8595}"/>
              </a:ext>
            </a:extLst>
          </p:cNvPr>
          <p:cNvSpPr>
            <a:spLocks noGrp="1"/>
          </p:cNvSpPr>
          <p:nvPr>
            <p:ph type="title"/>
          </p:nvPr>
        </p:nvSpPr>
        <p:spPr>
          <a:xfrm>
            <a:off x="628650" y="365126"/>
            <a:ext cx="7886700" cy="471586"/>
          </a:xfrm>
        </p:spPr>
        <p:txBody>
          <a:bodyPr>
            <a:normAutofit fontScale="90000"/>
          </a:bodyPr>
          <a:lstStyle/>
          <a:p>
            <a:br>
              <a:rPr lang="lt-LT" sz="3200" dirty="0">
                <a:solidFill>
                  <a:srgbClr val="0070C0"/>
                </a:solidFill>
              </a:rPr>
            </a:br>
            <a:r>
              <a:rPr lang="lt-LT" sz="3200" dirty="0">
                <a:solidFill>
                  <a:srgbClr val="0070C0"/>
                </a:solidFill>
              </a:rPr>
              <a:t>Tarptautinio pobūdžio veikoms svarbios nuostatos:</a:t>
            </a:r>
          </a:p>
        </p:txBody>
      </p:sp>
      <p:sp>
        <p:nvSpPr>
          <p:cNvPr id="3" name="Inhaltsplatzhalter 2">
            <a:extLst>
              <a:ext uri="{FF2B5EF4-FFF2-40B4-BE49-F238E27FC236}">
                <a16:creationId xmlns:a16="http://schemas.microsoft.com/office/drawing/2014/main" id="{BD188CE6-28C6-B683-2B06-FAE0B22430DC}"/>
              </a:ext>
            </a:extLst>
          </p:cNvPr>
          <p:cNvSpPr>
            <a:spLocks noGrp="1"/>
          </p:cNvSpPr>
          <p:nvPr>
            <p:ph idx="1"/>
          </p:nvPr>
        </p:nvSpPr>
        <p:spPr>
          <a:xfrm>
            <a:off x="628650" y="1124744"/>
            <a:ext cx="7886700" cy="5052219"/>
          </a:xfrm>
        </p:spPr>
        <p:txBody>
          <a:bodyPr>
            <a:normAutofit fontScale="92500" lnSpcReduction="10000"/>
          </a:bodyPr>
          <a:lstStyle/>
          <a:p>
            <a:r>
              <a:rPr lang="lt-LT" b="1" dirty="0"/>
              <a:t>BK 8 str. 2 d. </a:t>
            </a:r>
            <a:r>
              <a:rPr lang="lt-LT" dirty="0"/>
              <a:t>Asmuo, padaręs nusikaltimus, numatytus Lietuvos Respublikos baudžiamojo kodekso 5, 6 ir 7 straipsniuose, neatsako pagal šį kodeksą, jeigu jis: 1) atliko užsienio valstybės teismo paskirtą bausmę; 2) buvo atleistas nuo visos ar dalies užsienio valstybės teismo paskirtos bausmės atlikimo; 3) užsienio valstybės teismo nuosprendžiu buvo išteisintas, atleistas nuo baudžiamosios atsakomybės ar bausmės arba bausmė nebuvo paskirta dėl senaties ar kitais toje valstybėje numatytais teisiniais pagrindais.</a:t>
            </a:r>
          </a:p>
          <a:p>
            <a:endParaRPr lang="lt-LT" dirty="0"/>
          </a:p>
          <a:p>
            <a:endParaRPr lang="lt-LT" dirty="0"/>
          </a:p>
        </p:txBody>
      </p:sp>
      <p:sp>
        <p:nvSpPr>
          <p:cNvPr id="4" name="Foliennummernplatzhalter 3">
            <a:extLst>
              <a:ext uri="{FF2B5EF4-FFF2-40B4-BE49-F238E27FC236}">
                <a16:creationId xmlns:a16="http://schemas.microsoft.com/office/drawing/2014/main" id="{32C9986B-3263-C01E-D2E9-102DC715783D}"/>
              </a:ext>
            </a:extLst>
          </p:cNvPr>
          <p:cNvSpPr>
            <a:spLocks noGrp="1"/>
          </p:cNvSpPr>
          <p:nvPr>
            <p:ph type="sldNum" sz="quarter" idx="12"/>
          </p:nvPr>
        </p:nvSpPr>
        <p:spPr/>
        <p:txBody>
          <a:bodyPr/>
          <a:lstStyle/>
          <a:p>
            <a:fld id="{6B6652A4-9E65-44DC-8F92-57F2FE3B71A3}" type="slidenum">
              <a:rPr lang="en-US" smtClean="0"/>
              <a:pPr/>
              <a:t>7</a:t>
            </a:fld>
            <a:endParaRPr lang="en-US"/>
          </a:p>
        </p:txBody>
      </p:sp>
      <p:sp>
        <p:nvSpPr>
          <p:cNvPr id="6" name="Datos vietos rezervavimo ženklas 5"/>
          <p:cNvSpPr>
            <a:spLocks noGrp="1"/>
          </p:cNvSpPr>
          <p:nvPr>
            <p:ph type="dt" sz="half" idx="10"/>
          </p:nvPr>
        </p:nvSpPr>
        <p:spPr/>
        <p:txBody>
          <a:bodyPr/>
          <a:lstStyle/>
          <a:p>
            <a:fld id="{6EFE05B2-0206-4F62-B9D4-EEDC8743EC06}" type="datetime1">
              <a:rPr lang="en-US" smtClean="0"/>
              <a:t>5/9/2023</a:t>
            </a:fld>
            <a:endParaRPr lang="en-US"/>
          </a:p>
        </p:txBody>
      </p:sp>
      <p:sp>
        <p:nvSpPr>
          <p:cNvPr id="7" name="Poraštės vietos rezervavimo ženklas 6"/>
          <p:cNvSpPr>
            <a:spLocks noGrp="1"/>
          </p:cNvSpPr>
          <p:nvPr>
            <p:ph type="ftr" sz="quarter" idx="11"/>
          </p:nvPr>
        </p:nvSpPr>
        <p:spPr/>
        <p:txBody>
          <a:bodyPr/>
          <a:lstStyle/>
          <a:p>
            <a:r>
              <a:rPr lang="lt-LT"/>
              <a:t>J. Namavičius. Molėtai</a:t>
            </a:r>
            <a:endParaRPr lang="en-US"/>
          </a:p>
        </p:txBody>
      </p:sp>
    </p:spTree>
    <p:extLst>
      <p:ext uri="{BB962C8B-B14F-4D97-AF65-F5344CB8AC3E}">
        <p14:creationId xmlns:p14="http://schemas.microsoft.com/office/powerpoint/2010/main" val="3569845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E1FB344-8DF4-25C7-C2D8-62ED1AE6C333}"/>
              </a:ext>
            </a:extLst>
          </p:cNvPr>
          <p:cNvSpPr>
            <a:spLocks noGrp="1"/>
          </p:cNvSpPr>
          <p:nvPr>
            <p:ph idx="1"/>
          </p:nvPr>
        </p:nvSpPr>
        <p:spPr>
          <a:xfrm>
            <a:off x="457200" y="1124744"/>
            <a:ext cx="8229600" cy="5001419"/>
          </a:xfrm>
        </p:spPr>
        <p:txBody>
          <a:bodyPr>
            <a:normAutofit fontScale="92500" lnSpcReduction="10000"/>
          </a:bodyPr>
          <a:lstStyle/>
          <a:p>
            <a:r>
              <a:rPr lang="lt-LT" b="1" dirty="0"/>
              <a:t>KŠSĮ 54 str. </a:t>
            </a:r>
            <a:r>
              <a:rPr lang="lt-LT" dirty="0"/>
              <a:t>Asmuo, kurio teismo procesas vienoje Susitariančiojoje Šalyje yra galutinai baigtas, už tas pačias veikas negali būti persekiojamas kitoje Susitariančiojoje Šalyje, jei jau paskirta bausmė, ji jau įvykdyta, faktiškai vykdoma arba pagal nuosprendį priėmusios Susitariančiosios Šalies įstatymus nebegali būti vykdoma.</a:t>
            </a:r>
          </a:p>
          <a:p>
            <a:r>
              <a:rPr lang="lt-LT" b="1" dirty="0" err="1"/>
              <a:t>Ch</a:t>
            </a:r>
            <a:r>
              <a:rPr lang="lt-LT" b="1" dirty="0"/>
              <a:t> 50 str.</a:t>
            </a:r>
            <a:r>
              <a:rPr lang="lt-LT" dirty="0"/>
              <a:t> Niekas negali būti antrą kartą teisiamas ar baudžiamas už nusikalstamą veiką, dėl kurios Sąjungoje jis jau buvo galutinai išteisintas ar pripažintas kaltu pagal įstatymą.</a:t>
            </a:r>
          </a:p>
          <a:p>
            <a:endParaRPr lang="en-US" dirty="0"/>
          </a:p>
        </p:txBody>
      </p:sp>
      <p:sp>
        <p:nvSpPr>
          <p:cNvPr id="4" name="Datumsplatzhalter 3">
            <a:extLst>
              <a:ext uri="{FF2B5EF4-FFF2-40B4-BE49-F238E27FC236}">
                <a16:creationId xmlns:a16="http://schemas.microsoft.com/office/drawing/2014/main" id="{1F386B5C-B69A-0C14-CF5A-E288F3868A85}"/>
              </a:ext>
            </a:extLst>
          </p:cNvPr>
          <p:cNvSpPr>
            <a:spLocks noGrp="1"/>
          </p:cNvSpPr>
          <p:nvPr>
            <p:ph type="dt" sz="half" idx="10"/>
          </p:nvPr>
        </p:nvSpPr>
        <p:spPr/>
        <p:txBody>
          <a:bodyPr/>
          <a:lstStyle/>
          <a:p>
            <a:fld id="{06104A53-1D03-4331-87D9-639935A0AA26}" type="datetime1">
              <a:rPr lang="en-US" smtClean="0"/>
              <a:t>5/9/2023</a:t>
            </a:fld>
            <a:endParaRPr lang="en-US"/>
          </a:p>
        </p:txBody>
      </p:sp>
      <p:sp>
        <p:nvSpPr>
          <p:cNvPr id="5" name="Fußzeilenplatzhalter 4">
            <a:extLst>
              <a:ext uri="{FF2B5EF4-FFF2-40B4-BE49-F238E27FC236}">
                <a16:creationId xmlns:a16="http://schemas.microsoft.com/office/drawing/2014/main" id="{E458BED8-1867-4771-4561-0E033D2621F1}"/>
              </a:ext>
            </a:extLst>
          </p:cNvPr>
          <p:cNvSpPr>
            <a:spLocks noGrp="1"/>
          </p:cNvSpPr>
          <p:nvPr>
            <p:ph type="ftr" sz="quarter" idx="11"/>
          </p:nvPr>
        </p:nvSpPr>
        <p:spPr/>
        <p:txBody>
          <a:bodyPr/>
          <a:lstStyle/>
          <a:p>
            <a:r>
              <a:rPr lang="lt-LT"/>
              <a:t>J. Namavičius. Molėtai</a:t>
            </a:r>
            <a:endParaRPr lang="en-US"/>
          </a:p>
        </p:txBody>
      </p:sp>
      <p:sp>
        <p:nvSpPr>
          <p:cNvPr id="6" name="Foliennummernplatzhalter 5">
            <a:extLst>
              <a:ext uri="{FF2B5EF4-FFF2-40B4-BE49-F238E27FC236}">
                <a16:creationId xmlns:a16="http://schemas.microsoft.com/office/drawing/2014/main" id="{05925FE7-48FB-C4A5-15E6-D7B74534EA02}"/>
              </a:ext>
            </a:extLst>
          </p:cNvPr>
          <p:cNvSpPr>
            <a:spLocks noGrp="1"/>
          </p:cNvSpPr>
          <p:nvPr>
            <p:ph type="sldNum" sz="quarter" idx="12"/>
          </p:nvPr>
        </p:nvSpPr>
        <p:spPr/>
        <p:txBody>
          <a:bodyPr/>
          <a:lstStyle/>
          <a:p>
            <a:fld id="{C191162D-2D2D-40DA-97B4-85B411CDC5D2}" type="slidenum">
              <a:rPr lang="en-US" smtClean="0"/>
              <a:t>8</a:t>
            </a:fld>
            <a:endParaRPr lang="en-US"/>
          </a:p>
        </p:txBody>
      </p:sp>
    </p:spTree>
    <p:extLst>
      <p:ext uri="{BB962C8B-B14F-4D97-AF65-F5344CB8AC3E}">
        <p14:creationId xmlns:p14="http://schemas.microsoft.com/office/powerpoint/2010/main" val="735325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457200" y="836712"/>
            <a:ext cx="8229600" cy="5289451"/>
          </a:xfrm>
        </p:spPr>
        <p:txBody>
          <a:bodyPr>
            <a:normAutofit lnSpcReduction="10000"/>
          </a:bodyPr>
          <a:lstStyle/>
          <a:p>
            <a:r>
              <a:rPr lang="lt-LT" sz="2800" dirty="0"/>
              <a:t>Jurisdikcijos taikymo požiūriu LT teisėje galioja platus </a:t>
            </a:r>
            <a:r>
              <a:rPr lang="lt-LT" sz="2800" i="1" dirty="0" err="1"/>
              <a:t>non</a:t>
            </a:r>
            <a:r>
              <a:rPr lang="lt-LT" sz="2800" i="1" dirty="0"/>
              <a:t> bis </a:t>
            </a:r>
            <a:r>
              <a:rPr lang="lt-LT" sz="2800" i="1" dirty="0" err="1"/>
              <a:t>in</a:t>
            </a:r>
            <a:r>
              <a:rPr lang="lt-LT" sz="2800" i="1" dirty="0"/>
              <a:t> </a:t>
            </a:r>
            <a:r>
              <a:rPr lang="lt-LT" sz="2800" i="1" dirty="0" err="1"/>
              <a:t>idem</a:t>
            </a:r>
            <a:r>
              <a:rPr lang="lt-LT" sz="2800" dirty="0"/>
              <a:t> principo supratimas, kad bet kokios užsienio valstybės teismo sprendimas yra kliūtis baudžiamajam persekiojimui LT.</a:t>
            </a:r>
          </a:p>
          <a:p>
            <a:r>
              <a:rPr lang="lt-LT" sz="2800" i="1" dirty="0" err="1"/>
              <a:t>non</a:t>
            </a:r>
            <a:r>
              <a:rPr lang="lt-LT" sz="2800" i="1" dirty="0"/>
              <a:t> bis </a:t>
            </a:r>
            <a:r>
              <a:rPr lang="lt-LT" sz="2800" i="1" dirty="0" err="1"/>
              <a:t>in</a:t>
            </a:r>
            <a:r>
              <a:rPr lang="lt-LT" sz="2800" i="1" dirty="0"/>
              <a:t> </a:t>
            </a:r>
            <a:r>
              <a:rPr lang="lt-LT" sz="2800" i="1" dirty="0" err="1"/>
              <a:t>idem</a:t>
            </a:r>
            <a:r>
              <a:rPr lang="lt-LT" sz="2800" i="1" dirty="0"/>
              <a:t> </a:t>
            </a:r>
            <a:r>
              <a:rPr lang="lt-LT" sz="2800" dirty="0"/>
              <a:t>p</a:t>
            </a:r>
            <a:r>
              <a:rPr lang="de-DE" sz="2800" dirty="0" err="1"/>
              <a:t>rincipas</a:t>
            </a:r>
            <a:r>
              <a:rPr lang="de-DE" sz="2800" dirty="0"/>
              <a:t> </a:t>
            </a:r>
            <a:r>
              <a:rPr lang="de-DE" sz="2800" dirty="0" err="1"/>
              <a:t>kaip</a:t>
            </a:r>
            <a:r>
              <a:rPr lang="de-DE" sz="2800" dirty="0"/>
              <a:t> </a:t>
            </a:r>
            <a:r>
              <a:rPr lang="lt-LT" sz="2800" dirty="0"/>
              <a:t>pilietinė (</a:t>
            </a:r>
            <a:r>
              <a:rPr lang="de-DE" sz="2800" dirty="0"/>
              <a:t>p</a:t>
            </a:r>
            <a:r>
              <a:rPr lang="lt-LT" sz="2800" dirty="0" err="1"/>
              <a:t>agrindinė</a:t>
            </a:r>
            <a:r>
              <a:rPr lang="lt-LT" sz="2800" dirty="0"/>
              <a:t>) teisė pripažįstamas tik byloms </a:t>
            </a:r>
            <a:r>
              <a:rPr lang="lt-LT" sz="2800" dirty="0">
                <a:solidFill>
                  <a:srgbClr val="0070C0"/>
                </a:solidFill>
              </a:rPr>
              <a:t>toje pačioje valstybėje</a:t>
            </a:r>
            <a:r>
              <a:rPr lang="lt-LT" sz="2800" dirty="0"/>
              <a:t>, EŽTK 7 prot. 4 str. 1 d.; TPPTP 14 str. 7 d. Todėl, kitaip negu numatyta LT BK, jurisdikcijai įmanomi ir kitokie sprendimai, pvz., </a:t>
            </a:r>
            <a:r>
              <a:rPr lang="lt-LT" sz="2800" i="1" dirty="0" err="1"/>
              <a:t>non</a:t>
            </a:r>
            <a:r>
              <a:rPr lang="lt-LT" sz="2800" i="1" dirty="0"/>
              <a:t> bis </a:t>
            </a:r>
            <a:r>
              <a:rPr lang="lt-LT" sz="2800" i="1" dirty="0" err="1"/>
              <a:t>in</a:t>
            </a:r>
            <a:r>
              <a:rPr lang="lt-LT" sz="2800" i="1" dirty="0"/>
              <a:t> </a:t>
            </a:r>
            <a:r>
              <a:rPr lang="lt-LT" sz="2800" i="1" dirty="0" err="1"/>
              <a:t>idem</a:t>
            </a:r>
            <a:r>
              <a:rPr lang="lt-LT" sz="2800" i="1" dirty="0"/>
              <a:t> </a:t>
            </a:r>
            <a:r>
              <a:rPr lang="lt-LT" sz="2800" dirty="0"/>
              <a:t>principo trečiųjų valstybių atžvilgiu netaikyti, apkaltinamojo nuosprendžio atveju užskaitant užsienyje paskirtą bausmę </a:t>
            </a:r>
          </a:p>
          <a:p>
            <a:pPr marL="0" indent="0">
              <a:buNone/>
            </a:pPr>
            <a:endParaRPr lang="lt-LT" sz="2800" dirty="0"/>
          </a:p>
        </p:txBody>
      </p:sp>
      <p:sp>
        <p:nvSpPr>
          <p:cNvPr id="4" name="Skaidrės numerio vietos rezervavimo ženklas 3"/>
          <p:cNvSpPr>
            <a:spLocks noGrp="1"/>
          </p:cNvSpPr>
          <p:nvPr>
            <p:ph type="sldNum" sz="quarter" idx="12"/>
          </p:nvPr>
        </p:nvSpPr>
        <p:spPr/>
        <p:txBody>
          <a:bodyPr/>
          <a:lstStyle/>
          <a:p>
            <a:fld id="{C191162D-2D2D-40DA-97B4-85B411CDC5D2}" type="slidenum">
              <a:rPr lang="en-US" smtClean="0"/>
              <a:t>9</a:t>
            </a:fld>
            <a:endParaRPr lang="en-US"/>
          </a:p>
        </p:txBody>
      </p:sp>
      <p:sp>
        <p:nvSpPr>
          <p:cNvPr id="6" name="Datos vietos rezervavimo ženklas 5"/>
          <p:cNvSpPr>
            <a:spLocks noGrp="1"/>
          </p:cNvSpPr>
          <p:nvPr>
            <p:ph type="dt" sz="half" idx="10"/>
          </p:nvPr>
        </p:nvSpPr>
        <p:spPr/>
        <p:txBody>
          <a:bodyPr/>
          <a:lstStyle/>
          <a:p>
            <a:fld id="{E9EB98FB-A8FA-427F-BD93-AA97DF169481}" type="datetime1">
              <a:rPr lang="en-US" smtClean="0"/>
              <a:t>5/9/2023</a:t>
            </a:fld>
            <a:endParaRPr lang="en-US"/>
          </a:p>
        </p:txBody>
      </p:sp>
      <p:sp>
        <p:nvSpPr>
          <p:cNvPr id="7" name="Poraštės vietos rezervavimo ženklas 6"/>
          <p:cNvSpPr>
            <a:spLocks noGrp="1"/>
          </p:cNvSpPr>
          <p:nvPr>
            <p:ph type="ftr" sz="quarter" idx="11"/>
          </p:nvPr>
        </p:nvSpPr>
        <p:spPr/>
        <p:txBody>
          <a:bodyPr/>
          <a:lstStyle/>
          <a:p>
            <a:r>
              <a:rPr lang="lt-LT"/>
              <a:t>J. Namavičius. Molėtai</a:t>
            </a:r>
            <a:endParaRPr lang="en-US"/>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3785</Words>
  <Application>Microsoft Office PowerPoint</Application>
  <PresentationFormat>Demonstracija ekrane (4:3)</PresentationFormat>
  <Paragraphs>366</Paragraphs>
  <Slides>49</Slides>
  <Notes>12</Notes>
  <HiddenSlides>0</HiddenSlides>
  <MMClips>0</MMClips>
  <ScaleCrop>false</ScaleCrop>
  <HeadingPairs>
    <vt:vector size="6" baseType="variant">
      <vt:variant>
        <vt:lpstr>Naudojami šriftai</vt:lpstr>
      </vt:variant>
      <vt:variant>
        <vt:i4>2</vt:i4>
      </vt:variant>
      <vt:variant>
        <vt:lpstr>Tema</vt:lpstr>
      </vt:variant>
      <vt:variant>
        <vt:i4>1</vt:i4>
      </vt:variant>
      <vt:variant>
        <vt:lpstr>Skaidrių pavadinimai</vt:lpstr>
      </vt:variant>
      <vt:variant>
        <vt:i4>49</vt:i4>
      </vt:variant>
    </vt:vector>
  </HeadingPairs>
  <TitlesOfParts>
    <vt:vector size="52" baseType="lpstr">
      <vt:lpstr>Arial</vt:lpstr>
      <vt:lpstr>Calibri</vt:lpstr>
      <vt:lpstr>Office tema</vt:lpstr>
      <vt:lpstr>non bis in idem principo taikymas Europos Sąjungoje  Justas Namavičius </vt:lpstr>
      <vt:lpstr>„PowerPoint“ pateiktis</vt:lpstr>
      <vt:lpstr>„PowerPoint“ pateiktis</vt:lpstr>
      <vt:lpstr>„PowerPoint“ pateiktis</vt:lpstr>
      <vt:lpstr>„PowerPoint“ pateiktis</vt:lpstr>
      <vt:lpstr>„PowerPoint“ pateiktis</vt:lpstr>
      <vt:lpstr> Tarptautinio pobūdžio veikoms svarbios nuostatos:</vt:lpstr>
      <vt:lpstr>„PowerPoint“ pateiktis</vt:lpstr>
      <vt:lpstr>„PowerPoint“ pateiktis</vt:lpstr>
      <vt:lpstr>„PowerPoint“ pateiktis</vt:lpstr>
      <vt:lpstr>Tarptautinei teisinei pagalbai svarbios nuostatos (pavyzdžiai):</vt:lpstr>
      <vt:lpstr>„PowerPoint“ pateiktis</vt:lpstr>
      <vt:lpstr>„PowerPoint“ pateiktis</vt:lpstr>
      <vt:lpstr>ESTT 2021.05.12, C-505/19 – WS./.Bundesrepublik Deutschland (Interpol Red Notice): non bis in idem tarp valstybių narių esant trečiosios valstybės interesui (JAV “raudonasis pranešimas” Interpole)</vt:lpstr>
      <vt:lpstr>„PowerPoint“ pateiktis</vt:lpstr>
      <vt:lpstr>„PowerPoint“ pateiktis</vt:lpstr>
      <vt:lpstr>„PowerPoint“ pateiktis</vt:lpstr>
      <vt:lpstr>„PowerPoint“ pateiktis</vt:lpstr>
      <vt:lpstr>ESTT  2021.04.29, C-665/20 – X: teisinė pagalba, jei asmuo nuteistas trečiojoje valstybėje</vt:lpstr>
      <vt:lpstr>„PowerPoint“ pateiktis</vt:lpstr>
      <vt:lpstr>„PowerPoint“ pateiktis</vt:lpstr>
      <vt:lpstr>Kriterijai:</vt:lpstr>
      <vt:lpstr>„PowerPoint“ pateiktis</vt:lpstr>
      <vt:lpstr>I. Galutinis sprendimas</vt:lpstr>
      <vt:lpstr>„PowerPoint“ pateiktis</vt:lpstr>
      <vt:lpstr>„PowerPoint“ pateiktis</vt:lpstr>
      <vt:lpstr>„PowerPoint“ pateiktis</vt:lpstr>
      <vt:lpstr>„PowerPoint“ pateiktis</vt:lpstr>
      <vt:lpstr>„PowerPoint“ pateiktis</vt:lpstr>
      <vt:lpstr>„PowerPoint“ pateiktis</vt:lpstr>
      <vt:lpstr>Kiek kitoks, bet esme panašus atvejis: ESTT 2021.12.16, C-203/20 – AB, CD ir kt.: atšaukta amnestija</vt:lpstr>
      <vt:lpstr>„PowerPoint“ pateiktis</vt:lpstr>
      <vt:lpstr>II. Baudžiamojoje byloje</vt:lpstr>
      <vt:lpstr>„PowerPoint“ pateiktis</vt:lpstr>
      <vt:lpstr>„PowerPoint“ pateiktis</vt:lpstr>
      <vt:lpstr>„PowerPoint“ pateiktis</vt:lpstr>
      <vt:lpstr>„PowerPoint“ pateiktis</vt:lpstr>
      <vt:lpstr>„PowerPoint“ pateiktis</vt:lpstr>
      <vt:lpstr>„PowerPoint“ pateiktis</vt:lpstr>
      <vt:lpstr>III. Ta pati veika</vt:lpstr>
      <vt:lpstr>IV. Bausmė atlikta ar tebevykdoma</vt:lpstr>
      <vt:lpstr>„PowerPoint“ pateiktis</vt:lpstr>
      <vt:lpstr>„PowerPoint“ pateiktis</vt:lpstr>
      <vt:lpstr>Bausmės įvykdymas proceso perėmimo atveju:  ApT 2022.11.16, 1A-43-1076/2022</vt:lpstr>
      <vt:lpstr>„PowerPoint“ pateiktis</vt:lpstr>
      <vt:lpstr>„PowerPoint“ pateiktis</vt:lpstr>
      <vt:lpstr>„PowerPoint“ pateiktis</vt:lpstr>
      <vt:lpstr>Specialioji dalis. ESTT 2021.09.02, C-790/19 - Tribunalul Braşov:  “savų pinigų” plovimas</vt:lpstr>
      <vt:lpstr>„PowerPoint“ pateiktis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Skaidrė 1</dc:title>
  <dc:creator>jnamavicius</dc:creator>
  <cp:lastModifiedBy>Justas Namavičius</cp:lastModifiedBy>
  <cp:revision>55</cp:revision>
  <cp:lastPrinted>2023-05-08T13:46:58Z</cp:lastPrinted>
  <dcterms:created xsi:type="dcterms:W3CDTF">2022-09-29T08:14:55Z</dcterms:created>
  <dcterms:modified xsi:type="dcterms:W3CDTF">2023-05-09T08:05:22Z</dcterms:modified>
</cp:coreProperties>
</file>