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1"/>
  </p:notesMasterIdLst>
  <p:handoutMasterIdLst>
    <p:handoutMasterId r:id="rId42"/>
  </p:handoutMasterIdLst>
  <p:sldIdLst>
    <p:sldId id="256" r:id="rId2"/>
    <p:sldId id="257" r:id="rId3"/>
    <p:sldId id="265" r:id="rId4"/>
    <p:sldId id="303" r:id="rId5"/>
    <p:sldId id="304" r:id="rId6"/>
    <p:sldId id="305" r:id="rId7"/>
    <p:sldId id="295" r:id="rId8"/>
    <p:sldId id="284" r:id="rId9"/>
    <p:sldId id="285" r:id="rId10"/>
    <p:sldId id="286" r:id="rId11"/>
    <p:sldId id="287" r:id="rId12"/>
    <p:sldId id="290" r:id="rId13"/>
    <p:sldId id="288" r:id="rId14"/>
    <p:sldId id="280" r:id="rId15"/>
    <p:sldId id="281" r:id="rId16"/>
    <p:sldId id="282" r:id="rId17"/>
    <p:sldId id="289" r:id="rId18"/>
    <p:sldId id="291" r:id="rId19"/>
    <p:sldId id="292" r:id="rId20"/>
    <p:sldId id="293" r:id="rId21"/>
    <p:sldId id="296" r:id="rId22"/>
    <p:sldId id="299" r:id="rId23"/>
    <p:sldId id="300" r:id="rId24"/>
    <p:sldId id="302" r:id="rId25"/>
    <p:sldId id="297" r:id="rId26"/>
    <p:sldId id="301" r:id="rId27"/>
    <p:sldId id="298" r:id="rId28"/>
    <p:sldId id="294" r:id="rId29"/>
    <p:sldId id="262" r:id="rId30"/>
    <p:sldId id="263" r:id="rId31"/>
    <p:sldId id="270" r:id="rId32"/>
    <p:sldId id="264" r:id="rId33"/>
    <p:sldId id="269" r:id="rId34"/>
    <p:sldId id="271" r:id="rId35"/>
    <p:sldId id="272" r:id="rId36"/>
    <p:sldId id="277" r:id="rId37"/>
    <p:sldId id="278" r:id="rId38"/>
    <p:sldId id="276" r:id="rId39"/>
    <p:sldId id="267" r:id="rId40"/>
  </p:sldIdLst>
  <p:sldSz cx="12192000" cy="6858000"/>
  <p:notesSz cx="7010400" cy="92964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2" d="100"/>
          <a:sy n="112" d="100"/>
        </p:scale>
        <p:origin x="-420"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Antraštės vietos rezervavimo ženklas 1"/>
          <p:cNvSpPr>
            <a:spLocks noGrp="1"/>
          </p:cNvSpPr>
          <p:nvPr>
            <p:ph type="hdr" sz="quarter"/>
          </p:nvPr>
        </p:nvSpPr>
        <p:spPr>
          <a:xfrm>
            <a:off x="1" y="1"/>
            <a:ext cx="3038475" cy="465138"/>
          </a:xfrm>
          <a:prstGeom prst="rect">
            <a:avLst/>
          </a:prstGeom>
        </p:spPr>
        <p:txBody>
          <a:bodyPr vert="horz" lIns="91435" tIns="45717" rIns="91435" bIns="45717" rtlCol="0"/>
          <a:lstStyle>
            <a:lvl1pPr algn="l">
              <a:defRPr sz="1200"/>
            </a:lvl1pPr>
          </a:lstStyle>
          <a:p>
            <a:endParaRPr lang="en-US"/>
          </a:p>
        </p:txBody>
      </p:sp>
      <p:sp>
        <p:nvSpPr>
          <p:cNvPr id="3" name="Datos vietos rezervavimo ženklas 2"/>
          <p:cNvSpPr>
            <a:spLocks noGrp="1"/>
          </p:cNvSpPr>
          <p:nvPr>
            <p:ph type="dt" sz="quarter" idx="1"/>
          </p:nvPr>
        </p:nvSpPr>
        <p:spPr>
          <a:xfrm>
            <a:off x="3970339" y="1"/>
            <a:ext cx="3038475" cy="465138"/>
          </a:xfrm>
          <a:prstGeom prst="rect">
            <a:avLst/>
          </a:prstGeom>
        </p:spPr>
        <p:txBody>
          <a:bodyPr vert="horz" lIns="91435" tIns="45717" rIns="91435" bIns="45717" rtlCol="0"/>
          <a:lstStyle>
            <a:lvl1pPr algn="r">
              <a:defRPr sz="1200"/>
            </a:lvl1pPr>
          </a:lstStyle>
          <a:p>
            <a:fld id="{132C8F58-3C5F-4E07-969D-35CEFD27EFE3}" type="datetimeFigureOut">
              <a:rPr lang="en-US" smtClean="0"/>
              <a:pPr/>
              <a:t>9/29/2022</a:t>
            </a:fld>
            <a:endParaRPr lang="en-US"/>
          </a:p>
        </p:txBody>
      </p:sp>
      <p:sp>
        <p:nvSpPr>
          <p:cNvPr id="4" name="Poraštės vietos rezervavimo ženklas 3"/>
          <p:cNvSpPr>
            <a:spLocks noGrp="1"/>
          </p:cNvSpPr>
          <p:nvPr>
            <p:ph type="ftr" sz="quarter" idx="2"/>
          </p:nvPr>
        </p:nvSpPr>
        <p:spPr>
          <a:xfrm>
            <a:off x="1" y="8829675"/>
            <a:ext cx="3038475" cy="465138"/>
          </a:xfrm>
          <a:prstGeom prst="rect">
            <a:avLst/>
          </a:prstGeom>
        </p:spPr>
        <p:txBody>
          <a:bodyPr vert="horz" lIns="91435" tIns="45717" rIns="91435" bIns="45717" rtlCol="0" anchor="b"/>
          <a:lstStyle>
            <a:lvl1pPr algn="l">
              <a:defRPr sz="1200"/>
            </a:lvl1pPr>
          </a:lstStyle>
          <a:p>
            <a:endParaRPr lang="en-US"/>
          </a:p>
        </p:txBody>
      </p:sp>
      <p:sp>
        <p:nvSpPr>
          <p:cNvPr id="5" name="Skaidrės numerio vietos rezervavimo ženklas 4"/>
          <p:cNvSpPr>
            <a:spLocks noGrp="1"/>
          </p:cNvSpPr>
          <p:nvPr>
            <p:ph type="sldNum" sz="quarter" idx="3"/>
          </p:nvPr>
        </p:nvSpPr>
        <p:spPr>
          <a:xfrm>
            <a:off x="3970339" y="8829675"/>
            <a:ext cx="3038475" cy="465138"/>
          </a:xfrm>
          <a:prstGeom prst="rect">
            <a:avLst/>
          </a:prstGeom>
        </p:spPr>
        <p:txBody>
          <a:bodyPr vert="horz" lIns="91435" tIns="45717" rIns="91435" bIns="45717" rtlCol="0" anchor="b"/>
          <a:lstStyle>
            <a:lvl1pPr algn="r">
              <a:defRPr sz="1200"/>
            </a:lvl1pPr>
          </a:lstStyle>
          <a:p>
            <a:fld id="{D8188A7D-A5FC-4526-A968-4043964F5276}" type="slidenum">
              <a:rPr lang="en-US" smtClean="0"/>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3037840" cy="466434"/>
          </a:xfrm>
          <a:prstGeom prst="rect">
            <a:avLst/>
          </a:prstGeom>
        </p:spPr>
        <p:txBody>
          <a:bodyPr vert="horz" lIns="93172" tIns="46587" rIns="93172" bIns="46587" rtlCol="0"/>
          <a:lstStyle>
            <a:lvl1pPr algn="l">
              <a:defRPr sz="1200"/>
            </a:lvl1pPr>
          </a:lstStyle>
          <a:p>
            <a:endParaRPr lang="lt-LT"/>
          </a:p>
        </p:txBody>
      </p:sp>
      <p:sp>
        <p:nvSpPr>
          <p:cNvPr id="3" name="Datumsplatzhalter 2"/>
          <p:cNvSpPr>
            <a:spLocks noGrp="1"/>
          </p:cNvSpPr>
          <p:nvPr>
            <p:ph type="dt" idx="1"/>
          </p:nvPr>
        </p:nvSpPr>
        <p:spPr>
          <a:xfrm>
            <a:off x="3970938" y="0"/>
            <a:ext cx="3037840" cy="466434"/>
          </a:xfrm>
          <a:prstGeom prst="rect">
            <a:avLst/>
          </a:prstGeom>
        </p:spPr>
        <p:txBody>
          <a:bodyPr vert="horz" lIns="93172" tIns="46587" rIns="93172" bIns="46587" rtlCol="0"/>
          <a:lstStyle>
            <a:lvl1pPr algn="r">
              <a:defRPr sz="1200"/>
            </a:lvl1pPr>
          </a:lstStyle>
          <a:p>
            <a:fld id="{0388E82B-B494-4F95-8EDB-6E61ADE2AC2F}" type="datetimeFigureOut">
              <a:rPr lang="lt-LT" smtClean="0"/>
              <a:pPr/>
              <a:t>2022-09-29</a:t>
            </a:fld>
            <a:endParaRPr lang="lt-LT"/>
          </a:p>
        </p:txBody>
      </p:sp>
      <p:sp>
        <p:nvSpPr>
          <p:cNvPr id="4" name="Folienbildplatzhalt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2" tIns="46587" rIns="93172" bIns="46587" rtlCol="0" anchor="ctr"/>
          <a:lstStyle/>
          <a:p>
            <a:endParaRPr lang="lt-LT"/>
          </a:p>
        </p:txBody>
      </p:sp>
      <p:sp>
        <p:nvSpPr>
          <p:cNvPr id="5" name="Notizenplatzhalter 4"/>
          <p:cNvSpPr>
            <a:spLocks noGrp="1"/>
          </p:cNvSpPr>
          <p:nvPr>
            <p:ph type="body" sz="quarter" idx="3"/>
          </p:nvPr>
        </p:nvSpPr>
        <p:spPr>
          <a:xfrm>
            <a:off x="701040" y="4473892"/>
            <a:ext cx="5608320" cy="3660458"/>
          </a:xfrm>
          <a:prstGeom prst="rect">
            <a:avLst/>
          </a:prstGeom>
        </p:spPr>
        <p:txBody>
          <a:bodyPr vert="horz" lIns="93172" tIns="46587" rIns="93172" bIns="46587"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lt-LT"/>
          </a:p>
        </p:txBody>
      </p:sp>
      <p:sp>
        <p:nvSpPr>
          <p:cNvPr id="6" name="Fußzeilenplatzhalter 5"/>
          <p:cNvSpPr>
            <a:spLocks noGrp="1"/>
          </p:cNvSpPr>
          <p:nvPr>
            <p:ph type="ftr" sz="quarter" idx="4"/>
          </p:nvPr>
        </p:nvSpPr>
        <p:spPr>
          <a:xfrm>
            <a:off x="0" y="8829968"/>
            <a:ext cx="3037840" cy="466433"/>
          </a:xfrm>
          <a:prstGeom prst="rect">
            <a:avLst/>
          </a:prstGeom>
        </p:spPr>
        <p:txBody>
          <a:bodyPr vert="horz" lIns="93172" tIns="46587" rIns="93172" bIns="46587" rtlCol="0" anchor="b"/>
          <a:lstStyle>
            <a:lvl1pPr algn="l">
              <a:defRPr sz="1200"/>
            </a:lvl1pPr>
          </a:lstStyle>
          <a:p>
            <a:endParaRPr lang="lt-LT"/>
          </a:p>
        </p:txBody>
      </p:sp>
      <p:sp>
        <p:nvSpPr>
          <p:cNvPr id="7" name="Foliennummernplatzhalter 6"/>
          <p:cNvSpPr>
            <a:spLocks noGrp="1"/>
          </p:cNvSpPr>
          <p:nvPr>
            <p:ph type="sldNum" sz="quarter" idx="5"/>
          </p:nvPr>
        </p:nvSpPr>
        <p:spPr>
          <a:xfrm>
            <a:off x="3970938" y="8829968"/>
            <a:ext cx="3037840" cy="466433"/>
          </a:xfrm>
          <a:prstGeom prst="rect">
            <a:avLst/>
          </a:prstGeom>
        </p:spPr>
        <p:txBody>
          <a:bodyPr vert="horz" lIns="93172" tIns="46587" rIns="93172" bIns="46587" rtlCol="0" anchor="b"/>
          <a:lstStyle>
            <a:lvl1pPr algn="r">
              <a:defRPr sz="1200"/>
            </a:lvl1pPr>
          </a:lstStyle>
          <a:p>
            <a:fld id="{B17016B5-DA9D-4CED-B493-64EC3E30C3DE}" type="slidenum">
              <a:rPr lang="lt-LT" smtClean="0"/>
              <a:pPr/>
              <a:t>‹#›</a:t>
            </a:fld>
            <a:endParaRPr lang="lt-LT"/>
          </a:p>
        </p:txBody>
      </p:sp>
    </p:spTree>
    <p:extLst>
      <p:ext uri="{BB962C8B-B14F-4D97-AF65-F5344CB8AC3E}">
        <p14:creationId xmlns:p14="http://schemas.microsoft.com/office/powerpoint/2010/main" xmlns="" val="310576295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normAutofit/>
          </a:bodyPr>
          <a:lstStyle/>
          <a:p>
            <a:endParaRPr lang="en-US"/>
          </a:p>
        </p:txBody>
      </p:sp>
      <p:sp>
        <p:nvSpPr>
          <p:cNvPr id="4" name="Skaidrės numerio vietos rezervavimo ženklas 3"/>
          <p:cNvSpPr>
            <a:spLocks noGrp="1"/>
          </p:cNvSpPr>
          <p:nvPr>
            <p:ph type="sldNum" sz="quarter" idx="10"/>
          </p:nvPr>
        </p:nvSpPr>
        <p:spPr/>
        <p:txBody>
          <a:bodyPr/>
          <a:lstStyle/>
          <a:p>
            <a:fld id="{B17016B5-DA9D-4CED-B493-64EC3E30C3DE}" type="slidenum">
              <a:rPr lang="lt-LT" smtClean="0"/>
              <a:pPr/>
              <a:t>1</a:t>
            </a:fld>
            <a:endParaRPr lang="lt-LT"/>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normAutofit/>
          </a:bodyPr>
          <a:lstStyle/>
          <a:p>
            <a:endParaRPr lang="en-US"/>
          </a:p>
        </p:txBody>
      </p:sp>
      <p:sp>
        <p:nvSpPr>
          <p:cNvPr id="4" name="Skaidrės numerio vietos rezervavimo ženklas 3"/>
          <p:cNvSpPr>
            <a:spLocks noGrp="1"/>
          </p:cNvSpPr>
          <p:nvPr>
            <p:ph type="sldNum" sz="quarter" idx="10"/>
          </p:nvPr>
        </p:nvSpPr>
        <p:spPr/>
        <p:txBody>
          <a:bodyPr/>
          <a:lstStyle/>
          <a:p>
            <a:fld id="{B17016B5-DA9D-4CED-B493-64EC3E30C3DE}" type="slidenum">
              <a:rPr lang="lt-LT" smtClean="0"/>
              <a:pPr/>
              <a:t>35</a:t>
            </a:fld>
            <a:endParaRPr lang="lt-LT"/>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normAutofit/>
          </a:bodyPr>
          <a:lstStyle/>
          <a:p>
            <a:endParaRPr lang="en-US"/>
          </a:p>
        </p:txBody>
      </p:sp>
      <p:sp>
        <p:nvSpPr>
          <p:cNvPr id="4" name="Skaidrės numerio vietos rezervavimo ženklas 3"/>
          <p:cNvSpPr>
            <a:spLocks noGrp="1"/>
          </p:cNvSpPr>
          <p:nvPr>
            <p:ph type="sldNum" sz="quarter" idx="10"/>
          </p:nvPr>
        </p:nvSpPr>
        <p:spPr/>
        <p:txBody>
          <a:bodyPr/>
          <a:lstStyle/>
          <a:p>
            <a:fld id="{B17016B5-DA9D-4CED-B493-64EC3E30C3DE}" type="slidenum">
              <a:rPr lang="lt-LT" smtClean="0"/>
              <a:pPr/>
              <a:t>36</a:t>
            </a:fld>
            <a:endParaRPr lang="lt-LT"/>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normAutofit/>
          </a:bodyPr>
          <a:lstStyle/>
          <a:p>
            <a:endParaRPr lang="en-US"/>
          </a:p>
        </p:txBody>
      </p:sp>
      <p:sp>
        <p:nvSpPr>
          <p:cNvPr id="4" name="Skaidrės numerio vietos rezervavimo ženklas 3"/>
          <p:cNvSpPr>
            <a:spLocks noGrp="1"/>
          </p:cNvSpPr>
          <p:nvPr>
            <p:ph type="sldNum" sz="quarter" idx="10"/>
          </p:nvPr>
        </p:nvSpPr>
        <p:spPr/>
        <p:txBody>
          <a:bodyPr/>
          <a:lstStyle/>
          <a:p>
            <a:fld id="{B17016B5-DA9D-4CED-B493-64EC3E30C3DE}" type="slidenum">
              <a:rPr lang="lt-LT" smtClean="0"/>
              <a:pPr/>
              <a:t>37</a:t>
            </a:fld>
            <a:endParaRPr lang="lt-LT"/>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normAutofit/>
          </a:bodyPr>
          <a:lstStyle/>
          <a:p>
            <a:endParaRPr lang="en-US"/>
          </a:p>
        </p:txBody>
      </p:sp>
      <p:sp>
        <p:nvSpPr>
          <p:cNvPr id="4" name="Skaidrės numerio vietos rezervavimo ženklas 3"/>
          <p:cNvSpPr>
            <a:spLocks noGrp="1"/>
          </p:cNvSpPr>
          <p:nvPr>
            <p:ph type="sldNum" sz="quarter" idx="10"/>
          </p:nvPr>
        </p:nvSpPr>
        <p:spPr/>
        <p:txBody>
          <a:bodyPr/>
          <a:lstStyle/>
          <a:p>
            <a:fld id="{B17016B5-DA9D-4CED-B493-64EC3E30C3DE}" type="slidenum">
              <a:rPr lang="lt-LT" smtClean="0"/>
              <a:pPr/>
              <a:t>38</a:t>
            </a:fld>
            <a:endParaRPr lang="lt-LT"/>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normAutofit/>
          </a:bodyPr>
          <a:lstStyle/>
          <a:p>
            <a:endParaRPr lang="en-US"/>
          </a:p>
        </p:txBody>
      </p:sp>
      <p:sp>
        <p:nvSpPr>
          <p:cNvPr id="4" name="Skaidrės numerio vietos rezervavimo ženklas 3"/>
          <p:cNvSpPr>
            <a:spLocks noGrp="1"/>
          </p:cNvSpPr>
          <p:nvPr>
            <p:ph type="sldNum" sz="quarter" idx="10"/>
          </p:nvPr>
        </p:nvSpPr>
        <p:spPr/>
        <p:txBody>
          <a:bodyPr/>
          <a:lstStyle/>
          <a:p>
            <a:fld id="{B17016B5-DA9D-4CED-B493-64EC3E30C3DE}" type="slidenum">
              <a:rPr lang="lt-LT" smtClean="0"/>
              <a:pPr/>
              <a:t>39</a:t>
            </a:fld>
            <a:endParaRPr lang="lt-LT"/>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normAutofit/>
          </a:bodyPr>
          <a:lstStyle/>
          <a:p>
            <a:endParaRPr lang="en-US"/>
          </a:p>
        </p:txBody>
      </p:sp>
      <p:sp>
        <p:nvSpPr>
          <p:cNvPr id="4" name="Skaidrės numerio vietos rezervavimo ženklas 3"/>
          <p:cNvSpPr>
            <a:spLocks noGrp="1"/>
          </p:cNvSpPr>
          <p:nvPr>
            <p:ph type="sldNum" sz="quarter" idx="10"/>
          </p:nvPr>
        </p:nvSpPr>
        <p:spPr/>
        <p:txBody>
          <a:bodyPr/>
          <a:lstStyle/>
          <a:p>
            <a:fld id="{B17016B5-DA9D-4CED-B493-64EC3E30C3DE}" type="slidenum">
              <a:rPr lang="lt-LT" smtClean="0"/>
              <a:pPr/>
              <a:t>2</a:t>
            </a:fld>
            <a:endParaRPr lang="lt-LT"/>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normAutofit/>
          </a:bodyPr>
          <a:lstStyle/>
          <a:p>
            <a:endParaRPr lang="en-US"/>
          </a:p>
        </p:txBody>
      </p:sp>
      <p:sp>
        <p:nvSpPr>
          <p:cNvPr id="4" name="Skaidrės numerio vietos rezervavimo ženklas 3"/>
          <p:cNvSpPr>
            <a:spLocks noGrp="1"/>
          </p:cNvSpPr>
          <p:nvPr>
            <p:ph type="sldNum" sz="quarter" idx="10"/>
          </p:nvPr>
        </p:nvSpPr>
        <p:spPr/>
        <p:txBody>
          <a:bodyPr/>
          <a:lstStyle/>
          <a:p>
            <a:fld id="{B17016B5-DA9D-4CED-B493-64EC3E30C3DE}" type="slidenum">
              <a:rPr lang="lt-LT" smtClean="0"/>
              <a:pPr/>
              <a:t>3</a:t>
            </a:fld>
            <a:endParaRPr lang="lt-LT"/>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normAutofit/>
          </a:bodyPr>
          <a:lstStyle/>
          <a:p>
            <a:endParaRPr lang="en-US"/>
          </a:p>
        </p:txBody>
      </p:sp>
      <p:sp>
        <p:nvSpPr>
          <p:cNvPr id="4" name="Skaidrės numerio vietos rezervavimo ženklas 3"/>
          <p:cNvSpPr>
            <a:spLocks noGrp="1"/>
          </p:cNvSpPr>
          <p:nvPr>
            <p:ph type="sldNum" sz="quarter" idx="10"/>
          </p:nvPr>
        </p:nvSpPr>
        <p:spPr/>
        <p:txBody>
          <a:bodyPr/>
          <a:lstStyle/>
          <a:p>
            <a:fld id="{B17016B5-DA9D-4CED-B493-64EC3E30C3DE}" type="slidenum">
              <a:rPr lang="lt-LT" smtClean="0"/>
              <a:pPr/>
              <a:t>29</a:t>
            </a:fld>
            <a:endParaRPr lang="lt-LT"/>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normAutofit/>
          </a:bodyPr>
          <a:lstStyle/>
          <a:p>
            <a:endParaRPr lang="en-US"/>
          </a:p>
        </p:txBody>
      </p:sp>
      <p:sp>
        <p:nvSpPr>
          <p:cNvPr id="4" name="Skaidrės numerio vietos rezervavimo ženklas 3"/>
          <p:cNvSpPr>
            <a:spLocks noGrp="1"/>
          </p:cNvSpPr>
          <p:nvPr>
            <p:ph type="sldNum" sz="quarter" idx="10"/>
          </p:nvPr>
        </p:nvSpPr>
        <p:spPr/>
        <p:txBody>
          <a:bodyPr/>
          <a:lstStyle/>
          <a:p>
            <a:fld id="{B17016B5-DA9D-4CED-B493-64EC3E30C3DE}" type="slidenum">
              <a:rPr lang="lt-LT" smtClean="0"/>
              <a:pPr/>
              <a:t>30</a:t>
            </a:fld>
            <a:endParaRPr lang="lt-LT"/>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normAutofit/>
          </a:bodyPr>
          <a:lstStyle/>
          <a:p>
            <a:endParaRPr lang="en-US"/>
          </a:p>
        </p:txBody>
      </p:sp>
      <p:sp>
        <p:nvSpPr>
          <p:cNvPr id="4" name="Skaidrės numerio vietos rezervavimo ženklas 3"/>
          <p:cNvSpPr>
            <a:spLocks noGrp="1"/>
          </p:cNvSpPr>
          <p:nvPr>
            <p:ph type="sldNum" sz="quarter" idx="10"/>
          </p:nvPr>
        </p:nvSpPr>
        <p:spPr/>
        <p:txBody>
          <a:bodyPr/>
          <a:lstStyle/>
          <a:p>
            <a:fld id="{B17016B5-DA9D-4CED-B493-64EC3E30C3DE}" type="slidenum">
              <a:rPr lang="lt-LT" smtClean="0"/>
              <a:pPr/>
              <a:t>31</a:t>
            </a:fld>
            <a:endParaRPr lang="lt-LT"/>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normAutofit/>
          </a:bodyPr>
          <a:lstStyle/>
          <a:p>
            <a:endParaRPr lang="en-US"/>
          </a:p>
        </p:txBody>
      </p:sp>
      <p:sp>
        <p:nvSpPr>
          <p:cNvPr id="4" name="Skaidrės numerio vietos rezervavimo ženklas 3"/>
          <p:cNvSpPr>
            <a:spLocks noGrp="1"/>
          </p:cNvSpPr>
          <p:nvPr>
            <p:ph type="sldNum" sz="quarter" idx="10"/>
          </p:nvPr>
        </p:nvSpPr>
        <p:spPr/>
        <p:txBody>
          <a:bodyPr/>
          <a:lstStyle/>
          <a:p>
            <a:fld id="{B17016B5-DA9D-4CED-B493-64EC3E30C3DE}" type="slidenum">
              <a:rPr lang="lt-LT" smtClean="0"/>
              <a:pPr/>
              <a:t>32</a:t>
            </a:fld>
            <a:endParaRPr lang="lt-LT"/>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normAutofit/>
          </a:bodyPr>
          <a:lstStyle/>
          <a:p>
            <a:endParaRPr lang="en-US"/>
          </a:p>
        </p:txBody>
      </p:sp>
      <p:sp>
        <p:nvSpPr>
          <p:cNvPr id="4" name="Skaidrės numerio vietos rezervavimo ženklas 3"/>
          <p:cNvSpPr>
            <a:spLocks noGrp="1"/>
          </p:cNvSpPr>
          <p:nvPr>
            <p:ph type="sldNum" sz="quarter" idx="10"/>
          </p:nvPr>
        </p:nvSpPr>
        <p:spPr/>
        <p:txBody>
          <a:bodyPr/>
          <a:lstStyle/>
          <a:p>
            <a:fld id="{B17016B5-DA9D-4CED-B493-64EC3E30C3DE}" type="slidenum">
              <a:rPr lang="lt-LT" smtClean="0"/>
              <a:pPr/>
              <a:t>33</a:t>
            </a:fld>
            <a:endParaRPr lang="lt-LT"/>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kaidrės vaizdo vietos rezervavimo ženklas 1"/>
          <p:cNvSpPr>
            <a:spLocks noGrp="1" noRot="1" noChangeAspect="1"/>
          </p:cNvSpPr>
          <p:nvPr>
            <p:ph type="sldImg"/>
          </p:nvPr>
        </p:nvSpPr>
        <p:spPr/>
      </p:sp>
      <p:sp>
        <p:nvSpPr>
          <p:cNvPr id="3" name="Pastabų vietos rezervavimo ženklas 2"/>
          <p:cNvSpPr>
            <a:spLocks noGrp="1"/>
          </p:cNvSpPr>
          <p:nvPr>
            <p:ph type="body" idx="1"/>
          </p:nvPr>
        </p:nvSpPr>
        <p:spPr/>
        <p:txBody>
          <a:bodyPr>
            <a:normAutofit/>
          </a:bodyPr>
          <a:lstStyle/>
          <a:p>
            <a:endParaRPr lang="en-US"/>
          </a:p>
        </p:txBody>
      </p:sp>
      <p:sp>
        <p:nvSpPr>
          <p:cNvPr id="4" name="Skaidrės numerio vietos rezervavimo ženklas 3"/>
          <p:cNvSpPr>
            <a:spLocks noGrp="1"/>
          </p:cNvSpPr>
          <p:nvPr>
            <p:ph type="sldNum" sz="quarter" idx="10"/>
          </p:nvPr>
        </p:nvSpPr>
        <p:spPr/>
        <p:txBody>
          <a:bodyPr/>
          <a:lstStyle/>
          <a:p>
            <a:fld id="{B17016B5-DA9D-4CED-B493-64EC3E30C3DE}" type="slidenum">
              <a:rPr lang="lt-LT" smtClean="0"/>
              <a:pPr/>
              <a:t>34</a:t>
            </a:fld>
            <a:endParaRPr lang="lt-L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CAA1FC5-A5FA-D224-46DC-DD0B17C6BABC}"/>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en-US"/>
          </a:p>
        </p:txBody>
      </p:sp>
      <p:sp>
        <p:nvSpPr>
          <p:cNvPr id="3" name="Untertitel 2">
            <a:extLst>
              <a:ext uri="{FF2B5EF4-FFF2-40B4-BE49-F238E27FC236}">
                <a16:creationId xmlns:a16="http://schemas.microsoft.com/office/drawing/2014/main" xmlns="" id="{D3124FC0-6E23-2868-C6D2-DD880BD46DE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en-US"/>
          </a:p>
        </p:txBody>
      </p:sp>
      <p:sp>
        <p:nvSpPr>
          <p:cNvPr id="4" name="Datumsplatzhalter 3">
            <a:extLst>
              <a:ext uri="{FF2B5EF4-FFF2-40B4-BE49-F238E27FC236}">
                <a16:creationId xmlns:a16="http://schemas.microsoft.com/office/drawing/2014/main" xmlns="" id="{D3E2064D-9A38-8711-2162-A1F2F7B68B30}"/>
              </a:ext>
            </a:extLst>
          </p:cNvPr>
          <p:cNvSpPr>
            <a:spLocks noGrp="1"/>
          </p:cNvSpPr>
          <p:nvPr>
            <p:ph type="dt" sz="half" idx="10"/>
          </p:nvPr>
        </p:nvSpPr>
        <p:spPr/>
        <p:txBody>
          <a:bodyPr/>
          <a:lstStyle/>
          <a:p>
            <a:fld id="{48593BAF-D141-474B-BF64-A94B382F5575}" type="datetime1">
              <a:rPr lang="en-US" smtClean="0"/>
              <a:pPr/>
              <a:t>9/29/2022</a:t>
            </a:fld>
            <a:endParaRPr lang="en-US"/>
          </a:p>
        </p:txBody>
      </p:sp>
      <p:sp>
        <p:nvSpPr>
          <p:cNvPr id="5" name="Fußzeilenplatzhalter 4">
            <a:extLst>
              <a:ext uri="{FF2B5EF4-FFF2-40B4-BE49-F238E27FC236}">
                <a16:creationId xmlns:a16="http://schemas.microsoft.com/office/drawing/2014/main" xmlns="" id="{9AEF0726-832B-0051-FDFC-D5DA882BE075}"/>
              </a:ext>
            </a:extLst>
          </p:cNvPr>
          <p:cNvSpPr>
            <a:spLocks noGrp="1"/>
          </p:cNvSpPr>
          <p:nvPr>
            <p:ph type="ftr" sz="quarter" idx="11"/>
          </p:nvPr>
        </p:nvSpPr>
        <p:spPr/>
        <p:txBody>
          <a:bodyPr/>
          <a:lstStyle/>
          <a:p>
            <a:endParaRPr lang="en-US"/>
          </a:p>
        </p:txBody>
      </p:sp>
      <p:sp>
        <p:nvSpPr>
          <p:cNvPr id="6" name="Foliennummernplatzhalter 5">
            <a:extLst>
              <a:ext uri="{FF2B5EF4-FFF2-40B4-BE49-F238E27FC236}">
                <a16:creationId xmlns:a16="http://schemas.microsoft.com/office/drawing/2014/main" xmlns="" id="{FD61CC52-D6E4-CEFA-7242-CEEA627F802E}"/>
              </a:ext>
            </a:extLst>
          </p:cNvPr>
          <p:cNvSpPr>
            <a:spLocks noGrp="1"/>
          </p:cNvSpPr>
          <p:nvPr>
            <p:ph type="sldNum" sz="quarter" idx="12"/>
          </p:nvPr>
        </p:nvSpPr>
        <p:spPr/>
        <p:txBody>
          <a:bodyPr/>
          <a:lstStyle/>
          <a:p>
            <a:fld id="{6B6652A4-9E65-44DC-8F92-57F2FE3B71A3}" type="slidenum">
              <a:rPr lang="en-US" smtClean="0"/>
              <a:pPr/>
              <a:t>‹#›</a:t>
            </a:fld>
            <a:endParaRPr lang="en-US"/>
          </a:p>
        </p:txBody>
      </p:sp>
    </p:spTree>
    <p:extLst>
      <p:ext uri="{BB962C8B-B14F-4D97-AF65-F5344CB8AC3E}">
        <p14:creationId xmlns:p14="http://schemas.microsoft.com/office/powerpoint/2010/main" xmlns="" val="25639769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7F8E1BA-3965-639A-D4D8-E5E85A0E2A35}"/>
              </a:ext>
            </a:extLst>
          </p:cNvPr>
          <p:cNvSpPr>
            <a:spLocks noGrp="1"/>
          </p:cNvSpPr>
          <p:nvPr>
            <p:ph type="title"/>
          </p:nvPr>
        </p:nvSpPr>
        <p:spPr/>
        <p:txBody>
          <a:bodyPr/>
          <a:lstStyle/>
          <a:p>
            <a:r>
              <a:rPr lang="de-DE"/>
              <a:t>Mastertitelformat bearbeiten</a:t>
            </a:r>
            <a:endParaRPr lang="en-US"/>
          </a:p>
        </p:txBody>
      </p:sp>
      <p:sp>
        <p:nvSpPr>
          <p:cNvPr id="3" name="Vertikaler Textplatzhalter 2">
            <a:extLst>
              <a:ext uri="{FF2B5EF4-FFF2-40B4-BE49-F238E27FC236}">
                <a16:creationId xmlns:a16="http://schemas.microsoft.com/office/drawing/2014/main" xmlns="" id="{536C6A86-484D-BCE3-CF1E-EC3FAF6C1D82}"/>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xmlns="" id="{E891C7D3-A5E1-6DF8-B3F6-7F54FF05D3B1}"/>
              </a:ext>
            </a:extLst>
          </p:cNvPr>
          <p:cNvSpPr>
            <a:spLocks noGrp="1"/>
          </p:cNvSpPr>
          <p:nvPr>
            <p:ph type="dt" sz="half" idx="10"/>
          </p:nvPr>
        </p:nvSpPr>
        <p:spPr/>
        <p:txBody>
          <a:bodyPr/>
          <a:lstStyle/>
          <a:p>
            <a:fld id="{B31BC79F-2452-4896-A4B5-5E305DBD0847}" type="datetime1">
              <a:rPr lang="en-US" smtClean="0"/>
              <a:pPr/>
              <a:t>9/29/2022</a:t>
            </a:fld>
            <a:endParaRPr lang="en-US"/>
          </a:p>
        </p:txBody>
      </p:sp>
      <p:sp>
        <p:nvSpPr>
          <p:cNvPr id="5" name="Fußzeilenplatzhalter 4">
            <a:extLst>
              <a:ext uri="{FF2B5EF4-FFF2-40B4-BE49-F238E27FC236}">
                <a16:creationId xmlns:a16="http://schemas.microsoft.com/office/drawing/2014/main" xmlns="" id="{25018387-7B85-C51F-D7DA-246CCE8E1B15}"/>
              </a:ext>
            </a:extLst>
          </p:cNvPr>
          <p:cNvSpPr>
            <a:spLocks noGrp="1"/>
          </p:cNvSpPr>
          <p:nvPr>
            <p:ph type="ftr" sz="quarter" idx="11"/>
          </p:nvPr>
        </p:nvSpPr>
        <p:spPr/>
        <p:txBody>
          <a:bodyPr/>
          <a:lstStyle/>
          <a:p>
            <a:endParaRPr lang="en-US"/>
          </a:p>
        </p:txBody>
      </p:sp>
      <p:sp>
        <p:nvSpPr>
          <p:cNvPr id="6" name="Foliennummernplatzhalter 5">
            <a:extLst>
              <a:ext uri="{FF2B5EF4-FFF2-40B4-BE49-F238E27FC236}">
                <a16:creationId xmlns:a16="http://schemas.microsoft.com/office/drawing/2014/main" xmlns="" id="{48AFF48E-CB06-8EC9-9047-5DB7C827C96B}"/>
              </a:ext>
            </a:extLst>
          </p:cNvPr>
          <p:cNvSpPr>
            <a:spLocks noGrp="1"/>
          </p:cNvSpPr>
          <p:nvPr>
            <p:ph type="sldNum" sz="quarter" idx="12"/>
          </p:nvPr>
        </p:nvSpPr>
        <p:spPr/>
        <p:txBody>
          <a:bodyPr/>
          <a:lstStyle/>
          <a:p>
            <a:fld id="{6B6652A4-9E65-44DC-8F92-57F2FE3B71A3}" type="slidenum">
              <a:rPr lang="en-US" smtClean="0"/>
              <a:pPr/>
              <a:t>‹#›</a:t>
            </a:fld>
            <a:endParaRPr lang="en-US"/>
          </a:p>
        </p:txBody>
      </p:sp>
    </p:spTree>
    <p:extLst>
      <p:ext uri="{BB962C8B-B14F-4D97-AF65-F5344CB8AC3E}">
        <p14:creationId xmlns:p14="http://schemas.microsoft.com/office/powerpoint/2010/main" xmlns="" val="29627769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xmlns="" id="{CBF76AA4-BF2E-51FF-66C6-009943B4C375}"/>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en-US"/>
          </a:p>
        </p:txBody>
      </p:sp>
      <p:sp>
        <p:nvSpPr>
          <p:cNvPr id="3" name="Vertikaler Textplatzhalter 2">
            <a:extLst>
              <a:ext uri="{FF2B5EF4-FFF2-40B4-BE49-F238E27FC236}">
                <a16:creationId xmlns:a16="http://schemas.microsoft.com/office/drawing/2014/main" xmlns="" id="{39134BFB-6600-4AEF-1737-491C5865A6E2}"/>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xmlns="" id="{8861DEB0-141B-0B3F-CEE2-4E5D81A4E5F4}"/>
              </a:ext>
            </a:extLst>
          </p:cNvPr>
          <p:cNvSpPr>
            <a:spLocks noGrp="1"/>
          </p:cNvSpPr>
          <p:nvPr>
            <p:ph type="dt" sz="half" idx="10"/>
          </p:nvPr>
        </p:nvSpPr>
        <p:spPr/>
        <p:txBody>
          <a:bodyPr/>
          <a:lstStyle/>
          <a:p>
            <a:fld id="{1B91A74D-F9E7-4E06-A7D5-550E330F0CE1}" type="datetime1">
              <a:rPr lang="en-US" smtClean="0"/>
              <a:pPr/>
              <a:t>9/29/2022</a:t>
            </a:fld>
            <a:endParaRPr lang="en-US"/>
          </a:p>
        </p:txBody>
      </p:sp>
      <p:sp>
        <p:nvSpPr>
          <p:cNvPr id="5" name="Fußzeilenplatzhalter 4">
            <a:extLst>
              <a:ext uri="{FF2B5EF4-FFF2-40B4-BE49-F238E27FC236}">
                <a16:creationId xmlns:a16="http://schemas.microsoft.com/office/drawing/2014/main" xmlns="" id="{5378D5E8-47C8-4945-318F-B582799C56B1}"/>
              </a:ext>
            </a:extLst>
          </p:cNvPr>
          <p:cNvSpPr>
            <a:spLocks noGrp="1"/>
          </p:cNvSpPr>
          <p:nvPr>
            <p:ph type="ftr" sz="quarter" idx="11"/>
          </p:nvPr>
        </p:nvSpPr>
        <p:spPr/>
        <p:txBody>
          <a:bodyPr/>
          <a:lstStyle/>
          <a:p>
            <a:endParaRPr lang="en-US"/>
          </a:p>
        </p:txBody>
      </p:sp>
      <p:sp>
        <p:nvSpPr>
          <p:cNvPr id="6" name="Foliennummernplatzhalter 5">
            <a:extLst>
              <a:ext uri="{FF2B5EF4-FFF2-40B4-BE49-F238E27FC236}">
                <a16:creationId xmlns:a16="http://schemas.microsoft.com/office/drawing/2014/main" xmlns="" id="{C4DE5476-E64B-D819-F3DF-3176EC56F341}"/>
              </a:ext>
            </a:extLst>
          </p:cNvPr>
          <p:cNvSpPr>
            <a:spLocks noGrp="1"/>
          </p:cNvSpPr>
          <p:nvPr>
            <p:ph type="sldNum" sz="quarter" idx="12"/>
          </p:nvPr>
        </p:nvSpPr>
        <p:spPr/>
        <p:txBody>
          <a:bodyPr/>
          <a:lstStyle/>
          <a:p>
            <a:fld id="{6B6652A4-9E65-44DC-8F92-57F2FE3B71A3}" type="slidenum">
              <a:rPr lang="en-US" smtClean="0"/>
              <a:pPr/>
              <a:t>‹#›</a:t>
            </a:fld>
            <a:endParaRPr lang="en-US"/>
          </a:p>
        </p:txBody>
      </p:sp>
    </p:spTree>
    <p:extLst>
      <p:ext uri="{BB962C8B-B14F-4D97-AF65-F5344CB8AC3E}">
        <p14:creationId xmlns:p14="http://schemas.microsoft.com/office/powerpoint/2010/main" xmlns="" val="36902139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907D768-E532-6EED-E12F-1D55CA068532}"/>
              </a:ext>
            </a:extLst>
          </p:cNvPr>
          <p:cNvSpPr>
            <a:spLocks noGrp="1"/>
          </p:cNvSpPr>
          <p:nvPr>
            <p:ph type="title"/>
          </p:nvPr>
        </p:nvSpPr>
        <p:spPr/>
        <p:txBody>
          <a:bodyPr/>
          <a:lstStyle/>
          <a:p>
            <a:r>
              <a:rPr lang="de-DE"/>
              <a:t>Mastertitelformat bearbeiten</a:t>
            </a:r>
            <a:endParaRPr lang="en-US"/>
          </a:p>
        </p:txBody>
      </p:sp>
      <p:sp>
        <p:nvSpPr>
          <p:cNvPr id="3" name="Inhaltsplatzhalter 2">
            <a:extLst>
              <a:ext uri="{FF2B5EF4-FFF2-40B4-BE49-F238E27FC236}">
                <a16:creationId xmlns:a16="http://schemas.microsoft.com/office/drawing/2014/main" xmlns="" id="{14679B30-E162-3275-4E26-A715E5C76D01}"/>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xmlns="" id="{A59755E2-D909-1517-9E3D-1729590AF862}"/>
              </a:ext>
            </a:extLst>
          </p:cNvPr>
          <p:cNvSpPr>
            <a:spLocks noGrp="1"/>
          </p:cNvSpPr>
          <p:nvPr>
            <p:ph type="dt" sz="half" idx="10"/>
          </p:nvPr>
        </p:nvSpPr>
        <p:spPr/>
        <p:txBody>
          <a:bodyPr/>
          <a:lstStyle/>
          <a:p>
            <a:fld id="{1051C069-7011-4F97-A90F-E807FB3A49D3}" type="datetime1">
              <a:rPr lang="en-US" smtClean="0"/>
              <a:pPr/>
              <a:t>9/29/2022</a:t>
            </a:fld>
            <a:endParaRPr lang="en-US"/>
          </a:p>
        </p:txBody>
      </p:sp>
      <p:sp>
        <p:nvSpPr>
          <p:cNvPr id="5" name="Fußzeilenplatzhalter 4">
            <a:extLst>
              <a:ext uri="{FF2B5EF4-FFF2-40B4-BE49-F238E27FC236}">
                <a16:creationId xmlns:a16="http://schemas.microsoft.com/office/drawing/2014/main" xmlns="" id="{CD8A8FF3-A7B5-87BA-DB22-E885DFEF449E}"/>
              </a:ext>
            </a:extLst>
          </p:cNvPr>
          <p:cNvSpPr>
            <a:spLocks noGrp="1"/>
          </p:cNvSpPr>
          <p:nvPr>
            <p:ph type="ftr" sz="quarter" idx="11"/>
          </p:nvPr>
        </p:nvSpPr>
        <p:spPr/>
        <p:txBody>
          <a:bodyPr/>
          <a:lstStyle/>
          <a:p>
            <a:endParaRPr lang="en-US"/>
          </a:p>
        </p:txBody>
      </p:sp>
      <p:sp>
        <p:nvSpPr>
          <p:cNvPr id="6" name="Foliennummernplatzhalter 5">
            <a:extLst>
              <a:ext uri="{FF2B5EF4-FFF2-40B4-BE49-F238E27FC236}">
                <a16:creationId xmlns:a16="http://schemas.microsoft.com/office/drawing/2014/main" xmlns="" id="{309A49C8-7B3A-AC57-B781-B31B4742A62B}"/>
              </a:ext>
            </a:extLst>
          </p:cNvPr>
          <p:cNvSpPr>
            <a:spLocks noGrp="1"/>
          </p:cNvSpPr>
          <p:nvPr>
            <p:ph type="sldNum" sz="quarter" idx="12"/>
          </p:nvPr>
        </p:nvSpPr>
        <p:spPr/>
        <p:txBody>
          <a:bodyPr/>
          <a:lstStyle/>
          <a:p>
            <a:fld id="{6B6652A4-9E65-44DC-8F92-57F2FE3B71A3}" type="slidenum">
              <a:rPr lang="en-US" smtClean="0"/>
              <a:pPr/>
              <a:t>‹#›</a:t>
            </a:fld>
            <a:endParaRPr lang="en-US"/>
          </a:p>
        </p:txBody>
      </p:sp>
    </p:spTree>
    <p:extLst>
      <p:ext uri="{BB962C8B-B14F-4D97-AF65-F5344CB8AC3E}">
        <p14:creationId xmlns:p14="http://schemas.microsoft.com/office/powerpoint/2010/main" xmlns="" val="2952527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B0AF67C-E91D-4440-E86D-FAD44A64A373}"/>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en-US"/>
          </a:p>
        </p:txBody>
      </p:sp>
      <p:sp>
        <p:nvSpPr>
          <p:cNvPr id="3" name="Textplatzhalter 2">
            <a:extLst>
              <a:ext uri="{FF2B5EF4-FFF2-40B4-BE49-F238E27FC236}">
                <a16:creationId xmlns:a16="http://schemas.microsoft.com/office/drawing/2014/main" xmlns="" id="{35FC7D82-3A0A-EF2F-B692-B3D9928359F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xmlns="" id="{D64D0E25-73CF-63E5-9914-4D03930AFE1A}"/>
              </a:ext>
            </a:extLst>
          </p:cNvPr>
          <p:cNvSpPr>
            <a:spLocks noGrp="1"/>
          </p:cNvSpPr>
          <p:nvPr>
            <p:ph type="dt" sz="half" idx="10"/>
          </p:nvPr>
        </p:nvSpPr>
        <p:spPr/>
        <p:txBody>
          <a:bodyPr/>
          <a:lstStyle/>
          <a:p>
            <a:fld id="{83D0A102-03A2-4E60-B529-064BF376905F}" type="datetime1">
              <a:rPr lang="en-US" smtClean="0"/>
              <a:pPr/>
              <a:t>9/29/2022</a:t>
            </a:fld>
            <a:endParaRPr lang="en-US"/>
          </a:p>
        </p:txBody>
      </p:sp>
      <p:sp>
        <p:nvSpPr>
          <p:cNvPr id="5" name="Fußzeilenplatzhalter 4">
            <a:extLst>
              <a:ext uri="{FF2B5EF4-FFF2-40B4-BE49-F238E27FC236}">
                <a16:creationId xmlns:a16="http://schemas.microsoft.com/office/drawing/2014/main" xmlns="" id="{50BA2D7B-8993-76BE-36B5-BDED28030566}"/>
              </a:ext>
            </a:extLst>
          </p:cNvPr>
          <p:cNvSpPr>
            <a:spLocks noGrp="1"/>
          </p:cNvSpPr>
          <p:nvPr>
            <p:ph type="ftr" sz="quarter" idx="11"/>
          </p:nvPr>
        </p:nvSpPr>
        <p:spPr/>
        <p:txBody>
          <a:bodyPr/>
          <a:lstStyle/>
          <a:p>
            <a:endParaRPr lang="en-US"/>
          </a:p>
        </p:txBody>
      </p:sp>
      <p:sp>
        <p:nvSpPr>
          <p:cNvPr id="6" name="Foliennummernplatzhalter 5">
            <a:extLst>
              <a:ext uri="{FF2B5EF4-FFF2-40B4-BE49-F238E27FC236}">
                <a16:creationId xmlns:a16="http://schemas.microsoft.com/office/drawing/2014/main" xmlns="" id="{1EC5F889-44EA-A0B4-25E1-55DAD6ACA4A5}"/>
              </a:ext>
            </a:extLst>
          </p:cNvPr>
          <p:cNvSpPr>
            <a:spLocks noGrp="1"/>
          </p:cNvSpPr>
          <p:nvPr>
            <p:ph type="sldNum" sz="quarter" idx="12"/>
          </p:nvPr>
        </p:nvSpPr>
        <p:spPr/>
        <p:txBody>
          <a:bodyPr/>
          <a:lstStyle/>
          <a:p>
            <a:fld id="{6B6652A4-9E65-44DC-8F92-57F2FE3B71A3}" type="slidenum">
              <a:rPr lang="en-US" smtClean="0"/>
              <a:pPr/>
              <a:t>‹#›</a:t>
            </a:fld>
            <a:endParaRPr lang="en-US"/>
          </a:p>
        </p:txBody>
      </p:sp>
    </p:spTree>
    <p:extLst>
      <p:ext uri="{BB962C8B-B14F-4D97-AF65-F5344CB8AC3E}">
        <p14:creationId xmlns:p14="http://schemas.microsoft.com/office/powerpoint/2010/main" xmlns="" val="70440542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EF0E768-2711-2F10-BD24-690377368628}"/>
              </a:ext>
            </a:extLst>
          </p:cNvPr>
          <p:cNvSpPr>
            <a:spLocks noGrp="1"/>
          </p:cNvSpPr>
          <p:nvPr>
            <p:ph type="title"/>
          </p:nvPr>
        </p:nvSpPr>
        <p:spPr/>
        <p:txBody>
          <a:bodyPr/>
          <a:lstStyle/>
          <a:p>
            <a:r>
              <a:rPr lang="de-DE"/>
              <a:t>Mastertitelformat bearbeiten</a:t>
            </a:r>
            <a:endParaRPr lang="en-US"/>
          </a:p>
        </p:txBody>
      </p:sp>
      <p:sp>
        <p:nvSpPr>
          <p:cNvPr id="3" name="Inhaltsplatzhalter 2">
            <a:extLst>
              <a:ext uri="{FF2B5EF4-FFF2-40B4-BE49-F238E27FC236}">
                <a16:creationId xmlns:a16="http://schemas.microsoft.com/office/drawing/2014/main" xmlns="" id="{E9B21E3B-D23D-B5F0-1B24-7A5E6EC46298}"/>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Inhaltsplatzhalter 3">
            <a:extLst>
              <a:ext uri="{FF2B5EF4-FFF2-40B4-BE49-F238E27FC236}">
                <a16:creationId xmlns:a16="http://schemas.microsoft.com/office/drawing/2014/main" xmlns="" id="{E1BFC03A-E61E-FFF8-EF6A-D101F7E1CD32}"/>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Datumsplatzhalter 4">
            <a:extLst>
              <a:ext uri="{FF2B5EF4-FFF2-40B4-BE49-F238E27FC236}">
                <a16:creationId xmlns:a16="http://schemas.microsoft.com/office/drawing/2014/main" xmlns="" id="{247EEEFA-BFAA-5A73-48BA-37A95BEBDB4C}"/>
              </a:ext>
            </a:extLst>
          </p:cNvPr>
          <p:cNvSpPr>
            <a:spLocks noGrp="1"/>
          </p:cNvSpPr>
          <p:nvPr>
            <p:ph type="dt" sz="half" idx="10"/>
          </p:nvPr>
        </p:nvSpPr>
        <p:spPr/>
        <p:txBody>
          <a:bodyPr/>
          <a:lstStyle/>
          <a:p>
            <a:fld id="{6FB44F87-103D-4830-A4FE-762DEDF63C66}" type="datetime1">
              <a:rPr lang="en-US" smtClean="0"/>
              <a:pPr/>
              <a:t>9/29/2022</a:t>
            </a:fld>
            <a:endParaRPr lang="en-US"/>
          </a:p>
        </p:txBody>
      </p:sp>
      <p:sp>
        <p:nvSpPr>
          <p:cNvPr id="6" name="Fußzeilenplatzhalter 5">
            <a:extLst>
              <a:ext uri="{FF2B5EF4-FFF2-40B4-BE49-F238E27FC236}">
                <a16:creationId xmlns:a16="http://schemas.microsoft.com/office/drawing/2014/main" xmlns="" id="{4A93329B-670F-E897-39F9-5CA6CA296663}"/>
              </a:ext>
            </a:extLst>
          </p:cNvPr>
          <p:cNvSpPr>
            <a:spLocks noGrp="1"/>
          </p:cNvSpPr>
          <p:nvPr>
            <p:ph type="ftr" sz="quarter" idx="11"/>
          </p:nvPr>
        </p:nvSpPr>
        <p:spPr/>
        <p:txBody>
          <a:bodyPr/>
          <a:lstStyle/>
          <a:p>
            <a:endParaRPr lang="en-US"/>
          </a:p>
        </p:txBody>
      </p:sp>
      <p:sp>
        <p:nvSpPr>
          <p:cNvPr id="7" name="Foliennummernplatzhalter 6">
            <a:extLst>
              <a:ext uri="{FF2B5EF4-FFF2-40B4-BE49-F238E27FC236}">
                <a16:creationId xmlns:a16="http://schemas.microsoft.com/office/drawing/2014/main" xmlns="" id="{2DDABBD9-E719-5E46-0E7F-B76CA7A30BCF}"/>
              </a:ext>
            </a:extLst>
          </p:cNvPr>
          <p:cNvSpPr>
            <a:spLocks noGrp="1"/>
          </p:cNvSpPr>
          <p:nvPr>
            <p:ph type="sldNum" sz="quarter" idx="12"/>
          </p:nvPr>
        </p:nvSpPr>
        <p:spPr/>
        <p:txBody>
          <a:bodyPr/>
          <a:lstStyle/>
          <a:p>
            <a:fld id="{6B6652A4-9E65-44DC-8F92-57F2FE3B71A3}" type="slidenum">
              <a:rPr lang="en-US" smtClean="0"/>
              <a:pPr/>
              <a:t>‹#›</a:t>
            </a:fld>
            <a:endParaRPr lang="en-US"/>
          </a:p>
        </p:txBody>
      </p:sp>
    </p:spTree>
    <p:extLst>
      <p:ext uri="{BB962C8B-B14F-4D97-AF65-F5344CB8AC3E}">
        <p14:creationId xmlns:p14="http://schemas.microsoft.com/office/powerpoint/2010/main" xmlns="" val="764007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C71DD4A-F92D-5A3E-027D-84A15F86EEF1}"/>
              </a:ext>
            </a:extLst>
          </p:cNvPr>
          <p:cNvSpPr>
            <a:spLocks noGrp="1"/>
          </p:cNvSpPr>
          <p:nvPr>
            <p:ph type="title"/>
          </p:nvPr>
        </p:nvSpPr>
        <p:spPr>
          <a:xfrm>
            <a:off x="839788" y="365125"/>
            <a:ext cx="10515600" cy="1325563"/>
          </a:xfrm>
        </p:spPr>
        <p:txBody>
          <a:bodyPr/>
          <a:lstStyle/>
          <a:p>
            <a:r>
              <a:rPr lang="de-DE"/>
              <a:t>Mastertitelformat bearbeiten</a:t>
            </a:r>
            <a:endParaRPr lang="en-US"/>
          </a:p>
        </p:txBody>
      </p:sp>
      <p:sp>
        <p:nvSpPr>
          <p:cNvPr id="3" name="Textplatzhalter 2">
            <a:extLst>
              <a:ext uri="{FF2B5EF4-FFF2-40B4-BE49-F238E27FC236}">
                <a16:creationId xmlns:a16="http://schemas.microsoft.com/office/drawing/2014/main" xmlns="" id="{FE62B92E-695D-39B0-BF65-16B3D7CD2E4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xmlns="" id="{203A5388-A3C9-E379-6EDA-F6AEACE036A9}"/>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5" name="Textplatzhalter 4">
            <a:extLst>
              <a:ext uri="{FF2B5EF4-FFF2-40B4-BE49-F238E27FC236}">
                <a16:creationId xmlns:a16="http://schemas.microsoft.com/office/drawing/2014/main" xmlns="" id="{50A73A91-A904-A55C-7553-A1FADC47CE1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xmlns="" id="{1243C9EF-AF5C-E76E-E5F6-F99DBC42ED9B}"/>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7" name="Datumsplatzhalter 6">
            <a:extLst>
              <a:ext uri="{FF2B5EF4-FFF2-40B4-BE49-F238E27FC236}">
                <a16:creationId xmlns:a16="http://schemas.microsoft.com/office/drawing/2014/main" xmlns="" id="{547168D1-2C56-5A21-C3E5-099E0E432470}"/>
              </a:ext>
            </a:extLst>
          </p:cNvPr>
          <p:cNvSpPr>
            <a:spLocks noGrp="1"/>
          </p:cNvSpPr>
          <p:nvPr>
            <p:ph type="dt" sz="half" idx="10"/>
          </p:nvPr>
        </p:nvSpPr>
        <p:spPr/>
        <p:txBody>
          <a:bodyPr/>
          <a:lstStyle/>
          <a:p>
            <a:fld id="{0A5EA754-CCE3-4348-908C-6DC2DEA48658}" type="datetime1">
              <a:rPr lang="en-US" smtClean="0"/>
              <a:pPr/>
              <a:t>9/29/2022</a:t>
            </a:fld>
            <a:endParaRPr lang="en-US"/>
          </a:p>
        </p:txBody>
      </p:sp>
      <p:sp>
        <p:nvSpPr>
          <p:cNvPr id="8" name="Fußzeilenplatzhalter 7">
            <a:extLst>
              <a:ext uri="{FF2B5EF4-FFF2-40B4-BE49-F238E27FC236}">
                <a16:creationId xmlns:a16="http://schemas.microsoft.com/office/drawing/2014/main" xmlns="" id="{8C61E4E1-9DC7-5E2F-584F-46F57845901E}"/>
              </a:ext>
            </a:extLst>
          </p:cNvPr>
          <p:cNvSpPr>
            <a:spLocks noGrp="1"/>
          </p:cNvSpPr>
          <p:nvPr>
            <p:ph type="ftr" sz="quarter" idx="11"/>
          </p:nvPr>
        </p:nvSpPr>
        <p:spPr/>
        <p:txBody>
          <a:bodyPr/>
          <a:lstStyle/>
          <a:p>
            <a:endParaRPr lang="en-US"/>
          </a:p>
        </p:txBody>
      </p:sp>
      <p:sp>
        <p:nvSpPr>
          <p:cNvPr id="9" name="Foliennummernplatzhalter 8">
            <a:extLst>
              <a:ext uri="{FF2B5EF4-FFF2-40B4-BE49-F238E27FC236}">
                <a16:creationId xmlns:a16="http://schemas.microsoft.com/office/drawing/2014/main" xmlns="" id="{69E6FD03-01A9-B6C8-51BE-BD24F6FC3EFA}"/>
              </a:ext>
            </a:extLst>
          </p:cNvPr>
          <p:cNvSpPr>
            <a:spLocks noGrp="1"/>
          </p:cNvSpPr>
          <p:nvPr>
            <p:ph type="sldNum" sz="quarter" idx="12"/>
          </p:nvPr>
        </p:nvSpPr>
        <p:spPr/>
        <p:txBody>
          <a:bodyPr/>
          <a:lstStyle/>
          <a:p>
            <a:fld id="{6B6652A4-9E65-44DC-8F92-57F2FE3B71A3}" type="slidenum">
              <a:rPr lang="en-US" smtClean="0"/>
              <a:pPr/>
              <a:t>‹#›</a:t>
            </a:fld>
            <a:endParaRPr lang="en-US"/>
          </a:p>
        </p:txBody>
      </p:sp>
    </p:spTree>
    <p:extLst>
      <p:ext uri="{BB962C8B-B14F-4D97-AF65-F5344CB8AC3E}">
        <p14:creationId xmlns:p14="http://schemas.microsoft.com/office/powerpoint/2010/main" xmlns="" val="108558620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AAADD30F-AB8C-B587-CA2B-CC6391C1C017}"/>
              </a:ext>
            </a:extLst>
          </p:cNvPr>
          <p:cNvSpPr>
            <a:spLocks noGrp="1"/>
          </p:cNvSpPr>
          <p:nvPr>
            <p:ph type="title"/>
          </p:nvPr>
        </p:nvSpPr>
        <p:spPr/>
        <p:txBody>
          <a:bodyPr/>
          <a:lstStyle/>
          <a:p>
            <a:r>
              <a:rPr lang="de-DE"/>
              <a:t>Mastertitelformat bearbeiten</a:t>
            </a:r>
            <a:endParaRPr lang="en-US"/>
          </a:p>
        </p:txBody>
      </p:sp>
      <p:sp>
        <p:nvSpPr>
          <p:cNvPr id="3" name="Datumsplatzhalter 2">
            <a:extLst>
              <a:ext uri="{FF2B5EF4-FFF2-40B4-BE49-F238E27FC236}">
                <a16:creationId xmlns:a16="http://schemas.microsoft.com/office/drawing/2014/main" xmlns="" id="{ED6F6298-4B39-5096-65F8-B8CD1394BCA2}"/>
              </a:ext>
            </a:extLst>
          </p:cNvPr>
          <p:cNvSpPr>
            <a:spLocks noGrp="1"/>
          </p:cNvSpPr>
          <p:nvPr>
            <p:ph type="dt" sz="half" idx="10"/>
          </p:nvPr>
        </p:nvSpPr>
        <p:spPr/>
        <p:txBody>
          <a:bodyPr/>
          <a:lstStyle/>
          <a:p>
            <a:fld id="{B8B8EF85-C10E-4AE5-ACD2-E29CFD0DD9FD}" type="datetime1">
              <a:rPr lang="en-US" smtClean="0"/>
              <a:pPr/>
              <a:t>9/29/2022</a:t>
            </a:fld>
            <a:endParaRPr lang="en-US"/>
          </a:p>
        </p:txBody>
      </p:sp>
      <p:sp>
        <p:nvSpPr>
          <p:cNvPr id="4" name="Fußzeilenplatzhalter 3">
            <a:extLst>
              <a:ext uri="{FF2B5EF4-FFF2-40B4-BE49-F238E27FC236}">
                <a16:creationId xmlns:a16="http://schemas.microsoft.com/office/drawing/2014/main" xmlns="" id="{95C60B09-BFE6-56C2-F831-33CD0B6C6150}"/>
              </a:ext>
            </a:extLst>
          </p:cNvPr>
          <p:cNvSpPr>
            <a:spLocks noGrp="1"/>
          </p:cNvSpPr>
          <p:nvPr>
            <p:ph type="ftr" sz="quarter" idx="11"/>
          </p:nvPr>
        </p:nvSpPr>
        <p:spPr/>
        <p:txBody>
          <a:bodyPr/>
          <a:lstStyle/>
          <a:p>
            <a:endParaRPr lang="en-US"/>
          </a:p>
        </p:txBody>
      </p:sp>
      <p:sp>
        <p:nvSpPr>
          <p:cNvPr id="5" name="Foliennummernplatzhalter 4">
            <a:extLst>
              <a:ext uri="{FF2B5EF4-FFF2-40B4-BE49-F238E27FC236}">
                <a16:creationId xmlns:a16="http://schemas.microsoft.com/office/drawing/2014/main" xmlns="" id="{6D357909-9C44-1223-290B-2214B920786E}"/>
              </a:ext>
            </a:extLst>
          </p:cNvPr>
          <p:cNvSpPr>
            <a:spLocks noGrp="1"/>
          </p:cNvSpPr>
          <p:nvPr>
            <p:ph type="sldNum" sz="quarter" idx="12"/>
          </p:nvPr>
        </p:nvSpPr>
        <p:spPr/>
        <p:txBody>
          <a:bodyPr/>
          <a:lstStyle/>
          <a:p>
            <a:fld id="{6B6652A4-9E65-44DC-8F92-57F2FE3B71A3}" type="slidenum">
              <a:rPr lang="en-US" smtClean="0"/>
              <a:pPr/>
              <a:t>‹#›</a:t>
            </a:fld>
            <a:endParaRPr lang="en-US"/>
          </a:p>
        </p:txBody>
      </p:sp>
    </p:spTree>
    <p:extLst>
      <p:ext uri="{BB962C8B-B14F-4D97-AF65-F5344CB8AC3E}">
        <p14:creationId xmlns:p14="http://schemas.microsoft.com/office/powerpoint/2010/main" xmlns="" val="4194706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xmlns="" id="{6CF14570-464A-1C6F-C74B-C3F16317A08B}"/>
              </a:ext>
            </a:extLst>
          </p:cNvPr>
          <p:cNvSpPr>
            <a:spLocks noGrp="1"/>
          </p:cNvSpPr>
          <p:nvPr>
            <p:ph type="dt" sz="half" idx="10"/>
          </p:nvPr>
        </p:nvSpPr>
        <p:spPr/>
        <p:txBody>
          <a:bodyPr/>
          <a:lstStyle/>
          <a:p>
            <a:fld id="{9F9945B7-0279-4B49-8396-C5F40F120B04}" type="datetime1">
              <a:rPr lang="en-US" smtClean="0"/>
              <a:pPr/>
              <a:t>9/29/2022</a:t>
            </a:fld>
            <a:endParaRPr lang="en-US"/>
          </a:p>
        </p:txBody>
      </p:sp>
      <p:sp>
        <p:nvSpPr>
          <p:cNvPr id="3" name="Fußzeilenplatzhalter 2">
            <a:extLst>
              <a:ext uri="{FF2B5EF4-FFF2-40B4-BE49-F238E27FC236}">
                <a16:creationId xmlns:a16="http://schemas.microsoft.com/office/drawing/2014/main" xmlns="" id="{9EFF7482-3EFF-705F-B93F-7444FC2241DF}"/>
              </a:ext>
            </a:extLst>
          </p:cNvPr>
          <p:cNvSpPr>
            <a:spLocks noGrp="1"/>
          </p:cNvSpPr>
          <p:nvPr>
            <p:ph type="ftr" sz="quarter" idx="11"/>
          </p:nvPr>
        </p:nvSpPr>
        <p:spPr/>
        <p:txBody>
          <a:bodyPr/>
          <a:lstStyle/>
          <a:p>
            <a:endParaRPr lang="en-US"/>
          </a:p>
        </p:txBody>
      </p:sp>
      <p:sp>
        <p:nvSpPr>
          <p:cNvPr id="4" name="Foliennummernplatzhalter 3">
            <a:extLst>
              <a:ext uri="{FF2B5EF4-FFF2-40B4-BE49-F238E27FC236}">
                <a16:creationId xmlns:a16="http://schemas.microsoft.com/office/drawing/2014/main" xmlns="" id="{B67F498B-0347-CF5F-3BCE-E44269D2751F}"/>
              </a:ext>
            </a:extLst>
          </p:cNvPr>
          <p:cNvSpPr>
            <a:spLocks noGrp="1"/>
          </p:cNvSpPr>
          <p:nvPr>
            <p:ph type="sldNum" sz="quarter" idx="12"/>
          </p:nvPr>
        </p:nvSpPr>
        <p:spPr/>
        <p:txBody>
          <a:bodyPr/>
          <a:lstStyle/>
          <a:p>
            <a:fld id="{6B6652A4-9E65-44DC-8F92-57F2FE3B71A3}" type="slidenum">
              <a:rPr lang="en-US" smtClean="0"/>
              <a:pPr/>
              <a:t>‹#›</a:t>
            </a:fld>
            <a:endParaRPr lang="en-US"/>
          </a:p>
        </p:txBody>
      </p:sp>
    </p:spTree>
    <p:extLst>
      <p:ext uri="{BB962C8B-B14F-4D97-AF65-F5344CB8AC3E}">
        <p14:creationId xmlns:p14="http://schemas.microsoft.com/office/powerpoint/2010/main" xmlns="" val="34661896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FA25671-76C6-E485-49F5-9215839C6079}"/>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US"/>
          </a:p>
        </p:txBody>
      </p:sp>
      <p:sp>
        <p:nvSpPr>
          <p:cNvPr id="3" name="Inhaltsplatzhalter 2">
            <a:extLst>
              <a:ext uri="{FF2B5EF4-FFF2-40B4-BE49-F238E27FC236}">
                <a16:creationId xmlns:a16="http://schemas.microsoft.com/office/drawing/2014/main" xmlns="" id="{A6B516BD-3F65-C279-0D76-6B0FBE8F3BD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Textplatzhalter 3">
            <a:extLst>
              <a:ext uri="{FF2B5EF4-FFF2-40B4-BE49-F238E27FC236}">
                <a16:creationId xmlns:a16="http://schemas.microsoft.com/office/drawing/2014/main" xmlns="" id="{EFD146FF-A6E2-C206-8795-2DB05987535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xmlns="" id="{034AEE3D-C5DC-61E8-3A95-6F939A6338B2}"/>
              </a:ext>
            </a:extLst>
          </p:cNvPr>
          <p:cNvSpPr>
            <a:spLocks noGrp="1"/>
          </p:cNvSpPr>
          <p:nvPr>
            <p:ph type="dt" sz="half" idx="10"/>
          </p:nvPr>
        </p:nvSpPr>
        <p:spPr/>
        <p:txBody>
          <a:bodyPr/>
          <a:lstStyle/>
          <a:p>
            <a:fld id="{2111A96D-118B-4E52-800F-1EA5D7062A61}" type="datetime1">
              <a:rPr lang="en-US" smtClean="0"/>
              <a:pPr/>
              <a:t>9/29/2022</a:t>
            </a:fld>
            <a:endParaRPr lang="en-US"/>
          </a:p>
        </p:txBody>
      </p:sp>
      <p:sp>
        <p:nvSpPr>
          <p:cNvPr id="6" name="Fußzeilenplatzhalter 5">
            <a:extLst>
              <a:ext uri="{FF2B5EF4-FFF2-40B4-BE49-F238E27FC236}">
                <a16:creationId xmlns:a16="http://schemas.microsoft.com/office/drawing/2014/main" xmlns="" id="{6757B1E8-2F4A-2D77-7D5F-0AB45942BA47}"/>
              </a:ext>
            </a:extLst>
          </p:cNvPr>
          <p:cNvSpPr>
            <a:spLocks noGrp="1"/>
          </p:cNvSpPr>
          <p:nvPr>
            <p:ph type="ftr" sz="quarter" idx="11"/>
          </p:nvPr>
        </p:nvSpPr>
        <p:spPr/>
        <p:txBody>
          <a:bodyPr/>
          <a:lstStyle/>
          <a:p>
            <a:endParaRPr lang="en-US"/>
          </a:p>
        </p:txBody>
      </p:sp>
      <p:sp>
        <p:nvSpPr>
          <p:cNvPr id="7" name="Foliennummernplatzhalter 6">
            <a:extLst>
              <a:ext uri="{FF2B5EF4-FFF2-40B4-BE49-F238E27FC236}">
                <a16:creationId xmlns:a16="http://schemas.microsoft.com/office/drawing/2014/main" xmlns="" id="{EBCCD7E2-AD03-2D23-3AF9-ABB86BB28C5F}"/>
              </a:ext>
            </a:extLst>
          </p:cNvPr>
          <p:cNvSpPr>
            <a:spLocks noGrp="1"/>
          </p:cNvSpPr>
          <p:nvPr>
            <p:ph type="sldNum" sz="quarter" idx="12"/>
          </p:nvPr>
        </p:nvSpPr>
        <p:spPr/>
        <p:txBody>
          <a:bodyPr/>
          <a:lstStyle/>
          <a:p>
            <a:fld id="{6B6652A4-9E65-44DC-8F92-57F2FE3B71A3}" type="slidenum">
              <a:rPr lang="en-US" smtClean="0"/>
              <a:pPr/>
              <a:t>‹#›</a:t>
            </a:fld>
            <a:endParaRPr lang="en-US"/>
          </a:p>
        </p:txBody>
      </p:sp>
    </p:spTree>
    <p:extLst>
      <p:ext uri="{BB962C8B-B14F-4D97-AF65-F5344CB8AC3E}">
        <p14:creationId xmlns:p14="http://schemas.microsoft.com/office/powerpoint/2010/main" xmlns="" val="5166539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14687607-1E2F-2A71-20CE-B1CD598EFBF1}"/>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en-US"/>
          </a:p>
        </p:txBody>
      </p:sp>
      <p:sp>
        <p:nvSpPr>
          <p:cNvPr id="3" name="Bildplatzhalter 2">
            <a:extLst>
              <a:ext uri="{FF2B5EF4-FFF2-40B4-BE49-F238E27FC236}">
                <a16:creationId xmlns:a16="http://schemas.microsoft.com/office/drawing/2014/main" xmlns="" id="{317EDFE1-11B9-932D-F0A5-4FCEBBC632C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platzhalter 3">
            <a:extLst>
              <a:ext uri="{FF2B5EF4-FFF2-40B4-BE49-F238E27FC236}">
                <a16:creationId xmlns:a16="http://schemas.microsoft.com/office/drawing/2014/main" xmlns="" id="{4C50AF71-4CEB-9ED2-E13E-FBB1F2570E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xmlns="" id="{C7707BA3-3D99-88E4-F984-FCA95FB16AE0}"/>
              </a:ext>
            </a:extLst>
          </p:cNvPr>
          <p:cNvSpPr>
            <a:spLocks noGrp="1"/>
          </p:cNvSpPr>
          <p:nvPr>
            <p:ph type="dt" sz="half" idx="10"/>
          </p:nvPr>
        </p:nvSpPr>
        <p:spPr/>
        <p:txBody>
          <a:bodyPr/>
          <a:lstStyle/>
          <a:p>
            <a:fld id="{B68D48ED-7C15-4B3C-8E6C-5034CF5ED6C4}" type="datetime1">
              <a:rPr lang="en-US" smtClean="0"/>
              <a:pPr/>
              <a:t>9/29/2022</a:t>
            </a:fld>
            <a:endParaRPr lang="en-US"/>
          </a:p>
        </p:txBody>
      </p:sp>
      <p:sp>
        <p:nvSpPr>
          <p:cNvPr id="6" name="Fußzeilenplatzhalter 5">
            <a:extLst>
              <a:ext uri="{FF2B5EF4-FFF2-40B4-BE49-F238E27FC236}">
                <a16:creationId xmlns:a16="http://schemas.microsoft.com/office/drawing/2014/main" xmlns="" id="{4A582B82-7F4C-4E7B-2352-F021B6C073C6}"/>
              </a:ext>
            </a:extLst>
          </p:cNvPr>
          <p:cNvSpPr>
            <a:spLocks noGrp="1"/>
          </p:cNvSpPr>
          <p:nvPr>
            <p:ph type="ftr" sz="quarter" idx="11"/>
          </p:nvPr>
        </p:nvSpPr>
        <p:spPr/>
        <p:txBody>
          <a:bodyPr/>
          <a:lstStyle/>
          <a:p>
            <a:endParaRPr lang="en-US"/>
          </a:p>
        </p:txBody>
      </p:sp>
      <p:sp>
        <p:nvSpPr>
          <p:cNvPr id="7" name="Foliennummernplatzhalter 6">
            <a:extLst>
              <a:ext uri="{FF2B5EF4-FFF2-40B4-BE49-F238E27FC236}">
                <a16:creationId xmlns:a16="http://schemas.microsoft.com/office/drawing/2014/main" xmlns="" id="{AFC5F50A-0564-41EF-294D-E9E6D8C780DB}"/>
              </a:ext>
            </a:extLst>
          </p:cNvPr>
          <p:cNvSpPr>
            <a:spLocks noGrp="1"/>
          </p:cNvSpPr>
          <p:nvPr>
            <p:ph type="sldNum" sz="quarter" idx="12"/>
          </p:nvPr>
        </p:nvSpPr>
        <p:spPr/>
        <p:txBody>
          <a:bodyPr/>
          <a:lstStyle/>
          <a:p>
            <a:fld id="{6B6652A4-9E65-44DC-8F92-57F2FE3B71A3}" type="slidenum">
              <a:rPr lang="en-US" smtClean="0"/>
              <a:pPr/>
              <a:t>‹#›</a:t>
            </a:fld>
            <a:endParaRPr lang="en-US"/>
          </a:p>
        </p:txBody>
      </p:sp>
    </p:spTree>
    <p:extLst>
      <p:ext uri="{BB962C8B-B14F-4D97-AF65-F5344CB8AC3E}">
        <p14:creationId xmlns:p14="http://schemas.microsoft.com/office/powerpoint/2010/main" xmlns="" val="37730977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xmlns="" id="{7F905F91-A202-C5D3-E229-DA9A241D4B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en-US"/>
          </a:p>
        </p:txBody>
      </p:sp>
      <p:sp>
        <p:nvSpPr>
          <p:cNvPr id="3" name="Textplatzhalter 2">
            <a:extLst>
              <a:ext uri="{FF2B5EF4-FFF2-40B4-BE49-F238E27FC236}">
                <a16:creationId xmlns:a16="http://schemas.microsoft.com/office/drawing/2014/main" xmlns="" id="{E72774EE-B3FC-3396-6935-4547C3B24BF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a:p>
        </p:txBody>
      </p:sp>
      <p:sp>
        <p:nvSpPr>
          <p:cNvPr id="4" name="Datumsplatzhalter 3">
            <a:extLst>
              <a:ext uri="{FF2B5EF4-FFF2-40B4-BE49-F238E27FC236}">
                <a16:creationId xmlns:a16="http://schemas.microsoft.com/office/drawing/2014/main" xmlns="" id="{EEE1F431-A07E-BC38-2356-2F9F5ABE5C8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0A4364-781E-4D20-98BB-10E9849DA719}" type="datetime1">
              <a:rPr lang="en-US" smtClean="0"/>
              <a:pPr/>
              <a:t>9/29/2022</a:t>
            </a:fld>
            <a:endParaRPr lang="en-US"/>
          </a:p>
        </p:txBody>
      </p:sp>
      <p:sp>
        <p:nvSpPr>
          <p:cNvPr id="5" name="Fußzeilenplatzhalter 4">
            <a:extLst>
              <a:ext uri="{FF2B5EF4-FFF2-40B4-BE49-F238E27FC236}">
                <a16:creationId xmlns:a16="http://schemas.microsoft.com/office/drawing/2014/main" xmlns="" id="{B9C0B3C4-D744-407E-1624-703198E26EE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Foliennummernplatzhalter 5">
            <a:extLst>
              <a:ext uri="{FF2B5EF4-FFF2-40B4-BE49-F238E27FC236}">
                <a16:creationId xmlns:a16="http://schemas.microsoft.com/office/drawing/2014/main" xmlns="" id="{8E461CE2-6F74-4CA6-1B97-45C661B3D75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6652A4-9E65-44DC-8F92-57F2FE3B71A3}" type="slidenum">
              <a:rPr lang="en-US" smtClean="0"/>
              <a:pPr/>
              <a:t>‹#›</a:t>
            </a:fld>
            <a:endParaRPr lang="en-US"/>
          </a:p>
        </p:txBody>
      </p:sp>
    </p:spTree>
    <p:extLst>
      <p:ext uri="{BB962C8B-B14F-4D97-AF65-F5344CB8AC3E}">
        <p14:creationId xmlns:p14="http://schemas.microsoft.com/office/powerpoint/2010/main" xmlns="" val="29250707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69184CCF-761C-1C17-4E81-14D7F380A9F7}"/>
              </a:ext>
            </a:extLst>
          </p:cNvPr>
          <p:cNvSpPr>
            <a:spLocks noGrp="1"/>
          </p:cNvSpPr>
          <p:nvPr>
            <p:ph type="ctrTitle"/>
          </p:nvPr>
        </p:nvSpPr>
        <p:spPr>
          <a:xfrm>
            <a:off x="961053" y="643812"/>
            <a:ext cx="10189029" cy="2184055"/>
          </a:xfrm>
        </p:spPr>
        <p:txBody>
          <a:bodyPr>
            <a:normAutofit fontScale="90000"/>
          </a:bodyPr>
          <a:lstStyle/>
          <a:p>
            <a:r>
              <a:rPr lang="lt-LT" sz="4000" b="1" dirty="0">
                <a:solidFill>
                  <a:srgbClr val="000000"/>
                </a:solidFill>
                <a:effectLst/>
                <a:latin typeface="+mn-lt"/>
                <a:ea typeface="Times New Roman" panose="02020603050405020304" pitchFamily="18" charset="0"/>
              </a:rPr>
              <a:t/>
            </a:r>
            <a:br>
              <a:rPr lang="lt-LT" sz="4000" b="1" dirty="0">
                <a:solidFill>
                  <a:srgbClr val="000000"/>
                </a:solidFill>
                <a:effectLst/>
                <a:latin typeface="+mn-lt"/>
                <a:ea typeface="Times New Roman" panose="02020603050405020304" pitchFamily="18" charset="0"/>
              </a:rPr>
            </a:br>
            <a:r>
              <a:rPr lang="lt-LT" sz="4000" b="1" dirty="0">
                <a:solidFill>
                  <a:srgbClr val="000000"/>
                </a:solidFill>
                <a:effectLst/>
                <a:latin typeface="+mn-lt"/>
                <a:ea typeface="Times New Roman" panose="02020603050405020304" pitchFamily="18" charset="0"/>
              </a:rPr>
              <a:t/>
            </a:r>
            <a:br>
              <a:rPr lang="lt-LT" sz="4000" b="1" dirty="0">
                <a:solidFill>
                  <a:srgbClr val="000000"/>
                </a:solidFill>
                <a:effectLst/>
                <a:latin typeface="+mn-lt"/>
                <a:ea typeface="Times New Roman" panose="02020603050405020304" pitchFamily="18" charset="0"/>
              </a:rPr>
            </a:br>
            <a:r>
              <a:rPr lang="lt-LT" sz="4000" b="1" dirty="0">
                <a:solidFill>
                  <a:srgbClr val="000000"/>
                </a:solidFill>
                <a:effectLst/>
                <a:latin typeface="+mn-lt"/>
                <a:ea typeface="Times New Roman" panose="02020603050405020304" pitchFamily="18" charset="0"/>
              </a:rPr>
              <a:t/>
            </a:r>
            <a:br>
              <a:rPr lang="lt-LT" sz="4000" b="1" dirty="0">
                <a:solidFill>
                  <a:srgbClr val="000000"/>
                </a:solidFill>
                <a:effectLst/>
                <a:latin typeface="+mn-lt"/>
                <a:ea typeface="Times New Roman" panose="02020603050405020304" pitchFamily="18" charset="0"/>
              </a:rPr>
            </a:br>
            <a:r>
              <a:rPr lang="lt-LT" sz="4000" b="1" dirty="0" smtClean="0">
                <a:solidFill>
                  <a:srgbClr val="000000"/>
                </a:solidFill>
                <a:effectLst/>
                <a:latin typeface="+mn-lt"/>
                <a:ea typeface="Times New Roman" panose="02020603050405020304" pitchFamily="18" charset="0"/>
              </a:rPr>
              <a:t>B</a:t>
            </a:r>
            <a:r>
              <a:rPr lang="lt-LT" sz="4000" b="1" dirty="0" smtClean="0">
                <a:solidFill>
                  <a:srgbClr val="000000"/>
                </a:solidFill>
                <a:latin typeface="+mn-lt"/>
                <a:ea typeface="Times New Roman" panose="02020603050405020304" pitchFamily="18" charset="0"/>
              </a:rPr>
              <a:t>ylos </a:t>
            </a:r>
            <a:r>
              <a:rPr lang="lt-LT" sz="4000" b="1" dirty="0" smtClean="0">
                <a:solidFill>
                  <a:srgbClr val="000000"/>
                </a:solidFill>
                <a:latin typeface="+mn-lt"/>
                <a:ea typeface="Times New Roman" panose="02020603050405020304" pitchFamily="18" charset="0"/>
              </a:rPr>
              <a:t>su tarptautiniu elementu: kitų valstybių prašymų nagrinėjimas; teismo sprendimų pripažinimas ir vykdymas</a:t>
            </a:r>
            <a:endParaRPr lang="lt-LT" sz="4000" b="1" dirty="0">
              <a:latin typeface="+mn-lt"/>
            </a:endParaRPr>
          </a:p>
        </p:txBody>
      </p:sp>
      <p:sp>
        <p:nvSpPr>
          <p:cNvPr id="3" name="Untertitel 2">
            <a:extLst>
              <a:ext uri="{FF2B5EF4-FFF2-40B4-BE49-F238E27FC236}">
                <a16:creationId xmlns:a16="http://schemas.microsoft.com/office/drawing/2014/main" xmlns="" id="{2B37EE3A-3352-90AA-AE8D-1BCE7565A3EE}"/>
              </a:ext>
            </a:extLst>
          </p:cNvPr>
          <p:cNvSpPr>
            <a:spLocks noGrp="1"/>
          </p:cNvSpPr>
          <p:nvPr>
            <p:ph type="subTitle" idx="1"/>
          </p:nvPr>
        </p:nvSpPr>
        <p:spPr>
          <a:xfrm>
            <a:off x="1524000" y="3602038"/>
            <a:ext cx="9144000" cy="2733448"/>
          </a:xfrm>
        </p:spPr>
        <p:txBody>
          <a:bodyPr>
            <a:normAutofit/>
          </a:bodyPr>
          <a:lstStyle/>
          <a:p>
            <a:r>
              <a:rPr lang="lt-LT" sz="3200" dirty="0"/>
              <a:t>Justas Namavičius</a:t>
            </a:r>
          </a:p>
          <a:p>
            <a:endParaRPr lang="lt-LT" sz="3200" dirty="0"/>
          </a:p>
          <a:p>
            <a:endParaRPr lang="lt-LT" sz="2000" dirty="0"/>
          </a:p>
          <a:p>
            <a:endParaRPr lang="lt-LT" sz="2000" dirty="0"/>
          </a:p>
          <a:p>
            <a:endParaRPr lang="lt-LT" sz="2000" dirty="0"/>
          </a:p>
          <a:p>
            <a:pPr algn="r"/>
            <a:r>
              <a:rPr lang="lt-LT" sz="2000" dirty="0"/>
              <a:t>Molėtai, </a:t>
            </a:r>
            <a:r>
              <a:rPr lang="lt-LT" sz="2000" dirty="0" smtClean="0"/>
              <a:t>04.10.2022</a:t>
            </a:r>
            <a:endParaRPr lang="en-US" sz="2000" dirty="0"/>
          </a:p>
        </p:txBody>
      </p:sp>
      <p:sp>
        <p:nvSpPr>
          <p:cNvPr id="4" name="Foliennummernplatzhalter 3">
            <a:extLst>
              <a:ext uri="{FF2B5EF4-FFF2-40B4-BE49-F238E27FC236}">
                <a16:creationId xmlns:a16="http://schemas.microsoft.com/office/drawing/2014/main" xmlns="" id="{5144854A-A3A8-CDB9-98E4-4017C0982B82}"/>
              </a:ext>
            </a:extLst>
          </p:cNvPr>
          <p:cNvSpPr>
            <a:spLocks noGrp="1"/>
          </p:cNvSpPr>
          <p:nvPr>
            <p:ph type="sldNum" sz="quarter" idx="12"/>
          </p:nvPr>
        </p:nvSpPr>
        <p:spPr/>
        <p:txBody>
          <a:bodyPr/>
          <a:lstStyle/>
          <a:p>
            <a:fld id="{6B6652A4-9E65-44DC-8F92-57F2FE3B71A3}" type="slidenum">
              <a:rPr lang="en-US" smtClean="0"/>
              <a:pPr/>
              <a:t>1</a:t>
            </a:fld>
            <a:endParaRPr lang="en-US"/>
          </a:p>
        </p:txBody>
      </p:sp>
    </p:spTree>
    <p:extLst>
      <p:ext uri="{BB962C8B-B14F-4D97-AF65-F5344CB8AC3E}">
        <p14:creationId xmlns:p14="http://schemas.microsoft.com/office/powerpoint/2010/main" xmlns="" val="112475664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0978B3AE-9BF5-A474-D52F-95D867A2D857}"/>
              </a:ext>
            </a:extLst>
          </p:cNvPr>
          <p:cNvSpPr>
            <a:spLocks noGrp="1"/>
          </p:cNvSpPr>
          <p:nvPr>
            <p:ph type="title"/>
          </p:nvPr>
        </p:nvSpPr>
        <p:spPr>
          <a:xfrm>
            <a:off x="838200" y="365126"/>
            <a:ext cx="10515600" cy="894508"/>
          </a:xfrm>
        </p:spPr>
        <p:txBody>
          <a:bodyPr>
            <a:normAutofit/>
          </a:bodyPr>
          <a:lstStyle/>
          <a:p>
            <a:r>
              <a:rPr lang="lt-LT" sz="4000" dirty="0"/>
              <a:t>Atsisakymo pagrindai: ĮESPV 8 straipsnis</a:t>
            </a:r>
          </a:p>
        </p:txBody>
      </p:sp>
      <p:sp>
        <p:nvSpPr>
          <p:cNvPr id="3" name="Inhaltsplatzhalter 2">
            <a:extLst>
              <a:ext uri="{FF2B5EF4-FFF2-40B4-BE49-F238E27FC236}">
                <a16:creationId xmlns:a16="http://schemas.microsoft.com/office/drawing/2014/main" xmlns="" id="{39F7942F-E50D-AE3F-B095-2706F09E07D0}"/>
              </a:ext>
            </a:extLst>
          </p:cNvPr>
          <p:cNvSpPr>
            <a:spLocks noGrp="1"/>
          </p:cNvSpPr>
          <p:nvPr>
            <p:ph idx="1"/>
          </p:nvPr>
        </p:nvSpPr>
        <p:spPr>
          <a:xfrm>
            <a:off x="838200" y="1259634"/>
            <a:ext cx="10515600" cy="4917329"/>
          </a:xfrm>
        </p:spPr>
        <p:txBody>
          <a:bodyPr/>
          <a:lstStyle/>
          <a:p>
            <a:r>
              <a:rPr lang="lt-LT" dirty="0"/>
              <a:t>Didžiąją dalimi panašūs į kitas teisinės pagalbos formas. Abipusio baudžiamumo reikalavimo neatsisakyta (kaip „</a:t>
            </a:r>
            <a:r>
              <a:rPr lang="lt-LT" dirty="0" err="1"/>
              <a:t>resocializuoti</a:t>
            </a:r>
            <a:r>
              <a:rPr lang="lt-LT" dirty="0"/>
              <a:t>“ asmenį, jei veika pagal perimančios valstybės teisę nėra baudžiama?)</a:t>
            </a:r>
          </a:p>
          <a:p>
            <a:r>
              <a:rPr lang="lt-LT" dirty="0"/>
              <a:t>Esminiai:</a:t>
            </a:r>
          </a:p>
          <a:p>
            <a:pPr marL="354013" indent="0">
              <a:buNone/>
            </a:pPr>
            <a:r>
              <a:rPr lang="lt-LT" dirty="0"/>
              <a:t>- </a:t>
            </a:r>
            <a:r>
              <a:rPr lang="lt-LT" i="1" dirty="0" err="1"/>
              <a:t>Ordre</a:t>
            </a:r>
            <a:r>
              <a:rPr lang="lt-LT" i="1" dirty="0"/>
              <a:t> </a:t>
            </a:r>
            <a:r>
              <a:rPr lang="lt-LT" i="1" dirty="0" err="1"/>
              <a:t>public</a:t>
            </a:r>
            <a:endParaRPr lang="lt-LT" i="1" dirty="0"/>
          </a:p>
          <a:p>
            <a:pPr marL="354013" indent="0">
              <a:buNone/>
            </a:pPr>
            <a:r>
              <a:rPr lang="lt-LT" dirty="0"/>
              <a:t>- Abipusis baudžiamumas</a:t>
            </a:r>
          </a:p>
          <a:p>
            <a:pPr marL="354013" indent="0">
              <a:buNone/>
            </a:pPr>
            <a:r>
              <a:rPr lang="de-DE" i="1" dirty="0"/>
              <a:t>- </a:t>
            </a:r>
            <a:r>
              <a:rPr lang="lt-LT" i="1" dirty="0" err="1"/>
              <a:t>Non</a:t>
            </a:r>
            <a:r>
              <a:rPr lang="lt-LT" i="1" dirty="0"/>
              <a:t> bis </a:t>
            </a:r>
            <a:r>
              <a:rPr lang="lt-LT" i="1" dirty="0" err="1"/>
              <a:t>in</a:t>
            </a:r>
            <a:r>
              <a:rPr lang="lt-LT" i="1" dirty="0"/>
              <a:t> </a:t>
            </a:r>
            <a:r>
              <a:rPr lang="lt-LT" i="1" dirty="0" err="1"/>
              <a:t>idem</a:t>
            </a:r>
            <a:endParaRPr lang="de-DE" i="1" dirty="0"/>
          </a:p>
          <a:p>
            <a:pPr marL="354013" indent="0">
              <a:buNone/>
            </a:pPr>
            <a:r>
              <a:rPr lang="de-DE" dirty="0"/>
              <a:t>- </a:t>
            </a:r>
            <a:r>
              <a:rPr lang="de-DE" dirty="0" err="1"/>
              <a:t>Gynybos</a:t>
            </a:r>
            <a:r>
              <a:rPr lang="de-DE" dirty="0"/>
              <a:t> </a:t>
            </a:r>
            <a:r>
              <a:rPr lang="de-DE" dirty="0" err="1"/>
              <a:t>teisi</a:t>
            </a:r>
            <a:r>
              <a:rPr lang="lt-LT" dirty="0"/>
              <a:t>ų užtikrinimas, ypač </a:t>
            </a:r>
            <a:r>
              <a:rPr lang="lt-LT" i="1" dirty="0" err="1"/>
              <a:t>in</a:t>
            </a:r>
            <a:r>
              <a:rPr lang="lt-LT" i="1" dirty="0"/>
              <a:t> </a:t>
            </a:r>
            <a:r>
              <a:rPr lang="lt-LT" i="1" dirty="0" err="1"/>
              <a:t>absentia</a:t>
            </a:r>
            <a:r>
              <a:rPr lang="lt-LT" i="1" dirty="0"/>
              <a:t> </a:t>
            </a:r>
            <a:r>
              <a:rPr lang="lt-LT" dirty="0"/>
              <a:t>procese</a:t>
            </a:r>
          </a:p>
          <a:p>
            <a:endParaRPr lang="lt-LT" dirty="0"/>
          </a:p>
          <a:p>
            <a:endParaRPr lang="lt-LT" dirty="0"/>
          </a:p>
        </p:txBody>
      </p:sp>
      <p:sp>
        <p:nvSpPr>
          <p:cNvPr id="4" name="Foliennummernplatzhalter 3">
            <a:extLst>
              <a:ext uri="{FF2B5EF4-FFF2-40B4-BE49-F238E27FC236}">
                <a16:creationId xmlns:a16="http://schemas.microsoft.com/office/drawing/2014/main" xmlns="" id="{025D3DFF-61DA-2CA1-77D5-35CF2C73544E}"/>
              </a:ext>
            </a:extLst>
          </p:cNvPr>
          <p:cNvSpPr>
            <a:spLocks noGrp="1"/>
          </p:cNvSpPr>
          <p:nvPr>
            <p:ph type="sldNum" sz="quarter" idx="12"/>
          </p:nvPr>
        </p:nvSpPr>
        <p:spPr/>
        <p:txBody>
          <a:bodyPr/>
          <a:lstStyle/>
          <a:p>
            <a:fld id="{6B6652A4-9E65-44DC-8F92-57F2FE3B71A3}" type="slidenum">
              <a:rPr lang="en-US" smtClean="0"/>
              <a:pPr/>
              <a:t>10</a:t>
            </a:fld>
            <a:endParaRPr lang="en-US"/>
          </a:p>
        </p:txBody>
      </p:sp>
    </p:spTree>
    <p:extLst>
      <p:ext uri="{BB962C8B-B14F-4D97-AF65-F5344CB8AC3E}">
        <p14:creationId xmlns:p14="http://schemas.microsoft.com/office/powerpoint/2010/main" xmlns="" val="31131183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D33E230E-9FD3-E035-391E-4B02773531F9}"/>
              </a:ext>
            </a:extLst>
          </p:cNvPr>
          <p:cNvSpPr>
            <a:spLocks noGrp="1"/>
          </p:cNvSpPr>
          <p:nvPr>
            <p:ph type="title"/>
          </p:nvPr>
        </p:nvSpPr>
        <p:spPr>
          <a:xfrm>
            <a:off x="838200" y="365126"/>
            <a:ext cx="10515600" cy="745218"/>
          </a:xfrm>
        </p:spPr>
        <p:txBody>
          <a:bodyPr/>
          <a:lstStyle/>
          <a:p>
            <a:r>
              <a:rPr lang="lt-LT" dirty="0"/>
              <a:t>Bausmės derinimas: </a:t>
            </a:r>
            <a:r>
              <a:rPr lang="lt-LT" sz="4400" dirty="0"/>
              <a:t>ĮESPV </a:t>
            </a:r>
            <a:r>
              <a:rPr lang="lt-LT" dirty="0"/>
              <a:t>9 straipsnis.</a:t>
            </a:r>
          </a:p>
        </p:txBody>
      </p:sp>
      <p:sp>
        <p:nvSpPr>
          <p:cNvPr id="3" name="Inhaltsplatzhalter 2">
            <a:extLst>
              <a:ext uri="{FF2B5EF4-FFF2-40B4-BE49-F238E27FC236}">
                <a16:creationId xmlns:a16="http://schemas.microsoft.com/office/drawing/2014/main" xmlns="" id="{A6228117-8D74-D1C6-14F3-C228F82F2340}"/>
              </a:ext>
            </a:extLst>
          </p:cNvPr>
          <p:cNvSpPr>
            <a:spLocks noGrp="1"/>
          </p:cNvSpPr>
          <p:nvPr>
            <p:ph idx="1"/>
          </p:nvPr>
        </p:nvSpPr>
        <p:spPr>
          <a:xfrm>
            <a:off x="838200" y="1110344"/>
            <a:ext cx="10515600" cy="5066619"/>
          </a:xfrm>
        </p:spPr>
        <p:txBody>
          <a:bodyPr>
            <a:normAutofit lnSpcReduction="10000"/>
          </a:bodyPr>
          <a:lstStyle/>
          <a:p>
            <a:pPr marL="0" indent="0">
              <a:buNone/>
            </a:pPr>
            <a:r>
              <a:rPr lang="lt-LT" dirty="0"/>
              <a:t>Taisyklė: bausmė perimama tokia, kokia buvo paskirta. </a:t>
            </a:r>
          </a:p>
          <a:p>
            <a:pPr marL="0" indent="0">
              <a:buNone/>
            </a:pPr>
            <a:r>
              <a:rPr lang="lt-LT" dirty="0"/>
              <a:t>Jos dydis ribojamas, jei aukštesnė nei maksimumas pagal LT įstatymą yra (3 d.). Kita vertus, bausmė užsienyje paskirta gali būti ir mažesnė nei LT BK numatytas minimumas.</a:t>
            </a:r>
          </a:p>
          <a:p>
            <a:pPr marL="0" indent="0">
              <a:buNone/>
            </a:pPr>
            <a:r>
              <a:rPr lang="lt-LT" dirty="0"/>
              <a:t>Nacionalinis teismas bausmės iš naujo „neperskiria“. Taigi bausmė perimama vykdyti ir tuomet, jei LT teismas pagal savo bausmių skyrimo taisykles tokios aiškiai nepaskirtų. Pvz., </a:t>
            </a:r>
            <a:r>
              <a:rPr lang="lt-LT" dirty="0" err="1">
                <a:solidFill>
                  <a:srgbClr val="0070C0"/>
                </a:solidFill>
              </a:rPr>
              <a:t>KapT</a:t>
            </a:r>
            <a:r>
              <a:rPr lang="lt-LT" dirty="0">
                <a:solidFill>
                  <a:srgbClr val="0070C0"/>
                </a:solidFill>
              </a:rPr>
              <a:t> Nr. 1S-10-383/2017 </a:t>
            </a:r>
            <a:r>
              <a:rPr lang="lt-LT" dirty="0"/>
              <a:t>– JK skirta itin griežta bausmė (8 m.) nepilnamečiui už plėšimą. PROBL: Ką daryti, jei bausmės dydis formaliai nors ir atitinka LT BK, tačiau jos paskyrimas prieštarauja </a:t>
            </a:r>
            <a:r>
              <a:rPr lang="lt-LT" i="1" dirty="0" err="1"/>
              <a:t>ordre</a:t>
            </a:r>
            <a:r>
              <a:rPr lang="lt-LT" i="1" dirty="0"/>
              <a:t> </a:t>
            </a:r>
            <a:r>
              <a:rPr lang="lt-LT" i="1" dirty="0" err="1"/>
              <a:t>public</a:t>
            </a:r>
            <a:r>
              <a:rPr lang="lt-LT" i="1" dirty="0"/>
              <a:t> </a:t>
            </a:r>
            <a:r>
              <a:rPr lang="lt-LT" dirty="0"/>
              <a:t>taisyklei? (pvz., dėl visiškai netinkamo individualizavimo akivaizdžiai prieštarauja konstituciniam teisingumo principui) - atsisakymas perimti pagal </a:t>
            </a:r>
            <a:r>
              <a:rPr lang="lt-LT" sz="2800" dirty="0"/>
              <a:t>ĮESPV </a:t>
            </a:r>
            <a:r>
              <a:rPr lang="lt-LT" dirty="0"/>
              <a:t>8 str. 1 d. 1 </a:t>
            </a:r>
            <a:r>
              <a:rPr lang="lt-LT" dirty="0" err="1"/>
              <a:t>pn</a:t>
            </a:r>
            <a:r>
              <a:rPr lang="lt-LT" dirty="0"/>
              <a:t>. </a:t>
            </a:r>
          </a:p>
          <a:p>
            <a:pPr marL="0" indent="0">
              <a:buNone/>
            </a:pPr>
            <a:r>
              <a:rPr lang="lt-LT" dirty="0"/>
              <a:t> </a:t>
            </a:r>
          </a:p>
        </p:txBody>
      </p:sp>
      <p:sp>
        <p:nvSpPr>
          <p:cNvPr id="4" name="Foliennummernplatzhalter 3">
            <a:extLst>
              <a:ext uri="{FF2B5EF4-FFF2-40B4-BE49-F238E27FC236}">
                <a16:creationId xmlns:a16="http://schemas.microsoft.com/office/drawing/2014/main" xmlns="" id="{551FD323-95FE-896B-7D52-F2376C2C107D}"/>
              </a:ext>
            </a:extLst>
          </p:cNvPr>
          <p:cNvSpPr>
            <a:spLocks noGrp="1"/>
          </p:cNvSpPr>
          <p:nvPr>
            <p:ph type="sldNum" sz="quarter" idx="12"/>
          </p:nvPr>
        </p:nvSpPr>
        <p:spPr/>
        <p:txBody>
          <a:bodyPr/>
          <a:lstStyle/>
          <a:p>
            <a:fld id="{6B6652A4-9E65-44DC-8F92-57F2FE3B71A3}" type="slidenum">
              <a:rPr lang="en-US" smtClean="0"/>
              <a:pPr/>
              <a:t>11</a:t>
            </a:fld>
            <a:endParaRPr lang="en-US"/>
          </a:p>
        </p:txBody>
      </p:sp>
    </p:spTree>
    <p:extLst>
      <p:ext uri="{BB962C8B-B14F-4D97-AF65-F5344CB8AC3E}">
        <p14:creationId xmlns:p14="http://schemas.microsoft.com/office/powerpoint/2010/main" xmlns="" val="356311415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550FC33-E719-4660-DA98-97180705DDD3}"/>
              </a:ext>
            </a:extLst>
          </p:cNvPr>
          <p:cNvSpPr>
            <a:spLocks noGrp="1"/>
          </p:cNvSpPr>
          <p:nvPr>
            <p:ph type="title"/>
          </p:nvPr>
        </p:nvSpPr>
        <p:spPr>
          <a:xfrm>
            <a:off x="838200" y="365125"/>
            <a:ext cx="10515600" cy="763879"/>
          </a:xfrm>
        </p:spPr>
        <p:txBody>
          <a:bodyPr/>
          <a:lstStyle/>
          <a:p>
            <a:r>
              <a:rPr lang="lt-LT" dirty="0"/>
              <a:t>Bausmės „konversija“</a:t>
            </a:r>
          </a:p>
        </p:txBody>
      </p:sp>
      <p:sp>
        <p:nvSpPr>
          <p:cNvPr id="3" name="Inhaltsplatzhalter 2">
            <a:extLst>
              <a:ext uri="{FF2B5EF4-FFF2-40B4-BE49-F238E27FC236}">
                <a16:creationId xmlns:a16="http://schemas.microsoft.com/office/drawing/2014/main" xmlns="" id="{3B0780CD-F6CC-EC8B-5821-0C0F856EDBB9}"/>
              </a:ext>
            </a:extLst>
          </p:cNvPr>
          <p:cNvSpPr>
            <a:spLocks noGrp="1"/>
          </p:cNvSpPr>
          <p:nvPr>
            <p:ph idx="1"/>
          </p:nvPr>
        </p:nvSpPr>
        <p:spPr>
          <a:xfrm>
            <a:off x="838200" y="1129004"/>
            <a:ext cx="10515600" cy="5047959"/>
          </a:xfrm>
        </p:spPr>
        <p:txBody>
          <a:bodyPr/>
          <a:lstStyle/>
          <a:p>
            <a:r>
              <a:rPr lang="lt-LT" dirty="0"/>
              <a:t>Įmanoma tik siaura apimtimi, ĮESPV 9 str. 2 d. Bausmė turi kuo labiau atitikti prašančiosios valstybės bausmę; negali būti pakeista bauda/turtinio pobūdžio priemone. </a:t>
            </a:r>
          </a:p>
          <a:p>
            <a:r>
              <a:rPr lang="lt-LT" dirty="0"/>
              <a:t>Tai reiškia, kad bausmė turi būti artima laisvės atėmimo bausmei. </a:t>
            </a:r>
          </a:p>
          <a:p>
            <a:r>
              <a:rPr lang="lt-LT" dirty="0"/>
              <a:t>Įmanoma konversija į areštą (nors dėl 8 str. 1 d. 8 </a:t>
            </a:r>
            <a:r>
              <a:rPr lang="lt-LT" dirty="0" err="1"/>
              <a:t>pn</a:t>
            </a:r>
            <a:r>
              <a:rPr lang="lt-LT" dirty="0"/>
              <a:t>. numatytos 6 mėn. taisyklės vargu ar praktikoje bus aktualu) arba atvirkščiai; konversija iš LT nežinomos LA bausmės formos (sunkiųjų darbų kalėjimas ar pan.). </a:t>
            </a:r>
          </a:p>
          <a:p>
            <a:r>
              <a:rPr lang="lt-LT" dirty="0"/>
              <a:t>DISK: bausmės vykdymo atidėjimas; taisyklė savaime artima bausmės skyrimui. Teigiamai: </a:t>
            </a:r>
            <a:r>
              <a:rPr lang="lt-LT" dirty="0">
                <a:solidFill>
                  <a:srgbClr val="0070C0"/>
                </a:solidFill>
              </a:rPr>
              <a:t>KAT 1S-72-485/2022 </a:t>
            </a:r>
            <a:r>
              <a:rPr lang="lt-LT" dirty="0"/>
              <a:t>taikydamas dalinį lygtinį paleidimą, tačiau </a:t>
            </a:r>
            <a:r>
              <a:rPr lang="lt-LT" dirty="0" smtClean="0"/>
              <a:t>itin specifinėje </a:t>
            </a:r>
            <a:r>
              <a:rPr lang="lt-LT" dirty="0"/>
              <a:t>situacijoje.  </a:t>
            </a:r>
          </a:p>
        </p:txBody>
      </p:sp>
      <p:sp>
        <p:nvSpPr>
          <p:cNvPr id="4" name="Foliennummernplatzhalter 3">
            <a:extLst>
              <a:ext uri="{FF2B5EF4-FFF2-40B4-BE49-F238E27FC236}">
                <a16:creationId xmlns:a16="http://schemas.microsoft.com/office/drawing/2014/main" xmlns="" id="{F6F7C04A-EA51-0DFE-8645-89BF96CB7336}"/>
              </a:ext>
            </a:extLst>
          </p:cNvPr>
          <p:cNvSpPr>
            <a:spLocks noGrp="1"/>
          </p:cNvSpPr>
          <p:nvPr>
            <p:ph type="sldNum" sz="quarter" idx="12"/>
          </p:nvPr>
        </p:nvSpPr>
        <p:spPr/>
        <p:txBody>
          <a:bodyPr/>
          <a:lstStyle/>
          <a:p>
            <a:fld id="{6B6652A4-9E65-44DC-8F92-57F2FE3B71A3}" type="slidenum">
              <a:rPr lang="en-US" smtClean="0"/>
              <a:pPr/>
              <a:t>12</a:t>
            </a:fld>
            <a:endParaRPr lang="en-US"/>
          </a:p>
        </p:txBody>
      </p:sp>
    </p:spTree>
    <p:extLst>
      <p:ext uri="{BB962C8B-B14F-4D97-AF65-F5344CB8AC3E}">
        <p14:creationId xmlns:p14="http://schemas.microsoft.com/office/powerpoint/2010/main" xmlns="" val="51601810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6AB0775-1FF1-7F98-77ED-11087602A8BD}"/>
              </a:ext>
            </a:extLst>
          </p:cNvPr>
          <p:cNvSpPr>
            <a:spLocks noGrp="1"/>
          </p:cNvSpPr>
          <p:nvPr>
            <p:ph type="title"/>
          </p:nvPr>
        </p:nvSpPr>
        <p:spPr/>
        <p:txBody>
          <a:bodyPr/>
          <a:lstStyle/>
          <a:p>
            <a:r>
              <a:rPr lang="lt-LT" dirty="0"/>
              <a:t>Bausmių bendrinimas</a:t>
            </a:r>
          </a:p>
        </p:txBody>
      </p:sp>
      <p:sp>
        <p:nvSpPr>
          <p:cNvPr id="3" name="Inhaltsplatzhalter 2">
            <a:extLst>
              <a:ext uri="{FF2B5EF4-FFF2-40B4-BE49-F238E27FC236}">
                <a16:creationId xmlns:a16="http://schemas.microsoft.com/office/drawing/2014/main" xmlns="" id="{749F82C8-2214-A303-A7FC-4D612F7FF7F7}"/>
              </a:ext>
            </a:extLst>
          </p:cNvPr>
          <p:cNvSpPr>
            <a:spLocks noGrp="1"/>
          </p:cNvSpPr>
          <p:nvPr>
            <p:ph idx="1"/>
          </p:nvPr>
        </p:nvSpPr>
        <p:spPr>
          <a:xfrm>
            <a:off x="838200" y="1502229"/>
            <a:ext cx="10515600" cy="4674734"/>
          </a:xfrm>
        </p:spPr>
        <p:txBody>
          <a:bodyPr/>
          <a:lstStyle/>
          <a:p>
            <a:r>
              <a:rPr lang="lt-LT" dirty="0"/>
              <a:t>Bausmes galima bendrinti su LT paskirtomis bausmėmis. Praktikoje aktualūs: BK </a:t>
            </a:r>
            <a:r>
              <a:rPr lang="lt-LT" dirty="0" smtClean="0"/>
              <a:t>6</a:t>
            </a:r>
            <a:r>
              <a:rPr lang="en-US" dirty="0" smtClean="0"/>
              <a:t>3</a:t>
            </a:r>
            <a:r>
              <a:rPr lang="lt-LT" dirty="0" smtClean="0"/>
              <a:t> </a:t>
            </a:r>
            <a:r>
              <a:rPr lang="lt-LT" dirty="0"/>
              <a:t>str. 9 d., 64 straipsniai. </a:t>
            </a:r>
          </a:p>
          <a:p>
            <a:r>
              <a:rPr lang="lt-LT" dirty="0"/>
              <a:t>Jei kelios bausmės buvo subendrintos pagal užsienio valstybės teismų nuosprendžius, vertinant leistiną bausmės maksimumą pagal LT BK atsižvelgtina ir į BK 63, 64 str. bendrinimo taisykles.</a:t>
            </a:r>
          </a:p>
          <a:p>
            <a:pPr marL="0" indent="0">
              <a:buNone/>
            </a:pPr>
            <a:endParaRPr lang="lt-LT" dirty="0"/>
          </a:p>
        </p:txBody>
      </p:sp>
      <p:sp>
        <p:nvSpPr>
          <p:cNvPr id="4" name="Foliennummernplatzhalter 3">
            <a:extLst>
              <a:ext uri="{FF2B5EF4-FFF2-40B4-BE49-F238E27FC236}">
                <a16:creationId xmlns:a16="http://schemas.microsoft.com/office/drawing/2014/main" xmlns="" id="{2C315676-6C00-8563-6B19-3163B2FD7BAE}"/>
              </a:ext>
            </a:extLst>
          </p:cNvPr>
          <p:cNvSpPr>
            <a:spLocks noGrp="1"/>
          </p:cNvSpPr>
          <p:nvPr>
            <p:ph type="sldNum" sz="quarter" idx="12"/>
          </p:nvPr>
        </p:nvSpPr>
        <p:spPr/>
        <p:txBody>
          <a:bodyPr/>
          <a:lstStyle/>
          <a:p>
            <a:fld id="{6B6652A4-9E65-44DC-8F92-57F2FE3B71A3}" type="slidenum">
              <a:rPr lang="en-US" smtClean="0"/>
              <a:pPr/>
              <a:t>13</a:t>
            </a:fld>
            <a:endParaRPr lang="en-US"/>
          </a:p>
        </p:txBody>
      </p:sp>
    </p:spTree>
    <p:extLst>
      <p:ext uri="{BB962C8B-B14F-4D97-AF65-F5344CB8AC3E}">
        <p14:creationId xmlns:p14="http://schemas.microsoft.com/office/powerpoint/2010/main" xmlns="" val="4946842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A9A3E9B6-FC1B-6824-8F24-74BCA3B13249}"/>
              </a:ext>
            </a:extLst>
          </p:cNvPr>
          <p:cNvSpPr>
            <a:spLocks noGrp="1"/>
          </p:cNvSpPr>
          <p:nvPr>
            <p:ph type="title"/>
          </p:nvPr>
        </p:nvSpPr>
        <p:spPr>
          <a:xfrm>
            <a:off x="531845" y="365126"/>
            <a:ext cx="10821955" cy="1109112"/>
          </a:xfrm>
        </p:spPr>
        <p:txBody>
          <a:bodyPr>
            <a:normAutofit/>
          </a:bodyPr>
          <a:lstStyle/>
          <a:p>
            <a:pPr>
              <a:tabLst>
                <a:tab pos="541338" algn="l"/>
              </a:tabLst>
            </a:pPr>
            <a:r>
              <a:rPr lang="lt-LT" sz="3200" dirty="0">
                <a:solidFill>
                  <a:srgbClr val="0070C0"/>
                </a:solidFill>
              </a:rPr>
              <a:t>Atribojimas nuo atsižvelgimo į užsienio valstybės teismo nuosprendį (PS 2008/605/TVR):</a:t>
            </a:r>
          </a:p>
        </p:txBody>
      </p:sp>
      <p:sp>
        <p:nvSpPr>
          <p:cNvPr id="3" name="Inhaltsplatzhalter 2">
            <a:extLst>
              <a:ext uri="{FF2B5EF4-FFF2-40B4-BE49-F238E27FC236}">
                <a16:creationId xmlns:a16="http://schemas.microsoft.com/office/drawing/2014/main" xmlns="" id="{FEDC2581-BD80-4E17-876D-1CD5732C6F07}"/>
              </a:ext>
            </a:extLst>
          </p:cNvPr>
          <p:cNvSpPr>
            <a:spLocks noGrp="1"/>
          </p:cNvSpPr>
          <p:nvPr>
            <p:ph idx="1"/>
          </p:nvPr>
        </p:nvSpPr>
        <p:spPr>
          <a:xfrm>
            <a:off x="838200" y="1474238"/>
            <a:ext cx="10515600" cy="4882111"/>
          </a:xfrm>
        </p:spPr>
        <p:txBody>
          <a:bodyPr>
            <a:normAutofit lnSpcReduction="10000"/>
          </a:bodyPr>
          <a:lstStyle/>
          <a:p>
            <a:pPr marL="0" indent="0">
              <a:buNone/>
            </a:pPr>
            <a:r>
              <a:rPr lang="lt-LT" dirty="0"/>
              <a:t>Atsižvelgimas į užsienio valstybės nuosprendį, nėra teisinės pagalbos forma, bet BK bendrosios dalies </a:t>
            </a:r>
            <a:r>
              <a:rPr lang="lt-LT" dirty="0" smtClean="0"/>
              <a:t>taisyklė</a:t>
            </a:r>
            <a:r>
              <a:rPr lang="lt-LT" dirty="0"/>
              <a:t>. </a:t>
            </a:r>
          </a:p>
          <a:p>
            <a:pPr marL="0" indent="0">
              <a:buNone/>
            </a:pPr>
            <a:r>
              <a:rPr lang="lt-LT" b="1" dirty="0"/>
              <a:t>Perimdama bausmės vykdymą </a:t>
            </a:r>
            <a:r>
              <a:rPr lang="lt-LT" dirty="0"/>
              <a:t>nacionalinė valstybė ją iš esmės vykdo pagal savo nacionalinę teisę (pvz., bendrinimas, lygtinis paleidimas ir pan.).</a:t>
            </a:r>
          </a:p>
          <a:p>
            <a:pPr marL="0" indent="0">
              <a:buNone/>
            </a:pPr>
            <a:r>
              <a:rPr lang="lt-LT" b="1" dirty="0"/>
              <a:t>Tuo tarpu atsižvelgimas </a:t>
            </a:r>
            <a:r>
              <a:rPr lang="lt-LT" dirty="0"/>
              <a:t>reiškia, kad 1. ES užsienio valstybės nuosprendžio teisinės pasekmės prilyginamos tokioms, jei nuosprendis būtų nacionalinis, tačiau 2. </a:t>
            </a:r>
            <a:r>
              <a:rPr lang="lt-LT" dirty="0" smtClean="0"/>
              <a:t>užsienio teismo nuosprendžio </a:t>
            </a:r>
            <a:r>
              <a:rPr lang="lt-LT" dirty="0"/>
              <a:t>negalima niekaip pakeisti („užprotestuoti“). Tipinis pvz. atsižvelgimui: recidyvas. Nors ESTT specialiai tokiam atvejui nėra pasisakęs, mūsų teismai </a:t>
            </a:r>
            <a:r>
              <a:rPr lang="lt-LT" i="1" dirty="0"/>
              <a:t>nesant</a:t>
            </a:r>
            <a:r>
              <a:rPr lang="lt-LT" dirty="0"/>
              <a:t> bausmės vykdymo perėmimo bausmių nebendrina, pvz., </a:t>
            </a:r>
            <a:r>
              <a:rPr lang="lt-LT" dirty="0">
                <a:solidFill>
                  <a:srgbClr val="0070C0"/>
                </a:solidFill>
              </a:rPr>
              <a:t>LAT Nr. 2K-292-303/2020</a:t>
            </a:r>
            <a:r>
              <a:rPr lang="lt-LT" dirty="0"/>
              <a:t>. Tiesa, ši praktika kartais gana „atsitiktinai“ apsunkina nuteistojo teisinę padėtį. </a:t>
            </a:r>
          </a:p>
          <a:p>
            <a:pPr marL="0" indent="0">
              <a:buNone/>
            </a:pPr>
            <a:endParaRPr lang="lt-LT" dirty="0"/>
          </a:p>
          <a:p>
            <a:pPr marL="0" indent="0">
              <a:buNone/>
            </a:pPr>
            <a:endParaRPr lang="lt-LT" dirty="0"/>
          </a:p>
        </p:txBody>
      </p:sp>
      <p:sp>
        <p:nvSpPr>
          <p:cNvPr id="4" name="Foliennummernplatzhalter 3">
            <a:extLst>
              <a:ext uri="{FF2B5EF4-FFF2-40B4-BE49-F238E27FC236}">
                <a16:creationId xmlns:a16="http://schemas.microsoft.com/office/drawing/2014/main" xmlns="" id="{F22A63A2-90BB-B193-8EDF-1C90CA02B6C4}"/>
              </a:ext>
            </a:extLst>
          </p:cNvPr>
          <p:cNvSpPr>
            <a:spLocks noGrp="1"/>
          </p:cNvSpPr>
          <p:nvPr>
            <p:ph type="sldNum" sz="quarter" idx="12"/>
          </p:nvPr>
        </p:nvSpPr>
        <p:spPr/>
        <p:txBody>
          <a:bodyPr/>
          <a:lstStyle/>
          <a:p>
            <a:fld id="{6B6652A4-9E65-44DC-8F92-57F2FE3B71A3}" type="slidenum">
              <a:rPr lang="en-US" smtClean="0"/>
              <a:pPr/>
              <a:t>14</a:t>
            </a:fld>
            <a:endParaRPr lang="en-US"/>
          </a:p>
        </p:txBody>
      </p:sp>
    </p:spTree>
    <p:extLst>
      <p:ext uri="{BB962C8B-B14F-4D97-AF65-F5344CB8AC3E}">
        <p14:creationId xmlns:p14="http://schemas.microsoft.com/office/powerpoint/2010/main" xmlns="" val="22937310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xmlns="" id="{6118BBD3-255A-9FBF-024A-43A27F4BE507}"/>
              </a:ext>
            </a:extLst>
          </p:cNvPr>
          <p:cNvSpPr>
            <a:spLocks noGrp="1"/>
          </p:cNvSpPr>
          <p:nvPr>
            <p:ph idx="1"/>
          </p:nvPr>
        </p:nvSpPr>
        <p:spPr>
          <a:xfrm>
            <a:off x="838200" y="671804"/>
            <a:ext cx="10515600" cy="5505159"/>
          </a:xfrm>
        </p:spPr>
        <p:txBody>
          <a:bodyPr>
            <a:normAutofit lnSpcReduction="10000"/>
          </a:bodyPr>
          <a:lstStyle/>
          <a:p>
            <a:pPr marL="0" indent="0">
              <a:buNone/>
            </a:pPr>
            <a:endParaRPr lang="lt-LT" dirty="0"/>
          </a:p>
          <a:p>
            <a:pPr marL="0" indent="0">
              <a:buNone/>
            </a:pPr>
            <a:r>
              <a:rPr lang="lt-LT" sz="2800" dirty="0">
                <a:solidFill>
                  <a:srgbClr val="0070C0"/>
                </a:solidFill>
              </a:rPr>
              <a:t>ESTT </a:t>
            </a:r>
            <a:r>
              <a:rPr lang="de-DE" sz="2800" dirty="0">
                <a:solidFill>
                  <a:srgbClr val="0070C0"/>
                </a:solidFill>
              </a:rPr>
              <a:t>2021.04.15 – </a:t>
            </a:r>
            <a:r>
              <a:rPr lang="de-DE" sz="2800" i="1" dirty="0">
                <a:solidFill>
                  <a:srgbClr val="0070C0"/>
                </a:solidFill>
              </a:rPr>
              <a:t>AV</a:t>
            </a:r>
            <a:r>
              <a:rPr lang="lt-LT" sz="2800" dirty="0">
                <a:solidFill>
                  <a:srgbClr val="0070C0"/>
                </a:solidFill>
              </a:rPr>
              <a:t>: atsižvelgimas į užsienio valstybės teismo nuosprendį subendrinant bausmes, jei valstybė perima bausmės vykdymą</a:t>
            </a:r>
            <a:endParaRPr lang="lt-LT" dirty="0"/>
          </a:p>
          <a:p>
            <a:pPr marL="0" indent="0">
              <a:buNone/>
            </a:pPr>
            <a:r>
              <a:rPr lang="lt-LT" dirty="0" err="1"/>
              <a:t>Prejudicinis</a:t>
            </a:r>
            <a:r>
              <a:rPr lang="lt-LT" dirty="0"/>
              <a:t> klausimas: ar bausmę perėmusi valstybė neleistinai pakeičia užsienio valstybės nuosprendį, jei užsienio valstybės paskirtą bausmę subendrina su nacionaline? Teisės aktų konkurencija.</a:t>
            </a:r>
          </a:p>
          <a:p>
            <a:pPr marL="0" indent="0">
              <a:buNone/>
            </a:pPr>
            <a:r>
              <a:rPr lang="lt-LT" dirty="0"/>
              <a:t>ESTT: Tuo atveju, kai bausmės vykdymas perimamas, nacionalinio teismo bausmės subendrinimas su užsienio valstybės bausme nereiškia neleistino „nuosprendžio užprotestavimo“ pagal PS 2008/605 dėl atsižvelgimo, jei laikomasi PS 2008/909 dėl nuosprendžiu paskirtos laisvės atėmimo bausmės pripažinimo kriterijų, </a:t>
            </a:r>
            <a:r>
              <a:rPr lang="lt-LT" dirty="0">
                <a:solidFill>
                  <a:srgbClr val="FF0000"/>
                </a:solidFill>
              </a:rPr>
              <a:t>kad subendrintas nuosprendis atitiktų ten numatytas ribas dėl bausmės trukmės ir pobūdžio. </a:t>
            </a:r>
          </a:p>
        </p:txBody>
      </p:sp>
      <p:sp>
        <p:nvSpPr>
          <p:cNvPr id="4" name="Foliennummernplatzhalter 3">
            <a:extLst>
              <a:ext uri="{FF2B5EF4-FFF2-40B4-BE49-F238E27FC236}">
                <a16:creationId xmlns:a16="http://schemas.microsoft.com/office/drawing/2014/main" xmlns="" id="{8BD7A876-599A-4AAB-2E88-7FB1B870524A}"/>
              </a:ext>
            </a:extLst>
          </p:cNvPr>
          <p:cNvSpPr>
            <a:spLocks noGrp="1"/>
          </p:cNvSpPr>
          <p:nvPr>
            <p:ph type="sldNum" sz="quarter" idx="12"/>
          </p:nvPr>
        </p:nvSpPr>
        <p:spPr/>
        <p:txBody>
          <a:bodyPr/>
          <a:lstStyle/>
          <a:p>
            <a:fld id="{6B6652A4-9E65-44DC-8F92-57F2FE3B71A3}" type="slidenum">
              <a:rPr lang="en-US" smtClean="0"/>
              <a:pPr/>
              <a:t>15</a:t>
            </a:fld>
            <a:endParaRPr lang="en-US"/>
          </a:p>
        </p:txBody>
      </p:sp>
    </p:spTree>
    <p:extLst>
      <p:ext uri="{BB962C8B-B14F-4D97-AF65-F5344CB8AC3E}">
        <p14:creationId xmlns:p14="http://schemas.microsoft.com/office/powerpoint/2010/main" xmlns="" val="20290007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xmlns="" id="{D7FA0C68-19EA-1401-784F-9DC44060BADB}"/>
              </a:ext>
            </a:extLst>
          </p:cNvPr>
          <p:cNvSpPr>
            <a:spLocks noGrp="1"/>
          </p:cNvSpPr>
          <p:nvPr>
            <p:ph idx="1"/>
          </p:nvPr>
        </p:nvSpPr>
        <p:spPr>
          <a:xfrm>
            <a:off x="838200" y="821094"/>
            <a:ext cx="10515600" cy="5355869"/>
          </a:xfrm>
        </p:spPr>
        <p:txBody>
          <a:bodyPr>
            <a:normAutofit/>
          </a:bodyPr>
          <a:lstStyle/>
          <a:p>
            <a:pPr marL="0" indent="0">
              <a:buNone/>
            </a:pPr>
            <a:r>
              <a:rPr lang="de-DE" dirty="0"/>
              <a:t>_____________________________</a:t>
            </a:r>
          </a:p>
          <a:p>
            <a:pPr marL="0" indent="0">
              <a:buNone/>
            </a:pPr>
            <a:r>
              <a:rPr lang="de-DE" dirty="0" err="1"/>
              <a:t>Pagrindin</a:t>
            </a:r>
            <a:r>
              <a:rPr lang="lt-LT" dirty="0"/>
              <a:t>ė mintis teisinga, nes prašančioji valstybė tam tikra apimtimi „leidžia“ kištis į jos jurisdikciją. </a:t>
            </a:r>
          </a:p>
          <a:p>
            <a:pPr marL="0" indent="0">
              <a:buNone/>
            </a:pPr>
            <a:r>
              <a:rPr lang="lt-LT" dirty="0"/>
              <a:t>Tačiau kyla problema dėl pripažinimo „ribų“, jei bausmių bendrinimas pakeičia užsienio valstybės nuosprendžiu paskirtos bausmės trukmę. Mano nuomone, ESTT čia be pagrindo „sukombinuoja“ du teisės aktus, kurie reglamentuoja skirtingas situacijas.</a:t>
            </a:r>
          </a:p>
          <a:p>
            <a:pPr marL="0" indent="0">
              <a:buNone/>
            </a:pPr>
            <a:r>
              <a:rPr lang="lt-LT" dirty="0"/>
              <a:t>Beje, įdomi generalinio advokato išvada, kad bausmių bendrinimas teoriškai įmanomas ir „grynu“ atsižvelgimo atveju (taigi neperimant bausmės vykdymo), jei užsienio valstybės bausmė yra visiškai įvykdyta, nes tuomet į svetimą jurisdikciją nesikišama. – Taip, beje, dar </a:t>
            </a:r>
            <a:r>
              <a:rPr lang="lt-LT" dirty="0">
                <a:solidFill>
                  <a:srgbClr val="0070C0"/>
                </a:solidFill>
              </a:rPr>
              <a:t>KAT, Nr. 1-T-41-238/2017 </a:t>
            </a:r>
            <a:r>
              <a:rPr lang="lt-LT" dirty="0"/>
              <a:t>dėl BK 63 str. 9. Tačiau praktika šiuo keliu nepasekė.  </a:t>
            </a:r>
          </a:p>
        </p:txBody>
      </p:sp>
      <p:sp>
        <p:nvSpPr>
          <p:cNvPr id="4" name="Foliennummernplatzhalter 3">
            <a:extLst>
              <a:ext uri="{FF2B5EF4-FFF2-40B4-BE49-F238E27FC236}">
                <a16:creationId xmlns:a16="http://schemas.microsoft.com/office/drawing/2014/main" xmlns="" id="{D00CABC2-A4FB-3D8B-7A5F-2AFE19D1DAB9}"/>
              </a:ext>
            </a:extLst>
          </p:cNvPr>
          <p:cNvSpPr>
            <a:spLocks noGrp="1"/>
          </p:cNvSpPr>
          <p:nvPr>
            <p:ph type="sldNum" sz="quarter" idx="12"/>
          </p:nvPr>
        </p:nvSpPr>
        <p:spPr/>
        <p:txBody>
          <a:bodyPr/>
          <a:lstStyle/>
          <a:p>
            <a:fld id="{6B6652A4-9E65-44DC-8F92-57F2FE3B71A3}" type="slidenum">
              <a:rPr lang="en-US" smtClean="0"/>
              <a:pPr/>
              <a:t>16</a:t>
            </a:fld>
            <a:endParaRPr lang="en-US"/>
          </a:p>
        </p:txBody>
      </p:sp>
    </p:spTree>
    <p:extLst>
      <p:ext uri="{BB962C8B-B14F-4D97-AF65-F5344CB8AC3E}">
        <p14:creationId xmlns:p14="http://schemas.microsoft.com/office/powerpoint/2010/main" xmlns="" val="75433863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7B045F00-046D-06EA-1579-DCA08BBC3571}"/>
              </a:ext>
            </a:extLst>
          </p:cNvPr>
          <p:cNvSpPr>
            <a:spLocks noGrp="1"/>
          </p:cNvSpPr>
          <p:nvPr>
            <p:ph type="title"/>
          </p:nvPr>
        </p:nvSpPr>
        <p:spPr>
          <a:xfrm>
            <a:off x="838200" y="365126"/>
            <a:ext cx="10515600" cy="810532"/>
          </a:xfrm>
        </p:spPr>
        <p:txBody>
          <a:bodyPr/>
          <a:lstStyle/>
          <a:p>
            <a:r>
              <a:rPr lang="lt-LT" dirty="0"/>
              <a:t>Perimtos bausmės vykdymas</a:t>
            </a:r>
          </a:p>
        </p:txBody>
      </p:sp>
      <p:sp>
        <p:nvSpPr>
          <p:cNvPr id="3" name="Inhaltsplatzhalter 2">
            <a:extLst>
              <a:ext uri="{FF2B5EF4-FFF2-40B4-BE49-F238E27FC236}">
                <a16:creationId xmlns:a16="http://schemas.microsoft.com/office/drawing/2014/main" xmlns="" id="{9B909D68-2AA7-C139-A89E-622B2D1AF158}"/>
              </a:ext>
            </a:extLst>
          </p:cNvPr>
          <p:cNvSpPr>
            <a:spLocks noGrp="1"/>
          </p:cNvSpPr>
          <p:nvPr>
            <p:ph idx="1"/>
          </p:nvPr>
        </p:nvSpPr>
        <p:spPr>
          <a:xfrm>
            <a:off x="838200" y="1175658"/>
            <a:ext cx="10515600" cy="5001305"/>
          </a:xfrm>
        </p:spPr>
        <p:txBody>
          <a:bodyPr>
            <a:normAutofit lnSpcReduction="10000"/>
          </a:bodyPr>
          <a:lstStyle/>
          <a:p>
            <a:r>
              <a:rPr lang="lt-LT" dirty="0" smtClean="0"/>
              <a:t>Vykdoma pagal </a:t>
            </a:r>
            <a:r>
              <a:rPr lang="lt-LT" dirty="0"/>
              <a:t>LT teisę, taip pat ir lygtinio paleidimo klausimas, ĮESPV 14 str. 4 d., 8 d. </a:t>
            </a:r>
          </a:p>
          <a:p>
            <a:r>
              <a:rPr lang="lt-LT" dirty="0"/>
              <a:t>PROBL. </a:t>
            </a:r>
            <a:r>
              <a:rPr lang="lt-LT" dirty="0">
                <a:solidFill>
                  <a:srgbClr val="0070C0"/>
                </a:solidFill>
              </a:rPr>
              <a:t>KAT 1S-978-238/2018</a:t>
            </a:r>
            <a:r>
              <a:rPr lang="lt-LT" dirty="0"/>
              <a:t>: perimtas paskirtos JK bausmės vykdymas LT, nepaisant to, kad JK po trumpesnio termino seka automatinis lygtinis paleidimas. – Dabar galbūt atitinka dalinį bausmės vykdymo atidėjimą?  </a:t>
            </a:r>
          </a:p>
          <a:p>
            <a:r>
              <a:rPr lang="lt-LT" dirty="0"/>
              <a:t>PROBL. Jei LT lyginis paleidimas įmanomas tik po daug ilgesnio termino nei pagal užsienio </a:t>
            </a:r>
            <a:r>
              <a:rPr lang="lt-LT" dirty="0" err="1"/>
              <a:t>valst</a:t>
            </a:r>
            <a:r>
              <a:rPr lang="lt-LT" dirty="0"/>
              <a:t>. teisę, o gal ir išvis netaikomas. </a:t>
            </a:r>
          </a:p>
          <a:p>
            <a:pPr marL="266700" indent="0">
              <a:buNone/>
            </a:pPr>
            <a:r>
              <a:rPr lang="lt-LT" dirty="0">
                <a:solidFill>
                  <a:srgbClr val="0070C0"/>
                </a:solidFill>
              </a:rPr>
              <a:t>EŽTT 2005.03.15, 38704/03 </a:t>
            </a:r>
            <a:r>
              <a:rPr lang="lt-LT" dirty="0" smtClean="0">
                <a:solidFill>
                  <a:srgbClr val="0070C0"/>
                </a:solidFill>
              </a:rPr>
              <a:t>– </a:t>
            </a:r>
            <a:r>
              <a:rPr lang="lt-LT" i="1" dirty="0" err="1" smtClean="0">
                <a:solidFill>
                  <a:srgbClr val="0070C0"/>
                </a:solidFill>
              </a:rPr>
              <a:t>Veerm</a:t>
            </a:r>
            <a:r>
              <a:rPr lang="de-DE" i="1" dirty="0" err="1">
                <a:solidFill>
                  <a:srgbClr val="0070C0"/>
                </a:solidFill>
              </a:rPr>
              <a:t>äe</a:t>
            </a:r>
            <a:r>
              <a:rPr lang="de-DE" i="1" dirty="0">
                <a:solidFill>
                  <a:srgbClr val="0070C0"/>
                </a:solidFill>
              </a:rPr>
              <a:t>/</a:t>
            </a:r>
            <a:r>
              <a:rPr lang="de-DE" i="1" dirty="0" err="1">
                <a:solidFill>
                  <a:srgbClr val="0070C0"/>
                </a:solidFill>
              </a:rPr>
              <a:t>Finland</a:t>
            </a:r>
            <a:r>
              <a:rPr lang="lt-LT" dirty="0">
                <a:solidFill>
                  <a:srgbClr val="0070C0"/>
                </a:solidFill>
              </a:rPr>
              <a:t>; 2006.06.27, 28578/03 – </a:t>
            </a:r>
            <a:r>
              <a:rPr lang="lt-LT" i="1" dirty="0" err="1">
                <a:solidFill>
                  <a:srgbClr val="0070C0"/>
                </a:solidFill>
              </a:rPr>
              <a:t>Szabo</a:t>
            </a:r>
            <a:r>
              <a:rPr lang="lt-LT" i="1" dirty="0">
                <a:solidFill>
                  <a:srgbClr val="0070C0"/>
                </a:solidFill>
              </a:rPr>
              <a:t>/</a:t>
            </a:r>
            <a:r>
              <a:rPr lang="lt-LT" i="1" dirty="0" err="1">
                <a:solidFill>
                  <a:srgbClr val="0070C0"/>
                </a:solidFill>
              </a:rPr>
              <a:t>Sweden</a:t>
            </a:r>
            <a:r>
              <a:rPr lang="lt-LT" dirty="0"/>
              <a:t>: jei skirtumas žymus, perdavimas neleistinas, nes LA trukmę faktiškai lemia jau nebe nuosprendis, bet pati perdavimo procedūra. Kitaip</a:t>
            </a:r>
            <a:r>
              <a:rPr lang="lt-LT" dirty="0">
                <a:solidFill>
                  <a:srgbClr val="0070C0"/>
                </a:solidFill>
              </a:rPr>
              <a:t> KAT 1S-826-397/2017.</a:t>
            </a:r>
            <a:endParaRPr lang="lt-LT" dirty="0"/>
          </a:p>
          <a:p>
            <a:endParaRPr lang="lt-LT" dirty="0"/>
          </a:p>
          <a:p>
            <a:endParaRPr lang="lt-LT" dirty="0"/>
          </a:p>
        </p:txBody>
      </p:sp>
      <p:sp>
        <p:nvSpPr>
          <p:cNvPr id="4" name="Foliennummernplatzhalter 3">
            <a:extLst>
              <a:ext uri="{FF2B5EF4-FFF2-40B4-BE49-F238E27FC236}">
                <a16:creationId xmlns:a16="http://schemas.microsoft.com/office/drawing/2014/main" xmlns="" id="{31D9F4EF-4201-A6B4-FE55-206D7EC470BA}"/>
              </a:ext>
            </a:extLst>
          </p:cNvPr>
          <p:cNvSpPr>
            <a:spLocks noGrp="1"/>
          </p:cNvSpPr>
          <p:nvPr>
            <p:ph type="sldNum" sz="quarter" idx="12"/>
          </p:nvPr>
        </p:nvSpPr>
        <p:spPr/>
        <p:txBody>
          <a:bodyPr/>
          <a:lstStyle/>
          <a:p>
            <a:fld id="{6B6652A4-9E65-44DC-8F92-57F2FE3B71A3}" type="slidenum">
              <a:rPr lang="en-US" smtClean="0"/>
              <a:pPr/>
              <a:t>17</a:t>
            </a:fld>
            <a:endParaRPr lang="en-US"/>
          </a:p>
        </p:txBody>
      </p:sp>
    </p:spTree>
    <p:extLst>
      <p:ext uri="{BB962C8B-B14F-4D97-AF65-F5344CB8AC3E}">
        <p14:creationId xmlns:p14="http://schemas.microsoft.com/office/powerpoint/2010/main" xmlns="" val="183904138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xmlns="" id="{11B45CC3-D042-8124-BB12-5D6DAC5FE73B}"/>
              </a:ext>
            </a:extLst>
          </p:cNvPr>
          <p:cNvSpPr>
            <a:spLocks noGrp="1"/>
          </p:cNvSpPr>
          <p:nvPr>
            <p:ph idx="1"/>
          </p:nvPr>
        </p:nvSpPr>
        <p:spPr>
          <a:xfrm>
            <a:off x="838200" y="1082351"/>
            <a:ext cx="10515600" cy="5094612"/>
          </a:xfrm>
        </p:spPr>
        <p:txBody>
          <a:bodyPr/>
          <a:lstStyle/>
          <a:p>
            <a:r>
              <a:rPr lang="lt-LT" dirty="0"/>
              <a:t>PROBL: Neišspręstas klausimas dėl LA bausmės iki gyvos galvos vykdymo perėmimo, nes LT teismo yra paskiriama nauja bausmė.</a:t>
            </a:r>
          </a:p>
          <a:p>
            <a:r>
              <a:rPr lang="lt-LT" dirty="0"/>
              <a:t>Bet kokiu atveju: užsienyje paskirta LA bausmė iki gyvos galvos negali būti vykdoma, jei atitinkamas BK straipsnis/str. dalis tokios nenumato, </a:t>
            </a:r>
            <a:r>
              <a:rPr lang="lt-LT" dirty="0" err="1">
                <a:solidFill>
                  <a:srgbClr val="0070C0"/>
                </a:solidFill>
              </a:rPr>
              <a:t>VAplT</a:t>
            </a:r>
            <a:r>
              <a:rPr lang="lt-LT" dirty="0">
                <a:solidFill>
                  <a:srgbClr val="0070C0"/>
                </a:solidFill>
              </a:rPr>
              <a:t> </a:t>
            </a:r>
            <a:r>
              <a:rPr lang="lt-LT" dirty="0" smtClean="0">
                <a:solidFill>
                  <a:srgbClr val="0070C0"/>
                </a:solidFill>
              </a:rPr>
              <a:t>Nr. E1-3037-784/2013</a:t>
            </a:r>
            <a:r>
              <a:rPr lang="lt-LT" dirty="0">
                <a:solidFill>
                  <a:srgbClr val="0070C0"/>
                </a:solidFill>
              </a:rPr>
              <a:t>.  </a:t>
            </a:r>
            <a:endParaRPr lang="lt-LT" dirty="0"/>
          </a:p>
          <a:p>
            <a:r>
              <a:rPr lang="lt-LT" dirty="0"/>
              <a:t>Jei užsienyje paskiriama mums nežinoma terminuotos LA bausmės trukmė (pvz., 30 m.), jos nevalia konvertuoti į LA iki gyvos galvos bausmę, nors atitinkamo BK str. sankcija savaime tokią ir numato </a:t>
            </a:r>
            <a:r>
              <a:rPr lang="lt-LT" dirty="0" smtClean="0"/>
              <a:t>(tuomet, pvz</a:t>
            </a:r>
            <a:r>
              <a:rPr lang="lt-LT" dirty="0"/>
              <a:t>., </a:t>
            </a:r>
            <a:r>
              <a:rPr lang="lt-LT" dirty="0" err="1"/>
              <a:t>pgl</a:t>
            </a:r>
            <a:r>
              <a:rPr lang="lt-LT" dirty="0"/>
              <a:t>. BK 129 II reikėtų skirti </a:t>
            </a:r>
            <a:r>
              <a:rPr lang="lt-LT" dirty="0" smtClean="0"/>
              <a:t>20 </a:t>
            </a:r>
            <a:r>
              <a:rPr lang="lt-LT" dirty="0"/>
              <a:t>m.). </a:t>
            </a:r>
          </a:p>
          <a:p>
            <a:endParaRPr lang="lt-LT" dirty="0"/>
          </a:p>
        </p:txBody>
      </p:sp>
      <p:sp>
        <p:nvSpPr>
          <p:cNvPr id="4" name="Foliennummernplatzhalter 3">
            <a:extLst>
              <a:ext uri="{FF2B5EF4-FFF2-40B4-BE49-F238E27FC236}">
                <a16:creationId xmlns:a16="http://schemas.microsoft.com/office/drawing/2014/main" xmlns="" id="{0196DC82-4DBE-2573-371E-769B30B68909}"/>
              </a:ext>
            </a:extLst>
          </p:cNvPr>
          <p:cNvSpPr>
            <a:spLocks noGrp="1"/>
          </p:cNvSpPr>
          <p:nvPr>
            <p:ph type="sldNum" sz="quarter" idx="12"/>
          </p:nvPr>
        </p:nvSpPr>
        <p:spPr/>
        <p:txBody>
          <a:bodyPr/>
          <a:lstStyle/>
          <a:p>
            <a:fld id="{6B6652A4-9E65-44DC-8F92-57F2FE3B71A3}" type="slidenum">
              <a:rPr lang="en-US" smtClean="0"/>
              <a:pPr/>
              <a:t>18</a:t>
            </a:fld>
            <a:endParaRPr lang="en-US"/>
          </a:p>
        </p:txBody>
      </p:sp>
    </p:spTree>
    <p:extLst>
      <p:ext uri="{BB962C8B-B14F-4D97-AF65-F5344CB8AC3E}">
        <p14:creationId xmlns:p14="http://schemas.microsoft.com/office/powerpoint/2010/main" xmlns="" val="106712188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23816795-2714-DB9D-4446-4996934F5F0C}"/>
              </a:ext>
            </a:extLst>
          </p:cNvPr>
          <p:cNvSpPr>
            <a:spLocks noGrp="1"/>
          </p:cNvSpPr>
          <p:nvPr>
            <p:ph type="title"/>
          </p:nvPr>
        </p:nvSpPr>
        <p:spPr>
          <a:xfrm>
            <a:off x="838200" y="365126"/>
            <a:ext cx="10515600" cy="866516"/>
          </a:xfrm>
        </p:spPr>
        <p:txBody>
          <a:bodyPr/>
          <a:lstStyle/>
          <a:p>
            <a:r>
              <a:rPr lang="lt-LT" dirty="0"/>
              <a:t>Kiti klausimai:</a:t>
            </a:r>
          </a:p>
        </p:txBody>
      </p:sp>
      <p:sp>
        <p:nvSpPr>
          <p:cNvPr id="3" name="Inhaltsplatzhalter 2">
            <a:extLst>
              <a:ext uri="{FF2B5EF4-FFF2-40B4-BE49-F238E27FC236}">
                <a16:creationId xmlns:a16="http://schemas.microsoft.com/office/drawing/2014/main" xmlns="" id="{6D0EFF00-BCF6-DD60-1FF8-EAFC7AC9C15B}"/>
              </a:ext>
            </a:extLst>
          </p:cNvPr>
          <p:cNvSpPr>
            <a:spLocks noGrp="1"/>
          </p:cNvSpPr>
          <p:nvPr>
            <p:ph idx="1"/>
          </p:nvPr>
        </p:nvSpPr>
        <p:spPr>
          <a:xfrm>
            <a:off x="838200" y="1315616"/>
            <a:ext cx="10515600" cy="4861347"/>
          </a:xfrm>
        </p:spPr>
        <p:txBody>
          <a:bodyPr>
            <a:normAutofit fontScale="92500" lnSpcReduction="10000"/>
          </a:bodyPr>
          <a:lstStyle/>
          <a:p>
            <a:r>
              <a:rPr lang="lt-LT" dirty="0"/>
              <a:t>Sprendimas dėl LA bausmės gali būti ginčijamas tik priėmusioje ES valstybėje. ĮESPV 14 str. 6 d.</a:t>
            </a:r>
          </a:p>
          <a:p>
            <a:r>
              <a:rPr lang="lt-LT" dirty="0"/>
              <a:t>Malonė / amnestija: gali paskelbti tiek viena, tiek kita valstybė, 14 str. 7 d.</a:t>
            </a:r>
          </a:p>
          <a:p>
            <a:r>
              <a:rPr lang="lt-LT" dirty="0"/>
              <a:t>EAO atveju: jei teismas atsisako vykdyti EAO ir perima bausmės vykdymą, bausmes derina </a:t>
            </a:r>
            <a:r>
              <a:rPr lang="lt-LT" dirty="0" err="1"/>
              <a:t>pgl</a:t>
            </a:r>
            <a:r>
              <a:rPr lang="lt-LT" dirty="0"/>
              <a:t>. 9 str. (17 str. 1 d.) Tačiau negali atsisakyti vykdyti EAO, jei tam tikrais atvejais nėra abipusio baudžiamumo (kas </a:t>
            </a:r>
            <a:r>
              <a:rPr lang="lt-LT" dirty="0" smtClean="0"/>
              <a:t>yra savaime </a:t>
            </a:r>
            <a:r>
              <a:rPr lang="lt-LT" dirty="0"/>
              <a:t>kliūtis vykdymo perėmimui).</a:t>
            </a:r>
          </a:p>
          <a:p>
            <a:r>
              <a:rPr lang="lt-LT" dirty="0"/>
              <a:t>Jei asmuo pagal EAO buvo perduotas su sąlyga, kad bus grąžintas į LT bausmės vykdymui, sprendimą pripažįstantis teismas vykdymo atsisakymo pagrindų </a:t>
            </a:r>
            <a:r>
              <a:rPr lang="lt-LT" dirty="0" err="1"/>
              <a:t>pgl</a:t>
            </a:r>
            <a:r>
              <a:rPr lang="lt-LT" dirty="0"/>
              <a:t>. 8 str. netikrina. Esmė: dėl daugumos jau nebūtų </a:t>
            </a:r>
            <a:r>
              <a:rPr lang="lt-LT" dirty="0" smtClean="0"/>
              <a:t>buvęs leistinas </a:t>
            </a:r>
            <a:r>
              <a:rPr lang="lt-LT" dirty="0"/>
              <a:t>perdavimas, o dėl abipusio baudžiamumo reikalavimas EAO režime yra apribotas, 17 str. 2 d., 17 str. 3 d. Esant tokiai situacijai vykdant EAO grąžinimo sąlyga nekeltina, BK 9</a:t>
            </a:r>
            <a:r>
              <a:rPr lang="lt-LT" baseline="30000" dirty="0"/>
              <a:t>1</a:t>
            </a:r>
            <a:r>
              <a:rPr lang="lt-LT" dirty="0"/>
              <a:t> str. 8 d.  </a:t>
            </a:r>
          </a:p>
        </p:txBody>
      </p:sp>
      <p:sp>
        <p:nvSpPr>
          <p:cNvPr id="4" name="Foliennummernplatzhalter 3">
            <a:extLst>
              <a:ext uri="{FF2B5EF4-FFF2-40B4-BE49-F238E27FC236}">
                <a16:creationId xmlns:a16="http://schemas.microsoft.com/office/drawing/2014/main" xmlns="" id="{BA76BAD7-25E4-E00D-FB52-4B1487E0DD28}"/>
              </a:ext>
            </a:extLst>
          </p:cNvPr>
          <p:cNvSpPr>
            <a:spLocks noGrp="1"/>
          </p:cNvSpPr>
          <p:nvPr>
            <p:ph type="sldNum" sz="quarter" idx="12"/>
          </p:nvPr>
        </p:nvSpPr>
        <p:spPr/>
        <p:txBody>
          <a:bodyPr/>
          <a:lstStyle/>
          <a:p>
            <a:fld id="{6B6652A4-9E65-44DC-8F92-57F2FE3B71A3}" type="slidenum">
              <a:rPr lang="en-US" smtClean="0"/>
              <a:pPr/>
              <a:t>19</a:t>
            </a:fld>
            <a:endParaRPr lang="en-US"/>
          </a:p>
        </p:txBody>
      </p:sp>
    </p:spTree>
    <p:extLst>
      <p:ext uri="{BB962C8B-B14F-4D97-AF65-F5344CB8AC3E}">
        <p14:creationId xmlns:p14="http://schemas.microsoft.com/office/powerpoint/2010/main" xmlns="" val="223647344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3CB2DDD8-3C87-362D-C9C8-1DF45892278F}"/>
              </a:ext>
            </a:extLst>
          </p:cNvPr>
          <p:cNvSpPr>
            <a:spLocks noGrp="1"/>
          </p:cNvSpPr>
          <p:nvPr>
            <p:ph type="title"/>
          </p:nvPr>
        </p:nvSpPr>
        <p:spPr/>
        <p:txBody>
          <a:bodyPr/>
          <a:lstStyle/>
          <a:p>
            <a:r>
              <a:rPr lang="lt-LT" dirty="0"/>
              <a:t>Apie ką kalbėsim:</a:t>
            </a:r>
          </a:p>
        </p:txBody>
      </p:sp>
      <p:sp>
        <p:nvSpPr>
          <p:cNvPr id="3" name="Inhaltsplatzhalter 2">
            <a:extLst>
              <a:ext uri="{FF2B5EF4-FFF2-40B4-BE49-F238E27FC236}">
                <a16:creationId xmlns:a16="http://schemas.microsoft.com/office/drawing/2014/main" xmlns="" id="{D51E3545-C90A-B759-2BC6-7692A0ED754A}"/>
              </a:ext>
            </a:extLst>
          </p:cNvPr>
          <p:cNvSpPr>
            <a:spLocks noGrp="1"/>
          </p:cNvSpPr>
          <p:nvPr>
            <p:ph idx="1"/>
          </p:nvPr>
        </p:nvSpPr>
        <p:spPr>
          <a:xfrm>
            <a:off x="838200" y="1520891"/>
            <a:ext cx="10515600" cy="4835460"/>
          </a:xfrm>
        </p:spPr>
        <p:txBody>
          <a:bodyPr>
            <a:normAutofit/>
          </a:bodyPr>
          <a:lstStyle/>
          <a:p>
            <a:endParaRPr lang="lt-LT" sz="3200" dirty="0"/>
          </a:p>
          <a:p>
            <a:r>
              <a:rPr lang="lt-LT" sz="3200" dirty="0"/>
              <a:t>Kas yra tarpusavio pripažinimo principas?</a:t>
            </a:r>
          </a:p>
          <a:p>
            <a:r>
              <a:rPr lang="lt-LT" sz="3200" dirty="0"/>
              <a:t>Laisvės atėmimo bausmės vykdymo perėmimas</a:t>
            </a:r>
          </a:p>
          <a:p>
            <a:r>
              <a:rPr lang="de-DE" sz="3200" dirty="0" err="1"/>
              <a:t>Pinigin</a:t>
            </a:r>
            <a:r>
              <a:rPr lang="lt-LT" sz="3200" dirty="0"/>
              <a:t>ės sankcijos pripažinimas ir vykdymas</a:t>
            </a:r>
          </a:p>
          <a:p>
            <a:r>
              <a:rPr lang="lt-LT" sz="3200" i="1" dirty="0" err="1"/>
              <a:t>non</a:t>
            </a:r>
            <a:r>
              <a:rPr lang="lt-LT" sz="3200" i="1" dirty="0"/>
              <a:t> bis </a:t>
            </a:r>
            <a:r>
              <a:rPr lang="lt-LT" sz="3200" i="1" dirty="0" err="1"/>
              <a:t>in</a:t>
            </a:r>
            <a:r>
              <a:rPr lang="lt-LT" sz="3200" i="1" dirty="0"/>
              <a:t> </a:t>
            </a:r>
            <a:r>
              <a:rPr lang="lt-LT" sz="3200" i="1" dirty="0" err="1"/>
              <a:t>idem</a:t>
            </a:r>
            <a:r>
              <a:rPr lang="lt-LT" sz="3200" i="1" dirty="0"/>
              <a:t>: </a:t>
            </a:r>
            <a:r>
              <a:rPr lang="lt-LT" sz="3200" dirty="0"/>
              <a:t>pagrindai ir naujesnė ESTT praktika</a:t>
            </a:r>
          </a:p>
          <a:p>
            <a:pPr marL="0" indent="0">
              <a:buNone/>
            </a:pPr>
            <a:endParaRPr lang="lt-LT" dirty="0">
              <a:solidFill>
                <a:srgbClr val="0070C0"/>
              </a:solidFill>
            </a:endParaRPr>
          </a:p>
        </p:txBody>
      </p:sp>
      <p:sp>
        <p:nvSpPr>
          <p:cNvPr id="4" name="Foliennummernplatzhalter 3">
            <a:extLst>
              <a:ext uri="{FF2B5EF4-FFF2-40B4-BE49-F238E27FC236}">
                <a16:creationId xmlns:a16="http://schemas.microsoft.com/office/drawing/2014/main" xmlns="" id="{F7442826-93A8-9DF8-30BA-F96A40C90304}"/>
              </a:ext>
            </a:extLst>
          </p:cNvPr>
          <p:cNvSpPr>
            <a:spLocks noGrp="1"/>
          </p:cNvSpPr>
          <p:nvPr>
            <p:ph type="sldNum" sz="quarter" idx="12"/>
          </p:nvPr>
        </p:nvSpPr>
        <p:spPr/>
        <p:txBody>
          <a:bodyPr/>
          <a:lstStyle/>
          <a:p>
            <a:fld id="{6B6652A4-9E65-44DC-8F92-57F2FE3B71A3}" type="slidenum">
              <a:rPr lang="en-US" smtClean="0"/>
              <a:pPr/>
              <a:t>2</a:t>
            </a:fld>
            <a:endParaRPr lang="en-US"/>
          </a:p>
        </p:txBody>
      </p:sp>
    </p:spTree>
    <p:extLst>
      <p:ext uri="{BB962C8B-B14F-4D97-AF65-F5344CB8AC3E}">
        <p14:creationId xmlns:p14="http://schemas.microsoft.com/office/powerpoint/2010/main" xmlns="" val="151219819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222E2B19-6DAA-C96A-E52C-CF75C8DC5F97}"/>
              </a:ext>
            </a:extLst>
          </p:cNvPr>
          <p:cNvSpPr>
            <a:spLocks noGrp="1"/>
          </p:cNvSpPr>
          <p:nvPr>
            <p:ph type="ctrTitle"/>
          </p:nvPr>
        </p:nvSpPr>
        <p:spPr/>
        <p:txBody>
          <a:bodyPr/>
          <a:lstStyle/>
          <a:p>
            <a:r>
              <a:rPr lang="lt-LT" dirty="0"/>
              <a:t>Piniginės sankcijos pripažinimas ir vykdymas</a:t>
            </a:r>
          </a:p>
        </p:txBody>
      </p:sp>
      <p:sp>
        <p:nvSpPr>
          <p:cNvPr id="4" name="Foliennummernplatzhalter 3">
            <a:extLst>
              <a:ext uri="{FF2B5EF4-FFF2-40B4-BE49-F238E27FC236}">
                <a16:creationId xmlns:a16="http://schemas.microsoft.com/office/drawing/2014/main" xmlns="" id="{04330F4A-FA43-A847-1551-CE0516BBF4EE}"/>
              </a:ext>
            </a:extLst>
          </p:cNvPr>
          <p:cNvSpPr>
            <a:spLocks noGrp="1"/>
          </p:cNvSpPr>
          <p:nvPr>
            <p:ph type="sldNum" sz="quarter" idx="12"/>
          </p:nvPr>
        </p:nvSpPr>
        <p:spPr/>
        <p:txBody>
          <a:bodyPr/>
          <a:lstStyle/>
          <a:p>
            <a:fld id="{6B6652A4-9E65-44DC-8F92-57F2FE3B71A3}" type="slidenum">
              <a:rPr lang="en-US" smtClean="0"/>
              <a:pPr/>
              <a:t>20</a:t>
            </a:fld>
            <a:endParaRPr lang="en-US"/>
          </a:p>
        </p:txBody>
      </p:sp>
    </p:spTree>
    <p:extLst>
      <p:ext uri="{BB962C8B-B14F-4D97-AF65-F5344CB8AC3E}">
        <p14:creationId xmlns:p14="http://schemas.microsoft.com/office/powerpoint/2010/main" xmlns="" val="49674527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4D2DC5E-C019-F9A7-7B2D-AE04B6792719}"/>
              </a:ext>
            </a:extLst>
          </p:cNvPr>
          <p:cNvSpPr>
            <a:spLocks noGrp="1"/>
          </p:cNvSpPr>
          <p:nvPr>
            <p:ph type="title"/>
          </p:nvPr>
        </p:nvSpPr>
        <p:spPr>
          <a:xfrm>
            <a:off x="838200" y="365125"/>
            <a:ext cx="10515600" cy="732155"/>
          </a:xfrm>
        </p:spPr>
        <p:txBody>
          <a:bodyPr>
            <a:normAutofit/>
          </a:bodyPr>
          <a:lstStyle/>
          <a:p>
            <a:r>
              <a:rPr lang="en-US" sz="4000" dirty="0" err="1"/>
              <a:t>Teis</a:t>
            </a:r>
            <a:r>
              <a:rPr lang="lt-LT" sz="4000" dirty="0"/>
              <a:t>ės aktai</a:t>
            </a:r>
          </a:p>
        </p:txBody>
      </p:sp>
      <p:sp>
        <p:nvSpPr>
          <p:cNvPr id="3" name="Inhaltsplatzhalter 2">
            <a:extLst>
              <a:ext uri="{FF2B5EF4-FFF2-40B4-BE49-F238E27FC236}">
                <a16:creationId xmlns:a16="http://schemas.microsoft.com/office/drawing/2014/main" xmlns="" id="{58E7EB46-302C-A4C5-949B-8E84D57F936F}"/>
              </a:ext>
            </a:extLst>
          </p:cNvPr>
          <p:cNvSpPr>
            <a:spLocks noGrp="1"/>
          </p:cNvSpPr>
          <p:nvPr>
            <p:ph idx="1"/>
          </p:nvPr>
        </p:nvSpPr>
        <p:spPr>
          <a:xfrm>
            <a:off x="838200" y="1097280"/>
            <a:ext cx="10515600" cy="5079683"/>
          </a:xfrm>
        </p:spPr>
        <p:txBody>
          <a:bodyPr>
            <a:normAutofit/>
          </a:bodyPr>
          <a:lstStyle/>
          <a:p>
            <a:r>
              <a:rPr lang="lt-LT" dirty="0"/>
              <a:t> Tarybos pamatinis sprendimas 2005/214/TVR dėl abipusio pripažinimo principo taikymo finansinėms baudoms, iš dalies keistas pamatiniu sprendimu </a:t>
            </a:r>
            <a:r>
              <a:rPr lang="es-ES" dirty="0"/>
              <a:t>2009/299/TVR</a:t>
            </a:r>
            <a:r>
              <a:rPr lang="lt-LT" dirty="0"/>
              <a:t>, </a:t>
            </a:r>
            <a:r>
              <a:rPr lang="es-ES" dirty="0"/>
              <a:t>2009 m. vasario 26 d.</a:t>
            </a:r>
            <a:r>
              <a:rPr lang="lt-LT" dirty="0"/>
              <a:t> (PS-bauda)</a:t>
            </a:r>
          </a:p>
          <a:p>
            <a:r>
              <a:rPr lang="lt-LT" dirty="0"/>
              <a:t>Nacionalinė teisė: BPK 17</a:t>
            </a:r>
            <a:r>
              <a:rPr lang="lt-LT" baseline="30000" dirty="0"/>
              <a:t>2</a:t>
            </a:r>
            <a:r>
              <a:rPr lang="lt-LT" dirty="0"/>
              <a:t>, 365</a:t>
            </a:r>
            <a:r>
              <a:rPr lang="lt-LT" baseline="30000" dirty="0"/>
              <a:t>1</a:t>
            </a:r>
            <a:r>
              <a:rPr lang="lt-LT" dirty="0"/>
              <a:t>,  365</a:t>
            </a:r>
            <a:r>
              <a:rPr lang="lt-LT" baseline="30000" dirty="0"/>
              <a:t>2</a:t>
            </a:r>
            <a:r>
              <a:rPr lang="lt-LT" dirty="0"/>
              <a:t> straipsniai.</a:t>
            </a:r>
          </a:p>
          <a:p>
            <a:pPr marL="266700" indent="0">
              <a:buNone/>
              <a:tabLst>
                <a:tab pos="266700" algn="l"/>
              </a:tabLst>
            </a:pPr>
            <a:r>
              <a:rPr lang="lt-LT" dirty="0"/>
              <a:t>BPK 365</a:t>
            </a:r>
            <a:r>
              <a:rPr lang="lt-LT" baseline="30000" dirty="0"/>
              <a:t>1</a:t>
            </a:r>
            <a:r>
              <a:rPr lang="lt-LT" dirty="0"/>
              <a:t> str.: pripažinimo sąlygos ir procesas</a:t>
            </a:r>
          </a:p>
          <a:p>
            <a:pPr marL="266700" indent="0">
              <a:buNone/>
              <a:tabLst>
                <a:tab pos="266700" algn="l"/>
              </a:tabLst>
            </a:pPr>
            <a:r>
              <a:rPr lang="lt-LT" dirty="0"/>
              <a:t>BPK 365</a:t>
            </a:r>
            <a:r>
              <a:rPr lang="lt-LT" baseline="30000" dirty="0"/>
              <a:t>2</a:t>
            </a:r>
            <a:r>
              <a:rPr lang="lt-LT" dirty="0"/>
              <a:t> str.: vykdymo klausimai </a:t>
            </a:r>
          </a:p>
          <a:p>
            <a:pPr marL="266700" indent="0">
              <a:buNone/>
              <a:tabLst>
                <a:tab pos="266700" algn="l"/>
              </a:tabLst>
            </a:pPr>
            <a:r>
              <a:rPr lang="lt-LT" dirty="0"/>
              <a:t>BPK 17</a:t>
            </a:r>
            <a:r>
              <a:rPr lang="lt-LT" baseline="30000" dirty="0"/>
              <a:t>2 </a:t>
            </a:r>
            <a:r>
              <a:rPr lang="lt-LT" dirty="0"/>
              <a:t>str. Piniginės sankcijos sąvoka siekia toliau nei bauda, ir apima kompensaciją (ne civiliniu ieškiniu), proceso išlaidas ir įmoką į viešus fondus. </a:t>
            </a:r>
          </a:p>
        </p:txBody>
      </p:sp>
      <p:sp>
        <p:nvSpPr>
          <p:cNvPr id="4" name="Foliennummernplatzhalter 3">
            <a:extLst>
              <a:ext uri="{FF2B5EF4-FFF2-40B4-BE49-F238E27FC236}">
                <a16:creationId xmlns:a16="http://schemas.microsoft.com/office/drawing/2014/main" xmlns="" id="{D07F4F05-9137-D65A-15B0-40F4696267B1}"/>
              </a:ext>
            </a:extLst>
          </p:cNvPr>
          <p:cNvSpPr>
            <a:spLocks noGrp="1"/>
          </p:cNvSpPr>
          <p:nvPr>
            <p:ph type="sldNum" sz="quarter" idx="12"/>
          </p:nvPr>
        </p:nvSpPr>
        <p:spPr/>
        <p:txBody>
          <a:bodyPr/>
          <a:lstStyle/>
          <a:p>
            <a:fld id="{6B6652A4-9E65-44DC-8F92-57F2FE3B71A3}" type="slidenum">
              <a:rPr lang="en-US" smtClean="0"/>
              <a:pPr/>
              <a:t>21</a:t>
            </a:fld>
            <a:endParaRPr lang="en-US"/>
          </a:p>
        </p:txBody>
      </p:sp>
    </p:spTree>
    <p:extLst>
      <p:ext uri="{BB962C8B-B14F-4D97-AF65-F5344CB8AC3E}">
        <p14:creationId xmlns:p14="http://schemas.microsoft.com/office/powerpoint/2010/main" xmlns="" val="29513413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3B8F7BB-304D-8F70-6D9E-767FDDA2C448}"/>
              </a:ext>
            </a:extLst>
          </p:cNvPr>
          <p:cNvSpPr>
            <a:spLocks noGrp="1"/>
          </p:cNvSpPr>
          <p:nvPr>
            <p:ph type="title"/>
          </p:nvPr>
        </p:nvSpPr>
        <p:spPr>
          <a:xfrm>
            <a:off x="838200" y="365125"/>
            <a:ext cx="10515600" cy="861695"/>
          </a:xfrm>
        </p:spPr>
        <p:txBody>
          <a:bodyPr/>
          <a:lstStyle/>
          <a:p>
            <a:r>
              <a:rPr lang="lt-LT" dirty="0"/>
              <a:t>Taikymo sritis</a:t>
            </a:r>
          </a:p>
        </p:txBody>
      </p:sp>
      <p:sp>
        <p:nvSpPr>
          <p:cNvPr id="3" name="Inhaltsplatzhalter 2">
            <a:extLst>
              <a:ext uri="{FF2B5EF4-FFF2-40B4-BE49-F238E27FC236}">
                <a16:creationId xmlns:a16="http://schemas.microsoft.com/office/drawing/2014/main" xmlns="" id="{B490368F-03BF-1A00-279C-D9F95984FB83}"/>
              </a:ext>
            </a:extLst>
          </p:cNvPr>
          <p:cNvSpPr>
            <a:spLocks noGrp="1"/>
          </p:cNvSpPr>
          <p:nvPr>
            <p:ph idx="1"/>
          </p:nvPr>
        </p:nvSpPr>
        <p:spPr>
          <a:xfrm>
            <a:off x="838200" y="1341120"/>
            <a:ext cx="10515600" cy="4835843"/>
          </a:xfrm>
        </p:spPr>
        <p:txBody>
          <a:bodyPr>
            <a:normAutofit/>
          </a:bodyPr>
          <a:lstStyle/>
          <a:p>
            <a:r>
              <a:rPr lang="lt-LT" dirty="0"/>
              <a:t>Pagal 17</a:t>
            </a:r>
            <a:r>
              <a:rPr lang="lt-LT" baseline="30000" dirty="0"/>
              <a:t>2</a:t>
            </a:r>
            <a:r>
              <a:rPr lang="lt-LT" dirty="0"/>
              <a:t> BPK str. „už nusikalstamą veiką“ paskirta sankcija; praktikoje ir administracinės nuobaudos </a:t>
            </a:r>
            <a:r>
              <a:rPr lang="lt-LT" dirty="0" err="1"/>
              <a:t>pgl</a:t>
            </a:r>
            <a:r>
              <a:rPr lang="lt-LT" dirty="0"/>
              <a:t>. PS-bauda 1 str. (a) (ii), (iii). Esmė, ar nuobauda gali būti ginčijama „reguliariame“ teisme. </a:t>
            </a:r>
          </a:p>
          <a:p>
            <a:r>
              <a:rPr lang="lt-LT" dirty="0"/>
              <a:t>Tačiau PROBL, kad </a:t>
            </a:r>
            <a:r>
              <a:rPr lang="lt-LT" dirty="0" err="1"/>
              <a:t>pgl</a:t>
            </a:r>
            <a:r>
              <a:rPr lang="lt-LT" dirty="0"/>
              <a:t>. 365</a:t>
            </a:r>
            <a:r>
              <a:rPr lang="lt-LT" baseline="30000" dirty="0"/>
              <a:t>1</a:t>
            </a:r>
            <a:r>
              <a:rPr lang="lt-LT" dirty="0"/>
              <a:t> str. 3 d. </a:t>
            </a:r>
            <a:r>
              <a:rPr lang="lt-LT" dirty="0" smtClean="0"/>
              <a:t>3 p. abipusio </a:t>
            </a:r>
            <a:r>
              <a:rPr lang="lt-LT" dirty="0"/>
              <a:t>baudžiamumo reikalavimas orientuojasi tik į LR BK, taigi ne administracinių nusižengimų nuostatas. Situaciją kiek „gelbsti“ tai, jog kai kurios veikų grupės </a:t>
            </a:r>
            <a:r>
              <a:rPr lang="lt-LT" dirty="0" err="1"/>
              <a:t>pgl</a:t>
            </a:r>
            <a:r>
              <a:rPr lang="lt-LT" dirty="0"/>
              <a:t>. PS-bauda 5 str. nereikalauja abipusio baudžiamumo, pvz., </a:t>
            </a:r>
            <a:r>
              <a:rPr lang="lt-LT" dirty="0" smtClean="0"/>
              <a:t>kelių eismo </a:t>
            </a:r>
            <a:r>
              <a:rPr lang="lt-LT" dirty="0"/>
              <a:t>saugumo pažeidimai (pvz., </a:t>
            </a:r>
            <a:r>
              <a:rPr lang="lt-LT" dirty="0">
                <a:solidFill>
                  <a:srgbClr val="0070C0"/>
                </a:solidFill>
              </a:rPr>
              <a:t>KAT 1S-1688-317/2014</a:t>
            </a:r>
            <a:r>
              <a:rPr lang="lt-LT" dirty="0"/>
              <a:t>). </a:t>
            </a:r>
          </a:p>
          <a:p>
            <a:r>
              <a:rPr lang="lt-LT" dirty="0"/>
              <a:t>Kaip ten bebūtų, įstatymas netobulas. Reikalinga reforma įtraukianti administracinius nusižengimus.</a:t>
            </a:r>
          </a:p>
        </p:txBody>
      </p:sp>
      <p:sp>
        <p:nvSpPr>
          <p:cNvPr id="4" name="Foliennummernplatzhalter 3">
            <a:extLst>
              <a:ext uri="{FF2B5EF4-FFF2-40B4-BE49-F238E27FC236}">
                <a16:creationId xmlns:a16="http://schemas.microsoft.com/office/drawing/2014/main" xmlns="" id="{869D3C8B-1DA1-4EB6-B1B1-11A06F7F71FF}"/>
              </a:ext>
            </a:extLst>
          </p:cNvPr>
          <p:cNvSpPr>
            <a:spLocks noGrp="1"/>
          </p:cNvSpPr>
          <p:nvPr>
            <p:ph type="sldNum" sz="quarter" idx="12"/>
          </p:nvPr>
        </p:nvSpPr>
        <p:spPr/>
        <p:txBody>
          <a:bodyPr/>
          <a:lstStyle/>
          <a:p>
            <a:fld id="{6B6652A4-9E65-44DC-8F92-57F2FE3B71A3}" type="slidenum">
              <a:rPr lang="en-US" smtClean="0"/>
              <a:pPr/>
              <a:t>22</a:t>
            </a:fld>
            <a:endParaRPr lang="en-US"/>
          </a:p>
        </p:txBody>
      </p:sp>
    </p:spTree>
    <p:extLst>
      <p:ext uri="{BB962C8B-B14F-4D97-AF65-F5344CB8AC3E}">
        <p14:creationId xmlns:p14="http://schemas.microsoft.com/office/powerpoint/2010/main" xmlns="" val="126366962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243A691E-0F1D-C8E1-FD6F-E1CB49E7EA41}"/>
              </a:ext>
            </a:extLst>
          </p:cNvPr>
          <p:cNvSpPr>
            <a:spLocks noGrp="1"/>
          </p:cNvSpPr>
          <p:nvPr>
            <p:ph type="title"/>
          </p:nvPr>
        </p:nvSpPr>
        <p:spPr>
          <a:xfrm>
            <a:off x="838200" y="365125"/>
            <a:ext cx="10515600" cy="526415"/>
          </a:xfrm>
        </p:spPr>
        <p:txBody>
          <a:bodyPr>
            <a:normAutofit fontScale="90000"/>
          </a:bodyPr>
          <a:lstStyle/>
          <a:p>
            <a:r>
              <a:rPr lang="lt-LT" dirty="0"/>
              <a:t>Transporto valdytojo atsakomybė</a:t>
            </a:r>
          </a:p>
        </p:txBody>
      </p:sp>
      <p:sp>
        <p:nvSpPr>
          <p:cNvPr id="3" name="Inhaltsplatzhalter 2">
            <a:extLst>
              <a:ext uri="{FF2B5EF4-FFF2-40B4-BE49-F238E27FC236}">
                <a16:creationId xmlns:a16="http://schemas.microsoft.com/office/drawing/2014/main" xmlns="" id="{8F9173D7-BF4C-81C4-3195-454F237E4399}"/>
              </a:ext>
            </a:extLst>
          </p:cNvPr>
          <p:cNvSpPr>
            <a:spLocks noGrp="1"/>
          </p:cNvSpPr>
          <p:nvPr>
            <p:ph idx="1"/>
          </p:nvPr>
        </p:nvSpPr>
        <p:spPr>
          <a:xfrm>
            <a:off x="838200" y="1303020"/>
            <a:ext cx="10515600" cy="4873943"/>
          </a:xfrm>
        </p:spPr>
        <p:txBody>
          <a:bodyPr/>
          <a:lstStyle/>
          <a:p>
            <a:pPr marL="269875" indent="0">
              <a:buNone/>
            </a:pPr>
            <a:endParaRPr lang="lt-LT" dirty="0"/>
          </a:p>
          <a:p>
            <a:pPr marL="269875" indent="0">
              <a:buNone/>
            </a:pPr>
            <a:r>
              <a:rPr lang="lt-LT" dirty="0"/>
              <a:t>Problema: praktikoje kai kurios šalys žino objektyvią automobilio valdytojo atsakomybę nepriklausomai nuo vairuotojo (BEL, NYD), tuo tarpu kai LT ANK paremtas asmenine </a:t>
            </a:r>
            <a:r>
              <a:rPr lang="lt-LT" dirty="0" err="1"/>
              <a:t>fiz</a:t>
            </a:r>
            <a:r>
              <a:rPr lang="lt-LT" dirty="0"/>
              <a:t>. asmens atsakomybe (2 str.). Praktikoje paprastai pripažįstama, pvz., </a:t>
            </a:r>
            <a:r>
              <a:rPr lang="lt-LT" dirty="0">
                <a:solidFill>
                  <a:srgbClr val="0070C0"/>
                </a:solidFill>
              </a:rPr>
              <a:t>VAT </a:t>
            </a:r>
            <a:r>
              <a:rPr lang="lt-LT" dirty="0" smtClean="0">
                <a:solidFill>
                  <a:srgbClr val="0070C0"/>
                </a:solidFill>
              </a:rPr>
              <a:t>Nr. </a:t>
            </a:r>
            <a:r>
              <a:rPr lang="de-DE" dirty="0" smtClean="0">
                <a:solidFill>
                  <a:srgbClr val="0070C0"/>
                </a:solidFill>
              </a:rPr>
              <a:t>1S-285-885/2020</a:t>
            </a:r>
            <a:r>
              <a:rPr lang="lt-LT" dirty="0">
                <a:solidFill>
                  <a:srgbClr val="0070C0"/>
                </a:solidFill>
              </a:rPr>
              <a:t>;</a:t>
            </a:r>
            <a:r>
              <a:rPr lang="de-DE" dirty="0"/>
              <a:t> </a:t>
            </a:r>
            <a:r>
              <a:rPr lang="lt-LT" dirty="0">
                <a:solidFill>
                  <a:srgbClr val="0070C0"/>
                </a:solidFill>
              </a:rPr>
              <a:t>ŠAT Nr. </a:t>
            </a:r>
            <a:r>
              <a:rPr lang="de-DE" dirty="0">
                <a:solidFill>
                  <a:srgbClr val="0070C0"/>
                </a:solidFill>
              </a:rPr>
              <a:t>1S-65-300/2021</a:t>
            </a:r>
            <a:r>
              <a:rPr lang="lt-LT" dirty="0"/>
              <a:t>: vykdymo procedūroje asmens kaltės klausimas nesprendžiamas (nors čia greičiau abipusio baudžiamumo klausimas, jei kita ES valstybė taiko objektyvią atsakomybę). </a:t>
            </a:r>
          </a:p>
          <a:p>
            <a:pPr marL="269875" indent="0">
              <a:buNone/>
            </a:pPr>
            <a:r>
              <a:rPr lang="lt-LT" b="1" dirty="0"/>
              <a:t>Kitaip</a:t>
            </a:r>
            <a:r>
              <a:rPr lang="en-US" dirty="0"/>
              <a:t> </a:t>
            </a:r>
            <a:r>
              <a:rPr lang="en-US" dirty="0" err="1">
                <a:solidFill>
                  <a:srgbClr val="0070C0"/>
                </a:solidFill>
              </a:rPr>
              <a:t>KAp</a:t>
            </a:r>
            <a:r>
              <a:rPr lang="lt-LT" dirty="0">
                <a:solidFill>
                  <a:srgbClr val="0070C0"/>
                </a:solidFill>
              </a:rPr>
              <a:t>l</a:t>
            </a:r>
            <a:r>
              <a:rPr lang="en-US" dirty="0">
                <a:solidFill>
                  <a:srgbClr val="0070C0"/>
                </a:solidFill>
              </a:rPr>
              <a:t>T Nr. E1-602-1091/2020 </a:t>
            </a:r>
            <a:r>
              <a:rPr lang="en-US" dirty="0"/>
              <a:t>– </a:t>
            </a:r>
            <a:r>
              <a:rPr lang="en-US" dirty="0" err="1"/>
              <a:t>kalt</a:t>
            </a:r>
            <a:r>
              <a:rPr lang="lt-LT" dirty="0"/>
              <a:t>ės principas kaip </a:t>
            </a:r>
            <a:r>
              <a:rPr lang="lt-LT" i="1" dirty="0" err="1"/>
              <a:t>ordre</a:t>
            </a:r>
            <a:r>
              <a:rPr lang="lt-LT" i="1" dirty="0"/>
              <a:t> </a:t>
            </a:r>
            <a:r>
              <a:rPr lang="lt-LT" i="1" dirty="0" err="1"/>
              <a:t>public</a:t>
            </a:r>
            <a:r>
              <a:rPr lang="lt-LT" i="1" dirty="0"/>
              <a:t> </a:t>
            </a:r>
            <a:r>
              <a:rPr lang="lt-LT" dirty="0"/>
              <a:t>kriterijus </a:t>
            </a:r>
            <a:r>
              <a:rPr lang="lt-LT" dirty="0" err="1"/>
              <a:t>pgl</a:t>
            </a:r>
            <a:r>
              <a:rPr lang="lt-LT" dirty="0"/>
              <a:t>. BPK 365</a:t>
            </a:r>
            <a:r>
              <a:rPr lang="lt-LT" baseline="30000" dirty="0"/>
              <a:t>1</a:t>
            </a:r>
            <a:r>
              <a:rPr lang="lt-LT" dirty="0"/>
              <a:t> str. 3 d. 1 p. </a:t>
            </a:r>
          </a:p>
        </p:txBody>
      </p:sp>
      <p:sp>
        <p:nvSpPr>
          <p:cNvPr id="4" name="Foliennummernplatzhalter 3">
            <a:extLst>
              <a:ext uri="{FF2B5EF4-FFF2-40B4-BE49-F238E27FC236}">
                <a16:creationId xmlns:a16="http://schemas.microsoft.com/office/drawing/2014/main" xmlns="" id="{48B20E9B-CE31-611E-5DA6-C02DD5FC534B}"/>
              </a:ext>
            </a:extLst>
          </p:cNvPr>
          <p:cNvSpPr>
            <a:spLocks noGrp="1"/>
          </p:cNvSpPr>
          <p:nvPr>
            <p:ph type="sldNum" sz="quarter" idx="12"/>
          </p:nvPr>
        </p:nvSpPr>
        <p:spPr/>
        <p:txBody>
          <a:bodyPr/>
          <a:lstStyle/>
          <a:p>
            <a:fld id="{6B6652A4-9E65-44DC-8F92-57F2FE3B71A3}" type="slidenum">
              <a:rPr lang="en-US" smtClean="0"/>
              <a:pPr/>
              <a:t>23</a:t>
            </a:fld>
            <a:endParaRPr lang="en-US"/>
          </a:p>
        </p:txBody>
      </p:sp>
    </p:spTree>
    <p:extLst>
      <p:ext uri="{BB962C8B-B14F-4D97-AF65-F5344CB8AC3E}">
        <p14:creationId xmlns:p14="http://schemas.microsoft.com/office/powerpoint/2010/main" xmlns="" val="218600350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xmlns="" id="{16E60D51-111E-FCD7-7B74-8677B0AD5633}"/>
              </a:ext>
            </a:extLst>
          </p:cNvPr>
          <p:cNvSpPr>
            <a:spLocks noGrp="1"/>
          </p:cNvSpPr>
          <p:nvPr>
            <p:ph idx="1"/>
          </p:nvPr>
        </p:nvSpPr>
        <p:spPr>
          <a:xfrm>
            <a:off x="838200" y="1166327"/>
            <a:ext cx="10515600" cy="5010636"/>
          </a:xfrm>
        </p:spPr>
        <p:txBody>
          <a:bodyPr/>
          <a:lstStyle/>
          <a:p>
            <a:pPr marL="0" indent="0">
              <a:buNone/>
            </a:pPr>
            <a:r>
              <a:rPr lang="lt-LT" dirty="0"/>
              <a:t>Ypatumai, kai baudžiami juridiniai asmenys. ANK jiems atsakomybės nenumato.</a:t>
            </a:r>
          </a:p>
          <a:p>
            <a:pPr marL="0" indent="0">
              <a:buNone/>
            </a:pPr>
            <a:r>
              <a:rPr lang="lt-LT" dirty="0" err="1"/>
              <a:t>Pgl</a:t>
            </a:r>
            <a:r>
              <a:rPr lang="lt-LT" dirty="0"/>
              <a:t>. PS-bauda 9 str. 3 d. baudos skirtos juridiniams asmenims vykdomos ir tuomet, jei vykdančioji valstybė </a:t>
            </a:r>
            <a:r>
              <a:rPr lang="lt-LT" dirty="0" err="1"/>
              <a:t>jur</a:t>
            </a:r>
            <a:r>
              <a:rPr lang="lt-LT" dirty="0"/>
              <a:t>. asmenų atsakomybės nepripažįsta. Praktikoje taikoma dėl ANK pažeidimų, pvz., </a:t>
            </a:r>
            <a:r>
              <a:rPr lang="lt-LT" dirty="0" smtClean="0">
                <a:solidFill>
                  <a:srgbClr val="0070C0"/>
                </a:solidFill>
              </a:rPr>
              <a:t>KAT </a:t>
            </a:r>
            <a:r>
              <a:rPr lang="lt-LT" dirty="0">
                <a:solidFill>
                  <a:srgbClr val="0070C0"/>
                </a:solidFill>
              </a:rPr>
              <a:t>1S-153-579/2019</a:t>
            </a:r>
            <a:r>
              <a:rPr lang="lt-LT" dirty="0"/>
              <a:t>; </a:t>
            </a:r>
            <a:r>
              <a:rPr lang="lt-LT" dirty="0">
                <a:solidFill>
                  <a:srgbClr val="0070C0"/>
                </a:solidFill>
              </a:rPr>
              <a:t>KLAT Nr. 1S-84-380/2021; ŠAT Nr. 1S-37-616/2022</a:t>
            </a:r>
            <a:r>
              <a:rPr lang="lt-LT" dirty="0"/>
              <a:t>. </a:t>
            </a:r>
          </a:p>
          <a:p>
            <a:pPr marL="0" indent="0">
              <a:buNone/>
            </a:pPr>
            <a:r>
              <a:rPr lang="lt-LT" dirty="0"/>
              <a:t>PROBL: ši PS nuostata LT teisėje neįgyvendinta. Rezultate </a:t>
            </a:r>
            <a:r>
              <a:rPr lang="lt-LT" b="1" dirty="0"/>
              <a:t>kitaip </a:t>
            </a:r>
            <a:r>
              <a:rPr lang="lt-LT" dirty="0"/>
              <a:t>irgi: </a:t>
            </a:r>
            <a:r>
              <a:rPr lang="lt-LT" dirty="0" err="1">
                <a:solidFill>
                  <a:srgbClr val="0070C0"/>
                </a:solidFill>
              </a:rPr>
              <a:t>KLApT</a:t>
            </a:r>
            <a:r>
              <a:rPr lang="lt-LT" dirty="0">
                <a:solidFill>
                  <a:srgbClr val="0070C0"/>
                </a:solidFill>
              </a:rPr>
              <a:t> Nr. E1-553-795/2018</a:t>
            </a:r>
            <a:r>
              <a:rPr lang="lt-LT" dirty="0"/>
              <a:t>.</a:t>
            </a:r>
          </a:p>
          <a:p>
            <a:endParaRPr lang="lt-LT" dirty="0"/>
          </a:p>
        </p:txBody>
      </p:sp>
      <p:sp>
        <p:nvSpPr>
          <p:cNvPr id="4" name="Foliennummernplatzhalter 3">
            <a:extLst>
              <a:ext uri="{FF2B5EF4-FFF2-40B4-BE49-F238E27FC236}">
                <a16:creationId xmlns:a16="http://schemas.microsoft.com/office/drawing/2014/main" xmlns="" id="{3151CB98-5355-98AE-6D00-99B13A356981}"/>
              </a:ext>
            </a:extLst>
          </p:cNvPr>
          <p:cNvSpPr>
            <a:spLocks noGrp="1"/>
          </p:cNvSpPr>
          <p:nvPr>
            <p:ph type="sldNum" sz="quarter" idx="12"/>
          </p:nvPr>
        </p:nvSpPr>
        <p:spPr/>
        <p:txBody>
          <a:bodyPr/>
          <a:lstStyle/>
          <a:p>
            <a:fld id="{6B6652A4-9E65-44DC-8F92-57F2FE3B71A3}" type="slidenum">
              <a:rPr lang="en-US" smtClean="0"/>
              <a:pPr/>
              <a:t>24</a:t>
            </a:fld>
            <a:endParaRPr lang="en-US"/>
          </a:p>
        </p:txBody>
      </p:sp>
    </p:spTree>
    <p:extLst>
      <p:ext uri="{BB962C8B-B14F-4D97-AF65-F5344CB8AC3E}">
        <p14:creationId xmlns:p14="http://schemas.microsoft.com/office/powerpoint/2010/main" xmlns="" val="353495362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8D3A2DB7-48FE-33F2-7EEF-4A8D77C99018}"/>
              </a:ext>
            </a:extLst>
          </p:cNvPr>
          <p:cNvSpPr>
            <a:spLocks noGrp="1"/>
          </p:cNvSpPr>
          <p:nvPr>
            <p:ph type="title"/>
          </p:nvPr>
        </p:nvSpPr>
        <p:spPr>
          <a:xfrm>
            <a:off x="838200" y="365125"/>
            <a:ext cx="10515600" cy="671195"/>
          </a:xfrm>
        </p:spPr>
        <p:txBody>
          <a:bodyPr>
            <a:normAutofit fontScale="90000"/>
          </a:bodyPr>
          <a:lstStyle/>
          <a:p>
            <a:r>
              <a:rPr lang="en-US" dirty="0" err="1"/>
              <a:t>Prip</a:t>
            </a:r>
            <a:r>
              <a:rPr lang="lt-LT" dirty="0" err="1"/>
              <a:t>ažinimo</a:t>
            </a:r>
            <a:r>
              <a:rPr lang="lt-LT" dirty="0"/>
              <a:t> sąlygos, BPK 365</a:t>
            </a:r>
            <a:r>
              <a:rPr lang="lt-LT" baseline="30000" dirty="0"/>
              <a:t>1 </a:t>
            </a:r>
            <a:r>
              <a:rPr lang="lt-LT" dirty="0"/>
              <a:t>str.</a:t>
            </a:r>
            <a:r>
              <a:rPr lang="lt-LT" baseline="30000" dirty="0"/>
              <a:t> </a:t>
            </a:r>
            <a:r>
              <a:rPr lang="lt-LT" dirty="0"/>
              <a:t>3 d.</a:t>
            </a:r>
          </a:p>
        </p:txBody>
      </p:sp>
      <p:sp>
        <p:nvSpPr>
          <p:cNvPr id="3" name="Inhaltsplatzhalter 2">
            <a:extLst>
              <a:ext uri="{FF2B5EF4-FFF2-40B4-BE49-F238E27FC236}">
                <a16:creationId xmlns:a16="http://schemas.microsoft.com/office/drawing/2014/main" xmlns="" id="{A115ECDE-4ED1-2B71-B6CC-665AF64E7D1B}"/>
              </a:ext>
            </a:extLst>
          </p:cNvPr>
          <p:cNvSpPr>
            <a:spLocks noGrp="1"/>
          </p:cNvSpPr>
          <p:nvPr>
            <p:ph idx="1"/>
          </p:nvPr>
        </p:nvSpPr>
        <p:spPr>
          <a:xfrm>
            <a:off x="838200" y="1097280"/>
            <a:ext cx="10515600" cy="5079683"/>
          </a:xfrm>
        </p:spPr>
        <p:txBody>
          <a:bodyPr>
            <a:normAutofit/>
          </a:bodyPr>
          <a:lstStyle/>
          <a:p>
            <a:r>
              <a:rPr lang="lt-LT" i="1" dirty="0" err="1"/>
              <a:t>Ordre</a:t>
            </a:r>
            <a:r>
              <a:rPr lang="lt-LT" i="1" dirty="0"/>
              <a:t> </a:t>
            </a:r>
            <a:r>
              <a:rPr lang="lt-LT" i="1" dirty="0" err="1"/>
              <a:t>public</a:t>
            </a:r>
            <a:endParaRPr lang="lt-LT" i="1" dirty="0"/>
          </a:p>
          <a:p>
            <a:r>
              <a:rPr lang="lt-LT" i="1" dirty="0" err="1"/>
              <a:t>Non</a:t>
            </a:r>
            <a:r>
              <a:rPr lang="lt-LT" i="1" dirty="0"/>
              <a:t> bis </a:t>
            </a:r>
            <a:r>
              <a:rPr lang="lt-LT" i="1" dirty="0" err="1"/>
              <a:t>in</a:t>
            </a:r>
            <a:r>
              <a:rPr lang="lt-LT" i="1" dirty="0"/>
              <a:t> </a:t>
            </a:r>
            <a:r>
              <a:rPr lang="lt-LT" i="1" dirty="0" err="1"/>
              <a:t>idem</a:t>
            </a:r>
            <a:endParaRPr lang="lt-LT" i="1" dirty="0"/>
          </a:p>
          <a:p>
            <a:r>
              <a:rPr lang="lt-LT" dirty="0"/>
              <a:t>Abipusis baudžiamumas tam tikroms PS-bauda išvardytoms veikų grupėms netaikomas. Sąrašas itin platus, vietomis abstraktus. </a:t>
            </a:r>
          </a:p>
          <a:p>
            <a:pPr marL="182563" indent="0">
              <a:buNone/>
            </a:pPr>
            <a:r>
              <a:rPr lang="lt-LT" dirty="0">
                <a:solidFill>
                  <a:srgbClr val="0070C0"/>
                </a:solidFill>
              </a:rPr>
              <a:t>KLAT Nr. 1S-804-380/2014</a:t>
            </a:r>
            <a:r>
              <a:rPr lang="lt-LT" dirty="0"/>
              <a:t>: asmuo buvo nuteistas </a:t>
            </a:r>
            <a:r>
              <a:rPr lang="lt-LT" dirty="0" err="1"/>
              <a:t>pgl</a:t>
            </a:r>
            <a:r>
              <a:rPr lang="lt-LT" dirty="0"/>
              <a:t>. VFR BK dėl neteisėto pasišalinimo iš autoįvykio vietos. Teismas: </a:t>
            </a:r>
            <a:r>
              <a:rPr lang="lt-LT" dirty="0" err="1"/>
              <a:t>pgl</a:t>
            </a:r>
            <a:r>
              <a:rPr lang="lt-LT" dirty="0"/>
              <a:t>. PS-bauda 5 str. abipusis baudžiamumas netaikomas dėl eismo taisyklių pažeidimo. PROBL. pagal VFR supratimą atitinkamas </a:t>
            </a:r>
            <a:r>
              <a:rPr lang="de-DE" dirty="0"/>
              <a:t>§ n</a:t>
            </a:r>
            <a:r>
              <a:rPr lang="lt-LT" dirty="0" err="1"/>
              <a:t>ėra</a:t>
            </a:r>
            <a:r>
              <a:rPr lang="lt-LT" dirty="0"/>
              <a:t> skirtas eismo saugumui, tačiau nukentėjusiojo civilinėms pretenzijoms apsaugoti.</a:t>
            </a:r>
          </a:p>
          <a:p>
            <a:r>
              <a:rPr lang="lt-LT" dirty="0"/>
              <a:t>Senatis </a:t>
            </a:r>
            <a:r>
              <a:rPr lang="lt-LT" dirty="0" err="1"/>
              <a:t>pgl</a:t>
            </a:r>
            <a:r>
              <a:rPr lang="lt-LT" dirty="0"/>
              <a:t>. LT BK tik tuo atveju, jei įgyvendinta Lietuvos jurisdikcija.</a:t>
            </a:r>
          </a:p>
          <a:p>
            <a:pPr marL="0" indent="0">
              <a:buNone/>
            </a:pPr>
            <a:endParaRPr lang="lt-LT" dirty="0"/>
          </a:p>
          <a:p>
            <a:endParaRPr lang="lt-LT" dirty="0"/>
          </a:p>
        </p:txBody>
      </p:sp>
      <p:sp>
        <p:nvSpPr>
          <p:cNvPr id="4" name="Foliennummernplatzhalter 3">
            <a:extLst>
              <a:ext uri="{FF2B5EF4-FFF2-40B4-BE49-F238E27FC236}">
                <a16:creationId xmlns:a16="http://schemas.microsoft.com/office/drawing/2014/main" xmlns="" id="{1CC55E72-966C-7DEA-A37D-B45731E597E9}"/>
              </a:ext>
            </a:extLst>
          </p:cNvPr>
          <p:cNvSpPr>
            <a:spLocks noGrp="1"/>
          </p:cNvSpPr>
          <p:nvPr>
            <p:ph type="sldNum" sz="quarter" idx="12"/>
          </p:nvPr>
        </p:nvSpPr>
        <p:spPr/>
        <p:txBody>
          <a:bodyPr/>
          <a:lstStyle/>
          <a:p>
            <a:fld id="{6B6652A4-9E65-44DC-8F92-57F2FE3B71A3}" type="slidenum">
              <a:rPr lang="en-US" smtClean="0"/>
              <a:pPr/>
              <a:t>25</a:t>
            </a:fld>
            <a:endParaRPr lang="en-US"/>
          </a:p>
        </p:txBody>
      </p:sp>
    </p:spTree>
    <p:extLst>
      <p:ext uri="{BB962C8B-B14F-4D97-AF65-F5344CB8AC3E}">
        <p14:creationId xmlns:p14="http://schemas.microsoft.com/office/powerpoint/2010/main" xmlns="" val="313844971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xmlns="" id="{F92815C0-532A-650A-A4A0-2A75774CE3E9}"/>
              </a:ext>
            </a:extLst>
          </p:cNvPr>
          <p:cNvSpPr>
            <a:spLocks noGrp="1"/>
          </p:cNvSpPr>
          <p:nvPr>
            <p:ph idx="1"/>
          </p:nvPr>
        </p:nvSpPr>
        <p:spPr>
          <a:xfrm>
            <a:off x="838200" y="905069"/>
            <a:ext cx="10515600" cy="5271894"/>
          </a:xfrm>
        </p:spPr>
        <p:txBody>
          <a:bodyPr/>
          <a:lstStyle/>
          <a:p>
            <a:r>
              <a:rPr lang="lt-LT" dirty="0"/>
              <a:t>Sankcijos ribojimas iki maksimalaus dydžio pagal LT BK tik tuo atveju, jei veika padaryta ne prašančiosios valstybės teritorijoje ir įgyvendinta LT jurisdikcija.</a:t>
            </a:r>
          </a:p>
          <a:p>
            <a:pPr marL="182563" indent="0">
              <a:buNone/>
            </a:pPr>
            <a:r>
              <a:rPr lang="lt-LT" dirty="0">
                <a:solidFill>
                  <a:srgbClr val="0070C0"/>
                </a:solidFill>
              </a:rPr>
              <a:t>ŠAT Nr. 1S-1173-300/2013</a:t>
            </a:r>
            <a:r>
              <a:rPr lang="lt-LT" dirty="0"/>
              <a:t>: Savaime nesvarbu, ar tokios rūšies bausmė numatyta pagal LT BK, jei prašančioji institucija nesutinka su alternatyvios sankcijos paskyrimu.</a:t>
            </a:r>
          </a:p>
          <a:p>
            <a:r>
              <a:rPr lang="lt-LT" dirty="0"/>
              <a:t>Gynybos teisių užtikinimas; pakankama informacija</a:t>
            </a:r>
          </a:p>
          <a:p>
            <a:pPr marL="269875" indent="0">
              <a:buNone/>
            </a:pPr>
            <a:r>
              <a:rPr lang="lt-LT" dirty="0"/>
              <a:t>Pvz. </a:t>
            </a:r>
            <a:r>
              <a:rPr lang="lt-LT" dirty="0">
                <a:solidFill>
                  <a:srgbClr val="0070C0"/>
                </a:solidFill>
              </a:rPr>
              <a:t>VAT 1S-240-843/2020:</a:t>
            </a:r>
            <a:r>
              <a:rPr lang="lt-LT" dirty="0"/>
              <a:t> nurodytos neaiškios pažeidimo aplinkybės, kas apriboja efektyvią teisę gintis.</a:t>
            </a:r>
          </a:p>
          <a:p>
            <a:endParaRPr lang="lt-LT" dirty="0"/>
          </a:p>
        </p:txBody>
      </p:sp>
      <p:sp>
        <p:nvSpPr>
          <p:cNvPr id="4" name="Foliennummernplatzhalter 3">
            <a:extLst>
              <a:ext uri="{FF2B5EF4-FFF2-40B4-BE49-F238E27FC236}">
                <a16:creationId xmlns:a16="http://schemas.microsoft.com/office/drawing/2014/main" xmlns="" id="{1F3F248C-C4EB-9DD2-CCE0-613CBD502B22}"/>
              </a:ext>
            </a:extLst>
          </p:cNvPr>
          <p:cNvSpPr>
            <a:spLocks noGrp="1"/>
          </p:cNvSpPr>
          <p:nvPr>
            <p:ph type="sldNum" sz="quarter" idx="12"/>
          </p:nvPr>
        </p:nvSpPr>
        <p:spPr/>
        <p:txBody>
          <a:bodyPr/>
          <a:lstStyle/>
          <a:p>
            <a:fld id="{6B6652A4-9E65-44DC-8F92-57F2FE3B71A3}" type="slidenum">
              <a:rPr lang="en-US" smtClean="0"/>
              <a:pPr/>
              <a:t>26</a:t>
            </a:fld>
            <a:endParaRPr lang="en-US"/>
          </a:p>
        </p:txBody>
      </p:sp>
    </p:spTree>
    <p:extLst>
      <p:ext uri="{BB962C8B-B14F-4D97-AF65-F5344CB8AC3E}">
        <p14:creationId xmlns:p14="http://schemas.microsoft.com/office/powerpoint/2010/main" xmlns="" val="2574678480"/>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84104BA-8030-09B9-CB5A-39A9B0353207}"/>
              </a:ext>
            </a:extLst>
          </p:cNvPr>
          <p:cNvSpPr>
            <a:spLocks noGrp="1"/>
          </p:cNvSpPr>
          <p:nvPr>
            <p:ph type="title"/>
          </p:nvPr>
        </p:nvSpPr>
        <p:spPr>
          <a:xfrm>
            <a:off x="838200" y="365125"/>
            <a:ext cx="10515600" cy="617855"/>
          </a:xfrm>
        </p:spPr>
        <p:txBody>
          <a:bodyPr>
            <a:normAutofit fontScale="90000"/>
          </a:bodyPr>
          <a:lstStyle/>
          <a:p>
            <a:r>
              <a:rPr lang="lt-LT" dirty="0"/>
              <a:t>Vykdymas, BPK 365</a:t>
            </a:r>
            <a:r>
              <a:rPr lang="lt-LT" baseline="30000" dirty="0"/>
              <a:t>2 </a:t>
            </a:r>
            <a:r>
              <a:rPr lang="lt-LT" dirty="0"/>
              <a:t>str.</a:t>
            </a:r>
          </a:p>
        </p:txBody>
      </p:sp>
      <p:sp>
        <p:nvSpPr>
          <p:cNvPr id="3" name="Inhaltsplatzhalter 2">
            <a:extLst>
              <a:ext uri="{FF2B5EF4-FFF2-40B4-BE49-F238E27FC236}">
                <a16:creationId xmlns:a16="http://schemas.microsoft.com/office/drawing/2014/main" xmlns="" id="{79B3149D-139E-BD55-B36B-6572B1A12C35}"/>
              </a:ext>
            </a:extLst>
          </p:cNvPr>
          <p:cNvSpPr>
            <a:spLocks noGrp="1"/>
          </p:cNvSpPr>
          <p:nvPr>
            <p:ph idx="1"/>
          </p:nvPr>
        </p:nvSpPr>
        <p:spPr>
          <a:xfrm>
            <a:off x="838200" y="982980"/>
            <a:ext cx="10515600" cy="5193983"/>
          </a:xfrm>
        </p:spPr>
        <p:txBody>
          <a:bodyPr/>
          <a:lstStyle/>
          <a:p>
            <a:r>
              <a:rPr lang="lt-LT" dirty="0"/>
              <a:t>Pagal LR įstatymus, įmokama į VMI arba fondų sąskaitas</a:t>
            </a:r>
          </a:p>
          <a:p>
            <a:r>
              <a:rPr lang="lt-LT" dirty="0" smtClean="0"/>
              <a:t>Sumokėta sankcijos suma ar </a:t>
            </a:r>
            <a:r>
              <a:rPr lang="lt-LT" dirty="0"/>
              <a:t>dalis išskaičiuojama </a:t>
            </a:r>
            <a:r>
              <a:rPr lang="lt-LT" dirty="0" smtClean="0"/>
              <a:t>teismo (4 dalis, 7 dalis).</a:t>
            </a:r>
            <a:endParaRPr lang="lt-LT" dirty="0"/>
          </a:p>
          <a:p>
            <a:r>
              <a:rPr lang="lt-LT" dirty="0"/>
              <a:t>Sankcija gali būti pakeista kita bausme ar priemone, jei tai iš anksto leidžia prašančioji valstybė, pvz., baudos keitimas viešaisiais darbais ar laisvės apribojimu.</a:t>
            </a:r>
          </a:p>
          <a:p>
            <a:r>
              <a:rPr lang="lt-LT" dirty="0"/>
              <a:t>Amnestija / malonė galima.</a:t>
            </a:r>
          </a:p>
          <a:p>
            <a:r>
              <a:rPr lang="lt-LT" dirty="0"/>
              <a:t>Prašančiajai valstybei atšaukus vykdymo reikalavimą vykdymas sustabdomas.  </a:t>
            </a:r>
          </a:p>
        </p:txBody>
      </p:sp>
      <p:sp>
        <p:nvSpPr>
          <p:cNvPr id="4" name="Foliennummernplatzhalter 3">
            <a:extLst>
              <a:ext uri="{FF2B5EF4-FFF2-40B4-BE49-F238E27FC236}">
                <a16:creationId xmlns:a16="http://schemas.microsoft.com/office/drawing/2014/main" xmlns="" id="{5954577C-7090-F7B6-0647-C002BFCDCAAD}"/>
              </a:ext>
            </a:extLst>
          </p:cNvPr>
          <p:cNvSpPr>
            <a:spLocks noGrp="1"/>
          </p:cNvSpPr>
          <p:nvPr>
            <p:ph type="sldNum" sz="quarter" idx="12"/>
          </p:nvPr>
        </p:nvSpPr>
        <p:spPr/>
        <p:txBody>
          <a:bodyPr/>
          <a:lstStyle/>
          <a:p>
            <a:fld id="{6B6652A4-9E65-44DC-8F92-57F2FE3B71A3}" type="slidenum">
              <a:rPr lang="en-US" smtClean="0"/>
              <a:pPr/>
              <a:t>27</a:t>
            </a:fld>
            <a:endParaRPr lang="en-US"/>
          </a:p>
        </p:txBody>
      </p:sp>
    </p:spTree>
    <p:extLst>
      <p:ext uri="{BB962C8B-B14F-4D97-AF65-F5344CB8AC3E}">
        <p14:creationId xmlns:p14="http://schemas.microsoft.com/office/powerpoint/2010/main" xmlns="" val="22987479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CB290D32-C816-5C13-7657-DA5DC1817DAA}"/>
              </a:ext>
            </a:extLst>
          </p:cNvPr>
          <p:cNvSpPr>
            <a:spLocks noGrp="1"/>
          </p:cNvSpPr>
          <p:nvPr>
            <p:ph type="ctrTitle"/>
          </p:nvPr>
        </p:nvSpPr>
        <p:spPr/>
        <p:txBody>
          <a:bodyPr/>
          <a:lstStyle/>
          <a:p>
            <a:r>
              <a:rPr lang="lt-LT" i="1" dirty="0" err="1"/>
              <a:t>non</a:t>
            </a:r>
            <a:r>
              <a:rPr lang="lt-LT" i="1" dirty="0"/>
              <a:t> bis </a:t>
            </a:r>
            <a:r>
              <a:rPr lang="lt-LT" i="1" dirty="0" err="1"/>
              <a:t>in</a:t>
            </a:r>
            <a:r>
              <a:rPr lang="lt-LT" i="1" dirty="0"/>
              <a:t> </a:t>
            </a:r>
            <a:r>
              <a:rPr lang="lt-LT" i="1" dirty="0" err="1"/>
              <a:t>idem</a:t>
            </a:r>
            <a:endParaRPr lang="lt-LT" i="1" dirty="0"/>
          </a:p>
        </p:txBody>
      </p:sp>
      <p:sp>
        <p:nvSpPr>
          <p:cNvPr id="4" name="Foliennummernplatzhalter 3">
            <a:extLst>
              <a:ext uri="{FF2B5EF4-FFF2-40B4-BE49-F238E27FC236}">
                <a16:creationId xmlns:a16="http://schemas.microsoft.com/office/drawing/2014/main" xmlns="" id="{76A5BED0-4C2A-6934-73C3-FB03ED450A72}"/>
              </a:ext>
            </a:extLst>
          </p:cNvPr>
          <p:cNvSpPr>
            <a:spLocks noGrp="1"/>
          </p:cNvSpPr>
          <p:nvPr>
            <p:ph type="sldNum" sz="quarter" idx="12"/>
          </p:nvPr>
        </p:nvSpPr>
        <p:spPr/>
        <p:txBody>
          <a:bodyPr/>
          <a:lstStyle/>
          <a:p>
            <a:fld id="{6B6652A4-9E65-44DC-8F92-57F2FE3B71A3}" type="slidenum">
              <a:rPr lang="en-US" smtClean="0"/>
              <a:pPr/>
              <a:t>28</a:t>
            </a:fld>
            <a:endParaRPr lang="en-US"/>
          </a:p>
        </p:txBody>
      </p:sp>
    </p:spTree>
    <p:extLst>
      <p:ext uri="{BB962C8B-B14F-4D97-AF65-F5344CB8AC3E}">
        <p14:creationId xmlns:p14="http://schemas.microsoft.com/office/powerpoint/2010/main" xmlns="" val="426927858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4916AAD3-3768-E2B1-040A-B01F457B8595}"/>
              </a:ext>
            </a:extLst>
          </p:cNvPr>
          <p:cNvSpPr>
            <a:spLocks noGrp="1"/>
          </p:cNvSpPr>
          <p:nvPr>
            <p:ph type="title"/>
          </p:nvPr>
        </p:nvSpPr>
        <p:spPr>
          <a:xfrm>
            <a:off x="838200" y="365126"/>
            <a:ext cx="10515600" cy="947208"/>
          </a:xfrm>
        </p:spPr>
        <p:txBody>
          <a:bodyPr>
            <a:normAutofit fontScale="90000"/>
          </a:bodyPr>
          <a:lstStyle/>
          <a:p>
            <a:r>
              <a:rPr lang="lt-LT" sz="3200" i="1" dirty="0" err="1">
                <a:solidFill>
                  <a:srgbClr val="0070C0"/>
                </a:solidFill>
              </a:rPr>
              <a:t>Non</a:t>
            </a:r>
            <a:r>
              <a:rPr lang="lt-LT" sz="3200" i="1" dirty="0">
                <a:solidFill>
                  <a:srgbClr val="0070C0"/>
                </a:solidFill>
              </a:rPr>
              <a:t> bis </a:t>
            </a:r>
            <a:r>
              <a:rPr lang="lt-LT" sz="3200" i="1" dirty="0" err="1">
                <a:solidFill>
                  <a:srgbClr val="0070C0"/>
                </a:solidFill>
              </a:rPr>
              <a:t>in</a:t>
            </a:r>
            <a:r>
              <a:rPr lang="lt-LT" sz="3200" i="1" dirty="0">
                <a:solidFill>
                  <a:srgbClr val="0070C0"/>
                </a:solidFill>
              </a:rPr>
              <a:t> </a:t>
            </a:r>
            <a:r>
              <a:rPr lang="lt-LT" sz="3200" i="1" dirty="0" err="1">
                <a:solidFill>
                  <a:srgbClr val="0070C0"/>
                </a:solidFill>
              </a:rPr>
              <a:t>idem</a:t>
            </a:r>
            <a:r>
              <a:rPr lang="de-DE" sz="3200" i="1" dirty="0">
                <a:solidFill>
                  <a:srgbClr val="0070C0"/>
                </a:solidFill>
              </a:rPr>
              <a:t>:</a:t>
            </a:r>
            <a:r>
              <a:rPr lang="lt-LT" sz="3200" dirty="0">
                <a:solidFill>
                  <a:srgbClr val="0070C0"/>
                </a:solidFill>
              </a:rPr>
              <a:t> pagrindai</a:t>
            </a:r>
            <a:br>
              <a:rPr lang="lt-LT" sz="3200" dirty="0">
                <a:solidFill>
                  <a:srgbClr val="0070C0"/>
                </a:solidFill>
              </a:rPr>
            </a:br>
            <a:r>
              <a:rPr lang="lt-LT" sz="3200" dirty="0">
                <a:solidFill>
                  <a:srgbClr val="0070C0"/>
                </a:solidFill>
              </a:rPr>
              <a:t>Tarptautinio pobūdžio veikoms svarbios nuostatos:</a:t>
            </a:r>
          </a:p>
        </p:txBody>
      </p:sp>
      <p:sp>
        <p:nvSpPr>
          <p:cNvPr id="3" name="Inhaltsplatzhalter 2">
            <a:extLst>
              <a:ext uri="{FF2B5EF4-FFF2-40B4-BE49-F238E27FC236}">
                <a16:creationId xmlns:a16="http://schemas.microsoft.com/office/drawing/2014/main" xmlns="" id="{BD188CE6-28C6-B683-2B06-FAE0B22430DC}"/>
              </a:ext>
            </a:extLst>
          </p:cNvPr>
          <p:cNvSpPr>
            <a:spLocks noGrp="1"/>
          </p:cNvSpPr>
          <p:nvPr>
            <p:ph idx="1"/>
          </p:nvPr>
        </p:nvSpPr>
        <p:spPr>
          <a:xfrm>
            <a:off x="838200" y="1337733"/>
            <a:ext cx="10515600" cy="4839230"/>
          </a:xfrm>
        </p:spPr>
        <p:txBody>
          <a:bodyPr>
            <a:normAutofit fontScale="92500" lnSpcReduction="20000"/>
          </a:bodyPr>
          <a:lstStyle/>
          <a:p>
            <a:r>
              <a:rPr lang="lt-LT" b="1" dirty="0"/>
              <a:t>BK 8 str. 2 d. </a:t>
            </a:r>
            <a:r>
              <a:rPr lang="lt-LT" dirty="0"/>
              <a:t>Asmuo, padaręs nusikaltimus, numatytus Lietuvos Respublikos baudžiamojo kodekso 5, 6 ir 7 straipsniuose, neatsako pagal šį kodeksą, jeigu jis: 1) atliko užsienio valstybės teismo paskirtą bausmę; 2) buvo atleistas nuo visos ar dalies užsienio valstybės teismo paskirtos bausmės atlikimo; 3) užsienio valstybės teismo nuosprendžiu buvo išteisintas, atleistas nuo baudžiamosios atsakomybės ar bausmės arba bausmė nebuvo paskirta dėl senaties ar kitais toje valstybėje numatytais teisiniais pagrindais.</a:t>
            </a:r>
          </a:p>
          <a:p>
            <a:r>
              <a:rPr lang="lt-LT" b="1" dirty="0"/>
              <a:t>KŠSĮ 54 str.</a:t>
            </a:r>
            <a:r>
              <a:rPr lang="lt-LT" dirty="0"/>
              <a:t> Asmuo, kurio teismo procesas vienoje Susitariančiojoje Šalyje yra galutinai baigtas, už tas pačias veikas negali būti persekiojamas kitoje Susitariančiojoje Šalyje, jei jau paskirta bausmė, ji jau įvykdyta, faktiškai vykdoma arba pagal nuosprendį priėmusios Susitariančiosios Šalies įstatymus nebegali būti vykdoma.</a:t>
            </a:r>
          </a:p>
          <a:p>
            <a:r>
              <a:rPr lang="lt-LT" b="1" dirty="0" err="1"/>
              <a:t>Ch</a:t>
            </a:r>
            <a:r>
              <a:rPr lang="lt-LT" b="1" dirty="0"/>
              <a:t> 50 str. </a:t>
            </a:r>
            <a:r>
              <a:rPr lang="lt-LT" dirty="0"/>
              <a:t>Niekas negali būti antrą kartą teisiamas ar baudžiamas už nusikalstamą veiką, dėl kurios Sąjungoje jis jau buvo galutinai išteisintas ar pripažintas kaltu pagal įstatymą.</a:t>
            </a:r>
          </a:p>
          <a:p>
            <a:endParaRPr lang="lt-LT" dirty="0"/>
          </a:p>
          <a:p>
            <a:endParaRPr lang="lt-LT" dirty="0"/>
          </a:p>
        </p:txBody>
      </p:sp>
      <p:sp>
        <p:nvSpPr>
          <p:cNvPr id="4" name="Foliennummernplatzhalter 3">
            <a:extLst>
              <a:ext uri="{FF2B5EF4-FFF2-40B4-BE49-F238E27FC236}">
                <a16:creationId xmlns:a16="http://schemas.microsoft.com/office/drawing/2014/main" xmlns="" id="{32C9986B-3263-C01E-D2E9-102DC715783D}"/>
              </a:ext>
            </a:extLst>
          </p:cNvPr>
          <p:cNvSpPr>
            <a:spLocks noGrp="1"/>
          </p:cNvSpPr>
          <p:nvPr>
            <p:ph type="sldNum" sz="quarter" idx="12"/>
          </p:nvPr>
        </p:nvSpPr>
        <p:spPr/>
        <p:txBody>
          <a:bodyPr/>
          <a:lstStyle/>
          <a:p>
            <a:fld id="{6B6652A4-9E65-44DC-8F92-57F2FE3B71A3}" type="slidenum">
              <a:rPr lang="en-US" smtClean="0"/>
              <a:pPr/>
              <a:t>29</a:t>
            </a:fld>
            <a:endParaRPr lang="en-US"/>
          </a:p>
        </p:txBody>
      </p:sp>
    </p:spTree>
    <p:extLst>
      <p:ext uri="{BB962C8B-B14F-4D97-AF65-F5344CB8AC3E}">
        <p14:creationId xmlns:p14="http://schemas.microsoft.com/office/powerpoint/2010/main" xmlns="" val="3569845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838200" y="575733"/>
            <a:ext cx="10515600" cy="5601230"/>
          </a:xfrm>
        </p:spPr>
        <p:txBody>
          <a:bodyPr numCol="2">
            <a:normAutofit lnSpcReduction="10000"/>
          </a:bodyPr>
          <a:lstStyle/>
          <a:p>
            <a:pPr>
              <a:buNone/>
            </a:pPr>
            <a:r>
              <a:rPr lang="lt-LT" b="1" dirty="0"/>
              <a:t>Sutrumpinimai</a:t>
            </a:r>
            <a:r>
              <a:rPr lang="lt-LT" dirty="0"/>
              <a:t>: </a:t>
            </a:r>
          </a:p>
          <a:p>
            <a:pPr>
              <a:buNone/>
              <a:tabLst>
                <a:tab pos="801688" algn="l"/>
              </a:tabLst>
            </a:pPr>
            <a:r>
              <a:rPr lang="lt-LT" sz="2000" dirty="0"/>
              <a:t>BEL	Belgija</a:t>
            </a:r>
          </a:p>
          <a:p>
            <a:pPr>
              <a:buNone/>
              <a:tabLst>
                <a:tab pos="801688" algn="l"/>
              </a:tabLst>
            </a:pPr>
            <a:r>
              <a:rPr lang="lt-LT" sz="2000" dirty="0" err="1"/>
              <a:t>Ch</a:t>
            </a:r>
            <a:r>
              <a:rPr lang="lt-LT" sz="2000" dirty="0"/>
              <a:t>	Europos pagrindinių teisių 	chartija</a:t>
            </a:r>
          </a:p>
          <a:p>
            <a:pPr>
              <a:buNone/>
              <a:tabLst>
                <a:tab pos="801688" algn="l"/>
              </a:tabLst>
            </a:pPr>
            <a:r>
              <a:rPr lang="lt-LT" sz="2000" dirty="0" err="1"/>
              <a:t>Dir</a:t>
            </a:r>
            <a:r>
              <a:rPr lang="lt-LT" sz="2000" dirty="0"/>
              <a:t> 	direktyva</a:t>
            </a:r>
          </a:p>
          <a:p>
            <a:pPr>
              <a:buNone/>
              <a:tabLst>
                <a:tab pos="801688" algn="l"/>
              </a:tabLst>
            </a:pPr>
            <a:r>
              <a:rPr lang="lt-LT" sz="2000" dirty="0" smtClean="0"/>
              <a:t>DISK	diskutuotina</a:t>
            </a:r>
          </a:p>
          <a:p>
            <a:pPr>
              <a:buNone/>
              <a:tabLst>
                <a:tab pos="801688" algn="l"/>
              </a:tabLst>
            </a:pPr>
            <a:r>
              <a:rPr lang="lt-LT" sz="2000" dirty="0" smtClean="0"/>
              <a:t>EAO </a:t>
            </a:r>
            <a:r>
              <a:rPr lang="lt-LT" sz="2000" dirty="0"/>
              <a:t>	Europos arešto orderis</a:t>
            </a:r>
          </a:p>
          <a:p>
            <a:pPr>
              <a:buNone/>
              <a:tabLst>
                <a:tab pos="801688" algn="l"/>
              </a:tabLst>
            </a:pPr>
            <a:r>
              <a:rPr lang="lt-LT" sz="2000" dirty="0"/>
              <a:t>ETO 	Europos tyrimų orderis</a:t>
            </a:r>
          </a:p>
          <a:p>
            <a:pPr>
              <a:buNone/>
              <a:tabLst>
                <a:tab pos="801688" algn="l"/>
              </a:tabLst>
            </a:pPr>
            <a:r>
              <a:rPr lang="lt-LT" sz="2000" dirty="0"/>
              <a:t>ESTT 	Europos Sąjungos Teisingumo 	Teismas</a:t>
            </a:r>
          </a:p>
          <a:p>
            <a:pPr>
              <a:buNone/>
              <a:tabLst>
                <a:tab pos="808038" algn="l"/>
              </a:tabLst>
            </a:pPr>
            <a:r>
              <a:rPr lang="lt-LT" sz="2000" dirty="0" err="1"/>
              <a:t>Eur</a:t>
            </a:r>
            <a:r>
              <a:rPr lang="lt-LT" sz="2000" dirty="0"/>
              <a:t> 	Europa</a:t>
            </a:r>
          </a:p>
          <a:p>
            <a:pPr>
              <a:buNone/>
              <a:tabLst>
                <a:tab pos="808038" algn="l"/>
              </a:tabLst>
            </a:pPr>
            <a:r>
              <a:rPr lang="lt-LT" sz="2000" dirty="0"/>
              <a:t>EŽTK 	Europos Žmogaus teisių konvencija</a:t>
            </a:r>
            <a:endParaRPr lang="en-US" sz="2000" dirty="0"/>
          </a:p>
          <a:p>
            <a:pPr>
              <a:buNone/>
              <a:tabLst>
                <a:tab pos="808038" algn="l"/>
              </a:tabLst>
            </a:pPr>
            <a:r>
              <a:rPr lang="en-US" sz="2000" dirty="0"/>
              <a:t>E</a:t>
            </a:r>
            <a:r>
              <a:rPr lang="lt-LT" sz="2000" dirty="0"/>
              <a:t>ŽTT 	Europos Žmogaus Teisių Teismas</a:t>
            </a:r>
          </a:p>
          <a:p>
            <a:pPr>
              <a:buNone/>
              <a:tabLst>
                <a:tab pos="808038" algn="l"/>
              </a:tabLst>
            </a:pPr>
            <a:r>
              <a:rPr lang="lt-LT" sz="2000" dirty="0" err="1"/>
              <a:t>KAplT</a:t>
            </a:r>
            <a:r>
              <a:rPr lang="lt-LT" sz="2000" dirty="0"/>
              <a:t>	Kauno apylinkės teismas</a:t>
            </a:r>
          </a:p>
          <a:p>
            <a:pPr>
              <a:buNone/>
              <a:tabLst>
                <a:tab pos="808038" algn="l"/>
              </a:tabLst>
            </a:pPr>
            <a:r>
              <a:rPr lang="lt-LT" sz="2000" dirty="0"/>
              <a:t>KAT	Kauno apygardos teismas</a:t>
            </a:r>
          </a:p>
          <a:p>
            <a:pPr>
              <a:buNone/>
              <a:tabLst>
                <a:tab pos="808038" algn="l"/>
              </a:tabLst>
            </a:pPr>
            <a:r>
              <a:rPr lang="lt-LT" sz="2000" dirty="0"/>
              <a:t>KŠSĮ 	Konvencija dėl Šengeno susitarimo</a:t>
            </a:r>
          </a:p>
          <a:p>
            <a:pPr>
              <a:buNone/>
              <a:tabLst>
                <a:tab pos="808038" algn="l"/>
              </a:tabLst>
            </a:pPr>
            <a:r>
              <a:rPr lang="lt-LT" sz="2000" dirty="0"/>
              <a:t>NYD	Nyderlandai</a:t>
            </a:r>
          </a:p>
          <a:p>
            <a:pPr>
              <a:buNone/>
              <a:tabLst>
                <a:tab pos="808038" algn="l"/>
              </a:tabLst>
            </a:pPr>
            <a:r>
              <a:rPr lang="lt-LT" sz="2000" dirty="0"/>
              <a:t>ĮESPV	LR įstatymas dėl Europos 	Sąjungos 	valstybių 	narių sprendimų 	baudžiamosiose bylose tarpusavio 	pripažinimo ir vykdymo</a:t>
            </a:r>
          </a:p>
          <a:p>
            <a:pPr>
              <a:buNone/>
              <a:tabLst>
                <a:tab pos="808038" algn="l"/>
              </a:tabLst>
            </a:pPr>
            <a:r>
              <a:rPr lang="lt-LT" sz="2000" dirty="0"/>
              <a:t>LA	laisvės atėmimas</a:t>
            </a:r>
          </a:p>
          <a:p>
            <a:pPr>
              <a:buNone/>
              <a:tabLst>
                <a:tab pos="808038" algn="l"/>
              </a:tabLst>
            </a:pPr>
            <a:r>
              <a:rPr lang="de-DE" sz="2000" dirty="0"/>
              <a:t>LT </a:t>
            </a:r>
            <a:r>
              <a:rPr lang="lt-LT" sz="2000" dirty="0"/>
              <a:t>	</a:t>
            </a:r>
            <a:r>
              <a:rPr lang="de-DE" sz="2000" dirty="0" err="1"/>
              <a:t>Lietuva</a:t>
            </a:r>
            <a:endParaRPr lang="lt-LT" sz="2000" dirty="0"/>
          </a:p>
          <a:p>
            <a:pPr>
              <a:buNone/>
              <a:tabLst>
                <a:tab pos="808038" algn="l"/>
              </a:tabLst>
            </a:pPr>
            <a:r>
              <a:rPr lang="lt-LT" sz="2000" dirty="0"/>
              <a:t>PROBL	problema; problematiška</a:t>
            </a:r>
            <a:endParaRPr lang="de-DE" sz="2000" dirty="0"/>
          </a:p>
          <a:p>
            <a:pPr>
              <a:buNone/>
              <a:tabLst>
                <a:tab pos="808038" algn="l"/>
              </a:tabLst>
            </a:pPr>
            <a:r>
              <a:rPr lang="lt-LT" sz="2000" dirty="0"/>
              <a:t>PS 	Pagrindų sprendimas</a:t>
            </a:r>
          </a:p>
          <a:p>
            <a:pPr>
              <a:buNone/>
              <a:tabLst>
                <a:tab pos="808038" algn="l"/>
              </a:tabLst>
            </a:pPr>
            <a:r>
              <a:rPr lang="lt-LT" sz="2000" dirty="0"/>
              <a:t>SESV	Sutartis dėl Europos Sąjungos 	veikimo</a:t>
            </a:r>
          </a:p>
          <a:p>
            <a:pPr>
              <a:buNone/>
              <a:tabLst>
                <a:tab pos="808038" algn="l"/>
              </a:tabLst>
            </a:pPr>
            <a:r>
              <a:rPr lang="lt-LT" sz="2000" dirty="0"/>
              <a:t>ŠAT	Šiaulių apygardos teismas</a:t>
            </a:r>
          </a:p>
          <a:p>
            <a:pPr>
              <a:buNone/>
              <a:tabLst>
                <a:tab pos="808038" algn="l"/>
              </a:tabLst>
            </a:pPr>
            <a:r>
              <a:rPr lang="lt-LT" sz="2000" dirty="0" err="1"/>
              <a:t>VAplT</a:t>
            </a:r>
            <a:r>
              <a:rPr lang="lt-LT" sz="2000" dirty="0"/>
              <a:t>	Vilniaus apylinkės teismas</a:t>
            </a:r>
          </a:p>
          <a:p>
            <a:pPr>
              <a:buNone/>
              <a:tabLst>
                <a:tab pos="808038" algn="l"/>
              </a:tabLst>
            </a:pPr>
            <a:r>
              <a:rPr lang="lt-LT" sz="2000" dirty="0"/>
              <a:t>VAT	Vilniaus apygardos teismas</a:t>
            </a:r>
          </a:p>
          <a:p>
            <a:pPr>
              <a:buNone/>
              <a:tabLst>
                <a:tab pos="808038" algn="l"/>
              </a:tabLst>
            </a:pPr>
            <a:r>
              <a:rPr lang="lt-LT" sz="2000" dirty="0"/>
              <a:t>VFR	Vokietijos Federacinė Respublika</a:t>
            </a:r>
          </a:p>
          <a:p>
            <a:pPr>
              <a:buNone/>
            </a:pPr>
            <a:endParaRPr lang="en-US" dirty="0"/>
          </a:p>
        </p:txBody>
      </p:sp>
      <p:sp>
        <p:nvSpPr>
          <p:cNvPr id="2" name="Foliennummernplatzhalter 1">
            <a:extLst>
              <a:ext uri="{FF2B5EF4-FFF2-40B4-BE49-F238E27FC236}">
                <a16:creationId xmlns:a16="http://schemas.microsoft.com/office/drawing/2014/main" xmlns="" id="{33E2DAE8-45BA-435D-EC66-A625F924E001}"/>
              </a:ext>
            </a:extLst>
          </p:cNvPr>
          <p:cNvSpPr>
            <a:spLocks noGrp="1"/>
          </p:cNvSpPr>
          <p:nvPr>
            <p:ph type="sldNum" sz="quarter" idx="12"/>
          </p:nvPr>
        </p:nvSpPr>
        <p:spPr/>
        <p:txBody>
          <a:bodyPr/>
          <a:lstStyle/>
          <a:p>
            <a:fld id="{6B6652A4-9E65-44DC-8F92-57F2FE3B71A3}" type="slidenum">
              <a:rPr lang="en-US" smtClean="0"/>
              <a:pPr/>
              <a:t>3</a:t>
            </a:fld>
            <a:endParaRPr lang="en-US"/>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5323F3B7-CD48-FF07-3F3C-F1C32DCF3101}"/>
              </a:ext>
            </a:extLst>
          </p:cNvPr>
          <p:cNvSpPr>
            <a:spLocks noGrp="1"/>
          </p:cNvSpPr>
          <p:nvPr>
            <p:ph type="title"/>
          </p:nvPr>
        </p:nvSpPr>
        <p:spPr/>
        <p:txBody>
          <a:bodyPr/>
          <a:lstStyle/>
          <a:p>
            <a:r>
              <a:rPr lang="lt-LT" dirty="0"/>
              <a:t>Kriterijai:</a:t>
            </a:r>
          </a:p>
        </p:txBody>
      </p:sp>
      <p:sp>
        <p:nvSpPr>
          <p:cNvPr id="3" name="Inhaltsplatzhalter 2">
            <a:extLst>
              <a:ext uri="{FF2B5EF4-FFF2-40B4-BE49-F238E27FC236}">
                <a16:creationId xmlns:a16="http://schemas.microsoft.com/office/drawing/2014/main" xmlns="" id="{99765C8F-AEBA-FCCE-60AD-35F681A6DEC3}"/>
              </a:ext>
            </a:extLst>
          </p:cNvPr>
          <p:cNvSpPr>
            <a:spLocks noGrp="1"/>
          </p:cNvSpPr>
          <p:nvPr>
            <p:ph idx="1"/>
          </p:nvPr>
        </p:nvSpPr>
        <p:spPr/>
        <p:txBody>
          <a:bodyPr/>
          <a:lstStyle/>
          <a:p>
            <a:r>
              <a:rPr lang="lt-LT" b="1" dirty="0"/>
              <a:t>Galutinis</a:t>
            </a:r>
            <a:r>
              <a:rPr lang="lt-LT" dirty="0"/>
              <a:t> justicijos institucijos sprendimas</a:t>
            </a:r>
          </a:p>
          <a:p>
            <a:r>
              <a:rPr lang="lt-LT" dirty="0"/>
              <a:t>kuriuo byla </a:t>
            </a:r>
            <a:r>
              <a:rPr lang="lt-LT" b="1" dirty="0"/>
              <a:t>išsprendžiama iš esmės</a:t>
            </a:r>
            <a:r>
              <a:rPr lang="en-US" b="1" dirty="0"/>
              <a:t> </a:t>
            </a:r>
            <a:r>
              <a:rPr lang="lt-LT" dirty="0"/>
              <a:t>(ESTT) </a:t>
            </a:r>
            <a:endParaRPr lang="lt-LT" b="1" dirty="0"/>
          </a:p>
          <a:p>
            <a:r>
              <a:rPr lang="lt-LT" b="1" dirty="0"/>
              <a:t>Dėl tos pačios </a:t>
            </a:r>
            <a:r>
              <a:rPr lang="lt-LT" dirty="0"/>
              <a:t>nusikalstamos veikos</a:t>
            </a:r>
          </a:p>
          <a:p>
            <a:r>
              <a:rPr lang="lt-LT" dirty="0"/>
              <a:t>Paskirta </a:t>
            </a:r>
            <a:r>
              <a:rPr lang="lt-LT" b="1" dirty="0"/>
              <a:t>bausmė įvykdyta, tebevykdoma arba nebegali būti įvykdyta </a:t>
            </a:r>
            <a:r>
              <a:rPr lang="lt-LT" dirty="0"/>
              <a:t>pagal sprendimą priėmusios valstybės įstatymus </a:t>
            </a:r>
          </a:p>
        </p:txBody>
      </p:sp>
      <p:sp>
        <p:nvSpPr>
          <p:cNvPr id="4" name="Foliennummernplatzhalter 3">
            <a:extLst>
              <a:ext uri="{FF2B5EF4-FFF2-40B4-BE49-F238E27FC236}">
                <a16:creationId xmlns:a16="http://schemas.microsoft.com/office/drawing/2014/main" xmlns="" id="{9E387A6A-405B-B31C-9FC0-59D73FA2D2D9}"/>
              </a:ext>
            </a:extLst>
          </p:cNvPr>
          <p:cNvSpPr>
            <a:spLocks noGrp="1"/>
          </p:cNvSpPr>
          <p:nvPr>
            <p:ph type="sldNum" sz="quarter" idx="12"/>
          </p:nvPr>
        </p:nvSpPr>
        <p:spPr/>
        <p:txBody>
          <a:bodyPr/>
          <a:lstStyle/>
          <a:p>
            <a:fld id="{6B6652A4-9E65-44DC-8F92-57F2FE3B71A3}" type="slidenum">
              <a:rPr lang="en-US" smtClean="0"/>
              <a:pPr/>
              <a:t>30</a:t>
            </a:fld>
            <a:endParaRPr lang="en-US"/>
          </a:p>
        </p:txBody>
      </p:sp>
    </p:spTree>
    <p:extLst>
      <p:ext uri="{BB962C8B-B14F-4D97-AF65-F5344CB8AC3E}">
        <p14:creationId xmlns:p14="http://schemas.microsoft.com/office/powerpoint/2010/main" xmlns="" val="72584560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838200" y="685800"/>
            <a:ext cx="10515600" cy="5491163"/>
          </a:xfrm>
        </p:spPr>
        <p:txBody>
          <a:bodyPr>
            <a:normAutofit/>
          </a:bodyPr>
          <a:lstStyle/>
          <a:p>
            <a:pPr marL="0" indent="0">
              <a:buNone/>
            </a:pPr>
            <a:r>
              <a:rPr lang="lt-LT" b="1" dirty="0"/>
              <a:t>Kas yra “bylos išnagrinėjimas iš esmės”? </a:t>
            </a:r>
          </a:p>
          <a:p>
            <a:pPr marL="0" indent="0">
              <a:buNone/>
            </a:pPr>
            <a:r>
              <a:rPr lang="lt-LT" dirty="0"/>
              <a:t>Savaime apie sprendimo “galutinumą” sprendžia jį priėmusi valstybė pagal savo teisę. Tačiau ESTT numato išimtis: </a:t>
            </a:r>
          </a:p>
          <a:p>
            <a:pPr marL="0" indent="0"/>
            <a:r>
              <a:rPr lang="lt-LT" dirty="0"/>
              <a:t> Ne, jeigu byla buvo nutraukta visiškai formaliu pagrindu, pvz., nes baudžiamasis persekiojimas vykdomas kitoje valstybėje narėje, </a:t>
            </a:r>
            <a:r>
              <a:rPr lang="lt-LT" dirty="0">
                <a:solidFill>
                  <a:srgbClr val="0070C0"/>
                </a:solidFill>
              </a:rPr>
              <a:t>C-469/03 - </a:t>
            </a:r>
            <a:r>
              <a:rPr lang="lt-LT" i="1" dirty="0" err="1">
                <a:solidFill>
                  <a:srgbClr val="0070C0"/>
                </a:solidFill>
              </a:rPr>
              <a:t>Miraglia</a:t>
            </a:r>
            <a:r>
              <a:rPr lang="lt-LT" dirty="0"/>
              <a:t>)</a:t>
            </a:r>
            <a:r>
              <a:rPr lang="de-DE" dirty="0"/>
              <a:t>.</a:t>
            </a:r>
            <a:endParaRPr lang="lt-LT" dirty="0"/>
          </a:p>
          <a:p>
            <a:pPr marL="0" indent="0"/>
            <a:r>
              <a:rPr lang="lt-LT" dirty="0"/>
              <a:t> Ne, jeigu byla buvo nutraukta “piktybiškai”, apskritai nepasigilinus į medžiagos turinį (</a:t>
            </a:r>
            <a:r>
              <a:rPr lang="lt-LT" dirty="0">
                <a:solidFill>
                  <a:srgbClr val="0070C0"/>
                </a:solidFill>
              </a:rPr>
              <a:t>C-486/14 - </a:t>
            </a:r>
            <a:r>
              <a:rPr lang="lt-LT" i="1" dirty="0" err="1">
                <a:solidFill>
                  <a:srgbClr val="0070C0"/>
                </a:solidFill>
              </a:rPr>
              <a:t>Kossowski</a:t>
            </a:r>
            <a:r>
              <a:rPr lang="lt-LT" dirty="0"/>
              <a:t>)</a:t>
            </a:r>
            <a:r>
              <a:rPr lang="de-DE" dirty="0"/>
              <a:t>.</a:t>
            </a:r>
            <a:endParaRPr lang="lt-LT" dirty="0"/>
          </a:p>
          <a:p>
            <a:pPr marL="0" indent="0">
              <a:buNone/>
            </a:pPr>
            <a:endParaRPr lang="lt-LT" dirty="0"/>
          </a:p>
          <a:p>
            <a:pPr marL="0" indent="0">
              <a:buNone/>
            </a:pPr>
            <a:endParaRPr lang="lt-LT" dirty="0"/>
          </a:p>
          <a:p>
            <a:pPr marL="0" indent="0">
              <a:buNone/>
            </a:pPr>
            <a:endParaRPr lang="en-US" dirty="0"/>
          </a:p>
        </p:txBody>
      </p:sp>
      <p:sp>
        <p:nvSpPr>
          <p:cNvPr id="2" name="Foliennummernplatzhalter 1">
            <a:extLst>
              <a:ext uri="{FF2B5EF4-FFF2-40B4-BE49-F238E27FC236}">
                <a16:creationId xmlns:a16="http://schemas.microsoft.com/office/drawing/2014/main" xmlns="" id="{F25ABEB6-D8B5-3168-F6B0-46C4C9099697}"/>
              </a:ext>
            </a:extLst>
          </p:cNvPr>
          <p:cNvSpPr>
            <a:spLocks noGrp="1"/>
          </p:cNvSpPr>
          <p:nvPr>
            <p:ph type="sldNum" sz="quarter" idx="12"/>
          </p:nvPr>
        </p:nvSpPr>
        <p:spPr/>
        <p:txBody>
          <a:bodyPr/>
          <a:lstStyle/>
          <a:p>
            <a:fld id="{6B6652A4-9E65-44DC-8F92-57F2FE3B71A3}" type="slidenum">
              <a:rPr lang="en-US" smtClean="0"/>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2FECB917-E705-FC77-3C88-4533406E020B}"/>
              </a:ext>
            </a:extLst>
          </p:cNvPr>
          <p:cNvSpPr>
            <a:spLocks noGrp="1"/>
          </p:cNvSpPr>
          <p:nvPr>
            <p:ph type="title"/>
          </p:nvPr>
        </p:nvSpPr>
        <p:spPr>
          <a:xfrm>
            <a:off x="558800" y="365126"/>
            <a:ext cx="10795000" cy="794808"/>
          </a:xfrm>
        </p:spPr>
        <p:txBody>
          <a:bodyPr>
            <a:normAutofit/>
          </a:bodyPr>
          <a:lstStyle/>
          <a:p>
            <a:pPr>
              <a:tabLst>
                <a:tab pos="541338" algn="l"/>
              </a:tabLst>
            </a:pPr>
            <a:r>
              <a:rPr lang="lt-LT" sz="3200" dirty="0">
                <a:solidFill>
                  <a:srgbClr val="0070C0"/>
                </a:solidFill>
              </a:rPr>
              <a:t>ESTT 2021.12.16, C-203/20 – </a:t>
            </a:r>
            <a:r>
              <a:rPr lang="lt-LT" sz="3200" i="1" dirty="0">
                <a:solidFill>
                  <a:srgbClr val="0070C0"/>
                </a:solidFill>
              </a:rPr>
              <a:t>AB, CD ir kt.</a:t>
            </a:r>
            <a:r>
              <a:rPr lang="lt-LT" sz="3200" dirty="0">
                <a:solidFill>
                  <a:srgbClr val="0070C0"/>
                </a:solidFill>
              </a:rPr>
              <a:t>: atšaukta amnestija</a:t>
            </a:r>
          </a:p>
        </p:txBody>
      </p:sp>
      <p:sp>
        <p:nvSpPr>
          <p:cNvPr id="3" name="Inhaltsplatzhalter 2">
            <a:extLst>
              <a:ext uri="{FF2B5EF4-FFF2-40B4-BE49-F238E27FC236}">
                <a16:creationId xmlns:a16="http://schemas.microsoft.com/office/drawing/2014/main" xmlns="" id="{717F3D95-B266-266E-80F9-0BDB59167143}"/>
              </a:ext>
            </a:extLst>
          </p:cNvPr>
          <p:cNvSpPr>
            <a:spLocks noGrp="1"/>
          </p:cNvSpPr>
          <p:nvPr>
            <p:ph idx="1"/>
          </p:nvPr>
        </p:nvSpPr>
        <p:spPr>
          <a:xfrm>
            <a:off x="922867" y="1134533"/>
            <a:ext cx="10795000" cy="5042430"/>
          </a:xfrm>
        </p:spPr>
        <p:txBody>
          <a:bodyPr/>
          <a:lstStyle/>
          <a:p>
            <a:r>
              <a:rPr lang="en-US" dirty="0"/>
              <a:t>1995 m.</a:t>
            </a:r>
            <a:r>
              <a:rPr lang="lt-LT" dirty="0"/>
              <a:t> Slovakijoje </a:t>
            </a:r>
            <a:r>
              <a:rPr lang="en-US" dirty="0"/>
              <a:t>prad</a:t>
            </a:r>
            <a:r>
              <a:rPr lang="lt-LT" dirty="0" err="1"/>
              <a:t>ėtas</a:t>
            </a:r>
            <a:r>
              <a:rPr lang="lt-LT" dirty="0"/>
              <a:t> </a:t>
            </a:r>
            <a:r>
              <a:rPr lang="en-US" dirty="0"/>
              <a:t>baud</a:t>
            </a:r>
            <a:r>
              <a:rPr lang="lt-LT" dirty="0" err="1"/>
              <a:t>žiamasis</a:t>
            </a:r>
            <a:r>
              <a:rPr lang="lt-LT" dirty="0"/>
              <a:t> persekiojimas</a:t>
            </a:r>
          </a:p>
          <a:p>
            <a:r>
              <a:rPr lang="lt-LT" dirty="0"/>
              <a:t>1998 m. ministro pirmininko amnestija</a:t>
            </a:r>
          </a:p>
          <a:p>
            <a:pPr marL="271463" indent="-271463"/>
            <a:r>
              <a:rPr lang="lt-LT" dirty="0"/>
              <a:t>2001 m. Bratislavos III apylinkės teismas galutine nutartimi užbaigė baudžiamąjį persekiojimą</a:t>
            </a:r>
          </a:p>
          <a:p>
            <a:pPr marL="0" indent="0"/>
            <a:r>
              <a:rPr lang="lt-LT" dirty="0"/>
              <a:t> 2017 m. Nacionalinė taryba (įstatymų leidėjas) atšaukė 1998 amnestiją</a:t>
            </a:r>
          </a:p>
          <a:p>
            <a:pPr marL="1439863" indent="0">
              <a:buNone/>
            </a:pPr>
            <a:r>
              <a:rPr lang="lt-LT" dirty="0"/>
              <a:t>Bratislavos III apylinkės teismas atnaujino baudžiamąjį persekiojimą</a:t>
            </a:r>
          </a:p>
          <a:p>
            <a:pPr marL="0" indent="0">
              <a:buNone/>
            </a:pPr>
            <a:r>
              <a:rPr lang="lt-LT" dirty="0"/>
              <a:t>Apylinkės teismas klausia, ar pagal principą </a:t>
            </a:r>
            <a:r>
              <a:rPr lang="lt-LT" i="1" dirty="0" err="1"/>
              <a:t>non</a:t>
            </a:r>
            <a:r>
              <a:rPr lang="lt-LT" i="1" dirty="0"/>
              <a:t> bis </a:t>
            </a:r>
            <a:r>
              <a:rPr lang="lt-LT" i="1" dirty="0" err="1"/>
              <a:t>in</a:t>
            </a:r>
            <a:r>
              <a:rPr lang="lt-LT" i="1" dirty="0"/>
              <a:t> </a:t>
            </a:r>
            <a:r>
              <a:rPr lang="lt-LT" i="1" dirty="0" err="1"/>
              <a:t>idem</a:t>
            </a:r>
            <a:r>
              <a:rPr lang="lt-LT" i="1" dirty="0"/>
              <a:t> </a:t>
            </a:r>
            <a:r>
              <a:rPr lang="lt-LT" dirty="0"/>
              <a:t>jam draudžiama išduoti EAO pagrindinėje byloje? </a:t>
            </a:r>
          </a:p>
          <a:p>
            <a:pPr marL="1252538" indent="0">
              <a:buNone/>
            </a:pPr>
            <a:endParaRPr lang="lt-LT" dirty="0"/>
          </a:p>
          <a:p>
            <a:pPr marL="1252538" indent="0">
              <a:buNone/>
            </a:pPr>
            <a:endParaRPr lang="lt-LT" dirty="0"/>
          </a:p>
          <a:p>
            <a:pPr marL="0" indent="0">
              <a:buNone/>
            </a:pPr>
            <a:endParaRPr lang="lt-LT" dirty="0"/>
          </a:p>
          <a:p>
            <a:pPr marL="0" indent="0">
              <a:buNone/>
            </a:pPr>
            <a:endParaRPr lang="lt-LT" dirty="0"/>
          </a:p>
          <a:p>
            <a:pPr>
              <a:buNone/>
            </a:pPr>
            <a:endParaRPr lang="lt-LT" dirty="0"/>
          </a:p>
        </p:txBody>
      </p:sp>
      <p:sp>
        <p:nvSpPr>
          <p:cNvPr id="4" name="Foliennummernplatzhalter 3">
            <a:extLst>
              <a:ext uri="{FF2B5EF4-FFF2-40B4-BE49-F238E27FC236}">
                <a16:creationId xmlns:a16="http://schemas.microsoft.com/office/drawing/2014/main" xmlns="" id="{F3F045F7-1731-F2F2-961F-34E555D63884}"/>
              </a:ext>
            </a:extLst>
          </p:cNvPr>
          <p:cNvSpPr>
            <a:spLocks noGrp="1"/>
          </p:cNvSpPr>
          <p:nvPr>
            <p:ph type="sldNum" sz="quarter" idx="12"/>
          </p:nvPr>
        </p:nvSpPr>
        <p:spPr/>
        <p:txBody>
          <a:bodyPr/>
          <a:lstStyle/>
          <a:p>
            <a:fld id="{6B6652A4-9E65-44DC-8F92-57F2FE3B71A3}" type="slidenum">
              <a:rPr lang="en-US" smtClean="0"/>
              <a:pPr/>
              <a:t>32</a:t>
            </a:fld>
            <a:endParaRPr lang="en-US"/>
          </a:p>
        </p:txBody>
      </p:sp>
    </p:spTree>
    <p:extLst>
      <p:ext uri="{BB962C8B-B14F-4D97-AF65-F5344CB8AC3E}">
        <p14:creationId xmlns:p14="http://schemas.microsoft.com/office/powerpoint/2010/main" xmlns="" val="345387843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838200" y="685800"/>
            <a:ext cx="10515600" cy="5491163"/>
          </a:xfrm>
        </p:spPr>
        <p:txBody>
          <a:bodyPr>
            <a:normAutofit/>
          </a:bodyPr>
          <a:lstStyle/>
          <a:p>
            <a:pPr marL="0" indent="0">
              <a:buNone/>
            </a:pPr>
            <a:r>
              <a:rPr lang="lt-LT" dirty="0"/>
              <a:t>ESTT: </a:t>
            </a:r>
            <a:r>
              <a:rPr lang="lt-LT" dirty="0" err="1"/>
              <a:t>Ch</a:t>
            </a:r>
            <a:r>
              <a:rPr lang="lt-LT" dirty="0"/>
              <a:t> 50 str. </a:t>
            </a:r>
            <a:r>
              <a:rPr lang="lt-LT" i="1" dirty="0"/>
              <a:t>nedraudžia</a:t>
            </a:r>
            <a:r>
              <a:rPr lang="lt-LT" dirty="0"/>
              <a:t> (</a:t>
            </a:r>
            <a:r>
              <a:rPr lang="lt-LT" dirty="0">
                <a:solidFill>
                  <a:srgbClr val="FF0000"/>
                </a:solidFill>
              </a:rPr>
              <a:t>lietuviškas vertimas neteisingas</a:t>
            </a:r>
            <a:r>
              <a:rPr lang="lt-LT" dirty="0"/>
              <a:t>) išduoti EAO, jeigu teismo sprendimas (atnaujinti bylą) buvo priimtas dar neišnagrinėjus asmens baudžiamosios atsakomybės, kitaip tariant, neišnagrinėjus bylos iš esmės. </a:t>
            </a:r>
          </a:p>
          <a:p>
            <a:pPr marL="0" indent="0">
              <a:buNone/>
            </a:pPr>
            <a:r>
              <a:rPr lang="lt-LT" dirty="0"/>
              <a:t>_____________________________</a:t>
            </a:r>
          </a:p>
          <a:p>
            <a:pPr marL="0" indent="0">
              <a:buNone/>
            </a:pPr>
            <a:r>
              <a:rPr lang="lt-LT" dirty="0"/>
              <a:t>Teismo sprendimas yra “galutinis”, jei jis negali būti skundžiamas įprastine proceso tvarka. Ypatingos proceso priemonės, kaip proceso atnaujinimas arba, kaip šiuo atveju, atnaujinimas atšaukus amnestiją, </a:t>
            </a:r>
            <a:r>
              <a:rPr lang="lt-LT" i="1" dirty="0" err="1"/>
              <a:t>non</a:t>
            </a:r>
            <a:r>
              <a:rPr lang="lt-LT" i="1" dirty="0"/>
              <a:t> bis </a:t>
            </a:r>
            <a:r>
              <a:rPr lang="lt-LT" i="1" dirty="0" err="1"/>
              <a:t>in</a:t>
            </a:r>
            <a:r>
              <a:rPr lang="lt-LT" i="1" dirty="0"/>
              <a:t> </a:t>
            </a:r>
            <a:r>
              <a:rPr lang="lt-LT" i="1" dirty="0" err="1"/>
              <a:t>idem</a:t>
            </a:r>
            <a:r>
              <a:rPr lang="lt-LT" i="1" dirty="0"/>
              <a:t> </a:t>
            </a:r>
            <a:r>
              <a:rPr lang="lt-LT" dirty="0"/>
              <a:t>principui neprieštarauja, jei (</a:t>
            </a:r>
            <a:r>
              <a:rPr lang="lt-LT" dirty="0">
                <a:solidFill>
                  <a:srgbClr val="0070C0"/>
                </a:solidFill>
              </a:rPr>
              <a:t>C-398/12 - </a:t>
            </a:r>
            <a:r>
              <a:rPr lang="lt-LT" i="1" dirty="0">
                <a:solidFill>
                  <a:srgbClr val="0070C0"/>
                </a:solidFill>
              </a:rPr>
              <a:t>M</a:t>
            </a:r>
            <a:r>
              <a:rPr lang="lt-LT" dirty="0"/>
              <a:t>) procesas atnaujinamas toje pačioje valstybėje, kuri priėmė sprendimą. </a:t>
            </a:r>
          </a:p>
          <a:p>
            <a:pPr marL="0" indent="0">
              <a:buNone/>
            </a:pPr>
            <a:endParaRPr lang="lt-LT" dirty="0"/>
          </a:p>
          <a:p>
            <a:pPr marL="0" indent="0">
              <a:buNone/>
            </a:pPr>
            <a:endParaRPr lang="lt-LT" dirty="0"/>
          </a:p>
          <a:p>
            <a:pPr marL="0" indent="0">
              <a:buNone/>
            </a:pPr>
            <a:endParaRPr lang="en-US" dirty="0"/>
          </a:p>
        </p:txBody>
      </p:sp>
      <p:sp>
        <p:nvSpPr>
          <p:cNvPr id="2" name="Foliennummernplatzhalter 1">
            <a:extLst>
              <a:ext uri="{FF2B5EF4-FFF2-40B4-BE49-F238E27FC236}">
                <a16:creationId xmlns:a16="http://schemas.microsoft.com/office/drawing/2014/main" xmlns="" id="{ECFB22CB-B566-CEC6-AEB2-750858EF3419}"/>
              </a:ext>
            </a:extLst>
          </p:cNvPr>
          <p:cNvSpPr>
            <a:spLocks noGrp="1"/>
          </p:cNvSpPr>
          <p:nvPr>
            <p:ph type="sldNum" sz="quarter" idx="12"/>
          </p:nvPr>
        </p:nvSpPr>
        <p:spPr/>
        <p:txBody>
          <a:bodyPr/>
          <a:lstStyle/>
          <a:p>
            <a:fld id="{6B6652A4-9E65-44DC-8F92-57F2FE3B71A3}" type="slidenum">
              <a:rPr lang="en-US" smtClean="0"/>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E37349F9-BAB3-E792-5096-9A86E7D9D6C7}"/>
              </a:ext>
            </a:extLst>
          </p:cNvPr>
          <p:cNvSpPr>
            <a:spLocks noGrp="1"/>
          </p:cNvSpPr>
          <p:nvPr>
            <p:ph type="title"/>
          </p:nvPr>
        </p:nvSpPr>
        <p:spPr>
          <a:xfrm>
            <a:off x="541176" y="365126"/>
            <a:ext cx="10812624" cy="782540"/>
          </a:xfrm>
        </p:spPr>
        <p:txBody>
          <a:bodyPr>
            <a:normAutofit fontScale="90000"/>
          </a:bodyPr>
          <a:lstStyle/>
          <a:p>
            <a:pPr>
              <a:tabLst>
                <a:tab pos="541338" algn="l"/>
              </a:tabLst>
            </a:pPr>
            <a:r>
              <a:rPr lang="lt-LT" sz="3200" dirty="0">
                <a:solidFill>
                  <a:srgbClr val="0070C0"/>
                </a:solidFill>
              </a:rPr>
              <a:t>ESTT</a:t>
            </a:r>
            <a:r>
              <a:rPr lang="en-US" sz="3200" dirty="0">
                <a:solidFill>
                  <a:srgbClr val="0070C0"/>
                </a:solidFill>
              </a:rPr>
              <a:t> 	2021.04.29, C-665/20 – </a:t>
            </a:r>
            <a:r>
              <a:rPr lang="en-US" sz="3200" i="1" dirty="0">
                <a:solidFill>
                  <a:srgbClr val="0070C0"/>
                </a:solidFill>
              </a:rPr>
              <a:t>X</a:t>
            </a:r>
            <a:r>
              <a:rPr lang="lt-LT" sz="3200" dirty="0">
                <a:solidFill>
                  <a:srgbClr val="0070C0"/>
                </a:solidFill>
              </a:rPr>
              <a:t>: EAO vykdymas, jei asmuo nuteistas trečiojoje valstybėje</a:t>
            </a:r>
          </a:p>
        </p:txBody>
      </p:sp>
      <p:sp>
        <p:nvSpPr>
          <p:cNvPr id="3" name="Inhaltsplatzhalter 2">
            <a:extLst>
              <a:ext uri="{FF2B5EF4-FFF2-40B4-BE49-F238E27FC236}">
                <a16:creationId xmlns:a16="http://schemas.microsoft.com/office/drawing/2014/main" xmlns="" id="{79132700-1B56-0B1A-FD85-01713FA44891}"/>
              </a:ext>
            </a:extLst>
          </p:cNvPr>
          <p:cNvSpPr>
            <a:spLocks noGrp="1"/>
          </p:cNvSpPr>
          <p:nvPr>
            <p:ph idx="1"/>
          </p:nvPr>
        </p:nvSpPr>
        <p:spPr>
          <a:xfrm>
            <a:off x="838200" y="1352939"/>
            <a:ext cx="10515600" cy="4824024"/>
          </a:xfrm>
        </p:spPr>
        <p:txBody>
          <a:bodyPr/>
          <a:lstStyle/>
          <a:p>
            <a:pPr marL="0" indent="0">
              <a:buNone/>
            </a:pPr>
            <a:r>
              <a:rPr lang="lt-LT" dirty="0"/>
              <a:t>VFR teismas išdavė EAO dėl asmens X persekiojimo Olandijai. X nesutiko būti perduotas nurodydamas, kad už nusikalstamas veikas (laisvės atėmimas, išžaginimas, pasikėsinimas nužudyti) buvo nuteistas Irane, dalį paskirtos 7 ½ m. bausmės atliko, nuo likusios buvo atleistas pagal malonę. </a:t>
            </a:r>
          </a:p>
          <a:p>
            <a:pPr marL="0" indent="0">
              <a:buNone/>
            </a:pPr>
            <a:r>
              <a:rPr lang="lt-LT" dirty="0"/>
              <a:t>Ar asmuo gali būti perduotas?</a:t>
            </a:r>
          </a:p>
        </p:txBody>
      </p:sp>
      <p:sp>
        <p:nvSpPr>
          <p:cNvPr id="4" name="Foliennummernplatzhalter 3">
            <a:extLst>
              <a:ext uri="{FF2B5EF4-FFF2-40B4-BE49-F238E27FC236}">
                <a16:creationId xmlns:a16="http://schemas.microsoft.com/office/drawing/2014/main" xmlns="" id="{FC8DDFF9-4170-92B9-3A27-1318EF790AD8}"/>
              </a:ext>
            </a:extLst>
          </p:cNvPr>
          <p:cNvSpPr>
            <a:spLocks noGrp="1"/>
          </p:cNvSpPr>
          <p:nvPr>
            <p:ph type="sldNum" sz="quarter" idx="12"/>
          </p:nvPr>
        </p:nvSpPr>
        <p:spPr/>
        <p:txBody>
          <a:bodyPr/>
          <a:lstStyle/>
          <a:p>
            <a:fld id="{6B6652A4-9E65-44DC-8F92-57F2FE3B71A3}" type="slidenum">
              <a:rPr lang="en-US" smtClean="0"/>
              <a:pPr/>
              <a:t>34</a:t>
            </a:fld>
            <a:endParaRPr lang="en-US"/>
          </a:p>
        </p:txBody>
      </p:sp>
    </p:spTree>
    <p:extLst>
      <p:ext uri="{BB962C8B-B14F-4D97-AF65-F5344CB8AC3E}">
        <p14:creationId xmlns:p14="http://schemas.microsoft.com/office/powerpoint/2010/main" xmlns="" val="37913212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xmlns="" id="{A3682573-2176-720B-28BA-6B5C250D4D80}"/>
              </a:ext>
            </a:extLst>
          </p:cNvPr>
          <p:cNvSpPr>
            <a:spLocks noGrp="1"/>
          </p:cNvSpPr>
          <p:nvPr>
            <p:ph idx="1"/>
          </p:nvPr>
        </p:nvSpPr>
        <p:spPr>
          <a:xfrm>
            <a:off x="838200" y="951721"/>
            <a:ext cx="10515600" cy="5225241"/>
          </a:xfrm>
        </p:spPr>
        <p:txBody>
          <a:bodyPr>
            <a:normAutofit/>
          </a:bodyPr>
          <a:lstStyle/>
          <a:p>
            <a:pPr marL="0" indent="0">
              <a:buNone/>
            </a:pPr>
            <a:r>
              <a:rPr lang="lt-LT" dirty="0"/>
              <a:t>ESTT: jei apkaltinamasis nuosprendis priimtas trečioje valstybėje, institucija pagal PS dėl EAO 4(5) turi </a:t>
            </a:r>
            <a:r>
              <a:rPr lang="lt-LT" dirty="0" err="1"/>
              <a:t>diskreciją</a:t>
            </a:r>
            <a:r>
              <a:rPr lang="lt-LT" dirty="0"/>
              <a:t>, perduoti asmenį ar ne. Trečiųjų valstybių atžvilgiu tarpusavio pripažinimo principas negali būti automatiškai taikomas. </a:t>
            </a:r>
          </a:p>
          <a:p>
            <a:pPr marL="0" indent="0">
              <a:buNone/>
            </a:pPr>
            <a:r>
              <a:rPr lang="lt-LT" dirty="0"/>
              <a:t>Naudodamasi </a:t>
            </a:r>
            <a:r>
              <a:rPr lang="lt-LT" dirty="0" err="1"/>
              <a:t>diskrecija</a:t>
            </a:r>
            <a:r>
              <a:rPr lang="lt-LT" dirty="0"/>
              <a:t> vykdančioji institucija privalo subalansuoti nebaudžiamumo prevenciją su asmens teisinio saugumo garantijomis (konkrečiu atveju: malonės apimtis, taikymo sąlygos ir t.t.).</a:t>
            </a:r>
          </a:p>
          <a:p>
            <a:pPr marL="0" indent="0">
              <a:buNone/>
            </a:pPr>
            <a:r>
              <a:rPr lang="lt-LT" dirty="0"/>
              <a:t>Valstybė narė</a:t>
            </a:r>
            <a:r>
              <a:rPr lang="de-DE" dirty="0"/>
              <a:t>,</a:t>
            </a:r>
            <a:r>
              <a:rPr lang="lt-LT" dirty="0"/>
              <a:t> perkeldama PS į nacionalinę teisę</a:t>
            </a:r>
            <a:r>
              <a:rPr lang="de-DE" dirty="0"/>
              <a:t>,</a:t>
            </a:r>
            <a:r>
              <a:rPr lang="lt-LT" dirty="0"/>
              <a:t> nacionalinėje teisėje privalo tai šį kriterijų atitinkamai numatyti kaip diskrecinį, ne imperatyvų pagrindą.</a:t>
            </a:r>
          </a:p>
          <a:p>
            <a:pPr marL="0" indent="0">
              <a:buNone/>
            </a:pPr>
            <a:endParaRPr lang="de-DE" dirty="0"/>
          </a:p>
        </p:txBody>
      </p:sp>
      <p:sp>
        <p:nvSpPr>
          <p:cNvPr id="2" name="Foliennummernplatzhalter 1">
            <a:extLst>
              <a:ext uri="{FF2B5EF4-FFF2-40B4-BE49-F238E27FC236}">
                <a16:creationId xmlns:a16="http://schemas.microsoft.com/office/drawing/2014/main" xmlns="" id="{8351154A-9D3A-1CE8-F9B4-F03805A3D372}"/>
              </a:ext>
            </a:extLst>
          </p:cNvPr>
          <p:cNvSpPr>
            <a:spLocks noGrp="1"/>
          </p:cNvSpPr>
          <p:nvPr>
            <p:ph type="sldNum" sz="quarter" idx="12"/>
          </p:nvPr>
        </p:nvSpPr>
        <p:spPr/>
        <p:txBody>
          <a:bodyPr/>
          <a:lstStyle/>
          <a:p>
            <a:fld id="{6B6652A4-9E65-44DC-8F92-57F2FE3B71A3}" type="slidenum">
              <a:rPr lang="en-US" smtClean="0"/>
              <a:pPr/>
              <a:t>35</a:t>
            </a:fld>
            <a:endParaRPr lang="en-US"/>
          </a:p>
        </p:txBody>
      </p:sp>
    </p:spTree>
    <p:extLst>
      <p:ext uri="{BB962C8B-B14F-4D97-AF65-F5344CB8AC3E}">
        <p14:creationId xmlns:p14="http://schemas.microsoft.com/office/powerpoint/2010/main" xmlns="" val="375413888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2F1A17D7-6C84-FBA6-C102-FD53034254FB}"/>
              </a:ext>
            </a:extLst>
          </p:cNvPr>
          <p:cNvSpPr>
            <a:spLocks noGrp="1"/>
          </p:cNvSpPr>
          <p:nvPr>
            <p:ph type="title"/>
          </p:nvPr>
        </p:nvSpPr>
        <p:spPr>
          <a:xfrm>
            <a:off x="522514" y="365125"/>
            <a:ext cx="10831286" cy="1799577"/>
          </a:xfrm>
        </p:spPr>
        <p:txBody>
          <a:bodyPr>
            <a:normAutofit fontScale="90000"/>
          </a:bodyPr>
          <a:lstStyle/>
          <a:p>
            <a:pPr>
              <a:tabLst>
                <a:tab pos="541338" algn="l"/>
              </a:tabLst>
            </a:pPr>
            <a:r>
              <a:rPr lang="lt-LT" sz="3200" dirty="0">
                <a:solidFill>
                  <a:srgbClr val="0070C0"/>
                </a:solidFill>
              </a:rPr>
              <a:t>	ESTT </a:t>
            </a:r>
            <a:r>
              <a:rPr lang="en-US" sz="3200" dirty="0">
                <a:solidFill>
                  <a:srgbClr val="0070C0"/>
                </a:solidFill>
              </a:rPr>
              <a:t>2021.05.12, C-505/19 – </a:t>
            </a:r>
            <a:r>
              <a:rPr lang="en-US" sz="3200" i="1" dirty="0">
                <a:solidFill>
                  <a:srgbClr val="0070C0"/>
                </a:solidFill>
              </a:rPr>
              <a:t>WS</a:t>
            </a:r>
            <a:r>
              <a:rPr lang="lt-LT" sz="3200" i="1" dirty="0">
                <a:solidFill>
                  <a:srgbClr val="0070C0"/>
                </a:solidFill>
              </a:rPr>
              <a:t>./.</a:t>
            </a:r>
            <a:r>
              <a:rPr lang="lt-LT" sz="3200" i="1" dirty="0" err="1">
                <a:solidFill>
                  <a:srgbClr val="0070C0"/>
                </a:solidFill>
              </a:rPr>
              <a:t>Bundesrepublik</a:t>
            </a:r>
            <a:r>
              <a:rPr lang="lt-LT" sz="3200" i="1" dirty="0">
                <a:solidFill>
                  <a:srgbClr val="0070C0"/>
                </a:solidFill>
              </a:rPr>
              <a:t> </a:t>
            </a:r>
            <a:r>
              <a:rPr lang="lt-LT" sz="3200" i="1" dirty="0" err="1">
                <a:solidFill>
                  <a:srgbClr val="0070C0"/>
                </a:solidFill>
              </a:rPr>
              <a:t>Deutschland</a:t>
            </a:r>
            <a:r>
              <a:rPr lang="de-DE" sz="3200" dirty="0">
                <a:solidFill>
                  <a:srgbClr val="0070C0"/>
                </a:solidFill>
              </a:rPr>
              <a:t>: 	</a:t>
            </a:r>
            <a:r>
              <a:rPr lang="lt-LT" sz="3200" i="1" dirty="0" err="1">
                <a:solidFill>
                  <a:srgbClr val="0070C0"/>
                </a:solidFill>
              </a:rPr>
              <a:t>non</a:t>
            </a:r>
            <a:r>
              <a:rPr lang="lt-LT" sz="3200" i="1" dirty="0">
                <a:solidFill>
                  <a:srgbClr val="0070C0"/>
                </a:solidFill>
              </a:rPr>
              <a:t> bis </a:t>
            </a:r>
            <a:r>
              <a:rPr lang="lt-LT" sz="3200" i="1" dirty="0" err="1">
                <a:solidFill>
                  <a:srgbClr val="0070C0"/>
                </a:solidFill>
              </a:rPr>
              <a:t>in</a:t>
            </a:r>
            <a:r>
              <a:rPr lang="lt-LT" sz="3200" i="1" dirty="0">
                <a:solidFill>
                  <a:srgbClr val="0070C0"/>
                </a:solidFill>
              </a:rPr>
              <a:t> </a:t>
            </a:r>
            <a:r>
              <a:rPr lang="lt-LT" sz="3200" i="1" dirty="0" err="1">
                <a:solidFill>
                  <a:srgbClr val="0070C0"/>
                </a:solidFill>
              </a:rPr>
              <a:t>idem</a:t>
            </a:r>
            <a:r>
              <a:rPr lang="de-DE" sz="3200" dirty="0">
                <a:solidFill>
                  <a:srgbClr val="0070C0"/>
                </a:solidFill>
              </a:rPr>
              <a:t> </a:t>
            </a:r>
            <a:r>
              <a:rPr lang="de-DE" sz="3200" dirty="0" err="1">
                <a:solidFill>
                  <a:srgbClr val="0070C0"/>
                </a:solidFill>
              </a:rPr>
              <a:t>tarp</a:t>
            </a:r>
            <a:r>
              <a:rPr lang="de-DE" sz="3200" dirty="0">
                <a:solidFill>
                  <a:srgbClr val="0070C0"/>
                </a:solidFill>
              </a:rPr>
              <a:t> </a:t>
            </a:r>
            <a:r>
              <a:rPr lang="de-DE" sz="3200" dirty="0" err="1">
                <a:solidFill>
                  <a:srgbClr val="0070C0"/>
                </a:solidFill>
              </a:rPr>
              <a:t>valst</a:t>
            </a:r>
            <a:r>
              <a:rPr lang="lt-LT" sz="3200" dirty="0" err="1">
                <a:solidFill>
                  <a:srgbClr val="0070C0"/>
                </a:solidFill>
              </a:rPr>
              <a:t>ybių</a:t>
            </a:r>
            <a:r>
              <a:rPr lang="lt-LT" sz="3200" dirty="0">
                <a:solidFill>
                  <a:srgbClr val="0070C0"/>
                </a:solidFill>
              </a:rPr>
              <a:t> narių esant trečiosios valstybės </a:t>
            </a:r>
            <a:r>
              <a:rPr lang="en-US" sz="3200" dirty="0">
                <a:solidFill>
                  <a:srgbClr val="0070C0"/>
                </a:solidFill>
              </a:rPr>
              <a:t>	</a:t>
            </a:r>
            <a:r>
              <a:rPr lang="lt-LT" sz="3200" dirty="0">
                <a:solidFill>
                  <a:srgbClr val="0070C0"/>
                </a:solidFill>
              </a:rPr>
              <a:t>interesui (JAV </a:t>
            </a:r>
            <a:r>
              <a:rPr lang="lt-LT" sz="3200" dirty="0" smtClean="0">
                <a:solidFill>
                  <a:srgbClr val="0070C0"/>
                </a:solidFill>
              </a:rPr>
              <a:t>“raudonasis pranešimas” </a:t>
            </a:r>
            <a:r>
              <a:rPr lang="lt-LT" sz="3200" dirty="0">
                <a:solidFill>
                  <a:srgbClr val="0070C0"/>
                </a:solidFill>
              </a:rPr>
              <a:t>Interpole)</a:t>
            </a:r>
          </a:p>
        </p:txBody>
      </p:sp>
      <p:sp>
        <p:nvSpPr>
          <p:cNvPr id="3" name="Inhaltsplatzhalter 2">
            <a:extLst>
              <a:ext uri="{FF2B5EF4-FFF2-40B4-BE49-F238E27FC236}">
                <a16:creationId xmlns:a16="http://schemas.microsoft.com/office/drawing/2014/main" xmlns="" id="{AEE59389-BA9F-1DFD-C8F9-6778A7E14CBD}"/>
              </a:ext>
            </a:extLst>
          </p:cNvPr>
          <p:cNvSpPr>
            <a:spLocks noGrp="1"/>
          </p:cNvSpPr>
          <p:nvPr>
            <p:ph idx="1"/>
          </p:nvPr>
        </p:nvSpPr>
        <p:spPr>
          <a:xfrm>
            <a:off x="838200" y="2164702"/>
            <a:ext cx="10515600" cy="4012261"/>
          </a:xfrm>
        </p:spPr>
        <p:txBody>
          <a:bodyPr>
            <a:normAutofit/>
          </a:bodyPr>
          <a:lstStyle/>
          <a:p>
            <a:pPr marL="0" indent="0">
              <a:buNone/>
            </a:pPr>
            <a:r>
              <a:rPr lang="lt-LT" dirty="0"/>
              <a:t>Jeigu vienoje ES valstybėje asmeniui galutinai nutraukiamas baudžiamasis persekiojimas, ar šis asmuo gali būti sulaikytas trečiosios valstybės prašymu siekiant jo ekstradicijos? (šiuo atveju – JAV „</a:t>
            </a:r>
            <a:r>
              <a:rPr lang="lt-LT" i="1" dirty="0" err="1"/>
              <a:t>red</a:t>
            </a:r>
            <a:r>
              <a:rPr lang="lt-LT" i="1" dirty="0"/>
              <a:t> </a:t>
            </a:r>
            <a:r>
              <a:rPr lang="lt-LT" i="1" dirty="0" err="1"/>
              <a:t>notice</a:t>
            </a:r>
            <a:r>
              <a:rPr lang="lt-LT" dirty="0"/>
              <a:t>“ Interpole)</a:t>
            </a:r>
          </a:p>
          <a:p>
            <a:pPr marL="0" indent="0">
              <a:buNone/>
            </a:pPr>
            <a:r>
              <a:rPr lang="lt-LT" dirty="0"/>
              <a:t>ESTT: jeigu konstatuojama, kad vienoje iš valstybių narių persekiojimas galutinai nutrauktas, suimti ar tęsti suėmimą draudžiama. Nors KŠSĮ 54 str. negalioja santykyje tarp ES ir trečiųjų valstybių, tačiau pradedant persekiojimo veiksmus SESV 21 str. garantuojama asmens judėjimo laisvė apribojama taip pat, kaip ir grynu „vidaus“ atveju.  </a:t>
            </a:r>
          </a:p>
        </p:txBody>
      </p:sp>
      <p:sp>
        <p:nvSpPr>
          <p:cNvPr id="4" name="Foliennummernplatzhalter 3">
            <a:extLst>
              <a:ext uri="{FF2B5EF4-FFF2-40B4-BE49-F238E27FC236}">
                <a16:creationId xmlns:a16="http://schemas.microsoft.com/office/drawing/2014/main" xmlns="" id="{970978BC-101B-1F0A-F97A-38BE798A653A}"/>
              </a:ext>
            </a:extLst>
          </p:cNvPr>
          <p:cNvSpPr>
            <a:spLocks noGrp="1"/>
          </p:cNvSpPr>
          <p:nvPr>
            <p:ph type="sldNum" sz="quarter" idx="12"/>
          </p:nvPr>
        </p:nvSpPr>
        <p:spPr/>
        <p:txBody>
          <a:bodyPr/>
          <a:lstStyle/>
          <a:p>
            <a:fld id="{6B6652A4-9E65-44DC-8F92-57F2FE3B71A3}" type="slidenum">
              <a:rPr lang="en-US" smtClean="0"/>
              <a:pPr/>
              <a:t>36</a:t>
            </a:fld>
            <a:endParaRPr lang="en-US"/>
          </a:p>
        </p:txBody>
      </p:sp>
    </p:spTree>
    <p:extLst>
      <p:ext uri="{BB962C8B-B14F-4D97-AF65-F5344CB8AC3E}">
        <p14:creationId xmlns:p14="http://schemas.microsoft.com/office/powerpoint/2010/main" xmlns="" val="16067435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nhaltsplatzhalter 2">
            <a:extLst>
              <a:ext uri="{FF2B5EF4-FFF2-40B4-BE49-F238E27FC236}">
                <a16:creationId xmlns:a16="http://schemas.microsoft.com/office/drawing/2014/main" xmlns="" id="{4BBE0B73-4DD5-F0A2-894A-9FE9A614A502}"/>
              </a:ext>
            </a:extLst>
          </p:cNvPr>
          <p:cNvSpPr>
            <a:spLocks noGrp="1"/>
          </p:cNvSpPr>
          <p:nvPr>
            <p:ph idx="1"/>
          </p:nvPr>
        </p:nvSpPr>
        <p:spPr>
          <a:xfrm>
            <a:off x="838200" y="457200"/>
            <a:ext cx="10515600" cy="5719763"/>
          </a:xfrm>
        </p:spPr>
        <p:txBody>
          <a:bodyPr>
            <a:normAutofit lnSpcReduction="10000"/>
          </a:bodyPr>
          <a:lstStyle/>
          <a:p>
            <a:pPr marL="0" indent="0">
              <a:buNone/>
            </a:pPr>
            <a:r>
              <a:rPr lang="de-DE" dirty="0"/>
              <a:t>_____________________________</a:t>
            </a:r>
            <a:endParaRPr lang="lt-LT" dirty="0"/>
          </a:p>
          <a:p>
            <a:r>
              <a:rPr lang="lt-LT" dirty="0"/>
              <a:t>Nors ESTT to tiesiogiai nepasako, bet, panašu, ateities linija bus tokia, kad vienoje ES valstybėje galutiniu sprendimu „įjungtą“ </a:t>
            </a:r>
            <a:r>
              <a:rPr lang="lt-LT" i="1" dirty="0" err="1"/>
              <a:t>non</a:t>
            </a:r>
            <a:r>
              <a:rPr lang="lt-LT" i="1" dirty="0"/>
              <a:t> bis </a:t>
            </a:r>
            <a:r>
              <a:rPr lang="lt-LT" i="1" dirty="0" err="1"/>
              <a:t>in</a:t>
            </a:r>
            <a:r>
              <a:rPr lang="lt-LT" i="1" dirty="0"/>
              <a:t> </a:t>
            </a:r>
            <a:r>
              <a:rPr lang="lt-LT" i="1" dirty="0" err="1"/>
              <a:t>idem</a:t>
            </a:r>
            <a:r>
              <a:rPr lang="lt-LT" i="1" dirty="0"/>
              <a:t> </a:t>
            </a:r>
            <a:r>
              <a:rPr lang="lt-LT" dirty="0"/>
              <a:t>turi pripažinti ir kitos ES valstybės narės </a:t>
            </a:r>
            <a:r>
              <a:rPr lang="de-DE" dirty="0" err="1"/>
              <a:t>teikdamos</a:t>
            </a:r>
            <a:r>
              <a:rPr lang="de-DE" dirty="0"/>
              <a:t> </a:t>
            </a:r>
            <a:r>
              <a:rPr lang="de-DE" dirty="0" err="1"/>
              <a:t>teisin</a:t>
            </a:r>
            <a:r>
              <a:rPr lang="lt-LT" dirty="0"/>
              <a:t>ę pagalbą (ir) trečiųjų valstybių prašymu.  </a:t>
            </a:r>
          </a:p>
          <a:p>
            <a:r>
              <a:rPr lang="lt-LT" dirty="0"/>
              <a:t>Esmė: pagrindinės laisvės galioja baudžiamojo persekiojimo veiksmams ir trečiųjų valstybių atžvilgiu, nors jos pastarųjų ir nesieja (žr. EŽTT, 1989-07-07, 14038/88, </a:t>
            </a:r>
            <a:r>
              <a:rPr lang="lt-LT" i="1" dirty="0" err="1"/>
              <a:t>Soering</a:t>
            </a:r>
            <a:r>
              <a:rPr lang="lt-LT" dirty="0"/>
              <a:t> – draudimas išduoti asmenį į JAV, kur jam gresia mirties bausmė). </a:t>
            </a:r>
          </a:p>
          <a:p>
            <a:r>
              <a:rPr lang="lt-LT" dirty="0"/>
              <a:t>Kita vertus, kai kurios šio sprendimo formuluotės nelabai aiškios ir prieštaringos. ESTT sako, kad, viena vertus, asmenį suimti draudžiama, bet, kita vertus, suėmimas nėra susijęs su asmens ekstradicija į trečią valstybę (tačiau koks tuomet suėmimo tikslas?). Tad gali būti, kad teismo pozicija dar bus tikslinama. </a:t>
            </a:r>
          </a:p>
        </p:txBody>
      </p:sp>
      <p:sp>
        <p:nvSpPr>
          <p:cNvPr id="4" name="Foliennummernplatzhalter 3">
            <a:extLst>
              <a:ext uri="{FF2B5EF4-FFF2-40B4-BE49-F238E27FC236}">
                <a16:creationId xmlns:a16="http://schemas.microsoft.com/office/drawing/2014/main" xmlns="" id="{621981EB-32D2-1561-F463-52AC3B0B8E2D}"/>
              </a:ext>
            </a:extLst>
          </p:cNvPr>
          <p:cNvSpPr>
            <a:spLocks noGrp="1"/>
          </p:cNvSpPr>
          <p:nvPr>
            <p:ph type="sldNum" sz="quarter" idx="12"/>
          </p:nvPr>
        </p:nvSpPr>
        <p:spPr/>
        <p:txBody>
          <a:bodyPr/>
          <a:lstStyle/>
          <a:p>
            <a:fld id="{6B6652A4-9E65-44DC-8F92-57F2FE3B71A3}" type="slidenum">
              <a:rPr lang="en-US" smtClean="0"/>
              <a:pPr/>
              <a:t>37</a:t>
            </a:fld>
            <a:endParaRPr lang="en-US"/>
          </a:p>
        </p:txBody>
      </p:sp>
    </p:spTree>
    <p:extLst>
      <p:ext uri="{BB962C8B-B14F-4D97-AF65-F5344CB8AC3E}">
        <p14:creationId xmlns:p14="http://schemas.microsoft.com/office/powerpoint/2010/main" xmlns="" val="267070015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508000" y="365126"/>
            <a:ext cx="10845800" cy="1014942"/>
          </a:xfrm>
        </p:spPr>
        <p:txBody>
          <a:bodyPr>
            <a:normAutofit/>
          </a:bodyPr>
          <a:lstStyle/>
          <a:p>
            <a:pPr>
              <a:tabLst>
                <a:tab pos="541338" algn="l"/>
              </a:tabLst>
            </a:pPr>
            <a:r>
              <a:rPr lang="lt-LT" sz="3200" dirty="0">
                <a:solidFill>
                  <a:srgbClr val="0070C0"/>
                </a:solidFill>
              </a:rPr>
              <a:t>	ESTT 2021.09.02, C-790/19 - </a:t>
            </a:r>
            <a:r>
              <a:rPr lang="lt-LT" sz="3200" i="1" dirty="0" err="1">
                <a:solidFill>
                  <a:srgbClr val="0070C0"/>
                </a:solidFill>
              </a:rPr>
              <a:t>Tribunalul</a:t>
            </a:r>
            <a:r>
              <a:rPr lang="lt-LT" sz="3200" i="1" dirty="0">
                <a:solidFill>
                  <a:srgbClr val="0070C0"/>
                </a:solidFill>
              </a:rPr>
              <a:t> </a:t>
            </a:r>
            <a:r>
              <a:rPr lang="lt-LT" sz="3200" i="1" dirty="0" err="1">
                <a:solidFill>
                  <a:srgbClr val="0070C0"/>
                </a:solidFill>
              </a:rPr>
              <a:t>Braşov</a:t>
            </a:r>
            <a:r>
              <a:rPr lang="lt-LT" sz="3200" dirty="0">
                <a:solidFill>
                  <a:srgbClr val="0070C0"/>
                </a:solidFill>
              </a:rPr>
              <a:t>:  “savų pinigų” </a:t>
            </a:r>
            <a:r>
              <a:rPr lang="en-US" sz="3200" dirty="0">
                <a:solidFill>
                  <a:srgbClr val="0070C0"/>
                </a:solidFill>
              </a:rPr>
              <a:t>	</a:t>
            </a:r>
            <a:r>
              <a:rPr lang="lt-LT" sz="3200" dirty="0">
                <a:solidFill>
                  <a:srgbClr val="0070C0"/>
                </a:solidFill>
              </a:rPr>
              <a:t>plovimas</a:t>
            </a:r>
            <a:endParaRPr lang="en-US" sz="3200" dirty="0">
              <a:solidFill>
                <a:srgbClr val="0070C0"/>
              </a:solidFill>
            </a:endParaRPr>
          </a:p>
        </p:txBody>
      </p:sp>
      <p:sp>
        <p:nvSpPr>
          <p:cNvPr id="3" name="Turinio vietos rezervavimo ženklas 2"/>
          <p:cNvSpPr>
            <a:spLocks noGrp="1"/>
          </p:cNvSpPr>
          <p:nvPr>
            <p:ph idx="1"/>
          </p:nvPr>
        </p:nvSpPr>
        <p:spPr>
          <a:xfrm>
            <a:off x="838200" y="1446244"/>
            <a:ext cx="10845800" cy="4954555"/>
          </a:xfrm>
        </p:spPr>
        <p:txBody>
          <a:bodyPr>
            <a:normAutofit lnSpcReduction="10000"/>
          </a:bodyPr>
          <a:lstStyle/>
          <a:p>
            <a:pPr marL="0" indent="0">
              <a:buNone/>
            </a:pPr>
            <a:r>
              <a:rPr lang="lt-LT" dirty="0"/>
              <a:t>Asmens, įvykdžiusio pagrindinį nusikaltimą, </a:t>
            </a:r>
            <a:r>
              <a:rPr lang="lt-LT" dirty="0" smtClean="0"/>
              <a:t>iš kurio gautas </a:t>
            </a:r>
            <a:r>
              <a:rPr lang="lt-LT" dirty="0"/>
              <a:t>turtas, persekiojimas dėl pinigų plovimo, neprieštarauja </a:t>
            </a:r>
            <a:r>
              <a:rPr lang="lt-LT" i="1" dirty="0" err="1"/>
              <a:t>non</a:t>
            </a:r>
            <a:r>
              <a:rPr lang="lt-LT" i="1" dirty="0"/>
              <a:t> bis </a:t>
            </a:r>
            <a:r>
              <a:rPr lang="lt-LT" i="1" dirty="0" err="1"/>
              <a:t>in</a:t>
            </a:r>
            <a:r>
              <a:rPr lang="lt-LT" i="1" dirty="0"/>
              <a:t> </a:t>
            </a:r>
            <a:r>
              <a:rPr lang="lt-LT" i="1" dirty="0" err="1"/>
              <a:t>idem</a:t>
            </a:r>
            <a:r>
              <a:rPr lang="lt-LT" i="1" dirty="0"/>
              <a:t> </a:t>
            </a:r>
            <a:r>
              <a:rPr lang="lt-LT" dirty="0"/>
              <a:t>principui, jeigu faktinės aplinkybės, dėl kurių vyksta baudžiamasis persekiojimas, nėra identiškos pagrindinio nusikaltimo sudedamosioms dalims.</a:t>
            </a:r>
          </a:p>
          <a:p>
            <a:pPr marL="0" indent="0">
              <a:buNone/>
            </a:pPr>
            <a:r>
              <a:rPr lang="lt-LT" dirty="0"/>
              <a:t>______________________________</a:t>
            </a:r>
          </a:p>
          <a:p>
            <a:pPr marL="0" indent="0">
              <a:buNone/>
            </a:pPr>
            <a:r>
              <a:rPr lang="lt-LT" dirty="0" err="1"/>
              <a:t>Dir</a:t>
            </a:r>
            <a:r>
              <a:rPr lang="lt-LT" dirty="0"/>
              <a:t> 2018/1673 3 str. (5) atitinkama valstybių </a:t>
            </a:r>
            <a:r>
              <a:rPr lang="lt-LT" dirty="0" err="1"/>
              <a:t>diskrecija</a:t>
            </a:r>
            <a:r>
              <a:rPr lang="lt-LT" dirty="0"/>
              <a:t> nepersekioti pagrindinio nusikaltimo vykdytojo apribota: turto konversijos arba perdavimo, siekiant nuslėpti neteisėtą turto kilmę, taip turto tikrojo pobūdžio ar judėjimo nuslėpimo atvejais baustinas ir toks vykdytojas. Nepersekioti galima tik asmenį, kuris tokį turtą įsigijo, turėjo ar naudojo. </a:t>
            </a:r>
          </a:p>
          <a:p>
            <a:pPr marL="0" indent="0">
              <a:buNone/>
            </a:pPr>
            <a:r>
              <a:rPr lang="lt-LT" dirty="0"/>
              <a:t>Klausimėlis: Jei, pvz., mokestinis sukčiautojas iš gautos naudos susiremontuoja butą, tai savaime irgi yra turto konversija? </a:t>
            </a:r>
          </a:p>
        </p:txBody>
      </p:sp>
      <p:sp>
        <p:nvSpPr>
          <p:cNvPr id="4" name="Foliennummernplatzhalter 3">
            <a:extLst>
              <a:ext uri="{FF2B5EF4-FFF2-40B4-BE49-F238E27FC236}">
                <a16:creationId xmlns:a16="http://schemas.microsoft.com/office/drawing/2014/main" xmlns="" id="{E1A40FEE-B2E2-3F32-5BFD-E6971D9C59FE}"/>
              </a:ext>
            </a:extLst>
          </p:cNvPr>
          <p:cNvSpPr>
            <a:spLocks noGrp="1"/>
          </p:cNvSpPr>
          <p:nvPr>
            <p:ph type="sldNum" sz="quarter" idx="12"/>
          </p:nvPr>
        </p:nvSpPr>
        <p:spPr/>
        <p:txBody>
          <a:bodyPr/>
          <a:lstStyle/>
          <a:p>
            <a:fld id="{6B6652A4-9E65-44DC-8F92-57F2FE3B71A3}" type="slidenum">
              <a:rPr lang="en-US" smtClean="0"/>
              <a:pPr/>
              <a:t>38</a:t>
            </a:fld>
            <a:endParaRPr lang="en-US"/>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urinio vietos rezervavimo ženklas 2"/>
          <p:cNvSpPr>
            <a:spLocks noGrp="1"/>
          </p:cNvSpPr>
          <p:nvPr>
            <p:ph idx="1"/>
          </p:nvPr>
        </p:nvSpPr>
        <p:spPr>
          <a:xfrm>
            <a:off x="838200" y="406400"/>
            <a:ext cx="10515600" cy="5770563"/>
          </a:xfrm>
        </p:spPr>
        <p:txBody>
          <a:bodyPr/>
          <a:lstStyle/>
          <a:p>
            <a:endParaRPr lang="lt-LT" dirty="0"/>
          </a:p>
          <a:p>
            <a:endParaRPr lang="lt-LT" dirty="0"/>
          </a:p>
          <a:p>
            <a:endParaRPr lang="lt-LT" dirty="0"/>
          </a:p>
          <a:p>
            <a:endParaRPr lang="lt-LT" dirty="0"/>
          </a:p>
          <a:p>
            <a:endParaRPr lang="lt-LT" dirty="0"/>
          </a:p>
          <a:p>
            <a:pPr algn="ctr">
              <a:buNone/>
            </a:pPr>
            <a:r>
              <a:rPr lang="lt-LT" sz="3600" dirty="0"/>
              <a:t>Ačiū už dėmesį. </a:t>
            </a:r>
            <a:endParaRPr lang="en-US" sz="3600" dirty="0" smtClean="0"/>
          </a:p>
          <a:p>
            <a:pPr algn="ctr">
              <a:buNone/>
            </a:pPr>
            <a:r>
              <a:rPr lang="en-US" sz="3600" dirty="0" err="1" smtClean="0"/>
              <a:t>justas.namavicius</a:t>
            </a:r>
            <a:r>
              <a:rPr lang="lt-LT" sz="3600" dirty="0" smtClean="0"/>
              <a:t>@</a:t>
            </a:r>
            <a:r>
              <a:rPr lang="lt-LT" sz="3600" dirty="0" err="1" smtClean="0"/>
              <a:t>apeliacinis.lt</a:t>
            </a:r>
            <a:endParaRPr lang="lt-LT" sz="3600" dirty="0"/>
          </a:p>
          <a:p>
            <a:pPr>
              <a:buNone/>
            </a:pPr>
            <a:endParaRPr lang="en-US" dirty="0"/>
          </a:p>
        </p:txBody>
      </p:sp>
      <p:sp>
        <p:nvSpPr>
          <p:cNvPr id="2" name="Foliennummernplatzhalter 1">
            <a:extLst>
              <a:ext uri="{FF2B5EF4-FFF2-40B4-BE49-F238E27FC236}">
                <a16:creationId xmlns:a16="http://schemas.microsoft.com/office/drawing/2014/main" xmlns="" id="{4272200F-E1A4-471E-2EF9-B9C1FB4EF798}"/>
              </a:ext>
            </a:extLst>
          </p:cNvPr>
          <p:cNvSpPr>
            <a:spLocks noGrp="1"/>
          </p:cNvSpPr>
          <p:nvPr>
            <p:ph type="sldNum" sz="quarter" idx="12"/>
          </p:nvPr>
        </p:nvSpPr>
        <p:spPr/>
        <p:txBody>
          <a:bodyPr/>
          <a:lstStyle/>
          <a:p>
            <a:fld id="{6B6652A4-9E65-44DC-8F92-57F2FE3B71A3}" type="slidenum">
              <a:rPr lang="en-US" smtClean="0"/>
              <a:pPr/>
              <a:t>39</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838200" y="365126"/>
            <a:ext cx="10515600" cy="845608"/>
          </a:xfrm>
        </p:spPr>
        <p:txBody>
          <a:bodyPr>
            <a:noAutofit/>
          </a:bodyPr>
          <a:lstStyle/>
          <a:p>
            <a:r>
              <a:rPr lang="lt-LT" sz="3600" dirty="0"/>
              <a:t>Kas yra tarpusavio pripažinimo principas? </a:t>
            </a:r>
            <a:br>
              <a:rPr lang="lt-LT" sz="3600" dirty="0"/>
            </a:br>
            <a:r>
              <a:rPr lang="lt-LT" sz="3600" dirty="0"/>
              <a:t>(SESV 82 str. 1 d.)</a:t>
            </a:r>
            <a:endParaRPr lang="en-US" sz="3600" dirty="0"/>
          </a:p>
        </p:txBody>
      </p:sp>
      <p:sp>
        <p:nvSpPr>
          <p:cNvPr id="3" name="Turinio vietos rezervavimo ženklas 2"/>
          <p:cNvSpPr>
            <a:spLocks noGrp="1"/>
          </p:cNvSpPr>
          <p:nvPr>
            <p:ph idx="1"/>
          </p:nvPr>
        </p:nvSpPr>
        <p:spPr>
          <a:xfrm>
            <a:off x="838200" y="1278467"/>
            <a:ext cx="10515600" cy="4898496"/>
          </a:xfrm>
        </p:spPr>
        <p:txBody>
          <a:bodyPr>
            <a:normAutofit/>
          </a:bodyPr>
          <a:lstStyle/>
          <a:p>
            <a:endParaRPr lang="lt-LT" dirty="0"/>
          </a:p>
          <a:p>
            <a:r>
              <a:rPr lang="lt-LT" dirty="0"/>
              <a:t>Kildinamas iš ES prekių judėjimo laisvės: prekė, legaliai paleista į apyvartą vienoje ES valstybėje, paprastai turi būti pripažįstama ir kitose, </a:t>
            </a:r>
            <a:r>
              <a:rPr lang="lt-LT" dirty="0">
                <a:solidFill>
                  <a:srgbClr val="0070C0"/>
                </a:solidFill>
              </a:rPr>
              <a:t>ESTT</a:t>
            </a:r>
            <a:r>
              <a:rPr lang="de-DE" dirty="0">
                <a:solidFill>
                  <a:srgbClr val="0070C0"/>
                </a:solidFill>
              </a:rPr>
              <a:t> C-120/78 –</a:t>
            </a:r>
            <a:r>
              <a:rPr lang="lt-LT" dirty="0">
                <a:solidFill>
                  <a:srgbClr val="0070C0"/>
                </a:solidFill>
              </a:rPr>
              <a:t> </a:t>
            </a:r>
            <a:r>
              <a:rPr lang="lt-LT" i="1" dirty="0">
                <a:solidFill>
                  <a:srgbClr val="0070C0"/>
                </a:solidFill>
              </a:rPr>
              <a:t>“</a:t>
            </a:r>
            <a:r>
              <a:rPr lang="de-DE" i="1" dirty="0" err="1">
                <a:solidFill>
                  <a:srgbClr val="0070C0"/>
                </a:solidFill>
              </a:rPr>
              <a:t>Cassis</a:t>
            </a:r>
            <a:r>
              <a:rPr lang="de-DE" i="1" dirty="0">
                <a:solidFill>
                  <a:srgbClr val="0070C0"/>
                </a:solidFill>
              </a:rPr>
              <a:t> de Dijon“</a:t>
            </a:r>
            <a:r>
              <a:rPr lang="lt-LT" i="1" dirty="0">
                <a:solidFill>
                  <a:srgbClr val="0070C0"/>
                </a:solidFill>
              </a:rPr>
              <a:t>.</a:t>
            </a:r>
          </a:p>
          <a:p>
            <a:r>
              <a:rPr lang="lt-LT" dirty="0"/>
              <a:t>Paralelė baudžiamojoje teisėje: justicijos sprendimas, priimtas vienoje ES valstybėje narėje, privalo būti greitai ir be papildomų formalumų pripažintas ir vykdomas kitoje ES valstybėse narėse, </a:t>
            </a:r>
            <a:r>
              <a:rPr lang="lt-LT" b="1" dirty="0"/>
              <a:t>nepaisant to, ar toks sprendimas galėjo būti priimtas pagal kitos valstybės teisę</a:t>
            </a:r>
            <a:r>
              <a:rPr lang="lt-LT" dirty="0"/>
              <a:t>. </a:t>
            </a:r>
            <a:endParaRPr lang="de-DE" dirty="0"/>
          </a:p>
          <a:p>
            <a:pPr>
              <a:buNone/>
            </a:pPr>
            <a:endParaRPr lang="de-DE" dirty="0"/>
          </a:p>
        </p:txBody>
      </p:sp>
      <p:sp>
        <p:nvSpPr>
          <p:cNvPr id="4" name="Skaidrės numerio vietos rezervavimo ženklas 3"/>
          <p:cNvSpPr>
            <a:spLocks noGrp="1"/>
          </p:cNvSpPr>
          <p:nvPr>
            <p:ph type="sldNum" sz="quarter" idx="12"/>
          </p:nvPr>
        </p:nvSpPr>
        <p:spPr/>
        <p:txBody>
          <a:bodyPr/>
          <a:lstStyle/>
          <a:p>
            <a:fld id="{6B6652A4-9E65-44DC-8F92-57F2FE3B71A3}"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838200" y="365126"/>
            <a:ext cx="10515600" cy="676274"/>
          </a:xfrm>
        </p:spPr>
        <p:txBody>
          <a:bodyPr>
            <a:normAutofit/>
          </a:bodyPr>
          <a:lstStyle/>
          <a:p>
            <a:r>
              <a:rPr lang="lt-LT" sz="3600" dirty="0"/>
              <a:t>Taikymo atvejai:</a:t>
            </a:r>
            <a:endParaRPr lang="en-US" sz="3600" dirty="0"/>
          </a:p>
        </p:txBody>
      </p:sp>
      <p:sp>
        <p:nvSpPr>
          <p:cNvPr id="3" name="Turinio vietos rezervavimo ženklas 2"/>
          <p:cNvSpPr>
            <a:spLocks noGrp="1"/>
          </p:cNvSpPr>
          <p:nvPr>
            <p:ph idx="1"/>
          </p:nvPr>
        </p:nvSpPr>
        <p:spPr>
          <a:xfrm>
            <a:off x="838200" y="1371600"/>
            <a:ext cx="10515600" cy="4805363"/>
          </a:xfrm>
        </p:spPr>
        <p:txBody>
          <a:bodyPr/>
          <a:lstStyle/>
          <a:p>
            <a:endParaRPr lang="lt-LT" dirty="0"/>
          </a:p>
          <a:p>
            <a:r>
              <a:rPr lang="lt-LT" dirty="0"/>
              <a:t>Tarptautinė teisinė pagalba baudžiamosiose bylose</a:t>
            </a:r>
          </a:p>
          <a:p>
            <a:r>
              <a:rPr lang="lt-LT" i="1" dirty="0" err="1"/>
              <a:t>Non</a:t>
            </a:r>
            <a:r>
              <a:rPr lang="lt-LT" i="1" dirty="0"/>
              <a:t> bis </a:t>
            </a:r>
            <a:r>
              <a:rPr lang="lt-LT" i="1" dirty="0" err="1"/>
              <a:t>in</a:t>
            </a:r>
            <a:r>
              <a:rPr lang="lt-LT" i="1" dirty="0"/>
              <a:t> </a:t>
            </a:r>
            <a:r>
              <a:rPr lang="lt-LT" i="1" dirty="0" err="1"/>
              <a:t>idem</a:t>
            </a:r>
            <a:r>
              <a:rPr lang="lt-LT" dirty="0"/>
              <a:t>, </a:t>
            </a:r>
            <a:r>
              <a:rPr lang="lt-LT" dirty="0" err="1"/>
              <a:t>Ch</a:t>
            </a:r>
            <a:r>
              <a:rPr lang="lt-LT" dirty="0"/>
              <a:t> 50 str., KŠSĮ 54 str.</a:t>
            </a:r>
          </a:p>
          <a:p>
            <a:r>
              <a:rPr lang="lt-LT" dirty="0"/>
              <a:t>Atsižvelgimas į užsienio valstybės apkaltinamąjį nuosprendį naujoje baudžiamojoje byloje, PS 2008/675/TVR</a:t>
            </a:r>
          </a:p>
        </p:txBody>
      </p:sp>
      <p:sp>
        <p:nvSpPr>
          <p:cNvPr id="4" name="Skaidrės numerio vietos rezervavimo ženklas 3"/>
          <p:cNvSpPr>
            <a:spLocks noGrp="1"/>
          </p:cNvSpPr>
          <p:nvPr>
            <p:ph type="sldNum" sz="quarter" idx="12"/>
          </p:nvPr>
        </p:nvSpPr>
        <p:spPr/>
        <p:txBody>
          <a:bodyPr/>
          <a:lstStyle/>
          <a:p>
            <a:fld id="{6B6652A4-9E65-44DC-8F92-57F2FE3B71A3}" type="slidenum">
              <a:rPr lang="en-US" smtClean="0"/>
              <a:pPr/>
              <a:t>5</a:t>
            </a:fld>
            <a:endParaRPr 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838200" y="365126"/>
            <a:ext cx="10515600" cy="633941"/>
          </a:xfrm>
        </p:spPr>
        <p:txBody>
          <a:bodyPr>
            <a:normAutofit fontScale="90000"/>
          </a:bodyPr>
          <a:lstStyle/>
          <a:p>
            <a:r>
              <a:rPr lang="en-US" dirty="0" err="1"/>
              <a:t>Skirtumai</a:t>
            </a:r>
            <a:r>
              <a:rPr lang="lt-LT" dirty="0"/>
              <a:t>, lyginant su “klasikine” teisine pagalba</a:t>
            </a:r>
            <a:endParaRPr lang="en-US" dirty="0"/>
          </a:p>
        </p:txBody>
      </p:sp>
      <p:sp>
        <p:nvSpPr>
          <p:cNvPr id="3" name="Turinio vietos rezervavimo ženklas 2"/>
          <p:cNvSpPr>
            <a:spLocks noGrp="1"/>
          </p:cNvSpPr>
          <p:nvPr>
            <p:ph idx="1"/>
          </p:nvPr>
        </p:nvSpPr>
        <p:spPr>
          <a:xfrm>
            <a:off x="838200" y="1151467"/>
            <a:ext cx="10515600" cy="5025496"/>
          </a:xfrm>
        </p:spPr>
        <p:txBody>
          <a:bodyPr>
            <a:normAutofit/>
          </a:bodyPr>
          <a:lstStyle/>
          <a:p>
            <a:r>
              <a:rPr lang="lt-LT" dirty="0"/>
              <a:t>Proceso suvienodinimas (forma, terminai, etc.).</a:t>
            </a:r>
          </a:p>
          <a:p>
            <a:r>
              <a:rPr lang="lt-LT" dirty="0"/>
              <a:t>Formalizavimas, atsisakant politinės valstybių </a:t>
            </a:r>
            <a:r>
              <a:rPr lang="lt-LT" dirty="0" err="1"/>
              <a:t>diskrecijos</a:t>
            </a:r>
            <a:r>
              <a:rPr lang="lt-LT" dirty="0"/>
              <a:t> vykdyti/nevykdyti prašymo.</a:t>
            </a:r>
          </a:p>
          <a:p>
            <a:r>
              <a:rPr lang="lt-LT" dirty="0"/>
              <a:t>Piliečių perdavimas (tačiau kai kuriose valstybėse, taip pat ir LT, žinoma ir anksčiau)</a:t>
            </a:r>
          </a:p>
          <a:p>
            <a:r>
              <a:rPr lang="lt-LT" dirty="0"/>
              <a:t>“Baigtinis” atsisakymo </a:t>
            </a:r>
            <a:r>
              <a:rPr lang="en-US" dirty="0" err="1"/>
              <a:t>teikti</a:t>
            </a:r>
            <a:r>
              <a:rPr lang="en-US" dirty="0"/>
              <a:t> </a:t>
            </a:r>
            <a:r>
              <a:rPr lang="en-US" dirty="0" err="1"/>
              <a:t>teisin</a:t>
            </a:r>
            <a:r>
              <a:rPr lang="lt-LT" dirty="0"/>
              <a:t>ę pagalbą sąrašas pagal ES teisę (bent jau tokia buvo vizija, tačiau ESTT vėliau teko koreguotis dėl bendrų </a:t>
            </a:r>
            <a:r>
              <a:rPr lang="lt-LT" i="1" dirty="0" err="1"/>
              <a:t>ordre</a:t>
            </a:r>
            <a:r>
              <a:rPr lang="lt-LT" i="1" dirty="0"/>
              <a:t> </a:t>
            </a:r>
            <a:r>
              <a:rPr lang="lt-LT" i="1" dirty="0" err="1"/>
              <a:t>public</a:t>
            </a:r>
            <a:r>
              <a:rPr lang="lt-LT" i="1" dirty="0"/>
              <a:t> </a:t>
            </a:r>
            <a:r>
              <a:rPr lang="lt-LT" dirty="0"/>
              <a:t>reikalavimų)</a:t>
            </a:r>
          </a:p>
          <a:p>
            <a:r>
              <a:rPr lang="lt-LT" dirty="0"/>
              <a:t>Dalinis abipusio veikos baudžiamumo atsisakymas (tiesa, ne visuose teisės aktuose). - Mokslinėje literatūroje iki šiol diskutuojama, ar atitinka teisinės valstybės principą, ypač valstybės piliečių atžvilgiu. </a:t>
            </a:r>
          </a:p>
        </p:txBody>
      </p:sp>
      <p:sp>
        <p:nvSpPr>
          <p:cNvPr id="4" name="Skaidrės numerio vietos rezervavimo ženklas 3"/>
          <p:cNvSpPr>
            <a:spLocks noGrp="1"/>
          </p:cNvSpPr>
          <p:nvPr>
            <p:ph type="sldNum" sz="quarter" idx="12"/>
          </p:nvPr>
        </p:nvSpPr>
        <p:spPr/>
        <p:txBody>
          <a:bodyPr/>
          <a:lstStyle/>
          <a:p>
            <a:fld id="{6B6652A4-9E65-44DC-8F92-57F2FE3B71A3}" type="slidenum">
              <a:rPr lang="en-US" smtClean="0"/>
              <a:pPr/>
              <a:t>6</a:t>
            </a:fld>
            <a:endParaRPr lang="en-US"/>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xmlns="" id="{B791A823-655B-26F0-6F23-552BCCE93055}"/>
              </a:ext>
            </a:extLst>
          </p:cNvPr>
          <p:cNvSpPr>
            <a:spLocks noGrp="1"/>
          </p:cNvSpPr>
          <p:nvPr>
            <p:ph type="ctrTitle"/>
          </p:nvPr>
        </p:nvSpPr>
        <p:spPr/>
        <p:txBody>
          <a:bodyPr/>
          <a:lstStyle/>
          <a:p>
            <a:r>
              <a:rPr lang="lt-LT" dirty="0"/>
              <a:t>Laisvės atėmimo bausmės vykdymo perėmimas</a:t>
            </a:r>
          </a:p>
        </p:txBody>
      </p:sp>
      <p:sp>
        <p:nvSpPr>
          <p:cNvPr id="4" name="Foliennummernplatzhalter 3">
            <a:extLst>
              <a:ext uri="{FF2B5EF4-FFF2-40B4-BE49-F238E27FC236}">
                <a16:creationId xmlns:a16="http://schemas.microsoft.com/office/drawing/2014/main" xmlns="" id="{373D1761-601B-A146-424D-CC96D87AF466}"/>
              </a:ext>
            </a:extLst>
          </p:cNvPr>
          <p:cNvSpPr>
            <a:spLocks noGrp="1"/>
          </p:cNvSpPr>
          <p:nvPr>
            <p:ph type="sldNum" sz="quarter" idx="12"/>
          </p:nvPr>
        </p:nvSpPr>
        <p:spPr/>
        <p:txBody>
          <a:bodyPr/>
          <a:lstStyle/>
          <a:p>
            <a:fld id="{6B6652A4-9E65-44DC-8F92-57F2FE3B71A3}" type="slidenum">
              <a:rPr lang="en-US" smtClean="0"/>
              <a:pPr/>
              <a:t>7</a:t>
            </a:fld>
            <a:endParaRPr lang="en-US"/>
          </a:p>
        </p:txBody>
      </p:sp>
    </p:spTree>
    <p:extLst>
      <p:ext uri="{BB962C8B-B14F-4D97-AF65-F5344CB8AC3E}">
        <p14:creationId xmlns:p14="http://schemas.microsoft.com/office/powerpoint/2010/main" xmlns="" val="290055910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Antraštė 2"/>
          <p:cNvSpPr>
            <a:spLocks noGrp="1"/>
          </p:cNvSpPr>
          <p:nvPr>
            <p:ph type="title"/>
          </p:nvPr>
        </p:nvSpPr>
        <p:spPr>
          <a:xfrm flipV="1">
            <a:off x="838200" y="434340"/>
            <a:ext cx="10515600" cy="107527"/>
          </a:xfrm>
        </p:spPr>
        <p:txBody>
          <a:bodyPr>
            <a:normAutofit fontScale="90000"/>
          </a:bodyPr>
          <a:lstStyle/>
          <a:p>
            <a:r>
              <a:rPr lang="de-DE" dirty="0"/>
              <a:t/>
            </a:r>
            <a:br>
              <a:rPr lang="de-DE" dirty="0"/>
            </a:br>
            <a:r>
              <a:rPr lang="lt-LT" dirty="0"/>
              <a:t/>
            </a:r>
            <a:br>
              <a:rPr lang="lt-LT" dirty="0"/>
            </a:br>
            <a:endParaRPr lang="en-US" dirty="0"/>
          </a:p>
        </p:txBody>
      </p:sp>
      <p:sp>
        <p:nvSpPr>
          <p:cNvPr id="4" name="Turinio vietos rezervavimo ženklas 3"/>
          <p:cNvSpPr>
            <a:spLocks noGrp="1"/>
          </p:cNvSpPr>
          <p:nvPr>
            <p:ph idx="1"/>
          </p:nvPr>
        </p:nvSpPr>
        <p:spPr>
          <a:xfrm>
            <a:off x="838200" y="541868"/>
            <a:ext cx="10515600" cy="5635096"/>
          </a:xfrm>
        </p:spPr>
        <p:txBody>
          <a:bodyPr>
            <a:normAutofit/>
          </a:bodyPr>
          <a:lstStyle/>
          <a:p>
            <a:pPr marL="0" indent="0"/>
            <a:r>
              <a:rPr lang="lt-LT" dirty="0"/>
              <a:t> </a:t>
            </a:r>
            <a:r>
              <a:rPr lang="en-US" dirty="0" err="1"/>
              <a:t>Prasm</a:t>
            </a:r>
            <a:r>
              <a:rPr lang="lt-LT" dirty="0"/>
              <a:t>ė: asmuo, nuteistas užsienio valstybėje, gali atlikti bausmę “savo” pilietybės/pastovios gyvenamosios vietos valstybėje, kas turi pasitarauti sėkmingesnei resocializacijai. </a:t>
            </a:r>
            <a:endParaRPr lang="en-US" dirty="0"/>
          </a:p>
          <a:p>
            <a:pPr marL="0" indent="0"/>
            <a:r>
              <a:rPr lang="lt-LT" dirty="0"/>
              <a:t> Įgyvendinamas teisės aktas: PS (ES) 2008/909/TVR, 2008-11-27, su pakeitimais PS (ES) 2009/299/TVR, 2009-02-26. ES erdvėje turi pirmenybę prieš tarptautines sutartis (visų pirma 1983 m. Nuteistųjų asmenų perdavimo konvenciją). </a:t>
            </a:r>
          </a:p>
          <a:p>
            <a:pPr marL="0" indent="0"/>
            <a:r>
              <a:rPr lang="lt-LT" dirty="0"/>
              <a:t> Lietuvos teisė: ĮESPV 3-24</a:t>
            </a:r>
            <a:r>
              <a:rPr lang="lt-LT" baseline="30000" dirty="0"/>
              <a:t>1</a:t>
            </a:r>
            <a:r>
              <a:rPr lang="lt-LT" dirty="0"/>
              <a:t> str. – </a:t>
            </a:r>
            <a:r>
              <a:rPr lang="lt-LT" dirty="0">
                <a:solidFill>
                  <a:srgbClr val="FF0000"/>
                </a:solidFill>
              </a:rPr>
              <a:t>nuo 2023.01.01 kai kurios nuostatos keisis. </a:t>
            </a:r>
            <a:r>
              <a:rPr lang="lt-LT" dirty="0"/>
              <a:t>Sistematika: 3-17 str. pripažinimas; 18-24</a:t>
            </a:r>
            <a:r>
              <a:rPr lang="lt-LT" baseline="30000" dirty="0"/>
              <a:t>1 </a:t>
            </a:r>
            <a:r>
              <a:rPr lang="lt-LT" dirty="0"/>
              <a:t>perdavimas vykdyti. </a:t>
            </a:r>
            <a:endParaRPr lang="en-US" dirty="0"/>
          </a:p>
          <a:p>
            <a:r>
              <a:rPr lang="lt-LT" dirty="0"/>
              <a:t>Mus domina:</a:t>
            </a:r>
          </a:p>
          <a:p>
            <a:pPr marL="514350" indent="-514350">
              <a:buAutoNum type="arabicPeriod"/>
            </a:pPr>
            <a:r>
              <a:rPr lang="en-US" dirty="0" err="1"/>
              <a:t>Kokie</a:t>
            </a:r>
            <a:r>
              <a:rPr lang="en-US" dirty="0"/>
              <a:t> </a:t>
            </a:r>
            <a:r>
              <a:rPr lang="lt-LT" dirty="0"/>
              <a:t>pripažinimo </a:t>
            </a:r>
            <a:r>
              <a:rPr lang="en-US" dirty="0" err="1"/>
              <a:t>kriterijai</a:t>
            </a:r>
            <a:r>
              <a:rPr lang="en-US" dirty="0"/>
              <a:t>?</a:t>
            </a:r>
            <a:endParaRPr lang="lt-LT" dirty="0"/>
          </a:p>
          <a:p>
            <a:pPr marL="514350" indent="-514350">
              <a:buAutoNum type="arabicPeriod"/>
            </a:pPr>
            <a:r>
              <a:rPr lang="lt-LT" dirty="0"/>
              <a:t>Kas tuomet? </a:t>
            </a:r>
          </a:p>
          <a:p>
            <a:pPr>
              <a:buNone/>
            </a:pPr>
            <a:endParaRPr lang="lt-LT" dirty="0"/>
          </a:p>
          <a:p>
            <a:pPr>
              <a:buNone/>
            </a:pPr>
            <a:endParaRPr lang="lt-LT" dirty="0"/>
          </a:p>
          <a:p>
            <a:pPr>
              <a:buNone/>
            </a:pPr>
            <a:endParaRPr lang="lt-LT" dirty="0"/>
          </a:p>
          <a:p>
            <a:pPr>
              <a:buNone/>
            </a:pPr>
            <a:endParaRPr lang="en-US" dirty="0"/>
          </a:p>
        </p:txBody>
      </p:sp>
      <p:sp>
        <p:nvSpPr>
          <p:cNvPr id="2" name="Skaidrės numerio vietos rezervavimo ženklas 1"/>
          <p:cNvSpPr>
            <a:spLocks noGrp="1"/>
          </p:cNvSpPr>
          <p:nvPr>
            <p:ph type="sldNum" sz="quarter" idx="12"/>
          </p:nvPr>
        </p:nvSpPr>
        <p:spPr/>
        <p:txBody>
          <a:bodyPr/>
          <a:lstStyle/>
          <a:p>
            <a:fld id="{6B6652A4-9E65-44DC-8F92-57F2FE3B71A3}" type="slidenum">
              <a:rPr lang="en-US" smtClean="0"/>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ntraštė 1"/>
          <p:cNvSpPr>
            <a:spLocks noGrp="1"/>
          </p:cNvSpPr>
          <p:nvPr>
            <p:ph type="title"/>
          </p:nvPr>
        </p:nvSpPr>
        <p:spPr>
          <a:xfrm>
            <a:off x="838200" y="365126"/>
            <a:ext cx="10515600" cy="617007"/>
          </a:xfrm>
        </p:spPr>
        <p:txBody>
          <a:bodyPr>
            <a:normAutofit fontScale="90000"/>
          </a:bodyPr>
          <a:lstStyle/>
          <a:p>
            <a:r>
              <a:rPr lang="lt-LT" dirty="0"/>
              <a:t/>
            </a:r>
            <a:br>
              <a:rPr lang="lt-LT" dirty="0"/>
            </a:br>
            <a:r>
              <a:rPr lang="lt-LT" dirty="0"/>
              <a:t>Pripažinimo sąlygos: ĮESPV 3 straipsnis</a:t>
            </a:r>
            <a:r>
              <a:rPr lang="en-US" dirty="0"/>
              <a:t/>
            </a:r>
            <a:br>
              <a:rPr lang="en-US" dirty="0"/>
            </a:br>
            <a:r>
              <a:rPr lang="lt-LT" dirty="0"/>
              <a:t> </a:t>
            </a:r>
            <a:endParaRPr lang="en-US" dirty="0"/>
          </a:p>
        </p:txBody>
      </p:sp>
      <p:sp>
        <p:nvSpPr>
          <p:cNvPr id="3" name="Turinio vietos rezervavimo ženklas 2"/>
          <p:cNvSpPr>
            <a:spLocks noGrp="1"/>
          </p:cNvSpPr>
          <p:nvPr>
            <p:ph idx="1"/>
          </p:nvPr>
        </p:nvSpPr>
        <p:spPr>
          <a:xfrm>
            <a:off x="838200" y="1278467"/>
            <a:ext cx="10515600" cy="4898496"/>
          </a:xfrm>
        </p:spPr>
        <p:txBody>
          <a:bodyPr/>
          <a:lstStyle/>
          <a:p>
            <a:pPr marL="514350" indent="-514350">
              <a:buAutoNum type="arabicPeriod"/>
            </a:pPr>
            <a:r>
              <a:rPr lang="lt-LT" dirty="0"/>
              <a:t>Asmuo LT pilietis + gyvenamoji vieta Lietuvoje </a:t>
            </a:r>
            <a:r>
              <a:rPr lang="lt-LT" u="sng" dirty="0"/>
              <a:t>arba</a:t>
            </a:r>
            <a:r>
              <a:rPr lang="lt-LT" dirty="0"/>
              <a:t> sprendimas deportuoti į LT.  </a:t>
            </a:r>
          </a:p>
          <a:p>
            <a:pPr marL="514350" indent="-514350">
              <a:buNone/>
            </a:pPr>
            <a:r>
              <a:rPr lang="lt-LT" dirty="0"/>
              <a:t>	Tokiais atvejais asmens </a:t>
            </a:r>
            <a:r>
              <a:rPr lang="lt-LT" dirty="0">
                <a:solidFill>
                  <a:srgbClr val="0070C0"/>
                </a:solidFill>
              </a:rPr>
              <a:t>sutikimo nereikia</a:t>
            </a:r>
            <a:r>
              <a:rPr lang="lt-LT" dirty="0"/>
              <a:t>; palankesnė resocializacija </a:t>
            </a:r>
            <a:r>
              <a:rPr lang="lt-LT" dirty="0" err="1"/>
              <a:t>preziumuojama</a:t>
            </a:r>
            <a:r>
              <a:rPr lang="lt-LT" dirty="0"/>
              <a:t>. Praktikoje ne apie tai: atsikratyti užsienio piliečių pertekliaus įkalinimo įstaigose. </a:t>
            </a:r>
          </a:p>
          <a:p>
            <a:pPr marL="514350" indent="-514350">
              <a:buNone/>
            </a:pPr>
            <a:r>
              <a:rPr lang="lt-LT" dirty="0"/>
              <a:t>2.	Asmuo LT pilietis </a:t>
            </a:r>
            <a:r>
              <a:rPr lang="lt-LT" u="sng" dirty="0"/>
              <a:t>arba</a:t>
            </a:r>
            <a:r>
              <a:rPr lang="lt-LT" dirty="0"/>
              <a:t> nuolat gyvenantis asmuo + </a:t>
            </a:r>
            <a:r>
              <a:rPr lang="lt-LT" dirty="0">
                <a:solidFill>
                  <a:srgbClr val="0070C0"/>
                </a:solidFill>
              </a:rPr>
              <a:t>asmuo sutinka </a:t>
            </a:r>
            <a:r>
              <a:rPr lang="lt-LT" dirty="0"/>
              <a:t>+ sutinka laisvės atėmimo įstaiga</a:t>
            </a:r>
            <a:r>
              <a:rPr lang="en-US" dirty="0"/>
              <a:t> (</a:t>
            </a:r>
            <a:r>
              <a:rPr lang="en-US" dirty="0" err="1"/>
              <a:t>jei</a:t>
            </a:r>
            <a:r>
              <a:rPr lang="lt-LT" dirty="0" err="1"/>
              <a:t>gu</a:t>
            </a:r>
            <a:r>
              <a:rPr lang="en-US" dirty="0"/>
              <a:t> </a:t>
            </a:r>
            <a:r>
              <a:rPr lang="lt-LT" dirty="0"/>
              <a:t>įstaiga nesutinka, prašymas į teismą nepatenka, sprendimas neskundžiamas; ĮESPV 6 str. 3 d.</a:t>
            </a:r>
            <a:r>
              <a:rPr lang="en-US" dirty="0"/>
              <a:t>)</a:t>
            </a:r>
            <a:r>
              <a:rPr lang="lt-LT" dirty="0"/>
              <a:t>. </a:t>
            </a:r>
            <a:r>
              <a:rPr lang="lt-LT" dirty="0">
                <a:solidFill>
                  <a:srgbClr val="0070C0"/>
                </a:solidFill>
              </a:rPr>
              <a:t>Asmens sutikimo </a:t>
            </a:r>
            <a:r>
              <a:rPr lang="lt-LT" dirty="0"/>
              <a:t>nereikia, jei pabėgo į LT arba sprendimas deportuoti į LT.  </a:t>
            </a:r>
          </a:p>
          <a:p>
            <a:pPr marL="0" indent="0">
              <a:buNone/>
            </a:pPr>
            <a:endParaRPr lang="lt-LT" dirty="0"/>
          </a:p>
          <a:p>
            <a:pPr marL="0" indent="0">
              <a:buNone/>
            </a:pPr>
            <a:endParaRPr lang="lt-LT" dirty="0"/>
          </a:p>
          <a:p>
            <a:pPr marL="0" indent="0">
              <a:buNone/>
            </a:pPr>
            <a:endParaRPr lang="lt-LT" dirty="0"/>
          </a:p>
          <a:p>
            <a:pPr marL="0" indent="0">
              <a:buNone/>
            </a:pPr>
            <a:endParaRPr lang="en-US" dirty="0"/>
          </a:p>
        </p:txBody>
      </p:sp>
      <p:sp>
        <p:nvSpPr>
          <p:cNvPr id="4" name="Skaidrės numerio vietos rezervavimo ženklas 3"/>
          <p:cNvSpPr>
            <a:spLocks noGrp="1"/>
          </p:cNvSpPr>
          <p:nvPr>
            <p:ph type="sldNum" sz="quarter" idx="12"/>
          </p:nvPr>
        </p:nvSpPr>
        <p:spPr/>
        <p:txBody>
          <a:bodyPr/>
          <a:lstStyle/>
          <a:p>
            <a:fld id="{6B6652A4-9E65-44DC-8F92-57F2FE3B71A3}" type="slidenum">
              <a:rPr lang="en-US" smtClean="0"/>
              <a:pPr/>
              <a:t>9</a:t>
            </a:fld>
            <a:endParaRPr lang="en-US"/>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655</TotalTime>
  <Words>3125</Words>
  <Application>Microsoft Office PowerPoint</Application>
  <PresentationFormat>Pasirinktinai</PresentationFormat>
  <Paragraphs>255</Paragraphs>
  <Slides>39</Slides>
  <Notes>14</Notes>
  <HiddenSlides>0</HiddenSlides>
  <MMClips>0</MMClips>
  <ScaleCrop>false</ScaleCrop>
  <HeadingPairs>
    <vt:vector size="4" baseType="variant">
      <vt:variant>
        <vt:lpstr>Tema</vt:lpstr>
      </vt:variant>
      <vt:variant>
        <vt:i4>1</vt:i4>
      </vt:variant>
      <vt:variant>
        <vt:lpstr>Skaidrių pavadinimai</vt:lpstr>
      </vt:variant>
      <vt:variant>
        <vt:i4>39</vt:i4>
      </vt:variant>
    </vt:vector>
  </HeadingPairs>
  <TitlesOfParts>
    <vt:vector size="40" baseType="lpstr">
      <vt:lpstr>Office</vt:lpstr>
      <vt:lpstr>   Bylos su tarptautiniu elementu: kitų valstybių prašymų nagrinėjimas; teismo sprendimų pripažinimas ir vykdymas</vt:lpstr>
      <vt:lpstr>Apie ką kalbėsim:</vt:lpstr>
      <vt:lpstr>Skaidrė 3</vt:lpstr>
      <vt:lpstr>Kas yra tarpusavio pripažinimo principas?  (SESV 82 str. 1 d.)</vt:lpstr>
      <vt:lpstr>Taikymo atvejai:</vt:lpstr>
      <vt:lpstr>Skirtumai, lyginant su “klasikine” teisine pagalba</vt:lpstr>
      <vt:lpstr>Laisvės atėmimo bausmės vykdymo perėmimas</vt:lpstr>
      <vt:lpstr>  </vt:lpstr>
      <vt:lpstr> Pripažinimo sąlygos: ĮESPV 3 straipsnis  </vt:lpstr>
      <vt:lpstr>Atsisakymo pagrindai: ĮESPV 8 straipsnis</vt:lpstr>
      <vt:lpstr>Bausmės derinimas: ĮESPV 9 straipsnis.</vt:lpstr>
      <vt:lpstr>Bausmės „konversija“</vt:lpstr>
      <vt:lpstr>Bausmių bendrinimas</vt:lpstr>
      <vt:lpstr>Atribojimas nuo atsižvelgimo į užsienio valstybės teismo nuosprendį (PS 2008/605/TVR):</vt:lpstr>
      <vt:lpstr>Skaidrė 15</vt:lpstr>
      <vt:lpstr>Skaidrė 16</vt:lpstr>
      <vt:lpstr>Perimtos bausmės vykdymas</vt:lpstr>
      <vt:lpstr>Skaidrė 18</vt:lpstr>
      <vt:lpstr>Kiti klausimai:</vt:lpstr>
      <vt:lpstr>Piniginės sankcijos pripažinimas ir vykdymas</vt:lpstr>
      <vt:lpstr>Teisės aktai</vt:lpstr>
      <vt:lpstr>Taikymo sritis</vt:lpstr>
      <vt:lpstr>Transporto valdytojo atsakomybė</vt:lpstr>
      <vt:lpstr>Skaidrė 24</vt:lpstr>
      <vt:lpstr>Pripažinimo sąlygos, BPK 3651 str. 3 d.</vt:lpstr>
      <vt:lpstr>Skaidrė 26</vt:lpstr>
      <vt:lpstr>Vykdymas, BPK 3652 str.</vt:lpstr>
      <vt:lpstr>non bis in idem</vt:lpstr>
      <vt:lpstr>Non bis in idem: pagrindai Tarptautinio pobūdžio veikoms svarbios nuostatos:</vt:lpstr>
      <vt:lpstr>Kriterijai:</vt:lpstr>
      <vt:lpstr>Skaidrė 31</vt:lpstr>
      <vt:lpstr>ESTT 2021.12.16, C-203/20 – AB, CD ir kt.: atšaukta amnestija</vt:lpstr>
      <vt:lpstr>Skaidrė 33</vt:lpstr>
      <vt:lpstr>ESTT  2021.04.29, C-665/20 – X: EAO vykdymas, jei asmuo nuteistas trečiojoje valstybėje</vt:lpstr>
      <vt:lpstr>Skaidrė 35</vt:lpstr>
      <vt:lpstr> ESTT 2021.05.12, C-505/19 – WS./.Bundesrepublik Deutschland:  non bis in idem tarp valstybių narių esant trečiosios valstybės  interesui (JAV “raudonasis pranešimas” Interpole)</vt:lpstr>
      <vt:lpstr>Skaidrė 37</vt:lpstr>
      <vt:lpstr> ESTT 2021.09.02, C-790/19 - Tribunalul Braşov:  “savų pinigų”  plovimas</vt:lpstr>
      <vt:lpstr>Skaidrė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Aktuali Europos Teisingumo Teismo praktika baudžiamosiose bylose</dc:title>
  <dc:creator>Justas Namavicius</dc:creator>
  <cp:lastModifiedBy>jnamavicius</cp:lastModifiedBy>
  <cp:revision>206</cp:revision>
  <dcterms:created xsi:type="dcterms:W3CDTF">2022-05-14T11:04:39Z</dcterms:created>
  <dcterms:modified xsi:type="dcterms:W3CDTF">2022-09-29T13:56:15Z</dcterms:modified>
</cp:coreProperties>
</file>