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9"/>
  </p:notesMasterIdLst>
  <p:sldIdLst>
    <p:sldId id="257" r:id="rId3"/>
    <p:sldId id="258" r:id="rId4"/>
    <p:sldId id="259" r:id="rId5"/>
    <p:sldId id="1208" r:id="rId6"/>
    <p:sldId id="1229" r:id="rId7"/>
    <p:sldId id="1209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78690-5603-4B01-A3D2-86C88577688D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de-DE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62A5-87A2-45B6-B090-7BCDB32E4C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29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NumberArea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fld id="{D1D5C4FD-FE10-40AC-8F80-5300CDE404EC}" type="slidenum">
              <a:rPr lang="lt-LT" altLang="lt-LT" smtClean="0">
                <a:solidFill>
                  <a:srgbClr val="000000"/>
                </a:solidFill>
              </a:rPr>
              <a:pPr>
                <a:buClrTx/>
              </a:pPr>
              <a:t>1</a:t>
            </a:fld>
            <a:endParaRPr lang="lt-LT" altLang="lt-LT">
              <a:solidFill>
                <a:srgbClr val="000000"/>
              </a:solidFill>
            </a:endParaRPr>
          </a:p>
        </p:txBody>
      </p:sp>
      <p:sp>
        <p:nvSpPr>
          <p:cNvPr id="52227" name="SlideImage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2228" name="NotesText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NumberArea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fld id="{A8AEBCB6-7C33-49CF-BBCC-3EA4DB199884}" type="slidenum">
              <a:rPr lang="lt-LT" altLang="lt-LT" smtClean="0">
                <a:solidFill>
                  <a:srgbClr val="000000"/>
                </a:solidFill>
              </a:rPr>
              <a:pPr>
                <a:buClrTx/>
              </a:pPr>
              <a:t>2</a:t>
            </a:fld>
            <a:endParaRPr lang="lt-LT" altLang="lt-LT">
              <a:solidFill>
                <a:srgbClr val="000000"/>
              </a:solidFill>
            </a:endParaRPr>
          </a:p>
        </p:txBody>
      </p:sp>
      <p:sp>
        <p:nvSpPr>
          <p:cNvPr id="54275" name="SlideImage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4276" name="NotesText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7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NumberArea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fld id="{A8AEBCB6-7C33-49CF-BBCC-3EA4DB199884}" type="slidenum">
              <a:rPr lang="lt-LT" altLang="lt-LT" smtClean="0">
                <a:solidFill>
                  <a:srgbClr val="000000"/>
                </a:solidFill>
              </a:rPr>
              <a:pPr>
                <a:buClrTx/>
              </a:pPr>
              <a:t>3</a:t>
            </a:fld>
            <a:endParaRPr lang="lt-LT" altLang="lt-LT">
              <a:solidFill>
                <a:srgbClr val="000000"/>
              </a:solidFill>
            </a:endParaRPr>
          </a:p>
        </p:txBody>
      </p:sp>
      <p:sp>
        <p:nvSpPr>
          <p:cNvPr id="54275" name="SlideImage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4276" name="NotesText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6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SlideNumberArea1">
            <a:extLst>
              <a:ext uri="{FF2B5EF4-FFF2-40B4-BE49-F238E27FC236}">
                <a16:creationId xmlns:a16="http://schemas.microsoft.com/office/drawing/2014/main" id="{89BE7517-361E-9343-A734-0E377F71E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fld id="{EAAFCBD8-1643-3A40-853F-121FCD2C0CD9}" type="slidenum">
              <a:rPr lang="lt-LT" altLang="lt-LT" smtClean="0">
                <a:solidFill>
                  <a:srgbClr val="000000"/>
                </a:solidFill>
              </a:rPr>
              <a:pPr>
                <a:buClrTx/>
              </a:pPr>
              <a:t>4</a:t>
            </a:fld>
            <a:endParaRPr lang="lt-LT" altLang="lt-LT">
              <a:solidFill>
                <a:srgbClr val="000000"/>
              </a:solidFill>
            </a:endParaRPr>
          </a:p>
        </p:txBody>
      </p:sp>
      <p:sp>
        <p:nvSpPr>
          <p:cNvPr id="294914" name="SlideImage1">
            <a:extLst>
              <a:ext uri="{FF2B5EF4-FFF2-40B4-BE49-F238E27FC236}">
                <a16:creationId xmlns:a16="http://schemas.microsoft.com/office/drawing/2014/main" id="{FD262DAB-D53D-D34A-ACF6-6D57FE998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94915" name="NotesText1">
            <a:extLst>
              <a:ext uri="{FF2B5EF4-FFF2-40B4-BE49-F238E27FC236}">
                <a16:creationId xmlns:a16="http://schemas.microsoft.com/office/drawing/2014/main" id="{FA011D78-3206-8F44-93DA-1134FF278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SlideNumberArea1">
            <a:extLst>
              <a:ext uri="{FF2B5EF4-FFF2-40B4-BE49-F238E27FC236}">
                <a16:creationId xmlns:a16="http://schemas.microsoft.com/office/drawing/2014/main" id="{EB93D91B-A9C0-1D4C-9AE1-FB02F4E77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fld id="{8970EAAB-3329-6B43-9617-F271C906E49A}" type="slidenum">
              <a:rPr lang="lt-LT" altLang="lt-LT" smtClean="0">
                <a:solidFill>
                  <a:srgbClr val="000000"/>
                </a:solidFill>
              </a:rPr>
              <a:pPr>
                <a:buClrTx/>
              </a:pPr>
              <a:t>5</a:t>
            </a:fld>
            <a:endParaRPr lang="lt-LT" altLang="lt-LT">
              <a:solidFill>
                <a:srgbClr val="000000"/>
              </a:solidFill>
            </a:endParaRPr>
          </a:p>
        </p:txBody>
      </p:sp>
      <p:sp>
        <p:nvSpPr>
          <p:cNvPr id="296962" name="SlideImage1">
            <a:extLst>
              <a:ext uri="{FF2B5EF4-FFF2-40B4-BE49-F238E27FC236}">
                <a16:creationId xmlns:a16="http://schemas.microsoft.com/office/drawing/2014/main" id="{1ECC03E2-09BE-1B47-91B6-4716C079F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96963" name="NotesText1">
            <a:extLst>
              <a:ext uri="{FF2B5EF4-FFF2-40B4-BE49-F238E27FC236}">
                <a16:creationId xmlns:a16="http://schemas.microsoft.com/office/drawing/2014/main" id="{5768CB7A-5BA7-8E48-AB20-02B716610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5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SlideNumberArea1">
            <a:extLst>
              <a:ext uri="{FF2B5EF4-FFF2-40B4-BE49-F238E27FC236}">
                <a16:creationId xmlns:a16="http://schemas.microsoft.com/office/drawing/2014/main" id="{DAD82338-C300-AE45-A16F-1A2C1002A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fld id="{B1E4F23B-DACD-E94F-BC5E-E52ACE70BA3D}" type="slidenum">
              <a:rPr lang="lt-LT" altLang="lt-LT" smtClean="0">
                <a:solidFill>
                  <a:srgbClr val="000000"/>
                </a:solidFill>
              </a:rPr>
              <a:pPr>
                <a:buClrTx/>
              </a:pPr>
              <a:t>6</a:t>
            </a:fld>
            <a:endParaRPr lang="lt-LT" altLang="lt-LT">
              <a:solidFill>
                <a:srgbClr val="000000"/>
              </a:solidFill>
            </a:endParaRPr>
          </a:p>
        </p:txBody>
      </p:sp>
      <p:sp>
        <p:nvSpPr>
          <p:cNvPr id="299010" name="SlideImage1">
            <a:extLst>
              <a:ext uri="{FF2B5EF4-FFF2-40B4-BE49-F238E27FC236}">
                <a16:creationId xmlns:a16="http://schemas.microsoft.com/office/drawing/2014/main" id="{9002A2A8-9348-5C47-81AC-8333ED063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99011" name="NotesText1">
            <a:extLst>
              <a:ext uri="{FF2B5EF4-FFF2-40B4-BE49-F238E27FC236}">
                <a16:creationId xmlns:a16="http://schemas.microsoft.com/office/drawing/2014/main" id="{16900710-2EFC-BD42-A4B5-F6739EF96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0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9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0551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02319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4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0" name="Rectangle 14"/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600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31507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0" name="Rectangle 16"/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63810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084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45469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929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56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66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6708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390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76588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1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E2E3E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E2E3E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D980F8-1B32-4A79-B2E6-AE6C089D8A55}" type="slidenum">
              <a:rPr lang="en-US" sz="2000">
                <a:solidFill>
                  <a:srgbClr val="E2E3E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E2E3E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74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757434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7905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7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793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304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117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901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3205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E2E3E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E2E3E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D980F8-1B32-4A79-B2E6-AE6C089D8A55}" type="slidenum">
              <a:rPr lang="en-US" sz="2000" smtClean="0">
                <a:solidFill>
                  <a:srgbClr val="E2E3E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E2E3E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46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2500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8359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8511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479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1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50312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910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9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5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101" name="Picture 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4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2" descr="https://www.vu.lt/site_files/InfS/vaizdai_spaudai/VU_Logo_spalvot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4" descr="Vilniaus universiteto Teisės fakult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/>
          <p:cNvSpPr txBox="1">
            <a:spLocks noChangeArrowheads="1"/>
          </p:cNvSpPr>
          <p:nvPr/>
        </p:nvSpPr>
        <p:spPr bwMode="auto">
          <a:xfrm>
            <a:off x="685802" y="1700215"/>
            <a:ext cx="76311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cs typeface="Arial" panose="020B0604020202020204" pitchFamily="34" charset="0"/>
              </a:rPr>
              <a:t>Kriminologija</a:t>
            </a:r>
            <a:r>
              <a:rPr lang="lt-LT" altLang="lt-LT" sz="3600" b="1" kern="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br>
              <a:rPr lang="lt-LT" altLang="lt-LT" sz="3600" b="1" kern="0" dirty="0">
                <a:solidFill>
                  <a:srgbClr val="660033"/>
                </a:solidFill>
                <a:cs typeface="Arial" panose="020B0604020202020204" pitchFamily="34" charset="0"/>
              </a:rPr>
            </a:br>
            <a:r>
              <a:rPr lang="lt-LT" altLang="lt-LT" sz="3600" b="1" kern="0" dirty="0">
                <a:solidFill>
                  <a:srgbClr val="660033"/>
                </a:solidFill>
                <a:cs typeface="Arial" panose="020B0604020202020204" pitchFamily="34" charset="0"/>
              </a:rPr>
              <a:t>Kriminologijos bakalaurams</a:t>
            </a:r>
            <a:r>
              <a:rPr lang="lt-LT" altLang="lt-LT" sz="4000" b="1" kern="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7A003B"/>
              </a:buClr>
              <a:defRPr/>
            </a:pPr>
            <a:r>
              <a:rPr lang="lt-LT" altLang="lt-LT" sz="2400" kern="0" dirty="0">
                <a:solidFill>
                  <a:srgbClr val="660033"/>
                </a:solidFill>
                <a:cs typeface="Arial" panose="020B0604020202020204" pitchFamily="34" charset="0"/>
              </a:rPr>
              <a:t>Dėst. Gintautas Sakalauskas</a:t>
            </a:r>
            <a:br>
              <a:rPr lang="lt-LT" altLang="lt-LT" sz="2400" b="1" kern="0" dirty="0">
                <a:solidFill>
                  <a:srgbClr val="660033"/>
                </a:solidFill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cs typeface="Arial" panose="020B0604020202020204" pitchFamily="34" charset="0"/>
              </a:rPr>
            </a:br>
            <a:r>
              <a:rPr lang="lt-LT" altLang="lt-LT" sz="2400" b="1" kern="0" dirty="0">
                <a:solidFill>
                  <a:srgbClr val="660033"/>
                </a:solidFill>
                <a:cs typeface="Arial" panose="020B0604020202020204" pitchFamily="34" charset="0"/>
              </a:rPr>
              <a:t>(32 val. paskaitos: koliokviumų aptarimas 2018–2019 m.)</a:t>
            </a:r>
            <a:br>
              <a:rPr lang="lt-LT" altLang="lt-LT" sz="2400" b="1" kern="0" dirty="0">
                <a:solidFill>
                  <a:srgbClr val="660033"/>
                </a:solidFill>
                <a:cs typeface="Arial" panose="020B0604020202020204" pitchFamily="34" charset="0"/>
              </a:rPr>
            </a:br>
            <a:br>
              <a:rPr lang="lt-LT" altLang="lt-LT" sz="3200" b="1" kern="0" dirty="0">
                <a:solidFill>
                  <a:srgbClr val="660033"/>
                </a:solidFill>
                <a:cs typeface="Arial" panose="020B0604020202020204" pitchFamily="34" charset="0"/>
              </a:rPr>
            </a:br>
            <a:r>
              <a:rPr lang="lt-LT" altLang="lt-LT" sz="2400" b="1" kern="0" dirty="0">
                <a:solidFill>
                  <a:srgbClr val="660033"/>
                </a:solidFill>
                <a:cs typeface="Arial" panose="020B0604020202020204" pitchFamily="34" charset="0"/>
              </a:rPr>
              <a:t>Rudens semestras</a:t>
            </a:r>
            <a:br>
              <a:rPr lang="lt-LT" altLang="lt-LT" sz="2400" b="1" kern="0" dirty="0">
                <a:solidFill>
                  <a:srgbClr val="660033"/>
                </a:solidFill>
                <a:cs typeface="Arial" panose="020B0604020202020204" pitchFamily="34" charset="0"/>
              </a:rPr>
            </a:br>
            <a:r>
              <a:rPr lang="lt-LT" altLang="lt-LT" sz="2400" b="1" kern="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lt-LT" altLang="lt-LT" sz="1400" kern="0" dirty="0">
                <a:solidFill>
                  <a:srgbClr val="660033"/>
                </a:solidFill>
                <a:cs typeface="Arial" panose="020B0604020202020204" pitchFamily="34" charset="0"/>
              </a:rPr>
              <a:t>© Gintautas Sakalauskas,</a:t>
            </a:r>
          </a:p>
        </p:txBody>
      </p:sp>
    </p:spTree>
    <p:extLst>
      <p:ext uri="{BB962C8B-B14F-4D97-AF65-F5344CB8AC3E}">
        <p14:creationId xmlns:p14="http://schemas.microsoft.com/office/powerpoint/2010/main" val="36881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2"/>
          <p:cNvSpPr>
            <a:spLocks noChangeArrowheads="1"/>
          </p:cNvSpPr>
          <p:nvPr/>
        </p:nvSpPr>
        <p:spPr bwMode="auto">
          <a:xfrm>
            <a:off x="1547815" y="138113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7A003B"/>
              </a:buClr>
            </a:pPr>
            <a:r>
              <a:rPr lang="lt-LT" altLang="lt-LT" sz="1200" b="1">
                <a:solidFill>
                  <a:srgbClr val="660033"/>
                </a:solidFill>
                <a:latin typeface="Arial" panose="020B0604020202020204" pitchFamily="34" charset="0"/>
              </a:rPr>
              <a:t>           </a:t>
            </a:r>
            <a:r>
              <a:rPr lang="lt-LT" altLang="lt-LT" sz="1200">
                <a:solidFill>
                  <a:srgbClr val="660033"/>
                </a:solidFill>
                <a:latin typeface="Arial" panose="020B0604020202020204" pitchFamily="34" charset="0"/>
              </a:rPr>
              <a:t>Kriminologijos paskaitos, dėst. Gintautas Sakalauskas</a:t>
            </a:r>
          </a:p>
        </p:txBody>
      </p:sp>
      <p:pic>
        <p:nvPicPr>
          <p:cNvPr id="53251" name="Picture 12" descr="https://www.vu.lt/site_files/InfS/vaizdai_spaudai/VU_Logo_spalvot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4" descr="Vilniaus universiteto Teisės fakult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/>
          <p:cNvSpPr txBox="1">
            <a:spLocks noChangeArrowheads="1"/>
          </p:cNvSpPr>
          <p:nvPr/>
        </p:nvSpPr>
        <p:spPr bwMode="auto">
          <a:xfrm>
            <a:off x="685802" y="1700213"/>
            <a:ext cx="76311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cs typeface="Arial" panose="020B0604020202020204" pitchFamily="34" charset="0"/>
              </a:rPr>
              <a:t>Koliokviumo aptarimas</a:t>
            </a:r>
          </a:p>
          <a:p>
            <a:pPr>
              <a:buClr>
                <a:srgbClr val="7A003B"/>
              </a:buClr>
              <a:defRPr/>
            </a:pPr>
            <a:r>
              <a:rPr lang="lt-LT" altLang="lt-LT" sz="2800" b="1" kern="0" dirty="0">
                <a:solidFill>
                  <a:srgbClr val="660033"/>
                </a:solidFill>
                <a:cs typeface="Arial" panose="020B0604020202020204" pitchFamily="34" charset="0"/>
              </a:rPr>
              <a:t>2018-10-31</a:t>
            </a:r>
            <a:endParaRPr lang="lt-LT" altLang="lt-LT" sz="2800" kern="0" dirty="0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sp>
        <p:nvSpPr>
          <p:cNvPr id="53254" name="Skaidrės numerio vietos rezervavimo ženklas 1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021390"/>
            <a:ext cx="512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75B193-5112-4666-8848-A92754BE49C7}" type="slidenum">
              <a:rPr lang="en-US" altLang="lt-LT" smtClean="0">
                <a:solidFill>
                  <a:srgbClr val="E2E3E2"/>
                </a:solidFill>
              </a:rPr>
              <a:pPr/>
              <a:t>2</a:t>
            </a:fld>
            <a:endParaRPr lang="en-US" altLang="lt-LT">
              <a:solidFill>
                <a:srgbClr val="E2E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2"/>
          <p:cNvSpPr>
            <a:spLocks noChangeArrowheads="1"/>
          </p:cNvSpPr>
          <p:nvPr/>
        </p:nvSpPr>
        <p:spPr bwMode="auto">
          <a:xfrm>
            <a:off x="1547815" y="138113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7A003B"/>
              </a:buClr>
            </a:pPr>
            <a:r>
              <a:rPr lang="lt-LT" altLang="lt-LT" sz="1200" b="1">
                <a:solidFill>
                  <a:srgbClr val="660033"/>
                </a:solidFill>
                <a:latin typeface="Arial" panose="020B0604020202020204" pitchFamily="34" charset="0"/>
              </a:rPr>
              <a:t>           </a:t>
            </a:r>
            <a:r>
              <a:rPr lang="lt-LT" altLang="lt-LT" sz="1200">
                <a:solidFill>
                  <a:srgbClr val="660033"/>
                </a:solidFill>
                <a:latin typeface="Arial" panose="020B0604020202020204" pitchFamily="34" charset="0"/>
              </a:rPr>
              <a:t>Kriminologijos paskaitos, dėst. Gintautas Sakalauskas</a:t>
            </a:r>
          </a:p>
        </p:txBody>
      </p:sp>
      <p:pic>
        <p:nvPicPr>
          <p:cNvPr id="53251" name="Picture 12" descr="https://www.vu.lt/site_files/InfS/vaizdai_spaudai/VU_Logo_spalvot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4" descr="Vilniaus universiteto Teisės fakulte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289774" y="940159"/>
            <a:ext cx="8583769" cy="5705340"/>
          </a:xfrm>
        </p:spPr>
        <p:txBody>
          <a:bodyPr/>
          <a:lstStyle/>
          <a:p>
            <a:r>
              <a:rPr lang="lt-LT" sz="2400" b="1" dirty="0">
                <a:solidFill>
                  <a:schemeClr val="tx1">
                    <a:lumMod val="75000"/>
                  </a:schemeClr>
                </a:solidFill>
              </a:rPr>
              <a:t>Svarbūs dalykai tekste: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Liūdnos prognozės?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Nusikaltėlių daugėja ar tik veikų?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2009 m. buvo registruota tiek pat nusikalstamų veikų, kaip ir 2000 m. (maždaug 83 000).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Lyginama tik su praėjusiais metais.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Krizės įtaka registruotam nusikalstamam elgesiui.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Tik registruotos veikos.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Sunkūs labai sunkūs nusikaltimai. Paveikslėlis. Pagal miestus.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Sukčiavimai. Paveikslėlis. Pagal miestus.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Išžaginimai.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Naminis alkoholis. BK 201 str. Paveikslėlis.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</a:rPr>
              <a:t>Tarsi „vainikas“</a:t>
            </a:r>
            <a:r>
              <a:rPr lang="lt-LT" sz="1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.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Pateikimas tik procentais. Procentinė apgaulė.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Recidyvas.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Prošvaistė?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Kriminogeninė situacija vis dar yra kontroliuojama... Nusikaltimų kontrolė.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Nusikalstamumas šoks?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Bus daroma viskas, kad gyventojai jaustųsi saugūs?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Policija išnaudoja gąsdinimą, siekdama didesnio finansavimo?</a:t>
            </a:r>
          </a:p>
        </p:txBody>
      </p:sp>
      <p:sp>
        <p:nvSpPr>
          <p:cNvPr id="53254" name="Skaidrės numerio vietos rezervavimo ženklas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21388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75B193-5112-4666-8848-A92754BE49C7}" type="slidenum">
              <a:rPr lang="en-US" altLang="lt-LT" smtClean="0">
                <a:solidFill>
                  <a:srgbClr val="E2E3E2"/>
                </a:solidFill>
              </a:rPr>
              <a:pPr/>
              <a:t>3</a:t>
            </a:fld>
            <a:endParaRPr lang="en-US" altLang="lt-LT">
              <a:solidFill>
                <a:srgbClr val="E2E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2">
            <a:extLst>
              <a:ext uri="{FF2B5EF4-FFF2-40B4-BE49-F238E27FC236}">
                <a16:creationId xmlns:a16="http://schemas.microsoft.com/office/drawing/2014/main" id="{1D242E9B-E011-0C4A-83B0-E372EFF7B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38113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7A003B"/>
              </a:buClr>
            </a:pPr>
            <a:r>
              <a:rPr lang="lt-LT" altLang="lt-LT" sz="1200" b="1">
                <a:solidFill>
                  <a:srgbClr val="660033"/>
                </a:solidFill>
                <a:latin typeface="Arial" panose="020B0604020202020204" pitchFamily="34" charset="0"/>
              </a:rPr>
              <a:t>           </a:t>
            </a:r>
            <a:r>
              <a:rPr lang="lt-LT" altLang="lt-LT" sz="1200">
                <a:solidFill>
                  <a:srgbClr val="660033"/>
                </a:solidFill>
                <a:latin typeface="Arial" panose="020B0604020202020204" pitchFamily="34" charset="0"/>
              </a:rPr>
              <a:t>Kriminologijos paskaitos, dėst. Gintautas Sakalauskas</a:t>
            </a:r>
          </a:p>
        </p:txBody>
      </p:sp>
      <p:pic>
        <p:nvPicPr>
          <p:cNvPr id="293890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5B09AAA1-ECA7-E640-8A24-6ED0C017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1" name="Picture 14" descr="Vilniaus universiteto Teisės fakultetas">
            <a:extLst>
              <a:ext uri="{FF2B5EF4-FFF2-40B4-BE49-F238E27FC236}">
                <a16:creationId xmlns:a16="http://schemas.microsoft.com/office/drawing/2014/main" id="{6091F61D-7D44-9D47-87E4-74D2F379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525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E31F4744-1D0E-0F44-939F-D94116602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00213"/>
            <a:ext cx="7631113" cy="3168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cs typeface="Arial" panose="020B0604020202020204" pitchFamily="34" charset="0"/>
              </a:rPr>
              <a:t>Koliokviumo aptarimas</a:t>
            </a:r>
          </a:p>
          <a:p>
            <a:pPr>
              <a:buClr>
                <a:srgbClr val="7A003B"/>
              </a:buClr>
              <a:defRPr/>
            </a:pPr>
            <a:r>
              <a:rPr lang="lt-LT" altLang="lt-LT" sz="2800" b="1" kern="0" dirty="0">
                <a:solidFill>
                  <a:srgbClr val="660033"/>
                </a:solidFill>
                <a:cs typeface="Arial" panose="020B0604020202020204" pitchFamily="34" charset="0"/>
              </a:rPr>
              <a:t>2019-11-20</a:t>
            </a:r>
            <a:endParaRPr lang="lt-LT" altLang="lt-LT" sz="2800" kern="0" dirty="0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sp>
        <p:nvSpPr>
          <p:cNvPr id="293893" name="Skaidrės numerio vietos rezervavimo ženklas 1">
            <a:extLst>
              <a:ext uri="{FF2B5EF4-FFF2-40B4-BE49-F238E27FC236}">
                <a16:creationId xmlns:a16="http://schemas.microsoft.com/office/drawing/2014/main" id="{3242CA6E-A341-3D4E-9FE4-CE219BD8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58213" y="6021388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ABC874C-4441-3E4E-89E0-742CBEDF3F10}" type="slidenum">
              <a:rPr lang="en-US" altLang="lt-LT" smtClean="0">
                <a:solidFill>
                  <a:srgbClr val="E2E3E2"/>
                </a:solidFill>
              </a:rPr>
              <a:pPr/>
              <a:t>4</a:t>
            </a:fld>
            <a:endParaRPr lang="en-US" altLang="lt-LT">
              <a:solidFill>
                <a:srgbClr val="E2E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2">
            <a:extLst>
              <a:ext uri="{FF2B5EF4-FFF2-40B4-BE49-F238E27FC236}">
                <a16:creationId xmlns:a16="http://schemas.microsoft.com/office/drawing/2014/main" id="{9C039EF0-1633-1840-9DA7-28963A97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38113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7A003B"/>
              </a:buClr>
            </a:pPr>
            <a:r>
              <a:rPr lang="lt-LT" altLang="lt-LT" sz="1200" b="1">
                <a:solidFill>
                  <a:srgbClr val="660033"/>
                </a:solidFill>
                <a:latin typeface="Arial" panose="020B0604020202020204" pitchFamily="34" charset="0"/>
              </a:rPr>
              <a:t>           </a:t>
            </a:r>
            <a:r>
              <a:rPr lang="lt-LT" altLang="lt-LT" sz="1200">
                <a:solidFill>
                  <a:srgbClr val="660033"/>
                </a:solidFill>
                <a:latin typeface="Arial" panose="020B0604020202020204" pitchFamily="34" charset="0"/>
              </a:rPr>
              <a:t>Kriminologijos paskaitos, dėst. Gintautas Sakalauskas</a:t>
            </a:r>
          </a:p>
        </p:txBody>
      </p:sp>
      <p:pic>
        <p:nvPicPr>
          <p:cNvPr id="2959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60A5EBEC-0343-1542-A109-C4D71597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39" name="Picture 14" descr="Vilniaus universiteto Teisės fakultetas">
            <a:extLst>
              <a:ext uri="{FF2B5EF4-FFF2-40B4-BE49-F238E27FC236}">
                <a16:creationId xmlns:a16="http://schemas.microsoft.com/office/drawing/2014/main" id="{66DFF525-B941-A64D-9C19-E0C80910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525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3" name="Turinio vietos rezervavimo ženklas 1">
            <a:extLst>
              <a:ext uri="{FF2B5EF4-FFF2-40B4-BE49-F238E27FC236}">
                <a16:creationId xmlns:a16="http://schemas.microsoft.com/office/drawing/2014/main" id="{04839965-E23F-C04B-BF63-B6797B396F4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90513" y="939800"/>
            <a:ext cx="8583612" cy="5705475"/>
          </a:xfrm>
        </p:spPr>
        <p:txBody>
          <a:bodyPr/>
          <a:lstStyle/>
          <a:p>
            <a:r>
              <a:rPr lang="lt-LT" altLang="lt-LT" sz="2400" b="1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Svarbūs dalykai tekste: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Kas slypi už epiteto „vejamės“?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Kodėl analizuojami tik 5 metų mėnesiai?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Jei per 5 mėn. registruota 170 nusikalstamų veikų, per mėnesį vidutiniškai 34, tuomet per du mėnesius vidurkis būtų 64, o buvo tik 50 – mažėja?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Akivaizdu, kad kelių metų kontekste niekas per daug nesikeičia.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Ar provincijoje nusikalstamumas gali turėti vasaros sezoniškumą?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Bendrai mažuose rajonuose skaičiai yra labai maži, viena nusikalstama veika per dieną...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170 nusikalstamų veikų, iš jų – 166 nusikaltimai.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Ar galima sakyti, kad nusikalstamumas tapo sunkesnis, jei užregistruota mažiau baudžiamųjų nusižengimų? 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Nuo 2015-01-01 smulkios vagystės riba tapo 114 eurų, vietoj buvusių 125 litų (36 eurų). Širvintų r. 2014 m. buvo 14 vagysčių baudžiamųjų nusižengimų, 2015 m. jau tik 2.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Vagystės visuomet sudarys didžiausią dalį.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Viešosios tvarkos pažeidimas yra nusikalstama veiką – LR BK 284 straipsnis:</a:t>
            </a:r>
          </a:p>
          <a:p>
            <a:r>
              <a:rPr lang="lt-LT" altLang="en-US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 straipsnis. Viešosios tvarkos pažeidimas</a:t>
            </a:r>
            <a:endParaRPr lang="lt-LT" altLang="en-US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altLang="en-US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Tas, kas viešoje vietoje įžūliu elgesiu, grasinimais, piktybiškai tyčiodamasis arba vandališkais veiksmais demonstravo nepagarbą aplinkiniams ar aplinkai ir sutrikdė visuomenės rimtį ar tvarką,</a:t>
            </a:r>
          </a:p>
          <a:p>
            <a:r>
              <a:rPr lang="lt-LT" altLang="en-US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baudžiamas viešaisiais darbais arba bauda, arba laisvės apribojimu, arba areštu, arba laisvės atėmimu iki dvejų metų.</a:t>
            </a:r>
            <a:endParaRPr lang="lt-LT" altLang="lt-LT" sz="1400">
              <a:solidFill>
                <a:srgbClr val="5C002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lt-LT" altLang="lt-LT" sz="1400">
              <a:solidFill>
                <a:srgbClr val="5C002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95941" name="Skaidrės numerio vietos rezervavimo ženklas 1">
            <a:extLst>
              <a:ext uri="{FF2B5EF4-FFF2-40B4-BE49-F238E27FC236}">
                <a16:creationId xmlns:a16="http://schemas.microsoft.com/office/drawing/2014/main" id="{F94235A4-4785-B948-8922-006BBC176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462713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lt-LT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fld id="{C36C5495-FE65-DF41-BDB8-B551EB132E4C}" type="slidenum">
              <a:rPr lang="en-US" altLang="en-LT" smtClean="0"/>
              <a:pPr>
                <a:defRPr/>
              </a:pPr>
              <a:t>5</a:t>
            </a:fld>
            <a:endParaRPr lang="en-US" altLang="lt-LT">
              <a:solidFill>
                <a:srgbClr val="E2E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2785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2">
            <a:extLst>
              <a:ext uri="{FF2B5EF4-FFF2-40B4-BE49-F238E27FC236}">
                <a16:creationId xmlns:a16="http://schemas.microsoft.com/office/drawing/2014/main" id="{955F8585-3BA3-FB4C-B42B-53DD05F4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38113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7A003B"/>
              </a:buClr>
            </a:pPr>
            <a:r>
              <a:rPr lang="lt-LT" altLang="lt-LT" sz="1200" b="1">
                <a:solidFill>
                  <a:srgbClr val="660033"/>
                </a:solidFill>
                <a:latin typeface="Arial" panose="020B0604020202020204" pitchFamily="34" charset="0"/>
              </a:rPr>
              <a:t>           </a:t>
            </a:r>
            <a:r>
              <a:rPr lang="lt-LT" altLang="lt-LT" sz="1200">
                <a:solidFill>
                  <a:srgbClr val="660033"/>
                </a:solidFill>
                <a:latin typeface="Arial" panose="020B0604020202020204" pitchFamily="34" charset="0"/>
              </a:rPr>
              <a:t>Kriminologijos paskaitos, dėst. Gintautas Sakalauskas</a:t>
            </a:r>
          </a:p>
        </p:txBody>
      </p:sp>
      <p:pic>
        <p:nvPicPr>
          <p:cNvPr id="297986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F449007B-A5FB-D549-AE90-5D12452B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7" name="Picture 14" descr="Vilniaus universiteto Teisės fakultetas">
            <a:extLst>
              <a:ext uri="{FF2B5EF4-FFF2-40B4-BE49-F238E27FC236}">
                <a16:creationId xmlns:a16="http://schemas.microsoft.com/office/drawing/2014/main" id="{0DF4653A-E1E9-BA46-B27E-140DB47D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525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3" name="Turinio vietos rezervavimo ženklas 1">
            <a:extLst>
              <a:ext uri="{FF2B5EF4-FFF2-40B4-BE49-F238E27FC236}">
                <a16:creationId xmlns:a16="http://schemas.microsoft.com/office/drawing/2014/main" id="{82641C53-91CA-0F44-AEDA-3267AC69B85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90513" y="1227138"/>
            <a:ext cx="8583612" cy="5418137"/>
          </a:xfrm>
        </p:spPr>
        <p:txBody>
          <a:bodyPr/>
          <a:lstStyle/>
          <a:p>
            <a:r>
              <a:rPr lang="lt-LT" altLang="lt-LT" sz="2400" b="1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Svarbūs dalykai tekste (tęsinys):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Net 47 nusikalstamos veikos padarytos neblaivių asmenų, net 22 – padarytos nepilnamečių (13 proc., kai LR vidurkis).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Noras „ištyrimo reitinguose“ būti kiek įmanoma aukščiau, skatina neregistruoti sunkiai ištiriamų smulkių nusikalstamų veikų.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Santykinių skaičių palyginimas tarp rajonų pasako ne viską, nes skaičiuojama nuolat registruotų gyventojų skaičiui, o nusikalsti gali gyvenantys kitur, ir atvirkščiai.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Santykinių skaičių pateikimas ne už visus metus iškreipia tikrąjį vaizdą.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Pateiktas skaičius 10 tūkst. Gyventojų, nes Širvintų r. negyvena 100 tūkst., tik maždaug 17 tūkst.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Ukmergės rajone iki metų pabaigos galiausiai nusikalstamų veikų buvo daugiau ne Širvintų 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Svarbu lyginti nusikalstamų veikų struktūrą – pavyzdžiui, Šalčininkai yra pasienio rajonas.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Nusikalstamumo lygis nėra „faktinis nusikalstamumo barometras“.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sz="1400">
                <a:solidFill>
                  <a:srgbClr val="5C002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Kaip su ištyrimo proc.? Yra 3 skirtingi rodikliai, žr. paskaitų skaidres.</a:t>
            </a:r>
          </a:p>
          <a:p>
            <a:pPr>
              <a:buFont typeface="Arial" panose="020B0604020202020204" pitchFamily="34" charset="0"/>
              <a:buChar char="•"/>
            </a:pPr>
            <a:endParaRPr lang="lt-LT" altLang="lt-LT" sz="1400">
              <a:solidFill>
                <a:srgbClr val="5C002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97989" name="Skaidrės numerio vietos rezervavimo ženklas 1">
            <a:extLst>
              <a:ext uri="{FF2B5EF4-FFF2-40B4-BE49-F238E27FC236}">
                <a16:creationId xmlns:a16="http://schemas.microsoft.com/office/drawing/2014/main" id="{C108D454-9299-6D43-86AB-63BEE5112D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462713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lt-LT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fld id="{C36C5495-FE65-DF41-BDB8-B551EB132E4C}" type="slidenum">
              <a:rPr lang="en-US" altLang="en-LT" smtClean="0"/>
              <a:pPr>
                <a:defRPr/>
              </a:pPr>
              <a:t>6</a:t>
            </a:fld>
            <a:endParaRPr lang="en-US" altLang="lt-LT">
              <a:solidFill>
                <a:srgbClr val="E2E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27853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600</Words>
  <Application>Microsoft Macintosh PowerPoint</Application>
  <PresentationFormat>On-screen Show (4:3)</PresentationFormat>
  <Paragraphs>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GT Walsheim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Gintautas</dc:creator>
  <cp:lastModifiedBy>Microsoft Office User</cp:lastModifiedBy>
  <cp:revision>15</cp:revision>
  <dcterms:created xsi:type="dcterms:W3CDTF">2018-10-27T11:48:07Z</dcterms:created>
  <dcterms:modified xsi:type="dcterms:W3CDTF">2020-11-03T14:08:52Z</dcterms:modified>
</cp:coreProperties>
</file>