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7"/>
  </p:notesMasterIdLst>
  <p:sldIdLst>
    <p:sldId id="831" r:id="rId3"/>
    <p:sldId id="835" r:id="rId4"/>
    <p:sldId id="838" r:id="rId5"/>
    <p:sldId id="839" r:id="rId6"/>
  </p:sldIdLst>
  <p:sldSz cx="9144000" cy="6858000" type="screen4x3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26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6041-2962-A945-8DCB-7C53FCDF52BB}" type="datetimeFigureOut">
              <a:rPr lang="en-LT" smtClean="0"/>
              <a:t>09/12/2020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E66F-3FCD-9C42-A63A-5A19709D8EC8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8159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NumberArea1">
            <a:extLst>
              <a:ext uri="{FF2B5EF4-FFF2-40B4-BE49-F238E27FC236}">
                <a16:creationId xmlns:a16="http://schemas.microsoft.com/office/drawing/2014/main" id="{50A7A75F-7837-E64B-A8B5-573B97A46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729BB-BB14-044A-B40D-7F94D8F74E34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0" name="SlideImage1">
            <a:extLst>
              <a:ext uri="{FF2B5EF4-FFF2-40B4-BE49-F238E27FC236}">
                <a16:creationId xmlns:a16="http://schemas.microsoft.com/office/drawing/2014/main" id="{84729EF2-443C-B742-8067-DABB593F3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8371" name="NotesText1">
            <a:extLst>
              <a:ext uri="{FF2B5EF4-FFF2-40B4-BE49-F238E27FC236}">
                <a16:creationId xmlns:a16="http://schemas.microsoft.com/office/drawing/2014/main" id="{6A6911A3-8340-8443-9D53-C8DC12176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5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2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1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126BBAFF-9829-D44E-AB7C-DCDB2B22A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6A2610-47A8-3946-AD53-7FA7F9F6E504}"/>
              </a:ext>
            </a:extLst>
          </p:cNvPr>
          <p:cNvSpPr/>
          <p:nvPr userDrawn="1"/>
        </p:nvSpPr>
        <p:spPr>
          <a:xfrm>
            <a:off x="1890713" y="3494090"/>
            <a:ext cx="1316037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476" y="4043088"/>
            <a:ext cx="6420716" cy="2305050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87852" y="0"/>
            <a:ext cx="5756148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2" y="1314513"/>
            <a:ext cx="2682306" cy="140562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6898" y="3267940"/>
            <a:ext cx="2682306" cy="314444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9742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7171" y="755796"/>
            <a:ext cx="3999635" cy="3761509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67708" y="2636548"/>
            <a:ext cx="3688556" cy="357461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228974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4F9A59E-C91A-D446-AD85-4AC80102424C}"/>
              </a:ext>
            </a:extLst>
          </p:cNvPr>
          <p:cNvSpPr/>
          <p:nvPr userDrawn="1"/>
        </p:nvSpPr>
        <p:spPr>
          <a:xfrm>
            <a:off x="1" y="0"/>
            <a:ext cx="2276475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5BCAF15-154A-7A4A-96AA-FB497F707AA8}"/>
              </a:ext>
            </a:extLst>
          </p:cNvPr>
          <p:cNvSpPr/>
          <p:nvPr userDrawn="1"/>
        </p:nvSpPr>
        <p:spPr>
          <a:xfrm>
            <a:off x="828676" y="1724025"/>
            <a:ext cx="1268413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B02994C-B8D1-AE4B-8889-FBFBBA87AF15}"/>
              </a:ext>
            </a:extLst>
          </p:cNvPr>
          <p:cNvSpPr/>
          <p:nvPr userDrawn="1"/>
        </p:nvSpPr>
        <p:spPr>
          <a:xfrm>
            <a:off x="7056438" y="5038725"/>
            <a:ext cx="1270000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3" y="2093595"/>
            <a:ext cx="6238875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7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92C5DA91-6DEA-5749-B9A7-0966FBB8F7A3}"/>
              </a:ext>
            </a:extLst>
          </p:cNvPr>
          <p:cNvSpPr/>
          <p:nvPr userDrawn="1"/>
        </p:nvSpPr>
        <p:spPr>
          <a:xfrm>
            <a:off x="496889" y="2773365"/>
            <a:ext cx="319087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BF6F8A0-3765-854E-B8C9-F861797EB3B1}"/>
              </a:ext>
            </a:extLst>
          </p:cNvPr>
          <p:cNvSpPr/>
          <p:nvPr userDrawn="1"/>
        </p:nvSpPr>
        <p:spPr>
          <a:xfrm>
            <a:off x="3227388" y="27733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808B297-A653-AA40-91EF-ABF8C219E55F}"/>
              </a:ext>
            </a:extLst>
          </p:cNvPr>
          <p:cNvSpPr/>
          <p:nvPr userDrawn="1"/>
        </p:nvSpPr>
        <p:spPr>
          <a:xfrm>
            <a:off x="5972176" y="27733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1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74448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20245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9144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818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28CD2FC-8A15-AF49-9884-6E53E3C4251F}"/>
              </a:ext>
            </a:extLst>
          </p:cNvPr>
          <p:cNvSpPr/>
          <p:nvPr userDrawn="1"/>
        </p:nvSpPr>
        <p:spPr>
          <a:xfrm>
            <a:off x="4841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BA624DF-95D5-7540-9CD8-61658A93A0D7}"/>
              </a:ext>
            </a:extLst>
          </p:cNvPr>
          <p:cNvSpPr/>
          <p:nvPr userDrawn="1"/>
        </p:nvSpPr>
        <p:spPr>
          <a:xfrm>
            <a:off x="32146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E3AF484-8A5A-2E4B-9C32-807A538AB90A}"/>
              </a:ext>
            </a:extLst>
          </p:cNvPr>
          <p:cNvSpPr/>
          <p:nvPr userDrawn="1"/>
        </p:nvSpPr>
        <p:spPr>
          <a:xfrm>
            <a:off x="5961064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93C87E9-FB75-4C44-91F2-23F6E3F83D7E}"/>
              </a:ext>
            </a:extLst>
          </p:cNvPr>
          <p:cNvSpPr/>
          <p:nvPr userDrawn="1"/>
        </p:nvSpPr>
        <p:spPr>
          <a:xfrm>
            <a:off x="1" y="2"/>
            <a:ext cx="2454275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1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74448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20245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15230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8380F0C-E250-F848-AA53-4816E892F1BD}"/>
              </a:ext>
            </a:extLst>
          </p:cNvPr>
          <p:cNvSpPr/>
          <p:nvPr userDrawn="1"/>
        </p:nvSpPr>
        <p:spPr>
          <a:xfrm>
            <a:off x="593725" y="16049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A6584E9-0580-6D49-8FAD-F307D38FAA9D}"/>
              </a:ext>
            </a:extLst>
          </p:cNvPr>
          <p:cNvSpPr/>
          <p:nvPr userDrawn="1"/>
        </p:nvSpPr>
        <p:spPr>
          <a:xfrm>
            <a:off x="593725" y="3983038"/>
            <a:ext cx="319088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1F91637-DCDD-9D45-B147-AF79375F02D8}"/>
              </a:ext>
            </a:extLst>
          </p:cNvPr>
          <p:cNvSpPr/>
          <p:nvPr userDrawn="1"/>
        </p:nvSpPr>
        <p:spPr>
          <a:xfrm>
            <a:off x="5008563" y="16049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34474BA-6759-C245-9804-D1BE078875E1}"/>
              </a:ext>
            </a:extLst>
          </p:cNvPr>
          <p:cNvSpPr/>
          <p:nvPr userDrawn="1"/>
        </p:nvSpPr>
        <p:spPr>
          <a:xfrm>
            <a:off x="5008563" y="3983038"/>
            <a:ext cx="317500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3346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3346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7314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167314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414285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629384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216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7171135" cy="40195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909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628652" y="2041528"/>
            <a:ext cx="6696941" cy="42211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SmartArt grafinis elementas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132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28650" y="2041525"/>
            <a:ext cx="6697266" cy="411003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lentelę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4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AE7C34-EF88-2D40-B72B-4B1EB79E2F12}"/>
              </a:ext>
            </a:extLst>
          </p:cNvPr>
          <p:cNvSpPr/>
          <p:nvPr userDrawn="1"/>
        </p:nvSpPr>
        <p:spPr>
          <a:xfrm>
            <a:off x="4459289" y="2667000"/>
            <a:ext cx="1316037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E10DEEC-9BFE-C248-BBB7-B02AF959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102776"/>
            <a:ext cx="4047259" cy="3481198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21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424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72000" y="3"/>
            <a:ext cx="4572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9007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817745" y="320041"/>
            <a:ext cx="4046220" cy="169164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1004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437ED06B-774F-5740-B6B3-97FEE2372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600075"/>
            <a:ext cx="232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4B66228B-BF7B-894D-A260-EFA8A03F1722}"/>
              </a:ext>
            </a:extLst>
          </p:cNvPr>
          <p:cNvSpPr/>
          <p:nvPr userDrawn="1"/>
        </p:nvSpPr>
        <p:spPr>
          <a:xfrm>
            <a:off x="4387851" y="2855915"/>
            <a:ext cx="1268413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91942" y="4279274"/>
            <a:ext cx="4045744" cy="203390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91943" y="3221287"/>
            <a:ext cx="4047259" cy="83312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7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49EBD2-F575-1C4C-98A7-BE9B61C1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5439" y="6042027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1EA705-C2F6-9148-9390-8B787326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042027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F709EF-BD62-D74E-89DB-28E43D8D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5250" y="6042027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A47DC7-E236-7144-93DD-7E2F3D6150B1}" type="slidenum">
              <a:rPr lang="en-US" altLang="en-LT"/>
              <a:pPr>
                <a:defRPr/>
              </a:pPr>
              <a:t>‹#›</a:t>
            </a:fld>
            <a:endParaRPr lang="en-US" altLang="en-LT"/>
          </a:p>
        </p:txBody>
      </p:sp>
    </p:spTree>
    <p:extLst>
      <p:ext uri="{BB962C8B-B14F-4D97-AF65-F5344CB8AC3E}">
        <p14:creationId xmlns:p14="http://schemas.microsoft.com/office/powerpoint/2010/main" val="3275692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76736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2586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3907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744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528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B8D4861-4A86-764B-B457-6A50489A3B13}"/>
              </a:ext>
            </a:extLst>
          </p:cNvPr>
          <p:cNvSpPr/>
          <p:nvPr userDrawn="1"/>
        </p:nvSpPr>
        <p:spPr>
          <a:xfrm>
            <a:off x="4572001" y="2870200"/>
            <a:ext cx="1057275" cy="13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EF7BC7A-0946-E342-AEC2-2E77A1313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85790"/>
            <a:ext cx="22288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338945"/>
            <a:ext cx="4047259" cy="3186462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261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180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0995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8661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344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8438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2346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888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99783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80435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1045" y="1889760"/>
            <a:ext cx="4112895" cy="83312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41521" y="3024493"/>
            <a:ext cx="4112419" cy="3345510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370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86842"/>
            <a:ext cx="6790459" cy="1126868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651" y="2512405"/>
            <a:ext cx="6790459" cy="3597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99345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445" y="1392063"/>
            <a:ext cx="5097157" cy="1216922"/>
          </a:xfrm>
        </p:spPr>
        <p:txBody>
          <a:bodyPr anchor="b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132426" y="2909458"/>
            <a:ext cx="5097066" cy="317889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7941"/>
            <a:ext cx="2276475" cy="684212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578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4EF0EE6-A102-0940-A3A1-78AF52BDA4B5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571FBB-47C1-494D-A685-6F690E35B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7533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3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5A8193-6C01-6440-B2E6-6ABD8B041CDF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57359" y="4727407"/>
            <a:ext cx="1457325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1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3F9F7-F7FD-D843-960C-B724ED90E8F6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>
            <a:extLst>
              <a:ext uri="{FF2B5EF4-FFF2-40B4-BE49-F238E27FC236}">
                <a16:creationId xmlns:a16="http://schemas.microsoft.com/office/drawing/2014/main" id="{53294DE8-38AC-AE4B-B832-6081B65B25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1" y="715963"/>
            <a:ext cx="66976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redag. ruoš. pavad. stilių</a:t>
            </a:r>
            <a:endParaRPr lang="en-US" altLang="lt-LT"/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AF8DD2C3-17A5-D347-BD8A-D28A162A1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1" y="2276475"/>
            <a:ext cx="66976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6A38DB-4ACF-3A44-B8E3-57C86D11F0B9}"/>
              </a:ext>
            </a:extLst>
          </p:cNvPr>
          <p:cNvSpPr txBox="1">
            <a:spLocks/>
          </p:cNvSpPr>
          <p:nvPr/>
        </p:nvSpPr>
        <p:spPr>
          <a:xfrm>
            <a:off x="5078414" y="6356352"/>
            <a:ext cx="2786062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00"/>
          </a:p>
        </p:txBody>
      </p:sp>
      <p:pic>
        <p:nvPicPr>
          <p:cNvPr id="29701" name="Picture 10">
            <a:extLst>
              <a:ext uri="{FF2B5EF4-FFF2-40B4-BE49-F238E27FC236}">
                <a16:creationId xmlns:a16="http://schemas.microsoft.com/office/drawing/2014/main" id="{1804BA0F-38ED-0E40-85B0-332EC8C66D5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2228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2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Arial" charset="0"/>
          <a:ea typeface="Arial" charset="0"/>
          <a:cs typeface="Arial" charset="0"/>
        </a:defRPr>
      </a:lvl1pPr>
      <a:lvl2pPr marL="3429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2pPr>
      <a:lvl3pPr marL="6858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3pPr>
      <a:lvl4pPr marL="10287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4pPr>
      <a:lvl5pPr marL="13716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BB497D5-4297-A043-A488-1E28B3F5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-50800"/>
            <a:ext cx="23828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14" descr="Vilniaus universiteto Teisės fakultetas">
            <a:extLst>
              <a:ext uri="{FF2B5EF4-FFF2-40B4-BE49-F238E27FC236}">
                <a16:creationId xmlns:a16="http://schemas.microsoft.com/office/drawing/2014/main" id="{B5826489-38C7-0B4F-A730-85B0C5EB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5" y="260352"/>
            <a:ext cx="19272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Title1">
            <a:extLst>
              <a:ext uri="{FF2B5EF4-FFF2-40B4-BE49-F238E27FC236}">
                <a16:creationId xmlns:a16="http://schemas.microsoft.com/office/drawing/2014/main" id="{76EE240E-2C43-B845-8330-E6C0FB90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2405270"/>
            <a:ext cx="7631113" cy="38320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9pPr>
          </a:lstStyle>
          <a:p>
            <a:pPr>
              <a:buClr>
                <a:srgbClr val="7A003B"/>
              </a:buClr>
              <a:defRPr/>
            </a:pPr>
            <a:r>
              <a:rPr lang="lt-LT" altLang="lt-LT" sz="60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Kriminologijos koliokviumo aptarimas</a:t>
            </a:r>
            <a:r>
              <a:rPr lang="lt-LT" altLang="lt-LT" sz="36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br>
              <a:rPr lang="lt-LT" altLang="lt-LT" sz="36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24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24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lt-LT" altLang="lt-LT" sz="20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2020-12-09</a:t>
            </a:r>
            <a:endParaRPr lang="lt-LT" altLang="lt-LT" sz="2400" b="1" kern="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4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1073152"/>
            <a:ext cx="8782642" cy="557257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Pirmiausia – vertinama bendra kompetencija </a:t>
            </a:r>
            <a:r>
              <a:rPr lang="lt-LT" altLang="lt-LT" sz="24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lt-LT" altLang="lt-LT" sz="2400" b="1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Tai, ką kritiškai buvo galima vertinti pateiktame tekste: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Sunku įrodyti, bet straipsnis greičiausiai užsakytas saugos tarnybų 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Antraštė: specialistai skambina pavojaus varpais, nes policija REGISTRUOJA mažiau nusikaltimų, nors nusikalstamumas didėja? Ar skambina pavojaus varpais, ners nusikalstamumas didėja ir didės ? </a:t>
            </a: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 </a:t>
            </a:r>
          </a:p>
          <a:p>
            <a:pPr>
              <a:buClr>
                <a:schemeClr val="tx1"/>
              </a:buClr>
            </a:pP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Kokiais būdais PANDEMIJA ir būtent LIETUVIUS pastūmėjo nusikalsti?</a:t>
            </a:r>
          </a:p>
          <a:p>
            <a:pPr>
              <a:buClr>
                <a:schemeClr val="tx1"/>
              </a:buClr>
            </a:pP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Kodėl nusikalstamumo situacija turi prastėti – nėra jokių argumentų.</a:t>
            </a:r>
          </a:p>
          <a:p>
            <a:pPr>
              <a:buClr>
                <a:schemeClr val="tx1"/>
              </a:buClr>
            </a:pPr>
            <a:r>
              <a:rPr lang="lt-LT" altLang="lt-LT" sz="20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Tradiciniai dalykai</a:t>
            </a: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, apie kuriuos daug kalbėjom paskaitose ir jie buvo minimi straipsniuose:</a:t>
            </a:r>
          </a:p>
          <a:p>
            <a:pPr lvl="1">
              <a:buClr>
                <a:schemeClr val="tx1"/>
              </a:buClr>
            </a:pPr>
            <a:r>
              <a:rPr lang="lt-LT" altLang="lt-LT" sz="16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Registruotas nusikalstamumas </a:t>
            </a: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nieko rimto nerodo;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Pateikiama tik procentinė dalis (tik dalis tai rašiusiųjų neįsigilino į problemą – rašė, kad problema yra procentų apvalinimas ). Bet esminė problema yra ta, kad kai nėra absoliučių skaičių, sunku įvertinti procentinio pokyčio reikšmę – taip nusikalstamumo dinamika buvo pateikiama sovietiniais laikais  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Neaiškus lyginamas laikotarpis ir jis bet kuriuo atveju yra per trumpas.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Registruotas nusikalstamumas  priklauso nuo įvairiausių veiksnių, įskaitant ir formalios bei neformalios kontrolės santykį ir intensyvumą;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Nors „nerimą kelia namuose esančių asmenų elgesys ir daromos nusikalstamos veikos“, bet nėra jokių duomenų apie tai, kas gi tą nerimą kelia ir kodėl? 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Reikia atsižvelgti į BK pakeitimus;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Privalo būti ir santykiniai skaičiai, ne tik absoliutūs;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Policija turi skatinti pasitikėjimą ir veikti operatyviai, bet neturi perkelti atsakomybės gyventojams (neva, patys kalti, kad neskambinat) ir neįsivaizduoti, kad ji yra geriausia konfliktų sprendėja 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Komunikacijos agentūra „</a:t>
            </a:r>
            <a:r>
              <a:rPr lang="lt-LT" altLang="lt-LT" sz="1600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Maniac</a:t>
            </a: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“ </a:t>
            </a:r>
          </a:p>
          <a:p>
            <a:pPr lvl="1"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2020-04-27</a:t>
            </a:r>
          </a:p>
        </p:txBody>
      </p:sp>
    </p:spTree>
    <p:extLst>
      <p:ext uri="{BB962C8B-B14F-4D97-AF65-F5344CB8AC3E}">
        <p14:creationId xmlns:p14="http://schemas.microsoft.com/office/powerpoint/2010/main" val="40054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1073152"/>
            <a:ext cx="8597348" cy="555093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Prastėjant ekonominei situacijai, augant nedarbui, </a:t>
            </a:r>
            <a:r>
              <a:rPr lang="lt-LT" altLang="lt-LT" sz="2400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nusikalstumumas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„sparčiai“ neauga; tai parodė ir 2008 – 2009  m. krizė;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„Baltijos tyrimų“ tyrimas neaišku apie ką; kas apklaustas, apie ką, kokia metodika?;  ar tikrai blogėja materialinė padėtis? Ar jai blogėjant savaime imamasi agresijos? Ar agresijos pasekmė yra smurtas?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„GRIFS AG“ plėtros vadovas... Nuo čia ima aiškėti tikrasis publikacijos tikslas 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“Sulaikydavome apie 45 asmenis - kur ir kodėl? Kiek iš jų už vagystes? Išaugo pasisavintų prekių vertė?  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Nėra „kriminalinio pasaulio“, todėl negali būti ir jų ekspertų.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Nusikaltimai iš bado? Lietuvoje tikrai niekas nebadauja :)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Vargšas </a:t>
            </a:r>
            <a:r>
              <a:rPr lang="lt-LT" altLang="lt-LT" sz="2400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SEL‘as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. Nu ką, </a:t>
            </a:r>
            <a:r>
              <a:rPr lang="lt-LT" altLang="lt-LT" sz="2400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Selai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, už tavęs, kaip sakė Viktoras</a:t>
            </a: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2020-04-27</a:t>
            </a:r>
          </a:p>
        </p:txBody>
      </p:sp>
    </p:spTree>
    <p:extLst>
      <p:ext uri="{BB962C8B-B14F-4D97-AF65-F5344CB8AC3E}">
        <p14:creationId xmlns:p14="http://schemas.microsoft.com/office/powerpoint/2010/main" val="14490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1073152"/>
            <a:ext cx="8597348" cy="555093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lt-LT" altLang="lt-LT" sz="2400" b="1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Antisocialumas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yra psichikos liga – tokių asmenų pagrindinis siekis yra „lipti per galvas“ arba sąmoningai manipuliuoti aplinkiniais, „maustyti visus“. Tarp </a:t>
            </a:r>
            <a:r>
              <a:rPr lang="lt-LT" altLang="lt-LT" sz="240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plėtros vadovų jų 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turbūt ne ką mažiau nei kalėjimuose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Ką reiškia „rimtėjantis“ nusikaltimų pobūdis?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Elektroninė erdvė – naujovė?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Ekskomisaras nežino latentinių nusikaltimų apibrėžimo :) Džiugu, kad dauguma į tai atkreipėt dėmesį.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GRIFS AG plėtros vadovas sako, kad vagysčių visgi daugėja, nors policija sako priešingai?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Kaip gi kenčia rečiau lankomos sodybos? 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Tinkamas visuomenės informavimas gali padėti užbėgti įvykiams už akių? Kas gi ta „visuomenė“?</a:t>
            </a:r>
          </a:p>
          <a:p>
            <a:pPr marL="0" indent="0">
              <a:buClr>
                <a:schemeClr val="tx1"/>
              </a:buClr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2020-04-27</a:t>
            </a:r>
          </a:p>
        </p:txBody>
      </p:sp>
    </p:spTree>
    <p:extLst>
      <p:ext uri="{BB962C8B-B14F-4D97-AF65-F5344CB8AC3E}">
        <p14:creationId xmlns:p14="http://schemas.microsoft.com/office/powerpoint/2010/main" val="38159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7" grpId="0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537</Words>
  <Application>Microsoft Macintosh PowerPoint</Application>
  <PresentationFormat>On-screen Show (4:3)</PresentationFormat>
  <Paragraphs>68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GT Walsheim</vt:lpstr>
      <vt:lpstr>Times New Roman</vt:lpstr>
      <vt:lpstr>Wingdings 3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Gintautas Sakalauskas</cp:lastModifiedBy>
  <cp:revision>16</cp:revision>
  <dcterms:created xsi:type="dcterms:W3CDTF">2020-04-26T18:42:57Z</dcterms:created>
  <dcterms:modified xsi:type="dcterms:W3CDTF">2020-12-09T10:57:50Z</dcterms:modified>
</cp:coreProperties>
</file>