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1083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4674"/>
  </p:normalViewPr>
  <p:slideViewPr>
    <p:cSldViewPr snapToGrid="0" snapToObjects="1">
      <p:cViewPr varScale="1">
        <p:scale>
          <a:sx n="120" d="100"/>
          <a:sy n="120" d="100"/>
        </p:scale>
        <p:origin x="208" y="3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/Users/manokompiuteris/Documents/Dokumentai/0%20Universitetas/0%20Kriminologija/2020/Nusikalstamumas%20Lietuvoje%20atnaujinta%202020%2002%2023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3706556804238483E-2"/>
          <c:y val="0.14422470970049053"/>
          <c:w val="0.90219697947592614"/>
          <c:h val="0.7444441295737775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'sunkūs labai sunkūs su ištirt'!$A$2</c:f>
              <c:strCache>
                <c:ptCount val="1"/>
                <c:pt idx="0">
                  <c:v>Užregistruota sunkių ir labai sunkių nusikaltimų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en-L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'sunkūs labai sunkūs su ištirt'!$B$1:$Q$1</c:f>
              <c:numCache>
                <c:formatCode>General</c:formatCode>
                <c:ptCount val="16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  <c:pt idx="15">
                  <c:v>2019</c:v>
                </c:pt>
              </c:numCache>
            </c:numRef>
          </c:cat>
          <c:val>
            <c:numRef>
              <c:f>'sunkūs labai sunkūs su ištirt'!$B$2:$Q$2</c:f>
              <c:numCache>
                <c:formatCode>General</c:formatCode>
                <c:ptCount val="16"/>
                <c:pt idx="0">
                  <c:v>4317</c:v>
                </c:pt>
                <c:pt idx="1">
                  <c:v>4571</c:v>
                </c:pt>
                <c:pt idx="2">
                  <c:v>3776</c:v>
                </c:pt>
                <c:pt idx="3">
                  <c:v>3713</c:v>
                </c:pt>
                <c:pt idx="4">
                  <c:v>3498</c:v>
                </c:pt>
                <c:pt idx="5">
                  <c:v>4253</c:v>
                </c:pt>
                <c:pt idx="6">
                  <c:v>4199</c:v>
                </c:pt>
                <c:pt idx="7">
                  <c:v>4364</c:v>
                </c:pt>
                <c:pt idx="8">
                  <c:v>4634</c:v>
                </c:pt>
                <c:pt idx="9">
                  <c:v>4384</c:v>
                </c:pt>
                <c:pt idx="10">
                  <c:v>4063</c:v>
                </c:pt>
                <c:pt idx="11">
                  <c:v>3778</c:v>
                </c:pt>
                <c:pt idx="12">
                  <c:v>3315</c:v>
                </c:pt>
                <c:pt idx="13">
                  <c:v>2835</c:v>
                </c:pt>
                <c:pt idx="14">
                  <c:v>3205</c:v>
                </c:pt>
                <c:pt idx="15">
                  <c:v>2747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A4D-6049-B29B-9EC1594E1F15}"/>
            </c:ext>
          </c:extLst>
        </c:ser>
        <c:ser>
          <c:idx val="1"/>
          <c:order val="1"/>
          <c:tx>
            <c:strRef>
              <c:f>'sunkūs labai sunkūs su ištirt'!$A$3</c:f>
              <c:strCache>
                <c:ptCount val="1"/>
                <c:pt idx="0">
                  <c:v>Iš jų - ištirta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dLbls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en-L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'sunkūs labai sunkūs su ištirt'!$B$1:$Q$1</c:f>
              <c:numCache>
                <c:formatCode>General</c:formatCode>
                <c:ptCount val="16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  <c:pt idx="15">
                  <c:v>2019</c:v>
                </c:pt>
              </c:numCache>
            </c:numRef>
          </c:cat>
          <c:val>
            <c:numRef>
              <c:f>'sunkūs labai sunkūs su ištirt'!$B$3:$Q$3</c:f>
              <c:numCache>
                <c:formatCode>General</c:formatCode>
                <c:ptCount val="16"/>
                <c:pt idx="0">
                  <c:v>2700</c:v>
                </c:pt>
                <c:pt idx="1">
                  <c:v>2798</c:v>
                </c:pt>
                <c:pt idx="2">
                  <c:v>2350</c:v>
                </c:pt>
                <c:pt idx="3">
                  <c:v>2235</c:v>
                </c:pt>
                <c:pt idx="4">
                  <c:v>2396</c:v>
                </c:pt>
                <c:pt idx="5">
                  <c:v>2639</c:v>
                </c:pt>
                <c:pt idx="6">
                  <c:v>3199</c:v>
                </c:pt>
                <c:pt idx="7">
                  <c:v>2966</c:v>
                </c:pt>
                <c:pt idx="8">
                  <c:v>3563</c:v>
                </c:pt>
                <c:pt idx="9">
                  <c:v>3032</c:v>
                </c:pt>
                <c:pt idx="10">
                  <c:v>3107</c:v>
                </c:pt>
                <c:pt idx="11">
                  <c:v>2634</c:v>
                </c:pt>
                <c:pt idx="12">
                  <c:v>2321</c:v>
                </c:pt>
                <c:pt idx="13">
                  <c:v>2248</c:v>
                </c:pt>
                <c:pt idx="14">
                  <c:v>2332</c:v>
                </c:pt>
                <c:pt idx="15">
                  <c:v>2044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A4D-6049-B29B-9EC1594E1F15}"/>
            </c:ext>
          </c:extLst>
        </c:ser>
        <c:ser>
          <c:idx val="2"/>
          <c:order val="2"/>
          <c:tx>
            <c:strRef>
              <c:f>'sunkūs labai sunkūs su ištirt'!$A$4</c:f>
              <c:strCache>
                <c:ptCount val="1"/>
                <c:pt idx="0">
                  <c:v>Jais įtariami (kaltinami) asmenys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solidFill>
                      <a:schemeClr val="tx1"/>
                    </a:solidFill>
                  </a:defRPr>
                </a:pPr>
                <a:endParaRPr lang="en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'sunkūs labai sunkūs su ištirt'!$B$1:$Q$1</c:f>
              <c:numCache>
                <c:formatCode>General</c:formatCode>
                <c:ptCount val="16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  <c:pt idx="15">
                  <c:v>2019</c:v>
                </c:pt>
              </c:numCache>
            </c:numRef>
          </c:cat>
          <c:val>
            <c:numRef>
              <c:f>'sunkūs labai sunkūs su ištirt'!$B$4:$Q$4</c:f>
              <c:numCache>
                <c:formatCode>General</c:formatCode>
                <c:ptCount val="16"/>
                <c:pt idx="0">
                  <c:v>2240</c:v>
                </c:pt>
                <c:pt idx="1">
                  <c:v>2288</c:v>
                </c:pt>
                <c:pt idx="2">
                  <c:v>2024</c:v>
                </c:pt>
                <c:pt idx="3">
                  <c:v>1917</c:v>
                </c:pt>
                <c:pt idx="4">
                  <c:v>2116</c:v>
                </c:pt>
                <c:pt idx="5">
                  <c:v>2378</c:v>
                </c:pt>
                <c:pt idx="6">
                  <c:v>2713</c:v>
                </c:pt>
                <c:pt idx="7">
                  <c:v>2468</c:v>
                </c:pt>
                <c:pt idx="8">
                  <c:v>2280</c:v>
                </c:pt>
                <c:pt idx="9">
                  <c:v>2422</c:v>
                </c:pt>
                <c:pt idx="10">
                  <c:v>2461</c:v>
                </c:pt>
                <c:pt idx="11">
                  <c:v>2037</c:v>
                </c:pt>
                <c:pt idx="12">
                  <c:v>1782</c:v>
                </c:pt>
                <c:pt idx="13">
                  <c:v>2298</c:v>
                </c:pt>
                <c:pt idx="14">
                  <c:v>1688</c:v>
                </c:pt>
                <c:pt idx="15">
                  <c:v>1512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A4D-6049-B29B-9EC1594E1F1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"/>
        <c:overlap val="1"/>
        <c:axId val="106034735"/>
        <c:axId val="1"/>
      </c:barChart>
      <c:catAx>
        <c:axId val="106034735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LT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LT"/>
          </a:p>
        </c:txPr>
        <c:crossAx val="106034735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16930490578822127"/>
          <c:y val="1.8411307030228182E-3"/>
          <c:w val="0.478980769116222"/>
          <c:h val="0.16939433411356333"/>
        </c:manualLayout>
      </c:layout>
      <c:overlay val="0"/>
      <c:txPr>
        <a:bodyPr/>
        <a:lstStyle/>
        <a:p>
          <a:pPr>
            <a:defRPr sz="140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en-LT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LT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L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133A8F-D629-4941-8B6B-67534062BFDC}" type="datetimeFigureOut">
              <a:rPr lang="en-LT" smtClean="0"/>
              <a:t>02/04/2020</a:t>
            </a:fld>
            <a:endParaRPr lang="en-L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L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36102D-F7FE-EF48-9159-15FBC5F72E10}" type="slidenum">
              <a:rPr lang="en-LT" smtClean="0"/>
              <a:t>‹#›</a:t>
            </a:fld>
            <a:endParaRPr lang="en-LT"/>
          </a:p>
        </p:txBody>
      </p:sp>
    </p:spTree>
    <p:extLst>
      <p:ext uri="{BB962C8B-B14F-4D97-AF65-F5344CB8AC3E}">
        <p14:creationId xmlns:p14="http://schemas.microsoft.com/office/powerpoint/2010/main" val="12270204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09" name="SlideNumberArea1">
            <a:extLst>
              <a:ext uri="{FF2B5EF4-FFF2-40B4-BE49-F238E27FC236}">
                <a16:creationId xmlns:a16="http://schemas.microsoft.com/office/drawing/2014/main" id="{4CD25546-FEF6-6041-801A-D8F845BC801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buClr>
                <a:schemeClr val="tx1"/>
              </a:buClr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buClr>
                <a:schemeClr val="tx1"/>
              </a:buClr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buClr>
                <a:schemeClr val="tx1"/>
              </a:buClr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buClr>
                <a:schemeClr val="tx1"/>
              </a:buClr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buClr>
                <a:schemeClr val="tx1"/>
              </a:buClr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ClrTx/>
            </a:pPr>
            <a:fld id="{C2E2949B-3180-A14C-97D2-A7AA59A0C30C}" type="slidenum">
              <a:rPr lang="lt-LT" altLang="lt-LT"/>
              <a:pPr>
                <a:buClrTx/>
              </a:pPr>
              <a:t>1</a:t>
            </a:fld>
            <a:endParaRPr lang="lt-LT" altLang="lt-LT"/>
          </a:p>
        </p:txBody>
      </p:sp>
      <p:sp>
        <p:nvSpPr>
          <p:cNvPr id="222210" name="SlideImage1">
            <a:extLst>
              <a:ext uri="{FF2B5EF4-FFF2-40B4-BE49-F238E27FC236}">
                <a16:creationId xmlns:a16="http://schemas.microsoft.com/office/drawing/2014/main" id="{92971C53-0CE7-6049-AD0D-693B42DBA6B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ln/>
        </p:spPr>
      </p:sp>
      <p:sp>
        <p:nvSpPr>
          <p:cNvPr id="222211" name="NotesText1">
            <a:extLst>
              <a:ext uri="{FF2B5EF4-FFF2-40B4-BE49-F238E27FC236}">
                <a16:creationId xmlns:a16="http://schemas.microsoft.com/office/drawing/2014/main" id="{DBB9105A-DE6C-4A45-B9E7-D6360A88D48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ClrTx/>
            </a:pPr>
            <a:endParaRPr lang="lt-LT" altLang="lt-LT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07005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48B01-771B-9D41-8201-E024843930AF}" type="datetimeFigureOut">
              <a:rPr lang="en-LT" smtClean="0"/>
              <a:t>02/04/2020</a:t>
            </a:fld>
            <a:endParaRPr lang="en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F2DD2-AE31-4B41-976D-B9F570BE5FA3}" type="slidenum">
              <a:rPr lang="en-LT" smtClean="0"/>
              <a:t>‹#›</a:t>
            </a:fld>
            <a:endParaRPr lang="en-LT"/>
          </a:p>
        </p:txBody>
      </p:sp>
    </p:spTree>
    <p:extLst>
      <p:ext uri="{BB962C8B-B14F-4D97-AF65-F5344CB8AC3E}">
        <p14:creationId xmlns:p14="http://schemas.microsoft.com/office/powerpoint/2010/main" val="24630488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48B01-771B-9D41-8201-E024843930AF}" type="datetimeFigureOut">
              <a:rPr lang="en-LT" smtClean="0"/>
              <a:t>02/04/2020</a:t>
            </a:fld>
            <a:endParaRPr lang="en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F2DD2-AE31-4B41-976D-B9F570BE5FA3}" type="slidenum">
              <a:rPr lang="en-LT" smtClean="0"/>
              <a:t>‹#›</a:t>
            </a:fld>
            <a:endParaRPr lang="en-LT"/>
          </a:p>
        </p:txBody>
      </p:sp>
    </p:spTree>
    <p:extLst>
      <p:ext uri="{BB962C8B-B14F-4D97-AF65-F5344CB8AC3E}">
        <p14:creationId xmlns:p14="http://schemas.microsoft.com/office/powerpoint/2010/main" val="1103081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48B01-771B-9D41-8201-E024843930AF}" type="datetimeFigureOut">
              <a:rPr lang="en-LT" smtClean="0"/>
              <a:t>02/04/2020</a:t>
            </a:fld>
            <a:endParaRPr lang="en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F2DD2-AE31-4B41-976D-B9F570BE5FA3}" type="slidenum">
              <a:rPr lang="en-LT" smtClean="0"/>
              <a:t>‹#›</a:t>
            </a:fld>
            <a:endParaRPr lang="en-LT"/>
          </a:p>
        </p:txBody>
      </p:sp>
    </p:spTree>
    <p:extLst>
      <p:ext uri="{BB962C8B-B14F-4D97-AF65-F5344CB8AC3E}">
        <p14:creationId xmlns:p14="http://schemas.microsoft.com/office/powerpoint/2010/main" val="38585373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48B01-771B-9D41-8201-E024843930AF}" type="datetimeFigureOut">
              <a:rPr lang="en-LT" smtClean="0"/>
              <a:t>02/04/2020</a:t>
            </a:fld>
            <a:endParaRPr lang="en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F2DD2-AE31-4B41-976D-B9F570BE5FA3}" type="slidenum">
              <a:rPr lang="en-LT" smtClean="0"/>
              <a:t>‹#›</a:t>
            </a:fld>
            <a:endParaRPr lang="en-LT"/>
          </a:p>
        </p:txBody>
      </p:sp>
    </p:spTree>
    <p:extLst>
      <p:ext uri="{BB962C8B-B14F-4D97-AF65-F5344CB8AC3E}">
        <p14:creationId xmlns:p14="http://schemas.microsoft.com/office/powerpoint/2010/main" val="17314574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48B01-771B-9D41-8201-E024843930AF}" type="datetimeFigureOut">
              <a:rPr lang="en-LT" smtClean="0"/>
              <a:t>02/04/2020</a:t>
            </a:fld>
            <a:endParaRPr lang="en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F2DD2-AE31-4B41-976D-B9F570BE5FA3}" type="slidenum">
              <a:rPr lang="en-LT" smtClean="0"/>
              <a:t>‹#›</a:t>
            </a:fld>
            <a:endParaRPr lang="en-LT"/>
          </a:p>
        </p:txBody>
      </p:sp>
    </p:spTree>
    <p:extLst>
      <p:ext uri="{BB962C8B-B14F-4D97-AF65-F5344CB8AC3E}">
        <p14:creationId xmlns:p14="http://schemas.microsoft.com/office/powerpoint/2010/main" val="6035103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48B01-771B-9D41-8201-E024843930AF}" type="datetimeFigureOut">
              <a:rPr lang="en-LT" smtClean="0"/>
              <a:t>02/04/2020</a:t>
            </a:fld>
            <a:endParaRPr lang="en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F2DD2-AE31-4B41-976D-B9F570BE5FA3}" type="slidenum">
              <a:rPr lang="en-LT" smtClean="0"/>
              <a:t>‹#›</a:t>
            </a:fld>
            <a:endParaRPr lang="en-LT"/>
          </a:p>
        </p:txBody>
      </p:sp>
    </p:spTree>
    <p:extLst>
      <p:ext uri="{BB962C8B-B14F-4D97-AF65-F5344CB8AC3E}">
        <p14:creationId xmlns:p14="http://schemas.microsoft.com/office/powerpoint/2010/main" val="35940903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48B01-771B-9D41-8201-E024843930AF}" type="datetimeFigureOut">
              <a:rPr lang="en-LT" smtClean="0"/>
              <a:t>02/04/2020</a:t>
            </a:fld>
            <a:endParaRPr lang="en-L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L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F2DD2-AE31-4B41-976D-B9F570BE5FA3}" type="slidenum">
              <a:rPr lang="en-LT" smtClean="0"/>
              <a:t>‹#›</a:t>
            </a:fld>
            <a:endParaRPr lang="en-LT"/>
          </a:p>
        </p:txBody>
      </p:sp>
    </p:spTree>
    <p:extLst>
      <p:ext uri="{BB962C8B-B14F-4D97-AF65-F5344CB8AC3E}">
        <p14:creationId xmlns:p14="http://schemas.microsoft.com/office/powerpoint/2010/main" val="31154202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48B01-771B-9D41-8201-E024843930AF}" type="datetimeFigureOut">
              <a:rPr lang="en-LT" smtClean="0"/>
              <a:t>02/04/2020</a:t>
            </a:fld>
            <a:endParaRPr lang="en-L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L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F2DD2-AE31-4B41-976D-B9F570BE5FA3}" type="slidenum">
              <a:rPr lang="en-LT" smtClean="0"/>
              <a:t>‹#›</a:t>
            </a:fld>
            <a:endParaRPr lang="en-LT"/>
          </a:p>
        </p:txBody>
      </p:sp>
    </p:spTree>
    <p:extLst>
      <p:ext uri="{BB962C8B-B14F-4D97-AF65-F5344CB8AC3E}">
        <p14:creationId xmlns:p14="http://schemas.microsoft.com/office/powerpoint/2010/main" val="14236988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48B01-771B-9D41-8201-E024843930AF}" type="datetimeFigureOut">
              <a:rPr lang="en-LT" smtClean="0"/>
              <a:t>02/04/2020</a:t>
            </a:fld>
            <a:endParaRPr lang="en-L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L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F2DD2-AE31-4B41-976D-B9F570BE5FA3}" type="slidenum">
              <a:rPr lang="en-LT" smtClean="0"/>
              <a:t>‹#›</a:t>
            </a:fld>
            <a:endParaRPr lang="en-LT"/>
          </a:p>
        </p:txBody>
      </p:sp>
    </p:spTree>
    <p:extLst>
      <p:ext uri="{BB962C8B-B14F-4D97-AF65-F5344CB8AC3E}">
        <p14:creationId xmlns:p14="http://schemas.microsoft.com/office/powerpoint/2010/main" val="9768783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48B01-771B-9D41-8201-E024843930AF}" type="datetimeFigureOut">
              <a:rPr lang="en-LT" smtClean="0"/>
              <a:t>02/04/2020</a:t>
            </a:fld>
            <a:endParaRPr lang="en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F2DD2-AE31-4B41-976D-B9F570BE5FA3}" type="slidenum">
              <a:rPr lang="en-LT" smtClean="0"/>
              <a:t>‹#›</a:t>
            </a:fld>
            <a:endParaRPr lang="en-LT"/>
          </a:p>
        </p:txBody>
      </p:sp>
    </p:spTree>
    <p:extLst>
      <p:ext uri="{BB962C8B-B14F-4D97-AF65-F5344CB8AC3E}">
        <p14:creationId xmlns:p14="http://schemas.microsoft.com/office/powerpoint/2010/main" val="19070274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48B01-771B-9D41-8201-E024843930AF}" type="datetimeFigureOut">
              <a:rPr lang="en-LT" smtClean="0"/>
              <a:t>02/04/2020</a:t>
            </a:fld>
            <a:endParaRPr lang="en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F2DD2-AE31-4B41-976D-B9F570BE5FA3}" type="slidenum">
              <a:rPr lang="en-LT" smtClean="0"/>
              <a:t>‹#›</a:t>
            </a:fld>
            <a:endParaRPr lang="en-LT"/>
          </a:p>
        </p:txBody>
      </p:sp>
    </p:spTree>
    <p:extLst>
      <p:ext uri="{BB962C8B-B14F-4D97-AF65-F5344CB8AC3E}">
        <p14:creationId xmlns:p14="http://schemas.microsoft.com/office/powerpoint/2010/main" val="10652221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F48B01-771B-9D41-8201-E024843930AF}" type="datetimeFigureOut">
              <a:rPr lang="en-LT" smtClean="0"/>
              <a:t>02/04/2020</a:t>
            </a:fld>
            <a:endParaRPr lang="en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1F2DD2-AE31-4B41-976D-B9F570BE5FA3}" type="slidenum">
              <a:rPr lang="en-LT" smtClean="0"/>
              <a:t>‹#›</a:t>
            </a:fld>
            <a:endParaRPr lang="en-LT"/>
          </a:p>
        </p:txBody>
      </p:sp>
    </p:spTree>
    <p:extLst>
      <p:ext uri="{BB962C8B-B14F-4D97-AF65-F5344CB8AC3E}">
        <p14:creationId xmlns:p14="http://schemas.microsoft.com/office/powerpoint/2010/main" val="25612184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2">
            <a:extLst>
              <a:ext uri="{FF2B5EF4-FFF2-40B4-BE49-F238E27FC236}">
                <a16:creationId xmlns:a16="http://schemas.microsoft.com/office/drawing/2014/main" id="{A4842F80-20CF-1843-B7A7-49DC8FB6A9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47816" y="138113"/>
            <a:ext cx="4968875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000">
                <a:solidFill>
                  <a:schemeClr val="accent2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accent2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accent2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accent2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accent2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accent2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accent2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accent2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accent2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buClr>
                <a:schemeClr val="tx1"/>
              </a:buClr>
            </a:pPr>
            <a:r>
              <a:rPr lang="lt-LT" altLang="lt-LT" sz="1200" dirty="0">
                <a:solidFill>
                  <a:srgbClr val="660033"/>
                </a:solidFill>
                <a:latin typeface="Arial" panose="020B0604020202020204" pitchFamily="34" charset="0"/>
              </a:rPr>
              <a:t>           Kriminologijos paskaitos, dėst. Gintautas Sakalauskas</a:t>
            </a:r>
          </a:p>
        </p:txBody>
      </p:sp>
      <p:pic>
        <p:nvPicPr>
          <p:cNvPr id="221186" name="Picture 12" descr="https://www.vu.lt/site_files/InfS/vaizdai_spaudai/VU_Logo_spalvotas.png">
            <a:extLst>
              <a:ext uri="{FF2B5EF4-FFF2-40B4-BE49-F238E27FC236}">
                <a16:creationId xmlns:a16="http://schemas.microsoft.com/office/drawing/2014/main" id="{11DC1DE1-0A5F-CA47-8A06-78225CB025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0973" y="-153988"/>
            <a:ext cx="1293813" cy="13811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1187" name="Picture 14" descr="Vilniaus universiteto Teisės fakultetas">
            <a:extLst>
              <a:ext uri="{FF2B5EF4-FFF2-40B4-BE49-F238E27FC236}">
                <a16:creationId xmlns:a16="http://schemas.microsoft.com/office/drawing/2014/main" id="{CBACEFF8-0D86-2B45-8A5D-8B7A20559A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7" y="9529"/>
            <a:ext cx="1063625" cy="1063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1188" name="Skaidrės numerio vietos rezervavimo ženklas 1">
            <a:extLst>
              <a:ext uri="{FF2B5EF4-FFF2-40B4-BE49-F238E27FC236}">
                <a16:creationId xmlns:a16="http://schemas.microsoft.com/office/drawing/2014/main" id="{1EC74E86-B231-764F-BDEC-E488876412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8547102" y="6042028"/>
            <a:ext cx="512763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accent2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32" indent="-285744">
              <a:defRPr sz="2000">
                <a:solidFill>
                  <a:schemeClr val="accent2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2971" indent="-228594">
              <a:defRPr sz="2000">
                <a:solidFill>
                  <a:schemeClr val="accent2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160" indent="-228594">
              <a:defRPr sz="2000">
                <a:solidFill>
                  <a:schemeClr val="accent2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349" indent="-228594">
              <a:defRPr sz="2000">
                <a:solidFill>
                  <a:schemeClr val="accent2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537" indent="-228594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accent2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726" indent="-228594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accent2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8914" indent="-228594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accent2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103" indent="-228594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accent2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fld id="{7A0914E4-DB79-A849-9E50-8D1636E17A70}" type="slidenum">
              <a:rPr lang="en-US" altLang="lt-LT"/>
              <a:pPr/>
              <a:t>1</a:t>
            </a:fld>
            <a:endParaRPr lang="en-US" altLang="lt-LT"/>
          </a:p>
        </p:txBody>
      </p:sp>
      <p:sp>
        <p:nvSpPr>
          <p:cNvPr id="8" name="Rectangle2">
            <a:extLst>
              <a:ext uri="{FF2B5EF4-FFF2-40B4-BE49-F238E27FC236}">
                <a16:creationId xmlns:a16="http://schemas.microsoft.com/office/drawing/2014/main" id="{ACD5BF45-5FCE-5B44-8C3D-031DC7422F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63742" y="631031"/>
            <a:ext cx="5561013" cy="360363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 sz="2000">
                <a:solidFill>
                  <a:schemeClr val="accent2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accent2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accent2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accent2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accent2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accent2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accent2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accent2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accent2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buClr>
                <a:schemeClr val="tx1"/>
              </a:buClr>
              <a:defRPr/>
            </a:pPr>
            <a:r>
              <a:rPr lang="lt-LT" altLang="lt-LT" sz="1000" dirty="0">
                <a:solidFill>
                  <a:srgbClr val="660033"/>
                </a:solidFill>
                <a:latin typeface="+mn-lt"/>
              </a:rPr>
              <a:t>Informatikos ir ryšių departamento prie VRM bei Statistikos departamento prie LRV duomenys</a:t>
            </a:r>
          </a:p>
          <a:p>
            <a:pPr>
              <a:buClr>
                <a:schemeClr val="tx1"/>
              </a:buClr>
              <a:defRPr/>
            </a:pPr>
            <a:r>
              <a:rPr lang="lt-LT" altLang="lt-LT" sz="1000" b="1" dirty="0">
                <a:solidFill>
                  <a:srgbClr val="660033"/>
                </a:solidFill>
                <a:latin typeface="Aistika" panose="02020603050405020304" pitchFamily="18" charset="0"/>
              </a:rPr>
              <a:t>© GS 2020</a:t>
            </a:r>
            <a:endParaRPr lang="lt-LT" altLang="lt-LT" sz="1000" dirty="0">
              <a:solidFill>
                <a:srgbClr val="660033"/>
              </a:solidFill>
            </a:endParaRPr>
          </a:p>
        </p:txBody>
      </p:sp>
      <p:graphicFrame>
        <p:nvGraphicFramePr>
          <p:cNvPr id="9" name="Diagrama 2">
            <a:extLst>
              <a:ext uri="{FF2B5EF4-FFF2-40B4-BE49-F238E27FC236}">
                <a16:creationId xmlns:a16="http://schemas.microsoft.com/office/drawing/2014/main" id="{EB338740-F957-1046-95C8-F4D01C33DFE7}"/>
              </a:ext>
            </a:extLst>
          </p:cNvPr>
          <p:cNvGraphicFramePr>
            <a:graphicFrameLocks/>
          </p:cNvGraphicFramePr>
          <p:nvPr/>
        </p:nvGraphicFramePr>
        <p:xfrm>
          <a:off x="2" y="1073153"/>
          <a:ext cx="9177215" cy="57438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1274295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5" grpId="0" autoUpdateAnimBg="0"/>
      <p:bldP spid="8" grpId="0" advAuto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</TotalTime>
  <Words>25</Words>
  <Application>Microsoft Macintosh PowerPoint</Application>
  <PresentationFormat>On-screen Show (4:3)</PresentationFormat>
  <Paragraphs>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Aistika</vt:lpstr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1</cp:revision>
  <dcterms:created xsi:type="dcterms:W3CDTF">2020-04-02T09:27:29Z</dcterms:created>
  <dcterms:modified xsi:type="dcterms:W3CDTF">2020-04-02T09:30:26Z</dcterms:modified>
</cp:coreProperties>
</file>