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7"/>
  </p:notesMasterIdLst>
  <p:sldIdLst>
    <p:sldId id="831" r:id="rId3"/>
    <p:sldId id="838" r:id="rId4"/>
    <p:sldId id="1723" r:id="rId5"/>
    <p:sldId id="1724" r:id="rId6"/>
    <p:sldId id="1727" r:id="rId7"/>
    <p:sldId id="1720" r:id="rId8"/>
    <p:sldId id="1390" r:id="rId9"/>
    <p:sldId id="990" r:id="rId10"/>
    <p:sldId id="258" r:id="rId11"/>
    <p:sldId id="1719" r:id="rId12"/>
    <p:sldId id="1725" r:id="rId13"/>
    <p:sldId id="1726" r:id="rId14"/>
    <p:sldId id="1721" r:id="rId15"/>
    <p:sldId id="1722" r:id="rId16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593"/>
  </p:normalViewPr>
  <p:slideViewPr>
    <p:cSldViewPr snapToGrid="0" snapToObjects="1">
      <p:cViewPr varScale="1">
        <p:scale>
          <a:sx n="103" d="100"/>
          <a:sy n="103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1%20Nepilnamec&#780;iu&#808;%20baudz&#780;iamosios%20atsakomybe&#775;s%20ypatumai/0%20Nepilnamec&#780;iu&#808;%20nusikalstamumas%20atnaujintas%202025%2005%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1%20Nepilnamec&#780;iu&#808;%20baudz&#780;iamosios%20atsakomybe&#775;s%20ypatumai/0%20Nepilnamec&#780;iu&#808;%20nusikalstamumas%20atnaujintas%202025%2005%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r>
              <a:rPr lang="lt-LT" sz="1600" b="1">
                <a:solidFill>
                  <a:srgbClr val="0070C0"/>
                </a:solidFill>
              </a:rPr>
              <a:t>Registruotas nepilnamečių nusikalstamumas Lietuvoje 1970-2024 m.</a:t>
            </a:r>
          </a:p>
        </c:rich>
      </c:tx>
      <c:layout>
        <c:manualLayout>
          <c:xMode val="edge"/>
          <c:yMode val="edge"/>
          <c:x val="0.21781594137921373"/>
          <c:y val="1.12995263042318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416579223504719E-2"/>
          <c:y val="6.4014719813042492E-2"/>
          <c:w val="0.93389296956977963"/>
          <c:h val="0.85278115425748924"/>
        </c:manualLayout>
      </c:layout>
      <c:lineChart>
        <c:grouping val="standard"/>
        <c:varyColors val="0"/>
        <c:ser>
          <c:idx val="0"/>
          <c:order val="0"/>
          <c:tx>
            <c:strRef>
              <c:f>'Nepilnamečiai bendrai'!$A$3</c:f>
              <c:strCache>
                <c:ptCount val="1"/>
                <c:pt idx="0">
                  <c:v>Nusikalstamos veikos, kurių padarymu įtarti (kaltinti) nepilnamečiai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AC-AC43-966F-0C3BB4F3CA4E}"/>
                </c:ext>
              </c:extLst>
            </c:dLbl>
            <c:dLbl>
              <c:idx val="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AC-AC43-966F-0C3BB4F3CA4E}"/>
                </c:ext>
              </c:extLst>
            </c:dLbl>
            <c:dLbl>
              <c:idx val="1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AC-AC43-966F-0C3BB4F3CA4E}"/>
                </c:ext>
              </c:extLst>
            </c:dLbl>
            <c:dLbl>
              <c:idx val="12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AC-AC43-966F-0C3BB4F3CA4E}"/>
                </c:ext>
              </c:extLst>
            </c:dLbl>
            <c:dLbl>
              <c:idx val="1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BAC-AC43-966F-0C3BB4F3CA4E}"/>
                </c:ext>
              </c:extLst>
            </c:dLbl>
            <c:dLbl>
              <c:idx val="1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BAC-AC43-966F-0C3BB4F3CA4E}"/>
                </c:ext>
              </c:extLst>
            </c:dLbl>
            <c:dLbl>
              <c:idx val="1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BAC-AC43-966F-0C3BB4F3CA4E}"/>
                </c:ext>
              </c:extLst>
            </c:dLbl>
            <c:dLbl>
              <c:idx val="1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BAC-AC43-966F-0C3BB4F3CA4E}"/>
                </c:ext>
              </c:extLst>
            </c:dLbl>
            <c:dLbl>
              <c:idx val="1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BAC-AC43-966F-0C3BB4F3CA4E}"/>
                </c:ext>
              </c:extLst>
            </c:dLbl>
            <c:dLbl>
              <c:idx val="1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BAC-AC43-966F-0C3BB4F3CA4E}"/>
                </c:ext>
              </c:extLst>
            </c:dLbl>
            <c:dLbl>
              <c:idx val="2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BAC-AC43-966F-0C3BB4F3CA4E}"/>
                </c:ext>
              </c:extLst>
            </c:dLbl>
            <c:dLbl>
              <c:idx val="2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BAC-AC43-966F-0C3BB4F3CA4E}"/>
                </c:ext>
              </c:extLst>
            </c:dLbl>
            <c:dLbl>
              <c:idx val="2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BAC-AC43-966F-0C3BB4F3CA4E}"/>
                </c:ext>
              </c:extLst>
            </c:dLbl>
            <c:dLbl>
              <c:idx val="2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BAC-AC43-966F-0C3BB4F3CA4E}"/>
                </c:ext>
              </c:extLst>
            </c:dLbl>
            <c:dLbl>
              <c:idx val="2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BAC-AC43-966F-0C3BB4F3CA4E}"/>
                </c:ext>
              </c:extLst>
            </c:dLbl>
            <c:dLbl>
              <c:idx val="2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BAC-AC43-966F-0C3BB4F3CA4E}"/>
                </c:ext>
              </c:extLst>
            </c:dLbl>
            <c:dLbl>
              <c:idx val="2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BAC-AC43-966F-0C3BB4F3CA4E}"/>
                </c:ext>
              </c:extLst>
            </c:dLbl>
            <c:dLbl>
              <c:idx val="2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BAC-AC43-966F-0C3BB4F3CA4E}"/>
                </c:ext>
              </c:extLst>
            </c:dLbl>
            <c:dLbl>
              <c:idx val="3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BAC-AC43-966F-0C3BB4F3CA4E}"/>
                </c:ext>
              </c:extLst>
            </c:dLbl>
            <c:dLbl>
              <c:idx val="31"/>
              <c:layout>
                <c:manualLayout>
                  <c:x val="-2.5183630640083946E-2"/>
                  <c:y val="-2.8762198253723677E-2"/>
                </c:manualLayout>
              </c:layout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AC-AC43-966F-0C3BB4F3CA4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bendrai'!$B$2:$AR$2</c:f>
              <c:numCache>
                <c:formatCode>General</c:formatCode>
                <c:ptCount val="4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</c:numCache>
            </c:numRef>
          </c:cat>
          <c:val>
            <c:numRef>
              <c:f>'Nepilnamečiai bendrai'!$B$3:$AR$3</c:f>
              <c:numCache>
                <c:formatCode>General</c:formatCode>
                <c:ptCount val="43"/>
                <c:pt idx="3">
                  <c:v>2142</c:v>
                </c:pt>
                <c:pt idx="8">
                  <c:v>2506</c:v>
                </c:pt>
                <c:pt idx="9">
                  <c:v>2702</c:v>
                </c:pt>
                <c:pt idx="10">
                  <c:v>3555</c:v>
                </c:pt>
                <c:pt idx="11">
                  <c:v>4297</c:v>
                </c:pt>
                <c:pt idx="12">
                  <c:v>4433</c:v>
                </c:pt>
                <c:pt idx="13">
                  <c:v>4551</c:v>
                </c:pt>
                <c:pt idx="14">
                  <c:v>5348</c:v>
                </c:pt>
                <c:pt idx="15">
                  <c:v>5278</c:v>
                </c:pt>
                <c:pt idx="16">
                  <c:v>4977</c:v>
                </c:pt>
                <c:pt idx="17">
                  <c:v>5070</c:v>
                </c:pt>
                <c:pt idx="18">
                  <c:v>5519</c:v>
                </c:pt>
                <c:pt idx="19">
                  <c:v>5396</c:v>
                </c:pt>
                <c:pt idx="20">
                  <c:v>5152</c:v>
                </c:pt>
                <c:pt idx="21">
                  <c:v>4058</c:v>
                </c:pt>
                <c:pt idx="22">
                  <c:v>5021</c:v>
                </c:pt>
                <c:pt idx="23">
                  <c:v>4759</c:v>
                </c:pt>
                <c:pt idx="24">
                  <c:v>4244</c:v>
                </c:pt>
                <c:pt idx="25">
                  <c:v>4051</c:v>
                </c:pt>
                <c:pt idx="26">
                  <c:v>4325</c:v>
                </c:pt>
                <c:pt idx="27">
                  <c:v>4023</c:v>
                </c:pt>
                <c:pt idx="28">
                  <c:v>3589</c:v>
                </c:pt>
                <c:pt idx="29">
                  <c:v>3296</c:v>
                </c:pt>
                <c:pt idx="30">
                  <c:v>3127</c:v>
                </c:pt>
                <c:pt idx="31">
                  <c:v>3126</c:v>
                </c:pt>
                <c:pt idx="32">
                  <c:v>3386</c:v>
                </c:pt>
                <c:pt idx="33">
                  <c:v>2600</c:v>
                </c:pt>
                <c:pt idx="34">
                  <c:v>2023</c:v>
                </c:pt>
                <c:pt idx="35">
                  <c:v>1918</c:v>
                </c:pt>
                <c:pt idx="36">
                  <c:v>2172</c:v>
                </c:pt>
                <c:pt idx="37">
                  <c:v>1717</c:v>
                </c:pt>
                <c:pt idx="38">
                  <c:v>1708</c:v>
                </c:pt>
                <c:pt idx="39">
                  <c:v>1103</c:v>
                </c:pt>
                <c:pt idx="40">
                  <c:v>905</c:v>
                </c:pt>
                <c:pt idx="41">
                  <c:v>1189</c:v>
                </c:pt>
                <c:pt idx="42">
                  <c:v>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BAC-AC43-966F-0C3BB4F3CA4E}"/>
            </c:ext>
          </c:extLst>
        </c:ser>
        <c:ser>
          <c:idx val="1"/>
          <c:order val="1"/>
          <c:tx>
            <c:strRef>
              <c:f>'Nepilnamečiai bendrai'!$A$4</c:f>
              <c:strCache>
                <c:ptCount val="1"/>
                <c:pt idx="0">
                  <c:v>Nustatyti nusikalstamų veikų padarymu įtarti (kaltinti) nepilnamečiai asmenys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BAC-AC43-966F-0C3BB4F3CA4E}"/>
                </c:ext>
              </c:extLst>
            </c:dLbl>
            <c:dLbl>
              <c:idx val="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BAC-AC43-966F-0C3BB4F3CA4E}"/>
                </c:ext>
              </c:extLst>
            </c:dLbl>
            <c:dLbl>
              <c:idx val="2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BAC-AC43-966F-0C3BB4F3CA4E}"/>
                </c:ext>
              </c:extLst>
            </c:dLbl>
            <c:dLbl>
              <c:idx val="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BAC-AC43-966F-0C3BB4F3CA4E}"/>
                </c:ext>
              </c:extLst>
            </c:dLbl>
            <c:dLbl>
              <c:idx val="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BAC-AC43-966F-0C3BB4F3CA4E}"/>
                </c:ext>
              </c:extLst>
            </c:dLbl>
            <c:dLbl>
              <c:idx val="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BAC-AC43-966F-0C3BB4F3CA4E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BAC-AC43-966F-0C3BB4F3CA4E}"/>
                </c:ext>
              </c:extLst>
            </c:dLbl>
            <c:dLbl>
              <c:idx val="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BAC-AC43-966F-0C3BB4F3CA4E}"/>
                </c:ext>
              </c:extLst>
            </c:dLbl>
            <c:dLbl>
              <c:idx val="1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BAC-AC43-966F-0C3BB4F3CA4E}"/>
                </c:ext>
              </c:extLst>
            </c:dLbl>
            <c:dLbl>
              <c:idx val="1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6BAC-AC43-966F-0C3BB4F3CA4E}"/>
                </c:ext>
              </c:extLst>
            </c:dLbl>
            <c:dLbl>
              <c:idx val="1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BAC-AC43-966F-0C3BB4F3CA4E}"/>
                </c:ext>
              </c:extLst>
            </c:dLbl>
            <c:dLbl>
              <c:idx val="1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6BAC-AC43-966F-0C3BB4F3CA4E}"/>
                </c:ext>
              </c:extLst>
            </c:dLbl>
            <c:dLbl>
              <c:idx val="1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6BAC-AC43-966F-0C3BB4F3CA4E}"/>
                </c:ext>
              </c:extLst>
            </c:dLbl>
            <c:dLbl>
              <c:idx val="1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6BAC-AC43-966F-0C3BB4F3CA4E}"/>
                </c:ext>
              </c:extLst>
            </c:dLbl>
            <c:dLbl>
              <c:idx val="1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6BAC-AC43-966F-0C3BB4F3CA4E}"/>
                </c:ext>
              </c:extLst>
            </c:dLbl>
            <c:dLbl>
              <c:idx val="1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6BAC-AC43-966F-0C3BB4F3CA4E}"/>
                </c:ext>
              </c:extLst>
            </c:dLbl>
            <c:dLbl>
              <c:idx val="1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6BAC-AC43-966F-0C3BB4F3CA4E}"/>
                </c:ext>
              </c:extLst>
            </c:dLbl>
            <c:dLbl>
              <c:idx val="2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6BAC-AC43-966F-0C3BB4F3CA4E}"/>
                </c:ext>
              </c:extLst>
            </c:dLbl>
            <c:dLbl>
              <c:idx val="22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6BAC-AC43-966F-0C3BB4F3CA4E}"/>
                </c:ext>
              </c:extLst>
            </c:dLbl>
            <c:dLbl>
              <c:idx val="2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6BAC-AC43-966F-0C3BB4F3CA4E}"/>
                </c:ext>
              </c:extLst>
            </c:dLbl>
            <c:dLbl>
              <c:idx val="2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6BAC-AC43-966F-0C3BB4F3CA4E}"/>
                </c:ext>
              </c:extLst>
            </c:dLbl>
            <c:dLbl>
              <c:idx val="2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6BAC-AC43-966F-0C3BB4F3CA4E}"/>
                </c:ext>
              </c:extLst>
            </c:dLbl>
            <c:dLbl>
              <c:idx val="2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6BAC-AC43-966F-0C3BB4F3CA4E}"/>
                </c:ext>
              </c:extLst>
            </c:dLbl>
            <c:dLbl>
              <c:idx val="2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6BAC-AC43-966F-0C3BB4F3CA4E}"/>
                </c:ext>
              </c:extLst>
            </c:dLbl>
            <c:dLbl>
              <c:idx val="2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6BAC-AC43-966F-0C3BB4F3CA4E}"/>
                </c:ext>
              </c:extLst>
            </c:dLbl>
            <c:dLbl>
              <c:idx val="2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6BAC-AC43-966F-0C3BB4F3CA4E}"/>
                </c:ext>
              </c:extLst>
            </c:dLbl>
            <c:dLbl>
              <c:idx val="3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6BAC-AC43-966F-0C3BB4F3CA4E}"/>
                </c:ext>
              </c:extLst>
            </c:dLbl>
            <c:dLbl>
              <c:idx val="31"/>
              <c:layout>
                <c:manualLayout>
                  <c:x val="-2.3959602647266688E-2"/>
                  <c:y val="-1.8489984591679508E-2"/>
                </c:manualLayout>
              </c:layout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n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BAC-AC43-966F-0C3BB4F3CA4E}"/>
                </c:ext>
              </c:extLst>
            </c:dLbl>
            <c:dLbl>
              <c:idx val="32"/>
              <c:layout>
                <c:manualLayout>
                  <c:x val="-2.4042204934593386E-2"/>
                  <c:y val="-2.0544589091232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BAC-AC43-966F-0C3BB4F3CA4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bendrai'!$B$2:$AR$2</c:f>
              <c:numCache>
                <c:formatCode>General</c:formatCode>
                <c:ptCount val="4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</c:numCache>
            </c:numRef>
          </c:cat>
          <c:val>
            <c:numRef>
              <c:f>'Nepilnamečiai bendrai'!$B$4:$AR$4</c:f>
              <c:numCache>
                <c:formatCode>General</c:formatCode>
                <c:ptCount val="43"/>
                <c:pt idx="0">
                  <c:v>1256</c:v>
                </c:pt>
                <c:pt idx="1">
                  <c:v>1197</c:v>
                </c:pt>
                <c:pt idx="2">
                  <c:v>1233</c:v>
                </c:pt>
                <c:pt idx="3">
                  <c:v>1710</c:v>
                </c:pt>
                <c:pt idx="4">
                  <c:v>1605</c:v>
                </c:pt>
                <c:pt idx="5">
                  <c:v>1537</c:v>
                </c:pt>
                <c:pt idx="6">
                  <c:v>1522</c:v>
                </c:pt>
                <c:pt idx="7">
                  <c:v>1872</c:v>
                </c:pt>
                <c:pt idx="8">
                  <c:v>2042</c:v>
                </c:pt>
                <c:pt idx="9">
                  <c:v>1928</c:v>
                </c:pt>
                <c:pt idx="10">
                  <c:v>2747</c:v>
                </c:pt>
                <c:pt idx="11">
                  <c:v>3181</c:v>
                </c:pt>
                <c:pt idx="12">
                  <c:v>3036</c:v>
                </c:pt>
                <c:pt idx="13">
                  <c:v>3385</c:v>
                </c:pt>
                <c:pt idx="14">
                  <c:v>3408</c:v>
                </c:pt>
                <c:pt idx="15">
                  <c:v>3313</c:v>
                </c:pt>
                <c:pt idx="16">
                  <c:v>3322</c:v>
                </c:pt>
                <c:pt idx="17">
                  <c:v>3339</c:v>
                </c:pt>
                <c:pt idx="18">
                  <c:v>3578</c:v>
                </c:pt>
                <c:pt idx="19">
                  <c:v>3668</c:v>
                </c:pt>
                <c:pt idx="20">
                  <c:v>3522</c:v>
                </c:pt>
                <c:pt idx="21">
                  <c:v>3274</c:v>
                </c:pt>
                <c:pt idx="22">
                  <c:v>4232</c:v>
                </c:pt>
                <c:pt idx="23">
                  <c:v>4135</c:v>
                </c:pt>
                <c:pt idx="24">
                  <c:v>3583</c:v>
                </c:pt>
                <c:pt idx="25">
                  <c:v>3413</c:v>
                </c:pt>
                <c:pt idx="26">
                  <c:v>3627</c:v>
                </c:pt>
                <c:pt idx="27">
                  <c:v>3352</c:v>
                </c:pt>
                <c:pt idx="28">
                  <c:v>2865</c:v>
                </c:pt>
                <c:pt idx="29">
                  <c:v>2612</c:v>
                </c:pt>
                <c:pt idx="30">
                  <c:v>2431</c:v>
                </c:pt>
                <c:pt idx="31">
                  <c:v>2451</c:v>
                </c:pt>
                <c:pt idx="32">
                  <c:v>2513</c:v>
                </c:pt>
                <c:pt idx="33">
                  <c:v>2025</c:v>
                </c:pt>
                <c:pt idx="34">
                  <c:v>1436</c:v>
                </c:pt>
                <c:pt idx="35">
                  <c:v>1649</c:v>
                </c:pt>
                <c:pt idx="36">
                  <c:v>1256</c:v>
                </c:pt>
                <c:pt idx="37">
                  <c:v>1167</c:v>
                </c:pt>
                <c:pt idx="38">
                  <c:v>1175</c:v>
                </c:pt>
                <c:pt idx="39">
                  <c:v>704</c:v>
                </c:pt>
                <c:pt idx="40">
                  <c:v>631</c:v>
                </c:pt>
                <c:pt idx="41">
                  <c:v>677</c:v>
                </c:pt>
                <c:pt idx="42">
                  <c:v>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6BAC-AC43-966F-0C3BB4F3CA4E}"/>
            </c:ext>
          </c:extLst>
        </c:ser>
        <c:ser>
          <c:idx val="2"/>
          <c:order val="2"/>
          <c:tx>
            <c:strRef>
              <c:f>'Nepilnamečiai bendrai'!$A$5</c:f>
              <c:strCache>
                <c:ptCount val="1"/>
                <c:pt idx="0">
                  <c:v>Nuteisti nepilnamečiai asmenys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6BAC-AC43-966F-0C3BB4F3CA4E}"/>
                </c:ext>
              </c:extLst>
            </c:dLbl>
            <c:dLbl>
              <c:idx val="1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6BAC-AC43-966F-0C3BB4F3CA4E}"/>
                </c:ext>
              </c:extLst>
            </c:dLbl>
            <c:dLbl>
              <c:idx val="1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6BAC-AC43-966F-0C3BB4F3CA4E}"/>
                </c:ext>
              </c:extLst>
            </c:dLbl>
            <c:dLbl>
              <c:idx val="1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6BAC-AC43-966F-0C3BB4F3CA4E}"/>
                </c:ext>
              </c:extLst>
            </c:dLbl>
            <c:dLbl>
              <c:idx val="1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6BAC-AC43-966F-0C3BB4F3CA4E}"/>
                </c:ext>
              </c:extLst>
            </c:dLbl>
            <c:dLbl>
              <c:idx val="1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6BAC-AC43-966F-0C3BB4F3CA4E}"/>
                </c:ext>
              </c:extLst>
            </c:dLbl>
            <c:dLbl>
              <c:idx val="1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6BAC-AC43-966F-0C3BB4F3CA4E}"/>
                </c:ext>
              </c:extLst>
            </c:dLbl>
            <c:dLbl>
              <c:idx val="23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6BAC-AC43-966F-0C3BB4F3CA4E}"/>
                </c:ext>
              </c:extLst>
            </c:dLbl>
            <c:dLbl>
              <c:idx val="24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6BAC-AC43-966F-0C3BB4F3CA4E}"/>
                </c:ext>
              </c:extLst>
            </c:dLbl>
            <c:dLbl>
              <c:idx val="25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6BAC-AC43-966F-0C3BB4F3CA4E}"/>
                </c:ext>
              </c:extLst>
            </c:dLbl>
            <c:dLbl>
              <c:idx val="26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6BAC-AC43-966F-0C3BB4F3CA4E}"/>
                </c:ext>
              </c:extLst>
            </c:dLbl>
            <c:dLbl>
              <c:idx val="2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E-6BAC-AC43-966F-0C3BB4F3CA4E}"/>
                </c:ext>
              </c:extLst>
            </c:dLbl>
            <c:dLbl>
              <c:idx val="28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6BAC-AC43-966F-0C3BB4F3CA4E}"/>
                </c:ext>
              </c:extLst>
            </c:dLbl>
            <c:dLbl>
              <c:idx val="29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0-6BAC-AC43-966F-0C3BB4F3CA4E}"/>
                </c:ext>
              </c:extLst>
            </c:dLbl>
            <c:dLbl>
              <c:idx val="3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6BAC-AC43-966F-0C3BB4F3CA4E}"/>
                </c:ext>
              </c:extLst>
            </c:dLbl>
            <c:dLbl>
              <c:idx val="31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2-6BAC-AC43-966F-0C3BB4F3CA4E}"/>
                </c:ext>
              </c:extLst>
            </c:dLbl>
            <c:dLbl>
              <c:idx val="40"/>
              <c:layout>
                <c:manualLayout>
                  <c:x val="-1.3532772435143484E-2"/>
                  <c:y val="-1.3400728285152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BAC-AC43-966F-0C3BB4F3CA4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bendrai'!$B$2:$AR$2</c:f>
              <c:numCache>
                <c:formatCode>General</c:formatCode>
                <c:ptCount val="4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</c:numCache>
            </c:numRef>
          </c:cat>
          <c:val>
            <c:numRef>
              <c:f>'Nepilnamečiai bendrai'!$B$5:$AR$5</c:f>
              <c:numCache>
                <c:formatCode>General</c:formatCode>
                <c:ptCount val="43"/>
                <c:pt idx="13">
                  <c:v>2010</c:v>
                </c:pt>
                <c:pt idx="14">
                  <c:v>2193</c:v>
                </c:pt>
                <c:pt idx="15">
                  <c:v>1957</c:v>
                </c:pt>
                <c:pt idx="16">
                  <c:v>2121</c:v>
                </c:pt>
                <c:pt idx="17">
                  <c:v>2239</c:v>
                </c:pt>
                <c:pt idx="18">
                  <c:v>2799</c:v>
                </c:pt>
                <c:pt idx="19">
                  <c:v>2624</c:v>
                </c:pt>
                <c:pt idx="20">
                  <c:v>2571</c:v>
                </c:pt>
                <c:pt idx="21">
                  <c:v>2269</c:v>
                </c:pt>
                <c:pt idx="22">
                  <c:v>1690</c:v>
                </c:pt>
                <c:pt idx="23">
                  <c:v>1424</c:v>
                </c:pt>
                <c:pt idx="24">
                  <c:v>1284</c:v>
                </c:pt>
                <c:pt idx="25">
                  <c:v>1189</c:v>
                </c:pt>
                <c:pt idx="26">
                  <c:v>1263</c:v>
                </c:pt>
                <c:pt idx="27">
                  <c:v>1342</c:v>
                </c:pt>
                <c:pt idx="28">
                  <c:v>1197</c:v>
                </c:pt>
                <c:pt idx="29">
                  <c:v>1098</c:v>
                </c:pt>
                <c:pt idx="30">
                  <c:v>943</c:v>
                </c:pt>
                <c:pt idx="31">
                  <c:v>1059</c:v>
                </c:pt>
                <c:pt idx="32">
                  <c:v>1103</c:v>
                </c:pt>
                <c:pt idx="33">
                  <c:v>964</c:v>
                </c:pt>
                <c:pt idx="34">
                  <c:v>1001</c:v>
                </c:pt>
                <c:pt idx="35">
                  <c:v>658</c:v>
                </c:pt>
                <c:pt idx="36">
                  <c:v>656</c:v>
                </c:pt>
                <c:pt idx="37">
                  <c:v>535</c:v>
                </c:pt>
                <c:pt idx="38">
                  <c:v>400</c:v>
                </c:pt>
                <c:pt idx="39">
                  <c:v>435</c:v>
                </c:pt>
                <c:pt idx="40">
                  <c:v>448</c:v>
                </c:pt>
                <c:pt idx="41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6BAC-AC43-966F-0C3BB4F3C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064399"/>
        <c:axId val="1"/>
      </c:lineChart>
      <c:catAx>
        <c:axId val="74206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LT"/>
          </a:p>
        </c:txPr>
        <c:crossAx val="742064399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8507439683918508E-2"/>
          <c:y val="8.4680020077171625E-2"/>
          <c:w val="0.15480896404853309"/>
          <c:h val="0.367938797823417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n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r>
              <a:rPr lang="lt-LT" sz="1400" b="1">
                <a:solidFill>
                  <a:srgbClr val="0070C0"/>
                </a:solidFill>
              </a:rPr>
              <a:t>Pagrindiniai santykiniai registruoto nepilnamečių nusikalstamumo rodikliai 100 tūkst. nepilnamečių gyventojų Lietuvoje 1993-2024 m. </a:t>
            </a:r>
          </a:p>
        </c:rich>
      </c:tx>
      <c:layout>
        <c:manualLayout>
          <c:xMode val="edge"/>
          <c:yMode val="edge"/>
          <c:x val="0.1546701393095094"/>
          <c:y val="1.19848756529196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7809911599597E-2"/>
          <c:y val="0.17195477619119284"/>
          <c:w val="0.94327044239073043"/>
          <c:h val="0.7628775974377946"/>
        </c:manualLayout>
      </c:layout>
      <c:lineChart>
        <c:grouping val="standard"/>
        <c:varyColors val="0"/>
        <c:ser>
          <c:idx val="0"/>
          <c:order val="0"/>
          <c:tx>
            <c:strRef>
              <c:f>'Nepilnamečiai bendrai'!$A$50</c:f>
              <c:strCache>
                <c:ptCount val="1"/>
                <c:pt idx="0">
                  <c:v> Nusikalstamų veikų, kurių padarymu įtarti (kaltinti) nepilnamečiai, skaičius 100 tūkst. nepilnamečių gyventojų</c:v>
                </c:pt>
              </c:strCache>
            </c:strRef>
          </c:tx>
          <c:spPr>
            <a:ln w="3175">
              <a:solidFill>
                <a:srgbClr val="C00000"/>
              </a:solidFill>
              <a:prstDash val="solid"/>
            </a:ln>
          </c:spPr>
          <c:marker>
            <c:spPr>
              <a:ln w="12700"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bendrai'!$B$49:$AG$49</c:f>
              <c:numCache>
                <c:formatCode>General</c:formatCod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numCache>
            </c:numRef>
          </c:cat>
          <c:val>
            <c:numRef>
              <c:f>'Nepilnamečiai bendrai'!$B$50:$AG$50</c:f>
              <c:numCache>
                <c:formatCode>General</c:formatCode>
                <c:ptCount val="32"/>
                <c:pt idx="0">
                  <c:v>2059</c:v>
                </c:pt>
                <c:pt idx="1">
                  <c:v>2118</c:v>
                </c:pt>
                <c:pt idx="2">
                  <c:v>2164</c:v>
                </c:pt>
                <c:pt idx="3">
                  <c:v>2534</c:v>
                </c:pt>
                <c:pt idx="4">
                  <c:v>2477</c:v>
                </c:pt>
                <c:pt idx="5">
                  <c:v>2281</c:v>
                </c:pt>
                <c:pt idx="6">
                  <c:v>2273</c:v>
                </c:pt>
                <c:pt idx="7">
                  <c:v>2475</c:v>
                </c:pt>
                <c:pt idx="8">
                  <c:v>2431</c:v>
                </c:pt>
                <c:pt idx="9">
                  <c:v>2375</c:v>
                </c:pt>
                <c:pt idx="10">
                  <c:v>1928</c:v>
                </c:pt>
                <c:pt idx="11">
                  <c:v>2462</c:v>
                </c:pt>
                <c:pt idx="12">
                  <c:v>2413</c:v>
                </c:pt>
                <c:pt idx="13">
                  <c:v>2159</c:v>
                </c:pt>
                <c:pt idx="14">
                  <c:v>2104</c:v>
                </c:pt>
                <c:pt idx="15">
                  <c:v>2365</c:v>
                </c:pt>
                <c:pt idx="16">
                  <c:v>2354</c:v>
                </c:pt>
                <c:pt idx="17">
                  <c:v>2291</c:v>
                </c:pt>
                <c:pt idx="18">
                  <c:v>2247</c:v>
                </c:pt>
                <c:pt idx="19">
                  <c:v>2225</c:v>
                </c:pt>
                <c:pt idx="20">
                  <c:v>2315</c:v>
                </c:pt>
                <c:pt idx="21">
                  <c:v>2624</c:v>
                </c:pt>
                <c:pt idx="22">
                  <c:v>2135</c:v>
                </c:pt>
                <c:pt idx="23">
                  <c:v>1775</c:v>
                </c:pt>
                <c:pt idx="24">
                  <c:v>1786</c:v>
                </c:pt>
                <c:pt idx="25">
                  <c:v>2107</c:v>
                </c:pt>
                <c:pt idx="26">
                  <c:v>1694</c:v>
                </c:pt>
                <c:pt idx="27">
                  <c:v>1640</c:v>
                </c:pt>
                <c:pt idx="28">
                  <c:v>1049</c:v>
                </c:pt>
                <c:pt idx="29">
                  <c:v>816</c:v>
                </c:pt>
                <c:pt idx="30">
                  <c:v>1026</c:v>
                </c:pt>
                <c:pt idx="31">
                  <c:v>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D0-D749-84C9-5F0E4EAA5BC3}"/>
            </c:ext>
          </c:extLst>
        </c:ser>
        <c:ser>
          <c:idx val="1"/>
          <c:order val="1"/>
          <c:tx>
            <c:strRef>
              <c:f>'Nepilnamečiai bendrai'!$A$51</c:f>
              <c:strCache>
                <c:ptCount val="1"/>
                <c:pt idx="0">
                  <c:v> Nusikalstamų veikų padarymu įtartų (kaltintų) nepilnamečių skaičius 100 tūkst. nepilnamečių gyventojų</c:v>
                </c:pt>
              </c:strCache>
            </c:strRef>
          </c:tx>
          <c:spPr>
            <a:ln w="3175">
              <a:solidFill>
                <a:srgbClr val="00B050"/>
              </a:solidFill>
              <a:prstDash val="solid"/>
            </a:ln>
          </c:spPr>
          <c:marker>
            <c:spPr>
              <a:ln w="12700">
                <a:solidFill>
                  <a:srgbClr val="00B05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n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bendrai'!$B$49:$AG$49</c:f>
              <c:numCache>
                <c:formatCode>General</c:formatCod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numCache>
            </c:numRef>
          </c:cat>
          <c:val>
            <c:numRef>
              <c:f>'Nepilnamečiai bendrai'!$B$51:$AG$51</c:f>
              <c:numCache>
                <c:formatCode>General</c:formatCode>
                <c:ptCount val="32"/>
                <c:pt idx="0">
                  <c:v>1524</c:v>
                </c:pt>
                <c:pt idx="1">
                  <c:v>1451</c:v>
                </c:pt>
                <c:pt idx="2">
                  <c:v>1610</c:v>
                </c:pt>
                <c:pt idx="3">
                  <c:v>1615</c:v>
                </c:pt>
                <c:pt idx="4">
                  <c:v>1555</c:v>
                </c:pt>
                <c:pt idx="5">
                  <c:v>1522</c:v>
                </c:pt>
                <c:pt idx="6">
                  <c:v>1497</c:v>
                </c:pt>
                <c:pt idx="7">
                  <c:v>1605</c:v>
                </c:pt>
                <c:pt idx="8">
                  <c:v>1653</c:v>
                </c:pt>
                <c:pt idx="9">
                  <c:v>1623</c:v>
                </c:pt>
                <c:pt idx="10">
                  <c:v>1556</c:v>
                </c:pt>
                <c:pt idx="11">
                  <c:v>2075</c:v>
                </c:pt>
                <c:pt idx="12">
                  <c:v>2096</c:v>
                </c:pt>
                <c:pt idx="13">
                  <c:v>1823</c:v>
                </c:pt>
                <c:pt idx="14">
                  <c:v>1773</c:v>
                </c:pt>
                <c:pt idx="15">
                  <c:v>1984</c:v>
                </c:pt>
                <c:pt idx="16">
                  <c:v>1961</c:v>
                </c:pt>
                <c:pt idx="17">
                  <c:v>1829</c:v>
                </c:pt>
                <c:pt idx="18">
                  <c:v>1781</c:v>
                </c:pt>
                <c:pt idx="19">
                  <c:v>1730</c:v>
                </c:pt>
                <c:pt idx="20">
                  <c:v>1815</c:v>
                </c:pt>
                <c:pt idx="21">
                  <c:v>1948</c:v>
                </c:pt>
                <c:pt idx="22">
                  <c:v>1663</c:v>
                </c:pt>
                <c:pt idx="23">
                  <c:v>1260</c:v>
                </c:pt>
                <c:pt idx="24">
                  <c:v>1536</c:v>
                </c:pt>
                <c:pt idx="25">
                  <c:v>1218</c:v>
                </c:pt>
                <c:pt idx="26">
                  <c:v>1151</c:v>
                </c:pt>
                <c:pt idx="27">
                  <c:v>1128</c:v>
                </c:pt>
                <c:pt idx="28">
                  <c:v>670</c:v>
                </c:pt>
                <c:pt idx="29">
                  <c:v>569</c:v>
                </c:pt>
                <c:pt idx="30">
                  <c:v>584</c:v>
                </c:pt>
                <c:pt idx="31">
                  <c:v>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D0-D749-84C9-5F0E4EAA5BC3}"/>
            </c:ext>
          </c:extLst>
        </c:ser>
        <c:ser>
          <c:idx val="2"/>
          <c:order val="2"/>
          <c:tx>
            <c:strRef>
              <c:f>'Nepilnamečiai bendrai'!$A$52</c:f>
              <c:strCache>
                <c:ptCount val="1"/>
                <c:pt idx="0">
                  <c:v> Nuteistų nepilnamečių skaičius 100 tūkst. nepilnamečių gyventojų</c:v>
                </c:pt>
              </c:strCache>
            </c:strRef>
          </c:tx>
          <c:spPr>
            <a:ln w="3175">
              <a:solidFill>
                <a:srgbClr val="0070C0"/>
              </a:solidFill>
              <a:prstDash val="solid"/>
            </a:ln>
          </c:spPr>
          <c:marker>
            <c:spPr>
              <a:ln w="12700">
                <a:solidFill>
                  <a:srgbClr val="00B0F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'Nepilnamečiai bendrai'!$B$49:$AG$49</c:f>
              <c:numCache>
                <c:formatCode>General</c:formatCod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numCache>
            </c:numRef>
          </c:cat>
          <c:val>
            <c:numRef>
              <c:f>'Nepilnamečiai bendrai'!$B$52:$AG$52</c:f>
              <c:numCache>
                <c:formatCode>General</c:formatCode>
                <c:ptCount val="32"/>
                <c:pt idx="2">
                  <c:v>956</c:v>
                </c:pt>
                <c:pt idx="3">
                  <c:v>1039</c:v>
                </c:pt>
                <c:pt idx="4">
                  <c:v>918</c:v>
                </c:pt>
                <c:pt idx="5">
                  <c:v>972</c:v>
                </c:pt>
                <c:pt idx="6">
                  <c:v>1004</c:v>
                </c:pt>
                <c:pt idx="7">
                  <c:v>1255</c:v>
                </c:pt>
                <c:pt idx="8">
                  <c:v>1261</c:v>
                </c:pt>
                <c:pt idx="9">
                  <c:v>1185</c:v>
                </c:pt>
                <c:pt idx="10">
                  <c:v>1078</c:v>
                </c:pt>
                <c:pt idx="11">
                  <c:v>829</c:v>
                </c:pt>
                <c:pt idx="12">
                  <c:v>722</c:v>
                </c:pt>
                <c:pt idx="13">
                  <c:v>653</c:v>
                </c:pt>
                <c:pt idx="14">
                  <c:v>618</c:v>
                </c:pt>
                <c:pt idx="15">
                  <c:v>691</c:v>
                </c:pt>
                <c:pt idx="16">
                  <c:v>785</c:v>
                </c:pt>
                <c:pt idx="17">
                  <c:v>764</c:v>
                </c:pt>
                <c:pt idx="18">
                  <c:v>749</c:v>
                </c:pt>
                <c:pt idx="19">
                  <c:v>671</c:v>
                </c:pt>
                <c:pt idx="20">
                  <c:v>784</c:v>
                </c:pt>
                <c:pt idx="21">
                  <c:v>855</c:v>
                </c:pt>
                <c:pt idx="22">
                  <c:v>791</c:v>
                </c:pt>
                <c:pt idx="23">
                  <c:v>878</c:v>
                </c:pt>
                <c:pt idx="24">
                  <c:v>613</c:v>
                </c:pt>
                <c:pt idx="25">
                  <c:v>636</c:v>
                </c:pt>
                <c:pt idx="26">
                  <c:v>528</c:v>
                </c:pt>
                <c:pt idx="27">
                  <c:v>384</c:v>
                </c:pt>
                <c:pt idx="28">
                  <c:v>414</c:v>
                </c:pt>
                <c:pt idx="29">
                  <c:v>387</c:v>
                </c:pt>
                <c:pt idx="30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D0-D749-84C9-5F0E4EAA5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825055"/>
        <c:axId val="1"/>
      </c:lineChart>
      <c:catAx>
        <c:axId val="7708250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LT"/>
          </a:p>
        </c:txPr>
        <c:crossAx val="770825055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4.653731270568523E-2"/>
          <c:y val="0.11960186039853957"/>
          <c:w val="0.73737379192914254"/>
          <c:h val="8.939459162483857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n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23/11/2025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8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7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5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0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6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8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7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7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2D35C-ABD6-4B4E-9546-5D5304CF2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NumberArea1">
            <a:extLst>
              <a:ext uri="{FF2B5EF4-FFF2-40B4-BE49-F238E27FC236}">
                <a16:creationId xmlns:a16="http://schemas.microsoft.com/office/drawing/2014/main" id="{6E386F75-EBE7-7448-B939-BEFA4AC46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66EF809B-5CB3-5540-B570-E56C4220AD83}" type="slidenum">
              <a:rPr lang="lt-LT" altLang="lt-LT">
                <a:solidFill>
                  <a:srgbClr val="000000"/>
                </a:solidFill>
              </a:rPr>
              <a:pPr>
                <a:buClrTx/>
              </a:pPr>
              <a:t>8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183298" name="SlideImage1">
            <a:extLst>
              <a:ext uri="{FF2B5EF4-FFF2-40B4-BE49-F238E27FC236}">
                <a16:creationId xmlns:a16="http://schemas.microsoft.com/office/drawing/2014/main" id="{4A02B106-C584-B745-9255-EA9002DB5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183299" name="NotesText1">
            <a:extLst>
              <a:ext uri="{FF2B5EF4-FFF2-40B4-BE49-F238E27FC236}">
                <a16:creationId xmlns:a16="http://schemas.microsoft.com/office/drawing/2014/main" id="{74049EB2-F25E-4A4C-B5CD-ECFAE2557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2D35C-ABD6-4B4E-9546-5D5304CF29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36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Nepilnamečių baudžiamosios atsakomybės ypatumų kurso koliokviumo aptarimas </a:t>
            </a: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2025-11-24</a:t>
            </a: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13183-2AE8-602F-2CB3-7522AAD1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0" y="892730"/>
            <a:ext cx="8384206" cy="5794320"/>
          </a:xfrm>
          <a:prstGeom prst="rect">
            <a:avLst/>
          </a:prstGeom>
        </p:spPr>
      </p:pic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23653BB9-8BC4-A8E8-E94E-3C17040C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E4D267D3-D1D6-5DD9-D704-FD0B0F74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2">
            <a:extLst>
              <a:ext uri="{FF2B5EF4-FFF2-40B4-BE49-F238E27FC236}">
                <a16:creationId xmlns:a16="http://schemas.microsoft.com/office/drawing/2014/main" id="{3D2DCE19-10A0-F402-DFCD-53F8F5B3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16456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1">
            <a:extLst>
              <a:ext uri="{FF2B5EF4-FFF2-40B4-BE49-F238E27FC236}">
                <a16:creationId xmlns:a16="http://schemas.microsoft.com/office/drawing/2014/main" id="{D2F3637F-C526-3AB2-199E-5B7BC1034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388848"/>
              </p:ext>
            </p:extLst>
          </p:nvPr>
        </p:nvGraphicFramePr>
        <p:xfrm>
          <a:off x="197514" y="1011792"/>
          <a:ext cx="8748972" cy="566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2">
            <a:extLst>
              <a:ext uri="{FF2B5EF4-FFF2-40B4-BE49-F238E27FC236}">
                <a16:creationId xmlns:a16="http://schemas.microsoft.com/office/drawing/2014/main" id="{F621235B-780E-60D1-93F7-3308D034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585" y="603408"/>
            <a:ext cx="5617034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chemeClr val="tx1"/>
              </a:buClr>
            </a:pPr>
            <a:r>
              <a:rPr lang="lt-LT" altLang="lt-LT" sz="750" b="1" dirty="0">
                <a:solidFill>
                  <a:srgbClr val="0070C0"/>
                </a:solidFill>
              </a:rPr>
              <a:t>Nusikalstamų veikų žinybinio registro duomenys // </a:t>
            </a:r>
            <a:r>
              <a:rPr lang="lt-LT" altLang="lt-LT" sz="750" dirty="0">
                <a:solidFill>
                  <a:srgbClr val="0070C0"/>
                </a:solidFill>
              </a:rPr>
              <a:t>Sudaryta © GS, 2025</a:t>
            </a:r>
            <a:endParaRPr lang="lt-LT" altLang="lt-LT" sz="75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2">
            <a:extLst>
              <a:ext uri="{FF2B5EF4-FFF2-40B4-BE49-F238E27FC236}">
                <a16:creationId xmlns:a16="http://schemas.microsoft.com/office/drawing/2014/main" id="{7D6E770D-E539-9EFB-609A-F7EB5511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31021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8" grpId="0" advAuto="0"/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2">
            <a:extLst>
              <a:ext uri="{FF2B5EF4-FFF2-40B4-BE49-F238E27FC236}">
                <a16:creationId xmlns:a16="http://schemas.microsoft.com/office/drawing/2014/main" id="{F621235B-780E-60D1-93F7-3308D034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585" y="603408"/>
            <a:ext cx="5617034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chemeClr val="tx1"/>
              </a:buClr>
            </a:pPr>
            <a:r>
              <a:rPr lang="lt-LT" altLang="lt-LT" sz="750" b="1" dirty="0">
                <a:solidFill>
                  <a:srgbClr val="0070C0"/>
                </a:solidFill>
              </a:rPr>
              <a:t>Nusikalstamų veikų žinybinio registro duomenys // </a:t>
            </a:r>
            <a:r>
              <a:rPr lang="lt-LT" altLang="lt-LT" sz="750" dirty="0">
                <a:solidFill>
                  <a:srgbClr val="0070C0"/>
                </a:solidFill>
              </a:rPr>
              <a:t>Sudaryta © GS, 2025</a:t>
            </a:r>
            <a:endParaRPr lang="lt-LT" altLang="lt-LT" sz="75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2">
            <a:extLst>
              <a:ext uri="{FF2B5EF4-FFF2-40B4-BE49-F238E27FC236}">
                <a16:creationId xmlns:a16="http://schemas.microsoft.com/office/drawing/2014/main" id="{2E28E28B-41DB-196C-1831-6118B23D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  <p:graphicFrame>
        <p:nvGraphicFramePr>
          <p:cNvPr id="5" name="Chart2">
            <a:extLst>
              <a:ext uri="{FF2B5EF4-FFF2-40B4-BE49-F238E27FC236}">
                <a16:creationId xmlns:a16="http://schemas.microsoft.com/office/drawing/2014/main" id="{D1F93C98-F109-73BE-8A82-43ADA710A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057698"/>
              </p:ext>
            </p:extLst>
          </p:nvPr>
        </p:nvGraphicFramePr>
        <p:xfrm>
          <a:off x="143508" y="1045289"/>
          <a:ext cx="8856984" cy="57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08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  <p:bldP spid="4" grpId="0" autoUpdateAnimBg="0"/>
      <p:bldGraphic spid="5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(3):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Septintokai: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minimali ir vidutinė priežiūra?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„Socializacijos“ centras geras dalykas?;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Narkotikai: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a) registruoti atvejai nieko neparodo;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b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) 2017 m. kriminalizavimas; c) niekuo nesiskiriame nuo kitų šalių. 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Moksliniai straipsniai ir filmas „Choristai“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</a:t>
            </a: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b="1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b="1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2">
            <a:extLst>
              <a:ext uri="{FF2B5EF4-FFF2-40B4-BE49-F238E27FC236}">
                <a16:creationId xmlns:a16="http://schemas.microsoft.com/office/drawing/2014/main" id="{168FDAE5-4753-FE1F-91F5-1910C9B2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14088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202E3B0-3EF6-E8CF-B064-F808BF14576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358346"/>
            <a:ext cx="8782642" cy="613999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5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Ačiū už: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5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domėjimąsi,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5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kūrybingumą,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5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sąžiningumą ir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5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tvarkingą tekstą!</a:t>
            </a:r>
          </a:p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sz="5400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sz="54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6" grpId="0" uiExpand="1" build="p"/>
      <p:bldP spid="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20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Publikacija „</a:t>
            </a:r>
            <a:r>
              <a:rPr lang="en-LT" sz="20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Prokurorė L. Barauskienė: „Tai, kad šiais laikais nepilnamečiai daro daugiau nusikaltimų – mitas.“ </a:t>
            </a:r>
            <a:r>
              <a:rPr lang="en-LT" sz="1900" dirty="0">
                <a:solidFill>
                  <a:srgbClr val="0070C0"/>
                </a:solidFill>
                <a:latin typeface="Cambria" panose="02040503050406030204" pitchFamily="18" charset="0"/>
              </a:rPr>
              <a:t>, </a:t>
            </a:r>
            <a:r>
              <a:rPr lang="en-LT" sz="1400" dirty="0">
                <a:solidFill>
                  <a:srgbClr val="0070C0"/>
                </a:solidFill>
                <a:latin typeface="Cambria" panose="02040503050406030204" pitchFamily="18" charset="0"/>
              </a:rPr>
              <a:t>2025 m. sausio 21 d. Prokuratūros aktualijos</a:t>
            </a:r>
            <a:endParaRPr lang="lt-LT" altLang="lt-LT" sz="14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(1):</a:t>
            </a:r>
          </a:p>
          <a:p>
            <a:pPr marL="342900" indent="-342900">
              <a:buAutoNum type="alphaLcParenR"/>
            </a:pPr>
            <a:r>
              <a:rPr lang="en-GB" sz="1800" dirty="0">
                <a:solidFill>
                  <a:srgbClr val="7B1042"/>
                </a:solidFill>
                <a:latin typeface="Cambria" panose="02040503050406030204" pitchFamily="18" charset="0"/>
              </a:rPr>
              <a:t>P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irmiausia, man svarbu matyti jūsų žinias ir kompetenciją, kokį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rezonansą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 jums sukelia perskaitytas tekstas; žr. vertinimo kriterijų lentelę;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Man svarbu matyti, kaip skaitydami tokio pobūdžio tekstą, sugebate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kompleksiškai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 atsirinkti ir įvertinti nepilnamečių nusikalstamo elgesio ir jo kontrolės problematiką; buvo svarbu matyti, kad skaitėte straipsnius;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Koliokviumas taip pat yra skirtas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mokymuisi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; svarbu ir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egzaminui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Pirmas dalykas – straipsnis pozityvus, tai, kad tokius dalykus daro prokuratūra, yra labai gerai. Jis skiriasi nuo absoliučios daugumos kitų publikacijų šia tema. 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Jau pavadinime norima išsklaidyti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mitą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, kad nepilnamečiai daugiau nusikalsta.</a:t>
            </a: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405A6-6C16-2383-17FB-24BC3142E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79100"/>
            <a:ext cx="7772400" cy="5299799"/>
          </a:xfrm>
          <a:prstGeom prst="rect">
            <a:avLst/>
          </a:prstGeom>
        </p:spPr>
      </p:pic>
      <p:sp>
        <p:nvSpPr>
          <p:cNvPr id="8" name="Rectangle2">
            <a:extLst>
              <a:ext uri="{FF2B5EF4-FFF2-40B4-BE49-F238E27FC236}">
                <a16:creationId xmlns:a16="http://schemas.microsoft.com/office/drawing/2014/main" id="{DC7C58F1-FA23-5B75-B71C-C06D5AC6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9571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2">
            <a:extLst>
              <a:ext uri="{FF2B5EF4-FFF2-40B4-BE49-F238E27FC236}">
                <a16:creationId xmlns:a16="http://schemas.microsoft.com/office/drawing/2014/main" id="{B73FE259-B69D-9F3B-A25A-C6C96DEF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3" y="2132411"/>
            <a:ext cx="8802977" cy="30789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just"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just">
              <a:spcBef>
                <a:spcPts val="675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just">
              <a:spcBef>
                <a:spcPts val="575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just">
              <a:spcBef>
                <a:spcPts val="475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just">
              <a:spcBef>
                <a:spcPts val="475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just" eaLnBrk="0" fontAlgn="base" hangingPunct="0">
              <a:spcBef>
                <a:spcPts val="4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just" eaLnBrk="0" fontAlgn="base" hangingPunct="0">
              <a:spcBef>
                <a:spcPts val="4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just" eaLnBrk="0" fontAlgn="base" hangingPunct="0">
              <a:spcBef>
                <a:spcPts val="4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just" eaLnBrk="0" fontAlgn="base" hangingPunct="0">
              <a:spcBef>
                <a:spcPts val="4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lt-LT" altLang="lt-LT" sz="2400" b="1" dirty="0">
                <a:solidFill>
                  <a:srgbClr val="5C002C"/>
                </a:solidFill>
                <a:latin typeface="Cambria" panose="02040503050406030204" pitchFamily="18" charset="0"/>
              </a:rPr>
              <a:t>	„Greitai ir radikaliai keičiantis jaunimo gyvenimo būdui ir nepilnamečių nusikalstamumo formoms bei mastams, visuomenės ir justicijos reakcija į nepilnamečių teisės pažeidimus ir nusikalstamumą greitai sensta ir tampa netinkama”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lt-LT" altLang="lt-LT" sz="1800" dirty="0">
              <a:solidFill>
                <a:srgbClr val="5C002C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1985 m. JT Pekino taisyklių komentaras</a:t>
            </a:r>
          </a:p>
        </p:txBody>
      </p:sp>
      <p:sp>
        <p:nvSpPr>
          <p:cNvPr id="8" name="Rectangle2">
            <a:extLst>
              <a:ext uri="{FF2B5EF4-FFF2-40B4-BE49-F238E27FC236}">
                <a16:creationId xmlns:a16="http://schemas.microsoft.com/office/drawing/2014/main" id="{94DA8091-9AAD-8F0E-19ED-1B89882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12505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2">
            <a:extLst>
              <a:ext uri="{FF2B5EF4-FFF2-40B4-BE49-F238E27FC236}">
                <a16:creationId xmlns:a16="http://schemas.microsoft.com/office/drawing/2014/main" id="{94DA8091-9AAD-8F0E-19ED-1B89882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0EC111-77A4-7BD9-F5EC-4F7EA66C8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8" y="2224306"/>
            <a:ext cx="7673606" cy="20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(2):</a:t>
            </a:r>
          </a:p>
          <a:p>
            <a:pPr marL="342900" indent="-342900">
              <a:buFont typeface="+mj-lt"/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Elgesio ypatumai: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a) nežino, už ką baudžiama;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b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) švietimas apsaugos nuo nusikalstamo elgesio?; c) aiškinamos mokinio taisyklės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;</a:t>
            </a: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Tarptautiniai standartai: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a) bendradarbiavimas;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b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) nestacionarių priemonių prioritetas prieš stacionarias; c) išaugama;</a:t>
            </a:r>
          </a:p>
          <a:p>
            <a:pPr marL="342900" indent="-342900">
              <a:buFont typeface="+mj-lt"/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Statistika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: a) išties mažėja registruotų nusikalstamų veikų;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b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) kur santykiniai skaičiai?; c) kur BK pakeitimai per šį laikotarpį?; d) kur registruoto nusikalstamo elgesio struktūros pokyčiai?; e) kur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latentiškumas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?;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f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) ar tendencijas lėmė darbas su nusikalstančiais nepilnamečiais?</a:t>
            </a:r>
          </a:p>
          <a:p>
            <a:pPr marL="342900" indent="-342900">
              <a:buFont typeface="+mj-lt"/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Baudžiamosios atsakomybės taikymo praktika: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a) pirmą kartą dažniausiai atleidžiamas? Tai tik viena iš 4 sąlygų;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b</a:t>
            </a:r>
            <a:r>
              <a:rPr lang="lt-LT" sz="1800">
                <a:solidFill>
                  <a:srgbClr val="7B1042"/>
                </a:solidFill>
                <a:latin typeface="Cambria" panose="02040503050406030204" pitchFamily="18" charset="0"/>
              </a:rPr>
              <a:t>) auklėjamosios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priemonės sudaro mažesnę visos valstybės reakcijos formos dalį; c) kas yra nubaudimas?; d) bet kuriai bausmei, taip pat ir laisvės atėmimui, turi būti keliamas resocializacijos tikslas.</a:t>
            </a:r>
          </a:p>
          <a:p>
            <a:pPr marL="342900" indent="-342900">
              <a:buFont typeface="+mj-lt"/>
              <a:buAutoNum type="alphaLcParenR" startAt="6"/>
            </a:pPr>
            <a:endParaRPr lang="lt-LT" sz="1800" b="1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lt-LT">
              <a:solidFill>
                <a:srgbClr val="E2E3E2"/>
              </a:solidFill>
            </a:endParaRP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2">
            <a:extLst>
              <a:ext uri="{FF2B5EF4-FFF2-40B4-BE49-F238E27FC236}">
                <a16:creationId xmlns:a16="http://schemas.microsoft.com/office/drawing/2014/main" id="{76471BF2-34A3-1C11-527A-86CE0A49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38334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4ABB241-679A-7A29-05FD-46B27D8C7443}"/>
              </a:ext>
            </a:extLst>
          </p:cNvPr>
          <p:cNvSpPr/>
          <p:nvPr/>
        </p:nvSpPr>
        <p:spPr>
          <a:xfrm>
            <a:off x="2302990" y="1385502"/>
            <a:ext cx="4538020" cy="4086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2100" b="1" dirty="0">
                <a:latin typeface="Cambria" panose="02040503050406030204" pitchFamily="18" charset="0"/>
              </a:rPr>
              <a:t>Nusikaltę, bet neįkliuvę ir (arba) nenuteisti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4F047B-A3C0-F96F-8E30-57B2E5812EFA}"/>
              </a:ext>
            </a:extLst>
          </p:cNvPr>
          <p:cNvSpPr/>
          <p:nvPr/>
        </p:nvSpPr>
        <p:spPr>
          <a:xfrm>
            <a:off x="942381" y="3807424"/>
            <a:ext cx="1711934" cy="1665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1350" b="1" dirty="0">
                <a:latin typeface="Cambria" panose="02040503050406030204" pitchFamily="18" charset="0"/>
              </a:rPr>
              <a:t>Nenusikaltę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9D46FD-C2CB-D4D6-E078-66F1E8E15032}"/>
              </a:ext>
            </a:extLst>
          </p:cNvPr>
          <p:cNvSpPr/>
          <p:nvPr/>
        </p:nvSpPr>
        <p:spPr>
          <a:xfrm>
            <a:off x="6300192" y="4147472"/>
            <a:ext cx="1538415" cy="143801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1350" b="1" dirty="0">
                <a:latin typeface="Cambria" panose="02040503050406030204" pitchFamily="18" charset="0"/>
              </a:rPr>
              <a:t>Nuteisti</a:t>
            </a:r>
          </a:p>
        </p:txBody>
      </p:sp>
      <p:pic>
        <p:nvPicPr>
          <p:cNvPr id="2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EEEB812B-C55E-6FFB-B2D3-97A005C7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Vilniaus universiteto Teisės fakultetas">
            <a:extLst>
              <a:ext uri="{FF2B5EF4-FFF2-40B4-BE49-F238E27FC236}">
                <a16:creationId xmlns:a16="http://schemas.microsoft.com/office/drawing/2014/main" id="{FB472328-2184-82C7-9BC1-ECD05D75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2">
            <a:extLst>
              <a:ext uri="{FF2B5EF4-FFF2-40B4-BE49-F238E27FC236}">
                <a16:creationId xmlns:a16="http://schemas.microsoft.com/office/drawing/2014/main" id="{BD3B0BD9-D862-97A2-B136-9AC0FDCB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14839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Skaidrės numerio vietos rezervavimo ženklas 1">
            <a:extLst>
              <a:ext uri="{FF2B5EF4-FFF2-40B4-BE49-F238E27FC236}">
                <a16:creationId xmlns:a16="http://schemas.microsoft.com/office/drawing/2014/main" id="{D6BB4103-6E48-4848-91E9-C89BA39E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542610" y="5373292"/>
            <a:ext cx="384572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5BBC47-D914-9F40-8BD6-735A32F682B9}" type="slidenum">
              <a:rPr lang="en-US" altLang="lt-LT" sz="1500">
                <a:solidFill>
                  <a:srgbClr val="E2E3E2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lt-LT" sz="1500">
              <a:solidFill>
                <a:srgbClr val="E2E3E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D9ED6607-3A90-234F-BE2E-7E5D2A86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43" y="1549685"/>
            <a:ext cx="7507355" cy="39659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lt-LT" altLang="lt-LT" sz="1800" b="1" dirty="0">
                <a:solidFill>
                  <a:srgbClr val="5C002C"/>
                </a:solidFill>
                <a:latin typeface="Cambria" panose="02040503050406030204" pitchFamily="18" charset="0"/>
              </a:rPr>
              <a:t>Nuteistųjų nepilnamečių bruožai: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struktūriškai ar funkcionaliai sutrikusi šeima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netvirtas arba labai griežtas (smurtinis) tėvų auklėjamasis elgesys, dažnai – tėvų svaiginimosi problemos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pakartotinė auklėjančiųjų asmenų kaita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problemos mokykloje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problemos užimtumo srityje, (ilgalaikė) bedarbystė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laisvalaikio praleidimas ne kartu su šeima, bet bendraamžių grupėse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Tx/>
              <a:buChar char="•"/>
              <a:defRPr/>
            </a:pPr>
            <a:r>
              <a:rPr lang="lt-LT" altLang="lt-LT" sz="1800" dirty="0">
                <a:solidFill>
                  <a:srgbClr val="5C002C"/>
                </a:solidFill>
                <a:latin typeface="Cambria" panose="02040503050406030204" pitchFamily="18" charset="0"/>
              </a:rPr>
              <a:t>priklausymas žemesniems socialiniams sluoksniams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lt-LT" altLang="lt-LT" sz="1200" b="1" dirty="0">
                <a:solidFill>
                  <a:srgbClr val="5C002C"/>
                </a:solidFill>
                <a:latin typeface="Cambria" panose="02040503050406030204" pitchFamily="18" charset="0"/>
              </a:rPr>
              <a:t>(!) tačiau tai pirmiausia yra selektyvaus baudimo kriterijai, o ne nusikalstamo elgesio priežastys.</a:t>
            </a:r>
          </a:p>
        </p:txBody>
      </p:sp>
      <p:pic>
        <p:nvPicPr>
          <p:cNvPr id="2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B4DE2B19-2A46-3DA2-2B67-E9F134AB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Vilniaus universiteto Teisės fakultetas">
            <a:extLst>
              <a:ext uri="{FF2B5EF4-FFF2-40B4-BE49-F238E27FC236}">
                <a16:creationId xmlns:a16="http://schemas.microsoft.com/office/drawing/2014/main" id="{8B94BEE1-DFF5-BEC3-CE54-B9494472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2">
            <a:extLst>
              <a:ext uri="{FF2B5EF4-FFF2-40B4-BE49-F238E27FC236}">
                <a16:creationId xmlns:a16="http://schemas.microsoft.com/office/drawing/2014/main" id="{712BBADD-046D-787B-289F-F51B6468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D5297-7AFB-211F-7484-A00CD1A0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955FF-8070-EE97-74B3-99AB27B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494B-60AC-2A4C-9366-928C4F60C0FC}" type="slidenum">
              <a:rPr lang="en-US" altLang="en-LT" smtClean="0"/>
              <a:pPr/>
              <a:t>9</a:t>
            </a:fld>
            <a:endParaRPr lang="en-US" altLang="en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40636-2F83-1D43-5355-BBF2BC35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2" y="1618649"/>
            <a:ext cx="7350374" cy="4330256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273D7EE-3D80-E7BB-F04D-3CE3841654A1}"/>
              </a:ext>
            </a:extLst>
          </p:cNvPr>
          <p:cNvSpPr txBox="1"/>
          <p:nvPr/>
        </p:nvSpPr>
        <p:spPr>
          <a:xfrm>
            <a:off x="485180" y="1128731"/>
            <a:ext cx="7051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>
                <a:latin typeface="Cambria" panose="02040503050406030204" pitchFamily="18" charset="0"/>
              </a:rPr>
              <a:t>Šaltinis</a:t>
            </a:r>
            <a:r>
              <a:rPr lang="de-DE" sz="1050" dirty="0">
                <a:latin typeface="Cambria" panose="02040503050406030204" pitchFamily="18" charset="0"/>
              </a:rPr>
              <a:t>: </a:t>
            </a:r>
            <a:r>
              <a:rPr lang="de-DE" sz="1050" dirty="0" err="1">
                <a:latin typeface="Cambria" panose="02040503050406030204" pitchFamily="18" charset="0"/>
              </a:rPr>
              <a:t>Beelmann</a:t>
            </a:r>
            <a:r>
              <a:rPr lang="de-DE" sz="1050" dirty="0">
                <a:latin typeface="Cambria" panose="02040503050406030204" pitchFamily="18" charset="0"/>
              </a:rPr>
              <a:t>, Raabe (2007): Dissoziales Verhalten von Kindern und Jugendlichen. Göttingen u.a., Hogrefe, p. 111.</a:t>
            </a:r>
          </a:p>
        </p:txBody>
      </p:sp>
      <p:pic>
        <p:nvPicPr>
          <p:cNvPr id="2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5CBEA3D3-1E4E-21AE-6A9E-0BE0CE62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Vilniaus universiteto Teisės fakultetas">
            <a:extLst>
              <a:ext uri="{FF2B5EF4-FFF2-40B4-BE49-F238E27FC236}">
                <a16:creationId xmlns:a16="http://schemas.microsoft.com/office/drawing/2014/main" id="{0F109A92-A39A-55F1-4080-62BFA8C3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2">
            <a:extLst>
              <a:ext uri="{FF2B5EF4-FFF2-40B4-BE49-F238E27FC236}">
                <a16:creationId xmlns:a16="http://schemas.microsoft.com/office/drawing/2014/main" id="{0F83D614-5956-02B9-38F8-191D617A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2025-11-24</a:t>
            </a:r>
          </a:p>
        </p:txBody>
      </p:sp>
    </p:spTree>
    <p:extLst>
      <p:ext uri="{BB962C8B-B14F-4D97-AF65-F5344CB8AC3E}">
        <p14:creationId xmlns:p14="http://schemas.microsoft.com/office/powerpoint/2010/main" val="9980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887</Words>
  <Application>Microsoft Macintosh PowerPoint</Application>
  <PresentationFormat>On-screen Show (4:3)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GT Walsheim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80</cp:revision>
  <dcterms:created xsi:type="dcterms:W3CDTF">2020-04-26T18:42:57Z</dcterms:created>
  <dcterms:modified xsi:type="dcterms:W3CDTF">2025-11-23T21:10:25Z</dcterms:modified>
</cp:coreProperties>
</file>