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6" r:id="rId2"/>
  </p:sldMasterIdLst>
  <p:notesMasterIdLst>
    <p:notesMasterId r:id="rId11"/>
  </p:notesMasterIdLst>
  <p:sldIdLst>
    <p:sldId id="831" r:id="rId3"/>
    <p:sldId id="838" r:id="rId4"/>
    <p:sldId id="280" r:id="rId5"/>
    <p:sldId id="1417" r:id="rId6"/>
    <p:sldId id="1719" r:id="rId7"/>
    <p:sldId id="1720" r:id="rId8"/>
    <p:sldId id="1721" r:id="rId9"/>
    <p:sldId id="844" r:id="rId10"/>
  </p:sldIdLst>
  <p:sldSz cx="9144000" cy="6858000" type="screen4x3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2618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6041-2962-A945-8DCB-7C53FCDF52BB}" type="datetimeFigureOut">
              <a:rPr lang="en-LT" smtClean="0"/>
              <a:t>08/12/2024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8E66F-3FCD-9C42-A63A-5A19709D8EC8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815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NumberArea1">
            <a:extLst>
              <a:ext uri="{FF2B5EF4-FFF2-40B4-BE49-F238E27FC236}">
                <a16:creationId xmlns:a16="http://schemas.microsoft.com/office/drawing/2014/main" id="{50A7A75F-7837-E64B-A8B5-573B97A46B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729BB-BB14-044A-B40D-7F94D8F74E34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0" name="SlideImage1">
            <a:extLst>
              <a:ext uri="{FF2B5EF4-FFF2-40B4-BE49-F238E27FC236}">
                <a16:creationId xmlns:a16="http://schemas.microsoft.com/office/drawing/2014/main" id="{84729EF2-443C-B742-8067-DABB593F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1" name="NotesText1">
            <a:extLst>
              <a:ext uri="{FF2B5EF4-FFF2-40B4-BE49-F238E27FC236}">
                <a16:creationId xmlns:a16="http://schemas.microsoft.com/office/drawing/2014/main" id="{6A6911A3-8340-8443-9D53-C8DC12176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454B-356A-FB4E-9F34-E732C67BD37F}" type="slidenum">
              <a:rPr lang="en-LT" smtClean="0"/>
              <a:t>3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7282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2D35C-ABD6-4B4E-9546-5D5304CF2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2D35C-ABD6-4B4E-9546-5D5304CF29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6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7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59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NumberArea1">
            <a:extLst>
              <a:ext uri="{FF2B5EF4-FFF2-40B4-BE49-F238E27FC236}">
                <a16:creationId xmlns:a16="http://schemas.microsoft.com/office/drawing/2014/main" id="{D320652B-958E-0E4F-A108-F490BD374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951BE2-C50F-0649-8407-BE713843B505}" type="slidenum">
              <a:rPr kumimoji="0" lang="lt-LT" altLang="lt-L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t-LT" altLang="lt-L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2" name="SlideImage1">
            <a:extLst>
              <a:ext uri="{FF2B5EF4-FFF2-40B4-BE49-F238E27FC236}">
                <a16:creationId xmlns:a16="http://schemas.microsoft.com/office/drawing/2014/main" id="{49814892-628E-0C4B-95FF-E22F44774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NotesText1">
            <a:extLst>
              <a:ext uri="{FF2B5EF4-FFF2-40B4-BE49-F238E27FC236}">
                <a16:creationId xmlns:a16="http://schemas.microsoft.com/office/drawing/2014/main" id="{21EE70FA-DDEB-E742-95E6-578D2D041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</a:pPr>
            <a:endParaRPr lang="lt-LT" altLang="lt-L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126BBAFF-9829-D44E-AB7C-DCDB2B22A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6A2610-47A8-3946-AD53-7FA7F9F6E504}"/>
              </a:ext>
            </a:extLst>
          </p:cNvPr>
          <p:cNvSpPr/>
          <p:nvPr userDrawn="1"/>
        </p:nvSpPr>
        <p:spPr>
          <a:xfrm>
            <a:off x="1890713" y="3494090"/>
            <a:ext cx="1316037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6476" y="4043088"/>
            <a:ext cx="6420716" cy="2305050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87852" y="0"/>
            <a:ext cx="5756148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2" y="1314513"/>
            <a:ext cx="2682306" cy="1405621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26898" y="3267940"/>
            <a:ext cx="2682306" cy="314444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9742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171" y="755796"/>
            <a:ext cx="3999635" cy="3761509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67708" y="2636548"/>
            <a:ext cx="3688556" cy="357461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228974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94F9A59E-C91A-D446-AD85-4AC80102424C}"/>
              </a:ext>
            </a:extLst>
          </p:cNvPr>
          <p:cNvSpPr/>
          <p:nvPr userDrawn="1"/>
        </p:nvSpPr>
        <p:spPr>
          <a:xfrm>
            <a:off x="1" y="0"/>
            <a:ext cx="2276475" cy="93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BCAF15-154A-7A4A-96AA-FB497F707AA8}"/>
              </a:ext>
            </a:extLst>
          </p:cNvPr>
          <p:cNvSpPr/>
          <p:nvPr userDrawn="1"/>
        </p:nvSpPr>
        <p:spPr>
          <a:xfrm>
            <a:off x="828676" y="1724025"/>
            <a:ext cx="1268413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02994C-B8D1-AE4B-8889-FBFBBA87AF15}"/>
              </a:ext>
            </a:extLst>
          </p:cNvPr>
          <p:cNvSpPr/>
          <p:nvPr userDrawn="1"/>
        </p:nvSpPr>
        <p:spPr>
          <a:xfrm>
            <a:off x="7056438" y="5038725"/>
            <a:ext cx="1270000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2093595"/>
            <a:ext cx="6238875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71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2C5DA91-6DEA-5749-B9A7-0966FBB8F7A3}"/>
              </a:ext>
            </a:extLst>
          </p:cNvPr>
          <p:cNvSpPr/>
          <p:nvPr userDrawn="1"/>
        </p:nvSpPr>
        <p:spPr>
          <a:xfrm>
            <a:off x="496889" y="2773365"/>
            <a:ext cx="319087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BF6F8A0-3765-854E-B8C9-F861797EB3B1}"/>
              </a:ext>
            </a:extLst>
          </p:cNvPr>
          <p:cNvSpPr/>
          <p:nvPr userDrawn="1"/>
        </p:nvSpPr>
        <p:spPr>
          <a:xfrm>
            <a:off x="3227388" y="27733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B808B297-A653-AA40-91EF-ABF8C219E55F}"/>
              </a:ext>
            </a:extLst>
          </p:cNvPr>
          <p:cNvSpPr/>
          <p:nvPr userDrawn="1"/>
        </p:nvSpPr>
        <p:spPr>
          <a:xfrm>
            <a:off x="5972176" y="27733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74448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20245" y="3075709"/>
            <a:ext cx="2395104" cy="3075854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9144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818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28CD2FC-8A15-AF49-9884-6E53E3C4251F}"/>
              </a:ext>
            </a:extLst>
          </p:cNvPr>
          <p:cNvSpPr/>
          <p:nvPr userDrawn="1"/>
        </p:nvSpPr>
        <p:spPr>
          <a:xfrm>
            <a:off x="4841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6BA624DF-95D5-7540-9CD8-61658A93A0D7}"/>
              </a:ext>
            </a:extLst>
          </p:cNvPr>
          <p:cNvSpPr/>
          <p:nvPr userDrawn="1"/>
        </p:nvSpPr>
        <p:spPr>
          <a:xfrm>
            <a:off x="3214689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E3AF484-8A5A-2E4B-9C32-807A538AB90A}"/>
              </a:ext>
            </a:extLst>
          </p:cNvPr>
          <p:cNvSpPr/>
          <p:nvPr userDrawn="1"/>
        </p:nvSpPr>
        <p:spPr>
          <a:xfrm>
            <a:off x="5961064" y="1471613"/>
            <a:ext cx="319087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93C87E9-FB75-4C44-91F2-23F6E3F83D7E}"/>
              </a:ext>
            </a:extLst>
          </p:cNvPr>
          <p:cNvSpPr/>
          <p:nvPr userDrawn="1"/>
        </p:nvSpPr>
        <p:spPr>
          <a:xfrm>
            <a:off x="1" y="2"/>
            <a:ext cx="2454275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1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74448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0245" y="1773531"/>
            <a:ext cx="2395104" cy="4323629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115230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8380F0C-E250-F848-AA53-4816E892F1BD}"/>
              </a:ext>
            </a:extLst>
          </p:cNvPr>
          <p:cNvSpPr/>
          <p:nvPr userDrawn="1"/>
        </p:nvSpPr>
        <p:spPr>
          <a:xfrm>
            <a:off x="593725" y="1604965"/>
            <a:ext cx="319088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A6584E9-0580-6D49-8FAD-F307D38FAA9D}"/>
              </a:ext>
            </a:extLst>
          </p:cNvPr>
          <p:cNvSpPr/>
          <p:nvPr userDrawn="1"/>
        </p:nvSpPr>
        <p:spPr>
          <a:xfrm>
            <a:off x="593725" y="3983038"/>
            <a:ext cx="319088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1F91637-DCDD-9D45-B147-AF79375F02D8}"/>
              </a:ext>
            </a:extLst>
          </p:cNvPr>
          <p:cNvSpPr/>
          <p:nvPr userDrawn="1"/>
        </p:nvSpPr>
        <p:spPr>
          <a:xfrm>
            <a:off x="5008563" y="1604965"/>
            <a:ext cx="317500" cy="1158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34474BA-6759-C245-9804-D1BE078875E1}"/>
              </a:ext>
            </a:extLst>
          </p:cNvPr>
          <p:cNvSpPr/>
          <p:nvPr userDrawn="1"/>
        </p:nvSpPr>
        <p:spPr>
          <a:xfrm>
            <a:off x="5008563" y="3983038"/>
            <a:ext cx="317500" cy="11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3346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3346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7314" y="190745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167314" y="4284893"/>
            <a:ext cx="3297554" cy="1740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414285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629384" y="2156460"/>
            <a:ext cx="3757613" cy="39560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216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28651" y="2156460"/>
            <a:ext cx="7171135" cy="401955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diagramą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0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628652" y="2041528"/>
            <a:ext cx="6696941" cy="42211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SmartArt grafinis elementas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1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28650" y="2041525"/>
            <a:ext cx="6697266" cy="411003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piktogramą, jei norite pridėti lentelę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4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AE7C34-EF88-2D40-B72B-4B1EB79E2F12}"/>
              </a:ext>
            </a:extLst>
          </p:cNvPr>
          <p:cNvSpPr/>
          <p:nvPr userDrawn="1"/>
        </p:nvSpPr>
        <p:spPr>
          <a:xfrm>
            <a:off x="4459289" y="2667000"/>
            <a:ext cx="1316037" cy="141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1E10DEEC-9BFE-C248-BBB7-B02AF959C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790"/>
            <a:ext cx="27368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102776"/>
            <a:ext cx="4047259" cy="3481198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2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24246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72000" y="3"/>
            <a:ext cx="4572000" cy="227647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9007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4572000" cy="6850063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2276475"/>
            <a:ext cx="4572000" cy="4573588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817745" y="320041"/>
            <a:ext cx="4046220" cy="169164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01004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437ED06B-774F-5740-B6B3-97FEE2372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4" y="600075"/>
            <a:ext cx="232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4B66228B-BF7B-894D-A260-EFA8A03F1722}"/>
              </a:ext>
            </a:extLst>
          </p:cNvPr>
          <p:cNvSpPr/>
          <p:nvPr userDrawn="1"/>
        </p:nvSpPr>
        <p:spPr>
          <a:xfrm>
            <a:off x="4387851" y="2855915"/>
            <a:ext cx="1268413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91942" y="4279274"/>
            <a:ext cx="4045744" cy="203390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791943" y="3221287"/>
            <a:ext cx="4047259" cy="83312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74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49EBD2-F575-1C4C-98A7-BE9B61C10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439" y="6042027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1EA705-C2F6-9148-9390-8B78732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042027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F709EF-BD62-D74E-89DB-28E43D8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5250" y="6042027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A47DC7-E236-7144-93DD-7E2F3D6150B1}" type="slidenum">
              <a:rPr lang="en-US" altLang="en-LT"/>
              <a:pPr>
                <a:defRPr/>
              </a:pPr>
              <a:t>‹#›</a:t>
            </a:fld>
            <a:endParaRPr lang="en-US" altLang="en-LT"/>
          </a:p>
        </p:txBody>
      </p:sp>
    </p:spTree>
    <p:extLst>
      <p:ext uri="{BB962C8B-B14F-4D97-AF65-F5344CB8AC3E}">
        <p14:creationId xmlns:p14="http://schemas.microsoft.com/office/powerpoint/2010/main" val="3275692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767360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258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907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744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528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8D4861-4A86-764B-B457-6A50489A3B13}"/>
              </a:ext>
            </a:extLst>
          </p:cNvPr>
          <p:cNvSpPr/>
          <p:nvPr userDrawn="1"/>
        </p:nvSpPr>
        <p:spPr>
          <a:xfrm>
            <a:off x="4572001" y="2870200"/>
            <a:ext cx="1057275" cy="133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EF7BC7A-0946-E342-AEC2-2E77A1313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585790"/>
            <a:ext cx="22288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43897" y="3338945"/>
            <a:ext cx="4047259" cy="3186462"/>
          </a:xfrm>
        </p:spPr>
        <p:txBody>
          <a:bodyPr>
            <a:normAutofit/>
          </a:bodyPr>
          <a:lstStyle>
            <a:lvl1pPr algn="l"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261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180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0995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66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344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8438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2346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88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</p:spTree>
    <p:extLst>
      <p:ext uri="{BB962C8B-B14F-4D97-AF65-F5344CB8AC3E}">
        <p14:creationId xmlns:p14="http://schemas.microsoft.com/office/powerpoint/2010/main" val="3997832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8361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80435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1045" y="1889760"/>
            <a:ext cx="4112895" cy="83312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1521" y="3024493"/>
            <a:ext cx="4112419" cy="3345510"/>
          </a:xfrm>
        </p:spPr>
        <p:txBody>
          <a:bodyPr/>
          <a:lstStyle>
            <a:lvl1pPr marL="342900" marR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370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86842"/>
            <a:ext cx="6790459" cy="1126868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8651" y="2512405"/>
            <a:ext cx="6790459" cy="3597450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</p:txBody>
      </p:sp>
    </p:spTree>
    <p:extLst>
      <p:ext uri="{BB962C8B-B14F-4D97-AF65-F5344CB8AC3E}">
        <p14:creationId xmlns:p14="http://schemas.microsoft.com/office/powerpoint/2010/main" val="399345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445" y="1392063"/>
            <a:ext cx="5097157" cy="1216922"/>
          </a:xfrm>
        </p:spPr>
        <p:txBody>
          <a:bodyPr anchor="b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132426" y="2909458"/>
            <a:ext cx="5097066" cy="3178897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7941"/>
            <a:ext cx="2276475" cy="6842125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6578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4EF0EE6-A102-0940-A3A1-78AF52BDA4B5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571FBB-47C1-494D-A685-6F690E35B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87533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5A8193-6C01-6440-B2E6-6ABD8B041CDF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57359" y="4727407"/>
            <a:ext cx="1457325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E3F9F7-F7FD-D843-960C-B724ED90E8F6}"/>
              </a:ext>
            </a:extLst>
          </p:cNvPr>
          <p:cNvSpPr/>
          <p:nvPr userDrawn="1"/>
        </p:nvSpPr>
        <p:spPr>
          <a:xfrm>
            <a:off x="431801" y="573090"/>
            <a:ext cx="1270000" cy="141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lvl="0"/>
            <a:r>
              <a:rPr lang="lt-LT" noProof="0"/>
              <a:t>Spustelėkite piktogr. norėdami įtraukti pav.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9403" y="1003148"/>
            <a:ext cx="3773772" cy="3657600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>
            <a:extLst>
              <a:ext uri="{FF2B5EF4-FFF2-40B4-BE49-F238E27FC236}">
                <a16:creationId xmlns:a16="http://schemas.microsoft.com/office/drawing/2014/main" id="{53294DE8-38AC-AE4B-B832-6081B65B2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1" y="715963"/>
            <a:ext cx="669766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/>
              <a:t>Spustelėję redag. ruoš. pavad. stilių</a:t>
            </a:r>
            <a:endParaRPr lang="en-US" altLang="lt-LT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F8DD2C3-17A5-D347-BD8A-D28A162A1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1" y="2276475"/>
            <a:ext cx="669766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6A38DB-4ACF-3A44-B8E3-57C86D11F0B9}"/>
              </a:ext>
            </a:extLst>
          </p:cNvPr>
          <p:cNvSpPr txBox="1">
            <a:spLocks/>
          </p:cNvSpPr>
          <p:nvPr/>
        </p:nvSpPr>
        <p:spPr>
          <a:xfrm>
            <a:off x="5078414" y="6356352"/>
            <a:ext cx="2786062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900"/>
          </a:p>
        </p:txBody>
      </p:sp>
      <p:pic>
        <p:nvPicPr>
          <p:cNvPr id="29701" name="Picture 10">
            <a:extLst>
              <a:ext uri="{FF2B5EF4-FFF2-40B4-BE49-F238E27FC236}">
                <a16:creationId xmlns:a16="http://schemas.microsoft.com/office/drawing/2014/main" id="{1804BA0F-38ED-0E40-85B0-332EC8C66D5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522288"/>
            <a:ext cx="10858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2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Arial" charset="0"/>
          <a:ea typeface="Arial" charset="0"/>
          <a:cs typeface="Arial" charset="0"/>
        </a:defRPr>
      </a:lvl1pPr>
      <a:lvl2pPr marL="3429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2pPr>
      <a:lvl3pPr marL="6858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3pPr>
      <a:lvl4pPr marL="10287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4pPr>
      <a:lvl5pPr marL="137160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defRPr sz="1200" kern="1200">
          <a:solidFill>
            <a:srgbClr val="7F7F7F"/>
          </a:solidFill>
          <a:latin typeface="GT Walsheim" charset="0"/>
          <a:ea typeface="GT Walsheim" charset="0"/>
          <a:cs typeface="GT Walsheim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BB497D5-4297-A043-A488-1E28B3F5F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-50800"/>
            <a:ext cx="23828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14" descr="Vilniaus universiteto Teisės fakultetas">
            <a:extLst>
              <a:ext uri="{FF2B5EF4-FFF2-40B4-BE49-F238E27FC236}">
                <a16:creationId xmlns:a16="http://schemas.microsoft.com/office/drawing/2014/main" id="{B5826489-38C7-0B4F-A730-85B0C5EB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260352"/>
            <a:ext cx="19272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Title1">
            <a:extLst>
              <a:ext uri="{FF2B5EF4-FFF2-40B4-BE49-F238E27FC236}">
                <a16:creationId xmlns:a16="http://schemas.microsoft.com/office/drawing/2014/main" id="{76EE240E-2C43-B845-8330-E6C0FB90F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05270"/>
            <a:ext cx="7631113" cy="38320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4400">
                <a:solidFill>
                  <a:schemeClr val="tx2"/>
                </a:solidFill>
                <a:latin typeface="Garamond" charset="0"/>
              </a:defRPr>
            </a:lvl9pPr>
          </a:lstStyle>
          <a:p>
            <a:pPr>
              <a:buClr>
                <a:srgbClr val="7A003B"/>
              </a:buClr>
              <a:defRPr/>
            </a:pP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Nepilnamečių baudžiamosios atsakomybės ypatumų kurso koliokviumo aptarimas </a:t>
            </a: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b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lt-LT" altLang="lt-LT" sz="3200" b="1" kern="0" dirty="0">
                <a:solidFill>
                  <a:srgbClr val="660033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2024-12-09</a:t>
            </a:r>
          </a:p>
        </p:txBody>
      </p:sp>
    </p:spTree>
    <p:extLst>
      <p:ext uri="{BB962C8B-B14F-4D97-AF65-F5344CB8AC3E}">
        <p14:creationId xmlns:p14="http://schemas.microsoft.com/office/powerpoint/2010/main" val="21538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19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Publikacija „</a:t>
            </a:r>
            <a:r>
              <a:rPr lang="en-LT" sz="1900" dirty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Jaunuolių nusikalstamumas auga? Bausmės griežtos, nors „viso gyvenimo nusikaltėlių“ nedaug</a:t>
            </a:r>
            <a:r>
              <a:rPr lang="en-LT" sz="1900" dirty="0">
                <a:solidFill>
                  <a:srgbClr val="0070C0"/>
                </a:solidFill>
                <a:latin typeface="Cambria" panose="02040503050406030204" pitchFamily="18" charset="0"/>
              </a:rPr>
              <a:t>”, </a:t>
            </a:r>
            <a:r>
              <a:rPr lang="en-LT" sz="1400" dirty="0">
                <a:solidFill>
                  <a:srgbClr val="0070C0"/>
                </a:solidFill>
                <a:latin typeface="Cambria" panose="02040503050406030204" pitchFamily="18" charset="0"/>
              </a:rPr>
              <a:t>2024 m. birželio 9 d. Domantė Platukytė, LRT.lt</a:t>
            </a:r>
            <a:endParaRPr lang="lt-LT" altLang="lt-LT" sz="1400" dirty="0">
              <a:solidFill>
                <a:srgbClr val="0070C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(1):</a:t>
            </a:r>
          </a:p>
          <a:p>
            <a:pPr marL="342900" indent="-342900">
              <a:buAutoNum type="alphaLcParenR"/>
            </a:pPr>
            <a:r>
              <a:rPr lang="en-GB" sz="1800" dirty="0">
                <a:solidFill>
                  <a:srgbClr val="7B1042"/>
                </a:solidFill>
                <a:latin typeface="Cambria" panose="02040503050406030204" pitchFamily="18" charset="0"/>
              </a:rPr>
              <a:t>P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irmiausia, man svarbu matyti jūsų žinias ir kompetenciją, kokį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rezonansą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 jums sukelia perskaitytas tekstas; vertinimo kriterijų lentelė;</a:t>
            </a:r>
          </a:p>
          <a:p>
            <a:pPr marL="342900" indent="-342900">
              <a:buAutoNum type="alphaLcParenR"/>
            </a:pP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Koliokviumas taip pat yra skirtas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mokymuisi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; svarbu ir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egzaminui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GB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E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lgesio ypatumai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: staigūs raidos pokyčiai (ką tai reiškia?); didžiajai daliai nusikalstamas elgesys praeina savaime, nedidelė dalis </a:t>
            </a:r>
            <a:r>
              <a:rPr lang="en-LT" sz="1800" u="sng" dirty="0">
                <a:solidFill>
                  <a:srgbClr val="7B1042"/>
                </a:solidFill>
                <a:latin typeface="Cambria" panose="02040503050406030204" pitchFamily="18" charset="0"/>
              </a:rPr>
              <a:t>įkliuvusių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 (5–10 proc.) turi kompleksinių problemų, kurios skatina nusikalsti ir toliau (</a:t>
            </a:r>
            <a:r>
              <a:rPr lang="en-LT" sz="1800" dirty="0">
                <a:solidFill>
                  <a:srgbClr val="C00000"/>
                </a:solidFill>
                <a:latin typeface="Cambria" panose="02040503050406030204" pitchFamily="18" charset="0"/>
              </a:rPr>
              <a:t>kita skaidrė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);</a:t>
            </a:r>
          </a:p>
          <a:p>
            <a:pPr marL="342900" indent="-342900">
              <a:buAutoNum type="alphaLcParenR"/>
            </a:pP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Veiksmingos priemonės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, numatytos </a:t>
            </a: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įstatymuose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: atleidimas nuo BA, visos bausmės (įskaitant probaciją) ir priemonės, turinčios pedagoginį ir resocializacinį pobūdį (</a:t>
            </a:r>
            <a:r>
              <a:rPr lang="en-LT" sz="1800" dirty="0">
                <a:solidFill>
                  <a:srgbClr val="C00000"/>
                </a:solidFill>
                <a:latin typeface="Cambria" panose="02040503050406030204" pitchFamily="18" charset="0"/>
              </a:rPr>
              <a:t>kita skaidrė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), baudžiamojo proceso (individualus vertinimas, galėjimas taikyti išskrtines normas iki 21 m.) ir bausmių vykdymo ypatumai (lygtinis paleidimas); minimali ir vidutinė priežiūra;</a:t>
            </a:r>
          </a:p>
          <a:p>
            <a:pPr marL="342900" indent="-342900">
              <a:buAutoNum type="alphaLcParenR"/>
            </a:pPr>
            <a:r>
              <a:rPr lang="en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Laisvės atėmimas </a:t>
            </a:r>
            <a:r>
              <a:rPr lang="en-LT" sz="1800" dirty="0">
                <a:solidFill>
                  <a:srgbClr val="7B1042"/>
                </a:solidFill>
                <a:latin typeface="Cambria" panose="02040503050406030204" pitchFamily="18" charset="0"/>
              </a:rPr>
              <a:t>taip pat (!) privalo būti orientuotas į resocializaciją;</a:t>
            </a: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381;p14"/>
          <p:cNvSpPr txBox="1"/>
          <p:nvPr/>
        </p:nvSpPr>
        <p:spPr>
          <a:xfrm>
            <a:off x="3950975" y="3724978"/>
            <a:ext cx="1794632" cy="35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rPr sz="975"/>
              <a:t>Pažintinės / kognityvinės</a:t>
            </a:r>
            <a:endParaRPr sz="750"/>
          </a:p>
          <a:p>
            <a: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rPr sz="975"/>
              <a:t>funkcijos</a:t>
            </a:r>
          </a:p>
        </p:txBody>
      </p:sp>
      <p:sp>
        <p:nvSpPr>
          <p:cNvPr id="659" name="Google Shape;382;p14"/>
          <p:cNvSpPr txBox="1"/>
          <p:nvPr/>
        </p:nvSpPr>
        <p:spPr>
          <a:xfrm>
            <a:off x="3781994" y="4089955"/>
            <a:ext cx="1580014" cy="351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/>
          <a:p>
            <a: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rPr sz="975"/>
              <a:t>Socialinės / emocinės</a:t>
            </a:r>
            <a:endParaRPr sz="750"/>
          </a:p>
          <a:p>
            <a: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pPr>
            <a:r>
              <a:rPr sz="975"/>
              <a:t>funkcijos</a:t>
            </a:r>
          </a:p>
        </p:txBody>
      </p:sp>
      <p:sp>
        <p:nvSpPr>
          <p:cNvPr id="660" name="Google Shape;383;p14"/>
          <p:cNvSpPr txBox="1"/>
          <p:nvPr/>
        </p:nvSpPr>
        <p:spPr>
          <a:xfrm>
            <a:off x="3445792" y="4428406"/>
            <a:ext cx="1580014" cy="20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lvl1pPr>
          </a:lstStyle>
          <a:p>
            <a:r>
              <a:rPr sz="975"/>
              <a:t>Savireguliacija</a:t>
            </a:r>
          </a:p>
        </p:txBody>
      </p:sp>
      <p:sp>
        <p:nvSpPr>
          <p:cNvPr id="661" name="Google Shape;384;p14"/>
          <p:cNvSpPr txBox="1"/>
          <p:nvPr/>
        </p:nvSpPr>
        <p:spPr>
          <a:xfrm>
            <a:off x="3135248" y="4766797"/>
            <a:ext cx="1580015" cy="20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algn="ctr">
              <a:defRPr sz="1300" b="1">
                <a:latin typeface="Arial Hebrew"/>
                <a:ea typeface="Arial Hebrew"/>
                <a:cs typeface="Arial Hebrew"/>
                <a:sym typeface="Arial Hebrew"/>
              </a:defRPr>
            </a:lvl1pPr>
          </a:lstStyle>
          <a:p>
            <a:r>
              <a:rPr sz="975"/>
              <a:t>Išgyvenimas</a:t>
            </a:r>
          </a:p>
        </p:txBody>
      </p:sp>
      <p:sp>
        <p:nvSpPr>
          <p:cNvPr id="662" name="Google Shape;385;p14"/>
          <p:cNvSpPr txBox="1"/>
          <p:nvPr/>
        </p:nvSpPr>
        <p:spPr>
          <a:xfrm>
            <a:off x="1693717" y="3328827"/>
            <a:ext cx="2062556" cy="259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algn="ctr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350"/>
              <a:t>TIPINĖ RAIDA</a:t>
            </a:r>
          </a:p>
        </p:txBody>
      </p:sp>
      <p:sp>
        <p:nvSpPr>
          <p:cNvPr id="663" name="Google Shape;386;p14"/>
          <p:cNvSpPr txBox="1"/>
          <p:nvPr/>
        </p:nvSpPr>
        <p:spPr>
          <a:xfrm>
            <a:off x="5051527" y="3327860"/>
            <a:ext cx="2317172" cy="2596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706" tIns="25706" rIns="25706" bIns="25706">
            <a:spAutoFit/>
          </a:bodyPr>
          <a:lstStyle>
            <a:lvl1pPr algn="ctr"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350"/>
              <a:t>RAIDOS TRAUMA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A3B35EC-9EC3-4279-097E-75E9536A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2" y="1574950"/>
            <a:ext cx="7488865" cy="4186484"/>
          </a:xfrm>
          <a:prstGeom prst="rect">
            <a:avLst/>
          </a:prstGeom>
        </p:spPr>
      </p:pic>
      <p:sp>
        <p:nvSpPr>
          <p:cNvPr id="4" name="Rectangle2">
            <a:extLst>
              <a:ext uri="{FF2B5EF4-FFF2-40B4-BE49-F238E27FC236}">
                <a16:creationId xmlns:a16="http://schemas.microsoft.com/office/drawing/2014/main" id="{7A0B6C5A-880C-7166-6A2A-F91E1BD8D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157" y="2392519"/>
            <a:ext cx="3188685" cy="11950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lt-LT" altLang="lt-LT" sz="900" dirty="0">
                <a:solidFill>
                  <a:srgbClr val="7B1042"/>
                </a:solidFill>
                <a:latin typeface="Cambria" panose="02040503050406030204" pitchFamily="18" charset="0"/>
              </a:rPr>
              <a:t> Iš vaikų ir paauglių gydytojos psichiatrės </a:t>
            </a:r>
            <a:r>
              <a:rPr lang="lt-LT" altLang="lt-LT" sz="900" b="1" dirty="0">
                <a:solidFill>
                  <a:srgbClr val="7B1042"/>
                </a:solidFill>
                <a:latin typeface="Cambria" panose="02040503050406030204" pitchFamily="18" charset="0"/>
              </a:rPr>
              <a:t>Jovitos </a:t>
            </a:r>
            <a:r>
              <a:rPr lang="lt-LT" altLang="lt-LT" sz="900" b="1" dirty="0" err="1">
                <a:solidFill>
                  <a:srgbClr val="7B1042"/>
                </a:solidFill>
                <a:latin typeface="Cambria" panose="02040503050406030204" pitchFamily="18" charset="0"/>
              </a:rPr>
              <a:t>Anikinaitės</a:t>
            </a:r>
            <a:r>
              <a:rPr lang="lt-LT" altLang="lt-LT" sz="900" b="1" dirty="0">
                <a:solidFill>
                  <a:srgbClr val="7B1042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900" dirty="0">
                <a:solidFill>
                  <a:srgbClr val="7B1042"/>
                </a:solidFill>
                <a:latin typeface="Cambria" panose="02040503050406030204" pitchFamily="18" charset="0"/>
              </a:rPr>
              <a:t>2022 m. gruodžio 2 d. LR Seime vykusiame </a:t>
            </a:r>
            <a:r>
              <a:rPr lang="lt-LT" altLang="lt-LT" sz="900" dirty="0">
                <a:solidFill>
                  <a:srgbClr val="7B104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lt-LT" sz="900" dirty="0">
                <a:solidFill>
                  <a:srgbClr val="7B104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oksliniame seminare-politinėje diskusijoje</a:t>
            </a:r>
            <a:r>
              <a:rPr lang="en-LT" sz="900" dirty="0">
                <a:solidFill>
                  <a:srgbClr val="7B1042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900" dirty="0">
                <a:solidFill>
                  <a:srgbClr val="7B1042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„Dar vis nepripažįstami ir niekieno vaikai: reakcija į nepilnamečių delinkvenciją Lietuvoje“ skaityto pranešimo </a:t>
            </a:r>
            <a:r>
              <a:rPr lang="lt-LT" sz="900" b="1" dirty="0">
                <a:solidFill>
                  <a:srgbClr val="7B1042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„</a:t>
            </a:r>
            <a:r>
              <a:rPr lang="lt-LT" sz="900" b="1" dirty="0">
                <a:solidFill>
                  <a:srgbClr val="7B1042"/>
                </a:solidFill>
                <a:latin typeface="Cambria" panose="02040503050406030204" pitchFamily="18" charset="0"/>
              </a:rPr>
              <a:t>Traumos reikšmė nepilnamečių nusikalstamumui ir pagalbos būdai“</a:t>
            </a:r>
            <a:endParaRPr lang="lt-LT" sz="900" b="1" dirty="0">
              <a:solidFill>
                <a:srgbClr val="7B1042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>
              <a:buClr>
                <a:srgbClr val="7A003B"/>
              </a:buClr>
              <a:defRPr/>
            </a:pPr>
            <a:r>
              <a:rPr lang="lt-LT" altLang="lt-LT" sz="900" b="1" dirty="0">
                <a:solidFill>
                  <a:srgbClr val="7B1042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2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8194769F-2583-C2E4-D9B1-9F14A6C3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Vilniaus universiteto Teisės fakultetas">
            <a:extLst>
              <a:ext uri="{FF2B5EF4-FFF2-40B4-BE49-F238E27FC236}">
                <a16:creationId xmlns:a16="http://schemas.microsoft.com/office/drawing/2014/main" id="{F53112E5-2C57-BADA-010B-A6CAF7257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2">
            <a:extLst>
              <a:ext uri="{FF2B5EF4-FFF2-40B4-BE49-F238E27FC236}">
                <a16:creationId xmlns:a16="http://schemas.microsoft.com/office/drawing/2014/main" id="{DBD4A86F-8142-5D18-41EB-31D61A2C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00" y="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</p:spTree>
    <p:extLst>
      <p:ext uri="{BB962C8B-B14F-4D97-AF65-F5344CB8AC3E}">
        <p14:creationId xmlns:p14="http://schemas.microsoft.com/office/powerpoint/2010/main" val="14168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747E15-EC30-2B60-70F1-EECC772423A4}"/>
              </a:ext>
            </a:extLst>
          </p:cNvPr>
          <p:cNvSpPr txBox="1"/>
          <p:nvPr/>
        </p:nvSpPr>
        <p:spPr>
          <a:xfrm>
            <a:off x="1190225" y="1337038"/>
            <a:ext cx="61320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LT" sz="21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https://www.youtube.com/watch?v=xYBUY1kZpf8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4C2AC-6CEF-D1CC-9A1C-69AEF6B3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25" y="1766106"/>
            <a:ext cx="5829300" cy="4028813"/>
          </a:xfrm>
          <a:prstGeom prst="rect">
            <a:avLst/>
          </a:prstGeom>
        </p:spPr>
      </p:pic>
      <p:sp>
        <p:nvSpPr>
          <p:cNvPr id="2" name="Rectangle2">
            <a:extLst>
              <a:ext uri="{FF2B5EF4-FFF2-40B4-BE49-F238E27FC236}">
                <a16:creationId xmlns:a16="http://schemas.microsoft.com/office/drawing/2014/main" id="{DEFACC9C-660E-B020-CC46-882F6D9B6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457" y="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  <p:pic>
        <p:nvPicPr>
          <p:cNvPr id="6" name="Picture 14" descr="Vilniaus universiteto Teisės fakultetas">
            <a:extLst>
              <a:ext uri="{FF2B5EF4-FFF2-40B4-BE49-F238E27FC236}">
                <a16:creationId xmlns:a16="http://schemas.microsoft.com/office/drawing/2014/main" id="{934A41E8-A54A-D92C-AAC0-1E9DECA9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6DB1BD33-8DEA-4950-459E-3D48D814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213183-2AE8-602F-2CB3-7522AAD13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0" y="892730"/>
            <a:ext cx="8384206" cy="5794320"/>
          </a:xfrm>
          <a:prstGeom prst="rect">
            <a:avLst/>
          </a:prstGeom>
        </p:spPr>
      </p:pic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23653BB9-8BC4-A8E8-E94E-3C17040C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E4D267D3-D1D6-5DD9-D704-FD0B0F74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2">
            <a:extLst>
              <a:ext uri="{FF2B5EF4-FFF2-40B4-BE49-F238E27FC236}">
                <a16:creationId xmlns:a16="http://schemas.microsoft.com/office/drawing/2014/main" id="{267EF382-174E-74D3-C2DF-D4EB59803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90" y="30905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</p:spTree>
    <p:extLst>
      <p:ext uri="{BB962C8B-B14F-4D97-AF65-F5344CB8AC3E}">
        <p14:creationId xmlns:p14="http://schemas.microsoft.com/office/powerpoint/2010/main" val="16456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(2):</a:t>
            </a:r>
          </a:p>
          <a:p>
            <a:pPr marL="342900" indent="-342900">
              <a:buFont typeface="+mj-lt"/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Tarptautiniai standartai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: delinkventinio elgesio universalumas, pagalba užaugti, laisvės atėmimo (ir trumpalaikio!) ribojimas, ilgėjantis brandos procesas, profesionalų specializacija, individualus vertinimas,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stigmatizacijos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vengimas, mediacija.</a:t>
            </a:r>
          </a:p>
          <a:p>
            <a:pPr marL="342900" indent="-342900"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BK ypatumai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: paskirtis, aplinkybės į kurias atsižvelgiama skiriant bausmę (ir jį santykis su BK 41 ir 54 str. (!), galimybė taikyti ypatumus iki 21 m.;</a:t>
            </a:r>
          </a:p>
          <a:p>
            <a:pPr marL="342900" indent="-342900"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Statistika (1): taip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, 3–4 proc. (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bet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tik vieneri metai, o kaip buvo anksčiau?), 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taip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1200 NV ir 680 (NA) (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bet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tai absoliutūs tik vienerių metų skaičiai), 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taip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, 16–17 m. registruojama daugiau (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bet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ir nuo 16 atsako už viską, be to yra vyresni), 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taip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, merginų tik apie 12 proc. (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bet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latentinėje dalyje jų yra daugiau, nes yra rečiau įtariamos); apie </a:t>
            </a:r>
            <a:r>
              <a:rPr lang="lt-LT" sz="1800" dirty="0" err="1">
                <a:solidFill>
                  <a:srgbClr val="7B1042"/>
                </a:solidFill>
                <a:latin typeface="Cambria" panose="02040503050406030204" pitchFamily="18" charset="0"/>
              </a:rPr>
              <a:t>latentiškumą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 duomenų nėra;</a:t>
            </a:r>
          </a:p>
          <a:p>
            <a:pPr marL="342900" indent="-342900">
              <a:buAutoNum type="alphaLcParenR" startAt="6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Statistika (2): apie ką čia? </a:t>
            </a:r>
            <a:b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</a:b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(žr. paskirtų bausmių ir </a:t>
            </a:r>
            <a:b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</a:b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priemonių lentelę)</a:t>
            </a: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79037-3468-3526-E62F-5C2B75D20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99" y="5025081"/>
            <a:ext cx="5530814" cy="169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964096"/>
            <a:ext cx="8782642" cy="568163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altLang="lt-LT" sz="24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Tai, ką buvo galima pastebėti pateiktame tekste, siejant jį su kurse  įgytinomis žiniomis ir kompetencija (3):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„Socializacijos“ centras?;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„Asociali šeima“, „nusikalstamas pasaulis“?;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išgalvoti konstruktai, kurių realybėje nėra, bet jie teršia mąstymą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;</a:t>
            </a: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Recidyvas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(skaičiavimo problema), </a:t>
            </a: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recidyvistas, „viso gyvenimo nusikaltėliai“;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b="1" dirty="0">
                <a:solidFill>
                  <a:srgbClr val="7B1042"/>
                </a:solidFill>
                <a:latin typeface="Cambria" panose="02040503050406030204" pitchFamily="18" charset="0"/>
              </a:rPr>
              <a:t>kas nėra objektyvu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– bauginimas pavadinime ir nuotraukos;</a:t>
            </a:r>
          </a:p>
          <a:p>
            <a:pPr marL="342900" indent="-342900">
              <a:buFont typeface="+mj-lt"/>
              <a:buAutoNum type="alphaLcParenR" startAt="10"/>
            </a:pP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</a:rPr>
              <a:t>Moksliniai straipsniai ir filmas „Choristai“ </a:t>
            </a:r>
            <a:r>
              <a:rPr lang="lt-LT" sz="1800" dirty="0">
                <a:solidFill>
                  <a:srgbClr val="7B1042"/>
                </a:solidFill>
                <a:latin typeface="Cambria" panose="02040503050406030204" pitchFamily="18" charset="0"/>
                <a:sym typeface="Wingdings" pitchFamily="2" charset="2"/>
              </a:rPr>
              <a:t></a:t>
            </a: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b="1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b="1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lphaLcParenR" startAt="10"/>
            </a:pPr>
            <a:endParaRPr lang="lt-LT" sz="18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018" y="19050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  <p:pic>
        <p:nvPicPr>
          <p:cNvPr id="2" name="Picture 14" descr="Vilniaus universiteto Teisės fakultetas">
            <a:extLst>
              <a:ext uri="{FF2B5EF4-FFF2-40B4-BE49-F238E27FC236}">
                <a16:creationId xmlns:a16="http://schemas.microsoft.com/office/drawing/2014/main" id="{4491E974-8469-3D1C-DF05-0535FE21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8" y="95011"/>
            <a:ext cx="797719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28D337CC-9DE5-E341-8A98-0A00DCC7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51"/>
            <a:ext cx="970360" cy="103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https://www.vu.lt/site_files/InfS/vaizdai_spaudai/VU_Logo_spalvotas.png">
            <a:extLst>
              <a:ext uri="{FF2B5EF4-FFF2-40B4-BE49-F238E27FC236}">
                <a16:creationId xmlns:a16="http://schemas.microsoft.com/office/drawing/2014/main" id="{A7422C30-9AD6-9448-80B7-51D42F0A9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4" y="-153988"/>
            <a:ext cx="1293813" cy="138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14" descr="Vilniaus universiteto Teisės fakultetas">
            <a:extLst>
              <a:ext uri="{FF2B5EF4-FFF2-40B4-BE49-F238E27FC236}">
                <a16:creationId xmlns:a16="http://schemas.microsoft.com/office/drawing/2014/main" id="{421BBBF3-A65E-014D-9F18-21F9C9E5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9527"/>
            <a:ext cx="1063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urinio vietos rezervavimo ženklas 5">
            <a:extLst>
              <a:ext uri="{FF2B5EF4-FFF2-40B4-BE49-F238E27FC236}">
                <a16:creationId xmlns:a16="http://schemas.microsoft.com/office/drawing/2014/main" id="{F9E4E04C-1B97-CD4E-B0EE-D813494C003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49087" y="1267968"/>
            <a:ext cx="8782642" cy="523036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Ačiū už: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domėjimąsi,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kūrybingumą,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sąžiningumą ir 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  <a:buNone/>
            </a:pPr>
            <a:r>
              <a:rPr lang="lt-LT" altLang="lt-LT" sz="4000" b="1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tvarkingą tekstą!</a:t>
            </a:r>
          </a:p>
          <a:p>
            <a:pPr algn="ctr" eaLnBrk="1" hangingPunct="1">
              <a:lnSpc>
                <a:spcPct val="120000"/>
              </a:lnSpc>
              <a:buClr>
                <a:schemeClr val="tx1"/>
              </a:buClr>
              <a:buFontTx/>
              <a:buNone/>
            </a:pPr>
            <a:r>
              <a:rPr lang="lt-LT" sz="6600" dirty="0">
                <a:solidFill>
                  <a:srgbClr val="7B1042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lt-LT" sz="6600" dirty="0">
              <a:solidFill>
                <a:srgbClr val="7B1042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Skaidrės numerio vietos rezervavimo ženklas 1">
            <a:extLst>
              <a:ext uri="{FF2B5EF4-FFF2-40B4-BE49-F238E27FC236}">
                <a16:creationId xmlns:a16="http://schemas.microsoft.com/office/drawing/2014/main" id="{3225902D-B290-1246-95BF-6F231C0677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631238" y="6042025"/>
            <a:ext cx="5127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E129CB-2AB6-3945-8274-718ACF253FE6}" type="slidenum">
              <a:rPr lang="en-US" altLang="lt-LT">
                <a:solidFill>
                  <a:srgbClr val="E2E3E2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lt-LT">
              <a:solidFill>
                <a:srgbClr val="E2E3E2"/>
              </a:solidFill>
            </a:endParaRPr>
          </a:p>
        </p:txBody>
      </p:sp>
      <p:sp>
        <p:nvSpPr>
          <p:cNvPr id="7" name="Rectangle2">
            <a:extLst>
              <a:ext uri="{FF2B5EF4-FFF2-40B4-BE49-F238E27FC236}">
                <a16:creationId xmlns:a16="http://schemas.microsoft.com/office/drawing/2014/main" id="{8D0C35CB-C66A-134C-8741-B7FF135A5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546" y="126276"/>
            <a:ext cx="723945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 </a:t>
            </a:r>
            <a:r>
              <a:rPr lang="lt-LT" altLang="lt-LT" sz="1000" kern="0" dirty="0">
                <a:solidFill>
                  <a:srgbClr val="660033"/>
                </a:solidFill>
                <a:latin typeface="Cambria" panose="02040503050406030204" pitchFamily="18" charset="0"/>
              </a:rPr>
              <a:t>Nepilnamečių baudžiamosios atsakomybės ypatumų kurso koliokviumo aptarimas</a:t>
            </a:r>
            <a:r>
              <a:rPr lang="lt-LT" altLang="lt-LT" sz="1000" dirty="0">
                <a:solidFill>
                  <a:srgbClr val="660033"/>
                </a:solidFill>
                <a:latin typeface="Cambria" panose="02040503050406030204" pitchFamily="18" charset="0"/>
              </a:rPr>
              <a:t>, dėst. Gintautas Sakalauskas, 2024-12-09</a:t>
            </a:r>
          </a:p>
        </p:txBody>
      </p:sp>
    </p:spTree>
    <p:extLst>
      <p:ext uri="{BB962C8B-B14F-4D97-AF65-F5344CB8AC3E}">
        <p14:creationId xmlns:p14="http://schemas.microsoft.com/office/powerpoint/2010/main" val="41930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uiExpand="1" build="p"/>
      <p:bldP spid="65540" grpId="1" build="p"/>
      <p:bldP spid="7" grpId="0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665</Words>
  <Application>Microsoft Macintosh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Hebrew</vt:lpstr>
      <vt:lpstr>Calibri</vt:lpstr>
      <vt:lpstr>Calibri Light</vt:lpstr>
      <vt:lpstr>Cambria</vt:lpstr>
      <vt:lpstr>GT Walsheim</vt:lpstr>
      <vt:lpstr>Times New Roman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Gintautas Sakalauskas</cp:lastModifiedBy>
  <cp:revision>65</cp:revision>
  <dcterms:created xsi:type="dcterms:W3CDTF">2020-04-26T18:42:57Z</dcterms:created>
  <dcterms:modified xsi:type="dcterms:W3CDTF">2024-12-08T20:42:11Z</dcterms:modified>
</cp:coreProperties>
</file>