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6" r:id="rId2"/>
  </p:sldMasterIdLst>
  <p:notesMasterIdLst>
    <p:notesMasterId r:id="rId9"/>
  </p:notesMasterIdLst>
  <p:sldIdLst>
    <p:sldId id="831" r:id="rId3"/>
    <p:sldId id="844" r:id="rId4"/>
    <p:sldId id="840" r:id="rId5"/>
    <p:sldId id="845" r:id="rId6"/>
    <p:sldId id="846" r:id="rId7"/>
    <p:sldId id="835" r:id="rId8"/>
  </p:sldIdLst>
  <p:sldSz cx="9144000" cy="6858000" type="screen4x3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87"/>
    <p:restoredTop sz="94674"/>
  </p:normalViewPr>
  <p:slideViewPr>
    <p:cSldViewPr snapToGrid="0" snapToObjects="1">
      <p:cViewPr varScale="1">
        <p:scale>
          <a:sx n="162" d="100"/>
          <a:sy n="162" d="100"/>
        </p:scale>
        <p:origin x="1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manokompiuteris/Documents/Dokumentai/0%20Universitetas/01%20Nepilnamec&#780;iu&#808;%20baudz&#780;iamosios%20atsakomybe&#775;s%20ypatumai/0%20Nepilnamec&#780;iu&#808;%20nusikalstamumas%20atnaujintas%202024%2003%200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manokompiuteris/Documents/Dokumentai/0%20Universitetas/0%20Kriminologija/2024/Nusikalstamumas%20Lietuvoje%20atnaujinta%202024%2002%2017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Kaune!$A$2</c:f>
              <c:strCache>
                <c:ptCount val="1"/>
                <c:pt idx="0">
                  <c:v>Ištirta nusikalstamų veikų, kurių padarymu įtarti (kaltinti) nepilnamečiai Kauno mieste</c:v>
                </c:pt>
              </c:strCache>
            </c:strRef>
          </c:tx>
          <c:spPr>
            <a:ln w="31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Kaune!$B$1:$U$1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Kaune!$B$2:$U$2</c:f>
              <c:numCache>
                <c:formatCode>General</c:formatCode>
                <c:ptCount val="20"/>
                <c:pt idx="0">
                  <c:v>454</c:v>
                </c:pt>
                <c:pt idx="1">
                  <c:v>516</c:v>
                </c:pt>
                <c:pt idx="2">
                  <c:v>401</c:v>
                </c:pt>
                <c:pt idx="3">
                  <c:v>411</c:v>
                </c:pt>
                <c:pt idx="4">
                  <c:v>406</c:v>
                </c:pt>
                <c:pt idx="5">
                  <c:v>454</c:v>
                </c:pt>
                <c:pt idx="6">
                  <c:v>421</c:v>
                </c:pt>
                <c:pt idx="7">
                  <c:v>369</c:v>
                </c:pt>
                <c:pt idx="8">
                  <c:v>303</c:v>
                </c:pt>
                <c:pt idx="9">
                  <c:v>296</c:v>
                </c:pt>
                <c:pt idx="10">
                  <c:v>319</c:v>
                </c:pt>
                <c:pt idx="11">
                  <c:v>215</c:v>
                </c:pt>
                <c:pt idx="12">
                  <c:v>161</c:v>
                </c:pt>
                <c:pt idx="13">
                  <c:v>176</c:v>
                </c:pt>
                <c:pt idx="14">
                  <c:v>237</c:v>
                </c:pt>
                <c:pt idx="15">
                  <c:v>189</c:v>
                </c:pt>
                <c:pt idx="16">
                  <c:v>189</c:v>
                </c:pt>
                <c:pt idx="17">
                  <c:v>128</c:v>
                </c:pt>
                <c:pt idx="18">
                  <c:v>115</c:v>
                </c:pt>
                <c:pt idx="19">
                  <c:v>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92-334F-A450-5C45BFB73028}"/>
            </c:ext>
          </c:extLst>
        </c:ser>
        <c:ser>
          <c:idx val="1"/>
          <c:order val="1"/>
          <c:tx>
            <c:strRef>
              <c:f>Kaune!$A$3</c:f>
              <c:strCache>
                <c:ptCount val="1"/>
                <c:pt idx="0">
                  <c:v>Įtarti (kaltinti) nepilnamečiai</c:v>
                </c:pt>
              </c:strCache>
            </c:strRef>
          </c:tx>
          <c:spPr>
            <a:ln w="3175"/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C00000"/>
                    </a:solidFill>
                  </a:defRPr>
                </a:pPr>
                <a:endParaRPr lang="en-L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Kaune!$B$1:$U$1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Kaune!$B$3:$U$3</c:f>
              <c:numCache>
                <c:formatCode>General</c:formatCode>
                <c:ptCount val="20"/>
                <c:pt idx="0">
                  <c:v>410</c:v>
                </c:pt>
                <c:pt idx="1">
                  <c:v>429</c:v>
                </c:pt>
                <c:pt idx="2">
                  <c:v>395</c:v>
                </c:pt>
                <c:pt idx="3">
                  <c:v>383</c:v>
                </c:pt>
                <c:pt idx="4">
                  <c:v>393</c:v>
                </c:pt>
                <c:pt idx="5">
                  <c:v>399</c:v>
                </c:pt>
                <c:pt idx="6">
                  <c:v>326</c:v>
                </c:pt>
                <c:pt idx="7">
                  <c:v>307</c:v>
                </c:pt>
                <c:pt idx="8">
                  <c:v>241</c:v>
                </c:pt>
                <c:pt idx="9">
                  <c:v>227</c:v>
                </c:pt>
                <c:pt idx="10">
                  <c:v>261</c:v>
                </c:pt>
                <c:pt idx="11">
                  <c:v>162</c:v>
                </c:pt>
                <c:pt idx="12">
                  <c:v>128</c:v>
                </c:pt>
                <c:pt idx="13">
                  <c:v>179</c:v>
                </c:pt>
                <c:pt idx="14">
                  <c:v>148</c:v>
                </c:pt>
                <c:pt idx="15">
                  <c:v>157</c:v>
                </c:pt>
                <c:pt idx="16">
                  <c:v>116</c:v>
                </c:pt>
                <c:pt idx="17">
                  <c:v>91</c:v>
                </c:pt>
                <c:pt idx="18">
                  <c:v>75</c:v>
                </c:pt>
                <c:pt idx="19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92-334F-A450-5C45BFB73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7731280"/>
        <c:axId val="1"/>
      </c:lineChart>
      <c:catAx>
        <c:axId val="72773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T"/>
          </a:p>
        </c:txPr>
        <c:crossAx val="727731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L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476236099548393E-2"/>
          <c:y val="2.6499091459721388E-2"/>
          <c:w val="0.94252907990753965"/>
          <c:h val="0.90834994763585586"/>
        </c:manualLayout>
      </c:layout>
      <c:lineChart>
        <c:grouping val="standard"/>
        <c:varyColors val="0"/>
        <c:ser>
          <c:idx val="0"/>
          <c:order val="0"/>
          <c:tx>
            <c:strRef>
              <c:f>'Nusikalstamumas Kaune'!$A$2</c:f>
              <c:strCache>
                <c:ptCount val="1"/>
                <c:pt idx="0">
                  <c:v> Registruota nusikalstamų veikų Kaune</c:v>
                </c:pt>
              </c:strCache>
            </c:strRef>
          </c:tx>
          <c:spPr>
            <a:ln w="31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'Nusikalstamumas Kaune'!$B$1:$U$1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'Nusikalstamumas Kaune'!$B$2:$U$2</c:f>
              <c:numCache>
                <c:formatCode>General</c:formatCode>
                <c:ptCount val="20"/>
                <c:pt idx="0">
                  <c:v>10387</c:v>
                </c:pt>
                <c:pt idx="1">
                  <c:v>12467</c:v>
                </c:pt>
                <c:pt idx="2">
                  <c:v>10813</c:v>
                </c:pt>
                <c:pt idx="3">
                  <c:v>9129</c:v>
                </c:pt>
                <c:pt idx="4">
                  <c:v>8979</c:v>
                </c:pt>
                <c:pt idx="5">
                  <c:v>10091</c:v>
                </c:pt>
                <c:pt idx="6">
                  <c:v>9392</c:v>
                </c:pt>
                <c:pt idx="7">
                  <c:v>8806</c:v>
                </c:pt>
                <c:pt idx="8">
                  <c:v>8499</c:v>
                </c:pt>
                <c:pt idx="9">
                  <c:v>9678</c:v>
                </c:pt>
                <c:pt idx="10">
                  <c:v>9623</c:v>
                </c:pt>
                <c:pt idx="11">
                  <c:v>9480</c:v>
                </c:pt>
                <c:pt idx="12">
                  <c:v>7808</c:v>
                </c:pt>
                <c:pt idx="13">
                  <c:v>8490</c:v>
                </c:pt>
                <c:pt idx="14">
                  <c:v>7034</c:v>
                </c:pt>
                <c:pt idx="15">
                  <c:v>6494</c:v>
                </c:pt>
                <c:pt idx="16">
                  <c:v>5632</c:v>
                </c:pt>
                <c:pt idx="17">
                  <c:v>4978</c:v>
                </c:pt>
                <c:pt idx="18">
                  <c:v>4950</c:v>
                </c:pt>
                <c:pt idx="19">
                  <c:v>5175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A4-0D42-90ED-B17454D762B7}"/>
            </c:ext>
          </c:extLst>
        </c:ser>
        <c:ser>
          <c:idx val="1"/>
          <c:order val="1"/>
          <c:tx>
            <c:strRef>
              <c:f>'Nusikalstamumas Kaune'!$A$3</c:f>
              <c:strCache>
                <c:ptCount val="1"/>
                <c:pt idx="0">
                  <c:v> Iš jų - sunkūs ir labai sunkūs nusikaltimai</c:v>
                </c:pt>
              </c:strCache>
            </c:strRef>
          </c:tx>
          <c:spPr>
            <a:ln w="31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'Nusikalstamumas Kaune'!$B$1:$U$1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'Nusikalstamumas Kaune'!$B$3:$U$3</c:f>
              <c:numCache>
                <c:formatCode>General</c:formatCode>
                <c:ptCount val="20"/>
                <c:pt idx="0">
                  <c:v>607</c:v>
                </c:pt>
                <c:pt idx="1">
                  <c:v>638</c:v>
                </c:pt>
                <c:pt idx="2">
                  <c:v>543</c:v>
                </c:pt>
                <c:pt idx="3">
                  <c:v>475</c:v>
                </c:pt>
                <c:pt idx="4">
                  <c:v>415</c:v>
                </c:pt>
                <c:pt idx="5">
                  <c:v>644</c:v>
                </c:pt>
                <c:pt idx="6">
                  <c:v>484</c:v>
                </c:pt>
                <c:pt idx="7">
                  <c:v>516</c:v>
                </c:pt>
                <c:pt idx="8">
                  <c:v>402</c:v>
                </c:pt>
                <c:pt idx="9">
                  <c:v>465</c:v>
                </c:pt>
                <c:pt idx="10">
                  <c:v>434</c:v>
                </c:pt>
                <c:pt idx="11">
                  <c:v>501</c:v>
                </c:pt>
                <c:pt idx="12">
                  <c:v>349</c:v>
                </c:pt>
                <c:pt idx="13">
                  <c:v>329</c:v>
                </c:pt>
                <c:pt idx="14">
                  <c:v>328</c:v>
                </c:pt>
                <c:pt idx="15">
                  <c:v>388</c:v>
                </c:pt>
                <c:pt idx="16">
                  <c:v>319</c:v>
                </c:pt>
                <c:pt idx="17">
                  <c:v>387</c:v>
                </c:pt>
                <c:pt idx="18">
                  <c:v>282</c:v>
                </c:pt>
                <c:pt idx="19">
                  <c:v>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A4-0D42-90ED-B17454D76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2002832"/>
        <c:axId val="1"/>
      </c:lineChart>
      <c:catAx>
        <c:axId val="69200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L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4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LT"/>
          </a:p>
        </c:txPr>
        <c:crossAx val="6920028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63154615458073249"/>
          <c:y val="4.6356037391877748E-2"/>
          <c:w val="0.35081327210063462"/>
          <c:h val="0.17077498933322993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L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C6041-2962-A945-8DCB-7C53FCDF52BB}" type="datetimeFigureOut">
              <a:rPr lang="en-LT" smtClean="0"/>
              <a:t>2024-04-15</a:t>
            </a:fld>
            <a:endParaRPr lang="en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8E66F-3FCD-9C42-A63A-5A19709D8EC8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8159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NumberArea1">
            <a:extLst>
              <a:ext uri="{FF2B5EF4-FFF2-40B4-BE49-F238E27FC236}">
                <a16:creationId xmlns:a16="http://schemas.microsoft.com/office/drawing/2014/main" id="{50A7A75F-7837-E64B-A8B5-573B97A46B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729BB-BB14-044A-B40D-7F94D8F74E34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70" name="SlideImage1">
            <a:extLst>
              <a:ext uri="{FF2B5EF4-FFF2-40B4-BE49-F238E27FC236}">
                <a16:creationId xmlns:a16="http://schemas.microsoft.com/office/drawing/2014/main" id="{84729EF2-443C-B742-8067-DABB593F34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8371" name="NotesText1">
            <a:extLst>
              <a:ext uri="{FF2B5EF4-FFF2-40B4-BE49-F238E27FC236}">
                <a16:creationId xmlns:a16="http://schemas.microsoft.com/office/drawing/2014/main" id="{6A6911A3-8340-8443-9D53-C8DC12176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2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0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26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649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014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57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126BBAFF-9829-D44E-AB7C-DCDB2B22A6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8790"/>
            <a:ext cx="27368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6A2610-47A8-3946-AD53-7FA7F9F6E504}"/>
              </a:ext>
            </a:extLst>
          </p:cNvPr>
          <p:cNvSpPr/>
          <p:nvPr userDrawn="1"/>
        </p:nvSpPr>
        <p:spPr>
          <a:xfrm>
            <a:off x="1890713" y="3494090"/>
            <a:ext cx="1316037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6476" y="4043088"/>
            <a:ext cx="6420716" cy="2305050"/>
          </a:xfrm>
        </p:spPr>
        <p:txBody>
          <a:bodyPr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387852" y="0"/>
            <a:ext cx="5756148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2" y="1314513"/>
            <a:ext cx="2682306" cy="1405621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26898" y="3267940"/>
            <a:ext cx="2682306" cy="314444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09742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7171" y="755796"/>
            <a:ext cx="3999635" cy="3761509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867708" y="2636548"/>
            <a:ext cx="3688556" cy="357461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2289744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94F9A59E-C91A-D446-AD85-4AC80102424C}"/>
              </a:ext>
            </a:extLst>
          </p:cNvPr>
          <p:cNvSpPr/>
          <p:nvPr userDrawn="1"/>
        </p:nvSpPr>
        <p:spPr>
          <a:xfrm>
            <a:off x="1" y="0"/>
            <a:ext cx="2276475" cy="935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5BCAF15-154A-7A4A-96AA-FB497F707AA8}"/>
              </a:ext>
            </a:extLst>
          </p:cNvPr>
          <p:cNvSpPr/>
          <p:nvPr userDrawn="1"/>
        </p:nvSpPr>
        <p:spPr>
          <a:xfrm>
            <a:off x="828676" y="1724025"/>
            <a:ext cx="1268413" cy="141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B02994C-B8D1-AE4B-8889-FBFBBA87AF15}"/>
              </a:ext>
            </a:extLst>
          </p:cNvPr>
          <p:cNvSpPr/>
          <p:nvPr userDrawn="1"/>
        </p:nvSpPr>
        <p:spPr>
          <a:xfrm>
            <a:off x="7056438" y="5038725"/>
            <a:ext cx="1270000" cy="141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563" y="2093595"/>
            <a:ext cx="6238875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71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92C5DA91-6DEA-5749-B9A7-0966FBB8F7A3}"/>
              </a:ext>
            </a:extLst>
          </p:cNvPr>
          <p:cNvSpPr/>
          <p:nvPr userDrawn="1"/>
        </p:nvSpPr>
        <p:spPr>
          <a:xfrm>
            <a:off x="496889" y="2773365"/>
            <a:ext cx="319087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1BF6F8A0-3765-854E-B8C9-F861797EB3B1}"/>
              </a:ext>
            </a:extLst>
          </p:cNvPr>
          <p:cNvSpPr/>
          <p:nvPr userDrawn="1"/>
        </p:nvSpPr>
        <p:spPr>
          <a:xfrm>
            <a:off x="3227388" y="2773365"/>
            <a:ext cx="317500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B808B297-A653-AA40-91EF-ABF8C219E55F}"/>
              </a:ext>
            </a:extLst>
          </p:cNvPr>
          <p:cNvSpPr/>
          <p:nvPr userDrawn="1"/>
        </p:nvSpPr>
        <p:spPr>
          <a:xfrm>
            <a:off x="5972176" y="2773365"/>
            <a:ext cx="319088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8651" y="3075709"/>
            <a:ext cx="2395104" cy="307585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374448" y="3075709"/>
            <a:ext cx="2395104" cy="307585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20245" y="3075709"/>
            <a:ext cx="2395104" cy="307585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9144000" cy="2276475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18189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628CD2FC-8A15-AF49-9884-6E53E3C4251F}"/>
              </a:ext>
            </a:extLst>
          </p:cNvPr>
          <p:cNvSpPr/>
          <p:nvPr userDrawn="1"/>
        </p:nvSpPr>
        <p:spPr>
          <a:xfrm>
            <a:off x="484189" y="1471613"/>
            <a:ext cx="319087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6BA624DF-95D5-7540-9CD8-61658A93A0D7}"/>
              </a:ext>
            </a:extLst>
          </p:cNvPr>
          <p:cNvSpPr/>
          <p:nvPr userDrawn="1"/>
        </p:nvSpPr>
        <p:spPr>
          <a:xfrm>
            <a:off x="3214689" y="1471613"/>
            <a:ext cx="319087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6E3AF484-8A5A-2E4B-9C32-807A538AB90A}"/>
              </a:ext>
            </a:extLst>
          </p:cNvPr>
          <p:cNvSpPr/>
          <p:nvPr userDrawn="1"/>
        </p:nvSpPr>
        <p:spPr>
          <a:xfrm>
            <a:off x="5961064" y="1471613"/>
            <a:ext cx="319087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B93C87E9-FB75-4C44-91F2-23F6E3F83D7E}"/>
              </a:ext>
            </a:extLst>
          </p:cNvPr>
          <p:cNvSpPr/>
          <p:nvPr userDrawn="1"/>
        </p:nvSpPr>
        <p:spPr>
          <a:xfrm>
            <a:off x="1" y="2"/>
            <a:ext cx="2454275" cy="854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8651" y="1773531"/>
            <a:ext cx="2395104" cy="4323629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374448" y="1773531"/>
            <a:ext cx="2395104" cy="4323629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120245" y="1773531"/>
            <a:ext cx="2395104" cy="4323629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1152303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88380F0C-E250-F848-AA53-4816E892F1BD}"/>
              </a:ext>
            </a:extLst>
          </p:cNvPr>
          <p:cNvSpPr/>
          <p:nvPr userDrawn="1"/>
        </p:nvSpPr>
        <p:spPr>
          <a:xfrm>
            <a:off x="593725" y="1604965"/>
            <a:ext cx="319088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9A6584E9-0580-6D49-8FAD-F307D38FAA9D}"/>
              </a:ext>
            </a:extLst>
          </p:cNvPr>
          <p:cNvSpPr/>
          <p:nvPr userDrawn="1"/>
        </p:nvSpPr>
        <p:spPr>
          <a:xfrm>
            <a:off x="593725" y="3983038"/>
            <a:ext cx="319088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F1F91637-DCDD-9D45-B147-AF79375F02D8}"/>
              </a:ext>
            </a:extLst>
          </p:cNvPr>
          <p:cNvSpPr/>
          <p:nvPr userDrawn="1"/>
        </p:nvSpPr>
        <p:spPr>
          <a:xfrm>
            <a:off x="5008563" y="1604965"/>
            <a:ext cx="317500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934474BA-6759-C245-9804-D1BE078875E1}"/>
              </a:ext>
            </a:extLst>
          </p:cNvPr>
          <p:cNvSpPr/>
          <p:nvPr userDrawn="1"/>
        </p:nvSpPr>
        <p:spPr>
          <a:xfrm>
            <a:off x="5008563" y="3983038"/>
            <a:ext cx="317500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3346" y="190745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53346" y="428489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7314" y="190745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167314" y="428489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4142852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28651" y="2156460"/>
            <a:ext cx="3757613" cy="395605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diagramą</a:t>
            </a:r>
            <a:endParaRPr lang="en-US" noProof="0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4629384" y="2156460"/>
            <a:ext cx="3757613" cy="395605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diagramą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92163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28651" y="2156460"/>
            <a:ext cx="7171135" cy="401955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diagramą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9094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628652" y="2041528"/>
            <a:ext cx="6696941" cy="4221163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SmartArt grafinis elementas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1326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628650" y="2041525"/>
            <a:ext cx="6697266" cy="4110038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lentelę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449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F6AE7C34-EF88-2D40-B72B-4B1EB79E2F12}"/>
              </a:ext>
            </a:extLst>
          </p:cNvPr>
          <p:cNvSpPr/>
          <p:nvPr userDrawn="1"/>
        </p:nvSpPr>
        <p:spPr>
          <a:xfrm>
            <a:off x="4459289" y="2667000"/>
            <a:ext cx="1316037" cy="141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1E10DEEC-9BFE-C248-BBB7-B02AF959C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8790"/>
            <a:ext cx="27368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843897" y="3102776"/>
            <a:ext cx="4047259" cy="3481198"/>
          </a:xfrm>
        </p:spPr>
        <p:txBody>
          <a:bodyPr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21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24246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4572000" cy="6850063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0" y="2276475"/>
            <a:ext cx="4572000" cy="4573588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572000" y="3"/>
            <a:ext cx="4572000" cy="2276475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59007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4572000" cy="6850063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0" y="2276475"/>
            <a:ext cx="4572000" cy="4573588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817745" y="320041"/>
            <a:ext cx="4046220" cy="169164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010048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437ED06B-774F-5740-B6B3-97FEE2372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4" y="600075"/>
            <a:ext cx="23272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4B66228B-BF7B-894D-A260-EFA8A03F1722}"/>
              </a:ext>
            </a:extLst>
          </p:cNvPr>
          <p:cNvSpPr/>
          <p:nvPr userDrawn="1"/>
        </p:nvSpPr>
        <p:spPr>
          <a:xfrm>
            <a:off x="4387851" y="2855915"/>
            <a:ext cx="1268413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91942" y="4279274"/>
            <a:ext cx="4045744" cy="203390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791943" y="3221287"/>
            <a:ext cx="4047259" cy="833120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74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149EBD2-F575-1C4C-98A7-BE9B61C10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5439" y="6042027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81EA705-C2F6-9148-9390-8B787326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042027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F709EF-BD62-D74E-89DB-28E43D8D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5250" y="6042027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DA47DC7-E236-7144-93DD-7E2F3D6150B1}" type="slidenum">
              <a:rPr lang="en-US" altLang="en-LT"/>
              <a:pPr>
                <a:defRPr/>
              </a:pPr>
              <a:t>‹#›</a:t>
            </a:fld>
            <a:endParaRPr lang="en-US" altLang="en-LT"/>
          </a:p>
        </p:txBody>
      </p:sp>
    </p:spTree>
    <p:extLst>
      <p:ext uri="{BB962C8B-B14F-4D97-AF65-F5344CB8AC3E}">
        <p14:creationId xmlns:p14="http://schemas.microsoft.com/office/powerpoint/2010/main" val="3275692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3767360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2586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39077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9744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3528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B8D4861-4A86-764B-B457-6A50489A3B13}"/>
              </a:ext>
            </a:extLst>
          </p:cNvPr>
          <p:cNvSpPr/>
          <p:nvPr userDrawn="1"/>
        </p:nvSpPr>
        <p:spPr>
          <a:xfrm>
            <a:off x="4572001" y="2870200"/>
            <a:ext cx="1057275" cy="133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6EF7BC7A-0946-E342-AEC2-2E77A1313D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585790"/>
            <a:ext cx="222885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843897" y="3338945"/>
            <a:ext cx="4047259" cy="3186462"/>
          </a:xfrm>
        </p:spPr>
        <p:txBody>
          <a:bodyPr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2261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180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09953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86619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34400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84389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2346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98888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399783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480435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41045" y="1889760"/>
            <a:ext cx="4112895" cy="833120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41521" y="3024493"/>
            <a:ext cx="4112419" cy="3345510"/>
          </a:xfrm>
        </p:spPr>
        <p:txBody>
          <a:bodyPr/>
          <a:lstStyle>
            <a:lvl1pPr marL="34290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0370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186842"/>
            <a:ext cx="6790459" cy="1126868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28651" y="2512405"/>
            <a:ext cx="6790459" cy="3597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99345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445" y="1392063"/>
            <a:ext cx="5097157" cy="1216922"/>
          </a:xfrm>
        </p:spPr>
        <p:txBody>
          <a:bodyPr anchor="b"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132426" y="2909458"/>
            <a:ext cx="5097066" cy="3178897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7941"/>
            <a:ext cx="2276475" cy="6842125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6578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94EF0EE6-A102-0940-A3A1-78AF52BDA4B5}"/>
              </a:ext>
            </a:extLst>
          </p:cNvPr>
          <p:cNvSpPr/>
          <p:nvPr userDrawn="1"/>
        </p:nvSpPr>
        <p:spPr>
          <a:xfrm>
            <a:off x="431801" y="573090"/>
            <a:ext cx="1270000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B571FBB-47C1-494D-A685-6F690E35B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5875338"/>
            <a:ext cx="1085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9403" y="1003148"/>
            <a:ext cx="3773772" cy="3657600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3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5A8193-6C01-6440-B2E6-6ABD8B041CDF}"/>
              </a:ext>
            </a:extLst>
          </p:cNvPr>
          <p:cNvSpPr/>
          <p:nvPr userDrawn="1"/>
        </p:nvSpPr>
        <p:spPr>
          <a:xfrm>
            <a:off x="431801" y="573090"/>
            <a:ext cx="1270000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457359" y="4727407"/>
            <a:ext cx="1457325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9403" y="1003148"/>
            <a:ext cx="3773772" cy="3657600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1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E3F9F7-F7FD-D843-960C-B724ED90E8F6}"/>
              </a:ext>
            </a:extLst>
          </p:cNvPr>
          <p:cNvSpPr/>
          <p:nvPr userDrawn="1"/>
        </p:nvSpPr>
        <p:spPr>
          <a:xfrm>
            <a:off x="431801" y="573090"/>
            <a:ext cx="1270000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9403" y="1003148"/>
            <a:ext cx="3773772" cy="3657600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66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>
            <a:extLst>
              <a:ext uri="{FF2B5EF4-FFF2-40B4-BE49-F238E27FC236}">
                <a16:creationId xmlns:a16="http://schemas.microsoft.com/office/drawing/2014/main" id="{53294DE8-38AC-AE4B-B832-6081B65B25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1" y="715963"/>
            <a:ext cx="669766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Spustelėję redag. ruoš. pavad. stilių</a:t>
            </a:r>
            <a:endParaRPr lang="en-US" altLang="lt-LT"/>
          </a:p>
        </p:txBody>
      </p:sp>
      <p:sp>
        <p:nvSpPr>
          <p:cNvPr id="29699" name="Text Placeholder 2">
            <a:extLst>
              <a:ext uri="{FF2B5EF4-FFF2-40B4-BE49-F238E27FC236}">
                <a16:creationId xmlns:a16="http://schemas.microsoft.com/office/drawing/2014/main" id="{AF8DD2C3-17A5-D347-BD8A-D28A162A1D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1" y="2276475"/>
            <a:ext cx="6697663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6A38DB-4ACF-3A44-B8E3-57C86D11F0B9}"/>
              </a:ext>
            </a:extLst>
          </p:cNvPr>
          <p:cNvSpPr txBox="1">
            <a:spLocks/>
          </p:cNvSpPr>
          <p:nvPr/>
        </p:nvSpPr>
        <p:spPr>
          <a:xfrm>
            <a:off x="5078414" y="6356352"/>
            <a:ext cx="2786062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900"/>
          </a:p>
        </p:txBody>
      </p:sp>
      <p:pic>
        <p:nvPicPr>
          <p:cNvPr id="29701" name="Picture 10">
            <a:extLst>
              <a:ext uri="{FF2B5EF4-FFF2-40B4-BE49-F238E27FC236}">
                <a16:creationId xmlns:a16="http://schemas.microsoft.com/office/drawing/2014/main" id="{1804BA0F-38ED-0E40-85B0-332EC8C66D5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522288"/>
            <a:ext cx="1085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22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defRPr sz="1500" kern="1200">
          <a:solidFill>
            <a:srgbClr val="7F7F7F"/>
          </a:solidFill>
          <a:latin typeface="Arial" charset="0"/>
          <a:ea typeface="Arial" charset="0"/>
          <a:cs typeface="Arial" charset="0"/>
        </a:defRPr>
      </a:lvl1pPr>
      <a:lvl2pPr marL="3429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5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2pPr>
      <a:lvl3pPr marL="6858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3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3pPr>
      <a:lvl4pPr marL="10287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2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4pPr>
      <a:lvl5pPr marL="13716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2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1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BB497D5-4297-A043-A488-1E28B3F5F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-50800"/>
            <a:ext cx="2382838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6" name="Picture 14" descr="Vilniaus universiteto Teisės fakultetas">
            <a:extLst>
              <a:ext uri="{FF2B5EF4-FFF2-40B4-BE49-F238E27FC236}">
                <a16:creationId xmlns:a16="http://schemas.microsoft.com/office/drawing/2014/main" id="{B5826489-38C7-0B4F-A730-85B0C5EBF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5" y="260352"/>
            <a:ext cx="19272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Title1">
            <a:extLst>
              <a:ext uri="{FF2B5EF4-FFF2-40B4-BE49-F238E27FC236}">
                <a16:creationId xmlns:a16="http://schemas.microsoft.com/office/drawing/2014/main" id="{76EE240E-2C43-B845-8330-E6C0FB90F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43" y="2290970"/>
            <a:ext cx="7631113" cy="38320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9pPr>
          </a:lstStyle>
          <a:p>
            <a:pPr>
              <a:buClr>
                <a:srgbClr val="7A003B"/>
              </a:buClr>
              <a:defRPr/>
            </a:pPr>
            <a:r>
              <a:rPr lang="lt-LT" altLang="lt-LT" sz="60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Kriminologijos koliokviumo aptarimas</a:t>
            </a:r>
            <a:r>
              <a:rPr lang="lt-LT" altLang="lt-LT" sz="36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br>
              <a:rPr lang="lt-LT" altLang="lt-LT" sz="36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lt-LT" altLang="lt-LT" sz="24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lt-LT" altLang="lt-LT" sz="24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lt-LT" altLang="lt-LT" sz="20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2024-04-15</a:t>
            </a:r>
            <a:endParaRPr lang="lt-LT" altLang="lt-LT" sz="2400" b="1" kern="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84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7422C30-9AD6-9448-80B7-51D42F0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4" descr="Vilniaus universiteto Teisės fakultetas">
            <a:extLst>
              <a:ext uri="{FF2B5EF4-FFF2-40B4-BE49-F238E27FC236}">
                <a16:creationId xmlns:a16="http://schemas.microsoft.com/office/drawing/2014/main" id="{421BBBF3-A65E-014D-9F18-21F9C9E5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5" y="9527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1">
            <a:extLst>
              <a:ext uri="{FF2B5EF4-FFF2-40B4-BE49-F238E27FC236}">
                <a16:creationId xmlns:a16="http://schemas.microsoft.com/office/drawing/2014/main" id="{81F56F2A-4B65-3843-8BFC-55E475A19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681" y="446089"/>
            <a:ext cx="6923879" cy="9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istik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istik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istik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istik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istik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istik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istik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istik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istika" pitchFamily="18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lt-LT" altLang="lt-LT" sz="1800" dirty="0">
                <a:solidFill>
                  <a:srgbClr val="0070C0"/>
                </a:solidFill>
                <a:latin typeface="Cambria" panose="02040503050406030204" pitchFamily="18" charset="0"/>
              </a:rPr>
              <a:t>Kauno mieste ištirta nusikalstamų veikų, kurių padarymu įtarti (kaltinti) nepilnamečiai, įtartų (kaltintų) nepilnamečių skaičius 2004–2023 m. (proc.) </a:t>
            </a:r>
            <a:r>
              <a:rPr lang="lt-LT" altLang="lt-LT" sz="1000" dirty="0">
                <a:solidFill>
                  <a:srgbClr val="0070C0"/>
                </a:solidFill>
                <a:latin typeface="Cambria" panose="02040503050406030204" pitchFamily="18" charset="0"/>
              </a:rPr>
              <a:t>Nusikalstamų veikų žinybinio registro duomenys                                        © GS, 2024</a:t>
            </a:r>
          </a:p>
        </p:txBody>
      </p:sp>
      <p:sp>
        <p:nvSpPr>
          <p:cNvPr id="2" name="Rectangle2">
            <a:extLst>
              <a:ext uri="{FF2B5EF4-FFF2-40B4-BE49-F238E27FC236}">
                <a16:creationId xmlns:a16="http://schemas.microsoft.com/office/drawing/2014/main" id="{197B2264-CD6C-BFE8-D37E-0F351C5D3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76200"/>
            <a:ext cx="4968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          Kriminologijos koliokviumo aptarimas, dėst. Gintautas Sakalauskas, 2024-04-15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8B4DE23-8199-CF04-B8D4-AD9FE6D558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749392"/>
              </p:ext>
            </p:extLst>
          </p:nvPr>
        </p:nvGraphicFramePr>
        <p:xfrm>
          <a:off x="200723" y="1443041"/>
          <a:ext cx="8686896" cy="518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358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Graphic spid="3" grpId="0">
        <p:bldSub>
          <a:bldChart bld="category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7422C30-9AD6-9448-80B7-51D42F0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4" descr="Vilniaus universiteto Teisės fakultetas">
            <a:extLst>
              <a:ext uri="{FF2B5EF4-FFF2-40B4-BE49-F238E27FC236}">
                <a16:creationId xmlns:a16="http://schemas.microsoft.com/office/drawing/2014/main" id="{421BBBF3-A65E-014D-9F18-21F9C9E5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5" y="9527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lt-LT">
              <a:solidFill>
                <a:srgbClr val="E2E3E2"/>
              </a:solidFill>
            </a:endParaRPr>
          </a:p>
        </p:txBody>
      </p:sp>
      <p:sp>
        <p:nvSpPr>
          <p:cNvPr id="2" name="Rectangle2">
            <a:extLst>
              <a:ext uri="{FF2B5EF4-FFF2-40B4-BE49-F238E27FC236}">
                <a16:creationId xmlns:a16="http://schemas.microsoft.com/office/drawing/2014/main" id="{AA3CFE1F-D204-F416-8EB3-B5D177A11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76200"/>
            <a:ext cx="4968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          Kriminologijos koliokviumo aptarimas, dėst. Gintautas Sakalauskas, 2024-04-15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C973FE-F4DC-95B1-2623-AAFC52804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61" y="1510990"/>
            <a:ext cx="8978077" cy="38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2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7422C30-9AD6-9448-80B7-51D42F0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4" descr="Vilniaus universiteto Teisės fakultetas">
            <a:extLst>
              <a:ext uri="{FF2B5EF4-FFF2-40B4-BE49-F238E27FC236}">
                <a16:creationId xmlns:a16="http://schemas.microsoft.com/office/drawing/2014/main" id="{421BBBF3-A65E-014D-9F18-21F9C9E5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5" y="9527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lt-LT">
              <a:solidFill>
                <a:srgbClr val="E2E3E2"/>
              </a:solidFill>
            </a:endParaRPr>
          </a:p>
        </p:txBody>
      </p:sp>
      <p:sp>
        <p:nvSpPr>
          <p:cNvPr id="2" name="Rectangle2">
            <a:extLst>
              <a:ext uri="{FF2B5EF4-FFF2-40B4-BE49-F238E27FC236}">
                <a16:creationId xmlns:a16="http://schemas.microsoft.com/office/drawing/2014/main" id="{5DD4DF36-CDBD-145D-DBE5-448320318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76200"/>
            <a:ext cx="4968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          Kriminologijos koliokviumo aptarimas, dėst. Gintautas Sakalauskas, 2024-04-15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FC822A1-B52B-CE49-8672-1DE8825E40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8042"/>
              </p:ext>
            </p:extLst>
          </p:nvPr>
        </p:nvGraphicFramePr>
        <p:xfrm>
          <a:off x="178420" y="1443041"/>
          <a:ext cx="8965581" cy="5147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ctangle1">
            <a:extLst>
              <a:ext uri="{FF2B5EF4-FFF2-40B4-BE49-F238E27FC236}">
                <a16:creationId xmlns:a16="http://schemas.microsoft.com/office/drawing/2014/main" id="{76461949-6DC0-7431-70C9-89B08ABD9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681" y="446089"/>
            <a:ext cx="6923879" cy="9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istik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istik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istik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istik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istik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istik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istik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istik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istika" pitchFamily="18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lt-LT" altLang="lt-LT" sz="1800" dirty="0">
                <a:solidFill>
                  <a:srgbClr val="0070C0"/>
                </a:solidFill>
                <a:latin typeface="Cambria" panose="02040503050406030204" pitchFamily="18" charset="0"/>
              </a:rPr>
              <a:t>Kauno mieste registruota nusikalstamų veikų, sunkių ir labai sunkių nusikaltimų 2004–2023 m. (proc.) </a:t>
            </a:r>
            <a:r>
              <a:rPr lang="lt-LT" altLang="lt-LT" sz="1000" dirty="0">
                <a:solidFill>
                  <a:srgbClr val="0070C0"/>
                </a:solidFill>
                <a:latin typeface="Cambria" panose="02040503050406030204" pitchFamily="18" charset="0"/>
              </a:rPr>
              <a:t>Nusikalstamų veikų žinybinio registro duomenys                                        © GS, 2024</a:t>
            </a:r>
          </a:p>
        </p:txBody>
      </p:sp>
    </p:spTree>
    <p:extLst>
      <p:ext uri="{BB962C8B-B14F-4D97-AF65-F5344CB8AC3E}">
        <p14:creationId xmlns:p14="http://schemas.microsoft.com/office/powerpoint/2010/main" val="3676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Graphic spid="3" grpId="0">
        <p:bldSub>
          <a:bldChart bld="category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7422C30-9AD6-9448-80B7-51D42F0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4" descr="Vilniaus universiteto Teisės fakultetas">
            <a:extLst>
              <a:ext uri="{FF2B5EF4-FFF2-40B4-BE49-F238E27FC236}">
                <a16:creationId xmlns:a16="http://schemas.microsoft.com/office/drawing/2014/main" id="{421BBBF3-A65E-014D-9F18-21F9C9E5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5" y="9527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2">
            <a:extLst>
              <a:ext uri="{FF2B5EF4-FFF2-40B4-BE49-F238E27FC236}">
                <a16:creationId xmlns:a16="http://schemas.microsoft.com/office/drawing/2014/main" id="{5DD4DF36-CDBD-145D-DBE5-448320318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76200"/>
            <a:ext cx="4968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          Kriminologijos koliokviumo aptarimas, dėst. Gintautas Sakalauskas, 2024-04-15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75AC86-79F5-A9A0-2EE5-D0100CA98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32" y="1293811"/>
            <a:ext cx="8204200" cy="429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5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7422C30-9AD6-9448-80B7-51D42F0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4" descr="Vilniaus universiteto Teisės fakultetas">
            <a:extLst>
              <a:ext uri="{FF2B5EF4-FFF2-40B4-BE49-F238E27FC236}">
                <a16:creationId xmlns:a16="http://schemas.microsoft.com/office/drawing/2014/main" id="{421BBBF3-A65E-014D-9F18-21F9C9E5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5" y="9527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urinio vietos rezervavimo ženklas 5">
            <a:extLst>
              <a:ext uri="{FF2B5EF4-FFF2-40B4-BE49-F238E27FC236}">
                <a16:creationId xmlns:a16="http://schemas.microsoft.com/office/drawing/2014/main" id="{F9E4E04C-1B97-CD4E-B0EE-D813494C003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18407" y="1139825"/>
            <a:ext cx="8507186" cy="543607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Clr>
                <a:schemeClr val="tx1"/>
              </a:buClr>
              <a:buFontTx/>
              <a:buNone/>
            </a:pPr>
            <a:r>
              <a:rPr lang="lt-LT" altLang="lt-LT" sz="2400" b="1" dirty="0">
                <a:solidFill>
                  <a:srgbClr val="0070C0"/>
                </a:solidFill>
                <a:cs typeface="Arial" panose="020B0604020202020204" pitchFamily="34" charset="0"/>
              </a:rPr>
              <a:t>Pirmiausia – vertinau tai, kaip nuosekliai, argumentuotai ir kompetentingai dėstote mintis</a:t>
            </a:r>
            <a:r>
              <a:rPr lang="lt-LT" altLang="lt-LT" sz="2400" b="1" dirty="0">
                <a:solidFill>
                  <a:srgbClr val="0070C0"/>
                </a:solidFill>
                <a:cs typeface="Arial" panose="020B0604020202020204" pitchFamily="34" charset="0"/>
                <a:sym typeface="Wingdings" pitchFamily="2" charset="2"/>
              </a:rPr>
              <a:t></a:t>
            </a:r>
            <a:endParaRPr lang="lt-LT" altLang="lt-LT" sz="24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lt-LT" sz="25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Ką gi sužinojote apie </a:t>
            </a:r>
            <a:r>
              <a:rPr lang="lt-LT" sz="2500" b="1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nusikalstamumą, jo struktūrą </a:t>
            </a:r>
            <a:r>
              <a:rPr lang="lt-LT" sz="2500" b="1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ir tendencijas </a:t>
            </a:r>
            <a:r>
              <a:rPr lang="lt-LT" sz="2500" b="1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Kauno mieste</a:t>
            </a:r>
            <a:r>
              <a:rPr lang="lt-LT" sz="25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?</a:t>
            </a:r>
          </a:p>
          <a:p>
            <a:pPr>
              <a:buClr>
                <a:schemeClr val="tx1"/>
              </a:buClr>
            </a:pPr>
            <a:r>
              <a:rPr lang="lt-LT" sz="21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Straipsnio antraštė?</a:t>
            </a:r>
          </a:p>
          <a:p>
            <a:pPr>
              <a:buClr>
                <a:schemeClr val="tx1"/>
              </a:buClr>
            </a:pPr>
            <a:r>
              <a:rPr lang="lt-LT" sz="21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Ar su Kaunu viskas gerai? </a:t>
            </a:r>
          </a:p>
          <a:p>
            <a:pPr>
              <a:buClr>
                <a:schemeClr val="tx1"/>
              </a:buClr>
            </a:pPr>
            <a:r>
              <a:rPr lang="lt-LT" sz="21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Kiek iš viso sunkių ir labai sunkių nusikaltimų Kaune?</a:t>
            </a:r>
          </a:p>
          <a:p>
            <a:pPr>
              <a:buClr>
                <a:schemeClr val="tx1"/>
              </a:buClr>
            </a:pPr>
            <a:r>
              <a:rPr lang="lt-LT" sz="21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Pasižiūrėti apklausos duomenis </a:t>
            </a:r>
          </a:p>
          <a:p>
            <a:pPr>
              <a:buClr>
                <a:schemeClr val="tx1"/>
              </a:buClr>
            </a:pPr>
            <a:r>
              <a:rPr lang="lt-LT" sz="21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Tyrimo metodologija ir analizės pjūviai.</a:t>
            </a:r>
          </a:p>
          <a:p>
            <a:pPr>
              <a:buClr>
                <a:schemeClr val="tx1"/>
              </a:buClr>
            </a:pPr>
            <a:r>
              <a:rPr lang="lt-LT" sz="21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3023 apklausti respondentai yra labai daug.</a:t>
            </a:r>
          </a:p>
          <a:p>
            <a:pPr>
              <a:buClr>
                <a:schemeClr val="tx1"/>
              </a:buClr>
            </a:pPr>
            <a:r>
              <a:rPr lang="lt-LT" sz="21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Narkotikų platinimas nepilnamečiams.</a:t>
            </a:r>
          </a:p>
          <a:p>
            <a:pPr>
              <a:buClr>
                <a:schemeClr val="tx1"/>
              </a:buClr>
            </a:pPr>
            <a:r>
              <a:rPr lang="lt-LT" sz="21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“Populiariausios“ veikos.</a:t>
            </a:r>
          </a:p>
          <a:p>
            <a:pPr>
              <a:buClr>
                <a:schemeClr val="tx1"/>
              </a:buClr>
            </a:pPr>
            <a:r>
              <a:rPr lang="lt-LT" sz="21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Proc. taip pat yra santykinis skaičius.</a:t>
            </a:r>
          </a:p>
          <a:p>
            <a:pPr>
              <a:buClr>
                <a:schemeClr val="tx1"/>
              </a:buClr>
            </a:pPr>
            <a:r>
              <a:rPr lang="lt-LT" sz="21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Šarvuotos durys?</a:t>
            </a:r>
          </a:p>
          <a:p>
            <a:pPr>
              <a:buClr>
                <a:schemeClr val="tx1"/>
              </a:buClr>
            </a:pPr>
            <a:r>
              <a:rPr lang="lt-LT" sz="21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Sunkūs labai sunkūs nusikaltimai mažiau </a:t>
            </a:r>
            <a:r>
              <a:rPr lang="lt-LT" sz="2100" dirty="0" err="1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latentiški</a:t>
            </a:r>
            <a:r>
              <a:rPr lang="lt-LT" sz="21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?</a:t>
            </a:r>
          </a:p>
          <a:p>
            <a:pPr>
              <a:buClr>
                <a:schemeClr val="tx1"/>
              </a:buClr>
            </a:pPr>
            <a:r>
              <a:rPr lang="lt-LT" sz="21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Apklausa vs. registruota statistika.</a:t>
            </a:r>
          </a:p>
          <a:p>
            <a:pPr>
              <a:buClr>
                <a:schemeClr val="tx1"/>
              </a:buClr>
            </a:pPr>
            <a:r>
              <a:rPr lang="lt-LT" sz="21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Kriminogeninė situacija, ne kriminologinė </a:t>
            </a:r>
          </a:p>
          <a:p>
            <a:pPr lvl="1">
              <a:buClr>
                <a:schemeClr val="tx1"/>
              </a:buClr>
            </a:pPr>
            <a:endParaRPr lang="lt-LT" sz="2100" dirty="0">
              <a:solidFill>
                <a:srgbClr val="660033"/>
              </a:solidFill>
              <a:cs typeface="Arial" panose="020B0604020202020204" pitchFamily="34" charset="0"/>
              <a:sym typeface="Wingdings" pitchFamily="2" charset="2"/>
            </a:endParaRPr>
          </a:p>
          <a:p>
            <a:pPr lvl="1">
              <a:buClr>
                <a:schemeClr val="tx1"/>
              </a:buClr>
            </a:pPr>
            <a:endParaRPr lang="lt-LT" sz="2100" dirty="0">
              <a:solidFill>
                <a:srgbClr val="660033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de-DE" altLang="lt-LT" sz="2400" dirty="0">
              <a:solidFill>
                <a:srgbClr val="660033"/>
              </a:solidFill>
              <a:cs typeface="Arial" panose="020B0604020202020204" pitchFamily="34" charset="0"/>
            </a:endParaRPr>
          </a:p>
        </p:txBody>
      </p:sp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lt-LT" dirty="0">
              <a:solidFill>
                <a:srgbClr val="E2E3E2"/>
              </a:solidFill>
            </a:endParaRPr>
          </a:p>
        </p:txBody>
      </p:sp>
      <p:sp>
        <p:nvSpPr>
          <p:cNvPr id="7" name="Rectangle2">
            <a:extLst>
              <a:ext uri="{FF2B5EF4-FFF2-40B4-BE49-F238E27FC236}">
                <a16:creationId xmlns:a16="http://schemas.microsoft.com/office/drawing/2014/main" id="{8D0C35CB-C66A-134C-8741-B7FF135A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76200"/>
            <a:ext cx="4968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          Kriminologijos koliokviumo aptarimas, dėst. Gintautas Sakalauskas, 2024-04-15</a:t>
            </a:r>
          </a:p>
        </p:txBody>
      </p:sp>
    </p:spTree>
    <p:extLst>
      <p:ext uri="{BB962C8B-B14F-4D97-AF65-F5344CB8AC3E}">
        <p14:creationId xmlns:p14="http://schemas.microsoft.com/office/powerpoint/2010/main" val="400541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uiExpand="1" build="p"/>
      <p:bldP spid="65540" grpId="1" uiExpand="1" build="p"/>
      <p:bldP spid="7" grpId="0" autoUpdateAnimBg="0"/>
    </p:bldLst>
  </p:timing>
</p:sld>
</file>

<file path=ppt/theme/theme1.xml><?xml version="1.0" encoding="utf-8"?>
<a:theme xmlns:a="http://schemas.openxmlformats.org/drawingml/2006/main" name="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14444</TotalTime>
  <Words>235</Words>
  <Application>Microsoft Macintosh PowerPoint</Application>
  <PresentationFormat>On-screen Show (4:3)</PresentationFormat>
  <Paragraphs>36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GT Walsheim</vt:lpstr>
      <vt:lpstr>Times New Roman</vt:lpstr>
      <vt:lpstr>Wingdings 3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Gintautas Sakalauskas</cp:lastModifiedBy>
  <cp:revision>70</cp:revision>
  <dcterms:created xsi:type="dcterms:W3CDTF">2020-04-26T18:42:57Z</dcterms:created>
  <dcterms:modified xsi:type="dcterms:W3CDTF">2024-04-15T12:38:44Z</dcterms:modified>
</cp:coreProperties>
</file>