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12"/>
  </p:notesMasterIdLst>
  <p:sldIdLst>
    <p:sldId id="831" r:id="rId3"/>
    <p:sldId id="835" r:id="rId4"/>
    <p:sldId id="843" r:id="rId5"/>
    <p:sldId id="844" r:id="rId6"/>
    <p:sldId id="840" r:id="rId7"/>
    <p:sldId id="819" r:id="rId8"/>
    <p:sldId id="842" r:id="rId9"/>
    <p:sldId id="841" r:id="rId10"/>
    <p:sldId id="838" r:id="rId11"/>
  </p:sldIdLst>
  <p:sldSz cx="9144000" cy="6858000" type="screen4x3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8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nokompiuteris/Documents/Dokumentai/0%20Universitetas/0%20Kriminologija/2022/Nusikalstamumas%20Lietuvoje%20atnaujinta%202022%2001%2016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nokompiuteris/Documents/Dokumentai/0%20Universitetas/0%20Kriminologija/2022/Nusikalstamumas%20Lietuvoje%20atnaujinta%202022%2001%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nokompiuteris/Documents/Dokumentai/0%20Universitetas/0%20Kriminologija/2022/Nusikalstamumas%20Lietuvoje%20atnaujinta%202022%2001%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Neblaivūs!$A$2</c:f>
              <c:strCache>
                <c:ptCount val="1"/>
                <c:pt idx="0">
                  <c:v>Neblaivių asmenų nusikalstamos veikos iš ištirtų nusikalstamų veikų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Neblaivūs!$B$1:$S$1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Neblaivūs!$B$2:$S$2</c:f>
              <c:numCache>
                <c:formatCode>General</c:formatCode>
                <c:ptCount val="18"/>
                <c:pt idx="0">
                  <c:v>16.3</c:v>
                </c:pt>
                <c:pt idx="1">
                  <c:v>17</c:v>
                </c:pt>
                <c:pt idx="2">
                  <c:v>17.5</c:v>
                </c:pt>
                <c:pt idx="3">
                  <c:v>17.600000000000001</c:v>
                </c:pt>
                <c:pt idx="4">
                  <c:v>16.3</c:v>
                </c:pt>
                <c:pt idx="5">
                  <c:v>15.2</c:v>
                </c:pt>
                <c:pt idx="6">
                  <c:v>14.2</c:v>
                </c:pt>
                <c:pt idx="7">
                  <c:v>14.6</c:v>
                </c:pt>
                <c:pt idx="8">
                  <c:v>22.7</c:v>
                </c:pt>
                <c:pt idx="9">
                  <c:v>25.1</c:v>
                </c:pt>
                <c:pt idx="10">
                  <c:v>24.9</c:v>
                </c:pt>
                <c:pt idx="11">
                  <c:v>26.1</c:v>
                </c:pt>
                <c:pt idx="12">
                  <c:v>23.2</c:v>
                </c:pt>
                <c:pt idx="13">
                  <c:v>27.1</c:v>
                </c:pt>
                <c:pt idx="14">
                  <c:v>29.6</c:v>
                </c:pt>
                <c:pt idx="15">
                  <c:v>32.799999999999997</c:v>
                </c:pt>
                <c:pt idx="16">
                  <c:v>35.799999999999997</c:v>
                </c:pt>
                <c:pt idx="17">
                  <c:v>33.299999999999997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74-BB46-B4B3-886056A0D8FC}"/>
            </c:ext>
          </c:extLst>
        </c:ser>
        <c:ser>
          <c:idx val="1"/>
          <c:order val="1"/>
          <c:tx>
            <c:strRef>
              <c:f>Neblaivūs!$A$3</c:f>
              <c:strCache>
                <c:ptCount val="1"/>
                <c:pt idx="0">
                  <c:v>Neblaivių asmenų nusikalstamos veikos iš registruotų nusikalstamų veikų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Neblaivūs!$B$1:$S$1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Neblaivūs!$B$3:$S$3</c:f>
              <c:numCache>
                <c:formatCode>General</c:formatCode>
                <c:ptCount val="18"/>
                <c:pt idx="0">
                  <c:v>6.7</c:v>
                </c:pt>
                <c:pt idx="1">
                  <c:v>7.1</c:v>
                </c:pt>
                <c:pt idx="2">
                  <c:v>7.7</c:v>
                </c:pt>
                <c:pt idx="3">
                  <c:v>7.8</c:v>
                </c:pt>
                <c:pt idx="4">
                  <c:v>7.1</c:v>
                </c:pt>
                <c:pt idx="5">
                  <c:v>6.7</c:v>
                </c:pt>
                <c:pt idx="6">
                  <c:v>6.6</c:v>
                </c:pt>
                <c:pt idx="7">
                  <c:v>6.5</c:v>
                </c:pt>
                <c:pt idx="8">
                  <c:v>11.8</c:v>
                </c:pt>
                <c:pt idx="9">
                  <c:v>13.7</c:v>
                </c:pt>
                <c:pt idx="10">
                  <c:v>13.8</c:v>
                </c:pt>
                <c:pt idx="11">
                  <c:v>14.3</c:v>
                </c:pt>
                <c:pt idx="12">
                  <c:v>13.1</c:v>
                </c:pt>
                <c:pt idx="13">
                  <c:v>15.3</c:v>
                </c:pt>
                <c:pt idx="14">
                  <c:v>18.7</c:v>
                </c:pt>
                <c:pt idx="15">
                  <c:v>21</c:v>
                </c:pt>
                <c:pt idx="16">
                  <c:v>24.5</c:v>
                </c:pt>
                <c:pt idx="17">
                  <c:v>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74-BB46-B4B3-886056A0D8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8956256"/>
        <c:axId val="2118773168"/>
      </c:lineChart>
      <c:catAx>
        <c:axId val="2118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T"/>
          </a:p>
        </c:txPr>
        <c:crossAx val="2118773168"/>
        <c:crosses val="autoZero"/>
        <c:auto val="1"/>
        <c:lblAlgn val="ctr"/>
        <c:lblOffset val="100"/>
        <c:noMultiLvlLbl val="0"/>
      </c:catAx>
      <c:valAx>
        <c:axId val="211877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T"/>
          </a:p>
        </c:txPr>
        <c:crossAx val="211895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1535514753523295E-2"/>
          <c:y val="4.637579975717137E-2"/>
          <c:w val="0.55028089887640452"/>
          <c:h val="0.23738815719783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594867228343441E-2"/>
          <c:y val="3.8869257950530034E-2"/>
          <c:w val="0.91159846507876408"/>
          <c:h val="0.87915806460588186"/>
        </c:manualLayout>
      </c:layout>
      <c:lineChart>
        <c:grouping val="standard"/>
        <c:varyColors val="0"/>
        <c:ser>
          <c:idx val="0"/>
          <c:order val="0"/>
          <c:tx>
            <c:strRef>
              <c:f>Sukčiavimai!$A$2</c:f>
              <c:strCache>
                <c:ptCount val="1"/>
                <c:pt idx="0">
                  <c:v>Registruoti sukčiavimai pagal BK 182 str.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Sukčiavimai!$B$1:$S$1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Sukčiavimai!$B$2:$S$2</c:f>
              <c:numCache>
                <c:formatCode>General</c:formatCode>
                <c:ptCount val="18"/>
                <c:pt idx="0">
                  <c:v>2825</c:v>
                </c:pt>
                <c:pt idx="1">
                  <c:v>3614</c:v>
                </c:pt>
                <c:pt idx="2">
                  <c:v>3422</c:v>
                </c:pt>
                <c:pt idx="3">
                  <c:v>3147</c:v>
                </c:pt>
                <c:pt idx="4">
                  <c:v>3053</c:v>
                </c:pt>
                <c:pt idx="5">
                  <c:v>4536</c:v>
                </c:pt>
                <c:pt idx="6">
                  <c:v>4396</c:v>
                </c:pt>
                <c:pt idx="7">
                  <c:v>5479</c:v>
                </c:pt>
                <c:pt idx="8">
                  <c:v>4980</c:v>
                </c:pt>
                <c:pt idx="9">
                  <c:v>5541</c:v>
                </c:pt>
                <c:pt idx="10">
                  <c:v>5934</c:v>
                </c:pt>
                <c:pt idx="11">
                  <c:v>4486</c:v>
                </c:pt>
                <c:pt idx="12">
                  <c:v>3112</c:v>
                </c:pt>
                <c:pt idx="13">
                  <c:v>3005</c:v>
                </c:pt>
                <c:pt idx="14">
                  <c:v>2783</c:v>
                </c:pt>
                <c:pt idx="15">
                  <c:v>2981</c:v>
                </c:pt>
                <c:pt idx="16">
                  <c:v>2685</c:v>
                </c:pt>
                <c:pt idx="17">
                  <c:v>3169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AF-A340-A4CE-4B357DABB47A}"/>
            </c:ext>
          </c:extLst>
        </c:ser>
        <c:ser>
          <c:idx val="1"/>
          <c:order val="1"/>
          <c:tx>
            <c:strRef>
              <c:f>Sukčiavimai!$A$3</c:f>
              <c:strCache>
                <c:ptCount val="1"/>
                <c:pt idx="0">
                  <c:v>Asmenys, įtariami (kaltinami) sukčiavimu pagal BK 182 str.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Sukčiavimai!$B$1:$S$1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Sukčiavimai!$B$3:$S$3</c:f>
              <c:numCache>
                <c:formatCode>General</c:formatCode>
                <c:ptCount val="18"/>
                <c:pt idx="0">
                  <c:v>783</c:v>
                </c:pt>
                <c:pt idx="1">
                  <c:v>1155</c:v>
                </c:pt>
                <c:pt idx="2">
                  <c:v>1109</c:v>
                </c:pt>
                <c:pt idx="3">
                  <c:v>1125</c:v>
                </c:pt>
                <c:pt idx="4">
                  <c:v>1285</c:v>
                </c:pt>
                <c:pt idx="5">
                  <c:v>1423</c:v>
                </c:pt>
                <c:pt idx="6">
                  <c:v>1775</c:v>
                </c:pt>
                <c:pt idx="7">
                  <c:v>1775</c:v>
                </c:pt>
                <c:pt idx="8">
                  <c:v>1459</c:v>
                </c:pt>
                <c:pt idx="9">
                  <c:v>1869</c:v>
                </c:pt>
                <c:pt idx="10">
                  <c:v>2028</c:v>
                </c:pt>
                <c:pt idx="11">
                  <c:v>1610</c:v>
                </c:pt>
                <c:pt idx="12">
                  <c:v>1167</c:v>
                </c:pt>
                <c:pt idx="13">
                  <c:v>1444</c:v>
                </c:pt>
                <c:pt idx="14">
                  <c:v>995</c:v>
                </c:pt>
                <c:pt idx="15">
                  <c:v>953</c:v>
                </c:pt>
                <c:pt idx="16">
                  <c:v>851</c:v>
                </c:pt>
                <c:pt idx="17">
                  <c:v>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AF-A340-A4CE-4B357DABB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9071"/>
        <c:axId val="1"/>
      </c:lineChart>
      <c:catAx>
        <c:axId val="986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LT"/>
          </a:p>
        </c:txPr>
        <c:crossAx val="986907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023729910473516E-2"/>
          <c:y val="2.977157007317548E-2"/>
          <c:w val="0.51650694304237599"/>
          <c:h val="0.115640879679087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'Nužudymais kaltinami'!$A$2</c:f>
              <c:strCache>
                <c:ptCount val="1"/>
                <c:pt idx="0">
                  <c:v>Įtarti (kaltinti) nužudymais asmenys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3672839506172855E-2"/>
                  <c:y val="-4.5337432931503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55-524A-88F3-E24BD6862D31}"/>
                </c:ext>
              </c:extLst>
            </c:dLbl>
            <c:dLbl>
              <c:idx val="14"/>
              <c:layout>
                <c:manualLayout>
                  <c:x val="-2.0586419753086421E-2"/>
                  <c:y val="-4.533743293150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55-524A-88F3-E24BD6862D31}"/>
                </c:ext>
              </c:extLst>
            </c:dLbl>
            <c:dLbl>
              <c:idx val="16"/>
              <c:layout>
                <c:manualLayout>
                  <c:x val="-2.3672839506172841E-2"/>
                  <c:y val="-3.8700264789910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55-524A-88F3-E24BD6862D3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'Nužudymais kaltinami'!$B$1:$S$1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'Nužudymais kaltinami'!$B$2:$S$2</c:f>
              <c:numCache>
                <c:formatCode>General</c:formatCode>
                <c:ptCount val="18"/>
                <c:pt idx="0">
                  <c:v>339</c:v>
                </c:pt>
                <c:pt idx="1">
                  <c:v>377</c:v>
                </c:pt>
                <c:pt idx="2">
                  <c:v>314</c:v>
                </c:pt>
                <c:pt idx="3">
                  <c:v>295</c:v>
                </c:pt>
                <c:pt idx="4">
                  <c:v>306</c:v>
                </c:pt>
                <c:pt idx="5">
                  <c:v>302</c:v>
                </c:pt>
                <c:pt idx="6">
                  <c:v>295</c:v>
                </c:pt>
                <c:pt idx="7">
                  <c:v>263</c:v>
                </c:pt>
                <c:pt idx="8">
                  <c:v>213</c:v>
                </c:pt>
                <c:pt idx="9">
                  <c:v>204</c:v>
                </c:pt>
                <c:pt idx="10">
                  <c:v>216</c:v>
                </c:pt>
                <c:pt idx="11">
                  <c:v>155</c:v>
                </c:pt>
                <c:pt idx="12">
                  <c:v>161</c:v>
                </c:pt>
                <c:pt idx="13">
                  <c:v>209</c:v>
                </c:pt>
                <c:pt idx="14">
                  <c:v>115</c:v>
                </c:pt>
                <c:pt idx="15">
                  <c:v>99</c:v>
                </c:pt>
                <c:pt idx="16">
                  <c:v>100</c:v>
                </c:pt>
                <c:pt idx="17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55-524A-88F3-E24BD6862D31}"/>
            </c:ext>
          </c:extLst>
        </c:ser>
        <c:ser>
          <c:idx val="1"/>
          <c:order val="1"/>
          <c:tx>
            <c:strRef>
              <c:f>'Nužudymais kaltinami'!$A$3</c:f>
              <c:strCache>
                <c:ptCount val="1"/>
                <c:pt idx="0">
                  <c:v>Nužudymai</c:v>
                </c:pt>
              </c:strCache>
            </c:strRef>
          </c:tx>
          <c:spPr>
            <a:ln w="12700"/>
          </c:spPr>
          <c:dLbls>
            <c:dLbl>
              <c:idx val="1"/>
              <c:layout>
                <c:manualLayout>
                  <c:x val="-2.793987557110918E-2"/>
                  <c:y val="5.5536547975750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55-524A-88F3-E24BD6862D31}"/>
                </c:ext>
              </c:extLst>
            </c:dLbl>
            <c:dLbl>
              <c:idx val="14"/>
              <c:layout>
                <c:manualLayout>
                  <c:x val="-2.6396665694565957E-2"/>
                  <c:y val="4.6686990453626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55-524A-88F3-E24BD6862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L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'Nužudymais kaltinami'!$B$1:$S$1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'Nužudymais kaltinami'!$B$3:$S$3</c:f>
              <c:numCache>
                <c:formatCode>General</c:formatCode>
                <c:ptCount val="18"/>
                <c:pt idx="0">
                  <c:v>345</c:v>
                </c:pt>
                <c:pt idx="1">
                  <c:v>390</c:v>
                </c:pt>
                <c:pt idx="2">
                  <c:v>294</c:v>
                </c:pt>
                <c:pt idx="3">
                  <c:v>280</c:v>
                </c:pt>
                <c:pt idx="4">
                  <c:v>301</c:v>
                </c:pt>
                <c:pt idx="5">
                  <c:v>259</c:v>
                </c:pt>
                <c:pt idx="6">
                  <c:v>217</c:v>
                </c:pt>
                <c:pt idx="7">
                  <c:v>211</c:v>
                </c:pt>
                <c:pt idx="8">
                  <c:v>199</c:v>
                </c:pt>
                <c:pt idx="9">
                  <c:v>186</c:v>
                </c:pt>
                <c:pt idx="10">
                  <c:v>174</c:v>
                </c:pt>
                <c:pt idx="11">
                  <c:v>189</c:v>
                </c:pt>
                <c:pt idx="12">
                  <c:v>161</c:v>
                </c:pt>
                <c:pt idx="13">
                  <c:v>129</c:v>
                </c:pt>
                <c:pt idx="14">
                  <c:v>128</c:v>
                </c:pt>
                <c:pt idx="15">
                  <c:v>99</c:v>
                </c:pt>
                <c:pt idx="16">
                  <c:v>110</c:v>
                </c:pt>
                <c:pt idx="17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55-524A-88F3-E24BD6862D3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073455"/>
        <c:axId val="1"/>
      </c:lineChart>
      <c:catAx>
        <c:axId val="3807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LT"/>
          </a:p>
        </c:txPr>
        <c:crossAx val="38073455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txPr>
        <a:bodyPr/>
        <a:lstStyle/>
        <a:p>
          <a:pPr>
            <a:defRPr sz="1400"/>
          </a:pPr>
          <a:endParaRPr lang="en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041-2962-A945-8DCB-7C53FCDF52BB}" type="datetimeFigureOut">
              <a:rPr lang="en-LT" smtClean="0"/>
              <a:t>2022-04-22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66F-3FCD-9C42-A63A-5A19709D8EC8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5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NumberArea1">
            <a:extLst>
              <a:ext uri="{FF2B5EF4-FFF2-40B4-BE49-F238E27FC236}">
                <a16:creationId xmlns:a16="http://schemas.microsoft.com/office/drawing/2014/main" id="{50A7A75F-7837-E64B-A8B5-573B97A4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29BB-BB14-044A-B40D-7F94D8F74E34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0" name="SlideImage1">
            <a:extLst>
              <a:ext uri="{FF2B5EF4-FFF2-40B4-BE49-F238E27FC236}">
                <a16:creationId xmlns:a16="http://schemas.microsoft.com/office/drawing/2014/main" id="{84729EF2-443C-B742-8067-DABB593F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NotesText1">
            <a:extLst>
              <a:ext uri="{FF2B5EF4-FFF2-40B4-BE49-F238E27FC236}">
                <a16:creationId xmlns:a16="http://schemas.microsoft.com/office/drawing/2014/main" id="{6A6911A3-8340-8443-9D53-C8DC12176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5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7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2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SlideNumberArea1">
            <a:extLst>
              <a:ext uri="{FF2B5EF4-FFF2-40B4-BE49-F238E27FC236}">
                <a16:creationId xmlns:a16="http://schemas.microsoft.com/office/drawing/2014/main" id="{42A33D7E-B805-50AC-35C5-9B28A643A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513F795-D84C-7341-A5F8-5284A14B4F9A}" type="slidenum">
              <a:rPr lang="lt-LT" altLang="lt-LT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lt-LT" altLang="lt-LT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0034" name="SlideImage1">
            <a:extLst>
              <a:ext uri="{FF2B5EF4-FFF2-40B4-BE49-F238E27FC236}">
                <a16:creationId xmlns:a16="http://schemas.microsoft.com/office/drawing/2014/main" id="{557A0D6F-8F99-042F-6F09-97DF14118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0035" name="NotesText1">
            <a:extLst>
              <a:ext uri="{FF2B5EF4-FFF2-40B4-BE49-F238E27FC236}">
                <a16:creationId xmlns:a16="http://schemas.microsoft.com/office/drawing/2014/main" id="{ACAF70AF-B474-403A-4556-47005A196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8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1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2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26BBAFF-9829-D44E-AB7C-DCDB2B22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6A2610-47A8-3946-AD53-7FA7F9F6E504}"/>
              </a:ext>
            </a:extLst>
          </p:cNvPr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974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897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4F9A59E-C91A-D446-AD85-4AC80102424C}"/>
              </a:ext>
            </a:extLst>
          </p:cNvPr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BCAF15-154A-7A4A-96AA-FB497F707AA8}"/>
              </a:ext>
            </a:extLst>
          </p:cNvPr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994C-B8D1-AE4B-8889-FBFBBA87AF15}"/>
              </a:ext>
            </a:extLst>
          </p:cNvPr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2C5DA91-6DEA-5749-B9A7-0966FBB8F7A3}"/>
              </a:ext>
            </a:extLst>
          </p:cNvPr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F6F8A0-3765-854E-B8C9-F861797EB3B1}"/>
              </a:ext>
            </a:extLst>
          </p:cNvPr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808B297-A653-AA40-91EF-ABF8C219E55F}"/>
              </a:ext>
            </a:extLst>
          </p:cNvPr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18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28CD2FC-8A15-AF49-9884-6E53E3C4251F}"/>
              </a:ext>
            </a:extLst>
          </p:cNvPr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A624DF-95D5-7540-9CD8-61658A93A0D7}"/>
              </a:ext>
            </a:extLst>
          </p:cNvPr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3AF484-8A5A-2E4B-9C32-807A538AB90A}"/>
              </a:ext>
            </a:extLst>
          </p:cNvPr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3C87E9-FB75-4C44-91F2-23F6E3F83D7E}"/>
              </a:ext>
            </a:extLst>
          </p:cNvPr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523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8380F0C-E250-F848-AA53-4816E892F1BD}"/>
              </a:ext>
            </a:extLst>
          </p:cNvPr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A6584E9-0580-6D49-8FAD-F307D38FAA9D}"/>
              </a:ext>
            </a:extLst>
          </p:cNvPr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F91637-DCDD-9D45-B147-AF79375F02D8}"/>
              </a:ext>
            </a:extLst>
          </p:cNvPr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34474BA-6759-C245-9804-D1BE078875E1}"/>
              </a:ext>
            </a:extLst>
          </p:cNvPr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142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0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1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AE7C34-EF88-2D40-B72B-4B1EB79E2F12}"/>
              </a:ext>
            </a:extLst>
          </p:cNvPr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E10DEEC-9BFE-C248-BBB7-B02AF959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2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90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1004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37ED06B-774F-5740-B6B3-97FEE237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B66228B-BF7B-894D-A260-EFA8A03F1722}"/>
              </a:ext>
            </a:extLst>
          </p:cNvPr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49EBD2-F575-1C4C-98A7-BE9B61C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EA705-C2F6-9148-9390-8B78732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F709EF-BD62-D74E-89DB-28E43D8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A47DC7-E236-7144-93DD-7E2F3D6150B1}" type="slidenum">
              <a:rPr lang="en-US" altLang="en-LT"/>
              <a:pPr>
                <a:defRPr/>
              </a:pPr>
              <a:t>‹#›</a:t>
            </a:fld>
            <a:endParaRPr lang="en-US" altLang="en-LT"/>
          </a:p>
        </p:txBody>
      </p:sp>
    </p:spTree>
    <p:extLst>
      <p:ext uri="{BB962C8B-B14F-4D97-AF65-F5344CB8AC3E}">
        <p14:creationId xmlns:p14="http://schemas.microsoft.com/office/powerpoint/2010/main" val="327569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76736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58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90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74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2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8D4861-4A86-764B-B457-6A50489A3B13}"/>
              </a:ext>
            </a:extLst>
          </p:cNvPr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EF7BC7A-0946-E342-AEC2-2E77A1313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26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8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9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66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44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3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8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9978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37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99345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7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4EF0EE6-A102-0940-A3A1-78AF52BDA4B5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71FBB-47C1-494D-A685-6F690E35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5A8193-6C01-6440-B2E6-6ABD8B041CDF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3F9F7-F7FD-D843-960C-B724ED90E8F6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53294DE8-38AC-AE4B-B832-6081B65B2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F8DD2C3-17A5-D347-BD8A-D28A162A1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A38DB-4ACF-3A44-B8E3-57C86D11F0B9}"/>
              </a:ext>
            </a:extLst>
          </p:cNvPr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/>
          </a:p>
        </p:txBody>
      </p:sp>
      <p:pic>
        <p:nvPicPr>
          <p:cNvPr id="29701" name="Picture 10">
            <a:extLst>
              <a:ext uri="{FF2B5EF4-FFF2-40B4-BE49-F238E27FC236}">
                <a16:creationId xmlns:a16="http://schemas.microsoft.com/office/drawing/2014/main" id="{1804BA0F-38ED-0E40-85B0-332EC8C66D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policija.lrv.lt/suvestines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BB497D5-4297-A043-A488-1E28B3F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4" descr="Vilniaus universiteto Teisės fakultetas">
            <a:extLst>
              <a:ext uri="{FF2B5EF4-FFF2-40B4-BE49-F238E27FC236}">
                <a16:creationId xmlns:a16="http://schemas.microsoft.com/office/drawing/2014/main" id="{B5826489-38C7-0B4F-A730-85B0C5EB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76EE240E-2C43-B845-8330-E6C0FB9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05270"/>
            <a:ext cx="7631113" cy="38320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6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Kriminologijos koliokviumo aptarimas</a:t>
            </a:r>
            <a: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lt-LT" altLang="lt-LT" sz="2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2022-04-25</a:t>
            </a:r>
            <a:endParaRPr lang="lt-LT" altLang="lt-LT" sz="2400" b="1" kern="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18407" y="1361621"/>
            <a:ext cx="8507186" cy="5045529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cs typeface="Arial" panose="020B0604020202020204" pitchFamily="34" charset="0"/>
              </a:rPr>
              <a:t>Pirmiausia – vertinau tai, kaip nuosekliai, argumentuotai ir kompetentingai dėstote mintis</a:t>
            </a:r>
            <a:r>
              <a:rPr lang="lt-LT" altLang="lt-LT" sz="2400" b="1" dirty="0">
                <a:solidFill>
                  <a:srgbClr val="0070C0"/>
                </a:solidFill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cs typeface="Arial" panose="020B0604020202020204" pitchFamily="34" charset="0"/>
              </a:rPr>
              <a:t>Tai, ką kritiškai buvo galima vertinti pateiktame tekste:</a:t>
            </a:r>
          </a:p>
          <a:p>
            <a:pPr>
              <a:buClr>
                <a:schemeClr val="tx1"/>
              </a:buClr>
            </a:pPr>
            <a:r>
              <a:rPr lang="lt-LT" sz="2500" b="1" dirty="0">
                <a:solidFill>
                  <a:srgbClr val="660033"/>
                </a:solidFill>
                <a:cs typeface="Arial" panose="020B0604020202020204" pitchFamily="34" charset="0"/>
              </a:rPr>
              <a:t>Šaltinis: tv3.lt</a:t>
            </a:r>
            <a:r>
              <a:rPr lang="en-LT" sz="2500" dirty="0">
                <a:solidFill>
                  <a:srgbClr val="660033"/>
                </a:solidFill>
                <a:cs typeface="Arial" panose="020B0604020202020204" pitchFamily="34" charset="0"/>
              </a:rPr>
              <a:t>: ar esate ką nors kompetentingo ten skaitę ar girdėję?</a:t>
            </a:r>
          </a:p>
          <a:p>
            <a:pPr>
              <a:buClr>
                <a:schemeClr val="tx1"/>
              </a:buClr>
            </a:pPr>
            <a:r>
              <a:rPr lang="lt-LT" altLang="lt-LT" sz="2500" dirty="0">
                <a:solidFill>
                  <a:srgbClr val="660033"/>
                </a:solidFill>
                <a:cs typeface="Arial" panose="020B0604020202020204" pitchFamily="34" charset="0"/>
              </a:rPr>
              <a:t>Nereikėtų iškart pulti </a:t>
            </a:r>
            <a:r>
              <a:rPr lang="lt-LT" altLang="lt-LT" sz="2500" b="1" dirty="0">
                <a:solidFill>
                  <a:srgbClr val="660033"/>
                </a:solidFill>
                <a:cs typeface="Arial" panose="020B0604020202020204" pitchFamily="34" charset="0"/>
              </a:rPr>
              <a:t>kritikuoti ekspertų </a:t>
            </a:r>
            <a:r>
              <a:rPr lang="lt-LT" altLang="lt-LT" sz="2500" dirty="0">
                <a:solidFill>
                  <a:srgbClr val="660033"/>
                </a:solidFill>
                <a:cs typeface="Arial" panose="020B0604020202020204" pitchFamily="34" charset="0"/>
              </a:rPr>
              <a:t>ir žiūrėti su pagieža, nes tekstą rašo žurnalistai </a:t>
            </a:r>
            <a:r>
              <a:rPr lang="lt-LT" altLang="lt-LT" sz="25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5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lt-LT" altLang="lt-LT" sz="2400" b="1" dirty="0">
                <a:solidFill>
                  <a:srgbClr val="660033"/>
                </a:solidFill>
                <a:cs typeface="Arial" panose="020B0604020202020204" pitchFamily="34" charset="0"/>
              </a:rPr>
              <a:t>Antraštė</a:t>
            </a:r>
            <a:r>
              <a:rPr lang="lt-LT" altLang="lt-LT" sz="2400" dirty="0">
                <a:solidFill>
                  <a:srgbClr val="660033"/>
                </a:solidFill>
                <a:cs typeface="Arial" panose="020B0604020202020204" pitchFamily="34" charset="0"/>
              </a:rPr>
              <a:t> neatitinka straipsnio turinio, „kriminalinės Lietuvos“ nėra.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Kas gi tos </a:t>
            </a:r>
            <a:r>
              <a:rPr lang="lt-LT" altLang="lt-LT" sz="24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dvi nusikalstamumo pusės</a:t>
            </a:r>
            <a:r>
              <a:rPr lang="lt-LT" altLang="lt-LT" sz="24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? </a:t>
            </a:r>
          </a:p>
          <a:p>
            <a:pPr>
              <a:buClr>
                <a:schemeClr val="tx1"/>
              </a:buClr>
            </a:pPr>
            <a:r>
              <a:rPr lang="lt-LT" altLang="lt-LT" sz="25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Viešoji erdvė darėsi saugesnė </a:t>
            </a:r>
            <a:r>
              <a:rPr lang="lt-LT" altLang="lt-LT" sz="25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– kokiais duomenimis remiamasi?</a:t>
            </a: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lt-LT" dirty="0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2022-04-25</a:t>
            </a:r>
          </a:p>
        </p:txBody>
      </p:sp>
    </p:spTree>
    <p:extLst>
      <p:ext uri="{BB962C8B-B14F-4D97-AF65-F5344CB8AC3E}">
        <p14:creationId xmlns:p14="http://schemas.microsoft.com/office/powerpoint/2010/main" val="40054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782642" cy="557257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lt-LT" altLang="lt-LT" sz="20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Tradiciniai dalykai</a:t>
            </a:r>
            <a:r>
              <a:rPr lang="lt-LT" altLang="lt-LT" sz="20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, apie kuriuos daug kalbėjom paskaitose ir jie buvo minimi straipsniuose: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Iš esmės pateikiami tik </a:t>
            </a: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registruoto nusikalstamumo 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rodikliai;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„Be svaigiųjų gėrimų daugelis nusikaltimų nebūtų įvykę“? </a:t>
            </a: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Alkoholis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 gali pastūmėti link nusikaltimo? Neblaivumas yra reikšmingas  selektyvaus baudžiamojo persekiojimo veiksnys; tai, kad kaltininkas buvo neblaivus, sužinoma </a:t>
            </a: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tik ištyrus 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nusikalstamą veiką; neblaivumas gali būti būtinas nusikalstamos veikos sudėties požymis, pvz., BK 281</a:t>
            </a:r>
            <a:r>
              <a:rPr lang="lt-LT" altLang="lt-LT" sz="1600" baseline="300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1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 straipsnis (</a:t>
            </a:r>
            <a:r>
              <a:rPr lang="lt-LT" altLang="lt-LT" sz="1600" dirty="0">
                <a:solidFill>
                  <a:srgbClr val="C00000"/>
                </a:solidFill>
                <a:cs typeface="Arial" panose="020B0604020202020204" pitchFamily="34" charset="0"/>
                <a:sym typeface="Wingdings" pitchFamily="2" charset="2"/>
              </a:rPr>
              <a:t>skaidrė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Darbavosi  „</a:t>
            </a: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sukčiai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“? (</a:t>
            </a:r>
            <a:r>
              <a:rPr lang="lt-LT" altLang="lt-LT" sz="1600" dirty="0">
                <a:solidFill>
                  <a:srgbClr val="C00000"/>
                </a:solidFill>
                <a:cs typeface="Arial" panose="020B0604020202020204" pitchFamily="34" charset="0"/>
                <a:sym typeface="Wingdings" pitchFamily="2" charset="2"/>
              </a:rPr>
              <a:t>skaidrė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Gyventojai dažniau disponavo narkotikais? Negalima lyginti tik su praėjusiais metais, juolab, kad tai labai latentiniai nusikaltimai (</a:t>
            </a:r>
            <a:r>
              <a:rPr lang="lt-LT" altLang="lt-LT" sz="1600" dirty="0">
                <a:solidFill>
                  <a:srgbClr val="C00000"/>
                </a:solidFill>
                <a:cs typeface="Arial" panose="020B0604020202020204" pitchFamily="34" charset="0"/>
                <a:sym typeface="Wingdings" pitchFamily="2" charset="2"/>
              </a:rPr>
              <a:t>skaidrė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Tyčinių nužudymų 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dalis sumažėjo nuo 0,4 iki 0,2 proc. – nusikalstamų dalis priklauso nuo likusios visumos, todėl būtina matyti ir absoliučius skaičius;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Reikia atsižvelgti į BK pakeitimus, ypač tokiu dideliu laikotarpiu – 2005–2019 m.;</a:t>
            </a: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Registruotas nusikalstamumas  priklauso nuo įvairiausių veiksnių, įskaitant ir </a:t>
            </a: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formalios bei neformalios kontrolės santykį ir intensyvumą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Mažiau </a:t>
            </a: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viešose vietose 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– logiška, nes vagysčių registruojama mažiau, smurto artimoje aplinkoje daugiau ;</a:t>
            </a:r>
          </a:p>
          <a:p>
            <a:pPr lvl="1">
              <a:buClr>
                <a:schemeClr val="tx1"/>
              </a:buClr>
            </a:pP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Geresnis policijos darbas ir dažnesnis patruliavimas 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turi DIDINTI registruotą nusikalstamumą;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Nusikalstamos veikos </a:t>
            </a: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nesikilnoja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lt-LT" altLang="lt-LT" sz="1600" dirty="0">
                <a:solidFill>
                  <a:srgbClr val="C00000"/>
                </a:solidFill>
                <a:cs typeface="Arial" panose="020B0604020202020204" pitchFamily="34" charset="0"/>
                <a:sym typeface="Wingdings" pitchFamily="2" charset="2"/>
              </a:rPr>
              <a:t>skaidrė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);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Registruotų </a:t>
            </a:r>
            <a:r>
              <a:rPr lang="lt-LT" altLang="lt-LT" sz="1600" b="1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nužudymų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 mažėja, negalima lyginti kelių metų, reikia žiūrėti ir veikas, ir kaltinamus asmenis (</a:t>
            </a:r>
            <a:r>
              <a:rPr lang="lt-LT" altLang="lt-LT" sz="1600" dirty="0">
                <a:solidFill>
                  <a:srgbClr val="C00000"/>
                </a:solidFill>
                <a:cs typeface="Arial" panose="020B0604020202020204" pitchFamily="34" charset="0"/>
                <a:sym typeface="Wingdings" pitchFamily="2" charset="2"/>
              </a:rPr>
              <a:t>skaidrė</a:t>
            </a:r>
            <a:r>
              <a:rPr lang="lt-LT" altLang="lt-LT" sz="1600" dirty="0">
                <a:solidFill>
                  <a:srgbClr val="660033"/>
                </a:solidFill>
                <a:cs typeface="Arial" panose="020B0604020202020204" pitchFamily="34" charset="0"/>
                <a:sym typeface="Wingdings" pitchFamily="2" charset="2"/>
              </a:rPr>
              <a:t>).</a:t>
            </a: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lt-LT" dirty="0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2022-04-25</a:t>
            </a:r>
          </a:p>
        </p:txBody>
      </p:sp>
    </p:spTree>
    <p:extLst>
      <p:ext uri="{BB962C8B-B14F-4D97-AF65-F5344CB8AC3E}">
        <p14:creationId xmlns:p14="http://schemas.microsoft.com/office/powerpoint/2010/main" val="13144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2022-04-25</a:t>
            </a:r>
          </a:p>
        </p:txBody>
      </p:sp>
      <p:sp>
        <p:nvSpPr>
          <p:cNvPr id="10" name="Rectangle1">
            <a:extLst>
              <a:ext uri="{FF2B5EF4-FFF2-40B4-BE49-F238E27FC236}">
                <a16:creationId xmlns:a16="http://schemas.microsoft.com/office/drawing/2014/main" id="{81F56F2A-4B65-3843-8BFC-55E475A19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719" y="493713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istik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istik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lt-LT" altLang="lt-LT" sz="1800" dirty="0">
                <a:solidFill>
                  <a:srgbClr val="0070C0"/>
                </a:solidFill>
                <a:latin typeface="Cambria" panose="02040503050406030204" pitchFamily="18" charset="0"/>
              </a:rPr>
              <a:t>Nusikalstamų veikų, kurių padarymu įtarti (kaltinti) neblaivūs asmenys Lietuvoje dalis 2004–2021 m. (proc.) </a:t>
            </a:r>
            <a:r>
              <a:rPr lang="lt-LT" altLang="lt-LT" sz="1000" dirty="0">
                <a:solidFill>
                  <a:srgbClr val="0070C0"/>
                </a:solidFill>
                <a:latin typeface="Cambria" panose="02040503050406030204" pitchFamily="18" charset="0"/>
              </a:rPr>
              <a:t>Nusikalstamų veikų žinybinio registro duomenys © GS, 2022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FEDA6F2-C3F3-6D6B-F64C-D99405F41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278891"/>
              </p:ext>
            </p:extLst>
          </p:nvPr>
        </p:nvGraphicFramePr>
        <p:xfrm>
          <a:off x="90714" y="1139825"/>
          <a:ext cx="8962571" cy="564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5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Graphic spid="11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2022-04-25</a:t>
            </a:r>
          </a:p>
        </p:txBody>
      </p:sp>
      <p:graphicFrame>
        <p:nvGraphicFramePr>
          <p:cNvPr id="9" name="Diagrama 2">
            <a:extLst>
              <a:ext uri="{FF2B5EF4-FFF2-40B4-BE49-F238E27FC236}">
                <a16:creationId xmlns:a16="http://schemas.microsoft.com/office/drawing/2014/main" id="{51D56A93-EAA1-41C7-00AB-A7182FB65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947193"/>
              </p:ext>
            </p:extLst>
          </p:nvPr>
        </p:nvGraphicFramePr>
        <p:xfrm>
          <a:off x="114300" y="1227138"/>
          <a:ext cx="8915400" cy="555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1">
            <a:extLst>
              <a:ext uri="{FF2B5EF4-FFF2-40B4-BE49-F238E27FC236}">
                <a16:creationId xmlns:a16="http://schemas.microsoft.com/office/drawing/2014/main" id="{81F56F2A-4B65-3843-8BFC-55E475A19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819" y="467520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istik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istik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lt-LT" altLang="lt-LT" sz="1800" dirty="0">
                <a:solidFill>
                  <a:srgbClr val="0070C0"/>
                </a:solidFill>
                <a:latin typeface="Cambria" panose="02040503050406030204" pitchFamily="18" charset="0"/>
              </a:rPr>
              <a:t>Nusikalstamų veikų žinybinio registro duomenys </a:t>
            </a:r>
            <a:r>
              <a:rPr lang="lt-LT" altLang="lt-LT" sz="1200" dirty="0">
                <a:solidFill>
                  <a:srgbClr val="0070C0"/>
                </a:solidFill>
                <a:latin typeface="Cambria" panose="02040503050406030204" pitchFamily="18" charset="0"/>
              </a:rPr>
              <a:t>© GS, 2022</a:t>
            </a:r>
          </a:p>
        </p:txBody>
      </p:sp>
    </p:spTree>
    <p:extLst>
      <p:ext uri="{BB962C8B-B14F-4D97-AF65-F5344CB8AC3E}">
        <p14:creationId xmlns:p14="http://schemas.microsoft.com/office/powerpoint/2010/main" val="42868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Graphic spid="9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Table1">
            <a:extLst>
              <a:ext uri="{FF2B5EF4-FFF2-40B4-BE49-F238E27FC236}">
                <a16:creationId xmlns:a16="http://schemas.microsoft.com/office/drawing/2014/main" id="{94E2264F-8103-BA30-722A-41C6CB3F5784}"/>
              </a:ext>
            </a:extLst>
          </p:cNvPr>
          <p:cNvGraphicFramePr>
            <a:graphicFrameLocks noGrp="1"/>
          </p:cNvGraphicFramePr>
          <p:nvPr/>
        </p:nvGraphicFramePr>
        <p:xfrm>
          <a:off x="26988" y="12700"/>
          <a:ext cx="9144000" cy="6973892"/>
        </p:xfrm>
        <a:graphic>
          <a:graphicData uri="http://schemas.openxmlformats.org/drawingml/2006/table">
            <a:tbl>
              <a:tblPr/>
              <a:tblGrid>
                <a:gridCol w="56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2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79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Metai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Užregistruotos veikos, susijusios su narkotikais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Šių veikų skaičius </a:t>
                      </a:r>
                      <a:b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100 000 gyventojų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Šių veikų dalis tarp visų užregistruotų veikų, proc.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Ištirta veikų, susijusių su narkotikais, proc.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Nustatyta įtariamųjų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Nuteista už veikas, susijusias su narkotikais</a:t>
                      </a:r>
                      <a:r>
                        <a:rPr kumimoji="0" lang="lt-LT" altLang="lt-LT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*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73,4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239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85,3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302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79,3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334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88,6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395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10,9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82,6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511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89,8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397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630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17,6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86,2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452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...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620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17,5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422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1999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696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19,7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82,3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442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395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926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26,5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88,1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558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515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1 039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29,9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88,3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699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662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937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27,2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84,7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575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603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1 027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30,1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76,1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580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537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1 551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45,9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1,7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72,9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869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834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1 816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54,7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79,2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1 010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909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1 673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51,2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80,7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1 042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970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1 732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53,6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81,2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1 113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1 023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1 837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57,4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2,3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81,2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1 226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1 126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2 189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69,2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84,8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1 512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1 322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2 214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71,5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2,9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92,5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1 704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1 567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2 256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74,5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2,8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79,8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1 408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1 307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3 006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100,6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86,4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1 489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1 434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063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2 354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79,6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2,8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77,5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1 455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1 429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2 587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7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88,2</a:t>
                      </a:r>
                      <a:endParaRPr lang="de-DE" sz="7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86,7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1 746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1 687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2 524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7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86,9</a:t>
                      </a:r>
                      <a:endParaRPr lang="de-DE" sz="7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80,8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1 721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1 823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2 288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7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79,7</a:t>
                      </a:r>
                      <a:endParaRPr lang="de-DE" sz="7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55,5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1 464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1 521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2 622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7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92,8</a:t>
                      </a:r>
                      <a:endParaRPr lang="de-DE" sz="7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63,1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2 357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1 830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3 220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115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63,1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2 200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2 119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3 079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110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66,1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2 389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2 065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2 963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106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6,4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77,2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2 103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3 226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7,6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86,2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2 593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marL="90170" marR="90170" marT="46974" marB="46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15872">
                <a:tc gridSpan="7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* </a:t>
                      </a:r>
                      <a:r>
                        <a:rPr kumimoji="0" lang="lt-LT" altLang="lt-LT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Be narkotinių ar psichotropinių priemonių kontrabandos; IRD prie VRM ir Nacionalinės teismų administracijos duomenys; lygis 2001-2020 m. perskaičiuotas  pagal aktualiausią vidutinį metinį gyventojų skaičių;                         </a:t>
                      </a:r>
                      <a:r>
                        <a:rPr lang="lt-LT" altLang="lt-LT" sz="8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istika" panose="02020603050405020304" pitchFamily="18" charset="0"/>
                        </a:rPr>
                        <a:t>© GS 2022</a:t>
                      </a:r>
                      <a:endParaRPr lang="lt-LT" altLang="lt-LT" sz="8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0170" marR="90170" marT="46974" marB="46974" anchor="ctr" horzOverflow="overflow">
                    <a:lnL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2022-04-25</a:t>
            </a:r>
          </a:p>
        </p:txBody>
      </p:sp>
      <p:pic>
        <p:nvPicPr>
          <p:cNvPr id="8" name="Picture 2" descr="http://valstietis.tv3.lt/var/ezwebin_site/storage/images/media/galerija/galerija/karaliskieji-pingvinai-kalbina-praeivius/1719097-1-lit-LT/Karaliskieji-pingvinai-kalbina-praeivius_imagelarge.jpg">
            <a:extLst>
              <a:ext uri="{FF2B5EF4-FFF2-40B4-BE49-F238E27FC236}">
                <a16:creationId xmlns:a16="http://schemas.microsoft.com/office/drawing/2014/main" id="{DA13F175-85F7-A2F6-74F2-3D87F061A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1139825"/>
            <a:ext cx="7072312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2022-04-25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28EFF14-22A3-61A6-8FE5-6B466AA43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266202"/>
              </p:ext>
            </p:extLst>
          </p:nvPr>
        </p:nvGraphicFramePr>
        <p:xfrm>
          <a:off x="100238" y="1044573"/>
          <a:ext cx="9043761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1">
            <a:extLst>
              <a:ext uri="{FF2B5EF4-FFF2-40B4-BE49-F238E27FC236}">
                <a16:creationId xmlns:a16="http://schemas.microsoft.com/office/drawing/2014/main" id="{03D2BD13-630E-D8DE-9AA4-D84527D40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819" y="467520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istik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istik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istik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istika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lt-LT" altLang="lt-LT" sz="1800" dirty="0">
                <a:solidFill>
                  <a:srgbClr val="0070C0"/>
                </a:solidFill>
                <a:latin typeface="Cambria" panose="02040503050406030204" pitchFamily="18" charset="0"/>
              </a:rPr>
              <a:t>Nusikalstamų veikų žinybinio registro duomenys </a:t>
            </a:r>
            <a:r>
              <a:rPr lang="lt-LT" altLang="lt-LT" sz="1200" dirty="0">
                <a:solidFill>
                  <a:srgbClr val="0070C0"/>
                </a:solidFill>
                <a:latin typeface="Cambria" panose="02040503050406030204" pitchFamily="18" charset="0"/>
              </a:rPr>
              <a:t>© GS, 2022</a:t>
            </a:r>
          </a:p>
        </p:txBody>
      </p:sp>
    </p:spTree>
    <p:extLst>
      <p:ext uri="{BB962C8B-B14F-4D97-AF65-F5344CB8AC3E}">
        <p14:creationId xmlns:p14="http://schemas.microsoft.com/office/powerpoint/2010/main" val="34653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Graphic spid="9" grpId="0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597348" cy="555093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Yra vienintelis kriminalinės statistikos šaltinis – </a:t>
            </a:r>
            <a:r>
              <a:rPr lang="lt-LT" altLang="lt-LT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Žinybinis nusikalstamų veikų registras</a:t>
            </a: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pagal jį ir kuriama VRM ataskaitą;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Suvestinės yra pirminė registracija: </a:t>
            </a: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https://policija.lrv.lt/suvestines</a:t>
            </a: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lt-LT" altLang="lt-LT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Savižudybės</a:t>
            </a: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yra kriminologinių tyrinėjimų sritis, tai – agresija prieš save;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 galima pagal </a:t>
            </a:r>
            <a:r>
              <a:rPr lang="lt-LT" altLang="lt-LT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nužudymų skaičių </a:t>
            </a: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apibūdinti visuomenę?;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Negalima lyginti tik su </a:t>
            </a:r>
            <a:r>
              <a:rPr lang="lt-LT" altLang="lt-LT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posovietiniu bloku</a:t>
            </a: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Tyrimo apie </a:t>
            </a:r>
            <a:r>
              <a:rPr lang="lt-LT" altLang="lt-LT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seksualinę prievartą </a:t>
            </a: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kontekstas neaiškus; tai – labai latentiniai nusikaltimai, registruoti skaičiai nieko nerodo;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Neskubėkit su atsakymais, užduotis buvo pastebėti svarbius dalykus, netikslumus, įvertinti kriminologiniu požiūriu - jei nežinom, kaip buvo, </a:t>
            </a:r>
            <a:r>
              <a:rPr lang="lt-LT" altLang="lt-LT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geriau nefantazuoti </a:t>
            </a: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;</a:t>
            </a:r>
          </a:p>
          <a:p>
            <a:pPr>
              <a:buClr>
                <a:schemeClr val="tx1"/>
              </a:buClr>
            </a:pPr>
            <a:r>
              <a:rPr lang="lt-LT" altLang="lt-LT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Skaitykit straipsnius</a:t>
            </a:r>
            <a:r>
              <a:rPr lang="lt-LT" altLang="lt-LT" sz="24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 </a:t>
            </a:r>
            <a:endParaRPr lang="lt-LT" altLang="lt-LT" sz="24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400" b="1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2022-04-25</a:t>
            </a:r>
          </a:p>
        </p:txBody>
      </p:sp>
    </p:spTree>
    <p:extLst>
      <p:ext uri="{BB962C8B-B14F-4D97-AF65-F5344CB8AC3E}">
        <p14:creationId xmlns:p14="http://schemas.microsoft.com/office/powerpoint/2010/main" val="14490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902</Words>
  <Application>Microsoft Macintosh PowerPoint</Application>
  <PresentationFormat>On-screen Show (4:3)</PresentationFormat>
  <Paragraphs>305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Aistika</vt:lpstr>
      <vt:lpstr>Arial</vt:lpstr>
      <vt:lpstr>Calibri</vt:lpstr>
      <vt:lpstr>Calibri Light</vt:lpstr>
      <vt:lpstr>Cambria</vt:lpstr>
      <vt:lpstr>Garamond</vt:lpstr>
      <vt:lpstr>GT Walsheim</vt:lpstr>
      <vt:lpstr>Times New Roman</vt:lpstr>
      <vt:lpstr>Wingdings 3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Gintautas Sakalauskas</cp:lastModifiedBy>
  <cp:revision>32</cp:revision>
  <dcterms:created xsi:type="dcterms:W3CDTF">2020-04-26T18:42:57Z</dcterms:created>
  <dcterms:modified xsi:type="dcterms:W3CDTF">2022-04-25T11:25:28Z</dcterms:modified>
</cp:coreProperties>
</file>