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9"/>
  </p:notesMasterIdLst>
  <p:sldIdLst>
    <p:sldId id="831" r:id="rId3"/>
    <p:sldId id="835" r:id="rId4"/>
    <p:sldId id="838" r:id="rId5"/>
    <p:sldId id="839" r:id="rId6"/>
    <p:sldId id="840" r:id="rId7"/>
    <p:sldId id="841" r:id="rId8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manokompiuteris/Documents/Dokumentai/0%20Universitetas/0%20Kriminologija/2021/Nusikalstamumas%20Lietuvoje%20atnaujinta%202021%2002%20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06556804238483E-2"/>
          <c:y val="0.14422470970049053"/>
          <c:w val="0.90219697947592614"/>
          <c:h val="0.7444441295737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'sunkūs labai sunkūs'!$A$2</c:f>
              <c:strCache>
                <c:ptCount val="1"/>
                <c:pt idx="0">
                  <c:v>Užregistruota sunkių ir labai sunkių nusikaltimų</c:v>
                </c:pt>
              </c:strCache>
            </c:strRef>
          </c:tx>
          <c:spPr>
            <a:solidFill>
              <a:srgbClr val="C00000"/>
            </a:soli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'sunkūs labai sunkūs'!$B$1:$R$1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'sunkūs labai sunkūs'!$B$2:$R$2</c:f>
              <c:numCache>
                <c:formatCode>General</c:formatCode>
                <c:ptCount val="17"/>
                <c:pt idx="0">
                  <c:v>4317</c:v>
                </c:pt>
                <c:pt idx="1">
                  <c:v>4571</c:v>
                </c:pt>
                <c:pt idx="2">
                  <c:v>3776</c:v>
                </c:pt>
                <c:pt idx="3">
                  <c:v>3713</c:v>
                </c:pt>
                <c:pt idx="4">
                  <c:v>3498</c:v>
                </c:pt>
                <c:pt idx="5">
                  <c:v>4253</c:v>
                </c:pt>
                <c:pt idx="6">
                  <c:v>4199</c:v>
                </c:pt>
                <c:pt idx="7">
                  <c:v>4364</c:v>
                </c:pt>
                <c:pt idx="8">
                  <c:v>4634</c:v>
                </c:pt>
                <c:pt idx="9">
                  <c:v>4384</c:v>
                </c:pt>
                <c:pt idx="10">
                  <c:v>4063</c:v>
                </c:pt>
                <c:pt idx="11">
                  <c:v>3778</c:v>
                </c:pt>
                <c:pt idx="12">
                  <c:v>3315</c:v>
                </c:pt>
                <c:pt idx="13">
                  <c:v>2835</c:v>
                </c:pt>
                <c:pt idx="14">
                  <c:v>3205</c:v>
                </c:pt>
                <c:pt idx="15">
                  <c:v>2747</c:v>
                </c:pt>
                <c:pt idx="16">
                  <c:v>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F-8E48-8C77-DA909942A4BF}"/>
            </c:ext>
          </c:extLst>
        </c:ser>
        <c:ser>
          <c:idx val="1"/>
          <c:order val="1"/>
          <c:tx>
            <c:strRef>
              <c:f>'sunkūs labai sunkūs'!$A$3</c:f>
              <c:strCache>
                <c:ptCount val="1"/>
                <c:pt idx="0">
                  <c:v>Jais įtariami (kaltinami) asmenys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'sunkūs labai sunkūs'!$B$1:$R$1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'sunkūs labai sunkūs'!$B$3:$R$3</c:f>
              <c:numCache>
                <c:formatCode>General</c:formatCode>
                <c:ptCount val="17"/>
                <c:pt idx="0">
                  <c:v>2240</c:v>
                </c:pt>
                <c:pt idx="1">
                  <c:v>2288</c:v>
                </c:pt>
                <c:pt idx="2">
                  <c:v>2024</c:v>
                </c:pt>
                <c:pt idx="3">
                  <c:v>1917</c:v>
                </c:pt>
                <c:pt idx="4">
                  <c:v>2116</c:v>
                </c:pt>
                <c:pt idx="5">
                  <c:v>2378</c:v>
                </c:pt>
                <c:pt idx="6">
                  <c:v>2713</c:v>
                </c:pt>
                <c:pt idx="7">
                  <c:v>2468</c:v>
                </c:pt>
                <c:pt idx="8">
                  <c:v>2280</c:v>
                </c:pt>
                <c:pt idx="9">
                  <c:v>2422</c:v>
                </c:pt>
                <c:pt idx="10">
                  <c:v>2461</c:v>
                </c:pt>
                <c:pt idx="11">
                  <c:v>2037</c:v>
                </c:pt>
                <c:pt idx="12">
                  <c:v>1782</c:v>
                </c:pt>
                <c:pt idx="13">
                  <c:v>2298</c:v>
                </c:pt>
                <c:pt idx="14">
                  <c:v>1688</c:v>
                </c:pt>
                <c:pt idx="15">
                  <c:v>1512</c:v>
                </c:pt>
                <c:pt idx="16">
                  <c:v>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F-8E48-8C77-DA909942A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1"/>
        <c:axId val="1784019552"/>
        <c:axId val="1"/>
      </c:barChart>
      <c:catAx>
        <c:axId val="17840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LT"/>
          </a:p>
        </c:txPr>
        <c:crossAx val="178401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92202857488002"/>
          <c:y val="3.0304090776531723E-2"/>
          <c:w val="0.7266616149968701"/>
          <c:h val="0.10101328243060527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LT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L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2021-04-25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1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1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6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Kriminologijos koliokviumo aptarimas</a:t>
            </a:r>
            <a: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br>
              <a:rPr lang="lt-LT" altLang="lt-LT" sz="36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24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20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2021-04-26</a:t>
            </a:r>
            <a:endParaRPr lang="lt-LT" altLang="lt-LT" sz="2400" b="1" kern="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782642" cy="557257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Pirmiausia – vertinau bendrą kompetenciją </a:t>
            </a: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b="1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kritiškai buvo galima vertinti pateiktame tekste: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Sunku įrodyti, bet straipsnis greičiausiai užsakytas saugos tarnybų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Antraštė: specialistai skambina pavojaus varpais, nes policija REGISTRUOJA mažiau nusikaltimų, nors nusikalstamumas didėja? Ar skambina pavojaus varpais, nes nusikalstamumas didėja ir didės ? 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 </a:t>
            </a:r>
          </a:p>
          <a:p>
            <a:pPr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Kokiais būdais PANDEMIJA ir būtent LIETUVIUS pastūmėjo nusikalsti?</a:t>
            </a:r>
          </a:p>
          <a:p>
            <a:pPr>
              <a:buClr>
                <a:schemeClr val="tx1"/>
              </a:buClr>
            </a:pP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Kodėl nusikalstamumo situacija turi prastėti – nėra jokių argumentų.</a:t>
            </a:r>
          </a:p>
          <a:p>
            <a:pPr>
              <a:buClr>
                <a:schemeClr val="tx1"/>
              </a:buClr>
            </a:pPr>
            <a:r>
              <a:rPr lang="lt-LT" altLang="lt-LT" sz="20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Tradiciniai dalykai</a:t>
            </a:r>
            <a:r>
              <a:rPr lang="lt-LT" altLang="lt-LT" sz="20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apie kuriuos daug kalbėjom paskaitose ir jie buvo minimi straipsniuose:</a:t>
            </a:r>
          </a:p>
          <a:p>
            <a:pPr lvl="1">
              <a:buClr>
                <a:schemeClr val="tx1"/>
              </a:buClr>
            </a:pPr>
            <a:r>
              <a:rPr lang="lt-LT" altLang="lt-LT" sz="16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Registruotas nusikalstamumas 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nieko rimto nerodo;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Pateikiama tik procentinė dalis (tik dalis tai rašiusiųjų neįsigilino į problemą – rašė, kad problema yra procentų apvalinimas ). Bet esminė problema yra ta, kad kai nėra absoliučių skaičių, sunku įvertinti procentinio pokyčio reikšmę – taip nusikalstamumo dinamika buvo pateikiama sovietiniais laikais  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Neaiškus lyginamas laikotarpis ir jis bet kuriuo atveju yra per trumpas.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Registruotas nusikalstamumas  priklauso nuo įvairiausių veiksnių, įskaitant ir formalios bei neformalios kontrolės santykį ir intensyvumą;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Nors „nerimą kelia namuose esančių asmenų elgesys ir daromos nusikalstamos veikos“, bet nėra jokių duomenų apie tai, kas gi tą nerimą kelia ir kodėl? 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Reikia atsižvelgti į BK pakeitimus;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Privalo būti ir santykiniai skaičiai, ne tik absoliutūs;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Policija turi skatinti pasitikėjimą ir veikti operatyviai, bet neturi perkelti atsakomybės gyventojams (neva, patys kalti, kad neskambinat) ir neįsivaizduoti, kad ji yra geriausia konfliktų sprendėja </a:t>
            </a:r>
          </a:p>
          <a:p>
            <a:pPr lvl="1">
              <a:buClr>
                <a:schemeClr val="tx1"/>
              </a:buClr>
            </a:pP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Komunikacijos agentūra „</a:t>
            </a:r>
            <a:r>
              <a:rPr lang="lt-LT" altLang="lt-LT" sz="16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Maniac</a:t>
            </a:r>
            <a:r>
              <a:rPr lang="lt-LT" altLang="lt-LT" sz="16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“ </a:t>
            </a: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2020-04-26</a:t>
            </a:r>
          </a:p>
        </p:txBody>
      </p:sp>
    </p:spTree>
    <p:extLst>
      <p:ext uri="{BB962C8B-B14F-4D97-AF65-F5344CB8AC3E}">
        <p14:creationId xmlns:p14="http://schemas.microsoft.com/office/powerpoint/2010/main" val="40054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Prastėjant ekonominei situacijai, augant nedarbui, nusikalstamumas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„sparčiai“ neauga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; tai parodė ir 2008 – 2009  m. krizė; be to, dabar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ekonominė situacija yra gera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;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„Baltijos tyrimų“ tyrimas neaišku apie ką; kas apklaustas, apie ką,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kokia metodika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?;  ar tikrai blogėja materialinė padėtis? Ar jai blogėjant savaime imamasi agresijos? Ar agresijos pasekmė yra smurtas?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„GRIFS AG“ plėtros vadovas... Nuo čia ima aiškėti tikrasis publikacijos tikslas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“Sulaikydavome apie 45 asmenis - kur ir kodėl? Kiek iš jų už vagystes? Išaugo pasisavintų prekių vertė?  </a:t>
            </a: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Nėra „kriminalinio pasaulio“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todėl negali būti ir jų ekspertų.</a:t>
            </a: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Nusikaltimai iš bado?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Lietuvoje tikrai niekas nebadauja :)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Vargšas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SEL‘as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Nu ką, </a:t>
            </a:r>
            <a:r>
              <a:rPr lang="lt-LT" altLang="lt-LT" sz="2400" b="1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Selai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, už tavęs, kaip sakė Viktoras</a:t>
            </a:r>
            <a:endParaRPr lang="lt-LT" altLang="lt-LT" sz="2400" b="1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2020-04-26</a:t>
            </a:r>
          </a:p>
        </p:txBody>
      </p:sp>
    </p:spTree>
    <p:extLst>
      <p:ext uri="{BB962C8B-B14F-4D97-AF65-F5344CB8AC3E}">
        <p14:creationId xmlns:p14="http://schemas.microsoft.com/office/powerpoint/2010/main" val="14490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073152"/>
            <a:ext cx="8597348" cy="555093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Asocialumas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yra psichikos liga – tokių asmenų pagrindinis siekis yra „lipti per galvas“ arba sąmoningai manipuliuoti aplinkiniais, „maustyti visus“. Tarp verslininkų jų turbūt ne ką mažiau nei kalėjimuose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Elektroninė erdvė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– naujovė?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Ekskomisaras nežino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latentinių nusikaltimų apibrėžimo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:) Džiugu, kad dauguma į tai atkreipėt dėmesį.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GRIFS AG plėtros vadovas sako, kad vagysčių visgi daugėja, nors policija sako priešingai?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Kaip gi kenčia rečiau lankomos sodybos? 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Tinkamas visuomenės informavimas gali padėti užbėgti įvykiams už akių?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Kas gi ta „visuomenė“?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Ką reiškia „rimtėjantis“ nusikaltimų pobūdis? Gaila, kad niekas nepasižiūrėjot į 2020 m. statistiką skaidrėse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</a:t>
            </a: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2020-04-26</a:t>
            </a:r>
          </a:p>
        </p:txBody>
      </p:sp>
    </p:spTree>
    <p:extLst>
      <p:ext uri="{BB962C8B-B14F-4D97-AF65-F5344CB8AC3E}">
        <p14:creationId xmlns:p14="http://schemas.microsoft.com/office/powerpoint/2010/main" val="38159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2020-04-26</a:t>
            </a:r>
          </a:p>
        </p:txBody>
      </p:sp>
      <p:graphicFrame>
        <p:nvGraphicFramePr>
          <p:cNvPr id="8" name="Diagrama 2">
            <a:extLst>
              <a:ext uri="{FF2B5EF4-FFF2-40B4-BE49-F238E27FC236}">
                <a16:creationId xmlns:a16="http://schemas.microsoft.com/office/drawing/2014/main" id="{197829F6-CEF6-2C42-9458-2550524D8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940335"/>
              </p:ext>
            </p:extLst>
          </p:nvPr>
        </p:nvGraphicFramePr>
        <p:xfrm>
          <a:off x="19050" y="1006475"/>
          <a:ext cx="910590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68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8" grpId="0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293811"/>
            <a:ext cx="8597348" cy="533027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Statistiką renka policija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ją pateikia Statistikos departamentui, šis – </a:t>
            </a:r>
            <a:r>
              <a:rPr lang="lt-LT" altLang="lt-LT" sz="2400" dirty="0" err="1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EUROSTATui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kitokios statistikos nėra...;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Būtų galima </a:t>
            </a:r>
            <a:r>
              <a:rPr lang="lt-LT" altLang="lt-LT" sz="2400" b="1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lyginti su kitomis šalimis </a:t>
            </a: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– negi pandemija, karantinas ir nusikalstamumas yra tik Lietuvoje?;</a:t>
            </a:r>
          </a:p>
          <a:p>
            <a:pPr>
              <a:buClr>
                <a:schemeClr val="tx1"/>
              </a:buClr>
            </a:pPr>
            <a:r>
              <a:rPr lang="lt-LT" altLang="lt-LT" sz="240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Skaityti straipsniai...</a:t>
            </a: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Clr>
                <a:schemeClr val="tx1"/>
              </a:buClr>
            </a:pPr>
            <a:endParaRPr lang="lt-LT" altLang="lt-LT" sz="20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Char char=""/>
            </a:pPr>
            <a:endParaRPr lang="lt-LT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B31B3B"/>
              </a:buClr>
              <a:buFont typeface="Wingdings 3" pitchFamily="2" charset="2"/>
              <a:buNone/>
            </a:pPr>
            <a:endParaRPr lang="de-DE" altLang="lt-LT" sz="2400" dirty="0">
              <a:solidFill>
                <a:srgbClr val="660033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76200"/>
            <a:ext cx="4968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          Kriminologijos koliokviumo aptarimas, dėst. Gintautas Sakalauskas, 2020-04-26</a:t>
            </a:r>
          </a:p>
        </p:txBody>
      </p:sp>
    </p:spTree>
    <p:extLst>
      <p:ext uri="{BB962C8B-B14F-4D97-AF65-F5344CB8AC3E}">
        <p14:creationId xmlns:p14="http://schemas.microsoft.com/office/powerpoint/2010/main" val="34653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621</Words>
  <Application>Microsoft Macintosh PowerPoint</Application>
  <PresentationFormat>On-screen Show (4:3)</PresentationFormat>
  <Paragraphs>86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GT Walsheim</vt:lpstr>
      <vt:lpstr>Times New Roman</vt:lpstr>
      <vt:lpstr>Wingdings 3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23</cp:revision>
  <dcterms:created xsi:type="dcterms:W3CDTF">2020-04-26T18:42:57Z</dcterms:created>
  <dcterms:modified xsi:type="dcterms:W3CDTF">2021-04-25T20:02:56Z</dcterms:modified>
</cp:coreProperties>
</file>