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4" r:id="rId2"/>
    <p:sldId id="353" r:id="rId3"/>
    <p:sldId id="437" r:id="rId4"/>
    <p:sldId id="462" r:id="rId5"/>
    <p:sldId id="354" r:id="rId6"/>
    <p:sldId id="453" r:id="rId7"/>
    <p:sldId id="438" r:id="rId8"/>
    <p:sldId id="455" r:id="rId9"/>
    <p:sldId id="439" r:id="rId10"/>
    <p:sldId id="454" r:id="rId11"/>
    <p:sldId id="440" r:id="rId12"/>
    <p:sldId id="451" r:id="rId13"/>
    <p:sldId id="456" r:id="rId14"/>
    <p:sldId id="441" r:id="rId15"/>
    <p:sldId id="457" r:id="rId16"/>
    <p:sldId id="442" r:id="rId17"/>
    <p:sldId id="458" r:id="rId18"/>
    <p:sldId id="443" r:id="rId19"/>
    <p:sldId id="461" r:id="rId20"/>
    <p:sldId id="450" r:id="rId21"/>
    <p:sldId id="459" r:id="rId22"/>
    <p:sldId id="445" r:id="rId23"/>
    <p:sldId id="460" r:id="rId24"/>
    <p:sldId id="452" r:id="rId25"/>
    <p:sldId id="311" r:id="rId26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3837" autoAdjust="0"/>
  </p:normalViewPr>
  <p:slideViewPr>
    <p:cSldViewPr>
      <p:cViewPr varScale="1">
        <p:scale>
          <a:sx n="152" d="100"/>
          <a:sy n="152" d="100"/>
        </p:scale>
        <p:origin x="206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BE141-F30F-4A96-BCB9-506BF4E734E2}" type="datetimeFigureOut">
              <a:rPr lang="lt-LT"/>
              <a:pPr>
                <a:defRPr/>
              </a:pPr>
              <a:t>2025-03-04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13AF1D-8C7B-4D13-A0D0-FB60705CE44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3AF1D-8C7B-4D13-A0D0-FB60705CE44B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22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9B92-D1A6-43EF-89A3-BD25087BF6C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1297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7451-0C6B-41CA-AF22-FE363191520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78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788E-FDBE-463E-A247-BD5E2354249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124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462C-BDBC-47FC-BD49-ABCA1A67746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3000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A5DDF-5A83-460A-9BDF-FD7D7BD0E1F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7203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4342A-A072-45DA-A873-8DC873AB748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370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E62E-AAB6-46E3-9C1C-D504E68E5B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503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9E65-2B17-4942-9FCE-058832887ED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7368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A4CC-4F33-4E70-AE70-43C798316BF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15891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E8BF0-6731-414A-8FC5-683126ED6235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7199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3588-ED0C-4ED2-B436-9938551704E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5107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A924-9CA3-40AA-AD60-FF5431AE894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589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874F-8BF1-4A11-9018-6AA3D90FE03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116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C165-1A57-4500-9259-ACF6AB88D2D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81598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862B-AE65-4ECA-B35C-5298C795491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335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A39E-9FBA-452B-8930-601983F6BFF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220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Click to edit Master text styles</a:t>
            </a:r>
          </a:p>
          <a:p>
            <a:pPr lvl="1"/>
            <a:r>
              <a:rPr lang="lt-LT" altLang="lt-LT"/>
              <a:t>Second level</a:t>
            </a:r>
          </a:p>
          <a:p>
            <a:pPr lvl="2"/>
            <a:r>
              <a:rPr lang="lt-LT" altLang="lt-LT"/>
              <a:t>Third level</a:t>
            </a:r>
          </a:p>
          <a:p>
            <a:pPr lvl="3"/>
            <a:r>
              <a:rPr lang="lt-LT" altLang="lt-LT"/>
              <a:t>Fourth level</a:t>
            </a:r>
          </a:p>
          <a:p>
            <a:pPr lvl="4"/>
            <a:r>
              <a:rPr lang="lt-LT" altLang="lt-L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514299-AC6F-4C06-B7ED-47DB1A1F79D8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cPqUe2GZ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ellso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BzjlCcFvc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Sceec-wEyw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QL_ll5KhQ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4gDuFabI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&amp;list=PLGvfHSgImk4bKYlXpzPVEN-ictZhrGK04" TargetMode="External"/><Relationship Id="rId2" Type="http://schemas.openxmlformats.org/officeDocument/2006/relationships/hyperlink" Target="Rikiavimo%20algoritm&#371;%20vizualizac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thema.net/2013/sound-of-sorting/" TargetMode="External"/><Relationship Id="rId5" Type="http://schemas.openxmlformats.org/officeDocument/2006/relationships/hyperlink" Target="https://www.geeksforgeeks.org/sorting-algorithms/" TargetMode="External"/><Relationship Id="rId4" Type="http://schemas.openxmlformats.org/officeDocument/2006/relationships/hyperlink" Target="http://www.youtube.com/watch?v=kPRA0W1kEC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BP4lzkoy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hjrI-aW5o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zPmgsI-pQ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r>
              <a:rPr lang="lt-LT" altLang="lt-LT" b="1" i="1" dirty="0">
                <a:solidFill>
                  <a:srgbClr val="C00000"/>
                </a:solidFill>
              </a:rPr>
              <a:t>Duomenų struktūros</a:t>
            </a:r>
            <a:br>
              <a:rPr lang="lt-LT" altLang="lt-LT" b="1" i="1" dirty="0">
                <a:solidFill>
                  <a:srgbClr val="C00000"/>
                </a:solidFill>
              </a:rPr>
            </a:br>
            <a:r>
              <a:rPr lang="lt-LT" altLang="lt-LT" b="1" i="1" dirty="0">
                <a:solidFill>
                  <a:srgbClr val="C00000"/>
                </a:solidFill>
              </a:rPr>
              <a:t>ir algoritmai</a:t>
            </a:r>
            <a:endParaRPr lang="lt-LT" altLang="lt-LT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/>
          <a:p>
            <a:pPr eaLnBrk="1" hangingPunct="1"/>
            <a:endParaRPr lang="lt-LT" altLang="lt-LT" sz="3000" dirty="0"/>
          </a:p>
          <a:p>
            <a:pPr eaLnBrk="1" hangingPunct="1"/>
            <a:r>
              <a:rPr lang="lt-LT" altLang="lt-LT" sz="3000" dirty="0"/>
              <a:t>5 pa</a:t>
            </a:r>
            <a:r>
              <a:rPr lang="en-US" altLang="lt-LT" sz="3000" dirty="0"/>
              <a:t>s</a:t>
            </a:r>
            <a:r>
              <a:rPr lang="lt-LT" altLang="lt-LT" sz="3000" dirty="0"/>
              <a:t>kaita</a:t>
            </a:r>
          </a:p>
          <a:p>
            <a:pPr eaLnBrk="1" hangingPunct="1"/>
            <a:endParaRPr lang="lt-LT" altLang="lt-LT" b="1" dirty="0">
              <a:solidFill>
                <a:srgbClr val="003300"/>
              </a:solidFill>
            </a:endParaRPr>
          </a:p>
          <a:p>
            <a:pPr eaLnBrk="1" hangingPunct="1"/>
            <a:endParaRPr lang="lt-LT" altLang="lt-LT" b="1" dirty="0">
              <a:solidFill>
                <a:srgbClr val="003300"/>
              </a:solidFill>
            </a:endParaRPr>
          </a:p>
          <a:p>
            <a:pPr eaLnBrk="1" hangingPunct="1"/>
            <a:r>
              <a:rPr lang="lt-LT" altLang="lt-LT" sz="2000" b="1" dirty="0">
                <a:solidFill>
                  <a:srgbClr val="003300"/>
                </a:solidFill>
              </a:rPr>
              <a:t>202</a:t>
            </a:r>
            <a:r>
              <a:rPr lang="en-US" altLang="lt-LT" sz="2000" b="1" dirty="0">
                <a:solidFill>
                  <a:srgbClr val="003300"/>
                </a:solidFill>
              </a:rPr>
              <a:t>5</a:t>
            </a:r>
            <a:r>
              <a:rPr lang="lt-LT" altLang="lt-LT" sz="2000" b="1" dirty="0">
                <a:solidFill>
                  <a:srgbClr val="003300"/>
                </a:solidFill>
              </a:rPr>
              <a:t>-0</a:t>
            </a:r>
            <a:r>
              <a:rPr lang="en-US" altLang="lt-LT" sz="2000" b="1" dirty="0">
                <a:solidFill>
                  <a:srgbClr val="003300"/>
                </a:solidFill>
              </a:rPr>
              <a:t>3</a:t>
            </a:r>
            <a:r>
              <a:rPr lang="lt-LT" altLang="lt-LT" sz="2000" b="1" dirty="0">
                <a:solidFill>
                  <a:srgbClr val="003300"/>
                </a:solidFill>
              </a:rPr>
              <a:t>-</a:t>
            </a:r>
            <a:r>
              <a:rPr lang="en-US" altLang="lt-LT" sz="2000" b="1" dirty="0">
                <a:solidFill>
                  <a:srgbClr val="003300"/>
                </a:solidFill>
              </a:rPr>
              <a:t>04</a:t>
            </a:r>
            <a:endParaRPr lang="lt-LT" altLang="lt-LT" sz="2000" b="1" dirty="0">
              <a:solidFill>
                <a:srgbClr val="003300"/>
              </a:solidFill>
            </a:endParaRPr>
          </a:p>
          <a:p>
            <a:endParaRPr lang="lt-LT" alt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O(n)</a:t>
                </a:r>
                <a:r>
                  <a:rPr lang="lt-LT" sz="2400" i="1" dirty="0"/>
                  <a:t>,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sukeitimų, blogiausiu atveju – maždaug</a:t>
                </a:r>
                <a14:m>
                  <m:oMath xmlns:m="http://schemas.openxmlformats.org/officeDocument/2006/math">
                    <m:r>
                      <a:rPr lang="lt-LT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/>
                  <a:t>Ar algoritmas stabilus? – TAIP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566956"/>
              </a:xfrm>
              <a:prstGeom prst="rect">
                <a:avLst/>
              </a:prstGeom>
              <a:blipFill>
                <a:blip r:embed="rId2"/>
                <a:stretch>
                  <a:fillRect l="-1247" t="-933" b="-213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3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Rikiavimas Šelo metodu (angl. Shell sort)</a:t>
            </a:r>
            <a:endParaRPr lang="lt-LT" altLang="lt-LT" sz="3000" b="1" i="1" noProof="0" dirty="0"/>
          </a:p>
        </p:txBody>
      </p:sp>
      <p:sp>
        <p:nvSpPr>
          <p:cNvPr id="4" name="Rectangle 3"/>
          <p:cNvSpPr/>
          <p:nvPr/>
        </p:nvSpPr>
        <p:spPr>
          <a:xfrm>
            <a:off x="899592" y="1417638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SHELL-SORT</a:t>
            </a:r>
            <a:r>
              <a:rPr lang="lt-LT" dirty="0"/>
              <a:t>(A):</a:t>
            </a:r>
          </a:p>
          <a:p>
            <a:r>
              <a:rPr lang="en-US" dirty="0"/>
              <a:t>1.</a:t>
            </a:r>
            <a:r>
              <a:rPr lang="lt-LT" dirty="0"/>
              <a:t>    n ← len(A)</a:t>
            </a:r>
          </a:p>
          <a:p>
            <a:r>
              <a:rPr lang="en-US" dirty="0"/>
              <a:t>2.</a:t>
            </a:r>
            <a:r>
              <a:rPr lang="lt-LT" dirty="0"/>
              <a:t>    gap ← [ n / 2 ] # sveikoji dalis</a:t>
            </a:r>
          </a:p>
          <a:p>
            <a:r>
              <a:rPr lang="en-US" dirty="0"/>
              <a:t>3.</a:t>
            </a:r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gap &gt; 0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for</a:t>
            </a:r>
            <a:r>
              <a:rPr lang="lt-LT" dirty="0"/>
              <a:t> i ← </a:t>
            </a:r>
            <a:r>
              <a:rPr lang="en-US" dirty="0"/>
              <a:t>gap</a:t>
            </a:r>
            <a:r>
              <a:rPr lang="lt-LT" dirty="0"/>
              <a:t> to n</a:t>
            </a:r>
            <a:r>
              <a:rPr lang="en-US" dirty="0"/>
              <a:t> </a:t>
            </a:r>
            <a:r>
              <a:rPr lang="lt-LT" dirty="0"/>
              <a:t>– </a:t>
            </a:r>
            <a:r>
              <a:rPr lang="en-US" dirty="0"/>
              <a:t>1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5.</a:t>
            </a:r>
            <a:r>
              <a:rPr lang="lt-LT" dirty="0"/>
              <a:t>            temp ← A[</a:t>
            </a:r>
            <a:r>
              <a:rPr lang="en-US" dirty="0"/>
              <a:t> i </a:t>
            </a:r>
            <a:r>
              <a:rPr lang="lt-LT" dirty="0"/>
              <a:t>]</a:t>
            </a:r>
          </a:p>
          <a:p>
            <a:r>
              <a:rPr lang="en-US" dirty="0"/>
              <a:t>6.</a:t>
            </a:r>
            <a:r>
              <a:rPr lang="lt-LT" dirty="0"/>
              <a:t>            j ← i</a:t>
            </a:r>
          </a:p>
          <a:p>
            <a:r>
              <a:rPr lang="en-US" dirty="0"/>
              <a:t>7.</a:t>
            </a:r>
            <a:r>
              <a:rPr lang="lt-LT" dirty="0"/>
              <a:t>            </a:t>
            </a:r>
            <a:r>
              <a:rPr lang="lt-LT" b="1" dirty="0"/>
              <a:t>while</a:t>
            </a:r>
            <a:r>
              <a:rPr lang="lt-LT" dirty="0"/>
              <a:t>  j ≥ gap </a:t>
            </a:r>
            <a:r>
              <a:rPr lang="lt-LT" b="1" dirty="0"/>
              <a:t>and</a:t>
            </a:r>
            <a:r>
              <a:rPr lang="lt-LT" dirty="0"/>
              <a:t>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– gap</a:t>
            </a:r>
            <a:r>
              <a:rPr lang="en-US" dirty="0"/>
              <a:t> </a:t>
            </a:r>
            <a:r>
              <a:rPr lang="lt-LT" dirty="0"/>
              <a:t>] &gt;</a:t>
            </a:r>
            <a:r>
              <a:rPr lang="en-US" dirty="0"/>
              <a:t> </a:t>
            </a:r>
            <a:r>
              <a:rPr lang="lt-LT" dirty="0"/>
              <a:t>temp</a:t>
            </a:r>
            <a:r>
              <a:rPr lang="en-US" dirty="0"/>
              <a:t> </a:t>
            </a:r>
            <a:r>
              <a:rPr lang="en-US" b="1" dirty="0"/>
              <a:t>do</a:t>
            </a:r>
            <a:endParaRPr lang="lt-LT" b="1" dirty="0"/>
          </a:p>
          <a:p>
            <a:r>
              <a:rPr lang="en-US" dirty="0"/>
              <a:t>8.</a:t>
            </a:r>
            <a:r>
              <a:rPr lang="lt-LT" dirty="0"/>
              <a:t>               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←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– gap</a:t>
            </a:r>
            <a:r>
              <a:rPr lang="en-US" dirty="0"/>
              <a:t> </a:t>
            </a:r>
            <a:r>
              <a:rPr lang="lt-LT" dirty="0"/>
              <a:t>]</a:t>
            </a:r>
          </a:p>
          <a:p>
            <a:r>
              <a:rPr lang="en-US" dirty="0"/>
              <a:t>9.</a:t>
            </a:r>
            <a:r>
              <a:rPr lang="lt-LT" dirty="0"/>
              <a:t>                j ← j – gap</a:t>
            </a:r>
          </a:p>
          <a:p>
            <a:r>
              <a:rPr lang="en-US" dirty="0"/>
              <a:t>10.</a:t>
            </a:r>
            <a:r>
              <a:rPr lang="lt-LT" dirty="0"/>
              <a:t>         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← temp</a:t>
            </a:r>
          </a:p>
          <a:p>
            <a:r>
              <a:rPr lang="en-US" dirty="0"/>
              <a:t>11.</a:t>
            </a:r>
            <a:r>
              <a:rPr lang="lt-LT" dirty="0"/>
              <a:t>    </a:t>
            </a:r>
            <a:r>
              <a:rPr lang="en-US" dirty="0"/>
              <a:t> </a:t>
            </a:r>
            <a:r>
              <a:rPr lang="lt-LT" dirty="0"/>
              <a:t> gap ← [ gap / 2 ]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510" y="515719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Galimi tarpo parinkimai:</a:t>
            </a:r>
          </a:p>
          <a:p>
            <a:r>
              <a:rPr lang="lt-LT" dirty="0"/>
              <a:t>gap ← [ n / 2</a:t>
            </a:r>
            <a:r>
              <a:rPr lang="lt-LT" baseline="30000" dirty="0"/>
              <a:t>k</a:t>
            </a:r>
            <a:r>
              <a:rPr lang="lt-LT" dirty="0"/>
              <a:t> ]	 (Shell, 1959),</a:t>
            </a:r>
          </a:p>
          <a:p>
            <a:r>
              <a:rPr lang="lt-LT" dirty="0"/>
              <a:t>gap ← 2 * [ n / 2</a:t>
            </a:r>
            <a:r>
              <a:rPr lang="lt-LT" baseline="30000" dirty="0"/>
              <a:t>k+1</a:t>
            </a:r>
            <a:r>
              <a:rPr lang="lt-LT" dirty="0"/>
              <a:t> ] + 1	(Frank &amp; Lazarus, 1960).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7498"/>
            <a:ext cx="2638425" cy="3276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592" y="615045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https://www.youtube.com/watch?v=SHcPqUe2GZM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524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600" b="1" i="1" dirty="0">
                <a:solidFill>
                  <a:schemeClr val="tx1"/>
                </a:solidFill>
              </a:rPr>
              <a:t>Dar daugiau galimų tarpų...</a:t>
            </a:r>
            <a:endParaRPr lang="lt-L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76" y="1268760"/>
            <a:ext cx="7880448" cy="5468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7885" y="1635542"/>
            <a:ext cx="461665" cy="4734629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lt-LT" dirty="0"/>
              <a:t>Šaltinis: </a:t>
            </a:r>
            <a:r>
              <a:rPr lang="lt-LT" dirty="0">
                <a:hlinkClick r:id="rId3"/>
              </a:rPr>
              <a:t>https://en.wikipedia.org/wiki/Shellsort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2488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Šelo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</a:t>
            </a:r>
            <a:r>
              <a:rPr lang="lt-LT" sz="2400" baseline="30000" dirty="0"/>
              <a:t>2</a:t>
            </a:r>
            <a:r>
              <a:rPr lang="lt-LT" sz="2400" dirty="0"/>
              <a:t>n),</a:t>
            </a:r>
          </a:p>
          <a:p>
            <a:r>
              <a:rPr lang="lt-LT" sz="2400" dirty="0"/>
              <a:t>Geriausiu atveju: O(n)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priklauso nuo tarpų parinkimo</a:t>
            </a:r>
          </a:p>
          <a:p>
            <a:r>
              <a:rPr lang="lt-LT" sz="2400" dirty="0"/>
              <a:t>(vidutiniškai ~O(n log n) arba ~O(n</a:t>
            </a:r>
            <a:r>
              <a:rPr lang="lt-LT" sz="2400" baseline="30000" dirty="0"/>
              <a:t>1,2</a:t>
            </a:r>
            <a:r>
              <a:rPr lang="lt-LT" sz="2400" dirty="0"/>
              <a:t>)).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</a:t>
            </a:r>
            <a:r>
              <a:rPr lang="en-US" sz="2400" dirty="0"/>
              <a:t>1</a:t>
            </a:r>
            <a:r>
              <a:rPr lang="lt-LT" sz="2400" dirty="0"/>
              <a:t>).</a:t>
            </a:r>
          </a:p>
          <a:p>
            <a:endParaRPr lang="lt-LT" sz="2400" dirty="0"/>
          </a:p>
          <a:p>
            <a:r>
              <a:rPr lang="lt-LT" sz="2400" dirty="0"/>
              <a:t>Ar algoritmas stabilus? – NE</a:t>
            </a:r>
          </a:p>
        </p:txBody>
      </p:sp>
    </p:spTree>
    <p:extLst>
      <p:ext uri="{BB962C8B-B14F-4D97-AF65-F5344CB8AC3E}">
        <p14:creationId xmlns:p14="http://schemas.microsoft.com/office/powerpoint/2010/main" val="321246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lt-LT" sz="2700" b="1" i="1" dirty="0">
                <a:solidFill>
                  <a:schemeClr val="tx1"/>
                </a:solidFill>
              </a:rPr>
              <a:t>Spartaus rikiavimo algoritmas (angl. Quick sort)</a:t>
            </a:r>
            <a:endParaRPr lang="lt-LT" altLang="lt-LT" sz="27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922767" y="170080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PARTITION</a:t>
            </a:r>
            <a:r>
              <a:rPr lang="lt-LT" dirty="0"/>
              <a:t>(A, low, high):</a:t>
            </a:r>
          </a:p>
          <a:p>
            <a:r>
              <a:rPr lang="en-US" dirty="0"/>
              <a:t>1.</a:t>
            </a:r>
            <a:r>
              <a:rPr lang="lt-LT" dirty="0"/>
              <a:t>    i ← (low – 1)</a:t>
            </a:r>
          </a:p>
          <a:p>
            <a:r>
              <a:rPr lang="en-US" dirty="0"/>
              <a:t>2.</a:t>
            </a:r>
            <a:r>
              <a:rPr lang="lt-LT" dirty="0"/>
              <a:t>    pivot ← A[high]</a:t>
            </a:r>
          </a:p>
          <a:p>
            <a:r>
              <a:rPr lang="en-US" dirty="0"/>
              <a:t>3.</a:t>
            </a:r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j ← low </a:t>
            </a:r>
            <a:r>
              <a:rPr lang="lt-LT" b="1" dirty="0"/>
              <a:t>to</a:t>
            </a:r>
            <a:r>
              <a:rPr lang="lt-LT" dirty="0"/>
              <a:t> high – 1 </a:t>
            </a:r>
            <a:r>
              <a:rPr lang="lt-LT" b="1" dirty="0"/>
              <a:t>do</a:t>
            </a:r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if</a:t>
            </a:r>
            <a:r>
              <a:rPr lang="lt-LT" dirty="0"/>
              <a:t>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 ≤ pivot </a:t>
            </a:r>
            <a:r>
              <a:rPr lang="lt-LT" b="1" dirty="0"/>
              <a:t>then</a:t>
            </a:r>
          </a:p>
          <a:p>
            <a:r>
              <a:rPr lang="en-US" dirty="0"/>
              <a:t>5.</a:t>
            </a:r>
            <a:r>
              <a:rPr lang="lt-LT" dirty="0"/>
              <a:t>            i ← i + 1</a:t>
            </a:r>
          </a:p>
          <a:p>
            <a:r>
              <a:rPr lang="en-US" dirty="0"/>
              <a:t>6.</a:t>
            </a:r>
            <a:r>
              <a:rPr lang="lt-LT" dirty="0"/>
              <a:t>            swap(A[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lt-LT" dirty="0"/>
              <a:t>], A[</a:t>
            </a:r>
            <a:r>
              <a:rPr lang="en-US" dirty="0"/>
              <a:t> </a:t>
            </a:r>
            <a:r>
              <a:rPr lang="lt-LT" dirty="0"/>
              <a:t>j</a:t>
            </a:r>
            <a:r>
              <a:rPr lang="en-US" dirty="0"/>
              <a:t> </a:t>
            </a:r>
            <a:r>
              <a:rPr lang="lt-LT" dirty="0"/>
              <a:t>])</a:t>
            </a:r>
          </a:p>
          <a:p>
            <a:r>
              <a:rPr lang="en-US" dirty="0"/>
              <a:t>7.</a:t>
            </a:r>
            <a:r>
              <a:rPr lang="lt-LT" dirty="0"/>
              <a:t>    swap(A[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lt-LT" dirty="0"/>
              <a:t>+</a:t>
            </a:r>
            <a:r>
              <a:rPr lang="en-US" dirty="0"/>
              <a:t> </a:t>
            </a:r>
            <a:r>
              <a:rPr lang="lt-LT" dirty="0"/>
              <a:t>1</a:t>
            </a:r>
            <a:r>
              <a:rPr lang="en-US" dirty="0"/>
              <a:t> </a:t>
            </a:r>
            <a:r>
              <a:rPr lang="lt-LT" dirty="0"/>
              <a:t>], A[high])</a:t>
            </a:r>
          </a:p>
          <a:p>
            <a:r>
              <a:rPr lang="en-US" dirty="0"/>
              <a:t>8.</a:t>
            </a:r>
            <a:r>
              <a:rPr lang="lt-LT" dirty="0"/>
              <a:t>    </a:t>
            </a:r>
            <a:r>
              <a:rPr lang="lt-LT" b="1" dirty="0"/>
              <a:t>return</a:t>
            </a:r>
            <a:r>
              <a:rPr lang="lt-LT" dirty="0"/>
              <a:t> (i + 1)</a:t>
            </a:r>
          </a:p>
          <a:p>
            <a:endParaRPr lang="lt-LT" dirty="0"/>
          </a:p>
          <a:p>
            <a:r>
              <a:rPr lang="lt-LT" b="1" dirty="0"/>
              <a:t>QUICK-SORT</a:t>
            </a:r>
            <a:r>
              <a:rPr lang="lt-LT" dirty="0"/>
              <a:t>(A, low, high): # iš pradžių low = 0, high = length(A) – 1</a:t>
            </a:r>
          </a:p>
          <a:p>
            <a:r>
              <a:rPr lang="en-US" dirty="0"/>
              <a:t>1.</a:t>
            </a:r>
            <a:r>
              <a:rPr lang="lt-LT" dirty="0"/>
              <a:t>   </a:t>
            </a:r>
            <a:r>
              <a:rPr lang="lt-LT" b="1" dirty="0"/>
              <a:t> if </a:t>
            </a:r>
            <a:r>
              <a:rPr lang="lt-LT" dirty="0"/>
              <a:t>low &lt; high </a:t>
            </a:r>
            <a:r>
              <a:rPr lang="lt-LT" b="1" dirty="0"/>
              <a:t>then</a:t>
            </a:r>
          </a:p>
          <a:p>
            <a:r>
              <a:rPr lang="en-US" dirty="0"/>
              <a:t>2.</a:t>
            </a:r>
            <a:r>
              <a:rPr lang="lt-LT" dirty="0"/>
              <a:t>        pi ← </a:t>
            </a:r>
            <a:r>
              <a:rPr lang="en-US" b="1" dirty="0"/>
              <a:t>PARTITION</a:t>
            </a:r>
            <a:r>
              <a:rPr lang="lt-LT" dirty="0"/>
              <a:t>(A, low, high)</a:t>
            </a:r>
          </a:p>
          <a:p>
            <a:r>
              <a:rPr lang="en-US" dirty="0"/>
              <a:t>3.</a:t>
            </a:r>
            <a:r>
              <a:rPr lang="lt-LT" dirty="0"/>
              <a:t>        </a:t>
            </a:r>
            <a:r>
              <a:rPr lang="lt-LT" b="1" dirty="0"/>
              <a:t>QUICK-SORT</a:t>
            </a:r>
            <a:r>
              <a:rPr lang="lt-LT" dirty="0"/>
              <a:t>(A, low, pi – 1)</a:t>
            </a:r>
          </a:p>
          <a:p>
            <a:r>
              <a:rPr lang="en-US" dirty="0"/>
              <a:t>4.</a:t>
            </a:r>
            <a:r>
              <a:rPr lang="lt-LT" dirty="0"/>
              <a:t>        </a:t>
            </a:r>
            <a:r>
              <a:rPr lang="lt-LT" b="1" dirty="0"/>
              <a:t>QUICK-SORT</a:t>
            </a:r>
            <a:r>
              <a:rPr lang="lt-LT" dirty="0"/>
              <a:t>(A, pi + 1, high)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72446"/>
            <a:ext cx="3326513" cy="2542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767" y="609329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https://www.youtube.com/watch?v=PgBzjlCcFvc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1494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Spartaus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</a:t>
            </a:r>
            <a:r>
              <a:rPr lang="lt-LT" sz="2400" baseline="30000" dirty="0"/>
              <a:t>2</a:t>
            </a:r>
            <a:r>
              <a:rPr lang="lt-LT" sz="2400" dirty="0"/>
              <a:t>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</a:t>
            </a:r>
            <a:r>
              <a:rPr lang="en-US" sz="2400" dirty="0"/>
              <a:t> </a:t>
            </a:r>
            <a:r>
              <a:rPr lang="lt-LT" sz="2400" dirty="0"/>
              <a:t>NE</a:t>
            </a:r>
            <a:r>
              <a:rPr lang="en-US" sz="2400" dirty="0"/>
              <a:t>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72975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rikiavimas (angl. Merge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611560" y="1340768"/>
            <a:ext cx="807524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00" b="1" dirty="0"/>
              <a:t>MERGE</a:t>
            </a:r>
            <a:r>
              <a:rPr lang="lt-LT" sz="1300" dirty="0"/>
              <a:t>(A, l, m, r): </a:t>
            </a:r>
            <a:r>
              <a:rPr lang="en-US" sz="1300" dirty="0"/>
              <a:t># </a:t>
            </a:r>
            <a:r>
              <a:rPr lang="lt-LT" sz="1300" dirty="0"/>
              <a:t>sujungia posąrašius A[l .. m] ir A[m+1 .. r]</a:t>
            </a:r>
            <a:r>
              <a:rPr lang="en-US" sz="1300" dirty="0"/>
              <a:t> </a:t>
            </a:r>
            <a:r>
              <a:rPr lang="lt-LT" sz="1300" dirty="0"/>
              <a:t>į išrikiuotą sąrašą A[l .. r] </a:t>
            </a:r>
          </a:p>
          <a:p>
            <a:r>
              <a:rPr lang="en-US" sz="1300" dirty="0"/>
              <a:t>1.</a:t>
            </a:r>
            <a:r>
              <a:rPr lang="lt-LT" sz="1300" dirty="0"/>
              <a:t>    n1 ← m – l + 1</a:t>
            </a:r>
          </a:p>
          <a:p>
            <a:r>
              <a:rPr lang="en-US" sz="1300" dirty="0"/>
              <a:t>2.</a:t>
            </a:r>
            <a:r>
              <a:rPr lang="lt-LT" sz="1300" dirty="0"/>
              <a:t>    n2 ← r – m</a:t>
            </a:r>
          </a:p>
          <a:p>
            <a:r>
              <a:rPr lang="en-US" sz="1300" dirty="0"/>
              <a:t>3.</a:t>
            </a:r>
            <a:r>
              <a:rPr lang="lt-LT" sz="1300" dirty="0"/>
              <a:t>    L ← [0 .. n1 – 1] </a:t>
            </a:r>
            <a:r>
              <a:rPr lang="en-US" sz="1300" dirty="0"/>
              <a:t># </a:t>
            </a:r>
            <a:r>
              <a:rPr lang="en-US" sz="1300" dirty="0" err="1"/>
              <a:t>naujas</a:t>
            </a:r>
            <a:r>
              <a:rPr lang="en-US" sz="1300" dirty="0"/>
              <a:t> </a:t>
            </a:r>
            <a:r>
              <a:rPr lang="en-US" sz="1300" dirty="0" err="1"/>
              <a:t>masyvas</a:t>
            </a:r>
            <a:endParaRPr lang="lt-LT" sz="1300" dirty="0"/>
          </a:p>
          <a:p>
            <a:r>
              <a:rPr lang="en-US" sz="1300" dirty="0"/>
              <a:t>4.</a:t>
            </a:r>
            <a:r>
              <a:rPr lang="lt-LT" sz="1300" dirty="0"/>
              <a:t>    R ← [0 .. n</a:t>
            </a:r>
            <a:r>
              <a:rPr lang="en-US" sz="1300" dirty="0"/>
              <a:t>2</a:t>
            </a:r>
            <a:r>
              <a:rPr lang="lt-LT" sz="1300" dirty="0"/>
              <a:t> – 1] </a:t>
            </a:r>
            <a:r>
              <a:rPr lang="en-US" sz="1300" dirty="0"/>
              <a:t># </a:t>
            </a:r>
            <a:r>
              <a:rPr lang="en-US" sz="1300" dirty="0" err="1"/>
              <a:t>naujas</a:t>
            </a:r>
            <a:r>
              <a:rPr lang="en-US" sz="1300" dirty="0"/>
              <a:t> </a:t>
            </a:r>
            <a:r>
              <a:rPr lang="en-US" sz="1300" dirty="0" err="1"/>
              <a:t>masyvas</a:t>
            </a:r>
            <a:endParaRPr lang="lt-LT" sz="1300" dirty="0"/>
          </a:p>
          <a:p>
            <a:r>
              <a:rPr lang="en-US" sz="1300" dirty="0"/>
              <a:t>5.</a:t>
            </a:r>
            <a:r>
              <a:rPr lang="lt-LT" sz="1300" dirty="0"/>
              <a:t>    </a:t>
            </a:r>
            <a:r>
              <a:rPr lang="lt-LT" sz="1300" b="1" dirty="0"/>
              <a:t>for</a:t>
            </a:r>
            <a:r>
              <a:rPr lang="lt-LT" sz="1300" dirty="0"/>
              <a:t> i ← 0 </a:t>
            </a:r>
            <a:r>
              <a:rPr lang="lt-LT" sz="1300" b="1" dirty="0"/>
              <a:t>to</a:t>
            </a:r>
            <a:r>
              <a:rPr lang="lt-LT" sz="1300" dirty="0"/>
              <a:t> n1 – 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6.        </a:t>
            </a:r>
            <a:r>
              <a:rPr lang="lt-LT" sz="1300" dirty="0"/>
              <a:t>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 ← A[</a:t>
            </a:r>
            <a:r>
              <a:rPr lang="en-US" sz="1300" dirty="0"/>
              <a:t> </a:t>
            </a:r>
            <a:r>
              <a:rPr lang="lt-LT" sz="1300" dirty="0"/>
              <a:t>l +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7.</a:t>
            </a:r>
            <a:r>
              <a:rPr lang="lt-LT" sz="1300" dirty="0"/>
              <a:t>    </a:t>
            </a:r>
            <a:r>
              <a:rPr lang="lt-LT" sz="1300" b="1" dirty="0"/>
              <a:t>for</a:t>
            </a:r>
            <a:r>
              <a:rPr lang="lt-LT" sz="1300" dirty="0"/>
              <a:t> j ← 0 </a:t>
            </a:r>
            <a:r>
              <a:rPr lang="lt-LT" sz="1300" b="1" dirty="0"/>
              <a:t>to</a:t>
            </a:r>
            <a:r>
              <a:rPr lang="lt-LT" sz="1300" dirty="0"/>
              <a:t> n2 – 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8.</a:t>
            </a:r>
            <a:r>
              <a:rPr lang="lt-LT" sz="1300" dirty="0"/>
              <a:t>   </a:t>
            </a:r>
            <a:r>
              <a:rPr lang="en-US" sz="1300" dirty="0"/>
              <a:t>     </a:t>
            </a:r>
            <a:r>
              <a:rPr lang="lt-LT" sz="1300" dirty="0"/>
              <a:t>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 ← A[</a:t>
            </a:r>
            <a:r>
              <a:rPr lang="en-US" sz="1300" dirty="0"/>
              <a:t> </a:t>
            </a:r>
            <a:r>
              <a:rPr lang="lt-LT" sz="1300" dirty="0"/>
              <a:t>m + 1 + 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9.</a:t>
            </a:r>
            <a:r>
              <a:rPr lang="lt-LT" sz="1300" dirty="0"/>
              <a:t>    i ← 0, j ← 0, k ← l</a:t>
            </a:r>
          </a:p>
          <a:p>
            <a:r>
              <a:rPr lang="en-US" sz="1300" dirty="0"/>
              <a:t>10.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i &lt; n1 </a:t>
            </a:r>
            <a:r>
              <a:rPr lang="lt-LT" sz="1300" b="1" dirty="0"/>
              <a:t>and</a:t>
            </a:r>
            <a:r>
              <a:rPr lang="lt-LT" sz="1300" dirty="0"/>
              <a:t> j &lt; n2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11.</a:t>
            </a:r>
            <a:r>
              <a:rPr lang="lt-LT" sz="1300" dirty="0"/>
              <a:t>  </a:t>
            </a:r>
            <a:r>
              <a:rPr lang="en-US" sz="1300" dirty="0"/>
              <a:t>    </a:t>
            </a:r>
            <a:r>
              <a:rPr lang="lt-LT" sz="1300" b="1" dirty="0"/>
              <a:t>if </a:t>
            </a:r>
            <a:r>
              <a:rPr lang="lt-LT" sz="1300" dirty="0"/>
              <a:t>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 ≤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 </a:t>
            </a:r>
            <a:r>
              <a:rPr lang="lt-LT" sz="1300" b="1" dirty="0"/>
              <a:t>then</a:t>
            </a:r>
          </a:p>
          <a:p>
            <a:r>
              <a:rPr lang="en-US" sz="1300" dirty="0"/>
              <a:t>12.</a:t>
            </a:r>
            <a:r>
              <a:rPr lang="lt-LT" sz="1300" dirty="0"/>
              <a:t>       </a:t>
            </a:r>
            <a:r>
              <a:rPr lang="en-US" sz="1300" dirty="0"/>
              <a:t> </a:t>
            </a:r>
            <a:r>
              <a:rPr lang="lt-LT" sz="1300" dirty="0"/>
              <a:t>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13.</a:t>
            </a:r>
            <a:r>
              <a:rPr lang="lt-LT" sz="1300" dirty="0"/>
              <a:t>           i ← i + 1</a:t>
            </a:r>
          </a:p>
          <a:p>
            <a:r>
              <a:rPr lang="en-US" sz="1300" dirty="0"/>
              <a:t>14.</a:t>
            </a:r>
            <a:r>
              <a:rPr lang="lt-LT" sz="1300" dirty="0"/>
              <a:t>  </a:t>
            </a:r>
            <a:r>
              <a:rPr lang="en-US" sz="1300" dirty="0"/>
              <a:t>    </a:t>
            </a:r>
            <a:r>
              <a:rPr lang="lt-LT" sz="1300" b="1" dirty="0"/>
              <a:t>else</a:t>
            </a:r>
          </a:p>
          <a:p>
            <a:r>
              <a:rPr lang="en-US" sz="1300" dirty="0"/>
              <a:t>15.</a:t>
            </a:r>
            <a:r>
              <a:rPr lang="lt-LT" sz="1300" dirty="0"/>
              <a:t>          </a:t>
            </a:r>
            <a:r>
              <a:rPr lang="en-US" sz="1300" dirty="0"/>
              <a:t> </a:t>
            </a:r>
            <a:r>
              <a:rPr lang="lt-LT" sz="1300" dirty="0"/>
              <a:t>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16.</a:t>
            </a:r>
            <a:r>
              <a:rPr lang="lt-LT" sz="1300" dirty="0"/>
              <a:t>           j ← j + 1</a:t>
            </a:r>
          </a:p>
          <a:p>
            <a:r>
              <a:rPr lang="en-US" sz="1300" dirty="0"/>
              <a:t>17.</a:t>
            </a:r>
            <a:r>
              <a:rPr lang="lt-LT" sz="1300" dirty="0"/>
              <a:t>      k ← k + 1</a:t>
            </a:r>
          </a:p>
          <a:p>
            <a:r>
              <a:rPr lang="en-US" sz="1300" dirty="0"/>
              <a:t>18.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i &lt; n1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19.</a:t>
            </a:r>
            <a:r>
              <a:rPr lang="lt-LT" sz="1300" dirty="0"/>
              <a:t>   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L[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20.</a:t>
            </a:r>
            <a:r>
              <a:rPr lang="lt-LT" sz="1300" dirty="0"/>
              <a:t>      i ← i + 1</a:t>
            </a:r>
          </a:p>
          <a:p>
            <a:r>
              <a:rPr lang="en-US" sz="1300" dirty="0"/>
              <a:t>21.</a:t>
            </a:r>
            <a:r>
              <a:rPr lang="lt-LT" sz="1300" dirty="0"/>
              <a:t>      k ← k + 1</a:t>
            </a:r>
          </a:p>
          <a:p>
            <a:r>
              <a:rPr lang="en-US" sz="1300" dirty="0"/>
              <a:t>22.</a:t>
            </a:r>
            <a:r>
              <a:rPr lang="lt-LT" sz="1300" dirty="0"/>
              <a:t>  </a:t>
            </a:r>
            <a:r>
              <a:rPr lang="lt-LT" sz="1300" b="1" dirty="0"/>
              <a:t>while</a:t>
            </a:r>
            <a:r>
              <a:rPr lang="lt-LT" sz="1300" dirty="0"/>
              <a:t> j &lt; n2 </a:t>
            </a:r>
            <a:r>
              <a:rPr lang="lt-LT" sz="1300" b="1" dirty="0"/>
              <a:t>do</a:t>
            </a:r>
          </a:p>
          <a:p>
            <a:r>
              <a:rPr lang="en-US" sz="1300" dirty="0"/>
              <a:t>23.</a:t>
            </a:r>
            <a:r>
              <a:rPr lang="lt-LT" sz="1300" dirty="0"/>
              <a:t>      A[</a:t>
            </a:r>
            <a:r>
              <a:rPr lang="en-US" sz="1300" dirty="0"/>
              <a:t> </a:t>
            </a:r>
            <a:r>
              <a:rPr lang="lt-LT" sz="1300" dirty="0"/>
              <a:t>k</a:t>
            </a:r>
            <a:r>
              <a:rPr lang="en-US" sz="1300" dirty="0"/>
              <a:t> </a:t>
            </a:r>
            <a:r>
              <a:rPr lang="lt-LT" sz="1300" dirty="0"/>
              <a:t>] ← R[</a:t>
            </a:r>
            <a:r>
              <a:rPr lang="en-US" sz="1300" dirty="0"/>
              <a:t> </a:t>
            </a:r>
            <a:r>
              <a:rPr lang="lt-LT" sz="1300" dirty="0"/>
              <a:t>j</a:t>
            </a:r>
            <a:r>
              <a:rPr lang="en-US" sz="1300" dirty="0"/>
              <a:t> </a:t>
            </a:r>
            <a:r>
              <a:rPr lang="lt-LT" sz="1300" dirty="0"/>
              <a:t>]</a:t>
            </a:r>
          </a:p>
          <a:p>
            <a:r>
              <a:rPr lang="en-US" sz="1300" dirty="0"/>
              <a:t>24.</a:t>
            </a:r>
            <a:r>
              <a:rPr lang="lt-LT" sz="1300" dirty="0"/>
              <a:t>      j ← j + 1</a:t>
            </a:r>
          </a:p>
          <a:p>
            <a:r>
              <a:rPr lang="en-US" sz="1300" dirty="0"/>
              <a:t>25.</a:t>
            </a:r>
            <a:r>
              <a:rPr lang="lt-LT" sz="1300" dirty="0"/>
              <a:t>      k ← k + 1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0571" y="39966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1600" b="1" dirty="0"/>
              <a:t>MERGE-SORT</a:t>
            </a:r>
            <a:r>
              <a:rPr lang="lt-LT" sz="1600" dirty="0"/>
              <a:t>(A, l, r):</a:t>
            </a:r>
          </a:p>
          <a:p>
            <a:r>
              <a:rPr lang="en-US" sz="1600" dirty="0"/>
              <a:t>1.</a:t>
            </a:r>
            <a:r>
              <a:rPr lang="lt-LT" sz="1600" dirty="0"/>
              <a:t>    </a:t>
            </a:r>
            <a:r>
              <a:rPr lang="lt-LT" sz="1600" b="1" dirty="0"/>
              <a:t>if</a:t>
            </a:r>
            <a:r>
              <a:rPr lang="lt-LT" sz="1600" dirty="0"/>
              <a:t> l &lt; r </a:t>
            </a:r>
            <a:r>
              <a:rPr lang="lt-LT" sz="1600" b="1" dirty="0"/>
              <a:t>do</a:t>
            </a:r>
          </a:p>
          <a:p>
            <a:r>
              <a:rPr lang="en-US" sz="1600" dirty="0"/>
              <a:t>2.</a:t>
            </a:r>
            <a:r>
              <a:rPr lang="lt-LT" sz="1600" dirty="0"/>
              <a:t>        m ← [ (l + (r – 1)) / 2 ] # sveikoji dalis</a:t>
            </a:r>
          </a:p>
          <a:p>
            <a:r>
              <a:rPr lang="en-US" sz="1600" dirty="0"/>
              <a:t>3.</a:t>
            </a:r>
            <a:r>
              <a:rPr lang="lt-LT" sz="1600" dirty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l, m)</a:t>
            </a:r>
          </a:p>
          <a:p>
            <a:r>
              <a:rPr lang="en-US" sz="1600" dirty="0"/>
              <a:t>4.</a:t>
            </a:r>
            <a:r>
              <a:rPr lang="lt-LT" sz="1600" dirty="0"/>
              <a:t>        </a:t>
            </a:r>
            <a:r>
              <a:rPr lang="lt-LT" sz="1600" b="1" dirty="0"/>
              <a:t>MERGE-SORT</a:t>
            </a:r>
            <a:r>
              <a:rPr lang="lt-LT" sz="1600" dirty="0"/>
              <a:t>(A, m + 1, r)</a:t>
            </a:r>
          </a:p>
          <a:p>
            <a:r>
              <a:rPr lang="en-US" sz="1600" dirty="0"/>
              <a:t>5.</a:t>
            </a:r>
            <a:r>
              <a:rPr lang="lt-LT" sz="1600" dirty="0"/>
              <a:t>        </a:t>
            </a:r>
            <a:r>
              <a:rPr lang="lt-LT" sz="1600" b="1" dirty="0"/>
              <a:t>MERGE</a:t>
            </a:r>
            <a:r>
              <a:rPr lang="lt-LT" sz="1600" dirty="0"/>
              <a:t>(A, l, m, 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8070"/>
            <a:ext cx="2667000" cy="2257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8324" y="5877272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www.youtube.com/watch?v=JSceec-wEyw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146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Sąlajos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 n),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</p:txBody>
      </p:sp>
    </p:spTree>
    <p:extLst>
      <p:ext uri="{BB962C8B-B14F-4D97-AF65-F5344CB8AC3E}">
        <p14:creationId xmlns:p14="http://schemas.microsoft.com/office/powerpoint/2010/main" val="30736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Išorinis rikiavimas (angl. External sorting) (</a:t>
            </a:r>
            <a:r>
              <a:rPr lang="lt-LT" altLang="lt-LT" sz="3000" i="1" dirty="0">
                <a:solidFill>
                  <a:schemeClr val="tx1"/>
                </a:solidFill>
              </a:rPr>
              <a:t>arba</a:t>
            </a:r>
            <a:r>
              <a:rPr lang="lt-LT" altLang="lt-LT" sz="3000" b="1" i="1" dirty="0">
                <a:solidFill>
                  <a:schemeClr val="tx1"/>
                </a:solidFill>
              </a:rPr>
              <a:t> išorinis rikiavimas sujungimu)</a:t>
            </a:r>
            <a:endParaRPr lang="lt-LT" altLang="lt-LT" sz="3000" b="1" i="1" noProof="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560" y="1700979"/>
            <a:ext cx="2530624" cy="5040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lt-LT" altLang="lt-LT" sz="2000" dirty="0"/>
              <a:t>Rikiavimo pavyzdys:</a:t>
            </a:r>
          </a:p>
          <a:p>
            <a:pPr marL="0" indent="0">
              <a:buFontTx/>
              <a:buNone/>
            </a:pPr>
            <a:endParaRPr lang="lt-LT" altLang="lt-LT" sz="2000" dirty="0"/>
          </a:p>
        </p:txBody>
      </p:sp>
      <p:pic>
        <p:nvPicPr>
          <p:cNvPr id="1026" name="Picture 2" descr="Vaizdo rezultatas pagal užklausą „External Sorting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88376"/>
            <a:ext cx="56483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Išorinio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~O(n log n),</a:t>
            </a:r>
          </a:p>
          <a:p>
            <a:r>
              <a:rPr lang="lt-LT" sz="2400" dirty="0"/>
              <a:t>Geriausiu atveju: ~O(n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~O(n log n).</a:t>
            </a:r>
          </a:p>
          <a:p>
            <a:endParaRPr lang="lt-LT" sz="2400" dirty="0"/>
          </a:p>
          <a:p>
            <a:r>
              <a:rPr lang="lt-LT" sz="2400" dirty="0"/>
              <a:t>Išorinio rikiavimo principas analogiškas sąlajos rikiavimui, tačiau algoritmo vykdymo laiką papildomai sąlygoja failų nuskaitymo ir įrašymo greitis.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</p:txBody>
      </p:sp>
    </p:spTree>
    <p:extLst>
      <p:ext uri="{BB962C8B-B14F-4D97-AF65-F5344CB8AC3E}">
        <p14:creationId xmlns:p14="http://schemas.microsoft.com/office/powerpoint/2010/main" val="33605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800" b="1" i="1" dirty="0">
                <a:solidFill>
                  <a:schemeClr val="tx1"/>
                </a:solidFill>
              </a:rPr>
              <a:t>5 paskaitos tikslas</a:t>
            </a:r>
            <a:endParaRPr lang="lt-LT" altLang="lt-LT" sz="38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lt-LT" sz="2400" dirty="0"/>
              <a:t>I</a:t>
            </a:r>
            <a:r>
              <a:rPr lang="lt-LT" altLang="lt-LT" sz="2400" dirty="0"/>
              <a:t>šanalizuoti rikiavimo algoritmų pseudokodus.</a:t>
            </a:r>
          </a:p>
          <a:p>
            <a:r>
              <a:rPr lang="lt-LT" altLang="lt-LT" sz="2400" dirty="0"/>
              <a:t>Įvertinti rikiavimo algoritmų sudėtingumus.</a:t>
            </a:r>
          </a:p>
          <a:p>
            <a:r>
              <a:rPr lang="lt-LT" altLang="lt-LT" sz="2400" dirty="0"/>
              <a:t>Suprasti rikiavimo algoritmų eigos vizualizacijas.</a:t>
            </a:r>
            <a:endParaRPr lang="lt-LT" altLang="lt-L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3573016"/>
            <a:ext cx="7020272" cy="23949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rikiavimas (angl. Heap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HEAPIFY</a:t>
            </a:r>
            <a:r>
              <a:rPr lang="lt-LT" dirty="0"/>
              <a:t>(A, n, i):</a:t>
            </a:r>
          </a:p>
          <a:p>
            <a:r>
              <a:rPr lang="lt-LT" dirty="0"/>
              <a:t>1.    largest ← i</a:t>
            </a:r>
          </a:p>
          <a:p>
            <a:r>
              <a:rPr lang="lt-LT" dirty="0"/>
              <a:t>2.    l ← 2 * i + 1 # vaikas kairėje</a:t>
            </a:r>
          </a:p>
          <a:p>
            <a:r>
              <a:rPr lang="lt-LT" dirty="0"/>
              <a:t>3.    r ← 2 * i + 2 # vaikas dešinėje</a:t>
            </a:r>
          </a:p>
          <a:p>
            <a:r>
              <a:rPr lang="lt-LT" dirty="0"/>
              <a:t>4.    </a:t>
            </a:r>
            <a:r>
              <a:rPr lang="lt-LT" b="1" dirty="0"/>
              <a:t>if</a:t>
            </a:r>
            <a:r>
              <a:rPr lang="lt-LT" dirty="0"/>
              <a:t> l &lt; n </a:t>
            </a:r>
            <a:r>
              <a:rPr lang="lt-LT" b="1" dirty="0"/>
              <a:t>and</a:t>
            </a:r>
            <a:r>
              <a:rPr lang="lt-LT" dirty="0"/>
              <a:t> A[ i ] &lt; A[ l ] </a:t>
            </a:r>
            <a:r>
              <a:rPr lang="lt-LT" b="1" dirty="0"/>
              <a:t>then</a:t>
            </a:r>
          </a:p>
          <a:p>
            <a:r>
              <a:rPr lang="lt-LT" dirty="0"/>
              <a:t>5.        largest ← l</a:t>
            </a:r>
          </a:p>
          <a:p>
            <a:r>
              <a:rPr lang="lt-LT" dirty="0"/>
              <a:t>6.    </a:t>
            </a:r>
            <a:r>
              <a:rPr lang="lt-LT" b="1" dirty="0"/>
              <a:t>if</a:t>
            </a:r>
            <a:r>
              <a:rPr lang="lt-LT" dirty="0"/>
              <a:t> r &lt; n </a:t>
            </a:r>
            <a:r>
              <a:rPr lang="lt-LT" b="1" dirty="0"/>
              <a:t>and</a:t>
            </a:r>
            <a:r>
              <a:rPr lang="lt-LT" dirty="0"/>
              <a:t> A[largest] &lt; A[ r ] </a:t>
            </a:r>
            <a:r>
              <a:rPr lang="lt-LT" b="1" dirty="0"/>
              <a:t>then</a:t>
            </a:r>
          </a:p>
          <a:p>
            <a:r>
              <a:rPr lang="lt-LT" dirty="0"/>
              <a:t>7.        largest ← r</a:t>
            </a:r>
          </a:p>
          <a:p>
            <a:r>
              <a:rPr lang="lt-LT" dirty="0"/>
              <a:t>8.    </a:t>
            </a:r>
            <a:r>
              <a:rPr lang="lt-LT" b="1" dirty="0"/>
              <a:t>if</a:t>
            </a:r>
            <a:r>
              <a:rPr lang="lt-LT" dirty="0"/>
              <a:t> largest ≠ i </a:t>
            </a:r>
            <a:r>
              <a:rPr lang="lt-LT" b="1" dirty="0"/>
              <a:t>then</a:t>
            </a:r>
          </a:p>
          <a:p>
            <a:r>
              <a:rPr lang="lt-LT" dirty="0"/>
              <a:t>9.        swap(A[ i ], A[largest])</a:t>
            </a:r>
          </a:p>
          <a:p>
            <a:r>
              <a:rPr lang="lt-LT" dirty="0"/>
              <a:t>10.      </a:t>
            </a:r>
            <a:r>
              <a:rPr lang="lt-LT" b="1" dirty="0"/>
              <a:t>HEAPIFY</a:t>
            </a:r>
            <a:r>
              <a:rPr lang="lt-LT" dirty="0"/>
              <a:t>(A, n, largest)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6713" y="39684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HEAP-SORT</a:t>
            </a:r>
            <a:r>
              <a:rPr lang="lt-LT" dirty="0"/>
              <a:t>(A):</a:t>
            </a:r>
          </a:p>
          <a:p>
            <a:r>
              <a:rPr lang="lt-LT" dirty="0"/>
              <a:t>    n ← length(A)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</a:t>
            </a:r>
            <a:r>
              <a:rPr lang="lt-LT" b="1" dirty="0"/>
              <a:t>downto</a:t>
            </a:r>
            <a:r>
              <a:rPr lang="lt-LT" dirty="0"/>
              <a:t> 0 </a:t>
            </a:r>
            <a:r>
              <a:rPr lang="lt-LT" b="1" dirty="0"/>
              <a:t>do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n, i)</a:t>
            </a:r>
          </a:p>
          <a:p>
            <a:r>
              <a:rPr lang="lt-LT" dirty="0"/>
              <a:t>    </a:t>
            </a:r>
            <a:r>
              <a:rPr lang="lt-LT" b="1" dirty="0"/>
              <a:t>for</a:t>
            </a:r>
            <a:r>
              <a:rPr lang="lt-LT" dirty="0"/>
              <a:t> i ← n – 1 </a:t>
            </a:r>
            <a:r>
              <a:rPr lang="lt-LT" b="1" dirty="0"/>
              <a:t>downto</a:t>
            </a:r>
            <a:r>
              <a:rPr lang="lt-LT" dirty="0"/>
              <a:t> 1 </a:t>
            </a:r>
            <a:r>
              <a:rPr lang="lt-LT" b="1" dirty="0"/>
              <a:t>do</a:t>
            </a:r>
          </a:p>
          <a:p>
            <a:r>
              <a:rPr lang="lt-LT" dirty="0"/>
              <a:t>        swap(A[ i ], A[ 0 ])</a:t>
            </a:r>
          </a:p>
          <a:p>
            <a:r>
              <a:rPr lang="lt-LT" dirty="0"/>
              <a:t>        </a:t>
            </a:r>
            <a:r>
              <a:rPr lang="lt-LT" b="1" dirty="0"/>
              <a:t>HEAPIFY</a:t>
            </a:r>
            <a:r>
              <a:rPr lang="lt-LT" dirty="0"/>
              <a:t>(A, i, 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73885"/>
            <a:ext cx="2667000" cy="2038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7584" y="5676641"/>
            <a:ext cx="55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www.youtube.com/watch?v=MtQL_ll5KhQ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2394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Piramidės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log n),</a:t>
            </a:r>
          </a:p>
          <a:p>
            <a:r>
              <a:rPr lang="lt-LT" sz="2400" dirty="0"/>
              <a:t>Geriausiu atveju: O(n log n)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log n).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O(1).</a:t>
            </a:r>
          </a:p>
          <a:p>
            <a:endParaRPr lang="lt-LT" sz="2400" dirty="0"/>
          </a:p>
          <a:p>
            <a:r>
              <a:rPr lang="lt-LT" sz="2400" dirty="0"/>
              <a:t>Ar algoritmas stabilus? – NE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636776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Skaitmeninis rikiavimas (angl. Radix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457200" y="1340768"/>
            <a:ext cx="5770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COUNTING-SORT</a:t>
            </a:r>
            <a:r>
              <a:rPr lang="lt-LT" sz="1700" dirty="0"/>
              <a:t>(A, exp1):</a:t>
            </a:r>
          </a:p>
          <a:p>
            <a:r>
              <a:rPr lang="en-US" sz="1700" dirty="0"/>
              <a:t>1.</a:t>
            </a:r>
            <a:r>
              <a:rPr lang="lt-LT" sz="1700" dirty="0"/>
              <a:t>    n ← length(A)</a:t>
            </a:r>
          </a:p>
          <a:p>
            <a:r>
              <a:rPr lang="en-US" sz="1700" dirty="0"/>
              <a:t>2.</a:t>
            </a:r>
            <a:r>
              <a:rPr lang="lt-LT" sz="1700" dirty="0"/>
              <a:t>    output ← [0 .. n – 1] # naujas masyvas</a:t>
            </a:r>
          </a:p>
          <a:p>
            <a:r>
              <a:rPr lang="en-US" sz="1700" dirty="0"/>
              <a:t>3.</a:t>
            </a:r>
            <a:r>
              <a:rPr lang="lt-LT" sz="1700" dirty="0"/>
              <a:t>    count ← [0 .. 9] # naujas masyvas</a:t>
            </a:r>
          </a:p>
          <a:p>
            <a:r>
              <a:rPr lang="en-US" sz="1700" dirty="0"/>
              <a:t>4.</a:t>
            </a:r>
            <a:r>
              <a:rPr lang="lt-LT" sz="1700" dirty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5.</a:t>
            </a:r>
            <a:r>
              <a:rPr lang="lt-LT" sz="1700" dirty="0"/>
              <a:t>        index ← A[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lt-LT" sz="1700" dirty="0"/>
              <a:t>] / exp1</a:t>
            </a:r>
          </a:p>
          <a:p>
            <a:r>
              <a:rPr lang="en-US" sz="1700" dirty="0"/>
              <a:t>6.</a:t>
            </a:r>
            <a:r>
              <a:rPr lang="lt-LT" sz="1700" dirty="0"/>
              <a:t>        count[ index % 10 ] ← count[ index % 10 ] + 1</a:t>
            </a:r>
          </a:p>
          <a:p>
            <a:r>
              <a:rPr lang="en-US" sz="1700" dirty="0"/>
              <a:t>7.</a:t>
            </a:r>
            <a:r>
              <a:rPr lang="lt-LT" sz="1700" dirty="0"/>
              <a:t>    </a:t>
            </a:r>
            <a:r>
              <a:rPr lang="lt-LT" sz="1700" b="1" dirty="0"/>
              <a:t>for</a:t>
            </a:r>
            <a:r>
              <a:rPr lang="lt-LT" sz="1700" dirty="0"/>
              <a:t> i ← 1 to 9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8.</a:t>
            </a:r>
            <a:r>
              <a:rPr lang="lt-LT" sz="1700" dirty="0"/>
              <a:t>        count[ i ] ← count[ i ] + count[</a:t>
            </a:r>
            <a:r>
              <a:rPr lang="en-US" sz="1700" dirty="0"/>
              <a:t> </a:t>
            </a:r>
            <a:r>
              <a:rPr lang="lt-LT" sz="1700" dirty="0"/>
              <a:t>i – 1</a:t>
            </a:r>
            <a:r>
              <a:rPr lang="en-US" sz="1700" dirty="0"/>
              <a:t> </a:t>
            </a:r>
            <a:r>
              <a:rPr lang="lt-LT" sz="1700" dirty="0"/>
              <a:t>]</a:t>
            </a:r>
          </a:p>
          <a:p>
            <a:r>
              <a:rPr lang="en-US" sz="1700" dirty="0"/>
              <a:t>9.</a:t>
            </a:r>
            <a:r>
              <a:rPr lang="lt-LT" sz="1700" dirty="0"/>
              <a:t>    i ← n – 1</a:t>
            </a:r>
          </a:p>
          <a:p>
            <a:r>
              <a:rPr lang="en-US" sz="1700" dirty="0"/>
              <a:t>10.</a:t>
            </a:r>
            <a:r>
              <a:rPr lang="lt-LT" sz="1700" dirty="0"/>
              <a:t>  </a:t>
            </a:r>
            <a:r>
              <a:rPr lang="lt-LT" sz="1700" b="1" dirty="0"/>
              <a:t>while</a:t>
            </a:r>
            <a:r>
              <a:rPr lang="lt-LT" sz="1700" dirty="0"/>
              <a:t> i ≥ 0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11.</a:t>
            </a:r>
            <a:r>
              <a:rPr lang="lt-LT" sz="1700" dirty="0"/>
              <a:t>      index ← A[ i ] / exp1</a:t>
            </a:r>
          </a:p>
          <a:p>
            <a:r>
              <a:rPr lang="en-US" sz="1700" dirty="0"/>
              <a:t>12.</a:t>
            </a:r>
            <a:r>
              <a:rPr lang="lt-LT" sz="1700" dirty="0"/>
              <a:t>      output[ count[ index % 10] – 1] ← A[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lt-LT" sz="1700" dirty="0"/>
              <a:t>]</a:t>
            </a:r>
          </a:p>
          <a:p>
            <a:r>
              <a:rPr lang="en-US" sz="1700" dirty="0"/>
              <a:t>14.</a:t>
            </a:r>
            <a:r>
              <a:rPr lang="lt-LT" sz="1700" dirty="0"/>
              <a:t>      count[ (index) % 10 ] ← count[ (index) % 10 ] – 1</a:t>
            </a:r>
          </a:p>
          <a:p>
            <a:r>
              <a:rPr lang="en-US" sz="1700" dirty="0"/>
              <a:t>15.</a:t>
            </a:r>
            <a:r>
              <a:rPr lang="lt-LT" sz="1700" dirty="0"/>
              <a:t>      i ← i – 1</a:t>
            </a:r>
          </a:p>
          <a:p>
            <a:r>
              <a:rPr lang="en-US" sz="1700" dirty="0"/>
              <a:t>16.</a:t>
            </a:r>
            <a:r>
              <a:rPr lang="lt-LT" sz="1700" dirty="0"/>
              <a:t>  i ← 0</a:t>
            </a:r>
          </a:p>
          <a:p>
            <a:r>
              <a:rPr lang="en-US" sz="1700" dirty="0"/>
              <a:t>17.</a:t>
            </a:r>
            <a:r>
              <a:rPr lang="lt-LT" sz="1700" dirty="0"/>
              <a:t> </a:t>
            </a:r>
            <a:r>
              <a:rPr lang="en-US" sz="1700" dirty="0"/>
              <a:t> </a:t>
            </a:r>
            <a:r>
              <a:rPr lang="lt-LT" sz="1700" b="1" dirty="0"/>
              <a:t>for</a:t>
            </a:r>
            <a:r>
              <a:rPr lang="lt-LT" sz="1700" dirty="0"/>
              <a:t> i ← 0 </a:t>
            </a:r>
            <a:r>
              <a:rPr lang="lt-LT" sz="1700" b="1" dirty="0"/>
              <a:t>to</a:t>
            </a:r>
            <a:r>
              <a:rPr lang="lt-LT" sz="1700" dirty="0"/>
              <a:t> n – 1 </a:t>
            </a:r>
            <a:r>
              <a:rPr lang="lt-LT" sz="1700" b="1" dirty="0"/>
              <a:t>do</a:t>
            </a:r>
          </a:p>
          <a:p>
            <a:r>
              <a:rPr lang="en-US" sz="1700" dirty="0"/>
              <a:t>18.</a:t>
            </a:r>
            <a:r>
              <a:rPr lang="lt-LT" sz="1700" dirty="0"/>
              <a:t>      A[ i ] ← output[ i ]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6960" y="37199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RADIX-SORT</a:t>
            </a:r>
            <a:r>
              <a:rPr lang="lt-LT" dirty="0"/>
              <a:t>(A):</a:t>
            </a:r>
          </a:p>
          <a:p>
            <a:r>
              <a:rPr lang="lt-LT" dirty="0"/>
              <a:t>    max1 ← max(A)</a:t>
            </a:r>
          </a:p>
          <a:p>
            <a:r>
              <a:rPr lang="lt-LT" dirty="0"/>
              <a:t>    exp ← 1</a:t>
            </a:r>
          </a:p>
          <a:p>
            <a:r>
              <a:rPr lang="lt-LT" dirty="0"/>
              <a:t>    </a:t>
            </a:r>
            <a:r>
              <a:rPr lang="lt-LT" b="1" dirty="0"/>
              <a:t>while</a:t>
            </a:r>
            <a:r>
              <a:rPr lang="lt-LT" dirty="0"/>
              <a:t> max1 / exp &gt; 0</a:t>
            </a:r>
            <a:r>
              <a:rPr lang="en-US" dirty="0"/>
              <a:t> do</a:t>
            </a:r>
            <a:endParaRPr lang="lt-LT" dirty="0"/>
          </a:p>
          <a:p>
            <a:r>
              <a:rPr lang="lt-LT" dirty="0"/>
              <a:t>        countingSort(A, exp)</a:t>
            </a:r>
          </a:p>
          <a:p>
            <a:r>
              <a:rPr lang="lt-LT" dirty="0"/>
              <a:t>        exp ← exp *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31268"/>
            <a:ext cx="1905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144" y="5932546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https://www.youtube.com/watch?v=nu4gDuFabIM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868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Skaitmeninio rikiavimo algoritmo sudėtingumas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611560" y="1772816"/>
            <a:ext cx="83884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Blogiausiu atveju: O(n k),</a:t>
            </a:r>
          </a:p>
          <a:p>
            <a:r>
              <a:rPr lang="lt-LT" sz="2400" dirty="0"/>
              <a:t>Geriausiu atveju: O(n k)</a:t>
            </a:r>
            <a:r>
              <a:rPr lang="lt-LT" sz="2400" i="1" dirty="0"/>
              <a:t>,</a:t>
            </a:r>
          </a:p>
          <a:p>
            <a:r>
              <a:rPr lang="lt-LT" sz="2400" dirty="0"/>
              <a:t>Vidutiniu atveju: O(n k),</a:t>
            </a:r>
          </a:p>
          <a:p>
            <a:endParaRPr lang="lt-LT" sz="2400" dirty="0"/>
          </a:p>
          <a:p>
            <a:r>
              <a:rPr lang="lt-LT" sz="2400" dirty="0"/>
              <a:t>Čia k – maksimalus simbolių skaičius vienam elementui,</a:t>
            </a:r>
          </a:p>
          <a:p>
            <a:r>
              <a:rPr lang="lt-LT" sz="2400" dirty="0"/>
              <a:t>n – sąrašo ilgis.</a:t>
            </a:r>
          </a:p>
          <a:p>
            <a:endParaRPr lang="lt-LT" sz="2400" dirty="0"/>
          </a:p>
          <a:p>
            <a:r>
              <a:rPr lang="lt-LT" sz="2400" dirty="0"/>
              <a:t>Vidinės atminties naudojimas blogiausiu atveju: O(n k).</a:t>
            </a:r>
          </a:p>
          <a:p>
            <a:endParaRPr lang="lt-LT" sz="2400" dirty="0"/>
          </a:p>
          <a:p>
            <a:r>
              <a:rPr lang="lt-LT" sz="2400" dirty="0"/>
              <a:t>Ar algoritmas stabilus? – TAIP</a:t>
            </a:r>
          </a:p>
          <a:p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50878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b="1" i="1" dirty="0"/>
              <a:t>Rikiavimo algoritmų vizualizacijos</a:t>
            </a:r>
            <a:endParaRPr lang="lt-LT" altLang="lt-LT" sz="3000" b="1" i="1" noProof="0" dirty="0"/>
          </a:p>
        </p:txBody>
      </p:sp>
      <p:sp>
        <p:nvSpPr>
          <p:cNvPr id="2" name="Rectangle 1"/>
          <p:cNvSpPr/>
          <p:nvPr/>
        </p:nvSpPr>
        <p:spPr>
          <a:xfrm>
            <a:off x="1187624" y="234888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Rikiavimo pavyzdžiai ir pseudokodo analizė: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3"/>
              </a:rPr>
              <a:t>https://www.youtube.com/watch?v=nmhjrI-aW5o&amp;list=PLGvfHSgImk4bKYlXpzPVEN-ictZhrGK04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Didesnės apimties sąrašų rikiavimo vizualizacija:</a:t>
            </a:r>
            <a:endParaRPr lang="lt-LT" dirty="0">
              <a:hlinkClick r:id="rId2" action="ppaction://hlinkfile"/>
            </a:endParaRPr>
          </a:p>
          <a:p>
            <a:r>
              <a:rPr lang="lt-LT" dirty="0">
                <a:hlinkClick r:id="rId4"/>
              </a:rPr>
              <a:t>www.youtube.com/watch?v=kPRA0W1kECg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3491880" y="5517232"/>
            <a:ext cx="5288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Šaltiniai:</a:t>
            </a:r>
          </a:p>
          <a:p>
            <a:r>
              <a:rPr lang="lt-LT" dirty="0">
                <a:hlinkClick r:id="rId5"/>
              </a:rPr>
              <a:t>https://www.geeksforgeeks.org/sorting-algorithms/</a:t>
            </a:r>
            <a:endParaRPr lang="lt-LT" dirty="0"/>
          </a:p>
          <a:p>
            <a:r>
              <a:rPr lang="lt-LT" dirty="0">
                <a:hlinkClick r:id="rId6"/>
              </a:rPr>
              <a:t>http://panthema.net/2013/sound-of-sorting/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191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b="1" i="1" dirty="0">
                <a:solidFill>
                  <a:schemeClr val="accent2"/>
                </a:solidFill>
              </a:rPr>
              <a:t>Ačiū už dėmesį.</a:t>
            </a:r>
            <a:br>
              <a:rPr lang="lt-LT" altLang="lt-LT" b="1" i="1" dirty="0">
                <a:solidFill>
                  <a:schemeClr val="accent2"/>
                </a:solidFill>
              </a:rPr>
            </a:br>
            <a:br>
              <a:rPr lang="lt-LT" altLang="lt-LT" b="1" i="1" dirty="0">
                <a:solidFill>
                  <a:schemeClr val="accent2"/>
                </a:solidFill>
              </a:rPr>
            </a:br>
            <a:r>
              <a:rPr lang="lt-LT" altLang="lt-LT" b="1" i="1" dirty="0">
                <a:solidFill>
                  <a:schemeClr val="accent2"/>
                </a:solidFill>
              </a:rPr>
              <a:t>Klausimai?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Rikiavimo algoritm</a:t>
            </a:r>
            <a:r>
              <a:rPr lang="en-US" altLang="lt-LT" sz="3200" b="1" i="1" dirty="0">
                <a:solidFill>
                  <a:schemeClr val="tx1"/>
                </a:solidFill>
              </a:rPr>
              <a:t>o </a:t>
            </a:r>
            <a:r>
              <a:rPr lang="en-US" altLang="lt-LT" sz="3200" b="1" i="1" dirty="0" err="1">
                <a:solidFill>
                  <a:schemeClr val="tx1"/>
                </a:solidFill>
              </a:rPr>
              <a:t>stabilumas</a:t>
            </a:r>
            <a:endParaRPr lang="lt-LT" altLang="lt-LT" sz="32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lt-LT" altLang="lt-LT" sz="2000" b="1" dirty="0"/>
              <a:t>Stabiliu</a:t>
            </a:r>
            <a:r>
              <a:rPr lang="lt-LT" altLang="lt-LT" sz="2000" dirty="0"/>
              <a:t> vadinamas toks rikiavimo algoritmas, kuriuo išrikiuojant sąrašą išlaikomas vienodų elementų tarpusavio eiliškumas.</a:t>
            </a: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r>
              <a:rPr lang="en-US" altLang="lt-LT" sz="2000" dirty="0" err="1"/>
              <a:t>Stabilaus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rikiavimo</a:t>
            </a:r>
            <a:r>
              <a:rPr lang="en-US" altLang="lt-LT" sz="2000" dirty="0"/>
              <a:t> </a:t>
            </a:r>
            <a:r>
              <a:rPr lang="en-US" altLang="lt-LT" sz="2000" dirty="0" err="1"/>
              <a:t>pavyzdys</a:t>
            </a:r>
            <a:r>
              <a:rPr lang="en-US" altLang="lt-LT" sz="2000" dirty="0"/>
              <a:t>:</a:t>
            </a:r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endParaRPr lang="en-US" altLang="lt-LT" sz="2000" dirty="0"/>
          </a:p>
          <a:p>
            <a:pPr marL="0" indent="0">
              <a:buNone/>
            </a:pPr>
            <a:r>
              <a:rPr lang="en-US" altLang="lt-LT" sz="2000" dirty="0" err="1"/>
              <a:t>Nestabilaus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rikiavimo</a:t>
            </a:r>
            <a:r>
              <a:rPr lang="en-US" altLang="lt-LT" sz="2000" dirty="0"/>
              <a:t> </a:t>
            </a:r>
            <a:r>
              <a:rPr lang="en-US" altLang="lt-LT" sz="2000" dirty="0" err="1"/>
              <a:t>pavyzdys</a:t>
            </a:r>
            <a:r>
              <a:rPr lang="en-US" altLang="lt-LT" sz="2000" dirty="0"/>
              <a:t>:</a:t>
            </a:r>
            <a:endParaRPr lang="lt-LT" altLang="lt-LT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212976"/>
            <a:ext cx="617220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229200"/>
            <a:ext cx="60483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3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200" b="1" i="1" dirty="0">
                <a:solidFill>
                  <a:schemeClr val="tx1"/>
                </a:solidFill>
              </a:rPr>
              <a:t>Rikiavimo algoritmai ir jų</a:t>
            </a:r>
            <a:br>
              <a:rPr lang="lt-LT" altLang="lt-LT" sz="3200" b="1" i="1" dirty="0">
                <a:solidFill>
                  <a:schemeClr val="tx1"/>
                </a:solidFill>
              </a:rPr>
            </a:br>
            <a:r>
              <a:rPr lang="lt-LT" altLang="lt-LT" sz="3200" b="1" i="1" dirty="0">
                <a:solidFill>
                  <a:schemeClr val="tx1"/>
                </a:solidFill>
              </a:rPr>
              <a:t>sudėtingumai gali būti įvertinti</a:t>
            </a:r>
            <a:endParaRPr lang="lt-LT" altLang="lt-LT" sz="3200" b="1" i="1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92088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palyginimų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sąrašo elementų sukeitimų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vidinės atminties naudojimą.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išorinės atminties naudojimą (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iškviestų rekursijų skaičių.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stabilumą</a:t>
            </a:r>
            <a:r>
              <a:rPr lang="en-US" altLang="lt-LT" sz="2000" dirty="0"/>
              <a:t>.</a:t>
            </a:r>
            <a:endParaRPr lang="lt-LT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pritaikomumą (pavyzdžiui, </a:t>
            </a:r>
            <a:r>
              <a:rPr lang="lt-LT" altLang="lt-LT" sz="2000" i="1" dirty="0"/>
              <a:t>bubble sort</a:t>
            </a:r>
            <a:r>
              <a:rPr lang="lt-LT" altLang="lt-LT" sz="2000" dirty="0"/>
              <a:t> ar </a:t>
            </a:r>
            <a:r>
              <a:rPr lang="lt-LT" altLang="lt-LT" sz="2000" i="1" dirty="0"/>
              <a:t>quick sort</a:t>
            </a:r>
            <a:r>
              <a:rPr lang="lt-LT" altLang="lt-LT" sz="2000" dirty="0"/>
              <a:t> algoritmuose galima pridėti papildomas sąlygas, kurios pagerina sudėtingumą).</a:t>
            </a:r>
          </a:p>
          <a:p>
            <a:pPr marL="457200" indent="-457200">
              <a:buFont typeface="+mj-lt"/>
              <a:buAutoNum type="arabicPeriod"/>
            </a:pPr>
            <a:r>
              <a:rPr lang="lt-LT" altLang="lt-LT" sz="2000" dirty="0"/>
              <a:t>Pagal nuskaitymų ir įrašymų skaičių tekstiniame faile (pavyzdžiui, </a:t>
            </a:r>
            <a:r>
              <a:rPr lang="lt-LT" altLang="lt-LT" sz="2000" i="1" dirty="0"/>
              <a:t>external sorting</a:t>
            </a:r>
            <a:r>
              <a:rPr lang="lt-LT" altLang="lt-LT" sz="2000" dirty="0"/>
              <a:t>).</a:t>
            </a:r>
            <a:endParaRPr lang="en-US" altLang="lt-LT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lt-LT" sz="2000" dirty="0" err="1"/>
              <a:t>Pagal</a:t>
            </a:r>
            <a:r>
              <a:rPr lang="en-US" altLang="lt-LT" sz="2000" dirty="0"/>
              <a:t> </a:t>
            </a:r>
            <a:r>
              <a:rPr lang="en-US" altLang="lt-LT" sz="2000" dirty="0" err="1"/>
              <a:t>kitas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galimas</a:t>
            </a:r>
            <a:r>
              <a:rPr lang="en-US" altLang="lt-LT" sz="2000" dirty="0"/>
              <a:t> </a:t>
            </a:r>
            <a:r>
              <a:rPr lang="en-US" altLang="lt-LT" sz="2000" dirty="0" err="1"/>
              <a:t>modifikacijas</a:t>
            </a:r>
            <a:r>
              <a:rPr lang="en-US" altLang="lt-LT" sz="2000" dirty="0"/>
              <a:t>.</a:t>
            </a:r>
            <a:endParaRPr lang="lt-LT" altLang="lt-LT" sz="2000" dirty="0"/>
          </a:p>
        </p:txBody>
      </p:sp>
    </p:spTree>
    <p:extLst>
      <p:ext uri="{BB962C8B-B14F-4D97-AF65-F5344CB8AC3E}">
        <p14:creationId xmlns:p14="http://schemas.microsoft.com/office/powerpoint/2010/main" val="219679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algoritmas (angl. Selection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755576" y="17536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SELECTION-SORT</a:t>
            </a:r>
            <a:r>
              <a:rPr lang="lt-LT" dirty="0"/>
              <a:t>(A)</a:t>
            </a:r>
          </a:p>
          <a:p>
            <a:r>
              <a:rPr lang="lt-LT" dirty="0"/>
              <a:t>1.</a:t>
            </a:r>
            <a:r>
              <a:rPr lang="en-US" dirty="0"/>
              <a:t>   n ← length(A)</a:t>
            </a:r>
            <a:endParaRPr lang="lt-LT" dirty="0"/>
          </a:p>
          <a:p>
            <a:r>
              <a:rPr lang="lt-LT" dirty="0"/>
              <a:t>2.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n – 2 </a:t>
            </a:r>
            <a:r>
              <a:rPr lang="lt-LT" b="1" dirty="0"/>
              <a:t>do</a:t>
            </a:r>
          </a:p>
          <a:p>
            <a:r>
              <a:rPr lang="lt-LT" dirty="0"/>
              <a:t>3.      smallest ← j</a:t>
            </a:r>
          </a:p>
          <a:p>
            <a:r>
              <a:rPr lang="lt-LT" dirty="0"/>
              <a:t>4.      </a:t>
            </a:r>
            <a:r>
              <a:rPr lang="lt-LT" b="1" dirty="0"/>
              <a:t>for</a:t>
            </a:r>
            <a:r>
              <a:rPr lang="lt-LT" dirty="0"/>
              <a:t> i ← j + 1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/>
              <a:t>5.         </a:t>
            </a:r>
            <a:r>
              <a:rPr lang="lt-LT" b="1" dirty="0"/>
              <a:t>if</a:t>
            </a:r>
            <a:r>
              <a:rPr lang="lt-LT" dirty="0"/>
              <a:t> A[ i ] &lt; A[smallest] </a:t>
            </a:r>
            <a:r>
              <a:rPr lang="lt-LT" b="1" dirty="0"/>
              <a:t>then</a:t>
            </a:r>
          </a:p>
          <a:p>
            <a:r>
              <a:rPr lang="lt-LT" dirty="0"/>
              <a:t>6.            smallest ← i</a:t>
            </a:r>
          </a:p>
          <a:p>
            <a:r>
              <a:rPr lang="lt-LT" dirty="0"/>
              <a:t>7.      swap(A[ j ] , A[smallest])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8930"/>
            <a:ext cx="6457950" cy="13144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5576" y="5678956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https://www.youtube.com/watch?v=xWBP4lzkoyM</a:t>
            </a:r>
            <a:endParaRPr lang="lt-LT" dirty="0">
              <a:latin typeface="Roboto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719996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Roboto"/>
              </a:rPr>
              <a:t>Algoritmo sudėtingumas</a:t>
            </a:r>
          </a:p>
          <a:p>
            <a:r>
              <a:rPr lang="en-US" dirty="0">
                <a:latin typeface="Roboto"/>
              </a:rPr>
              <a:t>(</a:t>
            </a:r>
            <a:r>
              <a:rPr lang="lt-LT" dirty="0">
                <a:latin typeface="Roboto"/>
              </a:rPr>
              <a:t>pagal palyginimų skaičių</a:t>
            </a:r>
            <a:r>
              <a:rPr lang="en-US" dirty="0">
                <a:latin typeface="Roboto"/>
              </a:rPr>
              <a:t>)</a:t>
            </a:r>
            <a:r>
              <a:rPr lang="lt-LT" dirty="0">
                <a:latin typeface="Roboto"/>
              </a:rPr>
              <a:t>: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lt-L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lt-LT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lt-L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lt-LT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20" y="2443473"/>
                <a:ext cx="3853876" cy="7782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lt-LT" dirty="0">
                    <a:latin typeface="Roboto"/>
                  </a:rPr>
                  <a:t>č</a:t>
                </a:r>
                <a:r>
                  <a:rPr lang="en-US" dirty="0" err="1">
                    <a:latin typeface="Roboto"/>
                  </a:rPr>
                  <a:t>ia</a:t>
                </a:r>
                <a:r>
                  <a:rPr lang="en-US" dirty="0">
                    <a:latin typeface="Roboto"/>
                  </a:rPr>
                  <a:t>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Roboto"/>
                  </a:rPr>
                  <a:t> = length(A)</a:t>
                </a:r>
                <a:r>
                  <a:rPr lang="lt-LT" dirty="0">
                    <a:latin typeface="Roboto"/>
                  </a:rPr>
                  <a:t>.</a:t>
                </a:r>
                <a:endParaRPr lang="lt-LT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72" y="3095387"/>
                <a:ext cx="1943930" cy="369332"/>
              </a:xfrm>
              <a:prstGeom prst="rect">
                <a:avLst/>
              </a:prstGeom>
              <a:blipFill>
                <a:blip r:embed="rId5"/>
                <a:stretch>
                  <a:fillRect l="-2821" t="-10000" r="-2194" b="-2666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572000" y="359637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latin typeface="Roboto"/>
              </a:rPr>
              <a:t> </a:t>
            </a: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Išrinkimo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vidutiniškai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lt-LT" sz="2400" dirty="0">
                    <a:latin typeface="Roboto"/>
                  </a:rPr>
                  <a:t> sukeitimų (geriausiu, blogiausiu ir vidutiniu atveju).</a:t>
                </a:r>
                <a:endParaRPr lang="lt-LT" sz="2400" dirty="0"/>
              </a:p>
              <a:p>
                <a:endParaRPr lang="lt-LT" sz="2400" dirty="0"/>
              </a:p>
              <a:p>
                <a:r>
                  <a:rPr lang="lt-LT" sz="2400" dirty="0"/>
                  <a:t>Ar algoritmas stabilus? – NE</a:t>
                </a:r>
              </a:p>
              <a:p>
                <a:endParaRPr lang="lt-LT" sz="2400" dirty="0"/>
              </a:p>
              <a:p>
                <a:r>
                  <a:rPr lang="lt-LT" dirty="0"/>
                  <a:t>Galima užduotis per egzaminą: „pateikite pavyzdį, įrodantį, kad išrinkimo algoritmas nėra stabilus“.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484784"/>
                <a:ext cx="7823212" cy="5283049"/>
              </a:xfrm>
              <a:prstGeom prst="rect">
                <a:avLst/>
              </a:prstGeom>
              <a:blipFill>
                <a:blip r:embed="rId2"/>
                <a:stretch>
                  <a:fillRect l="-1247" t="-808" b="-103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22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algoritmas (angl. Bubble sort)</a:t>
            </a:r>
            <a:endParaRPr lang="lt-LT" altLang="lt-LT" sz="3000" b="1" i="1" noProof="0" dirty="0"/>
          </a:p>
        </p:txBody>
      </p:sp>
      <p:sp>
        <p:nvSpPr>
          <p:cNvPr id="34" name="Rectangle 33"/>
          <p:cNvSpPr/>
          <p:nvPr/>
        </p:nvSpPr>
        <p:spPr>
          <a:xfrm>
            <a:off x="899592" y="16356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b="1" dirty="0"/>
              <a:t>BUBBLE-SORT</a:t>
            </a:r>
            <a:r>
              <a:rPr lang="lt-LT" dirty="0"/>
              <a:t>(A):</a:t>
            </a:r>
          </a:p>
          <a:p>
            <a:r>
              <a:rPr lang="lt-LT" dirty="0"/>
              <a:t>1.    n ← length(A)</a:t>
            </a:r>
          </a:p>
          <a:p>
            <a:r>
              <a:rPr lang="lt-LT" dirty="0"/>
              <a:t>2.    </a:t>
            </a:r>
            <a:r>
              <a:rPr lang="lt-LT" b="1" dirty="0"/>
              <a:t>for</a:t>
            </a:r>
            <a:r>
              <a:rPr lang="lt-LT" dirty="0"/>
              <a:t> i ← 0 </a:t>
            </a:r>
            <a:r>
              <a:rPr lang="lt-LT" b="1" dirty="0"/>
              <a:t>to</a:t>
            </a:r>
            <a:r>
              <a:rPr lang="lt-LT" dirty="0"/>
              <a:t> n – 1 </a:t>
            </a:r>
            <a:r>
              <a:rPr lang="lt-LT" b="1" dirty="0"/>
              <a:t>do</a:t>
            </a:r>
          </a:p>
          <a:p>
            <a:r>
              <a:rPr lang="lt-LT" dirty="0"/>
              <a:t>3.        swapped ← False</a:t>
            </a:r>
          </a:p>
          <a:p>
            <a:r>
              <a:rPr lang="lt-LT" dirty="0"/>
              <a:t>4.        </a:t>
            </a:r>
            <a:r>
              <a:rPr lang="lt-LT" b="1" dirty="0"/>
              <a:t>for</a:t>
            </a:r>
            <a:r>
              <a:rPr lang="lt-LT" dirty="0"/>
              <a:t> j ← 0 </a:t>
            </a:r>
            <a:r>
              <a:rPr lang="lt-LT" b="1" dirty="0"/>
              <a:t>to</a:t>
            </a:r>
            <a:r>
              <a:rPr lang="lt-LT" dirty="0"/>
              <a:t> n – i – 1 </a:t>
            </a:r>
            <a:r>
              <a:rPr lang="lt-LT" b="1" dirty="0"/>
              <a:t>do</a:t>
            </a:r>
          </a:p>
          <a:p>
            <a:r>
              <a:rPr lang="lt-LT" dirty="0"/>
              <a:t>5.            </a:t>
            </a:r>
            <a:r>
              <a:rPr lang="lt-LT" b="1" dirty="0"/>
              <a:t>if</a:t>
            </a:r>
            <a:r>
              <a:rPr lang="lt-LT" dirty="0"/>
              <a:t> A[ j ] &gt; A[ j + 1 ] </a:t>
            </a:r>
            <a:r>
              <a:rPr lang="lt-LT" b="1" dirty="0"/>
              <a:t>then</a:t>
            </a:r>
          </a:p>
          <a:p>
            <a:r>
              <a:rPr lang="lt-LT" dirty="0"/>
              <a:t>6.                swap(A[ j ], A[ j + 1 ])</a:t>
            </a:r>
          </a:p>
          <a:p>
            <a:r>
              <a:rPr lang="lt-LT" dirty="0"/>
              <a:t>7.                swapped ← </a:t>
            </a:r>
            <a:r>
              <a:rPr lang="lt-LT" b="1" dirty="0"/>
              <a:t>True</a:t>
            </a:r>
          </a:p>
          <a:p>
            <a:r>
              <a:rPr lang="lt-LT" dirty="0"/>
              <a:t>8.        </a:t>
            </a:r>
            <a:r>
              <a:rPr lang="lt-LT" b="1" dirty="0"/>
              <a:t>if</a:t>
            </a:r>
            <a:r>
              <a:rPr lang="lt-LT" dirty="0"/>
              <a:t> swapped = False </a:t>
            </a:r>
            <a:r>
              <a:rPr lang="lt-LT" b="1" dirty="0"/>
              <a:t>then</a:t>
            </a:r>
          </a:p>
          <a:p>
            <a:r>
              <a:rPr lang="lt-LT" dirty="0"/>
              <a:t>9.            </a:t>
            </a:r>
            <a:r>
              <a:rPr lang="lt-LT" b="1" dirty="0"/>
              <a:t>break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5032"/>
            <a:ext cx="3163490" cy="316349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899592" y="5400962"/>
            <a:ext cx="5282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https://www.youtube.com/watch?v=nmhjrI-aW5o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091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Burbuliuko algoritmo sudėtingumas</a:t>
            </a:r>
            <a:endParaRPr lang="lt-LT" altLang="lt-LT" sz="3000" b="1" i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/>
                  <a:t>Blogiausiu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),</a:t>
                </a:r>
              </a:p>
              <a:p>
                <a:r>
                  <a:rPr lang="lt-LT" sz="2400" dirty="0"/>
                  <a:t>Geriausiu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 ir O(n) – sudėtingumas pagerinamas, kai algoritmas stabdomas paskutinės iteracijos metu, jei nebuvo elementų sukeitimų (</a:t>
                </a:r>
                <a:r>
                  <a:rPr lang="lt-LT" sz="2400" i="1" dirty="0"/>
                  <a:t>swap</a:t>
                </a:r>
                <a:r>
                  <a:rPr lang="lt-LT" sz="2400" dirty="0"/>
                  <a:t>).</a:t>
                </a:r>
              </a:p>
              <a:p>
                <a:r>
                  <a:rPr lang="lt-LT" sz="2400" dirty="0"/>
                  <a:t>Vidutiniu atveju: O(n</a:t>
                </a:r>
                <a:r>
                  <a:rPr lang="lt-LT" sz="2400" baseline="30000" dirty="0"/>
                  <a:t>2</a:t>
                </a:r>
                <a:r>
                  <a:rPr lang="lt-LT" sz="2400" dirty="0"/>
                  <a:t>).</a:t>
                </a:r>
              </a:p>
              <a:p>
                <a:endParaRPr lang="lt-LT" sz="2400" dirty="0"/>
              </a:p>
              <a:p>
                <a:r>
                  <a:rPr lang="lt-LT" sz="2400" dirty="0"/>
                  <a:t>Vidinės atminties naudojimas blogiausiu atveju: O(1).</a:t>
                </a:r>
              </a:p>
              <a:p>
                <a:endParaRPr lang="lt-LT" sz="2400" dirty="0"/>
              </a:p>
              <a:p>
                <a:r>
                  <a:rPr lang="lt-LT" sz="2400" dirty="0">
                    <a:latin typeface="Roboto"/>
                  </a:rPr>
                  <a:t>Algoritmo vykdymo metu atliekama maždaug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</a:t>
                </a:r>
                <a:r>
                  <a:rPr lang="en-US" sz="2400" dirty="0" err="1">
                    <a:latin typeface="Roboto"/>
                  </a:rPr>
                  <a:t>palyginim</a:t>
                </a:r>
                <a:r>
                  <a:rPr lang="lt-LT" sz="2400" dirty="0">
                    <a:latin typeface="Roboto"/>
                  </a:rPr>
                  <a:t>ų ir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t-LT" sz="2400" dirty="0">
                    <a:latin typeface="Roboto"/>
                  </a:rPr>
                  <a:t> sukeitimų (blogiausiu ir vidutiniu atveju).</a:t>
                </a:r>
              </a:p>
              <a:p>
                <a:endParaRPr lang="lt-LT" sz="2400" dirty="0">
                  <a:latin typeface="Roboto"/>
                </a:endParaRPr>
              </a:p>
              <a:p>
                <a:r>
                  <a:rPr lang="lt-LT" sz="2400" dirty="0"/>
                  <a:t>Ar algoritmas stabilus? – TAIP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556792"/>
                <a:ext cx="7823212" cy="4933787"/>
              </a:xfrm>
              <a:prstGeom prst="rect">
                <a:avLst/>
              </a:prstGeom>
              <a:blipFill>
                <a:blip r:embed="rId2"/>
                <a:stretch>
                  <a:fillRect l="-1247" t="-864" b="-1852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36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3000" b="1" i="1" dirty="0">
                <a:solidFill>
                  <a:schemeClr val="tx1"/>
                </a:solidFill>
              </a:rPr>
              <a:t>Įterpimo algoritmas (angl. Insertion sort)</a:t>
            </a:r>
            <a:endParaRPr lang="lt-LT" altLang="lt-LT" sz="3000" b="1" i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1152128" y="188674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INSERTION-SORT</a:t>
            </a:r>
            <a:r>
              <a:rPr lang="en-US" dirty="0"/>
              <a:t>(A):</a:t>
            </a:r>
          </a:p>
          <a:p>
            <a:r>
              <a:rPr lang="lt-LT" dirty="0"/>
              <a:t>1.</a:t>
            </a:r>
            <a:r>
              <a:rPr lang="en-US" dirty="0"/>
              <a:t>    n ← length(A)</a:t>
            </a:r>
          </a:p>
          <a:p>
            <a:r>
              <a:rPr lang="lt-LT" dirty="0"/>
              <a:t>2.</a:t>
            </a:r>
            <a:r>
              <a:rPr lang="en-US" dirty="0"/>
              <a:t>  </a:t>
            </a:r>
            <a:r>
              <a:rPr lang="lt-LT" dirty="0"/>
              <a:t> </a:t>
            </a:r>
            <a:r>
              <a:rPr lang="en-US" dirty="0"/>
              <a:t>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← </a:t>
            </a:r>
            <a:r>
              <a:rPr lang="lt-LT" dirty="0"/>
              <a:t>1</a:t>
            </a:r>
            <a:r>
              <a:rPr lang="en-US" dirty="0"/>
              <a:t> to n – 1 </a:t>
            </a:r>
            <a:r>
              <a:rPr lang="en-US" b="1" dirty="0"/>
              <a:t>do</a:t>
            </a:r>
          </a:p>
          <a:p>
            <a:r>
              <a:rPr lang="lt-LT" dirty="0"/>
              <a:t>3.</a:t>
            </a:r>
            <a:r>
              <a:rPr lang="en-US" dirty="0"/>
              <a:t>        key ← A[</a:t>
            </a:r>
            <a:r>
              <a:rPr lang="lt-LT" dirty="0"/>
              <a:t> </a:t>
            </a:r>
            <a:r>
              <a:rPr lang="en-US" dirty="0" err="1"/>
              <a:t>i</a:t>
            </a:r>
            <a:r>
              <a:rPr lang="lt-LT" dirty="0"/>
              <a:t> </a:t>
            </a:r>
            <a:r>
              <a:rPr lang="en-US" dirty="0"/>
              <a:t>]</a:t>
            </a:r>
          </a:p>
          <a:p>
            <a:r>
              <a:rPr lang="lt-LT" dirty="0"/>
              <a:t>4.</a:t>
            </a:r>
            <a:r>
              <a:rPr lang="en-US" dirty="0"/>
              <a:t>        j ← </a:t>
            </a:r>
            <a:r>
              <a:rPr lang="en-US" dirty="0" err="1"/>
              <a:t>i</a:t>
            </a:r>
            <a:r>
              <a:rPr lang="en-US" dirty="0"/>
              <a:t> – 1</a:t>
            </a:r>
          </a:p>
          <a:p>
            <a:r>
              <a:rPr lang="lt-LT" dirty="0"/>
              <a:t>5.</a:t>
            </a:r>
            <a:r>
              <a:rPr lang="en-US" dirty="0"/>
              <a:t>        </a:t>
            </a:r>
            <a:r>
              <a:rPr lang="en-US" b="1" dirty="0"/>
              <a:t>while</a:t>
            </a:r>
            <a:r>
              <a:rPr lang="en-US" dirty="0"/>
              <a:t> j ≥</a:t>
            </a:r>
            <a:r>
              <a:rPr lang="lt-LT" dirty="0"/>
              <a:t> </a:t>
            </a:r>
            <a:r>
              <a:rPr lang="en-US" dirty="0"/>
              <a:t>0 </a:t>
            </a:r>
            <a:r>
              <a:rPr lang="en-US" b="1" dirty="0"/>
              <a:t>and</a:t>
            </a:r>
            <a:r>
              <a:rPr lang="en-US" dirty="0"/>
              <a:t> key &lt; A[</a:t>
            </a:r>
            <a:r>
              <a:rPr lang="lt-LT" dirty="0"/>
              <a:t> </a:t>
            </a:r>
            <a:r>
              <a:rPr lang="en-US" dirty="0"/>
              <a:t>j</a:t>
            </a:r>
            <a:r>
              <a:rPr lang="lt-LT" dirty="0"/>
              <a:t> </a:t>
            </a:r>
            <a:r>
              <a:rPr lang="en-US" dirty="0"/>
              <a:t>] </a:t>
            </a:r>
            <a:r>
              <a:rPr lang="en-US" b="1" dirty="0"/>
              <a:t>do</a:t>
            </a:r>
          </a:p>
          <a:p>
            <a:r>
              <a:rPr lang="lt-LT" dirty="0"/>
              <a:t>6.</a:t>
            </a:r>
            <a:r>
              <a:rPr lang="en-US" dirty="0"/>
              <a:t>                A[</a:t>
            </a:r>
            <a:r>
              <a:rPr lang="lt-LT" dirty="0"/>
              <a:t> </a:t>
            </a:r>
            <a:r>
              <a:rPr lang="en-US" dirty="0"/>
              <a:t>j+1</a:t>
            </a:r>
            <a:r>
              <a:rPr lang="lt-LT" dirty="0"/>
              <a:t> </a:t>
            </a:r>
            <a:r>
              <a:rPr lang="en-US" dirty="0"/>
              <a:t>] ← A[</a:t>
            </a:r>
            <a:r>
              <a:rPr lang="lt-LT" dirty="0"/>
              <a:t> </a:t>
            </a:r>
            <a:r>
              <a:rPr lang="en-US" dirty="0"/>
              <a:t>j</a:t>
            </a:r>
            <a:r>
              <a:rPr lang="lt-LT" dirty="0"/>
              <a:t> </a:t>
            </a:r>
            <a:r>
              <a:rPr lang="en-US" dirty="0"/>
              <a:t>]</a:t>
            </a:r>
          </a:p>
          <a:p>
            <a:r>
              <a:rPr lang="lt-LT" dirty="0"/>
              <a:t>7.</a:t>
            </a:r>
            <a:r>
              <a:rPr lang="en-US" dirty="0"/>
              <a:t>                j ← j – 1</a:t>
            </a:r>
          </a:p>
          <a:p>
            <a:r>
              <a:rPr lang="lt-LT" dirty="0"/>
              <a:t>8.</a:t>
            </a:r>
            <a:r>
              <a:rPr lang="en-US" dirty="0"/>
              <a:t>        A[</a:t>
            </a:r>
            <a:r>
              <a:rPr lang="lt-LT" dirty="0"/>
              <a:t> </a:t>
            </a:r>
            <a:r>
              <a:rPr lang="en-US" dirty="0"/>
              <a:t>j+1</a:t>
            </a:r>
            <a:r>
              <a:rPr lang="lt-LT" dirty="0"/>
              <a:t> </a:t>
            </a:r>
            <a:r>
              <a:rPr lang="en-US" dirty="0"/>
              <a:t>] ← key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7638"/>
            <a:ext cx="2251792" cy="3523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156" y="543783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i="1" dirty="0">
                <a:latin typeface="Roboto"/>
              </a:rPr>
              <a:t>GeeksforGeeks</a:t>
            </a:r>
            <a:r>
              <a:rPr lang="lt-LT" dirty="0">
                <a:latin typeface="Roboto"/>
              </a:rPr>
              <a:t> vizualizacija:</a:t>
            </a:r>
          </a:p>
          <a:p>
            <a:r>
              <a:rPr lang="lt-LT" dirty="0">
                <a:latin typeface="Roboto"/>
                <a:hlinkClick r:id="rId3"/>
              </a:rPr>
              <a:t>https://www.youtube.com/watch?v=OGzPmgsI-pQ</a:t>
            </a:r>
            <a:endParaRPr lang="lt-LT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86620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13406</TotalTime>
  <Words>2300</Words>
  <Application>Microsoft Office PowerPoint</Application>
  <PresentationFormat>On-screen Show (4:3)</PresentationFormat>
  <Paragraphs>291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Roboto</vt:lpstr>
      <vt:lpstr>Default Design</vt:lpstr>
      <vt:lpstr>Duomenų struktūros ir algoritmai</vt:lpstr>
      <vt:lpstr>5 paskaitos tikslas</vt:lpstr>
      <vt:lpstr>Rikiavimo algoritmo stabilumas</vt:lpstr>
      <vt:lpstr>Rikiavimo algoritmai ir jų sudėtingumai gali būti įvertinti</vt:lpstr>
      <vt:lpstr>Išrinkimo algoritmas (angl. Selection sort)</vt:lpstr>
      <vt:lpstr>Išrinkimo algoritmo sudėtingumas</vt:lpstr>
      <vt:lpstr>Burbuliuko algoritmas (angl. Bubble sort)</vt:lpstr>
      <vt:lpstr>Burbuliuko algoritmo sudėtingumas</vt:lpstr>
      <vt:lpstr>Įterpimo algoritmas (angl. Insertion sort)</vt:lpstr>
      <vt:lpstr>Įterpimo algoritmo sudėtingumas</vt:lpstr>
      <vt:lpstr>Rikiavimas Šelo metodu (angl. Shell sort)</vt:lpstr>
      <vt:lpstr>Dar daugiau galimų tarpų...</vt:lpstr>
      <vt:lpstr>Šelo rikiavimo algoritmo sudėtingumas</vt:lpstr>
      <vt:lpstr>Spartaus rikiavimo algoritmas (angl. Quick sort)</vt:lpstr>
      <vt:lpstr>Spartaus rikiavimo algoritmo sudėtingumas</vt:lpstr>
      <vt:lpstr>Sąlajos rikiavimas (angl. Merge sort)</vt:lpstr>
      <vt:lpstr>Sąlajos rikiavimo algoritmo sudėtingumas</vt:lpstr>
      <vt:lpstr>Išorinis rikiavimas (angl. External sorting) (arba išorinis rikiavimas sujungimu)</vt:lpstr>
      <vt:lpstr>Išorinio rikiavimo algoritmo sudėtingumas</vt:lpstr>
      <vt:lpstr>Piramidės rikiavimas (angl. Heap sort)</vt:lpstr>
      <vt:lpstr>Piramidės rikiavimo algoritmo sudėtingumas</vt:lpstr>
      <vt:lpstr>Skaitmeninis rikiavimas (angl. Radix sort)</vt:lpstr>
      <vt:lpstr>Skaitmeninio rikiavimo algoritmo sudėtingumas</vt:lpstr>
      <vt:lpstr>Rikiavimo algoritmų vizualizacijos</vt:lpstr>
      <vt:lpstr>Ačiū už dėmesį.  Klausimai?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akatasis</dc:creator>
  <cp:lastModifiedBy>Martynas Sabaliauskas</cp:lastModifiedBy>
  <cp:revision>397</cp:revision>
  <dcterms:created xsi:type="dcterms:W3CDTF">2012-10-13T21:23:27Z</dcterms:created>
  <dcterms:modified xsi:type="dcterms:W3CDTF">2025-03-04T08:26:49Z</dcterms:modified>
</cp:coreProperties>
</file>