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2"/>
  </p:notesMasterIdLst>
  <p:sldIdLst>
    <p:sldId id="334" r:id="rId2"/>
    <p:sldId id="353" r:id="rId3"/>
    <p:sldId id="437" r:id="rId4"/>
    <p:sldId id="753" r:id="rId5"/>
    <p:sldId id="752" r:id="rId6"/>
    <p:sldId id="751" r:id="rId7"/>
    <p:sldId id="754" r:id="rId8"/>
    <p:sldId id="755" r:id="rId9"/>
    <p:sldId id="756" r:id="rId10"/>
    <p:sldId id="757" r:id="rId11"/>
    <p:sldId id="758" r:id="rId12"/>
    <p:sldId id="759" r:id="rId13"/>
    <p:sldId id="760" r:id="rId14"/>
    <p:sldId id="761" r:id="rId15"/>
    <p:sldId id="770" r:id="rId16"/>
    <p:sldId id="762" r:id="rId17"/>
    <p:sldId id="763" r:id="rId18"/>
    <p:sldId id="764" r:id="rId19"/>
    <p:sldId id="771" r:id="rId20"/>
    <p:sldId id="765" r:id="rId21"/>
    <p:sldId id="766" r:id="rId22"/>
    <p:sldId id="767" r:id="rId23"/>
    <p:sldId id="772" r:id="rId24"/>
    <p:sldId id="768" r:id="rId25"/>
    <p:sldId id="769" r:id="rId26"/>
    <p:sldId id="773" r:id="rId27"/>
    <p:sldId id="774" r:id="rId28"/>
    <p:sldId id="775" r:id="rId29"/>
    <p:sldId id="776" r:id="rId30"/>
    <p:sldId id="777" r:id="rId31"/>
    <p:sldId id="778" r:id="rId32"/>
    <p:sldId id="779" r:id="rId33"/>
    <p:sldId id="780" r:id="rId34"/>
    <p:sldId id="782" r:id="rId35"/>
    <p:sldId id="781" r:id="rId36"/>
    <p:sldId id="791" r:id="rId37"/>
    <p:sldId id="792" r:id="rId38"/>
    <p:sldId id="793" r:id="rId39"/>
    <p:sldId id="795" r:id="rId40"/>
    <p:sldId id="641" r:id="rId41"/>
    <p:sldId id="794" r:id="rId42"/>
    <p:sldId id="783" r:id="rId43"/>
    <p:sldId id="784" r:id="rId44"/>
    <p:sldId id="785" r:id="rId45"/>
    <p:sldId id="786" r:id="rId46"/>
    <p:sldId id="787" r:id="rId47"/>
    <p:sldId id="788" r:id="rId48"/>
    <p:sldId id="789" r:id="rId49"/>
    <p:sldId id="790" r:id="rId50"/>
    <p:sldId id="311" r:id="rId51"/>
  </p:sldIdLst>
  <p:sldSz cx="9144000" cy="6858000" type="screen4x3"/>
  <p:notesSz cx="6858000" cy="9144000"/>
  <p:defaultTextStyle>
    <a:defPPr>
      <a:defRPr lang="lt-LT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  <a:srgbClr val="FF7C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31" autoAdjust="0"/>
    <p:restoredTop sz="93837" autoAdjust="0"/>
  </p:normalViewPr>
  <p:slideViewPr>
    <p:cSldViewPr>
      <p:cViewPr varScale="1">
        <p:scale>
          <a:sx n="108" d="100"/>
          <a:sy n="108" d="100"/>
        </p:scale>
        <p:origin x="1710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296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4716"/>
    </p:cViewPr>
  </p:sorterViewPr>
  <p:notesViewPr>
    <p:cSldViewPr>
      <p:cViewPr varScale="1">
        <p:scale>
          <a:sx n="88" d="100"/>
          <a:sy n="88" d="100"/>
        </p:scale>
        <p:origin x="2964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1D0BE141-F30F-4A96-BCB9-506BF4E734E2}" type="datetimeFigureOut">
              <a:rPr lang="lt-LT"/>
              <a:pPr>
                <a:defRPr/>
              </a:pPr>
              <a:t>2018-04-25</a:t>
            </a:fld>
            <a:endParaRPr lang="lt-L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lt-LT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lt-LT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CC13AF1D-8C7B-4D13-A0D0-FB60705CE44B}" type="slidenum">
              <a:rPr lang="lt-LT"/>
              <a:pPr>
                <a:defRPr/>
              </a:pPr>
              <a:t>‹#›</a:t>
            </a:fld>
            <a:endParaRPr lang="lt-L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C13AF1D-8C7B-4D13-A0D0-FB60705CE44B}" type="slidenum">
              <a:rPr lang="lt-LT" smtClean="0"/>
              <a:pPr>
                <a:defRPr/>
              </a:pPr>
              <a:t>6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11232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C13AF1D-8C7B-4D13-A0D0-FB60705CE44B}" type="slidenum">
              <a:rPr lang="lt-LT" smtClean="0"/>
              <a:pPr>
                <a:defRPr/>
              </a:pPr>
              <a:t>15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60487307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C13AF1D-8C7B-4D13-A0D0-FB60705CE44B}" type="slidenum">
              <a:rPr lang="lt-LT" smtClean="0"/>
              <a:pPr>
                <a:defRPr/>
              </a:pPr>
              <a:t>16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14182862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C13AF1D-8C7B-4D13-A0D0-FB60705CE44B}" type="slidenum">
              <a:rPr lang="lt-LT" smtClean="0"/>
              <a:pPr>
                <a:defRPr/>
              </a:pPr>
              <a:t>17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21835852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C13AF1D-8C7B-4D13-A0D0-FB60705CE44B}" type="slidenum">
              <a:rPr lang="lt-LT" smtClean="0"/>
              <a:pPr>
                <a:defRPr/>
              </a:pPr>
              <a:t>18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5034974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C13AF1D-8C7B-4D13-A0D0-FB60705CE44B}" type="slidenum">
              <a:rPr lang="lt-LT" smtClean="0"/>
              <a:pPr>
                <a:defRPr/>
              </a:pPr>
              <a:t>19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30539019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C13AF1D-8C7B-4D13-A0D0-FB60705CE44B}" type="slidenum">
              <a:rPr lang="lt-LT" smtClean="0"/>
              <a:pPr>
                <a:defRPr/>
              </a:pPr>
              <a:t>20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7358200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C13AF1D-8C7B-4D13-A0D0-FB60705CE44B}" type="slidenum">
              <a:rPr lang="lt-LT" smtClean="0"/>
              <a:pPr>
                <a:defRPr/>
              </a:pPr>
              <a:t>21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65145096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C13AF1D-8C7B-4D13-A0D0-FB60705CE44B}" type="slidenum">
              <a:rPr lang="lt-LT" smtClean="0"/>
              <a:pPr>
                <a:defRPr/>
              </a:pPr>
              <a:t>22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426804445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C13AF1D-8C7B-4D13-A0D0-FB60705CE44B}" type="slidenum">
              <a:rPr lang="lt-LT" smtClean="0"/>
              <a:pPr>
                <a:defRPr/>
              </a:pPr>
              <a:t>23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09726770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C13AF1D-8C7B-4D13-A0D0-FB60705CE44B}" type="slidenum">
              <a:rPr lang="lt-LT" smtClean="0"/>
              <a:pPr>
                <a:defRPr/>
              </a:pPr>
              <a:t>24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3876156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C13AF1D-8C7B-4D13-A0D0-FB60705CE44B}" type="slidenum">
              <a:rPr lang="lt-LT" smtClean="0"/>
              <a:pPr>
                <a:defRPr/>
              </a:pPr>
              <a:t>7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97397741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C13AF1D-8C7B-4D13-A0D0-FB60705CE44B}" type="slidenum">
              <a:rPr lang="lt-LT" smtClean="0"/>
              <a:pPr>
                <a:defRPr/>
              </a:pPr>
              <a:t>25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8377701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C13AF1D-8C7B-4D13-A0D0-FB60705CE44B}" type="slidenum">
              <a:rPr lang="lt-LT" smtClean="0"/>
              <a:pPr>
                <a:defRPr/>
              </a:pPr>
              <a:t>26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56890335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C13AF1D-8C7B-4D13-A0D0-FB60705CE44B}" type="slidenum">
              <a:rPr lang="lt-LT" smtClean="0"/>
              <a:pPr>
                <a:defRPr/>
              </a:pPr>
              <a:t>27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09920056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C13AF1D-8C7B-4D13-A0D0-FB60705CE44B}" type="slidenum">
              <a:rPr lang="lt-LT" smtClean="0"/>
              <a:pPr>
                <a:defRPr/>
              </a:pPr>
              <a:t>28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74093261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C13AF1D-8C7B-4D13-A0D0-FB60705CE44B}" type="slidenum">
              <a:rPr lang="lt-LT" smtClean="0"/>
              <a:pPr>
                <a:defRPr/>
              </a:pPr>
              <a:t>29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05447873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C13AF1D-8C7B-4D13-A0D0-FB60705CE44B}" type="slidenum">
              <a:rPr lang="lt-LT" smtClean="0"/>
              <a:pPr>
                <a:defRPr/>
              </a:pPr>
              <a:t>30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356725044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C13AF1D-8C7B-4D13-A0D0-FB60705CE44B}" type="slidenum">
              <a:rPr lang="lt-LT" smtClean="0"/>
              <a:pPr>
                <a:defRPr/>
              </a:pPr>
              <a:t>31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50189085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C13AF1D-8C7B-4D13-A0D0-FB60705CE44B}" type="slidenum">
              <a:rPr lang="lt-LT" smtClean="0"/>
              <a:pPr>
                <a:defRPr/>
              </a:pPr>
              <a:t>32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394962674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C13AF1D-8C7B-4D13-A0D0-FB60705CE44B}" type="slidenum">
              <a:rPr lang="lt-LT" smtClean="0"/>
              <a:pPr>
                <a:defRPr/>
              </a:pPr>
              <a:t>33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159644385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C13AF1D-8C7B-4D13-A0D0-FB60705CE44B}" type="slidenum">
              <a:rPr lang="lt-LT" smtClean="0"/>
              <a:pPr>
                <a:defRPr/>
              </a:pPr>
              <a:t>34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5962291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C13AF1D-8C7B-4D13-A0D0-FB60705CE44B}" type="slidenum">
              <a:rPr lang="lt-LT" smtClean="0"/>
              <a:pPr>
                <a:defRPr/>
              </a:pPr>
              <a:t>8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427315271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C13AF1D-8C7B-4D13-A0D0-FB60705CE44B}" type="slidenum">
              <a:rPr lang="lt-LT" smtClean="0"/>
              <a:pPr>
                <a:defRPr/>
              </a:pPr>
              <a:t>35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855402900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C13AF1D-8C7B-4D13-A0D0-FB60705CE44B}" type="slidenum">
              <a:rPr lang="lt-LT" smtClean="0"/>
              <a:pPr>
                <a:defRPr/>
              </a:pPr>
              <a:t>36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347535458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C13AF1D-8C7B-4D13-A0D0-FB60705CE44B}" type="slidenum">
              <a:rPr lang="lt-LT" smtClean="0"/>
              <a:pPr>
                <a:defRPr/>
              </a:pPr>
              <a:t>37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627152587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C13AF1D-8C7B-4D13-A0D0-FB60705CE44B}" type="slidenum">
              <a:rPr lang="lt-LT" smtClean="0"/>
              <a:pPr>
                <a:defRPr/>
              </a:pPr>
              <a:t>38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331732490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C13AF1D-8C7B-4D13-A0D0-FB60705CE44B}" type="slidenum">
              <a:rPr lang="lt-LT" smtClean="0"/>
              <a:pPr>
                <a:defRPr/>
              </a:pPr>
              <a:t>39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4147919690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C13AF1D-8C7B-4D13-A0D0-FB60705CE44B}" type="slidenum">
              <a:rPr lang="lt-LT" smtClean="0"/>
              <a:pPr>
                <a:defRPr/>
              </a:pPr>
              <a:t>40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6506787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C13AF1D-8C7B-4D13-A0D0-FB60705CE44B}" type="slidenum">
              <a:rPr lang="lt-LT" smtClean="0"/>
              <a:pPr>
                <a:defRPr/>
              </a:pPr>
              <a:t>9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0026393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C13AF1D-8C7B-4D13-A0D0-FB60705CE44B}" type="slidenum">
              <a:rPr lang="lt-LT" smtClean="0"/>
              <a:pPr>
                <a:defRPr/>
              </a:pPr>
              <a:t>10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41020490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C13AF1D-8C7B-4D13-A0D0-FB60705CE44B}" type="slidenum">
              <a:rPr lang="lt-LT" smtClean="0"/>
              <a:pPr>
                <a:defRPr/>
              </a:pPr>
              <a:t>11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33914184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C13AF1D-8C7B-4D13-A0D0-FB60705CE44B}" type="slidenum">
              <a:rPr lang="lt-LT" smtClean="0"/>
              <a:pPr>
                <a:defRPr/>
              </a:pPr>
              <a:t>12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414908285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C13AF1D-8C7B-4D13-A0D0-FB60705CE44B}" type="slidenum">
              <a:rPr lang="lt-LT" smtClean="0"/>
              <a:pPr>
                <a:defRPr/>
              </a:pPr>
              <a:t>13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44445346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C13AF1D-8C7B-4D13-A0D0-FB60705CE44B}" type="slidenum">
              <a:rPr lang="lt-LT" smtClean="0"/>
              <a:pPr>
                <a:defRPr/>
              </a:pPr>
              <a:t>14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5646185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lt-L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 altLang="lt-L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 altLang="lt-L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609B92-D1A6-43EF-89A3-BD25087BF6C1}" type="slidenum">
              <a:rPr lang="lt-LT" altLang="lt-LT"/>
              <a:pPr>
                <a:defRPr/>
              </a:pPr>
              <a:t>‹#›</a:t>
            </a:fld>
            <a:endParaRPr lang="lt-LT" altLang="lt-LT"/>
          </a:p>
        </p:txBody>
      </p:sp>
    </p:spTree>
    <p:extLst>
      <p:ext uri="{BB962C8B-B14F-4D97-AF65-F5344CB8AC3E}">
        <p14:creationId xmlns:p14="http://schemas.microsoft.com/office/powerpoint/2010/main" val="812970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 altLang="lt-L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 altLang="lt-L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2A7451-0C6B-41CA-AF22-FE363191520E}" type="slidenum">
              <a:rPr lang="lt-LT" altLang="lt-LT"/>
              <a:pPr>
                <a:defRPr/>
              </a:pPr>
              <a:t>‹#›</a:t>
            </a:fld>
            <a:endParaRPr lang="lt-LT" altLang="lt-LT"/>
          </a:p>
        </p:txBody>
      </p:sp>
    </p:spTree>
    <p:extLst>
      <p:ext uri="{BB962C8B-B14F-4D97-AF65-F5344CB8AC3E}">
        <p14:creationId xmlns:p14="http://schemas.microsoft.com/office/powerpoint/2010/main" val="1478985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 altLang="lt-L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 altLang="lt-L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B5788E-FDBE-463E-A247-BD5E23542492}" type="slidenum">
              <a:rPr lang="lt-LT" altLang="lt-LT"/>
              <a:pPr>
                <a:defRPr/>
              </a:pPr>
              <a:t>‹#›</a:t>
            </a:fld>
            <a:endParaRPr lang="lt-LT" altLang="lt-LT"/>
          </a:p>
        </p:txBody>
      </p:sp>
    </p:spTree>
    <p:extLst>
      <p:ext uri="{BB962C8B-B14F-4D97-AF65-F5344CB8AC3E}">
        <p14:creationId xmlns:p14="http://schemas.microsoft.com/office/powerpoint/2010/main" val="10124098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 altLang="lt-L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 altLang="lt-L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65462C-BDBC-47FC-BD49-ABCA1A677466}" type="slidenum">
              <a:rPr lang="lt-LT" altLang="lt-LT"/>
              <a:pPr>
                <a:defRPr/>
              </a:pPr>
              <a:t>‹#›</a:t>
            </a:fld>
            <a:endParaRPr lang="lt-LT" altLang="lt-LT"/>
          </a:p>
        </p:txBody>
      </p:sp>
    </p:spTree>
    <p:extLst>
      <p:ext uri="{BB962C8B-B14F-4D97-AF65-F5344CB8AC3E}">
        <p14:creationId xmlns:p14="http://schemas.microsoft.com/office/powerpoint/2010/main" val="18300048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 altLang="lt-LT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 altLang="lt-LT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9A5DDF-5A83-460A-9BDF-FD7D7BD0E1FE}" type="slidenum">
              <a:rPr lang="lt-LT" altLang="lt-LT"/>
              <a:pPr>
                <a:defRPr/>
              </a:pPr>
              <a:t>‹#›</a:t>
            </a:fld>
            <a:endParaRPr lang="lt-LT" altLang="lt-LT"/>
          </a:p>
        </p:txBody>
      </p:sp>
    </p:spTree>
    <p:extLst>
      <p:ext uri="{BB962C8B-B14F-4D97-AF65-F5344CB8AC3E}">
        <p14:creationId xmlns:p14="http://schemas.microsoft.com/office/powerpoint/2010/main" val="39720309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lt-LT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 altLang="lt-L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 altLang="lt-L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84342A-A072-45DA-A873-8DC873AB7489}" type="slidenum">
              <a:rPr lang="lt-LT" altLang="lt-LT"/>
              <a:pPr>
                <a:defRPr/>
              </a:pPr>
              <a:t>‹#›</a:t>
            </a:fld>
            <a:endParaRPr lang="lt-LT" altLang="lt-LT"/>
          </a:p>
        </p:txBody>
      </p:sp>
    </p:spTree>
    <p:extLst>
      <p:ext uri="{BB962C8B-B14F-4D97-AF65-F5344CB8AC3E}">
        <p14:creationId xmlns:p14="http://schemas.microsoft.com/office/powerpoint/2010/main" val="3370001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 altLang="lt-LT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 altLang="lt-LT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0BE62E-AAB6-46E3-9C1C-D504E68E5BD1}" type="slidenum">
              <a:rPr lang="lt-LT" altLang="lt-LT"/>
              <a:pPr>
                <a:defRPr/>
              </a:pPr>
              <a:t>‹#›</a:t>
            </a:fld>
            <a:endParaRPr lang="lt-LT" altLang="lt-LT"/>
          </a:p>
        </p:txBody>
      </p:sp>
    </p:spTree>
    <p:extLst>
      <p:ext uri="{BB962C8B-B14F-4D97-AF65-F5344CB8AC3E}">
        <p14:creationId xmlns:p14="http://schemas.microsoft.com/office/powerpoint/2010/main" val="15503097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 altLang="lt-LT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 altLang="lt-LT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569E65-2B17-4942-9FCE-058832887ED7}" type="slidenum">
              <a:rPr lang="lt-LT" altLang="lt-LT"/>
              <a:pPr>
                <a:defRPr/>
              </a:pPr>
              <a:t>‹#›</a:t>
            </a:fld>
            <a:endParaRPr lang="lt-LT" altLang="lt-LT"/>
          </a:p>
        </p:txBody>
      </p:sp>
    </p:spTree>
    <p:extLst>
      <p:ext uri="{BB962C8B-B14F-4D97-AF65-F5344CB8AC3E}">
        <p14:creationId xmlns:p14="http://schemas.microsoft.com/office/powerpoint/2010/main" val="7368019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 altLang="lt-L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 altLang="lt-L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10A4CC-4F33-4E70-AE70-43C798316BFA}" type="slidenum">
              <a:rPr lang="lt-LT" altLang="lt-LT"/>
              <a:pPr>
                <a:defRPr/>
              </a:pPr>
              <a:t>‹#›</a:t>
            </a:fld>
            <a:endParaRPr lang="lt-LT" altLang="lt-LT"/>
          </a:p>
        </p:txBody>
      </p:sp>
    </p:spTree>
    <p:extLst>
      <p:ext uri="{BB962C8B-B14F-4D97-AF65-F5344CB8AC3E}">
        <p14:creationId xmlns:p14="http://schemas.microsoft.com/office/powerpoint/2010/main" val="41589165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 altLang="lt-L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 altLang="lt-L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CE8BF0-6731-414A-8FC5-683126ED6235}" type="slidenum">
              <a:rPr lang="lt-LT" altLang="lt-LT"/>
              <a:pPr>
                <a:defRPr/>
              </a:pPr>
              <a:t>‹#›</a:t>
            </a:fld>
            <a:endParaRPr lang="lt-LT" altLang="lt-LT"/>
          </a:p>
        </p:txBody>
      </p:sp>
    </p:spTree>
    <p:extLst>
      <p:ext uri="{BB962C8B-B14F-4D97-AF65-F5344CB8AC3E}">
        <p14:creationId xmlns:p14="http://schemas.microsoft.com/office/powerpoint/2010/main" val="4719938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 altLang="lt-L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 altLang="lt-L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BC3588-ED0C-4ED2-B436-9938551704EE}" type="slidenum">
              <a:rPr lang="lt-LT" altLang="lt-LT"/>
              <a:pPr>
                <a:defRPr/>
              </a:pPr>
              <a:t>‹#›</a:t>
            </a:fld>
            <a:endParaRPr lang="lt-LT" altLang="lt-LT"/>
          </a:p>
        </p:txBody>
      </p:sp>
    </p:spTree>
    <p:extLst>
      <p:ext uri="{BB962C8B-B14F-4D97-AF65-F5344CB8AC3E}">
        <p14:creationId xmlns:p14="http://schemas.microsoft.com/office/powerpoint/2010/main" val="35510765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 altLang="lt-LT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 altLang="lt-LT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79A924-9CA3-40AA-AD60-FF5431AE894C}" type="slidenum">
              <a:rPr lang="lt-LT" altLang="lt-LT"/>
              <a:pPr>
                <a:defRPr/>
              </a:pPr>
              <a:t>‹#›</a:t>
            </a:fld>
            <a:endParaRPr lang="lt-LT" altLang="lt-LT"/>
          </a:p>
        </p:txBody>
      </p:sp>
    </p:spTree>
    <p:extLst>
      <p:ext uri="{BB962C8B-B14F-4D97-AF65-F5344CB8AC3E}">
        <p14:creationId xmlns:p14="http://schemas.microsoft.com/office/powerpoint/2010/main" val="39589296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 altLang="lt-LT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 altLang="lt-LT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12874F-8BF1-4A11-9018-6AA3D90FE03A}" type="slidenum">
              <a:rPr lang="lt-LT" altLang="lt-LT"/>
              <a:pPr>
                <a:defRPr/>
              </a:pPr>
              <a:t>‹#›</a:t>
            </a:fld>
            <a:endParaRPr lang="lt-LT" altLang="lt-LT"/>
          </a:p>
        </p:txBody>
      </p:sp>
    </p:spTree>
    <p:extLst>
      <p:ext uri="{BB962C8B-B14F-4D97-AF65-F5344CB8AC3E}">
        <p14:creationId xmlns:p14="http://schemas.microsoft.com/office/powerpoint/2010/main" val="3411616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 altLang="lt-LT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 altLang="lt-LT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14C165-1A57-4500-9259-ACF6AB88D2D1}" type="slidenum">
              <a:rPr lang="lt-LT" altLang="lt-LT"/>
              <a:pPr>
                <a:defRPr/>
              </a:pPr>
              <a:t>‹#›</a:t>
            </a:fld>
            <a:endParaRPr lang="lt-LT" altLang="lt-LT"/>
          </a:p>
        </p:txBody>
      </p:sp>
    </p:spTree>
    <p:extLst>
      <p:ext uri="{BB962C8B-B14F-4D97-AF65-F5344CB8AC3E}">
        <p14:creationId xmlns:p14="http://schemas.microsoft.com/office/powerpoint/2010/main" val="18159850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 altLang="lt-L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 altLang="lt-L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A5862B-AE65-4ECA-B35C-5298C7954916}" type="slidenum">
              <a:rPr lang="lt-LT" altLang="lt-LT"/>
              <a:pPr>
                <a:defRPr/>
              </a:pPr>
              <a:t>‹#›</a:t>
            </a:fld>
            <a:endParaRPr lang="lt-LT" altLang="lt-LT"/>
          </a:p>
        </p:txBody>
      </p:sp>
    </p:spTree>
    <p:extLst>
      <p:ext uri="{BB962C8B-B14F-4D97-AF65-F5344CB8AC3E}">
        <p14:creationId xmlns:p14="http://schemas.microsoft.com/office/powerpoint/2010/main" val="6233548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lt-LT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 altLang="lt-L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 altLang="lt-L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B9A39E-9FBA-452B-8930-601983F6BFF7}" type="slidenum">
              <a:rPr lang="lt-LT" altLang="lt-LT"/>
              <a:pPr>
                <a:defRPr/>
              </a:pPr>
              <a:t>‹#›</a:t>
            </a:fld>
            <a:endParaRPr lang="lt-LT" altLang="lt-LT"/>
          </a:p>
        </p:txBody>
      </p:sp>
    </p:spTree>
    <p:extLst>
      <p:ext uri="{BB962C8B-B14F-4D97-AF65-F5344CB8AC3E}">
        <p14:creationId xmlns:p14="http://schemas.microsoft.com/office/powerpoint/2010/main" val="34220082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8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lt-LT" altLang="lt-LT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lt-LT" altLang="lt-LT" smtClean="0"/>
              <a:t>Click to edit Master text styles</a:t>
            </a:r>
          </a:p>
          <a:p>
            <a:pPr lvl="1"/>
            <a:r>
              <a:rPr lang="lt-LT" altLang="lt-LT" smtClean="0"/>
              <a:t>Second level</a:t>
            </a:r>
          </a:p>
          <a:p>
            <a:pPr lvl="2"/>
            <a:r>
              <a:rPr lang="lt-LT" altLang="lt-LT" smtClean="0"/>
              <a:t>Third level</a:t>
            </a:r>
          </a:p>
          <a:p>
            <a:pPr lvl="3"/>
            <a:r>
              <a:rPr lang="lt-LT" altLang="lt-LT" smtClean="0"/>
              <a:t>Fourth level</a:t>
            </a:r>
          </a:p>
          <a:p>
            <a:pPr lvl="4"/>
            <a:r>
              <a:rPr lang="lt-LT" altLang="lt-LT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lt-LT" altLang="lt-LT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lt-LT" altLang="lt-LT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D7514299-AC6F-4C06-B7ED-47DB1A1F79D8}" type="slidenum">
              <a:rPr lang="lt-LT" altLang="lt-LT"/>
              <a:pPr>
                <a:defRPr/>
              </a:pPr>
              <a:t>‹#›</a:t>
            </a:fld>
            <a:endParaRPr lang="lt-LT" altLang="lt-L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  <p:sldLayoutId id="2147483698" r:id="rId14"/>
    <p:sldLayoutId id="2147483699" r:id="rId15"/>
    <p:sldLayoutId id="2147483700" r:id="rId16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lt-L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3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ctrTitle"/>
          </p:nvPr>
        </p:nvSpPr>
        <p:spPr>
          <a:xfrm>
            <a:off x="685800" y="1412875"/>
            <a:ext cx="7772400" cy="1470025"/>
          </a:xfrm>
        </p:spPr>
        <p:txBody>
          <a:bodyPr/>
          <a:lstStyle/>
          <a:p>
            <a:r>
              <a:rPr lang="lt-LT" altLang="lt-LT" b="1" i="1" dirty="0" smtClean="0">
                <a:solidFill>
                  <a:srgbClr val="C00000"/>
                </a:solidFill>
              </a:rPr>
              <a:t>Duomenų struktūros</a:t>
            </a:r>
            <a:br>
              <a:rPr lang="lt-LT" altLang="lt-LT" b="1" i="1" dirty="0" smtClean="0">
                <a:solidFill>
                  <a:srgbClr val="C00000"/>
                </a:solidFill>
              </a:rPr>
            </a:br>
            <a:r>
              <a:rPr lang="lt-LT" altLang="lt-LT" b="1" i="1" dirty="0" smtClean="0">
                <a:solidFill>
                  <a:srgbClr val="C00000"/>
                </a:solidFill>
              </a:rPr>
              <a:t>ir algoritmai</a:t>
            </a:r>
            <a:endParaRPr lang="lt-LT" altLang="lt-LT" dirty="0" smtClean="0"/>
          </a:p>
        </p:txBody>
      </p:sp>
      <p:sp>
        <p:nvSpPr>
          <p:cNvPr id="4099" name="Subtitle 2"/>
          <p:cNvSpPr>
            <a:spLocks noGrp="1"/>
          </p:cNvSpPr>
          <p:nvPr>
            <p:ph type="subTitle" idx="1"/>
          </p:nvPr>
        </p:nvSpPr>
        <p:spPr>
          <a:xfrm>
            <a:off x="1371600" y="3213100"/>
            <a:ext cx="6400800" cy="1752600"/>
          </a:xfrm>
        </p:spPr>
        <p:txBody>
          <a:bodyPr/>
          <a:lstStyle/>
          <a:p>
            <a:pPr eaLnBrk="1" hangingPunct="1"/>
            <a:endParaRPr lang="lt-LT" altLang="lt-LT" sz="3000" dirty="0" smtClean="0"/>
          </a:p>
          <a:p>
            <a:pPr eaLnBrk="1" hangingPunct="1"/>
            <a:r>
              <a:rPr lang="lt-LT" altLang="lt-LT" sz="3000" dirty="0" smtClean="0"/>
              <a:t>11 paskaita</a:t>
            </a:r>
          </a:p>
          <a:p>
            <a:pPr eaLnBrk="1" hangingPunct="1"/>
            <a:endParaRPr lang="lt-LT" altLang="lt-LT" b="1" dirty="0" smtClean="0">
              <a:solidFill>
                <a:srgbClr val="003300"/>
              </a:solidFill>
            </a:endParaRPr>
          </a:p>
          <a:p>
            <a:pPr eaLnBrk="1" hangingPunct="1"/>
            <a:endParaRPr lang="lt-LT" altLang="lt-LT" b="1" dirty="0" smtClean="0">
              <a:solidFill>
                <a:srgbClr val="003300"/>
              </a:solidFill>
            </a:endParaRPr>
          </a:p>
          <a:p>
            <a:pPr eaLnBrk="1" hangingPunct="1"/>
            <a:r>
              <a:rPr lang="lt-LT" altLang="lt-LT" sz="2000" b="1" dirty="0" smtClean="0">
                <a:solidFill>
                  <a:srgbClr val="003300"/>
                </a:solidFill>
              </a:rPr>
              <a:t>2018-0</a:t>
            </a:r>
            <a:r>
              <a:rPr lang="en-US" altLang="lt-LT" sz="2000" b="1" dirty="0" smtClean="0">
                <a:solidFill>
                  <a:srgbClr val="003300"/>
                </a:solidFill>
              </a:rPr>
              <a:t>4</a:t>
            </a:r>
            <a:r>
              <a:rPr lang="lt-LT" altLang="lt-LT" sz="2000" b="1" dirty="0" smtClean="0">
                <a:solidFill>
                  <a:srgbClr val="003300"/>
                </a:solidFill>
              </a:rPr>
              <a:t>-25</a:t>
            </a:r>
          </a:p>
          <a:p>
            <a:endParaRPr lang="lt-LT" altLang="lt-LT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altLang="lt-LT" sz="3200" dirty="0"/>
              <a:t> Edmondso–Karpo </a:t>
            </a:r>
            <a:r>
              <a:rPr lang="lt-LT" altLang="lt-LT" sz="3200" dirty="0" smtClean="0"/>
              <a:t>algoritmo pavyzdys (1)</a:t>
            </a:r>
            <a:endParaRPr lang="lt-LT" altLang="lt-LT" sz="3200" b="1" i="1" dirty="0" smtClean="0"/>
          </a:p>
        </p:txBody>
      </p:sp>
      <p:sp>
        <p:nvSpPr>
          <p:cNvPr id="60" name="Oval 59"/>
          <p:cNvSpPr/>
          <p:nvPr/>
        </p:nvSpPr>
        <p:spPr>
          <a:xfrm>
            <a:off x="3203848" y="2276872"/>
            <a:ext cx="648072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None/>
            </a:pPr>
            <a:r>
              <a:rPr lang="lt-LT" sz="2300" dirty="0" smtClean="0">
                <a:solidFill>
                  <a:schemeClr val="tx1"/>
                </a:solidFill>
              </a:rPr>
              <a:t>v</a:t>
            </a:r>
            <a:r>
              <a:rPr lang="lt-LT" sz="2300" baseline="-25000" dirty="0" smtClean="0">
                <a:solidFill>
                  <a:schemeClr val="tx1"/>
                </a:solidFill>
              </a:rPr>
              <a:t>1</a:t>
            </a:r>
            <a:endParaRPr lang="lt-LT" sz="2300" baseline="-25000" dirty="0">
              <a:solidFill>
                <a:schemeClr val="tx1"/>
              </a:solidFill>
            </a:endParaRPr>
          </a:p>
        </p:txBody>
      </p:sp>
      <p:sp>
        <p:nvSpPr>
          <p:cNvPr id="61" name="Oval 60"/>
          <p:cNvSpPr/>
          <p:nvPr/>
        </p:nvSpPr>
        <p:spPr>
          <a:xfrm>
            <a:off x="5724128" y="2276872"/>
            <a:ext cx="648072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None/>
            </a:pPr>
            <a:r>
              <a:rPr lang="lt-LT" sz="2300" dirty="0" smtClean="0">
                <a:solidFill>
                  <a:schemeClr val="tx1"/>
                </a:solidFill>
              </a:rPr>
              <a:t>v</a:t>
            </a:r>
            <a:r>
              <a:rPr lang="lt-LT" sz="2300" baseline="-25000" dirty="0" smtClean="0">
                <a:solidFill>
                  <a:schemeClr val="tx1"/>
                </a:solidFill>
              </a:rPr>
              <a:t>3</a:t>
            </a:r>
            <a:endParaRPr lang="lt-LT" sz="2300" dirty="0">
              <a:solidFill>
                <a:schemeClr val="tx1"/>
              </a:solidFill>
            </a:endParaRPr>
          </a:p>
        </p:txBody>
      </p:sp>
      <p:sp>
        <p:nvSpPr>
          <p:cNvPr id="62" name="Oval 61"/>
          <p:cNvSpPr/>
          <p:nvPr/>
        </p:nvSpPr>
        <p:spPr>
          <a:xfrm>
            <a:off x="3203848" y="4718239"/>
            <a:ext cx="648072" cy="648072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None/>
            </a:pPr>
            <a:r>
              <a:rPr lang="lt-LT" sz="2300" dirty="0" smtClean="0">
                <a:solidFill>
                  <a:schemeClr val="tx1"/>
                </a:solidFill>
              </a:rPr>
              <a:t>v</a:t>
            </a:r>
            <a:r>
              <a:rPr lang="lt-LT" sz="2300" baseline="-25000" dirty="0" smtClean="0">
                <a:solidFill>
                  <a:schemeClr val="tx1"/>
                </a:solidFill>
              </a:rPr>
              <a:t>2</a:t>
            </a:r>
            <a:endParaRPr lang="lt-LT" sz="2300" dirty="0">
              <a:solidFill>
                <a:schemeClr val="tx1"/>
              </a:solidFill>
            </a:endParaRPr>
          </a:p>
        </p:txBody>
      </p:sp>
      <p:sp>
        <p:nvSpPr>
          <p:cNvPr id="63" name="Oval 62"/>
          <p:cNvSpPr/>
          <p:nvPr/>
        </p:nvSpPr>
        <p:spPr>
          <a:xfrm>
            <a:off x="5724128" y="4718239"/>
            <a:ext cx="648072" cy="648072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None/>
            </a:pPr>
            <a:r>
              <a:rPr lang="lt-LT" sz="2300" dirty="0" smtClean="0">
                <a:solidFill>
                  <a:schemeClr val="tx1"/>
                </a:solidFill>
              </a:rPr>
              <a:t>v</a:t>
            </a:r>
            <a:r>
              <a:rPr lang="lt-LT" sz="2300" baseline="-25000" dirty="0" smtClean="0">
                <a:solidFill>
                  <a:schemeClr val="tx1"/>
                </a:solidFill>
              </a:rPr>
              <a:t>4</a:t>
            </a:r>
            <a:endParaRPr lang="lt-LT" sz="2300" dirty="0">
              <a:solidFill>
                <a:schemeClr val="tx1"/>
              </a:solidFill>
            </a:endParaRPr>
          </a:p>
        </p:txBody>
      </p:sp>
      <p:cxnSp>
        <p:nvCxnSpPr>
          <p:cNvPr id="64" name="Straight Arrow Connector 63"/>
          <p:cNvCxnSpPr>
            <a:stCxn id="65" idx="7"/>
            <a:endCxn id="60" idx="2"/>
          </p:cNvCxnSpPr>
          <p:nvPr/>
        </p:nvCxnSpPr>
        <p:spPr>
          <a:xfrm flipV="1">
            <a:off x="1749657" y="2600908"/>
            <a:ext cx="1454191" cy="94590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Oval 64"/>
          <p:cNvSpPr/>
          <p:nvPr/>
        </p:nvSpPr>
        <p:spPr>
          <a:xfrm>
            <a:off x="1196493" y="3451900"/>
            <a:ext cx="648072" cy="648072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2300" dirty="0" smtClean="0">
                <a:solidFill>
                  <a:schemeClr val="tx1"/>
                </a:solidFill>
              </a:rPr>
              <a:t>s</a:t>
            </a:r>
            <a:endParaRPr lang="lt-LT" sz="2300" dirty="0">
              <a:solidFill>
                <a:schemeClr val="tx1"/>
              </a:solidFill>
            </a:endParaRPr>
          </a:p>
        </p:txBody>
      </p:sp>
      <p:cxnSp>
        <p:nvCxnSpPr>
          <p:cNvPr id="66" name="Straight Arrow Connector 65"/>
          <p:cNvCxnSpPr>
            <a:stCxn id="60" idx="6"/>
            <a:endCxn id="61" idx="2"/>
          </p:cNvCxnSpPr>
          <p:nvPr/>
        </p:nvCxnSpPr>
        <p:spPr>
          <a:xfrm>
            <a:off x="3851920" y="2600908"/>
            <a:ext cx="1872208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>
            <a:stCxn id="65" idx="5"/>
            <a:endCxn id="62" idx="2"/>
          </p:cNvCxnSpPr>
          <p:nvPr/>
        </p:nvCxnSpPr>
        <p:spPr>
          <a:xfrm>
            <a:off x="1749657" y="4005064"/>
            <a:ext cx="1454191" cy="1037211"/>
          </a:xfrm>
          <a:prstGeom prst="straightConnector1">
            <a:avLst/>
          </a:prstGeom>
          <a:ln w="19050">
            <a:solidFill>
              <a:srgbClr val="0033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>
            <a:stCxn id="62" idx="6"/>
            <a:endCxn id="63" idx="2"/>
          </p:cNvCxnSpPr>
          <p:nvPr/>
        </p:nvCxnSpPr>
        <p:spPr>
          <a:xfrm>
            <a:off x="3851920" y="5042275"/>
            <a:ext cx="1872208" cy="0"/>
          </a:xfrm>
          <a:prstGeom prst="straightConnector1">
            <a:avLst/>
          </a:prstGeom>
          <a:ln w="19050">
            <a:solidFill>
              <a:srgbClr val="0033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>
            <a:stCxn id="61" idx="3"/>
            <a:endCxn id="62" idx="7"/>
          </p:cNvCxnSpPr>
          <p:nvPr/>
        </p:nvCxnSpPr>
        <p:spPr>
          <a:xfrm flipH="1">
            <a:off x="3757012" y="2830036"/>
            <a:ext cx="2062024" cy="1983111"/>
          </a:xfrm>
          <a:prstGeom prst="straightConnector1">
            <a:avLst/>
          </a:prstGeom>
          <a:ln w="19050">
            <a:solidFill>
              <a:srgbClr val="0033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>
            <a:stCxn id="60" idx="3"/>
            <a:endCxn id="62" idx="1"/>
          </p:cNvCxnSpPr>
          <p:nvPr/>
        </p:nvCxnSpPr>
        <p:spPr>
          <a:xfrm>
            <a:off x="3298756" y="2830036"/>
            <a:ext cx="0" cy="1983111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>
            <a:stCxn id="62" idx="7"/>
            <a:endCxn id="60" idx="5"/>
          </p:cNvCxnSpPr>
          <p:nvPr/>
        </p:nvCxnSpPr>
        <p:spPr>
          <a:xfrm flipV="1">
            <a:off x="3757012" y="2830036"/>
            <a:ext cx="0" cy="1983111"/>
          </a:xfrm>
          <a:prstGeom prst="straightConnector1">
            <a:avLst/>
          </a:prstGeom>
          <a:ln w="19050">
            <a:solidFill>
              <a:srgbClr val="0033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>
            <a:stCxn id="63" idx="0"/>
            <a:endCxn id="61" idx="4"/>
          </p:cNvCxnSpPr>
          <p:nvPr/>
        </p:nvCxnSpPr>
        <p:spPr>
          <a:xfrm flipV="1">
            <a:off x="6048164" y="2924944"/>
            <a:ext cx="0" cy="1793295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Rectangle 73"/>
          <p:cNvSpPr/>
          <p:nvPr/>
        </p:nvSpPr>
        <p:spPr>
          <a:xfrm>
            <a:off x="2078843" y="2657072"/>
            <a:ext cx="4411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lt-LT" dirty="0" smtClean="0"/>
              <a:t>16</a:t>
            </a:r>
            <a:endParaRPr lang="lt-LT" dirty="0"/>
          </a:p>
        </p:txBody>
      </p:sp>
      <p:sp>
        <p:nvSpPr>
          <p:cNvPr id="75" name="Rectangle 74"/>
          <p:cNvSpPr/>
          <p:nvPr/>
        </p:nvSpPr>
        <p:spPr>
          <a:xfrm>
            <a:off x="4631571" y="2184122"/>
            <a:ext cx="4411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lt-LT" dirty="0" smtClean="0"/>
              <a:t>12</a:t>
            </a:r>
            <a:endParaRPr lang="lt-LT" dirty="0"/>
          </a:p>
        </p:txBody>
      </p:sp>
      <p:sp>
        <p:nvSpPr>
          <p:cNvPr id="76" name="Rectangle 75"/>
          <p:cNvSpPr/>
          <p:nvPr/>
        </p:nvSpPr>
        <p:spPr>
          <a:xfrm>
            <a:off x="6143148" y="3606152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lt-LT" dirty="0" smtClean="0"/>
              <a:t>7</a:t>
            </a:r>
            <a:endParaRPr lang="lt-LT" dirty="0"/>
          </a:p>
        </p:txBody>
      </p:sp>
      <p:sp>
        <p:nvSpPr>
          <p:cNvPr id="78" name="Rectangle 77"/>
          <p:cNvSpPr/>
          <p:nvPr/>
        </p:nvSpPr>
        <p:spPr>
          <a:xfrm>
            <a:off x="2159412" y="4497177"/>
            <a:ext cx="4411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lt-LT" dirty="0" smtClean="0"/>
              <a:t>13</a:t>
            </a:r>
            <a:endParaRPr lang="lt-LT" dirty="0"/>
          </a:p>
        </p:txBody>
      </p:sp>
      <p:sp>
        <p:nvSpPr>
          <p:cNvPr id="80" name="Rectangle 79"/>
          <p:cNvSpPr/>
          <p:nvPr/>
        </p:nvSpPr>
        <p:spPr>
          <a:xfrm>
            <a:off x="2818711" y="3463811"/>
            <a:ext cx="4411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lt-LT" dirty="0" smtClean="0"/>
              <a:t>10</a:t>
            </a:r>
            <a:endParaRPr lang="lt-LT" dirty="0"/>
          </a:p>
        </p:txBody>
      </p:sp>
      <p:sp>
        <p:nvSpPr>
          <p:cNvPr id="81" name="Rectangle 80"/>
          <p:cNvSpPr/>
          <p:nvPr/>
        </p:nvSpPr>
        <p:spPr>
          <a:xfrm>
            <a:off x="3842470" y="3486005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lt-LT" dirty="0" smtClean="0"/>
              <a:t>4</a:t>
            </a:r>
            <a:endParaRPr lang="lt-LT" dirty="0"/>
          </a:p>
        </p:txBody>
      </p:sp>
      <p:sp>
        <p:nvSpPr>
          <p:cNvPr id="82" name="Rectangle 81"/>
          <p:cNvSpPr/>
          <p:nvPr/>
        </p:nvSpPr>
        <p:spPr>
          <a:xfrm>
            <a:off x="4829064" y="3763046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lt-LT" dirty="0" smtClean="0"/>
              <a:t>9</a:t>
            </a:r>
            <a:endParaRPr lang="lt-LT" dirty="0"/>
          </a:p>
        </p:txBody>
      </p:sp>
      <p:sp>
        <p:nvSpPr>
          <p:cNvPr id="84" name="Rectangle 83"/>
          <p:cNvSpPr/>
          <p:nvPr/>
        </p:nvSpPr>
        <p:spPr>
          <a:xfrm>
            <a:off x="4628442" y="5057395"/>
            <a:ext cx="4411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lt-LT" dirty="0" smtClean="0"/>
              <a:t>14</a:t>
            </a:r>
            <a:endParaRPr lang="lt-LT" dirty="0"/>
          </a:p>
        </p:txBody>
      </p:sp>
      <p:sp>
        <p:nvSpPr>
          <p:cNvPr id="86" name="Oval 85"/>
          <p:cNvSpPr/>
          <p:nvPr/>
        </p:nvSpPr>
        <p:spPr>
          <a:xfrm>
            <a:off x="7812360" y="3458089"/>
            <a:ext cx="648072" cy="648072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2300" dirty="0" smtClean="0">
                <a:solidFill>
                  <a:schemeClr val="tx1"/>
                </a:solidFill>
              </a:rPr>
              <a:t>t</a:t>
            </a:r>
            <a:endParaRPr lang="lt-LT" sz="2300" dirty="0">
              <a:solidFill>
                <a:schemeClr val="tx1"/>
              </a:solidFill>
            </a:endParaRPr>
          </a:p>
        </p:txBody>
      </p:sp>
      <p:cxnSp>
        <p:nvCxnSpPr>
          <p:cNvPr id="90" name="Straight Arrow Connector 89"/>
          <p:cNvCxnSpPr>
            <a:stCxn id="61" idx="6"/>
            <a:endCxn id="86" idx="1"/>
          </p:cNvCxnSpPr>
          <p:nvPr/>
        </p:nvCxnSpPr>
        <p:spPr>
          <a:xfrm>
            <a:off x="6372200" y="2600908"/>
            <a:ext cx="1535068" cy="952089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Arrow Connector 92"/>
          <p:cNvCxnSpPr>
            <a:stCxn id="63" idx="6"/>
            <a:endCxn id="86" idx="3"/>
          </p:cNvCxnSpPr>
          <p:nvPr/>
        </p:nvCxnSpPr>
        <p:spPr>
          <a:xfrm flipV="1">
            <a:off x="6372200" y="4011253"/>
            <a:ext cx="1535068" cy="1031022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Rectangle 105"/>
          <p:cNvSpPr/>
          <p:nvPr/>
        </p:nvSpPr>
        <p:spPr>
          <a:xfrm>
            <a:off x="7015895" y="4545412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lt-LT" dirty="0" smtClean="0"/>
              <a:t>4</a:t>
            </a:r>
            <a:endParaRPr lang="lt-LT" dirty="0"/>
          </a:p>
        </p:txBody>
      </p:sp>
      <p:sp>
        <p:nvSpPr>
          <p:cNvPr id="107" name="Rectangle 106"/>
          <p:cNvSpPr/>
          <p:nvPr/>
        </p:nvSpPr>
        <p:spPr>
          <a:xfrm>
            <a:off x="7015895" y="2658890"/>
            <a:ext cx="4411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lt-LT" dirty="0"/>
              <a:t>2</a:t>
            </a:r>
            <a:r>
              <a:rPr lang="lt-LT" dirty="0" smtClean="0"/>
              <a:t>0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1895262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altLang="lt-LT" sz="3200" dirty="0"/>
              <a:t> Edmondso–Karpo </a:t>
            </a:r>
            <a:r>
              <a:rPr lang="lt-LT" altLang="lt-LT" sz="3200" dirty="0" smtClean="0"/>
              <a:t>algoritmo pavyzdys (2)</a:t>
            </a:r>
            <a:endParaRPr lang="lt-LT" altLang="lt-LT" sz="3200" b="1" i="1" dirty="0" smtClean="0"/>
          </a:p>
        </p:txBody>
      </p:sp>
      <p:sp>
        <p:nvSpPr>
          <p:cNvPr id="60" name="Oval 59"/>
          <p:cNvSpPr/>
          <p:nvPr/>
        </p:nvSpPr>
        <p:spPr>
          <a:xfrm>
            <a:off x="3203848" y="2276872"/>
            <a:ext cx="648072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None/>
            </a:pPr>
            <a:r>
              <a:rPr lang="lt-LT" sz="2300" dirty="0" smtClean="0">
                <a:solidFill>
                  <a:schemeClr val="tx1"/>
                </a:solidFill>
              </a:rPr>
              <a:t>v</a:t>
            </a:r>
            <a:r>
              <a:rPr lang="lt-LT" sz="2300" baseline="-25000" dirty="0" smtClean="0">
                <a:solidFill>
                  <a:schemeClr val="tx1"/>
                </a:solidFill>
              </a:rPr>
              <a:t>1</a:t>
            </a:r>
            <a:endParaRPr lang="lt-LT" sz="2300" baseline="-25000" dirty="0">
              <a:solidFill>
                <a:schemeClr val="tx1"/>
              </a:solidFill>
            </a:endParaRPr>
          </a:p>
        </p:txBody>
      </p:sp>
      <p:sp>
        <p:nvSpPr>
          <p:cNvPr id="61" name="Oval 60"/>
          <p:cNvSpPr/>
          <p:nvPr/>
        </p:nvSpPr>
        <p:spPr>
          <a:xfrm>
            <a:off x="5724128" y="2276872"/>
            <a:ext cx="648072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None/>
            </a:pPr>
            <a:r>
              <a:rPr lang="lt-LT" sz="2300" dirty="0" smtClean="0">
                <a:solidFill>
                  <a:schemeClr val="tx1"/>
                </a:solidFill>
              </a:rPr>
              <a:t>v</a:t>
            </a:r>
            <a:r>
              <a:rPr lang="lt-LT" sz="2300" baseline="-25000" dirty="0" smtClean="0">
                <a:solidFill>
                  <a:schemeClr val="tx1"/>
                </a:solidFill>
              </a:rPr>
              <a:t>3</a:t>
            </a:r>
            <a:endParaRPr lang="lt-LT" sz="2300" dirty="0">
              <a:solidFill>
                <a:schemeClr val="tx1"/>
              </a:solidFill>
            </a:endParaRPr>
          </a:p>
        </p:txBody>
      </p:sp>
      <p:sp>
        <p:nvSpPr>
          <p:cNvPr id="62" name="Oval 61"/>
          <p:cNvSpPr/>
          <p:nvPr/>
        </p:nvSpPr>
        <p:spPr>
          <a:xfrm>
            <a:off x="3203848" y="4718239"/>
            <a:ext cx="648072" cy="648072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None/>
            </a:pPr>
            <a:r>
              <a:rPr lang="lt-LT" sz="2300" dirty="0" smtClean="0">
                <a:solidFill>
                  <a:schemeClr val="tx1"/>
                </a:solidFill>
              </a:rPr>
              <a:t>v</a:t>
            </a:r>
            <a:r>
              <a:rPr lang="lt-LT" sz="2300" baseline="-25000" dirty="0" smtClean="0">
                <a:solidFill>
                  <a:schemeClr val="tx1"/>
                </a:solidFill>
              </a:rPr>
              <a:t>2</a:t>
            </a:r>
            <a:endParaRPr lang="lt-LT" sz="2300" dirty="0">
              <a:solidFill>
                <a:schemeClr val="tx1"/>
              </a:solidFill>
            </a:endParaRPr>
          </a:p>
        </p:txBody>
      </p:sp>
      <p:sp>
        <p:nvSpPr>
          <p:cNvPr id="63" name="Oval 62"/>
          <p:cNvSpPr/>
          <p:nvPr/>
        </p:nvSpPr>
        <p:spPr>
          <a:xfrm>
            <a:off x="5724128" y="4718239"/>
            <a:ext cx="648072" cy="648072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None/>
            </a:pPr>
            <a:r>
              <a:rPr lang="lt-LT" sz="2300" dirty="0" smtClean="0">
                <a:solidFill>
                  <a:schemeClr val="tx1"/>
                </a:solidFill>
              </a:rPr>
              <a:t>v</a:t>
            </a:r>
            <a:r>
              <a:rPr lang="lt-LT" sz="2300" baseline="-25000" dirty="0" smtClean="0">
                <a:solidFill>
                  <a:schemeClr val="tx1"/>
                </a:solidFill>
              </a:rPr>
              <a:t>4</a:t>
            </a:r>
            <a:endParaRPr lang="lt-LT" sz="2300" dirty="0">
              <a:solidFill>
                <a:schemeClr val="tx1"/>
              </a:solidFill>
            </a:endParaRPr>
          </a:p>
        </p:txBody>
      </p:sp>
      <p:cxnSp>
        <p:nvCxnSpPr>
          <p:cNvPr id="64" name="Straight Arrow Connector 63"/>
          <p:cNvCxnSpPr>
            <a:stCxn id="65" idx="7"/>
            <a:endCxn id="60" idx="2"/>
          </p:cNvCxnSpPr>
          <p:nvPr/>
        </p:nvCxnSpPr>
        <p:spPr>
          <a:xfrm flipV="1">
            <a:off x="1749657" y="2600908"/>
            <a:ext cx="1454191" cy="94590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Oval 64"/>
          <p:cNvSpPr/>
          <p:nvPr/>
        </p:nvSpPr>
        <p:spPr>
          <a:xfrm>
            <a:off x="1196493" y="3451900"/>
            <a:ext cx="648072" cy="648072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2300" dirty="0" smtClean="0">
                <a:solidFill>
                  <a:schemeClr val="tx1"/>
                </a:solidFill>
              </a:rPr>
              <a:t>s</a:t>
            </a:r>
            <a:endParaRPr lang="lt-LT" sz="2300" dirty="0">
              <a:solidFill>
                <a:schemeClr val="tx1"/>
              </a:solidFill>
            </a:endParaRPr>
          </a:p>
        </p:txBody>
      </p:sp>
      <p:cxnSp>
        <p:nvCxnSpPr>
          <p:cNvPr id="66" name="Straight Arrow Connector 65"/>
          <p:cNvCxnSpPr>
            <a:stCxn id="60" idx="6"/>
            <a:endCxn id="61" idx="2"/>
          </p:cNvCxnSpPr>
          <p:nvPr/>
        </p:nvCxnSpPr>
        <p:spPr>
          <a:xfrm>
            <a:off x="3851920" y="2600908"/>
            <a:ext cx="1872208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>
            <a:stCxn id="65" idx="5"/>
            <a:endCxn id="62" idx="2"/>
          </p:cNvCxnSpPr>
          <p:nvPr/>
        </p:nvCxnSpPr>
        <p:spPr>
          <a:xfrm>
            <a:off x="1749657" y="4005064"/>
            <a:ext cx="1454191" cy="1037211"/>
          </a:xfrm>
          <a:prstGeom prst="straightConnector1">
            <a:avLst/>
          </a:prstGeom>
          <a:ln w="19050">
            <a:solidFill>
              <a:srgbClr val="0033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>
            <a:stCxn id="62" idx="6"/>
            <a:endCxn id="63" idx="2"/>
          </p:cNvCxnSpPr>
          <p:nvPr/>
        </p:nvCxnSpPr>
        <p:spPr>
          <a:xfrm>
            <a:off x="3851920" y="5042275"/>
            <a:ext cx="1872208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>
            <a:stCxn id="61" idx="3"/>
            <a:endCxn id="62" idx="7"/>
          </p:cNvCxnSpPr>
          <p:nvPr/>
        </p:nvCxnSpPr>
        <p:spPr>
          <a:xfrm flipH="1">
            <a:off x="3757012" y="2830036"/>
            <a:ext cx="2062024" cy="1983111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>
            <a:stCxn id="60" idx="3"/>
            <a:endCxn id="62" idx="1"/>
          </p:cNvCxnSpPr>
          <p:nvPr/>
        </p:nvCxnSpPr>
        <p:spPr>
          <a:xfrm>
            <a:off x="3298756" y="2830036"/>
            <a:ext cx="0" cy="1983111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>
            <a:stCxn id="62" idx="7"/>
            <a:endCxn id="60" idx="5"/>
          </p:cNvCxnSpPr>
          <p:nvPr/>
        </p:nvCxnSpPr>
        <p:spPr>
          <a:xfrm flipV="1">
            <a:off x="3757012" y="2830036"/>
            <a:ext cx="0" cy="1983111"/>
          </a:xfrm>
          <a:prstGeom prst="straightConnector1">
            <a:avLst/>
          </a:prstGeom>
          <a:ln w="19050">
            <a:solidFill>
              <a:srgbClr val="0033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>
            <a:stCxn id="63" idx="0"/>
            <a:endCxn id="61" idx="4"/>
          </p:cNvCxnSpPr>
          <p:nvPr/>
        </p:nvCxnSpPr>
        <p:spPr>
          <a:xfrm flipV="1">
            <a:off x="6048164" y="2924944"/>
            <a:ext cx="0" cy="1793295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Rectangle 73"/>
          <p:cNvSpPr/>
          <p:nvPr/>
        </p:nvSpPr>
        <p:spPr>
          <a:xfrm>
            <a:off x="2078843" y="2657072"/>
            <a:ext cx="4411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lt-LT" dirty="0" smtClean="0"/>
              <a:t>16</a:t>
            </a:r>
            <a:endParaRPr lang="lt-LT" dirty="0"/>
          </a:p>
        </p:txBody>
      </p:sp>
      <p:sp>
        <p:nvSpPr>
          <p:cNvPr id="75" name="Rectangle 74"/>
          <p:cNvSpPr/>
          <p:nvPr/>
        </p:nvSpPr>
        <p:spPr>
          <a:xfrm>
            <a:off x="4631571" y="2184122"/>
            <a:ext cx="4411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lt-LT" dirty="0" smtClean="0"/>
              <a:t>12</a:t>
            </a:r>
            <a:endParaRPr lang="lt-LT" dirty="0"/>
          </a:p>
        </p:txBody>
      </p:sp>
      <p:sp>
        <p:nvSpPr>
          <p:cNvPr id="76" name="Rectangle 75"/>
          <p:cNvSpPr/>
          <p:nvPr/>
        </p:nvSpPr>
        <p:spPr>
          <a:xfrm>
            <a:off x="6143148" y="3606152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lt-LT" dirty="0" smtClean="0"/>
              <a:t>7</a:t>
            </a:r>
            <a:endParaRPr lang="lt-LT" dirty="0"/>
          </a:p>
        </p:txBody>
      </p:sp>
      <p:sp>
        <p:nvSpPr>
          <p:cNvPr id="78" name="Rectangle 77"/>
          <p:cNvSpPr/>
          <p:nvPr/>
        </p:nvSpPr>
        <p:spPr>
          <a:xfrm>
            <a:off x="2159412" y="4497177"/>
            <a:ext cx="4411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lt-LT" dirty="0" smtClean="0"/>
              <a:t>13</a:t>
            </a:r>
            <a:endParaRPr lang="lt-LT" dirty="0"/>
          </a:p>
        </p:txBody>
      </p:sp>
      <p:sp>
        <p:nvSpPr>
          <p:cNvPr id="80" name="Rectangle 79"/>
          <p:cNvSpPr/>
          <p:nvPr/>
        </p:nvSpPr>
        <p:spPr>
          <a:xfrm>
            <a:off x="2818711" y="3463811"/>
            <a:ext cx="4411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lt-LT" dirty="0" smtClean="0"/>
              <a:t>10</a:t>
            </a:r>
            <a:endParaRPr lang="lt-LT" dirty="0"/>
          </a:p>
        </p:txBody>
      </p:sp>
      <p:sp>
        <p:nvSpPr>
          <p:cNvPr id="81" name="Rectangle 80"/>
          <p:cNvSpPr/>
          <p:nvPr/>
        </p:nvSpPr>
        <p:spPr>
          <a:xfrm>
            <a:off x="3842470" y="3486005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lt-LT" dirty="0" smtClean="0"/>
              <a:t>4</a:t>
            </a:r>
            <a:endParaRPr lang="lt-LT" dirty="0"/>
          </a:p>
        </p:txBody>
      </p:sp>
      <p:sp>
        <p:nvSpPr>
          <p:cNvPr id="82" name="Rectangle 81"/>
          <p:cNvSpPr/>
          <p:nvPr/>
        </p:nvSpPr>
        <p:spPr>
          <a:xfrm>
            <a:off x="4829064" y="3763046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lt-LT" dirty="0" smtClean="0"/>
              <a:t>9</a:t>
            </a:r>
            <a:endParaRPr lang="lt-LT" dirty="0"/>
          </a:p>
        </p:txBody>
      </p:sp>
      <p:sp>
        <p:nvSpPr>
          <p:cNvPr id="84" name="Rectangle 83"/>
          <p:cNvSpPr/>
          <p:nvPr/>
        </p:nvSpPr>
        <p:spPr>
          <a:xfrm>
            <a:off x="4628442" y="5057395"/>
            <a:ext cx="4411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lt-LT" dirty="0" smtClean="0"/>
              <a:t>14</a:t>
            </a:r>
            <a:endParaRPr lang="lt-LT" dirty="0"/>
          </a:p>
        </p:txBody>
      </p:sp>
      <p:sp>
        <p:nvSpPr>
          <p:cNvPr id="86" name="Oval 85"/>
          <p:cNvSpPr/>
          <p:nvPr/>
        </p:nvSpPr>
        <p:spPr>
          <a:xfrm>
            <a:off x="7812360" y="3458089"/>
            <a:ext cx="648072" cy="648072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2300" dirty="0" smtClean="0">
                <a:solidFill>
                  <a:schemeClr val="tx1"/>
                </a:solidFill>
              </a:rPr>
              <a:t>t</a:t>
            </a:r>
            <a:endParaRPr lang="lt-LT" sz="2300" dirty="0">
              <a:solidFill>
                <a:schemeClr val="tx1"/>
              </a:solidFill>
            </a:endParaRPr>
          </a:p>
        </p:txBody>
      </p:sp>
      <p:cxnSp>
        <p:nvCxnSpPr>
          <p:cNvPr id="90" name="Straight Arrow Connector 89"/>
          <p:cNvCxnSpPr>
            <a:stCxn id="61" idx="6"/>
            <a:endCxn id="86" idx="1"/>
          </p:cNvCxnSpPr>
          <p:nvPr/>
        </p:nvCxnSpPr>
        <p:spPr>
          <a:xfrm>
            <a:off x="6372200" y="2600908"/>
            <a:ext cx="1535068" cy="952089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Arrow Connector 92"/>
          <p:cNvCxnSpPr>
            <a:stCxn id="63" idx="6"/>
            <a:endCxn id="86" idx="3"/>
          </p:cNvCxnSpPr>
          <p:nvPr/>
        </p:nvCxnSpPr>
        <p:spPr>
          <a:xfrm flipV="1">
            <a:off x="6372200" y="4011253"/>
            <a:ext cx="1535068" cy="1031022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Rectangle 105"/>
          <p:cNvSpPr/>
          <p:nvPr/>
        </p:nvSpPr>
        <p:spPr>
          <a:xfrm>
            <a:off x="7015895" y="4545412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lt-LT" dirty="0" smtClean="0"/>
              <a:t>4</a:t>
            </a:r>
            <a:endParaRPr lang="lt-LT" dirty="0"/>
          </a:p>
        </p:txBody>
      </p:sp>
      <p:sp>
        <p:nvSpPr>
          <p:cNvPr id="107" name="Rectangle 106"/>
          <p:cNvSpPr/>
          <p:nvPr/>
        </p:nvSpPr>
        <p:spPr>
          <a:xfrm>
            <a:off x="7015895" y="2658890"/>
            <a:ext cx="4411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lt-LT" dirty="0"/>
              <a:t>2</a:t>
            </a:r>
            <a:r>
              <a:rPr lang="lt-LT" dirty="0" smtClean="0"/>
              <a:t>0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696470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altLang="lt-LT" sz="3200" dirty="0"/>
              <a:t> Edmondso–Karpo </a:t>
            </a:r>
            <a:r>
              <a:rPr lang="lt-LT" altLang="lt-LT" sz="3200" dirty="0" smtClean="0"/>
              <a:t>algoritmo pavyzdys (3)</a:t>
            </a:r>
            <a:endParaRPr lang="lt-LT" altLang="lt-LT" sz="3200" b="1" i="1" dirty="0" smtClean="0"/>
          </a:p>
        </p:txBody>
      </p:sp>
      <p:sp>
        <p:nvSpPr>
          <p:cNvPr id="60" name="Oval 59"/>
          <p:cNvSpPr/>
          <p:nvPr/>
        </p:nvSpPr>
        <p:spPr>
          <a:xfrm>
            <a:off x="3203848" y="2276872"/>
            <a:ext cx="648072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None/>
            </a:pPr>
            <a:r>
              <a:rPr lang="lt-LT" sz="2300" dirty="0" smtClean="0">
                <a:solidFill>
                  <a:schemeClr val="tx1"/>
                </a:solidFill>
              </a:rPr>
              <a:t>v</a:t>
            </a:r>
            <a:r>
              <a:rPr lang="lt-LT" sz="2300" baseline="-25000" dirty="0" smtClean="0">
                <a:solidFill>
                  <a:schemeClr val="tx1"/>
                </a:solidFill>
              </a:rPr>
              <a:t>1</a:t>
            </a:r>
            <a:endParaRPr lang="lt-LT" sz="2300" baseline="-25000" dirty="0">
              <a:solidFill>
                <a:schemeClr val="tx1"/>
              </a:solidFill>
            </a:endParaRPr>
          </a:p>
        </p:txBody>
      </p:sp>
      <p:sp>
        <p:nvSpPr>
          <p:cNvPr id="61" name="Oval 60"/>
          <p:cNvSpPr/>
          <p:nvPr/>
        </p:nvSpPr>
        <p:spPr>
          <a:xfrm>
            <a:off x="5724128" y="2276872"/>
            <a:ext cx="648072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None/>
            </a:pPr>
            <a:r>
              <a:rPr lang="lt-LT" sz="2300" dirty="0" smtClean="0">
                <a:solidFill>
                  <a:schemeClr val="tx1"/>
                </a:solidFill>
              </a:rPr>
              <a:t>v</a:t>
            </a:r>
            <a:r>
              <a:rPr lang="lt-LT" sz="2300" baseline="-25000" dirty="0" smtClean="0">
                <a:solidFill>
                  <a:schemeClr val="tx1"/>
                </a:solidFill>
              </a:rPr>
              <a:t>3</a:t>
            </a:r>
            <a:endParaRPr lang="lt-LT" sz="2300" dirty="0">
              <a:solidFill>
                <a:schemeClr val="tx1"/>
              </a:solidFill>
            </a:endParaRPr>
          </a:p>
        </p:txBody>
      </p:sp>
      <p:sp>
        <p:nvSpPr>
          <p:cNvPr id="62" name="Oval 61"/>
          <p:cNvSpPr/>
          <p:nvPr/>
        </p:nvSpPr>
        <p:spPr>
          <a:xfrm>
            <a:off x="3203848" y="4718239"/>
            <a:ext cx="648072" cy="648072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None/>
            </a:pPr>
            <a:r>
              <a:rPr lang="lt-LT" sz="2300" dirty="0" smtClean="0">
                <a:solidFill>
                  <a:schemeClr val="tx1"/>
                </a:solidFill>
              </a:rPr>
              <a:t>v</a:t>
            </a:r>
            <a:r>
              <a:rPr lang="lt-LT" sz="2300" baseline="-25000" dirty="0" smtClean="0">
                <a:solidFill>
                  <a:schemeClr val="tx1"/>
                </a:solidFill>
              </a:rPr>
              <a:t>2</a:t>
            </a:r>
            <a:endParaRPr lang="lt-LT" sz="2300" dirty="0">
              <a:solidFill>
                <a:schemeClr val="tx1"/>
              </a:solidFill>
            </a:endParaRPr>
          </a:p>
        </p:txBody>
      </p:sp>
      <p:sp>
        <p:nvSpPr>
          <p:cNvPr id="63" name="Oval 62"/>
          <p:cNvSpPr/>
          <p:nvPr/>
        </p:nvSpPr>
        <p:spPr>
          <a:xfrm>
            <a:off x="5724128" y="4718239"/>
            <a:ext cx="648072" cy="648072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None/>
            </a:pPr>
            <a:r>
              <a:rPr lang="lt-LT" sz="2300" dirty="0" smtClean="0">
                <a:solidFill>
                  <a:schemeClr val="tx1"/>
                </a:solidFill>
              </a:rPr>
              <a:t>v</a:t>
            </a:r>
            <a:r>
              <a:rPr lang="lt-LT" sz="2300" baseline="-25000" dirty="0" smtClean="0">
                <a:solidFill>
                  <a:schemeClr val="tx1"/>
                </a:solidFill>
              </a:rPr>
              <a:t>4</a:t>
            </a:r>
            <a:endParaRPr lang="lt-LT" sz="2300" dirty="0">
              <a:solidFill>
                <a:schemeClr val="tx1"/>
              </a:solidFill>
            </a:endParaRPr>
          </a:p>
        </p:txBody>
      </p:sp>
      <p:cxnSp>
        <p:nvCxnSpPr>
          <p:cNvPr id="64" name="Straight Arrow Connector 63"/>
          <p:cNvCxnSpPr>
            <a:stCxn id="65" idx="7"/>
            <a:endCxn id="60" idx="2"/>
          </p:cNvCxnSpPr>
          <p:nvPr/>
        </p:nvCxnSpPr>
        <p:spPr>
          <a:xfrm flipV="1">
            <a:off x="1749657" y="2600908"/>
            <a:ext cx="1454191" cy="94590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Oval 64"/>
          <p:cNvSpPr/>
          <p:nvPr/>
        </p:nvSpPr>
        <p:spPr>
          <a:xfrm>
            <a:off x="1196493" y="3451900"/>
            <a:ext cx="648072" cy="648072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2300" dirty="0" smtClean="0">
                <a:solidFill>
                  <a:schemeClr val="tx1"/>
                </a:solidFill>
              </a:rPr>
              <a:t>s</a:t>
            </a:r>
            <a:endParaRPr lang="lt-LT" sz="2300" dirty="0">
              <a:solidFill>
                <a:schemeClr val="tx1"/>
              </a:solidFill>
            </a:endParaRPr>
          </a:p>
        </p:txBody>
      </p:sp>
      <p:cxnSp>
        <p:nvCxnSpPr>
          <p:cNvPr id="66" name="Straight Arrow Connector 65"/>
          <p:cNvCxnSpPr>
            <a:stCxn id="60" idx="6"/>
            <a:endCxn id="61" idx="2"/>
          </p:cNvCxnSpPr>
          <p:nvPr/>
        </p:nvCxnSpPr>
        <p:spPr>
          <a:xfrm>
            <a:off x="3851920" y="2600908"/>
            <a:ext cx="1872208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>
            <a:stCxn id="65" idx="5"/>
            <a:endCxn id="62" idx="2"/>
          </p:cNvCxnSpPr>
          <p:nvPr/>
        </p:nvCxnSpPr>
        <p:spPr>
          <a:xfrm>
            <a:off x="1749657" y="4005064"/>
            <a:ext cx="1454191" cy="1037211"/>
          </a:xfrm>
          <a:prstGeom prst="straightConnector1">
            <a:avLst/>
          </a:prstGeom>
          <a:ln w="19050">
            <a:solidFill>
              <a:srgbClr val="0033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>
            <a:stCxn id="62" idx="6"/>
            <a:endCxn id="63" idx="2"/>
          </p:cNvCxnSpPr>
          <p:nvPr/>
        </p:nvCxnSpPr>
        <p:spPr>
          <a:xfrm>
            <a:off x="3851920" y="5042275"/>
            <a:ext cx="1872208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>
            <a:stCxn id="61" idx="3"/>
            <a:endCxn id="62" idx="7"/>
          </p:cNvCxnSpPr>
          <p:nvPr/>
        </p:nvCxnSpPr>
        <p:spPr>
          <a:xfrm flipH="1">
            <a:off x="3757012" y="2830036"/>
            <a:ext cx="2062024" cy="1983111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>
            <a:stCxn id="60" idx="3"/>
            <a:endCxn id="62" idx="1"/>
          </p:cNvCxnSpPr>
          <p:nvPr/>
        </p:nvCxnSpPr>
        <p:spPr>
          <a:xfrm>
            <a:off x="3298756" y="2830036"/>
            <a:ext cx="0" cy="1983111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>
            <a:stCxn id="62" idx="7"/>
            <a:endCxn id="60" idx="5"/>
          </p:cNvCxnSpPr>
          <p:nvPr/>
        </p:nvCxnSpPr>
        <p:spPr>
          <a:xfrm flipV="1">
            <a:off x="3757012" y="2830036"/>
            <a:ext cx="0" cy="1983111"/>
          </a:xfrm>
          <a:prstGeom prst="straightConnector1">
            <a:avLst/>
          </a:prstGeom>
          <a:ln w="19050">
            <a:solidFill>
              <a:srgbClr val="0033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>
            <a:stCxn id="63" idx="0"/>
            <a:endCxn id="61" idx="4"/>
          </p:cNvCxnSpPr>
          <p:nvPr/>
        </p:nvCxnSpPr>
        <p:spPr>
          <a:xfrm flipV="1">
            <a:off x="6048164" y="2924944"/>
            <a:ext cx="0" cy="1793295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Rectangle 73"/>
          <p:cNvSpPr/>
          <p:nvPr/>
        </p:nvSpPr>
        <p:spPr>
          <a:xfrm>
            <a:off x="1879554" y="2740278"/>
            <a:ext cx="76174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lt-LT" dirty="0" smtClean="0"/>
              <a:t>4 / 16</a:t>
            </a:r>
            <a:endParaRPr lang="lt-LT" dirty="0"/>
          </a:p>
        </p:txBody>
      </p:sp>
      <p:sp>
        <p:nvSpPr>
          <p:cNvPr id="75" name="Rectangle 74"/>
          <p:cNvSpPr/>
          <p:nvPr/>
        </p:nvSpPr>
        <p:spPr>
          <a:xfrm>
            <a:off x="4414467" y="2197442"/>
            <a:ext cx="76174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lt-LT" dirty="0" smtClean="0"/>
              <a:t>4 / 12</a:t>
            </a:r>
            <a:endParaRPr lang="lt-LT" dirty="0"/>
          </a:p>
        </p:txBody>
      </p:sp>
      <p:sp>
        <p:nvSpPr>
          <p:cNvPr id="76" name="Rectangle 75"/>
          <p:cNvSpPr/>
          <p:nvPr/>
        </p:nvSpPr>
        <p:spPr>
          <a:xfrm>
            <a:off x="6143148" y="3606152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lt-LT" dirty="0" smtClean="0"/>
              <a:t>7</a:t>
            </a:r>
            <a:endParaRPr lang="lt-LT" dirty="0"/>
          </a:p>
        </p:txBody>
      </p:sp>
      <p:sp>
        <p:nvSpPr>
          <p:cNvPr id="78" name="Rectangle 77"/>
          <p:cNvSpPr/>
          <p:nvPr/>
        </p:nvSpPr>
        <p:spPr>
          <a:xfrm>
            <a:off x="2159412" y="4497177"/>
            <a:ext cx="4411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lt-LT" dirty="0" smtClean="0"/>
              <a:t>13</a:t>
            </a:r>
            <a:endParaRPr lang="lt-LT" dirty="0"/>
          </a:p>
        </p:txBody>
      </p:sp>
      <p:sp>
        <p:nvSpPr>
          <p:cNvPr id="80" name="Rectangle 79"/>
          <p:cNvSpPr/>
          <p:nvPr/>
        </p:nvSpPr>
        <p:spPr>
          <a:xfrm>
            <a:off x="2818711" y="3463811"/>
            <a:ext cx="4411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lt-LT" dirty="0" smtClean="0"/>
              <a:t>10</a:t>
            </a:r>
            <a:endParaRPr lang="lt-LT" dirty="0"/>
          </a:p>
        </p:txBody>
      </p:sp>
      <p:sp>
        <p:nvSpPr>
          <p:cNvPr id="81" name="Rectangle 80"/>
          <p:cNvSpPr/>
          <p:nvPr/>
        </p:nvSpPr>
        <p:spPr>
          <a:xfrm>
            <a:off x="3842470" y="3486005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lt-LT" dirty="0" smtClean="0"/>
              <a:t>4</a:t>
            </a:r>
            <a:endParaRPr lang="lt-LT" dirty="0"/>
          </a:p>
        </p:txBody>
      </p:sp>
      <p:sp>
        <p:nvSpPr>
          <p:cNvPr id="82" name="Rectangle 81"/>
          <p:cNvSpPr/>
          <p:nvPr/>
        </p:nvSpPr>
        <p:spPr>
          <a:xfrm>
            <a:off x="4773868" y="3775936"/>
            <a:ext cx="6335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lt-LT" dirty="0" smtClean="0"/>
              <a:t>4 / 9</a:t>
            </a:r>
            <a:endParaRPr lang="lt-LT" dirty="0"/>
          </a:p>
        </p:txBody>
      </p:sp>
      <p:sp>
        <p:nvSpPr>
          <p:cNvPr id="84" name="Rectangle 83"/>
          <p:cNvSpPr/>
          <p:nvPr/>
        </p:nvSpPr>
        <p:spPr>
          <a:xfrm>
            <a:off x="4455210" y="5091168"/>
            <a:ext cx="76174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lt-LT" dirty="0" smtClean="0"/>
              <a:t>4 / 14</a:t>
            </a:r>
            <a:endParaRPr lang="lt-LT" dirty="0"/>
          </a:p>
        </p:txBody>
      </p:sp>
      <p:sp>
        <p:nvSpPr>
          <p:cNvPr id="86" name="Oval 85"/>
          <p:cNvSpPr/>
          <p:nvPr/>
        </p:nvSpPr>
        <p:spPr>
          <a:xfrm>
            <a:off x="7812360" y="3458089"/>
            <a:ext cx="648072" cy="648072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2300" dirty="0" smtClean="0">
                <a:solidFill>
                  <a:schemeClr val="tx1"/>
                </a:solidFill>
              </a:rPr>
              <a:t>t</a:t>
            </a:r>
            <a:endParaRPr lang="lt-LT" sz="2300" dirty="0">
              <a:solidFill>
                <a:schemeClr val="tx1"/>
              </a:solidFill>
            </a:endParaRPr>
          </a:p>
        </p:txBody>
      </p:sp>
      <p:cxnSp>
        <p:nvCxnSpPr>
          <p:cNvPr id="90" name="Straight Arrow Connector 89"/>
          <p:cNvCxnSpPr>
            <a:stCxn id="61" idx="6"/>
            <a:endCxn id="86" idx="1"/>
          </p:cNvCxnSpPr>
          <p:nvPr/>
        </p:nvCxnSpPr>
        <p:spPr>
          <a:xfrm>
            <a:off x="6372200" y="2600908"/>
            <a:ext cx="1535068" cy="952089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Arrow Connector 92"/>
          <p:cNvCxnSpPr>
            <a:stCxn id="63" idx="6"/>
            <a:endCxn id="86" idx="3"/>
          </p:cNvCxnSpPr>
          <p:nvPr/>
        </p:nvCxnSpPr>
        <p:spPr>
          <a:xfrm flipV="1">
            <a:off x="6372200" y="4011253"/>
            <a:ext cx="1535068" cy="1031022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Rectangle 105"/>
          <p:cNvSpPr/>
          <p:nvPr/>
        </p:nvSpPr>
        <p:spPr>
          <a:xfrm>
            <a:off x="7015895" y="4545412"/>
            <a:ext cx="6335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lt-LT" dirty="0" smtClean="0"/>
              <a:t>4 / 4</a:t>
            </a:r>
            <a:endParaRPr lang="lt-LT" dirty="0"/>
          </a:p>
        </p:txBody>
      </p:sp>
      <p:sp>
        <p:nvSpPr>
          <p:cNvPr id="107" name="Rectangle 106"/>
          <p:cNvSpPr/>
          <p:nvPr/>
        </p:nvSpPr>
        <p:spPr>
          <a:xfrm>
            <a:off x="7015895" y="2658890"/>
            <a:ext cx="4411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lt-LT" dirty="0"/>
              <a:t>2</a:t>
            </a:r>
            <a:r>
              <a:rPr lang="lt-LT" dirty="0" smtClean="0"/>
              <a:t>0</a:t>
            </a:r>
            <a:endParaRPr lang="lt-LT" dirty="0"/>
          </a:p>
        </p:txBody>
      </p:sp>
      <p:sp>
        <p:nvSpPr>
          <p:cNvPr id="29" name="Rectangle 28"/>
          <p:cNvSpPr/>
          <p:nvPr/>
        </p:nvSpPr>
        <p:spPr>
          <a:xfrm>
            <a:off x="824032" y="1546998"/>
            <a:ext cx="56009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lt-LT" dirty="0" smtClean="0"/>
              <a:t>Ženklas „/“ atskiria srautą ir talpą, t. y. f(u, v) / c(u, v).</a:t>
            </a:r>
            <a:endParaRPr lang="lt-LT" dirty="0"/>
          </a:p>
        </p:txBody>
      </p:sp>
      <p:sp>
        <p:nvSpPr>
          <p:cNvPr id="31" name="Rectangle 30"/>
          <p:cNvSpPr/>
          <p:nvPr/>
        </p:nvSpPr>
        <p:spPr>
          <a:xfrm>
            <a:off x="3591919" y="6079486"/>
            <a:ext cx="102143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lt-LT" dirty="0" smtClean="0"/>
              <a:t>|</a:t>
            </a:r>
            <a:r>
              <a:rPr lang="en-US" dirty="0" smtClean="0"/>
              <a:t>f</a:t>
            </a:r>
            <a:r>
              <a:rPr lang="lt-LT" dirty="0" smtClean="0"/>
              <a:t>| </a:t>
            </a:r>
            <a:r>
              <a:rPr lang="en-US" dirty="0" smtClean="0"/>
              <a:t>= 4 + 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1711535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altLang="lt-LT" sz="3200" dirty="0"/>
              <a:t> Edmondso–Karpo </a:t>
            </a:r>
            <a:r>
              <a:rPr lang="lt-LT" altLang="lt-LT" sz="3200" dirty="0" smtClean="0"/>
              <a:t>algoritmo pavyzdys (4)</a:t>
            </a:r>
            <a:endParaRPr lang="lt-LT" altLang="lt-LT" sz="3200" b="1" i="1" dirty="0" smtClean="0"/>
          </a:p>
        </p:txBody>
      </p:sp>
      <p:sp>
        <p:nvSpPr>
          <p:cNvPr id="60" name="Oval 59"/>
          <p:cNvSpPr/>
          <p:nvPr/>
        </p:nvSpPr>
        <p:spPr>
          <a:xfrm>
            <a:off x="3203848" y="2276872"/>
            <a:ext cx="648072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None/>
            </a:pPr>
            <a:r>
              <a:rPr lang="lt-LT" sz="2300" dirty="0" smtClean="0">
                <a:solidFill>
                  <a:schemeClr val="tx1"/>
                </a:solidFill>
              </a:rPr>
              <a:t>v</a:t>
            </a:r>
            <a:r>
              <a:rPr lang="lt-LT" sz="2300" baseline="-25000" dirty="0" smtClean="0">
                <a:solidFill>
                  <a:schemeClr val="tx1"/>
                </a:solidFill>
              </a:rPr>
              <a:t>1</a:t>
            </a:r>
            <a:endParaRPr lang="lt-LT" sz="2300" baseline="-25000" dirty="0">
              <a:solidFill>
                <a:schemeClr val="tx1"/>
              </a:solidFill>
            </a:endParaRPr>
          </a:p>
        </p:txBody>
      </p:sp>
      <p:sp>
        <p:nvSpPr>
          <p:cNvPr id="61" name="Oval 60"/>
          <p:cNvSpPr/>
          <p:nvPr/>
        </p:nvSpPr>
        <p:spPr>
          <a:xfrm>
            <a:off x="5724128" y="2276872"/>
            <a:ext cx="648072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None/>
            </a:pPr>
            <a:r>
              <a:rPr lang="lt-LT" sz="2300" dirty="0" smtClean="0">
                <a:solidFill>
                  <a:schemeClr val="tx1"/>
                </a:solidFill>
              </a:rPr>
              <a:t>v</a:t>
            </a:r>
            <a:r>
              <a:rPr lang="lt-LT" sz="2300" baseline="-25000" dirty="0" smtClean="0">
                <a:solidFill>
                  <a:schemeClr val="tx1"/>
                </a:solidFill>
              </a:rPr>
              <a:t>3</a:t>
            </a:r>
            <a:endParaRPr lang="lt-LT" sz="2300" dirty="0">
              <a:solidFill>
                <a:schemeClr val="tx1"/>
              </a:solidFill>
            </a:endParaRPr>
          </a:p>
        </p:txBody>
      </p:sp>
      <p:sp>
        <p:nvSpPr>
          <p:cNvPr id="62" name="Oval 61"/>
          <p:cNvSpPr/>
          <p:nvPr/>
        </p:nvSpPr>
        <p:spPr>
          <a:xfrm>
            <a:off x="3203848" y="4718239"/>
            <a:ext cx="648072" cy="648072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None/>
            </a:pPr>
            <a:r>
              <a:rPr lang="lt-LT" sz="2300" dirty="0" smtClean="0">
                <a:solidFill>
                  <a:schemeClr val="tx1"/>
                </a:solidFill>
              </a:rPr>
              <a:t>v</a:t>
            </a:r>
            <a:r>
              <a:rPr lang="lt-LT" sz="2300" baseline="-25000" dirty="0" smtClean="0">
                <a:solidFill>
                  <a:schemeClr val="tx1"/>
                </a:solidFill>
              </a:rPr>
              <a:t>2</a:t>
            </a:r>
            <a:endParaRPr lang="lt-LT" sz="2300" dirty="0">
              <a:solidFill>
                <a:schemeClr val="tx1"/>
              </a:solidFill>
            </a:endParaRPr>
          </a:p>
        </p:txBody>
      </p:sp>
      <p:sp>
        <p:nvSpPr>
          <p:cNvPr id="63" name="Oval 62"/>
          <p:cNvSpPr/>
          <p:nvPr/>
        </p:nvSpPr>
        <p:spPr>
          <a:xfrm>
            <a:off x="5724128" y="4718239"/>
            <a:ext cx="648072" cy="648072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None/>
            </a:pPr>
            <a:r>
              <a:rPr lang="lt-LT" sz="2300" dirty="0" smtClean="0">
                <a:solidFill>
                  <a:schemeClr val="tx1"/>
                </a:solidFill>
              </a:rPr>
              <a:t>v</a:t>
            </a:r>
            <a:r>
              <a:rPr lang="lt-LT" sz="2300" baseline="-25000" dirty="0" smtClean="0">
                <a:solidFill>
                  <a:schemeClr val="tx1"/>
                </a:solidFill>
              </a:rPr>
              <a:t>4</a:t>
            </a:r>
            <a:endParaRPr lang="lt-LT" sz="2300" dirty="0">
              <a:solidFill>
                <a:schemeClr val="tx1"/>
              </a:solidFill>
            </a:endParaRPr>
          </a:p>
        </p:txBody>
      </p:sp>
      <p:cxnSp>
        <p:nvCxnSpPr>
          <p:cNvPr id="64" name="Straight Arrow Connector 63"/>
          <p:cNvCxnSpPr>
            <a:stCxn id="65" idx="0"/>
            <a:endCxn id="60" idx="1"/>
          </p:cNvCxnSpPr>
          <p:nvPr/>
        </p:nvCxnSpPr>
        <p:spPr>
          <a:xfrm flipV="1">
            <a:off x="1520529" y="2371780"/>
            <a:ext cx="1778227" cy="108012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Oval 64"/>
          <p:cNvSpPr/>
          <p:nvPr/>
        </p:nvSpPr>
        <p:spPr>
          <a:xfrm>
            <a:off x="1196493" y="3451900"/>
            <a:ext cx="648072" cy="648072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2300" dirty="0" smtClean="0">
                <a:solidFill>
                  <a:schemeClr val="tx1"/>
                </a:solidFill>
              </a:rPr>
              <a:t>s</a:t>
            </a:r>
            <a:endParaRPr lang="lt-LT" sz="2300" dirty="0">
              <a:solidFill>
                <a:schemeClr val="tx1"/>
              </a:solidFill>
            </a:endParaRPr>
          </a:p>
        </p:txBody>
      </p:sp>
      <p:cxnSp>
        <p:nvCxnSpPr>
          <p:cNvPr id="66" name="Straight Arrow Connector 65"/>
          <p:cNvCxnSpPr>
            <a:stCxn id="60" idx="7"/>
            <a:endCxn id="61" idx="1"/>
          </p:cNvCxnSpPr>
          <p:nvPr/>
        </p:nvCxnSpPr>
        <p:spPr>
          <a:xfrm>
            <a:off x="3757012" y="2371780"/>
            <a:ext cx="2062024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>
            <a:stCxn id="65" idx="5"/>
            <a:endCxn id="62" idx="2"/>
          </p:cNvCxnSpPr>
          <p:nvPr/>
        </p:nvCxnSpPr>
        <p:spPr>
          <a:xfrm>
            <a:off x="1749657" y="4005064"/>
            <a:ext cx="1454191" cy="1037211"/>
          </a:xfrm>
          <a:prstGeom prst="straightConnector1">
            <a:avLst/>
          </a:prstGeom>
          <a:ln w="19050">
            <a:solidFill>
              <a:srgbClr val="0033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>
            <a:stCxn id="62" idx="7"/>
            <a:endCxn id="63" idx="1"/>
          </p:cNvCxnSpPr>
          <p:nvPr/>
        </p:nvCxnSpPr>
        <p:spPr>
          <a:xfrm>
            <a:off x="3757012" y="4813147"/>
            <a:ext cx="2062024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>
            <a:stCxn id="62" idx="0"/>
            <a:endCxn id="61" idx="2"/>
          </p:cNvCxnSpPr>
          <p:nvPr/>
        </p:nvCxnSpPr>
        <p:spPr>
          <a:xfrm flipV="1">
            <a:off x="3527884" y="2600908"/>
            <a:ext cx="2196244" cy="2117331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>
            <a:stCxn id="60" idx="3"/>
            <a:endCxn id="62" idx="1"/>
          </p:cNvCxnSpPr>
          <p:nvPr/>
        </p:nvCxnSpPr>
        <p:spPr>
          <a:xfrm>
            <a:off x="3298756" y="2830036"/>
            <a:ext cx="0" cy="1983111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>
            <a:stCxn id="62" idx="7"/>
            <a:endCxn id="60" idx="5"/>
          </p:cNvCxnSpPr>
          <p:nvPr/>
        </p:nvCxnSpPr>
        <p:spPr>
          <a:xfrm flipV="1">
            <a:off x="3757012" y="2830036"/>
            <a:ext cx="0" cy="1983111"/>
          </a:xfrm>
          <a:prstGeom prst="straightConnector1">
            <a:avLst/>
          </a:prstGeom>
          <a:ln w="19050">
            <a:solidFill>
              <a:srgbClr val="0033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>
            <a:stCxn id="63" idx="0"/>
            <a:endCxn id="61" idx="4"/>
          </p:cNvCxnSpPr>
          <p:nvPr/>
        </p:nvCxnSpPr>
        <p:spPr>
          <a:xfrm flipV="1">
            <a:off x="6048164" y="2924944"/>
            <a:ext cx="0" cy="1793295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Rectangle 75"/>
          <p:cNvSpPr/>
          <p:nvPr/>
        </p:nvSpPr>
        <p:spPr>
          <a:xfrm>
            <a:off x="6143148" y="3606152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lt-LT" dirty="0" smtClean="0"/>
              <a:t>7</a:t>
            </a:r>
            <a:endParaRPr lang="lt-LT" dirty="0"/>
          </a:p>
        </p:txBody>
      </p:sp>
      <p:sp>
        <p:nvSpPr>
          <p:cNvPr id="78" name="Rectangle 77"/>
          <p:cNvSpPr/>
          <p:nvPr/>
        </p:nvSpPr>
        <p:spPr>
          <a:xfrm>
            <a:off x="2159412" y="4497177"/>
            <a:ext cx="4411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lt-LT" dirty="0" smtClean="0"/>
              <a:t>13</a:t>
            </a:r>
            <a:endParaRPr lang="lt-LT" dirty="0"/>
          </a:p>
        </p:txBody>
      </p:sp>
      <p:sp>
        <p:nvSpPr>
          <p:cNvPr id="80" name="Rectangle 79"/>
          <p:cNvSpPr/>
          <p:nvPr/>
        </p:nvSpPr>
        <p:spPr>
          <a:xfrm>
            <a:off x="2844732" y="3614277"/>
            <a:ext cx="4411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lt-LT" dirty="0" smtClean="0"/>
              <a:t>10</a:t>
            </a:r>
            <a:endParaRPr lang="lt-LT" dirty="0"/>
          </a:p>
        </p:txBody>
      </p:sp>
      <p:sp>
        <p:nvSpPr>
          <p:cNvPr id="81" name="Rectangle 80"/>
          <p:cNvSpPr/>
          <p:nvPr/>
        </p:nvSpPr>
        <p:spPr>
          <a:xfrm>
            <a:off x="3742310" y="3614277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lt-LT" dirty="0" smtClean="0"/>
              <a:t>4</a:t>
            </a:r>
            <a:endParaRPr lang="lt-LT" dirty="0"/>
          </a:p>
        </p:txBody>
      </p:sp>
      <p:sp>
        <p:nvSpPr>
          <p:cNvPr id="86" name="Oval 85"/>
          <p:cNvSpPr/>
          <p:nvPr/>
        </p:nvSpPr>
        <p:spPr>
          <a:xfrm>
            <a:off x="7812360" y="3458089"/>
            <a:ext cx="648072" cy="648072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2300" dirty="0" smtClean="0">
                <a:solidFill>
                  <a:schemeClr val="tx1"/>
                </a:solidFill>
              </a:rPr>
              <a:t>t</a:t>
            </a:r>
            <a:endParaRPr lang="lt-LT" sz="2300" dirty="0">
              <a:solidFill>
                <a:schemeClr val="tx1"/>
              </a:solidFill>
            </a:endParaRPr>
          </a:p>
        </p:txBody>
      </p:sp>
      <p:cxnSp>
        <p:nvCxnSpPr>
          <p:cNvPr id="90" name="Straight Arrow Connector 89"/>
          <p:cNvCxnSpPr>
            <a:stCxn id="61" idx="6"/>
            <a:endCxn id="86" idx="1"/>
          </p:cNvCxnSpPr>
          <p:nvPr/>
        </p:nvCxnSpPr>
        <p:spPr>
          <a:xfrm>
            <a:off x="6372200" y="2600908"/>
            <a:ext cx="1535068" cy="952089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Arrow Connector 92"/>
          <p:cNvCxnSpPr>
            <a:stCxn id="86" idx="3"/>
            <a:endCxn id="63" idx="6"/>
          </p:cNvCxnSpPr>
          <p:nvPr/>
        </p:nvCxnSpPr>
        <p:spPr>
          <a:xfrm flipH="1">
            <a:off x="6372200" y="4011253"/>
            <a:ext cx="1535068" cy="1031022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Rectangle 105"/>
          <p:cNvSpPr/>
          <p:nvPr/>
        </p:nvSpPr>
        <p:spPr>
          <a:xfrm>
            <a:off x="7080015" y="4510849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lt-LT" dirty="0" smtClean="0"/>
              <a:t>4</a:t>
            </a:r>
            <a:endParaRPr lang="lt-LT" dirty="0"/>
          </a:p>
        </p:txBody>
      </p:sp>
      <p:sp>
        <p:nvSpPr>
          <p:cNvPr id="107" name="Rectangle 106"/>
          <p:cNvSpPr/>
          <p:nvPr/>
        </p:nvSpPr>
        <p:spPr>
          <a:xfrm>
            <a:off x="7015895" y="2658890"/>
            <a:ext cx="4411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lt-LT" dirty="0"/>
              <a:t>2</a:t>
            </a:r>
            <a:r>
              <a:rPr lang="lt-LT" dirty="0" smtClean="0"/>
              <a:t>0</a:t>
            </a:r>
            <a:endParaRPr lang="lt-LT" dirty="0"/>
          </a:p>
        </p:txBody>
      </p:sp>
      <p:cxnSp>
        <p:nvCxnSpPr>
          <p:cNvPr id="31" name="Straight Arrow Connector 30"/>
          <p:cNvCxnSpPr>
            <a:stCxn id="60" idx="3"/>
            <a:endCxn id="65" idx="6"/>
          </p:cNvCxnSpPr>
          <p:nvPr/>
        </p:nvCxnSpPr>
        <p:spPr>
          <a:xfrm flipH="1">
            <a:off x="1844565" y="2830036"/>
            <a:ext cx="1454191" cy="945900"/>
          </a:xfrm>
          <a:prstGeom prst="straightConnector1">
            <a:avLst/>
          </a:prstGeom>
          <a:ln w="19050">
            <a:solidFill>
              <a:srgbClr val="0033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61" idx="3"/>
            <a:endCxn id="60" idx="5"/>
          </p:cNvCxnSpPr>
          <p:nvPr/>
        </p:nvCxnSpPr>
        <p:spPr>
          <a:xfrm flipH="1">
            <a:off x="3757012" y="2830036"/>
            <a:ext cx="2062024" cy="0"/>
          </a:xfrm>
          <a:prstGeom prst="straightConnector1">
            <a:avLst/>
          </a:prstGeom>
          <a:ln w="19050">
            <a:solidFill>
              <a:srgbClr val="0033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61" idx="4"/>
            <a:endCxn id="62" idx="6"/>
          </p:cNvCxnSpPr>
          <p:nvPr/>
        </p:nvCxnSpPr>
        <p:spPr>
          <a:xfrm flipH="1">
            <a:off x="3851920" y="2924944"/>
            <a:ext cx="2196244" cy="2117331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Rectangle 48"/>
          <p:cNvSpPr/>
          <p:nvPr/>
        </p:nvSpPr>
        <p:spPr>
          <a:xfrm>
            <a:off x="1968496" y="2542508"/>
            <a:ext cx="4411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lt-LT" dirty="0" smtClean="0"/>
              <a:t>12</a:t>
            </a:r>
            <a:endParaRPr lang="lt-LT" dirty="0"/>
          </a:p>
        </p:txBody>
      </p:sp>
      <p:sp>
        <p:nvSpPr>
          <p:cNvPr id="50" name="Rectangle 49"/>
          <p:cNvSpPr/>
          <p:nvPr/>
        </p:nvSpPr>
        <p:spPr>
          <a:xfrm>
            <a:off x="2287652" y="2985785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lt-LT" dirty="0" smtClean="0"/>
              <a:t>4</a:t>
            </a:r>
            <a:endParaRPr lang="lt-LT" dirty="0"/>
          </a:p>
        </p:txBody>
      </p:sp>
      <p:sp>
        <p:nvSpPr>
          <p:cNvPr id="58" name="Rectangle 57"/>
          <p:cNvSpPr/>
          <p:nvPr/>
        </p:nvSpPr>
        <p:spPr>
          <a:xfrm>
            <a:off x="4502798" y="2506000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lt-LT" dirty="0" smtClean="0"/>
              <a:t>4</a:t>
            </a:r>
            <a:endParaRPr lang="lt-LT" dirty="0"/>
          </a:p>
        </p:txBody>
      </p:sp>
      <p:sp>
        <p:nvSpPr>
          <p:cNvPr id="59" name="Rectangle 58"/>
          <p:cNvSpPr/>
          <p:nvPr/>
        </p:nvSpPr>
        <p:spPr>
          <a:xfrm>
            <a:off x="4502798" y="2009492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lt-LT" dirty="0" smtClean="0"/>
              <a:t>8</a:t>
            </a:r>
            <a:endParaRPr lang="lt-LT" dirty="0"/>
          </a:p>
        </p:txBody>
      </p:sp>
      <p:sp>
        <p:nvSpPr>
          <p:cNvPr id="72" name="Rectangle 71"/>
          <p:cNvSpPr/>
          <p:nvPr/>
        </p:nvSpPr>
        <p:spPr>
          <a:xfrm>
            <a:off x="4387111" y="3302986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lt-LT" dirty="0" smtClean="0"/>
              <a:t>4</a:t>
            </a:r>
            <a:endParaRPr lang="lt-LT" dirty="0"/>
          </a:p>
        </p:txBody>
      </p:sp>
      <p:sp>
        <p:nvSpPr>
          <p:cNvPr id="77" name="Rectangle 76"/>
          <p:cNvSpPr/>
          <p:nvPr/>
        </p:nvSpPr>
        <p:spPr>
          <a:xfrm>
            <a:off x="4942929" y="3935113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lt-LT" dirty="0" smtClean="0"/>
              <a:t>5</a:t>
            </a:r>
            <a:endParaRPr lang="lt-LT" dirty="0"/>
          </a:p>
        </p:txBody>
      </p:sp>
      <p:cxnSp>
        <p:nvCxnSpPr>
          <p:cNvPr id="83" name="Straight Arrow Connector 82"/>
          <p:cNvCxnSpPr>
            <a:stCxn id="63" idx="3"/>
            <a:endCxn id="62" idx="5"/>
          </p:cNvCxnSpPr>
          <p:nvPr/>
        </p:nvCxnSpPr>
        <p:spPr>
          <a:xfrm flipH="1">
            <a:off x="3757012" y="5271403"/>
            <a:ext cx="2062024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Rectangle 84"/>
          <p:cNvSpPr/>
          <p:nvPr/>
        </p:nvSpPr>
        <p:spPr>
          <a:xfrm>
            <a:off x="4567451" y="4834961"/>
            <a:ext cx="4411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lt-LT" dirty="0" smtClean="0"/>
              <a:t>10</a:t>
            </a:r>
            <a:endParaRPr lang="lt-LT" dirty="0"/>
          </a:p>
        </p:txBody>
      </p:sp>
      <p:sp>
        <p:nvSpPr>
          <p:cNvPr id="87" name="Rectangle 86"/>
          <p:cNvSpPr/>
          <p:nvPr/>
        </p:nvSpPr>
        <p:spPr>
          <a:xfrm>
            <a:off x="4631571" y="5293216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lt-LT" dirty="0" smtClean="0"/>
              <a:t>4</a:t>
            </a:r>
            <a:endParaRPr lang="lt-LT" dirty="0"/>
          </a:p>
        </p:txBody>
      </p:sp>
      <p:sp>
        <p:nvSpPr>
          <p:cNvPr id="88" name="Rectangle 87"/>
          <p:cNvSpPr/>
          <p:nvPr/>
        </p:nvSpPr>
        <p:spPr>
          <a:xfrm>
            <a:off x="3591919" y="6079486"/>
            <a:ext cx="102143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lt-LT" dirty="0" smtClean="0"/>
              <a:t>|</a:t>
            </a:r>
            <a:r>
              <a:rPr lang="en-US" dirty="0" smtClean="0"/>
              <a:t>f</a:t>
            </a:r>
            <a:r>
              <a:rPr lang="lt-LT" dirty="0" smtClean="0"/>
              <a:t>| </a:t>
            </a:r>
            <a:r>
              <a:rPr lang="en-US" dirty="0" smtClean="0"/>
              <a:t>= 4 + 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4218902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altLang="lt-LT" sz="3200" dirty="0"/>
              <a:t> Edmondso–Karpo </a:t>
            </a:r>
            <a:r>
              <a:rPr lang="lt-LT" altLang="lt-LT" sz="3200" dirty="0" smtClean="0"/>
              <a:t>algoritmo pavyzdys (5)</a:t>
            </a:r>
            <a:endParaRPr lang="lt-LT" altLang="lt-LT" sz="3200" b="1" i="1" dirty="0" smtClean="0"/>
          </a:p>
        </p:txBody>
      </p:sp>
      <p:sp>
        <p:nvSpPr>
          <p:cNvPr id="60" name="Oval 59"/>
          <p:cNvSpPr/>
          <p:nvPr/>
        </p:nvSpPr>
        <p:spPr>
          <a:xfrm>
            <a:off x="3203848" y="2276872"/>
            <a:ext cx="648072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None/>
            </a:pPr>
            <a:r>
              <a:rPr lang="lt-LT" sz="2300" dirty="0" smtClean="0">
                <a:solidFill>
                  <a:schemeClr val="tx1"/>
                </a:solidFill>
              </a:rPr>
              <a:t>v</a:t>
            </a:r>
            <a:r>
              <a:rPr lang="lt-LT" sz="2300" baseline="-25000" dirty="0" smtClean="0">
                <a:solidFill>
                  <a:schemeClr val="tx1"/>
                </a:solidFill>
              </a:rPr>
              <a:t>1</a:t>
            </a:r>
            <a:endParaRPr lang="lt-LT" sz="2300" baseline="-25000" dirty="0">
              <a:solidFill>
                <a:schemeClr val="tx1"/>
              </a:solidFill>
            </a:endParaRPr>
          </a:p>
        </p:txBody>
      </p:sp>
      <p:sp>
        <p:nvSpPr>
          <p:cNvPr id="61" name="Oval 60"/>
          <p:cNvSpPr/>
          <p:nvPr/>
        </p:nvSpPr>
        <p:spPr>
          <a:xfrm>
            <a:off x="5724128" y="2276872"/>
            <a:ext cx="648072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None/>
            </a:pPr>
            <a:r>
              <a:rPr lang="lt-LT" sz="2300" dirty="0" smtClean="0">
                <a:solidFill>
                  <a:schemeClr val="tx1"/>
                </a:solidFill>
              </a:rPr>
              <a:t>v</a:t>
            </a:r>
            <a:r>
              <a:rPr lang="lt-LT" sz="2300" baseline="-25000" dirty="0" smtClean="0">
                <a:solidFill>
                  <a:schemeClr val="tx1"/>
                </a:solidFill>
              </a:rPr>
              <a:t>3</a:t>
            </a:r>
            <a:endParaRPr lang="lt-LT" sz="2300" dirty="0">
              <a:solidFill>
                <a:schemeClr val="tx1"/>
              </a:solidFill>
            </a:endParaRPr>
          </a:p>
        </p:txBody>
      </p:sp>
      <p:sp>
        <p:nvSpPr>
          <p:cNvPr id="62" name="Oval 61"/>
          <p:cNvSpPr/>
          <p:nvPr/>
        </p:nvSpPr>
        <p:spPr>
          <a:xfrm>
            <a:off x="3203848" y="4718239"/>
            <a:ext cx="648072" cy="648072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None/>
            </a:pPr>
            <a:r>
              <a:rPr lang="lt-LT" sz="2300" dirty="0" smtClean="0">
                <a:solidFill>
                  <a:schemeClr val="tx1"/>
                </a:solidFill>
              </a:rPr>
              <a:t>v</a:t>
            </a:r>
            <a:r>
              <a:rPr lang="lt-LT" sz="2300" baseline="-25000" dirty="0" smtClean="0">
                <a:solidFill>
                  <a:schemeClr val="tx1"/>
                </a:solidFill>
              </a:rPr>
              <a:t>2</a:t>
            </a:r>
            <a:endParaRPr lang="lt-LT" sz="2300" dirty="0">
              <a:solidFill>
                <a:schemeClr val="tx1"/>
              </a:solidFill>
            </a:endParaRPr>
          </a:p>
        </p:txBody>
      </p:sp>
      <p:sp>
        <p:nvSpPr>
          <p:cNvPr id="63" name="Oval 62"/>
          <p:cNvSpPr/>
          <p:nvPr/>
        </p:nvSpPr>
        <p:spPr>
          <a:xfrm>
            <a:off x="5724128" y="4718239"/>
            <a:ext cx="648072" cy="648072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None/>
            </a:pPr>
            <a:r>
              <a:rPr lang="lt-LT" sz="2300" dirty="0" smtClean="0">
                <a:solidFill>
                  <a:schemeClr val="tx1"/>
                </a:solidFill>
              </a:rPr>
              <a:t>v</a:t>
            </a:r>
            <a:r>
              <a:rPr lang="lt-LT" sz="2300" baseline="-25000" dirty="0" smtClean="0">
                <a:solidFill>
                  <a:schemeClr val="tx1"/>
                </a:solidFill>
              </a:rPr>
              <a:t>4</a:t>
            </a:r>
            <a:endParaRPr lang="lt-LT" sz="2300" dirty="0">
              <a:solidFill>
                <a:schemeClr val="tx1"/>
              </a:solidFill>
            </a:endParaRPr>
          </a:p>
        </p:txBody>
      </p:sp>
      <p:cxnSp>
        <p:nvCxnSpPr>
          <p:cNvPr id="64" name="Straight Arrow Connector 63"/>
          <p:cNvCxnSpPr>
            <a:stCxn id="65" idx="0"/>
            <a:endCxn id="60" idx="1"/>
          </p:cNvCxnSpPr>
          <p:nvPr/>
        </p:nvCxnSpPr>
        <p:spPr>
          <a:xfrm flipV="1">
            <a:off x="1520529" y="2371780"/>
            <a:ext cx="1778227" cy="108012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Oval 64"/>
          <p:cNvSpPr/>
          <p:nvPr/>
        </p:nvSpPr>
        <p:spPr>
          <a:xfrm>
            <a:off x="1196493" y="3451900"/>
            <a:ext cx="648072" cy="648072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2300" dirty="0" smtClean="0">
                <a:solidFill>
                  <a:schemeClr val="tx1"/>
                </a:solidFill>
              </a:rPr>
              <a:t>s</a:t>
            </a:r>
            <a:endParaRPr lang="lt-LT" sz="2300" dirty="0">
              <a:solidFill>
                <a:schemeClr val="tx1"/>
              </a:solidFill>
            </a:endParaRPr>
          </a:p>
        </p:txBody>
      </p:sp>
      <p:cxnSp>
        <p:nvCxnSpPr>
          <p:cNvPr id="66" name="Straight Arrow Connector 65"/>
          <p:cNvCxnSpPr>
            <a:stCxn id="60" idx="7"/>
            <a:endCxn id="61" idx="1"/>
          </p:cNvCxnSpPr>
          <p:nvPr/>
        </p:nvCxnSpPr>
        <p:spPr>
          <a:xfrm>
            <a:off x="3757012" y="2371780"/>
            <a:ext cx="2062024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>
            <a:stCxn id="65" idx="5"/>
            <a:endCxn id="62" idx="2"/>
          </p:cNvCxnSpPr>
          <p:nvPr/>
        </p:nvCxnSpPr>
        <p:spPr>
          <a:xfrm>
            <a:off x="1749657" y="4005064"/>
            <a:ext cx="1454191" cy="1037211"/>
          </a:xfrm>
          <a:prstGeom prst="straightConnector1">
            <a:avLst/>
          </a:prstGeom>
          <a:ln w="19050">
            <a:solidFill>
              <a:srgbClr val="0033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>
            <a:stCxn id="62" idx="7"/>
            <a:endCxn id="63" idx="1"/>
          </p:cNvCxnSpPr>
          <p:nvPr/>
        </p:nvCxnSpPr>
        <p:spPr>
          <a:xfrm>
            <a:off x="3757012" y="4813147"/>
            <a:ext cx="2062024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>
            <a:stCxn id="62" idx="0"/>
            <a:endCxn id="61" idx="2"/>
          </p:cNvCxnSpPr>
          <p:nvPr/>
        </p:nvCxnSpPr>
        <p:spPr>
          <a:xfrm flipV="1">
            <a:off x="3527884" y="2600908"/>
            <a:ext cx="2196244" cy="2117331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>
            <a:stCxn id="60" idx="3"/>
            <a:endCxn id="62" idx="1"/>
          </p:cNvCxnSpPr>
          <p:nvPr/>
        </p:nvCxnSpPr>
        <p:spPr>
          <a:xfrm>
            <a:off x="3298756" y="2830036"/>
            <a:ext cx="0" cy="1983111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>
            <a:stCxn id="62" idx="7"/>
            <a:endCxn id="60" idx="5"/>
          </p:cNvCxnSpPr>
          <p:nvPr/>
        </p:nvCxnSpPr>
        <p:spPr>
          <a:xfrm flipV="1">
            <a:off x="3757012" y="2830036"/>
            <a:ext cx="0" cy="1983111"/>
          </a:xfrm>
          <a:prstGeom prst="straightConnector1">
            <a:avLst/>
          </a:prstGeom>
          <a:ln w="19050">
            <a:solidFill>
              <a:srgbClr val="0033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>
            <a:stCxn id="63" idx="0"/>
            <a:endCxn id="61" idx="4"/>
          </p:cNvCxnSpPr>
          <p:nvPr/>
        </p:nvCxnSpPr>
        <p:spPr>
          <a:xfrm flipV="1">
            <a:off x="6048164" y="2924944"/>
            <a:ext cx="0" cy="1793295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Rectangle 75"/>
          <p:cNvSpPr/>
          <p:nvPr/>
        </p:nvSpPr>
        <p:spPr>
          <a:xfrm>
            <a:off x="6143148" y="3606152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lt-LT" dirty="0" smtClean="0"/>
              <a:t>7</a:t>
            </a:r>
            <a:endParaRPr lang="lt-LT" dirty="0"/>
          </a:p>
        </p:txBody>
      </p:sp>
      <p:sp>
        <p:nvSpPr>
          <p:cNvPr id="78" name="Rectangle 77"/>
          <p:cNvSpPr/>
          <p:nvPr/>
        </p:nvSpPr>
        <p:spPr>
          <a:xfrm>
            <a:off x="2159412" y="4497177"/>
            <a:ext cx="4411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lt-LT" dirty="0" smtClean="0"/>
              <a:t>13</a:t>
            </a:r>
            <a:endParaRPr lang="lt-LT" dirty="0"/>
          </a:p>
        </p:txBody>
      </p:sp>
      <p:sp>
        <p:nvSpPr>
          <p:cNvPr id="80" name="Rectangle 79"/>
          <p:cNvSpPr/>
          <p:nvPr/>
        </p:nvSpPr>
        <p:spPr>
          <a:xfrm>
            <a:off x="2844732" y="3614277"/>
            <a:ext cx="4411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lt-LT" dirty="0" smtClean="0"/>
              <a:t>10</a:t>
            </a:r>
            <a:endParaRPr lang="lt-LT" dirty="0"/>
          </a:p>
        </p:txBody>
      </p:sp>
      <p:sp>
        <p:nvSpPr>
          <p:cNvPr id="81" name="Rectangle 80"/>
          <p:cNvSpPr/>
          <p:nvPr/>
        </p:nvSpPr>
        <p:spPr>
          <a:xfrm>
            <a:off x="3742310" y="3614277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lt-LT" dirty="0" smtClean="0"/>
              <a:t>4</a:t>
            </a:r>
            <a:endParaRPr lang="lt-LT" dirty="0"/>
          </a:p>
        </p:txBody>
      </p:sp>
      <p:sp>
        <p:nvSpPr>
          <p:cNvPr id="86" name="Oval 85"/>
          <p:cNvSpPr/>
          <p:nvPr/>
        </p:nvSpPr>
        <p:spPr>
          <a:xfrm>
            <a:off x="7812360" y="3458089"/>
            <a:ext cx="648072" cy="648072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2300" dirty="0" smtClean="0">
                <a:solidFill>
                  <a:schemeClr val="tx1"/>
                </a:solidFill>
              </a:rPr>
              <a:t>t</a:t>
            </a:r>
            <a:endParaRPr lang="lt-LT" sz="2300" dirty="0">
              <a:solidFill>
                <a:schemeClr val="tx1"/>
              </a:solidFill>
            </a:endParaRPr>
          </a:p>
        </p:txBody>
      </p:sp>
      <p:cxnSp>
        <p:nvCxnSpPr>
          <p:cNvPr id="90" name="Straight Arrow Connector 89"/>
          <p:cNvCxnSpPr>
            <a:stCxn id="61" idx="6"/>
            <a:endCxn id="86" idx="1"/>
          </p:cNvCxnSpPr>
          <p:nvPr/>
        </p:nvCxnSpPr>
        <p:spPr>
          <a:xfrm>
            <a:off x="6372200" y="2600908"/>
            <a:ext cx="1535068" cy="952089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Arrow Connector 92"/>
          <p:cNvCxnSpPr>
            <a:stCxn id="86" idx="3"/>
            <a:endCxn id="63" idx="6"/>
          </p:cNvCxnSpPr>
          <p:nvPr/>
        </p:nvCxnSpPr>
        <p:spPr>
          <a:xfrm flipH="1">
            <a:off x="6372200" y="4011253"/>
            <a:ext cx="1535068" cy="1031022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Rectangle 105"/>
          <p:cNvSpPr/>
          <p:nvPr/>
        </p:nvSpPr>
        <p:spPr>
          <a:xfrm>
            <a:off x="7080015" y="4510849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lt-LT" dirty="0" smtClean="0"/>
              <a:t>4</a:t>
            </a:r>
            <a:endParaRPr lang="lt-LT" dirty="0"/>
          </a:p>
        </p:txBody>
      </p:sp>
      <p:sp>
        <p:nvSpPr>
          <p:cNvPr id="107" name="Rectangle 106"/>
          <p:cNvSpPr/>
          <p:nvPr/>
        </p:nvSpPr>
        <p:spPr>
          <a:xfrm>
            <a:off x="7015895" y="2658890"/>
            <a:ext cx="4411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lt-LT" dirty="0"/>
              <a:t>2</a:t>
            </a:r>
            <a:r>
              <a:rPr lang="lt-LT" dirty="0" smtClean="0"/>
              <a:t>0</a:t>
            </a:r>
            <a:endParaRPr lang="lt-LT" dirty="0"/>
          </a:p>
        </p:txBody>
      </p:sp>
      <p:cxnSp>
        <p:nvCxnSpPr>
          <p:cNvPr id="31" name="Straight Arrow Connector 30"/>
          <p:cNvCxnSpPr>
            <a:stCxn id="60" idx="3"/>
            <a:endCxn id="65" idx="6"/>
          </p:cNvCxnSpPr>
          <p:nvPr/>
        </p:nvCxnSpPr>
        <p:spPr>
          <a:xfrm flipH="1">
            <a:off x="1844565" y="2830036"/>
            <a:ext cx="1454191" cy="945900"/>
          </a:xfrm>
          <a:prstGeom prst="straightConnector1">
            <a:avLst/>
          </a:prstGeom>
          <a:ln w="19050">
            <a:solidFill>
              <a:srgbClr val="0033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61" idx="3"/>
            <a:endCxn id="60" idx="5"/>
          </p:cNvCxnSpPr>
          <p:nvPr/>
        </p:nvCxnSpPr>
        <p:spPr>
          <a:xfrm flipH="1">
            <a:off x="3757012" y="2830036"/>
            <a:ext cx="2062024" cy="0"/>
          </a:xfrm>
          <a:prstGeom prst="straightConnector1">
            <a:avLst/>
          </a:prstGeom>
          <a:ln w="19050">
            <a:solidFill>
              <a:srgbClr val="0033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61" idx="4"/>
            <a:endCxn id="62" idx="6"/>
          </p:cNvCxnSpPr>
          <p:nvPr/>
        </p:nvCxnSpPr>
        <p:spPr>
          <a:xfrm flipH="1">
            <a:off x="3851920" y="2924944"/>
            <a:ext cx="2196244" cy="2117331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Rectangle 48"/>
          <p:cNvSpPr/>
          <p:nvPr/>
        </p:nvSpPr>
        <p:spPr>
          <a:xfrm>
            <a:off x="1968496" y="2542508"/>
            <a:ext cx="4411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lt-LT" dirty="0" smtClean="0"/>
              <a:t>12</a:t>
            </a:r>
            <a:endParaRPr lang="lt-LT" dirty="0"/>
          </a:p>
        </p:txBody>
      </p:sp>
      <p:sp>
        <p:nvSpPr>
          <p:cNvPr id="50" name="Rectangle 49"/>
          <p:cNvSpPr/>
          <p:nvPr/>
        </p:nvSpPr>
        <p:spPr>
          <a:xfrm>
            <a:off x="2287652" y="2985785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lt-LT" dirty="0" smtClean="0"/>
              <a:t>4</a:t>
            </a:r>
            <a:endParaRPr lang="lt-LT" dirty="0"/>
          </a:p>
        </p:txBody>
      </p:sp>
      <p:sp>
        <p:nvSpPr>
          <p:cNvPr id="58" name="Rectangle 57"/>
          <p:cNvSpPr/>
          <p:nvPr/>
        </p:nvSpPr>
        <p:spPr>
          <a:xfrm>
            <a:off x="4502798" y="2506000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lt-LT" dirty="0" smtClean="0"/>
              <a:t>4</a:t>
            </a:r>
            <a:endParaRPr lang="lt-LT" dirty="0"/>
          </a:p>
        </p:txBody>
      </p:sp>
      <p:sp>
        <p:nvSpPr>
          <p:cNvPr id="59" name="Rectangle 58"/>
          <p:cNvSpPr/>
          <p:nvPr/>
        </p:nvSpPr>
        <p:spPr>
          <a:xfrm>
            <a:off x="4502798" y="2009492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lt-LT" dirty="0" smtClean="0"/>
              <a:t>8</a:t>
            </a:r>
            <a:endParaRPr lang="lt-LT" dirty="0"/>
          </a:p>
        </p:txBody>
      </p:sp>
      <p:sp>
        <p:nvSpPr>
          <p:cNvPr id="72" name="Rectangle 71"/>
          <p:cNvSpPr/>
          <p:nvPr/>
        </p:nvSpPr>
        <p:spPr>
          <a:xfrm>
            <a:off x="4387111" y="3302986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lt-LT" dirty="0" smtClean="0"/>
              <a:t>4</a:t>
            </a:r>
            <a:endParaRPr lang="lt-LT" dirty="0"/>
          </a:p>
        </p:txBody>
      </p:sp>
      <p:sp>
        <p:nvSpPr>
          <p:cNvPr id="77" name="Rectangle 76"/>
          <p:cNvSpPr/>
          <p:nvPr/>
        </p:nvSpPr>
        <p:spPr>
          <a:xfrm>
            <a:off x="4942929" y="3935113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lt-LT" dirty="0" smtClean="0"/>
              <a:t>5</a:t>
            </a:r>
            <a:endParaRPr lang="lt-LT" dirty="0"/>
          </a:p>
        </p:txBody>
      </p:sp>
      <p:cxnSp>
        <p:nvCxnSpPr>
          <p:cNvPr id="83" name="Straight Arrow Connector 82"/>
          <p:cNvCxnSpPr>
            <a:stCxn id="63" idx="3"/>
            <a:endCxn id="62" idx="5"/>
          </p:cNvCxnSpPr>
          <p:nvPr/>
        </p:nvCxnSpPr>
        <p:spPr>
          <a:xfrm flipH="1">
            <a:off x="3757012" y="5271403"/>
            <a:ext cx="2062024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Rectangle 84"/>
          <p:cNvSpPr/>
          <p:nvPr/>
        </p:nvSpPr>
        <p:spPr>
          <a:xfrm>
            <a:off x="4567451" y="4834961"/>
            <a:ext cx="4411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lt-LT" dirty="0" smtClean="0"/>
              <a:t>10</a:t>
            </a:r>
            <a:endParaRPr lang="lt-LT" dirty="0"/>
          </a:p>
        </p:txBody>
      </p:sp>
      <p:sp>
        <p:nvSpPr>
          <p:cNvPr id="87" name="Rectangle 86"/>
          <p:cNvSpPr/>
          <p:nvPr/>
        </p:nvSpPr>
        <p:spPr>
          <a:xfrm>
            <a:off x="4631571" y="5293216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lt-LT" dirty="0" smtClean="0"/>
              <a:t>4</a:t>
            </a:r>
            <a:endParaRPr lang="lt-LT" dirty="0"/>
          </a:p>
        </p:txBody>
      </p:sp>
      <p:sp>
        <p:nvSpPr>
          <p:cNvPr id="37" name="Rectangle 36"/>
          <p:cNvSpPr/>
          <p:nvPr/>
        </p:nvSpPr>
        <p:spPr>
          <a:xfrm>
            <a:off x="3591919" y="6079486"/>
            <a:ext cx="102143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lt-LT" dirty="0" smtClean="0"/>
              <a:t>|</a:t>
            </a:r>
            <a:r>
              <a:rPr lang="en-US" dirty="0" smtClean="0"/>
              <a:t>f</a:t>
            </a:r>
            <a:r>
              <a:rPr lang="lt-LT" dirty="0" smtClean="0"/>
              <a:t>| </a:t>
            </a:r>
            <a:r>
              <a:rPr lang="en-US" dirty="0" smtClean="0"/>
              <a:t>= 4 + 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1210716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altLang="lt-LT" sz="3200" dirty="0"/>
              <a:t> Edmondso–Karpo </a:t>
            </a:r>
            <a:r>
              <a:rPr lang="lt-LT" altLang="lt-LT" sz="3200" dirty="0" smtClean="0"/>
              <a:t>algoritmo pavyzdys (6)</a:t>
            </a:r>
            <a:endParaRPr lang="lt-LT" altLang="lt-LT" sz="3200" b="1" i="1" dirty="0" smtClean="0"/>
          </a:p>
        </p:txBody>
      </p:sp>
      <p:sp>
        <p:nvSpPr>
          <p:cNvPr id="60" name="Oval 59"/>
          <p:cNvSpPr/>
          <p:nvPr/>
        </p:nvSpPr>
        <p:spPr>
          <a:xfrm>
            <a:off x="3203848" y="2276872"/>
            <a:ext cx="648072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None/>
            </a:pPr>
            <a:r>
              <a:rPr lang="lt-LT" sz="2300" dirty="0" smtClean="0">
                <a:solidFill>
                  <a:schemeClr val="tx1"/>
                </a:solidFill>
              </a:rPr>
              <a:t>v</a:t>
            </a:r>
            <a:r>
              <a:rPr lang="lt-LT" sz="2300" baseline="-25000" dirty="0" smtClean="0">
                <a:solidFill>
                  <a:schemeClr val="tx1"/>
                </a:solidFill>
              </a:rPr>
              <a:t>1</a:t>
            </a:r>
            <a:endParaRPr lang="lt-LT" sz="2300" baseline="-25000" dirty="0">
              <a:solidFill>
                <a:schemeClr val="tx1"/>
              </a:solidFill>
            </a:endParaRPr>
          </a:p>
        </p:txBody>
      </p:sp>
      <p:sp>
        <p:nvSpPr>
          <p:cNvPr id="61" name="Oval 60"/>
          <p:cNvSpPr/>
          <p:nvPr/>
        </p:nvSpPr>
        <p:spPr>
          <a:xfrm>
            <a:off x="5724128" y="2276872"/>
            <a:ext cx="648072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None/>
            </a:pPr>
            <a:r>
              <a:rPr lang="lt-LT" sz="2300" dirty="0" smtClean="0">
                <a:solidFill>
                  <a:schemeClr val="tx1"/>
                </a:solidFill>
              </a:rPr>
              <a:t>v</a:t>
            </a:r>
            <a:r>
              <a:rPr lang="lt-LT" sz="2300" baseline="-25000" dirty="0" smtClean="0">
                <a:solidFill>
                  <a:schemeClr val="tx1"/>
                </a:solidFill>
              </a:rPr>
              <a:t>3</a:t>
            </a:r>
            <a:endParaRPr lang="lt-LT" sz="2300" dirty="0">
              <a:solidFill>
                <a:schemeClr val="tx1"/>
              </a:solidFill>
            </a:endParaRPr>
          </a:p>
        </p:txBody>
      </p:sp>
      <p:sp>
        <p:nvSpPr>
          <p:cNvPr id="62" name="Oval 61"/>
          <p:cNvSpPr/>
          <p:nvPr/>
        </p:nvSpPr>
        <p:spPr>
          <a:xfrm>
            <a:off x="3203848" y="4718239"/>
            <a:ext cx="648072" cy="648072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None/>
            </a:pPr>
            <a:r>
              <a:rPr lang="lt-LT" sz="2300" dirty="0" smtClean="0">
                <a:solidFill>
                  <a:schemeClr val="tx1"/>
                </a:solidFill>
              </a:rPr>
              <a:t>v</a:t>
            </a:r>
            <a:r>
              <a:rPr lang="lt-LT" sz="2300" baseline="-25000" dirty="0" smtClean="0">
                <a:solidFill>
                  <a:schemeClr val="tx1"/>
                </a:solidFill>
              </a:rPr>
              <a:t>2</a:t>
            </a:r>
            <a:endParaRPr lang="lt-LT" sz="2300" dirty="0">
              <a:solidFill>
                <a:schemeClr val="tx1"/>
              </a:solidFill>
            </a:endParaRPr>
          </a:p>
        </p:txBody>
      </p:sp>
      <p:sp>
        <p:nvSpPr>
          <p:cNvPr id="63" name="Oval 62"/>
          <p:cNvSpPr/>
          <p:nvPr/>
        </p:nvSpPr>
        <p:spPr>
          <a:xfrm>
            <a:off x="5724128" y="4718239"/>
            <a:ext cx="648072" cy="648072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None/>
            </a:pPr>
            <a:r>
              <a:rPr lang="lt-LT" sz="2300" dirty="0" smtClean="0">
                <a:solidFill>
                  <a:schemeClr val="tx1"/>
                </a:solidFill>
              </a:rPr>
              <a:t>v</a:t>
            </a:r>
            <a:r>
              <a:rPr lang="lt-LT" sz="2300" baseline="-25000" dirty="0" smtClean="0">
                <a:solidFill>
                  <a:schemeClr val="tx1"/>
                </a:solidFill>
              </a:rPr>
              <a:t>4</a:t>
            </a:r>
            <a:endParaRPr lang="lt-LT" sz="2300" dirty="0">
              <a:solidFill>
                <a:schemeClr val="tx1"/>
              </a:solidFill>
            </a:endParaRPr>
          </a:p>
        </p:txBody>
      </p:sp>
      <p:cxnSp>
        <p:nvCxnSpPr>
          <p:cNvPr id="64" name="Straight Arrow Connector 63"/>
          <p:cNvCxnSpPr>
            <a:stCxn id="65" idx="0"/>
            <a:endCxn id="60" idx="1"/>
          </p:cNvCxnSpPr>
          <p:nvPr/>
        </p:nvCxnSpPr>
        <p:spPr>
          <a:xfrm flipV="1">
            <a:off x="1520529" y="2371780"/>
            <a:ext cx="1778227" cy="108012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Oval 64"/>
          <p:cNvSpPr/>
          <p:nvPr/>
        </p:nvSpPr>
        <p:spPr>
          <a:xfrm>
            <a:off x="1196493" y="3451900"/>
            <a:ext cx="648072" cy="648072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2300" dirty="0" smtClean="0">
                <a:solidFill>
                  <a:schemeClr val="tx1"/>
                </a:solidFill>
              </a:rPr>
              <a:t>s</a:t>
            </a:r>
            <a:endParaRPr lang="lt-LT" sz="2300" dirty="0">
              <a:solidFill>
                <a:schemeClr val="tx1"/>
              </a:solidFill>
            </a:endParaRPr>
          </a:p>
        </p:txBody>
      </p:sp>
      <p:cxnSp>
        <p:nvCxnSpPr>
          <p:cNvPr id="66" name="Straight Arrow Connector 65"/>
          <p:cNvCxnSpPr>
            <a:stCxn id="60" idx="7"/>
            <a:endCxn id="61" idx="1"/>
          </p:cNvCxnSpPr>
          <p:nvPr/>
        </p:nvCxnSpPr>
        <p:spPr>
          <a:xfrm>
            <a:off x="3757012" y="2371780"/>
            <a:ext cx="2062024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>
            <a:stCxn id="65" idx="5"/>
            <a:endCxn id="62" idx="2"/>
          </p:cNvCxnSpPr>
          <p:nvPr/>
        </p:nvCxnSpPr>
        <p:spPr>
          <a:xfrm>
            <a:off x="1749657" y="4005064"/>
            <a:ext cx="1454191" cy="1037211"/>
          </a:xfrm>
          <a:prstGeom prst="straightConnector1">
            <a:avLst/>
          </a:prstGeom>
          <a:ln w="19050">
            <a:solidFill>
              <a:srgbClr val="0033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>
            <a:stCxn id="62" idx="7"/>
            <a:endCxn id="63" idx="1"/>
          </p:cNvCxnSpPr>
          <p:nvPr/>
        </p:nvCxnSpPr>
        <p:spPr>
          <a:xfrm>
            <a:off x="3757012" y="4813147"/>
            <a:ext cx="2062024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>
            <a:stCxn id="62" idx="0"/>
            <a:endCxn id="61" idx="2"/>
          </p:cNvCxnSpPr>
          <p:nvPr/>
        </p:nvCxnSpPr>
        <p:spPr>
          <a:xfrm flipV="1">
            <a:off x="3527884" y="2600908"/>
            <a:ext cx="2196244" cy="2117331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>
            <a:stCxn id="60" idx="3"/>
            <a:endCxn id="62" idx="1"/>
          </p:cNvCxnSpPr>
          <p:nvPr/>
        </p:nvCxnSpPr>
        <p:spPr>
          <a:xfrm>
            <a:off x="3298756" y="2830036"/>
            <a:ext cx="0" cy="1983111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>
            <a:stCxn id="62" idx="7"/>
            <a:endCxn id="60" idx="5"/>
          </p:cNvCxnSpPr>
          <p:nvPr/>
        </p:nvCxnSpPr>
        <p:spPr>
          <a:xfrm flipV="1">
            <a:off x="3757012" y="2830036"/>
            <a:ext cx="0" cy="1983111"/>
          </a:xfrm>
          <a:prstGeom prst="straightConnector1">
            <a:avLst/>
          </a:prstGeom>
          <a:ln w="19050">
            <a:solidFill>
              <a:srgbClr val="0033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>
            <a:stCxn id="63" idx="0"/>
            <a:endCxn id="61" idx="4"/>
          </p:cNvCxnSpPr>
          <p:nvPr/>
        </p:nvCxnSpPr>
        <p:spPr>
          <a:xfrm flipV="1">
            <a:off x="6048164" y="2924944"/>
            <a:ext cx="0" cy="1793295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Rectangle 75"/>
          <p:cNvSpPr/>
          <p:nvPr/>
        </p:nvSpPr>
        <p:spPr>
          <a:xfrm>
            <a:off x="6122618" y="3656582"/>
            <a:ext cx="6335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lt-LT" dirty="0"/>
              <a:t>7 / 7</a:t>
            </a:r>
          </a:p>
        </p:txBody>
      </p:sp>
      <p:sp>
        <p:nvSpPr>
          <p:cNvPr id="78" name="Rectangle 77"/>
          <p:cNvSpPr/>
          <p:nvPr/>
        </p:nvSpPr>
        <p:spPr>
          <a:xfrm>
            <a:off x="2159412" y="4497177"/>
            <a:ext cx="4411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lt-LT" dirty="0" smtClean="0"/>
              <a:t>13</a:t>
            </a:r>
            <a:endParaRPr lang="lt-LT" dirty="0"/>
          </a:p>
        </p:txBody>
      </p:sp>
      <p:sp>
        <p:nvSpPr>
          <p:cNvPr id="80" name="Rectangle 79"/>
          <p:cNvSpPr/>
          <p:nvPr/>
        </p:nvSpPr>
        <p:spPr>
          <a:xfrm>
            <a:off x="2473260" y="3636925"/>
            <a:ext cx="76174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lt-LT" dirty="0"/>
              <a:t>7 / </a:t>
            </a:r>
            <a:r>
              <a:rPr lang="lt-LT" dirty="0" smtClean="0"/>
              <a:t>10</a:t>
            </a:r>
            <a:endParaRPr lang="lt-LT" dirty="0"/>
          </a:p>
        </p:txBody>
      </p:sp>
      <p:sp>
        <p:nvSpPr>
          <p:cNvPr id="81" name="Rectangle 80"/>
          <p:cNvSpPr/>
          <p:nvPr/>
        </p:nvSpPr>
        <p:spPr>
          <a:xfrm>
            <a:off x="3742310" y="3614277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lt-LT" dirty="0" smtClean="0"/>
              <a:t>4</a:t>
            </a:r>
            <a:endParaRPr lang="lt-LT" dirty="0"/>
          </a:p>
        </p:txBody>
      </p:sp>
      <p:sp>
        <p:nvSpPr>
          <p:cNvPr id="86" name="Oval 85"/>
          <p:cNvSpPr/>
          <p:nvPr/>
        </p:nvSpPr>
        <p:spPr>
          <a:xfrm>
            <a:off x="7812360" y="3458089"/>
            <a:ext cx="648072" cy="648072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2300" dirty="0" smtClean="0">
                <a:solidFill>
                  <a:schemeClr val="tx1"/>
                </a:solidFill>
              </a:rPr>
              <a:t>t</a:t>
            </a:r>
            <a:endParaRPr lang="lt-LT" sz="2300" dirty="0">
              <a:solidFill>
                <a:schemeClr val="tx1"/>
              </a:solidFill>
            </a:endParaRPr>
          </a:p>
        </p:txBody>
      </p:sp>
      <p:cxnSp>
        <p:nvCxnSpPr>
          <p:cNvPr id="90" name="Straight Arrow Connector 89"/>
          <p:cNvCxnSpPr>
            <a:stCxn id="61" idx="6"/>
            <a:endCxn id="86" idx="1"/>
          </p:cNvCxnSpPr>
          <p:nvPr/>
        </p:nvCxnSpPr>
        <p:spPr>
          <a:xfrm>
            <a:off x="6372200" y="2600908"/>
            <a:ext cx="1535068" cy="952089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Arrow Connector 92"/>
          <p:cNvCxnSpPr>
            <a:stCxn id="86" idx="3"/>
            <a:endCxn id="63" idx="6"/>
          </p:cNvCxnSpPr>
          <p:nvPr/>
        </p:nvCxnSpPr>
        <p:spPr>
          <a:xfrm flipH="1">
            <a:off x="6372200" y="4011253"/>
            <a:ext cx="1535068" cy="1031022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Rectangle 105"/>
          <p:cNvSpPr/>
          <p:nvPr/>
        </p:nvSpPr>
        <p:spPr>
          <a:xfrm>
            <a:off x="7080015" y="4510849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lt-LT" dirty="0" smtClean="0"/>
              <a:t>4</a:t>
            </a:r>
            <a:endParaRPr lang="lt-LT" dirty="0"/>
          </a:p>
        </p:txBody>
      </p:sp>
      <p:sp>
        <p:nvSpPr>
          <p:cNvPr id="107" name="Rectangle 106"/>
          <p:cNvSpPr/>
          <p:nvPr/>
        </p:nvSpPr>
        <p:spPr>
          <a:xfrm>
            <a:off x="7045999" y="2707620"/>
            <a:ext cx="76174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lt-LT" dirty="0"/>
              <a:t>7 / </a:t>
            </a:r>
            <a:r>
              <a:rPr lang="lt-LT" dirty="0" smtClean="0"/>
              <a:t>20</a:t>
            </a:r>
            <a:endParaRPr lang="lt-LT" dirty="0"/>
          </a:p>
        </p:txBody>
      </p:sp>
      <p:cxnSp>
        <p:nvCxnSpPr>
          <p:cNvPr id="31" name="Straight Arrow Connector 30"/>
          <p:cNvCxnSpPr>
            <a:stCxn id="60" idx="3"/>
            <a:endCxn id="65" idx="6"/>
          </p:cNvCxnSpPr>
          <p:nvPr/>
        </p:nvCxnSpPr>
        <p:spPr>
          <a:xfrm flipH="1">
            <a:off x="1844565" y="2830036"/>
            <a:ext cx="1454191" cy="945900"/>
          </a:xfrm>
          <a:prstGeom prst="straightConnector1">
            <a:avLst/>
          </a:prstGeom>
          <a:ln w="19050">
            <a:solidFill>
              <a:srgbClr val="0033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61" idx="3"/>
            <a:endCxn id="60" idx="5"/>
          </p:cNvCxnSpPr>
          <p:nvPr/>
        </p:nvCxnSpPr>
        <p:spPr>
          <a:xfrm flipH="1">
            <a:off x="3757012" y="2830036"/>
            <a:ext cx="2062024" cy="0"/>
          </a:xfrm>
          <a:prstGeom prst="straightConnector1">
            <a:avLst/>
          </a:prstGeom>
          <a:ln w="19050">
            <a:solidFill>
              <a:srgbClr val="0033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61" idx="4"/>
            <a:endCxn id="62" idx="6"/>
          </p:cNvCxnSpPr>
          <p:nvPr/>
        </p:nvCxnSpPr>
        <p:spPr>
          <a:xfrm flipH="1">
            <a:off x="3851920" y="2924944"/>
            <a:ext cx="2196244" cy="2117331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Rectangle 48"/>
          <p:cNvSpPr/>
          <p:nvPr/>
        </p:nvSpPr>
        <p:spPr>
          <a:xfrm>
            <a:off x="1927008" y="2496887"/>
            <a:ext cx="76174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lt-LT" dirty="0" smtClean="0"/>
              <a:t>7 / 12</a:t>
            </a:r>
            <a:endParaRPr lang="lt-LT" dirty="0"/>
          </a:p>
        </p:txBody>
      </p:sp>
      <p:sp>
        <p:nvSpPr>
          <p:cNvPr id="50" name="Rectangle 49"/>
          <p:cNvSpPr/>
          <p:nvPr/>
        </p:nvSpPr>
        <p:spPr>
          <a:xfrm>
            <a:off x="2287652" y="2985785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lt-LT" dirty="0" smtClean="0"/>
              <a:t>4</a:t>
            </a:r>
            <a:endParaRPr lang="lt-LT" dirty="0"/>
          </a:p>
        </p:txBody>
      </p:sp>
      <p:sp>
        <p:nvSpPr>
          <p:cNvPr id="58" name="Rectangle 57"/>
          <p:cNvSpPr/>
          <p:nvPr/>
        </p:nvSpPr>
        <p:spPr>
          <a:xfrm>
            <a:off x="4502798" y="2506000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lt-LT" dirty="0" smtClean="0"/>
              <a:t>4</a:t>
            </a:r>
            <a:endParaRPr lang="lt-LT" dirty="0"/>
          </a:p>
        </p:txBody>
      </p:sp>
      <p:sp>
        <p:nvSpPr>
          <p:cNvPr id="59" name="Rectangle 58"/>
          <p:cNvSpPr/>
          <p:nvPr/>
        </p:nvSpPr>
        <p:spPr>
          <a:xfrm>
            <a:off x="4502798" y="2009492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lt-LT" dirty="0" smtClean="0"/>
              <a:t>8</a:t>
            </a:r>
            <a:endParaRPr lang="lt-LT" dirty="0"/>
          </a:p>
        </p:txBody>
      </p:sp>
      <p:sp>
        <p:nvSpPr>
          <p:cNvPr id="72" name="Rectangle 71"/>
          <p:cNvSpPr/>
          <p:nvPr/>
        </p:nvSpPr>
        <p:spPr>
          <a:xfrm>
            <a:off x="4387111" y="3302986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lt-LT" dirty="0" smtClean="0"/>
              <a:t>4</a:t>
            </a:r>
            <a:endParaRPr lang="lt-LT" dirty="0"/>
          </a:p>
        </p:txBody>
      </p:sp>
      <p:sp>
        <p:nvSpPr>
          <p:cNvPr id="77" name="Rectangle 76"/>
          <p:cNvSpPr/>
          <p:nvPr/>
        </p:nvSpPr>
        <p:spPr>
          <a:xfrm>
            <a:off x="4942929" y="3935113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lt-LT" dirty="0" smtClean="0"/>
              <a:t>5</a:t>
            </a:r>
            <a:endParaRPr lang="lt-LT" dirty="0"/>
          </a:p>
        </p:txBody>
      </p:sp>
      <p:cxnSp>
        <p:nvCxnSpPr>
          <p:cNvPr id="83" name="Straight Arrow Connector 82"/>
          <p:cNvCxnSpPr>
            <a:stCxn id="63" idx="3"/>
            <a:endCxn id="62" idx="5"/>
          </p:cNvCxnSpPr>
          <p:nvPr/>
        </p:nvCxnSpPr>
        <p:spPr>
          <a:xfrm flipH="1">
            <a:off x="3757012" y="5271403"/>
            <a:ext cx="2062024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Rectangle 84"/>
          <p:cNvSpPr/>
          <p:nvPr/>
        </p:nvSpPr>
        <p:spPr>
          <a:xfrm>
            <a:off x="4447698" y="4844344"/>
            <a:ext cx="76174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lt-LT" dirty="0"/>
              <a:t>7 / 10</a:t>
            </a:r>
          </a:p>
        </p:txBody>
      </p:sp>
      <p:sp>
        <p:nvSpPr>
          <p:cNvPr id="87" name="Rectangle 86"/>
          <p:cNvSpPr/>
          <p:nvPr/>
        </p:nvSpPr>
        <p:spPr>
          <a:xfrm>
            <a:off x="4631571" y="5293216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lt-LT" dirty="0" smtClean="0"/>
              <a:t>4</a:t>
            </a:r>
            <a:endParaRPr lang="lt-LT" dirty="0"/>
          </a:p>
        </p:txBody>
      </p:sp>
      <p:sp>
        <p:nvSpPr>
          <p:cNvPr id="37" name="Rectangle 36"/>
          <p:cNvSpPr/>
          <p:nvPr/>
        </p:nvSpPr>
        <p:spPr>
          <a:xfrm>
            <a:off x="3591919" y="6079486"/>
            <a:ext cx="13484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lt-LT" dirty="0" smtClean="0"/>
              <a:t>|</a:t>
            </a:r>
            <a:r>
              <a:rPr lang="en-US" dirty="0" smtClean="0"/>
              <a:t>f</a:t>
            </a:r>
            <a:r>
              <a:rPr lang="lt-LT" dirty="0" smtClean="0"/>
              <a:t>| </a:t>
            </a:r>
            <a:r>
              <a:rPr lang="en-US" dirty="0" smtClean="0"/>
              <a:t>= 4 + 7 +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3430375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altLang="lt-LT" sz="3200" dirty="0"/>
              <a:t> Edmondso–Karpo </a:t>
            </a:r>
            <a:r>
              <a:rPr lang="lt-LT" altLang="lt-LT" sz="3200" dirty="0" smtClean="0"/>
              <a:t>algoritmo pavyzdys (7)</a:t>
            </a:r>
            <a:endParaRPr lang="lt-LT" altLang="lt-LT" sz="3200" b="1" i="1" dirty="0" smtClean="0"/>
          </a:p>
        </p:txBody>
      </p:sp>
      <p:sp>
        <p:nvSpPr>
          <p:cNvPr id="60" name="Oval 59"/>
          <p:cNvSpPr/>
          <p:nvPr/>
        </p:nvSpPr>
        <p:spPr>
          <a:xfrm>
            <a:off x="3203848" y="2276872"/>
            <a:ext cx="648072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None/>
            </a:pPr>
            <a:r>
              <a:rPr lang="lt-LT" sz="2300" dirty="0" smtClean="0">
                <a:solidFill>
                  <a:schemeClr val="tx1"/>
                </a:solidFill>
              </a:rPr>
              <a:t>v</a:t>
            </a:r>
            <a:r>
              <a:rPr lang="lt-LT" sz="2300" baseline="-25000" dirty="0" smtClean="0">
                <a:solidFill>
                  <a:schemeClr val="tx1"/>
                </a:solidFill>
              </a:rPr>
              <a:t>1</a:t>
            </a:r>
            <a:endParaRPr lang="lt-LT" sz="2300" baseline="-25000" dirty="0">
              <a:solidFill>
                <a:schemeClr val="tx1"/>
              </a:solidFill>
            </a:endParaRPr>
          </a:p>
        </p:txBody>
      </p:sp>
      <p:sp>
        <p:nvSpPr>
          <p:cNvPr id="61" name="Oval 60"/>
          <p:cNvSpPr/>
          <p:nvPr/>
        </p:nvSpPr>
        <p:spPr>
          <a:xfrm>
            <a:off x="5724128" y="2276872"/>
            <a:ext cx="648072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None/>
            </a:pPr>
            <a:r>
              <a:rPr lang="lt-LT" sz="2300" dirty="0" smtClean="0">
                <a:solidFill>
                  <a:schemeClr val="tx1"/>
                </a:solidFill>
              </a:rPr>
              <a:t>v</a:t>
            </a:r>
            <a:r>
              <a:rPr lang="lt-LT" sz="2300" baseline="-25000" dirty="0" smtClean="0">
                <a:solidFill>
                  <a:schemeClr val="tx1"/>
                </a:solidFill>
              </a:rPr>
              <a:t>3</a:t>
            </a:r>
            <a:endParaRPr lang="lt-LT" sz="2300" dirty="0">
              <a:solidFill>
                <a:schemeClr val="tx1"/>
              </a:solidFill>
            </a:endParaRPr>
          </a:p>
        </p:txBody>
      </p:sp>
      <p:sp>
        <p:nvSpPr>
          <p:cNvPr id="62" name="Oval 61"/>
          <p:cNvSpPr/>
          <p:nvPr/>
        </p:nvSpPr>
        <p:spPr>
          <a:xfrm>
            <a:off x="3203848" y="4718239"/>
            <a:ext cx="648072" cy="648072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None/>
            </a:pPr>
            <a:r>
              <a:rPr lang="lt-LT" sz="2300" dirty="0" smtClean="0">
                <a:solidFill>
                  <a:schemeClr val="tx1"/>
                </a:solidFill>
              </a:rPr>
              <a:t>v</a:t>
            </a:r>
            <a:r>
              <a:rPr lang="lt-LT" sz="2300" baseline="-25000" dirty="0" smtClean="0">
                <a:solidFill>
                  <a:schemeClr val="tx1"/>
                </a:solidFill>
              </a:rPr>
              <a:t>2</a:t>
            </a:r>
            <a:endParaRPr lang="lt-LT" sz="2300" dirty="0">
              <a:solidFill>
                <a:schemeClr val="tx1"/>
              </a:solidFill>
            </a:endParaRPr>
          </a:p>
        </p:txBody>
      </p:sp>
      <p:sp>
        <p:nvSpPr>
          <p:cNvPr id="63" name="Oval 62"/>
          <p:cNvSpPr/>
          <p:nvPr/>
        </p:nvSpPr>
        <p:spPr>
          <a:xfrm>
            <a:off x="5724128" y="4718239"/>
            <a:ext cx="648072" cy="648072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None/>
            </a:pPr>
            <a:r>
              <a:rPr lang="lt-LT" sz="2300" dirty="0" smtClean="0">
                <a:solidFill>
                  <a:schemeClr val="tx1"/>
                </a:solidFill>
              </a:rPr>
              <a:t>v</a:t>
            </a:r>
            <a:r>
              <a:rPr lang="lt-LT" sz="2300" baseline="-25000" dirty="0" smtClean="0">
                <a:solidFill>
                  <a:schemeClr val="tx1"/>
                </a:solidFill>
              </a:rPr>
              <a:t>4</a:t>
            </a:r>
            <a:endParaRPr lang="lt-LT" sz="2300" dirty="0">
              <a:solidFill>
                <a:schemeClr val="tx1"/>
              </a:solidFill>
            </a:endParaRPr>
          </a:p>
        </p:txBody>
      </p:sp>
      <p:cxnSp>
        <p:nvCxnSpPr>
          <p:cNvPr id="64" name="Straight Arrow Connector 63"/>
          <p:cNvCxnSpPr>
            <a:stCxn id="65" idx="7"/>
            <a:endCxn id="60" idx="2"/>
          </p:cNvCxnSpPr>
          <p:nvPr/>
        </p:nvCxnSpPr>
        <p:spPr>
          <a:xfrm flipV="1">
            <a:off x="1749657" y="2600908"/>
            <a:ext cx="1454191" cy="94590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Oval 64"/>
          <p:cNvSpPr/>
          <p:nvPr/>
        </p:nvSpPr>
        <p:spPr>
          <a:xfrm>
            <a:off x="1196493" y="3451900"/>
            <a:ext cx="648072" cy="648072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2300" dirty="0" smtClean="0">
                <a:solidFill>
                  <a:schemeClr val="tx1"/>
                </a:solidFill>
              </a:rPr>
              <a:t>s</a:t>
            </a:r>
            <a:endParaRPr lang="lt-LT" sz="2300" dirty="0">
              <a:solidFill>
                <a:schemeClr val="tx1"/>
              </a:solidFill>
            </a:endParaRPr>
          </a:p>
        </p:txBody>
      </p:sp>
      <p:cxnSp>
        <p:nvCxnSpPr>
          <p:cNvPr id="66" name="Straight Arrow Connector 65"/>
          <p:cNvCxnSpPr>
            <a:stCxn id="60" idx="6"/>
            <a:endCxn id="61" idx="2"/>
          </p:cNvCxnSpPr>
          <p:nvPr/>
        </p:nvCxnSpPr>
        <p:spPr>
          <a:xfrm>
            <a:off x="3851920" y="2600908"/>
            <a:ext cx="1872208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>
            <a:stCxn id="65" idx="5"/>
            <a:endCxn id="62" idx="2"/>
          </p:cNvCxnSpPr>
          <p:nvPr/>
        </p:nvCxnSpPr>
        <p:spPr>
          <a:xfrm>
            <a:off x="1749657" y="4005064"/>
            <a:ext cx="1454191" cy="1037211"/>
          </a:xfrm>
          <a:prstGeom prst="straightConnector1">
            <a:avLst/>
          </a:prstGeom>
          <a:ln w="19050">
            <a:solidFill>
              <a:srgbClr val="0033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>
            <a:stCxn id="62" idx="6"/>
            <a:endCxn id="63" idx="2"/>
          </p:cNvCxnSpPr>
          <p:nvPr/>
        </p:nvCxnSpPr>
        <p:spPr>
          <a:xfrm>
            <a:off x="3851920" y="5042275"/>
            <a:ext cx="1872208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>
            <a:stCxn id="61" idx="3"/>
            <a:endCxn id="62" idx="7"/>
          </p:cNvCxnSpPr>
          <p:nvPr/>
        </p:nvCxnSpPr>
        <p:spPr>
          <a:xfrm flipH="1">
            <a:off x="3757012" y="2830036"/>
            <a:ext cx="2062024" cy="1983111"/>
          </a:xfrm>
          <a:prstGeom prst="straightConnector1">
            <a:avLst/>
          </a:prstGeom>
          <a:ln w="19050">
            <a:solidFill>
              <a:srgbClr val="0033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>
            <a:stCxn id="60" idx="3"/>
            <a:endCxn id="62" idx="1"/>
          </p:cNvCxnSpPr>
          <p:nvPr/>
        </p:nvCxnSpPr>
        <p:spPr>
          <a:xfrm>
            <a:off x="3298756" y="2830036"/>
            <a:ext cx="0" cy="1983111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>
            <a:stCxn id="62" idx="7"/>
            <a:endCxn id="60" idx="5"/>
          </p:cNvCxnSpPr>
          <p:nvPr/>
        </p:nvCxnSpPr>
        <p:spPr>
          <a:xfrm flipV="1">
            <a:off x="3757012" y="2830036"/>
            <a:ext cx="0" cy="1983111"/>
          </a:xfrm>
          <a:prstGeom prst="straightConnector1">
            <a:avLst/>
          </a:prstGeom>
          <a:ln w="19050">
            <a:solidFill>
              <a:srgbClr val="0033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>
            <a:stCxn id="63" idx="0"/>
            <a:endCxn id="61" idx="4"/>
          </p:cNvCxnSpPr>
          <p:nvPr/>
        </p:nvCxnSpPr>
        <p:spPr>
          <a:xfrm flipV="1">
            <a:off x="6048164" y="2924944"/>
            <a:ext cx="0" cy="1793295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Rectangle 73"/>
          <p:cNvSpPr/>
          <p:nvPr/>
        </p:nvSpPr>
        <p:spPr>
          <a:xfrm>
            <a:off x="1803079" y="2704526"/>
            <a:ext cx="8728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lt-LT" dirty="0" smtClean="0"/>
              <a:t>11 / 16</a:t>
            </a:r>
            <a:endParaRPr lang="lt-LT" dirty="0"/>
          </a:p>
        </p:txBody>
      </p:sp>
      <p:sp>
        <p:nvSpPr>
          <p:cNvPr id="75" name="Rectangle 74"/>
          <p:cNvSpPr/>
          <p:nvPr/>
        </p:nvSpPr>
        <p:spPr>
          <a:xfrm>
            <a:off x="4499992" y="2231576"/>
            <a:ext cx="76174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lt-LT" dirty="0" smtClean="0"/>
              <a:t>4 / 12</a:t>
            </a:r>
            <a:endParaRPr lang="lt-LT" dirty="0"/>
          </a:p>
        </p:txBody>
      </p:sp>
      <p:sp>
        <p:nvSpPr>
          <p:cNvPr id="76" name="Rectangle 75"/>
          <p:cNvSpPr/>
          <p:nvPr/>
        </p:nvSpPr>
        <p:spPr>
          <a:xfrm>
            <a:off x="6097554" y="3661111"/>
            <a:ext cx="6335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lt-LT" dirty="0" smtClean="0"/>
              <a:t>7 / 7</a:t>
            </a:r>
            <a:endParaRPr lang="lt-LT" dirty="0"/>
          </a:p>
        </p:txBody>
      </p:sp>
      <p:sp>
        <p:nvSpPr>
          <p:cNvPr id="78" name="Rectangle 77"/>
          <p:cNvSpPr/>
          <p:nvPr/>
        </p:nvSpPr>
        <p:spPr>
          <a:xfrm>
            <a:off x="2159412" y="4497177"/>
            <a:ext cx="4411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lt-LT" dirty="0" smtClean="0"/>
              <a:t>13</a:t>
            </a:r>
            <a:endParaRPr lang="lt-LT" dirty="0"/>
          </a:p>
        </p:txBody>
      </p:sp>
      <p:sp>
        <p:nvSpPr>
          <p:cNvPr id="80" name="Rectangle 79"/>
          <p:cNvSpPr/>
          <p:nvPr/>
        </p:nvSpPr>
        <p:spPr>
          <a:xfrm>
            <a:off x="2502628" y="3501512"/>
            <a:ext cx="76174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lt-LT" dirty="0" smtClean="0"/>
              <a:t>7 / 10</a:t>
            </a:r>
            <a:endParaRPr lang="lt-LT" dirty="0"/>
          </a:p>
        </p:txBody>
      </p:sp>
      <p:sp>
        <p:nvSpPr>
          <p:cNvPr id="81" name="Rectangle 80"/>
          <p:cNvSpPr/>
          <p:nvPr/>
        </p:nvSpPr>
        <p:spPr>
          <a:xfrm>
            <a:off x="3842470" y="3486005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lt-LT" dirty="0" smtClean="0"/>
              <a:t>4</a:t>
            </a:r>
            <a:endParaRPr lang="lt-LT" dirty="0"/>
          </a:p>
        </p:txBody>
      </p:sp>
      <p:sp>
        <p:nvSpPr>
          <p:cNvPr id="82" name="Rectangle 81"/>
          <p:cNvSpPr/>
          <p:nvPr/>
        </p:nvSpPr>
        <p:spPr>
          <a:xfrm>
            <a:off x="4718566" y="3769335"/>
            <a:ext cx="6335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lt-LT" dirty="0" smtClean="0"/>
              <a:t>4 / 9</a:t>
            </a:r>
            <a:endParaRPr lang="lt-LT" dirty="0"/>
          </a:p>
        </p:txBody>
      </p:sp>
      <p:sp>
        <p:nvSpPr>
          <p:cNvPr id="84" name="Rectangle 83"/>
          <p:cNvSpPr/>
          <p:nvPr/>
        </p:nvSpPr>
        <p:spPr>
          <a:xfrm>
            <a:off x="4392630" y="5086738"/>
            <a:ext cx="8728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lt-LT" dirty="0" smtClean="0"/>
              <a:t>11 / 14</a:t>
            </a:r>
            <a:endParaRPr lang="lt-LT" dirty="0"/>
          </a:p>
        </p:txBody>
      </p:sp>
      <p:sp>
        <p:nvSpPr>
          <p:cNvPr id="86" name="Oval 85"/>
          <p:cNvSpPr/>
          <p:nvPr/>
        </p:nvSpPr>
        <p:spPr>
          <a:xfrm>
            <a:off x="7812360" y="3458089"/>
            <a:ext cx="648072" cy="648072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2300" dirty="0" smtClean="0">
                <a:solidFill>
                  <a:schemeClr val="tx1"/>
                </a:solidFill>
              </a:rPr>
              <a:t>t</a:t>
            </a:r>
            <a:endParaRPr lang="lt-LT" sz="2300" dirty="0">
              <a:solidFill>
                <a:schemeClr val="tx1"/>
              </a:solidFill>
            </a:endParaRPr>
          </a:p>
        </p:txBody>
      </p:sp>
      <p:cxnSp>
        <p:nvCxnSpPr>
          <p:cNvPr id="90" name="Straight Arrow Connector 89"/>
          <p:cNvCxnSpPr>
            <a:stCxn id="61" idx="6"/>
            <a:endCxn id="86" idx="1"/>
          </p:cNvCxnSpPr>
          <p:nvPr/>
        </p:nvCxnSpPr>
        <p:spPr>
          <a:xfrm>
            <a:off x="6372200" y="2600908"/>
            <a:ext cx="1535068" cy="952089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Arrow Connector 92"/>
          <p:cNvCxnSpPr>
            <a:stCxn id="63" idx="6"/>
            <a:endCxn id="86" idx="3"/>
          </p:cNvCxnSpPr>
          <p:nvPr/>
        </p:nvCxnSpPr>
        <p:spPr>
          <a:xfrm flipV="1">
            <a:off x="6372200" y="4011253"/>
            <a:ext cx="1535068" cy="1031022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Rectangle 105"/>
          <p:cNvSpPr/>
          <p:nvPr/>
        </p:nvSpPr>
        <p:spPr>
          <a:xfrm>
            <a:off x="6985942" y="4551601"/>
            <a:ext cx="6335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lt-LT" dirty="0" smtClean="0"/>
              <a:t>4 / 4</a:t>
            </a:r>
            <a:endParaRPr lang="lt-LT" dirty="0"/>
          </a:p>
        </p:txBody>
      </p:sp>
      <p:sp>
        <p:nvSpPr>
          <p:cNvPr id="107" name="Rectangle 106"/>
          <p:cNvSpPr/>
          <p:nvPr/>
        </p:nvSpPr>
        <p:spPr>
          <a:xfrm>
            <a:off x="6951774" y="2645370"/>
            <a:ext cx="76174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lt-LT" dirty="0" smtClean="0"/>
              <a:t>7 / 20</a:t>
            </a:r>
            <a:endParaRPr lang="lt-LT" dirty="0"/>
          </a:p>
        </p:txBody>
      </p:sp>
      <p:sp>
        <p:nvSpPr>
          <p:cNvPr id="29" name="Rectangle 28"/>
          <p:cNvSpPr/>
          <p:nvPr/>
        </p:nvSpPr>
        <p:spPr>
          <a:xfrm>
            <a:off x="3591919" y="6079486"/>
            <a:ext cx="13484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lt-LT" dirty="0" smtClean="0"/>
              <a:t>|</a:t>
            </a:r>
            <a:r>
              <a:rPr lang="en-US" dirty="0" smtClean="0"/>
              <a:t>f</a:t>
            </a:r>
            <a:r>
              <a:rPr lang="lt-LT" dirty="0" smtClean="0"/>
              <a:t>| </a:t>
            </a:r>
            <a:r>
              <a:rPr lang="en-US" dirty="0" smtClean="0"/>
              <a:t>= 4 + 7 +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3841386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altLang="lt-LT" sz="3200" dirty="0"/>
              <a:t> Edmondso–Karpo </a:t>
            </a:r>
            <a:r>
              <a:rPr lang="lt-LT" altLang="lt-LT" sz="3200" dirty="0" smtClean="0"/>
              <a:t>algoritmo pavyzdys (8)</a:t>
            </a:r>
            <a:endParaRPr lang="lt-LT" altLang="lt-LT" sz="3200" b="1" i="1" dirty="0" smtClean="0"/>
          </a:p>
        </p:txBody>
      </p:sp>
      <p:sp>
        <p:nvSpPr>
          <p:cNvPr id="60" name="Oval 59"/>
          <p:cNvSpPr/>
          <p:nvPr/>
        </p:nvSpPr>
        <p:spPr>
          <a:xfrm>
            <a:off x="3203848" y="2276872"/>
            <a:ext cx="648072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None/>
            </a:pPr>
            <a:r>
              <a:rPr lang="lt-LT" sz="2300" dirty="0" smtClean="0">
                <a:solidFill>
                  <a:schemeClr val="tx1"/>
                </a:solidFill>
              </a:rPr>
              <a:t>v</a:t>
            </a:r>
            <a:r>
              <a:rPr lang="lt-LT" sz="2300" baseline="-25000" dirty="0" smtClean="0">
                <a:solidFill>
                  <a:schemeClr val="tx1"/>
                </a:solidFill>
              </a:rPr>
              <a:t>1</a:t>
            </a:r>
            <a:endParaRPr lang="lt-LT" sz="2300" baseline="-25000" dirty="0">
              <a:solidFill>
                <a:schemeClr val="tx1"/>
              </a:solidFill>
            </a:endParaRPr>
          </a:p>
        </p:txBody>
      </p:sp>
      <p:sp>
        <p:nvSpPr>
          <p:cNvPr id="61" name="Oval 60"/>
          <p:cNvSpPr/>
          <p:nvPr/>
        </p:nvSpPr>
        <p:spPr>
          <a:xfrm>
            <a:off x="5724128" y="2276872"/>
            <a:ext cx="648072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None/>
            </a:pPr>
            <a:r>
              <a:rPr lang="lt-LT" sz="2300" dirty="0" smtClean="0">
                <a:solidFill>
                  <a:schemeClr val="tx1"/>
                </a:solidFill>
              </a:rPr>
              <a:t>v</a:t>
            </a:r>
            <a:r>
              <a:rPr lang="lt-LT" sz="2300" baseline="-25000" dirty="0" smtClean="0">
                <a:solidFill>
                  <a:schemeClr val="tx1"/>
                </a:solidFill>
              </a:rPr>
              <a:t>3</a:t>
            </a:r>
            <a:endParaRPr lang="lt-LT" sz="2300" dirty="0">
              <a:solidFill>
                <a:schemeClr val="tx1"/>
              </a:solidFill>
            </a:endParaRPr>
          </a:p>
        </p:txBody>
      </p:sp>
      <p:sp>
        <p:nvSpPr>
          <p:cNvPr id="62" name="Oval 61"/>
          <p:cNvSpPr/>
          <p:nvPr/>
        </p:nvSpPr>
        <p:spPr>
          <a:xfrm>
            <a:off x="3203848" y="4718239"/>
            <a:ext cx="648072" cy="648072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None/>
            </a:pPr>
            <a:r>
              <a:rPr lang="lt-LT" sz="2300" dirty="0" smtClean="0">
                <a:solidFill>
                  <a:schemeClr val="tx1"/>
                </a:solidFill>
              </a:rPr>
              <a:t>v</a:t>
            </a:r>
            <a:r>
              <a:rPr lang="lt-LT" sz="2300" baseline="-25000" dirty="0" smtClean="0">
                <a:solidFill>
                  <a:schemeClr val="tx1"/>
                </a:solidFill>
              </a:rPr>
              <a:t>2</a:t>
            </a:r>
            <a:endParaRPr lang="lt-LT" sz="2300" dirty="0">
              <a:solidFill>
                <a:schemeClr val="tx1"/>
              </a:solidFill>
            </a:endParaRPr>
          </a:p>
        </p:txBody>
      </p:sp>
      <p:sp>
        <p:nvSpPr>
          <p:cNvPr id="63" name="Oval 62"/>
          <p:cNvSpPr/>
          <p:nvPr/>
        </p:nvSpPr>
        <p:spPr>
          <a:xfrm>
            <a:off x="5724128" y="4718239"/>
            <a:ext cx="648072" cy="648072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None/>
            </a:pPr>
            <a:r>
              <a:rPr lang="lt-LT" sz="2300" dirty="0" smtClean="0">
                <a:solidFill>
                  <a:schemeClr val="tx1"/>
                </a:solidFill>
              </a:rPr>
              <a:t>v</a:t>
            </a:r>
            <a:r>
              <a:rPr lang="lt-LT" sz="2300" baseline="-25000" dirty="0" smtClean="0">
                <a:solidFill>
                  <a:schemeClr val="tx1"/>
                </a:solidFill>
              </a:rPr>
              <a:t>4</a:t>
            </a:r>
            <a:endParaRPr lang="lt-LT" sz="2300" dirty="0">
              <a:solidFill>
                <a:schemeClr val="tx1"/>
              </a:solidFill>
            </a:endParaRPr>
          </a:p>
        </p:txBody>
      </p:sp>
      <p:cxnSp>
        <p:nvCxnSpPr>
          <p:cNvPr id="64" name="Straight Arrow Connector 63"/>
          <p:cNvCxnSpPr>
            <a:stCxn id="65" idx="0"/>
            <a:endCxn id="60" idx="1"/>
          </p:cNvCxnSpPr>
          <p:nvPr/>
        </p:nvCxnSpPr>
        <p:spPr>
          <a:xfrm flipV="1">
            <a:off x="1520529" y="2371780"/>
            <a:ext cx="1778227" cy="108012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Oval 64"/>
          <p:cNvSpPr/>
          <p:nvPr/>
        </p:nvSpPr>
        <p:spPr>
          <a:xfrm>
            <a:off x="1196493" y="3451900"/>
            <a:ext cx="648072" cy="648072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2300" dirty="0" smtClean="0">
                <a:solidFill>
                  <a:schemeClr val="tx1"/>
                </a:solidFill>
              </a:rPr>
              <a:t>s</a:t>
            </a:r>
            <a:endParaRPr lang="lt-LT" sz="2300" dirty="0">
              <a:solidFill>
                <a:schemeClr val="tx1"/>
              </a:solidFill>
            </a:endParaRPr>
          </a:p>
        </p:txBody>
      </p:sp>
      <p:cxnSp>
        <p:nvCxnSpPr>
          <p:cNvPr id="66" name="Straight Arrow Connector 65"/>
          <p:cNvCxnSpPr>
            <a:stCxn id="60" idx="7"/>
            <a:endCxn id="61" idx="1"/>
          </p:cNvCxnSpPr>
          <p:nvPr/>
        </p:nvCxnSpPr>
        <p:spPr>
          <a:xfrm>
            <a:off x="3757012" y="2371780"/>
            <a:ext cx="2062024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>
            <a:stCxn id="65" idx="5"/>
            <a:endCxn id="62" idx="2"/>
          </p:cNvCxnSpPr>
          <p:nvPr/>
        </p:nvCxnSpPr>
        <p:spPr>
          <a:xfrm>
            <a:off x="1749657" y="4005064"/>
            <a:ext cx="1454191" cy="1037211"/>
          </a:xfrm>
          <a:prstGeom prst="straightConnector1">
            <a:avLst/>
          </a:prstGeom>
          <a:ln w="19050">
            <a:solidFill>
              <a:srgbClr val="0033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>
            <a:stCxn id="62" idx="7"/>
            <a:endCxn id="63" idx="1"/>
          </p:cNvCxnSpPr>
          <p:nvPr/>
        </p:nvCxnSpPr>
        <p:spPr>
          <a:xfrm>
            <a:off x="3757012" y="4813147"/>
            <a:ext cx="2062024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>
            <a:stCxn id="62" idx="0"/>
            <a:endCxn id="61" idx="2"/>
          </p:cNvCxnSpPr>
          <p:nvPr/>
        </p:nvCxnSpPr>
        <p:spPr>
          <a:xfrm flipV="1">
            <a:off x="3527884" y="2600908"/>
            <a:ext cx="2196244" cy="2117331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>
            <a:stCxn id="60" idx="3"/>
            <a:endCxn id="62" idx="1"/>
          </p:cNvCxnSpPr>
          <p:nvPr/>
        </p:nvCxnSpPr>
        <p:spPr>
          <a:xfrm>
            <a:off x="3298756" y="2830036"/>
            <a:ext cx="0" cy="1983111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>
            <a:stCxn id="62" idx="7"/>
            <a:endCxn id="60" idx="5"/>
          </p:cNvCxnSpPr>
          <p:nvPr/>
        </p:nvCxnSpPr>
        <p:spPr>
          <a:xfrm flipV="1">
            <a:off x="3757012" y="2830036"/>
            <a:ext cx="0" cy="1983111"/>
          </a:xfrm>
          <a:prstGeom prst="straightConnector1">
            <a:avLst/>
          </a:prstGeom>
          <a:ln w="19050">
            <a:solidFill>
              <a:srgbClr val="0033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>
            <a:stCxn id="61" idx="4"/>
            <a:endCxn id="63" idx="0"/>
          </p:cNvCxnSpPr>
          <p:nvPr/>
        </p:nvCxnSpPr>
        <p:spPr>
          <a:xfrm>
            <a:off x="6048164" y="2924944"/>
            <a:ext cx="0" cy="1793295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Rectangle 75"/>
          <p:cNvSpPr/>
          <p:nvPr/>
        </p:nvSpPr>
        <p:spPr>
          <a:xfrm>
            <a:off x="6143148" y="3606152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lt-LT" dirty="0" smtClean="0"/>
              <a:t>7</a:t>
            </a:r>
            <a:endParaRPr lang="lt-LT" dirty="0"/>
          </a:p>
        </p:txBody>
      </p:sp>
      <p:sp>
        <p:nvSpPr>
          <p:cNvPr id="78" name="Rectangle 77"/>
          <p:cNvSpPr/>
          <p:nvPr/>
        </p:nvSpPr>
        <p:spPr>
          <a:xfrm>
            <a:off x="2159412" y="4497177"/>
            <a:ext cx="4411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lt-LT" dirty="0" smtClean="0"/>
              <a:t>13</a:t>
            </a:r>
            <a:endParaRPr lang="lt-LT" dirty="0"/>
          </a:p>
        </p:txBody>
      </p:sp>
      <p:sp>
        <p:nvSpPr>
          <p:cNvPr id="80" name="Rectangle 79"/>
          <p:cNvSpPr/>
          <p:nvPr/>
        </p:nvSpPr>
        <p:spPr>
          <a:xfrm>
            <a:off x="2844732" y="3614277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lt-LT" dirty="0" smtClean="0"/>
              <a:t>3</a:t>
            </a:r>
            <a:endParaRPr lang="lt-LT" dirty="0"/>
          </a:p>
        </p:txBody>
      </p:sp>
      <p:sp>
        <p:nvSpPr>
          <p:cNvPr id="81" name="Rectangle 80"/>
          <p:cNvSpPr/>
          <p:nvPr/>
        </p:nvSpPr>
        <p:spPr>
          <a:xfrm>
            <a:off x="3742310" y="3614277"/>
            <a:ext cx="42402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lt-LT" dirty="0" smtClean="0"/>
              <a:t>11</a:t>
            </a:r>
            <a:endParaRPr lang="lt-LT" dirty="0"/>
          </a:p>
        </p:txBody>
      </p:sp>
      <p:sp>
        <p:nvSpPr>
          <p:cNvPr id="86" name="Oval 85"/>
          <p:cNvSpPr/>
          <p:nvPr/>
        </p:nvSpPr>
        <p:spPr>
          <a:xfrm>
            <a:off x="7812360" y="3458089"/>
            <a:ext cx="648072" cy="648072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2300" dirty="0" smtClean="0">
                <a:solidFill>
                  <a:schemeClr val="tx1"/>
                </a:solidFill>
              </a:rPr>
              <a:t>t</a:t>
            </a:r>
            <a:endParaRPr lang="lt-LT" sz="2300" dirty="0">
              <a:solidFill>
                <a:schemeClr val="tx1"/>
              </a:solidFill>
            </a:endParaRPr>
          </a:p>
        </p:txBody>
      </p:sp>
      <p:cxnSp>
        <p:nvCxnSpPr>
          <p:cNvPr id="90" name="Straight Arrow Connector 89"/>
          <p:cNvCxnSpPr>
            <a:stCxn id="61" idx="7"/>
            <a:endCxn id="86" idx="0"/>
          </p:cNvCxnSpPr>
          <p:nvPr/>
        </p:nvCxnSpPr>
        <p:spPr>
          <a:xfrm>
            <a:off x="6277292" y="2371780"/>
            <a:ext cx="1859104" cy="1086309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Arrow Connector 92"/>
          <p:cNvCxnSpPr>
            <a:stCxn id="86" idx="3"/>
            <a:endCxn id="63" idx="6"/>
          </p:cNvCxnSpPr>
          <p:nvPr/>
        </p:nvCxnSpPr>
        <p:spPr>
          <a:xfrm flipH="1">
            <a:off x="6372200" y="4011253"/>
            <a:ext cx="1535068" cy="1031022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Rectangle 105"/>
          <p:cNvSpPr/>
          <p:nvPr/>
        </p:nvSpPr>
        <p:spPr>
          <a:xfrm>
            <a:off x="7080015" y="4510849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lt-LT" dirty="0" smtClean="0"/>
              <a:t>4</a:t>
            </a:r>
            <a:endParaRPr lang="lt-LT" dirty="0"/>
          </a:p>
        </p:txBody>
      </p:sp>
      <p:sp>
        <p:nvSpPr>
          <p:cNvPr id="107" name="Rectangle 106"/>
          <p:cNvSpPr/>
          <p:nvPr/>
        </p:nvSpPr>
        <p:spPr>
          <a:xfrm>
            <a:off x="7065397" y="2569411"/>
            <a:ext cx="4411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lt-LT" dirty="0" smtClean="0"/>
              <a:t>13</a:t>
            </a:r>
            <a:endParaRPr lang="lt-LT" dirty="0"/>
          </a:p>
        </p:txBody>
      </p:sp>
      <p:cxnSp>
        <p:nvCxnSpPr>
          <p:cNvPr id="31" name="Straight Arrow Connector 30"/>
          <p:cNvCxnSpPr>
            <a:stCxn id="60" idx="3"/>
            <a:endCxn id="65" idx="6"/>
          </p:cNvCxnSpPr>
          <p:nvPr/>
        </p:nvCxnSpPr>
        <p:spPr>
          <a:xfrm flipH="1">
            <a:off x="1844565" y="2830036"/>
            <a:ext cx="1454191" cy="945900"/>
          </a:xfrm>
          <a:prstGeom prst="straightConnector1">
            <a:avLst/>
          </a:prstGeom>
          <a:ln w="19050">
            <a:solidFill>
              <a:srgbClr val="0033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61" idx="3"/>
            <a:endCxn id="60" idx="5"/>
          </p:cNvCxnSpPr>
          <p:nvPr/>
        </p:nvCxnSpPr>
        <p:spPr>
          <a:xfrm flipH="1">
            <a:off x="3757012" y="2830036"/>
            <a:ext cx="2062024" cy="0"/>
          </a:xfrm>
          <a:prstGeom prst="straightConnector1">
            <a:avLst/>
          </a:prstGeom>
          <a:ln w="19050">
            <a:solidFill>
              <a:srgbClr val="0033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61" idx="4"/>
            <a:endCxn id="62" idx="6"/>
          </p:cNvCxnSpPr>
          <p:nvPr/>
        </p:nvCxnSpPr>
        <p:spPr>
          <a:xfrm flipH="1">
            <a:off x="3851920" y="2924944"/>
            <a:ext cx="2196244" cy="2117331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Rectangle 48"/>
          <p:cNvSpPr/>
          <p:nvPr/>
        </p:nvSpPr>
        <p:spPr>
          <a:xfrm>
            <a:off x="1968496" y="2542508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lt-LT" dirty="0" smtClean="0"/>
              <a:t>5</a:t>
            </a:r>
            <a:endParaRPr lang="lt-LT" dirty="0"/>
          </a:p>
        </p:txBody>
      </p:sp>
      <p:sp>
        <p:nvSpPr>
          <p:cNvPr id="50" name="Rectangle 49"/>
          <p:cNvSpPr/>
          <p:nvPr/>
        </p:nvSpPr>
        <p:spPr>
          <a:xfrm>
            <a:off x="2287652" y="2985785"/>
            <a:ext cx="42402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lt-LT" dirty="0" smtClean="0"/>
              <a:t>11</a:t>
            </a:r>
            <a:endParaRPr lang="lt-LT" dirty="0"/>
          </a:p>
        </p:txBody>
      </p:sp>
      <p:sp>
        <p:nvSpPr>
          <p:cNvPr id="58" name="Rectangle 57"/>
          <p:cNvSpPr/>
          <p:nvPr/>
        </p:nvSpPr>
        <p:spPr>
          <a:xfrm>
            <a:off x="4502798" y="2506000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lt-LT" dirty="0" smtClean="0"/>
              <a:t>4</a:t>
            </a:r>
            <a:endParaRPr lang="lt-LT" dirty="0"/>
          </a:p>
        </p:txBody>
      </p:sp>
      <p:sp>
        <p:nvSpPr>
          <p:cNvPr id="59" name="Rectangle 58"/>
          <p:cNvSpPr/>
          <p:nvPr/>
        </p:nvSpPr>
        <p:spPr>
          <a:xfrm>
            <a:off x="4502798" y="2009492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lt-LT" dirty="0" smtClean="0"/>
              <a:t>8</a:t>
            </a:r>
            <a:endParaRPr lang="lt-LT" dirty="0"/>
          </a:p>
        </p:txBody>
      </p:sp>
      <p:sp>
        <p:nvSpPr>
          <p:cNvPr id="72" name="Rectangle 71"/>
          <p:cNvSpPr/>
          <p:nvPr/>
        </p:nvSpPr>
        <p:spPr>
          <a:xfrm>
            <a:off x="4387111" y="3302986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lt-LT" dirty="0" smtClean="0"/>
              <a:t>4</a:t>
            </a:r>
            <a:endParaRPr lang="lt-LT" dirty="0"/>
          </a:p>
        </p:txBody>
      </p:sp>
      <p:sp>
        <p:nvSpPr>
          <p:cNvPr id="77" name="Rectangle 76"/>
          <p:cNvSpPr/>
          <p:nvPr/>
        </p:nvSpPr>
        <p:spPr>
          <a:xfrm>
            <a:off x="4942929" y="3935113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lt-LT" dirty="0" smtClean="0"/>
              <a:t>5</a:t>
            </a:r>
            <a:endParaRPr lang="lt-LT" dirty="0"/>
          </a:p>
        </p:txBody>
      </p:sp>
      <p:cxnSp>
        <p:nvCxnSpPr>
          <p:cNvPr id="83" name="Straight Arrow Connector 82"/>
          <p:cNvCxnSpPr>
            <a:stCxn id="63" idx="3"/>
            <a:endCxn id="62" idx="5"/>
          </p:cNvCxnSpPr>
          <p:nvPr/>
        </p:nvCxnSpPr>
        <p:spPr>
          <a:xfrm flipH="1">
            <a:off x="3757012" y="5271403"/>
            <a:ext cx="2062024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Rectangle 84"/>
          <p:cNvSpPr/>
          <p:nvPr/>
        </p:nvSpPr>
        <p:spPr>
          <a:xfrm>
            <a:off x="4567451" y="4834961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lt-LT" dirty="0" smtClean="0"/>
              <a:t>3</a:t>
            </a:r>
            <a:endParaRPr lang="lt-LT" dirty="0"/>
          </a:p>
        </p:txBody>
      </p:sp>
      <p:sp>
        <p:nvSpPr>
          <p:cNvPr id="87" name="Rectangle 86"/>
          <p:cNvSpPr/>
          <p:nvPr/>
        </p:nvSpPr>
        <p:spPr>
          <a:xfrm>
            <a:off x="4631571" y="5293216"/>
            <a:ext cx="42402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lt-LT" dirty="0" smtClean="0"/>
              <a:t>11</a:t>
            </a:r>
            <a:endParaRPr lang="lt-LT" dirty="0"/>
          </a:p>
        </p:txBody>
      </p:sp>
      <p:cxnSp>
        <p:nvCxnSpPr>
          <p:cNvPr id="40" name="Straight Arrow Connector 39"/>
          <p:cNvCxnSpPr>
            <a:stCxn id="86" idx="2"/>
            <a:endCxn id="61" idx="5"/>
          </p:cNvCxnSpPr>
          <p:nvPr/>
        </p:nvCxnSpPr>
        <p:spPr>
          <a:xfrm flipH="1" flipV="1">
            <a:off x="6277292" y="2830036"/>
            <a:ext cx="1535068" cy="952089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Rectangle 47"/>
          <p:cNvSpPr/>
          <p:nvPr/>
        </p:nvSpPr>
        <p:spPr>
          <a:xfrm>
            <a:off x="6821301" y="3331535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lt-LT" dirty="0" smtClean="0"/>
              <a:t>7</a:t>
            </a:r>
            <a:endParaRPr lang="lt-LT" dirty="0"/>
          </a:p>
        </p:txBody>
      </p:sp>
      <p:sp>
        <p:nvSpPr>
          <p:cNvPr id="51" name="Rectangle 50"/>
          <p:cNvSpPr/>
          <p:nvPr/>
        </p:nvSpPr>
        <p:spPr>
          <a:xfrm>
            <a:off x="3591919" y="6079486"/>
            <a:ext cx="13484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lt-LT" dirty="0" smtClean="0"/>
              <a:t>|</a:t>
            </a:r>
            <a:r>
              <a:rPr lang="en-US" dirty="0" smtClean="0"/>
              <a:t>f</a:t>
            </a:r>
            <a:r>
              <a:rPr lang="lt-LT" dirty="0" smtClean="0"/>
              <a:t>| </a:t>
            </a:r>
            <a:r>
              <a:rPr lang="en-US" dirty="0" smtClean="0"/>
              <a:t>= 4 + 7 +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1239036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altLang="lt-LT" sz="3200" dirty="0"/>
              <a:t> Edmondso–Karpo </a:t>
            </a:r>
            <a:r>
              <a:rPr lang="lt-LT" altLang="lt-LT" sz="3200" dirty="0" smtClean="0"/>
              <a:t>algoritmo pavyzdys (9)</a:t>
            </a:r>
            <a:endParaRPr lang="lt-LT" altLang="lt-LT" sz="3200" b="1" i="1" dirty="0" smtClean="0"/>
          </a:p>
        </p:txBody>
      </p:sp>
      <p:sp>
        <p:nvSpPr>
          <p:cNvPr id="60" name="Oval 59"/>
          <p:cNvSpPr/>
          <p:nvPr/>
        </p:nvSpPr>
        <p:spPr>
          <a:xfrm>
            <a:off x="3203848" y="2276872"/>
            <a:ext cx="648072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None/>
            </a:pPr>
            <a:r>
              <a:rPr lang="lt-LT" sz="2300" dirty="0" smtClean="0">
                <a:solidFill>
                  <a:schemeClr val="tx1"/>
                </a:solidFill>
              </a:rPr>
              <a:t>v</a:t>
            </a:r>
            <a:r>
              <a:rPr lang="lt-LT" sz="2300" baseline="-25000" dirty="0" smtClean="0">
                <a:solidFill>
                  <a:schemeClr val="tx1"/>
                </a:solidFill>
              </a:rPr>
              <a:t>1</a:t>
            </a:r>
            <a:endParaRPr lang="lt-LT" sz="2300" baseline="-25000" dirty="0">
              <a:solidFill>
                <a:schemeClr val="tx1"/>
              </a:solidFill>
            </a:endParaRPr>
          </a:p>
        </p:txBody>
      </p:sp>
      <p:sp>
        <p:nvSpPr>
          <p:cNvPr id="61" name="Oval 60"/>
          <p:cNvSpPr/>
          <p:nvPr/>
        </p:nvSpPr>
        <p:spPr>
          <a:xfrm>
            <a:off x="5724128" y="2276872"/>
            <a:ext cx="648072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None/>
            </a:pPr>
            <a:r>
              <a:rPr lang="lt-LT" sz="2300" dirty="0" smtClean="0">
                <a:solidFill>
                  <a:schemeClr val="tx1"/>
                </a:solidFill>
              </a:rPr>
              <a:t>v</a:t>
            </a:r>
            <a:r>
              <a:rPr lang="lt-LT" sz="2300" baseline="-25000" dirty="0" smtClean="0">
                <a:solidFill>
                  <a:schemeClr val="tx1"/>
                </a:solidFill>
              </a:rPr>
              <a:t>3</a:t>
            </a:r>
            <a:endParaRPr lang="lt-LT" sz="2300" dirty="0">
              <a:solidFill>
                <a:schemeClr val="tx1"/>
              </a:solidFill>
            </a:endParaRPr>
          </a:p>
        </p:txBody>
      </p:sp>
      <p:sp>
        <p:nvSpPr>
          <p:cNvPr id="62" name="Oval 61"/>
          <p:cNvSpPr/>
          <p:nvPr/>
        </p:nvSpPr>
        <p:spPr>
          <a:xfrm>
            <a:off x="3203848" y="4718239"/>
            <a:ext cx="648072" cy="648072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None/>
            </a:pPr>
            <a:r>
              <a:rPr lang="lt-LT" sz="2300" dirty="0" smtClean="0">
                <a:solidFill>
                  <a:schemeClr val="tx1"/>
                </a:solidFill>
              </a:rPr>
              <a:t>v</a:t>
            </a:r>
            <a:r>
              <a:rPr lang="lt-LT" sz="2300" baseline="-25000" dirty="0" smtClean="0">
                <a:solidFill>
                  <a:schemeClr val="tx1"/>
                </a:solidFill>
              </a:rPr>
              <a:t>2</a:t>
            </a:r>
            <a:endParaRPr lang="lt-LT" sz="2300" dirty="0">
              <a:solidFill>
                <a:schemeClr val="tx1"/>
              </a:solidFill>
            </a:endParaRPr>
          </a:p>
        </p:txBody>
      </p:sp>
      <p:sp>
        <p:nvSpPr>
          <p:cNvPr id="63" name="Oval 62"/>
          <p:cNvSpPr/>
          <p:nvPr/>
        </p:nvSpPr>
        <p:spPr>
          <a:xfrm>
            <a:off x="5724128" y="4718239"/>
            <a:ext cx="648072" cy="648072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None/>
            </a:pPr>
            <a:r>
              <a:rPr lang="lt-LT" sz="2300" dirty="0" smtClean="0">
                <a:solidFill>
                  <a:schemeClr val="tx1"/>
                </a:solidFill>
              </a:rPr>
              <a:t>v</a:t>
            </a:r>
            <a:r>
              <a:rPr lang="lt-LT" sz="2300" baseline="-25000" dirty="0" smtClean="0">
                <a:solidFill>
                  <a:schemeClr val="tx1"/>
                </a:solidFill>
              </a:rPr>
              <a:t>4</a:t>
            </a:r>
            <a:endParaRPr lang="lt-LT" sz="2300" dirty="0">
              <a:solidFill>
                <a:schemeClr val="tx1"/>
              </a:solidFill>
            </a:endParaRPr>
          </a:p>
        </p:txBody>
      </p:sp>
      <p:cxnSp>
        <p:nvCxnSpPr>
          <p:cNvPr id="64" name="Straight Arrow Connector 63"/>
          <p:cNvCxnSpPr>
            <a:stCxn id="65" idx="0"/>
            <a:endCxn id="60" idx="1"/>
          </p:cNvCxnSpPr>
          <p:nvPr/>
        </p:nvCxnSpPr>
        <p:spPr>
          <a:xfrm flipV="1">
            <a:off x="1520529" y="2371780"/>
            <a:ext cx="1778227" cy="108012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Oval 64"/>
          <p:cNvSpPr/>
          <p:nvPr/>
        </p:nvSpPr>
        <p:spPr>
          <a:xfrm>
            <a:off x="1196493" y="3451900"/>
            <a:ext cx="648072" cy="648072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2300" dirty="0" smtClean="0">
                <a:solidFill>
                  <a:schemeClr val="tx1"/>
                </a:solidFill>
              </a:rPr>
              <a:t>s</a:t>
            </a:r>
            <a:endParaRPr lang="lt-LT" sz="2300" dirty="0">
              <a:solidFill>
                <a:schemeClr val="tx1"/>
              </a:solidFill>
            </a:endParaRPr>
          </a:p>
        </p:txBody>
      </p:sp>
      <p:cxnSp>
        <p:nvCxnSpPr>
          <p:cNvPr id="66" name="Straight Arrow Connector 65"/>
          <p:cNvCxnSpPr>
            <a:stCxn id="60" idx="7"/>
            <a:endCxn id="61" idx="1"/>
          </p:cNvCxnSpPr>
          <p:nvPr/>
        </p:nvCxnSpPr>
        <p:spPr>
          <a:xfrm>
            <a:off x="3757012" y="2371780"/>
            <a:ext cx="2062024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>
            <a:stCxn id="65" idx="5"/>
            <a:endCxn id="62" idx="2"/>
          </p:cNvCxnSpPr>
          <p:nvPr/>
        </p:nvCxnSpPr>
        <p:spPr>
          <a:xfrm>
            <a:off x="1749657" y="4005064"/>
            <a:ext cx="1454191" cy="1037211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>
            <a:stCxn id="62" idx="7"/>
            <a:endCxn id="63" idx="1"/>
          </p:cNvCxnSpPr>
          <p:nvPr/>
        </p:nvCxnSpPr>
        <p:spPr>
          <a:xfrm>
            <a:off x="3757012" y="4813147"/>
            <a:ext cx="2062024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>
            <a:stCxn id="62" idx="0"/>
            <a:endCxn id="61" idx="2"/>
          </p:cNvCxnSpPr>
          <p:nvPr/>
        </p:nvCxnSpPr>
        <p:spPr>
          <a:xfrm flipV="1">
            <a:off x="3527884" y="2600908"/>
            <a:ext cx="2196244" cy="2117331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>
            <a:stCxn id="60" idx="3"/>
            <a:endCxn id="62" idx="1"/>
          </p:cNvCxnSpPr>
          <p:nvPr/>
        </p:nvCxnSpPr>
        <p:spPr>
          <a:xfrm>
            <a:off x="3298756" y="2830036"/>
            <a:ext cx="0" cy="1983111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>
            <a:stCxn id="62" idx="7"/>
            <a:endCxn id="60" idx="5"/>
          </p:cNvCxnSpPr>
          <p:nvPr/>
        </p:nvCxnSpPr>
        <p:spPr>
          <a:xfrm flipV="1">
            <a:off x="3757012" y="2830036"/>
            <a:ext cx="0" cy="1983111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>
            <a:stCxn id="61" idx="4"/>
            <a:endCxn id="63" idx="0"/>
          </p:cNvCxnSpPr>
          <p:nvPr/>
        </p:nvCxnSpPr>
        <p:spPr>
          <a:xfrm>
            <a:off x="6048164" y="2924944"/>
            <a:ext cx="0" cy="1793295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Rectangle 75"/>
          <p:cNvSpPr/>
          <p:nvPr/>
        </p:nvSpPr>
        <p:spPr>
          <a:xfrm>
            <a:off x="6143148" y="3606152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lt-LT" dirty="0" smtClean="0"/>
              <a:t>7</a:t>
            </a:r>
            <a:endParaRPr lang="lt-LT" dirty="0"/>
          </a:p>
        </p:txBody>
      </p:sp>
      <p:sp>
        <p:nvSpPr>
          <p:cNvPr id="78" name="Rectangle 77"/>
          <p:cNvSpPr/>
          <p:nvPr/>
        </p:nvSpPr>
        <p:spPr>
          <a:xfrm>
            <a:off x="2159412" y="4497177"/>
            <a:ext cx="4411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lt-LT" dirty="0" smtClean="0"/>
              <a:t>13</a:t>
            </a:r>
            <a:endParaRPr lang="lt-LT" dirty="0"/>
          </a:p>
        </p:txBody>
      </p:sp>
      <p:sp>
        <p:nvSpPr>
          <p:cNvPr id="80" name="Rectangle 79"/>
          <p:cNvSpPr/>
          <p:nvPr/>
        </p:nvSpPr>
        <p:spPr>
          <a:xfrm>
            <a:off x="2844732" y="3614277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lt-LT" dirty="0" smtClean="0"/>
              <a:t>3</a:t>
            </a:r>
            <a:endParaRPr lang="lt-LT" dirty="0"/>
          </a:p>
        </p:txBody>
      </p:sp>
      <p:sp>
        <p:nvSpPr>
          <p:cNvPr id="81" name="Rectangle 80"/>
          <p:cNvSpPr/>
          <p:nvPr/>
        </p:nvSpPr>
        <p:spPr>
          <a:xfrm>
            <a:off x="3742310" y="3614277"/>
            <a:ext cx="42402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lt-LT" dirty="0" smtClean="0"/>
              <a:t>11</a:t>
            </a:r>
            <a:endParaRPr lang="lt-LT" dirty="0"/>
          </a:p>
        </p:txBody>
      </p:sp>
      <p:sp>
        <p:nvSpPr>
          <p:cNvPr id="86" name="Oval 85"/>
          <p:cNvSpPr/>
          <p:nvPr/>
        </p:nvSpPr>
        <p:spPr>
          <a:xfrm>
            <a:off x="7812360" y="3458089"/>
            <a:ext cx="648072" cy="648072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2300" dirty="0" smtClean="0">
                <a:solidFill>
                  <a:schemeClr val="tx1"/>
                </a:solidFill>
              </a:rPr>
              <a:t>t</a:t>
            </a:r>
            <a:endParaRPr lang="lt-LT" sz="2300" dirty="0">
              <a:solidFill>
                <a:schemeClr val="tx1"/>
              </a:solidFill>
            </a:endParaRPr>
          </a:p>
        </p:txBody>
      </p:sp>
      <p:cxnSp>
        <p:nvCxnSpPr>
          <p:cNvPr id="90" name="Straight Arrow Connector 89"/>
          <p:cNvCxnSpPr>
            <a:stCxn id="61" idx="7"/>
            <a:endCxn id="86" idx="0"/>
          </p:cNvCxnSpPr>
          <p:nvPr/>
        </p:nvCxnSpPr>
        <p:spPr>
          <a:xfrm>
            <a:off x="6277292" y="2371780"/>
            <a:ext cx="1859104" cy="1086309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Arrow Connector 92"/>
          <p:cNvCxnSpPr>
            <a:stCxn id="86" idx="3"/>
            <a:endCxn id="63" idx="6"/>
          </p:cNvCxnSpPr>
          <p:nvPr/>
        </p:nvCxnSpPr>
        <p:spPr>
          <a:xfrm flipH="1">
            <a:off x="6372200" y="4011253"/>
            <a:ext cx="1535068" cy="1031022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Rectangle 105"/>
          <p:cNvSpPr/>
          <p:nvPr/>
        </p:nvSpPr>
        <p:spPr>
          <a:xfrm>
            <a:off x="7080015" y="4510849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lt-LT" dirty="0" smtClean="0"/>
              <a:t>4</a:t>
            </a:r>
            <a:endParaRPr lang="lt-LT" dirty="0"/>
          </a:p>
        </p:txBody>
      </p:sp>
      <p:sp>
        <p:nvSpPr>
          <p:cNvPr id="107" name="Rectangle 106"/>
          <p:cNvSpPr/>
          <p:nvPr/>
        </p:nvSpPr>
        <p:spPr>
          <a:xfrm>
            <a:off x="7065397" y="2569411"/>
            <a:ext cx="4411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lt-LT" dirty="0" smtClean="0"/>
              <a:t>13</a:t>
            </a:r>
            <a:endParaRPr lang="lt-LT" dirty="0"/>
          </a:p>
        </p:txBody>
      </p:sp>
      <p:cxnSp>
        <p:nvCxnSpPr>
          <p:cNvPr id="31" name="Straight Arrow Connector 30"/>
          <p:cNvCxnSpPr>
            <a:stCxn id="60" idx="3"/>
            <a:endCxn id="65" idx="6"/>
          </p:cNvCxnSpPr>
          <p:nvPr/>
        </p:nvCxnSpPr>
        <p:spPr>
          <a:xfrm flipH="1">
            <a:off x="1844565" y="2830036"/>
            <a:ext cx="1454191" cy="945900"/>
          </a:xfrm>
          <a:prstGeom prst="straightConnector1">
            <a:avLst/>
          </a:prstGeom>
          <a:ln w="19050">
            <a:solidFill>
              <a:srgbClr val="0033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61" idx="3"/>
            <a:endCxn id="60" idx="5"/>
          </p:cNvCxnSpPr>
          <p:nvPr/>
        </p:nvCxnSpPr>
        <p:spPr>
          <a:xfrm flipH="1">
            <a:off x="3757012" y="2830036"/>
            <a:ext cx="2062024" cy="0"/>
          </a:xfrm>
          <a:prstGeom prst="straightConnector1">
            <a:avLst/>
          </a:prstGeom>
          <a:ln w="19050">
            <a:solidFill>
              <a:srgbClr val="0033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61" idx="4"/>
            <a:endCxn id="62" idx="6"/>
          </p:cNvCxnSpPr>
          <p:nvPr/>
        </p:nvCxnSpPr>
        <p:spPr>
          <a:xfrm flipH="1">
            <a:off x="3851920" y="2924944"/>
            <a:ext cx="2196244" cy="2117331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Rectangle 48"/>
          <p:cNvSpPr/>
          <p:nvPr/>
        </p:nvSpPr>
        <p:spPr>
          <a:xfrm>
            <a:off x="1968496" y="2542508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lt-LT" dirty="0" smtClean="0"/>
              <a:t>5</a:t>
            </a:r>
            <a:endParaRPr lang="lt-LT" dirty="0"/>
          </a:p>
        </p:txBody>
      </p:sp>
      <p:sp>
        <p:nvSpPr>
          <p:cNvPr id="50" name="Rectangle 49"/>
          <p:cNvSpPr/>
          <p:nvPr/>
        </p:nvSpPr>
        <p:spPr>
          <a:xfrm>
            <a:off x="2287652" y="2985785"/>
            <a:ext cx="42402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lt-LT" dirty="0" smtClean="0"/>
              <a:t>11</a:t>
            </a:r>
            <a:endParaRPr lang="lt-LT" dirty="0"/>
          </a:p>
        </p:txBody>
      </p:sp>
      <p:sp>
        <p:nvSpPr>
          <p:cNvPr id="58" name="Rectangle 57"/>
          <p:cNvSpPr/>
          <p:nvPr/>
        </p:nvSpPr>
        <p:spPr>
          <a:xfrm>
            <a:off x="4502798" y="2506000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lt-LT" dirty="0" smtClean="0"/>
              <a:t>4</a:t>
            </a:r>
            <a:endParaRPr lang="lt-LT" dirty="0"/>
          </a:p>
        </p:txBody>
      </p:sp>
      <p:sp>
        <p:nvSpPr>
          <p:cNvPr id="59" name="Rectangle 58"/>
          <p:cNvSpPr/>
          <p:nvPr/>
        </p:nvSpPr>
        <p:spPr>
          <a:xfrm>
            <a:off x="4502798" y="2009492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lt-LT" dirty="0" smtClean="0"/>
              <a:t>8</a:t>
            </a:r>
            <a:endParaRPr lang="lt-LT" dirty="0"/>
          </a:p>
        </p:txBody>
      </p:sp>
      <p:sp>
        <p:nvSpPr>
          <p:cNvPr id="72" name="Rectangle 71"/>
          <p:cNvSpPr/>
          <p:nvPr/>
        </p:nvSpPr>
        <p:spPr>
          <a:xfrm>
            <a:off x="4387111" y="3302986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lt-LT" dirty="0" smtClean="0"/>
              <a:t>4</a:t>
            </a:r>
            <a:endParaRPr lang="lt-LT" dirty="0"/>
          </a:p>
        </p:txBody>
      </p:sp>
      <p:sp>
        <p:nvSpPr>
          <p:cNvPr id="77" name="Rectangle 76"/>
          <p:cNvSpPr/>
          <p:nvPr/>
        </p:nvSpPr>
        <p:spPr>
          <a:xfrm>
            <a:off x="4942929" y="3935113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lt-LT" dirty="0" smtClean="0"/>
              <a:t>5</a:t>
            </a:r>
            <a:endParaRPr lang="lt-LT" dirty="0"/>
          </a:p>
        </p:txBody>
      </p:sp>
      <p:cxnSp>
        <p:nvCxnSpPr>
          <p:cNvPr id="83" name="Straight Arrow Connector 82"/>
          <p:cNvCxnSpPr>
            <a:stCxn id="63" idx="3"/>
            <a:endCxn id="62" idx="5"/>
          </p:cNvCxnSpPr>
          <p:nvPr/>
        </p:nvCxnSpPr>
        <p:spPr>
          <a:xfrm flipH="1">
            <a:off x="3757012" y="5271403"/>
            <a:ext cx="2062024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Rectangle 84"/>
          <p:cNvSpPr/>
          <p:nvPr/>
        </p:nvSpPr>
        <p:spPr>
          <a:xfrm>
            <a:off x="4567451" y="4834961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lt-LT" dirty="0" smtClean="0"/>
              <a:t>3</a:t>
            </a:r>
            <a:endParaRPr lang="lt-LT" dirty="0"/>
          </a:p>
        </p:txBody>
      </p:sp>
      <p:sp>
        <p:nvSpPr>
          <p:cNvPr id="87" name="Rectangle 86"/>
          <p:cNvSpPr/>
          <p:nvPr/>
        </p:nvSpPr>
        <p:spPr>
          <a:xfrm>
            <a:off x="4631571" y="5293216"/>
            <a:ext cx="42402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lt-LT" dirty="0" smtClean="0"/>
              <a:t>11</a:t>
            </a:r>
            <a:endParaRPr lang="lt-LT" dirty="0"/>
          </a:p>
        </p:txBody>
      </p:sp>
      <p:cxnSp>
        <p:nvCxnSpPr>
          <p:cNvPr id="40" name="Straight Arrow Connector 39"/>
          <p:cNvCxnSpPr>
            <a:stCxn id="86" idx="2"/>
            <a:endCxn id="61" idx="5"/>
          </p:cNvCxnSpPr>
          <p:nvPr/>
        </p:nvCxnSpPr>
        <p:spPr>
          <a:xfrm flipH="1" flipV="1">
            <a:off x="6277292" y="2830036"/>
            <a:ext cx="1535068" cy="952089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Rectangle 47"/>
          <p:cNvSpPr/>
          <p:nvPr/>
        </p:nvSpPr>
        <p:spPr>
          <a:xfrm>
            <a:off x="6821301" y="3331535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lt-LT" dirty="0" smtClean="0"/>
              <a:t>7</a:t>
            </a:r>
            <a:endParaRPr lang="lt-LT" dirty="0"/>
          </a:p>
        </p:txBody>
      </p:sp>
      <p:sp>
        <p:nvSpPr>
          <p:cNvPr id="41" name="Rectangle 40"/>
          <p:cNvSpPr/>
          <p:nvPr/>
        </p:nvSpPr>
        <p:spPr>
          <a:xfrm>
            <a:off x="3591919" y="6079486"/>
            <a:ext cx="13484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lt-LT" dirty="0" smtClean="0"/>
              <a:t>|</a:t>
            </a:r>
            <a:r>
              <a:rPr lang="en-US" dirty="0" smtClean="0"/>
              <a:t>f</a:t>
            </a:r>
            <a:r>
              <a:rPr lang="lt-LT" dirty="0" smtClean="0"/>
              <a:t>| </a:t>
            </a:r>
            <a:r>
              <a:rPr lang="en-US" dirty="0" smtClean="0"/>
              <a:t>= 4 + 7 +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843383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altLang="lt-LT" sz="3200" dirty="0"/>
              <a:t> Edmondso–Karpo </a:t>
            </a:r>
            <a:r>
              <a:rPr lang="lt-LT" altLang="lt-LT" sz="3200" dirty="0" smtClean="0"/>
              <a:t>algoritmo pavyzdys (10)</a:t>
            </a:r>
            <a:endParaRPr lang="lt-LT" altLang="lt-LT" sz="3200" b="1" i="1" dirty="0" smtClean="0"/>
          </a:p>
        </p:txBody>
      </p:sp>
      <p:sp>
        <p:nvSpPr>
          <p:cNvPr id="60" name="Oval 59"/>
          <p:cNvSpPr/>
          <p:nvPr/>
        </p:nvSpPr>
        <p:spPr>
          <a:xfrm>
            <a:off x="3203848" y="2276872"/>
            <a:ext cx="648072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None/>
            </a:pPr>
            <a:r>
              <a:rPr lang="lt-LT" sz="2300" dirty="0" smtClean="0">
                <a:solidFill>
                  <a:schemeClr val="tx1"/>
                </a:solidFill>
              </a:rPr>
              <a:t>v</a:t>
            </a:r>
            <a:r>
              <a:rPr lang="lt-LT" sz="2300" baseline="-25000" dirty="0" smtClean="0">
                <a:solidFill>
                  <a:schemeClr val="tx1"/>
                </a:solidFill>
              </a:rPr>
              <a:t>1</a:t>
            </a:r>
            <a:endParaRPr lang="lt-LT" sz="2300" baseline="-25000" dirty="0">
              <a:solidFill>
                <a:schemeClr val="tx1"/>
              </a:solidFill>
            </a:endParaRPr>
          </a:p>
        </p:txBody>
      </p:sp>
      <p:sp>
        <p:nvSpPr>
          <p:cNvPr id="61" name="Oval 60"/>
          <p:cNvSpPr/>
          <p:nvPr/>
        </p:nvSpPr>
        <p:spPr>
          <a:xfrm>
            <a:off x="5724128" y="2276872"/>
            <a:ext cx="648072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None/>
            </a:pPr>
            <a:r>
              <a:rPr lang="lt-LT" sz="2300" dirty="0" smtClean="0">
                <a:solidFill>
                  <a:schemeClr val="tx1"/>
                </a:solidFill>
              </a:rPr>
              <a:t>v</a:t>
            </a:r>
            <a:r>
              <a:rPr lang="lt-LT" sz="2300" baseline="-25000" dirty="0" smtClean="0">
                <a:solidFill>
                  <a:schemeClr val="tx1"/>
                </a:solidFill>
              </a:rPr>
              <a:t>3</a:t>
            </a:r>
            <a:endParaRPr lang="lt-LT" sz="2300" dirty="0">
              <a:solidFill>
                <a:schemeClr val="tx1"/>
              </a:solidFill>
            </a:endParaRPr>
          </a:p>
        </p:txBody>
      </p:sp>
      <p:sp>
        <p:nvSpPr>
          <p:cNvPr id="62" name="Oval 61"/>
          <p:cNvSpPr/>
          <p:nvPr/>
        </p:nvSpPr>
        <p:spPr>
          <a:xfrm>
            <a:off x="3203848" y="4718239"/>
            <a:ext cx="648072" cy="648072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None/>
            </a:pPr>
            <a:r>
              <a:rPr lang="lt-LT" sz="2300" dirty="0" smtClean="0">
                <a:solidFill>
                  <a:schemeClr val="tx1"/>
                </a:solidFill>
              </a:rPr>
              <a:t>v</a:t>
            </a:r>
            <a:r>
              <a:rPr lang="lt-LT" sz="2300" baseline="-25000" dirty="0" smtClean="0">
                <a:solidFill>
                  <a:schemeClr val="tx1"/>
                </a:solidFill>
              </a:rPr>
              <a:t>2</a:t>
            </a:r>
            <a:endParaRPr lang="lt-LT" sz="2300" dirty="0">
              <a:solidFill>
                <a:schemeClr val="tx1"/>
              </a:solidFill>
            </a:endParaRPr>
          </a:p>
        </p:txBody>
      </p:sp>
      <p:sp>
        <p:nvSpPr>
          <p:cNvPr id="63" name="Oval 62"/>
          <p:cNvSpPr/>
          <p:nvPr/>
        </p:nvSpPr>
        <p:spPr>
          <a:xfrm>
            <a:off x="5724128" y="4718239"/>
            <a:ext cx="648072" cy="648072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None/>
            </a:pPr>
            <a:r>
              <a:rPr lang="lt-LT" sz="2300" dirty="0" smtClean="0">
                <a:solidFill>
                  <a:schemeClr val="tx1"/>
                </a:solidFill>
              </a:rPr>
              <a:t>v</a:t>
            </a:r>
            <a:r>
              <a:rPr lang="lt-LT" sz="2300" baseline="-25000" dirty="0" smtClean="0">
                <a:solidFill>
                  <a:schemeClr val="tx1"/>
                </a:solidFill>
              </a:rPr>
              <a:t>4</a:t>
            </a:r>
            <a:endParaRPr lang="lt-LT" sz="2300" dirty="0">
              <a:solidFill>
                <a:schemeClr val="tx1"/>
              </a:solidFill>
            </a:endParaRPr>
          </a:p>
        </p:txBody>
      </p:sp>
      <p:cxnSp>
        <p:nvCxnSpPr>
          <p:cNvPr id="64" name="Straight Arrow Connector 63"/>
          <p:cNvCxnSpPr>
            <a:stCxn id="65" idx="0"/>
            <a:endCxn id="60" idx="1"/>
          </p:cNvCxnSpPr>
          <p:nvPr/>
        </p:nvCxnSpPr>
        <p:spPr>
          <a:xfrm flipV="1">
            <a:off x="1520529" y="2371780"/>
            <a:ext cx="1778227" cy="108012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Oval 64"/>
          <p:cNvSpPr/>
          <p:nvPr/>
        </p:nvSpPr>
        <p:spPr>
          <a:xfrm>
            <a:off x="1196493" y="3451900"/>
            <a:ext cx="648072" cy="648072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2300" dirty="0" smtClean="0">
                <a:solidFill>
                  <a:schemeClr val="tx1"/>
                </a:solidFill>
              </a:rPr>
              <a:t>s</a:t>
            </a:r>
            <a:endParaRPr lang="lt-LT" sz="2300" dirty="0">
              <a:solidFill>
                <a:schemeClr val="tx1"/>
              </a:solidFill>
            </a:endParaRPr>
          </a:p>
        </p:txBody>
      </p:sp>
      <p:cxnSp>
        <p:nvCxnSpPr>
          <p:cNvPr id="66" name="Straight Arrow Connector 65"/>
          <p:cNvCxnSpPr>
            <a:stCxn id="60" idx="7"/>
            <a:endCxn id="61" idx="1"/>
          </p:cNvCxnSpPr>
          <p:nvPr/>
        </p:nvCxnSpPr>
        <p:spPr>
          <a:xfrm>
            <a:off x="3757012" y="2371780"/>
            <a:ext cx="2062024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>
            <a:stCxn id="65" idx="5"/>
            <a:endCxn id="62" idx="2"/>
          </p:cNvCxnSpPr>
          <p:nvPr/>
        </p:nvCxnSpPr>
        <p:spPr>
          <a:xfrm>
            <a:off x="1749657" y="4005064"/>
            <a:ext cx="1454191" cy="1037211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>
            <a:stCxn id="62" idx="7"/>
            <a:endCxn id="63" idx="1"/>
          </p:cNvCxnSpPr>
          <p:nvPr/>
        </p:nvCxnSpPr>
        <p:spPr>
          <a:xfrm>
            <a:off x="3757012" y="4813147"/>
            <a:ext cx="2062024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>
            <a:stCxn id="62" idx="0"/>
            <a:endCxn id="61" idx="2"/>
          </p:cNvCxnSpPr>
          <p:nvPr/>
        </p:nvCxnSpPr>
        <p:spPr>
          <a:xfrm flipV="1">
            <a:off x="3527884" y="2600908"/>
            <a:ext cx="2196244" cy="2117331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>
            <a:stCxn id="60" idx="3"/>
            <a:endCxn id="62" idx="1"/>
          </p:cNvCxnSpPr>
          <p:nvPr/>
        </p:nvCxnSpPr>
        <p:spPr>
          <a:xfrm>
            <a:off x="3298756" y="2830036"/>
            <a:ext cx="0" cy="1983111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>
            <a:stCxn id="62" idx="7"/>
            <a:endCxn id="60" idx="5"/>
          </p:cNvCxnSpPr>
          <p:nvPr/>
        </p:nvCxnSpPr>
        <p:spPr>
          <a:xfrm flipV="1">
            <a:off x="3757012" y="2830036"/>
            <a:ext cx="0" cy="1983111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>
            <a:stCxn id="61" idx="4"/>
            <a:endCxn id="63" idx="0"/>
          </p:cNvCxnSpPr>
          <p:nvPr/>
        </p:nvCxnSpPr>
        <p:spPr>
          <a:xfrm>
            <a:off x="6048164" y="2924944"/>
            <a:ext cx="0" cy="1793295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Rectangle 75"/>
          <p:cNvSpPr/>
          <p:nvPr/>
        </p:nvSpPr>
        <p:spPr>
          <a:xfrm>
            <a:off x="6143148" y="3606152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lt-LT" dirty="0" smtClean="0"/>
              <a:t>7</a:t>
            </a:r>
            <a:endParaRPr lang="lt-LT" dirty="0"/>
          </a:p>
        </p:txBody>
      </p:sp>
      <p:sp>
        <p:nvSpPr>
          <p:cNvPr id="78" name="Rectangle 77"/>
          <p:cNvSpPr/>
          <p:nvPr/>
        </p:nvSpPr>
        <p:spPr>
          <a:xfrm>
            <a:off x="1921728" y="4576818"/>
            <a:ext cx="76174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lt-LT" dirty="0" smtClean="0"/>
              <a:t>8 / 13</a:t>
            </a:r>
            <a:endParaRPr lang="lt-LT" dirty="0"/>
          </a:p>
        </p:txBody>
      </p:sp>
      <p:sp>
        <p:nvSpPr>
          <p:cNvPr id="80" name="Rectangle 79"/>
          <p:cNvSpPr/>
          <p:nvPr/>
        </p:nvSpPr>
        <p:spPr>
          <a:xfrm>
            <a:off x="2844732" y="3614277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lt-LT" dirty="0" smtClean="0"/>
              <a:t>3</a:t>
            </a:r>
            <a:endParaRPr lang="lt-LT" dirty="0"/>
          </a:p>
        </p:txBody>
      </p:sp>
      <p:sp>
        <p:nvSpPr>
          <p:cNvPr id="81" name="Rectangle 80"/>
          <p:cNvSpPr/>
          <p:nvPr/>
        </p:nvSpPr>
        <p:spPr>
          <a:xfrm>
            <a:off x="3742310" y="3614277"/>
            <a:ext cx="74462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lt-LT" dirty="0"/>
              <a:t>8 / 11</a:t>
            </a:r>
          </a:p>
        </p:txBody>
      </p:sp>
      <p:sp>
        <p:nvSpPr>
          <p:cNvPr id="86" name="Oval 85"/>
          <p:cNvSpPr/>
          <p:nvPr/>
        </p:nvSpPr>
        <p:spPr>
          <a:xfrm>
            <a:off x="7812360" y="3458089"/>
            <a:ext cx="648072" cy="648072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2300" dirty="0" smtClean="0">
                <a:solidFill>
                  <a:schemeClr val="tx1"/>
                </a:solidFill>
              </a:rPr>
              <a:t>t</a:t>
            </a:r>
            <a:endParaRPr lang="lt-LT" sz="2300" dirty="0">
              <a:solidFill>
                <a:schemeClr val="tx1"/>
              </a:solidFill>
            </a:endParaRPr>
          </a:p>
        </p:txBody>
      </p:sp>
      <p:cxnSp>
        <p:nvCxnSpPr>
          <p:cNvPr id="90" name="Straight Arrow Connector 89"/>
          <p:cNvCxnSpPr>
            <a:stCxn id="61" idx="7"/>
            <a:endCxn id="86" idx="0"/>
          </p:cNvCxnSpPr>
          <p:nvPr/>
        </p:nvCxnSpPr>
        <p:spPr>
          <a:xfrm>
            <a:off x="6277292" y="2371780"/>
            <a:ext cx="1859104" cy="1086309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Arrow Connector 92"/>
          <p:cNvCxnSpPr>
            <a:stCxn id="86" idx="3"/>
            <a:endCxn id="63" idx="6"/>
          </p:cNvCxnSpPr>
          <p:nvPr/>
        </p:nvCxnSpPr>
        <p:spPr>
          <a:xfrm flipH="1">
            <a:off x="6372200" y="4011253"/>
            <a:ext cx="1535068" cy="1031022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Rectangle 105"/>
          <p:cNvSpPr/>
          <p:nvPr/>
        </p:nvSpPr>
        <p:spPr>
          <a:xfrm>
            <a:off x="7080015" y="4510849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lt-LT" dirty="0" smtClean="0"/>
              <a:t>4</a:t>
            </a:r>
            <a:endParaRPr lang="lt-LT" dirty="0"/>
          </a:p>
        </p:txBody>
      </p:sp>
      <p:sp>
        <p:nvSpPr>
          <p:cNvPr id="107" name="Rectangle 106"/>
          <p:cNvSpPr/>
          <p:nvPr/>
        </p:nvSpPr>
        <p:spPr>
          <a:xfrm>
            <a:off x="7064349" y="2511063"/>
            <a:ext cx="76174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lt-LT" dirty="0"/>
              <a:t>8 / </a:t>
            </a:r>
            <a:r>
              <a:rPr lang="lt-LT" dirty="0" smtClean="0"/>
              <a:t>13</a:t>
            </a:r>
            <a:endParaRPr lang="lt-LT" dirty="0"/>
          </a:p>
        </p:txBody>
      </p:sp>
      <p:cxnSp>
        <p:nvCxnSpPr>
          <p:cNvPr id="31" name="Straight Arrow Connector 30"/>
          <p:cNvCxnSpPr>
            <a:stCxn id="60" idx="3"/>
            <a:endCxn id="65" idx="6"/>
          </p:cNvCxnSpPr>
          <p:nvPr/>
        </p:nvCxnSpPr>
        <p:spPr>
          <a:xfrm flipH="1">
            <a:off x="1844565" y="2830036"/>
            <a:ext cx="1454191" cy="945900"/>
          </a:xfrm>
          <a:prstGeom prst="straightConnector1">
            <a:avLst/>
          </a:prstGeom>
          <a:ln w="19050">
            <a:solidFill>
              <a:srgbClr val="0033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61" idx="3"/>
            <a:endCxn id="60" idx="5"/>
          </p:cNvCxnSpPr>
          <p:nvPr/>
        </p:nvCxnSpPr>
        <p:spPr>
          <a:xfrm flipH="1">
            <a:off x="3757012" y="2830036"/>
            <a:ext cx="2062024" cy="0"/>
          </a:xfrm>
          <a:prstGeom prst="straightConnector1">
            <a:avLst/>
          </a:prstGeom>
          <a:ln w="19050">
            <a:solidFill>
              <a:srgbClr val="0033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61" idx="4"/>
            <a:endCxn id="62" idx="6"/>
          </p:cNvCxnSpPr>
          <p:nvPr/>
        </p:nvCxnSpPr>
        <p:spPr>
          <a:xfrm flipH="1">
            <a:off x="3851920" y="2924944"/>
            <a:ext cx="2196244" cy="2117331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Rectangle 48"/>
          <p:cNvSpPr/>
          <p:nvPr/>
        </p:nvSpPr>
        <p:spPr>
          <a:xfrm>
            <a:off x="1968496" y="2542508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lt-LT" dirty="0" smtClean="0"/>
              <a:t>5</a:t>
            </a:r>
            <a:endParaRPr lang="lt-LT" dirty="0"/>
          </a:p>
        </p:txBody>
      </p:sp>
      <p:sp>
        <p:nvSpPr>
          <p:cNvPr id="50" name="Rectangle 49"/>
          <p:cNvSpPr/>
          <p:nvPr/>
        </p:nvSpPr>
        <p:spPr>
          <a:xfrm>
            <a:off x="2287652" y="2985785"/>
            <a:ext cx="42402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lt-LT" dirty="0" smtClean="0"/>
              <a:t>11</a:t>
            </a:r>
            <a:endParaRPr lang="lt-LT" dirty="0"/>
          </a:p>
        </p:txBody>
      </p:sp>
      <p:sp>
        <p:nvSpPr>
          <p:cNvPr id="58" name="Rectangle 57"/>
          <p:cNvSpPr/>
          <p:nvPr/>
        </p:nvSpPr>
        <p:spPr>
          <a:xfrm>
            <a:off x="4502798" y="2506000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lt-LT" dirty="0" smtClean="0"/>
              <a:t>4</a:t>
            </a:r>
            <a:endParaRPr lang="lt-LT" dirty="0"/>
          </a:p>
        </p:txBody>
      </p:sp>
      <p:sp>
        <p:nvSpPr>
          <p:cNvPr id="59" name="Rectangle 58"/>
          <p:cNvSpPr/>
          <p:nvPr/>
        </p:nvSpPr>
        <p:spPr>
          <a:xfrm>
            <a:off x="4422091" y="2021230"/>
            <a:ext cx="6335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lt-LT" dirty="0"/>
              <a:t>8 / 8</a:t>
            </a:r>
          </a:p>
        </p:txBody>
      </p:sp>
      <p:sp>
        <p:nvSpPr>
          <p:cNvPr id="72" name="Rectangle 71"/>
          <p:cNvSpPr/>
          <p:nvPr/>
        </p:nvSpPr>
        <p:spPr>
          <a:xfrm>
            <a:off x="4387111" y="3302986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lt-LT" dirty="0" smtClean="0"/>
              <a:t>4</a:t>
            </a:r>
            <a:endParaRPr lang="lt-LT" dirty="0"/>
          </a:p>
        </p:txBody>
      </p:sp>
      <p:sp>
        <p:nvSpPr>
          <p:cNvPr id="77" name="Rectangle 76"/>
          <p:cNvSpPr/>
          <p:nvPr/>
        </p:nvSpPr>
        <p:spPr>
          <a:xfrm>
            <a:off x="4942929" y="3935113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lt-LT" dirty="0" smtClean="0"/>
              <a:t>5</a:t>
            </a:r>
            <a:endParaRPr lang="lt-LT" dirty="0"/>
          </a:p>
        </p:txBody>
      </p:sp>
      <p:cxnSp>
        <p:nvCxnSpPr>
          <p:cNvPr id="83" name="Straight Arrow Connector 82"/>
          <p:cNvCxnSpPr>
            <a:stCxn id="63" idx="3"/>
            <a:endCxn id="62" idx="5"/>
          </p:cNvCxnSpPr>
          <p:nvPr/>
        </p:nvCxnSpPr>
        <p:spPr>
          <a:xfrm flipH="1">
            <a:off x="3757012" y="5271403"/>
            <a:ext cx="2062024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Rectangle 84"/>
          <p:cNvSpPr/>
          <p:nvPr/>
        </p:nvSpPr>
        <p:spPr>
          <a:xfrm>
            <a:off x="4567451" y="4834961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lt-LT" dirty="0" smtClean="0"/>
              <a:t>3</a:t>
            </a:r>
            <a:endParaRPr lang="lt-LT" dirty="0"/>
          </a:p>
        </p:txBody>
      </p:sp>
      <p:sp>
        <p:nvSpPr>
          <p:cNvPr id="87" name="Rectangle 86"/>
          <p:cNvSpPr/>
          <p:nvPr/>
        </p:nvSpPr>
        <p:spPr>
          <a:xfrm>
            <a:off x="4631571" y="5293216"/>
            <a:ext cx="42402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lt-LT" dirty="0" smtClean="0"/>
              <a:t>11</a:t>
            </a:r>
            <a:endParaRPr lang="lt-LT" dirty="0"/>
          </a:p>
        </p:txBody>
      </p:sp>
      <p:cxnSp>
        <p:nvCxnSpPr>
          <p:cNvPr id="40" name="Straight Arrow Connector 39"/>
          <p:cNvCxnSpPr>
            <a:stCxn id="86" idx="2"/>
            <a:endCxn id="61" idx="5"/>
          </p:cNvCxnSpPr>
          <p:nvPr/>
        </p:nvCxnSpPr>
        <p:spPr>
          <a:xfrm flipH="1" flipV="1">
            <a:off x="6277292" y="2830036"/>
            <a:ext cx="1535068" cy="952089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Rectangle 47"/>
          <p:cNvSpPr/>
          <p:nvPr/>
        </p:nvSpPr>
        <p:spPr>
          <a:xfrm>
            <a:off x="6821301" y="3331535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lt-LT" dirty="0" smtClean="0"/>
              <a:t>7</a:t>
            </a:r>
            <a:endParaRPr lang="lt-LT" dirty="0"/>
          </a:p>
        </p:txBody>
      </p:sp>
      <p:sp>
        <p:nvSpPr>
          <p:cNvPr id="41" name="Rectangle 40"/>
          <p:cNvSpPr/>
          <p:nvPr/>
        </p:nvSpPr>
        <p:spPr>
          <a:xfrm>
            <a:off x="3591919" y="6079486"/>
            <a:ext cx="17395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lt-LT" dirty="0" smtClean="0"/>
              <a:t>|</a:t>
            </a:r>
            <a:r>
              <a:rPr lang="en-US" dirty="0" smtClean="0"/>
              <a:t>f</a:t>
            </a:r>
            <a:r>
              <a:rPr lang="lt-LT" dirty="0" smtClean="0"/>
              <a:t>| </a:t>
            </a:r>
            <a:r>
              <a:rPr lang="en-US" dirty="0" smtClean="0"/>
              <a:t>= 4 + 7 + 8 +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2464352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altLang="lt-LT" sz="3800" b="1" i="1" dirty="0" smtClean="0">
                <a:solidFill>
                  <a:schemeClr val="tx1"/>
                </a:solidFill>
              </a:rPr>
              <a:t>11 paskaitos tikslas</a:t>
            </a:r>
            <a:endParaRPr lang="lt-LT" altLang="lt-LT" sz="3800" b="1" i="1" dirty="0" smtClean="0"/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539552" y="1628800"/>
            <a:ext cx="8280920" cy="4525963"/>
          </a:xfrm>
        </p:spPr>
        <p:txBody>
          <a:bodyPr/>
          <a:lstStyle/>
          <a:p>
            <a:pPr marL="0" indent="0">
              <a:buNone/>
            </a:pPr>
            <a:r>
              <a:rPr lang="lt-LT" altLang="lt-LT" sz="3000" dirty="0" smtClean="0"/>
              <a:t>Susipažinti su maksimalaus srauto paieškos algoritmais: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lt-LT" altLang="lt-LT" dirty="0" smtClean="0"/>
              <a:t>Fordo ir Fulkersono metodas,</a:t>
            </a:r>
            <a:endParaRPr lang="lt-LT" altLang="lt-LT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lt-LT" altLang="lt-LT" dirty="0" smtClean="0"/>
              <a:t>Edmondso–Karpo algoritmas,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lt-LT" altLang="lt-LT" dirty="0" smtClean="0"/>
              <a:t>Priešsraučio stūmimo algoritmas,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lt-LT" altLang="lt-LT" dirty="0" smtClean="0"/>
              <a:t>Maksimalaus </a:t>
            </a:r>
            <a:r>
              <a:rPr lang="lt-LT" altLang="lt-LT" dirty="0" smtClean="0"/>
              <a:t>srauto </a:t>
            </a:r>
            <a:r>
              <a:rPr lang="lt-LT" altLang="lt-LT" dirty="0" smtClean="0"/>
              <a:t>paieškos taikymai: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lt-LT" altLang="lt-LT" dirty="0" smtClean="0"/>
              <a:t>Maksimalus dvidalis suporavimas,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lt-LT" altLang="lt-LT" dirty="0" smtClean="0"/>
              <a:t>Ištrūkimo uždavinys (</a:t>
            </a:r>
            <a:r>
              <a:rPr lang="lt-LT" altLang="lt-LT" i="1" dirty="0" smtClean="0"/>
              <a:t>angl. escape problem</a:t>
            </a:r>
            <a:r>
              <a:rPr lang="lt-LT" altLang="lt-LT" dirty="0" smtClean="0"/>
              <a:t>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altLang="lt-LT" sz="3200" dirty="0"/>
              <a:t> Edmondso–Karpo </a:t>
            </a:r>
            <a:r>
              <a:rPr lang="lt-LT" altLang="lt-LT" sz="3200" dirty="0" smtClean="0"/>
              <a:t>algoritmo pavyzdys (11)</a:t>
            </a:r>
            <a:endParaRPr lang="lt-LT" altLang="lt-LT" sz="3200" b="1" i="1" dirty="0" smtClean="0"/>
          </a:p>
        </p:txBody>
      </p:sp>
      <p:sp>
        <p:nvSpPr>
          <p:cNvPr id="60" name="Oval 59"/>
          <p:cNvSpPr/>
          <p:nvPr/>
        </p:nvSpPr>
        <p:spPr>
          <a:xfrm>
            <a:off x="3203848" y="2276872"/>
            <a:ext cx="648072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None/>
            </a:pPr>
            <a:r>
              <a:rPr lang="lt-LT" sz="2300" dirty="0" smtClean="0">
                <a:solidFill>
                  <a:schemeClr val="tx1"/>
                </a:solidFill>
              </a:rPr>
              <a:t>v</a:t>
            </a:r>
            <a:r>
              <a:rPr lang="lt-LT" sz="2300" baseline="-25000" dirty="0" smtClean="0">
                <a:solidFill>
                  <a:schemeClr val="tx1"/>
                </a:solidFill>
              </a:rPr>
              <a:t>1</a:t>
            </a:r>
            <a:endParaRPr lang="lt-LT" sz="2300" baseline="-25000" dirty="0">
              <a:solidFill>
                <a:schemeClr val="tx1"/>
              </a:solidFill>
            </a:endParaRPr>
          </a:p>
        </p:txBody>
      </p:sp>
      <p:sp>
        <p:nvSpPr>
          <p:cNvPr id="61" name="Oval 60"/>
          <p:cNvSpPr/>
          <p:nvPr/>
        </p:nvSpPr>
        <p:spPr>
          <a:xfrm>
            <a:off x="5724128" y="2276872"/>
            <a:ext cx="648072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None/>
            </a:pPr>
            <a:r>
              <a:rPr lang="lt-LT" sz="2300" dirty="0" smtClean="0">
                <a:solidFill>
                  <a:schemeClr val="tx1"/>
                </a:solidFill>
              </a:rPr>
              <a:t>v</a:t>
            </a:r>
            <a:r>
              <a:rPr lang="lt-LT" sz="2300" baseline="-25000" dirty="0" smtClean="0">
                <a:solidFill>
                  <a:schemeClr val="tx1"/>
                </a:solidFill>
              </a:rPr>
              <a:t>3</a:t>
            </a:r>
            <a:endParaRPr lang="lt-LT" sz="2300" dirty="0">
              <a:solidFill>
                <a:schemeClr val="tx1"/>
              </a:solidFill>
            </a:endParaRPr>
          </a:p>
        </p:txBody>
      </p:sp>
      <p:sp>
        <p:nvSpPr>
          <p:cNvPr id="62" name="Oval 61"/>
          <p:cNvSpPr/>
          <p:nvPr/>
        </p:nvSpPr>
        <p:spPr>
          <a:xfrm>
            <a:off x="3203848" y="4718239"/>
            <a:ext cx="648072" cy="648072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None/>
            </a:pPr>
            <a:r>
              <a:rPr lang="lt-LT" sz="2300" dirty="0" smtClean="0">
                <a:solidFill>
                  <a:schemeClr val="tx1"/>
                </a:solidFill>
              </a:rPr>
              <a:t>v</a:t>
            </a:r>
            <a:r>
              <a:rPr lang="lt-LT" sz="2300" baseline="-25000" dirty="0" smtClean="0">
                <a:solidFill>
                  <a:schemeClr val="tx1"/>
                </a:solidFill>
              </a:rPr>
              <a:t>2</a:t>
            </a:r>
            <a:endParaRPr lang="lt-LT" sz="2300" dirty="0">
              <a:solidFill>
                <a:schemeClr val="tx1"/>
              </a:solidFill>
            </a:endParaRPr>
          </a:p>
        </p:txBody>
      </p:sp>
      <p:sp>
        <p:nvSpPr>
          <p:cNvPr id="63" name="Oval 62"/>
          <p:cNvSpPr/>
          <p:nvPr/>
        </p:nvSpPr>
        <p:spPr>
          <a:xfrm>
            <a:off x="5724128" y="4718239"/>
            <a:ext cx="648072" cy="648072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None/>
            </a:pPr>
            <a:r>
              <a:rPr lang="lt-LT" sz="2300" dirty="0" smtClean="0">
                <a:solidFill>
                  <a:schemeClr val="tx1"/>
                </a:solidFill>
              </a:rPr>
              <a:t>v</a:t>
            </a:r>
            <a:r>
              <a:rPr lang="lt-LT" sz="2300" baseline="-25000" dirty="0" smtClean="0">
                <a:solidFill>
                  <a:schemeClr val="tx1"/>
                </a:solidFill>
              </a:rPr>
              <a:t>4</a:t>
            </a:r>
            <a:endParaRPr lang="lt-LT" sz="2300" dirty="0">
              <a:solidFill>
                <a:schemeClr val="tx1"/>
              </a:solidFill>
            </a:endParaRPr>
          </a:p>
        </p:txBody>
      </p:sp>
      <p:cxnSp>
        <p:nvCxnSpPr>
          <p:cNvPr id="64" name="Straight Arrow Connector 63"/>
          <p:cNvCxnSpPr>
            <a:stCxn id="65" idx="7"/>
            <a:endCxn id="60" idx="2"/>
          </p:cNvCxnSpPr>
          <p:nvPr/>
        </p:nvCxnSpPr>
        <p:spPr>
          <a:xfrm flipV="1">
            <a:off x="1749657" y="2600908"/>
            <a:ext cx="1454191" cy="94590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Oval 64"/>
          <p:cNvSpPr/>
          <p:nvPr/>
        </p:nvSpPr>
        <p:spPr>
          <a:xfrm>
            <a:off x="1196493" y="3451900"/>
            <a:ext cx="648072" cy="648072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2300" dirty="0" smtClean="0">
                <a:solidFill>
                  <a:schemeClr val="tx1"/>
                </a:solidFill>
              </a:rPr>
              <a:t>s</a:t>
            </a:r>
            <a:endParaRPr lang="lt-LT" sz="2300" dirty="0">
              <a:solidFill>
                <a:schemeClr val="tx1"/>
              </a:solidFill>
            </a:endParaRPr>
          </a:p>
        </p:txBody>
      </p:sp>
      <p:cxnSp>
        <p:nvCxnSpPr>
          <p:cNvPr id="66" name="Straight Arrow Connector 65"/>
          <p:cNvCxnSpPr>
            <a:stCxn id="60" idx="6"/>
            <a:endCxn id="61" idx="2"/>
          </p:cNvCxnSpPr>
          <p:nvPr/>
        </p:nvCxnSpPr>
        <p:spPr>
          <a:xfrm>
            <a:off x="3851920" y="2600908"/>
            <a:ext cx="1872208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>
            <a:stCxn id="65" idx="5"/>
            <a:endCxn id="62" idx="2"/>
          </p:cNvCxnSpPr>
          <p:nvPr/>
        </p:nvCxnSpPr>
        <p:spPr>
          <a:xfrm>
            <a:off x="1749657" y="4005064"/>
            <a:ext cx="1454191" cy="1037211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>
            <a:stCxn id="62" idx="6"/>
            <a:endCxn id="63" idx="2"/>
          </p:cNvCxnSpPr>
          <p:nvPr/>
        </p:nvCxnSpPr>
        <p:spPr>
          <a:xfrm>
            <a:off x="3851920" y="5042275"/>
            <a:ext cx="1872208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>
            <a:stCxn id="61" idx="3"/>
            <a:endCxn id="62" idx="7"/>
          </p:cNvCxnSpPr>
          <p:nvPr/>
        </p:nvCxnSpPr>
        <p:spPr>
          <a:xfrm flipH="1">
            <a:off x="3757012" y="2830036"/>
            <a:ext cx="2062024" cy="1983111"/>
          </a:xfrm>
          <a:prstGeom prst="straightConnector1">
            <a:avLst/>
          </a:prstGeom>
          <a:ln w="19050">
            <a:solidFill>
              <a:srgbClr val="0033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>
            <a:stCxn id="60" idx="3"/>
            <a:endCxn id="62" idx="1"/>
          </p:cNvCxnSpPr>
          <p:nvPr/>
        </p:nvCxnSpPr>
        <p:spPr>
          <a:xfrm>
            <a:off x="3298756" y="2830036"/>
            <a:ext cx="0" cy="1983111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>
            <a:stCxn id="62" idx="7"/>
            <a:endCxn id="60" idx="5"/>
          </p:cNvCxnSpPr>
          <p:nvPr/>
        </p:nvCxnSpPr>
        <p:spPr>
          <a:xfrm flipV="1">
            <a:off x="3757012" y="2830036"/>
            <a:ext cx="0" cy="1983111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>
            <a:stCxn id="63" idx="0"/>
            <a:endCxn id="61" idx="4"/>
          </p:cNvCxnSpPr>
          <p:nvPr/>
        </p:nvCxnSpPr>
        <p:spPr>
          <a:xfrm flipV="1">
            <a:off x="6048164" y="2924944"/>
            <a:ext cx="0" cy="1793295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Rectangle 73"/>
          <p:cNvSpPr/>
          <p:nvPr/>
        </p:nvSpPr>
        <p:spPr>
          <a:xfrm>
            <a:off x="1803079" y="2704526"/>
            <a:ext cx="8728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lt-LT" dirty="0" smtClean="0"/>
              <a:t>11 / 16</a:t>
            </a:r>
            <a:endParaRPr lang="lt-LT" dirty="0"/>
          </a:p>
        </p:txBody>
      </p:sp>
      <p:sp>
        <p:nvSpPr>
          <p:cNvPr id="75" name="Rectangle 74"/>
          <p:cNvSpPr/>
          <p:nvPr/>
        </p:nvSpPr>
        <p:spPr>
          <a:xfrm>
            <a:off x="4344084" y="2219728"/>
            <a:ext cx="8899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lt-LT" dirty="0" smtClean="0"/>
              <a:t>12 / 12</a:t>
            </a:r>
            <a:endParaRPr lang="lt-LT" dirty="0"/>
          </a:p>
        </p:txBody>
      </p:sp>
      <p:sp>
        <p:nvSpPr>
          <p:cNvPr id="76" name="Rectangle 75"/>
          <p:cNvSpPr/>
          <p:nvPr/>
        </p:nvSpPr>
        <p:spPr>
          <a:xfrm>
            <a:off x="6097554" y="3661111"/>
            <a:ext cx="6335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lt-LT" dirty="0" smtClean="0"/>
              <a:t>7 / 7</a:t>
            </a:r>
            <a:endParaRPr lang="lt-LT" dirty="0"/>
          </a:p>
        </p:txBody>
      </p:sp>
      <p:sp>
        <p:nvSpPr>
          <p:cNvPr id="78" name="Rectangle 77"/>
          <p:cNvSpPr/>
          <p:nvPr/>
        </p:nvSpPr>
        <p:spPr>
          <a:xfrm>
            <a:off x="1844565" y="4533573"/>
            <a:ext cx="76174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lt-LT" dirty="0" smtClean="0"/>
              <a:t>8 / 13</a:t>
            </a:r>
            <a:endParaRPr lang="lt-LT" dirty="0"/>
          </a:p>
        </p:txBody>
      </p:sp>
      <p:sp>
        <p:nvSpPr>
          <p:cNvPr id="80" name="Rectangle 79"/>
          <p:cNvSpPr/>
          <p:nvPr/>
        </p:nvSpPr>
        <p:spPr>
          <a:xfrm>
            <a:off x="2808221" y="3546808"/>
            <a:ext cx="4411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lt-LT" dirty="0" smtClean="0"/>
              <a:t>10</a:t>
            </a:r>
            <a:endParaRPr lang="lt-LT" dirty="0"/>
          </a:p>
        </p:txBody>
      </p:sp>
      <p:sp>
        <p:nvSpPr>
          <p:cNvPr id="81" name="Rectangle 80"/>
          <p:cNvSpPr/>
          <p:nvPr/>
        </p:nvSpPr>
        <p:spPr>
          <a:xfrm>
            <a:off x="3771578" y="3542377"/>
            <a:ext cx="6335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lt-LT" dirty="0" smtClean="0"/>
              <a:t>1 / 4</a:t>
            </a:r>
            <a:endParaRPr lang="lt-LT" dirty="0"/>
          </a:p>
        </p:txBody>
      </p:sp>
      <p:sp>
        <p:nvSpPr>
          <p:cNvPr id="82" name="Rectangle 81"/>
          <p:cNvSpPr/>
          <p:nvPr/>
        </p:nvSpPr>
        <p:spPr>
          <a:xfrm>
            <a:off x="4718566" y="3769335"/>
            <a:ext cx="6335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lt-LT" dirty="0" smtClean="0"/>
              <a:t>4 / 9</a:t>
            </a:r>
            <a:endParaRPr lang="lt-LT" dirty="0"/>
          </a:p>
        </p:txBody>
      </p:sp>
      <p:sp>
        <p:nvSpPr>
          <p:cNvPr id="84" name="Rectangle 83"/>
          <p:cNvSpPr/>
          <p:nvPr/>
        </p:nvSpPr>
        <p:spPr>
          <a:xfrm>
            <a:off x="4392630" y="5086738"/>
            <a:ext cx="8728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lt-LT" dirty="0" smtClean="0"/>
              <a:t>11 / 14</a:t>
            </a:r>
            <a:endParaRPr lang="lt-LT" dirty="0"/>
          </a:p>
        </p:txBody>
      </p:sp>
      <p:sp>
        <p:nvSpPr>
          <p:cNvPr id="86" name="Oval 85"/>
          <p:cNvSpPr/>
          <p:nvPr/>
        </p:nvSpPr>
        <p:spPr>
          <a:xfrm>
            <a:off x="7812360" y="3458089"/>
            <a:ext cx="648072" cy="648072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2300" dirty="0" smtClean="0">
                <a:solidFill>
                  <a:schemeClr val="tx1"/>
                </a:solidFill>
              </a:rPr>
              <a:t>t</a:t>
            </a:r>
            <a:endParaRPr lang="lt-LT" sz="2300" dirty="0">
              <a:solidFill>
                <a:schemeClr val="tx1"/>
              </a:solidFill>
            </a:endParaRPr>
          </a:p>
        </p:txBody>
      </p:sp>
      <p:cxnSp>
        <p:nvCxnSpPr>
          <p:cNvPr id="90" name="Straight Arrow Connector 89"/>
          <p:cNvCxnSpPr>
            <a:stCxn id="61" idx="6"/>
            <a:endCxn id="86" idx="1"/>
          </p:cNvCxnSpPr>
          <p:nvPr/>
        </p:nvCxnSpPr>
        <p:spPr>
          <a:xfrm>
            <a:off x="6372200" y="2600908"/>
            <a:ext cx="1535068" cy="952089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Arrow Connector 92"/>
          <p:cNvCxnSpPr>
            <a:stCxn id="63" idx="6"/>
            <a:endCxn id="86" idx="3"/>
          </p:cNvCxnSpPr>
          <p:nvPr/>
        </p:nvCxnSpPr>
        <p:spPr>
          <a:xfrm flipV="1">
            <a:off x="6372200" y="4011253"/>
            <a:ext cx="1535068" cy="1031022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Rectangle 105"/>
          <p:cNvSpPr/>
          <p:nvPr/>
        </p:nvSpPr>
        <p:spPr>
          <a:xfrm>
            <a:off x="6985942" y="4551601"/>
            <a:ext cx="6335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lt-LT" dirty="0" smtClean="0"/>
              <a:t>4 / 4</a:t>
            </a:r>
            <a:endParaRPr lang="lt-LT" dirty="0"/>
          </a:p>
        </p:txBody>
      </p:sp>
      <p:sp>
        <p:nvSpPr>
          <p:cNvPr id="107" name="Rectangle 106"/>
          <p:cNvSpPr/>
          <p:nvPr/>
        </p:nvSpPr>
        <p:spPr>
          <a:xfrm>
            <a:off x="6951774" y="2645370"/>
            <a:ext cx="8899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lt-LT" dirty="0" smtClean="0"/>
              <a:t>15 / 20</a:t>
            </a:r>
            <a:endParaRPr lang="lt-LT" dirty="0"/>
          </a:p>
        </p:txBody>
      </p:sp>
      <p:sp>
        <p:nvSpPr>
          <p:cNvPr id="30" name="Rectangle 29"/>
          <p:cNvSpPr/>
          <p:nvPr/>
        </p:nvSpPr>
        <p:spPr>
          <a:xfrm>
            <a:off x="3591919" y="6079486"/>
            <a:ext cx="17395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lt-LT" dirty="0" smtClean="0"/>
              <a:t>|</a:t>
            </a:r>
            <a:r>
              <a:rPr lang="en-US" dirty="0" smtClean="0"/>
              <a:t>f</a:t>
            </a:r>
            <a:r>
              <a:rPr lang="lt-LT" dirty="0" smtClean="0"/>
              <a:t>| </a:t>
            </a:r>
            <a:r>
              <a:rPr lang="en-US" dirty="0" smtClean="0"/>
              <a:t>= 4 + 7 + 8 +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274508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altLang="lt-LT" sz="3200" dirty="0"/>
              <a:t> Edmondso–Karpo </a:t>
            </a:r>
            <a:r>
              <a:rPr lang="lt-LT" altLang="lt-LT" sz="3200" dirty="0" smtClean="0"/>
              <a:t>algoritmo pavyzdys (12)</a:t>
            </a:r>
            <a:endParaRPr lang="lt-LT" altLang="lt-LT" sz="3200" b="1" i="1" dirty="0" smtClean="0"/>
          </a:p>
        </p:txBody>
      </p:sp>
      <p:sp>
        <p:nvSpPr>
          <p:cNvPr id="60" name="Oval 59"/>
          <p:cNvSpPr/>
          <p:nvPr/>
        </p:nvSpPr>
        <p:spPr>
          <a:xfrm>
            <a:off x="3203848" y="2276872"/>
            <a:ext cx="648072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None/>
            </a:pPr>
            <a:r>
              <a:rPr lang="lt-LT" sz="2300" dirty="0" smtClean="0">
                <a:solidFill>
                  <a:schemeClr val="tx1"/>
                </a:solidFill>
              </a:rPr>
              <a:t>v</a:t>
            </a:r>
            <a:r>
              <a:rPr lang="lt-LT" sz="2300" baseline="-25000" dirty="0" smtClean="0">
                <a:solidFill>
                  <a:schemeClr val="tx1"/>
                </a:solidFill>
              </a:rPr>
              <a:t>1</a:t>
            </a:r>
            <a:endParaRPr lang="lt-LT" sz="2300" baseline="-25000" dirty="0">
              <a:solidFill>
                <a:schemeClr val="tx1"/>
              </a:solidFill>
            </a:endParaRPr>
          </a:p>
        </p:txBody>
      </p:sp>
      <p:sp>
        <p:nvSpPr>
          <p:cNvPr id="61" name="Oval 60"/>
          <p:cNvSpPr/>
          <p:nvPr/>
        </p:nvSpPr>
        <p:spPr>
          <a:xfrm>
            <a:off x="5724128" y="2276872"/>
            <a:ext cx="648072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None/>
            </a:pPr>
            <a:r>
              <a:rPr lang="lt-LT" sz="2300" dirty="0" smtClean="0">
                <a:solidFill>
                  <a:schemeClr val="tx1"/>
                </a:solidFill>
              </a:rPr>
              <a:t>v</a:t>
            </a:r>
            <a:r>
              <a:rPr lang="lt-LT" sz="2300" baseline="-25000" dirty="0" smtClean="0">
                <a:solidFill>
                  <a:schemeClr val="tx1"/>
                </a:solidFill>
              </a:rPr>
              <a:t>3</a:t>
            </a:r>
            <a:endParaRPr lang="lt-LT" sz="2300" dirty="0">
              <a:solidFill>
                <a:schemeClr val="tx1"/>
              </a:solidFill>
            </a:endParaRPr>
          </a:p>
        </p:txBody>
      </p:sp>
      <p:sp>
        <p:nvSpPr>
          <p:cNvPr id="62" name="Oval 61"/>
          <p:cNvSpPr/>
          <p:nvPr/>
        </p:nvSpPr>
        <p:spPr>
          <a:xfrm>
            <a:off x="3203848" y="4718239"/>
            <a:ext cx="648072" cy="648072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None/>
            </a:pPr>
            <a:r>
              <a:rPr lang="lt-LT" sz="2300" dirty="0" smtClean="0">
                <a:solidFill>
                  <a:schemeClr val="tx1"/>
                </a:solidFill>
              </a:rPr>
              <a:t>v</a:t>
            </a:r>
            <a:r>
              <a:rPr lang="lt-LT" sz="2300" baseline="-25000" dirty="0" smtClean="0">
                <a:solidFill>
                  <a:schemeClr val="tx1"/>
                </a:solidFill>
              </a:rPr>
              <a:t>2</a:t>
            </a:r>
            <a:endParaRPr lang="lt-LT" sz="2300" dirty="0">
              <a:solidFill>
                <a:schemeClr val="tx1"/>
              </a:solidFill>
            </a:endParaRPr>
          </a:p>
        </p:txBody>
      </p:sp>
      <p:sp>
        <p:nvSpPr>
          <p:cNvPr id="63" name="Oval 62"/>
          <p:cNvSpPr/>
          <p:nvPr/>
        </p:nvSpPr>
        <p:spPr>
          <a:xfrm>
            <a:off x="5724128" y="4718239"/>
            <a:ext cx="648072" cy="648072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None/>
            </a:pPr>
            <a:r>
              <a:rPr lang="lt-LT" sz="2300" dirty="0" smtClean="0">
                <a:solidFill>
                  <a:schemeClr val="tx1"/>
                </a:solidFill>
              </a:rPr>
              <a:t>v</a:t>
            </a:r>
            <a:r>
              <a:rPr lang="lt-LT" sz="2300" baseline="-25000" dirty="0" smtClean="0">
                <a:solidFill>
                  <a:schemeClr val="tx1"/>
                </a:solidFill>
              </a:rPr>
              <a:t>4</a:t>
            </a:r>
            <a:endParaRPr lang="lt-LT" sz="2300" dirty="0">
              <a:solidFill>
                <a:schemeClr val="tx1"/>
              </a:solidFill>
            </a:endParaRPr>
          </a:p>
        </p:txBody>
      </p:sp>
      <p:cxnSp>
        <p:nvCxnSpPr>
          <p:cNvPr id="64" name="Straight Arrow Connector 63"/>
          <p:cNvCxnSpPr>
            <a:stCxn id="65" idx="0"/>
            <a:endCxn id="60" idx="1"/>
          </p:cNvCxnSpPr>
          <p:nvPr/>
        </p:nvCxnSpPr>
        <p:spPr>
          <a:xfrm flipV="1">
            <a:off x="1520529" y="2371780"/>
            <a:ext cx="1778227" cy="108012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Oval 64"/>
          <p:cNvSpPr/>
          <p:nvPr/>
        </p:nvSpPr>
        <p:spPr>
          <a:xfrm>
            <a:off x="1196493" y="3451900"/>
            <a:ext cx="648072" cy="648072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2300" dirty="0" smtClean="0">
                <a:solidFill>
                  <a:schemeClr val="tx1"/>
                </a:solidFill>
              </a:rPr>
              <a:t>s</a:t>
            </a:r>
            <a:endParaRPr lang="lt-LT" sz="2300" dirty="0">
              <a:solidFill>
                <a:schemeClr val="tx1"/>
              </a:solidFill>
            </a:endParaRPr>
          </a:p>
        </p:txBody>
      </p:sp>
      <p:cxnSp>
        <p:nvCxnSpPr>
          <p:cNvPr id="66" name="Straight Arrow Connector 65"/>
          <p:cNvCxnSpPr>
            <a:stCxn id="61" idx="2"/>
            <a:endCxn id="60" idx="6"/>
          </p:cNvCxnSpPr>
          <p:nvPr/>
        </p:nvCxnSpPr>
        <p:spPr>
          <a:xfrm flipH="1">
            <a:off x="3851920" y="2600908"/>
            <a:ext cx="1872208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>
            <a:stCxn id="65" idx="6"/>
            <a:endCxn id="62" idx="1"/>
          </p:cNvCxnSpPr>
          <p:nvPr/>
        </p:nvCxnSpPr>
        <p:spPr>
          <a:xfrm>
            <a:off x="1844565" y="3775936"/>
            <a:ext cx="1454191" cy="1037211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>
            <a:stCxn id="62" idx="7"/>
            <a:endCxn id="63" idx="1"/>
          </p:cNvCxnSpPr>
          <p:nvPr/>
        </p:nvCxnSpPr>
        <p:spPr>
          <a:xfrm>
            <a:off x="3757012" y="4813147"/>
            <a:ext cx="2062024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>
            <a:stCxn id="62" idx="0"/>
            <a:endCxn id="61" idx="2"/>
          </p:cNvCxnSpPr>
          <p:nvPr/>
        </p:nvCxnSpPr>
        <p:spPr>
          <a:xfrm flipV="1">
            <a:off x="3527884" y="2600908"/>
            <a:ext cx="2196244" cy="2117331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>
            <a:stCxn id="60" idx="3"/>
            <a:endCxn id="62" idx="1"/>
          </p:cNvCxnSpPr>
          <p:nvPr/>
        </p:nvCxnSpPr>
        <p:spPr>
          <a:xfrm>
            <a:off x="3298756" y="2830036"/>
            <a:ext cx="0" cy="1983111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>
            <a:stCxn id="62" idx="7"/>
            <a:endCxn id="60" idx="5"/>
          </p:cNvCxnSpPr>
          <p:nvPr/>
        </p:nvCxnSpPr>
        <p:spPr>
          <a:xfrm flipV="1">
            <a:off x="3757012" y="2830036"/>
            <a:ext cx="0" cy="1983111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>
            <a:stCxn id="61" idx="4"/>
            <a:endCxn id="63" idx="0"/>
          </p:cNvCxnSpPr>
          <p:nvPr/>
        </p:nvCxnSpPr>
        <p:spPr>
          <a:xfrm>
            <a:off x="6048164" y="2924944"/>
            <a:ext cx="0" cy="1793295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Rectangle 75"/>
          <p:cNvSpPr/>
          <p:nvPr/>
        </p:nvSpPr>
        <p:spPr>
          <a:xfrm>
            <a:off x="6143148" y="3606152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lt-LT" dirty="0" smtClean="0"/>
              <a:t>7</a:t>
            </a:r>
            <a:endParaRPr lang="lt-LT" dirty="0"/>
          </a:p>
        </p:txBody>
      </p:sp>
      <p:sp>
        <p:nvSpPr>
          <p:cNvPr id="78" name="Rectangle 77"/>
          <p:cNvSpPr/>
          <p:nvPr/>
        </p:nvSpPr>
        <p:spPr>
          <a:xfrm>
            <a:off x="2013839" y="4650295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lt-LT" dirty="0" smtClean="0"/>
              <a:t>8</a:t>
            </a:r>
            <a:endParaRPr lang="lt-LT" dirty="0"/>
          </a:p>
        </p:txBody>
      </p:sp>
      <p:sp>
        <p:nvSpPr>
          <p:cNvPr id="80" name="Rectangle 79"/>
          <p:cNvSpPr/>
          <p:nvPr/>
        </p:nvSpPr>
        <p:spPr>
          <a:xfrm>
            <a:off x="3768143" y="3516201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lt-LT" dirty="0" smtClean="0"/>
              <a:t>3</a:t>
            </a:r>
            <a:endParaRPr lang="lt-LT" dirty="0"/>
          </a:p>
        </p:txBody>
      </p:sp>
      <p:sp>
        <p:nvSpPr>
          <p:cNvPr id="81" name="Rectangle 80"/>
          <p:cNvSpPr/>
          <p:nvPr/>
        </p:nvSpPr>
        <p:spPr>
          <a:xfrm>
            <a:off x="2908057" y="3516888"/>
            <a:ext cx="42402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lt-LT" dirty="0" smtClean="0"/>
              <a:t>11</a:t>
            </a:r>
            <a:endParaRPr lang="lt-LT" dirty="0"/>
          </a:p>
        </p:txBody>
      </p:sp>
      <p:sp>
        <p:nvSpPr>
          <p:cNvPr id="86" name="Oval 85"/>
          <p:cNvSpPr/>
          <p:nvPr/>
        </p:nvSpPr>
        <p:spPr>
          <a:xfrm>
            <a:off x="7812360" y="3458089"/>
            <a:ext cx="648072" cy="648072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2300" dirty="0" smtClean="0">
                <a:solidFill>
                  <a:schemeClr val="tx1"/>
                </a:solidFill>
              </a:rPr>
              <a:t>t</a:t>
            </a:r>
            <a:endParaRPr lang="lt-LT" sz="2300" dirty="0">
              <a:solidFill>
                <a:schemeClr val="tx1"/>
              </a:solidFill>
            </a:endParaRPr>
          </a:p>
        </p:txBody>
      </p:sp>
      <p:cxnSp>
        <p:nvCxnSpPr>
          <p:cNvPr id="90" name="Straight Arrow Connector 89"/>
          <p:cNvCxnSpPr>
            <a:stCxn id="61" idx="7"/>
            <a:endCxn id="86" idx="0"/>
          </p:cNvCxnSpPr>
          <p:nvPr/>
        </p:nvCxnSpPr>
        <p:spPr>
          <a:xfrm>
            <a:off x="6277292" y="2371780"/>
            <a:ext cx="1859104" cy="1086309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Arrow Connector 92"/>
          <p:cNvCxnSpPr>
            <a:stCxn id="86" idx="3"/>
            <a:endCxn id="63" idx="6"/>
          </p:cNvCxnSpPr>
          <p:nvPr/>
        </p:nvCxnSpPr>
        <p:spPr>
          <a:xfrm flipH="1">
            <a:off x="6372200" y="4011253"/>
            <a:ext cx="1535068" cy="1031022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Rectangle 105"/>
          <p:cNvSpPr/>
          <p:nvPr/>
        </p:nvSpPr>
        <p:spPr>
          <a:xfrm>
            <a:off x="7080015" y="4510849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lt-LT" dirty="0" smtClean="0"/>
              <a:t>4</a:t>
            </a:r>
            <a:endParaRPr lang="lt-LT" dirty="0"/>
          </a:p>
        </p:txBody>
      </p:sp>
      <p:sp>
        <p:nvSpPr>
          <p:cNvPr id="107" name="Rectangle 106"/>
          <p:cNvSpPr/>
          <p:nvPr/>
        </p:nvSpPr>
        <p:spPr>
          <a:xfrm>
            <a:off x="7065397" y="2569411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lt-LT" dirty="0" smtClean="0"/>
              <a:t>5</a:t>
            </a:r>
            <a:endParaRPr lang="lt-LT" dirty="0"/>
          </a:p>
        </p:txBody>
      </p:sp>
      <p:cxnSp>
        <p:nvCxnSpPr>
          <p:cNvPr id="31" name="Straight Arrow Connector 30"/>
          <p:cNvCxnSpPr>
            <a:stCxn id="60" idx="3"/>
            <a:endCxn id="65" idx="6"/>
          </p:cNvCxnSpPr>
          <p:nvPr/>
        </p:nvCxnSpPr>
        <p:spPr>
          <a:xfrm flipH="1">
            <a:off x="1844565" y="2830036"/>
            <a:ext cx="1454191" cy="945900"/>
          </a:xfrm>
          <a:prstGeom prst="straightConnector1">
            <a:avLst/>
          </a:prstGeom>
          <a:ln w="19050">
            <a:solidFill>
              <a:srgbClr val="0033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61" idx="4"/>
            <a:endCxn id="62" idx="6"/>
          </p:cNvCxnSpPr>
          <p:nvPr/>
        </p:nvCxnSpPr>
        <p:spPr>
          <a:xfrm flipH="1">
            <a:off x="3851920" y="2924944"/>
            <a:ext cx="2196244" cy="2117331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Rectangle 48"/>
          <p:cNvSpPr/>
          <p:nvPr/>
        </p:nvSpPr>
        <p:spPr>
          <a:xfrm>
            <a:off x="2049283" y="2563091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lt-LT" dirty="0" smtClean="0"/>
              <a:t>5</a:t>
            </a:r>
            <a:endParaRPr lang="lt-LT" dirty="0"/>
          </a:p>
        </p:txBody>
      </p:sp>
      <p:sp>
        <p:nvSpPr>
          <p:cNvPr id="50" name="Rectangle 49"/>
          <p:cNvSpPr/>
          <p:nvPr/>
        </p:nvSpPr>
        <p:spPr>
          <a:xfrm>
            <a:off x="2287652" y="2985785"/>
            <a:ext cx="42402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lt-LT" dirty="0" smtClean="0"/>
              <a:t>11</a:t>
            </a:r>
            <a:endParaRPr lang="lt-LT" dirty="0"/>
          </a:p>
        </p:txBody>
      </p:sp>
      <p:sp>
        <p:nvSpPr>
          <p:cNvPr id="72" name="Rectangle 71"/>
          <p:cNvSpPr/>
          <p:nvPr/>
        </p:nvSpPr>
        <p:spPr>
          <a:xfrm>
            <a:off x="4387111" y="3302986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lt-LT" dirty="0" smtClean="0"/>
              <a:t>4</a:t>
            </a:r>
            <a:endParaRPr lang="lt-LT" dirty="0"/>
          </a:p>
        </p:txBody>
      </p:sp>
      <p:sp>
        <p:nvSpPr>
          <p:cNvPr id="77" name="Rectangle 76"/>
          <p:cNvSpPr/>
          <p:nvPr/>
        </p:nvSpPr>
        <p:spPr>
          <a:xfrm>
            <a:off x="4942929" y="3935113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lt-LT" dirty="0" smtClean="0"/>
              <a:t>5</a:t>
            </a:r>
            <a:endParaRPr lang="lt-LT" dirty="0"/>
          </a:p>
        </p:txBody>
      </p:sp>
      <p:cxnSp>
        <p:nvCxnSpPr>
          <p:cNvPr id="83" name="Straight Arrow Connector 82"/>
          <p:cNvCxnSpPr>
            <a:stCxn id="63" idx="3"/>
            <a:endCxn id="62" idx="5"/>
          </p:cNvCxnSpPr>
          <p:nvPr/>
        </p:nvCxnSpPr>
        <p:spPr>
          <a:xfrm flipH="1">
            <a:off x="3757012" y="5271403"/>
            <a:ext cx="2062024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Rectangle 84"/>
          <p:cNvSpPr/>
          <p:nvPr/>
        </p:nvSpPr>
        <p:spPr>
          <a:xfrm>
            <a:off x="4567451" y="4834961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lt-LT" dirty="0" smtClean="0"/>
              <a:t>3</a:t>
            </a:r>
            <a:endParaRPr lang="lt-LT" dirty="0"/>
          </a:p>
        </p:txBody>
      </p:sp>
      <p:sp>
        <p:nvSpPr>
          <p:cNvPr id="87" name="Rectangle 86"/>
          <p:cNvSpPr/>
          <p:nvPr/>
        </p:nvSpPr>
        <p:spPr>
          <a:xfrm>
            <a:off x="4631571" y="5293216"/>
            <a:ext cx="42402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lt-LT" dirty="0" smtClean="0"/>
              <a:t>11</a:t>
            </a:r>
            <a:endParaRPr lang="lt-LT" dirty="0"/>
          </a:p>
        </p:txBody>
      </p:sp>
      <p:cxnSp>
        <p:nvCxnSpPr>
          <p:cNvPr id="40" name="Straight Arrow Connector 39"/>
          <p:cNvCxnSpPr>
            <a:stCxn id="86" idx="2"/>
            <a:endCxn id="61" idx="5"/>
          </p:cNvCxnSpPr>
          <p:nvPr/>
        </p:nvCxnSpPr>
        <p:spPr>
          <a:xfrm flipH="1" flipV="1">
            <a:off x="6277292" y="2830036"/>
            <a:ext cx="1535068" cy="952089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Rectangle 47"/>
          <p:cNvSpPr/>
          <p:nvPr/>
        </p:nvSpPr>
        <p:spPr>
          <a:xfrm>
            <a:off x="6821301" y="3331535"/>
            <a:ext cx="4411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lt-LT" dirty="0" smtClean="0"/>
              <a:t>15</a:t>
            </a:r>
            <a:endParaRPr lang="lt-LT" dirty="0"/>
          </a:p>
        </p:txBody>
      </p:sp>
      <p:cxnSp>
        <p:nvCxnSpPr>
          <p:cNvPr id="41" name="Straight Arrow Connector 40"/>
          <p:cNvCxnSpPr>
            <a:stCxn id="62" idx="3"/>
            <a:endCxn id="65" idx="4"/>
          </p:cNvCxnSpPr>
          <p:nvPr/>
        </p:nvCxnSpPr>
        <p:spPr>
          <a:xfrm flipH="1" flipV="1">
            <a:off x="1520529" y="4099972"/>
            <a:ext cx="1778227" cy="1171431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Rectangle 45"/>
          <p:cNvSpPr/>
          <p:nvPr/>
        </p:nvSpPr>
        <p:spPr>
          <a:xfrm>
            <a:off x="2267398" y="4169979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lt-LT" dirty="0" smtClean="0"/>
              <a:t>5</a:t>
            </a:r>
            <a:endParaRPr lang="lt-LT" dirty="0"/>
          </a:p>
        </p:txBody>
      </p:sp>
      <p:sp>
        <p:nvSpPr>
          <p:cNvPr id="47" name="Rectangle 46"/>
          <p:cNvSpPr/>
          <p:nvPr/>
        </p:nvSpPr>
        <p:spPr>
          <a:xfrm>
            <a:off x="4522975" y="2198021"/>
            <a:ext cx="4411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lt-LT" dirty="0" smtClean="0"/>
              <a:t>12</a:t>
            </a:r>
            <a:endParaRPr lang="lt-LT" dirty="0"/>
          </a:p>
        </p:txBody>
      </p:sp>
      <p:sp>
        <p:nvSpPr>
          <p:cNvPr id="51" name="Rectangle 50"/>
          <p:cNvSpPr/>
          <p:nvPr/>
        </p:nvSpPr>
        <p:spPr>
          <a:xfrm>
            <a:off x="3591919" y="6079486"/>
            <a:ext cx="17395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lt-LT" dirty="0" smtClean="0"/>
              <a:t>|</a:t>
            </a:r>
            <a:r>
              <a:rPr lang="en-US" dirty="0" smtClean="0"/>
              <a:t>f</a:t>
            </a:r>
            <a:r>
              <a:rPr lang="lt-LT" dirty="0" smtClean="0"/>
              <a:t>| </a:t>
            </a:r>
            <a:r>
              <a:rPr lang="en-US" dirty="0" smtClean="0"/>
              <a:t>= 4 + 7 + 8 +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3166404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altLang="lt-LT" sz="3200" dirty="0"/>
              <a:t> Edmondso–Karpo </a:t>
            </a:r>
            <a:r>
              <a:rPr lang="lt-LT" altLang="lt-LT" sz="3200" dirty="0" smtClean="0"/>
              <a:t>algoritmo pavyzdys (13)</a:t>
            </a:r>
            <a:endParaRPr lang="lt-LT" altLang="lt-LT" sz="3200" b="1" i="1" dirty="0" smtClean="0"/>
          </a:p>
        </p:txBody>
      </p:sp>
      <p:sp>
        <p:nvSpPr>
          <p:cNvPr id="60" name="Oval 59"/>
          <p:cNvSpPr/>
          <p:nvPr/>
        </p:nvSpPr>
        <p:spPr>
          <a:xfrm>
            <a:off x="3203848" y="2276872"/>
            <a:ext cx="648072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None/>
            </a:pPr>
            <a:r>
              <a:rPr lang="lt-LT" sz="2300" dirty="0" smtClean="0">
                <a:solidFill>
                  <a:schemeClr val="tx1"/>
                </a:solidFill>
              </a:rPr>
              <a:t>v</a:t>
            </a:r>
            <a:r>
              <a:rPr lang="lt-LT" sz="2300" baseline="-25000" dirty="0" smtClean="0">
                <a:solidFill>
                  <a:schemeClr val="tx1"/>
                </a:solidFill>
              </a:rPr>
              <a:t>1</a:t>
            </a:r>
            <a:endParaRPr lang="lt-LT" sz="2300" baseline="-25000" dirty="0">
              <a:solidFill>
                <a:schemeClr val="tx1"/>
              </a:solidFill>
            </a:endParaRPr>
          </a:p>
        </p:txBody>
      </p:sp>
      <p:sp>
        <p:nvSpPr>
          <p:cNvPr id="61" name="Oval 60"/>
          <p:cNvSpPr/>
          <p:nvPr/>
        </p:nvSpPr>
        <p:spPr>
          <a:xfrm>
            <a:off x="5724128" y="2276872"/>
            <a:ext cx="648072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None/>
            </a:pPr>
            <a:r>
              <a:rPr lang="lt-LT" sz="2300" dirty="0" smtClean="0">
                <a:solidFill>
                  <a:schemeClr val="tx1"/>
                </a:solidFill>
              </a:rPr>
              <a:t>v</a:t>
            </a:r>
            <a:r>
              <a:rPr lang="lt-LT" sz="2300" baseline="-25000" dirty="0" smtClean="0">
                <a:solidFill>
                  <a:schemeClr val="tx1"/>
                </a:solidFill>
              </a:rPr>
              <a:t>3</a:t>
            </a:r>
            <a:endParaRPr lang="lt-LT" sz="2300" dirty="0">
              <a:solidFill>
                <a:schemeClr val="tx1"/>
              </a:solidFill>
            </a:endParaRPr>
          </a:p>
        </p:txBody>
      </p:sp>
      <p:sp>
        <p:nvSpPr>
          <p:cNvPr id="62" name="Oval 61"/>
          <p:cNvSpPr/>
          <p:nvPr/>
        </p:nvSpPr>
        <p:spPr>
          <a:xfrm>
            <a:off x="3203848" y="4718239"/>
            <a:ext cx="648072" cy="648072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None/>
            </a:pPr>
            <a:r>
              <a:rPr lang="lt-LT" sz="2300" dirty="0" smtClean="0">
                <a:solidFill>
                  <a:schemeClr val="tx1"/>
                </a:solidFill>
              </a:rPr>
              <a:t>v</a:t>
            </a:r>
            <a:r>
              <a:rPr lang="lt-LT" sz="2300" baseline="-25000" dirty="0" smtClean="0">
                <a:solidFill>
                  <a:schemeClr val="tx1"/>
                </a:solidFill>
              </a:rPr>
              <a:t>2</a:t>
            </a:r>
            <a:endParaRPr lang="lt-LT" sz="2300" dirty="0">
              <a:solidFill>
                <a:schemeClr val="tx1"/>
              </a:solidFill>
            </a:endParaRPr>
          </a:p>
        </p:txBody>
      </p:sp>
      <p:sp>
        <p:nvSpPr>
          <p:cNvPr id="63" name="Oval 62"/>
          <p:cNvSpPr/>
          <p:nvPr/>
        </p:nvSpPr>
        <p:spPr>
          <a:xfrm>
            <a:off x="5724128" y="4718239"/>
            <a:ext cx="648072" cy="648072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None/>
            </a:pPr>
            <a:r>
              <a:rPr lang="lt-LT" sz="2300" dirty="0" smtClean="0">
                <a:solidFill>
                  <a:schemeClr val="tx1"/>
                </a:solidFill>
              </a:rPr>
              <a:t>v</a:t>
            </a:r>
            <a:r>
              <a:rPr lang="lt-LT" sz="2300" baseline="-25000" dirty="0" smtClean="0">
                <a:solidFill>
                  <a:schemeClr val="tx1"/>
                </a:solidFill>
              </a:rPr>
              <a:t>4</a:t>
            </a:r>
            <a:endParaRPr lang="lt-LT" sz="2300" dirty="0">
              <a:solidFill>
                <a:schemeClr val="tx1"/>
              </a:solidFill>
            </a:endParaRPr>
          </a:p>
        </p:txBody>
      </p:sp>
      <p:cxnSp>
        <p:nvCxnSpPr>
          <p:cNvPr id="64" name="Straight Arrow Connector 63"/>
          <p:cNvCxnSpPr>
            <a:stCxn id="65" idx="0"/>
            <a:endCxn id="60" idx="1"/>
          </p:cNvCxnSpPr>
          <p:nvPr/>
        </p:nvCxnSpPr>
        <p:spPr>
          <a:xfrm flipV="1">
            <a:off x="1520529" y="2371780"/>
            <a:ext cx="1778227" cy="108012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Oval 64"/>
          <p:cNvSpPr/>
          <p:nvPr/>
        </p:nvSpPr>
        <p:spPr>
          <a:xfrm>
            <a:off x="1196493" y="3451900"/>
            <a:ext cx="648072" cy="648072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2300" dirty="0" smtClean="0">
                <a:solidFill>
                  <a:schemeClr val="tx1"/>
                </a:solidFill>
              </a:rPr>
              <a:t>s</a:t>
            </a:r>
            <a:endParaRPr lang="lt-LT" sz="2300" dirty="0">
              <a:solidFill>
                <a:schemeClr val="tx1"/>
              </a:solidFill>
            </a:endParaRPr>
          </a:p>
        </p:txBody>
      </p:sp>
      <p:cxnSp>
        <p:nvCxnSpPr>
          <p:cNvPr id="66" name="Straight Arrow Connector 65"/>
          <p:cNvCxnSpPr>
            <a:stCxn id="61" idx="2"/>
            <a:endCxn id="60" idx="6"/>
          </p:cNvCxnSpPr>
          <p:nvPr/>
        </p:nvCxnSpPr>
        <p:spPr>
          <a:xfrm flipH="1">
            <a:off x="3851920" y="2600908"/>
            <a:ext cx="1872208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>
            <a:stCxn id="65" idx="6"/>
            <a:endCxn id="62" idx="1"/>
          </p:cNvCxnSpPr>
          <p:nvPr/>
        </p:nvCxnSpPr>
        <p:spPr>
          <a:xfrm>
            <a:off x="1844565" y="3775936"/>
            <a:ext cx="1454191" cy="1037211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>
            <a:stCxn id="62" idx="7"/>
            <a:endCxn id="63" idx="1"/>
          </p:cNvCxnSpPr>
          <p:nvPr/>
        </p:nvCxnSpPr>
        <p:spPr>
          <a:xfrm>
            <a:off x="3757012" y="4813147"/>
            <a:ext cx="2062024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>
            <a:stCxn id="62" idx="0"/>
            <a:endCxn id="61" idx="2"/>
          </p:cNvCxnSpPr>
          <p:nvPr/>
        </p:nvCxnSpPr>
        <p:spPr>
          <a:xfrm flipV="1">
            <a:off x="3527884" y="2600908"/>
            <a:ext cx="2196244" cy="2117331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>
            <a:stCxn id="60" idx="3"/>
            <a:endCxn id="62" idx="1"/>
          </p:cNvCxnSpPr>
          <p:nvPr/>
        </p:nvCxnSpPr>
        <p:spPr>
          <a:xfrm>
            <a:off x="3298756" y="2830036"/>
            <a:ext cx="0" cy="1983111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>
            <a:stCxn id="62" idx="7"/>
            <a:endCxn id="60" idx="5"/>
          </p:cNvCxnSpPr>
          <p:nvPr/>
        </p:nvCxnSpPr>
        <p:spPr>
          <a:xfrm flipV="1">
            <a:off x="3757012" y="2830036"/>
            <a:ext cx="0" cy="1983111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>
            <a:stCxn id="61" idx="4"/>
            <a:endCxn id="63" idx="0"/>
          </p:cNvCxnSpPr>
          <p:nvPr/>
        </p:nvCxnSpPr>
        <p:spPr>
          <a:xfrm>
            <a:off x="6048164" y="2924944"/>
            <a:ext cx="0" cy="1793295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Rectangle 75"/>
          <p:cNvSpPr/>
          <p:nvPr/>
        </p:nvSpPr>
        <p:spPr>
          <a:xfrm>
            <a:off x="6143148" y="3606152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lt-LT" dirty="0" smtClean="0"/>
              <a:t>7</a:t>
            </a:r>
            <a:endParaRPr lang="lt-LT" dirty="0"/>
          </a:p>
        </p:txBody>
      </p:sp>
      <p:sp>
        <p:nvSpPr>
          <p:cNvPr id="78" name="Rectangle 77"/>
          <p:cNvSpPr/>
          <p:nvPr/>
        </p:nvSpPr>
        <p:spPr>
          <a:xfrm>
            <a:off x="2013839" y="4650295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lt-LT" dirty="0" smtClean="0"/>
              <a:t>8</a:t>
            </a:r>
            <a:endParaRPr lang="lt-LT" dirty="0"/>
          </a:p>
        </p:txBody>
      </p:sp>
      <p:sp>
        <p:nvSpPr>
          <p:cNvPr id="80" name="Rectangle 79"/>
          <p:cNvSpPr/>
          <p:nvPr/>
        </p:nvSpPr>
        <p:spPr>
          <a:xfrm>
            <a:off x="3768143" y="3516201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lt-LT" dirty="0" smtClean="0"/>
              <a:t>3</a:t>
            </a:r>
            <a:endParaRPr lang="lt-LT" dirty="0"/>
          </a:p>
        </p:txBody>
      </p:sp>
      <p:sp>
        <p:nvSpPr>
          <p:cNvPr id="81" name="Rectangle 80"/>
          <p:cNvSpPr/>
          <p:nvPr/>
        </p:nvSpPr>
        <p:spPr>
          <a:xfrm>
            <a:off x="2908057" y="3516888"/>
            <a:ext cx="42402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lt-LT" dirty="0" smtClean="0"/>
              <a:t>11</a:t>
            </a:r>
            <a:endParaRPr lang="lt-LT" dirty="0"/>
          </a:p>
        </p:txBody>
      </p:sp>
      <p:sp>
        <p:nvSpPr>
          <p:cNvPr id="86" name="Oval 85"/>
          <p:cNvSpPr/>
          <p:nvPr/>
        </p:nvSpPr>
        <p:spPr>
          <a:xfrm>
            <a:off x="7812360" y="3458089"/>
            <a:ext cx="648072" cy="648072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2300" dirty="0" smtClean="0">
                <a:solidFill>
                  <a:schemeClr val="tx1"/>
                </a:solidFill>
              </a:rPr>
              <a:t>t</a:t>
            </a:r>
            <a:endParaRPr lang="lt-LT" sz="2300" dirty="0">
              <a:solidFill>
                <a:schemeClr val="tx1"/>
              </a:solidFill>
            </a:endParaRPr>
          </a:p>
        </p:txBody>
      </p:sp>
      <p:cxnSp>
        <p:nvCxnSpPr>
          <p:cNvPr id="90" name="Straight Arrow Connector 89"/>
          <p:cNvCxnSpPr>
            <a:stCxn id="61" idx="7"/>
            <a:endCxn id="86" idx="0"/>
          </p:cNvCxnSpPr>
          <p:nvPr/>
        </p:nvCxnSpPr>
        <p:spPr>
          <a:xfrm>
            <a:off x="6277292" y="2371780"/>
            <a:ext cx="1859104" cy="1086309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Arrow Connector 92"/>
          <p:cNvCxnSpPr>
            <a:stCxn id="86" idx="3"/>
            <a:endCxn id="63" idx="6"/>
          </p:cNvCxnSpPr>
          <p:nvPr/>
        </p:nvCxnSpPr>
        <p:spPr>
          <a:xfrm flipH="1">
            <a:off x="6372200" y="4011253"/>
            <a:ext cx="1535068" cy="1031022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Rectangle 105"/>
          <p:cNvSpPr/>
          <p:nvPr/>
        </p:nvSpPr>
        <p:spPr>
          <a:xfrm>
            <a:off x="7080015" y="4510849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lt-LT" dirty="0" smtClean="0"/>
              <a:t>4</a:t>
            </a:r>
            <a:endParaRPr lang="lt-LT" dirty="0"/>
          </a:p>
        </p:txBody>
      </p:sp>
      <p:sp>
        <p:nvSpPr>
          <p:cNvPr id="107" name="Rectangle 106"/>
          <p:cNvSpPr/>
          <p:nvPr/>
        </p:nvSpPr>
        <p:spPr>
          <a:xfrm>
            <a:off x="7065397" y="2569411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lt-LT" dirty="0" smtClean="0"/>
              <a:t>5</a:t>
            </a:r>
            <a:endParaRPr lang="lt-LT" dirty="0"/>
          </a:p>
        </p:txBody>
      </p:sp>
      <p:cxnSp>
        <p:nvCxnSpPr>
          <p:cNvPr id="31" name="Straight Arrow Connector 30"/>
          <p:cNvCxnSpPr>
            <a:stCxn id="60" idx="3"/>
            <a:endCxn id="65" idx="6"/>
          </p:cNvCxnSpPr>
          <p:nvPr/>
        </p:nvCxnSpPr>
        <p:spPr>
          <a:xfrm flipH="1">
            <a:off x="1844565" y="2830036"/>
            <a:ext cx="1454191" cy="945900"/>
          </a:xfrm>
          <a:prstGeom prst="straightConnector1">
            <a:avLst/>
          </a:prstGeom>
          <a:ln w="19050">
            <a:solidFill>
              <a:srgbClr val="0033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61" idx="4"/>
            <a:endCxn id="62" idx="6"/>
          </p:cNvCxnSpPr>
          <p:nvPr/>
        </p:nvCxnSpPr>
        <p:spPr>
          <a:xfrm flipH="1">
            <a:off x="3851920" y="2924944"/>
            <a:ext cx="2196244" cy="2117331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Rectangle 48"/>
          <p:cNvSpPr/>
          <p:nvPr/>
        </p:nvSpPr>
        <p:spPr>
          <a:xfrm>
            <a:off x="2049283" y="2563091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lt-LT" dirty="0" smtClean="0"/>
              <a:t>5</a:t>
            </a:r>
            <a:endParaRPr lang="lt-LT" dirty="0"/>
          </a:p>
        </p:txBody>
      </p:sp>
      <p:sp>
        <p:nvSpPr>
          <p:cNvPr id="50" name="Rectangle 49"/>
          <p:cNvSpPr/>
          <p:nvPr/>
        </p:nvSpPr>
        <p:spPr>
          <a:xfrm>
            <a:off x="2287652" y="2985785"/>
            <a:ext cx="42402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lt-LT" dirty="0" smtClean="0"/>
              <a:t>11</a:t>
            </a:r>
            <a:endParaRPr lang="lt-LT" dirty="0"/>
          </a:p>
        </p:txBody>
      </p:sp>
      <p:sp>
        <p:nvSpPr>
          <p:cNvPr id="72" name="Rectangle 71"/>
          <p:cNvSpPr/>
          <p:nvPr/>
        </p:nvSpPr>
        <p:spPr>
          <a:xfrm>
            <a:off x="4387111" y="3302986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lt-LT" dirty="0" smtClean="0"/>
              <a:t>4</a:t>
            </a:r>
            <a:endParaRPr lang="lt-LT" dirty="0"/>
          </a:p>
        </p:txBody>
      </p:sp>
      <p:sp>
        <p:nvSpPr>
          <p:cNvPr id="77" name="Rectangle 76"/>
          <p:cNvSpPr/>
          <p:nvPr/>
        </p:nvSpPr>
        <p:spPr>
          <a:xfrm>
            <a:off x="4942929" y="3935113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lt-LT" dirty="0" smtClean="0"/>
              <a:t>5</a:t>
            </a:r>
            <a:endParaRPr lang="lt-LT" dirty="0"/>
          </a:p>
        </p:txBody>
      </p:sp>
      <p:cxnSp>
        <p:nvCxnSpPr>
          <p:cNvPr id="83" name="Straight Arrow Connector 82"/>
          <p:cNvCxnSpPr>
            <a:stCxn id="63" idx="3"/>
            <a:endCxn id="62" idx="5"/>
          </p:cNvCxnSpPr>
          <p:nvPr/>
        </p:nvCxnSpPr>
        <p:spPr>
          <a:xfrm flipH="1">
            <a:off x="3757012" y="5271403"/>
            <a:ext cx="2062024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Rectangle 84"/>
          <p:cNvSpPr/>
          <p:nvPr/>
        </p:nvSpPr>
        <p:spPr>
          <a:xfrm>
            <a:off x="4567451" y="4834961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lt-LT" dirty="0" smtClean="0"/>
              <a:t>3</a:t>
            </a:r>
            <a:endParaRPr lang="lt-LT" dirty="0"/>
          </a:p>
        </p:txBody>
      </p:sp>
      <p:sp>
        <p:nvSpPr>
          <p:cNvPr id="87" name="Rectangle 86"/>
          <p:cNvSpPr/>
          <p:nvPr/>
        </p:nvSpPr>
        <p:spPr>
          <a:xfrm>
            <a:off x="4631571" y="5293216"/>
            <a:ext cx="42402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lt-LT" dirty="0" smtClean="0"/>
              <a:t>11</a:t>
            </a:r>
            <a:endParaRPr lang="lt-LT" dirty="0"/>
          </a:p>
        </p:txBody>
      </p:sp>
      <p:cxnSp>
        <p:nvCxnSpPr>
          <p:cNvPr id="40" name="Straight Arrow Connector 39"/>
          <p:cNvCxnSpPr>
            <a:stCxn id="86" idx="2"/>
            <a:endCxn id="61" idx="5"/>
          </p:cNvCxnSpPr>
          <p:nvPr/>
        </p:nvCxnSpPr>
        <p:spPr>
          <a:xfrm flipH="1" flipV="1">
            <a:off x="6277292" y="2830036"/>
            <a:ext cx="1535068" cy="952089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Rectangle 47"/>
          <p:cNvSpPr/>
          <p:nvPr/>
        </p:nvSpPr>
        <p:spPr>
          <a:xfrm>
            <a:off x="6821301" y="3331535"/>
            <a:ext cx="4411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lt-LT" dirty="0" smtClean="0"/>
              <a:t>15</a:t>
            </a:r>
            <a:endParaRPr lang="lt-LT" dirty="0"/>
          </a:p>
        </p:txBody>
      </p:sp>
      <p:cxnSp>
        <p:nvCxnSpPr>
          <p:cNvPr id="41" name="Straight Arrow Connector 40"/>
          <p:cNvCxnSpPr>
            <a:stCxn id="62" idx="3"/>
            <a:endCxn id="65" idx="4"/>
          </p:cNvCxnSpPr>
          <p:nvPr/>
        </p:nvCxnSpPr>
        <p:spPr>
          <a:xfrm flipH="1" flipV="1">
            <a:off x="1520529" y="4099972"/>
            <a:ext cx="1778227" cy="1171431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Rectangle 45"/>
          <p:cNvSpPr/>
          <p:nvPr/>
        </p:nvSpPr>
        <p:spPr>
          <a:xfrm>
            <a:off x="2267398" y="4169979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lt-LT" dirty="0" smtClean="0"/>
              <a:t>5</a:t>
            </a:r>
            <a:endParaRPr lang="lt-LT" dirty="0"/>
          </a:p>
        </p:txBody>
      </p:sp>
      <p:sp>
        <p:nvSpPr>
          <p:cNvPr id="47" name="Rectangle 46"/>
          <p:cNvSpPr/>
          <p:nvPr/>
        </p:nvSpPr>
        <p:spPr>
          <a:xfrm>
            <a:off x="4522975" y="2198021"/>
            <a:ext cx="4411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lt-LT" dirty="0" smtClean="0"/>
              <a:t>12</a:t>
            </a:r>
            <a:endParaRPr lang="lt-LT" dirty="0"/>
          </a:p>
        </p:txBody>
      </p:sp>
      <p:sp>
        <p:nvSpPr>
          <p:cNvPr id="42" name="Rectangle 41"/>
          <p:cNvSpPr/>
          <p:nvPr/>
        </p:nvSpPr>
        <p:spPr>
          <a:xfrm>
            <a:off x="3591919" y="6079486"/>
            <a:ext cx="17395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lt-LT" dirty="0" smtClean="0"/>
              <a:t>|</a:t>
            </a:r>
            <a:r>
              <a:rPr lang="en-US" dirty="0" smtClean="0"/>
              <a:t>f</a:t>
            </a:r>
            <a:r>
              <a:rPr lang="lt-LT" dirty="0" smtClean="0"/>
              <a:t>| </a:t>
            </a:r>
            <a:r>
              <a:rPr lang="en-US" dirty="0" smtClean="0"/>
              <a:t>= 4 + 7 + 8 +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1955531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altLang="lt-LT" sz="3200" dirty="0"/>
              <a:t> Edmondso–Karpo </a:t>
            </a:r>
            <a:r>
              <a:rPr lang="lt-LT" altLang="lt-LT" sz="3200" dirty="0" smtClean="0"/>
              <a:t>algoritmo pavyzdys (14)</a:t>
            </a:r>
            <a:endParaRPr lang="lt-LT" altLang="lt-LT" sz="3200" b="1" i="1" dirty="0" smtClean="0"/>
          </a:p>
        </p:txBody>
      </p:sp>
      <p:sp>
        <p:nvSpPr>
          <p:cNvPr id="60" name="Oval 59"/>
          <p:cNvSpPr/>
          <p:nvPr/>
        </p:nvSpPr>
        <p:spPr>
          <a:xfrm>
            <a:off x="3203848" y="2276872"/>
            <a:ext cx="648072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None/>
            </a:pPr>
            <a:r>
              <a:rPr lang="lt-LT" sz="2300" dirty="0" smtClean="0">
                <a:solidFill>
                  <a:schemeClr val="tx1"/>
                </a:solidFill>
              </a:rPr>
              <a:t>v</a:t>
            </a:r>
            <a:r>
              <a:rPr lang="lt-LT" sz="2300" baseline="-25000" dirty="0" smtClean="0">
                <a:solidFill>
                  <a:schemeClr val="tx1"/>
                </a:solidFill>
              </a:rPr>
              <a:t>1</a:t>
            </a:r>
            <a:endParaRPr lang="lt-LT" sz="2300" baseline="-25000" dirty="0">
              <a:solidFill>
                <a:schemeClr val="tx1"/>
              </a:solidFill>
            </a:endParaRPr>
          </a:p>
        </p:txBody>
      </p:sp>
      <p:sp>
        <p:nvSpPr>
          <p:cNvPr id="61" name="Oval 60"/>
          <p:cNvSpPr/>
          <p:nvPr/>
        </p:nvSpPr>
        <p:spPr>
          <a:xfrm>
            <a:off x="5724128" y="2276872"/>
            <a:ext cx="648072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None/>
            </a:pPr>
            <a:r>
              <a:rPr lang="lt-LT" sz="2300" dirty="0" smtClean="0">
                <a:solidFill>
                  <a:schemeClr val="tx1"/>
                </a:solidFill>
              </a:rPr>
              <a:t>v</a:t>
            </a:r>
            <a:r>
              <a:rPr lang="lt-LT" sz="2300" baseline="-25000" dirty="0" smtClean="0">
                <a:solidFill>
                  <a:schemeClr val="tx1"/>
                </a:solidFill>
              </a:rPr>
              <a:t>3</a:t>
            </a:r>
            <a:endParaRPr lang="lt-LT" sz="2300" dirty="0">
              <a:solidFill>
                <a:schemeClr val="tx1"/>
              </a:solidFill>
            </a:endParaRPr>
          </a:p>
        </p:txBody>
      </p:sp>
      <p:sp>
        <p:nvSpPr>
          <p:cNvPr id="62" name="Oval 61"/>
          <p:cNvSpPr/>
          <p:nvPr/>
        </p:nvSpPr>
        <p:spPr>
          <a:xfrm>
            <a:off x="3203848" y="4718239"/>
            <a:ext cx="648072" cy="648072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None/>
            </a:pPr>
            <a:r>
              <a:rPr lang="lt-LT" sz="2300" dirty="0" smtClean="0">
                <a:solidFill>
                  <a:schemeClr val="tx1"/>
                </a:solidFill>
              </a:rPr>
              <a:t>v</a:t>
            </a:r>
            <a:r>
              <a:rPr lang="lt-LT" sz="2300" baseline="-25000" dirty="0" smtClean="0">
                <a:solidFill>
                  <a:schemeClr val="tx1"/>
                </a:solidFill>
              </a:rPr>
              <a:t>2</a:t>
            </a:r>
            <a:endParaRPr lang="lt-LT" sz="2300" dirty="0">
              <a:solidFill>
                <a:schemeClr val="tx1"/>
              </a:solidFill>
            </a:endParaRPr>
          </a:p>
        </p:txBody>
      </p:sp>
      <p:sp>
        <p:nvSpPr>
          <p:cNvPr id="63" name="Oval 62"/>
          <p:cNvSpPr/>
          <p:nvPr/>
        </p:nvSpPr>
        <p:spPr>
          <a:xfrm>
            <a:off x="5724128" y="4718239"/>
            <a:ext cx="648072" cy="648072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None/>
            </a:pPr>
            <a:r>
              <a:rPr lang="lt-LT" sz="2300" dirty="0" smtClean="0">
                <a:solidFill>
                  <a:schemeClr val="tx1"/>
                </a:solidFill>
              </a:rPr>
              <a:t>v</a:t>
            </a:r>
            <a:r>
              <a:rPr lang="lt-LT" sz="2300" baseline="-25000" dirty="0" smtClean="0">
                <a:solidFill>
                  <a:schemeClr val="tx1"/>
                </a:solidFill>
              </a:rPr>
              <a:t>4</a:t>
            </a:r>
            <a:endParaRPr lang="lt-LT" sz="2300" dirty="0">
              <a:solidFill>
                <a:schemeClr val="tx1"/>
              </a:solidFill>
            </a:endParaRPr>
          </a:p>
        </p:txBody>
      </p:sp>
      <p:cxnSp>
        <p:nvCxnSpPr>
          <p:cNvPr id="64" name="Straight Arrow Connector 63"/>
          <p:cNvCxnSpPr>
            <a:stCxn id="65" idx="0"/>
            <a:endCxn id="60" idx="1"/>
          </p:cNvCxnSpPr>
          <p:nvPr/>
        </p:nvCxnSpPr>
        <p:spPr>
          <a:xfrm flipV="1">
            <a:off x="1520529" y="2371780"/>
            <a:ext cx="1778227" cy="108012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Oval 64"/>
          <p:cNvSpPr/>
          <p:nvPr/>
        </p:nvSpPr>
        <p:spPr>
          <a:xfrm>
            <a:off x="1196493" y="3451900"/>
            <a:ext cx="648072" cy="648072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2300" dirty="0" smtClean="0">
                <a:solidFill>
                  <a:schemeClr val="tx1"/>
                </a:solidFill>
              </a:rPr>
              <a:t>s</a:t>
            </a:r>
            <a:endParaRPr lang="lt-LT" sz="2300" dirty="0">
              <a:solidFill>
                <a:schemeClr val="tx1"/>
              </a:solidFill>
            </a:endParaRPr>
          </a:p>
        </p:txBody>
      </p:sp>
      <p:cxnSp>
        <p:nvCxnSpPr>
          <p:cNvPr id="66" name="Straight Arrow Connector 65"/>
          <p:cNvCxnSpPr>
            <a:stCxn id="61" idx="2"/>
            <a:endCxn id="60" idx="6"/>
          </p:cNvCxnSpPr>
          <p:nvPr/>
        </p:nvCxnSpPr>
        <p:spPr>
          <a:xfrm flipH="1">
            <a:off x="3851920" y="2600908"/>
            <a:ext cx="1872208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>
            <a:stCxn id="65" idx="6"/>
            <a:endCxn id="62" idx="1"/>
          </p:cNvCxnSpPr>
          <p:nvPr/>
        </p:nvCxnSpPr>
        <p:spPr>
          <a:xfrm>
            <a:off x="1844565" y="3775936"/>
            <a:ext cx="1454191" cy="1037211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>
            <a:stCxn id="62" idx="7"/>
            <a:endCxn id="63" idx="1"/>
          </p:cNvCxnSpPr>
          <p:nvPr/>
        </p:nvCxnSpPr>
        <p:spPr>
          <a:xfrm>
            <a:off x="3757012" y="4813147"/>
            <a:ext cx="2062024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>
            <a:stCxn id="62" idx="0"/>
            <a:endCxn id="61" idx="2"/>
          </p:cNvCxnSpPr>
          <p:nvPr/>
        </p:nvCxnSpPr>
        <p:spPr>
          <a:xfrm flipV="1">
            <a:off x="3527884" y="2600908"/>
            <a:ext cx="2196244" cy="2117331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>
            <a:stCxn id="60" idx="3"/>
            <a:endCxn id="62" idx="1"/>
          </p:cNvCxnSpPr>
          <p:nvPr/>
        </p:nvCxnSpPr>
        <p:spPr>
          <a:xfrm>
            <a:off x="3298756" y="2830036"/>
            <a:ext cx="0" cy="1983111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>
            <a:stCxn id="62" idx="7"/>
            <a:endCxn id="60" idx="5"/>
          </p:cNvCxnSpPr>
          <p:nvPr/>
        </p:nvCxnSpPr>
        <p:spPr>
          <a:xfrm flipV="1">
            <a:off x="3757012" y="2830036"/>
            <a:ext cx="0" cy="1983111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>
            <a:stCxn id="61" idx="4"/>
            <a:endCxn id="63" idx="0"/>
          </p:cNvCxnSpPr>
          <p:nvPr/>
        </p:nvCxnSpPr>
        <p:spPr>
          <a:xfrm>
            <a:off x="6048164" y="2924944"/>
            <a:ext cx="0" cy="1793295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Rectangle 75"/>
          <p:cNvSpPr/>
          <p:nvPr/>
        </p:nvSpPr>
        <p:spPr>
          <a:xfrm>
            <a:off x="6143148" y="3606152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lt-LT" dirty="0" smtClean="0"/>
              <a:t>7</a:t>
            </a:r>
            <a:endParaRPr lang="lt-LT" dirty="0"/>
          </a:p>
        </p:txBody>
      </p:sp>
      <p:sp>
        <p:nvSpPr>
          <p:cNvPr id="78" name="Rectangle 77"/>
          <p:cNvSpPr/>
          <p:nvPr/>
        </p:nvSpPr>
        <p:spPr>
          <a:xfrm>
            <a:off x="2013839" y="4650295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lt-LT" dirty="0" smtClean="0"/>
              <a:t>8</a:t>
            </a:r>
            <a:endParaRPr lang="lt-LT" dirty="0"/>
          </a:p>
        </p:txBody>
      </p:sp>
      <p:sp>
        <p:nvSpPr>
          <p:cNvPr id="80" name="Rectangle 79"/>
          <p:cNvSpPr/>
          <p:nvPr/>
        </p:nvSpPr>
        <p:spPr>
          <a:xfrm>
            <a:off x="3768143" y="3516201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lt-LT" dirty="0" smtClean="0"/>
              <a:t>3</a:t>
            </a:r>
            <a:endParaRPr lang="lt-LT" dirty="0"/>
          </a:p>
        </p:txBody>
      </p:sp>
      <p:sp>
        <p:nvSpPr>
          <p:cNvPr id="81" name="Rectangle 80"/>
          <p:cNvSpPr/>
          <p:nvPr/>
        </p:nvSpPr>
        <p:spPr>
          <a:xfrm>
            <a:off x="2908057" y="3516888"/>
            <a:ext cx="42402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lt-LT" dirty="0" smtClean="0"/>
              <a:t>11</a:t>
            </a:r>
            <a:endParaRPr lang="lt-LT" dirty="0"/>
          </a:p>
        </p:txBody>
      </p:sp>
      <p:sp>
        <p:nvSpPr>
          <p:cNvPr id="86" name="Oval 85"/>
          <p:cNvSpPr/>
          <p:nvPr/>
        </p:nvSpPr>
        <p:spPr>
          <a:xfrm>
            <a:off x="7812360" y="3458089"/>
            <a:ext cx="648072" cy="648072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2300" dirty="0" smtClean="0">
                <a:solidFill>
                  <a:schemeClr val="tx1"/>
                </a:solidFill>
              </a:rPr>
              <a:t>t</a:t>
            </a:r>
            <a:endParaRPr lang="lt-LT" sz="2300" dirty="0">
              <a:solidFill>
                <a:schemeClr val="tx1"/>
              </a:solidFill>
            </a:endParaRPr>
          </a:p>
        </p:txBody>
      </p:sp>
      <p:cxnSp>
        <p:nvCxnSpPr>
          <p:cNvPr id="90" name="Straight Arrow Connector 89"/>
          <p:cNvCxnSpPr>
            <a:stCxn id="61" idx="7"/>
            <a:endCxn id="86" idx="0"/>
          </p:cNvCxnSpPr>
          <p:nvPr/>
        </p:nvCxnSpPr>
        <p:spPr>
          <a:xfrm>
            <a:off x="6277292" y="2371780"/>
            <a:ext cx="1859104" cy="1086309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Arrow Connector 92"/>
          <p:cNvCxnSpPr>
            <a:stCxn id="86" idx="3"/>
            <a:endCxn id="63" idx="6"/>
          </p:cNvCxnSpPr>
          <p:nvPr/>
        </p:nvCxnSpPr>
        <p:spPr>
          <a:xfrm flipH="1">
            <a:off x="6372200" y="4011253"/>
            <a:ext cx="1535068" cy="1031022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Rectangle 105"/>
          <p:cNvSpPr/>
          <p:nvPr/>
        </p:nvSpPr>
        <p:spPr>
          <a:xfrm>
            <a:off x="7080015" y="4510849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lt-LT" dirty="0" smtClean="0"/>
              <a:t>4</a:t>
            </a:r>
            <a:endParaRPr lang="lt-LT" dirty="0"/>
          </a:p>
        </p:txBody>
      </p:sp>
      <p:sp>
        <p:nvSpPr>
          <p:cNvPr id="107" name="Rectangle 106"/>
          <p:cNvSpPr/>
          <p:nvPr/>
        </p:nvSpPr>
        <p:spPr>
          <a:xfrm>
            <a:off x="7103935" y="2518129"/>
            <a:ext cx="6335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lt-LT" dirty="0" smtClean="0"/>
              <a:t>4 / 5</a:t>
            </a:r>
            <a:endParaRPr lang="lt-LT" dirty="0"/>
          </a:p>
        </p:txBody>
      </p:sp>
      <p:cxnSp>
        <p:nvCxnSpPr>
          <p:cNvPr id="31" name="Straight Arrow Connector 30"/>
          <p:cNvCxnSpPr>
            <a:stCxn id="60" idx="3"/>
            <a:endCxn id="65" idx="6"/>
          </p:cNvCxnSpPr>
          <p:nvPr/>
        </p:nvCxnSpPr>
        <p:spPr>
          <a:xfrm flipH="1">
            <a:off x="1844565" y="2830036"/>
            <a:ext cx="1454191" cy="945900"/>
          </a:xfrm>
          <a:prstGeom prst="straightConnector1">
            <a:avLst/>
          </a:prstGeom>
          <a:ln w="19050">
            <a:solidFill>
              <a:srgbClr val="0033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61" idx="4"/>
            <a:endCxn id="62" idx="6"/>
          </p:cNvCxnSpPr>
          <p:nvPr/>
        </p:nvCxnSpPr>
        <p:spPr>
          <a:xfrm flipH="1">
            <a:off x="3851920" y="2924944"/>
            <a:ext cx="2196244" cy="2117331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Rectangle 48"/>
          <p:cNvSpPr/>
          <p:nvPr/>
        </p:nvSpPr>
        <p:spPr>
          <a:xfrm>
            <a:off x="2049283" y="2563091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lt-LT" dirty="0" smtClean="0"/>
              <a:t>5</a:t>
            </a:r>
            <a:endParaRPr lang="lt-LT" dirty="0"/>
          </a:p>
        </p:txBody>
      </p:sp>
      <p:sp>
        <p:nvSpPr>
          <p:cNvPr id="50" name="Rectangle 49"/>
          <p:cNvSpPr/>
          <p:nvPr/>
        </p:nvSpPr>
        <p:spPr>
          <a:xfrm>
            <a:off x="2287652" y="2985785"/>
            <a:ext cx="42402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lt-LT" dirty="0" smtClean="0"/>
              <a:t>11</a:t>
            </a:r>
            <a:endParaRPr lang="lt-LT" dirty="0"/>
          </a:p>
        </p:txBody>
      </p:sp>
      <p:sp>
        <p:nvSpPr>
          <p:cNvPr id="72" name="Rectangle 71"/>
          <p:cNvSpPr/>
          <p:nvPr/>
        </p:nvSpPr>
        <p:spPr>
          <a:xfrm>
            <a:off x="4159120" y="3236794"/>
            <a:ext cx="6335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lt-LT" dirty="0" smtClean="0"/>
              <a:t>4 / 4</a:t>
            </a:r>
            <a:endParaRPr lang="lt-LT" dirty="0"/>
          </a:p>
        </p:txBody>
      </p:sp>
      <p:sp>
        <p:nvSpPr>
          <p:cNvPr id="77" name="Rectangle 76"/>
          <p:cNvSpPr/>
          <p:nvPr/>
        </p:nvSpPr>
        <p:spPr>
          <a:xfrm>
            <a:off x="4942929" y="3935113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lt-LT" dirty="0" smtClean="0"/>
              <a:t>5</a:t>
            </a:r>
            <a:endParaRPr lang="lt-LT" dirty="0"/>
          </a:p>
        </p:txBody>
      </p:sp>
      <p:cxnSp>
        <p:nvCxnSpPr>
          <p:cNvPr id="83" name="Straight Arrow Connector 82"/>
          <p:cNvCxnSpPr>
            <a:stCxn id="63" idx="3"/>
            <a:endCxn id="62" idx="5"/>
          </p:cNvCxnSpPr>
          <p:nvPr/>
        </p:nvCxnSpPr>
        <p:spPr>
          <a:xfrm flipH="1">
            <a:off x="3757012" y="5271403"/>
            <a:ext cx="2062024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Rectangle 84"/>
          <p:cNvSpPr/>
          <p:nvPr/>
        </p:nvSpPr>
        <p:spPr>
          <a:xfrm>
            <a:off x="4567451" y="4834961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lt-LT" dirty="0" smtClean="0"/>
              <a:t>3</a:t>
            </a:r>
            <a:endParaRPr lang="lt-LT" dirty="0"/>
          </a:p>
        </p:txBody>
      </p:sp>
      <p:sp>
        <p:nvSpPr>
          <p:cNvPr id="87" name="Rectangle 86"/>
          <p:cNvSpPr/>
          <p:nvPr/>
        </p:nvSpPr>
        <p:spPr>
          <a:xfrm>
            <a:off x="4631571" y="5293216"/>
            <a:ext cx="42402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lt-LT" dirty="0" smtClean="0"/>
              <a:t>11</a:t>
            </a:r>
            <a:endParaRPr lang="lt-LT" dirty="0"/>
          </a:p>
        </p:txBody>
      </p:sp>
      <p:cxnSp>
        <p:nvCxnSpPr>
          <p:cNvPr id="40" name="Straight Arrow Connector 39"/>
          <p:cNvCxnSpPr>
            <a:stCxn id="86" idx="2"/>
            <a:endCxn id="61" idx="5"/>
          </p:cNvCxnSpPr>
          <p:nvPr/>
        </p:nvCxnSpPr>
        <p:spPr>
          <a:xfrm flipH="1" flipV="1">
            <a:off x="6277292" y="2830036"/>
            <a:ext cx="1535068" cy="952089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Rectangle 47"/>
          <p:cNvSpPr/>
          <p:nvPr/>
        </p:nvSpPr>
        <p:spPr>
          <a:xfrm>
            <a:off x="6821301" y="3331535"/>
            <a:ext cx="4411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lt-LT" dirty="0" smtClean="0"/>
              <a:t>15</a:t>
            </a:r>
            <a:endParaRPr lang="lt-LT" dirty="0"/>
          </a:p>
        </p:txBody>
      </p:sp>
      <p:cxnSp>
        <p:nvCxnSpPr>
          <p:cNvPr id="41" name="Straight Arrow Connector 40"/>
          <p:cNvCxnSpPr>
            <a:stCxn id="62" idx="3"/>
            <a:endCxn id="65" idx="4"/>
          </p:cNvCxnSpPr>
          <p:nvPr/>
        </p:nvCxnSpPr>
        <p:spPr>
          <a:xfrm flipH="1" flipV="1">
            <a:off x="1520529" y="4099972"/>
            <a:ext cx="1778227" cy="1171431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Rectangle 45"/>
          <p:cNvSpPr/>
          <p:nvPr/>
        </p:nvSpPr>
        <p:spPr>
          <a:xfrm>
            <a:off x="2092888" y="4166115"/>
            <a:ext cx="6335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lt-LT" dirty="0" smtClean="0"/>
              <a:t>4 / 5</a:t>
            </a:r>
            <a:endParaRPr lang="lt-LT" dirty="0"/>
          </a:p>
        </p:txBody>
      </p:sp>
      <p:sp>
        <p:nvSpPr>
          <p:cNvPr id="47" name="Rectangle 46"/>
          <p:cNvSpPr/>
          <p:nvPr/>
        </p:nvSpPr>
        <p:spPr>
          <a:xfrm>
            <a:off x="4522975" y="2198021"/>
            <a:ext cx="4411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lt-LT" dirty="0" smtClean="0"/>
              <a:t>12</a:t>
            </a:r>
            <a:endParaRPr lang="lt-LT" dirty="0"/>
          </a:p>
        </p:txBody>
      </p:sp>
      <p:sp>
        <p:nvSpPr>
          <p:cNvPr id="42" name="Rectangle 41"/>
          <p:cNvSpPr/>
          <p:nvPr/>
        </p:nvSpPr>
        <p:spPr>
          <a:xfrm>
            <a:off x="3591919" y="6079486"/>
            <a:ext cx="24513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lt-LT" dirty="0" smtClean="0"/>
              <a:t>|</a:t>
            </a:r>
            <a:r>
              <a:rPr lang="en-US" dirty="0" smtClean="0"/>
              <a:t>f</a:t>
            </a:r>
            <a:r>
              <a:rPr lang="lt-LT" dirty="0" smtClean="0"/>
              <a:t>| </a:t>
            </a:r>
            <a:r>
              <a:rPr lang="en-US" dirty="0" smtClean="0"/>
              <a:t>= 4 + 7 + 8 + 4 = 23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4220805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altLang="lt-LT" sz="3200" dirty="0"/>
              <a:t> Edmondso–Karpo </a:t>
            </a:r>
            <a:r>
              <a:rPr lang="lt-LT" altLang="lt-LT" sz="3200" dirty="0" smtClean="0"/>
              <a:t>algoritmo pavyzdys (15)</a:t>
            </a:r>
            <a:endParaRPr lang="lt-LT" altLang="lt-LT" sz="3200" b="1" i="1" dirty="0" smtClean="0"/>
          </a:p>
        </p:txBody>
      </p:sp>
      <p:sp>
        <p:nvSpPr>
          <p:cNvPr id="60" name="Oval 59"/>
          <p:cNvSpPr/>
          <p:nvPr/>
        </p:nvSpPr>
        <p:spPr>
          <a:xfrm>
            <a:off x="3203848" y="2276872"/>
            <a:ext cx="648072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None/>
            </a:pPr>
            <a:r>
              <a:rPr lang="lt-LT" sz="2300" dirty="0" smtClean="0">
                <a:solidFill>
                  <a:schemeClr val="tx1"/>
                </a:solidFill>
              </a:rPr>
              <a:t>v</a:t>
            </a:r>
            <a:r>
              <a:rPr lang="lt-LT" sz="2300" baseline="-25000" dirty="0" smtClean="0">
                <a:solidFill>
                  <a:schemeClr val="tx1"/>
                </a:solidFill>
              </a:rPr>
              <a:t>1</a:t>
            </a:r>
            <a:endParaRPr lang="lt-LT" sz="2300" baseline="-25000" dirty="0">
              <a:solidFill>
                <a:schemeClr val="tx1"/>
              </a:solidFill>
            </a:endParaRPr>
          </a:p>
        </p:txBody>
      </p:sp>
      <p:sp>
        <p:nvSpPr>
          <p:cNvPr id="61" name="Oval 60"/>
          <p:cNvSpPr/>
          <p:nvPr/>
        </p:nvSpPr>
        <p:spPr>
          <a:xfrm>
            <a:off x="5724128" y="2276872"/>
            <a:ext cx="648072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None/>
            </a:pPr>
            <a:r>
              <a:rPr lang="lt-LT" sz="2300" dirty="0" smtClean="0">
                <a:solidFill>
                  <a:schemeClr val="tx1"/>
                </a:solidFill>
              </a:rPr>
              <a:t>v</a:t>
            </a:r>
            <a:r>
              <a:rPr lang="lt-LT" sz="2300" baseline="-25000" dirty="0" smtClean="0">
                <a:solidFill>
                  <a:schemeClr val="tx1"/>
                </a:solidFill>
              </a:rPr>
              <a:t>3</a:t>
            </a:r>
            <a:endParaRPr lang="lt-LT" sz="2300" dirty="0">
              <a:solidFill>
                <a:schemeClr val="tx1"/>
              </a:solidFill>
            </a:endParaRPr>
          </a:p>
        </p:txBody>
      </p:sp>
      <p:sp>
        <p:nvSpPr>
          <p:cNvPr id="62" name="Oval 61"/>
          <p:cNvSpPr/>
          <p:nvPr/>
        </p:nvSpPr>
        <p:spPr>
          <a:xfrm>
            <a:off x="3203848" y="4718239"/>
            <a:ext cx="648072" cy="648072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None/>
            </a:pPr>
            <a:r>
              <a:rPr lang="lt-LT" sz="2300" dirty="0" smtClean="0">
                <a:solidFill>
                  <a:schemeClr val="tx1"/>
                </a:solidFill>
              </a:rPr>
              <a:t>v</a:t>
            </a:r>
            <a:r>
              <a:rPr lang="lt-LT" sz="2300" baseline="-25000" dirty="0" smtClean="0">
                <a:solidFill>
                  <a:schemeClr val="tx1"/>
                </a:solidFill>
              </a:rPr>
              <a:t>2</a:t>
            </a:r>
            <a:endParaRPr lang="lt-LT" sz="2300" dirty="0">
              <a:solidFill>
                <a:schemeClr val="tx1"/>
              </a:solidFill>
            </a:endParaRPr>
          </a:p>
        </p:txBody>
      </p:sp>
      <p:sp>
        <p:nvSpPr>
          <p:cNvPr id="63" name="Oval 62"/>
          <p:cNvSpPr/>
          <p:nvPr/>
        </p:nvSpPr>
        <p:spPr>
          <a:xfrm>
            <a:off x="5724128" y="4718239"/>
            <a:ext cx="648072" cy="648072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None/>
            </a:pPr>
            <a:r>
              <a:rPr lang="lt-LT" sz="2300" dirty="0" smtClean="0">
                <a:solidFill>
                  <a:schemeClr val="tx1"/>
                </a:solidFill>
              </a:rPr>
              <a:t>v</a:t>
            </a:r>
            <a:r>
              <a:rPr lang="lt-LT" sz="2300" baseline="-25000" dirty="0" smtClean="0">
                <a:solidFill>
                  <a:schemeClr val="tx1"/>
                </a:solidFill>
              </a:rPr>
              <a:t>4</a:t>
            </a:r>
            <a:endParaRPr lang="lt-LT" sz="2300" dirty="0">
              <a:solidFill>
                <a:schemeClr val="tx1"/>
              </a:solidFill>
            </a:endParaRPr>
          </a:p>
        </p:txBody>
      </p:sp>
      <p:cxnSp>
        <p:nvCxnSpPr>
          <p:cNvPr id="64" name="Straight Arrow Connector 63"/>
          <p:cNvCxnSpPr>
            <a:stCxn id="65" idx="7"/>
            <a:endCxn id="60" idx="2"/>
          </p:cNvCxnSpPr>
          <p:nvPr/>
        </p:nvCxnSpPr>
        <p:spPr>
          <a:xfrm flipV="1">
            <a:off x="1749657" y="2600908"/>
            <a:ext cx="1454191" cy="94590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Oval 64"/>
          <p:cNvSpPr/>
          <p:nvPr/>
        </p:nvSpPr>
        <p:spPr>
          <a:xfrm>
            <a:off x="1196493" y="3451900"/>
            <a:ext cx="648072" cy="648072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2300" dirty="0" smtClean="0">
                <a:solidFill>
                  <a:schemeClr val="tx1"/>
                </a:solidFill>
              </a:rPr>
              <a:t>s</a:t>
            </a:r>
            <a:endParaRPr lang="lt-LT" sz="2300" dirty="0">
              <a:solidFill>
                <a:schemeClr val="tx1"/>
              </a:solidFill>
            </a:endParaRPr>
          </a:p>
        </p:txBody>
      </p:sp>
      <p:cxnSp>
        <p:nvCxnSpPr>
          <p:cNvPr id="66" name="Straight Arrow Connector 65"/>
          <p:cNvCxnSpPr>
            <a:stCxn id="60" idx="6"/>
            <a:endCxn id="61" idx="2"/>
          </p:cNvCxnSpPr>
          <p:nvPr/>
        </p:nvCxnSpPr>
        <p:spPr>
          <a:xfrm>
            <a:off x="3851920" y="2600908"/>
            <a:ext cx="1872208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>
            <a:stCxn id="65" idx="5"/>
            <a:endCxn id="62" idx="2"/>
          </p:cNvCxnSpPr>
          <p:nvPr/>
        </p:nvCxnSpPr>
        <p:spPr>
          <a:xfrm>
            <a:off x="1749657" y="4005064"/>
            <a:ext cx="1454191" cy="1037211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>
            <a:stCxn id="62" idx="6"/>
            <a:endCxn id="63" idx="2"/>
          </p:cNvCxnSpPr>
          <p:nvPr/>
        </p:nvCxnSpPr>
        <p:spPr>
          <a:xfrm>
            <a:off x="3851920" y="5042275"/>
            <a:ext cx="1872208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>
            <a:stCxn id="61" idx="3"/>
            <a:endCxn id="62" idx="7"/>
          </p:cNvCxnSpPr>
          <p:nvPr/>
        </p:nvCxnSpPr>
        <p:spPr>
          <a:xfrm flipH="1">
            <a:off x="3757012" y="2830036"/>
            <a:ext cx="2062024" cy="1983111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>
            <a:stCxn id="60" idx="3"/>
            <a:endCxn id="62" idx="1"/>
          </p:cNvCxnSpPr>
          <p:nvPr/>
        </p:nvCxnSpPr>
        <p:spPr>
          <a:xfrm>
            <a:off x="3298756" y="2830036"/>
            <a:ext cx="0" cy="1983111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>
            <a:stCxn id="62" idx="7"/>
            <a:endCxn id="60" idx="5"/>
          </p:cNvCxnSpPr>
          <p:nvPr/>
        </p:nvCxnSpPr>
        <p:spPr>
          <a:xfrm flipV="1">
            <a:off x="3757012" y="2830036"/>
            <a:ext cx="0" cy="1983111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>
            <a:stCxn id="63" idx="0"/>
            <a:endCxn id="61" idx="4"/>
          </p:cNvCxnSpPr>
          <p:nvPr/>
        </p:nvCxnSpPr>
        <p:spPr>
          <a:xfrm flipV="1">
            <a:off x="6048164" y="2924944"/>
            <a:ext cx="0" cy="1793295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Rectangle 73"/>
          <p:cNvSpPr/>
          <p:nvPr/>
        </p:nvSpPr>
        <p:spPr>
          <a:xfrm>
            <a:off x="1803079" y="2704526"/>
            <a:ext cx="8728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lt-LT" dirty="0" smtClean="0"/>
              <a:t>11 / 16</a:t>
            </a:r>
            <a:endParaRPr lang="lt-LT" dirty="0"/>
          </a:p>
        </p:txBody>
      </p:sp>
      <p:sp>
        <p:nvSpPr>
          <p:cNvPr id="75" name="Rectangle 74"/>
          <p:cNvSpPr/>
          <p:nvPr/>
        </p:nvSpPr>
        <p:spPr>
          <a:xfrm>
            <a:off x="4344084" y="2219728"/>
            <a:ext cx="8899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lt-LT" dirty="0" smtClean="0"/>
              <a:t>12 / 12</a:t>
            </a:r>
            <a:endParaRPr lang="lt-LT" dirty="0"/>
          </a:p>
        </p:txBody>
      </p:sp>
      <p:sp>
        <p:nvSpPr>
          <p:cNvPr id="76" name="Rectangle 75"/>
          <p:cNvSpPr/>
          <p:nvPr/>
        </p:nvSpPr>
        <p:spPr>
          <a:xfrm>
            <a:off x="6097554" y="3661111"/>
            <a:ext cx="6335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lt-LT" dirty="0" smtClean="0"/>
              <a:t>7 / 7</a:t>
            </a:r>
            <a:endParaRPr lang="lt-LT" dirty="0"/>
          </a:p>
        </p:txBody>
      </p:sp>
      <p:sp>
        <p:nvSpPr>
          <p:cNvPr id="78" name="Rectangle 77"/>
          <p:cNvSpPr/>
          <p:nvPr/>
        </p:nvSpPr>
        <p:spPr>
          <a:xfrm>
            <a:off x="1681673" y="4522320"/>
            <a:ext cx="8899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lt-LT" dirty="0" smtClean="0"/>
              <a:t>12 / 13</a:t>
            </a:r>
            <a:endParaRPr lang="lt-LT" dirty="0"/>
          </a:p>
        </p:txBody>
      </p:sp>
      <p:sp>
        <p:nvSpPr>
          <p:cNvPr id="80" name="Rectangle 79"/>
          <p:cNvSpPr/>
          <p:nvPr/>
        </p:nvSpPr>
        <p:spPr>
          <a:xfrm>
            <a:off x="2808221" y="3546808"/>
            <a:ext cx="4411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lt-LT" dirty="0" smtClean="0"/>
              <a:t>10</a:t>
            </a:r>
            <a:endParaRPr lang="lt-LT" dirty="0"/>
          </a:p>
        </p:txBody>
      </p:sp>
      <p:sp>
        <p:nvSpPr>
          <p:cNvPr id="81" name="Rectangle 80"/>
          <p:cNvSpPr/>
          <p:nvPr/>
        </p:nvSpPr>
        <p:spPr>
          <a:xfrm>
            <a:off x="3771578" y="3542377"/>
            <a:ext cx="6335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lt-LT" dirty="0" smtClean="0"/>
              <a:t>1 / 4</a:t>
            </a:r>
            <a:endParaRPr lang="lt-LT" dirty="0"/>
          </a:p>
        </p:txBody>
      </p:sp>
      <p:sp>
        <p:nvSpPr>
          <p:cNvPr id="82" name="Rectangle 81"/>
          <p:cNvSpPr/>
          <p:nvPr/>
        </p:nvSpPr>
        <p:spPr>
          <a:xfrm>
            <a:off x="4718566" y="3769335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lt-LT" dirty="0" smtClean="0"/>
              <a:t>9</a:t>
            </a:r>
            <a:endParaRPr lang="lt-LT" dirty="0"/>
          </a:p>
        </p:txBody>
      </p:sp>
      <p:sp>
        <p:nvSpPr>
          <p:cNvPr id="84" name="Rectangle 83"/>
          <p:cNvSpPr/>
          <p:nvPr/>
        </p:nvSpPr>
        <p:spPr>
          <a:xfrm>
            <a:off x="4392630" y="5086738"/>
            <a:ext cx="8728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lt-LT" dirty="0" smtClean="0"/>
              <a:t>11 / 14</a:t>
            </a:r>
            <a:endParaRPr lang="lt-LT" dirty="0"/>
          </a:p>
        </p:txBody>
      </p:sp>
      <p:sp>
        <p:nvSpPr>
          <p:cNvPr id="86" name="Oval 85"/>
          <p:cNvSpPr/>
          <p:nvPr/>
        </p:nvSpPr>
        <p:spPr>
          <a:xfrm>
            <a:off x="7812360" y="3458089"/>
            <a:ext cx="648072" cy="648072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2300" dirty="0" smtClean="0">
                <a:solidFill>
                  <a:schemeClr val="tx1"/>
                </a:solidFill>
              </a:rPr>
              <a:t>t</a:t>
            </a:r>
            <a:endParaRPr lang="lt-LT" sz="2300" dirty="0">
              <a:solidFill>
                <a:schemeClr val="tx1"/>
              </a:solidFill>
            </a:endParaRPr>
          </a:p>
        </p:txBody>
      </p:sp>
      <p:cxnSp>
        <p:nvCxnSpPr>
          <p:cNvPr id="90" name="Straight Arrow Connector 89"/>
          <p:cNvCxnSpPr>
            <a:stCxn id="61" idx="6"/>
            <a:endCxn id="86" idx="1"/>
          </p:cNvCxnSpPr>
          <p:nvPr/>
        </p:nvCxnSpPr>
        <p:spPr>
          <a:xfrm>
            <a:off x="6372200" y="2600908"/>
            <a:ext cx="1535068" cy="952089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Arrow Connector 92"/>
          <p:cNvCxnSpPr>
            <a:stCxn id="63" idx="6"/>
            <a:endCxn id="86" idx="3"/>
          </p:cNvCxnSpPr>
          <p:nvPr/>
        </p:nvCxnSpPr>
        <p:spPr>
          <a:xfrm flipV="1">
            <a:off x="6372200" y="4011253"/>
            <a:ext cx="1535068" cy="1031022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Rectangle 105"/>
          <p:cNvSpPr/>
          <p:nvPr/>
        </p:nvSpPr>
        <p:spPr>
          <a:xfrm>
            <a:off x="6985942" y="4551601"/>
            <a:ext cx="6335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lt-LT" dirty="0" smtClean="0"/>
              <a:t>4 / 4</a:t>
            </a:r>
            <a:endParaRPr lang="lt-LT" dirty="0"/>
          </a:p>
        </p:txBody>
      </p:sp>
      <p:sp>
        <p:nvSpPr>
          <p:cNvPr id="107" name="Rectangle 106"/>
          <p:cNvSpPr/>
          <p:nvPr/>
        </p:nvSpPr>
        <p:spPr>
          <a:xfrm>
            <a:off x="6951774" y="2645370"/>
            <a:ext cx="8899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lt-LT" dirty="0" smtClean="0"/>
              <a:t>19 / 20</a:t>
            </a:r>
            <a:endParaRPr lang="lt-LT" dirty="0"/>
          </a:p>
        </p:txBody>
      </p:sp>
      <p:sp>
        <p:nvSpPr>
          <p:cNvPr id="29" name="Rectangle 28"/>
          <p:cNvSpPr/>
          <p:nvPr/>
        </p:nvSpPr>
        <p:spPr>
          <a:xfrm>
            <a:off x="4385673" y="6093296"/>
            <a:ext cx="8867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lt-LT" dirty="0" smtClean="0"/>
              <a:t>|</a:t>
            </a:r>
            <a:r>
              <a:rPr lang="en-US" dirty="0" smtClean="0"/>
              <a:t>f</a:t>
            </a:r>
            <a:r>
              <a:rPr lang="lt-LT" dirty="0" smtClean="0"/>
              <a:t>| </a:t>
            </a:r>
            <a:r>
              <a:rPr lang="en-US" dirty="0" smtClean="0"/>
              <a:t>= 23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567555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altLang="lt-LT" sz="3200" dirty="0"/>
              <a:t> Edmondso–Karpo </a:t>
            </a:r>
            <a:r>
              <a:rPr lang="lt-LT" altLang="lt-LT" sz="3200" dirty="0" smtClean="0"/>
              <a:t>algoritmo pavyzdys (16)</a:t>
            </a:r>
            <a:endParaRPr lang="lt-LT" altLang="lt-LT" sz="3200" b="1" i="1" dirty="0" smtClean="0"/>
          </a:p>
        </p:txBody>
      </p:sp>
      <p:sp>
        <p:nvSpPr>
          <p:cNvPr id="60" name="Oval 59"/>
          <p:cNvSpPr/>
          <p:nvPr/>
        </p:nvSpPr>
        <p:spPr>
          <a:xfrm>
            <a:off x="3203848" y="2276872"/>
            <a:ext cx="648072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None/>
            </a:pPr>
            <a:r>
              <a:rPr lang="lt-LT" sz="2300" dirty="0" smtClean="0">
                <a:solidFill>
                  <a:schemeClr val="tx1"/>
                </a:solidFill>
              </a:rPr>
              <a:t>v</a:t>
            </a:r>
            <a:r>
              <a:rPr lang="lt-LT" sz="2300" baseline="-25000" dirty="0" smtClean="0">
                <a:solidFill>
                  <a:schemeClr val="tx1"/>
                </a:solidFill>
              </a:rPr>
              <a:t>1</a:t>
            </a:r>
            <a:endParaRPr lang="lt-LT" sz="2300" baseline="-25000" dirty="0">
              <a:solidFill>
                <a:schemeClr val="tx1"/>
              </a:solidFill>
            </a:endParaRPr>
          </a:p>
        </p:txBody>
      </p:sp>
      <p:sp>
        <p:nvSpPr>
          <p:cNvPr id="61" name="Oval 60"/>
          <p:cNvSpPr/>
          <p:nvPr/>
        </p:nvSpPr>
        <p:spPr>
          <a:xfrm>
            <a:off x="5724128" y="2276872"/>
            <a:ext cx="648072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None/>
            </a:pPr>
            <a:r>
              <a:rPr lang="lt-LT" sz="2300" dirty="0" smtClean="0">
                <a:solidFill>
                  <a:schemeClr val="tx1"/>
                </a:solidFill>
              </a:rPr>
              <a:t>v</a:t>
            </a:r>
            <a:r>
              <a:rPr lang="lt-LT" sz="2300" baseline="-25000" dirty="0" smtClean="0">
                <a:solidFill>
                  <a:schemeClr val="tx1"/>
                </a:solidFill>
              </a:rPr>
              <a:t>3</a:t>
            </a:r>
            <a:endParaRPr lang="lt-LT" sz="2300" dirty="0">
              <a:solidFill>
                <a:schemeClr val="tx1"/>
              </a:solidFill>
            </a:endParaRPr>
          </a:p>
        </p:txBody>
      </p:sp>
      <p:sp>
        <p:nvSpPr>
          <p:cNvPr id="62" name="Oval 61"/>
          <p:cNvSpPr/>
          <p:nvPr/>
        </p:nvSpPr>
        <p:spPr>
          <a:xfrm>
            <a:off x="3203848" y="4718239"/>
            <a:ext cx="648072" cy="648072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None/>
            </a:pPr>
            <a:r>
              <a:rPr lang="lt-LT" sz="2300" dirty="0" smtClean="0">
                <a:solidFill>
                  <a:schemeClr val="tx1"/>
                </a:solidFill>
              </a:rPr>
              <a:t>v</a:t>
            </a:r>
            <a:r>
              <a:rPr lang="lt-LT" sz="2300" baseline="-25000" dirty="0" smtClean="0">
                <a:solidFill>
                  <a:schemeClr val="tx1"/>
                </a:solidFill>
              </a:rPr>
              <a:t>2</a:t>
            </a:r>
            <a:endParaRPr lang="lt-LT" sz="2300" dirty="0">
              <a:solidFill>
                <a:schemeClr val="tx1"/>
              </a:solidFill>
            </a:endParaRPr>
          </a:p>
        </p:txBody>
      </p:sp>
      <p:sp>
        <p:nvSpPr>
          <p:cNvPr id="63" name="Oval 62"/>
          <p:cNvSpPr/>
          <p:nvPr/>
        </p:nvSpPr>
        <p:spPr>
          <a:xfrm>
            <a:off x="5724128" y="4718239"/>
            <a:ext cx="648072" cy="648072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None/>
            </a:pPr>
            <a:r>
              <a:rPr lang="lt-LT" sz="2300" dirty="0" smtClean="0">
                <a:solidFill>
                  <a:schemeClr val="tx1"/>
                </a:solidFill>
              </a:rPr>
              <a:t>v</a:t>
            </a:r>
            <a:r>
              <a:rPr lang="lt-LT" sz="2300" baseline="-25000" dirty="0" smtClean="0">
                <a:solidFill>
                  <a:schemeClr val="tx1"/>
                </a:solidFill>
              </a:rPr>
              <a:t>4</a:t>
            </a:r>
            <a:endParaRPr lang="lt-LT" sz="2300" dirty="0">
              <a:solidFill>
                <a:schemeClr val="tx1"/>
              </a:solidFill>
            </a:endParaRPr>
          </a:p>
        </p:txBody>
      </p:sp>
      <p:cxnSp>
        <p:nvCxnSpPr>
          <p:cNvPr id="64" name="Straight Arrow Connector 63"/>
          <p:cNvCxnSpPr>
            <a:stCxn id="65" idx="0"/>
            <a:endCxn id="60" idx="1"/>
          </p:cNvCxnSpPr>
          <p:nvPr/>
        </p:nvCxnSpPr>
        <p:spPr>
          <a:xfrm flipV="1">
            <a:off x="1520529" y="2371780"/>
            <a:ext cx="1778227" cy="108012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Oval 64"/>
          <p:cNvSpPr/>
          <p:nvPr/>
        </p:nvSpPr>
        <p:spPr>
          <a:xfrm>
            <a:off x="1196493" y="3451900"/>
            <a:ext cx="648072" cy="648072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2300" dirty="0" smtClean="0">
                <a:solidFill>
                  <a:schemeClr val="tx1"/>
                </a:solidFill>
              </a:rPr>
              <a:t>s</a:t>
            </a:r>
            <a:endParaRPr lang="lt-LT" sz="2300" dirty="0">
              <a:solidFill>
                <a:schemeClr val="tx1"/>
              </a:solidFill>
            </a:endParaRPr>
          </a:p>
        </p:txBody>
      </p:sp>
      <p:cxnSp>
        <p:nvCxnSpPr>
          <p:cNvPr id="66" name="Straight Arrow Connector 65"/>
          <p:cNvCxnSpPr>
            <a:stCxn id="61" idx="2"/>
            <a:endCxn id="60" idx="6"/>
          </p:cNvCxnSpPr>
          <p:nvPr/>
        </p:nvCxnSpPr>
        <p:spPr>
          <a:xfrm flipH="1">
            <a:off x="3851920" y="2600908"/>
            <a:ext cx="1872208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>
            <a:stCxn id="65" idx="6"/>
            <a:endCxn id="62" idx="1"/>
          </p:cNvCxnSpPr>
          <p:nvPr/>
        </p:nvCxnSpPr>
        <p:spPr>
          <a:xfrm>
            <a:off x="1844565" y="3775936"/>
            <a:ext cx="1454191" cy="1037211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>
            <a:stCxn id="62" idx="7"/>
            <a:endCxn id="63" idx="1"/>
          </p:cNvCxnSpPr>
          <p:nvPr/>
        </p:nvCxnSpPr>
        <p:spPr>
          <a:xfrm>
            <a:off x="3757012" y="4813147"/>
            <a:ext cx="2062024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>
            <a:stCxn id="60" idx="3"/>
            <a:endCxn id="62" idx="1"/>
          </p:cNvCxnSpPr>
          <p:nvPr/>
        </p:nvCxnSpPr>
        <p:spPr>
          <a:xfrm>
            <a:off x="3298756" y="2830036"/>
            <a:ext cx="0" cy="1983111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>
            <a:stCxn id="62" idx="7"/>
            <a:endCxn id="60" idx="5"/>
          </p:cNvCxnSpPr>
          <p:nvPr/>
        </p:nvCxnSpPr>
        <p:spPr>
          <a:xfrm flipV="1">
            <a:off x="3757012" y="2830036"/>
            <a:ext cx="0" cy="1983111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>
            <a:stCxn id="61" idx="4"/>
            <a:endCxn id="63" idx="0"/>
          </p:cNvCxnSpPr>
          <p:nvPr/>
        </p:nvCxnSpPr>
        <p:spPr>
          <a:xfrm>
            <a:off x="6048164" y="2924944"/>
            <a:ext cx="0" cy="1793295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Rectangle 75"/>
          <p:cNvSpPr/>
          <p:nvPr/>
        </p:nvSpPr>
        <p:spPr>
          <a:xfrm>
            <a:off x="6143148" y="3606152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lt-LT" dirty="0" smtClean="0"/>
              <a:t>7</a:t>
            </a:r>
            <a:endParaRPr lang="lt-LT" dirty="0"/>
          </a:p>
        </p:txBody>
      </p:sp>
      <p:sp>
        <p:nvSpPr>
          <p:cNvPr id="78" name="Rectangle 77"/>
          <p:cNvSpPr/>
          <p:nvPr/>
        </p:nvSpPr>
        <p:spPr>
          <a:xfrm>
            <a:off x="2013839" y="4650295"/>
            <a:ext cx="4411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lt-LT" dirty="0" smtClean="0"/>
              <a:t>12</a:t>
            </a:r>
            <a:endParaRPr lang="lt-LT" dirty="0"/>
          </a:p>
        </p:txBody>
      </p:sp>
      <p:sp>
        <p:nvSpPr>
          <p:cNvPr id="80" name="Rectangle 79"/>
          <p:cNvSpPr/>
          <p:nvPr/>
        </p:nvSpPr>
        <p:spPr>
          <a:xfrm>
            <a:off x="3768143" y="3516201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lt-LT" dirty="0" smtClean="0"/>
              <a:t>3</a:t>
            </a:r>
            <a:endParaRPr lang="lt-LT" dirty="0"/>
          </a:p>
        </p:txBody>
      </p:sp>
      <p:sp>
        <p:nvSpPr>
          <p:cNvPr id="81" name="Rectangle 80"/>
          <p:cNvSpPr/>
          <p:nvPr/>
        </p:nvSpPr>
        <p:spPr>
          <a:xfrm>
            <a:off x="2908057" y="3516888"/>
            <a:ext cx="42402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lt-LT" dirty="0" smtClean="0"/>
              <a:t>11</a:t>
            </a:r>
            <a:endParaRPr lang="lt-LT" dirty="0"/>
          </a:p>
        </p:txBody>
      </p:sp>
      <p:sp>
        <p:nvSpPr>
          <p:cNvPr id="86" name="Oval 85"/>
          <p:cNvSpPr/>
          <p:nvPr/>
        </p:nvSpPr>
        <p:spPr>
          <a:xfrm>
            <a:off x="7812360" y="3458089"/>
            <a:ext cx="648072" cy="648072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2300" dirty="0" smtClean="0">
                <a:solidFill>
                  <a:schemeClr val="tx1"/>
                </a:solidFill>
              </a:rPr>
              <a:t>t</a:t>
            </a:r>
            <a:endParaRPr lang="lt-LT" sz="2300" dirty="0">
              <a:solidFill>
                <a:schemeClr val="tx1"/>
              </a:solidFill>
            </a:endParaRPr>
          </a:p>
        </p:txBody>
      </p:sp>
      <p:cxnSp>
        <p:nvCxnSpPr>
          <p:cNvPr id="90" name="Straight Arrow Connector 89"/>
          <p:cNvCxnSpPr>
            <a:stCxn id="61" idx="7"/>
            <a:endCxn id="86" idx="0"/>
          </p:cNvCxnSpPr>
          <p:nvPr/>
        </p:nvCxnSpPr>
        <p:spPr>
          <a:xfrm>
            <a:off x="6277292" y="2371780"/>
            <a:ext cx="1859104" cy="1086309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Arrow Connector 92"/>
          <p:cNvCxnSpPr>
            <a:stCxn id="86" idx="3"/>
            <a:endCxn id="63" idx="6"/>
          </p:cNvCxnSpPr>
          <p:nvPr/>
        </p:nvCxnSpPr>
        <p:spPr>
          <a:xfrm flipH="1">
            <a:off x="6372200" y="4011253"/>
            <a:ext cx="1535068" cy="1031022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Rectangle 105"/>
          <p:cNvSpPr/>
          <p:nvPr/>
        </p:nvSpPr>
        <p:spPr>
          <a:xfrm>
            <a:off x="7080015" y="4510849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lt-LT" dirty="0" smtClean="0"/>
              <a:t>4</a:t>
            </a:r>
            <a:endParaRPr lang="lt-LT" dirty="0"/>
          </a:p>
        </p:txBody>
      </p:sp>
      <p:sp>
        <p:nvSpPr>
          <p:cNvPr id="107" name="Rectangle 106"/>
          <p:cNvSpPr/>
          <p:nvPr/>
        </p:nvSpPr>
        <p:spPr>
          <a:xfrm>
            <a:off x="7065397" y="2569411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lt-LT" dirty="0" smtClean="0"/>
              <a:t>1</a:t>
            </a:r>
            <a:endParaRPr lang="lt-LT" dirty="0"/>
          </a:p>
        </p:txBody>
      </p:sp>
      <p:cxnSp>
        <p:nvCxnSpPr>
          <p:cNvPr id="31" name="Straight Arrow Connector 30"/>
          <p:cNvCxnSpPr>
            <a:stCxn id="60" idx="3"/>
            <a:endCxn id="65" idx="6"/>
          </p:cNvCxnSpPr>
          <p:nvPr/>
        </p:nvCxnSpPr>
        <p:spPr>
          <a:xfrm flipH="1">
            <a:off x="1844565" y="2830036"/>
            <a:ext cx="1454191" cy="945900"/>
          </a:xfrm>
          <a:prstGeom prst="straightConnector1">
            <a:avLst/>
          </a:prstGeom>
          <a:ln w="19050">
            <a:solidFill>
              <a:srgbClr val="0033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61" idx="3"/>
            <a:endCxn id="62" idx="7"/>
          </p:cNvCxnSpPr>
          <p:nvPr/>
        </p:nvCxnSpPr>
        <p:spPr>
          <a:xfrm flipH="1">
            <a:off x="3757012" y="2830036"/>
            <a:ext cx="2062024" cy="1983111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Rectangle 48"/>
          <p:cNvSpPr/>
          <p:nvPr/>
        </p:nvSpPr>
        <p:spPr>
          <a:xfrm>
            <a:off x="2049283" y="2563091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lt-LT" dirty="0" smtClean="0"/>
              <a:t>5</a:t>
            </a:r>
            <a:endParaRPr lang="lt-LT" dirty="0"/>
          </a:p>
        </p:txBody>
      </p:sp>
      <p:sp>
        <p:nvSpPr>
          <p:cNvPr id="50" name="Rectangle 49"/>
          <p:cNvSpPr/>
          <p:nvPr/>
        </p:nvSpPr>
        <p:spPr>
          <a:xfrm>
            <a:off x="2287652" y="2985785"/>
            <a:ext cx="42402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lt-LT" dirty="0" smtClean="0"/>
              <a:t>11</a:t>
            </a:r>
            <a:endParaRPr lang="lt-LT" dirty="0"/>
          </a:p>
        </p:txBody>
      </p:sp>
      <p:sp>
        <p:nvSpPr>
          <p:cNvPr id="72" name="Rectangle 71"/>
          <p:cNvSpPr/>
          <p:nvPr/>
        </p:nvSpPr>
        <p:spPr>
          <a:xfrm>
            <a:off x="4863450" y="3703754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lt-LT" dirty="0" smtClean="0"/>
              <a:t>9</a:t>
            </a:r>
            <a:endParaRPr lang="lt-LT" dirty="0"/>
          </a:p>
        </p:txBody>
      </p:sp>
      <p:cxnSp>
        <p:nvCxnSpPr>
          <p:cNvPr id="83" name="Straight Arrow Connector 82"/>
          <p:cNvCxnSpPr>
            <a:stCxn id="63" idx="3"/>
            <a:endCxn id="62" idx="5"/>
          </p:cNvCxnSpPr>
          <p:nvPr/>
        </p:nvCxnSpPr>
        <p:spPr>
          <a:xfrm flipH="1">
            <a:off x="3757012" y="5271403"/>
            <a:ext cx="2062024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Rectangle 84"/>
          <p:cNvSpPr/>
          <p:nvPr/>
        </p:nvSpPr>
        <p:spPr>
          <a:xfrm>
            <a:off x="4567451" y="4834961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lt-LT" dirty="0" smtClean="0"/>
              <a:t>3</a:t>
            </a:r>
            <a:endParaRPr lang="lt-LT" dirty="0"/>
          </a:p>
        </p:txBody>
      </p:sp>
      <p:sp>
        <p:nvSpPr>
          <p:cNvPr id="87" name="Rectangle 86"/>
          <p:cNvSpPr/>
          <p:nvPr/>
        </p:nvSpPr>
        <p:spPr>
          <a:xfrm>
            <a:off x="4631571" y="5293216"/>
            <a:ext cx="42402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lt-LT" dirty="0" smtClean="0"/>
              <a:t>11</a:t>
            </a:r>
            <a:endParaRPr lang="lt-LT" dirty="0"/>
          </a:p>
        </p:txBody>
      </p:sp>
      <p:cxnSp>
        <p:nvCxnSpPr>
          <p:cNvPr id="40" name="Straight Arrow Connector 39"/>
          <p:cNvCxnSpPr>
            <a:stCxn id="86" idx="2"/>
            <a:endCxn id="61" idx="5"/>
          </p:cNvCxnSpPr>
          <p:nvPr/>
        </p:nvCxnSpPr>
        <p:spPr>
          <a:xfrm flipH="1" flipV="1">
            <a:off x="6277292" y="2830036"/>
            <a:ext cx="1535068" cy="952089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Rectangle 47"/>
          <p:cNvSpPr/>
          <p:nvPr/>
        </p:nvSpPr>
        <p:spPr>
          <a:xfrm>
            <a:off x="6821301" y="3331535"/>
            <a:ext cx="4411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lt-LT" dirty="0" smtClean="0"/>
              <a:t>19</a:t>
            </a:r>
            <a:endParaRPr lang="lt-LT" dirty="0"/>
          </a:p>
        </p:txBody>
      </p:sp>
      <p:cxnSp>
        <p:nvCxnSpPr>
          <p:cNvPr id="41" name="Straight Arrow Connector 40"/>
          <p:cNvCxnSpPr>
            <a:stCxn id="62" idx="3"/>
            <a:endCxn id="65" idx="4"/>
          </p:cNvCxnSpPr>
          <p:nvPr/>
        </p:nvCxnSpPr>
        <p:spPr>
          <a:xfrm flipH="1" flipV="1">
            <a:off x="1520529" y="4099972"/>
            <a:ext cx="1778227" cy="1171431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Rectangle 45"/>
          <p:cNvSpPr/>
          <p:nvPr/>
        </p:nvSpPr>
        <p:spPr>
          <a:xfrm>
            <a:off x="2267398" y="4169979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lt-LT" dirty="0" smtClean="0"/>
              <a:t>1</a:t>
            </a:r>
            <a:endParaRPr lang="lt-LT" dirty="0"/>
          </a:p>
        </p:txBody>
      </p:sp>
      <p:sp>
        <p:nvSpPr>
          <p:cNvPr id="47" name="Rectangle 46"/>
          <p:cNvSpPr/>
          <p:nvPr/>
        </p:nvSpPr>
        <p:spPr>
          <a:xfrm>
            <a:off x="4522975" y="2198021"/>
            <a:ext cx="4411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lt-LT" dirty="0" smtClean="0"/>
              <a:t>12</a:t>
            </a:r>
            <a:endParaRPr lang="lt-LT" dirty="0"/>
          </a:p>
        </p:txBody>
      </p:sp>
      <p:sp>
        <p:nvSpPr>
          <p:cNvPr id="42" name="Rectangle 41"/>
          <p:cNvSpPr/>
          <p:nvPr/>
        </p:nvSpPr>
        <p:spPr>
          <a:xfrm>
            <a:off x="4385673" y="6093296"/>
            <a:ext cx="8867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lt-LT" dirty="0" smtClean="0"/>
              <a:t>|</a:t>
            </a:r>
            <a:r>
              <a:rPr lang="en-US" dirty="0" smtClean="0"/>
              <a:t>f</a:t>
            </a:r>
            <a:r>
              <a:rPr lang="lt-LT" dirty="0" smtClean="0"/>
              <a:t>| </a:t>
            </a:r>
            <a:r>
              <a:rPr lang="en-US" dirty="0" smtClean="0"/>
              <a:t>= 23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4228613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altLang="lt-LT" sz="3200" dirty="0"/>
              <a:t> </a:t>
            </a:r>
            <a:r>
              <a:rPr lang="lt-LT" altLang="lt-LT" sz="3200" dirty="0" smtClean="0"/>
              <a:t>Kitas pavyzdys (nepalankus atvejis)</a:t>
            </a:r>
            <a:endParaRPr lang="lt-LT" altLang="lt-LT" sz="3200" b="1" i="1" dirty="0" smtClean="0"/>
          </a:p>
        </p:txBody>
      </p:sp>
      <p:sp>
        <p:nvSpPr>
          <p:cNvPr id="60" name="Oval 59"/>
          <p:cNvSpPr/>
          <p:nvPr/>
        </p:nvSpPr>
        <p:spPr>
          <a:xfrm>
            <a:off x="4355976" y="2348880"/>
            <a:ext cx="648072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None/>
            </a:pPr>
            <a:r>
              <a:rPr lang="lt-LT" sz="2300" dirty="0" smtClean="0">
                <a:solidFill>
                  <a:schemeClr val="tx1"/>
                </a:solidFill>
              </a:rPr>
              <a:t>u</a:t>
            </a:r>
            <a:endParaRPr lang="lt-LT" sz="2300" baseline="-25000" dirty="0">
              <a:solidFill>
                <a:schemeClr val="tx1"/>
              </a:solidFill>
            </a:endParaRPr>
          </a:p>
        </p:txBody>
      </p:sp>
      <p:sp>
        <p:nvSpPr>
          <p:cNvPr id="62" name="Oval 61"/>
          <p:cNvSpPr/>
          <p:nvPr/>
        </p:nvSpPr>
        <p:spPr>
          <a:xfrm>
            <a:off x="4355976" y="4790247"/>
            <a:ext cx="648072" cy="648072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None/>
            </a:pPr>
            <a:r>
              <a:rPr lang="lt-LT" sz="2300" dirty="0" smtClean="0">
                <a:solidFill>
                  <a:schemeClr val="tx1"/>
                </a:solidFill>
              </a:rPr>
              <a:t>v</a:t>
            </a:r>
            <a:endParaRPr lang="lt-LT" sz="2300" dirty="0">
              <a:solidFill>
                <a:schemeClr val="tx1"/>
              </a:solidFill>
            </a:endParaRPr>
          </a:p>
        </p:txBody>
      </p:sp>
      <p:sp>
        <p:nvSpPr>
          <p:cNvPr id="65" name="Oval 64"/>
          <p:cNvSpPr/>
          <p:nvPr/>
        </p:nvSpPr>
        <p:spPr>
          <a:xfrm>
            <a:off x="1804965" y="3510109"/>
            <a:ext cx="648072" cy="648072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2300" dirty="0" smtClean="0">
                <a:solidFill>
                  <a:schemeClr val="tx1"/>
                </a:solidFill>
              </a:rPr>
              <a:t>s</a:t>
            </a:r>
            <a:endParaRPr lang="lt-LT" sz="2300" dirty="0">
              <a:solidFill>
                <a:schemeClr val="tx1"/>
              </a:solidFill>
            </a:endParaRPr>
          </a:p>
        </p:txBody>
      </p:sp>
      <p:cxnSp>
        <p:nvCxnSpPr>
          <p:cNvPr id="67" name="Straight Arrow Connector 66"/>
          <p:cNvCxnSpPr>
            <a:stCxn id="65" idx="5"/>
            <a:endCxn id="62" idx="2"/>
          </p:cNvCxnSpPr>
          <p:nvPr/>
        </p:nvCxnSpPr>
        <p:spPr>
          <a:xfrm>
            <a:off x="2358129" y="4063273"/>
            <a:ext cx="1997847" cy="105101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>
            <a:stCxn id="60" idx="6"/>
            <a:endCxn id="86" idx="1"/>
          </p:cNvCxnSpPr>
          <p:nvPr/>
        </p:nvCxnSpPr>
        <p:spPr>
          <a:xfrm>
            <a:off x="5004048" y="2672916"/>
            <a:ext cx="1973103" cy="98778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Rectangle 79"/>
          <p:cNvSpPr/>
          <p:nvPr/>
        </p:nvSpPr>
        <p:spPr>
          <a:xfrm>
            <a:off x="4728765" y="3666436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lt-LT" dirty="0" smtClean="0"/>
              <a:t>1</a:t>
            </a:r>
            <a:endParaRPr lang="lt-LT" dirty="0"/>
          </a:p>
        </p:txBody>
      </p:sp>
      <p:sp>
        <p:nvSpPr>
          <p:cNvPr id="86" name="Oval 85"/>
          <p:cNvSpPr/>
          <p:nvPr/>
        </p:nvSpPr>
        <p:spPr>
          <a:xfrm>
            <a:off x="6882243" y="3565788"/>
            <a:ext cx="648072" cy="648072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2300" dirty="0" smtClean="0">
                <a:solidFill>
                  <a:schemeClr val="tx1"/>
                </a:solidFill>
              </a:rPr>
              <a:t>t</a:t>
            </a:r>
            <a:endParaRPr lang="lt-LT" sz="2300" dirty="0">
              <a:solidFill>
                <a:schemeClr val="tx1"/>
              </a:solidFill>
            </a:endParaRPr>
          </a:p>
        </p:txBody>
      </p:sp>
      <p:cxnSp>
        <p:nvCxnSpPr>
          <p:cNvPr id="31" name="Straight Arrow Connector 30"/>
          <p:cNvCxnSpPr>
            <a:stCxn id="65" idx="7"/>
            <a:endCxn id="60" idx="2"/>
          </p:cNvCxnSpPr>
          <p:nvPr/>
        </p:nvCxnSpPr>
        <p:spPr>
          <a:xfrm flipV="1">
            <a:off x="2358129" y="2672916"/>
            <a:ext cx="1997847" cy="932101"/>
          </a:xfrm>
          <a:prstGeom prst="straightConnector1">
            <a:avLst/>
          </a:prstGeom>
          <a:ln w="19050">
            <a:solidFill>
              <a:srgbClr val="0033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Rectangle 46"/>
          <p:cNvSpPr/>
          <p:nvPr/>
        </p:nvSpPr>
        <p:spPr>
          <a:xfrm>
            <a:off x="5768860" y="2755444"/>
            <a:ext cx="69762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lt-LT" dirty="0" smtClean="0"/>
              <a:t>1000</a:t>
            </a:r>
            <a:endParaRPr lang="lt-LT" dirty="0"/>
          </a:p>
        </p:txBody>
      </p:sp>
      <p:cxnSp>
        <p:nvCxnSpPr>
          <p:cNvPr id="44" name="Straight Arrow Connector 43"/>
          <p:cNvCxnSpPr>
            <a:stCxn id="62" idx="6"/>
            <a:endCxn id="86" idx="3"/>
          </p:cNvCxnSpPr>
          <p:nvPr/>
        </p:nvCxnSpPr>
        <p:spPr>
          <a:xfrm flipV="1">
            <a:off x="5004048" y="4118952"/>
            <a:ext cx="1973103" cy="995331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>
            <a:stCxn id="60" idx="4"/>
            <a:endCxn id="62" idx="0"/>
          </p:cNvCxnSpPr>
          <p:nvPr/>
        </p:nvCxnSpPr>
        <p:spPr>
          <a:xfrm>
            <a:off x="4680012" y="2996952"/>
            <a:ext cx="0" cy="1793295"/>
          </a:xfrm>
          <a:prstGeom prst="straightConnector1">
            <a:avLst/>
          </a:prstGeom>
          <a:ln w="19050">
            <a:solidFill>
              <a:srgbClr val="0033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Rectangle 51"/>
          <p:cNvSpPr/>
          <p:nvPr/>
        </p:nvSpPr>
        <p:spPr>
          <a:xfrm>
            <a:off x="2648912" y="2769634"/>
            <a:ext cx="69762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lt-LT" dirty="0" smtClean="0"/>
              <a:t>1000</a:t>
            </a:r>
            <a:endParaRPr lang="lt-LT" dirty="0"/>
          </a:p>
        </p:txBody>
      </p:sp>
      <p:sp>
        <p:nvSpPr>
          <p:cNvPr id="53" name="Rectangle 52"/>
          <p:cNvSpPr/>
          <p:nvPr/>
        </p:nvSpPr>
        <p:spPr>
          <a:xfrm>
            <a:off x="2648911" y="4675629"/>
            <a:ext cx="69762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lt-LT" dirty="0" smtClean="0"/>
              <a:t>1000</a:t>
            </a:r>
            <a:endParaRPr lang="lt-LT" dirty="0"/>
          </a:p>
        </p:txBody>
      </p:sp>
      <p:sp>
        <p:nvSpPr>
          <p:cNvPr id="54" name="Rectangle 53"/>
          <p:cNvSpPr/>
          <p:nvPr/>
        </p:nvSpPr>
        <p:spPr>
          <a:xfrm>
            <a:off x="5768860" y="4675629"/>
            <a:ext cx="69762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lt-LT" dirty="0" smtClean="0"/>
              <a:t>1000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3075719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altLang="lt-LT" sz="3200" dirty="0"/>
              <a:t> </a:t>
            </a:r>
            <a:r>
              <a:rPr lang="lt-LT" altLang="lt-LT" sz="3200" dirty="0" smtClean="0"/>
              <a:t>Kitas pavyzdys (nepalankus atvejis)</a:t>
            </a:r>
            <a:endParaRPr lang="lt-LT" altLang="lt-LT" sz="3200" b="1" i="1" dirty="0" smtClean="0"/>
          </a:p>
        </p:txBody>
      </p:sp>
      <p:sp>
        <p:nvSpPr>
          <p:cNvPr id="60" name="Oval 59"/>
          <p:cNvSpPr/>
          <p:nvPr/>
        </p:nvSpPr>
        <p:spPr>
          <a:xfrm>
            <a:off x="4355976" y="2348880"/>
            <a:ext cx="648072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None/>
            </a:pPr>
            <a:r>
              <a:rPr lang="lt-LT" sz="2300" dirty="0" smtClean="0">
                <a:solidFill>
                  <a:schemeClr val="tx1"/>
                </a:solidFill>
              </a:rPr>
              <a:t>u</a:t>
            </a:r>
            <a:endParaRPr lang="lt-LT" sz="2300" baseline="-25000" dirty="0">
              <a:solidFill>
                <a:schemeClr val="tx1"/>
              </a:solidFill>
            </a:endParaRPr>
          </a:p>
        </p:txBody>
      </p:sp>
      <p:sp>
        <p:nvSpPr>
          <p:cNvPr id="62" name="Oval 61"/>
          <p:cNvSpPr/>
          <p:nvPr/>
        </p:nvSpPr>
        <p:spPr>
          <a:xfrm>
            <a:off x="4355976" y="4790247"/>
            <a:ext cx="648072" cy="648072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None/>
            </a:pPr>
            <a:r>
              <a:rPr lang="lt-LT" sz="2300" dirty="0" smtClean="0">
                <a:solidFill>
                  <a:schemeClr val="tx1"/>
                </a:solidFill>
              </a:rPr>
              <a:t>v</a:t>
            </a:r>
            <a:endParaRPr lang="lt-LT" sz="2300" dirty="0">
              <a:solidFill>
                <a:schemeClr val="tx1"/>
              </a:solidFill>
            </a:endParaRPr>
          </a:p>
        </p:txBody>
      </p:sp>
      <p:sp>
        <p:nvSpPr>
          <p:cNvPr id="65" name="Oval 64"/>
          <p:cNvSpPr/>
          <p:nvPr/>
        </p:nvSpPr>
        <p:spPr>
          <a:xfrm>
            <a:off x="1804965" y="3510109"/>
            <a:ext cx="648072" cy="648072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2300" dirty="0" smtClean="0">
                <a:solidFill>
                  <a:schemeClr val="tx1"/>
                </a:solidFill>
              </a:rPr>
              <a:t>s</a:t>
            </a:r>
            <a:endParaRPr lang="lt-LT" sz="2300" dirty="0">
              <a:solidFill>
                <a:schemeClr val="tx1"/>
              </a:solidFill>
            </a:endParaRPr>
          </a:p>
        </p:txBody>
      </p:sp>
      <p:cxnSp>
        <p:nvCxnSpPr>
          <p:cNvPr id="67" name="Straight Arrow Connector 66"/>
          <p:cNvCxnSpPr>
            <a:stCxn id="65" idx="5"/>
            <a:endCxn id="62" idx="2"/>
          </p:cNvCxnSpPr>
          <p:nvPr/>
        </p:nvCxnSpPr>
        <p:spPr>
          <a:xfrm>
            <a:off x="2358129" y="4063273"/>
            <a:ext cx="1997847" cy="105101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>
            <a:stCxn id="60" idx="6"/>
            <a:endCxn id="86" idx="1"/>
          </p:cNvCxnSpPr>
          <p:nvPr/>
        </p:nvCxnSpPr>
        <p:spPr>
          <a:xfrm>
            <a:off x="5004048" y="2672916"/>
            <a:ext cx="1973103" cy="98778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Rectangle 79"/>
          <p:cNvSpPr/>
          <p:nvPr/>
        </p:nvSpPr>
        <p:spPr>
          <a:xfrm>
            <a:off x="4728765" y="3666436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lt-LT" dirty="0" smtClean="0"/>
              <a:t>1</a:t>
            </a:r>
            <a:endParaRPr lang="lt-LT" dirty="0"/>
          </a:p>
        </p:txBody>
      </p:sp>
      <p:sp>
        <p:nvSpPr>
          <p:cNvPr id="86" name="Oval 85"/>
          <p:cNvSpPr/>
          <p:nvPr/>
        </p:nvSpPr>
        <p:spPr>
          <a:xfrm>
            <a:off x="6882243" y="3565788"/>
            <a:ext cx="648072" cy="648072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2300" dirty="0" smtClean="0">
                <a:solidFill>
                  <a:schemeClr val="tx1"/>
                </a:solidFill>
              </a:rPr>
              <a:t>t</a:t>
            </a:r>
            <a:endParaRPr lang="lt-LT" sz="2300" dirty="0">
              <a:solidFill>
                <a:schemeClr val="tx1"/>
              </a:solidFill>
            </a:endParaRPr>
          </a:p>
        </p:txBody>
      </p:sp>
      <p:cxnSp>
        <p:nvCxnSpPr>
          <p:cNvPr id="31" name="Straight Arrow Connector 30"/>
          <p:cNvCxnSpPr>
            <a:stCxn id="65" idx="7"/>
            <a:endCxn id="60" idx="2"/>
          </p:cNvCxnSpPr>
          <p:nvPr/>
        </p:nvCxnSpPr>
        <p:spPr>
          <a:xfrm flipV="1">
            <a:off x="2358129" y="2672916"/>
            <a:ext cx="1997847" cy="932101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Rectangle 46"/>
          <p:cNvSpPr/>
          <p:nvPr/>
        </p:nvSpPr>
        <p:spPr>
          <a:xfrm>
            <a:off x="5768860" y="2755444"/>
            <a:ext cx="69762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lt-LT" dirty="0" smtClean="0"/>
              <a:t>1000</a:t>
            </a:r>
            <a:endParaRPr lang="lt-LT" dirty="0"/>
          </a:p>
        </p:txBody>
      </p:sp>
      <p:cxnSp>
        <p:nvCxnSpPr>
          <p:cNvPr id="44" name="Straight Arrow Connector 43"/>
          <p:cNvCxnSpPr>
            <a:stCxn id="62" idx="6"/>
            <a:endCxn id="86" idx="3"/>
          </p:cNvCxnSpPr>
          <p:nvPr/>
        </p:nvCxnSpPr>
        <p:spPr>
          <a:xfrm flipV="1">
            <a:off x="5004048" y="4118952"/>
            <a:ext cx="1973103" cy="995331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>
            <a:stCxn id="60" idx="4"/>
            <a:endCxn id="62" idx="0"/>
          </p:cNvCxnSpPr>
          <p:nvPr/>
        </p:nvCxnSpPr>
        <p:spPr>
          <a:xfrm>
            <a:off x="4680012" y="2996952"/>
            <a:ext cx="0" cy="1793295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Rectangle 51"/>
          <p:cNvSpPr/>
          <p:nvPr/>
        </p:nvSpPr>
        <p:spPr>
          <a:xfrm>
            <a:off x="2648912" y="2769634"/>
            <a:ext cx="69762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lt-LT" dirty="0" smtClean="0"/>
              <a:t>1000</a:t>
            </a:r>
            <a:endParaRPr lang="lt-LT" dirty="0"/>
          </a:p>
        </p:txBody>
      </p:sp>
      <p:sp>
        <p:nvSpPr>
          <p:cNvPr id="53" name="Rectangle 52"/>
          <p:cNvSpPr/>
          <p:nvPr/>
        </p:nvSpPr>
        <p:spPr>
          <a:xfrm>
            <a:off x="2648911" y="4675629"/>
            <a:ext cx="69762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lt-LT" dirty="0" smtClean="0"/>
              <a:t>1000</a:t>
            </a:r>
            <a:endParaRPr lang="lt-LT" dirty="0"/>
          </a:p>
        </p:txBody>
      </p:sp>
      <p:sp>
        <p:nvSpPr>
          <p:cNvPr id="54" name="Rectangle 53"/>
          <p:cNvSpPr/>
          <p:nvPr/>
        </p:nvSpPr>
        <p:spPr>
          <a:xfrm>
            <a:off x="5768860" y="4675629"/>
            <a:ext cx="69762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lt-LT" dirty="0" smtClean="0"/>
              <a:t>1000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2784526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altLang="lt-LT" sz="3200" dirty="0"/>
              <a:t> </a:t>
            </a:r>
            <a:r>
              <a:rPr lang="lt-LT" altLang="lt-LT" sz="3200" dirty="0" smtClean="0"/>
              <a:t>Kitas pavyzdys (nepalankus atvejis)</a:t>
            </a:r>
            <a:endParaRPr lang="lt-LT" altLang="lt-LT" sz="3200" b="1" i="1" dirty="0" smtClean="0"/>
          </a:p>
        </p:txBody>
      </p:sp>
      <p:sp>
        <p:nvSpPr>
          <p:cNvPr id="60" name="Oval 59"/>
          <p:cNvSpPr/>
          <p:nvPr/>
        </p:nvSpPr>
        <p:spPr>
          <a:xfrm>
            <a:off x="4355976" y="2348880"/>
            <a:ext cx="648072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None/>
            </a:pPr>
            <a:r>
              <a:rPr lang="lt-LT" sz="2300" dirty="0" smtClean="0">
                <a:solidFill>
                  <a:schemeClr val="tx1"/>
                </a:solidFill>
              </a:rPr>
              <a:t>u</a:t>
            </a:r>
            <a:endParaRPr lang="lt-LT" sz="2300" baseline="-25000" dirty="0">
              <a:solidFill>
                <a:schemeClr val="tx1"/>
              </a:solidFill>
            </a:endParaRPr>
          </a:p>
        </p:txBody>
      </p:sp>
      <p:sp>
        <p:nvSpPr>
          <p:cNvPr id="62" name="Oval 61"/>
          <p:cNvSpPr/>
          <p:nvPr/>
        </p:nvSpPr>
        <p:spPr>
          <a:xfrm>
            <a:off x="4355976" y="4790247"/>
            <a:ext cx="648072" cy="648072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None/>
            </a:pPr>
            <a:r>
              <a:rPr lang="lt-LT" sz="2300" dirty="0" smtClean="0">
                <a:solidFill>
                  <a:schemeClr val="tx1"/>
                </a:solidFill>
              </a:rPr>
              <a:t>v</a:t>
            </a:r>
            <a:endParaRPr lang="lt-LT" sz="2300" dirty="0">
              <a:solidFill>
                <a:schemeClr val="tx1"/>
              </a:solidFill>
            </a:endParaRPr>
          </a:p>
        </p:txBody>
      </p:sp>
      <p:sp>
        <p:nvSpPr>
          <p:cNvPr id="65" name="Oval 64"/>
          <p:cNvSpPr/>
          <p:nvPr/>
        </p:nvSpPr>
        <p:spPr>
          <a:xfrm>
            <a:off x="1804965" y="3510109"/>
            <a:ext cx="648072" cy="648072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2300" dirty="0" smtClean="0">
                <a:solidFill>
                  <a:schemeClr val="tx1"/>
                </a:solidFill>
              </a:rPr>
              <a:t>s</a:t>
            </a:r>
            <a:endParaRPr lang="lt-LT" sz="2300" dirty="0">
              <a:solidFill>
                <a:schemeClr val="tx1"/>
              </a:solidFill>
            </a:endParaRPr>
          </a:p>
        </p:txBody>
      </p:sp>
      <p:cxnSp>
        <p:nvCxnSpPr>
          <p:cNvPr id="67" name="Straight Arrow Connector 66"/>
          <p:cNvCxnSpPr>
            <a:stCxn id="65" idx="5"/>
            <a:endCxn id="62" idx="2"/>
          </p:cNvCxnSpPr>
          <p:nvPr/>
        </p:nvCxnSpPr>
        <p:spPr>
          <a:xfrm>
            <a:off x="2358129" y="4063273"/>
            <a:ext cx="1997847" cy="105101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>
            <a:stCxn id="60" idx="6"/>
            <a:endCxn id="86" idx="1"/>
          </p:cNvCxnSpPr>
          <p:nvPr/>
        </p:nvCxnSpPr>
        <p:spPr>
          <a:xfrm>
            <a:off x="5004048" y="2672916"/>
            <a:ext cx="1973103" cy="98778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Rectangle 79"/>
          <p:cNvSpPr/>
          <p:nvPr/>
        </p:nvSpPr>
        <p:spPr>
          <a:xfrm>
            <a:off x="4728765" y="3666436"/>
            <a:ext cx="6335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lt-LT" dirty="0"/>
              <a:t>1 / 1</a:t>
            </a:r>
          </a:p>
        </p:txBody>
      </p:sp>
      <p:sp>
        <p:nvSpPr>
          <p:cNvPr id="86" name="Oval 85"/>
          <p:cNvSpPr/>
          <p:nvPr/>
        </p:nvSpPr>
        <p:spPr>
          <a:xfrm>
            <a:off x="6882243" y="3565788"/>
            <a:ext cx="648072" cy="648072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2300" dirty="0" smtClean="0">
                <a:solidFill>
                  <a:schemeClr val="tx1"/>
                </a:solidFill>
              </a:rPr>
              <a:t>t</a:t>
            </a:r>
            <a:endParaRPr lang="lt-LT" sz="2300" dirty="0">
              <a:solidFill>
                <a:schemeClr val="tx1"/>
              </a:solidFill>
            </a:endParaRPr>
          </a:p>
        </p:txBody>
      </p:sp>
      <p:cxnSp>
        <p:nvCxnSpPr>
          <p:cNvPr id="31" name="Straight Arrow Connector 30"/>
          <p:cNvCxnSpPr>
            <a:stCxn id="65" idx="7"/>
            <a:endCxn id="60" idx="2"/>
          </p:cNvCxnSpPr>
          <p:nvPr/>
        </p:nvCxnSpPr>
        <p:spPr>
          <a:xfrm flipV="1">
            <a:off x="2358129" y="2672916"/>
            <a:ext cx="1997847" cy="932101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Rectangle 46"/>
          <p:cNvSpPr/>
          <p:nvPr/>
        </p:nvSpPr>
        <p:spPr>
          <a:xfrm>
            <a:off x="5768860" y="2755444"/>
            <a:ext cx="69762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lt-LT" dirty="0" smtClean="0"/>
              <a:t>1000</a:t>
            </a:r>
            <a:endParaRPr lang="lt-LT" dirty="0"/>
          </a:p>
        </p:txBody>
      </p:sp>
      <p:cxnSp>
        <p:nvCxnSpPr>
          <p:cNvPr id="44" name="Straight Arrow Connector 43"/>
          <p:cNvCxnSpPr>
            <a:stCxn id="62" idx="6"/>
            <a:endCxn id="86" idx="3"/>
          </p:cNvCxnSpPr>
          <p:nvPr/>
        </p:nvCxnSpPr>
        <p:spPr>
          <a:xfrm flipV="1">
            <a:off x="5004048" y="4118952"/>
            <a:ext cx="1973103" cy="995331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>
            <a:stCxn id="60" idx="4"/>
            <a:endCxn id="62" idx="0"/>
          </p:cNvCxnSpPr>
          <p:nvPr/>
        </p:nvCxnSpPr>
        <p:spPr>
          <a:xfrm>
            <a:off x="4680012" y="2996952"/>
            <a:ext cx="0" cy="1793295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Rectangle 51"/>
          <p:cNvSpPr/>
          <p:nvPr/>
        </p:nvSpPr>
        <p:spPr>
          <a:xfrm>
            <a:off x="2648912" y="2769634"/>
            <a:ext cx="101822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lt-LT" dirty="0" smtClean="0"/>
              <a:t>1 / 1000</a:t>
            </a:r>
            <a:endParaRPr lang="lt-LT" dirty="0"/>
          </a:p>
        </p:txBody>
      </p:sp>
      <p:sp>
        <p:nvSpPr>
          <p:cNvPr id="53" name="Rectangle 52"/>
          <p:cNvSpPr/>
          <p:nvPr/>
        </p:nvSpPr>
        <p:spPr>
          <a:xfrm>
            <a:off x="2648911" y="4675629"/>
            <a:ext cx="69762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lt-LT" dirty="0" smtClean="0"/>
              <a:t>1000</a:t>
            </a:r>
            <a:endParaRPr lang="lt-LT" dirty="0"/>
          </a:p>
        </p:txBody>
      </p:sp>
      <p:sp>
        <p:nvSpPr>
          <p:cNvPr id="54" name="Rectangle 53"/>
          <p:cNvSpPr/>
          <p:nvPr/>
        </p:nvSpPr>
        <p:spPr>
          <a:xfrm>
            <a:off x="5768860" y="4675629"/>
            <a:ext cx="101822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lt-LT" dirty="0"/>
              <a:t>1 / 1000</a:t>
            </a:r>
          </a:p>
        </p:txBody>
      </p:sp>
    </p:spTree>
    <p:extLst>
      <p:ext uri="{BB962C8B-B14F-4D97-AF65-F5344CB8AC3E}">
        <p14:creationId xmlns:p14="http://schemas.microsoft.com/office/powerpoint/2010/main" val="2622794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altLang="lt-LT" sz="3200" dirty="0"/>
              <a:t> </a:t>
            </a:r>
            <a:r>
              <a:rPr lang="lt-LT" altLang="lt-LT" sz="3200" dirty="0" smtClean="0"/>
              <a:t>Kitas pavyzdys (nepalankus atvejis)</a:t>
            </a:r>
            <a:endParaRPr lang="lt-LT" altLang="lt-LT" sz="3200" b="1" i="1" dirty="0" smtClean="0"/>
          </a:p>
        </p:txBody>
      </p:sp>
      <p:sp>
        <p:nvSpPr>
          <p:cNvPr id="60" name="Oval 59"/>
          <p:cNvSpPr/>
          <p:nvPr/>
        </p:nvSpPr>
        <p:spPr>
          <a:xfrm>
            <a:off x="4355976" y="2348880"/>
            <a:ext cx="648072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None/>
            </a:pPr>
            <a:r>
              <a:rPr lang="lt-LT" sz="2300" dirty="0" smtClean="0">
                <a:solidFill>
                  <a:schemeClr val="tx1"/>
                </a:solidFill>
              </a:rPr>
              <a:t>u</a:t>
            </a:r>
            <a:endParaRPr lang="lt-LT" sz="2300" baseline="-25000" dirty="0">
              <a:solidFill>
                <a:schemeClr val="tx1"/>
              </a:solidFill>
            </a:endParaRPr>
          </a:p>
        </p:txBody>
      </p:sp>
      <p:sp>
        <p:nvSpPr>
          <p:cNvPr id="62" name="Oval 61"/>
          <p:cNvSpPr/>
          <p:nvPr/>
        </p:nvSpPr>
        <p:spPr>
          <a:xfrm>
            <a:off x="4355976" y="4790247"/>
            <a:ext cx="648072" cy="648072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None/>
            </a:pPr>
            <a:r>
              <a:rPr lang="lt-LT" sz="2300" dirty="0" smtClean="0">
                <a:solidFill>
                  <a:schemeClr val="tx1"/>
                </a:solidFill>
              </a:rPr>
              <a:t>v</a:t>
            </a:r>
            <a:endParaRPr lang="lt-LT" sz="2300" dirty="0">
              <a:solidFill>
                <a:schemeClr val="tx1"/>
              </a:solidFill>
            </a:endParaRPr>
          </a:p>
        </p:txBody>
      </p:sp>
      <p:sp>
        <p:nvSpPr>
          <p:cNvPr id="65" name="Oval 64"/>
          <p:cNvSpPr/>
          <p:nvPr/>
        </p:nvSpPr>
        <p:spPr>
          <a:xfrm>
            <a:off x="1804965" y="3510109"/>
            <a:ext cx="648072" cy="648072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2300" dirty="0" smtClean="0">
                <a:solidFill>
                  <a:schemeClr val="tx1"/>
                </a:solidFill>
              </a:rPr>
              <a:t>s</a:t>
            </a:r>
            <a:endParaRPr lang="lt-LT" sz="2300" dirty="0">
              <a:solidFill>
                <a:schemeClr val="tx1"/>
              </a:solidFill>
            </a:endParaRPr>
          </a:p>
        </p:txBody>
      </p:sp>
      <p:cxnSp>
        <p:nvCxnSpPr>
          <p:cNvPr id="67" name="Straight Arrow Connector 66"/>
          <p:cNvCxnSpPr>
            <a:stCxn id="65" idx="5"/>
            <a:endCxn id="62" idx="2"/>
          </p:cNvCxnSpPr>
          <p:nvPr/>
        </p:nvCxnSpPr>
        <p:spPr>
          <a:xfrm>
            <a:off x="2358129" y="4063273"/>
            <a:ext cx="1997847" cy="105101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>
            <a:stCxn id="60" idx="6"/>
            <a:endCxn id="86" idx="1"/>
          </p:cNvCxnSpPr>
          <p:nvPr/>
        </p:nvCxnSpPr>
        <p:spPr>
          <a:xfrm>
            <a:off x="5004048" y="2672916"/>
            <a:ext cx="1973103" cy="98778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Rectangle 79"/>
          <p:cNvSpPr/>
          <p:nvPr/>
        </p:nvSpPr>
        <p:spPr>
          <a:xfrm>
            <a:off x="4728765" y="3666436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lt-LT" dirty="0" smtClean="0"/>
              <a:t>1</a:t>
            </a:r>
            <a:endParaRPr lang="lt-LT" dirty="0"/>
          </a:p>
        </p:txBody>
      </p:sp>
      <p:sp>
        <p:nvSpPr>
          <p:cNvPr id="86" name="Oval 85"/>
          <p:cNvSpPr/>
          <p:nvPr/>
        </p:nvSpPr>
        <p:spPr>
          <a:xfrm>
            <a:off x="6882243" y="3565788"/>
            <a:ext cx="648072" cy="648072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2300" dirty="0" smtClean="0">
                <a:solidFill>
                  <a:schemeClr val="tx1"/>
                </a:solidFill>
              </a:rPr>
              <a:t>t</a:t>
            </a:r>
            <a:endParaRPr lang="lt-LT" sz="2300" dirty="0">
              <a:solidFill>
                <a:schemeClr val="tx1"/>
              </a:solidFill>
            </a:endParaRPr>
          </a:p>
        </p:txBody>
      </p:sp>
      <p:cxnSp>
        <p:nvCxnSpPr>
          <p:cNvPr id="31" name="Straight Arrow Connector 30"/>
          <p:cNvCxnSpPr>
            <a:stCxn id="65" idx="0"/>
            <a:endCxn id="60" idx="1"/>
          </p:cNvCxnSpPr>
          <p:nvPr/>
        </p:nvCxnSpPr>
        <p:spPr>
          <a:xfrm flipV="1">
            <a:off x="2129001" y="2443788"/>
            <a:ext cx="2321883" cy="1066321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Rectangle 46"/>
          <p:cNvSpPr/>
          <p:nvPr/>
        </p:nvSpPr>
        <p:spPr>
          <a:xfrm>
            <a:off x="5768860" y="2755444"/>
            <a:ext cx="69762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lt-LT" dirty="0" smtClean="0"/>
              <a:t>1000</a:t>
            </a:r>
            <a:endParaRPr lang="lt-LT" dirty="0"/>
          </a:p>
        </p:txBody>
      </p:sp>
      <p:cxnSp>
        <p:nvCxnSpPr>
          <p:cNvPr id="44" name="Straight Arrow Connector 43"/>
          <p:cNvCxnSpPr>
            <a:stCxn id="62" idx="7"/>
            <a:endCxn id="86" idx="2"/>
          </p:cNvCxnSpPr>
          <p:nvPr/>
        </p:nvCxnSpPr>
        <p:spPr>
          <a:xfrm flipV="1">
            <a:off x="4909140" y="3889824"/>
            <a:ext cx="1973103" cy="995331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>
            <a:stCxn id="62" idx="0"/>
            <a:endCxn id="60" idx="4"/>
          </p:cNvCxnSpPr>
          <p:nvPr/>
        </p:nvCxnSpPr>
        <p:spPr>
          <a:xfrm flipV="1">
            <a:off x="4680012" y="2996952"/>
            <a:ext cx="0" cy="1793295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Rectangle 51"/>
          <p:cNvSpPr/>
          <p:nvPr/>
        </p:nvSpPr>
        <p:spPr>
          <a:xfrm>
            <a:off x="2787665" y="2607616"/>
            <a:ext cx="5693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lt-LT" dirty="0" smtClean="0"/>
              <a:t>999</a:t>
            </a:r>
            <a:endParaRPr lang="lt-LT" dirty="0"/>
          </a:p>
        </p:txBody>
      </p:sp>
      <p:sp>
        <p:nvSpPr>
          <p:cNvPr id="53" name="Rectangle 52"/>
          <p:cNvSpPr/>
          <p:nvPr/>
        </p:nvSpPr>
        <p:spPr>
          <a:xfrm>
            <a:off x="2648911" y="4675629"/>
            <a:ext cx="69762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lt-LT" dirty="0" smtClean="0"/>
              <a:t>1000</a:t>
            </a:r>
            <a:endParaRPr lang="lt-LT" dirty="0"/>
          </a:p>
        </p:txBody>
      </p:sp>
      <p:cxnSp>
        <p:nvCxnSpPr>
          <p:cNvPr id="19" name="Straight Arrow Connector 18"/>
          <p:cNvCxnSpPr>
            <a:stCxn id="60" idx="3"/>
            <a:endCxn id="65" idx="6"/>
          </p:cNvCxnSpPr>
          <p:nvPr/>
        </p:nvCxnSpPr>
        <p:spPr>
          <a:xfrm flipH="1">
            <a:off x="2453037" y="2902044"/>
            <a:ext cx="1997847" cy="932101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86" idx="4"/>
            <a:endCxn id="62" idx="5"/>
          </p:cNvCxnSpPr>
          <p:nvPr/>
        </p:nvCxnSpPr>
        <p:spPr>
          <a:xfrm flipH="1">
            <a:off x="4909140" y="4213860"/>
            <a:ext cx="2297139" cy="1129551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ctangle 28"/>
          <p:cNvSpPr/>
          <p:nvPr/>
        </p:nvSpPr>
        <p:spPr>
          <a:xfrm>
            <a:off x="5421212" y="4015242"/>
            <a:ext cx="5693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lt-LT" dirty="0" smtClean="0"/>
              <a:t>999</a:t>
            </a:r>
            <a:endParaRPr lang="lt-LT" dirty="0"/>
          </a:p>
        </p:txBody>
      </p:sp>
      <p:sp>
        <p:nvSpPr>
          <p:cNvPr id="12" name="Rectangle 11"/>
          <p:cNvSpPr/>
          <p:nvPr/>
        </p:nvSpPr>
        <p:spPr>
          <a:xfrm flipH="1">
            <a:off x="3419872" y="3455208"/>
            <a:ext cx="2880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t-LT" dirty="0"/>
              <a:t>1</a:t>
            </a:r>
          </a:p>
        </p:txBody>
      </p:sp>
      <p:sp>
        <p:nvSpPr>
          <p:cNvPr id="32" name="Rectangle 31"/>
          <p:cNvSpPr/>
          <p:nvPr/>
        </p:nvSpPr>
        <p:spPr>
          <a:xfrm flipH="1">
            <a:off x="6128134" y="4794771"/>
            <a:ext cx="2880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t-LT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3673336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altLang="lt-LT" sz="3200" dirty="0" smtClean="0"/>
              <a:t>Srautai tinkluose</a:t>
            </a:r>
            <a:endParaRPr lang="lt-LT" altLang="lt-LT" sz="3200" b="1" i="1" dirty="0" smtClean="0"/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1043608" y="1628800"/>
            <a:ext cx="7643192" cy="4525963"/>
          </a:xfrm>
        </p:spPr>
        <p:txBody>
          <a:bodyPr/>
          <a:lstStyle/>
          <a:p>
            <a:r>
              <a:rPr lang="en-US" sz="2000" dirty="0" err="1" smtClean="0"/>
              <a:t>Kas</a:t>
            </a:r>
            <a:r>
              <a:rPr lang="en-US" sz="2000" dirty="0" smtClean="0"/>
              <a:t> </a:t>
            </a:r>
            <a:r>
              <a:rPr lang="en-US" sz="2000" dirty="0" err="1" smtClean="0"/>
              <a:t>yra</a:t>
            </a:r>
            <a:r>
              <a:rPr lang="en-US" sz="2000" dirty="0" smtClean="0"/>
              <a:t> </a:t>
            </a:r>
            <a:r>
              <a:rPr lang="en-US" sz="2000" b="1" dirty="0" err="1" smtClean="0"/>
              <a:t>srautas</a:t>
            </a:r>
            <a:r>
              <a:rPr lang="en-US" sz="2000" dirty="0" smtClean="0"/>
              <a:t> </a:t>
            </a:r>
            <a:r>
              <a:rPr lang="en-US" sz="2000" dirty="0" err="1" smtClean="0"/>
              <a:t>ir</a:t>
            </a:r>
            <a:r>
              <a:rPr lang="en-US" sz="2000" dirty="0" smtClean="0"/>
              <a:t> </a:t>
            </a:r>
            <a:r>
              <a:rPr lang="en-US" sz="2000" dirty="0" err="1" smtClean="0"/>
              <a:t>kas</a:t>
            </a:r>
            <a:r>
              <a:rPr lang="en-US" sz="2000" dirty="0" smtClean="0"/>
              <a:t> </a:t>
            </a:r>
            <a:r>
              <a:rPr lang="en-US" sz="2000" dirty="0" err="1" smtClean="0"/>
              <a:t>yra</a:t>
            </a:r>
            <a:r>
              <a:rPr lang="en-US" sz="2000" dirty="0" smtClean="0"/>
              <a:t> </a:t>
            </a:r>
            <a:r>
              <a:rPr lang="en-US" sz="2000" b="1" dirty="0" err="1" smtClean="0"/>
              <a:t>tinklas</a:t>
            </a:r>
            <a:r>
              <a:rPr lang="en-US" sz="2000" dirty="0" smtClean="0"/>
              <a:t>?</a:t>
            </a:r>
          </a:p>
          <a:p>
            <a:r>
              <a:rPr lang="lt-LT" sz="2000" dirty="0" smtClean="0"/>
              <a:t>Tarkime, turime jungųjį digrafą G </a:t>
            </a:r>
            <a:r>
              <a:rPr lang="en-US" sz="2000" dirty="0" smtClean="0"/>
              <a:t>=</a:t>
            </a:r>
            <a:r>
              <a:rPr lang="lt-LT" sz="2000" dirty="0" smtClean="0"/>
              <a:t> </a:t>
            </a:r>
            <a:r>
              <a:rPr lang="en-US" sz="2000" dirty="0" smtClean="0"/>
              <a:t>(V, E), </a:t>
            </a:r>
            <a:r>
              <a:rPr lang="en-US" sz="2000" dirty="0" err="1" smtClean="0"/>
              <a:t>kuriame</a:t>
            </a:r>
            <a:r>
              <a:rPr lang="en-US" sz="2000" dirty="0" smtClean="0"/>
              <a:t> </a:t>
            </a:r>
            <a:r>
              <a:rPr lang="en-US" sz="2000" dirty="0" err="1" smtClean="0"/>
              <a:t>i</a:t>
            </a:r>
            <a:r>
              <a:rPr lang="lt-LT" sz="2000" dirty="0" smtClean="0"/>
              <a:t>šskirtos šaltinio s ∈ V ir tikslo viršūnės t ∈ V:</a:t>
            </a:r>
          </a:p>
          <a:p>
            <a:endParaRPr lang="lt-LT" sz="2000" dirty="0"/>
          </a:p>
          <a:p>
            <a:endParaRPr lang="lt-LT" sz="2000" dirty="0" smtClean="0"/>
          </a:p>
          <a:p>
            <a:endParaRPr lang="lt-LT" sz="2000" dirty="0"/>
          </a:p>
          <a:p>
            <a:endParaRPr lang="lt-LT" sz="2000" dirty="0" smtClean="0"/>
          </a:p>
          <a:p>
            <a:endParaRPr lang="en-US" sz="2000" dirty="0" smtClean="0"/>
          </a:p>
          <a:p>
            <a:endParaRPr lang="lt-LT" sz="2000" dirty="0"/>
          </a:p>
          <a:p>
            <a:pPr marL="0" indent="0">
              <a:buNone/>
            </a:pPr>
            <a:endParaRPr lang="lt-LT" sz="2000" dirty="0"/>
          </a:p>
          <a:p>
            <a:r>
              <a:rPr lang="lt-LT" sz="2000" dirty="0" smtClean="0"/>
              <a:t>Jei tokiame digrafe apibrėžta talpos funkcija c : </a:t>
            </a:r>
            <a:r>
              <a:rPr lang="lt-LT" sz="2000" dirty="0"/>
              <a:t>E </a:t>
            </a:r>
            <a:r>
              <a:rPr lang="lt-LT" sz="2000" dirty="0" smtClean="0"/>
              <a:t>→ R</a:t>
            </a:r>
            <a:r>
              <a:rPr lang="lt-LT" sz="2000" baseline="30000" dirty="0" smtClean="0"/>
              <a:t>+</a:t>
            </a:r>
            <a:r>
              <a:rPr lang="lt-LT" sz="2000" dirty="0" smtClean="0"/>
              <a:t> arba jos apibrėžimo sritis išplėsta V × V, kai c(uv) </a:t>
            </a:r>
            <a:r>
              <a:rPr lang="en-US" sz="2000" dirty="0" smtClean="0"/>
              <a:t>= 0, </a:t>
            </a:r>
            <a:r>
              <a:rPr lang="en-US" sz="2000" dirty="0" err="1" smtClean="0"/>
              <a:t>jei</a:t>
            </a:r>
            <a:r>
              <a:rPr lang="en-US" sz="2000" dirty="0" smtClean="0"/>
              <a:t> </a:t>
            </a:r>
            <a:r>
              <a:rPr lang="lt-LT" sz="2000" dirty="0" smtClean="0"/>
              <a:t>uv</a:t>
            </a:r>
            <a:r>
              <a:rPr lang="en-US" sz="2000" dirty="0"/>
              <a:t> </a:t>
            </a:r>
            <a:r>
              <a:rPr lang="en-US" sz="2000" dirty="0" smtClean="0"/>
              <a:t>∉ </a:t>
            </a:r>
            <a:r>
              <a:rPr lang="lt-LT" sz="2000" dirty="0" smtClean="0"/>
              <a:t>E</a:t>
            </a:r>
            <a:r>
              <a:rPr lang="en-US" sz="2000" dirty="0" smtClean="0"/>
              <a:t>, tai </a:t>
            </a:r>
            <a:r>
              <a:rPr lang="en-US" sz="2000" dirty="0" err="1" smtClean="0"/>
              <a:t>toks</a:t>
            </a:r>
            <a:r>
              <a:rPr lang="en-US" sz="2000" dirty="0" smtClean="0"/>
              <a:t> </a:t>
            </a:r>
            <a:r>
              <a:rPr lang="en-US" sz="2000" dirty="0" err="1" smtClean="0"/>
              <a:t>digrafas</a:t>
            </a:r>
            <a:r>
              <a:rPr lang="en-US" sz="2000" dirty="0" smtClean="0"/>
              <a:t> </a:t>
            </a:r>
            <a:r>
              <a:rPr lang="en-US" sz="2000" dirty="0" err="1" smtClean="0"/>
              <a:t>dar</a:t>
            </a:r>
            <a:r>
              <a:rPr lang="en-US" sz="2000" dirty="0" smtClean="0"/>
              <a:t> </a:t>
            </a:r>
            <a:r>
              <a:rPr lang="en-US" sz="2000" dirty="0" err="1" smtClean="0"/>
              <a:t>vadinamas</a:t>
            </a:r>
            <a:r>
              <a:rPr lang="en-US" sz="2000" dirty="0" smtClean="0"/>
              <a:t> </a:t>
            </a:r>
            <a:r>
              <a:rPr lang="en-US" sz="2000" i="1" dirty="0" err="1" smtClean="0"/>
              <a:t>tinklu</a:t>
            </a:r>
            <a:r>
              <a:rPr lang="en-US" sz="2000" dirty="0" smtClean="0"/>
              <a:t>.</a:t>
            </a:r>
            <a:endParaRPr lang="lt-LT" sz="2000" dirty="0" smtClean="0"/>
          </a:p>
          <a:p>
            <a:endParaRPr lang="lt-LT" altLang="lt-LT" sz="2000" dirty="0"/>
          </a:p>
        </p:txBody>
      </p:sp>
      <p:pic>
        <p:nvPicPr>
          <p:cNvPr id="1030" name="Picture 6" descr="Vaizdo rezultatas pagal uÅ¾klausÄ âmaximum flowâ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2775657"/>
            <a:ext cx="5441797" cy="2232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49038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altLang="lt-LT" sz="3200" dirty="0"/>
              <a:t> </a:t>
            </a:r>
            <a:r>
              <a:rPr lang="lt-LT" altLang="lt-LT" sz="3200" dirty="0" smtClean="0"/>
              <a:t>Kitas pavyzdys (nepalankus atvejis)</a:t>
            </a:r>
            <a:endParaRPr lang="lt-LT" altLang="lt-LT" sz="3200" b="1" i="1" dirty="0" smtClean="0"/>
          </a:p>
        </p:txBody>
      </p:sp>
      <p:sp>
        <p:nvSpPr>
          <p:cNvPr id="60" name="Oval 59"/>
          <p:cNvSpPr/>
          <p:nvPr/>
        </p:nvSpPr>
        <p:spPr>
          <a:xfrm>
            <a:off x="4355976" y="2348880"/>
            <a:ext cx="648072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None/>
            </a:pPr>
            <a:r>
              <a:rPr lang="lt-LT" sz="2300" dirty="0" smtClean="0">
                <a:solidFill>
                  <a:schemeClr val="tx1"/>
                </a:solidFill>
              </a:rPr>
              <a:t>u</a:t>
            </a:r>
            <a:endParaRPr lang="lt-LT" sz="2300" baseline="-25000" dirty="0">
              <a:solidFill>
                <a:schemeClr val="tx1"/>
              </a:solidFill>
            </a:endParaRPr>
          </a:p>
        </p:txBody>
      </p:sp>
      <p:sp>
        <p:nvSpPr>
          <p:cNvPr id="62" name="Oval 61"/>
          <p:cNvSpPr/>
          <p:nvPr/>
        </p:nvSpPr>
        <p:spPr>
          <a:xfrm>
            <a:off x="4355976" y="4790247"/>
            <a:ext cx="648072" cy="648072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None/>
            </a:pPr>
            <a:r>
              <a:rPr lang="lt-LT" sz="2300" dirty="0" smtClean="0">
                <a:solidFill>
                  <a:schemeClr val="tx1"/>
                </a:solidFill>
              </a:rPr>
              <a:t>v</a:t>
            </a:r>
            <a:endParaRPr lang="lt-LT" sz="2300" dirty="0">
              <a:solidFill>
                <a:schemeClr val="tx1"/>
              </a:solidFill>
            </a:endParaRPr>
          </a:p>
        </p:txBody>
      </p:sp>
      <p:sp>
        <p:nvSpPr>
          <p:cNvPr id="65" name="Oval 64"/>
          <p:cNvSpPr/>
          <p:nvPr/>
        </p:nvSpPr>
        <p:spPr>
          <a:xfrm>
            <a:off x="1804965" y="3510109"/>
            <a:ext cx="648072" cy="648072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2300" dirty="0" smtClean="0">
                <a:solidFill>
                  <a:schemeClr val="tx1"/>
                </a:solidFill>
              </a:rPr>
              <a:t>s</a:t>
            </a:r>
            <a:endParaRPr lang="lt-LT" sz="2300" dirty="0">
              <a:solidFill>
                <a:schemeClr val="tx1"/>
              </a:solidFill>
            </a:endParaRPr>
          </a:p>
        </p:txBody>
      </p:sp>
      <p:cxnSp>
        <p:nvCxnSpPr>
          <p:cNvPr id="67" name="Straight Arrow Connector 66"/>
          <p:cNvCxnSpPr>
            <a:stCxn id="65" idx="5"/>
            <a:endCxn id="62" idx="2"/>
          </p:cNvCxnSpPr>
          <p:nvPr/>
        </p:nvCxnSpPr>
        <p:spPr>
          <a:xfrm>
            <a:off x="2358129" y="4063273"/>
            <a:ext cx="1997847" cy="105101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>
            <a:stCxn id="60" idx="6"/>
            <a:endCxn id="86" idx="1"/>
          </p:cNvCxnSpPr>
          <p:nvPr/>
        </p:nvCxnSpPr>
        <p:spPr>
          <a:xfrm>
            <a:off x="5004048" y="2672916"/>
            <a:ext cx="1973103" cy="98778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Rectangle 79"/>
          <p:cNvSpPr/>
          <p:nvPr/>
        </p:nvSpPr>
        <p:spPr>
          <a:xfrm>
            <a:off x="4728765" y="3666436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lt-LT" dirty="0" smtClean="0"/>
              <a:t>1</a:t>
            </a:r>
            <a:endParaRPr lang="lt-LT" dirty="0"/>
          </a:p>
        </p:txBody>
      </p:sp>
      <p:sp>
        <p:nvSpPr>
          <p:cNvPr id="86" name="Oval 85"/>
          <p:cNvSpPr/>
          <p:nvPr/>
        </p:nvSpPr>
        <p:spPr>
          <a:xfrm>
            <a:off x="6882243" y="3565788"/>
            <a:ext cx="648072" cy="648072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2300" dirty="0" smtClean="0">
                <a:solidFill>
                  <a:schemeClr val="tx1"/>
                </a:solidFill>
              </a:rPr>
              <a:t>t</a:t>
            </a:r>
            <a:endParaRPr lang="lt-LT" sz="2300" dirty="0">
              <a:solidFill>
                <a:schemeClr val="tx1"/>
              </a:solidFill>
            </a:endParaRPr>
          </a:p>
        </p:txBody>
      </p:sp>
      <p:cxnSp>
        <p:nvCxnSpPr>
          <p:cNvPr id="31" name="Straight Arrow Connector 30"/>
          <p:cNvCxnSpPr>
            <a:stCxn id="65" idx="0"/>
            <a:endCxn id="60" idx="1"/>
          </p:cNvCxnSpPr>
          <p:nvPr/>
        </p:nvCxnSpPr>
        <p:spPr>
          <a:xfrm flipV="1">
            <a:off x="2129001" y="2443788"/>
            <a:ext cx="2321883" cy="1066321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Rectangle 46"/>
          <p:cNvSpPr/>
          <p:nvPr/>
        </p:nvSpPr>
        <p:spPr>
          <a:xfrm>
            <a:off x="5768860" y="2755444"/>
            <a:ext cx="69762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lt-LT" dirty="0" smtClean="0"/>
              <a:t>1000</a:t>
            </a:r>
            <a:endParaRPr lang="lt-LT" dirty="0"/>
          </a:p>
        </p:txBody>
      </p:sp>
      <p:cxnSp>
        <p:nvCxnSpPr>
          <p:cNvPr id="44" name="Straight Arrow Connector 43"/>
          <p:cNvCxnSpPr>
            <a:stCxn id="62" idx="7"/>
            <a:endCxn id="86" idx="2"/>
          </p:cNvCxnSpPr>
          <p:nvPr/>
        </p:nvCxnSpPr>
        <p:spPr>
          <a:xfrm flipV="1">
            <a:off x="4909140" y="3889824"/>
            <a:ext cx="1973103" cy="995331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>
            <a:stCxn id="62" idx="0"/>
            <a:endCxn id="60" idx="4"/>
          </p:cNvCxnSpPr>
          <p:nvPr/>
        </p:nvCxnSpPr>
        <p:spPr>
          <a:xfrm flipV="1">
            <a:off x="4680012" y="2996952"/>
            <a:ext cx="0" cy="1793295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Rectangle 51"/>
          <p:cNvSpPr/>
          <p:nvPr/>
        </p:nvSpPr>
        <p:spPr>
          <a:xfrm>
            <a:off x="2787665" y="2607616"/>
            <a:ext cx="5693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lt-LT" dirty="0" smtClean="0"/>
              <a:t>999</a:t>
            </a:r>
            <a:endParaRPr lang="lt-LT" dirty="0"/>
          </a:p>
        </p:txBody>
      </p:sp>
      <p:sp>
        <p:nvSpPr>
          <p:cNvPr id="53" name="Rectangle 52"/>
          <p:cNvSpPr/>
          <p:nvPr/>
        </p:nvSpPr>
        <p:spPr>
          <a:xfrm>
            <a:off x="2648911" y="4675629"/>
            <a:ext cx="69762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lt-LT" dirty="0" smtClean="0"/>
              <a:t>1000</a:t>
            </a:r>
            <a:endParaRPr lang="lt-LT" dirty="0"/>
          </a:p>
        </p:txBody>
      </p:sp>
      <p:cxnSp>
        <p:nvCxnSpPr>
          <p:cNvPr id="19" name="Straight Arrow Connector 18"/>
          <p:cNvCxnSpPr>
            <a:stCxn id="60" idx="3"/>
            <a:endCxn id="65" idx="6"/>
          </p:cNvCxnSpPr>
          <p:nvPr/>
        </p:nvCxnSpPr>
        <p:spPr>
          <a:xfrm flipH="1">
            <a:off x="2453037" y="2902044"/>
            <a:ext cx="1997847" cy="932101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86" idx="4"/>
            <a:endCxn id="62" idx="5"/>
          </p:cNvCxnSpPr>
          <p:nvPr/>
        </p:nvCxnSpPr>
        <p:spPr>
          <a:xfrm flipH="1">
            <a:off x="4909140" y="4213860"/>
            <a:ext cx="2297139" cy="1129551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 flipH="1">
            <a:off x="3419872" y="3455208"/>
            <a:ext cx="2880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t-LT" dirty="0"/>
              <a:t>1</a:t>
            </a:r>
          </a:p>
        </p:txBody>
      </p:sp>
      <p:sp>
        <p:nvSpPr>
          <p:cNvPr id="21" name="Rectangle 20"/>
          <p:cNvSpPr/>
          <p:nvPr/>
        </p:nvSpPr>
        <p:spPr>
          <a:xfrm>
            <a:off x="5421212" y="4015242"/>
            <a:ext cx="5693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lt-LT" dirty="0" smtClean="0"/>
              <a:t>999</a:t>
            </a:r>
            <a:endParaRPr lang="lt-LT" dirty="0"/>
          </a:p>
        </p:txBody>
      </p:sp>
      <p:sp>
        <p:nvSpPr>
          <p:cNvPr id="22" name="Rectangle 21"/>
          <p:cNvSpPr/>
          <p:nvPr/>
        </p:nvSpPr>
        <p:spPr>
          <a:xfrm flipH="1">
            <a:off x="6128134" y="4794771"/>
            <a:ext cx="2880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t-LT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087198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altLang="lt-LT" sz="3200" dirty="0"/>
              <a:t> </a:t>
            </a:r>
            <a:r>
              <a:rPr lang="lt-LT" altLang="lt-LT" sz="3200" dirty="0" smtClean="0"/>
              <a:t>Kitas pavyzdys (nepalankus atvejis)</a:t>
            </a:r>
            <a:endParaRPr lang="lt-LT" altLang="lt-LT" sz="3200" b="1" i="1" dirty="0" smtClean="0"/>
          </a:p>
        </p:txBody>
      </p:sp>
      <p:sp>
        <p:nvSpPr>
          <p:cNvPr id="60" name="Oval 59"/>
          <p:cNvSpPr/>
          <p:nvPr/>
        </p:nvSpPr>
        <p:spPr>
          <a:xfrm>
            <a:off x="4355976" y="2348880"/>
            <a:ext cx="648072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None/>
            </a:pPr>
            <a:r>
              <a:rPr lang="lt-LT" sz="2300" dirty="0" smtClean="0">
                <a:solidFill>
                  <a:schemeClr val="tx1"/>
                </a:solidFill>
              </a:rPr>
              <a:t>u</a:t>
            </a:r>
            <a:endParaRPr lang="lt-LT" sz="2300" baseline="-25000" dirty="0">
              <a:solidFill>
                <a:schemeClr val="tx1"/>
              </a:solidFill>
            </a:endParaRPr>
          </a:p>
        </p:txBody>
      </p:sp>
      <p:sp>
        <p:nvSpPr>
          <p:cNvPr id="62" name="Oval 61"/>
          <p:cNvSpPr/>
          <p:nvPr/>
        </p:nvSpPr>
        <p:spPr>
          <a:xfrm>
            <a:off x="4355976" y="4790247"/>
            <a:ext cx="648072" cy="648072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None/>
            </a:pPr>
            <a:r>
              <a:rPr lang="lt-LT" sz="2300" dirty="0" smtClean="0">
                <a:solidFill>
                  <a:schemeClr val="tx1"/>
                </a:solidFill>
              </a:rPr>
              <a:t>v</a:t>
            </a:r>
            <a:endParaRPr lang="lt-LT" sz="2300" dirty="0">
              <a:solidFill>
                <a:schemeClr val="tx1"/>
              </a:solidFill>
            </a:endParaRPr>
          </a:p>
        </p:txBody>
      </p:sp>
      <p:sp>
        <p:nvSpPr>
          <p:cNvPr id="65" name="Oval 64"/>
          <p:cNvSpPr/>
          <p:nvPr/>
        </p:nvSpPr>
        <p:spPr>
          <a:xfrm>
            <a:off x="1804965" y="3510109"/>
            <a:ext cx="648072" cy="648072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2300" dirty="0" smtClean="0">
                <a:solidFill>
                  <a:schemeClr val="tx1"/>
                </a:solidFill>
              </a:rPr>
              <a:t>s</a:t>
            </a:r>
            <a:endParaRPr lang="lt-LT" sz="2300" dirty="0">
              <a:solidFill>
                <a:schemeClr val="tx1"/>
              </a:solidFill>
            </a:endParaRPr>
          </a:p>
        </p:txBody>
      </p:sp>
      <p:cxnSp>
        <p:nvCxnSpPr>
          <p:cNvPr id="67" name="Straight Arrow Connector 66"/>
          <p:cNvCxnSpPr>
            <a:stCxn id="65" idx="5"/>
            <a:endCxn id="62" idx="2"/>
          </p:cNvCxnSpPr>
          <p:nvPr/>
        </p:nvCxnSpPr>
        <p:spPr>
          <a:xfrm>
            <a:off x="2358129" y="4063273"/>
            <a:ext cx="1997847" cy="105101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>
            <a:stCxn id="60" idx="6"/>
            <a:endCxn id="86" idx="1"/>
          </p:cNvCxnSpPr>
          <p:nvPr/>
        </p:nvCxnSpPr>
        <p:spPr>
          <a:xfrm>
            <a:off x="5004048" y="2672916"/>
            <a:ext cx="1973103" cy="98778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Rectangle 79"/>
          <p:cNvSpPr/>
          <p:nvPr/>
        </p:nvSpPr>
        <p:spPr>
          <a:xfrm>
            <a:off x="4728765" y="3666436"/>
            <a:ext cx="6335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lt-LT" dirty="0" smtClean="0"/>
              <a:t>1 / 1</a:t>
            </a:r>
            <a:endParaRPr lang="lt-LT" dirty="0"/>
          </a:p>
        </p:txBody>
      </p:sp>
      <p:sp>
        <p:nvSpPr>
          <p:cNvPr id="86" name="Oval 85"/>
          <p:cNvSpPr/>
          <p:nvPr/>
        </p:nvSpPr>
        <p:spPr>
          <a:xfrm>
            <a:off x="6882243" y="3565788"/>
            <a:ext cx="648072" cy="648072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2300" dirty="0" smtClean="0">
                <a:solidFill>
                  <a:schemeClr val="tx1"/>
                </a:solidFill>
              </a:rPr>
              <a:t>t</a:t>
            </a:r>
            <a:endParaRPr lang="lt-LT" sz="2300" dirty="0">
              <a:solidFill>
                <a:schemeClr val="tx1"/>
              </a:solidFill>
            </a:endParaRPr>
          </a:p>
        </p:txBody>
      </p:sp>
      <p:cxnSp>
        <p:nvCxnSpPr>
          <p:cNvPr id="31" name="Straight Arrow Connector 30"/>
          <p:cNvCxnSpPr>
            <a:stCxn id="65" idx="0"/>
            <a:endCxn id="60" idx="1"/>
          </p:cNvCxnSpPr>
          <p:nvPr/>
        </p:nvCxnSpPr>
        <p:spPr>
          <a:xfrm flipV="1">
            <a:off x="2129001" y="2443788"/>
            <a:ext cx="2321883" cy="1066321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Rectangle 46"/>
          <p:cNvSpPr/>
          <p:nvPr/>
        </p:nvSpPr>
        <p:spPr>
          <a:xfrm>
            <a:off x="5768860" y="2755444"/>
            <a:ext cx="101822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lt-LT" dirty="0" smtClean="0"/>
              <a:t>1 / 1000</a:t>
            </a:r>
            <a:endParaRPr lang="lt-LT" dirty="0"/>
          </a:p>
        </p:txBody>
      </p:sp>
      <p:cxnSp>
        <p:nvCxnSpPr>
          <p:cNvPr id="44" name="Straight Arrow Connector 43"/>
          <p:cNvCxnSpPr>
            <a:stCxn id="62" idx="7"/>
            <a:endCxn id="86" idx="2"/>
          </p:cNvCxnSpPr>
          <p:nvPr/>
        </p:nvCxnSpPr>
        <p:spPr>
          <a:xfrm flipV="1">
            <a:off x="4909140" y="3889824"/>
            <a:ext cx="1973103" cy="995331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>
            <a:stCxn id="62" idx="0"/>
            <a:endCxn id="60" idx="4"/>
          </p:cNvCxnSpPr>
          <p:nvPr/>
        </p:nvCxnSpPr>
        <p:spPr>
          <a:xfrm flipV="1">
            <a:off x="4680012" y="2996952"/>
            <a:ext cx="0" cy="1793295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Rectangle 51"/>
          <p:cNvSpPr/>
          <p:nvPr/>
        </p:nvSpPr>
        <p:spPr>
          <a:xfrm>
            <a:off x="2787665" y="2607616"/>
            <a:ext cx="5693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lt-LT" dirty="0" smtClean="0"/>
              <a:t>999</a:t>
            </a:r>
            <a:endParaRPr lang="lt-LT" dirty="0"/>
          </a:p>
        </p:txBody>
      </p:sp>
      <p:sp>
        <p:nvSpPr>
          <p:cNvPr id="53" name="Rectangle 52"/>
          <p:cNvSpPr/>
          <p:nvPr/>
        </p:nvSpPr>
        <p:spPr>
          <a:xfrm>
            <a:off x="2648911" y="4675629"/>
            <a:ext cx="101822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lt-LT" dirty="0" smtClean="0"/>
              <a:t>1 / 1000</a:t>
            </a:r>
            <a:endParaRPr lang="lt-LT" dirty="0"/>
          </a:p>
        </p:txBody>
      </p:sp>
      <p:cxnSp>
        <p:nvCxnSpPr>
          <p:cNvPr id="19" name="Straight Arrow Connector 18"/>
          <p:cNvCxnSpPr>
            <a:stCxn id="60" idx="3"/>
            <a:endCxn id="65" idx="6"/>
          </p:cNvCxnSpPr>
          <p:nvPr/>
        </p:nvCxnSpPr>
        <p:spPr>
          <a:xfrm flipH="1">
            <a:off x="2453037" y="2902044"/>
            <a:ext cx="1997847" cy="932101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86" idx="4"/>
            <a:endCxn id="62" idx="5"/>
          </p:cNvCxnSpPr>
          <p:nvPr/>
        </p:nvCxnSpPr>
        <p:spPr>
          <a:xfrm flipH="1">
            <a:off x="4909140" y="4213860"/>
            <a:ext cx="2297139" cy="1129551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 flipH="1">
            <a:off x="3419872" y="3455208"/>
            <a:ext cx="2880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t-LT" dirty="0"/>
              <a:t>1</a:t>
            </a:r>
          </a:p>
        </p:txBody>
      </p:sp>
      <p:sp>
        <p:nvSpPr>
          <p:cNvPr id="21" name="Rectangle 20"/>
          <p:cNvSpPr/>
          <p:nvPr/>
        </p:nvSpPr>
        <p:spPr>
          <a:xfrm>
            <a:off x="5421212" y="4015242"/>
            <a:ext cx="5693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lt-LT" dirty="0" smtClean="0"/>
              <a:t>999</a:t>
            </a:r>
            <a:endParaRPr lang="lt-LT" dirty="0"/>
          </a:p>
        </p:txBody>
      </p:sp>
      <p:sp>
        <p:nvSpPr>
          <p:cNvPr id="22" name="Rectangle 21"/>
          <p:cNvSpPr/>
          <p:nvPr/>
        </p:nvSpPr>
        <p:spPr>
          <a:xfrm flipH="1">
            <a:off x="6128134" y="4794771"/>
            <a:ext cx="2880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t-LT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3112916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altLang="lt-LT" sz="3200" dirty="0"/>
              <a:t> </a:t>
            </a:r>
            <a:r>
              <a:rPr lang="lt-LT" altLang="lt-LT" sz="3200" dirty="0" smtClean="0"/>
              <a:t>Kitas pavyzdys (nepalankus atvejis)</a:t>
            </a:r>
            <a:endParaRPr lang="lt-LT" altLang="lt-LT" sz="3200" b="1" i="1" dirty="0" smtClean="0"/>
          </a:p>
        </p:txBody>
      </p:sp>
      <p:sp>
        <p:nvSpPr>
          <p:cNvPr id="60" name="Oval 59"/>
          <p:cNvSpPr/>
          <p:nvPr/>
        </p:nvSpPr>
        <p:spPr>
          <a:xfrm>
            <a:off x="4355976" y="2348880"/>
            <a:ext cx="648072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None/>
            </a:pPr>
            <a:r>
              <a:rPr lang="lt-LT" sz="2300" dirty="0" smtClean="0">
                <a:solidFill>
                  <a:schemeClr val="tx1"/>
                </a:solidFill>
              </a:rPr>
              <a:t>u</a:t>
            </a:r>
            <a:endParaRPr lang="lt-LT" sz="2300" baseline="-25000" dirty="0">
              <a:solidFill>
                <a:schemeClr val="tx1"/>
              </a:solidFill>
            </a:endParaRPr>
          </a:p>
        </p:txBody>
      </p:sp>
      <p:sp>
        <p:nvSpPr>
          <p:cNvPr id="62" name="Oval 61"/>
          <p:cNvSpPr/>
          <p:nvPr/>
        </p:nvSpPr>
        <p:spPr>
          <a:xfrm>
            <a:off x="4355976" y="4790247"/>
            <a:ext cx="648072" cy="648072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None/>
            </a:pPr>
            <a:r>
              <a:rPr lang="lt-LT" sz="2300" dirty="0" smtClean="0">
                <a:solidFill>
                  <a:schemeClr val="tx1"/>
                </a:solidFill>
              </a:rPr>
              <a:t>v</a:t>
            </a:r>
            <a:endParaRPr lang="lt-LT" sz="2300" dirty="0">
              <a:solidFill>
                <a:schemeClr val="tx1"/>
              </a:solidFill>
            </a:endParaRPr>
          </a:p>
        </p:txBody>
      </p:sp>
      <p:sp>
        <p:nvSpPr>
          <p:cNvPr id="65" name="Oval 64"/>
          <p:cNvSpPr/>
          <p:nvPr/>
        </p:nvSpPr>
        <p:spPr>
          <a:xfrm>
            <a:off x="1804965" y="3510109"/>
            <a:ext cx="648072" cy="648072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2300" dirty="0" smtClean="0">
                <a:solidFill>
                  <a:schemeClr val="tx1"/>
                </a:solidFill>
              </a:rPr>
              <a:t>s</a:t>
            </a:r>
            <a:endParaRPr lang="lt-LT" sz="2300" dirty="0">
              <a:solidFill>
                <a:schemeClr val="tx1"/>
              </a:solidFill>
            </a:endParaRPr>
          </a:p>
        </p:txBody>
      </p:sp>
      <p:cxnSp>
        <p:nvCxnSpPr>
          <p:cNvPr id="67" name="Straight Arrow Connector 66"/>
          <p:cNvCxnSpPr>
            <a:stCxn id="65" idx="6"/>
            <a:endCxn id="62" idx="1"/>
          </p:cNvCxnSpPr>
          <p:nvPr/>
        </p:nvCxnSpPr>
        <p:spPr>
          <a:xfrm>
            <a:off x="2453037" y="3834145"/>
            <a:ext cx="1997847" cy="105101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>
            <a:stCxn id="60" idx="7"/>
            <a:endCxn id="86" idx="0"/>
          </p:cNvCxnSpPr>
          <p:nvPr/>
        </p:nvCxnSpPr>
        <p:spPr>
          <a:xfrm>
            <a:off x="4909140" y="2443788"/>
            <a:ext cx="2297139" cy="112200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Oval 85"/>
          <p:cNvSpPr/>
          <p:nvPr/>
        </p:nvSpPr>
        <p:spPr>
          <a:xfrm>
            <a:off x="6882243" y="3565788"/>
            <a:ext cx="648072" cy="648072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2300" dirty="0" smtClean="0">
                <a:solidFill>
                  <a:schemeClr val="tx1"/>
                </a:solidFill>
              </a:rPr>
              <a:t>t</a:t>
            </a:r>
            <a:endParaRPr lang="lt-LT" sz="2300" dirty="0">
              <a:solidFill>
                <a:schemeClr val="tx1"/>
              </a:solidFill>
            </a:endParaRPr>
          </a:p>
        </p:txBody>
      </p:sp>
      <p:cxnSp>
        <p:nvCxnSpPr>
          <p:cNvPr id="31" name="Straight Arrow Connector 30"/>
          <p:cNvCxnSpPr>
            <a:stCxn id="65" idx="0"/>
            <a:endCxn id="60" idx="1"/>
          </p:cNvCxnSpPr>
          <p:nvPr/>
        </p:nvCxnSpPr>
        <p:spPr>
          <a:xfrm flipV="1">
            <a:off x="2129001" y="2443788"/>
            <a:ext cx="2321883" cy="1066321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stCxn id="62" idx="7"/>
            <a:endCxn id="86" idx="2"/>
          </p:cNvCxnSpPr>
          <p:nvPr/>
        </p:nvCxnSpPr>
        <p:spPr>
          <a:xfrm flipV="1">
            <a:off x="4909140" y="3889824"/>
            <a:ext cx="1973103" cy="995331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>
            <a:stCxn id="60" idx="4"/>
            <a:endCxn id="62" idx="0"/>
          </p:cNvCxnSpPr>
          <p:nvPr/>
        </p:nvCxnSpPr>
        <p:spPr>
          <a:xfrm>
            <a:off x="4680012" y="2996952"/>
            <a:ext cx="0" cy="1793295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Rectangle 51"/>
          <p:cNvSpPr/>
          <p:nvPr/>
        </p:nvSpPr>
        <p:spPr>
          <a:xfrm>
            <a:off x="2787665" y="2607616"/>
            <a:ext cx="5693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lt-LT" dirty="0" smtClean="0"/>
              <a:t>999</a:t>
            </a:r>
            <a:endParaRPr lang="lt-LT" dirty="0"/>
          </a:p>
        </p:txBody>
      </p:sp>
      <p:cxnSp>
        <p:nvCxnSpPr>
          <p:cNvPr id="19" name="Straight Arrow Connector 18"/>
          <p:cNvCxnSpPr>
            <a:stCxn id="60" idx="3"/>
            <a:endCxn id="65" idx="6"/>
          </p:cNvCxnSpPr>
          <p:nvPr/>
        </p:nvCxnSpPr>
        <p:spPr>
          <a:xfrm flipH="1">
            <a:off x="2453037" y="2902044"/>
            <a:ext cx="1997847" cy="932101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86" idx="4"/>
            <a:endCxn id="62" idx="5"/>
          </p:cNvCxnSpPr>
          <p:nvPr/>
        </p:nvCxnSpPr>
        <p:spPr>
          <a:xfrm flipH="1">
            <a:off x="4909140" y="4213860"/>
            <a:ext cx="2297139" cy="1129551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 flipH="1">
            <a:off x="3419872" y="3455208"/>
            <a:ext cx="2880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t-LT" dirty="0"/>
              <a:t>1</a:t>
            </a:r>
          </a:p>
        </p:txBody>
      </p:sp>
      <p:cxnSp>
        <p:nvCxnSpPr>
          <p:cNvPr id="25" name="Straight Arrow Connector 24"/>
          <p:cNvCxnSpPr>
            <a:stCxn id="62" idx="3"/>
            <a:endCxn id="65" idx="4"/>
          </p:cNvCxnSpPr>
          <p:nvPr/>
        </p:nvCxnSpPr>
        <p:spPr>
          <a:xfrm flipH="1" flipV="1">
            <a:off x="2129001" y="4158181"/>
            <a:ext cx="2321883" cy="118523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86" idx="2"/>
            <a:endCxn id="60" idx="5"/>
          </p:cNvCxnSpPr>
          <p:nvPr/>
        </p:nvCxnSpPr>
        <p:spPr>
          <a:xfrm flipH="1" flipV="1">
            <a:off x="4909140" y="2902044"/>
            <a:ext cx="1973103" cy="98778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tangle 33"/>
          <p:cNvSpPr/>
          <p:nvPr/>
        </p:nvSpPr>
        <p:spPr>
          <a:xfrm flipH="1">
            <a:off x="2928342" y="4747943"/>
            <a:ext cx="2880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t-LT" dirty="0"/>
              <a:t>1</a:t>
            </a:r>
          </a:p>
        </p:txBody>
      </p:sp>
      <p:sp>
        <p:nvSpPr>
          <p:cNvPr id="35" name="Rectangle 34"/>
          <p:cNvSpPr/>
          <p:nvPr/>
        </p:nvSpPr>
        <p:spPr>
          <a:xfrm flipH="1">
            <a:off x="5607659" y="3422133"/>
            <a:ext cx="2880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t-LT" dirty="0"/>
              <a:t>1</a:t>
            </a:r>
          </a:p>
        </p:txBody>
      </p:sp>
      <p:sp>
        <p:nvSpPr>
          <p:cNvPr id="36" name="Rectangle 35"/>
          <p:cNvSpPr/>
          <p:nvPr/>
        </p:nvSpPr>
        <p:spPr>
          <a:xfrm>
            <a:off x="3367411" y="3968365"/>
            <a:ext cx="5693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lt-LT" dirty="0" smtClean="0"/>
              <a:t>999</a:t>
            </a:r>
            <a:endParaRPr lang="lt-LT" dirty="0"/>
          </a:p>
        </p:txBody>
      </p:sp>
      <p:sp>
        <p:nvSpPr>
          <p:cNvPr id="37" name="Rectangle 36"/>
          <p:cNvSpPr/>
          <p:nvPr/>
        </p:nvSpPr>
        <p:spPr>
          <a:xfrm>
            <a:off x="5889139" y="2532712"/>
            <a:ext cx="5693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lt-LT" dirty="0" smtClean="0"/>
              <a:t>999</a:t>
            </a:r>
            <a:endParaRPr lang="lt-LT" dirty="0"/>
          </a:p>
        </p:txBody>
      </p:sp>
      <p:sp>
        <p:nvSpPr>
          <p:cNvPr id="39" name="Rectangle 38"/>
          <p:cNvSpPr/>
          <p:nvPr/>
        </p:nvSpPr>
        <p:spPr>
          <a:xfrm flipH="1">
            <a:off x="4704408" y="3741001"/>
            <a:ext cx="2880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t-LT" dirty="0"/>
              <a:t>1</a:t>
            </a:r>
          </a:p>
        </p:txBody>
      </p:sp>
      <p:sp>
        <p:nvSpPr>
          <p:cNvPr id="40" name="Rectangle 39"/>
          <p:cNvSpPr/>
          <p:nvPr/>
        </p:nvSpPr>
        <p:spPr>
          <a:xfrm>
            <a:off x="5421212" y="4015242"/>
            <a:ext cx="5693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lt-LT" dirty="0" smtClean="0"/>
              <a:t>999</a:t>
            </a:r>
            <a:endParaRPr lang="lt-LT" dirty="0"/>
          </a:p>
        </p:txBody>
      </p:sp>
      <p:sp>
        <p:nvSpPr>
          <p:cNvPr id="41" name="Rectangle 40"/>
          <p:cNvSpPr/>
          <p:nvPr/>
        </p:nvSpPr>
        <p:spPr>
          <a:xfrm flipH="1">
            <a:off x="6128134" y="4794771"/>
            <a:ext cx="2880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t-LT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1222589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altLang="lt-LT" sz="3200" dirty="0"/>
              <a:t> </a:t>
            </a:r>
            <a:r>
              <a:rPr lang="lt-LT" altLang="lt-LT" sz="3200" dirty="0" smtClean="0"/>
              <a:t>Kitas pavyzdys (nepalankus atvejis)</a:t>
            </a:r>
            <a:endParaRPr lang="lt-LT" altLang="lt-LT" sz="3200" b="1" i="1" dirty="0" smtClean="0"/>
          </a:p>
        </p:txBody>
      </p:sp>
      <p:sp>
        <p:nvSpPr>
          <p:cNvPr id="60" name="Oval 59"/>
          <p:cNvSpPr/>
          <p:nvPr/>
        </p:nvSpPr>
        <p:spPr>
          <a:xfrm>
            <a:off x="4355976" y="2348880"/>
            <a:ext cx="648072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None/>
            </a:pPr>
            <a:r>
              <a:rPr lang="lt-LT" sz="2300" dirty="0" smtClean="0">
                <a:solidFill>
                  <a:schemeClr val="tx1"/>
                </a:solidFill>
              </a:rPr>
              <a:t>u</a:t>
            </a:r>
            <a:endParaRPr lang="lt-LT" sz="2300" baseline="-25000" dirty="0">
              <a:solidFill>
                <a:schemeClr val="tx1"/>
              </a:solidFill>
            </a:endParaRPr>
          </a:p>
        </p:txBody>
      </p:sp>
      <p:sp>
        <p:nvSpPr>
          <p:cNvPr id="62" name="Oval 61"/>
          <p:cNvSpPr/>
          <p:nvPr/>
        </p:nvSpPr>
        <p:spPr>
          <a:xfrm>
            <a:off x="4355976" y="4790247"/>
            <a:ext cx="648072" cy="648072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None/>
            </a:pPr>
            <a:r>
              <a:rPr lang="lt-LT" sz="2300" dirty="0" smtClean="0">
                <a:solidFill>
                  <a:schemeClr val="tx1"/>
                </a:solidFill>
              </a:rPr>
              <a:t>v</a:t>
            </a:r>
            <a:endParaRPr lang="lt-LT" sz="2300" dirty="0">
              <a:solidFill>
                <a:schemeClr val="tx1"/>
              </a:solidFill>
            </a:endParaRPr>
          </a:p>
        </p:txBody>
      </p:sp>
      <p:sp>
        <p:nvSpPr>
          <p:cNvPr id="65" name="Oval 64"/>
          <p:cNvSpPr/>
          <p:nvPr/>
        </p:nvSpPr>
        <p:spPr>
          <a:xfrm>
            <a:off x="1804965" y="3510109"/>
            <a:ext cx="648072" cy="648072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2300" dirty="0" smtClean="0">
                <a:solidFill>
                  <a:schemeClr val="tx1"/>
                </a:solidFill>
              </a:rPr>
              <a:t>s</a:t>
            </a:r>
            <a:endParaRPr lang="lt-LT" sz="2300" dirty="0">
              <a:solidFill>
                <a:schemeClr val="tx1"/>
              </a:solidFill>
            </a:endParaRPr>
          </a:p>
        </p:txBody>
      </p:sp>
      <p:cxnSp>
        <p:nvCxnSpPr>
          <p:cNvPr id="67" name="Straight Arrow Connector 66"/>
          <p:cNvCxnSpPr>
            <a:stCxn id="65" idx="6"/>
            <a:endCxn id="62" idx="1"/>
          </p:cNvCxnSpPr>
          <p:nvPr/>
        </p:nvCxnSpPr>
        <p:spPr>
          <a:xfrm>
            <a:off x="2453037" y="3834145"/>
            <a:ext cx="1997847" cy="105101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>
            <a:stCxn id="60" idx="7"/>
            <a:endCxn id="86" idx="0"/>
          </p:cNvCxnSpPr>
          <p:nvPr/>
        </p:nvCxnSpPr>
        <p:spPr>
          <a:xfrm>
            <a:off x="4909140" y="2443788"/>
            <a:ext cx="2297139" cy="112200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Oval 85"/>
          <p:cNvSpPr/>
          <p:nvPr/>
        </p:nvSpPr>
        <p:spPr>
          <a:xfrm>
            <a:off x="6882243" y="3565788"/>
            <a:ext cx="648072" cy="648072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2300" dirty="0" smtClean="0">
                <a:solidFill>
                  <a:schemeClr val="tx1"/>
                </a:solidFill>
              </a:rPr>
              <a:t>t</a:t>
            </a:r>
            <a:endParaRPr lang="lt-LT" sz="2300" dirty="0">
              <a:solidFill>
                <a:schemeClr val="tx1"/>
              </a:solidFill>
            </a:endParaRPr>
          </a:p>
        </p:txBody>
      </p:sp>
      <p:cxnSp>
        <p:nvCxnSpPr>
          <p:cNvPr id="31" name="Straight Arrow Connector 30"/>
          <p:cNvCxnSpPr>
            <a:stCxn id="65" idx="0"/>
            <a:endCxn id="60" idx="1"/>
          </p:cNvCxnSpPr>
          <p:nvPr/>
        </p:nvCxnSpPr>
        <p:spPr>
          <a:xfrm flipV="1">
            <a:off x="2129001" y="2443788"/>
            <a:ext cx="2321883" cy="1066321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stCxn id="62" idx="7"/>
            <a:endCxn id="86" idx="2"/>
          </p:cNvCxnSpPr>
          <p:nvPr/>
        </p:nvCxnSpPr>
        <p:spPr>
          <a:xfrm flipV="1">
            <a:off x="4909140" y="3889824"/>
            <a:ext cx="1973103" cy="995331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>
            <a:stCxn id="60" idx="4"/>
            <a:endCxn id="62" idx="0"/>
          </p:cNvCxnSpPr>
          <p:nvPr/>
        </p:nvCxnSpPr>
        <p:spPr>
          <a:xfrm>
            <a:off x="4680012" y="2996952"/>
            <a:ext cx="0" cy="1793295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Rectangle 51"/>
          <p:cNvSpPr/>
          <p:nvPr/>
        </p:nvSpPr>
        <p:spPr>
          <a:xfrm>
            <a:off x="2787665" y="2607616"/>
            <a:ext cx="5693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lt-LT" dirty="0" smtClean="0"/>
              <a:t>999</a:t>
            </a:r>
            <a:endParaRPr lang="lt-LT" dirty="0"/>
          </a:p>
        </p:txBody>
      </p:sp>
      <p:cxnSp>
        <p:nvCxnSpPr>
          <p:cNvPr id="19" name="Straight Arrow Connector 18"/>
          <p:cNvCxnSpPr>
            <a:stCxn id="60" idx="3"/>
            <a:endCxn id="65" idx="6"/>
          </p:cNvCxnSpPr>
          <p:nvPr/>
        </p:nvCxnSpPr>
        <p:spPr>
          <a:xfrm flipH="1">
            <a:off x="2453037" y="2902044"/>
            <a:ext cx="1997847" cy="932101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86" idx="4"/>
            <a:endCxn id="62" idx="5"/>
          </p:cNvCxnSpPr>
          <p:nvPr/>
        </p:nvCxnSpPr>
        <p:spPr>
          <a:xfrm flipH="1">
            <a:off x="4909140" y="4213860"/>
            <a:ext cx="2297139" cy="1129551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 flipH="1">
            <a:off x="3419872" y="3455208"/>
            <a:ext cx="2880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t-LT" dirty="0"/>
              <a:t>1</a:t>
            </a:r>
          </a:p>
        </p:txBody>
      </p:sp>
      <p:cxnSp>
        <p:nvCxnSpPr>
          <p:cNvPr id="25" name="Straight Arrow Connector 24"/>
          <p:cNvCxnSpPr>
            <a:stCxn id="62" idx="3"/>
            <a:endCxn id="65" idx="4"/>
          </p:cNvCxnSpPr>
          <p:nvPr/>
        </p:nvCxnSpPr>
        <p:spPr>
          <a:xfrm flipH="1" flipV="1">
            <a:off x="2129001" y="4158181"/>
            <a:ext cx="2321883" cy="118523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86" idx="2"/>
            <a:endCxn id="60" idx="5"/>
          </p:cNvCxnSpPr>
          <p:nvPr/>
        </p:nvCxnSpPr>
        <p:spPr>
          <a:xfrm flipH="1" flipV="1">
            <a:off x="4909140" y="2902044"/>
            <a:ext cx="1973103" cy="98778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tangle 33"/>
          <p:cNvSpPr/>
          <p:nvPr/>
        </p:nvSpPr>
        <p:spPr>
          <a:xfrm flipH="1">
            <a:off x="2928342" y="4747943"/>
            <a:ext cx="2880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t-LT" dirty="0"/>
              <a:t>1</a:t>
            </a:r>
          </a:p>
        </p:txBody>
      </p:sp>
      <p:sp>
        <p:nvSpPr>
          <p:cNvPr id="35" name="Rectangle 34"/>
          <p:cNvSpPr/>
          <p:nvPr/>
        </p:nvSpPr>
        <p:spPr>
          <a:xfrm flipH="1">
            <a:off x="5607659" y="3422133"/>
            <a:ext cx="2880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t-LT" dirty="0"/>
              <a:t>1</a:t>
            </a:r>
          </a:p>
        </p:txBody>
      </p:sp>
      <p:sp>
        <p:nvSpPr>
          <p:cNvPr id="36" name="Rectangle 35"/>
          <p:cNvSpPr/>
          <p:nvPr/>
        </p:nvSpPr>
        <p:spPr>
          <a:xfrm>
            <a:off x="3367411" y="3968365"/>
            <a:ext cx="5693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lt-LT" dirty="0" smtClean="0"/>
              <a:t>999</a:t>
            </a:r>
            <a:endParaRPr lang="lt-LT" dirty="0"/>
          </a:p>
        </p:txBody>
      </p:sp>
      <p:sp>
        <p:nvSpPr>
          <p:cNvPr id="37" name="Rectangle 36"/>
          <p:cNvSpPr/>
          <p:nvPr/>
        </p:nvSpPr>
        <p:spPr>
          <a:xfrm>
            <a:off x="5889139" y="2532712"/>
            <a:ext cx="5693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lt-LT" dirty="0" smtClean="0"/>
              <a:t>999</a:t>
            </a:r>
            <a:endParaRPr lang="lt-LT" dirty="0"/>
          </a:p>
        </p:txBody>
      </p:sp>
      <p:sp>
        <p:nvSpPr>
          <p:cNvPr id="27" name="Rectangle 26"/>
          <p:cNvSpPr/>
          <p:nvPr/>
        </p:nvSpPr>
        <p:spPr>
          <a:xfrm flipH="1">
            <a:off x="4704407" y="3741001"/>
            <a:ext cx="31550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t-LT" dirty="0"/>
              <a:t>1</a:t>
            </a:r>
          </a:p>
        </p:txBody>
      </p:sp>
      <p:sp>
        <p:nvSpPr>
          <p:cNvPr id="30" name="Rectangle 29"/>
          <p:cNvSpPr/>
          <p:nvPr/>
        </p:nvSpPr>
        <p:spPr>
          <a:xfrm>
            <a:off x="5421212" y="4015242"/>
            <a:ext cx="5693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lt-LT" dirty="0" smtClean="0"/>
              <a:t>999</a:t>
            </a:r>
            <a:endParaRPr lang="lt-LT" dirty="0"/>
          </a:p>
        </p:txBody>
      </p:sp>
      <p:sp>
        <p:nvSpPr>
          <p:cNvPr id="33" name="Rectangle 32"/>
          <p:cNvSpPr/>
          <p:nvPr/>
        </p:nvSpPr>
        <p:spPr>
          <a:xfrm flipH="1">
            <a:off x="6128134" y="4794771"/>
            <a:ext cx="2880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t-LT" dirty="0"/>
              <a:t>1</a:t>
            </a:r>
          </a:p>
        </p:txBody>
      </p:sp>
      <p:sp>
        <p:nvSpPr>
          <p:cNvPr id="39" name="Rectangle 38"/>
          <p:cNvSpPr/>
          <p:nvPr/>
        </p:nvSpPr>
        <p:spPr>
          <a:xfrm>
            <a:off x="7206279" y="5979254"/>
            <a:ext cx="8899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lt-LT" dirty="0" smtClean="0"/>
              <a:t>ir t. t... 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2178412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altLang="lt-LT" sz="2800" dirty="0" smtClean="0"/>
              <a:t>Apibendrinto </a:t>
            </a:r>
            <a:r>
              <a:rPr lang="lt-LT" altLang="lt-LT" sz="2800" dirty="0"/>
              <a:t>m</a:t>
            </a:r>
            <a:r>
              <a:rPr lang="en-US" altLang="lt-LT" sz="2800" dirty="0" err="1"/>
              <a:t>aksimalaus</a:t>
            </a:r>
            <a:r>
              <a:rPr lang="en-US" altLang="lt-LT" sz="2800" dirty="0"/>
              <a:t> </a:t>
            </a:r>
            <a:r>
              <a:rPr lang="en-US" altLang="lt-LT" sz="2800" dirty="0" err="1"/>
              <a:t>srauto</a:t>
            </a:r>
            <a:r>
              <a:rPr lang="en-US" altLang="lt-LT" sz="2800" dirty="0"/>
              <a:t> u</a:t>
            </a:r>
            <a:r>
              <a:rPr lang="lt-LT" altLang="lt-LT" sz="2800" dirty="0"/>
              <a:t>ž</a:t>
            </a:r>
            <a:r>
              <a:rPr lang="en-US" altLang="lt-LT" sz="2800" dirty="0" err="1" smtClean="0"/>
              <a:t>davin</a:t>
            </a:r>
            <a:r>
              <a:rPr lang="lt-LT" altLang="lt-LT" sz="2800" dirty="0" smtClean="0"/>
              <a:t>io sprendimas</a:t>
            </a:r>
            <a:endParaRPr lang="lt-LT" altLang="lt-LT" sz="2800" b="1" i="1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1600" y="1628800"/>
            <a:ext cx="7505700" cy="4543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9068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altLang="lt-LT" sz="3200" dirty="0" smtClean="0"/>
              <a:t>Priešsraučio </a:t>
            </a:r>
            <a:r>
              <a:rPr lang="lt-LT" altLang="lt-LT" sz="3200" dirty="0"/>
              <a:t>stūmimo </a:t>
            </a:r>
            <a:r>
              <a:rPr lang="lt-LT" altLang="lt-LT" sz="3200" dirty="0" smtClean="0"/>
              <a:t>algoritmas</a:t>
            </a:r>
            <a:br>
              <a:rPr lang="lt-LT" altLang="lt-LT" sz="3200" dirty="0" smtClean="0"/>
            </a:br>
            <a:r>
              <a:rPr lang="lt-LT" altLang="lt-LT" sz="3200" dirty="0" smtClean="0"/>
              <a:t>(</a:t>
            </a:r>
            <a:r>
              <a:rPr lang="lt-LT" altLang="lt-LT" sz="3200" i="1" dirty="0" smtClean="0"/>
              <a:t>angl</a:t>
            </a:r>
            <a:r>
              <a:rPr lang="lt-LT" altLang="lt-LT" sz="3200" i="1" dirty="0"/>
              <a:t>. </a:t>
            </a:r>
            <a:r>
              <a:rPr lang="lt-LT" altLang="lt-LT" sz="3200" i="1" dirty="0" smtClean="0"/>
              <a:t>Preflow-Push algorithm</a:t>
            </a:r>
            <a:r>
              <a:rPr lang="lt-LT" altLang="lt-LT" sz="3200" dirty="0" smtClean="0"/>
              <a:t>)</a:t>
            </a:r>
            <a:endParaRPr lang="lt-LT" altLang="lt-LT" sz="3200" b="1" i="1" dirty="0" smtClean="0"/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1043608" y="1628800"/>
            <a:ext cx="7643192" cy="4525963"/>
          </a:xfrm>
        </p:spPr>
        <p:txBody>
          <a:bodyPr/>
          <a:lstStyle/>
          <a:p>
            <a:endParaRPr lang="lt-LT" sz="2200" dirty="0" smtClean="0"/>
          </a:p>
          <a:p>
            <a:r>
              <a:rPr lang="lt-LT" sz="2200" dirty="0" smtClean="0"/>
              <a:t>Šiuo algoritmu taip</a:t>
            </a:r>
            <a:r>
              <a:rPr lang="en-US" sz="2200" dirty="0" smtClean="0"/>
              <a:t> pat</a:t>
            </a:r>
            <a:r>
              <a:rPr lang="lt-LT" sz="2200" dirty="0" smtClean="0"/>
              <a:t> išsprendžiamas maksimalaus srauto apskaičiavimo uždavinys.</a:t>
            </a:r>
            <a:endParaRPr lang="en-US" sz="2200" dirty="0" smtClean="0"/>
          </a:p>
          <a:p>
            <a:r>
              <a:rPr lang="en-US" sz="2200" dirty="0" err="1"/>
              <a:t>Priešsraučio</a:t>
            </a:r>
            <a:r>
              <a:rPr lang="en-US" sz="2200" dirty="0"/>
              <a:t> </a:t>
            </a:r>
            <a:r>
              <a:rPr lang="en-US" sz="2200" dirty="0" err="1"/>
              <a:t>stūmimo</a:t>
            </a:r>
            <a:r>
              <a:rPr lang="en-US" sz="2200" dirty="0"/>
              <a:t> </a:t>
            </a:r>
            <a:r>
              <a:rPr lang="en-US" sz="2200" dirty="0" err="1" smtClean="0"/>
              <a:t>algoritm</a:t>
            </a:r>
            <a:r>
              <a:rPr lang="lt-LT" sz="2200" dirty="0" smtClean="0"/>
              <a:t>o s</a:t>
            </a:r>
            <a:r>
              <a:rPr lang="en-US" sz="2200" dirty="0" smtClean="0"/>
              <a:t>u</a:t>
            </a:r>
            <a:r>
              <a:rPr lang="lt-LT" sz="2200" dirty="0" smtClean="0"/>
              <a:t>dėtingumas – O(|V|</a:t>
            </a:r>
            <a:r>
              <a:rPr lang="lt-LT" sz="2200" baseline="30000" dirty="0" smtClean="0"/>
              <a:t>3</a:t>
            </a:r>
            <a:r>
              <a:rPr lang="lt-LT" sz="2200" dirty="0" smtClean="0"/>
              <a:t>).</a:t>
            </a:r>
            <a:endParaRPr lang="en-US" sz="2200" dirty="0" smtClean="0"/>
          </a:p>
          <a:p>
            <a:r>
              <a:rPr lang="en-US" sz="2200" dirty="0" err="1" smtClean="0"/>
              <a:t>Pagrindin</a:t>
            </a:r>
            <a:r>
              <a:rPr lang="lt-LT" sz="2200" dirty="0" smtClean="0"/>
              <a:t>ė</a:t>
            </a:r>
            <a:r>
              <a:rPr lang="en-US" sz="2200" dirty="0" smtClean="0"/>
              <a:t>s </a:t>
            </a:r>
            <a:r>
              <a:rPr lang="en-US" sz="2200" dirty="0" err="1" smtClean="0"/>
              <a:t>operacijos</a:t>
            </a:r>
            <a:r>
              <a:rPr lang="en-US" sz="2200" dirty="0" smtClean="0"/>
              <a:t> </a:t>
            </a:r>
            <a:r>
              <a:rPr lang="lt-LT" sz="2200" dirty="0" smtClean="0"/>
              <a:t>– stumk(uv) ir iškrauk(u).</a:t>
            </a:r>
            <a:endParaRPr lang="en-US" sz="2000" dirty="0"/>
          </a:p>
          <a:p>
            <a:endParaRPr lang="lt-LT" sz="2000" dirty="0"/>
          </a:p>
        </p:txBody>
      </p:sp>
    </p:spTree>
    <p:extLst>
      <p:ext uri="{BB962C8B-B14F-4D97-AF65-F5344CB8AC3E}">
        <p14:creationId xmlns:p14="http://schemas.microsoft.com/office/powerpoint/2010/main" val="2726152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altLang="lt-LT" sz="3200" dirty="0" smtClean="0"/>
              <a:t>Priešsraučio </a:t>
            </a:r>
            <a:r>
              <a:rPr lang="lt-LT" altLang="lt-LT" sz="3200" dirty="0"/>
              <a:t>stūmimo </a:t>
            </a:r>
            <a:r>
              <a:rPr lang="lt-LT" altLang="lt-LT" sz="3200" dirty="0" smtClean="0"/>
              <a:t>algoritmas</a:t>
            </a:r>
            <a:br>
              <a:rPr lang="lt-LT" altLang="lt-LT" sz="3200" dirty="0" smtClean="0"/>
            </a:br>
            <a:r>
              <a:rPr lang="lt-LT" altLang="lt-LT" sz="3200" dirty="0" smtClean="0"/>
              <a:t>(</a:t>
            </a:r>
            <a:r>
              <a:rPr lang="lt-LT" altLang="lt-LT" sz="3200" i="1" dirty="0" smtClean="0"/>
              <a:t>angl</a:t>
            </a:r>
            <a:r>
              <a:rPr lang="lt-LT" altLang="lt-LT" sz="3200" i="1" dirty="0"/>
              <a:t>. </a:t>
            </a:r>
            <a:r>
              <a:rPr lang="lt-LT" altLang="lt-LT" sz="3200" i="1" dirty="0" smtClean="0"/>
              <a:t>Preflow-Push algorithm</a:t>
            </a:r>
            <a:r>
              <a:rPr lang="lt-LT" altLang="lt-LT" sz="3200" dirty="0" smtClean="0"/>
              <a:t>)</a:t>
            </a:r>
            <a:endParaRPr lang="lt-LT" altLang="lt-LT" sz="3200" b="1" i="1" dirty="0" smtClean="0"/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1043608" y="1628800"/>
            <a:ext cx="7643192" cy="4525963"/>
          </a:xfrm>
        </p:spPr>
        <p:txBody>
          <a:bodyPr/>
          <a:lstStyle/>
          <a:p>
            <a:r>
              <a:rPr lang="lt-LT" sz="2200" dirty="0" smtClean="0"/>
              <a:t>Priešsraučiu tinkle vadinama funkcija </a:t>
            </a:r>
            <a:r>
              <a:rPr lang="lt-LT" sz="2000" dirty="0" smtClean="0"/>
              <a:t>f </a:t>
            </a:r>
            <a:r>
              <a:rPr lang="lt-LT" sz="2000" dirty="0"/>
              <a:t>: V × V → </a:t>
            </a:r>
            <a:r>
              <a:rPr lang="lt-LT" sz="2000" dirty="0" smtClean="0"/>
              <a:t>R, tenkinanti sąlygas:</a:t>
            </a:r>
            <a:endParaRPr lang="en-US" sz="2000" dirty="0" smtClean="0"/>
          </a:p>
          <a:p>
            <a:pPr marL="457200" indent="-457200">
              <a:buFont typeface="+mj-lt"/>
              <a:buAutoNum type="arabicParenR"/>
            </a:pPr>
            <a:r>
              <a:rPr lang="lt-LT" sz="2000" dirty="0"/>
              <a:t>f(uv) = −f(vu),</a:t>
            </a:r>
          </a:p>
          <a:p>
            <a:pPr marL="457200" indent="-457200">
              <a:buFont typeface="+mj-lt"/>
              <a:buAutoNum type="arabicParenR"/>
            </a:pPr>
            <a:r>
              <a:rPr lang="lt-LT" sz="2000" dirty="0"/>
              <a:t>f(uv) ≤ c(uv),</a:t>
            </a:r>
          </a:p>
          <a:p>
            <a:pPr marL="457200" indent="-457200">
              <a:buFont typeface="+mj-lt"/>
              <a:buAutoNum type="arabicParenR"/>
            </a:pPr>
            <a:r>
              <a:rPr lang="lt-LT" sz="2000" dirty="0"/>
              <a:t>e(u) = f(V, u) = ≥ 0 kiekvienai u ∈ V \ </a:t>
            </a:r>
            <a:r>
              <a:rPr lang="lt-LT" sz="2000" dirty="0" smtClean="0"/>
              <a:t>{s}.</a:t>
            </a:r>
            <a:endParaRPr lang="en-US" sz="2000" dirty="0" smtClean="0"/>
          </a:p>
          <a:p>
            <a:pPr marL="457200" indent="-457200">
              <a:buFont typeface="+mj-lt"/>
              <a:buAutoNum type="arabicParenR"/>
            </a:pPr>
            <a:endParaRPr lang="en-US" sz="2000" dirty="0"/>
          </a:p>
          <a:p>
            <a:pPr marL="0" indent="0">
              <a:buNone/>
            </a:pPr>
            <a:r>
              <a:rPr lang="lt-LT" sz="2000" dirty="0"/>
              <a:t>c(uv</a:t>
            </a:r>
            <a:r>
              <a:rPr lang="lt-LT" sz="2000" dirty="0" smtClean="0"/>
              <a:t>)</a:t>
            </a:r>
            <a:r>
              <a:rPr lang="en-US" sz="2000" dirty="0" smtClean="0"/>
              <a:t> – </a:t>
            </a:r>
            <a:r>
              <a:rPr lang="lt-LT" sz="2000" dirty="0" smtClean="0"/>
              <a:t>briaunos uv </a:t>
            </a:r>
            <a:r>
              <a:rPr lang="en-US" sz="2000" dirty="0" err="1" smtClean="0"/>
              <a:t>talpa</a:t>
            </a:r>
            <a:r>
              <a:rPr lang="en-US" sz="2000" dirty="0" smtClean="0"/>
              <a:t>, </a:t>
            </a:r>
            <a:r>
              <a:rPr lang="lt-LT" sz="2000" dirty="0"/>
              <a:t>f(vu</a:t>
            </a:r>
            <a:r>
              <a:rPr lang="lt-LT" sz="2000" dirty="0" smtClean="0"/>
              <a:t>)</a:t>
            </a:r>
            <a:r>
              <a:rPr lang="en-US" sz="2000" dirty="0"/>
              <a:t> – </a:t>
            </a:r>
            <a:r>
              <a:rPr lang="lt-LT" sz="2000" dirty="0"/>
              <a:t>briaunos uv </a:t>
            </a:r>
            <a:r>
              <a:rPr lang="lt-LT" sz="2000" dirty="0" smtClean="0"/>
              <a:t>svoris, </a:t>
            </a:r>
            <a:r>
              <a:rPr lang="lt-LT" sz="2000" dirty="0"/>
              <a:t>e(u) </a:t>
            </a:r>
            <a:r>
              <a:rPr lang="lt-LT" sz="2000" dirty="0" smtClean="0"/>
              <a:t>– perteklinis srautas viršūnėje u.</a:t>
            </a:r>
            <a:endParaRPr lang="lt-LT" sz="20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03648" y="5022094"/>
            <a:ext cx="2638425" cy="123825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28184" y="2276872"/>
            <a:ext cx="2657475" cy="116205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932040" y="4813350"/>
            <a:ext cx="3114675" cy="1552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5082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altLang="lt-LT" sz="3200" dirty="0" smtClean="0"/>
              <a:t>Priešsraučio </a:t>
            </a:r>
            <a:r>
              <a:rPr lang="lt-LT" altLang="lt-LT" sz="3200" dirty="0"/>
              <a:t>stūmimo </a:t>
            </a:r>
            <a:r>
              <a:rPr lang="lt-LT" altLang="lt-LT" sz="3200" dirty="0" smtClean="0"/>
              <a:t>algoritmas</a:t>
            </a:r>
            <a:endParaRPr lang="lt-LT" altLang="lt-LT" sz="3200" b="1" i="1" dirty="0" smtClean="0"/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1043608" y="1628800"/>
            <a:ext cx="7643192" cy="4525963"/>
          </a:xfrm>
        </p:spPr>
        <p:txBody>
          <a:bodyPr/>
          <a:lstStyle/>
          <a:p>
            <a:r>
              <a:rPr lang="lt-LT" sz="2200" b="1" dirty="0" smtClean="0"/>
              <a:t>Likutinė talpa </a:t>
            </a:r>
            <a:r>
              <a:rPr lang="lt-LT" sz="2200" dirty="0" smtClean="0"/>
              <a:t>c</a:t>
            </a:r>
            <a:r>
              <a:rPr lang="lt-LT" sz="2200" baseline="-25000" dirty="0" smtClean="0"/>
              <a:t>f</a:t>
            </a:r>
            <a:r>
              <a:rPr lang="lt-LT" sz="2200" dirty="0" smtClean="0"/>
              <a:t> parodo, k</a:t>
            </a:r>
            <a:r>
              <a:rPr lang="en-US" sz="2200" dirty="0" smtClean="0"/>
              <a:t>ok</a:t>
            </a:r>
            <a:r>
              <a:rPr lang="lt-LT" sz="2200" dirty="0" smtClean="0"/>
              <a:t>į svorį galima perkelti iš viršūnės u į viršūnę v:</a:t>
            </a:r>
          </a:p>
          <a:p>
            <a:endParaRPr lang="lt-LT" sz="2200" dirty="0"/>
          </a:p>
          <a:p>
            <a:endParaRPr lang="lt-LT" sz="2200" dirty="0" smtClean="0"/>
          </a:p>
          <a:p>
            <a:r>
              <a:rPr lang="lt-LT" sz="2200" b="1" dirty="0" smtClean="0"/>
              <a:t>Aukščiu</a:t>
            </a:r>
            <a:r>
              <a:rPr lang="lt-LT" sz="2200" dirty="0" smtClean="0"/>
              <a:t> </a:t>
            </a:r>
            <a:r>
              <a:rPr lang="lt-LT" sz="2200" dirty="0"/>
              <a:t>vadinama funkcija h : V </a:t>
            </a:r>
            <a:r>
              <a:rPr lang="lt-LT" sz="2400" dirty="0"/>
              <a:t>→</a:t>
            </a:r>
            <a:r>
              <a:rPr lang="lt-LT" sz="2200" dirty="0" smtClean="0"/>
              <a:t> N, tenkinanti sąlygas:</a:t>
            </a:r>
          </a:p>
          <a:p>
            <a:endParaRPr lang="lt-LT" sz="2200" dirty="0"/>
          </a:p>
          <a:p>
            <a:endParaRPr lang="lt-LT" sz="2200" dirty="0" smtClean="0"/>
          </a:p>
          <a:p>
            <a:endParaRPr lang="lt-LT" sz="2200" dirty="0"/>
          </a:p>
          <a:p>
            <a:r>
              <a:rPr lang="lt-LT" sz="2200" dirty="0" smtClean="0"/>
              <a:t>Likutiniu tinklu vadinamas grafas                    :</a:t>
            </a:r>
            <a:endParaRPr lang="lt-LT" sz="20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03848" y="2564904"/>
            <a:ext cx="2924175" cy="40005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87824" y="3905250"/>
            <a:ext cx="3467100" cy="105727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652120" y="5241404"/>
            <a:ext cx="1362075" cy="3429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665560" y="5773763"/>
            <a:ext cx="6000750" cy="38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4169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z="4000" dirty="0"/>
              <a:t>Stumk(uv</a:t>
            </a:r>
            <a:r>
              <a:rPr lang="lt-LT" sz="4000" dirty="0" smtClean="0"/>
              <a:t>) ir </a:t>
            </a:r>
            <a:r>
              <a:rPr lang="lt-LT" sz="4000" dirty="0"/>
              <a:t>Kelk(u)</a:t>
            </a:r>
            <a:endParaRPr lang="lt-LT" altLang="lt-LT" sz="4000" b="1" i="1" dirty="0" smtClean="0"/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1043608" y="1417638"/>
            <a:ext cx="3384376" cy="769441"/>
          </a:xfrm>
        </p:spPr>
        <p:txBody>
          <a:bodyPr/>
          <a:lstStyle/>
          <a:p>
            <a:pPr marL="0" indent="0">
              <a:buNone/>
            </a:pPr>
            <a:r>
              <a:rPr lang="lt-LT" sz="2200" dirty="0"/>
              <a:t>Stumk(uv) </a:t>
            </a:r>
            <a:r>
              <a:rPr lang="lt-LT" sz="2200" dirty="0" smtClean="0"/>
              <a:t>bus vykdoma tada, kai:</a:t>
            </a:r>
            <a:endParaRPr lang="lt-LT" sz="22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5596" y="3137818"/>
            <a:ext cx="3747486" cy="2088232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839041" y="5359806"/>
            <a:ext cx="3853963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lt-LT" sz="2200" dirty="0" smtClean="0"/>
              <a:t>Vykdymo metu briauna uv išstumiamas srautas</a:t>
            </a:r>
            <a:endParaRPr lang="lt-LT" sz="2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71600" y="6129247"/>
            <a:ext cx="3600400" cy="41904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691680" y="2217654"/>
            <a:ext cx="1892052" cy="786408"/>
          </a:xfrm>
          <a:prstGeom prst="rect">
            <a:avLst/>
          </a:prstGeom>
        </p:spPr>
      </p:pic>
      <p:sp>
        <p:nvSpPr>
          <p:cNvPr id="12" name="Content Placeholder 2"/>
          <p:cNvSpPr txBox="1">
            <a:spLocks/>
          </p:cNvSpPr>
          <p:nvPr/>
        </p:nvSpPr>
        <p:spPr bwMode="auto">
          <a:xfrm>
            <a:off x="5148064" y="1448213"/>
            <a:ext cx="3384376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FontTx/>
              <a:buNone/>
            </a:pPr>
            <a:r>
              <a:rPr lang="lt-LT" sz="2200" kern="0" dirty="0" smtClean="0"/>
              <a:t>Kelk(u) bus vykdoma tada, kai:</a:t>
            </a:r>
            <a:endParaRPr lang="lt-LT" sz="2200" kern="0" dirty="0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722186" y="3002846"/>
            <a:ext cx="1985653" cy="385876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151487" y="2434007"/>
            <a:ext cx="3021849" cy="353702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156026" y="3717032"/>
            <a:ext cx="3600400" cy="672448"/>
          </a:xfrm>
          <a:prstGeom prst="rect">
            <a:avLst/>
          </a:prstGeom>
        </p:spPr>
      </p:pic>
      <p:sp>
        <p:nvSpPr>
          <p:cNvPr id="18" name="Content Placeholder 2"/>
          <p:cNvSpPr txBox="1">
            <a:spLocks/>
          </p:cNvSpPr>
          <p:nvPr/>
        </p:nvSpPr>
        <p:spPr bwMode="auto">
          <a:xfrm>
            <a:off x="5156026" y="4717790"/>
            <a:ext cx="3384376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FontTx/>
              <a:buNone/>
            </a:pPr>
            <a:r>
              <a:rPr lang="lt-LT" sz="2200" kern="0" dirty="0" smtClean="0"/>
              <a:t>Kelk(u) atliekama, kai viršūnė u yra </a:t>
            </a:r>
            <a:r>
              <a:rPr lang="lt-LT" sz="2200" kern="0" smtClean="0"/>
              <a:t>perteklinė </a:t>
            </a:r>
            <a:r>
              <a:rPr lang="lt-LT" sz="2200" kern="0" smtClean="0"/>
              <a:t>visoms </a:t>
            </a:r>
            <a:r>
              <a:rPr lang="lt-LT" sz="2200" kern="0" dirty="0" smtClean="0"/>
              <a:t>briaunoms uv. Šaltinio s ir tikslo t viršūnės nėra keliamos.</a:t>
            </a:r>
            <a:endParaRPr lang="lt-LT" sz="2200" kern="0" dirty="0"/>
          </a:p>
        </p:txBody>
      </p:sp>
    </p:spTree>
    <p:extLst>
      <p:ext uri="{BB962C8B-B14F-4D97-AF65-F5344CB8AC3E}">
        <p14:creationId xmlns:p14="http://schemas.microsoft.com/office/powerpoint/2010/main" val="3736395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z="3600" dirty="0"/>
              <a:t>Stumk(uv</a:t>
            </a:r>
            <a:r>
              <a:rPr lang="lt-LT" sz="3600" dirty="0" smtClean="0"/>
              <a:t>) ir Kelk(u)</a:t>
            </a:r>
            <a:br>
              <a:rPr lang="lt-LT" sz="3600" dirty="0" smtClean="0"/>
            </a:br>
            <a:r>
              <a:rPr lang="lt-LT" sz="3600" dirty="0" smtClean="0"/>
              <a:t>realizavimo pavyzdys</a:t>
            </a:r>
            <a:endParaRPr lang="lt-LT" altLang="lt-LT" sz="3600" b="1" i="1" dirty="0" smtClean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9552" y="2060848"/>
            <a:ext cx="8362950" cy="3705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7882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altLang="lt-LT" sz="3200" dirty="0" smtClean="0"/>
              <a:t>Srautai tinkluose</a:t>
            </a:r>
            <a:endParaRPr lang="lt-LT" altLang="lt-LT" sz="3200" b="1" i="1" dirty="0" smtClean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171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043608" y="1628800"/>
                <a:ext cx="7643192" cy="4525963"/>
              </a:xfrm>
            </p:spPr>
            <p:txBody>
              <a:bodyPr/>
              <a:lstStyle/>
              <a:p>
                <a:r>
                  <a:rPr lang="en-US" sz="2000" b="1" dirty="0" smtClean="0"/>
                  <a:t>Apibr</a:t>
                </a:r>
                <a:r>
                  <a:rPr lang="lt-LT" sz="2000" b="1" dirty="0" smtClean="0"/>
                  <a:t>ėž</a:t>
                </a:r>
                <a:r>
                  <a:rPr lang="en-US" sz="2000" b="1" dirty="0" err="1" smtClean="0"/>
                  <a:t>imas</a:t>
                </a:r>
                <a:r>
                  <a:rPr lang="en-US" sz="2000" b="1" dirty="0" smtClean="0"/>
                  <a:t>.</a:t>
                </a:r>
                <a:r>
                  <a:rPr lang="en-US" sz="2000" dirty="0" smtClean="0"/>
                  <a:t> </a:t>
                </a:r>
                <a:r>
                  <a:rPr lang="lt-LT" sz="2000" dirty="0" smtClean="0"/>
                  <a:t>Srautu </a:t>
                </a:r>
                <a:r>
                  <a:rPr lang="lt-LT" sz="2000" dirty="0"/>
                  <a:t>tinkle G </a:t>
                </a:r>
                <a:r>
                  <a:rPr lang="en-US" sz="2000" dirty="0"/>
                  <a:t>=</a:t>
                </a:r>
                <a:r>
                  <a:rPr lang="lt-LT" sz="2000" dirty="0"/>
                  <a:t> </a:t>
                </a:r>
                <a:r>
                  <a:rPr lang="en-US" sz="2000" dirty="0"/>
                  <a:t>(V, E</a:t>
                </a:r>
                <a:r>
                  <a:rPr lang="en-US" sz="2000" dirty="0" smtClean="0"/>
                  <a:t>)</a:t>
                </a:r>
                <a:r>
                  <a:rPr lang="lt-LT" sz="2000" dirty="0" smtClean="0"/>
                  <a:t> </a:t>
                </a:r>
                <a:r>
                  <a:rPr lang="lt-LT" sz="2000" dirty="0"/>
                  <a:t>vadinama </a:t>
                </a:r>
                <a:r>
                  <a:rPr lang="lt-LT" sz="2000" dirty="0" smtClean="0"/>
                  <a:t>funkcija</a:t>
                </a:r>
              </a:p>
              <a:p>
                <a:pPr marL="0" indent="0">
                  <a:buNone/>
                </a:pPr>
                <a:r>
                  <a:rPr lang="lt-LT" sz="2000" dirty="0" smtClean="0"/>
                  <a:t>f </a:t>
                </a:r>
                <a:r>
                  <a:rPr lang="lt-LT" sz="2000" dirty="0"/>
                  <a:t>: V × V</a:t>
                </a:r>
                <a:r>
                  <a:rPr lang="lt-LT" sz="2000" dirty="0" smtClean="0"/>
                  <a:t> </a:t>
                </a:r>
                <a:r>
                  <a:rPr lang="lt-LT" sz="2000" dirty="0"/>
                  <a:t>→ </a:t>
                </a:r>
                <a:r>
                  <a:rPr lang="lt-LT" sz="2000" dirty="0" smtClean="0"/>
                  <a:t>R, jei tenkinamos tokios sąlygos:</a:t>
                </a:r>
              </a:p>
              <a:p>
                <a:pPr marL="457200" indent="-457200">
                  <a:buFont typeface="+mj-lt"/>
                  <a:buAutoNum type="arabicParenR"/>
                </a:pPr>
                <a:r>
                  <a:rPr lang="lt-LT" sz="2000" dirty="0"/>
                  <a:t>f(uv) ≤ c(uv</a:t>
                </a:r>
                <a:r>
                  <a:rPr lang="lt-LT" sz="2000" dirty="0" smtClean="0"/>
                  <a:t>),</a:t>
                </a:r>
              </a:p>
              <a:p>
                <a:pPr marL="457200" indent="-457200">
                  <a:buFont typeface="+mj-lt"/>
                  <a:buAutoNum type="arabicParenR"/>
                </a:pPr>
                <a:r>
                  <a:rPr lang="lt-LT" sz="2000" dirty="0"/>
                  <a:t>f(uv) = −f(vu</a:t>
                </a:r>
                <a:r>
                  <a:rPr lang="lt-LT" sz="2000" dirty="0" smtClean="0"/>
                  <a:t>)</a:t>
                </a:r>
                <a:r>
                  <a:rPr lang="en-US" sz="2000" dirty="0" smtClean="0"/>
                  <a:t>,</a:t>
                </a:r>
                <a:endParaRPr lang="lt-LT" sz="2000" dirty="0" smtClean="0"/>
              </a:p>
              <a:p>
                <a:pPr marL="457200" indent="-457200">
                  <a:buFont typeface="+mj-lt"/>
                  <a:buAutoNum type="arabicParenR"/>
                </a:pPr>
                <a:r>
                  <a:rPr lang="en-US" sz="2000" dirty="0" err="1" smtClean="0"/>
                  <a:t>kiekvienai</a:t>
                </a:r>
                <a:r>
                  <a:rPr lang="en-US" sz="2000" dirty="0" smtClean="0"/>
                  <a:t> </a:t>
                </a:r>
                <a:r>
                  <a:rPr lang="lt-LT" sz="2000" dirty="0" smtClean="0"/>
                  <a:t>u </a:t>
                </a:r>
                <a:r>
                  <a:rPr lang="lt-LT" sz="2000" dirty="0"/>
                  <a:t>∈ V \ {s, t</a:t>
                </a:r>
                <a:r>
                  <a:rPr lang="lt-LT" sz="2000" dirty="0" smtClean="0"/>
                  <a:t>} teisinga sąlyga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supHide m:val="on"/>
                          <m:ctrlPr>
                            <a:rPr lang="lt-LT" sz="20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7"/>
                            </m:rPr>
                            <a:rPr lang="lt-LT" sz="2000" i="1">
                              <a:latin typeface="Cambria Math" panose="02040503050406030204" pitchFamily="18" charset="0"/>
                            </a:rPr>
                            <m:t>𝑣</m:t>
                          </m:r>
                          <m:r>
                            <a:rPr lang="lt-LT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∈</m:t>
                          </m:r>
                          <m:r>
                            <a:rPr lang="lt-LT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𝑉</m:t>
                          </m:r>
                        </m:sub>
                        <m:sup/>
                        <m:e>
                          <m:r>
                            <a:rPr lang="lt-LT" sz="2000" i="1">
                              <a:latin typeface="Cambria Math" panose="020405030504060302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lt-LT" sz="2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lt-LT" sz="2000" i="1">
                                  <a:latin typeface="Cambria Math" panose="02040503050406030204" pitchFamily="18" charset="0"/>
                                </a:rPr>
                                <m:t>𝑢𝑣</m:t>
                              </m:r>
                            </m:e>
                          </m:d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=0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.</m:t>
                          </m:r>
                        </m:e>
                      </m:nary>
                    </m:oMath>
                  </m:oMathPara>
                </a14:m>
                <a:endParaRPr lang="lt-LT" sz="2000" dirty="0"/>
              </a:p>
              <a:p>
                <a:r>
                  <a:rPr lang="lt-LT" sz="2000" dirty="0"/>
                  <a:t>3 sąlyga dar </a:t>
                </a:r>
                <a:r>
                  <a:rPr lang="lt-LT" sz="2000" dirty="0" smtClean="0"/>
                  <a:t>vad</a:t>
                </a:r>
                <a:r>
                  <a:rPr lang="en-US" sz="2000" dirty="0" err="1" smtClean="0"/>
                  <a:t>i</a:t>
                </a:r>
                <a:r>
                  <a:rPr lang="lt-LT" sz="2000" dirty="0" smtClean="0"/>
                  <a:t>nama </a:t>
                </a:r>
                <a:r>
                  <a:rPr lang="lt-LT" sz="2000" i="1" dirty="0" smtClean="0"/>
                  <a:t>Kirchhofo</a:t>
                </a:r>
                <a:r>
                  <a:rPr lang="lt-LT" sz="2000" dirty="0" smtClean="0"/>
                  <a:t> </a:t>
                </a:r>
                <a:r>
                  <a:rPr lang="lt-LT" sz="2000" dirty="0"/>
                  <a:t>aksioma</a:t>
                </a:r>
                <a:r>
                  <a:rPr lang="lt-LT" sz="2000" dirty="0" smtClean="0"/>
                  <a:t>.</a:t>
                </a:r>
                <a:endParaRPr lang="en-US" sz="2000" dirty="0" smtClean="0"/>
              </a:p>
              <a:p>
                <a:r>
                  <a:rPr lang="en-US" sz="2000" dirty="0" err="1" smtClean="0"/>
                  <a:t>Srauto</a:t>
                </a:r>
                <a:r>
                  <a:rPr lang="en-US" sz="2000" dirty="0" smtClean="0"/>
                  <a:t> </a:t>
                </a:r>
                <a:r>
                  <a:rPr lang="en-US" sz="2000" dirty="0" err="1" smtClean="0"/>
                  <a:t>didumu</a:t>
                </a:r>
                <a:r>
                  <a:rPr lang="en-US" sz="2000" dirty="0" smtClean="0"/>
                  <a:t> </a:t>
                </a:r>
                <a:r>
                  <a:rPr lang="en-US" sz="2000" dirty="0" err="1" smtClean="0"/>
                  <a:t>vadinamas</a:t>
                </a:r>
                <a:r>
                  <a:rPr lang="en-US" sz="2000" dirty="0" smtClean="0"/>
                  <a:t> </a:t>
                </a:r>
                <a:r>
                  <a:rPr lang="en-US" sz="2000" dirty="0" err="1" smtClean="0"/>
                  <a:t>dydis</a:t>
                </a:r>
                <a:endParaRPr lang="en-US" sz="2000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lt-LT" sz="20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</m:d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supHide m:val="on"/>
                          <m:ctrlPr>
                            <a:rPr lang="lt-LT" sz="20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7"/>
                            </m:rPr>
                            <a:rPr lang="lt-LT" sz="2000" i="1">
                              <a:latin typeface="Cambria Math" panose="02040503050406030204" pitchFamily="18" charset="0"/>
                            </a:rPr>
                            <m:t>𝑣</m:t>
                          </m:r>
                          <m:r>
                            <a:rPr lang="lt-LT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∈</m:t>
                          </m:r>
                          <m:r>
                            <a:rPr lang="lt-LT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𝑉</m:t>
                          </m:r>
                        </m:sub>
                        <m:sup/>
                        <m:e>
                          <m:r>
                            <a:rPr lang="lt-LT" sz="2000" i="1">
                              <a:latin typeface="Cambria Math" panose="020405030504060302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lt-LT" sz="2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𝑠𝑣</m:t>
                              </m:r>
                            </m:e>
                          </m:d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=</m:t>
                          </m:r>
                          <m:nary>
                            <m:naryPr>
                              <m:chr m:val="∑"/>
                              <m:supHide m:val="on"/>
                              <m:ctrlPr>
                                <a:rPr lang="lt-LT" sz="2000" i="1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7"/>
                                </m:rPr>
                                <a:rPr lang="lt-LT" sz="2000" i="1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  <m:r>
                                <a:rPr lang="lt-LT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∈</m:t>
                              </m:r>
                              <m:r>
                                <a:rPr lang="lt-LT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𝑉</m:t>
                              </m:r>
                            </m:sub>
                            <m:sup/>
                            <m:e>
                              <m:r>
                                <a:rPr lang="lt-LT" sz="2000" i="1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  <m:d>
                                <m:dPr>
                                  <m:ctrlPr>
                                    <a:rPr lang="lt-LT" sz="20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  <m:t>𝑣𝑡</m:t>
                                  </m:r>
                                </m:e>
                              </m:d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=0</m:t>
                              </m:r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.</m:t>
                              </m:r>
                            </m:e>
                          </m:nary>
                        </m:e>
                      </m:nary>
                    </m:oMath>
                  </m:oMathPara>
                </a14:m>
                <a:endParaRPr lang="en-US" sz="2000" dirty="0"/>
              </a:p>
              <a:p>
                <a:endParaRPr lang="lt-LT" sz="2000" dirty="0"/>
              </a:p>
            </p:txBody>
          </p:sp>
        </mc:Choice>
        <mc:Fallback xmlns="">
          <p:sp>
            <p:nvSpPr>
              <p:cNvPr id="7171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43608" y="1628800"/>
                <a:ext cx="7643192" cy="4525963"/>
              </a:xfrm>
              <a:blipFill>
                <a:blip r:embed="rId2"/>
                <a:stretch>
                  <a:fillRect l="-797" t="-538"/>
                </a:stretch>
              </a:blipFill>
            </p:spPr>
            <p:txBody>
              <a:bodyPr/>
              <a:lstStyle/>
              <a:p>
                <a:r>
                  <a:rPr lang="lt-L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74869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altLang="lt-LT" sz="3600" dirty="0"/>
              <a:t>Priešsraučio stūmimo algoritmas</a:t>
            </a:r>
            <a:endParaRPr lang="lt-LT" sz="3500" dirty="0"/>
          </a:p>
        </p:txBody>
      </p:sp>
      <p:sp>
        <p:nvSpPr>
          <p:cNvPr id="4" name="Rectangle 3"/>
          <p:cNvSpPr/>
          <p:nvPr/>
        </p:nvSpPr>
        <p:spPr>
          <a:xfrm>
            <a:off x="4427984" y="2924944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lt-LT" b="1" dirty="0" smtClean="0"/>
              <a:t>Bendra Pr-St procedūra:</a:t>
            </a:r>
          </a:p>
          <a:p>
            <a:r>
              <a:rPr lang="lt-LT" dirty="0" smtClean="0"/>
              <a:t>1. INIT(G, s)</a:t>
            </a:r>
          </a:p>
          <a:p>
            <a:r>
              <a:rPr lang="lt-LT" dirty="0" smtClean="0"/>
              <a:t>2</a:t>
            </a:r>
            <a:r>
              <a:rPr lang="lt-LT" dirty="0"/>
              <a:t>. </a:t>
            </a:r>
            <a:r>
              <a:rPr lang="lt-LT" b="1" dirty="0" smtClean="0"/>
              <a:t>while</a:t>
            </a:r>
            <a:r>
              <a:rPr lang="lt-LT" dirty="0" smtClean="0"/>
              <a:t> </a:t>
            </a:r>
            <a:r>
              <a:rPr lang="lt-LT" dirty="0"/>
              <a:t>egzistuoja </a:t>
            </a:r>
            <a:r>
              <a:rPr lang="lt-LT" dirty="0" smtClean="0"/>
              <a:t>galimybė naudoti 	</a:t>
            </a:r>
            <a:r>
              <a:rPr lang="lt-LT" b="1" dirty="0" smtClean="0"/>
              <a:t>Kelk(u</a:t>
            </a:r>
            <a:r>
              <a:rPr lang="lt-LT" b="1" dirty="0"/>
              <a:t>)</a:t>
            </a:r>
            <a:r>
              <a:rPr lang="lt-LT" dirty="0"/>
              <a:t> ar </a:t>
            </a:r>
            <a:r>
              <a:rPr lang="lt-LT" b="1" dirty="0" smtClean="0"/>
              <a:t>Stumk(uv</a:t>
            </a:r>
            <a:r>
              <a:rPr lang="lt-LT" b="1" dirty="0"/>
              <a:t>)</a:t>
            </a:r>
          </a:p>
          <a:p>
            <a:r>
              <a:rPr lang="lt-LT" dirty="0"/>
              <a:t>3. </a:t>
            </a:r>
            <a:r>
              <a:rPr lang="lt-LT" dirty="0" smtClean="0"/>
              <a:t>	</a:t>
            </a:r>
            <a:r>
              <a:rPr lang="lt-LT" b="1" dirty="0" smtClean="0"/>
              <a:t>do</a:t>
            </a:r>
            <a:r>
              <a:rPr lang="lt-LT" dirty="0" smtClean="0"/>
              <a:t> </a:t>
            </a:r>
            <a:r>
              <a:rPr lang="lt-LT" dirty="0"/>
              <a:t>tai.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15616" y="1916832"/>
            <a:ext cx="2992144" cy="40553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2107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altLang="lt-LT" sz="3500" dirty="0" smtClean="0"/>
              <a:t>Maksimalaus srauto taikymai</a:t>
            </a:r>
            <a:endParaRPr lang="lt-LT" sz="35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lt-LT" sz="2400" dirty="0" smtClean="0"/>
          </a:p>
          <a:p>
            <a:r>
              <a:rPr lang="lt-LT" sz="2400" dirty="0" smtClean="0"/>
              <a:t>Maksimalus dvidalis suporavimas (Halo </a:t>
            </a:r>
            <a:r>
              <a:rPr lang="lt-LT" sz="2400" dirty="0"/>
              <a:t>vedybų </a:t>
            </a:r>
            <a:r>
              <a:rPr lang="lt-LT" sz="2400" dirty="0" smtClean="0"/>
              <a:t>problema, </a:t>
            </a:r>
            <a:r>
              <a:rPr lang="lt-LT" sz="2400" i="1" dirty="0"/>
              <a:t>angl. Hall's </a:t>
            </a:r>
            <a:r>
              <a:rPr lang="lt-LT" sz="2400" i="1" dirty="0" smtClean="0"/>
              <a:t>marriage problem</a:t>
            </a:r>
            <a:r>
              <a:rPr lang="lt-LT" sz="2400" dirty="0" smtClean="0"/>
              <a:t>).</a:t>
            </a:r>
          </a:p>
          <a:p>
            <a:endParaRPr lang="lt-LT" sz="2400" dirty="0" smtClean="0"/>
          </a:p>
          <a:p>
            <a:r>
              <a:rPr lang="lt-LT" sz="2400" dirty="0" smtClean="0"/>
              <a:t>Ištrūkimo uždavinys (arba kitaip – išsigelbėjimo problema, </a:t>
            </a:r>
            <a:r>
              <a:rPr lang="lt-LT" sz="2400" i="1" dirty="0" smtClean="0"/>
              <a:t>angl. escape problem</a:t>
            </a:r>
            <a:r>
              <a:rPr lang="lt-LT" sz="2400" dirty="0" smtClean="0"/>
              <a:t>).</a:t>
            </a:r>
            <a:endParaRPr lang="lt-LT" sz="2400" dirty="0"/>
          </a:p>
        </p:txBody>
      </p:sp>
    </p:spTree>
    <p:extLst>
      <p:ext uri="{BB962C8B-B14F-4D97-AF65-F5344CB8AC3E}">
        <p14:creationId xmlns:p14="http://schemas.microsoft.com/office/powerpoint/2010/main" val="2525573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z="3600" dirty="0"/>
              <a:t>Maksimalus dvidalis suporavimas</a:t>
            </a:r>
            <a:endParaRPr lang="lt-LT" sz="35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t-LT" sz="2400" i="1" dirty="0" smtClean="0"/>
              <a:t>Suporavimu</a:t>
            </a:r>
            <a:r>
              <a:rPr lang="lt-LT" sz="2400" dirty="0" smtClean="0"/>
              <a:t> </a:t>
            </a:r>
            <a:r>
              <a:rPr lang="lt-LT" sz="2400" dirty="0"/>
              <a:t>grafe G = (V, E) vadinamas </a:t>
            </a:r>
            <a:r>
              <a:rPr lang="lt-LT" sz="2400" dirty="0" smtClean="0"/>
              <a:t>nepriklausomų briaunų poaibis M.</a:t>
            </a:r>
          </a:p>
          <a:p>
            <a:r>
              <a:rPr lang="lt-LT" sz="2400" dirty="0"/>
              <a:t>M ⊂ E yra suporavimas, jei kiekviena viršūnė v ∈ V turi ne daugiau kaip </a:t>
            </a:r>
            <a:r>
              <a:rPr lang="lt-LT" sz="2400" dirty="0" smtClean="0"/>
              <a:t>vieną incidenčią briauną</a:t>
            </a:r>
            <a:r>
              <a:rPr lang="lt-LT" sz="2400" dirty="0"/>
              <a:t>, priklausančią aibei M</a:t>
            </a:r>
            <a:r>
              <a:rPr lang="lt-LT" sz="2400" dirty="0" smtClean="0"/>
              <a:t>.</a:t>
            </a:r>
          </a:p>
          <a:p>
            <a:r>
              <a:rPr lang="lt-LT" sz="2400" dirty="0" smtClean="0"/>
              <a:t>Maksimalus suporavimas turi didžiausią briaunų skaičių, t. </a:t>
            </a:r>
            <a:r>
              <a:rPr lang="lt-LT" sz="2400" dirty="0"/>
              <a:t>y</a:t>
            </a:r>
            <a:r>
              <a:rPr lang="lt-LT" sz="2400" dirty="0" smtClean="0"/>
              <a:t>. |</a:t>
            </a:r>
            <a:r>
              <a:rPr lang="lt-LT" sz="2400" dirty="0"/>
              <a:t>M| → max</a:t>
            </a:r>
            <a:r>
              <a:rPr lang="lt-LT" sz="2400" dirty="0" smtClean="0"/>
              <a:t>.</a:t>
            </a:r>
          </a:p>
          <a:p>
            <a:r>
              <a:rPr lang="lt-LT" sz="2400" dirty="0"/>
              <a:t>Visiškasis suporavimas dvidaliame grafe G = (L ∪ R, E) yra toks </a:t>
            </a:r>
            <a:r>
              <a:rPr lang="lt-LT" sz="2400" dirty="0" smtClean="0"/>
              <a:t>poravimas, kai </a:t>
            </a:r>
            <a:r>
              <a:rPr lang="lt-LT" sz="2400" dirty="0"/>
              <a:t>visos vienos dalies viršūnės yra incidenčios suporavimo briaunoms.</a:t>
            </a:r>
          </a:p>
          <a:p>
            <a:endParaRPr lang="lt-LT" sz="2400" dirty="0"/>
          </a:p>
        </p:txBody>
      </p:sp>
    </p:spTree>
    <p:extLst>
      <p:ext uri="{BB962C8B-B14F-4D97-AF65-F5344CB8AC3E}">
        <p14:creationId xmlns:p14="http://schemas.microsoft.com/office/powerpoint/2010/main" val="705951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z="3600" dirty="0"/>
              <a:t>Halo vedybų </a:t>
            </a:r>
            <a:r>
              <a:rPr lang="lt-LT" sz="3600" dirty="0" smtClean="0"/>
              <a:t>problema (1)</a:t>
            </a:r>
            <a:endParaRPr lang="lt-LT" sz="35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t-LT" sz="2400" i="1" dirty="0" smtClean="0"/>
              <a:t>Visiško suporavimo M </a:t>
            </a:r>
            <a:r>
              <a:rPr lang="lt-LT" sz="2400" i="1" dirty="0"/>
              <a:t>atveju |M| = min{|L|, |R</a:t>
            </a:r>
            <a:r>
              <a:rPr lang="lt-LT" sz="2400" i="1" dirty="0" smtClean="0"/>
              <a:t>|}.</a:t>
            </a:r>
          </a:p>
          <a:p>
            <a:endParaRPr lang="lt-LT" sz="2400" i="1" dirty="0" smtClean="0"/>
          </a:p>
          <a:p>
            <a:r>
              <a:rPr lang="lt-LT" sz="2400" i="1" dirty="0" smtClean="0"/>
              <a:t>Toks suporavimas ne visada egzistuoja, tačiau galima apskaičiuoti maksimalųjį dvidalį suporavimą.</a:t>
            </a:r>
          </a:p>
          <a:p>
            <a:endParaRPr lang="lt-LT" sz="2400" i="1" dirty="0" smtClean="0"/>
          </a:p>
          <a:p>
            <a:r>
              <a:rPr lang="lt-LT" sz="2400" i="1" dirty="0"/>
              <a:t>Šis uždavinys išsprendžiamas taikant maksimalaus srauto apskaičiavimo algoritmą, pavyzdžiui, </a:t>
            </a:r>
            <a:r>
              <a:rPr lang="lt-LT" sz="2400" i="1" dirty="0" smtClean="0"/>
              <a:t>Fordo–Fulkersono metodą.</a:t>
            </a:r>
          </a:p>
        </p:txBody>
      </p:sp>
    </p:spTree>
    <p:extLst>
      <p:ext uri="{BB962C8B-B14F-4D97-AF65-F5344CB8AC3E}">
        <p14:creationId xmlns:p14="http://schemas.microsoft.com/office/powerpoint/2010/main" val="2052896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z="3600" dirty="0"/>
              <a:t>Halo vedybų </a:t>
            </a:r>
            <a:r>
              <a:rPr lang="lt-LT" sz="3600" dirty="0" smtClean="0"/>
              <a:t>problema (</a:t>
            </a:r>
            <a:r>
              <a:rPr lang="en-US" sz="3600" dirty="0" smtClean="0"/>
              <a:t>2</a:t>
            </a:r>
            <a:r>
              <a:rPr lang="lt-LT" sz="3600" dirty="0" smtClean="0"/>
              <a:t>)</a:t>
            </a:r>
            <a:endParaRPr lang="lt-LT" sz="35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i="1" dirty="0" smtClean="0"/>
              <a:t>Tegu </a:t>
            </a:r>
            <a:r>
              <a:rPr lang="lt-LT" sz="2400" i="1" dirty="0"/>
              <a:t>G = (V, E) </a:t>
            </a:r>
            <a:r>
              <a:rPr lang="en-US" sz="2400" i="1" dirty="0" smtClean="0"/>
              <a:t>– </a:t>
            </a:r>
            <a:r>
              <a:rPr lang="en-US" sz="2400" i="1" dirty="0" err="1" smtClean="0"/>
              <a:t>pradinis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dvidalis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grafas</a:t>
            </a:r>
            <a:r>
              <a:rPr lang="en-US" sz="2400" i="1" dirty="0" smtClean="0"/>
              <a:t>.</a:t>
            </a:r>
          </a:p>
          <a:p>
            <a:r>
              <a:rPr lang="en-US" sz="2400" i="1" dirty="0" err="1" smtClean="0"/>
              <a:t>Sudarykime</a:t>
            </a:r>
            <a:r>
              <a:rPr lang="en-US" sz="2400" i="1" dirty="0" smtClean="0"/>
              <a:t> </a:t>
            </a:r>
            <a:r>
              <a:rPr lang="lt-LT" sz="2400" i="1" dirty="0" smtClean="0"/>
              <a:t>asocijuotą srauto </a:t>
            </a:r>
            <a:r>
              <a:rPr lang="lt-LT" sz="2400" i="1" dirty="0"/>
              <a:t>tinklą </a:t>
            </a:r>
            <a:r>
              <a:rPr lang="lt-LT" sz="2400" i="1" dirty="0" smtClean="0"/>
              <a:t>G' </a:t>
            </a:r>
            <a:r>
              <a:rPr lang="lt-LT" sz="2400" i="1" dirty="0"/>
              <a:t>= (</a:t>
            </a:r>
            <a:r>
              <a:rPr lang="lt-LT" sz="2400" i="1" dirty="0" smtClean="0"/>
              <a:t>V', E'), kur</a:t>
            </a:r>
          </a:p>
          <a:p>
            <a:pPr marL="0" indent="0" algn="ctr">
              <a:buNone/>
            </a:pPr>
            <a:r>
              <a:rPr lang="pt-BR" sz="2400" i="1" dirty="0" smtClean="0"/>
              <a:t>V</a:t>
            </a:r>
            <a:r>
              <a:rPr lang="lt-LT" sz="2400" i="1" dirty="0" smtClean="0"/>
              <a:t>' </a:t>
            </a:r>
            <a:r>
              <a:rPr lang="pt-BR" sz="2400" i="1" dirty="0" smtClean="0"/>
              <a:t>= </a:t>
            </a:r>
            <a:r>
              <a:rPr lang="pt-BR" sz="2400" i="1" dirty="0"/>
              <a:t>L ∪ R ∪ {s, t},</a:t>
            </a:r>
            <a:endParaRPr lang="lt-LT" sz="2400" i="1" dirty="0" smtClean="0"/>
          </a:p>
          <a:p>
            <a:pPr marL="0" indent="0" algn="ctr">
              <a:buNone/>
            </a:pPr>
            <a:r>
              <a:rPr lang="lt-LT" sz="2400" i="1" dirty="0"/>
              <a:t>E' = {uv ∈ E} ∪ {su : u ∈ L} ∪ {vt : v ∈ R</a:t>
            </a:r>
            <a:r>
              <a:rPr lang="lt-LT" sz="2400" i="1" dirty="0" smtClean="0"/>
              <a:t>},</a:t>
            </a:r>
          </a:p>
          <a:p>
            <a:pPr marL="0" indent="0" algn="ctr">
              <a:buNone/>
            </a:pPr>
            <a:r>
              <a:rPr lang="lt-LT" sz="2400" i="1" dirty="0"/>
              <a:t>visoms briaunoms suteikime kryptis ir vienetines talpas</a:t>
            </a:r>
            <a:r>
              <a:rPr lang="lt-LT" sz="2400" i="1" dirty="0" smtClean="0"/>
              <a:t>.</a:t>
            </a:r>
          </a:p>
          <a:p>
            <a:pPr marL="0" indent="0">
              <a:buNone/>
            </a:pPr>
            <a:endParaRPr lang="lt-LT" sz="2400" i="1" dirty="0" smtClean="0"/>
          </a:p>
          <a:p>
            <a:pPr marL="0" indent="0">
              <a:buNone/>
            </a:pPr>
            <a:r>
              <a:rPr lang="lt-LT" sz="2400" b="1" i="1" dirty="0"/>
              <a:t>Teorema. </a:t>
            </a:r>
            <a:r>
              <a:rPr lang="lt-LT" sz="2400" i="1" dirty="0"/>
              <a:t>Jei M yra dvidalis suporavimas, tai asocijuotame tinkle egzistuoja </a:t>
            </a:r>
            <a:r>
              <a:rPr lang="lt-LT" sz="2400" i="1" dirty="0" smtClean="0"/>
              <a:t>srautas f</a:t>
            </a:r>
            <a:r>
              <a:rPr lang="lt-LT" sz="2400" i="1" dirty="0"/>
              <a:t>, kurio didumas yra |f| = |M|. </a:t>
            </a:r>
            <a:r>
              <a:rPr lang="lt-LT" sz="2400" i="1" dirty="0" smtClean="0"/>
              <a:t>Atvirkščiai</a:t>
            </a:r>
            <a:r>
              <a:rPr lang="lt-LT" sz="2400" i="1" dirty="0"/>
              <a:t>, turėdami tinkle G' </a:t>
            </a:r>
            <a:r>
              <a:rPr lang="lt-LT" sz="2400" i="1" dirty="0" smtClean="0"/>
              <a:t>sveikareikšmį srautą </a:t>
            </a:r>
            <a:r>
              <a:rPr lang="lt-LT" sz="2400" i="1" dirty="0"/>
              <a:t>f, turime ir suporavimą M, kurio didumas yra |M| = |f|.</a:t>
            </a:r>
            <a:endParaRPr lang="lt-LT" sz="2400" i="1" dirty="0" smtClean="0"/>
          </a:p>
        </p:txBody>
      </p:sp>
    </p:spTree>
    <p:extLst>
      <p:ext uri="{BB962C8B-B14F-4D97-AF65-F5344CB8AC3E}">
        <p14:creationId xmlns:p14="http://schemas.microsoft.com/office/powerpoint/2010/main" val="819045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z="3600" dirty="0"/>
              <a:t>Halo vedybų </a:t>
            </a:r>
            <a:r>
              <a:rPr lang="lt-LT" sz="3600" dirty="0" smtClean="0"/>
              <a:t>problemos pavyzdys</a:t>
            </a:r>
            <a:endParaRPr lang="lt-LT" sz="3500" i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0700" y="1700808"/>
            <a:ext cx="7816100" cy="3479651"/>
          </a:xfrm>
          <a:prstGeom prst="rect">
            <a:avLst/>
          </a:prstGeom>
        </p:spPr>
      </p:pic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663950" y="5429746"/>
            <a:ext cx="8229600" cy="1180728"/>
          </a:xfrm>
        </p:spPr>
        <p:txBody>
          <a:bodyPr/>
          <a:lstStyle/>
          <a:p>
            <a:r>
              <a:rPr lang="lt-LT" sz="2000" dirty="0" smtClean="0"/>
              <a:t>(a) – nemaksimalus suporavimas,</a:t>
            </a:r>
          </a:p>
          <a:p>
            <a:r>
              <a:rPr lang="lt-LT" sz="2000" dirty="0" smtClean="0"/>
              <a:t>(b) </a:t>
            </a:r>
            <a:r>
              <a:rPr lang="lt-LT" sz="2000" dirty="0"/>
              <a:t>– </a:t>
            </a:r>
            <a:r>
              <a:rPr lang="lt-LT" sz="2000" dirty="0" smtClean="0"/>
              <a:t>maksimalus </a:t>
            </a:r>
            <a:r>
              <a:rPr lang="lt-LT" sz="2000" dirty="0"/>
              <a:t>suporavimas</a:t>
            </a:r>
            <a:r>
              <a:rPr lang="lt-LT" sz="2000" dirty="0" smtClean="0"/>
              <a:t>,</a:t>
            </a:r>
          </a:p>
          <a:p>
            <a:r>
              <a:rPr lang="lt-LT" sz="2000" dirty="0" smtClean="0"/>
              <a:t>(c) </a:t>
            </a:r>
            <a:r>
              <a:rPr lang="lt-LT" sz="2000" dirty="0"/>
              <a:t>– maksimalus </a:t>
            </a:r>
            <a:r>
              <a:rPr lang="lt-LT" sz="2000" dirty="0" smtClean="0"/>
              <a:t>suporavimas taikant Fordo–Fulkersono metodą.</a:t>
            </a:r>
            <a:endParaRPr lang="lt-LT" sz="2000" dirty="0"/>
          </a:p>
          <a:p>
            <a:endParaRPr lang="lt-LT" sz="2400" dirty="0"/>
          </a:p>
          <a:p>
            <a:endParaRPr lang="lt-LT" sz="2400" dirty="0"/>
          </a:p>
        </p:txBody>
      </p:sp>
    </p:spTree>
    <p:extLst>
      <p:ext uri="{BB962C8B-B14F-4D97-AF65-F5344CB8AC3E}">
        <p14:creationId xmlns:p14="http://schemas.microsoft.com/office/powerpoint/2010/main" val="3730601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lt-LT" sz="3600" dirty="0" smtClean="0"/>
              <a:t>	Priskyrimo lošimas</a:t>
            </a:r>
            <a:endParaRPr lang="lt-LT" sz="3500" i="1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591059" y="1490439"/>
            <a:ext cx="8229600" cy="4909666"/>
          </a:xfrm>
        </p:spPr>
        <p:txBody>
          <a:bodyPr/>
          <a:lstStyle/>
          <a:p>
            <a:r>
              <a:rPr lang="lt-LT" sz="2000" dirty="0" smtClean="0"/>
              <a:t>Tai panašus uždavinys dvidalio grafo</a:t>
            </a:r>
          </a:p>
          <a:p>
            <a:pPr marL="0" indent="0">
              <a:buNone/>
            </a:pPr>
            <a:r>
              <a:rPr lang="lt-LT" sz="2000" dirty="0" smtClean="0"/>
              <a:t>suporavimui, tik formuluojamas lošimų teorijoje:</a:t>
            </a:r>
          </a:p>
          <a:p>
            <a:endParaRPr lang="lt-LT" sz="2000" dirty="0"/>
          </a:p>
          <a:p>
            <a:endParaRPr lang="lt-LT" sz="2000" dirty="0" smtClean="0"/>
          </a:p>
          <a:p>
            <a:endParaRPr lang="lt-LT" sz="2000" dirty="0"/>
          </a:p>
          <a:p>
            <a:endParaRPr lang="lt-LT" sz="2000" dirty="0" smtClean="0"/>
          </a:p>
          <a:p>
            <a:endParaRPr lang="lt-LT" sz="2000" dirty="0"/>
          </a:p>
          <a:p>
            <a:endParaRPr lang="lt-LT" sz="2000" dirty="0" smtClean="0"/>
          </a:p>
          <a:p>
            <a:endParaRPr lang="lt-LT" sz="2000" dirty="0"/>
          </a:p>
          <a:p>
            <a:endParaRPr lang="lt-LT" sz="2000" dirty="0" smtClean="0"/>
          </a:p>
          <a:p>
            <a:endParaRPr lang="lt-LT" sz="2000" dirty="0" smtClean="0"/>
          </a:p>
          <a:p>
            <a:r>
              <a:rPr lang="lt-LT" sz="1800" dirty="0" smtClean="0"/>
              <a:t>Priskyrimo lošimo uždavinio tikslas – maksimizuoti visų koalicijų pelną.</a:t>
            </a:r>
            <a:endParaRPr lang="lt-LT" sz="1800" dirty="0"/>
          </a:p>
          <a:p>
            <a:r>
              <a:rPr lang="lt-LT" sz="1800" b="1" dirty="0" smtClean="0"/>
              <a:t>Klausimas diskusijai.</a:t>
            </a:r>
            <a:r>
              <a:rPr lang="lt-LT" sz="1800" dirty="0" smtClean="0"/>
              <a:t> Ar galima priskyrimo lošimo uždavinį išspręsti taikant maksimalaus srauto paieškos algoritmą?</a:t>
            </a:r>
            <a:endParaRPr lang="lt-LT" sz="1800" dirty="0"/>
          </a:p>
          <a:p>
            <a:endParaRPr lang="lt-LT" sz="2400" dirty="0"/>
          </a:p>
          <a:p>
            <a:endParaRPr lang="lt-LT" sz="2400" dirty="0"/>
          </a:p>
        </p:txBody>
      </p:sp>
      <p:pic>
        <p:nvPicPr>
          <p:cNvPr id="61" name="Picture 6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7741" y="2473226"/>
            <a:ext cx="7468518" cy="2709943"/>
          </a:xfrm>
          <a:prstGeom prst="rect">
            <a:avLst/>
          </a:prstGeom>
        </p:spPr>
      </p:pic>
      <p:pic>
        <p:nvPicPr>
          <p:cNvPr id="62" name="Picture 6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74060" y="485552"/>
            <a:ext cx="2533650" cy="2009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4624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z="3600" dirty="0"/>
              <a:t>Ištrūkimo uždavinys</a:t>
            </a:r>
            <a:endParaRPr lang="lt-LT" sz="35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en-US" sz="2400" i="1" dirty="0" smtClean="0"/>
              <a:t>Tegu </a:t>
            </a:r>
            <a:r>
              <a:rPr lang="en-US" sz="2400" i="1" dirty="0" err="1" smtClean="0"/>
              <a:t>languoto</a:t>
            </a:r>
            <a:r>
              <a:rPr lang="en-US" sz="2400" i="1" dirty="0" smtClean="0"/>
              <a:t> </a:t>
            </a:r>
            <a:r>
              <a:rPr lang="lt-LT" sz="2400" i="1" dirty="0" smtClean="0"/>
              <a:t>n × n </a:t>
            </a:r>
            <a:r>
              <a:rPr lang="en-US" sz="2400" i="1" dirty="0" smtClean="0"/>
              <a:t>s</a:t>
            </a:r>
            <a:r>
              <a:rPr lang="lt-LT" sz="2400" i="1" dirty="0" smtClean="0"/>
              <a:t>ą</a:t>
            </a:r>
            <a:r>
              <a:rPr lang="en-US" sz="2400" i="1" dirty="0" err="1" smtClean="0"/>
              <a:t>siuvinio</a:t>
            </a:r>
            <a:r>
              <a:rPr lang="en-US" sz="2400" i="1" dirty="0" smtClean="0"/>
              <a:t> </a:t>
            </a:r>
            <a:r>
              <a:rPr lang="lt-LT" sz="2400" i="1" dirty="0" smtClean="0"/>
              <a:t>lapas atitinka grafą</a:t>
            </a:r>
            <a:endParaRPr lang="en-US" sz="2400" i="1" dirty="0" smtClean="0"/>
          </a:p>
          <a:p>
            <a:pPr marL="0" indent="0" algn="ctr">
              <a:buNone/>
            </a:pPr>
            <a:r>
              <a:rPr lang="lt-LT" sz="2400" i="1" dirty="0" smtClean="0"/>
              <a:t>G </a:t>
            </a:r>
            <a:r>
              <a:rPr lang="en-US" sz="2400" i="1" dirty="0" smtClean="0"/>
              <a:t>= (V, E).</a:t>
            </a:r>
          </a:p>
          <a:p>
            <a:r>
              <a:rPr lang="lt-LT" sz="2400" i="1" dirty="0"/>
              <a:t>Š</a:t>
            </a:r>
            <a:r>
              <a:rPr lang="en-US" sz="2400" i="1" dirty="0" err="1" smtClean="0"/>
              <a:t>i</a:t>
            </a:r>
            <a:r>
              <a:rPr lang="lt-LT" sz="2400" i="1" dirty="0" smtClean="0"/>
              <a:t>ame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graf</a:t>
            </a:r>
            <a:r>
              <a:rPr lang="lt-LT" sz="2400" i="1" dirty="0" smtClean="0"/>
              <a:t>e</a:t>
            </a:r>
            <a:r>
              <a:rPr lang="en-US" sz="2400" i="1" dirty="0" smtClean="0"/>
              <a:t> </a:t>
            </a:r>
            <a:r>
              <a:rPr lang="lt-LT" sz="2400" i="1" dirty="0" smtClean="0"/>
              <a:t>paž</a:t>
            </a:r>
            <a:r>
              <a:rPr lang="en-US" sz="2400" i="1" dirty="0" smtClean="0"/>
              <a:t>y</a:t>
            </a:r>
            <a:r>
              <a:rPr lang="lt-LT" sz="2400" i="1" dirty="0" smtClean="0"/>
              <a:t>mėta nepriklausomų </a:t>
            </a:r>
            <a:r>
              <a:rPr lang="lt-LT" sz="2400" i="1" dirty="0"/>
              <a:t>m ≤ </a:t>
            </a:r>
            <a:r>
              <a:rPr lang="lt-LT" sz="2400" i="1" dirty="0" smtClean="0"/>
              <a:t>n</a:t>
            </a:r>
            <a:r>
              <a:rPr lang="lt-LT" sz="2400" i="1" baseline="30000" dirty="0" smtClean="0"/>
              <a:t>2</a:t>
            </a:r>
            <a:r>
              <a:rPr lang="lt-LT" sz="2400" i="1" dirty="0" smtClean="0"/>
              <a:t> </a:t>
            </a:r>
            <a:r>
              <a:rPr lang="en-US" sz="2400" i="1" dirty="0" err="1"/>
              <a:t>vir</a:t>
            </a:r>
            <a:r>
              <a:rPr lang="lt-LT" sz="2400" i="1" dirty="0" smtClean="0"/>
              <a:t>šūnių, kuriose tupi kiškiai.</a:t>
            </a:r>
          </a:p>
          <a:p>
            <a:r>
              <a:rPr lang="lt-LT" sz="2400" i="1" dirty="0" smtClean="0"/>
              <a:t>Visiems kiškiams leidžiama keliauti grafo briaunomis sudarant skirtingus takus, tačiau bet kurie 2 takai negali turėti bendrų viršūnių.</a:t>
            </a:r>
          </a:p>
          <a:p>
            <a:endParaRPr lang="lt-LT" sz="2400" i="1" dirty="0" smtClean="0"/>
          </a:p>
          <a:p>
            <a:r>
              <a:rPr lang="lt-LT" sz="2400" b="1" i="1" dirty="0"/>
              <a:t>Ištrūkimo </a:t>
            </a:r>
            <a:r>
              <a:rPr lang="lt-LT" sz="2400" b="1" i="1" dirty="0" smtClean="0"/>
              <a:t>uždavinys. </a:t>
            </a:r>
            <a:r>
              <a:rPr lang="lt-LT" sz="2400" i="1" dirty="0" smtClean="0"/>
              <a:t>Ar gali visi kiškiai pabėgti į grafo pakraštį?</a:t>
            </a:r>
          </a:p>
        </p:txBody>
      </p:sp>
    </p:spTree>
    <p:extLst>
      <p:ext uri="{BB962C8B-B14F-4D97-AF65-F5344CB8AC3E}">
        <p14:creationId xmlns:p14="http://schemas.microsoft.com/office/powerpoint/2010/main" val="3789990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z="3600" dirty="0"/>
              <a:t>Ištrūkimo uždavinys</a:t>
            </a:r>
            <a:endParaRPr lang="lt-LT" sz="35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2508" y="5229200"/>
            <a:ext cx="8229600" cy="1184995"/>
          </a:xfrm>
        </p:spPr>
        <p:txBody>
          <a:bodyPr/>
          <a:lstStyle/>
          <a:p>
            <a:r>
              <a:rPr lang="lt-LT" sz="2400" dirty="0"/>
              <a:t>(a) – </a:t>
            </a:r>
            <a:r>
              <a:rPr lang="lt-LT" sz="2400" dirty="0" smtClean="0"/>
              <a:t>kiškių pabėgimas įmanomas,</a:t>
            </a:r>
          </a:p>
          <a:p>
            <a:r>
              <a:rPr lang="lt-LT" sz="2400" dirty="0" smtClean="0"/>
              <a:t>(b) </a:t>
            </a:r>
            <a:r>
              <a:rPr lang="lt-LT" sz="2400" dirty="0"/>
              <a:t>– kiškių pabėgimas </a:t>
            </a:r>
            <a:r>
              <a:rPr lang="lt-LT" sz="2400" dirty="0" smtClean="0"/>
              <a:t>neįmanomas, kodėl?</a:t>
            </a:r>
            <a:endParaRPr lang="lt-LT" sz="2400" dirty="0"/>
          </a:p>
          <a:p>
            <a:endParaRPr lang="lt-LT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38275" y="1700808"/>
            <a:ext cx="6267450" cy="3009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1348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z="3600" dirty="0"/>
              <a:t>Ištrūkimo </a:t>
            </a:r>
            <a:r>
              <a:rPr lang="lt-LT" sz="3600" dirty="0" smtClean="0"/>
              <a:t>uždavinio sprendimas</a:t>
            </a:r>
            <a:endParaRPr lang="lt-LT" sz="35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709120"/>
          </a:xfrm>
        </p:spPr>
        <p:txBody>
          <a:bodyPr/>
          <a:lstStyle/>
          <a:p>
            <a:r>
              <a:rPr lang="en-US" sz="2300" i="1" dirty="0"/>
              <a:t>Tegu </a:t>
            </a:r>
            <a:r>
              <a:rPr lang="en-US" sz="2300" i="1" dirty="0" err="1" smtClean="0"/>
              <a:t>x</a:t>
            </a:r>
            <a:r>
              <a:rPr lang="en-US" sz="2300" i="1" baseline="-25000" dirty="0" err="1" smtClean="0"/>
              <a:t>ij</a:t>
            </a:r>
            <a:r>
              <a:rPr lang="lt-LT" sz="2300" i="1" dirty="0" smtClean="0"/>
              <a:t> </a:t>
            </a:r>
            <a:r>
              <a:rPr lang="lt-LT" sz="2300" dirty="0"/>
              <a:t>∈ </a:t>
            </a:r>
            <a:r>
              <a:rPr lang="lt-LT" sz="2300" dirty="0" smtClean="0"/>
              <a:t>V </a:t>
            </a:r>
            <a:r>
              <a:rPr lang="lt-LT" sz="2300" i="1" dirty="0" smtClean="0"/>
              <a:t>– grafo </a:t>
            </a:r>
            <a:r>
              <a:rPr lang="lt-LT" sz="2300" dirty="0"/>
              <a:t>G = (V, E</a:t>
            </a:r>
            <a:r>
              <a:rPr lang="lt-LT" sz="2300" dirty="0" smtClean="0"/>
              <a:t>) </a:t>
            </a:r>
            <a:r>
              <a:rPr lang="lt-LT" sz="2300" i="1" dirty="0" smtClean="0"/>
              <a:t>viršūnės, 1 </a:t>
            </a:r>
            <a:r>
              <a:rPr lang="lt-LT" sz="2300" i="1" dirty="0"/>
              <a:t>≤ i, j ≤ </a:t>
            </a:r>
            <a:r>
              <a:rPr lang="lt-LT" sz="2300" i="1" dirty="0" smtClean="0"/>
              <a:t>n.</a:t>
            </a:r>
          </a:p>
          <a:p>
            <a:r>
              <a:rPr lang="lt-LT" sz="2300" i="1" dirty="0" smtClean="0"/>
              <a:t>Tada </a:t>
            </a:r>
            <a:r>
              <a:rPr lang="pt-BR" sz="2300" i="1" dirty="0"/>
              <a:t>x</a:t>
            </a:r>
            <a:r>
              <a:rPr lang="pt-BR" sz="2300" i="1" baseline="-25000" dirty="0"/>
              <a:t>ij</a:t>
            </a:r>
            <a:r>
              <a:rPr lang="pt-BR" sz="2300" i="1" dirty="0"/>
              <a:t> ∈ V , o x</a:t>
            </a:r>
            <a:r>
              <a:rPr lang="pt-BR" sz="2300" i="1" baseline="-25000" dirty="0"/>
              <a:t>ij</a:t>
            </a:r>
            <a:r>
              <a:rPr lang="pt-BR" sz="2300" i="1" dirty="0"/>
              <a:t>x</a:t>
            </a:r>
            <a:r>
              <a:rPr lang="pt-BR" sz="2300" i="1" baseline="-25000" dirty="0"/>
              <a:t>i+1,j</a:t>
            </a:r>
            <a:r>
              <a:rPr lang="pt-BR" sz="2300" i="1" dirty="0"/>
              <a:t> ∈ E ir x</a:t>
            </a:r>
            <a:r>
              <a:rPr lang="pt-BR" sz="2300" i="1" baseline="-25000" dirty="0"/>
              <a:t>i+1,j</a:t>
            </a:r>
            <a:r>
              <a:rPr lang="pt-BR" sz="2300" i="1" dirty="0"/>
              <a:t>x</a:t>
            </a:r>
            <a:r>
              <a:rPr lang="pt-BR" sz="2300" i="1" baseline="-25000" dirty="0"/>
              <a:t>i,j </a:t>
            </a:r>
            <a:r>
              <a:rPr lang="pt-BR" sz="2300" i="1" dirty="0"/>
              <a:t>∈ E, </a:t>
            </a:r>
            <a:r>
              <a:rPr lang="pt-BR" sz="2300" i="1" dirty="0" smtClean="0"/>
              <a:t>jei</a:t>
            </a:r>
            <a:r>
              <a:rPr lang="lt-LT" sz="2300" i="1" dirty="0" smtClean="0"/>
              <a:t> </a:t>
            </a:r>
            <a:r>
              <a:rPr lang="pt-BR" sz="2300" i="1" dirty="0" smtClean="0"/>
              <a:t>i </a:t>
            </a:r>
            <a:r>
              <a:rPr lang="pt-BR" sz="2300" i="1" dirty="0"/>
              <a:t>≤ n − 1.</a:t>
            </a:r>
            <a:endParaRPr lang="en-US" sz="2300" i="1" dirty="0" smtClean="0"/>
          </a:p>
          <a:p>
            <a:r>
              <a:rPr lang="lt-LT" sz="2300" i="1" dirty="0" smtClean="0"/>
              <a:t>Tegu grafo briaunos ir viršūnės turi vienetines talpas.</a:t>
            </a:r>
          </a:p>
          <a:p>
            <a:r>
              <a:rPr lang="lt-LT" sz="2300" i="1" dirty="0" smtClean="0"/>
              <a:t>Tegu V' </a:t>
            </a:r>
            <a:r>
              <a:rPr lang="en-US" sz="2300" i="1" dirty="0"/>
              <a:t>= V ∪ {s, t</a:t>
            </a:r>
            <a:r>
              <a:rPr lang="en-US" sz="2300" i="1" dirty="0" smtClean="0"/>
              <a:t>}, </a:t>
            </a:r>
            <a:r>
              <a:rPr lang="lt-LT" sz="2300" i="1" dirty="0" smtClean="0"/>
              <a:t>čia s – šaltinio ir t – tikslo viršūnės.</a:t>
            </a:r>
          </a:p>
          <a:p>
            <a:r>
              <a:rPr lang="lt-LT" sz="2300" i="1" dirty="0" smtClean="0"/>
              <a:t>Jei </a:t>
            </a:r>
            <a:r>
              <a:rPr lang="lt-LT" sz="2300" i="1" dirty="0"/>
              <a:t>x</a:t>
            </a:r>
            <a:r>
              <a:rPr lang="lt-LT" sz="2300" i="1" baseline="-25000" dirty="0"/>
              <a:t>ij</a:t>
            </a:r>
            <a:r>
              <a:rPr lang="lt-LT" sz="2300" i="1" dirty="0"/>
              <a:t> tupi </a:t>
            </a:r>
            <a:r>
              <a:rPr lang="lt-LT" sz="2300" i="1" dirty="0" smtClean="0"/>
              <a:t>kiškis, pridėkime briauną </a:t>
            </a:r>
            <a:r>
              <a:rPr lang="lt-LT" sz="2300" dirty="0"/>
              <a:t>sx</a:t>
            </a:r>
            <a:r>
              <a:rPr lang="lt-LT" sz="2300" baseline="-25000" dirty="0"/>
              <a:t>ij</a:t>
            </a:r>
            <a:r>
              <a:rPr lang="lt-LT" sz="2300" dirty="0"/>
              <a:t>, jei x</a:t>
            </a:r>
            <a:r>
              <a:rPr lang="lt-LT" sz="2300" baseline="-25000" dirty="0"/>
              <a:t>kl</a:t>
            </a:r>
            <a:r>
              <a:rPr lang="lt-LT" sz="2300" dirty="0"/>
              <a:t> </a:t>
            </a:r>
            <a:r>
              <a:rPr lang="lt-LT" sz="2300" dirty="0" smtClean="0"/>
              <a:t>– kraštinė</a:t>
            </a:r>
            <a:r>
              <a:rPr lang="lt-LT" sz="2300" i="1" dirty="0" smtClean="0"/>
              <a:t> </a:t>
            </a:r>
            <a:r>
              <a:rPr lang="lt-LT" sz="2300" dirty="0"/>
              <a:t>viršūnė, pridėkime briauną </a:t>
            </a:r>
            <a:r>
              <a:rPr lang="lt-LT" sz="2300" dirty="0" smtClean="0"/>
              <a:t>x</a:t>
            </a:r>
            <a:r>
              <a:rPr lang="lt-LT" sz="2300" baseline="-25000" dirty="0" smtClean="0"/>
              <a:t>kl</a:t>
            </a:r>
            <a:r>
              <a:rPr lang="lt-LT" sz="2300" dirty="0" smtClean="0"/>
              <a:t>t. Gauname grafą </a:t>
            </a:r>
            <a:r>
              <a:rPr lang="lt-LT" sz="2300" i="1" dirty="0"/>
              <a:t>G' = (V', E</a:t>
            </a:r>
            <a:r>
              <a:rPr lang="lt-LT" sz="2300" i="1" dirty="0" smtClean="0"/>
              <a:t>').</a:t>
            </a:r>
          </a:p>
          <a:p>
            <a:r>
              <a:rPr lang="lt-LT" sz="2300" b="1" i="1" dirty="0" smtClean="0"/>
              <a:t>Teorema. </a:t>
            </a:r>
            <a:r>
              <a:rPr lang="lt-LT" sz="2300" i="1" dirty="0" smtClean="0"/>
              <a:t>Ištrūkimo uždavinio sprendinys egzistuoja tada ir tik tada, jei sukonstruotame tinkle </a:t>
            </a:r>
            <a:r>
              <a:rPr lang="lt-LT" sz="2300" i="1" dirty="0"/>
              <a:t>G' = (V', E</a:t>
            </a:r>
            <a:r>
              <a:rPr lang="lt-LT" sz="2300" i="1" dirty="0" smtClean="0"/>
              <a:t>') maksimalus srautas |f| lygus m.</a:t>
            </a:r>
          </a:p>
          <a:p>
            <a:r>
              <a:rPr lang="lt-LT" sz="2300" b="1" i="1" dirty="0" smtClean="0"/>
              <a:t>Įrodymas. </a:t>
            </a:r>
            <a:r>
              <a:rPr lang="lt-LT" sz="2300" i="1" dirty="0" smtClean="0"/>
              <a:t>Kaip ir dvidalio grafo suporavimo uždavinyje maksimalus srautas lygus </a:t>
            </a:r>
            <a:r>
              <a:rPr lang="lt-LT" sz="2300" i="1" dirty="0"/>
              <a:t>nepriklausomų </a:t>
            </a:r>
            <a:r>
              <a:rPr lang="lt-LT" sz="2300" i="1" dirty="0" smtClean="0"/>
              <a:t>s ⇒ t takų skaičiui, t. y. </a:t>
            </a:r>
            <a:r>
              <a:rPr lang="lt-LT" sz="2300" i="1" dirty="0"/>
              <a:t>|f| </a:t>
            </a:r>
            <a:r>
              <a:rPr lang="en-US" sz="2300" i="1" dirty="0" smtClean="0"/>
              <a:t>= m</a:t>
            </a:r>
            <a:r>
              <a:rPr lang="en-US" sz="2300" dirty="0" smtClean="0"/>
              <a:t>. </a:t>
            </a:r>
            <a:r>
              <a:rPr lang="lt-LT" sz="2300" i="1" dirty="0" smtClean="0"/>
              <a:t>To užtenka </a:t>
            </a:r>
            <a:r>
              <a:rPr lang="en-US" sz="2300" i="1" dirty="0" smtClean="0"/>
              <a:t>m </a:t>
            </a:r>
            <a:r>
              <a:rPr lang="lt-LT" sz="2300" i="1" dirty="0" smtClean="0"/>
              <a:t>kiškių pabėgti.</a:t>
            </a:r>
          </a:p>
        </p:txBody>
      </p:sp>
    </p:spTree>
    <p:extLst>
      <p:ext uri="{BB962C8B-B14F-4D97-AF65-F5344CB8AC3E}">
        <p14:creationId xmlns:p14="http://schemas.microsoft.com/office/powerpoint/2010/main" val="3668258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lt-LT" sz="3200" dirty="0" err="1" smtClean="0"/>
              <a:t>Maksimalaus</a:t>
            </a:r>
            <a:r>
              <a:rPr lang="en-US" altLang="lt-LT" sz="3200" dirty="0" smtClean="0"/>
              <a:t> </a:t>
            </a:r>
            <a:r>
              <a:rPr lang="en-US" altLang="lt-LT" sz="3200" dirty="0" err="1" smtClean="0"/>
              <a:t>srauto</a:t>
            </a:r>
            <a:r>
              <a:rPr lang="en-US" altLang="lt-LT" sz="3200" dirty="0" smtClean="0"/>
              <a:t> u</a:t>
            </a:r>
            <a:r>
              <a:rPr lang="lt-LT" altLang="lt-LT" sz="3200" dirty="0" smtClean="0"/>
              <a:t>ž</a:t>
            </a:r>
            <a:r>
              <a:rPr lang="en-US" altLang="lt-LT" sz="3200" dirty="0" err="1" smtClean="0"/>
              <a:t>davinys</a:t>
            </a:r>
            <a:endParaRPr lang="lt-LT" altLang="lt-LT" sz="3200" b="1" i="1" dirty="0" smtClean="0"/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1043608" y="1628801"/>
            <a:ext cx="7643192" cy="648072"/>
          </a:xfrm>
        </p:spPr>
        <p:txBody>
          <a:bodyPr/>
          <a:lstStyle/>
          <a:p>
            <a:r>
              <a:rPr lang="lt-LT" sz="2000" dirty="0"/>
              <a:t>Tinkle G </a:t>
            </a:r>
            <a:r>
              <a:rPr lang="en-US" sz="2000" dirty="0"/>
              <a:t>=</a:t>
            </a:r>
            <a:r>
              <a:rPr lang="lt-LT" sz="2000" dirty="0"/>
              <a:t> </a:t>
            </a:r>
            <a:r>
              <a:rPr lang="en-US" sz="2000" dirty="0"/>
              <a:t>(V, E</a:t>
            </a:r>
            <a:r>
              <a:rPr lang="en-US" sz="2000" dirty="0" smtClean="0"/>
              <a:t>)</a:t>
            </a:r>
            <a:r>
              <a:rPr lang="lt-LT" sz="2000" dirty="0" smtClean="0"/>
              <a:t>, kuriame išskirtos šaltinio s ir tikslo viršūnės t, rasti srautą f, kurio dydis būtų maksimalus.</a:t>
            </a:r>
            <a:endParaRPr lang="en-US" sz="2000" dirty="0"/>
          </a:p>
          <a:p>
            <a:endParaRPr lang="lt-LT" sz="2000" dirty="0"/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457200" y="2564904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lt-LT" altLang="lt-LT" sz="3000" kern="0" dirty="0" smtClean="0"/>
              <a:t>Apibendrintas m</a:t>
            </a:r>
            <a:r>
              <a:rPr lang="en-US" altLang="lt-LT" sz="3000" kern="0" dirty="0" err="1" smtClean="0"/>
              <a:t>aksimalaus</a:t>
            </a:r>
            <a:r>
              <a:rPr lang="en-US" altLang="lt-LT" sz="3000" kern="0" dirty="0" smtClean="0"/>
              <a:t> </a:t>
            </a:r>
            <a:r>
              <a:rPr lang="en-US" altLang="lt-LT" sz="3000" kern="0" dirty="0" err="1" smtClean="0"/>
              <a:t>srauto</a:t>
            </a:r>
            <a:r>
              <a:rPr lang="en-US" altLang="lt-LT" sz="3000" kern="0" dirty="0" smtClean="0"/>
              <a:t> u</a:t>
            </a:r>
            <a:r>
              <a:rPr lang="lt-LT" altLang="lt-LT" sz="3000" kern="0" dirty="0" smtClean="0"/>
              <a:t>ž</a:t>
            </a:r>
            <a:r>
              <a:rPr lang="en-US" altLang="lt-LT" sz="3000" kern="0" dirty="0" err="1" smtClean="0"/>
              <a:t>davinys</a:t>
            </a:r>
            <a:endParaRPr lang="lt-LT" altLang="lt-LT" sz="3000" b="1" i="1" kern="0" dirty="0" smtClean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1043608" y="3812848"/>
            <a:ext cx="7643192" cy="648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r>
              <a:rPr lang="lt-LT" sz="2000" kern="0" dirty="0" smtClean="0"/>
              <a:t>Tinkle G </a:t>
            </a:r>
            <a:r>
              <a:rPr lang="en-US" sz="2000" kern="0" dirty="0" smtClean="0"/>
              <a:t>=</a:t>
            </a:r>
            <a:r>
              <a:rPr lang="lt-LT" sz="2000" kern="0" dirty="0" smtClean="0"/>
              <a:t> </a:t>
            </a:r>
            <a:r>
              <a:rPr lang="en-US" sz="2000" kern="0" dirty="0" smtClean="0"/>
              <a:t>(V, E)</a:t>
            </a:r>
            <a:r>
              <a:rPr lang="lt-LT" sz="2000" dirty="0" smtClean="0"/>
              <a:t>, </a:t>
            </a:r>
            <a:r>
              <a:rPr lang="lt-LT" sz="2000" dirty="0"/>
              <a:t>kuriame išskirtos šaltinio </a:t>
            </a:r>
            <a:r>
              <a:rPr lang="lt-LT" sz="2000" dirty="0" smtClean="0"/>
              <a:t>s</a:t>
            </a:r>
            <a:r>
              <a:rPr lang="lt-LT" sz="2000" baseline="-25000" dirty="0" smtClean="0"/>
              <a:t>1</a:t>
            </a:r>
            <a:r>
              <a:rPr lang="lt-LT" sz="2000" dirty="0" smtClean="0"/>
              <a:t>, ..., s</a:t>
            </a:r>
            <a:r>
              <a:rPr lang="lt-LT" sz="2000" baseline="-25000" dirty="0" smtClean="0"/>
              <a:t>k</a:t>
            </a:r>
            <a:r>
              <a:rPr lang="lt-LT" sz="2000" dirty="0" smtClean="0"/>
              <a:t> </a:t>
            </a:r>
            <a:r>
              <a:rPr lang="lt-LT" sz="2000" dirty="0"/>
              <a:t>ir tikslo viršūnės </a:t>
            </a:r>
            <a:r>
              <a:rPr lang="lt-LT" sz="2000" dirty="0" smtClean="0"/>
              <a:t>t</a:t>
            </a:r>
            <a:r>
              <a:rPr lang="lt-LT" sz="2000" baseline="-25000" dirty="0" smtClean="0"/>
              <a:t>1</a:t>
            </a:r>
            <a:r>
              <a:rPr lang="lt-LT" sz="2000" dirty="0" smtClean="0"/>
              <a:t>, ..., t</a:t>
            </a:r>
            <a:r>
              <a:rPr lang="lt-LT" sz="2000" baseline="-25000" dirty="0" smtClean="0"/>
              <a:t>r</a:t>
            </a:r>
            <a:r>
              <a:rPr lang="lt-LT" sz="2000" dirty="0" smtClean="0"/>
              <a:t>, </a:t>
            </a:r>
            <a:r>
              <a:rPr lang="lt-LT" sz="2000" dirty="0"/>
              <a:t>rasti srautą f, kurio dydis būtų maksimalus</a:t>
            </a:r>
            <a:r>
              <a:rPr lang="lt-LT" sz="2000" dirty="0" smtClean="0"/>
              <a:t>.</a:t>
            </a:r>
          </a:p>
          <a:p>
            <a:r>
              <a:rPr lang="lt-LT" sz="2000" dirty="0"/>
              <a:t>Tokiu atveju, įvedus papildomą šaltinį s ir tikslo viršūnę t ir briaunas ss</a:t>
            </a:r>
            <a:r>
              <a:rPr lang="lt-LT" sz="2000" baseline="-25000" dirty="0"/>
              <a:t>i</a:t>
            </a:r>
            <a:r>
              <a:rPr lang="lt-LT" sz="2000" dirty="0"/>
              <a:t>, t</a:t>
            </a:r>
            <a:r>
              <a:rPr lang="lt-LT" sz="2000" baseline="-25000" dirty="0"/>
              <a:t>j</a:t>
            </a:r>
            <a:r>
              <a:rPr lang="lt-LT" sz="2000" dirty="0"/>
              <a:t>t bei apibrėžus c(ss</a:t>
            </a:r>
            <a:r>
              <a:rPr lang="lt-LT" sz="2000" baseline="-25000" dirty="0"/>
              <a:t>i</a:t>
            </a:r>
            <a:r>
              <a:rPr lang="lt-LT" sz="2000" dirty="0"/>
              <a:t>) = ∞ ir </a:t>
            </a:r>
            <a:r>
              <a:rPr lang="lt-LT" sz="2000" dirty="0" smtClean="0"/>
              <a:t>c(t</a:t>
            </a:r>
            <a:r>
              <a:rPr lang="lt-LT" sz="2000" baseline="-25000" dirty="0" smtClean="0"/>
              <a:t>j</a:t>
            </a:r>
            <a:r>
              <a:rPr lang="lt-LT" sz="2000" dirty="0" smtClean="0"/>
              <a:t>t</a:t>
            </a:r>
            <a:r>
              <a:rPr lang="lt-LT" sz="2000" dirty="0"/>
              <a:t>) = </a:t>
            </a:r>
            <a:r>
              <a:rPr lang="lt-LT" sz="2000" dirty="0" smtClean="0"/>
              <a:t>∞, užtenka spęsti pirmąjį uždavinį.</a:t>
            </a:r>
            <a:endParaRPr lang="en-US" sz="2000" dirty="0"/>
          </a:p>
          <a:p>
            <a:endParaRPr lang="lt-LT" sz="2000" kern="0" dirty="0"/>
          </a:p>
        </p:txBody>
      </p:sp>
    </p:spTree>
    <p:extLst>
      <p:ext uri="{BB962C8B-B14F-4D97-AF65-F5344CB8AC3E}">
        <p14:creationId xmlns:p14="http://schemas.microsoft.com/office/powerpoint/2010/main" val="665503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63" y="2357438"/>
            <a:ext cx="8229600" cy="1143000"/>
          </a:xfrm>
        </p:spPr>
        <p:txBody>
          <a:bodyPr/>
          <a:lstStyle/>
          <a:p>
            <a:pPr eaLnBrk="1" hangingPunct="1"/>
            <a:r>
              <a:rPr lang="lt-LT" altLang="lt-LT" b="1" i="1" dirty="0" smtClean="0">
                <a:solidFill>
                  <a:schemeClr val="accent2"/>
                </a:solidFill>
              </a:rPr>
              <a:t>Ačiū už dėmesį.</a:t>
            </a:r>
            <a:br>
              <a:rPr lang="lt-LT" altLang="lt-LT" b="1" i="1" dirty="0" smtClean="0">
                <a:solidFill>
                  <a:schemeClr val="accent2"/>
                </a:solidFill>
              </a:rPr>
            </a:br>
            <a:r>
              <a:rPr lang="lt-LT" altLang="lt-LT" b="1" i="1" dirty="0" smtClean="0">
                <a:solidFill>
                  <a:schemeClr val="accent2"/>
                </a:solidFill>
              </a:rPr>
              <a:t/>
            </a:r>
            <a:br>
              <a:rPr lang="lt-LT" altLang="lt-LT" b="1" i="1" dirty="0" smtClean="0">
                <a:solidFill>
                  <a:schemeClr val="accent2"/>
                </a:solidFill>
              </a:rPr>
            </a:br>
            <a:r>
              <a:rPr lang="lt-LT" altLang="lt-LT" b="1" i="1" dirty="0" smtClean="0">
                <a:solidFill>
                  <a:schemeClr val="accent2"/>
                </a:solidFill>
              </a:rPr>
              <a:t>Klausimai?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altLang="lt-LT" sz="3200" dirty="0" smtClean="0"/>
              <a:t>Fordo ir Fulkersono metodas (1956)</a:t>
            </a:r>
            <a:endParaRPr lang="lt-LT" altLang="lt-LT" sz="3200" b="1" i="1" dirty="0" smtClean="0"/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1043608" y="1628800"/>
            <a:ext cx="7643192" cy="4525963"/>
          </a:xfrm>
        </p:spPr>
        <p:txBody>
          <a:bodyPr/>
          <a:lstStyle/>
          <a:p>
            <a:r>
              <a:rPr lang="lt-LT" sz="2200" dirty="0" smtClean="0"/>
              <a:t>Šio metodo idėja – nuolat ieškoti galimo srauto nuo šaltinio iki tikslo viršūnės, kiek galima didinti srautą.</a:t>
            </a:r>
          </a:p>
          <a:p>
            <a:r>
              <a:rPr lang="lt-LT" sz="2200" dirty="0" smtClean="0"/>
              <a:t>Pradedant f</a:t>
            </a:r>
            <a:r>
              <a:rPr lang="en-US" sz="2200" dirty="0" smtClean="0"/>
              <a:t> = 0 </a:t>
            </a:r>
            <a:r>
              <a:rPr lang="en-US" sz="2200" dirty="0" err="1" smtClean="0"/>
              <a:t>ir</a:t>
            </a:r>
            <a:r>
              <a:rPr lang="en-US" sz="2200" dirty="0" smtClean="0"/>
              <a:t> </a:t>
            </a:r>
            <a:r>
              <a:rPr lang="en-US" sz="2200" dirty="0" err="1" smtClean="0"/>
              <a:t>radus</a:t>
            </a:r>
            <a:r>
              <a:rPr lang="en-US" sz="2200" dirty="0" smtClean="0"/>
              <a:t> </a:t>
            </a:r>
            <a:r>
              <a:rPr lang="en-US" sz="2200" dirty="0" err="1" smtClean="0"/>
              <a:t>tak</a:t>
            </a:r>
            <a:r>
              <a:rPr lang="lt-LT" sz="2200" dirty="0"/>
              <a:t>ą p : s </a:t>
            </a:r>
            <a:r>
              <a:rPr lang="lt-LT" sz="2200" dirty="0" smtClean="0"/>
              <a:t>⇒ t, tiesioginėse tako briaunose srautas didinamas, o priešingų krypčių (netiesioginėse) briaunose srautas mažinamas.</a:t>
            </a:r>
          </a:p>
          <a:p>
            <a:r>
              <a:rPr lang="lt-LT" sz="2200" dirty="0" smtClean="0"/>
              <a:t>Tokį </a:t>
            </a:r>
            <a:r>
              <a:rPr lang="lt-LT" sz="2200" dirty="0"/>
              <a:t>srautą </a:t>
            </a:r>
            <a:r>
              <a:rPr lang="lt-LT" sz="2200" dirty="0" smtClean="0"/>
              <a:t>take p </a:t>
            </a:r>
            <a:r>
              <a:rPr lang="lt-LT" sz="2200" dirty="0"/>
              <a:t>galima </a:t>
            </a:r>
            <a:r>
              <a:rPr lang="lt-LT" sz="2200" dirty="0" smtClean="0"/>
              <a:t>padidinti </a:t>
            </a:r>
            <a:r>
              <a:rPr lang="lt-LT" sz="2200" i="1" dirty="0" smtClean="0"/>
              <a:t>talpa</a:t>
            </a:r>
            <a:r>
              <a:rPr lang="lt-LT" sz="2200" dirty="0" smtClean="0"/>
              <a:t> c(p):</a:t>
            </a:r>
            <a:endParaRPr lang="lt-LT" sz="2200" dirty="0"/>
          </a:p>
          <a:p>
            <a:pPr marL="0" indent="0" algn="ctr">
              <a:buNone/>
            </a:pPr>
            <a:r>
              <a:rPr lang="lt-LT" sz="2200" dirty="0"/>
              <a:t>c(p) := min{c(uv) : uv ∈ p</a:t>
            </a:r>
            <a:r>
              <a:rPr lang="lt-LT" sz="2200" dirty="0" smtClean="0"/>
              <a:t>}.</a:t>
            </a:r>
          </a:p>
          <a:p>
            <a:r>
              <a:rPr lang="pt-BR" sz="2200" dirty="0"/>
              <a:t>Kai c(p) &gt; 0, takas p vadinamas auginančiu srautą.</a:t>
            </a:r>
            <a:endParaRPr lang="lt-LT" sz="2200" dirty="0"/>
          </a:p>
          <a:p>
            <a:endParaRPr lang="lt-LT" sz="2200" dirty="0" smtClean="0"/>
          </a:p>
          <a:p>
            <a:pPr marL="0" indent="0">
              <a:buNone/>
            </a:pPr>
            <a:r>
              <a:rPr lang="lt-LT" sz="2200" dirty="0" smtClean="0"/>
              <a:t>Diskusijai:</a:t>
            </a:r>
          </a:p>
          <a:p>
            <a:r>
              <a:rPr lang="lt-LT" sz="2200" dirty="0" smtClean="0"/>
              <a:t>Kuo skiriasi algoritmas nuo metodo?</a:t>
            </a:r>
          </a:p>
          <a:p>
            <a:endParaRPr lang="en-US" sz="2000" dirty="0"/>
          </a:p>
          <a:p>
            <a:endParaRPr lang="lt-LT" sz="2000" dirty="0"/>
          </a:p>
        </p:txBody>
      </p:sp>
    </p:spTree>
    <p:extLst>
      <p:ext uri="{BB962C8B-B14F-4D97-AF65-F5344CB8AC3E}">
        <p14:creationId xmlns:p14="http://schemas.microsoft.com/office/powerpoint/2010/main" val="1944229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altLang="lt-LT" sz="3200" dirty="0" smtClean="0"/>
              <a:t>Fordo ir Fulkersono metodas (1956)</a:t>
            </a:r>
            <a:endParaRPr lang="lt-LT" altLang="lt-LT" sz="3200" b="1" i="1" dirty="0" smtClean="0"/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1043608" y="1628800"/>
            <a:ext cx="7643192" cy="4525963"/>
          </a:xfrm>
        </p:spPr>
        <p:txBody>
          <a:bodyPr/>
          <a:lstStyle/>
          <a:p>
            <a:r>
              <a:rPr lang="lt-LT" sz="2200" dirty="0" smtClean="0"/>
              <a:t>G – jungusis svorinis digrafas (tinklas), s</a:t>
            </a:r>
            <a:r>
              <a:rPr lang="lt-LT" sz="2200" dirty="0"/>
              <a:t> – </a:t>
            </a:r>
            <a:r>
              <a:rPr lang="lt-LT" sz="2200" dirty="0" smtClean="0"/>
              <a:t>šaltinio viršūnė, t – tikslo viršūnė.</a:t>
            </a:r>
            <a:endParaRPr lang="lt-LT" sz="2200" dirty="0"/>
          </a:p>
          <a:p>
            <a:r>
              <a:rPr lang="lt-LT" sz="2200" dirty="0" smtClean="0"/>
              <a:t>Algoritme daug kartų iškviečiama </a:t>
            </a:r>
            <a:r>
              <a:rPr lang="lt-LT" sz="2200" dirty="0"/>
              <a:t>procedūra F–F (G, s, t</a:t>
            </a:r>
            <a:r>
              <a:rPr lang="lt-LT" sz="2200" dirty="0" smtClean="0"/>
              <a:t>).	</a:t>
            </a:r>
            <a:r>
              <a:rPr lang="lt-LT" sz="2200" b="1" dirty="0" smtClean="0"/>
              <a:t>F–F (G, s, t):</a:t>
            </a:r>
          </a:p>
          <a:p>
            <a:pPr marL="0" indent="0">
              <a:buNone/>
            </a:pPr>
            <a:r>
              <a:rPr lang="lt-LT" sz="2200" dirty="0" smtClean="0"/>
              <a:t>	1</a:t>
            </a:r>
            <a:r>
              <a:rPr lang="lt-LT" sz="2200" dirty="0"/>
              <a:t>. f ← 0</a:t>
            </a:r>
          </a:p>
          <a:p>
            <a:pPr marL="0" indent="0">
              <a:buNone/>
            </a:pPr>
            <a:r>
              <a:rPr lang="lt-LT" sz="2200" dirty="0" smtClean="0"/>
              <a:t>	2</a:t>
            </a:r>
            <a:r>
              <a:rPr lang="lt-LT" sz="2200" dirty="0"/>
              <a:t>. </a:t>
            </a:r>
            <a:r>
              <a:rPr lang="lt-LT" sz="2200" b="1" dirty="0"/>
              <a:t>while</a:t>
            </a:r>
            <a:r>
              <a:rPr lang="lt-LT" sz="2200" dirty="0"/>
              <a:t> egzistuoja </a:t>
            </a:r>
            <a:r>
              <a:rPr lang="lt-LT" sz="2200" dirty="0" smtClean="0"/>
              <a:t>srautą auginantis </a:t>
            </a:r>
            <a:r>
              <a:rPr lang="lt-LT" sz="2200" dirty="0"/>
              <a:t>takas p</a:t>
            </a:r>
          </a:p>
          <a:p>
            <a:pPr marL="0" indent="0">
              <a:buNone/>
            </a:pPr>
            <a:r>
              <a:rPr lang="lt-LT" sz="2200" dirty="0" smtClean="0"/>
              <a:t>	3</a:t>
            </a:r>
            <a:r>
              <a:rPr lang="lt-LT" sz="2200" dirty="0"/>
              <a:t>. </a:t>
            </a:r>
            <a:r>
              <a:rPr lang="lt-LT" sz="2200" dirty="0" smtClean="0"/>
              <a:t>	</a:t>
            </a:r>
            <a:r>
              <a:rPr lang="lt-LT" sz="2200" b="1" dirty="0" smtClean="0"/>
              <a:t>do</a:t>
            </a:r>
            <a:r>
              <a:rPr lang="lt-LT" sz="2200" dirty="0" smtClean="0"/>
              <a:t> „augink </a:t>
            </a:r>
            <a:r>
              <a:rPr lang="lt-LT" sz="2200" dirty="0"/>
              <a:t>f take </a:t>
            </a:r>
            <a:r>
              <a:rPr lang="lt-LT" sz="2200" dirty="0" smtClean="0"/>
              <a:t>p“</a:t>
            </a:r>
            <a:endParaRPr lang="lt-LT" sz="2200" dirty="0"/>
          </a:p>
          <a:p>
            <a:pPr marL="0" indent="0">
              <a:buNone/>
            </a:pPr>
            <a:r>
              <a:rPr lang="lt-LT" sz="2200" dirty="0" smtClean="0"/>
              <a:t>	4</a:t>
            </a:r>
            <a:r>
              <a:rPr lang="lt-LT" sz="2200" dirty="0"/>
              <a:t>. </a:t>
            </a:r>
            <a:r>
              <a:rPr lang="lt-LT" sz="2200" b="1" dirty="0"/>
              <a:t>return</a:t>
            </a:r>
            <a:r>
              <a:rPr lang="lt-LT" sz="2200" dirty="0"/>
              <a:t> </a:t>
            </a:r>
            <a:r>
              <a:rPr lang="lt-LT" sz="2200" dirty="0" smtClean="0"/>
              <a:t>f</a:t>
            </a:r>
          </a:p>
          <a:p>
            <a:pPr marL="0" indent="0">
              <a:buNone/>
            </a:pPr>
            <a:endParaRPr lang="lt-LT" sz="2200" dirty="0" smtClean="0"/>
          </a:p>
          <a:p>
            <a:r>
              <a:rPr lang="lt-LT" sz="2200" dirty="0" smtClean="0"/>
              <a:t>Realizuojant šią idėją paranku naudotis likutiniais tinklais </a:t>
            </a:r>
            <a:r>
              <a:rPr lang="lt-LT" sz="2200" dirty="0"/>
              <a:t>G</a:t>
            </a:r>
            <a:r>
              <a:rPr lang="lt-LT" sz="2200" baseline="-25000" dirty="0"/>
              <a:t>f</a:t>
            </a:r>
            <a:r>
              <a:rPr lang="lt-LT" sz="2200" dirty="0"/>
              <a:t> = (V, E</a:t>
            </a:r>
            <a:r>
              <a:rPr lang="lt-LT" sz="2200" baseline="-25000" dirty="0"/>
              <a:t>f</a:t>
            </a:r>
            <a:r>
              <a:rPr lang="lt-LT" sz="2200" dirty="0"/>
              <a:t> ), E</a:t>
            </a:r>
            <a:r>
              <a:rPr lang="lt-LT" sz="2200" baseline="-25000" dirty="0"/>
              <a:t>f</a:t>
            </a:r>
            <a:r>
              <a:rPr lang="lt-LT" sz="2200" dirty="0"/>
              <a:t> = {uv ∈ V × V : c</a:t>
            </a:r>
            <a:r>
              <a:rPr lang="lt-LT" sz="2200" baseline="-25000" dirty="0"/>
              <a:t>f</a:t>
            </a:r>
            <a:r>
              <a:rPr lang="lt-LT" sz="2200" dirty="0"/>
              <a:t> (uv) &gt; 0</a:t>
            </a:r>
            <a:r>
              <a:rPr lang="lt-LT" sz="2200" dirty="0" smtClean="0"/>
              <a:t>}, kur </a:t>
            </a:r>
            <a:r>
              <a:rPr lang="lt-LT" sz="2200" dirty="0"/>
              <a:t>c</a:t>
            </a:r>
            <a:r>
              <a:rPr lang="lt-LT" sz="2200" baseline="-25000" dirty="0"/>
              <a:t>f</a:t>
            </a:r>
            <a:r>
              <a:rPr lang="lt-LT" sz="2200" dirty="0"/>
              <a:t> (uv) = c(uv) − f(uv</a:t>
            </a:r>
            <a:r>
              <a:rPr lang="lt-LT" sz="2200" dirty="0" smtClean="0"/>
              <a:t>) yra likutinė talpa.</a:t>
            </a:r>
            <a:endParaRPr lang="lt-LT" sz="2200" dirty="0"/>
          </a:p>
          <a:p>
            <a:pPr marL="0" indent="0">
              <a:buNone/>
            </a:pPr>
            <a:endParaRPr lang="lt-LT" sz="2200" dirty="0"/>
          </a:p>
          <a:p>
            <a:pPr marL="0" indent="0">
              <a:buNone/>
            </a:pPr>
            <a:endParaRPr lang="en-US" sz="2000" dirty="0"/>
          </a:p>
          <a:p>
            <a:endParaRPr lang="lt-LT" sz="2000" dirty="0"/>
          </a:p>
        </p:txBody>
      </p:sp>
    </p:spTree>
    <p:extLst>
      <p:ext uri="{BB962C8B-B14F-4D97-AF65-F5344CB8AC3E}">
        <p14:creationId xmlns:p14="http://schemas.microsoft.com/office/powerpoint/2010/main" val="3123870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altLang="lt-LT" sz="3200" dirty="0" smtClean="0"/>
              <a:t>Maksimalaus srauto ir minimalaus pjūvio savybės</a:t>
            </a:r>
            <a:endParaRPr lang="lt-LT" altLang="lt-LT" sz="3200" b="1" i="1" dirty="0" smtClean="0"/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1043608" y="1628800"/>
            <a:ext cx="7643192" cy="4525963"/>
          </a:xfrm>
        </p:spPr>
        <p:txBody>
          <a:bodyPr/>
          <a:lstStyle/>
          <a:p>
            <a:endParaRPr lang="lt-LT" sz="2200" dirty="0" smtClean="0"/>
          </a:p>
          <a:p>
            <a:r>
              <a:rPr lang="lt-LT" sz="2200" dirty="0" smtClean="0"/>
              <a:t>Jei </a:t>
            </a:r>
            <a:r>
              <a:rPr lang="lt-LT" sz="2200" dirty="0"/>
              <a:t>f yra srautas tinkle G = (V, E) su šaltiniu s ir tikslo viršūne t, tai šie </a:t>
            </a:r>
            <a:r>
              <a:rPr lang="lt-LT" sz="2200" dirty="0" smtClean="0"/>
              <a:t>3 teiginiai yra ekvivalentūs:</a:t>
            </a:r>
          </a:p>
          <a:p>
            <a:pPr marL="457200" indent="-457200">
              <a:buFont typeface="+mj-lt"/>
              <a:buAutoNum type="arabicParenR"/>
            </a:pPr>
            <a:r>
              <a:rPr lang="lt-LT" sz="2200" dirty="0" smtClean="0"/>
              <a:t>f yra maksimalus srautas,</a:t>
            </a:r>
          </a:p>
          <a:p>
            <a:pPr marL="457200" indent="-457200">
              <a:buFont typeface="+mj-lt"/>
              <a:buAutoNum type="arabicParenR"/>
            </a:pPr>
            <a:r>
              <a:rPr lang="lt-LT" sz="2200" dirty="0" smtClean="0"/>
              <a:t>likutinis tinklas G</a:t>
            </a:r>
            <a:r>
              <a:rPr lang="lt-LT" sz="2200" baseline="-25000" dirty="0" smtClean="0"/>
              <a:t>f</a:t>
            </a:r>
            <a:r>
              <a:rPr lang="lt-LT" sz="2200" dirty="0" smtClean="0"/>
              <a:t> neturi srautą auginančių takų,</a:t>
            </a:r>
          </a:p>
          <a:p>
            <a:pPr marL="457200" indent="-457200">
              <a:buFont typeface="+mj-lt"/>
              <a:buAutoNum type="arabicParenR"/>
            </a:pPr>
            <a:r>
              <a:rPr lang="lt-LT" sz="2200" dirty="0" smtClean="0"/>
              <a:t>kažkokiam pjūviui (S, T) turime |f| = c(S, T), </a:t>
            </a:r>
          </a:p>
          <a:p>
            <a:pPr marL="0" indent="0">
              <a:buNone/>
            </a:pPr>
            <a:r>
              <a:rPr lang="lt-LT" sz="2200" dirty="0" smtClean="0"/>
              <a:t>čia </a:t>
            </a:r>
            <a:r>
              <a:rPr lang="lt-LT" sz="2200" dirty="0"/>
              <a:t>V = S </a:t>
            </a:r>
            <a:r>
              <a:rPr lang="lt-LT" sz="2200" dirty="0" smtClean="0"/>
              <a:t>∪ T </a:t>
            </a:r>
            <a:r>
              <a:rPr lang="lt-LT" sz="2200" dirty="0"/>
              <a:t>su savybe s ∈ S ir t ∈ T, c(S, T) – pjūvio talpa, o f(S, T) – </a:t>
            </a:r>
            <a:r>
              <a:rPr lang="lt-LT" sz="2200" dirty="0" smtClean="0"/>
              <a:t>srautas, tekantis iš S į T.</a:t>
            </a:r>
          </a:p>
          <a:p>
            <a:pPr marL="0" indent="0">
              <a:buNone/>
            </a:pPr>
            <a:endParaRPr lang="lt-LT" sz="2200" dirty="0" smtClean="0"/>
          </a:p>
          <a:p>
            <a:r>
              <a:rPr lang="lt-LT" sz="2000" dirty="0" smtClean="0"/>
              <a:t>Taip pat teisinga savybė, kad </a:t>
            </a:r>
            <a:r>
              <a:rPr lang="lt-LT" sz="2000" dirty="0"/>
              <a:t>bet kokiam pjūviui V = S ∪ T turime |f| = f(S, T</a:t>
            </a:r>
            <a:r>
              <a:rPr lang="lt-LT" sz="2000" dirty="0" smtClean="0"/>
              <a:t>).</a:t>
            </a:r>
            <a:endParaRPr lang="lt-LT" sz="2000" dirty="0"/>
          </a:p>
          <a:p>
            <a:pPr marL="0" indent="0">
              <a:buNone/>
            </a:pPr>
            <a:endParaRPr lang="en-US" sz="2000" dirty="0"/>
          </a:p>
          <a:p>
            <a:endParaRPr lang="lt-LT" sz="2000" dirty="0"/>
          </a:p>
        </p:txBody>
      </p:sp>
    </p:spTree>
    <p:extLst>
      <p:ext uri="{BB962C8B-B14F-4D97-AF65-F5344CB8AC3E}">
        <p14:creationId xmlns:p14="http://schemas.microsoft.com/office/powerpoint/2010/main" val="1499759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altLang="lt-LT" sz="3200" dirty="0"/>
              <a:t> Edmondso–Karpo algoritmas</a:t>
            </a:r>
            <a:endParaRPr lang="lt-LT" altLang="lt-LT" sz="3200" b="1" i="1" dirty="0" smtClean="0"/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1043608" y="1628800"/>
            <a:ext cx="7643192" cy="4525963"/>
          </a:xfrm>
        </p:spPr>
        <p:txBody>
          <a:bodyPr/>
          <a:lstStyle/>
          <a:p>
            <a:r>
              <a:rPr lang="lt-LT" sz="2200" dirty="0" smtClean="0"/>
              <a:t>Šis algoritmas realizuoja Fordo ir Fulkersono maksimalaus srauto paieškos idėją (metodą).</a:t>
            </a:r>
          </a:p>
          <a:p>
            <a:endParaRPr lang="lt-LT" sz="2200" dirty="0"/>
          </a:p>
          <a:p>
            <a:endParaRPr lang="lt-LT" sz="2200" dirty="0" smtClean="0"/>
          </a:p>
          <a:p>
            <a:endParaRPr lang="lt-LT" sz="2200" dirty="0"/>
          </a:p>
          <a:p>
            <a:endParaRPr lang="lt-LT" sz="2200" dirty="0" smtClean="0"/>
          </a:p>
          <a:p>
            <a:endParaRPr lang="lt-LT" sz="2200" dirty="0"/>
          </a:p>
          <a:p>
            <a:endParaRPr lang="lt-LT" sz="2200" dirty="0" smtClean="0"/>
          </a:p>
          <a:p>
            <a:endParaRPr lang="lt-LT" sz="2200" dirty="0"/>
          </a:p>
          <a:p>
            <a:pPr marL="0" indent="0">
              <a:buNone/>
            </a:pPr>
            <a:endParaRPr lang="lt-LT" sz="2200" dirty="0"/>
          </a:p>
          <a:p>
            <a:r>
              <a:rPr lang="lt-LT" sz="2200" dirty="0" smtClean="0"/>
              <a:t>Algoritmo sudėtingumas </a:t>
            </a:r>
            <a:r>
              <a:rPr lang="lt-LT" sz="2000" dirty="0"/>
              <a:t>O(|</a:t>
            </a:r>
            <a:r>
              <a:rPr lang="lt-LT" sz="2000" dirty="0" smtClean="0"/>
              <a:t>f</a:t>
            </a:r>
            <a:r>
              <a:rPr lang="lt-LT" sz="2000" baseline="30000" dirty="0" smtClean="0"/>
              <a:t>∗</a:t>
            </a:r>
            <a:r>
              <a:rPr lang="lt-LT" sz="2000" dirty="0" smtClean="0"/>
              <a:t>||</a:t>
            </a:r>
            <a:r>
              <a:rPr lang="lt-LT" sz="2000" dirty="0"/>
              <a:t>E|), </a:t>
            </a:r>
            <a:r>
              <a:rPr lang="lt-LT" sz="2000" dirty="0" smtClean="0"/>
              <a:t>kur f</a:t>
            </a:r>
            <a:r>
              <a:rPr lang="lt-LT" sz="2000" baseline="30000" dirty="0" smtClean="0"/>
              <a:t>∗</a:t>
            </a:r>
            <a:r>
              <a:rPr lang="lt-LT" sz="2000" dirty="0" smtClean="0"/>
              <a:t> </a:t>
            </a:r>
            <a:r>
              <a:rPr lang="lt-LT" sz="2000" dirty="0"/>
              <a:t>– </a:t>
            </a:r>
            <a:r>
              <a:rPr lang="lt-LT" sz="2000" dirty="0" smtClean="0"/>
              <a:t>maksimalus </a:t>
            </a:r>
            <a:r>
              <a:rPr lang="lt-LT" sz="2000" dirty="0"/>
              <a:t>srautas.</a:t>
            </a:r>
          </a:p>
          <a:p>
            <a:pPr marL="0" indent="0">
              <a:buNone/>
            </a:pPr>
            <a:endParaRPr lang="en-US" sz="2000" dirty="0"/>
          </a:p>
          <a:p>
            <a:endParaRPr lang="lt-LT" sz="20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39752" y="2564904"/>
            <a:ext cx="4197737" cy="28803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4817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17678</TotalTime>
  <Words>2238</Words>
  <Application>Microsoft Office PowerPoint</Application>
  <PresentationFormat>On-screen Show (4:3)</PresentationFormat>
  <Paragraphs>636</Paragraphs>
  <Slides>50</Slides>
  <Notes>35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50</vt:i4>
      </vt:variant>
    </vt:vector>
  </HeadingPairs>
  <TitlesOfParts>
    <vt:vector size="54" baseType="lpstr">
      <vt:lpstr>Arial</vt:lpstr>
      <vt:lpstr>Calibri</vt:lpstr>
      <vt:lpstr>Cambria Math</vt:lpstr>
      <vt:lpstr>Default Design</vt:lpstr>
      <vt:lpstr>Duomenų struktūros ir algoritmai</vt:lpstr>
      <vt:lpstr>11 paskaitos tikslas</vt:lpstr>
      <vt:lpstr>Srautai tinkluose</vt:lpstr>
      <vt:lpstr>Srautai tinkluose</vt:lpstr>
      <vt:lpstr>Maksimalaus srauto uždavinys</vt:lpstr>
      <vt:lpstr>Fordo ir Fulkersono metodas (1956)</vt:lpstr>
      <vt:lpstr>Fordo ir Fulkersono metodas (1956)</vt:lpstr>
      <vt:lpstr>Maksimalaus srauto ir minimalaus pjūvio savybės</vt:lpstr>
      <vt:lpstr> Edmondso–Karpo algoritmas</vt:lpstr>
      <vt:lpstr> Edmondso–Karpo algoritmo pavyzdys (1)</vt:lpstr>
      <vt:lpstr> Edmondso–Karpo algoritmo pavyzdys (2)</vt:lpstr>
      <vt:lpstr> Edmondso–Karpo algoritmo pavyzdys (3)</vt:lpstr>
      <vt:lpstr> Edmondso–Karpo algoritmo pavyzdys (4)</vt:lpstr>
      <vt:lpstr> Edmondso–Karpo algoritmo pavyzdys (5)</vt:lpstr>
      <vt:lpstr> Edmondso–Karpo algoritmo pavyzdys (6)</vt:lpstr>
      <vt:lpstr> Edmondso–Karpo algoritmo pavyzdys (7)</vt:lpstr>
      <vt:lpstr> Edmondso–Karpo algoritmo pavyzdys (8)</vt:lpstr>
      <vt:lpstr> Edmondso–Karpo algoritmo pavyzdys (9)</vt:lpstr>
      <vt:lpstr> Edmondso–Karpo algoritmo pavyzdys (10)</vt:lpstr>
      <vt:lpstr> Edmondso–Karpo algoritmo pavyzdys (11)</vt:lpstr>
      <vt:lpstr> Edmondso–Karpo algoritmo pavyzdys (12)</vt:lpstr>
      <vt:lpstr> Edmondso–Karpo algoritmo pavyzdys (13)</vt:lpstr>
      <vt:lpstr> Edmondso–Karpo algoritmo pavyzdys (14)</vt:lpstr>
      <vt:lpstr> Edmondso–Karpo algoritmo pavyzdys (15)</vt:lpstr>
      <vt:lpstr> Edmondso–Karpo algoritmo pavyzdys (16)</vt:lpstr>
      <vt:lpstr> Kitas pavyzdys (nepalankus atvejis)</vt:lpstr>
      <vt:lpstr> Kitas pavyzdys (nepalankus atvejis)</vt:lpstr>
      <vt:lpstr> Kitas pavyzdys (nepalankus atvejis)</vt:lpstr>
      <vt:lpstr> Kitas pavyzdys (nepalankus atvejis)</vt:lpstr>
      <vt:lpstr> Kitas pavyzdys (nepalankus atvejis)</vt:lpstr>
      <vt:lpstr> Kitas pavyzdys (nepalankus atvejis)</vt:lpstr>
      <vt:lpstr> Kitas pavyzdys (nepalankus atvejis)</vt:lpstr>
      <vt:lpstr> Kitas pavyzdys (nepalankus atvejis)</vt:lpstr>
      <vt:lpstr>Apibendrinto maksimalaus srauto uždavinio sprendimas</vt:lpstr>
      <vt:lpstr>Priešsraučio stūmimo algoritmas (angl. Preflow-Push algorithm)</vt:lpstr>
      <vt:lpstr>Priešsraučio stūmimo algoritmas (angl. Preflow-Push algorithm)</vt:lpstr>
      <vt:lpstr>Priešsraučio stūmimo algoritmas</vt:lpstr>
      <vt:lpstr>Stumk(uv) ir Kelk(u)</vt:lpstr>
      <vt:lpstr>Stumk(uv) ir Kelk(u) realizavimo pavyzdys</vt:lpstr>
      <vt:lpstr>Priešsraučio stūmimo algoritmas</vt:lpstr>
      <vt:lpstr>Maksimalaus srauto taikymai</vt:lpstr>
      <vt:lpstr>Maksimalus dvidalis suporavimas</vt:lpstr>
      <vt:lpstr>Halo vedybų problema (1)</vt:lpstr>
      <vt:lpstr>Halo vedybų problema (2)</vt:lpstr>
      <vt:lpstr>Halo vedybų problemos pavyzdys</vt:lpstr>
      <vt:lpstr> Priskyrimo lošimas</vt:lpstr>
      <vt:lpstr>Ištrūkimo uždavinys</vt:lpstr>
      <vt:lpstr>Ištrūkimo uždavinys</vt:lpstr>
      <vt:lpstr>Ištrūkimo uždavinio sprendimas</vt:lpstr>
      <vt:lpstr>Ačiū už dėmesį.  Klausimai?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akatasis</dc:creator>
  <cp:lastModifiedBy>Windows User</cp:lastModifiedBy>
  <cp:revision>729</cp:revision>
  <dcterms:created xsi:type="dcterms:W3CDTF">2012-10-13T21:23:27Z</dcterms:created>
  <dcterms:modified xsi:type="dcterms:W3CDTF">2018-04-25T01:14:04Z</dcterms:modified>
</cp:coreProperties>
</file>