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4" r:id="rId2"/>
    <p:sldId id="353" r:id="rId3"/>
    <p:sldId id="437" r:id="rId4"/>
    <p:sldId id="572" r:id="rId5"/>
    <p:sldId id="573" r:id="rId6"/>
    <p:sldId id="574" r:id="rId7"/>
    <p:sldId id="575" r:id="rId8"/>
    <p:sldId id="576" r:id="rId9"/>
    <p:sldId id="577" r:id="rId10"/>
    <p:sldId id="545" r:id="rId11"/>
    <p:sldId id="462" r:id="rId12"/>
    <p:sldId id="463" r:id="rId13"/>
    <p:sldId id="465" r:id="rId14"/>
    <p:sldId id="546" r:id="rId15"/>
    <p:sldId id="466" r:id="rId16"/>
    <p:sldId id="547" r:id="rId17"/>
    <p:sldId id="467" r:id="rId18"/>
    <p:sldId id="550" r:id="rId19"/>
    <p:sldId id="548" r:id="rId20"/>
    <p:sldId id="551" r:id="rId21"/>
    <p:sldId id="552" r:id="rId22"/>
    <p:sldId id="559" r:id="rId23"/>
    <p:sldId id="554" r:id="rId24"/>
    <p:sldId id="555" r:id="rId25"/>
    <p:sldId id="556" r:id="rId26"/>
    <p:sldId id="557" r:id="rId27"/>
    <p:sldId id="558" r:id="rId28"/>
    <p:sldId id="468" r:id="rId29"/>
    <p:sldId id="469" r:id="rId30"/>
    <p:sldId id="471" r:id="rId31"/>
    <p:sldId id="472" r:id="rId32"/>
    <p:sldId id="473" r:id="rId33"/>
    <p:sldId id="560" r:id="rId34"/>
    <p:sldId id="562" r:id="rId35"/>
    <p:sldId id="561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311" r:id="rId46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837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2018-03-21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9041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996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 smtClean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 smtClean="0">
                <a:solidFill>
                  <a:srgbClr val="C00000"/>
                </a:solidFill>
              </a:rPr>
            </a:br>
            <a:r>
              <a:rPr lang="lt-LT" altLang="lt-LT" b="1" i="1" dirty="0" smtClean="0">
                <a:solidFill>
                  <a:srgbClr val="C00000"/>
                </a:solidFill>
              </a:rPr>
              <a:t>ir algoritmai</a:t>
            </a:r>
            <a:endParaRPr lang="lt-LT" altLang="lt-LT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 smtClean="0"/>
          </a:p>
          <a:p>
            <a:pPr eaLnBrk="1" hangingPunct="1"/>
            <a:r>
              <a:rPr lang="lt-LT" altLang="lt-LT" sz="3000" dirty="0" smtClean="0"/>
              <a:t>7 paskaita</a:t>
            </a: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 smtClean="0">
                <a:solidFill>
                  <a:srgbClr val="003300"/>
                </a:solidFill>
              </a:rPr>
              <a:t>2018-03-21</a:t>
            </a:r>
          </a:p>
          <a:p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Subalansuotas medis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27584" y="1589547"/>
            <a:ext cx="7920880" cy="4525963"/>
          </a:xfrm>
        </p:spPr>
        <p:txBody>
          <a:bodyPr/>
          <a:lstStyle/>
          <a:p>
            <a:r>
              <a:rPr lang="lt-LT" sz="2000" dirty="0" smtClean="0"/>
              <a:t>Subalansuotu medžiu</a:t>
            </a:r>
            <a:r>
              <a:rPr lang="lt-LT" sz="2000" dirty="0"/>
              <a:t> </a:t>
            </a:r>
            <a:r>
              <a:rPr lang="lt-LT" sz="2000" dirty="0" smtClean="0"/>
              <a:t>vadinamas toks </a:t>
            </a:r>
            <a:r>
              <a:rPr lang="lt-LT" sz="2000" dirty="0"/>
              <a:t>medis, kurio </a:t>
            </a:r>
            <a:r>
              <a:rPr lang="lt-LT" sz="2000" dirty="0" smtClean="0"/>
              <a:t>šaknis priklauso to medžio centrui, taip pat ir kiekvieno pomedžio šakninė viršūnė priklauso to pomedžio centrui.</a:t>
            </a:r>
            <a:endParaRPr lang="lt-LT" altLang="lt-LT" sz="2000" dirty="0"/>
          </a:p>
        </p:txBody>
      </p:sp>
      <p:pic>
        <p:nvPicPr>
          <p:cNvPr id="6" name="Picture 2" descr="Vaizdo rezultatas pagal užklausą „binary tree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45024"/>
            <a:ext cx="3101011" cy="2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83699" y="550731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Subalansuotas medis</a:t>
            </a:r>
            <a:endParaRPr lang="lt-LT" sz="1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016073" cy="25202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6431" y="550731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Nesubalansuotas medis</a:t>
            </a:r>
            <a:endParaRPr lang="lt-LT" sz="1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84" y="6154762"/>
            <a:ext cx="778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Pomedžio aukštis atitinka ilgiausio tako briaunų skaičių tame pomedyje.</a:t>
            </a:r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4149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Kokia prasmė balansuoti medžius?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320479"/>
          </a:xfrm>
        </p:spPr>
        <p:txBody>
          <a:bodyPr/>
          <a:lstStyle/>
          <a:p>
            <a:r>
              <a:rPr lang="lt-LT" sz="2400" dirty="0" smtClean="0"/>
              <a:t>Dvejetainis paieškos medis gali išsibalansuoti atliekant viršūnių įterpimo ar šalinimo operaciją, todėl paieška jame gali tapti neefektyvi, t. y. išaugti algoritmo sudėtingumas.</a:t>
            </a:r>
          </a:p>
          <a:p>
            <a:endParaRPr lang="lt-LT" altLang="lt-LT" sz="2400" dirty="0"/>
          </a:p>
          <a:p>
            <a:r>
              <a:rPr lang="lt-LT" altLang="lt-LT" sz="2400" dirty="0" smtClean="0"/>
              <a:t>Šios problemos sprendimo būdai:</a:t>
            </a:r>
          </a:p>
          <a:p>
            <a:pPr lvl="1"/>
            <a:r>
              <a:rPr lang="lt-LT" altLang="lt-LT" sz="2200" dirty="0" smtClean="0"/>
              <a:t>Medžio subalansavimas.</a:t>
            </a:r>
          </a:p>
          <a:p>
            <a:pPr lvl="1"/>
            <a:r>
              <a:rPr lang="lt-LT" altLang="lt-LT" sz="2200" dirty="0" smtClean="0"/>
              <a:t>Neišsibalansuojančių medžių naudojimas (pavyzdžiui, AVL medžių).</a:t>
            </a:r>
            <a:endParaRPr lang="lt-LT" altLang="lt-LT" sz="2200" dirty="0"/>
          </a:p>
        </p:txBody>
      </p:sp>
    </p:spTree>
    <p:extLst>
      <p:ext uri="{BB962C8B-B14F-4D97-AF65-F5344CB8AC3E}">
        <p14:creationId xmlns:p14="http://schemas.microsoft.com/office/powerpoint/2010/main" val="33931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AVL medžiai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400" dirty="0" smtClean="0"/>
              <a:t>AVL medžiu vadinamas dvejetainis paieškos medis, kurio kiekvienos vidinės viršūnės dešiniojo ir kairiojo pomedžių aukščiai skiriasi daugiausiai vienetu.</a:t>
            </a:r>
          </a:p>
          <a:p>
            <a:endParaRPr lang="lt-LT" altLang="lt-LT" sz="2400" dirty="0"/>
          </a:p>
          <a:p>
            <a:r>
              <a:rPr lang="lt-LT" altLang="lt-LT" sz="2400" dirty="0" smtClean="0"/>
              <a:t>Išvada: visi AVL medžio pomedžiai yra AVL medžiai.</a:t>
            </a:r>
          </a:p>
          <a:p>
            <a:endParaRPr lang="lt-LT" altLang="lt-LT" sz="2400" dirty="0"/>
          </a:p>
          <a:p>
            <a:r>
              <a:rPr lang="lt-LT" altLang="lt-LT" sz="2400" dirty="0"/>
              <a:t>AVL medis </a:t>
            </a:r>
            <a:r>
              <a:rPr lang="lt-LT" altLang="lt-LT" sz="2400" dirty="0" smtClean="0"/>
              <a:t>– pirmasis besibalansuojantis medis, kuris 1962 m. buvo </a:t>
            </a:r>
            <a:r>
              <a:rPr lang="lt-LT" altLang="lt-LT" sz="2400" dirty="0"/>
              <a:t>pasiūlymas autorių G. M. </a:t>
            </a:r>
            <a:r>
              <a:rPr lang="lt-LT" altLang="lt-LT" sz="2400" b="1" u="sng" dirty="0"/>
              <a:t>A</a:t>
            </a:r>
            <a:r>
              <a:rPr lang="lt-LT" altLang="lt-LT" sz="2400" dirty="0"/>
              <a:t>delson-</a:t>
            </a:r>
            <a:r>
              <a:rPr lang="lt-LT" altLang="lt-LT" sz="2400" b="1" u="sng" dirty="0"/>
              <a:t>V</a:t>
            </a:r>
            <a:r>
              <a:rPr lang="lt-LT" altLang="lt-LT" sz="2400" dirty="0"/>
              <a:t>elsky ir E. M. </a:t>
            </a:r>
            <a:r>
              <a:rPr lang="lt-LT" altLang="lt-LT" sz="2400" b="1" u="sng" dirty="0" smtClean="0"/>
              <a:t>L</a:t>
            </a:r>
            <a:r>
              <a:rPr lang="lt-LT" altLang="lt-LT" sz="2400" dirty="0" smtClean="0"/>
              <a:t>andis, todėl ir gavo vardą</a:t>
            </a:r>
            <a:endParaRPr lang="lt-LT" altLang="lt-LT" sz="2400" b="1" u="sng" dirty="0"/>
          </a:p>
          <a:p>
            <a:pPr marL="0" indent="0" algn="ctr">
              <a:buNone/>
            </a:pPr>
            <a:r>
              <a:rPr lang="lt-LT" altLang="lt-LT" sz="3000" b="1" dirty="0" smtClean="0"/>
              <a:t>AVL</a:t>
            </a:r>
            <a:r>
              <a:rPr lang="lt-LT" altLang="lt-LT" sz="3000" dirty="0" smtClean="0"/>
              <a:t>.</a:t>
            </a:r>
            <a:endParaRPr lang="lt-LT" altLang="lt-LT" sz="2400" dirty="0"/>
          </a:p>
          <a:p>
            <a:pPr marL="0" indent="0" algn="ctr">
              <a:buNone/>
            </a:pPr>
            <a:endParaRPr lang="lt-LT" altLang="lt-LT" sz="2500" i="1" dirty="0"/>
          </a:p>
        </p:txBody>
      </p:sp>
    </p:spTree>
    <p:extLst>
      <p:ext uri="{BB962C8B-B14F-4D97-AF65-F5344CB8AC3E}">
        <p14:creationId xmlns:p14="http://schemas.microsoft.com/office/powerpoint/2010/main" val="18604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Pavyzdžiai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Žemiau pateikti AVL medžiai. Kodėl?</a:t>
            </a:r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80853" y="4523522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410057" y="4530940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397078" y="4946619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80853" y="4958350"/>
            <a:ext cx="415283" cy="43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773208" y="5366014"/>
            <a:ext cx="335250" cy="494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851213" y="5366014"/>
            <a:ext cx="234887" cy="504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34815" y="5366014"/>
            <a:ext cx="192596" cy="494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669238" y="5394821"/>
            <a:ext cx="292941" cy="469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948264" y="5394821"/>
            <a:ext cx="164856" cy="4575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948264" y="4941967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925250" y="4958350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31664" y="5394821"/>
            <a:ext cx="212264" cy="46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944185" y="5378517"/>
            <a:ext cx="218835" cy="46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639718" y="5342800"/>
            <a:ext cx="141811" cy="51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44949" y="437950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36837" y="479715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3061" y="479715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4046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04248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04347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5691981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8338" y="5691981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83814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08691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65029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90799" y="571912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47137" y="571912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449374" y="4516104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478578" y="4523522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465599" y="4939201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1449374" y="4950932"/>
            <a:ext cx="415283" cy="43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919734" y="5358596"/>
            <a:ext cx="234887" cy="504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016785" y="4934549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993771" y="4950932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00185" y="5387403"/>
            <a:ext cx="212264" cy="46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012706" y="5371099"/>
            <a:ext cx="218835" cy="46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2313470" y="43720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305358" y="4789734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/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321582" y="4789734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\</a:t>
            </a:r>
          </a:p>
        </p:txBody>
      </p:sp>
      <p:sp>
        <p:nvSpPr>
          <p:cNvPr id="91" name="Oval 90"/>
          <p:cNvSpPr/>
          <p:nvPr/>
        </p:nvSpPr>
        <p:spPr>
          <a:xfrm>
            <a:off x="872567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1720641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72769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772868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\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521" y="568456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096859" y="568456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015658" y="5711705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884214" y="2697915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6913418" y="2705333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7900439" y="3121012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451625" y="3116360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428611" y="3132743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748310" y="255389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740198" y="2971545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/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756422" y="2971545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15" name="Oval 114"/>
          <p:cNvSpPr/>
          <p:nvPr/>
        </p:nvSpPr>
        <p:spPr>
          <a:xfrm>
            <a:off x="5307407" y="340359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17" name="Oval 116"/>
          <p:cNvSpPr/>
          <p:nvPr/>
        </p:nvSpPr>
        <p:spPr>
          <a:xfrm>
            <a:off x="7307609" y="340359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18" name="Oval 117"/>
          <p:cNvSpPr/>
          <p:nvPr/>
        </p:nvSpPr>
        <p:spPr>
          <a:xfrm>
            <a:off x="8228490" y="340359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728418" y="2796219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57622" y="2803637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728418" y="3231047"/>
            <a:ext cx="415283" cy="43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592514" y="26522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584402" y="3069849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\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600626" y="3069849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28" name="Oval 127"/>
          <p:cNvSpPr/>
          <p:nvPr/>
        </p:nvSpPr>
        <p:spPr>
          <a:xfrm>
            <a:off x="2999685" y="3501897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409054" y="3003129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720641" y="2841931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/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287850" y="3273979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64032" y="28318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Pavyzdžiai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Žemiau pateikti ne AVL medžiai. Kodėl?</a:t>
            </a:r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80853" y="4523522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410057" y="4530940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397078" y="4946619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80853" y="4958350"/>
            <a:ext cx="415283" cy="43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773208" y="5366014"/>
            <a:ext cx="335250" cy="494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851213" y="5366014"/>
            <a:ext cx="234887" cy="504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34815" y="5366014"/>
            <a:ext cx="192596" cy="494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925250" y="4958350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31664" y="5394821"/>
            <a:ext cx="212264" cy="46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944185" y="5378517"/>
            <a:ext cx="218835" cy="46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639718" y="5342800"/>
            <a:ext cx="141811" cy="51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44949" y="437950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36837" y="479715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3061" y="479715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4046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04347" y="522920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5691981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8338" y="5691981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83814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570111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90799" y="571912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47137" y="571912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449374" y="4516104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478578" y="4523522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465599" y="4939201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919734" y="5358596"/>
            <a:ext cx="234887" cy="504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016785" y="4934549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993771" y="4950932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00185" y="5387403"/>
            <a:ext cx="212264" cy="46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012706" y="5371099"/>
            <a:ext cx="218835" cy="46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2313470" y="43720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305358" y="4789734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321582" y="4789734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\</a:t>
            </a:r>
          </a:p>
        </p:txBody>
      </p:sp>
      <p:sp>
        <p:nvSpPr>
          <p:cNvPr id="91" name="Oval 90"/>
          <p:cNvSpPr/>
          <p:nvPr/>
        </p:nvSpPr>
        <p:spPr>
          <a:xfrm>
            <a:off x="872567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72769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772868" y="5221782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\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521" y="568456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096859" y="5684563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015658" y="5711705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>
                <a:solidFill>
                  <a:schemeClr val="tx1"/>
                </a:solidFill>
              </a:rPr>
              <a:t>–</a:t>
            </a:r>
            <a:endParaRPr lang="lt-LT" sz="15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 flipV="1">
            <a:off x="5533407" y="2664268"/>
            <a:ext cx="987021" cy="415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6520428" y="3079947"/>
            <a:ext cx="451285" cy="433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71614" y="3075295"/>
            <a:ext cx="470153" cy="452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368299" y="251283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376411" y="2930480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17" name="Oval 116"/>
          <p:cNvSpPr/>
          <p:nvPr/>
        </p:nvSpPr>
        <p:spPr>
          <a:xfrm>
            <a:off x="5927598" y="3362528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118" name="Oval 117"/>
          <p:cNvSpPr/>
          <p:nvPr/>
        </p:nvSpPr>
        <p:spPr>
          <a:xfrm>
            <a:off x="6848479" y="3362528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085017" y="2701406"/>
            <a:ext cx="1008112" cy="424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085017" y="3136234"/>
            <a:ext cx="415283" cy="436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949113" y="255739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941001" y="2975036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>
                <a:solidFill>
                  <a:schemeClr val="tx1"/>
                </a:solidFill>
              </a:rPr>
              <a:t>\</a:t>
            </a:r>
            <a:endParaRPr lang="lt-LT" sz="1500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356284" y="3407084"/>
            <a:ext cx="288032" cy="302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>
                <a:solidFill>
                  <a:schemeClr val="tx1"/>
                </a:solidFill>
              </a:rPr>
              <a:t>–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53" y="2621591"/>
            <a:ext cx="129152" cy="14760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82" y="2581259"/>
            <a:ext cx="147973" cy="16601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95" y="4872140"/>
            <a:ext cx="129152" cy="14760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451" y="4872140"/>
            <a:ext cx="147973" cy="1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AVL medžiuose atliekamos operacijos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Elementų (viršūnių) įterpimas. </a:t>
            </a:r>
          </a:p>
          <a:p>
            <a:r>
              <a:rPr lang="lt-LT" altLang="lt-LT" sz="2500" dirty="0" smtClean="0"/>
              <a:t>Elementų </a:t>
            </a:r>
            <a:r>
              <a:rPr lang="lt-LT" altLang="lt-LT" sz="2500" dirty="0"/>
              <a:t>(viršūnių) šalinimas</a:t>
            </a:r>
            <a:r>
              <a:rPr lang="lt-LT" altLang="lt-LT" sz="2500" dirty="0" smtClean="0"/>
              <a:t>.</a:t>
            </a:r>
          </a:p>
          <a:p>
            <a:r>
              <a:rPr lang="lt-LT" altLang="lt-LT" sz="2500" dirty="0" smtClean="0"/>
              <a:t>AVL medžio balansavimas:</a:t>
            </a:r>
          </a:p>
          <a:p>
            <a:pPr lvl="1"/>
            <a:r>
              <a:rPr lang="lt-LT" altLang="lt-LT" sz="2200" dirty="0" smtClean="0"/>
              <a:t>Pomedžio sukimas į kairę pusę.</a:t>
            </a:r>
          </a:p>
          <a:p>
            <a:pPr lvl="1"/>
            <a:r>
              <a:rPr lang="lt-LT" altLang="lt-LT" sz="2200" dirty="0"/>
              <a:t>Pomedžio </a:t>
            </a:r>
            <a:r>
              <a:rPr lang="lt-LT" altLang="lt-LT" sz="2200" dirty="0" smtClean="0"/>
              <a:t>sukimas į dešinę pusę.</a:t>
            </a:r>
          </a:p>
          <a:p>
            <a:pPr lvl="1"/>
            <a:r>
              <a:rPr lang="lt-LT" altLang="lt-LT" sz="2200" dirty="0" smtClean="0"/>
              <a:t>Dvigubas pomedžio sukimas.</a:t>
            </a:r>
            <a:endParaRPr lang="lt-LT" altLang="lt-LT" sz="2200" dirty="0"/>
          </a:p>
          <a:p>
            <a:pPr marL="0" indent="0">
              <a:buNone/>
            </a:pPr>
            <a:endParaRPr lang="lt-LT" altLang="lt-LT" sz="2500" i="1" dirty="0"/>
          </a:p>
        </p:txBody>
      </p:sp>
    </p:spTree>
    <p:extLst>
      <p:ext uri="{BB962C8B-B14F-4D97-AF65-F5344CB8AC3E}">
        <p14:creationId xmlns:p14="http://schemas.microsoft.com/office/powerpoint/2010/main" val="26036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 flipV="1">
            <a:off x="7915311" y="2326023"/>
            <a:ext cx="346265" cy="726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839514" y="4980766"/>
            <a:ext cx="187763" cy="805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Viršūnės įterpimas AVL medyje (1)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83485" y="1592640"/>
            <a:ext cx="648072" cy="57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31557" y="1592640"/>
            <a:ext cx="648072" cy="572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47746" y="2150780"/>
            <a:ext cx="344635" cy="734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2790" y="2179391"/>
            <a:ext cx="223403" cy="7331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292381" y="2157609"/>
            <a:ext cx="338403" cy="727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51355" y="2872086"/>
            <a:ext cx="187763" cy="805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63688" y="140888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5616" y="198884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11760" y="198884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9877" y="270892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69145" y="270892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4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94921" y="270892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64694" y="350100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947781" y="3685915"/>
            <a:ext cx="648072" cy="57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595853" y="3685915"/>
            <a:ext cx="648072" cy="572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12042" y="4244055"/>
            <a:ext cx="344635" cy="734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27086" y="4272666"/>
            <a:ext cx="223403" cy="7331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956677" y="4250884"/>
            <a:ext cx="338403" cy="727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15651" y="4965361"/>
            <a:ext cx="187763" cy="805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427984" y="350215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79912" y="408211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76056" y="408211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44173" y="480219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33441" y="480219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4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59217" y="480219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28990" y="5594283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8017" y="560383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619166" y="1753558"/>
            <a:ext cx="648072" cy="57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267238" y="1753558"/>
            <a:ext cx="648072" cy="572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283427" y="2311698"/>
            <a:ext cx="344635" cy="734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635086" y="2340310"/>
            <a:ext cx="286788" cy="721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628062" y="2318527"/>
            <a:ext cx="338403" cy="727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787036" y="3033004"/>
            <a:ext cx="187763" cy="805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099369" y="156980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51297" y="214975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47441" y="214975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15558" y="286983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4826" y="286983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4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467217" y="286704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0375" y="366192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093707" y="287638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871504" y="3156875"/>
            <a:ext cx="864096" cy="612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324944" y="3581174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reikšmė 6 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724127" y="4149080"/>
            <a:ext cx="876248" cy="462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143714" y="4567589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Medis subalansuojamas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atliekant dešinįjį posūkį</a:t>
            </a:r>
            <a:endParaRPr lang="lt-L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 flipV="1">
            <a:off x="1660402" y="1877363"/>
            <a:ext cx="391909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/>
              <a:t>Viršūnės įterpimas AVL medyje </a:t>
            </a:r>
            <a:r>
              <a:rPr lang="lt-LT" altLang="lt-LT" sz="3200" b="1" i="1" dirty="0" smtClean="0"/>
              <a:t>(2)</a:t>
            </a:r>
          </a:p>
        </p:txBody>
      </p: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1331640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3628" y="2348880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7684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1835696" y="2383811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2049020" y="2420951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99957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81151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55776" y="278827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43608" y="23488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9772" y="29996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36" name="Rectangle 35"/>
          <p:cNvSpPr/>
          <p:nvPr/>
        </p:nvSpPr>
        <p:spPr>
          <a:xfrm>
            <a:off x="766706" y="25436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911753" y="2586043"/>
            <a:ext cx="2232248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32678" y="2113121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Įterpimas pomedyje 3</a:t>
            </a:r>
            <a:endParaRPr lang="lt-LT" dirty="0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6460637" y="1877363"/>
            <a:ext cx="391909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0"/>
          </p:cNvCxnSpPr>
          <p:nvPr/>
        </p:nvCxnSpPr>
        <p:spPr>
          <a:xfrm flipV="1">
            <a:off x="6131875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23863" y="2348880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27919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23963" y="2788276"/>
            <a:ext cx="216024" cy="107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stCxn id="45" idx="0"/>
          </p:cNvCxnSpPr>
          <p:nvPr/>
        </p:nvCxnSpPr>
        <p:spPr>
          <a:xfrm flipV="1">
            <a:off x="6635931" y="2383811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0"/>
          </p:cNvCxnSpPr>
          <p:nvPr/>
        </p:nvCxnSpPr>
        <p:spPr>
          <a:xfrm flipH="1" flipV="1">
            <a:off x="6849255" y="2420952"/>
            <a:ext cx="182720" cy="36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300192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81386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356011" y="2788276"/>
            <a:ext cx="24301" cy="10727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43843" y="23488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28919" y="314096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h+1</a:t>
            </a:r>
            <a:endParaRPr lang="lt-LT" dirty="0"/>
          </a:p>
        </p:txBody>
      </p:sp>
      <p:sp>
        <p:nvSpPr>
          <p:cNvPr id="54" name="Rectangle 53"/>
          <p:cNvSpPr/>
          <p:nvPr/>
        </p:nvSpPr>
        <p:spPr>
          <a:xfrm>
            <a:off x="5566941" y="25436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20530" y="4112430"/>
            <a:ext cx="377903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559303" y="4136351"/>
            <a:ext cx="423150" cy="52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864319" y="4637593"/>
            <a:ext cx="216024" cy="117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95902" y="5023343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91946" y="5023343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60" idx="0"/>
          </p:cNvCxnSpPr>
          <p:nvPr/>
        </p:nvCxnSpPr>
        <p:spPr>
          <a:xfrm flipV="1">
            <a:off x="2903914" y="4618878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</p:cNvCxnSpPr>
          <p:nvPr/>
        </p:nvCxnSpPr>
        <p:spPr>
          <a:xfrm flipH="1" flipV="1">
            <a:off x="3117238" y="4656019"/>
            <a:ext cx="182720" cy="36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377305" y="390413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49369" y="443993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206729" y="4663814"/>
            <a:ext cx="5888" cy="11516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27330" y="504482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184046" y="505495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h+1</a:t>
            </a:r>
            <a:endParaRPr lang="lt-LT" dirty="0"/>
          </a:p>
        </p:txBody>
      </p:sp>
      <p:sp>
        <p:nvSpPr>
          <p:cNvPr id="69" name="Rectangle 68"/>
          <p:cNvSpPr/>
          <p:nvPr/>
        </p:nvSpPr>
        <p:spPr>
          <a:xfrm>
            <a:off x="2350428" y="52396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75" name="Straight Arrow Connector 74"/>
          <p:cNvCxnSpPr/>
          <p:nvPr/>
        </p:nvCxnSpPr>
        <p:spPr>
          <a:xfrm rot="20988235" flipH="1">
            <a:off x="4476744" y="3855732"/>
            <a:ext cx="1801652" cy="824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 rot="19526372">
            <a:off x="4326745" y="3943842"/>
            <a:ext cx="201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Kairysis posūkis viršūnei B</a:t>
            </a:r>
            <a:endParaRPr lang="lt-L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flipV="1">
            <a:off x="2068011" y="2407270"/>
            <a:ext cx="625067" cy="4776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1" idx="0"/>
          </p:cNvCxnSpPr>
          <p:nvPr/>
        </p:nvCxnSpPr>
        <p:spPr>
          <a:xfrm flipH="1" flipV="1">
            <a:off x="2710008" y="2411197"/>
            <a:ext cx="190730" cy="40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660403" y="1877363"/>
            <a:ext cx="1054395" cy="524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/>
              <a:t>Viršūnės įterpimas AVL medyje </a:t>
            </a:r>
            <a:r>
              <a:rPr lang="lt-LT" altLang="lt-LT" sz="3200" b="1" i="1" dirty="0" smtClean="0"/>
              <a:t>(3)</a:t>
            </a:r>
          </a:p>
        </p:txBody>
      </p: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1331640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3628" y="2348880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6675" y="330627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719" y="330627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1854687" y="2901812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2068011" y="2938952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99957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84441" y="273674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43608" y="23488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6706" y="25436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38108" y="2536942"/>
            <a:ext cx="2232248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55213" y="2204864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Įterpimas pomedyje</a:t>
            </a:r>
          </a:p>
          <a:p>
            <a:pPr algn="ctr"/>
            <a:r>
              <a:rPr lang="lt-LT" dirty="0" smtClean="0">
                <a:solidFill>
                  <a:srgbClr val="FF0000"/>
                </a:solidFill>
              </a:rPr>
              <a:t>2 arba 3</a:t>
            </a:r>
            <a:endParaRPr lang="lt-LT" dirty="0"/>
          </a:p>
        </p:txBody>
      </p:sp>
      <p:sp>
        <p:nvSpPr>
          <p:cNvPr id="55" name="Oval 54"/>
          <p:cNvSpPr/>
          <p:nvPr/>
        </p:nvSpPr>
        <p:spPr>
          <a:xfrm>
            <a:off x="2546928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92726" y="2815622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186631" y="2843245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150627" y="30546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579508" y="3314320"/>
            <a:ext cx="1343" cy="491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75745" y="3386931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7092280" y="2365624"/>
            <a:ext cx="625067" cy="4776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94" idx="0"/>
          </p:cNvCxnSpPr>
          <p:nvPr/>
        </p:nvCxnSpPr>
        <p:spPr>
          <a:xfrm flipH="1" flipV="1">
            <a:off x="7734277" y="2369551"/>
            <a:ext cx="190730" cy="40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684672" y="1835717"/>
            <a:ext cx="1054395" cy="524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2" idx="0"/>
          </p:cNvCxnSpPr>
          <p:nvPr/>
        </p:nvCxnSpPr>
        <p:spPr>
          <a:xfrm flipV="1">
            <a:off x="6355909" y="1835717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247897" y="2307234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70944" y="3264631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66988" y="3264631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>
            <a:stCxn id="83" idx="0"/>
          </p:cNvCxnSpPr>
          <p:nvPr/>
        </p:nvCxnSpPr>
        <p:spPr>
          <a:xfrm flipV="1">
            <a:off x="6878956" y="2860166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flipH="1" flipV="1">
            <a:off x="7092280" y="2897306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524226" y="162934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908710" y="269510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518664" y="325609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67877" y="230723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7482660" y="34674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92" name="Rectangle 91"/>
          <p:cNvSpPr/>
          <p:nvPr/>
        </p:nvSpPr>
        <p:spPr>
          <a:xfrm>
            <a:off x="5790975" y="25020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93" name="Oval 92"/>
          <p:cNvSpPr/>
          <p:nvPr/>
        </p:nvSpPr>
        <p:spPr>
          <a:xfrm>
            <a:off x="7571197" y="216321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16995" y="27739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8210900" y="2801599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174896" y="30129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6603777" y="3272674"/>
            <a:ext cx="1343" cy="491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000014" y="3345285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sp>
        <p:nvSpPr>
          <p:cNvPr id="99" name="Rectangle 98"/>
          <p:cNvSpPr/>
          <p:nvPr/>
        </p:nvSpPr>
        <p:spPr>
          <a:xfrm rot="19241673">
            <a:off x="4804388" y="3899662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Dvigubas</a:t>
            </a:r>
          </a:p>
          <a:p>
            <a:pPr algn="ctr"/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sp>
        <p:nvSpPr>
          <p:cNvPr id="118" name="Rectangle 117"/>
          <p:cNvSpPr/>
          <p:nvPr/>
        </p:nvSpPr>
        <p:spPr>
          <a:xfrm>
            <a:off x="2667827" y="5286358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382116" y="5286358"/>
            <a:ext cx="216024" cy="56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300684" y="5311182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966419" y="5311182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759677" y="5321586"/>
            <a:ext cx="7983" cy="5266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689219" y="5385681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506290" y="530703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2229388" y="55018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360325" y="530093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5324321" y="55123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131" name="Straight Connector 130"/>
          <p:cNvCxnSpPr>
            <a:stCxn id="118" idx="0"/>
          </p:cNvCxnSpPr>
          <p:nvPr/>
        </p:nvCxnSpPr>
        <p:spPr>
          <a:xfrm flipV="1">
            <a:off x="2775839" y="4857616"/>
            <a:ext cx="366560" cy="428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9" idx="0"/>
          </p:cNvCxnSpPr>
          <p:nvPr/>
        </p:nvCxnSpPr>
        <p:spPr>
          <a:xfrm flipH="1" flipV="1">
            <a:off x="3155046" y="4848350"/>
            <a:ext cx="335082" cy="438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0" idx="0"/>
          </p:cNvCxnSpPr>
          <p:nvPr/>
        </p:nvCxnSpPr>
        <p:spPr>
          <a:xfrm flipV="1">
            <a:off x="4408696" y="4838056"/>
            <a:ext cx="309792" cy="473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1" idx="0"/>
          </p:cNvCxnSpPr>
          <p:nvPr/>
        </p:nvCxnSpPr>
        <p:spPr>
          <a:xfrm flipH="1" flipV="1">
            <a:off x="4713007" y="4816755"/>
            <a:ext cx="361424" cy="494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952485" y="4344785"/>
            <a:ext cx="755293" cy="503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149160" y="4331668"/>
            <a:ext cx="789747" cy="506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981291" y="466248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539909" y="466441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759676" y="415540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137" name="Straight Arrow Connector 136"/>
          <p:cNvCxnSpPr>
            <a:stCxn id="99" idx="3"/>
          </p:cNvCxnSpPr>
          <p:nvPr/>
        </p:nvCxnSpPr>
        <p:spPr>
          <a:xfrm flipH="1">
            <a:off x="4908402" y="3859710"/>
            <a:ext cx="912777" cy="763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/>
          <p:nvPr/>
        </p:nvCxnSpPr>
        <p:spPr>
          <a:xfrm flipV="1">
            <a:off x="5926565" y="5464133"/>
            <a:ext cx="275568" cy="56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781259" y="5440054"/>
            <a:ext cx="98143" cy="576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6177411" y="5466463"/>
            <a:ext cx="184796" cy="535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1579572" y="4606945"/>
            <a:ext cx="268845" cy="519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Viršūnės šalinimas AVL medyje (1)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307419" y="2208368"/>
            <a:ext cx="20673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248552" y="2250675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Ištrinama viršūnė 4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629015" y="1623218"/>
            <a:ext cx="446558" cy="374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408709" y="2001021"/>
            <a:ext cx="233179" cy="488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212460" y="2482830"/>
            <a:ext cx="216548" cy="538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388682" y="1985797"/>
            <a:ext cx="143084" cy="530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075573" y="2489409"/>
            <a:ext cx="319342" cy="54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607561" y="2471706"/>
            <a:ext cx="268332" cy="567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11312" y="3038750"/>
            <a:ext cx="220917" cy="549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612193" y="1989402"/>
            <a:ext cx="259080" cy="50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2066487" y="1596753"/>
            <a:ext cx="455283" cy="386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2506789" y="1976615"/>
            <a:ext cx="360716" cy="50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2865163" y="2482627"/>
            <a:ext cx="268845" cy="519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907704" y="141776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61146" y="182145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63897" y="1807133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240840" y="231314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707196" y="231314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4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20813" y="231314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40825" y="281635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99636" y="231314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907704" y="2856003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439692" y="286248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971680" y="2844783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43443" y="341182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9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028760" y="1586372"/>
            <a:ext cx="446558" cy="374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808454" y="1964175"/>
            <a:ext cx="233179" cy="488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612205" y="2445984"/>
            <a:ext cx="216548" cy="538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788427" y="1948951"/>
            <a:ext cx="143084" cy="530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475318" y="2452563"/>
            <a:ext cx="319342" cy="54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07306" y="2434860"/>
            <a:ext cx="268332" cy="567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811057" y="3001904"/>
            <a:ext cx="220917" cy="549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466232" y="1559907"/>
            <a:ext cx="455283" cy="386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906534" y="1939769"/>
            <a:ext cx="360716" cy="50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7264908" y="2445781"/>
            <a:ext cx="268845" cy="519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307449" y="1380915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860891" y="178461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763642" y="177028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640585" y="227629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620558" y="227629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440570" y="277950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099381" y="227629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307449" y="281915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6839437" y="282564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371425" y="280793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6643188" y="3374983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9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83484" y="4272689"/>
            <a:ext cx="446558" cy="374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363178" y="4650492"/>
            <a:ext cx="233179" cy="488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343151" y="4635268"/>
            <a:ext cx="143084" cy="530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030042" y="5138880"/>
            <a:ext cx="319342" cy="54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562030" y="5121177"/>
            <a:ext cx="268332" cy="567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365781" y="5688221"/>
            <a:ext cx="220917" cy="549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2020956" y="4246224"/>
            <a:ext cx="455283" cy="386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2461258" y="4626086"/>
            <a:ext cx="360716" cy="50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2819632" y="5132098"/>
            <a:ext cx="268845" cy="519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862173" y="406723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415615" y="447092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18366" y="445660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195309" y="496261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175282" y="496261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654105" y="496261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862173" y="550547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394161" y="5511958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926149" y="549425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197912" y="6061300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9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686089" y="496910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>
            <a:off x="2892647" y="3377168"/>
            <a:ext cx="2658282" cy="1190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 rot="20138137">
            <a:off x="3223129" y="3616531"/>
            <a:ext cx="201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Dešinysis posūkis viršūnei 2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6599480" y="4901635"/>
            <a:ext cx="268845" cy="519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6603392" y="4567379"/>
            <a:ext cx="446558" cy="374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210852" y="4945183"/>
            <a:ext cx="405413" cy="515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363059" y="4929958"/>
            <a:ext cx="143084" cy="530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51223" y="5433571"/>
            <a:ext cx="118069" cy="571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7040864" y="4540914"/>
            <a:ext cx="455283" cy="386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7481166" y="4920776"/>
            <a:ext cx="360716" cy="50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882081" y="436192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8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435523" y="476561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5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338274" y="475129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025199" y="52974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2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195190" y="525730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674013" y="525730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100635" y="582910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9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705997" y="526379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7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756632" y="5832936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1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93068" y="582910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3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629504" y="582910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6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3660976" y="5161422"/>
            <a:ext cx="2167777" cy="136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 rot="203459">
            <a:off x="3554974" y="4888188"/>
            <a:ext cx="2311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Kairysis posūkis viršūnei 8</a:t>
            </a:r>
            <a:endParaRPr lang="lt-L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 smtClean="0">
                <a:solidFill>
                  <a:schemeClr val="tx1"/>
                </a:solidFill>
              </a:rPr>
              <a:t>7 paskaitos tikslas</a:t>
            </a:r>
            <a:endParaRPr lang="lt-LT" altLang="lt-LT" sz="38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525963"/>
          </a:xfrm>
        </p:spPr>
        <p:txBody>
          <a:bodyPr/>
          <a:lstStyle/>
          <a:p>
            <a:endParaRPr lang="lt-LT" altLang="lt-LT" sz="3000" dirty="0" smtClean="0"/>
          </a:p>
          <a:p>
            <a:endParaRPr lang="lt-LT" altLang="lt-LT" sz="3000" dirty="0"/>
          </a:p>
          <a:p>
            <a:r>
              <a:rPr lang="lt-LT" altLang="lt-LT" sz="3000" dirty="0" smtClean="0"/>
              <a:t>Susipažinti su:</a:t>
            </a:r>
          </a:p>
          <a:p>
            <a:pPr marL="457200" lvl="1" indent="0">
              <a:buNone/>
            </a:pPr>
            <a:r>
              <a:rPr lang="lt-LT" altLang="lt-LT" dirty="0" smtClean="0"/>
              <a:t>Dvejetainiais paieškos medžiais,</a:t>
            </a:r>
            <a:endParaRPr lang="lt-LT" altLang="lt-LT" dirty="0"/>
          </a:p>
          <a:p>
            <a:pPr marL="457200" lvl="1" indent="0">
              <a:buNone/>
            </a:pPr>
            <a:r>
              <a:rPr lang="lt-LT" altLang="lt-LT" dirty="0"/>
              <a:t>AVL </a:t>
            </a:r>
            <a:r>
              <a:rPr lang="lt-LT" altLang="lt-LT" dirty="0" smtClean="0"/>
              <a:t>medžiais,</a:t>
            </a:r>
          </a:p>
          <a:p>
            <a:pPr marL="457200" lvl="1" indent="0">
              <a:buNone/>
            </a:pPr>
            <a:r>
              <a:rPr lang="lt-LT" altLang="lt-LT" dirty="0" smtClean="0">
                <a:solidFill>
                  <a:srgbClr val="FF0000"/>
                </a:solidFill>
              </a:rPr>
              <a:t>Raudonais</a:t>
            </a:r>
            <a:r>
              <a:rPr lang="lt-LT" altLang="lt-LT" dirty="0" smtClean="0"/>
              <a:t>–juodais medžiais.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 flipV="1">
            <a:off x="1660402" y="1877363"/>
            <a:ext cx="391909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/>
              <a:t>Viršūnės šalinimas AVL medyje </a:t>
            </a:r>
            <a:r>
              <a:rPr lang="lt-LT" altLang="lt-LT" sz="3200" b="1" i="1" dirty="0" smtClean="0"/>
              <a:t>(2)</a:t>
            </a:r>
          </a:p>
        </p:txBody>
      </p: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1331640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3628" y="2348880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7684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1835696" y="2383811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2049020" y="2420951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99957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81151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55776" y="278827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43608" y="23488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9772" y="29996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36" name="Rectangle 35"/>
          <p:cNvSpPr/>
          <p:nvPr/>
        </p:nvSpPr>
        <p:spPr>
          <a:xfrm>
            <a:off x="766706" y="25436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911753" y="2586043"/>
            <a:ext cx="2232248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32678" y="2113121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Šalinimas pomedyje 1</a:t>
            </a:r>
            <a:endParaRPr lang="lt-LT" dirty="0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6460637" y="1877363"/>
            <a:ext cx="391909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0"/>
          </p:cNvCxnSpPr>
          <p:nvPr/>
        </p:nvCxnSpPr>
        <p:spPr>
          <a:xfrm flipV="1">
            <a:off x="6131875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23863" y="2348880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27919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23963" y="2788276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stCxn id="45" idx="0"/>
          </p:cNvCxnSpPr>
          <p:nvPr/>
        </p:nvCxnSpPr>
        <p:spPr>
          <a:xfrm flipV="1">
            <a:off x="6635931" y="2383811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0"/>
          </p:cNvCxnSpPr>
          <p:nvPr/>
        </p:nvCxnSpPr>
        <p:spPr>
          <a:xfrm flipH="1" flipV="1">
            <a:off x="6849255" y="2420952"/>
            <a:ext cx="182720" cy="36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300192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81386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843843" y="2348880"/>
            <a:ext cx="4032" cy="516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305923" y="240180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20530" y="4112430"/>
            <a:ext cx="377903" cy="503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559303" y="4136351"/>
            <a:ext cx="423150" cy="52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191946" y="5023343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60" idx="0"/>
          </p:cNvCxnSpPr>
          <p:nvPr/>
        </p:nvCxnSpPr>
        <p:spPr>
          <a:xfrm flipV="1">
            <a:off x="2903914" y="4618878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</p:cNvCxnSpPr>
          <p:nvPr/>
        </p:nvCxnSpPr>
        <p:spPr>
          <a:xfrm flipH="1" flipV="1">
            <a:off x="3117238" y="4656019"/>
            <a:ext cx="182720" cy="36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377305" y="3904139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49369" y="443993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20988235" flipH="1">
            <a:off x="4476744" y="3855732"/>
            <a:ext cx="1801652" cy="824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 rot="19526372">
            <a:off x="4326745" y="3943842"/>
            <a:ext cx="201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Kairysis posūkis viršūnei B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307569" y="278827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71565" y="29996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70" name="Rectangle 69"/>
          <p:cNvSpPr/>
          <p:nvPr/>
        </p:nvSpPr>
        <p:spPr>
          <a:xfrm>
            <a:off x="3863113" y="4663814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46719" y="466381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210715" y="4875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550442" y="502824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514438" y="52396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sp>
        <p:nvSpPr>
          <p:cNvPr id="77" name="Rectangle 76"/>
          <p:cNvSpPr/>
          <p:nvPr/>
        </p:nvSpPr>
        <p:spPr>
          <a:xfrm>
            <a:off x="2801937" y="5011996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621917" y="5011996"/>
            <a:ext cx="4032" cy="516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083997" y="50649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9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flipV="1">
            <a:off x="2068011" y="2407270"/>
            <a:ext cx="625067" cy="4776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1" idx="0"/>
          </p:cNvCxnSpPr>
          <p:nvPr/>
        </p:nvCxnSpPr>
        <p:spPr>
          <a:xfrm flipH="1" flipV="1">
            <a:off x="2710008" y="2411197"/>
            <a:ext cx="190730" cy="40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660403" y="1877363"/>
            <a:ext cx="1054395" cy="524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/>
              <a:t>Viršūnės šalinimas AVL medyje </a:t>
            </a:r>
            <a:r>
              <a:rPr lang="lt-LT" altLang="lt-LT" sz="3200" b="1" i="1" dirty="0" smtClean="0"/>
              <a:t>(3)</a:t>
            </a:r>
          </a:p>
        </p:txBody>
      </p: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1331640" y="1877363"/>
            <a:ext cx="336186" cy="471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3628" y="2348880"/>
            <a:ext cx="2160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6675" y="330627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719" y="330627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1854687" y="2901812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2068011" y="2938952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99957" y="167099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84441" y="273674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43608" y="23488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6706" y="25436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h</a:t>
            </a:r>
            <a:endParaRPr lang="lt-LT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38108" y="2536942"/>
            <a:ext cx="2232248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380596" y="260179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Šalinimas pomedyje 1</a:t>
            </a:r>
          </a:p>
        </p:txBody>
      </p:sp>
      <p:sp>
        <p:nvSpPr>
          <p:cNvPr id="55" name="Oval 54"/>
          <p:cNvSpPr/>
          <p:nvPr/>
        </p:nvSpPr>
        <p:spPr>
          <a:xfrm>
            <a:off x="2546928" y="220486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92726" y="2815622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579508" y="3314320"/>
            <a:ext cx="1343" cy="491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75745" y="3386931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sp>
        <p:nvSpPr>
          <p:cNvPr id="99" name="Rectangle 98"/>
          <p:cNvSpPr/>
          <p:nvPr/>
        </p:nvSpPr>
        <p:spPr>
          <a:xfrm rot="19241673">
            <a:off x="4804388" y="3899662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Dvigubas</a:t>
            </a:r>
          </a:p>
          <a:p>
            <a:pPr algn="ctr"/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cxnSp>
        <p:nvCxnSpPr>
          <p:cNvPr id="131" name="Straight Connector 130"/>
          <p:cNvCxnSpPr>
            <a:stCxn id="141" idx="0"/>
          </p:cNvCxnSpPr>
          <p:nvPr/>
        </p:nvCxnSpPr>
        <p:spPr>
          <a:xfrm flipV="1">
            <a:off x="2750738" y="4857616"/>
            <a:ext cx="391661" cy="421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44" idx="0"/>
          </p:cNvCxnSpPr>
          <p:nvPr/>
        </p:nvCxnSpPr>
        <p:spPr>
          <a:xfrm flipH="1" flipV="1">
            <a:off x="3155046" y="4848350"/>
            <a:ext cx="374077" cy="43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47" idx="0"/>
          </p:cNvCxnSpPr>
          <p:nvPr/>
        </p:nvCxnSpPr>
        <p:spPr>
          <a:xfrm flipV="1">
            <a:off x="4364697" y="4838056"/>
            <a:ext cx="353791" cy="450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50" idx="0"/>
          </p:cNvCxnSpPr>
          <p:nvPr/>
        </p:nvCxnSpPr>
        <p:spPr>
          <a:xfrm flipH="1" flipV="1">
            <a:off x="4713007" y="4816756"/>
            <a:ext cx="442457" cy="472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952485" y="4344785"/>
            <a:ext cx="755293" cy="503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149160" y="4331668"/>
            <a:ext cx="789747" cy="506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981291" y="4662481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539909" y="466441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759676" y="415540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cxnSp>
        <p:nvCxnSpPr>
          <p:cNvPr id="137" name="Straight Arrow Connector 136"/>
          <p:cNvCxnSpPr>
            <a:stCxn id="99" idx="3"/>
          </p:cNvCxnSpPr>
          <p:nvPr/>
        </p:nvCxnSpPr>
        <p:spPr>
          <a:xfrm flipH="1">
            <a:off x="4908402" y="3859710"/>
            <a:ext cx="912777" cy="763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04475" y="2290940"/>
            <a:ext cx="625067" cy="4776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8" idx="0"/>
          </p:cNvCxnSpPr>
          <p:nvPr/>
        </p:nvCxnSpPr>
        <p:spPr>
          <a:xfrm flipH="1" flipV="1">
            <a:off x="7946472" y="2294868"/>
            <a:ext cx="190730" cy="404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896867" y="1761033"/>
            <a:ext cx="1054395" cy="524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5" idx="0"/>
          </p:cNvCxnSpPr>
          <p:nvPr/>
        </p:nvCxnSpPr>
        <p:spPr>
          <a:xfrm flipV="1">
            <a:off x="6568104" y="1761034"/>
            <a:ext cx="336186" cy="471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60092" y="2232550"/>
            <a:ext cx="216024" cy="504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83139" y="318994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379183" y="3189947"/>
            <a:ext cx="216024" cy="49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>
            <a:stCxn id="76" idx="0"/>
          </p:cNvCxnSpPr>
          <p:nvPr/>
        </p:nvCxnSpPr>
        <p:spPr>
          <a:xfrm flipV="1">
            <a:off x="7091151" y="2785482"/>
            <a:ext cx="213548" cy="404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</p:cNvCxnSpPr>
          <p:nvPr/>
        </p:nvCxnSpPr>
        <p:spPr>
          <a:xfrm flipH="1" flipV="1">
            <a:off x="7304475" y="2822622"/>
            <a:ext cx="182720" cy="36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6736421" y="1554662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A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20905" y="2620417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B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783392" y="2088534"/>
            <a:ext cx="335739" cy="352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</a:rPr>
              <a:t>C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029190" y="2699292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815972" y="3197990"/>
            <a:ext cx="1343" cy="491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212209" y="3270601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342435" y="2242893"/>
            <a:ext cx="1343" cy="491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5738672" y="2315504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3135869" y="2811117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3102387" y="2880878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8363525" y="2697686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8344862" y="2765981"/>
            <a:ext cx="71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dirty="0" smtClean="0"/>
              <a:t>h–1</a:t>
            </a:r>
            <a:endParaRPr lang="lt-LT" dirty="0"/>
          </a:p>
        </p:txBody>
      </p:sp>
      <p:sp>
        <p:nvSpPr>
          <p:cNvPr id="141" name="Rectangle 140"/>
          <p:cNvSpPr/>
          <p:nvPr/>
        </p:nvSpPr>
        <p:spPr>
          <a:xfrm>
            <a:off x="2642726" y="5279131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2977061" y="5277525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2958398" y="5345820"/>
            <a:ext cx="717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500" dirty="0" smtClean="0"/>
              <a:t>h–1</a:t>
            </a:r>
            <a:endParaRPr lang="lt-LT" sz="1500" dirty="0"/>
          </a:p>
        </p:txBody>
      </p:sp>
      <p:sp>
        <p:nvSpPr>
          <p:cNvPr id="144" name="Rectangle 143"/>
          <p:cNvSpPr/>
          <p:nvPr/>
        </p:nvSpPr>
        <p:spPr>
          <a:xfrm>
            <a:off x="3421111" y="5282663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H="1">
            <a:off x="3755446" y="5281057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3736783" y="5349352"/>
            <a:ext cx="717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500" dirty="0" smtClean="0"/>
              <a:t>h–1</a:t>
            </a:r>
            <a:endParaRPr lang="lt-LT" sz="1500" dirty="0"/>
          </a:p>
        </p:txBody>
      </p:sp>
      <p:sp>
        <p:nvSpPr>
          <p:cNvPr id="147" name="Rectangle 146"/>
          <p:cNvSpPr/>
          <p:nvPr/>
        </p:nvSpPr>
        <p:spPr>
          <a:xfrm>
            <a:off x="4256685" y="5289026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4591020" y="5287420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4572357" y="5355715"/>
            <a:ext cx="717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500" dirty="0" smtClean="0"/>
              <a:t>h–1</a:t>
            </a:r>
            <a:endParaRPr lang="lt-LT" sz="1500" dirty="0"/>
          </a:p>
        </p:txBody>
      </p:sp>
      <p:sp>
        <p:nvSpPr>
          <p:cNvPr id="150" name="Rectangle 149"/>
          <p:cNvSpPr/>
          <p:nvPr/>
        </p:nvSpPr>
        <p:spPr>
          <a:xfrm>
            <a:off x="5047452" y="5289026"/>
            <a:ext cx="216024" cy="4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51" name="Straight Arrow Connector 150"/>
          <p:cNvCxnSpPr/>
          <p:nvPr/>
        </p:nvCxnSpPr>
        <p:spPr>
          <a:xfrm flipH="1">
            <a:off x="5381787" y="5287420"/>
            <a:ext cx="1" cy="5468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5363124" y="5355715"/>
            <a:ext cx="717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1500" dirty="0" smtClean="0"/>
              <a:t>h–1</a:t>
            </a:r>
            <a:endParaRPr lang="lt-LT" sz="1500" dirty="0"/>
          </a:p>
        </p:txBody>
      </p:sp>
    </p:spTree>
    <p:extLst>
      <p:ext uri="{BB962C8B-B14F-4D97-AF65-F5344CB8AC3E}">
        <p14:creationId xmlns:p14="http://schemas.microsoft.com/office/powerpoint/2010/main" val="16326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668344" cy="4181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2204864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3</a:t>
            </a:r>
            <a:endParaRPr lang="lt-LT" dirty="0"/>
          </a:p>
        </p:txBody>
      </p:sp>
      <p:sp>
        <p:nvSpPr>
          <p:cNvPr id="72" name="Rectangle 71"/>
          <p:cNvSpPr/>
          <p:nvPr/>
        </p:nvSpPr>
        <p:spPr>
          <a:xfrm>
            <a:off x="2555776" y="1877903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2</a:t>
            </a:r>
            <a:endParaRPr lang="lt-LT" dirty="0"/>
          </a:p>
        </p:txBody>
      </p:sp>
      <p:sp>
        <p:nvSpPr>
          <p:cNvPr id="73" name="Rectangle 72"/>
          <p:cNvSpPr/>
          <p:nvPr/>
        </p:nvSpPr>
        <p:spPr>
          <a:xfrm>
            <a:off x="4634930" y="1874108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1</a:t>
            </a:r>
            <a:endParaRPr lang="lt-LT" dirty="0"/>
          </a:p>
        </p:txBody>
      </p:sp>
      <p:sp>
        <p:nvSpPr>
          <p:cNvPr id="78" name="Rectangle 77"/>
          <p:cNvSpPr/>
          <p:nvPr/>
        </p:nvSpPr>
        <p:spPr>
          <a:xfrm>
            <a:off x="4661756" y="4437112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5652120" y="3262752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471859">
            <a:off x="5654351" y="313697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7380312" y="2151107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AVL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355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</a:t>
            </a:r>
            <a:r>
              <a:rPr lang="lt-LT" altLang="lt-LT" sz="3200" b="1" i="1" dirty="0"/>
              <a:t> </a:t>
            </a:r>
            <a:r>
              <a:rPr lang="lt-LT" altLang="lt-LT" sz="3200" b="1" i="1" dirty="0" smtClean="0"/>
              <a:t>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2" y="1556792"/>
            <a:ext cx="8019396" cy="43551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2204864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4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3203848" y="2060848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5</a:t>
            </a: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3563888" y="5264089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79552" y="3772755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20471859">
            <a:off x="5181783" y="364697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7071510" y="2158697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AVL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095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</a:t>
            </a:r>
            <a:r>
              <a:rPr lang="lt-LT" altLang="lt-LT" sz="3200" b="1" i="1" dirty="0"/>
              <a:t> </a:t>
            </a:r>
            <a:r>
              <a:rPr lang="lt-LT" altLang="lt-LT" sz="3200" b="1" i="1" dirty="0" smtClean="0"/>
              <a:t>(3)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8008788" cy="4362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7624" y="2060848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6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6876256" y="2060847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7</a:t>
            </a: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1322512" y="534529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7177658" y="531669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4709593" y="2312322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AVL</a:t>
            </a:r>
            <a:endParaRPr lang="lt-LT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31280" y="3556730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471859">
            <a:off x="2733511" y="343095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3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</a:t>
            </a:r>
            <a:r>
              <a:rPr lang="lt-LT" altLang="lt-LT" sz="3200" b="1" i="1" dirty="0"/>
              <a:t> </a:t>
            </a:r>
            <a:r>
              <a:rPr lang="lt-LT" altLang="lt-LT" sz="3200" b="1" i="1" dirty="0" smtClean="0"/>
              <a:t>(4)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5" y="1700808"/>
            <a:ext cx="8028384" cy="427136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83008" y="3628738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0471859">
            <a:off x="285239" y="350296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1979712" y="2276872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AVL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4139952" y="1953706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16</a:t>
            </a:r>
            <a:endParaRPr lang="lt-LT" dirty="0"/>
          </a:p>
        </p:txBody>
      </p:sp>
      <p:sp>
        <p:nvSpPr>
          <p:cNvPr id="8" name="Rectangle 7"/>
          <p:cNvSpPr/>
          <p:nvPr/>
        </p:nvSpPr>
        <p:spPr>
          <a:xfrm>
            <a:off x="6660232" y="1950930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15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6930008" y="4869160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83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</a:t>
            </a:r>
            <a:r>
              <a:rPr lang="lt-LT" altLang="lt-LT" sz="3200" b="1" i="1" dirty="0"/>
              <a:t> </a:t>
            </a:r>
            <a:r>
              <a:rPr lang="lt-LT" altLang="lt-LT" sz="3200" b="1" i="1" dirty="0" smtClean="0"/>
              <a:t>(5)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951200" cy="42358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07142" y="4924881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20471859">
            <a:off x="1509373" y="479910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55616" y="4708857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0471859">
            <a:off x="5757847" y="45830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2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AVL medžių pavyzdžiai</a:t>
            </a:r>
            <a:r>
              <a:rPr lang="lt-LT" altLang="lt-LT" sz="3200" b="1" i="1" dirty="0"/>
              <a:t> </a:t>
            </a:r>
            <a:r>
              <a:rPr lang="lt-LT" altLang="lt-LT" sz="3200" b="1" i="1" dirty="0" smtClean="0"/>
              <a:t>(6)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172400" cy="4490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7624" y="1700808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Įterpiama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viršūnė 14</a:t>
            </a:r>
            <a:endParaRPr lang="lt-LT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59272" y="3124683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0471859">
            <a:off x="2661503" y="299890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3415" y="2908657"/>
            <a:ext cx="1224136" cy="43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20471859">
            <a:off x="5375646" y="27828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posūkis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1322512" y="5723893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sp>
        <p:nvSpPr>
          <p:cNvPr id="10" name="Rectangle 9"/>
          <p:cNvSpPr/>
          <p:nvPr/>
        </p:nvSpPr>
        <p:spPr>
          <a:xfrm>
            <a:off x="4333814" y="5756565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ne AVL medis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7524328" y="5539227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AVL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91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Apibendrinimas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400" dirty="0" smtClean="0"/>
              <a:t>AVL medžio, turinčio n viršūnių, aukštis yra O(log n).</a:t>
            </a:r>
          </a:p>
          <a:p>
            <a:r>
              <a:rPr lang="lt-LT" altLang="lt-LT" sz="2400" i="1" dirty="0" smtClean="0"/>
              <a:t>Tegu n(h) – AVL medžio, kurio aukštis h, viršūnių skaičius. </a:t>
            </a:r>
            <a:r>
              <a:rPr lang="lt-LT" altLang="lt-LT" sz="2400" i="1" u="sng" dirty="0" smtClean="0"/>
              <a:t>Ieškosime minimalaus </a:t>
            </a:r>
            <a:r>
              <a:rPr lang="lt-LT" altLang="lt-LT" sz="2400" i="1" u="sng" dirty="0"/>
              <a:t>n(h</a:t>
            </a:r>
            <a:r>
              <a:rPr lang="lt-LT" altLang="lt-LT" sz="2400" i="1" u="sng" dirty="0" smtClean="0"/>
              <a:t>):</a:t>
            </a:r>
          </a:p>
          <a:p>
            <a:r>
              <a:rPr lang="lt-LT" altLang="lt-LT" sz="2400" i="1" dirty="0" smtClean="0"/>
              <a:t>Akivaizdu, kad n(1)</a:t>
            </a:r>
            <a:r>
              <a:rPr lang="en-US" altLang="lt-LT" sz="2400" i="1" dirty="0" smtClean="0"/>
              <a:t>=1 </a:t>
            </a:r>
            <a:r>
              <a:rPr lang="en-US" altLang="lt-LT" sz="2400" i="1" dirty="0" err="1" smtClean="0"/>
              <a:t>ir</a:t>
            </a:r>
            <a:r>
              <a:rPr lang="en-US" altLang="lt-LT" sz="2400" i="1" dirty="0" smtClean="0"/>
              <a:t> n(2)=2.</a:t>
            </a:r>
            <a:endParaRPr lang="en-US" altLang="lt-LT" sz="2400" i="1" dirty="0"/>
          </a:p>
          <a:p>
            <a:r>
              <a:rPr lang="en-US" altLang="lt-LT" sz="2400" i="1" dirty="0" smtClean="0"/>
              <a:t>Kai n&gt;2, tai AVL </a:t>
            </a:r>
            <a:r>
              <a:rPr lang="en-US" altLang="lt-LT" sz="2400" i="1" dirty="0" err="1" smtClean="0"/>
              <a:t>medis</a:t>
            </a:r>
            <a:r>
              <a:rPr lang="en-US" altLang="lt-LT" sz="2400" i="1" dirty="0" smtClean="0"/>
              <a:t> </a:t>
            </a:r>
            <a:r>
              <a:rPr lang="en-US" altLang="lt-LT" sz="2400" i="1" dirty="0" err="1" smtClean="0"/>
              <a:t>turi</a:t>
            </a:r>
            <a:r>
              <a:rPr lang="en-US" altLang="lt-LT" sz="2400" i="1" dirty="0" smtClean="0"/>
              <a:t> </a:t>
            </a:r>
            <a:r>
              <a:rPr lang="en-US" altLang="lt-LT" sz="2400" i="1" dirty="0" err="1" smtClean="0"/>
              <a:t>pomed</a:t>
            </a:r>
            <a:r>
              <a:rPr lang="lt-LT" altLang="lt-LT" sz="2400" i="1" dirty="0" smtClean="0"/>
              <a:t>žius, kurių vieno aukštis n(h-1), kito </a:t>
            </a:r>
            <a:r>
              <a:rPr lang="lt-LT" altLang="lt-LT" sz="2400" i="1" dirty="0"/>
              <a:t>n(h-1</a:t>
            </a:r>
            <a:r>
              <a:rPr lang="lt-LT" altLang="lt-LT" sz="2400" i="1" dirty="0" smtClean="0"/>
              <a:t>) arba n(h-2).</a:t>
            </a:r>
          </a:p>
          <a:p>
            <a:r>
              <a:rPr lang="lt-LT" altLang="lt-LT" sz="2400" i="1" dirty="0" smtClean="0"/>
              <a:t>Kai vienas iš pomedžių turės mažiausiai viršūnių, jo </a:t>
            </a:r>
            <a:r>
              <a:rPr lang="lt-LT" altLang="lt-LT" sz="2400" i="1" dirty="0"/>
              <a:t>aukštis bus n(h-2</a:t>
            </a:r>
            <a:r>
              <a:rPr lang="lt-LT" altLang="lt-LT" sz="2400" i="1" dirty="0" smtClean="0"/>
              <a:t>), todėl bus teisinga lygybė:</a:t>
            </a:r>
          </a:p>
          <a:p>
            <a:pPr marL="0" indent="0" algn="ctr">
              <a:buNone/>
            </a:pPr>
            <a:r>
              <a:rPr lang="en-US" altLang="lt-LT" sz="2400" i="1" dirty="0" smtClean="0"/>
              <a:t>n</a:t>
            </a:r>
            <a:r>
              <a:rPr lang="lt-LT" altLang="lt-LT" sz="2400" i="1" dirty="0" smtClean="0"/>
              <a:t>(h)</a:t>
            </a:r>
            <a:r>
              <a:rPr lang="en-US" altLang="lt-LT" sz="2400" i="1" dirty="0" smtClean="0"/>
              <a:t>=1+n(h-1)+n(h-2)</a:t>
            </a:r>
            <a:r>
              <a:rPr lang="lt-LT" altLang="lt-LT" sz="2400" i="1" dirty="0" smtClean="0"/>
              <a:t>.</a:t>
            </a:r>
          </a:p>
          <a:p>
            <a:r>
              <a:rPr lang="lt-LT" altLang="lt-LT" sz="2400" i="1" dirty="0" smtClean="0"/>
              <a:t>AVL </a:t>
            </a:r>
            <a:r>
              <a:rPr lang="lt-LT" altLang="lt-LT" sz="2400" i="1" dirty="0"/>
              <a:t>m</a:t>
            </a:r>
            <a:r>
              <a:rPr lang="en-US" altLang="lt-LT" sz="2400" i="1" dirty="0" err="1" smtClean="0"/>
              <a:t>ed</a:t>
            </a:r>
            <a:r>
              <a:rPr lang="lt-LT" altLang="lt-LT" sz="2400" i="1" dirty="0" smtClean="0"/>
              <a:t>žiai, kurių minimalus viršūnių skaičius fiksuotam aukščiui h, vadinami </a:t>
            </a:r>
            <a:r>
              <a:rPr lang="lt-LT" altLang="lt-LT" sz="2400" b="1" i="1" dirty="0" smtClean="0"/>
              <a:t>Fibonačio medžiais</a:t>
            </a:r>
            <a:r>
              <a:rPr lang="lt-LT" altLang="lt-LT" sz="24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0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Fibonačio medžių pavyzdžiai</a:t>
            </a:r>
            <a:endParaRPr lang="lt-LT" altLang="lt-LT" sz="32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9" y="1385218"/>
            <a:ext cx="7685491" cy="52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Dvejetainis medis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r>
              <a:rPr lang="lt-LT" sz="2000" dirty="0"/>
              <a:t>Dvejetainis medis (</a:t>
            </a:r>
            <a:r>
              <a:rPr lang="lt-LT" sz="2000" i="1" dirty="0"/>
              <a:t>binary tree</a:t>
            </a:r>
            <a:r>
              <a:rPr lang="lt-LT" sz="2000" dirty="0"/>
              <a:t>) – tai toks medis, kurio kiekviena viršūnė turi ne daugiau kaip 2 </a:t>
            </a:r>
            <a:r>
              <a:rPr lang="lt-LT" sz="2000" dirty="0" smtClean="0"/>
              <a:t>vaikus:</a:t>
            </a:r>
            <a:endParaRPr lang="lt-LT" altLang="lt-LT" sz="2000" dirty="0"/>
          </a:p>
        </p:txBody>
      </p:sp>
      <p:pic>
        <p:nvPicPr>
          <p:cNvPr id="6" name="Picture 2" descr="Vaizdo rezultatas pagal užklausą „binary tree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466118" cy="2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013782" y="3356992"/>
            <a:ext cx="1574642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2987824" y="3567746"/>
            <a:ext cx="2448472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5256253" y="267638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šaknis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68220" y="2919673"/>
            <a:ext cx="288033" cy="141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26506" y="327971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dešinysis pomedis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38473" y="3523004"/>
            <a:ext cx="288033" cy="141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53342" y="3680086"/>
            <a:ext cx="354107" cy="227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67913" y="337331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kairysis pomedis</a:t>
            </a:r>
            <a:endParaRPr lang="lt-LT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2617" y="3059435"/>
            <a:ext cx="433279" cy="589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19594" y="2633933"/>
            <a:ext cx="365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FF0000"/>
                </a:solidFill>
              </a:rPr>
              <a:t>kairiojo pomed</a:t>
            </a:r>
            <a:r>
              <a:rPr lang="lt-LT" dirty="0" smtClean="0">
                <a:solidFill>
                  <a:srgbClr val="FF0000"/>
                </a:solidFill>
              </a:rPr>
              <a:t>žio šakninė viršūnė</a:t>
            </a:r>
            <a:endParaRPr lang="lt-L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AVL medžio didžiausias aukštis</a:t>
            </a:r>
            <a:endParaRPr lang="lt-LT" altLang="lt-LT" sz="32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56792"/>
                <a:ext cx="842493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lt-LT" altLang="lt-LT" sz="2400" i="1" dirty="0" smtClean="0"/>
                  <a:t>Abiejose lygybės </a:t>
                </a:r>
                <a:r>
                  <a:rPr lang="en-US" altLang="lt-LT" sz="2400" i="1" dirty="0"/>
                  <a:t>n</a:t>
                </a:r>
                <a:r>
                  <a:rPr lang="lt-LT" altLang="lt-LT" sz="2400" i="1" dirty="0"/>
                  <a:t>(h)</a:t>
                </a:r>
                <a:r>
                  <a:rPr lang="en-US" altLang="lt-LT" sz="2400" i="1" dirty="0"/>
                  <a:t>=1+n(h-1)+n(h-2) </a:t>
                </a:r>
                <a:r>
                  <a:rPr lang="lt-LT" altLang="lt-LT" sz="2400" i="1" dirty="0" smtClean="0"/>
                  <a:t>pusėse pridėjus po 1, gauname:</a:t>
                </a:r>
              </a:p>
              <a:p>
                <a:pPr marL="0" indent="0" algn="ctr">
                  <a:buNone/>
                </a:pPr>
                <a:r>
                  <a:rPr lang="en-US" altLang="lt-LT" sz="2400" i="1" dirty="0"/>
                  <a:t>n</a:t>
                </a:r>
                <a:r>
                  <a:rPr lang="lt-LT" altLang="lt-LT" sz="2400" i="1" dirty="0"/>
                  <a:t>(h</a:t>
                </a:r>
                <a:r>
                  <a:rPr lang="lt-LT" altLang="lt-LT" sz="2400" i="1" dirty="0" smtClean="0"/>
                  <a:t>)+1</a:t>
                </a:r>
                <a:r>
                  <a:rPr lang="en-US" altLang="lt-LT" sz="2400" i="1" dirty="0" smtClean="0"/>
                  <a:t>=n(h-1)</a:t>
                </a:r>
                <a:r>
                  <a:rPr lang="lt-LT" altLang="lt-LT" sz="2400" i="1" dirty="0" smtClean="0"/>
                  <a:t>+1</a:t>
                </a:r>
                <a:r>
                  <a:rPr lang="en-US" altLang="lt-LT" sz="2400" i="1" dirty="0" smtClean="0"/>
                  <a:t>+n(h-2)</a:t>
                </a:r>
                <a:r>
                  <a:rPr lang="lt-LT" altLang="lt-LT" sz="2400" i="1" dirty="0" smtClean="0"/>
                  <a:t>+1.</a:t>
                </a:r>
                <a:endParaRPr lang="en-US" altLang="lt-LT" sz="2400" i="1" dirty="0" smtClean="0"/>
              </a:p>
              <a:p>
                <a:pPr marL="0" indent="0">
                  <a:buNone/>
                </a:pPr>
                <a:r>
                  <a:rPr lang="en-US" altLang="lt-LT" sz="2400" i="1" dirty="0" err="1" smtClean="0"/>
                  <a:t>Kadangi</a:t>
                </a:r>
                <a:r>
                  <a:rPr lang="en-US" altLang="lt-LT" sz="2400" i="1" dirty="0" smtClean="0"/>
                  <a:t> </a:t>
                </a:r>
                <a:r>
                  <a:rPr lang="en-US" altLang="lt-LT" sz="2400" i="1" dirty="0"/>
                  <a:t>n</a:t>
                </a:r>
                <a:r>
                  <a:rPr lang="lt-LT" altLang="lt-LT" sz="2400" i="1" dirty="0"/>
                  <a:t>(h)+</a:t>
                </a:r>
                <a:r>
                  <a:rPr lang="lt-LT" altLang="lt-LT" sz="2400" i="1" dirty="0" smtClean="0"/>
                  <a:t>1</a:t>
                </a:r>
                <a:r>
                  <a:rPr lang="en-US" altLang="lt-LT" sz="2400" i="1" dirty="0" smtClean="0"/>
                  <a:t> </a:t>
                </a:r>
                <a:r>
                  <a:rPr lang="en-US" altLang="lt-LT" sz="2400" i="1" dirty="0" err="1" smtClean="0"/>
                  <a:t>yra</a:t>
                </a:r>
                <a:r>
                  <a:rPr lang="en-US" altLang="lt-LT" sz="2400" i="1" dirty="0" smtClean="0"/>
                  <a:t> </a:t>
                </a:r>
                <a:r>
                  <a:rPr lang="en-US" altLang="lt-LT" sz="2400" i="1" dirty="0" err="1" smtClean="0"/>
                  <a:t>Fibona</a:t>
                </a:r>
                <a:r>
                  <a:rPr lang="lt-LT" altLang="lt-LT" sz="2400" i="1" dirty="0" smtClean="0"/>
                  <a:t>čio sekos narys, tai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lt-LT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lt-L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lt-L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lt-LT" sz="24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altLang="lt-L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lt-L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lt-LT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lt-L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lt-L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lt-LT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lt-L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lt-LT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lt-L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lt-L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lt-LT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altLang="lt-L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lt-L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lt-L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altLang="lt-LT" sz="2400" i="1" dirty="0" smtClean="0"/>
              </a:p>
              <a:p>
                <a:pPr marL="0" indent="0">
                  <a:buNone/>
                </a:pPr>
                <a:r>
                  <a:rPr lang="en-US" altLang="lt-LT" sz="2400" i="1" dirty="0" smtClean="0"/>
                  <a:t>a</a:t>
                </a:r>
                <a:r>
                  <a:rPr lang="lt-LT" altLang="lt-LT" sz="2400" i="1" dirty="0" smtClean="0"/>
                  <a:t>rba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lt-LT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lt-L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lt-L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lt-L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lt-L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lt-LT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lt-L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lt-LT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altLang="lt-LT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altLang="lt-LT" sz="2400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lt-LT" altLang="lt-LT" sz="2400" b="0" i="1" smtClean="0">
                          <a:latin typeface="Cambria Math" panose="02040503050406030204" pitchFamily="18" charset="0"/>
                        </a:rPr>
                        <m:t>𝑘𝑎𝑖</m:t>
                      </m:r>
                      <m:r>
                        <a:rPr lang="lt-LT" altLang="lt-LT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lt-LT" altLang="lt-L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lt-LT" altLang="lt-L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altLang="lt-LT" sz="2400" i="1" dirty="0" smtClean="0"/>
              </a:p>
              <a:p>
                <a:pPr marL="0" indent="0">
                  <a:buNone/>
                </a:pPr>
                <a:r>
                  <a:rPr lang="en-US" altLang="lt-LT" sz="2400" i="1" dirty="0" smtClean="0"/>
                  <a:t>I</a:t>
                </a:r>
                <a:r>
                  <a:rPr lang="lt-LT" altLang="lt-LT" sz="2400" i="1" dirty="0"/>
                  <a:t>š šios lygybės h</a:t>
                </a:r>
                <a:r>
                  <a:rPr lang="lt-LT" altLang="lt-LT" sz="2400" i="1" dirty="0" smtClean="0"/>
                  <a:t>≈1,44 n(h). Tai reiškia, kad blogiausiu atveju AVL medžio, turinčio n viršūnių, aukštis lygus O(log n).</a:t>
                </a:r>
              </a:p>
            </p:txBody>
          </p:sp>
        </mc:Choice>
        <mc:Fallback xmlns="">
          <p:sp>
            <p:nvSpPr>
              <p:cNvPr id="71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56792"/>
                <a:ext cx="8424936" cy="4525963"/>
              </a:xfrm>
              <a:blipFill>
                <a:blip r:embed="rId2"/>
                <a:stretch>
                  <a:fillRect l="-1158" t="-942" r="-2026" b="-1009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1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Fibonačio sekos bendasis narys</a:t>
            </a:r>
            <a:endParaRPr lang="lt-LT" altLang="lt-LT" sz="3200" b="1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7" y="1424087"/>
            <a:ext cx="869532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Raudoni–juodi medžiai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Raudoniems–juodiems medžiams formuluojamos šios struktūrinės savybės: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K</a:t>
            </a:r>
            <a:r>
              <a:rPr lang="fi-FI" altLang="lt-LT" sz="2500" i="1" dirty="0" smtClean="0"/>
              <a:t>iekviena </a:t>
            </a:r>
            <a:r>
              <a:rPr lang="fi-FI" altLang="lt-LT" sz="2500" i="1" dirty="0"/>
              <a:t>viršūnė yra raudona arba </a:t>
            </a:r>
            <a:r>
              <a:rPr lang="fi-FI" altLang="lt-LT" sz="2500" i="1" dirty="0" smtClean="0"/>
              <a:t>juoda</a:t>
            </a:r>
            <a:r>
              <a:rPr lang="lt-LT" altLang="lt-LT" sz="25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Medžio </a:t>
            </a:r>
            <a:r>
              <a:rPr lang="lt-LT" altLang="lt-LT" sz="2500" i="1" dirty="0"/>
              <a:t>šaknis visada yra </a:t>
            </a:r>
            <a:r>
              <a:rPr lang="lt-LT" altLang="lt-LT" sz="2500" i="1" dirty="0" smtClean="0"/>
              <a:t>juoda (jei šaknis nėra juoda, ją reikia padaryti juoda).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Įterpiamos viršūnės yra raudonos.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Kiekvienas takas nuo </a:t>
            </a:r>
            <a:r>
              <a:rPr lang="lt-LT" altLang="lt-LT" sz="2500" i="1" dirty="0"/>
              <a:t>viršūnės iki jos lapų </a:t>
            </a:r>
            <a:r>
              <a:rPr lang="lt-LT" altLang="lt-LT" sz="2500" i="1" dirty="0" smtClean="0"/>
              <a:t>turi vienodai </a:t>
            </a:r>
            <a:r>
              <a:rPr lang="lt-LT" altLang="lt-LT" sz="2500" i="1" dirty="0"/>
              <a:t>juodų viršūnių</a:t>
            </a:r>
            <a:r>
              <a:rPr lang="lt-LT" altLang="lt-LT" sz="25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Medžio lapai yra juodi (kartais žymimi NIL).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500" i="1" dirty="0" smtClean="0"/>
              <a:t>Joks takas negali turėti 2 iš eilės einančių raudonų viršūnių.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 smtClean="0"/>
          </a:p>
        </p:txBody>
      </p:sp>
    </p:spTree>
    <p:extLst>
      <p:ext uri="{BB962C8B-B14F-4D97-AF65-F5344CB8AC3E}">
        <p14:creationId xmlns:p14="http://schemas.microsoft.com/office/powerpoint/2010/main" val="26701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Raudono–juodo medžio pavyzdžiai (1)</a:t>
            </a:r>
            <a:endParaRPr lang="lt-LT" altLang="lt-LT" sz="3200" b="1" i="1" dirty="0" smtClean="0"/>
          </a:p>
        </p:txBody>
      </p:sp>
      <p:pic>
        <p:nvPicPr>
          <p:cNvPr id="15366" name="Picture 6" descr="Vaizdo rezultatas pagal užklausą „red black tree example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5" y="1772816"/>
            <a:ext cx="76985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Raudono–juodo medžio pavyzdžiai (2)</a:t>
            </a:r>
            <a:endParaRPr lang="lt-LT" altLang="lt-LT" sz="3200" b="1" i="1" dirty="0" smtClean="0"/>
          </a:p>
        </p:txBody>
      </p:sp>
      <p:pic>
        <p:nvPicPr>
          <p:cNvPr id="16392" name="Picture 8" descr="File:Red-black tree examp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62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Operacijos su raudonais–juodais medžiais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4525963"/>
          </a:xfrm>
        </p:spPr>
        <p:txBody>
          <a:bodyPr/>
          <a:lstStyle/>
          <a:p>
            <a:endParaRPr lang="lt-LT" altLang="lt-LT" sz="2800" dirty="0" smtClean="0"/>
          </a:p>
          <a:p>
            <a:r>
              <a:rPr lang="lt-LT" altLang="lt-LT" sz="2800" dirty="0" smtClean="0"/>
              <a:t>Elemento įterpimas</a:t>
            </a:r>
          </a:p>
          <a:p>
            <a:r>
              <a:rPr lang="lt-LT" altLang="lt-LT" sz="2800" dirty="0" smtClean="0"/>
              <a:t>Elemento šalinimas</a:t>
            </a:r>
          </a:p>
          <a:p>
            <a:r>
              <a:rPr lang="lt-LT" altLang="lt-LT" sz="2800" dirty="0" smtClean="0"/>
              <a:t>Medžio koregavimas:</a:t>
            </a:r>
          </a:p>
          <a:p>
            <a:pPr lvl="1"/>
            <a:r>
              <a:rPr lang="lt-LT" altLang="lt-LT" sz="2400" dirty="0" smtClean="0"/>
              <a:t>Viršūnių spalvų keitimas.</a:t>
            </a:r>
          </a:p>
          <a:p>
            <a:pPr lvl="1"/>
            <a:r>
              <a:rPr lang="lt-LT" altLang="lt-LT" sz="2400" dirty="0" smtClean="0"/>
              <a:t>Pomedžio sukimas į dešinę pusę.</a:t>
            </a:r>
          </a:p>
          <a:p>
            <a:pPr lvl="1"/>
            <a:r>
              <a:rPr lang="lt-LT" altLang="lt-LT" sz="2400" dirty="0"/>
              <a:t>Pomedžio sukimas į </a:t>
            </a:r>
            <a:r>
              <a:rPr lang="lt-LT" altLang="lt-LT" sz="2400" dirty="0" smtClean="0"/>
              <a:t>kairę pusę.</a:t>
            </a:r>
            <a:endParaRPr lang="lt-LT" altLang="lt-LT" sz="2400" dirty="0"/>
          </a:p>
          <a:p>
            <a:pPr lvl="1"/>
            <a:endParaRPr lang="lt-LT" altLang="lt-LT" sz="2100" i="1" dirty="0" smtClean="0"/>
          </a:p>
          <a:p>
            <a:pPr lvl="1"/>
            <a:endParaRPr lang="lt-LT" altLang="lt-LT" sz="21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 smtClean="0"/>
          </a:p>
        </p:txBody>
      </p:sp>
    </p:spTree>
    <p:extLst>
      <p:ext uri="{BB962C8B-B14F-4D97-AF65-F5344CB8AC3E}">
        <p14:creationId xmlns:p14="http://schemas.microsoft.com/office/powerpoint/2010/main" val="2021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108203" y="5323402"/>
            <a:ext cx="380094" cy="474880"/>
            <a:chOff x="1475794" y="5625634"/>
            <a:chExt cx="380094" cy="474880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65035" y="6081215"/>
            <a:ext cx="813913" cy="564591"/>
            <a:chOff x="1475794" y="5544333"/>
            <a:chExt cx="813913" cy="56459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 flipV="1">
            <a:off x="6522555" y="5249794"/>
            <a:ext cx="449437" cy="6938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607868" y="5234490"/>
            <a:ext cx="813913" cy="564591"/>
            <a:chOff x="1475794" y="5544333"/>
            <a:chExt cx="813913" cy="564591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83147" y="5234490"/>
            <a:ext cx="813913" cy="564591"/>
            <a:chOff x="1475794" y="5544333"/>
            <a:chExt cx="813913" cy="564591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 flipV="1">
            <a:off x="2480834" y="4571455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(viršūnės) įterpimas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3789751"/>
          </a:xfrm>
        </p:spPr>
        <p:txBody>
          <a:bodyPr/>
          <a:lstStyle/>
          <a:p>
            <a:endParaRPr lang="lt-LT" altLang="lt-LT" sz="2800" dirty="0" smtClean="0"/>
          </a:p>
          <a:p>
            <a:r>
              <a:rPr lang="lt-LT" altLang="lt-LT" sz="2400" dirty="0" smtClean="0"/>
              <a:t>Įterpiamai viršūnei priskiriamas raudonos spalvos atributas.</a:t>
            </a:r>
          </a:p>
          <a:p>
            <a:r>
              <a:rPr lang="lt-LT" altLang="lt-LT" sz="2400" dirty="0" smtClean="0"/>
              <a:t>Jei po viršūnės įterpimo medis nebetenkina raudono–juodo medžio apibrėžimo, reikalinga medžio korekcija, pavyzdžiui:</a:t>
            </a:r>
            <a:endParaRPr lang="lt-LT" altLang="lt-LT" sz="2400" dirty="0"/>
          </a:p>
          <a:p>
            <a:pPr lvl="1"/>
            <a:endParaRPr lang="lt-LT" altLang="lt-LT" sz="2100" i="1" dirty="0" smtClean="0"/>
          </a:p>
          <a:p>
            <a:pPr marL="0" indent="0">
              <a:buNone/>
            </a:pPr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07394" y="4571454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01657" y="49913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5097" y="432665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09088" y="49913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602432" y="4997474"/>
            <a:ext cx="1286545" cy="287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990876" y="5234490"/>
            <a:ext cx="813913" cy="564591"/>
            <a:chOff x="1475794" y="5544333"/>
            <a:chExt cx="813913" cy="56459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 flipV="1">
            <a:off x="5988563" y="4571455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15123" y="4571454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209386" y="49913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82826" y="432665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16817" y="49913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66255" y="578641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891095" y="2991669"/>
            <a:ext cx="380094" cy="474880"/>
            <a:chOff x="1475794" y="5625634"/>
            <a:chExt cx="380094" cy="47488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(viršūnės) įterpimas</a:t>
            </a:r>
            <a:r>
              <a:rPr lang="en-US" altLang="lt-LT" sz="3000" b="1" i="1" dirty="0" smtClean="0">
                <a:solidFill>
                  <a:schemeClr val="tx1"/>
                </a:solidFill>
              </a:rPr>
              <a:t>: 3 </a:t>
            </a:r>
            <a:r>
              <a:rPr lang="en-US" altLang="lt-LT" sz="3000" b="1" i="1" dirty="0" err="1" smtClean="0">
                <a:solidFill>
                  <a:schemeClr val="tx1"/>
                </a:solidFill>
              </a:rPr>
              <a:t>atvejai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5107705"/>
          </a:xfrm>
        </p:spPr>
        <p:txBody>
          <a:bodyPr/>
          <a:lstStyle/>
          <a:p>
            <a:pPr marL="0" indent="0">
              <a:buNone/>
            </a:pPr>
            <a:r>
              <a:rPr lang="en-US" altLang="lt-LT" sz="2400" dirty="0" smtClean="0"/>
              <a:t>Pa</a:t>
            </a:r>
            <a:r>
              <a:rPr lang="lt-LT" altLang="lt-LT" sz="2400" dirty="0" smtClean="0"/>
              <a:t>žymėkime įterpiamo elemento X dėdę (</a:t>
            </a:r>
            <a:r>
              <a:rPr lang="lt-LT" altLang="lt-LT" sz="2400" i="1" dirty="0" smtClean="0"/>
              <a:t>angl. </a:t>
            </a:r>
            <a:r>
              <a:rPr lang="lt-LT" altLang="lt-LT" sz="2400" dirty="0" smtClean="0"/>
              <a:t>uncle) raide U:</a:t>
            </a:r>
          </a:p>
          <a:p>
            <a:pPr marL="0" indent="0">
              <a:buNone/>
            </a:pPr>
            <a:endParaRPr lang="lt-LT" altLang="lt-LT" sz="2400" dirty="0"/>
          </a:p>
          <a:p>
            <a:pPr marL="0" indent="0">
              <a:buNone/>
            </a:pPr>
            <a:endParaRPr lang="lt-LT" altLang="lt-LT" sz="2400" dirty="0" smtClean="0"/>
          </a:p>
          <a:p>
            <a:pPr marL="0" indent="0">
              <a:buNone/>
            </a:pPr>
            <a:endParaRPr lang="lt-LT" altLang="lt-LT" sz="2400" dirty="0"/>
          </a:p>
          <a:p>
            <a:pPr marL="0" indent="0">
              <a:buNone/>
            </a:pPr>
            <a:endParaRPr lang="lt-LT" altLang="lt-LT" sz="2400" dirty="0" smtClean="0"/>
          </a:p>
          <a:p>
            <a:pPr marL="0" indent="0">
              <a:buNone/>
            </a:pPr>
            <a:endParaRPr lang="lt-LT" altLang="lt-LT" sz="2400" dirty="0"/>
          </a:p>
          <a:p>
            <a:pPr marL="0" indent="0">
              <a:buNone/>
            </a:pPr>
            <a:r>
              <a:rPr lang="lt-LT" altLang="lt-LT" sz="2400" dirty="0" smtClean="0"/>
              <a:t>Galimos 3 situacijos:</a:t>
            </a:r>
          </a:p>
          <a:p>
            <a:pPr marL="457200" indent="-457200">
              <a:buFont typeface="+mj-lt"/>
              <a:buAutoNum type="arabicParenR"/>
            </a:pPr>
            <a:r>
              <a:rPr lang="lt-LT" altLang="lt-LT" sz="2400" dirty="0" smtClean="0"/>
              <a:t>F – raudonas ir U</a:t>
            </a:r>
            <a:r>
              <a:rPr lang="lt-LT" altLang="lt-LT" sz="2400" dirty="0"/>
              <a:t> – </a:t>
            </a:r>
            <a:r>
              <a:rPr lang="lt-LT" altLang="lt-LT" sz="2400" dirty="0" smtClean="0"/>
              <a:t>raudonas</a:t>
            </a:r>
          </a:p>
          <a:p>
            <a:pPr marL="457200" indent="-457200">
              <a:buFont typeface="+mj-lt"/>
              <a:buAutoNum type="arabicParenR"/>
            </a:pPr>
            <a:r>
              <a:rPr lang="lt-LT" altLang="lt-LT" sz="2400" dirty="0"/>
              <a:t>F – </a:t>
            </a:r>
            <a:r>
              <a:rPr lang="lt-LT" altLang="lt-LT" sz="2400" dirty="0" smtClean="0"/>
              <a:t>raudonas, U </a:t>
            </a:r>
            <a:r>
              <a:rPr lang="lt-LT" altLang="lt-LT" sz="2400" dirty="0"/>
              <a:t>– </a:t>
            </a:r>
            <a:r>
              <a:rPr lang="lt-LT" altLang="lt-LT" sz="2400" dirty="0" smtClean="0"/>
              <a:t>juodas ir X – dešinysis vaikas</a:t>
            </a:r>
            <a:endParaRPr lang="lt-LT" altLang="lt-LT" sz="2400" dirty="0"/>
          </a:p>
          <a:p>
            <a:pPr marL="457200" indent="-457200">
              <a:buFont typeface="+mj-lt"/>
              <a:buAutoNum type="arabicParenR"/>
            </a:pPr>
            <a:r>
              <a:rPr lang="lt-LT" altLang="lt-LT" sz="2400" dirty="0"/>
              <a:t>F – raudonas, U – juodas ir X – </a:t>
            </a:r>
            <a:r>
              <a:rPr lang="lt-LT" altLang="lt-LT" sz="2400" dirty="0" smtClean="0"/>
              <a:t>kairysis </a:t>
            </a:r>
            <a:r>
              <a:rPr lang="lt-LT" altLang="lt-LT" sz="2400" dirty="0"/>
              <a:t>vaikas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297493" y="3566909"/>
            <a:ext cx="813913" cy="564591"/>
            <a:chOff x="1475794" y="5544333"/>
            <a:chExt cx="813913" cy="564591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H="1" flipV="1">
            <a:off x="3312487" y="2917263"/>
            <a:ext cx="418943" cy="565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780807" y="2901958"/>
            <a:ext cx="813913" cy="564591"/>
            <a:chOff x="1475794" y="5544333"/>
            <a:chExt cx="813913" cy="564591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flipH="1" flipV="1">
            <a:off x="2778494" y="2238923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05054" y="2238922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1999317" y="2658833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U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72757" y="199412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G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06748" y="2658833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F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498713" y="327210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X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450" y="267348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Tėvas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28971" y="3270280"/>
            <a:ext cx="202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Vaikas (dešinysis)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83268" y="266854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Dėdė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073733" y="201222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70C0"/>
                </a:solidFill>
              </a:rPr>
              <a:t>Senelis (tėvo tėvas)</a:t>
            </a:r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 flipH="1">
            <a:off x="1981649" y="3565318"/>
            <a:ext cx="11727" cy="682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4763847" y="3602503"/>
            <a:ext cx="11727" cy="682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1-oji situacija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5107705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400" dirty="0"/>
              <a:t>F – raudonas ir U – raudonas:</a:t>
            </a:r>
            <a:endParaRPr lang="lt-LT" altLang="lt-LT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</a:t>
            </a:r>
            <a:r>
              <a:rPr lang="lt-LT" altLang="lt-LT" sz="2400" dirty="0" smtClean="0"/>
              <a:t>tėvas ir </a:t>
            </a:r>
            <a:r>
              <a:rPr lang="lt-LT" altLang="lt-LT" sz="2400" dirty="0"/>
              <a:t>U nudažomi juodai,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senelis </a:t>
            </a:r>
            <a:r>
              <a:rPr lang="lt-LT" altLang="lt-LT" sz="2400" dirty="0" smtClean="0"/>
              <a:t>nudažomas raudonai,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</a:t>
            </a:r>
            <a:r>
              <a:rPr lang="lt-LT" altLang="lt-LT" sz="2400" dirty="0" smtClean="0"/>
              <a:t>senelis tampa X,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 smtClean="0"/>
              <a:t>Jei senelis – medžio šaknis, jis nudažomas juodai.</a:t>
            </a:r>
            <a:endParaRPr lang="lt-LT" altLang="lt-LT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85106" y="4912501"/>
            <a:ext cx="380094" cy="474880"/>
            <a:chOff x="1475794" y="5625634"/>
            <a:chExt cx="380094" cy="47488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91504" y="5487741"/>
            <a:ext cx="813913" cy="564591"/>
            <a:chOff x="1475794" y="5544333"/>
            <a:chExt cx="813913" cy="56459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H="1" flipV="1">
            <a:off x="2506498" y="4838095"/>
            <a:ext cx="418943" cy="565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74818" y="4822790"/>
            <a:ext cx="813913" cy="564591"/>
            <a:chOff x="1475794" y="5544333"/>
            <a:chExt cx="813913" cy="564591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 flipV="1">
            <a:off x="1972505" y="4159755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99065" y="4159754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193328" y="45796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766768" y="391495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00759" y="457966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92724" y="519293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6448" y="4912501"/>
            <a:ext cx="380094" cy="474880"/>
            <a:chOff x="1475794" y="5625634"/>
            <a:chExt cx="380094" cy="47488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82846" y="5487741"/>
            <a:ext cx="813913" cy="564591"/>
            <a:chOff x="1475794" y="5544333"/>
            <a:chExt cx="813913" cy="56459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 flipV="1">
            <a:off x="5297840" y="4838095"/>
            <a:ext cx="418943" cy="565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766160" y="4822790"/>
            <a:ext cx="813913" cy="564591"/>
            <a:chOff x="1475794" y="5544333"/>
            <a:chExt cx="813913" cy="564591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 flipV="1">
            <a:off x="4763847" y="4159755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190407" y="4159754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984670" y="457966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558110" y="3914956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092101" y="457966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484066" y="519293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624634" y="4904091"/>
            <a:ext cx="380094" cy="474880"/>
            <a:chOff x="1475794" y="5625634"/>
            <a:chExt cx="380094" cy="47488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031032" y="5479331"/>
            <a:ext cx="813913" cy="564591"/>
            <a:chOff x="1475794" y="5544333"/>
            <a:chExt cx="813913" cy="56459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7" name="Straight Connector 96"/>
          <p:cNvCxnSpPr/>
          <p:nvPr/>
        </p:nvCxnSpPr>
        <p:spPr>
          <a:xfrm flipH="1" flipV="1">
            <a:off x="8046026" y="4829685"/>
            <a:ext cx="418943" cy="565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514346" y="4814380"/>
            <a:ext cx="813913" cy="564591"/>
            <a:chOff x="1475794" y="5544333"/>
            <a:chExt cx="813913" cy="564591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619672" y="5625634"/>
              <a:ext cx="236216" cy="317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1942315" y="5544333"/>
              <a:ext cx="238096" cy="399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061363" y="589290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475794" y="5884490"/>
              <a:ext cx="22834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 flipH="1" flipV="1">
            <a:off x="7512033" y="4151345"/>
            <a:ext cx="533991" cy="635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938593" y="4151344"/>
            <a:ext cx="526146" cy="6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732856" y="457125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306296" y="390654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840287" y="457125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232252" y="518452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5799301" y="4571255"/>
            <a:ext cx="749297" cy="145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969487" y="4618784"/>
            <a:ext cx="749297" cy="145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3400" y="48789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111" name="Rectangle 110"/>
          <p:cNvSpPr/>
          <p:nvPr/>
        </p:nvSpPr>
        <p:spPr>
          <a:xfrm>
            <a:off x="1013049" y="42353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sp>
        <p:nvSpPr>
          <p:cNvPr id="112" name="Rectangle 111"/>
          <p:cNvSpPr/>
          <p:nvPr/>
        </p:nvSpPr>
        <p:spPr>
          <a:xfrm>
            <a:off x="3459253" y="387928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naujas X</a:t>
            </a:r>
            <a:endParaRPr lang="lt-LT" dirty="0"/>
          </a:p>
        </p:txBody>
      </p:sp>
      <p:sp>
        <p:nvSpPr>
          <p:cNvPr id="116" name="Rectangle 115"/>
          <p:cNvSpPr/>
          <p:nvPr/>
        </p:nvSpPr>
        <p:spPr>
          <a:xfrm>
            <a:off x="5743008" y="4259231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Jei A</a:t>
            </a:r>
          </a:p>
          <a:p>
            <a:r>
              <a:rPr lang="lt-LT" altLang="lt-LT" dirty="0" smtClean="0"/>
              <a:t>šaknis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513487" y="6321534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Pastaba: visi pateikti lapai gali būti ir pomedžiai.</a:t>
            </a:r>
            <a:endParaRPr lang="lt-LT" dirty="0"/>
          </a:p>
        </p:txBody>
      </p:sp>
      <p:sp>
        <p:nvSpPr>
          <p:cNvPr id="117" name="Rectangle 116"/>
          <p:cNvSpPr/>
          <p:nvPr/>
        </p:nvSpPr>
        <p:spPr>
          <a:xfrm>
            <a:off x="2591085" y="425880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72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 flipH="1" flipV="1">
            <a:off x="2329466" y="3889823"/>
            <a:ext cx="863196" cy="655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6793962" y="3802894"/>
            <a:ext cx="863196" cy="655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322571" y="3271512"/>
            <a:ext cx="6894" cy="589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6" idx="0"/>
          </p:cNvCxnSpPr>
          <p:nvPr/>
        </p:nvCxnSpPr>
        <p:spPr>
          <a:xfrm flipV="1">
            <a:off x="3014770" y="4560020"/>
            <a:ext cx="173273" cy="440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7" idx="0"/>
          </p:cNvCxnSpPr>
          <p:nvPr/>
        </p:nvCxnSpPr>
        <p:spPr>
          <a:xfrm flipH="1" flipV="1">
            <a:off x="3230795" y="4573486"/>
            <a:ext cx="281008" cy="426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5" idx="0"/>
          </p:cNvCxnSpPr>
          <p:nvPr/>
        </p:nvCxnSpPr>
        <p:spPr>
          <a:xfrm flipH="1" flipV="1">
            <a:off x="1918213" y="5198684"/>
            <a:ext cx="275665" cy="475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421086" y="3861048"/>
            <a:ext cx="880865" cy="712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123728" y="364502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>
            <a:stCxn id="133" idx="0"/>
          </p:cNvCxnSpPr>
          <p:nvPr/>
        </p:nvCxnSpPr>
        <p:spPr>
          <a:xfrm flipV="1">
            <a:off x="964037" y="4600949"/>
            <a:ext cx="386744" cy="455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34" idx="0"/>
          </p:cNvCxnSpPr>
          <p:nvPr/>
        </p:nvCxnSpPr>
        <p:spPr>
          <a:xfrm flipV="1">
            <a:off x="1696845" y="5218940"/>
            <a:ext cx="221368" cy="455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2-oji situacija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9"/>
            <a:ext cx="8133469" cy="2011340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400" dirty="0"/>
              <a:t>F – raudonas, U – juodas ir X – dešinysis vaikas</a:t>
            </a:r>
            <a:r>
              <a:rPr lang="lt-LT" altLang="lt-LT" sz="24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tėvas tampa </a:t>
            </a:r>
            <a:r>
              <a:rPr lang="lt-LT" altLang="lt-LT" sz="2400" dirty="0" smtClean="0"/>
              <a:t>X</a:t>
            </a:r>
            <a:r>
              <a:rPr lang="lt-LT" altLang="lt-LT" sz="2400" dirty="0"/>
              <a:t>,</a:t>
            </a:r>
            <a:endParaRPr lang="lt-LT" altLang="lt-LT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 smtClean="0"/>
              <a:t>Atliekamas </a:t>
            </a:r>
            <a:r>
              <a:rPr lang="lt-LT" altLang="lt-LT" sz="2400" dirty="0"/>
              <a:t>sukimas į kairę apie X </a:t>
            </a:r>
            <a:r>
              <a:rPr lang="lt-LT" altLang="lt-LT" sz="2400" dirty="0" smtClean="0"/>
              <a:t>viršūnę (po šio sukimo visada seka 3 situacija).</a:t>
            </a:r>
            <a:endParaRPr lang="lt-LT" altLang="lt-LT" sz="2400" dirty="0"/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1412443" y="4600950"/>
            <a:ext cx="505770" cy="590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992317" y="4309733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196060" y="4343996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02465" y="4988918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4197351" y="4584312"/>
            <a:ext cx="749297" cy="145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856025" y="505643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588833" y="567442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085866" y="567442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906758" y="5000111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403791" y="5000111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5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056394" y="47832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143" name="Rectangle 142"/>
          <p:cNvSpPr/>
          <p:nvPr/>
        </p:nvSpPr>
        <p:spPr>
          <a:xfrm>
            <a:off x="3298957" y="407858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sp>
        <p:nvSpPr>
          <p:cNvPr id="144" name="Rectangle 143"/>
          <p:cNvSpPr/>
          <p:nvPr/>
        </p:nvSpPr>
        <p:spPr>
          <a:xfrm>
            <a:off x="1055017" y="399014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cxnSp>
        <p:nvCxnSpPr>
          <p:cNvPr id="145" name="Straight Connector 144"/>
          <p:cNvCxnSpPr/>
          <p:nvPr/>
        </p:nvCxnSpPr>
        <p:spPr>
          <a:xfrm flipH="1" flipV="1">
            <a:off x="6787067" y="3184583"/>
            <a:ext cx="6894" cy="589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61" idx="0"/>
          </p:cNvCxnSpPr>
          <p:nvPr/>
        </p:nvCxnSpPr>
        <p:spPr>
          <a:xfrm flipV="1">
            <a:off x="7479266" y="4473091"/>
            <a:ext cx="173273" cy="440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62" idx="0"/>
          </p:cNvCxnSpPr>
          <p:nvPr/>
        </p:nvCxnSpPr>
        <p:spPr>
          <a:xfrm flipH="1" flipV="1">
            <a:off x="7695291" y="4486557"/>
            <a:ext cx="281008" cy="426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60" idx="0"/>
          </p:cNvCxnSpPr>
          <p:nvPr/>
        </p:nvCxnSpPr>
        <p:spPr>
          <a:xfrm flipH="1" flipV="1">
            <a:off x="5349752" y="5189109"/>
            <a:ext cx="275665" cy="475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885582" y="3774119"/>
            <a:ext cx="880865" cy="712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588224" y="355809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5360576" y="4645149"/>
            <a:ext cx="386744" cy="455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59" idx="0"/>
          </p:cNvCxnSpPr>
          <p:nvPr/>
        </p:nvCxnSpPr>
        <p:spPr>
          <a:xfrm flipV="1">
            <a:off x="5128384" y="5209365"/>
            <a:ext cx="221368" cy="455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5876939" y="4514021"/>
            <a:ext cx="505770" cy="590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7456813" y="422280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5660556" y="425706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5134004" y="4979343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020372" y="5664849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517405" y="5664849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371254" y="4913182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868287" y="4913182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5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739459" y="501401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166" name="Rectangle 165"/>
          <p:cNvSpPr/>
          <p:nvPr/>
        </p:nvSpPr>
        <p:spPr>
          <a:xfrm>
            <a:off x="6274697" y="510063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376201" y="404691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168" name="Rectangle 167"/>
          <p:cNvSpPr/>
          <p:nvPr/>
        </p:nvSpPr>
        <p:spPr>
          <a:xfrm>
            <a:off x="7730873" y="394040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107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Dvejetainis paieškos medis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5920" y="1628800"/>
            <a:ext cx="7920880" cy="4525963"/>
          </a:xfrm>
        </p:spPr>
        <p:txBody>
          <a:bodyPr/>
          <a:lstStyle/>
          <a:p>
            <a:r>
              <a:rPr lang="lt-LT" sz="2000" dirty="0"/>
              <a:t>Dvejetainis </a:t>
            </a:r>
            <a:r>
              <a:rPr lang="lt-LT" sz="2000" dirty="0" smtClean="0"/>
              <a:t>paieškos medis </a:t>
            </a:r>
            <a:r>
              <a:rPr lang="lt-LT" sz="2000" dirty="0"/>
              <a:t>(</a:t>
            </a:r>
            <a:r>
              <a:rPr lang="lt-LT" sz="2000" i="1" dirty="0"/>
              <a:t>binary </a:t>
            </a:r>
            <a:r>
              <a:rPr lang="lt-LT" sz="2000" i="1" dirty="0" smtClean="0"/>
              <a:t>search tree</a:t>
            </a:r>
            <a:r>
              <a:rPr lang="lt-LT" sz="2000" dirty="0"/>
              <a:t>) – tai toks </a:t>
            </a:r>
            <a:r>
              <a:rPr lang="lt-LT" sz="2000" dirty="0" smtClean="0"/>
              <a:t>dvejetainis medis</a:t>
            </a:r>
            <a:r>
              <a:rPr lang="lt-LT" sz="2000" dirty="0"/>
              <a:t>, kurio </a:t>
            </a:r>
            <a:r>
              <a:rPr lang="lt-LT" sz="2000" dirty="0" smtClean="0"/>
              <a:t>viršūnių reikšmės išdėstytos tokia tvarka:</a:t>
            </a:r>
          </a:p>
          <a:p>
            <a:pPr lvl="1"/>
            <a:r>
              <a:rPr lang="lt-LT" altLang="lt-LT" sz="1600" dirty="0"/>
              <a:t>Viršūnės reikšmė yra didesnė už visas reikšmes jos kairiajame pomedyje.</a:t>
            </a:r>
          </a:p>
          <a:p>
            <a:pPr lvl="1"/>
            <a:r>
              <a:rPr lang="lt-LT" altLang="lt-LT" sz="1600" dirty="0"/>
              <a:t>Viršūnės reikšmė yra mažesnė už visas reikšmes jos dešiniajame pomedyje.</a:t>
            </a:r>
          </a:p>
          <a:p>
            <a:pPr lvl="1"/>
            <a:r>
              <a:rPr lang="lt-LT" altLang="lt-LT" sz="1600" dirty="0"/>
              <a:t>Kairysis ir dešinysis pomedžiai </a:t>
            </a:r>
            <a:r>
              <a:rPr lang="lt-LT" altLang="lt-LT" sz="1600" dirty="0" smtClean="0"/>
              <a:t>yra </a:t>
            </a:r>
            <a:r>
              <a:rPr lang="lt-LT" altLang="lt-LT" sz="1600" dirty="0"/>
              <a:t>dvejetainiai paieškos medžiai</a:t>
            </a:r>
            <a:r>
              <a:rPr lang="lt-LT" altLang="lt-LT" sz="1600" dirty="0" smtClean="0"/>
              <a:t>.</a:t>
            </a:r>
          </a:p>
          <a:p>
            <a:pPr lvl="1"/>
            <a:r>
              <a:rPr lang="lt-LT" altLang="lt-LT" sz="1600" dirty="0" smtClean="0"/>
              <a:t>Viršūnių reikšm</a:t>
            </a:r>
            <a:r>
              <a:rPr lang="lt-LT" altLang="lt-LT" sz="1600" dirty="0"/>
              <a:t>ė</a:t>
            </a:r>
            <a:r>
              <a:rPr lang="lt-LT" altLang="lt-LT" sz="1600" dirty="0" smtClean="0"/>
              <a:t>s negali kartotis.</a:t>
            </a:r>
          </a:p>
          <a:p>
            <a:pPr lvl="1"/>
            <a:endParaRPr lang="lt-LT" altLang="lt-LT" sz="1600" dirty="0"/>
          </a:p>
          <a:p>
            <a:pPr marL="457200" lvl="1" indent="0">
              <a:buNone/>
            </a:pPr>
            <a:endParaRPr lang="lt-LT" altLang="lt-LT" sz="1600" dirty="0"/>
          </a:p>
        </p:txBody>
      </p:sp>
      <p:pic>
        <p:nvPicPr>
          <p:cNvPr id="1026" name="Picture 2" descr="Vaizdo rezultatas pagal užklausą „binary search tree example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6035676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traight Connector 153"/>
          <p:cNvCxnSpPr/>
          <p:nvPr/>
        </p:nvCxnSpPr>
        <p:spPr>
          <a:xfrm flipH="1" flipV="1">
            <a:off x="6793962" y="3802894"/>
            <a:ext cx="863196" cy="655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3-oji situacija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9"/>
            <a:ext cx="8133469" cy="2011340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400" dirty="0"/>
              <a:t>F – raudonas, U – juodas ir X – </a:t>
            </a:r>
            <a:r>
              <a:rPr lang="lt-LT" altLang="lt-LT" sz="2400" dirty="0" smtClean="0"/>
              <a:t>kairysis </a:t>
            </a:r>
            <a:r>
              <a:rPr lang="lt-LT" altLang="lt-LT" sz="2400" dirty="0"/>
              <a:t>vaikas</a:t>
            </a:r>
            <a:r>
              <a:rPr lang="lt-LT" altLang="lt-LT" sz="24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</a:t>
            </a:r>
            <a:r>
              <a:rPr lang="lt-LT" altLang="lt-LT" sz="2400" dirty="0" smtClean="0"/>
              <a:t>tėvas perdažomas juodai,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/>
              <a:t>X </a:t>
            </a:r>
            <a:r>
              <a:rPr lang="lt-LT" altLang="lt-LT" sz="2400" dirty="0" smtClean="0"/>
              <a:t>senelis perdažomas raudonai,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2400" dirty="0" smtClean="0"/>
              <a:t>Atliekamas </a:t>
            </a:r>
            <a:r>
              <a:rPr lang="lt-LT" altLang="lt-LT" sz="2400" dirty="0"/>
              <a:t>sukimas į </a:t>
            </a:r>
            <a:r>
              <a:rPr lang="lt-LT" altLang="lt-LT" sz="2400" dirty="0" smtClean="0"/>
              <a:t>dešinę </a:t>
            </a:r>
            <a:r>
              <a:rPr lang="lt-LT" altLang="lt-LT" sz="2400" dirty="0"/>
              <a:t>apie X </a:t>
            </a:r>
            <a:r>
              <a:rPr lang="lt-LT" altLang="lt-LT" sz="2400" dirty="0" smtClean="0"/>
              <a:t>tėvą.</a:t>
            </a:r>
            <a:endParaRPr lang="lt-LT" altLang="lt-LT" sz="2400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4197351" y="4584312"/>
            <a:ext cx="749297" cy="145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6787067" y="3184583"/>
            <a:ext cx="6894" cy="589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61" idx="0"/>
          </p:cNvCxnSpPr>
          <p:nvPr/>
        </p:nvCxnSpPr>
        <p:spPr>
          <a:xfrm flipV="1">
            <a:off x="7984044" y="5249337"/>
            <a:ext cx="173273" cy="440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62" idx="0"/>
          </p:cNvCxnSpPr>
          <p:nvPr/>
        </p:nvCxnSpPr>
        <p:spPr>
          <a:xfrm flipH="1" flipV="1">
            <a:off x="8200069" y="5262803"/>
            <a:ext cx="281008" cy="426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60" idx="0"/>
          </p:cNvCxnSpPr>
          <p:nvPr/>
        </p:nvCxnSpPr>
        <p:spPr>
          <a:xfrm flipH="1" flipV="1">
            <a:off x="5924902" y="4503850"/>
            <a:ext cx="275665" cy="475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885582" y="3774119"/>
            <a:ext cx="880865" cy="712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588224" y="355809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52" name="Straight Connector 151"/>
          <p:cNvCxnSpPr>
            <a:stCxn id="159" idx="0"/>
          </p:cNvCxnSpPr>
          <p:nvPr/>
        </p:nvCxnSpPr>
        <p:spPr>
          <a:xfrm flipV="1">
            <a:off x="5703534" y="4524106"/>
            <a:ext cx="221368" cy="455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7239088" y="4510108"/>
            <a:ext cx="426839" cy="431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7961591" y="4999050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5709154" y="4294084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595522" y="4979590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092555" y="4979590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876032" y="5689428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8373065" y="5689428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5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131076" y="4937855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614049" y="3969176"/>
            <a:ext cx="863196" cy="655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607154" y="3350865"/>
            <a:ext cx="6894" cy="589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2" idx="0"/>
          </p:cNvCxnSpPr>
          <p:nvPr/>
        </p:nvCxnSpPr>
        <p:spPr>
          <a:xfrm flipV="1">
            <a:off x="3299353" y="4639373"/>
            <a:ext cx="173273" cy="440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3" idx="0"/>
          </p:cNvCxnSpPr>
          <p:nvPr/>
        </p:nvCxnSpPr>
        <p:spPr>
          <a:xfrm flipH="1" flipV="1">
            <a:off x="3515378" y="4652839"/>
            <a:ext cx="281008" cy="426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1" idx="0"/>
          </p:cNvCxnSpPr>
          <p:nvPr/>
        </p:nvCxnSpPr>
        <p:spPr>
          <a:xfrm flipH="1" flipV="1">
            <a:off x="1169839" y="5355391"/>
            <a:ext cx="275665" cy="475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705669" y="3940401"/>
            <a:ext cx="880865" cy="712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408311" y="372437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80663" y="4811431"/>
            <a:ext cx="386744" cy="455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0"/>
          </p:cNvCxnSpPr>
          <p:nvPr/>
        </p:nvCxnSpPr>
        <p:spPr>
          <a:xfrm flipV="1">
            <a:off x="948471" y="5375647"/>
            <a:ext cx="221368" cy="455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697026" y="4680303"/>
            <a:ext cx="505770" cy="590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76900" y="438908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D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80643" y="4423349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C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54091" y="514562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B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0459" y="5831131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1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7492" y="5831131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91341" y="507946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88374" y="5079464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5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9546" y="51803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65" name="Rectangle 64"/>
          <p:cNvSpPr/>
          <p:nvPr/>
        </p:nvSpPr>
        <p:spPr>
          <a:xfrm>
            <a:off x="2094784" y="5266916"/>
            <a:ext cx="216024" cy="51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96288" y="42131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69" name="Rectangle 68"/>
          <p:cNvSpPr/>
          <p:nvPr/>
        </p:nvSpPr>
        <p:spPr>
          <a:xfrm>
            <a:off x="3550960" y="410668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7675367" y="4510108"/>
            <a:ext cx="505770" cy="590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7459343" y="429799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94750" y="354360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734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/>
          <p:nvPr/>
        </p:nvCxnSpPr>
        <p:spPr>
          <a:xfrm flipV="1">
            <a:off x="4679278" y="5413028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įterpimo pavyzdys (1)</a:t>
            </a:r>
            <a:endParaRPr lang="lt-LT" altLang="lt-LT" sz="3000" b="1" i="1" dirty="0" smtClean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680210" y="2053281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726698" y="1667896"/>
            <a:ext cx="1055007" cy="363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19130" y="2088931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80538" y="183725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79434" y="50526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69" name="Rectangle 68"/>
          <p:cNvSpPr/>
          <p:nvPr/>
        </p:nvSpPr>
        <p:spPr>
          <a:xfrm>
            <a:off x="5973188" y="512778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2846859" y="1667896"/>
            <a:ext cx="1173698" cy="385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020557" y="2088931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52876" y="238642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356326" y="2406783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2220581" y="2622807"/>
            <a:ext cx="35538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892012" y="2622807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627784" y="141910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14820" y="184966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015979" y="2406783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686275" y="2976309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370231" y="2976309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4819877" y="4204753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866365" y="3819368"/>
            <a:ext cx="1055007" cy="363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258797" y="4240403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620205" y="3988729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5986526" y="3819368"/>
            <a:ext cx="1173698" cy="421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160224" y="4240403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992543" y="4537900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495993" y="455825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5360248" y="4774279"/>
            <a:ext cx="35538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031679" y="4774279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767451" y="357057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954487" y="400113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155646" y="455825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825942" y="512778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509898" y="512778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509078" y="5720988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28143" y="557602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6529834" y="581973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(1-oji situacija)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579034" y="3388633"/>
            <a:ext cx="619246" cy="6080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/>
          <p:nvPr/>
        </p:nvCxnSpPr>
        <p:spPr>
          <a:xfrm flipV="1">
            <a:off x="1248528" y="3318744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įterpimo pavyzdys (2)</a:t>
            </a:r>
            <a:endParaRPr lang="lt-LT" altLang="lt-LT" sz="3000" b="1" i="1" dirty="0" smtClean="0"/>
          </a:p>
        </p:txBody>
      </p:sp>
      <p:sp>
        <p:nvSpPr>
          <p:cNvPr id="67" name="Rectangle 66"/>
          <p:cNvSpPr/>
          <p:nvPr/>
        </p:nvSpPr>
        <p:spPr>
          <a:xfrm>
            <a:off x="867516" y="180903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69" name="Rectangle 68"/>
          <p:cNvSpPr/>
          <p:nvPr/>
        </p:nvSpPr>
        <p:spPr>
          <a:xfrm>
            <a:off x="3989901" y="189147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1389127" y="2110469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435615" y="1725084"/>
            <a:ext cx="1055007" cy="363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28047" y="2146119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189455" y="189444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555776" y="1725084"/>
            <a:ext cx="1173698" cy="421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729474" y="2146119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61793" y="244361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4065243" y="246397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1929498" y="2679995"/>
            <a:ext cx="35538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600929" y="2679995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336701" y="1476292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523737" y="1906853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724896" y="246397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395192" y="303349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079148" y="303349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078328" y="3626704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171700" y="246363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11" name="Rectangle 10"/>
          <p:cNvSpPr/>
          <p:nvPr/>
        </p:nvSpPr>
        <p:spPr>
          <a:xfrm>
            <a:off x="1851484" y="372545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(2-oji </a:t>
            </a:r>
            <a:r>
              <a:rPr lang="lt-LT" dirty="0"/>
              <a:t>situacija)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651734" y="3465545"/>
            <a:ext cx="619246" cy="6080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17254" y="5451143"/>
            <a:ext cx="440946" cy="705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252356" y="4233194"/>
            <a:ext cx="52997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81250" y="3847809"/>
            <a:ext cx="1055007" cy="363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673682" y="4268844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035090" y="4017170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401411" y="3847809"/>
            <a:ext cx="1173698" cy="421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575109" y="4268844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959853" y="5193482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910878" y="4586696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82336" y="359901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69372" y="402957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70531" y="4586696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447054" y="5872934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97119" y="584817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(3-oji </a:t>
            </a:r>
            <a:r>
              <a:rPr lang="lt-LT" dirty="0"/>
              <a:t>situacija)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227390" y="4886841"/>
            <a:ext cx="352401" cy="522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623616" y="4802720"/>
            <a:ext cx="439366" cy="574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4408011" y="4578149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823288" y="519812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44748" y="451301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81" name="Rectangle 80"/>
          <p:cNvSpPr/>
          <p:nvPr/>
        </p:nvSpPr>
        <p:spPr>
          <a:xfrm>
            <a:off x="4744087" y="380367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82" name="Rectangle 81"/>
          <p:cNvSpPr/>
          <p:nvPr/>
        </p:nvSpPr>
        <p:spPr>
          <a:xfrm>
            <a:off x="7875692" y="399636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sp>
        <p:nvSpPr>
          <p:cNvPr id="83" name="Rectangle 82"/>
          <p:cNvSpPr/>
          <p:nvPr/>
        </p:nvSpPr>
        <p:spPr>
          <a:xfrm rot="21198619">
            <a:off x="3967034" y="3098613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sukimas į kairę</a:t>
            </a:r>
          </a:p>
          <a:p>
            <a:r>
              <a:rPr lang="lt-LT" altLang="lt-LT" dirty="0" smtClean="0">
                <a:solidFill>
                  <a:srgbClr val="00B050"/>
                </a:solidFill>
              </a:rPr>
              <a:t>apie X</a:t>
            </a:r>
            <a:endParaRPr lang="lt-L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įterpimo pavyzdys (3)</a:t>
            </a:r>
            <a:endParaRPr lang="lt-LT" altLang="lt-LT" sz="3000" b="1" i="1" dirty="0" smtClean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278726" y="3269764"/>
            <a:ext cx="440946" cy="705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913828" y="2051815"/>
            <a:ext cx="52997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42722" y="1666430"/>
            <a:ext cx="1055007" cy="363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335154" y="2087465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696562" y="183579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062883" y="1666430"/>
            <a:ext cx="1173698" cy="421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236581" y="2087465"/>
            <a:ext cx="541506" cy="50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1325" y="3012103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72350" y="240531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43808" y="141763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030844" y="1848199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32003" y="2405317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8526" y="3691555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43066" y="309924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(3-oji </a:t>
            </a:r>
            <a:r>
              <a:rPr lang="lt-LT" dirty="0"/>
              <a:t>situacija)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888862" y="2705462"/>
            <a:ext cx="352401" cy="522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285088" y="2621341"/>
            <a:ext cx="439366" cy="574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069483" y="2396770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484760" y="3016745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06220" y="23316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/>
              <a:t>X</a:t>
            </a:r>
            <a:endParaRPr lang="lt-LT" dirty="0"/>
          </a:p>
        </p:txBody>
      </p:sp>
      <p:sp>
        <p:nvSpPr>
          <p:cNvPr id="81" name="Rectangle 80"/>
          <p:cNvSpPr/>
          <p:nvPr/>
        </p:nvSpPr>
        <p:spPr>
          <a:xfrm>
            <a:off x="1405559" y="162229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F</a:t>
            </a:r>
            <a:endParaRPr lang="lt-LT" dirty="0"/>
          </a:p>
        </p:txBody>
      </p:sp>
      <p:sp>
        <p:nvSpPr>
          <p:cNvPr id="82" name="Rectangle 81"/>
          <p:cNvSpPr/>
          <p:nvPr/>
        </p:nvSpPr>
        <p:spPr>
          <a:xfrm>
            <a:off x="4537164" y="181498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U</a:t>
            </a:r>
            <a:endParaRPr lang="lt-LT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238515" y="4809540"/>
            <a:ext cx="440946" cy="705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37083" y="4152570"/>
            <a:ext cx="403212" cy="557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39226" y="3612497"/>
            <a:ext cx="660948" cy="54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294943" y="3622366"/>
            <a:ext cx="807028" cy="493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933489" y="336956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840295" y="4161117"/>
            <a:ext cx="558726" cy="596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402663" y="4767903"/>
            <a:ext cx="471705" cy="679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581114" y="4551879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1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58761" y="5218300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9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652866" y="3945093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7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174976" y="452526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8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213742" y="452477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068315" y="5231331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778087" y="4245239"/>
            <a:ext cx="422965" cy="5120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44877" y="4161117"/>
            <a:ext cx="439366" cy="574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029272" y="3936546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444549" y="4556521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74200" y="117270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G</a:t>
            </a:r>
            <a:endParaRPr lang="lt-LT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165438" y="3285129"/>
            <a:ext cx="619246" cy="6080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21198619">
            <a:off x="4512648" y="290924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sukimas į </a:t>
            </a:r>
            <a:r>
              <a:rPr lang="lt-LT" altLang="lt-LT" dirty="0" smtClean="0">
                <a:solidFill>
                  <a:srgbClr val="00B050"/>
                </a:solidFill>
              </a:rPr>
              <a:t>dešinę</a:t>
            </a:r>
            <a:endParaRPr lang="lt-LT" altLang="lt-LT" dirty="0" smtClean="0">
              <a:solidFill>
                <a:srgbClr val="00B050"/>
              </a:solidFill>
            </a:endParaRPr>
          </a:p>
          <a:p>
            <a:r>
              <a:rPr lang="lt-LT" altLang="lt-LT" dirty="0" smtClean="0">
                <a:solidFill>
                  <a:srgbClr val="00B050"/>
                </a:solidFill>
              </a:rPr>
              <a:t>apie F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 rot="21198619">
            <a:off x="2016434" y="3725726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F perdažomas juodai,</a:t>
            </a:r>
          </a:p>
          <a:p>
            <a:r>
              <a:rPr lang="lt-LT" dirty="0" smtClean="0">
                <a:solidFill>
                  <a:srgbClr val="00B050"/>
                </a:solidFill>
              </a:rPr>
              <a:t>G perdažomas raudonai</a:t>
            </a:r>
            <a:endParaRPr lang="lt-L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Elemento (viršūnės) šalinimas</a:t>
            </a:r>
            <a:endParaRPr lang="lt-LT" altLang="lt-LT" sz="30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9"/>
            <a:ext cx="8133469" cy="2011340"/>
          </a:xfrm>
        </p:spPr>
        <p:txBody>
          <a:bodyPr/>
          <a:lstStyle/>
          <a:p>
            <a:r>
              <a:rPr lang="lt-LT" altLang="lt-LT" sz="2400" dirty="0" smtClean="0"/>
              <a:t>Viršūnė pašalinama kaip ir įprastame dvejetainiame paieškos medyje (DPM), tačiau jei medis tampa ne raudonai–juodas, reikalinga korekcija:</a:t>
            </a:r>
          </a:p>
          <a:p>
            <a:pPr lvl="1"/>
            <a:r>
              <a:rPr lang="lt-LT" altLang="lt-LT" sz="2000" dirty="0" smtClean="0"/>
              <a:t>Jei pašalinamas lapas arba raudona viršūnė, nieko koreguoti nereikia (pašalinimas kaip ir įprastame DPM).</a:t>
            </a:r>
          </a:p>
          <a:p>
            <a:pPr lvl="1"/>
            <a:r>
              <a:rPr lang="lt-LT" altLang="lt-LT" sz="2000" dirty="0"/>
              <a:t>Jei </a:t>
            </a:r>
            <a:r>
              <a:rPr lang="lt-LT" altLang="lt-LT" sz="2000" dirty="0" smtClean="0"/>
              <a:t>pašalinama vidinė juoda viršūnė, medis koreguojamas artimiausią raudoną viršūnę perdažant juodai, kuri pakeičia ištrintą viršūnę, pavyzdžiui:</a:t>
            </a:r>
            <a:endParaRPr lang="lt-LT" altLang="lt-LT" sz="20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007400" y="5579917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688370" y="4941168"/>
            <a:ext cx="35538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359801" y="4941168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2483768" y="4725144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154064" y="5294670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4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38020" y="5294670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837200" y="5887877"/>
            <a:ext cx="411474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851920" y="5510694"/>
            <a:ext cx="1728192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697873" y="497252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Ištrinama viršūnė 4</a:t>
            </a:r>
            <a:endParaRPr lang="lt-LT" dirty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6690509" y="4972526"/>
            <a:ext cx="35538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61940" y="4972526"/>
            <a:ext cx="328569" cy="591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485907" y="4756502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5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56203" y="532602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3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40159" y="5326028"/>
            <a:ext cx="411474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6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 smtClean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/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Operacijos dvejetainiame paieškos medyje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23120" y="2204864"/>
            <a:ext cx="7920880" cy="4525963"/>
          </a:xfrm>
        </p:spPr>
        <p:txBody>
          <a:bodyPr/>
          <a:lstStyle/>
          <a:p>
            <a:r>
              <a:rPr lang="lt-LT" sz="2400" dirty="0"/>
              <a:t>Medžio apėjimas</a:t>
            </a:r>
          </a:p>
          <a:p>
            <a:r>
              <a:rPr lang="lt-LT" sz="2400" dirty="0"/>
              <a:t>Reikšmės paieška</a:t>
            </a:r>
          </a:p>
          <a:p>
            <a:r>
              <a:rPr lang="lt-LT" sz="2400" dirty="0"/>
              <a:t>Elemento įterpimas</a:t>
            </a:r>
          </a:p>
          <a:p>
            <a:r>
              <a:rPr lang="lt-LT" sz="2400" dirty="0"/>
              <a:t>Elemento šalinimas</a:t>
            </a:r>
            <a:endParaRPr lang="lt-LT" altLang="lt-LT" sz="2400" dirty="0"/>
          </a:p>
          <a:p>
            <a:pPr marL="457200" lvl="1" indent="0">
              <a:buNone/>
            </a:pPr>
            <a:endParaRPr lang="lt-LT" altLang="lt-LT" sz="1600" dirty="0"/>
          </a:p>
        </p:txBody>
      </p:sp>
    </p:spTree>
    <p:extLst>
      <p:ext uri="{BB962C8B-B14F-4D97-AF65-F5344CB8AC3E}">
        <p14:creationId xmlns:p14="http://schemas.microsoft.com/office/powerpoint/2010/main" val="16133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Dvejetainio paieškos medžio </a:t>
            </a:r>
            <a:r>
              <a:rPr lang="lt-LT" altLang="lt-LT" sz="3200" b="1" i="1" dirty="0">
                <a:solidFill>
                  <a:schemeClr val="tx1"/>
                </a:solidFill>
              </a:rPr>
              <a:t>apėjimas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525633" y="4628727"/>
            <a:ext cx="529977" cy="56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46959" y="4664377"/>
            <a:ext cx="500563" cy="488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08367" y="4412703"/>
            <a:ext cx="411474" cy="43204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C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43808" y="4982229"/>
            <a:ext cx="411474" cy="43204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E</a:t>
            </a: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00667" y="5282374"/>
            <a:ext cx="352401" cy="522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96893" y="5198253"/>
            <a:ext cx="439366" cy="574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1288" y="4973682"/>
            <a:ext cx="411474" cy="43204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B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96565" y="5593657"/>
            <a:ext cx="411474" cy="43204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D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33130" y="5589015"/>
            <a:ext cx="411474" cy="43204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A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468220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V-K-D</a:t>
            </a:r>
            <a:r>
              <a:rPr lang="lt-LT" sz="2400" dirty="0"/>
              <a:t>: C B A D E</a:t>
            </a:r>
          </a:p>
          <a:p>
            <a:r>
              <a:rPr lang="lt-LT" sz="2400" dirty="0" smtClean="0"/>
              <a:t>K-V-D</a:t>
            </a:r>
            <a:r>
              <a:rPr lang="lt-LT" sz="2400" dirty="0"/>
              <a:t>: A B D C E</a:t>
            </a:r>
          </a:p>
          <a:p>
            <a:r>
              <a:rPr lang="lt-LT" sz="2400" dirty="0" smtClean="0"/>
              <a:t>K-D-V</a:t>
            </a:r>
            <a:r>
              <a:rPr lang="lt-LT" sz="2400" dirty="0"/>
              <a:t>: A D B E C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938" y="1771140"/>
            <a:ext cx="84871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200" dirty="0" smtClean="0"/>
              <a:t>Apėjimo strategijos: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smtClean="0"/>
              <a:t>V-K-D: aplankyti </a:t>
            </a:r>
            <a:r>
              <a:rPr lang="lt-LT" sz="2000" b="1" dirty="0" smtClean="0"/>
              <a:t>V</a:t>
            </a:r>
            <a:r>
              <a:rPr lang="lt-LT" sz="2000" dirty="0" smtClean="0"/>
              <a:t>iršūnę, apeiti </a:t>
            </a:r>
            <a:r>
              <a:rPr lang="lt-LT" sz="2000" b="1" dirty="0" smtClean="0"/>
              <a:t>K</a:t>
            </a:r>
            <a:r>
              <a:rPr lang="lt-LT" sz="2000" dirty="0" smtClean="0"/>
              <a:t>airįjį pomedį, apeiti </a:t>
            </a:r>
            <a:r>
              <a:rPr lang="lt-LT" sz="2000" b="1" dirty="0" smtClean="0"/>
              <a:t>D</a:t>
            </a:r>
            <a:r>
              <a:rPr lang="lt-LT" sz="2000" dirty="0" smtClean="0"/>
              <a:t>ešinįjį pomedį.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smtClean="0"/>
              <a:t>K-V-D: apeiti </a:t>
            </a:r>
            <a:r>
              <a:rPr lang="lt-LT" sz="2000" b="1" dirty="0" smtClean="0"/>
              <a:t>K</a:t>
            </a:r>
            <a:r>
              <a:rPr lang="lt-LT" sz="2000" dirty="0" smtClean="0"/>
              <a:t>airįjį pomedį, aplankyti </a:t>
            </a:r>
            <a:r>
              <a:rPr lang="lt-LT" sz="2000" b="1" dirty="0" smtClean="0"/>
              <a:t>V</a:t>
            </a:r>
            <a:r>
              <a:rPr lang="lt-LT" sz="2000" dirty="0" smtClean="0"/>
              <a:t>iršūnę, apeiti </a:t>
            </a:r>
            <a:r>
              <a:rPr lang="lt-LT" sz="2000" b="1" dirty="0" smtClean="0"/>
              <a:t>D</a:t>
            </a:r>
            <a:r>
              <a:rPr lang="lt-LT" sz="2000" dirty="0" smtClean="0"/>
              <a:t>ešinįjį pomedį.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smtClean="0"/>
              <a:t>K-D-V: apeiti </a:t>
            </a:r>
            <a:r>
              <a:rPr lang="lt-LT" sz="2000" b="1" dirty="0" smtClean="0"/>
              <a:t>K</a:t>
            </a:r>
            <a:r>
              <a:rPr lang="lt-LT" sz="2000" dirty="0" smtClean="0"/>
              <a:t>airįjį pomedį, apeiti </a:t>
            </a:r>
            <a:r>
              <a:rPr lang="lt-LT" sz="2000" b="1" dirty="0" smtClean="0"/>
              <a:t>D</a:t>
            </a:r>
            <a:r>
              <a:rPr lang="lt-LT" sz="2000" dirty="0" smtClean="0"/>
              <a:t>ešinįjį pomedį, aplankyti </a:t>
            </a:r>
            <a:r>
              <a:rPr lang="lt-LT" sz="2000" b="1" dirty="0" smtClean="0"/>
              <a:t>V</a:t>
            </a:r>
            <a:r>
              <a:rPr lang="lt-LT" sz="2000" dirty="0" smtClean="0"/>
              <a:t>iršūnę.</a:t>
            </a:r>
            <a:endParaRPr lang="lt-LT" sz="2000" dirty="0"/>
          </a:p>
        </p:txBody>
      </p:sp>
      <p:sp>
        <p:nvSpPr>
          <p:cNvPr id="14" name="Rectangle 13"/>
          <p:cNvSpPr/>
          <p:nvPr/>
        </p:nvSpPr>
        <p:spPr>
          <a:xfrm>
            <a:off x="857771" y="3740133"/>
            <a:ext cx="2678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200" dirty="0"/>
              <a:t>Apėjimo </a:t>
            </a:r>
            <a:r>
              <a:rPr lang="lt-LT" sz="2200" dirty="0" smtClean="0"/>
              <a:t>pavyzdžiai:</a:t>
            </a: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3227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Reikšmės paieška dvejetainiame paieškos medyje</a:t>
            </a:r>
            <a:endParaRPr lang="lt-LT" altLang="lt-LT" sz="3200" b="1" i="1" dirty="0">
              <a:solidFill>
                <a:schemeClr val="tx1"/>
              </a:solidFill>
            </a:endParaRPr>
          </a:p>
        </p:txBody>
      </p:sp>
      <p:pic>
        <p:nvPicPr>
          <p:cNvPr id="14" name="Picture 2" descr="Vaizdo rezultatas pagal užklausą „binary search tree example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7907884" cy="39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644008" y="2780928"/>
            <a:ext cx="581762" cy="46399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08104" y="3501008"/>
            <a:ext cx="360040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150860" y="4301984"/>
            <a:ext cx="288032" cy="4049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44008" y="252392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38&gt;25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4889" y="322849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38&gt;36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4721" y="390162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38&lt;</a:t>
            </a:r>
            <a:r>
              <a:rPr lang="en-US" altLang="lt-LT" dirty="0" smtClean="0">
                <a:solidFill>
                  <a:srgbClr val="00B050"/>
                </a:solidFill>
              </a:rPr>
              <a:t>4</a:t>
            </a:r>
            <a:r>
              <a:rPr lang="lt-LT" altLang="lt-LT" dirty="0" smtClean="0">
                <a:solidFill>
                  <a:srgbClr val="00B050"/>
                </a:solidFill>
              </a:rPr>
              <a:t>0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7470" y="460406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>
                <a:solidFill>
                  <a:srgbClr val="00B050"/>
                </a:solidFill>
              </a:rPr>
              <a:t>38</a:t>
            </a:r>
            <a:r>
              <a:rPr lang="en-US" altLang="lt-LT" dirty="0" smtClean="0">
                <a:solidFill>
                  <a:srgbClr val="00B050"/>
                </a:solidFill>
              </a:rPr>
              <a:t>==38</a:t>
            </a:r>
            <a:endParaRPr lang="lt-LT" dirty="0">
              <a:solidFill>
                <a:srgbClr val="00B05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47864" y="2780928"/>
            <a:ext cx="535873" cy="3678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97347" y="24248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7&lt;25</a:t>
            </a:r>
            <a:endParaRPr lang="lt-LT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614487" y="3484933"/>
            <a:ext cx="405155" cy="4481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979712" y="4245805"/>
            <a:ext cx="378629" cy="4611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48888" y="5317709"/>
            <a:ext cx="334880" cy="4644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699792" y="6093296"/>
            <a:ext cx="302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48354" y="6385134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FALSE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79647" y="332654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7&lt;20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73066" y="417015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7&lt;10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79729" y="553411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7&gt;50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17064" y="6052646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FF0000"/>
                </a:solidFill>
              </a:rPr>
              <a:t>7 != 8</a:t>
            </a:r>
            <a:endParaRPr lang="lt-LT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934889" y="5330345"/>
            <a:ext cx="139894" cy="29974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12727" y="566913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t-LT" dirty="0" smtClean="0">
                <a:solidFill>
                  <a:srgbClr val="00B050"/>
                </a:solidFill>
              </a:rPr>
              <a:t>TRUE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6189" y="1780573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Ie</a:t>
            </a:r>
            <a:r>
              <a:rPr lang="lt-LT" dirty="0" smtClean="0"/>
              <a:t>š</a:t>
            </a:r>
            <a:r>
              <a:rPr lang="en-US" dirty="0" err="1" smtClean="0"/>
              <a:t>komos</a:t>
            </a:r>
            <a:r>
              <a:rPr lang="en-US" dirty="0" smtClean="0"/>
              <a:t> </a:t>
            </a:r>
            <a:r>
              <a:rPr lang="en-US" dirty="0" err="1" smtClean="0"/>
              <a:t>reik</a:t>
            </a:r>
            <a:r>
              <a:rPr lang="lt-LT" dirty="0" smtClean="0"/>
              <a:t>šmės </a:t>
            </a:r>
            <a:r>
              <a:rPr lang="lt-LT" b="1" dirty="0" smtClean="0">
                <a:solidFill>
                  <a:srgbClr val="FF0000"/>
                </a:solidFill>
              </a:rPr>
              <a:t>7</a:t>
            </a:r>
            <a:r>
              <a:rPr lang="lt-LT" dirty="0" smtClean="0"/>
              <a:t> ir </a:t>
            </a:r>
            <a:r>
              <a:rPr lang="lt-LT" b="1" dirty="0" smtClean="0">
                <a:solidFill>
                  <a:srgbClr val="00B050"/>
                </a:solidFill>
              </a:rPr>
              <a:t>38</a:t>
            </a:r>
            <a:r>
              <a:rPr lang="en-US" dirty="0" smtClean="0"/>
              <a:t>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459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Elementų įterpimas dvejetainiame paieškos medyje</a:t>
            </a:r>
            <a:endParaRPr lang="lt-LT" altLang="lt-LT" sz="32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Vaizdo rezultatas pagal užklausą „binary search tree insert example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3204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492896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Jei įterpiama reikšmė lygi viršūnės reikšmei, darbas baigiamas.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Kitu atveju </a:t>
            </a:r>
            <a:r>
              <a:rPr lang="lt-LT" dirty="0" smtClean="0"/>
              <a:t>nauja reikšmė </a:t>
            </a:r>
            <a:r>
              <a:rPr lang="lt-LT" dirty="0"/>
              <a:t>įterpiama dvejetainės paieškos principu leidžiantis </a:t>
            </a:r>
            <a:r>
              <a:rPr lang="lt-LT" dirty="0" smtClean="0"/>
              <a:t>žemyn </a:t>
            </a:r>
            <a:r>
              <a:rPr lang="lt-LT" dirty="0"/>
              <a:t>kol randama vieta naujam lapui.</a:t>
            </a:r>
          </a:p>
        </p:txBody>
      </p:sp>
    </p:spTree>
    <p:extLst>
      <p:ext uri="{BB962C8B-B14F-4D97-AF65-F5344CB8AC3E}">
        <p14:creationId xmlns:p14="http://schemas.microsoft.com/office/powerpoint/2010/main" val="1248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Elemento šalinimas dvejetainiame paieškos medyje</a:t>
            </a:r>
            <a:endParaRPr lang="lt-LT" altLang="lt-LT" sz="3200" b="1" i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492896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Reikia rasti viršūnę su išmetamais duomenimis.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Jei ta viršūnė – lapas, jis ištrinamas.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Jei ta viršūnė nėra lapas, jos reikšmę galima sukeisti su didžiausia kairiojo pomedžio arba mažiausia dešiniojo pomedžio reikšme ir išmesti tą viršūnę.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564904"/>
            <a:ext cx="4477296" cy="1178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67" y="4718322"/>
            <a:ext cx="4484197" cy="1105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4293096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Viršūnės su reikšme 7 išmetimo pavyzdys: </a:t>
            </a:r>
            <a:endParaRPr lang="lt-LT" dirty="0"/>
          </a:p>
        </p:txBody>
      </p:sp>
      <p:sp>
        <p:nvSpPr>
          <p:cNvPr id="8" name="Rectangle 7"/>
          <p:cNvSpPr/>
          <p:nvPr/>
        </p:nvSpPr>
        <p:spPr>
          <a:xfrm>
            <a:off x="4283968" y="2163263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Viršūnės su reikšme 4 išmetimo pavyzdys: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0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14931</TotalTime>
  <Words>1619</Words>
  <Application>Microsoft Office PowerPoint</Application>
  <PresentationFormat>On-screen Show (4:3)</PresentationFormat>
  <Paragraphs>646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Default Design</vt:lpstr>
      <vt:lpstr>Duomenų struktūros ir algoritmai</vt:lpstr>
      <vt:lpstr>7 paskaitos tikslas</vt:lpstr>
      <vt:lpstr>Dvejetainis medis</vt:lpstr>
      <vt:lpstr>Dvejetainis paieškos medis</vt:lpstr>
      <vt:lpstr>Operacijos dvejetainiame paieškos medyje</vt:lpstr>
      <vt:lpstr>Dvejetainio paieškos medžio apėjimas</vt:lpstr>
      <vt:lpstr>Reikšmės paieška dvejetainiame paieškos medyje</vt:lpstr>
      <vt:lpstr>Elementų įterpimas dvejetainiame paieškos medyje</vt:lpstr>
      <vt:lpstr>Elemento šalinimas dvejetainiame paieškos medyje</vt:lpstr>
      <vt:lpstr>Subalansuotas medis</vt:lpstr>
      <vt:lpstr>Kokia prasmė balansuoti medžius?</vt:lpstr>
      <vt:lpstr>AVL medžiai</vt:lpstr>
      <vt:lpstr>Pavyzdžiai</vt:lpstr>
      <vt:lpstr>Pavyzdžiai</vt:lpstr>
      <vt:lpstr>AVL medžiuose atliekamos operacijos</vt:lpstr>
      <vt:lpstr>Viršūnės įterpimas AVL medyje (1)</vt:lpstr>
      <vt:lpstr>Viršūnės įterpimas AVL medyje (2)</vt:lpstr>
      <vt:lpstr>Viršūnės įterpimas AVL medyje (3)</vt:lpstr>
      <vt:lpstr>Viršūnės šalinimas AVL medyje (1)</vt:lpstr>
      <vt:lpstr>Viršūnės šalinimas AVL medyje (2)</vt:lpstr>
      <vt:lpstr>Viršūnės šalinimas AVL medyje (3)</vt:lpstr>
      <vt:lpstr>AVL medžių pavyzdžiai (1)</vt:lpstr>
      <vt:lpstr>AVL medžių pavyzdžiai (2)</vt:lpstr>
      <vt:lpstr>AVL medžių pavyzdžiai (3)</vt:lpstr>
      <vt:lpstr>AVL medžių pavyzdžiai (4)</vt:lpstr>
      <vt:lpstr>AVL medžių pavyzdžiai (5)</vt:lpstr>
      <vt:lpstr>AVL medžių pavyzdžiai (6)</vt:lpstr>
      <vt:lpstr>Apibendrinimas</vt:lpstr>
      <vt:lpstr>Fibonačio medžių pavyzdžiai</vt:lpstr>
      <vt:lpstr>AVL medžio didžiausias aukštis</vt:lpstr>
      <vt:lpstr>Fibonačio sekos bendasis narys</vt:lpstr>
      <vt:lpstr>Raudoni–juodi medžiai</vt:lpstr>
      <vt:lpstr>Raudono–juodo medžio pavyzdžiai (1)</vt:lpstr>
      <vt:lpstr>Raudono–juodo medžio pavyzdžiai (2)</vt:lpstr>
      <vt:lpstr>Operacijos su raudonais–juodais medžiais</vt:lpstr>
      <vt:lpstr>Elemento (viršūnės) įterpimas</vt:lpstr>
      <vt:lpstr>Elemento (viršūnės) įterpimas: 3 atvejai</vt:lpstr>
      <vt:lpstr>1-oji situacija</vt:lpstr>
      <vt:lpstr>2-oji situacija</vt:lpstr>
      <vt:lpstr>3-oji situacija</vt:lpstr>
      <vt:lpstr>Elemento įterpimo pavyzdys (1)</vt:lpstr>
      <vt:lpstr>Elemento įterpimo pavyzdys (2)</vt:lpstr>
      <vt:lpstr>Elemento įterpimo pavyzdys (3)</vt:lpstr>
      <vt:lpstr>Elemento (viršūnės) šalinimas</vt:lpstr>
      <vt:lpstr>Ačiū už dėmesį.  Klausimai?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akatasis</cp:lastModifiedBy>
  <cp:revision>536</cp:revision>
  <dcterms:created xsi:type="dcterms:W3CDTF">2012-10-13T21:23:27Z</dcterms:created>
  <dcterms:modified xsi:type="dcterms:W3CDTF">2018-03-21T13:44:09Z</dcterms:modified>
</cp:coreProperties>
</file>