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34" r:id="rId2"/>
    <p:sldId id="353" r:id="rId3"/>
    <p:sldId id="437" r:id="rId4"/>
    <p:sldId id="462" r:id="rId5"/>
    <p:sldId id="463" r:id="rId6"/>
    <p:sldId id="465" r:id="rId7"/>
    <p:sldId id="466" r:id="rId8"/>
    <p:sldId id="467" r:id="rId9"/>
    <p:sldId id="468" r:id="rId10"/>
    <p:sldId id="469" r:id="rId11"/>
    <p:sldId id="471" r:id="rId12"/>
    <p:sldId id="472" r:id="rId13"/>
    <p:sldId id="473" r:id="rId14"/>
    <p:sldId id="474" r:id="rId15"/>
    <p:sldId id="470" r:id="rId16"/>
    <p:sldId id="478" r:id="rId17"/>
    <p:sldId id="477" r:id="rId18"/>
    <p:sldId id="475" r:id="rId19"/>
    <p:sldId id="476" r:id="rId20"/>
    <p:sldId id="354" r:id="rId21"/>
    <p:sldId id="453" r:id="rId22"/>
    <p:sldId id="479" r:id="rId23"/>
    <p:sldId id="480" r:id="rId24"/>
    <p:sldId id="482" r:id="rId25"/>
    <p:sldId id="481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1" r:id="rId54"/>
    <p:sldId id="514" r:id="rId55"/>
    <p:sldId id="515" r:id="rId56"/>
    <p:sldId id="517" r:id="rId57"/>
    <p:sldId id="512" r:id="rId58"/>
    <p:sldId id="513" r:id="rId59"/>
    <p:sldId id="518" r:id="rId60"/>
    <p:sldId id="519" r:id="rId61"/>
    <p:sldId id="520" r:id="rId62"/>
    <p:sldId id="521" r:id="rId63"/>
    <p:sldId id="522" r:id="rId64"/>
    <p:sldId id="523" r:id="rId65"/>
    <p:sldId id="524" r:id="rId66"/>
    <p:sldId id="525" r:id="rId67"/>
    <p:sldId id="526" r:id="rId68"/>
    <p:sldId id="527" r:id="rId69"/>
    <p:sldId id="528" r:id="rId70"/>
    <p:sldId id="529" r:id="rId71"/>
    <p:sldId id="530" r:id="rId72"/>
    <p:sldId id="531" r:id="rId73"/>
    <p:sldId id="535" r:id="rId74"/>
    <p:sldId id="536" r:id="rId75"/>
    <p:sldId id="537" r:id="rId76"/>
    <p:sldId id="538" r:id="rId77"/>
    <p:sldId id="539" r:id="rId78"/>
    <p:sldId id="540" r:id="rId79"/>
    <p:sldId id="541" r:id="rId80"/>
    <p:sldId id="542" r:id="rId81"/>
    <p:sldId id="543" r:id="rId82"/>
    <p:sldId id="544" r:id="rId83"/>
    <p:sldId id="311" r:id="rId84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3837" autoAdjust="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2018-03-13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67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9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 smtClean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 smtClean="0">
                <a:solidFill>
                  <a:srgbClr val="C00000"/>
                </a:solidFill>
              </a:rPr>
            </a:br>
            <a:r>
              <a:rPr lang="lt-LT" altLang="lt-LT" b="1" i="1" dirty="0" smtClean="0">
                <a:solidFill>
                  <a:srgbClr val="C00000"/>
                </a:solidFill>
              </a:rPr>
              <a:t>ir algoritmai</a:t>
            </a:r>
            <a:endParaRPr lang="lt-LT" altLang="lt-LT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 smtClean="0"/>
          </a:p>
          <a:p>
            <a:pPr eaLnBrk="1" hangingPunct="1"/>
            <a:r>
              <a:rPr lang="en-US" altLang="lt-LT" sz="3000" dirty="0" smtClean="0"/>
              <a:t>6</a:t>
            </a:r>
            <a:r>
              <a:rPr lang="lt-LT" altLang="lt-LT" sz="3000" dirty="0" smtClean="0"/>
              <a:t> paskaita</a:t>
            </a: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 smtClean="0">
                <a:solidFill>
                  <a:srgbClr val="003300"/>
                </a:solidFill>
              </a:rPr>
              <a:t>2018-03-14</a:t>
            </a:r>
          </a:p>
          <a:p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Digrafai ir multigrafai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9136" y="1634070"/>
            <a:ext cx="8133469" cy="4525963"/>
          </a:xfrm>
        </p:spPr>
        <p:txBody>
          <a:bodyPr/>
          <a:lstStyle/>
          <a:p>
            <a:r>
              <a:rPr lang="lt-LT" altLang="lt-LT" sz="2000" dirty="0"/>
              <a:t>Digrafu vadinamas orientuotas grafas </a:t>
            </a:r>
            <a:r>
              <a:rPr lang="lt-LT" altLang="lt-LT" sz="2000" i="1" dirty="0"/>
              <a:t>G</a:t>
            </a:r>
            <a:r>
              <a:rPr lang="en-US" altLang="lt-LT" sz="2000" i="1" dirty="0"/>
              <a:t> = (V, E)</a:t>
            </a:r>
            <a:r>
              <a:rPr lang="lt-LT" altLang="lt-LT" sz="2000" i="1" dirty="0"/>
              <a:t>, t. y. grafas, kurio briaunos turi </a:t>
            </a:r>
            <a:r>
              <a:rPr lang="lt-LT" altLang="lt-LT" sz="2000" i="1" dirty="0" smtClean="0"/>
              <a:t>kryptis:</a:t>
            </a:r>
          </a:p>
          <a:p>
            <a:endParaRPr lang="lt-LT" altLang="lt-LT" sz="2000" i="1" dirty="0"/>
          </a:p>
          <a:p>
            <a:endParaRPr lang="lt-LT" altLang="lt-LT" sz="2000" i="1" dirty="0" smtClean="0"/>
          </a:p>
          <a:p>
            <a:endParaRPr lang="lt-LT" altLang="lt-LT" sz="2000" i="1" dirty="0"/>
          </a:p>
          <a:p>
            <a:endParaRPr lang="lt-LT" altLang="lt-LT" sz="2000" i="1" dirty="0" smtClean="0"/>
          </a:p>
          <a:p>
            <a:endParaRPr lang="lt-LT" altLang="lt-LT" sz="2000" i="1" dirty="0" smtClean="0"/>
          </a:p>
          <a:p>
            <a:r>
              <a:rPr lang="lt-LT" altLang="lt-LT" sz="2000" dirty="0" smtClean="0"/>
              <a:t>Multigrafu vadinamas </a:t>
            </a:r>
            <a:r>
              <a:rPr lang="lt-LT" altLang="lt-LT" sz="2000" i="1" dirty="0" smtClean="0"/>
              <a:t>grafas (digrafas), </a:t>
            </a:r>
            <a:r>
              <a:rPr lang="lt-LT" altLang="lt-LT" sz="2000" i="1" dirty="0"/>
              <a:t>kurio </a:t>
            </a:r>
            <a:r>
              <a:rPr lang="lt-LT" altLang="lt-LT" sz="2000" i="1" dirty="0" smtClean="0"/>
              <a:t>dvi viršūnes gali jungti daugiau nei 1 briauna (tos pačios krypties briauna):</a:t>
            </a:r>
            <a:endParaRPr lang="lt-LT" altLang="lt-LT" sz="2000" dirty="0"/>
          </a:p>
          <a:p>
            <a:endParaRPr lang="lt-LT" altLang="lt-LT" sz="20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5" y="2348880"/>
            <a:ext cx="2090143" cy="1728192"/>
          </a:xfrm>
          <a:prstGeom prst="rect">
            <a:avLst/>
          </a:prstGeom>
        </p:spPr>
      </p:pic>
      <p:pic>
        <p:nvPicPr>
          <p:cNvPr id="2054" name="Picture 6" descr="Vaizdo rezultatas pagal užklausą „multigraph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863890"/>
            <a:ext cx="172819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aizdo rezultatas pagal užklausą „multigraph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77" y="4863890"/>
            <a:ext cx="2077006" cy="16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Digrafo užrašymas gretimumo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Dirafas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užrašomas kvadratine  </a:t>
            </a:r>
            <a:r>
              <a:rPr lang="lt-LT" altLang="lt-LT" sz="2500" i="1" dirty="0"/>
              <a:t>n × n </a:t>
            </a:r>
            <a:r>
              <a:rPr lang="lt-LT" altLang="lt-LT" sz="2500" dirty="0" smtClean="0"/>
              <a:t>gretimumo </a:t>
            </a:r>
            <a:r>
              <a:rPr lang="lt-LT" altLang="lt-LT" sz="2500" dirty="0"/>
              <a:t>matrica </a:t>
            </a:r>
            <a:r>
              <a:rPr lang="lt-LT" altLang="lt-LT" sz="2500" i="1" dirty="0"/>
              <a:t>A = </a:t>
            </a:r>
            <a:r>
              <a:rPr lang="lt-LT" altLang="lt-LT" sz="2500" i="1" dirty="0" smtClean="0"/>
              <a:t>(a</a:t>
            </a:r>
            <a:r>
              <a:rPr lang="lt-LT" altLang="lt-LT" sz="2500" i="1" baseline="-25000" dirty="0" smtClean="0"/>
              <a:t>ij</a:t>
            </a:r>
            <a:r>
              <a:rPr lang="lt-LT" altLang="lt-LT" sz="25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r>
              <a:rPr lang="lt-LT" altLang="lt-LT" sz="2500" i="1" dirty="0" smtClean="0"/>
              <a:t>Pastaba: kilpos atveju kryptis iš viršūnės į pačia ją</a:t>
            </a:r>
            <a:endParaRPr lang="lt-LT" altLang="lt-LT" sz="2500" i="1" dirty="0"/>
          </a:p>
        </p:txBody>
      </p:sp>
      <p:pic>
        <p:nvPicPr>
          <p:cNvPr id="5126" name="Picture 6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686170" cy="22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81092" y="2920261"/>
                <a:ext cx="5289304" cy="617861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briaunos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kryptis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š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į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lt-LT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kitu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atveju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t-LT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92" y="2920261"/>
                <a:ext cx="5289304" cy="617861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1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Digrafo užrašymas incidentumo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Grafas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užrašomas kvadratine  </a:t>
            </a:r>
            <a:r>
              <a:rPr lang="lt-LT" altLang="lt-LT" sz="2500" i="1" dirty="0"/>
              <a:t>n × </a:t>
            </a:r>
            <a:r>
              <a:rPr lang="lt-LT" altLang="lt-LT" sz="2500" i="1" dirty="0" smtClean="0"/>
              <a:t>m </a:t>
            </a:r>
            <a:r>
              <a:rPr lang="lt-LT" altLang="lt-LT" sz="2500" dirty="0" smtClean="0"/>
              <a:t>incidentumo </a:t>
            </a:r>
            <a:r>
              <a:rPr lang="lt-LT" altLang="lt-LT" sz="2500" dirty="0"/>
              <a:t>matrica </a:t>
            </a:r>
            <a:r>
              <a:rPr lang="lt-LT" altLang="lt-LT" sz="2500" i="1" dirty="0" smtClean="0"/>
              <a:t>B </a:t>
            </a:r>
            <a:r>
              <a:rPr lang="lt-LT" altLang="lt-LT" sz="2500" i="1" dirty="0"/>
              <a:t>= </a:t>
            </a:r>
            <a:r>
              <a:rPr lang="lt-LT" altLang="lt-LT" sz="2500" i="1" dirty="0" smtClean="0"/>
              <a:t>(b</a:t>
            </a:r>
            <a:r>
              <a:rPr lang="lt-LT" altLang="lt-LT" sz="2500" i="1" baseline="-25000" dirty="0" smtClean="0"/>
              <a:t>ij</a:t>
            </a:r>
            <a:r>
              <a:rPr lang="lt-LT" altLang="lt-LT" sz="25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r>
              <a:rPr lang="lt-LT" altLang="lt-LT" sz="2300" i="1" dirty="0" smtClean="0"/>
              <a:t>Pastaba: kilpos </a:t>
            </a:r>
            <a:r>
              <a:rPr lang="lt-LT" altLang="lt-LT" sz="2300" i="1" dirty="0"/>
              <a:t>atveju tik </a:t>
            </a:r>
            <a:r>
              <a:rPr lang="lt-LT" altLang="lt-LT" sz="2300" i="1" dirty="0" smtClean="0"/>
              <a:t>viena viršūnė pradinė</a:t>
            </a:r>
            <a:endParaRPr lang="lt-LT" altLang="lt-LT" sz="23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1092" y="2559557"/>
                <a:ext cx="5289304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yra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pradin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briaunos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ė, </m:t>
                              </m:r>
                            </m:e>
                            <m:e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yra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galin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briaunos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ė,</m:t>
                              </m:r>
                            </m:e>
                            <m:e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ė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ra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incidenti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briaunai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t-LT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92" y="2559557"/>
                <a:ext cx="5289304" cy="1025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Vaizdo rezultatas pagal užklausą „incidence matrix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9419"/>
            <a:ext cx="7564488" cy="25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Multigrafo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užrašymas gretimumo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Multigrafas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užrašomas kvadratine  </a:t>
            </a:r>
            <a:r>
              <a:rPr lang="lt-LT" altLang="lt-LT" sz="2500" i="1" dirty="0"/>
              <a:t>n × </a:t>
            </a:r>
            <a:r>
              <a:rPr lang="lt-LT" altLang="lt-LT" sz="2500" i="1" dirty="0" smtClean="0"/>
              <a:t>n </a:t>
            </a:r>
            <a:r>
              <a:rPr lang="lt-LT" altLang="lt-LT" sz="2500" dirty="0" smtClean="0"/>
              <a:t>gretimumo </a:t>
            </a:r>
            <a:r>
              <a:rPr lang="lt-LT" altLang="lt-LT" sz="2500" dirty="0"/>
              <a:t>matrica </a:t>
            </a:r>
            <a:r>
              <a:rPr lang="lt-LT" altLang="lt-LT" sz="2500" i="1" dirty="0" smtClean="0"/>
              <a:t>A </a:t>
            </a:r>
            <a:r>
              <a:rPr lang="lt-LT" altLang="lt-LT" sz="2500" i="1" dirty="0"/>
              <a:t>= </a:t>
            </a:r>
            <a:r>
              <a:rPr lang="lt-LT" altLang="lt-LT" sz="2500" i="1" dirty="0" smtClean="0"/>
              <a:t>(a</a:t>
            </a:r>
            <a:r>
              <a:rPr lang="lt-LT" altLang="lt-LT" sz="2500" i="1" baseline="-25000" dirty="0" smtClean="0"/>
              <a:t>ij</a:t>
            </a:r>
            <a:r>
              <a:rPr lang="lt-LT" altLang="lt-LT" sz="25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2003" y="2502363"/>
                <a:ext cx="6063208" cy="617861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per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briaun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ų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galima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patekti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š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į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lt-LT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kitu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atveju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t-LT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03" y="2502363"/>
                <a:ext cx="6063208" cy="61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356992"/>
            <a:ext cx="4850941" cy="3221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1199876" y="485278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b="1" i="1" dirty="0" smtClean="0"/>
              <a:t>Multigrafas: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4021876" y="490998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b="1" i="1" dirty="0" smtClean="0"/>
              <a:t>Multidigrafas: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01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Multigrafo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užrašymas incidentumo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6873" y="1417638"/>
            <a:ext cx="8133469" cy="4525963"/>
          </a:xfrm>
        </p:spPr>
        <p:txBody>
          <a:bodyPr/>
          <a:lstStyle/>
          <a:p>
            <a:r>
              <a:rPr lang="lt-LT" altLang="lt-LT" sz="2000" dirty="0" smtClean="0"/>
              <a:t>Multigrafas </a:t>
            </a:r>
            <a:r>
              <a:rPr lang="lt-LT" altLang="lt-LT" sz="2000" i="1" dirty="0"/>
              <a:t>G</a:t>
            </a:r>
            <a:r>
              <a:rPr lang="en-US" altLang="lt-LT" sz="2000" i="1" dirty="0"/>
              <a:t> = (V, E</a:t>
            </a:r>
            <a:r>
              <a:rPr lang="en-US" altLang="lt-LT" sz="2000" i="1" dirty="0" smtClean="0"/>
              <a:t>)</a:t>
            </a:r>
            <a:r>
              <a:rPr lang="lt-LT" altLang="lt-LT" sz="2000" i="1" dirty="0" smtClean="0"/>
              <a:t> </a:t>
            </a:r>
            <a:r>
              <a:rPr lang="lt-LT" altLang="lt-LT" sz="2000" dirty="0" smtClean="0"/>
              <a:t>užrašomas kvadratine  </a:t>
            </a:r>
            <a:r>
              <a:rPr lang="lt-LT" altLang="lt-LT" sz="2000" i="1" dirty="0"/>
              <a:t>n × </a:t>
            </a:r>
            <a:r>
              <a:rPr lang="lt-LT" altLang="lt-LT" sz="2000" i="1" dirty="0" smtClean="0"/>
              <a:t>m </a:t>
            </a:r>
            <a:r>
              <a:rPr lang="lt-LT" altLang="lt-LT" sz="2000" dirty="0" smtClean="0"/>
              <a:t>gretimumo </a:t>
            </a:r>
            <a:r>
              <a:rPr lang="lt-LT" altLang="lt-LT" sz="2000" dirty="0"/>
              <a:t>matrica </a:t>
            </a:r>
            <a:r>
              <a:rPr lang="lt-LT" altLang="lt-LT" sz="2000" i="1" dirty="0" smtClean="0"/>
              <a:t>B </a:t>
            </a:r>
            <a:r>
              <a:rPr lang="lt-LT" altLang="lt-LT" sz="2000" i="1" dirty="0"/>
              <a:t>= </a:t>
            </a:r>
            <a:r>
              <a:rPr lang="lt-LT" altLang="lt-LT" sz="2000" i="1" dirty="0" smtClean="0"/>
              <a:t>(b</a:t>
            </a:r>
            <a:r>
              <a:rPr lang="lt-LT" altLang="lt-LT" sz="2000" i="1" baseline="-25000" dirty="0" smtClean="0"/>
              <a:t>ij</a:t>
            </a:r>
            <a:r>
              <a:rPr lang="lt-LT" altLang="lt-LT" sz="20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69" y="2560638"/>
            <a:ext cx="5705475" cy="923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379075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altLang="lt-LT" sz="2000" dirty="0" smtClean="0"/>
              <a:t>Bekilpis multidigrafas </a:t>
            </a:r>
            <a:r>
              <a:rPr lang="lt-LT" altLang="lt-LT" sz="2000" i="1" dirty="0"/>
              <a:t>G</a:t>
            </a:r>
            <a:r>
              <a:rPr lang="en-US" altLang="lt-LT" sz="2000" i="1" dirty="0"/>
              <a:t> = (V, E)</a:t>
            </a:r>
            <a:r>
              <a:rPr lang="lt-LT" altLang="lt-LT" sz="2000" i="1" dirty="0"/>
              <a:t> </a:t>
            </a:r>
            <a:r>
              <a:rPr lang="lt-LT" altLang="lt-LT" sz="2000" dirty="0"/>
              <a:t>užrašomas kvadratine  </a:t>
            </a:r>
            <a:r>
              <a:rPr lang="lt-LT" altLang="lt-LT" sz="2000" i="1" dirty="0"/>
              <a:t>n × m </a:t>
            </a:r>
            <a:r>
              <a:rPr lang="lt-LT" altLang="lt-LT" sz="2000" dirty="0"/>
              <a:t>gretimumo matrica </a:t>
            </a:r>
            <a:r>
              <a:rPr lang="lt-LT" altLang="lt-LT" sz="2000" i="1" dirty="0"/>
              <a:t>B = (b</a:t>
            </a:r>
            <a:r>
              <a:rPr lang="lt-LT" altLang="lt-LT" sz="2000" i="1" baseline="-25000" dirty="0"/>
              <a:t>ij</a:t>
            </a:r>
            <a:r>
              <a:rPr lang="lt-LT" altLang="lt-LT" sz="2000" i="1" dirty="0"/>
              <a:t>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660563"/>
            <a:ext cx="44291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Svoriniai grafai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000" dirty="0" smtClean="0"/>
              <a:t>Svoriniu grafu (digrafu) vadinamas grafas G</a:t>
            </a:r>
            <a:r>
              <a:rPr lang="en-US" altLang="lt-LT" sz="2000" dirty="0" smtClean="0"/>
              <a:t> = (</a:t>
            </a:r>
            <a:r>
              <a:rPr lang="en-US" altLang="lt-LT" sz="2000" dirty="0" err="1" smtClean="0"/>
              <a:t>V,E,w</a:t>
            </a:r>
            <a:r>
              <a:rPr lang="en-US" altLang="lt-LT" sz="2000" dirty="0" smtClean="0"/>
              <a:t>)</a:t>
            </a:r>
            <a:r>
              <a:rPr lang="lt-LT" altLang="lt-LT" sz="2000" dirty="0" smtClean="0"/>
              <a:t>, kurio briaunoms priskirtas svorio atributas (pavyzdžiui atstumas tarp viršūnių).</a:t>
            </a:r>
          </a:p>
          <a:p>
            <a:r>
              <a:rPr lang="lt-LT" altLang="lt-LT" sz="2000" dirty="0" smtClean="0"/>
              <a:t>Svoriniai grafai </a:t>
            </a:r>
            <a:r>
              <a:rPr lang="lt-LT" altLang="lt-LT" sz="2000" dirty="0"/>
              <a:t>(</a:t>
            </a:r>
            <a:r>
              <a:rPr lang="lt-LT" altLang="lt-LT" sz="2000" dirty="0" smtClean="0"/>
              <a:t>digraf</a:t>
            </a:r>
            <a:r>
              <a:rPr lang="en-US" altLang="lt-LT" sz="2000" dirty="0" err="1" smtClean="0"/>
              <a:t>ai</a:t>
            </a:r>
            <a:r>
              <a:rPr lang="lt-LT" altLang="lt-LT" sz="2000" dirty="0" smtClean="0"/>
              <a:t>) dažniausiai apibrėžiami gretimumo matricomis, kuriose reikšmė 1 keičiama briaunos svoriu, pavyzdžiui:</a:t>
            </a:r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dirty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94757"/>
            <a:ext cx="67151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Kitos grafų teorijos sąvokos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000" dirty="0"/>
              <a:t>Taku grafe (digrafe) vadinama viršūnių seka</a:t>
            </a:r>
          </a:p>
          <a:p>
            <a:pPr marL="0" indent="0" algn="ctr">
              <a:buNone/>
            </a:pPr>
            <a:r>
              <a:rPr lang="lt-LT" altLang="lt-LT" sz="2000" i="1" dirty="0"/>
              <a:t>v</a:t>
            </a:r>
            <a:r>
              <a:rPr lang="lt-LT" altLang="lt-LT" sz="2000" i="1" baseline="-25000" dirty="0"/>
              <a:t>1</a:t>
            </a:r>
            <a:r>
              <a:rPr lang="lt-LT" altLang="lt-LT" sz="2000" i="1" dirty="0"/>
              <a:t>, v</a:t>
            </a:r>
            <a:r>
              <a:rPr lang="lt-LT" altLang="lt-LT" sz="2000" i="1" baseline="-25000" dirty="0"/>
              <a:t>2</a:t>
            </a:r>
            <a:r>
              <a:rPr lang="lt-LT" altLang="lt-LT" sz="2000" i="1" dirty="0"/>
              <a:t>, ...., v</a:t>
            </a:r>
            <a:r>
              <a:rPr lang="lt-LT" altLang="lt-LT" sz="2000" i="1" baseline="-25000" dirty="0"/>
              <a:t>n</a:t>
            </a:r>
            <a:r>
              <a:rPr lang="lt-LT" altLang="lt-LT" sz="2000" dirty="0"/>
              <a:t>, </a:t>
            </a:r>
          </a:p>
          <a:p>
            <a:pPr marL="0" indent="0" algn="ctr">
              <a:buNone/>
            </a:pPr>
            <a:r>
              <a:rPr lang="en-US" altLang="lt-LT" sz="2000" dirty="0"/>
              <a:t>k</a:t>
            </a:r>
            <a:r>
              <a:rPr lang="lt-LT" altLang="lt-LT" sz="2000" dirty="0"/>
              <a:t>urioje briauna galima nukeliauti iš </a:t>
            </a:r>
            <a:r>
              <a:rPr lang="lt-LT" altLang="lt-LT" sz="2000" i="1" dirty="0"/>
              <a:t>v</a:t>
            </a:r>
            <a:r>
              <a:rPr lang="lt-LT" altLang="lt-LT" sz="2000" i="1" baseline="-25000" dirty="0"/>
              <a:t>i</a:t>
            </a:r>
            <a:r>
              <a:rPr lang="lt-LT" altLang="lt-LT" sz="2000" baseline="-25000" dirty="0"/>
              <a:t> </a:t>
            </a:r>
            <a:r>
              <a:rPr lang="lt-LT" altLang="lt-LT" sz="2000" dirty="0"/>
              <a:t>viršūnės į </a:t>
            </a:r>
            <a:r>
              <a:rPr lang="lt-LT" altLang="lt-LT" sz="2000" i="1" dirty="0"/>
              <a:t>v</a:t>
            </a:r>
            <a:r>
              <a:rPr lang="lt-LT" altLang="lt-LT" sz="2000" i="1" baseline="-25000" dirty="0"/>
              <a:t>i+1</a:t>
            </a:r>
            <a:r>
              <a:rPr lang="lt-LT" altLang="lt-LT" sz="2000" i="1" dirty="0"/>
              <a:t>, </a:t>
            </a:r>
            <a:r>
              <a:rPr lang="en-US" altLang="lt-LT" sz="2000" i="1" dirty="0" err="1"/>
              <a:t>i</a:t>
            </a:r>
            <a:r>
              <a:rPr lang="en-US" altLang="lt-LT" sz="2000" i="1" dirty="0"/>
              <a:t> = 1,…, n – 1</a:t>
            </a:r>
            <a:r>
              <a:rPr lang="en-US" altLang="lt-LT" sz="2000" dirty="0"/>
              <a:t>.</a:t>
            </a:r>
            <a:endParaRPr lang="lt-LT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r>
              <a:rPr lang="lt-LT" altLang="lt-LT" sz="2000" dirty="0" smtClean="0"/>
              <a:t>Grafas vadinamas jungiu, jei bet kurias dvi jo viršūnes jungia takas, kitu atveju grafas nėra jungus.</a:t>
            </a:r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dirty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221088"/>
            <a:ext cx="6704762" cy="1133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7989" y="549785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Jungus grafas.</a:t>
            </a:r>
            <a:endParaRPr lang="lt-LT" altLang="lt-LT" dirty="0"/>
          </a:p>
        </p:txBody>
      </p:sp>
      <p:sp>
        <p:nvSpPr>
          <p:cNvPr id="11" name="Rectangle 10"/>
          <p:cNvSpPr/>
          <p:nvPr/>
        </p:nvSpPr>
        <p:spPr>
          <a:xfrm>
            <a:off x="5582405" y="5497859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dirty="0" smtClean="0"/>
              <a:t>Nejungus </a:t>
            </a:r>
            <a:r>
              <a:rPr lang="lt-LT" altLang="lt-LT" dirty="0" smtClean="0"/>
              <a:t>grafas.</a:t>
            </a:r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5721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200" b="1" i="1" dirty="0" err="1" smtClean="0">
                <a:solidFill>
                  <a:schemeClr val="tx1"/>
                </a:solidFill>
              </a:rPr>
              <a:t>Pilnasis</a:t>
            </a:r>
            <a:r>
              <a:rPr lang="en-US" altLang="lt-LT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lt-LT" sz="3200" b="1" i="1" dirty="0" err="1" smtClean="0">
                <a:solidFill>
                  <a:schemeClr val="tx1"/>
                </a:solidFill>
              </a:rPr>
              <a:t>grafas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pPr marL="0" indent="0">
              <a:buNone/>
            </a:pPr>
            <a:endParaRPr lang="lt-LT" altLang="lt-LT" sz="2500" dirty="0"/>
          </a:p>
          <a:p>
            <a:r>
              <a:rPr lang="lt-LT" altLang="lt-LT" sz="2000" dirty="0"/>
              <a:t>Grafas vadinamas </a:t>
            </a:r>
            <a:r>
              <a:rPr lang="lt-LT" altLang="lt-LT" sz="2000" dirty="0" smtClean="0"/>
              <a:t>pilnuoju, </a:t>
            </a:r>
            <a:r>
              <a:rPr lang="lt-LT" altLang="lt-LT" sz="2000" dirty="0"/>
              <a:t>jei bet kurias dvi jo viršūnes jungia </a:t>
            </a:r>
            <a:r>
              <a:rPr lang="lt-LT" altLang="lt-LT" sz="2000" dirty="0" smtClean="0"/>
              <a:t>briauna. Pilnasis grafas žymimas K</a:t>
            </a:r>
            <a:r>
              <a:rPr lang="lt-LT" altLang="lt-LT" sz="2000" baseline="-25000" dirty="0" smtClean="0"/>
              <a:t>n</a:t>
            </a:r>
            <a:r>
              <a:rPr lang="lt-LT" altLang="lt-LT" sz="2000" dirty="0" smtClean="0"/>
              <a:t> ir turi n(n-1)/2 briaunų:</a:t>
            </a:r>
            <a:endParaRPr lang="lt-LT" altLang="lt-LT" sz="2000" dirty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84984"/>
            <a:ext cx="5616624" cy="16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Kitos grafų teorijos sąvokos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000" dirty="0" smtClean="0"/>
              <a:t>Digrafas vadinamas silpnai jungiu, jei</a:t>
            </a:r>
            <a:r>
              <a:rPr lang="en-US" altLang="lt-LT" sz="2000" dirty="0" smtClean="0"/>
              <a:t>, </a:t>
            </a:r>
            <a:r>
              <a:rPr lang="en-US" altLang="lt-LT" sz="2000" dirty="0" err="1" smtClean="0"/>
              <a:t>ignoruojant</a:t>
            </a:r>
            <a:r>
              <a:rPr lang="en-US" altLang="lt-LT" sz="2000" dirty="0" smtClean="0"/>
              <a:t> </a:t>
            </a:r>
            <a:r>
              <a:rPr lang="en-US" altLang="lt-LT" sz="2000" dirty="0" err="1" smtClean="0"/>
              <a:t>briaun</a:t>
            </a:r>
            <a:r>
              <a:rPr lang="lt-LT" altLang="lt-LT" sz="2000" dirty="0" smtClean="0"/>
              <a:t>ų kryptis, bet kurias dvi jo viršūnes jungia </a:t>
            </a:r>
            <a:r>
              <a:rPr lang="en-US" altLang="lt-LT" sz="2000" dirty="0" smtClean="0"/>
              <a:t>takas</a:t>
            </a:r>
            <a:r>
              <a:rPr lang="lt-LT" altLang="lt-LT" sz="2000" dirty="0" smtClean="0"/>
              <a:t>:</a:t>
            </a:r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dirty="0"/>
          </a:p>
          <a:p>
            <a:r>
              <a:rPr lang="lt-LT" altLang="lt-LT" sz="2000" dirty="0"/>
              <a:t>Digrafas vadinamas </a:t>
            </a:r>
            <a:r>
              <a:rPr lang="lt-LT" altLang="lt-LT" sz="2000" dirty="0" smtClean="0"/>
              <a:t>stipriai </a:t>
            </a:r>
            <a:r>
              <a:rPr lang="lt-LT" altLang="lt-LT" sz="2000" dirty="0"/>
              <a:t>jungiu, jei </a:t>
            </a:r>
            <a:r>
              <a:rPr lang="lt-LT" altLang="lt-LT" sz="2000" dirty="0" smtClean="0"/>
              <a:t>egzistuoja takas tarp bet kurių dviejų jo viršūnių (ne</a:t>
            </a:r>
            <a:r>
              <a:rPr lang="en-US" altLang="lt-LT" sz="2000" dirty="0" err="1" smtClean="0"/>
              <a:t>ignoruojant</a:t>
            </a:r>
            <a:r>
              <a:rPr lang="en-US" altLang="lt-LT" sz="2000" dirty="0" smtClean="0"/>
              <a:t> </a:t>
            </a:r>
            <a:r>
              <a:rPr lang="en-US" altLang="lt-LT" sz="2000" dirty="0" err="1"/>
              <a:t>briaun</a:t>
            </a:r>
            <a:r>
              <a:rPr lang="lt-LT" altLang="lt-LT" sz="2000" dirty="0"/>
              <a:t>ų </a:t>
            </a:r>
            <a:r>
              <a:rPr lang="lt-LT" altLang="lt-LT" sz="2000" dirty="0" smtClean="0"/>
              <a:t>krypčių):</a:t>
            </a:r>
            <a:endParaRPr lang="lt-LT" altLang="lt-LT" sz="2000" dirty="0"/>
          </a:p>
          <a:p>
            <a:pPr marL="0" indent="0">
              <a:buNone/>
            </a:pPr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643192" cy="1198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25" y="5085184"/>
            <a:ext cx="7564682" cy="10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Kitos grafų teorijos sąvokos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000" dirty="0" smtClean="0"/>
              <a:t>Ciklu grafe vadinamas bent dviejų viršūnių takas, kurio pradžia ir pabaiga sutampa.</a:t>
            </a:r>
          </a:p>
          <a:p>
            <a:r>
              <a:rPr lang="lt-LT" altLang="lt-LT" sz="2000" dirty="0" smtClean="0"/>
              <a:t>Cikliniu grafu vadinamas grafas, turintis bent vieną ciklą.</a:t>
            </a:r>
          </a:p>
          <a:p>
            <a:endParaRPr lang="en-US" altLang="lt-LT" sz="1000" dirty="0" smtClean="0"/>
          </a:p>
          <a:p>
            <a:r>
              <a:rPr lang="en-US" altLang="lt-LT" sz="2000" dirty="0" err="1" smtClean="0"/>
              <a:t>Cikl</a:t>
            </a:r>
            <a:r>
              <a:rPr lang="lt-LT" altLang="lt-LT" sz="2000" dirty="0" smtClean="0"/>
              <a:t>ų pavyzdžiai grafe             :</a:t>
            </a:r>
            <a:endParaRPr lang="en-US" altLang="lt-LT" sz="2000" dirty="0" smtClean="0"/>
          </a:p>
          <a:p>
            <a:endParaRPr lang="lt-LT" altLang="lt-LT" sz="2000" dirty="0" smtClean="0"/>
          </a:p>
          <a:p>
            <a:endParaRPr lang="lt-LT" altLang="lt-LT" sz="2000" b="1" dirty="0" smtClean="0"/>
          </a:p>
          <a:p>
            <a:endParaRPr lang="lt-LT" altLang="lt-LT" sz="2000" b="1" dirty="0"/>
          </a:p>
          <a:p>
            <a:endParaRPr lang="lt-LT" altLang="lt-LT" sz="2000" b="1" dirty="0" smtClean="0"/>
          </a:p>
          <a:p>
            <a:endParaRPr lang="lt-LT" altLang="lt-LT" sz="2000" b="1" dirty="0"/>
          </a:p>
          <a:p>
            <a:endParaRPr lang="lt-LT" altLang="lt-LT" sz="2000" b="1" dirty="0" smtClean="0"/>
          </a:p>
          <a:p>
            <a:endParaRPr lang="lt-LT" altLang="lt-LT" sz="2000" b="1" dirty="0"/>
          </a:p>
          <a:p>
            <a:endParaRPr lang="lt-LT" altLang="lt-LT" sz="2000" b="1" dirty="0" smtClean="0"/>
          </a:p>
          <a:p>
            <a:r>
              <a:rPr lang="lt-LT" altLang="lt-LT" sz="2000" b="1" dirty="0" smtClean="0"/>
              <a:t>Medžiu vadinamas </a:t>
            </a:r>
            <a:r>
              <a:rPr lang="lt-LT" altLang="lt-LT" sz="2000" b="1" dirty="0" smtClean="0"/>
              <a:t>jungus </a:t>
            </a:r>
            <a:r>
              <a:rPr lang="lt-LT" altLang="lt-LT" sz="2000" b="1" dirty="0" smtClean="0"/>
              <a:t>grafas, neturintis ciklų.</a:t>
            </a:r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>
              <a:buNone/>
            </a:pPr>
            <a:endParaRPr lang="lt-LT" altLang="lt-LT" sz="2500" dirty="0"/>
          </a:p>
          <a:p>
            <a:pPr marL="0" indent="0">
              <a:buNone/>
            </a:pPr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666600"/>
            <a:ext cx="4477350" cy="228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74" y="2708920"/>
            <a:ext cx="7334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 smtClean="0">
                <a:solidFill>
                  <a:schemeClr val="tx1"/>
                </a:solidFill>
              </a:rPr>
              <a:t>6 paskaitos tikslas</a:t>
            </a:r>
            <a:endParaRPr lang="lt-LT" altLang="lt-LT" sz="38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525963"/>
          </a:xfrm>
        </p:spPr>
        <p:txBody>
          <a:bodyPr/>
          <a:lstStyle/>
          <a:p>
            <a:r>
              <a:rPr lang="en-US" altLang="lt-LT" sz="2400" dirty="0" err="1" smtClean="0"/>
              <a:t>Susipa</a:t>
            </a:r>
            <a:r>
              <a:rPr lang="lt-LT" altLang="lt-LT" sz="2400" dirty="0" smtClean="0"/>
              <a:t>ž</a:t>
            </a:r>
            <a:r>
              <a:rPr lang="en-US" altLang="lt-LT" sz="2400" dirty="0" smtClean="0"/>
              <a:t>inti </a:t>
            </a:r>
            <a:r>
              <a:rPr lang="en-US" altLang="lt-LT" sz="2400" dirty="0" err="1" smtClean="0"/>
              <a:t>su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grafais</a:t>
            </a:r>
            <a:r>
              <a:rPr lang="lt-LT" altLang="lt-LT" sz="2400" dirty="0"/>
              <a:t> </a:t>
            </a:r>
            <a:r>
              <a:rPr lang="lt-LT" altLang="lt-LT" sz="2400" dirty="0" smtClean="0"/>
              <a:t>ir jų užrašymo būdais.</a:t>
            </a:r>
          </a:p>
          <a:p>
            <a:r>
              <a:rPr lang="lt-LT" altLang="lt-LT" sz="2400" dirty="0" smtClean="0"/>
              <a:t>Išanalizuoti atskirą grafų klasę – medžius.</a:t>
            </a:r>
          </a:p>
          <a:p>
            <a:r>
              <a:rPr lang="en-US" altLang="lt-LT" sz="2400" dirty="0" err="1"/>
              <a:t>Susipa</a:t>
            </a:r>
            <a:r>
              <a:rPr lang="lt-LT" altLang="lt-LT" sz="2400" dirty="0"/>
              <a:t>ž</a:t>
            </a:r>
            <a:r>
              <a:rPr lang="en-US" altLang="lt-LT" sz="2400" dirty="0" smtClean="0"/>
              <a:t>inti</a:t>
            </a:r>
            <a:r>
              <a:rPr lang="lt-LT" altLang="lt-LT" sz="2400" dirty="0" smtClean="0"/>
              <a:t> su medžių vizualizacijos algoritmais.</a:t>
            </a:r>
          </a:p>
          <a:p>
            <a:r>
              <a:rPr lang="lt-LT" altLang="lt-LT" sz="2400" dirty="0" smtClean="0"/>
              <a:t>Kaip būtų galima pritaikyti off formatą grafų vizualizacijai?</a:t>
            </a:r>
            <a:endParaRPr lang="lt-LT" altLang="lt-LT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07" y="4057135"/>
            <a:ext cx="7293209" cy="207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Medžiai</a:t>
            </a:r>
            <a:endParaRPr lang="lt-LT" altLang="lt-LT" sz="3000" b="1" i="1" noProof="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572000" y="359637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latin typeface="Roboto"/>
              </a:rPr>
              <a:t> </a:t>
            </a:r>
            <a:endParaRPr lang="lt-LT" dirty="0"/>
          </a:p>
        </p:txBody>
      </p:sp>
      <p:pic>
        <p:nvPicPr>
          <p:cNvPr id="6146" name="Picture 2" descr="Vaizdo rezultatas pagal užklausą „pc files tree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8" y="1556792"/>
            <a:ext cx="37467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38" y="1268760"/>
            <a:ext cx="3088854" cy="2347947"/>
          </a:xfrm>
          <a:prstGeom prst="rect">
            <a:avLst/>
          </a:prstGeom>
        </p:spPr>
      </p:pic>
      <p:pic>
        <p:nvPicPr>
          <p:cNvPr id="6152" name="Picture 8" descr="Vaizdo rezultatas pagal užklausą „good will hunting trees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5711"/>
            <a:ext cx="3667768" cy="24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33" y="4221088"/>
            <a:ext cx="33813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Medžių užrašymo būdai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863588" y="1484784"/>
            <a:ext cx="7823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Gretimumo matrica.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I</a:t>
            </a:r>
            <a:r>
              <a:rPr lang="lt-LT" sz="2400" dirty="0" smtClean="0"/>
              <a:t>ncidentumo </a:t>
            </a:r>
            <a:r>
              <a:rPr lang="lt-LT" sz="2400" dirty="0"/>
              <a:t>matrica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Briaunų aibe.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Priuferio kodu.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3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Medžio užrašymas gretimumo matrica</a:t>
            </a:r>
            <a:endParaRPr lang="lt-LT" altLang="lt-LT" sz="3000" b="1" i="1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381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3676190" cy="5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Medžio užrašymas incidentumo matrica</a:t>
            </a:r>
            <a:endParaRPr lang="lt-LT" altLang="lt-LT" sz="3000" b="1" i="1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24744"/>
            <a:ext cx="3514286" cy="5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Medžio užrašymas briaunų aibe</a:t>
            </a:r>
            <a:endParaRPr lang="lt-LT" altLang="lt-LT" sz="3000" b="1" i="1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3810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0032" y="3212976"/>
            <a:ext cx="40576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 smtClean="0"/>
              <a:t>E</a:t>
            </a:r>
            <a:r>
              <a:rPr lang="en-US" sz="1500" dirty="0" smtClean="0"/>
              <a:t> = </a:t>
            </a:r>
            <a:r>
              <a:rPr lang="lt-LT" sz="1500" dirty="0" smtClean="0"/>
              <a:t>{{</a:t>
            </a:r>
            <a:r>
              <a:rPr lang="lt-LT" sz="1500" dirty="0"/>
              <a:t>1, 6}, {2, 12}, {2, 18}, {3, 7}, {3, 17</a:t>
            </a:r>
            <a:r>
              <a:rPr lang="lt-LT" sz="1500" dirty="0" smtClean="0"/>
              <a:t>},</a:t>
            </a:r>
            <a:endParaRPr lang="en-US" sz="1500" dirty="0" smtClean="0"/>
          </a:p>
          <a:p>
            <a:r>
              <a:rPr lang="lt-LT" sz="1500" dirty="0" smtClean="0"/>
              <a:t>{</a:t>
            </a:r>
            <a:r>
              <a:rPr lang="lt-LT" sz="1500" dirty="0"/>
              <a:t>4, 6}, {4, 22}, {5, 8}, {5, 17}, {6, 13}, {8, 15}, {8, 20}, {9, 12}, {10, 14}, {11, 19}, {12, 21}, {13, 14}, {13, 16}, {14, 15}, {14, 18}, {15, 19}, {15, 23}, {20, 24}}</a:t>
            </a:r>
          </a:p>
        </p:txBody>
      </p:sp>
    </p:spTree>
    <p:extLst>
      <p:ext uri="{BB962C8B-B14F-4D97-AF65-F5344CB8AC3E}">
        <p14:creationId xmlns:p14="http://schemas.microsoft.com/office/powerpoint/2010/main" val="3843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Medžio užrašymas </a:t>
            </a:r>
            <a:r>
              <a:rPr lang="en-US" altLang="lt-LT" sz="3000" b="1" i="1" dirty="0" err="1" smtClean="0">
                <a:solidFill>
                  <a:schemeClr val="tx1"/>
                </a:solidFill>
              </a:rPr>
              <a:t>Priuferio</a:t>
            </a:r>
            <a:r>
              <a:rPr lang="en-US" altLang="lt-LT" sz="3000" b="1" i="1" dirty="0" smtClean="0">
                <a:solidFill>
                  <a:schemeClr val="tx1"/>
                </a:solidFill>
              </a:rPr>
              <a:t> </a:t>
            </a:r>
            <a:r>
              <a:rPr lang="en-US" altLang="lt-LT" sz="3000" b="1" i="1" dirty="0" err="1" smtClean="0">
                <a:solidFill>
                  <a:schemeClr val="tx1"/>
                </a:solidFill>
              </a:rPr>
              <a:t>kodu</a:t>
            </a:r>
            <a:endParaRPr lang="lt-LT" altLang="lt-LT" sz="3000" b="1" i="1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3810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024" y="3429000"/>
            <a:ext cx="40576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 smtClean="0"/>
              <a:t>α</a:t>
            </a:r>
            <a:r>
              <a:rPr lang="en-US" sz="1500" dirty="0" smtClean="0"/>
              <a:t> </a:t>
            </a:r>
            <a:r>
              <a:rPr lang="en-US" sz="1500" dirty="0"/>
              <a:t>= [6, 3, 17, 12, 14, 19, 13, 5, 8, 15, 12, 2, 18, 14, 4, 6, 13, 14, 15, 15, 8, 20]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5868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  <p:pic>
        <p:nvPicPr>
          <p:cNvPr id="156683" name="Picture 11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[]</a:t>
            </a:r>
          </a:p>
        </p:txBody>
      </p:sp>
    </p:spTree>
    <p:extLst>
      <p:ext uri="{BB962C8B-B14F-4D97-AF65-F5344CB8AC3E}">
        <p14:creationId xmlns:p14="http://schemas.microsoft.com/office/powerpoint/2010/main" val="11023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4" name="Picture 1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9000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0725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4632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Grafų</a:t>
            </a:r>
            <a:r>
              <a:rPr lang="en-US" altLang="lt-LT" sz="3200" b="1" i="1" dirty="0" smtClean="0">
                <a:solidFill>
                  <a:schemeClr val="tx1"/>
                </a:solidFill>
              </a:rPr>
              <a:t>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teorija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r>
              <a:rPr lang="lt-LT" altLang="lt-LT" sz="2000" dirty="0" smtClean="0"/>
              <a:t>Atskira matematikos sritis, </a:t>
            </a:r>
            <a:r>
              <a:rPr lang="lt-LT" altLang="lt-LT" sz="2000" i="1" dirty="0" smtClean="0"/>
              <a:t>grafų teorija</a:t>
            </a:r>
            <a:r>
              <a:rPr lang="lt-LT" altLang="lt-LT" sz="2000" dirty="0" smtClean="0"/>
              <a:t>, atsirado XVIII amžiuje.</a:t>
            </a:r>
          </a:p>
          <a:p>
            <a:r>
              <a:rPr lang="lt-LT" altLang="lt-LT" sz="2000" dirty="0" smtClean="0"/>
              <a:t>Šios teorijos pradininku laikomas Leonardas Oileris</a:t>
            </a:r>
            <a:r>
              <a:rPr lang="lt-LT" altLang="lt-LT" sz="2000" dirty="0"/>
              <a:t>, kuris, vartodamas grafo </a:t>
            </a:r>
            <a:r>
              <a:rPr lang="lt-LT" altLang="lt-LT" sz="2000" dirty="0" smtClean="0"/>
              <a:t>sąvoką, 1736 m. </a:t>
            </a:r>
            <a:r>
              <a:rPr lang="lt-LT" altLang="lt-LT" sz="2000" dirty="0"/>
              <a:t>pirmasis išsprendė </a:t>
            </a:r>
            <a:r>
              <a:rPr lang="lt-LT" altLang="lt-LT" sz="2000" i="1" dirty="0"/>
              <a:t>Septynių Karaliaučiaus tiltų</a:t>
            </a:r>
            <a:r>
              <a:rPr lang="lt-LT" altLang="lt-LT" sz="2000" dirty="0"/>
              <a:t> </a:t>
            </a:r>
            <a:r>
              <a:rPr lang="lt-LT" altLang="lt-LT" sz="2000" dirty="0" smtClean="0"/>
              <a:t>uždavinį:</a:t>
            </a:r>
            <a:endParaRPr lang="en-US" altLang="lt-LT" sz="1600" i="1" dirty="0"/>
          </a:p>
          <a:p>
            <a:pPr lvl="1"/>
            <a:endParaRPr lang="en-US" altLang="lt-LT" sz="1600" i="1" dirty="0" smtClean="0"/>
          </a:p>
          <a:p>
            <a:pPr lvl="1"/>
            <a:endParaRPr lang="en-US" altLang="lt-LT" sz="1600" i="1" dirty="0" smtClean="0"/>
          </a:p>
          <a:p>
            <a:pPr lvl="1"/>
            <a:endParaRPr lang="en-US" altLang="lt-LT" sz="1600" i="1" dirty="0" smtClean="0"/>
          </a:p>
          <a:p>
            <a:pPr lvl="1"/>
            <a:endParaRPr lang="en-US" altLang="lt-LT" sz="1600" i="1" dirty="0"/>
          </a:p>
          <a:p>
            <a:pPr lvl="1"/>
            <a:endParaRPr lang="en-US" altLang="lt-LT" sz="1600" i="1" dirty="0" smtClean="0"/>
          </a:p>
          <a:p>
            <a:pPr lvl="1"/>
            <a:endParaRPr lang="en-US" altLang="lt-LT" sz="1600" i="1" dirty="0"/>
          </a:p>
          <a:p>
            <a:pPr lvl="1"/>
            <a:endParaRPr lang="en-US" altLang="lt-LT" sz="1600" i="1" dirty="0" smtClean="0"/>
          </a:p>
          <a:p>
            <a:pPr lvl="1"/>
            <a:endParaRPr lang="en-US" altLang="lt-LT" sz="1600" i="1" dirty="0"/>
          </a:p>
          <a:p>
            <a:pPr lvl="1"/>
            <a:r>
              <a:rPr lang="en-US" altLang="lt-LT" sz="1600" i="1" dirty="0" err="1" smtClean="0"/>
              <a:t>Atsakymas</a:t>
            </a:r>
            <a:r>
              <a:rPr lang="en-US" altLang="lt-LT" sz="1600" i="1" dirty="0" smtClean="0"/>
              <a:t>: N</a:t>
            </a:r>
            <a:r>
              <a:rPr lang="lt-LT" altLang="lt-LT" sz="1600" i="1" dirty="0" smtClean="0"/>
              <a:t>E. Kodėl?</a:t>
            </a:r>
            <a:endParaRPr lang="lt-LT" altLang="lt-LT" sz="1600" i="1" dirty="0"/>
          </a:p>
          <a:p>
            <a:pPr lvl="1"/>
            <a:endParaRPr lang="lt-LT" altLang="lt-LT" sz="1600" i="1" dirty="0"/>
          </a:p>
          <a:p>
            <a:endParaRPr lang="lt-LT" altLang="lt-LT" sz="2000" dirty="0"/>
          </a:p>
        </p:txBody>
      </p:sp>
      <p:pic>
        <p:nvPicPr>
          <p:cNvPr id="1026" name="Picture 2" descr="https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84" y="3044255"/>
            <a:ext cx="3979803" cy="31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1" y="3230061"/>
            <a:ext cx="3488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lt-LT" altLang="lt-LT" sz="1600" i="1" dirty="0"/>
              <a:t>Tarkime, kad Priegliaus upę galima kirsti tik </a:t>
            </a:r>
            <a:r>
              <a:rPr lang="lt-LT" altLang="lt-LT" sz="1600" i="1" dirty="0" smtClean="0"/>
              <a:t>pereinant kurį nors Karaliaučiaus tiltą. Ar tada įmanoma </a:t>
            </a:r>
            <a:r>
              <a:rPr lang="lt-LT" altLang="lt-LT" sz="1600" i="1" dirty="0"/>
              <a:t>po vieną kartą pereiti septynis Karaliaučiaus tiltus?</a:t>
            </a:r>
            <a:endParaRPr lang="en-US" altLang="lt-LT" sz="1600" i="1" dirty="0"/>
          </a:p>
        </p:txBody>
      </p:sp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8904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3771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798638" y="5757863"/>
            <a:ext cx="3524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9, 7]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3173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1798638" y="5757863"/>
            <a:ext cx="56530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9, 7, 9]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4030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798638" y="5757863"/>
            <a:ext cx="5726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9, 7, 9, 9]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268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798638" y="5757863"/>
            <a:ext cx="5868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9, 7, 9, 9, 4]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4497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798638" y="5757863"/>
            <a:ext cx="60134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i="1">
                <a:latin typeface="Times New Roman" panose="02020603050405020304" pitchFamily="18" charset="0"/>
              </a:rPr>
              <a:t>α </a:t>
            </a:r>
            <a:r>
              <a:rPr lang="en-US" altLang="lt-LT">
                <a:latin typeface="Times New Roman" panose="02020603050405020304" pitchFamily="18" charset="0"/>
              </a:rPr>
              <a:t>= [10, 10, 9, 1, 9, 7, 9, 9, 4, 12]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4918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798638" y="5757863"/>
            <a:ext cx="55816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b="1" i="1">
                <a:latin typeface="Times New Roman" panose="02020603050405020304" pitchFamily="18" charset="0"/>
              </a:rPr>
              <a:t>α </a:t>
            </a:r>
            <a:r>
              <a:rPr lang="en-US" altLang="lt-LT" b="1">
                <a:latin typeface="Times New Roman" panose="02020603050405020304" pitchFamily="18" charset="0"/>
              </a:rPr>
              <a:t>= [10, 10, 9, 1, 9, 7, 9, 9, 4, 12]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663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619250"/>
            <a:ext cx="55911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798638" y="5757863"/>
            <a:ext cx="5868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lt-LT" b="1" i="1">
                <a:latin typeface="Times New Roman" panose="02020603050405020304" pitchFamily="18" charset="0"/>
              </a:rPr>
              <a:t>α </a:t>
            </a:r>
            <a:r>
              <a:rPr lang="en-US" altLang="lt-LT" b="1">
                <a:latin typeface="Times New Roman" panose="02020603050405020304" pitchFamily="18" charset="0"/>
              </a:rPr>
              <a:t>= [10, 10, 9, 1, 9, 7, 9, 9, 4, 12]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 err="1"/>
              <a:t>Priuferio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kodas</a:t>
            </a:r>
            <a:r>
              <a:rPr lang="lt-LT" altLang="lt-LT" sz="3000" b="1" i="1" dirty="0"/>
              <a:t> ir</a:t>
            </a:r>
            <a:r>
              <a:rPr lang="en-US" altLang="lt-LT" sz="3000" b="1" i="1" dirty="0"/>
              <a:t> jo </a:t>
            </a:r>
            <a:r>
              <a:rPr lang="en-US" altLang="lt-LT" sz="3000" b="1" i="1" dirty="0" err="1"/>
              <a:t>sudarymas</a:t>
            </a:r>
            <a:r>
              <a:rPr lang="en-US" altLang="lt-LT" sz="3000" b="1" i="1" dirty="0"/>
              <a:t> </a:t>
            </a:r>
            <a:r>
              <a:rPr lang="en-US" altLang="lt-LT" sz="3000" b="1" i="1" dirty="0" err="1"/>
              <a:t>pagal</a:t>
            </a:r>
            <a:r>
              <a:rPr lang="en-US" altLang="lt-LT" sz="3000" b="1" i="1" dirty="0"/>
              <a:t> med</a:t>
            </a:r>
            <a:r>
              <a:rPr lang="lt-LT" altLang="lt-LT" sz="3000" b="1" i="1" dirty="0"/>
              <a:t>į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29844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latin typeface="Times New Roman" panose="02020603050405020304" pitchFamily="18" charset="0"/>
              </a:rPr>
              <a:t>1,2,3,4,5,5,4,3,2,1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155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23828" y="4617132"/>
            <a:ext cx="1233009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256837" y="4577074"/>
            <a:ext cx="1199976" cy="104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Graf</a:t>
            </a:r>
            <a:r>
              <a:rPr lang="en-US" altLang="lt-LT" sz="3200" b="1" i="1" dirty="0">
                <a:solidFill>
                  <a:schemeClr val="tx1"/>
                </a:solidFill>
              </a:rPr>
              <a:t>o s</a:t>
            </a:r>
            <a:r>
              <a:rPr lang="lt-LT" altLang="lt-LT" sz="3200" b="1" i="1" dirty="0">
                <a:solidFill>
                  <a:schemeClr val="tx1"/>
                </a:solidFill>
              </a:rPr>
              <a:t>ą</a:t>
            </a:r>
            <a:r>
              <a:rPr lang="en-US" altLang="lt-LT" sz="3200" b="1" i="1" dirty="0" err="1">
                <a:solidFill>
                  <a:schemeClr val="tx1"/>
                </a:solidFill>
              </a:rPr>
              <a:t>voka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Grafu </a:t>
            </a:r>
            <a:r>
              <a:rPr lang="lt-LT" altLang="lt-LT" sz="2500" i="1" dirty="0" smtClean="0"/>
              <a:t>G</a:t>
            </a:r>
            <a:r>
              <a:rPr lang="lt-LT" altLang="lt-LT" sz="2500" dirty="0" smtClean="0"/>
              <a:t> vadinama viršūnių ir briaunų aibių pora </a:t>
            </a:r>
            <a:r>
              <a:rPr lang="en-US" altLang="lt-LT" sz="2500" i="1" dirty="0" smtClean="0"/>
              <a:t>(V, E)</a:t>
            </a:r>
            <a:r>
              <a:rPr lang="en-US" altLang="lt-LT" sz="2500" dirty="0" smtClean="0"/>
              <a:t> </a:t>
            </a:r>
            <a:r>
              <a:rPr lang="lt-LT" altLang="lt-LT" sz="2500" dirty="0" smtClean="0"/>
              <a:t>ir žymima</a:t>
            </a:r>
          </a:p>
          <a:p>
            <a:pPr marL="0" indent="0" algn="ctr">
              <a:buNone/>
            </a:pPr>
            <a:r>
              <a:rPr lang="lt-LT" altLang="lt-LT" sz="2500" i="1" dirty="0" smtClean="0"/>
              <a:t>G</a:t>
            </a:r>
            <a:r>
              <a:rPr lang="en-US" altLang="lt-LT" sz="2500" i="1" dirty="0" smtClean="0"/>
              <a:t> = (V, E).</a:t>
            </a:r>
          </a:p>
          <a:p>
            <a:pPr marL="0" indent="0" algn="ctr">
              <a:buNone/>
            </a:pPr>
            <a:endParaRPr lang="en-US" altLang="lt-LT" sz="2500" i="1" dirty="0" smtClean="0"/>
          </a:p>
          <a:p>
            <a:r>
              <a:rPr lang="en-US" altLang="lt-LT" sz="2500" i="1" dirty="0" err="1" smtClean="0"/>
              <a:t>Pavyzd</a:t>
            </a:r>
            <a:r>
              <a:rPr lang="lt-LT" altLang="lt-LT" sz="2500" i="1" dirty="0" smtClean="0"/>
              <a:t>ž</a:t>
            </a:r>
            <a:r>
              <a:rPr lang="en-US" altLang="lt-LT" sz="2500" i="1" dirty="0" err="1" smtClean="0"/>
              <a:t>iui</a:t>
            </a:r>
            <a:r>
              <a:rPr lang="lt-LT" altLang="lt-LT" sz="2500" i="1" dirty="0" smtClean="0"/>
              <a:t>,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</a:t>
            </a:r>
            <a:r>
              <a:rPr lang="en-US" altLang="lt-LT" sz="2500" i="1" dirty="0" smtClean="0"/>
              <a:t>(</a:t>
            </a:r>
            <a:r>
              <a:rPr lang="lt-LT" altLang="lt-LT" sz="2500" i="1" dirty="0" smtClean="0"/>
              <a:t>{1, 2, 3}, {{1, 2}, {2, 3}}</a:t>
            </a:r>
            <a:r>
              <a:rPr lang="en-US" altLang="lt-LT" sz="2500" i="1" dirty="0" smtClean="0"/>
              <a:t>)</a:t>
            </a:r>
            <a:r>
              <a:rPr lang="lt-LT" altLang="lt-LT" sz="2500" i="1" dirty="0"/>
              <a:t>:</a:t>
            </a:r>
            <a:endParaRPr lang="en-US" altLang="lt-LT" sz="2500" i="1" dirty="0"/>
          </a:p>
          <a:p>
            <a:endParaRPr lang="en-US" altLang="lt-LT" sz="2500" i="1" dirty="0" smtClean="0"/>
          </a:p>
          <a:p>
            <a:pPr marL="0" indent="0" algn="ctr">
              <a:buNone/>
            </a:pPr>
            <a:endParaRPr lang="en-US" altLang="lt-LT" sz="2500" i="1" dirty="0" smtClean="0"/>
          </a:p>
          <a:p>
            <a:pPr marL="0" indent="0" algn="ctr">
              <a:buNone/>
            </a:pPr>
            <a:endParaRPr lang="lt-LT" altLang="lt-LT" sz="2500" i="1" dirty="0"/>
          </a:p>
        </p:txBody>
      </p:sp>
      <p:sp>
        <p:nvSpPr>
          <p:cNvPr id="2" name="Oval 1"/>
          <p:cNvSpPr/>
          <p:nvPr/>
        </p:nvSpPr>
        <p:spPr>
          <a:xfrm>
            <a:off x="2699792" y="530120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1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32801" y="429309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2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32776" y="530120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3</a:t>
            </a:r>
            <a:endParaRPr lang="lt-LT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latin typeface="Times New Roman" panose="02020603050405020304" pitchFamily="18" charset="0"/>
              </a:rPr>
              <a:t>1,2,3,4,5,5,4,3,2,1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={1,2,3,4,5,6,7,8,9,10,11,12}</a:t>
            </a:r>
          </a:p>
        </p:txBody>
      </p:sp>
    </p:spTree>
    <p:extLst>
      <p:ext uri="{BB962C8B-B14F-4D97-AF65-F5344CB8AC3E}">
        <p14:creationId xmlns:p14="http://schemas.microsoft.com/office/powerpoint/2010/main" val="10562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lt-LT" altLang="lt-LT" sz="2800" dirty="0">
                <a:latin typeface="Times New Roman" panose="02020603050405020304" pitchFamily="18" charset="0"/>
              </a:rPr>
              <a:t>,2,3,4,5,5,4,3,2,1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6</a:t>
            </a:r>
            <a:r>
              <a:rPr lang="en-US" altLang="lt-LT" sz="2800" dirty="0"/>
              <a:t>,7,8,9,10,11,12}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28844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lt-LT" altLang="lt-LT" sz="2800" dirty="0">
                <a:latin typeface="Times New Roman" panose="02020603050405020304" pitchFamily="18" charset="0"/>
              </a:rPr>
              <a:t>,2,3,4,5,5,4,3,2,1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6</a:t>
            </a:r>
            <a:r>
              <a:rPr lang="en-US" altLang="lt-LT" sz="2800" dirty="0"/>
              <a:t>,7,8,9,10,11,12}</a:t>
            </a:r>
          </a:p>
          <a:p>
            <a:pPr>
              <a:buFontTx/>
              <a:buNone/>
            </a:pPr>
            <a:r>
              <a:rPr lang="en-US" altLang="lt-LT" sz="2800" dirty="0"/>
              <a:t>E={{1,6}}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147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lt-LT" altLang="lt-LT" sz="2800" dirty="0">
                <a:latin typeface="Times New Roman" panose="02020603050405020304" pitchFamily="18" charset="0"/>
              </a:rPr>
              <a:t>,3,4,5,5,4,3,2,1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7</a:t>
            </a:r>
            <a:r>
              <a:rPr lang="en-US" altLang="lt-LT" sz="2800" dirty="0"/>
              <a:t>,8,9,10,11,12}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21904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lt-LT" altLang="lt-LT" sz="2800" dirty="0">
                <a:latin typeface="Times New Roman" panose="02020603050405020304" pitchFamily="18" charset="0"/>
              </a:rPr>
              <a:t>,4,5,5,4,3,2,1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8</a:t>
            </a:r>
            <a:r>
              <a:rPr lang="en-US" altLang="lt-LT" sz="2800" dirty="0"/>
              <a:t>,9,10,11,12}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41363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lt-LT" altLang="lt-LT" sz="2800" dirty="0">
                <a:latin typeface="Times New Roman" panose="02020603050405020304" pitchFamily="18" charset="0"/>
              </a:rPr>
              <a:t>,5,5,4,3,2,1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9</a:t>
            </a:r>
            <a:r>
              <a:rPr lang="en-US" altLang="lt-LT" sz="2800" dirty="0"/>
              <a:t>,10,11,12}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0557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lt-LT" altLang="lt-LT" sz="2800" dirty="0">
                <a:latin typeface="Times New Roman" panose="02020603050405020304" pitchFamily="18" charset="0"/>
              </a:rPr>
              <a:t>,5,4,3,2,1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10</a:t>
            </a:r>
            <a:r>
              <a:rPr lang="en-US" altLang="lt-LT" sz="2800" dirty="0"/>
              <a:t>,11,12}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8610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lt-LT" altLang="lt-LT" sz="2800" dirty="0">
                <a:latin typeface="Times New Roman" panose="02020603050405020304" pitchFamily="18" charset="0"/>
              </a:rPr>
              <a:t>,4,3,2,1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={1,2,3,4,5,</a:t>
            </a:r>
            <a:r>
              <a:rPr lang="en-US" altLang="lt-LT" sz="2800" dirty="0">
                <a:solidFill>
                  <a:srgbClr val="FF0000"/>
                </a:solidFill>
              </a:rPr>
              <a:t>11</a:t>
            </a:r>
            <a:r>
              <a:rPr lang="en-US" altLang="lt-LT" sz="2800" dirty="0"/>
              <a:t>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5940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lt-LT" altLang="lt-LT" sz="2800" dirty="0">
                <a:latin typeface="Times New Roman" panose="02020603050405020304" pitchFamily="18" charset="0"/>
              </a:rPr>
              <a:t>,3,2,1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={1,2,3,4,</a:t>
            </a:r>
            <a:r>
              <a:rPr lang="en-US" altLang="lt-LT" sz="2800" dirty="0">
                <a:solidFill>
                  <a:srgbClr val="FF0000"/>
                </a:solidFill>
              </a:rPr>
              <a:t>5</a:t>
            </a:r>
            <a:r>
              <a:rPr lang="en-US" altLang="lt-LT" sz="2800" dirty="0"/>
              <a:t>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{5,11}, {4,5}}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9824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lt-LT" altLang="lt-LT" sz="2800" dirty="0">
                <a:latin typeface="Times New Roman" panose="02020603050405020304" pitchFamily="18" charset="0"/>
              </a:rPr>
              <a:t>,2,1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={1,2,3,</a:t>
            </a:r>
            <a:r>
              <a:rPr lang="en-US" altLang="lt-LT" sz="2800" dirty="0">
                <a:solidFill>
                  <a:srgbClr val="FF0000"/>
                </a:solidFill>
              </a:rPr>
              <a:t>4</a:t>
            </a:r>
            <a:r>
              <a:rPr lang="en-US" altLang="lt-LT" sz="2800" dirty="0"/>
              <a:t>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{5,11}, {4,5}, {4,3}}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33869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Graf</a:t>
            </a:r>
            <a:r>
              <a:rPr lang="en-US" altLang="lt-LT" sz="3200" b="1" i="1" dirty="0">
                <a:solidFill>
                  <a:schemeClr val="tx1"/>
                </a:solidFill>
              </a:rPr>
              <a:t>o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eilė ir dydis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Grafo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E)</a:t>
            </a:r>
            <a:r>
              <a:rPr lang="lt-LT" altLang="lt-LT" sz="2500" dirty="0" smtClean="0"/>
              <a:t> eile vadinamas jo viršūnių skaičius:</a:t>
            </a:r>
          </a:p>
          <a:p>
            <a:pPr marL="0" indent="0" algn="ctr">
              <a:buNone/>
            </a:pPr>
            <a:r>
              <a:rPr lang="lt-LT" altLang="lt-LT" sz="2500" i="1" dirty="0" smtClean="0"/>
              <a:t>|V|</a:t>
            </a:r>
            <a:r>
              <a:rPr lang="en-US" altLang="lt-LT" sz="2500" i="1" dirty="0" smtClean="0"/>
              <a:t> = n.</a:t>
            </a:r>
          </a:p>
          <a:p>
            <a:pPr marL="0" indent="0" algn="ctr">
              <a:buNone/>
            </a:pPr>
            <a:endParaRPr lang="en-US" altLang="lt-LT" sz="2500" i="1" dirty="0" smtClean="0"/>
          </a:p>
          <a:p>
            <a:r>
              <a:rPr lang="lt-LT" altLang="lt-LT" sz="2500" dirty="0"/>
              <a:t>Grafo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E)</a:t>
            </a:r>
            <a:r>
              <a:rPr lang="lt-LT" altLang="lt-LT" sz="2500" dirty="0" smtClean="0"/>
              <a:t> didumu </a:t>
            </a:r>
            <a:r>
              <a:rPr lang="en-US" altLang="lt-LT" sz="2500" dirty="0" smtClean="0"/>
              <a:t>(</a:t>
            </a:r>
            <a:r>
              <a:rPr lang="en-US" altLang="lt-LT" sz="2500" dirty="0" err="1" smtClean="0"/>
              <a:t>dyd</a:t>
            </a:r>
            <a:r>
              <a:rPr lang="lt-LT" altLang="lt-LT" sz="2500" dirty="0"/>
              <a:t>ž</a:t>
            </a:r>
            <a:r>
              <a:rPr lang="en-US" altLang="lt-LT" sz="2500" dirty="0" err="1" smtClean="0"/>
              <a:t>iu</a:t>
            </a:r>
            <a:r>
              <a:rPr lang="en-US" altLang="lt-LT" sz="2500" dirty="0" smtClean="0"/>
              <a:t>) </a:t>
            </a:r>
            <a:r>
              <a:rPr lang="lt-LT" altLang="lt-LT" sz="2500" dirty="0" smtClean="0"/>
              <a:t>vadinamas </a:t>
            </a:r>
            <a:r>
              <a:rPr lang="lt-LT" altLang="lt-LT" sz="2500" dirty="0"/>
              <a:t>jo </a:t>
            </a:r>
            <a:r>
              <a:rPr lang="lt-LT" altLang="lt-LT" sz="2500" dirty="0" smtClean="0"/>
              <a:t>briaunų skaičius:</a:t>
            </a:r>
            <a:endParaRPr lang="lt-LT" altLang="lt-LT" sz="2500" dirty="0"/>
          </a:p>
          <a:p>
            <a:pPr marL="0" indent="0" algn="ctr">
              <a:buNone/>
            </a:pPr>
            <a:r>
              <a:rPr lang="lt-LT" altLang="lt-LT" sz="2500" i="1" dirty="0" smtClean="0"/>
              <a:t>|</a:t>
            </a:r>
            <a:r>
              <a:rPr lang="en-US" altLang="lt-LT" sz="2500" i="1" dirty="0" smtClean="0"/>
              <a:t>E</a:t>
            </a:r>
            <a:r>
              <a:rPr lang="lt-LT" altLang="lt-LT" sz="2500" i="1" dirty="0" smtClean="0"/>
              <a:t>|</a:t>
            </a:r>
            <a:r>
              <a:rPr lang="en-US" altLang="lt-LT" sz="2500" i="1" dirty="0" smtClean="0"/>
              <a:t> = m.</a:t>
            </a:r>
            <a:endParaRPr lang="en-US" altLang="lt-LT" sz="2500" i="1" dirty="0"/>
          </a:p>
          <a:p>
            <a:endParaRPr lang="en-US" altLang="lt-LT" sz="2500" i="1" dirty="0" smtClean="0"/>
          </a:p>
          <a:p>
            <a:pPr marL="0" indent="0" algn="ctr">
              <a:buNone/>
            </a:pPr>
            <a:endParaRPr lang="en-US" altLang="lt-LT" sz="2500" i="1" dirty="0" smtClean="0"/>
          </a:p>
          <a:p>
            <a:pPr marL="0" indent="0">
              <a:buNone/>
            </a:pPr>
            <a:r>
              <a:rPr lang="lt-LT" altLang="lt-LT" sz="2500" dirty="0" smtClean="0"/>
              <a:t>Žymėjimas |A| parodo aibės A galią (elementų skaičių), pavyzdžiui, jei A </a:t>
            </a:r>
            <a:r>
              <a:rPr lang="en-US" altLang="lt-LT" sz="2500" dirty="0" smtClean="0"/>
              <a:t>= {2, 3, 5, 7}, tai </a:t>
            </a:r>
            <a:r>
              <a:rPr lang="lt-LT" altLang="lt-LT" sz="2500" dirty="0"/>
              <a:t>|A</a:t>
            </a:r>
            <a:r>
              <a:rPr lang="lt-LT" altLang="lt-LT" sz="2500" dirty="0" smtClean="0"/>
              <a:t>|</a:t>
            </a:r>
            <a:r>
              <a:rPr lang="en-US" altLang="lt-LT" sz="2500" dirty="0" smtClean="0"/>
              <a:t> = 4.</a:t>
            </a:r>
            <a:endParaRPr lang="lt-LT" altLang="lt-LT" sz="2500" dirty="0"/>
          </a:p>
          <a:p>
            <a:pPr marL="0" indent="0" algn="ctr">
              <a:buNone/>
            </a:pPr>
            <a:endParaRPr lang="lt-LT" altLang="lt-LT" sz="2500" i="1" dirty="0"/>
          </a:p>
        </p:txBody>
      </p:sp>
    </p:spTree>
    <p:extLst>
      <p:ext uri="{BB962C8B-B14F-4D97-AF65-F5344CB8AC3E}">
        <p14:creationId xmlns:p14="http://schemas.microsoft.com/office/powerpoint/2010/main" val="18604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lt-LT" altLang="lt-LT" sz="2800" dirty="0">
                <a:latin typeface="Times New Roman" panose="02020603050405020304" pitchFamily="18" charset="0"/>
              </a:rPr>
              <a:t>,1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={1,2,</a:t>
            </a:r>
            <a:r>
              <a:rPr lang="en-US" altLang="lt-LT" sz="2800" dirty="0">
                <a:solidFill>
                  <a:srgbClr val="FF0000"/>
                </a:solidFill>
              </a:rPr>
              <a:t>3</a:t>
            </a:r>
            <a:r>
              <a:rPr lang="en-US" altLang="lt-LT" sz="2800" dirty="0"/>
              <a:t>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{5,11}, {4,5}, {4,3}, {3,2}}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0670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lt-LT" sz="2800" dirty="0">
                <a:latin typeface="Times New Roman" panose="02020603050405020304" pitchFamily="18" charset="0"/>
              </a:rPr>
              <a:t>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={1,</a:t>
            </a:r>
            <a:r>
              <a:rPr lang="en-US" altLang="lt-LT" sz="2800" dirty="0">
                <a:solidFill>
                  <a:srgbClr val="FF0000"/>
                </a:solidFill>
              </a:rPr>
              <a:t>2</a:t>
            </a:r>
            <a:r>
              <a:rPr lang="en-US" altLang="lt-LT" sz="2800" dirty="0"/>
              <a:t>,12}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{5,11}, {4,5}, {4,3}, {3,2}, {2,1}}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23738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6707187" cy="327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800" i="1" dirty="0">
                <a:latin typeface="Times New Roman" panose="02020603050405020304" pitchFamily="18" charset="0"/>
              </a:rPr>
              <a:t>α </a:t>
            </a:r>
            <a:r>
              <a:rPr lang="en-US" altLang="lt-LT" sz="2800" dirty="0">
                <a:latin typeface="Times New Roman" panose="02020603050405020304" pitchFamily="18" charset="0"/>
              </a:rPr>
              <a:t>= []</a:t>
            </a:r>
          </a:p>
          <a:p>
            <a:pPr>
              <a:buFontTx/>
              <a:buNone/>
            </a:pPr>
            <a:r>
              <a:rPr lang="lt-LT" altLang="lt-LT" sz="2800" dirty="0"/>
              <a:t>V</a:t>
            </a:r>
            <a:r>
              <a:rPr lang="en-US" altLang="lt-LT" sz="2800" dirty="0"/>
              <a:t>={</a:t>
            </a:r>
            <a:r>
              <a:rPr lang="en-US" altLang="lt-LT" sz="2800" dirty="0">
                <a:solidFill>
                  <a:srgbClr val="FF0000"/>
                </a:solidFill>
              </a:rPr>
              <a:t>1</a:t>
            </a:r>
            <a:r>
              <a:rPr lang="en-US" altLang="lt-LT" sz="2800" dirty="0"/>
              <a:t>,</a:t>
            </a:r>
            <a:r>
              <a:rPr lang="en-US" altLang="lt-LT" sz="2800" dirty="0">
                <a:solidFill>
                  <a:srgbClr val="FF0000"/>
                </a:solidFill>
              </a:rPr>
              <a:t>12</a:t>
            </a:r>
            <a:r>
              <a:rPr lang="en-US" altLang="lt-LT" sz="2800" dirty="0"/>
              <a:t>}</a:t>
            </a:r>
          </a:p>
          <a:p>
            <a:pPr>
              <a:buFontTx/>
              <a:buNone/>
            </a:pPr>
            <a:r>
              <a:rPr lang="en-US" altLang="lt-LT" sz="2800" dirty="0"/>
              <a:t>E={{1,6}, {2,7}, {3,8}, {4,9}, {5,10},</a:t>
            </a:r>
          </a:p>
          <a:p>
            <a:pPr>
              <a:buFontTx/>
              <a:buNone/>
            </a:pPr>
            <a:r>
              <a:rPr lang="en-US" altLang="lt-LT" sz="2800" dirty="0"/>
              <a:t>{5,11}, {4,5}, {4,3}, {3,2}, {2,1}, {1,12}}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740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lt-LT" sz="2000" i="1" dirty="0">
                <a:latin typeface="Times New Roman" panose="02020603050405020304" pitchFamily="18" charset="0"/>
              </a:rPr>
              <a:t>α </a:t>
            </a:r>
            <a:r>
              <a:rPr lang="en-US" altLang="lt-LT" sz="2000" dirty="0">
                <a:latin typeface="Times New Roman" panose="02020603050405020304" pitchFamily="18" charset="0"/>
              </a:rPr>
              <a:t>= [</a:t>
            </a:r>
            <a:r>
              <a:rPr lang="lt-LT" altLang="lt-LT" sz="2000" dirty="0">
                <a:latin typeface="Times New Roman" panose="02020603050405020304" pitchFamily="18" charset="0"/>
              </a:rPr>
              <a:t>1,2,3,4,5,5,4,3,2,1</a:t>
            </a:r>
            <a:r>
              <a:rPr lang="en-US" altLang="lt-LT" sz="2000" dirty="0">
                <a:latin typeface="Times New Roman" panose="02020603050405020304" pitchFamily="18" charset="0"/>
              </a:rPr>
              <a:t>]</a:t>
            </a:r>
            <a:endParaRPr lang="en-US" altLang="lt-LT" sz="900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lt-LT" sz="1600" dirty="0"/>
              <a:t>E={{1,6}, {2,7}, {3,8}, {4,9}, {5,10}, {5,11}, {4,5}, {4,3}, {3,2}, {2,1}, {1,12}}</a:t>
            </a:r>
          </a:p>
        </p:txBody>
      </p:sp>
      <p:graphicFrame>
        <p:nvGraphicFramePr>
          <p:cNvPr id="2140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2492375"/>
          <a:ext cx="4321175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Bitmap Image" r:id="rId3" imgW="6439799" imgH="6095238" progId="Paint.Picture">
                  <p:embed/>
                </p:oleObj>
              </mc:Choice>
              <mc:Fallback>
                <p:oleObj name="Bitmap Image" r:id="rId3" imgW="6439799" imgH="6095238" progId="Paint.Picture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92375"/>
                        <a:ext cx="4321175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000" b="1" i="1" dirty="0"/>
              <a:t>Med</a:t>
            </a:r>
            <a:r>
              <a:rPr lang="lt-LT" altLang="lt-LT" sz="3000" b="1" i="1" dirty="0"/>
              <a:t>žio generavimas pagal Priuferio kodą</a:t>
            </a:r>
            <a:endParaRPr lang="en-US" altLang="lt-LT" sz="3000" b="1" i="1" dirty="0"/>
          </a:p>
        </p:txBody>
      </p:sp>
    </p:spTree>
    <p:extLst>
      <p:ext uri="{BB962C8B-B14F-4D97-AF65-F5344CB8AC3E}">
        <p14:creationId xmlns:p14="http://schemas.microsoft.com/office/powerpoint/2010/main" val="15380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lt-LT" altLang="lt-LT" sz="3000" b="1" i="1" dirty="0"/>
              <a:t>Medžių vizualizacijos algoritmų raida</a:t>
            </a:r>
            <a:endParaRPr lang="en-US" altLang="lt-LT" sz="3000" b="1" i="1" dirty="0"/>
          </a:p>
        </p:txBody>
      </p:sp>
      <p:pic>
        <p:nvPicPr>
          <p:cNvPr id="312324" name="Picture 4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1512887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6" name="Picture 6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412875"/>
            <a:ext cx="2847975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31" name="Picture 11" descr="ead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412875"/>
            <a:ext cx="21955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33" name="Picture 13" descr="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933825"/>
            <a:ext cx="210978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35" name="Picture 1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468313" y="3500438"/>
            <a:ext cx="21701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lt-LT" altLang="lt-LT" sz="1200"/>
              <a:t>Binarieji medžiai</a:t>
            </a:r>
          </a:p>
          <a:p>
            <a:pPr>
              <a:buFontTx/>
              <a:buNone/>
            </a:pPr>
            <a:r>
              <a:rPr lang="lt-LT" altLang="lt-LT" sz="1200"/>
              <a:t>Wetherell ir Shannon (1979)</a:t>
            </a: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3059113" y="3500438"/>
            <a:ext cx="21701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lt-LT" altLang="lt-LT" sz="1200"/>
              <a:t>Numeruotieji medžiai</a:t>
            </a:r>
          </a:p>
          <a:p>
            <a:pPr>
              <a:buFontTx/>
              <a:buNone/>
            </a:pPr>
            <a:r>
              <a:rPr lang="lt-LT" altLang="lt-LT" sz="1200"/>
              <a:t>Walker</a:t>
            </a:r>
            <a:r>
              <a:rPr lang="en-US" altLang="lt-LT" sz="1200"/>
              <a:t> </a:t>
            </a:r>
            <a:r>
              <a:rPr lang="lt-LT" altLang="lt-LT" sz="1200"/>
              <a:t>(1990)</a:t>
            </a:r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5795963" y="3573463"/>
            <a:ext cx="24479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lt-LT" altLang="lt-LT" sz="1200"/>
              <a:t>Radialinis medžių vaizdavimas</a:t>
            </a:r>
          </a:p>
          <a:p>
            <a:pPr>
              <a:buFontTx/>
              <a:buNone/>
            </a:pPr>
            <a:r>
              <a:rPr lang="lt-LT" altLang="lt-LT" sz="1200"/>
              <a:t>Eades (1992)</a:t>
            </a:r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1763713" y="6165850"/>
            <a:ext cx="21701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lt-LT" altLang="lt-LT" sz="1200"/>
              <a:t>Žiediniai medžiai</a:t>
            </a:r>
          </a:p>
          <a:p>
            <a:pPr>
              <a:buFontTx/>
              <a:buNone/>
            </a:pPr>
            <a:r>
              <a:rPr lang="lt-LT" altLang="lt-LT" sz="1200"/>
              <a:t>Melancon ir Herman</a:t>
            </a:r>
            <a:r>
              <a:rPr lang="en-US" altLang="lt-LT" sz="1200"/>
              <a:t> </a:t>
            </a:r>
            <a:r>
              <a:rPr lang="lt-LT" altLang="lt-LT" sz="1200"/>
              <a:t>(1998)</a:t>
            </a:r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>
            <a:off x="4787900" y="6165850"/>
            <a:ext cx="21701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lt-LT" altLang="lt-LT" sz="1200"/>
              <a:t>Kūginiai medžiai</a:t>
            </a:r>
          </a:p>
          <a:p>
            <a:pPr>
              <a:buFontTx/>
              <a:buNone/>
            </a:pPr>
            <a:r>
              <a:rPr lang="lt-LT" altLang="lt-LT" sz="1200"/>
              <a:t>Robertson</a:t>
            </a:r>
            <a:r>
              <a:rPr lang="en-US" altLang="lt-LT" sz="1200"/>
              <a:t> </a:t>
            </a:r>
            <a:r>
              <a:rPr lang="lt-LT" altLang="lt-LT" sz="1200"/>
              <a:t>(1991)</a:t>
            </a:r>
          </a:p>
        </p:txBody>
      </p:sp>
    </p:spTree>
    <p:extLst>
      <p:ext uri="{BB962C8B-B14F-4D97-AF65-F5344CB8AC3E}">
        <p14:creationId xmlns:p14="http://schemas.microsoft.com/office/powerpoint/2010/main" val="967286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/>
              <a:t>Estetiniai reikalavimai medžių vizualizacijai</a:t>
            </a:r>
            <a:r>
              <a:rPr lang="lt-LT" altLang="lt-LT" sz="3200" dirty="0"/>
              <a:t/>
            </a:r>
            <a:br>
              <a:rPr lang="lt-LT" altLang="lt-LT" sz="3200" dirty="0"/>
            </a:br>
            <a:r>
              <a:rPr lang="lt-LT" altLang="lt-LT" sz="1000" dirty="0"/>
              <a:t/>
            </a:r>
            <a:br>
              <a:rPr lang="lt-LT" altLang="lt-LT" sz="1000" dirty="0"/>
            </a:br>
            <a:r>
              <a:rPr lang="lt-LT" altLang="lt-LT" sz="1500" dirty="0"/>
              <a:t>(remiantis </a:t>
            </a:r>
            <a:r>
              <a:rPr lang="lt-LT" altLang="lt-LT" sz="1500" i="1" dirty="0"/>
              <a:t>Di Battista et al. (1994), Section 2.1.2, Aesthetics, pp. 14–16.</a:t>
            </a:r>
            <a:r>
              <a:rPr lang="lt-LT" altLang="lt-LT" sz="1500" dirty="0"/>
              <a:t>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endParaRPr lang="lt-LT" altLang="lt-LT" sz="2400" dirty="0"/>
          </a:p>
          <a:p>
            <a:pPr marL="609600" indent="-609600">
              <a:buFontTx/>
              <a:buAutoNum type="arabicParenR"/>
            </a:pPr>
            <a:endParaRPr lang="lt-LT" altLang="lt-LT" sz="2400" dirty="0"/>
          </a:p>
          <a:p>
            <a:pPr marL="609600" indent="-609600">
              <a:buFontTx/>
              <a:buAutoNum type="arabicParenR"/>
            </a:pPr>
            <a:r>
              <a:rPr lang="lt-LT" altLang="lt-LT" sz="2400" dirty="0"/>
              <a:t>Minimalus briaunų susikirtimų skaičius</a:t>
            </a:r>
          </a:p>
          <a:p>
            <a:pPr marL="609600" indent="-609600">
              <a:buFontTx/>
              <a:buAutoNum type="arabicParenR"/>
            </a:pPr>
            <a:r>
              <a:rPr lang="lt-LT" altLang="lt-LT" sz="2400" dirty="0"/>
              <a:t>Tolygus viršūnių pasiskirstymas</a:t>
            </a:r>
          </a:p>
          <a:p>
            <a:pPr marL="609600" indent="-609600">
              <a:buFontTx/>
              <a:buAutoNum type="arabicParenR"/>
            </a:pPr>
            <a:r>
              <a:rPr lang="lt-LT" altLang="lt-LT" sz="2400" dirty="0"/>
              <a:t>Maža grafo briaunų ilgių imties dispersija</a:t>
            </a:r>
          </a:p>
          <a:p>
            <a:pPr marL="609600" indent="-609600">
              <a:buFontTx/>
              <a:buAutoNum type="arabicParenR"/>
            </a:pPr>
            <a:r>
              <a:rPr lang="lt-LT" altLang="lt-LT" sz="2400" dirty="0"/>
              <a:t>Simetrinis grafo vaizdavimas (jei yra galimybė)</a:t>
            </a:r>
          </a:p>
        </p:txBody>
      </p:sp>
    </p:spTree>
    <p:extLst>
      <p:ext uri="{BB962C8B-B14F-4D97-AF65-F5344CB8AC3E}">
        <p14:creationId xmlns:p14="http://schemas.microsoft.com/office/powerpoint/2010/main" val="36239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lt-LT" altLang="lt-LT" sz="3000" b="1" i="1" dirty="0"/>
              <a:t>Radialinis </a:t>
            </a:r>
            <a:r>
              <a:rPr lang="lt-LT" altLang="lt-LT" sz="3000" b="1" i="1" dirty="0" smtClean="0"/>
              <a:t>ir hierarchinis medžių </a:t>
            </a:r>
            <a:r>
              <a:rPr lang="lt-LT" altLang="lt-LT" sz="3000" b="1" i="1" dirty="0"/>
              <a:t>vaizdavimas</a:t>
            </a:r>
          </a:p>
        </p:txBody>
      </p:sp>
      <p:pic>
        <p:nvPicPr>
          <p:cNvPr id="67589" name="Picture 5" descr="intro_radialin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601965"/>
            <a:ext cx="3960440" cy="393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56792"/>
            <a:ext cx="3862045" cy="40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/>
              <a:t>Radialiniu būdu pavaizduoti medžiai pagal </a:t>
            </a:r>
            <a:r>
              <a:rPr lang="en-US" altLang="lt-LT" sz="3000" b="1" i="1" dirty="0" err="1" smtClean="0"/>
              <a:t>ciklinius</a:t>
            </a:r>
            <a:r>
              <a:rPr lang="en-US" altLang="lt-LT" sz="3000" b="1" i="1" dirty="0" smtClean="0"/>
              <a:t> </a:t>
            </a:r>
            <a:r>
              <a:rPr lang="lt-LT" altLang="lt-LT" sz="3000" b="1" i="1" dirty="0" smtClean="0"/>
              <a:t>Priuferio </a:t>
            </a:r>
            <a:r>
              <a:rPr lang="lt-LT" altLang="lt-LT" sz="3000" b="1" i="1" dirty="0"/>
              <a:t>kodus</a:t>
            </a:r>
            <a:endParaRPr lang="en-US" altLang="lt-LT" sz="3000" b="1" i="1" dirty="0"/>
          </a:p>
        </p:txBody>
      </p:sp>
      <p:graphicFrame>
        <p:nvGraphicFramePr>
          <p:cNvPr id="21606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04825" y="1609725"/>
          <a:ext cx="39433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Bitmap Image" r:id="rId3" imgW="3943901" imgH="4505954" progId="Paint.Picture">
                  <p:embed/>
                </p:oleObj>
              </mc:Choice>
              <mc:Fallback>
                <p:oleObj name="Bitmap Image" r:id="rId3" imgW="3943901" imgH="4505954" progId="Paint.Picture">
                  <p:embed/>
                  <p:pic>
                    <p:nvPicPr>
                      <p:cNvPr id="216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609725"/>
                        <a:ext cx="3943350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89125"/>
          <a:ext cx="4038600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Bitmap Image" r:id="rId5" imgW="4676190" imgH="4571429" progId="Paint.Picture">
                  <p:embed/>
                </p:oleObj>
              </mc:Choice>
              <mc:Fallback>
                <p:oleObj name="Bitmap Image" r:id="rId5" imgW="4676190" imgH="4571429" progId="Paint.Picture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89125"/>
                        <a:ext cx="4038600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245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/>
              <a:t>Radialiniu būdu pavaizduoti medžiai pagal </a:t>
            </a:r>
            <a:r>
              <a:rPr lang="en-US" altLang="lt-LT" sz="3200" b="1" i="1" dirty="0" err="1" smtClean="0"/>
              <a:t>ciklinius</a:t>
            </a:r>
            <a:r>
              <a:rPr lang="en-US" altLang="lt-LT" sz="3200" b="1" i="1" dirty="0" smtClean="0"/>
              <a:t> </a:t>
            </a:r>
            <a:r>
              <a:rPr lang="lt-LT" altLang="lt-LT" sz="3200" b="1" i="1" dirty="0" smtClean="0"/>
              <a:t>Priuferio </a:t>
            </a:r>
            <a:r>
              <a:rPr lang="lt-LT" altLang="lt-LT" sz="3200" b="1" i="1" dirty="0"/>
              <a:t>kodus</a:t>
            </a:r>
            <a:endParaRPr lang="en-US" altLang="lt-LT" sz="3200" b="1" i="1" dirty="0"/>
          </a:p>
        </p:txBody>
      </p:sp>
      <p:graphicFrame>
        <p:nvGraphicFramePr>
          <p:cNvPr id="22016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84308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Bitmap Image" r:id="rId3" imgW="4552381" imgH="4552381" progId="Paint.Picture">
                  <p:embed/>
                </p:oleObj>
              </mc:Choice>
              <mc:Fallback>
                <p:oleObj name="Bitmap Image" r:id="rId3" imgW="4552381" imgH="4552381" progId="Paint.Picture">
                  <p:embed/>
                  <p:pic>
                    <p:nvPicPr>
                      <p:cNvPr id="220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308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731963"/>
          <a:ext cx="403860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Bitmap Image" r:id="rId5" imgW="4323810" imgH="4563112" progId="Paint.Picture">
                  <p:embed/>
                </p:oleObj>
              </mc:Choice>
              <mc:Fallback>
                <p:oleObj name="Bitmap Image" r:id="rId5" imgW="4323810" imgH="4563112" progId="Paint.Picture">
                  <p:embed/>
                  <p:pic>
                    <p:nvPicPr>
                      <p:cNvPr id="2201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31963"/>
                        <a:ext cx="4038600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142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/>
              <a:t>Medžio centro ir ilgiausių takų paieška</a:t>
            </a:r>
            <a:endParaRPr lang="en-US" altLang="lt-LT" sz="3200" b="1" i="1" dirty="0"/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06609"/>
              </p:ext>
            </p:extLst>
          </p:nvPr>
        </p:nvGraphicFramePr>
        <p:xfrm>
          <a:off x="1475656" y="1196752"/>
          <a:ext cx="6192688" cy="47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Bitmap Image" r:id="rId3" imgW="6504762" imgH="5020376" progId="Paint.Picture">
                  <p:embed/>
                </p:oleObj>
              </mc:Choice>
              <mc:Fallback>
                <p:oleObj name="Bitmap Image" r:id="rId3" imgW="6504762" imgH="5020376" progId="Paint.Picture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6192688" cy="472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23728" y="5913250"/>
            <a:ext cx="62753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lt-LT" sz="1400" dirty="0"/>
              <a:t>Takas</a:t>
            </a:r>
            <a:r>
              <a:rPr lang="lt-LT" altLang="lt-LT" sz="1600" baseline="-20000" dirty="0"/>
              <a:t>1</a:t>
            </a:r>
            <a:r>
              <a:rPr lang="fi-FI" altLang="lt-LT" sz="1400" dirty="0"/>
              <a:t> = [31, 14, 20, 8, 1, 34, 16, 6, 26, 3, 5]</a:t>
            </a:r>
            <a:endParaRPr lang="lt-LT" altLang="lt-LT" sz="1400" dirty="0"/>
          </a:p>
          <a:p>
            <a:pPr>
              <a:buFontTx/>
              <a:buNone/>
            </a:pPr>
            <a:r>
              <a:rPr lang="fi-FI" altLang="lt-LT" sz="1400" dirty="0"/>
              <a:t>Takas</a:t>
            </a:r>
            <a:r>
              <a:rPr lang="lt-LT" altLang="lt-LT" sz="1600" baseline="-20000" dirty="0"/>
              <a:t>2</a:t>
            </a:r>
            <a:r>
              <a:rPr lang="fi-FI" altLang="lt-LT" sz="1400" dirty="0"/>
              <a:t> = [31, 14, 20, 8, 1, 34, 16, 6, 30, 17, 25</a:t>
            </a:r>
            <a:r>
              <a:rPr lang="fi-FI" altLang="lt-LT" sz="1400" dirty="0" smtClean="0"/>
              <a:t>]</a:t>
            </a:r>
            <a:endParaRPr lang="lt-LT" altLang="lt-LT" sz="1400" dirty="0" smtClean="0"/>
          </a:p>
          <a:p>
            <a:pPr>
              <a:buFontTx/>
              <a:buNone/>
            </a:pPr>
            <a:r>
              <a:rPr lang="lt-LT" altLang="lt-LT" sz="1400" dirty="0" smtClean="0"/>
              <a:t>Centras </a:t>
            </a:r>
            <a:r>
              <a:rPr lang="en-US" altLang="lt-LT" sz="1400" dirty="0" smtClean="0"/>
              <a:t>= [34]</a:t>
            </a:r>
            <a:endParaRPr lang="en-US" altLang="lt-LT" sz="1400" dirty="0"/>
          </a:p>
        </p:txBody>
      </p:sp>
    </p:spTree>
    <p:extLst>
      <p:ext uri="{BB962C8B-B14F-4D97-AF65-F5344CB8AC3E}">
        <p14:creationId xmlns:p14="http://schemas.microsoft.com/office/powerpoint/2010/main" val="118456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Gretimumo ir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incidentumo </a:t>
            </a:r>
            <a:r>
              <a:rPr lang="lt-LT" altLang="lt-LT" sz="3200" b="1" i="1" dirty="0">
                <a:solidFill>
                  <a:schemeClr val="tx1"/>
                </a:solidFill>
              </a:rPr>
              <a:t>sąryšiai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Viršūnės grafe vadinamos gretimomis, jei jas jungia briauna.</a:t>
            </a:r>
          </a:p>
          <a:p>
            <a:r>
              <a:rPr lang="lt-LT" altLang="lt-LT" sz="2500" dirty="0" smtClean="0"/>
              <a:t>Gretimumo sąrašu </a:t>
            </a:r>
            <a:r>
              <a:rPr lang="lt-LT" sz="2500" i="1" dirty="0" smtClean="0"/>
              <a:t>Adj[u]</a:t>
            </a:r>
            <a:r>
              <a:rPr lang="lt-LT" sz="2500" dirty="0" smtClean="0"/>
              <a:t> </a:t>
            </a:r>
            <a:r>
              <a:rPr lang="lt-LT" altLang="lt-LT" sz="2500" dirty="0" smtClean="0"/>
              <a:t>vadinamas </a:t>
            </a:r>
            <a:r>
              <a:rPr lang="lt-LT" altLang="lt-LT" sz="2500" dirty="0"/>
              <a:t>viršūnei </a:t>
            </a:r>
            <a:r>
              <a:rPr lang="lt-LT" altLang="lt-LT" sz="2500" i="1" dirty="0"/>
              <a:t>u ∈ </a:t>
            </a:r>
            <a:r>
              <a:rPr lang="lt-LT" altLang="lt-LT" sz="2500" i="1" dirty="0" smtClean="0"/>
              <a:t>V </a:t>
            </a:r>
            <a:r>
              <a:rPr lang="lt-LT" altLang="lt-LT" sz="2500" dirty="0" smtClean="0"/>
              <a:t>gretimų viršūnių sąrašas, pavyzdžiui:</a:t>
            </a:r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>
              <a:buNone/>
            </a:pPr>
            <a:r>
              <a:rPr lang="lt-LT" sz="2500" i="1" dirty="0" smtClean="0"/>
              <a:t>Adj[1]</a:t>
            </a:r>
            <a:r>
              <a:rPr lang="en-US" sz="2500" i="1" dirty="0" smtClean="0"/>
              <a:t>=1, </a:t>
            </a:r>
            <a:r>
              <a:rPr lang="lt-LT" sz="2500" i="1" dirty="0" smtClean="0"/>
              <a:t>Adj[</a:t>
            </a:r>
            <a:r>
              <a:rPr lang="en-US" sz="2500" i="1" dirty="0" smtClean="0"/>
              <a:t>2</a:t>
            </a:r>
            <a:r>
              <a:rPr lang="lt-LT" sz="2500" i="1" dirty="0" smtClean="0"/>
              <a:t>]</a:t>
            </a:r>
            <a:r>
              <a:rPr lang="en-US" sz="2500" i="1" dirty="0" smtClean="0"/>
              <a:t>=[1,3],</a:t>
            </a:r>
            <a:r>
              <a:rPr lang="lt-LT" sz="2500" i="1" dirty="0" smtClean="0"/>
              <a:t> Adj[</a:t>
            </a:r>
            <a:r>
              <a:rPr lang="en-US" sz="2500" i="1" dirty="0" smtClean="0"/>
              <a:t>3</a:t>
            </a:r>
            <a:r>
              <a:rPr lang="lt-LT" sz="2500" i="1" dirty="0" smtClean="0"/>
              <a:t>]</a:t>
            </a:r>
            <a:r>
              <a:rPr lang="en-US" sz="2500" i="1" dirty="0" smtClean="0"/>
              <a:t>=[2]</a:t>
            </a:r>
            <a:r>
              <a:rPr lang="lt-LT" sz="2500" i="1" dirty="0" smtClean="0"/>
              <a:t>.</a:t>
            </a:r>
            <a:endParaRPr lang="lt-LT" altLang="lt-LT" sz="2500" i="1" dirty="0"/>
          </a:p>
          <a:p>
            <a:pPr marL="0" indent="0">
              <a:buNone/>
            </a:pPr>
            <a:endParaRPr lang="lt-LT" altLang="lt-LT" sz="2500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4835" y="3825044"/>
            <a:ext cx="1233009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167844" y="3784986"/>
            <a:ext cx="1199976" cy="104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610799" y="450912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1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3808" y="350100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2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43783" y="450912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3</a:t>
            </a:r>
            <a:endParaRPr lang="lt-LT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5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2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03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8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6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8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3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91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1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Gretimumo ir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incidentumo </a:t>
            </a:r>
            <a:r>
              <a:rPr lang="lt-LT" altLang="lt-LT" sz="3200" b="1" i="1" dirty="0">
                <a:solidFill>
                  <a:schemeClr val="tx1"/>
                </a:solidFill>
              </a:rPr>
              <a:t>sąryšiai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Grafo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briauna žymima </a:t>
            </a:r>
            <a:r>
              <a:rPr lang="lt-LT" altLang="lt-LT" sz="2500" i="1" dirty="0" smtClean="0"/>
              <a:t>uv, čia u, v </a:t>
            </a:r>
            <a:r>
              <a:rPr lang="lt-LT" altLang="lt-LT" sz="2500" dirty="0"/>
              <a:t>∈ </a:t>
            </a:r>
            <a:r>
              <a:rPr lang="en-US" altLang="lt-LT" sz="2500" i="1" dirty="0"/>
              <a:t>V </a:t>
            </a:r>
            <a:r>
              <a:rPr lang="lt-LT" altLang="lt-LT" sz="2500" i="1" dirty="0" smtClean="0"/>
              <a:t>ir galioja sąryšis: v </a:t>
            </a:r>
            <a:r>
              <a:rPr lang="lt-LT" altLang="lt-LT" sz="2500" dirty="0" smtClean="0"/>
              <a:t>∈ </a:t>
            </a:r>
            <a:r>
              <a:rPr lang="lt-LT" sz="2500" i="1" dirty="0" smtClean="0"/>
              <a:t>Adj[u].</a:t>
            </a:r>
            <a:endParaRPr lang="lt-LT" altLang="lt-LT" sz="2500" dirty="0" smtClean="0"/>
          </a:p>
          <a:p>
            <a:r>
              <a:rPr lang="lt-LT" altLang="lt-LT" sz="2500" dirty="0" smtClean="0"/>
              <a:t>Tokiu atveju sakoma, kad viršūnė </a:t>
            </a:r>
            <a:r>
              <a:rPr lang="lt-LT" altLang="lt-LT" sz="2500" i="1" dirty="0" smtClean="0"/>
              <a:t>u </a:t>
            </a:r>
            <a:r>
              <a:rPr lang="lt-LT" altLang="lt-LT" sz="2500" dirty="0" smtClean="0"/>
              <a:t>yra incidenti briaunai </a:t>
            </a:r>
            <a:r>
              <a:rPr lang="lt-LT" altLang="lt-LT" sz="2500" i="1" dirty="0" smtClean="0"/>
              <a:t>uv</a:t>
            </a:r>
            <a:r>
              <a:rPr lang="lt-LT" altLang="lt-LT" sz="2500" dirty="0" smtClean="0"/>
              <a:t> (analogiškai, </a:t>
            </a:r>
            <a:r>
              <a:rPr lang="lt-LT" altLang="lt-LT" sz="2500" i="1" dirty="0" smtClean="0"/>
              <a:t>v</a:t>
            </a:r>
            <a:r>
              <a:rPr lang="lt-LT" altLang="lt-LT" sz="2500" dirty="0" smtClean="0"/>
              <a:t> </a:t>
            </a:r>
            <a:r>
              <a:rPr lang="lt-LT" altLang="lt-LT" sz="2500" dirty="0"/>
              <a:t>yra incidenti</a:t>
            </a:r>
            <a:r>
              <a:rPr lang="lt-LT" altLang="lt-LT" sz="2500" dirty="0" smtClean="0"/>
              <a:t> </a:t>
            </a:r>
            <a:r>
              <a:rPr lang="lt-LT" altLang="lt-LT" sz="2500" i="1" dirty="0" smtClean="0"/>
              <a:t>uv</a:t>
            </a:r>
            <a:r>
              <a:rPr lang="lt-LT" altLang="lt-LT" sz="2500" dirty="0" smtClean="0"/>
              <a:t>), pavyzdžiui:</a:t>
            </a:r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endParaRPr lang="lt-LT" altLang="lt-LT" sz="2500" dirty="0" smtClean="0"/>
          </a:p>
          <a:p>
            <a:endParaRPr lang="lt-LT" altLang="lt-LT" sz="2500" dirty="0"/>
          </a:p>
          <a:p>
            <a:pPr marL="0" indent="0" algn="ctr">
              <a:buNone/>
            </a:pPr>
            <a:r>
              <a:rPr lang="lt-LT" sz="2500" i="1" dirty="0" smtClean="0"/>
              <a:t>Viršūnės </a:t>
            </a:r>
            <a:r>
              <a:rPr lang="lt-LT" sz="2500" i="1" dirty="0"/>
              <a:t>1 ir </a:t>
            </a:r>
            <a:r>
              <a:rPr lang="lt-LT" sz="2500" i="1" dirty="0" smtClean="0"/>
              <a:t>2 yra incidenčios briaunai {1,2}.</a:t>
            </a:r>
          </a:p>
          <a:p>
            <a:r>
              <a:rPr lang="lt-LT" altLang="lt-LT" sz="2500" dirty="0" smtClean="0"/>
              <a:t>Pastaba: briauna </a:t>
            </a:r>
            <a:r>
              <a:rPr lang="lt-LT" altLang="lt-LT" sz="2500" i="1" dirty="0" smtClean="0"/>
              <a:t>vv</a:t>
            </a:r>
            <a:r>
              <a:rPr lang="lt-LT" altLang="lt-LT" sz="2500" i="1" dirty="0"/>
              <a:t>, </a:t>
            </a:r>
            <a:r>
              <a:rPr lang="lt-LT" altLang="lt-LT" sz="2500" i="1" dirty="0" smtClean="0"/>
              <a:t>v </a:t>
            </a:r>
            <a:r>
              <a:rPr lang="lt-LT" altLang="lt-LT" sz="2500" i="1" dirty="0"/>
              <a:t>∈ </a:t>
            </a:r>
            <a:r>
              <a:rPr lang="en-US" altLang="lt-LT" sz="2500" i="1" dirty="0"/>
              <a:t>V </a:t>
            </a:r>
            <a:r>
              <a:rPr lang="lt-LT" altLang="lt-LT" sz="2500" dirty="0" smtClean="0"/>
              <a:t>vadinama kilpa.</a:t>
            </a:r>
            <a:endParaRPr lang="lt-LT" altLang="lt-LT" sz="2500" dirty="0"/>
          </a:p>
          <a:p>
            <a:pPr marL="0" indent="0">
              <a:buNone/>
            </a:pPr>
            <a:endParaRPr lang="lt-LT" altLang="lt-LT" sz="2500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26923" y="3897052"/>
            <a:ext cx="1233009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959932" y="3856994"/>
            <a:ext cx="1199976" cy="104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02887" y="4581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1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35896" y="357301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2</a:t>
            </a:r>
            <a:endParaRPr lang="lt-LT" sz="25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35871" y="4581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 smtClean="0">
                <a:solidFill>
                  <a:schemeClr val="tx1"/>
                </a:solidFill>
              </a:rPr>
              <a:t>3</a:t>
            </a:r>
            <a:endParaRPr lang="lt-LT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4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88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77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93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51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3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7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5776" y="5157192"/>
            <a:ext cx="62753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lt-LT" sz="1400" dirty="0"/>
              <a:t>Takas</a:t>
            </a:r>
            <a:r>
              <a:rPr lang="lt-LT" altLang="lt-LT" sz="1600" baseline="-20000" dirty="0"/>
              <a:t>1</a:t>
            </a:r>
            <a:r>
              <a:rPr lang="fi-FI" altLang="lt-LT" sz="1400" dirty="0"/>
              <a:t> = [31, 14, 20, 8, 1, 34, 16, 6, 26, 3, 5]</a:t>
            </a:r>
            <a:endParaRPr lang="lt-LT" altLang="lt-LT" sz="1400" dirty="0"/>
          </a:p>
          <a:p>
            <a:pPr>
              <a:buFontTx/>
              <a:buNone/>
            </a:pPr>
            <a:r>
              <a:rPr lang="fi-FI" altLang="lt-LT" sz="1400" dirty="0"/>
              <a:t>Takas</a:t>
            </a:r>
            <a:r>
              <a:rPr lang="lt-LT" altLang="lt-LT" sz="1600" baseline="-20000" dirty="0"/>
              <a:t>2</a:t>
            </a:r>
            <a:r>
              <a:rPr lang="fi-FI" altLang="lt-LT" sz="1400" dirty="0"/>
              <a:t> = [31, 14, 20, 8, 1, 34, 16, 6, 30, 17, 25</a:t>
            </a:r>
            <a:r>
              <a:rPr lang="fi-FI" altLang="lt-LT" sz="1400" dirty="0" smtClean="0"/>
              <a:t>]</a:t>
            </a:r>
            <a:endParaRPr lang="lt-LT" altLang="lt-LT" sz="1400" dirty="0" smtClean="0"/>
          </a:p>
          <a:p>
            <a:pPr>
              <a:buFontTx/>
              <a:buNone/>
            </a:pPr>
            <a:r>
              <a:rPr lang="lt-LT" altLang="lt-LT" sz="1400" dirty="0" smtClean="0"/>
              <a:t>Centras </a:t>
            </a:r>
            <a:r>
              <a:rPr lang="en-US" altLang="lt-LT" sz="1400" dirty="0" smtClean="0"/>
              <a:t>= [34]</a:t>
            </a:r>
            <a:endParaRPr lang="en-US" altLang="lt-LT" sz="1400" dirty="0"/>
          </a:p>
        </p:txBody>
      </p:sp>
    </p:spTree>
    <p:extLst>
      <p:ext uri="{BB962C8B-B14F-4D97-AF65-F5344CB8AC3E}">
        <p14:creationId xmlns:p14="http://schemas.microsoft.com/office/powerpoint/2010/main" val="2827798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200" b="1" i="1" dirty="0" smtClean="0"/>
              <a:t>Graf</a:t>
            </a:r>
            <a:r>
              <a:rPr lang="lt-LT" altLang="lt-LT" sz="3200" b="1" i="1" dirty="0" smtClean="0"/>
              <a:t>ų vizualicazija off formatu</a:t>
            </a:r>
            <a:endParaRPr lang="en-US" altLang="lt-LT" sz="3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340768"/>
            <a:ext cx="5400600" cy="50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Grafo užrašymas gretimumo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Grafas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užrašomas kvadratine  </a:t>
            </a:r>
            <a:r>
              <a:rPr lang="lt-LT" altLang="lt-LT" sz="2500" i="1" dirty="0"/>
              <a:t>n × n </a:t>
            </a:r>
            <a:r>
              <a:rPr lang="lt-LT" altLang="lt-LT" sz="2500" dirty="0" smtClean="0"/>
              <a:t>gretimumo </a:t>
            </a:r>
            <a:r>
              <a:rPr lang="lt-LT" altLang="lt-LT" sz="2500" dirty="0"/>
              <a:t>matrica </a:t>
            </a:r>
            <a:r>
              <a:rPr lang="lt-LT" altLang="lt-LT" sz="2500" i="1" dirty="0"/>
              <a:t>A = </a:t>
            </a:r>
            <a:r>
              <a:rPr lang="lt-LT" altLang="lt-LT" sz="2500" i="1" dirty="0" smtClean="0"/>
              <a:t>(a</a:t>
            </a:r>
            <a:r>
              <a:rPr lang="lt-LT" altLang="lt-LT" sz="2500" i="1" baseline="-25000" dirty="0" smtClean="0"/>
              <a:t>ij</a:t>
            </a:r>
            <a:r>
              <a:rPr lang="lt-LT" altLang="lt-LT" sz="25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r>
              <a:rPr lang="lt-LT" altLang="lt-LT" sz="2500" i="1" dirty="0" smtClean="0"/>
              <a:t>Pastaba: kilpos atveju viršūnė yra gretima pati sau.</a:t>
            </a:r>
            <a:endParaRPr lang="lt-LT" altLang="lt-LT" sz="25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1092" y="2847710"/>
                <a:ext cx="5289304" cy="617861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ir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yra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gretimos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lt-L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ir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ra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i="0">
                                  <a:latin typeface="Cambria Math" panose="02040503050406030204" pitchFamily="18" charset="0"/>
                                </a:rPr>
                                <m:t>gretimos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t-LT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92" y="2847710"/>
                <a:ext cx="5289304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aizdo rezultatas pagal užklausą „incidence matrix example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693439"/>
            <a:ext cx="5688632" cy="222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lt-LT" sz="3200" b="1" i="1" dirty="0" smtClean="0"/>
              <a:t>Graf</a:t>
            </a:r>
            <a:r>
              <a:rPr lang="lt-LT" altLang="lt-LT" sz="3200" b="1" i="1" dirty="0" smtClean="0"/>
              <a:t>ų vizualicazija off formatu</a:t>
            </a:r>
            <a:endParaRPr lang="en-US" altLang="lt-LT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" y="1700808"/>
            <a:ext cx="7066456" cy="3960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5816" y="59444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altLang="lt-LT" dirty="0" smtClean="0"/>
              <a:t>Sfera + cilindras trimatėje erdvėje</a:t>
            </a:r>
            <a:endParaRPr lang="lt-LT" altLang="lt-LT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7744" y="4797152"/>
            <a:ext cx="1080120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47864" y="3861048"/>
            <a:ext cx="2736304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995936" y="4221088"/>
            <a:ext cx="216024" cy="1723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11960" y="5121188"/>
            <a:ext cx="2016224" cy="8232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71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altLang="lt-LT" sz="3200" b="1" i="1" dirty="0" smtClean="0"/>
              <a:t>Sferos vizualizacija off formatu</a:t>
            </a:r>
            <a:endParaRPr lang="en-US" altLang="lt-LT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92" y="1916832"/>
            <a:ext cx="3736008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65518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8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altLang="lt-LT" sz="3200" b="1" i="1" dirty="0" smtClean="0"/>
              <a:t>Cilindro vizualizacija off formatu</a:t>
            </a:r>
            <a:endParaRPr lang="en-US" altLang="lt-LT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1556792"/>
            <a:ext cx="5976664" cy="44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 smtClean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/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Grafo užrašymas incidentumo matrica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9010" y="1628800"/>
            <a:ext cx="8133469" cy="4525963"/>
          </a:xfrm>
        </p:spPr>
        <p:txBody>
          <a:bodyPr/>
          <a:lstStyle/>
          <a:p>
            <a:r>
              <a:rPr lang="lt-LT" altLang="lt-LT" sz="2500" dirty="0" smtClean="0"/>
              <a:t>Grafas </a:t>
            </a:r>
            <a:r>
              <a:rPr lang="lt-LT" altLang="lt-LT" sz="2500" i="1" dirty="0"/>
              <a:t>G</a:t>
            </a:r>
            <a:r>
              <a:rPr lang="en-US" altLang="lt-LT" sz="2500" i="1" dirty="0"/>
              <a:t> = (V, E</a:t>
            </a:r>
            <a:r>
              <a:rPr lang="en-US" altLang="lt-LT" sz="2500" i="1" dirty="0" smtClean="0"/>
              <a:t>)</a:t>
            </a:r>
            <a:r>
              <a:rPr lang="lt-LT" altLang="lt-LT" sz="2500" i="1" dirty="0" smtClean="0"/>
              <a:t> </a:t>
            </a:r>
            <a:r>
              <a:rPr lang="lt-LT" altLang="lt-LT" sz="2500" dirty="0" smtClean="0"/>
              <a:t>užrašomas kvadratine  </a:t>
            </a:r>
            <a:r>
              <a:rPr lang="lt-LT" altLang="lt-LT" sz="2500" i="1" dirty="0"/>
              <a:t>n × </a:t>
            </a:r>
            <a:r>
              <a:rPr lang="lt-LT" altLang="lt-LT" sz="2500" i="1" dirty="0" smtClean="0"/>
              <a:t>m </a:t>
            </a:r>
            <a:r>
              <a:rPr lang="lt-LT" altLang="lt-LT" sz="2500" dirty="0" smtClean="0"/>
              <a:t>incidentumo </a:t>
            </a:r>
            <a:r>
              <a:rPr lang="lt-LT" altLang="lt-LT" sz="2500" dirty="0"/>
              <a:t>matrica </a:t>
            </a:r>
            <a:r>
              <a:rPr lang="lt-LT" altLang="lt-LT" sz="2500" i="1" dirty="0" smtClean="0"/>
              <a:t>B </a:t>
            </a:r>
            <a:r>
              <a:rPr lang="lt-LT" altLang="lt-LT" sz="2500" i="1" dirty="0"/>
              <a:t>= </a:t>
            </a:r>
            <a:r>
              <a:rPr lang="lt-LT" altLang="lt-LT" sz="2500" i="1" dirty="0" smtClean="0"/>
              <a:t>(b</a:t>
            </a:r>
            <a:r>
              <a:rPr lang="lt-LT" altLang="lt-LT" sz="2500" i="1" baseline="-25000" dirty="0" smtClean="0"/>
              <a:t>ij</a:t>
            </a:r>
            <a:r>
              <a:rPr lang="lt-LT" altLang="lt-LT" sz="2500" i="1" dirty="0" smtClean="0"/>
              <a:t>):</a:t>
            </a:r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endParaRPr lang="lt-LT" altLang="lt-LT" sz="2500" i="1" dirty="0"/>
          </a:p>
          <a:p>
            <a:endParaRPr lang="lt-LT" altLang="lt-LT" sz="2500" i="1" dirty="0" smtClean="0"/>
          </a:p>
          <a:p>
            <a:r>
              <a:rPr lang="lt-LT" altLang="lt-LT" sz="2300" i="1" dirty="0" smtClean="0"/>
              <a:t>Pastaba: kilpos </a:t>
            </a:r>
            <a:r>
              <a:rPr lang="lt-LT" altLang="lt-LT" sz="2300" i="1" dirty="0"/>
              <a:t>atveju tik </a:t>
            </a:r>
            <a:r>
              <a:rPr lang="lt-LT" altLang="lt-LT" sz="2300" i="1" dirty="0" smtClean="0"/>
              <a:t>viena viršūnė </a:t>
            </a:r>
            <a:r>
              <a:rPr lang="lt-LT" altLang="lt-LT" sz="2300" i="1" dirty="0"/>
              <a:t>incidenti </a:t>
            </a:r>
            <a:r>
              <a:rPr lang="lt-LT" altLang="lt-LT" sz="2300" i="1" dirty="0" smtClean="0"/>
              <a:t>briaunai</a:t>
            </a:r>
            <a:endParaRPr lang="lt-LT" altLang="lt-LT" sz="23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1092" y="2847710"/>
                <a:ext cx="5289304" cy="617861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yra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incidenti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briaunai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jei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vir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šū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ė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ė</m:t>
                              </m:r>
                              <m:r>
                                <m:rPr>
                                  <m:sty m:val="p"/>
                                </m:rPr>
                                <a:rPr lang="lt-LT" b="0" i="0" smtClean="0">
                                  <a:latin typeface="Cambria Math" panose="02040503050406030204" pitchFamily="18" charset="0"/>
                                </a:rPr>
                                <m:t>ra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incidenti</m:t>
                              </m:r>
                              <m:r>
                                <a:rPr lang="lt-L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lt-LT">
                                  <a:latin typeface="Cambria Math" panose="02040503050406030204" pitchFamily="18" charset="0"/>
                                </a:rPr>
                                <m:t>briaunai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t-LT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92" y="2847710"/>
                <a:ext cx="5289304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86303"/>
            <a:ext cx="7280898" cy="24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13953</TotalTime>
  <Words>2030</Words>
  <Application>Microsoft Office PowerPoint</Application>
  <PresentationFormat>On-screen Show (4:3)</PresentationFormat>
  <Paragraphs>326</Paragraphs>
  <Slides>83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Cambria Math</vt:lpstr>
      <vt:lpstr>Roboto</vt:lpstr>
      <vt:lpstr>Times New Roman</vt:lpstr>
      <vt:lpstr>Default Design</vt:lpstr>
      <vt:lpstr>Bitmap Image</vt:lpstr>
      <vt:lpstr>Duomenų struktūros ir algoritmai</vt:lpstr>
      <vt:lpstr>6 paskaitos tikslas</vt:lpstr>
      <vt:lpstr>Grafų teorija</vt:lpstr>
      <vt:lpstr>Grafo sąvoka</vt:lpstr>
      <vt:lpstr>Grafo eilė ir dydis</vt:lpstr>
      <vt:lpstr>Gretimumo ir incidentumo sąryšiai</vt:lpstr>
      <vt:lpstr>Gretimumo ir incidentumo sąryšiai</vt:lpstr>
      <vt:lpstr>Grafo užrašymas gretimumo matrica</vt:lpstr>
      <vt:lpstr>Grafo užrašymas incidentumo matrica</vt:lpstr>
      <vt:lpstr>Digrafai ir multigrafai</vt:lpstr>
      <vt:lpstr>Digrafo užrašymas gretimumo matrica</vt:lpstr>
      <vt:lpstr>Digrafo užrašymas incidentumo matrica</vt:lpstr>
      <vt:lpstr>Multigrafo užrašymas gretimumo matrica</vt:lpstr>
      <vt:lpstr>Multigrafo užrašymas incidentumo matrica</vt:lpstr>
      <vt:lpstr>Svoriniai grafai</vt:lpstr>
      <vt:lpstr>Kitos grafų teorijos sąvokos</vt:lpstr>
      <vt:lpstr>Pilnasis grafas</vt:lpstr>
      <vt:lpstr>Kitos grafų teorijos sąvokos</vt:lpstr>
      <vt:lpstr>Kitos grafų teorijos sąvokos</vt:lpstr>
      <vt:lpstr>Medžiai</vt:lpstr>
      <vt:lpstr>Medžių užrašymo būdai</vt:lpstr>
      <vt:lpstr>Medžio užrašymas gretimumo matrica</vt:lpstr>
      <vt:lpstr>Medžio užrašymas incidentumo matrica</vt:lpstr>
      <vt:lpstr>Medžio užrašymas briaunų aibe</vt:lpstr>
      <vt:lpstr>Medžio užrašymas Priuferio kodu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Priuferio kodas ir jo sudarymas pagal medį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Medžio generavimas pagal Priuferio kodą</vt:lpstr>
      <vt:lpstr>Medžių vizualizacijos algoritmų raida</vt:lpstr>
      <vt:lpstr>Estetiniai reikalavimai medžių vizualizacijai  (remiantis Di Battista et al. (1994), Section 2.1.2, Aesthetics, pp. 14–16.)</vt:lpstr>
      <vt:lpstr>Radialinis ir hierarchinis medžių vaizdavimas</vt:lpstr>
      <vt:lpstr>Radialiniu būdu pavaizduoti medžiai pagal ciklinius Priuferio kodus</vt:lpstr>
      <vt:lpstr>Radialiniu būdu pavaizduoti medžiai pagal ciklinius Priuferio kodus</vt:lpstr>
      <vt:lpstr>Medžio centro ir ilgiausių takų paieška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Grafų vizualicazija off formatu</vt:lpstr>
      <vt:lpstr>Grafų vizualicazija off formatu</vt:lpstr>
      <vt:lpstr>Sferos vizualizacija off formatu</vt:lpstr>
      <vt:lpstr>Cilindro vizualizacija off formatu</vt:lpstr>
      <vt:lpstr>Ačiū už dėmesį. 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Windows User</cp:lastModifiedBy>
  <cp:revision>444</cp:revision>
  <dcterms:created xsi:type="dcterms:W3CDTF">2012-10-13T21:23:27Z</dcterms:created>
  <dcterms:modified xsi:type="dcterms:W3CDTF">2018-03-13T21:57:10Z</dcterms:modified>
</cp:coreProperties>
</file>