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34" r:id="rId2"/>
    <p:sldId id="353" r:id="rId3"/>
    <p:sldId id="437" r:id="rId4"/>
    <p:sldId id="354" r:id="rId5"/>
    <p:sldId id="453" r:id="rId6"/>
    <p:sldId id="438" r:id="rId7"/>
    <p:sldId id="455" r:id="rId8"/>
    <p:sldId id="439" r:id="rId9"/>
    <p:sldId id="454" r:id="rId10"/>
    <p:sldId id="440" r:id="rId11"/>
    <p:sldId id="451" r:id="rId12"/>
    <p:sldId id="456" r:id="rId13"/>
    <p:sldId id="441" r:id="rId14"/>
    <p:sldId id="457" r:id="rId15"/>
    <p:sldId id="442" r:id="rId16"/>
    <p:sldId id="458" r:id="rId17"/>
    <p:sldId id="443" r:id="rId18"/>
    <p:sldId id="461" r:id="rId19"/>
    <p:sldId id="450" r:id="rId20"/>
    <p:sldId id="459" r:id="rId21"/>
    <p:sldId id="445" r:id="rId22"/>
    <p:sldId id="460" r:id="rId23"/>
    <p:sldId id="452" r:id="rId24"/>
    <p:sldId id="311" r:id="rId25"/>
  </p:sldIdLst>
  <p:sldSz cx="9144000" cy="6858000" type="screen4x3"/>
  <p:notesSz cx="6858000" cy="9144000"/>
  <p:defaultTextStyle>
    <a:defPPr>
      <a:defRPr lang="lt-L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4" autoAdjust="0"/>
    <p:restoredTop sz="93837" autoAdjust="0"/>
  </p:normalViewPr>
  <p:slideViewPr>
    <p:cSldViewPr>
      <p:cViewPr varScale="1">
        <p:scale>
          <a:sx n="108" d="100"/>
          <a:sy n="108" d="100"/>
        </p:scale>
        <p:origin x="98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D0BE141-F30F-4A96-BCB9-506BF4E734E2}" type="datetimeFigureOut">
              <a:rPr lang="lt-LT"/>
              <a:pPr>
                <a:defRPr/>
              </a:pPr>
              <a:t>2018-03-06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t-LT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lt-LT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C13AF1D-8C7B-4D13-A0D0-FB60705CE44B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13AF1D-8C7B-4D13-A0D0-FB60705CE44B}" type="slidenum">
              <a:rPr lang="lt-LT" smtClean="0"/>
              <a:pPr>
                <a:defRPr/>
              </a:pPr>
              <a:t>17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22202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09B92-D1A6-43EF-89A3-BD25087BF6C1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812970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A7451-0C6B-41CA-AF22-FE363191520E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47898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5788E-FDBE-463E-A247-BD5E23542492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012409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5462C-BDBC-47FC-BD49-ABCA1A677466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830004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A5DDF-5A83-460A-9BDF-FD7D7BD0E1FE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972030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lt-L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4342A-A072-45DA-A873-8DC873AB7489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37000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BE62E-AAB6-46E3-9C1C-D504E68E5BD1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550309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69E65-2B17-4942-9FCE-058832887ED7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736801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0A4CC-4F33-4E70-AE70-43C798316BFA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4158916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E8BF0-6731-414A-8FC5-683126ED6235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471993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C3588-ED0C-4ED2-B436-9938551704EE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551076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9A924-9CA3-40AA-AD60-FF5431AE894C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958929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2874F-8BF1-4A11-9018-6AA3D90FE03A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411616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4C165-1A57-4500-9259-ACF6AB88D2D1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815985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5862B-AE65-4ECA-B35C-5298C7954916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623354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t-L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9A39E-9FBA-452B-8930-601983F6BFF7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422008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 smtClean="0"/>
              <a:t>Click to edit Master text styles</a:t>
            </a:r>
          </a:p>
          <a:p>
            <a:pPr lvl="1"/>
            <a:r>
              <a:rPr lang="lt-LT" altLang="lt-LT" smtClean="0"/>
              <a:t>Second level</a:t>
            </a:r>
          </a:p>
          <a:p>
            <a:pPr lvl="2"/>
            <a:r>
              <a:rPr lang="lt-LT" altLang="lt-LT" smtClean="0"/>
              <a:t>Third level</a:t>
            </a:r>
          </a:p>
          <a:p>
            <a:pPr lvl="3"/>
            <a:r>
              <a:rPr lang="lt-LT" altLang="lt-LT" smtClean="0"/>
              <a:t>Fourth level</a:t>
            </a:r>
          </a:p>
          <a:p>
            <a:pPr lvl="4"/>
            <a:r>
              <a:rPr lang="lt-LT" altLang="lt-LT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7514299-AC6F-4C06-B7ED-47DB1A1F79D8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HcPqUe2GZM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hellsort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gBzjlCcFvc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Sceec-wEyw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tQL_ll5KhQ" TargetMode="Externa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u4gDuFabIM" TargetMode="Externa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mhjrI-aW5o&amp;list=PLGvfHSgImk4bKYlXpzPVEN-ictZhrGK04" TargetMode="External"/><Relationship Id="rId2" Type="http://schemas.openxmlformats.org/officeDocument/2006/relationships/hyperlink" Target="Rikiavimo%20algoritm&#371;%20vizualizacij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anthema.net/2013/sound-of-sorting/" TargetMode="External"/><Relationship Id="rId5" Type="http://schemas.openxmlformats.org/officeDocument/2006/relationships/hyperlink" Target="https://www.geeksforgeeks.org/sorting-algorithms/" TargetMode="External"/><Relationship Id="rId4" Type="http://schemas.openxmlformats.org/officeDocument/2006/relationships/hyperlink" Target="http://www.youtube.com/watch?v=kPRA0W1kECg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WBP4lzkoyM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mhjrI-aW5o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GzPmgsI-pQ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685800" y="1412875"/>
            <a:ext cx="7772400" cy="1470025"/>
          </a:xfrm>
        </p:spPr>
        <p:txBody>
          <a:bodyPr/>
          <a:lstStyle/>
          <a:p>
            <a:r>
              <a:rPr lang="lt-LT" altLang="lt-LT" b="1" i="1" dirty="0" smtClean="0">
                <a:solidFill>
                  <a:srgbClr val="C00000"/>
                </a:solidFill>
              </a:rPr>
              <a:t>Duomenų struktūros</a:t>
            </a:r>
            <a:br>
              <a:rPr lang="lt-LT" altLang="lt-LT" b="1" i="1" dirty="0" smtClean="0">
                <a:solidFill>
                  <a:srgbClr val="C00000"/>
                </a:solidFill>
              </a:rPr>
            </a:br>
            <a:r>
              <a:rPr lang="lt-LT" altLang="lt-LT" b="1" i="1" dirty="0" smtClean="0">
                <a:solidFill>
                  <a:srgbClr val="C00000"/>
                </a:solidFill>
              </a:rPr>
              <a:t>ir algoritmai</a:t>
            </a:r>
            <a:endParaRPr lang="lt-LT" altLang="lt-LT" dirty="0" smtClean="0"/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1371600" y="3213100"/>
            <a:ext cx="6400800" cy="1752600"/>
          </a:xfrm>
        </p:spPr>
        <p:txBody>
          <a:bodyPr/>
          <a:lstStyle/>
          <a:p>
            <a:pPr eaLnBrk="1" hangingPunct="1"/>
            <a:endParaRPr lang="lt-LT" altLang="lt-LT" sz="3000" dirty="0" smtClean="0"/>
          </a:p>
          <a:p>
            <a:pPr eaLnBrk="1" hangingPunct="1"/>
            <a:r>
              <a:rPr lang="lt-LT" altLang="lt-LT" sz="3000" dirty="0" smtClean="0"/>
              <a:t>5 </a:t>
            </a:r>
            <a:r>
              <a:rPr lang="lt-LT" altLang="lt-LT" sz="3000" dirty="0" smtClean="0"/>
              <a:t>paskaita</a:t>
            </a:r>
          </a:p>
          <a:p>
            <a:pPr eaLnBrk="1" hangingPunct="1"/>
            <a:endParaRPr lang="lt-LT" altLang="lt-LT" b="1" dirty="0" smtClean="0">
              <a:solidFill>
                <a:srgbClr val="003300"/>
              </a:solidFill>
            </a:endParaRPr>
          </a:p>
          <a:p>
            <a:pPr eaLnBrk="1" hangingPunct="1"/>
            <a:endParaRPr lang="lt-LT" altLang="lt-LT" b="1" dirty="0" smtClean="0">
              <a:solidFill>
                <a:srgbClr val="003300"/>
              </a:solidFill>
            </a:endParaRPr>
          </a:p>
          <a:p>
            <a:pPr eaLnBrk="1" hangingPunct="1"/>
            <a:r>
              <a:rPr lang="lt-LT" altLang="lt-LT" sz="2000" b="1" dirty="0" smtClean="0">
                <a:solidFill>
                  <a:srgbClr val="003300"/>
                </a:solidFill>
              </a:rPr>
              <a:t>2018-03-07</a:t>
            </a:r>
            <a:endParaRPr lang="lt-LT" altLang="lt-LT" sz="2000" b="1" dirty="0" smtClean="0">
              <a:solidFill>
                <a:srgbClr val="003300"/>
              </a:solidFill>
            </a:endParaRPr>
          </a:p>
          <a:p>
            <a:endParaRPr lang="lt-LT" altLang="lt-L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000" b="1" i="1" dirty="0">
                <a:solidFill>
                  <a:schemeClr val="tx1"/>
                </a:solidFill>
              </a:rPr>
              <a:t>Rikiavimas Šelo metodu (angl. Shell sort)</a:t>
            </a:r>
            <a:endParaRPr lang="lt-LT" altLang="lt-LT" sz="3000" b="1" i="1" noProof="0" dirty="0" smtClean="0"/>
          </a:p>
        </p:txBody>
      </p:sp>
      <p:sp>
        <p:nvSpPr>
          <p:cNvPr id="4" name="Rectangle 3"/>
          <p:cNvSpPr/>
          <p:nvPr/>
        </p:nvSpPr>
        <p:spPr>
          <a:xfrm>
            <a:off x="899592" y="1417638"/>
            <a:ext cx="53285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b="1" dirty="0"/>
              <a:t>SHELL-SORT</a:t>
            </a:r>
            <a:r>
              <a:rPr lang="lt-LT" dirty="0"/>
              <a:t>(A):</a:t>
            </a:r>
          </a:p>
          <a:p>
            <a:r>
              <a:rPr lang="en-US" dirty="0" smtClean="0"/>
              <a:t>1.</a:t>
            </a:r>
            <a:r>
              <a:rPr lang="lt-LT" dirty="0" smtClean="0"/>
              <a:t>    </a:t>
            </a:r>
            <a:r>
              <a:rPr lang="lt-LT" dirty="0"/>
              <a:t>n ← len(A)</a:t>
            </a:r>
          </a:p>
          <a:p>
            <a:r>
              <a:rPr lang="en-US" dirty="0" smtClean="0"/>
              <a:t>2.</a:t>
            </a:r>
            <a:r>
              <a:rPr lang="lt-LT" dirty="0" smtClean="0"/>
              <a:t>    </a:t>
            </a:r>
            <a:r>
              <a:rPr lang="lt-LT" dirty="0"/>
              <a:t>gap ← [ n / 2 ] # sveikoji dalis</a:t>
            </a:r>
          </a:p>
          <a:p>
            <a:r>
              <a:rPr lang="en-US" dirty="0" smtClean="0"/>
              <a:t>3.</a:t>
            </a:r>
            <a:r>
              <a:rPr lang="lt-LT" dirty="0" smtClean="0"/>
              <a:t>    </a:t>
            </a:r>
            <a:r>
              <a:rPr lang="lt-LT" b="1" dirty="0"/>
              <a:t>while</a:t>
            </a:r>
            <a:r>
              <a:rPr lang="lt-LT" dirty="0"/>
              <a:t> gap &gt; </a:t>
            </a:r>
            <a:r>
              <a:rPr lang="lt-LT" dirty="0" smtClean="0"/>
              <a:t>0</a:t>
            </a:r>
            <a:r>
              <a:rPr lang="en-US" dirty="0" smtClean="0"/>
              <a:t> </a:t>
            </a:r>
            <a:r>
              <a:rPr lang="en-US" b="1" dirty="0" smtClean="0"/>
              <a:t>do</a:t>
            </a:r>
            <a:endParaRPr lang="lt-LT" b="1" dirty="0" smtClean="0"/>
          </a:p>
          <a:p>
            <a:r>
              <a:rPr lang="en-US" dirty="0" smtClean="0"/>
              <a:t>4.</a:t>
            </a:r>
            <a:r>
              <a:rPr lang="lt-LT" dirty="0" smtClean="0"/>
              <a:t>        </a:t>
            </a:r>
            <a:r>
              <a:rPr lang="lt-LT" b="1" dirty="0" smtClean="0"/>
              <a:t>for</a:t>
            </a:r>
            <a:r>
              <a:rPr lang="lt-LT" dirty="0"/>
              <a:t> i ← </a:t>
            </a:r>
            <a:r>
              <a:rPr lang="en-US" dirty="0" smtClean="0"/>
              <a:t>gap</a:t>
            </a:r>
            <a:r>
              <a:rPr lang="lt-LT" dirty="0" smtClean="0"/>
              <a:t> </a:t>
            </a:r>
            <a:r>
              <a:rPr lang="lt-LT" dirty="0"/>
              <a:t>to n</a:t>
            </a:r>
            <a:r>
              <a:rPr lang="en-US" dirty="0" smtClean="0"/>
              <a:t> </a:t>
            </a:r>
            <a:r>
              <a:rPr lang="lt-LT" dirty="0"/>
              <a:t>– </a:t>
            </a:r>
            <a:r>
              <a:rPr lang="en-US" dirty="0" smtClean="0"/>
              <a:t>1 </a:t>
            </a:r>
            <a:r>
              <a:rPr lang="en-US" b="1" dirty="0" smtClean="0"/>
              <a:t>do</a:t>
            </a:r>
            <a:endParaRPr lang="lt-LT" b="1" dirty="0" smtClean="0"/>
          </a:p>
          <a:p>
            <a:r>
              <a:rPr lang="en-US" dirty="0" smtClean="0"/>
              <a:t>5.</a:t>
            </a:r>
            <a:r>
              <a:rPr lang="lt-LT" dirty="0" smtClean="0"/>
              <a:t>            </a:t>
            </a:r>
            <a:r>
              <a:rPr lang="lt-LT" dirty="0"/>
              <a:t>temp ← A</a:t>
            </a:r>
            <a:r>
              <a:rPr lang="lt-LT" dirty="0" smtClean="0"/>
              <a:t>[</a:t>
            </a:r>
            <a:r>
              <a:rPr lang="en-US" dirty="0" smtClean="0"/>
              <a:t> </a:t>
            </a:r>
            <a:r>
              <a:rPr lang="en-US" dirty="0"/>
              <a:t>i</a:t>
            </a:r>
            <a:r>
              <a:rPr lang="en-US" dirty="0" smtClean="0"/>
              <a:t> </a:t>
            </a:r>
            <a:r>
              <a:rPr lang="lt-LT" dirty="0" smtClean="0"/>
              <a:t>]</a:t>
            </a:r>
            <a:endParaRPr lang="lt-LT" dirty="0"/>
          </a:p>
          <a:p>
            <a:r>
              <a:rPr lang="en-US" dirty="0" smtClean="0"/>
              <a:t>6.</a:t>
            </a:r>
            <a:r>
              <a:rPr lang="lt-LT" dirty="0" smtClean="0"/>
              <a:t>            </a:t>
            </a:r>
            <a:r>
              <a:rPr lang="lt-LT" dirty="0"/>
              <a:t>j ← i</a:t>
            </a:r>
          </a:p>
          <a:p>
            <a:r>
              <a:rPr lang="en-US" dirty="0" smtClean="0"/>
              <a:t>7.</a:t>
            </a:r>
            <a:r>
              <a:rPr lang="lt-LT" dirty="0" smtClean="0"/>
              <a:t>            </a:t>
            </a:r>
            <a:r>
              <a:rPr lang="lt-LT" b="1" dirty="0"/>
              <a:t>while</a:t>
            </a:r>
            <a:r>
              <a:rPr lang="lt-LT" dirty="0"/>
              <a:t>  j ≥ gap </a:t>
            </a:r>
            <a:r>
              <a:rPr lang="lt-LT" b="1" dirty="0"/>
              <a:t>and</a:t>
            </a:r>
            <a:r>
              <a:rPr lang="lt-LT" dirty="0"/>
              <a:t> A</a:t>
            </a:r>
            <a:r>
              <a:rPr lang="lt-LT" dirty="0" smtClean="0"/>
              <a:t>[</a:t>
            </a:r>
            <a:r>
              <a:rPr lang="en-US" dirty="0" smtClean="0"/>
              <a:t> </a:t>
            </a:r>
            <a:r>
              <a:rPr lang="lt-LT" dirty="0" smtClean="0"/>
              <a:t>j</a:t>
            </a:r>
            <a:r>
              <a:rPr lang="en-US" dirty="0"/>
              <a:t> </a:t>
            </a:r>
            <a:r>
              <a:rPr lang="lt-LT" dirty="0"/>
              <a:t>– </a:t>
            </a:r>
            <a:r>
              <a:rPr lang="lt-LT" dirty="0" smtClean="0"/>
              <a:t>gap</a:t>
            </a:r>
            <a:r>
              <a:rPr lang="en-US" dirty="0" smtClean="0"/>
              <a:t> </a:t>
            </a:r>
            <a:r>
              <a:rPr lang="lt-LT" dirty="0" smtClean="0"/>
              <a:t>] &gt;</a:t>
            </a:r>
            <a:r>
              <a:rPr lang="en-US" dirty="0" smtClean="0"/>
              <a:t> </a:t>
            </a:r>
            <a:r>
              <a:rPr lang="lt-LT" dirty="0" smtClean="0"/>
              <a:t>temp</a:t>
            </a:r>
            <a:r>
              <a:rPr lang="en-US" dirty="0" smtClean="0"/>
              <a:t> </a:t>
            </a:r>
            <a:r>
              <a:rPr lang="en-US" b="1" dirty="0"/>
              <a:t>do</a:t>
            </a:r>
            <a:endParaRPr lang="lt-LT" b="1" dirty="0"/>
          </a:p>
          <a:p>
            <a:r>
              <a:rPr lang="en-US" dirty="0" smtClean="0"/>
              <a:t>8.</a:t>
            </a:r>
            <a:r>
              <a:rPr lang="lt-LT" dirty="0" smtClean="0"/>
              <a:t>                </a:t>
            </a:r>
            <a:r>
              <a:rPr lang="lt-LT" dirty="0"/>
              <a:t>A</a:t>
            </a:r>
            <a:r>
              <a:rPr lang="lt-LT" dirty="0" smtClean="0"/>
              <a:t>[</a:t>
            </a:r>
            <a:r>
              <a:rPr lang="en-US" dirty="0" smtClean="0"/>
              <a:t> </a:t>
            </a:r>
            <a:r>
              <a:rPr lang="lt-LT" dirty="0" smtClean="0"/>
              <a:t>j</a:t>
            </a:r>
            <a:r>
              <a:rPr lang="en-US" dirty="0" smtClean="0"/>
              <a:t> </a:t>
            </a:r>
            <a:r>
              <a:rPr lang="lt-LT" dirty="0" smtClean="0"/>
              <a:t>] </a:t>
            </a:r>
            <a:r>
              <a:rPr lang="lt-LT" dirty="0"/>
              <a:t>← A</a:t>
            </a:r>
            <a:r>
              <a:rPr lang="lt-LT" dirty="0" smtClean="0"/>
              <a:t>[</a:t>
            </a:r>
            <a:r>
              <a:rPr lang="en-US" dirty="0" smtClean="0"/>
              <a:t> </a:t>
            </a:r>
            <a:r>
              <a:rPr lang="lt-LT" dirty="0" smtClean="0"/>
              <a:t>j</a:t>
            </a:r>
            <a:r>
              <a:rPr lang="en-US" dirty="0"/>
              <a:t> </a:t>
            </a:r>
            <a:r>
              <a:rPr lang="lt-LT" dirty="0"/>
              <a:t>– </a:t>
            </a:r>
            <a:r>
              <a:rPr lang="lt-LT" dirty="0" smtClean="0"/>
              <a:t>gap</a:t>
            </a:r>
            <a:r>
              <a:rPr lang="en-US" dirty="0" smtClean="0"/>
              <a:t> </a:t>
            </a:r>
            <a:r>
              <a:rPr lang="lt-LT" dirty="0" smtClean="0"/>
              <a:t>]</a:t>
            </a:r>
            <a:endParaRPr lang="lt-LT" dirty="0"/>
          </a:p>
          <a:p>
            <a:r>
              <a:rPr lang="en-US" dirty="0" smtClean="0"/>
              <a:t>9.</a:t>
            </a:r>
            <a:r>
              <a:rPr lang="lt-LT" dirty="0" smtClean="0"/>
              <a:t>                </a:t>
            </a:r>
            <a:r>
              <a:rPr lang="lt-LT" dirty="0"/>
              <a:t>j ← j – </a:t>
            </a:r>
            <a:r>
              <a:rPr lang="lt-LT" dirty="0" smtClean="0"/>
              <a:t>gap</a:t>
            </a:r>
          </a:p>
          <a:p>
            <a:r>
              <a:rPr lang="en-US" dirty="0" smtClean="0"/>
              <a:t>10.</a:t>
            </a:r>
            <a:r>
              <a:rPr lang="lt-LT" dirty="0" smtClean="0"/>
              <a:t>          A[</a:t>
            </a:r>
            <a:r>
              <a:rPr lang="en-US" dirty="0" smtClean="0"/>
              <a:t> </a:t>
            </a:r>
            <a:r>
              <a:rPr lang="lt-LT" dirty="0" smtClean="0"/>
              <a:t>j</a:t>
            </a:r>
            <a:r>
              <a:rPr lang="en-US" dirty="0" smtClean="0"/>
              <a:t> </a:t>
            </a:r>
            <a:r>
              <a:rPr lang="lt-LT" dirty="0" smtClean="0"/>
              <a:t>] ← temp</a:t>
            </a:r>
          </a:p>
          <a:p>
            <a:r>
              <a:rPr lang="en-US" dirty="0" smtClean="0"/>
              <a:t>11.</a:t>
            </a:r>
            <a:r>
              <a:rPr lang="lt-LT" dirty="0" smtClean="0"/>
              <a:t>    </a:t>
            </a:r>
            <a:r>
              <a:rPr lang="en-US" dirty="0" smtClean="0"/>
              <a:t> </a:t>
            </a:r>
            <a:r>
              <a:rPr lang="lt-LT" dirty="0" smtClean="0"/>
              <a:t> gap </a:t>
            </a:r>
            <a:r>
              <a:rPr lang="lt-LT" dirty="0"/>
              <a:t>← [ gap / 2 </a:t>
            </a:r>
            <a:r>
              <a:rPr lang="lt-LT" dirty="0" smtClean="0"/>
              <a:t>]</a:t>
            </a:r>
            <a:endParaRPr lang="lt-LT" dirty="0"/>
          </a:p>
        </p:txBody>
      </p:sp>
      <p:sp>
        <p:nvSpPr>
          <p:cNvPr id="5" name="Rectangle 4"/>
          <p:cNvSpPr/>
          <p:nvPr/>
        </p:nvSpPr>
        <p:spPr>
          <a:xfrm>
            <a:off x="905510" y="5157192"/>
            <a:ext cx="5616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 smtClean="0"/>
              <a:t>Galimi tarpo parinkimai:</a:t>
            </a:r>
          </a:p>
          <a:p>
            <a:r>
              <a:rPr lang="lt-LT" dirty="0" smtClean="0"/>
              <a:t>gap </a:t>
            </a:r>
            <a:r>
              <a:rPr lang="lt-LT" dirty="0"/>
              <a:t>← [ n / </a:t>
            </a:r>
            <a:r>
              <a:rPr lang="lt-LT" dirty="0" smtClean="0"/>
              <a:t>2</a:t>
            </a:r>
            <a:r>
              <a:rPr lang="lt-LT" baseline="30000" dirty="0" smtClean="0"/>
              <a:t>k</a:t>
            </a:r>
            <a:r>
              <a:rPr lang="lt-LT" dirty="0" smtClean="0"/>
              <a:t> ]	 </a:t>
            </a:r>
            <a:r>
              <a:rPr lang="lt-LT" dirty="0"/>
              <a:t>(Shell, 1959</a:t>
            </a:r>
            <a:r>
              <a:rPr lang="lt-LT" dirty="0" smtClean="0"/>
              <a:t>),</a:t>
            </a:r>
          </a:p>
          <a:p>
            <a:r>
              <a:rPr lang="lt-LT" dirty="0"/>
              <a:t>gap ← </a:t>
            </a:r>
            <a:r>
              <a:rPr lang="lt-LT" dirty="0" smtClean="0"/>
              <a:t>2 * [ </a:t>
            </a:r>
            <a:r>
              <a:rPr lang="lt-LT" dirty="0"/>
              <a:t>n / </a:t>
            </a:r>
            <a:r>
              <a:rPr lang="lt-LT" dirty="0" smtClean="0"/>
              <a:t>2</a:t>
            </a:r>
            <a:r>
              <a:rPr lang="lt-LT" baseline="30000" dirty="0" smtClean="0"/>
              <a:t>k+1</a:t>
            </a:r>
            <a:r>
              <a:rPr lang="lt-LT" dirty="0"/>
              <a:t> ] + </a:t>
            </a:r>
            <a:r>
              <a:rPr lang="lt-LT" dirty="0" smtClean="0"/>
              <a:t>1	(</a:t>
            </a:r>
            <a:r>
              <a:rPr lang="lt-LT" dirty="0"/>
              <a:t>Frank &amp; Lazarus, </a:t>
            </a:r>
            <a:r>
              <a:rPr lang="lt-LT" dirty="0" smtClean="0"/>
              <a:t>1960).</a:t>
            </a:r>
            <a:endParaRPr lang="lt-LT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487498"/>
            <a:ext cx="2638425" cy="3276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99592" y="6150450"/>
            <a:ext cx="57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i="1" dirty="0">
                <a:latin typeface="Roboto"/>
              </a:rPr>
              <a:t>GeeksforGeeks</a:t>
            </a:r>
            <a:r>
              <a:rPr lang="lt-LT" dirty="0">
                <a:latin typeface="Roboto"/>
              </a:rPr>
              <a:t> vizualizacija:</a:t>
            </a:r>
          </a:p>
          <a:p>
            <a:r>
              <a:rPr lang="lt-LT" dirty="0">
                <a:latin typeface="Roboto"/>
                <a:hlinkClick r:id="rId3"/>
              </a:rPr>
              <a:t>https://www.youtube.com/watch?v=SHcPqUe2GZM</a:t>
            </a:r>
            <a:endParaRPr lang="lt-LT" dirty="0"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65244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600" b="1" i="1" dirty="0" smtClean="0">
                <a:solidFill>
                  <a:schemeClr val="tx1"/>
                </a:solidFill>
              </a:rPr>
              <a:t>Dar daugiau galimų tarpų...</a:t>
            </a:r>
            <a:endParaRPr lang="lt-LT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776" y="1268760"/>
            <a:ext cx="7880448" cy="54681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37885" y="1635542"/>
            <a:ext cx="461665" cy="4734629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lt-LT" dirty="0" smtClean="0"/>
              <a:t>Šaltinis: </a:t>
            </a:r>
            <a:r>
              <a:rPr lang="lt-LT" dirty="0" smtClean="0">
                <a:hlinkClick r:id="rId3"/>
              </a:rPr>
              <a:t>https</a:t>
            </a:r>
            <a:r>
              <a:rPr lang="lt-LT" dirty="0">
                <a:hlinkClick r:id="rId3"/>
              </a:rPr>
              <a:t>://en.wikipedia.org/wiki/Shellsort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424886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000" b="1" i="1" dirty="0" smtClean="0">
                <a:solidFill>
                  <a:schemeClr val="tx1"/>
                </a:solidFill>
              </a:rPr>
              <a:t>Šelo rikiavimo </a:t>
            </a:r>
            <a:r>
              <a:rPr lang="lt-LT" altLang="lt-LT" sz="3000" b="1" i="1" dirty="0">
                <a:solidFill>
                  <a:schemeClr val="tx1"/>
                </a:solidFill>
              </a:rPr>
              <a:t>algoritmo </a:t>
            </a:r>
            <a:r>
              <a:rPr lang="lt-LT" altLang="lt-LT" sz="3000" b="1" i="1" dirty="0" smtClean="0">
                <a:solidFill>
                  <a:schemeClr val="tx1"/>
                </a:solidFill>
              </a:rPr>
              <a:t>sudėtingumas</a:t>
            </a:r>
            <a:endParaRPr lang="lt-LT" altLang="lt-LT" sz="3000" b="1" i="1" noProof="0" dirty="0" smtClean="0"/>
          </a:p>
        </p:txBody>
      </p:sp>
      <p:sp>
        <p:nvSpPr>
          <p:cNvPr id="34" name="Rectangle 33"/>
          <p:cNvSpPr/>
          <p:nvPr/>
        </p:nvSpPr>
        <p:spPr>
          <a:xfrm>
            <a:off x="611560" y="1772816"/>
            <a:ext cx="83884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dirty="0" smtClean="0"/>
              <a:t>Blogiausiu atveju: O(n log</a:t>
            </a:r>
            <a:r>
              <a:rPr lang="lt-LT" sz="2400" baseline="30000" dirty="0" smtClean="0"/>
              <a:t>2</a:t>
            </a:r>
            <a:r>
              <a:rPr lang="lt-LT" sz="2400" dirty="0" smtClean="0"/>
              <a:t>n),</a:t>
            </a:r>
          </a:p>
          <a:p>
            <a:r>
              <a:rPr lang="lt-LT" sz="2400" dirty="0" smtClean="0"/>
              <a:t>Geriausiu </a:t>
            </a:r>
            <a:r>
              <a:rPr lang="lt-LT" sz="2400" dirty="0"/>
              <a:t>atveju: </a:t>
            </a:r>
            <a:r>
              <a:rPr lang="lt-LT" sz="2400" dirty="0" smtClean="0"/>
              <a:t>O(n)</a:t>
            </a:r>
            <a:r>
              <a:rPr lang="lt-LT" sz="2400" i="1" dirty="0" smtClean="0"/>
              <a:t>,</a:t>
            </a:r>
          </a:p>
          <a:p>
            <a:r>
              <a:rPr lang="lt-LT" sz="2400" dirty="0" smtClean="0"/>
              <a:t>Vidutiniu </a:t>
            </a:r>
            <a:r>
              <a:rPr lang="lt-LT" sz="2400" dirty="0"/>
              <a:t>atveju: </a:t>
            </a:r>
            <a:r>
              <a:rPr lang="lt-LT" sz="2400" dirty="0" smtClean="0"/>
              <a:t>priklauso nuo tarpų parinkimo</a:t>
            </a:r>
            <a:endParaRPr lang="lt-LT" sz="2400" dirty="0"/>
          </a:p>
          <a:p>
            <a:r>
              <a:rPr lang="lt-LT" sz="2400" dirty="0" smtClean="0"/>
              <a:t>(vidutiniškai ~O(n log n) arba </a:t>
            </a:r>
            <a:r>
              <a:rPr lang="lt-LT" sz="2400" dirty="0"/>
              <a:t>~</a:t>
            </a:r>
            <a:r>
              <a:rPr lang="lt-LT" sz="2400" dirty="0" smtClean="0"/>
              <a:t>O(n</a:t>
            </a:r>
            <a:r>
              <a:rPr lang="lt-LT" sz="2400" baseline="30000" dirty="0" smtClean="0"/>
              <a:t>1,2</a:t>
            </a:r>
            <a:r>
              <a:rPr lang="lt-LT" sz="2400" dirty="0" smtClean="0"/>
              <a:t>)).</a:t>
            </a:r>
          </a:p>
          <a:p>
            <a:endParaRPr lang="lt-LT" sz="2400" dirty="0"/>
          </a:p>
          <a:p>
            <a:r>
              <a:rPr lang="lt-LT" sz="2400" dirty="0" smtClean="0"/>
              <a:t>Vidinės atminties naudojimas blogiausiu atveju: O(n).</a:t>
            </a:r>
          </a:p>
          <a:p>
            <a:endParaRPr lang="lt-LT" sz="2400" dirty="0"/>
          </a:p>
          <a:p>
            <a:r>
              <a:rPr lang="lt-LT" sz="2400" dirty="0"/>
              <a:t>Ar algoritmas stabilus? – </a:t>
            </a:r>
            <a:r>
              <a:rPr lang="lt-LT" sz="2400" dirty="0" smtClean="0"/>
              <a:t>NE</a:t>
            </a:r>
            <a:endParaRPr lang="lt-LT" sz="2400" dirty="0"/>
          </a:p>
        </p:txBody>
      </p:sp>
    </p:spTree>
    <p:extLst>
      <p:ext uri="{BB962C8B-B14F-4D97-AF65-F5344CB8AC3E}">
        <p14:creationId xmlns:p14="http://schemas.microsoft.com/office/powerpoint/2010/main" val="321246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lt-LT" sz="2700" b="1" i="1" dirty="0">
                <a:solidFill>
                  <a:schemeClr val="tx1"/>
                </a:solidFill>
              </a:rPr>
              <a:t>Spartaus rikiavimo algoritmas (angl. Quick sort)</a:t>
            </a:r>
            <a:endParaRPr lang="lt-LT" altLang="lt-LT" sz="2700" b="1" i="1" noProof="0" dirty="0" smtClean="0"/>
          </a:p>
        </p:txBody>
      </p:sp>
      <p:sp>
        <p:nvSpPr>
          <p:cNvPr id="3" name="Rectangle 2"/>
          <p:cNvSpPr/>
          <p:nvPr/>
        </p:nvSpPr>
        <p:spPr>
          <a:xfrm>
            <a:off x="922767" y="1700808"/>
            <a:ext cx="77768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PARTITION</a:t>
            </a:r>
            <a:r>
              <a:rPr lang="lt-LT" dirty="0" smtClean="0"/>
              <a:t>(A</a:t>
            </a:r>
            <a:r>
              <a:rPr lang="lt-LT" dirty="0"/>
              <a:t>, low, high):</a:t>
            </a:r>
          </a:p>
          <a:p>
            <a:r>
              <a:rPr lang="en-US" dirty="0" smtClean="0"/>
              <a:t>1.</a:t>
            </a:r>
            <a:r>
              <a:rPr lang="lt-LT" dirty="0" smtClean="0"/>
              <a:t>    </a:t>
            </a:r>
            <a:r>
              <a:rPr lang="lt-LT" dirty="0"/>
              <a:t>i ← </a:t>
            </a:r>
            <a:r>
              <a:rPr lang="lt-LT" dirty="0" smtClean="0"/>
              <a:t>(low </a:t>
            </a:r>
            <a:r>
              <a:rPr lang="lt-LT" dirty="0"/>
              <a:t>– </a:t>
            </a:r>
            <a:r>
              <a:rPr lang="lt-LT" dirty="0" smtClean="0"/>
              <a:t>1)</a:t>
            </a:r>
            <a:endParaRPr lang="lt-LT" dirty="0"/>
          </a:p>
          <a:p>
            <a:r>
              <a:rPr lang="en-US" dirty="0" smtClean="0"/>
              <a:t>2.</a:t>
            </a:r>
            <a:r>
              <a:rPr lang="lt-LT" dirty="0" smtClean="0"/>
              <a:t>    </a:t>
            </a:r>
            <a:r>
              <a:rPr lang="lt-LT" dirty="0"/>
              <a:t>pivot ← A[high]</a:t>
            </a:r>
          </a:p>
          <a:p>
            <a:r>
              <a:rPr lang="en-US" dirty="0" smtClean="0"/>
              <a:t>3.</a:t>
            </a:r>
            <a:r>
              <a:rPr lang="lt-LT" dirty="0" smtClean="0"/>
              <a:t>    </a:t>
            </a:r>
            <a:r>
              <a:rPr lang="lt-LT" b="1" dirty="0"/>
              <a:t>for</a:t>
            </a:r>
            <a:r>
              <a:rPr lang="lt-LT" dirty="0"/>
              <a:t> j ← low </a:t>
            </a:r>
            <a:r>
              <a:rPr lang="lt-LT" b="1" dirty="0"/>
              <a:t>to</a:t>
            </a:r>
            <a:r>
              <a:rPr lang="lt-LT" dirty="0"/>
              <a:t> high – 1 </a:t>
            </a:r>
            <a:r>
              <a:rPr lang="lt-LT" b="1" dirty="0"/>
              <a:t>do</a:t>
            </a:r>
          </a:p>
          <a:p>
            <a:r>
              <a:rPr lang="en-US" dirty="0" smtClean="0"/>
              <a:t>4.</a:t>
            </a:r>
            <a:r>
              <a:rPr lang="lt-LT" dirty="0" smtClean="0"/>
              <a:t>        </a:t>
            </a:r>
            <a:r>
              <a:rPr lang="lt-LT" b="1" dirty="0"/>
              <a:t>if</a:t>
            </a:r>
            <a:r>
              <a:rPr lang="lt-LT" dirty="0"/>
              <a:t> A</a:t>
            </a:r>
            <a:r>
              <a:rPr lang="lt-LT" dirty="0" smtClean="0"/>
              <a:t>[</a:t>
            </a:r>
            <a:r>
              <a:rPr lang="en-US" dirty="0" smtClean="0"/>
              <a:t> </a:t>
            </a:r>
            <a:r>
              <a:rPr lang="lt-LT" dirty="0" smtClean="0"/>
              <a:t>j</a:t>
            </a:r>
            <a:r>
              <a:rPr lang="en-US" dirty="0" smtClean="0"/>
              <a:t> </a:t>
            </a:r>
            <a:r>
              <a:rPr lang="lt-LT" dirty="0" smtClean="0"/>
              <a:t>] </a:t>
            </a:r>
            <a:r>
              <a:rPr lang="lt-LT" dirty="0"/>
              <a:t>≤ pivot </a:t>
            </a:r>
            <a:r>
              <a:rPr lang="lt-LT" b="1" dirty="0"/>
              <a:t>then</a:t>
            </a:r>
          </a:p>
          <a:p>
            <a:r>
              <a:rPr lang="en-US" dirty="0" smtClean="0"/>
              <a:t>5.</a:t>
            </a:r>
            <a:r>
              <a:rPr lang="lt-LT" dirty="0" smtClean="0"/>
              <a:t>            </a:t>
            </a:r>
            <a:r>
              <a:rPr lang="lt-LT" dirty="0"/>
              <a:t>i ← i + 1</a:t>
            </a:r>
          </a:p>
          <a:p>
            <a:r>
              <a:rPr lang="en-US" dirty="0" smtClean="0"/>
              <a:t>6.</a:t>
            </a:r>
            <a:r>
              <a:rPr lang="lt-LT" dirty="0" smtClean="0"/>
              <a:t>            </a:t>
            </a:r>
            <a:r>
              <a:rPr lang="lt-LT" dirty="0"/>
              <a:t>swap(A</a:t>
            </a:r>
            <a:r>
              <a:rPr lang="lt-LT" dirty="0" smtClean="0"/>
              <a:t>[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lt-LT" dirty="0" smtClean="0"/>
              <a:t>], </a:t>
            </a:r>
            <a:r>
              <a:rPr lang="lt-LT" dirty="0"/>
              <a:t>A</a:t>
            </a:r>
            <a:r>
              <a:rPr lang="lt-LT" dirty="0" smtClean="0"/>
              <a:t>[</a:t>
            </a:r>
            <a:r>
              <a:rPr lang="en-US" dirty="0" smtClean="0"/>
              <a:t> </a:t>
            </a:r>
            <a:r>
              <a:rPr lang="lt-LT" dirty="0" smtClean="0"/>
              <a:t>j</a:t>
            </a:r>
            <a:r>
              <a:rPr lang="en-US" dirty="0" smtClean="0"/>
              <a:t> </a:t>
            </a:r>
            <a:r>
              <a:rPr lang="lt-LT" dirty="0" smtClean="0"/>
              <a:t>])</a:t>
            </a:r>
            <a:endParaRPr lang="lt-LT" dirty="0"/>
          </a:p>
          <a:p>
            <a:r>
              <a:rPr lang="en-US" dirty="0" smtClean="0"/>
              <a:t>7.</a:t>
            </a:r>
            <a:r>
              <a:rPr lang="lt-LT" dirty="0" smtClean="0"/>
              <a:t>    </a:t>
            </a:r>
            <a:r>
              <a:rPr lang="lt-LT" dirty="0"/>
              <a:t>swap(A</a:t>
            </a:r>
            <a:r>
              <a:rPr lang="lt-LT" dirty="0" smtClean="0"/>
              <a:t>[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lt-LT" dirty="0" smtClean="0"/>
              <a:t>+</a:t>
            </a:r>
            <a:r>
              <a:rPr lang="en-US" dirty="0" smtClean="0"/>
              <a:t> </a:t>
            </a:r>
            <a:r>
              <a:rPr lang="lt-LT" dirty="0" smtClean="0"/>
              <a:t>1</a:t>
            </a:r>
            <a:r>
              <a:rPr lang="en-US" dirty="0" smtClean="0"/>
              <a:t> </a:t>
            </a:r>
            <a:r>
              <a:rPr lang="lt-LT" dirty="0" smtClean="0"/>
              <a:t>], </a:t>
            </a:r>
            <a:r>
              <a:rPr lang="lt-LT" dirty="0"/>
              <a:t>A[high])</a:t>
            </a:r>
          </a:p>
          <a:p>
            <a:r>
              <a:rPr lang="en-US" dirty="0" smtClean="0"/>
              <a:t>8.</a:t>
            </a:r>
            <a:r>
              <a:rPr lang="lt-LT" dirty="0" smtClean="0"/>
              <a:t>    </a:t>
            </a:r>
            <a:r>
              <a:rPr lang="lt-LT" b="1" dirty="0"/>
              <a:t>return</a:t>
            </a:r>
            <a:r>
              <a:rPr lang="lt-LT" dirty="0"/>
              <a:t> (i + 1)</a:t>
            </a:r>
          </a:p>
          <a:p>
            <a:endParaRPr lang="lt-LT" dirty="0"/>
          </a:p>
          <a:p>
            <a:r>
              <a:rPr lang="lt-LT" b="1" dirty="0"/>
              <a:t>QUICK-SORT</a:t>
            </a:r>
            <a:r>
              <a:rPr lang="lt-LT" dirty="0"/>
              <a:t>(A, low, high): # iš pradžių low = 0, high = length(A) – 1</a:t>
            </a:r>
          </a:p>
          <a:p>
            <a:r>
              <a:rPr lang="en-US" dirty="0" smtClean="0"/>
              <a:t>1.</a:t>
            </a:r>
            <a:r>
              <a:rPr lang="lt-LT" dirty="0" smtClean="0"/>
              <a:t>   </a:t>
            </a:r>
            <a:r>
              <a:rPr lang="lt-LT" b="1" dirty="0" smtClean="0"/>
              <a:t> </a:t>
            </a:r>
            <a:r>
              <a:rPr lang="lt-LT" b="1" dirty="0"/>
              <a:t>if </a:t>
            </a:r>
            <a:r>
              <a:rPr lang="lt-LT" dirty="0"/>
              <a:t>low &lt; high </a:t>
            </a:r>
            <a:r>
              <a:rPr lang="lt-LT" b="1" dirty="0"/>
              <a:t>then</a:t>
            </a:r>
          </a:p>
          <a:p>
            <a:r>
              <a:rPr lang="en-US" dirty="0" smtClean="0"/>
              <a:t>2.</a:t>
            </a:r>
            <a:r>
              <a:rPr lang="lt-LT" dirty="0" smtClean="0"/>
              <a:t>        </a:t>
            </a:r>
            <a:r>
              <a:rPr lang="lt-LT" dirty="0"/>
              <a:t>pi ← </a:t>
            </a:r>
            <a:r>
              <a:rPr lang="en-US" b="1" dirty="0"/>
              <a:t>PARTITION</a:t>
            </a:r>
            <a:r>
              <a:rPr lang="lt-LT" dirty="0" smtClean="0"/>
              <a:t>(A</a:t>
            </a:r>
            <a:r>
              <a:rPr lang="lt-LT" dirty="0"/>
              <a:t>, low, high)</a:t>
            </a:r>
          </a:p>
          <a:p>
            <a:r>
              <a:rPr lang="en-US" dirty="0" smtClean="0"/>
              <a:t>3.</a:t>
            </a:r>
            <a:r>
              <a:rPr lang="lt-LT" dirty="0" smtClean="0"/>
              <a:t>        </a:t>
            </a:r>
            <a:r>
              <a:rPr lang="lt-LT" b="1" dirty="0" smtClean="0"/>
              <a:t>QUICK-SORT</a:t>
            </a:r>
            <a:r>
              <a:rPr lang="lt-LT" dirty="0" smtClean="0"/>
              <a:t>(A</a:t>
            </a:r>
            <a:r>
              <a:rPr lang="lt-LT" dirty="0"/>
              <a:t>, low, pi – 1)</a:t>
            </a:r>
          </a:p>
          <a:p>
            <a:r>
              <a:rPr lang="en-US" dirty="0" smtClean="0"/>
              <a:t>4.</a:t>
            </a:r>
            <a:r>
              <a:rPr lang="lt-LT" dirty="0" smtClean="0"/>
              <a:t>        </a:t>
            </a:r>
            <a:r>
              <a:rPr lang="lt-LT" b="1" dirty="0" smtClean="0"/>
              <a:t>QUICK-SORT</a:t>
            </a:r>
            <a:r>
              <a:rPr lang="lt-LT" dirty="0" smtClean="0"/>
              <a:t>(A</a:t>
            </a:r>
            <a:r>
              <a:rPr lang="lt-LT" dirty="0"/>
              <a:t>, pi + 1, high)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72446"/>
            <a:ext cx="3326513" cy="25424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22767" y="6093296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i="1" dirty="0">
                <a:latin typeface="Roboto"/>
              </a:rPr>
              <a:t>GeeksforGeeks</a:t>
            </a:r>
            <a:r>
              <a:rPr lang="lt-LT" dirty="0">
                <a:latin typeface="Roboto"/>
              </a:rPr>
              <a:t> vizualizacija:</a:t>
            </a:r>
          </a:p>
          <a:p>
            <a:r>
              <a:rPr lang="lt-LT" dirty="0">
                <a:latin typeface="Roboto"/>
                <a:hlinkClick r:id="rId3"/>
              </a:rPr>
              <a:t>https://www.youtube.com/watch?v=PgBzjlCcFvc</a:t>
            </a:r>
            <a:endParaRPr lang="lt-LT" dirty="0"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11494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000" b="1" i="1" dirty="0" smtClean="0">
                <a:solidFill>
                  <a:schemeClr val="tx1"/>
                </a:solidFill>
              </a:rPr>
              <a:t>Spartaus rikiavimo </a:t>
            </a:r>
            <a:r>
              <a:rPr lang="lt-LT" altLang="lt-LT" sz="3000" b="1" i="1" dirty="0">
                <a:solidFill>
                  <a:schemeClr val="tx1"/>
                </a:solidFill>
              </a:rPr>
              <a:t>algoritmo </a:t>
            </a:r>
            <a:r>
              <a:rPr lang="lt-LT" altLang="lt-LT" sz="3000" b="1" i="1" dirty="0" smtClean="0">
                <a:solidFill>
                  <a:schemeClr val="tx1"/>
                </a:solidFill>
              </a:rPr>
              <a:t>sudėtingumas</a:t>
            </a:r>
            <a:endParaRPr lang="lt-LT" altLang="lt-LT" sz="3000" b="1" i="1" noProof="0" dirty="0" smtClean="0"/>
          </a:p>
        </p:txBody>
      </p:sp>
      <p:sp>
        <p:nvSpPr>
          <p:cNvPr id="34" name="Rectangle 33"/>
          <p:cNvSpPr/>
          <p:nvPr/>
        </p:nvSpPr>
        <p:spPr>
          <a:xfrm>
            <a:off x="611560" y="1772816"/>
            <a:ext cx="83884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dirty="0" smtClean="0"/>
              <a:t>Blogiausiu atveju: O(n</a:t>
            </a:r>
            <a:r>
              <a:rPr lang="lt-LT" sz="2400" baseline="30000" dirty="0" smtClean="0"/>
              <a:t>2</a:t>
            </a:r>
            <a:r>
              <a:rPr lang="lt-LT" sz="2400" dirty="0" smtClean="0"/>
              <a:t>),</a:t>
            </a:r>
          </a:p>
          <a:p>
            <a:r>
              <a:rPr lang="lt-LT" sz="2400" dirty="0" smtClean="0"/>
              <a:t>Geriausiu </a:t>
            </a:r>
            <a:r>
              <a:rPr lang="lt-LT" sz="2400" dirty="0"/>
              <a:t>atveju: </a:t>
            </a:r>
            <a:r>
              <a:rPr lang="lt-LT" sz="2400" dirty="0" smtClean="0"/>
              <a:t>O(</a:t>
            </a:r>
            <a:r>
              <a:rPr lang="lt-LT" sz="2400" dirty="0"/>
              <a:t>n log n</a:t>
            </a:r>
            <a:r>
              <a:rPr lang="lt-LT" sz="2400" dirty="0" smtClean="0"/>
              <a:t>)</a:t>
            </a:r>
            <a:r>
              <a:rPr lang="lt-LT" sz="2400" i="1" dirty="0" smtClean="0"/>
              <a:t>,</a:t>
            </a:r>
          </a:p>
          <a:p>
            <a:r>
              <a:rPr lang="lt-LT" sz="2400" dirty="0" smtClean="0"/>
              <a:t>Vidutiniu </a:t>
            </a:r>
            <a:r>
              <a:rPr lang="lt-LT" sz="2400" dirty="0"/>
              <a:t>atveju: O(</a:t>
            </a:r>
            <a:r>
              <a:rPr lang="lt-LT" sz="2400" dirty="0" smtClean="0"/>
              <a:t>n </a:t>
            </a:r>
            <a:r>
              <a:rPr lang="lt-LT" sz="2400" dirty="0"/>
              <a:t>log </a:t>
            </a:r>
            <a:r>
              <a:rPr lang="lt-LT" sz="2400" dirty="0" smtClean="0"/>
              <a:t>n).</a:t>
            </a:r>
          </a:p>
          <a:p>
            <a:endParaRPr lang="lt-LT" sz="2400" dirty="0"/>
          </a:p>
          <a:p>
            <a:r>
              <a:rPr lang="lt-LT" sz="2400" dirty="0" smtClean="0"/>
              <a:t>Vidinės atminties naudojimas blogiausiu atveju: O(1).</a:t>
            </a:r>
          </a:p>
          <a:p>
            <a:endParaRPr lang="lt-LT" sz="2400" dirty="0"/>
          </a:p>
          <a:p>
            <a:r>
              <a:rPr lang="lt-LT" sz="2400" dirty="0"/>
              <a:t>Ar algoritmas stabilus? – </a:t>
            </a:r>
            <a:r>
              <a:rPr lang="lt-LT" sz="2400" dirty="0" smtClean="0"/>
              <a:t>TAIP ir NE (priklauso nuo realizacijos, t. y. pivot kintamojo elgsenos)</a:t>
            </a:r>
            <a:endParaRPr lang="lt-LT" sz="2400" dirty="0"/>
          </a:p>
        </p:txBody>
      </p:sp>
    </p:spTree>
    <p:extLst>
      <p:ext uri="{BB962C8B-B14F-4D97-AF65-F5344CB8AC3E}">
        <p14:creationId xmlns:p14="http://schemas.microsoft.com/office/powerpoint/2010/main" val="272975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000" b="1" i="1" dirty="0">
                <a:solidFill>
                  <a:schemeClr val="tx1"/>
                </a:solidFill>
              </a:rPr>
              <a:t>Sąlajos rikiavimas (angl. Merge sort)</a:t>
            </a:r>
            <a:endParaRPr lang="lt-LT" altLang="lt-LT" sz="3000" b="1" i="1" noProof="0" dirty="0" smtClean="0"/>
          </a:p>
        </p:txBody>
      </p:sp>
      <p:sp>
        <p:nvSpPr>
          <p:cNvPr id="3" name="Rectangle 2"/>
          <p:cNvSpPr/>
          <p:nvPr/>
        </p:nvSpPr>
        <p:spPr>
          <a:xfrm>
            <a:off x="611560" y="1340768"/>
            <a:ext cx="807524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300" b="1" dirty="0"/>
              <a:t>MERGE</a:t>
            </a:r>
            <a:r>
              <a:rPr lang="lt-LT" sz="1300" dirty="0"/>
              <a:t>(A, l, m, r): </a:t>
            </a:r>
            <a:r>
              <a:rPr lang="en-US" sz="1300" dirty="0" smtClean="0"/>
              <a:t># </a:t>
            </a:r>
            <a:r>
              <a:rPr lang="lt-LT" sz="1300" dirty="0" smtClean="0"/>
              <a:t>sujungia </a:t>
            </a:r>
            <a:r>
              <a:rPr lang="lt-LT" sz="1300" dirty="0"/>
              <a:t>posąrašius </a:t>
            </a:r>
            <a:r>
              <a:rPr lang="lt-LT" sz="1300" dirty="0" smtClean="0"/>
              <a:t>A[l .. m</a:t>
            </a:r>
            <a:r>
              <a:rPr lang="lt-LT" sz="1300" dirty="0"/>
              <a:t>] ir </a:t>
            </a:r>
            <a:r>
              <a:rPr lang="lt-LT" sz="1300" dirty="0" smtClean="0"/>
              <a:t>A[m+1 .. r]</a:t>
            </a:r>
            <a:r>
              <a:rPr lang="en-US" sz="1300" dirty="0" smtClean="0"/>
              <a:t> </a:t>
            </a:r>
            <a:r>
              <a:rPr lang="lt-LT" sz="1300" dirty="0" smtClean="0"/>
              <a:t>į išrikiuotą sąrašą </a:t>
            </a:r>
            <a:r>
              <a:rPr lang="lt-LT" sz="1300" dirty="0"/>
              <a:t>A[l .. </a:t>
            </a:r>
            <a:r>
              <a:rPr lang="lt-LT" sz="1300" dirty="0" smtClean="0"/>
              <a:t>r] </a:t>
            </a:r>
            <a:endParaRPr lang="lt-LT" sz="1300" dirty="0"/>
          </a:p>
          <a:p>
            <a:r>
              <a:rPr lang="en-US" sz="1300" dirty="0" smtClean="0"/>
              <a:t>1.</a:t>
            </a:r>
            <a:r>
              <a:rPr lang="lt-LT" sz="1300" dirty="0" smtClean="0"/>
              <a:t>    </a:t>
            </a:r>
            <a:r>
              <a:rPr lang="lt-LT" sz="1300" dirty="0"/>
              <a:t>n1 ← m – l + 1</a:t>
            </a:r>
          </a:p>
          <a:p>
            <a:r>
              <a:rPr lang="en-US" sz="1300" dirty="0" smtClean="0"/>
              <a:t>2.</a:t>
            </a:r>
            <a:r>
              <a:rPr lang="lt-LT" sz="1300" dirty="0" smtClean="0"/>
              <a:t>    </a:t>
            </a:r>
            <a:r>
              <a:rPr lang="lt-LT" sz="1300" dirty="0"/>
              <a:t>n2 ← r – m</a:t>
            </a:r>
          </a:p>
          <a:p>
            <a:r>
              <a:rPr lang="en-US" sz="1300" dirty="0" smtClean="0"/>
              <a:t>3.</a:t>
            </a:r>
            <a:r>
              <a:rPr lang="lt-LT" sz="1300" dirty="0" smtClean="0"/>
              <a:t>    </a:t>
            </a:r>
            <a:r>
              <a:rPr lang="lt-LT" sz="1300" dirty="0"/>
              <a:t>L ← [</a:t>
            </a:r>
            <a:r>
              <a:rPr lang="lt-LT" sz="1300" dirty="0" smtClean="0"/>
              <a:t>0 .. n1 </a:t>
            </a:r>
            <a:r>
              <a:rPr lang="lt-LT" sz="1300" dirty="0"/>
              <a:t>– 1</a:t>
            </a:r>
            <a:r>
              <a:rPr lang="lt-LT" sz="1300" dirty="0" smtClean="0"/>
              <a:t>] </a:t>
            </a:r>
            <a:r>
              <a:rPr lang="en-US" sz="1300" dirty="0" smtClean="0"/>
              <a:t># </a:t>
            </a:r>
            <a:r>
              <a:rPr lang="en-US" sz="1300" dirty="0" err="1" smtClean="0"/>
              <a:t>naujas</a:t>
            </a:r>
            <a:r>
              <a:rPr lang="en-US" sz="1300" dirty="0" smtClean="0"/>
              <a:t> </a:t>
            </a:r>
            <a:r>
              <a:rPr lang="en-US" sz="1300" dirty="0" err="1" smtClean="0"/>
              <a:t>masyvas</a:t>
            </a:r>
            <a:endParaRPr lang="lt-LT" sz="1300" dirty="0" smtClean="0"/>
          </a:p>
          <a:p>
            <a:r>
              <a:rPr lang="en-US" sz="1300" dirty="0" smtClean="0"/>
              <a:t>4.</a:t>
            </a:r>
            <a:r>
              <a:rPr lang="lt-LT" sz="1300" dirty="0" smtClean="0"/>
              <a:t>    R ← </a:t>
            </a:r>
            <a:r>
              <a:rPr lang="lt-LT" sz="1300" dirty="0"/>
              <a:t>[0 .. </a:t>
            </a:r>
            <a:r>
              <a:rPr lang="lt-LT" sz="1300" dirty="0" smtClean="0"/>
              <a:t>n</a:t>
            </a:r>
            <a:r>
              <a:rPr lang="en-US" sz="1300" dirty="0" smtClean="0"/>
              <a:t>2</a:t>
            </a:r>
            <a:r>
              <a:rPr lang="lt-LT" sz="1300" dirty="0" smtClean="0"/>
              <a:t> </a:t>
            </a:r>
            <a:r>
              <a:rPr lang="lt-LT" sz="1300" dirty="0"/>
              <a:t>– 1] </a:t>
            </a:r>
            <a:r>
              <a:rPr lang="en-US" sz="1300" dirty="0" smtClean="0"/>
              <a:t># </a:t>
            </a:r>
            <a:r>
              <a:rPr lang="en-US" sz="1300" dirty="0" err="1" smtClean="0"/>
              <a:t>naujas</a:t>
            </a:r>
            <a:r>
              <a:rPr lang="en-US" sz="1300" dirty="0" smtClean="0"/>
              <a:t> </a:t>
            </a:r>
            <a:r>
              <a:rPr lang="en-US" sz="1300" dirty="0" err="1" smtClean="0"/>
              <a:t>masyvas</a:t>
            </a:r>
            <a:endParaRPr lang="lt-LT" sz="1300" dirty="0" smtClean="0"/>
          </a:p>
          <a:p>
            <a:r>
              <a:rPr lang="en-US" sz="1300" dirty="0" smtClean="0"/>
              <a:t>5.</a:t>
            </a:r>
            <a:r>
              <a:rPr lang="lt-LT" sz="1300" dirty="0" smtClean="0"/>
              <a:t>    </a:t>
            </a:r>
            <a:r>
              <a:rPr lang="lt-LT" sz="1300" b="1" dirty="0" smtClean="0"/>
              <a:t>for</a:t>
            </a:r>
            <a:r>
              <a:rPr lang="lt-LT" sz="1300" dirty="0" smtClean="0"/>
              <a:t> i ← 0 </a:t>
            </a:r>
            <a:r>
              <a:rPr lang="lt-LT" sz="1300" b="1" dirty="0" smtClean="0"/>
              <a:t>to</a:t>
            </a:r>
            <a:r>
              <a:rPr lang="lt-LT" sz="1300" dirty="0" smtClean="0"/>
              <a:t> n1 – 1 </a:t>
            </a:r>
            <a:r>
              <a:rPr lang="lt-LT" sz="1300" b="1" dirty="0" smtClean="0"/>
              <a:t>do</a:t>
            </a:r>
          </a:p>
          <a:p>
            <a:r>
              <a:rPr lang="en-US" sz="1300" dirty="0" smtClean="0"/>
              <a:t>6.        </a:t>
            </a:r>
            <a:r>
              <a:rPr lang="lt-LT" sz="1300" dirty="0" smtClean="0"/>
              <a:t>L[</a:t>
            </a:r>
            <a:r>
              <a:rPr lang="en-US" sz="1300" dirty="0" smtClean="0"/>
              <a:t> </a:t>
            </a:r>
            <a:r>
              <a:rPr lang="en-US" sz="1300" dirty="0" err="1" smtClean="0"/>
              <a:t>i</a:t>
            </a:r>
            <a:r>
              <a:rPr lang="en-US" sz="1300" dirty="0" smtClean="0"/>
              <a:t> </a:t>
            </a:r>
            <a:r>
              <a:rPr lang="lt-LT" sz="1300" dirty="0" smtClean="0"/>
              <a:t>] </a:t>
            </a:r>
            <a:r>
              <a:rPr lang="lt-LT" sz="1300" dirty="0"/>
              <a:t>← A</a:t>
            </a:r>
            <a:r>
              <a:rPr lang="lt-LT" sz="1300" dirty="0" smtClean="0"/>
              <a:t>[</a:t>
            </a:r>
            <a:r>
              <a:rPr lang="en-US" sz="1300" dirty="0" smtClean="0"/>
              <a:t> </a:t>
            </a:r>
            <a:r>
              <a:rPr lang="lt-LT" sz="1300" dirty="0" smtClean="0"/>
              <a:t>l </a:t>
            </a:r>
            <a:r>
              <a:rPr lang="lt-LT" sz="1300" dirty="0"/>
              <a:t>+ </a:t>
            </a:r>
            <a:r>
              <a:rPr lang="en-US" sz="1300" dirty="0" err="1" smtClean="0"/>
              <a:t>i</a:t>
            </a:r>
            <a:r>
              <a:rPr lang="en-US" sz="1300" dirty="0" smtClean="0"/>
              <a:t> </a:t>
            </a:r>
            <a:r>
              <a:rPr lang="lt-LT" sz="1300" dirty="0" smtClean="0"/>
              <a:t>]</a:t>
            </a:r>
            <a:endParaRPr lang="lt-LT" sz="1300" dirty="0"/>
          </a:p>
          <a:p>
            <a:r>
              <a:rPr lang="en-US" sz="1300" dirty="0" smtClean="0"/>
              <a:t>7.</a:t>
            </a:r>
            <a:r>
              <a:rPr lang="lt-LT" sz="1300" dirty="0" smtClean="0"/>
              <a:t>    </a:t>
            </a:r>
            <a:r>
              <a:rPr lang="lt-LT" sz="1300" b="1" dirty="0"/>
              <a:t>for</a:t>
            </a:r>
            <a:r>
              <a:rPr lang="lt-LT" sz="1300" dirty="0"/>
              <a:t> j ← 0 </a:t>
            </a:r>
            <a:r>
              <a:rPr lang="lt-LT" sz="1300" b="1" dirty="0"/>
              <a:t>to</a:t>
            </a:r>
            <a:r>
              <a:rPr lang="lt-LT" sz="1300" dirty="0"/>
              <a:t> n2 – 1 </a:t>
            </a:r>
            <a:r>
              <a:rPr lang="lt-LT" sz="1300" b="1" dirty="0"/>
              <a:t>do</a:t>
            </a:r>
          </a:p>
          <a:p>
            <a:r>
              <a:rPr lang="en-US" sz="1300" dirty="0" smtClean="0"/>
              <a:t>8.</a:t>
            </a:r>
            <a:r>
              <a:rPr lang="lt-LT" sz="1300" dirty="0" smtClean="0"/>
              <a:t>   </a:t>
            </a:r>
            <a:r>
              <a:rPr lang="en-US" sz="1300" dirty="0" smtClean="0"/>
              <a:t>     </a:t>
            </a:r>
            <a:r>
              <a:rPr lang="lt-LT" sz="1300" dirty="0" smtClean="0"/>
              <a:t>R[</a:t>
            </a:r>
            <a:r>
              <a:rPr lang="en-US" sz="1300" dirty="0" smtClean="0"/>
              <a:t> </a:t>
            </a:r>
            <a:r>
              <a:rPr lang="lt-LT" sz="1300" dirty="0" smtClean="0"/>
              <a:t>j</a:t>
            </a:r>
            <a:r>
              <a:rPr lang="en-US" sz="1300" dirty="0" smtClean="0"/>
              <a:t> </a:t>
            </a:r>
            <a:r>
              <a:rPr lang="lt-LT" sz="1300" dirty="0" smtClean="0"/>
              <a:t>] </a:t>
            </a:r>
            <a:r>
              <a:rPr lang="lt-LT" sz="1300" dirty="0"/>
              <a:t>← A</a:t>
            </a:r>
            <a:r>
              <a:rPr lang="lt-LT" sz="1300" dirty="0" smtClean="0"/>
              <a:t>[</a:t>
            </a:r>
            <a:r>
              <a:rPr lang="en-US" sz="1300" dirty="0" smtClean="0"/>
              <a:t> </a:t>
            </a:r>
            <a:r>
              <a:rPr lang="lt-LT" sz="1300" dirty="0" smtClean="0"/>
              <a:t>m </a:t>
            </a:r>
            <a:r>
              <a:rPr lang="lt-LT" sz="1300" dirty="0"/>
              <a:t>+ 1 + </a:t>
            </a:r>
            <a:r>
              <a:rPr lang="lt-LT" sz="1300" dirty="0" smtClean="0"/>
              <a:t>j</a:t>
            </a:r>
            <a:r>
              <a:rPr lang="en-US" sz="1300" dirty="0" smtClean="0"/>
              <a:t> </a:t>
            </a:r>
            <a:r>
              <a:rPr lang="lt-LT" sz="1300" dirty="0" smtClean="0"/>
              <a:t>]</a:t>
            </a:r>
            <a:endParaRPr lang="lt-LT" sz="1300" dirty="0"/>
          </a:p>
          <a:p>
            <a:r>
              <a:rPr lang="en-US" sz="1300" dirty="0" smtClean="0"/>
              <a:t>9.</a:t>
            </a:r>
            <a:r>
              <a:rPr lang="lt-LT" sz="1300" dirty="0" smtClean="0"/>
              <a:t>    </a:t>
            </a:r>
            <a:r>
              <a:rPr lang="lt-LT" sz="1300" dirty="0"/>
              <a:t>i ← 0, j ← 0, k ← </a:t>
            </a:r>
            <a:r>
              <a:rPr lang="lt-LT" sz="1300" dirty="0" smtClean="0"/>
              <a:t>l</a:t>
            </a:r>
          </a:p>
          <a:p>
            <a:r>
              <a:rPr lang="en-US" sz="1300" dirty="0" smtClean="0"/>
              <a:t>10.</a:t>
            </a:r>
            <a:r>
              <a:rPr lang="lt-LT" sz="1300" dirty="0" smtClean="0"/>
              <a:t>  </a:t>
            </a:r>
            <a:r>
              <a:rPr lang="lt-LT" sz="1300" b="1" dirty="0" smtClean="0"/>
              <a:t>while</a:t>
            </a:r>
            <a:r>
              <a:rPr lang="lt-LT" sz="1300" dirty="0" smtClean="0"/>
              <a:t> i &lt; n1 </a:t>
            </a:r>
            <a:r>
              <a:rPr lang="lt-LT" sz="1300" b="1" dirty="0" smtClean="0"/>
              <a:t>and</a:t>
            </a:r>
            <a:r>
              <a:rPr lang="lt-LT" sz="1300" dirty="0" smtClean="0"/>
              <a:t> j &lt; n2 </a:t>
            </a:r>
            <a:r>
              <a:rPr lang="lt-LT" sz="1300" b="1" dirty="0" smtClean="0"/>
              <a:t>do</a:t>
            </a:r>
          </a:p>
          <a:p>
            <a:r>
              <a:rPr lang="en-US" sz="1300" dirty="0" smtClean="0"/>
              <a:t>11.</a:t>
            </a:r>
            <a:r>
              <a:rPr lang="lt-LT" sz="1300" dirty="0" smtClean="0"/>
              <a:t>  </a:t>
            </a:r>
            <a:r>
              <a:rPr lang="en-US" sz="1300" dirty="0" smtClean="0"/>
              <a:t>    </a:t>
            </a:r>
            <a:r>
              <a:rPr lang="lt-LT" sz="1300" b="1" dirty="0" smtClean="0"/>
              <a:t>if </a:t>
            </a:r>
            <a:r>
              <a:rPr lang="lt-LT" sz="1300" dirty="0"/>
              <a:t>L</a:t>
            </a:r>
            <a:r>
              <a:rPr lang="lt-LT" sz="1300" dirty="0" smtClean="0"/>
              <a:t>[</a:t>
            </a:r>
            <a:r>
              <a:rPr lang="en-US" sz="1300" dirty="0" smtClean="0"/>
              <a:t> </a:t>
            </a:r>
            <a:r>
              <a:rPr lang="en-US" sz="1300" dirty="0" err="1" smtClean="0"/>
              <a:t>i</a:t>
            </a:r>
            <a:r>
              <a:rPr lang="en-US" sz="1300" dirty="0" smtClean="0"/>
              <a:t> </a:t>
            </a:r>
            <a:r>
              <a:rPr lang="lt-LT" sz="1300" dirty="0" smtClean="0"/>
              <a:t>] </a:t>
            </a:r>
            <a:r>
              <a:rPr lang="lt-LT" sz="1300" dirty="0"/>
              <a:t>≤ R</a:t>
            </a:r>
            <a:r>
              <a:rPr lang="lt-LT" sz="1300" dirty="0" smtClean="0"/>
              <a:t>[</a:t>
            </a:r>
            <a:r>
              <a:rPr lang="en-US" sz="1300" dirty="0" smtClean="0"/>
              <a:t> </a:t>
            </a:r>
            <a:r>
              <a:rPr lang="lt-LT" sz="1300" dirty="0" smtClean="0"/>
              <a:t>j</a:t>
            </a:r>
            <a:r>
              <a:rPr lang="en-US" sz="1300" dirty="0" smtClean="0"/>
              <a:t> </a:t>
            </a:r>
            <a:r>
              <a:rPr lang="lt-LT" sz="1300" dirty="0" smtClean="0"/>
              <a:t>] </a:t>
            </a:r>
            <a:r>
              <a:rPr lang="lt-LT" sz="1300" b="1" dirty="0"/>
              <a:t>then</a:t>
            </a:r>
          </a:p>
          <a:p>
            <a:r>
              <a:rPr lang="en-US" sz="1300" dirty="0" smtClean="0"/>
              <a:t>12.</a:t>
            </a:r>
            <a:r>
              <a:rPr lang="lt-LT" sz="1300" dirty="0" smtClean="0"/>
              <a:t>       </a:t>
            </a:r>
            <a:r>
              <a:rPr lang="en-US" sz="1300" dirty="0" smtClean="0"/>
              <a:t> </a:t>
            </a:r>
            <a:r>
              <a:rPr lang="lt-LT" sz="1300" dirty="0" smtClean="0"/>
              <a:t>   A[</a:t>
            </a:r>
            <a:r>
              <a:rPr lang="en-US" sz="1300" dirty="0" smtClean="0"/>
              <a:t> </a:t>
            </a:r>
            <a:r>
              <a:rPr lang="lt-LT" sz="1300" dirty="0" smtClean="0"/>
              <a:t>k</a:t>
            </a:r>
            <a:r>
              <a:rPr lang="en-US" sz="1300" dirty="0" smtClean="0"/>
              <a:t> </a:t>
            </a:r>
            <a:r>
              <a:rPr lang="lt-LT" sz="1300" dirty="0" smtClean="0"/>
              <a:t>] </a:t>
            </a:r>
            <a:r>
              <a:rPr lang="lt-LT" sz="1300" dirty="0"/>
              <a:t>← L</a:t>
            </a:r>
            <a:r>
              <a:rPr lang="lt-LT" sz="1300" dirty="0" smtClean="0"/>
              <a:t>[</a:t>
            </a:r>
            <a:r>
              <a:rPr lang="en-US" sz="1300" dirty="0" smtClean="0"/>
              <a:t> </a:t>
            </a:r>
            <a:r>
              <a:rPr lang="en-US" sz="1300" dirty="0" err="1" smtClean="0"/>
              <a:t>i</a:t>
            </a:r>
            <a:r>
              <a:rPr lang="en-US" sz="1300" dirty="0" smtClean="0"/>
              <a:t> </a:t>
            </a:r>
            <a:r>
              <a:rPr lang="lt-LT" sz="1300" dirty="0" smtClean="0"/>
              <a:t>]</a:t>
            </a:r>
            <a:endParaRPr lang="lt-LT" sz="1300" dirty="0"/>
          </a:p>
          <a:p>
            <a:r>
              <a:rPr lang="en-US" sz="1300" dirty="0" smtClean="0"/>
              <a:t>13.</a:t>
            </a:r>
            <a:r>
              <a:rPr lang="lt-LT" sz="1300" dirty="0" smtClean="0"/>
              <a:t>           </a:t>
            </a:r>
            <a:r>
              <a:rPr lang="lt-LT" sz="1300" dirty="0"/>
              <a:t>i ← i + 1</a:t>
            </a:r>
          </a:p>
          <a:p>
            <a:r>
              <a:rPr lang="en-US" sz="1300" dirty="0" smtClean="0"/>
              <a:t>14.</a:t>
            </a:r>
            <a:r>
              <a:rPr lang="lt-LT" sz="1300" dirty="0" smtClean="0"/>
              <a:t>  </a:t>
            </a:r>
            <a:r>
              <a:rPr lang="en-US" sz="1300" dirty="0" smtClean="0"/>
              <a:t>    </a:t>
            </a:r>
            <a:r>
              <a:rPr lang="lt-LT" sz="1300" b="1" dirty="0" smtClean="0"/>
              <a:t>else</a:t>
            </a:r>
            <a:endParaRPr lang="lt-LT" sz="1300" b="1" dirty="0"/>
          </a:p>
          <a:p>
            <a:r>
              <a:rPr lang="en-US" sz="1300" dirty="0" smtClean="0"/>
              <a:t>15.</a:t>
            </a:r>
            <a:r>
              <a:rPr lang="lt-LT" sz="1300" dirty="0" smtClean="0"/>
              <a:t>          </a:t>
            </a:r>
            <a:r>
              <a:rPr lang="en-US" sz="1300" dirty="0" smtClean="0"/>
              <a:t> </a:t>
            </a:r>
            <a:r>
              <a:rPr lang="lt-LT" sz="1300" dirty="0" smtClean="0"/>
              <a:t>A[</a:t>
            </a:r>
            <a:r>
              <a:rPr lang="en-US" sz="1300" dirty="0" smtClean="0"/>
              <a:t> </a:t>
            </a:r>
            <a:r>
              <a:rPr lang="lt-LT" sz="1300" dirty="0" smtClean="0"/>
              <a:t>k</a:t>
            </a:r>
            <a:r>
              <a:rPr lang="en-US" sz="1300" dirty="0" smtClean="0"/>
              <a:t> </a:t>
            </a:r>
            <a:r>
              <a:rPr lang="lt-LT" sz="1300" dirty="0" smtClean="0"/>
              <a:t>] </a:t>
            </a:r>
            <a:r>
              <a:rPr lang="lt-LT" sz="1300" dirty="0"/>
              <a:t>← R</a:t>
            </a:r>
            <a:r>
              <a:rPr lang="lt-LT" sz="1300" dirty="0" smtClean="0"/>
              <a:t>[</a:t>
            </a:r>
            <a:r>
              <a:rPr lang="en-US" sz="1300" dirty="0" smtClean="0"/>
              <a:t> </a:t>
            </a:r>
            <a:r>
              <a:rPr lang="lt-LT" sz="1300" dirty="0" smtClean="0"/>
              <a:t>j</a:t>
            </a:r>
            <a:r>
              <a:rPr lang="en-US" sz="1300" dirty="0" smtClean="0"/>
              <a:t> </a:t>
            </a:r>
            <a:r>
              <a:rPr lang="lt-LT" sz="1300" dirty="0" smtClean="0"/>
              <a:t>]</a:t>
            </a:r>
            <a:endParaRPr lang="lt-LT" sz="1300" dirty="0"/>
          </a:p>
          <a:p>
            <a:r>
              <a:rPr lang="en-US" sz="1300" dirty="0" smtClean="0"/>
              <a:t>16.</a:t>
            </a:r>
            <a:r>
              <a:rPr lang="lt-LT" sz="1300" dirty="0" smtClean="0"/>
              <a:t>           </a:t>
            </a:r>
            <a:r>
              <a:rPr lang="lt-LT" sz="1300" dirty="0"/>
              <a:t>j ← j + 1</a:t>
            </a:r>
          </a:p>
          <a:p>
            <a:r>
              <a:rPr lang="en-US" sz="1300" dirty="0" smtClean="0"/>
              <a:t>17.</a:t>
            </a:r>
            <a:r>
              <a:rPr lang="lt-LT" sz="1300" dirty="0" smtClean="0"/>
              <a:t>      k </a:t>
            </a:r>
            <a:r>
              <a:rPr lang="lt-LT" sz="1300" dirty="0"/>
              <a:t>← k + 1</a:t>
            </a:r>
          </a:p>
          <a:p>
            <a:r>
              <a:rPr lang="en-US" sz="1300" dirty="0" smtClean="0"/>
              <a:t>18.</a:t>
            </a:r>
            <a:r>
              <a:rPr lang="lt-LT" sz="1300" dirty="0" smtClean="0"/>
              <a:t>  </a:t>
            </a:r>
            <a:r>
              <a:rPr lang="lt-LT" sz="1300" b="1" dirty="0" smtClean="0"/>
              <a:t>while</a:t>
            </a:r>
            <a:r>
              <a:rPr lang="lt-LT" sz="1300" dirty="0" smtClean="0"/>
              <a:t> </a:t>
            </a:r>
            <a:r>
              <a:rPr lang="lt-LT" sz="1300" dirty="0"/>
              <a:t>i &lt; n1 </a:t>
            </a:r>
            <a:r>
              <a:rPr lang="lt-LT" sz="1300" b="1" dirty="0"/>
              <a:t>do</a:t>
            </a:r>
          </a:p>
          <a:p>
            <a:r>
              <a:rPr lang="en-US" sz="1300" dirty="0" smtClean="0"/>
              <a:t>19.</a:t>
            </a:r>
            <a:r>
              <a:rPr lang="lt-LT" sz="1300" dirty="0" smtClean="0"/>
              <a:t>      </a:t>
            </a:r>
            <a:r>
              <a:rPr lang="lt-LT" sz="1300" dirty="0"/>
              <a:t>A</a:t>
            </a:r>
            <a:r>
              <a:rPr lang="lt-LT" sz="1300" dirty="0" smtClean="0"/>
              <a:t>[</a:t>
            </a:r>
            <a:r>
              <a:rPr lang="en-US" sz="1300" dirty="0" smtClean="0"/>
              <a:t> </a:t>
            </a:r>
            <a:r>
              <a:rPr lang="lt-LT" sz="1300" dirty="0" smtClean="0"/>
              <a:t>k</a:t>
            </a:r>
            <a:r>
              <a:rPr lang="en-US" sz="1300" dirty="0" smtClean="0"/>
              <a:t> </a:t>
            </a:r>
            <a:r>
              <a:rPr lang="lt-LT" sz="1300" dirty="0" smtClean="0"/>
              <a:t>] </a:t>
            </a:r>
            <a:r>
              <a:rPr lang="lt-LT" sz="1300" dirty="0"/>
              <a:t>← L</a:t>
            </a:r>
            <a:r>
              <a:rPr lang="lt-LT" sz="1300" dirty="0" smtClean="0"/>
              <a:t>[</a:t>
            </a:r>
            <a:r>
              <a:rPr lang="en-US" sz="1300" dirty="0" smtClean="0"/>
              <a:t> </a:t>
            </a:r>
            <a:r>
              <a:rPr lang="en-US" sz="1300" dirty="0" err="1" smtClean="0"/>
              <a:t>i</a:t>
            </a:r>
            <a:r>
              <a:rPr lang="en-US" sz="1300" dirty="0" smtClean="0"/>
              <a:t> </a:t>
            </a:r>
            <a:r>
              <a:rPr lang="lt-LT" sz="1300" dirty="0" smtClean="0"/>
              <a:t>]</a:t>
            </a:r>
            <a:endParaRPr lang="lt-LT" sz="1300" dirty="0"/>
          </a:p>
          <a:p>
            <a:r>
              <a:rPr lang="en-US" sz="1300" dirty="0" smtClean="0"/>
              <a:t>20.</a:t>
            </a:r>
            <a:r>
              <a:rPr lang="lt-LT" sz="1300" dirty="0" smtClean="0"/>
              <a:t>      i </a:t>
            </a:r>
            <a:r>
              <a:rPr lang="lt-LT" sz="1300" dirty="0"/>
              <a:t>← i + 1</a:t>
            </a:r>
          </a:p>
          <a:p>
            <a:r>
              <a:rPr lang="en-US" sz="1300" dirty="0" smtClean="0"/>
              <a:t>21.</a:t>
            </a:r>
            <a:r>
              <a:rPr lang="lt-LT" sz="1300" dirty="0" smtClean="0"/>
              <a:t>      k </a:t>
            </a:r>
            <a:r>
              <a:rPr lang="lt-LT" sz="1300" dirty="0"/>
              <a:t>← k + 1</a:t>
            </a:r>
          </a:p>
          <a:p>
            <a:r>
              <a:rPr lang="en-US" sz="1300" dirty="0" smtClean="0"/>
              <a:t>22.</a:t>
            </a:r>
            <a:r>
              <a:rPr lang="lt-LT" sz="1300" dirty="0" smtClean="0"/>
              <a:t>  </a:t>
            </a:r>
            <a:r>
              <a:rPr lang="lt-LT" sz="1300" b="1" dirty="0" smtClean="0"/>
              <a:t>while</a:t>
            </a:r>
            <a:r>
              <a:rPr lang="lt-LT" sz="1300" dirty="0" smtClean="0"/>
              <a:t> </a:t>
            </a:r>
            <a:r>
              <a:rPr lang="lt-LT" sz="1300" dirty="0"/>
              <a:t>j &lt; n2 </a:t>
            </a:r>
            <a:r>
              <a:rPr lang="lt-LT" sz="1300" b="1" dirty="0"/>
              <a:t>do</a:t>
            </a:r>
          </a:p>
          <a:p>
            <a:r>
              <a:rPr lang="en-US" sz="1300" dirty="0" smtClean="0"/>
              <a:t>23.</a:t>
            </a:r>
            <a:r>
              <a:rPr lang="lt-LT" sz="1300" dirty="0" smtClean="0"/>
              <a:t>      </a:t>
            </a:r>
            <a:r>
              <a:rPr lang="lt-LT" sz="1300" dirty="0"/>
              <a:t>A</a:t>
            </a:r>
            <a:r>
              <a:rPr lang="lt-LT" sz="1300" dirty="0" smtClean="0"/>
              <a:t>[</a:t>
            </a:r>
            <a:r>
              <a:rPr lang="en-US" sz="1300" dirty="0" smtClean="0"/>
              <a:t> </a:t>
            </a:r>
            <a:r>
              <a:rPr lang="lt-LT" sz="1300" dirty="0" smtClean="0"/>
              <a:t>k</a:t>
            </a:r>
            <a:r>
              <a:rPr lang="en-US" sz="1300" dirty="0" smtClean="0"/>
              <a:t> </a:t>
            </a:r>
            <a:r>
              <a:rPr lang="lt-LT" sz="1300" dirty="0" smtClean="0"/>
              <a:t>] </a:t>
            </a:r>
            <a:r>
              <a:rPr lang="lt-LT" sz="1300" dirty="0"/>
              <a:t>←</a:t>
            </a:r>
            <a:r>
              <a:rPr lang="lt-LT" sz="1300" dirty="0" smtClean="0"/>
              <a:t> </a:t>
            </a:r>
            <a:r>
              <a:rPr lang="lt-LT" sz="1300" dirty="0"/>
              <a:t>R</a:t>
            </a:r>
            <a:r>
              <a:rPr lang="lt-LT" sz="1300" dirty="0" smtClean="0"/>
              <a:t>[</a:t>
            </a:r>
            <a:r>
              <a:rPr lang="en-US" sz="1300" dirty="0" smtClean="0"/>
              <a:t> </a:t>
            </a:r>
            <a:r>
              <a:rPr lang="lt-LT" sz="1300" dirty="0" smtClean="0"/>
              <a:t>j</a:t>
            </a:r>
            <a:r>
              <a:rPr lang="en-US" sz="1300" dirty="0" smtClean="0"/>
              <a:t> </a:t>
            </a:r>
            <a:r>
              <a:rPr lang="lt-LT" sz="1300" dirty="0" smtClean="0"/>
              <a:t>]</a:t>
            </a:r>
            <a:endParaRPr lang="lt-LT" sz="1300" dirty="0"/>
          </a:p>
          <a:p>
            <a:r>
              <a:rPr lang="en-US" sz="1300" dirty="0" smtClean="0"/>
              <a:t>24.</a:t>
            </a:r>
            <a:r>
              <a:rPr lang="lt-LT" sz="1300" dirty="0" smtClean="0"/>
              <a:t>      </a:t>
            </a:r>
            <a:r>
              <a:rPr lang="lt-LT" sz="1300" dirty="0"/>
              <a:t>j ← j + 1</a:t>
            </a:r>
          </a:p>
          <a:p>
            <a:r>
              <a:rPr lang="en-US" sz="1300" dirty="0" smtClean="0"/>
              <a:t>25.</a:t>
            </a:r>
            <a:r>
              <a:rPr lang="lt-LT" sz="1300" dirty="0" smtClean="0"/>
              <a:t>      k </a:t>
            </a:r>
            <a:r>
              <a:rPr lang="lt-LT" sz="1300" dirty="0"/>
              <a:t>← k + 1</a:t>
            </a:r>
          </a:p>
        </p:txBody>
      </p:sp>
      <p:sp>
        <p:nvSpPr>
          <p:cNvPr id="4" name="Rectangle 3"/>
          <p:cNvSpPr/>
          <p:nvPr/>
        </p:nvSpPr>
        <p:spPr>
          <a:xfrm>
            <a:off x="3260571" y="399663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sz="1600" b="1" dirty="0"/>
              <a:t>MERGE-SORT</a:t>
            </a:r>
            <a:r>
              <a:rPr lang="lt-LT" sz="1600" dirty="0"/>
              <a:t>(A, l, r):</a:t>
            </a:r>
          </a:p>
          <a:p>
            <a:r>
              <a:rPr lang="en-US" sz="1600" dirty="0" smtClean="0"/>
              <a:t>1.</a:t>
            </a:r>
            <a:r>
              <a:rPr lang="lt-LT" sz="1600" dirty="0" smtClean="0"/>
              <a:t>    </a:t>
            </a:r>
            <a:r>
              <a:rPr lang="lt-LT" sz="1600" b="1" dirty="0"/>
              <a:t>if</a:t>
            </a:r>
            <a:r>
              <a:rPr lang="lt-LT" sz="1600" dirty="0"/>
              <a:t> l &lt; r </a:t>
            </a:r>
            <a:r>
              <a:rPr lang="lt-LT" sz="1600" b="1" dirty="0"/>
              <a:t>do</a:t>
            </a:r>
          </a:p>
          <a:p>
            <a:r>
              <a:rPr lang="en-US" sz="1600" dirty="0" smtClean="0"/>
              <a:t>2.</a:t>
            </a:r>
            <a:r>
              <a:rPr lang="lt-LT" sz="1600" dirty="0" smtClean="0"/>
              <a:t>        </a:t>
            </a:r>
            <a:r>
              <a:rPr lang="lt-LT" sz="1600" dirty="0"/>
              <a:t>m ← [ (</a:t>
            </a:r>
            <a:r>
              <a:rPr lang="lt-LT" sz="1600" dirty="0" smtClean="0"/>
              <a:t>l + (r</a:t>
            </a:r>
            <a:r>
              <a:rPr lang="lt-LT" sz="1600" dirty="0"/>
              <a:t> – </a:t>
            </a:r>
            <a:r>
              <a:rPr lang="lt-LT" sz="1600" dirty="0" smtClean="0"/>
              <a:t>1)) / 2 </a:t>
            </a:r>
            <a:r>
              <a:rPr lang="lt-LT" sz="1600" dirty="0"/>
              <a:t>] # sveikoji dalis</a:t>
            </a:r>
          </a:p>
          <a:p>
            <a:r>
              <a:rPr lang="en-US" sz="1600" dirty="0" smtClean="0"/>
              <a:t>3.</a:t>
            </a:r>
            <a:r>
              <a:rPr lang="lt-LT" sz="1600" dirty="0" smtClean="0"/>
              <a:t>        </a:t>
            </a:r>
            <a:r>
              <a:rPr lang="lt-LT" sz="1600" b="1" dirty="0"/>
              <a:t>MERGE-SORT</a:t>
            </a:r>
            <a:r>
              <a:rPr lang="lt-LT" sz="1600" dirty="0"/>
              <a:t>(A, l, m)</a:t>
            </a:r>
          </a:p>
          <a:p>
            <a:r>
              <a:rPr lang="en-US" sz="1600" dirty="0" smtClean="0"/>
              <a:t>4.</a:t>
            </a:r>
            <a:r>
              <a:rPr lang="lt-LT" sz="1600" dirty="0" smtClean="0"/>
              <a:t>        </a:t>
            </a:r>
            <a:r>
              <a:rPr lang="lt-LT" sz="1600" b="1" dirty="0"/>
              <a:t>MERGE-SORT</a:t>
            </a:r>
            <a:r>
              <a:rPr lang="lt-LT" sz="1600" dirty="0"/>
              <a:t>(A, </a:t>
            </a:r>
            <a:r>
              <a:rPr lang="lt-LT" sz="1600" dirty="0" smtClean="0"/>
              <a:t>m + 1</a:t>
            </a:r>
            <a:r>
              <a:rPr lang="lt-LT" sz="1600" dirty="0"/>
              <a:t>, r)</a:t>
            </a:r>
          </a:p>
          <a:p>
            <a:r>
              <a:rPr lang="en-US" sz="1600" dirty="0" smtClean="0"/>
              <a:t>5.</a:t>
            </a:r>
            <a:r>
              <a:rPr lang="lt-LT" sz="1600" dirty="0" smtClean="0"/>
              <a:t>        </a:t>
            </a:r>
            <a:r>
              <a:rPr lang="lt-LT" sz="1600" b="1" dirty="0"/>
              <a:t>MERGE</a:t>
            </a:r>
            <a:r>
              <a:rPr lang="lt-LT" sz="1600" dirty="0"/>
              <a:t>(A, l, m, r)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958070"/>
            <a:ext cx="2667000" cy="22574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78324" y="5877272"/>
            <a:ext cx="5554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i="1" dirty="0">
                <a:latin typeface="Roboto"/>
              </a:rPr>
              <a:t>GeeksforGeeks</a:t>
            </a:r>
            <a:r>
              <a:rPr lang="lt-LT" dirty="0">
                <a:latin typeface="Roboto"/>
              </a:rPr>
              <a:t> vizualizacija:</a:t>
            </a:r>
          </a:p>
          <a:p>
            <a:r>
              <a:rPr lang="lt-LT" dirty="0">
                <a:latin typeface="Roboto"/>
                <a:hlinkClick r:id="rId3"/>
              </a:rPr>
              <a:t>www.youtube.com/watch?v=JSceec-wEyw</a:t>
            </a:r>
            <a:endParaRPr lang="lt-LT" dirty="0"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66146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000" b="1" i="1" dirty="0" smtClean="0">
                <a:solidFill>
                  <a:schemeClr val="tx1"/>
                </a:solidFill>
              </a:rPr>
              <a:t>Sąlajos rikiavimo </a:t>
            </a:r>
            <a:r>
              <a:rPr lang="lt-LT" altLang="lt-LT" sz="3000" b="1" i="1" dirty="0">
                <a:solidFill>
                  <a:schemeClr val="tx1"/>
                </a:solidFill>
              </a:rPr>
              <a:t>algoritmo </a:t>
            </a:r>
            <a:r>
              <a:rPr lang="lt-LT" altLang="lt-LT" sz="3000" b="1" i="1" dirty="0" smtClean="0">
                <a:solidFill>
                  <a:schemeClr val="tx1"/>
                </a:solidFill>
              </a:rPr>
              <a:t>sudėtingumas</a:t>
            </a:r>
            <a:endParaRPr lang="lt-LT" altLang="lt-LT" sz="3000" b="1" i="1" noProof="0" dirty="0" smtClean="0"/>
          </a:p>
        </p:txBody>
      </p:sp>
      <p:sp>
        <p:nvSpPr>
          <p:cNvPr id="34" name="Rectangle 33"/>
          <p:cNvSpPr/>
          <p:nvPr/>
        </p:nvSpPr>
        <p:spPr>
          <a:xfrm>
            <a:off x="611560" y="1772816"/>
            <a:ext cx="83884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dirty="0" smtClean="0"/>
              <a:t>Blogiausiu atveju: </a:t>
            </a:r>
            <a:r>
              <a:rPr lang="lt-LT" sz="2400" dirty="0"/>
              <a:t>O(n log n)</a:t>
            </a:r>
            <a:r>
              <a:rPr lang="lt-LT" sz="2400" dirty="0" smtClean="0"/>
              <a:t>,</a:t>
            </a:r>
          </a:p>
          <a:p>
            <a:r>
              <a:rPr lang="lt-LT" sz="2400" dirty="0" smtClean="0"/>
              <a:t>Geriausiu </a:t>
            </a:r>
            <a:r>
              <a:rPr lang="lt-LT" sz="2400" dirty="0"/>
              <a:t>atveju: </a:t>
            </a:r>
            <a:r>
              <a:rPr lang="lt-LT" sz="2400" dirty="0" smtClean="0"/>
              <a:t>O(</a:t>
            </a:r>
            <a:r>
              <a:rPr lang="lt-LT" sz="2400" dirty="0"/>
              <a:t>n log n</a:t>
            </a:r>
            <a:r>
              <a:rPr lang="lt-LT" sz="2400" dirty="0" smtClean="0"/>
              <a:t>)</a:t>
            </a:r>
            <a:r>
              <a:rPr lang="lt-LT" sz="2400" i="1" dirty="0" smtClean="0"/>
              <a:t>,</a:t>
            </a:r>
          </a:p>
          <a:p>
            <a:r>
              <a:rPr lang="lt-LT" sz="2400" dirty="0" smtClean="0"/>
              <a:t>Vidutiniu </a:t>
            </a:r>
            <a:r>
              <a:rPr lang="lt-LT" sz="2400" dirty="0"/>
              <a:t>atveju: O(</a:t>
            </a:r>
            <a:r>
              <a:rPr lang="lt-LT" sz="2400" dirty="0" smtClean="0"/>
              <a:t>n </a:t>
            </a:r>
            <a:r>
              <a:rPr lang="lt-LT" sz="2400" dirty="0"/>
              <a:t>log </a:t>
            </a:r>
            <a:r>
              <a:rPr lang="lt-LT" sz="2400" dirty="0" smtClean="0"/>
              <a:t>n).</a:t>
            </a:r>
          </a:p>
          <a:p>
            <a:endParaRPr lang="lt-LT" sz="2400" dirty="0"/>
          </a:p>
          <a:p>
            <a:r>
              <a:rPr lang="lt-LT" sz="2400" dirty="0" smtClean="0"/>
              <a:t>Vidinės atminties naudojimas blogiausiu atveju: O(n).</a:t>
            </a:r>
          </a:p>
          <a:p>
            <a:endParaRPr lang="lt-LT" sz="2400" dirty="0"/>
          </a:p>
          <a:p>
            <a:r>
              <a:rPr lang="lt-LT" sz="2400" dirty="0"/>
              <a:t>Ar algoritmas stabilus? – </a:t>
            </a:r>
            <a:r>
              <a:rPr lang="lt-LT" sz="2400" dirty="0" smtClean="0"/>
              <a:t>TAIP</a:t>
            </a:r>
            <a:endParaRPr lang="lt-LT" sz="2400" dirty="0"/>
          </a:p>
        </p:txBody>
      </p:sp>
    </p:spTree>
    <p:extLst>
      <p:ext uri="{BB962C8B-B14F-4D97-AF65-F5344CB8AC3E}">
        <p14:creationId xmlns:p14="http://schemas.microsoft.com/office/powerpoint/2010/main" val="307369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000" b="1" i="1" dirty="0">
                <a:solidFill>
                  <a:schemeClr val="tx1"/>
                </a:solidFill>
              </a:rPr>
              <a:t>Išorinis rikiavimas (angl. External sorting</a:t>
            </a:r>
            <a:r>
              <a:rPr lang="lt-LT" altLang="lt-LT" sz="3000" b="1" i="1" dirty="0" smtClean="0">
                <a:solidFill>
                  <a:schemeClr val="tx1"/>
                </a:solidFill>
              </a:rPr>
              <a:t>) (</a:t>
            </a:r>
            <a:r>
              <a:rPr lang="lt-LT" altLang="lt-LT" sz="3000" i="1" dirty="0" smtClean="0">
                <a:solidFill>
                  <a:schemeClr val="tx1"/>
                </a:solidFill>
              </a:rPr>
              <a:t>arba</a:t>
            </a:r>
            <a:r>
              <a:rPr lang="lt-LT" altLang="lt-LT" sz="3000" b="1" i="1" dirty="0" smtClean="0">
                <a:solidFill>
                  <a:schemeClr val="tx1"/>
                </a:solidFill>
              </a:rPr>
              <a:t> išorinis rikiavimas sujungimu)</a:t>
            </a:r>
            <a:endParaRPr lang="lt-LT" altLang="lt-LT" sz="3000" b="1" i="1" noProof="0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11560" y="1700979"/>
            <a:ext cx="2530624" cy="504056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lt-LT" altLang="lt-LT" sz="2000" dirty="0" smtClean="0"/>
              <a:t>Rikiavimo </a:t>
            </a:r>
            <a:r>
              <a:rPr lang="lt-LT" altLang="lt-LT" sz="2000" dirty="0" smtClean="0"/>
              <a:t>pavyzdys</a:t>
            </a:r>
            <a:r>
              <a:rPr lang="lt-LT" altLang="lt-LT" sz="2000" dirty="0" smtClean="0"/>
              <a:t>:</a:t>
            </a:r>
          </a:p>
          <a:p>
            <a:pPr marL="0" indent="0">
              <a:buFontTx/>
              <a:buNone/>
            </a:pPr>
            <a:endParaRPr lang="lt-LT" altLang="lt-LT" sz="2000" dirty="0" smtClean="0"/>
          </a:p>
        </p:txBody>
      </p:sp>
      <p:pic>
        <p:nvPicPr>
          <p:cNvPr id="1026" name="Picture 2" descr="Vaizdo rezultatas pagal užklausą „External Sorting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88376"/>
            <a:ext cx="5648325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7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000" b="1" i="1" dirty="0" smtClean="0">
                <a:solidFill>
                  <a:schemeClr val="tx1"/>
                </a:solidFill>
              </a:rPr>
              <a:t>Išorinio rikiavimo </a:t>
            </a:r>
            <a:r>
              <a:rPr lang="lt-LT" altLang="lt-LT" sz="3000" b="1" i="1" dirty="0">
                <a:solidFill>
                  <a:schemeClr val="tx1"/>
                </a:solidFill>
              </a:rPr>
              <a:t>algoritmo </a:t>
            </a:r>
            <a:r>
              <a:rPr lang="lt-LT" altLang="lt-LT" sz="3000" b="1" i="1" dirty="0" smtClean="0">
                <a:solidFill>
                  <a:schemeClr val="tx1"/>
                </a:solidFill>
              </a:rPr>
              <a:t>sudėtingumas</a:t>
            </a:r>
            <a:endParaRPr lang="lt-LT" altLang="lt-LT" sz="3000" b="1" i="1" noProof="0" dirty="0" smtClean="0"/>
          </a:p>
        </p:txBody>
      </p:sp>
      <p:sp>
        <p:nvSpPr>
          <p:cNvPr id="34" name="Rectangle 33"/>
          <p:cNvSpPr/>
          <p:nvPr/>
        </p:nvSpPr>
        <p:spPr>
          <a:xfrm>
            <a:off x="611560" y="1772816"/>
            <a:ext cx="83884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dirty="0" smtClean="0"/>
              <a:t>Blogiausiu atveju: ~O(n </a:t>
            </a:r>
            <a:r>
              <a:rPr lang="lt-LT" sz="2400" dirty="0"/>
              <a:t>log n)</a:t>
            </a:r>
            <a:r>
              <a:rPr lang="lt-LT" sz="2400" dirty="0" smtClean="0"/>
              <a:t>,</a:t>
            </a:r>
          </a:p>
          <a:p>
            <a:r>
              <a:rPr lang="lt-LT" sz="2400" dirty="0" smtClean="0"/>
              <a:t>Geriausiu </a:t>
            </a:r>
            <a:r>
              <a:rPr lang="lt-LT" sz="2400" dirty="0"/>
              <a:t>atveju: </a:t>
            </a:r>
            <a:r>
              <a:rPr lang="lt-LT" sz="2400" dirty="0" smtClean="0"/>
              <a:t>~O(n </a:t>
            </a:r>
            <a:r>
              <a:rPr lang="lt-LT" sz="2400" dirty="0"/>
              <a:t>log n</a:t>
            </a:r>
            <a:r>
              <a:rPr lang="lt-LT" sz="2400" dirty="0" smtClean="0"/>
              <a:t>)</a:t>
            </a:r>
            <a:r>
              <a:rPr lang="lt-LT" sz="2400" i="1" dirty="0" smtClean="0"/>
              <a:t>,</a:t>
            </a:r>
          </a:p>
          <a:p>
            <a:r>
              <a:rPr lang="lt-LT" sz="2400" dirty="0" smtClean="0"/>
              <a:t>Vidutiniu </a:t>
            </a:r>
            <a:r>
              <a:rPr lang="lt-LT" sz="2400" dirty="0"/>
              <a:t>atveju: </a:t>
            </a:r>
            <a:r>
              <a:rPr lang="lt-LT" sz="2400" dirty="0" smtClean="0"/>
              <a:t>~O(n </a:t>
            </a:r>
            <a:r>
              <a:rPr lang="lt-LT" sz="2400" dirty="0"/>
              <a:t>log </a:t>
            </a:r>
            <a:r>
              <a:rPr lang="lt-LT" sz="2400" dirty="0" smtClean="0"/>
              <a:t>n).</a:t>
            </a:r>
          </a:p>
          <a:p>
            <a:endParaRPr lang="lt-LT" sz="2400" dirty="0" smtClean="0"/>
          </a:p>
          <a:p>
            <a:r>
              <a:rPr lang="lt-LT" sz="2400" dirty="0" smtClean="0"/>
              <a:t>Išorinio rikiavimo principas analogiškas sąlajos rikiavimui, tačiau algoritmo vykdymo laiką papildomai sąlygoja failų nuskaitymo ir įrašymo greitis.</a:t>
            </a:r>
            <a:endParaRPr lang="lt-LT" sz="2400" dirty="0"/>
          </a:p>
          <a:p>
            <a:endParaRPr lang="lt-LT" sz="2400" dirty="0"/>
          </a:p>
          <a:p>
            <a:r>
              <a:rPr lang="lt-LT" sz="2400" dirty="0" smtClean="0"/>
              <a:t>Vidinės atminties naudojimas blogiausiu atveju: O(n).</a:t>
            </a:r>
          </a:p>
          <a:p>
            <a:endParaRPr lang="lt-LT" sz="2400" dirty="0"/>
          </a:p>
          <a:p>
            <a:r>
              <a:rPr lang="lt-LT" sz="2400" dirty="0"/>
              <a:t>Ar algoritmas stabilus? – </a:t>
            </a:r>
            <a:r>
              <a:rPr lang="lt-LT" sz="2400" dirty="0" smtClean="0"/>
              <a:t>TAIP</a:t>
            </a:r>
            <a:endParaRPr lang="lt-LT" sz="2400" dirty="0"/>
          </a:p>
        </p:txBody>
      </p:sp>
    </p:spTree>
    <p:extLst>
      <p:ext uri="{BB962C8B-B14F-4D97-AF65-F5344CB8AC3E}">
        <p14:creationId xmlns:p14="http://schemas.microsoft.com/office/powerpoint/2010/main" val="336052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000" b="1" i="1" dirty="0">
                <a:solidFill>
                  <a:schemeClr val="tx1"/>
                </a:solidFill>
              </a:rPr>
              <a:t>Piramidės rikiavimas (angl. Heap sort)</a:t>
            </a:r>
            <a:endParaRPr lang="lt-LT" altLang="lt-LT" sz="3000" b="1" i="1" noProof="0" dirty="0" smtClean="0"/>
          </a:p>
        </p:txBody>
      </p:sp>
      <p:sp>
        <p:nvSpPr>
          <p:cNvPr id="3" name="Rectangle 2"/>
          <p:cNvSpPr/>
          <p:nvPr/>
        </p:nvSpPr>
        <p:spPr>
          <a:xfrm>
            <a:off x="755576" y="1844824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b="1" dirty="0"/>
              <a:t>HEAPIFY</a:t>
            </a:r>
            <a:r>
              <a:rPr lang="lt-LT" dirty="0"/>
              <a:t>(A, n, i):</a:t>
            </a:r>
          </a:p>
          <a:p>
            <a:r>
              <a:rPr lang="lt-LT" dirty="0" smtClean="0"/>
              <a:t>1.    </a:t>
            </a:r>
            <a:r>
              <a:rPr lang="lt-LT" dirty="0"/>
              <a:t>largest ← i</a:t>
            </a:r>
          </a:p>
          <a:p>
            <a:r>
              <a:rPr lang="lt-LT" dirty="0" smtClean="0"/>
              <a:t>2.    </a:t>
            </a:r>
            <a:r>
              <a:rPr lang="lt-LT" dirty="0"/>
              <a:t>l ← 2 * i + 1 # vaikas kairėje</a:t>
            </a:r>
          </a:p>
          <a:p>
            <a:r>
              <a:rPr lang="lt-LT" dirty="0" smtClean="0"/>
              <a:t>3.    </a:t>
            </a:r>
            <a:r>
              <a:rPr lang="lt-LT" dirty="0"/>
              <a:t>r ← 2 * i + 2 # vaikas dešinėje</a:t>
            </a:r>
          </a:p>
          <a:p>
            <a:r>
              <a:rPr lang="lt-LT" dirty="0" smtClean="0"/>
              <a:t>4.    </a:t>
            </a:r>
            <a:r>
              <a:rPr lang="lt-LT" b="1" dirty="0"/>
              <a:t>if</a:t>
            </a:r>
            <a:r>
              <a:rPr lang="lt-LT" dirty="0"/>
              <a:t> l &lt; n </a:t>
            </a:r>
            <a:r>
              <a:rPr lang="lt-LT" b="1" dirty="0"/>
              <a:t>and</a:t>
            </a:r>
            <a:r>
              <a:rPr lang="lt-LT" dirty="0"/>
              <a:t> </a:t>
            </a:r>
            <a:r>
              <a:rPr lang="lt-LT" dirty="0" smtClean="0"/>
              <a:t>A[ i ] </a:t>
            </a:r>
            <a:r>
              <a:rPr lang="lt-LT" dirty="0"/>
              <a:t>&lt; </a:t>
            </a:r>
            <a:r>
              <a:rPr lang="lt-LT" dirty="0" smtClean="0"/>
              <a:t>A[ l ] </a:t>
            </a:r>
            <a:r>
              <a:rPr lang="lt-LT" b="1" dirty="0"/>
              <a:t>then</a:t>
            </a:r>
          </a:p>
          <a:p>
            <a:r>
              <a:rPr lang="lt-LT" dirty="0" smtClean="0"/>
              <a:t>5.        </a:t>
            </a:r>
            <a:r>
              <a:rPr lang="lt-LT" dirty="0"/>
              <a:t>largest ← l</a:t>
            </a:r>
          </a:p>
          <a:p>
            <a:r>
              <a:rPr lang="lt-LT" dirty="0" smtClean="0"/>
              <a:t>6.    </a:t>
            </a:r>
            <a:r>
              <a:rPr lang="lt-LT" b="1" dirty="0"/>
              <a:t>if</a:t>
            </a:r>
            <a:r>
              <a:rPr lang="lt-LT" dirty="0"/>
              <a:t> r &lt; n </a:t>
            </a:r>
            <a:r>
              <a:rPr lang="lt-LT" b="1" dirty="0"/>
              <a:t>and</a:t>
            </a:r>
            <a:r>
              <a:rPr lang="lt-LT" dirty="0"/>
              <a:t> A[largest] &lt; </a:t>
            </a:r>
            <a:r>
              <a:rPr lang="lt-LT" dirty="0" smtClean="0"/>
              <a:t>A[ r ] </a:t>
            </a:r>
            <a:r>
              <a:rPr lang="lt-LT" b="1" dirty="0"/>
              <a:t>then</a:t>
            </a:r>
          </a:p>
          <a:p>
            <a:r>
              <a:rPr lang="lt-LT" dirty="0" smtClean="0"/>
              <a:t>7.        </a:t>
            </a:r>
            <a:r>
              <a:rPr lang="lt-LT" dirty="0"/>
              <a:t>largest ← r</a:t>
            </a:r>
          </a:p>
          <a:p>
            <a:r>
              <a:rPr lang="lt-LT" dirty="0" smtClean="0"/>
              <a:t>8.    </a:t>
            </a:r>
            <a:r>
              <a:rPr lang="lt-LT" b="1" dirty="0"/>
              <a:t>if</a:t>
            </a:r>
            <a:r>
              <a:rPr lang="lt-LT" dirty="0"/>
              <a:t> largest </a:t>
            </a:r>
            <a:r>
              <a:rPr lang="lt-LT" dirty="0" smtClean="0"/>
              <a:t>≠ </a:t>
            </a:r>
            <a:r>
              <a:rPr lang="lt-LT" dirty="0"/>
              <a:t>i </a:t>
            </a:r>
            <a:r>
              <a:rPr lang="lt-LT" b="1" dirty="0"/>
              <a:t>then</a:t>
            </a:r>
          </a:p>
          <a:p>
            <a:r>
              <a:rPr lang="lt-LT" dirty="0" smtClean="0"/>
              <a:t>9.        swap(A[ i ], </a:t>
            </a:r>
            <a:r>
              <a:rPr lang="lt-LT" dirty="0"/>
              <a:t>A[largest])</a:t>
            </a:r>
          </a:p>
          <a:p>
            <a:r>
              <a:rPr lang="lt-LT" dirty="0" smtClean="0"/>
              <a:t>10.      </a:t>
            </a:r>
            <a:r>
              <a:rPr lang="lt-LT" b="1" dirty="0"/>
              <a:t>HEAPIFY</a:t>
            </a:r>
            <a:r>
              <a:rPr lang="lt-LT" dirty="0"/>
              <a:t>(A, n, </a:t>
            </a:r>
            <a:r>
              <a:rPr lang="lt-LT" dirty="0" smtClean="0"/>
              <a:t>largest)</a:t>
            </a:r>
            <a:endParaRPr lang="lt-LT" dirty="0"/>
          </a:p>
        </p:txBody>
      </p:sp>
      <p:sp>
        <p:nvSpPr>
          <p:cNvPr id="4" name="Rectangle 3"/>
          <p:cNvSpPr/>
          <p:nvPr/>
        </p:nvSpPr>
        <p:spPr>
          <a:xfrm>
            <a:off x="5246713" y="396848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b="1" dirty="0"/>
              <a:t>HEAP-SORT</a:t>
            </a:r>
            <a:r>
              <a:rPr lang="lt-LT" dirty="0"/>
              <a:t>(A):</a:t>
            </a:r>
          </a:p>
          <a:p>
            <a:r>
              <a:rPr lang="lt-LT" dirty="0"/>
              <a:t>    n ← length(A)</a:t>
            </a:r>
          </a:p>
          <a:p>
            <a:r>
              <a:rPr lang="lt-LT" dirty="0"/>
              <a:t>    </a:t>
            </a:r>
            <a:r>
              <a:rPr lang="lt-LT" b="1" dirty="0"/>
              <a:t>for</a:t>
            </a:r>
            <a:r>
              <a:rPr lang="lt-LT" dirty="0"/>
              <a:t> i ← n </a:t>
            </a:r>
            <a:r>
              <a:rPr lang="lt-LT" b="1" dirty="0"/>
              <a:t>downto</a:t>
            </a:r>
            <a:r>
              <a:rPr lang="lt-LT" dirty="0"/>
              <a:t> 0 </a:t>
            </a:r>
            <a:r>
              <a:rPr lang="lt-LT" b="1" dirty="0"/>
              <a:t>do</a:t>
            </a:r>
          </a:p>
          <a:p>
            <a:r>
              <a:rPr lang="lt-LT" dirty="0"/>
              <a:t>        </a:t>
            </a:r>
            <a:r>
              <a:rPr lang="lt-LT" b="1" dirty="0"/>
              <a:t>HEAPIFY</a:t>
            </a:r>
            <a:r>
              <a:rPr lang="lt-LT" dirty="0"/>
              <a:t>(A, n, i)</a:t>
            </a:r>
          </a:p>
          <a:p>
            <a:r>
              <a:rPr lang="lt-LT" dirty="0"/>
              <a:t>    </a:t>
            </a:r>
            <a:r>
              <a:rPr lang="lt-LT" b="1" dirty="0"/>
              <a:t>for</a:t>
            </a:r>
            <a:r>
              <a:rPr lang="lt-LT" dirty="0"/>
              <a:t> i ← n – 1 </a:t>
            </a:r>
            <a:r>
              <a:rPr lang="lt-LT" b="1" dirty="0"/>
              <a:t>downto</a:t>
            </a:r>
            <a:r>
              <a:rPr lang="lt-LT" dirty="0"/>
              <a:t> 1 </a:t>
            </a:r>
            <a:r>
              <a:rPr lang="lt-LT" b="1" dirty="0"/>
              <a:t>do</a:t>
            </a:r>
          </a:p>
          <a:p>
            <a:r>
              <a:rPr lang="lt-LT" dirty="0"/>
              <a:t>        </a:t>
            </a:r>
            <a:r>
              <a:rPr lang="lt-LT" dirty="0" smtClean="0"/>
              <a:t>swap(A[ i ], A[ 0 ])</a:t>
            </a:r>
            <a:endParaRPr lang="lt-LT" dirty="0"/>
          </a:p>
          <a:p>
            <a:r>
              <a:rPr lang="lt-LT" dirty="0"/>
              <a:t>        </a:t>
            </a:r>
            <a:r>
              <a:rPr lang="lt-LT" b="1" dirty="0"/>
              <a:t>HEAPIFY</a:t>
            </a:r>
            <a:r>
              <a:rPr lang="lt-LT" dirty="0"/>
              <a:t>(A, i, 0)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673885"/>
            <a:ext cx="2667000" cy="20383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27584" y="5676641"/>
            <a:ext cx="5554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i="1" dirty="0">
                <a:latin typeface="Roboto"/>
              </a:rPr>
              <a:t>GeeksforGeeks</a:t>
            </a:r>
            <a:r>
              <a:rPr lang="lt-LT" dirty="0">
                <a:latin typeface="Roboto"/>
              </a:rPr>
              <a:t> vizualizacija:</a:t>
            </a:r>
          </a:p>
          <a:p>
            <a:r>
              <a:rPr lang="lt-LT" dirty="0">
                <a:latin typeface="Roboto"/>
                <a:hlinkClick r:id="rId3"/>
              </a:rPr>
              <a:t>www.youtube.com/watch?v=MtQL_ll5KhQ</a:t>
            </a:r>
            <a:endParaRPr lang="lt-LT" dirty="0"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32394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800" b="1" i="1" dirty="0" smtClean="0">
                <a:solidFill>
                  <a:schemeClr val="tx1"/>
                </a:solidFill>
              </a:rPr>
              <a:t>5 paskaitos tikslas</a:t>
            </a:r>
            <a:endParaRPr lang="lt-LT" altLang="lt-LT" sz="3800" b="1" i="1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/>
          <a:lstStyle/>
          <a:p>
            <a:r>
              <a:rPr lang="en-US" altLang="lt-LT" sz="2400" dirty="0" smtClean="0"/>
              <a:t>I</a:t>
            </a:r>
            <a:r>
              <a:rPr lang="lt-LT" altLang="lt-LT" sz="2400" dirty="0" smtClean="0"/>
              <a:t>šanalizuoti rikiavimo algoritmų pseudokodus.</a:t>
            </a:r>
          </a:p>
          <a:p>
            <a:r>
              <a:rPr lang="lt-LT" altLang="lt-LT" sz="2400" dirty="0" smtClean="0"/>
              <a:t>Įvertinti rikiavimo algoritmų sudėtingumus.</a:t>
            </a:r>
            <a:endParaRPr lang="lt-LT" altLang="lt-LT" sz="2400" dirty="0" smtClean="0"/>
          </a:p>
          <a:p>
            <a:r>
              <a:rPr lang="lt-LT" altLang="lt-LT" sz="2400" dirty="0" smtClean="0"/>
              <a:t>Suprasti rikiavimo algoritmų eigos vizualizacijas.</a:t>
            </a:r>
            <a:endParaRPr lang="lt-LT" altLang="lt-LT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64" y="3573016"/>
            <a:ext cx="7020272" cy="23949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/>
          <a:lstStyle/>
          <a:p>
            <a:r>
              <a:rPr lang="lt-LT" altLang="lt-LT" sz="3000" b="1" i="1" dirty="0" smtClean="0">
                <a:solidFill>
                  <a:schemeClr val="tx1"/>
                </a:solidFill>
              </a:rPr>
              <a:t>Piramidės rikiavimo </a:t>
            </a:r>
            <a:r>
              <a:rPr lang="lt-LT" altLang="lt-LT" sz="3000" b="1" i="1" dirty="0">
                <a:solidFill>
                  <a:schemeClr val="tx1"/>
                </a:solidFill>
              </a:rPr>
              <a:t>algoritmo </a:t>
            </a:r>
            <a:r>
              <a:rPr lang="lt-LT" altLang="lt-LT" sz="3000" b="1" i="1" dirty="0" smtClean="0">
                <a:solidFill>
                  <a:schemeClr val="tx1"/>
                </a:solidFill>
              </a:rPr>
              <a:t>sudėtingumas</a:t>
            </a:r>
            <a:endParaRPr lang="lt-LT" altLang="lt-LT" sz="3000" b="1" i="1" noProof="0" dirty="0" smtClean="0"/>
          </a:p>
        </p:txBody>
      </p:sp>
      <p:sp>
        <p:nvSpPr>
          <p:cNvPr id="34" name="Rectangle 33"/>
          <p:cNvSpPr/>
          <p:nvPr/>
        </p:nvSpPr>
        <p:spPr>
          <a:xfrm>
            <a:off x="611560" y="1772816"/>
            <a:ext cx="83884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dirty="0" smtClean="0"/>
              <a:t>Blogiausiu atveju: </a:t>
            </a:r>
            <a:r>
              <a:rPr lang="lt-LT" sz="2400" dirty="0"/>
              <a:t>O(n log n)</a:t>
            </a:r>
            <a:r>
              <a:rPr lang="lt-LT" sz="2400" dirty="0" smtClean="0"/>
              <a:t>,</a:t>
            </a:r>
          </a:p>
          <a:p>
            <a:r>
              <a:rPr lang="lt-LT" sz="2400" dirty="0" smtClean="0"/>
              <a:t>Geriausiu </a:t>
            </a:r>
            <a:r>
              <a:rPr lang="lt-LT" sz="2400" dirty="0"/>
              <a:t>atveju: </a:t>
            </a:r>
            <a:r>
              <a:rPr lang="lt-LT" sz="2400" dirty="0" smtClean="0"/>
              <a:t>O(</a:t>
            </a:r>
            <a:r>
              <a:rPr lang="lt-LT" sz="2400" dirty="0"/>
              <a:t>n log n</a:t>
            </a:r>
            <a:r>
              <a:rPr lang="lt-LT" sz="2400" dirty="0" smtClean="0"/>
              <a:t>)</a:t>
            </a:r>
            <a:r>
              <a:rPr lang="lt-LT" sz="2400" i="1" dirty="0" smtClean="0"/>
              <a:t>,</a:t>
            </a:r>
          </a:p>
          <a:p>
            <a:r>
              <a:rPr lang="lt-LT" sz="2400" dirty="0" smtClean="0"/>
              <a:t>Vidutiniu </a:t>
            </a:r>
            <a:r>
              <a:rPr lang="lt-LT" sz="2400" dirty="0"/>
              <a:t>atveju: O(</a:t>
            </a:r>
            <a:r>
              <a:rPr lang="lt-LT" sz="2400" dirty="0" smtClean="0"/>
              <a:t>n </a:t>
            </a:r>
            <a:r>
              <a:rPr lang="lt-LT" sz="2400" dirty="0"/>
              <a:t>log </a:t>
            </a:r>
            <a:r>
              <a:rPr lang="lt-LT" sz="2400" dirty="0" smtClean="0"/>
              <a:t>n).</a:t>
            </a:r>
          </a:p>
          <a:p>
            <a:endParaRPr lang="lt-LT" sz="2400" dirty="0"/>
          </a:p>
          <a:p>
            <a:r>
              <a:rPr lang="lt-LT" sz="2400" dirty="0" smtClean="0"/>
              <a:t>Vidinės atminties naudojimas blogiausiu atveju: O(1).</a:t>
            </a:r>
          </a:p>
          <a:p>
            <a:endParaRPr lang="lt-LT" sz="2400" dirty="0"/>
          </a:p>
          <a:p>
            <a:r>
              <a:rPr lang="lt-LT" sz="2400" dirty="0"/>
              <a:t>Ar algoritmas stabilus? </a:t>
            </a:r>
            <a:r>
              <a:rPr lang="lt-LT" sz="2400" dirty="0" smtClean="0"/>
              <a:t>– NE</a:t>
            </a:r>
            <a:endParaRPr lang="lt-LT" sz="2400" dirty="0"/>
          </a:p>
          <a:p>
            <a:endParaRPr lang="lt-LT" sz="2400" dirty="0"/>
          </a:p>
        </p:txBody>
      </p:sp>
    </p:spTree>
    <p:extLst>
      <p:ext uri="{BB962C8B-B14F-4D97-AF65-F5344CB8AC3E}">
        <p14:creationId xmlns:p14="http://schemas.microsoft.com/office/powerpoint/2010/main" val="263677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000" b="1" i="1" dirty="0">
                <a:solidFill>
                  <a:schemeClr val="tx1"/>
                </a:solidFill>
              </a:rPr>
              <a:t>Skaitmeninis rikiavimas (angl. Radix sort)</a:t>
            </a:r>
            <a:endParaRPr lang="lt-LT" altLang="lt-LT" sz="3000" b="1" i="1" noProof="0" dirty="0" smtClean="0"/>
          </a:p>
        </p:txBody>
      </p:sp>
      <p:sp>
        <p:nvSpPr>
          <p:cNvPr id="3" name="Rectangle 2"/>
          <p:cNvSpPr/>
          <p:nvPr/>
        </p:nvSpPr>
        <p:spPr>
          <a:xfrm>
            <a:off x="457200" y="1340768"/>
            <a:ext cx="577098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 smtClean="0"/>
              <a:t>COUNTING-SORT</a:t>
            </a:r>
            <a:r>
              <a:rPr lang="lt-LT" sz="1700" dirty="0" smtClean="0"/>
              <a:t>(A</a:t>
            </a:r>
            <a:r>
              <a:rPr lang="lt-LT" sz="1700" dirty="0"/>
              <a:t>, exp1):</a:t>
            </a:r>
          </a:p>
          <a:p>
            <a:r>
              <a:rPr lang="en-US" sz="1700" dirty="0" smtClean="0"/>
              <a:t>1.</a:t>
            </a:r>
            <a:r>
              <a:rPr lang="lt-LT" sz="1700" dirty="0" smtClean="0"/>
              <a:t>    </a:t>
            </a:r>
            <a:r>
              <a:rPr lang="lt-LT" sz="1700" dirty="0"/>
              <a:t>n ← length(A)</a:t>
            </a:r>
          </a:p>
          <a:p>
            <a:r>
              <a:rPr lang="en-US" sz="1700" dirty="0" smtClean="0"/>
              <a:t>2.</a:t>
            </a:r>
            <a:r>
              <a:rPr lang="lt-LT" sz="1700" dirty="0" smtClean="0"/>
              <a:t>    </a:t>
            </a:r>
            <a:r>
              <a:rPr lang="lt-LT" sz="1700" dirty="0"/>
              <a:t>output ← [0 .. n – 1] # naujas masyvas</a:t>
            </a:r>
          </a:p>
          <a:p>
            <a:r>
              <a:rPr lang="en-US" sz="1700" dirty="0" smtClean="0"/>
              <a:t>3.</a:t>
            </a:r>
            <a:r>
              <a:rPr lang="lt-LT" sz="1700" dirty="0" smtClean="0"/>
              <a:t>    </a:t>
            </a:r>
            <a:r>
              <a:rPr lang="lt-LT" sz="1700" dirty="0"/>
              <a:t>count ← [0 .. 9] # naujas masyvas</a:t>
            </a:r>
          </a:p>
          <a:p>
            <a:r>
              <a:rPr lang="en-US" sz="1700" dirty="0" smtClean="0"/>
              <a:t>4.</a:t>
            </a:r>
            <a:r>
              <a:rPr lang="lt-LT" sz="1700" dirty="0" smtClean="0"/>
              <a:t>    </a:t>
            </a:r>
            <a:r>
              <a:rPr lang="lt-LT" sz="1700" b="1" dirty="0"/>
              <a:t>for</a:t>
            </a:r>
            <a:r>
              <a:rPr lang="lt-LT" sz="1700" dirty="0"/>
              <a:t> i ← 0 </a:t>
            </a:r>
            <a:r>
              <a:rPr lang="lt-LT" sz="1700" b="1" dirty="0"/>
              <a:t>to</a:t>
            </a:r>
            <a:r>
              <a:rPr lang="lt-LT" sz="1700" dirty="0"/>
              <a:t> n – 1 </a:t>
            </a:r>
            <a:r>
              <a:rPr lang="lt-LT" sz="1700" b="1" dirty="0"/>
              <a:t>do</a:t>
            </a:r>
          </a:p>
          <a:p>
            <a:r>
              <a:rPr lang="en-US" sz="1700" dirty="0" smtClean="0"/>
              <a:t>5.</a:t>
            </a:r>
            <a:r>
              <a:rPr lang="lt-LT" sz="1700" dirty="0" smtClean="0"/>
              <a:t>        </a:t>
            </a:r>
            <a:r>
              <a:rPr lang="lt-LT" sz="1700" dirty="0"/>
              <a:t>index ← </a:t>
            </a:r>
            <a:r>
              <a:rPr lang="lt-LT" sz="1700" dirty="0" smtClean="0"/>
              <a:t>A[</a:t>
            </a:r>
            <a:r>
              <a:rPr lang="en-US" sz="1700" dirty="0" smtClean="0"/>
              <a:t> </a:t>
            </a:r>
            <a:r>
              <a:rPr lang="en-US" sz="1700" dirty="0" err="1" smtClean="0"/>
              <a:t>i</a:t>
            </a:r>
            <a:r>
              <a:rPr lang="en-US" sz="1700" dirty="0" smtClean="0"/>
              <a:t> </a:t>
            </a:r>
            <a:r>
              <a:rPr lang="lt-LT" sz="1700" dirty="0" smtClean="0"/>
              <a:t>] </a:t>
            </a:r>
            <a:r>
              <a:rPr lang="lt-LT" sz="1700" dirty="0"/>
              <a:t>/ exp1</a:t>
            </a:r>
          </a:p>
          <a:p>
            <a:r>
              <a:rPr lang="en-US" sz="1700" dirty="0" smtClean="0"/>
              <a:t>6.</a:t>
            </a:r>
            <a:r>
              <a:rPr lang="lt-LT" sz="1700" dirty="0" smtClean="0"/>
              <a:t>        </a:t>
            </a:r>
            <a:r>
              <a:rPr lang="lt-LT" sz="1700" dirty="0"/>
              <a:t>count[ index % 10 ] ← count[ index % 10 ] + 1</a:t>
            </a:r>
          </a:p>
          <a:p>
            <a:r>
              <a:rPr lang="en-US" sz="1700" dirty="0" smtClean="0"/>
              <a:t>7.</a:t>
            </a:r>
            <a:r>
              <a:rPr lang="lt-LT" sz="1700" dirty="0" smtClean="0"/>
              <a:t>    </a:t>
            </a:r>
            <a:r>
              <a:rPr lang="lt-LT" sz="1700" b="1" dirty="0"/>
              <a:t>for</a:t>
            </a:r>
            <a:r>
              <a:rPr lang="lt-LT" sz="1700" dirty="0"/>
              <a:t> i ← 1 to 9 </a:t>
            </a:r>
            <a:r>
              <a:rPr lang="lt-LT" sz="1700" b="1" dirty="0"/>
              <a:t>do</a:t>
            </a:r>
          </a:p>
          <a:p>
            <a:r>
              <a:rPr lang="en-US" sz="1700" dirty="0" smtClean="0"/>
              <a:t>8.</a:t>
            </a:r>
            <a:r>
              <a:rPr lang="lt-LT" sz="1700" dirty="0" smtClean="0"/>
              <a:t>        </a:t>
            </a:r>
            <a:r>
              <a:rPr lang="lt-LT" sz="1700" dirty="0"/>
              <a:t>count[ i ] ← count[ i ] + count</a:t>
            </a:r>
            <a:r>
              <a:rPr lang="lt-LT" sz="1700" dirty="0" smtClean="0"/>
              <a:t>[</a:t>
            </a:r>
            <a:r>
              <a:rPr lang="en-US" sz="1700" dirty="0" smtClean="0"/>
              <a:t> </a:t>
            </a:r>
            <a:r>
              <a:rPr lang="lt-LT" sz="1700" dirty="0" smtClean="0"/>
              <a:t>i </a:t>
            </a:r>
            <a:r>
              <a:rPr lang="lt-LT" sz="1700" dirty="0"/>
              <a:t>– </a:t>
            </a:r>
            <a:r>
              <a:rPr lang="lt-LT" sz="1700" dirty="0" smtClean="0"/>
              <a:t>1</a:t>
            </a:r>
            <a:r>
              <a:rPr lang="en-US" sz="1700" dirty="0" smtClean="0"/>
              <a:t> </a:t>
            </a:r>
            <a:r>
              <a:rPr lang="lt-LT" sz="1700" dirty="0" smtClean="0"/>
              <a:t>]</a:t>
            </a:r>
            <a:endParaRPr lang="lt-LT" sz="1700" dirty="0"/>
          </a:p>
          <a:p>
            <a:r>
              <a:rPr lang="en-US" sz="1700" dirty="0" smtClean="0"/>
              <a:t>9.</a:t>
            </a:r>
            <a:r>
              <a:rPr lang="lt-LT" sz="1700" dirty="0" smtClean="0"/>
              <a:t>    </a:t>
            </a:r>
            <a:r>
              <a:rPr lang="lt-LT" sz="1700" dirty="0"/>
              <a:t>i ← n – 1</a:t>
            </a:r>
          </a:p>
          <a:p>
            <a:r>
              <a:rPr lang="en-US" sz="1700" dirty="0" smtClean="0"/>
              <a:t>10.</a:t>
            </a:r>
            <a:r>
              <a:rPr lang="lt-LT" sz="1700" dirty="0" smtClean="0"/>
              <a:t>  </a:t>
            </a:r>
            <a:r>
              <a:rPr lang="lt-LT" sz="1700" b="1" dirty="0" smtClean="0"/>
              <a:t>while</a:t>
            </a:r>
            <a:r>
              <a:rPr lang="lt-LT" sz="1700" dirty="0" smtClean="0"/>
              <a:t> </a:t>
            </a:r>
            <a:r>
              <a:rPr lang="lt-LT" sz="1700" dirty="0"/>
              <a:t>i ≥ 0 </a:t>
            </a:r>
            <a:r>
              <a:rPr lang="lt-LT" sz="1700" b="1" dirty="0" smtClean="0"/>
              <a:t>do</a:t>
            </a:r>
          </a:p>
          <a:p>
            <a:r>
              <a:rPr lang="en-US" sz="1700" dirty="0" smtClean="0"/>
              <a:t>11.</a:t>
            </a:r>
            <a:r>
              <a:rPr lang="lt-LT" sz="1700" dirty="0" smtClean="0"/>
              <a:t>      index ← A[ i ] / exp1</a:t>
            </a:r>
          </a:p>
          <a:p>
            <a:r>
              <a:rPr lang="en-US" sz="1700" dirty="0" smtClean="0"/>
              <a:t>12.</a:t>
            </a:r>
            <a:r>
              <a:rPr lang="lt-LT" sz="1700" dirty="0" smtClean="0"/>
              <a:t>      </a:t>
            </a:r>
            <a:r>
              <a:rPr lang="lt-LT" sz="1700" dirty="0"/>
              <a:t>output[ count[ index % 10] – 1] ← </a:t>
            </a:r>
            <a:r>
              <a:rPr lang="lt-LT" sz="1700" dirty="0" smtClean="0"/>
              <a:t>A[</a:t>
            </a:r>
            <a:r>
              <a:rPr lang="en-US" sz="1700" dirty="0" smtClean="0"/>
              <a:t> </a:t>
            </a:r>
            <a:r>
              <a:rPr lang="en-US" sz="1700" dirty="0" err="1" smtClean="0"/>
              <a:t>i</a:t>
            </a:r>
            <a:r>
              <a:rPr lang="en-US" sz="1700" dirty="0" smtClean="0"/>
              <a:t> </a:t>
            </a:r>
            <a:r>
              <a:rPr lang="lt-LT" sz="1700" dirty="0" smtClean="0"/>
              <a:t>]</a:t>
            </a:r>
            <a:endParaRPr lang="lt-LT" sz="1700" dirty="0"/>
          </a:p>
          <a:p>
            <a:r>
              <a:rPr lang="en-US" sz="1700" dirty="0" smtClean="0"/>
              <a:t>14.</a:t>
            </a:r>
            <a:r>
              <a:rPr lang="lt-LT" sz="1700" dirty="0" smtClean="0"/>
              <a:t>      count</a:t>
            </a:r>
            <a:r>
              <a:rPr lang="lt-LT" sz="1700" dirty="0"/>
              <a:t>[ (index) % 10 ] ← count[ (index) % 10 ] – 1</a:t>
            </a:r>
          </a:p>
          <a:p>
            <a:r>
              <a:rPr lang="en-US" sz="1700" dirty="0" smtClean="0"/>
              <a:t>15.</a:t>
            </a:r>
            <a:r>
              <a:rPr lang="lt-LT" sz="1700" dirty="0" smtClean="0"/>
              <a:t>      i </a:t>
            </a:r>
            <a:r>
              <a:rPr lang="lt-LT" sz="1700" dirty="0"/>
              <a:t>← i – 1</a:t>
            </a:r>
          </a:p>
          <a:p>
            <a:r>
              <a:rPr lang="en-US" sz="1700" dirty="0" smtClean="0"/>
              <a:t>16.</a:t>
            </a:r>
            <a:r>
              <a:rPr lang="lt-LT" sz="1700" dirty="0" smtClean="0"/>
              <a:t>  i </a:t>
            </a:r>
            <a:r>
              <a:rPr lang="lt-LT" sz="1700" dirty="0"/>
              <a:t>← 0</a:t>
            </a:r>
          </a:p>
          <a:p>
            <a:r>
              <a:rPr lang="en-US" sz="1700" dirty="0" smtClean="0"/>
              <a:t>17.</a:t>
            </a:r>
            <a:r>
              <a:rPr lang="lt-LT" sz="1700" dirty="0" smtClean="0"/>
              <a:t> </a:t>
            </a:r>
            <a:r>
              <a:rPr lang="en-US" sz="1700" dirty="0" smtClean="0"/>
              <a:t> </a:t>
            </a:r>
            <a:r>
              <a:rPr lang="lt-LT" sz="1700" b="1" dirty="0" smtClean="0"/>
              <a:t>for</a:t>
            </a:r>
            <a:r>
              <a:rPr lang="lt-LT" sz="1700" dirty="0" smtClean="0"/>
              <a:t> </a:t>
            </a:r>
            <a:r>
              <a:rPr lang="lt-LT" sz="1700" dirty="0"/>
              <a:t>i ← 0 </a:t>
            </a:r>
            <a:r>
              <a:rPr lang="lt-LT" sz="1700" b="1" dirty="0"/>
              <a:t>to</a:t>
            </a:r>
            <a:r>
              <a:rPr lang="lt-LT" sz="1700" dirty="0"/>
              <a:t> n – 1 </a:t>
            </a:r>
            <a:r>
              <a:rPr lang="lt-LT" sz="1700" b="1" dirty="0"/>
              <a:t>do</a:t>
            </a:r>
          </a:p>
          <a:p>
            <a:r>
              <a:rPr lang="en-US" sz="1700" dirty="0" smtClean="0"/>
              <a:t>18.</a:t>
            </a:r>
            <a:r>
              <a:rPr lang="lt-LT" sz="1700" dirty="0" smtClean="0"/>
              <a:t>      </a:t>
            </a:r>
            <a:r>
              <a:rPr lang="lt-LT" sz="1700" dirty="0"/>
              <a:t>A[ i ] ← output[ i ]</a:t>
            </a:r>
          </a:p>
        </p:txBody>
      </p:sp>
      <p:sp>
        <p:nvSpPr>
          <p:cNvPr id="4" name="Rectangle 3"/>
          <p:cNvSpPr/>
          <p:nvPr/>
        </p:nvSpPr>
        <p:spPr>
          <a:xfrm>
            <a:off x="6026960" y="3719971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RADIX-SORT</a:t>
            </a:r>
            <a:r>
              <a:rPr lang="lt-LT" dirty="0" smtClean="0"/>
              <a:t>(A</a:t>
            </a:r>
            <a:r>
              <a:rPr lang="lt-LT" dirty="0"/>
              <a:t>):</a:t>
            </a:r>
          </a:p>
          <a:p>
            <a:r>
              <a:rPr lang="lt-LT" dirty="0"/>
              <a:t>    max1 ← max(A)</a:t>
            </a:r>
          </a:p>
          <a:p>
            <a:r>
              <a:rPr lang="lt-LT" dirty="0"/>
              <a:t>    exp ← 1</a:t>
            </a:r>
          </a:p>
          <a:p>
            <a:r>
              <a:rPr lang="lt-LT" dirty="0"/>
              <a:t>    </a:t>
            </a:r>
            <a:r>
              <a:rPr lang="lt-LT" b="1" dirty="0"/>
              <a:t>while</a:t>
            </a:r>
            <a:r>
              <a:rPr lang="lt-LT" dirty="0"/>
              <a:t> max1 / exp &gt; </a:t>
            </a:r>
            <a:r>
              <a:rPr lang="lt-LT" dirty="0" smtClean="0"/>
              <a:t>0</a:t>
            </a:r>
            <a:r>
              <a:rPr lang="en-US" dirty="0" smtClean="0"/>
              <a:t> do</a:t>
            </a:r>
            <a:endParaRPr lang="lt-LT" dirty="0"/>
          </a:p>
          <a:p>
            <a:r>
              <a:rPr lang="lt-LT" dirty="0"/>
              <a:t>        countingSort(A, exp)</a:t>
            </a:r>
          </a:p>
          <a:p>
            <a:r>
              <a:rPr lang="lt-LT" dirty="0"/>
              <a:t>        exp ← exp * 10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531268"/>
            <a:ext cx="1905000" cy="1905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82144" y="5932546"/>
            <a:ext cx="5292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i="1" dirty="0">
                <a:latin typeface="Roboto"/>
              </a:rPr>
              <a:t>GeeksforGeeks</a:t>
            </a:r>
            <a:r>
              <a:rPr lang="lt-LT" dirty="0">
                <a:latin typeface="Roboto"/>
              </a:rPr>
              <a:t> vizualizacija:</a:t>
            </a:r>
          </a:p>
          <a:p>
            <a:r>
              <a:rPr lang="lt-LT" dirty="0">
                <a:latin typeface="Roboto"/>
                <a:hlinkClick r:id="rId3"/>
              </a:rPr>
              <a:t>https://www.youtube.com/watch?v=nu4gDuFabIM</a:t>
            </a:r>
            <a:endParaRPr lang="lt-LT" dirty="0"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30868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/>
          <a:lstStyle/>
          <a:p>
            <a:r>
              <a:rPr lang="lt-LT" altLang="lt-LT" sz="3000" b="1" i="1" dirty="0" smtClean="0">
                <a:solidFill>
                  <a:schemeClr val="tx1"/>
                </a:solidFill>
              </a:rPr>
              <a:t>Skaitmeninio rikiavimo </a:t>
            </a:r>
            <a:r>
              <a:rPr lang="lt-LT" altLang="lt-LT" sz="3000" b="1" i="1" dirty="0">
                <a:solidFill>
                  <a:schemeClr val="tx1"/>
                </a:solidFill>
              </a:rPr>
              <a:t>algoritmo </a:t>
            </a:r>
            <a:r>
              <a:rPr lang="lt-LT" altLang="lt-LT" sz="3000" b="1" i="1" dirty="0" smtClean="0">
                <a:solidFill>
                  <a:schemeClr val="tx1"/>
                </a:solidFill>
              </a:rPr>
              <a:t>sudėtingumas</a:t>
            </a:r>
            <a:endParaRPr lang="lt-LT" altLang="lt-LT" sz="3000" b="1" i="1" noProof="0" dirty="0" smtClean="0"/>
          </a:p>
        </p:txBody>
      </p:sp>
      <p:sp>
        <p:nvSpPr>
          <p:cNvPr id="34" name="Rectangle 33"/>
          <p:cNvSpPr/>
          <p:nvPr/>
        </p:nvSpPr>
        <p:spPr>
          <a:xfrm>
            <a:off x="611560" y="1772816"/>
            <a:ext cx="83884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dirty="0" smtClean="0"/>
              <a:t>Blogiausiu atveju: O(n</a:t>
            </a:r>
            <a:r>
              <a:rPr lang="lt-LT" sz="2400" dirty="0"/>
              <a:t> </a:t>
            </a:r>
            <a:r>
              <a:rPr lang="lt-LT" sz="2400" dirty="0" smtClean="0"/>
              <a:t>k),</a:t>
            </a:r>
          </a:p>
          <a:p>
            <a:r>
              <a:rPr lang="lt-LT" sz="2400" dirty="0" smtClean="0"/>
              <a:t>Geriausiu </a:t>
            </a:r>
            <a:r>
              <a:rPr lang="lt-LT" sz="2400" dirty="0"/>
              <a:t>atveju: </a:t>
            </a:r>
            <a:r>
              <a:rPr lang="lt-LT" sz="2400" dirty="0" smtClean="0"/>
              <a:t>O(n</a:t>
            </a:r>
            <a:r>
              <a:rPr lang="lt-LT" sz="2400" dirty="0"/>
              <a:t> </a:t>
            </a:r>
            <a:r>
              <a:rPr lang="lt-LT" sz="2400" dirty="0" smtClean="0"/>
              <a:t>k)</a:t>
            </a:r>
            <a:r>
              <a:rPr lang="lt-LT" sz="2400" i="1" dirty="0" smtClean="0"/>
              <a:t>,</a:t>
            </a:r>
          </a:p>
          <a:p>
            <a:r>
              <a:rPr lang="lt-LT" sz="2400" dirty="0" smtClean="0"/>
              <a:t>Vidutiniu </a:t>
            </a:r>
            <a:r>
              <a:rPr lang="lt-LT" sz="2400" dirty="0"/>
              <a:t>atveju: </a:t>
            </a:r>
            <a:r>
              <a:rPr lang="lt-LT" sz="2400" dirty="0" smtClean="0"/>
              <a:t>O(n</a:t>
            </a:r>
            <a:r>
              <a:rPr lang="lt-LT" sz="2400" dirty="0"/>
              <a:t> </a:t>
            </a:r>
            <a:r>
              <a:rPr lang="lt-LT" sz="2400" dirty="0" smtClean="0"/>
              <a:t>k),</a:t>
            </a:r>
          </a:p>
          <a:p>
            <a:endParaRPr lang="lt-LT" sz="2400" dirty="0" smtClean="0"/>
          </a:p>
          <a:p>
            <a:r>
              <a:rPr lang="lt-LT" sz="2400" dirty="0" smtClean="0"/>
              <a:t>Čia k – maksimalus simbolių skaičius vienam elementui,</a:t>
            </a:r>
          </a:p>
          <a:p>
            <a:r>
              <a:rPr lang="lt-LT" sz="2400" dirty="0" smtClean="0"/>
              <a:t>n – sąrašo ilgis.</a:t>
            </a:r>
          </a:p>
          <a:p>
            <a:endParaRPr lang="lt-LT" sz="2400" dirty="0"/>
          </a:p>
          <a:p>
            <a:r>
              <a:rPr lang="lt-LT" sz="2400" dirty="0" smtClean="0"/>
              <a:t>Vidinės atminties naudojimas blogiausiu atveju: O(n</a:t>
            </a:r>
            <a:r>
              <a:rPr lang="lt-LT" sz="2400" dirty="0"/>
              <a:t> </a:t>
            </a:r>
            <a:r>
              <a:rPr lang="lt-LT" sz="2400" dirty="0" smtClean="0"/>
              <a:t>k).</a:t>
            </a:r>
          </a:p>
          <a:p>
            <a:endParaRPr lang="lt-LT" sz="2400" dirty="0"/>
          </a:p>
          <a:p>
            <a:r>
              <a:rPr lang="lt-LT" sz="2400" dirty="0"/>
              <a:t>Ar algoritmas stabilus? </a:t>
            </a:r>
            <a:r>
              <a:rPr lang="lt-LT" sz="2400" dirty="0" smtClean="0"/>
              <a:t>– TAIP</a:t>
            </a:r>
            <a:endParaRPr lang="lt-LT" sz="2400" dirty="0"/>
          </a:p>
          <a:p>
            <a:endParaRPr lang="lt-LT" sz="2400" dirty="0"/>
          </a:p>
        </p:txBody>
      </p:sp>
    </p:spTree>
    <p:extLst>
      <p:ext uri="{BB962C8B-B14F-4D97-AF65-F5344CB8AC3E}">
        <p14:creationId xmlns:p14="http://schemas.microsoft.com/office/powerpoint/2010/main" val="350878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3200" b="1" i="1" dirty="0"/>
              <a:t>Rikiavimo algoritmų </a:t>
            </a:r>
            <a:r>
              <a:rPr lang="lt-LT" sz="3200" b="1" i="1" dirty="0" smtClean="0"/>
              <a:t>vizualizacijos</a:t>
            </a:r>
            <a:endParaRPr lang="lt-LT" altLang="lt-LT" sz="3000" b="1" i="1" noProof="0" dirty="0" smtClean="0"/>
          </a:p>
        </p:txBody>
      </p:sp>
      <p:sp>
        <p:nvSpPr>
          <p:cNvPr id="2" name="Rectangle 1"/>
          <p:cNvSpPr/>
          <p:nvPr/>
        </p:nvSpPr>
        <p:spPr>
          <a:xfrm>
            <a:off x="1187624" y="2348880"/>
            <a:ext cx="71287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 smtClean="0"/>
              <a:t>Rikiavimo pavyzdžiai ir pseudokodo analizė:</a:t>
            </a:r>
            <a:endParaRPr lang="lt-LT" dirty="0" smtClean="0">
              <a:hlinkClick r:id="rId2" action="ppaction://hlinkfile"/>
            </a:endParaRPr>
          </a:p>
          <a:p>
            <a:r>
              <a:rPr lang="lt-LT" dirty="0" smtClean="0">
                <a:hlinkClick r:id="rId3"/>
              </a:rPr>
              <a:t>https</a:t>
            </a:r>
            <a:r>
              <a:rPr lang="lt-LT" dirty="0">
                <a:hlinkClick r:id="rId3"/>
              </a:rPr>
              <a:t>://</a:t>
            </a:r>
            <a:r>
              <a:rPr lang="lt-LT" dirty="0" smtClean="0">
                <a:hlinkClick r:id="rId3"/>
              </a:rPr>
              <a:t>www.youtube.com/watch?v=nmhjrI-aW5o&amp;list=PLGvfHSgImk4bKYlXpzPVEN-ictZhrGK04</a:t>
            </a:r>
            <a:endParaRPr lang="lt-LT" dirty="0" smtClean="0"/>
          </a:p>
          <a:p>
            <a:endParaRPr lang="lt-LT" dirty="0" smtClean="0"/>
          </a:p>
          <a:p>
            <a:endParaRPr lang="lt-LT" dirty="0"/>
          </a:p>
          <a:p>
            <a:r>
              <a:rPr lang="lt-LT" dirty="0" smtClean="0"/>
              <a:t>Didesnės apimties sąrašų rikiavimo vizualizacija:</a:t>
            </a:r>
            <a:endParaRPr lang="lt-LT" dirty="0">
              <a:hlinkClick r:id="rId2" action="ppaction://hlinkfile"/>
            </a:endParaRPr>
          </a:p>
          <a:p>
            <a:r>
              <a:rPr lang="lt-LT" dirty="0">
                <a:hlinkClick r:id="rId4"/>
              </a:rPr>
              <a:t>www.youtube.com/watch?v=kPRA0W1kECg</a:t>
            </a:r>
            <a:endParaRPr lang="lt-LT" dirty="0"/>
          </a:p>
        </p:txBody>
      </p:sp>
      <p:sp>
        <p:nvSpPr>
          <p:cNvPr id="3" name="Rectangle 2"/>
          <p:cNvSpPr/>
          <p:nvPr/>
        </p:nvSpPr>
        <p:spPr>
          <a:xfrm>
            <a:off x="3491880" y="5517232"/>
            <a:ext cx="52886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smtClean="0"/>
              <a:t>Šaltiniai:</a:t>
            </a:r>
          </a:p>
          <a:p>
            <a:r>
              <a:rPr lang="lt-LT" dirty="0">
                <a:hlinkClick r:id="rId5"/>
              </a:rPr>
              <a:t>https://www.geeksforgeeks.org/sorting-algorithms/</a:t>
            </a:r>
            <a:endParaRPr lang="lt-LT" dirty="0"/>
          </a:p>
          <a:p>
            <a:r>
              <a:rPr lang="lt-LT" dirty="0" smtClean="0">
                <a:hlinkClick r:id="rId6"/>
              </a:rPr>
              <a:t>http</a:t>
            </a:r>
            <a:r>
              <a:rPr lang="lt-LT" dirty="0">
                <a:hlinkClick r:id="rId6"/>
              </a:rPr>
              <a:t>://panthema.net/2013/sound-of-sorting/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65191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357438"/>
            <a:ext cx="8229600" cy="1143000"/>
          </a:xfrm>
        </p:spPr>
        <p:txBody>
          <a:bodyPr/>
          <a:lstStyle/>
          <a:p>
            <a:pPr eaLnBrk="1" hangingPunct="1"/>
            <a:r>
              <a:rPr lang="lt-LT" altLang="lt-LT" b="1" i="1" dirty="0" smtClean="0">
                <a:solidFill>
                  <a:schemeClr val="accent2"/>
                </a:solidFill>
              </a:rPr>
              <a:t>Ačiū už dėmesį.</a:t>
            </a:r>
            <a:br>
              <a:rPr lang="lt-LT" altLang="lt-LT" b="1" i="1" dirty="0" smtClean="0">
                <a:solidFill>
                  <a:schemeClr val="accent2"/>
                </a:solidFill>
              </a:rPr>
            </a:br>
            <a:r>
              <a:rPr lang="lt-LT" altLang="lt-LT" b="1" i="1" dirty="0" smtClean="0">
                <a:solidFill>
                  <a:schemeClr val="accent2"/>
                </a:solidFill>
              </a:rPr>
              <a:t/>
            </a:r>
            <a:br>
              <a:rPr lang="lt-LT" altLang="lt-LT" b="1" i="1" dirty="0" smtClean="0">
                <a:solidFill>
                  <a:schemeClr val="accent2"/>
                </a:solidFill>
              </a:rPr>
            </a:br>
            <a:r>
              <a:rPr lang="lt-LT" altLang="lt-LT" b="1" i="1" dirty="0" smtClean="0">
                <a:solidFill>
                  <a:schemeClr val="accent2"/>
                </a:solidFill>
              </a:rPr>
              <a:t>Klausimai?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200" b="1" i="1" dirty="0" smtClean="0">
                <a:solidFill>
                  <a:schemeClr val="tx1"/>
                </a:solidFill>
              </a:rPr>
              <a:t>Rikiavimo algoritmai ir jų</a:t>
            </a:r>
            <a:br>
              <a:rPr lang="lt-LT" altLang="lt-LT" sz="3200" b="1" i="1" dirty="0" smtClean="0">
                <a:solidFill>
                  <a:schemeClr val="tx1"/>
                </a:solidFill>
              </a:rPr>
            </a:br>
            <a:r>
              <a:rPr lang="lt-LT" altLang="lt-LT" sz="3200" b="1" i="1" dirty="0" smtClean="0">
                <a:solidFill>
                  <a:schemeClr val="tx1"/>
                </a:solidFill>
              </a:rPr>
              <a:t>sudėtingumai</a:t>
            </a:r>
            <a:r>
              <a:rPr lang="lt-LT" altLang="lt-LT" sz="3200" b="1" i="1" dirty="0">
                <a:solidFill>
                  <a:schemeClr val="tx1"/>
                </a:solidFill>
              </a:rPr>
              <a:t> </a:t>
            </a:r>
            <a:r>
              <a:rPr lang="lt-LT" altLang="lt-LT" sz="3200" b="1" i="1" dirty="0" smtClean="0">
                <a:solidFill>
                  <a:schemeClr val="tx1"/>
                </a:solidFill>
              </a:rPr>
              <a:t>gali būti įvertinti</a:t>
            </a:r>
            <a:endParaRPr lang="lt-LT" altLang="lt-LT" sz="3200" b="1" i="1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043608" y="1628800"/>
            <a:ext cx="7920880" cy="45259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lt-LT" altLang="lt-LT" sz="2000" dirty="0" smtClean="0"/>
              <a:t>Pagal sąrašo elementų palyginimų skaičių.</a:t>
            </a:r>
            <a:endParaRPr lang="lt-LT" altLang="lt-LT" sz="2000" dirty="0"/>
          </a:p>
          <a:p>
            <a:pPr marL="457200" indent="-457200">
              <a:buFont typeface="+mj-lt"/>
              <a:buAutoNum type="arabicPeriod"/>
            </a:pPr>
            <a:r>
              <a:rPr lang="lt-LT" altLang="lt-LT" sz="2000" dirty="0"/>
              <a:t>Pagal sąrašo elementų </a:t>
            </a:r>
            <a:r>
              <a:rPr lang="lt-LT" altLang="lt-LT" sz="2000" dirty="0" smtClean="0"/>
              <a:t>sukeitimų skaičių.</a:t>
            </a:r>
            <a:endParaRPr lang="lt-LT" altLang="lt-LT" sz="2000" dirty="0"/>
          </a:p>
          <a:p>
            <a:pPr marL="457200" indent="-457200">
              <a:buFont typeface="+mj-lt"/>
              <a:buAutoNum type="arabicPeriod"/>
            </a:pPr>
            <a:r>
              <a:rPr lang="lt-LT" altLang="lt-LT" sz="2000" dirty="0"/>
              <a:t>Pagal </a:t>
            </a:r>
            <a:r>
              <a:rPr lang="lt-LT" altLang="lt-LT" sz="2000" dirty="0" smtClean="0"/>
              <a:t>vidinės atminties naudojimą.</a:t>
            </a:r>
          </a:p>
          <a:p>
            <a:pPr marL="457200" indent="-457200">
              <a:buFont typeface="+mj-lt"/>
              <a:buAutoNum type="arabicPeriod"/>
            </a:pPr>
            <a:r>
              <a:rPr lang="lt-LT" altLang="lt-LT" sz="2000" dirty="0"/>
              <a:t>Pagal </a:t>
            </a:r>
            <a:r>
              <a:rPr lang="lt-LT" altLang="lt-LT" sz="2000" dirty="0" smtClean="0"/>
              <a:t>išorinės </a:t>
            </a:r>
            <a:r>
              <a:rPr lang="lt-LT" altLang="lt-LT" sz="2000" dirty="0"/>
              <a:t>atminties </a:t>
            </a:r>
            <a:r>
              <a:rPr lang="lt-LT" altLang="lt-LT" sz="2000" dirty="0" smtClean="0"/>
              <a:t>naudojimą </a:t>
            </a:r>
            <a:r>
              <a:rPr lang="lt-LT" altLang="lt-LT" sz="2000" dirty="0"/>
              <a:t>(</a:t>
            </a:r>
            <a:r>
              <a:rPr lang="lt-LT" altLang="lt-LT" sz="2000" i="1" dirty="0"/>
              <a:t>external sorting</a:t>
            </a:r>
            <a:r>
              <a:rPr lang="lt-LT" altLang="lt-LT" sz="2000" dirty="0"/>
              <a:t>)</a:t>
            </a:r>
            <a:r>
              <a:rPr lang="lt-LT" altLang="lt-LT" sz="2000" dirty="0" smtClean="0"/>
              <a:t>.</a:t>
            </a:r>
            <a:endParaRPr lang="lt-LT" altLang="lt-LT" sz="2000" dirty="0"/>
          </a:p>
          <a:p>
            <a:pPr marL="457200" indent="-457200">
              <a:buFont typeface="+mj-lt"/>
              <a:buAutoNum type="arabicPeriod"/>
            </a:pPr>
            <a:r>
              <a:rPr lang="lt-LT" altLang="lt-LT" sz="2000" dirty="0" smtClean="0"/>
              <a:t>Pagal iškviestų rekursijų skaičių.</a:t>
            </a:r>
            <a:endParaRPr lang="lt-LT" altLang="lt-LT" sz="2000" dirty="0"/>
          </a:p>
          <a:p>
            <a:pPr marL="457200" indent="-457200">
              <a:buFont typeface="+mj-lt"/>
              <a:buAutoNum type="arabicPeriod"/>
            </a:pPr>
            <a:r>
              <a:rPr lang="lt-LT" altLang="lt-LT" sz="2000" dirty="0"/>
              <a:t>Pagal </a:t>
            </a:r>
            <a:r>
              <a:rPr lang="lt-LT" altLang="lt-LT" sz="2000" dirty="0" smtClean="0"/>
              <a:t>stabilumą (rikiavimo algoritmas yra stabilus, jei sąrašo elementai su tomis pačiomis reikšmėmis prieš rikiavimą išsidėsto ta pačia tvarka po rikiavimo tarpusavio atžvilgiu).</a:t>
            </a:r>
            <a:endParaRPr lang="lt-LT" altLang="lt-LT" sz="2000" dirty="0"/>
          </a:p>
          <a:p>
            <a:pPr marL="457200" indent="-457200">
              <a:buFont typeface="+mj-lt"/>
              <a:buAutoNum type="arabicPeriod"/>
            </a:pPr>
            <a:r>
              <a:rPr lang="lt-LT" altLang="lt-LT" sz="2000" dirty="0"/>
              <a:t>Pagal </a:t>
            </a:r>
            <a:r>
              <a:rPr lang="lt-LT" altLang="lt-LT" sz="2000" dirty="0" smtClean="0"/>
              <a:t>pritaikomumą (pavyzdžiui, </a:t>
            </a:r>
            <a:r>
              <a:rPr lang="lt-LT" altLang="lt-LT" sz="2000" i="1" dirty="0" smtClean="0"/>
              <a:t>bubble sort</a:t>
            </a:r>
            <a:r>
              <a:rPr lang="lt-LT" altLang="lt-LT" sz="2000" dirty="0" smtClean="0"/>
              <a:t> ar </a:t>
            </a:r>
            <a:r>
              <a:rPr lang="lt-LT" altLang="lt-LT" sz="2000" i="1" dirty="0" smtClean="0"/>
              <a:t>quick sort</a:t>
            </a:r>
            <a:r>
              <a:rPr lang="lt-LT" altLang="lt-LT" sz="2000" dirty="0" smtClean="0"/>
              <a:t> algoritmuose galima pridėti papildomas sąlygas, kurios pagerina sudėtingumą).</a:t>
            </a:r>
          </a:p>
          <a:p>
            <a:pPr marL="457200" indent="-457200">
              <a:buFont typeface="+mj-lt"/>
              <a:buAutoNum type="arabicPeriod"/>
            </a:pPr>
            <a:r>
              <a:rPr lang="lt-LT" altLang="lt-LT" sz="2000" dirty="0" smtClean="0"/>
              <a:t>Pagal nuskaitymų ir įrašymų skaičių tekstiniame faile (pavyzd</a:t>
            </a:r>
            <a:r>
              <a:rPr lang="lt-LT" altLang="lt-LT" sz="2000" dirty="0"/>
              <a:t>ž</a:t>
            </a:r>
            <a:r>
              <a:rPr lang="lt-LT" altLang="lt-LT" sz="2000" dirty="0" smtClean="0"/>
              <a:t>iui, </a:t>
            </a:r>
            <a:r>
              <a:rPr lang="lt-LT" altLang="lt-LT" sz="2000" i="1" dirty="0" smtClean="0"/>
              <a:t>external sorting</a:t>
            </a:r>
            <a:r>
              <a:rPr lang="lt-LT" altLang="lt-LT" sz="2000" dirty="0" smtClean="0"/>
              <a:t>).</a:t>
            </a:r>
            <a:endParaRPr lang="lt-LT" altLang="lt-LT" sz="2000" dirty="0"/>
          </a:p>
        </p:txBody>
      </p:sp>
    </p:spTree>
    <p:extLst>
      <p:ext uri="{BB962C8B-B14F-4D97-AF65-F5344CB8AC3E}">
        <p14:creationId xmlns:p14="http://schemas.microsoft.com/office/powerpoint/2010/main" val="414903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000" b="1" i="1" dirty="0">
                <a:solidFill>
                  <a:schemeClr val="tx1"/>
                </a:solidFill>
              </a:rPr>
              <a:t>Išrinkimo algoritmas (angl. Selection sort)</a:t>
            </a:r>
            <a:endParaRPr lang="lt-LT" altLang="lt-LT" sz="3000" b="1" i="1" noProof="0" dirty="0" smtClean="0"/>
          </a:p>
        </p:txBody>
      </p:sp>
      <p:sp>
        <p:nvSpPr>
          <p:cNvPr id="3" name="Rectangle 2"/>
          <p:cNvSpPr/>
          <p:nvPr/>
        </p:nvSpPr>
        <p:spPr>
          <a:xfrm>
            <a:off x="755576" y="175363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b="1" dirty="0" smtClean="0"/>
              <a:t>SELECTION-SORT</a:t>
            </a:r>
            <a:r>
              <a:rPr lang="lt-LT" dirty="0" smtClean="0"/>
              <a:t>(A)</a:t>
            </a:r>
          </a:p>
          <a:p>
            <a:r>
              <a:rPr lang="lt-LT" dirty="0"/>
              <a:t>1.</a:t>
            </a:r>
            <a:r>
              <a:rPr lang="en-US" dirty="0"/>
              <a:t>   </a:t>
            </a:r>
            <a:r>
              <a:rPr lang="en-US" dirty="0" smtClean="0"/>
              <a:t>n </a:t>
            </a:r>
            <a:r>
              <a:rPr lang="en-US" dirty="0"/>
              <a:t>← length(A</a:t>
            </a:r>
            <a:r>
              <a:rPr lang="en-US" dirty="0" smtClean="0"/>
              <a:t>)</a:t>
            </a:r>
            <a:endParaRPr lang="lt-LT" dirty="0" smtClean="0"/>
          </a:p>
          <a:p>
            <a:r>
              <a:rPr lang="lt-LT" dirty="0" smtClean="0"/>
              <a:t>2.   </a:t>
            </a:r>
            <a:r>
              <a:rPr lang="lt-LT" b="1" dirty="0" smtClean="0"/>
              <a:t>for</a:t>
            </a:r>
            <a:r>
              <a:rPr lang="lt-LT" dirty="0" smtClean="0"/>
              <a:t> </a:t>
            </a:r>
            <a:r>
              <a:rPr lang="lt-LT" dirty="0"/>
              <a:t>j ← </a:t>
            </a:r>
            <a:r>
              <a:rPr lang="lt-LT" dirty="0" smtClean="0"/>
              <a:t>0 </a:t>
            </a:r>
            <a:r>
              <a:rPr lang="lt-LT" b="1" dirty="0"/>
              <a:t>to</a:t>
            </a:r>
            <a:r>
              <a:rPr lang="lt-LT" dirty="0"/>
              <a:t> </a:t>
            </a:r>
            <a:r>
              <a:rPr lang="lt-LT" dirty="0" smtClean="0"/>
              <a:t>n – 2 </a:t>
            </a:r>
            <a:r>
              <a:rPr lang="lt-LT" b="1" dirty="0" smtClean="0"/>
              <a:t>do</a:t>
            </a:r>
            <a:endParaRPr lang="lt-LT" b="1" dirty="0"/>
          </a:p>
          <a:p>
            <a:r>
              <a:rPr lang="lt-LT" dirty="0" smtClean="0"/>
              <a:t>3.      smallest </a:t>
            </a:r>
            <a:r>
              <a:rPr lang="lt-LT" dirty="0"/>
              <a:t>← j</a:t>
            </a:r>
          </a:p>
          <a:p>
            <a:r>
              <a:rPr lang="lt-LT" dirty="0" smtClean="0"/>
              <a:t>4.      </a:t>
            </a:r>
            <a:r>
              <a:rPr lang="lt-LT" b="1" dirty="0" smtClean="0"/>
              <a:t>for</a:t>
            </a:r>
            <a:r>
              <a:rPr lang="lt-LT" dirty="0" smtClean="0"/>
              <a:t> </a:t>
            </a:r>
            <a:r>
              <a:rPr lang="lt-LT" dirty="0"/>
              <a:t>i ← j + 1 </a:t>
            </a:r>
            <a:r>
              <a:rPr lang="lt-LT" b="1" dirty="0"/>
              <a:t>to</a:t>
            </a:r>
            <a:r>
              <a:rPr lang="lt-LT" dirty="0"/>
              <a:t> </a:t>
            </a:r>
            <a:r>
              <a:rPr lang="lt-LT" dirty="0" smtClean="0"/>
              <a:t>n </a:t>
            </a:r>
            <a:r>
              <a:rPr lang="lt-LT" dirty="0"/>
              <a:t>– </a:t>
            </a:r>
            <a:r>
              <a:rPr lang="lt-LT" dirty="0" smtClean="0"/>
              <a:t>1 </a:t>
            </a:r>
            <a:r>
              <a:rPr lang="lt-LT" b="1" dirty="0" smtClean="0"/>
              <a:t>do</a:t>
            </a:r>
            <a:endParaRPr lang="lt-LT" b="1" dirty="0"/>
          </a:p>
          <a:p>
            <a:r>
              <a:rPr lang="lt-LT" dirty="0" smtClean="0"/>
              <a:t>5.         </a:t>
            </a:r>
            <a:r>
              <a:rPr lang="lt-LT" b="1" dirty="0" smtClean="0"/>
              <a:t>if</a:t>
            </a:r>
            <a:r>
              <a:rPr lang="lt-LT" dirty="0" smtClean="0"/>
              <a:t> A[ i ] </a:t>
            </a:r>
            <a:r>
              <a:rPr lang="lt-LT" dirty="0"/>
              <a:t>&lt; </a:t>
            </a:r>
            <a:r>
              <a:rPr lang="lt-LT" dirty="0" smtClean="0"/>
              <a:t>A[smallest] </a:t>
            </a:r>
            <a:r>
              <a:rPr lang="lt-LT" b="1" dirty="0" smtClean="0"/>
              <a:t>then</a:t>
            </a:r>
            <a:endParaRPr lang="lt-LT" b="1" dirty="0"/>
          </a:p>
          <a:p>
            <a:r>
              <a:rPr lang="lt-LT" dirty="0" smtClean="0"/>
              <a:t>6.            smallest </a:t>
            </a:r>
            <a:r>
              <a:rPr lang="lt-LT" dirty="0"/>
              <a:t>← i</a:t>
            </a:r>
          </a:p>
          <a:p>
            <a:r>
              <a:rPr lang="lt-LT" dirty="0" smtClean="0"/>
              <a:t>7.      swap(A[ j ] , A[smallest])</a:t>
            </a:r>
            <a:endParaRPr lang="lt-LT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228930"/>
            <a:ext cx="6457950" cy="131445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755576" y="5678956"/>
            <a:ext cx="52822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i="1" dirty="0" smtClean="0">
                <a:latin typeface="Roboto"/>
              </a:rPr>
              <a:t>GeeksforGeeks</a:t>
            </a:r>
            <a:r>
              <a:rPr lang="lt-LT" dirty="0" smtClean="0">
                <a:latin typeface="Roboto"/>
              </a:rPr>
              <a:t> vizualizacija:</a:t>
            </a:r>
          </a:p>
          <a:p>
            <a:r>
              <a:rPr lang="lt-LT" dirty="0">
                <a:latin typeface="Roboto"/>
                <a:hlinkClick r:id="rId3"/>
              </a:rPr>
              <a:t>https://</a:t>
            </a:r>
            <a:r>
              <a:rPr lang="lt-LT" dirty="0" smtClean="0">
                <a:latin typeface="Roboto"/>
                <a:hlinkClick r:id="rId3"/>
              </a:rPr>
              <a:t>www.youtube.com/watch?v=xWBP4lzkoyM</a:t>
            </a:r>
            <a:endParaRPr lang="lt-LT" dirty="0" smtClean="0">
              <a:latin typeface="Roboto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72000" y="1719996"/>
            <a:ext cx="30187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smtClean="0">
                <a:latin typeface="Roboto"/>
              </a:rPr>
              <a:t>Algoritmo sudėtingumas</a:t>
            </a:r>
            <a:endParaRPr lang="lt-LT" dirty="0">
              <a:latin typeface="Roboto"/>
            </a:endParaRPr>
          </a:p>
          <a:p>
            <a:r>
              <a:rPr lang="en-US" dirty="0" smtClean="0">
                <a:latin typeface="Roboto"/>
              </a:rPr>
              <a:t>(</a:t>
            </a:r>
            <a:r>
              <a:rPr lang="lt-LT" dirty="0" smtClean="0">
                <a:latin typeface="Roboto"/>
              </a:rPr>
              <a:t>pagal palyginimų skaičių</a:t>
            </a:r>
            <a:r>
              <a:rPr lang="en-US" dirty="0" smtClean="0">
                <a:latin typeface="Roboto"/>
              </a:rPr>
              <a:t>)</a:t>
            </a:r>
            <a:r>
              <a:rPr lang="lt-LT" dirty="0" smtClean="0">
                <a:latin typeface="Roboto"/>
              </a:rPr>
              <a:t>:</a:t>
            </a:r>
            <a:endParaRPr lang="lt-L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4717520" y="2443473"/>
                <a:ext cx="3853876" cy="7782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d>
                            <m:dPr>
                              <m:ctrlP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−1)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520" y="2443473"/>
                <a:ext cx="3853876" cy="7782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/>
              <p:cNvSpPr/>
              <p:nvPr/>
            </p:nvSpPr>
            <p:spPr>
              <a:xfrm>
                <a:off x="6729072" y="3095387"/>
                <a:ext cx="19439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lt-LT" dirty="0" smtClean="0">
                    <a:latin typeface="Roboto"/>
                  </a:rPr>
                  <a:t>č</a:t>
                </a:r>
                <a:r>
                  <a:rPr lang="en-US" dirty="0" err="1" smtClean="0">
                    <a:latin typeface="Roboto"/>
                  </a:rPr>
                  <a:t>ia</a:t>
                </a:r>
                <a:r>
                  <a:rPr lang="en-US" dirty="0" smtClean="0">
                    <a:latin typeface="Roboto"/>
                  </a:rPr>
                  <a:t> </a:t>
                </a:r>
                <a14:m>
                  <m:oMath xmlns:m="http://schemas.openxmlformats.org/officeDocument/2006/math">
                    <m:r>
                      <a:rPr lang="lt-LT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>
                    <a:latin typeface="Roboto"/>
                  </a:rPr>
                  <a:t> = length(A)</a:t>
                </a:r>
                <a:r>
                  <a:rPr lang="lt-LT" dirty="0" smtClean="0">
                    <a:latin typeface="Roboto"/>
                  </a:rPr>
                  <a:t>.</a:t>
                </a:r>
                <a:endParaRPr lang="lt-LT" dirty="0"/>
              </a:p>
            </p:txBody>
          </p:sp>
        </mc:Choice>
        <mc:Fallback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072" y="3095387"/>
                <a:ext cx="1943930" cy="369332"/>
              </a:xfrm>
              <a:prstGeom prst="rect">
                <a:avLst/>
              </a:prstGeom>
              <a:blipFill>
                <a:blip r:embed="rId5"/>
                <a:stretch>
                  <a:fillRect l="-2821" t="-10000" r="-2194" b="-26667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4572000" y="3596379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smtClean="0">
                <a:latin typeface="Roboto"/>
              </a:rPr>
              <a:t> </a:t>
            </a: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000" b="1" i="1" dirty="0" smtClean="0">
                <a:solidFill>
                  <a:schemeClr val="tx1"/>
                </a:solidFill>
              </a:rPr>
              <a:t>Išrinkimo algoritmo sudėtingumas</a:t>
            </a:r>
            <a:endParaRPr lang="lt-LT" altLang="lt-LT" sz="3000" b="1" i="1" noProof="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/>
              <p:cNvSpPr/>
              <p:nvPr/>
            </p:nvSpPr>
            <p:spPr>
              <a:xfrm>
                <a:off x="863588" y="1484784"/>
                <a:ext cx="7823212" cy="52830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lt-LT" sz="2400" dirty="0" smtClean="0"/>
                  <a:t>Blogiausiu atveju: O(n</a:t>
                </a:r>
                <a:r>
                  <a:rPr lang="lt-LT" sz="2400" baseline="30000" dirty="0" smtClean="0"/>
                  <a:t>2</a:t>
                </a:r>
                <a:r>
                  <a:rPr lang="lt-LT" sz="2400" dirty="0" smtClean="0"/>
                  <a:t>),</a:t>
                </a:r>
              </a:p>
              <a:p>
                <a:r>
                  <a:rPr lang="lt-LT" sz="2400" dirty="0" smtClean="0"/>
                  <a:t>Geriausiu </a:t>
                </a:r>
                <a:r>
                  <a:rPr lang="lt-LT" sz="2400" dirty="0"/>
                  <a:t>atveju: </a:t>
                </a:r>
                <a:r>
                  <a:rPr lang="lt-LT" sz="2400" dirty="0" smtClean="0"/>
                  <a:t>O(</a:t>
                </a:r>
                <a:r>
                  <a:rPr lang="lt-LT" sz="2400" dirty="0"/>
                  <a:t>n</a:t>
                </a:r>
                <a:r>
                  <a:rPr lang="lt-LT" sz="2400" baseline="30000" dirty="0"/>
                  <a:t>2</a:t>
                </a:r>
                <a:r>
                  <a:rPr lang="lt-LT" sz="2400" dirty="0" smtClean="0"/>
                  <a:t>),</a:t>
                </a:r>
              </a:p>
              <a:p>
                <a:r>
                  <a:rPr lang="lt-LT" sz="2400" dirty="0" smtClean="0"/>
                  <a:t>Vidutiniu </a:t>
                </a:r>
                <a:r>
                  <a:rPr lang="lt-LT" sz="2400" dirty="0"/>
                  <a:t>atveju: O(n</a:t>
                </a:r>
                <a:r>
                  <a:rPr lang="lt-LT" sz="2400" baseline="30000" dirty="0"/>
                  <a:t>2</a:t>
                </a:r>
                <a:r>
                  <a:rPr lang="lt-LT" sz="2400" dirty="0" smtClean="0"/>
                  <a:t>).</a:t>
                </a:r>
              </a:p>
              <a:p>
                <a:endParaRPr lang="lt-LT" sz="2400" dirty="0"/>
              </a:p>
              <a:p>
                <a:r>
                  <a:rPr lang="lt-LT" sz="2400" dirty="0" smtClean="0"/>
                  <a:t>Vidinės atminties naudojimas blogiausiu atveju: O(1).</a:t>
                </a:r>
              </a:p>
              <a:p>
                <a:endParaRPr lang="lt-LT" sz="2400" dirty="0"/>
              </a:p>
              <a:p>
                <a:r>
                  <a:rPr lang="lt-LT" sz="2400" dirty="0" smtClean="0">
                    <a:latin typeface="Roboto"/>
                  </a:rPr>
                  <a:t>Algoritmo vykdymo metu vidutiniškai atliekama maždaug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lt-LT" sz="2400" dirty="0">
                    <a:latin typeface="Roboto"/>
                  </a:rPr>
                  <a:t> </a:t>
                </a:r>
                <a:r>
                  <a:rPr lang="en-US" sz="2400" dirty="0" err="1">
                    <a:latin typeface="Roboto"/>
                  </a:rPr>
                  <a:t>palyginim</a:t>
                </a:r>
                <a:r>
                  <a:rPr lang="lt-LT" sz="2400" dirty="0">
                    <a:latin typeface="Roboto"/>
                  </a:rPr>
                  <a:t>ų ir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lt-LT" sz="2400" dirty="0">
                    <a:latin typeface="Roboto"/>
                  </a:rPr>
                  <a:t> </a:t>
                </a:r>
                <a:r>
                  <a:rPr lang="lt-LT" sz="2400" dirty="0" smtClean="0">
                    <a:latin typeface="Roboto"/>
                  </a:rPr>
                  <a:t>sukeitimų (geriausiu, blogiausiu ir vidutiniu atveju).</a:t>
                </a:r>
                <a:endParaRPr lang="lt-LT" sz="2400" dirty="0"/>
              </a:p>
              <a:p>
                <a:endParaRPr lang="lt-LT" sz="2400" dirty="0"/>
              </a:p>
              <a:p>
                <a:r>
                  <a:rPr lang="lt-LT" sz="2400" dirty="0" smtClean="0"/>
                  <a:t>Ar algoritmas stabilus? – NE</a:t>
                </a:r>
              </a:p>
              <a:p>
                <a:endParaRPr lang="lt-LT" sz="2400" dirty="0" smtClean="0"/>
              </a:p>
              <a:p>
                <a:r>
                  <a:rPr lang="lt-LT" dirty="0" smtClean="0"/>
                  <a:t>Galima užduotis per egzaminą: „pateikite pavyzdį, įrodantį, kad išrinkimo algoritmas nėra stabilus“.</a:t>
                </a:r>
                <a:endParaRPr lang="lt-LT" dirty="0"/>
              </a:p>
            </p:txBody>
          </p:sp>
        </mc:Choice>
        <mc:Fallback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588" y="1484784"/>
                <a:ext cx="7823212" cy="5283049"/>
              </a:xfrm>
              <a:prstGeom prst="rect">
                <a:avLst/>
              </a:prstGeom>
              <a:blipFill>
                <a:blip r:embed="rId2"/>
                <a:stretch>
                  <a:fillRect l="-1247" t="-808" b="-1039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322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000" b="1" i="1" dirty="0">
                <a:solidFill>
                  <a:schemeClr val="tx1"/>
                </a:solidFill>
              </a:rPr>
              <a:t>Burbuliuko algoritmas (angl. Bubble sort)</a:t>
            </a:r>
            <a:endParaRPr lang="lt-LT" altLang="lt-LT" sz="3000" b="1" i="1" noProof="0" dirty="0" smtClean="0"/>
          </a:p>
        </p:txBody>
      </p:sp>
      <p:sp>
        <p:nvSpPr>
          <p:cNvPr id="34" name="Rectangle 33"/>
          <p:cNvSpPr/>
          <p:nvPr/>
        </p:nvSpPr>
        <p:spPr>
          <a:xfrm>
            <a:off x="899592" y="163561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b="1" dirty="0" smtClean="0"/>
              <a:t>BUBBLE-SORT</a:t>
            </a:r>
            <a:r>
              <a:rPr lang="lt-LT" dirty="0" smtClean="0"/>
              <a:t>(A):</a:t>
            </a:r>
            <a:endParaRPr lang="lt-LT" dirty="0"/>
          </a:p>
          <a:p>
            <a:r>
              <a:rPr lang="lt-LT" dirty="0" smtClean="0"/>
              <a:t>1.    </a:t>
            </a:r>
            <a:r>
              <a:rPr lang="lt-LT" dirty="0"/>
              <a:t>n ← length(A)</a:t>
            </a:r>
          </a:p>
          <a:p>
            <a:r>
              <a:rPr lang="lt-LT" dirty="0" smtClean="0"/>
              <a:t>2.    </a:t>
            </a:r>
            <a:r>
              <a:rPr lang="lt-LT" b="1" dirty="0"/>
              <a:t>for</a:t>
            </a:r>
            <a:r>
              <a:rPr lang="lt-LT" dirty="0"/>
              <a:t> i ← 0 </a:t>
            </a:r>
            <a:r>
              <a:rPr lang="lt-LT" b="1" dirty="0"/>
              <a:t>to</a:t>
            </a:r>
            <a:r>
              <a:rPr lang="lt-LT" dirty="0"/>
              <a:t> n – 1 </a:t>
            </a:r>
            <a:r>
              <a:rPr lang="lt-LT" b="1" dirty="0"/>
              <a:t>do</a:t>
            </a:r>
          </a:p>
          <a:p>
            <a:r>
              <a:rPr lang="lt-LT" dirty="0" smtClean="0"/>
              <a:t>3.        </a:t>
            </a:r>
            <a:r>
              <a:rPr lang="lt-LT" dirty="0"/>
              <a:t>swapped ← False</a:t>
            </a:r>
          </a:p>
          <a:p>
            <a:r>
              <a:rPr lang="lt-LT" dirty="0" smtClean="0"/>
              <a:t>4.        </a:t>
            </a:r>
            <a:r>
              <a:rPr lang="lt-LT" b="1" dirty="0"/>
              <a:t>for</a:t>
            </a:r>
            <a:r>
              <a:rPr lang="lt-LT" dirty="0"/>
              <a:t> j ← 0 </a:t>
            </a:r>
            <a:r>
              <a:rPr lang="lt-LT" b="1" dirty="0"/>
              <a:t>to</a:t>
            </a:r>
            <a:r>
              <a:rPr lang="lt-LT" dirty="0"/>
              <a:t> </a:t>
            </a:r>
            <a:r>
              <a:rPr lang="lt-LT" dirty="0" smtClean="0"/>
              <a:t>n</a:t>
            </a:r>
            <a:r>
              <a:rPr lang="lt-LT" dirty="0"/>
              <a:t> – </a:t>
            </a:r>
            <a:r>
              <a:rPr lang="lt-LT" dirty="0" smtClean="0"/>
              <a:t>i</a:t>
            </a:r>
            <a:r>
              <a:rPr lang="lt-LT" dirty="0"/>
              <a:t> – </a:t>
            </a:r>
            <a:r>
              <a:rPr lang="lt-LT" dirty="0" smtClean="0"/>
              <a:t>1 </a:t>
            </a:r>
            <a:r>
              <a:rPr lang="lt-LT" b="1" dirty="0"/>
              <a:t>do</a:t>
            </a:r>
          </a:p>
          <a:p>
            <a:r>
              <a:rPr lang="lt-LT" dirty="0" smtClean="0"/>
              <a:t>5.            </a:t>
            </a:r>
            <a:r>
              <a:rPr lang="lt-LT" b="1" dirty="0"/>
              <a:t>if</a:t>
            </a:r>
            <a:r>
              <a:rPr lang="lt-LT" dirty="0"/>
              <a:t> A</a:t>
            </a:r>
            <a:r>
              <a:rPr lang="lt-LT" dirty="0" smtClean="0"/>
              <a:t>[ j ] </a:t>
            </a:r>
            <a:r>
              <a:rPr lang="lt-LT" dirty="0"/>
              <a:t>&gt; A</a:t>
            </a:r>
            <a:r>
              <a:rPr lang="lt-LT" dirty="0" smtClean="0"/>
              <a:t>[ j + 1 ] </a:t>
            </a:r>
            <a:r>
              <a:rPr lang="lt-LT" b="1" dirty="0"/>
              <a:t>then</a:t>
            </a:r>
          </a:p>
          <a:p>
            <a:r>
              <a:rPr lang="lt-LT" dirty="0" smtClean="0"/>
              <a:t>6.                swap(A[ j ], </a:t>
            </a:r>
            <a:r>
              <a:rPr lang="lt-LT" dirty="0"/>
              <a:t>A</a:t>
            </a:r>
            <a:r>
              <a:rPr lang="lt-LT" dirty="0" smtClean="0"/>
              <a:t>[ j + 1 ])</a:t>
            </a:r>
          </a:p>
          <a:p>
            <a:r>
              <a:rPr lang="lt-LT" dirty="0" smtClean="0"/>
              <a:t>7.                swapped ← </a:t>
            </a:r>
            <a:r>
              <a:rPr lang="lt-LT" b="1" dirty="0" smtClean="0"/>
              <a:t>True</a:t>
            </a:r>
          </a:p>
          <a:p>
            <a:r>
              <a:rPr lang="lt-LT" dirty="0" smtClean="0"/>
              <a:t>8.        </a:t>
            </a:r>
            <a:r>
              <a:rPr lang="lt-LT" b="1" dirty="0"/>
              <a:t>if</a:t>
            </a:r>
            <a:r>
              <a:rPr lang="lt-LT" dirty="0"/>
              <a:t> swapped = False </a:t>
            </a:r>
            <a:r>
              <a:rPr lang="lt-LT" b="1" dirty="0"/>
              <a:t>then</a:t>
            </a:r>
          </a:p>
          <a:p>
            <a:r>
              <a:rPr lang="lt-LT" dirty="0" smtClean="0"/>
              <a:t>9.            </a:t>
            </a:r>
            <a:r>
              <a:rPr lang="lt-LT" b="1" dirty="0"/>
              <a:t>break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85032"/>
            <a:ext cx="3163490" cy="3163490"/>
          </a:xfrm>
          <a:prstGeom prst="rect">
            <a:avLst/>
          </a:prstGeom>
        </p:spPr>
      </p:pic>
      <p:sp>
        <p:nvSpPr>
          <p:cNvPr id="88" name="Rectangle 87"/>
          <p:cNvSpPr/>
          <p:nvPr/>
        </p:nvSpPr>
        <p:spPr>
          <a:xfrm>
            <a:off x="899592" y="5400962"/>
            <a:ext cx="52822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i="1" dirty="0" smtClean="0">
                <a:latin typeface="Roboto"/>
              </a:rPr>
              <a:t>GeeksforGeeks</a:t>
            </a:r>
            <a:r>
              <a:rPr lang="lt-LT" dirty="0" smtClean="0">
                <a:latin typeface="Roboto"/>
              </a:rPr>
              <a:t> vizualizacija:</a:t>
            </a:r>
          </a:p>
          <a:p>
            <a:r>
              <a:rPr lang="lt-LT" dirty="0">
                <a:latin typeface="Roboto"/>
                <a:hlinkClick r:id="rId3"/>
              </a:rPr>
              <a:t>https://www.youtube.com/watch?v=nmhjrI-aW5o</a:t>
            </a:r>
            <a:endParaRPr lang="lt-LT" dirty="0" smtClean="0"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70912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000" b="1" i="1" dirty="0">
                <a:solidFill>
                  <a:schemeClr val="tx1"/>
                </a:solidFill>
              </a:rPr>
              <a:t>Burbuliuko </a:t>
            </a:r>
            <a:r>
              <a:rPr lang="lt-LT" altLang="lt-LT" sz="3000" b="1" i="1" dirty="0" smtClean="0">
                <a:solidFill>
                  <a:schemeClr val="tx1"/>
                </a:solidFill>
              </a:rPr>
              <a:t>algoritmo sudėtingumas</a:t>
            </a:r>
            <a:endParaRPr lang="lt-LT" altLang="lt-LT" sz="3000" b="1" i="1" noProof="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/>
              <p:cNvSpPr/>
              <p:nvPr/>
            </p:nvSpPr>
            <p:spPr>
              <a:xfrm>
                <a:off x="863588" y="1556792"/>
                <a:ext cx="7823212" cy="49337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lt-LT" sz="2400" dirty="0" smtClean="0"/>
                  <a:t>Blogiausiu atveju: O(n</a:t>
                </a:r>
                <a:r>
                  <a:rPr lang="lt-LT" sz="2400" baseline="30000" dirty="0" smtClean="0"/>
                  <a:t>2</a:t>
                </a:r>
                <a:r>
                  <a:rPr lang="lt-LT" sz="2400" dirty="0" smtClean="0"/>
                  <a:t>),</a:t>
                </a:r>
              </a:p>
              <a:p>
                <a:r>
                  <a:rPr lang="lt-LT" sz="2400" dirty="0"/>
                  <a:t>Geriausiu atveju: </a:t>
                </a:r>
                <a:r>
                  <a:rPr lang="lt-LT" sz="2400" dirty="0" smtClean="0"/>
                  <a:t>O(n</a:t>
                </a:r>
                <a:r>
                  <a:rPr lang="lt-LT" sz="2400" baseline="30000" dirty="0"/>
                  <a:t>2</a:t>
                </a:r>
                <a:r>
                  <a:rPr lang="lt-LT" sz="2400" dirty="0" smtClean="0"/>
                  <a:t>) ir O(n) – sudėtingumas pagerinamas, kai algoritmas stabdomas paskutinės iteracijos metu, jei nebuvo elementų sukeitimų (</a:t>
                </a:r>
                <a:r>
                  <a:rPr lang="lt-LT" sz="2400" i="1" dirty="0" smtClean="0"/>
                  <a:t>swap</a:t>
                </a:r>
                <a:r>
                  <a:rPr lang="lt-LT" sz="2400" dirty="0" smtClean="0"/>
                  <a:t>).</a:t>
                </a:r>
              </a:p>
              <a:p>
                <a:r>
                  <a:rPr lang="lt-LT" sz="2400" dirty="0" smtClean="0"/>
                  <a:t>Vidutiniu </a:t>
                </a:r>
                <a:r>
                  <a:rPr lang="lt-LT" sz="2400" dirty="0"/>
                  <a:t>atveju: O(n</a:t>
                </a:r>
                <a:r>
                  <a:rPr lang="lt-LT" sz="2400" baseline="30000" dirty="0"/>
                  <a:t>2</a:t>
                </a:r>
                <a:r>
                  <a:rPr lang="lt-LT" sz="2400" dirty="0" smtClean="0"/>
                  <a:t>).</a:t>
                </a:r>
              </a:p>
              <a:p>
                <a:endParaRPr lang="lt-LT" sz="2400" dirty="0"/>
              </a:p>
              <a:p>
                <a:r>
                  <a:rPr lang="lt-LT" sz="2400" dirty="0" smtClean="0"/>
                  <a:t>Vidinės atminties naudojimas blogiausiu atveju: O(1).</a:t>
                </a:r>
              </a:p>
              <a:p>
                <a:endParaRPr lang="lt-LT" sz="2400" dirty="0"/>
              </a:p>
              <a:p>
                <a:r>
                  <a:rPr lang="lt-LT" sz="2400" dirty="0">
                    <a:latin typeface="Roboto"/>
                  </a:rPr>
                  <a:t>Algoritmo </a:t>
                </a:r>
                <a:r>
                  <a:rPr lang="lt-LT" sz="2400" dirty="0" smtClean="0">
                    <a:latin typeface="Roboto"/>
                  </a:rPr>
                  <a:t>vykdymo metu atliekama </a:t>
                </a:r>
                <a:r>
                  <a:rPr lang="lt-LT" sz="2400" dirty="0">
                    <a:latin typeface="Roboto"/>
                  </a:rPr>
                  <a:t>maždaug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lt-LT" sz="2400" dirty="0">
                    <a:latin typeface="Roboto"/>
                  </a:rPr>
                  <a:t> </a:t>
                </a:r>
                <a:r>
                  <a:rPr lang="en-US" sz="2400" dirty="0" err="1">
                    <a:latin typeface="Roboto"/>
                  </a:rPr>
                  <a:t>palyginim</a:t>
                </a:r>
                <a:r>
                  <a:rPr lang="lt-LT" sz="2400" dirty="0">
                    <a:latin typeface="Roboto"/>
                  </a:rPr>
                  <a:t>ų </a:t>
                </a:r>
                <a:r>
                  <a:rPr lang="lt-LT" sz="2400" dirty="0" smtClean="0">
                    <a:latin typeface="Roboto"/>
                  </a:rPr>
                  <a:t>ir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lt-LT" sz="2400" dirty="0" smtClean="0">
                    <a:latin typeface="Roboto"/>
                  </a:rPr>
                  <a:t> sukeitimų</a:t>
                </a:r>
                <a:r>
                  <a:rPr lang="lt-LT" sz="2400" dirty="0">
                    <a:latin typeface="Roboto"/>
                  </a:rPr>
                  <a:t> </a:t>
                </a:r>
                <a:r>
                  <a:rPr lang="lt-LT" sz="2400" dirty="0" smtClean="0">
                    <a:latin typeface="Roboto"/>
                  </a:rPr>
                  <a:t>(blogiausiu ir vidutiniu atveju).</a:t>
                </a:r>
              </a:p>
              <a:p>
                <a:endParaRPr lang="lt-LT" sz="2400" dirty="0">
                  <a:latin typeface="Roboto"/>
                </a:endParaRPr>
              </a:p>
              <a:p>
                <a:r>
                  <a:rPr lang="lt-LT" sz="2400" dirty="0"/>
                  <a:t>Ar algoritmas stabilus? – </a:t>
                </a:r>
                <a:r>
                  <a:rPr lang="lt-LT" sz="2400" dirty="0" smtClean="0"/>
                  <a:t>TAIP</a:t>
                </a:r>
                <a:endParaRPr lang="lt-LT" sz="2400" dirty="0"/>
              </a:p>
            </p:txBody>
          </p:sp>
        </mc:Choice>
        <mc:Fallback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588" y="1556792"/>
                <a:ext cx="7823212" cy="4933787"/>
              </a:xfrm>
              <a:prstGeom prst="rect">
                <a:avLst/>
              </a:prstGeom>
              <a:blipFill>
                <a:blip r:embed="rId2"/>
                <a:stretch>
                  <a:fillRect l="-1247" t="-864" b="-1852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136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000" b="1" i="1" dirty="0">
                <a:solidFill>
                  <a:schemeClr val="tx1"/>
                </a:solidFill>
              </a:rPr>
              <a:t>Įterpimo algoritmas (angl. Insertion sort)</a:t>
            </a:r>
            <a:endParaRPr lang="lt-LT" altLang="lt-LT" sz="3000" b="1" i="1" noProof="0" dirty="0" smtClean="0"/>
          </a:p>
        </p:txBody>
      </p:sp>
      <p:sp>
        <p:nvSpPr>
          <p:cNvPr id="3" name="Rectangle 2"/>
          <p:cNvSpPr/>
          <p:nvPr/>
        </p:nvSpPr>
        <p:spPr>
          <a:xfrm>
            <a:off x="1152128" y="1886741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INSERTION-SORT</a:t>
            </a:r>
            <a:r>
              <a:rPr lang="en-US" dirty="0"/>
              <a:t>(A):</a:t>
            </a:r>
          </a:p>
          <a:p>
            <a:r>
              <a:rPr lang="lt-LT" dirty="0" smtClean="0"/>
              <a:t>1.</a:t>
            </a:r>
            <a:r>
              <a:rPr lang="en-US" dirty="0" smtClean="0"/>
              <a:t>    </a:t>
            </a:r>
            <a:r>
              <a:rPr lang="en-US" dirty="0"/>
              <a:t>n ← length(A)</a:t>
            </a:r>
          </a:p>
          <a:p>
            <a:r>
              <a:rPr lang="lt-LT" dirty="0" smtClean="0"/>
              <a:t>2.</a:t>
            </a:r>
            <a:r>
              <a:rPr lang="en-US" dirty="0" smtClean="0"/>
              <a:t>  </a:t>
            </a:r>
            <a:r>
              <a:rPr lang="lt-LT" dirty="0" smtClean="0"/>
              <a:t> </a:t>
            </a:r>
            <a:r>
              <a:rPr lang="en-US" dirty="0" smtClean="0"/>
              <a:t> </a:t>
            </a:r>
            <a:r>
              <a:rPr lang="en-US" b="1" dirty="0"/>
              <a:t>for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← </a:t>
            </a:r>
            <a:r>
              <a:rPr lang="lt-LT" dirty="0" smtClean="0"/>
              <a:t>1</a:t>
            </a:r>
            <a:r>
              <a:rPr lang="en-US" dirty="0" smtClean="0"/>
              <a:t> </a:t>
            </a:r>
            <a:r>
              <a:rPr lang="en-US" dirty="0"/>
              <a:t>to n – 1 </a:t>
            </a:r>
            <a:r>
              <a:rPr lang="en-US" b="1" dirty="0" smtClean="0"/>
              <a:t>do</a:t>
            </a:r>
            <a:endParaRPr lang="en-US" b="1" dirty="0"/>
          </a:p>
          <a:p>
            <a:r>
              <a:rPr lang="lt-LT" dirty="0" smtClean="0"/>
              <a:t>3.</a:t>
            </a:r>
            <a:r>
              <a:rPr lang="en-US" dirty="0" smtClean="0"/>
              <a:t>        </a:t>
            </a:r>
            <a:r>
              <a:rPr lang="en-US" dirty="0"/>
              <a:t>key ← A</a:t>
            </a:r>
            <a:r>
              <a:rPr lang="en-US" dirty="0" smtClean="0"/>
              <a:t>[</a:t>
            </a:r>
            <a:r>
              <a:rPr lang="lt-LT" dirty="0" smtClean="0"/>
              <a:t> </a:t>
            </a:r>
            <a:r>
              <a:rPr lang="en-US" dirty="0" err="1" smtClean="0"/>
              <a:t>i</a:t>
            </a:r>
            <a:r>
              <a:rPr lang="lt-LT" dirty="0" smtClean="0"/>
              <a:t> </a:t>
            </a:r>
            <a:r>
              <a:rPr lang="en-US" dirty="0" smtClean="0"/>
              <a:t>]</a:t>
            </a:r>
            <a:endParaRPr lang="en-US" dirty="0"/>
          </a:p>
          <a:p>
            <a:r>
              <a:rPr lang="lt-LT" dirty="0" smtClean="0"/>
              <a:t>4.</a:t>
            </a:r>
            <a:r>
              <a:rPr lang="en-US" dirty="0" smtClean="0"/>
              <a:t>        </a:t>
            </a:r>
            <a:r>
              <a:rPr lang="en-US" dirty="0"/>
              <a:t>j ← </a:t>
            </a:r>
            <a:r>
              <a:rPr lang="en-US" dirty="0" err="1" smtClean="0"/>
              <a:t>i</a:t>
            </a:r>
            <a:r>
              <a:rPr lang="en-US" dirty="0"/>
              <a:t> – </a:t>
            </a:r>
            <a:r>
              <a:rPr lang="en-US" dirty="0" smtClean="0"/>
              <a:t>1</a:t>
            </a:r>
            <a:endParaRPr lang="en-US" dirty="0"/>
          </a:p>
          <a:p>
            <a:r>
              <a:rPr lang="lt-LT" dirty="0" smtClean="0"/>
              <a:t>5.</a:t>
            </a:r>
            <a:r>
              <a:rPr lang="en-US" dirty="0" smtClean="0"/>
              <a:t>        </a:t>
            </a:r>
            <a:r>
              <a:rPr lang="en-US" b="1" dirty="0"/>
              <a:t>while</a:t>
            </a:r>
            <a:r>
              <a:rPr lang="en-US" dirty="0"/>
              <a:t> j </a:t>
            </a:r>
            <a:r>
              <a:rPr lang="en-US" dirty="0" smtClean="0"/>
              <a:t>≥</a:t>
            </a:r>
            <a:r>
              <a:rPr lang="lt-LT" dirty="0" smtClean="0"/>
              <a:t> </a:t>
            </a:r>
            <a:r>
              <a:rPr lang="en-US" dirty="0" smtClean="0"/>
              <a:t>0 </a:t>
            </a:r>
            <a:r>
              <a:rPr lang="en-US" b="1" dirty="0"/>
              <a:t>and</a:t>
            </a:r>
            <a:r>
              <a:rPr lang="en-US" dirty="0"/>
              <a:t> key &lt; A</a:t>
            </a:r>
            <a:r>
              <a:rPr lang="en-US" dirty="0" smtClean="0"/>
              <a:t>[</a:t>
            </a:r>
            <a:r>
              <a:rPr lang="lt-LT" dirty="0" smtClean="0"/>
              <a:t> </a:t>
            </a:r>
            <a:r>
              <a:rPr lang="en-US" dirty="0" smtClean="0"/>
              <a:t>j</a:t>
            </a:r>
            <a:r>
              <a:rPr lang="lt-LT" dirty="0" smtClean="0"/>
              <a:t> </a:t>
            </a:r>
            <a:r>
              <a:rPr lang="en-US" dirty="0" smtClean="0"/>
              <a:t>] </a:t>
            </a:r>
            <a:r>
              <a:rPr lang="en-US" b="1" dirty="0"/>
              <a:t>do</a:t>
            </a:r>
          </a:p>
          <a:p>
            <a:r>
              <a:rPr lang="lt-LT" dirty="0" smtClean="0"/>
              <a:t>6.</a:t>
            </a:r>
            <a:r>
              <a:rPr lang="en-US" dirty="0" smtClean="0"/>
              <a:t>                </a:t>
            </a:r>
            <a:r>
              <a:rPr lang="en-US" dirty="0"/>
              <a:t>A</a:t>
            </a:r>
            <a:r>
              <a:rPr lang="en-US" dirty="0" smtClean="0"/>
              <a:t>[</a:t>
            </a:r>
            <a:r>
              <a:rPr lang="lt-LT" dirty="0" smtClean="0"/>
              <a:t> </a:t>
            </a:r>
            <a:r>
              <a:rPr lang="en-US" dirty="0" smtClean="0"/>
              <a:t>j+1</a:t>
            </a:r>
            <a:r>
              <a:rPr lang="lt-LT" dirty="0" smtClean="0"/>
              <a:t> </a:t>
            </a:r>
            <a:r>
              <a:rPr lang="en-US" dirty="0" smtClean="0"/>
              <a:t>] </a:t>
            </a:r>
            <a:r>
              <a:rPr lang="en-US" dirty="0"/>
              <a:t>← A</a:t>
            </a:r>
            <a:r>
              <a:rPr lang="en-US" dirty="0" smtClean="0"/>
              <a:t>[</a:t>
            </a:r>
            <a:r>
              <a:rPr lang="lt-LT" dirty="0" smtClean="0"/>
              <a:t> </a:t>
            </a:r>
            <a:r>
              <a:rPr lang="en-US" dirty="0" smtClean="0"/>
              <a:t>j</a:t>
            </a:r>
            <a:r>
              <a:rPr lang="lt-LT" dirty="0" smtClean="0"/>
              <a:t> </a:t>
            </a:r>
            <a:r>
              <a:rPr lang="en-US" dirty="0" smtClean="0"/>
              <a:t>]</a:t>
            </a:r>
            <a:endParaRPr lang="en-US" dirty="0"/>
          </a:p>
          <a:p>
            <a:r>
              <a:rPr lang="lt-LT" dirty="0" smtClean="0"/>
              <a:t>7.</a:t>
            </a:r>
            <a:r>
              <a:rPr lang="en-US" dirty="0" smtClean="0"/>
              <a:t>                </a:t>
            </a:r>
            <a:r>
              <a:rPr lang="en-US" dirty="0"/>
              <a:t>j ← j – 1</a:t>
            </a:r>
          </a:p>
          <a:p>
            <a:r>
              <a:rPr lang="lt-LT" dirty="0" smtClean="0"/>
              <a:t>8.</a:t>
            </a:r>
            <a:r>
              <a:rPr lang="en-US" dirty="0" smtClean="0"/>
              <a:t>        A[</a:t>
            </a:r>
            <a:r>
              <a:rPr lang="lt-LT" dirty="0" smtClean="0"/>
              <a:t> </a:t>
            </a:r>
            <a:r>
              <a:rPr lang="en-US" dirty="0" smtClean="0"/>
              <a:t>j+1</a:t>
            </a:r>
            <a:r>
              <a:rPr lang="lt-LT" dirty="0" smtClean="0"/>
              <a:t> </a:t>
            </a:r>
            <a:r>
              <a:rPr lang="en-US" dirty="0" smtClean="0"/>
              <a:t>] </a:t>
            </a:r>
            <a:r>
              <a:rPr lang="en-US" dirty="0"/>
              <a:t>← key</a:t>
            </a:r>
            <a:endParaRPr lang="lt-L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417638"/>
            <a:ext cx="2251792" cy="35235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1156" y="5437837"/>
            <a:ext cx="57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i="1" dirty="0">
                <a:latin typeface="Roboto"/>
              </a:rPr>
              <a:t>GeeksforGeeks</a:t>
            </a:r>
            <a:r>
              <a:rPr lang="lt-LT" dirty="0">
                <a:latin typeface="Roboto"/>
              </a:rPr>
              <a:t> vizualizacija:</a:t>
            </a:r>
          </a:p>
          <a:p>
            <a:r>
              <a:rPr lang="lt-LT" dirty="0">
                <a:latin typeface="Roboto"/>
                <a:hlinkClick r:id="rId3"/>
              </a:rPr>
              <a:t>https://www.youtube.com/watch?v=OGzPmgsI-pQ</a:t>
            </a:r>
            <a:endParaRPr lang="lt-LT" dirty="0"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27866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000" b="1" i="1" dirty="0">
                <a:solidFill>
                  <a:schemeClr val="tx1"/>
                </a:solidFill>
              </a:rPr>
              <a:t>Įterpimo </a:t>
            </a:r>
            <a:r>
              <a:rPr lang="lt-LT" altLang="lt-LT" sz="3000" b="1" i="1" dirty="0" smtClean="0">
                <a:solidFill>
                  <a:schemeClr val="tx1"/>
                </a:solidFill>
              </a:rPr>
              <a:t>algoritmo sudėtingumas</a:t>
            </a:r>
            <a:endParaRPr lang="lt-LT" altLang="lt-LT" sz="3000" b="1" i="1" noProof="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/>
              <p:cNvSpPr/>
              <p:nvPr/>
            </p:nvSpPr>
            <p:spPr>
              <a:xfrm>
                <a:off x="863588" y="1556792"/>
                <a:ext cx="7823212" cy="4566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lt-LT" sz="2400" dirty="0" smtClean="0"/>
                  <a:t>Blogiausiu atveju: O(n</a:t>
                </a:r>
                <a:r>
                  <a:rPr lang="lt-LT" sz="2400" baseline="30000" dirty="0" smtClean="0"/>
                  <a:t>2</a:t>
                </a:r>
                <a:r>
                  <a:rPr lang="lt-LT" sz="2400" dirty="0" smtClean="0"/>
                  <a:t>),</a:t>
                </a:r>
              </a:p>
              <a:p>
                <a:r>
                  <a:rPr lang="lt-LT" sz="2400" dirty="0" smtClean="0"/>
                  <a:t>Geriausiu </a:t>
                </a:r>
                <a:r>
                  <a:rPr lang="lt-LT" sz="2400" dirty="0"/>
                  <a:t>atveju: </a:t>
                </a:r>
                <a:r>
                  <a:rPr lang="lt-LT" sz="2400" dirty="0" smtClean="0"/>
                  <a:t>O(n)</a:t>
                </a:r>
                <a:r>
                  <a:rPr lang="lt-LT" sz="2400" i="1" dirty="0" smtClean="0"/>
                  <a:t>,</a:t>
                </a:r>
              </a:p>
              <a:p>
                <a:r>
                  <a:rPr lang="lt-LT" sz="2400" dirty="0" smtClean="0"/>
                  <a:t>Vidutiniu </a:t>
                </a:r>
                <a:r>
                  <a:rPr lang="lt-LT" sz="2400" dirty="0"/>
                  <a:t>atveju: O(n</a:t>
                </a:r>
                <a:r>
                  <a:rPr lang="lt-LT" sz="2400" baseline="30000" dirty="0"/>
                  <a:t>2</a:t>
                </a:r>
                <a:r>
                  <a:rPr lang="lt-LT" sz="2400" dirty="0" smtClean="0"/>
                  <a:t>).</a:t>
                </a:r>
              </a:p>
              <a:p>
                <a:endParaRPr lang="lt-LT" sz="2400" dirty="0"/>
              </a:p>
              <a:p>
                <a:r>
                  <a:rPr lang="lt-LT" sz="2400" dirty="0" smtClean="0"/>
                  <a:t>Vidinės atminties naudojimas blogiausiu atveju: O(1).</a:t>
                </a:r>
                <a:endParaRPr lang="lt-LT" sz="2400" dirty="0"/>
              </a:p>
              <a:p>
                <a:endParaRPr lang="lt-LT" sz="2400" dirty="0"/>
              </a:p>
              <a:p>
                <a:r>
                  <a:rPr lang="lt-LT" sz="2400" dirty="0">
                    <a:latin typeface="Roboto"/>
                  </a:rPr>
                  <a:t>Algoritmo vykdymo metu </a:t>
                </a:r>
                <a:r>
                  <a:rPr lang="lt-LT" sz="2400" dirty="0" smtClean="0">
                    <a:latin typeface="Roboto"/>
                  </a:rPr>
                  <a:t>vidutiniškai atliekama </a:t>
                </a:r>
                <a:r>
                  <a:rPr lang="lt-LT" sz="2400" dirty="0">
                    <a:latin typeface="Roboto"/>
                  </a:rPr>
                  <a:t>maždaug </a:t>
                </a:r>
                <a14:m>
                  <m:oMath xmlns:m="http://schemas.openxmlformats.org/officeDocument/2006/math">
                    <m:r>
                      <a:rPr lang="lt-LT" sz="24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lt-LT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lt-LT" sz="2400" dirty="0">
                    <a:latin typeface="Roboto"/>
                  </a:rPr>
                  <a:t> </a:t>
                </a:r>
                <a:r>
                  <a:rPr lang="en-US" sz="2400" dirty="0" err="1">
                    <a:latin typeface="Roboto"/>
                  </a:rPr>
                  <a:t>palyginim</a:t>
                </a:r>
                <a:r>
                  <a:rPr lang="lt-LT" sz="2400" dirty="0">
                    <a:latin typeface="Roboto"/>
                  </a:rPr>
                  <a:t>ų </a:t>
                </a:r>
                <a:r>
                  <a:rPr lang="lt-LT" sz="2400" dirty="0">
                    <a:latin typeface="Roboto"/>
                  </a:rPr>
                  <a:t>ir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lt-LT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lt-LT" sz="2400" dirty="0">
                    <a:latin typeface="Roboto"/>
                  </a:rPr>
                  <a:t> </a:t>
                </a:r>
                <a:r>
                  <a:rPr lang="lt-LT" sz="2400" dirty="0" smtClean="0">
                    <a:latin typeface="Roboto"/>
                  </a:rPr>
                  <a:t>sukeitimų, blogiausiu atveju – </a:t>
                </a:r>
                <a:r>
                  <a:rPr lang="lt-LT" sz="2400" dirty="0">
                    <a:latin typeface="Roboto"/>
                  </a:rPr>
                  <a:t>maždaug</a:t>
                </a:r>
                <a14:m>
                  <m:oMath xmlns:m="http://schemas.openxmlformats.org/officeDocument/2006/math">
                    <m:r>
                      <a:rPr lang="lt-LT" sz="24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lt-L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lt-LT" sz="2400" dirty="0">
                    <a:latin typeface="Roboto"/>
                  </a:rPr>
                  <a:t> </a:t>
                </a:r>
                <a:r>
                  <a:rPr lang="en-US" sz="2400" dirty="0" err="1">
                    <a:latin typeface="Roboto"/>
                  </a:rPr>
                  <a:t>palyginim</a:t>
                </a:r>
                <a:r>
                  <a:rPr lang="lt-LT" sz="2400" dirty="0">
                    <a:latin typeface="Roboto"/>
                  </a:rPr>
                  <a:t>ų ir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lt-LT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lt-LT" sz="2400" dirty="0">
                    <a:latin typeface="Roboto"/>
                  </a:rPr>
                  <a:t> </a:t>
                </a:r>
                <a:r>
                  <a:rPr lang="lt-LT" sz="2400" dirty="0" smtClean="0">
                    <a:latin typeface="Roboto"/>
                  </a:rPr>
                  <a:t>sukeitimų.</a:t>
                </a:r>
                <a:endParaRPr lang="lt-LT" sz="2400" dirty="0"/>
              </a:p>
              <a:p>
                <a:endParaRPr lang="lt-LT" sz="2400" dirty="0" smtClean="0"/>
              </a:p>
              <a:p>
                <a:r>
                  <a:rPr lang="lt-LT" sz="2400" dirty="0"/>
                  <a:t>Ar algoritmas stabilus? – </a:t>
                </a:r>
                <a:r>
                  <a:rPr lang="lt-LT" sz="2400" dirty="0" smtClean="0"/>
                  <a:t>TAIP</a:t>
                </a:r>
                <a:endParaRPr lang="lt-LT" sz="2400" dirty="0"/>
              </a:p>
            </p:txBody>
          </p:sp>
        </mc:Choice>
        <mc:Fallback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588" y="1556792"/>
                <a:ext cx="7823212" cy="4566956"/>
              </a:xfrm>
              <a:prstGeom prst="rect">
                <a:avLst/>
              </a:prstGeom>
              <a:blipFill>
                <a:blip r:embed="rId2"/>
                <a:stretch>
                  <a:fillRect l="-1247" t="-933" b="-2133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543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13338</TotalTime>
  <Words>1882</Words>
  <Application>Microsoft Office PowerPoint</Application>
  <PresentationFormat>On-screen Show (4:3)</PresentationFormat>
  <Paragraphs>281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Cambria Math</vt:lpstr>
      <vt:lpstr>Roboto</vt:lpstr>
      <vt:lpstr>Default Design</vt:lpstr>
      <vt:lpstr>Duomenų struktūros ir algoritmai</vt:lpstr>
      <vt:lpstr>5 paskaitos tikslas</vt:lpstr>
      <vt:lpstr>Rikiavimo algoritmai ir jų sudėtingumai gali būti įvertinti</vt:lpstr>
      <vt:lpstr>Išrinkimo algoritmas (angl. Selection sort)</vt:lpstr>
      <vt:lpstr>Išrinkimo algoritmo sudėtingumas</vt:lpstr>
      <vt:lpstr>Burbuliuko algoritmas (angl. Bubble sort)</vt:lpstr>
      <vt:lpstr>Burbuliuko algoritmo sudėtingumas</vt:lpstr>
      <vt:lpstr>Įterpimo algoritmas (angl. Insertion sort)</vt:lpstr>
      <vt:lpstr>Įterpimo algoritmo sudėtingumas</vt:lpstr>
      <vt:lpstr>Rikiavimas Šelo metodu (angl. Shell sort)</vt:lpstr>
      <vt:lpstr>Dar daugiau galimų tarpų...</vt:lpstr>
      <vt:lpstr>Šelo rikiavimo algoritmo sudėtingumas</vt:lpstr>
      <vt:lpstr>Spartaus rikiavimo algoritmas (angl. Quick sort)</vt:lpstr>
      <vt:lpstr>Spartaus rikiavimo algoritmo sudėtingumas</vt:lpstr>
      <vt:lpstr>Sąlajos rikiavimas (angl. Merge sort)</vt:lpstr>
      <vt:lpstr>Sąlajos rikiavimo algoritmo sudėtingumas</vt:lpstr>
      <vt:lpstr>Išorinis rikiavimas (angl. External sorting) (arba išorinis rikiavimas sujungimu)</vt:lpstr>
      <vt:lpstr>Išorinio rikiavimo algoritmo sudėtingumas</vt:lpstr>
      <vt:lpstr>Piramidės rikiavimas (angl. Heap sort)</vt:lpstr>
      <vt:lpstr>Piramidės rikiavimo algoritmo sudėtingumas</vt:lpstr>
      <vt:lpstr>Skaitmeninis rikiavimas (angl. Radix sort)</vt:lpstr>
      <vt:lpstr>Skaitmeninio rikiavimo algoritmo sudėtingumas</vt:lpstr>
      <vt:lpstr>Rikiavimo algoritmų vizualizacijos</vt:lpstr>
      <vt:lpstr>Ačiū už dėmesį.  Klausimai?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akatasis</dc:creator>
  <cp:lastModifiedBy>Windows User</cp:lastModifiedBy>
  <cp:revision>387</cp:revision>
  <dcterms:created xsi:type="dcterms:W3CDTF">2012-10-13T21:23:27Z</dcterms:created>
  <dcterms:modified xsi:type="dcterms:W3CDTF">2018-03-06T22:02:26Z</dcterms:modified>
</cp:coreProperties>
</file>