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8" r:id="rId2"/>
    <p:sldId id="293" r:id="rId3"/>
    <p:sldId id="294" r:id="rId4"/>
    <p:sldId id="295" r:id="rId5"/>
    <p:sldId id="297" r:id="rId6"/>
    <p:sldId id="296" r:id="rId7"/>
    <p:sldId id="312" r:id="rId8"/>
    <p:sldId id="301" r:id="rId9"/>
    <p:sldId id="318" r:id="rId10"/>
    <p:sldId id="320" r:id="rId11"/>
    <p:sldId id="321" r:id="rId12"/>
    <p:sldId id="319" r:id="rId13"/>
    <p:sldId id="298" r:id="rId14"/>
    <p:sldId id="299" r:id="rId15"/>
    <p:sldId id="300" r:id="rId16"/>
    <p:sldId id="302" r:id="rId17"/>
    <p:sldId id="303" r:id="rId18"/>
    <p:sldId id="305" r:id="rId19"/>
    <p:sldId id="310" r:id="rId20"/>
    <p:sldId id="304" r:id="rId21"/>
    <p:sldId id="316" r:id="rId22"/>
    <p:sldId id="317" r:id="rId23"/>
    <p:sldId id="313" r:id="rId24"/>
    <p:sldId id="314" r:id="rId25"/>
    <p:sldId id="315" r:id="rId26"/>
    <p:sldId id="306" r:id="rId27"/>
    <p:sldId id="322" r:id="rId28"/>
    <p:sldId id="307" r:id="rId29"/>
    <p:sldId id="308" r:id="rId30"/>
    <p:sldId id="309" r:id="rId31"/>
    <p:sldId id="291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8136" autoAdjust="0"/>
  </p:normalViewPr>
  <p:slideViewPr>
    <p:cSldViewPr>
      <p:cViewPr varScale="1">
        <p:scale>
          <a:sx n="51" d="100"/>
          <a:sy n="51" d="100"/>
        </p:scale>
        <p:origin x="-17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CF4A49-5AF5-4341-8FF9-7211115D978B}" type="datetimeFigureOut">
              <a:rPr lang="lt-LT" smtClean="0"/>
              <a:pPr/>
              <a:t>2010.11.12</a:t>
            </a:fld>
            <a:endParaRPr lang="lt-L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23E8E9-F0AD-4A22-9C99-C794669A2CF7}" type="slidenum">
              <a:rPr lang="lt-LT" smtClean="0"/>
              <a:pPr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lt-LT" baseline="0" dirty="0" smtClean="0">
              <a:sym typeface="Wingdings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6A2255-BE83-4DA5-B9CC-56652AE16A3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23E8E9-F0AD-4A22-9C99-C794669A2CF7}" type="slidenum">
              <a:rPr lang="lt-LT" smtClean="0"/>
              <a:pPr/>
              <a:t>3</a:t>
            </a:fld>
            <a:endParaRPr lang="lt-L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23E8E9-F0AD-4A22-9C99-C794669A2CF7}" type="slidenum">
              <a:rPr lang="lt-LT" smtClean="0"/>
              <a:pPr/>
              <a:t>6</a:t>
            </a:fld>
            <a:endParaRPr lang="lt-L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23E8E9-F0AD-4A22-9C99-C794669A2CF7}" type="slidenum">
              <a:rPr lang="lt-LT" smtClean="0"/>
              <a:pPr/>
              <a:t>9</a:t>
            </a:fld>
            <a:endParaRPr lang="lt-L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lt-LT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23E8E9-F0AD-4A22-9C99-C794669A2CF7}" type="slidenum">
              <a:rPr lang="lt-LT" smtClean="0"/>
              <a:pPr/>
              <a:t>10</a:t>
            </a:fld>
            <a:endParaRPr lang="lt-L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23E8E9-F0AD-4A22-9C99-C794669A2CF7}" type="slidenum">
              <a:rPr lang="lt-LT" smtClean="0"/>
              <a:pPr/>
              <a:t>16</a:t>
            </a:fld>
            <a:endParaRPr lang="lt-L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lt-LT" dirty="0" smtClean="0"/>
              <a:t>Aktyvai</a:t>
            </a:r>
            <a:r>
              <a:rPr lang="lt-LT" baseline="0" dirty="0" smtClean="0"/>
              <a:t> – tai turimi vertingi dalykai, tiek lėšų prasme, tiek duomenų.</a:t>
            </a:r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23E8E9-F0AD-4A22-9C99-C794669A2CF7}" type="slidenum">
              <a:rPr lang="lt-LT" smtClean="0"/>
              <a:pPr/>
              <a:t>17</a:t>
            </a:fld>
            <a:endParaRPr lang="lt-L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23E8E9-F0AD-4A22-9C99-C794669A2CF7}" type="slidenum">
              <a:rPr lang="lt-LT" smtClean="0"/>
              <a:pPr/>
              <a:t>20</a:t>
            </a:fld>
            <a:endParaRPr lang="lt-L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23E8E9-F0AD-4A22-9C99-C794669A2CF7}" type="slidenum">
              <a:rPr lang="lt-LT" smtClean="0"/>
              <a:pPr/>
              <a:t>24</a:t>
            </a:fld>
            <a:endParaRPr lang="lt-L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Program</a:t>
            </a:r>
            <a:r>
              <a:rPr lang="lt-LT" smtClean="0"/>
              <a:t>ų sistemų testavimas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80000"/>
              </a:lnSpc>
            </a:pPr>
            <a:r>
              <a:rPr lang="en-US" dirty="0" err="1" smtClean="0"/>
              <a:t>Aist</a:t>
            </a:r>
            <a:r>
              <a:rPr lang="lt-LT" dirty="0" smtClean="0"/>
              <a:t>ė Stikliūtė</a:t>
            </a:r>
          </a:p>
          <a:p>
            <a:pPr>
              <a:lnSpc>
                <a:spcPct val="80000"/>
              </a:lnSpc>
            </a:pPr>
            <a:r>
              <a:rPr lang="lt-LT" dirty="0" smtClean="0"/>
              <a:t>aiste.stikliute</a:t>
            </a:r>
            <a:r>
              <a:rPr lang="en-US" dirty="0" smtClean="0"/>
              <a:t>@</a:t>
            </a:r>
            <a:r>
              <a:rPr lang="en-US" dirty="0" err="1" smtClean="0"/>
              <a:t>mif.vu.lt</a:t>
            </a:r>
            <a:endParaRPr lang="lt-LT" dirty="0" smtClean="0"/>
          </a:p>
          <a:p>
            <a:pPr>
              <a:lnSpc>
                <a:spcPct val="80000"/>
              </a:lnSpc>
            </a:pPr>
            <a:r>
              <a:rPr lang="lt-LT" dirty="0" smtClean="0"/>
              <a:t>http://web.vu.lt/mif/a.stikliute</a:t>
            </a: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+370 604 17281</a:t>
            </a:r>
            <a:endParaRPr lang="lt-LT" dirty="0" smtClean="0"/>
          </a:p>
          <a:p>
            <a:pPr>
              <a:lnSpc>
                <a:spcPct val="80000"/>
              </a:lnSpc>
            </a:pPr>
            <a:endParaRPr lang="lt-LT" dirty="0" smtClean="0"/>
          </a:p>
          <a:p>
            <a:pPr>
              <a:lnSpc>
                <a:spcPct val="80000"/>
              </a:lnSpc>
            </a:pPr>
            <a:r>
              <a:rPr lang="lt-LT" dirty="0" smtClean="0"/>
              <a:t>VU MIF</a:t>
            </a:r>
          </a:p>
          <a:p>
            <a:pPr>
              <a:lnSpc>
                <a:spcPct val="80000"/>
              </a:lnSpc>
            </a:pPr>
            <a:r>
              <a:rPr lang="lt-LT" dirty="0" smtClean="0"/>
              <a:t>Programų sistemų katedra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Įrankių kategorijos pagal TP etapus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Incidentų valdymo įrankiai (aptarti anksčiau)</a:t>
            </a:r>
          </a:p>
          <a:p>
            <a:r>
              <a:rPr lang="lt-LT" dirty="0" smtClean="0"/>
              <a:t>Reikalavimų valdymo įrankiai:</a:t>
            </a:r>
          </a:p>
          <a:p>
            <a:pPr lvl="1"/>
            <a:r>
              <a:rPr lang="lt-LT" dirty="0" smtClean="0"/>
              <a:t>Reikalavimų pasikeitimų valdymui</a:t>
            </a:r>
          </a:p>
          <a:p>
            <a:pPr lvl="1"/>
            <a:r>
              <a:rPr lang="lt-LT" dirty="0" smtClean="0"/>
              <a:t>Reikalavimų ir testų sąryšio sekimui</a:t>
            </a:r>
          </a:p>
          <a:p>
            <a:r>
              <a:rPr lang="lt-LT" dirty="0" smtClean="0"/>
              <a:t>Konfigūracijos valdymo įrankiai</a:t>
            </a:r>
          </a:p>
          <a:p>
            <a:pPr lvl="1"/>
            <a:r>
              <a:rPr lang="lt-LT" dirty="0" smtClean="0"/>
              <a:t>Dokumentacijos ir kodo centralizuotam naudojimui ir versijavimui</a:t>
            </a:r>
            <a:endParaRPr lang="lt-L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Įrankių kategorijos pagal TP etapus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lt-LT" dirty="0" smtClean="0"/>
              <a:t>Testų kūrimo įrankiai:</a:t>
            </a:r>
          </a:p>
          <a:p>
            <a:pPr lvl="1"/>
            <a:r>
              <a:rPr lang="lt-LT" dirty="0" smtClean="0"/>
              <a:t>Testavimo atvejų generatoriai</a:t>
            </a:r>
          </a:p>
          <a:p>
            <a:pPr lvl="1"/>
            <a:r>
              <a:rPr lang="lt-LT" dirty="0" smtClean="0"/>
              <a:t>Testavimo orakulai</a:t>
            </a:r>
          </a:p>
          <a:p>
            <a:pPr lvl="1"/>
            <a:r>
              <a:rPr lang="lt-LT" dirty="0" smtClean="0"/>
              <a:t>Testavimo duomenų generatoriai</a:t>
            </a:r>
          </a:p>
          <a:p>
            <a:pPr lvl="1"/>
            <a:r>
              <a:rPr lang="lt-LT" dirty="0" smtClean="0"/>
              <a:t>Labiau naudojami kritinio saugumo sistemoms</a:t>
            </a:r>
          </a:p>
          <a:p>
            <a:r>
              <a:rPr lang="lt-LT" dirty="0" smtClean="0"/>
              <a:t>Testų vykdymo įrankiai:</a:t>
            </a:r>
          </a:p>
          <a:p>
            <a:pPr lvl="1"/>
            <a:r>
              <a:rPr lang="lt-LT" dirty="0" smtClean="0"/>
              <a:t>Įrašyk-paleisk įrankiai, programuojami testai, našumo, saugumo testavimo, padengimo matavimo įrankiai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TMM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lt-LT" dirty="0" smtClean="0"/>
              <a:t>TMM – </a:t>
            </a:r>
            <a:r>
              <a:rPr lang="lt-LT" i="1" dirty="0" smtClean="0"/>
              <a:t>Test Maturity Model</a:t>
            </a:r>
          </a:p>
          <a:p>
            <a:pPr marL="514350" indent="-514350"/>
            <a:r>
              <a:rPr lang="en-US" dirty="0" smtClean="0"/>
              <a:t>5 </a:t>
            </a:r>
            <a:r>
              <a:rPr lang="en-US" dirty="0" err="1" smtClean="0"/>
              <a:t>proceso</a:t>
            </a:r>
            <a:r>
              <a:rPr lang="en-US" dirty="0" smtClean="0"/>
              <a:t> </a:t>
            </a:r>
            <a:r>
              <a:rPr lang="lt-LT" dirty="0" smtClean="0"/>
              <a:t>brandos lygiai</a:t>
            </a:r>
          </a:p>
          <a:p>
            <a:pPr marL="514350" indent="-514350"/>
            <a:r>
              <a:rPr lang="lt-LT" dirty="0" smtClean="0"/>
              <a:t>Kiekviename TMM lygyje naudojamos skirtingos įrankių kategorijos</a:t>
            </a:r>
          </a:p>
          <a:p>
            <a:endParaRPr lang="lt-LT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Įrankių kategorijos pagal TMM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TMM </a:t>
            </a:r>
            <a:r>
              <a:rPr lang="en-US" dirty="0" smtClean="0"/>
              <a:t>1:</a:t>
            </a:r>
          </a:p>
          <a:p>
            <a:pPr lvl="1"/>
            <a:r>
              <a:rPr lang="en-US" dirty="0" err="1" smtClean="0"/>
              <a:t>Interaktyv</a:t>
            </a:r>
            <a:r>
              <a:rPr lang="lt-LT" dirty="0" smtClean="0"/>
              <a:t>ūs debugeriai</a:t>
            </a:r>
            <a:endParaRPr lang="en-US" dirty="0" smtClean="0"/>
          </a:p>
          <a:p>
            <a:pPr lvl="1"/>
            <a:r>
              <a:rPr lang="lt-LT" dirty="0" smtClean="0"/>
              <a:t>Konfigūracijos surinktuvai </a:t>
            </a:r>
            <a:r>
              <a:rPr lang="lt-LT" i="1" dirty="0" smtClean="0"/>
              <a:t>(builders)</a:t>
            </a:r>
            <a:endParaRPr lang="en-US" i="1" dirty="0" smtClean="0"/>
          </a:p>
          <a:p>
            <a:pPr lvl="1"/>
            <a:r>
              <a:rPr lang="lt-LT" dirty="0" smtClean="0"/>
              <a:t>Kodo eilučių skaičiuotuvai</a:t>
            </a:r>
            <a:endParaRPr lang="en-US" dirty="0" smtClean="0"/>
          </a:p>
          <a:p>
            <a:pPr lvl="1"/>
            <a:endParaRPr lang="lt-LT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3733800"/>
            <a:ext cx="4876800" cy="279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Įrankių kategorijos pagal TMM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TMM 2:</a:t>
            </a:r>
          </a:p>
          <a:p>
            <a:pPr lvl="1"/>
            <a:r>
              <a:rPr lang="lt-LT" dirty="0" smtClean="0"/>
              <a:t>Projekto planavimo ir testavimo planavimo įrankiai</a:t>
            </a:r>
            <a:endParaRPr lang="en-US" dirty="0" smtClean="0"/>
          </a:p>
          <a:p>
            <a:pPr lvl="1"/>
            <a:r>
              <a:rPr lang="lt-LT" dirty="0" smtClean="0"/>
              <a:t>Klaidų vykdymo metu aptikimo įrankiai</a:t>
            </a:r>
            <a:endParaRPr lang="en-US" dirty="0" smtClean="0"/>
          </a:p>
          <a:p>
            <a:pPr lvl="1"/>
            <a:r>
              <a:rPr lang="lt-LT" dirty="0" smtClean="0"/>
              <a:t>Pasiruošimo testavimui įrankiai (baziniai)</a:t>
            </a:r>
            <a:endParaRPr lang="en-US" dirty="0" smtClean="0"/>
          </a:p>
          <a:p>
            <a:pPr lvl="1"/>
            <a:r>
              <a:rPr lang="lt-LT" dirty="0" smtClean="0"/>
              <a:t>Kodo padengimo analizuokliai</a:t>
            </a:r>
            <a:endParaRPr lang="en-US" dirty="0" smtClean="0"/>
          </a:p>
          <a:p>
            <a:pPr lvl="1"/>
            <a:r>
              <a:rPr lang="lt-LT" dirty="0" smtClean="0"/>
              <a:t>Kryžminių nuorodų įrankiai</a:t>
            </a:r>
          </a:p>
          <a:p>
            <a:pPr lvl="1"/>
            <a:endParaRPr lang="lt-LT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4721225"/>
            <a:ext cx="5181600" cy="206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Įrankių kategorijos pagal TMM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lt-LT" sz="2800" dirty="0" smtClean="0"/>
              <a:t>TMM </a:t>
            </a:r>
            <a:r>
              <a:rPr lang="en-US" sz="2800" dirty="0" smtClean="0"/>
              <a:t>3:</a:t>
            </a:r>
            <a:endParaRPr lang="lt-LT" sz="2800" dirty="0" smtClean="0"/>
          </a:p>
          <a:p>
            <a:pPr lvl="1">
              <a:lnSpc>
                <a:spcPct val="90000"/>
              </a:lnSpc>
            </a:pPr>
            <a:r>
              <a:rPr lang="lt-LT" sz="2400" dirty="0" smtClean="0"/>
              <a:t>Konfigūracijos valdymo įrankiai</a:t>
            </a: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lt-LT" sz="2400" dirty="0" smtClean="0"/>
              <a:t>Reikalavimų registravimo, tikrinimo, siejimo su testais įr.</a:t>
            </a: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lt-LT" sz="2400" dirty="0" smtClean="0"/>
              <a:t>Įrašyk-paleisk įrankiai (</a:t>
            </a:r>
            <a:r>
              <a:rPr lang="lt-LT" sz="2400" i="1" dirty="0" smtClean="0"/>
              <a:t>capture-replay</a:t>
            </a:r>
            <a:r>
              <a:rPr lang="lt-LT" sz="2400" dirty="0" smtClean="0"/>
              <a:t>)</a:t>
            </a: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lt-LT" sz="2400" dirty="0" smtClean="0"/>
              <a:t>Failų palyginimo įrankiai</a:t>
            </a: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lt-LT" sz="2400" dirty="0" smtClean="0"/>
              <a:t>Defektų valdymo įrankiai</a:t>
            </a: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lt-LT" sz="2400" dirty="0" smtClean="0"/>
              <a:t>PĮ sudėtingumo matuokliai</a:t>
            </a: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lt-LT" sz="2400" dirty="0" smtClean="0"/>
              <a:t>Apkrovos generatoriai</a:t>
            </a:r>
            <a:endParaRPr lang="en-US" sz="2400" dirty="0" smtClean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4191000"/>
            <a:ext cx="4572000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4570412"/>
            <a:ext cx="4495800" cy="228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Įrankių kategorijos pagal TMM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lt-LT" sz="2800" dirty="0" smtClean="0"/>
              <a:t>TMM 4:</a:t>
            </a:r>
          </a:p>
          <a:p>
            <a:pPr lvl="1">
              <a:lnSpc>
                <a:spcPct val="90000"/>
              </a:lnSpc>
            </a:pPr>
            <a:r>
              <a:rPr lang="lt-LT" sz="2400" dirty="0" smtClean="0"/>
              <a:t>Kodo tikrinimo įrankiai</a:t>
            </a: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lt-LT" sz="2400" dirty="0" smtClean="0"/>
              <a:t>Kodo auditavimo įrankiai</a:t>
            </a: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lt-LT" sz="2400" dirty="0" smtClean="0"/>
              <a:t>Kodo suvokimo įrankiai</a:t>
            </a: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lt-LT" sz="2400" dirty="0" smtClean="0"/>
              <a:t>Fiktyvių kvietėjų generatoriai</a:t>
            </a: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lt-LT" sz="2400" dirty="0" smtClean="0"/>
              <a:t>Našumo testavimo įrankiai</a:t>
            </a:r>
          </a:p>
          <a:p>
            <a:pPr lvl="1">
              <a:lnSpc>
                <a:spcPct val="90000"/>
              </a:lnSpc>
            </a:pPr>
            <a:r>
              <a:rPr lang="lt-LT" sz="2400" dirty="0" smtClean="0"/>
              <a:t>Interneto aplikacijų testavimo įrankiai</a:t>
            </a:r>
          </a:p>
          <a:p>
            <a:pPr lvl="1">
              <a:lnSpc>
                <a:spcPct val="90000"/>
              </a:lnSpc>
            </a:pPr>
            <a:r>
              <a:rPr lang="lt-LT" sz="2400" dirty="0" smtClean="0"/>
              <a:t>Tinklo analizatoriai</a:t>
            </a: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lt-LT" sz="2400" dirty="0" smtClean="0"/>
              <a:t>Simuliatoriai, emuliatoriai</a:t>
            </a: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Test</a:t>
            </a:r>
            <a:r>
              <a:rPr lang="lt-LT" sz="2400" dirty="0" smtClean="0"/>
              <a:t>avimo valdymo įrankiai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Įrankių kategorijos pagal TMM</a:t>
            </a:r>
            <a:endParaRPr lang="lt-LT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4094162"/>
            <a:ext cx="5257800" cy="268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TMM 5:</a:t>
            </a:r>
          </a:p>
          <a:p>
            <a:pPr lvl="1">
              <a:lnSpc>
                <a:spcPct val="80000"/>
              </a:lnSpc>
            </a:pPr>
            <a:r>
              <a:rPr lang="lt-LT" dirty="0" smtClean="0"/>
              <a:t>Proceso aktyvų bibliotekos</a:t>
            </a:r>
            <a:r>
              <a:rPr lang="en-US" dirty="0" smtClean="0"/>
              <a:t> </a:t>
            </a:r>
            <a:r>
              <a:rPr lang="lt-LT" dirty="0" smtClean="0"/>
              <a:t>palaikymo įrankiai</a:t>
            </a:r>
            <a:endParaRPr lang="en-US" dirty="0" smtClean="0"/>
          </a:p>
          <a:p>
            <a:pPr lvl="1">
              <a:lnSpc>
                <a:spcPct val="80000"/>
              </a:lnSpc>
            </a:pPr>
            <a:r>
              <a:rPr lang="lt-LT" dirty="0" smtClean="0"/>
              <a:t>Automatinių testų kūrimo įrankiai</a:t>
            </a:r>
            <a:endParaRPr lang="en-US" dirty="0" smtClean="0"/>
          </a:p>
          <a:p>
            <a:pPr lvl="1">
              <a:lnSpc>
                <a:spcPct val="80000"/>
              </a:lnSpc>
            </a:pPr>
            <a:r>
              <a:rPr lang="lt-LT" dirty="0" smtClean="0"/>
              <a:t>Teiginių tikrintuvai</a:t>
            </a:r>
            <a:endParaRPr lang="en-US" dirty="0" smtClean="0"/>
          </a:p>
          <a:p>
            <a:pPr lvl="1">
              <a:lnSpc>
                <a:spcPct val="80000"/>
              </a:lnSpc>
            </a:pPr>
            <a:r>
              <a:rPr lang="lt-LT" dirty="0" smtClean="0"/>
              <a:t>Testavimo duomenų generuokliai</a:t>
            </a:r>
            <a:endParaRPr lang="en-US" dirty="0" smtClean="0"/>
          </a:p>
          <a:p>
            <a:pPr lvl="1">
              <a:lnSpc>
                <a:spcPct val="80000"/>
              </a:lnSpc>
            </a:pPr>
            <a:r>
              <a:rPr lang="lt-LT" dirty="0" smtClean="0"/>
              <a:t>Pažangūs testavimo valdymo įrankiai</a:t>
            </a:r>
            <a:endParaRPr lang="en-US" dirty="0" smtClean="0"/>
          </a:p>
          <a:p>
            <a:pPr lvl="1">
              <a:lnSpc>
                <a:spcPct val="80000"/>
              </a:lnSpc>
            </a:pPr>
            <a:r>
              <a:rPr lang="lt-LT" dirty="0" smtClean="0"/>
              <a:t>Panaudojamumo matavimo įrankiai</a:t>
            </a:r>
            <a:endParaRPr lang="en-US" dirty="0" smtClean="0"/>
          </a:p>
          <a:p>
            <a:endParaRPr lang="lt-LT" sz="4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Įrankių kategorijos pagal TMM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Sąrašas pagal TMM lygius – neišsamus ir ne receptinis</a:t>
            </a:r>
          </a:p>
          <a:p>
            <a:r>
              <a:rPr lang="lt-LT" dirty="0" smtClean="0"/>
              <a:t>Įmonės lygis pagal TMM gali būti dalinis:</a:t>
            </a:r>
          </a:p>
          <a:p>
            <a:pPr lvl="1"/>
            <a:r>
              <a:rPr lang="lt-LT" dirty="0" smtClean="0"/>
              <a:t>Naudojami </a:t>
            </a:r>
            <a:r>
              <a:rPr lang="lt-LT" u="sng" dirty="0" smtClean="0"/>
              <a:t>beveik</a:t>
            </a:r>
            <a:r>
              <a:rPr lang="lt-LT" dirty="0" smtClean="0"/>
              <a:t> visi įrankiai</a:t>
            </a:r>
          </a:p>
          <a:p>
            <a:pPr lvl="1"/>
            <a:r>
              <a:rPr lang="lt-LT" dirty="0" smtClean="0"/>
              <a:t>Naudojami kai kurie aukštesnio lygmens įrankiai</a:t>
            </a:r>
          </a:p>
          <a:p>
            <a:r>
              <a:rPr lang="lt-LT" dirty="0" smtClean="0"/>
              <a:t>Atsiranda vis naujų įrankių</a:t>
            </a:r>
          </a:p>
          <a:p>
            <a:r>
              <a:rPr lang="lt-LT" dirty="0" smtClean="0"/>
              <a:t>Reikia įvertinti, kas konkrečiai reikalinga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Įrankių kategorijos pagal TMM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Dažnai įrankiai apjungiami:</a:t>
            </a:r>
          </a:p>
          <a:p>
            <a:pPr lvl="1"/>
            <a:r>
              <a:rPr lang="lt-LT" dirty="0" smtClean="0"/>
              <a:t>Gaminami kaip vienas vienetas</a:t>
            </a:r>
          </a:p>
          <a:p>
            <a:pPr lvl="1"/>
            <a:r>
              <a:rPr lang="lt-LT" dirty="0" smtClean="0"/>
              <a:t>Gaminami atskirai, bet integruojami</a:t>
            </a:r>
          </a:p>
          <a:p>
            <a:r>
              <a:rPr lang="lt-LT" dirty="0" smtClean="0"/>
              <a:t>Pvz.:</a:t>
            </a:r>
          </a:p>
          <a:p>
            <a:pPr lvl="1"/>
            <a:r>
              <a:rPr lang="lt-LT" dirty="0" smtClean="0"/>
              <a:t>Apkrovos generavimo ir našumo testavimo įrankiai</a:t>
            </a:r>
          </a:p>
          <a:p>
            <a:pPr lvl="1"/>
            <a:r>
              <a:rPr lang="lt-LT" dirty="0" smtClean="0"/>
              <a:t>Reikalavimų valdymo ir testų valdymo įrankiai</a:t>
            </a:r>
          </a:p>
          <a:p>
            <a:pPr lvl="1"/>
            <a:r>
              <a:rPr lang="lt-LT" dirty="0" smtClean="0"/>
              <a:t>Testų valdymo ir defektų valdymo įrankiai</a:t>
            </a:r>
          </a:p>
          <a:p>
            <a:pPr lvl="1"/>
            <a:endParaRPr lang="lt-L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Testuotojo</a:t>
            </a:r>
            <a:r>
              <a:rPr lang="en-US" dirty="0" smtClean="0"/>
              <a:t> </a:t>
            </a:r>
            <a:r>
              <a:rPr lang="en-US" dirty="0" err="1" smtClean="0"/>
              <a:t>darbastalis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dirty="0" smtClean="0"/>
              <a:t>Ko reikia efektyviam testavimui?</a:t>
            </a:r>
          </a:p>
          <a:p>
            <a:r>
              <a:rPr lang="lt-LT" dirty="0" smtClean="0"/>
              <a:t>Testavimo įrankių tipai</a:t>
            </a:r>
          </a:p>
          <a:p>
            <a:r>
              <a:rPr lang="lt-LT" dirty="0" smtClean="0"/>
              <a:t>Įrankių pasirinkimo ir įdiegimo principai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dirty="0" smtClean="0"/>
              <a:t>Pasikartojam </a:t>
            </a:r>
            <a:r>
              <a:rPr lang="lt-LT" dirty="0" smtClean="0">
                <a:sym typeface="Wingdings" pitchFamily="2" charset="2"/>
              </a:rPr>
              <a:t>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Efektyviam testavimui reikia:</a:t>
            </a:r>
          </a:p>
          <a:p>
            <a:pPr lvl="1"/>
            <a:r>
              <a:rPr lang="en-US" dirty="0" err="1" smtClean="0"/>
              <a:t>Lengvai</a:t>
            </a:r>
            <a:r>
              <a:rPr lang="en-US" dirty="0" smtClean="0"/>
              <a:t> </a:t>
            </a:r>
            <a:r>
              <a:rPr lang="lt-LT" dirty="0" smtClean="0"/>
              <a:t>pasiekiamų testavimo aplinkų</a:t>
            </a:r>
          </a:p>
          <a:p>
            <a:pPr lvl="1"/>
            <a:r>
              <a:rPr lang="lt-LT" dirty="0" smtClean="0"/>
              <a:t>Lengvai pasiekiamos informacijos</a:t>
            </a:r>
          </a:p>
          <a:p>
            <a:pPr lvl="1"/>
            <a:r>
              <a:rPr lang="lt-LT" dirty="0" smtClean="0"/>
              <a:t>Tinkamų komunikacijos priemonių ir proceso</a:t>
            </a:r>
          </a:p>
          <a:p>
            <a:pPr lvl="1"/>
            <a:r>
              <a:rPr lang="lt-LT" dirty="0" smtClean="0"/>
              <a:t>Įrankių</a:t>
            </a:r>
          </a:p>
          <a:p>
            <a:r>
              <a:rPr lang="lt-LT" dirty="0" smtClean="0"/>
              <a:t>Įrankių kategorijos:</a:t>
            </a:r>
          </a:p>
          <a:p>
            <a:pPr lvl="1"/>
            <a:r>
              <a:rPr lang="lt-LT" dirty="0" smtClean="0"/>
              <a:t>pagal testavimo proceso etapą</a:t>
            </a:r>
          </a:p>
          <a:p>
            <a:pPr lvl="1"/>
            <a:r>
              <a:rPr lang="lt-LT" dirty="0" smtClean="0"/>
              <a:t>pagal TMM lygius</a:t>
            </a:r>
          </a:p>
          <a:p>
            <a:pPr lvl="1"/>
            <a:endParaRPr lang="lt-LT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Testavimo</a:t>
            </a:r>
            <a:r>
              <a:rPr lang="en-US" dirty="0" smtClean="0"/>
              <a:t> </a:t>
            </a:r>
            <a:r>
              <a:rPr lang="lt-LT" dirty="0" smtClean="0"/>
              <a:t>įrankių privalumai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Panašūs į bet kokio proceso automatizavimą</a:t>
            </a:r>
          </a:p>
          <a:p>
            <a:r>
              <a:rPr lang="lt-LT" dirty="0" smtClean="0"/>
              <a:t>Sutaupoma laiko</a:t>
            </a:r>
          </a:p>
          <a:p>
            <a:r>
              <a:rPr lang="lt-LT" dirty="0" smtClean="0"/>
              <a:t>Išvengiama pasikartojančių, demotyvuojančių rankinių darbų</a:t>
            </a:r>
          </a:p>
          <a:p>
            <a:r>
              <a:rPr lang="lt-LT" dirty="0" smtClean="0"/>
              <a:t>Vietoje to daugiau dėmesio galima skirti testavimo planavimui ir analizei </a:t>
            </a:r>
            <a:r>
              <a:rPr lang="lt-LT" dirty="0" smtClean="0">
                <a:sym typeface="Wingdings" pitchFamily="2" charset="2"/>
              </a:rPr>
              <a:t> turėti efektyvesnį testavimą</a:t>
            </a:r>
          </a:p>
          <a:p>
            <a:r>
              <a:rPr lang="lt-LT" dirty="0" smtClean="0"/>
              <a:t>Gaunami sistematiškesni rezultatai</a:t>
            </a:r>
            <a:endParaRPr lang="lt-LT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Testavimo įrankių diegimo rizikos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Pernelyg optimistiniai lūkesčiai</a:t>
            </a:r>
          </a:p>
          <a:p>
            <a:r>
              <a:rPr lang="lt-LT" dirty="0" smtClean="0"/>
              <a:t>Neįvertinamos reikalingos pastangos</a:t>
            </a:r>
          </a:p>
          <a:p>
            <a:r>
              <a:rPr lang="lt-LT" dirty="0" smtClean="0"/>
              <a:t>Testavimo aplinka nepritaikyta įrankiams</a:t>
            </a:r>
            <a:endParaRPr lang="lt-LT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Testavimo įrankių diegimas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lt-LT" dirty="0" smtClean="0"/>
              <a:t>Testavimo įrankis – ilgalaikė investicija</a:t>
            </a:r>
          </a:p>
          <a:p>
            <a:r>
              <a:rPr lang="lt-LT" dirty="0" smtClean="0"/>
              <a:t>Palyginimui – atidaryti kavinę, renovuoti pastatą</a:t>
            </a:r>
          </a:p>
          <a:p>
            <a:pPr lvl="1"/>
            <a:r>
              <a:rPr lang="lt-LT" dirty="0" smtClean="0"/>
              <a:t>Mažai tikėtina grąža trumpuoju laikotarpiu</a:t>
            </a:r>
          </a:p>
          <a:p>
            <a:pPr lvl="1"/>
            <a:r>
              <a:rPr lang="lt-LT" dirty="0" smtClean="0"/>
              <a:t>Tikėtina didelė grąža ilguoju laikotarpiu</a:t>
            </a:r>
          </a:p>
          <a:p>
            <a:pPr lvl="1"/>
            <a:r>
              <a:rPr lang="lt-LT" dirty="0" smtClean="0"/>
              <a:t>Naudojant reikalingos papildomos investicijos palaikymui</a:t>
            </a:r>
          </a:p>
          <a:p>
            <a:pPr lvl="1"/>
            <a:r>
              <a:rPr lang="lt-LT" dirty="0" smtClean="0"/>
              <a:t>Rizikos – nebus planuoto poreikio, palaikymas kainuos brangiau nei tikėtasi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Testavimo įrankių diegimas</a:t>
            </a:r>
            <a:endParaRPr lang="lt-LT" dirty="0"/>
          </a:p>
        </p:txBody>
      </p:sp>
      <p:grpSp>
        <p:nvGrpSpPr>
          <p:cNvPr id="25" name="Group 24"/>
          <p:cNvGrpSpPr/>
          <p:nvPr/>
        </p:nvGrpSpPr>
        <p:grpSpPr>
          <a:xfrm>
            <a:off x="1371600" y="2134394"/>
            <a:ext cx="7182666" cy="3645138"/>
            <a:chOff x="1371600" y="2134394"/>
            <a:chExt cx="7182666" cy="3645138"/>
          </a:xfrm>
        </p:grpSpPr>
        <p:cxnSp>
          <p:nvCxnSpPr>
            <p:cNvPr id="6" name="Straight Arrow Connector 5"/>
            <p:cNvCxnSpPr/>
            <p:nvPr/>
          </p:nvCxnSpPr>
          <p:spPr>
            <a:xfrm rot="5400000" flipH="1" flipV="1">
              <a:off x="381000" y="3657600"/>
              <a:ext cx="3048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1905000" y="5181600"/>
              <a:ext cx="4191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V="1">
              <a:off x="1905000" y="2895600"/>
              <a:ext cx="3505200" cy="228600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1905000" y="3505200"/>
              <a:ext cx="3657600" cy="53340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1371600" y="3429000"/>
              <a:ext cx="461665" cy="604653"/>
            </a:xfrm>
            <a:prstGeom prst="rect">
              <a:avLst/>
            </a:prstGeom>
            <a:noFill/>
          </p:spPr>
          <p:txBody>
            <a:bodyPr vert="vert270" wrap="none" rtlCol="0">
              <a:spAutoFit/>
            </a:bodyPr>
            <a:lstStyle/>
            <a:p>
              <a:r>
                <a:rPr lang="lt-LT" dirty="0" smtClean="0"/>
                <a:t>Kaina</a:t>
              </a:r>
              <a:endParaRPr lang="lt-LT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743200" y="5410200"/>
              <a:ext cx="24634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lt-LT" dirty="0" smtClean="0"/>
                <a:t>Įrankio naudojimo laikas</a:t>
              </a:r>
              <a:endParaRPr lang="lt-LT" dirty="0"/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rot="5400000">
              <a:off x="3885405" y="3200400"/>
              <a:ext cx="762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rot="5400000">
              <a:off x="3580605" y="4495800"/>
              <a:ext cx="1371600" cy="1588"/>
            </a:xfrm>
            <a:prstGeom prst="straightConnector1">
              <a:avLst/>
            </a:prstGeom>
            <a:ln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3276600" y="2450068"/>
              <a:ext cx="19799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lt-LT" dirty="0" smtClean="0"/>
                <a:t>Susilyginimo taškas</a:t>
              </a:r>
              <a:endParaRPr lang="lt-LT" dirty="0"/>
            </a:p>
          </p:txBody>
        </p:sp>
        <p:sp>
          <p:nvSpPr>
            <p:cNvPr id="22" name="Oval 21"/>
            <p:cNvSpPr/>
            <p:nvPr/>
          </p:nvSpPr>
          <p:spPr>
            <a:xfrm>
              <a:off x="4114800" y="3581400"/>
              <a:ext cx="228600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410200" y="2514600"/>
              <a:ext cx="31440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lt-LT" dirty="0" smtClean="0"/>
                <a:t>Testavimas nenaudojant įrankio</a:t>
              </a:r>
              <a:endParaRPr lang="lt-LT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562600" y="3276600"/>
              <a:ext cx="27849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lt-LT" dirty="0" smtClean="0"/>
                <a:t>Testavimas naudojant įrankį</a:t>
              </a:r>
              <a:endParaRPr lang="lt-LT" dirty="0"/>
            </a:p>
          </p:txBody>
        </p: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Testavimo įrankių diegimas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dirty="0" smtClean="0"/>
              <a:t>Yra išimčių</a:t>
            </a:r>
            <a:r>
              <a:rPr lang="en-US" dirty="0" smtClean="0"/>
              <a:t>.</a:t>
            </a:r>
            <a:endParaRPr lang="lt-LT" dirty="0" smtClean="0"/>
          </a:p>
          <a:p>
            <a:r>
              <a:rPr lang="lt-LT" dirty="0" smtClean="0"/>
              <a:t>Palaikymo kaštų praktiškai nėra:</a:t>
            </a:r>
          </a:p>
          <a:p>
            <a:pPr lvl="1"/>
            <a:r>
              <a:rPr lang="lt-LT" dirty="0" smtClean="0"/>
              <a:t>Failų palyginimo įrankiams</a:t>
            </a:r>
          </a:p>
          <a:p>
            <a:pPr lvl="1"/>
            <a:r>
              <a:rPr lang="lt-LT" dirty="0" smtClean="0"/>
              <a:t>Statinės kodo analizės įrankiams</a:t>
            </a:r>
          </a:p>
          <a:p>
            <a:r>
              <a:rPr lang="en-US" dirty="0" err="1" smtClean="0"/>
              <a:t>Palaikymo</a:t>
            </a:r>
            <a:r>
              <a:rPr lang="en-US" dirty="0" smtClean="0"/>
              <a:t> ka</a:t>
            </a:r>
            <a:r>
              <a:rPr lang="lt-LT" dirty="0" smtClean="0"/>
              <a:t>štai gali būti didžiuliai:</a:t>
            </a:r>
          </a:p>
          <a:p>
            <a:pPr lvl="1"/>
            <a:r>
              <a:rPr lang="lt-LT" dirty="0" smtClean="0"/>
              <a:t>Automatiniams testams</a:t>
            </a:r>
            <a:r>
              <a:rPr lang="en-US" dirty="0" smtClean="0"/>
              <a:t>, n</a:t>
            </a:r>
            <a:r>
              <a:rPr lang="lt-LT" dirty="0" smtClean="0"/>
              <a:t>ašumo testams</a:t>
            </a:r>
          </a:p>
          <a:p>
            <a:r>
              <a:rPr lang="lt-LT" dirty="0" smtClean="0"/>
              <a:t>Kai kuriuos įrankius gali pagaminti vietiniai programuotojai</a:t>
            </a:r>
            <a:endParaRPr lang="lt-LT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Testavimo įrankių diegimas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lt-LT" dirty="0" smtClean="0"/>
              <a:t>Investicijos į testavimo įrankius atsiperka tik jei:</a:t>
            </a:r>
          </a:p>
          <a:p>
            <a:pPr>
              <a:lnSpc>
                <a:spcPct val="90000"/>
              </a:lnSpc>
            </a:pPr>
            <a:r>
              <a:rPr lang="lt-LT" sz="2800" dirty="0" smtClean="0"/>
              <a:t>darbuotojai turi reikiamą išsilavinimą, moka naudotis įrankiu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o</a:t>
            </a:r>
            <a:r>
              <a:rPr lang="lt-LT" sz="2800" dirty="0" smtClean="0"/>
              <a:t>rganizacijos kultūra palaiko įrankių įvertinimą, naudojimą ir technologijas</a:t>
            </a:r>
          </a:p>
          <a:p>
            <a:pPr>
              <a:lnSpc>
                <a:spcPct val="90000"/>
              </a:lnSpc>
            </a:pPr>
            <a:r>
              <a:rPr lang="lt-LT" sz="2800" dirty="0" smtClean="0"/>
              <a:t>įrankis įdiegiamas į procesą palaipsniui</a:t>
            </a:r>
          </a:p>
          <a:p>
            <a:pPr>
              <a:lnSpc>
                <a:spcPct val="90000"/>
              </a:lnSpc>
            </a:pPr>
            <a:r>
              <a:rPr lang="lt-LT" sz="2800" dirty="0" smtClean="0"/>
              <a:t>įrankiai atitinka organizacijos brandos lygį ir testuotojų sugebėjimus</a:t>
            </a:r>
          </a:p>
          <a:p>
            <a:pPr>
              <a:lnSpc>
                <a:spcPct val="90000"/>
              </a:lnSpc>
            </a:pPr>
            <a:r>
              <a:rPr lang="lt-LT" sz="2800" dirty="0" smtClean="0"/>
              <a:t>įrankiai nesikerta su testavimo proceso augimu ir gerinimu</a:t>
            </a:r>
            <a:endParaRPr lang="en-US" sz="2800" dirty="0" smtClean="0"/>
          </a:p>
          <a:p>
            <a:endParaRPr lang="lt-LT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Įrankio įsigijimo procesas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lt-LT" dirty="0" smtClean="0"/>
              <a:t>Problemos/galimybės analizė</a:t>
            </a:r>
          </a:p>
          <a:p>
            <a:pPr marL="514350" indent="-514350">
              <a:buFont typeface="+mj-lt"/>
              <a:buAutoNum type="arabicPeriod"/>
            </a:pPr>
            <a:r>
              <a:rPr lang="lt-LT" dirty="0" smtClean="0"/>
              <a:t>Alternatyvių sprendimų paieška</a:t>
            </a:r>
          </a:p>
          <a:p>
            <a:pPr marL="514350" indent="-514350">
              <a:buFont typeface="+mj-lt"/>
              <a:buAutoNum type="arabicPeriod"/>
            </a:pPr>
            <a:r>
              <a:rPr lang="lt-LT" dirty="0" smtClean="0"/>
              <a:t>Apribojimų ir reikalavimų identifikavimas</a:t>
            </a:r>
          </a:p>
          <a:p>
            <a:pPr marL="514350" indent="-514350">
              <a:buFont typeface="+mj-lt"/>
              <a:buAutoNum type="arabicPeriod"/>
            </a:pPr>
            <a:r>
              <a:rPr lang="lt-LT" dirty="0" smtClean="0"/>
              <a:t>Įrankių vertinimas, trumpo sąrašo sudarymas</a:t>
            </a:r>
          </a:p>
          <a:p>
            <a:pPr marL="514350" indent="-514350">
              <a:buFont typeface="+mj-lt"/>
              <a:buAutoNum type="arabicPeriod"/>
            </a:pPr>
            <a:r>
              <a:rPr lang="lt-LT" dirty="0" smtClean="0"/>
              <a:t>Detalus vertinimas, </a:t>
            </a:r>
            <a:r>
              <a:rPr lang="lt-LT" i="1" dirty="0" smtClean="0"/>
              <a:t>proof of concept</a:t>
            </a:r>
          </a:p>
          <a:p>
            <a:pPr marL="514350" indent="-514350">
              <a:buFont typeface="+mj-lt"/>
              <a:buAutoNum type="arabicPeriod"/>
            </a:pPr>
            <a:r>
              <a:rPr lang="lt-LT" dirty="0" smtClean="0"/>
              <a:t>Derybos su įrankio tiekėju</a:t>
            </a:r>
          </a:p>
          <a:p>
            <a:pPr marL="514350" indent="-514350">
              <a:buFont typeface="+mj-lt"/>
              <a:buAutoNum type="arabicPeriod"/>
            </a:pPr>
            <a:r>
              <a:rPr lang="lt-LT" dirty="0" smtClean="0"/>
              <a:t>Pilotinis projektas</a:t>
            </a:r>
            <a:endParaRPr lang="lt-LT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Testavimo įrankių vertinimas/parinkimas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lt-LT" dirty="0" smtClean="0"/>
              <a:t>Renkantis testavimo įrankį reikia atsižvelgti į:</a:t>
            </a:r>
          </a:p>
          <a:p>
            <a:pPr lvl="1">
              <a:lnSpc>
                <a:spcPct val="80000"/>
              </a:lnSpc>
            </a:pPr>
            <a:r>
              <a:rPr lang="lt-LT" dirty="0" smtClean="0"/>
              <a:t>Lengvumą naudoti</a:t>
            </a:r>
          </a:p>
          <a:p>
            <a:pPr lvl="1">
              <a:lnSpc>
                <a:spcPct val="80000"/>
              </a:lnSpc>
            </a:pPr>
            <a:r>
              <a:rPr lang="lt-LT" dirty="0" smtClean="0"/>
              <a:t>Tinkamumą</a:t>
            </a:r>
          </a:p>
          <a:p>
            <a:pPr lvl="1">
              <a:lnSpc>
                <a:spcPct val="80000"/>
              </a:lnSpc>
            </a:pPr>
            <a:r>
              <a:rPr lang="lt-LT" dirty="0" smtClean="0"/>
              <a:t>Patikimumą</a:t>
            </a:r>
          </a:p>
          <a:p>
            <a:pPr lvl="1">
              <a:lnSpc>
                <a:spcPct val="80000"/>
              </a:lnSpc>
            </a:pPr>
            <a:r>
              <a:rPr lang="lt-LT" dirty="0" smtClean="0"/>
              <a:t>Funkcionalumą</a:t>
            </a:r>
          </a:p>
          <a:p>
            <a:pPr lvl="1">
              <a:lnSpc>
                <a:spcPct val="80000"/>
              </a:lnSpc>
            </a:pPr>
            <a:r>
              <a:rPr lang="lt-LT" dirty="0" smtClean="0"/>
              <a:t>Integravimo paprastumą</a:t>
            </a:r>
          </a:p>
          <a:p>
            <a:pPr lvl="1">
              <a:lnSpc>
                <a:spcPct val="80000"/>
              </a:lnSpc>
            </a:pPr>
            <a:r>
              <a:rPr lang="lt-LT" dirty="0" smtClean="0"/>
              <a:t>Įrankio palaikymą</a:t>
            </a:r>
          </a:p>
          <a:p>
            <a:pPr lvl="1">
              <a:lnSpc>
                <a:spcPct val="80000"/>
              </a:lnSpc>
            </a:pPr>
            <a:r>
              <a:rPr lang="lt-LT" dirty="0" smtClean="0"/>
              <a:t>Kainą</a:t>
            </a:r>
          </a:p>
          <a:p>
            <a:pPr lvl="1">
              <a:lnSpc>
                <a:spcPct val="80000"/>
              </a:lnSpc>
            </a:pPr>
            <a:r>
              <a:rPr lang="lt-LT" dirty="0" smtClean="0"/>
              <a:t>Suderinamumą su organizacijos tikslais ir nuostatomis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Kur gauti įrankių?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www.stlabs.com/marik/faqs/tools/html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www.soft.com/Partners/Aonix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www.methods-tools.com/tools/testing.html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www.revlabs.com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www.sqe.com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www.ovum.com</a:t>
            </a:r>
            <a:endParaRPr lang="lt-LT" dirty="0" smtClean="0"/>
          </a:p>
          <a:p>
            <a:pPr>
              <a:lnSpc>
                <a:spcPct val="90000"/>
              </a:lnSpc>
            </a:pPr>
            <a:r>
              <a:rPr lang="lt-LT" dirty="0" smtClean="0"/>
              <a:t>...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Ko reikia efektyviam testavimui?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Lengvai</a:t>
            </a:r>
            <a:r>
              <a:rPr lang="en-US" dirty="0" smtClean="0"/>
              <a:t> </a:t>
            </a:r>
            <a:r>
              <a:rPr lang="en-US" dirty="0" err="1" smtClean="0"/>
              <a:t>pasiekiamos</a:t>
            </a:r>
            <a:r>
              <a:rPr lang="en-US" dirty="0" smtClean="0"/>
              <a:t> </a:t>
            </a:r>
            <a:r>
              <a:rPr lang="en-US" dirty="0" err="1" smtClean="0"/>
              <a:t>testavimo</a:t>
            </a:r>
            <a:r>
              <a:rPr lang="en-US" dirty="0" smtClean="0"/>
              <a:t> </a:t>
            </a:r>
            <a:r>
              <a:rPr lang="en-US" dirty="0" err="1" smtClean="0"/>
              <a:t>aplinkos</a:t>
            </a:r>
            <a:r>
              <a:rPr lang="lt-LT" dirty="0" smtClean="0"/>
              <a:t>(-ų)</a:t>
            </a:r>
            <a:r>
              <a:rPr lang="en-US" dirty="0" smtClean="0"/>
              <a:t>:</a:t>
            </a:r>
          </a:p>
          <a:p>
            <a:pPr marL="914400" lvl="1" indent="-514350">
              <a:buFontTx/>
              <a:buChar char="-"/>
            </a:pPr>
            <a:r>
              <a:rPr lang="lt-LT" dirty="0" smtClean="0"/>
              <a:t>Pvz.: DEV, SIT, UAT, DEV_WIN, DEV_MAC ...</a:t>
            </a:r>
          </a:p>
          <a:p>
            <a:pPr marL="914400" lvl="1" indent="-514350">
              <a:buFontTx/>
              <a:buChar char="-"/>
            </a:pPr>
            <a:r>
              <a:rPr lang="lt-LT" dirty="0" smtClean="0"/>
              <a:t>Tipinės problemos:</a:t>
            </a:r>
          </a:p>
          <a:p>
            <a:pPr marL="1314450" lvl="2" indent="-514350">
              <a:buFontTx/>
              <a:buChar char="-"/>
            </a:pPr>
            <a:r>
              <a:rPr lang="lt-LT" dirty="0" smtClean="0"/>
              <a:t>Trūksta techninės arba PĮ konfigūracijos (pvz., įmonė neturi Mac kompiuterių ar kokios nors OS)</a:t>
            </a:r>
          </a:p>
          <a:p>
            <a:pPr marL="1314450" lvl="2" indent="-514350">
              <a:buFontTx/>
              <a:buChar char="-"/>
            </a:pPr>
            <a:r>
              <a:rPr lang="lt-LT" dirty="0" smtClean="0"/>
              <a:t>Nepasiekiamas serveris</a:t>
            </a:r>
          </a:p>
          <a:p>
            <a:pPr marL="1314450" lvl="2" indent="-514350">
              <a:buFontTx/>
              <a:buChar char="-"/>
            </a:pPr>
            <a:r>
              <a:rPr lang="lt-LT" dirty="0" smtClean="0"/>
              <a:t>Testuotojams nėra sukurtas naudotojas</a:t>
            </a:r>
          </a:p>
          <a:p>
            <a:pPr marL="1314450" lvl="2" indent="-514350">
              <a:buFontTx/>
              <a:buChar char="-"/>
            </a:pPr>
            <a:r>
              <a:rPr lang="lt-LT" dirty="0" smtClean="0"/>
              <a:t>Trūksta teisių</a:t>
            </a:r>
          </a:p>
          <a:p>
            <a:pPr marL="1314450" lvl="2" indent="-514350">
              <a:buFontTx/>
              <a:buChar char="-"/>
            </a:pPr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Pasikartojam </a:t>
            </a:r>
            <a:r>
              <a:rPr lang="lt-LT" dirty="0" smtClean="0">
                <a:sym typeface="Wingdings" pitchFamily="2" charset="2"/>
              </a:rPr>
              <a:t>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Kodėl reikalingi įrankiai?</a:t>
            </a:r>
          </a:p>
          <a:p>
            <a:r>
              <a:rPr lang="lt-LT" dirty="0" smtClean="0"/>
              <a:t>Kokios galimos rizikos?</a:t>
            </a:r>
          </a:p>
          <a:p>
            <a:r>
              <a:rPr lang="lt-LT" dirty="0" smtClean="0"/>
              <a:t>Kaip pasirinkti įrankį?</a:t>
            </a:r>
          </a:p>
          <a:p>
            <a:r>
              <a:rPr lang="lt-LT" dirty="0" smtClean="0"/>
              <a:t>Kur gauti įrankių?</a:t>
            </a:r>
            <a:endParaRPr lang="lt-LT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Klausimai ir idėjos</a:t>
            </a:r>
            <a:endParaRPr lang="lt-LT" dirty="0"/>
          </a:p>
        </p:txBody>
      </p:sp>
      <p:pic>
        <p:nvPicPr>
          <p:cNvPr id="1031" name="Picture 7" descr="C:\Users\DELL\AppData\Local\Microsoft\Windows\Temporary Internet Files\Content.IE5\J48BF1KG\MC90038358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5276240" y="2426103"/>
            <a:ext cx="2343760" cy="3212697"/>
          </a:xfrm>
          <a:prstGeom prst="rect">
            <a:avLst/>
          </a:prstGeom>
          <a:noFill/>
        </p:spPr>
      </p:pic>
      <p:pic>
        <p:nvPicPr>
          <p:cNvPr id="1034" name="Picture 10" descr="C:\Users\DELL\AppData\Local\Microsoft\Windows\Temporary Internet Files\Content.IE5\00PLU6BH\MC90038355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1972362"/>
            <a:ext cx="1664970" cy="36664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Ko reikia efektyviam testavimui?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 startAt="2"/>
            </a:pPr>
            <a:r>
              <a:rPr lang="en-US" dirty="0" err="1" smtClean="0"/>
              <a:t>Lengvai</a:t>
            </a:r>
            <a:r>
              <a:rPr lang="en-US" dirty="0" smtClean="0"/>
              <a:t> </a:t>
            </a:r>
            <a:r>
              <a:rPr lang="en-US" dirty="0" err="1" smtClean="0"/>
              <a:t>pasiekiamos</a:t>
            </a:r>
            <a:r>
              <a:rPr lang="en-US" dirty="0" smtClean="0"/>
              <a:t> </a:t>
            </a:r>
            <a:r>
              <a:rPr lang="en-US" dirty="0" err="1" smtClean="0"/>
              <a:t>informacijos</a:t>
            </a:r>
            <a:endParaRPr lang="en-US" dirty="0" smtClean="0"/>
          </a:p>
          <a:p>
            <a:pPr marL="914400" lvl="1" indent="-514350">
              <a:buFontTx/>
              <a:buChar char="-"/>
            </a:pPr>
            <a:r>
              <a:rPr lang="en-US" dirty="0" err="1" smtClean="0"/>
              <a:t>Kur</a:t>
            </a:r>
            <a:r>
              <a:rPr lang="en-US" dirty="0" smtClean="0"/>
              <a:t> </a:t>
            </a:r>
            <a:r>
              <a:rPr lang="en-US" dirty="0" err="1" smtClean="0"/>
              <a:t>rasti</a:t>
            </a:r>
            <a:r>
              <a:rPr lang="en-US" dirty="0" smtClean="0"/>
              <a:t> </a:t>
            </a:r>
            <a:r>
              <a:rPr lang="en-US" dirty="0" err="1" smtClean="0"/>
              <a:t>skirtingas</a:t>
            </a:r>
            <a:r>
              <a:rPr lang="en-US" dirty="0" smtClean="0"/>
              <a:t> </a:t>
            </a:r>
            <a:r>
              <a:rPr lang="en-US" dirty="0" err="1" smtClean="0"/>
              <a:t>testavimo</a:t>
            </a:r>
            <a:r>
              <a:rPr lang="en-US" dirty="0" smtClean="0"/>
              <a:t> </a:t>
            </a:r>
            <a:r>
              <a:rPr lang="en-US" dirty="0" err="1" smtClean="0"/>
              <a:t>aplinkas</a:t>
            </a:r>
            <a:endParaRPr lang="en-US" dirty="0" smtClean="0"/>
          </a:p>
          <a:p>
            <a:pPr marL="914400" lvl="1" indent="-514350">
              <a:buFontTx/>
              <a:buChar char="-"/>
            </a:pPr>
            <a:r>
              <a:rPr lang="en-US" dirty="0" err="1" smtClean="0"/>
              <a:t>Kur</a:t>
            </a:r>
            <a:r>
              <a:rPr lang="en-US" dirty="0" smtClean="0"/>
              <a:t> </a:t>
            </a:r>
            <a:r>
              <a:rPr lang="en-US" dirty="0" err="1" smtClean="0"/>
              <a:t>rasti</a:t>
            </a:r>
            <a:r>
              <a:rPr lang="en-US" dirty="0" smtClean="0"/>
              <a:t> </a:t>
            </a:r>
            <a:r>
              <a:rPr lang="en-US" dirty="0" err="1" smtClean="0"/>
              <a:t>logus</a:t>
            </a:r>
            <a:r>
              <a:rPr lang="en-US" dirty="0" smtClean="0"/>
              <a:t>, DB </a:t>
            </a:r>
            <a:r>
              <a:rPr lang="en-US" dirty="0" err="1" smtClean="0"/>
              <a:t>ir</a:t>
            </a:r>
            <a:r>
              <a:rPr lang="en-US" dirty="0" smtClean="0"/>
              <a:t> pan.</a:t>
            </a:r>
          </a:p>
          <a:p>
            <a:pPr marL="914400" lvl="1" indent="-514350">
              <a:buFontTx/>
              <a:buChar char="-"/>
            </a:pPr>
            <a:r>
              <a:rPr lang="en-US" dirty="0" err="1" smtClean="0"/>
              <a:t>Kokie</a:t>
            </a:r>
            <a:r>
              <a:rPr lang="en-US" dirty="0" smtClean="0"/>
              <a:t> </a:t>
            </a:r>
            <a:r>
              <a:rPr lang="en-US" dirty="0" err="1" smtClean="0"/>
              <a:t>prisijungimo</a:t>
            </a:r>
            <a:r>
              <a:rPr lang="en-US" dirty="0" smtClean="0"/>
              <a:t> </a:t>
            </a:r>
            <a:r>
              <a:rPr lang="en-US" dirty="0" err="1" smtClean="0"/>
              <a:t>duomenys</a:t>
            </a:r>
            <a:endParaRPr lang="en-US" dirty="0" smtClean="0"/>
          </a:p>
          <a:p>
            <a:pPr marL="914400" lvl="1" indent="-514350">
              <a:buFontTx/>
              <a:buChar char="-"/>
            </a:pPr>
            <a:r>
              <a:rPr lang="en-US" dirty="0" err="1" smtClean="0"/>
              <a:t>Kur</a:t>
            </a:r>
            <a:r>
              <a:rPr lang="en-US" dirty="0" smtClean="0"/>
              <a:t>/</a:t>
            </a:r>
            <a:r>
              <a:rPr lang="en-US" dirty="0" err="1" smtClean="0"/>
              <a:t>kaip</a:t>
            </a:r>
            <a:r>
              <a:rPr lang="en-US" dirty="0" smtClean="0"/>
              <a:t> </a:t>
            </a:r>
            <a:r>
              <a:rPr lang="en-US" dirty="0" err="1" smtClean="0"/>
              <a:t>registruoti</a:t>
            </a:r>
            <a:r>
              <a:rPr lang="en-US" dirty="0" smtClean="0"/>
              <a:t> </a:t>
            </a:r>
            <a:r>
              <a:rPr lang="en-US" dirty="0" err="1" smtClean="0"/>
              <a:t>defektus</a:t>
            </a:r>
            <a:endParaRPr lang="en-US" dirty="0" smtClean="0"/>
          </a:p>
          <a:p>
            <a:pPr marL="914400" lvl="1" indent="-514350">
              <a:buFontTx/>
              <a:buChar char="-"/>
            </a:pPr>
            <a:r>
              <a:rPr lang="en-US" dirty="0" err="1" smtClean="0"/>
              <a:t>Kur</a:t>
            </a:r>
            <a:r>
              <a:rPr lang="en-US" dirty="0" smtClean="0"/>
              <a:t> </a:t>
            </a:r>
            <a:r>
              <a:rPr lang="en-US" dirty="0" err="1" smtClean="0"/>
              <a:t>kreiptis</a:t>
            </a:r>
            <a:r>
              <a:rPr lang="en-US" dirty="0" smtClean="0"/>
              <a:t> </a:t>
            </a:r>
            <a:r>
              <a:rPr lang="en-US" dirty="0" err="1" smtClean="0"/>
              <a:t>kilus</a:t>
            </a:r>
            <a:r>
              <a:rPr lang="en-US" dirty="0" smtClean="0"/>
              <a:t> </a:t>
            </a:r>
            <a:r>
              <a:rPr lang="en-US" dirty="0" err="1" smtClean="0"/>
              <a:t>neai</a:t>
            </a:r>
            <a:r>
              <a:rPr lang="lt-LT" dirty="0" smtClean="0"/>
              <a:t>škumams</a:t>
            </a:r>
          </a:p>
          <a:p>
            <a:pPr marL="914400" lvl="1" indent="-514350">
              <a:buFontTx/>
              <a:buChar char="-"/>
            </a:pPr>
            <a:r>
              <a:rPr lang="lt-LT" dirty="0" smtClean="0"/>
              <a:t>...</a:t>
            </a:r>
          </a:p>
          <a:p>
            <a:pPr marL="514350" indent="-514350">
              <a:buNone/>
            </a:pPr>
            <a:r>
              <a:rPr lang="lt-LT" dirty="0" smtClean="0"/>
              <a:t>Pvz. sprendimas – įmonės ar testavimo komandos Wiki puslapis</a:t>
            </a:r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Ko reikia efektyviam testavimui?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 startAt="3"/>
            </a:pPr>
            <a:r>
              <a:rPr lang="lt-LT" dirty="0" smtClean="0"/>
              <a:t>Tinkamų komunikacijos priemonių</a:t>
            </a:r>
          </a:p>
          <a:p>
            <a:pPr marL="914400" lvl="1" indent="-514350">
              <a:buFontTx/>
              <a:buChar char="-"/>
            </a:pPr>
            <a:r>
              <a:rPr lang="lt-LT" dirty="0" smtClean="0"/>
              <a:t>Įrankių</a:t>
            </a:r>
          </a:p>
          <a:p>
            <a:pPr marL="914400" lvl="1" indent="-514350">
              <a:buFontTx/>
              <a:buChar char="-"/>
            </a:pPr>
            <a:r>
              <a:rPr lang="lt-LT" dirty="0" smtClean="0"/>
              <a:t>Aiškaus proceso</a:t>
            </a:r>
          </a:p>
          <a:p>
            <a:pPr marL="514350" indent="-514350">
              <a:buNone/>
            </a:pPr>
            <a:r>
              <a:rPr lang="lt-LT" dirty="0" smtClean="0"/>
              <a:t>Pvz.:</a:t>
            </a:r>
          </a:p>
          <a:p>
            <a:pPr marL="914400" lvl="1" indent="-514350">
              <a:buFontTx/>
              <a:buChar char="-"/>
            </a:pPr>
            <a:r>
              <a:rPr lang="lt-LT" dirty="0" smtClean="0"/>
              <a:t>Spec. įrankiai, el. paštas, Skype, susitikimai?</a:t>
            </a:r>
          </a:p>
          <a:p>
            <a:pPr marL="914400" lvl="1" indent="-514350">
              <a:buFontTx/>
              <a:buChar char="-"/>
            </a:pPr>
            <a:r>
              <a:rPr lang="lt-LT" dirty="0" smtClean="0"/>
              <a:t>Ką įtraukti į susirašinėjimą?</a:t>
            </a:r>
          </a:p>
          <a:p>
            <a:pPr marL="914400" lvl="1" indent="-514350">
              <a:buFontTx/>
              <a:buChar char="-"/>
            </a:pPr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Ko reikia efektyviam testavimui?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 startAt="4"/>
            </a:pPr>
            <a:r>
              <a:rPr lang="lt-LT" dirty="0" smtClean="0"/>
              <a:t>Bazinių įrankių:</a:t>
            </a:r>
          </a:p>
          <a:p>
            <a:pPr marL="914400" lvl="1" indent="-514350">
              <a:buFontTx/>
              <a:buChar char="-"/>
            </a:pPr>
            <a:r>
              <a:rPr lang="lt-LT" dirty="0" smtClean="0"/>
              <a:t>Kompiuterio</a:t>
            </a:r>
            <a:r>
              <a:rPr lang="en-US" dirty="0" smtClean="0"/>
              <a:t>! </a:t>
            </a:r>
            <a:r>
              <a:rPr lang="en-US" dirty="0" smtClean="0">
                <a:sym typeface="Wingdings" pitchFamily="2" charset="2"/>
              </a:rPr>
              <a:t> </a:t>
            </a:r>
            <a:r>
              <a:rPr lang="en-US" sz="2400" i="1" dirty="0" smtClean="0">
                <a:sym typeface="Wingdings" pitchFamily="2" charset="2"/>
              </a:rPr>
              <a:t>// </a:t>
            </a:r>
            <a:r>
              <a:rPr lang="en-US" sz="2400" i="1" dirty="0" err="1" smtClean="0">
                <a:sym typeface="Wingdings" pitchFamily="2" charset="2"/>
              </a:rPr>
              <a:t>tinkam</a:t>
            </a:r>
            <a:r>
              <a:rPr lang="lt-LT" sz="2400" i="1" dirty="0" smtClean="0">
                <a:sym typeface="Wingdings" pitchFamily="2" charset="2"/>
              </a:rPr>
              <a:t>ų techninių parametrų</a:t>
            </a:r>
            <a:endParaRPr lang="lt-LT" i="1" dirty="0" smtClean="0"/>
          </a:p>
          <a:p>
            <a:pPr marL="914400" lvl="1" indent="-514350">
              <a:buFontTx/>
              <a:buChar char="-"/>
            </a:pPr>
            <a:r>
              <a:rPr lang="lt-LT" dirty="0" smtClean="0"/>
              <a:t>Biuro PĮ paketo</a:t>
            </a:r>
            <a:r>
              <a:rPr lang="en-US" dirty="0" smtClean="0"/>
              <a:t> </a:t>
            </a:r>
            <a:r>
              <a:rPr lang="lt-LT" sz="2400" i="1" dirty="0" smtClean="0"/>
              <a:t>// skaičiuoklė, teksto procesorius</a:t>
            </a:r>
            <a:endParaRPr lang="lt-LT" sz="2400" dirty="0" smtClean="0"/>
          </a:p>
          <a:p>
            <a:pPr marL="914400" lvl="1" indent="-514350">
              <a:buFontTx/>
              <a:buChar char="-"/>
            </a:pPr>
            <a:r>
              <a:rPr lang="lt-LT" dirty="0" smtClean="0"/>
              <a:t>Komunikacijos įrankių </a:t>
            </a:r>
            <a:r>
              <a:rPr lang="lt-LT" sz="2400" i="1" dirty="0" smtClean="0"/>
              <a:t>// Skype, el. paštas, tel.</a:t>
            </a:r>
            <a:endParaRPr lang="lt-LT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Apibrėžimas: įrankis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b="1" dirty="0" smtClean="0"/>
              <a:t>Įrankis </a:t>
            </a:r>
            <a:r>
              <a:rPr lang="lt-LT" dirty="0" smtClean="0"/>
              <a:t> - produktas, skirtas atlikti ar palengvinti vieną ar kelias testavimo veiklas, tokias kaip planavimas ir valdymas, specifikavimas, pradinių failų ir duomenų surinkimas, testavimo vykdymas ir analizė.</a:t>
            </a:r>
          </a:p>
          <a:p>
            <a:endParaRPr lang="lt-L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Ko reikia efektyviam testavimui?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 startAt="5"/>
            </a:pPr>
            <a:r>
              <a:rPr lang="en-US" dirty="0" smtClean="0"/>
              <a:t>Kit</a:t>
            </a:r>
            <a:r>
              <a:rPr lang="lt-LT" dirty="0" smtClean="0"/>
              <a:t>ų testavimo įrankių, priklausomai nuo:</a:t>
            </a:r>
          </a:p>
          <a:p>
            <a:pPr marL="914400" lvl="1" indent="-514350">
              <a:buFontTx/>
              <a:buChar char="-"/>
            </a:pPr>
            <a:r>
              <a:rPr lang="lt-LT" dirty="0" smtClean="0"/>
              <a:t>naudojamo proceso ir jo brandos</a:t>
            </a:r>
          </a:p>
          <a:p>
            <a:pPr marL="914400" lvl="1" indent="-514350">
              <a:buFontTx/>
              <a:buChar char="-"/>
            </a:pPr>
            <a:r>
              <a:rPr lang="lt-LT" dirty="0" smtClean="0"/>
              <a:t>testavimo proceso etapo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822412" y="3429000"/>
            <a:ext cx="3559588" cy="3048000"/>
            <a:chOff x="2461800" y="1828800"/>
            <a:chExt cx="4321588" cy="3657600"/>
          </a:xfrm>
        </p:grpSpPr>
        <p:grpSp>
          <p:nvGrpSpPr>
            <p:cNvPr id="5" name="Group 27"/>
            <p:cNvGrpSpPr/>
            <p:nvPr/>
          </p:nvGrpSpPr>
          <p:grpSpPr>
            <a:xfrm>
              <a:off x="2461800" y="1828800"/>
              <a:ext cx="4320000" cy="3657600"/>
              <a:chOff x="2461800" y="1828800"/>
              <a:chExt cx="4320000" cy="3657600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2461800" y="1828800"/>
                <a:ext cx="4320000" cy="457200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lt-LT" sz="1400" dirty="0" smtClean="0"/>
                  <a:t>Testavimo planavimas ir valdymas</a:t>
                </a:r>
                <a:endParaRPr lang="lt-LT" sz="1400" dirty="0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2461800" y="2628900"/>
                <a:ext cx="4320000" cy="457200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lt-LT" sz="1400" dirty="0" smtClean="0"/>
                  <a:t>Analizė ir testų kūrimas</a:t>
                </a:r>
                <a:endParaRPr lang="lt-LT" sz="1400" dirty="0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2461800" y="3429000"/>
                <a:ext cx="4320000" cy="457200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lt-LT" sz="1400" dirty="0" smtClean="0"/>
                  <a:t>Testavimo vykdymas</a:t>
                </a:r>
                <a:endParaRPr lang="lt-LT" sz="1400" dirty="0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2461800" y="4229100"/>
                <a:ext cx="4320000" cy="457200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lt-LT" sz="1400" dirty="0" smtClean="0"/>
                  <a:t>Rezultatų įvertinimas, ataskaitų rengimas</a:t>
                </a:r>
                <a:endParaRPr lang="lt-LT" sz="1400" dirty="0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461800" y="5029200"/>
                <a:ext cx="4320000" cy="457200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lt-LT" sz="1400" dirty="0" smtClean="0"/>
                  <a:t>Testavimo pabaigos veiklos</a:t>
                </a:r>
                <a:endParaRPr lang="lt-LT" sz="1400" dirty="0"/>
              </a:p>
            </p:txBody>
          </p:sp>
          <p:cxnSp>
            <p:nvCxnSpPr>
              <p:cNvPr id="14" name="Straight Arrow Connector 13"/>
              <p:cNvCxnSpPr>
                <a:stCxn id="9" idx="2"/>
                <a:endCxn id="10" idx="0"/>
              </p:cNvCxnSpPr>
              <p:nvPr/>
            </p:nvCxnSpPr>
            <p:spPr>
              <a:xfrm rot="5400000">
                <a:off x="4450350" y="2457450"/>
                <a:ext cx="3429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</p:cxnSp>
          <p:cxnSp>
            <p:nvCxnSpPr>
              <p:cNvPr id="15" name="Straight Arrow Connector 14"/>
              <p:cNvCxnSpPr>
                <a:stCxn id="10" idx="2"/>
                <a:endCxn id="11" idx="0"/>
              </p:cNvCxnSpPr>
              <p:nvPr/>
            </p:nvCxnSpPr>
            <p:spPr>
              <a:xfrm rot="5400000">
                <a:off x="4450350" y="3257550"/>
                <a:ext cx="3429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</p:cxnSp>
          <p:cxnSp>
            <p:nvCxnSpPr>
              <p:cNvPr id="16" name="Straight Arrow Connector 15"/>
              <p:cNvCxnSpPr>
                <a:stCxn id="11" idx="2"/>
                <a:endCxn id="12" idx="0"/>
              </p:cNvCxnSpPr>
              <p:nvPr/>
            </p:nvCxnSpPr>
            <p:spPr>
              <a:xfrm rot="5400000">
                <a:off x="4450350" y="4057650"/>
                <a:ext cx="3429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</p:cxnSp>
          <p:cxnSp>
            <p:nvCxnSpPr>
              <p:cNvPr id="17" name="Straight Arrow Connector 16"/>
              <p:cNvCxnSpPr>
                <a:stCxn id="12" idx="2"/>
                <a:endCxn id="13" idx="0"/>
              </p:cNvCxnSpPr>
              <p:nvPr/>
            </p:nvCxnSpPr>
            <p:spPr>
              <a:xfrm rot="5400000">
                <a:off x="4450350" y="4857750"/>
                <a:ext cx="3429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</p:cxnSp>
        </p:grpSp>
        <p:cxnSp>
          <p:nvCxnSpPr>
            <p:cNvPr id="6" name="Elbow Connector 5"/>
            <p:cNvCxnSpPr/>
            <p:nvPr/>
          </p:nvCxnSpPr>
          <p:spPr>
            <a:xfrm flipV="1">
              <a:off x="6781800" y="1943100"/>
              <a:ext cx="1588" cy="800100"/>
            </a:xfrm>
            <a:prstGeom prst="bentConnector3">
              <a:avLst>
                <a:gd name="adj1" fmla="val 14395466"/>
              </a:avLst>
            </a:prstGeom>
            <a:ln>
              <a:tailEnd type="arrow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7" name="Elbow Connector 6"/>
            <p:cNvCxnSpPr>
              <a:stCxn id="11" idx="3"/>
              <a:endCxn id="10" idx="3"/>
            </p:cNvCxnSpPr>
            <p:nvPr/>
          </p:nvCxnSpPr>
          <p:spPr>
            <a:xfrm flipV="1">
              <a:off x="6781800" y="2857500"/>
              <a:ext cx="1588" cy="800100"/>
            </a:xfrm>
            <a:prstGeom prst="bentConnector3">
              <a:avLst>
                <a:gd name="adj1" fmla="val 32629733"/>
              </a:avLst>
            </a:prstGeom>
            <a:ln>
              <a:tailEnd type="arrow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8" name="Elbow Connector 7"/>
            <p:cNvCxnSpPr/>
            <p:nvPr/>
          </p:nvCxnSpPr>
          <p:spPr>
            <a:xfrm flipV="1">
              <a:off x="6781800" y="2971800"/>
              <a:ext cx="1588" cy="1600200"/>
            </a:xfrm>
            <a:prstGeom prst="bentConnector3">
              <a:avLst>
                <a:gd name="adj1" fmla="val 43186411"/>
              </a:avLst>
            </a:prstGeom>
            <a:ln>
              <a:tailEnd type="arrow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Įrankių kategorijos pagal TP etapus</a:t>
            </a:r>
            <a:endParaRPr lang="lt-LT" dirty="0"/>
          </a:p>
        </p:txBody>
      </p:sp>
      <p:grpSp>
        <p:nvGrpSpPr>
          <p:cNvPr id="24" name="Group 23"/>
          <p:cNvGrpSpPr/>
          <p:nvPr/>
        </p:nvGrpSpPr>
        <p:grpSpPr>
          <a:xfrm>
            <a:off x="457200" y="1905000"/>
            <a:ext cx="7696200" cy="4343400"/>
            <a:chOff x="457200" y="1905000"/>
            <a:chExt cx="7696200" cy="4343400"/>
          </a:xfrm>
        </p:grpSpPr>
        <p:sp>
          <p:nvSpPr>
            <p:cNvPr id="4" name="Oval 3"/>
            <p:cNvSpPr/>
            <p:nvPr/>
          </p:nvSpPr>
          <p:spPr>
            <a:xfrm>
              <a:off x="3276600" y="3276600"/>
              <a:ext cx="2667000" cy="129540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lt-LT" b="1" dirty="0" smtClean="0"/>
                <a:t>Testavimo valdymo įrankiai</a:t>
              </a:r>
              <a:endParaRPr lang="lt-LT" b="1" dirty="0"/>
            </a:p>
          </p:txBody>
        </p:sp>
        <p:sp>
          <p:nvSpPr>
            <p:cNvPr id="5" name="Oval 4"/>
            <p:cNvSpPr/>
            <p:nvPr/>
          </p:nvSpPr>
          <p:spPr>
            <a:xfrm>
              <a:off x="5486400" y="4572000"/>
              <a:ext cx="2667000" cy="129540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lt-LT" dirty="0" smtClean="0"/>
                <a:t>Testavimo vykdymo įrankiai</a:t>
              </a:r>
              <a:endParaRPr lang="lt-LT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5486400" y="1905000"/>
              <a:ext cx="2667000" cy="129540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lt-LT" dirty="0" smtClean="0"/>
                <a:t>Konfigūracijos valdymo įrankiai</a:t>
              </a:r>
              <a:endParaRPr lang="lt-LT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457200" y="3810000"/>
              <a:ext cx="2667000" cy="129540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lt-LT" dirty="0" smtClean="0"/>
                <a:t>Incidentų valdymo įrankiai</a:t>
              </a:r>
              <a:endParaRPr lang="lt-LT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1066800" y="1905000"/>
              <a:ext cx="2667000" cy="129540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lt-LT" dirty="0" smtClean="0"/>
                <a:t>Reikalavimų valdymo įrankiai</a:t>
              </a:r>
              <a:endParaRPr lang="lt-LT" dirty="0"/>
            </a:p>
          </p:txBody>
        </p:sp>
        <p:cxnSp>
          <p:nvCxnSpPr>
            <p:cNvPr id="10" name="Straight Arrow Connector 9"/>
            <p:cNvCxnSpPr>
              <a:stCxn id="4" idx="1"/>
              <a:endCxn id="8" idx="5"/>
            </p:cNvCxnSpPr>
            <p:nvPr/>
          </p:nvCxnSpPr>
          <p:spPr>
            <a:xfrm rot="16200000" flipV="1">
              <a:off x="3277393" y="3076527"/>
              <a:ext cx="455614" cy="323946"/>
            </a:xfrm>
            <a:prstGeom prst="straightConnector1">
              <a:avLst/>
            </a:prstGeom>
            <a:ln>
              <a:headEnd type="arrow" w="med" len="med"/>
              <a:tailEnd type="arrow" w="med" len="med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stCxn id="4" idx="7"/>
              <a:endCxn id="6" idx="3"/>
            </p:cNvCxnSpPr>
            <p:nvPr/>
          </p:nvCxnSpPr>
          <p:spPr>
            <a:xfrm rot="5400000" flipH="1" flipV="1">
              <a:off x="5487193" y="3076527"/>
              <a:ext cx="455614" cy="323946"/>
            </a:xfrm>
            <a:prstGeom prst="straightConnector1">
              <a:avLst/>
            </a:prstGeom>
            <a:ln>
              <a:headEnd type="arrow" w="med" len="med"/>
              <a:tailEnd type="arrow" w="med" len="med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4" idx="5"/>
              <a:endCxn id="5" idx="1"/>
            </p:cNvCxnSpPr>
            <p:nvPr/>
          </p:nvCxnSpPr>
          <p:spPr>
            <a:xfrm rot="16200000" flipH="1">
              <a:off x="5525293" y="4410027"/>
              <a:ext cx="379414" cy="323946"/>
            </a:xfrm>
            <a:prstGeom prst="straightConnector1">
              <a:avLst/>
            </a:prstGeom>
            <a:ln>
              <a:headEnd type="arrow" w="med" len="med"/>
              <a:tailEnd type="arrow" w="med" len="med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4" idx="2"/>
              <a:endCxn id="7" idx="7"/>
            </p:cNvCxnSpPr>
            <p:nvPr/>
          </p:nvCxnSpPr>
          <p:spPr>
            <a:xfrm rot="10800000" flipV="1">
              <a:off x="2733628" y="3924299"/>
              <a:ext cx="542973" cy="75407"/>
            </a:xfrm>
            <a:prstGeom prst="straightConnector1">
              <a:avLst/>
            </a:prstGeom>
            <a:ln>
              <a:headEnd type="arrow" w="med" len="med"/>
              <a:tailEnd type="arrow" w="med" len="med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18" name="Oval 17"/>
            <p:cNvSpPr/>
            <p:nvPr/>
          </p:nvSpPr>
          <p:spPr>
            <a:xfrm>
              <a:off x="2590800" y="4953000"/>
              <a:ext cx="2667000" cy="129540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lt-LT" dirty="0" smtClean="0"/>
                <a:t>Testų kūrimo įrankiai</a:t>
              </a:r>
              <a:endParaRPr lang="lt-LT" dirty="0"/>
            </a:p>
          </p:txBody>
        </p:sp>
        <p:cxnSp>
          <p:nvCxnSpPr>
            <p:cNvPr id="22" name="Straight Arrow Connector 21"/>
            <p:cNvCxnSpPr>
              <a:stCxn id="4" idx="4"/>
              <a:endCxn id="18" idx="0"/>
            </p:cNvCxnSpPr>
            <p:nvPr/>
          </p:nvCxnSpPr>
          <p:spPr>
            <a:xfrm rot="5400000">
              <a:off x="4076700" y="4419600"/>
              <a:ext cx="381000" cy="685800"/>
            </a:xfrm>
            <a:prstGeom prst="straightConnector1">
              <a:avLst/>
            </a:prstGeom>
            <a:ln>
              <a:headEnd type="arrow" w="med" len="med"/>
              <a:tailEnd type="arrow" w="med" len="med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771</TotalTime>
  <Words>943</Words>
  <Application>Microsoft Office PowerPoint</Application>
  <PresentationFormat>On-screen Show (4:3)</PresentationFormat>
  <Paragraphs>222</Paragraphs>
  <Slides>31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Programų sistemų testavimas</vt:lpstr>
      <vt:lpstr>Testuotojo darbastalis</vt:lpstr>
      <vt:lpstr>Ko reikia efektyviam testavimui?</vt:lpstr>
      <vt:lpstr>Ko reikia efektyviam testavimui?</vt:lpstr>
      <vt:lpstr>Ko reikia efektyviam testavimui?</vt:lpstr>
      <vt:lpstr>Ko reikia efektyviam testavimui?</vt:lpstr>
      <vt:lpstr>Apibrėžimas: įrankis</vt:lpstr>
      <vt:lpstr>Ko reikia efektyviam testavimui?</vt:lpstr>
      <vt:lpstr>Įrankių kategorijos pagal TP etapus</vt:lpstr>
      <vt:lpstr>Įrankių kategorijos pagal TP etapus</vt:lpstr>
      <vt:lpstr>Įrankių kategorijos pagal TP etapus</vt:lpstr>
      <vt:lpstr>TMM</vt:lpstr>
      <vt:lpstr>Įrankių kategorijos pagal TMM</vt:lpstr>
      <vt:lpstr>Įrankių kategorijos pagal TMM</vt:lpstr>
      <vt:lpstr>Įrankių kategorijos pagal TMM</vt:lpstr>
      <vt:lpstr>Įrankių kategorijos pagal TMM</vt:lpstr>
      <vt:lpstr>Įrankių kategorijos pagal TMM</vt:lpstr>
      <vt:lpstr>Įrankių kategorijos pagal TMM</vt:lpstr>
      <vt:lpstr>Įrankių kategorijos pagal TMM</vt:lpstr>
      <vt:lpstr>Pasikartojam </vt:lpstr>
      <vt:lpstr>Testavimo įrankių privalumai</vt:lpstr>
      <vt:lpstr>Testavimo įrankių diegimo rizikos</vt:lpstr>
      <vt:lpstr>Testavimo įrankių diegimas</vt:lpstr>
      <vt:lpstr>Testavimo įrankių diegimas</vt:lpstr>
      <vt:lpstr>Testavimo įrankių diegimas</vt:lpstr>
      <vt:lpstr>Testavimo įrankių diegimas</vt:lpstr>
      <vt:lpstr>Įrankio įsigijimo procesas</vt:lpstr>
      <vt:lpstr>Testavimo įrankių vertinimas/parinkimas</vt:lpstr>
      <vt:lpstr>Kur gauti įrankių?</vt:lpstr>
      <vt:lpstr>Pasikartojam </vt:lpstr>
      <vt:lpstr>Klausimai ir idėjos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Programų sistemų testavimas</dc:title>
  <dc:creator>DELL</dc:creator>
  <cp:lastModifiedBy>DELL</cp:lastModifiedBy>
  <cp:revision>992</cp:revision>
  <dcterms:created xsi:type="dcterms:W3CDTF">2006-08-16T00:00:00Z</dcterms:created>
  <dcterms:modified xsi:type="dcterms:W3CDTF">2010-11-12T09:35:54Z</dcterms:modified>
</cp:coreProperties>
</file>