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82" r:id="rId3"/>
    <p:sldId id="283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5" r:id="rId17"/>
    <p:sldId id="284" r:id="rId18"/>
    <p:sldId id="257" r:id="rId19"/>
    <p:sldId id="286" r:id="rId20"/>
    <p:sldId id="258" r:id="rId21"/>
    <p:sldId id="260" r:id="rId22"/>
    <p:sldId id="261" r:id="rId23"/>
    <p:sldId id="268" r:id="rId24"/>
    <p:sldId id="263" r:id="rId25"/>
    <p:sldId id="264" r:id="rId26"/>
    <p:sldId id="265" r:id="rId27"/>
    <p:sldId id="266" r:id="rId28"/>
    <p:sldId id="26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302" r:id="rId38"/>
    <p:sldId id="296" r:id="rId39"/>
    <p:sldId id="297" r:id="rId40"/>
    <p:sldId id="298" r:id="rId41"/>
    <p:sldId id="301" r:id="rId42"/>
    <p:sldId id="299" r:id="rId43"/>
    <p:sldId id="300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Šviesus stilius 1 – paryškinimas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 stiliaus, lentelės tinkleli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40" autoAdjust="0"/>
    <p:restoredTop sz="78266" autoAdjust="0"/>
  </p:normalViewPr>
  <p:slideViewPr>
    <p:cSldViewPr snapToGrid="0">
      <p:cViewPr>
        <p:scale>
          <a:sx n="60" d="100"/>
          <a:sy n="60" d="100"/>
        </p:scale>
        <p:origin x="-1056" y="-11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CF860B-CA54-4186-957B-9F43BE742C57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D227D-3B9B-4BD5-B366-80F9318AD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56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lt-LT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Kiekvienas žmogus tam tikromis savybėmis a) panašus į visus kirtus, b) panašus į kai kuriuos kitus, c) skiriasi nuo visų žmonių </a:t>
            </a:r>
            <a:r>
              <a:rPr lang="lt-LT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lt-LT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Kluckhohn</a:t>
            </a:r>
            <a:r>
              <a:rPr lang="lt-LT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lt-LT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Murray</a:t>
            </a:r>
            <a:r>
              <a:rPr lang="lt-LT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1961). Ką tai reiškia? Pirma, tam tikros psichologinės savybės yra universalios (visi turime bazinius poreikius). Antra, kai kurios savybės leidžia mums grupuoti žmones (visi </a:t>
            </a:r>
            <a:r>
              <a:rPr lang="lt-LT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ekstravertai</a:t>
            </a:r>
            <a:r>
              <a:rPr lang="lt-LT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yra panašūs ir juos galima atskirti nuo </a:t>
            </a:r>
            <a:r>
              <a:rPr lang="lt-LT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introvertų</a:t>
            </a:r>
            <a:r>
              <a:rPr lang="lt-LT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Trečia, visais kitais atvejais, kiekvienas esame unikalus ir negalime būti palyginti su kitais žmonėmis (genetinės </a:t>
            </a:r>
            <a:r>
              <a:rPr lang="lt-LT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predispozicijos</a:t>
            </a:r>
            <a:r>
              <a:rPr lang="lt-LT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mūsų asmeninis patyrimas ir </a:t>
            </a:r>
            <a:r>
              <a:rPr lang="lt-LT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pan</a:t>
            </a:r>
            <a:r>
              <a:rPr lang="lt-LT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  <a:endParaRPr lang="lt-LT" b="0" dirty="0" smtClean="0">
              <a:effectLst/>
            </a:endParaRPr>
          </a:p>
          <a:p>
            <a:r>
              <a:rPr lang="lt-LT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Bruožų teorijoms svarbus antrasis aspektas – kuo gi mes panašūs į kitus ir kuo nuo jų </a:t>
            </a:r>
            <a:r>
              <a:rPr lang="lt-LT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skiriames</a:t>
            </a:r>
            <a:r>
              <a:rPr lang="lt-LT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b="0" dirty="0" smtClean="0">
                <a:effectLst/>
              </a:rPr>
              <a:t>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D227D-3B9B-4BD5-B366-80F9318ADF8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723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568EE-00A2-4C6B-9B8A-39083E503546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46856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E4C1D3-EE54-4A3E-9936-76A03943845E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15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/>
              <a:t>You were able to tell how many sea monster there were because you watched how different visible parts moved together or independently.</a:t>
            </a:r>
          </a:p>
          <a:p>
            <a:pPr eaLnBrk="0" hangingPunct="0">
              <a:spcBef>
                <a:spcPct val="50000"/>
              </a:spcBef>
            </a:pPr>
            <a:endParaRPr lang="en-US" altLang="en-US" sz="2400"/>
          </a:p>
          <a:p>
            <a:pPr eaLnBrk="0" hangingPunct="0">
              <a:spcBef>
                <a:spcPct val="50000"/>
              </a:spcBef>
            </a:pPr>
            <a:r>
              <a:rPr lang="en-US" altLang="en-US" sz="2400"/>
              <a:t>That is, you observed have move of sea monster parts are </a:t>
            </a:r>
            <a:r>
              <a:rPr lang="en-US" altLang="en-US" sz="2400" i="1"/>
              <a:t>correlated</a:t>
            </a:r>
            <a:r>
              <a:rPr lang="en-US" altLang="en-US" sz="2400"/>
              <a:t>.  Just like statistical correlations we have seen in class.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64743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AF28CD-FF94-4222-ACD4-F62B9B472833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35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dirty="0"/>
              <a:t>You were able to tell how many sea monster there were because you watched how different visible parts moved together or independently.</a:t>
            </a:r>
          </a:p>
          <a:p>
            <a:pPr eaLnBrk="0" hangingPunct="0">
              <a:spcBef>
                <a:spcPct val="50000"/>
              </a:spcBef>
            </a:pPr>
            <a:endParaRPr lang="en-US" altLang="en-US" sz="2400" dirty="0"/>
          </a:p>
          <a:p>
            <a:pPr eaLnBrk="0" hangingPunct="0">
              <a:spcBef>
                <a:spcPct val="50000"/>
              </a:spcBef>
            </a:pPr>
            <a:r>
              <a:rPr lang="en-US" altLang="en-US" sz="2400" dirty="0"/>
              <a:t>That is, you observed have move of sea monster parts are </a:t>
            </a:r>
            <a:r>
              <a:rPr lang="en-US" altLang="en-US" sz="2400" i="1" dirty="0"/>
              <a:t>correlated</a:t>
            </a:r>
            <a:r>
              <a:rPr lang="en-US" altLang="en-US" sz="2400" dirty="0"/>
              <a:t>.  Just like statistical correlations we have seen in class.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48122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B0DA7B-5D38-4EC0-8738-7C45CAAFB1FD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56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10025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 err="1" smtClean="0"/>
              <a:t>Aizenkas</a:t>
            </a:r>
            <a:r>
              <a:rPr lang="lt-LT" dirty="0" smtClean="0"/>
              <a:t> grindė</a:t>
            </a:r>
            <a:r>
              <a:rPr lang="lt-LT" baseline="0" dirty="0" smtClean="0"/>
              <a:t> bruožus </a:t>
            </a:r>
            <a:r>
              <a:rPr lang="lt-LT" baseline="0" dirty="0" err="1" smtClean="0"/>
              <a:t>psichometriniais</a:t>
            </a:r>
            <a:r>
              <a:rPr lang="lt-LT" baseline="0" dirty="0" smtClean="0"/>
              <a:t> ir biologiniais komponentais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D227D-3B9B-4BD5-B366-80F9318ADF8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5078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D227D-3B9B-4BD5-B366-80F9318ADF8B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45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2F1C0B-CACF-47BF-B9AD-62C83A58649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71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8736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BB2D67-CF52-497E-B62C-722BFB60211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1756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0D84DF-CC38-4FA5-B80E-6214848BB30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1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6720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38D6C0-3F8B-495C-91F6-9280113037D2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33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13699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B5FA74-2031-46D3-9EA5-4ABA58D1650A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90010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A3C35F-94E8-45B5-9BA4-DC2541CF3BBB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53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33556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1FFFA9-E96B-46BF-B8B6-07DCC3D7381D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74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54091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A2B8A7-B3A1-49A5-A170-711223341FE1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0257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1654-31D1-4AFA-9E4B-80DC9C6F74E0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F185-E3D6-49A0-8E64-13BD8ABF2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34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1654-31D1-4AFA-9E4B-80DC9C6F74E0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F185-E3D6-49A0-8E64-13BD8ABF2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625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1654-31D1-4AFA-9E4B-80DC9C6F74E0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F185-E3D6-49A0-8E64-13BD8ABF2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80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1654-31D1-4AFA-9E4B-80DC9C6F74E0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F185-E3D6-49A0-8E64-13BD8ABF2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200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1654-31D1-4AFA-9E4B-80DC9C6F74E0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F185-E3D6-49A0-8E64-13BD8ABF2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47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1654-31D1-4AFA-9E4B-80DC9C6F74E0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F185-E3D6-49A0-8E64-13BD8ABF2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499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1654-31D1-4AFA-9E4B-80DC9C6F74E0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F185-E3D6-49A0-8E64-13BD8ABF2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62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1654-31D1-4AFA-9E4B-80DC9C6F74E0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F185-E3D6-49A0-8E64-13BD8ABF2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808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1654-31D1-4AFA-9E4B-80DC9C6F74E0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F185-E3D6-49A0-8E64-13BD8ABF2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172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1654-31D1-4AFA-9E4B-80DC9C6F74E0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F185-E3D6-49A0-8E64-13BD8ABF2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84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1654-31D1-4AFA-9E4B-80DC9C6F74E0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F185-E3D6-49A0-8E64-13BD8ABF2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342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C1654-31D1-4AFA-9E4B-80DC9C6F74E0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3F185-E3D6-49A0-8E64-13BD8ABF2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304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 smtClean="0"/>
              <a:t>Bruožų teorijos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 err="1" smtClean="0"/>
              <a:t>Raymond</a:t>
            </a:r>
            <a:r>
              <a:rPr lang="lt-LT" dirty="0" smtClean="0"/>
              <a:t> </a:t>
            </a:r>
            <a:r>
              <a:rPr lang="lt-LT" dirty="0" err="1" smtClean="0"/>
              <a:t>Cattell</a:t>
            </a:r>
            <a:r>
              <a:rPr lang="lt-LT" dirty="0" smtClean="0"/>
              <a:t>, </a:t>
            </a:r>
            <a:r>
              <a:rPr lang="lt-LT" dirty="0" err="1" smtClean="0"/>
              <a:t>Hans</a:t>
            </a:r>
            <a:r>
              <a:rPr lang="lt-LT" dirty="0" smtClean="0"/>
              <a:t> J. </a:t>
            </a:r>
            <a:r>
              <a:rPr lang="lt-LT" dirty="0" err="1" smtClean="0"/>
              <a:t>Eysenck</a:t>
            </a:r>
            <a:r>
              <a:rPr lang="lt-LT" dirty="0" smtClean="0"/>
              <a:t>, </a:t>
            </a:r>
            <a:r>
              <a:rPr lang="lt-LT" dirty="0" err="1" smtClean="0"/>
              <a:t>Costa</a:t>
            </a:r>
            <a:r>
              <a:rPr lang="lt-LT" dirty="0" smtClean="0"/>
              <a:t> ir </a:t>
            </a:r>
            <a:r>
              <a:rPr lang="lt-LT" dirty="0" err="1" smtClean="0"/>
              <a:t>McCrae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199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914400"/>
          </a:xfrm>
        </p:spPr>
        <p:txBody>
          <a:bodyPr/>
          <a:lstStyle/>
          <a:p>
            <a:r>
              <a:rPr lang="lt-LT" altLang="en-US" sz="4000" b="1" dirty="0">
                <a:latin typeface="Times" panose="02020603050405020304" pitchFamily="18" charset="0"/>
              </a:rPr>
              <a:t>Ežero pabaisa(-</a:t>
            </a:r>
            <a:r>
              <a:rPr lang="lt-LT" altLang="en-US" sz="4000" b="1" dirty="0" err="1">
                <a:latin typeface="Times" panose="02020603050405020304" pitchFamily="18" charset="0"/>
              </a:rPr>
              <a:t>os</a:t>
            </a:r>
            <a:r>
              <a:rPr lang="lt-LT" altLang="en-US" sz="4000" b="1" dirty="0">
                <a:latin typeface="Times" panose="02020603050405020304" pitchFamily="18" charset="0"/>
              </a:rPr>
              <a:t>): 3 stebėjimas</a:t>
            </a:r>
            <a:endParaRPr lang="en-US" altLang="en-US" dirty="0"/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7924800" y="3581400"/>
            <a:ext cx="1066800" cy="1066800"/>
          </a:xfrm>
          <a:prstGeom prst="smileyFace">
            <a:avLst>
              <a:gd name="adj" fmla="val 4653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5334000" y="3657600"/>
            <a:ext cx="1905000" cy="1905000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 rot="12909613">
            <a:off x="8229600" y="3733800"/>
            <a:ext cx="1905000" cy="1905000"/>
          </a:xfrm>
          <a:custGeom>
            <a:avLst/>
            <a:gdLst>
              <a:gd name="G0" fmla="+- 5490 0 0"/>
              <a:gd name="G1" fmla="+- -9318624 0 0"/>
              <a:gd name="G2" fmla="+- 0 0 -9318624"/>
              <a:gd name="T0" fmla="*/ 0 256 1"/>
              <a:gd name="T1" fmla="*/ 180 256 1"/>
              <a:gd name="G3" fmla="+- -9318624 T0 T1"/>
              <a:gd name="T2" fmla="*/ 0 256 1"/>
              <a:gd name="T3" fmla="*/ 90 256 1"/>
              <a:gd name="G4" fmla="+- -9318624 T2 T3"/>
              <a:gd name="G5" fmla="*/ G4 2 1"/>
              <a:gd name="T4" fmla="*/ 90 256 1"/>
              <a:gd name="T5" fmla="*/ 0 256 1"/>
              <a:gd name="G6" fmla="+- -9318624 T4 T5"/>
              <a:gd name="G7" fmla="*/ G6 2 1"/>
              <a:gd name="G8" fmla="abs -9318624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90"/>
              <a:gd name="G18" fmla="*/ 5490 1 2"/>
              <a:gd name="G19" fmla="+- G18 5400 0"/>
              <a:gd name="G20" fmla="cos G19 -9318624"/>
              <a:gd name="G21" fmla="sin G19 -9318624"/>
              <a:gd name="G22" fmla="+- G20 10800 0"/>
              <a:gd name="G23" fmla="+- G21 10800 0"/>
              <a:gd name="G24" fmla="+- 10800 0 G20"/>
              <a:gd name="G25" fmla="+- 5490 10800 0"/>
              <a:gd name="G26" fmla="?: G9 G17 G25"/>
              <a:gd name="G27" fmla="?: G9 0 21600"/>
              <a:gd name="G28" fmla="cos 10800 -9318624"/>
              <a:gd name="G29" fmla="sin 10800 -9318624"/>
              <a:gd name="G30" fmla="sin 5490 -9318624"/>
              <a:gd name="G31" fmla="+- G28 10800 0"/>
              <a:gd name="G32" fmla="+- G29 10800 0"/>
              <a:gd name="G33" fmla="+- G30 10800 0"/>
              <a:gd name="G34" fmla="?: G4 0 G31"/>
              <a:gd name="G35" fmla="?: -9318624 G34 0"/>
              <a:gd name="G36" fmla="?: G6 G35 G31"/>
              <a:gd name="G37" fmla="+- 21600 0 G36"/>
              <a:gd name="G38" fmla="?: G4 0 G33"/>
              <a:gd name="G39" fmla="?: -9318624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364 w 21600"/>
              <a:gd name="T15" fmla="*/ 5806 h 21600"/>
              <a:gd name="T16" fmla="*/ 10800 w 21600"/>
              <a:gd name="T17" fmla="*/ 5310 h 21600"/>
              <a:gd name="T18" fmla="*/ 17236 w 21600"/>
              <a:gd name="T19" fmla="*/ 5806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6462" y="7434"/>
                </a:moveTo>
                <a:cubicBezTo>
                  <a:pt x="7502" y="6094"/>
                  <a:pt x="9103" y="5309"/>
                  <a:pt x="10800" y="5310"/>
                </a:cubicBezTo>
                <a:cubicBezTo>
                  <a:pt x="12496" y="5310"/>
                  <a:pt x="14097" y="6094"/>
                  <a:pt x="15137" y="7434"/>
                </a:cubicBezTo>
                <a:lnTo>
                  <a:pt x="19332" y="4179"/>
                </a:lnTo>
                <a:cubicBezTo>
                  <a:pt x="17286" y="1542"/>
                  <a:pt x="14137" y="-1"/>
                  <a:pt x="10799" y="0"/>
                </a:cubicBezTo>
                <a:cubicBezTo>
                  <a:pt x="7462" y="0"/>
                  <a:pt x="4313" y="1542"/>
                  <a:pt x="2267" y="4179"/>
                </a:cubicBezTo>
                <a:close/>
              </a:path>
            </a:pathLst>
          </a:cu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 rot="29581000">
            <a:off x="2438400" y="3733800"/>
            <a:ext cx="1905000" cy="1905000"/>
          </a:xfrm>
          <a:custGeom>
            <a:avLst/>
            <a:gdLst>
              <a:gd name="G0" fmla="+- 5418 0 0"/>
              <a:gd name="G1" fmla="+- -8773859 0 0"/>
              <a:gd name="G2" fmla="+- 0 0 -8773859"/>
              <a:gd name="T0" fmla="*/ 0 256 1"/>
              <a:gd name="T1" fmla="*/ 180 256 1"/>
              <a:gd name="G3" fmla="+- -8773859 T0 T1"/>
              <a:gd name="T2" fmla="*/ 0 256 1"/>
              <a:gd name="T3" fmla="*/ 90 256 1"/>
              <a:gd name="G4" fmla="+- -8773859 T2 T3"/>
              <a:gd name="G5" fmla="*/ G4 2 1"/>
              <a:gd name="T4" fmla="*/ 90 256 1"/>
              <a:gd name="T5" fmla="*/ 0 256 1"/>
              <a:gd name="G6" fmla="+- -8773859 T4 T5"/>
              <a:gd name="G7" fmla="*/ G6 2 1"/>
              <a:gd name="G8" fmla="abs -8773859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18"/>
              <a:gd name="G18" fmla="*/ 5418 1 2"/>
              <a:gd name="G19" fmla="+- G18 5400 0"/>
              <a:gd name="G20" fmla="cos G19 -8773859"/>
              <a:gd name="G21" fmla="sin G19 -8773859"/>
              <a:gd name="G22" fmla="+- G20 10800 0"/>
              <a:gd name="G23" fmla="+- G21 10800 0"/>
              <a:gd name="G24" fmla="+- 10800 0 G20"/>
              <a:gd name="G25" fmla="+- 5418 10800 0"/>
              <a:gd name="G26" fmla="?: G9 G17 G25"/>
              <a:gd name="G27" fmla="?: G9 0 21600"/>
              <a:gd name="G28" fmla="cos 10800 -8773859"/>
              <a:gd name="G29" fmla="sin 10800 -8773859"/>
              <a:gd name="G30" fmla="sin 5418 -8773859"/>
              <a:gd name="G31" fmla="+- G28 10800 0"/>
              <a:gd name="G32" fmla="+- G29 10800 0"/>
              <a:gd name="G33" fmla="+- G30 10800 0"/>
              <a:gd name="G34" fmla="?: G4 0 G31"/>
              <a:gd name="G35" fmla="?: -8773859 G34 0"/>
              <a:gd name="G36" fmla="?: G6 G35 G31"/>
              <a:gd name="G37" fmla="+- 21600 0 G36"/>
              <a:gd name="G38" fmla="?: G4 0 G33"/>
              <a:gd name="G39" fmla="?: -8773859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179 w 21600"/>
              <a:gd name="T15" fmla="*/ 4954 h 21600"/>
              <a:gd name="T16" fmla="*/ 10800 w 21600"/>
              <a:gd name="T17" fmla="*/ 5382 h 21600"/>
              <a:gd name="T18" fmla="*/ 16421 w 21600"/>
              <a:gd name="T19" fmla="*/ 4954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7044" y="6894"/>
                </a:moveTo>
                <a:cubicBezTo>
                  <a:pt x="8053" y="5924"/>
                  <a:pt x="9399" y="5381"/>
                  <a:pt x="10800" y="5382"/>
                </a:cubicBezTo>
                <a:cubicBezTo>
                  <a:pt x="12200" y="5382"/>
                  <a:pt x="13546" y="5924"/>
                  <a:pt x="14555" y="6894"/>
                </a:cubicBezTo>
                <a:lnTo>
                  <a:pt x="18285" y="3015"/>
                </a:lnTo>
                <a:cubicBezTo>
                  <a:pt x="16273" y="1080"/>
                  <a:pt x="13591" y="-1"/>
                  <a:pt x="10799" y="0"/>
                </a:cubicBezTo>
                <a:cubicBezTo>
                  <a:pt x="8008" y="0"/>
                  <a:pt x="5326" y="1080"/>
                  <a:pt x="3314" y="3015"/>
                </a:cubicBezTo>
                <a:close/>
              </a:path>
            </a:pathLst>
          </a:cu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 rot="2354945">
            <a:off x="2438400" y="3657600"/>
            <a:ext cx="1905000" cy="1905000"/>
          </a:xfrm>
          <a:custGeom>
            <a:avLst/>
            <a:gdLst>
              <a:gd name="G0" fmla="+- 5467 0 0"/>
              <a:gd name="G1" fmla="+- -9259010 0 0"/>
              <a:gd name="G2" fmla="+- 0 0 -9259010"/>
              <a:gd name="T0" fmla="*/ 0 256 1"/>
              <a:gd name="T1" fmla="*/ 180 256 1"/>
              <a:gd name="G3" fmla="+- -9259010 T0 T1"/>
              <a:gd name="T2" fmla="*/ 0 256 1"/>
              <a:gd name="T3" fmla="*/ 90 256 1"/>
              <a:gd name="G4" fmla="+- -9259010 T2 T3"/>
              <a:gd name="G5" fmla="*/ G4 2 1"/>
              <a:gd name="T4" fmla="*/ 90 256 1"/>
              <a:gd name="T5" fmla="*/ 0 256 1"/>
              <a:gd name="G6" fmla="+- -9259010 T4 T5"/>
              <a:gd name="G7" fmla="*/ G6 2 1"/>
              <a:gd name="G8" fmla="abs -925901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67"/>
              <a:gd name="G18" fmla="*/ 5467 1 2"/>
              <a:gd name="G19" fmla="+- G18 5400 0"/>
              <a:gd name="G20" fmla="cos G19 -9259010"/>
              <a:gd name="G21" fmla="sin G19 -9259010"/>
              <a:gd name="G22" fmla="+- G20 10800 0"/>
              <a:gd name="G23" fmla="+- G21 10800 0"/>
              <a:gd name="G24" fmla="+- 10800 0 G20"/>
              <a:gd name="G25" fmla="+- 5467 10800 0"/>
              <a:gd name="G26" fmla="?: G9 G17 G25"/>
              <a:gd name="G27" fmla="?: G9 0 21600"/>
              <a:gd name="G28" fmla="cos 10800 -9259010"/>
              <a:gd name="G29" fmla="sin 10800 -9259010"/>
              <a:gd name="G30" fmla="sin 5467 -9259010"/>
              <a:gd name="G31" fmla="+- G28 10800 0"/>
              <a:gd name="G32" fmla="+- G29 10800 0"/>
              <a:gd name="G33" fmla="+- G30 10800 0"/>
              <a:gd name="G34" fmla="?: G4 0 G31"/>
              <a:gd name="G35" fmla="?: -9259010 G34 0"/>
              <a:gd name="G36" fmla="?: G6 G35 G31"/>
              <a:gd name="G37" fmla="+- 21600 0 G36"/>
              <a:gd name="G38" fmla="?: G4 0 G33"/>
              <a:gd name="G39" fmla="?: -925901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453 w 21600"/>
              <a:gd name="T15" fmla="*/ 5712 h 21600"/>
              <a:gd name="T16" fmla="*/ 10800 w 21600"/>
              <a:gd name="T17" fmla="*/ 5333 h 21600"/>
              <a:gd name="T18" fmla="*/ 17147 w 21600"/>
              <a:gd name="T19" fmla="*/ 5712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6534" y="7380"/>
                </a:moveTo>
                <a:cubicBezTo>
                  <a:pt x="7572" y="6086"/>
                  <a:pt x="9141" y="5332"/>
                  <a:pt x="10800" y="5333"/>
                </a:cubicBezTo>
                <a:cubicBezTo>
                  <a:pt x="12458" y="5333"/>
                  <a:pt x="14027" y="6086"/>
                  <a:pt x="15065" y="7380"/>
                </a:cubicBezTo>
                <a:lnTo>
                  <a:pt x="19226" y="4044"/>
                </a:lnTo>
                <a:cubicBezTo>
                  <a:pt x="17176" y="1487"/>
                  <a:pt x="14076" y="-1"/>
                  <a:pt x="10799" y="0"/>
                </a:cubicBezTo>
                <a:cubicBezTo>
                  <a:pt x="7523" y="0"/>
                  <a:pt x="4423" y="1487"/>
                  <a:pt x="2373" y="4044"/>
                </a:cubicBezTo>
                <a:close/>
              </a:path>
            </a:pathLst>
          </a:cu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>
            <a:off x="2286000" y="4876800"/>
            <a:ext cx="1066800" cy="1066800"/>
          </a:xfrm>
          <a:prstGeom prst="smileyFace">
            <a:avLst>
              <a:gd name="adj" fmla="val 4653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 rot="8242095">
            <a:off x="5334000" y="3810000"/>
            <a:ext cx="1905000" cy="1905000"/>
          </a:xfrm>
          <a:custGeom>
            <a:avLst/>
            <a:gdLst>
              <a:gd name="G0" fmla="+- 5490 0 0"/>
              <a:gd name="G1" fmla="+- -9318624 0 0"/>
              <a:gd name="G2" fmla="+- 0 0 -9318624"/>
              <a:gd name="T0" fmla="*/ 0 256 1"/>
              <a:gd name="T1" fmla="*/ 180 256 1"/>
              <a:gd name="G3" fmla="+- -9318624 T0 T1"/>
              <a:gd name="T2" fmla="*/ 0 256 1"/>
              <a:gd name="T3" fmla="*/ 90 256 1"/>
              <a:gd name="G4" fmla="+- -9318624 T2 T3"/>
              <a:gd name="G5" fmla="*/ G4 2 1"/>
              <a:gd name="T4" fmla="*/ 90 256 1"/>
              <a:gd name="T5" fmla="*/ 0 256 1"/>
              <a:gd name="G6" fmla="+- -9318624 T4 T5"/>
              <a:gd name="G7" fmla="*/ G6 2 1"/>
              <a:gd name="G8" fmla="abs -9318624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90"/>
              <a:gd name="G18" fmla="*/ 5490 1 2"/>
              <a:gd name="G19" fmla="+- G18 5400 0"/>
              <a:gd name="G20" fmla="cos G19 -9318624"/>
              <a:gd name="G21" fmla="sin G19 -9318624"/>
              <a:gd name="G22" fmla="+- G20 10800 0"/>
              <a:gd name="G23" fmla="+- G21 10800 0"/>
              <a:gd name="G24" fmla="+- 10800 0 G20"/>
              <a:gd name="G25" fmla="+- 5490 10800 0"/>
              <a:gd name="G26" fmla="?: G9 G17 G25"/>
              <a:gd name="G27" fmla="?: G9 0 21600"/>
              <a:gd name="G28" fmla="cos 10800 -9318624"/>
              <a:gd name="G29" fmla="sin 10800 -9318624"/>
              <a:gd name="G30" fmla="sin 5490 -9318624"/>
              <a:gd name="G31" fmla="+- G28 10800 0"/>
              <a:gd name="G32" fmla="+- G29 10800 0"/>
              <a:gd name="G33" fmla="+- G30 10800 0"/>
              <a:gd name="G34" fmla="?: G4 0 G31"/>
              <a:gd name="G35" fmla="?: -9318624 G34 0"/>
              <a:gd name="G36" fmla="?: G6 G35 G31"/>
              <a:gd name="G37" fmla="+- 21600 0 G36"/>
              <a:gd name="G38" fmla="?: G4 0 G33"/>
              <a:gd name="G39" fmla="?: -9318624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364 w 21600"/>
              <a:gd name="T15" fmla="*/ 5806 h 21600"/>
              <a:gd name="T16" fmla="*/ 10800 w 21600"/>
              <a:gd name="T17" fmla="*/ 5310 h 21600"/>
              <a:gd name="T18" fmla="*/ 17236 w 21600"/>
              <a:gd name="T19" fmla="*/ 5806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6462" y="7434"/>
                </a:moveTo>
                <a:cubicBezTo>
                  <a:pt x="7502" y="6094"/>
                  <a:pt x="9103" y="5309"/>
                  <a:pt x="10800" y="5310"/>
                </a:cubicBezTo>
                <a:cubicBezTo>
                  <a:pt x="12496" y="5310"/>
                  <a:pt x="14097" y="6094"/>
                  <a:pt x="15137" y="7434"/>
                </a:cubicBezTo>
                <a:lnTo>
                  <a:pt x="19332" y="4179"/>
                </a:lnTo>
                <a:cubicBezTo>
                  <a:pt x="17286" y="1542"/>
                  <a:pt x="14137" y="-1"/>
                  <a:pt x="10799" y="0"/>
                </a:cubicBezTo>
                <a:cubicBezTo>
                  <a:pt x="7462" y="0"/>
                  <a:pt x="4313" y="1542"/>
                  <a:pt x="2267" y="4179"/>
                </a:cubicBezTo>
                <a:close/>
              </a:path>
            </a:pathLst>
          </a:cu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AutoShape 10"/>
          <p:cNvSpPr>
            <a:spLocks noChangeArrowheads="1"/>
          </p:cNvSpPr>
          <p:nvPr/>
        </p:nvSpPr>
        <p:spPr bwMode="auto">
          <a:xfrm>
            <a:off x="5029200" y="4953000"/>
            <a:ext cx="1066800" cy="1066800"/>
          </a:xfrm>
          <a:prstGeom prst="smileyFace">
            <a:avLst>
              <a:gd name="adj" fmla="val 4653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1524000" y="4643438"/>
            <a:ext cx="9144000" cy="2209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9677401" y="6464300"/>
            <a:ext cx="85953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1100"/>
              <a:t>DevPsy.org</a:t>
            </a:r>
          </a:p>
        </p:txBody>
      </p:sp>
    </p:spTree>
    <p:extLst>
      <p:ext uri="{BB962C8B-B14F-4D97-AF65-F5344CB8AC3E}">
        <p14:creationId xmlns:p14="http://schemas.microsoft.com/office/powerpoint/2010/main" val="374534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3" descr="sea_monster_3_animat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9677401" y="6464300"/>
            <a:ext cx="85953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1100"/>
              <a:t>DevPsy.org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1524000" y="60326"/>
            <a:ext cx="9144000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lt-LT" altLang="en-US" sz="4000" b="1" dirty="0">
                <a:latin typeface="Times" panose="02020603050405020304" pitchFamily="18" charset="0"/>
              </a:rPr>
              <a:t>Kiek gyvūnų yra po vandeniu?</a:t>
            </a:r>
            <a:endParaRPr lang="en-US" altLang="en-US" sz="4000" b="1" dirty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4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914400"/>
          </a:xfrm>
        </p:spPr>
        <p:txBody>
          <a:bodyPr/>
          <a:lstStyle/>
          <a:p>
            <a:r>
              <a:rPr lang="lt-LT" altLang="en-US" sz="4000" b="1" dirty="0">
                <a:latin typeface="Times" panose="02020603050405020304" pitchFamily="18" charset="0"/>
              </a:rPr>
              <a:t>Kiek gyvūnų yra po vandeniu?</a:t>
            </a:r>
            <a:endParaRPr lang="en-US" altLang="en-US" dirty="0"/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8610600" y="3581400"/>
            <a:ext cx="1066800" cy="1066800"/>
          </a:xfrm>
          <a:prstGeom prst="smileyFace">
            <a:avLst>
              <a:gd name="adj" fmla="val 4653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5334000" y="3657600"/>
            <a:ext cx="1905000" cy="1905000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 rot="12909613">
            <a:off x="8915400" y="3733800"/>
            <a:ext cx="1905000" cy="1905000"/>
          </a:xfrm>
          <a:custGeom>
            <a:avLst/>
            <a:gdLst>
              <a:gd name="G0" fmla="+- 5490 0 0"/>
              <a:gd name="G1" fmla="+- -9318624 0 0"/>
              <a:gd name="G2" fmla="+- 0 0 -9318624"/>
              <a:gd name="T0" fmla="*/ 0 256 1"/>
              <a:gd name="T1" fmla="*/ 180 256 1"/>
              <a:gd name="G3" fmla="+- -9318624 T0 T1"/>
              <a:gd name="T2" fmla="*/ 0 256 1"/>
              <a:gd name="T3" fmla="*/ 90 256 1"/>
              <a:gd name="G4" fmla="+- -9318624 T2 T3"/>
              <a:gd name="G5" fmla="*/ G4 2 1"/>
              <a:gd name="T4" fmla="*/ 90 256 1"/>
              <a:gd name="T5" fmla="*/ 0 256 1"/>
              <a:gd name="G6" fmla="+- -9318624 T4 T5"/>
              <a:gd name="G7" fmla="*/ G6 2 1"/>
              <a:gd name="G8" fmla="abs -9318624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90"/>
              <a:gd name="G18" fmla="*/ 5490 1 2"/>
              <a:gd name="G19" fmla="+- G18 5400 0"/>
              <a:gd name="G20" fmla="cos G19 -9318624"/>
              <a:gd name="G21" fmla="sin G19 -9318624"/>
              <a:gd name="G22" fmla="+- G20 10800 0"/>
              <a:gd name="G23" fmla="+- G21 10800 0"/>
              <a:gd name="G24" fmla="+- 10800 0 G20"/>
              <a:gd name="G25" fmla="+- 5490 10800 0"/>
              <a:gd name="G26" fmla="?: G9 G17 G25"/>
              <a:gd name="G27" fmla="?: G9 0 21600"/>
              <a:gd name="G28" fmla="cos 10800 -9318624"/>
              <a:gd name="G29" fmla="sin 10800 -9318624"/>
              <a:gd name="G30" fmla="sin 5490 -9318624"/>
              <a:gd name="G31" fmla="+- G28 10800 0"/>
              <a:gd name="G32" fmla="+- G29 10800 0"/>
              <a:gd name="G33" fmla="+- G30 10800 0"/>
              <a:gd name="G34" fmla="?: G4 0 G31"/>
              <a:gd name="G35" fmla="?: -9318624 G34 0"/>
              <a:gd name="G36" fmla="?: G6 G35 G31"/>
              <a:gd name="G37" fmla="+- 21600 0 G36"/>
              <a:gd name="G38" fmla="?: G4 0 G33"/>
              <a:gd name="G39" fmla="?: -9318624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364 w 21600"/>
              <a:gd name="T15" fmla="*/ 5806 h 21600"/>
              <a:gd name="T16" fmla="*/ 10800 w 21600"/>
              <a:gd name="T17" fmla="*/ 5310 h 21600"/>
              <a:gd name="T18" fmla="*/ 17236 w 21600"/>
              <a:gd name="T19" fmla="*/ 5806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6462" y="7434"/>
                </a:moveTo>
                <a:cubicBezTo>
                  <a:pt x="7502" y="6094"/>
                  <a:pt x="9103" y="5309"/>
                  <a:pt x="10800" y="5310"/>
                </a:cubicBezTo>
                <a:cubicBezTo>
                  <a:pt x="12496" y="5310"/>
                  <a:pt x="14097" y="6094"/>
                  <a:pt x="15137" y="7434"/>
                </a:cubicBezTo>
                <a:lnTo>
                  <a:pt x="19332" y="4179"/>
                </a:lnTo>
                <a:cubicBezTo>
                  <a:pt x="17286" y="1542"/>
                  <a:pt x="14137" y="-1"/>
                  <a:pt x="10799" y="0"/>
                </a:cubicBezTo>
                <a:cubicBezTo>
                  <a:pt x="7462" y="0"/>
                  <a:pt x="4313" y="1542"/>
                  <a:pt x="2267" y="4179"/>
                </a:cubicBezTo>
                <a:close/>
              </a:path>
            </a:pathLst>
          </a:cu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 rot="29581000">
            <a:off x="1828800" y="3733800"/>
            <a:ext cx="1905000" cy="1905000"/>
          </a:xfrm>
          <a:custGeom>
            <a:avLst/>
            <a:gdLst>
              <a:gd name="G0" fmla="+- 5418 0 0"/>
              <a:gd name="G1" fmla="+- -8773859 0 0"/>
              <a:gd name="G2" fmla="+- 0 0 -8773859"/>
              <a:gd name="T0" fmla="*/ 0 256 1"/>
              <a:gd name="T1" fmla="*/ 180 256 1"/>
              <a:gd name="G3" fmla="+- -8773859 T0 T1"/>
              <a:gd name="T2" fmla="*/ 0 256 1"/>
              <a:gd name="T3" fmla="*/ 90 256 1"/>
              <a:gd name="G4" fmla="+- -8773859 T2 T3"/>
              <a:gd name="G5" fmla="*/ G4 2 1"/>
              <a:gd name="T4" fmla="*/ 90 256 1"/>
              <a:gd name="T5" fmla="*/ 0 256 1"/>
              <a:gd name="G6" fmla="+- -8773859 T4 T5"/>
              <a:gd name="G7" fmla="*/ G6 2 1"/>
              <a:gd name="G8" fmla="abs -8773859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18"/>
              <a:gd name="G18" fmla="*/ 5418 1 2"/>
              <a:gd name="G19" fmla="+- G18 5400 0"/>
              <a:gd name="G20" fmla="cos G19 -8773859"/>
              <a:gd name="G21" fmla="sin G19 -8773859"/>
              <a:gd name="G22" fmla="+- G20 10800 0"/>
              <a:gd name="G23" fmla="+- G21 10800 0"/>
              <a:gd name="G24" fmla="+- 10800 0 G20"/>
              <a:gd name="G25" fmla="+- 5418 10800 0"/>
              <a:gd name="G26" fmla="?: G9 G17 G25"/>
              <a:gd name="G27" fmla="?: G9 0 21600"/>
              <a:gd name="G28" fmla="cos 10800 -8773859"/>
              <a:gd name="G29" fmla="sin 10800 -8773859"/>
              <a:gd name="G30" fmla="sin 5418 -8773859"/>
              <a:gd name="G31" fmla="+- G28 10800 0"/>
              <a:gd name="G32" fmla="+- G29 10800 0"/>
              <a:gd name="G33" fmla="+- G30 10800 0"/>
              <a:gd name="G34" fmla="?: G4 0 G31"/>
              <a:gd name="G35" fmla="?: -8773859 G34 0"/>
              <a:gd name="G36" fmla="?: G6 G35 G31"/>
              <a:gd name="G37" fmla="+- 21600 0 G36"/>
              <a:gd name="G38" fmla="?: G4 0 G33"/>
              <a:gd name="G39" fmla="?: -8773859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179 w 21600"/>
              <a:gd name="T15" fmla="*/ 4954 h 21600"/>
              <a:gd name="T16" fmla="*/ 10800 w 21600"/>
              <a:gd name="T17" fmla="*/ 5382 h 21600"/>
              <a:gd name="T18" fmla="*/ 16421 w 21600"/>
              <a:gd name="T19" fmla="*/ 4954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7044" y="6894"/>
                </a:moveTo>
                <a:cubicBezTo>
                  <a:pt x="8053" y="5924"/>
                  <a:pt x="9399" y="5381"/>
                  <a:pt x="10800" y="5382"/>
                </a:cubicBezTo>
                <a:cubicBezTo>
                  <a:pt x="12200" y="5382"/>
                  <a:pt x="13546" y="5924"/>
                  <a:pt x="14555" y="6894"/>
                </a:cubicBezTo>
                <a:lnTo>
                  <a:pt x="18285" y="3015"/>
                </a:lnTo>
                <a:cubicBezTo>
                  <a:pt x="16273" y="1080"/>
                  <a:pt x="13591" y="-1"/>
                  <a:pt x="10799" y="0"/>
                </a:cubicBezTo>
                <a:cubicBezTo>
                  <a:pt x="8008" y="0"/>
                  <a:pt x="5326" y="1080"/>
                  <a:pt x="3314" y="3015"/>
                </a:cubicBezTo>
                <a:close/>
              </a:path>
            </a:pathLst>
          </a:cu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 rot="2354945">
            <a:off x="1828800" y="3657600"/>
            <a:ext cx="1905000" cy="1905000"/>
          </a:xfrm>
          <a:custGeom>
            <a:avLst/>
            <a:gdLst>
              <a:gd name="G0" fmla="+- 5467 0 0"/>
              <a:gd name="G1" fmla="+- -9259010 0 0"/>
              <a:gd name="G2" fmla="+- 0 0 -9259010"/>
              <a:gd name="T0" fmla="*/ 0 256 1"/>
              <a:gd name="T1" fmla="*/ 180 256 1"/>
              <a:gd name="G3" fmla="+- -9259010 T0 T1"/>
              <a:gd name="T2" fmla="*/ 0 256 1"/>
              <a:gd name="T3" fmla="*/ 90 256 1"/>
              <a:gd name="G4" fmla="+- -9259010 T2 T3"/>
              <a:gd name="G5" fmla="*/ G4 2 1"/>
              <a:gd name="T4" fmla="*/ 90 256 1"/>
              <a:gd name="T5" fmla="*/ 0 256 1"/>
              <a:gd name="G6" fmla="+- -9259010 T4 T5"/>
              <a:gd name="G7" fmla="*/ G6 2 1"/>
              <a:gd name="G8" fmla="abs -925901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67"/>
              <a:gd name="G18" fmla="*/ 5467 1 2"/>
              <a:gd name="G19" fmla="+- G18 5400 0"/>
              <a:gd name="G20" fmla="cos G19 -9259010"/>
              <a:gd name="G21" fmla="sin G19 -9259010"/>
              <a:gd name="G22" fmla="+- G20 10800 0"/>
              <a:gd name="G23" fmla="+- G21 10800 0"/>
              <a:gd name="G24" fmla="+- 10800 0 G20"/>
              <a:gd name="G25" fmla="+- 5467 10800 0"/>
              <a:gd name="G26" fmla="?: G9 G17 G25"/>
              <a:gd name="G27" fmla="?: G9 0 21600"/>
              <a:gd name="G28" fmla="cos 10800 -9259010"/>
              <a:gd name="G29" fmla="sin 10800 -9259010"/>
              <a:gd name="G30" fmla="sin 5467 -9259010"/>
              <a:gd name="G31" fmla="+- G28 10800 0"/>
              <a:gd name="G32" fmla="+- G29 10800 0"/>
              <a:gd name="G33" fmla="+- G30 10800 0"/>
              <a:gd name="G34" fmla="?: G4 0 G31"/>
              <a:gd name="G35" fmla="?: -9259010 G34 0"/>
              <a:gd name="G36" fmla="?: G6 G35 G31"/>
              <a:gd name="G37" fmla="+- 21600 0 G36"/>
              <a:gd name="G38" fmla="?: G4 0 G33"/>
              <a:gd name="G39" fmla="?: -925901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453 w 21600"/>
              <a:gd name="T15" fmla="*/ 5712 h 21600"/>
              <a:gd name="T16" fmla="*/ 10800 w 21600"/>
              <a:gd name="T17" fmla="*/ 5333 h 21600"/>
              <a:gd name="T18" fmla="*/ 17147 w 21600"/>
              <a:gd name="T19" fmla="*/ 5712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6534" y="7380"/>
                </a:moveTo>
                <a:cubicBezTo>
                  <a:pt x="7572" y="6086"/>
                  <a:pt x="9141" y="5332"/>
                  <a:pt x="10800" y="5333"/>
                </a:cubicBezTo>
                <a:cubicBezTo>
                  <a:pt x="12458" y="5333"/>
                  <a:pt x="14027" y="6086"/>
                  <a:pt x="15065" y="7380"/>
                </a:cubicBezTo>
                <a:lnTo>
                  <a:pt x="19226" y="4044"/>
                </a:lnTo>
                <a:cubicBezTo>
                  <a:pt x="17176" y="1487"/>
                  <a:pt x="14076" y="-1"/>
                  <a:pt x="10799" y="0"/>
                </a:cubicBezTo>
                <a:cubicBezTo>
                  <a:pt x="7523" y="0"/>
                  <a:pt x="4423" y="1487"/>
                  <a:pt x="2373" y="4044"/>
                </a:cubicBezTo>
                <a:close/>
              </a:path>
            </a:pathLst>
          </a:cu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>
            <a:off x="1676400" y="4876800"/>
            <a:ext cx="1066800" cy="1066800"/>
          </a:xfrm>
          <a:prstGeom prst="smileyFace">
            <a:avLst>
              <a:gd name="adj" fmla="val 4653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AutoShape 9"/>
          <p:cNvSpPr>
            <a:spLocks noChangeArrowheads="1"/>
          </p:cNvSpPr>
          <p:nvPr/>
        </p:nvSpPr>
        <p:spPr bwMode="auto">
          <a:xfrm rot="8242095">
            <a:off x="5334000" y="3810000"/>
            <a:ext cx="1905000" cy="1905000"/>
          </a:xfrm>
          <a:custGeom>
            <a:avLst/>
            <a:gdLst>
              <a:gd name="G0" fmla="+- 5490 0 0"/>
              <a:gd name="G1" fmla="+- -9318624 0 0"/>
              <a:gd name="G2" fmla="+- 0 0 -9318624"/>
              <a:gd name="T0" fmla="*/ 0 256 1"/>
              <a:gd name="T1" fmla="*/ 180 256 1"/>
              <a:gd name="G3" fmla="+- -9318624 T0 T1"/>
              <a:gd name="T2" fmla="*/ 0 256 1"/>
              <a:gd name="T3" fmla="*/ 90 256 1"/>
              <a:gd name="G4" fmla="+- -9318624 T2 T3"/>
              <a:gd name="G5" fmla="*/ G4 2 1"/>
              <a:gd name="T4" fmla="*/ 90 256 1"/>
              <a:gd name="T5" fmla="*/ 0 256 1"/>
              <a:gd name="G6" fmla="+- -9318624 T4 T5"/>
              <a:gd name="G7" fmla="*/ G6 2 1"/>
              <a:gd name="G8" fmla="abs -9318624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90"/>
              <a:gd name="G18" fmla="*/ 5490 1 2"/>
              <a:gd name="G19" fmla="+- G18 5400 0"/>
              <a:gd name="G20" fmla="cos G19 -9318624"/>
              <a:gd name="G21" fmla="sin G19 -9318624"/>
              <a:gd name="G22" fmla="+- G20 10800 0"/>
              <a:gd name="G23" fmla="+- G21 10800 0"/>
              <a:gd name="G24" fmla="+- 10800 0 G20"/>
              <a:gd name="G25" fmla="+- 5490 10800 0"/>
              <a:gd name="G26" fmla="?: G9 G17 G25"/>
              <a:gd name="G27" fmla="?: G9 0 21600"/>
              <a:gd name="G28" fmla="cos 10800 -9318624"/>
              <a:gd name="G29" fmla="sin 10800 -9318624"/>
              <a:gd name="G30" fmla="sin 5490 -9318624"/>
              <a:gd name="G31" fmla="+- G28 10800 0"/>
              <a:gd name="G32" fmla="+- G29 10800 0"/>
              <a:gd name="G33" fmla="+- G30 10800 0"/>
              <a:gd name="G34" fmla="?: G4 0 G31"/>
              <a:gd name="G35" fmla="?: -9318624 G34 0"/>
              <a:gd name="G36" fmla="?: G6 G35 G31"/>
              <a:gd name="G37" fmla="+- 21600 0 G36"/>
              <a:gd name="G38" fmla="?: G4 0 G33"/>
              <a:gd name="G39" fmla="?: -9318624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364 w 21600"/>
              <a:gd name="T15" fmla="*/ 5806 h 21600"/>
              <a:gd name="T16" fmla="*/ 10800 w 21600"/>
              <a:gd name="T17" fmla="*/ 5310 h 21600"/>
              <a:gd name="T18" fmla="*/ 17236 w 21600"/>
              <a:gd name="T19" fmla="*/ 5806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6462" y="7434"/>
                </a:moveTo>
                <a:cubicBezTo>
                  <a:pt x="7502" y="6094"/>
                  <a:pt x="9103" y="5309"/>
                  <a:pt x="10800" y="5310"/>
                </a:cubicBezTo>
                <a:cubicBezTo>
                  <a:pt x="12496" y="5310"/>
                  <a:pt x="14097" y="6094"/>
                  <a:pt x="15137" y="7434"/>
                </a:cubicBezTo>
                <a:lnTo>
                  <a:pt x="19332" y="4179"/>
                </a:lnTo>
                <a:cubicBezTo>
                  <a:pt x="17286" y="1542"/>
                  <a:pt x="14137" y="-1"/>
                  <a:pt x="10799" y="0"/>
                </a:cubicBezTo>
                <a:cubicBezTo>
                  <a:pt x="7462" y="0"/>
                  <a:pt x="4313" y="1542"/>
                  <a:pt x="2267" y="4179"/>
                </a:cubicBezTo>
                <a:close/>
              </a:path>
            </a:pathLst>
          </a:cu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AutoShape 10"/>
          <p:cNvSpPr>
            <a:spLocks noChangeArrowheads="1"/>
          </p:cNvSpPr>
          <p:nvPr/>
        </p:nvSpPr>
        <p:spPr bwMode="auto">
          <a:xfrm>
            <a:off x="5029200" y="4953000"/>
            <a:ext cx="1066800" cy="1066800"/>
          </a:xfrm>
          <a:prstGeom prst="smileyFace">
            <a:avLst>
              <a:gd name="adj" fmla="val 4653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1524000" y="4648200"/>
            <a:ext cx="9144000" cy="2209800"/>
          </a:xfrm>
          <a:prstGeom prst="rect">
            <a:avLst/>
          </a:prstGeom>
          <a:solidFill>
            <a:schemeClr val="accent1">
              <a:alpha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9677401" y="6464300"/>
            <a:ext cx="85953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1100"/>
              <a:t>DevPsy.org</a:t>
            </a:r>
          </a:p>
        </p:txBody>
      </p:sp>
    </p:spTree>
    <p:extLst>
      <p:ext uri="{BB962C8B-B14F-4D97-AF65-F5344CB8AC3E}">
        <p14:creationId xmlns:p14="http://schemas.microsoft.com/office/powerpoint/2010/main" val="268975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914400"/>
          </a:xfrm>
        </p:spPr>
        <p:txBody>
          <a:bodyPr/>
          <a:lstStyle/>
          <a:p>
            <a:r>
              <a:rPr lang="lt-LT" altLang="en-US" b="1" dirty="0" smtClean="0">
                <a:latin typeface="Times" panose="02020603050405020304" pitchFamily="18" charset="0"/>
              </a:rPr>
              <a:t>Ežero pabaisų skaičius</a:t>
            </a:r>
            <a:endParaRPr lang="en-US" altLang="en-US" b="1" dirty="0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905000" y="1143001"/>
            <a:ext cx="73914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altLang="en-US" sz="3000" dirty="0">
                <a:latin typeface="Times" panose="02020603050405020304" pitchFamily="18" charset="0"/>
              </a:rPr>
              <a:t>Iš kur žinojote pabaisų skaičių, jei matėte tik jų dalis?</a:t>
            </a:r>
            <a:endParaRPr lang="en-US" altLang="en-US" sz="3000" dirty="0">
              <a:latin typeface="Times" panose="02020603050405020304" pitchFamily="18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905000" y="2438400"/>
            <a:ext cx="8382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altLang="en-US" sz="3000" dirty="0">
                <a:latin typeface="Times" panose="02020603050405020304" pitchFamily="18" charset="0"/>
              </a:rPr>
              <a:t>Dalių judėjimo pokyčiai </a:t>
            </a:r>
            <a:r>
              <a:rPr lang="lt-LT" altLang="en-US" sz="3000" dirty="0">
                <a:latin typeface="Times" panose="02020603050405020304" pitchFamily="18" charset="0"/>
                <a:sym typeface="Wingdings" panose="05000000000000000000" pitchFamily="2" charset="2"/>
              </a:rPr>
              <a:t> intuityvi </a:t>
            </a:r>
            <a:r>
              <a:rPr lang="lt-LT" altLang="en-US" sz="3000" b="1" i="1" dirty="0">
                <a:latin typeface="Times" panose="02020603050405020304" pitchFamily="18" charset="0"/>
                <a:sym typeface="Wingdings" panose="05000000000000000000" pitchFamily="2" charset="2"/>
              </a:rPr>
              <a:t>koreliacija</a:t>
            </a:r>
            <a:endParaRPr lang="en-US" altLang="en-US" sz="3000" b="1" i="1" dirty="0">
              <a:latin typeface="Times" panose="02020603050405020304" pitchFamily="18" charset="0"/>
            </a:endParaRPr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8305800" y="3581400"/>
            <a:ext cx="1066800" cy="1066800"/>
          </a:xfrm>
          <a:prstGeom prst="smileyFace">
            <a:avLst>
              <a:gd name="adj" fmla="val 4653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5715000" y="3657600"/>
            <a:ext cx="1905000" cy="1905000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AutoShape 7"/>
          <p:cNvSpPr>
            <a:spLocks noChangeArrowheads="1"/>
          </p:cNvSpPr>
          <p:nvPr/>
        </p:nvSpPr>
        <p:spPr bwMode="auto">
          <a:xfrm rot="10800000">
            <a:off x="7162800" y="3733800"/>
            <a:ext cx="1905000" cy="1905000"/>
          </a:xfrm>
          <a:custGeom>
            <a:avLst/>
            <a:gdLst>
              <a:gd name="G0" fmla="+- 5724 0 0"/>
              <a:gd name="G1" fmla="+- 11761057 0 0"/>
              <a:gd name="G2" fmla="+- 0 0 11761057"/>
              <a:gd name="T0" fmla="*/ 0 256 1"/>
              <a:gd name="T1" fmla="*/ 180 256 1"/>
              <a:gd name="G3" fmla="+- 11761057 T0 T1"/>
              <a:gd name="T2" fmla="*/ 0 256 1"/>
              <a:gd name="T3" fmla="*/ 90 256 1"/>
              <a:gd name="G4" fmla="+- 11761057 T2 T3"/>
              <a:gd name="G5" fmla="*/ G4 2 1"/>
              <a:gd name="T4" fmla="*/ 90 256 1"/>
              <a:gd name="T5" fmla="*/ 0 256 1"/>
              <a:gd name="G6" fmla="+- 11761057 T4 T5"/>
              <a:gd name="G7" fmla="*/ G6 2 1"/>
              <a:gd name="G8" fmla="abs 11761057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724"/>
              <a:gd name="G18" fmla="*/ 5724 1 2"/>
              <a:gd name="G19" fmla="+- G18 5400 0"/>
              <a:gd name="G20" fmla="cos G19 11761057"/>
              <a:gd name="G21" fmla="sin G19 11761057"/>
              <a:gd name="G22" fmla="+- G20 10800 0"/>
              <a:gd name="G23" fmla="+- G21 10800 0"/>
              <a:gd name="G24" fmla="+- 10800 0 G20"/>
              <a:gd name="G25" fmla="+- 5724 10800 0"/>
              <a:gd name="G26" fmla="?: G9 G17 G25"/>
              <a:gd name="G27" fmla="?: G9 0 21600"/>
              <a:gd name="G28" fmla="cos 10800 11761057"/>
              <a:gd name="G29" fmla="sin 10800 11761057"/>
              <a:gd name="G30" fmla="sin 5724 11761057"/>
              <a:gd name="G31" fmla="+- G28 10800 0"/>
              <a:gd name="G32" fmla="+- G29 10800 0"/>
              <a:gd name="G33" fmla="+- G30 10800 0"/>
              <a:gd name="G34" fmla="?: G4 0 G31"/>
              <a:gd name="G35" fmla="?: 11761057 G34 0"/>
              <a:gd name="G36" fmla="?: G6 G35 G31"/>
              <a:gd name="G37" fmla="+- 21600 0 G36"/>
              <a:gd name="G38" fmla="?: G4 0 G33"/>
              <a:gd name="G39" fmla="?: 11761057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538 w 21600"/>
              <a:gd name="T15" fmla="*/ 10877 h 21600"/>
              <a:gd name="T16" fmla="*/ 10800 w 21600"/>
              <a:gd name="T17" fmla="*/ 5076 h 21600"/>
              <a:gd name="T18" fmla="*/ 19062 w 21600"/>
              <a:gd name="T19" fmla="*/ 10877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076" y="10853"/>
                </a:moveTo>
                <a:cubicBezTo>
                  <a:pt x="5076" y="10835"/>
                  <a:pt x="5076" y="10817"/>
                  <a:pt x="5076" y="10800"/>
                </a:cubicBezTo>
                <a:cubicBezTo>
                  <a:pt x="5076" y="7638"/>
                  <a:pt x="7638" y="5076"/>
                  <a:pt x="10800" y="5076"/>
                </a:cubicBezTo>
                <a:cubicBezTo>
                  <a:pt x="13961" y="5076"/>
                  <a:pt x="16524" y="7638"/>
                  <a:pt x="16524" y="10800"/>
                </a:cubicBezTo>
                <a:cubicBezTo>
                  <a:pt x="16524" y="10817"/>
                  <a:pt x="16523" y="10835"/>
                  <a:pt x="16523" y="10853"/>
                </a:cubicBezTo>
                <a:lnTo>
                  <a:pt x="21599" y="10901"/>
                </a:lnTo>
                <a:cubicBezTo>
                  <a:pt x="21599" y="10867"/>
                  <a:pt x="21600" y="10833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0833"/>
                  <a:pt x="0" y="10867"/>
                  <a:pt x="0" y="10901"/>
                </a:cubicBezTo>
                <a:close/>
              </a:path>
            </a:pathLst>
          </a:cu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AutoShape 8"/>
          <p:cNvSpPr>
            <a:spLocks noChangeArrowheads="1"/>
          </p:cNvSpPr>
          <p:nvPr/>
        </p:nvSpPr>
        <p:spPr bwMode="auto">
          <a:xfrm rot="13421106">
            <a:off x="3733800" y="3733800"/>
            <a:ext cx="1905000" cy="1905000"/>
          </a:xfrm>
          <a:custGeom>
            <a:avLst/>
            <a:gdLst>
              <a:gd name="G0" fmla="+- 5418 0 0"/>
              <a:gd name="G1" fmla="+- -8773859 0 0"/>
              <a:gd name="G2" fmla="+- 0 0 -8773859"/>
              <a:gd name="T0" fmla="*/ 0 256 1"/>
              <a:gd name="T1" fmla="*/ 180 256 1"/>
              <a:gd name="G3" fmla="+- -8773859 T0 T1"/>
              <a:gd name="T2" fmla="*/ 0 256 1"/>
              <a:gd name="T3" fmla="*/ 90 256 1"/>
              <a:gd name="G4" fmla="+- -8773859 T2 T3"/>
              <a:gd name="G5" fmla="*/ G4 2 1"/>
              <a:gd name="T4" fmla="*/ 90 256 1"/>
              <a:gd name="T5" fmla="*/ 0 256 1"/>
              <a:gd name="G6" fmla="+- -8773859 T4 T5"/>
              <a:gd name="G7" fmla="*/ G6 2 1"/>
              <a:gd name="G8" fmla="abs -8773859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18"/>
              <a:gd name="G18" fmla="*/ 5418 1 2"/>
              <a:gd name="G19" fmla="+- G18 5400 0"/>
              <a:gd name="G20" fmla="cos G19 -8773859"/>
              <a:gd name="G21" fmla="sin G19 -8773859"/>
              <a:gd name="G22" fmla="+- G20 10800 0"/>
              <a:gd name="G23" fmla="+- G21 10800 0"/>
              <a:gd name="G24" fmla="+- 10800 0 G20"/>
              <a:gd name="G25" fmla="+- 5418 10800 0"/>
              <a:gd name="G26" fmla="?: G9 G17 G25"/>
              <a:gd name="G27" fmla="?: G9 0 21600"/>
              <a:gd name="G28" fmla="cos 10800 -8773859"/>
              <a:gd name="G29" fmla="sin 10800 -8773859"/>
              <a:gd name="G30" fmla="sin 5418 -8773859"/>
              <a:gd name="G31" fmla="+- G28 10800 0"/>
              <a:gd name="G32" fmla="+- G29 10800 0"/>
              <a:gd name="G33" fmla="+- G30 10800 0"/>
              <a:gd name="G34" fmla="?: G4 0 G31"/>
              <a:gd name="G35" fmla="?: -8773859 G34 0"/>
              <a:gd name="G36" fmla="?: G6 G35 G31"/>
              <a:gd name="G37" fmla="+- 21600 0 G36"/>
              <a:gd name="G38" fmla="?: G4 0 G33"/>
              <a:gd name="G39" fmla="?: -8773859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179 w 21600"/>
              <a:gd name="T15" fmla="*/ 4954 h 21600"/>
              <a:gd name="T16" fmla="*/ 10800 w 21600"/>
              <a:gd name="T17" fmla="*/ 5382 h 21600"/>
              <a:gd name="T18" fmla="*/ 16421 w 21600"/>
              <a:gd name="T19" fmla="*/ 4954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7044" y="6894"/>
                </a:moveTo>
                <a:cubicBezTo>
                  <a:pt x="8053" y="5924"/>
                  <a:pt x="9399" y="5381"/>
                  <a:pt x="10800" y="5382"/>
                </a:cubicBezTo>
                <a:cubicBezTo>
                  <a:pt x="12200" y="5382"/>
                  <a:pt x="13546" y="5924"/>
                  <a:pt x="14555" y="6894"/>
                </a:cubicBezTo>
                <a:lnTo>
                  <a:pt x="18285" y="3015"/>
                </a:lnTo>
                <a:cubicBezTo>
                  <a:pt x="16273" y="1080"/>
                  <a:pt x="13591" y="-1"/>
                  <a:pt x="10799" y="0"/>
                </a:cubicBezTo>
                <a:cubicBezTo>
                  <a:pt x="8008" y="0"/>
                  <a:pt x="5326" y="1080"/>
                  <a:pt x="3314" y="3015"/>
                </a:cubicBezTo>
                <a:close/>
              </a:path>
            </a:pathLst>
          </a:cu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AutoShape 9"/>
          <p:cNvSpPr>
            <a:spLocks noChangeArrowheads="1"/>
          </p:cNvSpPr>
          <p:nvPr/>
        </p:nvSpPr>
        <p:spPr bwMode="auto">
          <a:xfrm rot="2354945">
            <a:off x="2286000" y="3657600"/>
            <a:ext cx="1905000" cy="1905000"/>
          </a:xfrm>
          <a:custGeom>
            <a:avLst/>
            <a:gdLst>
              <a:gd name="G0" fmla="+- 5467 0 0"/>
              <a:gd name="G1" fmla="+- -9259010 0 0"/>
              <a:gd name="G2" fmla="+- 0 0 -9259010"/>
              <a:gd name="T0" fmla="*/ 0 256 1"/>
              <a:gd name="T1" fmla="*/ 180 256 1"/>
              <a:gd name="G3" fmla="+- -9259010 T0 T1"/>
              <a:gd name="T2" fmla="*/ 0 256 1"/>
              <a:gd name="T3" fmla="*/ 90 256 1"/>
              <a:gd name="G4" fmla="+- -9259010 T2 T3"/>
              <a:gd name="G5" fmla="*/ G4 2 1"/>
              <a:gd name="T4" fmla="*/ 90 256 1"/>
              <a:gd name="T5" fmla="*/ 0 256 1"/>
              <a:gd name="G6" fmla="+- -9259010 T4 T5"/>
              <a:gd name="G7" fmla="*/ G6 2 1"/>
              <a:gd name="G8" fmla="abs -925901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67"/>
              <a:gd name="G18" fmla="*/ 5467 1 2"/>
              <a:gd name="G19" fmla="+- G18 5400 0"/>
              <a:gd name="G20" fmla="cos G19 -9259010"/>
              <a:gd name="G21" fmla="sin G19 -9259010"/>
              <a:gd name="G22" fmla="+- G20 10800 0"/>
              <a:gd name="G23" fmla="+- G21 10800 0"/>
              <a:gd name="G24" fmla="+- 10800 0 G20"/>
              <a:gd name="G25" fmla="+- 5467 10800 0"/>
              <a:gd name="G26" fmla="?: G9 G17 G25"/>
              <a:gd name="G27" fmla="?: G9 0 21600"/>
              <a:gd name="G28" fmla="cos 10800 -9259010"/>
              <a:gd name="G29" fmla="sin 10800 -9259010"/>
              <a:gd name="G30" fmla="sin 5467 -9259010"/>
              <a:gd name="G31" fmla="+- G28 10800 0"/>
              <a:gd name="G32" fmla="+- G29 10800 0"/>
              <a:gd name="G33" fmla="+- G30 10800 0"/>
              <a:gd name="G34" fmla="?: G4 0 G31"/>
              <a:gd name="G35" fmla="?: -9259010 G34 0"/>
              <a:gd name="G36" fmla="?: G6 G35 G31"/>
              <a:gd name="G37" fmla="+- 21600 0 G36"/>
              <a:gd name="G38" fmla="?: G4 0 G33"/>
              <a:gd name="G39" fmla="?: -925901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453 w 21600"/>
              <a:gd name="T15" fmla="*/ 5712 h 21600"/>
              <a:gd name="T16" fmla="*/ 10800 w 21600"/>
              <a:gd name="T17" fmla="*/ 5333 h 21600"/>
              <a:gd name="T18" fmla="*/ 17147 w 21600"/>
              <a:gd name="T19" fmla="*/ 5712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6534" y="7380"/>
                </a:moveTo>
                <a:cubicBezTo>
                  <a:pt x="7572" y="6086"/>
                  <a:pt x="9141" y="5332"/>
                  <a:pt x="10800" y="5333"/>
                </a:cubicBezTo>
                <a:cubicBezTo>
                  <a:pt x="12458" y="5333"/>
                  <a:pt x="14027" y="6086"/>
                  <a:pt x="15065" y="7380"/>
                </a:cubicBezTo>
                <a:lnTo>
                  <a:pt x="19226" y="4044"/>
                </a:lnTo>
                <a:cubicBezTo>
                  <a:pt x="17176" y="1487"/>
                  <a:pt x="14076" y="-1"/>
                  <a:pt x="10799" y="0"/>
                </a:cubicBezTo>
                <a:cubicBezTo>
                  <a:pt x="7523" y="0"/>
                  <a:pt x="4423" y="1487"/>
                  <a:pt x="2373" y="4044"/>
                </a:cubicBezTo>
                <a:close/>
              </a:path>
            </a:pathLst>
          </a:cu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AutoShape 10"/>
          <p:cNvSpPr>
            <a:spLocks noChangeArrowheads="1"/>
          </p:cNvSpPr>
          <p:nvPr/>
        </p:nvSpPr>
        <p:spPr bwMode="auto">
          <a:xfrm>
            <a:off x="4724400" y="4876800"/>
            <a:ext cx="1066800" cy="1066800"/>
          </a:xfrm>
          <a:prstGeom prst="smileyFace">
            <a:avLst>
              <a:gd name="adj" fmla="val 4653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1524000" y="4648200"/>
            <a:ext cx="9144000" cy="2209800"/>
          </a:xfrm>
          <a:prstGeom prst="rect">
            <a:avLst/>
          </a:prstGeom>
          <a:solidFill>
            <a:schemeClr val="accent1">
              <a:alpha val="67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9677401" y="6464300"/>
            <a:ext cx="85953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1100"/>
              <a:t>DevPsy.org</a:t>
            </a:r>
          </a:p>
        </p:txBody>
      </p:sp>
    </p:spTree>
    <p:extLst>
      <p:ext uri="{BB962C8B-B14F-4D97-AF65-F5344CB8AC3E}">
        <p14:creationId xmlns:p14="http://schemas.microsoft.com/office/powerpoint/2010/main" val="161594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914400"/>
          </a:xfrm>
        </p:spPr>
        <p:txBody>
          <a:bodyPr/>
          <a:lstStyle/>
          <a:p>
            <a:r>
              <a:rPr lang="lt-LT" altLang="en-US" b="1" dirty="0" smtClean="0">
                <a:latin typeface="Times" panose="02020603050405020304" pitchFamily="18" charset="0"/>
              </a:rPr>
              <a:t>Ežero pabaisų skaičius</a:t>
            </a:r>
            <a:endParaRPr lang="en-US" altLang="en-US" b="1" dirty="0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514600" y="1219200"/>
            <a:ext cx="70104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altLang="en-US" sz="3000" dirty="0">
                <a:latin typeface="Times" panose="02020603050405020304" pitchFamily="18" charset="0"/>
              </a:rPr>
              <a:t>Koreliacijos tarp matomų dalių </a:t>
            </a:r>
            <a:r>
              <a:rPr lang="en-US" altLang="en-US" sz="3000" dirty="0">
                <a:latin typeface="Times" panose="02020603050405020304" pitchFamily="18" charset="0"/>
              </a:rPr>
              <a:t>(</a:t>
            </a:r>
            <a:r>
              <a:rPr lang="lt-LT" altLang="en-US" sz="3000" dirty="0">
                <a:latin typeface="Times" panose="02020603050405020304" pitchFamily="18" charset="0"/>
              </a:rPr>
              <a:t>stebimas elgesys</a:t>
            </a:r>
            <a:r>
              <a:rPr lang="en-US" altLang="en-US" sz="3000" dirty="0">
                <a:latin typeface="Times" panose="02020603050405020304" pitchFamily="18" charset="0"/>
              </a:rPr>
              <a:t>), </a:t>
            </a:r>
            <a:r>
              <a:rPr lang="lt-LT" altLang="en-US" sz="3000" dirty="0">
                <a:latin typeface="Times" panose="02020603050405020304" pitchFamily="18" charset="0"/>
              </a:rPr>
              <a:t>leidžia daryti išvadas apie apibendrinančius konstruktus </a:t>
            </a:r>
            <a:endParaRPr lang="en-US" altLang="en-US" sz="3000" dirty="0">
              <a:latin typeface="Times" panose="02020603050405020304" pitchFamily="18" charset="0"/>
            </a:endParaRP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8077200" y="3581400"/>
            <a:ext cx="1066800" cy="1066800"/>
          </a:xfrm>
          <a:prstGeom prst="smileyFace">
            <a:avLst>
              <a:gd name="adj" fmla="val 4653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5486400" y="3657600"/>
            <a:ext cx="1905000" cy="1905000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 rot="10800000">
            <a:off x="6934200" y="3733800"/>
            <a:ext cx="1905000" cy="1905000"/>
          </a:xfrm>
          <a:custGeom>
            <a:avLst/>
            <a:gdLst>
              <a:gd name="G0" fmla="+- 5724 0 0"/>
              <a:gd name="G1" fmla="+- 11761057 0 0"/>
              <a:gd name="G2" fmla="+- 0 0 11761057"/>
              <a:gd name="T0" fmla="*/ 0 256 1"/>
              <a:gd name="T1" fmla="*/ 180 256 1"/>
              <a:gd name="G3" fmla="+- 11761057 T0 T1"/>
              <a:gd name="T2" fmla="*/ 0 256 1"/>
              <a:gd name="T3" fmla="*/ 90 256 1"/>
              <a:gd name="G4" fmla="+- 11761057 T2 T3"/>
              <a:gd name="G5" fmla="*/ G4 2 1"/>
              <a:gd name="T4" fmla="*/ 90 256 1"/>
              <a:gd name="T5" fmla="*/ 0 256 1"/>
              <a:gd name="G6" fmla="+- 11761057 T4 T5"/>
              <a:gd name="G7" fmla="*/ G6 2 1"/>
              <a:gd name="G8" fmla="abs 11761057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724"/>
              <a:gd name="G18" fmla="*/ 5724 1 2"/>
              <a:gd name="G19" fmla="+- G18 5400 0"/>
              <a:gd name="G20" fmla="cos G19 11761057"/>
              <a:gd name="G21" fmla="sin G19 11761057"/>
              <a:gd name="G22" fmla="+- G20 10800 0"/>
              <a:gd name="G23" fmla="+- G21 10800 0"/>
              <a:gd name="G24" fmla="+- 10800 0 G20"/>
              <a:gd name="G25" fmla="+- 5724 10800 0"/>
              <a:gd name="G26" fmla="?: G9 G17 G25"/>
              <a:gd name="G27" fmla="?: G9 0 21600"/>
              <a:gd name="G28" fmla="cos 10800 11761057"/>
              <a:gd name="G29" fmla="sin 10800 11761057"/>
              <a:gd name="G30" fmla="sin 5724 11761057"/>
              <a:gd name="G31" fmla="+- G28 10800 0"/>
              <a:gd name="G32" fmla="+- G29 10800 0"/>
              <a:gd name="G33" fmla="+- G30 10800 0"/>
              <a:gd name="G34" fmla="?: G4 0 G31"/>
              <a:gd name="G35" fmla="?: 11761057 G34 0"/>
              <a:gd name="G36" fmla="?: G6 G35 G31"/>
              <a:gd name="G37" fmla="+- 21600 0 G36"/>
              <a:gd name="G38" fmla="?: G4 0 G33"/>
              <a:gd name="G39" fmla="?: 11761057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538 w 21600"/>
              <a:gd name="T15" fmla="*/ 10877 h 21600"/>
              <a:gd name="T16" fmla="*/ 10800 w 21600"/>
              <a:gd name="T17" fmla="*/ 5076 h 21600"/>
              <a:gd name="T18" fmla="*/ 19062 w 21600"/>
              <a:gd name="T19" fmla="*/ 10877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076" y="10853"/>
                </a:moveTo>
                <a:cubicBezTo>
                  <a:pt x="5076" y="10835"/>
                  <a:pt x="5076" y="10817"/>
                  <a:pt x="5076" y="10800"/>
                </a:cubicBezTo>
                <a:cubicBezTo>
                  <a:pt x="5076" y="7638"/>
                  <a:pt x="7638" y="5076"/>
                  <a:pt x="10800" y="5076"/>
                </a:cubicBezTo>
                <a:cubicBezTo>
                  <a:pt x="13961" y="5076"/>
                  <a:pt x="16524" y="7638"/>
                  <a:pt x="16524" y="10800"/>
                </a:cubicBezTo>
                <a:cubicBezTo>
                  <a:pt x="16524" y="10817"/>
                  <a:pt x="16523" y="10835"/>
                  <a:pt x="16523" y="10853"/>
                </a:cubicBezTo>
                <a:lnTo>
                  <a:pt x="21599" y="10901"/>
                </a:lnTo>
                <a:cubicBezTo>
                  <a:pt x="21599" y="10867"/>
                  <a:pt x="21600" y="10833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0833"/>
                  <a:pt x="0" y="10867"/>
                  <a:pt x="0" y="10901"/>
                </a:cubicBezTo>
                <a:close/>
              </a:path>
            </a:pathLst>
          </a:cu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 rot="10800000">
            <a:off x="4038600" y="3733800"/>
            <a:ext cx="1905000" cy="1905000"/>
          </a:xfrm>
          <a:custGeom>
            <a:avLst/>
            <a:gdLst>
              <a:gd name="G0" fmla="+- 5724 0 0"/>
              <a:gd name="G1" fmla="+- 11761057 0 0"/>
              <a:gd name="G2" fmla="+- 0 0 11761057"/>
              <a:gd name="T0" fmla="*/ 0 256 1"/>
              <a:gd name="T1" fmla="*/ 180 256 1"/>
              <a:gd name="G3" fmla="+- 11761057 T0 T1"/>
              <a:gd name="T2" fmla="*/ 0 256 1"/>
              <a:gd name="T3" fmla="*/ 90 256 1"/>
              <a:gd name="G4" fmla="+- 11761057 T2 T3"/>
              <a:gd name="G5" fmla="*/ G4 2 1"/>
              <a:gd name="T4" fmla="*/ 90 256 1"/>
              <a:gd name="T5" fmla="*/ 0 256 1"/>
              <a:gd name="G6" fmla="+- 11761057 T4 T5"/>
              <a:gd name="G7" fmla="*/ G6 2 1"/>
              <a:gd name="G8" fmla="abs 11761057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724"/>
              <a:gd name="G18" fmla="*/ 5724 1 2"/>
              <a:gd name="G19" fmla="+- G18 5400 0"/>
              <a:gd name="G20" fmla="cos G19 11761057"/>
              <a:gd name="G21" fmla="sin G19 11761057"/>
              <a:gd name="G22" fmla="+- G20 10800 0"/>
              <a:gd name="G23" fmla="+- G21 10800 0"/>
              <a:gd name="G24" fmla="+- 10800 0 G20"/>
              <a:gd name="G25" fmla="+- 5724 10800 0"/>
              <a:gd name="G26" fmla="?: G9 G17 G25"/>
              <a:gd name="G27" fmla="?: G9 0 21600"/>
              <a:gd name="G28" fmla="cos 10800 11761057"/>
              <a:gd name="G29" fmla="sin 10800 11761057"/>
              <a:gd name="G30" fmla="sin 5724 11761057"/>
              <a:gd name="G31" fmla="+- G28 10800 0"/>
              <a:gd name="G32" fmla="+- G29 10800 0"/>
              <a:gd name="G33" fmla="+- G30 10800 0"/>
              <a:gd name="G34" fmla="?: G4 0 G31"/>
              <a:gd name="G35" fmla="?: 11761057 G34 0"/>
              <a:gd name="G36" fmla="?: G6 G35 G31"/>
              <a:gd name="G37" fmla="+- 21600 0 G36"/>
              <a:gd name="G38" fmla="?: G4 0 G33"/>
              <a:gd name="G39" fmla="?: 11761057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538 w 21600"/>
              <a:gd name="T15" fmla="*/ 10877 h 21600"/>
              <a:gd name="T16" fmla="*/ 10800 w 21600"/>
              <a:gd name="T17" fmla="*/ 5076 h 21600"/>
              <a:gd name="T18" fmla="*/ 19062 w 21600"/>
              <a:gd name="T19" fmla="*/ 10877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076" y="10853"/>
                </a:moveTo>
                <a:cubicBezTo>
                  <a:pt x="5076" y="10835"/>
                  <a:pt x="5076" y="10817"/>
                  <a:pt x="5076" y="10800"/>
                </a:cubicBezTo>
                <a:cubicBezTo>
                  <a:pt x="5076" y="7638"/>
                  <a:pt x="7638" y="5076"/>
                  <a:pt x="10800" y="5076"/>
                </a:cubicBezTo>
                <a:cubicBezTo>
                  <a:pt x="13961" y="5076"/>
                  <a:pt x="16524" y="7638"/>
                  <a:pt x="16524" y="10800"/>
                </a:cubicBezTo>
                <a:cubicBezTo>
                  <a:pt x="16524" y="10817"/>
                  <a:pt x="16523" y="10835"/>
                  <a:pt x="16523" y="10853"/>
                </a:cubicBezTo>
                <a:lnTo>
                  <a:pt x="21599" y="10901"/>
                </a:lnTo>
                <a:cubicBezTo>
                  <a:pt x="21599" y="10867"/>
                  <a:pt x="21600" y="10833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0833"/>
                  <a:pt x="0" y="10867"/>
                  <a:pt x="0" y="10901"/>
                </a:cubicBezTo>
                <a:close/>
              </a:path>
            </a:pathLst>
          </a:cu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AutoShape 8"/>
          <p:cNvSpPr>
            <a:spLocks noChangeArrowheads="1"/>
          </p:cNvSpPr>
          <p:nvPr/>
        </p:nvSpPr>
        <p:spPr bwMode="auto">
          <a:xfrm rot="2354945">
            <a:off x="2590800" y="3657600"/>
            <a:ext cx="1905000" cy="1905000"/>
          </a:xfrm>
          <a:custGeom>
            <a:avLst/>
            <a:gdLst>
              <a:gd name="G0" fmla="+- 5467 0 0"/>
              <a:gd name="G1" fmla="+- -9259010 0 0"/>
              <a:gd name="G2" fmla="+- 0 0 -9259010"/>
              <a:gd name="T0" fmla="*/ 0 256 1"/>
              <a:gd name="T1" fmla="*/ 180 256 1"/>
              <a:gd name="G3" fmla="+- -9259010 T0 T1"/>
              <a:gd name="T2" fmla="*/ 0 256 1"/>
              <a:gd name="T3" fmla="*/ 90 256 1"/>
              <a:gd name="G4" fmla="+- -9259010 T2 T3"/>
              <a:gd name="G5" fmla="*/ G4 2 1"/>
              <a:gd name="T4" fmla="*/ 90 256 1"/>
              <a:gd name="T5" fmla="*/ 0 256 1"/>
              <a:gd name="G6" fmla="+- -9259010 T4 T5"/>
              <a:gd name="G7" fmla="*/ G6 2 1"/>
              <a:gd name="G8" fmla="abs -925901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67"/>
              <a:gd name="G18" fmla="*/ 5467 1 2"/>
              <a:gd name="G19" fmla="+- G18 5400 0"/>
              <a:gd name="G20" fmla="cos G19 -9259010"/>
              <a:gd name="G21" fmla="sin G19 -9259010"/>
              <a:gd name="G22" fmla="+- G20 10800 0"/>
              <a:gd name="G23" fmla="+- G21 10800 0"/>
              <a:gd name="G24" fmla="+- 10800 0 G20"/>
              <a:gd name="G25" fmla="+- 5467 10800 0"/>
              <a:gd name="G26" fmla="?: G9 G17 G25"/>
              <a:gd name="G27" fmla="?: G9 0 21600"/>
              <a:gd name="G28" fmla="cos 10800 -9259010"/>
              <a:gd name="G29" fmla="sin 10800 -9259010"/>
              <a:gd name="G30" fmla="sin 5467 -9259010"/>
              <a:gd name="G31" fmla="+- G28 10800 0"/>
              <a:gd name="G32" fmla="+- G29 10800 0"/>
              <a:gd name="G33" fmla="+- G30 10800 0"/>
              <a:gd name="G34" fmla="?: G4 0 G31"/>
              <a:gd name="G35" fmla="?: -9259010 G34 0"/>
              <a:gd name="G36" fmla="?: G6 G35 G31"/>
              <a:gd name="G37" fmla="+- 21600 0 G36"/>
              <a:gd name="G38" fmla="?: G4 0 G33"/>
              <a:gd name="G39" fmla="?: -925901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453 w 21600"/>
              <a:gd name="T15" fmla="*/ 5712 h 21600"/>
              <a:gd name="T16" fmla="*/ 10800 w 21600"/>
              <a:gd name="T17" fmla="*/ 5333 h 21600"/>
              <a:gd name="T18" fmla="*/ 17147 w 21600"/>
              <a:gd name="T19" fmla="*/ 5712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6534" y="7380"/>
                </a:moveTo>
                <a:cubicBezTo>
                  <a:pt x="7572" y="6086"/>
                  <a:pt x="9141" y="5332"/>
                  <a:pt x="10800" y="5333"/>
                </a:cubicBezTo>
                <a:cubicBezTo>
                  <a:pt x="12458" y="5333"/>
                  <a:pt x="14027" y="6086"/>
                  <a:pt x="15065" y="7380"/>
                </a:cubicBezTo>
                <a:lnTo>
                  <a:pt x="19226" y="4044"/>
                </a:lnTo>
                <a:cubicBezTo>
                  <a:pt x="17176" y="1487"/>
                  <a:pt x="14076" y="-1"/>
                  <a:pt x="10799" y="0"/>
                </a:cubicBezTo>
                <a:cubicBezTo>
                  <a:pt x="7523" y="0"/>
                  <a:pt x="4423" y="1487"/>
                  <a:pt x="2373" y="4044"/>
                </a:cubicBezTo>
                <a:close/>
              </a:path>
            </a:pathLst>
          </a:cu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1524000" y="4648200"/>
            <a:ext cx="9144000" cy="2209800"/>
          </a:xfrm>
          <a:prstGeom prst="rect">
            <a:avLst/>
          </a:prstGeom>
          <a:solidFill>
            <a:schemeClr val="accent1">
              <a:alpha val="67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9677401" y="6464300"/>
            <a:ext cx="85953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1100" dirty="0"/>
              <a:t>DevPsy.org</a:t>
            </a:r>
          </a:p>
        </p:txBody>
      </p:sp>
    </p:spTree>
    <p:extLst>
      <p:ext uri="{BB962C8B-B14F-4D97-AF65-F5344CB8AC3E}">
        <p14:creationId xmlns:p14="http://schemas.microsoft.com/office/powerpoint/2010/main" val="179363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095500" y="707972"/>
            <a:ext cx="8001000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sz="3200" b="1" dirty="0" err="1"/>
              <a:t>Faktorinė</a:t>
            </a:r>
            <a:r>
              <a:rPr lang="lt-LT" sz="3200" b="1" dirty="0"/>
              <a:t> analizė</a:t>
            </a:r>
            <a:r>
              <a:rPr lang="lt-LT" sz="3200" dirty="0"/>
              <a:t> - daugiamatis matematinės statistikos metodas, paprastai taikomas nustatant socialinių objektų tarpusavio ryšius ir, remiantis tai ryšiais, klasifikuojant požymius.</a:t>
            </a:r>
            <a:br>
              <a:rPr lang="lt-LT" sz="3200" dirty="0"/>
            </a:br>
            <a:endParaRPr lang="en-US" altLang="en-US" sz="3000" dirty="0">
              <a:latin typeface="Times" panose="02020603050405020304" pitchFamily="18" charset="0"/>
            </a:endParaRP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8610600" y="3581400"/>
            <a:ext cx="1066800" cy="1066800"/>
          </a:xfrm>
          <a:prstGeom prst="smileyFace">
            <a:avLst>
              <a:gd name="adj" fmla="val 4653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5334000" y="3657600"/>
            <a:ext cx="1905000" cy="1905000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 rot="12909613">
            <a:off x="8915400" y="3733800"/>
            <a:ext cx="1905000" cy="1905000"/>
          </a:xfrm>
          <a:custGeom>
            <a:avLst/>
            <a:gdLst>
              <a:gd name="G0" fmla="+- 5490 0 0"/>
              <a:gd name="G1" fmla="+- -9318624 0 0"/>
              <a:gd name="G2" fmla="+- 0 0 -9318624"/>
              <a:gd name="T0" fmla="*/ 0 256 1"/>
              <a:gd name="T1" fmla="*/ 180 256 1"/>
              <a:gd name="G3" fmla="+- -9318624 T0 T1"/>
              <a:gd name="T2" fmla="*/ 0 256 1"/>
              <a:gd name="T3" fmla="*/ 90 256 1"/>
              <a:gd name="G4" fmla="+- -9318624 T2 T3"/>
              <a:gd name="G5" fmla="*/ G4 2 1"/>
              <a:gd name="T4" fmla="*/ 90 256 1"/>
              <a:gd name="T5" fmla="*/ 0 256 1"/>
              <a:gd name="G6" fmla="+- -9318624 T4 T5"/>
              <a:gd name="G7" fmla="*/ G6 2 1"/>
              <a:gd name="G8" fmla="abs -9318624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90"/>
              <a:gd name="G18" fmla="*/ 5490 1 2"/>
              <a:gd name="G19" fmla="+- G18 5400 0"/>
              <a:gd name="G20" fmla="cos G19 -9318624"/>
              <a:gd name="G21" fmla="sin G19 -9318624"/>
              <a:gd name="G22" fmla="+- G20 10800 0"/>
              <a:gd name="G23" fmla="+- G21 10800 0"/>
              <a:gd name="G24" fmla="+- 10800 0 G20"/>
              <a:gd name="G25" fmla="+- 5490 10800 0"/>
              <a:gd name="G26" fmla="?: G9 G17 G25"/>
              <a:gd name="G27" fmla="?: G9 0 21600"/>
              <a:gd name="G28" fmla="cos 10800 -9318624"/>
              <a:gd name="G29" fmla="sin 10800 -9318624"/>
              <a:gd name="G30" fmla="sin 5490 -9318624"/>
              <a:gd name="G31" fmla="+- G28 10800 0"/>
              <a:gd name="G32" fmla="+- G29 10800 0"/>
              <a:gd name="G33" fmla="+- G30 10800 0"/>
              <a:gd name="G34" fmla="?: G4 0 G31"/>
              <a:gd name="G35" fmla="?: -9318624 G34 0"/>
              <a:gd name="G36" fmla="?: G6 G35 G31"/>
              <a:gd name="G37" fmla="+- 21600 0 G36"/>
              <a:gd name="G38" fmla="?: G4 0 G33"/>
              <a:gd name="G39" fmla="?: -9318624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364 w 21600"/>
              <a:gd name="T15" fmla="*/ 5806 h 21600"/>
              <a:gd name="T16" fmla="*/ 10800 w 21600"/>
              <a:gd name="T17" fmla="*/ 5310 h 21600"/>
              <a:gd name="T18" fmla="*/ 17236 w 21600"/>
              <a:gd name="T19" fmla="*/ 5806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6462" y="7434"/>
                </a:moveTo>
                <a:cubicBezTo>
                  <a:pt x="7502" y="6094"/>
                  <a:pt x="9103" y="5309"/>
                  <a:pt x="10800" y="5310"/>
                </a:cubicBezTo>
                <a:cubicBezTo>
                  <a:pt x="12496" y="5310"/>
                  <a:pt x="14097" y="6094"/>
                  <a:pt x="15137" y="7434"/>
                </a:cubicBezTo>
                <a:lnTo>
                  <a:pt x="19332" y="4179"/>
                </a:lnTo>
                <a:cubicBezTo>
                  <a:pt x="17286" y="1542"/>
                  <a:pt x="14137" y="-1"/>
                  <a:pt x="10799" y="0"/>
                </a:cubicBezTo>
                <a:cubicBezTo>
                  <a:pt x="7462" y="0"/>
                  <a:pt x="4313" y="1542"/>
                  <a:pt x="2267" y="4179"/>
                </a:cubicBezTo>
                <a:close/>
              </a:path>
            </a:pathLst>
          </a:cu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auto">
          <a:xfrm rot="29581000">
            <a:off x="1828800" y="3733800"/>
            <a:ext cx="1905000" cy="1905000"/>
          </a:xfrm>
          <a:custGeom>
            <a:avLst/>
            <a:gdLst>
              <a:gd name="G0" fmla="+- 5418 0 0"/>
              <a:gd name="G1" fmla="+- -8773859 0 0"/>
              <a:gd name="G2" fmla="+- 0 0 -8773859"/>
              <a:gd name="T0" fmla="*/ 0 256 1"/>
              <a:gd name="T1" fmla="*/ 180 256 1"/>
              <a:gd name="G3" fmla="+- -8773859 T0 T1"/>
              <a:gd name="T2" fmla="*/ 0 256 1"/>
              <a:gd name="T3" fmla="*/ 90 256 1"/>
              <a:gd name="G4" fmla="+- -8773859 T2 T3"/>
              <a:gd name="G5" fmla="*/ G4 2 1"/>
              <a:gd name="T4" fmla="*/ 90 256 1"/>
              <a:gd name="T5" fmla="*/ 0 256 1"/>
              <a:gd name="G6" fmla="+- -8773859 T4 T5"/>
              <a:gd name="G7" fmla="*/ G6 2 1"/>
              <a:gd name="G8" fmla="abs -8773859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18"/>
              <a:gd name="G18" fmla="*/ 5418 1 2"/>
              <a:gd name="G19" fmla="+- G18 5400 0"/>
              <a:gd name="G20" fmla="cos G19 -8773859"/>
              <a:gd name="G21" fmla="sin G19 -8773859"/>
              <a:gd name="G22" fmla="+- G20 10800 0"/>
              <a:gd name="G23" fmla="+- G21 10800 0"/>
              <a:gd name="G24" fmla="+- 10800 0 G20"/>
              <a:gd name="G25" fmla="+- 5418 10800 0"/>
              <a:gd name="G26" fmla="?: G9 G17 G25"/>
              <a:gd name="G27" fmla="?: G9 0 21600"/>
              <a:gd name="G28" fmla="cos 10800 -8773859"/>
              <a:gd name="G29" fmla="sin 10800 -8773859"/>
              <a:gd name="G30" fmla="sin 5418 -8773859"/>
              <a:gd name="G31" fmla="+- G28 10800 0"/>
              <a:gd name="G32" fmla="+- G29 10800 0"/>
              <a:gd name="G33" fmla="+- G30 10800 0"/>
              <a:gd name="G34" fmla="?: G4 0 G31"/>
              <a:gd name="G35" fmla="?: -8773859 G34 0"/>
              <a:gd name="G36" fmla="?: G6 G35 G31"/>
              <a:gd name="G37" fmla="+- 21600 0 G36"/>
              <a:gd name="G38" fmla="?: G4 0 G33"/>
              <a:gd name="G39" fmla="?: -8773859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179 w 21600"/>
              <a:gd name="T15" fmla="*/ 4954 h 21600"/>
              <a:gd name="T16" fmla="*/ 10800 w 21600"/>
              <a:gd name="T17" fmla="*/ 5382 h 21600"/>
              <a:gd name="T18" fmla="*/ 16421 w 21600"/>
              <a:gd name="T19" fmla="*/ 4954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7044" y="6894"/>
                </a:moveTo>
                <a:cubicBezTo>
                  <a:pt x="8053" y="5924"/>
                  <a:pt x="9399" y="5381"/>
                  <a:pt x="10800" y="5382"/>
                </a:cubicBezTo>
                <a:cubicBezTo>
                  <a:pt x="12200" y="5382"/>
                  <a:pt x="13546" y="5924"/>
                  <a:pt x="14555" y="6894"/>
                </a:cubicBezTo>
                <a:lnTo>
                  <a:pt x="18285" y="3015"/>
                </a:lnTo>
                <a:cubicBezTo>
                  <a:pt x="16273" y="1080"/>
                  <a:pt x="13591" y="-1"/>
                  <a:pt x="10799" y="0"/>
                </a:cubicBezTo>
                <a:cubicBezTo>
                  <a:pt x="8008" y="0"/>
                  <a:pt x="5326" y="1080"/>
                  <a:pt x="3314" y="3015"/>
                </a:cubicBezTo>
                <a:close/>
              </a:path>
            </a:pathLst>
          </a:cu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AutoShape 8"/>
          <p:cNvSpPr>
            <a:spLocks noChangeArrowheads="1"/>
          </p:cNvSpPr>
          <p:nvPr/>
        </p:nvSpPr>
        <p:spPr bwMode="auto">
          <a:xfrm rot="2354945">
            <a:off x="1828800" y="3657600"/>
            <a:ext cx="1905000" cy="1905000"/>
          </a:xfrm>
          <a:custGeom>
            <a:avLst/>
            <a:gdLst>
              <a:gd name="G0" fmla="+- 5467 0 0"/>
              <a:gd name="G1" fmla="+- -9259010 0 0"/>
              <a:gd name="G2" fmla="+- 0 0 -9259010"/>
              <a:gd name="T0" fmla="*/ 0 256 1"/>
              <a:gd name="T1" fmla="*/ 180 256 1"/>
              <a:gd name="G3" fmla="+- -9259010 T0 T1"/>
              <a:gd name="T2" fmla="*/ 0 256 1"/>
              <a:gd name="T3" fmla="*/ 90 256 1"/>
              <a:gd name="G4" fmla="+- -9259010 T2 T3"/>
              <a:gd name="G5" fmla="*/ G4 2 1"/>
              <a:gd name="T4" fmla="*/ 90 256 1"/>
              <a:gd name="T5" fmla="*/ 0 256 1"/>
              <a:gd name="G6" fmla="+- -9259010 T4 T5"/>
              <a:gd name="G7" fmla="*/ G6 2 1"/>
              <a:gd name="G8" fmla="abs -925901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67"/>
              <a:gd name="G18" fmla="*/ 5467 1 2"/>
              <a:gd name="G19" fmla="+- G18 5400 0"/>
              <a:gd name="G20" fmla="cos G19 -9259010"/>
              <a:gd name="G21" fmla="sin G19 -9259010"/>
              <a:gd name="G22" fmla="+- G20 10800 0"/>
              <a:gd name="G23" fmla="+- G21 10800 0"/>
              <a:gd name="G24" fmla="+- 10800 0 G20"/>
              <a:gd name="G25" fmla="+- 5467 10800 0"/>
              <a:gd name="G26" fmla="?: G9 G17 G25"/>
              <a:gd name="G27" fmla="?: G9 0 21600"/>
              <a:gd name="G28" fmla="cos 10800 -9259010"/>
              <a:gd name="G29" fmla="sin 10800 -9259010"/>
              <a:gd name="G30" fmla="sin 5467 -9259010"/>
              <a:gd name="G31" fmla="+- G28 10800 0"/>
              <a:gd name="G32" fmla="+- G29 10800 0"/>
              <a:gd name="G33" fmla="+- G30 10800 0"/>
              <a:gd name="G34" fmla="?: G4 0 G31"/>
              <a:gd name="G35" fmla="?: -9259010 G34 0"/>
              <a:gd name="G36" fmla="?: G6 G35 G31"/>
              <a:gd name="G37" fmla="+- 21600 0 G36"/>
              <a:gd name="G38" fmla="?: G4 0 G33"/>
              <a:gd name="G39" fmla="?: -925901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453 w 21600"/>
              <a:gd name="T15" fmla="*/ 5712 h 21600"/>
              <a:gd name="T16" fmla="*/ 10800 w 21600"/>
              <a:gd name="T17" fmla="*/ 5333 h 21600"/>
              <a:gd name="T18" fmla="*/ 17147 w 21600"/>
              <a:gd name="T19" fmla="*/ 5712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6534" y="7380"/>
                </a:moveTo>
                <a:cubicBezTo>
                  <a:pt x="7572" y="6086"/>
                  <a:pt x="9141" y="5332"/>
                  <a:pt x="10800" y="5333"/>
                </a:cubicBezTo>
                <a:cubicBezTo>
                  <a:pt x="12458" y="5333"/>
                  <a:pt x="14027" y="6086"/>
                  <a:pt x="15065" y="7380"/>
                </a:cubicBezTo>
                <a:lnTo>
                  <a:pt x="19226" y="4044"/>
                </a:lnTo>
                <a:cubicBezTo>
                  <a:pt x="17176" y="1487"/>
                  <a:pt x="14076" y="-1"/>
                  <a:pt x="10799" y="0"/>
                </a:cubicBezTo>
                <a:cubicBezTo>
                  <a:pt x="7523" y="0"/>
                  <a:pt x="4423" y="1487"/>
                  <a:pt x="2373" y="4044"/>
                </a:cubicBezTo>
                <a:close/>
              </a:path>
            </a:pathLst>
          </a:cu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AutoShape 9"/>
          <p:cNvSpPr>
            <a:spLocks noChangeArrowheads="1"/>
          </p:cNvSpPr>
          <p:nvPr/>
        </p:nvSpPr>
        <p:spPr bwMode="auto">
          <a:xfrm>
            <a:off x="1676400" y="4876800"/>
            <a:ext cx="1066800" cy="1066800"/>
          </a:xfrm>
          <a:prstGeom prst="smileyFace">
            <a:avLst>
              <a:gd name="adj" fmla="val 4653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AutoShape 10"/>
          <p:cNvSpPr>
            <a:spLocks noChangeArrowheads="1"/>
          </p:cNvSpPr>
          <p:nvPr/>
        </p:nvSpPr>
        <p:spPr bwMode="auto">
          <a:xfrm rot="8242095">
            <a:off x="5334000" y="3810000"/>
            <a:ext cx="1905000" cy="1905000"/>
          </a:xfrm>
          <a:custGeom>
            <a:avLst/>
            <a:gdLst>
              <a:gd name="G0" fmla="+- 5490 0 0"/>
              <a:gd name="G1" fmla="+- -9318624 0 0"/>
              <a:gd name="G2" fmla="+- 0 0 -9318624"/>
              <a:gd name="T0" fmla="*/ 0 256 1"/>
              <a:gd name="T1" fmla="*/ 180 256 1"/>
              <a:gd name="G3" fmla="+- -9318624 T0 T1"/>
              <a:gd name="T2" fmla="*/ 0 256 1"/>
              <a:gd name="T3" fmla="*/ 90 256 1"/>
              <a:gd name="G4" fmla="+- -9318624 T2 T3"/>
              <a:gd name="G5" fmla="*/ G4 2 1"/>
              <a:gd name="T4" fmla="*/ 90 256 1"/>
              <a:gd name="T5" fmla="*/ 0 256 1"/>
              <a:gd name="G6" fmla="+- -9318624 T4 T5"/>
              <a:gd name="G7" fmla="*/ G6 2 1"/>
              <a:gd name="G8" fmla="abs -9318624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90"/>
              <a:gd name="G18" fmla="*/ 5490 1 2"/>
              <a:gd name="G19" fmla="+- G18 5400 0"/>
              <a:gd name="G20" fmla="cos G19 -9318624"/>
              <a:gd name="G21" fmla="sin G19 -9318624"/>
              <a:gd name="G22" fmla="+- G20 10800 0"/>
              <a:gd name="G23" fmla="+- G21 10800 0"/>
              <a:gd name="G24" fmla="+- 10800 0 G20"/>
              <a:gd name="G25" fmla="+- 5490 10800 0"/>
              <a:gd name="G26" fmla="?: G9 G17 G25"/>
              <a:gd name="G27" fmla="?: G9 0 21600"/>
              <a:gd name="G28" fmla="cos 10800 -9318624"/>
              <a:gd name="G29" fmla="sin 10800 -9318624"/>
              <a:gd name="G30" fmla="sin 5490 -9318624"/>
              <a:gd name="G31" fmla="+- G28 10800 0"/>
              <a:gd name="G32" fmla="+- G29 10800 0"/>
              <a:gd name="G33" fmla="+- G30 10800 0"/>
              <a:gd name="G34" fmla="?: G4 0 G31"/>
              <a:gd name="G35" fmla="?: -9318624 G34 0"/>
              <a:gd name="G36" fmla="?: G6 G35 G31"/>
              <a:gd name="G37" fmla="+- 21600 0 G36"/>
              <a:gd name="G38" fmla="?: G4 0 G33"/>
              <a:gd name="G39" fmla="?: -9318624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364 w 21600"/>
              <a:gd name="T15" fmla="*/ 5806 h 21600"/>
              <a:gd name="T16" fmla="*/ 10800 w 21600"/>
              <a:gd name="T17" fmla="*/ 5310 h 21600"/>
              <a:gd name="T18" fmla="*/ 17236 w 21600"/>
              <a:gd name="T19" fmla="*/ 5806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6462" y="7434"/>
                </a:moveTo>
                <a:cubicBezTo>
                  <a:pt x="7502" y="6094"/>
                  <a:pt x="9103" y="5309"/>
                  <a:pt x="10800" y="5310"/>
                </a:cubicBezTo>
                <a:cubicBezTo>
                  <a:pt x="12496" y="5310"/>
                  <a:pt x="14097" y="6094"/>
                  <a:pt x="15137" y="7434"/>
                </a:cubicBezTo>
                <a:lnTo>
                  <a:pt x="19332" y="4179"/>
                </a:lnTo>
                <a:cubicBezTo>
                  <a:pt x="17286" y="1542"/>
                  <a:pt x="14137" y="-1"/>
                  <a:pt x="10799" y="0"/>
                </a:cubicBezTo>
                <a:cubicBezTo>
                  <a:pt x="7462" y="0"/>
                  <a:pt x="4313" y="1542"/>
                  <a:pt x="2267" y="4179"/>
                </a:cubicBezTo>
                <a:close/>
              </a:path>
            </a:pathLst>
          </a:cu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AutoShape 11"/>
          <p:cNvSpPr>
            <a:spLocks noChangeArrowheads="1"/>
          </p:cNvSpPr>
          <p:nvPr/>
        </p:nvSpPr>
        <p:spPr bwMode="auto">
          <a:xfrm>
            <a:off x="5029200" y="4953000"/>
            <a:ext cx="1066800" cy="1066800"/>
          </a:xfrm>
          <a:prstGeom prst="smileyFace">
            <a:avLst>
              <a:gd name="adj" fmla="val 4653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1524000" y="4648200"/>
            <a:ext cx="9144000" cy="2209800"/>
          </a:xfrm>
          <a:prstGeom prst="rect">
            <a:avLst/>
          </a:prstGeom>
          <a:solidFill>
            <a:schemeClr val="accent1">
              <a:alpha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9677401" y="6464300"/>
            <a:ext cx="85953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1100"/>
              <a:t>DevPsy.org</a:t>
            </a:r>
          </a:p>
        </p:txBody>
      </p:sp>
    </p:spTree>
    <p:extLst>
      <p:ext uri="{BB962C8B-B14F-4D97-AF65-F5344CB8AC3E}">
        <p14:creationId xmlns:p14="http://schemas.microsoft.com/office/powerpoint/2010/main" val="155197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 smtClean="0"/>
              <a:t>Cattel</a:t>
            </a:r>
            <a:r>
              <a:rPr lang="lt-LT" dirty="0" smtClean="0"/>
              <a:t> asmenybės bruožai (faktoriai)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fontAlgn="base"/>
            <a:r>
              <a:rPr lang="lt-LT" dirty="0"/>
              <a:t>Skyrė paviršinius ir bazinius bruožus</a:t>
            </a:r>
          </a:p>
          <a:p>
            <a:pPr fontAlgn="base"/>
            <a:r>
              <a:rPr lang="lt-LT" dirty="0"/>
              <a:t>Išskyrė 16 asmenybės faktorių (bruožų)</a:t>
            </a:r>
          </a:p>
          <a:p>
            <a:pPr fontAlgn="base"/>
            <a:r>
              <a:rPr lang="lt-LT" dirty="0"/>
              <a:t>16 PF </a:t>
            </a:r>
            <a:r>
              <a:rPr lang="lt-LT" dirty="0" err="1"/>
              <a:t>scale</a:t>
            </a:r>
            <a:r>
              <a:rPr lang="lt-LT" dirty="0"/>
              <a:t>  (</a:t>
            </a:r>
            <a:r>
              <a:rPr lang="lt-LT" dirty="0" err="1"/>
              <a:t>Cattel</a:t>
            </a:r>
            <a:r>
              <a:rPr lang="lt-LT" dirty="0"/>
              <a:t>, 1949)</a:t>
            </a:r>
          </a:p>
          <a:p>
            <a:endParaRPr lang="lt-LT" dirty="0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092733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16 asmenybės faktorių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lt-LT" dirty="0" smtClean="0"/>
              <a:t>Polinkis bendrauti – uždarumas </a:t>
            </a:r>
          </a:p>
          <a:p>
            <a:pPr marL="514350" indent="-514350">
              <a:buFont typeface="+mj-lt"/>
              <a:buAutoNum type="arabicPeriod"/>
            </a:pPr>
            <a:r>
              <a:rPr lang="lt-LT" dirty="0" smtClean="0"/>
              <a:t>Abstraktus mąstymas – konkretus mąstymas</a:t>
            </a:r>
          </a:p>
          <a:p>
            <a:pPr marL="514350" indent="-514350">
              <a:buFont typeface="+mj-lt"/>
              <a:buAutoNum type="arabicPeriod"/>
            </a:pPr>
            <a:r>
              <a:rPr lang="lt-LT" dirty="0" smtClean="0"/>
              <a:t>Emocinis pastovumas – emocinis nepastovumas</a:t>
            </a:r>
          </a:p>
          <a:p>
            <a:pPr marL="514350" indent="-514350">
              <a:buFont typeface="+mj-lt"/>
              <a:buAutoNum type="arabicPeriod"/>
            </a:pPr>
            <a:r>
              <a:rPr lang="lt-LT" dirty="0" smtClean="0"/>
              <a:t>Dominavimas – nuolankumas</a:t>
            </a:r>
          </a:p>
          <a:p>
            <a:pPr marL="514350" indent="-514350">
              <a:buFont typeface="+mj-lt"/>
              <a:buAutoNum type="arabicPeriod"/>
            </a:pPr>
            <a:r>
              <a:rPr lang="lt-LT" dirty="0" smtClean="0"/>
              <a:t>Nerūpestingumas – Susirūpinimas</a:t>
            </a:r>
          </a:p>
          <a:p>
            <a:pPr marL="514350" indent="-514350">
              <a:buFont typeface="+mj-lt"/>
              <a:buAutoNum type="arabicPeriod"/>
            </a:pPr>
            <a:r>
              <a:rPr lang="lt-LT" dirty="0" smtClean="0"/>
              <a:t>Taisyklių laikymasis – taisyklių vengimas</a:t>
            </a:r>
          </a:p>
          <a:p>
            <a:pPr marL="514350" indent="-514350">
              <a:buFont typeface="+mj-lt"/>
              <a:buAutoNum type="arabicPeriod"/>
            </a:pPr>
            <a:r>
              <a:rPr lang="lt-LT" dirty="0" smtClean="0"/>
              <a:t>Drąsa bendraujant – drovumas</a:t>
            </a:r>
          </a:p>
          <a:p>
            <a:pPr marL="514350" indent="-514350">
              <a:buFont typeface="+mj-lt"/>
              <a:buAutoNum type="arabicPeriod"/>
            </a:pPr>
            <a:r>
              <a:rPr lang="lt-LT" dirty="0" smtClean="0"/>
              <a:t>Moteriškumas, jautrumas – vyriškumas, kietumas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lt-LT" dirty="0" smtClean="0"/>
              <a:t>Įtarumas – pasitikėjimas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lt-LT" dirty="0" smtClean="0"/>
              <a:t>Nepraktiškumas – praktiškumas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lt-LT" dirty="0" smtClean="0"/>
              <a:t>Diplomatiškumas – tiesumas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lt-LT" dirty="0" smtClean="0"/>
              <a:t>Nerimas – ramumas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lt-LT" dirty="0" smtClean="0"/>
              <a:t>Radikalizmas – konservatizmas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lt-LT" dirty="0" smtClean="0"/>
              <a:t>Nepriklausomybė – konformizmas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lt-LT" dirty="0" smtClean="0"/>
              <a:t>Aukšta savikontrolė – žema savikontrolė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lt-LT" dirty="0" smtClean="0"/>
              <a:t>Aukšta įtampa – žema įtampa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8822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Hans Jürgen Eysenck</a:t>
            </a:r>
            <a:r>
              <a:rPr lang="lt-LT" dirty="0" smtClean="0"/>
              <a:t> (1916 – 1997)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672840" cy="4351338"/>
          </a:xfrm>
        </p:spPr>
        <p:txBody>
          <a:bodyPr/>
          <a:lstStyle/>
          <a:p>
            <a:r>
              <a:rPr lang="lt-LT" altLang="lt-LT" dirty="0" smtClean="0"/>
              <a:t>Jaunystėje domėjosi </a:t>
            </a:r>
            <a:r>
              <a:rPr lang="lt-LT" altLang="lt-LT" dirty="0" err="1" smtClean="0"/>
              <a:t>atsrologija</a:t>
            </a:r>
            <a:endParaRPr lang="lt-LT" altLang="lt-LT" dirty="0" smtClean="0"/>
          </a:p>
          <a:p>
            <a:r>
              <a:rPr lang="lt-LT" altLang="lt-LT" dirty="0" smtClean="0"/>
              <a:t>Baigė </a:t>
            </a:r>
            <a:r>
              <a:rPr lang="lt-LT" altLang="lt-LT" dirty="0"/>
              <a:t>psichologiją Londono </a:t>
            </a:r>
            <a:r>
              <a:rPr lang="lt-LT" altLang="lt-LT" dirty="0" smtClean="0"/>
              <a:t>universitete (norėjo studijuoti fiziką)</a:t>
            </a:r>
            <a:endParaRPr lang="lt-LT" altLang="lt-LT" dirty="0"/>
          </a:p>
          <a:p>
            <a:r>
              <a:rPr lang="lt-LT" altLang="lt-LT" dirty="0"/>
              <a:t>Dirbo ligoninėje</a:t>
            </a:r>
          </a:p>
          <a:p>
            <a:r>
              <a:rPr lang="lt-LT" dirty="0" smtClean="0"/>
              <a:t>Turėjo 2 žmonas</a:t>
            </a:r>
            <a:endParaRPr lang="en-US" dirty="0"/>
          </a:p>
        </p:txBody>
      </p:sp>
      <p:pic>
        <p:nvPicPr>
          <p:cNvPr id="1026" name="Picture 2" descr="http://syxlx.snnu.edu.cn/en/ewebcenter/uploadFiles/letterSmallImg/201104/201104250959167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7340" y="1825625"/>
            <a:ext cx="1780650" cy="2471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thefamouspeople.com/profiles/images/hans-eysenck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4580" y="3228340"/>
            <a:ext cx="41148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75276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ntraštė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 smtClean="0"/>
              <a:t>Eysenck</a:t>
            </a:r>
            <a:r>
              <a:rPr lang="lt-LT" dirty="0" smtClean="0"/>
              <a:t> ir jo </a:t>
            </a:r>
            <a:r>
              <a:rPr lang="lt-LT" dirty="0" err="1" smtClean="0"/>
              <a:t>superfaktoriai</a:t>
            </a:r>
            <a:endParaRPr lang="lt-LT" dirty="0"/>
          </a:p>
        </p:txBody>
      </p:sp>
      <p:graphicFrame>
        <p:nvGraphicFramePr>
          <p:cNvPr id="7" name="Turinio vietos rezervavimo ženklas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7805866"/>
              </p:ext>
            </p:extLst>
          </p:nvPr>
        </p:nvGraphicFramePr>
        <p:xfrm>
          <a:off x="813148" y="1487423"/>
          <a:ext cx="105156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E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N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P</a:t>
                      </a:r>
                      <a:endParaRPr lang="lt-LT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1+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2+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3-</a:t>
                      </a:r>
                      <a:endParaRPr lang="lt-LT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7+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5+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4-</a:t>
                      </a:r>
                      <a:endParaRPr lang="lt-LT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10-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6+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8-</a:t>
                      </a:r>
                      <a:endParaRPr lang="lt-LT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13-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9+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16+</a:t>
                      </a:r>
                      <a:endParaRPr lang="lt-LT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15+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11+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18+</a:t>
                      </a:r>
                      <a:endParaRPr lang="lt-LT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20+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12+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21-</a:t>
                      </a:r>
                      <a:endParaRPr lang="lt-LT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22-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14+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26+</a:t>
                      </a:r>
                      <a:endParaRPr lang="lt-LT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23+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17+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28-</a:t>
                      </a:r>
                      <a:endParaRPr lang="lt-LT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25+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19+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29-</a:t>
                      </a:r>
                      <a:endParaRPr lang="lt-LT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27+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24+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30-</a:t>
                      </a:r>
                      <a:endParaRPr lang="lt-LT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2303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Bruo</a:t>
            </a:r>
            <a:r>
              <a:rPr lang="lt-LT" dirty="0" err="1" smtClean="0"/>
              <a:t>žų</a:t>
            </a:r>
            <a:r>
              <a:rPr lang="lt-LT" dirty="0" smtClean="0"/>
              <a:t> teorijos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/>
            <a:r>
              <a:rPr lang="lt-LT" dirty="0"/>
              <a:t>Žmogaus asmenybės pagrindas – sąlyginai pastovių bruožų (</a:t>
            </a:r>
            <a:r>
              <a:rPr lang="lt-LT" dirty="0" err="1"/>
              <a:t>dispozicijų</a:t>
            </a:r>
            <a:r>
              <a:rPr lang="lt-LT" dirty="0"/>
              <a:t>) derinys</a:t>
            </a:r>
          </a:p>
          <a:p>
            <a:pPr fontAlgn="base"/>
            <a:r>
              <a:rPr lang="lt-LT" dirty="0"/>
              <a:t>Remiasi empiriniais tyrimais, statistiniais metodais – </a:t>
            </a:r>
            <a:r>
              <a:rPr lang="lt-LT" dirty="0" err="1"/>
              <a:t>faktorine</a:t>
            </a:r>
            <a:r>
              <a:rPr lang="lt-LT" dirty="0"/>
              <a:t> analize</a:t>
            </a:r>
          </a:p>
          <a:p>
            <a:pPr fontAlgn="base"/>
            <a:r>
              <a:rPr lang="lt-LT" dirty="0"/>
              <a:t>Siekia atskleisti individualius skirtumus</a:t>
            </a:r>
          </a:p>
          <a:p>
            <a:pPr marL="0" indent="0">
              <a:buNone/>
            </a:pPr>
            <a:r>
              <a:rPr lang="lt-LT" b="0" dirty="0" smtClean="0">
                <a:effectLst/>
              </a:rPr>
              <a:t/>
            </a:r>
            <a:br>
              <a:rPr lang="lt-LT" b="0" dirty="0" smtClean="0">
                <a:effectLst/>
              </a:rPr>
            </a:br>
            <a:r>
              <a:rPr lang="lt-LT" i="1" dirty="0"/>
              <a:t>Kiekvienas žmogus tam tikromis savybėmis a) panašus į visus kirtus, b) </a:t>
            </a:r>
            <a:r>
              <a:rPr lang="lt-LT" b="1" i="1" dirty="0"/>
              <a:t>panašus į kai kuriuos kitus</a:t>
            </a:r>
            <a:r>
              <a:rPr lang="lt-LT" i="1" dirty="0"/>
              <a:t>, c) skiriasi nuo visų žmonių </a:t>
            </a:r>
            <a:r>
              <a:rPr lang="lt-LT" dirty="0"/>
              <a:t>(</a:t>
            </a:r>
            <a:r>
              <a:rPr lang="lt-LT" dirty="0" err="1"/>
              <a:t>Kluckhohn</a:t>
            </a:r>
            <a:r>
              <a:rPr lang="lt-LT" dirty="0"/>
              <a:t>, </a:t>
            </a:r>
            <a:r>
              <a:rPr lang="lt-LT" dirty="0" err="1"/>
              <a:t>Murray</a:t>
            </a:r>
            <a:r>
              <a:rPr lang="lt-LT" dirty="0"/>
              <a:t>, 1961)</a:t>
            </a:r>
            <a:endParaRPr lang="lt-LT" b="0" dirty="0" smtClean="0">
              <a:effectLst/>
            </a:endParaRPr>
          </a:p>
          <a:p>
            <a:pPr marL="0" indent="0">
              <a:buNone/>
            </a:pPr>
            <a:r>
              <a:rPr lang="lt-LT" dirty="0" smtClean="0"/>
              <a:t/>
            </a:r>
            <a:br>
              <a:rPr lang="lt-LT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0244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Faktorių (bruožų) nustatymo kriterijai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lt-LT" sz="3200" dirty="0" err="1" smtClean="0"/>
              <a:t>Psichometriniai</a:t>
            </a:r>
            <a:r>
              <a:rPr lang="lt-LT" sz="3200" dirty="0" smtClean="0"/>
              <a:t> rodikliai (rezultatai turi būti pakartojami)</a:t>
            </a:r>
          </a:p>
          <a:p>
            <a:pPr marL="514350" indent="-514350">
              <a:buFont typeface="+mj-lt"/>
              <a:buAutoNum type="arabicPeriod"/>
            </a:pPr>
            <a:r>
              <a:rPr lang="lt-LT" sz="3200" dirty="0" smtClean="0"/>
              <a:t>Paveldimumas (pašalina išmoktas charakteristikas)</a:t>
            </a:r>
          </a:p>
          <a:p>
            <a:pPr marL="514350" indent="-514350">
              <a:buFont typeface="+mj-lt"/>
              <a:buAutoNum type="arabicPeriod"/>
            </a:pPr>
            <a:r>
              <a:rPr lang="lt-LT" sz="3200" dirty="0" smtClean="0"/>
              <a:t>Prasmingi teoriniu požiūriu (dedukcinis metodas)</a:t>
            </a:r>
          </a:p>
          <a:p>
            <a:pPr marL="514350" indent="-514350">
              <a:buFont typeface="+mj-lt"/>
              <a:buAutoNum type="arabicPeriod"/>
            </a:pPr>
            <a:r>
              <a:rPr lang="lt-LT" sz="3200" dirty="0" smtClean="0"/>
              <a:t>Socialinė reikšmė (faktoriai turi būti susiję su socialinėmis charakteristikomis, pvz., išskirtiniais sportiniais rezultatais, priklausomybe ir kt.)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304031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Organization Chart 7"/>
          <p:cNvGrpSpPr>
            <a:grpSpLocks/>
          </p:cNvGrpSpPr>
          <p:nvPr/>
        </p:nvGrpSpPr>
        <p:grpSpPr bwMode="auto">
          <a:xfrm>
            <a:off x="975360" y="503873"/>
            <a:ext cx="9852277" cy="5653103"/>
            <a:chOff x="272" y="151"/>
            <a:chExt cx="6908" cy="1954"/>
          </a:xfrm>
        </p:grpSpPr>
        <p:cxnSp>
          <p:nvCxnSpPr>
            <p:cNvPr id="1028" name="_s1028"/>
            <p:cNvCxnSpPr>
              <a:cxnSpLocks noChangeShapeType="1"/>
              <a:stCxn id="26" idx="1"/>
              <a:endCxn id="14" idx="2"/>
            </p:cNvCxnSpPr>
            <p:nvPr/>
          </p:nvCxnSpPr>
          <p:spPr bwMode="auto">
            <a:xfrm rot="10800000">
              <a:off x="6460" y="1303"/>
              <a:ext cx="143" cy="725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" name="_s1029"/>
            <p:cNvCxnSpPr>
              <a:cxnSpLocks noChangeShapeType="1"/>
              <a:stCxn id="25" idx="1"/>
              <a:endCxn id="14" idx="2"/>
            </p:cNvCxnSpPr>
            <p:nvPr/>
          </p:nvCxnSpPr>
          <p:spPr bwMode="auto">
            <a:xfrm rot="10800000">
              <a:off x="6459" y="1303"/>
              <a:ext cx="144" cy="35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" name="_s1030"/>
            <p:cNvCxnSpPr>
              <a:cxnSpLocks noChangeShapeType="1"/>
              <a:stCxn id="24" idx="1"/>
              <a:endCxn id="13" idx="2"/>
            </p:cNvCxnSpPr>
            <p:nvPr/>
          </p:nvCxnSpPr>
          <p:spPr bwMode="auto">
            <a:xfrm rot="10800000">
              <a:off x="5252" y="1303"/>
              <a:ext cx="200" cy="725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1" name="_s1031"/>
            <p:cNvCxnSpPr>
              <a:cxnSpLocks noChangeShapeType="1"/>
              <a:stCxn id="23" idx="1"/>
              <a:endCxn id="13" idx="2"/>
            </p:cNvCxnSpPr>
            <p:nvPr/>
          </p:nvCxnSpPr>
          <p:spPr bwMode="auto">
            <a:xfrm rot="10800000">
              <a:off x="5252" y="1303"/>
              <a:ext cx="200" cy="35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2" name="_s1032"/>
            <p:cNvCxnSpPr>
              <a:cxnSpLocks noChangeShapeType="1"/>
              <a:stCxn id="22" idx="1"/>
              <a:endCxn id="12" idx="2"/>
            </p:cNvCxnSpPr>
            <p:nvPr/>
          </p:nvCxnSpPr>
          <p:spPr bwMode="auto">
            <a:xfrm rot="10800000">
              <a:off x="4157" y="1303"/>
              <a:ext cx="144" cy="725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3" name="_s1033"/>
            <p:cNvCxnSpPr>
              <a:cxnSpLocks noChangeShapeType="1"/>
              <a:stCxn id="21" idx="1"/>
              <a:endCxn id="12" idx="2"/>
            </p:cNvCxnSpPr>
            <p:nvPr/>
          </p:nvCxnSpPr>
          <p:spPr bwMode="auto">
            <a:xfrm rot="10800000">
              <a:off x="4157" y="1303"/>
              <a:ext cx="144" cy="35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4" name="_s1034"/>
            <p:cNvCxnSpPr>
              <a:cxnSpLocks noChangeShapeType="1"/>
              <a:stCxn id="20" idx="1"/>
              <a:endCxn id="11" idx="2"/>
            </p:cNvCxnSpPr>
            <p:nvPr/>
          </p:nvCxnSpPr>
          <p:spPr bwMode="auto">
            <a:xfrm rot="10800000">
              <a:off x="3006" y="1303"/>
              <a:ext cx="144" cy="725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5" name="_s1035"/>
            <p:cNvCxnSpPr>
              <a:cxnSpLocks noChangeShapeType="1"/>
              <a:stCxn id="19" idx="1"/>
              <a:endCxn id="11" idx="2"/>
            </p:cNvCxnSpPr>
            <p:nvPr/>
          </p:nvCxnSpPr>
          <p:spPr bwMode="auto">
            <a:xfrm rot="10800000">
              <a:off x="3006" y="1303"/>
              <a:ext cx="144" cy="36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6" name="_s1036"/>
            <p:cNvCxnSpPr>
              <a:cxnSpLocks noChangeShapeType="1"/>
              <a:stCxn id="18" idx="1"/>
              <a:endCxn id="10" idx="2"/>
            </p:cNvCxnSpPr>
            <p:nvPr/>
          </p:nvCxnSpPr>
          <p:spPr bwMode="auto">
            <a:xfrm rot="10800000">
              <a:off x="1855" y="1303"/>
              <a:ext cx="144" cy="725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7" name="_s1037"/>
            <p:cNvCxnSpPr>
              <a:cxnSpLocks noChangeShapeType="1"/>
              <a:stCxn id="17" idx="1"/>
              <a:endCxn id="10" idx="2"/>
            </p:cNvCxnSpPr>
            <p:nvPr/>
          </p:nvCxnSpPr>
          <p:spPr bwMode="auto">
            <a:xfrm rot="10800000">
              <a:off x="1855" y="1303"/>
              <a:ext cx="144" cy="35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8" name="_s1038"/>
            <p:cNvCxnSpPr>
              <a:cxnSpLocks noChangeShapeType="1"/>
              <a:stCxn id="16" idx="1"/>
              <a:endCxn id="9" idx="2"/>
            </p:cNvCxnSpPr>
            <p:nvPr/>
          </p:nvCxnSpPr>
          <p:spPr bwMode="auto">
            <a:xfrm rot="10800000">
              <a:off x="704" y="1303"/>
              <a:ext cx="144" cy="725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9" name="_s1039"/>
            <p:cNvCxnSpPr>
              <a:cxnSpLocks noChangeShapeType="1"/>
              <a:stCxn id="15" idx="1"/>
              <a:endCxn id="9" idx="2"/>
            </p:cNvCxnSpPr>
            <p:nvPr/>
          </p:nvCxnSpPr>
          <p:spPr bwMode="auto">
            <a:xfrm rot="10800000">
              <a:off x="704" y="1303"/>
              <a:ext cx="144" cy="36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0" name="_s1040"/>
            <p:cNvCxnSpPr>
              <a:cxnSpLocks noChangeShapeType="1"/>
              <a:stCxn id="14" idx="0"/>
              <a:endCxn id="8" idx="2"/>
            </p:cNvCxnSpPr>
            <p:nvPr/>
          </p:nvCxnSpPr>
          <p:spPr bwMode="auto">
            <a:xfrm rot="5400000" flipH="1">
              <a:off x="5813" y="367"/>
              <a:ext cx="144" cy="1151"/>
            </a:xfrm>
            <a:prstGeom prst="bentConnector3">
              <a:avLst>
                <a:gd name="adj1" fmla="val 27375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1" name="_s1041"/>
            <p:cNvCxnSpPr>
              <a:cxnSpLocks noChangeShapeType="1"/>
              <a:stCxn id="13" idx="0"/>
              <a:endCxn id="8" idx="2"/>
            </p:cNvCxnSpPr>
            <p:nvPr/>
          </p:nvCxnSpPr>
          <p:spPr bwMode="auto">
            <a:xfrm flipV="1">
              <a:off x="5252" y="871"/>
              <a:ext cx="56" cy="1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2" name="_s1042"/>
            <p:cNvCxnSpPr>
              <a:cxnSpLocks noChangeShapeType="1"/>
              <a:stCxn id="12" idx="0"/>
              <a:endCxn id="8" idx="2"/>
            </p:cNvCxnSpPr>
            <p:nvPr/>
          </p:nvCxnSpPr>
          <p:spPr bwMode="auto">
            <a:xfrm rot="16200000">
              <a:off x="4662" y="367"/>
              <a:ext cx="144" cy="1151"/>
            </a:xfrm>
            <a:prstGeom prst="bentConnector3">
              <a:avLst>
                <a:gd name="adj1" fmla="val 27375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3" name="_s1043"/>
            <p:cNvCxnSpPr>
              <a:cxnSpLocks noChangeShapeType="1"/>
              <a:stCxn id="11" idx="0"/>
              <a:endCxn id="7" idx="2"/>
            </p:cNvCxnSpPr>
            <p:nvPr/>
          </p:nvCxnSpPr>
          <p:spPr bwMode="auto">
            <a:xfrm rot="5400000" flipH="1">
              <a:off x="2359" y="367"/>
              <a:ext cx="144" cy="1151"/>
            </a:xfrm>
            <a:prstGeom prst="bentConnector3">
              <a:avLst>
                <a:gd name="adj1" fmla="val 27375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4" name="_s1044"/>
            <p:cNvCxnSpPr>
              <a:cxnSpLocks noChangeShapeType="1"/>
              <a:stCxn id="10" idx="0"/>
              <a:endCxn id="7" idx="2"/>
            </p:cNvCxnSpPr>
            <p:nvPr/>
          </p:nvCxnSpPr>
          <p:spPr bwMode="auto">
            <a:xfrm rot="16200000">
              <a:off x="1784" y="942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5" name="_s1045"/>
            <p:cNvCxnSpPr>
              <a:cxnSpLocks noChangeShapeType="1"/>
              <a:stCxn id="9" idx="0"/>
              <a:endCxn id="7" idx="2"/>
            </p:cNvCxnSpPr>
            <p:nvPr/>
          </p:nvCxnSpPr>
          <p:spPr bwMode="auto">
            <a:xfrm rot="16200000">
              <a:off x="1208" y="368"/>
              <a:ext cx="144" cy="1150"/>
            </a:xfrm>
            <a:prstGeom prst="bentConnector3">
              <a:avLst>
                <a:gd name="adj1" fmla="val 27375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6" name="_s1046"/>
            <p:cNvCxnSpPr>
              <a:cxnSpLocks noChangeShapeType="1"/>
              <a:stCxn id="8" idx="0"/>
              <a:endCxn id="6" idx="2"/>
            </p:cNvCxnSpPr>
            <p:nvPr/>
          </p:nvCxnSpPr>
          <p:spPr bwMode="auto">
            <a:xfrm rot="16200000" flipV="1">
              <a:off x="4269" y="-456"/>
              <a:ext cx="144" cy="193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7" name="_s1047"/>
            <p:cNvCxnSpPr>
              <a:cxnSpLocks noChangeShapeType="1"/>
              <a:stCxn id="7" idx="0"/>
              <a:endCxn id="6" idx="2"/>
            </p:cNvCxnSpPr>
            <p:nvPr/>
          </p:nvCxnSpPr>
          <p:spPr bwMode="auto">
            <a:xfrm rot="5400000" flipH="1" flipV="1">
              <a:off x="2542" y="-248"/>
              <a:ext cx="144" cy="1519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" name="_s1048"/>
            <p:cNvSpPr>
              <a:spLocks noChangeArrowheads="1"/>
            </p:cNvSpPr>
            <p:nvPr/>
          </p:nvSpPr>
          <p:spPr bwMode="auto">
            <a:xfrm>
              <a:off x="2287" y="151"/>
              <a:ext cx="217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Introversija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_s1049"/>
            <p:cNvSpPr>
              <a:spLocks noChangeArrowheads="1"/>
            </p:cNvSpPr>
            <p:nvPr/>
          </p:nvSpPr>
          <p:spPr bwMode="auto">
            <a:xfrm>
              <a:off x="1423" y="58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Atkaklumas</a:t>
              </a: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_s1050"/>
            <p:cNvSpPr>
              <a:spLocks noChangeArrowheads="1"/>
            </p:cNvSpPr>
            <p:nvPr/>
          </p:nvSpPr>
          <p:spPr bwMode="auto">
            <a:xfrm>
              <a:off x="4876" y="58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Drovumas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_s1051"/>
            <p:cNvSpPr>
              <a:spLocks noChangeArrowheads="1"/>
            </p:cNvSpPr>
            <p:nvPr/>
          </p:nvSpPr>
          <p:spPr bwMode="auto">
            <a:xfrm>
              <a:off x="272" y="1015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Užbaigia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mokyklinius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darbus</a:t>
              </a: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_s1052"/>
            <p:cNvSpPr>
              <a:spLocks noChangeArrowheads="1"/>
            </p:cNvSpPr>
            <p:nvPr/>
          </p:nvSpPr>
          <p:spPr bwMode="auto">
            <a:xfrm>
              <a:off x="1423" y="1015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Pastovūs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hobi</a:t>
              </a: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_s1053"/>
            <p:cNvSpPr>
              <a:spLocks noChangeArrowheads="1"/>
            </p:cNvSpPr>
            <p:nvPr/>
          </p:nvSpPr>
          <p:spPr bwMode="auto">
            <a:xfrm>
              <a:off x="2574" y="1015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Baigia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darbus</a:t>
              </a: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_s1054"/>
            <p:cNvSpPr>
              <a:spLocks noChangeArrowheads="1"/>
            </p:cNvSpPr>
            <p:nvPr/>
          </p:nvSpPr>
          <p:spPr bwMode="auto">
            <a:xfrm>
              <a:off x="3725" y="1015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Mokosi vienas</a:t>
              </a:r>
              <a:endPara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_s1055"/>
            <p:cNvSpPr>
              <a:spLocks noChangeArrowheads="1"/>
            </p:cNvSpPr>
            <p:nvPr/>
          </p:nvSpPr>
          <p:spPr bwMode="auto">
            <a:xfrm>
              <a:off x="4765" y="1015"/>
              <a:ext cx="975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Atmeta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kvietimus</a:t>
              </a: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_s1056"/>
            <p:cNvSpPr>
              <a:spLocks noChangeArrowheads="1"/>
            </p:cNvSpPr>
            <p:nvPr/>
          </p:nvSpPr>
          <p:spPr bwMode="auto">
            <a:xfrm>
              <a:off x="6028" y="1015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Hobi užsiima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vienas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_s1057"/>
            <p:cNvSpPr>
              <a:spLocks noChangeArrowheads="1"/>
            </p:cNvSpPr>
            <p:nvPr/>
          </p:nvSpPr>
          <p:spPr bwMode="auto">
            <a:xfrm>
              <a:off x="848" y="1591"/>
              <a:ext cx="575" cy="14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_s1058"/>
            <p:cNvSpPr>
              <a:spLocks noChangeArrowheads="1"/>
            </p:cNvSpPr>
            <p:nvPr/>
          </p:nvSpPr>
          <p:spPr bwMode="auto">
            <a:xfrm>
              <a:off x="848" y="1951"/>
              <a:ext cx="577" cy="15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_s1059"/>
            <p:cNvSpPr>
              <a:spLocks noChangeArrowheads="1"/>
            </p:cNvSpPr>
            <p:nvPr/>
          </p:nvSpPr>
          <p:spPr bwMode="auto">
            <a:xfrm>
              <a:off x="1999" y="1590"/>
              <a:ext cx="577" cy="14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_s1060"/>
            <p:cNvSpPr>
              <a:spLocks noChangeArrowheads="1"/>
            </p:cNvSpPr>
            <p:nvPr/>
          </p:nvSpPr>
          <p:spPr bwMode="auto">
            <a:xfrm>
              <a:off x="1999" y="1950"/>
              <a:ext cx="577" cy="15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_s1061"/>
            <p:cNvSpPr>
              <a:spLocks noChangeArrowheads="1"/>
            </p:cNvSpPr>
            <p:nvPr/>
          </p:nvSpPr>
          <p:spPr bwMode="auto">
            <a:xfrm>
              <a:off x="3150" y="1590"/>
              <a:ext cx="574" cy="14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_s1062"/>
            <p:cNvSpPr>
              <a:spLocks noChangeArrowheads="1"/>
            </p:cNvSpPr>
            <p:nvPr/>
          </p:nvSpPr>
          <p:spPr bwMode="auto">
            <a:xfrm>
              <a:off x="3150" y="1950"/>
              <a:ext cx="577" cy="15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_s1063"/>
            <p:cNvSpPr>
              <a:spLocks noChangeArrowheads="1"/>
            </p:cNvSpPr>
            <p:nvPr/>
          </p:nvSpPr>
          <p:spPr bwMode="auto">
            <a:xfrm>
              <a:off x="4301" y="1590"/>
              <a:ext cx="577" cy="14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_s1064"/>
            <p:cNvSpPr>
              <a:spLocks noChangeArrowheads="1"/>
            </p:cNvSpPr>
            <p:nvPr/>
          </p:nvSpPr>
          <p:spPr bwMode="auto">
            <a:xfrm>
              <a:off x="4301" y="1950"/>
              <a:ext cx="577" cy="15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_s1065"/>
            <p:cNvSpPr>
              <a:spLocks noChangeArrowheads="1"/>
            </p:cNvSpPr>
            <p:nvPr/>
          </p:nvSpPr>
          <p:spPr bwMode="auto">
            <a:xfrm>
              <a:off x="5452" y="1590"/>
              <a:ext cx="576" cy="14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_s1066"/>
            <p:cNvSpPr>
              <a:spLocks noChangeArrowheads="1"/>
            </p:cNvSpPr>
            <p:nvPr/>
          </p:nvSpPr>
          <p:spPr bwMode="auto">
            <a:xfrm>
              <a:off x="5452" y="1950"/>
              <a:ext cx="577" cy="15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_s1067"/>
            <p:cNvSpPr>
              <a:spLocks noChangeArrowheads="1"/>
            </p:cNvSpPr>
            <p:nvPr/>
          </p:nvSpPr>
          <p:spPr bwMode="auto">
            <a:xfrm>
              <a:off x="6603" y="1590"/>
              <a:ext cx="577" cy="14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_s1068"/>
            <p:cNvSpPr>
              <a:spLocks noChangeArrowheads="1"/>
            </p:cNvSpPr>
            <p:nvPr/>
          </p:nvSpPr>
          <p:spPr bwMode="auto">
            <a:xfrm>
              <a:off x="6603" y="1950"/>
              <a:ext cx="577" cy="15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0261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Asmenybės dimensijos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lt-LT" dirty="0" err="1" smtClean="0"/>
              <a:t>Ekstraversija</a:t>
            </a:r>
            <a:endParaRPr lang="lt-LT" dirty="0" smtClean="0"/>
          </a:p>
          <a:p>
            <a:pPr marL="514350" indent="-514350">
              <a:buFont typeface="+mj-lt"/>
              <a:buAutoNum type="arabicPeriod"/>
            </a:pPr>
            <a:r>
              <a:rPr lang="lt-LT" dirty="0" err="1" smtClean="0"/>
              <a:t>Neurotiškumas</a:t>
            </a:r>
            <a:endParaRPr lang="lt-LT" dirty="0" smtClean="0"/>
          </a:p>
          <a:p>
            <a:pPr marL="514350" indent="-514350">
              <a:buFont typeface="+mj-lt"/>
              <a:buAutoNum type="arabicPeriod"/>
            </a:pPr>
            <a:r>
              <a:rPr lang="lt-LT" dirty="0" err="1" smtClean="0"/>
              <a:t>Psichotizmas</a:t>
            </a:r>
            <a:endParaRPr lang="lt-LT" dirty="0" smtClean="0"/>
          </a:p>
          <a:p>
            <a:pPr marL="0" indent="0">
              <a:buNone/>
            </a:pPr>
            <a:endParaRPr lang="lt-LT" dirty="0"/>
          </a:p>
        </p:txBody>
      </p:sp>
      <p:pic>
        <p:nvPicPr>
          <p:cNvPr id="2052" name="Picture 4" descr="https://41.media.tumblr.com/73cf1af993e61e1d084d43a8c11d15af/tumblr_nunwnqFJUp1tpri36o1_5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7575" y="1414463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085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Atitikimas kriterijams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lt-LT" dirty="0" err="1" smtClean="0"/>
              <a:t>Psichometrinis</a:t>
            </a:r>
            <a:r>
              <a:rPr lang="lt-LT" dirty="0" smtClean="0"/>
              <a:t> pagrindas (ypač E ir N)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t-LT" dirty="0" smtClean="0"/>
              <a:t>Biologinis pagrindas (kritikavo BIG </a:t>
            </a:r>
            <a:r>
              <a:rPr lang="lt-LT" dirty="0" err="1" smtClean="0"/>
              <a:t>Five</a:t>
            </a:r>
            <a:r>
              <a:rPr lang="lt-LT" dirty="0" smtClean="0"/>
              <a:t> </a:t>
            </a:r>
            <a:r>
              <a:rPr lang="lt-LT" dirty="0" err="1" smtClean="0"/>
              <a:t>sutarumą</a:t>
            </a:r>
            <a:r>
              <a:rPr lang="lt-LT" dirty="0" smtClean="0"/>
              <a:t> ir sąmoningumą)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t-LT" dirty="0" smtClean="0"/>
              <a:t>Teorinis pagrindas (pvz., E – </a:t>
            </a:r>
            <a:r>
              <a:rPr lang="lt-LT" dirty="0" err="1" smtClean="0"/>
              <a:t>Jung</a:t>
            </a:r>
            <a:r>
              <a:rPr lang="lt-LT" dirty="0" smtClean="0"/>
              <a:t>, N – </a:t>
            </a:r>
            <a:r>
              <a:rPr lang="lt-LT" dirty="0" err="1" smtClean="0"/>
              <a:t>Freud</a:t>
            </a:r>
            <a:r>
              <a:rPr lang="lt-LT" dirty="0" smtClean="0"/>
              <a:t>, P – </a:t>
            </a:r>
            <a:r>
              <a:rPr lang="lt-LT" dirty="0" err="1" smtClean="0"/>
              <a:t>Maslow</a:t>
            </a:r>
            <a:r>
              <a:rPr lang="lt-LT" dirty="0" smtClean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t-LT" dirty="0" smtClean="0"/>
              <a:t>Socialinė reikšmė (narkotikų vartojimas, seksualinis, nusikalstamas elgesys, vėžys ir kraujagyslių sistemos sutrikimai, kūrybiškumas)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525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Kas yra jautresnis stimuliacijai?</a:t>
            </a:r>
            <a:endParaRPr lang="en-US" dirty="0"/>
          </a:p>
        </p:txBody>
      </p:sp>
      <p:pic>
        <p:nvPicPr>
          <p:cNvPr id="7170" name="Picture 2" descr="http://drop.ndtv.com/cooks/cms/ingredient/lemo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38664" y="2103438"/>
            <a:ext cx="5914671" cy="3932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21122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iagram 6"/>
          <p:cNvGrpSpPr>
            <a:grpSpLocks/>
          </p:cNvGrpSpPr>
          <p:nvPr/>
        </p:nvGrpSpPr>
        <p:grpSpPr bwMode="auto">
          <a:xfrm>
            <a:off x="3322639" y="385764"/>
            <a:ext cx="5475288" cy="5410200"/>
            <a:chOff x="1133" y="243"/>
            <a:chExt cx="3449" cy="3408"/>
          </a:xfrm>
          <a:solidFill>
            <a:schemeClr val="accent4"/>
          </a:solid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3" name="_s3076"/>
            <p:cNvSpPr>
              <a:spLocks noChangeShapeType="1"/>
            </p:cNvSpPr>
            <p:nvPr/>
          </p:nvSpPr>
          <p:spPr bwMode="auto">
            <a:xfrm flipH="1" flipV="1">
              <a:off x="2241" y="1253"/>
              <a:ext cx="365" cy="433"/>
            </a:xfrm>
            <a:prstGeom prst="line">
              <a:avLst/>
            </a:prstGeom>
            <a:grpFill/>
            <a:ln w="2857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_s3077"/>
            <p:cNvSpPr>
              <a:spLocks noChangeArrowheads="1"/>
            </p:cNvSpPr>
            <p:nvPr/>
          </p:nvSpPr>
          <p:spPr bwMode="auto">
            <a:xfrm>
              <a:off x="1595" y="559"/>
              <a:ext cx="787" cy="787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Socialus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" name="_s3078"/>
            <p:cNvSpPr>
              <a:spLocks noChangeShapeType="1"/>
            </p:cNvSpPr>
            <p:nvPr/>
          </p:nvSpPr>
          <p:spPr bwMode="auto">
            <a:xfrm flipH="1" flipV="1">
              <a:off x="1913" y="1821"/>
              <a:ext cx="558" cy="97"/>
            </a:xfrm>
            <a:prstGeom prst="line">
              <a:avLst/>
            </a:prstGeom>
            <a:grpFill/>
            <a:ln w="2857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_s3079"/>
            <p:cNvSpPr>
              <a:spLocks noChangeArrowheads="1"/>
            </p:cNvSpPr>
            <p:nvPr/>
          </p:nvSpPr>
          <p:spPr bwMode="auto">
            <a:xfrm>
              <a:off x="1133" y="1360"/>
              <a:ext cx="787" cy="787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Rizikuojantis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_s3080"/>
            <p:cNvSpPr>
              <a:spLocks noChangeShapeType="1"/>
            </p:cNvSpPr>
            <p:nvPr/>
          </p:nvSpPr>
          <p:spPr bwMode="auto">
            <a:xfrm flipH="1">
              <a:off x="2027" y="2183"/>
              <a:ext cx="490" cy="284"/>
            </a:xfrm>
            <a:prstGeom prst="line">
              <a:avLst/>
            </a:prstGeom>
            <a:grpFill/>
            <a:ln w="2857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_s3081"/>
            <p:cNvSpPr>
              <a:spLocks noChangeArrowheads="1"/>
            </p:cNvSpPr>
            <p:nvPr/>
          </p:nvSpPr>
          <p:spPr bwMode="auto">
            <a:xfrm>
              <a:off x="1294" y="2270"/>
              <a:ext cx="787" cy="787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Užplūstantis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(surgent)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_s3082"/>
            <p:cNvSpPr>
              <a:spLocks noChangeShapeType="1"/>
            </p:cNvSpPr>
            <p:nvPr/>
          </p:nvSpPr>
          <p:spPr bwMode="auto">
            <a:xfrm flipH="1">
              <a:off x="2530" y="2356"/>
              <a:ext cx="193" cy="532"/>
            </a:xfrm>
            <a:prstGeom prst="line">
              <a:avLst/>
            </a:prstGeom>
            <a:grpFill/>
            <a:ln w="2857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_s3083"/>
            <p:cNvSpPr>
              <a:spLocks noChangeArrowheads="1"/>
            </p:cNvSpPr>
            <p:nvPr/>
          </p:nvSpPr>
          <p:spPr bwMode="auto">
            <a:xfrm>
              <a:off x="2002" y="2864"/>
              <a:ext cx="787" cy="787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Dominuo</a:t>
              </a:r>
              <a:r>
                <a:rPr kumimoji="0" lang="lt-LT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-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jantis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_s3084"/>
            <p:cNvSpPr>
              <a:spLocks noChangeShapeType="1"/>
            </p:cNvSpPr>
            <p:nvPr/>
          </p:nvSpPr>
          <p:spPr bwMode="auto">
            <a:xfrm>
              <a:off x="2992" y="2356"/>
              <a:ext cx="194" cy="532"/>
            </a:xfrm>
            <a:prstGeom prst="line">
              <a:avLst/>
            </a:prstGeom>
            <a:grpFill/>
            <a:ln w="2857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_s3085"/>
            <p:cNvSpPr>
              <a:spLocks noChangeArrowheads="1"/>
            </p:cNvSpPr>
            <p:nvPr/>
          </p:nvSpPr>
          <p:spPr bwMode="auto">
            <a:xfrm>
              <a:off x="2927" y="2864"/>
              <a:ext cx="787" cy="787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Nerū</a:t>
              </a:r>
              <a:r>
                <a:rPr kumimoji="0" lang="lt-LT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-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pestingas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_s3086"/>
            <p:cNvSpPr>
              <a:spLocks noChangeShapeType="1"/>
            </p:cNvSpPr>
            <p:nvPr/>
          </p:nvSpPr>
          <p:spPr bwMode="auto">
            <a:xfrm>
              <a:off x="3198" y="2183"/>
              <a:ext cx="490" cy="283"/>
            </a:xfrm>
            <a:prstGeom prst="line">
              <a:avLst/>
            </a:prstGeom>
            <a:grpFill/>
            <a:ln w="2857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_s3087"/>
            <p:cNvSpPr>
              <a:spLocks noChangeArrowheads="1"/>
            </p:cNvSpPr>
            <p:nvPr/>
          </p:nvSpPr>
          <p:spPr bwMode="auto">
            <a:xfrm>
              <a:off x="3635" y="2269"/>
              <a:ext cx="787" cy="787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Ieškantis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Aštrių pojūčių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_s3088"/>
            <p:cNvSpPr>
              <a:spLocks noChangeShapeType="1"/>
            </p:cNvSpPr>
            <p:nvPr/>
          </p:nvSpPr>
          <p:spPr bwMode="auto">
            <a:xfrm flipV="1">
              <a:off x="3244" y="1820"/>
              <a:ext cx="557" cy="98"/>
            </a:xfrm>
            <a:prstGeom prst="line">
              <a:avLst/>
            </a:prstGeom>
            <a:grpFill/>
            <a:ln w="2857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_s3089"/>
            <p:cNvSpPr>
              <a:spLocks noChangeArrowheads="1"/>
            </p:cNvSpPr>
            <p:nvPr/>
          </p:nvSpPr>
          <p:spPr bwMode="auto">
            <a:xfrm>
              <a:off x="3795" y="1359"/>
              <a:ext cx="787" cy="787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Asertyvus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_s3090"/>
            <p:cNvSpPr>
              <a:spLocks noChangeShapeType="1"/>
            </p:cNvSpPr>
            <p:nvPr/>
          </p:nvSpPr>
          <p:spPr bwMode="auto">
            <a:xfrm flipV="1">
              <a:off x="3109" y="1253"/>
              <a:ext cx="364" cy="433"/>
            </a:xfrm>
            <a:prstGeom prst="line">
              <a:avLst/>
            </a:prstGeom>
            <a:grpFill/>
            <a:ln w="2857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_s3091"/>
            <p:cNvSpPr>
              <a:spLocks noChangeArrowheads="1"/>
            </p:cNvSpPr>
            <p:nvPr/>
          </p:nvSpPr>
          <p:spPr bwMode="auto">
            <a:xfrm>
              <a:off x="3333" y="559"/>
              <a:ext cx="787" cy="787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Aktyvus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_s3092"/>
            <p:cNvSpPr>
              <a:spLocks noChangeShapeType="1"/>
            </p:cNvSpPr>
            <p:nvPr/>
          </p:nvSpPr>
          <p:spPr bwMode="auto">
            <a:xfrm flipV="1">
              <a:off x="2857" y="1029"/>
              <a:ext cx="0" cy="566"/>
            </a:xfrm>
            <a:prstGeom prst="line">
              <a:avLst/>
            </a:prstGeom>
            <a:grpFill/>
            <a:ln w="2857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_s3093"/>
            <p:cNvSpPr>
              <a:spLocks noChangeArrowheads="1"/>
            </p:cNvSpPr>
            <p:nvPr/>
          </p:nvSpPr>
          <p:spPr bwMode="auto">
            <a:xfrm>
              <a:off x="2464" y="243"/>
              <a:ext cx="787" cy="787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Gyvas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_s3094"/>
            <p:cNvSpPr>
              <a:spLocks noChangeArrowheads="1"/>
            </p:cNvSpPr>
            <p:nvPr/>
          </p:nvSpPr>
          <p:spPr bwMode="auto">
            <a:xfrm>
              <a:off x="2464" y="1595"/>
              <a:ext cx="1009" cy="785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3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Ekstraversija</a:t>
              </a:r>
              <a:endPara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345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iagram 6"/>
          <p:cNvGrpSpPr>
            <a:grpSpLocks/>
          </p:cNvGrpSpPr>
          <p:nvPr/>
        </p:nvGrpSpPr>
        <p:grpSpPr bwMode="auto">
          <a:xfrm>
            <a:off x="3322639" y="385764"/>
            <a:ext cx="5475288" cy="5410200"/>
            <a:chOff x="1133" y="243"/>
            <a:chExt cx="3449" cy="3408"/>
          </a:xfrm>
          <a:solidFill>
            <a:schemeClr val="accent5"/>
          </a:solid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3" name="_s4100"/>
            <p:cNvSpPr>
              <a:spLocks noChangeShapeType="1"/>
            </p:cNvSpPr>
            <p:nvPr/>
          </p:nvSpPr>
          <p:spPr bwMode="auto">
            <a:xfrm flipH="1" flipV="1">
              <a:off x="2241" y="1253"/>
              <a:ext cx="365" cy="433"/>
            </a:xfrm>
            <a:prstGeom prst="line">
              <a:avLst/>
            </a:prstGeom>
            <a:grpFill/>
            <a:ln w="2857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4" name="_s4101"/>
            <p:cNvSpPr>
              <a:spLocks noChangeArrowheads="1"/>
            </p:cNvSpPr>
            <p:nvPr/>
          </p:nvSpPr>
          <p:spPr bwMode="auto">
            <a:xfrm>
              <a:off x="1595" y="559"/>
              <a:ext cx="787" cy="787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Emocingas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" name="_s4102"/>
            <p:cNvSpPr>
              <a:spLocks noChangeShapeType="1"/>
            </p:cNvSpPr>
            <p:nvPr/>
          </p:nvSpPr>
          <p:spPr bwMode="auto">
            <a:xfrm flipH="1" flipV="1">
              <a:off x="1913" y="1821"/>
              <a:ext cx="558" cy="97"/>
            </a:xfrm>
            <a:prstGeom prst="line">
              <a:avLst/>
            </a:prstGeom>
            <a:grpFill/>
            <a:ln w="2857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" name="_s4103"/>
            <p:cNvSpPr>
              <a:spLocks noChangeArrowheads="1"/>
            </p:cNvSpPr>
            <p:nvPr/>
          </p:nvSpPr>
          <p:spPr bwMode="auto">
            <a:xfrm>
              <a:off x="1133" y="1360"/>
              <a:ext cx="787" cy="787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Niūrus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_s4104"/>
            <p:cNvSpPr>
              <a:spLocks noChangeShapeType="1"/>
            </p:cNvSpPr>
            <p:nvPr/>
          </p:nvSpPr>
          <p:spPr bwMode="auto">
            <a:xfrm flipH="1">
              <a:off x="2027" y="2183"/>
              <a:ext cx="490" cy="284"/>
            </a:xfrm>
            <a:prstGeom prst="line">
              <a:avLst/>
            </a:prstGeom>
            <a:grpFill/>
            <a:ln w="2857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8" name="_s4105"/>
            <p:cNvSpPr>
              <a:spLocks noChangeArrowheads="1"/>
            </p:cNvSpPr>
            <p:nvPr/>
          </p:nvSpPr>
          <p:spPr bwMode="auto">
            <a:xfrm>
              <a:off x="1294" y="2270"/>
              <a:ext cx="787" cy="787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Drovus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_s4106"/>
            <p:cNvSpPr>
              <a:spLocks noChangeShapeType="1"/>
            </p:cNvSpPr>
            <p:nvPr/>
          </p:nvSpPr>
          <p:spPr bwMode="auto">
            <a:xfrm flipH="1">
              <a:off x="2530" y="2356"/>
              <a:ext cx="193" cy="532"/>
            </a:xfrm>
            <a:prstGeom prst="line">
              <a:avLst/>
            </a:prstGeom>
            <a:grpFill/>
            <a:ln w="2857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" name="_s4107"/>
            <p:cNvSpPr>
              <a:spLocks noChangeArrowheads="1"/>
            </p:cNvSpPr>
            <p:nvPr/>
          </p:nvSpPr>
          <p:spPr bwMode="auto">
            <a:xfrm>
              <a:off x="2002" y="2864"/>
              <a:ext cx="787" cy="787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Neracio</a:t>
              </a:r>
              <a:r>
                <a:rPr kumimoji="0" lang="lt-LT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-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nalus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_s4108"/>
            <p:cNvSpPr>
              <a:spLocks noChangeShapeType="1"/>
            </p:cNvSpPr>
            <p:nvPr/>
          </p:nvSpPr>
          <p:spPr bwMode="auto">
            <a:xfrm>
              <a:off x="2992" y="2356"/>
              <a:ext cx="194" cy="532"/>
            </a:xfrm>
            <a:prstGeom prst="line">
              <a:avLst/>
            </a:prstGeom>
            <a:grpFill/>
            <a:ln w="2857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" name="_s4109"/>
            <p:cNvSpPr>
              <a:spLocks noChangeArrowheads="1"/>
            </p:cNvSpPr>
            <p:nvPr/>
          </p:nvSpPr>
          <p:spPr bwMode="auto">
            <a:xfrm>
              <a:off x="2927" y="2864"/>
              <a:ext cx="787" cy="787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Įsitempęs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_s4110"/>
            <p:cNvSpPr>
              <a:spLocks noChangeShapeType="1"/>
            </p:cNvSpPr>
            <p:nvPr/>
          </p:nvSpPr>
          <p:spPr bwMode="auto">
            <a:xfrm>
              <a:off x="3198" y="2183"/>
              <a:ext cx="490" cy="283"/>
            </a:xfrm>
            <a:prstGeom prst="line">
              <a:avLst/>
            </a:prstGeom>
            <a:grpFill/>
            <a:ln w="2857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" name="_s4111"/>
            <p:cNvSpPr>
              <a:spLocks noChangeArrowheads="1"/>
            </p:cNvSpPr>
            <p:nvPr/>
          </p:nvSpPr>
          <p:spPr bwMode="auto">
            <a:xfrm>
              <a:off x="3635" y="2269"/>
              <a:ext cx="787" cy="787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Žemos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savivertės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_s4112"/>
            <p:cNvSpPr>
              <a:spLocks noChangeShapeType="1"/>
            </p:cNvSpPr>
            <p:nvPr/>
          </p:nvSpPr>
          <p:spPr bwMode="auto">
            <a:xfrm flipV="1">
              <a:off x="3244" y="1820"/>
              <a:ext cx="557" cy="98"/>
            </a:xfrm>
            <a:prstGeom prst="line">
              <a:avLst/>
            </a:prstGeom>
            <a:grpFill/>
            <a:ln w="2857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" name="_s4113"/>
            <p:cNvSpPr>
              <a:spLocks noChangeArrowheads="1"/>
            </p:cNvSpPr>
            <p:nvPr/>
          </p:nvSpPr>
          <p:spPr bwMode="auto">
            <a:xfrm>
              <a:off x="3795" y="1359"/>
              <a:ext cx="787" cy="787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Jaučiantis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kaltę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_s4114"/>
            <p:cNvSpPr>
              <a:spLocks noChangeShapeType="1"/>
            </p:cNvSpPr>
            <p:nvPr/>
          </p:nvSpPr>
          <p:spPr bwMode="auto">
            <a:xfrm flipV="1">
              <a:off x="3109" y="1253"/>
              <a:ext cx="364" cy="433"/>
            </a:xfrm>
            <a:prstGeom prst="line">
              <a:avLst/>
            </a:prstGeom>
            <a:grpFill/>
            <a:ln w="2857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" name="_s4115"/>
            <p:cNvSpPr>
              <a:spLocks noChangeArrowheads="1"/>
            </p:cNvSpPr>
            <p:nvPr/>
          </p:nvSpPr>
          <p:spPr bwMode="auto">
            <a:xfrm>
              <a:off x="3333" y="559"/>
              <a:ext cx="787" cy="787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Depresiškas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_s4116"/>
            <p:cNvSpPr>
              <a:spLocks noChangeShapeType="1"/>
            </p:cNvSpPr>
            <p:nvPr/>
          </p:nvSpPr>
          <p:spPr bwMode="auto">
            <a:xfrm flipV="1">
              <a:off x="2857" y="1029"/>
              <a:ext cx="0" cy="566"/>
            </a:xfrm>
            <a:prstGeom prst="line">
              <a:avLst/>
            </a:prstGeom>
            <a:grpFill/>
            <a:ln w="2857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0" name="_s4117"/>
            <p:cNvSpPr>
              <a:spLocks noChangeArrowheads="1"/>
            </p:cNvSpPr>
            <p:nvPr/>
          </p:nvSpPr>
          <p:spPr bwMode="auto">
            <a:xfrm>
              <a:off x="2464" y="243"/>
              <a:ext cx="787" cy="787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Nerimas-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tingas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_s4118"/>
            <p:cNvSpPr>
              <a:spLocks noChangeArrowheads="1"/>
            </p:cNvSpPr>
            <p:nvPr/>
          </p:nvSpPr>
          <p:spPr bwMode="auto">
            <a:xfrm>
              <a:off x="2315" y="1595"/>
              <a:ext cx="1010" cy="785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3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Neurotiškumas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31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iagram 8"/>
          <p:cNvGrpSpPr>
            <a:grpSpLocks/>
          </p:cNvGrpSpPr>
          <p:nvPr/>
        </p:nvGrpSpPr>
        <p:grpSpPr bwMode="auto">
          <a:xfrm>
            <a:off x="3322639" y="385764"/>
            <a:ext cx="5475288" cy="5410200"/>
            <a:chOff x="1133" y="243"/>
            <a:chExt cx="3449" cy="3408"/>
          </a:xfrm>
          <a:solidFill>
            <a:schemeClr val="tx2"/>
          </a:solid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3" name="_s5124"/>
            <p:cNvSpPr>
              <a:spLocks noChangeShapeType="1"/>
            </p:cNvSpPr>
            <p:nvPr/>
          </p:nvSpPr>
          <p:spPr bwMode="auto">
            <a:xfrm flipH="1" flipV="1">
              <a:off x="2241" y="1253"/>
              <a:ext cx="365" cy="433"/>
            </a:xfrm>
            <a:prstGeom prst="line">
              <a:avLst/>
            </a:prstGeom>
            <a:grpFill/>
            <a:ln w="2857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4" name="_s5125"/>
            <p:cNvSpPr>
              <a:spLocks noChangeArrowheads="1"/>
            </p:cNvSpPr>
            <p:nvPr/>
          </p:nvSpPr>
          <p:spPr bwMode="auto">
            <a:xfrm>
              <a:off x="1595" y="559"/>
              <a:ext cx="787" cy="787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Kietakaktis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" name="_s5126"/>
            <p:cNvSpPr>
              <a:spLocks noChangeShapeType="1"/>
            </p:cNvSpPr>
            <p:nvPr/>
          </p:nvSpPr>
          <p:spPr bwMode="auto">
            <a:xfrm flipH="1" flipV="1">
              <a:off x="1913" y="1821"/>
              <a:ext cx="558" cy="97"/>
            </a:xfrm>
            <a:prstGeom prst="line">
              <a:avLst/>
            </a:prstGeom>
            <a:grpFill/>
            <a:ln w="2857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6" name="_s5127"/>
            <p:cNvSpPr>
              <a:spLocks noChangeArrowheads="1"/>
            </p:cNvSpPr>
            <p:nvPr/>
          </p:nvSpPr>
          <p:spPr bwMode="auto">
            <a:xfrm>
              <a:off x="1133" y="1360"/>
              <a:ext cx="787" cy="787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Kūrybiškas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_s5128"/>
            <p:cNvSpPr>
              <a:spLocks noChangeShapeType="1"/>
            </p:cNvSpPr>
            <p:nvPr/>
          </p:nvSpPr>
          <p:spPr bwMode="auto">
            <a:xfrm flipH="1">
              <a:off x="2027" y="2183"/>
              <a:ext cx="490" cy="284"/>
            </a:xfrm>
            <a:prstGeom prst="line">
              <a:avLst/>
            </a:prstGeom>
            <a:grpFill/>
            <a:ln w="2857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8" name="_s5129"/>
            <p:cNvSpPr>
              <a:spLocks noChangeArrowheads="1"/>
            </p:cNvSpPr>
            <p:nvPr/>
          </p:nvSpPr>
          <p:spPr bwMode="auto">
            <a:xfrm>
              <a:off x="1294" y="2270"/>
              <a:ext cx="787" cy="787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Neempatiškas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_s5130"/>
            <p:cNvSpPr>
              <a:spLocks noChangeShapeType="1"/>
            </p:cNvSpPr>
            <p:nvPr/>
          </p:nvSpPr>
          <p:spPr bwMode="auto">
            <a:xfrm flipH="1">
              <a:off x="2530" y="2356"/>
              <a:ext cx="193" cy="532"/>
            </a:xfrm>
            <a:prstGeom prst="line">
              <a:avLst/>
            </a:prstGeom>
            <a:grpFill/>
            <a:ln w="2857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10" name="_s5131"/>
            <p:cNvSpPr>
              <a:spLocks noChangeArrowheads="1"/>
            </p:cNvSpPr>
            <p:nvPr/>
          </p:nvSpPr>
          <p:spPr bwMode="auto">
            <a:xfrm>
              <a:off x="2002" y="2864"/>
              <a:ext cx="787" cy="787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Antisocialus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_s5132"/>
            <p:cNvSpPr>
              <a:spLocks noChangeShapeType="1"/>
            </p:cNvSpPr>
            <p:nvPr/>
          </p:nvSpPr>
          <p:spPr bwMode="auto">
            <a:xfrm>
              <a:off x="2992" y="2356"/>
              <a:ext cx="194" cy="532"/>
            </a:xfrm>
            <a:prstGeom prst="line">
              <a:avLst/>
            </a:prstGeom>
            <a:grpFill/>
            <a:ln w="2857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12" name="_s5133"/>
            <p:cNvSpPr>
              <a:spLocks noChangeArrowheads="1"/>
            </p:cNvSpPr>
            <p:nvPr/>
          </p:nvSpPr>
          <p:spPr bwMode="auto">
            <a:xfrm>
              <a:off x="2927" y="2864"/>
              <a:ext cx="787" cy="787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Impulsyvus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_s5134"/>
            <p:cNvSpPr>
              <a:spLocks noChangeShapeType="1"/>
            </p:cNvSpPr>
            <p:nvPr/>
          </p:nvSpPr>
          <p:spPr bwMode="auto">
            <a:xfrm>
              <a:off x="3198" y="2183"/>
              <a:ext cx="490" cy="283"/>
            </a:xfrm>
            <a:prstGeom prst="line">
              <a:avLst/>
            </a:prstGeom>
            <a:grpFill/>
            <a:ln w="2857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14" name="_s5135"/>
            <p:cNvSpPr>
              <a:spLocks noChangeArrowheads="1"/>
            </p:cNvSpPr>
            <p:nvPr/>
          </p:nvSpPr>
          <p:spPr bwMode="auto">
            <a:xfrm>
              <a:off x="3635" y="2269"/>
              <a:ext cx="787" cy="787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Neasmeniškas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_s5136"/>
            <p:cNvSpPr>
              <a:spLocks noChangeShapeType="1"/>
            </p:cNvSpPr>
            <p:nvPr/>
          </p:nvSpPr>
          <p:spPr bwMode="auto">
            <a:xfrm flipV="1">
              <a:off x="3244" y="1820"/>
              <a:ext cx="557" cy="98"/>
            </a:xfrm>
            <a:prstGeom prst="line">
              <a:avLst/>
            </a:prstGeom>
            <a:grpFill/>
            <a:ln w="2857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16" name="_s5137"/>
            <p:cNvSpPr>
              <a:spLocks noChangeArrowheads="1"/>
            </p:cNvSpPr>
            <p:nvPr/>
          </p:nvSpPr>
          <p:spPr bwMode="auto">
            <a:xfrm>
              <a:off x="3795" y="1359"/>
              <a:ext cx="787" cy="787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Egocentriškas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_s5138"/>
            <p:cNvSpPr>
              <a:spLocks noChangeShapeType="1"/>
            </p:cNvSpPr>
            <p:nvPr/>
          </p:nvSpPr>
          <p:spPr bwMode="auto">
            <a:xfrm flipV="1">
              <a:off x="3109" y="1253"/>
              <a:ext cx="364" cy="433"/>
            </a:xfrm>
            <a:prstGeom prst="line">
              <a:avLst/>
            </a:prstGeom>
            <a:grpFill/>
            <a:ln w="2857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18" name="_s5139"/>
            <p:cNvSpPr>
              <a:spLocks noChangeArrowheads="1"/>
            </p:cNvSpPr>
            <p:nvPr/>
          </p:nvSpPr>
          <p:spPr bwMode="auto">
            <a:xfrm>
              <a:off x="3333" y="559"/>
              <a:ext cx="787" cy="787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Šaltas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_s5140"/>
            <p:cNvSpPr>
              <a:spLocks noChangeShapeType="1"/>
            </p:cNvSpPr>
            <p:nvPr/>
          </p:nvSpPr>
          <p:spPr bwMode="auto">
            <a:xfrm flipV="1">
              <a:off x="2857" y="1029"/>
              <a:ext cx="0" cy="566"/>
            </a:xfrm>
            <a:prstGeom prst="line">
              <a:avLst/>
            </a:prstGeom>
            <a:grpFill/>
            <a:ln w="2857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20" name="_s5141"/>
            <p:cNvSpPr>
              <a:spLocks noChangeArrowheads="1"/>
            </p:cNvSpPr>
            <p:nvPr/>
          </p:nvSpPr>
          <p:spPr bwMode="auto">
            <a:xfrm>
              <a:off x="2464" y="243"/>
              <a:ext cx="787" cy="787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Agresyvus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_s5142"/>
            <p:cNvSpPr>
              <a:spLocks noChangeArrowheads="1"/>
            </p:cNvSpPr>
            <p:nvPr/>
          </p:nvSpPr>
          <p:spPr bwMode="auto">
            <a:xfrm>
              <a:off x="2357" y="1595"/>
              <a:ext cx="1048" cy="929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Psichotizmas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819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Hans Eysenck </a:t>
            </a:r>
            <a:r>
              <a:rPr lang="en-US" dirty="0" err="1" smtClean="0"/>
              <a:t>asmenyb</a:t>
            </a:r>
            <a:r>
              <a:rPr lang="lt-LT" dirty="0" smtClean="0"/>
              <a:t>ės tipologija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245" y="1690688"/>
            <a:ext cx="5023405" cy="449912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6970068" y="3187037"/>
            <a:ext cx="614744" cy="753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07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lt-LT" dirty="0" err="1"/>
              <a:t>Didysis</a:t>
            </a:r>
            <a:r>
              <a:rPr lang="en-US" altLang="lt-LT" dirty="0"/>
              <a:t> </a:t>
            </a:r>
            <a:r>
              <a:rPr lang="en-US" altLang="lt-LT" dirty="0" err="1"/>
              <a:t>penketas</a:t>
            </a:r>
            <a:r>
              <a:rPr lang="en-US" altLang="lt-LT" dirty="0"/>
              <a:t>/Penki</a:t>
            </a:r>
            <a:r>
              <a:rPr lang="lt-LT" altLang="lt-LT" dirty="0"/>
              <a:t>ų faktorių teorija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 err="1" smtClean="0"/>
              <a:t>Costa</a:t>
            </a:r>
            <a:r>
              <a:rPr lang="lt-LT" dirty="0" smtClean="0"/>
              <a:t> ir </a:t>
            </a:r>
            <a:r>
              <a:rPr lang="lt-LT" dirty="0" err="1" smtClean="0"/>
              <a:t>McCrae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56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 smtClean="0"/>
              <a:t>Raymond</a:t>
            </a:r>
            <a:r>
              <a:rPr lang="lt-LT" dirty="0" smtClean="0"/>
              <a:t> B. </a:t>
            </a:r>
            <a:r>
              <a:rPr lang="lt-LT" dirty="0" err="1" smtClean="0"/>
              <a:t>Cattell</a:t>
            </a:r>
            <a:r>
              <a:rPr lang="lt-LT" dirty="0" smtClean="0"/>
              <a:t> (1905 – 1998)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lt-LT" dirty="0"/>
              <a:t>Taikė indukcinį metodą </a:t>
            </a:r>
          </a:p>
          <a:p>
            <a:pPr fontAlgn="base"/>
            <a:r>
              <a:rPr lang="lt-LT" dirty="0"/>
              <a:t>3 duomenų rinkimo būdai</a:t>
            </a:r>
          </a:p>
          <a:p>
            <a:pPr lvl="1" fontAlgn="base"/>
            <a:r>
              <a:rPr lang="lt-LT" dirty="0"/>
              <a:t>L (</a:t>
            </a:r>
            <a:r>
              <a:rPr lang="lt-LT" dirty="0" err="1"/>
              <a:t>life</a:t>
            </a:r>
            <a:r>
              <a:rPr lang="lt-LT" dirty="0"/>
              <a:t>) – gyvenimo faktai</a:t>
            </a:r>
          </a:p>
          <a:p>
            <a:pPr lvl="1" fontAlgn="base"/>
            <a:r>
              <a:rPr lang="lt-LT" dirty="0"/>
              <a:t>Q (</a:t>
            </a:r>
            <a:r>
              <a:rPr lang="lt-LT" dirty="0" err="1"/>
              <a:t>questionnaire</a:t>
            </a:r>
            <a:r>
              <a:rPr lang="lt-LT" dirty="0"/>
              <a:t>) – </a:t>
            </a:r>
            <a:r>
              <a:rPr lang="lt-LT" dirty="0" err="1"/>
              <a:t>saviataskaitos</a:t>
            </a:r>
            <a:endParaRPr lang="lt-LT" dirty="0"/>
          </a:p>
          <a:p>
            <a:pPr lvl="1" fontAlgn="base"/>
            <a:r>
              <a:rPr lang="lt-LT" dirty="0"/>
              <a:t>T (</a:t>
            </a:r>
            <a:r>
              <a:rPr lang="lt-LT" dirty="0" err="1"/>
              <a:t>tests</a:t>
            </a:r>
            <a:r>
              <a:rPr lang="lt-LT" dirty="0"/>
              <a:t>) – objektyvūs </a:t>
            </a:r>
            <a:r>
              <a:rPr lang="lt-LT" dirty="0" smtClean="0"/>
              <a:t>testai</a:t>
            </a:r>
            <a:endParaRPr lang="lt-LT" dirty="0"/>
          </a:p>
          <a:p>
            <a:r>
              <a:rPr lang="lt-LT" dirty="0" smtClean="0"/>
              <a:t>Taikė </a:t>
            </a:r>
            <a:r>
              <a:rPr lang="lt-LT" dirty="0" err="1" smtClean="0"/>
              <a:t>faktorinę</a:t>
            </a:r>
            <a:r>
              <a:rPr lang="lt-LT" dirty="0" smtClean="0"/>
              <a:t> analizę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0" dirty="0" smtClean="0">
                <a:effectLst/>
              </a:rPr>
              <a:t> </a:t>
            </a:r>
            <a:endParaRPr lang="en-US" dirty="0"/>
          </a:p>
        </p:txBody>
      </p:sp>
      <p:pic>
        <p:nvPicPr>
          <p:cNvPr id="1026" name="Picture 2" descr="https://upload.wikimedia.org/wikipedia/commons/f/fe/Raymond_Catte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1737" y="1527762"/>
            <a:ext cx="3572441" cy="4880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45411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lt-LT" dirty="0" smtClean="0"/>
              <a:t>Bruožų požymiai</a:t>
            </a:r>
            <a:endParaRPr lang="en-US" altLang="lt-LT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150000"/>
              </a:lnSpc>
            </a:pPr>
            <a:r>
              <a:rPr lang="lt-LT" altLang="lt-LT" sz="3600" dirty="0"/>
              <a:t>B</a:t>
            </a:r>
            <a:r>
              <a:rPr lang="lt-LT" altLang="lt-LT" sz="3600" dirty="0" smtClean="0"/>
              <a:t>ruožai </a:t>
            </a:r>
            <a:r>
              <a:rPr lang="lt-LT" altLang="lt-LT" sz="3600" dirty="0"/>
              <a:t>yra individualių skirtumų </a:t>
            </a:r>
            <a:r>
              <a:rPr lang="lt-LT" altLang="lt-LT" sz="3600" dirty="0" smtClean="0"/>
              <a:t>dimensijos</a:t>
            </a:r>
            <a:endParaRPr lang="lt-LT" altLang="lt-LT" sz="3600" dirty="0"/>
          </a:p>
          <a:p>
            <a:pPr eaLnBrk="1" hangingPunct="1">
              <a:lnSpc>
                <a:spcPct val="150000"/>
              </a:lnSpc>
            </a:pPr>
            <a:r>
              <a:rPr lang="lt-LT" altLang="lt-LT" sz="3600" dirty="0"/>
              <a:t>Jie yra tendencijos, o ne </a:t>
            </a:r>
            <a:r>
              <a:rPr lang="lt-LT" altLang="lt-LT" sz="3600" dirty="0" smtClean="0"/>
              <a:t>determinantai </a:t>
            </a:r>
            <a:endParaRPr lang="lt-LT" altLang="lt-LT" sz="3600" dirty="0"/>
          </a:p>
          <a:p>
            <a:pPr eaLnBrk="1" hangingPunct="1">
              <a:lnSpc>
                <a:spcPct val="150000"/>
              </a:lnSpc>
            </a:pPr>
            <a:r>
              <a:rPr lang="lt-LT" altLang="lt-LT" sz="3600" dirty="0"/>
              <a:t>Bruožai atpažįstami iš stabilių </a:t>
            </a:r>
            <a:r>
              <a:rPr lang="lt-LT" altLang="lt-LT" sz="3600" dirty="0" err="1" smtClean="0"/>
              <a:t>paternų</a:t>
            </a:r>
            <a:r>
              <a:rPr lang="lt-LT" altLang="lt-LT" sz="3600" dirty="0" smtClean="0"/>
              <a:t> </a:t>
            </a:r>
            <a:endParaRPr lang="lt-LT" altLang="lt-LT" sz="3600" dirty="0" smtClean="0"/>
          </a:p>
          <a:p>
            <a:pPr eaLnBrk="1" hangingPunct="1">
              <a:lnSpc>
                <a:spcPct val="150000"/>
              </a:lnSpc>
            </a:pPr>
            <a:r>
              <a:rPr lang="lt-LT" altLang="lt-LT" sz="3600" dirty="0" smtClean="0"/>
              <a:t>Bruožai </a:t>
            </a:r>
            <a:r>
              <a:rPr lang="lt-LT" altLang="lt-LT" sz="3600" dirty="0"/>
              <a:t>pasireiškia persmelkdami mintis, jausmus ir </a:t>
            </a:r>
            <a:r>
              <a:rPr lang="lt-LT" altLang="lt-LT" sz="3600" dirty="0" smtClean="0"/>
              <a:t>veiksmus </a:t>
            </a:r>
            <a:endParaRPr lang="en-US" altLang="lt-LT" sz="3600" dirty="0"/>
          </a:p>
        </p:txBody>
      </p:sp>
    </p:spTree>
    <p:extLst>
      <p:ext uri="{BB962C8B-B14F-4D97-AF65-F5344CB8AC3E}">
        <p14:creationId xmlns:p14="http://schemas.microsoft.com/office/powerpoint/2010/main" val="144988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lt-LT" dirty="0" smtClean="0"/>
              <a:t>Didieji bruožai</a:t>
            </a:r>
            <a:endParaRPr lang="en-US" altLang="lt-LT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94312" y="1762298"/>
            <a:ext cx="7916487" cy="4363866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lt-LT" altLang="lt-LT" sz="4800" dirty="0" err="1" smtClean="0"/>
              <a:t>Ekstravertiškumas</a:t>
            </a:r>
            <a:endParaRPr lang="lt-LT" altLang="lt-LT" sz="4800" dirty="0" smtClean="0"/>
          </a:p>
          <a:p>
            <a:pPr eaLnBrk="1" hangingPunct="1">
              <a:lnSpc>
                <a:spcPct val="80000"/>
              </a:lnSpc>
            </a:pPr>
            <a:r>
              <a:rPr lang="lt-LT" altLang="lt-LT" sz="4800" dirty="0" err="1" smtClean="0"/>
              <a:t>Sutarumas</a:t>
            </a:r>
            <a:endParaRPr lang="lt-LT" altLang="lt-LT" sz="4800" dirty="0"/>
          </a:p>
          <a:p>
            <a:pPr eaLnBrk="1" hangingPunct="1">
              <a:lnSpc>
                <a:spcPct val="80000"/>
              </a:lnSpc>
            </a:pPr>
            <a:r>
              <a:rPr lang="lt-LT" altLang="lt-LT" sz="4800" dirty="0" smtClean="0"/>
              <a:t>Sąmoningumas</a:t>
            </a:r>
          </a:p>
          <a:p>
            <a:pPr eaLnBrk="1" hangingPunct="1">
              <a:lnSpc>
                <a:spcPct val="80000"/>
              </a:lnSpc>
            </a:pPr>
            <a:r>
              <a:rPr lang="lt-LT" altLang="lt-LT" sz="4800" dirty="0" err="1" smtClean="0"/>
              <a:t>Neurotiškumas</a:t>
            </a:r>
            <a:endParaRPr lang="lt-LT" altLang="lt-LT" sz="4800" dirty="0"/>
          </a:p>
          <a:p>
            <a:pPr eaLnBrk="1" hangingPunct="1">
              <a:lnSpc>
                <a:spcPct val="80000"/>
              </a:lnSpc>
            </a:pPr>
            <a:r>
              <a:rPr lang="lt-LT" altLang="lt-LT" sz="4800" dirty="0" smtClean="0"/>
              <a:t>Atvirumas patyrimui</a:t>
            </a:r>
            <a:endParaRPr lang="en-US" altLang="lt-LT" sz="4800" dirty="0"/>
          </a:p>
        </p:txBody>
      </p:sp>
      <p:sp>
        <p:nvSpPr>
          <p:cNvPr id="3" name="Kampuotas rėmelis 2"/>
          <p:cNvSpPr/>
          <p:nvPr/>
        </p:nvSpPr>
        <p:spPr>
          <a:xfrm>
            <a:off x="8542751" y="4446740"/>
            <a:ext cx="3306871" cy="2129425"/>
          </a:xfrm>
          <a:prstGeom prst="bevel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3600" dirty="0" smtClean="0"/>
              <a:t>OCEAN</a:t>
            </a:r>
          </a:p>
          <a:p>
            <a:pPr algn="ctr"/>
            <a:r>
              <a:rPr lang="lt-LT" sz="3600" dirty="0"/>
              <a:t>a</a:t>
            </a:r>
            <a:r>
              <a:rPr lang="lt-LT" sz="3600" dirty="0" smtClean="0"/>
              <a:t>rba SENAS</a:t>
            </a:r>
            <a:endParaRPr lang="lt-LT" sz="3600" dirty="0"/>
          </a:p>
        </p:txBody>
      </p:sp>
    </p:spTree>
    <p:extLst>
      <p:ext uri="{BB962C8B-B14F-4D97-AF65-F5344CB8AC3E}">
        <p14:creationId xmlns:p14="http://schemas.microsoft.com/office/powerpoint/2010/main" val="180020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lt-LT" sz="4000"/>
              <a:t>Žemesnio lygmens bruožai (NEO PI-R): </a:t>
            </a:r>
            <a:r>
              <a:rPr lang="lt-LT" altLang="lt-LT" sz="4000" b="1"/>
              <a:t>Neurotiškumas</a:t>
            </a:r>
            <a:endParaRPr lang="en-US" altLang="lt-LT" sz="4000" b="1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lt-LT" altLang="lt-LT" sz="3200" b="1" dirty="0" smtClean="0"/>
              <a:t>N1</a:t>
            </a:r>
            <a:r>
              <a:rPr lang="lt-LT" altLang="lt-LT" sz="3200" dirty="0" smtClean="0"/>
              <a:t> </a:t>
            </a:r>
            <a:r>
              <a:rPr lang="lt-LT" altLang="lt-LT" sz="3200" i="1" dirty="0" smtClean="0"/>
              <a:t>Nerimastingumas</a:t>
            </a:r>
            <a:r>
              <a:rPr lang="lt-LT" altLang="lt-LT" sz="3200" dirty="0" smtClean="0"/>
              <a:t> (</a:t>
            </a:r>
            <a:r>
              <a:rPr lang="lt-LT" altLang="lt-LT" sz="3200" dirty="0" err="1" smtClean="0"/>
              <a:t>Anxiety</a:t>
            </a:r>
            <a:r>
              <a:rPr lang="lt-LT" altLang="lt-LT" sz="3200" dirty="0" smtClean="0"/>
              <a:t>)</a:t>
            </a:r>
            <a:r>
              <a:rPr lang="lt-LT" altLang="lt-LT" sz="3200" i="1" dirty="0" smtClean="0"/>
              <a:t> </a:t>
            </a:r>
            <a:endParaRPr lang="lt-LT" altLang="lt-LT" sz="3200" dirty="0" smtClean="0"/>
          </a:p>
          <a:p>
            <a:r>
              <a:rPr lang="lt-LT" altLang="lt-LT" sz="3200" b="1" dirty="0" smtClean="0"/>
              <a:t>N2</a:t>
            </a:r>
            <a:r>
              <a:rPr lang="lt-LT" altLang="lt-LT" sz="3200" dirty="0" smtClean="0"/>
              <a:t> </a:t>
            </a:r>
            <a:r>
              <a:rPr lang="lt-LT" altLang="lt-LT" sz="3200" i="1" dirty="0" smtClean="0"/>
              <a:t>Priešiškumas</a:t>
            </a:r>
            <a:r>
              <a:rPr lang="lt-LT" altLang="lt-LT" sz="3200" dirty="0" smtClean="0"/>
              <a:t> (</a:t>
            </a:r>
            <a:r>
              <a:rPr lang="lt-LT" altLang="lt-LT" sz="3200" dirty="0" err="1" smtClean="0"/>
              <a:t>Angry</a:t>
            </a:r>
            <a:r>
              <a:rPr lang="lt-LT" altLang="lt-LT" sz="3200" dirty="0" smtClean="0"/>
              <a:t> </a:t>
            </a:r>
            <a:r>
              <a:rPr lang="lt-LT" altLang="lt-LT" sz="3200" dirty="0" err="1" smtClean="0"/>
              <a:t>Hostility</a:t>
            </a:r>
            <a:r>
              <a:rPr lang="lt-LT" altLang="lt-LT" sz="3200" dirty="0" smtClean="0"/>
              <a:t>)</a:t>
            </a:r>
          </a:p>
          <a:p>
            <a:r>
              <a:rPr lang="lt-LT" altLang="lt-LT" sz="3200" b="1" dirty="0" smtClean="0"/>
              <a:t>N3</a:t>
            </a:r>
            <a:r>
              <a:rPr lang="lt-LT" altLang="lt-LT" sz="3200" dirty="0" smtClean="0"/>
              <a:t> </a:t>
            </a:r>
            <a:r>
              <a:rPr lang="lt-LT" altLang="lt-LT" sz="3200" i="1" dirty="0" err="1" smtClean="0"/>
              <a:t>Depresyvumas</a:t>
            </a:r>
            <a:r>
              <a:rPr lang="lt-LT" altLang="lt-LT" sz="3200" dirty="0" smtClean="0"/>
              <a:t> (</a:t>
            </a:r>
            <a:r>
              <a:rPr lang="lt-LT" altLang="lt-LT" sz="3200" dirty="0" err="1" smtClean="0"/>
              <a:t>Depression</a:t>
            </a:r>
            <a:r>
              <a:rPr lang="lt-LT" altLang="lt-LT" sz="3200" dirty="0" smtClean="0"/>
              <a:t>)</a:t>
            </a:r>
          </a:p>
          <a:p>
            <a:r>
              <a:rPr lang="lt-LT" altLang="lt-LT" sz="3200" b="1" dirty="0" smtClean="0"/>
              <a:t>N4</a:t>
            </a:r>
            <a:r>
              <a:rPr lang="lt-LT" altLang="lt-LT" sz="3200" dirty="0" smtClean="0"/>
              <a:t> </a:t>
            </a:r>
            <a:r>
              <a:rPr lang="lt-LT" altLang="lt-LT" sz="3200" i="1" dirty="0" smtClean="0"/>
              <a:t>Drovumas</a:t>
            </a:r>
            <a:r>
              <a:rPr lang="lt-LT" altLang="lt-LT" sz="3200" dirty="0" smtClean="0"/>
              <a:t> (</a:t>
            </a:r>
            <a:r>
              <a:rPr lang="lt-LT" altLang="lt-LT" sz="3200" dirty="0" err="1" smtClean="0"/>
              <a:t>Self-Consciousness</a:t>
            </a:r>
            <a:r>
              <a:rPr lang="lt-LT" altLang="lt-LT" sz="3200" dirty="0" smtClean="0"/>
              <a:t>)</a:t>
            </a:r>
          </a:p>
          <a:p>
            <a:r>
              <a:rPr lang="lt-LT" altLang="lt-LT" sz="3200" b="1" dirty="0" smtClean="0"/>
              <a:t>N5</a:t>
            </a:r>
            <a:r>
              <a:rPr lang="lt-LT" altLang="lt-LT" sz="3200" dirty="0" smtClean="0"/>
              <a:t> </a:t>
            </a:r>
            <a:r>
              <a:rPr lang="lt-LT" altLang="lt-LT" sz="3200" i="1" dirty="0" smtClean="0"/>
              <a:t>Impulsyvumas </a:t>
            </a:r>
            <a:r>
              <a:rPr lang="lt-LT" altLang="lt-LT" sz="3200" dirty="0" smtClean="0"/>
              <a:t>(</a:t>
            </a:r>
            <a:r>
              <a:rPr lang="lt-LT" altLang="lt-LT" sz="3200" dirty="0" err="1" smtClean="0"/>
              <a:t>Impulsiveness</a:t>
            </a:r>
            <a:r>
              <a:rPr lang="lt-LT" altLang="lt-LT" sz="3200" dirty="0" smtClean="0"/>
              <a:t>)</a:t>
            </a:r>
          </a:p>
          <a:p>
            <a:r>
              <a:rPr lang="lt-LT" altLang="lt-LT" sz="3200" b="1" dirty="0" smtClean="0"/>
              <a:t>N6</a:t>
            </a:r>
            <a:r>
              <a:rPr lang="lt-LT" altLang="lt-LT" sz="3200" dirty="0" smtClean="0"/>
              <a:t> </a:t>
            </a:r>
            <a:r>
              <a:rPr lang="lt-LT" altLang="lt-LT" sz="3200" i="1" dirty="0" smtClean="0"/>
              <a:t>Pažeidžiamumas</a:t>
            </a:r>
            <a:r>
              <a:rPr lang="lt-LT" altLang="lt-LT" sz="3200" dirty="0" smtClean="0"/>
              <a:t> (</a:t>
            </a:r>
            <a:r>
              <a:rPr lang="lt-LT" altLang="lt-LT" sz="3200" dirty="0" err="1" smtClean="0"/>
              <a:t>Vulnerability</a:t>
            </a:r>
            <a:r>
              <a:rPr lang="lt-LT" altLang="lt-LT" sz="3200" dirty="0" smtClean="0"/>
              <a:t>)</a:t>
            </a:r>
            <a:endParaRPr lang="en-US" altLang="lt-LT" sz="3200" dirty="0" smtClean="0"/>
          </a:p>
        </p:txBody>
      </p:sp>
    </p:spTree>
    <p:extLst>
      <p:ext uri="{BB962C8B-B14F-4D97-AF65-F5344CB8AC3E}">
        <p14:creationId xmlns:p14="http://schemas.microsoft.com/office/powerpoint/2010/main" val="66808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lt-LT" smtClean="0"/>
              <a:t>Ekstravertiškumas</a:t>
            </a:r>
            <a:endParaRPr lang="en-US" altLang="lt-LT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lt-LT" altLang="lt-LT" sz="3200" b="1" dirty="0" smtClean="0"/>
              <a:t>E1</a:t>
            </a:r>
            <a:r>
              <a:rPr lang="lt-LT" altLang="lt-LT" sz="3200" dirty="0" smtClean="0"/>
              <a:t> </a:t>
            </a:r>
            <a:r>
              <a:rPr lang="lt-LT" altLang="lt-LT" sz="3200" i="1" dirty="0" err="1" smtClean="0"/>
              <a:t>Šiltumas</a:t>
            </a:r>
            <a:r>
              <a:rPr lang="lt-LT" altLang="lt-LT" sz="3200" dirty="0" smtClean="0"/>
              <a:t> (</a:t>
            </a:r>
            <a:r>
              <a:rPr lang="lt-LT" altLang="lt-LT" sz="3200" dirty="0" err="1" smtClean="0"/>
              <a:t>Wormth</a:t>
            </a:r>
            <a:r>
              <a:rPr lang="lt-LT" altLang="lt-LT" sz="3200" dirty="0" smtClean="0"/>
              <a:t>)</a:t>
            </a:r>
          </a:p>
          <a:p>
            <a:r>
              <a:rPr lang="lt-LT" altLang="lt-LT" sz="3200" b="1" dirty="0" smtClean="0"/>
              <a:t>E2 </a:t>
            </a:r>
            <a:r>
              <a:rPr lang="lt-LT" altLang="lt-LT" sz="3200" i="1" dirty="0" smtClean="0"/>
              <a:t>Socialumas</a:t>
            </a:r>
            <a:r>
              <a:rPr lang="lt-LT" altLang="lt-LT" sz="3200" dirty="0" smtClean="0"/>
              <a:t> (</a:t>
            </a:r>
            <a:r>
              <a:rPr lang="lt-LT" altLang="lt-LT" sz="3200" dirty="0" err="1" smtClean="0"/>
              <a:t>Gregariousness</a:t>
            </a:r>
            <a:r>
              <a:rPr lang="lt-LT" altLang="lt-LT" sz="3200" dirty="0" smtClean="0"/>
              <a:t>)</a:t>
            </a:r>
          </a:p>
          <a:p>
            <a:r>
              <a:rPr lang="lt-LT" altLang="lt-LT" sz="3200" b="1" dirty="0" smtClean="0"/>
              <a:t>E3</a:t>
            </a:r>
            <a:r>
              <a:rPr lang="lt-LT" altLang="lt-LT" sz="3200" dirty="0" smtClean="0"/>
              <a:t> </a:t>
            </a:r>
            <a:r>
              <a:rPr lang="lt-LT" altLang="lt-LT" sz="3200" i="1" dirty="0" smtClean="0"/>
              <a:t>Savęs įtvirtinimas</a:t>
            </a:r>
            <a:r>
              <a:rPr lang="lt-LT" altLang="lt-LT" sz="3200" dirty="0" smtClean="0"/>
              <a:t> (</a:t>
            </a:r>
            <a:r>
              <a:rPr lang="lt-LT" altLang="lt-LT" sz="3200" dirty="0" err="1" smtClean="0"/>
              <a:t>Assertiveness</a:t>
            </a:r>
            <a:r>
              <a:rPr lang="lt-LT" altLang="lt-LT" sz="3200" dirty="0" smtClean="0"/>
              <a:t>)</a:t>
            </a:r>
          </a:p>
          <a:p>
            <a:r>
              <a:rPr lang="lt-LT" altLang="lt-LT" sz="3200" b="1" dirty="0" smtClean="0"/>
              <a:t>E4</a:t>
            </a:r>
            <a:r>
              <a:rPr lang="lt-LT" altLang="lt-LT" sz="3200" dirty="0" smtClean="0"/>
              <a:t> </a:t>
            </a:r>
            <a:r>
              <a:rPr lang="lt-LT" altLang="lt-LT" sz="3200" i="1" dirty="0" smtClean="0"/>
              <a:t>Energingumas</a:t>
            </a:r>
            <a:r>
              <a:rPr lang="lt-LT" altLang="lt-LT" sz="3200" dirty="0" smtClean="0"/>
              <a:t> (</a:t>
            </a:r>
            <a:r>
              <a:rPr lang="lt-LT" altLang="lt-LT" sz="3200" dirty="0" err="1" smtClean="0"/>
              <a:t>Activity</a:t>
            </a:r>
            <a:r>
              <a:rPr lang="lt-LT" altLang="lt-LT" sz="3200" dirty="0" smtClean="0"/>
              <a:t>)</a:t>
            </a:r>
          </a:p>
          <a:p>
            <a:r>
              <a:rPr lang="lt-LT" altLang="lt-LT" sz="3200" b="1" dirty="0" smtClean="0"/>
              <a:t>E5</a:t>
            </a:r>
            <a:r>
              <a:rPr lang="lt-LT" altLang="lt-LT" sz="3200" dirty="0" smtClean="0"/>
              <a:t> </a:t>
            </a:r>
            <a:r>
              <a:rPr lang="lt-LT" altLang="lt-LT" sz="3200" i="1" dirty="0" smtClean="0"/>
              <a:t>Sužadinimo siekimas</a:t>
            </a:r>
            <a:r>
              <a:rPr lang="lt-LT" altLang="lt-LT" sz="3200" dirty="0" smtClean="0"/>
              <a:t> (</a:t>
            </a:r>
            <a:r>
              <a:rPr lang="lt-LT" altLang="lt-LT" sz="3200" dirty="0" err="1" smtClean="0"/>
              <a:t>Exitement-Seeking</a:t>
            </a:r>
            <a:r>
              <a:rPr lang="lt-LT" altLang="lt-LT" sz="3200" dirty="0" smtClean="0"/>
              <a:t>)</a:t>
            </a:r>
            <a:r>
              <a:rPr lang="lt-LT" altLang="lt-LT" sz="3200" b="1" dirty="0" smtClean="0"/>
              <a:t> </a:t>
            </a:r>
            <a:endParaRPr lang="lt-LT" altLang="lt-LT" sz="3200" dirty="0" smtClean="0"/>
          </a:p>
          <a:p>
            <a:r>
              <a:rPr lang="lt-LT" altLang="lt-LT" sz="3200" b="1" dirty="0" smtClean="0"/>
              <a:t>E6 </a:t>
            </a:r>
            <a:r>
              <a:rPr lang="lt-LT" altLang="lt-LT" sz="3200" i="1" dirty="0" smtClean="0"/>
              <a:t>Teigiamas emocingumas</a:t>
            </a:r>
            <a:r>
              <a:rPr lang="lt-LT" altLang="lt-LT" sz="3200" dirty="0" smtClean="0"/>
              <a:t> (</a:t>
            </a:r>
            <a:r>
              <a:rPr lang="lt-LT" altLang="lt-LT" sz="3200" dirty="0" err="1" smtClean="0"/>
              <a:t>Positive</a:t>
            </a:r>
            <a:r>
              <a:rPr lang="lt-LT" altLang="lt-LT" sz="3200" dirty="0" smtClean="0"/>
              <a:t> </a:t>
            </a:r>
            <a:r>
              <a:rPr lang="lt-LT" altLang="lt-LT" sz="3200" dirty="0" err="1" smtClean="0"/>
              <a:t>emotions</a:t>
            </a:r>
            <a:r>
              <a:rPr lang="lt-LT" altLang="lt-LT" sz="3200" dirty="0" smtClean="0"/>
              <a:t>)</a:t>
            </a:r>
            <a:endParaRPr lang="en-US" altLang="lt-LT" sz="3200" dirty="0" smtClean="0"/>
          </a:p>
        </p:txBody>
      </p:sp>
    </p:spTree>
    <p:extLst>
      <p:ext uri="{BB962C8B-B14F-4D97-AF65-F5344CB8AC3E}">
        <p14:creationId xmlns:p14="http://schemas.microsoft.com/office/powerpoint/2010/main" val="219370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lt-LT" smtClean="0"/>
              <a:t>Atvirumas patyrimui</a:t>
            </a:r>
            <a:endParaRPr lang="en-US" altLang="lt-LT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lt-LT" altLang="lt-LT" sz="3200" b="1" dirty="0" smtClean="0"/>
              <a:t>O1</a:t>
            </a:r>
            <a:r>
              <a:rPr lang="lt-LT" altLang="lt-LT" sz="3200" dirty="0" smtClean="0"/>
              <a:t> </a:t>
            </a:r>
            <a:r>
              <a:rPr lang="lt-LT" altLang="lt-LT" sz="3200" i="1" dirty="0" smtClean="0"/>
              <a:t>Svajingumas </a:t>
            </a:r>
            <a:r>
              <a:rPr lang="lt-LT" altLang="lt-LT" sz="3200" dirty="0" smtClean="0"/>
              <a:t>(</a:t>
            </a:r>
            <a:r>
              <a:rPr lang="lt-LT" altLang="lt-LT" sz="3200" dirty="0" err="1" smtClean="0"/>
              <a:t>Fantasy</a:t>
            </a:r>
            <a:r>
              <a:rPr lang="lt-LT" altLang="lt-LT" sz="3200" dirty="0" smtClean="0"/>
              <a:t>) </a:t>
            </a:r>
          </a:p>
          <a:p>
            <a:r>
              <a:rPr lang="lt-LT" altLang="lt-LT" sz="3200" b="1" dirty="0" smtClean="0"/>
              <a:t>O2 </a:t>
            </a:r>
            <a:r>
              <a:rPr lang="lt-LT" altLang="lt-LT" sz="3200" i="1" dirty="0" smtClean="0"/>
              <a:t>Estetiškumas </a:t>
            </a:r>
            <a:r>
              <a:rPr lang="lt-LT" altLang="lt-LT" sz="3200" dirty="0" smtClean="0"/>
              <a:t>(</a:t>
            </a:r>
            <a:r>
              <a:rPr lang="lt-LT" altLang="lt-LT" sz="3200" dirty="0" err="1" smtClean="0"/>
              <a:t>Aesthetics</a:t>
            </a:r>
            <a:r>
              <a:rPr lang="lt-LT" altLang="lt-LT" sz="3200" dirty="0" smtClean="0"/>
              <a:t>)</a:t>
            </a:r>
          </a:p>
          <a:p>
            <a:r>
              <a:rPr lang="lt-LT" altLang="lt-LT" sz="3200" b="1" dirty="0" smtClean="0"/>
              <a:t>O3</a:t>
            </a:r>
            <a:r>
              <a:rPr lang="lt-LT" altLang="lt-LT" sz="3200" dirty="0" smtClean="0"/>
              <a:t> </a:t>
            </a:r>
            <a:r>
              <a:rPr lang="lt-LT" altLang="lt-LT" sz="3200" i="1" dirty="0" smtClean="0"/>
              <a:t>Jausmingumas</a:t>
            </a:r>
            <a:r>
              <a:rPr lang="lt-LT" altLang="lt-LT" sz="3200" dirty="0" smtClean="0"/>
              <a:t> (</a:t>
            </a:r>
            <a:r>
              <a:rPr lang="lt-LT" altLang="lt-LT" sz="3200" dirty="0" err="1" smtClean="0"/>
              <a:t>Feelings</a:t>
            </a:r>
            <a:r>
              <a:rPr lang="lt-LT" altLang="lt-LT" sz="3200" dirty="0" smtClean="0"/>
              <a:t>)</a:t>
            </a:r>
          </a:p>
          <a:p>
            <a:r>
              <a:rPr lang="lt-LT" altLang="lt-LT" sz="3200" b="1" dirty="0" smtClean="0"/>
              <a:t>O4 </a:t>
            </a:r>
            <a:r>
              <a:rPr lang="lt-LT" altLang="lt-LT" sz="3200" i="1" dirty="0" smtClean="0"/>
              <a:t>Atvirumas naujai veiklai</a:t>
            </a:r>
            <a:r>
              <a:rPr lang="lt-LT" altLang="lt-LT" sz="3200" dirty="0" smtClean="0"/>
              <a:t> (</a:t>
            </a:r>
            <a:r>
              <a:rPr lang="lt-LT" altLang="lt-LT" sz="3200" dirty="0" err="1" smtClean="0"/>
              <a:t>Actions</a:t>
            </a:r>
            <a:r>
              <a:rPr lang="lt-LT" altLang="lt-LT" sz="3200" dirty="0" smtClean="0"/>
              <a:t>)</a:t>
            </a:r>
          </a:p>
          <a:p>
            <a:r>
              <a:rPr lang="lt-LT" altLang="lt-LT" sz="3200" b="1" dirty="0" smtClean="0"/>
              <a:t>O5 </a:t>
            </a:r>
            <a:r>
              <a:rPr lang="lt-LT" altLang="lt-LT" sz="3200" i="1" dirty="0" smtClean="0"/>
              <a:t>Atvirumas idėjoms</a:t>
            </a:r>
            <a:r>
              <a:rPr lang="lt-LT" altLang="lt-LT" sz="3200" dirty="0" smtClean="0"/>
              <a:t> (</a:t>
            </a:r>
            <a:r>
              <a:rPr lang="lt-LT" altLang="lt-LT" sz="3200" dirty="0" err="1" smtClean="0"/>
              <a:t>Ideas</a:t>
            </a:r>
            <a:r>
              <a:rPr lang="lt-LT" altLang="lt-LT" sz="3200" dirty="0" smtClean="0"/>
              <a:t>)</a:t>
            </a:r>
          </a:p>
          <a:p>
            <a:r>
              <a:rPr lang="lt-LT" altLang="lt-LT" sz="3200" b="1" dirty="0" smtClean="0"/>
              <a:t>O6</a:t>
            </a:r>
            <a:r>
              <a:rPr lang="lt-LT" altLang="lt-LT" sz="3200" dirty="0" smtClean="0"/>
              <a:t> </a:t>
            </a:r>
            <a:r>
              <a:rPr lang="lt-LT" altLang="lt-LT" sz="3200" i="1" dirty="0" smtClean="0"/>
              <a:t>Atvirumas vertybėms </a:t>
            </a:r>
            <a:r>
              <a:rPr lang="lt-LT" altLang="lt-LT" sz="3200" dirty="0" smtClean="0"/>
              <a:t>(</a:t>
            </a:r>
            <a:r>
              <a:rPr lang="lt-LT" altLang="lt-LT" sz="3200" dirty="0" err="1" smtClean="0"/>
              <a:t>Values</a:t>
            </a:r>
            <a:r>
              <a:rPr lang="lt-LT" altLang="lt-LT" sz="3200" dirty="0" smtClean="0"/>
              <a:t>)</a:t>
            </a:r>
            <a:endParaRPr lang="en-US" altLang="lt-LT" sz="3200" dirty="0" smtClean="0"/>
          </a:p>
        </p:txBody>
      </p:sp>
    </p:spTree>
    <p:extLst>
      <p:ext uri="{BB962C8B-B14F-4D97-AF65-F5344CB8AC3E}">
        <p14:creationId xmlns:p14="http://schemas.microsoft.com/office/powerpoint/2010/main" val="52472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lt-LT" smtClean="0"/>
              <a:t>Sutarumas</a:t>
            </a:r>
            <a:endParaRPr lang="en-US" altLang="lt-LT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lt-LT" altLang="lt-LT" sz="3200" b="1" dirty="0" smtClean="0"/>
              <a:t>A1</a:t>
            </a:r>
            <a:r>
              <a:rPr lang="lt-LT" altLang="lt-LT" sz="3200" dirty="0" smtClean="0"/>
              <a:t> </a:t>
            </a:r>
            <a:r>
              <a:rPr lang="lt-LT" altLang="lt-LT" sz="3200" i="1" dirty="0" smtClean="0"/>
              <a:t>Patiklumas</a:t>
            </a:r>
            <a:r>
              <a:rPr lang="lt-LT" altLang="lt-LT" sz="3200" dirty="0" smtClean="0"/>
              <a:t> (</a:t>
            </a:r>
            <a:r>
              <a:rPr lang="lt-LT" altLang="lt-LT" sz="3200" dirty="0" err="1" smtClean="0"/>
              <a:t>Trust</a:t>
            </a:r>
            <a:r>
              <a:rPr lang="lt-LT" altLang="lt-LT" sz="3200" dirty="0" smtClean="0"/>
              <a:t>)</a:t>
            </a:r>
          </a:p>
          <a:p>
            <a:r>
              <a:rPr lang="lt-LT" altLang="lt-LT" sz="3200" b="1" dirty="0" smtClean="0"/>
              <a:t>A2</a:t>
            </a:r>
            <a:r>
              <a:rPr lang="lt-LT" altLang="lt-LT" sz="3200" dirty="0" smtClean="0"/>
              <a:t> </a:t>
            </a:r>
            <a:r>
              <a:rPr lang="lt-LT" altLang="lt-LT" sz="3200" i="1" dirty="0" smtClean="0"/>
              <a:t>Tiesmukumas</a:t>
            </a:r>
            <a:r>
              <a:rPr lang="lt-LT" altLang="lt-LT" sz="3200" dirty="0" smtClean="0"/>
              <a:t> (</a:t>
            </a:r>
            <a:r>
              <a:rPr lang="lt-LT" altLang="lt-LT" sz="3200" dirty="0" err="1" smtClean="0"/>
              <a:t>Straightforwardness</a:t>
            </a:r>
            <a:r>
              <a:rPr lang="lt-LT" altLang="lt-LT" sz="3200" dirty="0" smtClean="0"/>
              <a:t>) </a:t>
            </a:r>
          </a:p>
          <a:p>
            <a:r>
              <a:rPr lang="lt-LT" altLang="lt-LT" sz="3200" b="1" dirty="0" smtClean="0"/>
              <a:t>A3 </a:t>
            </a:r>
            <a:r>
              <a:rPr lang="lt-LT" altLang="lt-LT" sz="3200" i="1" dirty="0" err="1" smtClean="0"/>
              <a:t>Altruistiškumas</a:t>
            </a:r>
            <a:r>
              <a:rPr lang="lt-LT" altLang="lt-LT" sz="3200" dirty="0" smtClean="0"/>
              <a:t> (</a:t>
            </a:r>
            <a:r>
              <a:rPr lang="lt-LT" altLang="lt-LT" sz="3200" dirty="0" err="1" smtClean="0"/>
              <a:t>Altruism</a:t>
            </a:r>
            <a:r>
              <a:rPr lang="lt-LT" altLang="lt-LT" sz="3200" dirty="0" smtClean="0"/>
              <a:t>)</a:t>
            </a:r>
          </a:p>
          <a:p>
            <a:r>
              <a:rPr lang="lt-LT" altLang="lt-LT" sz="3200" b="1" dirty="0" smtClean="0"/>
              <a:t>A4</a:t>
            </a:r>
            <a:r>
              <a:rPr lang="lt-LT" altLang="lt-LT" sz="3200" dirty="0" smtClean="0"/>
              <a:t> </a:t>
            </a:r>
            <a:r>
              <a:rPr lang="lt-LT" altLang="lt-LT" sz="3200" i="1" dirty="0" smtClean="0"/>
              <a:t>Nuolaidumas</a:t>
            </a:r>
            <a:r>
              <a:rPr lang="lt-LT" altLang="lt-LT" sz="3200" dirty="0" smtClean="0"/>
              <a:t> (</a:t>
            </a:r>
            <a:r>
              <a:rPr lang="lt-LT" altLang="lt-LT" sz="3200" dirty="0" err="1" smtClean="0"/>
              <a:t>Compliance</a:t>
            </a:r>
            <a:r>
              <a:rPr lang="lt-LT" altLang="lt-LT" sz="3200" dirty="0" smtClean="0"/>
              <a:t>)</a:t>
            </a:r>
          </a:p>
          <a:p>
            <a:r>
              <a:rPr lang="lt-LT" altLang="lt-LT" sz="3200" b="1" dirty="0" smtClean="0"/>
              <a:t>A5</a:t>
            </a:r>
            <a:r>
              <a:rPr lang="lt-LT" altLang="lt-LT" sz="3200" dirty="0" smtClean="0"/>
              <a:t> </a:t>
            </a:r>
            <a:r>
              <a:rPr lang="lt-LT" altLang="lt-LT" sz="3200" i="1" dirty="0" smtClean="0"/>
              <a:t>Kuklumas</a:t>
            </a:r>
            <a:r>
              <a:rPr lang="lt-LT" altLang="lt-LT" sz="3200" dirty="0" smtClean="0"/>
              <a:t> (</a:t>
            </a:r>
            <a:r>
              <a:rPr lang="lt-LT" altLang="lt-LT" sz="3200" dirty="0" err="1" smtClean="0"/>
              <a:t>Modesty</a:t>
            </a:r>
            <a:r>
              <a:rPr lang="lt-LT" altLang="lt-LT" sz="3200" dirty="0" smtClean="0"/>
              <a:t>)</a:t>
            </a:r>
          </a:p>
          <a:p>
            <a:r>
              <a:rPr lang="lt-LT" altLang="lt-LT" sz="3200" b="1" dirty="0" smtClean="0"/>
              <a:t>A6</a:t>
            </a:r>
            <a:r>
              <a:rPr lang="lt-LT" altLang="lt-LT" sz="3200" dirty="0" smtClean="0"/>
              <a:t> </a:t>
            </a:r>
            <a:r>
              <a:rPr lang="lt-LT" altLang="lt-LT" sz="3200" i="1" dirty="0" err="1" smtClean="0"/>
              <a:t>Atjautumas</a:t>
            </a:r>
            <a:r>
              <a:rPr lang="lt-LT" altLang="lt-LT" sz="3200" dirty="0" smtClean="0"/>
              <a:t> (</a:t>
            </a:r>
            <a:r>
              <a:rPr lang="lt-LT" altLang="lt-LT" sz="3200" dirty="0" err="1" smtClean="0"/>
              <a:t>Tender-Mindedness</a:t>
            </a:r>
            <a:r>
              <a:rPr lang="lt-LT" altLang="lt-LT" sz="3200" dirty="0" smtClean="0"/>
              <a:t>)</a:t>
            </a:r>
            <a:endParaRPr lang="en-US" altLang="lt-LT" sz="3200" dirty="0" smtClean="0"/>
          </a:p>
        </p:txBody>
      </p:sp>
    </p:spTree>
    <p:extLst>
      <p:ext uri="{BB962C8B-B14F-4D97-AF65-F5344CB8AC3E}">
        <p14:creationId xmlns:p14="http://schemas.microsoft.com/office/powerpoint/2010/main" val="384533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lt-LT" altLang="lt-LT" sz="5400" smtClean="0"/>
              <a:t>Sąmoningumas</a:t>
            </a:r>
            <a:endParaRPr lang="en-US" altLang="lt-LT" sz="540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lt-LT" altLang="lt-LT" sz="3200" b="1" dirty="0" smtClean="0"/>
              <a:t>C1</a:t>
            </a:r>
            <a:r>
              <a:rPr lang="lt-LT" altLang="lt-LT" sz="3200" dirty="0" smtClean="0"/>
              <a:t> </a:t>
            </a:r>
            <a:r>
              <a:rPr lang="lt-LT" altLang="lt-LT" sz="3200" i="1" dirty="0" smtClean="0"/>
              <a:t>Kompetentingumas</a:t>
            </a:r>
            <a:r>
              <a:rPr lang="lt-LT" altLang="lt-LT" sz="3200" dirty="0" smtClean="0"/>
              <a:t> (</a:t>
            </a:r>
            <a:r>
              <a:rPr lang="lt-LT" altLang="lt-LT" sz="3200" dirty="0" err="1" smtClean="0"/>
              <a:t>Competence</a:t>
            </a:r>
            <a:r>
              <a:rPr lang="lt-LT" altLang="lt-LT" sz="3200" dirty="0" smtClean="0"/>
              <a:t>)</a:t>
            </a:r>
          </a:p>
          <a:p>
            <a:r>
              <a:rPr lang="lt-LT" altLang="lt-LT" sz="3200" b="1" dirty="0" smtClean="0"/>
              <a:t>C2 </a:t>
            </a:r>
            <a:r>
              <a:rPr lang="lt-LT" altLang="lt-LT" sz="3200" i="1" dirty="0" smtClean="0"/>
              <a:t>Tvarkingumas</a:t>
            </a:r>
            <a:r>
              <a:rPr lang="lt-LT" altLang="lt-LT" sz="3200" dirty="0" smtClean="0"/>
              <a:t> (</a:t>
            </a:r>
            <a:r>
              <a:rPr lang="lt-LT" altLang="lt-LT" sz="3200" dirty="0" err="1" smtClean="0"/>
              <a:t>Order</a:t>
            </a:r>
            <a:r>
              <a:rPr lang="lt-LT" altLang="lt-LT" sz="3200" dirty="0" smtClean="0"/>
              <a:t>)</a:t>
            </a:r>
          </a:p>
          <a:p>
            <a:r>
              <a:rPr lang="lt-LT" altLang="lt-LT" sz="3200" b="1" dirty="0" smtClean="0"/>
              <a:t>C3 </a:t>
            </a:r>
            <a:r>
              <a:rPr lang="lt-LT" altLang="lt-LT" sz="3200" i="1" dirty="0" smtClean="0"/>
              <a:t>Pareigingumas</a:t>
            </a:r>
            <a:r>
              <a:rPr lang="lt-LT" altLang="lt-LT" sz="3200" dirty="0" smtClean="0"/>
              <a:t> (</a:t>
            </a:r>
            <a:r>
              <a:rPr lang="lt-LT" altLang="lt-LT" sz="3200" dirty="0" err="1" smtClean="0"/>
              <a:t>Dutifulness</a:t>
            </a:r>
            <a:r>
              <a:rPr lang="lt-LT" altLang="lt-LT" sz="3200" dirty="0" smtClean="0"/>
              <a:t>)</a:t>
            </a:r>
          </a:p>
          <a:p>
            <a:r>
              <a:rPr lang="lt-LT" altLang="lt-LT" sz="3200" b="1" dirty="0" smtClean="0"/>
              <a:t>C4</a:t>
            </a:r>
            <a:r>
              <a:rPr lang="lt-LT" altLang="lt-LT" sz="3200" dirty="0" smtClean="0"/>
              <a:t> </a:t>
            </a:r>
            <a:r>
              <a:rPr lang="lt-LT" altLang="lt-LT" sz="3200" i="1" dirty="0" smtClean="0"/>
              <a:t>Tikslo siekimas</a:t>
            </a:r>
            <a:r>
              <a:rPr lang="lt-LT" altLang="lt-LT" sz="3200" dirty="0" smtClean="0"/>
              <a:t> (</a:t>
            </a:r>
            <a:r>
              <a:rPr lang="lt-LT" altLang="lt-LT" sz="3200" dirty="0" err="1" smtClean="0"/>
              <a:t>Achievement</a:t>
            </a:r>
            <a:r>
              <a:rPr lang="lt-LT" altLang="lt-LT" sz="3200" dirty="0" smtClean="0"/>
              <a:t> </a:t>
            </a:r>
            <a:r>
              <a:rPr lang="lt-LT" altLang="lt-LT" sz="3200" dirty="0" err="1" smtClean="0"/>
              <a:t>Striving</a:t>
            </a:r>
            <a:r>
              <a:rPr lang="lt-LT" altLang="lt-LT" sz="3200" dirty="0" smtClean="0"/>
              <a:t>)</a:t>
            </a:r>
          </a:p>
          <a:p>
            <a:r>
              <a:rPr lang="lt-LT" altLang="lt-LT" sz="3200" b="1" dirty="0" smtClean="0"/>
              <a:t>C5</a:t>
            </a:r>
            <a:r>
              <a:rPr lang="lt-LT" altLang="lt-LT" sz="3200" dirty="0" smtClean="0"/>
              <a:t> </a:t>
            </a:r>
            <a:r>
              <a:rPr lang="lt-LT" altLang="lt-LT" sz="3200" i="1" dirty="0" smtClean="0"/>
              <a:t>Savidrausmė</a:t>
            </a:r>
            <a:r>
              <a:rPr lang="lt-LT" altLang="lt-LT" sz="3200" dirty="0" smtClean="0"/>
              <a:t> (</a:t>
            </a:r>
            <a:r>
              <a:rPr lang="lt-LT" altLang="lt-LT" sz="3200" dirty="0" err="1" smtClean="0"/>
              <a:t>Sef-discipline</a:t>
            </a:r>
            <a:r>
              <a:rPr lang="lt-LT" altLang="lt-LT" sz="3200" dirty="0" smtClean="0"/>
              <a:t>)</a:t>
            </a:r>
          </a:p>
          <a:p>
            <a:r>
              <a:rPr lang="lt-LT" altLang="lt-LT" sz="3200" b="1" dirty="0" smtClean="0"/>
              <a:t>C6</a:t>
            </a:r>
            <a:r>
              <a:rPr lang="lt-LT" altLang="lt-LT" sz="3200" dirty="0" smtClean="0"/>
              <a:t> </a:t>
            </a:r>
            <a:r>
              <a:rPr lang="lt-LT" altLang="lt-LT" sz="3200" i="1" dirty="0" smtClean="0"/>
              <a:t>Apdairumas</a:t>
            </a:r>
            <a:r>
              <a:rPr lang="lt-LT" altLang="lt-LT" sz="3200" dirty="0" smtClean="0"/>
              <a:t> (</a:t>
            </a:r>
            <a:r>
              <a:rPr lang="lt-LT" altLang="lt-LT" sz="3200" dirty="0" err="1" smtClean="0"/>
              <a:t>Deliberation</a:t>
            </a:r>
            <a:r>
              <a:rPr lang="lt-LT" altLang="lt-LT" sz="3200" dirty="0" smtClean="0"/>
              <a:t>)</a:t>
            </a:r>
            <a:endParaRPr lang="en-US" altLang="lt-LT" sz="3200" dirty="0" smtClean="0"/>
          </a:p>
        </p:txBody>
      </p:sp>
    </p:spTree>
    <p:extLst>
      <p:ext uri="{BB962C8B-B14F-4D97-AF65-F5344CB8AC3E}">
        <p14:creationId xmlns:p14="http://schemas.microsoft.com/office/powerpoint/2010/main" val="355856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853966" y="144408"/>
            <a:ext cx="10515600" cy="1325563"/>
          </a:xfrm>
        </p:spPr>
        <p:txBody>
          <a:bodyPr/>
          <a:lstStyle/>
          <a:p>
            <a:r>
              <a:rPr lang="lt-LT" dirty="0" smtClean="0"/>
              <a:t>Bruožų adaptaciniai pranašumai ir kaina</a:t>
            </a:r>
            <a:endParaRPr lang="lt-LT" dirty="0"/>
          </a:p>
        </p:txBody>
      </p:sp>
      <p:graphicFrame>
        <p:nvGraphicFramePr>
          <p:cNvPr id="6" name="Turinio vietos rezervavimo ženklas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0008575"/>
              </p:ext>
            </p:extLst>
          </p:nvPr>
        </p:nvGraphicFramePr>
        <p:xfrm>
          <a:off x="822434" y="1182414"/>
          <a:ext cx="10458493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2680"/>
                <a:gridCol w="4193627"/>
                <a:gridCol w="5142186"/>
              </a:tblGrid>
              <a:tr h="457200">
                <a:tc>
                  <a:txBody>
                    <a:bodyPr/>
                    <a:lstStyle/>
                    <a:p>
                      <a:r>
                        <a:rPr lang="lt-LT" sz="2000" dirty="0" smtClean="0"/>
                        <a:t>Bruožas</a:t>
                      </a:r>
                      <a:endParaRPr lang="lt-L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/>
                        <a:t>Pranašumai</a:t>
                      </a:r>
                      <a:endParaRPr lang="lt-L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/>
                        <a:t>Kaina</a:t>
                      </a:r>
                      <a:endParaRPr lang="lt-L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?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/>
                        <a:t>sėkmingesnis ilgalaikių tikslų siekimas, potencialiai ilgesnė gyvenimo trukmė</a:t>
                      </a:r>
                      <a:endParaRPr lang="lt-L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/>
                        <a:t>sunkumai siekiant trumpalaikių tikslų, pedantiškumas, </a:t>
                      </a:r>
                      <a:r>
                        <a:rPr lang="lt-LT" sz="2000" dirty="0" err="1" smtClean="0"/>
                        <a:t>rigidiškumas</a:t>
                      </a:r>
                      <a:endParaRPr lang="lt-L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2000" dirty="0" smtClean="0"/>
                        <a:t>?</a:t>
                      </a:r>
                      <a:endParaRPr lang="lt-L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/>
                        <a:t>seksualinių partnerių skaičius, lengvesnis sąjungininkų radimas, aplinkos tyrinėjimas</a:t>
                      </a:r>
                      <a:endParaRPr lang="lt-L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/>
                        <a:t>fizinių sužeidimų rizika, mažesnis šeimos stabilumas</a:t>
                      </a:r>
                      <a:endParaRPr lang="lt-L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2000" dirty="0" smtClean="0"/>
                        <a:t>?</a:t>
                      </a:r>
                      <a:endParaRPr lang="lt-L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kūrybiškumas, galimas didesnis tarpasmeninis patrauklumas</a:t>
                      </a:r>
                      <a:endParaRPr lang="lt-L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/>
                        <a:t>neįprasti įsitikinimai, depresija, psichozė</a:t>
                      </a:r>
                      <a:endParaRPr lang="lt-L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2000" dirty="0" smtClean="0"/>
                        <a:t>?</a:t>
                      </a:r>
                      <a:endParaRPr lang="lt-L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/>
                        <a:t>harmoningi tarpasmeniniai santykiai, patrauklumas būti sąjungininku</a:t>
                      </a:r>
                      <a:endParaRPr lang="lt-L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/>
                        <a:t>potencialios nesėkmės konkuruojant dėl statuso, sunkumai gaunant sau naudos</a:t>
                      </a:r>
                      <a:endParaRPr lang="lt-L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2000" dirty="0" smtClean="0"/>
                        <a:t>?</a:t>
                      </a:r>
                      <a:endParaRPr lang="lt-L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jautrumas pavojui, siekimas ir rungtyniavimas</a:t>
                      </a:r>
                      <a:endParaRPr lang="lt-L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2000" dirty="0" smtClean="0"/>
                        <a:t>stresas, depresija, galimi tarpasmeniniai padariniai ir poveikis sveikatai</a:t>
                      </a:r>
                    </a:p>
                    <a:p>
                      <a:endParaRPr lang="lt-LT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31298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lt-LT" smtClean="0"/>
              <a:t>Simpsonai</a:t>
            </a:r>
          </a:p>
        </p:txBody>
      </p:sp>
      <p:graphicFrame>
        <p:nvGraphicFramePr>
          <p:cNvPr id="32771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1930400" y="1549401"/>
          <a:ext cx="8331200" cy="462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3" imgW="8327858" imgH="4627265" progId="Excel.Chart.8">
                  <p:embed/>
                </p:oleObj>
              </mc:Choice>
              <mc:Fallback>
                <p:oleObj r:id="rId3" imgW="8327858" imgH="4627265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0400" y="1549401"/>
                        <a:ext cx="8331200" cy="462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307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lt-LT" sz="4000"/>
              <a:t>Didysis penketas – modelis ar teorija?</a:t>
            </a:r>
            <a:endParaRPr lang="en-US" altLang="lt-LT" sz="400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lt-LT" altLang="lt-LT" sz="4800" dirty="0" smtClean="0"/>
              <a:t>Kilo iš empirinių tyrimų</a:t>
            </a:r>
          </a:p>
          <a:p>
            <a:pPr eaLnBrk="1" hangingPunct="1"/>
            <a:r>
              <a:rPr lang="lt-LT" altLang="lt-LT" sz="4800" dirty="0" smtClean="0"/>
              <a:t>Trūksta teorinės bazės</a:t>
            </a:r>
            <a:endParaRPr lang="en-US" altLang="lt-LT" sz="4800" dirty="0" smtClean="0"/>
          </a:p>
        </p:txBody>
      </p:sp>
    </p:spTree>
    <p:extLst>
      <p:ext uri="{BB962C8B-B14F-4D97-AF65-F5344CB8AC3E}">
        <p14:creationId xmlns:p14="http://schemas.microsoft.com/office/powerpoint/2010/main" val="51617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914400"/>
          </a:xfrm>
        </p:spPr>
        <p:txBody>
          <a:bodyPr/>
          <a:lstStyle/>
          <a:p>
            <a:r>
              <a:rPr lang="lt-LT" altLang="en-US" sz="4000" b="1" dirty="0">
                <a:latin typeface="Times" panose="02020603050405020304" pitchFamily="18" charset="0"/>
              </a:rPr>
              <a:t>Ežero pabaisa(-</a:t>
            </a:r>
            <a:r>
              <a:rPr lang="lt-LT" altLang="en-US" sz="4000" b="1" dirty="0" err="1">
                <a:latin typeface="Times" panose="02020603050405020304" pitchFamily="18" charset="0"/>
              </a:rPr>
              <a:t>os</a:t>
            </a:r>
            <a:r>
              <a:rPr lang="lt-LT" altLang="en-US" sz="4000" b="1" dirty="0">
                <a:latin typeface="Times" panose="02020603050405020304" pitchFamily="18" charset="0"/>
              </a:rPr>
              <a:t>): 1 stebėjimas</a:t>
            </a:r>
            <a:endParaRPr lang="en-US" altLang="en-US" dirty="0"/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7924800" y="3581400"/>
            <a:ext cx="1066800" cy="1066800"/>
          </a:xfrm>
          <a:prstGeom prst="smileyFace">
            <a:avLst>
              <a:gd name="adj" fmla="val 4653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5334000" y="3657600"/>
            <a:ext cx="1905000" cy="1905000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 rot="10800000">
            <a:off x="6781800" y="3733800"/>
            <a:ext cx="1905000" cy="1905000"/>
          </a:xfrm>
          <a:custGeom>
            <a:avLst/>
            <a:gdLst>
              <a:gd name="G0" fmla="+- 5724 0 0"/>
              <a:gd name="G1" fmla="+- 11761057 0 0"/>
              <a:gd name="G2" fmla="+- 0 0 11761057"/>
              <a:gd name="T0" fmla="*/ 0 256 1"/>
              <a:gd name="T1" fmla="*/ 180 256 1"/>
              <a:gd name="G3" fmla="+- 11761057 T0 T1"/>
              <a:gd name="T2" fmla="*/ 0 256 1"/>
              <a:gd name="T3" fmla="*/ 90 256 1"/>
              <a:gd name="G4" fmla="+- 11761057 T2 T3"/>
              <a:gd name="G5" fmla="*/ G4 2 1"/>
              <a:gd name="T4" fmla="*/ 90 256 1"/>
              <a:gd name="T5" fmla="*/ 0 256 1"/>
              <a:gd name="G6" fmla="+- 11761057 T4 T5"/>
              <a:gd name="G7" fmla="*/ G6 2 1"/>
              <a:gd name="G8" fmla="abs 11761057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724"/>
              <a:gd name="G18" fmla="*/ 5724 1 2"/>
              <a:gd name="G19" fmla="+- G18 5400 0"/>
              <a:gd name="G20" fmla="cos G19 11761057"/>
              <a:gd name="G21" fmla="sin G19 11761057"/>
              <a:gd name="G22" fmla="+- G20 10800 0"/>
              <a:gd name="G23" fmla="+- G21 10800 0"/>
              <a:gd name="G24" fmla="+- 10800 0 G20"/>
              <a:gd name="G25" fmla="+- 5724 10800 0"/>
              <a:gd name="G26" fmla="?: G9 G17 G25"/>
              <a:gd name="G27" fmla="?: G9 0 21600"/>
              <a:gd name="G28" fmla="cos 10800 11761057"/>
              <a:gd name="G29" fmla="sin 10800 11761057"/>
              <a:gd name="G30" fmla="sin 5724 11761057"/>
              <a:gd name="G31" fmla="+- G28 10800 0"/>
              <a:gd name="G32" fmla="+- G29 10800 0"/>
              <a:gd name="G33" fmla="+- G30 10800 0"/>
              <a:gd name="G34" fmla="?: G4 0 G31"/>
              <a:gd name="G35" fmla="?: 11761057 G34 0"/>
              <a:gd name="G36" fmla="?: G6 G35 G31"/>
              <a:gd name="G37" fmla="+- 21600 0 G36"/>
              <a:gd name="G38" fmla="?: G4 0 G33"/>
              <a:gd name="G39" fmla="?: 11761057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538 w 21600"/>
              <a:gd name="T15" fmla="*/ 10877 h 21600"/>
              <a:gd name="T16" fmla="*/ 10800 w 21600"/>
              <a:gd name="T17" fmla="*/ 5076 h 21600"/>
              <a:gd name="T18" fmla="*/ 19062 w 21600"/>
              <a:gd name="T19" fmla="*/ 10877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076" y="10853"/>
                </a:moveTo>
                <a:cubicBezTo>
                  <a:pt x="5076" y="10835"/>
                  <a:pt x="5076" y="10817"/>
                  <a:pt x="5076" y="10800"/>
                </a:cubicBezTo>
                <a:cubicBezTo>
                  <a:pt x="5076" y="7638"/>
                  <a:pt x="7638" y="5076"/>
                  <a:pt x="10800" y="5076"/>
                </a:cubicBezTo>
                <a:cubicBezTo>
                  <a:pt x="13961" y="5076"/>
                  <a:pt x="16524" y="7638"/>
                  <a:pt x="16524" y="10800"/>
                </a:cubicBezTo>
                <a:cubicBezTo>
                  <a:pt x="16524" y="10817"/>
                  <a:pt x="16523" y="10835"/>
                  <a:pt x="16523" y="10853"/>
                </a:cubicBezTo>
                <a:lnTo>
                  <a:pt x="21599" y="10901"/>
                </a:lnTo>
                <a:cubicBezTo>
                  <a:pt x="21599" y="10867"/>
                  <a:pt x="21600" y="10833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0833"/>
                  <a:pt x="0" y="10867"/>
                  <a:pt x="0" y="10901"/>
                </a:cubicBezTo>
                <a:close/>
              </a:path>
            </a:pathLst>
          </a:cu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 rot="10800000">
            <a:off x="3886200" y="3733800"/>
            <a:ext cx="1905000" cy="1905000"/>
          </a:xfrm>
          <a:custGeom>
            <a:avLst/>
            <a:gdLst>
              <a:gd name="G0" fmla="+- 5724 0 0"/>
              <a:gd name="G1" fmla="+- 11761057 0 0"/>
              <a:gd name="G2" fmla="+- 0 0 11761057"/>
              <a:gd name="T0" fmla="*/ 0 256 1"/>
              <a:gd name="T1" fmla="*/ 180 256 1"/>
              <a:gd name="G3" fmla="+- 11761057 T0 T1"/>
              <a:gd name="T2" fmla="*/ 0 256 1"/>
              <a:gd name="T3" fmla="*/ 90 256 1"/>
              <a:gd name="G4" fmla="+- 11761057 T2 T3"/>
              <a:gd name="G5" fmla="*/ G4 2 1"/>
              <a:gd name="T4" fmla="*/ 90 256 1"/>
              <a:gd name="T5" fmla="*/ 0 256 1"/>
              <a:gd name="G6" fmla="+- 11761057 T4 T5"/>
              <a:gd name="G7" fmla="*/ G6 2 1"/>
              <a:gd name="G8" fmla="abs 11761057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724"/>
              <a:gd name="G18" fmla="*/ 5724 1 2"/>
              <a:gd name="G19" fmla="+- G18 5400 0"/>
              <a:gd name="G20" fmla="cos G19 11761057"/>
              <a:gd name="G21" fmla="sin G19 11761057"/>
              <a:gd name="G22" fmla="+- G20 10800 0"/>
              <a:gd name="G23" fmla="+- G21 10800 0"/>
              <a:gd name="G24" fmla="+- 10800 0 G20"/>
              <a:gd name="G25" fmla="+- 5724 10800 0"/>
              <a:gd name="G26" fmla="?: G9 G17 G25"/>
              <a:gd name="G27" fmla="?: G9 0 21600"/>
              <a:gd name="G28" fmla="cos 10800 11761057"/>
              <a:gd name="G29" fmla="sin 10800 11761057"/>
              <a:gd name="G30" fmla="sin 5724 11761057"/>
              <a:gd name="G31" fmla="+- G28 10800 0"/>
              <a:gd name="G32" fmla="+- G29 10800 0"/>
              <a:gd name="G33" fmla="+- G30 10800 0"/>
              <a:gd name="G34" fmla="?: G4 0 G31"/>
              <a:gd name="G35" fmla="?: 11761057 G34 0"/>
              <a:gd name="G36" fmla="?: G6 G35 G31"/>
              <a:gd name="G37" fmla="+- 21600 0 G36"/>
              <a:gd name="G38" fmla="?: G4 0 G33"/>
              <a:gd name="G39" fmla="?: 11761057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538 w 21600"/>
              <a:gd name="T15" fmla="*/ 10877 h 21600"/>
              <a:gd name="T16" fmla="*/ 10800 w 21600"/>
              <a:gd name="T17" fmla="*/ 5076 h 21600"/>
              <a:gd name="T18" fmla="*/ 19062 w 21600"/>
              <a:gd name="T19" fmla="*/ 10877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076" y="10853"/>
                </a:moveTo>
                <a:cubicBezTo>
                  <a:pt x="5076" y="10835"/>
                  <a:pt x="5076" y="10817"/>
                  <a:pt x="5076" y="10800"/>
                </a:cubicBezTo>
                <a:cubicBezTo>
                  <a:pt x="5076" y="7638"/>
                  <a:pt x="7638" y="5076"/>
                  <a:pt x="10800" y="5076"/>
                </a:cubicBezTo>
                <a:cubicBezTo>
                  <a:pt x="13961" y="5076"/>
                  <a:pt x="16524" y="7638"/>
                  <a:pt x="16524" y="10800"/>
                </a:cubicBezTo>
                <a:cubicBezTo>
                  <a:pt x="16524" y="10817"/>
                  <a:pt x="16523" y="10835"/>
                  <a:pt x="16523" y="10853"/>
                </a:cubicBezTo>
                <a:lnTo>
                  <a:pt x="21599" y="10901"/>
                </a:lnTo>
                <a:cubicBezTo>
                  <a:pt x="21599" y="10867"/>
                  <a:pt x="21600" y="10833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0833"/>
                  <a:pt x="0" y="10867"/>
                  <a:pt x="0" y="10901"/>
                </a:cubicBezTo>
                <a:close/>
              </a:path>
            </a:pathLst>
          </a:cu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 rot="2354945">
            <a:off x="2438400" y="3657600"/>
            <a:ext cx="1905000" cy="1905000"/>
          </a:xfrm>
          <a:custGeom>
            <a:avLst/>
            <a:gdLst>
              <a:gd name="G0" fmla="+- 5467 0 0"/>
              <a:gd name="G1" fmla="+- -9259010 0 0"/>
              <a:gd name="G2" fmla="+- 0 0 -9259010"/>
              <a:gd name="T0" fmla="*/ 0 256 1"/>
              <a:gd name="T1" fmla="*/ 180 256 1"/>
              <a:gd name="G3" fmla="+- -9259010 T0 T1"/>
              <a:gd name="T2" fmla="*/ 0 256 1"/>
              <a:gd name="T3" fmla="*/ 90 256 1"/>
              <a:gd name="G4" fmla="+- -9259010 T2 T3"/>
              <a:gd name="G5" fmla="*/ G4 2 1"/>
              <a:gd name="T4" fmla="*/ 90 256 1"/>
              <a:gd name="T5" fmla="*/ 0 256 1"/>
              <a:gd name="G6" fmla="+- -9259010 T4 T5"/>
              <a:gd name="G7" fmla="*/ G6 2 1"/>
              <a:gd name="G8" fmla="abs -925901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67"/>
              <a:gd name="G18" fmla="*/ 5467 1 2"/>
              <a:gd name="G19" fmla="+- G18 5400 0"/>
              <a:gd name="G20" fmla="cos G19 -9259010"/>
              <a:gd name="G21" fmla="sin G19 -9259010"/>
              <a:gd name="G22" fmla="+- G20 10800 0"/>
              <a:gd name="G23" fmla="+- G21 10800 0"/>
              <a:gd name="G24" fmla="+- 10800 0 G20"/>
              <a:gd name="G25" fmla="+- 5467 10800 0"/>
              <a:gd name="G26" fmla="?: G9 G17 G25"/>
              <a:gd name="G27" fmla="?: G9 0 21600"/>
              <a:gd name="G28" fmla="cos 10800 -9259010"/>
              <a:gd name="G29" fmla="sin 10800 -9259010"/>
              <a:gd name="G30" fmla="sin 5467 -9259010"/>
              <a:gd name="G31" fmla="+- G28 10800 0"/>
              <a:gd name="G32" fmla="+- G29 10800 0"/>
              <a:gd name="G33" fmla="+- G30 10800 0"/>
              <a:gd name="G34" fmla="?: G4 0 G31"/>
              <a:gd name="G35" fmla="?: -9259010 G34 0"/>
              <a:gd name="G36" fmla="?: G6 G35 G31"/>
              <a:gd name="G37" fmla="+- 21600 0 G36"/>
              <a:gd name="G38" fmla="?: G4 0 G33"/>
              <a:gd name="G39" fmla="?: -925901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453 w 21600"/>
              <a:gd name="T15" fmla="*/ 5712 h 21600"/>
              <a:gd name="T16" fmla="*/ 10800 w 21600"/>
              <a:gd name="T17" fmla="*/ 5333 h 21600"/>
              <a:gd name="T18" fmla="*/ 17147 w 21600"/>
              <a:gd name="T19" fmla="*/ 5712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6534" y="7380"/>
                </a:moveTo>
                <a:cubicBezTo>
                  <a:pt x="7572" y="6086"/>
                  <a:pt x="9141" y="5332"/>
                  <a:pt x="10800" y="5333"/>
                </a:cubicBezTo>
                <a:cubicBezTo>
                  <a:pt x="12458" y="5333"/>
                  <a:pt x="14027" y="6086"/>
                  <a:pt x="15065" y="7380"/>
                </a:cubicBezTo>
                <a:lnTo>
                  <a:pt x="19226" y="4044"/>
                </a:lnTo>
                <a:cubicBezTo>
                  <a:pt x="17176" y="1487"/>
                  <a:pt x="14076" y="-1"/>
                  <a:pt x="10799" y="0"/>
                </a:cubicBezTo>
                <a:cubicBezTo>
                  <a:pt x="7523" y="0"/>
                  <a:pt x="4423" y="1487"/>
                  <a:pt x="2373" y="4044"/>
                </a:cubicBezTo>
                <a:close/>
              </a:path>
            </a:pathLst>
          </a:cu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1524000" y="4648200"/>
            <a:ext cx="9144000" cy="2209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9677401" y="6464300"/>
            <a:ext cx="85953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1100"/>
              <a:t>DevPsy.org</a:t>
            </a:r>
          </a:p>
        </p:txBody>
      </p:sp>
    </p:spTree>
    <p:extLst>
      <p:ext uri="{BB962C8B-B14F-4D97-AF65-F5344CB8AC3E}">
        <p14:creationId xmlns:p14="http://schemas.microsoft.com/office/powerpoint/2010/main" val="252233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Oval 4"/>
          <p:cNvSpPr>
            <a:spLocks noChangeArrowheads="1"/>
          </p:cNvSpPr>
          <p:nvPr/>
        </p:nvSpPr>
        <p:spPr bwMode="auto">
          <a:xfrm>
            <a:off x="1774825" y="188913"/>
            <a:ext cx="1873250" cy="10795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t-LT" altLang="lt-LT" sz="2400"/>
              <a:t>Biologinė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t-LT" altLang="lt-LT" sz="2400"/>
              <a:t>bazė</a:t>
            </a:r>
            <a:endParaRPr lang="en-US" altLang="lt-LT" sz="2400"/>
          </a:p>
        </p:txBody>
      </p:sp>
      <p:sp>
        <p:nvSpPr>
          <p:cNvPr id="35843" name="Rectangle 5"/>
          <p:cNvSpPr>
            <a:spLocks noChangeArrowheads="1"/>
          </p:cNvSpPr>
          <p:nvPr/>
        </p:nvSpPr>
        <p:spPr bwMode="auto">
          <a:xfrm>
            <a:off x="1919289" y="1916114"/>
            <a:ext cx="1584325" cy="42497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t-LT" altLang="lt-LT" sz="2400" dirty="0"/>
              <a:t>Bazinės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t-LT" altLang="lt-LT" sz="2400" dirty="0"/>
              <a:t>tendencijos</a:t>
            </a:r>
            <a:endParaRPr lang="en-US" altLang="lt-LT" sz="2400" dirty="0"/>
          </a:p>
        </p:txBody>
      </p:sp>
      <p:sp>
        <p:nvSpPr>
          <p:cNvPr id="35844" name="Line 6"/>
          <p:cNvSpPr>
            <a:spLocks noChangeShapeType="1"/>
          </p:cNvSpPr>
          <p:nvPr/>
        </p:nvSpPr>
        <p:spPr bwMode="auto">
          <a:xfrm>
            <a:off x="2711450" y="1268413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5" name="Rectangle 7"/>
          <p:cNvSpPr>
            <a:spLocks noChangeArrowheads="1"/>
          </p:cNvSpPr>
          <p:nvPr/>
        </p:nvSpPr>
        <p:spPr bwMode="auto">
          <a:xfrm>
            <a:off x="4511675" y="2492375"/>
            <a:ext cx="2160588" cy="187325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t-LT" altLang="lt-LT" sz="2400"/>
              <a:t>Būdingos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t-LT" altLang="lt-LT" sz="2400"/>
              <a:t>adaptacijos</a:t>
            </a:r>
            <a:endParaRPr lang="en-US" altLang="lt-LT" sz="2400"/>
          </a:p>
        </p:txBody>
      </p:sp>
      <p:sp>
        <p:nvSpPr>
          <p:cNvPr id="35846" name="Rectangle 8"/>
          <p:cNvSpPr>
            <a:spLocks noChangeArrowheads="1"/>
          </p:cNvSpPr>
          <p:nvPr/>
        </p:nvSpPr>
        <p:spPr bwMode="auto">
          <a:xfrm>
            <a:off x="7175501" y="5084764"/>
            <a:ext cx="2233613" cy="129698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t-LT" altLang="lt-LT" sz="1800"/>
              <a:t>Aš koncepcija</a:t>
            </a:r>
            <a:endParaRPr lang="en-US" altLang="lt-LT" sz="1800"/>
          </a:p>
        </p:txBody>
      </p:sp>
      <p:sp>
        <p:nvSpPr>
          <p:cNvPr id="35847" name="Oval 9"/>
          <p:cNvSpPr>
            <a:spLocks noChangeArrowheads="1"/>
          </p:cNvSpPr>
          <p:nvPr/>
        </p:nvSpPr>
        <p:spPr bwMode="auto">
          <a:xfrm>
            <a:off x="7248526" y="333376"/>
            <a:ext cx="1655763" cy="2016125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t-LT" altLang="lt-LT" sz="2400"/>
              <a:t>Objektyvi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t-LT" altLang="lt-LT" sz="2400"/>
              <a:t>biografija</a:t>
            </a:r>
            <a:endParaRPr lang="en-US" altLang="lt-LT" sz="2400"/>
          </a:p>
        </p:txBody>
      </p:sp>
      <p:sp>
        <p:nvSpPr>
          <p:cNvPr id="35848" name="Oval 10"/>
          <p:cNvSpPr>
            <a:spLocks noChangeArrowheads="1"/>
          </p:cNvSpPr>
          <p:nvPr/>
        </p:nvSpPr>
        <p:spPr bwMode="auto">
          <a:xfrm>
            <a:off x="9191625" y="1557339"/>
            <a:ext cx="1225550" cy="32400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t-LT" altLang="lt-LT" sz="2400"/>
              <a:t>Išorinė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t-LT" altLang="lt-LT" sz="2400"/>
              <a:t>aplinka</a:t>
            </a:r>
            <a:endParaRPr lang="en-US" altLang="lt-LT" sz="2400"/>
          </a:p>
        </p:txBody>
      </p:sp>
      <p:sp>
        <p:nvSpPr>
          <p:cNvPr id="35849" name="Line 11"/>
          <p:cNvSpPr>
            <a:spLocks noChangeShapeType="1"/>
          </p:cNvSpPr>
          <p:nvPr/>
        </p:nvSpPr>
        <p:spPr bwMode="auto">
          <a:xfrm>
            <a:off x="3503613" y="3573463"/>
            <a:ext cx="10080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0" name="Line 16"/>
          <p:cNvSpPr>
            <a:spLocks noChangeShapeType="1"/>
          </p:cNvSpPr>
          <p:nvPr/>
        </p:nvSpPr>
        <p:spPr bwMode="auto">
          <a:xfrm flipV="1">
            <a:off x="5016500" y="1916113"/>
            <a:ext cx="0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1" name="Line 17"/>
          <p:cNvSpPr>
            <a:spLocks noChangeShapeType="1"/>
          </p:cNvSpPr>
          <p:nvPr/>
        </p:nvSpPr>
        <p:spPr bwMode="auto">
          <a:xfrm flipH="1">
            <a:off x="4079876" y="1916113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2" name="Line 18"/>
          <p:cNvSpPr>
            <a:spLocks noChangeShapeType="1"/>
          </p:cNvSpPr>
          <p:nvPr/>
        </p:nvSpPr>
        <p:spPr bwMode="auto">
          <a:xfrm>
            <a:off x="4079875" y="1916114"/>
            <a:ext cx="0" cy="865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3" name="Line 19"/>
          <p:cNvSpPr>
            <a:spLocks noChangeShapeType="1"/>
          </p:cNvSpPr>
          <p:nvPr/>
        </p:nvSpPr>
        <p:spPr bwMode="auto">
          <a:xfrm>
            <a:off x="4079875" y="2781300"/>
            <a:ext cx="43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4" name="Line 20"/>
          <p:cNvSpPr>
            <a:spLocks noChangeShapeType="1"/>
          </p:cNvSpPr>
          <p:nvPr/>
        </p:nvSpPr>
        <p:spPr bwMode="auto">
          <a:xfrm>
            <a:off x="6672263" y="3933825"/>
            <a:ext cx="2736850" cy="115093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5" name="Line 21"/>
          <p:cNvSpPr>
            <a:spLocks noChangeShapeType="1"/>
          </p:cNvSpPr>
          <p:nvPr/>
        </p:nvSpPr>
        <p:spPr bwMode="auto">
          <a:xfrm>
            <a:off x="6311900" y="4365626"/>
            <a:ext cx="863600" cy="201612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6" name="Line 22"/>
          <p:cNvSpPr>
            <a:spLocks noChangeShapeType="1"/>
          </p:cNvSpPr>
          <p:nvPr/>
        </p:nvSpPr>
        <p:spPr bwMode="auto">
          <a:xfrm>
            <a:off x="3503614" y="5445126"/>
            <a:ext cx="3671887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7" name="Line 23"/>
          <p:cNvSpPr>
            <a:spLocks noChangeShapeType="1"/>
          </p:cNvSpPr>
          <p:nvPr/>
        </p:nvSpPr>
        <p:spPr bwMode="auto">
          <a:xfrm>
            <a:off x="5591176" y="4365626"/>
            <a:ext cx="1584325" cy="1223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8" name="Line 24"/>
          <p:cNvSpPr>
            <a:spLocks noChangeShapeType="1"/>
          </p:cNvSpPr>
          <p:nvPr/>
        </p:nvSpPr>
        <p:spPr bwMode="auto">
          <a:xfrm flipV="1">
            <a:off x="5664201" y="1700213"/>
            <a:ext cx="1584325" cy="792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9" name="Line 25"/>
          <p:cNvSpPr>
            <a:spLocks noChangeShapeType="1"/>
          </p:cNvSpPr>
          <p:nvPr/>
        </p:nvSpPr>
        <p:spPr bwMode="auto">
          <a:xfrm>
            <a:off x="8040689" y="2349501"/>
            <a:ext cx="142875" cy="2735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0" name="Line 26"/>
          <p:cNvSpPr>
            <a:spLocks noChangeShapeType="1"/>
          </p:cNvSpPr>
          <p:nvPr/>
        </p:nvSpPr>
        <p:spPr bwMode="auto">
          <a:xfrm>
            <a:off x="8832850" y="1557339"/>
            <a:ext cx="503238" cy="503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1" name="Line 27"/>
          <p:cNvSpPr>
            <a:spLocks noChangeShapeType="1"/>
          </p:cNvSpPr>
          <p:nvPr/>
        </p:nvSpPr>
        <p:spPr bwMode="auto">
          <a:xfrm flipH="1" flipV="1">
            <a:off x="8688389" y="2060575"/>
            <a:ext cx="503237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2" name="Line 28"/>
          <p:cNvSpPr>
            <a:spLocks noChangeShapeType="1"/>
          </p:cNvSpPr>
          <p:nvPr/>
        </p:nvSpPr>
        <p:spPr bwMode="auto">
          <a:xfrm flipH="1">
            <a:off x="6672263" y="3284539"/>
            <a:ext cx="2519362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21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Kaip elgesį aiškina Didžiojo penketo teorija?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Jonui pasiūlė bilietus į spektaklį (išorinė įtaka)</a:t>
            </a:r>
          </a:p>
          <a:p>
            <a:r>
              <a:rPr lang="lt-LT" dirty="0" smtClean="0"/>
              <a:t>Jonas niekada gyvenime nemėgo teatro (būdinga adaptacija)</a:t>
            </a:r>
          </a:p>
          <a:p>
            <a:r>
              <a:rPr lang="lt-LT" dirty="0" smtClean="0"/>
              <a:t>Jis atsisako bilieto (objektyvi biografija)</a:t>
            </a:r>
          </a:p>
          <a:p>
            <a:r>
              <a:rPr lang="lt-LT" dirty="0" smtClean="0"/>
              <a:t>Jonas gali turėti bazinę tendenciją būti labiau uždaru patyrimui (negu atviru) arba jis tiesiog nemėgsta viešų renginių</a:t>
            </a:r>
          </a:p>
          <a:p>
            <a:endParaRPr lang="lt-LT" dirty="0"/>
          </a:p>
          <a:p>
            <a:pPr marL="0" indent="0">
              <a:buNone/>
            </a:pPr>
            <a:r>
              <a:rPr lang="lt-LT" dirty="0" smtClean="0"/>
              <a:t>Taigi atsižvelgdami į visus aspektus galime numatyti, kad Jonas ir kitą kartą atsisakys eiti į teatrą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9158160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Pagrindiniai teiginiai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lt-LT" dirty="0" smtClean="0"/>
              <a:t>Bazinės tendencijos (apima asmenybės bruožus) skiriasi nuo konkrečių būdingų adaptacijų</a:t>
            </a:r>
          </a:p>
          <a:p>
            <a:pPr marL="514350" indent="-514350">
              <a:buFont typeface="+mj-lt"/>
              <a:buAutoNum type="arabicPeriod"/>
            </a:pPr>
            <a:r>
              <a:rPr lang="lt-LT" dirty="0" smtClean="0"/>
              <a:t>Elgesys – būdingų adaptacijų ir išorinės įtakos rezultatas</a:t>
            </a:r>
          </a:p>
          <a:p>
            <a:pPr marL="514350" indent="-514350">
              <a:buFont typeface="+mj-lt"/>
              <a:buAutoNum type="arabicPeriod"/>
            </a:pPr>
            <a:r>
              <a:rPr lang="lt-LT" dirty="0" smtClean="0"/>
              <a:t>Būdingos adaptacijos randasi iš bazinių tendencijų ir išorinės įtakos sąveikos</a:t>
            </a:r>
          </a:p>
          <a:p>
            <a:pPr marL="514350" indent="-514350">
              <a:buFont typeface="+mj-lt"/>
              <a:buAutoNum type="arabicPeriod"/>
            </a:pPr>
            <a:r>
              <a:rPr lang="lt-LT" dirty="0" smtClean="0"/>
              <a:t>Bazinės tendencijos ir jų raida yra nulemtos tik biologinio pagrindo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62319062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Svarbiausios sąvokos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Bazinės tendencijos – žmogaus potencialas, bendros dispozicijos (pvz., bruožai, gebėjimas vartoti kalbą, seksualinė orientacija ir kt.)</a:t>
            </a:r>
          </a:p>
          <a:p>
            <a:r>
              <a:rPr lang="lt-LT" dirty="0" smtClean="0"/>
              <a:t>Būdingos adaptacijos – apima gausybę psichologinių reiškinių (įgūdžiai, įpročiai, tikslai ir t.t.)</a:t>
            </a:r>
          </a:p>
          <a:p>
            <a:r>
              <a:rPr lang="lt-LT" dirty="0" smtClean="0"/>
              <a:t>Aš koncepcija – įsitikinimai ir jausmai apie save</a:t>
            </a:r>
          </a:p>
          <a:p>
            <a:r>
              <a:rPr lang="lt-LT" dirty="0" smtClean="0"/>
              <a:t>Dinaminiai procesai – sieja sistemos komponentus (mokymasis, planavimas ir kt.)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83074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5" name="Picture 3" descr="sea_monster_1_animat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9677401" y="6464300"/>
            <a:ext cx="85953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1100" dirty="0"/>
              <a:t>DevPsy.org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1524000" y="60326"/>
            <a:ext cx="9144000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lt-LT" altLang="en-US" sz="4000" b="1" dirty="0">
                <a:latin typeface="Times" panose="02020603050405020304" pitchFamily="18" charset="0"/>
              </a:rPr>
              <a:t>Kiek gyvūnų yra po vandeniu?</a:t>
            </a:r>
            <a:endParaRPr lang="en-US" altLang="en-US" sz="4000" b="1" dirty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33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lt-LT" altLang="en-US" sz="4000" b="1" dirty="0">
                <a:latin typeface="Times" panose="02020603050405020304" pitchFamily="18" charset="0"/>
              </a:rPr>
              <a:t>Kiek gyvūnų yra po vandeniu?</a:t>
            </a:r>
            <a:endParaRPr lang="en-US" altLang="en-US" sz="4000" b="1" dirty="0">
              <a:latin typeface="Times" panose="02020603050405020304" pitchFamily="18" charset="0"/>
            </a:endParaRPr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8077200" y="3581400"/>
            <a:ext cx="1066800" cy="1066800"/>
          </a:xfrm>
          <a:prstGeom prst="smileyFace">
            <a:avLst>
              <a:gd name="adj" fmla="val 4653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5486400" y="3657600"/>
            <a:ext cx="1905000" cy="1905000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 rot="10800000">
            <a:off x="6934200" y="3733800"/>
            <a:ext cx="1905000" cy="1905000"/>
          </a:xfrm>
          <a:custGeom>
            <a:avLst/>
            <a:gdLst>
              <a:gd name="G0" fmla="+- 5724 0 0"/>
              <a:gd name="G1" fmla="+- 11761057 0 0"/>
              <a:gd name="G2" fmla="+- 0 0 11761057"/>
              <a:gd name="T0" fmla="*/ 0 256 1"/>
              <a:gd name="T1" fmla="*/ 180 256 1"/>
              <a:gd name="G3" fmla="+- 11761057 T0 T1"/>
              <a:gd name="T2" fmla="*/ 0 256 1"/>
              <a:gd name="T3" fmla="*/ 90 256 1"/>
              <a:gd name="G4" fmla="+- 11761057 T2 T3"/>
              <a:gd name="G5" fmla="*/ G4 2 1"/>
              <a:gd name="T4" fmla="*/ 90 256 1"/>
              <a:gd name="T5" fmla="*/ 0 256 1"/>
              <a:gd name="G6" fmla="+- 11761057 T4 T5"/>
              <a:gd name="G7" fmla="*/ G6 2 1"/>
              <a:gd name="G8" fmla="abs 11761057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724"/>
              <a:gd name="G18" fmla="*/ 5724 1 2"/>
              <a:gd name="G19" fmla="+- G18 5400 0"/>
              <a:gd name="G20" fmla="cos G19 11761057"/>
              <a:gd name="G21" fmla="sin G19 11761057"/>
              <a:gd name="G22" fmla="+- G20 10800 0"/>
              <a:gd name="G23" fmla="+- G21 10800 0"/>
              <a:gd name="G24" fmla="+- 10800 0 G20"/>
              <a:gd name="G25" fmla="+- 5724 10800 0"/>
              <a:gd name="G26" fmla="?: G9 G17 G25"/>
              <a:gd name="G27" fmla="?: G9 0 21600"/>
              <a:gd name="G28" fmla="cos 10800 11761057"/>
              <a:gd name="G29" fmla="sin 10800 11761057"/>
              <a:gd name="G30" fmla="sin 5724 11761057"/>
              <a:gd name="G31" fmla="+- G28 10800 0"/>
              <a:gd name="G32" fmla="+- G29 10800 0"/>
              <a:gd name="G33" fmla="+- G30 10800 0"/>
              <a:gd name="G34" fmla="?: G4 0 G31"/>
              <a:gd name="G35" fmla="?: 11761057 G34 0"/>
              <a:gd name="G36" fmla="?: G6 G35 G31"/>
              <a:gd name="G37" fmla="+- 21600 0 G36"/>
              <a:gd name="G38" fmla="?: G4 0 G33"/>
              <a:gd name="G39" fmla="?: 11761057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538 w 21600"/>
              <a:gd name="T15" fmla="*/ 10877 h 21600"/>
              <a:gd name="T16" fmla="*/ 10800 w 21600"/>
              <a:gd name="T17" fmla="*/ 5076 h 21600"/>
              <a:gd name="T18" fmla="*/ 19062 w 21600"/>
              <a:gd name="T19" fmla="*/ 10877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076" y="10853"/>
                </a:moveTo>
                <a:cubicBezTo>
                  <a:pt x="5076" y="10835"/>
                  <a:pt x="5076" y="10817"/>
                  <a:pt x="5076" y="10800"/>
                </a:cubicBezTo>
                <a:cubicBezTo>
                  <a:pt x="5076" y="7638"/>
                  <a:pt x="7638" y="5076"/>
                  <a:pt x="10800" y="5076"/>
                </a:cubicBezTo>
                <a:cubicBezTo>
                  <a:pt x="13961" y="5076"/>
                  <a:pt x="16524" y="7638"/>
                  <a:pt x="16524" y="10800"/>
                </a:cubicBezTo>
                <a:cubicBezTo>
                  <a:pt x="16524" y="10817"/>
                  <a:pt x="16523" y="10835"/>
                  <a:pt x="16523" y="10853"/>
                </a:cubicBezTo>
                <a:lnTo>
                  <a:pt x="21599" y="10901"/>
                </a:lnTo>
                <a:cubicBezTo>
                  <a:pt x="21599" y="10867"/>
                  <a:pt x="21600" y="10833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0833"/>
                  <a:pt x="0" y="10867"/>
                  <a:pt x="0" y="10901"/>
                </a:cubicBezTo>
                <a:close/>
              </a:path>
            </a:pathLst>
          </a:cu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 rot="10800000">
            <a:off x="4038600" y="3733800"/>
            <a:ext cx="1905000" cy="1905000"/>
          </a:xfrm>
          <a:custGeom>
            <a:avLst/>
            <a:gdLst>
              <a:gd name="G0" fmla="+- 5724 0 0"/>
              <a:gd name="G1" fmla="+- 11761057 0 0"/>
              <a:gd name="G2" fmla="+- 0 0 11761057"/>
              <a:gd name="T0" fmla="*/ 0 256 1"/>
              <a:gd name="T1" fmla="*/ 180 256 1"/>
              <a:gd name="G3" fmla="+- 11761057 T0 T1"/>
              <a:gd name="T2" fmla="*/ 0 256 1"/>
              <a:gd name="T3" fmla="*/ 90 256 1"/>
              <a:gd name="G4" fmla="+- 11761057 T2 T3"/>
              <a:gd name="G5" fmla="*/ G4 2 1"/>
              <a:gd name="T4" fmla="*/ 90 256 1"/>
              <a:gd name="T5" fmla="*/ 0 256 1"/>
              <a:gd name="G6" fmla="+- 11761057 T4 T5"/>
              <a:gd name="G7" fmla="*/ G6 2 1"/>
              <a:gd name="G8" fmla="abs 11761057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724"/>
              <a:gd name="G18" fmla="*/ 5724 1 2"/>
              <a:gd name="G19" fmla="+- G18 5400 0"/>
              <a:gd name="G20" fmla="cos G19 11761057"/>
              <a:gd name="G21" fmla="sin G19 11761057"/>
              <a:gd name="G22" fmla="+- G20 10800 0"/>
              <a:gd name="G23" fmla="+- G21 10800 0"/>
              <a:gd name="G24" fmla="+- 10800 0 G20"/>
              <a:gd name="G25" fmla="+- 5724 10800 0"/>
              <a:gd name="G26" fmla="?: G9 G17 G25"/>
              <a:gd name="G27" fmla="?: G9 0 21600"/>
              <a:gd name="G28" fmla="cos 10800 11761057"/>
              <a:gd name="G29" fmla="sin 10800 11761057"/>
              <a:gd name="G30" fmla="sin 5724 11761057"/>
              <a:gd name="G31" fmla="+- G28 10800 0"/>
              <a:gd name="G32" fmla="+- G29 10800 0"/>
              <a:gd name="G33" fmla="+- G30 10800 0"/>
              <a:gd name="G34" fmla="?: G4 0 G31"/>
              <a:gd name="G35" fmla="?: 11761057 G34 0"/>
              <a:gd name="G36" fmla="?: G6 G35 G31"/>
              <a:gd name="G37" fmla="+- 21600 0 G36"/>
              <a:gd name="G38" fmla="?: G4 0 G33"/>
              <a:gd name="G39" fmla="?: 11761057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538 w 21600"/>
              <a:gd name="T15" fmla="*/ 10877 h 21600"/>
              <a:gd name="T16" fmla="*/ 10800 w 21600"/>
              <a:gd name="T17" fmla="*/ 5076 h 21600"/>
              <a:gd name="T18" fmla="*/ 19062 w 21600"/>
              <a:gd name="T19" fmla="*/ 10877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076" y="10853"/>
                </a:moveTo>
                <a:cubicBezTo>
                  <a:pt x="5076" y="10835"/>
                  <a:pt x="5076" y="10817"/>
                  <a:pt x="5076" y="10800"/>
                </a:cubicBezTo>
                <a:cubicBezTo>
                  <a:pt x="5076" y="7638"/>
                  <a:pt x="7638" y="5076"/>
                  <a:pt x="10800" y="5076"/>
                </a:cubicBezTo>
                <a:cubicBezTo>
                  <a:pt x="13961" y="5076"/>
                  <a:pt x="16524" y="7638"/>
                  <a:pt x="16524" y="10800"/>
                </a:cubicBezTo>
                <a:cubicBezTo>
                  <a:pt x="16524" y="10817"/>
                  <a:pt x="16523" y="10835"/>
                  <a:pt x="16523" y="10853"/>
                </a:cubicBezTo>
                <a:lnTo>
                  <a:pt x="21599" y="10901"/>
                </a:lnTo>
                <a:cubicBezTo>
                  <a:pt x="21599" y="10867"/>
                  <a:pt x="21600" y="10833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0833"/>
                  <a:pt x="0" y="10867"/>
                  <a:pt x="0" y="10901"/>
                </a:cubicBezTo>
                <a:close/>
              </a:path>
            </a:pathLst>
          </a:cu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 rot="2354945">
            <a:off x="2590800" y="3657600"/>
            <a:ext cx="1905000" cy="1905000"/>
          </a:xfrm>
          <a:custGeom>
            <a:avLst/>
            <a:gdLst>
              <a:gd name="G0" fmla="+- 5467 0 0"/>
              <a:gd name="G1" fmla="+- -9259010 0 0"/>
              <a:gd name="G2" fmla="+- 0 0 -9259010"/>
              <a:gd name="T0" fmla="*/ 0 256 1"/>
              <a:gd name="T1" fmla="*/ 180 256 1"/>
              <a:gd name="G3" fmla="+- -9259010 T0 T1"/>
              <a:gd name="T2" fmla="*/ 0 256 1"/>
              <a:gd name="T3" fmla="*/ 90 256 1"/>
              <a:gd name="G4" fmla="+- -9259010 T2 T3"/>
              <a:gd name="G5" fmla="*/ G4 2 1"/>
              <a:gd name="T4" fmla="*/ 90 256 1"/>
              <a:gd name="T5" fmla="*/ 0 256 1"/>
              <a:gd name="G6" fmla="+- -9259010 T4 T5"/>
              <a:gd name="G7" fmla="*/ G6 2 1"/>
              <a:gd name="G8" fmla="abs -925901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67"/>
              <a:gd name="G18" fmla="*/ 5467 1 2"/>
              <a:gd name="G19" fmla="+- G18 5400 0"/>
              <a:gd name="G20" fmla="cos G19 -9259010"/>
              <a:gd name="G21" fmla="sin G19 -9259010"/>
              <a:gd name="G22" fmla="+- G20 10800 0"/>
              <a:gd name="G23" fmla="+- G21 10800 0"/>
              <a:gd name="G24" fmla="+- 10800 0 G20"/>
              <a:gd name="G25" fmla="+- 5467 10800 0"/>
              <a:gd name="G26" fmla="?: G9 G17 G25"/>
              <a:gd name="G27" fmla="?: G9 0 21600"/>
              <a:gd name="G28" fmla="cos 10800 -9259010"/>
              <a:gd name="G29" fmla="sin 10800 -9259010"/>
              <a:gd name="G30" fmla="sin 5467 -9259010"/>
              <a:gd name="G31" fmla="+- G28 10800 0"/>
              <a:gd name="G32" fmla="+- G29 10800 0"/>
              <a:gd name="G33" fmla="+- G30 10800 0"/>
              <a:gd name="G34" fmla="?: G4 0 G31"/>
              <a:gd name="G35" fmla="?: -9259010 G34 0"/>
              <a:gd name="G36" fmla="?: G6 G35 G31"/>
              <a:gd name="G37" fmla="+- 21600 0 G36"/>
              <a:gd name="G38" fmla="?: G4 0 G33"/>
              <a:gd name="G39" fmla="?: -925901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453 w 21600"/>
              <a:gd name="T15" fmla="*/ 5712 h 21600"/>
              <a:gd name="T16" fmla="*/ 10800 w 21600"/>
              <a:gd name="T17" fmla="*/ 5333 h 21600"/>
              <a:gd name="T18" fmla="*/ 17147 w 21600"/>
              <a:gd name="T19" fmla="*/ 5712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6534" y="7380"/>
                </a:moveTo>
                <a:cubicBezTo>
                  <a:pt x="7572" y="6086"/>
                  <a:pt x="9141" y="5332"/>
                  <a:pt x="10800" y="5333"/>
                </a:cubicBezTo>
                <a:cubicBezTo>
                  <a:pt x="12458" y="5333"/>
                  <a:pt x="14027" y="6086"/>
                  <a:pt x="15065" y="7380"/>
                </a:cubicBezTo>
                <a:lnTo>
                  <a:pt x="19226" y="4044"/>
                </a:lnTo>
                <a:cubicBezTo>
                  <a:pt x="17176" y="1487"/>
                  <a:pt x="14076" y="-1"/>
                  <a:pt x="10799" y="0"/>
                </a:cubicBezTo>
                <a:cubicBezTo>
                  <a:pt x="7523" y="0"/>
                  <a:pt x="4423" y="1487"/>
                  <a:pt x="2373" y="4044"/>
                </a:cubicBezTo>
                <a:close/>
              </a:path>
            </a:pathLst>
          </a:cu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1524000" y="4648200"/>
            <a:ext cx="9144000" cy="2209800"/>
          </a:xfrm>
          <a:prstGeom prst="rect">
            <a:avLst/>
          </a:prstGeom>
          <a:solidFill>
            <a:schemeClr val="accent1">
              <a:alpha val="67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9677401" y="6464300"/>
            <a:ext cx="85953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1100"/>
              <a:t>DevPsy.org</a:t>
            </a:r>
          </a:p>
        </p:txBody>
      </p:sp>
    </p:spTree>
    <p:extLst>
      <p:ext uri="{BB962C8B-B14F-4D97-AF65-F5344CB8AC3E}">
        <p14:creationId xmlns:p14="http://schemas.microsoft.com/office/powerpoint/2010/main" val="134245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914400"/>
          </a:xfrm>
        </p:spPr>
        <p:txBody>
          <a:bodyPr/>
          <a:lstStyle/>
          <a:p>
            <a:r>
              <a:rPr lang="lt-LT" altLang="en-US" sz="4000" b="1" dirty="0">
                <a:latin typeface="Times" panose="02020603050405020304" pitchFamily="18" charset="0"/>
              </a:rPr>
              <a:t>Ežero pabaisa(-</a:t>
            </a:r>
            <a:r>
              <a:rPr lang="lt-LT" altLang="en-US" sz="4000" b="1" dirty="0" err="1">
                <a:latin typeface="Times" panose="02020603050405020304" pitchFamily="18" charset="0"/>
              </a:rPr>
              <a:t>os</a:t>
            </a:r>
            <a:r>
              <a:rPr lang="lt-LT" altLang="en-US" sz="4000" b="1" dirty="0">
                <a:latin typeface="Times" panose="02020603050405020304" pitchFamily="18" charset="0"/>
              </a:rPr>
              <a:t>): 2 stebėjimas</a:t>
            </a:r>
            <a:endParaRPr lang="en-US" altLang="en-US" dirty="0"/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7924800" y="3581400"/>
            <a:ext cx="1066800" cy="1066800"/>
          </a:xfrm>
          <a:prstGeom prst="smileyFace">
            <a:avLst>
              <a:gd name="adj" fmla="val 4653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5334000" y="3657600"/>
            <a:ext cx="1905000" cy="1905000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 rot="10800000">
            <a:off x="6781800" y="3733800"/>
            <a:ext cx="1905000" cy="1905000"/>
          </a:xfrm>
          <a:custGeom>
            <a:avLst/>
            <a:gdLst>
              <a:gd name="G0" fmla="+- 5724 0 0"/>
              <a:gd name="G1" fmla="+- 11761057 0 0"/>
              <a:gd name="G2" fmla="+- 0 0 11761057"/>
              <a:gd name="T0" fmla="*/ 0 256 1"/>
              <a:gd name="T1" fmla="*/ 180 256 1"/>
              <a:gd name="G3" fmla="+- 11761057 T0 T1"/>
              <a:gd name="T2" fmla="*/ 0 256 1"/>
              <a:gd name="T3" fmla="*/ 90 256 1"/>
              <a:gd name="G4" fmla="+- 11761057 T2 T3"/>
              <a:gd name="G5" fmla="*/ G4 2 1"/>
              <a:gd name="T4" fmla="*/ 90 256 1"/>
              <a:gd name="T5" fmla="*/ 0 256 1"/>
              <a:gd name="G6" fmla="+- 11761057 T4 T5"/>
              <a:gd name="G7" fmla="*/ G6 2 1"/>
              <a:gd name="G8" fmla="abs 11761057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724"/>
              <a:gd name="G18" fmla="*/ 5724 1 2"/>
              <a:gd name="G19" fmla="+- G18 5400 0"/>
              <a:gd name="G20" fmla="cos G19 11761057"/>
              <a:gd name="G21" fmla="sin G19 11761057"/>
              <a:gd name="G22" fmla="+- G20 10800 0"/>
              <a:gd name="G23" fmla="+- G21 10800 0"/>
              <a:gd name="G24" fmla="+- 10800 0 G20"/>
              <a:gd name="G25" fmla="+- 5724 10800 0"/>
              <a:gd name="G26" fmla="?: G9 G17 G25"/>
              <a:gd name="G27" fmla="?: G9 0 21600"/>
              <a:gd name="G28" fmla="cos 10800 11761057"/>
              <a:gd name="G29" fmla="sin 10800 11761057"/>
              <a:gd name="G30" fmla="sin 5724 11761057"/>
              <a:gd name="G31" fmla="+- G28 10800 0"/>
              <a:gd name="G32" fmla="+- G29 10800 0"/>
              <a:gd name="G33" fmla="+- G30 10800 0"/>
              <a:gd name="G34" fmla="?: G4 0 G31"/>
              <a:gd name="G35" fmla="?: 11761057 G34 0"/>
              <a:gd name="G36" fmla="?: G6 G35 G31"/>
              <a:gd name="G37" fmla="+- 21600 0 G36"/>
              <a:gd name="G38" fmla="?: G4 0 G33"/>
              <a:gd name="G39" fmla="?: 11761057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538 w 21600"/>
              <a:gd name="T15" fmla="*/ 10877 h 21600"/>
              <a:gd name="T16" fmla="*/ 10800 w 21600"/>
              <a:gd name="T17" fmla="*/ 5076 h 21600"/>
              <a:gd name="T18" fmla="*/ 19062 w 21600"/>
              <a:gd name="T19" fmla="*/ 10877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076" y="10853"/>
                </a:moveTo>
                <a:cubicBezTo>
                  <a:pt x="5076" y="10835"/>
                  <a:pt x="5076" y="10817"/>
                  <a:pt x="5076" y="10800"/>
                </a:cubicBezTo>
                <a:cubicBezTo>
                  <a:pt x="5076" y="7638"/>
                  <a:pt x="7638" y="5076"/>
                  <a:pt x="10800" y="5076"/>
                </a:cubicBezTo>
                <a:cubicBezTo>
                  <a:pt x="13961" y="5076"/>
                  <a:pt x="16524" y="7638"/>
                  <a:pt x="16524" y="10800"/>
                </a:cubicBezTo>
                <a:cubicBezTo>
                  <a:pt x="16524" y="10817"/>
                  <a:pt x="16523" y="10835"/>
                  <a:pt x="16523" y="10853"/>
                </a:cubicBezTo>
                <a:lnTo>
                  <a:pt x="21599" y="10901"/>
                </a:lnTo>
                <a:cubicBezTo>
                  <a:pt x="21599" y="10867"/>
                  <a:pt x="21600" y="10833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0833"/>
                  <a:pt x="0" y="10867"/>
                  <a:pt x="0" y="10901"/>
                </a:cubicBezTo>
                <a:close/>
              </a:path>
            </a:pathLst>
          </a:cu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 rot="13421106">
            <a:off x="3886200" y="3733800"/>
            <a:ext cx="1905000" cy="1905000"/>
          </a:xfrm>
          <a:custGeom>
            <a:avLst/>
            <a:gdLst>
              <a:gd name="G0" fmla="+- 5418 0 0"/>
              <a:gd name="G1" fmla="+- -8773859 0 0"/>
              <a:gd name="G2" fmla="+- 0 0 -8773859"/>
              <a:gd name="T0" fmla="*/ 0 256 1"/>
              <a:gd name="T1" fmla="*/ 180 256 1"/>
              <a:gd name="G3" fmla="+- -8773859 T0 T1"/>
              <a:gd name="T2" fmla="*/ 0 256 1"/>
              <a:gd name="T3" fmla="*/ 90 256 1"/>
              <a:gd name="G4" fmla="+- -8773859 T2 T3"/>
              <a:gd name="G5" fmla="*/ G4 2 1"/>
              <a:gd name="T4" fmla="*/ 90 256 1"/>
              <a:gd name="T5" fmla="*/ 0 256 1"/>
              <a:gd name="G6" fmla="+- -8773859 T4 T5"/>
              <a:gd name="G7" fmla="*/ G6 2 1"/>
              <a:gd name="G8" fmla="abs -8773859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18"/>
              <a:gd name="G18" fmla="*/ 5418 1 2"/>
              <a:gd name="G19" fmla="+- G18 5400 0"/>
              <a:gd name="G20" fmla="cos G19 -8773859"/>
              <a:gd name="G21" fmla="sin G19 -8773859"/>
              <a:gd name="G22" fmla="+- G20 10800 0"/>
              <a:gd name="G23" fmla="+- G21 10800 0"/>
              <a:gd name="G24" fmla="+- 10800 0 G20"/>
              <a:gd name="G25" fmla="+- 5418 10800 0"/>
              <a:gd name="G26" fmla="?: G9 G17 G25"/>
              <a:gd name="G27" fmla="?: G9 0 21600"/>
              <a:gd name="G28" fmla="cos 10800 -8773859"/>
              <a:gd name="G29" fmla="sin 10800 -8773859"/>
              <a:gd name="G30" fmla="sin 5418 -8773859"/>
              <a:gd name="G31" fmla="+- G28 10800 0"/>
              <a:gd name="G32" fmla="+- G29 10800 0"/>
              <a:gd name="G33" fmla="+- G30 10800 0"/>
              <a:gd name="G34" fmla="?: G4 0 G31"/>
              <a:gd name="G35" fmla="?: -8773859 G34 0"/>
              <a:gd name="G36" fmla="?: G6 G35 G31"/>
              <a:gd name="G37" fmla="+- 21600 0 G36"/>
              <a:gd name="G38" fmla="?: G4 0 G33"/>
              <a:gd name="G39" fmla="?: -8773859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179 w 21600"/>
              <a:gd name="T15" fmla="*/ 4954 h 21600"/>
              <a:gd name="T16" fmla="*/ 10800 w 21600"/>
              <a:gd name="T17" fmla="*/ 5382 h 21600"/>
              <a:gd name="T18" fmla="*/ 16421 w 21600"/>
              <a:gd name="T19" fmla="*/ 4954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7044" y="6894"/>
                </a:moveTo>
                <a:cubicBezTo>
                  <a:pt x="8053" y="5924"/>
                  <a:pt x="9399" y="5381"/>
                  <a:pt x="10800" y="5382"/>
                </a:cubicBezTo>
                <a:cubicBezTo>
                  <a:pt x="12200" y="5382"/>
                  <a:pt x="13546" y="5924"/>
                  <a:pt x="14555" y="6894"/>
                </a:cubicBezTo>
                <a:lnTo>
                  <a:pt x="18285" y="3015"/>
                </a:lnTo>
                <a:cubicBezTo>
                  <a:pt x="16273" y="1080"/>
                  <a:pt x="13591" y="-1"/>
                  <a:pt x="10799" y="0"/>
                </a:cubicBezTo>
                <a:cubicBezTo>
                  <a:pt x="8008" y="0"/>
                  <a:pt x="5326" y="1080"/>
                  <a:pt x="3314" y="3015"/>
                </a:cubicBezTo>
                <a:close/>
              </a:path>
            </a:pathLst>
          </a:cu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 rot="2354945">
            <a:off x="2438400" y="3657600"/>
            <a:ext cx="1905000" cy="1905000"/>
          </a:xfrm>
          <a:custGeom>
            <a:avLst/>
            <a:gdLst>
              <a:gd name="G0" fmla="+- 5467 0 0"/>
              <a:gd name="G1" fmla="+- -9259010 0 0"/>
              <a:gd name="G2" fmla="+- 0 0 -9259010"/>
              <a:gd name="T0" fmla="*/ 0 256 1"/>
              <a:gd name="T1" fmla="*/ 180 256 1"/>
              <a:gd name="G3" fmla="+- -9259010 T0 T1"/>
              <a:gd name="T2" fmla="*/ 0 256 1"/>
              <a:gd name="T3" fmla="*/ 90 256 1"/>
              <a:gd name="G4" fmla="+- -9259010 T2 T3"/>
              <a:gd name="G5" fmla="*/ G4 2 1"/>
              <a:gd name="T4" fmla="*/ 90 256 1"/>
              <a:gd name="T5" fmla="*/ 0 256 1"/>
              <a:gd name="G6" fmla="+- -9259010 T4 T5"/>
              <a:gd name="G7" fmla="*/ G6 2 1"/>
              <a:gd name="G8" fmla="abs -925901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67"/>
              <a:gd name="G18" fmla="*/ 5467 1 2"/>
              <a:gd name="G19" fmla="+- G18 5400 0"/>
              <a:gd name="G20" fmla="cos G19 -9259010"/>
              <a:gd name="G21" fmla="sin G19 -9259010"/>
              <a:gd name="G22" fmla="+- G20 10800 0"/>
              <a:gd name="G23" fmla="+- G21 10800 0"/>
              <a:gd name="G24" fmla="+- 10800 0 G20"/>
              <a:gd name="G25" fmla="+- 5467 10800 0"/>
              <a:gd name="G26" fmla="?: G9 G17 G25"/>
              <a:gd name="G27" fmla="?: G9 0 21600"/>
              <a:gd name="G28" fmla="cos 10800 -9259010"/>
              <a:gd name="G29" fmla="sin 10800 -9259010"/>
              <a:gd name="G30" fmla="sin 5467 -9259010"/>
              <a:gd name="G31" fmla="+- G28 10800 0"/>
              <a:gd name="G32" fmla="+- G29 10800 0"/>
              <a:gd name="G33" fmla="+- G30 10800 0"/>
              <a:gd name="G34" fmla="?: G4 0 G31"/>
              <a:gd name="G35" fmla="?: -9259010 G34 0"/>
              <a:gd name="G36" fmla="?: G6 G35 G31"/>
              <a:gd name="G37" fmla="+- 21600 0 G36"/>
              <a:gd name="G38" fmla="?: G4 0 G33"/>
              <a:gd name="G39" fmla="?: -925901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453 w 21600"/>
              <a:gd name="T15" fmla="*/ 5712 h 21600"/>
              <a:gd name="T16" fmla="*/ 10800 w 21600"/>
              <a:gd name="T17" fmla="*/ 5333 h 21600"/>
              <a:gd name="T18" fmla="*/ 17147 w 21600"/>
              <a:gd name="T19" fmla="*/ 5712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6534" y="7380"/>
                </a:moveTo>
                <a:cubicBezTo>
                  <a:pt x="7572" y="6086"/>
                  <a:pt x="9141" y="5332"/>
                  <a:pt x="10800" y="5333"/>
                </a:cubicBezTo>
                <a:cubicBezTo>
                  <a:pt x="12458" y="5333"/>
                  <a:pt x="14027" y="6086"/>
                  <a:pt x="15065" y="7380"/>
                </a:cubicBezTo>
                <a:lnTo>
                  <a:pt x="19226" y="4044"/>
                </a:lnTo>
                <a:cubicBezTo>
                  <a:pt x="17176" y="1487"/>
                  <a:pt x="14076" y="-1"/>
                  <a:pt x="10799" y="0"/>
                </a:cubicBezTo>
                <a:cubicBezTo>
                  <a:pt x="7523" y="0"/>
                  <a:pt x="4423" y="1487"/>
                  <a:pt x="2373" y="4044"/>
                </a:cubicBezTo>
                <a:close/>
              </a:path>
            </a:pathLst>
          </a:cu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AutoShape 8"/>
          <p:cNvSpPr>
            <a:spLocks noChangeArrowheads="1"/>
          </p:cNvSpPr>
          <p:nvPr/>
        </p:nvSpPr>
        <p:spPr bwMode="auto">
          <a:xfrm>
            <a:off x="4876800" y="4876800"/>
            <a:ext cx="1066800" cy="1066800"/>
          </a:xfrm>
          <a:prstGeom prst="smileyFace">
            <a:avLst>
              <a:gd name="adj" fmla="val 4653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1524000" y="4643438"/>
            <a:ext cx="9144000" cy="2209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9677401" y="6464300"/>
            <a:ext cx="85953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1100"/>
              <a:t>DevPsy.org</a:t>
            </a:r>
          </a:p>
        </p:txBody>
      </p:sp>
    </p:spTree>
    <p:extLst>
      <p:ext uri="{BB962C8B-B14F-4D97-AF65-F5344CB8AC3E}">
        <p14:creationId xmlns:p14="http://schemas.microsoft.com/office/powerpoint/2010/main" val="264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3" descr="sea_monster_2_animat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9677401" y="6464300"/>
            <a:ext cx="85953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1100"/>
              <a:t>DevPsy.org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1524000" y="60326"/>
            <a:ext cx="9144000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lt-LT" altLang="en-US" sz="4000" b="1" dirty="0">
                <a:latin typeface="Times" panose="02020603050405020304" pitchFamily="18" charset="0"/>
              </a:rPr>
              <a:t>Kiek gyvūnų yra po vandeniu?</a:t>
            </a:r>
            <a:endParaRPr lang="en-US" altLang="en-US" sz="4000" b="1" dirty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27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914400"/>
          </a:xfrm>
        </p:spPr>
        <p:txBody>
          <a:bodyPr/>
          <a:lstStyle/>
          <a:p>
            <a:r>
              <a:rPr lang="lt-LT" altLang="en-US" sz="4000" b="1" dirty="0">
                <a:latin typeface="Times" panose="02020603050405020304" pitchFamily="18" charset="0"/>
              </a:rPr>
              <a:t>Kiek gyvūnų yra po vandeniu?</a:t>
            </a:r>
            <a:endParaRPr lang="en-US" altLang="en-US" dirty="0"/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8305800" y="3581400"/>
            <a:ext cx="1066800" cy="1066800"/>
          </a:xfrm>
          <a:prstGeom prst="smileyFace">
            <a:avLst>
              <a:gd name="adj" fmla="val 4653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5715000" y="3657600"/>
            <a:ext cx="1905000" cy="1905000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 rot="10800000">
            <a:off x="7162800" y="3733800"/>
            <a:ext cx="1905000" cy="1905000"/>
          </a:xfrm>
          <a:custGeom>
            <a:avLst/>
            <a:gdLst>
              <a:gd name="G0" fmla="+- 5724 0 0"/>
              <a:gd name="G1" fmla="+- 11761057 0 0"/>
              <a:gd name="G2" fmla="+- 0 0 11761057"/>
              <a:gd name="T0" fmla="*/ 0 256 1"/>
              <a:gd name="T1" fmla="*/ 180 256 1"/>
              <a:gd name="G3" fmla="+- 11761057 T0 T1"/>
              <a:gd name="T2" fmla="*/ 0 256 1"/>
              <a:gd name="T3" fmla="*/ 90 256 1"/>
              <a:gd name="G4" fmla="+- 11761057 T2 T3"/>
              <a:gd name="G5" fmla="*/ G4 2 1"/>
              <a:gd name="T4" fmla="*/ 90 256 1"/>
              <a:gd name="T5" fmla="*/ 0 256 1"/>
              <a:gd name="G6" fmla="+- 11761057 T4 T5"/>
              <a:gd name="G7" fmla="*/ G6 2 1"/>
              <a:gd name="G8" fmla="abs 11761057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724"/>
              <a:gd name="G18" fmla="*/ 5724 1 2"/>
              <a:gd name="G19" fmla="+- G18 5400 0"/>
              <a:gd name="G20" fmla="cos G19 11761057"/>
              <a:gd name="G21" fmla="sin G19 11761057"/>
              <a:gd name="G22" fmla="+- G20 10800 0"/>
              <a:gd name="G23" fmla="+- G21 10800 0"/>
              <a:gd name="G24" fmla="+- 10800 0 G20"/>
              <a:gd name="G25" fmla="+- 5724 10800 0"/>
              <a:gd name="G26" fmla="?: G9 G17 G25"/>
              <a:gd name="G27" fmla="?: G9 0 21600"/>
              <a:gd name="G28" fmla="cos 10800 11761057"/>
              <a:gd name="G29" fmla="sin 10800 11761057"/>
              <a:gd name="G30" fmla="sin 5724 11761057"/>
              <a:gd name="G31" fmla="+- G28 10800 0"/>
              <a:gd name="G32" fmla="+- G29 10800 0"/>
              <a:gd name="G33" fmla="+- G30 10800 0"/>
              <a:gd name="G34" fmla="?: G4 0 G31"/>
              <a:gd name="G35" fmla="?: 11761057 G34 0"/>
              <a:gd name="G36" fmla="?: G6 G35 G31"/>
              <a:gd name="G37" fmla="+- 21600 0 G36"/>
              <a:gd name="G38" fmla="?: G4 0 G33"/>
              <a:gd name="G39" fmla="?: 11761057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538 w 21600"/>
              <a:gd name="T15" fmla="*/ 10877 h 21600"/>
              <a:gd name="T16" fmla="*/ 10800 w 21600"/>
              <a:gd name="T17" fmla="*/ 5076 h 21600"/>
              <a:gd name="T18" fmla="*/ 19062 w 21600"/>
              <a:gd name="T19" fmla="*/ 10877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076" y="10853"/>
                </a:moveTo>
                <a:cubicBezTo>
                  <a:pt x="5076" y="10835"/>
                  <a:pt x="5076" y="10817"/>
                  <a:pt x="5076" y="10800"/>
                </a:cubicBezTo>
                <a:cubicBezTo>
                  <a:pt x="5076" y="7638"/>
                  <a:pt x="7638" y="5076"/>
                  <a:pt x="10800" y="5076"/>
                </a:cubicBezTo>
                <a:cubicBezTo>
                  <a:pt x="13961" y="5076"/>
                  <a:pt x="16524" y="7638"/>
                  <a:pt x="16524" y="10800"/>
                </a:cubicBezTo>
                <a:cubicBezTo>
                  <a:pt x="16524" y="10817"/>
                  <a:pt x="16523" y="10835"/>
                  <a:pt x="16523" y="10853"/>
                </a:cubicBezTo>
                <a:lnTo>
                  <a:pt x="21599" y="10901"/>
                </a:lnTo>
                <a:cubicBezTo>
                  <a:pt x="21599" y="10867"/>
                  <a:pt x="21600" y="10833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0833"/>
                  <a:pt x="0" y="10867"/>
                  <a:pt x="0" y="10901"/>
                </a:cubicBezTo>
                <a:close/>
              </a:path>
            </a:pathLst>
          </a:cu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 rot="13421106">
            <a:off x="3733800" y="3733800"/>
            <a:ext cx="1905000" cy="1905000"/>
          </a:xfrm>
          <a:custGeom>
            <a:avLst/>
            <a:gdLst>
              <a:gd name="G0" fmla="+- 5418 0 0"/>
              <a:gd name="G1" fmla="+- -8773859 0 0"/>
              <a:gd name="G2" fmla="+- 0 0 -8773859"/>
              <a:gd name="T0" fmla="*/ 0 256 1"/>
              <a:gd name="T1" fmla="*/ 180 256 1"/>
              <a:gd name="G3" fmla="+- -8773859 T0 T1"/>
              <a:gd name="T2" fmla="*/ 0 256 1"/>
              <a:gd name="T3" fmla="*/ 90 256 1"/>
              <a:gd name="G4" fmla="+- -8773859 T2 T3"/>
              <a:gd name="G5" fmla="*/ G4 2 1"/>
              <a:gd name="T4" fmla="*/ 90 256 1"/>
              <a:gd name="T5" fmla="*/ 0 256 1"/>
              <a:gd name="G6" fmla="+- -8773859 T4 T5"/>
              <a:gd name="G7" fmla="*/ G6 2 1"/>
              <a:gd name="G8" fmla="abs -8773859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18"/>
              <a:gd name="G18" fmla="*/ 5418 1 2"/>
              <a:gd name="G19" fmla="+- G18 5400 0"/>
              <a:gd name="G20" fmla="cos G19 -8773859"/>
              <a:gd name="G21" fmla="sin G19 -8773859"/>
              <a:gd name="G22" fmla="+- G20 10800 0"/>
              <a:gd name="G23" fmla="+- G21 10800 0"/>
              <a:gd name="G24" fmla="+- 10800 0 G20"/>
              <a:gd name="G25" fmla="+- 5418 10800 0"/>
              <a:gd name="G26" fmla="?: G9 G17 G25"/>
              <a:gd name="G27" fmla="?: G9 0 21600"/>
              <a:gd name="G28" fmla="cos 10800 -8773859"/>
              <a:gd name="G29" fmla="sin 10800 -8773859"/>
              <a:gd name="G30" fmla="sin 5418 -8773859"/>
              <a:gd name="G31" fmla="+- G28 10800 0"/>
              <a:gd name="G32" fmla="+- G29 10800 0"/>
              <a:gd name="G33" fmla="+- G30 10800 0"/>
              <a:gd name="G34" fmla="?: G4 0 G31"/>
              <a:gd name="G35" fmla="?: -8773859 G34 0"/>
              <a:gd name="G36" fmla="?: G6 G35 G31"/>
              <a:gd name="G37" fmla="+- 21600 0 G36"/>
              <a:gd name="G38" fmla="?: G4 0 G33"/>
              <a:gd name="G39" fmla="?: -8773859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179 w 21600"/>
              <a:gd name="T15" fmla="*/ 4954 h 21600"/>
              <a:gd name="T16" fmla="*/ 10800 w 21600"/>
              <a:gd name="T17" fmla="*/ 5382 h 21600"/>
              <a:gd name="T18" fmla="*/ 16421 w 21600"/>
              <a:gd name="T19" fmla="*/ 4954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7044" y="6894"/>
                </a:moveTo>
                <a:cubicBezTo>
                  <a:pt x="8053" y="5924"/>
                  <a:pt x="9399" y="5381"/>
                  <a:pt x="10800" y="5382"/>
                </a:cubicBezTo>
                <a:cubicBezTo>
                  <a:pt x="12200" y="5382"/>
                  <a:pt x="13546" y="5924"/>
                  <a:pt x="14555" y="6894"/>
                </a:cubicBezTo>
                <a:lnTo>
                  <a:pt x="18285" y="3015"/>
                </a:lnTo>
                <a:cubicBezTo>
                  <a:pt x="16273" y="1080"/>
                  <a:pt x="13591" y="-1"/>
                  <a:pt x="10799" y="0"/>
                </a:cubicBezTo>
                <a:cubicBezTo>
                  <a:pt x="8008" y="0"/>
                  <a:pt x="5326" y="1080"/>
                  <a:pt x="3314" y="3015"/>
                </a:cubicBezTo>
                <a:close/>
              </a:path>
            </a:pathLst>
          </a:cu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AutoShape 7"/>
          <p:cNvSpPr>
            <a:spLocks noChangeArrowheads="1"/>
          </p:cNvSpPr>
          <p:nvPr/>
        </p:nvSpPr>
        <p:spPr bwMode="auto">
          <a:xfrm rot="2354945">
            <a:off x="2286000" y="3657600"/>
            <a:ext cx="1905000" cy="1905000"/>
          </a:xfrm>
          <a:custGeom>
            <a:avLst/>
            <a:gdLst>
              <a:gd name="G0" fmla="+- 5467 0 0"/>
              <a:gd name="G1" fmla="+- -9259010 0 0"/>
              <a:gd name="G2" fmla="+- 0 0 -9259010"/>
              <a:gd name="T0" fmla="*/ 0 256 1"/>
              <a:gd name="T1" fmla="*/ 180 256 1"/>
              <a:gd name="G3" fmla="+- -9259010 T0 T1"/>
              <a:gd name="T2" fmla="*/ 0 256 1"/>
              <a:gd name="T3" fmla="*/ 90 256 1"/>
              <a:gd name="G4" fmla="+- -9259010 T2 T3"/>
              <a:gd name="G5" fmla="*/ G4 2 1"/>
              <a:gd name="T4" fmla="*/ 90 256 1"/>
              <a:gd name="T5" fmla="*/ 0 256 1"/>
              <a:gd name="G6" fmla="+- -9259010 T4 T5"/>
              <a:gd name="G7" fmla="*/ G6 2 1"/>
              <a:gd name="G8" fmla="abs -925901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67"/>
              <a:gd name="G18" fmla="*/ 5467 1 2"/>
              <a:gd name="G19" fmla="+- G18 5400 0"/>
              <a:gd name="G20" fmla="cos G19 -9259010"/>
              <a:gd name="G21" fmla="sin G19 -9259010"/>
              <a:gd name="G22" fmla="+- G20 10800 0"/>
              <a:gd name="G23" fmla="+- G21 10800 0"/>
              <a:gd name="G24" fmla="+- 10800 0 G20"/>
              <a:gd name="G25" fmla="+- 5467 10800 0"/>
              <a:gd name="G26" fmla="?: G9 G17 G25"/>
              <a:gd name="G27" fmla="?: G9 0 21600"/>
              <a:gd name="G28" fmla="cos 10800 -9259010"/>
              <a:gd name="G29" fmla="sin 10800 -9259010"/>
              <a:gd name="G30" fmla="sin 5467 -9259010"/>
              <a:gd name="G31" fmla="+- G28 10800 0"/>
              <a:gd name="G32" fmla="+- G29 10800 0"/>
              <a:gd name="G33" fmla="+- G30 10800 0"/>
              <a:gd name="G34" fmla="?: G4 0 G31"/>
              <a:gd name="G35" fmla="?: -9259010 G34 0"/>
              <a:gd name="G36" fmla="?: G6 G35 G31"/>
              <a:gd name="G37" fmla="+- 21600 0 G36"/>
              <a:gd name="G38" fmla="?: G4 0 G33"/>
              <a:gd name="G39" fmla="?: -925901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453 w 21600"/>
              <a:gd name="T15" fmla="*/ 5712 h 21600"/>
              <a:gd name="T16" fmla="*/ 10800 w 21600"/>
              <a:gd name="T17" fmla="*/ 5333 h 21600"/>
              <a:gd name="T18" fmla="*/ 17147 w 21600"/>
              <a:gd name="T19" fmla="*/ 5712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6534" y="7380"/>
                </a:moveTo>
                <a:cubicBezTo>
                  <a:pt x="7572" y="6086"/>
                  <a:pt x="9141" y="5332"/>
                  <a:pt x="10800" y="5333"/>
                </a:cubicBezTo>
                <a:cubicBezTo>
                  <a:pt x="12458" y="5333"/>
                  <a:pt x="14027" y="6086"/>
                  <a:pt x="15065" y="7380"/>
                </a:cubicBezTo>
                <a:lnTo>
                  <a:pt x="19226" y="4044"/>
                </a:lnTo>
                <a:cubicBezTo>
                  <a:pt x="17176" y="1487"/>
                  <a:pt x="14076" y="-1"/>
                  <a:pt x="10799" y="0"/>
                </a:cubicBezTo>
                <a:cubicBezTo>
                  <a:pt x="7523" y="0"/>
                  <a:pt x="4423" y="1487"/>
                  <a:pt x="2373" y="4044"/>
                </a:cubicBezTo>
                <a:close/>
              </a:path>
            </a:pathLst>
          </a:cu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4724400" y="4876800"/>
            <a:ext cx="1066800" cy="1066800"/>
          </a:xfrm>
          <a:prstGeom prst="smileyFace">
            <a:avLst>
              <a:gd name="adj" fmla="val 4653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1524000" y="4648200"/>
            <a:ext cx="9144000" cy="2209800"/>
          </a:xfrm>
          <a:prstGeom prst="rect">
            <a:avLst/>
          </a:prstGeom>
          <a:solidFill>
            <a:schemeClr val="accent1">
              <a:alpha val="67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9677401" y="6464300"/>
            <a:ext cx="85953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1100"/>
              <a:t>DevPsy.org</a:t>
            </a:r>
          </a:p>
        </p:txBody>
      </p:sp>
    </p:spTree>
    <p:extLst>
      <p:ext uri="{BB962C8B-B14F-4D97-AF65-F5344CB8AC3E}">
        <p14:creationId xmlns:p14="http://schemas.microsoft.com/office/powerpoint/2010/main" val="60999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1278</Words>
  <Application>Microsoft Office PowerPoint</Application>
  <PresentationFormat>Pasirinktinai</PresentationFormat>
  <Paragraphs>297</Paragraphs>
  <Slides>43</Slides>
  <Notes>15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Įdėtosios OLE paslaugos</vt:lpstr>
      </vt:variant>
      <vt:variant>
        <vt:i4>1</vt:i4>
      </vt:variant>
      <vt:variant>
        <vt:lpstr>Skaidrių pavadinimai</vt:lpstr>
      </vt:variant>
      <vt:variant>
        <vt:i4>43</vt:i4>
      </vt:variant>
    </vt:vector>
  </HeadingPairs>
  <TitlesOfParts>
    <vt:vector size="45" baseType="lpstr">
      <vt:lpstr>Office Theme</vt:lpstr>
      <vt:lpstr>Microsoft Excel diagrama</vt:lpstr>
      <vt:lpstr>Bruožų teorijos</vt:lpstr>
      <vt:lpstr>Bruožų teorijos</vt:lpstr>
      <vt:lpstr>Raymond B. Cattell (1905 – 1998)</vt:lpstr>
      <vt:lpstr>Ežero pabaisa(-os): 1 stebėjimas</vt:lpstr>
      <vt:lpstr>PowerPoint pristatymas</vt:lpstr>
      <vt:lpstr>Kiek gyvūnų yra po vandeniu?</vt:lpstr>
      <vt:lpstr>Ežero pabaisa(-os): 2 stebėjimas</vt:lpstr>
      <vt:lpstr>PowerPoint pristatymas</vt:lpstr>
      <vt:lpstr>Kiek gyvūnų yra po vandeniu?</vt:lpstr>
      <vt:lpstr>Ežero pabaisa(-os): 3 stebėjimas</vt:lpstr>
      <vt:lpstr>PowerPoint pristatymas</vt:lpstr>
      <vt:lpstr>Kiek gyvūnų yra po vandeniu?</vt:lpstr>
      <vt:lpstr>Ežero pabaisų skaičius</vt:lpstr>
      <vt:lpstr>Ežero pabaisų skaičius</vt:lpstr>
      <vt:lpstr>PowerPoint pristatymas</vt:lpstr>
      <vt:lpstr>Cattel asmenybės bruožai (faktoriai)</vt:lpstr>
      <vt:lpstr>16 asmenybės faktorių </vt:lpstr>
      <vt:lpstr>Hans Jürgen Eysenck (1916 – 1997)</vt:lpstr>
      <vt:lpstr>Eysenck ir jo superfaktoriai</vt:lpstr>
      <vt:lpstr>Faktorių (bruožų) nustatymo kriterijai</vt:lpstr>
      <vt:lpstr>PowerPoint pristatymas</vt:lpstr>
      <vt:lpstr>Asmenybės dimensijos </vt:lpstr>
      <vt:lpstr>Atitikimas kriterijams</vt:lpstr>
      <vt:lpstr>Kas yra jautresnis stimuliacijai?</vt:lpstr>
      <vt:lpstr>PowerPoint pristatymas</vt:lpstr>
      <vt:lpstr>PowerPoint pristatymas</vt:lpstr>
      <vt:lpstr>PowerPoint pristatymas</vt:lpstr>
      <vt:lpstr>Hans Eysenck asmenybės tipologija</vt:lpstr>
      <vt:lpstr>Didysis penketas/Penkių faktorių teorija</vt:lpstr>
      <vt:lpstr>Bruožų požymiai</vt:lpstr>
      <vt:lpstr>Didieji bruožai</vt:lpstr>
      <vt:lpstr>Žemesnio lygmens bruožai (NEO PI-R): Neurotiškumas</vt:lpstr>
      <vt:lpstr>Ekstravertiškumas</vt:lpstr>
      <vt:lpstr>Atvirumas patyrimui</vt:lpstr>
      <vt:lpstr>Sutarumas</vt:lpstr>
      <vt:lpstr>Sąmoningumas</vt:lpstr>
      <vt:lpstr>Bruožų adaptaciniai pranašumai ir kaina</vt:lpstr>
      <vt:lpstr>Simpsonai</vt:lpstr>
      <vt:lpstr>Didysis penketas – modelis ar teorija?</vt:lpstr>
      <vt:lpstr>PowerPoint pristatymas</vt:lpstr>
      <vt:lpstr>Kaip elgesį aiškina Didžiojo penketo teorija?</vt:lpstr>
      <vt:lpstr>Pagrindiniai teiginiai</vt:lpstr>
      <vt:lpstr>Svarbiausios sąvokos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Bruožų teorijos</dc:title>
  <dc:creator>Ksenija</dc:creator>
  <cp:lastModifiedBy>User</cp:lastModifiedBy>
  <cp:revision>17</cp:revision>
  <dcterms:created xsi:type="dcterms:W3CDTF">2016-03-23T17:53:09Z</dcterms:created>
  <dcterms:modified xsi:type="dcterms:W3CDTF">2016-04-07T09:56:18Z</dcterms:modified>
</cp:coreProperties>
</file>