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7"/>
  </p:notesMasterIdLst>
  <p:sldIdLst>
    <p:sldId id="261" r:id="rId5"/>
    <p:sldId id="258" r:id="rId6"/>
    <p:sldId id="262" r:id="rId7"/>
    <p:sldId id="260" r:id="rId8"/>
    <p:sldId id="270" r:id="rId9"/>
    <p:sldId id="326" r:id="rId10"/>
    <p:sldId id="327" r:id="rId11"/>
    <p:sldId id="368" r:id="rId12"/>
    <p:sldId id="328" r:id="rId13"/>
    <p:sldId id="278" r:id="rId14"/>
    <p:sldId id="331" r:id="rId15"/>
    <p:sldId id="277" r:id="rId16"/>
    <p:sldId id="320" r:id="rId17"/>
    <p:sldId id="279" r:id="rId18"/>
    <p:sldId id="317" r:id="rId19"/>
    <p:sldId id="296" r:id="rId20"/>
    <p:sldId id="294" r:id="rId21"/>
    <p:sldId id="280" r:id="rId22"/>
    <p:sldId id="282" r:id="rId23"/>
    <p:sldId id="283" r:id="rId24"/>
    <p:sldId id="297" r:id="rId25"/>
    <p:sldId id="281" r:id="rId26"/>
    <p:sldId id="285" r:id="rId27"/>
    <p:sldId id="287" r:id="rId28"/>
    <p:sldId id="288" r:id="rId29"/>
    <p:sldId id="290" r:id="rId30"/>
    <p:sldId id="379" r:id="rId31"/>
    <p:sldId id="265" r:id="rId32"/>
    <p:sldId id="298" r:id="rId33"/>
    <p:sldId id="381" r:id="rId34"/>
    <p:sldId id="380" r:id="rId35"/>
    <p:sldId id="383" r:id="rId36"/>
    <p:sldId id="378" r:id="rId37"/>
    <p:sldId id="382" r:id="rId38"/>
    <p:sldId id="386" r:id="rId39"/>
    <p:sldId id="300" r:id="rId40"/>
    <p:sldId id="301" r:id="rId41"/>
    <p:sldId id="335" r:id="rId42"/>
    <p:sldId id="334" r:id="rId43"/>
    <p:sldId id="293" r:id="rId44"/>
    <p:sldId id="303" r:id="rId45"/>
    <p:sldId id="319" r:id="rId46"/>
    <p:sldId id="318" r:id="rId47"/>
    <p:sldId id="302" r:id="rId48"/>
    <p:sldId id="306" r:id="rId49"/>
    <p:sldId id="307" r:id="rId50"/>
    <p:sldId id="308" r:id="rId51"/>
    <p:sldId id="315" r:id="rId52"/>
    <p:sldId id="309" r:id="rId53"/>
    <p:sldId id="366" r:id="rId54"/>
    <p:sldId id="349" r:id="rId55"/>
    <p:sldId id="365" r:id="rId56"/>
    <p:sldId id="344" r:id="rId57"/>
    <p:sldId id="339" r:id="rId58"/>
    <p:sldId id="342" r:id="rId59"/>
    <p:sldId id="345" r:id="rId60"/>
    <p:sldId id="340" r:id="rId61"/>
    <p:sldId id="341" r:id="rId62"/>
    <p:sldId id="343" r:id="rId63"/>
    <p:sldId id="364" r:id="rId64"/>
    <p:sldId id="361" r:id="rId65"/>
    <p:sldId id="385" r:id="rId6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6524B5-3B36-4C06-9461-8E519CE3763B}" v="536" dt="2024-10-15T11:38:46.7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56" autoAdjust="0"/>
    <p:restoredTop sz="86895" autoAdjust="0"/>
  </p:normalViewPr>
  <p:slideViewPr>
    <p:cSldViewPr snapToGrid="0">
      <p:cViewPr varScale="1">
        <p:scale>
          <a:sx n="55" d="100"/>
          <a:sy n="55" d="100"/>
        </p:scale>
        <p:origin x="73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CE7CFB-022C-4B13-924A-EE8F9E58FB58}" type="datetimeFigureOut">
              <a:rPr lang="lt-LT" smtClean="0"/>
              <a:t>2025-10-23</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EC2AAE-F1DE-4DC6-AD92-51B3EBE124A4}" type="slidenum">
              <a:rPr lang="lt-LT" smtClean="0"/>
              <a:t>‹#›</a:t>
            </a:fld>
            <a:endParaRPr lang="lt-LT"/>
          </a:p>
        </p:txBody>
      </p:sp>
    </p:spTree>
    <p:extLst>
      <p:ext uri="{BB962C8B-B14F-4D97-AF65-F5344CB8AC3E}">
        <p14:creationId xmlns:p14="http://schemas.microsoft.com/office/powerpoint/2010/main" val="191937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3</a:t>
            </a:fld>
            <a:endParaRPr lang="lt-LT"/>
          </a:p>
        </p:txBody>
      </p:sp>
    </p:spTree>
    <p:extLst>
      <p:ext uri="{BB962C8B-B14F-4D97-AF65-F5344CB8AC3E}">
        <p14:creationId xmlns:p14="http://schemas.microsoft.com/office/powerpoint/2010/main" val="40696231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25</a:t>
            </a:fld>
            <a:endParaRPr lang="lt-LT"/>
          </a:p>
        </p:txBody>
      </p:sp>
    </p:spTree>
    <p:extLst>
      <p:ext uri="{BB962C8B-B14F-4D97-AF65-F5344CB8AC3E}">
        <p14:creationId xmlns:p14="http://schemas.microsoft.com/office/powerpoint/2010/main" val="1648038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29</a:t>
            </a:fld>
            <a:endParaRPr lang="lt-LT"/>
          </a:p>
        </p:txBody>
      </p:sp>
    </p:spTree>
    <p:extLst>
      <p:ext uri="{BB962C8B-B14F-4D97-AF65-F5344CB8AC3E}">
        <p14:creationId xmlns:p14="http://schemas.microsoft.com/office/powerpoint/2010/main" val="2385256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i="0" dirty="0"/>
              <a:t>Landowski</a:t>
            </a:r>
            <a:r>
              <a:rPr lang="lt-LT" i="1" dirty="0"/>
              <a:t> Prasmė anapus teksto</a:t>
            </a:r>
            <a:r>
              <a:rPr lang="lt-LT" i="0" dirty="0"/>
              <a:t>, p. </a:t>
            </a:r>
            <a:r>
              <a:rPr lang="lt-LT" sz="1200" b="0" i="0" u="none" strike="noStrike" kern="1200" baseline="0" dirty="0">
                <a:solidFill>
                  <a:schemeClr val="tx1"/>
                </a:solidFill>
                <a:latin typeface="+mn-lt"/>
                <a:ea typeface="+mn-ea"/>
                <a:cs typeface="+mn-cs"/>
              </a:rPr>
              <a:t>299</a:t>
            </a:r>
            <a:endParaRPr lang="lt-LT" i="0" dirty="0"/>
          </a:p>
        </p:txBody>
      </p:sp>
      <p:sp>
        <p:nvSpPr>
          <p:cNvPr id="4" name="Slide Number Placeholder 3"/>
          <p:cNvSpPr>
            <a:spLocks noGrp="1"/>
          </p:cNvSpPr>
          <p:nvPr>
            <p:ph type="sldNum" sz="quarter" idx="5"/>
          </p:nvPr>
        </p:nvSpPr>
        <p:spPr/>
        <p:txBody>
          <a:bodyPr/>
          <a:lstStyle/>
          <a:p>
            <a:fld id="{D2EC2AAE-F1DE-4DC6-AD92-51B3EBE124A4}" type="slidenum">
              <a:rPr lang="lt-LT" smtClean="0"/>
              <a:t>31</a:t>
            </a:fld>
            <a:endParaRPr lang="lt-LT"/>
          </a:p>
        </p:txBody>
      </p:sp>
    </p:spTree>
    <p:extLst>
      <p:ext uri="{BB962C8B-B14F-4D97-AF65-F5344CB8AC3E}">
        <p14:creationId xmlns:p14="http://schemas.microsoft.com/office/powerpoint/2010/main" val="1641577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dirty="0"/>
              <a:t>G. </a:t>
            </a:r>
            <a:r>
              <a:rPr lang="lt-LT" dirty="0" err="1"/>
              <a:t>Deleuze</a:t>
            </a:r>
            <a:r>
              <a:rPr lang="lt-LT" dirty="0"/>
              <a:t> ir F. </a:t>
            </a:r>
            <a:r>
              <a:rPr lang="lt-LT" dirty="0" err="1"/>
              <a:t>Guattari</a:t>
            </a:r>
            <a:r>
              <a:rPr lang="lt-LT" dirty="0"/>
              <a:t> </a:t>
            </a:r>
            <a:r>
              <a:rPr lang="en-US" sz="1200" b="0" i="1" kern="1200" dirty="0">
                <a:solidFill>
                  <a:schemeClr val="tx1"/>
                </a:solidFill>
                <a:effectLst/>
                <a:latin typeface="+mn-lt"/>
                <a:ea typeface="+mn-ea"/>
                <a:cs typeface="+mn-cs"/>
              </a:rPr>
              <a:t>A Thousand Plateaus</a:t>
            </a:r>
            <a:endParaRPr lang="lt-LT" i="1" dirty="0"/>
          </a:p>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37</a:t>
            </a:fld>
            <a:endParaRPr lang="lt-LT"/>
          </a:p>
        </p:txBody>
      </p:sp>
    </p:spTree>
    <p:extLst>
      <p:ext uri="{BB962C8B-B14F-4D97-AF65-F5344CB8AC3E}">
        <p14:creationId xmlns:p14="http://schemas.microsoft.com/office/powerpoint/2010/main" val="2818168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42</a:t>
            </a:fld>
            <a:endParaRPr lang="lt-LT"/>
          </a:p>
        </p:txBody>
      </p:sp>
    </p:spTree>
    <p:extLst>
      <p:ext uri="{BB962C8B-B14F-4D97-AF65-F5344CB8AC3E}">
        <p14:creationId xmlns:p14="http://schemas.microsoft.com/office/powerpoint/2010/main" val="965046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44</a:t>
            </a:fld>
            <a:endParaRPr lang="lt-LT"/>
          </a:p>
        </p:txBody>
      </p:sp>
    </p:spTree>
    <p:extLst>
      <p:ext uri="{BB962C8B-B14F-4D97-AF65-F5344CB8AC3E}">
        <p14:creationId xmlns:p14="http://schemas.microsoft.com/office/powerpoint/2010/main" val="3470527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48</a:t>
            </a:fld>
            <a:endParaRPr lang="lt-LT"/>
          </a:p>
        </p:txBody>
      </p:sp>
    </p:spTree>
    <p:extLst>
      <p:ext uri="{BB962C8B-B14F-4D97-AF65-F5344CB8AC3E}">
        <p14:creationId xmlns:p14="http://schemas.microsoft.com/office/powerpoint/2010/main" val="1834463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49</a:t>
            </a:fld>
            <a:endParaRPr lang="lt-LT"/>
          </a:p>
        </p:txBody>
      </p:sp>
    </p:spTree>
    <p:extLst>
      <p:ext uri="{BB962C8B-B14F-4D97-AF65-F5344CB8AC3E}">
        <p14:creationId xmlns:p14="http://schemas.microsoft.com/office/powerpoint/2010/main" val="876014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51</a:t>
            </a:fld>
            <a:endParaRPr lang="lt-LT"/>
          </a:p>
        </p:txBody>
      </p:sp>
    </p:spTree>
    <p:extLst>
      <p:ext uri="{BB962C8B-B14F-4D97-AF65-F5344CB8AC3E}">
        <p14:creationId xmlns:p14="http://schemas.microsoft.com/office/powerpoint/2010/main" val="10232058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b="0" i="0" dirty="0">
                <a:solidFill>
                  <a:srgbClr val="222222"/>
                </a:solidFill>
                <a:effectLst/>
                <a:latin typeface="Arial" panose="020B0604020202020204" pitchFamily="34" charset="0"/>
              </a:rPr>
              <a:t>„</a:t>
            </a:r>
            <a:r>
              <a:rPr lang="en-US" b="0" i="0" dirty="0" err="1">
                <a:solidFill>
                  <a:srgbClr val="222222"/>
                </a:solidFill>
                <a:effectLst/>
                <a:latin typeface="Arial" panose="020B0604020202020204" pitchFamily="34" charset="0"/>
              </a:rPr>
              <a:t>vidiniai</a:t>
            </a:r>
            <a:r>
              <a:rPr lang="en-US" b="0" i="0" dirty="0">
                <a:solidFill>
                  <a:srgbClr val="222222"/>
                </a:solidFill>
                <a:effectLst/>
                <a:latin typeface="Arial" panose="020B0604020202020204" pitchFamily="34" charset="0"/>
              </a:rPr>
              <a:t> </a:t>
            </a:r>
            <a:r>
              <a:rPr lang="en-US" b="0" i="0" dirty="0" err="1">
                <a:solidFill>
                  <a:srgbClr val="222222"/>
                </a:solidFill>
                <a:effectLst/>
                <a:latin typeface="Arial" panose="020B0604020202020204" pitchFamily="34" charset="0"/>
              </a:rPr>
              <a:t>su</a:t>
            </a:r>
            <a:r>
              <a:rPr lang="en-US" b="0" i="0" dirty="0">
                <a:solidFill>
                  <a:srgbClr val="222222"/>
                </a:solidFill>
                <a:effectLst/>
                <a:latin typeface="Arial" panose="020B0604020202020204" pitchFamily="34" charset="0"/>
              </a:rPr>
              <a:t>(</a:t>
            </a:r>
            <a:r>
              <a:rPr lang="en-US" b="0" i="0" dirty="0" err="1">
                <a:solidFill>
                  <a:srgbClr val="222222"/>
                </a:solidFill>
                <a:effectLst/>
                <a:latin typeface="Arial" panose="020B0604020202020204" pitchFamily="34" charset="0"/>
              </a:rPr>
              <a:t>si</a:t>
            </a:r>
            <a:r>
              <a:rPr lang="en-US" b="0" i="0" dirty="0">
                <a:solidFill>
                  <a:srgbClr val="222222"/>
                </a:solidFill>
                <a:effectLst/>
                <a:latin typeface="Arial" panose="020B0604020202020204" pitchFamily="34" charset="0"/>
              </a:rPr>
              <a:t>)</a:t>
            </a:r>
            <a:r>
              <a:rPr lang="en-US" b="0" i="0" dirty="0" err="1">
                <a:solidFill>
                  <a:srgbClr val="222222"/>
                </a:solidFill>
                <a:effectLst/>
                <a:latin typeface="Arial" panose="020B0604020202020204" pitchFamily="34" charset="0"/>
              </a:rPr>
              <a:t>dirginimai</a:t>
            </a:r>
            <a:r>
              <a:rPr lang="lt-LT" b="0" i="0" dirty="0">
                <a:solidFill>
                  <a:srgbClr val="222222"/>
                </a:solidFill>
                <a:effectLst/>
                <a:latin typeface="Arial" panose="020B0604020202020204" pitchFamily="34" charset="0"/>
              </a:rPr>
              <a:t>“ -</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agitation</a:t>
            </a:r>
            <a:r>
              <a:rPr lang="lt-LT" b="0" i="0" dirty="0">
                <a:solidFill>
                  <a:srgbClr val="222222"/>
                </a:solidFill>
                <a:effectLst/>
                <a:latin typeface="Arial" panose="020B0604020202020204" pitchFamily="34" charset="0"/>
              </a:rPr>
              <a:t>,</a:t>
            </a:r>
            <a:r>
              <a:rPr lang="en-US" b="0" i="0" dirty="0">
                <a:solidFill>
                  <a:srgbClr val="222222"/>
                </a:solidFill>
                <a:effectLst/>
                <a:latin typeface="Arial" panose="020B0604020202020204" pitchFamily="34" charset="0"/>
              </a:rPr>
              <a:t> excitation</a:t>
            </a:r>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52</a:t>
            </a:fld>
            <a:endParaRPr lang="lt-LT"/>
          </a:p>
        </p:txBody>
      </p:sp>
    </p:spTree>
    <p:extLst>
      <p:ext uri="{BB962C8B-B14F-4D97-AF65-F5344CB8AC3E}">
        <p14:creationId xmlns:p14="http://schemas.microsoft.com/office/powerpoint/2010/main" val="40141139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4</a:t>
            </a:fld>
            <a:endParaRPr lang="lt-LT"/>
          </a:p>
        </p:txBody>
      </p:sp>
    </p:spTree>
    <p:extLst>
      <p:ext uri="{BB962C8B-B14F-4D97-AF65-F5344CB8AC3E}">
        <p14:creationId xmlns:p14="http://schemas.microsoft.com/office/powerpoint/2010/main" val="21421539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53</a:t>
            </a:fld>
            <a:endParaRPr lang="lt-LT"/>
          </a:p>
        </p:txBody>
      </p:sp>
    </p:spTree>
    <p:extLst>
      <p:ext uri="{BB962C8B-B14F-4D97-AF65-F5344CB8AC3E}">
        <p14:creationId xmlns:p14="http://schemas.microsoft.com/office/powerpoint/2010/main" val="26568223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54</a:t>
            </a:fld>
            <a:endParaRPr lang="lt-LT"/>
          </a:p>
        </p:txBody>
      </p:sp>
    </p:spTree>
    <p:extLst>
      <p:ext uri="{BB962C8B-B14F-4D97-AF65-F5344CB8AC3E}">
        <p14:creationId xmlns:p14="http://schemas.microsoft.com/office/powerpoint/2010/main" val="25430706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56</a:t>
            </a:fld>
            <a:endParaRPr lang="lt-LT"/>
          </a:p>
        </p:txBody>
      </p:sp>
    </p:spTree>
    <p:extLst>
      <p:ext uri="{BB962C8B-B14F-4D97-AF65-F5344CB8AC3E}">
        <p14:creationId xmlns:p14="http://schemas.microsoft.com/office/powerpoint/2010/main" val="33565863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57</a:t>
            </a:fld>
            <a:endParaRPr lang="lt-LT"/>
          </a:p>
        </p:txBody>
      </p:sp>
    </p:spTree>
    <p:extLst>
      <p:ext uri="{BB962C8B-B14F-4D97-AF65-F5344CB8AC3E}">
        <p14:creationId xmlns:p14="http://schemas.microsoft.com/office/powerpoint/2010/main" val="13974166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59</a:t>
            </a:fld>
            <a:endParaRPr lang="lt-LT"/>
          </a:p>
        </p:txBody>
      </p:sp>
    </p:spTree>
    <p:extLst>
      <p:ext uri="{BB962C8B-B14F-4D97-AF65-F5344CB8AC3E}">
        <p14:creationId xmlns:p14="http://schemas.microsoft.com/office/powerpoint/2010/main" val="15084328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60</a:t>
            </a:fld>
            <a:endParaRPr lang="lt-LT"/>
          </a:p>
        </p:txBody>
      </p:sp>
    </p:spTree>
    <p:extLst>
      <p:ext uri="{BB962C8B-B14F-4D97-AF65-F5344CB8AC3E}">
        <p14:creationId xmlns:p14="http://schemas.microsoft.com/office/powerpoint/2010/main" val="28249076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61</a:t>
            </a:fld>
            <a:endParaRPr lang="lt-LT"/>
          </a:p>
        </p:txBody>
      </p:sp>
    </p:spTree>
    <p:extLst>
      <p:ext uri="{BB962C8B-B14F-4D97-AF65-F5344CB8AC3E}">
        <p14:creationId xmlns:p14="http://schemas.microsoft.com/office/powerpoint/2010/main" val="36669678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7AD2-1A50-CFEF-1FAC-BB8213D83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94FF9-75DD-BC1A-571A-000F40D69C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6AC0F5-6C13-0CDD-CEEB-C10ED0E4756A}"/>
              </a:ext>
            </a:extLst>
          </p:cNvPr>
          <p:cNvSpPr>
            <a:spLocks noGrp="1"/>
          </p:cNvSpPr>
          <p:nvPr>
            <p:ph type="body" idx="1"/>
          </p:nvPr>
        </p:nvSpPr>
        <p:spPr/>
        <p:txBody>
          <a:bodyPr/>
          <a:lstStyle/>
          <a:p>
            <a:endParaRPr lang="lt-LT" dirty="0"/>
          </a:p>
        </p:txBody>
      </p:sp>
      <p:sp>
        <p:nvSpPr>
          <p:cNvPr id="4" name="Slide Number Placeholder 3">
            <a:extLst>
              <a:ext uri="{FF2B5EF4-FFF2-40B4-BE49-F238E27FC236}">
                <a16:creationId xmlns:a16="http://schemas.microsoft.com/office/drawing/2014/main" id="{5EB7FACD-1220-2C9A-4B09-083C0949917D}"/>
              </a:ext>
            </a:extLst>
          </p:cNvPr>
          <p:cNvSpPr>
            <a:spLocks noGrp="1"/>
          </p:cNvSpPr>
          <p:nvPr>
            <p:ph type="sldNum" sz="quarter" idx="5"/>
          </p:nvPr>
        </p:nvSpPr>
        <p:spPr/>
        <p:txBody>
          <a:bodyPr/>
          <a:lstStyle/>
          <a:p>
            <a:fld id="{D2EC2AAE-F1DE-4DC6-AD92-51B3EBE124A4}" type="slidenum">
              <a:rPr lang="lt-LT" smtClean="0"/>
              <a:t>62</a:t>
            </a:fld>
            <a:endParaRPr lang="lt-LT"/>
          </a:p>
        </p:txBody>
      </p:sp>
    </p:spTree>
    <p:extLst>
      <p:ext uri="{BB962C8B-B14F-4D97-AF65-F5344CB8AC3E}">
        <p14:creationId xmlns:p14="http://schemas.microsoft.com/office/powerpoint/2010/main" val="198036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6</a:t>
            </a:fld>
            <a:endParaRPr lang="lt-LT"/>
          </a:p>
        </p:txBody>
      </p:sp>
    </p:spTree>
    <p:extLst>
      <p:ext uri="{BB962C8B-B14F-4D97-AF65-F5344CB8AC3E}">
        <p14:creationId xmlns:p14="http://schemas.microsoft.com/office/powerpoint/2010/main" val="2840279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7</a:t>
            </a:fld>
            <a:endParaRPr lang="lt-LT"/>
          </a:p>
        </p:txBody>
      </p:sp>
    </p:spTree>
    <p:extLst>
      <p:ext uri="{BB962C8B-B14F-4D97-AF65-F5344CB8AC3E}">
        <p14:creationId xmlns:p14="http://schemas.microsoft.com/office/powerpoint/2010/main" val="3399851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9</a:t>
            </a:fld>
            <a:endParaRPr lang="lt-LT"/>
          </a:p>
        </p:txBody>
      </p:sp>
    </p:spTree>
    <p:extLst>
      <p:ext uri="{BB962C8B-B14F-4D97-AF65-F5344CB8AC3E}">
        <p14:creationId xmlns:p14="http://schemas.microsoft.com/office/powerpoint/2010/main" val="1275983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b="0" i="0" dirty="0">
                <a:solidFill>
                  <a:srgbClr val="222222"/>
                </a:solidFill>
                <a:effectLst/>
                <a:highlight>
                  <a:srgbClr val="FFFFFF"/>
                </a:highlight>
                <a:latin typeface="Arial" panose="020B0604020202020204" pitchFamily="34" charset="0"/>
              </a:rPr>
              <a:t>Iš </a:t>
            </a:r>
            <a:r>
              <a:rPr lang="fr-FR" b="0" i="1" dirty="0">
                <a:solidFill>
                  <a:srgbClr val="222222"/>
                </a:solidFill>
                <a:effectLst/>
                <a:highlight>
                  <a:srgbClr val="FFFFFF"/>
                </a:highlight>
                <a:latin typeface="Arial" panose="020B0604020202020204" pitchFamily="34" charset="0"/>
              </a:rPr>
              <a:t>L’enonciation impersonnelle, ou le site du film</a:t>
            </a:r>
            <a:r>
              <a:rPr lang="fr-FR" b="0" i="0" dirty="0">
                <a:solidFill>
                  <a:srgbClr val="222222"/>
                </a:solidFill>
                <a:effectLst/>
                <a:highlight>
                  <a:srgbClr val="FFFFFF"/>
                </a:highlight>
                <a:latin typeface="Arial" panose="020B0604020202020204" pitchFamily="34" charset="0"/>
              </a:rPr>
              <a:t>, Paris: Klincksieck, 1991</a:t>
            </a:r>
            <a:r>
              <a:rPr lang="lt-LT" b="0" i="0" dirty="0">
                <a:solidFill>
                  <a:srgbClr val="222222"/>
                </a:solidFill>
                <a:effectLst/>
                <a:highlight>
                  <a:srgbClr val="FFFFFF"/>
                </a:highlight>
                <a:latin typeface="Arial" panose="020B0604020202020204" pitchFamily="34" charset="0"/>
              </a:rPr>
              <a:t>. </a:t>
            </a:r>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10</a:t>
            </a:fld>
            <a:endParaRPr lang="lt-LT"/>
          </a:p>
        </p:txBody>
      </p:sp>
    </p:spTree>
    <p:extLst>
      <p:ext uri="{BB962C8B-B14F-4D97-AF65-F5344CB8AC3E}">
        <p14:creationId xmlns:p14="http://schemas.microsoft.com/office/powerpoint/2010/main" val="756915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16</a:t>
            </a:fld>
            <a:endParaRPr lang="lt-LT"/>
          </a:p>
        </p:txBody>
      </p:sp>
    </p:spTree>
    <p:extLst>
      <p:ext uri="{BB962C8B-B14F-4D97-AF65-F5344CB8AC3E}">
        <p14:creationId xmlns:p14="http://schemas.microsoft.com/office/powerpoint/2010/main" val="677235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22</a:t>
            </a:fld>
            <a:endParaRPr lang="lt-LT"/>
          </a:p>
        </p:txBody>
      </p:sp>
    </p:spTree>
    <p:extLst>
      <p:ext uri="{BB962C8B-B14F-4D97-AF65-F5344CB8AC3E}">
        <p14:creationId xmlns:p14="http://schemas.microsoft.com/office/powerpoint/2010/main" val="394110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D2EC2AAE-F1DE-4DC6-AD92-51B3EBE124A4}" type="slidenum">
              <a:rPr lang="lt-LT" smtClean="0"/>
              <a:t>23</a:t>
            </a:fld>
            <a:endParaRPr lang="lt-LT"/>
          </a:p>
        </p:txBody>
      </p:sp>
    </p:spTree>
    <p:extLst>
      <p:ext uri="{BB962C8B-B14F-4D97-AF65-F5344CB8AC3E}">
        <p14:creationId xmlns:p14="http://schemas.microsoft.com/office/powerpoint/2010/main" val="654146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1A1CC-1A6B-3745-B6A5-B2BA366E4B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F2185495-7AF4-26FC-DF10-47205B9AD9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7509118F-98E4-6D2B-81D4-F287D53D1984}"/>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2FAB205D-3A1E-5836-BB18-0220599C458F}"/>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B0E0A9D0-AD5D-58BD-B56A-A16D9C05D854}"/>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2489765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EEC67-F8F8-23D3-58CE-56DB2017D059}"/>
              </a:ext>
            </a:extLst>
          </p:cNvPr>
          <p:cNvSpPr>
            <a:spLocks noGrp="1"/>
          </p:cNvSpPr>
          <p:nvPr>
            <p:ph type="title"/>
          </p:nvPr>
        </p:nvSpPr>
        <p:spPr/>
        <p:txBody>
          <a:bodyPr/>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CA365FAF-FEFF-75AD-51D6-27813B1D49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0597CE32-1F22-E69A-962C-4DAD8E3EEEE5}"/>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1B305203-2313-0ABA-2F9E-DB4A04E47BE8}"/>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3A9DCDBD-F2CB-398F-06E1-404026199D15}"/>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4107066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A1FE12-005F-7BCC-8F21-71CD9654DD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t-LT"/>
          </a:p>
        </p:txBody>
      </p:sp>
      <p:sp>
        <p:nvSpPr>
          <p:cNvPr id="3" name="Vertical Text Placeholder 2">
            <a:extLst>
              <a:ext uri="{FF2B5EF4-FFF2-40B4-BE49-F238E27FC236}">
                <a16:creationId xmlns:a16="http://schemas.microsoft.com/office/drawing/2014/main" id="{40745632-7CE2-BF42-091C-DE4D6685FC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123EF644-12E7-46EE-5FF9-4ED132EE707E}"/>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8526F82A-0731-A885-997B-08BA4EB21ED3}"/>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6848BEF4-04CC-0E38-0984-2D9D6E7E7713}"/>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365871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A2750-6E1C-5E0A-D304-177283EE1CA0}"/>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B59AFC61-8368-46CE-C07D-9DEDE6058C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F7ECFEE7-4F47-B786-8518-EB2C9BB94DEE}"/>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8FDD914F-B465-E1B7-3761-6983D3FAC3B7}"/>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732ACDC5-23C3-1693-41D8-847AC0FE0AA0}"/>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3809374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5DDDA-6309-AC22-4779-BFABE2C9EC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t-LT"/>
          </a:p>
        </p:txBody>
      </p:sp>
      <p:sp>
        <p:nvSpPr>
          <p:cNvPr id="3" name="Text Placeholder 2">
            <a:extLst>
              <a:ext uri="{FF2B5EF4-FFF2-40B4-BE49-F238E27FC236}">
                <a16:creationId xmlns:a16="http://schemas.microsoft.com/office/drawing/2014/main" id="{059A62AE-9C23-0F2C-4B86-1AC84BBB9A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D19ECB-9BF7-33E5-2C99-FA428D53404B}"/>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884F14CC-DDD7-0916-934A-CDD936549777}"/>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2A5FBEAE-3DE3-EEAE-CCEA-A2504B017C08}"/>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177839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AF2D0-ADA9-9C01-56BD-9BA784569778}"/>
              </a:ext>
            </a:extLst>
          </p:cNvPr>
          <p:cNvSpPr>
            <a:spLocks noGrp="1"/>
          </p:cNvSpPr>
          <p:nvPr>
            <p:ph type="title"/>
          </p:nvPr>
        </p:nvSpPr>
        <p:spPr/>
        <p:txBody>
          <a:bodyPr/>
          <a:lstStyle/>
          <a:p>
            <a:r>
              <a:rPr lang="en-US"/>
              <a:t>Click to edit Master title style</a:t>
            </a:r>
            <a:endParaRPr lang="lt-LT"/>
          </a:p>
        </p:txBody>
      </p:sp>
      <p:sp>
        <p:nvSpPr>
          <p:cNvPr id="3" name="Content Placeholder 2">
            <a:extLst>
              <a:ext uri="{FF2B5EF4-FFF2-40B4-BE49-F238E27FC236}">
                <a16:creationId xmlns:a16="http://schemas.microsoft.com/office/drawing/2014/main" id="{B772FCD6-E547-5004-2077-E64FED4A25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a:extLst>
              <a:ext uri="{FF2B5EF4-FFF2-40B4-BE49-F238E27FC236}">
                <a16:creationId xmlns:a16="http://schemas.microsoft.com/office/drawing/2014/main" id="{CD72D7ED-63D5-487B-E9E4-7E985FC578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Date Placeholder 4">
            <a:extLst>
              <a:ext uri="{FF2B5EF4-FFF2-40B4-BE49-F238E27FC236}">
                <a16:creationId xmlns:a16="http://schemas.microsoft.com/office/drawing/2014/main" id="{DE0E0752-4D95-FA52-204C-EBAE1F50BA13}"/>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6" name="Footer Placeholder 5">
            <a:extLst>
              <a:ext uri="{FF2B5EF4-FFF2-40B4-BE49-F238E27FC236}">
                <a16:creationId xmlns:a16="http://schemas.microsoft.com/office/drawing/2014/main" id="{10167B08-944B-1A80-8007-4FD1CFF19DD1}"/>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19AE4703-798A-4D88-AFDE-7FC3AEBE6E60}"/>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1573721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7952D-5FDD-6165-9A61-34A825BF4DDE}"/>
              </a:ext>
            </a:extLst>
          </p:cNvPr>
          <p:cNvSpPr>
            <a:spLocks noGrp="1"/>
          </p:cNvSpPr>
          <p:nvPr>
            <p:ph type="title"/>
          </p:nvPr>
        </p:nvSpPr>
        <p:spPr>
          <a:xfrm>
            <a:off x="839788" y="365125"/>
            <a:ext cx="10515600" cy="1325563"/>
          </a:xfrm>
        </p:spPr>
        <p:txBody>
          <a:bodyPr/>
          <a:lstStyle/>
          <a:p>
            <a:r>
              <a:rPr lang="en-US"/>
              <a:t>Click to edit Master title style</a:t>
            </a:r>
            <a:endParaRPr lang="lt-LT"/>
          </a:p>
        </p:txBody>
      </p:sp>
      <p:sp>
        <p:nvSpPr>
          <p:cNvPr id="3" name="Text Placeholder 2">
            <a:extLst>
              <a:ext uri="{FF2B5EF4-FFF2-40B4-BE49-F238E27FC236}">
                <a16:creationId xmlns:a16="http://schemas.microsoft.com/office/drawing/2014/main" id="{75642BF3-6344-59DE-84E5-8AB26861FD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E93C5B-CDF4-3B27-A1CE-CE631FE56AD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a:extLst>
              <a:ext uri="{FF2B5EF4-FFF2-40B4-BE49-F238E27FC236}">
                <a16:creationId xmlns:a16="http://schemas.microsoft.com/office/drawing/2014/main" id="{2686C81A-AE9E-B1DE-FD59-AB6094ADDA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E20704-4F93-EF04-8B22-89A6EE7B9B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Date Placeholder 6">
            <a:extLst>
              <a:ext uri="{FF2B5EF4-FFF2-40B4-BE49-F238E27FC236}">
                <a16:creationId xmlns:a16="http://schemas.microsoft.com/office/drawing/2014/main" id="{5A6AF189-7119-95B1-09BF-9806175D5182}"/>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8" name="Footer Placeholder 7">
            <a:extLst>
              <a:ext uri="{FF2B5EF4-FFF2-40B4-BE49-F238E27FC236}">
                <a16:creationId xmlns:a16="http://schemas.microsoft.com/office/drawing/2014/main" id="{B69CC092-1E4C-F9CD-3D49-694E35849D3D}"/>
              </a:ext>
            </a:extLst>
          </p:cNvPr>
          <p:cNvSpPr>
            <a:spLocks noGrp="1"/>
          </p:cNvSpPr>
          <p:nvPr>
            <p:ph type="ftr" sz="quarter" idx="11"/>
          </p:nvPr>
        </p:nvSpPr>
        <p:spPr/>
        <p:txBody>
          <a:bodyPr/>
          <a:lstStyle/>
          <a:p>
            <a:endParaRPr lang="lt-LT"/>
          </a:p>
        </p:txBody>
      </p:sp>
      <p:sp>
        <p:nvSpPr>
          <p:cNvPr id="9" name="Slide Number Placeholder 8">
            <a:extLst>
              <a:ext uri="{FF2B5EF4-FFF2-40B4-BE49-F238E27FC236}">
                <a16:creationId xmlns:a16="http://schemas.microsoft.com/office/drawing/2014/main" id="{C57BEF4A-3AB0-98DD-7635-59AD0F220D0D}"/>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3423505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227D0-037C-BCD6-BA9C-EDDCCD7BE5E4}"/>
              </a:ext>
            </a:extLst>
          </p:cNvPr>
          <p:cNvSpPr>
            <a:spLocks noGrp="1"/>
          </p:cNvSpPr>
          <p:nvPr>
            <p:ph type="title"/>
          </p:nvPr>
        </p:nvSpPr>
        <p:spPr/>
        <p:txBody>
          <a:bodyPr/>
          <a:lstStyle/>
          <a:p>
            <a:r>
              <a:rPr lang="en-US"/>
              <a:t>Click to edit Master title style</a:t>
            </a:r>
            <a:endParaRPr lang="lt-LT"/>
          </a:p>
        </p:txBody>
      </p:sp>
      <p:sp>
        <p:nvSpPr>
          <p:cNvPr id="3" name="Date Placeholder 2">
            <a:extLst>
              <a:ext uri="{FF2B5EF4-FFF2-40B4-BE49-F238E27FC236}">
                <a16:creationId xmlns:a16="http://schemas.microsoft.com/office/drawing/2014/main" id="{22EBA828-B0AE-239D-3555-0D00EEF52EAB}"/>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4" name="Footer Placeholder 3">
            <a:extLst>
              <a:ext uri="{FF2B5EF4-FFF2-40B4-BE49-F238E27FC236}">
                <a16:creationId xmlns:a16="http://schemas.microsoft.com/office/drawing/2014/main" id="{05099885-057D-1DDA-E897-A749C137DDFD}"/>
              </a:ext>
            </a:extLst>
          </p:cNvPr>
          <p:cNvSpPr>
            <a:spLocks noGrp="1"/>
          </p:cNvSpPr>
          <p:nvPr>
            <p:ph type="ftr" sz="quarter" idx="11"/>
          </p:nvPr>
        </p:nvSpPr>
        <p:spPr/>
        <p:txBody>
          <a:bodyPr/>
          <a:lstStyle/>
          <a:p>
            <a:endParaRPr lang="lt-LT"/>
          </a:p>
        </p:txBody>
      </p:sp>
      <p:sp>
        <p:nvSpPr>
          <p:cNvPr id="5" name="Slide Number Placeholder 4">
            <a:extLst>
              <a:ext uri="{FF2B5EF4-FFF2-40B4-BE49-F238E27FC236}">
                <a16:creationId xmlns:a16="http://schemas.microsoft.com/office/drawing/2014/main" id="{3942FE2B-B244-3934-AF4B-C6EE71A8D032}"/>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4023794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09468F-7448-985C-E76E-189E34DFDB03}"/>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3" name="Footer Placeholder 2">
            <a:extLst>
              <a:ext uri="{FF2B5EF4-FFF2-40B4-BE49-F238E27FC236}">
                <a16:creationId xmlns:a16="http://schemas.microsoft.com/office/drawing/2014/main" id="{A4CF8393-0124-896F-00E8-061AC19A4E4C}"/>
              </a:ext>
            </a:extLst>
          </p:cNvPr>
          <p:cNvSpPr>
            <a:spLocks noGrp="1"/>
          </p:cNvSpPr>
          <p:nvPr>
            <p:ph type="ftr" sz="quarter" idx="11"/>
          </p:nvPr>
        </p:nvSpPr>
        <p:spPr/>
        <p:txBody>
          <a:bodyPr/>
          <a:lstStyle/>
          <a:p>
            <a:endParaRPr lang="lt-LT"/>
          </a:p>
        </p:txBody>
      </p:sp>
      <p:sp>
        <p:nvSpPr>
          <p:cNvPr id="4" name="Slide Number Placeholder 3">
            <a:extLst>
              <a:ext uri="{FF2B5EF4-FFF2-40B4-BE49-F238E27FC236}">
                <a16:creationId xmlns:a16="http://schemas.microsoft.com/office/drawing/2014/main" id="{02E149A9-6D1B-0B9F-5186-CCDC0F0C5362}"/>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193132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20C3-FC19-8A3C-EAAE-37380AC22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Content Placeholder 2">
            <a:extLst>
              <a:ext uri="{FF2B5EF4-FFF2-40B4-BE49-F238E27FC236}">
                <a16:creationId xmlns:a16="http://schemas.microsoft.com/office/drawing/2014/main" id="{6145CE65-978A-B11A-A884-C191210870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a:extLst>
              <a:ext uri="{FF2B5EF4-FFF2-40B4-BE49-F238E27FC236}">
                <a16:creationId xmlns:a16="http://schemas.microsoft.com/office/drawing/2014/main" id="{08F17AF9-35D0-83CC-0F50-2768CA7140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492C83-2560-5489-D7E9-C9F739124B67}"/>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6" name="Footer Placeholder 5">
            <a:extLst>
              <a:ext uri="{FF2B5EF4-FFF2-40B4-BE49-F238E27FC236}">
                <a16:creationId xmlns:a16="http://schemas.microsoft.com/office/drawing/2014/main" id="{398B4933-41C4-17BF-59AA-AABD3FE46A29}"/>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0CDE3B01-D37E-B836-528E-7AB7C0ADCD72}"/>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1331435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BEDC1-1DAB-71FC-F07E-AA14CBFEED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t-LT"/>
          </a:p>
        </p:txBody>
      </p:sp>
      <p:sp>
        <p:nvSpPr>
          <p:cNvPr id="3" name="Picture Placeholder 2">
            <a:extLst>
              <a:ext uri="{FF2B5EF4-FFF2-40B4-BE49-F238E27FC236}">
                <a16:creationId xmlns:a16="http://schemas.microsoft.com/office/drawing/2014/main" id="{A7FF322B-37BB-3DEE-2A1D-C1A7603564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a:extLst>
              <a:ext uri="{FF2B5EF4-FFF2-40B4-BE49-F238E27FC236}">
                <a16:creationId xmlns:a16="http://schemas.microsoft.com/office/drawing/2014/main" id="{0FFFAFF3-05C4-0325-6B27-BF49974525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7C5F83-A0E9-A9C1-2A2D-9FFC68780DF2}"/>
              </a:ext>
            </a:extLst>
          </p:cNvPr>
          <p:cNvSpPr>
            <a:spLocks noGrp="1"/>
          </p:cNvSpPr>
          <p:nvPr>
            <p:ph type="dt" sz="half" idx="10"/>
          </p:nvPr>
        </p:nvSpPr>
        <p:spPr/>
        <p:txBody>
          <a:bodyPr/>
          <a:lstStyle/>
          <a:p>
            <a:fld id="{EF17993A-DDFB-4F92-BEB6-EC733192D684}" type="datetimeFigureOut">
              <a:rPr lang="lt-LT" smtClean="0"/>
              <a:t>2025-10-23</a:t>
            </a:fld>
            <a:endParaRPr lang="lt-LT"/>
          </a:p>
        </p:txBody>
      </p:sp>
      <p:sp>
        <p:nvSpPr>
          <p:cNvPr id="6" name="Footer Placeholder 5">
            <a:extLst>
              <a:ext uri="{FF2B5EF4-FFF2-40B4-BE49-F238E27FC236}">
                <a16:creationId xmlns:a16="http://schemas.microsoft.com/office/drawing/2014/main" id="{8234ABDA-2545-C3DF-2520-95C6009084B8}"/>
              </a:ext>
            </a:extLst>
          </p:cNvPr>
          <p:cNvSpPr>
            <a:spLocks noGrp="1"/>
          </p:cNvSpPr>
          <p:nvPr>
            <p:ph type="ftr" sz="quarter" idx="11"/>
          </p:nvPr>
        </p:nvSpPr>
        <p:spPr/>
        <p:txBody>
          <a:bodyPr/>
          <a:lstStyle/>
          <a:p>
            <a:endParaRPr lang="lt-LT"/>
          </a:p>
        </p:txBody>
      </p:sp>
      <p:sp>
        <p:nvSpPr>
          <p:cNvPr id="7" name="Slide Number Placeholder 6">
            <a:extLst>
              <a:ext uri="{FF2B5EF4-FFF2-40B4-BE49-F238E27FC236}">
                <a16:creationId xmlns:a16="http://schemas.microsoft.com/office/drawing/2014/main" id="{74B4E177-0B83-D881-AA21-30F37B69758B}"/>
              </a:ext>
            </a:extLst>
          </p:cNvPr>
          <p:cNvSpPr>
            <a:spLocks noGrp="1"/>
          </p:cNvSpPr>
          <p:nvPr>
            <p:ph type="sldNum" sz="quarter" idx="12"/>
          </p:nvPr>
        </p:nvSpPr>
        <p:spPr/>
        <p:txBody>
          <a:bodyPr/>
          <a:lstStyle/>
          <a:p>
            <a:fld id="{585680C5-9335-4C5F-85A6-B12C50F740C9}" type="slidenum">
              <a:rPr lang="lt-LT" smtClean="0"/>
              <a:t>‹#›</a:t>
            </a:fld>
            <a:endParaRPr lang="lt-LT"/>
          </a:p>
        </p:txBody>
      </p:sp>
    </p:spTree>
    <p:extLst>
      <p:ext uri="{BB962C8B-B14F-4D97-AF65-F5344CB8AC3E}">
        <p14:creationId xmlns:p14="http://schemas.microsoft.com/office/powerpoint/2010/main" val="1706503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943D8B-FBCC-FA09-CD36-9244218986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t-LT"/>
          </a:p>
        </p:txBody>
      </p:sp>
      <p:sp>
        <p:nvSpPr>
          <p:cNvPr id="3" name="Text Placeholder 2">
            <a:extLst>
              <a:ext uri="{FF2B5EF4-FFF2-40B4-BE49-F238E27FC236}">
                <a16:creationId xmlns:a16="http://schemas.microsoft.com/office/drawing/2014/main" id="{11BCDF5F-2E96-2D0D-7B30-81BEC4A600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Date Placeholder 3">
            <a:extLst>
              <a:ext uri="{FF2B5EF4-FFF2-40B4-BE49-F238E27FC236}">
                <a16:creationId xmlns:a16="http://schemas.microsoft.com/office/drawing/2014/main" id="{E46298F0-6A1F-6AE9-AAC5-85B849F11A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17993A-DDFB-4F92-BEB6-EC733192D684}" type="datetimeFigureOut">
              <a:rPr lang="lt-LT" smtClean="0"/>
              <a:t>2025-10-23</a:t>
            </a:fld>
            <a:endParaRPr lang="lt-LT"/>
          </a:p>
        </p:txBody>
      </p:sp>
      <p:sp>
        <p:nvSpPr>
          <p:cNvPr id="5" name="Footer Placeholder 4">
            <a:extLst>
              <a:ext uri="{FF2B5EF4-FFF2-40B4-BE49-F238E27FC236}">
                <a16:creationId xmlns:a16="http://schemas.microsoft.com/office/drawing/2014/main" id="{12788B33-60BD-C212-7563-A1C1F7A8FD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t-LT"/>
          </a:p>
        </p:txBody>
      </p:sp>
      <p:sp>
        <p:nvSpPr>
          <p:cNvPr id="6" name="Slide Number Placeholder 5">
            <a:extLst>
              <a:ext uri="{FF2B5EF4-FFF2-40B4-BE49-F238E27FC236}">
                <a16:creationId xmlns:a16="http://schemas.microsoft.com/office/drawing/2014/main" id="{2208805B-00D0-F047-C4F1-8EE34BC12E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5680C5-9335-4C5F-85A6-B12C50F740C9}" type="slidenum">
              <a:rPr lang="lt-LT" smtClean="0"/>
              <a:t>‹#›</a:t>
            </a:fld>
            <a:endParaRPr lang="lt-LT"/>
          </a:p>
        </p:txBody>
      </p:sp>
    </p:spTree>
    <p:extLst>
      <p:ext uri="{BB962C8B-B14F-4D97-AF65-F5344CB8AC3E}">
        <p14:creationId xmlns:p14="http://schemas.microsoft.com/office/powerpoint/2010/main" val="223184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BC67C-3D15-87FE-DD01-FB59C4CFC0FB}"/>
              </a:ext>
            </a:extLst>
          </p:cNvPr>
          <p:cNvSpPr>
            <a:spLocks noGrp="1"/>
          </p:cNvSpPr>
          <p:nvPr>
            <p:ph type="title"/>
          </p:nvPr>
        </p:nvSpPr>
        <p:spPr/>
        <p:txBody>
          <a:bodyPr/>
          <a:lstStyle/>
          <a:p>
            <a:r>
              <a:rPr lang="lt-LT" dirty="0"/>
              <a:t>Fontanille: kūniškumas diskurse</a:t>
            </a:r>
          </a:p>
        </p:txBody>
      </p:sp>
      <p:sp>
        <p:nvSpPr>
          <p:cNvPr id="3" name="Content Placeholder 2">
            <a:extLst>
              <a:ext uri="{FF2B5EF4-FFF2-40B4-BE49-F238E27FC236}">
                <a16:creationId xmlns:a16="http://schemas.microsoft.com/office/drawing/2014/main" id="{2AFC6797-87C5-8B5A-2CA0-85D568B391F7}"/>
              </a:ext>
            </a:extLst>
          </p:cNvPr>
          <p:cNvSpPr>
            <a:spLocks noGrp="1"/>
          </p:cNvSpPr>
          <p:nvPr>
            <p:ph idx="1"/>
          </p:nvPr>
        </p:nvSpPr>
        <p:spPr/>
        <p:txBody>
          <a:bodyPr/>
          <a:lstStyle/>
          <a:p>
            <a:r>
              <a:rPr lang="lt-LT" dirty="0" err="1"/>
              <a:t>Semiozės</a:t>
            </a:r>
            <a:r>
              <a:rPr lang="lt-LT" dirty="0"/>
              <a:t> substratas</a:t>
            </a:r>
          </a:p>
          <a:p>
            <a:r>
              <a:rPr lang="lt-LT" dirty="0"/>
              <a:t>Diskursyvinė figūra </a:t>
            </a:r>
          </a:p>
          <a:p>
            <a:r>
              <a:rPr lang="lt-LT" dirty="0"/>
              <a:t>Aktantas </a:t>
            </a:r>
          </a:p>
          <a:p>
            <a:r>
              <a:rPr lang="lt-LT" dirty="0"/>
              <a:t>Verčių investavimo vieta </a:t>
            </a:r>
          </a:p>
          <a:p>
            <a:endParaRPr lang="lt-LT" dirty="0"/>
          </a:p>
          <a:p>
            <a:endParaRPr lang="lt-LT" dirty="0"/>
          </a:p>
          <a:p>
            <a:endParaRPr lang="lt-LT" dirty="0"/>
          </a:p>
        </p:txBody>
      </p:sp>
    </p:spTree>
    <p:extLst>
      <p:ext uri="{BB962C8B-B14F-4D97-AF65-F5344CB8AC3E}">
        <p14:creationId xmlns:p14="http://schemas.microsoft.com/office/powerpoint/2010/main" val="4158286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8F5CE-BFF5-0112-65D8-1932C3519D2C}"/>
              </a:ext>
            </a:extLst>
          </p:cNvPr>
          <p:cNvSpPr>
            <a:spLocks noGrp="1"/>
          </p:cNvSpPr>
          <p:nvPr>
            <p:ph type="title"/>
          </p:nvPr>
        </p:nvSpPr>
        <p:spPr>
          <a:xfrm>
            <a:off x="838200" y="447399"/>
            <a:ext cx="10609613" cy="981401"/>
          </a:xfrm>
        </p:spPr>
        <p:txBody>
          <a:bodyPr>
            <a:normAutofit fontScale="90000"/>
          </a:bodyPr>
          <a:lstStyle/>
          <a:p>
            <a:r>
              <a:rPr lang="lt-LT" dirty="0"/>
              <a:t>Vizualinė semiotika</a:t>
            </a:r>
            <a:br>
              <a:rPr lang="lt-LT" dirty="0"/>
            </a:br>
            <a:endParaRPr lang="lt-LT" dirty="0"/>
          </a:p>
        </p:txBody>
      </p:sp>
      <p:sp>
        <p:nvSpPr>
          <p:cNvPr id="3" name="Content Placeholder 2">
            <a:extLst>
              <a:ext uri="{FF2B5EF4-FFF2-40B4-BE49-F238E27FC236}">
                <a16:creationId xmlns:a16="http://schemas.microsoft.com/office/drawing/2014/main" id="{1C31C992-EFD0-6DF7-8BB9-5EF029AEF7A7}"/>
              </a:ext>
            </a:extLst>
          </p:cNvPr>
          <p:cNvSpPr>
            <a:spLocks noGrp="1"/>
          </p:cNvSpPr>
          <p:nvPr>
            <p:ph idx="1"/>
          </p:nvPr>
        </p:nvSpPr>
        <p:spPr>
          <a:xfrm>
            <a:off x="838200" y="4082339"/>
            <a:ext cx="10515600" cy="2405021"/>
          </a:xfrm>
        </p:spPr>
        <p:txBody>
          <a:bodyPr>
            <a:noAutofit/>
          </a:bodyPr>
          <a:lstStyle/>
          <a:p>
            <a:r>
              <a:rPr lang="lt-LT" dirty="0"/>
              <a:t>Kontrolė – migla, rūkas, šviesos šaltinis</a:t>
            </a:r>
          </a:p>
          <a:p>
            <a:r>
              <a:rPr lang="pl-PL" dirty="0">
                <a:solidFill>
                  <a:srgbClr val="222222"/>
                </a:solidFill>
                <a:highlight>
                  <a:srgbClr val="FFFFFF"/>
                </a:highlight>
              </a:rPr>
              <a:t>Kamera</a:t>
            </a:r>
            <a:r>
              <a:rPr lang="lt-LT" dirty="0">
                <a:solidFill>
                  <a:srgbClr val="222222"/>
                </a:solidFill>
                <a:highlight>
                  <a:srgbClr val="FFFFFF"/>
                </a:highlight>
              </a:rPr>
              <a:t> fiksuoja </a:t>
            </a:r>
            <a:r>
              <a:rPr lang="pl-PL" dirty="0">
                <a:solidFill>
                  <a:srgbClr val="222222"/>
                </a:solidFill>
                <a:highlight>
                  <a:srgbClr val="FFFFFF"/>
                </a:highlight>
              </a:rPr>
              <a:t>tam tikrą tikrovės iškarpą</a:t>
            </a:r>
            <a:endParaRPr lang="lt-LT" dirty="0">
              <a:solidFill>
                <a:srgbClr val="222222"/>
              </a:solidFill>
              <a:highlight>
                <a:srgbClr val="FFFFFF"/>
              </a:highlight>
            </a:endParaRPr>
          </a:p>
          <a:p>
            <a:r>
              <a:rPr lang="pl-PL" dirty="0">
                <a:solidFill>
                  <a:srgbClr val="222222"/>
                </a:solidFill>
                <a:highlight>
                  <a:srgbClr val="FFFFFF"/>
                </a:highlight>
              </a:rPr>
              <a:t>Kamera produkuoja vaizdą, kurį mato ir žiūrovo akis</a:t>
            </a:r>
            <a:endParaRPr lang="lt-LT" dirty="0">
              <a:solidFill>
                <a:srgbClr val="222222"/>
              </a:solidFill>
              <a:highlight>
                <a:srgbClr val="FFFFFF"/>
              </a:highlight>
            </a:endParaRPr>
          </a:p>
          <a:p>
            <a:r>
              <a:rPr lang="lt-LT" dirty="0"/>
              <a:t>šaltinis – vaizdo </a:t>
            </a:r>
            <a:r>
              <a:rPr lang="lt-LT" dirty="0" err="1"/>
              <a:t>produkuotojas</a:t>
            </a:r>
            <a:r>
              <a:rPr lang="lt-LT" dirty="0"/>
              <a:t>, ir jo gavėjas</a:t>
            </a:r>
          </a:p>
          <a:p>
            <a:pPr lvl="1"/>
            <a:r>
              <a:rPr lang="lt-LT" dirty="0"/>
              <a:t>siuntėjo ir gavėjo sinkretizmas</a:t>
            </a:r>
          </a:p>
          <a:p>
            <a:pPr marL="0" indent="0">
              <a:buNone/>
            </a:pPr>
            <a:endParaRPr lang="lt-LT" dirty="0"/>
          </a:p>
        </p:txBody>
      </p:sp>
      <p:grpSp>
        <p:nvGrpSpPr>
          <p:cNvPr id="15" name="Graphic 9" descr="Sun outline">
            <a:extLst>
              <a:ext uri="{FF2B5EF4-FFF2-40B4-BE49-F238E27FC236}">
                <a16:creationId xmlns:a16="http://schemas.microsoft.com/office/drawing/2014/main" id="{3889F8CD-BADF-0468-E81C-3113C12FC7C2}"/>
              </a:ext>
            </a:extLst>
          </p:cNvPr>
          <p:cNvGrpSpPr/>
          <p:nvPr/>
        </p:nvGrpSpPr>
        <p:grpSpPr>
          <a:xfrm>
            <a:off x="4950778" y="1196594"/>
            <a:ext cx="742944" cy="693511"/>
            <a:chOff x="3986370" y="4381500"/>
            <a:chExt cx="838200" cy="838200"/>
          </a:xfrm>
          <a:solidFill>
            <a:srgbClr val="000000"/>
          </a:solidFill>
        </p:grpSpPr>
        <p:sp>
          <p:nvSpPr>
            <p:cNvPr id="16" name="Freeform: Shape 15">
              <a:extLst>
                <a:ext uri="{FF2B5EF4-FFF2-40B4-BE49-F238E27FC236}">
                  <a16:creationId xmlns:a16="http://schemas.microsoft.com/office/drawing/2014/main" id="{D7AA2B3D-C259-1647-DADA-2F2E29AEF3F6}"/>
                </a:ext>
              </a:extLst>
            </p:cNvPr>
            <p:cNvSpPr/>
            <p:nvPr/>
          </p:nvSpPr>
          <p:spPr>
            <a:xfrm>
              <a:off x="4195939" y="4591107"/>
              <a:ext cx="419233" cy="419234"/>
            </a:xfrm>
            <a:custGeom>
              <a:avLst/>
              <a:gdLst>
                <a:gd name="connsiteX0" fmla="*/ 209550 w 419233"/>
                <a:gd name="connsiteY0" fmla="*/ 419233 h 419233"/>
                <a:gd name="connsiteX1" fmla="*/ 419233 w 419233"/>
                <a:gd name="connsiteY1" fmla="*/ 209683 h 419233"/>
                <a:gd name="connsiteX2" fmla="*/ 209683 w 419233"/>
                <a:gd name="connsiteY2" fmla="*/ 0 h 419233"/>
                <a:gd name="connsiteX3" fmla="*/ 0 w 419233"/>
                <a:gd name="connsiteY3" fmla="*/ 209550 h 419233"/>
                <a:gd name="connsiteX4" fmla="*/ 0 w 419233"/>
                <a:gd name="connsiteY4" fmla="*/ 209617 h 419233"/>
                <a:gd name="connsiteX5" fmla="*/ 209483 w 419233"/>
                <a:gd name="connsiteY5" fmla="*/ 419233 h 419233"/>
                <a:gd name="connsiteX6" fmla="*/ 209550 w 419233"/>
                <a:gd name="connsiteY6" fmla="*/ 419233 h 419233"/>
                <a:gd name="connsiteX7" fmla="*/ 209550 w 419233"/>
                <a:gd name="connsiteY7" fmla="*/ 19060 h 419233"/>
                <a:gd name="connsiteX8" fmla="*/ 400183 w 419233"/>
                <a:gd name="connsiteY8" fmla="*/ 209560 h 419233"/>
                <a:gd name="connsiteX9" fmla="*/ 209683 w 419233"/>
                <a:gd name="connsiteY9" fmla="*/ 400193 h 419233"/>
                <a:gd name="connsiteX10" fmla="*/ 19050 w 419233"/>
                <a:gd name="connsiteY10" fmla="*/ 209693 h 419233"/>
                <a:gd name="connsiteX11" fmla="*/ 19050 w 419233"/>
                <a:gd name="connsiteY11" fmla="*/ 209617 h 419233"/>
                <a:gd name="connsiteX12" fmla="*/ 209550 w 419233"/>
                <a:gd name="connsiteY12" fmla="*/ 19060 h 41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9233" h="419233">
                  <a:moveTo>
                    <a:pt x="209550" y="419233"/>
                  </a:moveTo>
                  <a:cubicBezTo>
                    <a:pt x="325318" y="419271"/>
                    <a:pt x="419196" y="325451"/>
                    <a:pt x="419233" y="209683"/>
                  </a:cubicBezTo>
                  <a:cubicBezTo>
                    <a:pt x="419271" y="93916"/>
                    <a:pt x="325451" y="37"/>
                    <a:pt x="209683" y="0"/>
                  </a:cubicBezTo>
                  <a:cubicBezTo>
                    <a:pt x="93916" y="-37"/>
                    <a:pt x="37" y="93782"/>
                    <a:pt x="0" y="209550"/>
                  </a:cubicBezTo>
                  <a:cubicBezTo>
                    <a:pt x="0" y="209572"/>
                    <a:pt x="0" y="209595"/>
                    <a:pt x="0" y="209617"/>
                  </a:cubicBezTo>
                  <a:cubicBezTo>
                    <a:pt x="-37" y="325348"/>
                    <a:pt x="93752" y="419196"/>
                    <a:pt x="209483" y="419233"/>
                  </a:cubicBezTo>
                  <a:cubicBezTo>
                    <a:pt x="209505" y="419233"/>
                    <a:pt x="209528" y="419233"/>
                    <a:pt x="209550" y="419233"/>
                  </a:cubicBezTo>
                  <a:close/>
                  <a:moveTo>
                    <a:pt x="209550" y="19060"/>
                  </a:moveTo>
                  <a:cubicBezTo>
                    <a:pt x="314797" y="19022"/>
                    <a:pt x="400146" y="104312"/>
                    <a:pt x="400183" y="209560"/>
                  </a:cubicBezTo>
                  <a:cubicBezTo>
                    <a:pt x="400221" y="314807"/>
                    <a:pt x="314931" y="400156"/>
                    <a:pt x="209683" y="400193"/>
                  </a:cubicBezTo>
                  <a:cubicBezTo>
                    <a:pt x="104436" y="400230"/>
                    <a:pt x="19087" y="314940"/>
                    <a:pt x="19050" y="209693"/>
                  </a:cubicBezTo>
                  <a:cubicBezTo>
                    <a:pt x="19050" y="209667"/>
                    <a:pt x="19050" y="209642"/>
                    <a:pt x="19050" y="209617"/>
                  </a:cubicBezTo>
                  <a:cubicBezTo>
                    <a:pt x="19155" y="104441"/>
                    <a:pt x="104374" y="19196"/>
                    <a:pt x="209550" y="19060"/>
                  </a:cubicBezTo>
                  <a:close/>
                </a:path>
              </a:pathLst>
            </a:custGeom>
            <a:solidFill>
              <a:srgbClr val="000000"/>
            </a:solidFill>
            <a:ln w="9525" cap="flat">
              <a:noFill/>
              <a:prstDash val="solid"/>
              <a:miter/>
            </a:ln>
          </p:spPr>
          <p:txBody>
            <a:bodyPr rtlCol="0" anchor="ctr"/>
            <a:lstStyle/>
            <a:p>
              <a:endParaRPr lang="lt-LT" dirty="0"/>
            </a:p>
          </p:txBody>
        </p:sp>
        <p:sp>
          <p:nvSpPr>
            <p:cNvPr id="17" name="Freeform: Shape 16">
              <a:extLst>
                <a:ext uri="{FF2B5EF4-FFF2-40B4-BE49-F238E27FC236}">
                  <a16:creationId xmlns:a16="http://schemas.microsoft.com/office/drawing/2014/main" id="{DAFBB38A-002D-FA65-862C-32448DDB165A}"/>
                </a:ext>
              </a:extLst>
            </p:cNvPr>
            <p:cNvSpPr/>
            <p:nvPr/>
          </p:nvSpPr>
          <p:spPr>
            <a:xfrm>
              <a:off x="4395945" y="4381500"/>
              <a:ext cx="19050" cy="171450"/>
            </a:xfrm>
            <a:custGeom>
              <a:avLst/>
              <a:gdLst>
                <a:gd name="connsiteX0" fmla="*/ 0 w 19050"/>
                <a:gd name="connsiteY0" fmla="*/ 0 h 171450"/>
                <a:gd name="connsiteX1" fmla="*/ 19050 w 19050"/>
                <a:gd name="connsiteY1" fmla="*/ 0 h 171450"/>
                <a:gd name="connsiteX2" fmla="*/ 19050 w 19050"/>
                <a:gd name="connsiteY2" fmla="*/ 171450 h 171450"/>
                <a:gd name="connsiteX3" fmla="*/ 0 w 19050"/>
                <a:gd name="connsiteY3" fmla="*/ 171450 h 171450"/>
              </a:gdLst>
              <a:ahLst/>
              <a:cxnLst>
                <a:cxn ang="0">
                  <a:pos x="connsiteX0" y="connsiteY0"/>
                </a:cxn>
                <a:cxn ang="0">
                  <a:pos x="connsiteX1" y="connsiteY1"/>
                </a:cxn>
                <a:cxn ang="0">
                  <a:pos x="connsiteX2" y="connsiteY2"/>
                </a:cxn>
                <a:cxn ang="0">
                  <a:pos x="connsiteX3" y="connsiteY3"/>
                </a:cxn>
              </a:cxnLst>
              <a:rect l="l" t="t" r="r" b="b"/>
              <a:pathLst>
                <a:path w="19050" h="171450">
                  <a:moveTo>
                    <a:pt x="0" y="0"/>
                  </a:moveTo>
                  <a:lnTo>
                    <a:pt x="19050" y="0"/>
                  </a:lnTo>
                  <a:lnTo>
                    <a:pt x="19050" y="171450"/>
                  </a:lnTo>
                  <a:lnTo>
                    <a:pt x="0" y="171450"/>
                  </a:lnTo>
                  <a:close/>
                </a:path>
              </a:pathLst>
            </a:custGeom>
            <a:solidFill>
              <a:srgbClr val="000000"/>
            </a:solidFill>
            <a:ln w="9525" cap="flat">
              <a:noFill/>
              <a:prstDash val="solid"/>
              <a:miter/>
            </a:ln>
          </p:spPr>
          <p:txBody>
            <a:bodyPr rtlCol="0" anchor="ctr"/>
            <a:lstStyle/>
            <a:p>
              <a:endParaRPr lang="lt-LT"/>
            </a:p>
          </p:txBody>
        </p:sp>
        <p:sp>
          <p:nvSpPr>
            <p:cNvPr id="18" name="Freeform: Shape 17">
              <a:extLst>
                <a:ext uri="{FF2B5EF4-FFF2-40B4-BE49-F238E27FC236}">
                  <a16:creationId xmlns:a16="http://schemas.microsoft.com/office/drawing/2014/main" id="{A432A422-099D-6EEF-4BDB-749EE1B86D47}"/>
                </a:ext>
              </a:extLst>
            </p:cNvPr>
            <p:cNvSpPr/>
            <p:nvPr/>
          </p:nvSpPr>
          <p:spPr>
            <a:xfrm>
              <a:off x="4395945" y="5048250"/>
              <a:ext cx="19050" cy="171450"/>
            </a:xfrm>
            <a:custGeom>
              <a:avLst/>
              <a:gdLst>
                <a:gd name="connsiteX0" fmla="*/ 0 w 19050"/>
                <a:gd name="connsiteY0" fmla="*/ 0 h 171450"/>
                <a:gd name="connsiteX1" fmla="*/ 19050 w 19050"/>
                <a:gd name="connsiteY1" fmla="*/ 0 h 171450"/>
                <a:gd name="connsiteX2" fmla="*/ 19050 w 19050"/>
                <a:gd name="connsiteY2" fmla="*/ 171450 h 171450"/>
                <a:gd name="connsiteX3" fmla="*/ 0 w 19050"/>
                <a:gd name="connsiteY3" fmla="*/ 171450 h 171450"/>
              </a:gdLst>
              <a:ahLst/>
              <a:cxnLst>
                <a:cxn ang="0">
                  <a:pos x="connsiteX0" y="connsiteY0"/>
                </a:cxn>
                <a:cxn ang="0">
                  <a:pos x="connsiteX1" y="connsiteY1"/>
                </a:cxn>
                <a:cxn ang="0">
                  <a:pos x="connsiteX2" y="connsiteY2"/>
                </a:cxn>
                <a:cxn ang="0">
                  <a:pos x="connsiteX3" y="connsiteY3"/>
                </a:cxn>
              </a:cxnLst>
              <a:rect l="l" t="t" r="r" b="b"/>
              <a:pathLst>
                <a:path w="19050" h="171450">
                  <a:moveTo>
                    <a:pt x="0" y="0"/>
                  </a:moveTo>
                  <a:lnTo>
                    <a:pt x="19050" y="0"/>
                  </a:lnTo>
                  <a:lnTo>
                    <a:pt x="19050" y="171450"/>
                  </a:lnTo>
                  <a:lnTo>
                    <a:pt x="0" y="171450"/>
                  </a:lnTo>
                  <a:close/>
                </a:path>
              </a:pathLst>
            </a:custGeom>
            <a:solidFill>
              <a:srgbClr val="000000"/>
            </a:solidFill>
            <a:ln w="9525" cap="flat">
              <a:noFill/>
              <a:prstDash val="solid"/>
              <a:miter/>
            </a:ln>
          </p:spPr>
          <p:txBody>
            <a:bodyPr rtlCol="0" anchor="ctr"/>
            <a:lstStyle/>
            <a:p>
              <a:endParaRPr lang="lt-LT"/>
            </a:p>
          </p:txBody>
        </p:sp>
        <p:sp>
          <p:nvSpPr>
            <p:cNvPr id="19" name="Freeform: Shape 18">
              <a:extLst>
                <a:ext uri="{FF2B5EF4-FFF2-40B4-BE49-F238E27FC236}">
                  <a16:creationId xmlns:a16="http://schemas.microsoft.com/office/drawing/2014/main" id="{F421D6F4-33F3-F361-B6A1-84AA72AE96C6}"/>
                </a:ext>
              </a:extLst>
            </p:cNvPr>
            <p:cNvSpPr/>
            <p:nvPr/>
          </p:nvSpPr>
          <p:spPr>
            <a:xfrm>
              <a:off x="4653120" y="4791075"/>
              <a:ext cx="171450" cy="19050"/>
            </a:xfrm>
            <a:custGeom>
              <a:avLst/>
              <a:gdLst>
                <a:gd name="connsiteX0" fmla="*/ 0 w 171450"/>
                <a:gd name="connsiteY0" fmla="*/ 0 h 19050"/>
                <a:gd name="connsiteX1" fmla="*/ 171450 w 171450"/>
                <a:gd name="connsiteY1" fmla="*/ 0 h 19050"/>
                <a:gd name="connsiteX2" fmla="*/ 171450 w 171450"/>
                <a:gd name="connsiteY2" fmla="*/ 19050 h 19050"/>
                <a:gd name="connsiteX3" fmla="*/ 0 w 1714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71450" h="19050">
                  <a:moveTo>
                    <a:pt x="0" y="0"/>
                  </a:moveTo>
                  <a:lnTo>
                    <a:pt x="171450" y="0"/>
                  </a:lnTo>
                  <a:lnTo>
                    <a:pt x="171450" y="19050"/>
                  </a:lnTo>
                  <a:lnTo>
                    <a:pt x="0" y="19050"/>
                  </a:lnTo>
                  <a:close/>
                </a:path>
              </a:pathLst>
            </a:custGeom>
            <a:solidFill>
              <a:srgbClr val="000000"/>
            </a:solidFill>
            <a:ln w="9525" cap="flat">
              <a:noFill/>
              <a:prstDash val="solid"/>
              <a:miter/>
            </a:ln>
          </p:spPr>
          <p:txBody>
            <a:bodyPr rtlCol="0" anchor="ctr"/>
            <a:lstStyle/>
            <a:p>
              <a:endParaRPr lang="lt-LT"/>
            </a:p>
          </p:txBody>
        </p:sp>
        <p:sp>
          <p:nvSpPr>
            <p:cNvPr id="20" name="Freeform: Shape 19">
              <a:extLst>
                <a:ext uri="{FF2B5EF4-FFF2-40B4-BE49-F238E27FC236}">
                  <a16:creationId xmlns:a16="http://schemas.microsoft.com/office/drawing/2014/main" id="{7F01B529-5235-FF30-74D6-13203865B809}"/>
                </a:ext>
              </a:extLst>
            </p:cNvPr>
            <p:cNvSpPr/>
            <p:nvPr/>
          </p:nvSpPr>
          <p:spPr>
            <a:xfrm>
              <a:off x="3986370" y="4791075"/>
              <a:ext cx="171450" cy="19050"/>
            </a:xfrm>
            <a:custGeom>
              <a:avLst/>
              <a:gdLst>
                <a:gd name="connsiteX0" fmla="*/ 0 w 171450"/>
                <a:gd name="connsiteY0" fmla="*/ 0 h 19050"/>
                <a:gd name="connsiteX1" fmla="*/ 171450 w 171450"/>
                <a:gd name="connsiteY1" fmla="*/ 0 h 19050"/>
                <a:gd name="connsiteX2" fmla="*/ 171450 w 171450"/>
                <a:gd name="connsiteY2" fmla="*/ 19050 h 19050"/>
                <a:gd name="connsiteX3" fmla="*/ 0 w 1714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71450" h="19050">
                  <a:moveTo>
                    <a:pt x="0" y="0"/>
                  </a:moveTo>
                  <a:lnTo>
                    <a:pt x="171450" y="0"/>
                  </a:lnTo>
                  <a:lnTo>
                    <a:pt x="171450" y="19050"/>
                  </a:lnTo>
                  <a:lnTo>
                    <a:pt x="0" y="19050"/>
                  </a:lnTo>
                  <a:close/>
                </a:path>
              </a:pathLst>
            </a:custGeom>
            <a:solidFill>
              <a:srgbClr val="000000"/>
            </a:solidFill>
            <a:ln w="9525" cap="flat">
              <a:noFill/>
              <a:prstDash val="solid"/>
              <a:miter/>
            </a:ln>
          </p:spPr>
          <p:txBody>
            <a:bodyPr rtlCol="0" anchor="ctr"/>
            <a:lstStyle/>
            <a:p>
              <a:endParaRPr lang="lt-LT"/>
            </a:p>
          </p:txBody>
        </p:sp>
        <p:sp>
          <p:nvSpPr>
            <p:cNvPr id="21" name="Freeform: Shape 20">
              <a:extLst>
                <a:ext uri="{FF2B5EF4-FFF2-40B4-BE49-F238E27FC236}">
                  <a16:creationId xmlns:a16="http://schemas.microsoft.com/office/drawing/2014/main" id="{5DA27548-F091-C1BA-D069-FFF728720BF0}"/>
                </a:ext>
              </a:extLst>
            </p:cNvPr>
            <p:cNvSpPr/>
            <p:nvPr/>
          </p:nvSpPr>
          <p:spPr>
            <a:xfrm rot="-2700000">
              <a:off x="4631681" y="4950604"/>
              <a:ext cx="19050" cy="171450"/>
            </a:xfrm>
            <a:custGeom>
              <a:avLst/>
              <a:gdLst>
                <a:gd name="connsiteX0" fmla="*/ 0 w 19050"/>
                <a:gd name="connsiteY0" fmla="*/ 0 h 171450"/>
                <a:gd name="connsiteX1" fmla="*/ 19050 w 19050"/>
                <a:gd name="connsiteY1" fmla="*/ 0 h 171450"/>
                <a:gd name="connsiteX2" fmla="*/ 19050 w 19050"/>
                <a:gd name="connsiteY2" fmla="*/ 171450 h 171450"/>
                <a:gd name="connsiteX3" fmla="*/ 0 w 19050"/>
                <a:gd name="connsiteY3" fmla="*/ 171450 h 171450"/>
              </a:gdLst>
              <a:ahLst/>
              <a:cxnLst>
                <a:cxn ang="0">
                  <a:pos x="connsiteX0" y="connsiteY0"/>
                </a:cxn>
                <a:cxn ang="0">
                  <a:pos x="connsiteX1" y="connsiteY1"/>
                </a:cxn>
                <a:cxn ang="0">
                  <a:pos x="connsiteX2" y="connsiteY2"/>
                </a:cxn>
                <a:cxn ang="0">
                  <a:pos x="connsiteX3" y="connsiteY3"/>
                </a:cxn>
              </a:cxnLst>
              <a:rect l="l" t="t" r="r" b="b"/>
              <a:pathLst>
                <a:path w="19050" h="171450">
                  <a:moveTo>
                    <a:pt x="0" y="0"/>
                  </a:moveTo>
                  <a:lnTo>
                    <a:pt x="19050" y="0"/>
                  </a:lnTo>
                  <a:lnTo>
                    <a:pt x="19050" y="171450"/>
                  </a:lnTo>
                  <a:lnTo>
                    <a:pt x="0" y="171450"/>
                  </a:lnTo>
                  <a:close/>
                </a:path>
              </a:pathLst>
            </a:custGeom>
            <a:solidFill>
              <a:srgbClr val="000000"/>
            </a:solidFill>
            <a:ln w="9525" cap="flat">
              <a:noFill/>
              <a:prstDash val="solid"/>
              <a:miter/>
            </a:ln>
          </p:spPr>
          <p:txBody>
            <a:bodyPr rtlCol="0" anchor="ctr"/>
            <a:lstStyle/>
            <a:p>
              <a:endParaRPr lang="lt-LT"/>
            </a:p>
          </p:txBody>
        </p:sp>
        <p:sp>
          <p:nvSpPr>
            <p:cNvPr id="22" name="Freeform: Shape 21">
              <a:extLst>
                <a:ext uri="{FF2B5EF4-FFF2-40B4-BE49-F238E27FC236}">
                  <a16:creationId xmlns:a16="http://schemas.microsoft.com/office/drawing/2014/main" id="{0ADE0054-8732-7BF7-334E-72DD7E299A9B}"/>
                </a:ext>
              </a:extLst>
            </p:cNvPr>
            <p:cNvSpPr/>
            <p:nvPr/>
          </p:nvSpPr>
          <p:spPr>
            <a:xfrm rot="-2700061">
              <a:off x="4160212" y="4479146"/>
              <a:ext cx="19049" cy="171449"/>
            </a:xfrm>
            <a:custGeom>
              <a:avLst/>
              <a:gdLst>
                <a:gd name="connsiteX0" fmla="*/ 0 w 19049"/>
                <a:gd name="connsiteY0" fmla="*/ 0 h 171449"/>
                <a:gd name="connsiteX1" fmla="*/ 19050 w 19049"/>
                <a:gd name="connsiteY1" fmla="*/ 0 h 171449"/>
                <a:gd name="connsiteX2" fmla="*/ 19050 w 19049"/>
                <a:gd name="connsiteY2" fmla="*/ 171450 h 171449"/>
                <a:gd name="connsiteX3" fmla="*/ 0 w 19049"/>
                <a:gd name="connsiteY3" fmla="*/ 171450 h 171449"/>
              </a:gdLst>
              <a:ahLst/>
              <a:cxnLst>
                <a:cxn ang="0">
                  <a:pos x="connsiteX0" y="connsiteY0"/>
                </a:cxn>
                <a:cxn ang="0">
                  <a:pos x="connsiteX1" y="connsiteY1"/>
                </a:cxn>
                <a:cxn ang="0">
                  <a:pos x="connsiteX2" y="connsiteY2"/>
                </a:cxn>
                <a:cxn ang="0">
                  <a:pos x="connsiteX3" y="connsiteY3"/>
                </a:cxn>
              </a:cxnLst>
              <a:rect l="l" t="t" r="r" b="b"/>
              <a:pathLst>
                <a:path w="19049" h="171449">
                  <a:moveTo>
                    <a:pt x="0" y="0"/>
                  </a:moveTo>
                  <a:lnTo>
                    <a:pt x="19050" y="0"/>
                  </a:lnTo>
                  <a:lnTo>
                    <a:pt x="19050" y="171450"/>
                  </a:lnTo>
                  <a:lnTo>
                    <a:pt x="0" y="171450"/>
                  </a:lnTo>
                  <a:close/>
                </a:path>
              </a:pathLst>
            </a:custGeom>
            <a:solidFill>
              <a:srgbClr val="000000"/>
            </a:solidFill>
            <a:ln w="9525" cap="flat">
              <a:noFill/>
              <a:prstDash val="solid"/>
              <a:miter/>
            </a:ln>
          </p:spPr>
          <p:txBody>
            <a:bodyPr rtlCol="0" anchor="ctr"/>
            <a:lstStyle/>
            <a:p>
              <a:endParaRPr lang="lt-LT"/>
            </a:p>
          </p:txBody>
        </p:sp>
        <p:sp>
          <p:nvSpPr>
            <p:cNvPr id="23" name="Freeform: Shape 22">
              <a:extLst>
                <a:ext uri="{FF2B5EF4-FFF2-40B4-BE49-F238E27FC236}">
                  <a16:creationId xmlns:a16="http://schemas.microsoft.com/office/drawing/2014/main" id="{D68BB085-74BA-228E-1661-3C8D3ACE9E50}"/>
                </a:ext>
              </a:extLst>
            </p:cNvPr>
            <p:cNvSpPr/>
            <p:nvPr/>
          </p:nvSpPr>
          <p:spPr>
            <a:xfrm rot="-2699939">
              <a:off x="4084012" y="5026809"/>
              <a:ext cx="171449" cy="19049"/>
            </a:xfrm>
            <a:custGeom>
              <a:avLst/>
              <a:gdLst>
                <a:gd name="connsiteX0" fmla="*/ 0 w 171449"/>
                <a:gd name="connsiteY0" fmla="*/ 0 h 19049"/>
                <a:gd name="connsiteX1" fmla="*/ 171450 w 171449"/>
                <a:gd name="connsiteY1" fmla="*/ 0 h 19049"/>
                <a:gd name="connsiteX2" fmla="*/ 171450 w 171449"/>
                <a:gd name="connsiteY2" fmla="*/ 19050 h 19049"/>
                <a:gd name="connsiteX3" fmla="*/ 0 w 171449"/>
                <a:gd name="connsiteY3" fmla="*/ 19050 h 19049"/>
              </a:gdLst>
              <a:ahLst/>
              <a:cxnLst>
                <a:cxn ang="0">
                  <a:pos x="connsiteX0" y="connsiteY0"/>
                </a:cxn>
                <a:cxn ang="0">
                  <a:pos x="connsiteX1" y="connsiteY1"/>
                </a:cxn>
                <a:cxn ang="0">
                  <a:pos x="connsiteX2" y="connsiteY2"/>
                </a:cxn>
                <a:cxn ang="0">
                  <a:pos x="connsiteX3" y="connsiteY3"/>
                </a:cxn>
              </a:cxnLst>
              <a:rect l="l" t="t" r="r" b="b"/>
              <a:pathLst>
                <a:path w="171449" h="19049">
                  <a:moveTo>
                    <a:pt x="0" y="0"/>
                  </a:moveTo>
                  <a:lnTo>
                    <a:pt x="171450" y="0"/>
                  </a:lnTo>
                  <a:lnTo>
                    <a:pt x="171450" y="19050"/>
                  </a:lnTo>
                  <a:lnTo>
                    <a:pt x="0" y="19050"/>
                  </a:lnTo>
                  <a:close/>
                </a:path>
              </a:pathLst>
            </a:custGeom>
            <a:solidFill>
              <a:srgbClr val="000000"/>
            </a:solidFill>
            <a:ln w="9525" cap="flat">
              <a:noFill/>
              <a:prstDash val="solid"/>
              <a:miter/>
            </a:ln>
          </p:spPr>
          <p:txBody>
            <a:bodyPr rtlCol="0" anchor="ctr"/>
            <a:lstStyle/>
            <a:p>
              <a:endParaRPr lang="lt-LT"/>
            </a:p>
          </p:txBody>
        </p:sp>
        <p:sp>
          <p:nvSpPr>
            <p:cNvPr id="24" name="Freeform: Shape 23">
              <a:extLst>
                <a:ext uri="{FF2B5EF4-FFF2-40B4-BE49-F238E27FC236}">
                  <a16:creationId xmlns:a16="http://schemas.microsoft.com/office/drawing/2014/main" id="{A5E66C63-5D37-625B-8900-98ECF33352CC}"/>
                </a:ext>
              </a:extLst>
            </p:cNvPr>
            <p:cNvSpPr/>
            <p:nvPr/>
          </p:nvSpPr>
          <p:spPr>
            <a:xfrm rot="18900000">
              <a:off x="4555484" y="4555349"/>
              <a:ext cx="171450" cy="19050"/>
            </a:xfrm>
            <a:custGeom>
              <a:avLst/>
              <a:gdLst>
                <a:gd name="connsiteX0" fmla="*/ 0 w 171450"/>
                <a:gd name="connsiteY0" fmla="*/ 0 h 19050"/>
                <a:gd name="connsiteX1" fmla="*/ 171450 w 171450"/>
                <a:gd name="connsiteY1" fmla="*/ 0 h 19050"/>
                <a:gd name="connsiteX2" fmla="*/ 171450 w 171450"/>
                <a:gd name="connsiteY2" fmla="*/ 19050 h 19050"/>
                <a:gd name="connsiteX3" fmla="*/ 0 w 171450"/>
                <a:gd name="connsiteY3" fmla="*/ 19050 h 19050"/>
              </a:gdLst>
              <a:ahLst/>
              <a:cxnLst>
                <a:cxn ang="0">
                  <a:pos x="connsiteX0" y="connsiteY0"/>
                </a:cxn>
                <a:cxn ang="0">
                  <a:pos x="connsiteX1" y="connsiteY1"/>
                </a:cxn>
                <a:cxn ang="0">
                  <a:pos x="connsiteX2" y="connsiteY2"/>
                </a:cxn>
                <a:cxn ang="0">
                  <a:pos x="connsiteX3" y="connsiteY3"/>
                </a:cxn>
              </a:cxnLst>
              <a:rect l="l" t="t" r="r" b="b"/>
              <a:pathLst>
                <a:path w="171450" h="19050">
                  <a:moveTo>
                    <a:pt x="0" y="0"/>
                  </a:moveTo>
                  <a:lnTo>
                    <a:pt x="171450" y="0"/>
                  </a:lnTo>
                  <a:lnTo>
                    <a:pt x="171450" y="19050"/>
                  </a:lnTo>
                  <a:lnTo>
                    <a:pt x="0" y="19050"/>
                  </a:lnTo>
                  <a:close/>
                </a:path>
              </a:pathLst>
            </a:custGeom>
            <a:solidFill>
              <a:srgbClr val="000000"/>
            </a:solidFill>
            <a:ln w="9525" cap="flat">
              <a:noFill/>
              <a:prstDash val="solid"/>
              <a:miter/>
            </a:ln>
          </p:spPr>
          <p:txBody>
            <a:bodyPr rtlCol="0" anchor="ctr"/>
            <a:lstStyle/>
            <a:p>
              <a:endParaRPr lang="lt-LT"/>
            </a:p>
          </p:txBody>
        </p:sp>
      </p:grpSp>
      <p:grpSp>
        <p:nvGrpSpPr>
          <p:cNvPr id="29" name="Graphic 13" descr="Eye outline">
            <a:extLst>
              <a:ext uri="{FF2B5EF4-FFF2-40B4-BE49-F238E27FC236}">
                <a16:creationId xmlns:a16="http://schemas.microsoft.com/office/drawing/2014/main" id="{7792AF93-4F7F-0B88-0F24-0CF9FB4EE65A}"/>
              </a:ext>
            </a:extLst>
          </p:cNvPr>
          <p:cNvGrpSpPr/>
          <p:nvPr/>
        </p:nvGrpSpPr>
        <p:grpSpPr>
          <a:xfrm>
            <a:off x="1358841" y="2749112"/>
            <a:ext cx="742944" cy="419100"/>
            <a:chOff x="4333950" y="4891050"/>
            <a:chExt cx="742944" cy="419100"/>
          </a:xfrm>
          <a:solidFill>
            <a:srgbClr val="000000"/>
          </a:solidFill>
        </p:grpSpPr>
        <p:sp>
          <p:nvSpPr>
            <p:cNvPr id="30" name="Freeform: Shape 29">
              <a:extLst>
                <a:ext uri="{FF2B5EF4-FFF2-40B4-BE49-F238E27FC236}">
                  <a16:creationId xmlns:a16="http://schemas.microsoft.com/office/drawing/2014/main" id="{35C4F531-AD70-2243-D79D-47E909FABF31}"/>
                </a:ext>
              </a:extLst>
            </p:cNvPr>
            <p:cNvSpPr/>
            <p:nvPr/>
          </p:nvSpPr>
          <p:spPr>
            <a:xfrm>
              <a:off x="4333950" y="4891050"/>
              <a:ext cx="742944" cy="419100"/>
            </a:xfrm>
            <a:custGeom>
              <a:avLst/>
              <a:gdLst>
                <a:gd name="connsiteX0" fmla="*/ 740576 w 742944"/>
                <a:gd name="connsiteY0" fmla="*/ 203264 h 419100"/>
                <a:gd name="connsiteX1" fmla="*/ 371473 w 742944"/>
                <a:gd name="connsiteY1" fmla="*/ 0 h 419100"/>
                <a:gd name="connsiteX2" fmla="*/ 2369 w 742944"/>
                <a:gd name="connsiteY2" fmla="*/ 203264 h 419100"/>
                <a:gd name="connsiteX3" fmla="*/ 2369 w 742944"/>
                <a:gd name="connsiteY3" fmla="*/ 215837 h 419100"/>
                <a:gd name="connsiteX4" fmla="*/ 371473 w 742944"/>
                <a:gd name="connsiteY4" fmla="*/ 419100 h 419100"/>
                <a:gd name="connsiteX5" fmla="*/ 740576 w 742944"/>
                <a:gd name="connsiteY5" fmla="*/ 215837 h 419100"/>
                <a:gd name="connsiteX6" fmla="*/ 740576 w 742944"/>
                <a:gd name="connsiteY6" fmla="*/ 203264 h 419100"/>
                <a:gd name="connsiteX7" fmla="*/ 190498 w 742944"/>
                <a:gd name="connsiteY7" fmla="*/ 209550 h 419100"/>
                <a:gd name="connsiteX8" fmla="*/ 371473 w 742944"/>
                <a:gd name="connsiteY8" fmla="*/ 28575 h 419100"/>
                <a:gd name="connsiteX9" fmla="*/ 552448 w 742944"/>
                <a:gd name="connsiteY9" fmla="*/ 209550 h 419100"/>
                <a:gd name="connsiteX10" fmla="*/ 371473 w 742944"/>
                <a:gd name="connsiteY10" fmla="*/ 390525 h 419100"/>
                <a:gd name="connsiteX11" fmla="*/ 190498 w 742944"/>
                <a:gd name="connsiteY11" fmla="*/ 209550 h 419100"/>
                <a:gd name="connsiteX12" fmla="*/ 22467 w 742944"/>
                <a:gd name="connsiteY12" fmla="*/ 209550 h 419100"/>
                <a:gd name="connsiteX13" fmla="*/ 267764 w 742944"/>
                <a:gd name="connsiteY13" fmla="*/ 38624 h 419100"/>
                <a:gd name="connsiteX14" fmla="*/ 267841 w 742944"/>
                <a:gd name="connsiteY14" fmla="*/ 38786 h 419100"/>
                <a:gd name="connsiteX15" fmla="*/ 200136 w 742944"/>
                <a:gd name="connsiteY15" fmla="*/ 312610 h 419100"/>
                <a:gd name="connsiteX16" fmla="*/ 267841 w 742944"/>
                <a:gd name="connsiteY16" fmla="*/ 380314 h 419100"/>
                <a:gd name="connsiteX17" fmla="*/ 267764 w 742944"/>
                <a:gd name="connsiteY17" fmla="*/ 380476 h 419100"/>
                <a:gd name="connsiteX18" fmla="*/ 22467 w 742944"/>
                <a:gd name="connsiteY18" fmla="*/ 209550 h 419100"/>
                <a:gd name="connsiteX19" fmla="*/ 475181 w 742944"/>
                <a:gd name="connsiteY19" fmla="*/ 380476 h 419100"/>
                <a:gd name="connsiteX20" fmla="*/ 475105 w 742944"/>
                <a:gd name="connsiteY20" fmla="*/ 380314 h 419100"/>
                <a:gd name="connsiteX21" fmla="*/ 542809 w 742944"/>
                <a:gd name="connsiteY21" fmla="*/ 106490 h 419100"/>
                <a:gd name="connsiteX22" fmla="*/ 475105 w 742944"/>
                <a:gd name="connsiteY22" fmla="*/ 38786 h 419100"/>
                <a:gd name="connsiteX23" fmla="*/ 475181 w 742944"/>
                <a:gd name="connsiteY23" fmla="*/ 38624 h 419100"/>
                <a:gd name="connsiteX24" fmla="*/ 720478 w 742944"/>
                <a:gd name="connsiteY24" fmla="*/ 209550 h 419100"/>
                <a:gd name="connsiteX25" fmla="*/ 475181 w 742944"/>
                <a:gd name="connsiteY25" fmla="*/ 380476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42944" h="419100">
                  <a:moveTo>
                    <a:pt x="740576" y="203264"/>
                  </a:moveTo>
                  <a:cubicBezTo>
                    <a:pt x="733280" y="194958"/>
                    <a:pt x="559763" y="0"/>
                    <a:pt x="371473" y="0"/>
                  </a:cubicBezTo>
                  <a:cubicBezTo>
                    <a:pt x="183182" y="0"/>
                    <a:pt x="9665" y="194958"/>
                    <a:pt x="2369" y="203264"/>
                  </a:cubicBezTo>
                  <a:cubicBezTo>
                    <a:pt x="-790" y="206859"/>
                    <a:pt x="-790" y="212241"/>
                    <a:pt x="2369" y="215837"/>
                  </a:cubicBezTo>
                  <a:cubicBezTo>
                    <a:pt x="9665" y="224142"/>
                    <a:pt x="183182" y="419100"/>
                    <a:pt x="371473" y="419100"/>
                  </a:cubicBezTo>
                  <a:cubicBezTo>
                    <a:pt x="559763" y="419100"/>
                    <a:pt x="733280" y="224142"/>
                    <a:pt x="740576" y="215837"/>
                  </a:cubicBezTo>
                  <a:cubicBezTo>
                    <a:pt x="743734" y="212241"/>
                    <a:pt x="743734" y="206859"/>
                    <a:pt x="740576" y="203264"/>
                  </a:cubicBezTo>
                  <a:close/>
                  <a:moveTo>
                    <a:pt x="190498" y="209550"/>
                  </a:moveTo>
                  <a:cubicBezTo>
                    <a:pt x="190498" y="109600"/>
                    <a:pt x="271523" y="28575"/>
                    <a:pt x="371473" y="28575"/>
                  </a:cubicBezTo>
                  <a:cubicBezTo>
                    <a:pt x="471422" y="28575"/>
                    <a:pt x="552448" y="109600"/>
                    <a:pt x="552448" y="209550"/>
                  </a:cubicBezTo>
                  <a:cubicBezTo>
                    <a:pt x="552448" y="309500"/>
                    <a:pt x="471422" y="390525"/>
                    <a:pt x="371473" y="390525"/>
                  </a:cubicBezTo>
                  <a:cubicBezTo>
                    <a:pt x="271569" y="390415"/>
                    <a:pt x="190608" y="309454"/>
                    <a:pt x="190498" y="209550"/>
                  </a:cubicBezTo>
                  <a:close/>
                  <a:moveTo>
                    <a:pt x="22467" y="209550"/>
                  </a:moveTo>
                  <a:cubicBezTo>
                    <a:pt x="47232" y="183261"/>
                    <a:pt x="147978" y="81753"/>
                    <a:pt x="267764" y="38624"/>
                  </a:cubicBezTo>
                  <a:cubicBezTo>
                    <a:pt x="268231" y="38452"/>
                    <a:pt x="268269" y="38529"/>
                    <a:pt x="267841" y="38786"/>
                  </a:cubicBezTo>
                  <a:cubicBezTo>
                    <a:pt x="173530" y="95704"/>
                    <a:pt x="143217" y="218299"/>
                    <a:pt x="200136" y="312610"/>
                  </a:cubicBezTo>
                  <a:cubicBezTo>
                    <a:pt x="216872" y="340341"/>
                    <a:pt x="240109" y="363578"/>
                    <a:pt x="267841" y="380314"/>
                  </a:cubicBezTo>
                  <a:cubicBezTo>
                    <a:pt x="268269" y="380571"/>
                    <a:pt x="268231" y="380648"/>
                    <a:pt x="267764" y="380476"/>
                  </a:cubicBezTo>
                  <a:cubicBezTo>
                    <a:pt x="147978" y="337347"/>
                    <a:pt x="47194" y="235839"/>
                    <a:pt x="22467" y="209550"/>
                  </a:cubicBezTo>
                  <a:close/>
                  <a:moveTo>
                    <a:pt x="475181" y="380476"/>
                  </a:moveTo>
                  <a:cubicBezTo>
                    <a:pt x="474714" y="380648"/>
                    <a:pt x="474676" y="380571"/>
                    <a:pt x="475105" y="380314"/>
                  </a:cubicBezTo>
                  <a:cubicBezTo>
                    <a:pt x="569415" y="323396"/>
                    <a:pt x="599728" y="200801"/>
                    <a:pt x="542809" y="106490"/>
                  </a:cubicBezTo>
                  <a:cubicBezTo>
                    <a:pt x="526073" y="78759"/>
                    <a:pt x="502836" y="55522"/>
                    <a:pt x="475105" y="38786"/>
                  </a:cubicBezTo>
                  <a:cubicBezTo>
                    <a:pt x="474676" y="38529"/>
                    <a:pt x="474714" y="38452"/>
                    <a:pt x="475181" y="38624"/>
                  </a:cubicBezTo>
                  <a:cubicBezTo>
                    <a:pt x="594967" y="81753"/>
                    <a:pt x="695751" y="183261"/>
                    <a:pt x="720478" y="209550"/>
                  </a:cubicBezTo>
                  <a:cubicBezTo>
                    <a:pt x="695751" y="235839"/>
                    <a:pt x="594967" y="337347"/>
                    <a:pt x="475181" y="380476"/>
                  </a:cubicBezTo>
                  <a:close/>
                </a:path>
              </a:pathLst>
            </a:custGeom>
            <a:solidFill>
              <a:srgbClr val="000000"/>
            </a:solidFill>
            <a:ln w="9525" cap="flat">
              <a:noFill/>
              <a:prstDash val="solid"/>
              <a:miter/>
            </a:ln>
          </p:spPr>
          <p:txBody>
            <a:bodyPr rtlCol="0" anchor="ctr"/>
            <a:lstStyle/>
            <a:p>
              <a:endParaRPr lang="lt-LT"/>
            </a:p>
          </p:txBody>
        </p:sp>
        <p:sp>
          <p:nvSpPr>
            <p:cNvPr id="31" name="Freeform: Shape 30">
              <a:extLst>
                <a:ext uri="{FF2B5EF4-FFF2-40B4-BE49-F238E27FC236}">
                  <a16:creationId xmlns:a16="http://schemas.microsoft.com/office/drawing/2014/main" id="{11F288DE-32DC-72B4-0C53-2334499F5678}"/>
                </a:ext>
              </a:extLst>
            </p:cNvPr>
            <p:cNvSpPr/>
            <p:nvPr/>
          </p:nvSpPr>
          <p:spPr>
            <a:xfrm>
              <a:off x="4619698" y="5014875"/>
              <a:ext cx="171450" cy="171450"/>
            </a:xfrm>
            <a:custGeom>
              <a:avLst/>
              <a:gdLst>
                <a:gd name="connsiteX0" fmla="*/ 85725 w 171450"/>
                <a:gd name="connsiteY0" fmla="*/ 0 h 171450"/>
                <a:gd name="connsiteX1" fmla="*/ 0 w 171450"/>
                <a:gd name="connsiteY1" fmla="*/ 85725 h 171450"/>
                <a:gd name="connsiteX2" fmla="*/ 85725 w 171450"/>
                <a:gd name="connsiteY2" fmla="*/ 171450 h 171450"/>
                <a:gd name="connsiteX3" fmla="*/ 171450 w 171450"/>
                <a:gd name="connsiteY3" fmla="*/ 85725 h 171450"/>
                <a:gd name="connsiteX4" fmla="*/ 85725 w 171450"/>
                <a:gd name="connsiteY4" fmla="*/ 0 h 171450"/>
                <a:gd name="connsiteX5" fmla="*/ 85725 w 171450"/>
                <a:gd name="connsiteY5" fmla="*/ 152400 h 171450"/>
                <a:gd name="connsiteX6" fmla="*/ 19050 w 171450"/>
                <a:gd name="connsiteY6" fmla="*/ 85725 h 171450"/>
                <a:gd name="connsiteX7" fmla="*/ 85725 w 171450"/>
                <a:gd name="connsiteY7" fmla="*/ 19050 h 171450"/>
                <a:gd name="connsiteX8" fmla="*/ 152400 w 171450"/>
                <a:gd name="connsiteY8" fmla="*/ 85725 h 171450"/>
                <a:gd name="connsiteX9" fmla="*/ 85725 w 171450"/>
                <a:gd name="connsiteY9" fmla="*/ 15240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171450">
                  <a:moveTo>
                    <a:pt x="85725" y="0"/>
                  </a:moveTo>
                  <a:cubicBezTo>
                    <a:pt x="38380" y="0"/>
                    <a:pt x="0" y="38380"/>
                    <a:pt x="0" y="85725"/>
                  </a:cubicBezTo>
                  <a:cubicBezTo>
                    <a:pt x="0" y="133070"/>
                    <a:pt x="38380" y="171450"/>
                    <a:pt x="85725" y="171450"/>
                  </a:cubicBezTo>
                  <a:cubicBezTo>
                    <a:pt x="133070" y="171450"/>
                    <a:pt x="171450" y="133070"/>
                    <a:pt x="171450" y="85725"/>
                  </a:cubicBezTo>
                  <a:cubicBezTo>
                    <a:pt x="171392" y="38404"/>
                    <a:pt x="133046" y="58"/>
                    <a:pt x="85725" y="0"/>
                  </a:cubicBezTo>
                  <a:close/>
                  <a:moveTo>
                    <a:pt x="85725" y="152400"/>
                  </a:moveTo>
                  <a:cubicBezTo>
                    <a:pt x="48901" y="152400"/>
                    <a:pt x="19050" y="122549"/>
                    <a:pt x="19050" y="85725"/>
                  </a:cubicBezTo>
                  <a:cubicBezTo>
                    <a:pt x="19050" y="48901"/>
                    <a:pt x="48901" y="19050"/>
                    <a:pt x="85725" y="19050"/>
                  </a:cubicBezTo>
                  <a:cubicBezTo>
                    <a:pt x="122549" y="19050"/>
                    <a:pt x="152400" y="48901"/>
                    <a:pt x="152400" y="85725"/>
                  </a:cubicBezTo>
                  <a:cubicBezTo>
                    <a:pt x="152358" y="122532"/>
                    <a:pt x="122532" y="152358"/>
                    <a:pt x="85725" y="152400"/>
                  </a:cubicBezTo>
                  <a:close/>
                </a:path>
              </a:pathLst>
            </a:custGeom>
            <a:solidFill>
              <a:srgbClr val="000000"/>
            </a:solidFill>
            <a:ln w="9525" cap="flat">
              <a:noFill/>
              <a:prstDash val="solid"/>
              <a:miter/>
            </a:ln>
          </p:spPr>
          <p:txBody>
            <a:bodyPr rtlCol="0" anchor="ctr"/>
            <a:lstStyle/>
            <a:p>
              <a:endParaRPr lang="lt-LT" dirty="0"/>
            </a:p>
          </p:txBody>
        </p:sp>
      </p:grpSp>
      <p:sp>
        <p:nvSpPr>
          <p:cNvPr id="7" name="Freeform: Shape 6">
            <a:extLst>
              <a:ext uri="{FF2B5EF4-FFF2-40B4-BE49-F238E27FC236}">
                <a16:creationId xmlns:a16="http://schemas.microsoft.com/office/drawing/2014/main" id="{E1D6A13A-E62A-4700-AC11-D122A8B00375}"/>
              </a:ext>
            </a:extLst>
          </p:cNvPr>
          <p:cNvSpPr/>
          <p:nvPr/>
        </p:nvSpPr>
        <p:spPr>
          <a:xfrm>
            <a:off x="5755532" y="1716884"/>
            <a:ext cx="4245345" cy="1978971"/>
          </a:xfrm>
          <a:custGeom>
            <a:avLst/>
            <a:gdLst>
              <a:gd name="connsiteX0" fmla="*/ 0 w 4369981"/>
              <a:gd name="connsiteY0" fmla="*/ 0 h 1031358"/>
              <a:gd name="connsiteX1" fmla="*/ 4369981 w 4369981"/>
              <a:gd name="connsiteY1" fmla="*/ 552893 h 1031358"/>
              <a:gd name="connsiteX2" fmla="*/ 4061637 w 4369981"/>
              <a:gd name="connsiteY2" fmla="*/ 1031358 h 1031358"/>
              <a:gd name="connsiteX3" fmla="*/ 0 w 4369981"/>
              <a:gd name="connsiteY3" fmla="*/ 0 h 1031358"/>
            </a:gdLst>
            <a:ahLst/>
            <a:cxnLst>
              <a:cxn ang="0">
                <a:pos x="connsiteX0" y="connsiteY0"/>
              </a:cxn>
              <a:cxn ang="0">
                <a:pos x="connsiteX1" y="connsiteY1"/>
              </a:cxn>
              <a:cxn ang="0">
                <a:pos x="connsiteX2" y="connsiteY2"/>
              </a:cxn>
              <a:cxn ang="0">
                <a:pos x="connsiteX3" y="connsiteY3"/>
              </a:cxn>
            </a:cxnLst>
            <a:rect l="l" t="t" r="r" b="b"/>
            <a:pathLst>
              <a:path w="4369981" h="1031358">
                <a:moveTo>
                  <a:pt x="0" y="0"/>
                </a:moveTo>
                <a:lnTo>
                  <a:pt x="4369981" y="552893"/>
                </a:lnTo>
                <a:lnTo>
                  <a:pt x="4061637" y="1031358"/>
                </a:lnTo>
                <a:lnTo>
                  <a:pt x="0" y="0"/>
                </a:lnTo>
                <a:close/>
              </a:path>
            </a:pathLst>
          </a:custGeom>
          <a:noFill/>
          <a:effectLst>
            <a:outerShdw blurRad="50800" dist="38100" dir="13500000" algn="b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p:txBody>
      </p:sp>
      <p:cxnSp>
        <p:nvCxnSpPr>
          <p:cNvPr id="9" name="Straight Arrow Connector 8">
            <a:extLst>
              <a:ext uri="{FF2B5EF4-FFF2-40B4-BE49-F238E27FC236}">
                <a16:creationId xmlns:a16="http://schemas.microsoft.com/office/drawing/2014/main" id="{286CA484-33E2-9FC5-7184-18387CEFE510}"/>
              </a:ext>
            </a:extLst>
          </p:cNvPr>
          <p:cNvCxnSpPr>
            <a:cxnSpLocks/>
          </p:cNvCxnSpPr>
          <p:nvPr/>
        </p:nvCxnSpPr>
        <p:spPr>
          <a:xfrm flipV="1">
            <a:off x="3611652" y="2958662"/>
            <a:ext cx="3586590" cy="55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60868214-FD55-EFC2-1F38-8E7CABCDC129}"/>
              </a:ext>
            </a:extLst>
          </p:cNvPr>
          <p:cNvSpPr txBox="1"/>
          <p:nvPr/>
        </p:nvSpPr>
        <p:spPr>
          <a:xfrm>
            <a:off x="2440838" y="3207387"/>
            <a:ext cx="1068572" cy="369332"/>
          </a:xfrm>
          <a:prstGeom prst="rect">
            <a:avLst/>
          </a:prstGeom>
          <a:noFill/>
        </p:spPr>
        <p:txBody>
          <a:bodyPr wrap="square" rtlCol="0">
            <a:spAutoFit/>
          </a:bodyPr>
          <a:lstStyle/>
          <a:p>
            <a:r>
              <a:rPr lang="lt-LT" b="1" dirty="0"/>
              <a:t>Šaltinis</a:t>
            </a:r>
          </a:p>
        </p:txBody>
      </p:sp>
      <p:sp>
        <p:nvSpPr>
          <p:cNvPr id="14" name="TextBox 13">
            <a:extLst>
              <a:ext uri="{FF2B5EF4-FFF2-40B4-BE49-F238E27FC236}">
                <a16:creationId xmlns:a16="http://schemas.microsoft.com/office/drawing/2014/main" id="{33A3AFEA-966D-F8F6-CCBB-79DA6E802CC7}"/>
              </a:ext>
            </a:extLst>
          </p:cNvPr>
          <p:cNvSpPr txBox="1"/>
          <p:nvPr/>
        </p:nvSpPr>
        <p:spPr>
          <a:xfrm>
            <a:off x="4792950" y="1740173"/>
            <a:ext cx="1509824" cy="646331"/>
          </a:xfrm>
          <a:prstGeom prst="rect">
            <a:avLst/>
          </a:prstGeom>
          <a:noFill/>
        </p:spPr>
        <p:txBody>
          <a:bodyPr wrap="square" rtlCol="0">
            <a:spAutoFit/>
          </a:bodyPr>
          <a:lstStyle/>
          <a:p>
            <a:endParaRPr lang="lt-LT" b="1" dirty="0"/>
          </a:p>
          <a:p>
            <a:r>
              <a:rPr lang="lt-LT" b="1" dirty="0"/>
              <a:t>Kontrolė</a:t>
            </a:r>
          </a:p>
        </p:txBody>
      </p:sp>
      <p:sp>
        <p:nvSpPr>
          <p:cNvPr id="32" name="TextBox 31">
            <a:extLst>
              <a:ext uri="{FF2B5EF4-FFF2-40B4-BE49-F238E27FC236}">
                <a16:creationId xmlns:a16="http://schemas.microsoft.com/office/drawing/2014/main" id="{20FE2087-383B-0E15-B6F0-62D98896C372}"/>
              </a:ext>
            </a:extLst>
          </p:cNvPr>
          <p:cNvSpPr txBox="1"/>
          <p:nvPr/>
        </p:nvSpPr>
        <p:spPr>
          <a:xfrm>
            <a:off x="8765242" y="3860634"/>
            <a:ext cx="1068572" cy="369332"/>
          </a:xfrm>
          <a:prstGeom prst="rect">
            <a:avLst/>
          </a:prstGeom>
          <a:noFill/>
        </p:spPr>
        <p:txBody>
          <a:bodyPr wrap="square" rtlCol="0">
            <a:spAutoFit/>
          </a:bodyPr>
          <a:lstStyle/>
          <a:p>
            <a:r>
              <a:rPr lang="lt-LT" b="1" dirty="0"/>
              <a:t>Taikinys</a:t>
            </a:r>
          </a:p>
        </p:txBody>
      </p:sp>
      <p:pic>
        <p:nvPicPr>
          <p:cNvPr id="5" name="Graphic 4" descr="Deciduous tree outline">
            <a:extLst>
              <a:ext uri="{FF2B5EF4-FFF2-40B4-BE49-F238E27FC236}">
                <a16:creationId xmlns:a16="http://schemas.microsoft.com/office/drawing/2014/main" id="{377BBF2F-8FCB-897A-64E4-F98CAB626E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38864" y="2162877"/>
            <a:ext cx="1436430" cy="1436430"/>
          </a:xfrm>
          <a:prstGeom prst="rect">
            <a:avLst/>
          </a:prstGeom>
        </p:spPr>
      </p:pic>
      <p:pic>
        <p:nvPicPr>
          <p:cNvPr id="11" name="Graphic 10" descr="Fir tree outline">
            <a:extLst>
              <a:ext uri="{FF2B5EF4-FFF2-40B4-BE49-F238E27FC236}">
                <a16:creationId xmlns:a16="http://schemas.microsoft.com/office/drawing/2014/main" id="{A21E2CB2-C2EA-4737-E463-2E0570B1737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023472" y="2226983"/>
            <a:ext cx="1228571" cy="1228571"/>
          </a:xfrm>
          <a:prstGeom prst="rect">
            <a:avLst/>
          </a:prstGeom>
        </p:spPr>
      </p:pic>
      <p:pic>
        <p:nvPicPr>
          <p:cNvPr id="33" name="Graphic 32" descr="Flower outline">
            <a:extLst>
              <a:ext uri="{FF2B5EF4-FFF2-40B4-BE49-F238E27FC236}">
                <a16:creationId xmlns:a16="http://schemas.microsoft.com/office/drawing/2014/main" id="{24DD1292-E15F-9730-F673-24E2DBD2CB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765242" y="3026716"/>
            <a:ext cx="914400" cy="731199"/>
          </a:xfrm>
          <a:prstGeom prst="rect">
            <a:avLst/>
          </a:prstGeom>
        </p:spPr>
      </p:pic>
      <p:pic>
        <p:nvPicPr>
          <p:cNvPr id="37" name="Graphic 36" descr="Video camera outline">
            <a:extLst>
              <a:ext uri="{FF2B5EF4-FFF2-40B4-BE49-F238E27FC236}">
                <a16:creationId xmlns:a16="http://schemas.microsoft.com/office/drawing/2014/main" id="{64240578-BCA2-169B-0C90-3875C4D8E47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440838" y="2384069"/>
            <a:ext cx="914400" cy="914400"/>
          </a:xfrm>
          <a:prstGeom prst="rect">
            <a:avLst/>
          </a:prstGeom>
        </p:spPr>
      </p:pic>
    </p:spTree>
    <p:extLst>
      <p:ext uri="{BB962C8B-B14F-4D97-AF65-F5344CB8AC3E}">
        <p14:creationId xmlns:p14="http://schemas.microsoft.com/office/powerpoint/2010/main" val="385405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67BD-FEBB-3E3B-4ADD-A8B55C6BC418}"/>
              </a:ext>
            </a:extLst>
          </p:cNvPr>
          <p:cNvSpPr>
            <a:spLocks noGrp="1"/>
          </p:cNvSpPr>
          <p:nvPr>
            <p:ph type="title"/>
          </p:nvPr>
        </p:nvSpPr>
        <p:spPr/>
        <p:txBody>
          <a:bodyPr/>
          <a:lstStyle/>
          <a:p>
            <a:r>
              <a:rPr lang="lt-LT" dirty="0"/>
              <a:t>Juslinė sintaksė (pvz. puvimo kvapas)</a:t>
            </a:r>
          </a:p>
        </p:txBody>
      </p:sp>
      <p:sp>
        <p:nvSpPr>
          <p:cNvPr id="3" name="Content Placeholder 2">
            <a:extLst>
              <a:ext uri="{FF2B5EF4-FFF2-40B4-BE49-F238E27FC236}">
                <a16:creationId xmlns:a16="http://schemas.microsoft.com/office/drawing/2014/main" id="{768D20C3-59F5-65E9-E66C-ADD39C4E51DD}"/>
              </a:ext>
            </a:extLst>
          </p:cNvPr>
          <p:cNvSpPr>
            <a:spLocks noGrp="1"/>
          </p:cNvSpPr>
          <p:nvPr>
            <p:ph idx="1"/>
          </p:nvPr>
        </p:nvSpPr>
        <p:spPr>
          <a:xfrm>
            <a:off x="838200" y="4135293"/>
            <a:ext cx="10515600" cy="1999478"/>
          </a:xfrm>
        </p:spPr>
        <p:txBody>
          <a:bodyPr>
            <a:normAutofit fontScale="92500" lnSpcReduction="10000"/>
          </a:bodyPr>
          <a:lstStyle/>
          <a:p>
            <a:pPr marL="0" indent="0">
              <a:buNone/>
            </a:pPr>
            <a:r>
              <a:rPr lang="lt-LT" dirty="0"/>
              <a:t>Juslinė sintaksė </a:t>
            </a:r>
          </a:p>
          <a:p>
            <a:pPr marL="0" indent="0">
              <a:buNone/>
            </a:pPr>
            <a:r>
              <a:rPr lang="lt-LT" dirty="0"/>
              <a:t>a) Jutimų pasirodymo horizontas (pasiskirstymas erdvėje)</a:t>
            </a:r>
          </a:p>
          <a:p>
            <a:pPr lvl="1"/>
            <a:r>
              <a:rPr lang="lt-LT" dirty="0"/>
              <a:t>Ribos</a:t>
            </a:r>
          </a:p>
          <a:p>
            <a:pPr lvl="1"/>
            <a:r>
              <a:rPr lang="lt-LT" dirty="0"/>
              <a:t>Kryptis</a:t>
            </a:r>
          </a:p>
          <a:p>
            <a:pPr marL="0" indent="0">
              <a:buNone/>
            </a:pPr>
            <a:r>
              <a:rPr lang="lt-LT" dirty="0"/>
              <a:t>b) Įtampos ir tėkmės (intensyvumas, paveikumas)</a:t>
            </a:r>
          </a:p>
        </p:txBody>
      </p:sp>
      <p:sp>
        <p:nvSpPr>
          <p:cNvPr id="4" name="Explosion: 14 Points 3">
            <a:extLst>
              <a:ext uri="{FF2B5EF4-FFF2-40B4-BE49-F238E27FC236}">
                <a16:creationId xmlns:a16="http://schemas.microsoft.com/office/drawing/2014/main" id="{48041947-9020-4CBB-F261-738CFDE0BED3}"/>
              </a:ext>
            </a:extLst>
          </p:cNvPr>
          <p:cNvSpPr/>
          <p:nvPr/>
        </p:nvSpPr>
        <p:spPr>
          <a:xfrm>
            <a:off x="1186416" y="1917011"/>
            <a:ext cx="2604977" cy="1457168"/>
          </a:xfrm>
          <a:prstGeom prst="irregularSeal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Gendanti organika</a:t>
            </a:r>
          </a:p>
        </p:txBody>
      </p:sp>
      <p:cxnSp>
        <p:nvCxnSpPr>
          <p:cNvPr id="6" name="Straight Arrow Connector 5">
            <a:extLst>
              <a:ext uri="{FF2B5EF4-FFF2-40B4-BE49-F238E27FC236}">
                <a16:creationId xmlns:a16="http://schemas.microsoft.com/office/drawing/2014/main" id="{87169AF5-492D-63AB-1FAB-96FEE00257D5}"/>
              </a:ext>
            </a:extLst>
          </p:cNvPr>
          <p:cNvCxnSpPr>
            <a:cxnSpLocks/>
          </p:cNvCxnSpPr>
          <p:nvPr/>
        </p:nvCxnSpPr>
        <p:spPr>
          <a:xfrm>
            <a:off x="4433777" y="2661093"/>
            <a:ext cx="25845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 name="Cloud 4">
            <a:extLst>
              <a:ext uri="{FF2B5EF4-FFF2-40B4-BE49-F238E27FC236}">
                <a16:creationId xmlns:a16="http://schemas.microsoft.com/office/drawing/2014/main" id="{99C5CA3F-7B41-BEED-CD24-661A14C59F98}"/>
              </a:ext>
            </a:extLst>
          </p:cNvPr>
          <p:cNvSpPr/>
          <p:nvPr/>
        </p:nvSpPr>
        <p:spPr>
          <a:xfrm>
            <a:off x="7168339" y="1745437"/>
            <a:ext cx="1435396" cy="68350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Blogas kvapas</a:t>
            </a:r>
            <a:endParaRPr lang="lt-LT" dirty="0"/>
          </a:p>
        </p:txBody>
      </p:sp>
      <p:sp>
        <p:nvSpPr>
          <p:cNvPr id="8" name="TextBox 7">
            <a:extLst>
              <a:ext uri="{FF2B5EF4-FFF2-40B4-BE49-F238E27FC236}">
                <a16:creationId xmlns:a16="http://schemas.microsoft.com/office/drawing/2014/main" id="{06F3998C-C4D8-EA9E-80A4-1BFF1A757A5D}"/>
              </a:ext>
            </a:extLst>
          </p:cNvPr>
          <p:cNvSpPr txBox="1"/>
          <p:nvPr/>
        </p:nvSpPr>
        <p:spPr>
          <a:xfrm>
            <a:off x="1513365" y="3395161"/>
            <a:ext cx="2733781" cy="369332"/>
          </a:xfrm>
          <a:prstGeom prst="rect">
            <a:avLst/>
          </a:prstGeom>
          <a:noFill/>
        </p:spPr>
        <p:txBody>
          <a:bodyPr wrap="square" rtlCol="0">
            <a:spAutoFit/>
          </a:bodyPr>
          <a:lstStyle/>
          <a:p>
            <a:r>
              <a:rPr lang="lt-LT" b="1" dirty="0"/>
              <a:t>Šaltinis (kuris paveikia)</a:t>
            </a:r>
          </a:p>
        </p:txBody>
      </p:sp>
      <p:sp>
        <p:nvSpPr>
          <p:cNvPr id="10" name="TextBox 9">
            <a:extLst>
              <a:ext uri="{FF2B5EF4-FFF2-40B4-BE49-F238E27FC236}">
                <a16:creationId xmlns:a16="http://schemas.microsoft.com/office/drawing/2014/main" id="{01F2E2CF-B576-6685-7C6F-222D725EE05C}"/>
              </a:ext>
            </a:extLst>
          </p:cNvPr>
          <p:cNvSpPr txBox="1"/>
          <p:nvPr/>
        </p:nvSpPr>
        <p:spPr>
          <a:xfrm>
            <a:off x="5080761" y="3098461"/>
            <a:ext cx="1509824" cy="646331"/>
          </a:xfrm>
          <a:prstGeom prst="rect">
            <a:avLst/>
          </a:prstGeom>
          <a:noFill/>
        </p:spPr>
        <p:txBody>
          <a:bodyPr wrap="square" rtlCol="0">
            <a:spAutoFit/>
          </a:bodyPr>
          <a:lstStyle/>
          <a:p>
            <a:r>
              <a:rPr lang="lt-LT" b="1" dirty="0"/>
              <a:t>Kontrolė </a:t>
            </a:r>
            <a:br>
              <a:rPr lang="lt-LT" b="1" dirty="0"/>
            </a:br>
            <a:endParaRPr lang="lt-LT" dirty="0"/>
          </a:p>
        </p:txBody>
      </p:sp>
      <p:sp>
        <p:nvSpPr>
          <p:cNvPr id="11" name="TextBox 10">
            <a:extLst>
              <a:ext uri="{FF2B5EF4-FFF2-40B4-BE49-F238E27FC236}">
                <a16:creationId xmlns:a16="http://schemas.microsoft.com/office/drawing/2014/main" id="{A367238D-1EA0-24A0-D1D2-BDEB09290DB4}"/>
              </a:ext>
            </a:extLst>
          </p:cNvPr>
          <p:cNvSpPr txBox="1"/>
          <p:nvPr/>
        </p:nvSpPr>
        <p:spPr>
          <a:xfrm>
            <a:off x="8707243" y="3297806"/>
            <a:ext cx="2951786" cy="646331"/>
          </a:xfrm>
          <a:prstGeom prst="rect">
            <a:avLst/>
          </a:prstGeom>
          <a:noFill/>
        </p:spPr>
        <p:txBody>
          <a:bodyPr wrap="square" rtlCol="0">
            <a:spAutoFit/>
          </a:bodyPr>
          <a:lstStyle/>
          <a:p>
            <a:r>
              <a:rPr lang="lt-LT" b="1" dirty="0"/>
              <a:t>Taikinys </a:t>
            </a:r>
            <a:br>
              <a:rPr lang="lt-LT" b="1" dirty="0"/>
            </a:br>
            <a:r>
              <a:rPr lang="lt-LT" b="1" dirty="0"/>
              <a:t>(kuris yra paveikiamas)</a:t>
            </a:r>
          </a:p>
        </p:txBody>
      </p:sp>
      <p:pic>
        <p:nvPicPr>
          <p:cNvPr id="15" name="Graphic 14" descr="Man outline">
            <a:extLst>
              <a:ext uri="{FF2B5EF4-FFF2-40B4-BE49-F238E27FC236}">
                <a16:creationId xmlns:a16="http://schemas.microsoft.com/office/drawing/2014/main" id="{BF6CD24B-A950-7066-2108-BDB37DD30E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84329" y="2250488"/>
            <a:ext cx="914400" cy="914400"/>
          </a:xfrm>
          <a:prstGeom prst="rect">
            <a:avLst/>
          </a:prstGeom>
        </p:spPr>
      </p:pic>
      <p:pic>
        <p:nvPicPr>
          <p:cNvPr id="9" name="Graphic 8" descr="Windy outline">
            <a:extLst>
              <a:ext uri="{FF2B5EF4-FFF2-40B4-BE49-F238E27FC236}">
                <a16:creationId xmlns:a16="http://schemas.microsoft.com/office/drawing/2014/main" id="{1FDC1782-12CC-098D-AFCC-32A0E3FC95A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06486" y="1580178"/>
            <a:ext cx="1294513" cy="1294513"/>
          </a:xfrm>
          <a:prstGeom prst="rect">
            <a:avLst/>
          </a:prstGeom>
        </p:spPr>
      </p:pic>
      <p:sp>
        <p:nvSpPr>
          <p:cNvPr id="12" name="TextBox 11">
            <a:extLst>
              <a:ext uri="{FF2B5EF4-FFF2-40B4-BE49-F238E27FC236}">
                <a16:creationId xmlns:a16="http://schemas.microsoft.com/office/drawing/2014/main" id="{6761D4FE-E880-8155-C31E-AD0332CF5D7D}"/>
              </a:ext>
            </a:extLst>
          </p:cNvPr>
          <p:cNvSpPr txBox="1"/>
          <p:nvPr/>
        </p:nvSpPr>
        <p:spPr>
          <a:xfrm>
            <a:off x="5205746" y="2693264"/>
            <a:ext cx="1509824" cy="400110"/>
          </a:xfrm>
          <a:prstGeom prst="rect">
            <a:avLst/>
          </a:prstGeom>
          <a:noFill/>
        </p:spPr>
        <p:txBody>
          <a:bodyPr wrap="square" rtlCol="0">
            <a:spAutoFit/>
          </a:bodyPr>
          <a:lstStyle/>
          <a:p>
            <a:r>
              <a:rPr lang="lt-LT" sz="2000" dirty="0"/>
              <a:t>Vėjas</a:t>
            </a:r>
          </a:p>
        </p:txBody>
      </p:sp>
      <p:sp>
        <p:nvSpPr>
          <p:cNvPr id="14" name="TextBox 13">
            <a:extLst>
              <a:ext uri="{FF2B5EF4-FFF2-40B4-BE49-F238E27FC236}">
                <a16:creationId xmlns:a16="http://schemas.microsoft.com/office/drawing/2014/main" id="{A26950B3-A6A9-DCA8-FE69-D6605AF77FB8}"/>
              </a:ext>
            </a:extLst>
          </p:cNvPr>
          <p:cNvSpPr txBox="1"/>
          <p:nvPr/>
        </p:nvSpPr>
        <p:spPr>
          <a:xfrm>
            <a:off x="7323546" y="2428355"/>
            <a:ext cx="1612754" cy="923330"/>
          </a:xfrm>
          <a:prstGeom prst="rect">
            <a:avLst/>
          </a:prstGeom>
          <a:noFill/>
        </p:spPr>
        <p:txBody>
          <a:bodyPr wrap="square" rtlCol="0">
            <a:spAutoFit/>
          </a:bodyPr>
          <a:lstStyle/>
          <a:p>
            <a:r>
              <a:rPr lang="lt-LT" b="1" dirty="0"/>
              <a:t>Šaltinio pratęsinys (įspaudas)</a:t>
            </a:r>
          </a:p>
        </p:txBody>
      </p:sp>
    </p:spTree>
    <p:extLst>
      <p:ext uri="{BB962C8B-B14F-4D97-AF65-F5344CB8AC3E}">
        <p14:creationId xmlns:p14="http://schemas.microsoft.com/office/powerpoint/2010/main" val="72499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67BD-FEBB-3E3B-4ADD-A8B55C6BC418}"/>
              </a:ext>
            </a:extLst>
          </p:cNvPr>
          <p:cNvSpPr>
            <a:spLocks noGrp="1"/>
          </p:cNvSpPr>
          <p:nvPr>
            <p:ph type="title"/>
          </p:nvPr>
        </p:nvSpPr>
        <p:spPr/>
        <p:txBody>
          <a:bodyPr/>
          <a:lstStyle/>
          <a:p>
            <a:r>
              <a:rPr lang="lt-LT" dirty="0"/>
              <a:t>Juslinė sintaksė (pvz. puvimo kvapas)</a:t>
            </a:r>
          </a:p>
        </p:txBody>
      </p:sp>
      <p:sp>
        <p:nvSpPr>
          <p:cNvPr id="3" name="Content Placeholder 2">
            <a:extLst>
              <a:ext uri="{FF2B5EF4-FFF2-40B4-BE49-F238E27FC236}">
                <a16:creationId xmlns:a16="http://schemas.microsoft.com/office/drawing/2014/main" id="{768D20C3-59F5-65E9-E66C-ADD39C4E51DD}"/>
              </a:ext>
            </a:extLst>
          </p:cNvPr>
          <p:cNvSpPr>
            <a:spLocks noGrp="1"/>
          </p:cNvSpPr>
          <p:nvPr>
            <p:ph idx="1"/>
          </p:nvPr>
        </p:nvSpPr>
        <p:spPr>
          <a:xfrm>
            <a:off x="838200" y="4135293"/>
            <a:ext cx="10515600" cy="1999478"/>
          </a:xfrm>
        </p:spPr>
        <p:txBody>
          <a:bodyPr>
            <a:normAutofit/>
          </a:bodyPr>
          <a:lstStyle/>
          <a:p>
            <a:r>
              <a:rPr lang="lt-LT" dirty="0"/>
              <a:t>Šaltinis ir taikinys ≈ sakytojas ir adresatas (komunikacija)</a:t>
            </a:r>
          </a:p>
          <a:p>
            <a:r>
              <a:rPr lang="lt-LT" dirty="0"/>
              <a:t>nebūtinai turi intenciją paveikti</a:t>
            </a:r>
          </a:p>
          <a:p>
            <a:r>
              <a:rPr lang="lt-LT" dirty="0"/>
              <a:t>sąveika ne dėl tikslingų veiksmų, o dėl materialios prigimties ir jautrumo</a:t>
            </a:r>
          </a:p>
        </p:txBody>
      </p:sp>
      <p:sp>
        <p:nvSpPr>
          <p:cNvPr id="4" name="Explosion: 14 Points 3">
            <a:extLst>
              <a:ext uri="{FF2B5EF4-FFF2-40B4-BE49-F238E27FC236}">
                <a16:creationId xmlns:a16="http://schemas.microsoft.com/office/drawing/2014/main" id="{48041947-9020-4CBB-F261-738CFDE0BED3}"/>
              </a:ext>
            </a:extLst>
          </p:cNvPr>
          <p:cNvSpPr/>
          <p:nvPr/>
        </p:nvSpPr>
        <p:spPr>
          <a:xfrm>
            <a:off x="1186416" y="1917011"/>
            <a:ext cx="2604977" cy="1457168"/>
          </a:xfrm>
          <a:prstGeom prst="irregularSeal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Gendanti organika</a:t>
            </a:r>
          </a:p>
        </p:txBody>
      </p:sp>
      <p:cxnSp>
        <p:nvCxnSpPr>
          <p:cNvPr id="6" name="Straight Arrow Connector 5">
            <a:extLst>
              <a:ext uri="{FF2B5EF4-FFF2-40B4-BE49-F238E27FC236}">
                <a16:creationId xmlns:a16="http://schemas.microsoft.com/office/drawing/2014/main" id="{87169AF5-492D-63AB-1FAB-96FEE00257D5}"/>
              </a:ext>
            </a:extLst>
          </p:cNvPr>
          <p:cNvCxnSpPr>
            <a:cxnSpLocks/>
          </p:cNvCxnSpPr>
          <p:nvPr/>
        </p:nvCxnSpPr>
        <p:spPr>
          <a:xfrm>
            <a:off x="4433777" y="2661093"/>
            <a:ext cx="25845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 name="Cloud 4">
            <a:extLst>
              <a:ext uri="{FF2B5EF4-FFF2-40B4-BE49-F238E27FC236}">
                <a16:creationId xmlns:a16="http://schemas.microsoft.com/office/drawing/2014/main" id="{99C5CA3F-7B41-BEED-CD24-661A14C59F98}"/>
              </a:ext>
            </a:extLst>
          </p:cNvPr>
          <p:cNvSpPr/>
          <p:nvPr/>
        </p:nvSpPr>
        <p:spPr>
          <a:xfrm>
            <a:off x="7168339" y="1745437"/>
            <a:ext cx="1435396" cy="68350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Blogas kvapas</a:t>
            </a:r>
            <a:endParaRPr lang="lt-LT" dirty="0"/>
          </a:p>
        </p:txBody>
      </p:sp>
      <p:sp>
        <p:nvSpPr>
          <p:cNvPr id="8" name="TextBox 7">
            <a:extLst>
              <a:ext uri="{FF2B5EF4-FFF2-40B4-BE49-F238E27FC236}">
                <a16:creationId xmlns:a16="http://schemas.microsoft.com/office/drawing/2014/main" id="{06F3998C-C4D8-EA9E-80A4-1BFF1A757A5D}"/>
              </a:ext>
            </a:extLst>
          </p:cNvPr>
          <p:cNvSpPr txBox="1"/>
          <p:nvPr/>
        </p:nvSpPr>
        <p:spPr>
          <a:xfrm>
            <a:off x="1954618" y="3395161"/>
            <a:ext cx="1068572" cy="369332"/>
          </a:xfrm>
          <a:prstGeom prst="rect">
            <a:avLst/>
          </a:prstGeom>
          <a:noFill/>
        </p:spPr>
        <p:txBody>
          <a:bodyPr wrap="square" rtlCol="0">
            <a:spAutoFit/>
          </a:bodyPr>
          <a:lstStyle/>
          <a:p>
            <a:r>
              <a:rPr lang="lt-LT" b="1" dirty="0"/>
              <a:t>Šaltinis</a:t>
            </a:r>
          </a:p>
        </p:txBody>
      </p:sp>
      <p:sp>
        <p:nvSpPr>
          <p:cNvPr id="10" name="TextBox 9">
            <a:extLst>
              <a:ext uri="{FF2B5EF4-FFF2-40B4-BE49-F238E27FC236}">
                <a16:creationId xmlns:a16="http://schemas.microsoft.com/office/drawing/2014/main" id="{01F2E2CF-B576-6685-7C6F-222D725EE05C}"/>
              </a:ext>
            </a:extLst>
          </p:cNvPr>
          <p:cNvSpPr txBox="1"/>
          <p:nvPr/>
        </p:nvSpPr>
        <p:spPr>
          <a:xfrm>
            <a:off x="5080761" y="3098461"/>
            <a:ext cx="1509824" cy="646331"/>
          </a:xfrm>
          <a:prstGeom prst="rect">
            <a:avLst/>
          </a:prstGeom>
          <a:noFill/>
        </p:spPr>
        <p:txBody>
          <a:bodyPr wrap="square" rtlCol="0">
            <a:spAutoFit/>
          </a:bodyPr>
          <a:lstStyle/>
          <a:p>
            <a:r>
              <a:rPr lang="lt-LT" b="1" dirty="0"/>
              <a:t>Kontrolė </a:t>
            </a:r>
            <a:br>
              <a:rPr lang="lt-LT" b="1" dirty="0"/>
            </a:br>
            <a:endParaRPr lang="lt-LT" dirty="0"/>
          </a:p>
        </p:txBody>
      </p:sp>
      <p:sp>
        <p:nvSpPr>
          <p:cNvPr id="11" name="TextBox 10">
            <a:extLst>
              <a:ext uri="{FF2B5EF4-FFF2-40B4-BE49-F238E27FC236}">
                <a16:creationId xmlns:a16="http://schemas.microsoft.com/office/drawing/2014/main" id="{A367238D-1EA0-24A0-D1D2-BDEB09290DB4}"/>
              </a:ext>
            </a:extLst>
          </p:cNvPr>
          <p:cNvSpPr txBox="1"/>
          <p:nvPr/>
        </p:nvSpPr>
        <p:spPr>
          <a:xfrm>
            <a:off x="8707243" y="3297806"/>
            <a:ext cx="1068572" cy="369332"/>
          </a:xfrm>
          <a:prstGeom prst="rect">
            <a:avLst/>
          </a:prstGeom>
          <a:noFill/>
        </p:spPr>
        <p:txBody>
          <a:bodyPr wrap="square" rtlCol="0">
            <a:spAutoFit/>
          </a:bodyPr>
          <a:lstStyle/>
          <a:p>
            <a:r>
              <a:rPr lang="lt-LT" b="1" dirty="0"/>
              <a:t>Taikinys</a:t>
            </a:r>
          </a:p>
        </p:txBody>
      </p:sp>
      <p:pic>
        <p:nvPicPr>
          <p:cNvPr id="15" name="Graphic 14" descr="Man outline">
            <a:extLst>
              <a:ext uri="{FF2B5EF4-FFF2-40B4-BE49-F238E27FC236}">
                <a16:creationId xmlns:a16="http://schemas.microsoft.com/office/drawing/2014/main" id="{BF6CD24B-A950-7066-2108-BDB37DD30E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84329" y="2250488"/>
            <a:ext cx="914400" cy="914400"/>
          </a:xfrm>
          <a:prstGeom prst="rect">
            <a:avLst/>
          </a:prstGeom>
        </p:spPr>
      </p:pic>
      <p:pic>
        <p:nvPicPr>
          <p:cNvPr id="9" name="Graphic 8" descr="Windy outline">
            <a:extLst>
              <a:ext uri="{FF2B5EF4-FFF2-40B4-BE49-F238E27FC236}">
                <a16:creationId xmlns:a16="http://schemas.microsoft.com/office/drawing/2014/main" id="{1FDC1782-12CC-098D-AFCC-32A0E3FC95A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06486" y="1580178"/>
            <a:ext cx="1294513" cy="1294513"/>
          </a:xfrm>
          <a:prstGeom prst="rect">
            <a:avLst/>
          </a:prstGeom>
        </p:spPr>
      </p:pic>
      <p:sp>
        <p:nvSpPr>
          <p:cNvPr id="12" name="TextBox 11">
            <a:extLst>
              <a:ext uri="{FF2B5EF4-FFF2-40B4-BE49-F238E27FC236}">
                <a16:creationId xmlns:a16="http://schemas.microsoft.com/office/drawing/2014/main" id="{6761D4FE-E880-8155-C31E-AD0332CF5D7D}"/>
              </a:ext>
            </a:extLst>
          </p:cNvPr>
          <p:cNvSpPr txBox="1"/>
          <p:nvPr/>
        </p:nvSpPr>
        <p:spPr>
          <a:xfrm>
            <a:off x="5205746" y="2693264"/>
            <a:ext cx="1509824" cy="400110"/>
          </a:xfrm>
          <a:prstGeom prst="rect">
            <a:avLst/>
          </a:prstGeom>
          <a:noFill/>
        </p:spPr>
        <p:txBody>
          <a:bodyPr wrap="square" rtlCol="0">
            <a:spAutoFit/>
          </a:bodyPr>
          <a:lstStyle/>
          <a:p>
            <a:r>
              <a:rPr lang="lt-LT" sz="2000" dirty="0"/>
              <a:t>Vėjas</a:t>
            </a:r>
          </a:p>
        </p:txBody>
      </p:sp>
      <p:sp>
        <p:nvSpPr>
          <p:cNvPr id="14" name="TextBox 13">
            <a:extLst>
              <a:ext uri="{FF2B5EF4-FFF2-40B4-BE49-F238E27FC236}">
                <a16:creationId xmlns:a16="http://schemas.microsoft.com/office/drawing/2014/main" id="{A26950B3-A6A9-DCA8-FE69-D6605AF77FB8}"/>
              </a:ext>
            </a:extLst>
          </p:cNvPr>
          <p:cNvSpPr txBox="1"/>
          <p:nvPr/>
        </p:nvSpPr>
        <p:spPr>
          <a:xfrm>
            <a:off x="7323546" y="2428355"/>
            <a:ext cx="1612754" cy="923330"/>
          </a:xfrm>
          <a:prstGeom prst="rect">
            <a:avLst/>
          </a:prstGeom>
          <a:noFill/>
        </p:spPr>
        <p:txBody>
          <a:bodyPr wrap="square" rtlCol="0">
            <a:spAutoFit/>
          </a:bodyPr>
          <a:lstStyle/>
          <a:p>
            <a:r>
              <a:rPr lang="lt-LT" b="1" dirty="0"/>
              <a:t>Šaltinio pratęsinys (įspaudas)</a:t>
            </a:r>
          </a:p>
        </p:txBody>
      </p:sp>
    </p:spTree>
    <p:extLst>
      <p:ext uri="{BB962C8B-B14F-4D97-AF65-F5344CB8AC3E}">
        <p14:creationId xmlns:p14="http://schemas.microsoft.com/office/powerpoint/2010/main" val="3376377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67BD-FEBB-3E3B-4ADD-A8B55C6BC418}"/>
              </a:ext>
            </a:extLst>
          </p:cNvPr>
          <p:cNvSpPr>
            <a:spLocks noGrp="1"/>
          </p:cNvSpPr>
          <p:nvPr>
            <p:ph type="title"/>
          </p:nvPr>
        </p:nvSpPr>
        <p:spPr/>
        <p:txBody>
          <a:bodyPr/>
          <a:lstStyle/>
          <a:p>
            <a:r>
              <a:rPr lang="lt-LT" dirty="0"/>
              <a:t>Juslinė sintaksė (pvz. puvimo kvapas)</a:t>
            </a:r>
          </a:p>
        </p:txBody>
      </p:sp>
      <p:sp>
        <p:nvSpPr>
          <p:cNvPr id="3" name="Content Placeholder 2">
            <a:extLst>
              <a:ext uri="{FF2B5EF4-FFF2-40B4-BE49-F238E27FC236}">
                <a16:creationId xmlns:a16="http://schemas.microsoft.com/office/drawing/2014/main" id="{768D20C3-59F5-65E9-E66C-ADD39C4E51DD}"/>
              </a:ext>
            </a:extLst>
          </p:cNvPr>
          <p:cNvSpPr>
            <a:spLocks noGrp="1"/>
          </p:cNvSpPr>
          <p:nvPr>
            <p:ph idx="1"/>
          </p:nvPr>
        </p:nvSpPr>
        <p:spPr>
          <a:xfrm>
            <a:off x="838200" y="4535999"/>
            <a:ext cx="10515600" cy="1999478"/>
          </a:xfrm>
        </p:spPr>
        <p:txBody>
          <a:bodyPr>
            <a:normAutofit/>
          </a:bodyPr>
          <a:lstStyle/>
          <a:p>
            <a:r>
              <a:rPr lang="lt-LT" dirty="0"/>
              <a:t>Sąveika tarp atlikėjų (</a:t>
            </a:r>
            <a:r>
              <a:rPr lang="lt-LT" i="1" dirty="0" err="1"/>
              <a:t>syntax</a:t>
            </a:r>
            <a:r>
              <a:rPr lang="lt-LT" dirty="0"/>
              <a:t> </a:t>
            </a:r>
            <a:r>
              <a:rPr lang="lt-LT" i="1" dirty="0" err="1"/>
              <a:t>actoriel</a:t>
            </a:r>
            <a:r>
              <a:rPr lang="lt-LT" dirty="0"/>
              <a:t>)</a:t>
            </a:r>
          </a:p>
          <a:p>
            <a:r>
              <a:rPr lang="lt-LT" dirty="0" err="1"/>
              <a:t>Aspektualumas</a:t>
            </a:r>
            <a:r>
              <a:rPr lang="lt-LT" dirty="0"/>
              <a:t> (</a:t>
            </a:r>
            <a:r>
              <a:rPr lang="lt-LT" i="1" dirty="0" err="1"/>
              <a:t>syntax</a:t>
            </a:r>
            <a:r>
              <a:rPr lang="lt-LT" i="1" dirty="0"/>
              <a:t> </a:t>
            </a:r>
            <a:r>
              <a:rPr lang="lt-LT" i="1" dirty="0" err="1"/>
              <a:t>aspectuel</a:t>
            </a:r>
            <a:r>
              <a:rPr lang="lt-LT" dirty="0"/>
              <a:t>)</a:t>
            </a:r>
          </a:p>
          <a:p>
            <a:pPr lvl="1"/>
            <a:r>
              <a:rPr lang="lt-LT" dirty="0"/>
              <a:t>Laikas (kvapo sklidimo / pojūčio trukmė): trukmė</a:t>
            </a:r>
          </a:p>
          <a:p>
            <a:pPr lvl="1"/>
            <a:r>
              <a:rPr lang="lt-LT" dirty="0"/>
              <a:t>Erdvė (pasklidimas, išsidėstymas): centras / periferija, erdvu / ankšta</a:t>
            </a:r>
          </a:p>
        </p:txBody>
      </p:sp>
      <p:sp>
        <p:nvSpPr>
          <p:cNvPr id="4" name="Explosion: 14 Points 3">
            <a:extLst>
              <a:ext uri="{FF2B5EF4-FFF2-40B4-BE49-F238E27FC236}">
                <a16:creationId xmlns:a16="http://schemas.microsoft.com/office/drawing/2014/main" id="{48041947-9020-4CBB-F261-738CFDE0BED3}"/>
              </a:ext>
            </a:extLst>
          </p:cNvPr>
          <p:cNvSpPr/>
          <p:nvPr/>
        </p:nvSpPr>
        <p:spPr>
          <a:xfrm>
            <a:off x="1186416" y="1917011"/>
            <a:ext cx="2604977" cy="1457168"/>
          </a:xfrm>
          <a:prstGeom prst="irregularSeal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Gendanti organika</a:t>
            </a:r>
          </a:p>
        </p:txBody>
      </p:sp>
      <p:cxnSp>
        <p:nvCxnSpPr>
          <p:cNvPr id="6" name="Straight Arrow Connector 5">
            <a:extLst>
              <a:ext uri="{FF2B5EF4-FFF2-40B4-BE49-F238E27FC236}">
                <a16:creationId xmlns:a16="http://schemas.microsoft.com/office/drawing/2014/main" id="{87169AF5-492D-63AB-1FAB-96FEE00257D5}"/>
              </a:ext>
            </a:extLst>
          </p:cNvPr>
          <p:cNvCxnSpPr>
            <a:cxnSpLocks/>
          </p:cNvCxnSpPr>
          <p:nvPr/>
        </p:nvCxnSpPr>
        <p:spPr>
          <a:xfrm>
            <a:off x="4433777" y="2661093"/>
            <a:ext cx="25845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 name="Cloud 4">
            <a:extLst>
              <a:ext uri="{FF2B5EF4-FFF2-40B4-BE49-F238E27FC236}">
                <a16:creationId xmlns:a16="http://schemas.microsoft.com/office/drawing/2014/main" id="{99C5CA3F-7B41-BEED-CD24-661A14C59F98}"/>
              </a:ext>
            </a:extLst>
          </p:cNvPr>
          <p:cNvSpPr/>
          <p:nvPr/>
        </p:nvSpPr>
        <p:spPr>
          <a:xfrm>
            <a:off x="7168339" y="1745437"/>
            <a:ext cx="1435396" cy="68350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Blogas kvapas</a:t>
            </a:r>
            <a:endParaRPr lang="lt-LT" dirty="0"/>
          </a:p>
        </p:txBody>
      </p:sp>
      <p:sp>
        <p:nvSpPr>
          <p:cNvPr id="8" name="TextBox 7">
            <a:extLst>
              <a:ext uri="{FF2B5EF4-FFF2-40B4-BE49-F238E27FC236}">
                <a16:creationId xmlns:a16="http://schemas.microsoft.com/office/drawing/2014/main" id="{06F3998C-C4D8-EA9E-80A4-1BFF1A757A5D}"/>
              </a:ext>
            </a:extLst>
          </p:cNvPr>
          <p:cNvSpPr txBox="1"/>
          <p:nvPr/>
        </p:nvSpPr>
        <p:spPr>
          <a:xfrm>
            <a:off x="1954618" y="3395161"/>
            <a:ext cx="1068572" cy="369332"/>
          </a:xfrm>
          <a:prstGeom prst="rect">
            <a:avLst/>
          </a:prstGeom>
          <a:noFill/>
        </p:spPr>
        <p:txBody>
          <a:bodyPr wrap="square" rtlCol="0">
            <a:spAutoFit/>
          </a:bodyPr>
          <a:lstStyle/>
          <a:p>
            <a:r>
              <a:rPr lang="lt-LT" b="1" dirty="0"/>
              <a:t>Šaltinis</a:t>
            </a:r>
          </a:p>
        </p:txBody>
      </p:sp>
      <p:sp>
        <p:nvSpPr>
          <p:cNvPr id="10" name="TextBox 9">
            <a:extLst>
              <a:ext uri="{FF2B5EF4-FFF2-40B4-BE49-F238E27FC236}">
                <a16:creationId xmlns:a16="http://schemas.microsoft.com/office/drawing/2014/main" id="{01F2E2CF-B576-6685-7C6F-222D725EE05C}"/>
              </a:ext>
            </a:extLst>
          </p:cNvPr>
          <p:cNvSpPr txBox="1"/>
          <p:nvPr/>
        </p:nvSpPr>
        <p:spPr>
          <a:xfrm>
            <a:off x="5080761" y="3098461"/>
            <a:ext cx="1509824" cy="646331"/>
          </a:xfrm>
          <a:prstGeom prst="rect">
            <a:avLst/>
          </a:prstGeom>
          <a:noFill/>
        </p:spPr>
        <p:txBody>
          <a:bodyPr wrap="square" rtlCol="0">
            <a:spAutoFit/>
          </a:bodyPr>
          <a:lstStyle/>
          <a:p>
            <a:r>
              <a:rPr lang="lt-LT" b="1" dirty="0"/>
              <a:t>Kontrolė </a:t>
            </a:r>
            <a:br>
              <a:rPr lang="lt-LT" b="1" dirty="0"/>
            </a:br>
            <a:endParaRPr lang="lt-LT" dirty="0"/>
          </a:p>
        </p:txBody>
      </p:sp>
      <p:sp>
        <p:nvSpPr>
          <p:cNvPr id="11" name="TextBox 10">
            <a:extLst>
              <a:ext uri="{FF2B5EF4-FFF2-40B4-BE49-F238E27FC236}">
                <a16:creationId xmlns:a16="http://schemas.microsoft.com/office/drawing/2014/main" id="{A367238D-1EA0-24A0-D1D2-BDEB09290DB4}"/>
              </a:ext>
            </a:extLst>
          </p:cNvPr>
          <p:cNvSpPr txBox="1"/>
          <p:nvPr/>
        </p:nvSpPr>
        <p:spPr>
          <a:xfrm>
            <a:off x="8707243" y="3297806"/>
            <a:ext cx="1068572" cy="369332"/>
          </a:xfrm>
          <a:prstGeom prst="rect">
            <a:avLst/>
          </a:prstGeom>
          <a:noFill/>
        </p:spPr>
        <p:txBody>
          <a:bodyPr wrap="square" rtlCol="0">
            <a:spAutoFit/>
          </a:bodyPr>
          <a:lstStyle/>
          <a:p>
            <a:r>
              <a:rPr lang="lt-LT" b="1" dirty="0"/>
              <a:t>Taikinys</a:t>
            </a:r>
          </a:p>
        </p:txBody>
      </p:sp>
      <p:pic>
        <p:nvPicPr>
          <p:cNvPr id="15" name="Graphic 14" descr="Man outline">
            <a:extLst>
              <a:ext uri="{FF2B5EF4-FFF2-40B4-BE49-F238E27FC236}">
                <a16:creationId xmlns:a16="http://schemas.microsoft.com/office/drawing/2014/main" id="{BF6CD24B-A950-7066-2108-BDB37DD30EB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784329" y="2250488"/>
            <a:ext cx="914400" cy="914400"/>
          </a:xfrm>
          <a:prstGeom prst="rect">
            <a:avLst/>
          </a:prstGeom>
        </p:spPr>
      </p:pic>
      <p:pic>
        <p:nvPicPr>
          <p:cNvPr id="9" name="Graphic 8" descr="Windy outline">
            <a:extLst>
              <a:ext uri="{FF2B5EF4-FFF2-40B4-BE49-F238E27FC236}">
                <a16:creationId xmlns:a16="http://schemas.microsoft.com/office/drawing/2014/main" id="{1FDC1782-12CC-098D-AFCC-32A0E3FC95A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906486" y="1580178"/>
            <a:ext cx="1294513" cy="1294513"/>
          </a:xfrm>
          <a:prstGeom prst="rect">
            <a:avLst/>
          </a:prstGeom>
        </p:spPr>
      </p:pic>
      <p:sp>
        <p:nvSpPr>
          <p:cNvPr id="12" name="TextBox 11">
            <a:extLst>
              <a:ext uri="{FF2B5EF4-FFF2-40B4-BE49-F238E27FC236}">
                <a16:creationId xmlns:a16="http://schemas.microsoft.com/office/drawing/2014/main" id="{6761D4FE-E880-8155-C31E-AD0332CF5D7D}"/>
              </a:ext>
            </a:extLst>
          </p:cNvPr>
          <p:cNvSpPr txBox="1"/>
          <p:nvPr/>
        </p:nvSpPr>
        <p:spPr>
          <a:xfrm>
            <a:off x="5205746" y="2693264"/>
            <a:ext cx="1509824" cy="400110"/>
          </a:xfrm>
          <a:prstGeom prst="rect">
            <a:avLst/>
          </a:prstGeom>
          <a:noFill/>
        </p:spPr>
        <p:txBody>
          <a:bodyPr wrap="square" rtlCol="0">
            <a:spAutoFit/>
          </a:bodyPr>
          <a:lstStyle/>
          <a:p>
            <a:r>
              <a:rPr lang="lt-LT" sz="2000" dirty="0"/>
              <a:t>Vėjas</a:t>
            </a:r>
          </a:p>
        </p:txBody>
      </p:sp>
      <p:sp>
        <p:nvSpPr>
          <p:cNvPr id="14" name="TextBox 13">
            <a:extLst>
              <a:ext uri="{FF2B5EF4-FFF2-40B4-BE49-F238E27FC236}">
                <a16:creationId xmlns:a16="http://schemas.microsoft.com/office/drawing/2014/main" id="{A26950B3-A6A9-DCA8-FE69-D6605AF77FB8}"/>
              </a:ext>
            </a:extLst>
          </p:cNvPr>
          <p:cNvSpPr txBox="1"/>
          <p:nvPr/>
        </p:nvSpPr>
        <p:spPr>
          <a:xfrm>
            <a:off x="7323546" y="2428355"/>
            <a:ext cx="1612754" cy="923330"/>
          </a:xfrm>
          <a:prstGeom prst="rect">
            <a:avLst/>
          </a:prstGeom>
          <a:noFill/>
        </p:spPr>
        <p:txBody>
          <a:bodyPr wrap="square" rtlCol="0">
            <a:spAutoFit/>
          </a:bodyPr>
          <a:lstStyle/>
          <a:p>
            <a:r>
              <a:rPr lang="lt-LT" b="1" dirty="0"/>
              <a:t>Šaltinio pratęsinys (įspaudas)</a:t>
            </a:r>
          </a:p>
        </p:txBody>
      </p:sp>
    </p:spTree>
    <p:extLst>
      <p:ext uri="{BB962C8B-B14F-4D97-AF65-F5344CB8AC3E}">
        <p14:creationId xmlns:p14="http://schemas.microsoft.com/office/powerpoint/2010/main" val="1025026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9DFB8-DF5A-C782-6C31-407ABFC635A7}"/>
              </a:ext>
            </a:extLst>
          </p:cNvPr>
          <p:cNvSpPr>
            <a:spLocks noGrp="1"/>
          </p:cNvSpPr>
          <p:nvPr>
            <p:ph type="title"/>
          </p:nvPr>
        </p:nvSpPr>
        <p:spPr/>
        <p:txBody>
          <a:bodyPr/>
          <a:lstStyle/>
          <a:p>
            <a:r>
              <a:rPr lang="lt-LT" dirty="0"/>
              <a:t>Juslinė sintaksė</a:t>
            </a:r>
          </a:p>
        </p:txBody>
      </p:sp>
      <p:sp>
        <p:nvSpPr>
          <p:cNvPr id="3" name="Content Placeholder 2">
            <a:extLst>
              <a:ext uri="{FF2B5EF4-FFF2-40B4-BE49-F238E27FC236}">
                <a16:creationId xmlns:a16="http://schemas.microsoft.com/office/drawing/2014/main" id="{B4FFC352-7278-907E-8558-91F56D414E46}"/>
              </a:ext>
            </a:extLst>
          </p:cNvPr>
          <p:cNvSpPr>
            <a:spLocks noGrp="1"/>
          </p:cNvSpPr>
          <p:nvPr>
            <p:ph idx="1"/>
          </p:nvPr>
        </p:nvSpPr>
        <p:spPr>
          <a:xfrm>
            <a:off x="415038" y="2728326"/>
            <a:ext cx="11776962" cy="4069273"/>
          </a:xfrm>
        </p:spPr>
        <p:txBody>
          <a:bodyPr>
            <a:normAutofit/>
          </a:bodyPr>
          <a:lstStyle/>
          <a:p>
            <a:r>
              <a:rPr lang="lt-LT" dirty="0"/>
              <a:t>Bet kokiam jusliniam suvokimui</a:t>
            </a:r>
          </a:p>
          <a:p>
            <a:r>
              <a:rPr lang="lt-LT" dirty="0"/>
              <a:t>Galima aprašyti iš šaltinio arba taikinio perspektyvos</a:t>
            </a:r>
          </a:p>
          <a:p>
            <a:pPr lvl="1"/>
            <a:r>
              <a:rPr lang="lt-LT" dirty="0"/>
              <a:t>Iš šaltinio: kvapo radimasis ir nykimas. </a:t>
            </a:r>
          </a:p>
          <a:p>
            <a:pPr lvl="1"/>
            <a:r>
              <a:rPr lang="lt-LT" dirty="0"/>
              <a:t>Iš taikinio: kvapas pasiekia, įsiskverbia, keičia jauseną ir verčia atsitraukti</a:t>
            </a:r>
          </a:p>
          <a:p>
            <a:r>
              <a:rPr lang="lt-LT" dirty="0"/>
              <a:t>Sąveikas aprašo kaip skirtingų aktantų santykį (</a:t>
            </a:r>
            <a:r>
              <a:rPr lang="lt-LT" dirty="0" err="1"/>
              <a:t>įtarpinta</a:t>
            </a:r>
            <a:r>
              <a:rPr lang="lt-LT" dirty="0"/>
              <a:t> kontrolės)</a:t>
            </a:r>
          </a:p>
          <a:p>
            <a:r>
              <a:rPr lang="lt-LT" i="1" dirty="0">
                <a:solidFill>
                  <a:schemeClr val="tx2"/>
                </a:solidFill>
              </a:rPr>
              <a:t>vs</a:t>
            </a:r>
            <a:r>
              <a:rPr lang="lt-LT" dirty="0">
                <a:solidFill>
                  <a:schemeClr val="tx2"/>
                </a:solidFill>
              </a:rPr>
              <a:t> Landowski betarpiška sąveika priklauso nuo materialių kūno charakteristikų (ne per vaidmenis, o per savybes):</a:t>
            </a:r>
          </a:p>
          <a:p>
            <a:pPr lvl="1"/>
            <a:r>
              <a:rPr lang="lt-LT" dirty="0">
                <a:solidFill>
                  <a:schemeClr val="tx2"/>
                </a:solidFill>
              </a:rPr>
              <a:t>plastiškumas</a:t>
            </a:r>
            <a:r>
              <a:rPr lang="it-IT" dirty="0">
                <a:solidFill>
                  <a:schemeClr val="tx2"/>
                </a:solidFill>
              </a:rPr>
              <a:t>, </a:t>
            </a:r>
            <a:r>
              <a:rPr lang="lt-LT" dirty="0">
                <a:solidFill>
                  <a:schemeClr val="tx2"/>
                </a:solidFill>
              </a:rPr>
              <a:t>chromatinės savybės</a:t>
            </a:r>
            <a:r>
              <a:rPr lang="it-IT" dirty="0">
                <a:solidFill>
                  <a:schemeClr val="tx2"/>
                </a:solidFill>
              </a:rPr>
              <a:t>, </a:t>
            </a:r>
            <a:r>
              <a:rPr lang="lt-LT" dirty="0">
                <a:solidFill>
                  <a:schemeClr val="tx2"/>
                </a:solidFill>
              </a:rPr>
              <a:t>kūniški ritmai, …</a:t>
            </a:r>
            <a:endParaRPr lang="it-IT" dirty="0">
              <a:solidFill>
                <a:schemeClr val="tx2"/>
              </a:solidFill>
            </a:endParaRPr>
          </a:p>
          <a:p>
            <a:endParaRPr lang="lt-LT" dirty="0"/>
          </a:p>
        </p:txBody>
      </p:sp>
      <p:grpSp>
        <p:nvGrpSpPr>
          <p:cNvPr id="18" name="Group 17">
            <a:extLst>
              <a:ext uri="{FF2B5EF4-FFF2-40B4-BE49-F238E27FC236}">
                <a16:creationId xmlns:a16="http://schemas.microsoft.com/office/drawing/2014/main" id="{FF767A1D-D2DC-64AF-CE49-4A77AE25E3C3}"/>
              </a:ext>
            </a:extLst>
          </p:cNvPr>
          <p:cNvGrpSpPr/>
          <p:nvPr/>
        </p:nvGrpSpPr>
        <p:grpSpPr>
          <a:xfrm>
            <a:off x="5485577" y="1346232"/>
            <a:ext cx="6278108" cy="1333191"/>
            <a:chOff x="2016074" y="2465929"/>
            <a:chExt cx="6278108" cy="1333191"/>
          </a:xfrm>
        </p:grpSpPr>
        <p:sp>
          <p:nvSpPr>
            <p:cNvPr id="11" name="Explosion: 14 Points 10">
              <a:extLst>
                <a:ext uri="{FF2B5EF4-FFF2-40B4-BE49-F238E27FC236}">
                  <a16:creationId xmlns:a16="http://schemas.microsoft.com/office/drawing/2014/main" id="{23060EB3-EA20-1E16-E081-102143CED54C}"/>
                </a:ext>
              </a:extLst>
            </p:cNvPr>
            <p:cNvSpPr/>
            <p:nvPr/>
          </p:nvSpPr>
          <p:spPr>
            <a:xfrm>
              <a:off x="2016074" y="2465929"/>
              <a:ext cx="2565505" cy="1259957"/>
            </a:xfrm>
            <a:prstGeom prst="irregularSeal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solidFill>
                  <a:schemeClr val="tx1"/>
                </a:solidFill>
              </a:endParaRPr>
            </a:p>
          </p:txBody>
        </p:sp>
        <p:cxnSp>
          <p:nvCxnSpPr>
            <p:cNvPr id="12" name="Straight Arrow Connector 11">
              <a:extLst>
                <a:ext uri="{FF2B5EF4-FFF2-40B4-BE49-F238E27FC236}">
                  <a16:creationId xmlns:a16="http://schemas.microsoft.com/office/drawing/2014/main" id="{F3910B80-39CF-77DB-7031-4A41DA42FF25}"/>
                </a:ext>
              </a:extLst>
            </p:cNvPr>
            <p:cNvCxnSpPr>
              <a:cxnSpLocks/>
            </p:cNvCxnSpPr>
            <p:nvPr/>
          </p:nvCxnSpPr>
          <p:spPr>
            <a:xfrm>
              <a:off x="4297324" y="3073623"/>
              <a:ext cx="2796363"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D355FE81-DA7E-D899-FA21-92FD12BD0F8E}"/>
                </a:ext>
              </a:extLst>
            </p:cNvPr>
            <p:cNvSpPr txBox="1"/>
            <p:nvPr/>
          </p:nvSpPr>
          <p:spPr>
            <a:xfrm>
              <a:off x="2725838" y="2931583"/>
              <a:ext cx="1068572" cy="369332"/>
            </a:xfrm>
            <a:prstGeom prst="rect">
              <a:avLst/>
            </a:prstGeom>
            <a:noFill/>
          </p:spPr>
          <p:txBody>
            <a:bodyPr wrap="square" rtlCol="0">
              <a:spAutoFit/>
            </a:bodyPr>
            <a:lstStyle/>
            <a:p>
              <a:r>
                <a:rPr lang="lt-LT" b="1" dirty="0"/>
                <a:t>Šaltinis</a:t>
              </a:r>
            </a:p>
          </p:txBody>
        </p:sp>
        <p:sp>
          <p:nvSpPr>
            <p:cNvPr id="15" name="TextBox 14">
              <a:extLst>
                <a:ext uri="{FF2B5EF4-FFF2-40B4-BE49-F238E27FC236}">
                  <a16:creationId xmlns:a16="http://schemas.microsoft.com/office/drawing/2014/main" id="{7632D237-C49B-73F4-ED99-5DE96BFB40C1}"/>
                </a:ext>
              </a:extLst>
            </p:cNvPr>
            <p:cNvSpPr txBox="1"/>
            <p:nvPr/>
          </p:nvSpPr>
          <p:spPr>
            <a:xfrm>
              <a:off x="5050464" y="3171145"/>
              <a:ext cx="1509824" cy="369332"/>
            </a:xfrm>
            <a:prstGeom prst="rect">
              <a:avLst/>
            </a:prstGeom>
            <a:noFill/>
          </p:spPr>
          <p:txBody>
            <a:bodyPr wrap="square" rtlCol="0">
              <a:spAutoFit/>
            </a:bodyPr>
            <a:lstStyle/>
            <a:p>
              <a:r>
                <a:rPr lang="lt-LT" b="1" dirty="0" err="1"/>
                <a:t>Kontolė</a:t>
              </a:r>
              <a:endParaRPr lang="lt-LT" b="1" dirty="0"/>
            </a:p>
          </p:txBody>
        </p:sp>
        <p:sp>
          <p:nvSpPr>
            <p:cNvPr id="16" name="TextBox 15">
              <a:extLst>
                <a:ext uri="{FF2B5EF4-FFF2-40B4-BE49-F238E27FC236}">
                  <a16:creationId xmlns:a16="http://schemas.microsoft.com/office/drawing/2014/main" id="{B0A4CB64-6728-2AA8-0085-7299B4752720}"/>
                </a:ext>
              </a:extLst>
            </p:cNvPr>
            <p:cNvSpPr txBox="1"/>
            <p:nvPr/>
          </p:nvSpPr>
          <p:spPr>
            <a:xfrm>
              <a:off x="7225610" y="3429788"/>
              <a:ext cx="1068572" cy="369332"/>
            </a:xfrm>
            <a:prstGeom prst="rect">
              <a:avLst/>
            </a:prstGeom>
            <a:noFill/>
          </p:spPr>
          <p:txBody>
            <a:bodyPr wrap="square" rtlCol="0">
              <a:spAutoFit/>
            </a:bodyPr>
            <a:lstStyle/>
            <a:p>
              <a:r>
                <a:rPr lang="lt-LT" b="1" dirty="0"/>
                <a:t>Taikinys</a:t>
              </a:r>
            </a:p>
          </p:txBody>
        </p:sp>
        <p:pic>
          <p:nvPicPr>
            <p:cNvPr id="17" name="Graphic 16" descr="Man outline">
              <a:extLst>
                <a:ext uri="{FF2B5EF4-FFF2-40B4-BE49-F238E27FC236}">
                  <a16:creationId xmlns:a16="http://schemas.microsoft.com/office/drawing/2014/main" id="{D70CEA70-1FC3-B396-3CAB-4396FB79AA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15513" y="2524262"/>
              <a:ext cx="914400" cy="914400"/>
            </a:xfrm>
            <a:prstGeom prst="rect">
              <a:avLst/>
            </a:prstGeom>
          </p:spPr>
        </p:pic>
      </p:grpSp>
      <p:sp>
        <p:nvSpPr>
          <p:cNvPr id="5" name="Cloud 4">
            <a:extLst>
              <a:ext uri="{FF2B5EF4-FFF2-40B4-BE49-F238E27FC236}">
                <a16:creationId xmlns:a16="http://schemas.microsoft.com/office/drawing/2014/main" id="{093E3D0C-F4E4-4315-8C18-5D417A3CD939}"/>
              </a:ext>
            </a:extLst>
          </p:cNvPr>
          <p:cNvSpPr/>
          <p:nvPr/>
        </p:nvSpPr>
        <p:spPr>
          <a:xfrm>
            <a:off x="10695113" y="1125952"/>
            <a:ext cx="914400" cy="914400"/>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dirty="0"/>
          </a:p>
        </p:txBody>
      </p:sp>
      <p:pic>
        <p:nvPicPr>
          <p:cNvPr id="4" name="Graphic 3" descr="Windy outline">
            <a:extLst>
              <a:ext uri="{FF2B5EF4-FFF2-40B4-BE49-F238E27FC236}">
                <a16:creationId xmlns:a16="http://schemas.microsoft.com/office/drawing/2014/main" id="{5DA6B10A-6CAC-242C-6885-4C66DFF65E6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398141" y="886705"/>
            <a:ext cx="1294513" cy="1294513"/>
          </a:xfrm>
          <a:prstGeom prst="rect">
            <a:avLst/>
          </a:prstGeom>
        </p:spPr>
      </p:pic>
      <p:sp>
        <p:nvSpPr>
          <p:cNvPr id="8" name="TextBox 7">
            <a:extLst>
              <a:ext uri="{FF2B5EF4-FFF2-40B4-BE49-F238E27FC236}">
                <a16:creationId xmlns:a16="http://schemas.microsoft.com/office/drawing/2014/main" id="{21368F7F-F23F-43FA-4DC5-DACED5E0B174}"/>
              </a:ext>
            </a:extLst>
          </p:cNvPr>
          <p:cNvSpPr txBox="1"/>
          <p:nvPr/>
        </p:nvSpPr>
        <p:spPr>
          <a:xfrm>
            <a:off x="10598888" y="520352"/>
            <a:ext cx="1509824" cy="646331"/>
          </a:xfrm>
          <a:prstGeom prst="rect">
            <a:avLst/>
          </a:prstGeom>
          <a:noFill/>
        </p:spPr>
        <p:txBody>
          <a:bodyPr wrap="square" rtlCol="0">
            <a:spAutoFit/>
          </a:bodyPr>
          <a:lstStyle/>
          <a:p>
            <a:r>
              <a:rPr lang="lt-LT" b="1" dirty="0"/>
              <a:t>Šaltinio įspaudas</a:t>
            </a:r>
          </a:p>
        </p:txBody>
      </p:sp>
    </p:spTree>
    <p:extLst>
      <p:ext uri="{BB962C8B-B14F-4D97-AF65-F5344CB8AC3E}">
        <p14:creationId xmlns:p14="http://schemas.microsoft.com/office/powerpoint/2010/main" val="55014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ABE9-080E-8147-EE34-C0A9EBEB6BE9}"/>
              </a:ext>
            </a:extLst>
          </p:cNvPr>
          <p:cNvSpPr>
            <a:spLocks noGrp="1"/>
          </p:cNvSpPr>
          <p:nvPr>
            <p:ph type="title"/>
          </p:nvPr>
        </p:nvSpPr>
        <p:spPr/>
        <p:txBody>
          <a:bodyPr/>
          <a:lstStyle/>
          <a:p>
            <a:r>
              <a:rPr lang="lt-LT" dirty="0"/>
              <a:t>Aktantai (Fontanille)</a:t>
            </a:r>
          </a:p>
        </p:txBody>
      </p:sp>
      <p:sp>
        <p:nvSpPr>
          <p:cNvPr id="3" name="Content Placeholder 2">
            <a:extLst>
              <a:ext uri="{FF2B5EF4-FFF2-40B4-BE49-F238E27FC236}">
                <a16:creationId xmlns:a16="http://schemas.microsoft.com/office/drawing/2014/main" id="{16477412-C0E6-08F1-3366-9A389ACAE09F}"/>
              </a:ext>
            </a:extLst>
          </p:cNvPr>
          <p:cNvSpPr>
            <a:spLocks noGrp="1"/>
          </p:cNvSpPr>
          <p:nvPr>
            <p:ph idx="1"/>
          </p:nvPr>
        </p:nvSpPr>
        <p:spPr>
          <a:xfrm>
            <a:off x="838200" y="1781298"/>
            <a:ext cx="10751288" cy="4406297"/>
          </a:xfrm>
        </p:spPr>
        <p:txBody>
          <a:bodyPr/>
          <a:lstStyle/>
          <a:p>
            <a:pPr marL="514350" indent="-514350">
              <a:buFont typeface="+mj-lt"/>
              <a:buAutoNum type="arabicPeriod"/>
            </a:pPr>
            <a:r>
              <a:rPr lang="lt-LT" dirty="0" err="1"/>
              <a:t>Figūratyvinės</a:t>
            </a:r>
            <a:r>
              <a:rPr lang="lt-LT" dirty="0"/>
              <a:t>-juslinės sintaksės aktantai</a:t>
            </a:r>
          </a:p>
          <a:p>
            <a:pPr marL="514350" indent="-514350">
              <a:buFont typeface="+mj-lt"/>
              <a:buAutoNum type="arabicPeriod"/>
            </a:pPr>
            <a:endParaRPr lang="lt-LT" dirty="0"/>
          </a:p>
          <a:p>
            <a:pPr marL="514350" indent="-514350">
              <a:buFont typeface="+mj-lt"/>
              <a:buAutoNum type="arabicPeriod"/>
            </a:pPr>
            <a:r>
              <a:rPr lang="lt-LT" dirty="0"/>
              <a:t>Kūniškas naratyvinio lygmens aktantų apibrėžimas. Aktantas – </a:t>
            </a:r>
            <a:r>
              <a:rPr lang="lt-LT" b="1" i="1" dirty="0"/>
              <a:t>gyvas</a:t>
            </a:r>
            <a:r>
              <a:rPr lang="lt-LT" b="1" dirty="0"/>
              <a:t> </a:t>
            </a:r>
            <a:r>
              <a:rPr lang="lt-LT" b="1" i="1" dirty="0"/>
              <a:t>kūnas</a:t>
            </a:r>
          </a:p>
        </p:txBody>
      </p:sp>
      <p:sp>
        <p:nvSpPr>
          <p:cNvPr id="4" name="Rectangle 3">
            <a:extLst>
              <a:ext uri="{FF2B5EF4-FFF2-40B4-BE49-F238E27FC236}">
                <a16:creationId xmlns:a16="http://schemas.microsoft.com/office/drawing/2014/main" id="{CFDF7250-D716-72D7-94F7-4D721E1E1064}"/>
              </a:ext>
            </a:extLst>
          </p:cNvPr>
          <p:cNvSpPr/>
          <p:nvPr/>
        </p:nvSpPr>
        <p:spPr>
          <a:xfrm>
            <a:off x="838200" y="2759467"/>
            <a:ext cx="10836348" cy="95999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669318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C5446-CD62-DCD0-C29B-AA3D29BA6571}"/>
              </a:ext>
            </a:extLst>
          </p:cNvPr>
          <p:cNvSpPr>
            <a:spLocks noGrp="1"/>
          </p:cNvSpPr>
          <p:nvPr>
            <p:ph type="title"/>
          </p:nvPr>
        </p:nvSpPr>
        <p:spPr/>
        <p:txBody>
          <a:bodyPr/>
          <a:lstStyle/>
          <a:p>
            <a:r>
              <a:rPr lang="lt-LT" dirty="0"/>
              <a:t>Aktantai</a:t>
            </a:r>
          </a:p>
        </p:txBody>
      </p:sp>
      <p:sp>
        <p:nvSpPr>
          <p:cNvPr id="3" name="Content Placeholder 2">
            <a:extLst>
              <a:ext uri="{FF2B5EF4-FFF2-40B4-BE49-F238E27FC236}">
                <a16:creationId xmlns:a16="http://schemas.microsoft.com/office/drawing/2014/main" id="{4FF400AC-51AC-57BA-B798-BDABE73C81D2}"/>
              </a:ext>
            </a:extLst>
          </p:cNvPr>
          <p:cNvSpPr>
            <a:spLocks noGrp="1"/>
          </p:cNvSpPr>
          <p:nvPr>
            <p:ph idx="1"/>
          </p:nvPr>
        </p:nvSpPr>
        <p:spPr/>
        <p:txBody>
          <a:bodyPr/>
          <a:lstStyle/>
          <a:p>
            <a:pPr marL="0" indent="0">
              <a:buNone/>
            </a:pPr>
            <a:r>
              <a:rPr lang="lt-LT" dirty="0"/>
              <a:t>Subjektas gali įgyti kelis aktantinius vaidmenis: </a:t>
            </a:r>
          </a:p>
          <a:p>
            <a:r>
              <a:rPr lang="lt-LT" dirty="0"/>
              <a:t>Vaidmenų sinkretizmas</a:t>
            </a:r>
          </a:p>
          <a:p>
            <a:pPr lvl="1"/>
            <a:r>
              <a:rPr lang="lt-LT" dirty="0"/>
              <a:t>Subjektas-lėmėjas-pagalbininkas</a:t>
            </a:r>
          </a:p>
          <a:p>
            <a:r>
              <a:rPr lang="lt-LT" dirty="0"/>
              <a:t>Sintaksinis aktantas </a:t>
            </a:r>
          </a:p>
          <a:p>
            <a:pPr lvl="1"/>
            <a:r>
              <a:rPr lang="lt-LT" dirty="0"/>
              <a:t>Būsenos / veikimo subjektas</a:t>
            </a:r>
          </a:p>
          <a:p>
            <a:r>
              <a:rPr lang="lt-LT" dirty="0"/>
              <a:t>Sintagminis aktantas</a:t>
            </a:r>
          </a:p>
          <a:p>
            <a:pPr lvl="1"/>
            <a:r>
              <a:rPr lang="lt-LT" dirty="0"/>
              <a:t>Pragmatinis / kognityvinis subjektas </a:t>
            </a:r>
          </a:p>
          <a:p>
            <a:r>
              <a:rPr lang="lt-LT" dirty="0"/>
              <a:t>Kūniškas aktantas </a:t>
            </a:r>
          </a:p>
          <a:p>
            <a:pPr lvl="1"/>
            <a:r>
              <a:rPr lang="lt-LT" dirty="0"/>
              <a:t>Aš / Pats</a:t>
            </a:r>
          </a:p>
          <a:p>
            <a:endParaRPr lang="lt-LT" dirty="0"/>
          </a:p>
          <a:p>
            <a:endParaRPr lang="lt-LT" dirty="0"/>
          </a:p>
          <a:p>
            <a:endParaRPr lang="lt-LT" dirty="0"/>
          </a:p>
          <a:p>
            <a:pPr lvl="1"/>
            <a:endParaRPr lang="lt-LT" dirty="0"/>
          </a:p>
        </p:txBody>
      </p:sp>
      <p:sp>
        <p:nvSpPr>
          <p:cNvPr id="4" name="Right Brace 3">
            <a:extLst>
              <a:ext uri="{FF2B5EF4-FFF2-40B4-BE49-F238E27FC236}">
                <a16:creationId xmlns:a16="http://schemas.microsoft.com/office/drawing/2014/main" id="{0911DD7D-B0E8-8CB1-1576-C05F6FC023B3}"/>
              </a:ext>
            </a:extLst>
          </p:cNvPr>
          <p:cNvSpPr/>
          <p:nvPr/>
        </p:nvSpPr>
        <p:spPr>
          <a:xfrm>
            <a:off x="6751674" y="2479269"/>
            <a:ext cx="542260" cy="247738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5" name="TextBox 4">
            <a:extLst>
              <a:ext uri="{FF2B5EF4-FFF2-40B4-BE49-F238E27FC236}">
                <a16:creationId xmlns:a16="http://schemas.microsoft.com/office/drawing/2014/main" id="{8A53D081-290E-17B6-FB98-7D1076A58DE6}"/>
              </a:ext>
            </a:extLst>
          </p:cNvPr>
          <p:cNvSpPr txBox="1"/>
          <p:nvPr/>
        </p:nvSpPr>
        <p:spPr>
          <a:xfrm>
            <a:off x="7442791" y="3533296"/>
            <a:ext cx="2238177" cy="369332"/>
          </a:xfrm>
          <a:prstGeom prst="rect">
            <a:avLst/>
          </a:prstGeom>
          <a:noFill/>
        </p:spPr>
        <p:txBody>
          <a:bodyPr wrap="none" rtlCol="0">
            <a:spAutoFit/>
          </a:bodyPr>
          <a:lstStyle/>
          <a:p>
            <a:r>
              <a:rPr lang="lt-LT" b="1" dirty="0"/>
              <a:t>Klasikinė semiotika</a:t>
            </a:r>
          </a:p>
        </p:txBody>
      </p:sp>
      <p:sp>
        <p:nvSpPr>
          <p:cNvPr id="6" name="Right Brace 5">
            <a:extLst>
              <a:ext uri="{FF2B5EF4-FFF2-40B4-BE49-F238E27FC236}">
                <a16:creationId xmlns:a16="http://schemas.microsoft.com/office/drawing/2014/main" id="{3EA465ED-B3A9-F38C-79EA-557BF38C7B56}"/>
              </a:ext>
            </a:extLst>
          </p:cNvPr>
          <p:cNvSpPr/>
          <p:nvPr/>
        </p:nvSpPr>
        <p:spPr>
          <a:xfrm>
            <a:off x="4649972" y="5114260"/>
            <a:ext cx="538717" cy="66464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7" name="TextBox 6">
            <a:extLst>
              <a:ext uri="{FF2B5EF4-FFF2-40B4-BE49-F238E27FC236}">
                <a16:creationId xmlns:a16="http://schemas.microsoft.com/office/drawing/2014/main" id="{C5C53EF7-42DA-B081-B9CA-03F26B4F48DB}"/>
              </a:ext>
            </a:extLst>
          </p:cNvPr>
          <p:cNvSpPr txBox="1"/>
          <p:nvPr/>
        </p:nvSpPr>
        <p:spPr>
          <a:xfrm>
            <a:off x="5463082" y="5261917"/>
            <a:ext cx="3537379" cy="369332"/>
          </a:xfrm>
          <a:prstGeom prst="rect">
            <a:avLst/>
          </a:prstGeom>
          <a:noFill/>
        </p:spPr>
        <p:txBody>
          <a:bodyPr wrap="none" rtlCol="0">
            <a:spAutoFit/>
          </a:bodyPr>
          <a:lstStyle/>
          <a:p>
            <a:r>
              <a:rPr lang="lt-LT" b="1" dirty="0"/>
              <a:t>Fontanille kūniškumo semiotika</a:t>
            </a:r>
          </a:p>
        </p:txBody>
      </p:sp>
    </p:spTree>
    <p:extLst>
      <p:ext uri="{BB962C8B-B14F-4D97-AF65-F5344CB8AC3E}">
        <p14:creationId xmlns:p14="http://schemas.microsoft.com/office/powerpoint/2010/main" val="28577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01EA0-0FA2-64B8-CEB3-9C6C012DA1AF}"/>
              </a:ext>
            </a:extLst>
          </p:cNvPr>
          <p:cNvSpPr>
            <a:spLocks noGrp="1"/>
          </p:cNvSpPr>
          <p:nvPr>
            <p:ph type="title"/>
          </p:nvPr>
        </p:nvSpPr>
        <p:spPr/>
        <p:txBody>
          <a:bodyPr/>
          <a:lstStyle/>
          <a:p>
            <a:r>
              <a:rPr lang="lt-LT" dirty="0"/>
              <a:t>Kūniški aktantai</a:t>
            </a:r>
          </a:p>
        </p:txBody>
      </p:sp>
      <p:sp>
        <p:nvSpPr>
          <p:cNvPr id="3" name="Content Placeholder 2">
            <a:extLst>
              <a:ext uri="{FF2B5EF4-FFF2-40B4-BE49-F238E27FC236}">
                <a16:creationId xmlns:a16="http://schemas.microsoft.com/office/drawing/2014/main" id="{7B8C7F94-DB80-AADA-3FAA-444E441E6841}"/>
              </a:ext>
            </a:extLst>
          </p:cNvPr>
          <p:cNvSpPr>
            <a:spLocks noGrp="1"/>
          </p:cNvSpPr>
          <p:nvPr>
            <p:ph idx="1"/>
          </p:nvPr>
        </p:nvSpPr>
        <p:spPr>
          <a:xfrm>
            <a:off x="838199" y="1825625"/>
            <a:ext cx="9730563" cy="4351338"/>
          </a:xfrm>
        </p:spPr>
        <p:txBody>
          <a:bodyPr/>
          <a:lstStyle/>
          <a:p>
            <a:pPr marL="0" indent="0">
              <a:buNone/>
            </a:pPr>
            <a:endParaRPr lang="lt-LT" dirty="0"/>
          </a:p>
          <a:p>
            <a:pPr marL="0" indent="0">
              <a:buNone/>
            </a:pPr>
            <a:r>
              <a:rPr lang="lt-LT" dirty="0" err="1"/>
              <a:t>Aktantinis</a:t>
            </a:r>
            <a:r>
              <a:rPr lang="lt-LT" dirty="0"/>
              <a:t> kūno apibrėžimas</a:t>
            </a:r>
          </a:p>
          <a:p>
            <a:r>
              <a:rPr lang="lt-LT" dirty="0"/>
              <a:t>Taikomas gyvajam kūnui (jėgos, impulsai, jautrumo slenksčiai)</a:t>
            </a:r>
          </a:p>
          <a:p>
            <a:r>
              <a:rPr lang="lt-LT" dirty="0"/>
              <a:t>Skiriami kūną konstituojantys kūniškumo lygmenys</a:t>
            </a:r>
          </a:p>
          <a:p>
            <a:r>
              <a:rPr lang="lt-LT" dirty="0"/>
              <a:t>Steigia tapatybę (aktantų funkcijos sudaro subjekto tapatybę)</a:t>
            </a:r>
          </a:p>
          <a:p>
            <a:endParaRPr lang="lt-LT" dirty="0"/>
          </a:p>
          <a:p>
            <a:endParaRPr lang="lt-LT" dirty="0"/>
          </a:p>
        </p:txBody>
      </p:sp>
      <p:sp>
        <p:nvSpPr>
          <p:cNvPr id="4" name="TextBox 3">
            <a:extLst>
              <a:ext uri="{FF2B5EF4-FFF2-40B4-BE49-F238E27FC236}">
                <a16:creationId xmlns:a16="http://schemas.microsoft.com/office/drawing/2014/main" id="{FF3C718A-B51C-6CBE-4DED-95D276DEC239}"/>
              </a:ext>
            </a:extLst>
          </p:cNvPr>
          <p:cNvSpPr txBox="1"/>
          <p:nvPr/>
        </p:nvSpPr>
        <p:spPr>
          <a:xfrm>
            <a:off x="6774859" y="681037"/>
            <a:ext cx="5027279" cy="1569660"/>
          </a:xfrm>
          <a:custGeom>
            <a:avLst/>
            <a:gdLst>
              <a:gd name="connsiteX0" fmla="*/ 0 w 5027279"/>
              <a:gd name="connsiteY0" fmla="*/ 0 h 1569660"/>
              <a:gd name="connsiteX1" fmla="*/ 659132 w 5027279"/>
              <a:gd name="connsiteY1" fmla="*/ 0 h 1569660"/>
              <a:gd name="connsiteX2" fmla="*/ 1117173 w 5027279"/>
              <a:gd name="connsiteY2" fmla="*/ 0 h 1569660"/>
              <a:gd name="connsiteX3" fmla="*/ 1524941 w 5027279"/>
              <a:gd name="connsiteY3" fmla="*/ 0 h 1569660"/>
              <a:gd name="connsiteX4" fmla="*/ 1982982 w 5027279"/>
              <a:gd name="connsiteY4" fmla="*/ 0 h 1569660"/>
              <a:gd name="connsiteX5" fmla="*/ 2642114 w 5027279"/>
              <a:gd name="connsiteY5" fmla="*/ 0 h 1569660"/>
              <a:gd name="connsiteX6" fmla="*/ 3200701 w 5027279"/>
              <a:gd name="connsiteY6" fmla="*/ 0 h 1569660"/>
              <a:gd name="connsiteX7" fmla="*/ 3759288 w 5027279"/>
              <a:gd name="connsiteY7" fmla="*/ 0 h 1569660"/>
              <a:gd name="connsiteX8" fmla="*/ 4267601 w 5027279"/>
              <a:gd name="connsiteY8" fmla="*/ 0 h 1569660"/>
              <a:gd name="connsiteX9" fmla="*/ 5027279 w 5027279"/>
              <a:gd name="connsiteY9" fmla="*/ 0 h 1569660"/>
              <a:gd name="connsiteX10" fmla="*/ 5027279 w 5027279"/>
              <a:gd name="connsiteY10" fmla="*/ 538917 h 1569660"/>
              <a:gd name="connsiteX11" fmla="*/ 5027279 w 5027279"/>
              <a:gd name="connsiteY11" fmla="*/ 1015047 h 1569660"/>
              <a:gd name="connsiteX12" fmla="*/ 5027279 w 5027279"/>
              <a:gd name="connsiteY12" fmla="*/ 1569660 h 1569660"/>
              <a:gd name="connsiteX13" fmla="*/ 4418420 w 5027279"/>
              <a:gd name="connsiteY13" fmla="*/ 1569660 h 1569660"/>
              <a:gd name="connsiteX14" fmla="*/ 3960379 w 5027279"/>
              <a:gd name="connsiteY14" fmla="*/ 1569660 h 1569660"/>
              <a:gd name="connsiteX15" fmla="*/ 3552610 w 5027279"/>
              <a:gd name="connsiteY15" fmla="*/ 1569660 h 1569660"/>
              <a:gd name="connsiteX16" fmla="*/ 3094570 w 5027279"/>
              <a:gd name="connsiteY16" fmla="*/ 1569660 h 1569660"/>
              <a:gd name="connsiteX17" fmla="*/ 2435437 w 5027279"/>
              <a:gd name="connsiteY17" fmla="*/ 1569660 h 1569660"/>
              <a:gd name="connsiteX18" fmla="*/ 1776305 w 5027279"/>
              <a:gd name="connsiteY18" fmla="*/ 1569660 h 1569660"/>
              <a:gd name="connsiteX19" fmla="*/ 1217719 w 5027279"/>
              <a:gd name="connsiteY19" fmla="*/ 1569660 h 1569660"/>
              <a:gd name="connsiteX20" fmla="*/ 608859 w 5027279"/>
              <a:gd name="connsiteY20" fmla="*/ 1569660 h 1569660"/>
              <a:gd name="connsiteX21" fmla="*/ 0 w 5027279"/>
              <a:gd name="connsiteY21" fmla="*/ 1569660 h 1569660"/>
              <a:gd name="connsiteX22" fmla="*/ 0 w 5027279"/>
              <a:gd name="connsiteY22" fmla="*/ 1015047 h 1569660"/>
              <a:gd name="connsiteX23" fmla="*/ 0 w 5027279"/>
              <a:gd name="connsiteY23" fmla="*/ 491827 h 1569660"/>
              <a:gd name="connsiteX24" fmla="*/ 0 w 5027279"/>
              <a:gd name="connsiteY24" fmla="*/ 0 h 156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027279" h="1569660" fill="none" extrusionOk="0">
                <a:moveTo>
                  <a:pt x="0" y="0"/>
                </a:moveTo>
                <a:cubicBezTo>
                  <a:pt x="301417" y="-32911"/>
                  <a:pt x="520284" y="5345"/>
                  <a:pt x="659132" y="0"/>
                </a:cubicBezTo>
                <a:cubicBezTo>
                  <a:pt x="797980" y="-5345"/>
                  <a:pt x="971534" y="13951"/>
                  <a:pt x="1117173" y="0"/>
                </a:cubicBezTo>
                <a:cubicBezTo>
                  <a:pt x="1262812" y="-13951"/>
                  <a:pt x="1352052" y="29027"/>
                  <a:pt x="1524941" y="0"/>
                </a:cubicBezTo>
                <a:cubicBezTo>
                  <a:pt x="1697830" y="-29027"/>
                  <a:pt x="1807624" y="16891"/>
                  <a:pt x="1982982" y="0"/>
                </a:cubicBezTo>
                <a:cubicBezTo>
                  <a:pt x="2158340" y="-16891"/>
                  <a:pt x="2496467" y="16012"/>
                  <a:pt x="2642114" y="0"/>
                </a:cubicBezTo>
                <a:cubicBezTo>
                  <a:pt x="2787761" y="-16012"/>
                  <a:pt x="3088370" y="6036"/>
                  <a:pt x="3200701" y="0"/>
                </a:cubicBezTo>
                <a:cubicBezTo>
                  <a:pt x="3313032" y="-6036"/>
                  <a:pt x="3613938" y="5215"/>
                  <a:pt x="3759288" y="0"/>
                </a:cubicBezTo>
                <a:cubicBezTo>
                  <a:pt x="3904638" y="-5215"/>
                  <a:pt x="4016067" y="1859"/>
                  <a:pt x="4267601" y="0"/>
                </a:cubicBezTo>
                <a:cubicBezTo>
                  <a:pt x="4519135" y="-1859"/>
                  <a:pt x="4793547" y="13101"/>
                  <a:pt x="5027279" y="0"/>
                </a:cubicBezTo>
                <a:cubicBezTo>
                  <a:pt x="5086141" y="198508"/>
                  <a:pt x="4979719" y="410831"/>
                  <a:pt x="5027279" y="538917"/>
                </a:cubicBezTo>
                <a:cubicBezTo>
                  <a:pt x="5074839" y="667003"/>
                  <a:pt x="5025569" y="829137"/>
                  <a:pt x="5027279" y="1015047"/>
                </a:cubicBezTo>
                <a:cubicBezTo>
                  <a:pt x="5028989" y="1200957"/>
                  <a:pt x="4975537" y="1342509"/>
                  <a:pt x="5027279" y="1569660"/>
                </a:cubicBezTo>
                <a:cubicBezTo>
                  <a:pt x="4835217" y="1576158"/>
                  <a:pt x="4722509" y="1538209"/>
                  <a:pt x="4418420" y="1569660"/>
                </a:cubicBezTo>
                <a:cubicBezTo>
                  <a:pt x="4114331" y="1601111"/>
                  <a:pt x="4145478" y="1549256"/>
                  <a:pt x="3960379" y="1569660"/>
                </a:cubicBezTo>
                <a:cubicBezTo>
                  <a:pt x="3775280" y="1590064"/>
                  <a:pt x="3747951" y="1541181"/>
                  <a:pt x="3552610" y="1569660"/>
                </a:cubicBezTo>
                <a:cubicBezTo>
                  <a:pt x="3357269" y="1598139"/>
                  <a:pt x="3286565" y="1556595"/>
                  <a:pt x="3094570" y="1569660"/>
                </a:cubicBezTo>
                <a:cubicBezTo>
                  <a:pt x="2902575" y="1582725"/>
                  <a:pt x="2753033" y="1494234"/>
                  <a:pt x="2435437" y="1569660"/>
                </a:cubicBezTo>
                <a:cubicBezTo>
                  <a:pt x="2117841" y="1645086"/>
                  <a:pt x="2038765" y="1519120"/>
                  <a:pt x="1776305" y="1569660"/>
                </a:cubicBezTo>
                <a:cubicBezTo>
                  <a:pt x="1513845" y="1620200"/>
                  <a:pt x="1466081" y="1508812"/>
                  <a:pt x="1217719" y="1569660"/>
                </a:cubicBezTo>
                <a:cubicBezTo>
                  <a:pt x="969357" y="1630508"/>
                  <a:pt x="802449" y="1527052"/>
                  <a:pt x="608859" y="1569660"/>
                </a:cubicBezTo>
                <a:cubicBezTo>
                  <a:pt x="415269" y="1612268"/>
                  <a:pt x="303159" y="1560093"/>
                  <a:pt x="0" y="1569660"/>
                </a:cubicBezTo>
                <a:cubicBezTo>
                  <a:pt x="-36618" y="1314505"/>
                  <a:pt x="44448" y="1210490"/>
                  <a:pt x="0" y="1015047"/>
                </a:cubicBezTo>
                <a:cubicBezTo>
                  <a:pt x="-44448" y="819604"/>
                  <a:pt x="33995" y="680134"/>
                  <a:pt x="0" y="491827"/>
                </a:cubicBezTo>
                <a:cubicBezTo>
                  <a:pt x="-33995" y="303520"/>
                  <a:pt x="37409" y="183458"/>
                  <a:pt x="0" y="0"/>
                </a:cubicBezTo>
                <a:close/>
              </a:path>
              <a:path w="5027279" h="1569660" stroke="0" extrusionOk="0">
                <a:moveTo>
                  <a:pt x="0" y="0"/>
                </a:moveTo>
                <a:cubicBezTo>
                  <a:pt x="132668" y="-9599"/>
                  <a:pt x="360594" y="34759"/>
                  <a:pt x="558587" y="0"/>
                </a:cubicBezTo>
                <a:cubicBezTo>
                  <a:pt x="756580" y="-34759"/>
                  <a:pt x="899273" y="51482"/>
                  <a:pt x="1016628" y="0"/>
                </a:cubicBezTo>
                <a:cubicBezTo>
                  <a:pt x="1133983" y="-51482"/>
                  <a:pt x="1386395" y="62810"/>
                  <a:pt x="1675760" y="0"/>
                </a:cubicBezTo>
                <a:cubicBezTo>
                  <a:pt x="1965125" y="-62810"/>
                  <a:pt x="2029931" y="8775"/>
                  <a:pt x="2334892" y="0"/>
                </a:cubicBezTo>
                <a:cubicBezTo>
                  <a:pt x="2639853" y="-8775"/>
                  <a:pt x="2665300" y="44163"/>
                  <a:pt x="2994024" y="0"/>
                </a:cubicBezTo>
                <a:cubicBezTo>
                  <a:pt x="3322748" y="-44163"/>
                  <a:pt x="3351741" y="7596"/>
                  <a:pt x="3452065" y="0"/>
                </a:cubicBezTo>
                <a:cubicBezTo>
                  <a:pt x="3552389" y="-7596"/>
                  <a:pt x="3869001" y="16507"/>
                  <a:pt x="4010651" y="0"/>
                </a:cubicBezTo>
                <a:cubicBezTo>
                  <a:pt x="4152301" y="-16507"/>
                  <a:pt x="4706107" y="58995"/>
                  <a:pt x="5027279" y="0"/>
                </a:cubicBezTo>
                <a:cubicBezTo>
                  <a:pt x="5072715" y="159588"/>
                  <a:pt x="4993421" y="387128"/>
                  <a:pt x="5027279" y="491827"/>
                </a:cubicBezTo>
                <a:cubicBezTo>
                  <a:pt x="5061137" y="596526"/>
                  <a:pt x="4991966" y="812315"/>
                  <a:pt x="5027279" y="967957"/>
                </a:cubicBezTo>
                <a:cubicBezTo>
                  <a:pt x="5062592" y="1123599"/>
                  <a:pt x="4974928" y="1304544"/>
                  <a:pt x="5027279" y="1569660"/>
                </a:cubicBezTo>
                <a:cubicBezTo>
                  <a:pt x="4900047" y="1596173"/>
                  <a:pt x="4777202" y="1554617"/>
                  <a:pt x="4619511" y="1569660"/>
                </a:cubicBezTo>
                <a:cubicBezTo>
                  <a:pt x="4461820" y="1584703"/>
                  <a:pt x="4353958" y="1543220"/>
                  <a:pt x="4161470" y="1569660"/>
                </a:cubicBezTo>
                <a:cubicBezTo>
                  <a:pt x="3968982" y="1596100"/>
                  <a:pt x="3919656" y="1522141"/>
                  <a:pt x="3753702" y="1569660"/>
                </a:cubicBezTo>
                <a:cubicBezTo>
                  <a:pt x="3587748" y="1617179"/>
                  <a:pt x="3412869" y="1543063"/>
                  <a:pt x="3245388" y="1569660"/>
                </a:cubicBezTo>
                <a:cubicBezTo>
                  <a:pt x="3077907" y="1596257"/>
                  <a:pt x="2940467" y="1553251"/>
                  <a:pt x="2837620" y="1569660"/>
                </a:cubicBezTo>
                <a:cubicBezTo>
                  <a:pt x="2734773" y="1586069"/>
                  <a:pt x="2457826" y="1535545"/>
                  <a:pt x="2329306" y="1569660"/>
                </a:cubicBezTo>
                <a:cubicBezTo>
                  <a:pt x="2200786" y="1603775"/>
                  <a:pt x="2070545" y="1541078"/>
                  <a:pt x="1820992" y="1569660"/>
                </a:cubicBezTo>
                <a:cubicBezTo>
                  <a:pt x="1571439" y="1598242"/>
                  <a:pt x="1530378" y="1555884"/>
                  <a:pt x="1312678" y="1569660"/>
                </a:cubicBezTo>
                <a:cubicBezTo>
                  <a:pt x="1094978" y="1583436"/>
                  <a:pt x="972273" y="1568857"/>
                  <a:pt x="703819" y="1569660"/>
                </a:cubicBezTo>
                <a:cubicBezTo>
                  <a:pt x="435365" y="1570463"/>
                  <a:pt x="283052" y="1500280"/>
                  <a:pt x="0" y="1569660"/>
                </a:cubicBezTo>
                <a:cubicBezTo>
                  <a:pt x="-31321" y="1325532"/>
                  <a:pt x="46352" y="1177862"/>
                  <a:pt x="0" y="1062137"/>
                </a:cubicBezTo>
                <a:cubicBezTo>
                  <a:pt x="-46352" y="946412"/>
                  <a:pt x="45626" y="719382"/>
                  <a:pt x="0" y="538917"/>
                </a:cubicBezTo>
                <a:cubicBezTo>
                  <a:pt x="-45626" y="358452"/>
                  <a:pt x="54964" y="211708"/>
                  <a:pt x="0" y="0"/>
                </a:cubicBezTo>
                <a:close/>
              </a:path>
            </a:pathLst>
          </a:custGeom>
          <a:ln w="28575">
            <a:extLst>
              <a:ext uri="{C807C97D-BFC1-408E-A445-0C87EB9F89A2}">
                <ask:lineSketchStyleProps xmlns:ask="http://schemas.microsoft.com/office/drawing/2018/sketchyshapes" sd="1470843365">
                  <a:prstGeom prst="rect">
                    <a:avLst/>
                  </a:prstGeom>
                  <ask:type>
                    <ask:lineSketchScribble/>
                  </ask:type>
                </ask:lineSketchStyleProps>
              </a:ext>
            </a:extLst>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lt-LT" sz="2400" dirty="0"/>
              <a:t>Aktantas – veikia arba yra veikiamas </a:t>
            </a:r>
            <a:r>
              <a:rPr lang="lt-LT" sz="2400" dirty="0" err="1"/>
              <a:t>Aktantinis</a:t>
            </a:r>
            <a:r>
              <a:rPr lang="lt-LT" sz="2400" dirty="0"/>
              <a:t> vaidmuo – per sąryšį su kitais aktantais</a:t>
            </a:r>
          </a:p>
          <a:p>
            <a:endParaRPr lang="lt-LT" sz="2400" dirty="0"/>
          </a:p>
        </p:txBody>
      </p:sp>
    </p:spTree>
    <p:extLst>
      <p:ext uri="{BB962C8B-B14F-4D97-AF65-F5344CB8AC3E}">
        <p14:creationId xmlns:p14="http://schemas.microsoft.com/office/powerpoint/2010/main" val="1316211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B0037-CE5D-71AF-AB45-EA6AE446E770}"/>
              </a:ext>
            </a:extLst>
          </p:cNvPr>
          <p:cNvSpPr>
            <a:spLocks noGrp="1"/>
          </p:cNvSpPr>
          <p:nvPr>
            <p:ph type="title"/>
          </p:nvPr>
        </p:nvSpPr>
        <p:spPr/>
        <p:txBody>
          <a:bodyPr/>
          <a:lstStyle/>
          <a:p>
            <a:r>
              <a:rPr lang="lt-LT" dirty="0"/>
              <a:t>Kūniški aktantai</a:t>
            </a:r>
          </a:p>
        </p:txBody>
      </p:sp>
      <p:sp>
        <p:nvSpPr>
          <p:cNvPr id="3" name="Content Placeholder 2">
            <a:extLst>
              <a:ext uri="{FF2B5EF4-FFF2-40B4-BE49-F238E27FC236}">
                <a16:creationId xmlns:a16="http://schemas.microsoft.com/office/drawing/2014/main" id="{7A45B0E7-876C-9C89-C1B7-1AE28139440B}"/>
              </a:ext>
            </a:extLst>
          </p:cNvPr>
          <p:cNvSpPr>
            <a:spLocks noGrp="1"/>
          </p:cNvSpPr>
          <p:nvPr>
            <p:ph idx="1"/>
          </p:nvPr>
        </p:nvSpPr>
        <p:spPr>
          <a:xfrm>
            <a:off x="838200" y="1825625"/>
            <a:ext cx="10515600" cy="4667250"/>
          </a:xfrm>
        </p:spPr>
        <p:txBody>
          <a:bodyPr>
            <a:normAutofit lnSpcReduction="10000"/>
          </a:bodyPr>
          <a:lstStyle/>
          <a:p>
            <a:r>
              <a:rPr lang="lt-LT" dirty="0"/>
              <a:t>Gyvas kūnas ne vientisas, o sudarytas iš kelių kūniškų lygmenų</a:t>
            </a:r>
          </a:p>
          <a:p>
            <a:r>
              <a:rPr lang="lt-LT" dirty="0"/>
              <a:t>Lygmenis apibrėžia aktantai </a:t>
            </a:r>
            <a:r>
              <a:rPr lang="fr-FR" i="1" dirty="0"/>
              <a:t>Aš</a:t>
            </a:r>
            <a:r>
              <a:rPr lang="lt-LT" i="1" dirty="0"/>
              <a:t>*</a:t>
            </a:r>
            <a:r>
              <a:rPr lang="fr-FR" dirty="0"/>
              <a:t> (</a:t>
            </a:r>
            <a:r>
              <a:rPr lang="fr-FR" i="1" dirty="0"/>
              <a:t>Moi</a:t>
            </a:r>
            <a:r>
              <a:rPr lang="fr-FR" dirty="0"/>
              <a:t>) ir </a:t>
            </a:r>
            <a:r>
              <a:rPr lang="fr-FR" i="1" dirty="0"/>
              <a:t>Pats</a:t>
            </a:r>
            <a:r>
              <a:rPr lang="fr-FR" dirty="0"/>
              <a:t> (</a:t>
            </a:r>
            <a:r>
              <a:rPr lang="fr-FR" i="1" dirty="0"/>
              <a:t>Soi</a:t>
            </a:r>
            <a:r>
              <a:rPr lang="fr-FR" dirty="0"/>
              <a:t>).</a:t>
            </a:r>
            <a:endParaRPr lang="lt-LT" dirty="0"/>
          </a:p>
          <a:p>
            <a:r>
              <a:rPr lang="lt-LT" dirty="0"/>
              <a:t>Veikimo būdas susiejamas su kūniška instancija</a:t>
            </a:r>
          </a:p>
          <a:p>
            <a:r>
              <a:rPr lang="lt-LT" dirty="0"/>
              <a:t>Kūniškumo lygmenys – fenomenologinė ir psichoanalitinė kūno sampratos</a:t>
            </a:r>
          </a:p>
          <a:p>
            <a:pPr lvl="1"/>
            <a:r>
              <a:rPr lang="lt-LT" i="1" dirty="0"/>
              <a:t>Refleksyvus / </a:t>
            </a:r>
            <a:r>
              <a:rPr lang="lt-LT" i="1" dirty="0" err="1"/>
              <a:t>ikirefleksyvus</a:t>
            </a:r>
            <a:r>
              <a:rPr lang="lt-LT" i="1" dirty="0"/>
              <a:t> (anonimiškas, patiriantis)</a:t>
            </a:r>
          </a:p>
          <a:p>
            <a:pPr lvl="1"/>
            <a:r>
              <a:rPr lang="lt-LT" i="1" dirty="0"/>
              <a:t>Sąmoninga (</a:t>
            </a:r>
            <a:r>
              <a:rPr lang="lt-LT" i="1" dirty="0" err="1"/>
              <a:t>ikisąmoninga</a:t>
            </a:r>
            <a:r>
              <a:rPr lang="lt-LT" i="1" dirty="0"/>
              <a:t>) / nesąmoninga</a:t>
            </a:r>
            <a:endParaRPr lang="lt-LT" dirty="0"/>
          </a:p>
          <a:p>
            <a:endParaRPr lang="lt-LT" dirty="0"/>
          </a:p>
          <a:p>
            <a:pPr marL="0" indent="0">
              <a:buNone/>
            </a:pPr>
            <a:r>
              <a:rPr lang="lt-LT" sz="2200" dirty="0"/>
              <a:t>* Vertimo problema: </a:t>
            </a:r>
            <a:r>
              <a:rPr lang="lt-LT" sz="2200" i="1" dirty="0" err="1"/>
              <a:t>moi</a:t>
            </a:r>
            <a:r>
              <a:rPr lang="lt-LT" sz="2200" dirty="0"/>
              <a:t> dar ne ego, </a:t>
            </a:r>
            <a:r>
              <a:rPr lang="lt-LT" sz="2200" dirty="0" err="1"/>
              <a:t>neasmuo</a:t>
            </a:r>
            <a:r>
              <a:rPr lang="lt-LT" sz="2200" dirty="0"/>
              <a:t>. Lietuviškai „aš“ yra asmuo. Galima versti </a:t>
            </a:r>
            <a:r>
              <a:rPr lang="lt-LT" sz="2200" i="1" dirty="0"/>
              <a:t>mane – </a:t>
            </a:r>
            <a:r>
              <a:rPr lang="lt-LT" sz="2200" dirty="0"/>
              <a:t>taip</a:t>
            </a:r>
            <a:r>
              <a:rPr lang="lt-LT" sz="2200" i="1" dirty="0"/>
              <a:t> </a:t>
            </a:r>
            <a:r>
              <a:rPr lang="lt-LT" sz="2200" dirty="0"/>
              <a:t>pabrėžiamas</a:t>
            </a:r>
            <a:r>
              <a:rPr lang="lt-LT" sz="2200" i="1" dirty="0"/>
              <a:t> </a:t>
            </a:r>
            <a:r>
              <a:rPr lang="lt-LT" sz="2200" dirty="0"/>
              <a:t>anonimiškumas („kažkas mane paveikė“)</a:t>
            </a:r>
            <a:br>
              <a:rPr lang="lt-LT" sz="2200" i="1" dirty="0"/>
            </a:br>
            <a:r>
              <a:rPr lang="lt-LT" sz="2200" dirty="0"/>
              <a:t>arba</a:t>
            </a:r>
            <a:r>
              <a:rPr lang="lt-LT" sz="2200" i="1" dirty="0"/>
              <a:t> mano</a:t>
            </a:r>
            <a:r>
              <a:rPr lang="lt-LT" sz="2200" dirty="0"/>
              <a:t>: „</a:t>
            </a:r>
            <a:r>
              <a:rPr lang="lt-LT" sz="2200" dirty="0" err="1"/>
              <a:t>On</a:t>
            </a:r>
            <a:r>
              <a:rPr lang="lt-LT" sz="2200" dirty="0"/>
              <a:t> </a:t>
            </a:r>
            <a:r>
              <a:rPr lang="lt-LT" sz="2200" dirty="0" err="1"/>
              <a:t>perçoit</a:t>
            </a:r>
            <a:r>
              <a:rPr lang="lt-LT" sz="2200" dirty="0"/>
              <a:t> </a:t>
            </a:r>
            <a:r>
              <a:rPr lang="lt-LT" sz="2200" dirty="0" err="1"/>
              <a:t>en</a:t>
            </a:r>
            <a:r>
              <a:rPr lang="lt-LT" sz="2200" dirty="0"/>
              <a:t> </a:t>
            </a:r>
            <a:r>
              <a:rPr lang="lt-LT" sz="2200" b="1" dirty="0" err="1"/>
              <a:t>moi</a:t>
            </a:r>
            <a:r>
              <a:rPr lang="lt-LT" sz="2200" dirty="0"/>
              <a:t>“ – mano </a:t>
            </a:r>
            <a:r>
              <a:rPr lang="lt-LT" sz="2200" dirty="0" err="1"/>
              <a:t>jusliškai</a:t>
            </a:r>
            <a:r>
              <a:rPr lang="lt-LT" sz="2200" dirty="0"/>
              <a:t> suvokta, kažkas manyje </a:t>
            </a:r>
            <a:r>
              <a:rPr lang="lt-LT" sz="2200" dirty="0" err="1"/>
              <a:t>jusliškai</a:t>
            </a:r>
            <a:r>
              <a:rPr lang="lt-LT" sz="2200" dirty="0"/>
              <a:t> suvokia</a:t>
            </a:r>
            <a:endParaRPr lang="lt-LT" sz="2200" i="1" dirty="0"/>
          </a:p>
        </p:txBody>
      </p:sp>
    </p:spTree>
    <p:extLst>
      <p:ext uri="{BB962C8B-B14F-4D97-AF65-F5344CB8AC3E}">
        <p14:creationId xmlns:p14="http://schemas.microsoft.com/office/powerpoint/2010/main" val="161498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F5EA8-3413-DF11-1E12-1F4B6D297D05}"/>
              </a:ext>
            </a:extLst>
          </p:cNvPr>
          <p:cNvSpPr>
            <a:spLocks noGrp="1"/>
          </p:cNvSpPr>
          <p:nvPr>
            <p:ph type="title"/>
          </p:nvPr>
        </p:nvSpPr>
        <p:spPr/>
        <p:txBody>
          <a:bodyPr/>
          <a:lstStyle/>
          <a:p>
            <a:r>
              <a:rPr lang="lt-LT" dirty="0"/>
              <a:t>Psichoanalitinė kūno samprata</a:t>
            </a:r>
          </a:p>
        </p:txBody>
      </p:sp>
      <p:sp>
        <p:nvSpPr>
          <p:cNvPr id="3" name="Content Placeholder 2">
            <a:extLst>
              <a:ext uri="{FF2B5EF4-FFF2-40B4-BE49-F238E27FC236}">
                <a16:creationId xmlns:a16="http://schemas.microsoft.com/office/drawing/2014/main" id="{ADBE33E5-F7E0-7355-C0B6-3BF27AEA7928}"/>
              </a:ext>
            </a:extLst>
          </p:cNvPr>
          <p:cNvSpPr>
            <a:spLocks noGrp="1"/>
          </p:cNvSpPr>
          <p:nvPr>
            <p:ph idx="1"/>
          </p:nvPr>
        </p:nvSpPr>
        <p:spPr/>
        <p:txBody>
          <a:bodyPr>
            <a:normAutofit fontScale="92500" lnSpcReduction="20000"/>
          </a:bodyPr>
          <a:lstStyle/>
          <a:p>
            <a:r>
              <a:rPr lang="lt-LT" dirty="0"/>
              <a:t>Psichika ir </a:t>
            </a:r>
            <a:r>
              <a:rPr lang="lt-LT" dirty="0" err="1"/>
              <a:t>somatika</a:t>
            </a:r>
            <a:r>
              <a:rPr lang="lt-LT" dirty="0"/>
              <a:t> neatsiejama</a:t>
            </a:r>
          </a:p>
          <a:p>
            <a:r>
              <a:rPr lang="lt-LT" dirty="0" err="1"/>
              <a:t>Nesąmonybė</a:t>
            </a:r>
            <a:r>
              <a:rPr lang="lt-LT" dirty="0"/>
              <a:t> (psichika) reiškiasi kūniškais simptomais</a:t>
            </a:r>
          </a:p>
          <a:p>
            <a:endParaRPr lang="lt-LT" dirty="0"/>
          </a:p>
          <a:p>
            <a:r>
              <a:rPr lang="lt-LT" dirty="0"/>
              <a:t>Aktantas </a:t>
            </a:r>
            <a:r>
              <a:rPr lang="lt-LT" b="1" i="1" dirty="0"/>
              <a:t>Aš</a:t>
            </a:r>
            <a:r>
              <a:rPr lang="lt-LT" dirty="0"/>
              <a:t>: netyčinis elgesys, liapsusai, kliedesiai, – </a:t>
            </a:r>
            <a:r>
              <a:rPr lang="lt-LT" b="1" dirty="0"/>
              <a:t>nesąmonybės</a:t>
            </a:r>
            <a:r>
              <a:rPr lang="lt-LT" dirty="0"/>
              <a:t> raiška</a:t>
            </a:r>
          </a:p>
          <a:p>
            <a:r>
              <a:rPr lang="lt-LT" dirty="0"/>
              <a:t>Aktantas </a:t>
            </a:r>
            <a:r>
              <a:rPr lang="lt-LT" b="1" i="1" dirty="0"/>
              <a:t>Pats</a:t>
            </a:r>
            <a:r>
              <a:rPr lang="lt-LT" dirty="0"/>
              <a:t>:</a:t>
            </a:r>
          </a:p>
          <a:p>
            <a:pPr marL="514350" indent="-514350">
              <a:buAutoNum type="arabicParenBoth"/>
            </a:pPr>
            <a:r>
              <a:rPr lang="lt-LT" dirty="0"/>
              <a:t>valingi, </a:t>
            </a:r>
            <a:r>
              <a:rPr lang="lt-LT" b="1" dirty="0"/>
              <a:t>sąmoningi</a:t>
            </a:r>
            <a:r>
              <a:rPr lang="lt-LT" dirty="0"/>
              <a:t> veiksmai</a:t>
            </a:r>
          </a:p>
          <a:p>
            <a:pPr marL="514350" indent="-514350">
              <a:buAutoNum type="arabicParenBoth"/>
            </a:pPr>
            <a:r>
              <a:rPr lang="lt-LT" dirty="0"/>
              <a:t>veikimas iš įpročio (programuotas griežtąja prasme), ne pilnai įsisąmonintas – </a:t>
            </a:r>
            <a:r>
              <a:rPr lang="lt-LT" b="1" dirty="0" err="1"/>
              <a:t>ikisąmoningas</a:t>
            </a:r>
            <a:r>
              <a:rPr lang="lt-LT" dirty="0"/>
              <a:t> veikimas</a:t>
            </a:r>
          </a:p>
          <a:p>
            <a:pPr marL="514350" indent="-514350">
              <a:buAutoNum type="arabicParenBoth"/>
            </a:pPr>
            <a:endParaRPr lang="lt-LT" dirty="0"/>
          </a:p>
          <a:p>
            <a:pPr marL="0" indent="0">
              <a:buNone/>
            </a:pPr>
            <a:r>
              <a:rPr lang="lt-LT" dirty="0" err="1"/>
              <a:t>Nesąmonybė</a:t>
            </a:r>
            <a:r>
              <a:rPr lang="lt-LT" dirty="0"/>
              <a:t> ≠ intencijos nebuvimas</a:t>
            </a:r>
          </a:p>
          <a:p>
            <a:pPr marL="0" indent="0">
              <a:buNone/>
            </a:pPr>
            <a:endParaRPr lang="lt-LT" dirty="0"/>
          </a:p>
          <a:p>
            <a:endParaRPr lang="lt-LT" dirty="0"/>
          </a:p>
          <a:p>
            <a:endParaRPr lang="lt-LT" dirty="0"/>
          </a:p>
        </p:txBody>
      </p:sp>
    </p:spTree>
    <p:extLst>
      <p:ext uri="{BB962C8B-B14F-4D97-AF65-F5344CB8AC3E}">
        <p14:creationId xmlns:p14="http://schemas.microsoft.com/office/powerpoint/2010/main" val="91881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BAE99-E257-748B-7CC6-67E6D2B59FAE}"/>
              </a:ext>
            </a:extLst>
          </p:cNvPr>
          <p:cNvSpPr>
            <a:spLocks noGrp="1"/>
          </p:cNvSpPr>
          <p:nvPr>
            <p:ph type="title"/>
          </p:nvPr>
        </p:nvSpPr>
        <p:spPr/>
        <p:txBody>
          <a:bodyPr/>
          <a:lstStyle/>
          <a:p>
            <a:r>
              <a:rPr lang="lt-LT" dirty="0"/>
              <a:t>Fontanille kūniškumui skirtos knygos</a:t>
            </a:r>
          </a:p>
        </p:txBody>
      </p:sp>
      <p:sp>
        <p:nvSpPr>
          <p:cNvPr id="3" name="Content Placeholder 2">
            <a:extLst>
              <a:ext uri="{FF2B5EF4-FFF2-40B4-BE49-F238E27FC236}">
                <a16:creationId xmlns:a16="http://schemas.microsoft.com/office/drawing/2014/main" id="{31C8951C-945B-94CC-6AAE-8001FB85A56F}"/>
              </a:ext>
            </a:extLst>
          </p:cNvPr>
          <p:cNvSpPr>
            <a:spLocks noGrp="1"/>
          </p:cNvSpPr>
          <p:nvPr>
            <p:ph idx="1"/>
          </p:nvPr>
        </p:nvSpPr>
        <p:spPr/>
        <p:txBody>
          <a:bodyPr>
            <a:normAutofit/>
          </a:bodyPr>
          <a:lstStyle/>
          <a:p>
            <a:r>
              <a:rPr lang="lt-LT" i="1" dirty="0" err="1"/>
              <a:t>Soma</a:t>
            </a:r>
            <a:r>
              <a:rPr lang="lt-LT" i="1" dirty="0"/>
              <a:t> ir sema: kūno figūros </a:t>
            </a:r>
            <a:r>
              <a:rPr lang="lt-LT" dirty="0"/>
              <a:t>(</a:t>
            </a:r>
            <a:r>
              <a:rPr lang="lt-LT" i="1" dirty="0" err="1"/>
              <a:t>Soma</a:t>
            </a:r>
            <a:r>
              <a:rPr lang="lt-LT" i="1" dirty="0"/>
              <a:t> et </a:t>
            </a:r>
            <a:r>
              <a:rPr lang="lt-LT" i="1" dirty="0" err="1"/>
              <a:t>Séma</a:t>
            </a:r>
            <a:r>
              <a:rPr lang="lt-LT" i="1" dirty="0"/>
              <a:t>: </a:t>
            </a:r>
            <a:r>
              <a:rPr lang="lt-LT" i="1" dirty="0" err="1"/>
              <a:t>Figures</a:t>
            </a:r>
            <a:r>
              <a:rPr lang="lt-LT" i="1" dirty="0"/>
              <a:t> du </a:t>
            </a:r>
            <a:r>
              <a:rPr lang="lt-LT" i="1" dirty="0" err="1"/>
              <a:t>corps</a:t>
            </a:r>
            <a:r>
              <a:rPr lang="lt-LT" dirty="0"/>
              <a:t>, 2004 )</a:t>
            </a:r>
          </a:p>
          <a:p>
            <a:r>
              <a:rPr lang="lt-LT" i="1" dirty="0"/>
              <a:t>Kūnas ir pojūčiai </a:t>
            </a:r>
            <a:r>
              <a:rPr lang="lt-LT" dirty="0"/>
              <a:t>(</a:t>
            </a:r>
            <a:r>
              <a:rPr lang="lt-LT" i="1" dirty="0" err="1"/>
              <a:t>Corps</a:t>
            </a:r>
            <a:r>
              <a:rPr lang="lt-LT" i="1" dirty="0"/>
              <a:t> et sens</a:t>
            </a:r>
            <a:r>
              <a:rPr lang="lt-LT" dirty="0"/>
              <a:t>, 2011)</a:t>
            </a:r>
          </a:p>
          <a:p>
            <a:r>
              <a:rPr lang="lt-LT" dirty="0"/>
              <a:t>„Kūno figūros ir įspaudų semiotika“ (“</a:t>
            </a:r>
            <a:r>
              <a:rPr lang="lt-LT" dirty="0" err="1"/>
              <a:t>Figures</a:t>
            </a:r>
            <a:r>
              <a:rPr lang="lt-LT" dirty="0"/>
              <a:t> </a:t>
            </a:r>
            <a:r>
              <a:rPr lang="lt-LT" dirty="0" err="1"/>
              <a:t>of</a:t>
            </a:r>
            <a:r>
              <a:rPr lang="lt-LT" dirty="0"/>
              <a:t> </a:t>
            </a:r>
            <a:r>
              <a:rPr lang="lt-LT" dirty="0" err="1"/>
              <a:t>the</a:t>
            </a:r>
            <a:r>
              <a:rPr lang="lt-LT" dirty="0"/>
              <a:t> </a:t>
            </a:r>
            <a:r>
              <a:rPr lang="lt-LT" dirty="0" err="1"/>
              <a:t>Body</a:t>
            </a:r>
            <a:r>
              <a:rPr lang="lt-LT" dirty="0"/>
              <a:t> </a:t>
            </a:r>
            <a:r>
              <a:rPr lang="lt-LT" dirty="0" err="1"/>
              <a:t>and</a:t>
            </a:r>
            <a:r>
              <a:rPr lang="lt-LT" dirty="0"/>
              <a:t> </a:t>
            </a:r>
            <a:r>
              <a:rPr lang="lt-LT" dirty="0" err="1"/>
              <a:t>the</a:t>
            </a:r>
            <a:r>
              <a:rPr lang="lt-LT" dirty="0"/>
              <a:t> </a:t>
            </a:r>
            <a:r>
              <a:rPr lang="lt-LT" dirty="0" err="1"/>
              <a:t>Semiotics</a:t>
            </a:r>
            <a:r>
              <a:rPr lang="lt-LT" dirty="0"/>
              <a:t> </a:t>
            </a:r>
            <a:r>
              <a:rPr lang="lt-LT" dirty="0" err="1"/>
              <a:t>of</a:t>
            </a:r>
            <a:r>
              <a:rPr lang="lt-LT" dirty="0"/>
              <a:t> </a:t>
            </a:r>
            <a:r>
              <a:rPr lang="lt-LT" dirty="0" err="1"/>
              <a:t>Imprint</a:t>
            </a:r>
            <a:r>
              <a:rPr lang="lt-LT" dirty="0"/>
              <a:t>”, 2013), </a:t>
            </a:r>
          </a:p>
          <a:p>
            <a:r>
              <a:rPr lang="lt-LT" u="sng" dirty="0"/>
              <a:t>„Juslumo semiotika: nuo pojūčio iki intuicijos“ (2023) </a:t>
            </a:r>
          </a:p>
          <a:p>
            <a:endParaRPr lang="lt-LT" i="1" dirty="0"/>
          </a:p>
          <a:p>
            <a:r>
              <a:rPr lang="lt-LT" i="1" dirty="0"/>
              <a:t>Pasijų semiotika </a:t>
            </a:r>
            <a:r>
              <a:rPr lang="lt-LT" dirty="0"/>
              <a:t>(</a:t>
            </a:r>
            <a:r>
              <a:rPr lang="lt-LT" i="1" dirty="0" err="1"/>
              <a:t>Sémiotique</a:t>
            </a:r>
            <a:r>
              <a:rPr lang="lt-LT" i="1" dirty="0"/>
              <a:t> </a:t>
            </a:r>
            <a:r>
              <a:rPr lang="lt-LT" i="1" dirty="0" err="1"/>
              <a:t>des</a:t>
            </a:r>
            <a:r>
              <a:rPr lang="lt-LT" i="1" dirty="0"/>
              <a:t> </a:t>
            </a:r>
            <a:r>
              <a:rPr lang="lt-LT" i="1" dirty="0" err="1"/>
              <a:t>passions</a:t>
            </a:r>
            <a:r>
              <a:rPr lang="lt-LT" dirty="0"/>
              <a:t>, 1991) </a:t>
            </a:r>
          </a:p>
          <a:p>
            <a:r>
              <a:rPr lang="lt-LT" i="1" dirty="0"/>
              <a:t>Diskurso semiotika </a:t>
            </a:r>
            <a:r>
              <a:rPr lang="lt-LT" dirty="0"/>
              <a:t>(</a:t>
            </a:r>
            <a:r>
              <a:rPr lang="lt-LT" i="1" dirty="0" err="1"/>
              <a:t>Sémiotique</a:t>
            </a:r>
            <a:r>
              <a:rPr lang="lt-LT" i="1" dirty="0"/>
              <a:t> du </a:t>
            </a:r>
            <a:r>
              <a:rPr lang="lt-LT" i="1" dirty="0" err="1"/>
              <a:t>discours</a:t>
            </a:r>
            <a:r>
              <a:rPr lang="lt-LT" dirty="0"/>
              <a:t>, 2003) </a:t>
            </a:r>
          </a:p>
        </p:txBody>
      </p:sp>
    </p:spTree>
    <p:extLst>
      <p:ext uri="{BB962C8B-B14F-4D97-AF65-F5344CB8AC3E}">
        <p14:creationId xmlns:p14="http://schemas.microsoft.com/office/powerpoint/2010/main" val="3966823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549A1-DAE2-C783-4006-02C51D23CEF8}"/>
              </a:ext>
            </a:extLst>
          </p:cNvPr>
          <p:cNvSpPr>
            <a:spLocks noGrp="1"/>
          </p:cNvSpPr>
          <p:nvPr>
            <p:ph type="title"/>
          </p:nvPr>
        </p:nvSpPr>
        <p:spPr/>
        <p:txBody>
          <a:bodyPr/>
          <a:lstStyle/>
          <a:p>
            <a:r>
              <a:rPr lang="lt-LT" dirty="0"/>
              <a:t>Fenomenologinė kūno samprata</a:t>
            </a:r>
          </a:p>
        </p:txBody>
      </p:sp>
      <p:sp>
        <p:nvSpPr>
          <p:cNvPr id="3" name="Content Placeholder 2">
            <a:extLst>
              <a:ext uri="{FF2B5EF4-FFF2-40B4-BE49-F238E27FC236}">
                <a16:creationId xmlns:a16="http://schemas.microsoft.com/office/drawing/2014/main" id="{58A8DDD1-B7AF-AFF5-50C2-153935805CCF}"/>
              </a:ext>
            </a:extLst>
          </p:cNvPr>
          <p:cNvSpPr>
            <a:spLocks noGrp="1"/>
          </p:cNvSpPr>
          <p:nvPr>
            <p:ph idx="1"/>
          </p:nvPr>
        </p:nvSpPr>
        <p:spPr>
          <a:xfrm>
            <a:off x="838200" y="1825625"/>
            <a:ext cx="10515600" cy="4667250"/>
          </a:xfrm>
        </p:spPr>
        <p:txBody>
          <a:bodyPr>
            <a:normAutofit/>
          </a:bodyPr>
          <a:lstStyle/>
          <a:p>
            <a:r>
              <a:rPr lang="lt-LT" dirty="0"/>
              <a:t>Intencionalus, pasaulyje įsišaknijęs, patiriantis kūnas</a:t>
            </a:r>
          </a:p>
          <a:p>
            <a:r>
              <a:rPr lang="lt-LT" dirty="0"/>
              <a:t>Nevienodas valingumo ir refleksijos modusas </a:t>
            </a:r>
          </a:p>
          <a:p>
            <a:r>
              <a:rPr lang="lt-LT" dirty="0"/>
              <a:t>Anoniminis, </a:t>
            </a:r>
            <a:r>
              <a:rPr lang="lt-LT" dirty="0" err="1"/>
              <a:t>ikirefleksyvus</a:t>
            </a:r>
            <a:r>
              <a:rPr lang="lt-LT" dirty="0"/>
              <a:t> / refleksyvus subjektas</a:t>
            </a:r>
          </a:p>
        </p:txBody>
      </p:sp>
    </p:spTree>
    <p:extLst>
      <p:ext uri="{BB962C8B-B14F-4D97-AF65-F5344CB8AC3E}">
        <p14:creationId xmlns:p14="http://schemas.microsoft.com/office/powerpoint/2010/main" val="1108420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1C493-D468-3FE6-8ABC-D05B054FB390}"/>
              </a:ext>
            </a:extLst>
          </p:cNvPr>
          <p:cNvSpPr>
            <a:spLocks noGrp="1"/>
          </p:cNvSpPr>
          <p:nvPr>
            <p:ph type="title"/>
          </p:nvPr>
        </p:nvSpPr>
        <p:spPr/>
        <p:txBody>
          <a:bodyPr/>
          <a:lstStyle/>
          <a:p>
            <a:r>
              <a:rPr lang="lt-LT" dirty="0"/>
              <a:t>Fenomenologinė kūno samprata</a:t>
            </a:r>
          </a:p>
        </p:txBody>
      </p:sp>
      <p:sp>
        <p:nvSpPr>
          <p:cNvPr id="3" name="Content Placeholder 2">
            <a:extLst>
              <a:ext uri="{FF2B5EF4-FFF2-40B4-BE49-F238E27FC236}">
                <a16:creationId xmlns:a16="http://schemas.microsoft.com/office/drawing/2014/main" id="{965DFD9E-34A4-444F-00AB-99667A9072C9}"/>
              </a:ext>
            </a:extLst>
          </p:cNvPr>
          <p:cNvSpPr>
            <a:spLocks noGrp="1"/>
          </p:cNvSpPr>
          <p:nvPr>
            <p:ph idx="1"/>
          </p:nvPr>
        </p:nvSpPr>
        <p:spPr/>
        <p:txBody>
          <a:bodyPr/>
          <a:lstStyle/>
          <a:p>
            <a:r>
              <a:rPr lang="lt-LT" sz="2800" dirty="0"/>
              <a:t>Maurice Merleau-Ponty </a:t>
            </a:r>
            <a:r>
              <a:rPr lang="lt-LT" sz="2800" i="1" dirty="0"/>
              <a:t>Juslinio suvokimo fenomenologija</a:t>
            </a:r>
            <a:r>
              <a:rPr lang="lt-LT" sz="2800" dirty="0"/>
              <a:t> </a:t>
            </a:r>
            <a:br>
              <a:rPr lang="lt-LT" sz="2800" dirty="0"/>
            </a:br>
            <a:r>
              <a:rPr lang="lt-LT" sz="2000" dirty="0"/>
              <a:t>(2018: 259-263; 302)</a:t>
            </a:r>
          </a:p>
          <a:p>
            <a:r>
              <a:rPr lang="lt-LT" dirty="0"/>
              <a:t>Anonimiškas kūnas / subjektas </a:t>
            </a:r>
          </a:p>
          <a:p>
            <a:pPr lvl="1"/>
            <a:r>
              <a:rPr lang="lt-LT" dirty="0"/>
              <a:t> „Kiekviename pojūtyje glūdi kruopelė svajingumo arba </a:t>
            </a:r>
            <a:r>
              <a:rPr lang="lt-LT" i="1" dirty="0"/>
              <a:t>nuasmeninimo</a:t>
            </a:r>
            <a:r>
              <a:rPr lang="lt-LT" dirty="0"/>
              <a:t>, nes jį patiriame </a:t>
            </a:r>
            <a:r>
              <a:rPr lang="lt-LT" i="1" dirty="0"/>
              <a:t>savotiškai</a:t>
            </a:r>
            <a:r>
              <a:rPr lang="lt-LT" dirty="0"/>
              <a:t> </a:t>
            </a:r>
            <a:r>
              <a:rPr lang="lt-LT" i="1" dirty="0"/>
              <a:t>apmirę</a:t>
            </a:r>
            <a:r>
              <a:rPr lang="lt-LT" dirty="0"/>
              <a:t>, ypač tada, kai iš tiesų jį išgyvename“</a:t>
            </a:r>
          </a:p>
          <a:p>
            <a:pPr lvl="1"/>
            <a:r>
              <a:rPr lang="lt-LT" dirty="0"/>
              <a:t>Anonimiškas jutimas „išreiškia duotą situaciją“, kurios nekonstruoja pats subjektas, o „asmeniški veiksmai, priešingai, sukuria situaciją“ </a:t>
            </a:r>
          </a:p>
          <a:p>
            <a:pPr lvl="1"/>
            <a:r>
              <a:rPr lang="lt-LT" dirty="0"/>
              <a:t>„Ką nors jausdamas kaskart patiriu, kad tai liečia ne mano paties būtybę, už kurią esu atsakingas ir priimu sprendimus, bet kitą ‚aš‘, kuris jau pasirinko pasaulį.“</a:t>
            </a:r>
          </a:p>
          <a:p>
            <a:endParaRPr lang="lt-LT" dirty="0"/>
          </a:p>
        </p:txBody>
      </p:sp>
    </p:spTree>
    <p:extLst>
      <p:ext uri="{BB962C8B-B14F-4D97-AF65-F5344CB8AC3E}">
        <p14:creationId xmlns:p14="http://schemas.microsoft.com/office/powerpoint/2010/main" val="2082492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61F80-5FEF-BA70-2DA2-8606B4F15840}"/>
              </a:ext>
            </a:extLst>
          </p:cNvPr>
          <p:cNvSpPr>
            <a:spLocks noGrp="1"/>
          </p:cNvSpPr>
          <p:nvPr>
            <p:ph type="title"/>
          </p:nvPr>
        </p:nvSpPr>
        <p:spPr/>
        <p:txBody>
          <a:bodyPr/>
          <a:lstStyle/>
          <a:p>
            <a:r>
              <a:rPr lang="lt-LT" dirty="0"/>
              <a:t>Fontanille</a:t>
            </a:r>
          </a:p>
        </p:txBody>
      </p:sp>
      <p:sp>
        <p:nvSpPr>
          <p:cNvPr id="3" name="Content Placeholder 2">
            <a:extLst>
              <a:ext uri="{FF2B5EF4-FFF2-40B4-BE49-F238E27FC236}">
                <a16:creationId xmlns:a16="http://schemas.microsoft.com/office/drawing/2014/main" id="{20CBB56A-896B-2473-1F8B-4D76D76BE2EB}"/>
              </a:ext>
            </a:extLst>
          </p:cNvPr>
          <p:cNvSpPr>
            <a:spLocks noGrp="1"/>
          </p:cNvSpPr>
          <p:nvPr>
            <p:ph idx="1"/>
          </p:nvPr>
        </p:nvSpPr>
        <p:spPr>
          <a:xfrm>
            <a:off x="688131" y="1529401"/>
            <a:ext cx="8443994" cy="5167423"/>
          </a:xfrm>
        </p:spPr>
        <p:txBody>
          <a:bodyPr>
            <a:normAutofit/>
          </a:bodyPr>
          <a:lstStyle/>
          <a:p>
            <a:r>
              <a:rPr lang="lt-LT" i="1" dirty="0"/>
              <a:t>Aš</a:t>
            </a:r>
            <a:r>
              <a:rPr lang="lt-LT" dirty="0"/>
              <a:t> – </a:t>
            </a:r>
            <a:r>
              <a:rPr lang="lt-LT" dirty="0" err="1"/>
              <a:t>ikirefleksyvus</a:t>
            </a:r>
            <a:r>
              <a:rPr lang="lt-LT" dirty="0"/>
              <a:t>, </a:t>
            </a:r>
            <a:r>
              <a:rPr lang="lt-LT" dirty="0" err="1"/>
              <a:t>sensomotorika</a:t>
            </a:r>
            <a:r>
              <a:rPr lang="lt-LT" dirty="0"/>
              <a:t> ir juslinis patyrimas</a:t>
            </a:r>
          </a:p>
          <a:p>
            <a:pPr lvl="1"/>
            <a:r>
              <a:rPr lang="lt-LT" dirty="0"/>
              <a:t>Gyvojo kūno vidiniai judėjimai (išsiplėtimas ir susitraukimas)</a:t>
            </a:r>
          </a:p>
          <a:p>
            <a:pPr lvl="1"/>
            <a:r>
              <a:rPr lang="lt-LT" dirty="0"/>
              <a:t>Pirminė sąveika su pasauliu (trauka / stūma)</a:t>
            </a:r>
          </a:p>
          <a:p>
            <a:pPr lvl="1"/>
            <a:endParaRPr lang="lt-LT" dirty="0"/>
          </a:p>
          <a:p>
            <a:r>
              <a:rPr lang="lt-LT" i="1" dirty="0"/>
              <a:t>Pats</a:t>
            </a:r>
            <a:r>
              <a:rPr lang="lt-LT" dirty="0"/>
              <a:t> – sãvas kūnas (</a:t>
            </a:r>
            <a:r>
              <a:rPr lang="lt-LT" i="1" dirty="0" err="1"/>
              <a:t>corps</a:t>
            </a:r>
            <a:r>
              <a:rPr lang="lt-LT" i="1" dirty="0"/>
              <a:t> </a:t>
            </a:r>
            <a:r>
              <a:rPr lang="lt-LT" i="1" dirty="0" err="1"/>
              <a:t>propre</a:t>
            </a:r>
            <a:r>
              <a:rPr lang="lt-LT" dirty="0"/>
              <a:t>), tapatybės susiformavimas, refleksija ir veikimas pagal prisiimtus vaidmenis</a:t>
            </a:r>
          </a:p>
          <a:p>
            <a:pPr lvl="1"/>
            <a:r>
              <a:rPr lang="lt-LT" dirty="0"/>
              <a:t>Skirtis savas / svetimas kūnas – pasisavinimas / atmetimas</a:t>
            </a:r>
          </a:p>
          <a:p>
            <a:pPr lvl="1"/>
            <a:r>
              <a:rPr lang="lt-LT" dirty="0"/>
              <a:t>Su kūno atliekamomis užduotimis susiję judesiai</a:t>
            </a:r>
          </a:p>
          <a:p>
            <a:pPr lvl="1"/>
            <a:r>
              <a:rPr lang="lt-LT" dirty="0" err="1"/>
              <a:t>Nukreiptumas</a:t>
            </a:r>
            <a:r>
              <a:rPr lang="lt-LT" dirty="0"/>
              <a:t> į pasaulio objektus</a:t>
            </a:r>
          </a:p>
        </p:txBody>
      </p:sp>
      <p:sp>
        <p:nvSpPr>
          <p:cNvPr id="4" name="Left Brace 3">
            <a:extLst>
              <a:ext uri="{FF2B5EF4-FFF2-40B4-BE49-F238E27FC236}">
                <a16:creationId xmlns:a16="http://schemas.microsoft.com/office/drawing/2014/main" id="{CC68DF82-6747-9D22-2B76-14250EDE4F6F}"/>
              </a:ext>
            </a:extLst>
          </p:cNvPr>
          <p:cNvSpPr/>
          <p:nvPr/>
        </p:nvSpPr>
        <p:spPr>
          <a:xfrm rot="10800000">
            <a:off x="8936668" y="2042982"/>
            <a:ext cx="435932" cy="991887"/>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6" name="TextBox 5">
            <a:extLst>
              <a:ext uri="{FF2B5EF4-FFF2-40B4-BE49-F238E27FC236}">
                <a16:creationId xmlns:a16="http://schemas.microsoft.com/office/drawing/2014/main" id="{CE51C7F6-DE60-ED98-C847-0F7156722B61}"/>
              </a:ext>
            </a:extLst>
          </p:cNvPr>
          <p:cNvSpPr txBox="1"/>
          <p:nvPr/>
        </p:nvSpPr>
        <p:spPr>
          <a:xfrm>
            <a:off x="9508399" y="2215759"/>
            <a:ext cx="2072227" cy="646331"/>
          </a:xfrm>
          <a:prstGeom prst="rect">
            <a:avLst/>
          </a:prstGeom>
          <a:noFill/>
        </p:spPr>
        <p:txBody>
          <a:bodyPr wrap="square" rtlCol="0">
            <a:spAutoFit/>
          </a:bodyPr>
          <a:lstStyle/>
          <a:p>
            <a:r>
              <a:rPr lang="lt-LT" b="1" dirty="0"/>
              <a:t>Nekontroliuojami, nevalingi judesiai</a:t>
            </a:r>
          </a:p>
        </p:txBody>
      </p:sp>
      <p:sp>
        <p:nvSpPr>
          <p:cNvPr id="7" name="Left Brace 6">
            <a:extLst>
              <a:ext uri="{FF2B5EF4-FFF2-40B4-BE49-F238E27FC236}">
                <a16:creationId xmlns:a16="http://schemas.microsoft.com/office/drawing/2014/main" id="{650D8076-A7E9-307F-DB12-9F8C03E10E62}"/>
              </a:ext>
            </a:extLst>
          </p:cNvPr>
          <p:cNvSpPr/>
          <p:nvPr/>
        </p:nvSpPr>
        <p:spPr>
          <a:xfrm rot="10800000">
            <a:off x="8914158" y="4885694"/>
            <a:ext cx="435933" cy="1420103"/>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8" name="TextBox 7">
            <a:extLst>
              <a:ext uri="{FF2B5EF4-FFF2-40B4-BE49-F238E27FC236}">
                <a16:creationId xmlns:a16="http://schemas.microsoft.com/office/drawing/2014/main" id="{EAD79F41-7C4B-ED92-50D7-2F523C5C0107}"/>
              </a:ext>
            </a:extLst>
          </p:cNvPr>
          <p:cNvSpPr txBox="1"/>
          <p:nvPr/>
        </p:nvSpPr>
        <p:spPr>
          <a:xfrm>
            <a:off x="9553916" y="5170702"/>
            <a:ext cx="2638084" cy="646331"/>
          </a:xfrm>
          <a:prstGeom prst="rect">
            <a:avLst/>
          </a:prstGeom>
          <a:noFill/>
        </p:spPr>
        <p:txBody>
          <a:bodyPr wrap="square" rtlCol="0">
            <a:spAutoFit/>
          </a:bodyPr>
          <a:lstStyle/>
          <a:p>
            <a:r>
              <a:rPr lang="lt-LT" b="1" dirty="0"/>
              <a:t>(Bent iš dalies) valdomi judesiai</a:t>
            </a:r>
          </a:p>
        </p:txBody>
      </p:sp>
    </p:spTree>
    <p:extLst>
      <p:ext uri="{BB962C8B-B14F-4D97-AF65-F5344CB8AC3E}">
        <p14:creationId xmlns:p14="http://schemas.microsoft.com/office/powerpoint/2010/main" val="1573854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2B54C-9D43-5791-93A3-E6D7A0213B20}"/>
              </a:ext>
            </a:extLst>
          </p:cNvPr>
          <p:cNvSpPr>
            <a:spLocks noGrp="1"/>
          </p:cNvSpPr>
          <p:nvPr>
            <p:ph type="title"/>
          </p:nvPr>
        </p:nvSpPr>
        <p:spPr/>
        <p:txBody>
          <a:bodyPr/>
          <a:lstStyle/>
          <a:p>
            <a:r>
              <a:rPr lang="lt-LT" i="1" dirty="0"/>
              <a:t>Aš, </a:t>
            </a:r>
            <a:r>
              <a:rPr lang="lt-LT" i="1" dirty="0" err="1"/>
              <a:t>Moi</a:t>
            </a:r>
            <a:r>
              <a:rPr lang="lt-LT" i="1" dirty="0"/>
              <a:t> </a:t>
            </a:r>
            <a:r>
              <a:rPr lang="lt-LT" dirty="0"/>
              <a:t>aktantas</a:t>
            </a:r>
          </a:p>
        </p:txBody>
      </p:sp>
      <p:sp>
        <p:nvSpPr>
          <p:cNvPr id="3" name="Content Placeholder 2">
            <a:extLst>
              <a:ext uri="{FF2B5EF4-FFF2-40B4-BE49-F238E27FC236}">
                <a16:creationId xmlns:a16="http://schemas.microsoft.com/office/drawing/2014/main" id="{17A78CCA-738C-7B01-8CDF-5F33CCA67716}"/>
              </a:ext>
            </a:extLst>
          </p:cNvPr>
          <p:cNvSpPr>
            <a:spLocks noGrp="1"/>
          </p:cNvSpPr>
          <p:nvPr>
            <p:ph idx="1"/>
          </p:nvPr>
        </p:nvSpPr>
        <p:spPr/>
        <p:txBody>
          <a:bodyPr/>
          <a:lstStyle/>
          <a:p>
            <a:r>
              <a:rPr lang="lt-LT" dirty="0"/>
              <a:t>Anonimiškas ≠ nepatiriantis</a:t>
            </a:r>
          </a:p>
          <a:p>
            <a:r>
              <a:rPr lang="lt-LT" dirty="0" err="1"/>
              <a:t>Savireferencijos</a:t>
            </a:r>
            <a:r>
              <a:rPr lang="lt-LT" dirty="0"/>
              <a:t> vieta – kūno pajautimas susijęs su jusliniu suvokimu (</a:t>
            </a:r>
            <a:r>
              <a:rPr lang="lt-LT" dirty="0" err="1"/>
              <a:t>kinestezė</a:t>
            </a:r>
            <a:r>
              <a:rPr lang="lt-LT" dirty="0"/>
              <a:t>)</a:t>
            </a:r>
          </a:p>
          <a:p>
            <a:r>
              <a:rPr lang="lt-LT" dirty="0"/>
              <a:t>Pozicijos prisiėmimas (įsišaknijimas erdvėje)</a:t>
            </a:r>
          </a:p>
          <a:p>
            <a:pPr lvl="1"/>
            <a:r>
              <a:rPr lang="lt-LT" dirty="0"/>
              <a:t>Juslinis suvokimas – „įsikabinimas į pasaulį“</a:t>
            </a:r>
          </a:p>
          <a:p>
            <a:r>
              <a:rPr lang="lt-LT" dirty="0"/>
              <a:t>Atlikėjo vaidmenys priklauso nuo kūno (</a:t>
            </a:r>
            <a:r>
              <a:rPr lang="lt-LT" i="1" dirty="0" err="1"/>
              <a:t>chair</a:t>
            </a:r>
            <a:r>
              <a:rPr lang="lt-LT" dirty="0"/>
              <a:t>) savybių, polinkių</a:t>
            </a:r>
          </a:p>
          <a:p>
            <a:pPr lvl="1"/>
            <a:r>
              <a:rPr lang="lt-LT" dirty="0"/>
              <a:t>Jautrumo slenksčiai</a:t>
            </a:r>
          </a:p>
          <a:p>
            <a:pPr lvl="1"/>
            <a:r>
              <a:rPr lang="lt-LT" dirty="0"/>
              <a:t>Transformuojanti, pokyčius inicijuojanti energija</a:t>
            </a:r>
          </a:p>
          <a:p>
            <a:endParaRPr lang="lt-LT" dirty="0"/>
          </a:p>
          <a:p>
            <a:endParaRPr lang="lt-LT" dirty="0"/>
          </a:p>
        </p:txBody>
      </p:sp>
    </p:spTree>
    <p:extLst>
      <p:ext uri="{BB962C8B-B14F-4D97-AF65-F5344CB8AC3E}">
        <p14:creationId xmlns:p14="http://schemas.microsoft.com/office/powerpoint/2010/main" val="88259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94E8-A516-5D02-B970-6DF140028A33}"/>
              </a:ext>
            </a:extLst>
          </p:cNvPr>
          <p:cNvSpPr>
            <a:spLocks noGrp="1"/>
          </p:cNvSpPr>
          <p:nvPr>
            <p:ph type="title"/>
          </p:nvPr>
        </p:nvSpPr>
        <p:spPr/>
        <p:txBody>
          <a:bodyPr/>
          <a:lstStyle/>
          <a:p>
            <a:r>
              <a:rPr lang="lt-LT" i="1" dirty="0"/>
              <a:t>Pats</a:t>
            </a:r>
            <a:r>
              <a:rPr lang="lt-LT" dirty="0"/>
              <a:t> (</a:t>
            </a:r>
            <a:r>
              <a:rPr lang="lt-LT" i="1" dirty="0"/>
              <a:t>Soi</a:t>
            </a:r>
            <a:r>
              <a:rPr lang="lt-LT" dirty="0"/>
              <a:t>) aktantas</a:t>
            </a:r>
          </a:p>
        </p:txBody>
      </p:sp>
      <p:sp>
        <p:nvSpPr>
          <p:cNvPr id="3" name="Content Placeholder 2">
            <a:extLst>
              <a:ext uri="{FF2B5EF4-FFF2-40B4-BE49-F238E27FC236}">
                <a16:creationId xmlns:a16="http://schemas.microsoft.com/office/drawing/2014/main" id="{5C2CEF7C-D659-6683-722F-E92C01C96162}"/>
              </a:ext>
            </a:extLst>
          </p:cNvPr>
          <p:cNvSpPr>
            <a:spLocks noGrp="1"/>
          </p:cNvSpPr>
          <p:nvPr>
            <p:ph idx="1"/>
          </p:nvPr>
        </p:nvSpPr>
        <p:spPr/>
        <p:txBody>
          <a:bodyPr>
            <a:normAutofit/>
          </a:bodyPr>
          <a:lstStyle/>
          <a:p>
            <a:r>
              <a:rPr lang="lt-LT" dirty="0"/>
              <a:t>Remiasi </a:t>
            </a:r>
            <a:r>
              <a:rPr lang="fr-FR" dirty="0"/>
              <a:t>Paul</a:t>
            </a:r>
            <a:r>
              <a:rPr lang="lt-LT" dirty="0"/>
              <a:t> </a:t>
            </a:r>
            <a:r>
              <a:rPr lang="fr-FR" dirty="0"/>
              <a:t>Ricœur</a:t>
            </a:r>
            <a:r>
              <a:rPr lang="lt-LT" dirty="0"/>
              <a:t> </a:t>
            </a:r>
            <a:r>
              <a:rPr lang="fr-FR" i="1" dirty="0"/>
              <a:t>Pats kaip kitas </a:t>
            </a:r>
            <a:r>
              <a:rPr lang="fr-FR" dirty="0"/>
              <a:t>(</a:t>
            </a:r>
            <a:r>
              <a:rPr lang="fr-FR" i="1" dirty="0"/>
              <a:t>Soi-même comme un autre</a:t>
            </a:r>
            <a:r>
              <a:rPr lang="fr-FR" dirty="0"/>
              <a:t>, 1992)</a:t>
            </a:r>
            <a:r>
              <a:rPr lang="lt-LT" dirty="0"/>
              <a:t>: tapatybę </a:t>
            </a:r>
            <a:r>
              <a:rPr lang="lt-LT" dirty="0" err="1"/>
              <a:t>konstituoja</a:t>
            </a:r>
            <a:r>
              <a:rPr lang="lt-LT" dirty="0"/>
              <a:t> veiksmas</a:t>
            </a:r>
          </a:p>
          <a:p>
            <a:r>
              <a:rPr lang="lt-LT" dirty="0"/>
              <a:t>Fenomenologijoje subjektas apibrėžiamas remiantis jo patyrimo galimybėmis </a:t>
            </a:r>
          </a:p>
          <a:p>
            <a:r>
              <a:rPr lang="lt-LT" dirty="0"/>
              <a:t>Semiotikoje atlikėjas – pagal </a:t>
            </a:r>
            <a:r>
              <a:rPr lang="lt-LT" b="1" dirty="0"/>
              <a:t>veikimo būdą</a:t>
            </a:r>
            <a:r>
              <a:rPr lang="lt-LT" dirty="0"/>
              <a:t> </a:t>
            </a:r>
          </a:p>
          <a:p>
            <a:r>
              <a:rPr lang="lt-LT" dirty="0"/>
              <a:t>Kaip veikimo būdas priklauso nuo kūniškos tapatybės</a:t>
            </a:r>
          </a:p>
          <a:p>
            <a:endParaRPr lang="lt-LT" dirty="0"/>
          </a:p>
        </p:txBody>
      </p:sp>
    </p:spTree>
    <p:extLst>
      <p:ext uri="{BB962C8B-B14F-4D97-AF65-F5344CB8AC3E}">
        <p14:creationId xmlns:p14="http://schemas.microsoft.com/office/powerpoint/2010/main" val="2666045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826CD-8870-C230-8199-FFABF86ECE2B}"/>
              </a:ext>
            </a:extLst>
          </p:cNvPr>
          <p:cNvSpPr>
            <a:spLocks noGrp="1"/>
          </p:cNvSpPr>
          <p:nvPr>
            <p:ph type="title"/>
          </p:nvPr>
        </p:nvSpPr>
        <p:spPr/>
        <p:txBody>
          <a:bodyPr/>
          <a:lstStyle/>
          <a:p>
            <a:r>
              <a:rPr lang="fr-FR" dirty="0"/>
              <a:t>Ricœur</a:t>
            </a:r>
            <a:r>
              <a:rPr lang="lt-LT" dirty="0"/>
              <a:t> tapatybės apibrėžimas</a:t>
            </a:r>
          </a:p>
        </p:txBody>
      </p:sp>
      <p:sp>
        <p:nvSpPr>
          <p:cNvPr id="3" name="Content Placeholder 2">
            <a:extLst>
              <a:ext uri="{FF2B5EF4-FFF2-40B4-BE49-F238E27FC236}">
                <a16:creationId xmlns:a16="http://schemas.microsoft.com/office/drawing/2014/main" id="{B9DE503E-DF25-7DE3-1329-A107E1F0C9B5}"/>
              </a:ext>
            </a:extLst>
          </p:cNvPr>
          <p:cNvSpPr>
            <a:spLocks noGrp="1"/>
          </p:cNvSpPr>
          <p:nvPr>
            <p:ph idx="1"/>
          </p:nvPr>
        </p:nvSpPr>
        <p:spPr>
          <a:xfrm>
            <a:off x="838200" y="1825624"/>
            <a:ext cx="10515600" cy="4798459"/>
          </a:xfrm>
        </p:spPr>
        <p:txBody>
          <a:bodyPr>
            <a:normAutofit/>
          </a:bodyPr>
          <a:lstStyle/>
          <a:p>
            <a:pPr marL="0" indent="0">
              <a:buNone/>
            </a:pPr>
            <a:r>
              <a:rPr lang="lt-LT" dirty="0"/>
              <a:t>Tapatybę (</a:t>
            </a:r>
            <a:r>
              <a:rPr lang="lt-LT" sz="2800" i="1" dirty="0" err="1"/>
              <a:t>identité</a:t>
            </a:r>
            <a:r>
              <a:rPr lang="lt-LT" dirty="0"/>
              <a:t>) sudaro:</a:t>
            </a:r>
          </a:p>
          <a:p>
            <a:r>
              <a:rPr lang="lt-LT" dirty="0"/>
              <a:t>Tapatumas (</a:t>
            </a:r>
            <a:r>
              <a:rPr lang="lt-LT" i="1" dirty="0"/>
              <a:t>idem</a:t>
            </a:r>
            <a:r>
              <a:rPr lang="lt-LT" dirty="0"/>
              <a:t>) – prigimtinės struktūros išsaugojimas; kas nors atpažįstamas kaip tas pats*. </a:t>
            </a:r>
            <a:br>
              <a:rPr lang="lt-LT" dirty="0"/>
            </a:br>
            <a:r>
              <a:rPr lang="lt-LT" dirty="0"/>
              <a:t>Nepriklauso nuo individo valios.</a:t>
            </a:r>
          </a:p>
          <a:p>
            <a:r>
              <a:rPr lang="lt-LT" dirty="0" err="1"/>
              <a:t>Patybė</a:t>
            </a:r>
            <a:r>
              <a:rPr lang="lt-LT" dirty="0"/>
              <a:t> (</a:t>
            </a:r>
            <a:r>
              <a:rPr lang="lt-LT" i="1" dirty="0"/>
              <a:t>ipse</a:t>
            </a:r>
            <a:r>
              <a:rPr lang="lt-LT" dirty="0"/>
              <a:t>) – pažado, duoto žodžio laikymasis. </a:t>
            </a:r>
            <a:br>
              <a:rPr lang="lt-LT" dirty="0"/>
            </a:br>
            <a:r>
              <a:rPr lang="lt-LT" dirty="0"/>
              <a:t>Individo valios rezultatas.</a:t>
            </a:r>
          </a:p>
          <a:p>
            <a:endParaRPr lang="lt-LT" dirty="0"/>
          </a:p>
          <a:p>
            <a:pPr marL="0" indent="0">
              <a:buNone/>
            </a:pPr>
            <a:r>
              <a:rPr lang="lt-LT" dirty="0"/>
              <a:t>Galima įtampa: įpročiai, charakteris </a:t>
            </a:r>
            <a:r>
              <a:rPr lang="lt-LT" i="1" dirty="0"/>
              <a:t>vs.</a:t>
            </a:r>
            <a:r>
              <a:rPr lang="lt-LT" dirty="0"/>
              <a:t> pažado laikymasis</a:t>
            </a:r>
          </a:p>
          <a:p>
            <a:pPr marL="0" indent="0">
              <a:buNone/>
            </a:pPr>
            <a:endParaRPr lang="lt-LT" dirty="0"/>
          </a:p>
          <a:p>
            <a:pPr marL="0" indent="0">
              <a:buNone/>
            </a:pPr>
            <a:r>
              <a:rPr lang="lt-LT" sz="2200" dirty="0"/>
              <a:t>* Šioje plotmėje nėra Pats; idem – daikto tapatybė (</a:t>
            </a:r>
            <a:r>
              <a:rPr lang="lt-LT" sz="2400" dirty="0" err="1"/>
              <a:t>mêmeté</a:t>
            </a:r>
            <a:r>
              <a:rPr lang="lt-LT" sz="2200" dirty="0"/>
              <a:t>) </a:t>
            </a:r>
          </a:p>
        </p:txBody>
      </p:sp>
    </p:spTree>
    <p:extLst>
      <p:ext uri="{BB962C8B-B14F-4D97-AF65-F5344CB8AC3E}">
        <p14:creationId xmlns:p14="http://schemas.microsoft.com/office/powerpoint/2010/main" val="3285093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3D5D7-F3DB-6AA1-83AD-527CF6A4C280}"/>
              </a:ext>
            </a:extLst>
          </p:cNvPr>
          <p:cNvSpPr>
            <a:spLocks noGrp="1"/>
          </p:cNvSpPr>
          <p:nvPr>
            <p:ph type="title"/>
          </p:nvPr>
        </p:nvSpPr>
        <p:spPr/>
        <p:txBody>
          <a:bodyPr/>
          <a:lstStyle/>
          <a:p>
            <a:r>
              <a:rPr lang="lt-LT" dirty="0"/>
              <a:t>Fontanille </a:t>
            </a:r>
            <a:r>
              <a:rPr lang="lt-LT" i="1" dirty="0"/>
              <a:t>Pats (Soi)</a:t>
            </a:r>
            <a:r>
              <a:rPr lang="lt-LT" dirty="0"/>
              <a:t> aktantas</a:t>
            </a:r>
          </a:p>
        </p:txBody>
      </p:sp>
      <p:sp>
        <p:nvSpPr>
          <p:cNvPr id="3" name="Content Placeholder 2">
            <a:extLst>
              <a:ext uri="{FF2B5EF4-FFF2-40B4-BE49-F238E27FC236}">
                <a16:creationId xmlns:a16="http://schemas.microsoft.com/office/drawing/2014/main" id="{504FC6AD-3300-081B-AA32-BFC2431FA6D1}"/>
              </a:ext>
            </a:extLst>
          </p:cNvPr>
          <p:cNvSpPr>
            <a:spLocks noGrp="1"/>
          </p:cNvSpPr>
          <p:nvPr>
            <p:ph idx="1"/>
          </p:nvPr>
        </p:nvSpPr>
        <p:spPr>
          <a:xfrm>
            <a:off x="838200" y="1616149"/>
            <a:ext cx="10515600" cy="5152786"/>
          </a:xfrm>
        </p:spPr>
        <p:txBody>
          <a:bodyPr>
            <a:normAutofit fontScale="92500" lnSpcReduction="20000"/>
          </a:bodyPr>
          <a:lstStyle/>
          <a:p>
            <a:pPr marL="0" indent="0">
              <a:buNone/>
            </a:pPr>
            <a:r>
              <a:rPr lang="lt-LT" sz="3000" i="1" dirty="0"/>
              <a:t>Pats-idem</a:t>
            </a:r>
          </a:p>
          <a:p>
            <a:r>
              <a:rPr lang="lt-LT" dirty="0"/>
              <a:t>Programuotas veikimas pagal teminį vaidmenį („iš įpročio“)</a:t>
            </a:r>
          </a:p>
          <a:p>
            <a:r>
              <a:rPr lang="lt-LT" dirty="0"/>
              <a:t>Reguliarumas, tų pačių veiksmų kartojimas (</a:t>
            </a:r>
            <a:r>
              <a:rPr lang="lt-LT" i="1" dirty="0"/>
              <a:t>tolydumas</a:t>
            </a:r>
            <a:r>
              <a:rPr lang="lt-LT" dirty="0"/>
              <a:t>)</a:t>
            </a:r>
          </a:p>
          <a:p>
            <a:r>
              <a:rPr lang="lt-LT" dirty="0"/>
              <a:t>Priklausymas </a:t>
            </a:r>
            <a:r>
              <a:rPr lang="lt-LT" i="1" dirty="0"/>
              <a:t>kolektyvinei</a:t>
            </a:r>
            <a:r>
              <a:rPr lang="lt-LT" dirty="0"/>
              <a:t> verčių sistemai</a:t>
            </a:r>
          </a:p>
          <a:p>
            <a:r>
              <a:rPr lang="lt-LT" dirty="0"/>
              <a:t>Vykdo kažkieno iš anksto nustatytą / primestą NP (privalėjimo modalumas)</a:t>
            </a:r>
          </a:p>
          <a:p>
            <a:endParaRPr lang="lt-LT" dirty="0"/>
          </a:p>
          <a:p>
            <a:pPr marL="0" indent="0">
              <a:buNone/>
            </a:pPr>
            <a:r>
              <a:rPr lang="lt-LT" sz="3000" i="1" dirty="0"/>
              <a:t>Pats-ipse</a:t>
            </a:r>
          </a:p>
          <a:p>
            <a:r>
              <a:rPr lang="lt-LT" dirty="0"/>
              <a:t>Kryptingas veikimas</a:t>
            </a:r>
          </a:p>
          <a:p>
            <a:r>
              <a:rPr lang="lt-LT" dirty="0"/>
              <a:t>Veikiant galimi nereguliarumai ir </a:t>
            </a:r>
            <a:r>
              <a:rPr lang="lt-LT" i="1" dirty="0" err="1"/>
              <a:t>skaidytumas</a:t>
            </a:r>
            <a:r>
              <a:rPr lang="lt-LT" dirty="0"/>
              <a:t> (</a:t>
            </a:r>
            <a:r>
              <a:rPr lang="lt-LT" i="1" dirty="0"/>
              <a:t>pertrūkiai)</a:t>
            </a:r>
          </a:p>
          <a:p>
            <a:r>
              <a:rPr lang="lt-LT" i="1" dirty="0"/>
              <a:t>Individuali</a:t>
            </a:r>
            <a:r>
              <a:rPr lang="lt-LT" dirty="0"/>
              <a:t> verčių sistema </a:t>
            </a:r>
          </a:p>
          <a:p>
            <a:r>
              <a:rPr lang="lt-LT" dirty="0"/>
              <a:t>Asmeninis apsisprendimas siekti savitos NP nepaisant dominuojančios verčių sistemos</a:t>
            </a:r>
          </a:p>
        </p:txBody>
      </p:sp>
    </p:spTree>
    <p:extLst>
      <p:ext uri="{BB962C8B-B14F-4D97-AF65-F5344CB8AC3E}">
        <p14:creationId xmlns:p14="http://schemas.microsoft.com/office/powerpoint/2010/main" val="3864922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BEF08-711B-C95E-1CCB-D377E3B15D7D}"/>
              </a:ext>
            </a:extLst>
          </p:cNvPr>
          <p:cNvSpPr>
            <a:spLocks noGrp="1"/>
          </p:cNvSpPr>
          <p:nvPr>
            <p:ph type="title"/>
          </p:nvPr>
        </p:nvSpPr>
        <p:spPr/>
        <p:txBody>
          <a:bodyPr/>
          <a:lstStyle/>
          <a:p>
            <a:pPr algn="ctr"/>
            <a:r>
              <a:rPr lang="lt-LT" dirty="0"/>
              <a:t>Judantis kūnas</a:t>
            </a:r>
          </a:p>
        </p:txBody>
      </p:sp>
      <p:sp>
        <p:nvSpPr>
          <p:cNvPr id="5" name="Content Placeholder 2">
            <a:extLst>
              <a:ext uri="{FF2B5EF4-FFF2-40B4-BE49-F238E27FC236}">
                <a16:creationId xmlns:a16="http://schemas.microsoft.com/office/drawing/2014/main" id="{49B0BBE3-1C01-9D34-24ED-300E76EBBCFC}"/>
              </a:ext>
            </a:extLst>
          </p:cNvPr>
          <p:cNvSpPr txBox="1">
            <a:spLocks/>
          </p:cNvSpPr>
          <p:nvPr/>
        </p:nvSpPr>
        <p:spPr>
          <a:xfrm>
            <a:off x="6411685" y="2083297"/>
            <a:ext cx="4463142" cy="16931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dirty="0"/>
              <a:t>Pats (savas kūnas)</a:t>
            </a:r>
            <a:endParaRPr lang="it-IT" i="1" dirty="0"/>
          </a:p>
          <a:p>
            <a:pPr marL="0" indent="0" algn="ctr">
              <a:buNone/>
            </a:pPr>
            <a:r>
              <a:rPr lang="lt-LT" dirty="0"/>
              <a:t>naratyvinės programos</a:t>
            </a:r>
            <a:endParaRPr lang="it-IT" dirty="0"/>
          </a:p>
        </p:txBody>
      </p:sp>
      <p:sp>
        <p:nvSpPr>
          <p:cNvPr id="6" name="Content Placeholder 2">
            <a:extLst>
              <a:ext uri="{FF2B5EF4-FFF2-40B4-BE49-F238E27FC236}">
                <a16:creationId xmlns:a16="http://schemas.microsoft.com/office/drawing/2014/main" id="{2BEADC51-E98C-47FC-8747-6332454FDCD2}"/>
              </a:ext>
            </a:extLst>
          </p:cNvPr>
          <p:cNvSpPr txBox="1">
            <a:spLocks/>
          </p:cNvSpPr>
          <p:nvPr/>
        </p:nvSpPr>
        <p:spPr>
          <a:xfrm>
            <a:off x="8643256" y="3873600"/>
            <a:ext cx="3435809"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-ipse</a:t>
            </a:r>
            <a:r>
              <a:rPr lang="lt-LT" dirty="0"/>
              <a:t>:</a:t>
            </a:r>
            <a:r>
              <a:rPr lang="it-IT" dirty="0"/>
              <a:t> </a:t>
            </a:r>
            <a:r>
              <a:rPr lang="lt-LT" dirty="0"/>
              <a:t>veiksmai priklauso nuo  individualaus siekio</a:t>
            </a:r>
          </a:p>
        </p:txBody>
      </p:sp>
      <p:cxnSp>
        <p:nvCxnSpPr>
          <p:cNvPr id="7" name="Straight Arrow Connector 6">
            <a:extLst>
              <a:ext uri="{FF2B5EF4-FFF2-40B4-BE49-F238E27FC236}">
                <a16:creationId xmlns:a16="http://schemas.microsoft.com/office/drawing/2014/main" id="{04535AE6-2540-57EF-0D8F-B05E0215120E}"/>
              </a:ext>
            </a:extLst>
          </p:cNvPr>
          <p:cNvCxnSpPr>
            <a:cxnSpLocks/>
          </p:cNvCxnSpPr>
          <p:nvPr/>
        </p:nvCxnSpPr>
        <p:spPr>
          <a:xfrm flipH="1">
            <a:off x="3254829" y="1302713"/>
            <a:ext cx="474199" cy="5369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a:extLst>
              <a:ext uri="{FF2B5EF4-FFF2-40B4-BE49-F238E27FC236}">
                <a16:creationId xmlns:a16="http://schemas.microsoft.com/office/drawing/2014/main" id="{827C7FEA-238F-F42E-1AF4-C4AE93304B44}"/>
              </a:ext>
            </a:extLst>
          </p:cNvPr>
          <p:cNvCxnSpPr>
            <a:cxnSpLocks/>
          </p:cNvCxnSpPr>
          <p:nvPr/>
        </p:nvCxnSpPr>
        <p:spPr>
          <a:xfrm>
            <a:off x="8042161" y="1315337"/>
            <a:ext cx="514010" cy="54684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B27D991D-3C26-3B64-7655-9D38C26244B1}"/>
              </a:ext>
            </a:extLst>
          </p:cNvPr>
          <p:cNvCxnSpPr>
            <a:cxnSpLocks/>
          </p:cNvCxnSpPr>
          <p:nvPr/>
        </p:nvCxnSpPr>
        <p:spPr>
          <a:xfrm>
            <a:off x="9361714" y="3058886"/>
            <a:ext cx="564704" cy="72466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514DCEBF-95DD-484B-0A3B-FF75B2EA1176}"/>
              </a:ext>
            </a:extLst>
          </p:cNvPr>
          <p:cNvCxnSpPr>
            <a:cxnSpLocks/>
          </p:cNvCxnSpPr>
          <p:nvPr/>
        </p:nvCxnSpPr>
        <p:spPr>
          <a:xfrm flipH="1">
            <a:off x="7368960" y="3058886"/>
            <a:ext cx="566726" cy="7260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Content Placeholder 2">
            <a:extLst>
              <a:ext uri="{FF2B5EF4-FFF2-40B4-BE49-F238E27FC236}">
                <a16:creationId xmlns:a16="http://schemas.microsoft.com/office/drawing/2014/main" id="{5A1699A5-FC70-EBE6-C821-F2C157701C99}"/>
              </a:ext>
            </a:extLst>
          </p:cNvPr>
          <p:cNvSpPr txBox="1">
            <a:spLocks/>
          </p:cNvSpPr>
          <p:nvPr/>
        </p:nvSpPr>
        <p:spPr>
          <a:xfrm>
            <a:off x="4880875" y="3905452"/>
            <a:ext cx="3228982" cy="294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-idem</a:t>
            </a:r>
            <a:r>
              <a:rPr lang="lt-LT" dirty="0"/>
              <a:t>:</a:t>
            </a:r>
            <a:r>
              <a:rPr lang="it-IT" dirty="0"/>
              <a:t> </a:t>
            </a:r>
            <a:r>
              <a:rPr lang="lt-LT" dirty="0"/>
              <a:t>tų pačių veiksmų kartojimas</a:t>
            </a:r>
            <a:endParaRPr lang="it-IT" dirty="0"/>
          </a:p>
        </p:txBody>
      </p:sp>
      <p:sp>
        <p:nvSpPr>
          <p:cNvPr id="3" name="Content Placeholder 2">
            <a:extLst>
              <a:ext uri="{FF2B5EF4-FFF2-40B4-BE49-F238E27FC236}">
                <a16:creationId xmlns:a16="http://schemas.microsoft.com/office/drawing/2014/main" id="{6FCBDF3C-2F94-DBB9-69BF-86984E99E622}"/>
              </a:ext>
            </a:extLst>
          </p:cNvPr>
          <p:cNvSpPr txBox="1">
            <a:spLocks/>
          </p:cNvSpPr>
          <p:nvPr/>
        </p:nvSpPr>
        <p:spPr>
          <a:xfrm>
            <a:off x="4880875" y="5643764"/>
            <a:ext cx="3228982" cy="98810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dirty="0"/>
              <a:t>Veikimas pagal socialinius vaidmenis</a:t>
            </a:r>
            <a:endParaRPr lang="it-IT" dirty="0"/>
          </a:p>
        </p:txBody>
      </p:sp>
      <p:sp>
        <p:nvSpPr>
          <p:cNvPr id="8" name="Content Placeholder 2">
            <a:extLst>
              <a:ext uri="{FF2B5EF4-FFF2-40B4-BE49-F238E27FC236}">
                <a16:creationId xmlns:a16="http://schemas.microsoft.com/office/drawing/2014/main" id="{98749B1F-1638-23B3-0BDA-8E425AC6B679}"/>
              </a:ext>
            </a:extLst>
          </p:cNvPr>
          <p:cNvSpPr txBox="1">
            <a:spLocks/>
          </p:cNvSpPr>
          <p:nvPr/>
        </p:nvSpPr>
        <p:spPr>
          <a:xfrm>
            <a:off x="8643257" y="5515261"/>
            <a:ext cx="3435809" cy="13255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sz="2600" dirty="0"/>
              <a:t>Veikimas nepriklausomai nuo socialinių vaidmenų</a:t>
            </a:r>
            <a:endParaRPr lang="it-IT" sz="2600" dirty="0"/>
          </a:p>
        </p:txBody>
      </p:sp>
      <p:sp>
        <p:nvSpPr>
          <p:cNvPr id="20" name="Content Placeholder 2">
            <a:extLst>
              <a:ext uri="{FF2B5EF4-FFF2-40B4-BE49-F238E27FC236}">
                <a16:creationId xmlns:a16="http://schemas.microsoft.com/office/drawing/2014/main" id="{74AA7177-E791-1D66-F70A-512A6BFD5DF2}"/>
              </a:ext>
            </a:extLst>
          </p:cNvPr>
          <p:cNvSpPr txBox="1">
            <a:spLocks/>
          </p:cNvSpPr>
          <p:nvPr/>
        </p:nvSpPr>
        <p:spPr>
          <a:xfrm>
            <a:off x="1054548" y="2006786"/>
            <a:ext cx="3657599" cy="25003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dirty="0"/>
              <a:t>Aš</a:t>
            </a:r>
            <a:r>
              <a:rPr lang="lt-LT" dirty="0"/>
              <a:t> (</a:t>
            </a:r>
            <a:r>
              <a:rPr lang="lt-LT" b="1" dirty="0"/>
              <a:t>gyvasis kūnas</a:t>
            </a:r>
            <a:r>
              <a:rPr lang="lt-LT" dirty="0"/>
              <a:t>)</a:t>
            </a:r>
          </a:p>
          <a:p>
            <a:pPr marL="0" indent="0" algn="ctr">
              <a:buNone/>
            </a:pPr>
            <a:r>
              <a:rPr lang="lt-LT" dirty="0"/>
              <a:t>pulsacija, susitraukimas, išsiplėtimas</a:t>
            </a:r>
          </a:p>
          <a:p>
            <a:pPr marL="0" indent="0" algn="ctr">
              <a:buNone/>
            </a:pPr>
            <a:endParaRPr lang="it-IT" dirty="0"/>
          </a:p>
        </p:txBody>
      </p:sp>
      <p:sp>
        <p:nvSpPr>
          <p:cNvPr id="4" name="Content Placeholder 2">
            <a:extLst>
              <a:ext uri="{FF2B5EF4-FFF2-40B4-BE49-F238E27FC236}">
                <a16:creationId xmlns:a16="http://schemas.microsoft.com/office/drawing/2014/main" id="{9013D653-0522-7BCC-FCB6-72F803C9301C}"/>
              </a:ext>
            </a:extLst>
          </p:cNvPr>
          <p:cNvSpPr txBox="1">
            <a:spLocks/>
          </p:cNvSpPr>
          <p:nvPr/>
        </p:nvSpPr>
        <p:spPr>
          <a:xfrm>
            <a:off x="1268856" y="5643763"/>
            <a:ext cx="3228982" cy="988103"/>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dirty="0"/>
              <a:t>Spontaniškas, nevalingas veikimas</a:t>
            </a:r>
            <a:endParaRPr lang="it-IT" dirty="0"/>
          </a:p>
        </p:txBody>
      </p:sp>
    </p:spTree>
    <p:extLst>
      <p:ext uri="{BB962C8B-B14F-4D97-AF65-F5344CB8AC3E}">
        <p14:creationId xmlns:p14="http://schemas.microsoft.com/office/powerpoint/2010/main" val="21838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7" grpId="0"/>
      <p:bldP spid="3" grpId="0"/>
      <p:bldP spid="8" grpId="0"/>
      <p:bldP spid="20" grpId="0"/>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CF30C-2456-6D15-2097-1613BDA6A446}"/>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30C4957C-3547-D5A5-C9BA-EF1703E204EB}"/>
              </a:ext>
            </a:extLst>
          </p:cNvPr>
          <p:cNvSpPr txBox="1">
            <a:spLocks/>
          </p:cNvSpPr>
          <p:nvPr/>
        </p:nvSpPr>
        <p:spPr>
          <a:xfrm>
            <a:off x="4013414" y="895151"/>
            <a:ext cx="4463142" cy="16931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dirty="0"/>
              <a:t>Pats (savas kūnas)</a:t>
            </a:r>
            <a:endParaRPr lang="it-IT" i="1" dirty="0"/>
          </a:p>
          <a:p>
            <a:pPr marL="0" indent="0" algn="ctr">
              <a:buNone/>
            </a:pPr>
            <a:r>
              <a:rPr lang="lt-LT" dirty="0"/>
              <a:t>naratyvinės programos</a:t>
            </a:r>
            <a:endParaRPr lang="it-IT" dirty="0"/>
          </a:p>
          <a:p>
            <a:pPr marL="0" indent="0" algn="ctr">
              <a:buNone/>
            </a:pPr>
            <a:endParaRPr lang="it-IT" dirty="0"/>
          </a:p>
        </p:txBody>
      </p:sp>
      <p:sp>
        <p:nvSpPr>
          <p:cNvPr id="6" name="Content Placeholder 2">
            <a:extLst>
              <a:ext uri="{FF2B5EF4-FFF2-40B4-BE49-F238E27FC236}">
                <a16:creationId xmlns:a16="http://schemas.microsoft.com/office/drawing/2014/main" id="{8A8A3674-AB3D-C0AC-47D0-0200D377F321}"/>
              </a:ext>
            </a:extLst>
          </p:cNvPr>
          <p:cNvSpPr txBox="1">
            <a:spLocks/>
          </p:cNvSpPr>
          <p:nvPr/>
        </p:nvSpPr>
        <p:spPr>
          <a:xfrm>
            <a:off x="7994671" y="2328013"/>
            <a:ext cx="2804437" cy="294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-ipse</a:t>
            </a:r>
            <a:r>
              <a:rPr lang="lt-LT" dirty="0"/>
              <a:t>:</a:t>
            </a:r>
            <a:r>
              <a:rPr lang="it-IT" dirty="0"/>
              <a:t> </a:t>
            </a:r>
            <a:r>
              <a:rPr lang="lt-LT" dirty="0"/>
              <a:t>individualus veikimas nepriklausomai nuo socialinių vaidmenų</a:t>
            </a:r>
            <a:endParaRPr lang="it-IT" dirty="0"/>
          </a:p>
        </p:txBody>
      </p:sp>
      <p:cxnSp>
        <p:nvCxnSpPr>
          <p:cNvPr id="13" name="Straight Arrow Connector 12">
            <a:extLst>
              <a:ext uri="{FF2B5EF4-FFF2-40B4-BE49-F238E27FC236}">
                <a16:creationId xmlns:a16="http://schemas.microsoft.com/office/drawing/2014/main" id="{5469C49A-4700-8DEF-F1FC-257146D602B0}"/>
              </a:ext>
            </a:extLst>
          </p:cNvPr>
          <p:cNvCxnSpPr>
            <a:cxnSpLocks/>
          </p:cNvCxnSpPr>
          <p:nvPr/>
        </p:nvCxnSpPr>
        <p:spPr>
          <a:xfrm>
            <a:off x="7286962" y="1981200"/>
            <a:ext cx="541568" cy="6071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E9663AA9-C313-4032-6D04-8A59343F4259}"/>
              </a:ext>
            </a:extLst>
          </p:cNvPr>
          <p:cNvCxnSpPr>
            <a:cxnSpLocks/>
          </p:cNvCxnSpPr>
          <p:nvPr/>
        </p:nvCxnSpPr>
        <p:spPr>
          <a:xfrm flipH="1">
            <a:off x="4851427" y="1981200"/>
            <a:ext cx="439505" cy="6071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Content Placeholder 2">
            <a:extLst>
              <a:ext uri="{FF2B5EF4-FFF2-40B4-BE49-F238E27FC236}">
                <a16:creationId xmlns:a16="http://schemas.microsoft.com/office/drawing/2014/main" id="{1077E3B0-4632-9438-639D-D89B45E9DEB7}"/>
              </a:ext>
            </a:extLst>
          </p:cNvPr>
          <p:cNvSpPr txBox="1">
            <a:spLocks/>
          </p:cNvSpPr>
          <p:nvPr/>
        </p:nvSpPr>
        <p:spPr>
          <a:xfrm>
            <a:off x="2532614" y="2390463"/>
            <a:ext cx="2372425" cy="294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-idem</a:t>
            </a:r>
            <a:r>
              <a:rPr lang="lt-LT" dirty="0"/>
              <a:t>:</a:t>
            </a:r>
            <a:r>
              <a:rPr lang="it-IT" dirty="0"/>
              <a:t> </a:t>
            </a:r>
            <a:br>
              <a:rPr lang="lt-LT" dirty="0"/>
            </a:br>
            <a:r>
              <a:rPr lang="lt-LT" dirty="0"/>
              <a:t>Veikimas pagal socialinius vaidmenis</a:t>
            </a:r>
            <a:endParaRPr lang="it-IT" dirty="0"/>
          </a:p>
          <a:p>
            <a:pPr marL="0" indent="0" algn="ctr">
              <a:buNone/>
            </a:pPr>
            <a:endParaRPr lang="it-IT" dirty="0"/>
          </a:p>
        </p:txBody>
      </p:sp>
      <p:sp>
        <p:nvSpPr>
          <p:cNvPr id="23" name="Content Placeholder 2">
            <a:extLst>
              <a:ext uri="{FF2B5EF4-FFF2-40B4-BE49-F238E27FC236}">
                <a16:creationId xmlns:a16="http://schemas.microsoft.com/office/drawing/2014/main" id="{4BF763D5-E339-BAED-CF5E-2072E2E99AB9}"/>
              </a:ext>
            </a:extLst>
          </p:cNvPr>
          <p:cNvSpPr txBox="1">
            <a:spLocks/>
          </p:cNvSpPr>
          <p:nvPr/>
        </p:nvSpPr>
        <p:spPr>
          <a:xfrm>
            <a:off x="3746749" y="4550229"/>
            <a:ext cx="5199956" cy="19594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Aš (gyvasis kūnas)</a:t>
            </a:r>
          </a:p>
          <a:p>
            <a:pPr marL="0" indent="0" algn="ctr">
              <a:buNone/>
            </a:pPr>
            <a:endParaRPr lang="lt-LT" i="1" dirty="0"/>
          </a:p>
          <a:p>
            <a:pPr marL="0" indent="0" algn="ctr">
              <a:buNone/>
            </a:pPr>
            <a:r>
              <a:rPr lang="lt-LT" dirty="0"/>
              <a:t>Nevalingi veiksmai </a:t>
            </a:r>
            <a:endParaRPr lang="it-IT" dirty="0"/>
          </a:p>
        </p:txBody>
      </p:sp>
      <p:sp>
        <p:nvSpPr>
          <p:cNvPr id="24" name="Arrow: Curved Right 23">
            <a:extLst>
              <a:ext uri="{FF2B5EF4-FFF2-40B4-BE49-F238E27FC236}">
                <a16:creationId xmlns:a16="http://schemas.microsoft.com/office/drawing/2014/main" id="{8D1C4CAC-4C96-6DDD-D8B7-E001962CF788}"/>
              </a:ext>
            </a:extLst>
          </p:cNvPr>
          <p:cNvSpPr/>
          <p:nvPr/>
        </p:nvSpPr>
        <p:spPr>
          <a:xfrm rot="16200000">
            <a:off x="5952844" y="2633024"/>
            <a:ext cx="787765" cy="5006073"/>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a:solidFill>
                <a:schemeClr val="tx1"/>
              </a:solidFill>
            </a:endParaRPr>
          </a:p>
        </p:txBody>
      </p:sp>
    </p:spTree>
    <p:extLst>
      <p:ext uri="{BB962C8B-B14F-4D97-AF65-F5344CB8AC3E}">
        <p14:creationId xmlns:p14="http://schemas.microsoft.com/office/powerpoint/2010/main" val="4264907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46390-2875-B1F1-CBA3-306382C86362}"/>
              </a:ext>
            </a:extLst>
          </p:cNvPr>
          <p:cNvSpPr>
            <a:spLocks noGrp="1"/>
          </p:cNvSpPr>
          <p:nvPr>
            <p:ph type="title"/>
          </p:nvPr>
        </p:nvSpPr>
        <p:spPr/>
        <p:txBody>
          <a:bodyPr/>
          <a:lstStyle/>
          <a:p>
            <a:r>
              <a:rPr lang="lt-LT" dirty="0"/>
              <a:t>Fontanille kūniški aktantai</a:t>
            </a:r>
          </a:p>
        </p:txBody>
      </p:sp>
      <p:sp>
        <p:nvSpPr>
          <p:cNvPr id="3" name="Content Placeholder 2">
            <a:extLst>
              <a:ext uri="{FF2B5EF4-FFF2-40B4-BE49-F238E27FC236}">
                <a16:creationId xmlns:a16="http://schemas.microsoft.com/office/drawing/2014/main" id="{93BECC3B-63F4-F235-1CB7-B7739AC941C5}"/>
              </a:ext>
            </a:extLst>
          </p:cNvPr>
          <p:cNvSpPr>
            <a:spLocks noGrp="1"/>
          </p:cNvSpPr>
          <p:nvPr>
            <p:ph idx="1"/>
          </p:nvPr>
        </p:nvSpPr>
        <p:spPr>
          <a:xfrm>
            <a:off x="838200" y="1555668"/>
            <a:ext cx="10515600" cy="5153889"/>
          </a:xfrm>
        </p:spPr>
        <p:txBody>
          <a:bodyPr>
            <a:normAutofit fontScale="92500"/>
          </a:bodyPr>
          <a:lstStyle/>
          <a:p>
            <a:pPr marL="0" indent="0">
              <a:buNone/>
            </a:pPr>
            <a:r>
              <a:rPr lang="lt-LT" dirty="0"/>
              <a:t>Aktantai – skirtingos NP. Fontanille pvz. afrikietiškas mitas apie pabaisą </a:t>
            </a:r>
            <a:r>
              <a:rPr lang="lt-LT" dirty="0" err="1"/>
              <a:t>Ciklopę</a:t>
            </a:r>
            <a:r>
              <a:rPr lang="lt-LT" dirty="0"/>
              <a:t>. </a:t>
            </a:r>
          </a:p>
          <a:p>
            <a:r>
              <a:rPr lang="lt-LT" i="1" dirty="0"/>
              <a:t>Pats-idem</a:t>
            </a:r>
            <a:r>
              <a:rPr lang="lt-LT" dirty="0"/>
              <a:t> NP: veikėjas neatsižvelgia į individualią situaciją ir elgiasi pagal iš anksto nustatytas normas ir taisykles.</a:t>
            </a:r>
          </a:p>
          <a:p>
            <a:r>
              <a:rPr lang="lt-LT" i="1" dirty="0"/>
              <a:t>Aš</a:t>
            </a:r>
            <a:r>
              <a:rPr lang="lt-LT" dirty="0"/>
              <a:t> atlieka spontanišką veiksmą, klaidą, iš kurios gimsta nauja NP. Siejama su atsitiktiniu veiksmu ir neatitinkančiu normų</a:t>
            </a:r>
          </a:p>
          <a:p>
            <a:r>
              <a:rPr lang="lt-LT" i="1" dirty="0"/>
              <a:t>Pats-ipse</a:t>
            </a:r>
            <a:r>
              <a:rPr lang="lt-LT" dirty="0"/>
              <a:t> NP: atsitiktinumas lemia atsidūrimą unikalioje situacijoje ir reikalauja naujo veikimo būdo bei valingo sprendimo. </a:t>
            </a:r>
            <a:br>
              <a:rPr lang="lt-LT" dirty="0"/>
            </a:br>
            <a:r>
              <a:rPr lang="lt-LT" dirty="0"/>
              <a:t>Individualaus tikslo siekimas, nepaisant vyraujančios verčių sistemos.</a:t>
            </a:r>
          </a:p>
          <a:p>
            <a:r>
              <a:rPr lang="lt-LT" dirty="0"/>
              <a:t>Neįmanomas visiškas kūniškų lygmenų atskyrimas</a:t>
            </a:r>
          </a:p>
          <a:p>
            <a:r>
              <a:rPr lang="lt-LT" dirty="0"/>
              <a:t>Svarbu atskleisti tarp jų kylančią įtampą (vieno dominavimą prieš kitą)</a:t>
            </a:r>
          </a:p>
        </p:txBody>
      </p:sp>
    </p:spTree>
    <p:extLst>
      <p:ext uri="{BB962C8B-B14F-4D97-AF65-F5344CB8AC3E}">
        <p14:creationId xmlns:p14="http://schemas.microsoft.com/office/powerpoint/2010/main" val="122010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384B7-E0CA-2063-9FD2-EC5CC244B53A}"/>
              </a:ext>
            </a:extLst>
          </p:cNvPr>
          <p:cNvSpPr>
            <a:spLocks noGrp="1"/>
          </p:cNvSpPr>
          <p:nvPr>
            <p:ph type="title"/>
          </p:nvPr>
        </p:nvSpPr>
        <p:spPr/>
        <p:txBody>
          <a:bodyPr/>
          <a:lstStyle/>
          <a:p>
            <a:r>
              <a:rPr lang="lt-LT" dirty="0"/>
              <a:t>Kūnas ≠ kūniškumas</a:t>
            </a:r>
          </a:p>
        </p:txBody>
      </p:sp>
      <p:sp>
        <p:nvSpPr>
          <p:cNvPr id="3" name="Content Placeholder 2">
            <a:extLst>
              <a:ext uri="{FF2B5EF4-FFF2-40B4-BE49-F238E27FC236}">
                <a16:creationId xmlns:a16="http://schemas.microsoft.com/office/drawing/2014/main" id="{5C055037-0226-4781-6132-3830F7B979DF}"/>
              </a:ext>
            </a:extLst>
          </p:cNvPr>
          <p:cNvSpPr>
            <a:spLocks noGrp="1"/>
          </p:cNvSpPr>
          <p:nvPr>
            <p:ph idx="1"/>
          </p:nvPr>
        </p:nvSpPr>
        <p:spPr>
          <a:xfrm>
            <a:off x="838200" y="1825625"/>
            <a:ext cx="10515600" cy="4667250"/>
          </a:xfrm>
        </p:spPr>
        <p:txBody>
          <a:bodyPr>
            <a:normAutofit/>
          </a:bodyPr>
          <a:lstStyle/>
          <a:p>
            <a:r>
              <a:rPr lang="lt-LT" dirty="0"/>
              <a:t>Kūnas – pavidalą turinti ir konkrečią padėtį erdvėje užimanti visuma, kurią galima atpažinti kaip pasaulio figūrą</a:t>
            </a:r>
          </a:p>
          <a:p>
            <a:r>
              <a:rPr lang="lt-LT" dirty="0"/>
              <a:t>Kūniškumas (platesnė sąvoka) – juslumas, kūniškas pasaulio patyrimas ir buvimo jame būdas. Apimanti ne tik fizinį pavidalą, bet ir kūnišką egzistenciją apskritai </a:t>
            </a:r>
            <a:endParaRPr lang="en-US" dirty="0"/>
          </a:p>
          <a:p>
            <a:endParaRPr lang="en-US" dirty="0"/>
          </a:p>
        </p:txBody>
      </p:sp>
    </p:spTree>
    <p:extLst>
      <p:ext uri="{BB962C8B-B14F-4D97-AF65-F5344CB8AC3E}">
        <p14:creationId xmlns:p14="http://schemas.microsoft.com/office/powerpoint/2010/main" val="17495567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A73C8-275D-24D7-4E2F-F344AA0B4370}"/>
            </a:ext>
          </a:extLst>
        </p:cNvPr>
        <p:cNvGrpSpPr/>
        <p:nvPr/>
      </p:nvGrpSpPr>
      <p:grpSpPr>
        <a:xfrm>
          <a:off x="0" y="0"/>
          <a:ext cx="0" cy="0"/>
          <a:chOff x="0" y="0"/>
          <a:chExt cx="0" cy="0"/>
        </a:xfrm>
      </p:grpSpPr>
      <p:sp>
        <p:nvSpPr>
          <p:cNvPr id="5" name="Content Placeholder 2">
            <a:extLst>
              <a:ext uri="{FF2B5EF4-FFF2-40B4-BE49-F238E27FC236}">
                <a16:creationId xmlns:a16="http://schemas.microsoft.com/office/drawing/2014/main" id="{DECB7156-8DD7-7DAF-953B-A416C656ADE5}"/>
              </a:ext>
            </a:extLst>
          </p:cNvPr>
          <p:cNvSpPr txBox="1">
            <a:spLocks/>
          </p:cNvSpPr>
          <p:nvPr/>
        </p:nvSpPr>
        <p:spPr>
          <a:xfrm>
            <a:off x="3864429" y="1624465"/>
            <a:ext cx="4463142" cy="16931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dirty="0"/>
              <a:t>Pats (savas kūnas)</a:t>
            </a:r>
            <a:endParaRPr lang="it-IT" i="1" dirty="0"/>
          </a:p>
          <a:p>
            <a:pPr marL="0" indent="0" algn="ctr">
              <a:buNone/>
            </a:pPr>
            <a:r>
              <a:rPr lang="lt-LT" dirty="0"/>
              <a:t>naratyvinės programos</a:t>
            </a:r>
            <a:endParaRPr lang="it-IT" dirty="0"/>
          </a:p>
          <a:p>
            <a:pPr marL="0" indent="0" algn="ctr">
              <a:buNone/>
            </a:pPr>
            <a:endParaRPr lang="it-IT" dirty="0"/>
          </a:p>
        </p:txBody>
      </p:sp>
      <p:sp>
        <p:nvSpPr>
          <p:cNvPr id="6" name="Content Placeholder 2">
            <a:extLst>
              <a:ext uri="{FF2B5EF4-FFF2-40B4-BE49-F238E27FC236}">
                <a16:creationId xmlns:a16="http://schemas.microsoft.com/office/drawing/2014/main" id="{96354384-A180-4172-19BF-0A37AE3857CB}"/>
              </a:ext>
            </a:extLst>
          </p:cNvPr>
          <p:cNvSpPr txBox="1">
            <a:spLocks/>
          </p:cNvSpPr>
          <p:nvPr/>
        </p:nvSpPr>
        <p:spPr>
          <a:xfrm>
            <a:off x="9119538" y="2896296"/>
            <a:ext cx="2804437" cy="294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-ipse</a:t>
            </a:r>
            <a:r>
              <a:rPr lang="lt-LT" dirty="0"/>
              <a:t>:</a:t>
            </a:r>
            <a:r>
              <a:rPr lang="it-IT" dirty="0"/>
              <a:t> </a:t>
            </a:r>
            <a:r>
              <a:rPr lang="lt-LT" dirty="0"/>
              <a:t>valingas veikimas pagal individualią verčių sistemą</a:t>
            </a:r>
          </a:p>
          <a:p>
            <a:pPr marL="0" indent="0" algn="ctr">
              <a:buNone/>
            </a:pPr>
            <a:endParaRPr lang="it-IT" dirty="0"/>
          </a:p>
        </p:txBody>
      </p:sp>
      <p:cxnSp>
        <p:nvCxnSpPr>
          <p:cNvPr id="13" name="Straight Arrow Connector 12">
            <a:extLst>
              <a:ext uri="{FF2B5EF4-FFF2-40B4-BE49-F238E27FC236}">
                <a16:creationId xmlns:a16="http://schemas.microsoft.com/office/drawing/2014/main" id="{D71F89C0-C9E0-81DE-5B82-BE46D08C3EF2}"/>
              </a:ext>
            </a:extLst>
          </p:cNvPr>
          <p:cNvCxnSpPr>
            <a:cxnSpLocks/>
          </p:cNvCxnSpPr>
          <p:nvPr/>
        </p:nvCxnSpPr>
        <p:spPr>
          <a:xfrm>
            <a:off x="8135483" y="2590292"/>
            <a:ext cx="1050428" cy="5379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3CA2CAAD-F361-6831-C2E3-8EE3D2A3725A}"/>
              </a:ext>
            </a:extLst>
          </p:cNvPr>
          <p:cNvCxnSpPr>
            <a:cxnSpLocks/>
          </p:cNvCxnSpPr>
          <p:nvPr/>
        </p:nvCxnSpPr>
        <p:spPr>
          <a:xfrm flipH="1">
            <a:off x="3006089" y="2471057"/>
            <a:ext cx="953219" cy="65715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7" name="Content Placeholder 2">
            <a:extLst>
              <a:ext uri="{FF2B5EF4-FFF2-40B4-BE49-F238E27FC236}">
                <a16:creationId xmlns:a16="http://schemas.microsoft.com/office/drawing/2014/main" id="{5C2E4DEF-B507-C918-EC2A-16A65A57D10C}"/>
              </a:ext>
            </a:extLst>
          </p:cNvPr>
          <p:cNvSpPr txBox="1">
            <a:spLocks/>
          </p:cNvSpPr>
          <p:nvPr/>
        </p:nvSpPr>
        <p:spPr>
          <a:xfrm>
            <a:off x="790075" y="3018921"/>
            <a:ext cx="2372425" cy="2947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Pats</a:t>
            </a:r>
            <a:r>
              <a:rPr lang="it-IT" b="1" i="1" dirty="0"/>
              <a:t>-idem</a:t>
            </a:r>
            <a:r>
              <a:rPr lang="lt-LT" dirty="0"/>
              <a:t>:</a:t>
            </a:r>
            <a:r>
              <a:rPr lang="it-IT" dirty="0"/>
              <a:t> </a:t>
            </a:r>
            <a:br>
              <a:rPr lang="lt-LT" dirty="0"/>
            </a:br>
            <a:r>
              <a:rPr lang="lt-LT" dirty="0"/>
              <a:t>veikimas pagal teminį vaidmenį</a:t>
            </a:r>
            <a:endParaRPr lang="it-IT" dirty="0"/>
          </a:p>
          <a:p>
            <a:pPr marL="0" indent="0" algn="ctr">
              <a:buNone/>
            </a:pPr>
            <a:endParaRPr lang="it-IT" dirty="0"/>
          </a:p>
        </p:txBody>
      </p:sp>
      <p:sp>
        <p:nvSpPr>
          <p:cNvPr id="23" name="Content Placeholder 2">
            <a:extLst>
              <a:ext uri="{FF2B5EF4-FFF2-40B4-BE49-F238E27FC236}">
                <a16:creationId xmlns:a16="http://schemas.microsoft.com/office/drawing/2014/main" id="{BC70B256-12CF-DEF3-BA0A-15639A53709A}"/>
              </a:ext>
            </a:extLst>
          </p:cNvPr>
          <p:cNvSpPr txBox="1">
            <a:spLocks/>
          </p:cNvSpPr>
          <p:nvPr/>
        </p:nvSpPr>
        <p:spPr>
          <a:xfrm>
            <a:off x="3746747" y="4747543"/>
            <a:ext cx="5199956" cy="19594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lt-LT" b="1" i="1" dirty="0"/>
              <a:t>Aš (gyvasis kūnas)</a:t>
            </a:r>
          </a:p>
          <a:p>
            <a:pPr marL="0" indent="0" algn="ctr">
              <a:buNone/>
            </a:pPr>
            <a:endParaRPr lang="lt-LT" i="1" dirty="0"/>
          </a:p>
          <a:p>
            <a:pPr marL="0" indent="0" algn="ctr">
              <a:buNone/>
            </a:pPr>
            <a:r>
              <a:rPr lang="lt-LT" dirty="0"/>
              <a:t>atsitiktinis pasipriešinimas reguliariam veikimui</a:t>
            </a:r>
            <a:endParaRPr lang="it-IT" dirty="0"/>
          </a:p>
        </p:txBody>
      </p:sp>
      <p:sp>
        <p:nvSpPr>
          <p:cNvPr id="24" name="Arrow: Curved Right 23">
            <a:extLst>
              <a:ext uri="{FF2B5EF4-FFF2-40B4-BE49-F238E27FC236}">
                <a16:creationId xmlns:a16="http://schemas.microsoft.com/office/drawing/2014/main" id="{F0E724B9-931C-B5CE-C183-EF40EC59618C}"/>
              </a:ext>
            </a:extLst>
          </p:cNvPr>
          <p:cNvSpPr/>
          <p:nvPr/>
        </p:nvSpPr>
        <p:spPr>
          <a:xfrm rot="16200000">
            <a:off x="5973583" y="2730498"/>
            <a:ext cx="787765" cy="5006073"/>
          </a:xfrm>
          <a:prstGeom prst="curved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dirty="0">
              <a:solidFill>
                <a:schemeClr val="tx1"/>
              </a:solidFill>
            </a:endParaRPr>
          </a:p>
        </p:txBody>
      </p:sp>
      <p:sp>
        <p:nvSpPr>
          <p:cNvPr id="2" name="Title 1">
            <a:extLst>
              <a:ext uri="{FF2B5EF4-FFF2-40B4-BE49-F238E27FC236}">
                <a16:creationId xmlns:a16="http://schemas.microsoft.com/office/drawing/2014/main" id="{747370F0-97FA-E468-CCA3-D0927CD12121}"/>
              </a:ext>
            </a:extLst>
          </p:cNvPr>
          <p:cNvSpPr>
            <a:spLocks noGrp="1"/>
          </p:cNvSpPr>
          <p:nvPr>
            <p:ph type="title"/>
          </p:nvPr>
        </p:nvSpPr>
        <p:spPr>
          <a:xfrm>
            <a:off x="633664" y="22878"/>
            <a:ext cx="10515600" cy="1325563"/>
          </a:xfrm>
        </p:spPr>
        <p:txBody>
          <a:bodyPr/>
          <a:lstStyle/>
          <a:p>
            <a:pPr algn="ctr"/>
            <a:r>
              <a:rPr lang="lt-LT" dirty="0"/>
              <a:t>Fontanille: veikimo būdai</a:t>
            </a:r>
          </a:p>
        </p:txBody>
      </p:sp>
    </p:spTree>
    <p:extLst>
      <p:ext uri="{BB962C8B-B14F-4D97-AF65-F5344CB8AC3E}">
        <p14:creationId xmlns:p14="http://schemas.microsoft.com/office/powerpoint/2010/main" val="1382373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9C970-5BF2-DCAE-9847-0ADA784EE94C}"/>
              </a:ext>
            </a:extLst>
          </p:cNvPr>
          <p:cNvSpPr>
            <a:spLocks noGrp="1"/>
          </p:cNvSpPr>
          <p:nvPr>
            <p:ph type="title"/>
          </p:nvPr>
        </p:nvSpPr>
        <p:spPr>
          <a:xfrm>
            <a:off x="633664" y="22878"/>
            <a:ext cx="10515600" cy="1325563"/>
          </a:xfrm>
        </p:spPr>
        <p:txBody>
          <a:bodyPr/>
          <a:lstStyle/>
          <a:p>
            <a:pPr algn="ctr"/>
            <a:r>
              <a:rPr lang="lt-LT" dirty="0"/>
              <a:t>Landowski: sąveikos režimai (buvimo būdai)</a:t>
            </a:r>
          </a:p>
        </p:txBody>
      </p:sp>
      <p:sp>
        <p:nvSpPr>
          <p:cNvPr id="3" name="Content Placeholder 2">
            <a:extLst>
              <a:ext uri="{FF2B5EF4-FFF2-40B4-BE49-F238E27FC236}">
                <a16:creationId xmlns:a16="http://schemas.microsoft.com/office/drawing/2014/main" id="{CEF71A1B-BF71-0EBD-7042-E1867CC9D804}"/>
              </a:ext>
            </a:extLst>
          </p:cNvPr>
          <p:cNvSpPr>
            <a:spLocks noGrp="1"/>
          </p:cNvSpPr>
          <p:nvPr>
            <p:ph idx="1"/>
          </p:nvPr>
        </p:nvSpPr>
        <p:spPr>
          <a:xfrm>
            <a:off x="358942" y="1348441"/>
            <a:ext cx="3755857" cy="1925811"/>
          </a:xfrm>
        </p:spPr>
        <p:txBody>
          <a:bodyPr>
            <a:normAutofit lnSpcReduction="10000"/>
          </a:bodyPr>
          <a:lstStyle/>
          <a:p>
            <a:pPr marL="0" indent="0" algn="ctr">
              <a:buNone/>
            </a:pPr>
            <a:r>
              <a:rPr lang="lt-LT" b="1" dirty="0"/>
              <a:t>PROGRAMAVIMAS</a:t>
            </a:r>
            <a:br>
              <a:rPr lang="lt-LT" b="1" dirty="0"/>
            </a:br>
            <a:r>
              <a:rPr lang="lt-LT" sz="2000" i="1" dirty="0"/>
              <a:t>tolydumas</a:t>
            </a:r>
          </a:p>
          <a:p>
            <a:pPr marL="0" indent="0" algn="ctr">
              <a:buNone/>
            </a:pPr>
            <a:r>
              <a:rPr lang="lt-LT" sz="2600" dirty="0"/>
              <a:t>grįstas </a:t>
            </a:r>
            <a:r>
              <a:rPr lang="lt-LT" sz="2600" b="1" i="1" dirty="0"/>
              <a:t>reguliarumu</a:t>
            </a:r>
            <a:r>
              <a:rPr lang="lt-LT" sz="2600" i="1" dirty="0"/>
              <a:t> </a:t>
            </a:r>
            <a:r>
              <a:rPr lang="lt-LT" sz="2600" dirty="0"/>
              <a:t>(teminis vaidmuo)</a:t>
            </a:r>
            <a:br>
              <a:rPr lang="lt-LT" sz="2600" dirty="0"/>
            </a:br>
            <a:r>
              <a:rPr lang="lt-LT" sz="2600" dirty="0" err="1">
                <a:solidFill>
                  <a:schemeClr val="accent5"/>
                </a:solidFill>
              </a:rPr>
              <a:t>bereikšmiškumas</a:t>
            </a:r>
            <a:endParaRPr lang="lt-LT" sz="2600" dirty="0">
              <a:solidFill>
                <a:schemeClr val="accent5"/>
              </a:solidFill>
            </a:endParaRPr>
          </a:p>
        </p:txBody>
      </p:sp>
      <p:sp>
        <p:nvSpPr>
          <p:cNvPr id="4" name="Content Placeholder 2">
            <a:extLst>
              <a:ext uri="{FF2B5EF4-FFF2-40B4-BE49-F238E27FC236}">
                <a16:creationId xmlns:a16="http://schemas.microsoft.com/office/drawing/2014/main" id="{DBE619E8-933F-E5A3-50D0-BD0751190DA8}"/>
              </a:ext>
            </a:extLst>
          </p:cNvPr>
          <p:cNvSpPr txBox="1">
            <a:spLocks/>
          </p:cNvSpPr>
          <p:nvPr/>
        </p:nvSpPr>
        <p:spPr>
          <a:xfrm>
            <a:off x="8401050" y="1348441"/>
            <a:ext cx="3598441" cy="20805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lt-LT" b="1" dirty="0"/>
              <a:t>ATSITIKIMAS</a:t>
            </a:r>
            <a:br>
              <a:rPr lang="lt-LT" sz="3300" b="1" dirty="0"/>
            </a:br>
            <a:r>
              <a:rPr lang="lt-LT" sz="2000" i="1" dirty="0" err="1"/>
              <a:t>skaidytumas</a:t>
            </a:r>
            <a:endParaRPr lang="lt-LT" sz="3300" b="1" dirty="0"/>
          </a:p>
          <a:p>
            <a:pPr marL="0" indent="0" algn="ctr">
              <a:buNone/>
            </a:pPr>
            <a:r>
              <a:rPr lang="lt-LT" sz="2600" dirty="0"/>
              <a:t>grįstas </a:t>
            </a:r>
            <a:r>
              <a:rPr lang="lt-LT" sz="2600" b="1" i="1" dirty="0"/>
              <a:t>atsitiktinumu</a:t>
            </a:r>
            <a:br>
              <a:rPr lang="lt-LT" sz="2600" i="1" dirty="0"/>
            </a:br>
            <a:r>
              <a:rPr lang="lt-LT" sz="2600" dirty="0"/>
              <a:t>(katastrofinis vaidmuo)</a:t>
            </a:r>
            <a:br>
              <a:rPr lang="lt-LT" sz="2600" dirty="0"/>
            </a:br>
            <a:r>
              <a:rPr lang="lt-LT" sz="2600" dirty="0">
                <a:solidFill>
                  <a:schemeClr val="accent5"/>
                </a:solidFill>
              </a:rPr>
              <a:t>beprasmybė</a:t>
            </a:r>
          </a:p>
        </p:txBody>
      </p:sp>
      <p:sp>
        <p:nvSpPr>
          <p:cNvPr id="5" name="Content Placeholder 2">
            <a:extLst>
              <a:ext uri="{FF2B5EF4-FFF2-40B4-BE49-F238E27FC236}">
                <a16:creationId xmlns:a16="http://schemas.microsoft.com/office/drawing/2014/main" id="{9F5911F0-C380-9AF2-4B96-350EC18B31AD}"/>
              </a:ext>
            </a:extLst>
          </p:cNvPr>
          <p:cNvSpPr txBox="1">
            <a:spLocks/>
          </p:cNvSpPr>
          <p:nvPr/>
        </p:nvSpPr>
        <p:spPr>
          <a:xfrm>
            <a:off x="192508" y="4442769"/>
            <a:ext cx="4018541" cy="22138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lt-LT" b="1" dirty="0"/>
              <a:t>MANIPULIACIJA</a:t>
            </a:r>
            <a:br>
              <a:rPr lang="lt-LT" sz="3000" b="1" dirty="0"/>
            </a:br>
            <a:r>
              <a:rPr lang="lt-LT" sz="2000" i="1" dirty="0" err="1"/>
              <a:t>neskaidytumas</a:t>
            </a:r>
            <a:endParaRPr lang="lt-LT" sz="2000" i="1" dirty="0"/>
          </a:p>
          <a:p>
            <a:pPr marL="0" indent="0" algn="ctr">
              <a:buFont typeface="Arial" panose="020B0604020202020204" pitchFamily="34" charset="0"/>
              <a:buNone/>
            </a:pPr>
            <a:r>
              <a:rPr lang="lt-LT" sz="2600" dirty="0"/>
              <a:t>grįstas </a:t>
            </a:r>
            <a:r>
              <a:rPr lang="lt-LT" sz="2600" b="1" i="1" dirty="0"/>
              <a:t>intencionalumu</a:t>
            </a:r>
            <a:r>
              <a:rPr lang="lt-LT" sz="2600" i="1" dirty="0"/>
              <a:t> </a:t>
            </a:r>
            <a:r>
              <a:rPr lang="lt-LT" sz="2600" dirty="0"/>
              <a:t>(modalinė kompetencija)</a:t>
            </a:r>
            <a:br>
              <a:rPr lang="lt-LT" sz="2600" dirty="0"/>
            </a:br>
            <a:r>
              <a:rPr lang="lt-LT" sz="2600" dirty="0">
                <a:solidFill>
                  <a:schemeClr val="accent5"/>
                </a:solidFill>
              </a:rPr>
              <a:t>turėti reikšmės</a:t>
            </a:r>
          </a:p>
        </p:txBody>
      </p:sp>
      <p:sp>
        <p:nvSpPr>
          <p:cNvPr id="6" name="Content Placeholder 2">
            <a:extLst>
              <a:ext uri="{FF2B5EF4-FFF2-40B4-BE49-F238E27FC236}">
                <a16:creationId xmlns:a16="http://schemas.microsoft.com/office/drawing/2014/main" id="{41EE23C5-BD9A-36CE-66F6-05E9B8118686}"/>
              </a:ext>
            </a:extLst>
          </p:cNvPr>
          <p:cNvSpPr txBox="1">
            <a:spLocks/>
          </p:cNvSpPr>
          <p:nvPr/>
        </p:nvSpPr>
        <p:spPr>
          <a:xfrm>
            <a:off x="8257680" y="4491063"/>
            <a:ext cx="3741812" cy="2165516"/>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lt-LT" sz="3000" b="1" dirty="0"/>
              <a:t>DERINIMASIS</a:t>
            </a:r>
            <a:br>
              <a:rPr lang="lt-LT" sz="3000" b="1" dirty="0"/>
            </a:br>
            <a:r>
              <a:rPr lang="lt-LT" sz="2200" i="1" dirty="0"/>
              <a:t>netolydumas</a:t>
            </a:r>
          </a:p>
          <a:p>
            <a:pPr marL="0" indent="0" algn="ctr">
              <a:lnSpc>
                <a:spcPct val="100000"/>
              </a:lnSpc>
              <a:buNone/>
            </a:pPr>
            <a:r>
              <a:rPr lang="lt-LT" dirty="0"/>
              <a:t>grįstas </a:t>
            </a:r>
            <a:r>
              <a:rPr lang="lt-LT" b="1" i="1" dirty="0"/>
              <a:t>jautrumu</a:t>
            </a:r>
            <a:br>
              <a:rPr lang="lt-LT" b="1" i="1" dirty="0"/>
            </a:br>
            <a:r>
              <a:rPr lang="lt-LT" dirty="0"/>
              <a:t>(</a:t>
            </a:r>
            <a:r>
              <a:rPr lang="lt-LT" dirty="0" err="1"/>
              <a:t>estezinė</a:t>
            </a:r>
            <a:r>
              <a:rPr lang="lt-LT" dirty="0"/>
              <a:t> kompetencija)</a:t>
            </a:r>
            <a:br>
              <a:rPr lang="lt-LT" dirty="0"/>
            </a:br>
            <a:r>
              <a:rPr lang="lt-LT" dirty="0">
                <a:solidFill>
                  <a:schemeClr val="accent5"/>
                </a:solidFill>
              </a:rPr>
              <a:t>kurti prasmę</a:t>
            </a:r>
          </a:p>
        </p:txBody>
      </p:sp>
      <p:cxnSp>
        <p:nvCxnSpPr>
          <p:cNvPr id="13" name="Connector: Curved 12">
            <a:extLst>
              <a:ext uri="{FF2B5EF4-FFF2-40B4-BE49-F238E27FC236}">
                <a16:creationId xmlns:a16="http://schemas.microsoft.com/office/drawing/2014/main" id="{BBA08CB1-58EF-B0AF-B958-5E92E8DABE39}"/>
              </a:ext>
            </a:extLst>
          </p:cNvPr>
          <p:cNvCxnSpPr>
            <a:cxnSpLocks/>
          </p:cNvCxnSpPr>
          <p:nvPr/>
        </p:nvCxnSpPr>
        <p:spPr>
          <a:xfrm>
            <a:off x="3874167" y="2516958"/>
            <a:ext cx="4610101" cy="2822705"/>
          </a:xfrm>
          <a:prstGeom prst="curvedConnector3">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4" name="Connector: Curved 13">
            <a:extLst>
              <a:ext uri="{FF2B5EF4-FFF2-40B4-BE49-F238E27FC236}">
                <a16:creationId xmlns:a16="http://schemas.microsoft.com/office/drawing/2014/main" id="{8AB61C4B-A792-171D-26E1-51F4D574D7F6}"/>
              </a:ext>
            </a:extLst>
          </p:cNvPr>
          <p:cNvCxnSpPr>
            <a:cxnSpLocks/>
          </p:cNvCxnSpPr>
          <p:nvPr/>
        </p:nvCxnSpPr>
        <p:spPr>
          <a:xfrm rot="10800000" flipV="1">
            <a:off x="3874170" y="2516958"/>
            <a:ext cx="4355431" cy="2800998"/>
          </a:xfrm>
          <a:prstGeom prst="curvedConnector3">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16DF7DBB-96C1-F8A1-B6B0-8324B69BB6A5}"/>
              </a:ext>
            </a:extLst>
          </p:cNvPr>
          <p:cNvCxnSpPr>
            <a:cxnSpLocks/>
          </p:cNvCxnSpPr>
          <p:nvPr/>
        </p:nvCxnSpPr>
        <p:spPr>
          <a:xfrm flipV="1">
            <a:off x="2067425" y="3429000"/>
            <a:ext cx="0" cy="770021"/>
          </a:xfrm>
          <a:prstGeom prst="straightConnector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CCF323A3-F6C1-5475-EF12-31D052D5504A}"/>
              </a:ext>
            </a:extLst>
          </p:cNvPr>
          <p:cNvCxnSpPr>
            <a:cxnSpLocks/>
          </p:cNvCxnSpPr>
          <p:nvPr/>
        </p:nvCxnSpPr>
        <p:spPr>
          <a:xfrm flipV="1">
            <a:off x="10176712" y="3469105"/>
            <a:ext cx="0" cy="766011"/>
          </a:xfrm>
          <a:prstGeom prst="straightConnector1">
            <a:avLst/>
          </a:prstGeom>
          <a:ln w="57150">
            <a:solidFill>
              <a:schemeClr val="accent1"/>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06443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82C59-A51A-1B14-683C-7906AA0BF7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06CA0E-6708-8664-A6F1-FB8B106E684E}"/>
              </a:ext>
            </a:extLst>
          </p:cNvPr>
          <p:cNvSpPr>
            <a:spLocks noGrp="1"/>
          </p:cNvSpPr>
          <p:nvPr>
            <p:ph type="title"/>
          </p:nvPr>
        </p:nvSpPr>
        <p:spPr/>
        <p:txBody>
          <a:bodyPr/>
          <a:lstStyle/>
          <a:p>
            <a:r>
              <a:rPr lang="lt-LT" dirty="0"/>
              <a:t>Fontanille veikimo būdai vs Landowski sąveikos režimai</a:t>
            </a:r>
          </a:p>
        </p:txBody>
      </p:sp>
      <p:sp>
        <p:nvSpPr>
          <p:cNvPr id="3" name="Content Placeholder 2">
            <a:extLst>
              <a:ext uri="{FF2B5EF4-FFF2-40B4-BE49-F238E27FC236}">
                <a16:creationId xmlns:a16="http://schemas.microsoft.com/office/drawing/2014/main" id="{F3BCFCB3-DECF-C900-933F-CEEED6B96BAB}"/>
              </a:ext>
            </a:extLst>
          </p:cNvPr>
          <p:cNvSpPr>
            <a:spLocks noGrp="1"/>
          </p:cNvSpPr>
          <p:nvPr>
            <p:ph idx="1"/>
          </p:nvPr>
        </p:nvSpPr>
        <p:spPr>
          <a:xfrm>
            <a:off x="421106" y="1837656"/>
            <a:ext cx="11149263" cy="4791743"/>
          </a:xfrm>
        </p:spPr>
        <p:txBody>
          <a:bodyPr>
            <a:normAutofit lnSpcReduction="10000"/>
          </a:bodyPr>
          <a:lstStyle/>
          <a:p>
            <a:pPr marL="0" indent="0">
              <a:buNone/>
            </a:pPr>
            <a:r>
              <a:rPr lang="lt-LT" dirty="0"/>
              <a:t>Paralelė su Landowski sąveikos režimais (bet netapatu): </a:t>
            </a:r>
          </a:p>
          <a:p>
            <a:r>
              <a:rPr lang="lt-LT" dirty="0"/>
              <a:t>Programavimas (grįstas </a:t>
            </a:r>
            <a:r>
              <a:rPr lang="lt-LT" i="1" dirty="0"/>
              <a:t>reguliarumu</a:t>
            </a:r>
            <a:r>
              <a:rPr lang="lt-LT" dirty="0"/>
              <a:t>) ≈ Pats-idem</a:t>
            </a:r>
          </a:p>
          <a:p>
            <a:r>
              <a:rPr lang="lt-LT" dirty="0"/>
              <a:t>Atsitikimas (grįstas </a:t>
            </a:r>
            <a:r>
              <a:rPr lang="lt-LT" i="1" dirty="0"/>
              <a:t>atsitiktinumu</a:t>
            </a:r>
            <a:r>
              <a:rPr lang="lt-LT" dirty="0"/>
              <a:t>) ≈ Aš (</a:t>
            </a:r>
            <a:r>
              <a:rPr lang="lt-LT" i="1" dirty="0"/>
              <a:t>struktūruota </a:t>
            </a:r>
            <a:r>
              <a:rPr lang="lt-LT" i="1" dirty="0" err="1"/>
              <a:t>nesąmonybė</a:t>
            </a:r>
            <a:r>
              <a:rPr lang="lt-LT" dirty="0"/>
              <a:t>)</a:t>
            </a:r>
          </a:p>
          <a:p>
            <a:r>
              <a:rPr lang="lt-LT" dirty="0"/>
              <a:t>Derinimasis, manipuliacija (grįstas </a:t>
            </a:r>
            <a:r>
              <a:rPr lang="lt-LT" i="1" dirty="0"/>
              <a:t>intencionalumu</a:t>
            </a:r>
            <a:r>
              <a:rPr lang="lt-LT" dirty="0"/>
              <a:t> ir </a:t>
            </a:r>
            <a:r>
              <a:rPr lang="lt-LT" i="1" dirty="0"/>
              <a:t>jautrumu</a:t>
            </a:r>
            <a:r>
              <a:rPr lang="lt-LT" dirty="0"/>
              <a:t>) ≈ Pats-ipse</a:t>
            </a:r>
          </a:p>
          <a:p>
            <a:r>
              <a:rPr lang="lt-LT" dirty="0"/>
              <a:t>Veikimo būdas – </a:t>
            </a:r>
            <a:r>
              <a:rPr lang="lt-LT" i="1" dirty="0"/>
              <a:t>santykis tarp subjekto </a:t>
            </a:r>
            <a:r>
              <a:rPr lang="lt-LT" dirty="0"/>
              <a:t>NP: veikimas pagal teminį vaidmenį / spontaniškas, atsitiktinis pasipriešinimas reguliariam veikimui / valingas veikimas pagal individualią verčių sistemą</a:t>
            </a:r>
          </a:p>
          <a:p>
            <a:r>
              <a:rPr lang="lt-LT" dirty="0"/>
              <a:t>Sąveikos režimai per </a:t>
            </a:r>
            <a:r>
              <a:rPr lang="lt-LT" i="1" dirty="0"/>
              <a:t>santykį su kitu </a:t>
            </a:r>
            <a:r>
              <a:rPr lang="lt-LT" dirty="0"/>
              <a:t>kūnu: iš anksto suplanuota sąveika / nenumatyta sąveika (atsitiktinumas) / subjektas jaučia kitą ir prisitaiko prie jo kūno</a:t>
            </a:r>
          </a:p>
          <a:p>
            <a:endParaRPr lang="lt-LT" dirty="0"/>
          </a:p>
        </p:txBody>
      </p:sp>
    </p:spTree>
    <p:extLst>
      <p:ext uri="{BB962C8B-B14F-4D97-AF65-F5344CB8AC3E}">
        <p14:creationId xmlns:p14="http://schemas.microsoft.com/office/powerpoint/2010/main" val="1557784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28673-AF6E-B8A4-8FC2-2AB55A43E9B5}"/>
              </a:ext>
            </a:extLst>
          </p:cNvPr>
          <p:cNvSpPr>
            <a:spLocks noGrp="1"/>
          </p:cNvSpPr>
          <p:nvPr>
            <p:ph type="title"/>
          </p:nvPr>
        </p:nvSpPr>
        <p:spPr/>
        <p:txBody>
          <a:bodyPr/>
          <a:lstStyle/>
          <a:p>
            <a:r>
              <a:rPr lang="lt-LT" dirty="0"/>
              <a:t>Fontanille veikimo būdai vs Landowski sąveikos režimai (buvimo būdai)</a:t>
            </a:r>
          </a:p>
        </p:txBody>
      </p:sp>
      <p:sp>
        <p:nvSpPr>
          <p:cNvPr id="3" name="Content Placeholder 2">
            <a:extLst>
              <a:ext uri="{FF2B5EF4-FFF2-40B4-BE49-F238E27FC236}">
                <a16:creationId xmlns:a16="http://schemas.microsoft.com/office/drawing/2014/main" id="{674BA518-4326-4751-1610-311E8BC8BA05}"/>
              </a:ext>
            </a:extLst>
          </p:cNvPr>
          <p:cNvSpPr>
            <a:spLocks noGrp="1"/>
          </p:cNvSpPr>
          <p:nvPr>
            <p:ph idx="1"/>
          </p:nvPr>
        </p:nvSpPr>
        <p:spPr>
          <a:xfrm>
            <a:off x="423111" y="1825624"/>
            <a:ext cx="11345778" cy="4667251"/>
          </a:xfrm>
        </p:spPr>
        <p:txBody>
          <a:bodyPr>
            <a:normAutofit/>
          </a:bodyPr>
          <a:lstStyle/>
          <a:p>
            <a:r>
              <a:rPr lang="lt-LT" dirty="0"/>
              <a:t>Veikimo būdas priklauso nuo santykio su kitais subjektais ir objektais, t. y. kitais kūnais. Galima koreliacija tarp sąveikų ir NP</a:t>
            </a:r>
          </a:p>
          <a:p>
            <a:r>
              <a:rPr lang="lt-LT" dirty="0"/>
              <a:t>(F) ir (L) </a:t>
            </a:r>
            <a:r>
              <a:rPr lang="lt-LT" b="1" dirty="0"/>
              <a:t>programavimas</a:t>
            </a:r>
            <a:r>
              <a:rPr lang="lt-LT" dirty="0"/>
              <a:t> susijęs su teminiu vaidmeniu</a:t>
            </a:r>
          </a:p>
          <a:p>
            <a:r>
              <a:rPr lang="lt-LT" dirty="0"/>
              <a:t>(L) </a:t>
            </a:r>
            <a:r>
              <a:rPr lang="lt-LT" b="1" dirty="0"/>
              <a:t>atsitiktinumas</a:t>
            </a:r>
            <a:r>
              <a:rPr lang="lt-LT" dirty="0"/>
              <a:t> – beprasmybė, kurią reikia įreikšminti, suteikti </a:t>
            </a:r>
            <a:r>
              <a:rPr lang="lt-LT" dirty="0" err="1"/>
              <a:t>intencionalumą</a:t>
            </a:r>
            <a:r>
              <a:rPr lang="lt-LT" dirty="0"/>
              <a:t>; (F) </a:t>
            </a:r>
            <a:r>
              <a:rPr lang="lt-LT" b="1" dirty="0"/>
              <a:t>atsitiktinumas</a:t>
            </a:r>
            <a:r>
              <a:rPr lang="lt-LT" dirty="0"/>
              <a:t> – gyvojo kūno savybė, naujas veikimo būdas, nauja verčių sistema</a:t>
            </a:r>
          </a:p>
          <a:p>
            <a:r>
              <a:rPr lang="lt-LT" dirty="0"/>
              <a:t>(F) </a:t>
            </a:r>
            <a:r>
              <a:rPr lang="lt-LT" b="1" dirty="0"/>
              <a:t>individualaus tikslo </a:t>
            </a:r>
            <a:r>
              <a:rPr lang="lt-LT" dirty="0"/>
              <a:t>siekimas – reikalingas </a:t>
            </a:r>
            <a:r>
              <a:rPr lang="lt-LT" dirty="0" err="1"/>
              <a:t>intencionalumas</a:t>
            </a:r>
            <a:r>
              <a:rPr lang="lt-LT" dirty="0"/>
              <a:t> ir kūno jautrumas; (L) </a:t>
            </a:r>
            <a:r>
              <a:rPr lang="lt-LT" b="1" dirty="0"/>
              <a:t>manipuliacijos</a:t>
            </a:r>
            <a:r>
              <a:rPr lang="lt-LT" dirty="0"/>
              <a:t> ir </a:t>
            </a:r>
            <a:r>
              <a:rPr lang="lt-LT" b="1" dirty="0"/>
              <a:t>derinimosi</a:t>
            </a:r>
            <a:r>
              <a:rPr lang="lt-LT" dirty="0"/>
              <a:t> sąveikos</a:t>
            </a:r>
          </a:p>
          <a:p>
            <a:r>
              <a:rPr lang="lt-LT" dirty="0"/>
              <a:t>Abu domina kūniško subjekto veikimas-buvimas anapus teminio vaidmens</a:t>
            </a:r>
          </a:p>
          <a:p>
            <a:endParaRPr lang="lt-LT" dirty="0"/>
          </a:p>
        </p:txBody>
      </p:sp>
    </p:spTree>
    <p:extLst>
      <p:ext uri="{BB962C8B-B14F-4D97-AF65-F5344CB8AC3E}">
        <p14:creationId xmlns:p14="http://schemas.microsoft.com/office/powerpoint/2010/main" val="1758878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1415A-BAA9-076B-EDFB-DADB13B065BD}"/>
              </a:ext>
            </a:extLst>
          </p:cNvPr>
          <p:cNvSpPr>
            <a:spLocks noGrp="1"/>
          </p:cNvSpPr>
          <p:nvPr>
            <p:ph type="title"/>
          </p:nvPr>
        </p:nvSpPr>
        <p:spPr/>
        <p:txBody>
          <a:bodyPr/>
          <a:lstStyle/>
          <a:p>
            <a:r>
              <a:rPr lang="lt-LT" dirty="0"/>
              <a:t>Fontanille veikimo būdai vs Landowski sąveikos režimai (buvimo būdai)</a:t>
            </a:r>
          </a:p>
        </p:txBody>
      </p:sp>
      <p:sp>
        <p:nvSpPr>
          <p:cNvPr id="3" name="Content Placeholder 2">
            <a:extLst>
              <a:ext uri="{FF2B5EF4-FFF2-40B4-BE49-F238E27FC236}">
                <a16:creationId xmlns:a16="http://schemas.microsoft.com/office/drawing/2014/main" id="{BF003830-6718-E610-B31B-2107B53CFBCD}"/>
              </a:ext>
            </a:extLst>
          </p:cNvPr>
          <p:cNvSpPr>
            <a:spLocks noGrp="1"/>
          </p:cNvSpPr>
          <p:nvPr>
            <p:ph idx="1"/>
          </p:nvPr>
        </p:nvSpPr>
        <p:spPr>
          <a:xfrm>
            <a:off x="288757" y="1825625"/>
            <a:ext cx="11526253" cy="4839870"/>
          </a:xfrm>
        </p:spPr>
        <p:txBody>
          <a:bodyPr/>
          <a:lstStyle/>
          <a:p>
            <a:r>
              <a:rPr lang="lt-LT" dirty="0"/>
              <a:t>(F) Kaip atlikėjo veiksmai jį išskiria iš kitų (</a:t>
            </a:r>
            <a:r>
              <a:rPr lang="lt-LT" dirty="0" err="1"/>
              <a:t>individualizacija</a:t>
            </a:r>
            <a:r>
              <a:rPr lang="lt-LT" dirty="0"/>
              <a:t>)</a:t>
            </a:r>
            <a:br>
              <a:rPr lang="lt-LT" dirty="0"/>
            </a:br>
            <a:r>
              <a:rPr lang="lt-LT" dirty="0"/>
              <a:t>(L) Kaip buvimo būdą lemia atlikėją supantys kūnai</a:t>
            </a:r>
          </a:p>
          <a:p>
            <a:r>
              <a:rPr lang="lt-LT" dirty="0"/>
              <a:t>(F) NP apibrėžiama per kolektyvinės verčių sistemos priėmimą arba atsisakymą</a:t>
            </a:r>
            <a:br>
              <a:rPr lang="lt-LT" dirty="0"/>
            </a:br>
            <a:r>
              <a:rPr lang="lt-LT" dirty="0"/>
              <a:t>(L) Sąveiką apibrėžia subjekto nusiteikimas</a:t>
            </a:r>
          </a:p>
          <a:p>
            <a:r>
              <a:rPr lang="lt-LT" dirty="0"/>
              <a:t>(F) Subjekto veiksmai lemia naujų verčių siekimą </a:t>
            </a:r>
            <a:br>
              <a:rPr lang="lt-LT" dirty="0"/>
            </a:br>
            <a:r>
              <a:rPr lang="lt-LT" dirty="0"/>
              <a:t>(L) Sąveika lemia prasmės kūrimą</a:t>
            </a:r>
          </a:p>
          <a:p>
            <a:r>
              <a:rPr lang="lt-LT" dirty="0"/>
              <a:t>Vertė – tai, kas priklauso tam tikrai sistemai; nauja vertė – per senosios verčių sistemos neigimą (spontaniškas veiksmas apverčia įprastą tvarką)</a:t>
            </a:r>
          </a:p>
          <a:p>
            <a:r>
              <a:rPr lang="lt-LT" dirty="0"/>
              <a:t>Prasmė – tai, kas neapibrėžta iš anksto, bet kuriasi sąveikos metu, t. y. svarbus procesas, o ne rezultatas </a:t>
            </a:r>
          </a:p>
        </p:txBody>
      </p:sp>
    </p:spTree>
    <p:extLst>
      <p:ext uri="{BB962C8B-B14F-4D97-AF65-F5344CB8AC3E}">
        <p14:creationId xmlns:p14="http://schemas.microsoft.com/office/powerpoint/2010/main" val="40357090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6CB806-B4D8-657D-3BD5-25C303D5DDB2}"/>
              </a:ext>
            </a:extLst>
          </p:cNvPr>
          <p:cNvSpPr>
            <a:spLocks noGrp="1"/>
          </p:cNvSpPr>
          <p:nvPr>
            <p:ph idx="1"/>
          </p:nvPr>
        </p:nvSpPr>
        <p:spPr>
          <a:xfrm>
            <a:off x="838200" y="500062"/>
            <a:ext cx="10515600" cy="1019980"/>
          </a:xfrm>
        </p:spPr>
        <p:txBody>
          <a:bodyPr/>
          <a:lstStyle/>
          <a:p>
            <a:r>
              <a:rPr lang="lt-LT" dirty="0"/>
              <a:t>Veiksmų siejimas su intensyvumu ir ekstensyvumu</a:t>
            </a:r>
          </a:p>
        </p:txBody>
      </p:sp>
      <p:pic>
        <p:nvPicPr>
          <p:cNvPr id="4" name="Picture 3">
            <a:extLst>
              <a:ext uri="{FF2B5EF4-FFF2-40B4-BE49-F238E27FC236}">
                <a16:creationId xmlns:a16="http://schemas.microsoft.com/office/drawing/2014/main" id="{B218A55F-B61A-6D3F-41F9-78D86711E505}"/>
              </a:ext>
            </a:extLst>
          </p:cNvPr>
          <p:cNvPicPr>
            <a:picLocks noChangeAspect="1"/>
          </p:cNvPicPr>
          <p:nvPr/>
        </p:nvPicPr>
        <p:blipFill>
          <a:blip r:embed="rId2"/>
          <a:stretch>
            <a:fillRect/>
          </a:stretch>
        </p:blipFill>
        <p:spPr>
          <a:xfrm>
            <a:off x="1008312" y="2006930"/>
            <a:ext cx="9824653" cy="4657175"/>
          </a:xfrm>
          <a:prstGeom prst="rect">
            <a:avLst/>
          </a:prstGeom>
        </p:spPr>
      </p:pic>
    </p:spTree>
    <p:extLst>
      <p:ext uri="{BB962C8B-B14F-4D97-AF65-F5344CB8AC3E}">
        <p14:creationId xmlns:p14="http://schemas.microsoft.com/office/powerpoint/2010/main" val="7592947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8C3A5-7C69-C8FF-A236-7255DB6286A3}"/>
              </a:ext>
            </a:extLst>
          </p:cNvPr>
          <p:cNvSpPr>
            <a:spLocks noGrp="1"/>
          </p:cNvSpPr>
          <p:nvPr>
            <p:ph type="title"/>
          </p:nvPr>
        </p:nvSpPr>
        <p:spPr/>
        <p:txBody>
          <a:bodyPr/>
          <a:lstStyle/>
          <a:p>
            <a:r>
              <a:rPr lang="lt-LT" dirty="0"/>
              <a:t>Fontanille kūniškų lygmenų pasiskirstymas</a:t>
            </a:r>
          </a:p>
        </p:txBody>
      </p:sp>
      <p:sp>
        <p:nvSpPr>
          <p:cNvPr id="3" name="Content Placeholder 2">
            <a:extLst>
              <a:ext uri="{FF2B5EF4-FFF2-40B4-BE49-F238E27FC236}">
                <a16:creationId xmlns:a16="http://schemas.microsoft.com/office/drawing/2014/main" id="{16B451C6-CA14-54DC-06EE-651A41E627E9}"/>
              </a:ext>
            </a:extLst>
          </p:cNvPr>
          <p:cNvSpPr>
            <a:spLocks noGrp="1"/>
          </p:cNvSpPr>
          <p:nvPr>
            <p:ph idx="1"/>
          </p:nvPr>
        </p:nvSpPr>
        <p:spPr>
          <a:xfrm>
            <a:off x="841744" y="1735875"/>
            <a:ext cx="5642179" cy="4854929"/>
          </a:xfrm>
        </p:spPr>
        <p:txBody>
          <a:bodyPr>
            <a:normAutofit/>
          </a:bodyPr>
          <a:lstStyle/>
          <a:p>
            <a:r>
              <a:rPr lang="lt-LT" dirty="0"/>
              <a:t>Veiksmas – sąveikos tarp kūno lygmenų rezultatas</a:t>
            </a:r>
          </a:p>
          <a:p>
            <a:r>
              <a:rPr lang="lt-LT" dirty="0" err="1"/>
              <a:t>Intensyv</a:t>
            </a:r>
            <a:r>
              <a:rPr lang="lt-LT" dirty="0"/>
              <a:t>. – laipsniškas, neišmatuojamas, kokybiškas. Kūno jautrumas / atsparumas</a:t>
            </a:r>
          </a:p>
          <a:p>
            <a:r>
              <a:rPr lang="lt-LT" dirty="0" err="1"/>
              <a:t>Ekstensyv</a:t>
            </a:r>
            <a:r>
              <a:rPr lang="lt-LT" dirty="0"/>
              <a:t>. – skaičiuojamas, matuojamas, kiekybinis. Trukmė ir erdvė kaip dalinami vienetai (Aristotelis - Kantas)</a:t>
            </a:r>
          </a:p>
          <a:p>
            <a:r>
              <a:rPr lang="lt-LT" dirty="0" err="1"/>
              <a:t>Ekstensyv</a:t>
            </a:r>
            <a:r>
              <a:rPr lang="lt-LT" dirty="0"/>
              <a:t>. (aprėptis) semiotikoje - laike besitęsiantys veiksmai</a:t>
            </a:r>
          </a:p>
          <a:p>
            <a:pPr marL="0" indent="0">
              <a:buNone/>
            </a:pPr>
            <a:endParaRPr lang="lt-LT" dirty="0"/>
          </a:p>
        </p:txBody>
      </p:sp>
      <p:grpSp>
        <p:nvGrpSpPr>
          <p:cNvPr id="17" name="Group 16">
            <a:extLst>
              <a:ext uri="{FF2B5EF4-FFF2-40B4-BE49-F238E27FC236}">
                <a16:creationId xmlns:a16="http://schemas.microsoft.com/office/drawing/2014/main" id="{64D71596-2410-6486-DC84-A34329779C2B}"/>
              </a:ext>
            </a:extLst>
          </p:cNvPr>
          <p:cNvGrpSpPr/>
          <p:nvPr/>
        </p:nvGrpSpPr>
        <p:grpSpPr>
          <a:xfrm>
            <a:off x="6117274" y="1658438"/>
            <a:ext cx="4944132" cy="3316826"/>
            <a:chOff x="1056176" y="2011969"/>
            <a:chExt cx="4944132" cy="3316826"/>
          </a:xfrm>
        </p:grpSpPr>
        <p:cxnSp>
          <p:nvCxnSpPr>
            <p:cNvPr id="7" name="Straight Arrow Connector 6">
              <a:extLst>
                <a:ext uri="{FF2B5EF4-FFF2-40B4-BE49-F238E27FC236}">
                  <a16:creationId xmlns:a16="http://schemas.microsoft.com/office/drawing/2014/main" id="{FAE71D67-A698-6FBF-D372-10C5593C5858}"/>
                </a:ext>
              </a:extLst>
            </p:cNvPr>
            <p:cNvCxnSpPr>
              <a:cxnSpLocks/>
            </p:cNvCxnSpPr>
            <p:nvPr/>
          </p:nvCxnSpPr>
          <p:spPr>
            <a:xfrm flipV="1">
              <a:off x="2477387" y="2052084"/>
              <a:ext cx="0" cy="24986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1B25B124-7B90-ADCE-E5D6-E027161B084B}"/>
                </a:ext>
              </a:extLst>
            </p:cNvPr>
            <p:cNvCxnSpPr>
              <a:cxnSpLocks/>
            </p:cNvCxnSpPr>
            <p:nvPr/>
          </p:nvCxnSpPr>
          <p:spPr>
            <a:xfrm>
              <a:off x="2477387" y="4550735"/>
              <a:ext cx="34307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1343D26-5B7E-C884-BBC5-8744870BBDF9}"/>
                </a:ext>
              </a:extLst>
            </p:cNvPr>
            <p:cNvSpPr txBox="1"/>
            <p:nvPr/>
          </p:nvSpPr>
          <p:spPr>
            <a:xfrm>
              <a:off x="1056176" y="2275599"/>
              <a:ext cx="1233374"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pPr algn="ctr"/>
              <a:endParaRPr lang="lt-LT" b="1" dirty="0">
                <a:solidFill>
                  <a:schemeClr val="accent2"/>
                </a:solidFill>
              </a:endParaRPr>
            </a:p>
            <a:p>
              <a:pPr algn="ctr"/>
              <a:r>
                <a:rPr lang="lt-LT" dirty="0">
                  <a:solidFill>
                    <a:schemeClr val="accent2"/>
                  </a:solidFill>
                </a:rPr>
                <a:t>Aš - gyvasis kūnas</a:t>
              </a:r>
            </a:p>
          </p:txBody>
        </p:sp>
        <p:sp>
          <p:nvSpPr>
            <p:cNvPr id="12" name="TextBox 11">
              <a:extLst>
                <a:ext uri="{FF2B5EF4-FFF2-40B4-BE49-F238E27FC236}">
                  <a16:creationId xmlns:a16="http://schemas.microsoft.com/office/drawing/2014/main" id="{5C5AA7D2-0C67-B0B3-12CE-8A28C8A422C1}"/>
                </a:ext>
              </a:extLst>
            </p:cNvPr>
            <p:cNvSpPr txBox="1"/>
            <p:nvPr/>
          </p:nvSpPr>
          <p:spPr>
            <a:xfrm>
              <a:off x="3242930" y="4682464"/>
              <a:ext cx="1954381" cy="646331"/>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none" rtlCol="0">
              <a:spAutoFit/>
            </a:bodyPr>
            <a:lstStyle/>
            <a:p>
              <a:r>
                <a:rPr lang="lt-LT" b="1" dirty="0" err="1">
                  <a:solidFill>
                    <a:schemeClr val="accent4"/>
                  </a:solidFill>
                </a:rPr>
                <a:t>ekstensyvumas</a:t>
              </a:r>
              <a:endParaRPr lang="lt-LT" b="1" dirty="0">
                <a:solidFill>
                  <a:schemeClr val="accent4"/>
                </a:solidFill>
              </a:endParaRPr>
            </a:p>
            <a:p>
              <a:r>
                <a:rPr lang="lt-LT" dirty="0">
                  <a:solidFill>
                    <a:schemeClr val="accent4"/>
                  </a:solidFill>
                </a:rPr>
                <a:t>Pats – s</a:t>
              </a:r>
              <a:r>
                <a:rPr lang="lt-LT" sz="1800" kern="100" dirty="0">
                  <a:solidFill>
                    <a:schemeClr val="accent4"/>
                  </a:solidFill>
                  <a:effectLst/>
                  <a:latin typeface="Times New Roman" panose="02020603050405020304" pitchFamily="18" charset="0"/>
                  <a:ea typeface="Aptos" panose="020B0004020202020204" pitchFamily="34" charset="0"/>
                  <a:cs typeface="Times New Roman" panose="02020603050405020304" pitchFamily="18" charset="0"/>
                </a:rPr>
                <a:t>ãvas kūnas</a:t>
              </a:r>
              <a:endParaRPr lang="en-US" sz="1800" kern="100" dirty="0">
                <a:solidFill>
                  <a:schemeClr val="accent4"/>
                </a:solidFill>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2D8E3D98-18D1-A493-B014-E73E700B31FC}"/>
                </a:ext>
              </a:extLst>
            </p:cNvPr>
            <p:cNvSpPr txBox="1"/>
            <p:nvPr/>
          </p:nvSpPr>
          <p:spPr>
            <a:xfrm rot="16200000">
              <a:off x="1254025" y="2864613"/>
              <a:ext cx="2076005" cy="37071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a:spAutoFit/>
            </a:bodyPr>
            <a:lstStyle/>
            <a:p>
              <a:pPr algn="ctr"/>
              <a:r>
                <a:rPr lang="lt-LT" b="1" dirty="0">
                  <a:solidFill>
                    <a:schemeClr val="accent2"/>
                  </a:solidFill>
                </a:rPr>
                <a:t>intensyvumas</a:t>
              </a:r>
            </a:p>
          </p:txBody>
        </p:sp>
        <p:sp>
          <p:nvSpPr>
            <p:cNvPr id="15" name="Oval 14">
              <a:extLst>
                <a:ext uri="{FF2B5EF4-FFF2-40B4-BE49-F238E27FC236}">
                  <a16:creationId xmlns:a16="http://schemas.microsoft.com/office/drawing/2014/main" id="{D6937066-BA48-3437-6805-888B3434196A}"/>
                </a:ext>
              </a:extLst>
            </p:cNvPr>
            <p:cNvSpPr/>
            <p:nvPr/>
          </p:nvSpPr>
          <p:spPr>
            <a:xfrm>
              <a:off x="2629787" y="2011969"/>
              <a:ext cx="1176670" cy="510354"/>
            </a:xfrm>
            <a:prstGeom prst="ellipse">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ctr"/>
              <a:r>
                <a:rPr lang="lt-LT" dirty="0">
                  <a:solidFill>
                    <a:schemeClr val="tx1"/>
                  </a:solidFill>
                </a:rPr>
                <a:t>Klaida</a:t>
              </a:r>
            </a:p>
          </p:txBody>
        </p:sp>
        <p:sp>
          <p:nvSpPr>
            <p:cNvPr id="16" name="Oval 15">
              <a:extLst>
                <a:ext uri="{FF2B5EF4-FFF2-40B4-BE49-F238E27FC236}">
                  <a16:creationId xmlns:a16="http://schemas.microsoft.com/office/drawing/2014/main" id="{AD2D3B98-5BB7-4820-F983-B21F36A6E8FA}"/>
                </a:ext>
              </a:extLst>
            </p:cNvPr>
            <p:cNvSpPr/>
            <p:nvPr/>
          </p:nvSpPr>
          <p:spPr>
            <a:xfrm>
              <a:off x="4823638" y="3832798"/>
              <a:ext cx="1176670" cy="510354"/>
            </a:xfrm>
            <a:prstGeom prst="ellipse">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ctr"/>
              <a:r>
                <a:rPr lang="lt-LT" dirty="0">
                  <a:solidFill>
                    <a:schemeClr val="tx1"/>
                  </a:solidFill>
                </a:rPr>
                <a:t>Įprotis</a:t>
              </a:r>
            </a:p>
          </p:txBody>
        </p:sp>
      </p:grpSp>
      <p:sp>
        <p:nvSpPr>
          <p:cNvPr id="18" name="Oval 17">
            <a:extLst>
              <a:ext uri="{FF2B5EF4-FFF2-40B4-BE49-F238E27FC236}">
                <a16:creationId xmlns:a16="http://schemas.microsoft.com/office/drawing/2014/main" id="{984397C1-51E6-7BFD-EAFA-BDF69383D5AD}"/>
              </a:ext>
            </a:extLst>
          </p:cNvPr>
          <p:cNvSpPr/>
          <p:nvPr/>
        </p:nvSpPr>
        <p:spPr>
          <a:xfrm>
            <a:off x="7846828" y="1690688"/>
            <a:ext cx="925032" cy="462760"/>
          </a:xfrm>
          <a:prstGeom prst="ellipse">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Oval 18">
            <a:extLst>
              <a:ext uri="{FF2B5EF4-FFF2-40B4-BE49-F238E27FC236}">
                <a16:creationId xmlns:a16="http://schemas.microsoft.com/office/drawing/2014/main" id="{64799F04-77F8-8640-1BB2-C928C1887345}"/>
              </a:ext>
            </a:extLst>
          </p:cNvPr>
          <p:cNvSpPr/>
          <p:nvPr/>
        </p:nvSpPr>
        <p:spPr>
          <a:xfrm>
            <a:off x="10044225" y="3503064"/>
            <a:ext cx="925032" cy="462760"/>
          </a:xfrm>
          <a:prstGeom prst="ellipse">
            <a:avLst/>
          </a:prstGeom>
          <a:no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504986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8C3A5-7C69-C8FF-A236-7255DB6286A3}"/>
              </a:ext>
            </a:extLst>
          </p:cNvPr>
          <p:cNvSpPr>
            <a:spLocks noGrp="1"/>
          </p:cNvSpPr>
          <p:nvPr>
            <p:ph type="title"/>
          </p:nvPr>
        </p:nvSpPr>
        <p:spPr/>
        <p:txBody>
          <a:bodyPr/>
          <a:lstStyle/>
          <a:p>
            <a:r>
              <a:rPr lang="lt-LT" dirty="0"/>
              <a:t>Kūniškų lygmenų pasiskirstymas</a:t>
            </a:r>
          </a:p>
        </p:txBody>
      </p:sp>
      <p:sp>
        <p:nvSpPr>
          <p:cNvPr id="3" name="Content Placeholder 2">
            <a:extLst>
              <a:ext uri="{FF2B5EF4-FFF2-40B4-BE49-F238E27FC236}">
                <a16:creationId xmlns:a16="http://schemas.microsoft.com/office/drawing/2014/main" id="{16B451C6-CA14-54DC-06EE-651A41E627E9}"/>
              </a:ext>
            </a:extLst>
          </p:cNvPr>
          <p:cNvSpPr>
            <a:spLocks noGrp="1"/>
          </p:cNvSpPr>
          <p:nvPr>
            <p:ph idx="1"/>
          </p:nvPr>
        </p:nvSpPr>
        <p:spPr>
          <a:xfrm>
            <a:off x="574157" y="1424523"/>
            <a:ext cx="7054357" cy="5364938"/>
          </a:xfrm>
        </p:spPr>
        <p:txBody>
          <a:bodyPr>
            <a:normAutofit/>
          </a:bodyPr>
          <a:lstStyle/>
          <a:p>
            <a:r>
              <a:rPr lang="lt-LT" i="1" dirty="0" err="1"/>
              <a:t>Ekstensyv</a:t>
            </a:r>
            <a:r>
              <a:rPr lang="lt-LT" i="1" dirty="0"/>
              <a:t>. / </a:t>
            </a:r>
            <a:r>
              <a:rPr lang="lt-LT" i="1" dirty="0" err="1"/>
              <a:t>intensyv</a:t>
            </a:r>
            <a:r>
              <a:rPr lang="lt-LT" dirty="0"/>
              <a:t>. su kūnu susiejo </a:t>
            </a:r>
            <a:r>
              <a:rPr lang="lt-LT" dirty="0" err="1"/>
              <a:t>Deleuze</a:t>
            </a:r>
            <a:r>
              <a:rPr lang="lt-LT" dirty="0"/>
              <a:t> ir </a:t>
            </a:r>
            <a:r>
              <a:rPr lang="lt-LT" dirty="0" err="1"/>
              <a:t>Guattari</a:t>
            </a:r>
            <a:endParaRPr lang="lt-LT" dirty="0"/>
          </a:p>
          <a:p>
            <a:r>
              <a:rPr lang="lt-LT" dirty="0"/>
              <a:t>Formos ir apibrėžties netekusi materija (</a:t>
            </a:r>
            <a:r>
              <a:rPr lang="lt-LT" i="1" dirty="0"/>
              <a:t>kūnas be organų</a:t>
            </a:r>
            <a:r>
              <a:rPr lang="lt-LT" dirty="0"/>
              <a:t>), kurioje veikia intensyvumai</a:t>
            </a:r>
          </a:p>
          <a:p>
            <a:r>
              <a:rPr lang="lt-LT" i="1" dirty="0"/>
              <a:t>kūnas be organų – </a:t>
            </a:r>
            <a:r>
              <a:rPr lang="lt-LT" dirty="0"/>
              <a:t>nesąmoningų</a:t>
            </a:r>
            <a:r>
              <a:rPr lang="lt-LT" i="1" dirty="0"/>
              <a:t> </a:t>
            </a:r>
            <a:r>
              <a:rPr lang="lt-LT" dirty="0"/>
              <a:t>vidinių intensyvumų raiška</a:t>
            </a:r>
          </a:p>
          <a:p>
            <a:pPr lvl="1"/>
            <a:r>
              <a:rPr lang="lt-LT" dirty="0"/>
              <a:t>Kūdikis</a:t>
            </a:r>
          </a:p>
          <a:p>
            <a:pPr lvl="1"/>
            <a:r>
              <a:rPr lang="lt-LT" dirty="0"/>
              <a:t>Psichozės kliedesiai</a:t>
            </a:r>
          </a:p>
          <a:p>
            <a:pPr lvl="1"/>
            <a:r>
              <a:rPr lang="lt-LT" dirty="0"/>
              <a:t> Pirmykštis būvis. Kolektyvinis kūnas</a:t>
            </a:r>
          </a:p>
          <a:p>
            <a:r>
              <a:rPr lang="lt-LT" dirty="0"/>
              <a:t>Apibrėžčių neturintis gyvasis kūnas – vidinių kūno judėjimų patyrimas</a:t>
            </a:r>
          </a:p>
          <a:p>
            <a:endParaRPr lang="lt-LT" dirty="0"/>
          </a:p>
          <a:p>
            <a:endParaRPr lang="lt-LT" dirty="0"/>
          </a:p>
        </p:txBody>
      </p:sp>
      <p:grpSp>
        <p:nvGrpSpPr>
          <p:cNvPr id="17" name="Group 16">
            <a:extLst>
              <a:ext uri="{FF2B5EF4-FFF2-40B4-BE49-F238E27FC236}">
                <a16:creationId xmlns:a16="http://schemas.microsoft.com/office/drawing/2014/main" id="{64D71596-2410-6486-DC84-A34329779C2B}"/>
              </a:ext>
            </a:extLst>
          </p:cNvPr>
          <p:cNvGrpSpPr/>
          <p:nvPr/>
        </p:nvGrpSpPr>
        <p:grpSpPr>
          <a:xfrm>
            <a:off x="6765860" y="1424522"/>
            <a:ext cx="4944132" cy="3316826"/>
            <a:chOff x="1056176" y="2011969"/>
            <a:chExt cx="4944132" cy="3316826"/>
          </a:xfrm>
        </p:grpSpPr>
        <p:cxnSp>
          <p:nvCxnSpPr>
            <p:cNvPr id="7" name="Straight Arrow Connector 6">
              <a:extLst>
                <a:ext uri="{FF2B5EF4-FFF2-40B4-BE49-F238E27FC236}">
                  <a16:creationId xmlns:a16="http://schemas.microsoft.com/office/drawing/2014/main" id="{FAE71D67-A698-6FBF-D372-10C5593C5858}"/>
                </a:ext>
              </a:extLst>
            </p:cNvPr>
            <p:cNvCxnSpPr>
              <a:cxnSpLocks/>
            </p:cNvCxnSpPr>
            <p:nvPr/>
          </p:nvCxnSpPr>
          <p:spPr>
            <a:xfrm flipV="1">
              <a:off x="2477387" y="2052084"/>
              <a:ext cx="0" cy="24986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1B25B124-7B90-ADCE-E5D6-E027161B084B}"/>
                </a:ext>
              </a:extLst>
            </p:cNvPr>
            <p:cNvCxnSpPr>
              <a:cxnSpLocks/>
            </p:cNvCxnSpPr>
            <p:nvPr/>
          </p:nvCxnSpPr>
          <p:spPr>
            <a:xfrm>
              <a:off x="2477387" y="4550735"/>
              <a:ext cx="343077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11343D26-5B7E-C884-BBC5-8744870BBDF9}"/>
                </a:ext>
              </a:extLst>
            </p:cNvPr>
            <p:cNvSpPr txBox="1"/>
            <p:nvPr/>
          </p:nvSpPr>
          <p:spPr>
            <a:xfrm>
              <a:off x="1056176" y="2275599"/>
              <a:ext cx="1233374"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rtlCol="0">
              <a:spAutoFit/>
            </a:bodyPr>
            <a:lstStyle/>
            <a:p>
              <a:pPr algn="ctr"/>
              <a:endParaRPr lang="lt-LT" b="1" dirty="0">
                <a:solidFill>
                  <a:schemeClr val="accent2"/>
                </a:solidFill>
              </a:endParaRPr>
            </a:p>
            <a:p>
              <a:pPr algn="ctr"/>
              <a:r>
                <a:rPr lang="lt-LT" dirty="0">
                  <a:solidFill>
                    <a:schemeClr val="accent2"/>
                  </a:solidFill>
                </a:rPr>
                <a:t>Aš - gyvasis kūnas</a:t>
              </a:r>
            </a:p>
          </p:txBody>
        </p:sp>
        <p:sp>
          <p:nvSpPr>
            <p:cNvPr id="12" name="TextBox 11">
              <a:extLst>
                <a:ext uri="{FF2B5EF4-FFF2-40B4-BE49-F238E27FC236}">
                  <a16:creationId xmlns:a16="http://schemas.microsoft.com/office/drawing/2014/main" id="{5C5AA7D2-0C67-B0B3-12CE-8A28C8A422C1}"/>
                </a:ext>
              </a:extLst>
            </p:cNvPr>
            <p:cNvSpPr txBox="1"/>
            <p:nvPr/>
          </p:nvSpPr>
          <p:spPr>
            <a:xfrm>
              <a:off x="3242930" y="4682464"/>
              <a:ext cx="1954381" cy="646331"/>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none" rtlCol="0">
              <a:spAutoFit/>
            </a:bodyPr>
            <a:lstStyle/>
            <a:p>
              <a:r>
                <a:rPr lang="lt-LT" b="1" dirty="0" err="1">
                  <a:solidFill>
                    <a:schemeClr val="accent4"/>
                  </a:solidFill>
                </a:rPr>
                <a:t>ekstensyvumas</a:t>
              </a:r>
              <a:endParaRPr lang="lt-LT" b="1" dirty="0">
                <a:solidFill>
                  <a:schemeClr val="accent4"/>
                </a:solidFill>
              </a:endParaRPr>
            </a:p>
            <a:p>
              <a:r>
                <a:rPr lang="lt-LT" dirty="0">
                  <a:solidFill>
                    <a:schemeClr val="accent4"/>
                  </a:solidFill>
                </a:rPr>
                <a:t>Pats – s</a:t>
              </a:r>
              <a:r>
                <a:rPr lang="lt-LT" sz="1800" kern="100" dirty="0">
                  <a:solidFill>
                    <a:schemeClr val="accent4"/>
                  </a:solidFill>
                  <a:effectLst/>
                  <a:latin typeface="Times New Roman" panose="02020603050405020304" pitchFamily="18" charset="0"/>
                  <a:ea typeface="Aptos" panose="020B0004020202020204" pitchFamily="34" charset="0"/>
                  <a:cs typeface="Times New Roman" panose="02020603050405020304" pitchFamily="18" charset="0"/>
                </a:rPr>
                <a:t>ãvas kūnas</a:t>
              </a:r>
              <a:endParaRPr lang="en-US" sz="1800" kern="100" dirty="0">
                <a:solidFill>
                  <a:schemeClr val="accent4"/>
                </a:solidFill>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2D8E3D98-18D1-A493-B014-E73E700B31FC}"/>
                </a:ext>
              </a:extLst>
            </p:cNvPr>
            <p:cNvSpPr txBox="1"/>
            <p:nvPr/>
          </p:nvSpPr>
          <p:spPr>
            <a:xfrm rot="16200000">
              <a:off x="1254025" y="2864613"/>
              <a:ext cx="2076005" cy="37071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a:spAutoFit/>
            </a:bodyPr>
            <a:lstStyle/>
            <a:p>
              <a:pPr algn="ctr"/>
              <a:r>
                <a:rPr lang="lt-LT" b="1" dirty="0">
                  <a:solidFill>
                    <a:schemeClr val="accent2"/>
                  </a:solidFill>
                </a:rPr>
                <a:t>intensyvumas</a:t>
              </a:r>
            </a:p>
          </p:txBody>
        </p:sp>
        <p:sp>
          <p:nvSpPr>
            <p:cNvPr id="15" name="Oval 14">
              <a:extLst>
                <a:ext uri="{FF2B5EF4-FFF2-40B4-BE49-F238E27FC236}">
                  <a16:creationId xmlns:a16="http://schemas.microsoft.com/office/drawing/2014/main" id="{D6937066-BA48-3437-6805-888B3434196A}"/>
                </a:ext>
              </a:extLst>
            </p:cNvPr>
            <p:cNvSpPr/>
            <p:nvPr/>
          </p:nvSpPr>
          <p:spPr>
            <a:xfrm>
              <a:off x="2629787" y="2011969"/>
              <a:ext cx="1176670" cy="510354"/>
            </a:xfrm>
            <a:prstGeom prst="ellipse">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ctr"/>
              <a:r>
                <a:rPr lang="lt-LT" dirty="0">
                  <a:solidFill>
                    <a:schemeClr val="tx1"/>
                  </a:solidFill>
                </a:rPr>
                <a:t>Klaida</a:t>
              </a:r>
            </a:p>
          </p:txBody>
        </p:sp>
        <p:sp>
          <p:nvSpPr>
            <p:cNvPr id="16" name="Oval 15">
              <a:extLst>
                <a:ext uri="{FF2B5EF4-FFF2-40B4-BE49-F238E27FC236}">
                  <a16:creationId xmlns:a16="http://schemas.microsoft.com/office/drawing/2014/main" id="{AD2D3B98-5BB7-4820-F983-B21F36A6E8FA}"/>
                </a:ext>
              </a:extLst>
            </p:cNvPr>
            <p:cNvSpPr/>
            <p:nvPr/>
          </p:nvSpPr>
          <p:spPr>
            <a:xfrm>
              <a:off x="4823638" y="3832798"/>
              <a:ext cx="1176670" cy="510354"/>
            </a:xfrm>
            <a:prstGeom prst="ellipse">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ctr"/>
              <a:r>
                <a:rPr lang="lt-LT" dirty="0">
                  <a:solidFill>
                    <a:schemeClr val="tx1"/>
                  </a:solidFill>
                </a:rPr>
                <a:t>Įprotis</a:t>
              </a:r>
            </a:p>
          </p:txBody>
        </p:sp>
      </p:grpSp>
      <p:sp>
        <p:nvSpPr>
          <p:cNvPr id="18" name="Oval 17">
            <a:extLst>
              <a:ext uri="{FF2B5EF4-FFF2-40B4-BE49-F238E27FC236}">
                <a16:creationId xmlns:a16="http://schemas.microsoft.com/office/drawing/2014/main" id="{984397C1-51E6-7BFD-EAFA-BDF69383D5AD}"/>
              </a:ext>
            </a:extLst>
          </p:cNvPr>
          <p:cNvSpPr/>
          <p:nvPr/>
        </p:nvSpPr>
        <p:spPr>
          <a:xfrm>
            <a:off x="8490098" y="1456772"/>
            <a:ext cx="925032" cy="462760"/>
          </a:xfrm>
          <a:prstGeom prst="ellipse">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Oval 18">
            <a:extLst>
              <a:ext uri="{FF2B5EF4-FFF2-40B4-BE49-F238E27FC236}">
                <a16:creationId xmlns:a16="http://schemas.microsoft.com/office/drawing/2014/main" id="{64799F04-77F8-8640-1BB2-C928C1887345}"/>
              </a:ext>
            </a:extLst>
          </p:cNvPr>
          <p:cNvSpPr/>
          <p:nvPr/>
        </p:nvSpPr>
        <p:spPr>
          <a:xfrm>
            <a:off x="10659141" y="3256340"/>
            <a:ext cx="925032" cy="462760"/>
          </a:xfrm>
          <a:prstGeom prst="ellipse">
            <a:avLst/>
          </a:prstGeom>
          <a:no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6" name="TextBox 5">
            <a:extLst>
              <a:ext uri="{FF2B5EF4-FFF2-40B4-BE49-F238E27FC236}">
                <a16:creationId xmlns:a16="http://schemas.microsoft.com/office/drawing/2014/main" id="{BBD32121-4508-0E57-2BD0-CFF6247AE7EE}"/>
              </a:ext>
            </a:extLst>
          </p:cNvPr>
          <p:cNvSpPr txBox="1"/>
          <p:nvPr/>
        </p:nvSpPr>
        <p:spPr>
          <a:xfrm>
            <a:off x="8775539" y="5799252"/>
            <a:ext cx="2717157" cy="369332"/>
          </a:xfrm>
          <a:prstGeom prst="rect">
            <a:avLst/>
          </a:prstGeom>
          <a:noFill/>
        </p:spPr>
        <p:txBody>
          <a:bodyPr wrap="square">
            <a:spAutoFit/>
          </a:bodyPr>
          <a:lstStyle/>
          <a:p>
            <a:r>
              <a:rPr lang="lt-LT" b="0" i="1" dirty="0">
                <a:effectLst/>
              </a:rPr>
              <a:t>Tūkstantis </a:t>
            </a:r>
            <a:r>
              <a:rPr lang="lt-LT" b="0" i="1" dirty="0" err="1">
                <a:effectLst/>
              </a:rPr>
              <a:t>plokštikalnių</a:t>
            </a:r>
            <a:endParaRPr lang="lt-LT" i="1" dirty="0"/>
          </a:p>
        </p:txBody>
      </p:sp>
    </p:spTree>
    <p:extLst>
      <p:ext uri="{BB962C8B-B14F-4D97-AF65-F5344CB8AC3E}">
        <p14:creationId xmlns:p14="http://schemas.microsoft.com/office/powerpoint/2010/main" val="52709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AA8E75-1C6A-099D-18AF-DDE535338583}"/>
              </a:ext>
            </a:extLst>
          </p:cNvPr>
          <p:cNvSpPr>
            <a:spLocks noGrp="1"/>
          </p:cNvSpPr>
          <p:nvPr>
            <p:ph idx="1"/>
          </p:nvPr>
        </p:nvSpPr>
        <p:spPr>
          <a:xfrm>
            <a:off x="439838" y="368135"/>
            <a:ext cx="10913962" cy="6329548"/>
          </a:xfrm>
        </p:spPr>
        <p:txBody>
          <a:bodyPr>
            <a:normAutofit/>
          </a:bodyPr>
          <a:lstStyle/>
          <a:p>
            <a:r>
              <a:rPr lang="lt-LT" dirty="0"/>
              <a:t>Fenomenologinis savo kūno patyrimo aprašymas „iš vidaus“ (E. </a:t>
            </a:r>
            <a:r>
              <a:rPr lang="lt-LT" dirty="0" err="1"/>
              <a:t>Behnke</a:t>
            </a:r>
            <a:r>
              <a:rPr lang="lt-LT" dirty="0"/>
              <a:t>)</a:t>
            </a:r>
          </a:p>
          <a:p>
            <a:pPr marL="0" indent="0">
              <a:buNone/>
            </a:pPr>
            <a:endParaRPr lang="lt-LT" dirty="0"/>
          </a:p>
          <a:p>
            <a:pPr marL="0" indent="0">
              <a:buNone/>
            </a:pPr>
            <a:r>
              <a:rPr lang="lt-LT" dirty="0"/>
              <a:t>Iš karto pastebiu, kad pulsuoju. Tačiau pro pulsavimą prasiskverbia kažkas, kas yra subtilesnis ir ką ne iš karto sugebu įvardyti; &lt;…&gt; Šiame išsklidusiame tviskėjime ar sraute kyla dinamiškas „ten“, įvairūs spontaniški įvykiai, nors „aš“ visą tą laiką „ramiai“ guliu. Be šios dinamikos, patirties laikiškumo, yra „apimties“, arba migloto „buvimo išsiplėtusiai“, pojūtis, nors jokie aiškiai apibrėžti „kraštai“ neiškyla, kol negrįžtu prie lytėjimo patirties savo „sandūroje“ su pasauliu (pvz., kol nekyla klausimas, kur sustoju ir ant ko guliu) arba kol neįsivaizduoju, kaip turiu atrodyti iš šalies. </a:t>
            </a:r>
          </a:p>
          <a:p>
            <a:pPr marL="0" indent="0" algn="r">
              <a:buNone/>
            </a:pPr>
            <a:endParaRPr lang="lt-LT" sz="2000" dirty="0"/>
          </a:p>
          <a:p>
            <a:pPr marL="0" indent="0" algn="r">
              <a:buNone/>
            </a:pPr>
            <a:r>
              <a:rPr lang="lt-LT" sz="2000" dirty="0"/>
              <a:t>(E. A. </a:t>
            </a:r>
            <a:r>
              <a:rPr lang="lt-LT" sz="2000" dirty="0" err="1"/>
              <a:t>Behnke</a:t>
            </a:r>
            <a:r>
              <a:rPr lang="lt-LT" sz="2000" dirty="0"/>
              <a:t> „Pasaulis be opozicijos / pasaulio kūnas“, p.131)</a:t>
            </a:r>
          </a:p>
          <a:p>
            <a:pPr marL="0" indent="0">
              <a:buNone/>
            </a:pPr>
            <a:endParaRPr lang="lt-LT" dirty="0"/>
          </a:p>
          <a:p>
            <a:pPr marL="0" indent="0">
              <a:buNone/>
            </a:pPr>
            <a:endParaRPr lang="lt-LT" dirty="0"/>
          </a:p>
          <a:p>
            <a:endParaRPr lang="lt-LT" dirty="0"/>
          </a:p>
        </p:txBody>
      </p:sp>
    </p:spTree>
    <p:extLst>
      <p:ext uri="{BB962C8B-B14F-4D97-AF65-F5344CB8AC3E}">
        <p14:creationId xmlns:p14="http://schemas.microsoft.com/office/powerpoint/2010/main" val="16841610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49C4F-5941-BD70-E467-7780CEDE6EED}"/>
              </a:ext>
            </a:extLst>
          </p:cNvPr>
          <p:cNvSpPr>
            <a:spLocks noGrp="1"/>
          </p:cNvSpPr>
          <p:nvPr>
            <p:ph type="title"/>
          </p:nvPr>
        </p:nvSpPr>
        <p:spPr/>
        <p:txBody>
          <a:bodyPr/>
          <a:lstStyle/>
          <a:p>
            <a:endParaRPr lang="lt-LT"/>
          </a:p>
        </p:txBody>
      </p:sp>
      <p:sp>
        <p:nvSpPr>
          <p:cNvPr id="3" name="Content Placeholder 2">
            <a:extLst>
              <a:ext uri="{FF2B5EF4-FFF2-40B4-BE49-F238E27FC236}">
                <a16:creationId xmlns:a16="http://schemas.microsoft.com/office/drawing/2014/main" id="{4DCA2B27-919F-EE14-2FC7-C234A2A3AB8E}"/>
              </a:ext>
            </a:extLst>
          </p:cNvPr>
          <p:cNvSpPr>
            <a:spLocks noGrp="1"/>
          </p:cNvSpPr>
          <p:nvPr>
            <p:ph idx="1"/>
          </p:nvPr>
        </p:nvSpPr>
        <p:spPr/>
        <p:txBody>
          <a:bodyPr>
            <a:normAutofit/>
          </a:bodyPr>
          <a:lstStyle/>
          <a:p>
            <a:r>
              <a:rPr lang="lt-LT" dirty="0"/>
              <a:t>Intensyvumų raiškos laukas. Teritorija ir kūnas</a:t>
            </a:r>
          </a:p>
          <a:p>
            <a:pPr lvl="1"/>
            <a:r>
              <a:rPr lang="lt-LT" dirty="0"/>
              <a:t>Kūnas kaip teritorija (vidinės jausenos, įtampos)</a:t>
            </a:r>
          </a:p>
          <a:p>
            <a:pPr lvl="1"/>
            <a:r>
              <a:rPr lang="lt-LT" dirty="0"/>
              <a:t>Teritorijoje judantis kūnas (jusliniai patyrimai, sąveika su erdve)</a:t>
            </a:r>
          </a:p>
          <a:p>
            <a:r>
              <a:rPr lang="lt-LT" dirty="0"/>
              <a:t>Problema: </a:t>
            </a:r>
            <a:r>
              <a:rPr lang="lt-LT" dirty="0" err="1"/>
              <a:t>Deleuze</a:t>
            </a:r>
            <a:r>
              <a:rPr lang="lt-LT" dirty="0"/>
              <a:t> ir </a:t>
            </a:r>
            <a:r>
              <a:rPr lang="lt-LT" dirty="0" err="1"/>
              <a:t>Guattari</a:t>
            </a:r>
            <a:r>
              <a:rPr lang="lt-LT" dirty="0"/>
              <a:t> kūnas – nepatiriantis, </a:t>
            </a:r>
            <a:r>
              <a:rPr lang="lt-LT" dirty="0" err="1"/>
              <a:t>neintencionalus</a:t>
            </a:r>
            <a:r>
              <a:rPr lang="lt-LT" dirty="0"/>
              <a:t>, nesąmoningas</a:t>
            </a:r>
          </a:p>
          <a:p>
            <a:r>
              <a:rPr lang="lt-LT" i="1" dirty="0"/>
              <a:t>Aš</a:t>
            </a:r>
            <a:r>
              <a:rPr lang="lt-LT" dirty="0"/>
              <a:t> – patiriantis kūnas (</a:t>
            </a:r>
            <a:r>
              <a:rPr lang="lt-LT" dirty="0" err="1"/>
              <a:t>fenomenolog</a:t>
            </a:r>
            <a:r>
              <a:rPr lang="lt-LT" dirty="0"/>
              <a:t>.), bet </a:t>
            </a:r>
            <a:r>
              <a:rPr lang="lt-LT" dirty="0" err="1"/>
              <a:t>nesąmonybė</a:t>
            </a:r>
            <a:r>
              <a:rPr lang="lt-LT" dirty="0"/>
              <a:t> nėra patiriama (</a:t>
            </a:r>
            <a:r>
              <a:rPr lang="lt-LT" dirty="0" err="1"/>
              <a:t>psichoanalit</a:t>
            </a:r>
            <a:r>
              <a:rPr lang="lt-LT" dirty="0"/>
              <a:t>.). Patiriami tik jos padariniai, simptomai – klaida, spontaniškas veiksmas</a:t>
            </a:r>
          </a:p>
          <a:p>
            <a:endParaRPr lang="lt-LT" dirty="0"/>
          </a:p>
          <a:p>
            <a:endParaRPr lang="lt-LT" dirty="0"/>
          </a:p>
          <a:p>
            <a:endParaRPr lang="lt-LT" dirty="0"/>
          </a:p>
          <a:p>
            <a:endParaRPr lang="lt-LT" dirty="0"/>
          </a:p>
        </p:txBody>
      </p:sp>
    </p:spTree>
    <p:extLst>
      <p:ext uri="{BB962C8B-B14F-4D97-AF65-F5344CB8AC3E}">
        <p14:creationId xmlns:p14="http://schemas.microsoft.com/office/powerpoint/2010/main" val="4288080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00E2F-A260-A8EE-085A-C611EDCAFBEA}"/>
              </a:ext>
            </a:extLst>
          </p:cNvPr>
          <p:cNvSpPr>
            <a:spLocks noGrp="1"/>
          </p:cNvSpPr>
          <p:nvPr>
            <p:ph type="title"/>
          </p:nvPr>
        </p:nvSpPr>
        <p:spPr/>
        <p:txBody>
          <a:bodyPr/>
          <a:lstStyle/>
          <a:p>
            <a:r>
              <a:rPr lang="lt-LT" dirty="0"/>
              <a:t>Kūno apibrėžimas</a:t>
            </a:r>
          </a:p>
        </p:txBody>
      </p:sp>
      <p:sp>
        <p:nvSpPr>
          <p:cNvPr id="3" name="Content Placeholder 2">
            <a:extLst>
              <a:ext uri="{FF2B5EF4-FFF2-40B4-BE49-F238E27FC236}">
                <a16:creationId xmlns:a16="http://schemas.microsoft.com/office/drawing/2014/main" id="{FD8FAA1C-2981-4532-4393-4E03276C729B}"/>
              </a:ext>
            </a:extLst>
          </p:cNvPr>
          <p:cNvSpPr>
            <a:spLocks noGrp="1"/>
          </p:cNvSpPr>
          <p:nvPr>
            <p:ph idx="1"/>
          </p:nvPr>
        </p:nvSpPr>
        <p:spPr/>
        <p:txBody>
          <a:bodyPr>
            <a:normAutofit/>
          </a:bodyPr>
          <a:lstStyle/>
          <a:p>
            <a:r>
              <a:rPr lang="lt-LT" dirty="0"/>
              <a:t>Forma. Kompozicinis, sudarytas iš dalių </a:t>
            </a:r>
          </a:p>
          <a:p>
            <a:r>
              <a:rPr lang="lt-LT" dirty="0"/>
              <a:t>Judantis iš savęs ar dėl kito</a:t>
            </a:r>
            <a:br>
              <a:rPr lang="lt-LT" dirty="0"/>
            </a:br>
            <a:r>
              <a:rPr lang="lt-LT" dirty="0"/>
              <a:t>(kilnojimas, judinimas, dėvėjimasis) </a:t>
            </a:r>
            <a:br>
              <a:rPr lang="lt-LT" dirty="0"/>
            </a:br>
            <a:endParaRPr lang="lt-LT" dirty="0"/>
          </a:p>
          <a:p>
            <a:endParaRPr lang="lt-LT" dirty="0"/>
          </a:p>
          <a:p>
            <a:r>
              <a:rPr lang="lt-LT" dirty="0"/>
              <a:t>Jėgos, impulsai, sužadinimo slenksčiai</a:t>
            </a:r>
          </a:p>
          <a:p>
            <a:r>
              <a:rPr lang="lt-LT" dirty="0"/>
              <a:t>Materijos susitraukimai ir išsiplėtimai </a:t>
            </a:r>
          </a:p>
          <a:p>
            <a:endParaRPr lang="lt-LT" dirty="0"/>
          </a:p>
        </p:txBody>
      </p:sp>
      <p:sp>
        <p:nvSpPr>
          <p:cNvPr id="4" name="Right Brace 3">
            <a:extLst>
              <a:ext uri="{FF2B5EF4-FFF2-40B4-BE49-F238E27FC236}">
                <a16:creationId xmlns:a16="http://schemas.microsoft.com/office/drawing/2014/main" id="{D0E1A9A5-EE5D-B57C-9703-8CB4EC8055FB}"/>
              </a:ext>
            </a:extLst>
          </p:cNvPr>
          <p:cNvSpPr/>
          <p:nvPr/>
        </p:nvSpPr>
        <p:spPr>
          <a:xfrm>
            <a:off x="7481661" y="1999416"/>
            <a:ext cx="296677" cy="1429583"/>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6" name="TextBox 5">
            <a:extLst>
              <a:ext uri="{FF2B5EF4-FFF2-40B4-BE49-F238E27FC236}">
                <a16:creationId xmlns:a16="http://schemas.microsoft.com/office/drawing/2014/main" id="{9AD64D48-F804-9C71-6510-0E6D65100880}"/>
              </a:ext>
            </a:extLst>
          </p:cNvPr>
          <p:cNvSpPr txBox="1"/>
          <p:nvPr/>
        </p:nvSpPr>
        <p:spPr>
          <a:xfrm>
            <a:off x="8133348" y="2057694"/>
            <a:ext cx="3633537" cy="1015663"/>
          </a:xfrm>
          <a:prstGeom prst="rect">
            <a:avLst/>
          </a:prstGeom>
          <a:noFill/>
        </p:spPr>
        <p:txBody>
          <a:bodyPr wrap="square" rtlCol="0">
            <a:spAutoFit/>
          </a:bodyPr>
          <a:lstStyle/>
          <a:p>
            <a:r>
              <a:rPr lang="lt-LT" sz="2000" dirty="0"/>
              <a:t>bet kokiems kūnams (</a:t>
            </a:r>
            <a:r>
              <a:rPr lang="lt-LT" sz="2000" b="1" i="1" dirty="0" err="1"/>
              <a:t>corps</a:t>
            </a:r>
            <a:r>
              <a:rPr lang="lt-LT" sz="2000" dirty="0"/>
              <a:t>):</a:t>
            </a:r>
            <a:br>
              <a:rPr lang="lt-LT" sz="2000" dirty="0"/>
            </a:br>
            <a:r>
              <a:rPr lang="lt-LT" sz="2000" dirty="0"/>
              <a:t>individualiam ir kolektyviniam, jautriam ir nejautriam</a:t>
            </a:r>
          </a:p>
        </p:txBody>
      </p:sp>
      <p:sp>
        <p:nvSpPr>
          <p:cNvPr id="7" name="Right Brace 6">
            <a:extLst>
              <a:ext uri="{FF2B5EF4-FFF2-40B4-BE49-F238E27FC236}">
                <a16:creationId xmlns:a16="http://schemas.microsoft.com/office/drawing/2014/main" id="{8CF7FE2E-6C1A-7835-FF65-635149B44EDB}"/>
              </a:ext>
            </a:extLst>
          </p:cNvPr>
          <p:cNvSpPr/>
          <p:nvPr/>
        </p:nvSpPr>
        <p:spPr>
          <a:xfrm>
            <a:off x="7481661" y="4001294"/>
            <a:ext cx="296677" cy="1475036"/>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8" name="TextBox 7">
            <a:extLst>
              <a:ext uri="{FF2B5EF4-FFF2-40B4-BE49-F238E27FC236}">
                <a16:creationId xmlns:a16="http://schemas.microsoft.com/office/drawing/2014/main" id="{D14A64B1-8477-B6D8-595B-31748BB34C10}"/>
              </a:ext>
            </a:extLst>
          </p:cNvPr>
          <p:cNvSpPr txBox="1"/>
          <p:nvPr/>
        </p:nvSpPr>
        <p:spPr>
          <a:xfrm>
            <a:off x="8270546" y="4001294"/>
            <a:ext cx="2851298" cy="1015663"/>
          </a:xfrm>
          <a:prstGeom prst="rect">
            <a:avLst/>
          </a:prstGeom>
          <a:noFill/>
        </p:spPr>
        <p:txBody>
          <a:bodyPr wrap="square" rtlCol="0">
            <a:spAutoFit/>
          </a:bodyPr>
          <a:lstStyle/>
          <a:p>
            <a:r>
              <a:rPr lang="lt-LT" sz="2000" i="1" dirty="0"/>
              <a:t>gyvasis</a:t>
            </a:r>
            <a:r>
              <a:rPr lang="lt-LT" sz="2000" dirty="0"/>
              <a:t> kūnas (</a:t>
            </a:r>
            <a:r>
              <a:rPr lang="lt-LT" sz="2000" b="1" i="1" dirty="0" err="1"/>
              <a:t>chair</a:t>
            </a:r>
            <a:r>
              <a:rPr lang="lt-LT" sz="2000" dirty="0"/>
              <a:t>)</a:t>
            </a:r>
            <a:br>
              <a:rPr lang="lt-LT" sz="2000" dirty="0"/>
            </a:br>
            <a:r>
              <a:rPr lang="lt-LT" sz="2000" b="1" dirty="0"/>
              <a:t>jaučiantis</a:t>
            </a:r>
            <a:r>
              <a:rPr lang="lt-LT" sz="2000" dirty="0"/>
              <a:t> ir </a:t>
            </a:r>
            <a:r>
              <a:rPr lang="lt-LT" sz="2000" b="1" dirty="0"/>
              <a:t>veikiantis </a:t>
            </a:r>
            <a:r>
              <a:rPr lang="lt-LT" sz="2000" dirty="0"/>
              <a:t>kūnas</a:t>
            </a:r>
          </a:p>
        </p:txBody>
      </p:sp>
    </p:spTree>
    <p:extLst>
      <p:ext uri="{BB962C8B-B14F-4D97-AF65-F5344CB8AC3E}">
        <p14:creationId xmlns:p14="http://schemas.microsoft.com/office/powerpoint/2010/main" val="37430596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7483D-E597-DF28-B81B-C6153B83DEC3}"/>
              </a:ext>
            </a:extLst>
          </p:cNvPr>
          <p:cNvSpPr>
            <a:spLocks noGrp="1"/>
          </p:cNvSpPr>
          <p:nvPr>
            <p:ph type="title"/>
          </p:nvPr>
        </p:nvSpPr>
        <p:spPr/>
        <p:txBody>
          <a:bodyPr/>
          <a:lstStyle/>
          <a:p>
            <a:r>
              <a:rPr lang="lt-LT" dirty="0"/>
              <a:t>Greimo </a:t>
            </a:r>
            <a:r>
              <a:rPr lang="lt-LT" i="1" dirty="0"/>
              <a:t>vs</a:t>
            </a:r>
            <a:r>
              <a:rPr lang="lt-LT" dirty="0"/>
              <a:t>. Fontanille kūniškumas</a:t>
            </a:r>
          </a:p>
        </p:txBody>
      </p:sp>
      <p:sp>
        <p:nvSpPr>
          <p:cNvPr id="3" name="Content Placeholder 2">
            <a:extLst>
              <a:ext uri="{FF2B5EF4-FFF2-40B4-BE49-F238E27FC236}">
                <a16:creationId xmlns:a16="http://schemas.microsoft.com/office/drawing/2014/main" id="{1ECF51C4-708E-7491-14A7-08241670C203}"/>
              </a:ext>
            </a:extLst>
          </p:cNvPr>
          <p:cNvSpPr>
            <a:spLocks noGrp="1"/>
          </p:cNvSpPr>
          <p:nvPr>
            <p:ph idx="1"/>
          </p:nvPr>
        </p:nvSpPr>
        <p:spPr>
          <a:xfrm>
            <a:off x="838200" y="1690688"/>
            <a:ext cx="10515600" cy="5032375"/>
          </a:xfrm>
        </p:spPr>
        <p:txBody>
          <a:bodyPr>
            <a:normAutofit/>
          </a:bodyPr>
          <a:lstStyle/>
          <a:p>
            <a:r>
              <a:rPr lang="lt-LT" dirty="0"/>
              <a:t>Subjektą aprašo per santykį su objektu </a:t>
            </a:r>
            <a:r>
              <a:rPr lang="lt-LT" i="1" dirty="0"/>
              <a:t>vs</a:t>
            </a:r>
            <a:r>
              <a:rPr lang="lt-LT" dirty="0"/>
              <a:t>. per kūne vykstančias sąveikas</a:t>
            </a:r>
          </a:p>
          <a:p>
            <a:pPr lvl="1"/>
            <a:r>
              <a:rPr lang="lt-LT" dirty="0"/>
              <a:t>impulsus ir jėgas, individualius jautrumo slenksčius</a:t>
            </a:r>
          </a:p>
          <a:p>
            <a:r>
              <a:rPr lang="lt-LT" dirty="0"/>
              <a:t>Vientisas subjektas </a:t>
            </a:r>
            <a:r>
              <a:rPr lang="lt-LT" i="1" dirty="0"/>
              <a:t>vs</a:t>
            </a:r>
            <a:r>
              <a:rPr lang="lt-LT" dirty="0"/>
              <a:t>. kūno lygmenys ir vidinės įtampos</a:t>
            </a:r>
          </a:p>
          <a:p>
            <a:r>
              <a:rPr lang="lt-LT" dirty="0"/>
              <a:t>Veiksmus lemia socialinės sąlygos </a:t>
            </a:r>
            <a:r>
              <a:rPr lang="lt-LT" i="1" dirty="0"/>
              <a:t>vs</a:t>
            </a:r>
            <a:r>
              <a:rPr lang="lt-LT" dirty="0"/>
              <a:t>. juslinės patirtys ir kūne vykstantys virsmai</a:t>
            </a:r>
          </a:p>
          <a:p>
            <a:r>
              <a:rPr lang="lt-LT" dirty="0"/>
              <a:t>Socialiai programuotas veikimas </a:t>
            </a:r>
            <a:r>
              <a:rPr lang="lt-LT" i="1" dirty="0"/>
              <a:t>vs. </a:t>
            </a:r>
            <a:r>
              <a:rPr lang="lt-LT" dirty="0"/>
              <a:t>klaida ir spontaniškumas</a:t>
            </a:r>
          </a:p>
          <a:p>
            <a:r>
              <a:rPr lang="lt-LT" dirty="0"/>
              <a:t>Nėra skirties tarp sąmoningų ir nesąmoningų veiksmų </a:t>
            </a:r>
            <a:r>
              <a:rPr lang="lt-LT" i="1" dirty="0"/>
              <a:t>vs</a:t>
            </a:r>
            <a:r>
              <a:rPr lang="lt-LT" dirty="0"/>
              <a:t>. dėmesys </a:t>
            </a:r>
            <a:r>
              <a:rPr lang="lt-LT" dirty="0" err="1"/>
              <a:t>nesąmoningumui</a:t>
            </a:r>
            <a:r>
              <a:rPr lang="lt-LT" dirty="0"/>
              <a:t> ir atsitiktinumui</a:t>
            </a:r>
          </a:p>
          <a:p>
            <a:r>
              <a:rPr lang="lt-LT" dirty="0"/>
              <a:t>Socialinis kūnas (atlikėjas apibrėžiamas per </a:t>
            </a:r>
            <a:r>
              <a:rPr lang="lt-LT" dirty="0" err="1"/>
              <a:t>soc</a:t>
            </a:r>
            <a:r>
              <a:rPr lang="lt-LT" dirty="0"/>
              <a:t>. vaidmenis) </a:t>
            </a:r>
            <a:r>
              <a:rPr lang="lt-LT" i="1" dirty="0"/>
              <a:t>vs.</a:t>
            </a:r>
            <a:r>
              <a:rPr lang="lt-LT" dirty="0"/>
              <a:t> kūno individualumas (vertės kyla iš kūne vykstančių virsmų)</a:t>
            </a:r>
          </a:p>
          <a:p>
            <a:endParaRPr lang="lt-LT" dirty="0"/>
          </a:p>
          <a:p>
            <a:endParaRPr lang="lt-LT" dirty="0"/>
          </a:p>
          <a:p>
            <a:endParaRPr lang="lt-LT" dirty="0"/>
          </a:p>
          <a:p>
            <a:endParaRPr lang="lt-LT" dirty="0"/>
          </a:p>
        </p:txBody>
      </p:sp>
    </p:spTree>
    <p:extLst>
      <p:ext uri="{BB962C8B-B14F-4D97-AF65-F5344CB8AC3E}">
        <p14:creationId xmlns:p14="http://schemas.microsoft.com/office/powerpoint/2010/main" val="2014086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BC67C-3D15-87FE-DD01-FB59C4CFC0FB}"/>
              </a:ext>
            </a:extLst>
          </p:cNvPr>
          <p:cNvSpPr>
            <a:spLocks noGrp="1"/>
          </p:cNvSpPr>
          <p:nvPr>
            <p:ph type="title"/>
          </p:nvPr>
        </p:nvSpPr>
        <p:spPr/>
        <p:txBody>
          <a:bodyPr/>
          <a:lstStyle/>
          <a:p>
            <a:r>
              <a:rPr lang="lt-LT" dirty="0"/>
              <a:t>Kūniškumas diskurse</a:t>
            </a:r>
          </a:p>
        </p:txBody>
      </p:sp>
      <p:sp>
        <p:nvSpPr>
          <p:cNvPr id="3" name="Content Placeholder 2">
            <a:extLst>
              <a:ext uri="{FF2B5EF4-FFF2-40B4-BE49-F238E27FC236}">
                <a16:creationId xmlns:a16="http://schemas.microsoft.com/office/drawing/2014/main" id="{2AFC6797-87C5-8B5A-2CA0-85D568B391F7}"/>
              </a:ext>
            </a:extLst>
          </p:cNvPr>
          <p:cNvSpPr>
            <a:spLocks noGrp="1"/>
          </p:cNvSpPr>
          <p:nvPr>
            <p:ph idx="1"/>
          </p:nvPr>
        </p:nvSpPr>
        <p:spPr/>
        <p:txBody>
          <a:bodyPr/>
          <a:lstStyle/>
          <a:p>
            <a:r>
              <a:rPr lang="lt-LT" b="1" dirty="0" err="1"/>
              <a:t>Semiozės</a:t>
            </a:r>
            <a:r>
              <a:rPr lang="lt-LT" b="1" dirty="0"/>
              <a:t> substratas</a:t>
            </a:r>
          </a:p>
          <a:p>
            <a:r>
              <a:rPr lang="lt-LT" b="1" dirty="0"/>
              <a:t>Aktantas</a:t>
            </a:r>
          </a:p>
          <a:p>
            <a:r>
              <a:rPr lang="lt-LT" b="1" dirty="0"/>
              <a:t>Diskursyvinė figūra</a:t>
            </a:r>
          </a:p>
          <a:p>
            <a:endParaRPr lang="lt-LT" b="1" dirty="0"/>
          </a:p>
          <a:p>
            <a:endParaRPr lang="lt-LT" b="1" dirty="0"/>
          </a:p>
          <a:p>
            <a:endParaRPr lang="lt-LT" b="1" dirty="0"/>
          </a:p>
          <a:p>
            <a:r>
              <a:rPr lang="lt-LT" i="1" dirty="0"/>
              <a:t>Kokios pagrindinės figūros aptinkamos diskursyviniame-</a:t>
            </a:r>
            <a:r>
              <a:rPr lang="lt-LT" i="1" dirty="0" err="1"/>
              <a:t>figūratyviniame</a:t>
            </a:r>
            <a:r>
              <a:rPr lang="lt-LT" i="1" dirty="0"/>
              <a:t> lygmenyje?</a:t>
            </a:r>
          </a:p>
          <a:p>
            <a:endParaRPr lang="lt-LT" dirty="0"/>
          </a:p>
        </p:txBody>
      </p:sp>
      <p:sp>
        <p:nvSpPr>
          <p:cNvPr id="4" name="Rectangle 3">
            <a:extLst>
              <a:ext uri="{FF2B5EF4-FFF2-40B4-BE49-F238E27FC236}">
                <a16:creationId xmlns:a16="http://schemas.microsoft.com/office/drawing/2014/main" id="{84BBEEE6-0890-1158-B6F4-58E9144CBABD}"/>
              </a:ext>
            </a:extLst>
          </p:cNvPr>
          <p:cNvSpPr/>
          <p:nvPr/>
        </p:nvSpPr>
        <p:spPr>
          <a:xfrm>
            <a:off x="838200" y="2803819"/>
            <a:ext cx="3935819" cy="54543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14162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40DFD-0835-3691-84C1-DB2E697A59CB}"/>
              </a:ext>
            </a:extLst>
          </p:cNvPr>
          <p:cNvSpPr>
            <a:spLocks noGrp="1"/>
          </p:cNvSpPr>
          <p:nvPr>
            <p:ph type="title"/>
          </p:nvPr>
        </p:nvSpPr>
        <p:spPr/>
        <p:txBody>
          <a:bodyPr/>
          <a:lstStyle/>
          <a:p>
            <a:r>
              <a:rPr lang="lt-LT" dirty="0"/>
              <a:t>Figūratyvinis lygmuo</a:t>
            </a:r>
          </a:p>
        </p:txBody>
      </p:sp>
      <p:sp>
        <p:nvSpPr>
          <p:cNvPr id="3" name="Content Placeholder 2">
            <a:extLst>
              <a:ext uri="{FF2B5EF4-FFF2-40B4-BE49-F238E27FC236}">
                <a16:creationId xmlns:a16="http://schemas.microsoft.com/office/drawing/2014/main" id="{BAB56750-87D8-C617-FE05-0F432F423047}"/>
              </a:ext>
            </a:extLst>
          </p:cNvPr>
          <p:cNvSpPr>
            <a:spLocks noGrp="1"/>
          </p:cNvSpPr>
          <p:nvPr>
            <p:ph idx="1"/>
          </p:nvPr>
        </p:nvSpPr>
        <p:spPr/>
        <p:txBody>
          <a:bodyPr/>
          <a:lstStyle/>
          <a:p>
            <a:r>
              <a:rPr lang="lt-LT" dirty="0"/>
              <a:t>Atlikėjai, laikas, erdvė</a:t>
            </a:r>
          </a:p>
          <a:p>
            <a:r>
              <a:rPr lang="lt-LT" b="1" dirty="0"/>
              <a:t>Atlikėjas </a:t>
            </a:r>
            <a:r>
              <a:rPr lang="lt-LT" dirty="0"/>
              <a:t>–</a:t>
            </a:r>
            <a:r>
              <a:rPr lang="lt-LT" b="1" dirty="0"/>
              <a:t> </a:t>
            </a:r>
            <a:r>
              <a:rPr lang="lt-LT" dirty="0"/>
              <a:t>leksema, turinti bent vieną aktantinį vaidmenį ir bent vieną teminį vaidmenį. Sintaksinis ir semantinis vienetas</a:t>
            </a:r>
          </a:p>
          <a:p>
            <a:r>
              <a:rPr lang="lt-LT" b="1" dirty="0"/>
              <a:t>Atlikėjas</a:t>
            </a:r>
            <a:r>
              <a:rPr lang="lt-LT" dirty="0"/>
              <a:t> turi ne tik </a:t>
            </a:r>
            <a:r>
              <a:rPr lang="lt-LT" i="1" dirty="0"/>
              <a:t>teminį</a:t>
            </a:r>
            <a:r>
              <a:rPr lang="lt-LT" dirty="0"/>
              <a:t> </a:t>
            </a:r>
            <a:r>
              <a:rPr lang="lt-LT" i="1" dirty="0"/>
              <a:t>vaidmenį</a:t>
            </a:r>
            <a:r>
              <a:rPr lang="lt-LT" dirty="0"/>
              <a:t> (socialinė funkcija), bet ir kūną – </a:t>
            </a:r>
            <a:r>
              <a:rPr lang="lt-LT" i="1" dirty="0"/>
              <a:t>kūnišką</a:t>
            </a:r>
            <a:r>
              <a:rPr lang="lt-LT" dirty="0"/>
              <a:t> </a:t>
            </a:r>
            <a:r>
              <a:rPr lang="lt-LT" i="1" dirty="0"/>
              <a:t>vaidmenį</a:t>
            </a:r>
          </a:p>
          <a:p>
            <a:r>
              <a:rPr lang="lt-LT" dirty="0"/>
              <a:t>Atlikėjo santykis su kūnu / kaip suvokianti instancija apibūdina atlikėjo kūną</a:t>
            </a:r>
          </a:p>
          <a:p>
            <a:r>
              <a:rPr lang="lt-LT" dirty="0"/>
              <a:t>Kreipiamas dėmesys, </a:t>
            </a:r>
            <a:r>
              <a:rPr lang="lt-LT" i="1" dirty="0"/>
              <a:t>iš kieno perspektyvos </a:t>
            </a:r>
            <a:r>
              <a:rPr lang="lt-LT" dirty="0"/>
              <a:t>suvokiamas kūnas</a:t>
            </a:r>
          </a:p>
          <a:p>
            <a:r>
              <a:rPr lang="lt-LT" dirty="0"/>
              <a:t>Fenomenologinė patiriančio kūno samprata</a:t>
            </a:r>
          </a:p>
          <a:p>
            <a:endParaRPr lang="lt-LT" dirty="0"/>
          </a:p>
        </p:txBody>
      </p:sp>
    </p:spTree>
    <p:extLst>
      <p:ext uri="{BB962C8B-B14F-4D97-AF65-F5344CB8AC3E}">
        <p14:creationId xmlns:p14="http://schemas.microsoft.com/office/powerpoint/2010/main" val="307642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42E5D-B64E-AD8A-A0B6-E6CAE14A7C92}"/>
              </a:ext>
            </a:extLst>
          </p:cNvPr>
          <p:cNvSpPr>
            <a:spLocks noGrp="1"/>
          </p:cNvSpPr>
          <p:nvPr>
            <p:ph type="title"/>
          </p:nvPr>
        </p:nvSpPr>
        <p:spPr/>
        <p:txBody>
          <a:bodyPr/>
          <a:lstStyle/>
          <a:p>
            <a:r>
              <a:rPr lang="lt-LT" dirty="0"/>
              <a:t>Kūniškos figūros</a:t>
            </a:r>
          </a:p>
        </p:txBody>
      </p:sp>
      <p:sp>
        <p:nvSpPr>
          <p:cNvPr id="3" name="Content Placeholder 2">
            <a:extLst>
              <a:ext uri="{FF2B5EF4-FFF2-40B4-BE49-F238E27FC236}">
                <a16:creationId xmlns:a16="http://schemas.microsoft.com/office/drawing/2014/main" id="{099D4B9C-1FB7-A72F-76C9-AE369A24A631}"/>
              </a:ext>
            </a:extLst>
          </p:cNvPr>
          <p:cNvSpPr>
            <a:spLocks noGrp="1"/>
          </p:cNvSpPr>
          <p:nvPr>
            <p:ph idx="1"/>
          </p:nvPr>
        </p:nvSpPr>
        <p:spPr>
          <a:xfrm>
            <a:off x="838200" y="1825625"/>
            <a:ext cx="7438901" cy="4351338"/>
          </a:xfrm>
        </p:spPr>
        <p:txBody>
          <a:bodyPr/>
          <a:lstStyle/>
          <a:p>
            <a:pPr marL="0" indent="0">
              <a:buNone/>
            </a:pPr>
            <a:r>
              <a:rPr lang="lt-LT" dirty="0"/>
              <a:t>Kokiais būdais gali pasirodyti kūnas suvokėjui?</a:t>
            </a:r>
          </a:p>
          <a:p>
            <a:r>
              <a:rPr lang="lt-LT" dirty="0"/>
              <a:t>Kaip tam tikra </a:t>
            </a:r>
            <a:r>
              <a:rPr lang="lt-LT" i="1" dirty="0"/>
              <a:t>forma – paviršius</a:t>
            </a:r>
            <a:endParaRPr lang="lt-LT" dirty="0"/>
          </a:p>
          <a:p>
            <a:pPr lvl="1"/>
            <a:r>
              <a:rPr lang="lt-LT" dirty="0"/>
              <a:t>Kūno riba arba apvalkalas</a:t>
            </a:r>
          </a:p>
          <a:p>
            <a:pPr lvl="1"/>
            <a:r>
              <a:rPr lang="lt-LT" dirty="0"/>
              <a:t>Kūno dalių lokalizavimas</a:t>
            </a:r>
          </a:p>
          <a:p>
            <a:pPr lvl="1"/>
            <a:r>
              <a:rPr lang="lt-LT" dirty="0"/>
              <a:t>Uždarumas </a:t>
            </a:r>
          </a:p>
          <a:p>
            <a:r>
              <a:rPr lang="lt-LT" dirty="0"/>
              <a:t>Jaučiamas kaip </a:t>
            </a:r>
            <a:r>
              <a:rPr lang="lt-LT" i="1" dirty="0"/>
              <a:t>jėgų</a:t>
            </a:r>
            <a:r>
              <a:rPr lang="lt-LT" dirty="0"/>
              <a:t> raiškos laukas </a:t>
            </a:r>
          </a:p>
          <a:p>
            <a:pPr lvl="1"/>
            <a:r>
              <a:rPr lang="lt-LT" dirty="0"/>
              <a:t>Nėra aiškių ribų</a:t>
            </a:r>
          </a:p>
          <a:p>
            <a:pPr lvl="1"/>
            <a:r>
              <a:rPr lang="lt-LT" dirty="0"/>
              <a:t>Pulsacijos ir impulsai</a:t>
            </a:r>
          </a:p>
          <a:p>
            <a:pPr lvl="1"/>
            <a:r>
              <a:rPr lang="lt-LT" dirty="0"/>
              <a:t>Atvirumas</a:t>
            </a:r>
          </a:p>
          <a:p>
            <a:pPr lvl="1"/>
            <a:endParaRPr lang="lt-LT" dirty="0"/>
          </a:p>
        </p:txBody>
      </p:sp>
      <p:sp>
        <p:nvSpPr>
          <p:cNvPr id="4" name="Right Brace 3">
            <a:extLst>
              <a:ext uri="{FF2B5EF4-FFF2-40B4-BE49-F238E27FC236}">
                <a16:creationId xmlns:a16="http://schemas.microsoft.com/office/drawing/2014/main" id="{AACEC603-783F-7119-48A3-D8C191B6C6B4}"/>
              </a:ext>
            </a:extLst>
          </p:cNvPr>
          <p:cNvSpPr/>
          <p:nvPr/>
        </p:nvSpPr>
        <p:spPr>
          <a:xfrm>
            <a:off x="6863938" y="2968831"/>
            <a:ext cx="296884" cy="819398"/>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5" name="Right Brace 4">
            <a:extLst>
              <a:ext uri="{FF2B5EF4-FFF2-40B4-BE49-F238E27FC236}">
                <a16:creationId xmlns:a16="http://schemas.microsoft.com/office/drawing/2014/main" id="{AC01230D-AB4D-B038-EB83-08C6D288B0C0}"/>
              </a:ext>
            </a:extLst>
          </p:cNvPr>
          <p:cNvSpPr/>
          <p:nvPr/>
        </p:nvSpPr>
        <p:spPr>
          <a:xfrm>
            <a:off x="6863937" y="4524498"/>
            <a:ext cx="296884" cy="914402"/>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7" name="TextBox 6">
            <a:extLst>
              <a:ext uri="{FF2B5EF4-FFF2-40B4-BE49-F238E27FC236}">
                <a16:creationId xmlns:a16="http://schemas.microsoft.com/office/drawing/2014/main" id="{809F0CF4-5994-880F-33C3-A73889F642B5}"/>
              </a:ext>
            </a:extLst>
          </p:cNvPr>
          <p:cNvSpPr txBox="1"/>
          <p:nvPr/>
        </p:nvSpPr>
        <p:spPr>
          <a:xfrm>
            <a:off x="7659892" y="3193864"/>
            <a:ext cx="3394199" cy="369332"/>
          </a:xfrm>
          <a:prstGeom prst="rect">
            <a:avLst/>
          </a:prstGeom>
          <a:noFill/>
        </p:spPr>
        <p:txBody>
          <a:bodyPr wrap="none" rtlCol="0">
            <a:spAutoFit/>
          </a:bodyPr>
          <a:lstStyle/>
          <a:p>
            <a:r>
              <a:rPr lang="lt-LT" b="1" dirty="0"/>
              <a:t>Ekstensyvus kūno apibrėžimas</a:t>
            </a:r>
          </a:p>
        </p:txBody>
      </p:sp>
      <p:sp>
        <p:nvSpPr>
          <p:cNvPr id="8" name="TextBox 7">
            <a:extLst>
              <a:ext uri="{FF2B5EF4-FFF2-40B4-BE49-F238E27FC236}">
                <a16:creationId xmlns:a16="http://schemas.microsoft.com/office/drawing/2014/main" id="{024E8E1C-DAB4-8079-EE61-FBF855FD9E1B}"/>
              </a:ext>
            </a:extLst>
          </p:cNvPr>
          <p:cNvSpPr txBox="1"/>
          <p:nvPr/>
        </p:nvSpPr>
        <p:spPr>
          <a:xfrm>
            <a:off x="7659892" y="4783611"/>
            <a:ext cx="3406382" cy="369332"/>
          </a:xfrm>
          <a:prstGeom prst="rect">
            <a:avLst/>
          </a:prstGeom>
          <a:noFill/>
        </p:spPr>
        <p:txBody>
          <a:bodyPr wrap="none" rtlCol="0">
            <a:spAutoFit/>
          </a:bodyPr>
          <a:lstStyle/>
          <a:p>
            <a:r>
              <a:rPr lang="lt-LT" b="1" dirty="0"/>
              <a:t>Kūnas kaip intensyvumų raiška</a:t>
            </a:r>
          </a:p>
        </p:txBody>
      </p:sp>
    </p:spTree>
    <p:extLst>
      <p:ext uri="{BB962C8B-B14F-4D97-AF65-F5344CB8AC3E}">
        <p14:creationId xmlns:p14="http://schemas.microsoft.com/office/powerpoint/2010/main" val="2331537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7" grpId="0"/>
      <p:bldP spid="8"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C9BD9-B88C-4291-D162-F879FA9FDDD7}"/>
              </a:ext>
            </a:extLst>
          </p:cNvPr>
          <p:cNvSpPr>
            <a:spLocks noGrp="1"/>
          </p:cNvSpPr>
          <p:nvPr>
            <p:ph type="title"/>
          </p:nvPr>
        </p:nvSpPr>
        <p:spPr/>
        <p:txBody>
          <a:bodyPr/>
          <a:lstStyle/>
          <a:p>
            <a:r>
              <a:rPr lang="lt-LT" dirty="0"/>
              <a:t>Kūniškos figūros</a:t>
            </a:r>
          </a:p>
        </p:txBody>
      </p:sp>
      <p:sp>
        <p:nvSpPr>
          <p:cNvPr id="3" name="Content Placeholder 2">
            <a:extLst>
              <a:ext uri="{FF2B5EF4-FFF2-40B4-BE49-F238E27FC236}">
                <a16:creationId xmlns:a16="http://schemas.microsoft.com/office/drawing/2014/main" id="{6E959EF8-8241-BD62-1E0A-0221075942AD}"/>
              </a:ext>
            </a:extLst>
          </p:cNvPr>
          <p:cNvSpPr>
            <a:spLocks noGrp="1"/>
          </p:cNvSpPr>
          <p:nvPr>
            <p:ph idx="1"/>
          </p:nvPr>
        </p:nvSpPr>
        <p:spPr>
          <a:xfrm>
            <a:off x="838200" y="1690688"/>
            <a:ext cx="9849592" cy="4975925"/>
          </a:xfrm>
        </p:spPr>
        <p:txBody>
          <a:bodyPr>
            <a:normAutofit/>
          </a:bodyPr>
          <a:lstStyle/>
          <a:p>
            <a:pPr marL="0" indent="0">
              <a:buNone/>
            </a:pPr>
            <a:r>
              <a:rPr lang="lt-LT" dirty="0"/>
              <a:t>Savo kūno patyrimą lemia judėjimas (įforminta energija)</a:t>
            </a:r>
          </a:p>
          <a:p>
            <a:pPr lvl="1"/>
            <a:r>
              <a:rPr lang="lt-LT" dirty="0"/>
              <a:t>išorinis arba vidinis</a:t>
            </a:r>
          </a:p>
          <a:p>
            <a:pPr marL="0" indent="0">
              <a:buNone/>
            </a:pPr>
            <a:r>
              <a:rPr lang="lt-LT" dirty="0"/>
              <a:t>Kūno patyrimo schemos:</a:t>
            </a:r>
          </a:p>
          <a:p>
            <a:pPr marL="514350" indent="-514350">
              <a:buFont typeface="+mj-lt"/>
              <a:buAutoNum type="arabicPeriod"/>
            </a:pPr>
            <a:r>
              <a:rPr lang="lt-LT" dirty="0"/>
              <a:t>Paviršių kontakto metu (sąveika su kitu)</a:t>
            </a:r>
          </a:p>
          <a:p>
            <a:pPr lvl="1"/>
            <a:r>
              <a:rPr lang="lt-LT" dirty="0"/>
              <a:t>Kuriami savo ir kito vaizdiniai (apibrėžta forma) – </a:t>
            </a:r>
            <a:r>
              <a:rPr lang="lt-LT" i="1" dirty="0"/>
              <a:t>kūnas-apvalkalas</a:t>
            </a:r>
          </a:p>
          <a:p>
            <a:pPr lvl="1"/>
            <a:r>
              <a:rPr lang="lt-LT" dirty="0"/>
              <a:t>Savas / svetimas</a:t>
            </a:r>
          </a:p>
          <a:p>
            <a:pPr marL="514350" indent="-514350">
              <a:buFont typeface="+mj-lt"/>
              <a:buAutoNum type="arabicPeriod"/>
            </a:pPr>
            <a:r>
              <a:rPr lang="lt-LT" dirty="0"/>
              <a:t>Vidinio judėjimo jutimas arba savęs jautimas judant (savęs suvokimas per užimamą poziciją) </a:t>
            </a:r>
          </a:p>
          <a:p>
            <a:pPr lvl="1"/>
            <a:r>
              <a:rPr lang="lt-LT" dirty="0"/>
              <a:t>Gyvasis kūnas (</a:t>
            </a:r>
            <a:r>
              <a:rPr lang="lt-LT" i="1" dirty="0" err="1"/>
              <a:t>chair</a:t>
            </a:r>
            <a:r>
              <a:rPr lang="lt-LT" dirty="0"/>
              <a:t>)</a:t>
            </a:r>
          </a:p>
          <a:p>
            <a:pPr lvl="1"/>
            <a:r>
              <a:rPr lang="lt-LT" dirty="0"/>
              <a:t>Vidiniai judėjimai, virsmai</a:t>
            </a:r>
          </a:p>
          <a:p>
            <a:pPr lvl="1"/>
            <a:r>
              <a:rPr lang="lt-LT" dirty="0"/>
              <a:t>Neapibrėžtumas</a:t>
            </a:r>
          </a:p>
        </p:txBody>
      </p:sp>
    </p:spTree>
    <p:extLst>
      <p:ext uri="{BB962C8B-B14F-4D97-AF65-F5344CB8AC3E}">
        <p14:creationId xmlns:p14="http://schemas.microsoft.com/office/powerpoint/2010/main" val="300606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C9BD9-B88C-4291-D162-F879FA9FDDD7}"/>
              </a:ext>
            </a:extLst>
          </p:cNvPr>
          <p:cNvSpPr>
            <a:spLocks noGrp="1"/>
          </p:cNvSpPr>
          <p:nvPr>
            <p:ph type="title"/>
          </p:nvPr>
        </p:nvSpPr>
        <p:spPr/>
        <p:txBody>
          <a:bodyPr/>
          <a:lstStyle/>
          <a:p>
            <a:r>
              <a:rPr lang="lt-LT" dirty="0"/>
              <a:t>Kūniškos figūros</a:t>
            </a:r>
          </a:p>
        </p:txBody>
      </p:sp>
      <p:sp>
        <p:nvSpPr>
          <p:cNvPr id="3" name="Content Placeholder 2">
            <a:extLst>
              <a:ext uri="{FF2B5EF4-FFF2-40B4-BE49-F238E27FC236}">
                <a16:creationId xmlns:a16="http://schemas.microsoft.com/office/drawing/2014/main" id="{6E959EF8-8241-BD62-1E0A-0221075942AD}"/>
              </a:ext>
            </a:extLst>
          </p:cNvPr>
          <p:cNvSpPr>
            <a:spLocks noGrp="1"/>
          </p:cNvSpPr>
          <p:nvPr>
            <p:ph idx="1"/>
          </p:nvPr>
        </p:nvSpPr>
        <p:spPr>
          <a:xfrm>
            <a:off x="838199" y="1825625"/>
            <a:ext cx="10007009" cy="4383790"/>
          </a:xfrm>
        </p:spPr>
        <p:txBody>
          <a:bodyPr>
            <a:normAutofit/>
          </a:bodyPr>
          <a:lstStyle/>
          <a:p>
            <a:r>
              <a:rPr lang="lt-LT" dirty="0"/>
              <a:t>Figūra – turinio vienetas, kuris turi atitikmenį natūraliojo pasaulio išraiškos plotmėje, </a:t>
            </a:r>
            <a:r>
              <a:rPr lang="lt-LT" dirty="0" err="1"/>
              <a:t>jusliškai</a:t>
            </a:r>
            <a:r>
              <a:rPr lang="lt-LT" dirty="0"/>
              <a:t> suvokiamoje realybėje. „Sukurtų paviršių“ skaitymas.</a:t>
            </a:r>
          </a:p>
          <a:p>
            <a:r>
              <a:rPr lang="lt-LT" dirty="0"/>
              <a:t>Mano kūnas-apvalkalas ir</a:t>
            </a:r>
            <a:r>
              <a:rPr lang="lt-LT" i="1" dirty="0"/>
              <a:t> g</a:t>
            </a:r>
            <a:r>
              <a:rPr lang="lt-LT" dirty="0"/>
              <a:t>yvasis kūnas nėra figūros</a:t>
            </a:r>
          </a:p>
          <a:p>
            <a:pPr lvl="1"/>
            <a:r>
              <a:rPr lang="lt-LT" dirty="0"/>
              <a:t>Gyvasis kūnas neturi formos. Negalioja paviršiaus (talpos) ir turinio perskyra</a:t>
            </a:r>
          </a:p>
          <a:p>
            <a:pPr lvl="1"/>
            <a:r>
              <a:rPr lang="lt-LT" dirty="0"/>
              <a:t>Mano kūnas-apvalkalas kitiems – figūra</a:t>
            </a:r>
          </a:p>
          <a:p>
            <a:r>
              <a:rPr lang="lt-LT" dirty="0" err="1"/>
              <a:t>Figūratyvumas</a:t>
            </a:r>
            <a:r>
              <a:rPr lang="lt-LT" dirty="0"/>
              <a:t> </a:t>
            </a:r>
            <a:r>
              <a:rPr lang="lt-LT" dirty="0">
                <a:sym typeface="Wingdings" panose="05000000000000000000" pitchFamily="2" charset="2"/>
              </a:rPr>
              <a:t> </a:t>
            </a:r>
            <a:r>
              <a:rPr lang="lt-LT" i="1" dirty="0" err="1">
                <a:sym typeface="Wingdings" panose="05000000000000000000" pitchFamily="2" charset="2"/>
              </a:rPr>
              <a:t>figūra</a:t>
            </a:r>
            <a:r>
              <a:rPr lang="lt-LT" i="1" dirty="0" err="1"/>
              <a:t>lumas</a:t>
            </a:r>
            <a:r>
              <a:rPr lang="lt-LT" dirty="0"/>
              <a:t> </a:t>
            </a:r>
          </a:p>
          <a:p>
            <a:endParaRPr lang="lt-LT" dirty="0"/>
          </a:p>
          <a:p>
            <a:endParaRPr lang="lt-LT" dirty="0"/>
          </a:p>
          <a:p>
            <a:pPr marL="0" indent="0">
              <a:buNone/>
            </a:pPr>
            <a:endParaRPr lang="lt-LT" dirty="0"/>
          </a:p>
        </p:txBody>
      </p:sp>
    </p:spTree>
    <p:extLst>
      <p:ext uri="{BB962C8B-B14F-4D97-AF65-F5344CB8AC3E}">
        <p14:creationId xmlns:p14="http://schemas.microsoft.com/office/powerpoint/2010/main" val="215768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53E8E-52FE-5DF9-231B-66B15CCE97C3}"/>
              </a:ext>
            </a:extLst>
          </p:cNvPr>
          <p:cNvSpPr>
            <a:spLocks noGrp="1"/>
          </p:cNvSpPr>
          <p:nvPr>
            <p:ph type="title"/>
          </p:nvPr>
        </p:nvSpPr>
        <p:spPr/>
        <p:txBody>
          <a:bodyPr/>
          <a:lstStyle/>
          <a:p>
            <a:r>
              <a:rPr lang="lt-LT" dirty="0" err="1"/>
              <a:t>Figūralumas</a:t>
            </a:r>
            <a:endParaRPr lang="lt-LT" dirty="0"/>
          </a:p>
        </p:txBody>
      </p:sp>
      <p:sp>
        <p:nvSpPr>
          <p:cNvPr id="3" name="Content Placeholder 2">
            <a:extLst>
              <a:ext uri="{FF2B5EF4-FFF2-40B4-BE49-F238E27FC236}">
                <a16:creationId xmlns:a16="http://schemas.microsoft.com/office/drawing/2014/main" id="{9D0F9CAE-715A-A09C-97B5-E54EAD04268A}"/>
              </a:ext>
            </a:extLst>
          </p:cNvPr>
          <p:cNvSpPr>
            <a:spLocks noGrp="1"/>
          </p:cNvSpPr>
          <p:nvPr>
            <p:ph idx="1"/>
          </p:nvPr>
        </p:nvSpPr>
        <p:spPr/>
        <p:txBody>
          <a:bodyPr/>
          <a:lstStyle/>
          <a:p>
            <a:r>
              <a:rPr lang="lt-LT" dirty="0"/>
              <a:t>Abstraktesnis už figūratyvinį lygmenį</a:t>
            </a:r>
          </a:p>
          <a:p>
            <a:r>
              <a:rPr lang="lt-LT" dirty="0"/>
              <a:t>Kreipiamas dėmesys į kūniškas atlikėjo figūros savybes, o ne į panašumą su natūraliojo pasaulio figūromis. </a:t>
            </a:r>
          </a:p>
          <a:p>
            <a:r>
              <a:rPr lang="lt-LT" dirty="0"/>
              <a:t>≠ Plastiškumas </a:t>
            </a:r>
          </a:p>
          <a:p>
            <a:pPr lvl="1"/>
            <a:r>
              <a:rPr lang="lt-LT" dirty="0" err="1"/>
              <a:t>Topologinėmis</a:t>
            </a:r>
            <a:r>
              <a:rPr lang="lt-LT" dirty="0"/>
              <a:t>, chromatinėmis, </a:t>
            </a:r>
            <a:r>
              <a:rPr lang="lt-LT" dirty="0" err="1"/>
              <a:t>eidetinėmis</a:t>
            </a:r>
            <a:r>
              <a:rPr lang="lt-LT" dirty="0"/>
              <a:t> kategorijomis nusakomi plastiniai vienetai </a:t>
            </a:r>
          </a:p>
          <a:p>
            <a:r>
              <a:rPr lang="lt-LT" dirty="0"/>
              <a:t>Artima teminiam vaidmeniui – atlikėjui priskiriamai funkcijai</a:t>
            </a:r>
          </a:p>
          <a:p>
            <a:endParaRPr lang="lt-LT" dirty="0"/>
          </a:p>
        </p:txBody>
      </p:sp>
    </p:spTree>
    <p:extLst>
      <p:ext uri="{BB962C8B-B14F-4D97-AF65-F5344CB8AC3E}">
        <p14:creationId xmlns:p14="http://schemas.microsoft.com/office/powerpoint/2010/main" val="188764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F96D9-96C4-6680-A127-A747360E649C}"/>
              </a:ext>
            </a:extLst>
          </p:cNvPr>
          <p:cNvSpPr>
            <a:spLocks noGrp="1"/>
          </p:cNvSpPr>
          <p:nvPr>
            <p:ph type="title"/>
          </p:nvPr>
        </p:nvSpPr>
        <p:spPr/>
        <p:txBody>
          <a:bodyPr/>
          <a:lstStyle/>
          <a:p>
            <a:r>
              <a:rPr lang="lt-LT" dirty="0"/>
              <a:t>Teminis vaidmuo </a:t>
            </a:r>
            <a:r>
              <a:rPr lang="lt-LT" i="1" dirty="0"/>
              <a:t>vs</a:t>
            </a:r>
            <a:r>
              <a:rPr lang="lt-LT" dirty="0"/>
              <a:t>. </a:t>
            </a:r>
            <a:r>
              <a:rPr lang="lt-LT" dirty="0" err="1"/>
              <a:t>figūralumas</a:t>
            </a:r>
            <a:endParaRPr lang="lt-LT" dirty="0"/>
          </a:p>
        </p:txBody>
      </p:sp>
      <p:sp>
        <p:nvSpPr>
          <p:cNvPr id="3" name="Content Placeholder 2">
            <a:extLst>
              <a:ext uri="{FF2B5EF4-FFF2-40B4-BE49-F238E27FC236}">
                <a16:creationId xmlns:a16="http://schemas.microsoft.com/office/drawing/2014/main" id="{80DFC7E1-9FB7-BEFC-9A35-208B5B155EAD}"/>
              </a:ext>
            </a:extLst>
          </p:cNvPr>
          <p:cNvSpPr>
            <a:spLocks noGrp="1"/>
          </p:cNvSpPr>
          <p:nvPr>
            <p:ph idx="1"/>
          </p:nvPr>
        </p:nvSpPr>
        <p:spPr/>
        <p:txBody>
          <a:bodyPr/>
          <a:lstStyle/>
          <a:p>
            <a:r>
              <a:rPr lang="lt-LT" dirty="0"/>
              <a:t>Neturi baigtinio sąrašo</a:t>
            </a:r>
            <a:r>
              <a:rPr lang="lt-LT" i="1" dirty="0"/>
              <a:t> vs</a:t>
            </a:r>
            <a:r>
              <a:rPr lang="lt-LT" dirty="0"/>
              <a:t>. keturi tipai-funkcijos </a:t>
            </a:r>
          </a:p>
          <a:p>
            <a:r>
              <a:rPr lang="lt-LT" dirty="0"/>
              <a:t>Siejama su </a:t>
            </a:r>
            <a:r>
              <a:rPr lang="lt-LT" dirty="0" err="1"/>
              <a:t>socialininėmis</a:t>
            </a:r>
            <a:r>
              <a:rPr lang="lt-LT" dirty="0"/>
              <a:t> funkcijomis </a:t>
            </a:r>
            <a:r>
              <a:rPr lang="lt-LT" i="1" dirty="0"/>
              <a:t>vs</a:t>
            </a:r>
            <a:r>
              <a:rPr lang="lt-LT" dirty="0"/>
              <a:t>. </a:t>
            </a:r>
            <a:br>
              <a:rPr lang="lt-LT" dirty="0"/>
            </a:br>
            <a:r>
              <a:rPr lang="lt-LT" dirty="0"/>
              <a:t>su savo / kito kūno patyrimu ir kūnui suteikiama funkcija</a:t>
            </a:r>
          </a:p>
          <a:p>
            <a:pPr lvl="1"/>
            <a:r>
              <a:rPr lang="lt-LT" i="1" dirty="0"/>
              <a:t>gyvojo kūno </a:t>
            </a:r>
            <a:r>
              <a:rPr lang="lt-LT" dirty="0" err="1"/>
              <a:t>funkc</a:t>
            </a:r>
            <a:r>
              <a:rPr lang="lt-LT" dirty="0"/>
              <a:t>. – generuoti skirtingų intensyvumų jutimus; juslinis patyrimas; judėjimas</a:t>
            </a:r>
          </a:p>
          <a:p>
            <a:pPr lvl="1"/>
            <a:r>
              <a:rPr lang="lt-LT" i="1" dirty="0"/>
              <a:t>kūno-apvalkalo</a:t>
            </a:r>
            <a:r>
              <a:rPr lang="lt-LT" dirty="0"/>
              <a:t> </a:t>
            </a:r>
            <a:r>
              <a:rPr lang="lt-LT" dirty="0" err="1"/>
              <a:t>funkc</a:t>
            </a:r>
            <a:r>
              <a:rPr lang="lt-LT" dirty="0"/>
              <a:t>. – suteikti apibrėžtį juntamai materijai; „filtras“ – užtikrinti pralaidumą ir riboti patekimą; kontaktas su pasauliu</a:t>
            </a:r>
          </a:p>
          <a:p>
            <a:r>
              <a:rPr lang="lt-LT" dirty="0" err="1"/>
              <a:t>Figūralumas</a:t>
            </a:r>
            <a:r>
              <a:rPr lang="lt-LT" dirty="0"/>
              <a:t> – kūniško vaidmens ir kūniškos funkcijos suteikimas atlikėjui</a:t>
            </a:r>
          </a:p>
        </p:txBody>
      </p:sp>
    </p:spTree>
    <p:extLst>
      <p:ext uri="{BB962C8B-B14F-4D97-AF65-F5344CB8AC3E}">
        <p14:creationId xmlns:p14="http://schemas.microsoft.com/office/powerpoint/2010/main" val="3833698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FEB23-6D0B-78BC-F9CD-29AE28FBAAFA}"/>
              </a:ext>
            </a:extLst>
          </p:cNvPr>
          <p:cNvSpPr>
            <a:spLocks noGrp="1"/>
          </p:cNvSpPr>
          <p:nvPr>
            <p:ph type="title"/>
          </p:nvPr>
        </p:nvSpPr>
        <p:spPr/>
        <p:txBody>
          <a:bodyPr/>
          <a:lstStyle/>
          <a:p>
            <a:r>
              <a:rPr lang="lt-LT" dirty="0"/>
              <a:t>Figūratyvinis kvadratas</a:t>
            </a:r>
          </a:p>
        </p:txBody>
      </p:sp>
      <p:sp>
        <p:nvSpPr>
          <p:cNvPr id="3" name="Content Placeholder 2">
            <a:extLst>
              <a:ext uri="{FF2B5EF4-FFF2-40B4-BE49-F238E27FC236}">
                <a16:creationId xmlns:a16="http://schemas.microsoft.com/office/drawing/2014/main" id="{EE3941C7-7BC2-E41C-E4F4-FD9E055DCDC9}"/>
              </a:ext>
            </a:extLst>
          </p:cNvPr>
          <p:cNvSpPr>
            <a:spLocks noGrp="1"/>
          </p:cNvSpPr>
          <p:nvPr>
            <p:ph idx="1"/>
          </p:nvPr>
        </p:nvSpPr>
        <p:spPr>
          <a:xfrm>
            <a:off x="383783" y="1642764"/>
            <a:ext cx="5257799" cy="4633158"/>
          </a:xfrm>
        </p:spPr>
        <p:txBody>
          <a:bodyPr>
            <a:normAutofit/>
          </a:bodyPr>
          <a:lstStyle/>
          <a:p>
            <a:r>
              <a:rPr lang="lt-LT" dirty="0" err="1"/>
              <a:t>Generatyv</a:t>
            </a:r>
            <a:r>
              <a:rPr lang="lt-LT" dirty="0"/>
              <a:t>. </a:t>
            </a:r>
            <a:r>
              <a:rPr lang="lt-LT" dirty="0" err="1"/>
              <a:t>kvadr</a:t>
            </a:r>
            <a:r>
              <a:rPr lang="lt-LT" dirty="0"/>
              <a:t>. – semantiniai santykiai tarp verčių (ideologijų)</a:t>
            </a:r>
          </a:p>
          <a:p>
            <a:r>
              <a:rPr lang="lt-LT" dirty="0" err="1"/>
              <a:t>Figūratyv</a:t>
            </a:r>
            <a:r>
              <a:rPr lang="lt-LT" dirty="0"/>
              <a:t>. </a:t>
            </a:r>
            <a:r>
              <a:rPr lang="lt-LT" dirty="0" err="1"/>
              <a:t>kvadr</a:t>
            </a:r>
            <a:r>
              <a:rPr lang="lt-LT" dirty="0"/>
              <a:t>. – figūros, teminiai vaidmenys</a:t>
            </a:r>
          </a:p>
          <a:p>
            <a:r>
              <a:rPr lang="lt-LT" dirty="0"/>
              <a:t>Kvadratas ≠ klasifikacija</a:t>
            </a:r>
          </a:p>
          <a:p>
            <a:r>
              <a:rPr lang="lt-LT" dirty="0"/>
              <a:t>Prieštaravimo ir papildymo santykis; </a:t>
            </a:r>
            <a:br>
              <a:rPr lang="lt-LT" dirty="0"/>
            </a:br>
            <a:r>
              <a:rPr lang="lt-LT" dirty="0"/>
              <a:t>tranzityvumas</a:t>
            </a:r>
          </a:p>
          <a:p>
            <a:pPr marL="0" indent="0">
              <a:buNone/>
            </a:pPr>
            <a:endParaRPr lang="lt-LT" dirty="0"/>
          </a:p>
          <a:p>
            <a:pPr marL="0" indent="0">
              <a:buNone/>
            </a:pPr>
            <a:endParaRPr lang="lt-LT" dirty="0"/>
          </a:p>
          <a:p>
            <a:pPr marL="0" indent="0">
              <a:buNone/>
            </a:pPr>
            <a:endParaRPr lang="lt-LT" dirty="0"/>
          </a:p>
        </p:txBody>
      </p:sp>
      <p:sp>
        <p:nvSpPr>
          <p:cNvPr id="40" name="TextBox 39">
            <a:extLst>
              <a:ext uri="{FF2B5EF4-FFF2-40B4-BE49-F238E27FC236}">
                <a16:creationId xmlns:a16="http://schemas.microsoft.com/office/drawing/2014/main" id="{E70104CE-0168-11ED-73E2-2F4C22232EEE}"/>
              </a:ext>
            </a:extLst>
          </p:cNvPr>
          <p:cNvSpPr txBox="1"/>
          <p:nvPr/>
        </p:nvSpPr>
        <p:spPr>
          <a:xfrm>
            <a:off x="5374427" y="6230102"/>
            <a:ext cx="6264882" cy="461665"/>
          </a:xfrm>
          <a:custGeom>
            <a:avLst/>
            <a:gdLst>
              <a:gd name="connsiteX0" fmla="*/ 0 w 6264882"/>
              <a:gd name="connsiteY0" fmla="*/ 0 h 461665"/>
              <a:gd name="connsiteX1" fmla="*/ 694832 w 6264882"/>
              <a:gd name="connsiteY1" fmla="*/ 0 h 461665"/>
              <a:gd name="connsiteX2" fmla="*/ 1139069 w 6264882"/>
              <a:gd name="connsiteY2" fmla="*/ 0 h 461665"/>
              <a:gd name="connsiteX3" fmla="*/ 1645955 w 6264882"/>
              <a:gd name="connsiteY3" fmla="*/ 0 h 461665"/>
              <a:gd name="connsiteX4" fmla="*/ 2215490 w 6264882"/>
              <a:gd name="connsiteY4" fmla="*/ 0 h 461665"/>
              <a:gd name="connsiteX5" fmla="*/ 2910322 w 6264882"/>
              <a:gd name="connsiteY5" fmla="*/ 0 h 461665"/>
              <a:gd name="connsiteX6" fmla="*/ 3479857 w 6264882"/>
              <a:gd name="connsiteY6" fmla="*/ 0 h 461665"/>
              <a:gd name="connsiteX7" fmla="*/ 4049392 w 6264882"/>
              <a:gd name="connsiteY7" fmla="*/ 0 h 461665"/>
              <a:gd name="connsiteX8" fmla="*/ 4681575 w 6264882"/>
              <a:gd name="connsiteY8" fmla="*/ 0 h 461665"/>
              <a:gd name="connsiteX9" fmla="*/ 5063164 w 6264882"/>
              <a:gd name="connsiteY9" fmla="*/ 0 h 461665"/>
              <a:gd name="connsiteX10" fmla="*/ 5444752 w 6264882"/>
              <a:gd name="connsiteY10" fmla="*/ 0 h 461665"/>
              <a:gd name="connsiteX11" fmla="*/ 6264882 w 6264882"/>
              <a:gd name="connsiteY11" fmla="*/ 0 h 461665"/>
              <a:gd name="connsiteX12" fmla="*/ 6264882 w 6264882"/>
              <a:gd name="connsiteY12" fmla="*/ 461665 h 461665"/>
              <a:gd name="connsiteX13" fmla="*/ 5695347 w 6264882"/>
              <a:gd name="connsiteY13" fmla="*/ 461665 h 461665"/>
              <a:gd name="connsiteX14" fmla="*/ 5063164 w 6264882"/>
              <a:gd name="connsiteY14" fmla="*/ 461665 h 461665"/>
              <a:gd name="connsiteX15" fmla="*/ 4430980 w 6264882"/>
              <a:gd name="connsiteY15" fmla="*/ 461665 h 461665"/>
              <a:gd name="connsiteX16" fmla="*/ 3986743 w 6264882"/>
              <a:gd name="connsiteY16" fmla="*/ 461665 h 461665"/>
              <a:gd name="connsiteX17" fmla="*/ 3479857 w 6264882"/>
              <a:gd name="connsiteY17" fmla="*/ 461665 h 461665"/>
              <a:gd name="connsiteX18" fmla="*/ 2785025 w 6264882"/>
              <a:gd name="connsiteY18" fmla="*/ 461665 h 461665"/>
              <a:gd name="connsiteX19" fmla="*/ 2403437 w 6264882"/>
              <a:gd name="connsiteY19" fmla="*/ 461665 h 461665"/>
              <a:gd name="connsiteX20" fmla="*/ 1771253 w 6264882"/>
              <a:gd name="connsiteY20" fmla="*/ 461665 h 461665"/>
              <a:gd name="connsiteX21" fmla="*/ 1139069 w 6264882"/>
              <a:gd name="connsiteY21" fmla="*/ 461665 h 461665"/>
              <a:gd name="connsiteX22" fmla="*/ 632184 w 6264882"/>
              <a:gd name="connsiteY22" fmla="*/ 461665 h 461665"/>
              <a:gd name="connsiteX23" fmla="*/ 0 w 6264882"/>
              <a:gd name="connsiteY23" fmla="*/ 461665 h 461665"/>
              <a:gd name="connsiteX24" fmla="*/ 0 w 6264882"/>
              <a:gd name="connsiteY24" fmla="*/ 0 h 4616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264882" h="461665" fill="none" extrusionOk="0">
                <a:moveTo>
                  <a:pt x="0" y="0"/>
                </a:moveTo>
                <a:cubicBezTo>
                  <a:pt x="205594" y="-72216"/>
                  <a:pt x="397285" y="43729"/>
                  <a:pt x="694832" y="0"/>
                </a:cubicBezTo>
                <a:cubicBezTo>
                  <a:pt x="992379" y="-43729"/>
                  <a:pt x="950301" y="7016"/>
                  <a:pt x="1139069" y="0"/>
                </a:cubicBezTo>
                <a:cubicBezTo>
                  <a:pt x="1327837" y="-7016"/>
                  <a:pt x="1438663" y="22233"/>
                  <a:pt x="1645955" y="0"/>
                </a:cubicBezTo>
                <a:cubicBezTo>
                  <a:pt x="1853247" y="-22233"/>
                  <a:pt x="2054445" y="66743"/>
                  <a:pt x="2215490" y="0"/>
                </a:cubicBezTo>
                <a:cubicBezTo>
                  <a:pt x="2376535" y="-66743"/>
                  <a:pt x="2576760" y="80909"/>
                  <a:pt x="2910322" y="0"/>
                </a:cubicBezTo>
                <a:cubicBezTo>
                  <a:pt x="3243884" y="-80909"/>
                  <a:pt x="3283005" y="1383"/>
                  <a:pt x="3479857" y="0"/>
                </a:cubicBezTo>
                <a:cubicBezTo>
                  <a:pt x="3676709" y="-1383"/>
                  <a:pt x="3922343" y="5513"/>
                  <a:pt x="4049392" y="0"/>
                </a:cubicBezTo>
                <a:cubicBezTo>
                  <a:pt x="4176441" y="-5513"/>
                  <a:pt x="4419757" y="37629"/>
                  <a:pt x="4681575" y="0"/>
                </a:cubicBezTo>
                <a:cubicBezTo>
                  <a:pt x="4943393" y="-37629"/>
                  <a:pt x="4964613" y="18528"/>
                  <a:pt x="5063164" y="0"/>
                </a:cubicBezTo>
                <a:cubicBezTo>
                  <a:pt x="5161715" y="-18528"/>
                  <a:pt x="5360364" y="29223"/>
                  <a:pt x="5444752" y="0"/>
                </a:cubicBezTo>
                <a:cubicBezTo>
                  <a:pt x="5529140" y="-29223"/>
                  <a:pt x="5956300" y="15157"/>
                  <a:pt x="6264882" y="0"/>
                </a:cubicBezTo>
                <a:cubicBezTo>
                  <a:pt x="6291363" y="179644"/>
                  <a:pt x="6236871" y="305988"/>
                  <a:pt x="6264882" y="461665"/>
                </a:cubicBezTo>
                <a:cubicBezTo>
                  <a:pt x="6129877" y="493143"/>
                  <a:pt x="5867545" y="458011"/>
                  <a:pt x="5695347" y="461665"/>
                </a:cubicBezTo>
                <a:cubicBezTo>
                  <a:pt x="5523149" y="465319"/>
                  <a:pt x="5195843" y="442727"/>
                  <a:pt x="5063164" y="461665"/>
                </a:cubicBezTo>
                <a:cubicBezTo>
                  <a:pt x="4930485" y="480603"/>
                  <a:pt x="4703865" y="421486"/>
                  <a:pt x="4430980" y="461665"/>
                </a:cubicBezTo>
                <a:cubicBezTo>
                  <a:pt x="4158095" y="501844"/>
                  <a:pt x="4194982" y="419766"/>
                  <a:pt x="3986743" y="461665"/>
                </a:cubicBezTo>
                <a:cubicBezTo>
                  <a:pt x="3778504" y="503564"/>
                  <a:pt x="3692655" y="439438"/>
                  <a:pt x="3479857" y="461665"/>
                </a:cubicBezTo>
                <a:cubicBezTo>
                  <a:pt x="3267059" y="483892"/>
                  <a:pt x="3101087" y="459796"/>
                  <a:pt x="2785025" y="461665"/>
                </a:cubicBezTo>
                <a:cubicBezTo>
                  <a:pt x="2468963" y="463534"/>
                  <a:pt x="2525620" y="432280"/>
                  <a:pt x="2403437" y="461665"/>
                </a:cubicBezTo>
                <a:cubicBezTo>
                  <a:pt x="2281254" y="491050"/>
                  <a:pt x="2057133" y="391138"/>
                  <a:pt x="1771253" y="461665"/>
                </a:cubicBezTo>
                <a:cubicBezTo>
                  <a:pt x="1485373" y="532192"/>
                  <a:pt x="1347633" y="413317"/>
                  <a:pt x="1139069" y="461665"/>
                </a:cubicBezTo>
                <a:cubicBezTo>
                  <a:pt x="930505" y="510013"/>
                  <a:pt x="744228" y="448185"/>
                  <a:pt x="632184" y="461665"/>
                </a:cubicBezTo>
                <a:cubicBezTo>
                  <a:pt x="520141" y="475145"/>
                  <a:pt x="289057" y="414631"/>
                  <a:pt x="0" y="461665"/>
                </a:cubicBezTo>
                <a:cubicBezTo>
                  <a:pt x="-14175" y="354643"/>
                  <a:pt x="54836" y="114132"/>
                  <a:pt x="0" y="0"/>
                </a:cubicBezTo>
                <a:close/>
              </a:path>
              <a:path w="6264882" h="461665" stroke="0" extrusionOk="0">
                <a:moveTo>
                  <a:pt x="0" y="0"/>
                </a:moveTo>
                <a:cubicBezTo>
                  <a:pt x="130132" y="-74105"/>
                  <a:pt x="502931" y="12162"/>
                  <a:pt x="632184" y="0"/>
                </a:cubicBezTo>
                <a:cubicBezTo>
                  <a:pt x="761437" y="-12162"/>
                  <a:pt x="927533" y="55248"/>
                  <a:pt x="1139069" y="0"/>
                </a:cubicBezTo>
                <a:cubicBezTo>
                  <a:pt x="1350605" y="-55248"/>
                  <a:pt x="1445087" y="57202"/>
                  <a:pt x="1708604" y="0"/>
                </a:cubicBezTo>
                <a:cubicBezTo>
                  <a:pt x="1972122" y="-57202"/>
                  <a:pt x="2020986" y="53080"/>
                  <a:pt x="2152841" y="0"/>
                </a:cubicBezTo>
                <a:cubicBezTo>
                  <a:pt x="2284696" y="-53080"/>
                  <a:pt x="2580965" y="65089"/>
                  <a:pt x="2722376" y="0"/>
                </a:cubicBezTo>
                <a:cubicBezTo>
                  <a:pt x="2863787" y="-65089"/>
                  <a:pt x="3071970" y="15647"/>
                  <a:pt x="3166613" y="0"/>
                </a:cubicBezTo>
                <a:cubicBezTo>
                  <a:pt x="3261256" y="-15647"/>
                  <a:pt x="3505259" y="56921"/>
                  <a:pt x="3736148" y="0"/>
                </a:cubicBezTo>
                <a:cubicBezTo>
                  <a:pt x="3967038" y="-56921"/>
                  <a:pt x="4050262" y="49566"/>
                  <a:pt x="4243034" y="0"/>
                </a:cubicBezTo>
                <a:cubicBezTo>
                  <a:pt x="4435806" y="-49566"/>
                  <a:pt x="4519357" y="26604"/>
                  <a:pt x="4687271" y="0"/>
                </a:cubicBezTo>
                <a:cubicBezTo>
                  <a:pt x="4855185" y="-26604"/>
                  <a:pt x="5014209" y="45852"/>
                  <a:pt x="5319454" y="0"/>
                </a:cubicBezTo>
                <a:cubicBezTo>
                  <a:pt x="5624699" y="-45852"/>
                  <a:pt x="5976218" y="96019"/>
                  <a:pt x="6264882" y="0"/>
                </a:cubicBezTo>
                <a:cubicBezTo>
                  <a:pt x="6288682" y="149488"/>
                  <a:pt x="6250689" y="258582"/>
                  <a:pt x="6264882" y="461665"/>
                </a:cubicBezTo>
                <a:cubicBezTo>
                  <a:pt x="5986576" y="525644"/>
                  <a:pt x="5917630" y="428884"/>
                  <a:pt x="5695347" y="461665"/>
                </a:cubicBezTo>
                <a:cubicBezTo>
                  <a:pt x="5473065" y="494446"/>
                  <a:pt x="5295062" y="394539"/>
                  <a:pt x="5125813" y="461665"/>
                </a:cubicBezTo>
                <a:cubicBezTo>
                  <a:pt x="4956564" y="528791"/>
                  <a:pt x="4753496" y="435806"/>
                  <a:pt x="4618927" y="461665"/>
                </a:cubicBezTo>
                <a:cubicBezTo>
                  <a:pt x="4484358" y="487524"/>
                  <a:pt x="4167826" y="425778"/>
                  <a:pt x="3986743" y="461665"/>
                </a:cubicBezTo>
                <a:cubicBezTo>
                  <a:pt x="3805660" y="497552"/>
                  <a:pt x="3460080" y="433008"/>
                  <a:pt x="3291911" y="461665"/>
                </a:cubicBezTo>
                <a:cubicBezTo>
                  <a:pt x="3123742" y="490322"/>
                  <a:pt x="3022533" y="421065"/>
                  <a:pt x="2910322" y="461665"/>
                </a:cubicBezTo>
                <a:cubicBezTo>
                  <a:pt x="2798111" y="502265"/>
                  <a:pt x="2675127" y="441490"/>
                  <a:pt x="2528734" y="461665"/>
                </a:cubicBezTo>
                <a:cubicBezTo>
                  <a:pt x="2382341" y="481840"/>
                  <a:pt x="2125962" y="418018"/>
                  <a:pt x="2021848" y="461665"/>
                </a:cubicBezTo>
                <a:cubicBezTo>
                  <a:pt x="1917734" y="505312"/>
                  <a:pt x="1564094" y="450125"/>
                  <a:pt x="1327016" y="461665"/>
                </a:cubicBezTo>
                <a:cubicBezTo>
                  <a:pt x="1089938" y="473205"/>
                  <a:pt x="1059710" y="440497"/>
                  <a:pt x="882779" y="461665"/>
                </a:cubicBezTo>
                <a:cubicBezTo>
                  <a:pt x="705848" y="482833"/>
                  <a:pt x="192026" y="412478"/>
                  <a:pt x="0" y="461665"/>
                </a:cubicBezTo>
                <a:cubicBezTo>
                  <a:pt x="-13620" y="309110"/>
                  <a:pt x="34321" y="127431"/>
                  <a:pt x="0" y="0"/>
                </a:cubicBezTo>
                <a:close/>
              </a:path>
            </a:pathLst>
          </a:custGeom>
          <a:ln>
            <a:extLst>
              <a:ext uri="{C807C97D-BFC1-408E-A445-0C87EB9F89A2}">
                <ask:lineSketchStyleProps xmlns:ask="http://schemas.microsoft.com/office/drawing/2018/sketchyshapes" sd="2512980468">
                  <a:prstGeom prst="rect">
                    <a:avLst/>
                  </a:prstGeom>
                  <ask:type>
                    <ask:lineSketchScribble/>
                  </ask:type>
                </ask:lineSketchStyleProps>
              </a:ext>
            </a:extLst>
          </a:ln>
        </p:spPr>
        <p:style>
          <a:lnRef idx="2">
            <a:schemeClr val="accent5"/>
          </a:lnRef>
          <a:fillRef idx="1">
            <a:schemeClr val="lt1"/>
          </a:fillRef>
          <a:effectRef idx="0">
            <a:schemeClr val="accent5"/>
          </a:effectRef>
          <a:fontRef idx="minor">
            <a:schemeClr val="dk1"/>
          </a:fontRef>
        </p:style>
        <p:txBody>
          <a:bodyPr wrap="square">
            <a:spAutoFit/>
          </a:bodyPr>
          <a:lstStyle/>
          <a:p>
            <a:pPr marL="0" indent="0">
              <a:buNone/>
            </a:pPr>
            <a:r>
              <a:rPr lang="lt-LT" sz="2400" dirty="0">
                <a:solidFill>
                  <a:schemeClr val="accent5"/>
                </a:solidFill>
              </a:rPr>
              <a:t>Pvz. figūratyvinis teminių vaidmenų kvadratas </a:t>
            </a:r>
          </a:p>
        </p:txBody>
      </p:sp>
      <p:grpSp>
        <p:nvGrpSpPr>
          <p:cNvPr id="20" name="Group 19">
            <a:extLst>
              <a:ext uri="{FF2B5EF4-FFF2-40B4-BE49-F238E27FC236}">
                <a16:creationId xmlns:a16="http://schemas.microsoft.com/office/drawing/2014/main" id="{6AF30007-6995-90FB-8B54-0F9AFA8746FD}"/>
              </a:ext>
            </a:extLst>
          </p:cNvPr>
          <p:cNvGrpSpPr/>
          <p:nvPr/>
        </p:nvGrpSpPr>
        <p:grpSpPr>
          <a:xfrm>
            <a:off x="5484185" y="2214311"/>
            <a:ext cx="6304360" cy="3374867"/>
            <a:chOff x="6042325" y="2402995"/>
            <a:chExt cx="6304360" cy="3374867"/>
          </a:xfrm>
        </p:grpSpPr>
        <p:sp>
          <p:nvSpPr>
            <p:cNvPr id="29" name="Rectangle 4">
              <a:extLst>
                <a:ext uri="{FF2B5EF4-FFF2-40B4-BE49-F238E27FC236}">
                  <a16:creationId xmlns:a16="http://schemas.microsoft.com/office/drawing/2014/main" id="{547A0703-EEA7-9A63-C0F2-62CFF14A6522}"/>
                </a:ext>
              </a:extLst>
            </p:cNvPr>
            <p:cNvSpPr>
              <a:spLocks noChangeArrowheads="1"/>
            </p:cNvSpPr>
            <p:nvPr/>
          </p:nvSpPr>
          <p:spPr bwMode="auto">
            <a:xfrm>
              <a:off x="6590485" y="2976130"/>
              <a:ext cx="4773936"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solidFill>
                    <a:schemeClr val="tx1"/>
                  </a:solidFill>
                  <a:effectLst/>
                  <a:latin typeface="+mn-lt"/>
                  <a:ea typeface="Times New Roman" panose="02020603050405020304" pitchFamily="18" charset="0"/>
                </a:rPr>
                <a:t> </a:t>
              </a:r>
              <a:r>
                <a:rPr kumimoji="0" lang="lt-LT" altLang="lt-LT" sz="2400" b="1" i="0" u="none" strike="noStrike" cap="none" normalizeH="0" baseline="0" dirty="0">
                  <a:ln>
                    <a:noFill/>
                  </a:ln>
                  <a:effectLst/>
                  <a:latin typeface="+mn-lt"/>
                  <a:ea typeface="Times New Roman" panose="02020603050405020304" pitchFamily="18" charset="0"/>
                </a:rPr>
                <a:t>Bėglys 		</a:t>
              </a:r>
              <a:r>
                <a:rPr kumimoji="0" lang="lt-LT" altLang="lt-LT" sz="2400" b="1" i="0" u="none" strike="noStrike" cap="none" normalizeH="0" baseline="0" dirty="0" err="1">
                  <a:ln>
                    <a:noFill/>
                  </a:ln>
                  <a:effectLst/>
                  <a:latin typeface="+mn-lt"/>
                  <a:ea typeface="Times New Roman" panose="02020603050405020304" pitchFamily="18" charset="0"/>
                </a:rPr>
                <a:t>Cirkuliuotoja</a:t>
              </a:r>
              <a:endParaRPr kumimoji="0" lang="lt-LT" altLang="lt-LT" sz="2400" b="1" i="0" u="none" strike="noStrike" cap="none" normalizeH="0" baseline="0" dirty="0">
                <a:ln>
                  <a:noFill/>
                </a:ln>
                <a:effectLst/>
                <a:latin typeface="+mn-lt"/>
                <a:ea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lang="lt-LT" altLang="lt-LT" sz="2400" i="1" dirty="0">
                  <a:latin typeface="+mn-lt"/>
                  <a:ea typeface="Times New Roman" panose="02020603050405020304" pitchFamily="18" charset="0"/>
                </a:rPr>
                <a:t>p</a:t>
              </a:r>
              <a:r>
                <a:rPr kumimoji="0" lang="lt-LT" altLang="lt-LT" sz="2400" i="1" u="none" strike="noStrike" cap="none" normalizeH="0" baseline="0" dirty="0">
                  <a:ln>
                    <a:noFill/>
                  </a:ln>
                  <a:effectLst/>
                  <a:latin typeface="+mn-lt"/>
                  <a:ea typeface="Times New Roman" panose="02020603050405020304" pitchFamily="18" charset="0"/>
                </a:rPr>
                <a:t>ertrūkis</a:t>
              </a:r>
              <a:r>
                <a:rPr kumimoji="0" lang="lt-LT" altLang="lt-LT" sz="2400" b="0" i="0" u="none" strike="noStrike" cap="none" normalizeH="0" baseline="0" dirty="0">
                  <a:ln>
                    <a:noFill/>
                  </a:ln>
                  <a:effectLst/>
                  <a:latin typeface="+mn-lt"/>
                  <a:ea typeface="Times New Roman" panose="02020603050405020304" pitchFamily="18" charset="0"/>
                </a:rPr>
                <a:t> 	                  </a:t>
              </a:r>
              <a:r>
                <a:rPr kumimoji="0" lang="lt-LT" altLang="lt-LT" sz="2400" b="0" i="1" u="none" strike="noStrike" cap="none" normalizeH="0" baseline="0" dirty="0">
                  <a:ln>
                    <a:noFill/>
                  </a:ln>
                  <a:effectLst/>
                  <a:latin typeface="+mn-lt"/>
                  <a:ea typeface="Times New Roman" panose="02020603050405020304" pitchFamily="18" charset="0"/>
                </a:rPr>
                <a:t>tolydumas</a:t>
              </a:r>
            </a:p>
            <a:p>
              <a:pPr marL="0" marR="0" lvl="0" indent="45085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Klajoklis		       Turistas </a:t>
              </a:r>
              <a:endParaRPr kumimoji="0" lang="lt-LT" altLang="lt-LT" sz="2400" b="0" i="0" u="none" strike="noStrike" cap="none" normalizeH="0" baseline="0" dirty="0">
                <a:ln>
                  <a:noFill/>
                </a:ln>
                <a:effectLst/>
                <a:latin typeface="+mn-lt"/>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lt-LT" altLang="lt-LT" sz="2400" b="0" i="1" u="none" strike="noStrike" cap="none" normalizeH="0" baseline="0" dirty="0">
                  <a:ln>
                    <a:noFill/>
                  </a:ln>
                  <a:effectLst/>
                  <a:latin typeface="+mn-lt"/>
                  <a:ea typeface="Times New Roman" panose="02020603050405020304" pitchFamily="18" charset="0"/>
                </a:rPr>
                <a:t>netolydumas</a:t>
              </a:r>
              <a:r>
                <a:rPr kumimoji="0" lang="lt-LT" altLang="lt-LT" sz="2400" b="0" i="0" u="none" strike="noStrike" cap="none" normalizeH="0" baseline="0" dirty="0">
                  <a:ln>
                    <a:noFill/>
                  </a:ln>
                  <a:effectLst/>
                  <a:latin typeface="+mn-lt"/>
                  <a:ea typeface="Times New Roman" panose="02020603050405020304" pitchFamily="18" charset="0"/>
                </a:rPr>
                <a:t>	    </a:t>
              </a:r>
              <a:r>
                <a:rPr kumimoji="0" lang="lt-LT" altLang="lt-LT" sz="2400" b="0" i="1" u="none" strike="noStrike" cap="none" normalizeH="0" baseline="0" dirty="0" err="1">
                  <a:ln>
                    <a:noFill/>
                  </a:ln>
                  <a:effectLst/>
                  <a:latin typeface="+mn-lt"/>
                  <a:ea typeface="Times New Roman" panose="02020603050405020304" pitchFamily="18" charset="0"/>
                </a:rPr>
                <a:t>nepertrūkis</a:t>
              </a:r>
              <a:endParaRPr kumimoji="0" lang="lt-LT" altLang="lt-LT" sz="2400" b="0" i="1" u="none" strike="noStrike" cap="none" normalizeH="0" baseline="0" dirty="0">
                <a:ln>
                  <a:noFill/>
                </a:ln>
                <a:effectLst/>
                <a:latin typeface="+mn-lt"/>
              </a:endParaRPr>
            </a:p>
          </p:txBody>
        </p:sp>
        <p:grpSp>
          <p:nvGrpSpPr>
            <p:cNvPr id="30" name="Grupė 7">
              <a:extLst>
                <a:ext uri="{FF2B5EF4-FFF2-40B4-BE49-F238E27FC236}">
                  <a16:creationId xmlns:a16="http://schemas.microsoft.com/office/drawing/2014/main" id="{AF2CA037-E35E-6A0C-C0F6-C77E2C6A870D}"/>
                </a:ext>
              </a:extLst>
            </p:cNvPr>
            <p:cNvGrpSpPr/>
            <p:nvPr/>
          </p:nvGrpSpPr>
          <p:grpSpPr>
            <a:xfrm>
              <a:off x="8740238" y="3668914"/>
              <a:ext cx="702811" cy="677455"/>
              <a:chOff x="4839335" y="2954832"/>
              <a:chExt cx="1256665" cy="1255395"/>
            </a:xfrm>
          </p:grpSpPr>
          <p:cxnSp>
            <p:nvCxnSpPr>
              <p:cNvPr id="31" name="Tiesioji rodyklės jungtis 8">
                <a:extLst>
                  <a:ext uri="{FF2B5EF4-FFF2-40B4-BE49-F238E27FC236}">
                    <a16:creationId xmlns:a16="http://schemas.microsoft.com/office/drawing/2014/main" id="{E46C95DB-E00C-C242-456B-8E5B6CF8F34F}"/>
                  </a:ext>
                </a:extLst>
              </p:cNvPr>
              <p:cNvCxnSpPr>
                <a:cxnSpLocks/>
              </p:cNvCxnSpPr>
              <p:nvPr/>
            </p:nvCxnSpPr>
            <p:spPr>
              <a:xfrm flipH="1">
                <a:off x="4839335" y="2954832"/>
                <a:ext cx="1161416" cy="125539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32" name="Tiesioji rodyklės jungtis 9">
                <a:extLst>
                  <a:ext uri="{FF2B5EF4-FFF2-40B4-BE49-F238E27FC236}">
                    <a16:creationId xmlns:a16="http://schemas.microsoft.com/office/drawing/2014/main" id="{2D91F5AA-E7AB-B271-688F-6B6776A85974}"/>
                  </a:ext>
                </a:extLst>
              </p:cNvPr>
              <p:cNvCxnSpPr>
                <a:cxnSpLocks/>
              </p:cNvCxnSpPr>
              <p:nvPr/>
            </p:nvCxnSpPr>
            <p:spPr>
              <a:xfrm>
                <a:off x="4839335" y="2954832"/>
                <a:ext cx="1256665" cy="1255218"/>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grpSp>
        <p:cxnSp>
          <p:nvCxnSpPr>
            <p:cNvPr id="6" name="Jungtis: lenkta 21">
              <a:extLst>
                <a:ext uri="{FF2B5EF4-FFF2-40B4-BE49-F238E27FC236}">
                  <a16:creationId xmlns:a16="http://schemas.microsoft.com/office/drawing/2014/main" id="{5013E693-1D60-0F47-65C4-E0069BA2E88F}"/>
                </a:ext>
              </a:extLst>
            </p:cNvPr>
            <p:cNvCxnSpPr>
              <a:cxnSpLocks/>
            </p:cNvCxnSpPr>
            <p:nvPr/>
          </p:nvCxnSpPr>
          <p:spPr>
            <a:xfrm rot="5400000">
              <a:off x="6383291" y="4367534"/>
              <a:ext cx="576231" cy="465387"/>
            </a:xfrm>
            <a:prstGeom prst="curvedConnector3">
              <a:avLst/>
            </a:prstGeom>
            <a:ln w="57150">
              <a:tailEnd type="triangle"/>
            </a:ln>
          </p:spPr>
          <p:style>
            <a:lnRef idx="3">
              <a:schemeClr val="accent6"/>
            </a:lnRef>
            <a:fillRef idx="0">
              <a:schemeClr val="accent6"/>
            </a:fillRef>
            <a:effectRef idx="2">
              <a:schemeClr val="accent6"/>
            </a:effectRef>
            <a:fontRef idx="minor">
              <a:schemeClr val="tx1"/>
            </a:fontRef>
          </p:style>
        </p:cxnSp>
        <p:sp>
          <p:nvSpPr>
            <p:cNvPr id="8" name="Rectangle 4">
              <a:extLst>
                <a:ext uri="{FF2B5EF4-FFF2-40B4-BE49-F238E27FC236}">
                  <a16:creationId xmlns:a16="http://schemas.microsoft.com/office/drawing/2014/main" id="{06225095-9441-2CCE-1700-6C608909EC5A}"/>
                </a:ext>
              </a:extLst>
            </p:cNvPr>
            <p:cNvSpPr>
              <a:spLocks noChangeArrowheads="1"/>
            </p:cNvSpPr>
            <p:nvPr/>
          </p:nvSpPr>
          <p:spPr bwMode="auto">
            <a:xfrm>
              <a:off x="6042325" y="3593630"/>
              <a:ext cx="106777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lt-LT" altLang="lt-LT" sz="2000" dirty="0">
                  <a:latin typeface="+mn-lt"/>
                </a:rPr>
                <a:t>Judama atvira kreive</a:t>
              </a:r>
              <a:endParaRPr kumimoji="0" lang="lt-LT" altLang="lt-LT" sz="2000" i="0" u="none" strike="noStrike" cap="none" normalizeH="0" baseline="0" dirty="0">
                <a:ln>
                  <a:noFill/>
                </a:ln>
                <a:solidFill>
                  <a:schemeClr val="tx1"/>
                </a:solidFill>
                <a:effectLst/>
                <a:latin typeface="+mn-lt"/>
              </a:endParaRPr>
            </a:p>
          </p:txBody>
        </p:sp>
        <p:grpSp>
          <p:nvGrpSpPr>
            <p:cNvPr id="10" name="Grupė 2">
              <a:extLst>
                <a:ext uri="{FF2B5EF4-FFF2-40B4-BE49-F238E27FC236}">
                  <a16:creationId xmlns:a16="http://schemas.microsoft.com/office/drawing/2014/main" id="{85A95C6E-86B5-4A2D-18CE-E83C0ACADD04}"/>
                </a:ext>
              </a:extLst>
            </p:cNvPr>
            <p:cNvGrpSpPr/>
            <p:nvPr/>
          </p:nvGrpSpPr>
          <p:grpSpPr>
            <a:xfrm>
              <a:off x="11511593" y="4264306"/>
              <a:ext cx="505101" cy="677362"/>
              <a:chOff x="10428943" y="4830425"/>
              <a:chExt cx="733415" cy="840370"/>
            </a:xfrm>
          </p:grpSpPr>
          <p:sp>
            <p:nvSpPr>
              <p:cNvPr id="11" name="Rodyklė: lenkta aukštyn 23">
                <a:extLst>
                  <a:ext uri="{FF2B5EF4-FFF2-40B4-BE49-F238E27FC236}">
                    <a16:creationId xmlns:a16="http://schemas.microsoft.com/office/drawing/2014/main" id="{8E7B6B61-0AE5-063C-7A03-13033239A11F}"/>
                  </a:ext>
                </a:extLst>
              </p:cNvPr>
              <p:cNvSpPr/>
              <p:nvPr/>
            </p:nvSpPr>
            <p:spPr>
              <a:xfrm rot="4207292">
                <a:off x="10287001" y="5126615"/>
                <a:ext cx="704849" cy="371475"/>
              </a:xfrm>
              <a:prstGeom prst="curvedUp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lt-LT">
                  <a:solidFill>
                    <a:schemeClr val="tx1"/>
                  </a:solidFill>
                </a:endParaRPr>
              </a:p>
            </p:txBody>
          </p:sp>
          <p:grpSp>
            <p:nvGrpSpPr>
              <p:cNvPr id="12" name="Grupė 28">
                <a:extLst>
                  <a:ext uri="{FF2B5EF4-FFF2-40B4-BE49-F238E27FC236}">
                    <a16:creationId xmlns:a16="http://schemas.microsoft.com/office/drawing/2014/main" id="{0CD10ACC-5FBD-628F-2553-701F5B03DB09}"/>
                  </a:ext>
                </a:extLst>
              </p:cNvPr>
              <p:cNvGrpSpPr/>
              <p:nvPr/>
            </p:nvGrpSpPr>
            <p:grpSpPr>
              <a:xfrm>
                <a:off x="10428943" y="4830425"/>
                <a:ext cx="733415" cy="840370"/>
                <a:chOff x="10428943" y="4830425"/>
                <a:chExt cx="733415" cy="840370"/>
              </a:xfrm>
            </p:grpSpPr>
            <p:sp>
              <p:nvSpPr>
                <p:cNvPr id="13" name="Rodyklė: lenkta aukštyn 26">
                  <a:extLst>
                    <a:ext uri="{FF2B5EF4-FFF2-40B4-BE49-F238E27FC236}">
                      <a16:creationId xmlns:a16="http://schemas.microsoft.com/office/drawing/2014/main" id="{D330FDA6-66DD-244E-459B-CC6DD11FB3D3}"/>
                    </a:ext>
                  </a:extLst>
                </p:cNvPr>
                <p:cNvSpPr/>
                <p:nvPr/>
              </p:nvSpPr>
              <p:spPr>
                <a:xfrm rot="15702174">
                  <a:off x="10624196" y="4997112"/>
                  <a:ext cx="704850" cy="371475"/>
                </a:xfrm>
                <a:prstGeom prst="curvedUp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lt-LT">
                    <a:solidFill>
                      <a:schemeClr val="tx1"/>
                    </a:solidFill>
                  </a:endParaRPr>
                </a:p>
              </p:txBody>
            </p:sp>
            <p:sp>
              <p:nvSpPr>
                <p:cNvPr id="14" name="Rodyklė: lenkta aukštyn 27">
                  <a:extLst>
                    <a:ext uri="{FF2B5EF4-FFF2-40B4-BE49-F238E27FC236}">
                      <a16:creationId xmlns:a16="http://schemas.microsoft.com/office/drawing/2014/main" id="{E9C1427E-8E14-9728-EAB7-CC699393CBCE}"/>
                    </a:ext>
                  </a:extLst>
                </p:cNvPr>
                <p:cNvSpPr/>
                <p:nvPr/>
              </p:nvSpPr>
              <p:spPr>
                <a:xfrm rot="4207292">
                  <a:off x="10262256" y="5132632"/>
                  <a:ext cx="704850" cy="371475"/>
                </a:xfrm>
                <a:prstGeom prst="curvedUp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lt-LT" dirty="0">
                    <a:solidFill>
                      <a:schemeClr val="tx1"/>
                    </a:solidFill>
                  </a:endParaRPr>
                </a:p>
              </p:txBody>
            </p:sp>
          </p:grpSp>
        </p:grpSp>
        <p:sp>
          <p:nvSpPr>
            <p:cNvPr id="15" name="Rectangle 4">
              <a:extLst>
                <a:ext uri="{FF2B5EF4-FFF2-40B4-BE49-F238E27FC236}">
                  <a16:creationId xmlns:a16="http://schemas.microsoft.com/office/drawing/2014/main" id="{82CE75FA-372F-C78C-5F97-8811FC67F860}"/>
                </a:ext>
              </a:extLst>
            </p:cNvPr>
            <p:cNvSpPr>
              <a:spLocks noChangeArrowheads="1"/>
            </p:cNvSpPr>
            <p:nvPr/>
          </p:nvSpPr>
          <p:spPr bwMode="auto">
            <a:xfrm>
              <a:off x="11383670" y="3508934"/>
              <a:ext cx="96301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lt-LT" altLang="lt-LT" dirty="0">
                  <a:latin typeface="+mn-lt"/>
                </a:rPr>
                <a:t>Judama uždara kreive</a:t>
              </a:r>
              <a:endParaRPr kumimoji="0" lang="lt-LT" altLang="lt-LT" i="0" u="none" strike="noStrike" cap="none" normalizeH="0" baseline="0" dirty="0">
                <a:ln>
                  <a:noFill/>
                </a:ln>
                <a:solidFill>
                  <a:schemeClr val="tx1"/>
                </a:solidFill>
                <a:effectLst/>
                <a:latin typeface="+mn-lt"/>
              </a:endParaRPr>
            </a:p>
          </p:txBody>
        </p:sp>
        <p:sp>
          <p:nvSpPr>
            <p:cNvPr id="16" name="Rectangle 4">
              <a:extLst>
                <a:ext uri="{FF2B5EF4-FFF2-40B4-BE49-F238E27FC236}">
                  <a16:creationId xmlns:a16="http://schemas.microsoft.com/office/drawing/2014/main" id="{291AE522-44A1-4801-4E80-32C98B5514B0}"/>
                </a:ext>
              </a:extLst>
            </p:cNvPr>
            <p:cNvSpPr>
              <a:spLocks noChangeArrowheads="1"/>
            </p:cNvSpPr>
            <p:nvPr/>
          </p:nvSpPr>
          <p:spPr bwMode="auto">
            <a:xfrm>
              <a:off x="7316310" y="2402995"/>
              <a:ext cx="4800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lt-LT" altLang="lt-LT" sz="2000" dirty="0">
                  <a:latin typeface="+mn-lt"/>
                </a:rPr>
                <a:t>Liekama apibrėžtoje teritorijoje</a:t>
              </a:r>
              <a:endParaRPr kumimoji="0" lang="lt-LT" altLang="lt-LT" sz="2000" i="0" u="none" strike="noStrike" cap="none" normalizeH="0" baseline="0" dirty="0">
                <a:ln>
                  <a:noFill/>
                </a:ln>
                <a:solidFill>
                  <a:schemeClr val="tx1"/>
                </a:solidFill>
                <a:effectLst/>
                <a:latin typeface="+mn-lt"/>
              </a:endParaRPr>
            </a:p>
          </p:txBody>
        </p:sp>
        <p:sp>
          <p:nvSpPr>
            <p:cNvPr id="17" name="Right Brace 16">
              <a:extLst>
                <a:ext uri="{FF2B5EF4-FFF2-40B4-BE49-F238E27FC236}">
                  <a16:creationId xmlns:a16="http://schemas.microsoft.com/office/drawing/2014/main" id="{912177BC-FCC8-169D-FBE1-C347DCDCCEF8}"/>
                </a:ext>
              </a:extLst>
            </p:cNvPr>
            <p:cNvSpPr/>
            <p:nvPr/>
          </p:nvSpPr>
          <p:spPr>
            <a:xfrm rot="10800000">
              <a:off x="6918456" y="3098239"/>
              <a:ext cx="191642" cy="2020300"/>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lt-LT"/>
            </a:p>
          </p:txBody>
        </p:sp>
        <p:sp>
          <p:nvSpPr>
            <p:cNvPr id="18" name="Right Brace 17">
              <a:extLst>
                <a:ext uri="{FF2B5EF4-FFF2-40B4-BE49-F238E27FC236}">
                  <a16:creationId xmlns:a16="http://schemas.microsoft.com/office/drawing/2014/main" id="{BE503731-FD36-0BDE-6502-3C52C6157FDE}"/>
                </a:ext>
              </a:extLst>
            </p:cNvPr>
            <p:cNvSpPr/>
            <p:nvPr/>
          </p:nvSpPr>
          <p:spPr>
            <a:xfrm>
              <a:off x="11199435" y="3029240"/>
              <a:ext cx="191642" cy="2020300"/>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lt-LT"/>
            </a:p>
          </p:txBody>
        </p:sp>
        <p:sp>
          <p:nvSpPr>
            <p:cNvPr id="19" name="Rectangle 4">
              <a:extLst>
                <a:ext uri="{FF2B5EF4-FFF2-40B4-BE49-F238E27FC236}">
                  <a16:creationId xmlns:a16="http://schemas.microsoft.com/office/drawing/2014/main" id="{A1550158-6374-2967-7BBE-5305FC3A1023}"/>
                </a:ext>
              </a:extLst>
            </p:cNvPr>
            <p:cNvSpPr>
              <a:spLocks noChangeArrowheads="1"/>
            </p:cNvSpPr>
            <p:nvPr/>
          </p:nvSpPr>
          <p:spPr bwMode="auto">
            <a:xfrm>
              <a:off x="7255750" y="5377752"/>
              <a:ext cx="4800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lt-LT" altLang="lt-LT" sz="2000" dirty="0">
                  <a:latin typeface="+mn-lt"/>
                </a:rPr>
                <a:t>Išvykstama iš apibrėžtos teritorijos</a:t>
              </a:r>
              <a:endParaRPr kumimoji="0" lang="lt-LT" altLang="lt-LT" sz="2000" i="0" u="none" strike="noStrike" cap="none" normalizeH="0" baseline="0" dirty="0">
                <a:ln>
                  <a:noFill/>
                </a:ln>
                <a:solidFill>
                  <a:schemeClr val="tx1"/>
                </a:solidFill>
                <a:effectLst/>
                <a:latin typeface="+mn-lt"/>
              </a:endParaRPr>
            </a:p>
          </p:txBody>
        </p:sp>
      </p:grpSp>
    </p:spTree>
    <p:extLst>
      <p:ext uri="{BB962C8B-B14F-4D97-AF65-F5344CB8AC3E}">
        <p14:creationId xmlns:p14="http://schemas.microsoft.com/office/powerpoint/2010/main" val="4049022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0"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5795E-993A-25F4-617B-7B803192AEDD}"/>
              </a:ext>
            </a:extLst>
          </p:cNvPr>
          <p:cNvSpPr>
            <a:spLocks noGrp="1"/>
          </p:cNvSpPr>
          <p:nvPr>
            <p:ph type="title"/>
          </p:nvPr>
        </p:nvSpPr>
        <p:spPr>
          <a:xfrm>
            <a:off x="791688" y="221656"/>
            <a:ext cx="10515600" cy="1325563"/>
          </a:xfrm>
        </p:spPr>
        <p:txBody>
          <a:bodyPr/>
          <a:lstStyle/>
          <a:p>
            <a:r>
              <a:rPr lang="lt-LT" sz="4000" dirty="0"/>
              <a:t>Pats (savas/svetimas)   /    Aš (anoniminis)</a:t>
            </a:r>
            <a:br>
              <a:rPr lang="lt-LT" sz="4000" dirty="0"/>
            </a:br>
            <a:r>
              <a:rPr lang="lt-LT" dirty="0"/>
              <a:t>                     </a:t>
            </a:r>
            <a:r>
              <a:rPr lang="lt-LT" sz="3200" i="1" dirty="0">
                <a:solidFill>
                  <a:schemeClr val="accent5">
                    <a:lumMod val="75000"/>
                  </a:schemeClr>
                </a:solidFill>
              </a:rPr>
              <a:t>forma                                     materija</a:t>
            </a:r>
          </a:p>
        </p:txBody>
      </p:sp>
      <p:sp>
        <p:nvSpPr>
          <p:cNvPr id="6" name="TextBox 5">
            <a:extLst>
              <a:ext uri="{FF2B5EF4-FFF2-40B4-BE49-F238E27FC236}">
                <a16:creationId xmlns:a16="http://schemas.microsoft.com/office/drawing/2014/main" id="{C8A1278D-EA88-FCCB-5151-29C9E76DBADE}"/>
              </a:ext>
            </a:extLst>
          </p:cNvPr>
          <p:cNvSpPr txBox="1"/>
          <p:nvPr/>
        </p:nvSpPr>
        <p:spPr>
          <a:xfrm>
            <a:off x="635044" y="5243434"/>
            <a:ext cx="10345675" cy="1200329"/>
          </a:xfrm>
          <a:prstGeom prst="rect">
            <a:avLst/>
          </a:prstGeom>
          <a:noFill/>
        </p:spPr>
        <p:txBody>
          <a:bodyPr wrap="square">
            <a:spAutoFit/>
          </a:bodyPr>
          <a:lstStyle/>
          <a:p>
            <a:pPr marL="342900" indent="-342900">
              <a:buFont typeface="Arial" panose="020B0604020202020204" pitchFamily="34" charset="0"/>
              <a:buChar char="•"/>
            </a:pPr>
            <a:r>
              <a:rPr lang="lt-LT" sz="2400" dirty="0"/>
              <a:t>Patiriančiojo perspektyva (fokusavimas)</a:t>
            </a:r>
          </a:p>
          <a:p>
            <a:pPr marL="342900" indent="-342900">
              <a:buFont typeface="Arial" panose="020B0604020202020204" pitchFamily="34" charset="0"/>
              <a:buChar char="•"/>
            </a:pPr>
            <a:r>
              <a:rPr lang="lt-LT" sz="2400" dirty="0"/>
              <a:t>Pats suteikia apibrėžtį (formą) gyvajai materijai</a:t>
            </a:r>
          </a:p>
          <a:p>
            <a:pPr marL="342900" indent="-342900">
              <a:buFont typeface="Arial" panose="020B0604020202020204" pitchFamily="34" charset="0"/>
              <a:buChar char="•"/>
            </a:pPr>
            <a:r>
              <a:rPr lang="lt-LT" sz="2400" dirty="0" err="1"/>
              <a:t>Figūralieji</a:t>
            </a:r>
            <a:r>
              <a:rPr lang="lt-LT" sz="2400" dirty="0"/>
              <a:t> tipai nusakomi per sąveikas tarp </a:t>
            </a:r>
            <a:r>
              <a:rPr lang="lt-LT" sz="2400" b="1" dirty="0"/>
              <a:t>Aš / Pats</a:t>
            </a:r>
          </a:p>
        </p:txBody>
      </p:sp>
      <p:grpSp>
        <p:nvGrpSpPr>
          <p:cNvPr id="15" name="Group 14">
            <a:extLst>
              <a:ext uri="{FF2B5EF4-FFF2-40B4-BE49-F238E27FC236}">
                <a16:creationId xmlns:a16="http://schemas.microsoft.com/office/drawing/2014/main" id="{BB4C66FE-3634-DD09-B35D-AEECC50B900A}"/>
              </a:ext>
            </a:extLst>
          </p:cNvPr>
          <p:cNvGrpSpPr/>
          <p:nvPr/>
        </p:nvGrpSpPr>
        <p:grpSpPr>
          <a:xfrm>
            <a:off x="2038308" y="1554989"/>
            <a:ext cx="7811012" cy="4239056"/>
            <a:chOff x="1753300" y="1412485"/>
            <a:chExt cx="7811012" cy="4239056"/>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1753300" y="1442792"/>
              <a:ext cx="357785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i="1" u="none" strike="noStrike" cap="none" normalizeH="0" baseline="0" dirty="0">
                  <a:ln>
                    <a:noFill/>
                  </a:ln>
                  <a:effectLst/>
                  <a:latin typeface="+mn-lt"/>
                  <a:ea typeface="Times New Roman" panose="02020603050405020304" pitchFamily="18" charset="0"/>
                </a:rPr>
                <a:t>Kūnas-apvalkalas</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a:latin typeface="+mn-lt"/>
                  <a:ea typeface="Times New Roman" panose="02020603050405020304" pitchFamily="18" charset="0"/>
                </a:rPr>
                <a:t>Paviršiaus deformacija</a:t>
              </a:r>
              <a:r>
                <a:rPr kumimoji="0" lang="lt-LT" altLang="lt-LT" sz="2400" b="1" u="none" strike="noStrike" cap="none" normalizeH="0" baseline="0" dirty="0">
                  <a:ln>
                    <a:noFill/>
                  </a:ln>
                  <a:effectLst/>
                  <a:latin typeface="+mn-lt"/>
                  <a:ea typeface="Times New Roman" panose="02020603050405020304" pitchFamily="18" charset="0"/>
                </a:rPr>
                <a:t> </a:t>
              </a:r>
              <a:r>
                <a:rPr kumimoji="0" lang="lt-LT" altLang="lt-LT" sz="2400" b="0"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810992" y="1412485"/>
              <a:ext cx="3577852" cy="1446550"/>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Gyvasis kūnas</a:t>
              </a:r>
            </a:p>
            <a:p>
              <a:pPr algn="ctr"/>
              <a:r>
                <a:rPr lang="lt-LT" altLang="lt-LT" sz="2400" b="1" dirty="0" err="1">
                  <a:ea typeface="Times New Roman" panose="02020603050405020304" pitchFamily="18" charset="0"/>
                </a:rPr>
                <a:t>Vi</a:t>
              </a:r>
              <a:r>
                <a:rPr kumimoji="0" lang="pt-BR" altLang="lt-LT" sz="2400" b="1" i="0" u="none" strike="noStrike" cap="none" normalizeH="0" baseline="0" dirty="0">
                  <a:ln>
                    <a:noFill/>
                  </a:ln>
                  <a:effectLst/>
                  <a:latin typeface="+mn-lt"/>
                  <a:ea typeface="Times New Roman" panose="02020603050405020304" pitchFamily="18" charset="0"/>
                </a:rPr>
                <a:t>dini</a:t>
              </a:r>
              <a:r>
                <a:rPr kumimoji="0" lang="lt-LT" altLang="lt-LT" sz="2400" b="1" i="0" u="none" strike="noStrike" cap="none" normalizeH="0" baseline="0" dirty="0">
                  <a:ln>
                    <a:noFill/>
                  </a:ln>
                  <a:effectLst/>
                  <a:latin typeface="+mn-lt"/>
                  <a:ea typeface="Times New Roman" panose="02020603050405020304" pitchFamily="18" charset="0"/>
                </a:rPr>
                <a:t>ai judesiai </a:t>
              </a:r>
              <a:r>
                <a:rPr kumimoji="0" lang="lt-LT" altLang="lt-LT" sz="2000" i="0" u="none" strike="noStrike" cap="none" normalizeH="0" baseline="0" dirty="0">
                  <a:ln>
                    <a:noFill/>
                  </a:ln>
                  <a:effectLst/>
                  <a:latin typeface="+mn-lt"/>
                  <a:ea typeface="Times New Roman" panose="02020603050405020304" pitchFamily="18" charset="0"/>
                </a:rPr>
                <a:t>(susitraukimai, išsiplėtimai, pulsavimas)</a:t>
              </a:r>
              <a:endParaRPr lang="lt-LT" sz="2000" b="1" i="1" dirty="0"/>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1815250" y="3712549"/>
              <a:ext cx="357785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i="1" u="none" strike="noStrike" cap="none" normalizeH="0" baseline="0" dirty="0">
                  <a:ln>
                    <a:noFill/>
                  </a:ln>
                  <a:effectLst/>
                  <a:latin typeface="+mn-lt"/>
                  <a:ea typeface="Times New Roman" panose="02020603050405020304" pitchFamily="18" charset="0"/>
                </a:rPr>
                <a:t>Kūnas-ertmė</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a:latin typeface="+mn-lt"/>
                  <a:ea typeface="Times New Roman" panose="02020603050405020304" pitchFamily="18" charset="0"/>
                </a:rPr>
                <a:t>Vidinis su(</a:t>
              </a:r>
              <a:r>
                <a:rPr lang="lt-LT" altLang="lt-LT" sz="2400" b="1" dirty="0" err="1">
                  <a:latin typeface="+mn-lt"/>
                  <a:ea typeface="Times New Roman" panose="02020603050405020304" pitchFamily="18" charset="0"/>
                </a:rPr>
                <a:t>si</a:t>
              </a:r>
              <a:r>
                <a:rPr lang="lt-LT" altLang="lt-LT" sz="2400" b="1" dirty="0">
                  <a:latin typeface="+mn-lt"/>
                  <a:ea typeface="Times New Roman" panose="02020603050405020304" pitchFamily="18" charset="0"/>
                </a:rPr>
                <a:t>)dirginimas</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5832245" y="3737283"/>
              <a:ext cx="3732067" cy="830997"/>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Kūnas-atskaitos taškas</a:t>
              </a:r>
            </a:p>
            <a:p>
              <a:pPr algn="ctr"/>
              <a:r>
                <a:rPr kumimoji="0" lang="lt-LT" altLang="lt-LT" sz="2400" b="1" i="0" u="none" strike="noStrike" cap="none" normalizeH="0" baseline="0" dirty="0">
                  <a:ln>
                    <a:noFill/>
                  </a:ln>
                  <a:effectLst/>
                  <a:latin typeface="+mn-lt"/>
                  <a:ea typeface="Times New Roman" panose="02020603050405020304" pitchFamily="18" charset="0"/>
                </a:rPr>
                <a:t>Kilnojimasis</a:t>
              </a:r>
              <a:endParaRPr lang="lt-LT" sz="2400" b="1" i="1" dirty="0"/>
            </a:p>
          </p:txBody>
        </p:sp>
        <p:grpSp>
          <p:nvGrpSpPr>
            <p:cNvPr id="12" name="Grupė 7">
              <a:extLst>
                <a:ext uri="{FF2B5EF4-FFF2-40B4-BE49-F238E27FC236}">
                  <a16:creationId xmlns:a16="http://schemas.microsoft.com/office/drawing/2014/main" id="{5B8CD002-005A-3D78-4116-56A1B8D7C64A}"/>
                </a:ext>
              </a:extLst>
            </p:cNvPr>
            <p:cNvGrpSpPr/>
            <p:nvPr/>
          </p:nvGrpSpPr>
          <p:grpSpPr>
            <a:xfrm>
              <a:off x="4895778" y="2506114"/>
              <a:ext cx="942159" cy="922886"/>
              <a:chOff x="4839335" y="2954832"/>
              <a:chExt cx="1256665" cy="1255395"/>
            </a:xfrm>
          </p:grpSpPr>
          <p:cxnSp>
            <p:nvCxnSpPr>
              <p:cNvPr id="13" name="Tiesioji rodyklės jungtis 8">
                <a:extLst>
                  <a:ext uri="{FF2B5EF4-FFF2-40B4-BE49-F238E27FC236}">
                    <a16:creationId xmlns:a16="http://schemas.microsoft.com/office/drawing/2014/main" id="{D729E8FF-F2B8-3FC7-F2A1-68F34240E840}"/>
                  </a:ext>
                </a:extLst>
              </p:cNvPr>
              <p:cNvCxnSpPr>
                <a:cxnSpLocks/>
              </p:cNvCxnSpPr>
              <p:nvPr/>
            </p:nvCxnSpPr>
            <p:spPr>
              <a:xfrm flipH="1">
                <a:off x="4839335" y="2954832"/>
                <a:ext cx="1161416" cy="125539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14" name="Tiesioji rodyklės jungtis 9">
                <a:extLst>
                  <a:ext uri="{FF2B5EF4-FFF2-40B4-BE49-F238E27FC236}">
                    <a16:creationId xmlns:a16="http://schemas.microsoft.com/office/drawing/2014/main" id="{395937CB-EFAB-170E-15B3-CB79C0067382}"/>
                  </a:ext>
                </a:extLst>
              </p:cNvPr>
              <p:cNvCxnSpPr>
                <a:cxnSpLocks/>
              </p:cNvCxnSpPr>
              <p:nvPr/>
            </p:nvCxnSpPr>
            <p:spPr>
              <a:xfrm>
                <a:off x="4839335" y="2954832"/>
                <a:ext cx="1256665" cy="1255218"/>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grpSp>
      </p:grpSp>
      <p:grpSp>
        <p:nvGrpSpPr>
          <p:cNvPr id="54" name="Group 53">
            <a:extLst>
              <a:ext uri="{FF2B5EF4-FFF2-40B4-BE49-F238E27FC236}">
                <a16:creationId xmlns:a16="http://schemas.microsoft.com/office/drawing/2014/main" id="{15F49E59-516E-F7B4-5183-DC12A89B02A2}"/>
              </a:ext>
            </a:extLst>
          </p:cNvPr>
          <p:cNvGrpSpPr/>
          <p:nvPr/>
        </p:nvGrpSpPr>
        <p:grpSpPr>
          <a:xfrm>
            <a:off x="793734" y="1757548"/>
            <a:ext cx="1280280" cy="891070"/>
            <a:chOff x="793734" y="1757548"/>
            <a:chExt cx="1280280"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793734" y="1757548"/>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55" name="Group 54">
            <a:extLst>
              <a:ext uri="{FF2B5EF4-FFF2-40B4-BE49-F238E27FC236}">
                <a16:creationId xmlns:a16="http://schemas.microsoft.com/office/drawing/2014/main" id="{D3B3F576-60DD-8B08-E93F-F28D12883D8D}"/>
              </a:ext>
            </a:extLst>
          </p:cNvPr>
          <p:cNvGrpSpPr/>
          <p:nvPr/>
        </p:nvGrpSpPr>
        <p:grpSpPr>
          <a:xfrm>
            <a:off x="1219984" y="3628452"/>
            <a:ext cx="969609" cy="891070"/>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52" name="Group 51">
            <a:extLst>
              <a:ext uri="{FF2B5EF4-FFF2-40B4-BE49-F238E27FC236}">
                <a16:creationId xmlns:a16="http://schemas.microsoft.com/office/drawing/2014/main" id="{A962E7A7-EF3E-ADE0-CC2C-3E98034A3AAD}"/>
              </a:ext>
            </a:extLst>
          </p:cNvPr>
          <p:cNvGrpSpPr/>
          <p:nvPr/>
        </p:nvGrpSpPr>
        <p:grpSpPr>
          <a:xfrm>
            <a:off x="9836816" y="3331998"/>
            <a:ext cx="870680" cy="1372044"/>
            <a:chOff x="9836816" y="3331998"/>
            <a:chExt cx="870680" cy="1372044"/>
          </a:xfrm>
        </p:grpSpPr>
        <p:grpSp>
          <p:nvGrpSpPr>
            <p:cNvPr id="50" name="Group 49">
              <a:extLst>
                <a:ext uri="{FF2B5EF4-FFF2-40B4-BE49-F238E27FC236}">
                  <a16:creationId xmlns:a16="http://schemas.microsoft.com/office/drawing/2014/main" id="{F6F803A6-EEDE-E8E0-E5EB-7AFF452F0C9B}"/>
                </a:ext>
              </a:extLst>
            </p:cNvPr>
            <p:cNvGrpSpPr/>
            <p:nvPr/>
          </p:nvGrpSpPr>
          <p:grpSpPr>
            <a:xfrm>
              <a:off x="9836816" y="3331998"/>
              <a:ext cx="870680" cy="1187524"/>
              <a:chOff x="10272157" y="3804367"/>
              <a:chExt cx="870680" cy="1187524"/>
            </a:xfrm>
          </p:grpSpPr>
          <p:cxnSp>
            <p:nvCxnSpPr>
              <p:cNvPr id="38" name="Connector: Curved 37">
                <a:extLst>
                  <a:ext uri="{FF2B5EF4-FFF2-40B4-BE49-F238E27FC236}">
                    <a16:creationId xmlns:a16="http://schemas.microsoft.com/office/drawing/2014/main" id="{56435EE0-2502-2457-5C1C-9235C8757484}"/>
                  </a:ext>
                </a:extLst>
              </p:cNvPr>
              <p:cNvCxnSpPr>
                <a:cxnSpLocks/>
              </p:cNvCxnSpPr>
              <p:nvPr/>
            </p:nvCxnSpPr>
            <p:spPr>
              <a:xfrm>
                <a:off x="10744981" y="4303180"/>
                <a:ext cx="397856" cy="97340"/>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16200000" flipH="1">
                <a:off x="10216958" y="3934534"/>
                <a:ext cx="415420" cy="15508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5400000" flipH="1" flipV="1">
                <a:off x="10208203" y="4526810"/>
                <a:ext cx="382833" cy="25492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46" name="Straight Connector 45">
                <a:extLst>
                  <a:ext uri="{FF2B5EF4-FFF2-40B4-BE49-F238E27FC236}">
                    <a16:creationId xmlns:a16="http://schemas.microsoft.com/office/drawing/2014/main" id="{42CD4A33-C600-DB28-609C-073BCDA8D429}"/>
                  </a:ext>
                </a:extLst>
              </p:cNvPr>
              <p:cNvCxnSpPr>
                <a:cxnSpLocks/>
              </p:cNvCxnSpPr>
              <p:nvPr/>
            </p:nvCxnSpPr>
            <p:spPr>
              <a:xfrm>
                <a:off x="10636032" y="4528290"/>
                <a:ext cx="286520" cy="463601"/>
              </a:xfrm>
              <a:prstGeom prst="line">
                <a:avLst/>
              </a:prstGeom>
              <a:ln w="38100">
                <a:solidFill>
                  <a:schemeClr val="accent5"/>
                </a:solidFill>
                <a:prstDash val="sysDash"/>
              </a:ln>
            </p:spPr>
            <p:style>
              <a:lnRef idx="2">
                <a:schemeClr val="accent1"/>
              </a:lnRef>
              <a:fillRef idx="0">
                <a:schemeClr val="accent1"/>
              </a:fillRef>
              <a:effectRef idx="1">
                <a:schemeClr val="accent1"/>
              </a:effectRef>
              <a:fontRef idx="minor">
                <a:schemeClr val="tx1"/>
              </a:fontRef>
            </p:style>
          </p:cxnSp>
        </p:grpSp>
        <p:sp>
          <p:nvSpPr>
            <p:cNvPr id="51" name="Oval 50">
              <a:extLst>
                <a:ext uri="{FF2B5EF4-FFF2-40B4-BE49-F238E27FC236}">
                  <a16:creationId xmlns:a16="http://schemas.microsoft.com/office/drawing/2014/main" id="{F265A7C4-E323-7348-02F3-4E608F60357A}"/>
                </a:ext>
              </a:extLst>
            </p:cNvPr>
            <p:cNvSpPr/>
            <p:nvPr/>
          </p:nvSpPr>
          <p:spPr>
            <a:xfrm>
              <a:off x="10508568" y="4551642"/>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grpSp>
        <p:nvGrpSpPr>
          <p:cNvPr id="4" name="Group 3">
            <a:extLst>
              <a:ext uri="{FF2B5EF4-FFF2-40B4-BE49-F238E27FC236}">
                <a16:creationId xmlns:a16="http://schemas.microsoft.com/office/drawing/2014/main" id="{757A3117-9A1C-C6CB-3026-92BD974B4AA9}"/>
              </a:ext>
            </a:extLst>
          </p:cNvPr>
          <p:cNvGrpSpPr/>
          <p:nvPr/>
        </p:nvGrpSpPr>
        <p:grpSpPr>
          <a:xfrm>
            <a:off x="9656399" y="1904783"/>
            <a:ext cx="1088583" cy="524147"/>
            <a:chOff x="9725891" y="2064327"/>
            <a:chExt cx="1088583" cy="524147"/>
          </a:xfrm>
        </p:grpSpPr>
        <p:cxnSp>
          <p:nvCxnSpPr>
            <p:cNvPr id="5" name="Connector: Curved 4">
              <a:extLst>
                <a:ext uri="{FF2B5EF4-FFF2-40B4-BE49-F238E27FC236}">
                  <a16:creationId xmlns:a16="http://schemas.microsoft.com/office/drawing/2014/main" id="{3E006DB6-D541-B276-802B-2CA446D36801}"/>
                </a:ext>
              </a:extLst>
            </p:cNvPr>
            <p:cNvCxnSpPr/>
            <p:nvPr/>
          </p:nvCxnSpPr>
          <p:spPr>
            <a:xfrm>
              <a:off x="9725891" y="2064327"/>
              <a:ext cx="546265" cy="500743"/>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0" name="Connector: Curved 9">
              <a:extLst>
                <a:ext uri="{FF2B5EF4-FFF2-40B4-BE49-F238E27FC236}">
                  <a16:creationId xmlns:a16="http://schemas.microsoft.com/office/drawing/2014/main" id="{BF8194DB-80D3-34BE-DD06-2968FE9E04A0}"/>
                </a:ext>
              </a:extLst>
            </p:cNvPr>
            <p:cNvCxnSpPr>
              <a:cxnSpLocks/>
            </p:cNvCxnSpPr>
            <p:nvPr/>
          </p:nvCxnSpPr>
          <p:spPr>
            <a:xfrm flipV="1">
              <a:off x="10091709" y="2064327"/>
              <a:ext cx="722765" cy="262187"/>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1" name="Connector: Curved 10">
              <a:extLst>
                <a:ext uri="{FF2B5EF4-FFF2-40B4-BE49-F238E27FC236}">
                  <a16:creationId xmlns:a16="http://schemas.microsoft.com/office/drawing/2014/main" id="{9C0DDE53-55B4-C48F-5ACB-FE408E191C5C}"/>
                </a:ext>
              </a:extLst>
            </p:cNvPr>
            <p:cNvCxnSpPr>
              <a:cxnSpLocks/>
            </p:cNvCxnSpPr>
            <p:nvPr/>
          </p:nvCxnSpPr>
          <p:spPr>
            <a:xfrm>
              <a:off x="10347125" y="2384433"/>
              <a:ext cx="467349" cy="204041"/>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grpSp>
      <p:cxnSp>
        <p:nvCxnSpPr>
          <p:cNvPr id="19" name="Straight Connector 18">
            <a:extLst>
              <a:ext uri="{FF2B5EF4-FFF2-40B4-BE49-F238E27FC236}">
                <a16:creationId xmlns:a16="http://schemas.microsoft.com/office/drawing/2014/main" id="{6FEE1106-6A6E-57F0-F86D-24644DB0FD72}"/>
              </a:ext>
            </a:extLst>
          </p:cNvPr>
          <p:cNvCxnSpPr/>
          <p:nvPr/>
        </p:nvCxnSpPr>
        <p:spPr>
          <a:xfrm>
            <a:off x="793734" y="1446962"/>
            <a:ext cx="10606578"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0" name="Straight Arrow Connector 19">
            <a:extLst>
              <a:ext uri="{FF2B5EF4-FFF2-40B4-BE49-F238E27FC236}">
                <a16:creationId xmlns:a16="http://schemas.microsoft.com/office/drawing/2014/main" id="{9CA4647F-6ED9-89D4-733B-7DDE087D7578}"/>
              </a:ext>
            </a:extLst>
          </p:cNvPr>
          <p:cNvCxnSpPr>
            <a:cxnSpLocks/>
          </p:cNvCxnSpPr>
          <p:nvPr/>
        </p:nvCxnSpPr>
        <p:spPr>
          <a:xfrm flipH="1" flipV="1">
            <a:off x="1387033" y="2060961"/>
            <a:ext cx="317755" cy="163928"/>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18991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BC67C-3D15-87FE-DD01-FB59C4CFC0FB}"/>
              </a:ext>
            </a:extLst>
          </p:cNvPr>
          <p:cNvSpPr>
            <a:spLocks noGrp="1"/>
          </p:cNvSpPr>
          <p:nvPr>
            <p:ph type="title"/>
          </p:nvPr>
        </p:nvSpPr>
        <p:spPr/>
        <p:txBody>
          <a:bodyPr/>
          <a:lstStyle/>
          <a:p>
            <a:r>
              <a:rPr lang="lt-LT" dirty="0"/>
              <a:t>Kūniškumas diskurse</a:t>
            </a:r>
          </a:p>
        </p:txBody>
      </p:sp>
      <p:sp>
        <p:nvSpPr>
          <p:cNvPr id="3" name="Content Placeholder 2">
            <a:extLst>
              <a:ext uri="{FF2B5EF4-FFF2-40B4-BE49-F238E27FC236}">
                <a16:creationId xmlns:a16="http://schemas.microsoft.com/office/drawing/2014/main" id="{2AFC6797-87C5-8B5A-2CA0-85D568B391F7}"/>
              </a:ext>
            </a:extLst>
          </p:cNvPr>
          <p:cNvSpPr>
            <a:spLocks noGrp="1"/>
          </p:cNvSpPr>
          <p:nvPr>
            <p:ph idx="1"/>
          </p:nvPr>
        </p:nvSpPr>
        <p:spPr/>
        <p:txBody>
          <a:bodyPr/>
          <a:lstStyle/>
          <a:p>
            <a:r>
              <a:rPr lang="lt-LT" b="1" dirty="0"/>
              <a:t>Aktantas </a:t>
            </a:r>
          </a:p>
          <a:p>
            <a:r>
              <a:rPr lang="lt-LT" b="1" dirty="0"/>
              <a:t>Diskursyvinė figūra</a:t>
            </a:r>
            <a:endParaRPr lang="lt-LT" dirty="0"/>
          </a:p>
        </p:txBody>
      </p:sp>
      <p:sp>
        <p:nvSpPr>
          <p:cNvPr id="4" name="Rectangle 3">
            <a:extLst>
              <a:ext uri="{FF2B5EF4-FFF2-40B4-BE49-F238E27FC236}">
                <a16:creationId xmlns:a16="http://schemas.microsoft.com/office/drawing/2014/main" id="{84BBEEE6-0890-1158-B6F4-58E9144CBABD}"/>
              </a:ext>
            </a:extLst>
          </p:cNvPr>
          <p:cNvSpPr/>
          <p:nvPr/>
        </p:nvSpPr>
        <p:spPr>
          <a:xfrm>
            <a:off x="838200" y="1690688"/>
            <a:ext cx="3999614" cy="54543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928055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D6570-4A75-783A-7CFE-02B6C323DEC2}"/>
              </a:ext>
            </a:extLst>
          </p:cNvPr>
          <p:cNvSpPr>
            <a:spLocks noGrp="1"/>
          </p:cNvSpPr>
          <p:nvPr>
            <p:ph type="title"/>
          </p:nvPr>
        </p:nvSpPr>
        <p:spPr/>
        <p:txBody>
          <a:bodyPr/>
          <a:lstStyle/>
          <a:p>
            <a:endParaRPr lang="lt-LT"/>
          </a:p>
        </p:txBody>
      </p:sp>
      <p:sp>
        <p:nvSpPr>
          <p:cNvPr id="3" name="Content Placeholder 2">
            <a:extLst>
              <a:ext uri="{FF2B5EF4-FFF2-40B4-BE49-F238E27FC236}">
                <a16:creationId xmlns:a16="http://schemas.microsoft.com/office/drawing/2014/main" id="{7760B394-0528-4193-2278-05490EB3170D}"/>
              </a:ext>
            </a:extLst>
          </p:cNvPr>
          <p:cNvSpPr>
            <a:spLocks noGrp="1"/>
          </p:cNvSpPr>
          <p:nvPr>
            <p:ph idx="1"/>
          </p:nvPr>
        </p:nvSpPr>
        <p:spPr/>
        <p:txBody>
          <a:bodyPr/>
          <a:lstStyle/>
          <a:p>
            <a:r>
              <a:rPr lang="lt-LT" dirty="0"/>
              <a:t>Fenomenologijoje veikia perskyrą tarp kūno-objekto ir kūno-subjekto. </a:t>
            </a:r>
            <a:r>
              <a:rPr lang="lt-LT" i="1" dirty="0"/>
              <a:t>Kuo jie skiriasi?</a:t>
            </a:r>
          </a:p>
          <a:p>
            <a:r>
              <a:rPr lang="lt-LT" dirty="0"/>
              <a:t>Fontanille plėtoja kūno-subjekto – patiriančio kūno aprašymą. </a:t>
            </a:r>
          </a:p>
          <a:p>
            <a:r>
              <a:rPr lang="lt-LT" dirty="0"/>
              <a:t>Išskiria keturis savo kūno patyrimo būdus. </a:t>
            </a:r>
          </a:p>
        </p:txBody>
      </p:sp>
    </p:spTree>
    <p:extLst>
      <p:ext uri="{BB962C8B-B14F-4D97-AF65-F5344CB8AC3E}">
        <p14:creationId xmlns:p14="http://schemas.microsoft.com/office/powerpoint/2010/main" val="194734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5795E-993A-25F4-617B-7B803192AEDD}"/>
              </a:ext>
            </a:extLst>
          </p:cNvPr>
          <p:cNvSpPr>
            <a:spLocks noGrp="1"/>
          </p:cNvSpPr>
          <p:nvPr>
            <p:ph type="title"/>
          </p:nvPr>
        </p:nvSpPr>
        <p:spPr>
          <a:xfrm>
            <a:off x="791688" y="221656"/>
            <a:ext cx="10515600" cy="1325563"/>
          </a:xfrm>
        </p:spPr>
        <p:txBody>
          <a:bodyPr/>
          <a:lstStyle/>
          <a:p>
            <a:r>
              <a:rPr lang="lt-LT" sz="4000" dirty="0"/>
              <a:t>Pats (savas/svetimas)   /    Aš (anoniminis)</a:t>
            </a:r>
            <a:br>
              <a:rPr lang="lt-LT" sz="4000" dirty="0"/>
            </a:br>
            <a:r>
              <a:rPr lang="lt-LT" dirty="0"/>
              <a:t>                     </a:t>
            </a:r>
            <a:endParaRPr lang="lt-LT" sz="3200" i="1" dirty="0">
              <a:solidFill>
                <a:schemeClr val="accent5">
                  <a:lumMod val="75000"/>
                </a:schemeClr>
              </a:solidFill>
            </a:endParaRPr>
          </a:p>
        </p:txBody>
      </p:sp>
      <p:grpSp>
        <p:nvGrpSpPr>
          <p:cNvPr id="15" name="Group 14">
            <a:extLst>
              <a:ext uri="{FF2B5EF4-FFF2-40B4-BE49-F238E27FC236}">
                <a16:creationId xmlns:a16="http://schemas.microsoft.com/office/drawing/2014/main" id="{BB4C66FE-3634-DD09-B35D-AEECC50B900A}"/>
              </a:ext>
            </a:extLst>
          </p:cNvPr>
          <p:cNvGrpSpPr/>
          <p:nvPr/>
        </p:nvGrpSpPr>
        <p:grpSpPr>
          <a:xfrm>
            <a:off x="2227077" y="1586272"/>
            <a:ext cx="8895607" cy="4239056"/>
            <a:chOff x="1753300" y="1412485"/>
            <a:chExt cx="8895607" cy="4239056"/>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1753300" y="1442792"/>
              <a:ext cx="357785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i="1" u="none" strike="noStrike" cap="none" normalizeH="0" baseline="0" dirty="0">
                  <a:ln>
                    <a:noFill/>
                  </a:ln>
                  <a:effectLst/>
                  <a:latin typeface="+mn-lt"/>
                  <a:ea typeface="Times New Roman" panose="02020603050405020304" pitchFamily="18" charset="0"/>
                </a:rPr>
                <a:t>Kūnas-apvalkalas</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err="1">
                  <a:latin typeface="+mn-lt"/>
                  <a:ea typeface="Times New Roman" panose="02020603050405020304" pitchFamily="18" charset="0"/>
                </a:rPr>
                <a:t>Paviršiniaus</a:t>
              </a:r>
              <a:r>
                <a:rPr lang="lt-LT" altLang="lt-LT" sz="2400" b="1" dirty="0">
                  <a:latin typeface="+mn-lt"/>
                  <a:ea typeface="Times New Roman" panose="02020603050405020304" pitchFamily="18" charset="0"/>
                </a:rPr>
                <a:t> deformacija</a:t>
              </a:r>
              <a:r>
                <a:rPr kumimoji="0" lang="lt-LT" altLang="lt-LT" sz="2400" b="1" u="none" strike="noStrike" cap="none" normalizeH="0" baseline="0" dirty="0">
                  <a:ln>
                    <a:noFill/>
                  </a:ln>
                  <a:effectLst/>
                  <a:latin typeface="+mn-lt"/>
                  <a:ea typeface="Times New Roman" panose="02020603050405020304" pitchFamily="18" charset="0"/>
                </a:rPr>
                <a:t> </a:t>
              </a:r>
              <a:r>
                <a:rPr kumimoji="0" lang="lt-LT" altLang="lt-LT" sz="2400" b="0"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810992" y="1412485"/>
              <a:ext cx="3577852" cy="1446550"/>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Gyvasis kūnas</a:t>
              </a:r>
            </a:p>
            <a:p>
              <a:pPr algn="ctr"/>
              <a:r>
                <a:rPr lang="lt-LT" altLang="lt-LT" sz="2400" b="1" dirty="0" err="1">
                  <a:ea typeface="Times New Roman" panose="02020603050405020304" pitchFamily="18" charset="0"/>
                </a:rPr>
                <a:t>Vi</a:t>
              </a:r>
              <a:r>
                <a:rPr kumimoji="0" lang="pt-BR" altLang="lt-LT" sz="2400" b="1" i="0" u="none" strike="noStrike" cap="none" normalizeH="0" baseline="0" dirty="0">
                  <a:ln>
                    <a:noFill/>
                  </a:ln>
                  <a:effectLst/>
                  <a:latin typeface="+mn-lt"/>
                  <a:ea typeface="Times New Roman" panose="02020603050405020304" pitchFamily="18" charset="0"/>
                </a:rPr>
                <a:t>dini</a:t>
              </a:r>
              <a:r>
                <a:rPr kumimoji="0" lang="lt-LT" altLang="lt-LT" sz="2400" b="1" i="0" u="none" strike="noStrike" cap="none" normalizeH="0" baseline="0" dirty="0">
                  <a:ln>
                    <a:noFill/>
                  </a:ln>
                  <a:effectLst/>
                  <a:latin typeface="+mn-lt"/>
                  <a:ea typeface="Times New Roman" panose="02020603050405020304" pitchFamily="18" charset="0"/>
                </a:rPr>
                <a:t>ai judesiai </a:t>
              </a:r>
              <a:r>
                <a:rPr kumimoji="0" lang="lt-LT" altLang="lt-LT" sz="2000" i="0" u="none" strike="noStrike" cap="none" normalizeH="0" baseline="0" dirty="0">
                  <a:ln>
                    <a:noFill/>
                  </a:ln>
                  <a:effectLst/>
                  <a:latin typeface="+mn-lt"/>
                  <a:ea typeface="Times New Roman" panose="02020603050405020304" pitchFamily="18" charset="0"/>
                </a:rPr>
                <a:t>(susitraukimai, išsiplėtimai, pulsavimas)</a:t>
              </a:r>
              <a:endParaRPr lang="lt-LT" sz="2000" i="1" dirty="0"/>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1815250" y="3712549"/>
              <a:ext cx="357785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i="1" u="none" strike="noStrike" cap="none" normalizeH="0" baseline="0" dirty="0">
                  <a:ln>
                    <a:noFill/>
                  </a:ln>
                  <a:effectLst/>
                  <a:latin typeface="+mn-lt"/>
                  <a:ea typeface="Times New Roman" panose="02020603050405020304" pitchFamily="18" charset="0"/>
                </a:rPr>
                <a:t>Kūnas-ertmė</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a:latin typeface="+mn-lt"/>
                  <a:ea typeface="Times New Roman" panose="02020603050405020304" pitchFamily="18" charset="0"/>
                </a:rPr>
                <a:t>Vidinis su(</a:t>
              </a:r>
              <a:r>
                <a:rPr lang="lt-LT" altLang="lt-LT" sz="2400" b="1" dirty="0" err="1">
                  <a:latin typeface="+mn-lt"/>
                  <a:ea typeface="Times New Roman" panose="02020603050405020304" pitchFamily="18" charset="0"/>
                </a:rPr>
                <a:t>si</a:t>
              </a:r>
              <a:r>
                <a:rPr lang="lt-LT" altLang="lt-LT" sz="2400" b="1" dirty="0">
                  <a:latin typeface="+mn-lt"/>
                  <a:ea typeface="Times New Roman" panose="02020603050405020304" pitchFamily="18" charset="0"/>
                </a:rPr>
                <a:t>)dirginimas</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4550929" y="3711238"/>
              <a:ext cx="6097978" cy="830997"/>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Kūnas-atskaitos taškas</a:t>
              </a:r>
            </a:p>
            <a:p>
              <a:pPr algn="ctr"/>
              <a:r>
                <a:rPr kumimoji="0" lang="lt-LT" altLang="lt-LT" sz="2400" b="1" i="0" u="none" strike="noStrike" cap="none" normalizeH="0" baseline="0" dirty="0">
                  <a:ln>
                    <a:noFill/>
                  </a:ln>
                  <a:effectLst/>
                  <a:latin typeface="+mn-lt"/>
                  <a:ea typeface="Times New Roman" panose="02020603050405020304" pitchFamily="18" charset="0"/>
                </a:rPr>
                <a:t>Kilnojimasis</a:t>
              </a:r>
              <a:endParaRPr lang="lt-LT" sz="2400" b="1" i="1" dirty="0"/>
            </a:p>
          </p:txBody>
        </p:sp>
        <p:grpSp>
          <p:nvGrpSpPr>
            <p:cNvPr id="12" name="Grupė 7">
              <a:extLst>
                <a:ext uri="{FF2B5EF4-FFF2-40B4-BE49-F238E27FC236}">
                  <a16:creationId xmlns:a16="http://schemas.microsoft.com/office/drawing/2014/main" id="{5B8CD002-005A-3D78-4116-56A1B8D7C64A}"/>
                </a:ext>
              </a:extLst>
            </p:cNvPr>
            <p:cNvGrpSpPr/>
            <p:nvPr/>
          </p:nvGrpSpPr>
          <p:grpSpPr>
            <a:xfrm>
              <a:off x="4895778" y="2506114"/>
              <a:ext cx="942159" cy="922886"/>
              <a:chOff x="4839335" y="2954832"/>
              <a:chExt cx="1256665" cy="1255395"/>
            </a:xfrm>
          </p:grpSpPr>
          <p:cxnSp>
            <p:nvCxnSpPr>
              <p:cNvPr id="13" name="Tiesioji rodyklės jungtis 8">
                <a:extLst>
                  <a:ext uri="{FF2B5EF4-FFF2-40B4-BE49-F238E27FC236}">
                    <a16:creationId xmlns:a16="http://schemas.microsoft.com/office/drawing/2014/main" id="{D729E8FF-F2B8-3FC7-F2A1-68F34240E840}"/>
                  </a:ext>
                </a:extLst>
              </p:cNvPr>
              <p:cNvCxnSpPr>
                <a:cxnSpLocks/>
              </p:cNvCxnSpPr>
              <p:nvPr/>
            </p:nvCxnSpPr>
            <p:spPr>
              <a:xfrm flipH="1">
                <a:off x="4839335" y="2954832"/>
                <a:ext cx="1161416" cy="125539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14" name="Tiesioji rodyklės jungtis 9">
                <a:extLst>
                  <a:ext uri="{FF2B5EF4-FFF2-40B4-BE49-F238E27FC236}">
                    <a16:creationId xmlns:a16="http://schemas.microsoft.com/office/drawing/2014/main" id="{395937CB-EFAB-170E-15B3-CB79C0067382}"/>
                  </a:ext>
                </a:extLst>
              </p:cNvPr>
              <p:cNvCxnSpPr>
                <a:cxnSpLocks/>
              </p:cNvCxnSpPr>
              <p:nvPr/>
            </p:nvCxnSpPr>
            <p:spPr>
              <a:xfrm>
                <a:off x="4839335" y="2954832"/>
                <a:ext cx="1256665" cy="1255218"/>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grpSp>
      </p:grpSp>
      <p:grpSp>
        <p:nvGrpSpPr>
          <p:cNvPr id="55" name="Group 54">
            <a:extLst>
              <a:ext uri="{FF2B5EF4-FFF2-40B4-BE49-F238E27FC236}">
                <a16:creationId xmlns:a16="http://schemas.microsoft.com/office/drawing/2014/main" id="{D3B3F576-60DD-8B08-E93F-F28D12883D8D}"/>
              </a:ext>
            </a:extLst>
          </p:cNvPr>
          <p:cNvGrpSpPr/>
          <p:nvPr/>
        </p:nvGrpSpPr>
        <p:grpSpPr>
          <a:xfrm>
            <a:off x="3216968" y="5010861"/>
            <a:ext cx="671674" cy="583923"/>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52" name="Group 51">
            <a:extLst>
              <a:ext uri="{FF2B5EF4-FFF2-40B4-BE49-F238E27FC236}">
                <a16:creationId xmlns:a16="http://schemas.microsoft.com/office/drawing/2014/main" id="{A962E7A7-EF3E-ADE0-CC2C-3E98034A3AAD}"/>
              </a:ext>
            </a:extLst>
          </p:cNvPr>
          <p:cNvGrpSpPr/>
          <p:nvPr/>
        </p:nvGrpSpPr>
        <p:grpSpPr>
          <a:xfrm rot="18621180">
            <a:off x="7874538" y="4622250"/>
            <a:ext cx="731000" cy="1020320"/>
            <a:chOff x="9836816" y="3331998"/>
            <a:chExt cx="824152" cy="1372044"/>
          </a:xfrm>
        </p:grpSpPr>
        <p:grpSp>
          <p:nvGrpSpPr>
            <p:cNvPr id="50" name="Group 49">
              <a:extLst>
                <a:ext uri="{FF2B5EF4-FFF2-40B4-BE49-F238E27FC236}">
                  <a16:creationId xmlns:a16="http://schemas.microsoft.com/office/drawing/2014/main" id="{F6F803A6-EEDE-E8E0-E5EB-7AFF452F0C9B}"/>
                </a:ext>
              </a:extLst>
            </p:cNvPr>
            <p:cNvGrpSpPr/>
            <p:nvPr/>
          </p:nvGrpSpPr>
          <p:grpSpPr>
            <a:xfrm>
              <a:off x="9836816" y="3331998"/>
              <a:ext cx="650395" cy="1187524"/>
              <a:chOff x="10272157" y="3804367"/>
              <a:chExt cx="650395" cy="1187524"/>
            </a:xfrm>
          </p:grpSpPr>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16200000" flipH="1">
                <a:off x="10216958" y="3934534"/>
                <a:ext cx="415420" cy="15508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5400000" flipH="1" flipV="1">
                <a:off x="10208203" y="4526810"/>
                <a:ext cx="382833" cy="25492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46" name="Straight Connector 45">
                <a:extLst>
                  <a:ext uri="{FF2B5EF4-FFF2-40B4-BE49-F238E27FC236}">
                    <a16:creationId xmlns:a16="http://schemas.microsoft.com/office/drawing/2014/main" id="{42CD4A33-C600-DB28-609C-073BCDA8D429}"/>
                  </a:ext>
                </a:extLst>
              </p:cNvPr>
              <p:cNvCxnSpPr>
                <a:cxnSpLocks/>
              </p:cNvCxnSpPr>
              <p:nvPr/>
            </p:nvCxnSpPr>
            <p:spPr>
              <a:xfrm>
                <a:off x="10636032" y="4528290"/>
                <a:ext cx="286520" cy="463601"/>
              </a:xfrm>
              <a:prstGeom prst="line">
                <a:avLst/>
              </a:prstGeom>
              <a:ln w="38100">
                <a:solidFill>
                  <a:schemeClr val="accent5"/>
                </a:solidFill>
                <a:prstDash val="sysDash"/>
              </a:ln>
            </p:spPr>
            <p:style>
              <a:lnRef idx="2">
                <a:schemeClr val="accent1"/>
              </a:lnRef>
              <a:fillRef idx="0">
                <a:schemeClr val="accent1"/>
              </a:fillRef>
              <a:effectRef idx="1">
                <a:schemeClr val="accent1"/>
              </a:effectRef>
              <a:fontRef idx="minor">
                <a:schemeClr val="tx1"/>
              </a:fontRef>
            </p:style>
          </p:cxnSp>
        </p:grpSp>
        <p:sp>
          <p:nvSpPr>
            <p:cNvPr id="51" name="Oval 50">
              <a:extLst>
                <a:ext uri="{FF2B5EF4-FFF2-40B4-BE49-F238E27FC236}">
                  <a16:creationId xmlns:a16="http://schemas.microsoft.com/office/drawing/2014/main" id="{F265A7C4-E323-7348-02F3-4E608F60357A}"/>
                </a:ext>
              </a:extLst>
            </p:cNvPr>
            <p:cNvSpPr/>
            <p:nvPr/>
          </p:nvSpPr>
          <p:spPr>
            <a:xfrm>
              <a:off x="10508568" y="4551642"/>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grpSp>
        <p:nvGrpSpPr>
          <p:cNvPr id="4" name="Group 3">
            <a:extLst>
              <a:ext uri="{FF2B5EF4-FFF2-40B4-BE49-F238E27FC236}">
                <a16:creationId xmlns:a16="http://schemas.microsoft.com/office/drawing/2014/main" id="{757A3117-9A1C-C6CB-3026-92BD974B4AA9}"/>
              </a:ext>
            </a:extLst>
          </p:cNvPr>
          <p:cNvGrpSpPr/>
          <p:nvPr/>
        </p:nvGrpSpPr>
        <p:grpSpPr>
          <a:xfrm>
            <a:off x="8516054" y="3066861"/>
            <a:ext cx="772061" cy="356422"/>
            <a:chOff x="9725891" y="2064327"/>
            <a:chExt cx="1088583" cy="524147"/>
          </a:xfrm>
        </p:grpSpPr>
        <p:cxnSp>
          <p:nvCxnSpPr>
            <p:cNvPr id="5" name="Connector: Curved 4">
              <a:extLst>
                <a:ext uri="{FF2B5EF4-FFF2-40B4-BE49-F238E27FC236}">
                  <a16:creationId xmlns:a16="http://schemas.microsoft.com/office/drawing/2014/main" id="{3E006DB6-D541-B276-802B-2CA446D36801}"/>
                </a:ext>
              </a:extLst>
            </p:cNvPr>
            <p:cNvCxnSpPr/>
            <p:nvPr/>
          </p:nvCxnSpPr>
          <p:spPr>
            <a:xfrm>
              <a:off x="9725891" y="2064327"/>
              <a:ext cx="546265" cy="500743"/>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0" name="Connector: Curved 9">
              <a:extLst>
                <a:ext uri="{FF2B5EF4-FFF2-40B4-BE49-F238E27FC236}">
                  <a16:creationId xmlns:a16="http://schemas.microsoft.com/office/drawing/2014/main" id="{BF8194DB-80D3-34BE-DD06-2968FE9E04A0}"/>
                </a:ext>
              </a:extLst>
            </p:cNvPr>
            <p:cNvCxnSpPr>
              <a:cxnSpLocks/>
            </p:cNvCxnSpPr>
            <p:nvPr/>
          </p:nvCxnSpPr>
          <p:spPr>
            <a:xfrm flipV="1">
              <a:off x="10091709" y="2064327"/>
              <a:ext cx="722765" cy="262187"/>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1" name="Connector: Curved 10">
              <a:extLst>
                <a:ext uri="{FF2B5EF4-FFF2-40B4-BE49-F238E27FC236}">
                  <a16:creationId xmlns:a16="http://schemas.microsoft.com/office/drawing/2014/main" id="{9C0DDE53-55B4-C48F-5ACB-FE408E191C5C}"/>
                </a:ext>
              </a:extLst>
            </p:cNvPr>
            <p:cNvCxnSpPr>
              <a:cxnSpLocks/>
            </p:cNvCxnSpPr>
            <p:nvPr/>
          </p:nvCxnSpPr>
          <p:spPr>
            <a:xfrm>
              <a:off x="10347125" y="2384433"/>
              <a:ext cx="467349" cy="204041"/>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grpSp>
      <p:cxnSp>
        <p:nvCxnSpPr>
          <p:cNvPr id="19" name="Straight Connector 18">
            <a:extLst>
              <a:ext uri="{FF2B5EF4-FFF2-40B4-BE49-F238E27FC236}">
                <a16:creationId xmlns:a16="http://schemas.microsoft.com/office/drawing/2014/main" id="{6FEE1106-6A6E-57F0-F86D-24644DB0FD72}"/>
              </a:ext>
            </a:extLst>
          </p:cNvPr>
          <p:cNvCxnSpPr/>
          <p:nvPr/>
        </p:nvCxnSpPr>
        <p:spPr>
          <a:xfrm>
            <a:off x="937014" y="1221330"/>
            <a:ext cx="10606578" cy="0"/>
          </a:xfrm>
          <a:prstGeom prst="line">
            <a:avLst/>
          </a:prstGeom>
        </p:spPr>
        <p:style>
          <a:lnRef idx="3">
            <a:schemeClr val="accent5"/>
          </a:lnRef>
          <a:fillRef idx="0">
            <a:schemeClr val="accent5"/>
          </a:fillRef>
          <a:effectRef idx="2">
            <a:schemeClr val="accent5"/>
          </a:effectRef>
          <a:fontRef idx="minor">
            <a:schemeClr val="tx1"/>
          </a:fontRef>
        </p:style>
      </p:cxnSp>
      <p:sp>
        <p:nvSpPr>
          <p:cNvPr id="20" name="Right Brace 19">
            <a:extLst>
              <a:ext uri="{FF2B5EF4-FFF2-40B4-BE49-F238E27FC236}">
                <a16:creationId xmlns:a16="http://schemas.microsoft.com/office/drawing/2014/main" id="{72AA0977-79BF-96A0-3C72-8822682B3533}"/>
              </a:ext>
            </a:extLst>
          </p:cNvPr>
          <p:cNvSpPr/>
          <p:nvPr/>
        </p:nvSpPr>
        <p:spPr>
          <a:xfrm>
            <a:off x="9741838" y="1590340"/>
            <a:ext cx="331461" cy="3631817"/>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
        <p:nvSpPr>
          <p:cNvPr id="21" name="TextBox 20">
            <a:extLst>
              <a:ext uri="{FF2B5EF4-FFF2-40B4-BE49-F238E27FC236}">
                <a16:creationId xmlns:a16="http://schemas.microsoft.com/office/drawing/2014/main" id="{8FEA4742-5BA5-782E-7524-0E117278E3DB}"/>
              </a:ext>
            </a:extLst>
          </p:cNvPr>
          <p:cNvSpPr txBox="1"/>
          <p:nvPr/>
        </p:nvSpPr>
        <p:spPr>
          <a:xfrm>
            <a:off x="120666" y="2080702"/>
            <a:ext cx="1897299" cy="3416320"/>
          </a:xfrm>
          <a:prstGeom prst="rect">
            <a:avLst/>
          </a:prstGeom>
          <a:noFill/>
        </p:spPr>
        <p:txBody>
          <a:bodyPr wrap="square" rtlCol="0">
            <a:spAutoFit/>
          </a:bodyPr>
          <a:lstStyle/>
          <a:p>
            <a:pPr algn="ctr"/>
            <a:r>
              <a:rPr lang="lt-LT" sz="2400" b="1" dirty="0">
                <a:solidFill>
                  <a:schemeClr val="accent1">
                    <a:lumMod val="75000"/>
                  </a:schemeClr>
                </a:solidFill>
              </a:rPr>
              <a:t>Buvimo</a:t>
            </a:r>
            <a:r>
              <a:rPr lang="lt-LT" sz="2400" dirty="0">
                <a:solidFill>
                  <a:schemeClr val="accent1">
                    <a:lumMod val="75000"/>
                  </a:schemeClr>
                </a:solidFill>
              </a:rPr>
              <a:t> modalumas</a:t>
            </a:r>
            <a:br>
              <a:rPr lang="lt-LT" sz="2400" dirty="0">
                <a:solidFill>
                  <a:schemeClr val="accent1">
                    <a:lumMod val="75000"/>
                  </a:schemeClr>
                </a:solidFill>
              </a:rPr>
            </a:br>
            <a:r>
              <a:rPr lang="lt-LT" sz="2400" dirty="0">
                <a:solidFill>
                  <a:schemeClr val="accent1">
                    <a:lumMod val="75000"/>
                  </a:schemeClr>
                </a:solidFill>
              </a:rPr>
              <a:t>(galėti būti)</a:t>
            </a:r>
          </a:p>
          <a:p>
            <a:pPr algn="ctr"/>
            <a:endParaRPr lang="lt-LT" sz="2400" dirty="0">
              <a:solidFill>
                <a:schemeClr val="accent1">
                  <a:lumMod val="75000"/>
                </a:schemeClr>
              </a:solidFill>
            </a:endParaRPr>
          </a:p>
          <a:p>
            <a:pPr algn="ctr"/>
            <a:r>
              <a:rPr lang="lt-LT" sz="2400" dirty="0">
                <a:solidFill>
                  <a:schemeClr val="accent1">
                    <a:lumMod val="75000"/>
                  </a:schemeClr>
                </a:solidFill>
              </a:rPr>
              <a:t>Savęs paties patyrimas, savo būsenos suvokimas</a:t>
            </a:r>
          </a:p>
        </p:txBody>
      </p:sp>
      <p:sp>
        <p:nvSpPr>
          <p:cNvPr id="22" name="TextBox 21">
            <a:extLst>
              <a:ext uri="{FF2B5EF4-FFF2-40B4-BE49-F238E27FC236}">
                <a16:creationId xmlns:a16="http://schemas.microsoft.com/office/drawing/2014/main" id="{45ED40BE-88E8-F5E3-2F8C-83886E49FB98}"/>
              </a:ext>
            </a:extLst>
          </p:cNvPr>
          <p:cNvSpPr txBox="1"/>
          <p:nvPr/>
        </p:nvSpPr>
        <p:spPr>
          <a:xfrm>
            <a:off x="10019337" y="2170091"/>
            <a:ext cx="2056936" cy="2677656"/>
          </a:xfrm>
          <a:prstGeom prst="rect">
            <a:avLst/>
          </a:prstGeom>
          <a:noFill/>
        </p:spPr>
        <p:txBody>
          <a:bodyPr wrap="square" rtlCol="0">
            <a:spAutoFit/>
          </a:bodyPr>
          <a:lstStyle/>
          <a:p>
            <a:pPr algn="ctr"/>
            <a:r>
              <a:rPr lang="lt-LT" sz="2400" b="1" dirty="0">
                <a:solidFill>
                  <a:schemeClr val="accent1">
                    <a:lumMod val="75000"/>
                  </a:schemeClr>
                </a:solidFill>
              </a:rPr>
              <a:t>Veikimo</a:t>
            </a:r>
            <a:r>
              <a:rPr lang="lt-LT" sz="2400" dirty="0">
                <a:solidFill>
                  <a:schemeClr val="accent1">
                    <a:lumMod val="75000"/>
                  </a:schemeClr>
                </a:solidFill>
              </a:rPr>
              <a:t> modalumas </a:t>
            </a:r>
            <a:br>
              <a:rPr lang="lt-LT" sz="2400" dirty="0">
                <a:solidFill>
                  <a:schemeClr val="accent1">
                    <a:lumMod val="75000"/>
                  </a:schemeClr>
                </a:solidFill>
              </a:rPr>
            </a:br>
            <a:r>
              <a:rPr lang="lt-LT" sz="2400" dirty="0">
                <a:solidFill>
                  <a:schemeClr val="accent1">
                    <a:lumMod val="75000"/>
                  </a:schemeClr>
                </a:solidFill>
              </a:rPr>
              <a:t>(galėti daryti)</a:t>
            </a:r>
          </a:p>
          <a:p>
            <a:pPr algn="ctr"/>
            <a:endParaRPr lang="lt-LT" sz="2400" dirty="0">
              <a:solidFill>
                <a:schemeClr val="accent1">
                  <a:lumMod val="75000"/>
                </a:schemeClr>
              </a:solidFill>
            </a:endParaRPr>
          </a:p>
          <a:p>
            <a:pPr algn="ctr"/>
            <a:r>
              <a:rPr lang="lt-LT" sz="2400" dirty="0">
                <a:solidFill>
                  <a:schemeClr val="accent1">
                    <a:lumMod val="75000"/>
                  </a:schemeClr>
                </a:solidFill>
              </a:rPr>
              <a:t>Iš gyvojo kūno kylantis veikimas</a:t>
            </a:r>
          </a:p>
        </p:txBody>
      </p:sp>
      <p:grpSp>
        <p:nvGrpSpPr>
          <p:cNvPr id="25" name="Group 24">
            <a:extLst>
              <a:ext uri="{FF2B5EF4-FFF2-40B4-BE49-F238E27FC236}">
                <a16:creationId xmlns:a16="http://schemas.microsoft.com/office/drawing/2014/main" id="{D24E69AD-6F15-A130-02E9-1FAC958AF9CD}"/>
              </a:ext>
            </a:extLst>
          </p:cNvPr>
          <p:cNvGrpSpPr/>
          <p:nvPr/>
        </p:nvGrpSpPr>
        <p:grpSpPr>
          <a:xfrm>
            <a:off x="2907688" y="2814734"/>
            <a:ext cx="809167" cy="594960"/>
            <a:chOff x="793734" y="1757548"/>
            <a:chExt cx="1280280" cy="891070"/>
          </a:xfrm>
        </p:grpSpPr>
        <p:grpSp>
          <p:nvGrpSpPr>
            <p:cNvPr id="54" name="Group 53">
              <a:extLst>
                <a:ext uri="{FF2B5EF4-FFF2-40B4-BE49-F238E27FC236}">
                  <a16:creationId xmlns:a16="http://schemas.microsoft.com/office/drawing/2014/main" id="{15F49E59-516E-F7B4-5183-DC12A89B02A2}"/>
                </a:ext>
              </a:extLst>
            </p:cNvPr>
            <p:cNvGrpSpPr/>
            <p:nvPr/>
          </p:nvGrpSpPr>
          <p:grpSpPr>
            <a:xfrm>
              <a:off x="793734" y="1757548"/>
              <a:ext cx="1280280" cy="891070"/>
              <a:chOff x="793734" y="1757548"/>
              <a:chExt cx="1280280"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793734" y="1757548"/>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cxnSp>
          <p:nvCxnSpPr>
            <p:cNvPr id="23" name="Straight Arrow Connector 22">
              <a:extLst>
                <a:ext uri="{FF2B5EF4-FFF2-40B4-BE49-F238E27FC236}">
                  <a16:creationId xmlns:a16="http://schemas.microsoft.com/office/drawing/2014/main" id="{47D61DBD-1825-755D-AD08-04BE57A15B03}"/>
                </a:ext>
              </a:extLst>
            </p:cNvPr>
            <p:cNvCxnSpPr>
              <a:cxnSpLocks/>
            </p:cNvCxnSpPr>
            <p:nvPr/>
          </p:nvCxnSpPr>
          <p:spPr>
            <a:xfrm flipH="1" flipV="1">
              <a:off x="1387033" y="2060961"/>
              <a:ext cx="317755" cy="163928"/>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4" name="Right Brace 23">
            <a:extLst>
              <a:ext uri="{FF2B5EF4-FFF2-40B4-BE49-F238E27FC236}">
                <a16:creationId xmlns:a16="http://schemas.microsoft.com/office/drawing/2014/main" id="{2430D891-E5E9-4279-6891-FA662735BB67}"/>
              </a:ext>
            </a:extLst>
          </p:cNvPr>
          <p:cNvSpPr/>
          <p:nvPr/>
        </p:nvSpPr>
        <p:spPr>
          <a:xfrm rot="10800000">
            <a:off x="2062173" y="1624411"/>
            <a:ext cx="224827" cy="3597747"/>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lt-LT"/>
          </a:p>
        </p:txBody>
      </p:sp>
    </p:spTree>
    <p:extLst>
      <p:ext uri="{BB962C8B-B14F-4D97-AF65-F5344CB8AC3E}">
        <p14:creationId xmlns:p14="http://schemas.microsoft.com/office/powerpoint/2010/main" val="18594672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5795E-993A-25F4-617B-7B803192AEDD}"/>
              </a:ext>
            </a:extLst>
          </p:cNvPr>
          <p:cNvSpPr>
            <a:spLocks noGrp="1"/>
          </p:cNvSpPr>
          <p:nvPr>
            <p:ph type="title"/>
          </p:nvPr>
        </p:nvSpPr>
        <p:spPr>
          <a:xfrm>
            <a:off x="791688" y="221656"/>
            <a:ext cx="10515600" cy="1325563"/>
          </a:xfrm>
        </p:spPr>
        <p:txBody>
          <a:bodyPr/>
          <a:lstStyle/>
          <a:p>
            <a:r>
              <a:rPr lang="lt-LT" sz="4000" dirty="0" err="1"/>
              <a:t>Figūraliųjų</a:t>
            </a:r>
            <a:r>
              <a:rPr lang="lt-LT" sz="4000" dirty="0"/>
              <a:t> tipų išskyrimas ir jusliniai laukai</a:t>
            </a:r>
            <a:endParaRPr lang="lt-LT" sz="3200" i="1" dirty="0">
              <a:solidFill>
                <a:schemeClr val="accent5">
                  <a:lumMod val="75000"/>
                </a:schemeClr>
              </a:solidFill>
            </a:endParaRPr>
          </a:p>
        </p:txBody>
      </p:sp>
      <p:sp>
        <p:nvSpPr>
          <p:cNvPr id="6" name="TextBox 5">
            <a:extLst>
              <a:ext uri="{FF2B5EF4-FFF2-40B4-BE49-F238E27FC236}">
                <a16:creationId xmlns:a16="http://schemas.microsoft.com/office/drawing/2014/main" id="{C8A1278D-EA88-FCCB-5151-29C9E76DBADE}"/>
              </a:ext>
            </a:extLst>
          </p:cNvPr>
          <p:cNvSpPr txBox="1"/>
          <p:nvPr/>
        </p:nvSpPr>
        <p:spPr>
          <a:xfrm>
            <a:off x="352807" y="5202964"/>
            <a:ext cx="10345675" cy="1569660"/>
          </a:xfrm>
          <a:prstGeom prst="rect">
            <a:avLst/>
          </a:prstGeom>
          <a:noFill/>
        </p:spPr>
        <p:txBody>
          <a:bodyPr wrap="square">
            <a:spAutoFit/>
          </a:bodyPr>
          <a:lstStyle/>
          <a:p>
            <a:pPr marL="342900" indent="-342900">
              <a:buFont typeface="Arial" panose="020B0604020202020204" pitchFamily="34" charset="0"/>
              <a:buChar char="•"/>
            </a:pPr>
            <a:r>
              <a:rPr lang="lt-LT" sz="2400" dirty="0"/>
              <a:t>Su pasauliu susietas (gyvasis k)  / nuo jo atribotas (apvalkalas)</a:t>
            </a:r>
          </a:p>
          <a:p>
            <a:pPr marL="342900" indent="-342900">
              <a:buFont typeface="Arial" panose="020B0604020202020204" pitchFamily="34" charset="0"/>
              <a:buChar char="•"/>
            </a:pPr>
            <a:r>
              <a:rPr lang="lt-LT" sz="2400" dirty="0"/>
              <a:t>Ar juslinė sąveika lemia </a:t>
            </a:r>
            <a:r>
              <a:rPr lang="lt-LT" sz="2400" dirty="0" err="1"/>
              <a:t>nukreiptumą</a:t>
            </a:r>
            <a:r>
              <a:rPr lang="lt-LT" sz="2400" dirty="0"/>
              <a:t> </a:t>
            </a:r>
            <a:r>
              <a:rPr lang="lt-LT" sz="2400" b="1" dirty="0"/>
              <a:t>į save </a:t>
            </a:r>
            <a:r>
              <a:rPr lang="lt-LT" sz="2400" dirty="0"/>
              <a:t>ar </a:t>
            </a:r>
            <a:r>
              <a:rPr lang="lt-LT" sz="2400" b="1" dirty="0"/>
              <a:t>į kitą</a:t>
            </a:r>
            <a:r>
              <a:rPr lang="lt-LT" sz="2400" dirty="0"/>
              <a:t>?</a:t>
            </a:r>
          </a:p>
          <a:p>
            <a:pPr marL="800100" lvl="1" indent="-342900">
              <a:buFont typeface="Arial" panose="020B0604020202020204" pitchFamily="34" charset="0"/>
              <a:buChar char="•"/>
            </a:pPr>
            <a:r>
              <a:rPr lang="lt-LT" sz="2400" dirty="0" err="1"/>
              <a:t>Netranzityvinis</a:t>
            </a:r>
            <a:r>
              <a:rPr lang="lt-LT" sz="2400" dirty="0"/>
              <a:t>, sangrąžinis (</a:t>
            </a:r>
            <a:r>
              <a:rPr lang="lt-LT" sz="2400" b="1" dirty="0"/>
              <a:t>į</a:t>
            </a:r>
            <a:r>
              <a:rPr lang="lt-LT" sz="2400" dirty="0"/>
              <a:t> </a:t>
            </a:r>
            <a:r>
              <a:rPr lang="lt-LT" sz="2400" b="1" dirty="0"/>
              <a:t>save</a:t>
            </a:r>
            <a:r>
              <a:rPr lang="lt-LT" sz="2400" dirty="0"/>
              <a:t>) </a:t>
            </a:r>
          </a:p>
          <a:p>
            <a:pPr marL="800100" lvl="1" indent="-342900">
              <a:buFont typeface="Arial" panose="020B0604020202020204" pitchFamily="34" charset="0"/>
              <a:buChar char="•"/>
            </a:pPr>
            <a:r>
              <a:rPr lang="lt-LT" sz="2400" dirty="0" err="1"/>
              <a:t>Tranzityvinis</a:t>
            </a:r>
            <a:r>
              <a:rPr lang="lt-LT" sz="2400" dirty="0"/>
              <a:t>, </a:t>
            </a:r>
            <a:r>
              <a:rPr lang="lt-LT" sz="2400" dirty="0" err="1"/>
              <a:t>rekursyvinis</a:t>
            </a:r>
            <a:r>
              <a:rPr lang="lt-LT" sz="2400" dirty="0"/>
              <a:t>, grįžtamasis (</a:t>
            </a:r>
            <a:r>
              <a:rPr lang="lt-LT" sz="2400" b="1" dirty="0"/>
              <a:t>į kitą</a:t>
            </a:r>
            <a:r>
              <a:rPr lang="lt-LT" sz="2400" dirty="0"/>
              <a:t>)</a:t>
            </a:r>
          </a:p>
        </p:txBody>
      </p:sp>
      <p:grpSp>
        <p:nvGrpSpPr>
          <p:cNvPr id="17" name="Group 16">
            <a:extLst>
              <a:ext uri="{FF2B5EF4-FFF2-40B4-BE49-F238E27FC236}">
                <a16:creationId xmlns:a16="http://schemas.microsoft.com/office/drawing/2014/main" id="{665F37DF-9DCF-5FA1-3FD5-554BFDC7B495}"/>
              </a:ext>
            </a:extLst>
          </p:cNvPr>
          <p:cNvGrpSpPr/>
          <p:nvPr/>
        </p:nvGrpSpPr>
        <p:grpSpPr>
          <a:xfrm>
            <a:off x="793734" y="1439903"/>
            <a:ext cx="9324043" cy="3903993"/>
            <a:chOff x="793734" y="1426230"/>
            <a:chExt cx="9951248" cy="4367815"/>
          </a:xfrm>
        </p:grpSpPr>
        <p:grpSp>
          <p:nvGrpSpPr>
            <p:cNvPr id="15" name="Group 14">
              <a:extLst>
                <a:ext uri="{FF2B5EF4-FFF2-40B4-BE49-F238E27FC236}">
                  <a16:creationId xmlns:a16="http://schemas.microsoft.com/office/drawing/2014/main" id="{BB4C66FE-3634-DD09-B35D-AEECC50B900A}"/>
                </a:ext>
              </a:extLst>
            </p:cNvPr>
            <p:cNvGrpSpPr/>
            <p:nvPr/>
          </p:nvGrpSpPr>
          <p:grpSpPr>
            <a:xfrm>
              <a:off x="2038308" y="1426230"/>
              <a:ext cx="7674999" cy="4367815"/>
              <a:chOff x="1753300" y="1283726"/>
              <a:chExt cx="7674999" cy="4367815"/>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1753300" y="1442792"/>
                <a:ext cx="357785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i="1" u="none" strike="noStrike" cap="none" normalizeH="0" baseline="0" dirty="0">
                    <a:ln>
                      <a:noFill/>
                    </a:ln>
                    <a:effectLst/>
                    <a:latin typeface="+mn-lt"/>
                    <a:ea typeface="Times New Roman" panose="02020603050405020304" pitchFamily="18" charset="0"/>
                  </a:rPr>
                  <a:t>Kūnas-apvalkalas</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a:latin typeface="+mn-lt"/>
                    <a:ea typeface="Times New Roman" panose="02020603050405020304" pitchFamily="18" charset="0"/>
                  </a:rPr>
                  <a:t>Paviršiaus deformacija</a:t>
                </a:r>
                <a:r>
                  <a:rPr kumimoji="0" lang="lt-LT" altLang="lt-LT" sz="2400" b="1" u="none" strike="noStrike" cap="none" normalizeH="0" baseline="0" dirty="0">
                    <a:ln>
                      <a:noFill/>
                    </a:ln>
                    <a:effectLst/>
                    <a:latin typeface="+mn-lt"/>
                    <a:ea typeface="Times New Roman" panose="02020603050405020304" pitchFamily="18" charset="0"/>
                  </a:rPr>
                  <a:t> </a:t>
                </a:r>
                <a:r>
                  <a:rPr kumimoji="0" lang="lt-LT" altLang="lt-LT" sz="2400" b="0"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850447" y="1283726"/>
                <a:ext cx="3577852" cy="1446550"/>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Gyvasis kūnas</a:t>
                </a:r>
              </a:p>
              <a:p>
                <a:pPr algn="ctr"/>
                <a:r>
                  <a:rPr lang="lt-LT" altLang="lt-LT" sz="2400" b="1" dirty="0" err="1">
                    <a:ea typeface="Times New Roman" panose="02020603050405020304" pitchFamily="18" charset="0"/>
                  </a:rPr>
                  <a:t>Vi</a:t>
                </a:r>
                <a:r>
                  <a:rPr kumimoji="0" lang="pt-BR" altLang="lt-LT" sz="2400" b="1" i="0" u="none" strike="noStrike" cap="none" normalizeH="0" baseline="0" dirty="0">
                    <a:ln>
                      <a:noFill/>
                    </a:ln>
                    <a:effectLst/>
                    <a:latin typeface="+mn-lt"/>
                    <a:ea typeface="Times New Roman" panose="02020603050405020304" pitchFamily="18" charset="0"/>
                  </a:rPr>
                  <a:t>dini</a:t>
                </a:r>
                <a:r>
                  <a:rPr kumimoji="0" lang="lt-LT" altLang="lt-LT" sz="2400" b="1" i="0" u="none" strike="noStrike" cap="none" normalizeH="0" baseline="0" dirty="0">
                    <a:ln>
                      <a:noFill/>
                    </a:ln>
                    <a:effectLst/>
                    <a:latin typeface="+mn-lt"/>
                    <a:ea typeface="Times New Roman" panose="02020603050405020304" pitchFamily="18" charset="0"/>
                  </a:rPr>
                  <a:t>ai judesiai </a:t>
                </a:r>
                <a:r>
                  <a:rPr kumimoji="0" lang="lt-LT" altLang="lt-LT" sz="2000" i="0" u="none" strike="noStrike" cap="none" normalizeH="0" baseline="0" dirty="0">
                    <a:ln>
                      <a:noFill/>
                    </a:ln>
                    <a:effectLst/>
                    <a:latin typeface="+mn-lt"/>
                    <a:ea typeface="Times New Roman" panose="02020603050405020304" pitchFamily="18" charset="0"/>
                  </a:rPr>
                  <a:t>(susitraukimai, išsiplėtimai, pulsavimas)</a:t>
                </a:r>
                <a:endParaRPr lang="lt-LT" sz="2000" b="1" i="1" dirty="0"/>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1815250" y="3712549"/>
                <a:ext cx="357785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i="1" u="none" strike="noStrike" cap="none" normalizeH="0" baseline="0" dirty="0">
                    <a:ln>
                      <a:noFill/>
                    </a:ln>
                    <a:effectLst/>
                    <a:latin typeface="+mn-lt"/>
                    <a:ea typeface="Times New Roman" panose="02020603050405020304" pitchFamily="18" charset="0"/>
                  </a:rPr>
                  <a:t>Kūnas-ertmė</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lt-LT" altLang="lt-LT" sz="2400" b="1" dirty="0">
                    <a:latin typeface="+mn-lt"/>
                    <a:ea typeface="Times New Roman" panose="02020603050405020304" pitchFamily="18" charset="0"/>
                  </a:rPr>
                  <a:t>Vidinis su(</a:t>
                </a:r>
                <a:r>
                  <a:rPr lang="lt-LT" altLang="lt-LT" sz="2400" b="1" dirty="0" err="1">
                    <a:latin typeface="+mn-lt"/>
                    <a:ea typeface="Times New Roman" panose="02020603050405020304" pitchFamily="18" charset="0"/>
                  </a:rPr>
                  <a:t>si</a:t>
                </a:r>
                <a:r>
                  <a:rPr lang="lt-LT" altLang="lt-LT" sz="2400" b="1" dirty="0">
                    <a:latin typeface="+mn-lt"/>
                    <a:ea typeface="Times New Roman" panose="02020603050405020304" pitchFamily="18" charset="0"/>
                  </a:rPr>
                  <a:t>)dirginimas</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6004036" y="3336978"/>
                <a:ext cx="3414731" cy="1342937"/>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Kūnas-atskaitos taškas</a:t>
                </a:r>
              </a:p>
              <a:p>
                <a:pPr algn="ctr"/>
                <a:r>
                  <a:rPr kumimoji="0" lang="lt-LT" altLang="lt-LT" sz="2400" b="1" i="0" u="none" strike="noStrike" cap="none" normalizeH="0" baseline="0" dirty="0">
                    <a:ln>
                      <a:noFill/>
                    </a:ln>
                    <a:effectLst/>
                    <a:latin typeface="+mn-lt"/>
                    <a:ea typeface="Times New Roman" panose="02020603050405020304" pitchFamily="18" charset="0"/>
                  </a:rPr>
                  <a:t>Kilnojimasis</a:t>
                </a:r>
                <a:endParaRPr lang="lt-LT" sz="2400" b="1" i="1" dirty="0"/>
              </a:p>
            </p:txBody>
          </p:sp>
          <p:grpSp>
            <p:nvGrpSpPr>
              <p:cNvPr id="12" name="Grupė 7">
                <a:extLst>
                  <a:ext uri="{FF2B5EF4-FFF2-40B4-BE49-F238E27FC236}">
                    <a16:creationId xmlns:a16="http://schemas.microsoft.com/office/drawing/2014/main" id="{5B8CD002-005A-3D78-4116-56A1B8D7C64A}"/>
                  </a:ext>
                </a:extLst>
              </p:cNvPr>
              <p:cNvGrpSpPr/>
              <p:nvPr/>
            </p:nvGrpSpPr>
            <p:grpSpPr>
              <a:xfrm>
                <a:off x="4895778" y="2506114"/>
                <a:ext cx="942159" cy="922886"/>
                <a:chOff x="4839335" y="2954832"/>
                <a:chExt cx="1256665" cy="1255395"/>
              </a:xfrm>
            </p:grpSpPr>
            <p:cxnSp>
              <p:nvCxnSpPr>
                <p:cNvPr id="13" name="Tiesioji rodyklės jungtis 8">
                  <a:extLst>
                    <a:ext uri="{FF2B5EF4-FFF2-40B4-BE49-F238E27FC236}">
                      <a16:creationId xmlns:a16="http://schemas.microsoft.com/office/drawing/2014/main" id="{D729E8FF-F2B8-3FC7-F2A1-68F34240E840}"/>
                    </a:ext>
                  </a:extLst>
                </p:cNvPr>
                <p:cNvCxnSpPr>
                  <a:cxnSpLocks/>
                </p:cNvCxnSpPr>
                <p:nvPr/>
              </p:nvCxnSpPr>
              <p:spPr>
                <a:xfrm flipH="1">
                  <a:off x="4839335" y="2954832"/>
                  <a:ext cx="1161416" cy="125539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14" name="Tiesioji rodyklės jungtis 9">
                  <a:extLst>
                    <a:ext uri="{FF2B5EF4-FFF2-40B4-BE49-F238E27FC236}">
                      <a16:creationId xmlns:a16="http://schemas.microsoft.com/office/drawing/2014/main" id="{395937CB-EFAB-170E-15B3-CB79C0067382}"/>
                    </a:ext>
                  </a:extLst>
                </p:cNvPr>
                <p:cNvCxnSpPr>
                  <a:cxnSpLocks/>
                </p:cNvCxnSpPr>
                <p:nvPr/>
              </p:nvCxnSpPr>
              <p:spPr>
                <a:xfrm>
                  <a:off x="4839335" y="2954832"/>
                  <a:ext cx="1256665" cy="1255218"/>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grpSp>
        </p:grpSp>
        <p:grpSp>
          <p:nvGrpSpPr>
            <p:cNvPr id="54" name="Group 53">
              <a:extLst>
                <a:ext uri="{FF2B5EF4-FFF2-40B4-BE49-F238E27FC236}">
                  <a16:creationId xmlns:a16="http://schemas.microsoft.com/office/drawing/2014/main" id="{15F49E59-516E-F7B4-5183-DC12A89B02A2}"/>
                </a:ext>
              </a:extLst>
            </p:cNvPr>
            <p:cNvGrpSpPr/>
            <p:nvPr/>
          </p:nvGrpSpPr>
          <p:grpSpPr>
            <a:xfrm>
              <a:off x="793734" y="1757548"/>
              <a:ext cx="1280280" cy="891070"/>
              <a:chOff x="793734" y="1757548"/>
              <a:chExt cx="1280280"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793734" y="1757548"/>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55" name="Group 54">
              <a:extLst>
                <a:ext uri="{FF2B5EF4-FFF2-40B4-BE49-F238E27FC236}">
                  <a16:creationId xmlns:a16="http://schemas.microsoft.com/office/drawing/2014/main" id="{D3B3F576-60DD-8B08-E93F-F28D12883D8D}"/>
                </a:ext>
              </a:extLst>
            </p:cNvPr>
            <p:cNvGrpSpPr/>
            <p:nvPr/>
          </p:nvGrpSpPr>
          <p:grpSpPr>
            <a:xfrm>
              <a:off x="1219984" y="3628452"/>
              <a:ext cx="969609" cy="891070"/>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52" name="Group 51">
              <a:extLst>
                <a:ext uri="{FF2B5EF4-FFF2-40B4-BE49-F238E27FC236}">
                  <a16:creationId xmlns:a16="http://schemas.microsoft.com/office/drawing/2014/main" id="{A962E7A7-EF3E-ADE0-CC2C-3E98034A3AAD}"/>
                </a:ext>
              </a:extLst>
            </p:cNvPr>
            <p:cNvGrpSpPr/>
            <p:nvPr/>
          </p:nvGrpSpPr>
          <p:grpSpPr>
            <a:xfrm>
              <a:off x="9836816" y="3331998"/>
              <a:ext cx="870680" cy="1372044"/>
              <a:chOff x="9836816" y="3331998"/>
              <a:chExt cx="870680" cy="1372044"/>
            </a:xfrm>
          </p:grpSpPr>
          <p:grpSp>
            <p:nvGrpSpPr>
              <p:cNvPr id="50" name="Group 49">
                <a:extLst>
                  <a:ext uri="{FF2B5EF4-FFF2-40B4-BE49-F238E27FC236}">
                    <a16:creationId xmlns:a16="http://schemas.microsoft.com/office/drawing/2014/main" id="{F6F803A6-EEDE-E8E0-E5EB-7AFF452F0C9B}"/>
                  </a:ext>
                </a:extLst>
              </p:cNvPr>
              <p:cNvGrpSpPr/>
              <p:nvPr/>
            </p:nvGrpSpPr>
            <p:grpSpPr>
              <a:xfrm>
                <a:off x="9836816" y="3331998"/>
                <a:ext cx="870680" cy="1187524"/>
                <a:chOff x="10272157" y="3804367"/>
                <a:chExt cx="870680" cy="1187524"/>
              </a:xfrm>
            </p:grpSpPr>
            <p:cxnSp>
              <p:nvCxnSpPr>
                <p:cNvPr id="38" name="Connector: Curved 37">
                  <a:extLst>
                    <a:ext uri="{FF2B5EF4-FFF2-40B4-BE49-F238E27FC236}">
                      <a16:creationId xmlns:a16="http://schemas.microsoft.com/office/drawing/2014/main" id="{56435EE0-2502-2457-5C1C-9235C8757484}"/>
                    </a:ext>
                  </a:extLst>
                </p:cNvPr>
                <p:cNvCxnSpPr>
                  <a:cxnSpLocks/>
                </p:cNvCxnSpPr>
                <p:nvPr/>
              </p:nvCxnSpPr>
              <p:spPr>
                <a:xfrm>
                  <a:off x="10744981" y="4303180"/>
                  <a:ext cx="397856" cy="97340"/>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16200000" flipH="1">
                  <a:off x="10216958" y="3934534"/>
                  <a:ext cx="415420" cy="15508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5400000" flipH="1" flipV="1">
                  <a:off x="10208203" y="4526810"/>
                  <a:ext cx="382833" cy="254926"/>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cxnSp>
              <p:nvCxnSpPr>
                <p:cNvPr id="46" name="Straight Connector 45">
                  <a:extLst>
                    <a:ext uri="{FF2B5EF4-FFF2-40B4-BE49-F238E27FC236}">
                      <a16:creationId xmlns:a16="http://schemas.microsoft.com/office/drawing/2014/main" id="{42CD4A33-C600-DB28-609C-073BCDA8D429}"/>
                    </a:ext>
                  </a:extLst>
                </p:cNvPr>
                <p:cNvCxnSpPr>
                  <a:cxnSpLocks/>
                </p:cNvCxnSpPr>
                <p:nvPr/>
              </p:nvCxnSpPr>
              <p:spPr>
                <a:xfrm>
                  <a:off x="10636032" y="4528290"/>
                  <a:ext cx="286520" cy="463601"/>
                </a:xfrm>
                <a:prstGeom prst="line">
                  <a:avLst/>
                </a:prstGeom>
                <a:ln w="38100">
                  <a:solidFill>
                    <a:schemeClr val="accent5"/>
                  </a:solidFill>
                  <a:prstDash val="sysDash"/>
                </a:ln>
              </p:spPr>
              <p:style>
                <a:lnRef idx="2">
                  <a:schemeClr val="accent1"/>
                </a:lnRef>
                <a:fillRef idx="0">
                  <a:schemeClr val="accent1"/>
                </a:fillRef>
                <a:effectRef idx="1">
                  <a:schemeClr val="accent1"/>
                </a:effectRef>
                <a:fontRef idx="minor">
                  <a:schemeClr val="tx1"/>
                </a:fontRef>
              </p:style>
            </p:cxnSp>
          </p:grpSp>
          <p:sp>
            <p:nvSpPr>
              <p:cNvPr id="51" name="Oval 50">
                <a:extLst>
                  <a:ext uri="{FF2B5EF4-FFF2-40B4-BE49-F238E27FC236}">
                    <a16:creationId xmlns:a16="http://schemas.microsoft.com/office/drawing/2014/main" id="{F265A7C4-E323-7348-02F3-4E608F60357A}"/>
                  </a:ext>
                </a:extLst>
              </p:cNvPr>
              <p:cNvSpPr/>
              <p:nvPr/>
            </p:nvSpPr>
            <p:spPr>
              <a:xfrm>
                <a:off x="10508568" y="4551642"/>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grpSp>
          <p:nvGrpSpPr>
            <p:cNvPr id="4" name="Group 3">
              <a:extLst>
                <a:ext uri="{FF2B5EF4-FFF2-40B4-BE49-F238E27FC236}">
                  <a16:creationId xmlns:a16="http://schemas.microsoft.com/office/drawing/2014/main" id="{757A3117-9A1C-C6CB-3026-92BD974B4AA9}"/>
                </a:ext>
              </a:extLst>
            </p:cNvPr>
            <p:cNvGrpSpPr/>
            <p:nvPr/>
          </p:nvGrpSpPr>
          <p:grpSpPr>
            <a:xfrm>
              <a:off x="9656399" y="1904783"/>
              <a:ext cx="1088583" cy="524147"/>
              <a:chOff x="9725891" y="2064327"/>
              <a:chExt cx="1088583" cy="524147"/>
            </a:xfrm>
          </p:grpSpPr>
          <p:cxnSp>
            <p:nvCxnSpPr>
              <p:cNvPr id="5" name="Connector: Curved 4">
                <a:extLst>
                  <a:ext uri="{FF2B5EF4-FFF2-40B4-BE49-F238E27FC236}">
                    <a16:creationId xmlns:a16="http://schemas.microsoft.com/office/drawing/2014/main" id="{3E006DB6-D541-B276-802B-2CA446D36801}"/>
                  </a:ext>
                </a:extLst>
              </p:cNvPr>
              <p:cNvCxnSpPr/>
              <p:nvPr/>
            </p:nvCxnSpPr>
            <p:spPr>
              <a:xfrm>
                <a:off x="9725891" y="2064327"/>
                <a:ext cx="546265" cy="500743"/>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0" name="Connector: Curved 9">
                <a:extLst>
                  <a:ext uri="{FF2B5EF4-FFF2-40B4-BE49-F238E27FC236}">
                    <a16:creationId xmlns:a16="http://schemas.microsoft.com/office/drawing/2014/main" id="{BF8194DB-80D3-34BE-DD06-2968FE9E04A0}"/>
                  </a:ext>
                </a:extLst>
              </p:cNvPr>
              <p:cNvCxnSpPr>
                <a:cxnSpLocks/>
              </p:cNvCxnSpPr>
              <p:nvPr/>
            </p:nvCxnSpPr>
            <p:spPr>
              <a:xfrm flipV="1">
                <a:off x="10091709" y="2064327"/>
                <a:ext cx="722765" cy="262187"/>
              </a:xfrm>
              <a:prstGeom prst="curvedConnector3">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11" name="Connector: Curved 10">
                <a:extLst>
                  <a:ext uri="{FF2B5EF4-FFF2-40B4-BE49-F238E27FC236}">
                    <a16:creationId xmlns:a16="http://schemas.microsoft.com/office/drawing/2014/main" id="{9C0DDE53-55B4-C48F-5ACB-FE408E191C5C}"/>
                  </a:ext>
                </a:extLst>
              </p:cNvPr>
              <p:cNvCxnSpPr>
                <a:cxnSpLocks/>
              </p:cNvCxnSpPr>
              <p:nvPr/>
            </p:nvCxnSpPr>
            <p:spPr>
              <a:xfrm>
                <a:off x="10347125" y="2384433"/>
                <a:ext cx="467349" cy="204041"/>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grpSp>
      </p:grpSp>
      <p:cxnSp>
        <p:nvCxnSpPr>
          <p:cNvPr id="20" name="Straight Arrow Connector 19">
            <a:extLst>
              <a:ext uri="{FF2B5EF4-FFF2-40B4-BE49-F238E27FC236}">
                <a16:creationId xmlns:a16="http://schemas.microsoft.com/office/drawing/2014/main" id="{9CA4647F-6ED9-89D4-733B-7DDE087D7578}"/>
              </a:ext>
            </a:extLst>
          </p:cNvPr>
          <p:cNvCxnSpPr>
            <a:cxnSpLocks/>
          </p:cNvCxnSpPr>
          <p:nvPr/>
        </p:nvCxnSpPr>
        <p:spPr>
          <a:xfrm flipH="1" flipV="1">
            <a:off x="1387033" y="2060961"/>
            <a:ext cx="317755" cy="163928"/>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73634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BB4C66FE-3634-DD09-B35D-AEECC50B900A}"/>
              </a:ext>
            </a:extLst>
          </p:cNvPr>
          <p:cNvGrpSpPr/>
          <p:nvPr/>
        </p:nvGrpSpPr>
        <p:grpSpPr>
          <a:xfrm>
            <a:off x="2717107" y="565054"/>
            <a:ext cx="6461595" cy="5879525"/>
            <a:chOff x="2038938" y="1118039"/>
            <a:chExt cx="6461595" cy="5879525"/>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2038938" y="1121944"/>
              <a:ext cx="357785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i="1" u="none" strike="noStrike" cap="none" normalizeH="0" baseline="0" dirty="0">
                  <a:ln>
                    <a:noFill/>
                  </a:ln>
                  <a:effectLst/>
                  <a:latin typeface="+mn-lt"/>
                  <a:ea typeface="Times New Roman" panose="02020603050405020304" pitchFamily="18" charset="0"/>
                </a:rPr>
                <a:t>Kūnas-apvalkalas</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b="1"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1"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705051" y="1118039"/>
              <a:ext cx="2787956" cy="461665"/>
            </a:xfrm>
            <a:prstGeom prst="rect">
              <a:avLst/>
            </a:prstGeom>
            <a:noFill/>
          </p:spPr>
          <p:txBody>
            <a:bodyPr wrap="square">
              <a:spAutoFit/>
            </a:bodyPr>
            <a:lstStyle/>
            <a:p>
              <a:pPr algn="ctr"/>
              <a:r>
                <a:rPr kumimoji="0" lang="lt-LT" altLang="lt-LT" sz="2400" b="1" i="1" u="none" strike="noStrike" cap="none" normalizeH="0" baseline="0" dirty="0">
                  <a:ln>
                    <a:noFill/>
                  </a:ln>
                  <a:effectLst/>
                  <a:latin typeface="+mn-lt"/>
                  <a:ea typeface="Times New Roman" panose="02020603050405020304" pitchFamily="18" charset="0"/>
                </a:rPr>
                <a:t>Gyvasis kūnas</a:t>
              </a:r>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2875098" y="5058572"/>
              <a:ext cx="2053711"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1" u="none" strike="noStrike" cap="none" normalizeH="0" baseline="0" dirty="0">
                  <a:ln>
                    <a:noFill/>
                  </a:ln>
                  <a:effectLst/>
                  <a:latin typeface="+mn-lt"/>
                  <a:ea typeface="Times New Roman" panose="02020603050405020304" pitchFamily="18" charset="0"/>
                </a:rPr>
                <a:t>Kūnas-ertmė</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b="1"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1"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5461053" y="5065813"/>
              <a:ext cx="3039480" cy="830997"/>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Kūnas-atskaitos</a:t>
              </a:r>
              <a:r>
                <a:rPr kumimoji="0" lang="lt-LT" altLang="lt-LT" sz="2400" b="1" i="1" u="none" strike="noStrike" cap="none" normalizeH="0" baseline="0" dirty="0">
                  <a:ln>
                    <a:noFill/>
                  </a:ln>
                  <a:effectLst/>
                  <a:latin typeface="+mn-lt"/>
                  <a:ea typeface="Times New Roman" panose="02020603050405020304" pitchFamily="18" charset="0"/>
                </a:rPr>
                <a:t> </a:t>
              </a:r>
              <a:br>
                <a:rPr kumimoji="0" lang="lt-LT" altLang="lt-LT" sz="2400" b="1" i="1" u="none" strike="noStrike" cap="none" normalizeH="0" baseline="0" dirty="0">
                  <a:ln>
                    <a:noFill/>
                  </a:ln>
                  <a:effectLst/>
                  <a:latin typeface="+mn-lt"/>
                  <a:ea typeface="Times New Roman" panose="02020603050405020304" pitchFamily="18" charset="0"/>
                </a:rPr>
              </a:br>
              <a:r>
                <a:rPr kumimoji="0" lang="lt-LT" altLang="lt-LT" sz="2400" i="1" u="none" strike="noStrike" cap="none" normalizeH="0" baseline="0" dirty="0">
                  <a:ln>
                    <a:noFill/>
                  </a:ln>
                  <a:effectLst/>
                  <a:latin typeface="+mn-lt"/>
                  <a:ea typeface="Times New Roman" panose="02020603050405020304" pitchFamily="18" charset="0"/>
                </a:rPr>
                <a:t>taškas</a:t>
              </a:r>
            </a:p>
          </p:txBody>
        </p:sp>
      </p:grpSp>
      <p:grpSp>
        <p:nvGrpSpPr>
          <p:cNvPr id="55" name="Group 54">
            <a:extLst>
              <a:ext uri="{FF2B5EF4-FFF2-40B4-BE49-F238E27FC236}">
                <a16:creationId xmlns:a16="http://schemas.microsoft.com/office/drawing/2014/main" id="{D3B3F576-60DD-8B08-E93F-F28D12883D8D}"/>
              </a:ext>
            </a:extLst>
          </p:cNvPr>
          <p:cNvGrpSpPr/>
          <p:nvPr/>
        </p:nvGrpSpPr>
        <p:grpSpPr>
          <a:xfrm>
            <a:off x="4080624" y="5285179"/>
            <a:ext cx="969609" cy="891070"/>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2" name="TextBox 21">
            <a:extLst>
              <a:ext uri="{FF2B5EF4-FFF2-40B4-BE49-F238E27FC236}">
                <a16:creationId xmlns:a16="http://schemas.microsoft.com/office/drawing/2014/main" id="{B4B77E14-C8F5-D121-D620-399CEB7F41E4}"/>
              </a:ext>
            </a:extLst>
          </p:cNvPr>
          <p:cNvSpPr txBox="1"/>
          <p:nvPr/>
        </p:nvSpPr>
        <p:spPr>
          <a:xfrm>
            <a:off x="9289826" y="1100377"/>
            <a:ext cx="2600919" cy="2616101"/>
          </a:xfrm>
          <a:prstGeom prst="rect">
            <a:avLst/>
          </a:prstGeom>
          <a:noFill/>
        </p:spPr>
        <p:txBody>
          <a:bodyPr wrap="square">
            <a:spAutoFit/>
          </a:bodyPr>
          <a:lstStyle/>
          <a:p>
            <a:pPr algn="ctr"/>
            <a:r>
              <a:rPr lang="lt-LT" altLang="lt-LT" sz="2400" b="1" i="1" dirty="0" err="1">
                <a:ea typeface="Times New Roman" panose="02020603050405020304" pitchFamily="18" charset="0"/>
              </a:rPr>
              <a:t>Netranzityvinis</a:t>
            </a:r>
            <a:r>
              <a:rPr lang="lt-LT" altLang="lt-LT" sz="2400" b="1" i="1" dirty="0">
                <a:ea typeface="Times New Roman" panose="02020603050405020304" pitchFamily="18" charset="0"/>
              </a:rPr>
              <a:t> l.</a:t>
            </a:r>
          </a:p>
          <a:p>
            <a:pPr algn="ctr"/>
            <a:r>
              <a:rPr lang="lt-LT" altLang="lt-LT" sz="2000" dirty="0">
                <a:ea typeface="Times New Roman" panose="02020603050405020304" pitchFamily="18" charset="0"/>
              </a:rPr>
              <a:t>Lauko centras </a:t>
            </a:r>
            <a:r>
              <a:rPr lang="lt-LT" altLang="lt-LT" sz="2000" dirty="0">
                <a:ea typeface="Times New Roman" panose="02020603050405020304" pitchFamily="18" charset="0"/>
                <a:cs typeface="Times New Roman" panose="02020603050405020304" pitchFamily="18" charset="0"/>
              </a:rPr>
              <a:t>═ esaties laukas</a:t>
            </a:r>
            <a:endParaRPr kumimoji="0" lang="lt-LT" altLang="lt-LT" sz="2000" u="none" strike="noStrike" cap="none" normalizeH="0" baseline="0" dirty="0">
              <a:ln>
                <a:noFill/>
              </a:ln>
              <a:effectLst/>
              <a:ea typeface="Times New Roman" panose="02020603050405020304" pitchFamily="18" charset="0"/>
            </a:endParaRPr>
          </a:p>
          <a:p>
            <a:pPr algn="ctr"/>
            <a:r>
              <a:rPr lang="lt-LT" altLang="lt-LT" sz="2000" dirty="0">
                <a:ea typeface="Times New Roman" panose="02020603050405020304" pitchFamily="18" charset="0"/>
              </a:rPr>
              <a:t>Anoniminis jutimas</a:t>
            </a:r>
          </a:p>
          <a:p>
            <a:pPr algn="ctr"/>
            <a:r>
              <a:rPr kumimoji="0" lang="lt-LT" altLang="lt-LT" sz="2000" u="none" strike="noStrike" cap="none" normalizeH="0" baseline="0" dirty="0">
                <a:ln>
                  <a:noFill/>
                </a:ln>
                <a:effectLst/>
                <a:ea typeface="Times New Roman" panose="02020603050405020304" pitchFamily="18" charset="0"/>
              </a:rPr>
              <a:t>Nėra perskyrų</a:t>
            </a:r>
          </a:p>
          <a:p>
            <a:pPr algn="ctr"/>
            <a:endParaRPr lang="lt-LT" altLang="lt-LT" sz="2000" dirty="0">
              <a:ea typeface="Times New Roman" panose="02020603050405020304" pitchFamily="18" charset="0"/>
            </a:endParaRPr>
          </a:p>
          <a:p>
            <a:pPr algn="ctr"/>
            <a:r>
              <a:rPr kumimoji="0" lang="lt-LT" altLang="lt-LT" sz="2000" u="none" strike="noStrike" cap="none" normalizeH="0" baseline="0" dirty="0">
                <a:ln>
                  <a:noFill/>
                </a:ln>
                <a:effectLst/>
                <a:ea typeface="Times New Roman" panose="02020603050405020304" pitchFamily="18" charset="0"/>
              </a:rPr>
              <a:t>(pulsacija, balso vibracija)</a:t>
            </a:r>
          </a:p>
        </p:txBody>
      </p:sp>
      <p:grpSp>
        <p:nvGrpSpPr>
          <p:cNvPr id="27" name="Group 26">
            <a:extLst>
              <a:ext uri="{FF2B5EF4-FFF2-40B4-BE49-F238E27FC236}">
                <a16:creationId xmlns:a16="http://schemas.microsoft.com/office/drawing/2014/main" id="{477660F9-9078-99AD-2DA4-09C407CE6E86}"/>
              </a:ext>
            </a:extLst>
          </p:cNvPr>
          <p:cNvGrpSpPr/>
          <p:nvPr/>
        </p:nvGrpSpPr>
        <p:grpSpPr>
          <a:xfrm>
            <a:off x="3830810" y="1233199"/>
            <a:ext cx="1191573" cy="891070"/>
            <a:chOff x="3506961" y="1385284"/>
            <a:chExt cx="1191573" cy="891070"/>
          </a:xfrm>
        </p:grpSpPr>
        <p:grpSp>
          <p:nvGrpSpPr>
            <p:cNvPr id="54" name="Group 53">
              <a:extLst>
                <a:ext uri="{FF2B5EF4-FFF2-40B4-BE49-F238E27FC236}">
                  <a16:creationId xmlns:a16="http://schemas.microsoft.com/office/drawing/2014/main" id="{15F49E59-516E-F7B4-5183-DC12A89B02A2}"/>
                </a:ext>
              </a:extLst>
            </p:cNvPr>
            <p:cNvGrpSpPr/>
            <p:nvPr/>
          </p:nvGrpSpPr>
          <p:grpSpPr>
            <a:xfrm>
              <a:off x="3506961" y="1385284"/>
              <a:ext cx="1191573" cy="891070"/>
              <a:chOff x="882441" y="1757548"/>
              <a:chExt cx="1191573"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dirty="0"/>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882441" y="1776723"/>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cxnSp>
          <p:nvCxnSpPr>
            <p:cNvPr id="23" name="Straight Arrow Connector 22">
              <a:extLst>
                <a:ext uri="{FF2B5EF4-FFF2-40B4-BE49-F238E27FC236}">
                  <a16:creationId xmlns:a16="http://schemas.microsoft.com/office/drawing/2014/main" id="{60832A06-BEC1-F5C8-092E-1E67795EC435}"/>
                </a:ext>
              </a:extLst>
            </p:cNvPr>
            <p:cNvCxnSpPr>
              <a:cxnSpLocks/>
            </p:cNvCxnSpPr>
            <p:nvPr/>
          </p:nvCxnSpPr>
          <p:spPr>
            <a:xfrm flipH="1" flipV="1">
              <a:off x="3980665" y="1722567"/>
              <a:ext cx="466127" cy="31188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8" name="TextBox 27">
            <a:extLst>
              <a:ext uri="{FF2B5EF4-FFF2-40B4-BE49-F238E27FC236}">
                <a16:creationId xmlns:a16="http://schemas.microsoft.com/office/drawing/2014/main" id="{FD2196CE-ED41-4C76-8093-C0DD4D3EFA73}"/>
              </a:ext>
            </a:extLst>
          </p:cNvPr>
          <p:cNvSpPr txBox="1"/>
          <p:nvPr/>
        </p:nvSpPr>
        <p:spPr>
          <a:xfrm>
            <a:off x="234614" y="2795778"/>
            <a:ext cx="2738344" cy="3847207"/>
          </a:xfrm>
          <a:prstGeom prst="rect">
            <a:avLst/>
          </a:prstGeom>
          <a:noFill/>
        </p:spPr>
        <p:txBody>
          <a:bodyPr wrap="square">
            <a:spAutoFit/>
          </a:bodyPr>
          <a:lstStyle/>
          <a:p>
            <a:pPr algn="ctr"/>
            <a:r>
              <a:rPr lang="lt-LT" altLang="lt-LT" sz="2400" b="1" i="1" dirty="0">
                <a:ea typeface="Times New Roman" panose="02020603050405020304" pitchFamily="18" charset="0"/>
              </a:rPr>
              <a:t>Sangrąžinis l. </a:t>
            </a:r>
          </a:p>
          <a:p>
            <a:pPr algn="ctr"/>
            <a:r>
              <a:rPr lang="lt-LT" altLang="lt-LT" sz="2000" dirty="0">
                <a:ea typeface="Times New Roman" panose="02020603050405020304" pitchFamily="18" charset="0"/>
              </a:rPr>
              <a:t>Lauko centrai: </a:t>
            </a:r>
            <a:r>
              <a:rPr lang="lt-LT" altLang="lt-LT" sz="2000" i="1" dirty="0">
                <a:ea typeface="Times New Roman" panose="02020603050405020304" pitchFamily="18" charset="0"/>
              </a:rPr>
              <a:t>Aš</a:t>
            </a:r>
            <a:r>
              <a:rPr lang="lt-LT" altLang="lt-LT" sz="2000" dirty="0">
                <a:ea typeface="Times New Roman" panose="02020603050405020304" pitchFamily="18" charset="0"/>
              </a:rPr>
              <a:t> veikia </a:t>
            </a:r>
            <a:r>
              <a:rPr lang="lt-LT" altLang="lt-LT" sz="2000" i="1" dirty="0">
                <a:ea typeface="Times New Roman" panose="02020603050405020304" pitchFamily="18" charset="0"/>
              </a:rPr>
              <a:t>Patį</a:t>
            </a:r>
            <a:r>
              <a:rPr lang="lt-LT" altLang="lt-LT" sz="2000" dirty="0">
                <a:ea typeface="Times New Roman" panose="02020603050405020304" pitchFamily="18" charset="0"/>
              </a:rPr>
              <a:t>. </a:t>
            </a:r>
            <a:br>
              <a:rPr lang="lt-LT" altLang="lt-LT" sz="2000" dirty="0">
                <a:ea typeface="Times New Roman" panose="02020603050405020304" pitchFamily="18" charset="0"/>
              </a:rPr>
            </a:br>
            <a:r>
              <a:rPr lang="lt-LT" altLang="lt-LT" sz="2000" dirty="0">
                <a:ea typeface="Times New Roman" panose="02020603050405020304" pitchFamily="18" charset="0"/>
              </a:rPr>
              <a:t>Savirefleksija (savistaba)</a:t>
            </a:r>
          </a:p>
          <a:p>
            <a:pPr algn="ctr"/>
            <a:r>
              <a:rPr lang="lt-LT" altLang="lt-LT" sz="2000" dirty="0">
                <a:ea typeface="Times New Roman" panose="02020603050405020304" pitchFamily="18" charset="0"/>
              </a:rPr>
              <a:t>Aš / Pats </a:t>
            </a:r>
          </a:p>
          <a:p>
            <a:pPr algn="ctr"/>
            <a:r>
              <a:rPr lang="lt-LT" altLang="lt-LT" sz="2000" i="1" dirty="0">
                <a:ea typeface="Times New Roman" panose="02020603050405020304" pitchFamily="18" charset="0"/>
              </a:rPr>
              <a:t>Aš</a:t>
            </a:r>
            <a:r>
              <a:rPr lang="lt-LT" altLang="lt-LT" sz="2000" dirty="0">
                <a:ea typeface="Times New Roman" panose="02020603050405020304" pitchFamily="18" charset="0"/>
              </a:rPr>
              <a:t> judesiai tampa </a:t>
            </a:r>
            <a:r>
              <a:rPr lang="lt-LT" altLang="lt-LT" sz="2000" i="1" dirty="0">
                <a:ea typeface="Times New Roman" panose="02020603050405020304" pitchFamily="18" charset="0"/>
              </a:rPr>
              <a:t>Paties </a:t>
            </a:r>
            <a:r>
              <a:rPr lang="lt-LT" altLang="lt-LT" sz="2000" dirty="0">
                <a:ea typeface="Times New Roman" panose="02020603050405020304" pitchFamily="18" charset="0"/>
              </a:rPr>
              <a:t>dalimi</a:t>
            </a:r>
          </a:p>
          <a:p>
            <a:pPr algn="ctr"/>
            <a:endParaRPr lang="lt-LT" altLang="lt-LT" sz="2000" dirty="0">
              <a:ea typeface="Times New Roman" panose="02020603050405020304" pitchFamily="18" charset="0"/>
            </a:endParaRPr>
          </a:p>
          <a:p>
            <a:pPr algn="ctr"/>
            <a:r>
              <a:rPr lang="lt-LT" altLang="lt-LT" sz="2000" dirty="0">
                <a:ea typeface="Times New Roman" panose="02020603050405020304" pitchFamily="18" charset="0"/>
              </a:rPr>
              <a:t>(maisto patekimas; vidaus vizualizacija)</a:t>
            </a:r>
          </a:p>
          <a:p>
            <a:pPr algn="ctr"/>
            <a:endParaRPr lang="lt-LT" altLang="lt-LT" sz="2000" dirty="0">
              <a:ea typeface="Times New Roman" panose="02020603050405020304" pitchFamily="18" charset="0"/>
            </a:endParaRPr>
          </a:p>
        </p:txBody>
      </p:sp>
      <p:grpSp>
        <p:nvGrpSpPr>
          <p:cNvPr id="45" name="Group 44">
            <a:extLst>
              <a:ext uri="{FF2B5EF4-FFF2-40B4-BE49-F238E27FC236}">
                <a16:creationId xmlns:a16="http://schemas.microsoft.com/office/drawing/2014/main" id="{4427500E-5F35-14E5-77A5-C96444C8AF14}"/>
              </a:ext>
            </a:extLst>
          </p:cNvPr>
          <p:cNvGrpSpPr/>
          <p:nvPr/>
        </p:nvGrpSpPr>
        <p:grpSpPr>
          <a:xfrm>
            <a:off x="7470075" y="1118687"/>
            <a:ext cx="855024" cy="734178"/>
            <a:chOff x="7311918" y="1542176"/>
            <a:chExt cx="855024" cy="734178"/>
          </a:xfrm>
        </p:grpSpPr>
        <p:sp>
          <p:nvSpPr>
            <p:cNvPr id="21" name="Freeform: Shape 20">
              <a:extLst>
                <a:ext uri="{FF2B5EF4-FFF2-40B4-BE49-F238E27FC236}">
                  <a16:creationId xmlns:a16="http://schemas.microsoft.com/office/drawing/2014/main" id="{4CF09DAD-54FA-8FD1-01F9-277E92D32C2F}"/>
                </a:ext>
              </a:extLst>
            </p:cNvPr>
            <p:cNvSpPr/>
            <p:nvPr/>
          </p:nvSpPr>
          <p:spPr>
            <a:xfrm>
              <a:off x="7311918" y="1542176"/>
              <a:ext cx="855024" cy="734178"/>
            </a:xfrm>
            <a:custGeom>
              <a:avLst/>
              <a:gdLst>
                <a:gd name="connsiteX0" fmla="*/ 308759 w 855024"/>
                <a:gd name="connsiteY0" fmla="*/ 271040 h 734178"/>
                <a:gd name="connsiteX1" fmla="*/ 344385 w 855024"/>
                <a:gd name="connsiteY1" fmla="*/ 211664 h 734178"/>
                <a:gd name="connsiteX2" fmla="*/ 439387 w 855024"/>
                <a:gd name="connsiteY2" fmla="*/ 152287 h 734178"/>
                <a:gd name="connsiteX3" fmla="*/ 522514 w 855024"/>
                <a:gd name="connsiteY3" fmla="*/ 164163 h 734178"/>
                <a:gd name="connsiteX4" fmla="*/ 558140 w 855024"/>
                <a:gd name="connsiteY4" fmla="*/ 271040 h 734178"/>
                <a:gd name="connsiteX5" fmla="*/ 522514 w 855024"/>
                <a:gd name="connsiteY5" fmla="*/ 425420 h 734178"/>
                <a:gd name="connsiteX6" fmla="*/ 486888 w 855024"/>
                <a:gd name="connsiteY6" fmla="*/ 449170 h 734178"/>
                <a:gd name="connsiteX7" fmla="*/ 213756 w 855024"/>
                <a:gd name="connsiteY7" fmla="*/ 508547 h 734178"/>
                <a:gd name="connsiteX8" fmla="*/ 178130 w 855024"/>
                <a:gd name="connsiteY8" fmla="*/ 496672 h 734178"/>
                <a:gd name="connsiteX9" fmla="*/ 95003 w 855024"/>
                <a:gd name="connsiteY9" fmla="*/ 472921 h 734178"/>
                <a:gd name="connsiteX10" fmla="*/ 0 w 855024"/>
                <a:gd name="connsiteY10" fmla="*/ 401669 h 734178"/>
                <a:gd name="connsiteX11" fmla="*/ 23751 w 855024"/>
                <a:gd name="connsiteY11" fmla="*/ 282916 h 734178"/>
                <a:gd name="connsiteX12" fmla="*/ 35626 w 855024"/>
                <a:gd name="connsiteY12" fmla="*/ 235415 h 734178"/>
                <a:gd name="connsiteX13" fmla="*/ 130629 w 855024"/>
                <a:gd name="connsiteY13" fmla="*/ 104786 h 734178"/>
                <a:gd name="connsiteX14" fmla="*/ 154379 w 855024"/>
                <a:gd name="connsiteY14" fmla="*/ 69160 h 734178"/>
                <a:gd name="connsiteX15" fmla="*/ 249382 w 855024"/>
                <a:gd name="connsiteY15" fmla="*/ 57285 h 734178"/>
                <a:gd name="connsiteX16" fmla="*/ 296883 w 855024"/>
                <a:gd name="connsiteY16" fmla="*/ 33534 h 734178"/>
                <a:gd name="connsiteX17" fmla="*/ 653143 w 855024"/>
                <a:gd name="connsiteY17" fmla="*/ 21659 h 734178"/>
                <a:gd name="connsiteX18" fmla="*/ 712520 w 855024"/>
                <a:gd name="connsiteY18" fmla="*/ 57285 h 734178"/>
                <a:gd name="connsiteX19" fmla="*/ 748146 w 855024"/>
                <a:gd name="connsiteY19" fmla="*/ 69160 h 734178"/>
                <a:gd name="connsiteX20" fmla="*/ 760021 w 855024"/>
                <a:gd name="connsiteY20" fmla="*/ 104786 h 734178"/>
                <a:gd name="connsiteX21" fmla="*/ 819398 w 855024"/>
                <a:gd name="connsiteY21" fmla="*/ 187913 h 734178"/>
                <a:gd name="connsiteX22" fmla="*/ 831273 w 855024"/>
                <a:gd name="connsiteY22" fmla="*/ 247290 h 734178"/>
                <a:gd name="connsiteX23" fmla="*/ 855024 w 855024"/>
                <a:gd name="connsiteY23" fmla="*/ 318542 h 734178"/>
                <a:gd name="connsiteX24" fmla="*/ 831273 w 855024"/>
                <a:gd name="connsiteY24" fmla="*/ 472921 h 734178"/>
                <a:gd name="connsiteX25" fmla="*/ 783772 w 855024"/>
                <a:gd name="connsiteY25" fmla="*/ 520422 h 734178"/>
                <a:gd name="connsiteX26" fmla="*/ 676894 w 855024"/>
                <a:gd name="connsiteY26" fmla="*/ 627300 h 734178"/>
                <a:gd name="connsiteX27" fmla="*/ 617517 w 855024"/>
                <a:gd name="connsiteY27" fmla="*/ 639176 h 734178"/>
                <a:gd name="connsiteX28" fmla="*/ 439387 w 855024"/>
                <a:gd name="connsiteY28" fmla="*/ 722303 h 734178"/>
                <a:gd name="connsiteX29" fmla="*/ 403761 w 855024"/>
                <a:gd name="connsiteY29" fmla="*/ 734178 h 734178"/>
                <a:gd name="connsiteX30" fmla="*/ 296883 w 855024"/>
                <a:gd name="connsiteY30" fmla="*/ 662926 h 734178"/>
                <a:gd name="connsiteX31" fmla="*/ 296883 w 855024"/>
                <a:gd name="connsiteY31" fmla="*/ 651051 h 73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55024" h="734178">
                  <a:moveTo>
                    <a:pt x="308759" y="271040"/>
                  </a:moveTo>
                  <a:cubicBezTo>
                    <a:pt x="320634" y="251248"/>
                    <a:pt x="329051" y="228915"/>
                    <a:pt x="344385" y="211664"/>
                  </a:cubicBezTo>
                  <a:cubicBezTo>
                    <a:pt x="385147" y="165807"/>
                    <a:pt x="393736" y="167505"/>
                    <a:pt x="439387" y="152287"/>
                  </a:cubicBezTo>
                  <a:cubicBezTo>
                    <a:pt x="467096" y="156246"/>
                    <a:pt x="498046" y="150570"/>
                    <a:pt x="522514" y="164163"/>
                  </a:cubicBezTo>
                  <a:cubicBezTo>
                    <a:pt x="544639" y="176455"/>
                    <a:pt x="554939" y="255033"/>
                    <a:pt x="558140" y="271040"/>
                  </a:cubicBezTo>
                  <a:cubicBezTo>
                    <a:pt x="546265" y="322500"/>
                    <a:pt x="542128" y="376385"/>
                    <a:pt x="522514" y="425420"/>
                  </a:cubicBezTo>
                  <a:cubicBezTo>
                    <a:pt x="517213" y="438671"/>
                    <a:pt x="500139" y="443869"/>
                    <a:pt x="486888" y="449170"/>
                  </a:cubicBezTo>
                  <a:cubicBezTo>
                    <a:pt x="342585" y="506891"/>
                    <a:pt x="359602" y="495289"/>
                    <a:pt x="213756" y="508547"/>
                  </a:cubicBezTo>
                  <a:cubicBezTo>
                    <a:pt x="201881" y="504589"/>
                    <a:pt x="190120" y="500269"/>
                    <a:pt x="178130" y="496672"/>
                  </a:cubicBezTo>
                  <a:cubicBezTo>
                    <a:pt x="150528" y="488391"/>
                    <a:pt x="121760" y="483624"/>
                    <a:pt x="95003" y="472921"/>
                  </a:cubicBezTo>
                  <a:cubicBezTo>
                    <a:pt x="76100" y="465360"/>
                    <a:pt x="3371" y="404366"/>
                    <a:pt x="0" y="401669"/>
                  </a:cubicBezTo>
                  <a:cubicBezTo>
                    <a:pt x="7917" y="362085"/>
                    <a:pt x="15293" y="322388"/>
                    <a:pt x="23751" y="282916"/>
                  </a:cubicBezTo>
                  <a:cubicBezTo>
                    <a:pt x="27171" y="266957"/>
                    <a:pt x="28327" y="250013"/>
                    <a:pt x="35626" y="235415"/>
                  </a:cubicBezTo>
                  <a:cubicBezTo>
                    <a:pt x="60215" y="186236"/>
                    <a:pt x="98125" y="148125"/>
                    <a:pt x="130629" y="104786"/>
                  </a:cubicBezTo>
                  <a:cubicBezTo>
                    <a:pt x="139192" y="93368"/>
                    <a:pt x="141128" y="74461"/>
                    <a:pt x="154379" y="69160"/>
                  </a:cubicBezTo>
                  <a:cubicBezTo>
                    <a:pt x="184011" y="57307"/>
                    <a:pt x="217714" y="61243"/>
                    <a:pt x="249382" y="57285"/>
                  </a:cubicBezTo>
                  <a:cubicBezTo>
                    <a:pt x="265216" y="49368"/>
                    <a:pt x="280706" y="40724"/>
                    <a:pt x="296883" y="33534"/>
                  </a:cubicBezTo>
                  <a:cubicBezTo>
                    <a:pt x="434332" y="-27555"/>
                    <a:pt x="399468" y="11511"/>
                    <a:pt x="653143" y="21659"/>
                  </a:cubicBezTo>
                  <a:cubicBezTo>
                    <a:pt x="672935" y="33534"/>
                    <a:pt x="691875" y="46963"/>
                    <a:pt x="712520" y="57285"/>
                  </a:cubicBezTo>
                  <a:cubicBezTo>
                    <a:pt x="723716" y="62883"/>
                    <a:pt x="739295" y="60309"/>
                    <a:pt x="748146" y="69160"/>
                  </a:cubicBezTo>
                  <a:cubicBezTo>
                    <a:pt x="756997" y="78011"/>
                    <a:pt x="753077" y="94371"/>
                    <a:pt x="760021" y="104786"/>
                  </a:cubicBezTo>
                  <a:cubicBezTo>
                    <a:pt x="856314" y="249227"/>
                    <a:pt x="737382" y="23885"/>
                    <a:pt x="819398" y="187913"/>
                  </a:cubicBezTo>
                  <a:cubicBezTo>
                    <a:pt x="823356" y="207705"/>
                    <a:pt x="825962" y="227817"/>
                    <a:pt x="831273" y="247290"/>
                  </a:cubicBezTo>
                  <a:cubicBezTo>
                    <a:pt x="837860" y="271443"/>
                    <a:pt x="855024" y="293507"/>
                    <a:pt x="855024" y="318542"/>
                  </a:cubicBezTo>
                  <a:cubicBezTo>
                    <a:pt x="855024" y="370607"/>
                    <a:pt x="848601" y="423824"/>
                    <a:pt x="831273" y="472921"/>
                  </a:cubicBezTo>
                  <a:cubicBezTo>
                    <a:pt x="823820" y="494037"/>
                    <a:pt x="798517" y="503570"/>
                    <a:pt x="783772" y="520422"/>
                  </a:cubicBezTo>
                  <a:cubicBezTo>
                    <a:pt x="738993" y="571598"/>
                    <a:pt x="748673" y="588148"/>
                    <a:pt x="676894" y="627300"/>
                  </a:cubicBezTo>
                  <a:cubicBezTo>
                    <a:pt x="659174" y="636965"/>
                    <a:pt x="637309" y="635217"/>
                    <a:pt x="617517" y="639176"/>
                  </a:cubicBezTo>
                  <a:cubicBezTo>
                    <a:pt x="515020" y="707507"/>
                    <a:pt x="573344" y="677651"/>
                    <a:pt x="439387" y="722303"/>
                  </a:cubicBezTo>
                  <a:lnTo>
                    <a:pt x="403761" y="734178"/>
                  </a:lnTo>
                  <a:cubicBezTo>
                    <a:pt x="301258" y="708553"/>
                    <a:pt x="312509" y="741054"/>
                    <a:pt x="296883" y="662926"/>
                  </a:cubicBezTo>
                  <a:cubicBezTo>
                    <a:pt x="296107" y="659045"/>
                    <a:pt x="296883" y="655009"/>
                    <a:pt x="296883" y="651051"/>
                  </a:cubicBezTo>
                </a:path>
              </a:pathLst>
            </a:custGeom>
          </p:spPr>
          <p:style>
            <a:lnRef idx="2">
              <a:schemeClr val="accent5"/>
            </a:lnRef>
            <a:fillRef idx="0">
              <a:schemeClr val="accent5"/>
            </a:fillRef>
            <a:effectRef idx="1">
              <a:schemeClr val="accent5"/>
            </a:effectRef>
            <a:fontRef idx="minor">
              <a:schemeClr val="tx1"/>
            </a:fontRef>
          </p:style>
          <p:txBody>
            <a:bodyPr rtlCol="0" anchor="ctr"/>
            <a:lstStyle/>
            <a:p>
              <a:pPr algn="ctr"/>
              <a:endParaRPr lang="lt-LT"/>
            </a:p>
          </p:txBody>
        </p:sp>
        <p:cxnSp>
          <p:nvCxnSpPr>
            <p:cNvPr id="42" name="Straight Arrow Connector 41">
              <a:extLst>
                <a:ext uri="{FF2B5EF4-FFF2-40B4-BE49-F238E27FC236}">
                  <a16:creationId xmlns:a16="http://schemas.microsoft.com/office/drawing/2014/main" id="{8D81919F-25D9-FD97-0F9F-D34A2CDDA005}"/>
                </a:ext>
              </a:extLst>
            </p:cNvPr>
            <p:cNvCxnSpPr>
              <a:cxnSpLocks/>
            </p:cNvCxnSpPr>
            <p:nvPr/>
          </p:nvCxnSpPr>
          <p:spPr>
            <a:xfrm flipH="1">
              <a:off x="7466034" y="1767155"/>
              <a:ext cx="212992" cy="113026"/>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11" name="Group 10">
            <a:extLst>
              <a:ext uri="{FF2B5EF4-FFF2-40B4-BE49-F238E27FC236}">
                <a16:creationId xmlns:a16="http://schemas.microsoft.com/office/drawing/2014/main" id="{43ED6E94-C795-60C3-9100-CB6327273F28}"/>
              </a:ext>
            </a:extLst>
          </p:cNvPr>
          <p:cNvGrpSpPr/>
          <p:nvPr/>
        </p:nvGrpSpPr>
        <p:grpSpPr>
          <a:xfrm>
            <a:off x="7001244" y="5413709"/>
            <a:ext cx="1458886" cy="1188878"/>
            <a:chOff x="6912576" y="5055989"/>
            <a:chExt cx="1784967" cy="1359358"/>
          </a:xfrm>
        </p:grpSpPr>
        <p:grpSp>
          <p:nvGrpSpPr>
            <p:cNvPr id="50" name="Group 49">
              <a:extLst>
                <a:ext uri="{FF2B5EF4-FFF2-40B4-BE49-F238E27FC236}">
                  <a16:creationId xmlns:a16="http://schemas.microsoft.com/office/drawing/2014/main" id="{F6F803A6-EEDE-E8E0-E5EB-7AFF452F0C9B}"/>
                </a:ext>
              </a:extLst>
            </p:cNvPr>
            <p:cNvGrpSpPr/>
            <p:nvPr/>
          </p:nvGrpSpPr>
          <p:grpSpPr>
            <a:xfrm rot="18647325">
              <a:off x="7326458" y="5026834"/>
              <a:ext cx="877738" cy="1177635"/>
              <a:chOff x="10308462" y="3924252"/>
              <a:chExt cx="536553" cy="757991"/>
            </a:xfrm>
          </p:grpSpPr>
          <p:cxnSp>
            <p:nvCxnSpPr>
              <p:cNvPr id="38" name="Connector: Curved 37">
                <a:extLst>
                  <a:ext uri="{FF2B5EF4-FFF2-40B4-BE49-F238E27FC236}">
                    <a16:creationId xmlns:a16="http://schemas.microsoft.com/office/drawing/2014/main" id="{56435EE0-2502-2457-5C1C-9235C8757484}"/>
                  </a:ext>
                </a:extLst>
              </p:cNvPr>
              <p:cNvCxnSpPr>
                <a:cxnSpLocks/>
              </p:cNvCxnSpPr>
              <p:nvPr/>
            </p:nvCxnSpPr>
            <p:spPr>
              <a:xfrm rot="3150346" flipV="1">
                <a:off x="10652169" y="4311280"/>
                <a:ext cx="269134" cy="11655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3150346">
                <a:off x="10280329" y="4063658"/>
                <a:ext cx="314745" cy="35933"/>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19350346" flipV="1">
                <a:off x="10308462" y="4553095"/>
                <a:ext cx="279845" cy="12914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sp>
          <p:nvSpPr>
            <p:cNvPr id="48" name="Oval 47">
              <a:extLst>
                <a:ext uri="{FF2B5EF4-FFF2-40B4-BE49-F238E27FC236}">
                  <a16:creationId xmlns:a16="http://schemas.microsoft.com/office/drawing/2014/main" id="{44CC07AB-0AC6-21B3-9811-44BC0B28B78E}"/>
                </a:ext>
              </a:extLst>
            </p:cNvPr>
            <p:cNvSpPr/>
            <p:nvPr/>
          </p:nvSpPr>
          <p:spPr>
            <a:xfrm>
              <a:off x="6912576" y="5055989"/>
              <a:ext cx="1784967" cy="1359358"/>
            </a:xfrm>
            <a:prstGeom prst="ellipse">
              <a:avLst/>
            </a:prstGeom>
            <a:noFill/>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grpSp>
      <p:sp>
        <p:nvSpPr>
          <p:cNvPr id="10" name="Arrow: Left-Right 9">
            <a:extLst>
              <a:ext uri="{FF2B5EF4-FFF2-40B4-BE49-F238E27FC236}">
                <a16:creationId xmlns:a16="http://schemas.microsoft.com/office/drawing/2014/main" id="{57AE0471-B18B-1A89-9140-B02F4656E68F}"/>
              </a:ext>
            </a:extLst>
          </p:cNvPr>
          <p:cNvSpPr/>
          <p:nvPr/>
        </p:nvSpPr>
        <p:spPr>
          <a:xfrm rot="19255182">
            <a:off x="4696227" y="2422601"/>
            <a:ext cx="3233786" cy="1603065"/>
          </a:xfrm>
          <a:prstGeom prst="lef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sz="2000" b="1" dirty="0">
                <a:solidFill>
                  <a:schemeClr val="tx2">
                    <a:lumMod val="75000"/>
                    <a:lumOff val="25000"/>
                  </a:schemeClr>
                </a:solidFill>
              </a:rPr>
              <a:t>NUKREIPTUMAS Į SAVE</a:t>
            </a:r>
          </a:p>
        </p:txBody>
      </p:sp>
      <p:cxnSp>
        <p:nvCxnSpPr>
          <p:cNvPr id="17" name="Straight Connector 16">
            <a:extLst>
              <a:ext uri="{FF2B5EF4-FFF2-40B4-BE49-F238E27FC236}">
                <a16:creationId xmlns:a16="http://schemas.microsoft.com/office/drawing/2014/main" id="{8E2D4E29-8EF8-CD2E-7728-8A696631F13E}"/>
              </a:ext>
            </a:extLst>
          </p:cNvPr>
          <p:cNvCxnSpPr>
            <a:cxnSpLocks/>
          </p:cNvCxnSpPr>
          <p:nvPr/>
        </p:nvCxnSpPr>
        <p:spPr>
          <a:xfrm>
            <a:off x="3049442" y="1167599"/>
            <a:ext cx="0" cy="5592237"/>
          </a:xfrm>
          <a:prstGeom prst="line">
            <a:avLst/>
          </a:prstGeom>
        </p:spPr>
        <p:style>
          <a:lnRef idx="3">
            <a:schemeClr val="accent5"/>
          </a:lnRef>
          <a:fillRef idx="0">
            <a:schemeClr val="accent5"/>
          </a:fillRef>
          <a:effectRef idx="2">
            <a:schemeClr val="accent5"/>
          </a:effectRef>
          <a:fontRef idx="minor">
            <a:schemeClr val="tx1"/>
          </a:fontRef>
        </p:style>
      </p:cxnSp>
      <p:cxnSp>
        <p:nvCxnSpPr>
          <p:cNvPr id="20" name="Straight Connector 19">
            <a:extLst>
              <a:ext uri="{FF2B5EF4-FFF2-40B4-BE49-F238E27FC236}">
                <a16:creationId xmlns:a16="http://schemas.microsoft.com/office/drawing/2014/main" id="{031672C6-3602-B849-62D8-25B78853DD90}"/>
              </a:ext>
            </a:extLst>
          </p:cNvPr>
          <p:cNvCxnSpPr>
            <a:cxnSpLocks/>
          </p:cNvCxnSpPr>
          <p:nvPr/>
        </p:nvCxnSpPr>
        <p:spPr>
          <a:xfrm>
            <a:off x="9134089" y="1118687"/>
            <a:ext cx="0" cy="5592237"/>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26551926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A02D5-7A51-DC94-BF9B-329AB03F170A}"/>
              </a:ext>
            </a:extLst>
          </p:cNvPr>
          <p:cNvSpPr>
            <a:spLocks noGrp="1"/>
          </p:cNvSpPr>
          <p:nvPr>
            <p:ph type="title"/>
          </p:nvPr>
        </p:nvSpPr>
        <p:spPr/>
        <p:txBody>
          <a:bodyPr/>
          <a:lstStyle/>
          <a:p>
            <a:r>
              <a:rPr lang="lt-LT" dirty="0"/>
              <a:t>Gyvojo kūno </a:t>
            </a:r>
            <a:r>
              <a:rPr lang="lt-LT" dirty="0" err="1"/>
              <a:t>figūralusis</a:t>
            </a:r>
            <a:r>
              <a:rPr lang="lt-LT" dirty="0"/>
              <a:t> takas</a:t>
            </a:r>
          </a:p>
        </p:txBody>
      </p:sp>
      <p:sp>
        <p:nvSpPr>
          <p:cNvPr id="3" name="Content Placeholder 2">
            <a:extLst>
              <a:ext uri="{FF2B5EF4-FFF2-40B4-BE49-F238E27FC236}">
                <a16:creationId xmlns:a16="http://schemas.microsoft.com/office/drawing/2014/main" id="{37621A47-0373-3F0C-05BC-023049F732E8}"/>
              </a:ext>
            </a:extLst>
          </p:cNvPr>
          <p:cNvSpPr>
            <a:spLocks noGrp="1"/>
          </p:cNvSpPr>
          <p:nvPr>
            <p:ph idx="1"/>
          </p:nvPr>
        </p:nvSpPr>
        <p:spPr/>
        <p:txBody>
          <a:bodyPr>
            <a:normAutofit/>
          </a:bodyPr>
          <a:lstStyle/>
          <a:p>
            <a:r>
              <a:rPr lang="lt-LT" dirty="0"/>
              <a:t>Impulsai ir pulsacijos teikia pradžią judėjimui</a:t>
            </a:r>
          </a:p>
          <a:p>
            <a:r>
              <a:rPr lang="lt-LT" dirty="0"/>
              <a:t>Forinis nusiteikimas pasaulio atžvilgiu</a:t>
            </a:r>
          </a:p>
          <a:p>
            <a:r>
              <a:rPr lang="lt-LT" dirty="0"/>
              <a:t>Motoriniai įspaudai – įpročiai, jutimų, raumenų „atmintis“. Kūnas pats atsimena ir savaime reaguoja į aplinką</a:t>
            </a:r>
          </a:p>
          <a:p>
            <a:endParaRPr lang="lt-LT" dirty="0"/>
          </a:p>
        </p:txBody>
      </p:sp>
    </p:spTree>
    <p:extLst>
      <p:ext uri="{BB962C8B-B14F-4D97-AF65-F5344CB8AC3E}">
        <p14:creationId xmlns:p14="http://schemas.microsoft.com/office/powerpoint/2010/main" val="143170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47959-3ABA-C46E-6575-174E59DD1AA4}"/>
              </a:ext>
            </a:extLst>
          </p:cNvPr>
          <p:cNvSpPr>
            <a:spLocks noGrp="1"/>
          </p:cNvSpPr>
          <p:nvPr>
            <p:ph type="title"/>
          </p:nvPr>
        </p:nvSpPr>
        <p:spPr/>
        <p:txBody>
          <a:bodyPr/>
          <a:lstStyle/>
          <a:p>
            <a:r>
              <a:rPr lang="lt-LT" dirty="0"/>
              <a:t>Kūno-ertmės </a:t>
            </a:r>
            <a:r>
              <a:rPr lang="lt-LT" dirty="0" err="1"/>
              <a:t>figūralusis</a:t>
            </a:r>
            <a:r>
              <a:rPr lang="lt-LT" dirty="0"/>
              <a:t> takas</a:t>
            </a:r>
          </a:p>
        </p:txBody>
      </p:sp>
      <p:sp>
        <p:nvSpPr>
          <p:cNvPr id="3" name="Content Placeholder 2">
            <a:extLst>
              <a:ext uri="{FF2B5EF4-FFF2-40B4-BE49-F238E27FC236}">
                <a16:creationId xmlns:a16="http://schemas.microsoft.com/office/drawing/2014/main" id="{F2002EB4-6295-5FB8-077C-91CC521B07DA}"/>
              </a:ext>
            </a:extLst>
          </p:cNvPr>
          <p:cNvSpPr>
            <a:spLocks noGrp="1"/>
          </p:cNvSpPr>
          <p:nvPr>
            <p:ph idx="1"/>
          </p:nvPr>
        </p:nvSpPr>
        <p:spPr/>
        <p:txBody>
          <a:bodyPr/>
          <a:lstStyle/>
          <a:p>
            <a:r>
              <a:rPr lang="lt-LT" dirty="0"/>
              <a:t>Kūno vidaus organizavimas</a:t>
            </a:r>
          </a:p>
          <a:p>
            <a:r>
              <a:rPr lang="lt-LT" dirty="0"/>
              <a:t>Jausminės būsenos įgauna apibrėžtį (emocijos, pasijos)</a:t>
            </a:r>
          </a:p>
          <a:p>
            <a:r>
              <a:rPr lang="lt-LT" dirty="0"/>
              <a:t>Forinės būsenos virsta </a:t>
            </a:r>
            <a:r>
              <a:rPr lang="lt-LT" dirty="0" err="1"/>
              <a:t>aksiologija</a:t>
            </a:r>
            <a:endParaRPr lang="lt-LT" dirty="0"/>
          </a:p>
          <a:p>
            <a:r>
              <a:rPr lang="lt-LT" dirty="0"/>
              <a:t>Kūno vidaus vizualizavimas</a:t>
            </a:r>
          </a:p>
          <a:p>
            <a:r>
              <a:rPr lang="lt-LT" dirty="0"/>
              <a:t>Vidiniai susijaudinimai, susidirginimai (sceniniai įspaudai) – emocijų ir jausminių būsenų atmintis</a:t>
            </a:r>
          </a:p>
          <a:p>
            <a:endParaRPr lang="lt-LT" dirty="0"/>
          </a:p>
          <a:p>
            <a:endParaRPr lang="lt-LT" dirty="0"/>
          </a:p>
        </p:txBody>
      </p:sp>
    </p:spTree>
    <p:extLst>
      <p:ext uri="{BB962C8B-B14F-4D97-AF65-F5344CB8AC3E}">
        <p14:creationId xmlns:p14="http://schemas.microsoft.com/office/powerpoint/2010/main" val="84558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BB4C66FE-3634-DD09-B35D-AEECC50B900A}"/>
              </a:ext>
            </a:extLst>
          </p:cNvPr>
          <p:cNvGrpSpPr/>
          <p:nvPr/>
        </p:nvGrpSpPr>
        <p:grpSpPr>
          <a:xfrm>
            <a:off x="2717107" y="568959"/>
            <a:ext cx="6542331" cy="5675908"/>
            <a:chOff x="2038938" y="1121944"/>
            <a:chExt cx="6542331" cy="5675908"/>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2038938" y="1121944"/>
              <a:ext cx="357785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b="1" i="1" u="none" strike="noStrike" cap="none" normalizeH="0" baseline="0" dirty="0">
                  <a:ln>
                    <a:noFill/>
                  </a:ln>
                  <a:effectLst/>
                  <a:latin typeface="+mn-lt"/>
                  <a:ea typeface="Times New Roman" panose="02020603050405020304" pitchFamily="18" charset="0"/>
                </a:rPr>
                <a:t>Kūnas-apvalkalas</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b="1"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1"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577158" y="1186024"/>
              <a:ext cx="2787956" cy="461665"/>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Gyvasis kūnas</a:t>
              </a:r>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2759266" y="4858860"/>
              <a:ext cx="2084453"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i="1" u="none" strike="noStrike" cap="none" normalizeH="0" baseline="0" dirty="0">
                  <a:ln>
                    <a:noFill/>
                  </a:ln>
                  <a:effectLst/>
                  <a:latin typeface="+mn-lt"/>
                  <a:ea typeface="Times New Roman" panose="02020603050405020304" pitchFamily="18" charset="0"/>
                </a:rPr>
                <a:t>Kūnas-ertmė</a:t>
              </a:r>
              <a:r>
                <a:rPr kumimoji="0" lang="lt-LT" altLang="lt-LT" sz="2400" b="1" i="0" u="none" strike="noStrike" cap="none" normalizeH="0" baseline="0" dirty="0">
                  <a:ln>
                    <a:noFill/>
                  </a:ln>
                  <a:effectLst/>
                  <a:latin typeface="+mn-lt"/>
                  <a:ea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b="1"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1"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1"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5541789" y="4769853"/>
              <a:ext cx="3039480" cy="830997"/>
            </a:xfrm>
            <a:prstGeom prst="rect">
              <a:avLst/>
            </a:prstGeom>
            <a:noFill/>
          </p:spPr>
          <p:txBody>
            <a:bodyPr wrap="square">
              <a:spAutoFit/>
            </a:bodyPr>
            <a:lstStyle/>
            <a:p>
              <a:pPr algn="ctr"/>
              <a:r>
                <a:rPr kumimoji="0" lang="lt-LT" altLang="lt-LT" sz="2400" b="1" i="1" u="none" strike="noStrike" cap="none" normalizeH="0" baseline="0" dirty="0">
                  <a:ln>
                    <a:noFill/>
                  </a:ln>
                  <a:effectLst/>
                  <a:latin typeface="+mn-lt"/>
                  <a:ea typeface="Times New Roman" panose="02020603050405020304" pitchFamily="18" charset="0"/>
                </a:rPr>
                <a:t>Kūnas-atskaitos </a:t>
              </a:r>
              <a:br>
                <a:rPr kumimoji="0" lang="lt-LT" altLang="lt-LT" sz="2400" b="1" i="1" u="none" strike="noStrike" cap="none" normalizeH="0" baseline="0" dirty="0">
                  <a:ln>
                    <a:noFill/>
                  </a:ln>
                  <a:effectLst/>
                  <a:latin typeface="+mn-lt"/>
                  <a:ea typeface="Times New Roman" panose="02020603050405020304" pitchFamily="18" charset="0"/>
                </a:rPr>
              </a:br>
              <a:r>
                <a:rPr kumimoji="0" lang="lt-LT" altLang="lt-LT" sz="2400" b="1" i="1" u="none" strike="noStrike" cap="none" normalizeH="0" baseline="0" dirty="0">
                  <a:ln>
                    <a:noFill/>
                  </a:ln>
                  <a:effectLst/>
                  <a:latin typeface="+mn-lt"/>
                  <a:ea typeface="Times New Roman" panose="02020603050405020304" pitchFamily="18" charset="0"/>
                </a:rPr>
                <a:t>taškas</a:t>
              </a:r>
            </a:p>
          </p:txBody>
        </p:sp>
      </p:grpSp>
      <p:grpSp>
        <p:nvGrpSpPr>
          <p:cNvPr id="55" name="Group 54">
            <a:extLst>
              <a:ext uri="{FF2B5EF4-FFF2-40B4-BE49-F238E27FC236}">
                <a16:creationId xmlns:a16="http://schemas.microsoft.com/office/drawing/2014/main" id="{D3B3F576-60DD-8B08-E93F-F28D12883D8D}"/>
              </a:ext>
            </a:extLst>
          </p:cNvPr>
          <p:cNvGrpSpPr/>
          <p:nvPr/>
        </p:nvGrpSpPr>
        <p:grpSpPr>
          <a:xfrm>
            <a:off x="4052774" y="4925495"/>
            <a:ext cx="969609" cy="891070"/>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grpSp>
        <p:nvGrpSpPr>
          <p:cNvPr id="27" name="Group 26">
            <a:extLst>
              <a:ext uri="{FF2B5EF4-FFF2-40B4-BE49-F238E27FC236}">
                <a16:creationId xmlns:a16="http://schemas.microsoft.com/office/drawing/2014/main" id="{477660F9-9078-99AD-2DA4-09C407CE6E86}"/>
              </a:ext>
            </a:extLst>
          </p:cNvPr>
          <p:cNvGrpSpPr/>
          <p:nvPr/>
        </p:nvGrpSpPr>
        <p:grpSpPr>
          <a:xfrm>
            <a:off x="3744948" y="1292872"/>
            <a:ext cx="1191573" cy="891070"/>
            <a:chOff x="3506961" y="1385284"/>
            <a:chExt cx="1191573" cy="891070"/>
          </a:xfrm>
        </p:grpSpPr>
        <p:grpSp>
          <p:nvGrpSpPr>
            <p:cNvPr id="54" name="Group 53">
              <a:extLst>
                <a:ext uri="{FF2B5EF4-FFF2-40B4-BE49-F238E27FC236}">
                  <a16:creationId xmlns:a16="http://schemas.microsoft.com/office/drawing/2014/main" id="{15F49E59-516E-F7B4-5183-DC12A89B02A2}"/>
                </a:ext>
              </a:extLst>
            </p:cNvPr>
            <p:cNvGrpSpPr/>
            <p:nvPr/>
          </p:nvGrpSpPr>
          <p:grpSpPr>
            <a:xfrm>
              <a:off x="3506961" y="1385284"/>
              <a:ext cx="1191573" cy="891070"/>
              <a:chOff x="882441" y="1757548"/>
              <a:chExt cx="1191573"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dirty="0"/>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882441" y="1776723"/>
                <a:ext cx="239260" cy="154379"/>
              </a:xfrm>
              <a:prstGeom prst="straightConnector1">
                <a:avLst/>
              </a:prstGeom>
              <a:ln>
                <a:tailEnd type="triangle"/>
              </a:ln>
            </p:spPr>
            <p:style>
              <a:lnRef idx="1">
                <a:schemeClr val="accent3"/>
              </a:lnRef>
              <a:fillRef idx="0">
                <a:schemeClr val="accent3"/>
              </a:fillRef>
              <a:effectRef idx="0">
                <a:schemeClr val="accent3"/>
              </a:effectRef>
              <a:fontRef idx="minor">
                <a:schemeClr val="tx1"/>
              </a:fontRef>
            </p:style>
          </p:cxnSp>
        </p:grpSp>
        <p:cxnSp>
          <p:nvCxnSpPr>
            <p:cNvPr id="23" name="Straight Arrow Connector 22">
              <a:extLst>
                <a:ext uri="{FF2B5EF4-FFF2-40B4-BE49-F238E27FC236}">
                  <a16:creationId xmlns:a16="http://schemas.microsoft.com/office/drawing/2014/main" id="{60832A06-BEC1-F5C8-092E-1E67795EC435}"/>
                </a:ext>
              </a:extLst>
            </p:cNvPr>
            <p:cNvCxnSpPr>
              <a:cxnSpLocks/>
            </p:cNvCxnSpPr>
            <p:nvPr/>
          </p:nvCxnSpPr>
          <p:spPr>
            <a:xfrm flipH="1" flipV="1">
              <a:off x="3980665" y="1722567"/>
              <a:ext cx="466127" cy="31188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6" name="TextBox 25">
            <a:extLst>
              <a:ext uri="{FF2B5EF4-FFF2-40B4-BE49-F238E27FC236}">
                <a16:creationId xmlns:a16="http://schemas.microsoft.com/office/drawing/2014/main" id="{FF1BFCF0-A1B7-FFB3-96A1-5EE1BD15223F}"/>
              </a:ext>
            </a:extLst>
          </p:cNvPr>
          <p:cNvSpPr txBox="1"/>
          <p:nvPr/>
        </p:nvSpPr>
        <p:spPr>
          <a:xfrm>
            <a:off x="224925" y="821081"/>
            <a:ext cx="2628766" cy="2616101"/>
          </a:xfrm>
          <a:prstGeom prst="rect">
            <a:avLst/>
          </a:prstGeom>
          <a:noFill/>
        </p:spPr>
        <p:txBody>
          <a:bodyPr wrap="square">
            <a:spAutoFit/>
          </a:bodyPr>
          <a:lstStyle/>
          <a:p>
            <a:pPr algn="ctr"/>
            <a:r>
              <a:rPr lang="lt-LT" altLang="lt-LT" sz="2400" b="1" i="1" dirty="0" err="1">
                <a:ea typeface="Times New Roman" panose="02020603050405020304" pitchFamily="18" charset="0"/>
              </a:rPr>
              <a:t>Tranzityvinis</a:t>
            </a:r>
            <a:r>
              <a:rPr lang="lt-LT" altLang="lt-LT" sz="2400" b="1" i="1" dirty="0">
                <a:ea typeface="Times New Roman" panose="02020603050405020304" pitchFamily="18" charset="0"/>
              </a:rPr>
              <a:t> l.</a:t>
            </a:r>
            <a:endParaRPr kumimoji="0" lang="lt-LT" altLang="lt-LT" sz="2400" u="none" strike="noStrike" cap="none" normalizeH="0" baseline="0" dirty="0">
              <a:ln>
                <a:noFill/>
              </a:ln>
              <a:effectLst/>
              <a:ea typeface="Times New Roman" panose="02020603050405020304" pitchFamily="18" charset="0"/>
            </a:endParaRPr>
          </a:p>
          <a:p>
            <a:pPr algn="ctr"/>
            <a:r>
              <a:rPr lang="lt-LT" altLang="lt-LT" sz="2000" dirty="0">
                <a:ea typeface="Times New Roman" panose="02020603050405020304" pitchFamily="18" charset="0"/>
              </a:rPr>
              <a:t>Lauko centrai: </a:t>
            </a:r>
            <a:r>
              <a:rPr lang="lt-LT" altLang="lt-LT" sz="2000" i="1" dirty="0">
                <a:ea typeface="Times New Roman" panose="02020603050405020304" pitchFamily="18" charset="0"/>
              </a:rPr>
              <a:t>aš</a:t>
            </a:r>
            <a:r>
              <a:rPr lang="lt-LT" altLang="lt-LT" sz="2000" dirty="0">
                <a:ea typeface="Times New Roman" panose="02020603050405020304" pitchFamily="18" charset="0"/>
              </a:rPr>
              <a:t> ir </a:t>
            </a:r>
            <a:r>
              <a:rPr lang="lt-LT" altLang="lt-LT" sz="2000" i="1" dirty="0">
                <a:ea typeface="Times New Roman" panose="02020603050405020304" pitchFamily="18" charset="0"/>
              </a:rPr>
              <a:t>kitas</a:t>
            </a:r>
            <a:r>
              <a:rPr lang="lt-LT" altLang="lt-LT" sz="2000" dirty="0">
                <a:ea typeface="Times New Roman" panose="02020603050405020304" pitchFamily="18" charset="0"/>
              </a:rPr>
              <a:t>. </a:t>
            </a:r>
            <a:br>
              <a:rPr lang="lt-LT" altLang="lt-LT" sz="2000" dirty="0">
                <a:ea typeface="Times New Roman" panose="02020603050405020304" pitchFamily="18" charset="0"/>
              </a:rPr>
            </a:br>
            <a:r>
              <a:rPr lang="lt-LT" altLang="lt-LT" sz="2000" dirty="0" err="1">
                <a:ea typeface="Times New Roman" panose="02020603050405020304" pitchFamily="18" charset="0"/>
              </a:rPr>
              <a:t>Nukreiptumas</a:t>
            </a:r>
            <a:r>
              <a:rPr lang="lt-LT" altLang="lt-LT" sz="2000" dirty="0">
                <a:ea typeface="Times New Roman" panose="02020603050405020304" pitchFamily="18" charset="0"/>
              </a:rPr>
              <a:t> į kitą.</a:t>
            </a:r>
            <a:br>
              <a:rPr lang="lt-LT" altLang="lt-LT" sz="2000" dirty="0">
                <a:ea typeface="Times New Roman" panose="02020603050405020304" pitchFamily="18" charset="0"/>
              </a:rPr>
            </a:br>
            <a:r>
              <a:rPr lang="lt-LT" altLang="lt-LT" sz="2000" dirty="0">
                <a:ea typeface="Times New Roman" panose="02020603050405020304" pitchFamily="18" charset="0"/>
              </a:rPr>
              <a:t>Atsiranda riba</a:t>
            </a:r>
            <a:br>
              <a:rPr lang="lt-LT" altLang="lt-LT" sz="2000" dirty="0">
                <a:ea typeface="Times New Roman" panose="02020603050405020304" pitchFamily="18" charset="0"/>
              </a:rPr>
            </a:br>
            <a:r>
              <a:rPr lang="lt-LT" altLang="lt-LT" sz="2000" dirty="0">
                <a:ea typeface="Times New Roman" panose="02020603050405020304" pitchFamily="18" charset="0"/>
              </a:rPr>
              <a:t>Sava / svetima</a:t>
            </a:r>
          </a:p>
          <a:p>
            <a:pPr algn="ctr"/>
            <a:r>
              <a:rPr lang="lt-LT" altLang="lt-LT" sz="2000" dirty="0">
                <a:ea typeface="Times New Roman" panose="02020603050405020304" pitchFamily="18" charset="0"/>
              </a:rPr>
              <a:t>Svetimumas savyje (kitas tame pačiame)</a:t>
            </a:r>
          </a:p>
        </p:txBody>
      </p:sp>
      <p:sp>
        <p:nvSpPr>
          <p:cNvPr id="37" name="TextBox 36">
            <a:extLst>
              <a:ext uri="{FF2B5EF4-FFF2-40B4-BE49-F238E27FC236}">
                <a16:creationId xmlns:a16="http://schemas.microsoft.com/office/drawing/2014/main" id="{D6E1741B-0DA7-EF00-1133-69D6637A5B84}"/>
              </a:ext>
            </a:extLst>
          </p:cNvPr>
          <p:cNvSpPr txBox="1"/>
          <p:nvPr/>
        </p:nvSpPr>
        <p:spPr>
          <a:xfrm>
            <a:off x="9343375" y="3695601"/>
            <a:ext cx="2765211" cy="2923877"/>
          </a:xfrm>
          <a:prstGeom prst="rect">
            <a:avLst/>
          </a:prstGeom>
          <a:noFill/>
        </p:spPr>
        <p:txBody>
          <a:bodyPr wrap="square">
            <a:spAutoFit/>
          </a:bodyPr>
          <a:lstStyle/>
          <a:p>
            <a:pPr algn="ctr"/>
            <a:r>
              <a:rPr lang="lt-LT" altLang="lt-LT" sz="2400" b="1" i="1" dirty="0">
                <a:ea typeface="Times New Roman" panose="02020603050405020304" pitchFamily="18" charset="0"/>
              </a:rPr>
              <a:t>Grįžtamasis l. </a:t>
            </a:r>
          </a:p>
          <a:p>
            <a:pPr algn="ctr"/>
            <a:r>
              <a:rPr lang="lt-LT" altLang="lt-LT" sz="2000" dirty="0">
                <a:ea typeface="Times New Roman" panose="02020603050405020304" pitchFamily="18" charset="0"/>
              </a:rPr>
              <a:t>Lauko centrai: juntantis kūnas ir jaučiamas laukas. </a:t>
            </a:r>
            <a:br>
              <a:rPr lang="lt-LT" altLang="lt-LT" sz="2000" dirty="0">
                <a:ea typeface="Times New Roman" panose="02020603050405020304" pitchFamily="18" charset="0"/>
              </a:rPr>
            </a:br>
            <a:r>
              <a:rPr lang="lt-LT" altLang="lt-LT" sz="2000" dirty="0">
                <a:ea typeface="Times New Roman" panose="02020603050405020304" pitchFamily="18" charset="0"/>
              </a:rPr>
              <a:t>Jaučiančio kūno santykis su aplinka</a:t>
            </a:r>
          </a:p>
          <a:p>
            <a:pPr algn="ctr"/>
            <a:endParaRPr lang="lt-LT" altLang="lt-LT" sz="2000" dirty="0">
              <a:ea typeface="Times New Roman" panose="02020603050405020304" pitchFamily="18" charset="0"/>
            </a:endParaRPr>
          </a:p>
          <a:p>
            <a:pPr algn="ctr"/>
            <a:r>
              <a:rPr lang="lt-LT" altLang="lt-LT" sz="2000" dirty="0">
                <a:ea typeface="Times New Roman" panose="02020603050405020304" pitchFamily="18" charset="0"/>
              </a:rPr>
              <a:t>(kilnojimasis)</a:t>
            </a:r>
            <a:br>
              <a:rPr lang="lt-LT" altLang="lt-LT" sz="2000" dirty="0">
                <a:ea typeface="Times New Roman" panose="02020603050405020304" pitchFamily="18" charset="0"/>
              </a:rPr>
            </a:br>
            <a:endParaRPr lang="lt-LT" altLang="lt-LT" sz="2000" dirty="0">
              <a:ea typeface="Times New Roman" panose="02020603050405020304" pitchFamily="18" charset="0"/>
            </a:endParaRPr>
          </a:p>
        </p:txBody>
      </p:sp>
      <p:grpSp>
        <p:nvGrpSpPr>
          <p:cNvPr id="45" name="Group 44">
            <a:extLst>
              <a:ext uri="{FF2B5EF4-FFF2-40B4-BE49-F238E27FC236}">
                <a16:creationId xmlns:a16="http://schemas.microsoft.com/office/drawing/2014/main" id="{4427500E-5F35-14E5-77A5-C96444C8AF14}"/>
              </a:ext>
            </a:extLst>
          </p:cNvPr>
          <p:cNvGrpSpPr/>
          <p:nvPr/>
        </p:nvGrpSpPr>
        <p:grpSpPr>
          <a:xfrm>
            <a:off x="7600980" y="1400402"/>
            <a:ext cx="855024" cy="734178"/>
            <a:chOff x="7311918" y="1542176"/>
            <a:chExt cx="855024" cy="734178"/>
          </a:xfrm>
        </p:grpSpPr>
        <p:sp>
          <p:nvSpPr>
            <p:cNvPr id="21" name="Freeform: Shape 20">
              <a:extLst>
                <a:ext uri="{FF2B5EF4-FFF2-40B4-BE49-F238E27FC236}">
                  <a16:creationId xmlns:a16="http://schemas.microsoft.com/office/drawing/2014/main" id="{4CF09DAD-54FA-8FD1-01F9-277E92D32C2F}"/>
                </a:ext>
              </a:extLst>
            </p:cNvPr>
            <p:cNvSpPr/>
            <p:nvPr/>
          </p:nvSpPr>
          <p:spPr>
            <a:xfrm>
              <a:off x="7311918" y="1542176"/>
              <a:ext cx="855024" cy="734178"/>
            </a:xfrm>
            <a:custGeom>
              <a:avLst/>
              <a:gdLst>
                <a:gd name="connsiteX0" fmla="*/ 308759 w 855024"/>
                <a:gd name="connsiteY0" fmla="*/ 271040 h 734178"/>
                <a:gd name="connsiteX1" fmla="*/ 344385 w 855024"/>
                <a:gd name="connsiteY1" fmla="*/ 211664 h 734178"/>
                <a:gd name="connsiteX2" fmla="*/ 439387 w 855024"/>
                <a:gd name="connsiteY2" fmla="*/ 152287 h 734178"/>
                <a:gd name="connsiteX3" fmla="*/ 522514 w 855024"/>
                <a:gd name="connsiteY3" fmla="*/ 164163 h 734178"/>
                <a:gd name="connsiteX4" fmla="*/ 558140 w 855024"/>
                <a:gd name="connsiteY4" fmla="*/ 271040 h 734178"/>
                <a:gd name="connsiteX5" fmla="*/ 522514 w 855024"/>
                <a:gd name="connsiteY5" fmla="*/ 425420 h 734178"/>
                <a:gd name="connsiteX6" fmla="*/ 486888 w 855024"/>
                <a:gd name="connsiteY6" fmla="*/ 449170 h 734178"/>
                <a:gd name="connsiteX7" fmla="*/ 213756 w 855024"/>
                <a:gd name="connsiteY7" fmla="*/ 508547 h 734178"/>
                <a:gd name="connsiteX8" fmla="*/ 178130 w 855024"/>
                <a:gd name="connsiteY8" fmla="*/ 496672 h 734178"/>
                <a:gd name="connsiteX9" fmla="*/ 95003 w 855024"/>
                <a:gd name="connsiteY9" fmla="*/ 472921 h 734178"/>
                <a:gd name="connsiteX10" fmla="*/ 0 w 855024"/>
                <a:gd name="connsiteY10" fmla="*/ 401669 h 734178"/>
                <a:gd name="connsiteX11" fmla="*/ 23751 w 855024"/>
                <a:gd name="connsiteY11" fmla="*/ 282916 h 734178"/>
                <a:gd name="connsiteX12" fmla="*/ 35626 w 855024"/>
                <a:gd name="connsiteY12" fmla="*/ 235415 h 734178"/>
                <a:gd name="connsiteX13" fmla="*/ 130629 w 855024"/>
                <a:gd name="connsiteY13" fmla="*/ 104786 h 734178"/>
                <a:gd name="connsiteX14" fmla="*/ 154379 w 855024"/>
                <a:gd name="connsiteY14" fmla="*/ 69160 h 734178"/>
                <a:gd name="connsiteX15" fmla="*/ 249382 w 855024"/>
                <a:gd name="connsiteY15" fmla="*/ 57285 h 734178"/>
                <a:gd name="connsiteX16" fmla="*/ 296883 w 855024"/>
                <a:gd name="connsiteY16" fmla="*/ 33534 h 734178"/>
                <a:gd name="connsiteX17" fmla="*/ 653143 w 855024"/>
                <a:gd name="connsiteY17" fmla="*/ 21659 h 734178"/>
                <a:gd name="connsiteX18" fmla="*/ 712520 w 855024"/>
                <a:gd name="connsiteY18" fmla="*/ 57285 h 734178"/>
                <a:gd name="connsiteX19" fmla="*/ 748146 w 855024"/>
                <a:gd name="connsiteY19" fmla="*/ 69160 h 734178"/>
                <a:gd name="connsiteX20" fmla="*/ 760021 w 855024"/>
                <a:gd name="connsiteY20" fmla="*/ 104786 h 734178"/>
                <a:gd name="connsiteX21" fmla="*/ 819398 w 855024"/>
                <a:gd name="connsiteY21" fmla="*/ 187913 h 734178"/>
                <a:gd name="connsiteX22" fmla="*/ 831273 w 855024"/>
                <a:gd name="connsiteY22" fmla="*/ 247290 h 734178"/>
                <a:gd name="connsiteX23" fmla="*/ 855024 w 855024"/>
                <a:gd name="connsiteY23" fmla="*/ 318542 h 734178"/>
                <a:gd name="connsiteX24" fmla="*/ 831273 w 855024"/>
                <a:gd name="connsiteY24" fmla="*/ 472921 h 734178"/>
                <a:gd name="connsiteX25" fmla="*/ 783772 w 855024"/>
                <a:gd name="connsiteY25" fmla="*/ 520422 h 734178"/>
                <a:gd name="connsiteX26" fmla="*/ 676894 w 855024"/>
                <a:gd name="connsiteY26" fmla="*/ 627300 h 734178"/>
                <a:gd name="connsiteX27" fmla="*/ 617517 w 855024"/>
                <a:gd name="connsiteY27" fmla="*/ 639176 h 734178"/>
                <a:gd name="connsiteX28" fmla="*/ 439387 w 855024"/>
                <a:gd name="connsiteY28" fmla="*/ 722303 h 734178"/>
                <a:gd name="connsiteX29" fmla="*/ 403761 w 855024"/>
                <a:gd name="connsiteY29" fmla="*/ 734178 h 734178"/>
                <a:gd name="connsiteX30" fmla="*/ 296883 w 855024"/>
                <a:gd name="connsiteY30" fmla="*/ 662926 h 734178"/>
                <a:gd name="connsiteX31" fmla="*/ 296883 w 855024"/>
                <a:gd name="connsiteY31" fmla="*/ 651051 h 73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55024" h="734178">
                  <a:moveTo>
                    <a:pt x="308759" y="271040"/>
                  </a:moveTo>
                  <a:cubicBezTo>
                    <a:pt x="320634" y="251248"/>
                    <a:pt x="329051" y="228915"/>
                    <a:pt x="344385" y="211664"/>
                  </a:cubicBezTo>
                  <a:cubicBezTo>
                    <a:pt x="385147" y="165807"/>
                    <a:pt x="393736" y="167505"/>
                    <a:pt x="439387" y="152287"/>
                  </a:cubicBezTo>
                  <a:cubicBezTo>
                    <a:pt x="467096" y="156246"/>
                    <a:pt x="498046" y="150570"/>
                    <a:pt x="522514" y="164163"/>
                  </a:cubicBezTo>
                  <a:cubicBezTo>
                    <a:pt x="544639" y="176455"/>
                    <a:pt x="554939" y="255033"/>
                    <a:pt x="558140" y="271040"/>
                  </a:cubicBezTo>
                  <a:cubicBezTo>
                    <a:pt x="546265" y="322500"/>
                    <a:pt x="542128" y="376385"/>
                    <a:pt x="522514" y="425420"/>
                  </a:cubicBezTo>
                  <a:cubicBezTo>
                    <a:pt x="517213" y="438671"/>
                    <a:pt x="500139" y="443869"/>
                    <a:pt x="486888" y="449170"/>
                  </a:cubicBezTo>
                  <a:cubicBezTo>
                    <a:pt x="342585" y="506891"/>
                    <a:pt x="359602" y="495289"/>
                    <a:pt x="213756" y="508547"/>
                  </a:cubicBezTo>
                  <a:cubicBezTo>
                    <a:pt x="201881" y="504589"/>
                    <a:pt x="190120" y="500269"/>
                    <a:pt x="178130" y="496672"/>
                  </a:cubicBezTo>
                  <a:cubicBezTo>
                    <a:pt x="150528" y="488391"/>
                    <a:pt x="121760" y="483624"/>
                    <a:pt x="95003" y="472921"/>
                  </a:cubicBezTo>
                  <a:cubicBezTo>
                    <a:pt x="76100" y="465360"/>
                    <a:pt x="3371" y="404366"/>
                    <a:pt x="0" y="401669"/>
                  </a:cubicBezTo>
                  <a:cubicBezTo>
                    <a:pt x="7917" y="362085"/>
                    <a:pt x="15293" y="322388"/>
                    <a:pt x="23751" y="282916"/>
                  </a:cubicBezTo>
                  <a:cubicBezTo>
                    <a:pt x="27171" y="266957"/>
                    <a:pt x="28327" y="250013"/>
                    <a:pt x="35626" y="235415"/>
                  </a:cubicBezTo>
                  <a:cubicBezTo>
                    <a:pt x="60215" y="186236"/>
                    <a:pt x="98125" y="148125"/>
                    <a:pt x="130629" y="104786"/>
                  </a:cubicBezTo>
                  <a:cubicBezTo>
                    <a:pt x="139192" y="93368"/>
                    <a:pt x="141128" y="74461"/>
                    <a:pt x="154379" y="69160"/>
                  </a:cubicBezTo>
                  <a:cubicBezTo>
                    <a:pt x="184011" y="57307"/>
                    <a:pt x="217714" y="61243"/>
                    <a:pt x="249382" y="57285"/>
                  </a:cubicBezTo>
                  <a:cubicBezTo>
                    <a:pt x="265216" y="49368"/>
                    <a:pt x="280706" y="40724"/>
                    <a:pt x="296883" y="33534"/>
                  </a:cubicBezTo>
                  <a:cubicBezTo>
                    <a:pt x="434332" y="-27555"/>
                    <a:pt x="399468" y="11511"/>
                    <a:pt x="653143" y="21659"/>
                  </a:cubicBezTo>
                  <a:cubicBezTo>
                    <a:pt x="672935" y="33534"/>
                    <a:pt x="691875" y="46963"/>
                    <a:pt x="712520" y="57285"/>
                  </a:cubicBezTo>
                  <a:cubicBezTo>
                    <a:pt x="723716" y="62883"/>
                    <a:pt x="739295" y="60309"/>
                    <a:pt x="748146" y="69160"/>
                  </a:cubicBezTo>
                  <a:cubicBezTo>
                    <a:pt x="756997" y="78011"/>
                    <a:pt x="753077" y="94371"/>
                    <a:pt x="760021" y="104786"/>
                  </a:cubicBezTo>
                  <a:cubicBezTo>
                    <a:pt x="856314" y="249227"/>
                    <a:pt x="737382" y="23885"/>
                    <a:pt x="819398" y="187913"/>
                  </a:cubicBezTo>
                  <a:cubicBezTo>
                    <a:pt x="823356" y="207705"/>
                    <a:pt x="825962" y="227817"/>
                    <a:pt x="831273" y="247290"/>
                  </a:cubicBezTo>
                  <a:cubicBezTo>
                    <a:pt x="837860" y="271443"/>
                    <a:pt x="855024" y="293507"/>
                    <a:pt x="855024" y="318542"/>
                  </a:cubicBezTo>
                  <a:cubicBezTo>
                    <a:pt x="855024" y="370607"/>
                    <a:pt x="848601" y="423824"/>
                    <a:pt x="831273" y="472921"/>
                  </a:cubicBezTo>
                  <a:cubicBezTo>
                    <a:pt x="823820" y="494037"/>
                    <a:pt x="798517" y="503570"/>
                    <a:pt x="783772" y="520422"/>
                  </a:cubicBezTo>
                  <a:cubicBezTo>
                    <a:pt x="738993" y="571598"/>
                    <a:pt x="748673" y="588148"/>
                    <a:pt x="676894" y="627300"/>
                  </a:cubicBezTo>
                  <a:cubicBezTo>
                    <a:pt x="659174" y="636965"/>
                    <a:pt x="637309" y="635217"/>
                    <a:pt x="617517" y="639176"/>
                  </a:cubicBezTo>
                  <a:cubicBezTo>
                    <a:pt x="515020" y="707507"/>
                    <a:pt x="573344" y="677651"/>
                    <a:pt x="439387" y="722303"/>
                  </a:cubicBezTo>
                  <a:lnTo>
                    <a:pt x="403761" y="734178"/>
                  </a:lnTo>
                  <a:cubicBezTo>
                    <a:pt x="301258" y="708553"/>
                    <a:pt x="312509" y="741054"/>
                    <a:pt x="296883" y="662926"/>
                  </a:cubicBezTo>
                  <a:cubicBezTo>
                    <a:pt x="296107" y="659045"/>
                    <a:pt x="296883" y="655009"/>
                    <a:pt x="296883" y="651051"/>
                  </a:cubicBezTo>
                </a:path>
              </a:pathLst>
            </a:custGeom>
          </p:spPr>
          <p:style>
            <a:lnRef idx="2">
              <a:schemeClr val="accent5"/>
            </a:lnRef>
            <a:fillRef idx="0">
              <a:schemeClr val="accent5"/>
            </a:fillRef>
            <a:effectRef idx="1">
              <a:schemeClr val="accent5"/>
            </a:effectRef>
            <a:fontRef idx="minor">
              <a:schemeClr val="tx1"/>
            </a:fontRef>
          </p:style>
          <p:txBody>
            <a:bodyPr rtlCol="0" anchor="ctr"/>
            <a:lstStyle/>
            <a:p>
              <a:pPr algn="ctr"/>
              <a:endParaRPr lang="lt-LT"/>
            </a:p>
          </p:txBody>
        </p:sp>
        <p:cxnSp>
          <p:nvCxnSpPr>
            <p:cNvPr id="42" name="Straight Arrow Connector 41">
              <a:extLst>
                <a:ext uri="{FF2B5EF4-FFF2-40B4-BE49-F238E27FC236}">
                  <a16:creationId xmlns:a16="http://schemas.microsoft.com/office/drawing/2014/main" id="{8D81919F-25D9-FD97-0F9F-D34A2CDDA005}"/>
                </a:ext>
              </a:extLst>
            </p:cNvPr>
            <p:cNvCxnSpPr>
              <a:cxnSpLocks/>
            </p:cNvCxnSpPr>
            <p:nvPr/>
          </p:nvCxnSpPr>
          <p:spPr>
            <a:xfrm flipH="1">
              <a:off x="7466034" y="1767155"/>
              <a:ext cx="212992" cy="113026"/>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11" name="Group 10">
            <a:extLst>
              <a:ext uri="{FF2B5EF4-FFF2-40B4-BE49-F238E27FC236}">
                <a16:creationId xmlns:a16="http://schemas.microsoft.com/office/drawing/2014/main" id="{43ED6E94-C795-60C3-9100-CB6327273F28}"/>
              </a:ext>
            </a:extLst>
          </p:cNvPr>
          <p:cNvGrpSpPr/>
          <p:nvPr/>
        </p:nvGrpSpPr>
        <p:grpSpPr>
          <a:xfrm>
            <a:off x="7238657" y="5055989"/>
            <a:ext cx="1458886" cy="1188878"/>
            <a:chOff x="6912576" y="5055989"/>
            <a:chExt cx="1784967" cy="1359358"/>
          </a:xfrm>
        </p:grpSpPr>
        <p:grpSp>
          <p:nvGrpSpPr>
            <p:cNvPr id="50" name="Group 49">
              <a:extLst>
                <a:ext uri="{FF2B5EF4-FFF2-40B4-BE49-F238E27FC236}">
                  <a16:creationId xmlns:a16="http://schemas.microsoft.com/office/drawing/2014/main" id="{F6F803A6-EEDE-E8E0-E5EB-7AFF452F0C9B}"/>
                </a:ext>
              </a:extLst>
            </p:cNvPr>
            <p:cNvGrpSpPr/>
            <p:nvPr/>
          </p:nvGrpSpPr>
          <p:grpSpPr>
            <a:xfrm rot="18647325">
              <a:off x="7326458" y="5026834"/>
              <a:ext cx="877738" cy="1177635"/>
              <a:chOff x="10308462" y="3924252"/>
              <a:chExt cx="536553" cy="757991"/>
            </a:xfrm>
          </p:grpSpPr>
          <p:cxnSp>
            <p:nvCxnSpPr>
              <p:cNvPr id="38" name="Connector: Curved 37">
                <a:extLst>
                  <a:ext uri="{FF2B5EF4-FFF2-40B4-BE49-F238E27FC236}">
                    <a16:creationId xmlns:a16="http://schemas.microsoft.com/office/drawing/2014/main" id="{56435EE0-2502-2457-5C1C-9235C8757484}"/>
                  </a:ext>
                </a:extLst>
              </p:cNvPr>
              <p:cNvCxnSpPr>
                <a:cxnSpLocks/>
              </p:cNvCxnSpPr>
              <p:nvPr/>
            </p:nvCxnSpPr>
            <p:spPr>
              <a:xfrm rot="3150346" flipV="1">
                <a:off x="10652169" y="4311280"/>
                <a:ext cx="269134" cy="11655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3150346">
                <a:off x="10280329" y="4063658"/>
                <a:ext cx="314745" cy="35933"/>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19350346" flipV="1">
                <a:off x="10308462" y="4553095"/>
                <a:ext cx="279845" cy="12914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sp>
          <p:nvSpPr>
            <p:cNvPr id="48" name="Oval 47">
              <a:extLst>
                <a:ext uri="{FF2B5EF4-FFF2-40B4-BE49-F238E27FC236}">
                  <a16:creationId xmlns:a16="http://schemas.microsoft.com/office/drawing/2014/main" id="{44CC07AB-0AC6-21B3-9811-44BC0B28B78E}"/>
                </a:ext>
              </a:extLst>
            </p:cNvPr>
            <p:cNvSpPr/>
            <p:nvPr/>
          </p:nvSpPr>
          <p:spPr>
            <a:xfrm>
              <a:off x="6912576" y="5055989"/>
              <a:ext cx="1784967" cy="1359358"/>
            </a:xfrm>
            <a:prstGeom prst="ellipse">
              <a:avLst/>
            </a:prstGeom>
            <a:noFill/>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grpSp>
      <p:sp>
        <p:nvSpPr>
          <p:cNvPr id="10" name="Arrow: Left-Right 9">
            <a:extLst>
              <a:ext uri="{FF2B5EF4-FFF2-40B4-BE49-F238E27FC236}">
                <a16:creationId xmlns:a16="http://schemas.microsoft.com/office/drawing/2014/main" id="{57AE0471-B18B-1A89-9140-B02F4656E68F}"/>
              </a:ext>
            </a:extLst>
          </p:cNvPr>
          <p:cNvSpPr/>
          <p:nvPr/>
        </p:nvSpPr>
        <p:spPr>
          <a:xfrm rot="2426012">
            <a:off x="4627607" y="2270035"/>
            <a:ext cx="3233786" cy="1603065"/>
          </a:xfrm>
          <a:prstGeom prst="lef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sz="2000" b="1" dirty="0">
                <a:solidFill>
                  <a:schemeClr val="tx2">
                    <a:lumMod val="75000"/>
                    <a:lumOff val="25000"/>
                  </a:schemeClr>
                </a:solidFill>
              </a:rPr>
              <a:t>NUKREIPTUMAS Į KITĄ</a:t>
            </a:r>
          </a:p>
        </p:txBody>
      </p:sp>
      <p:cxnSp>
        <p:nvCxnSpPr>
          <p:cNvPr id="2" name="Straight Connector 1">
            <a:extLst>
              <a:ext uri="{FF2B5EF4-FFF2-40B4-BE49-F238E27FC236}">
                <a16:creationId xmlns:a16="http://schemas.microsoft.com/office/drawing/2014/main" id="{E392CE25-FE73-8D54-368A-CBB6A46455B9}"/>
              </a:ext>
            </a:extLst>
          </p:cNvPr>
          <p:cNvCxnSpPr>
            <a:cxnSpLocks/>
          </p:cNvCxnSpPr>
          <p:nvPr/>
        </p:nvCxnSpPr>
        <p:spPr>
          <a:xfrm>
            <a:off x="3057425" y="1094704"/>
            <a:ext cx="0" cy="5592237"/>
          </a:xfrm>
          <a:prstGeom prst="line">
            <a:avLst/>
          </a:prstGeom>
        </p:spPr>
        <p:style>
          <a:lnRef idx="3">
            <a:schemeClr val="accent5"/>
          </a:lnRef>
          <a:fillRef idx="0">
            <a:schemeClr val="accent5"/>
          </a:fillRef>
          <a:effectRef idx="2">
            <a:schemeClr val="accent5"/>
          </a:effectRef>
          <a:fontRef idx="minor">
            <a:schemeClr val="tx1"/>
          </a:fontRef>
        </p:style>
      </p:cxnSp>
      <p:cxnSp>
        <p:nvCxnSpPr>
          <p:cNvPr id="4" name="Straight Connector 3">
            <a:extLst>
              <a:ext uri="{FF2B5EF4-FFF2-40B4-BE49-F238E27FC236}">
                <a16:creationId xmlns:a16="http://schemas.microsoft.com/office/drawing/2014/main" id="{6337906A-C8FC-A417-F5D3-82861B6F5DBC}"/>
              </a:ext>
            </a:extLst>
          </p:cNvPr>
          <p:cNvCxnSpPr>
            <a:cxnSpLocks/>
          </p:cNvCxnSpPr>
          <p:nvPr/>
        </p:nvCxnSpPr>
        <p:spPr>
          <a:xfrm>
            <a:off x="9259438" y="1094704"/>
            <a:ext cx="0" cy="5592237"/>
          </a:xfrm>
          <a:prstGeom prst="line">
            <a:avLst/>
          </a:prstGeom>
        </p:spPr>
        <p:style>
          <a:lnRef idx="3">
            <a:schemeClr val="accent5"/>
          </a:lnRef>
          <a:fillRef idx="0">
            <a:schemeClr val="accent5"/>
          </a:fillRef>
          <a:effectRef idx="2">
            <a:schemeClr val="accent5"/>
          </a:effectRef>
          <a:fontRef idx="minor">
            <a:schemeClr val="tx1"/>
          </a:fontRef>
        </p:style>
      </p:cxnSp>
      <p:sp>
        <p:nvSpPr>
          <p:cNvPr id="6" name="TextBox 5">
            <a:extLst>
              <a:ext uri="{FF2B5EF4-FFF2-40B4-BE49-F238E27FC236}">
                <a16:creationId xmlns:a16="http://schemas.microsoft.com/office/drawing/2014/main" id="{E3261274-85E1-8DEB-BCAA-0A83D26FABEE}"/>
              </a:ext>
            </a:extLst>
          </p:cNvPr>
          <p:cNvSpPr txBox="1"/>
          <p:nvPr/>
        </p:nvSpPr>
        <p:spPr>
          <a:xfrm>
            <a:off x="217920" y="3389118"/>
            <a:ext cx="2728046" cy="2616101"/>
          </a:xfrm>
          <a:prstGeom prst="rect">
            <a:avLst/>
          </a:prstGeom>
          <a:noFill/>
        </p:spPr>
        <p:txBody>
          <a:bodyPr wrap="square">
            <a:spAutoFit/>
          </a:bodyPr>
          <a:lstStyle/>
          <a:p>
            <a:pPr algn="ctr"/>
            <a:r>
              <a:rPr lang="lt-LT" altLang="lt-LT" sz="2400" b="1" i="1" dirty="0">
                <a:ea typeface="Times New Roman" panose="02020603050405020304" pitchFamily="18" charset="0"/>
              </a:rPr>
              <a:t>Rekursyvusis l.</a:t>
            </a:r>
          </a:p>
          <a:p>
            <a:pPr algn="ctr"/>
            <a:r>
              <a:rPr lang="lt-LT" altLang="lt-LT" sz="2000" dirty="0">
                <a:ea typeface="Times New Roman" panose="02020603050405020304" pitchFamily="18" charset="0"/>
              </a:rPr>
              <a:t>Savų ir svetimų apvalkalų dauginimasis (</a:t>
            </a:r>
            <a:r>
              <a:rPr lang="lt-LT" altLang="lt-LT" sz="2000" dirty="0" err="1">
                <a:ea typeface="Times New Roman" panose="02020603050405020304" pitchFamily="18" charset="0"/>
              </a:rPr>
              <a:t>ekstensyv</a:t>
            </a:r>
            <a:r>
              <a:rPr lang="lt-LT" altLang="lt-LT" sz="2000" dirty="0">
                <a:ea typeface="Times New Roman" panose="02020603050405020304" pitchFamily="18" charset="0"/>
              </a:rPr>
              <a:t>.)</a:t>
            </a:r>
          </a:p>
          <a:p>
            <a:pPr algn="ctr"/>
            <a:endParaRPr lang="lt-LT" altLang="lt-LT" sz="2000" dirty="0">
              <a:ea typeface="Times New Roman" panose="02020603050405020304" pitchFamily="18" charset="0"/>
            </a:endParaRPr>
          </a:p>
          <a:p>
            <a:pPr algn="ctr"/>
            <a:r>
              <a:rPr lang="lt-LT" altLang="lt-LT" sz="2000" dirty="0">
                <a:ea typeface="Times New Roman" panose="02020603050405020304" pitchFamily="18" charset="0"/>
              </a:rPr>
              <a:t>(paviršių kontaktas)</a:t>
            </a:r>
          </a:p>
          <a:p>
            <a:pPr algn="ctr"/>
            <a:endParaRPr lang="lt-LT" altLang="lt-LT" sz="2000" b="1" i="1" dirty="0">
              <a:ea typeface="Times New Roman" panose="02020603050405020304" pitchFamily="18" charset="0"/>
            </a:endParaRPr>
          </a:p>
        </p:txBody>
      </p:sp>
      <p:sp>
        <p:nvSpPr>
          <p:cNvPr id="12" name="Oval 11">
            <a:extLst>
              <a:ext uri="{FF2B5EF4-FFF2-40B4-BE49-F238E27FC236}">
                <a16:creationId xmlns:a16="http://schemas.microsoft.com/office/drawing/2014/main" id="{455BB29F-1211-24E7-1F17-BECCBD8D7809}"/>
              </a:ext>
            </a:extLst>
          </p:cNvPr>
          <p:cNvSpPr/>
          <p:nvPr/>
        </p:nvSpPr>
        <p:spPr>
          <a:xfrm>
            <a:off x="3437435" y="1041435"/>
            <a:ext cx="649037" cy="583946"/>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lt-LT"/>
          </a:p>
        </p:txBody>
      </p:sp>
    </p:spTree>
    <p:extLst>
      <p:ext uri="{BB962C8B-B14F-4D97-AF65-F5344CB8AC3E}">
        <p14:creationId xmlns:p14="http://schemas.microsoft.com/office/powerpoint/2010/main" val="811157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D9BCF-B1B9-CD51-0490-18DC4A9DE55D}"/>
              </a:ext>
            </a:extLst>
          </p:cNvPr>
          <p:cNvSpPr>
            <a:spLocks noGrp="1"/>
          </p:cNvSpPr>
          <p:nvPr>
            <p:ph type="title"/>
          </p:nvPr>
        </p:nvSpPr>
        <p:spPr/>
        <p:txBody>
          <a:bodyPr/>
          <a:lstStyle/>
          <a:p>
            <a:r>
              <a:rPr lang="lt-LT" dirty="0"/>
              <a:t>Kūno-taško </a:t>
            </a:r>
            <a:r>
              <a:rPr lang="lt-LT" dirty="0" err="1"/>
              <a:t>figūralusis</a:t>
            </a:r>
            <a:r>
              <a:rPr lang="lt-LT" dirty="0"/>
              <a:t> takas</a:t>
            </a:r>
          </a:p>
        </p:txBody>
      </p:sp>
      <p:sp>
        <p:nvSpPr>
          <p:cNvPr id="3" name="Content Placeholder 2">
            <a:extLst>
              <a:ext uri="{FF2B5EF4-FFF2-40B4-BE49-F238E27FC236}">
                <a16:creationId xmlns:a16="http://schemas.microsoft.com/office/drawing/2014/main" id="{D2DFE9B9-F1CC-CC65-66A8-FFC83CE90669}"/>
              </a:ext>
            </a:extLst>
          </p:cNvPr>
          <p:cNvSpPr>
            <a:spLocks noGrp="1"/>
          </p:cNvSpPr>
          <p:nvPr>
            <p:ph idx="1"/>
          </p:nvPr>
        </p:nvSpPr>
        <p:spPr/>
        <p:txBody>
          <a:bodyPr/>
          <a:lstStyle/>
          <a:p>
            <a:r>
              <a:rPr lang="lt-LT" dirty="0"/>
              <a:t>Pozicijos prisiėmimas</a:t>
            </a:r>
          </a:p>
          <a:p>
            <a:r>
              <a:rPr lang="lt-LT" dirty="0"/>
              <a:t>Požiūrio taško, iš kurio stebimi pasaulio objektai, prisiėmimas</a:t>
            </a:r>
          </a:p>
          <a:p>
            <a:r>
              <a:rPr lang="lt-LT" dirty="0"/>
              <a:t>Orientacijos erdvėje įgijimas</a:t>
            </a:r>
          </a:p>
          <a:p>
            <a:r>
              <a:rPr lang="lt-LT" dirty="0"/>
              <a:t>Sąveika su kitais kūnais</a:t>
            </a:r>
          </a:p>
          <a:p>
            <a:r>
              <a:rPr lang="lt-LT" dirty="0" err="1"/>
              <a:t>Deiktiniai</a:t>
            </a:r>
            <a:r>
              <a:rPr lang="lt-LT" dirty="0"/>
              <a:t> įspaudai – erdvinės orientacijos ir juslinių patyrimų atmintis</a:t>
            </a:r>
          </a:p>
        </p:txBody>
      </p:sp>
    </p:spTree>
    <p:extLst>
      <p:ext uri="{BB962C8B-B14F-4D97-AF65-F5344CB8AC3E}">
        <p14:creationId xmlns:p14="http://schemas.microsoft.com/office/powerpoint/2010/main" val="232415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2BB86-4AF9-55EC-5CE8-8B728FCC078C}"/>
              </a:ext>
            </a:extLst>
          </p:cNvPr>
          <p:cNvSpPr>
            <a:spLocks noGrp="1"/>
          </p:cNvSpPr>
          <p:nvPr>
            <p:ph type="title"/>
          </p:nvPr>
        </p:nvSpPr>
        <p:spPr/>
        <p:txBody>
          <a:bodyPr/>
          <a:lstStyle/>
          <a:p>
            <a:r>
              <a:rPr lang="lt-LT" dirty="0"/>
              <a:t>Kūno-apvalkalo </a:t>
            </a:r>
            <a:r>
              <a:rPr lang="lt-LT" dirty="0" err="1"/>
              <a:t>figūralusis</a:t>
            </a:r>
            <a:r>
              <a:rPr lang="lt-LT" dirty="0"/>
              <a:t> takas</a:t>
            </a:r>
          </a:p>
        </p:txBody>
      </p:sp>
      <p:sp>
        <p:nvSpPr>
          <p:cNvPr id="3" name="Content Placeholder 2">
            <a:extLst>
              <a:ext uri="{FF2B5EF4-FFF2-40B4-BE49-F238E27FC236}">
                <a16:creationId xmlns:a16="http://schemas.microsoft.com/office/drawing/2014/main" id="{29B59734-4A2C-B31A-E19B-7010D6D27F50}"/>
              </a:ext>
            </a:extLst>
          </p:cNvPr>
          <p:cNvSpPr>
            <a:spLocks noGrp="1"/>
          </p:cNvSpPr>
          <p:nvPr>
            <p:ph idx="1"/>
          </p:nvPr>
        </p:nvSpPr>
        <p:spPr>
          <a:xfrm>
            <a:off x="838200" y="1825790"/>
            <a:ext cx="11013374" cy="5032210"/>
          </a:xfrm>
        </p:spPr>
        <p:txBody>
          <a:bodyPr>
            <a:normAutofit/>
          </a:bodyPr>
          <a:lstStyle/>
          <a:p>
            <a:r>
              <a:rPr lang="lt-LT" dirty="0"/>
              <a:t>Palaikymas ir talpinimas – suvienija </a:t>
            </a:r>
            <a:r>
              <a:rPr lang="lt-LT" i="1" dirty="0"/>
              <a:t>Aš </a:t>
            </a:r>
            <a:r>
              <a:rPr lang="lt-LT" dirty="0"/>
              <a:t>vidinius judėjimus ir įtampas</a:t>
            </a:r>
          </a:p>
          <a:p>
            <a:r>
              <a:rPr lang="lt-LT" dirty="0"/>
              <a:t>Filtravimas – slopina patekimą ir užtikrina pralaidumą; įveda skirtį savas / svetimas</a:t>
            </a:r>
          </a:p>
          <a:p>
            <a:r>
              <a:rPr lang="lt-LT" dirty="0"/>
              <a:t>Suvedimas į visybę – suvienija visus dirgiklius, pojūčius; kuria jungtis tarp visų pojūčių</a:t>
            </a:r>
          </a:p>
          <a:p>
            <a:r>
              <a:rPr lang="lt-LT" dirty="0"/>
              <a:t>Formos suteikimas</a:t>
            </a:r>
          </a:p>
          <a:p>
            <a:r>
              <a:rPr lang="lt-LT" dirty="0"/>
              <a:t>Įrašymo paviršius – sužadinimai (dirginimai) išlieka kūniškos atminties pavidalu. Įsispaudžia kūne kaip pėdsakai (tatuiruotė, nudegimas)</a:t>
            </a:r>
          </a:p>
        </p:txBody>
      </p:sp>
    </p:spTree>
    <p:extLst>
      <p:ext uri="{BB962C8B-B14F-4D97-AF65-F5344CB8AC3E}">
        <p14:creationId xmlns:p14="http://schemas.microsoft.com/office/powerpoint/2010/main" val="2011251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BB4C66FE-3634-DD09-B35D-AEECC50B900A}"/>
              </a:ext>
            </a:extLst>
          </p:cNvPr>
          <p:cNvGrpSpPr/>
          <p:nvPr/>
        </p:nvGrpSpPr>
        <p:grpSpPr>
          <a:xfrm>
            <a:off x="2764827" y="1123841"/>
            <a:ext cx="6270114" cy="6027467"/>
            <a:chOff x="2198117" y="1631087"/>
            <a:chExt cx="6270114" cy="6027467"/>
          </a:xfrm>
        </p:grpSpPr>
        <p:sp>
          <p:nvSpPr>
            <p:cNvPr id="3" name="Rectangle 4">
              <a:extLst>
                <a:ext uri="{FF2B5EF4-FFF2-40B4-BE49-F238E27FC236}">
                  <a16:creationId xmlns:a16="http://schemas.microsoft.com/office/drawing/2014/main" id="{EBE0F043-CB01-F646-29FD-9F5B25C5979E}"/>
                </a:ext>
              </a:extLst>
            </p:cNvPr>
            <p:cNvSpPr>
              <a:spLocks noChangeArrowheads="1"/>
            </p:cNvSpPr>
            <p:nvPr/>
          </p:nvSpPr>
          <p:spPr bwMode="auto">
            <a:xfrm>
              <a:off x="2198117" y="1631087"/>
              <a:ext cx="357785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kumimoji="0" lang="lt-LT" altLang="lt-LT" sz="2400" i="1" u="none" strike="noStrike" cap="none" normalizeH="0" baseline="0" dirty="0">
                  <a:ln>
                    <a:noFill/>
                  </a:ln>
                  <a:effectLst/>
                  <a:latin typeface="+mn-lt"/>
                  <a:ea typeface="Times New Roman" panose="02020603050405020304" pitchFamily="18" charset="0"/>
                </a:rPr>
                <a:t>Kūnas-apvalkalas</a:t>
              </a: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r>
                <a:rPr lang="lt-LT" altLang="lt-LT" sz="2000" b="1" dirty="0">
                  <a:latin typeface="+mn-lt"/>
                  <a:ea typeface="Times New Roman" panose="02020603050405020304" pitchFamily="18" charset="0"/>
                </a:rPr>
                <a:t>P</a:t>
              </a:r>
              <a:r>
                <a:rPr kumimoji="0" lang="lt-LT" altLang="lt-LT" sz="2000" b="1" i="0" u="none" strike="noStrike" cap="none" normalizeH="0" baseline="0" dirty="0">
                  <a:ln>
                    <a:noFill/>
                  </a:ln>
                  <a:effectLst/>
                  <a:latin typeface="+mn-lt"/>
                  <a:ea typeface="Times New Roman" panose="02020603050405020304" pitchFamily="18" charset="0"/>
                </a:rPr>
                <a:t>aviršiaus deformacija</a:t>
              </a: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7" name="TextBox 6">
              <a:extLst>
                <a:ext uri="{FF2B5EF4-FFF2-40B4-BE49-F238E27FC236}">
                  <a16:creationId xmlns:a16="http://schemas.microsoft.com/office/drawing/2014/main" id="{826CF345-A1C2-E852-51E6-67C52A424947}"/>
                </a:ext>
              </a:extLst>
            </p:cNvPr>
            <p:cNvSpPr txBox="1"/>
            <p:nvPr/>
          </p:nvSpPr>
          <p:spPr>
            <a:xfrm>
              <a:off x="5680275" y="1638767"/>
              <a:ext cx="2787956" cy="769441"/>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Gyvasis kūnas</a:t>
              </a:r>
            </a:p>
            <a:p>
              <a:pPr algn="ctr"/>
              <a:r>
                <a:rPr lang="lt-LT" altLang="lt-LT" sz="2000" b="1" dirty="0">
                  <a:ea typeface="Times New Roman" panose="02020603050405020304" pitchFamily="18" charset="0"/>
                </a:rPr>
                <a:t>Vidiniai judesiai</a:t>
              </a:r>
              <a:endParaRPr kumimoji="0" lang="lt-LT" altLang="lt-LT" sz="2000" b="1" u="none" strike="noStrike" cap="none" normalizeH="0" baseline="0" dirty="0">
                <a:ln>
                  <a:noFill/>
                </a:ln>
                <a:effectLst/>
                <a:latin typeface="+mn-lt"/>
                <a:ea typeface="Times New Roman" panose="02020603050405020304" pitchFamily="18" charset="0"/>
              </a:endParaRPr>
            </a:p>
          </p:txBody>
        </p:sp>
        <p:sp>
          <p:nvSpPr>
            <p:cNvPr id="8" name="Rectangle 4">
              <a:extLst>
                <a:ext uri="{FF2B5EF4-FFF2-40B4-BE49-F238E27FC236}">
                  <a16:creationId xmlns:a16="http://schemas.microsoft.com/office/drawing/2014/main" id="{2CAEEF4F-EA81-F91E-04F0-86F09BCB26AA}"/>
                </a:ext>
              </a:extLst>
            </p:cNvPr>
            <p:cNvSpPr>
              <a:spLocks noChangeArrowheads="1"/>
            </p:cNvSpPr>
            <p:nvPr/>
          </p:nvSpPr>
          <p:spPr bwMode="auto">
            <a:xfrm>
              <a:off x="3075535" y="4734677"/>
              <a:ext cx="2114159"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i="1" u="none" strike="noStrike" cap="none" normalizeH="0" baseline="0" dirty="0">
                  <a:ln>
                    <a:noFill/>
                  </a:ln>
                  <a:effectLst/>
                  <a:latin typeface="+mn-lt"/>
                  <a:ea typeface="Times New Roman" panose="02020603050405020304" pitchFamily="18" charset="0"/>
                </a:rPr>
                <a:t>Kūnas-ertmė</a:t>
              </a: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000" b="1" i="0" u="none" strike="noStrike" cap="none" normalizeH="0" baseline="0" dirty="0">
                  <a:ln>
                    <a:noFill/>
                  </a:ln>
                  <a:effectLst/>
                  <a:latin typeface="+mn-lt"/>
                  <a:ea typeface="Times New Roman" panose="02020603050405020304" pitchFamily="18" charset="0"/>
                </a:rPr>
                <a:t> </a:t>
              </a:r>
              <a:r>
                <a:rPr kumimoji="0" lang="lt-LT" altLang="lt-LT" sz="2000" b="1" u="none" strike="noStrike" cap="none" normalizeH="0" baseline="0" dirty="0">
                  <a:ln>
                    <a:noFill/>
                  </a:ln>
                  <a:effectLst/>
                  <a:latin typeface="+mn-lt"/>
                  <a:ea typeface="Times New Roman" panose="02020603050405020304" pitchFamily="18" charset="0"/>
                </a:rPr>
                <a:t>Vidinis su(</a:t>
              </a:r>
              <a:r>
                <a:rPr kumimoji="0" lang="lt-LT" altLang="lt-LT" sz="2000" b="1" u="none" strike="noStrike" cap="none" normalizeH="0" baseline="0" dirty="0" err="1">
                  <a:ln>
                    <a:noFill/>
                  </a:ln>
                  <a:effectLst/>
                  <a:latin typeface="+mn-lt"/>
                  <a:ea typeface="Times New Roman" panose="02020603050405020304" pitchFamily="18" charset="0"/>
                </a:rPr>
                <a:t>si</a:t>
              </a:r>
              <a:r>
                <a:rPr kumimoji="0" lang="lt-LT" altLang="lt-LT" sz="2000" b="1" u="none" strike="noStrike" cap="none" normalizeH="0" baseline="0" dirty="0">
                  <a:ln>
                    <a:noFill/>
                  </a:ln>
                  <a:effectLst/>
                  <a:latin typeface="+mn-lt"/>
                  <a:ea typeface="Times New Roman" panose="02020603050405020304" pitchFamily="18" charset="0"/>
                </a:rPr>
                <a:t>)dirginimas</a:t>
              </a:r>
              <a:endParaRPr kumimoji="0" lang="lt-LT" altLang="lt-LT" sz="2000" b="1" i="0" u="none" strike="noStrike" cap="none" normalizeH="0" baseline="0" dirty="0">
                <a:ln>
                  <a:noFill/>
                </a:ln>
                <a:effectLst/>
                <a:latin typeface="+mn-l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lt-LT" altLang="lt-LT" sz="2400" b="1" i="0" u="none" strike="noStrike" cap="none" normalizeH="0" baseline="0" dirty="0">
                <a:ln>
                  <a:noFill/>
                </a:ln>
                <a:effectLst/>
                <a:latin typeface="+mn-lt"/>
                <a:ea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lt-LT" altLang="lt-LT" sz="2400" b="0"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lt-LT" altLang="lt-LT" sz="2400" dirty="0">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t-LT" altLang="lt-LT" sz="24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lt-LT" altLang="lt-LT" sz="2400" b="1" i="0" u="none" strike="noStrike" cap="none" normalizeH="0" baseline="0" dirty="0">
                  <a:ln>
                    <a:noFill/>
                  </a:ln>
                  <a:effectLst/>
                  <a:latin typeface="+mn-lt"/>
                  <a:ea typeface="Times New Roman" panose="02020603050405020304" pitchFamily="18" charset="0"/>
                </a:rPr>
                <a:t> </a:t>
              </a:r>
              <a:endParaRPr kumimoji="0" lang="lt-LT" altLang="lt-LT" sz="2400" b="0" i="1" u="none" strike="noStrike" cap="none" normalizeH="0" baseline="0" dirty="0">
                <a:ln>
                  <a:noFill/>
                </a:ln>
                <a:effectLst/>
                <a:latin typeface="+mn-lt"/>
              </a:endParaRPr>
            </a:p>
          </p:txBody>
        </p:sp>
        <p:sp>
          <p:nvSpPr>
            <p:cNvPr id="9" name="TextBox 8">
              <a:extLst>
                <a:ext uri="{FF2B5EF4-FFF2-40B4-BE49-F238E27FC236}">
                  <a16:creationId xmlns:a16="http://schemas.microsoft.com/office/drawing/2014/main" id="{605DE8F5-0EAC-2DD5-9A9C-31FBA655212C}"/>
                </a:ext>
              </a:extLst>
            </p:cNvPr>
            <p:cNvSpPr txBox="1"/>
            <p:nvPr/>
          </p:nvSpPr>
          <p:spPr>
            <a:xfrm>
              <a:off x="5586872" y="4734677"/>
              <a:ext cx="2574673" cy="1138773"/>
            </a:xfrm>
            <a:prstGeom prst="rect">
              <a:avLst/>
            </a:prstGeom>
            <a:noFill/>
          </p:spPr>
          <p:txBody>
            <a:bodyPr wrap="square">
              <a:spAutoFit/>
            </a:bodyPr>
            <a:lstStyle/>
            <a:p>
              <a:pPr algn="ctr"/>
              <a:r>
                <a:rPr kumimoji="0" lang="lt-LT" altLang="lt-LT" sz="2400" i="1" u="none" strike="noStrike" cap="none" normalizeH="0" baseline="0" dirty="0">
                  <a:ln>
                    <a:noFill/>
                  </a:ln>
                  <a:effectLst/>
                  <a:latin typeface="+mn-lt"/>
                  <a:ea typeface="Times New Roman" panose="02020603050405020304" pitchFamily="18" charset="0"/>
                </a:rPr>
                <a:t>Kūnas-atskaitos </a:t>
              </a:r>
              <a:br>
                <a:rPr kumimoji="0" lang="lt-LT" altLang="lt-LT" sz="2400" i="1" u="none" strike="noStrike" cap="none" normalizeH="0" baseline="0" dirty="0">
                  <a:ln>
                    <a:noFill/>
                  </a:ln>
                  <a:effectLst/>
                  <a:latin typeface="+mn-lt"/>
                  <a:ea typeface="Times New Roman" panose="02020603050405020304" pitchFamily="18" charset="0"/>
                </a:rPr>
              </a:br>
              <a:r>
                <a:rPr kumimoji="0" lang="lt-LT" altLang="lt-LT" sz="2400" i="1" u="none" strike="noStrike" cap="none" normalizeH="0" baseline="0" dirty="0">
                  <a:ln>
                    <a:noFill/>
                  </a:ln>
                  <a:effectLst/>
                  <a:latin typeface="+mn-lt"/>
                  <a:ea typeface="Times New Roman" panose="02020603050405020304" pitchFamily="18" charset="0"/>
                </a:rPr>
                <a:t>taškas</a:t>
              </a:r>
            </a:p>
            <a:p>
              <a:pPr algn="ctr"/>
              <a:r>
                <a:rPr lang="lt-LT" altLang="lt-LT" sz="2000" b="1" dirty="0">
                  <a:ea typeface="Times New Roman" panose="02020603050405020304" pitchFamily="18" charset="0"/>
                </a:rPr>
                <a:t>Kilnojimasis</a:t>
              </a:r>
              <a:endParaRPr kumimoji="0" lang="lt-LT" altLang="lt-LT" sz="2000" b="1" u="none" strike="noStrike" cap="none" normalizeH="0" baseline="0" dirty="0">
                <a:ln>
                  <a:noFill/>
                </a:ln>
                <a:effectLst/>
                <a:latin typeface="+mn-lt"/>
                <a:ea typeface="Times New Roman" panose="02020603050405020304" pitchFamily="18" charset="0"/>
              </a:endParaRPr>
            </a:p>
          </p:txBody>
        </p:sp>
        <p:grpSp>
          <p:nvGrpSpPr>
            <p:cNvPr id="12" name="Grupė 7">
              <a:extLst>
                <a:ext uri="{FF2B5EF4-FFF2-40B4-BE49-F238E27FC236}">
                  <a16:creationId xmlns:a16="http://schemas.microsoft.com/office/drawing/2014/main" id="{5B8CD002-005A-3D78-4116-56A1B8D7C64A}"/>
                </a:ext>
              </a:extLst>
            </p:cNvPr>
            <p:cNvGrpSpPr/>
            <p:nvPr/>
          </p:nvGrpSpPr>
          <p:grpSpPr>
            <a:xfrm>
              <a:off x="5248333" y="3435458"/>
              <a:ext cx="942159" cy="922887"/>
              <a:chOff x="5309577" y="4219017"/>
              <a:chExt cx="1256665" cy="1255398"/>
            </a:xfrm>
          </p:grpSpPr>
          <p:cxnSp>
            <p:nvCxnSpPr>
              <p:cNvPr id="13" name="Tiesioji rodyklės jungtis 8">
                <a:extLst>
                  <a:ext uri="{FF2B5EF4-FFF2-40B4-BE49-F238E27FC236}">
                    <a16:creationId xmlns:a16="http://schemas.microsoft.com/office/drawing/2014/main" id="{D729E8FF-F2B8-3FC7-F2A1-68F34240E840}"/>
                  </a:ext>
                </a:extLst>
              </p:cNvPr>
              <p:cNvCxnSpPr>
                <a:cxnSpLocks/>
              </p:cNvCxnSpPr>
              <p:nvPr/>
            </p:nvCxnSpPr>
            <p:spPr>
              <a:xfrm flipH="1">
                <a:off x="5309577" y="4219020"/>
                <a:ext cx="1161416" cy="1255395"/>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cxnSp>
            <p:nvCxnSpPr>
              <p:cNvPr id="14" name="Tiesioji rodyklės jungtis 9">
                <a:extLst>
                  <a:ext uri="{FF2B5EF4-FFF2-40B4-BE49-F238E27FC236}">
                    <a16:creationId xmlns:a16="http://schemas.microsoft.com/office/drawing/2014/main" id="{395937CB-EFAB-170E-15B3-CB79C0067382}"/>
                  </a:ext>
                </a:extLst>
              </p:cNvPr>
              <p:cNvCxnSpPr>
                <a:cxnSpLocks/>
              </p:cNvCxnSpPr>
              <p:nvPr/>
            </p:nvCxnSpPr>
            <p:spPr>
              <a:xfrm>
                <a:off x="5309577" y="4219017"/>
                <a:ext cx="1256665" cy="1255218"/>
              </a:xfrm>
              <a:prstGeom prst="straightConnector1">
                <a:avLst/>
              </a:prstGeom>
              <a:ln w="28575">
                <a:headEnd type="triangle"/>
                <a:tailEnd type="triangle"/>
              </a:ln>
            </p:spPr>
            <p:style>
              <a:lnRef idx="1">
                <a:schemeClr val="dk1"/>
              </a:lnRef>
              <a:fillRef idx="0">
                <a:schemeClr val="dk1"/>
              </a:fillRef>
              <a:effectRef idx="0">
                <a:schemeClr val="dk1"/>
              </a:effectRef>
              <a:fontRef idx="minor">
                <a:schemeClr val="tx1"/>
              </a:fontRef>
            </p:style>
          </p:cxnSp>
        </p:grpSp>
      </p:grpSp>
      <p:grpSp>
        <p:nvGrpSpPr>
          <p:cNvPr id="55" name="Group 54">
            <a:extLst>
              <a:ext uri="{FF2B5EF4-FFF2-40B4-BE49-F238E27FC236}">
                <a16:creationId xmlns:a16="http://schemas.microsoft.com/office/drawing/2014/main" id="{D3B3F576-60DD-8B08-E93F-F28D12883D8D}"/>
              </a:ext>
            </a:extLst>
          </p:cNvPr>
          <p:cNvGrpSpPr/>
          <p:nvPr/>
        </p:nvGrpSpPr>
        <p:grpSpPr>
          <a:xfrm>
            <a:off x="4068949" y="5641611"/>
            <a:ext cx="969609" cy="891070"/>
            <a:chOff x="1219984" y="3628452"/>
            <a:chExt cx="969609" cy="891070"/>
          </a:xfrm>
        </p:grpSpPr>
        <p:sp>
          <p:nvSpPr>
            <p:cNvPr id="30" name="Oval 29">
              <a:extLst>
                <a:ext uri="{FF2B5EF4-FFF2-40B4-BE49-F238E27FC236}">
                  <a16:creationId xmlns:a16="http://schemas.microsoft.com/office/drawing/2014/main" id="{CF4EE28D-2105-9F95-916B-C831A19CA8E6}"/>
                </a:ext>
              </a:extLst>
            </p:cNvPr>
            <p:cNvSpPr/>
            <p:nvPr/>
          </p:nvSpPr>
          <p:spPr>
            <a:xfrm>
              <a:off x="1219984" y="3628452"/>
              <a:ext cx="969609" cy="891070"/>
            </a:xfrm>
            <a:prstGeom prst="ellipse">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lt-LT"/>
            </a:p>
          </p:txBody>
        </p:sp>
        <p:cxnSp>
          <p:nvCxnSpPr>
            <p:cNvPr id="31" name="Straight Arrow Connector 30">
              <a:extLst>
                <a:ext uri="{FF2B5EF4-FFF2-40B4-BE49-F238E27FC236}">
                  <a16:creationId xmlns:a16="http://schemas.microsoft.com/office/drawing/2014/main" id="{AFA35D9C-788A-BC2C-FF99-E7CF57590E7C}"/>
                </a:ext>
              </a:extLst>
            </p:cNvPr>
            <p:cNvCxnSpPr/>
            <p:nvPr/>
          </p:nvCxnSpPr>
          <p:spPr>
            <a:xfrm>
              <a:off x="1407739" y="4039477"/>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33" name="Straight Connector 32">
              <a:extLst>
                <a:ext uri="{FF2B5EF4-FFF2-40B4-BE49-F238E27FC236}">
                  <a16:creationId xmlns:a16="http://schemas.microsoft.com/office/drawing/2014/main" id="{8E713715-26A6-6300-5F0E-534D92B2703D}"/>
                </a:ext>
              </a:extLst>
            </p:cNvPr>
            <p:cNvCxnSpPr>
              <a:stCxn id="30" idx="7"/>
              <a:endCxn id="30" idx="4"/>
            </p:cNvCxnSpPr>
            <p:nvPr/>
          </p:nvCxnSpPr>
          <p:spPr>
            <a:xfrm flipH="1">
              <a:off x="1704789" y="3758946"/>
              <a:ext cx="342808" cy="760576"/>
            </a:xfrm>
            <a:prstGeom prst="line">
              <a:avLst/>
            </a:prstGeom>
          </p:spPr>
          <p:style>
            <a:lnRef idx="2">
              <a:schemeClr val="accent5"/>
            </a:lnRef>
            <a:fillRef idx="0">
              <a:schemeClr val="accent5"/>
            </a:fillRef>
            <a:effectRef idx="1">
              <a:schemeClr val="accent5"/>
            </a:effectRef>
            <a:fontRef idx="minor">
              <a:schemeClr val="tx1"/>
            </a:fontRef>
          </p:style>
        </p:cxnSp>
        <p:cxnSp>
          <p:nvCxnSpPr>
            <p:cNvPr id="34" name="Straight Connector 33">
              <a:extLst>
                <a:ext uri="{FF2B5EF4-FFF2-40B4-BE49-F238E27FC236}">
                  <a16:creationId xmlns:a16="http://schemas.microsoft.com/office/drawing/2014/main" id="{82477445-36CF-0E60-F057-FBA64AD59F6D}"/>
                </a:ext>
              </a:extLst>
            </p:cNvPr>
            <p:cNvCxnSpPr>
              <a:cxnSpLocks/>
            </p:cNvCxnSpPr>
            <p:nvPr/>
          </p:nvCxnSpPr>
          <p:spPr>
            <a:xfrm>
              <a:off x="1387033" y="3747762"/>
              <a:ext cx="484226" cy="446094"/>
            </a:xfrm>
            <a:prstGeom prst="line">
              <a:avLst/>
            </a:prstGeom>
          </p:spPr>
          <p:style>
            <a:lnRef idx="2">
              <a:schemeClr val="accent5"/>
            </a:lnRef>
            <a:fillRef idx="0">
              <a:schemeClr val="accent5"/>
            </a:fillRef>
            <a:effectRef idx="1">
              <a:schemeClr val="accent5"/>
            </a:effectRef>
            <a:fontRef idx="minor">
              <a:schemeClr val="tx1"/>
            </a:fontRef>
          </p:style>
        </p:cxnSp>
        <p:cxnSp>
          <p:nvCxnSpPr>
            <p:cNvPr id="36" name="Straight Arrow Connector 35">
              <a:extLst>
                <a:ext uri="{FF2B5EF4-FFF2-40B4-BE49-F238E27FC236}">
                  <a16:creationId xmlns:a16="http://schemas.microsoft.com/office/drawing/2014/main" id="{AF9C5FF8-1FD4-6A5E-9476-5A61C6AF76CF}"/>
                </a:ext>
              </a:extLst>
            </p:cNvPr>
            <p:cNvCxnSpPr>
              <a:cxnSpLocks/>
            </p:cNvCxnSpPr>
            <p:nvPr/>
          </p:nvCxnSpPr>
          <p:spPr>
            <a:xfrm>
              <a:off x="1689789" y="3750185"/>
              <a:ext cx="70011" cy="220624"/>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2" name="TextBox 21">
            <a:extLst>
              <a:ext uri="{FF2B5EF4-FFF2-40B4-BE49-F238E27FC236}">
                <a16:creationId xmlns:a16="http://schemas.microsoft.com/office/drawing/2014/main" id="{B4B77E14-C8F5-D121-D620-399CEB7F41E4}"/>
              </a:ext>
            </a:extLst>
          </p:cNvPr>
          <p:cNvSpPr txBox="1"/>
          <p:nvPr/>
        </p:nvSpPr>
        <p:spPr>
          <a:xfrm>
            <a:off x="9259438" y="1167599"/>
            <a:ext cx="2600919" cy="1446550"/>
          </a:xfrm>
          <a:prstGeom prst="rect">
            <a:avLst/>
          </a:prstGeom>
          <a:noFill/>
        </p:spPr>
        <p:txBody>
          <a:bodyPr wrap="square">
            <a:spAutoFit/>
          </a:bodyPr>
          <a:lstStyle/>
          <a:p>
            <a:pPr algn="ctr"/>
            <a:r>
              <a:rPr lang="lt-LT" altLang="lt-LT" sz="2400" b="1" i="1" dirty="0" err="1">
                <a:ea typeface="Times New Roman" panose="02020603050405020304" pitchFamily="18" charset="0"/>
              </a:rPr>
              <a:t>Netranzityvinis</a:t>
            </a:r>
            <a:r>
              <a:rPr lang="lt-LT" altLang="lt-LT" sz="2400" b="1" i="1" dirty="0">
                <a:ea typeface="Times New Roman" panose="02020603050405020304" pitchFamily="18" charset="0"/>
              </a:rPr>
              <a:t> laukas</a:t>
            </a:r>
          </a:p>
          <a:p>
            <a:pPr algn="ctr"/>
            <a:r>
              <a:rPr lang="lt-LT" altLang="lt-LT" sz="2000" dirty="0">
                <a:ea typeface="Times New Roman" panose="02020603050405020304" pitchFamily="18" charset="0"/>
              </a:rPr>
              <a:t>Lauko centras </a:t>
            </a:r>
            <a:r>
              <a:rPr lang="lt-LT" altLang="lt-LT" sz="2000" dirty="0">
                <a:ea typeface="Times New Roman" panose="02020603050405020304" pitchFamily="18" charset="0"/>
                <a:cs typeface="Times New Roman" panose="02020603050405020304" pitchFamily="18" charset="0"/>
              </a:rPr>
              <a:t>═ esaties laukas</a:t>
            </a:r>
            <a:endParaRPr kumimoji="0" lang="lt-LT" altLang="lt-LT" sz="2000" u="none" strike="noStrike" cap="none" normalizeH="0" baseline="0" dirty="0">
              <a:ln>
                <a:noFill/>
              </a:ln>
              <a:effectLst/>
              <a:ea typeface="Times New Roman" panose="02020603050405020304" pitchFamily="18" charset="0"/>
            </a:endParaRPr>
          </a:p>
        </p:txBody>
      </p:sp>
      <p:grpSp>
        <p:nvGrpSpPr>
          <p:cNvPr id="27" name="Group 26">
            <a:extLst>
              <a:ext uri="{FF2B5EF4-FFF2-40B4-BE49-F238E27FC236}">
                <a16:creationId xmlns:a16="http://schemas.microsoft.com/office/drawing/2014/main" id="{477660F9-9078-99AD-2DA4-09C407CE6E86}"/>
              </a:ext>
            </a:extLst>
          </p:cNvPr>
          <p:cNvGrpSpPr/>
          <p:nvPr/>
        </p:nvGrpSpPr>
        <p:grpSpPr>
          <a:xfrm>
            <a:off x="3757653" y="1946413"/>
            <a:ext cx="1191573" cy="891070"/>
            <a:chOff x="3506961" y="1385284"/>
            <a:chExt cx="1191573" cy="891070"/>
          </a:xfrm>
        </p:grpSpPr>
        <p:grpSp>
          <p:nvGrpSpPr>
            <p:cNvPr id="54" name="Group 53">
              <a:extLst>
                <a:ext uri="{FF2B5EF4-FFF2-40B4-BE49-F238E27FC236}">
                  <a16:creationId xmlns:a16="http://schemas.microsoft.com/office/drawing/2014/main" id="{15F49E59-516E-F7B4-5183-DC12A89B02A2}"/>
                </a:ext>
              </a:extLst>
            </p:cNvPr>
            <p:cNvGrpSpPr/>
            <p:nvPr/>
          </p:nvGrpSpPr>
          <p:grpSpPr>
            <a:xfrm>
              <a:off x="3506961" y="1385284"/>
              <a:ext cx="1191573" cy="891070"/>
              <a:chOff x="882441" y="1757548"/>
              <a:chExt cx="1191573" cy="891070"/>
            </a:xfrm>
          </p:grpSpPr>
          <p:sp>
            <p:nvSpPr>
              <p:cNvPr id="16" name="Oval 15">
                <a:extLst>
                  <a:ext uri="{FF2B5EF4-FFF2-40B4-BE49-F238E27FC236}">
                    <a16:creationId xmlns:a16="http://schemas.microsoft.com/office/drawing/2014/main" id="{DCC33A5A-5423-B0CA-5B70-B4A06DBC5B05}"/>
                  </a:ext>
                </a:extLst>
              </p:cNvPr>
              <p:cNvSpPr/>
              <p:nvPr/>
            </p:nvSpPr>
            <p:spPr>
              <a:xfrm>
                <a:off x="1104405" y="1757548"/>
                <a:ext cx="969609" cy="89107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dirty="0"/>
              </a:p>
            </p:txBody>
          </p:sp>
          <p:cxnSp>
            <p:nvCxnSpPr>
              <p:cNvPr id="18" name="Straight Arrow Connector 17">
                <a:extLst>
                  <a:ext uri="{FF2B5EF4-FFF2-40B4-BE49-F238E27FC236}">
                    <a16:creationId xmlns:a16="http://schemas.microsoft.com/office/drawing/2014/main" id="{30F6849E-33B1-6373-2EF8-661C58FA9724}"/>
                  </a:ext>
                </a:extLst>
              </p:cNvPr>
              <p:cNvCxnSpPr/>
              <p:nvPr/>
            </p:nvCxnSpPr>
            <p:spPr>
              <a:xfrm>
                <a:off x="882441" y="1776723"/>
                <a:ext cx="239260" cy="154379"/>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cxnSp>
          <p:nvCxnSpPr>
            <p:cNvPr id="23" name="Straight Arrow Connector 22">
              <a:extLst>
                <a:ext uri="{FF2B5EF4-FFF2-40B4-BE49-F238E27FC236}">
                  <a16:creationId xmlns:a16="http://schemas.microsoft.com/office/drawing/2014/main" id="{60832A06-BEC1-F5C8-092E-1E67795EC435}"/>
                </a:ext>
              </a:extLst>
            </p:cNvPr>
            <p:cNvCxnSpPr>
              <a:cxnSpLocks/>
            </p:cNvCxnSpPr>
            <p:nvPr/>
          </p:nvCxnSpPr>
          <p:spPr>
            <a:xfrm flipH="1" flipV="1">
              <a:off x="3980665" y="1722567"/>
              <a:ext cx="466127" cy="31188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grpSp>
      <p:sp>
        <p:nvSpPr>
          <p:cNvPr id="26" name="TextBox 25">
            <a:extLst>
              <a:ext uri="{FF2B5EF4-FFF2-40B4-BE49-F238E27FC236}">
                <a16:creationId xmlns:a16="http://schemas.microsoft.com/office/drawing/2014/main" id="{FF1BFCF0-A1B7-FFB3-96A1-5EE1BD15223F}"/>
              </a:ext>
            </a:extLst>
          </p:cNvPr>
          <p:cNvSpPr txBox="1"/>
          <p:nvPr/>
        </p:nvSpPr>
        <p:spPr>
          <a:xfrm>
            <a:off x="243535" y="1002246"/>
            <a:ext cx="3086691" cy="2062103"/>
          </a:xfrm>
          <a:prstGeom prst="rect">
            <a:avLst/>
          </a:prstGeom>
          <a:noFill/>
        </p:spPr>
        <p:txBody>
          <a:bodyPr wrap="square">
            <a:spAutoFit/>
          </a:bodyPr>
          <a:lstStyle/>
          <a:p>
            <a:pPr algn="ctr"/>
            <a:r>
              <a:rPr lang="lt-LT" altLang="lt-LT" sz="2400" b="1" i="1" dirty="0" err="1">
                <a:ea typeface="Times New Roman" panose="02020603050405020304" pitchFamily="18" charset="0"/>
              </a:rPr>
              <a:t>Tranzityvinis</a:t>
            </a:r>
            <a:r>
              <a:rPr lang="lt-LT" altLang="lt-LT" sz="2400" b="1" i="1" dirty="0">
                <a:ea typeface="Times New Roman" panose="02020603050405020304" pitchFamily="18" charset="0"/>
              </a:rPr>
              <a:t> laukas</a:t>
            </a:r>
          </a:p>
          <a:p>
            <a:pPr algn="ctr"/>
            <a:r>
              <a:rPr lang="lt-LT" altLang="lt-LT" sz="2000" dirty="0">
                <a:ea typeface="Times New Roman" panose="02020603050405020304" pitchFamily="18" charset="0"/>
              </a:rPr>
              <a:t>Sava / svetima</a:t>
            </a:r>
          </a:p>
          <a:p>
            <a:pPr algn="ctr"/>
            <a:endParaRPr lang="lt-LT" altLang="lt-LT" sz="2000" dirty="0">
              <a:ea typeface="Times New Roman" panose="02020603050405020304" pitchFamily="18" charset="0"/>
            </a:endParaRPr>
          </a:p>
          <a:p>
            <a:pPr algn="ctr"/>
            <a:r>
              <a:rPr lang="lt-LT" altLang="lt-LT" sz="2400" b="1" i="1" dirty="0">
                <a:ea typeface="Times New Roman" panose="02020603050405020304" pitchFamily="18" charset="0"/>
              </a:rPr>
              <a:t>Rekursyvusis laukas</a:t>
            </a:r>
          </a:p>
          <a:p>
            <a:pPr algn="ctr"/>
            <a:r>
              <a:rPr lang="lt-LT" altLang="lt-LT" sz="2000" dirty="0">
                <a:ea typeface="Times New Roman" panose="02020603050405020304" pitchFamily="18" charset="0"/>
              </a:rPr>
              <a:t>Apvalkalų dauginimasis</a:t>
            </a:r>
            <a:endParaRPr lang="lt-LT" altLang="lt-LT" sz="2000" b="1" i="1" dirty="0">
              <a:ea typeface="Times New Roman" panose="02020603050405020304" pitchFamily="18" charset="0"/>
            </a:endParaRPr>
          </a:p>
          <a:p>
            <a:pPr algn="ctr"/>
            <a:endParaRPr kumimoji="0" lang="lt-LT" altLang="lt-LT" sz="2000" u="none" strike="noStrike" cap="none" normalizeH="0" baseline="0" dirty="0">
              <a:ln>
                <a:noFill/>
              </a:ln>
              <a:effectLst/>
              <a:ea typeface="Times New Roman" panose="02020603050405020304" pitchFamily="18" charset="0"/>
            </a:endParaRPr>
          </a:p>
        </p:txBody>
      </p:sp>
      <p:sp>
        <p:nvSpPr>
          <p:cNvPr id="28" name="TextBox 27">
            <a:extLst>
              <a:ext uri="{FF2B5EF4-FFF2-40B4-BE49-F238E27FC236}">
                <a16:creationId xmlns:a16="http://schemas.microsoft.com/office/drawing/2014/main" id="{FD2196CE-ED41-4C76-8093-C0DD4D3EFA73}"/>
              </a:ext>
            </a:extLst>
          </p:cNvPr>
          <p:cNvSpPr txBox="1"/>
          <p:nvPr/>
        </p:nvSpPr>
        <p:spPr>
          <a:xfrm>
            <a:off x="51234" y="4353843"/>
            <a:ext cx="3479552" cy="1384995"/>
          </a:xfrm>
          <a:prstGeom prst="rect">
            <a:avLst/>
          </a:prstGeom>
          <a:noFill/>
        </p:spPr>
        <p:txBody>
          <a:bodyPr wrap="square">
            <a:spAutoFit/>
          </a:bodyPr>
          <a:lstStyle/>
          <a:p>
            <a:pPr algn="ctr"/>
            <a:r>
              <a:rPr lang="lt-LT" altLang="lt-LT" sz="2400" b="1" i="1" dirty="0">
                <a:ea typeface="Times New Roman" panose="02020603050405020304" pitchFamily="18" charset="0"/>
              </a:rPr>
              <a:t>Sangrąžinis laukas</a:t>
            </a:r>
          </a:p>
          <a:p>
            <a:pPr algn="ctr"/>
            <a:r>
              <a:rPr lang="lt-LT" altLang="lt-LT" sz="2000" dirty="0">
                <a:ea typeface="Times New Roman" panose="02020603050405020304" pitchFamily="18" charset="0"/>
              </a:rPr>
              <a:t>Savirefleksija </a:t>
            </a:r>
          </a:p>
          <a:p>
            <a:pPr algn="ctr"/>
            <a:r>
              <a:rPr lang="lt-LT" altLang="lt-LT" sz="2000" dirty="0">
                <a:ea typeface="Times New Roman" panose="02020603050405020304" pitchFamily="18" charset="0"/>
              </a:rPr>
              <a:t>Aš / Pats </a:t>
            </a:r>
          </a:p>
          <a:p>
            <a:pPr algn="ctr"/>
            <a:endParaRPr lang="lt-LT" altLang="lt-LT" sz="2000" dirty="0">
              <a:ea typeface="Times New Roman" panose="02020603050405020304" pitchFamily="18" charset="0"/>
            </a:endParaRPr>
          </a:p>
        </p:txBody>
      </p:sp>
      <p:sp>
        <p:nvSpPr>
          <p:cNvPr id="37" name="TextBox 36">
            <a:extLst>
              <a:ext uri="{FF2B5EF4-FFF2-40B4-BE49-F238E27FC236}">
                <a16:creationId xmlns:a16="http://schemas.microsoft.com/office/drawing/2014/main" id="{D6E1741B-0DA7-EF00-1133-69D6637A5B84}"/>
              </a:ext>
            </a:extLst>
          </p:cNvPr>
          <p:cNvSpPr txBox="1"/>
          <p:nvPr/>
        </p:nvSpPr>
        <p:spPr>
          <a:xfrm>
            <a:off x="9311222" y="4243852"/>
            <a:ext cx="2497349" cy="1754326"/>
          </a:xfrm>
          <a:prstGeom prst="rect">
            <a:avLst/>
          </a:prstGeom>
          <a:noFill/>
        </p:spPr>
        <p:txBody>
          <a:bodyPr wrap="square">
            <a:spAutoFit/>
          </a:bodyPr>
          <a:lstStyle/>
          <a:p>
            <a:pPr algn="ctr"/>
            <a:r>
              <a:rPr lang="lt-LT" altLang="lt-LT" sz="2400" b="1" i="1" dirty="0">
                <a:ea typeface="Times New Roman" panose="02020603050405020304" pitchFamily="18" charset="0"/>
              </a:rPr>
              <a:t>Grįžtamasis laukas</a:t>
            </a:r>
          </a:p>
          <a:p>
            <a:pPr algn="ctr"/>
            <a:r>
              <a:rPr lang="lt-LT" altLang="lt-LT" sz="2000" dirty="0">
                <a:ea typeface="Times New Roman" panose="02020603050405020304" pitchFamily="18" charset="0"/>
              </a:rPr>
              <a:t>Jaučiančio kūno santykis su aplinka</a:t>
            </a:r>
          </a:p>
          <a:p>
            <a:pPr algn="ctr"/>
            <a:endParaRPr lang="lt-LT" altLang="lt-LT" sz="2000" dirty="0">
              <a:ea typeface="Times New Roman" panose="02020603050405020304" pitchFamily="18" charset="0"/>
            </a:endParaRPr>
          </a:p>
        </p:txBody>
      </p:sp>
      <p:grpSp>
        <p:nvGrpSpPr>
          <p:cNvPr id="45" name="Group 44">
            <a:extLst>
              <a:ext uri="{FF2B5EF4-FFF2-40B4-BE49-F238E27FC236}">
                <a16:creationId xmlns:a16="http://schemas.microsoft.com/office/drawing/2014/main" id="{4427500E-5F35-14E5-77A5-C96444C8AF14}"/>
              </a:ext>
            </a:extLst>
          </p:cNvPr>
          <p:cNvGrpSpPr/>
          <p:nvPr/>
        </p:nvGrpSpPr>
        <p:grpSpPr>
          <a:xfrm>
            <a:off x="7286803" y="2024859"/>
            <a:ext cx="855024" cy="734178"/>
            <a:chOff x="7311918" y="1542176"/>
            <a:chExt cx="855024" cy="734178"/>
          </a:xfrm>
        </p:grpSpPr>
        <p:sp>
          <p:nvSpPr>
            <p:cNvPr id="21" name="Freeform: Shape 20">
              <a:extLst>
                <a:ext uri="{FF2B5EF4-FFF2-40B4-BE49-F238E27FC236}">
                  <a16:creationId xmlns:a16="http://schemas.microsoft.com/office/drawing/2014/main" id="{4CF09DAD-54FA-8FD1-01F9-277E92D32C2F}"/>
                </a:ext>
              </a:extLst>
            </p:cNvPr>
            <p:cNvSpPr/>
            <p:nvPr/>
          </p:nvSpPr>
          <p:spPr>
            <a:xfrm>
              <a:off x="7311918" y="1542176"/>
              <a:ext cx="855024" cy="734178"/>
            </a:xfrm>
            <a:custGeom>
              <a:avLst/>
              <a:gdLst>
                <a:gd name="connsiteX0" fmla="*/ 308759 w 855024"/>
                <a:gd name="connsiteY0" fmla="*/ 271040 h 734178"/>
                <a:gd name="connsiteX1" fmla="*/ 344385 w 855024"/>
                <a:gd name="connsiteY1" fmla="*/ 211664 h 734178"/>
                <a:gd name="connsiteX2" fmla="*/ 439387 w 855024"/>
                <a:gd name="connsiteY2" fmla="*/ 152287 h 734178"/>
                <a:gd name="connsiteX3" fmla="*/ 522514 w 855024"/>
                <a:gd name="connsiteY3" fmla="*/ 164163 h 734178"/>
                <a:gd name="connsiteX4" fmla="*/ 558140 w 855024"/>
                <a:gd name="connsiteY4" fmla="*/ 271040 h 734178"/>
                <a:gd name="connsiteX5" fmla="*/ 522514 w 855024"/>
                <a:gd name="connsiteY5" fmla="*/ 425420 h 734178"/>
                <a:gd name="connsiteX6" fmla="*/ 486888 w 855024"/>
                <a:gd name="connsiteY6" fmla="*/ 449170 h 734178"/>
                <a:gd name="connsiteX7" fmla="*/ 213756 w 855024"/>
                <a:gd name="connsiteY7" fmla="*/ 508547 h 734178"/>
                <a:gd name="connsiteX8" fmla="*/ 178130 w 855024"/>
                <a:gd name="connsiteY8" fmla="*/ 496672 h 734178"/>
                <a:gd name="connsiteX9" fmla="*/ 95003 w 855024"/>
                <a:gd name="connsiteY9" fmla="*/ 472921 h 734178"/>
                <a:gd name="connsiteX10" fmla="*/ 0 w 855024"/>
                <a:gd name="connsiteY10" fmla="*/ 401669 h 734178"/>
                <a:gd name="connsiteX11" fmla="*/ 23751 w 855024"/>
                <a:gd name="connsiteY11" fmla="*/ 282916 h 734178"/>
                <a:gd name="connsiteX12" fmla="*/ 35626 w 855024"/>
                <a:gd name="connsiteY12" fmla="*/ 235415 h 734178"/>
                <a:gd name="connsiteX13" fmla="*/ 130629 w 855024"/>
                <a:gd name="connsiteY13" fmla="*/ 104786 h 734178"/>
                <a:gd name="connsiteX14" fmla="*/ 154379 w 855024"/>
                <a:gd name="connsiteY14" fmla="*/ 69160 h 734178"/>
                <a:gd name="connsiteX15" fmla="*/ 249382 w 855024"/>
                <a:gd name="connsiteY15" fmla="*/ 57285 h 734178"/>
                <a:gd name="connsiteX16" fmla="*/ 296883 w 855024"/>
                <a:gd name="connsiteY16" fmla="*/ 33534 h 734178"/>
                <a:gd name="connsiteX17" fmla="*/ 653143 w 855024"/>
                <a:gd name="connsiteY17" fmla="*/ 21659 h 734178"/>
                <a:gd name="connsiteX18" fmla="*/ 712520 w 855024"/>
                <a:gd name="connsiteY18" fmla="*/ 57285 h 734178"/>
                <a:gd name="connsiteX19" fmla="*/ 748146 w 855024"/>
                <a:gd name="connsiteY19" fmla="*/ 69160 h 734178"/>
                <a:gd name="connsiteX20" fmla="*/ 760021 w 855024"/>
                <a:gd name="connsiteY20" fmla="*/ 104786 h 734178"/>
                <a:gd name="connsiteX21" fmla="*/ 819398 w 855024"/>
                <a:gd name="connsiteY21" fmla="*/ 187913 h 734178"/>
                <a:gd name="connsiteX22" fmla="*/ 831273 w 855024"/>
                <a:gd name="connsiteY22" fmla="*/ 247290 h 734178"/>
                <a:gd name="connsiteX23" fmla="*/ 855024 w 855024"/>
                <a:gd name="connsiteY23" fmla="*/ 318542 h 734178"/>
                <a:gd name="connsiteX24" fmla="*/ 831273 w 855024"/>
                <a:gd name="connsiteY24" fmla="*/ 472921 h 734178"/>
                <a:gd name="connsiteX25" fmla="*/ 783772 w 855024"/>
                <a:gd name="connsiteY25" fmla="*/ 520422 h 734178"/>
                <a:gd name="connsiteX26" fmla="*/ 676894 w 855024"/>
                <a:gd name="connsiteY26" fmla="*/ 627300 h 734178"/>
                <a:gd name="connsiteX27" fmla="*/ 617517 w 855024"/>
                <a:gd name="connsiteY27" fmla="*/ 639176 h 734178"/>
                <a:gd name="connsiteX28" fmla="*/ 439387 w 855024"/>
                <a:gd name="connsiteY28" fmla="*/ 722303 h 734178"/>
                <a:gd name="connsiteX29" fmla="*/ 403761 w 855024"/>
                <a:gd name="connsiteY29" fmla="*/ 734178 h 734178"/>
                <a:gd name="connsiteX30" fmla="*/ 296883 w 855024"/>
                <a:gd name="connsiteY30" fmla="*/ 662926 h 734178"/>
                <a:gd name="connsiteX31" fmla="*/ 296883 w 855024"/>
                <a:gd name="connsiteY31" fmla="*/ 651051 h 73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55024" h="734178">
                  <a:moveTo>
                    <a:pt x="308759" y="271040"/>
                  </a:moveTo>
                  <a:cubicBezTo>
                    <a:pt x="320634" y="251248"/>
                    <a:pt x="329051" y="228915"/>
                    <a:pt x="344385" y="211664"/>
                  </a:cubicBezTo>
                  <a:cubicBezTo>
                    <a:pt x="385147" y="165807"/>
                    <a:pt x="393736" y="167505"/>
                    <a:pt x="439387" y="152287"/>
                  </a:cubicBezTo>
                  <a:cubicBezTo>
                    <a:pt x="467096" y="156246"/>
                    <a:pt x="498046" y="150570"/>
                    <a:pt x="522514" y="164163"/>
                  </a:cubicBezTo>
                  <a:cubicBezTo>
                    <a:pt x="544639" y="176455"/>
                    <a:pt x="554939" y="255033"/>
                    <a:pt x="558140" y="271040"/>
                  </a:cubicBezTo>
                  <a:cubicBezTo>
                    <a:pt x="546265" y="322500"/>
                    <a:pt x="542128" y="376385"/>
                    <a:pt x="522514" y="425420"/>
                  </a:cubicBezTo>
                  <a:cubicBezTo>
                    <a:pt x="517213" y="438671"/>
                    <a:pt x="500139" y="443869"/>
                    <a:pt x="486888" y="449170"/>
                  </a:cubicBezTo>
                  <a:cubicBezTo>
                    <a:pt x="342585" y="506891"/>
                    <a:pt x="359602" y="495289"/>
                    <a:pt x="213756" y="508547"/>
                  </a:cubicBezTo>
                  <a:cubicBezTo>
                    <a:pt x="201881" y="504589"/>
                    <a:pt x="190120" y="500269"/>
                    <a:pt x="178130" y="496672"/>
                  </a:cubicBezTo>
                  <a:cubicBezTo>
                    <a:pt x="150528" y="488391"/>
                    <a:pt x="121760" y="483624"/>
                    <a:pt x="95003" y="472921"/>
                  </a:cubicBezTo>
                  <a:cubicBezTo>
                    <a:pt x="76100" y="465360"/>
                    <a:pt x="3371" y="404366"/>
                    <a:pt x="0" y="401669"/>
                  </a:cubicBezTo>
                  <a:cubicBezTo>
                    <a:pt x="7917" y="362085"/>
                    <a:pt x="15293" y="322388"/>
                    <a:pt x="23751" y="282916"/>
                  </a:cubicBezTo>
                  <a:cubicBezTo>
                    <a:pt x="27171" y="266957"/>
                    <a:pt x="28327" y="250013"/>
                    <a:pt x="35626" y="235415"/>
                  </a:cubicBezTo>
                  <a:cubicBezTo>
                    <a:pt x="60215" y="186236"/>
                    <a:pt x="98125" y="148125"/>
                    <a:pt x="130629" y="104786"/>
                  </a:cubicBezTo>
                  <a:cubicBezTo>
                    <a:pt x="139192" y="93368"/>
                    <a:pt x="141128" y="74461"/>
                    <a:pt x="154379" y="69160"/>
                  </a:cubicBezTo>
                  <a:cubicBezTo>
                    <a:pt x="184011" y="57307"/>
                    <a:pt x="217714" y="61243"/>
                    <a:pt x="249382" y="57285"/>
                  </a:cubicBezTo>
                  <a:cubicBezTo>
                    <a:pt x="265216" y="49368"/>
                    <a:pt x="280706" y="40724"/>
                    <a:pt x="296883" y="33534"/>
                  </a:cubicBezTo>
                  <a:cubicBezTo>
                    <a:pt x="434332" y="-27555"/>
                    <a:pt x="399468" y="11511"/>
                    <a:pt x="653143" y="21659"/>
                  </a:cubicBezTo>
                  <a:cubicBezTo>
                    <a:pt x="672935" y="33534"/>
                    <a:pt x="691875" y="46963"/>
                    <a:pt x="712520" y="57285"/>
                  </a:cubicBezTo>
                  <a:cubicBezTo>
                    <a:pt x="723716" y="62883"/>
                    <a:pt x="739295" y="60309"/>
                    <a:pt x="748146" y="69160"/>
                  </a:cubicBezTo>
                  <a:cubicBezTo>
                    <a:pt x="756997" y="78011"/>
                    <a:pt x="753077" y="94371"/>
                    <a:pt x="760021" y="104786"/>
                  </a:cubicBezTo>
                  <a:cubicBezTo>
                    <a:pt x="856314" y="249227"/>
                    <a:pt x="737382" y="23885"/>
                    <a:pt x="819398" y="187913"/>
                  </a:cubicBezTo>
                  <a:cubicBezTo>
                    <a:pt x="823356" y="207705"/>
                    <a:pt x="825962" y="227817"/>
                    <a:pt x="831273" y="247290"/>
                  </a:cubicBezTo>
                  <a:cubicBezTo>
                    <a:pt x="837860" y="271443"/>
                    <a:pt x="855024" y="293507"/>
                    <a:pt x="855024" y="318542"/>
                  </a:cubicBezTo>
                  <a:cubicBezTo>
                    <a:pt x="855024" y="370607"/>
                    <a:pt x="848601" y="423824"/>
                    <a:pt x="831273" y="472921"/>
                  </a:cubicBezTo>
                  <a:cubicBezTo>
                    <a:pt x="823820" y="494037"/>
                    <a:pt x="798517" y="503570"/>
                    <a:pt x="783772" y="520422"/>
                  </a:cubicBezTo>
                  <a:cubicBezTo>
                    <a:pt x="738993" y="571598"/>
                    <a:pt x="748673" y="588148"/>
                    <a:pt x="676894" y="627300"/>
                  </a:cubicBezTo>
                  <a:cubicBezTo>
                    <a:pt x="659174" y="636965"/>
                    <a:pt x="637309" y="635217"/>
                    <a:pt x="617517" y="639176"/>
                  </a:cubicBezTo>
                  <a:cubicBezTo>
                    <a:pt x="515020" y="707507"/>
                    <a:pt x="573344" y="677651"/>
                    <a:pt x="439387" y="722303"/>
                  </a:cubicBezTo>
                  <a:lnTo>
                    <a:pt x="403761" y="734178"/>
                  </a:lnTo>
                  <a:cubicBezTo>
                    <a:pt x="301258" y="708553"/>
                    <a:pt x="312509" y="741054"/>
                    <a:pt x="296883" y="662926"/>
                  </a:cubicBezTo>
                  <a:cubicBezTo>
                    <a:pt x="296107" y="659045"/>
                    <a:pt x="296883" y="655009"/>
                    <a:pt x="296883" y="651051"/>
                  </a:cubicBezTo>
                </a:path>
              </a:pathLst>
            </a:custGeom>
          </p:spPr>
          <p:style>
            <a:lnRef idx="2">
              <a:schemeClr val="accent5"/>
            </a:lnRef>
            <a:fillRef idx="0">
              <a:schemeClr val="accent5"/>
            </a:fillRef>
            <a:effectRef idx="1">
              <a:schemeClr val="accent5"/>
            </a:effectRef>
            <a:fontRef idx="minor">
              <a:schemeClr val="tx1"/>
            </a:fontRef>
          </p:style>
          <p:txBody>
            <a:bodyPr rtlCol="0" anchor="ctr"/>
            <a:lstStyle/>
            <a:p>
              <a:pPr algn="ctr"/>
              <a:endParaRPr lang="lt-LT"/>
            </a:p>
          </p:txBody>
        </p:sp>
        <p:cxnSp>
          <p:nvCxnSpPr>
            <p:cNvPr id="42" name="Straight Arrow Connector 41">
              <a:extLst>
                <a:ext uri="{FF2B5EF4-FFF2-40B4-BE49-F238E27FC236}">
                  <a16:creationId xmlns:a16="http://schemas.microsoft.com/office/drawing/2014/main" id="{8D81919F-25D9-FD97-0F9F-D34A2CDDA005}"/>
                </a:ext>
              </a:extLst>
            </p:cNvPr>
            <p:cNvCxnSpPr>
              <a:cxnSpLocks/>
            </p:cNvCxnSpPr>
            <p:nvPr/>
          </p:nvCxnSpPr>
          <p:spPr>
            <a:xfrm flipH="1">
              <a:off x="7466034" y="1767155"/>
              <a:ext cx="212992" cy="113026"/>
            </a:xfrm>
            <a:prstGeom prst="straightConnector1">
              <a:avLst/>
            </a:prstGeom>
            <a:ln w="19050" cap="flat" cmpd="sng" algn="ctr">
              <a:solidFill>
                <a:schemeClr val="accent5"/>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grpSp>
      <p:grpSp>
        <p:nvGrpSpPr>
          <p:cNvPr id="2" name="Group 1">
            <a:extLst>
              <a:ext uri="{FF2B5EF4-FFF2-40B4-BE49-F238E27FC236}">
                <a16:creationId xmlns:a16="http://schemas.microsoft.com/office/drawing/2014/main" id="{D97029D5-2CCA-05E0-0E05-7D8CBAE825FA}"/>
              </a:ext>
            </a:extLst>
          </p:cNvPr>
          <p:cNvGrpSpPr/>
          <p:nvPr/>
        </p:nvGrpSpPr>
        <p:grpSpPr>
          <a:xfrm>
            <a:off x="6690701" y="5561515"/>
            <a:ext cx="1393861" cy="1093309"/>
            <a:chOff x="6816963" y="4925495"/>
            <a:chExt cx="1784967" cy="1359358"/>
          </a:xfrm>
        </p:grpSpPr>
        <p:grpSp>
          <p:nvGrpSpPr>
            <p:cNvPr id="50" name="Group 49">
              <a:extLst>
                <a:ext uri="{FF2B5EF4-FFF2-40B4-BE49-F238E27FC236}">
                  <a16:creationId xmlns:a16="http://schemas.microsoft.com/office/drawing/2014/main" id="{F6F803A6-EEDE-E8E0-E5EB-7AFF452F0C9B}"/>
                </a:ext>
              </a:extLst>
            </p:cNvPr>
            <p:cNvGrpSpPr/>
            <p:nvPr/>
          </p:nvGrpSpPr>
          <p:grpSpPr>
            <a:xfrm rot="18647325">
              <a:off x="7300560" y="4839827"/>
              <a:ext cx="877738" cy="1177635"/>
              <a:chOff x="10308462" y="3924252"/>
              <a:chExt cx="536553" cy="757991"/>
            </a:xfrm>
          </p:grpSpPr>
          <p:cxnSp>
            <p:nvCxnSpPr>
              <p:cNvPr id="38" name="Connector: Curved 37">
                <a:extLst>
                  <a:ext uri="{FF2B5EF4-FFF2-40B4-BE49-F238E27FC236}">
                    <a16:creationId xmlns:a16="http://schemas.microsoft.com/office/drawing/2014/main" id="{56435EE0-2502-2457-5C1C-9235C8757484}"/>
                  </a:ext>
                </a:extLst>
              </p:cNvPr>
              <p:cNvCxnSpPr>
                <a:cxnSpLocks/>
              </p:cNvCxnSpPr>
              <p:nvPr/>
            </p:nvCxnSpPr>
            <p:spPr>
              <a:xfrm rot="3150346" flipV="1">
                <a:off x="10652169" y="4311280"/>
                <a:ext cx="269134" cy="11655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39" name="Connector: Curved 38">
                <a:extLst>
                  <a:ext uri="{FF2B5EF4-FFF2-40B4-BE49-F238E27FC236}">
                    <a16:creationId xmlns:a16="http://schemas.microsoft.com/office/drawing/2014/main" id="{37091282-0644-BB37-3DA0-8776782F6486}"/>
                  </a:ext>
                </a:extLst>
              </p:cNvPr>
              <p:cNvCxnSpPr>
                <a:cxnSpLocks/>
              </p:cNvCxnSpPr>
              <p:nvPr/>
            </p:nvCxnSpPr>
            <p:spPr>
              <a:xfrm rot="3150346">
                <a:off x="10280329" y="4063658"/>
                <a:ext cx="314745" cy="35933"/>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cxnSp>
            <p:nvCxnSpPr>
              <p:cNvPr id="41" name="Connector: Curved 40">
                <a:extLst>
                  <a:ext uri="{FF2B5EF4-FFF2-40B4-BE49-F238E27FC236}">
                    <a16:creationId xmlns:a16="http://schemas.microsoft.com/office/drawing/2014/main" id="{DBC64629-1397-584A-2EA6-27BEE4EF5D68}"/>
                  </a:ext>
                </a:extLst>
              </p:cNvPr>
              <p:cNvCxnSpPr>
                <a:cxnSpLocks/>
              </p:cNvCxnSpPr>
              <p:nvPr/>
            </p:nvCxnSpPr>
            <p:spPr>
              <a:xfrm rot="19350346" flipV="1">
                <a:off x="10308462" y="4553095"/>
                <a:ext cx="279845" cy="129148"/>
              </a:xfrm>
              <a:prstGeom prst="curvedConnector3">
                <a:avLst>
                  <a:gd name="adj1" fmla="val 50000"/>
                </a:avLst>
              </a:prstGeom>
              <a:ln>
                <a:headEnd type="triangle"/>
                <a:tailEnd type="triangle"/>
              </a:ln>
            </p:spPr>
            <p:style>
              <a:lnRef idx="2">
                <a:schemeClr val="accent5"/>
              </a:lnRef>
              <a:fillRef idx="0">
                <a:schemeClr val="accent5"/>
              </a:fillRef>
              <a:effectRef idx="1">
                <a:schemeClr val="accent5"/>
              </a:effectRef>
              <a:fontRef idx="minor">
                <a:schemeClr val="tx1"/>
              </a:fontRef>
            </p:style>
          </p:cxnSp>
          <p:sp>
            <p:nvSpPr>
              <p:cNvPr id="43" name="Oval 42">
                <a:extLst>
                  <a:ext uri="{FF2B5EF4-FFF2-40B4-BE49-F238E27FC236}">
                    <a16:creationId xmlns:a16="http://schemas.microsoft.com/office/drawing/2014/main" id="{D832AD5A-8250-23BA-10C0-604B40ACD480}"/>
                  </a:ext>
                </a:extLst>
              </p:cNvPr>
              <p:cNvSpPr/>
              <p:nvPr/>
            </p:nvSpPr>
            <p:spPr>
              <a:xfrm>
                <a:off x="10483632" y="4248120"/>
                <a:ext cx="152400" cy="15240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lt-LT"/>
              </a:p>
            </p:txBody>
          </p:sp>
        </p:grpSp>
        <p:sp>
          <p:nvSpPr>
            <p:cNvPr id="48" name="Oval 47">
              <a:extLst>
                <a:ext uri="{FF2B5EF4-FFF2-40B4-BE49-F238E27FC236}">
                  <a16:creationId xmlns:a16="http://schemas.microsoft.com/office/drawing/2014/main" id="{44CC07AB-0AC6-21B3-9811-44BC0B28B78E}"/>
                </a:ext>
              </a:extLst>
            </p:cNvPr>
            <p:cNvSpPr/>
            <p:nvPr/>
          </p:nvSpPr>
          <p:spPr>
            <a:xfrm>
              <a:off x="6816963" y="4925495"/>
              <a:ext cx="1784967" cy="1359358"/>
            </a:xfrm>
            <a:prstGeom prst="ellipse">
              <a:avLst/>
            </a:prstGeom>
            <a:noFill/>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grpSp>
      <p:cxnSp>
        <p:nvCxnSpPr>
          <p:cNvPr id="49" name="Straight Connector 48">
            <a:extLst>
              <a:ext uri="{FF2B5EF4-FFF2-40B4-BE49-F238E27FC236}">
                <a16:creationId xmlns:a16="http://schemas.microsoft.com/office/drawing/2014/main" id="{ECFA52AA-E914-524B-88D2-6246C39D7650}"/>
              </a:ext>
            </a:extLst>
          </p:cNvPr>
          <p:cNvCxnSpPr>
            <a:cxnSpLocks/>
          </p:cNvCxnSpPr>
          <p:nvPr/>
        </p:nvCxnSpPr>
        <p:spPr>
          <a:xfrm>
            <a:off x="463138" y="1066883"/>
            <a:ext cx="11095478" cy="0"/>
          </a:xfrm>
          <a:prstGeom prst="line">
            <a:avLst/>
          </a:prstGeom>
        </p:spPr>
        <p:style>
          <a:lnRef idx="3">
            <a:schemeClr val="accent5"/>
          </a:lnRef>
          <a:fillRef idx="0">
            <a:schemeClr val="accent5"/>
          </a:fillRef>
          <a:effectRef idx="2">
            <a:schemeClr val="accent5"/>
          </a:effectRef>
          <a:fontRef idx="minor">
            <a:schemeClr val="tx1"/>
          </a:fontRef>
        </p:style>
      </p:cxnSp>
      <p:sp>
        <p:nvSpPr>
          <p:cNvPr id="56" name="Title 1">
            <a:extLst>
              <a:ext uri="{FF2B5EF4-FFF2-40B4-BE49-F238E27FC236}">
                <a16:creationId xmlns:a16="http://schemas.microsoft.com/office/drawing/2014/main" id="{57A1C7D0-09DA-56AF-5D59-5812253D23D4}"/>
              </a:ext>
            </a:extLst>
          </p:cNvPr>
          <p:cNvSpPr>
            <a:spLocks noGrp="1"/>
          </p:cNvSpPr>
          <p:nvPr>
            <p:ph type="title"/>
          </p:nvPr>
        </p:nvSpPr>
        <p:spPr>
          <a:xfrm>
            <a:off x="1736675" y="196961"/>
            <a:ext cx="10515600" cy="1325563"/>
          </a:xfrm>
        </p:spPr>
        <p:txBody>
          <a:bodyPr>
            <a:normAutofit/>
          </a:bodyPr>
          <a:lstStyle/>
          <a:p>
            <a:r>
              <a:rPr lang="lt-LT" sz="3200" dirty="0"/>
              <a:t>     </a:t>
            </a:r>
            <a:r>
              <a:rPr lang="lt-LT" sz="3200" b="1" i="1" dirty="0"/>
              <a:t>Pats</a:t>
            </a:r>
            <a:r>
              <a:rPr lang="lt-LT" sz="3200" dirty="0"/>
              <a:t> (savas / svetimas)   /    </a:t>
            </a:r>
            <a:r>
              <a:rPr lang="lt-LT" sz="3200" b="1" i="1" dirty="0"/>
              <a:t>Aš</a:t>
            </a:r>
            <a:r>
              <a:rPr lang="lt-LT" sz="3200" dirty="0"/>
              <a:t> (anoniminis)</a:t>
            </a:r>
            <a:br>
              <a:rPr lang="lt-LT" sz="3200" dirty="0"/>
            </a:br>
            <a:endParaRPr lang="lt-LT" sz="3200" i="1" dirty="0"/>
          </a:p>
        </p:txBody>
      </p:sp>
    </p:spTree>
    <p:extLst>
      <p:ext uri="{BB962C8B-B14F-4D97-AF65-F5344CB8AC3E}">
        <p14:creationId xmlns:p14="http://schemas.microsoft.com/office/powerpoint/2010/main" val="2542388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EABE9-080E-8147-EE34-C0A9EBEB6BE9}"/>
              </a:ext>
            </a:extLst>
          </p:cNvPr>
          <p:cNvSpPr>
            <a:spLocks noGrp="1"/>
          </p:cNvSpPr>
          <p:nvPr>
            <p:ph type="title"/>
          </p:nvPr>
        </p:nvSpPr>
        <p:spPr/>
        <p:txBody>
          <a:bodyPr/>
          <a:lstStyle/>
          <a:p>
            <a:r>
              <a:rPr lang="lt-LT" dirty="0"/>
              <a:t>Aktantai (Fontanille)</a:t>
            </a:r>
          </a:p>
        </p:txBody>
      </p:sp>
      <p:sp>
        <p:nvSpPr>
          <p:cNvPr id="3" name="Content Placeholder 2">
            <a:extLst>
              <a:ext uri="{FF2B5EF4-FFF2-40B4-BE49-F238E27FC236}">
                <a16:creationId xmlns:a16="http://schemas.microsoft.com/office/drawing/2014/main" id="{16477412-C0E6-08F1-3366-9A389ACAE09F}"/>
              </a:ext>
            </a:extLst>
          </p:cNvPr>
          <p:cNvSpPr>
            <a:spLocks noGrp="1"/>
          </p:cNvSpPr>
          <p:nvPr>
            <p:ph idx="1"/>
          </p:nvPr>
        </p:nvSpPr>
        <p:spPr>
          <a:xfrm>
            <a:off x="838200" y="1781298"/>
            <a:ext cx="10751288" cy="4406297"/>
          </a:xfrm>
        </p:spPr>
        <p:txBody>
          <a:bodyPr/>
          <a:lstStyle/>
          <a:p>
            <a:pPr marL="514350" indent="-514350">
              <a:buFont typeface="+mj-lt"/>
              <a:buAutoNum type="arabicPeriod"/>
            </a:pPr>
            <a:r>
              <a:rPr lang="lt-LT" b="1" dirty="0" err="1"/>
              <a:t>Figūratyvinės</a:t>
            </a:r>
            <a:r>
              <a:rPr lang="lt-LT" b="1" dirty="0"/>
              <a:t>-juslinės</a:t>
            </a:r>
            <a:r>
              <a:rPr lang="lt-LT" dirty="0"/>
              <a:t> sintaksės </a:t>
            </a:r>
            <a:r>
              <a:rPr lang="lt-LT" b="1" dirty="0"/>
              <a:t>aktantai</a:t>
            </a:r>
          </a:p>
          <a:p>
            <a:pPr marL="514350" indent="-514350">
              <a:buFont typeface="+mj-lt"/>
              <a:buAutoNum type="arabicPeriod"/>
            </a:pPr>
            <a:r>
              <a:rPr lang="lt-LT" dirty="0"/>
              <a:t>Kūniškas naratyvinio lygmens aktantų apibrėžimas. Aktantas – </a:t>
            </a:r>
            <a:r>
              <a:rPr lang="lt-LT" b="1" i="1" dirty="0"/>
              <a:t>gyvasis</a:t>
            </a:r>
            <a:r>
              <a:rPr lang="lt-LT" b="1" dirty="0"/>
              <a:t> </a:t>
            </a:r>
            <a:r>
              <a:rPr lang="lt-LT" b="1" i="1" dirty="0"/>
              <a:t>kūnas</a:t>
            </a:r>
          </a:p>
          <a:p>
            <a:pPr marL="514350" indent="-514350">
              <a:buFont typeface="+mj-lt"/>
              <a:buAutoNum type="arabicPeriod"/>
            </a:pPr>
            <a:endParaRPr lang="lt-LT" b="1" i="1" dirty="0"/>
          </a:p>
          <a:p>
            <a:pPr marL="0" indent="0">
              <a:buNone/>
            </a:pPr>
            <a:r>
              <a:rPr lang="lt-LT" dirty="0"/>
              <a:t>Naujovė – </a:t>
            </a:r>
            <a:r>
              <a:rPr lang="lt-LT" sz="2800" dirty="0">
                <a:effectLst/>
              </a:rPr>
              <a:t>aktantas </a:t>
            </a:r>
            <a:r>
              <a:rPr lang="lt-LT" sz="2800" dirty="0" err="1">
                <a:effectLst/>
              </a:rPr>
              <a:t>figūratyviniame</a:t>
            </a:r>
            <a:r>
              <a:rPr lang="lt-LT" sz="2800" dirty="0">
                <a:effectLst/>
              </a:rPr>
              <a:t> lygmenyje</a:t>
            </a:r>
          </a:p>
          <a:p>
            <a:pPr marL="0" indent="0">
              <a:buNone/>
            </a:pPr>
            <a:r>
              <a:rPr lang="lt-LT" dirty="0"/>
              <a:t>Kodėl nepakanka atlikėjo teminio vaidmens?</a:t>
            </a:r>
          </a:p>
        </p:txBody>
      </p:sp>
      <p:sp>
        <p:nvSpPr>
          <p:cNvPr id="4" name="Rectangle 3">
            <a:extLst>
              <a:ext uri="{FF2B5EF4-FFF2-40B4-BE49-F238E27FC236}">
                <a16:creationId xmlns:a16="http://schemas.microsoft.com/office/drawing/2014/main" id="{CFDF7250-D716-72D7-94F7-4D721E1E1064}"/>
              </a:ext>
            </a:extLst>
          </p:cNvPr>
          <p:cNvSpPr/>
          <p:nvPr/>
        </p:nvSpPr>
        <p:spPr>
          <a:xfrm>
            <a:off x="838200" y="1583810"/>
            <a:ext cx="10836348" cy="72000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396661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167BD-FEBB-3E3B-4ADD-A8B55C6BC418}"/>
              </a:ext>
            </a:extLst>
          </p:cNvPr>
          <p:cNvSpPr>
            <a:spLocks noGrp="1"/>
          </p:cNvSpPr>
          <p:nvPr>
            <p:ph type="title"/>
          </p:nvPr>
        </p:nvSpPr>
        <p:spPr/>
        <p:txBody>
          <a:bodyPr/>
          <a:lstStyle/>
          <a:p>
            <a:r>
              <a:rPr lang="lt-LT" dirty="0"/>
              <a:t>Juslinė sintaksė (pvz. puvimo kvapas)</a:t>
            </a:r>
          </a:p>
        </p:txBody>
      </p:sp>
      <p:sp>
        <p:nvSpPr>
          <p:cNvPr id="4" name="Explosion: 14 Points 3">
            <a:extLst>
              <a:ext uri="{FF2B5EF4-FFF2-40B4-BE49-F238E27FC236}">
                <a16:creationId xmlns:a16="http://schemas.microsoft.com/office/drawing/2014/main" id="{48041947-9020-4CBB-F261-738CFDE0BED3}"/>
              </a:ext>
            </a:extLst>
          </p:cNvPr>
          <p:cNvSpPr/>
          <p:nvPr/>
        </p:nvSpPr>
        <p:spPr>
          <a:xfrm>
            <a:off x="1186416" y="1917011"/>
            <a:ext cx="2604977" cy="1457168"/>
          </a:xfrm>
          <a:prstGeom prst="irregularSeal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Gendanti organika</a:t>
            </a:r>
          </a:p>
        </p:txBody>
      </p:sp>
      <p:cxnSp>
        <p:nvCxnSpPr>
          <p:cNvPr id="6" name="Straight Arrow Connector 5">
            <a:extLst>
              <a:ext uri="{FF2B5EF4-FFF2-40B4-BE49-F238E27FC236}">
                <a16:creationId xmlns:a16="http://schemas.microsoft.com/office/drawing/2014/main" id="{87169AF5-492D-63AB-1FAB-96FEE00257D5}"/>
              </a:ext>
            </a:extLst>
          </p:cNvPr>
          <p:cNvCxnSpPr>
            <a:cxnSpLocks/>
          </p:cNvCxnSpPr>
          <p:nvPr/>
        </p:nvCxnSpPr>
        <p:spPr>
          <a:xfrm>
            <a:off x="4433777" y="2661093"/>
            <a:ext cx="2584540"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 name="Cloud 4">
            <a:extLst>
              <a:ext uri="{FF2B5EF4-FFF2-40B4-BE49-F238E27FC236}">
                <a16:creationId xmlns:a16="http://schemas.microsoft.com/office/drawing/2014/main" id="{99C5CA3F-7B41-BEED-CD24-661A14C59F98}"/>
              </a:ext>
            </a:extLst>
          </p:cNvPr>
          <p:cNvSpPr/>
          <p:nvPr/>
        </p:nvSpPr>
        <p:spPr>
          <a:xfrm>
            <a:off x="7168339" y="1745437"/>
            <a:ext cx="1435396" cy="68350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Blogas kvapas</a:t>
            </a:r>
            <a:endParaRPr lang="lt-LT" dirty="0"/>
          </a:p>
        </p:txBody>
      </p:sp>
      <p:sp>
        <p:nvSpPr>
          <p:cNvPr id="8" name="TextBox 7">
            <a:extLst>
              <a:ext uri="{FF2B5EF4-FFF2-40B4-BE49-F238E27FC236}">
                <a16:creationId xmlns:a16="http://schemas.microsoft.com/office/drawing/2014/main" id="{06F3998C-C4D8-EA9E-80A4-1BFF1A757A5D}"/>
              </a:ext>
            </a:extLst>
          </p:cNvPr>
          <p:cNvSpPr txBox="1"/>
          <p:nvPr/>
        </p:nvSpPr>
        <p:spPr>
          <a:xfrm>
            <a:off x="1513366" y="3395161"/>
            <a:ext cx="1509824" cy="646331"/>
          </a:xfrm>
          <a:prstGeom prst="rect">
            <a:avLst/>
          </a:prstGeom>
          <a:noFill/>
        </p:spPr>
        <p:txBody>
          <a:bodyPr wrap="square" rtlCol="0">
            <a:spAutoFit/>
          </a:bodyPr>
          <a:lstStyle/>
          <a:p>
            <a:r>
              <a:rPr lang="lt-LT" b="1" dirty="0"/>
              <a:t>Šaltinis (kuris veikia)</a:t>
            </a:r>
          </a:p>
        </p:txBody>
      </p:sp>
      <p:sp>
        <p:nvSpPr>
          <p:cNvPr id="10" name="TextBox 9">
            <a:extLst>
              <a:ext uri="{FF2B5EF4-FFF2-40B4-BE49-F238E27FC236}">
                <a16:creationId xmlns:a16="http://schemas.microsoft.com/office/drawing/2014/main" id="{01F2E2CF-B576-6685-7C6F-222D725EE05C}"/>
              </a:ext>
            </a:extLst>
          </p:cNvPr>
          <p:cNvSpPr txBox="1"/>
          <p:nvPr/>
        </p:nvSpPr>
        <p:spPr>
          <a:xfrm>
            <a:off x="5080761" y="3098461"/>
            <a:ext cx="1509824" cy="646331"/>
          </a:xfrm>
          <a:prstGeom prst="rect">
            <a:avLst/>
          </a:prstGeom>
          <a:noFill/>
        </p:spPr>
        <p:txBody>
          <a:bodyPr wrap="square" rtlCol="0">
            <a:spAutoFit/>
          </a:bodyPr>
          <a:lstStyle/>
          <a:p>
            <a:r>
              <a:rPr lang="lt-LT" b="1" dirty="0"/>
              <a:t>Kontrolė </a:t>
            </a:r>
            <a:br>
              <a:rPr lang="lt-LT" b="1" dirty="0"/>
            </a:br>
            <a:endParaRPr lang="lt-LT" dirty="0"/>
          </a:p>
        </p:txBody>
      </p:sp>
      <p:sp>
        <p:nvSpPr>
          <p:cNvPr id="11" name="TextBox 10">
            <a:extLst>
              <a:ext uri="{FF2B5EF4-FFF2-40B4-BE49-F238E27FC236}">
                <a16:creationId xmlns:a16="http://schemas.microsoft.com/office/drawing/2014/main" id="{A367238D-1EA0-24A0-D1D2-BDEB09290DB4}"/>
              </a:ext>
            </a:extLst>
          </p:cNvPr>
          <p:cNvSpPr txBox="1"/>
          <p:nvPr/>
        </p:nvSpPr>
        <p:spPr>
          <a:xfrm>
            <a:off x="8707243" y="3297806"/>
            <a:ext cx="2455562" cy="646331"/>
          </a:xfrm>
          <a:prstGeom prst="rect">
            <a:avLst/>
          </a:prstGeom>
          <a:noFill/>
        </p:spPr>
        <p:txBody>
          <a:bodyPr wrap="square" rtlCol="0">
            <a:spAutoFit/>
          </a:bodyPr>
          <a:lstStyle/>
          <a:p>
            <a:r>
              <a:rPr lang="lt-LT" b="1" dirty="0"/>
              <a:t>Taikinys </a:t>
            </a:r>
            <a:br>
              <a:rPr lang="lt-LT" b="1" dirty="0"/>
            </a:br>
            <a:r>
              <a:rPr lang="lt-LT" b="1" dirty="0"/>
              <a:t>(kuris yra veikiamas)</a:t>
            </a:r>
          </a:p>
        </p:txBody>
      </p:sp>
      <p:pic>
        <p:nvPicPr>
          <p:cNvPr id="15" name="Graphic 14" descr="Man outline">
            <a:extLst>
              <a:ext uri="{FF2B5EF4-FFF2-40B4-BE49-F238E27FC236}">
                <a16:creationId xmlns:a16="http://schemas.microsoft.com/office/drawing/2014/main" id="{BF6CD24B-A950-7066-2108-BDB37DD30EB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784329" y="2250488"/>
            <a:ext cx="914400" cy="914400"/>
          </a:xfrm>
          <a:prstGeom prst="rect">
            <a:avLst/>
          </a:prstGeom>
        </p:spPr>
      </p:pic>
      <p:pic>
        <p:nvPicPr>
          <p:cNvPr id="9" name="Graphic 8" descr="Windy outline">
            <a:extLst>
              <a:ext uri="{FF2B5EF4-FFF2-40B4-BE49-F238E27FC236}">
                <a16:creationId xmlns:a16="http://schemas.microsoft.com/office/drawing/2014/main" id="{1FDC1782-12CC-098D-AFCC-32A0E3FC95A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06486" y="1580178"/>
            <a:ext cx="1294513" cy="1294513"/>
          </a:xfrm>
          <a:prstGeom prst="rect">
            <a:avLst/>
          </a:prstGeom>
        </p:spPr>
      </p:pic>
      <p:sp>
        <p:nvSpPr>
          <p:cNvPr id="12" name="TextBox 11">
            <a:extLst>
              <a:ext uri="{FF2B5EF4-FFF2-40B4-BE49-F238E27FC236}">
                <a16:creationId xmlns:a16="http://schemas.microsoft.com/office/drawing/2014/main" id="{6761D4FE-E880-8155-C31E-AD0332CF5D7D}"/>
              </a:ext>
            </a:extLst>
          </p:cNvPr>
          <p:cNvSpPr txBox="1"/>
          <p:nvPr/>
        </p:nvSpPr>
        <p:spPr>
          <a:xfrm>
            <a:off x="5205746" y="2693264"/>
            <a:ext cx="1509824" cy="400110"/>
          </a:xfrm>
          <a:prstGeom prst="rect">
            <a:avLst/>
          </a:prstGeom>
          <a:noFill/>
        </p:spPr>
        <p:txBody>
          <a:bodyPr wrap="square" rtlCol="0">
            <a:spAutoFit/>
          </a:bodyPr>
          <a:lstStyle/>
          <a:p>
            <a:r>
              <a:rPr lang="lt-LT" sz="2000" dirty="0"/>
              <a:t>Vėjas</a:t>
            </a:r>
          </a:p>
        </p:txBody>
      </p:sp>
      <p:sp>
        <p:nvSpPr>
          <p:cNvPr id="14" name="TextBox 13">
            <a:extLst>
              <a:ext uri="{FF2B5EF4-FFF2-40B4-BE49-F238E27FC236}">
                <a16:creationId xmlns:a16="http://schemas.microsoft.com/office/drawing/2014/main" id="{A26950B3-A6A9-DCA8-FE69-D6605AF77FB8}"/>
              </a:ext>
            </a:extLst>
          </p:cNvPr>
          <p:cNvSpPr txBox="1"/>
          <p:nvPr/>
        </p:nvSpPr>
        <p:spPr>
          <a:xfrm>
            <a:off x="7323546" y="2428355"/>
            <a:ext cx="1612754" cy="923330"/>
          </a:xfrm>
          <a:prstGeom prst="rect">
            <a:avLst/>
          </a:prstGeom>
          <a:noFill/>
        </p:spPr>
        <p:txBody>
          <a:bodyPr wrap="square" rtlCol="0">
            <a:spAutoFit/>
          </a:bodyPr>
          <a:lstStyle/>
          <a:p>
            <a:r>
              <a:rPr lang="lt-LT" b="1" dirty="0"/>
              <a:t>Šaltinio pratęsinys (įspaudas)</a:t>
            </a:r>
          </a:p>
        </p:txBody>
      </p:sp>
      <p:sp>
        <p:nvSpPr>
          <p:cNvPr id="7" name="Content Placeholder 2">
            <a:extLst>
              <a:ext uri="{FF2B5EF4-FFF2-40B4-BE49-F238E27FC236}">
                <a16:creationId xmlns:a16="http://schemas.microsoft.com/office/drawing/2014/main" id="{BA0A2342-5CDF-F2F2-B452-CE478AA69D5B}"/>
              </a:ext>
            </a:extLst>
          </p:cNvPr>
          <p:cNvSpPr>
            <a:spLocks noGrp="1"/>
          </p:cNvSpPr>
          <p:nvPr>
            <p:ph idx="1"/>
          </p:nvPr>
        </p:nvSpPr>
        <p:spPr>
          <a:xfrm>
            <a:off x="794980" y="4429056"/>
            <a:ext cx="10515600" cy="2177232"/>
          </a:xfrm>
        </p:spPr>
        <p:txBody>
          <a:bodyPr>
            <a:noAutofit/>
          </a:bodyPr>
          <a:lstStyle/>
          <a:p>
            <a:r>
              <a:rPr lang="lt-LT" dirty="0"/>
              <a:t>Juslinis laukas ir dirgiklis lemia savo kūno suvokimo būdą (</a:t>
            </a:r>
            <a:r>
              <a:rPr lang="lt-LT" dirty="0" err="1"/>
              <a:t>figūralumą</a:t>
            </a:r>
            <a:r>
              <a:rPr lang="lt-LT" dirty="0"/>
              <a:t>)</a:t>
            </a:r>
          </a:p>
        </p:txBody>
      </p:sp>
    </p:spTree>
    <p:extLst>
      <p:ext uri="{BB962C8B-B14F-4D97-AF65-F5344CB8AC3E}">
        <p14:creationId xmlns:p14="http://schemas.microsoft.com/office/powerpoint/2010/main" val="57946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B8BB7-CC5B-CAE5-7A81-D5AE29FD58B5}"/>
              </a:ext>
            </a:extLst>
          </p:cNvPr>
          <p:cNvSpPr>
            <a:spLocks noGrp="1"/>
          </p:cNvSpPr>
          <p:nvPr>
            <p:ph type="title"/>
          </p:nvPr>
        </p:nvSpPr>
        <p:spPr>
          <a:xfrm>
            <a:off x="405065" y="171748"/>
            <a:ext cx="10828421" cy="1325563"/>
          </a:xfrm>
        </p:spPr>
        <p:txBody>
          <a:bodyPr>
            <a:normAutofit/>
          </a:bodyPr>
          <a:lstStyle/>
          <a:p>
            <a:r>
              <a:rPr lang="lt-LT" dirty="0"/>
              <a:t>J</a:t>
            </a:r>
            <a:r>
              <a:rPr lang="en-US" dirty="0" err="1"/>
              <a:t>usliškumo</a:t>
            </a:r>
            <a:r>
              <a:rPr lang="en-US" dirty="0"/>
              <a:t> takas</a:t>
            </a:r>
            <a:r>
              <a:rPr lang="lt-LT" dirty="0"/>
              <a:t>: garsas </a:t>
            </a:r>
            <a:r>
              <a:rPr lang="lt-LT" dirty="0">
                <a:sym typeface="Wingdings" panose="05000000000000000000" pitchFamily="2" charset="2"/>
              </a:rPr>
              <a:t> kūnas-ertmė</a:t>
            </a:r>
            <a:br>
              <a:rPr lang="lt-LT" dirty="0">
                <a:sym typeface="Wingdings" panose="05000000000000000000" pitchFamily="2" charset="2"/>
              </a:rPr>
            </a:br>
            <a:r>
              <a:rPr lang="lt-LT" sz="2000" dirty="0"/>
              <a:t>PVZ. L. S. Černiauskaitė „Kambarys jazmino krūme“</a:t>
            </a:r>
          </a:p>
        </p:txBody>
      </p:sp>
      <p:sp>
        <p:nvSpPr>
          <p:cNvPr id="3" name="Content Placeholder 2">
            <a:extLst>
              <a:ext uri="{FF2B5EF4-FFF2-40B4-BE49-F238E27FC236}">
                <a16:creationId xmlns:a16="http://schemas.microsoft.com/office/drawing/2014/main" id="{13886F12-AE51-5BB5-ED2F-9420F377711A}"/>
              </a:ext>
            </a:extLst>
          </p:cNvPr>
          <p:cNvSpPr>
            <a:spLocks noGrp="1"/>
          </p:cNvSpPr>
          <p:nvPr>
            <p:ph idx="1"/>
          </p:nvPr>
        </p:nvSpPr>
        <p:spPr>
          <a:xfrm>
            <a:off x="188499" y="1853704"/>
            <a:ext cx="2592800" cy="861845"/>
          </a:xfrm>
        </p:spPr>
        <p:txBody>
          <a:bodyPr>
            <a:normAutofit lnSpcReduction="10000"/>
          </a:bodyPr>
          <a:lstStyle/>
          <a:p>
            <a:pPr marL="0" indent="0">
              <a:buNone/>
            </a:pPr>
            <a:r>
              <a:rPr lang="lt-LT" dirty="0"/>
              <a:t>Išoriniai garsai vaikystėje</a:t>
            </a:r>
          </a:p>
        </p:txBody>
      </p:sp>
      <p:sp>
        <p:nvSpPr>
          <p:cNvPr id="4" name="Content Placeholder 2">
            <a:extLst>
              <a:ext uri="{FF2B5EF4-FFF2-40B4-BE49-F238E27FC236}">
                <a16:creationId xmlns:a16="http://schemas.microsoft.com/office/drawing/2014/main" id="{2D23FFB4-A7F7-619A-C7D8-FDE8805923F6}"/>
              </a:ext>
            </a:extLst>
          </p:cNvPr>
          <p:cNvSpPr txBox="1">
            <a:spLocks/>
          </p:cNvSpPr>
          <p:nvPr/>
        </p:nvSpPr>
        <p:spPr>
          <a:xfrm>
            <a:off x="561475" y="1734736"/>
            <a:ext cx="10515600" cy="5927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lt-LT" dirty="0"/>
          </a:p>
        </p:txBody>
      </p:sp>
      <p:sp>
        <p:nvSpPr>
          <p:cNvPr id="6" name="Content Placeholder 2">
            <a:extLst>
              <a:ext uri="{FF2B5EF4-FFF2-40B4-BE49-F238E27FC236}">
                <a16:creationId xmlns:a16="http://schemas.microsoft.com/office/drawing/2014/main" id="{87495A36-C5AE-5292-2E77-4A9731F88E4D}"/>
              </a:ext>
            </a:extLst>
          </p:cNvPr>
          <p:cNvSpPr txBox="1">
            <a:spLocks/>
          </p:cNvSpPr>
          <p:nvPr/>
        </p:nvSpPr>
        <p:spPr>
          <a:xfrm>
            <a:off x="3130824" y="1600174"/>
            <a:ext cx="1026199" cy="861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2000" dirty="0"/>
              <a:t>Baimė</a:t>
            </a:r>
            <a:br>
              <a:rPr lang="lt-LT" sz="2000" dirty="0"/>
            </a:br>
            <a:r>
              <a:rPr lang="lt-LT" sz="2000" dirty="0"/>
              <a:t>tyla</a:t>
            </a:r>
          </a:p>
        </p:txBody>
      </p:sp>
      <p:cxnSp>
        <p:nvCxnSpPr>
          <p:cNvPr id="9" name="Straight Arrow Connector 8">
            <a:extLst>
              <a:ext uri="{FF2B5EF4-FFF2-40B4-BE49-F238E27FC236}">
                <a16:creationId xmlns:a16="http://schemas.microsoft.com/office/drawing/2014/main" id="{C2335626-F3F9-561A-56C4-574903D03A22}"/>
              </a:ext>
            </a:extLst>
          </p:cNvPr>
          <p:cNvCxnSpPr>
            <a:cxnSpLocks/>
          </p:cNvCxnSpPr>
          <p:nvPr/>
        </p:nvCxnSpPr>
        <p:spPr>
          <a:xfrm flipV="1">
            <a:off x="2859223" y="2216524"/>
            <a:ext cx="1483897" cy="12031"/>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11" name="Content Placeholder 2">
            <a:extLst>
              <a:ext uri="{FF2B5EF4-FFF2-40B4-BE49-F238E27FC236}">
                <a16:creationId xmlns:a16="http://schemas.microsoft.com/office/drawing/2014/main" id="{213406C7-8E06-68E1-455C-5C28DAE3275E}"/>
              </a:ext>
            </a:extLst>
          </p:cNvPr>
          <p:cNvSpPr txBox="1">
            <a:spLocks/>
          </p:cNvSpPr>
          <p:nvPr/>
        </p:nvSpPr>
        <p:spPr>
          <a:xfrm>
            <a:off x="4505549" y="1737099"/>
            <a:ext cx="3918285" cy="13704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Garsai kūno viduje</a:t>
            </a:r>
            <a:br>
              <a:rPr lang="lt-LT" dirty="0"/>
            </a:br>
            <a:r>
              <a:rPr lang="lt-LT" i="1" dirty="0"/>
              <a:t>vidinis su(</a:t>
            </a:r>
            <a:r>
              <a:rPr lang="lt-LT" i="1" dirty="0" err="1"/>
              <a:t>si</a:t>
            </a:r>
            <a:r>
              <a:rPr lang="lt-LT" i="1" dirty="0"/>
              <a:t>)dirginimas</a:t>
            </a:r>
            <a:br>
              <a:rPr lang="lt-LT" dirty="0"/>
            </a:br>
            <a:r>
              <a:rPr lang="lt-LT" b="1" dirty="0"/>
              <a:t>kūnas-ertmė</a:t>
            </a:r>
          </a:p>
          <a:p>
            <a:pPr marL="0" indent="0">
              <a:buFont typeface="Arial" panose="020B0604020202020204" pitchFamily="34" charset="0"/>
              <a:buNone/>
            </a:pPr>
            <a:endParaRPr lang="lt-LT" dirty="0"/>
          </a:p>
        </p:txBody>
      </p:sp>
      <p:sp>
        <p:nvSpPr>
          <p:cNvPr id="13" name="Content Placeholder 2">
            <a:extLst>
              <a:ext uri="{FF2B5EF4-FFF2-40B4-BE49-F238E27FC236}">
                <a16:creationId xmlns:a16="http://schemas.microsoft.com/office/drawing/2014/main" id="{2C4F83A9-B8CD-FF1C-A8F2-EE469D5214C0}"/>
              </a:ext>
            </a:extLst>
          </p:cNvPr>
          <p:cNvSpPr txBox="1">
            <a:spLocks/>
          </p:cNvSpPr>
          <p:nvPr/>
        </p:nvSpPr>
        <p:spPr>
          <a:xfrm>
            <a:off x="142876" y="3777915"/>
            <a:ext cx="3717757" cy="3281115"/>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„Už durų girdėjosi tik diržo kirčiai“</a:t>
            </a:r>
          </a:p>
          <a:p>
            <a:pPr marL="0" indent="0">
              <a:buNone/>
            </a:pPr>
            <a:r>
              <a:rPr lang="lt-LT" dirty="0"/>
              <a:t>„Ankstyvą rudenį žemėn drioksėdavo krentančių slyvų artilerijos. Nuo to garso, šiurpdama ir virpėdama, ji nubusdavo naktimis“</a:t>
            </a:r>
          </a:p>
        </p:txBody>
      </p:sp>
      <p:cxnSp>
        <p:nvCxnSpPr>
          <p:cNvPr id="14" name="Straight Arrow Connector 13">
            <a:extLst>
              <a:ext uri="{FF2B5EF4-FFF2-40B4-BE49-F238E27FC236}">
                <a16:creationId xmlns:a16="http://schemas.microsoft.com/office/drawing/2014/main" id="{6C345CA2-AE04-6A48-925C-E5A6ED25319E}"/>
              </a:ext>
            </a:extLst>
          </p:cNvPr>
          <p:cNvCxnSpPr>
            <a:cxnSpLocks/>
          </p:cNvCxnSpPr>
          <p:nvPr/>
        </p:nvCxnSpPr>
        <p:spPr>
          <a:xfrm>
            <a:off x="8305945" y="2327458"/>
            <a:ext cx="1207169" cy="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15" name="Content Placeholder 2">
            <a:extLst>
              <a:ext uri="{FF2B5EF4-FFF2-40B4-BE49-F238E27FC236}">
                <a16:creationId xmlns:a16="http://schemas.microsoft.com/office/drawing/2014/main" id="{619E130B-78A3-6E9C-A8EE-300ED8CFBE44}"/>
              </a:ext>
            </a:extLst>
          </p:cNvPr>
          <p:cNvSpPr txBox="1">
            <a:spLocks/>
          </p:cNvSpPr>
          <p:nvPr/>
        </p:nvSpPr>
        <p:spPr>
          <a:xfrm>
            <a:off x="9913508" y="1817919"/>
            <a:ext cx="1891472" cy="13704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Balso išėjimas į išorę</a:t>
            </a:r>
          </a:p>
        </p:txBody>
      </p:sp>
      <p:sp>
        <p:nvSpPr>
          <p:cNvPr id="17" name="Content Placeholder 2">
            <a:extLst>
              <a:ext uri="{FF2B5EF4-FFF2-40B4-BE49-F238E27FC236}">
                <a16:creationId xmlns:a16="http://schemas.microsoft.com/office/drawing/2014/main" id="{D40F2EDD-26DB-C21A-02C8-46CBA39BA6E5}"/>
              </a:ext>
            </a:extLst>
          </p:cNvPr>
          <p:cNvSpPr txBox="1">
            <a:spLocks/>
          </p:cNvSpPr>
          <p:nvPr/>
        </p:nvSpPr>
        <p:spPr>
          <a:xfrm>
            <a:off x="8112900" y="1628530"/>
            <a:ext cx="2111543" cy="861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lt-LT" sz="2000" dirty="0"/>
              <a:t>Išsilaisvinimas nuo baimės</a:t>
            </a:r>
          </a:p>
        </p:txBody>
      </p:sp>
      <p:sp>
        <p:nvSpPr>
          <p:cNvPr id="18" name="Content Placeholder 2">
            <a:extLst>
              <a:ext uri="{FF2B5EF4-FFF2-40B4-BE49-F238E27FC236}">
                <a16:creationId xmlns:a16="http://schemas.microsoft.com/office/drawing/2014/main" id="{ABF22C31-F5B6-7547-16F1-DC6F6A71A80A}"/>
              </a:ext>
            </a:extLst>
          </p:cNvPr>
          <p:cNvSpPr txBox="1">
            <a:spLocks/>
          </p:cNvSpPr>
          <p:nvPr/>
        </p:nvSpPr>
        <p:spPr>
          <a:xfrm>
            <a:off x="4140616" y="3920704"/>
            <a:ext cx="4574259" cy="2608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„Jos vidus ūžė ir verpetavo, jis turėjo apkurtinti kvartalą, bet nieko panašaus neįvyko“</a:t>
            </a:r>
            <a:br>
              <a:rPr lang="lt-LT" dirty="0"/>
            </a:br>
            <a:r>
              <a:rPr lang="lt-LT" dirty="0"/>
              <a:t>„sprogdinama nežmoniškai stipraus širdies plakimo“ </a:t>
            </a:r>
          </a:p>
        </p:txBody>
      </p:sp>
      <p:sp>
        <p:nvSpPr>
          <p:cNvPr id="21" name="Content Placeholder 2">
            <a:extLst>
              <a:ext uri="{FF2B5EF4-FFF2-40B4-BE49-F238E27FC236}">
                <a16:creationId xmlns:a16="http://schemas.microsoft.com/office/drawing/2014/main" id="{48E775BE-2450-5871-D7F2-7A61A6B3B090}"/>
              </a:ext>
            </a:extLst>
          </p:cNvPr>
          <p:cNvSpPr txBox="1">
            <a:spLocks/>
          </p:cNvSpPr>
          <p:nvPr/>
        </p:nvSpPr>
        <p:spPr>
          <a:xfrm>
            <a:off x="9336505" y="3935243"/>
            <a:ext cx="2249904" cy="2608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„Pagaliau ištrūkęs į orą balsas</a:t>
            </a:r>
            <a:r>
              <a:rPr lang="lt-LT" i="1" dirty="0"/>
              <a:t> </a:t>
            </a:r>
            <a:r>
              <a:rPr lang="lt-LT" dirty="0"/>
              <a:t>sklido greitai ir toli, stebindamas ją pačią“ </a:t>
            </a:r>
          </a:p>
        </p:txBody>
      </p:sp>
      <p:grpSp>
        <p:nvGrpSpPr>
          <p:cNvPr id="5" name="Group 4">
            <a:extLst>
              <a:ext uri="{FF2B5EF4-FFF2-40B4-BE49-F238E27FC236}">
                <a16:creationId xmlns:a16="http://schemas.microsoft.com/office/drawing/2014/main" id="{75DAED07-C3A3-8F42-6232-0A0B69C761FF}"/>
              </a:ext>
            </a:extLst>
          </p:cNvPr>
          <p:cNvGrpSpPr/>
          <p:nvPr/>
        </p:nvGrpSpPr>
        <p:grpSpPr>
          <a:xfrm>
            <a:off x="404411" y="2962595"/>
            <a:ext cx="1597343" cy="552465"/>
            <a:chOff x="404411" y="2962595"/>
            <a:chExt cx="1597343" cy="552465"/>
          </a:xfrm>
        </p:grpSpPr>
        <p:sp>
          <p:nvSpPr>
            <p:cNvPr id="22" name="Oval 21">
              <a:extLst>
                <a:ext uri="{FF2B5EF4-FFF2-40B4-BE49-F238E27FC236}">
                  <a16:creationId xmlns:a16="http://schemas.microsoft.com/office/drawing/2014/main" id="{B032B545-315A-1E8D-D5E3-769ACB20FE92}"/>
                </a:ext>
              </a:extLst>
            </p:cNvPr>
            <p:cNvSpPr/>
            <p:nvPr/>
          </p:nvSpPr>
          <p:spPr>
            <a:xfrm>
              <a:off x="1224938" y="3094954"/>
              <a:ext cx="776816" cy="42010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cxnSp>
          <p:nvCxnSpPr>
            <p:cNvPr id="24" name="Straight Arrow Connector 23">
              <a:extLst>
                <a:ext uri="{FF2B5EF4-FFF2-40B4-BE49-F238E27FC236}">
                  <a16:creationId xmlns:a16="http://schemas.microsoft.com/office/drawing/2014/main" id="{6AE44E77-AEBE-EEED-AD12-F743C948B1A4}"/>
                </a:ext>
              </a:extLst>
            </p:cNvPr>
            <p:cNvCxnSpPr/>
            <p:nvPr/>
          </p:nvCxnSpPr>
          <p:spPr>
            <a:xfrm>
              <a:off x="703308" y="2962595"/>
              <a:ext cx="372133" cy="1265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2B118AE2-B6D0-C21E-94E8-153172BE561A}"/>
                </a:ext>
              </a:extLst>
            </p:cNvPr>
            <p:cNvCxnSpPr>
              <a:cxnSpLocks/>
            </p:cNvCxnSpPr>
            <p:nvPr/>
          </p:nvCxnSpPr>
          <p:spPr>
            <a:xfrm flipV="1">
              <a:off x="404411" y="3317731"/>
              <a:ext cx="597794" cy="1525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grpSp>
        <p:nvGrpSpPr>
          <p:cNvPr id="7" name="Group 6">
            <a:extLst>
              <a:ext uri="{FF2B5EF4-FFF2-40B4-BE49-F238E27FC236}">
                <a16:creationId xmlns:a16="http://schemas.microsoft.com/office/drawing/2014/main" id="{42AB9597-3E42-1D96-EFE9-BB40DE33387F}"/>
              </a:ext>
            </a:extLst>
          </p:cNvPr>
          <p:cNvGrpSpPr/>
          <p:nvPr/>
        </p:nvGrpSpPr>
        <p:grpSpPr>
          <a:xfrm>
            <a:off x="5249302" y="3124081"/>
            <a:ext cx="1215389" cy="673350"/>
            <a:chOff x="5249302" y="3124081"/>
            <a:chExt cx="1215389" cy="673350"/>
          </a:xfrm>
        </p:grpSpPr>
        <p:sp>
          <p:nvSpPr>
            <p:cNvPr id="29" name="Oval 28">
              <a:extLst>
                <a:ext uri="{FF2B5EF4-FFF2-40B4-BE49-F238E27FC236}">
                  <a16:creationId xmlns:a16="http://schemas.microsoft.com/office/drawing/2014/main" id="{46FBCE59-C50D-1F67-CDC7-6E7137EC39F6}"/>
                </a:ext>
              </a:extLst>
            </p:cNvPr>
            <p:cNvSpPr/>
            <p:nvPr/>
          </p:nvSpPr>
          <p:spPr>
            <a:xfrm>
              <a:off x="5249302" y="3124081"/>
              <a:ext cx="1215389" cy="67335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cxnSp>
          <p:nvCxnSpPr>
            <p:cNvPr id="30" name="Straight Arrow Connector 29">
              <a:extLst>
                <a:ext uri="{FF2B5EF4-FFF2-40B4-BE49-F238E27FC236}">
                  <a16:creationId xmlns:a16="http://schemas.microsoft.com/office/drawing/2014/main" id="{CF96A030-2C9A-92B6-B243-54567B09579A}"/>
                </a:ext>
              </a:extLst>
            </p:cNvPr>
            <p:cNvCxnSpPr/>
            <p:nvPr/>
          </p:nvCxnSpPr>
          <p:spPr>
            <a:xfrm>
              <a:off x="5856996" y="3353202"/>
              <a:ext cx="372133" cy="1265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 name="Straight Arrow Connector 30">
              <a:extLst>
                <a:ext uri="{FF2B5EF4-FFF2-40B4-BE49-F238E27FC236}">
                  <a16:creationId xmlns:a16="http://schemas.microsoft.com/office/drawing/2014/main" id="{D26C169F-D521-05EA-FCDF-E838156CE170}"/>
                </a:ext>
              </a:extLst>
            </p:cNvPr>
            <p:cNvCxnSpPr>
              <a:cxnSpLocks/>
            </p:cNvCxnSpPr>
            <p:nvPr/>
          </p:nvCxnSpPr>
          <p:spPr>
            <a:xfrm flipV="1">
              <a:off x="5498206" y="3515060"/>
              <a:ext cx="597794" cy="1525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grpSp>
        <p:nvGrpSpPr>
          <p:cNvPr id="8" name="Group 7">
            <a:extLst>
              <a:ext uri="{FF2B5EF4-FFF2-40B4-BE49-F238E27FC236}">
                <a16:creationId xmlns:a16="http://schemas.microsoft.com/office/drawing/2014/main" id="{1073327F-8375-461F-151A-954E10EDC2C3}"/>
              </a:ext>
            </a:extLst>
          </p:cNvPr>
          <p:cNvGrpSpPr/>
          <p:nvPr/>
        </p:nvGrpSpPr>
        <p:grpSpPr>
          <a:xfrm>
            <a:off x="9614515" y="3172280"/>
            <a:ext cx="1506810" cy="673350"/>
            <a:chOff x="9614515" y="3172280"/>
            <a:chExt cx="1506810" cy="673350"/>
          </a:xfrm>
        </p:grpSpPr>
        <p:sp>
          <p:nvSpPr>
            <p:cNvPr id="32" name="Oval 31">
              <a:extLst>
                <a:ext uri="{FF2B5EF4-FFF2-40B4-BE49-F238E27FC236}">
                  <a16:creationId xmlns:a16="http://schemas.microsoft.com/office/drawing/2014/main" id="{A9082EE3-39D6-CECF-B3BD-46E1B97029D2}"/>
                </a:ext>
              </a:extLst>
            </p:cNvPr>
            <p:cNvSpPr/>
            <p:nvPr/>
          </p:nvSpPr>
          <p:spPr>
            <a:xfrm>
              <a:off x="9614515" y="3172280"/>
              <a:ext cx="1215389" cy="673350"/>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lt-LT"/>
            </a:p>
          </p:txBody>
        </p:sp>
        <p:cxnSp>
          <p:nvCxnSpPr>
            <p:cNvPr id="33" name="Straight Arrow Connector 32">
              <a:extLst>
                <a:ext uri="{FF2B5EF4-FFF2-40B4-BE49-F238E27FC236}">
                  <a16:creationId xmlns:a16="http://schemas.microsoft.com/office/drawing/2014/main" id="{4EDFD101-AB76-BCBC-EE4B-56D9AE0A4472}"/>
                </a:ext>
              </a:extLst>
            </p:cNvPr>
            <p:cNvCxnSpPr>
              <a:cxnSpLocks/>
            </p:cNvCxnSpPr>
            <p:nvPr/>
          </p:nvCxnSpPr>
          <p:spPr>
            <a:xfrm flipV="1">
              <a:off x="10523531" y="3393991"/>
              <a:ext cx="597794" cy="15251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748941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11" grpId="0"/>
      <p:bldP spid="13" grpId="0"/>
      <p:bldP spid="15" grpId="0"/>
      <p:bldP spid="17" grpId="0"/>
      <p:bldP spid="18" grpId="0"/>
      <p:bldP spid="21"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11386-20D6-9E96-76CA-05336E92C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40332-E3A8-970F-2E7D-93F5243D6C47}"/>
              </a:ext>
            </a:extLst>
          </p:cNvPr>
          <p:cNvSpPr>
            <a:spLocks noGrp="1"/>
          </p:cNvSpPr>
          <p:nvPr>
            <p:ph type="title"/>
          </p:nvPr>
        </p:nvSpPr>
        <p:spPr>
          <a:xfrm>
            <a:off x="405065" y="171748"/>
            <a:ext cx="10828421" cy="1325563"/>
          </a:xfrm>
        </p:spPr>
        <p:txBody>
          <a:bodyPr>
            <a:normAutofit/>
          </a:bodyPr>
          <a:lstStyle/>
          <a:p>
            <a:r>
              <a:rPr lang="lt-LT" dirty="0"/>
              <a:t>J</a:t>
            </a:r>
            <a:r>
              <a:rPr lang="en-US" dirty="0" err="1"/>
              <a:t>usliškumo</a:t>
            </a:r>
            <a:r>
              <a:rPr lang="en-US" dirty="0"/>
              <a:t> takas</a:t>
            </a:r>
            <a:r>
              <a:rPr lang="lt-LT" dirty="0"/>
              <a:t>: kvapas </a:t>
            </a:r>
            <a:r>
              <a:rPr lang="lt-LT" dirty="0">
                <a:sym typeface="Wingdings" panose="05000000000000000000" pitchFamily="2" charset="2"/>
              </a:rPr>
              <a:t> kūnas-ertmė</a:t>
            </a:r>
            <a:br>
              <a:rPr lang="lt-LT" dirty="0">
                <a:sym typeface="Wingdings" panose="05000000000000000000" pitchFamily="2" charset="2"/>
              </a:rPr>
            </a:br>
            <a:r>
              <a:rPr lang="lt-LT" sz="2000" dirty="0"/>
              <a:t>PVZ. L. S. Černiauskaitė „Kambarys jazmino krūme“</a:t>
            </a:r>
          </a:p>
        </p:txBody>
      </p:sp>
      <p:sp>
        <p:nvSpPr>
          <p:cNvPr id="3" name="Content Placeholder 2">
            <a:extLst>
              <a:ext uri="{FF2B5EF4-FFF2-40B4-BE49-F238E27FC236}">
                <a16:creationId xmlns:a16="http://schemas.microsoft.com/office/drawing/2014/main" id="{E6E8C073-937E-F89D-C2DC-9787594AA29D}"/>
              </a:ext>
            </a:extLst>
          </p:cNvPr>
          <p:cNvSpPr>
            <a:spLocks noGrp="1"/>
          </p:cNvSpPr>
          <p:nvPr>
            <p:ph idx="1"/>
          </p:nvPr>
        </p:nvSpPr>
        <p:spPr>
          <a:xfrm>
            <a:off x="440155" y="1752336"/>
            <a:ext cx="4095750" cy="1212600"/>
          </a:xfrm>
        </p:spPr>
        <p:txBody>
          <a:bodyPr>
            <a:normAutofit fontScale="92500" lnSpcReduction="10000"/>
          </a:bodyPr>
          <a:lstStyle/>
          <a:p>
            <a:pPr marL="0" indent="0">
              <a:buNone/>
            </a:pPr>
            <a:r>
              <a:rPr lang="lt-LT" dirty="0"/>
              <a:t>Bendras apvalkalas</a:t>
            </a:r>
          </a:p>
          <a:p>
            <a:pPr marL="0" indent="0">
              <a:buNone/>
            </a:pPr>
            <a:r>
              <a:rPr lang="lt-LT" dirty="0"/>
              <a:t>jazmino kvapas sieja kūnus</a:t>
            </a:r>
            <a:br>
              <a:rPr lang="lt-LT" dirty="0"/>
            </a:br>
            <a:r>
              <a:rPr lang="lt-LT" i="1" dirty="0"/>
              <a:t>euforinis</a:t>
            </a:r>
          </a:p>
        </p:txBody>
      </p:sp>
      <p:sp>
        <p:nvSpPr>
          <p:cNvPr id="4" name="Content Placeholder 2">
            <a:extLst>
              <a:ext uri="{FF2B5EF4-FFF2-40B4-BE49-F238E27FC236}">
                <a16:creationId xmlns:a16="http://schemas.microsoft.com/office/drawing/2014/main" id="{90801A27-6B5D-7F93-049E-2291759B03FC}"/>
              </a:ext>
            </a:extLst>
          </p:cNvPr>
          <p:cNvSpPr txBox="1">
            <a:spLocks/>
          </p:cNvSpPr>
          <p:nvPr/>
        </p:nvSpPr>
        <p:spPr>
          <a:xfrm>
            <a:off x="525379" y="1827464"/>
            <a:ext cx="10515600" cy="5927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lt-LT" dirty="0"/>
          </a:p>
        </p:txBody>
      </p:sp>
      <p:cxnSp>
        <p:nvCxnSpPr>
          <p:cNvPr id="9" name="Straight Arrow Connector 8">
            <a:extLst>
              <a:ext uri="{FF2B5EF4-FFF2-40B4-BE49-F238E27FC236}">
                <a16:creationId xmlns:a16="http://schemas.microsoft.com/office/drawing/2014/main" id="{6101019E-F86A-AC3A-1092-AA245221E01E}"/>
              </a:ext>
            </a:extLst>
          </p:cNvPr>
          <p:cNvCxnSpPr>
            <a:cxnSpLocks/>
          </p:cNvCxnSpPr>
          <p:nvPr/>
        </p:nvCxnSpPr>
        <p:spPr>
          <a:xfrm>
            <a:off x="4535905" y="2617992"/>
            <a:ext cx="2322095" cy="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13" name="Content Placeholder 2">
            <a:extLst>
              <a:ext uri="{FF2B5EF4-FFF2-40B4-BE49-F238E27FC236}">
                <a16:creationId xmlns:a16="http://schemas.microsoft.com/office/drawing/2014/main" id="{F98B307F-DEE4-8D38-724A-3BC945F122C0}"/>
              </a:ext>
            </a:extLst>
          </p:cNvPr>
          <p:cNvSpPr txBox="1">
            <a:spLocks/>
          </p:cNvSpPr>
          <p:nvPr/>
        </p:nvSpPr>
        <p:spPr>
          <a:xfrm>
            <a:off x="231858" y="4339168"/>
            <a:ext cx="3717757" cy="18010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„Kadaise mudu buvom suaugę stiklo šerdim &lt;…&gt; kvepėjom anyžiniais ledinukais“</a:t>
            </a:r>
          </a:p>
          <a:p>
            <a:pPr marL="0" indent="0">
              <a:buNone/>
            </a:pPr>
            <a:endParaRPr lang="lt-LT" dirty="0"/>
          </a:p>
        </p:txBody>
      </p:sp>
      <p:sp>
        <p:nvSpPr>
          <p:cNvPr id="15" name="Content Placeholder 2">
            <a:extLst>
              <a:ext uri="{FF2B5EF4-FFF2-40B4-BE49-F238E27FC236}">
                <a16:creationId xmlns:a16="http://schemas.microsoft.com/office/drawing/2014/main" id="{BB891E6B-8FC2-DBD8-E093-F9FEB2DA793F}"/>
              </a:ext>
            </a:extLst>
          </p:cNvPr>
          <p:cNvSpPr txBox="1">
            <a:spLocks/>
          </p:cNvSpPr>
          <p:nvPr/>
        </p:nvSpPr>
        <p:spPr>
          <a:xfrm>
            <a:off x="7834930" y="1629288"/>
            <a:ext cx="4214751" cy="188210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dirty="0"/>
              <a:t>Kūnas – </a:t>
            </a:r>
            <a:r>
              <a:rPr lang="lt-LT" b="1" dirty="0"/>
              <a:t>padalinta ertmė</a:t>
            </a:r>
          </a:p>
          <a:p>
            <a:pPr marL="0" indent="0">
              <a:buNone/>
            </a:pPr>
            <a:r>
              <a:rPr lang="lt-LT" dirty="0"/>
              <a:t>Mirus broliui skilimas kūno viduje; </a:t>
            </a:r>
            <a:br>
              <a:rPr lang="lt-LT" dirty="0"/>
            </a:br>
            <a:r>
              <a:rPr lang="lt-LT" dirty="0"/>
              <a:t>šaltas kvapas – </a:t>
            </a:r>
            <a:r>
              <a:rPr lang="lt-LT" i="1" dirty="0" err="1"/>
              <a:t>disforiškumas</a:t>
            </a:r>
            <a:br>
              <a:rPr lang="lt-LT" i="1" dirty="0"/>
            </a:br>
            <a:r>
              <a:rPr lang="lt-LT" dirty="0"/>
              <a:t>(validolis, anyžius) </a:t>
            </a:r>
          </a:p>
        </p:txBody>
      </p:sp>
      <p:sp>
        <p:nvSpPr>
          <p:cNvPr id="21" name="Content Placeholder 2">
            <a:extLst>
              <a:ext uri="{FF2B5EF4-FFF2-40B4-BE49-F238E27FC236}">
                <a16:creationId xmlns:a16="http://schemas.microsoft.com/office/drawing/2014/main" id="{5BF2ABCE-4143-3D14-3C72-36ADDD48353A}"/>
              </a:ext>
            </a:extLst>
          </p:cNvPr>
          <p:cNvSpPr txBox="1">
            <a:spLocks/>
          </p:cNvSpPr>
          <p:nvPr/>
        </p:nvSpPr>
        <p:spPr>
          <a:xfrm>
            <a:off x="7003367" y="4249068"/>
            <a:ext cx="3795964" cy="2608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lt-LT" dirty="0"/>
          </a:p>
        </p:txBody>
      </p:sp>
      <p:grpSp>
        <p:nvGrpSpPr>
          <p:cNvPr id="5" name="Group 4">
            <a:extLst>
              <a:ext uri="{FF2B5EF4-FFF2-40B4-BE49-F238E27FC236}">
                <a16:creationId xmlns:a16="http://schemas.microsoft.com/office/drawing/2014/main" id="{47EAF8BD-4F8A-BEAD-CD90-4283823C97A6}"/>
              </a:ext>
            </a:extLst>
          </p:cNvPr>
          <p:cNvGrpSpPr/>
          <p:nvPr/>
        </p:nvGrpSpPr>
        <p:grpSpPr>
          <a:xfrm>
            <a:off x="655925" y="3280007"/>
            <a:ext cx="2295618" cy="646337"/>
            <a:chOff x="655925" y="3280007"/>
            <a:chExt cx="2295618" cy="646337"/>
          </a:xfrm>
        </p:grpSpPr>
        <p:sp>
          <p:nvSpPr>
            <p:cNvPr id="8" name="Oval 7">
              <a:extLst>
                <a:ext uri="{FF2B5EF4-FFF2-40B4-BE49-F238E27FC236}">
                  <a16:creationId xmlns:a16="http://schemas.microsoft.com/office/drawing/2014/main" id="{ACE87A76-5F18-43AD-CBD0-835CAF21A29D}"/>
                </a:ext>
              </a:extLst>
            </p:cNvPr>
            <p:cNvSpPr/>
            <p:nvPr/>
          </p:nvSpPr>
          <p:spPr>
            <a:xfrm>
              <a:off x="655925" y="3280007"/>
              <a:ext cx="1263865" cy="60821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Oval 9">
              <a:extLst>
                <a:ext uri="{FF2B5EF4-FFF2-40B4-BE49-F238E27FC236}">
                  <a16:creationId xmlns:a16="http://schemas.microsoft.com/office/drawing/2014/main" id="{EB9BD3F8-19BE-98E9-374C-42A2F626DF3B}"/>
                </a:ext>
              </a:extLst>
            </p:cNvPr>
            <p:cNvSpPr/>
            <p:nvPr/>
          </p:nvSpPr>
          <p:spPr>
            <a:xfrm>
              <a:off x="1687678" y="3318127"/>
              <a:ext cx="1263865" cy="608217"/>
            </a:xfrm>
            <a:prstGeom prst="ellipse">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lt-LT" dirty="0"/>
            </a:p>
          </p:txBody>
        </p:sp>
      </p:grpSp>
      <p:grpSp>
        <p:nvGrpSpPr>
          <p:cNvPr id="6" name="Group 5">
            <a:extLst>
              <a:ext uri="{FF2B5EF4-FFF2-40B4-BE49-F238E27FC236}">
                <a16:creationId xmlns:a16="http://schemas.microsoft.com/office/drawing/2014/main" id="{13763D4E-B7FC-65B7-1B77-765D6B51E10A}"/>
              </a:ext>
            </a:extLst>
          </p:cNvPr>
          <p:cNvGrpSpPr/>
          <p:nvPr/>
        </p:nvGrpSpPr>
        <p:grpSpPr>
          <a:xfrm>
            <a:off x="6273240" y="3165261"/>
            <a:ext cx="1423140" cy="692272"/>
            <a:chOff x="6273240" y="3165261"/>
            <a:chExt cx="1423140" cy="692272"/>
          </a:xfrm>
        </p:grpSpPr>
        <p:sp>
          <p:nvSpPr>
            <p:cNvPr id="12" name="Oval 11">
              <a:extLst>
                <a:ext uri="{FF2B5EF4-FFF2-40B4-BE49-F238E27FC236}">
                  <a16:creationId xmlns:a16="http://schemas.microsoft.com/office/drawing/2014/main" id="{AFD4080E-84F5-8883-0100-FD33BFDE4CA6}"/>
                </a:ext>
              </a:extLst>
            </p:cNvPr>
            <p:cNvSpPr/>
            <p:nvPr/>
          </p:nvSpPr>
          <p:spPr>
            <a:xfrm>
              <a:off x="6273240" y="3165261"/>
              <a:ext cx="1423140" cy="692272"/>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lt-LT"/>
            </a:p>
          </p:txBody>
        </p:sp>
        <p:cxnSp>
          <p:nvCxnSpPr>
            <p:cNvPr id="19" name="Straight Connector 18">
              <a:extLst>
                <a:ext uri="{FF2B5EF4-FFF2-40B4-BE49-F238E27FC236}">
                  <a16:creationId xmlns:a16="http://schemas.microsoft.com/office/drawing/2014/main" id="{76BBAAF6-9AD9-85CE-C15C-5F84DF15269F}"/>
                </a:ext>
              </a:extLst>
            </p:cNvPr>
            <p:cNvCxnSpPr>
              <a:stCxn id="12" idx="0"/>
              <a:endCxn id="12" idx="4"/>
            </p:cNvCxnSpPr>
            <p:nvPr/>
          </p:nvCxnSpPr>
          <p:spPr>
            <a:xfrm>
              <a:off x="6984810" y="3165261"/>
              <a:ext cx="0" cy="692272"/>
            </a:xfrm>
            <a:prstGeom prst="line">
              <a:avLst/>
            </a:prstGeom>
          </p:spPr>
          <p:style>
            <a:lnRef idx="2">
              <a:schemeClr val="accent1"/>
            </a:lnRef>
            <a:fillRef idx="0">
              <a:schemeClr val="accent1"/>
            </a:fillRef>
            <a:effectRef idx="1">
              <a:schemeClr val="accent1"/>
            </a:effectRef>
            <a:fontRef idx="minor">
              <a:schemeClr val="tx1"/>
            </a:fontRef>
          </p:style>
        </p:cxnSp>
      </p:grpSp>
      <p:sp>
        <p:nvSpPr>
          <p:cNvPr id="23" name="TextBox 22">
            <a:extLst>
              <a:ext uri="{FF2B5EF4-FFF2-40B4-BE49-F238E27FC236}">
                <a16:creationId xmlns:a16="http://schemas.microsoft.com/office/drawing/2014/main" id="{846641B3-7586-8F92-F26D-445E3C56F076}"/>
              </a:ext>
            </a:extLst>
          </p:cNvPr>
          <p:cNvSpPr txBox="1"/>
          <p:nvPr/>
        </p:nvSpPr>
        <p:spPr>
          <a:xfrm>
            <a:off x="5787344" y="3857533"/>
            <a:ext cx="6262338" cy="3108543"/>
          </a:xfrm>
          <a:prstGeom prst="rect">
            <a:avLst/>
          </a:prstGeom>
          <a:noFill/>
        </p:spPr>
        <p:txBody>
          <a:bodyPr wrap="square">
            <a:spAutoFit/>
          </a:bodyPr>
          <a:lstStyle/>
          <a:p>
            <a:pPr algn="l"/>
            <a:r>
              <a:rPr lang="lt-LT" sz="2800" dirty="0"/>
              <a:t>Kvapui suteikiama vėsumo sema; </a:t>
            </a:r>
            <a:br>
              <a:rPr lang="lt-LT" sz="2800" dirty="0"/>
            </a:br>
            <a:r>
              <a:rPr lang="lt-LT" sz="2800" dirty="0"/>
              <a:t>šaltis – mušančio tėvo kabinetas ir brolio kapavietė (spinta);</a:t>
            </a:r>
          </a:p>
          <a:p>
            <a:r>
              <a:rPr lang="lt-LT" sz="2800" dirty="0"/>
              <a:t>jazmino kvapas – veikia iš vidaus (</a:t>
            </a:r>
            <a:r>
              <a:rPr lang="lt-LT" sz="2000" dirty="0"/>
              <a:t>skrandį lyg trūktelėjo nematomu siūlu</a:t>
            </a:r>
            <a:r>
              <a:rPr lang="lt-LT" sz="2800" dirty="0"/>
              <a:t>) – euforinė jausena įgyja </a:t>
            </a:r>
            <a:r>
              <a:rPr lang="lt-LT" sz="2800" dirty="0" err="1"/>
              <a:t>disforiškumo</a:t>
            </a:r>
            <a:endParaRPr lang="lt-LT" sz="2800" dirty="0"/>
          </a:p>
          <a:p>
            <a:pPr algn="l"/>
            <a:r>
              <a:rPr lang="lt-LT" sz="2800" dirty="0"/>
              <a:t> </a:t>
            </a:r>
          </a:p>
        </p:txBody>
      </p:sp>
    </p:spTree>
    <p:extLst>
      <p:ext uri="{BB962C8B-B14F-4D97-AF65-F5344CB8AC3E}">
        <p14:creationId xmlns:p14="http://schemas.microsoft.com/office/powerpoint/2010/main" val="1581686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 grpId="0"/>
      <p:bldP spid="15"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048B-3880-914D-BBBF-74B733A4223D}"/>
              </a:ext>
            </a:extLst>
          </p:cNvPr>
          <p:cNvSpPr>
            <a:spLocks noGrp="1"/>
          </p:cNvSpPr>
          <p:nvPr>
            <p:ph type="title"/>
          </p:nvPr>
        </p:nvSpPr>
        <p:spPr/>
        <p:txBody>
          <a:bodyPr/>
          <a:lstStyle/>
          <a:p>
            <a:r>
              <a:rPr lang="lt-LT" dirty="0"/>
              <a:t>Aktantas	</a:t>
            </a:r>
          </a:p>
        </p:txBody>
      </p:sp>
      <p:sp>
        <p:nvSpPr>
          <p:cNvPr id="3" name="Content Placeholder 2">
            <a:extLst>
              <a:ext uri="{FF2B5EF4-FFF2-40B4-BE49-F238E27FC236}">
                <a16:creationId xmlns:a16="http://schemas.microsoft.com/office/drawing/2014/main" id="{16E6990D-F7B8-DFAA-2298-3D2ADAA38BBD}"/>
              </a:ext>
            </a:extLst>
          </p:cNvPr>
          <p:cNvSpPr>
            <a:spLocks noGrp="1"/>
          </p:cNvSpPr>
          <p:nvPr>
            <p:ph idx="1"/>
          </p:nvPr>
        </p:nvSpPr>
        <p:spPr/>
        <p:txBody>
          <a:bodyPr>
            <a:normAutofit/>
          </a:bodyPr>
          <a:lstStyle/>
          <a:p>
            <a:r>
              <a:rPr lang="lt-LT" dirty="0"/>
              <a:t>Kalbotyroje </a:t>
            </a:r>
            <a:r>
              <a:rPr lang="lt-LT" dirty="0" err="1"/>
              <a:t>aktantu</a:t>
            </a:r>
            <a:r>
              <a:rPr lang="lt-LT" dirty="0"/>
              <a:t> vadinamas formalus sintaksinis vienetas: tas, kuris veikia arba yra veikiamas (L. </a:t>
            </a:r>
            <a:r>
              <a:rPr lang="lt-LT" dirty="0" err="1"/>
              <a:t>Tesnière</a:t>
            </a:r>
            <a:r>
              <a:rPr lang="lt-LT" dirty="0"/>
              <a:t>)</a:t>
            </a:r>
          </a:p>
          <a:p>
            <a:r>
              <a:rPr lang="lt-LT" dirty="0" err="1"/>
              <a:t>Aktantinis</a:t>
            </a:r>
            <a:r>
              <a:rPr lang="lt-LT" dirty="0"/>
              <a:t> vaidmuo nusakomas per sąryšį su kitais aktantais</a:t>
            </a:r>
          </a:p>
          <a:p>
            <a:r>
              <a:rPr lang="lt-LT" i="1" dirty="0"/>
              <a:t>Kuo skiriasi nuo teminio vaidmens?</a:t>
            </a:r>
          </a:p>
          <a:p>
            <a:r>
              <a:rPr lang="lt-LT" b="1" dirty="0" err="1"/>
              <a:t>Figūratyvinės</a:t>
            </a:r>
            <a:r>
              <a:rPr lang="lt-LT" b="1" dirty="0"/>
              <a:t>-diskursyvinės sintaksės aktantai</a:t>
            </a:r>
          </a:p>
          <a:p>
            <a:pPr lvl="1"/>
            <a:r>
              <a:rPr lang="lt-LT" dirty="0"/>
              <a:t>Sakytojas / sakymo adresatas </a:t>
            </a:r>
          </a:p>
          <a:p>
            <a:pPr lvl="1"/>
            <a:r>
              <a:rPr lang="lt-LT" dirty="0"/>
              <a:t>Informatorius / stebėtojas </a:t>
            </a:r>
          </a:p>
          <a:p>
            <a:endParaRPr lang="lt-LT" dirty="0"/>
          </a:p>
          <a:p>
            <a:endParaRPr lang="lt-LT" dirty="0"/>
          </a:p>
        </p:txBody>
      </p:sp>
    </p:spTree>
    <p:extLst>
      <p:ext uri="{BB962C8B-B14F-4D97-AF65-F5344CB8AC3E}">
        <p14:creationId xmlns:p14="http://schemas.microsoft.com/office/powerpoint/2010/main" val="395646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35EFC8-5ABC-4AC0-B1A3-EF56DC778B2B}"/>
              </a:ext>
            </a:extLst>
          </p:cNvPr>
          <p:cNvSpPr>
            <a:spLocks noGrp="1"/>
          </p:cNvSpPr>
          <p:nvPr>
            <p:ph idx="1"/>
          </p:nvPr>
        </p:nvSpPr>
        <p:spPr/>
        <p:txBody>
          <a:bodyPr/>
          <a:lstStyle/>
          <a:p>
            <a:pPr>
              <a:defRPr/>
            </a:pPr>
            <a:r>
              <a:rPr lang="lt-LT" altLang="lt-LT" b="1" dirty="0"/>
              <a:t>teminis vaidmuo</a:t>
            </a:r>
            <a:r>
              <a:rPr lang="lt-LT" altLang="lt-LT" dirty="0"/>
              <a:t> – tai, ką daro, arba užprogramuotas veikimas, elgsena (semantika)</a:t>
            </a:r>
          </a:p>
          <a:p>
            <a:pPr>
              <a:defRPr/>
            </a:pPr>
            <a:r>
              <a:rPr lang="lt-LT" altLang="lt-LT" b="1" dirty="0" err="1"/>
              <a:t>aktantinis</a:t>
            </a:r>
            <a:r>
              <a:rPr lang="lt-LT" altLang="lt-LT" b="1" dirty="0"/>
              <a:t> vaidmuo – </a:t>
            </a:r>
            <a:r>
              <a:rPr lang="lt-LT" altLang="lt-LT" dirty="0"/>
              <a:t>kaip dalyvauja veiksmuose (sintaksė)</a:t>
            </a:r>
          </a:p>
          <a:p>
            <a:endParaRPr lang="lt-LT" dirty="0"/>
          </a:p>
        </p:txBody>
      </p:sp>
    </p:spTree>
    <p:extLst>
      <p:ext uri="{BB962C8B-B14F-4D97-AF65-F5344CB8AC3E}">
        <p14:creationId xmlns:p14="http://schemas.microsoft.com/office/powerpoint/2010/main" val="2200876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2BAB-112E-DB98-A49D-607BCFCBDB1F}"/>
              </a:ext>
            </a:extLst>
          </p:cNvPr>
          <p:cNvSpPr>
            <a:spLocks noGrp="1"/>
          </p:cNvSpPr>
          <p:nvPr>
            <p:ph type="title"/>
          </p:nvPr>
        </p:nvSpPr>
        <p:spPr/>
        <p:txBody>
          <a:bodyPr/>
          <a:lstStyle/>
          <a:p>
            <a:r>
              <a:rPr lang="lt-LT" dirty="0"/>
              <a:t>Juslinė sintaksė</a:t>
            </a:r>
          </a:p>
        </p:txBody>
      </p:sp>
      <p:sp>
        <p:nvSpPr>
          <p:cNvPr id="3" name="Content Placeholder 2">
            <a:extLst>
              <a:ext uri="{FF2B5EF4-FFF2-40B4-BE49-F238E27FC236}">
                <a16:creationId xmlns:a16="http://schemas.microsoft.com/office/drawing/2014/main" id="{E039B771-C96E-ABE1-9D7F-EEF07F805641}"/>
              </a:ext>
            </a:extLst>
          </p:cNvPr>
          <p:cNvSpPr>
            <a:spLocks noGrp="1"/>
          </p:cNvSpPr>
          <p:nvPr>
            <p:ph idx="1"/>
          </p:nvPr>
        </p:nvSpPr>
        <p:spPr>
          <a:xfrm>
            <a:off x="838200" y="1690688"/>
            <a:ext cx="10515600" cy="4997191"/>
          </a:xfrm>
        </p:spPr>
        <p:txBody>
          <a:bodyPr>
            <a:normAutofit/>
          </a:bodyPr>
          <a:lstStyle/>
          <a:p>
            <a:r>
              <a:rPr lang="lt-LT" dirty="0"/>
              <a:t>Aktanto apibrėžimas pagal užimamą poziciją juslinėje sąveikoje</a:t>
            </a:r>
          </a:p>
          <a:p>
            <a:r>
              <a:rPr lang="lt-LT" dirty="0"/>
              <a:t>Diskurse: </a:t>
            </a:r>
            <a:r>
              <a:rPr lang="lt-LT" i="1" dirty="0"/>
              <a:t>šaltinio, taikinio, kontrolės </a:t>
            </a:r>
            <a:r>
              <a:rPr lang="lt-LT" dirty="0"/>
              <a:t>pozicijos</a:t>
            </a:r>
          </a:p>
          <a:p>
            <a:r>
              <a:rPr lang="lt-LT" dirty="0"/>
              <a:t>Pozicijos užėmimas jusliniame (diskursyviniame) lauke</a:t>
            </a:r>
          </a:p>
          <a:p>
            <a:r>
              <a:rPr lang="lt-LT" dirty="0"/>
              <a:t>Ne veikimo, o patyrimo logika</a:t>
            </a:r>
          </a:p>
          <a:p>
            <a:endParaRPr lang="lt-LT" dirty="0"/>
          </a:p>
          <a:p>
            <a:endParaRPr lang="lt-LT" dirty="0"/>
          </a:p>
          <a:p>
            <a:r>
              <a:rPr lang="lt-LT" dirty="0"/>
              <a:t>Skonio semiotika (pvz. vyno degustacijos)</a:t>
            </a:r>
          </a:p>
          <a:p>
            <a:pPr marL="0" indent="0">
              <a:buNone/>
            </a:pPr>
            <a:endParaRPr lang="en-US" dirty="0"/>
          </a:p>
        </p:txBody>
      </p:sp>
    </p:spTree>
    <p:extLst>
      <p:ext uri="{BB962C8B-B14F-4D97-AF65-F5344CB8AC3E}">
        <p14:creationId xmlns:p14="http://schemas.microsoft.com/office/powerpoint/2010/main" val="3382004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e048e9ef-69f2-4554-80ff-7d770531729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22DEB0B41304E4F86442905DF0A70B1" ma:contentTypeVersion="17" ma:contentTypeDescription="Create a new document." ma:contentTypeScope="" ma:versionID="7fe07583d2440eb10ae5e2a27bd66e95">
  <xsd:schema xmlns:xsd="http://www.w3.org/2001/XMLSchema" xmlns:xs="http://www.w3.org/2001/XMLSchema" xmlns:p="http://schemas.microsoft.com/office/2006/metadata/properties" xmlns:ns3="e048e9ef-69f2-4554-80ff-7d770531729b" xmlns:ns4="02c07fd3-3c25-4089-b85a-0dbad6958c75" targetNamespace="http://schemas.microsoft.com/office/2006/metadata/properties" ma:root="true" ma:fieldsID="716ab62d6bd17a4abcc178e70f6a2917" ns3:_="" ns4:_="">
    <xsd:import namespace="e048e9ef-69f2-4554-80ff-7d770531729b"/>
    <xsd:import namespace="02c07fd3-3c25-4089-b85a-0dbad6958c7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48e9ef-69f2-4554-80ff-7d7705317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2c07fd3-3c25-4089-b85a-0dbad6958c7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F863EE-3CE3-4ABA-A0ED-0EA6D1B8783E}">
  <ds:schemaRefs>
    <ds:schemaRef ds:uri="http://purl.org/dc/elements/1.1/"/>
    <ds:schemaRef ds:uri="http://schemas.microsoft.com/office/2006/metadata/properties"/>
    <ds:schemaRef ds:uri="http://schemas.microsoft.com/office/2006/documentManagement/types"/>
    <ds:schemaRef ds:uri="http://purl.org/dc/dcmitype/"/>
    <ds:schemaRef ds:uri="http://purl.org/dc/terms/"/>
    <ds:schemaRef ds:uri="http://schemas.microsoft.com/office/infopath/2007/PartnerControls"/>
    <ds:schemaRef ds:uri="http://schemas.openxmlformats.org/package/2006/metadata/core-properties"/>
    <ds:schemaRef ds:uri="02c07fd3-3c25-4089-b85a-0dbad6958c75"/>
    <ds:schemaRef ds:uri="e048e9ef-69f2-4554-80ff-7d770531729b"/>
    <ds:schemaRef ds:uri="http://www.w3.org/XML/1998/namespace"/>
  </ds:schemaRefs>
</ds:datastoreItem>
</file>

<file path=customXml/itemProps2.xml><?xml version="1.0" encoding="utf-8"?>
<ds:datastoreItem xmlns:ds="http://schemas.openxmlformats.org/officeDocument/2006/customXml" ds:itemID="{343B37F1-FE8F-44C2-98E8-5B69B58172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48e9ef-69f2-4554-80ff-7d770531729b"/>
    <ds:schemaRef ds:uri="02c07fd3-3c25-4089-b85a-0dbad6958c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184724-9D03-48BC-B729-C261F51B2A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9018</TotalTime>
  <Words>3681</Words>
  <Application>Microsoft Office PowerPoint</Application>
  <PresentationFormat>Widescreen</PresentationFormat>
  <Paragraphs>612</Paragraphs>
  <Slides>62</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Aptos</vt:lpstr>
      <vt:lpstr>Aptos Display</vt:lpstr>
      <vt:lpstr>Arial</vt:lpstr>
      <vt:lpstr>Times New Roman</vt:lpstr>
      <vt:lpstr>Wingdings</vt:lpstr>
      <vt:lpstr>Office Theme</vt:lpstr>
      <vt:lpstr>Fontanille: kūniškumas diskurse</vt:lpstr>
      <vt:lpstr>Fontanille kūniškumui skirtos knygos</vt:lpstr>
      <vt:lpstr>Kūnas ≠ kūniškumas</vt:lpstr>
      <vt:lpstr>Kūno apibrėžimas</vt:lpstr>
      <vt:lpstr>Kūniškumas diskurse</vt:lpstr>
      <vt:lpstr>Aktantai (Fontanille)</vt:lpstr>
      <vt:lpstr>Aktantas </vt:lpstr>
      <vt:lpstr>PowerPoint Presentation</vt:lpstr>
      <vt:lpstr>Juslinė sintaksė</vt:lpstr>
      <vt:lpstr>Vizualinė semiotika </vt:lpstr>
      <vt:lpstr>Juslinė sintaksė (pvz. puvimo kvapas)</vt:lpstr>
      <vt:lpstr>Juslinė sintaksė (pvz. puvimo kvapas)</vt:lpstr>
      <vt:lpstr>Juslinė sintaksė (pvz. puvimo kvapas)</vt:lpstr>
      <vt:lpstr>Juslinė sintaksė</vt:lpstr>
      <vt:lpstr>Aktantai (Fontanille)</vt:lpstr>
      <vt:lpstr>Aktantai</vt:lpstr>
      <vt:lpstr>Kūniški aktantai</vt:lpstr>
      <vt:lpstr>Kūniški aktantai</vt:lpstr>
      <vt:lpstr>Psichoanalitinė kūno samprata</vt:lpstr>
      <vt:lpstr>Fenomenologinė kūno samprata</vt:lpstr>
      <vt:lpstr>Fenomenologinė kūno samprata</vt:lpstr>
      <vt:lpstr>Fontanille</vt:lpstr>
      <vt:lpstr>Aš, Moi aktantas</vt:lpstr>
      <vt:lpstr>Pats (Soi) aktantas</vt:lpstr>
      <vt:lpstr>Ricœur tapatybės apibrėžimas</vt:lpstr>
      <vt:lpstr>Fontanille Pats (Soi) aktantas</vt:lpstr>
      <vt:lpstr>Judantis kūnas</vt:lpstr>
      <vt:lpstr>PowerPoint Presentation</vt:lpstr>
      <vt:lpstr>Fontanille kūniški aktantai</vt:lpstr>
      <vt:lpstr>Fontanille: veikimo būdai</vt:lpstr>
      <vt:lpstr>Landowski: sąveikos režimai (buvimo būdai)</vt:lpstr>
      <vt:lpstr>Fontanille veikimo būdai vs Landowski sąveikos režimai</vt:lpstr>
      <vt:lpstr>Fontanille veikimo būdai vs Landowski sąveikos režimai (buvimo būdai)</vt:lpstr>
      <vt:lpstr>Fontanille veikimo būdai vs Landowski sąveikos režimai (buvimo būdai)</vt:lpstr>
      <vt:lpstr>PowerPoint Presentation</vt:lpstr>
      <vt:lpstr>Fontanille kūniškų lygmenų pasiskirstymas</vt:lpstr>
      <vt:lpstr>Kūniškų lygmenų pasiskirstymas</vt:lpstr>
      <vt:lpstr>PowerPoint Presentation</vt:lpstr>
      <vt:lpstr>PowerPoint Presentation</vt:lpstr>
      <vt:lpstr>Greimo vs. Fontanille kūniškumas</vt:lpstr>
      <vt:lpstr>Kūniškumas diskurse</vt:lpstr>
      <vt:lpstr>Figūratyvinis lygmuo</vt:lpstr>
      <vt:lpstr>Kūniškos figūros</vt:lpstr>
      <vt:lpstr>Kūniškos figūros</vt:lpstr>
      <vt:lpstr>Kūniškos figūros</vt:lpstr>
      <vt:lpstr>Figūralumas</vt:lpstr>
      <vt:lpstr>Teminis vaidmuo vs. figūralumas</vt:lpstr>
      <vt:lpstr>Figūratyvinis kvadratas</vt:lpstr>
      <vt:lpstr>Pats (savas/svetimas)   /    Aš (anoniminis)                      forma                                     materija</vt:lpstr>
      <vt:lpstr>PowerPoint Presentation</vt:lpstr>
      <vt:lpstr>Pats (savas/svetimas)   /    Aš (anoniminis)                      </vt:lpstr>
      <vt:lpstr>Figūraliųjų tipų išskyrimas ir jusliniai laukai</vt:lpstr>
      <vt:lpstr>PowerPoint Presentation</vt:lpstr>
      <vt:lpstr>Gyvojo kūno figūralusis takas</vt:lpstr>
      <vt:lpstr>Kūno-ertmės figūralusis takas</vt:lpstr>
      <vt:lpstr>PowerPoint Presentation</vt:lpstr>
      <vt:lpstr>Kūno-taško figūralusis takas</vt:lpstr>
      <vt:lpstr>Kūno-apvalkalo figūralusis takas</vt:lpstr>
      <vt:lpstr>     Pats (savas / svetimas)   /    Aš (anoniminis) </vt:lpstr>
      <vt:lpstr>Juslinė sintaksė (pvz. puvimo kvapas)</vt:lpstr>
      <vt:lpstr>Jusliškumo takas: garsas  kūnas-ertmė PVZ. L. S. Černiauskaitė „Kambarys jazmino krūme“</vt:lpstr>
      <vt:lpstr>Jusliškumo takas: kvapas  kūnas-ertmė PVZ. L. S. Černiauskaitė „Kambarys jazmino krūme“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 Fontanille kūniškumo semiotika</dc:title>
  <dc:creator>Izabelė Skikaitė</dc:creator>
  <cp:lastModifiedBy>Izabelė Skikaitė</cp:lastModifiedBy>
  <cp:revision>377</cp:revision>
  <dcterms:created xsi:type="dcterms:W3CDTF">2024-10-06T06:45:19Z</dcterms:created>
  <dcterms:modified xsi:type="dcterms:W3CDTF">2025-10-23T11:25:35Z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0x010100222DEB0B41304E4F86442905DF0A70B1</vt:lpwstr>
  </property>
</Properties>
</file>