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67" r:id="rId14"/>
    <p:sldId id="268" r:id="rId15"/>
    <p:sldId id="275" r:id="rId16"/>
    <p:sldId id="269" r:id="rId17"/>
    <p:sldId id="270" r:id="rId18"/>
    <p:sldId id="271" r:id="rId19"/>
    <p:sldId id="272" r:id="rId20"/>
    <p:sldId id="274" r:id="rId21"/>
    <p:sldId id="287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8" r:id="rId31"/>
    <p:sldId id="286" r:id="rId32"/>
    <p:sldId id="266" r:id="rId33"/>
    <p:sldId id="284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0EFB-2174-4B5D-A45F-4F06BD0F9CA9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B9CA9-93E8-4AFD-B995-4756A42D6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00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B58C-FB37-45A6-B302-173BACDC3951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5245-9272-481F-88B9-CF62D377E8CA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F43E-C1C6-421E-98EF-6B026EE0CA6A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15C-E242-487B-9C63-D96BF059354F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E43B-4A8B-47A8-8404-327EBB3A444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3FA8-54D8-498D-97D4-4D70F15BE4BE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53BB-639B-4887-B7B1-E06C4890A333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6026-749B-45C7-9A82-18C6FF24E3AD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3782-5D43-43E3-8492-E06F41804BE9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A24C-FF9F-4AF4-80C0-7715B23D4DA2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E317-DBF4-4DD9-93D5-2DBA7B5C89CF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83F2-29B5-4F01-ADAB-9BE61F5DE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w.de/deutsch-lernen/dialektatlas/s-815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las-alltagssprache.de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public.uzh.ch/archiv/magazin/gesellschaft/2001/0195/" TargetMode="External"/><Relationship Id="rId2" Type="http://schemas.openxmlformats.org/officeDocument/2006/relationships/hyperlink" Target="http://www.atlas-alltagssprache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nse.uni-due.de/linkolon/soziolinguistik/flash/soziolinguistikstart.html" TargetMode="External"/><Relationship Id="rId4" Type="http://schemas.openxmlformats.org/officeDocument/2006/relationships/hyperlink" Target="http://www.dw.de/deutsch-lernen/dialektatlas/s-815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8000"/>
                </a:solidFill>
              </a:rPr>
              <a:t>Soziolinguistik. Weltsprachen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557254"/>
          </a:xfrm>
        </p:spPr>
        <p:txBody>
          <a:bodyPr>
            <a:normAutofit fontScale="32500" lnSpcReduction="20000"/>
          </a:bodyPr>
          <a:lstStyle/>
          <a:p>
            <a:r>
              <a:rPr lang="de-DE" dirty="0" smtClean="0"/>
              <a:t>Universität Vilnius</a:t>
            </a:r>
          </a:p>
          <a:p>
            <a:r>
              <a:rPr lang="de-DE" dirty="0" smtClean="0"/>
              <a:t>Lehrstuhl für Deutsche Philologie</a:t>
            </a:r>
          </a:p>
          <a:p>
            <a:r>
              <a:rPr lang="de-DE" dirty="0" smtClean="0"/>
              <a:t>Dr. Daumantas Katinas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Die Sprachen der Welt </a:t>
            </a:r>
            <a:r>
              <a:rPr lang="de-DE" sz="4000" b="1" dirty="0" smtClean="0">
                <a:solidFill>
                  <a:srgbClr val="008000"/>
                </a:solidFill>
              </a:rPr>
              <a:t>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714485"/>
          <a:ext cx="6096000" cy="423470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849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latin typeface="Calibri"/>
                          <a:ea typeface="Calibri"/>
                          <a:cs typeface="Times New Roman"/>
                        </a:rPr>
                        <a:t>Länder mit den meisten Sprachen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Papua Neuguinea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850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Indonesien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Nigeria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470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Kamerun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270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Australien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Mexiko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Zaire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Brasilien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84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Philippinen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Die Sprachen der Welt: Beispiele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Zahlen von 1 bis 10 (100, 1000)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err="1" smtClean="0"/>
              <a:t>Graefen</a:t>
            </a:r>
            <a:r>
              <a:rPr lang="de-DE" dirty="0" smtClean="0"/>
              <a:t>, G., </a:t>
            </a:r>
            <a:r>
              <a:rPr lang="de-DE" dirty="0" err="1" smtClean="0"/>
              <a:t>Liedke</a:t>
            </a:r>
            <a:r>
              <a:rPr lang="de-DE" dirty="0" smtClean="0"/>
              <a:t>, M. 2012, S. 16:</a:t>
            </a:r>
          </a:p>
          <a:p>
            <a:pPr>
              <a:buNone/>
            </a:pPr>
            <a:r>
              <a:rPr lang="de-DE" dirty="0" smtClean="0"/>
              <a:t>	T2, T4, T11, T13, T15, T17, T19, T21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Bedrohte Sprachen (1)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Etwa 90 % der Weltsprachen sind vom Aussterben Bedroht (</a:t>
            </a:r>
            <a:r>
              <a:rPr lang="de-DE" dirty="0" err="1" smtClean="0"/>
              <a:t>Neukom</a:t>
            </a:r>
            <a:r>
              <a:rPr lang="de-DE" dirty="0" smtClean="0"/>
              <a:t>, </a:t>
            </a:r>
            <a:r>
              <a:rPr lang="de-DE" dirty="0" err="1" smtClean="0"/>
              <a:t>Mattissen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52 % der Weltsprachen haben weniger als 10000 Sprecher, 28 % weniger als 1000, 10 % weniger als 100, also nur 10 % der Weltsprachen haben eine „Überlebenschance“</a:t>
            </a:r>
          </a:p>
          <a:p>
            <a:r>
              <a:rPr lang="de-DE" dirty="0" smtClean="0"/>
              <a:t>Nur 300 Sprachen haben mehr als eine Million Sprecher</a:t>
            </a:r>
          </a:p>
          <a:p>
            <a:r>
              <a:rPr lang="de-DE" dirty="0" smtClean="0"/>
              <a:t>Nur 100 Sprachen sind Amtssprachen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Bedrohte Sprachen </a:t>
            </a:r>
            <a:r>
              <a:rPr lang="de-DE" sz="4000" b="1" dirty="0" smtClean="0">
                <a:solidFill>
                  <a:srgbClr val="008000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Gründe des Sprachensterbens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eine Sprache wird an die künftigen Generationen nicht weitergegeben (Aussterben von Sprechern)</a:t>
            </a:r>
          </a:p>
          <a:p>
            <a:pPr lvl="1"/>
            <a:r>
              <a:rPr lang="de-DE" dirty="0" smtClean="0"/>
              <a:t>wirtschaftliche Faktoren (z. B. Minderheiten in Russland oder China, Sprachlernen zu beruflichen Zwecken)</a:t>
            </a:r>
          </a:p>
          <a:p>
            <a:pPr lvl="1"/>
            <a:r>
              <a:rPr lang="de-DE" dirty="0" smtClean="0"/>
              <a:t>Globalisierung und Suche nach einer gemeinsamen Sprache</a:t>
            </a:r>
          </a:p>
          <a:p>
            <a:pPr lvl="1"/>
            <a:r>
              <a:rPr lang="de-DE" dirty="0" smtClean="0"/>
              <a:t>Dominanz einer stärkeren Kultur oder Religion in einem Ort (</a:t>
            </a:r>
            <a:r>
              <a:rPr lang="de-DE" dirty="0" err="1" smtClean="0"/>
              <a:t>Khanti</a:t>
            </a:r>
            <a:r>
              <a:rPr lang="de-DE" dirty="0" smtClean="0"/>
              <a:t>, </a:t>
            </a:r>
            <a:r>
              <a:rPr lang="de-DE" dirty="0" err="1" smtClean="0"/>
              <a:t>Mansi</a:t>
            </a:r>
            <a:r>
              <a:rPr lang="de-DE" dirty="0" smtClean="0"/>
              <a:t> u. a. in Russland)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Bedrohte Sprachen </a:t>
            </a:r>
            <a:r>
              <a:rPr lang="de-DE" sz="4000" b="1" dirty="0" smtClean="0">
                <a:solidFill>
                  <a:srgbClr val="008000"/>
                </a:solidFill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smtClean="0"/>
              <a:t>politische Verdrängung der Sprachen zur Zeit des Kolonialismus und heute (die südamerikanischen Völker übernehmen das </a:t>
            </a:r>
            <a:r>
              <a:rPr lang="de-DE" dirty="0" err="1" smtClean="0"/>
              <a:t>Quechua</a:t>
            </a:r>
            <a:r>
              <a:rPr lang="de-DE" dirty="0" smtClean="0"/>
              <a:t>, als sie von den Inkas besiegt werden; Aussterben oder Verschwächung der keltischen, iberischen Sprachen in der Römerzeit in Europa, </a:t>
            </a:r>
            <a:r>
              <a:rPr lang="de-DE" dirty="0" err="1" smtClean="0"/>
              <a:t>Okupierung</a:t>
            </a:r>
            <a:r>
              <a:rPr lang="de-DE" dirty="0" smtClean="0"/>
              <a:t> von Ländern oder Gebieten u. Ä.</a:t>
            </a:r>
            <a:r>
              <a:rPr lang="de-DE" sz="3600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Verdrängung der kleineren Sprachen aus den Medien, aus den Schulen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Bedrohte Sprachen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Sprachen können in etwa 3 Generationen aussterben</a:t>
            </a:r>
          </a:p>
          <a:p>
            <a:r>
              <a:rPr lang="de-DE" dirty="0" smtClean="0"/>
              <a:t>der Widerstand gegen neue, stärkere Sprachen lässt sich in ländlichen Gebieten beobachten</a:t>
            </a:r>
          </a:p>
          <a:p>
            <a:r>
              <a:rPr lang="de-DE" dirty="0" smtClean="0"/>
              <a:t>der Sprachwandel hängt direkt mit der Größe der jeweiligen Sprachgemeinschaft zusammen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Bedrohte Sprachen </a:t>
            </a:r>
            <a:r>
              <a:rPr lang="de-DE" sz="4000" b="1" dirty="0" smtClean="0">
                <a:solidFill>
                  <a:srgbClr val="008000"/>
                </a:solidFill>
              </a:rPr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b="1" dirty="0" smtClean="0"/>
              <a:t>Gebiete</a:t>
            </a:r>
            <a:r>
              <a:rPr lang="de-DE" dirty="0" smtClean="0"/>
              <a:t> mit überwiegend bedrohten Sprachen: die Inselwelt Südostasiens und Ozeaniens, Nord- und Südamerika, Teile Westafrikas</a:t>
            </a:r>
          </a:p>
          <a:p>
            <a:r>
              <a:rPr lang="de-DE" b="1" dirty="0" smtClean="0"/>
              <a:t>Europa</a:t>
            </a:r>
            <a:r>
              <a:rPr lang="de-DE" dirty="0" smtClean="0"/>
              <a:t> ist einerseits arm an Sprachen, dennoch haben diese Sprachen bessere Überlebenschancen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Beispiel: </a:t>
            </a:r>
            <a:r>
              <a:rPr lang="de-DE" sz="4000" b="1" dirty="0" err="1" smtClean="0">
                <a:solidFill>
                  <a:srgbClr val="008000"/>
                </a:solidFill>
              </a:rPr>
              <a:t>Äyiwo</a:t>
            </a:r>
            <a:r>
              <a:rPr lang="de-DE" sz="4000" b="1" dirty="0" smtClean="0">
                <a:solidFill>
                  <a:srgbClr val="008000"/>
                </a:solidFill>
              </a:rPr>
              <a:t> (1)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Äyiwo</a:t>
            </a:r>
            <a:r>
              <a:rPr lang="de-DE" dirty="0" smtClean="0"/>
              <a:t> ist eine Sprache mit 4000 Sprechern auf den Solomon-Inseln</a:t>
            </a:r>
          </a:p>
          <a:p>
            <a:r>
              <a:rPr lang="de-DE" dirty="0" smtClean="0"/>
              <a:t>So wie das Deutsche 3 Geschlechter der Substantive aufweist, verfügt das </a:t>
            </a:r>
            <a:r>
              <a:rPr lang="de-DE" dirty="0" err="1" smtClean="0"/>
              <a:t>Äyiwo</a:t>
            </a:r>
            <a:r>
              <a:rPr lang="de-DE" dirty="0" smtClean="0"/>
              <a:t> über 40 Nominalklassen (Klassen für Haien, Hühner, Bananen u. Ä.)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Beispiel: </a:t>
            </a:r>
            <a:r>
              <a:rPr lang="de-DE" sz="4000" b="1" dirty="0" err="1">
                <a:solidFill>
                  <a:srgbClr val="008000"/>
                </a:solidFill>
              </a:rPr>
              <a:t>Äyiwo</a:t>
            </a:r>
            <a:r>
              <a:rPr lang="de-DE" sz="4000" b="1" dirty="0">
                <a:solidFill>
                  <a:srgbClr val="008000"/>
                </a:solidFill>
              </a:rPr>
              <a:t> </a:t>
            </a:r>
            <a:r>
              <a:rPr lang="de-DE" sz="4000" b="1" dirty="0" smtClean="0">
                <a:solidFill>
                  <a:srgbClr val="008000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Wortschöpfungen</a:t>
            </a:r>
            <a:r>
              <a:rPr lang="de-DE" dirty="0" smtClean="0"/>
              <a:t>: </a:t>
            </a:r>
          </a:p>
          <a:p>
            <a:pPr lvl="1"/>
            <a:r>
              <a:rPr lang="de-DE" i="1" dirty="0" err="1" smtClean="0"/>
              <a:t>delupovili</a:t>
            </a:r>
            <a:r>
              <a:rPr lang="de-DE" i="1" dirty="0" smtClean="0"/>
              <a:t> = Zigarette </a:t>
            </a:r>
            <a:r>
              <a:rPr lang="de-DE" dirty="0" smtClean="0"/>
              <a:t>(etwas, </a:t>
            </a:r>
            <a:r>
              <a:rPr lang="de-DE" dirty="0"/>
              <a:t>was die Leute einwickeln und pressen, ohne es zu beschädigen</a:t>
            </a:r>
            <a:r>
              <a:rPr lang="de-DE" dirty="0" smtClean="0"/>
              <a:t>)</a:t>
            </a:r>
          </a:p>
          <a:p>
            <a:pPr lvl="1"/>
            <a:r>
              <a:rPr lang="de-DE" i="1" dirty="0" err="1"/>
              <a:t>nyeku-polo</a:t>
            </a:r>
            <a:r>
              <a:rPr lang="de-DE" i="1" dirty="0"/>
              <a:t> </a:t>
            </a:r>
            <a:r>
              <a:rPr lang="de-DE" i="1" dirty="0" smtClean="0"/>
              <a:t> = Vulkan </a:t>
            </a:r>
            <a:r>
              <a:rPr lang="de-DE" dirty="0" smtClean="0"/>
              <a:t>(</a:t>
            </a:r>
            <a:r>
              <a:rPr lang="de-DE" dirty="0"/>
              <a:t>ein Ort, der immer brennt und seine Umgebung (durch seine Ausbrüche) in Mitleidenschaft zieht</a:t>
            </a:r>
            <a:r>
              <a:rPr lang="de-DE" dirty="0" smtClean="0"/>
              <a:t>)</a:t>
            </a:r>
          </a:p>
          <a:p>
            <a:r>
              <a:rPr lang="de-DE" dirty="0" smtClean="0"/>
              <a:t>Die Sprache ist zu kompliziert und von der jüngeren Generation nicht erlernbar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Weitere Beispiele 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 err="1" smtClean="0"/>
              <a:t>Lesgische</a:t>
            </a:r>
            <a:r>
              <a:rPr lang="de-DE" dirty="0" smtClean="0"/>
              <a:t> verfügt über 18 Kasusformen, das </a:t>
            </a:r>
            <a:r>
              <a:rPr lang="de-DE" dirty="0" err="1" smtClean="0"/>
              <a:t>Tabasaranische</a:t>
            </a:r>
            <a:r>
              <a:rPr lang="de-DE" dirty="0" smtClean="0"/>
              <a:t> hat sogar 47 Kasus. Es gibt aber Sprachen mit noch mehr Kasus, 126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Inhalt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Einführung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Sprachen der Welt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Bedrohte und aussterbende Sprachen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Erhaltung der aussterbenden Sprachen: Sprachplanung, Sprachpolitik, Gesellschaft für aussterbende Sprachen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Dialekte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Deutsche Sprache und ihre Dialekte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Literatur und Quellen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Aufgaben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Erhaltung der aussterbenden Sprachen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Sprachplanung und Sprachpolitik (Projekte, ethnische Gruppen)</a:t>
            </a:r>
          </a:p>
          <a:p>
            <a:r>
              <a:rPr lang="de-DE" dirty="0" smtClean="0"/>
              <a:t>Kontaktpflege mit Vertretern der jeweiligen Sprachgemeinschaft</a:t>
            </a:r>
          </a:p>
          <a:p>
            <a:r>
              <a:rPr lang="de-DE" dirty="0" smtClean="0"/>
              <a:t>Verwendung eigener Sprache in der Familie, Kirche, Schule, Gemeinde</a:t>
            </a:r>
          </a:p>
          <a:p>
            <a:r>
              <a:rPr lang="de-DE" dirty="0" smtClean="0"/>
              <a:t>wenn eine Sprache mehr als 0,5 Millionen Sprecher hat, hat sie große Überlebenschancen</a:t>
            </a:r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de-DE" sz="2400" b="1" dirty="0" smtClean="0"/>
              <a:t>					Gründung</a:t>
            </a:r>
            <a:r>
              <a:rPr lang="de-DE" sz="2400" dirty="0" smtClean="0"/>
              <a:t>: 1997 in Köln durch 					deutsche </a:t>
            </a:r>
            <a:r>
              <a:rPr lang="de-DE" sz="2400" dirty="0" err="1" smtClean="0"/>
              <a:t>LinguistInnen</a:t>
            </a:r>
            <a:endParaRPr lang="de-DE" sz="2400" dirty="0" smtClean="0"/>
          </a:p>
          <a:p>
            <a:pPr algn="r">
              <a:buNone/>
            </a:pPr>
            <a:r>
              <a:rPr lang="de-DE" sz="2400" b="1" dirty="0" smtClean="0"/>
              <a:t>							Ziel</a:t>
            </a:r>
            <a:r>
              <a:rPr lang="de-DE" sz="2400" dirty="0" smtClean="0"/>
              <a:t>: den Gebrauch, 						den Erhalt und die 					Dokumentation bedrohter 						Sprachen und  						Dialekte zu fördern</a:t>
            </a:r>
          </a:p>
          <a:p>
            <a:r>
              <a:rPr lang="de-DE" sz="2400" b="1" dirty="0" smtClean="0"/>
              <a:t>Maßnahmen</a:t>
            </a:r>
            <a:r>
              <a:rPr lang="de-DE" sz="2400" dirty="0" smtClean="0"/>
              <a:t>: Feldforschungs- und Dokumentationsprojekte, nationale und internationale Kooperation, Projekte, die sich mit bedrohten Sprachen und Dialekten befassen</a:t>
            </a:r>
          </a:p>
          <a:p>
            <a:r>
              <a:rPr lang="de-DE" sz="2400" dirty="0" smtClean="0"/>
              <a:t>ein Drittel der ca. 6500 Sprachen wird innerhalb der nächsten Jahrzehnte aussterben</a:t>
            </a:r>
          </a:p>
          <a:p>
            <a:r>
              <a:rPr lang="de-DE" sz="2400" dirty="0" smtClean="0"/>
              <a:t>im Laufe dieses Jahrhunderts können bis zu 90 % der jetzt noch gesprochenen Sprachen aussterben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 descr="http://www.uni-koeln.de/gbs/images/glogopc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86992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Dialekte (1)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r>
              <a:rPr lang="de-DE" b="1" dirty="0" smtClean="0"/>
              <a:t>Zum Begriff</a:t>
            </a:r>
            <a:r>
              <a:rPr lang="de-DE" dirty="0" smtClean="0"/>
              <a:t>: Dialekte (Mundarten) sind regional beschränkt vorkommende Sprachformen, die von der Mehrzahl der Einheimischen im </a:t>
            </a:r>
            <a:r>
              <a:rPr lang="en-US" dirty="0" err="1" smtClean="0"/>
              <a:t>Alltagsleben</a:t>
            </a:r>
            <a:r>
              <a:rPr lang="en-US" dirty="0" smtClean="0"/>
              <a:t> </a:t>
            </a:r>
            <a:r>
              <a:rPr lang="en-US" dirty="0" err="1" smtClean="0"/>
              <a:t>gebraucht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r>
              <a:rPr lang="de-DE" dirty="0" smtClean="0"/>
              <a:t>im soziolinguistischen Kontext: </a:t>
            </a:r>
            <a:r>
              <a:rPr lang="de-DE" b="1" dirty="0" err="1" smtClean="0"/>
              <a:t>Regiolekte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Dialekte (2)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Merkmale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linguistische Ähnlichkeit mit Standardsprache (kleinere Abweichungen im Bereich Phonologie, Grammatik)</a:t>
            </a:r>
          </a:p>
          <a:p>
            <a:pPr lvl="1"/>
            <a:r>
              <a:rPr lang="de-DE" dirty="0" smtClean="0"/>
              <a:t>Zugehörigkeitsurteil der Sprecher</a:t>
            </a:r>
          </a:p>
          <a:p>
            <a:pPr lvl="1"/>
            <a:r>
              <a:rPr lang="de-DE" dirty="0" smtClean="0"/>
              <a:t>Kleinräumigkeit (Provinz, Stadt)</a:t>
            </a:r>
          </a:p>
          <a:p>
            <a:pPr lvl="1"/>
            <a:r>
              <a:rPr lang="de-DE" dirty="0" smtClean="0"/>
              <a:t>fehlende Standardisierung, Existenz als gesprochene „Sprache“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Beispiel: </a:t>
            </a:r>
            <a:r>
              <a:rPr lang="en-US" sz="4000" b="1" dirty="0" err="1" smtClean="0">
                <a:solidFill>
                  <a:srgbClr val="008000"/>
                </a:solidFill>
              </a:rPr>
              <a:t>Schwyzer</a:t>
            </a:r>
            <a:r>
              <a:rPr lang="en-US" sz="4000" b="1" dirty="0" smtClean="0">
                <a:solidFill>
                  <a:srgbClr val="008000"/>
                </a:solidFill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</a:rPr>
              <a:t>Dütsch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Wämmer</a:t>
            </a:r>
            <a:r>
              <a:rPr lang="en-US" dirty="0" smtClean="0"/>
              <a:t> id </a:t>
            </a:r>
            <a:r>
              <a:rPr lang="en-US" dirty="0" err="1" smtClean="0"/>
              <a:t>Schwiiz</a:t>
            </a:r>
            <a:r>
              <a:rPr lang="en-US" dirty="0" smtClean="0"/>
              <a:t> </a:t>
            </a:r>
            <a:r>
              <a:rPr lang="en-US" dirty="0" err="1" smtClean="0"/>
              <a:t>chunt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ghört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andersch</a:t>
            </a:r>
            <a:r>
              <a:rPr lang="en-US" dirty="0" smtClean="0"/>
              <a:t> a.</a:t>
            </a:r>
          </a:p>
          <a:p>
            <a:pPr>
              <a:buNone/>
            </a:pPr>
            <a:r>
              <a:rPr lang="en-US" dirty="0" smtClean="0"/>
              <a:t>	Me </a:t>
            </a:r>
            <a:r>
              <a:rPr lang="en-US" dirty="0" err="1" smtClean="0"/>
              <a:t>bringt</a:t>
            </a:r>
            <a:r>
              <a:rPr lang="en-US" dirty="0" smtClean="0"/>
              <a:t> also sis Auto </a:t>
            </a:r>
            <a:r>
              <a:rPr lang="en-US" dirty="0" err="1" smtClean="0"/>
              <a:t>oder</a:t>
            </a:r>
            <a:r>
              <a:rPr lang="en-US" dirty="0" smtClean="0"/>
              <a:t> sin </a:t>
            </a:r>
            <a:r>
              <a:rPr lang="en-US" dirty="0" err="1" smtClean="0"/>
              <a:t>Töff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Reparatur</a:t>
            </a:r>
            <a:r>
              <a:rPr lang="en-US" dirty="0" smtClean="0"/>
              <a:t> id Garage. D’ Cars </a:t>
            </a:r>
            <a:r>
              <a:rPr lang="en-US" dirty="0" err="1" smtClean="0"/>
              <a:t>parkieren</a:t>
            </a:r>
            <a:r>
              <a:rPr lang="en-US" dirty="0" smtClean="0"/>
              <a:t> </a:t>
            </a:r>
            <a:r>
              <a:rPr lang="en-US" dirty="0" err="1" smtClean="0"/>
              <a:t>uf</a:t>
            </a:r>
            <a:r>
              <a:rPr lang="en-US" dirty="0" smtClean="0"/>
              <a:t> </a:t>
            </a:r>
            <a:r>
              <a:rPr lang="en-US" dirty="0" err="1" smtClean="0"/>
              <a:t>gsonderte</a:t>
            </a:r>
            <a:r>
              <a:rPr lang="en-US" dirty="0" smtClean="0"/>
              <a:t> </a:t>
            </a:r>
            <a:r>
              <a:rPr lang="en-US" dirty="0" err="1" smtClean="0"/>
              <a:t>Plätz</a:t>
            </a:r>
            <a:r>
              <a:rPr lang="en-US" dirty="0" smtClean="0"/>
              <a:t>, und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Velos</a:t>
            </a:r>
            <a:r>
              <a:rPr lang="en-US" dirty="0" smtClean="0"/>
              <a:t> </a:t>
            </a:r>
            <a:r>
              <a:rPr lang="en-US" dirty="0" err="1" smtClean="0"/>
              <a:t>chan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zwar</a:t>
            </a:r>
            <a:r>
              <a:rPr lang="en-US" dirty="0" smtClean="0"/>
              <a:t> </a:t>
            </a:r>
            <a:r>
              <a:rPr lang="en-US" dirty="0" err="1" smtClean="0"/>
              <a:t>schöni</a:t>
            </a:r>
            <a:r>
              <a:rPr lang="en-US" dirty="0" smtClean="0"/>
              <a:t> </a:t>
            </a:r>
            <a:r>
              <a:rPr lang="en-US" dirty="0" err="1" smtClean="0"/>
              <a:t>Tuur</a:t>
            </a:r>
            <a:r>
              <a:rPr lang="en-US" dirty="0" smtClean="0"/>
              <a:t> </a:t>
            </a:r>
            <a:r>
              <a:rPr lang="en-US" dirty="0" err="1" smtClean="0"/>
              <a:t>unternäh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Bikes </a:t>
            </a:r>
            <a:r>
              <a:rPr lang="en-US" dirty="0" err="1" smtClean="0"/>
              <a:t>eignet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fürs</a:t>
            </a:r>
            <a:r>
              <a:rPr lang="en-US" dirty="0" smtClean="0"/>
              <a:t> </a:t>
            </a:r>
            <a:r>
              <a:rPr lang="en-US" dirty="0" err="1" smtClean="0"/>
              <a:t>Gländ</a:t>
            </a:r>
            <a:r>
              <a:rPr lang="en-US" dirty="0" smtClean="0"/>
              <a:t>. Und </a:t>
            </a:r>
            <a:r>
              <a:rPr lang="en-US" dirty="0" err="1" smtClean="0"/>
              <a:t>Chind</a:t>
            </a:r>
            <a:r>
              <a:rPr lang="en-US" dirty="0" smtClean="0"/>
              <a:t> spieled </a:t>
            </a:r>
            <a:r>
              <a:rPr lang="en-US" dirty="0" err="1" smtClean="0"/>
              <a:t>uf</a:t>
            </a:r>
            <a:r>
              <a:rPr lang="en-US" dirty="0" smtClean="0"/>
              <a:t> </a:t>
            </a:r>
            <a:r>
              <a:rPr lang="en-US" dirty="0" err="1" smtClean="0"/>
              <a:t>dä</a:t>
            </a:r>
            <a:r>
              <a:rPr lang="en-US" dirty="0" smtClean="0"/>
              <a:t> Matte.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Chömet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nu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Ässe</a:t>
            </a:r>
            <a:r>
              <a:rPr lang="en-US" dirty="0" smtClean="0"/>
              <a:t>: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git’s</a:t>
            </a:r>
            <a:r>
              <a:rPr lang="en-US" dirty="0" smtClean="0"/>
              <a:t> </a:t>
            </a:r>
            <a:r>
              <a:rPr lang="en-US" dirty="0" err="1" smtClean="0"/>
              <a:t>einigi</a:t>
            </a:r>
            <a:r>
              <a:rPr lang="en-US" dirty="0" smtClean="0"/>
              <a:t> </a:t>
            </a:r>
            <a:r>
              <a:rPr lang="en-US" dirty="0" err="1" smtClean="0"/>
              <a:t>Finheite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und </a:t>
            </a:r>
            <a:r>
              <a:rPr lang="en-US" dirty="0" err="1" smtClean="0"/>
              <a:t>beobachte</a:t>
            </a:r>
            <a:r>
              <a:rPr lang="en-US" dirty="0" smtClean="0"/>
              <a:t>.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Nüsslisalat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bispilswiis</a:t>
            </a:r>
            <a:r>
              <a:rPr lang="en-US" dirty="0" smtClean="0"/>
              <a:t> </a:t>
            </a:r>
            <a:r>
              <a:rPr lang="en-US" dirty="0" err="1" smtClean="0"/>
              <a:t>kei</a:t>
            </a:r>
            <a:r>
              <a:rPr lang="en-US" dirty="0" smtClean="0"/>
              <a:t> </a:t>
            </a:r>
            <a:r>
              <a:rPr lang="en-US" dirty="0" err="1" smtClean="0"/>
              <a:t>Nüss</a:t>
            </a:r>
            <a:r>
              <a:rPr lang="en-US" dirty="0" smtClean="0"/>
              <a:t>, </a:t>
            </a:r>
            <a:r>
              <a:rPr lang="en-US" dirty="0" err="1" smtClean="0"/>
              <a:t>Peperoni</a:t>
            </a:r>
            <a:r>
              <a:rPr lang="en-US" dirty="0" smtClean="0"/>
              <a:t> </a:t>
            </a:r>
            <a:r>
              <a:rPr lang="en-US" dirty="0" err="1" smtClean="0"/>
              <a:t>chönd</a:t>
            </a:r>
            <a:r>
              <a:rPr lang="en-US" dirty="0" smtClean="0"/>
              <a:t> </a:t>
            </a:r>
            <a:r>
              <a:rPr lang="en-US" dirty="0" err="1" smtClean="0"/>
              <a:t>bedänkenlos</a:t>
            </a:r>
            <a:r>
              <a:rPr lang="en-US" dirty="0" smtClean="0"/>
              <a:t> in Masse </a:t>
            </a:r>
            <a:r>
              <a:rPr lang="en-US" dirty="0" err="1" smtClean="0"/>
              <a:t>gässed</a:t>
            </a:r>
            <a:r>
              <a:rPr lang="en-US" dirty="0" smtClean="0"/>
              <a:t> </a:t>
            </a:r>
            <a:r>
              <a:rPr lang="en-US" dirty="0" err="1" smtClean="0"/>
              <a:t>wärde</a:t>
            </a:r>
            <a:r>
              <a:rPr lang="en-US" dirty="0" smtClean="0"/>
              <a:t> und us </a:t>
            </a:r>
            <a:r>
              <a:rPr lang="en-US" dirty="0" err="1" smtClean="0"/>
              <a:t>Rüebli</a:t>
            </a:r>
            <a:r>
              <a:rPr lang="en-US" dirty="0" smtClean="0"/>
              <a:t> backed d’ </a:t>
            </a:r>
            <a:r>
              <a:rPr lang="en-US" dirty="0" err="1" smtClean="0"/>
              <a:t>Schwiizer</a:t>
            </a:r>
            <a:r>
              <a:rPr lang="en-US" dirty="0" smtClean="0"/>
              <a:t> au </a:t>
            </a:r>
            <a:r>
              <a:rPr lang="en-US" dirty="0" err="1" smtClean="0"/>
              <a:t>feine</a:t>
            </a:r>
            <a:r>
              <a:rPr lang="en-US" dirty="0" smtClean="0"/>
              <a:t> </a:t>
            </a:r>
            <a:r>
              <a:rPr lang="en-US" dirty="0" err="1" smtClean="0"/>
              <a:t>Chueche</a:t>
            </a:r>
            <a:r>
              <a:rPr lang="en-US" dirty="0" smtClean="0"/>
              <a:t>. </a:t>
            </a:r>
            <a:r>
              <a:rPr lang="en-US" dirty="0" err="1" smtClean="0"/>
              <a:t>Bim</a:t>
            </a:r>
            <a:r>
              <a:rPr lang="en-US" dirty="0" smtClean="0"/>
              <a:t> Beck </a:t>
            </a:r>
            <a:r>
              <a:rPr lang="en-US" dirty="0" err="1" smtClean="0"/>
              <a:t>kauft</a:t>
            </a:r>
            <a:r>
              <a:rPr lang="en-US" dirty="0" smtClean="0"/>
              <a:t> me </a:t>
            </a:r>
            <a:r>
              <a:rPr lang="en-US" dirty="0" err="1" smtClean="0"/>
              <a:t>Mutschli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Mütschli</a:t>
            </a:r>
            <a:r>
              <a:rPr lang="en-US" dirty="0" smtClean="0"/>
              <a:t>, </a:t>
            </a:r>
            <a:r>
              <a:rPr lang="en-US" dirty="0" err="1" smtClean="0"/>
              <a:t>Weggli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eifach</a:t>
            </a:r>
            <a:r>
              <a:rPr lang="en-US" dirty="0" smtClean="0"/>
              <a:t> </a:t>
            </a:r>
            <a:r>
              <a:rPr lang="en-US" dirty="0" err="1" smtClean="0"/>
              <a:t>Brötli</a:t>
            </a:r>
            <a:r>
              <a:rPr lang="en-US" dirty="0" smtClean="0"/>
              <a:t>, un </a:t>
            </a:r>
            <a:r>
              <a:rPr lang="en-US" dirty="0" err="1" smtClean="0"/>
              <a:t>deheime</a:t>
            </a:r>
            <a:r>
              <a:rPr lang="en-US" dirty="0" smtClean="0"/>
              <a:t> </a:t>
            </a:r>
            <a:r>
              <a:rPr lang="en-US" dirty="0" err="1" smtClean="0"/>
              <a:t>nimmt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Mödeli</a:t>
            </a:r>
            <a:r>
              <a:rPr lang="en-US" dirty="0" smtClean="0"/>
              <a:t> </a:t>
            </a:r>
            <a:r>
              <a:rPr lang="en-US" dirty="0" err="1" smtClean="0"/>
              <a:t>Anke</a:t>
            </a:r>
            <a:r>
              <a:rPr lang="en-US" dirty="0" smtClean="0"/>
              <a:t> us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Chüelschrank</a:t>
            </a:r>
            <a:r>
              <a:rPr lang="en-US" dirty="0" smtClean="0"/>
              <a:t>…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git’s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no </a:t>
            </a:r>
            <a:r>
              <a:rPr lang="en-US" dirty="0" err="1" smtClean="0"/>
              <a:t>Gschwellti</a:t>
            </a:r>
            <a:r>
              <a:rPr lang="en-US" dirty="0" smtClean="0"/>
              <a:t>, </a:t>
            </a:r>
            <a:r>
              <a:rPr lang="en-US" dirty="0" err="1" smtClean="0"/>
              <a:t>Rande</a:t>
            </a:r>
            <a:r>
              <a:rPr lang="en-US" dirty="0" smtClean="0"/>
              <a:t>, </a:t>
            </a:r>
            <a:r>
              <a:rPr lang="en-US" dirty="0" err="1" smtClean="0"/>
              <a:t>Mischtchratzerli</a:t>
            </a:r>
            <a:r>
              <a:rPr lang="en-US" dirty="0" smtClean="0"/>
              <a:t>, und </a:t>
            </a:r>
            <a:r>
              <a:rPr lang="en-US" dirty="0" err="1" smtClean="0"/>
              <a:t>zum</a:t>
            </a:r>
            <a:r>
              <a:rPr lang="en-US" dirty="0" smtClean="0"/>
              <a:t> Dessert </a:t>
            </a:r>
            <a:r>
              <a:rPr lang="en-US" dirty="0" err="1" smtClean="0"/>
              <a:t>villicht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Glace und </a:t>
            </a:r>
            <a:r>
              <a:rPr lang="en-US" dirty="0" err="1" smtClean="0"/>
              <a:t>und</a:t>
            </a:r>
            <a:r>
              <a:rPr lang="en-US" dirty="0" smtClean="0"/>
              <a:t> </a:t>
            </a:r>
            <a:r>
              <a:rPr lang="en-US" dirty="0" err="1" smtClean="0"/>
              <a:t>und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Und </a:t>
            </a:r>
            <a:r>
              <a:rPr lang="en-US" dirty="0" err="1" smtClean="0"/>
              <a:t>ischt</a:t>
            </a:r>
            <a:r>
              <a:rPr lang="en-US" dirty="0" smtClean="0"/>
              <a:t> </a:t>
            </a:r>
            <a:r>
              <a:rPr lang="en-US" dirty="0" err="1" smtClean="0"/>
              <a:t>dänn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guat</a:t>
            </a:r>
            <a:r>
              <a:rPr lang="en-US" dirty="0" smtClean="0"/>
              <a:t> </a:t>
            </a:r>
            <a:r>
              <a:rPr lang="en-US" dirty="0" err="1" smtClean="0"/>
              <a:t>gsi</a:t>
            </a:r>
            <a:r>
              <a:rPr lang="en-US" dirty="0" smtClean="0"/>
              <a:t>, </a:t>
            </a:r>
            <a:r>
              <a:rPr lang="en-US" dirty="0" err="1" smtClean="0"/>
              <a:t>chan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uf</a:t>
            </a:r>
            <a:r>
              <a:rPr lang="en-US" dirty="0" smtClean="0"/>
              <a:t> d’ </a:t>
            </a:r>
            <a:r>
              <a:rPr lang="en-US" dirty="0" err="1" smtClean="0"/>
              <a:t>Frag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Serviertochter</a:t>
            </a:r>
            <a:r>
              <a:rPr lang="en-US" dirty="0" smtClean="0"/>
              <a:t> „</a:t>
            </a:r>
            <a:r>
              <a:rPr lang="en-US" dirty="0" err="1" smtClean="0"/>
              <a:t>Ischts</a:t>
            </a:r>
            <a:r>
              <a:rPr lang="en-US" dirty="0" smtClean="0"/>
              <a:t> </a:t>
            </a:r>
            <a:r>
              <a:rPr lang="en-US" dirty="0" err="1" smtClean="0"/>
              <a:t>guat</a:t>
            </a:r>
            <a:r>
              <a:rPr lang="en-US" dirty="0" smtClean="0"/>
              <a:t> </a:t>
            </a:r>
            <a:r>
              <a:rPr lang="en-US" dirty="0" err="1" smtClean="0"/>
              <a:t>gsi</a:t>
            </a:r>
            <a:r>
              <a:rPr lang="en-US" dirty="0" smtClean="0"/>
              <a:t>?“ </a:t>
            </a:r>
            <a:r>
              <a:rPr lang="en-US" dirty="0" err="1" smtClean="0"/>
              <a:t>gtroscht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antworte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Die deutsche Sprache und </a:t>
            </a:r>
            <a:br>
              <a:rPr lang="de-DE" b="1" dirty="0" smtClean="0">
                <a:solidFill>
                  <a:srgbClr val="008000"/>
                </a:solidFill>
              </a:rPr>
            </a:br>
            <a:r>
              <a:rPr lang="de-DE" b="1" dirty="0" smtClean="0">
                <a:solidFill>
                  <a:srgbClr val="008000"/>
                </a:solidFill>
              </a:rPr>
              <a:t>ihre Dialekte (1)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Deutsch als Erst- oder Zweitsprache für etwa 123 Millionen Menschen</a:t>
            </a:r>
          </a:p>
          <a:p>
            <a:r>
              <a:rPr lang="de-DE" sz="2800" dirty="0" smtClean="0"/>
              <a:t>Deutsch als die größte Sprache in Westeuropa</a:t>
            </a:r>
          </a:p>
          <a:p>
            <a:r>
              <a:rPr lang="de-DE" sz="2800" dirty="0" smtClean="0"/>
              <a:t>Deutsch als internationale Handels- und Verkehrssprache</a:t>
            </a:r>
          </a:p>
          <a:p>
            <a:r>
              <a:rPr lang="de-DE" sz="2800" dirty="0" smtClean="0"/>
              <a:t>Als Standardvarietät gilt neben dem Deutschen in Deutschland auch das Deutsche in Österreich und in der Schweiz (unterschiedliche Formen als kodifizierte und als Staatssprachen anerkannte Varietäten der deutschen Sprache)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Die deutsche Sprache und </a:t>
            </a:r>
            <a:br>
              <a:rPr lang="de-DE" b="1" dirty="0" smtClean="0">
                <a:solidFill>
                  <a:srgbClr val="008000"/>
                </a:solidFill>
              </a:rPr>
            </a:br>
            <a:r>
              <a:rPr lang="de-DE" b="1" dirty="0" smtClean="0">
                <a:solidFill>
                  <a:srgbClr val="008000"/>
                </a:solidFill>
              </a:rPr>
              <a:t>ihre Dialekte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innere </a:t>
            </a:r>
            <a:r>
              <a:rPr lang="de-DE" b="1" dirty="0" smtClean="0"/>
              <a:t>Vielfalt</a:t>
            </a:r>
            <a:r>
              <a:rPr lang="de-DE" dirty="0" smtClean="0"/>
              <a:t> und regionale </a:t>
            </a:r>
            <a:r>
              <a:rPr lang="de-DE" b="1" dirty="0" smtClean="0"/>
              <a:t>Differenzierung</a:t>
            </a:r>
            <a:r>
              <a:rPr lang="de-DE" dirty="0" smtClean="0"/>
              <a:t> der deutschen Sprache</a:t>
            </a:r>
          </a:p>
          <a:p>
            <a:r>
              <a:rPr lang="de-DE" b="1" dirty="0" smtClean="0"/>
              <a:t>Fragen und Probleme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ist Deutsch eine Summe seiner Dialekte?</a:t>
            </a:r>
          </a:p>
          <a:p>
            <a:pPr lvl="1"/>
            <a:r>
              <a:rPr lang="de-DE" dirty="0" smtClean="0"/>
              <a:t>ist Deutsch eine nicht dialektale Hochsprache? Wo ist sie aber zu finden?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Die deutsche Sprache und </a:t>
            </a:r>
            <a:br>
              <a:rPr lang="de-DE" b="1" dirty="0" smtClean="0">
                <a:solidFill>
                  <a:srgbClr val="008000"/>
                </a:solidFill>
              </a:rPr>
            </a:br>
            <a:r>
              <a:rPr lang="de-DE" b="1" dirty="0" smtClean="0">
                <a:solidFill>
                  <a:srgbClr val="008000"/>
                </a:solidFill>
              </a:rPr>
              <a:t>ihre Dialekte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b="1" dirty="0" smtClean="0"/>
          </a:p>
          <a:p>
            <a:r>
              <a:rPr lang="de-DE" b="1" dirty="0" smtClean="0"/>
              <a:t>Dialekte</a:t>
            </a:r>
            <a:r>
              <a:rPr lang="de-DE" dirty="0" smtClean="0"/>
              <a:t> der deutschen Sprache: das Bairische, alemannische Dialekte (Schwäbisch, Elsässisch), niederdeutsche (Nordniedersächsisch, Westfälisch, Brandenburgisch, </a:t>
            </a:r>
            <a:r>
              <a:rPr lang="de-DE" dirty="0" err="1" smtClean="0"/>
              <a:t>Ostpommerisch</a:t>
            </a:r>
            <a:r>
              <a:rPr lang="de-DE" dirty="0" smtClean="0"/>
              <a:t>) und mitteldeutsche Dialekte (Fränkisch, Hessisch, Sächsisch, Thüringisch, Böhmisch)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Deutsch in D, A und CH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16" cy="4525963"/>
          </a:xfrm>
        </p:spPr>
        <p:txBody>
          <a:bodyPr/>
          <a:lstStyle/>
          <a:p>
            <a:r>
              <a:rPr lang="de-DE" dirty="0" smtClean="0"/>
              <a:t>Hocker / Stockerl / </a:t>
            </a:r>
            <a:r>
              <a:rPr lang="de-DE" dirty="0" err="1" smtClean="0"/>
              <a:t>Taburett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Puter / Indian / Truthahn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Ecke / Corner / Corner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Eierkuchen / Omelette / Omelett(e)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5842" name="AutoShape 2" descr="data:image/jpeg;base64,/9j/4AAQSkZJRgABAQAAAQABAAD/2wCEAAkGBxQSBhAQExISEA8UFBAUFBUWDw8PEBAVGxUXFhQRFxQYHSggGBonHBUUITEhJSktLi4uFx8zODMsNygtLiwBCgoKDQ0NFAwNFisZFBksKyw3LCwsKys3LDcsLCwsNywsLCwsLCwsKys3LCwrKysrLCsrKyssKysrKysrLCsrK//AABEIAOEA4QMBIgACEQEDEQH/xAAcAAEBAQEAAwEBAAAAAAAAAAAACAcGAgQFAwH/xABPEAABAwEDBQgMDAQEBwAAAAAAAQIDBAUREgYHCFGREyExQVJxocEiIzJhY3KBkqKxwtEUJCUmQlNik6Oys8MzZHSCQ4PT4RUXNDU2c9L/xAAWAQEBAQAAAAAAAAAAAAAAAAAAAQL/xAAXEQEBAQEAAAAAAAAAAAAAAAAAARFB/9oADAMBAAIRAxEAPwDcQAAAAAAAAAAAAAAAAAAAAAAAAAAAAAAAAAAAAAAAAAAAAAAAADncusoVorDWVqIsr3JHHfvtRyoqq5U47kavluA+vaNpQwQ45pY4W63vay/vJfwrzHJWhnUoY1uZu1Qvg4sKbZFb0GN2hUyTVTpZXulkdwucuJebvJ3k3j1VYTRqNXnkT/Do3O7750Z0NavrPmzZ4ale5poG+M6V/qVDPlYeOEmju3Z3q36qlT/LmX9w/n/N2u+qpfu5v9Q4XAMAHfMzwVfHBTLzJM321Pbizyy/So43c1Q9nrYpm2AYBo1unzyRL/EpJm+JJHJ+bCfXos6lnvuxOmgX7cDlu8seJDDcB/cA0UnZ2U1JOt0VVA93J3RqP8xbl6D6xKqx7x9ayMoKqlVNwqJI2p9DFji+7de3oLopQGYZL51EdI2OtY2NV3kmYi4P72LeredFXmRDTmORWIqKioqIqKi3oqcSopR/QAAAAAAAAAAAAAAAAAAOFzy02LIpz04YpYn7VWP9w7o9G27MbVWRNTPvRkrHMVU4W38Dk76LcvkAleC0m4rnOWNdd2Ji86cR7vwrsb+xkTWxyL6Kn45b5G1Vn1SpNHfEq3MmYiuhk1Jf9F130Xb+8t16Jecnfcu9vdBlHYJXx377sK/aRWn7se1U3nIvMqKcZ8JdylXn3zzjqkReyja7yuYu1FA7LAfzAcwy0I+TOzxZ702Kgdaip3MsyeNgcMV0+AIw5b/jMv1irzsZ7j+pbcvL9BvuA6nAf3Acy215F4Zrv8tvuPNLSXjqJF8WNE9xB0eA8JHtanZOanOqHOOtFvhZPGerU2Ip/EtdU7iONq67sS9IH2Z65Eb2KKqa1RUTp4Tf800735C0zn38MqMv4cCPcjfJvLd3riaaZ0k9W1vZSPcqNY1PpOVbmtRNaqqIVvYVnJTWLT06cEUcbL9ao1EV3lW9fKWD3wAaAAAAAAAAAAAAAAAAAAAZLpHVN2S1JFfcr6lHc6MienrehgEDFfKjU33Lcid9VVERNqmx6SdVfXWfDf3LKiRU8ZWNRfQcZvkFR7tlhQx8qpp7+Zr0e7oapBo9qZhJURVp6yN+ps0To7u9jYrr/NQz7LHIiqsxYvhKRYZVejHMkxo5W3Yt5URU7pOIrgwvSVk+N2azU2qdtWJPZAxmKNXPRrUVzlVERERXOcqrciIicKqp+tRQyxrdJFJGv2ons9aH3c21Pjy4s9v8zA7zF3T2SuFAiK8IWw6nYvCxq87WqZRpD07G5LUqtY1q/Cm76NRq/wAGXUME/qe3S2bNJ/Dhmk8SGR/qQ0HME2/Lff3+0VHf44/eUgBIceRVoLTPk+A1LY2Nc9znxOhRGtTE5ezuv3kXgPgYkLOtuPFY1SzlQzN2sVCLU4AN20eLJhfR1NW6NrqmOXc2PW9VjasbVXCnAireu/w3bxtJjejbJ8k17dUsK7WKnsmyFAAAAAAAAAAAAAAAAAAAAABNukFVY8vWsv8A4VNC27Uque/1OQ9PMhR7pnBpl4o0nlXmSJzE9KRuw+bnaqd0zjWg7VIxnmRMj9k7LRzo77fqpvq6drPvJL/2iDfie9I6e/Kmkj5NNi86V6ewUITXpAzYsvkTkU0DfSkd7RR87MzDizh0OpHTuXvXU8iou27aVKTdmBhxZdIvIp6h3pRs9opEkAybSNX5r0ifzSfpSGsmSaRv/jlH/Ur+k8o47R+b89nd6mqF9OBOsownnR6b88ZV1Uk/6tP7ihiQeE7L4XN1oqbUIjTgLfIqtGPDaMzeTJImxyoKNn0apN602/0juiZOo24wnRrf8etFutlMux0idZuxQAAAAAAAAAAAAAAAAAAAA9K26tIbFqZl3kihmkXvI1iu6gI/yiqt2yhq5uFJKiof50jl6zcNHSjusStmu33TRxX+JGj7vxl2k/sTgKfzIUm55v4nXXLLLUSL3+zWNF82NpB3xK+emXFnLrd+9G/B2p3roI702qpVBI+c2fHnBtF3DdUPb5tzPZFHdaOkF+UNVJyaZrfPlRf2zfjFNHCn/wC4ScV1IxPJurl9bTaxAMi0jl+b9F/UO/Sca6ZBpHL8i0KeHk/TX3lHP6OzfnLULqpn9MsXuN/MF0dU+XKtfAJ+onuN6JAI1yojw5TVrdVTUpslchZRH2XLLstrSS6745V7FmeqdCoKNC0b5PnBWt107F2SXe0b+Tpo6u+e86a6OXomg/3KLLAAAAAAAAAAAAAAAAAAAA5TOpV7lm8tB3BfC6P7xUju9M6szfP9WYMgFZ9bPAzYqyftgTdCnbUK6yAo9xyJs+NUuclNCrk+05qOd0uUkqigWSoRjd9zuxb4zuxTpVC0IIkZA1icDWtanMiXISD9CNsqpceVVc/lVVU7bK5SyHuuYq6kVSJpJMdS568LnOdtW/rFFBaO8F2TlY/XUo3zYY19s1gzrMPT4chMX1lRO9e/dhj9UaGilAxzSPX5Ls9PCzfkT3mxmM6SK/ErOTwlR+VnvA+fo5t+Va1dUMXS93uN2MN0cU+PV6+Dpvzze43IkAkzOjHhzhWinhlXa1rusrMlbPEy7OVXp9qBdsEalo+xo+vuy9cmulnT04l6ikSZcxD7s4kScqGoT0UXqKaJAABQAAAAAAAAAAAAAAAAMa0kay6z7Pg5ck8i/wBjWtT9Vdimyk/aRdXiynpIfq6dX+V8jk/bQDis3dHu2WdDHw31ECrzMdui9DFK2JpzGUePL2F31TJ5fQ3P90pYkHoW/UbnYVVIq3IyCZ6rqwsct/QRnTp2xPIV1nElw5B2kv8AK1LfOjVvWSRSp25BRU2Z+DBm7o05STP86aRydCodkc9m9hwZC2c3gX4LTqvO5iOX1nQlAxfSR/6ezfHqvyxm0GLaSK9rs3xqv1RAflo4N7faK/YpPzVHuNuMW0cW71or9mi/NU+82kQCYs+UV2ceoXlR0zvw0b7JTpN2f+O7L5F5VNAvpSJ1Cj5mZWS7OXRfaSpav3Ei9RUhKmaJ12cigX7cqbYZE6yqyQAAUAAAAAAAAAAAAAAAACYs91XumcaoTiiZTxp92j16XqU6SLl9V7rlvaMn8zO1PFY5Y29DUJRoejrR32xVzXb7IGMRf/ZJiX9FDdzKNHqkw2BVy3d1MyPnRkbXeuVTVxBxmeOowZtq9dbYmedMxvWS1T/SXUjl6Ck8/U+HN5I3lzU7fSx+wTpZVNulSkfG9WsT+5Ub1iixLGg3OyKePkRRN2MROo9wIm8CgYnpIrv2Yn9X+ybYYhpIr8Yszxaz1wAe9o6s+IVy63U6bEkXrNhMl0d2/IdWvhY09Bfea0SATzpExXZZU7+J1IxPNll/+ihjBdI6L5aoHa4Zm7HtX2ijhs2MmHODZy+Ham1qt6ysyRMg34cuLNX+bpumRE6yuyQAAUAAAAAAAAAAAAAAAAeMj0bGrl4ERVXmTfIvqJllq3yLwyPc9edzlcvrK4y0q9xyQr5eBWU1Qqc+5uw9NxItO3tjU1XdBKKbzL02DICBbrlkkqH/AIrmIuxiHcnw8h6XcsjqGNeFKeBV8ZWI53Sqn3CjKNIya7JGmZf3VU1edGxS9aoY3kLT48p6Jmuqpdm6tVehDUdJSouprOi4nOqXr/akbU/OpwWaaHFl1QN8MrvMie/2SUVOACgZLn3yaqqtaKSmgfUNiSpSTBhVzcSxYexVb1vwu4L+A1oAZ3mRsGalyXe6djonzSY0jc1WSNajUaiuau+1VVFW7VcaIAAMP0kmdvsx2ttYmxYPebgY3pIQ32dZ8nG2WdvnMavsIBkGSjrsqqBdVVSL+MwsMjWxH4bbpXap4F2SNLKJAABQAAAAAAAAAAAAAAAB8TLSxXVuS9TSMfuT5WYWuXgRUcjrl+yt1y95VMPs/MxXrbTIptyZTrfjnZKkiI3jRrFRHK5U4L0u1lFgDwijRsTWpvNaiInMiXIeYAGC6SM19sUEfJimd5z2p7B8fMbT4suIF5DKh/N2GC/0z9tIWbFlxE3iZSxJzKskqr1HuaP1Oq5VyP4m0ku10sN3QjiCgAAUAAAAAAyfSLZ816R2qqRNsMi9RrBmWkHHfkPGvJqoV2skb1gTvHJhka/jaqOTyLf1FqkTv7heZS0qR+Kkjdra1dqISD9gAUAAAAAAAAAAAAAAAAAAAAAExZ8J8WceoTkR07ObtaO9s7LR4h+NVr9UdM3znSKv5UM9zqTY84toLqla3zY2N9k1XR9gusmsfrkhZ5seL9wnRrAAKAAAAAAZ9n1Zfm8mXky0y/iInWaCfKyosGOvsOWkmV7Y5MN6sVEe1WuR7XIqoqcLU4UAjx/cLzKWTYEmKwqV2uCBdrGqY3aGYWTdu01rFjVf8SBzXtTnatzl8iG1WZRpDZsMCKrkijjjRV3lcjWo29dhB7IAKAAAAAAAAAAAAAAAAAAAAACQcr5MeWNe7hxVdWvk3Z93RcbvmIgw5ISu5dTIuyOJnsmR1eb+0X5WSw/BZr3zyduWNyU2Fz1XdVl7nDct919/FdfvFG5LWFHQ2FFSxqrmsRb3L3Uj1VXPevOqrvcSXJxEH1gAU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eg;base64,/9j/4AAQSkZJRgABAQAAAQABAAD/2wCEAAkGBxQSBhAQExISEA8UFBAUFBUWDw8PEBAVGxUXFhQRFxQYHSggGBonHBUUITEhJSktLi4uFx8zODMsNygtLiwBCgoKDQ0NFAwNFisZFBksKyw3LCwsKys3LDcsLCwsNywsLCwsLCwsKys3LCwrKysrLCsrKyssKysrKysrLCsrK//AABEIAOEA4QMBIgACEQEDEQH/xAAcAAEBAQEAAwEBAAAAAAAAAAAACAcGAgQFAwH/xABPEAABAwEDBQgMDAQEBwAAAAAAAQIDBAUREgYHCFGREyExQVJxocEiIzJhY3KBkqKxwtEUJCUmQlNik6Oys8MzZHSCQ4PT4RUXNDU2c9L/xAAWAQEBAQAAAAAAAAAAAAAAAAAAAQL/xAAXEQEBAQEAAAAAAAAAAAAAAAAAARFB/9oADAMBAAIRAxEAPwDcQAAAAAAAAAAAAAAAAAAAAAAAAAAAAAAAAAAAAAAAAAAAAAAAADncusoVorDWVqIsr3JHHfvtRyoqq5U47kavluA+vaNpQwQ45pY4W63vay/vJfwrzHJWhnUoY1uZu1Qvg4sKbZFb0GN2hUyTVTpZXulkdwucuJebvJ3k3j1VYTRqNXnkT/Do3O7750Z0NavrPmzZ4ale5poG+M6V/qVDPlYeOEmju3Z3q36qlT/LmX9w/n/N2u+qpfu5v9Q4XAMAHfMzwVfHBTLzJM321Pbizyy/So43c1Q9nrYpm2AYBo1unzyRL/EpJm+JJHJ+bCfXos6lnvuxOmgX7cDlu8seJDDcB/cA0UnZ2U1JOt0VVA93J3RqP8xbl6D6xKqx7x9ayMoKqlVNwqJI2p9DFji+7de3oLopQGYZL51EdI2OtY2NV3kmYi4P72LeredFXmRDTmORWIqKioqIqKi3oqcSopR/QAAAAAAAAAAAAAAAAAAOFzy02LIpz04YpYn7VWP9w7o9G27MbVWRNTPvRkrHMVU4W38Dk76LcvkAleC0m4rnOWNdd2Ji86cR7vwrsb+xkTWxyL6Kn45b5G1Vn1SpNHfEq3MmYiuhk1Jf9F130Xb+8t16Jecnfcu9vdBlHYJXx377sK/aRWn7se1U3nIvMqKcZ8JdylXn3zzjqkReyja7yuYu1FA7LAfzAcwy0I+TOzxZ702Kgdaip3MsyeNgcMV0+AIw5b/jMv1irzsZ7j+pbcvL9BvuA6nAf3Acy215F4Zrv8tvuPNLSXjqJF8WNE9xB0eA8JHtanZOanOqHOOtFvhZPGerU2Ip/EtdU7iONq67sS9IH2Z65Eb2KKqa1RUTp4Tf800735C0zn38MqMv4cCPcjfJvLd3riaaZ0k9W1vZSPcqNY1PpOVbmtRNaqqIVvYVnJTWLT06cEUcbL9ao1EV3lW9fKWD3wAaAAAAAAAAAAAAAAAAAAAZLpHVN2S1JFfcr6lHc6MienrehgEDFfKjU33Lcid9VVERNqmx6SdVfXWfDf3LKiRU8ZWNRfQcZvkFR7tlhQx8qpp7+Zr0e7oapBo9qZhJURVp6yN+ps0To7u9jYrr/NQz7LHIiqsxYvhKRYZVejHMkxo5W3Yt5URU7pOIrgwvSVk+N2azU2qdtWJPZAxmKNXPRrUVzlVERERXOcqrciIicKqp+tRQyxrdJFJGv2ons9aH3c21Pjy4s9v8zA7zF3T2SuFAiK8IWw6nYvCxq87WqZRpD07G5LUqtY1q/Cm76NRq/wAGXUME/qe3S2bNJ/Dhmk8SGR/qQ0HME2/Lff3+0VHf44/eUgBIceRVoLTPk+A1LY2Nc9znxOhRGtTE5ezuv3kXgPgYkLOtuPFY1SzlQzN2sVCLU4AN20eLJhfR1NW6NrqmOXc2PW9VjasbVXCnAireu/w3bxtJjejbJ8k17dUsK7WKnsmyFAAAAAAAAAAAAAAAAAAAAABNukFVY8vWsv8A4VNC27Uque/1OQ9PMhR7pnBpl4o0nlXmSJzE9KRuw+bnaqd0zjWg7VIxnmRMj9k7LRzo77fqpvq6drPvJL/2iDfie9I6e/Kmkj5NNi86V6ewUITXpAzYsvkTkU0DfSkd7RR87MzDizh0OpHTuXvXU8iou27aVKTdmBhxZdIvIp6h3pRs9opEkAybSNX5r0ifzSfpSGsmSaRv/jlH/Ur+k8o47R+b89nd6mqF9OBOsownnR6b88ZV1Uk/6tP7ihiQeE7L4XN1oqbUIjTgLfIqtGPDaMzeTJImxyoKNn0apN602/0juiZOo24wnRrf8etFutlMux0idZuxQAAAAAAAAAAAAAAAAAAAA9K26tIbFqZl3kihmkXvI1iu6gI/yiqt2yhq5uFJKiof50jl6zcNHSjusStmu33TRxX+JGj7vxl2k/sTgKfzIUm55v4nXXLLLUSL3+zWNF82NpB3xK+emXFnLrd+9G/B2p3roI702qpVBI+c2fHnBtF3DdUPb5tzPZFHdaOkF+UNVJyaZrfPlRf2zfjFNHCn/wC4ScV1IxPJurl9bTaxAMi0jl+b9F/UO/Sca6ZBpHL8i0KeHk/TX3lHP6OzfnLULqpn9MsXuN/MF0dU+XKtfAJ+onuN6JAI1yojw5TVrdVTUpslchZRH2XLLstrSS6745V7FmeqdCoKNC0b5PnBWt107F2SXe0b+Tpo6u+e86a6OXomg/3KLLAAAAAAAAAAAAAAAAAAAA5TOpV7lm8tB3BfC6P7xUju9M6szfP9WYMgFZ9bPAzYqyftgTdCnbUK6yAo9xyJs+NUuclNCrk+05qOd0uUkqigWSoRjd9zuxb4zuxTpVC0IIkZA1icDWtanMiXISD9CNsqpceVVc/lVVU7bK5SyHuuYq6kVSJpJMdS568LnOdtW/rFFBaO8F2TlY/XUo3zYY19s1gzrMPT4chMX1lRO9e/dhj9UaGilAxzSPX5Ls9PCzfkT3mxmM6SK/ErOTwlR+VnvA+fo5t+Va1dUMXS93uN2MN0cU+PV6+Dpvzze43IkAkzOjHhzhWinhlXa1rusrMlbPEy7OVXp9qBdsEalo+xo+vuy9cmulnT04l6ikSZcxD7s4kScqGoT0UXqKaJAABQAAAAAAAAAAAAAAAAMa0kay6z7Pg5ck8i/wBjWtT9Vdimyk/aRdXiynpIfq6dX+V8jk/bQDis3dHu2WdDHw31ECrzMdui9DFK2JpzGUePL2F31TJ5fQ3P90pYkHoW/UbnYVVIq3IyCZ6rqwsct/QRnTp2xPIV1nElw5B2kv8AK1LfOjVvWSRSp25BRU2Z+DBm7o05STP86aRydCodkc9m9hwZC2c3gX4LTqvO5iOX1nQlAxfSR/6ezfHqvyxm0GLaSK9rs3xqv1RAflo4N7faK/YpPzVHuNuMW0cW71or9mi/NU+82kQCYs+UV2ceoXlR0zvw0b7JTpN2f+O7L5F5VNAvpSJ1Cj5mZWS7OXRfaSpav3Ei9RUhKmaJ12cigX7cqbYZE6yqyQAAUAAAAAAAAAAAAAAAACYs91XumcaoTiiZTxp92j16XqU6SLl9V7rlvaMn8zO1PFY5Y29DUJRoejrR32xVzXb7IGMRf/ZJiX9FDdzKNHqkw2BVy3d1MyPnRkbXeuVTVxBxmeOowZtq9dbYmedMxvWS1T/SXUjl6Ck8/U+HN5I3lzU7fSx+wTpZVNulSkfG9WsT+5Ub1iixLGg3OyKePkRRN2MROo9wIm8CgYnpIrv2Yn9X+ybYYhpIr8Yszxaz1wAe9o6s+IVy63U6bEkXrNhMl0d2/IdWvhY09Bfea0SATzpExXZZU7+J1IxPNll/+ihjBdI6L5aoHa4Zm7HtX2ijhs2MmHODZy+Ham1qt6ysyRMg34cuLNX+bpumRE6yuyQAAUAAAAAAAAAAAAAAAAeMj0bGrl4ERVXmTfIvqJllq3yLwyPc9edzlcvrK4y0q9xyQr5eBWU1Qqc+5uw9NxItO3tjU1XdBKKbzL02DICBbrlkkqH/AIrmIuxiHcnw8h6XcsjqGNeFKeBV8ZWI53Sqn3CjKNIya7JGmZf3VU1edGxS9aoY3kLT48p6Jmuqpdm6tVehDUdJSouprOi4nOqXr/akbU/OpwWaaHFl1QN8MrvMie/2SUVOACgZLn3yaqqtaKSmgfUNiSpSTBhVzcSxYexVb1vwu4L+A1oAZ3mRsGalyXe6djonzSY0jc1WSNajUaiuau+1VVFW7VcaIAAMP0kmdvsx2ttYmxYPebgY3pIQ32dZ8nG2WdvnMavsIBkGSjrsqqBdVVSL+MwsMjWxH4bbpXap4F2SNLKJAABQAAAAAAAAAAAAAAAB8TLSxXVuS9TSMfuT5WYWuXgRUcjrl+yt1y95VMPs/MxXrbTIptyZTrfjnZKkiI3jRrFRHK5U4L0u1lFgDwijRsTWpvNaiInMiXIeYAGC6SM19sUEfJimd5z2p7B8fMbT4suIF5DKh/N2GC/0z9tIWbFlxE3iZSxJzKskqr1HuaP1Oq5VyP4m0ku10sN3QjiCgAAUAAAAAAyfSLZ816R2qqRNsMi9RrBmWkHHfkPGvJqoV2skb1gTvHJhka/jaqOTyLf1FqkTv7heZS0qR+Kkjdra1dqISD9gAUAAAAAAAAAAAAAAAAAAAAAExZ8J8WceoTkR07ObtaO9s7LR4h+NVr9UdM3znSKv5UM9zqTY84toLqla3zY2N9k1XR9gusmsfrkhZ5seL9wnRrAAKAAAAAAZ9n1Zfm8mXky0y/iInWaCfKyosGOvsOWkmV7Y5MN6sVEe1WuR7XIqoqcLU4UAjx/cLzKWTYEmKwqV2uCBdrGqY3aGYWTdu01rFjVf8SBzXtTnatzl8iG1WZRpDZsMCKrkijjjRV3lcjWo29dhB7IAKAAAAAAAAAAAAAAAAAAAAACQcr5MeWNe7hxVdWvk3Z93RcbvmIgw5ISu5dTIuyOJnsmR1eb+0X5WSw/BZr3zyduWNyU2Fz1XdVl7nDct919/FdfvFG5LWFHQ2FFSxqrmsRb3L3Uj1VXPevOqrvcSXJxEH1gAUAAAAAAAAAAAAAAAAAAAAAAAAAAAAAAAA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46" name="Picture 6" descr="http://www.connox.com/m/100030/140038/media/Magis/Deja-vu-Barhocker/Deja-vu-Hocker-schwar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142984"/>
            <a:ext cx="1714512" cy="1714512"/>
          </a:xfrm>
          <a:prstGeom prst="rect">
            <a:avLst/>
          </a:prstGeom>
          <a:noFill/>
        </p:spPr>
      </p:pic>
      <p:pic>
        <p:nvPicPr>
          <p:cNvPr id="35848" name="Picture 8" descr="https://encrypted-tbn0.gstatic.com/images?q=tbn:ANd9GcRyp_0Qs2oDhtBm5LKz92GOCjtyb-XGJBRvnH6H5PqrJ90Y9V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2347" y="2214554"/>
            <a:ext cx="1646494" cy="1785950"/>
          </a:xfrm>
          <a:prstGeom prst="rect">
            <a:avLst/>
          </a:prstGeom>
          <a:noFill/>
        </p:spPr>
      </p:pic>
      <p:sp>
        <p:nvSpPr>
          <p:cNvPr id="35850" name="AutoShape 10" descr="data:image/jpeg;base64,/9j/4AAQSkZJRgABAQAAAQABAAD/2wCEAAkGBhQSERUUExQUFBQUFRwUFRUXFxcUFRQVFRQXFBQUFRcXHCYeFxokGhcXHy8gJCcpLCwsFR4xNTAqNSYrLCkBCQoKDgwOGg8PGiwkHyQpLCwsLCwsLCwsLCwsLC0sLCwsLCwsLCwsLCwsLCwsLCwsLCwsLCwsLCwsLCwpKSwsLP/AABEIAPwAyAMBIgACEQEDEQH/xAAcAAABBQEBAQAAAAAAAAAAAAAAAQIDBgcFBAj/xABKEAABAwEDBwQPBgUBCQAAAAABAAIDEQQSIQUGBzFBUWFxcpOzFyIlMjVCUlSBkbHB0tPwExYjU6GyNGKS0eEkFDNEc4O0wsPx/8QAGwEAAgMBAQEAAAAAAAAAAAAAAAQBAgMFBgf/xAAyEQACAQIEBAQFAgcAAAAAAAAAAQIDEQQSEzEFITJxUWGBwRQiQbHRcvAGI0JigpHh/9oADAMBAAIRAxEAPwDcUIQgAQhCABCEIAEIQgAQhCABCEIAEIQgAQhCABCEIAEIQgAQhCABCEIAEIQgAQhCAPLlPKcdnjMspLWAgEgFxq5waMGgnWQuL2Q7F+Y/opfhRpD/AICTnx9cxZNVYVarg7IynNxZrXZBsf5j+il+FHZAsf5j+il+FZMCnBZa8vAz1max2QLH+Y/opfhSdkCx/mP6KX4VlQShR8RLwQazNU7IFj/Mf0Uvwpfv9Y/Lf0UvwrKwE5HxEvINZmpff6x+W/opfhR9/rH5b+il+FZbVFUfES8g1man9/bJ5b+il+FH39snlv6KX4VllUXkfES8g1mal9/rH5b+il+FH3+sflv6KX4Vlt5LeR8RLyDVZqX39snlv6KX4Un3+sflv6KX4VlpKaSj4iXgGszVPv8A2P8AMf0Uvwo+/wDY/wAx/RS/CsrvJL6n4iQazNU7IFj/ADH9FL8KQ6QrF+Y/opfhWVFyaSjXkGszcMmZTjtEYkiJcwkgEgtxa4tODgDrBXrVb0efwEfPk656sibi7pMYTurghCFJIIQhAFb0h/wEnPj65iyZaxpE/gJOfH1zFkpSWI6vQVrbj04KIFPalrmFyQIBTUtVW4XHApwKZeS1Rcm45KCmVXosU7QXXxJQAXbkhbylzRQk1213LGtW0o5rD2CwqxM3FuySvtf6peXiREoquha5WuYPs/tQa43nXmloxNQ704rl3lXD4jWTdrF8dglhXG0r38re7HITapLyaTOcLVJVBKbeQQLVJVNL1GX7lJBISmmRRpFNyUa/o6P+gj58nXPVlVZ0c+D4+fJ1z1Zl0odK7D8dkCEIViwIQhAFa0ifwEnPj65iyRa1pFPc+Tnx9cxZFVI4nqXYVr7kiUFRgovpYXJgi8ow5OvKAHEpKpl9AUAPDk20E0BGvVrpt3oqnOZUDilMU/kXc9BwBXxL/S/uj15NNWurWt06+ReYuXtsXeurrumvHA0cuaXrHAvq7jP8Qq1SHZjr/oQXKOpSLonmB95AKbfQpuQOJCQlI4hNKm5ApCSqSiQuVrkmwaOPB8fOk656syrGjg9z4+fJ1z1Z104dK7D8dkCEIViwIQhAFZ0j+D5OdH1zFj5K1/SR4Pk50fXMWPpHEdS7CtfcfeR9oo7yKpUXJmlJVR3kn2igCS8lvKIOQGoLIkMqlfNRgJ3lQJ78WDlPuSmKV4Lud7gDtiv8X7HYsLg9tRrpq3g6wudaoSx1PSNlQnZGlIJ4exdfKNmEjQRr2cu1vp9q51Cro1Mr2Z6DjGCeIp5o9S291+CvgnkSFIa6k28u2jwTQ68g8vqSFybeViotUhKRBKkAFUpcmF6Gn62oBGyaNz3Pj50nXPVnVY0beD4+dJ1z1Z11IdK7D8dkCEIVywIQhAFY0k+D5OdH1zFja2PSUe50vOj65ixmpSOI6vQUr7offS30xrU68ljAUjalomApzWhQyQqnUSFJe3KCSQFSE1Z6f7KBo3lTN708vuS2KXyHd4Fyxcez+w/JzqP9CsNnfhTYVXLLrC7djlqFw6653PdzV4niyxZaG9/Vy7Hen28q5d5Wu0wXm6q4at42j62qsWiK46hx2jiNhXUwOIzxyPdHhuM4LSnrQ2lv5P8A7+SIkJHAJC7BMoumcBi3kB6K0TS5BUdeQQmEJQVJKNn0aeDoudJ1z1aFV9Gp7nRc6Trnq0Lpw6V2H47IEIQrlgQhCAKvpL8HS86PrmLGDItn0leDpedH1zFjBSOJ6l2Fq24FxKXimGRGJSwuSByUEpgCcHKLEjwEEqO8U28gCXFTs70rzNcvTZ3YHkS+JX8tnY4NLLjIev2YWd2K6Fhm7am9eCPWnh1CCPVvXHnHNyPoafKxZ4H1C5eW7BUVGsYj2uHv9aijy4B4v6otGcNRQNG/6Kzo0q0JqUYnGxc8NKEqdScbPlurr03umcNF5I41O7HVuQXb16Xc+fNAXJK8E0pAVJUWqVFaJqkDatGZ7nRc6Trnq0qraMx3Oi50vXvVpXTh0rsPx2QIQhWLAhCEAVbSYe50vOi65ixWi2rSZ4Ol50fXMWJlJYjqXYVrbj7wGpJfSBF1LGI4OSkpic0qCBwQAm3kl5BJJjsUlkJJPIf7qCqmszu2+tyyrK8H2HcDNQxNOX9y+5O0Yr0/7QGA7XU/p4KXJcFTU6/ZxXGLly6NNVZNP6Hr+IcVjQptQ6ns/f8AAOkTLyTVtT11kjwjdxgKUvTKGqCf/quVHhD3qP7RKCpAcClJomoUko2vRke5sXOl696tSqujE9zYudL171al04dKHo7IEIQrFgQhCAKrpOPc2XnRdexYoHBbXpO8Gy86Lr2LEaJOv1egrW3HXkoemF6RLmBJeTaptUKpI8FOBooi9JeUbkHoL1JZu+byj2ryNKms7u3bzh7Qs59LNKfKaLHkzWq5VWPJY7ZVhzvQubgOufp7nX4r/R6+w6oQDvTapHOquqcQkc9MTBRBcrEkhI+vcoy9Kw1CSikB1E4OomVToIC9wa0FziaADEknYBtRYLG26MfBsXOl6+RWpV3MCwOhsMcb8HNdJeG4mVzqfqrEunHpQ/HZAhCFYkEIQgDm5fha+INcA5pewEEVBF4YEFZPnbmM6GssALosS5mt0e+nlN/Ubd61HO3KDYLMZXVLWyR1proZWt968MFrbK0OY4FpFQRqoVScFNcysoqXJmFhKGrQc6cw71ZbMO2OLosAHbyzcf5fVuNFisj3OuNY4u2gA1BBoajZjvSMoOLsJzg4sgqhWbJ+ZTjjK4N/lbQu9eofqrFZM34Y+9jFd7u2PoJ9yvHDye/IlQbKBZcnSyd5G93EA09epdOzZmzu74NbznV/aCrba8vQRYOkbUbB2x9Q1Lkz58RDvWPceNGj3laaNOPUy2WK3Z548xj40o5GtJ/UleqLMmMUJkkJGPigewrnT58vODI2jlJd7KKTJOVrda5RHCGl2sgNADW+U4urdH0FD0dkr/7LLLdWJMl9/wCn3r2nM2GuJk/qHwrw5LH4vp96mzkgyhYz+I6rCaNka1pYeFbtWngacKri8KyqVRyV+n3OvxK1o38/YmOY0J8eQYb2H/x+qqCbMRuN2V3paD7CFx4867QPGB5Wt9y9DM95hrbGfQW1/XBdvNRf0OPeDEnzKmAq1zH8Klp5McP1XItWSZY+/je2m2hLfWMP1VqsOe0ZI+0Y9p3ijx7iu9Y8qRS4xva7ePG9IOI27FOjTl0sMkXsZcG0+sEpK0S25uwS+Jdd5TDdPKdh9SrtrzIlvgRESAmg8Uiu07COI9SzlQlHzKum0cOx2N8rwyNpc44AD6w5VqWbGabLI0OdR8x1upW7XxWbuJT8g5tssbMO2kI7aSmJ/lFdQXqy5nCyzR35MCe8btcaaqbuP+FtTpKPORtCCjzZZcif7s/8x/7yugq9mHlB09ibK6gL5JSQNQ/GeAB6AFYVve/NGwIQhAAhCEAVTSge5svOi69iyvNrOp9ldQ1dGcXN97eK1TSie5k3Oi6+NYYXVS1WTjNNGFSTi7o3PJ+UWTxh8brzTu2bwdxUdrySHVc0APOJdSl6mAvb8FkubucclkkvMNWnv2E4O/zxWvZGy5Faow+M13tri07iFvCSmrmkZqRS8uZzCzuMYjLnjyqtbyg63DiMOKqGUMvTTd+808kdq31DX6arW84s3IrUyj20cB2rx3zTv48hWSZayDLZn3ZBQHvXU7V43g7+CwrOafkY1IyXY55ciiQKCR9UrYwJnS7sFsujCxMjsjCO/l/Eed4JLWNruDcabzxWHOkotU0eZytfZooy4h0RuEDdjcrwode8JnDxSkMUlzOXYB+Med71rtvsDJoXxSNbR7SHDlxqDTXXEHeAVkVlP+odzz+5aZlLLccUUkklBcbU1pqGr17BvK5XB189Rfp9zs47aPr7GEWyAxyPYdbHOYeVri0/qFEElqtplkfIdb3OeeVzi73prT6041z5Hn5Dw7YlEm7DdTWmXl1c3s3ZLW+jcGCl9+wA7BvPBWS8ASvsdPNXKNqkkETPxG4XrxpdG+/Svox5FqFjs1we0/QXkyRkmOzRhkQ5TtcaUqSoctZeZY2F73VvVuM2udw4Y4nZ7X6acV8zHIxyrmTZw5djssd95xPetHfOO4cN52LIMr5XfaZDJIcTqA1NbsaBsCMr5dktMhkkOOoNHetb5LV4LyWq1M3JbGM55tjc9Fp7mQ86Xr5FbFVNF3gyHnS9fIrWmYdKGI7IEIQrEghCEAVPSl4Mm50XXxrCqrddKZ7mTc6Lr41hIStbqFqu46tV78jZbks0gfGaHaNjhXUVzS5KFjFuLuiidja8285Y7Uy800eKXmHxTw3jivdlLJsc7DHK0OafWDvadh4rD8nZSfA8PjcWubuwqNoO8LWM2M747UADRkoGLN/Fp2jhxT0JqasxiE825Q8580JLNV7fxIMaPAqW4kUfxG/VyKrPYvoR5DgQQCCKEEVBHpwIWdZ25hlhMtmFW63Ra3DiwUxHDXypedLLzRnOnbmjOJI1DZrfLA+/E4tdq4EbiNoXveFG6P0qkZNERdi65KlLpGuOt1HHldQn2qqZWzktFpNJXUbWoY3AYaq7yOKtGR++ZyN9gVQdFiab1yOHNqdRdvc62Pl8sfX2EjwUgKaGq4ZpZjunIlmBZCDUClHSbRSuobKrq5XJ8jjZXLY8uauaD7W68asiHfOpiaeK3f7lqlmyayGNscTQ1oww28SddU4sDGtawANaAAAKAAbMFxs5M5W2VvbG88irWA4nZU7gE5CCghmMVBE2W84WWSK8+hfqawHFxGzgOKybKmVJLRKZJDUnUK4NGwDcEzKeU3zyGSVxc4/oBqaBsHBeNY1KmbktjGc8w8UTkwH18qaXLCxkbxos8GQ86Xr5FbFUdFXguHnS9fIrcno9KHY7IEIQrEghCEAVLSqe5c3Oi6+NYOCt30qnuXNzouvjWBlyWrbi9XclO9JVNDvUhY2MSSqms1pLHBzTdcDUEbOReZODlK5Fkalmnn02YCKchsuoONA1/Cuwq4PH+F8/h9OHuV6zRz+LaQ2h1W1o2Q6xwdvHFNwqZuT3N4z+jOtnVmQ20EvhAZNrI1Mk5dzuPr3rM7VYnxPLJGljhgQRQ/5HFb1G8EVBBacRTHXxXIzizbitbKPweO8e0ds30eMOHsVZ0vqiZQvsULIx7aPms/aFVnjE8TTlx2K4WaxGGcRuIJZdaSNRoBiu5mpmU2D8WUB0usA4hnHi7iuJw+Ddaou3uP41ZoQ/fgc7NPMTVLam4a2x7eV1fYr7K/UBTDAbNmqnuTJHHZj9bFwM587mWVpY2jpiMG7Gg+M7+y9BGKihJJRRJnDnSyyM1B0ru9ZXV/M7h/ZZbb8oPmkMkjrznaz7OQcFFbba+R5e9xc4nFxNV5r1UvUnm5IxlK5IUmtNJStKwMmBNEoKQj63plUNAb5or8Fw86Xr5FbVUdFXguHnS9fIrcnY7IcjsgQhCsSCEIQBT9LPgqfnRdfGvn+8voHSuaZLmO50X/cRr5/KXq7mFXcA+n1xTxN6kxF1ZGI8yo+1TSxJ9mgklEgRf4hQfZpv2ZViS45q58SWU3Hkvi3VqWc07lqFht7ZmB7CHAiuGPGmG1fPhYQuvkDOeayOq2rm1qWE4HfTcVvGp9GbRkXnKeFufzm/taroHkmh9JWZwZfbPP8AbE3akXg7AtugD3L2ZzZ+k9pBgfGfqOB8VczA/LXrX8V95HRxMlpwfl+Du5255ts4McVHTHlowEaz/NqwrtWXT2gvcXOJc44knEk12lNc+pqTUk1qcTXWa7ymVT855jmSlcdy6kxAKaXLMoyQO4oJUdUXlBUkD0jwmXk68iwG+aKPBUPOl6+RW9VDRP4Kg50vXyK3pyOyG47AhCFJIIQhAFa0i5KltOT5YoGX5HGMtbVra3ZmOdi4gagTr2LHuxjlLzV3SQfMX0MhUlBS3KygnufPPYxyl5q7pIPmI7GGUvNXdJB8xfQyFXSRXSR88jRjlLzV3SQfMSjRjlLzV3SQfMX0KhGkg00fPJ0YZR81d0kHzEHRjlLzV3SQfMX0MhTpoNNHzyNGOUvNXdJB8xNOi/KXmrukg+YvohCNNE5EfPLdGWUh/wAK70SQjV/1E4aMso+au6SD5i+hEI00GRHz2dGWUvNXdJCf/YjsZ5R81d0kHzF9CIRpoMiPno6Mcpeau6SH5iadGGUvNXdJB8xfQ6EaaI00fPHYxyl5q7pIPmI7GOUvNXdLB8xfQ6FGkg00fPHYwyl5q7pIPmJDoxyl5q7pIPmL6IQp00GmitaOsky2bJ8UUzLkjTIS2rXUvTPc3FpI1EHXtVlQhaI0BCEIAEIQgAQhCABCEIAEIQgAQhCABCEIAEIQgAQhCABCEIAEIQgAQhCABCEIAEIQgD//2Q=="/>
          <p:cNvSpPr>
            <a:spLocks noChangeAspect="1" noChangeArrowheads="1"/>
          </p:cNvSpPr>
          <p:nvPr/>
        </p:nvSpPr>
        <p:spPr bwMode="auto">
          <a:xfrm>
            <a:off x="155575" y="-1812925"/>
            <a:ext cx="3000375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AutoShape 12" descr="data:image/jpeg;base64,/9j/4AAQSkZJRgABAQAAAQABAAD/2wCEAAkGBhQSERUUExQUFBQUFRwUFRUXFxcUFRQVFRQXFBQUFRcXHCYeFxokGhcXHy8gJCcpLCwsFR4xNTAqNSYrLCkBCQoKDgwOGg8PGiwkHyQpLCwsLCwsLCwsLCwsLC0sLCwsLCwsLCwsLCwsLCwsLCwsLCwsLCwsLCwsLCwpKSwsLP/AABEIAPwAyAMBIgACEQEDEQH/xAAcAAABBQEBAQAAAAAAAAAAAAAAAQIDBgcFBAj/xABKEAABAwEDBwQPBgUBCQAAAAABAAIDEQQSIQUGBzFBUWFxcpOzFyIlMjVCUlSBkbHB0tPwExYjU6GyNGKS0eEkFDNEc4O0wsPx/8QAGwEAAgMBAQEAAAAAAAAAAAAAAAQBAgMFBgf/xAAyEQACAQIEBAQFAgcAAAAAAAAAAQIDEQQSEzEFITJxUWGBwRQiQbHRcvAGI0JigpHh/9oADAMBAAIRAxEAPwDcUIQgAQhCABCEIAEIQgAQhCABCEIAEIQgAQhCABCEIAEIQgAQhCABCEIAEIQgAQhCAPLlPKcdnjMspLWAgEgFxq5waMGgnWQuL2Q7F+Y/opfhRpD/AICTnx9cxZNVYVarg7IynNxZrXZBsf5j+il+FHZAsf5j+il+FZMCnBZa8vAz1max2QLH+Y/opfhSdkCx/mP6KX4VlQShR8RLwQazNU7IFj/Mf0Uvwpfv9Y/Lf0UvwrKwE5HxEvINZmpff6x+W/opfhR9/rH5b+il+FZbVFUfES8g1man9/bJ5b+il+FH39snlv6KX4VllUXkfES8g1mal9/rH5b+il+FH3+sflv6KX4Vlt5LeR8RLyDVZqX39snlv6KX4Un3+sflv6KX4VlpKaSj4iXgGszVPv8A2P8AMf0Uvwo+/wDY/wAx/RS/CsrvJL6n4iQazNU7IFj/ADH9FL8KQ6QrF+Y/opfhWVFyaSjXkGszcMmZTjtEYkiJcwkgEgtxa4tODgDrBXrVb0efwEfPk656sibi7pMYTurghCFJIIQhAFb0h/wEnPj65iyZaxpE/gJOfH1zFkpSWI6vQVrbj04KIFPalrmFyQIBTUtVW4XHApwKZeS1Rcm45KCmVXosU7QXXxJQAXbkhbylzRQk1213LGtW0o5rD2CwqxM3FuySvtf6peXiREoquha5WuYPs/tQa43nXmloxNQ704rl3lXD4jWTdrF8dglhXG0r38re7HITapLyaTOcLVJVBKbeQQLVJVNL1GX7lJBISmmRRpFNyUa/o6P+gj58nXPVlVZ0c+D4+fJ1z1Zl0odK7D8dkCEIViwIQhAFa0ifwEnPj65iyRa1pFPc+Tnx9cxZFVI4nqXYVr7kiUFRgovpYXJgi8ow5OvKAHEpKpl9AUAPDk20E0BGvVrpt3oqnOZUDilMU/kXc9BwBXxL/S/uj15NNWurWt06+ReYuXtsXeurrumvHA0cuaXrHAvq7jP8Qq1SHZjr/oQXKOpSLonmB95AKbfQpuQOJCQlI4hNKm5ApCSqSiQuVrkmwaOPB8fOk656syrGjg9z4+fJ1z1Z104dK7D8dkCEIViwIQhAFZ0j+D5OdH1zFj5K1/SR4Pk50fXMWPpHEdS7CtfcfeR9oo7yKpUXJmlJVR3kn2igCS8lvKIOQGoLIkMqlfNRgJ3lQJ78WDlPuSmKV4Lud7gDtiv8X7HYsLg9tRrpq3g6wudaoSx1PSNlQnZGlIJ4exdfKNmEjQRr2cu1vp9q51Cro1Mr2Z6DjGCeIp5o9S291+CvgnkSFIa6k28u2jwTQ68g8vqSFybeViotUhKRBKkAFUpcmF6Gn62oBGyaNz3Pj50nXPVnVY0beD4+dJ1z1Z11IdK7D8dkCEIVywIQhAFY0k+D5OdH1zFja2PSUe50vOj65ixmpSOI6vQUr7offS30xrU68ljAUjalomApzWhQyQqnUSFJe3KCSQFSE1Z6f7KBo3lTN708vuS2KXyHd4Fyxcez+w/JzqP9CsNnfhTYVXLLrC7djlqFw6653PdzV4niyxZaG9/Vy7Hen28q5d5Wu0wXm6q4at42j62qsWiK46hx2jiNhXUwOIzxyPdHhuM4LSnrQ2lv5P8A7+SIkJHAJC7BMoumcBi3kB6K0TS5BUdeQQmEJQVJKNn0aeDoudJ1z1aFV9Gp7nRc6Trnq0Lpw6V2H47IEIQrlgQhCAKvpL8HS86PrmLGDItn0leDpedH1zFjBSOJ6l2Fq24FxKXimGRGJSwuSByUEpgCcHKLEjwEEqO8U28gCXFTs70rzNcvTZ3YHkS+JX8tnY4NLLjIev2YWd2K6Fhm7am9eCPWnh1CCPVvXHnHNyPoafKxZ4H1C5eW7BUVGsYj2uHv9aijy4B4v6otGcNRQNG/6Kzo0q0JqUYnGxc8NKEqdScbPlurr03umcNF5I41O7HVuQXb16Xc+fNAXJK8E0pAVJUWqVFaJqkDatGZ7nRc6Trnq0qraMx3Oi50vXvVpXTh0rsPx2QIQhWLAhCEAVbSYe50vOi65ixWi2rSZ4Ol50fXMWJlJYjqXYVrbj7wGpJfSBF1LGI4OSkpic0qCBwQAm3kl5BJJjsUlkJJPIf7qCqmszu2+tyyrK8H2HcDNQxNOX9y+5O0Yr0/7QGA7XU/p4KXJcFTU6/ZxXGLly6NNVZNP6Hr+IcVjQptQ6ns/f8AAOkTLyTVtT11kjwjdxgKUvTKGqCf/quVHhD3qP7RKCpAcClJomoUko2vRke5sXOl696tSqujE9zYudL171al04dKHo7IEIQrFgQhCAKrpOPc2XnRdexYoHBbXpO8Gy86Lr2LEaJOv1egrW3HXkoemF6RLmBJeTaptUKpI8FOBooi9JeUbkHoL1JZu+byj2ryNKms7u3bzh7Qs59LNKfKaLHkzWq5VWPJY7ZVhzvQubgOufp7nX4r/R6+w6oQDvTapHOquqcQkc9MTBRBcrEkhI+vcoy9Kw1CSikB1E4OomVToIC9wa0FziaADEknYBtRYLG26MfBsXOl6+RWpV3MCwOhsMcb8HNdJeG4mVzqfqrEunHpQ/HZAhCFYkEIQgDm5fha+INcA5pewEEVBF4YEFZPnbmM6GssALosS5mt0e+nlN/Ubd61HO3KDYLMZXVLWyR1proZWt968MFrbK0OY4FpFQRqoVScFNcysoqXJmFhKGrQc6cw71ZbMO2OLosAHbyzcf5fVuNFisj3OuNY4u2gA1BBoajZjvSMoOLsJzg4sgqhWbJ+ZTjjK4N/lbQu9eofqrFZM34Y+9jFd7u2PoJ9yvHDye/IlQbKBZcnSyd5G93EA09epdOzZmzu74NbznV/aCrba8vQRYOkbUbB2x9Q1Lkz58RDvWPceNGj3laaNOPUy2WK3Z548xj40o5GtJ/UleqLMmMUJkkJGPigewrnT58vODI2jlJd7KKTJOVrda5RHCGl2sgNADW+U4urdH0FD0dkr/7LLLdWJMl9/wCn3r2nM2GuJk/qHwrw5LH4vp96mzkgyhYz+I6rCaNka1pYeFbtWngacKri8KyqVRyV+n3OvxK1o38/YmOY0J8eQYb2H/x+qqCbMRuN2V3paD7CFx4867QPGB5Wt9y9DM95hrbGfQW1/XBdvNRf0OPeDEnzKmAq1zH8Klp5McP1XItWSZY+/je2m2hLfWMP1VqsOe0ZI+0Y9p3ijx7iu9Y8qRS4xva7ePG9IOI27FOjTl0sMkXsZcG0+sEpK0S25uwS+Jdd5TDdPKdh9SrtrzIlvgRESAmg8Uiu07COI9SzlQlHzKum0cOx2N8rwyNpc44AD6w5VqWbGabLI0OdR8x1upW7XxWbuJT8g5tssbMO2kI7aSmJ/lFdQXqy5nCyzR35MCe8btcaaqbuP+FtTpKPORtCCjzZZcif7s/8x/7yugq9mHlB09ibK6gL5JSQNQ/GeAB6AFYVve/NGwIQhAAhCEAVTSge5svOi69iyvNrOp9ldQ1dGcXN97eK1TSie5k3Oi6+NYYXVS1WTjNNGFSTi7o3PJ+UWTxh8brzTu2bwdxUdrySHVc0APOJdSl6mAvb8FkubucclkkvMNWnv2E4O/zxWvZGy5Faow+M13tri07iFvCSmrmkZqRS8uZzCzuMYjLnjyqtbyg63DiMOKqGUMvTTd+808kdq31DX6arW84s3IrUyj20cB2rx3zTv48hWSZayDLZn3ZBQHvXU7V43g7+CwrOafkY1IyXY55ciiQKCR9UrYwJnS7sFsujCxMjsjCO/l/Eed4JLWNruDcabzxWHOkotU0eZytfZooy4h0RuEDdjcrwode8JnDxSkMUlzOXYB+Med71rtvsDJoXxSNbR7SHDlxqDTXXEHeAVkVlP+odzz+5aZlLLccUUkklBcbU1pqGr17BvK5XB189Rfp9zs47aPr7GEWyAxyPYdbHOYeVri0/qFEElqtplkfIdb3OeeVzi73prT6041z5Hn5Dw7YlEm7DdTWmXl1c3s3ZLW+jcGCl9+wA7BvPBWS8ASvsdPNXKNqkkETPxG4XrxpdG+/Svox5FqFjs1we0/QXkyRkmOzRhkQ5TtcaUqSoctZeZY2F73VvVuM2udw4Y4nZ7X6acV8zHIxyrmTZw5djssd95xPetHfOO4cN52LIMr5XfaZDJIcTqA1NbsaBsCMr5dktMhkkOOoNHetb5LV4LyWq1M3JbGM55tjc9Fp7mQ86Xr5FbFVNF3gyHnS9fIrWmYdKGI7IEIQrEghCEAVPSl4Mm50XXxrCqrddKZ7mTc6Lr41hIStbqFqu46tV78jZbks0gfGaHaNjhXUVzS5KFjFuLuiidja8285Y7Uy800eKXmHxTw3jivdlLJsc7DHK0OafWDvadh4rD8nZSfA8PjcWubuwqNoO8LWM2M747UADRkoGLN/Fp2jhxT0JqasxiE825Q8580JLNV7fxIMaPAqW4kUfxG/VyKrPYvoR5DgQQCCKEEVBHpwIWdZ25hlhMtmFW63Ra3DiwUxHDXypedLLzRnOnbmjOJI1DZrfLA+/E4tdq4EbiNoXveFG6P0qkZNERdi65KlLpGuOt1HHldQn2qqZWzktFpNJXUbWoY3AYaq7yOKtGR++ZyN9gVQdFiab1yOHNqdRdvc62Pl8sfX2EjwUgKaGq4ZpZjunIlmBZCDUClHSbRSuobKrq5XJ8jjZXLY8uauaD7W68asiHfOpiaeK3f7lqlmyayGNscTQ1oww28SddU4sDGtawANaAAAKAAbMFxs5M5W2VvbG88irWA4nZU7gE5CCghmMVBE2W84WWSK8+hfqawHFxGzgOKybKmVJLRKZJDUnUK4NGwDcEzKeU3zyGSVxc4/oBqaBsHBeNY1KmbktjGc8w8UTkwH18qaXLCxkbxos8GQ86Xr5FbFUdFXguHnS9fIrcno9KHY7IEIQrEghCEAVLSqe5c3Oi6+NYOCt30qnuXNzouvjWBlyWrbi9XclO9JVNDvUhY2MSSqms1pLHBzTdcDUEbOReZODlK5Fkalmnn02YCKchsuoONA1/Cuwq4PH+F8/h9OHuV6zRz+LaQ2h1W1o2Q6xwdvHFNwqZuT3N4z+jOtnVmQ20EvhAZNrI1Mk5dzuPr3rM7VYnxPLJGljhgQRQ/5HFb1G8EVBBacRTHXxXIzizbitbKPweO8e0ds30eMOHsVZ0vqiZQvsULIx7aPms/aFVnjE8TTlx2K4WaxGGcRuIJZdaSNRoBiu5mpmU2D8WUB0usA4hnHi7iuJw+Ddaou3uP41ZoQ/fgc7NPMTVLam4a2x7eV1fYr7K/UBTDAbNmqnuTJHHZj9bFwM587mWVpY2jpiMG7Gg+M7+y9BGKihJJRRJnDnSyyM1B0ru9ZXV/M7h/ZZbb8oPmkMkjrznaz7OQcFFbba+R5e9xc4nFxNV5r1UvUnm5IxlK5IUmtNJStKwMmBNEoKQj63plUNAb5or8Fw86Xr5FbVUdFXguHnS9fIrcnY7IcjsgQhCsSCEIQBT9LPgqfnRdfGvn+8voHSuaZLmO50X/cRr5/KXq7mFXcA+n1xTxN6kxF1ZGI8yo+1TSxJ9mgklEgRf4hQfZpv2ZViS45q58SWU3Hkvi3VqWc07lqFht7ZmB7CHAiuGPGmG1fPhYQuvkDOeayOq2rm1qWE4HfTcVvGp9GbRkXnKeFufzm/taroHkmh9JWZwZfbPP8AbE3akXg7AtugD3L2ZzZ+k9pBgfGfqOB8VczA/LXrX8V95HRxMlpwfl+Du5255ts4McVHTHlowEaz/NqwrtWXT2gvcXOJc44knEk12lNc+pqTUk1qcTXWa7ymVT855jmSlcdy6kxAKaXLMoyQO4oJUdUXlBUkD0jwmXk68iwG+aKPBUPOl6+RW9VDRP4Kg50vXyK3pyOyG47AhCFJIIQhAFa0i5KltOT5YoGX5HGMtbVra3ZmOdi4gagTr2LHuxjlLzV3SQfMX0MhUlBS3KygnufPPYxyl5q7pIPmI7GGUvNXdJB8xfQyFXSRXSR88jRjlLzV3SQfMSjRjlLzV3SQfMX0KhGkg00fPJ0YZR81d0kHzEHRjlLzV3SQfMX0MhTpoNNHzyNGOUvNXdJB8xNOi/KXmrukg+YvohCNNE5EfPLdGWUh/wAK70SQjV/1E4aMso+au6SD5i+hEI00GRHz2dGWUvNXdJCf/YjsZ5R81d0kHzF9CIRpoMiPno6Mcpeau6SH5iadGGUvNXdJB8xfQ6EaaI00fPHYxyl5q7pIPmI7GOUvNXdLB8xfQ6FGkg00fPHYwyl5q7pIPmJDoxyl5q7pIPmL6IQp00GmitaOsky2bJ8UUzLkjTIS2rXUvTPc3FpI1EHXtVlQhaI0BCEIAEIQgAQhCABCEIAEIQgAQhCABCEIAEIQgAQhCABCEIAEIQgAQhCABCEIAEIQgD//2Q=="/>
          <p:cNvSpPr>
            <a:spLocks noChangeAspect="1" noChangeArrowheads="1"/>
          </p:cNvSpPr>
          <p:nvPr/>
        </p:nvSpPr>
        <p:spPr bwMode="auto">
          <a:xfrm>
            <a:off x="155575" y="-1812925"/>
            <a:ext cx="3000375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AutoShape 14" descr="data:image/jpeg;base64,/9j/4AAQSkZJRgABAQAAAQABAAD/2wCEAAkGBhQSERUUExQUFBQUFRwUFRUXFxcUFRQVFRQXFBQUFRcXHCYeFxokGhcXHy8gJCcpLCwsFR4xNTAqNSYrLCkBCQoKDgwOGg8PGiwkHyQpLCwsLCwsLCwsLCwsLC0sLCwsLCwsLCwsLCwsLCwsLCwsLCwsLCwsLCwsLCwpKSwsLP/AABEIAPwAyAMBIgACEQEDEQH/xAAcAAABBQEBAQAAAAAAAAAAAAAAAQIDBgcFBAj/xABKEAABAwEDBwQPBgUBCQAAAAABAAIDEQQSIQUGBzFBUWFxcpOzFyIlMjVCUlSBkbHB0tPwExYjU6GyNGKS0eEkFDNEc4O0wsPx/8QAGwEAAgMBAQEAAAAAAAAAAAAAAAQBAgMFBgf/xAAyEQACAQIEBAQFAgcAAAAAAAAAAQIDEQQSEzEFITJxUWGBwRQiQbHRcvAGI0JigpHh/9oADAMBAAIRAxEAPwDcUIQgAQhCABCEIAEIQgAQhCABCEIAEIQgAQhCABCEIAEIQgAQhCABCEIAEIQgAQhCAPLlPKcdnjMspLWAgEgFxq5waMGgnWQuL2Q7F+Y/opfhRpD/AICTnx9cxZNVYVarg7IynNxZrXZBsf5j+il+FHZAsf5j+il+FZMCnBZa8vAz1max2QLH+Y/opfhSdkCx/mP6KX4VlQShR8RLwQazNU7IFj/Mf0Uvwpfv9Y/Lf0UvwrKwE5HxEvINZmpff6x+W/opfhR9/rH5b+il+FZbVFUfES8g1man9/bJ5b+il+FH39snlv6KX4VllUXkfES8g1mal9/rH5b+il+FH3+sflv6KX4Vlt5LeR8RLyDVZqX39snlv6KX4Un3+sflv6KX4VlpKaSj4iXgGszVPv8A2P8AMf0Uvwo+/wDY/wAx/RS/CsrvJL6n4iQazNU7IFj/ADH9FL8KQ6QrF+Y/opfhWVFyaSjXkGszcMmZTjtEYkiJcwkgEgtxa4tODgDrBXrVb0efwEfPk656sibi7pMYTurghCFJIIQhAFb0h/wEnPj65iyZaxpE/gJOfH1zFkpSWI6vQVrbj04KIFPalrmFyQIBTUtVW4XHApwKZeS1Rcm45KCmVXosU7QXXxJQAXbkhbylzRQk1213LGtW0o5rD2CwqxM3FuySvtf6peXiREoquha5WuYPs/tQa43nXmloxNQ704rl3lXD4jWTdrF8dglhXG0r38re7HITapLyaTOcLVJVBKbeQQLVJVNL1GX7lJBISmmRRpFNyUa/o6P+gj58nXPVlVZ0c+D4+fJ1z1Zl0odK7D8dkCEIViwIQhAFa0ifwEnPj65iyRa1pFPc+Tnx9cxZFVI4nqXYVr7kiUFRgovpYXJgi8ow5OvKAHEpKpl9AUAPDk20E0BGvVrpt3oqnOZUDilMU/kXc9BwBXxL/S/uj15NNWurWt06+ReYuXtsXeurrumvHA0cuaXrHAvq7jP8Qq1SHZjr/oQXKOpSLonmB95AKbfQpuQOJCQlI4hNKm5ApCSqSiQuVrkmwaOPB8fOk656syrGjg9z4+fJ1z1Z104dK7D8dkCEIViwIQhAFZ0j+D5OdH1zFj5K1/SR4Pk50fXMWPpHEdS7CtfcfeR9oo7yKpUXJmlJVR3kn2igCS8lvKIOQGoLIkMqlfNRgJ3lQJ78WDlPuSmKV4Lud7gDtiv8X7HYsLg9tRrpq3g6wudaoSx1PSNlQnZGlIJ4exdfKNmEjQRr2cu1vp9q51Cro1Mr2Z6DjGCeIp5o9S291+CvgnkSFIa6k28u2jwTQ68g8vqSFybeViotUhKRBKkAFUpcmF6Gn62oBGyaNz3Pj50nXPVnVY0beD4+dJ1z1Z11IdK7D8dkCEIVywIQhAFY0k+D5OdH1zFja2PSUe50vOj65ixmpSOI6vQUr7offS30xrU68ljAUjalomApzWhQyQqnUSFJe3KCSQFSE1Z6f7KBo3lTN708vuS2KXyHd4Fyxcez+w/JzqP9CsNnfhTYVXLLrC7djlqFw6653PdzV4niyxZaG9/Vy7Hen28q5d5Wu0wXm6q4at42j62qsWiK46hx2jiNhXUwOIzxyPdHhuM4LSnrQ2lv5P8A7+SIkJHAJC7BMoumcBi3kB6K0TS5BUdeQQmEJQVJKNn0aeDoudJ1z1aFV9Gp7nRc6Trnq0Lpw6V2H47IEIQrlgQhCAKvpL8HS86PrmLGDItn0leDpedH1zFjBSOJ6l2Fq24FxKXimGRGJSwuSByUEpgCcHKLEjwEEqO8U28gCXFTs70rzNcvTZ3YHkS+JX8tnY4NLLjIev2YWd2K6Fhm7am9eCPWnh1CCPVvXHnHNyPoafKxZ4H1C5eW7BUVGsYj2uHv9aijy4B4v6otGcNRQNG/6Kzo0q0JqUYnGxc8NKEqdScbPlurr03umcNF5I41O7HVuQXb16Xc+fNAXJK8E0pAVJUWqVFaJqkDatGZ7nRc6Trnq0qraMx3Oi50vXvVpXTh0rsPx2QIQhWLAhCEAVbSYe50vOi65ixWi2rSZ4Ol50fXMWJlJYjqXYVrbj7wGpJfSBF1LGI4OSkpic0qCBwQAm3kl5BJJjsUlkJJPIf7qCqmszu2+tyyrK8H2HcDNQxNOX9y+5O0Yr0/7QGA7XU/p4KXJcFTU6/ZxXGLly6NNVZNP6Hr+IcVjQptQ6ns/f8AAOkTLyTVtT11kjwjdxgKUvTKGqCf/quVHhD3qP7RKCpAcClJomoUko2vRke5sXOl696tSqujE9zYudL171al04dKHo7IEIQrFgQhCAKrpOPc2XnRdexYoHBbXpO8Gy86Lr2LEaJOv1egrW3HXkoemF6RLmBJeTaptUKpI8FOBooi9JeUbkHoL1JZu+byj2ryNKms7u3bzh7Qs59LNKfKaLHkzWq5VWPJY7ZVhzvQubgOufp7nX4r/R6+w6oQDvTapHOquqcQkc9MTBRBcrEkhI+vcoy9Kw1CSikB1E4OomVToIC9wa0FziaADEknYBtRYLG26MfBsXOl6+RWpV3MCwOhsMcb8HNdJeG4mVzqfqrEunHpQ/HZAhCFYkEIQgDm5fha+INcA5pewEEVBF4YEFZPnbmM6GssALosS5mt0e+nlN/Ubd61HO3KDYLMZXVLWyR1proZWt968MFrbK0OY4FpFQRqoVScFNcysoqXJmFhKGrQc6cw71ZbMO2OLosAHbyzcf5fVuNFisj3OuNY4u2gA1BBoajZjvSMoOLsJzg4sgqhWbJ+ZTjjK4N/lbQu9eofqrFZM34Y+9jFd7u2PoJ9yvHDye/IlQbKBZcnSyd5G93EA09epdOzZmzu74NbznV/aCrba8vQRYOkbUbB2x9Q1Lkz58RDvWPceNGj3laaNOPUy2WK3Z548xj40o5GtJ/UleqLMmMUJkkJGPigewrnT58vODI2jlJd7KKTJOVrda5RHCGl2sgNADW+U4urdH0FD0dkr/7LLLdWJMl9/wCn3r2nM2GuJk/qHwrw5LH4vp96mzkgyhYz+I6rCaNka1pYeFbtWngacKri8KyqVRyV+n3OvxK1o38/YmOY0J8eQYb2H/x+qqCbMRuN2V3paD7CFx4867QPGB5Wt9y9DM95hrbGfQW1/XBdvNRf0OPeDEnzKmAq1zH8Klp5McP1XItWSZY+/je2m2hLfWMP1VqsOe0ZI+0Y9p3ijx7iu9Y8qRS4xva7ePG9IOI27FOjTl0sMkXsZcG0+sEpK0S25uwS+Jdd5TDdPKdh9SrtrzIlvgRESAmg8Uiu07COI9SzlQlHzKum0cOx2N8rwyNpc44AD6w5VqWbGabLI0OdR8x1upW7XxWbuJT8g5tssbMO2kI7aSmJ/lFdQXqy5nCyzR35MCe8btcaaqbuP+FtTpKPORtCCjzZZcif7s/8x/7yugq9mHlB09ibK6gL5JSQNQ/GeAB6AFYVve/NGwIQhAAhCEAVTSge5svOi69iyvNrOp9ldQ1dGcXN97eK1TSie5k3Oi6+NYYXVS1WTjNNGFSTi7o3PJ+UWTxh8brzTu2bwdxUdrySHVc0APOJdSl6mAvb8FkubucclkkvMNWnv2E4O/zxWvZGy5Faow+M13tri07iFvCSmrmkZqRS8uZzCzuMYjLnjyqtbyg63DiMOKqGUMvTTd+808kdq31DX6arW84s3IrUyj20cB2rx3zTv48hWSZayDLZn3ZBQHvXU7V43g7+CwrOafkY1IyXY55ciiQKCR9UrYwJnS7sFsujCxMjsjCO/l/Eed4JLWNruDcabzxWHOkotU0eZytfZooy4h0RuEDdjcrwode8JnDxSkMUlzOXYB+Med71rtvsDJoXxSNbR7SHDlxqDTXXEHeAVkVlP+odzz+5aZlLLccUUkklBcbU1pqGr17BvK5XB189Rfp9zs47aPr7GEWyAxyPYdbHOYeVri0/qFEElqtplkfIdb3OeeVzi73prT6041z5Hn5Dw7YlEm7DdTWmXl1c3s3ZLW+jcGCl9+wA7BvPBWS8ASvsdPNXKNqkkETPxG4XrxpdG+/Svox5FqFjs1we0/QXkyRkmOzRhkQ5TtcaUqSoctZeZY2F73VvVuM2udw4Y4nZ7X6acV8zHIxyrmTZw5djssd95xPetHfOO4cN52LIMr5XfaZDJIcTqA1NbsaBsCMr5dktMhkkOOoNHetb5LV4LyWq1M3JbGM55tjc9Fp7mQ86Xr5FbFVNF3gyHnS9fIrWmYdKGI7IEIQrEghCEAVPSl4Mm50XXxrCqrddKZ7mTc6Lr41hIStbqFqu46tV78jZbks0gfGaHaNjhXUVzS5KFjFuLuiidja8285Y7Uy800eKXmHxTw3jivdlLJsc7DHK0OafWDvadh4rD8nZSfA8PjcWubuwqNoO8LWM2M747UADRkoGLN/Fp2jhxT0JqasxiE825Q8580JLNV7fxIMaPAqW4kUfxG/VyKrPYvoR5DgQQCCKEEVBHpwIWdZ25hlhMtmFW63Ra3DiwUxHDXypedLLzRnOnbmjOJI1DZrfLA+/E4tdq4EbiNoXveFG6P0qkZNERdi65KlLpGuOt1HHldQn2qqZWzktFpNJXUbWoY3AYaq7yOKtGR++ZyN9gVQdFiab1yOHNqdRdvc62Pl8sfX2EjwUgKaGq4ZpZjunIlmBZCDUClHSbRSuobKrq5XJ8jjZXLY8uauaD7W68asiHfOpiaeK3f7lqlmyayGNscTQ1oww28SddU4sDGtawANaAAAKAAbMFxs5M5W2VvbG88irWA4nZU7gE5CCghmMVBE2W84WWSK8+hfqawHFxGzgOKybKmVJLRKZJDUnUK4NGwDcEzKeU3zyGSVxc4/oBqaBsHBeNY1KmbktjGc8w8UTkwH18qaXLCxkbxos8GQ86Xr5FbFUdFXguHnS9fIrcno9KHY7IEIQrEghCEAVLSqe5c3Oi6+NYOCt30qnuXNzouvjWBlyWrbi9XclO9JVNDvUhY2MSSqms1pLHBzTdcDUEbOReZODlK5Fkalmnn02YCKchsuoONA1/Cuwq4PH+F8/h9OHuV6zRz+LaQ2h1W1o2Q6xwdvHFNwqZuT3N4z+jOtnVmQ20EvhAZNrI1Mk5dzuPr3rM7VYnxPLJGljhgQRQ/5HFb1G8EVBBacRTHXxXIzizbitbKPweO8e0ds30eMOHsVZ0vqiZQvsULIx7aPms/aFVnjE8TTlx2K4WaxGGcRuIJZdaSNRoBiu5mpmU2D8WUB0usA4hnHi7iuJw+Ddaou3uP41ZoQ/fgc7NPMTVLam4a2x7eV1fYr7K/UBTDAbNmqnuTJHHZj9bFwM587mWVpY2jpiMG7Gg+M7+y9BGKihJJRRJnDnSyyM1B0ru9ZXV/M7h/ZZbb8oPmkMkjrznaz7OQcFFbba+R5e9xc4nFxNV5r1UvUnm5IxlK5IUmtNJStKwMmBNEoKQj63plUNAb5or8Fw86Xr5FbVUdFXguHnS9fIrcnY7IcjsgQhCsSCEIQBT9LPgqfnRdfGvn+8voHSuaZLmO50X/cRr5/KXq7mFXcA+n1xTxN6kxF1ZGI8yo+1TSxJ9mgklEgRf4hQfZpv2ZViS45q58SWU3Hkvi3VqWc07lqFht7ZmB7CHAiuGPGmG1fPhYQuvkDOeayOq2rm1qWE4HfTcVvGp9GbRkXnKeFufzm/taroHkmh9JWZwZfbPP8AbE3akXg7AtugD3L2ZzZ+k9pBgfGfqOB8VczA/LXrX8V95HRxMlpwfl+Du5255ts4McVHTHlowEaz/NqwrtWXT2gvcXOJc44knEk12lNc+pqTUk1qcTXWa7ymVT855jmSlcdy6kxAKaXLMoyQO4oJUdUXlBUkD0jwmXk68iwG+aKPBUPOl6+RW9VDRP4Kg50vXyK3pyOyG47AhCFJIIQhAFa0i5KltOT5YoGX5HGMtbVra3ZmOdi4gagTr2LHuxjlLzV3SQfMX0MhUlBS3KygnufPPYxyl5q7pIPmI7GGUvNXdJB8xfQyFXSRXSR88jRjlLzV3SQfMSjRjlLzV3SQfMX0KhGkg00fPJ0YZR81d0kHzEHRjlLzV3SQfMX0MhTpoNNHzyNGOUvNXdJB8xNOi/KXmrukg+YvohCNNE5EfPLdGWUh/wAK70SQjV/1E4aMso+au6SD5i+hEI00GRHz2dGWUvNXdJCf/YjsZ5R81d0kHzF9CIRpoMiPno6Mcpeau6SH5iadGGUvNXdJB8xfQ6EaaI00fPHYxyl5q7pIPmI7GOUvNXdLB8xfQ6FGkg00fPHYwyl5q7pIPmJDoxyl5q7pIPmL6IQp00GmitaOsky2bJ8UUzLkjTIS2rXUvTPc3FpI1EHXtVlQhaI0BCEIAEIQgAQhCABCEIAEIQgAQhCABCEIAEIQgAQhCABCEIAEIQgAQhCABCEIAEIQgD//2Q=="/>
          <p:cNvSpPr>
            <a:spLocks noChangeAspect="1" noChangeArrowheads="1"/>
          </p:cNvSpPr>
          <p:nvPr/>
        </p:nvSpPr>
        <p:spPr bwMode="auto">
          <a:xfrm>
            <a:off x="155575" y="-1812925"/>
            <a:ext cx="3000375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56" name="Picture 16" descr="http://www.heise.de/imagine/5HfViHBFXqp0qOW1XGjfYhVdfFA/gallery/Das-Runde-in-der-Ec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571744"/>
            <a:ext cx="1813841" cy="2286016"/>
          </a:xfrm>
          <a:prstGeom prst="rect">
            <a:avLst/>
          </a:prstGeom>
          <a:noFill/>
        </p:spPr>
      </p:pic>
      <p:pic>
        <p:nvPicPr>
          <p:cNvPr id="35858" name="Picture 18" descr="https://encrypted-tbn2.gstatic.com/images?q=tbn:ANd9GcSQbShUkKdBAzRbrV9ybh9RyjQm4GBCSm5CORpdA4lTIEm8L4XR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5" y="4857760"/>
            <a:ext cx="2094195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Deutsche Dialekte: Tonbeispiele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dirty="0" err="1" smtClean="0"/>
              <a:t>Graefen</a:t>
            </a:r>
            <a:r>
              <a:rPr lang="de-DE" dirty="0" smtClean="0"/>
              <a:t>, </a:t>
            </a:r>
            <a:r>
              <a:rPr lang="de-DE" dirty="0" err="1" smtClean="0"/>
              <a:t>Liedke</a:t>
            </a:r>
            <a:r>
              <a:rPr lang="de-DE" dirty="0" smtClean="0"/>
              <a:t> 2012, S. 23:</a:t>
            </a:r>
          </a:p>
          <a:p>
            <a:pPr>
              <a:buNone/>
            </a:pPr>
            <a:r>
              <a:rPr lang="de-DE" dirty="0" smtClean="0"/>
              <a:t>	T25, T27, T28, T29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Einführung (1)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de-DE" sz="2800" b="1" dirty="0" smtClean="0"/>
              <a:t>Keine einheitlichen Kriterien </a:t>
            </a:r>
            <a:r>
              <a:rPr lang="de-DE" sz="2800" dirty="0" smtClean="0"/>
              <a:t>zur Zählung und Abgrenzung der Sprachen und ihrer Dialekte</a:t>
            </a:r>
          </a:p>
          <a:p>
            <a:r>
              <a:rPr lang="de-DE" sz="2800" b="1" dirty="0" smtClean="0"/>
              <a:t>Ursachen</a:t>
            </a:r>
            <a:r>
              <a:rPr lang="de-DE" sz="2800" dirty="0" smtClean="0"/>
              <a:t>:</a:t>
            </a:r>
          </a:p>
          <a:p>
            <a:pPr lvl="1"/>
            <a:r>
              <a:rPr lang="de-DE" sz="2400" dirty="0" smtClean="0"/>
              <a:t>unbekannte Sprachen in unerforschten Gebieten</a:t>
            </a:r>
          </a:p>
          <a:p>
            <a:pPr lvl="1"/>
            <a:r>
              <a:rPr lang="de-DE" sz="2400" dirty="0" smtClean="0"/>
              <a:t>schwierige Unterscheidung zwischen Sprachen und Dialekten, „Heimsprachen“ und Amtssprachen (</a:t>
            </a:r>
            <a:r>
              <a:rPr lang="de-DE" sz="2400" dirty="0" err="1" smtClean="0"/>
              <a:t>Graefen</a:t>
            </a:r>
            <a:r>
              <a:rPr lang="de-DE" sz="2400" dirty="0" smtClean="0"/>
              <a:t>, </a:t>
            </a:r>
            <a:r>
              <a:rPr lang="de-DE" sz="2400" dirty="0" err="1" smtClean="0"/>
              <a:t>Liedke</a:t>
            </a:r>
            <a:r>
              <a:rPr lang="de-DE" sz="2400" dirty="0" smtClean="0"/>
              <a:t> 2012, S. 17, T23)</a:t>
            </a:r>
          </a:p>
          <a:p>
            <a:pPr lvl="1"/>
            <a:r>
              <a:rPr lang="de-DE" sz="2400" dirty="0" smtClean="0"/>
              <a:t>unterschiedliche Bezeichnungen für eine Sprache</a:t>
            </a:r>
          </a:p>
          <a:p>
            <a:pPr lvl="1"/>
            <a:r>
              <a:rPr lang="de-DE" sz="2400" dirty="0" smtClean="0"/>
              <a:t>Überschneidungen zwischen Sprachen</a:t>
            </a:r>
          </a:p>
          <a:p>
            <a:pPr lvl="1"/>
            <a:r>
              <a:rPr lang="de-DE" sz="2400" dirty="0" smtClean="0"/>
              <a:t>nicht </a:t>
            </a:r>
            <a:r>
              <a:rPr lang="de-DE" sz="2400" dirty="0" err="1" smtClean="0"/>
              <a:t>verschriftlichte</a:t>
            </a:r>
            <a:r>
              <a:rPr lang="de-DE" sz="2400" dirty="0" smtClean="0"/>
              <a:t> Sprachen oder Dialekte</a:t>
            </a:r>
          </a:p>
          <a:p>
            <a:pPr lvl="1"/>
            <a:r>
              <a:rPr lang="de-DE" sz="2400" dirty="0" smtClean="0"/>
              <a:t>schwierige Überprüfung von kleineren Sprachen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8000"/>
                </a:solidFill>
              </a:rPr>
              <a:t>Deutsche Dialekte: Lesetexte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„Deutsche Welle“: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2600" dirty="0" smtClean="0">
                <a:hlinkClick r:id="rId2"/>
              </a:rPr>
              <a:t>http://www.dw.de/deutsch-lernen/dialektatlas/s-8150</a:t>
            </a:r>
            <a:r>
              <a:rPr lang="de-DE" sz="2600" dirty="0" smtClean="0"/>
              <a:t> </a:t>
            </a:r>
            <a:endParaRPr lang="de-DE" dirty="0" smtClean="0"/>
          </a:p>
          <a:p>
            <a:pPr lvl="1"/>
            <a:r>
              <a:rPr lang="de-DE" dirty="0" smtClean="0"/>
              <a:t>Schwäbisch</a:t>
            </a:r>
          </a:p>
          <a:p>
            <a:pPr lvl="1"/>
            <a:r>
              <a:rPr lang="de-DE" dirty="0" smtClean="0"/>
              <a:t>Ruhrpott</a:t>
            </a:r>
          </a:p>
          <a:p>
            <a:pPr lvl="1"/>
            <a:r>
              <a:rPr lang="de-DE" dirty="0" smtClean="0"/>
              <a:t>Sächsisch</a:t>
            </a:r>
          </a:p>
          <a:p>
            <a:pPr lvl="1"/>
            <a:r>
              <a:rPr lang="de-DE" dirty="0" smtClean="0"/>
              <a:t>Kölsch</a:t>
            </a:r>
          </a:p>
          <a:p>
            <a:pPr lvl="1"/>
            <a:r>
              <a:rPr lang="de-DE" dirty="0" smtClean="0"/>
              <a:t>Hessisch</a:t>
            </a:r>
          </a:p>
          <a:p>
            <a:pPr lvl="1"/>
            <a:r>
              <a:rPr lang="de-DE" dirty="0" smtClean="0"/>
              <a:t>Bairisch</a:t>
            </a:r>
          </a:p>
          <a:p>
            <a:pPr lvl="1"/>
            <a:r>
              <a:rPr lang="de-DE" dirty="0" smtClean="0"/>
              <a:t>Berlinerisch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Atlas zur deutschen Alltagssprache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Projekt zur deutschen Alltagssprache</a:t>
            </a:r>
          </a:p>
          <a:p>
            <a:r>
              <a:rPr lang="de-DE" dirty="0" smtClean="0"/>
              <a:t>Betreuer des Projekts: </a:t>
            </a:r>
            <a:r>
              <a:rPr lang="en-US" dirty="0" smtClean="0"/>
              <a:t>Prof. Dr. Stephan </a:t>
            </a:r>
            <a:r>
              <a:rPr lang="en-US" dirty="0" err="1" smtClean="0"/>
              <a:t>Elspaß</a:t>
            </a:r>
            <a:r>
              <a:rPr lang="en-US" dirty="0" smtClean="0"/>
              <a:t>, </a:t>
            </a:r>
            <a:r>
              <a:rPr lang="en-US" dirty="0" err="1" smtClean="0"/>
              <a:t>Universität</a:t>
            </a:r>
            <a:r>
              <a:rPr lang="en-US" dirty="0" smtClean="0"/>
              <a:t> Salzburg, und Prof. Dr. Robert </a:t>
            </a:r>
            <a:r>
              <a:rPr lang="en-US" dirty="0" err="1" smtClean="0"/>
              <a:t>Möller</a:t>
            </a:r>
            <a:r>
              <a:rPr lang="en-US" dirty="0" smtClean="0"/>
              <a:t>, </a:t>
            </a:r>
            <a:r>
              <a:rPr lang="en-US" dirty="0" err="1" smtClean="0"/>
              <a:t>Université</a:t>
            </a:r>
            <a:r>
              <a:rPr lang="en-US" dirty="0" smtClean="0"/>
              <a:t> de </a:t>
            </a:r>
            <a:r>
              <a:rPr lang="en-US" dirty="0" err="1" smtClean="0"/>
              <a:t>Liège</a:t>
            </a:r>
            <a:endParaRPr lang="en-US" dirty="0" smtClean="0"/>
          </a:p>
          <a:p>
            <a:r>
              <a:rPr lang="de-DE" dirty="0" smtClean="0"/>
              <a:t>Internetumfragen oder direkte Befragungen an 500 Orten in D, A und CH</a:t>
            </a:r>
          </a:p>
          <a:p>
            <a:r>
              <a:rPr lang="en-US" dirty="0" smtClean="0">
                <a:hlinkClick r:id="rId2"/>
              </a:rPr>
              <a:t>http://www.atlas-alltagssprache.de/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Literatur und Quellen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/>
              <a:t>Atlas zur deutschen Alltagssprache, URL: </a:t>
            </a:r>
            <a:r>
              <a:rPr lang="en-US" sz="2400" dirty="0" smtClean="0">
                <a:hlinkClick r:id="rId2"/>
              </a:rPr>
              <a:t>http://www.atlas-alltagssprache.de/</a:t>
            </a:r>
            <a:endParaRPr lang="de-DE" sz="2400" dirty="0" smtClean="0"/>
          </a:p>
          <a:p>
            <a:r>
              <a:rPr lang="de-DE" sz="2400" dirty="0" err="1" smtClean="0"/>
              <a:t>Neukom</a:t>
            </a:r>
            <a:r>
              <a:rPr lang="de-DE" sz="2400" dirty="0" smtClean="0"/>
              <a:t>, L., </a:t>
            </a:r>
            <a:r>
              <a:rPr lang="de-DE" sz="2400" dirty="0" err="1" smtClean="0"/>
              <a:t>Mattissen</a:t>
            </a:r>
            <a:r>
              <a:rPr lang="de-DE" sz="2400" dirty="0" smtClean="0"/>
              <a:t>, J., 2000: Bedrohte Sprachen, URL: </a:t>
            </a:r>
            <a:r>
              <a:rPr lang="en-US" sz="2400" dirty="0" smtClean="0">
                <a:hlinkClick r:id="rId3"/>
              </a:rPr>
              <a:t>http://www.unipublic.uzh.ch/archiv/magazin/gesellschaft/2001/0195/</a:t>
            </a:r>
            <a:endParaRPr lang="en-US" sz="2400" dirty="0" smtClean="0"/>
          </a:p>
          <a:p>
            <a:r>
              <a:rPr lang="de-DE" sz="2400" dirty="0" err="1" smtClean="0"/>
              <a:t>Graefen</a:t>
            </a:r>
            <a:r>
              <a:rPr lang="de-DE" sz="2400" dirty="0" smtClean="0"/>
              <a:t>, G., </a:t>
            </a:r>
            <a:r>
              <a:rPr lang="de-DE" sz="2400" dirty="0" err="1" smtClean="0"/>
              <a:t>Liedke</a:t>
            </a:r>
            <a:r>
              <a:rPr lang="de-DE" sz="2400" dirty="0" smtClean="0"/>
              <a:t>, M. 2012: Germanistische Sprachwissenschaft. Deutsch als Erst-, Zweit- oder Fremdsprache. 2., </a:t>
            </a:r>
            <a:r>
              <a:rPr lang="de-DE" sz="2400" dirty="0" err="1" smtClean="0"/>
              <a:t>überarb</a:t>
            </a:r>
            <a:r>
              <a:rPr lang="de-DE" sz="2400" dirty="0" smtClean="0"/>
              <a:t>. Aufl. Tübingen</a:t>
            </a:r>
          </a:p>
          <a:p>
            <a:r>
              <a:rPr lang="de-DE" sz="2400" dirty="0" smtClean="0"/>
              <a:t>Dialektatlas, Deutsche Welle, URL: </a:t>
            </a:r>
            <a:r>
              <a:rPr lang="de-DE" sz="2400" dirty="0" smtClean="0">
                <a:hlinkClick r:id="rId4"/>
              </a:rPr>
              <a:t>http://www.dw.de/deutsch-lernen/dialektatlas/s-8150</a:t>
            </a:r>
            <a:r>
              <a:rPr lang="de-DE" sz="2400" dirty="0" smtClean="0"/>
              <a:t> </a:t>
            </a:r>
            <a:endParaRPr lang="en-US" sz="2400" dirty="0" smtClean="0"/>
          </a:p>
          <a:p>
            <a:r>
              <a:rPr lang="de-DE" sz="2400" dirty="0" smtClean="0"/>
              <a:t>Einführung in die Soziolinguistik, URL: </a:t>
            </a:r>
            <a:r>
              <a:rPr lang="de-DE" sz="2400" dirty="0" smtClean="0">
                <a:hlinkClick r:id="rId5"/>
              </a:rPr>
              <a:t>http://www.linse.uni-due.de/linkolon/soziolinguistik/flash/soziolinguistikstart.html</a:t>
            </a:r>
            <a:endParaRPr lang="de-DE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8000"/>
                </a:solidFill>
              </a:rPr>
              <a:t>Fragen</a:t>
            </a:r>
            <a:r>
              <a:rPr lang="en-US" sz="4000" b="1" dirty="0" smtClean="0">
                <a:solidFill>
                  <a:srgbClr val="008000"/>
                </a:solidFill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</a:rPr>
              <a:t>zum</a:t>
            </a:r>
            <a:r>
              <a:rPr lang="en-US" sz="4000" b="1" dirty="0" smtClean="0">
                <a:solidFill>
                  <a:srgbClr val="008000"/>
                </a:solidFill>
              </a:rPr>
              <a:t> </a:t>
            </a:r>
            <a:r>
              <a:rPr lang="lt-LT" sz="4000" b="1" dirty="0">
                <a:solidFill>
                  <a:srgbClr val="008000"/>
                </a:solidFill>
              </a:rPr>
              <a:t>5</a:t>
            </a:r>
            <a:r>
              <a:rPr lang="en-US" sz="4000" b="1" dirty="0" smtClean="0">
                <a:solidFill>
                  <a:srgbClr val="008000"/>
                </a:solidFill>
              </a:rPr>
              <a:t>. </a:t>
            </a:r>
            <a:r>
              <a:rPr lang="en-US" sz="4000" b="1" dirty="0" err="1" smtClean="0">
                <a:solidFill>
                  <a:srgbClr val="008000"/>
                </a:solidFill>
              </a:rPr>
              <a:t>Oktober</a:t>
            </a:r>
            <a:r>
              <a:rPr lang="en-US" sz="4000" b="1" dirty="0" smtClean="0">
                <a:solidFill>
                  <a:srgbClr val="008000"/>
                </a:solidFill>
              </a:rPr>
              <a:t> 201</a:t>
            </a:r>
            <a:r>
              <a:rPr lang="lt-LT" sz="4000" b="1" smtClean="0">
                <a:solidFill>
                  <a:srgbClr val="008000"/>
                </a:solidFill>
              </a:rPr>
              <a:t>6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Warum ist es schwierig, die Anzahl der Weltsprachen exakt zu bestimmen?</a:t>
            </a:r>
          </a:p>
          <a:p>
            <a:r>
              <a:rPr lang="de-DE" sz="2800" dirty="0" smtClean="0"/>
              <a:t>Wodurch unterscheidet sich eine „Sprache“ von einem „Dialekt“?</a:t>
            </a:r>
          </a:p>
          <a:p>
            <a:r>
              <a:rPr lang="de-DE" sz="2800" dirty="0" smtClean="0"/>
              <a:t>Was wird mit dem Ausdruck „Varietät“ bezeichnet?</a:t>
            </a:r>
          </a:p>
          <a:p>
            <a:r>
              <a:rPr lang="de-DE" sz="2800" dirty="0" smtClean="0"/>
              <a:t>Was sind „</a:t>
            </a:r>
            <a:r>
              <a:rPr lang="de-DE" sz="2800" dirty="0" err="1" smtClean="0"/>
              <a:t>Pidgins</a:t>
            </a:r>
            <a:r>
              <a:rPr lang="de-DE" sz="2800" dirty="0" smtClean="0"/>
              <a:t>“ und „kreolische Varietäten“? Wodurch unterscheiden sie sich voneinander?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8000"/>
                </a:solidFill>
              </a:rPr>
              <a:t>Aufgaben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</a:rPr>
              <a:t>zum</a:t>
            </a:r>
            <a:r>
              <a:rPr lang="en-US" b="1" dirty="0" smtClean="0">
                <a:solidFill>
                  <a:srgbClr val="008000"/>
                </a:solidFill>
              </a:rPr>
              <a:t> 13. </a:t>
            </a:r>
            <a:r>
              <a:rPr lang="en-US" b="1" dirty="0" err="1" smtClean="0">
                <a:solidFill>
                  <a:srgbClr val="008000"/>
                </a:solidFill>
              </a:rPr>
              <a:t>Oktober</a:t>
            </a:r>
            <a:r>
              <a:rPr lang="en-US" b="1" dirty="0" smtClean="0">
                <a:solidFill>
                  <a:srgbClr val="008000"/>
                </a:solidFill>
              </a:rPr>
              <a:t>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Präsentieren Sie kurz einen ausgewählten Dialekt der deutschen Sprache</a:t>
            </a:r>
          </a:p>
          <a:p>
            <a:r>
              <a:rPr lang="de-DE" dirty="0" smtClean="0"/>
              <a:t>Fassen Sie den Beitrag von Dieter Wunderlich „Was verlieren wir, wenn Sprachen sterben?“ mit eigenen Worten zusammen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Einführung </a:t>
            </a:r>
            <a:r>
              <a:rPr lang="de-DE" sz="4000" b="1" dirty="0" smtClean="0">
                <a:solidFill>
                  <a:srgbClr val="008000"/>
                </a:solidFill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In den meisten Fällen werden zwischen 4000 und 5000 Sprachen genannt</a:t>
            </a:r>
          </a:p>
          <a:p>
            <a:r>
              <a:rPr lang="de-DE" dirty="0" smtClean="0"/>
              <a:t>in anderen Quellen schwanken die Angaben von 3000 bis 10000 Sprachen</a:t>
            </a:r>
          </a:p>
          <a:p>
            <a:r>
              <a:rPr lang="de-DE" dirty="0" smtClean="0"/>
              <a:t>das weltweit größte Sprachenverzeichnis ETHNOLOGUE führt 6909 Sprachen auf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Einführung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1114420"/>
          </a:xfrm>
        </p:spPr>
        <p:txBody>
          <a:bodyPr/>
          <a:lstStyle/>
          <a:p>
            <a:r>
              <a:rPr lang="de-DE" dirty="0" smtClean="0"/>
              <a:t>Die Einteilung der Sprachen nach historisch-genetischen Beziehungen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Abbildung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54" y="2143116"/>
            <a:ext cx="62865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008000"/>
                </a:solidFill>
              </a:rPr>
              <a:t>Die Sprachen der Welt (1)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1358610"/>
          <a:ext cx="8143932" cy="5016143"/>
        </p:xfrm>
        <a:graphic>
          <a:graphicData uri="http://schemas.openxmlformats.org/drawingml/2006/table">
            <a:tbl>
              <a:tblPr/>
              <a:tblGrid>
                <a:gridCol w="428628"/>
                <a:gridCol w="2286016"/>
                <a:gridCol w="3786214"/>
                <a:gridCol w="1643074"/>
              </a:tblGrid>
              <a:tr h="359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latin typeface="Calibri"/>
                          <a:ea typeface="Calibri"/>
                          <a:cs typeface="Times New Roman"/>
                        </a:rPr>
                        <a:t>Die 20 meistgesprochenen </a:t>
                      </a:r>
                      <a:r>
                        <a:rPr lang="de-DE" sz="2400" b="1" dirty="0" smtClean="0">
                          <a:latin typeface="Calibri"/>
                          <a:ea typeface="Calibri"/>
                          <a:cs typeface="Times New Roman"/>
                        </a:rPr>
                        <a:t>Sprachen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57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i="1" dirty="0">
                          <a:latin typeface="Calibri"/>
                          <a:ea typeface="Calibri"/>
                          <a:cs typeface="Times New Roman"/>
                        </a:rPr>
                        <a:t>Die Zahlen beziehen sich nur auf Muttersprachler, Zweitsprecher sind nicht </a:t>
                      </a:r>
                      <a:r>
                        <a:rPr lang="de-DE" sz="1600" i="1" dirty="0" smtClean="0">
                          <a:latin typeface="Calibri"/>
                          <a:ea typeface="Calibri"/>
                          <a:cs typeface="Times New Roman"/>
                        </a:rPr>
                        <a:t>eingeschlossen</a:t>
                      </a: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Mandarin-Chinesisch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885,000,000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Spanisch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Spanien, Südamerika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332,000,000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00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Englisch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latin typeface="Calibri"/>
                          <a:ea typeface="Calibri"/>
                          <a:cs typeface="Times New Roman"/>
                        </a:rPr>
                        <a:t>Großbritannien</a:t>
                      </a: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, USA, Australien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322,000,000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Bengali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Bangladesh, Indien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189,000,000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Hindi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Indien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182,000,000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589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Arabisch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Mittelmeerraum, Naher Osten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180,000,000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Portugiesisch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Portugal, Brasilien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170,000,000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Russisch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Russland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170,000,000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13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Japanisch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Japan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125,000,000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43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Deutsch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Deutschland, Österreich, Schweiz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98,000,000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3" marR="27943" marT="27943" marB="2794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Die Sprachen der Welt </a:t>
            </a:r>
            <a:r>
              <a:rPr lang="de-DE" sz="4000" b="1" dirty="0" smtClean="0">
                <a:solidFill>
                  <a:srgbClr val="008000"/>
                </a:solidFill>
              </a:rPr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2" y="1475853"/>
          <a:ext cx="8001056" cy="3726180"/>
        </p:xfrm>
        <a:graphic>
          <a:graphicData uri="http://schemas.openxmlformats.org/drawingml/2006/table">
            <a:tbl>
              <a:tblPr/>
              <a:tblGrid>
                <a:gridCol w="500068"/>
                <a:gridCol w="2357454"/>
                <a:gridCol w="3143270"/>
                <a:gridCol w="2000264"/>
              </a:tblGrid>
              <a:tr h="310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Wu-Chinesisch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77,175,000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8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Javanisch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Indonesien, Java, Bali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75,500,800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663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Koreanisch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Korea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75,000,000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363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Französisch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Frankreich, Belgien, Schweiz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72,000,000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967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Vietnamesisch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Vietnam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67,662,000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Telugu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66,350,000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Yue-Chinesisch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China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66,000,000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91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Italienisch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latin typeface="Calibri"/>
                          <a:ea typeface="Calibri"/>
                          <a:cs typeface="Times New Roman"/>
                        </a:rPr>
                        <a:t>Italien (</a:t>
                      </a: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ohne Dialekte 40 Mio.)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65,000,000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Marathi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64,783,000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Tamil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Calibri"/>
                          <a:ea typeface="Calibri"/>
                          <a:cs typeface="Times New Roman"/>
                        </a:rPr>
                        <a:t>Indien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Calibri"/>
                          <a:ea typeface="Calibri"/>
                          <a:cs typeface="Times New Roman"/>
                        </a:rPr>
                        <a:t>63,075,000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3" y="302347"/>
            <a:ext cx="8229600" cy="1143000"/>
          </a:xfrm>
        </p:spPr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Die Sprachen der Welt </a:t>
            </a:r>
            <a:r>
              <a:rPr lang="de-DE" sz="4000" b="1" dirty="0" smtClean="0">
                <a:solidFill>
                  <a:srgbClr val="008000"/>
                </a:solidFill>
              </a:rPr>
              <a:t>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8763" y="6384059"/>
            <a:ext cx="2133600" cy="365125"/>
          </a:xfrm>
        </p:spPr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5763" y="6384059"/>
            <a:ext cx="2895600" cy="365125"/>
          </a:xfrm>
        </p:spPr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4763" y="6384059"/>
            <a:ext cx="2133600" cy="365125"/>
          </a:xfrm>
        </p:spPr>
        <p:txBody>
          <a:bodyPr/>
          <a:lstStyle/>
          <a:p>
            <a:fld id="{B4A683F2-29B5-4F01-ADAB-9BE61F5DE4C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1597" y="1456447"/>
          <a:ext cx="8215370" cy="3554730"/>
        </p:xfrm>
        <a:graphic>
          <a:graphicData uri="http://schemas.openxmlformats.org/drawingml/2006/table">
            <a:tbl>
              <a:tblPr/>
              <a:tblGrid>
                <a:gridCol w="4107685"/>
                <a:gridCol w="4107685"/>
              </a:tblGrid>
              <a:tr h="2857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Offizielle </a:t>
                      </a:r>
                      <a:r>
                        <a:rPr lang="de-DE" sz="2000" b="1" dirty="0" smtClean="0">
                          <a:latin typeface="Calibri"/>
                          <a:ea typeface="Calibri"/>
                          <a:cs typeface="Times New Roman"/>
                        </a:rPr>
                        <a:t>Sprachen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6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0" i="1" dirty="0">
                          <a:latin typeface="Calibri"/>
                          <a:ea typeface="Calibri"/>
                          <a:cs typeface="Times New Roman"/>
                        </a:rPr>
                        <a:t>In den restlichen 54 Staaten gibt es ca. 70 offizielle Sprachen; damit haben insgesamt 75 Sprachen offiziellen Status. Mit andern Worten: 5925 (d.h. 98.75%) der Sprachen der Welt sind Minderheitensprachen</a:t>
                      </a:r>
                      <a:r>
                        <a:rPr lang="de-DE" sz="1400" b="0" i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1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Englisch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in 45 Staaten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Französisch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in 30 Staaten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Spanisch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in 20 Staaten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Arabisch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in 20 Staaten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Portugiesisch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in 6 Staaten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dirty="0">
                <a:solidFill>
                  <a:srgbClr val="008000"/>
                </a:solidFill>
              </a:rPr>
              <a:t>Die Sprachen der Welt </a:t>
            </a:r>
            <a:r>
              <a:rPr lang="de-DE" sz="4000" b="1" dirty="0" smtClean="0">
                <a:solidFill>
                  <a:srgbClr val="008000"/>
                </a:solidFill>
              </a:rPr>
              <a:t>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7211-DD58-45A1-89FC-8F211A831F00}" type="datetime1">
              <a:rPr lang="de-DE" smtClean="0"/>
              <a:pPr/>
              <a:t>04.10.2016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Weltsprachen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83F2-29B5-4F01-ADAB-9BE61F5DE4C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428736"/>
          <a:ext cx="6096000" cy="4143404"/>
        </p:xfrm>
        <a:graphic>
          <a:graphicData uri="http://schemas.openxmlformats.org/drawingml/2006/table">
            <a:tbl>
              <a:tblPr/>
              <a:tblGrid>
                <a:gridCol w="2547934"/>
                <a:gridCol w="1516066"/>
                <a:gridCol w="2032000"/>
              </a:tblGrid>
              <a:tr h="5001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latin typeface="Calibri"/>
                          <a:ea typeface="Calibri"/>
                          <a:cs typeface="Times New Roman"/>
                        </a:rPr>
                        <a:t>Geographische Verteilung von lebenden Sprachen 1996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Nord- und Südamerika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ca. 1,000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15 %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Afrika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2,011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30 %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Europa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3 %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Asien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2,165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32 %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Pazifik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1,302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19 %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23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latin typeface="Calibri"/>
                          <a:ea typeface="Calibri"/>
                          <a:cs typeface="Times New Roman"/>
                        </a:rPr>
                        <a:t>6,703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atin typeface="Calibri"/>
                          <a:ea typeface="Calibri"/>
                          <a:cs typeface="Times New Roman"/>
                        </a:rPr>
                        <a:t>100 %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00158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1534</Words>
  <Application>Microsoft Office PowerPoint</Application>
  <PresentationFormat>Demonstracija ekrane (4:3)</PresentationFormat>
  <Paragraphs>385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34</vt:i4>
      </vt:variant>
    </vt:vector>
  </HeadingPairs>
  <TitlesOfParts>
    <vt:vector size="35" baseType="lpstr">
      <vt:lpstr>Office Theme</vt:lpstr>
      <vt:lpstr>Soziolinguistik. Weltsprachen</vt:lpstr>
      <vt:lpstr>Inhalt</vt:lpstr>
      <vt:lpstr>Einführung (1)</vt:lpstr>
      <vt:lpstr>Einführung (2)</vt:lpstr>
      <vt:lpstr>Einführung (3)</vt:lpstr>
      <vt:lpstr>Die Sprachen der Welt (1)</vt:lpstr>
      <vt:lpstr>Die Sprachen der Welt (2)</vt:lpstr>
      <vt:lpstr>Die Sprachen der Welt (3)</vt:lpstr>
      <vt:lpstr>Die Sprachen der Welt (4)</vt:lpstr>
      <vt:lpstr>Die Sprachen der Welt (5)</vt:lpstr>
      <vt:lpstr>Die Sprachen der Welt: Beispiele</vt:lpstr>
      <vt:lpstr>Bedrohte Sprachen (1)</vt:lpstr>
      <vt:lpstr>Bedrohte Sprachen (2)</vt:lpstr>
      <vt:lpstr>Bedrohte Sprachen (3)</vt:lpstr>
      <vt:lpstr>Bedrohte Sprachen (4)</vt:lpstr>
      <vt:lpstr>Bedrohte Sprachen (5)</vt:lpstr>
      <vt:lpstr>Beispiel: Äyiwo (1)</vt:lpstr>
      <vt:lpstr>Beispiel: Äyiwo (2)</vt:lpstr>
      <vt:lpstr>Weitere Beispiele </vt:lpstr>
      <vt:lpstr>Erhaltung der aussterbenden Sprachen</vt:lpstr>
      <vt:lpstr>Skaidrė 21</vt:lpstr>
      <vt:lpstr>Dialekte (1)</vt:lpstr>
      <vt:lpstr>Dialekte (2)</vt:lpstr>
      <vt:lpstr>Beispiel: Schwyzer Dütsch</vt:lpstr>
      <vt:lpstr>Die deutsche Sprache und  ihre Dialekte (1)</vt:lpstr>
      <vt:lpstr>Die deutsche Sprache und  ihre Dialekte (2)</vt:lpstr>
      <vt:lpstr>Die deutsche Sprache und  ihre Dialekte (3)</vt:lpstr>
      <vt:lpstr>Deutsch in D, A und CH</vt:lpstr>
      <vt:lpstr>Deutsche Dialekte: Tonbeispiele</vt:lpstr>
      <vt:lpstr>Deutsche Dialekte: Lesetexte</vt:lpstr>
      <vt:lpstr>Atlas zur deutschen Alltagssprache</vt:lpstr>
      <vt:lpstr>Literatur und Quellen</vt:lpstr>
      <vt:lpstr>Fragen zum 5. Oktober 2016</vt:lpstr>
      <vt:lpstr>Aufgaben zum 13. Oktober 2014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Soziolinguistik. Weltsprachen</dc:title>
  <dc:creator>asus</dc:creator>
  <cp:lastModifiedBy>Daumantas</cp:lastModifiedBy>
  <cp:revision>51</cp:revision>
  <dcterms:created xsi:type="dcterms:W3CDTF">2013-09-14T07:24:11Z</dcterms:created>
  <dcterms:modified xsi:type="dcterms:W3CDTF">2016-10-04T07:35:02Z</dcterms:modified>
</cp:coreProperties>
</file>