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1" r:id="rId7"/>
    <p:sldId id="262" r:id="rId8"/>
    <p:sldId id="265" r:id="rId9"/>
    <p:sldId id="266" r:id="rId10"/>
    <p:sldId id="267" r:id="rId11"/>
    <p:sldId id="268" r:id="rId12"/>
    <p:sldId id="270" r:id="rId13"/>
    <p:sldId id="269" r:id="rId14"/>
    <p:sldId id="271" r:id="rId15"/>
    <p:sldId id="273" r:id="rId16"/>
    <p:sldId id="274" r:id="rId17"/>
    <p:sldId id="272" r:id="rId18"/>
    <p:sldId id="275" r:id="rId19"/>
    <p:sldId id="276" r:id="rId20"/>
    <p:sldId id="277" r:id="rId21"/>
    <p:sldId id="278" r:id="rId22"/>
    <p:sldId id="279" r:id="rId23"/>
    <p:sldId id="25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1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2E6C76-668B-4D4E-B7CB-2CD996847E6F}" type="datetimeFigureOut">
              <a:rPr lang="en-US" smtClean="0"/>
              <a:pPr/>
              <a:t>11/30/2016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462B0-2646-4EEB-A773-089DBAFB45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E6C76-668B-4D4E-B7CB-2CD996847E6F}" type="datetimeFigureOut">
              <a:rPr lang="en-US" smtClean="0"/>
              <a:pPr/>
              <a:t>11/30/2016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E462B0-2646-4EEB-A773-089DBAFB45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vlkk.l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DE" dirty="0" smtClean="0">
                <a:solidFill>
                  <a:srgbClr val="00B050"/>
                </a:solidFill>
              </a:rPr>
              <a:t>Soziolinguistik. Sprachpolitik</a:t>
            </a:r>
            <a:endParaRPr lang="en-US" dirty="0">
              <a:solidFill>
                <a:srgbClr val="00B050"/>
              </a:solidFill>
            </a:endParaRPr>
          </a:p>
        </p:txBody>
      </p:sp>
      <p:sp>
        <p:nvSpPr>
          <p:cNvPr id="3" name="Subtitle 2"/>
          <p:cNvSpPr>
            <a:spLocks noGrp="1"/>
          </p:cNvSpPr>
          <p:nvPr>
            <p:ph type="subTitle" idx="1"/>
          </p:nvPr>
        </p:nvSpPr>
        <p:spPr>
          <a:xfrm>
            <a:off x="1371600" y="4572008"/>
            <a:ext cx="6400800" cy="1066792"/>
          </a:xfrm>
        </p:spPr>
        <p:txBody>
          <a:bodyPr>
            <a:normAutofit fontScale="47500" lnSpcReduction="20000"/>
          </a:bodyPr>
          <a:lstStyle/>
          <a:p>
            <a:r>
              <a:rPr lang="de-DE" dirty="0" smtClean="0"/>
              <a:t>Universität Vilnius</a:t>
            </a:r>
          </a:p>
          <a:p>
            <a:r>
              <a:rPr lang="de-DE" dirty="0" smtClean="0"/>
              <a:t>Lehrstuhl für Deutsche Philologie</a:t>
            </a:r>
          </a:p>
          <a:p>
            <a:r>
              <a:rPr lang="de-DE" dirty="0" smtClean="0"/>
              <a:t>Herbstsemester </a:t>
            </a:r>
            <a:r>
              <a:rPr lang="de-DE" dirty="0" smtClean="0"/>
              <a:t>20</a:t>
            </a:r>
            <a:r>
              <a:rPr lang="lt-LT" dirty="0" smtClean="0"/>
              <a:t>16</a:t>
            </a:r>
            <a:endParaRPr lang="de-DE" dirty="0" smtClean="0"/>
          </a:p>
          <a:p>
            <a:r>
              <a:rPr lang="de-DE" dirty="0" smtClean="0"/>
              <a:t>Dr. Daumantas Katinas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solidFill>
                  <a:srgbClr val="00B050"/>
                </a:solidFill>
              </a:rPr>
              <a:t>Staatliche Kommission </a:t>
            </a:r>
            <a:br>
              <a:rPr lang="de-DE" dirty="0" smtClean="0">
                <a:solidFill>
                  <a:srgbClr val="00B050"/>
                </a:solidFill>
              </a:rPr>
            </a:br>
            <a:r>
              <a:rPr lang="de-DE" dirty="0" smtClean="0">
                <a:solidFill>
                  <a:srgbClr val="00B050"/>
                </a:solidFill>
              </a:rPr>
              <a:t>für litauische Sprache</a:t>
            </a:r>
            <a:endParaRPr lang="en-US" dirty="0"/>
          </a:p>
        </p:txBody>
      </p:sp>
      <p:sp>
        <p:nvSpPr>
          <p:cNvPr id="3" name="Content Placeholder 2"/>
          <p:cNvSpPr>
            <a:spLocks noGrp="1"/>
          </p:cNvSpPr>
          <p:nvPr>
            <p:ph idx="1"/>
          </p:nvPr>
        </p:nvSpPr>
        <p:spPr/>
        <p:txBody>
          <a:bodyPr>
            <a:normAutofit lnSpcReduction="10000"/>
          </a:bodyPr>
          <a:lstStyle/>
          <a:p>
            <a:r>
              <a:rPr lang="lt-LT" b="1" dirty="0" err="1" smtClean="0"/>
              <a:t>Aufgaben</a:t>
            </a:r>
            <a:r>
              <a:rPr lang="lt-LT" dirty="0" smtClean="0"/>
              <a:t>:</a:t>
            </a:r>
          </a:p>
          <a:p>
            <a:pPr lvl="1"/>
            <a:r>
              <a:rPr lang="de-DE" dirty="0" smtClean="0"/>
              <a:t>Lösung aller </a:t>
            </a:r>
            <a:r>
              <a:rPr lang="lt-LT" dirty="0" err="1" smtClean="0"/>
              <a:t>Fragen</a:t>
            </a:r>
            <a:r>
              <a:rPr lang="lt-LT" dirty="0" smtClean="0"/>
              <a:t> </a:t>
            </a:r>
            <a:r>
              <a:rPr lang="lt-LT" dirty="0" err="1" smtClean="0"/>
              <a:t>und</a:t>
            </a:r>
            <a:r>
              <a:rPr lang="lt-LT" dirty="0" smtClean="0"/>
              <a:t> </a:t>
            </a:r>
            <a:r>
              <a:rPr lang="lt-LT" dirty="0" err="1" smtClean="0"/>
              <a:t>Probleme</a:t>
            </a:r>
            <a:r>
              <a:rPr lang="de-DE" dirty="0" smtClean="0"/>
              <a:t>, die mit der Realisierung des Sprachgesetzes verbunden sind</a:t>
            </a:r>
          </a:p>
          <a:p>
            <a:pPr lvl="1"/>
            <a:r>
              <a:rPr lang="de-DE" dirty="0" smtClean="0"/>
              <a:t>Kodifizierung und Normierung der litauischen Sprache</a:t>
            </a:r>
          </a:p>
          <a:p>
            <a:pPr lvl="1"/>
            <a:r>
              <a:rPr lang="de-DE" dirty="0" smtClean="0"/>
              <a:t>Rechtschreibung von Eigennamen</a:t>
            </a:r>
          </a:p>
          <a:p>
            <a:pPr lvl="1"/>
            <a:r>
              <a:rPr lang="de-DE" dirty="0" smtClean="0"/>
              <a:t>Vereinheitlichung der Rechtschreibung in der Presse, in den gesetzlichen Texten</a:t>
            </a:r>
          </a:p>
          <a:p>
            <a:pPr lvl="1"/>
            <a:r>
              <a:rPr lang="de-DE" dirty="0" smtClean="0"/>
              <a:t>Rechtschreibung von Fremdwörtern oder von Eigennamen fremder Herkunft</a:t>
            </a:r>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solidFill>
                  <a:srgbClr val="00B050"/>
                </a:solidFill>
              </a:rPr>
              <a:t>Staatliche Kommission </a:t>
            </a:r>
            <a:br>
              <a:rPr lang="de-DE" dirty="0" smtClean="0">
                <a:solidFill>
                  <a:srgbClr val="00B050"/>
                </a:solidFill>
              </a:rPr>
            </a:br>
            <a:r>
              <a:rPr lang="de-DE" dirty="0" smtClean="0">
                <a:solidFill>
                  <a:srgbClr val="00B050"/>
                </a:solidFill>
              </a:rPr>
              <a:t>für litauische Sprache</a:t>
            </a:r>
            <a:endParaRPr lang="en-US" dirty="0"/>
          </a:p>
        </p:txBody>
      </p:sp>
      <p:sp>
        <p:nvSpPr>
          <p:cNvPr id="3" name="Content Placeholder 2"/>
          <p:cNvSpPr>
            <a:spLocks noGrp="1"/>
          </p:cNvSpPr>
          <p:nvPr>
            <p:ph idx="1"/>
          </p:nvPr>
        </p:nvSpPr>
        <p:spPr/>
        <p:txBody>
          <a:bodyPr>
            <a:normAutofit lnSpcReduction="10000"/>
          </a:bodyPr>
          <a:lstStyle/>
          <a:p>
            <a:pPr lvl="1"/>
            <a:r>
              <a:rPr lang="de-DE" dirty="0" smtClean="0"/>
              <a:t>Sprachregelung im Radio und im Fernsehen</a:t>
            </a:r>
          </a:p>
          <a:p>
            <a:pPr lvl="1"/>
            <a:r>
              <a:rPr lang="de-DE" dirty="0" smtClean="0"/>
              <a:t>Rechtschreibung von Firmennamen</a:t>
            </a:r>
          </a:p>
          <a:p>
            <a:pPr lvl="1"/>
            <a:r>
              <a:rPr lang="de-DE" dirty="0" smtClean="0"/>
              <a:t>Erarbeitung der Liste mit größten sprachlichen Fehlern</a:t>
            </a:r>
          </a:p>
          <a:p>
            <a:pPr lvl="1"/>
            <a:r>
              <a:rPr lang="de-DE" dirty="0" smtClean="0"/>
              <a:t>Erarbeitung von Sprachtests für Ausländer</a:t>
            </a:r>
          </a:p>
          <a:p>
            <a:pPr lvl="1"/>
            <a:r>
              <a:rPr lang="de-DE" dirty="0" smtClean="0"/>
              <a:t>Erhaltung der litauischen Dialekte</a:t>
            </a:r>
          </a:p>
          <a:p>
            <a:pPr lvl="1"/>
            <a:r>
              <a:rPr lang="de-DE" dirty="0" smtClean="0"/>
              <a:t>Ersetzung von Fremdwörtern durch litauische Entsprechungen</a:t>
            </a:r>
          </a:p>
          <a:p>
            <a:pPr lvl="1"/>
            <a:r>
              <a:rPr lang="de-DE" dirty="0" smtClean="0"/>
              <a:t>Koordinierung der litauischen Sprache in modernen Medien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solidFill>
                  <a:srgbClr val="00B050"/>
                </a:solidFill>
              </a:rPr>
              <a:t>Staatliche Kommission </a:t>
            </a:r>
            <a:br>
              <a:rPr lang="de-DE" dirty="0" smtClean="0">
                <a:solidFill>
                  <a:srgbClr val="00B050"/>
                </a:solidFill>
              </a:rPr>
            </a:br>
            <a:r>
              <a:rPr lang="de-DE" dirty="0" smtClean="0">
                <a:solidFill>
                  <a:srgbClr val="00B050"/>
                </a:solidFill>
              </a:rPr>
              <a:t>für litauische Sprache</a:t>
            </a:r>
            <a:endParaRPr lang="en-US" dirty="0"/>
          </a:p>
        </p:txBody>
      </p:sp>
      <p:sp>
        <p:nvSpPr>
          <p:cNvPr id="3" name="Content Placeholder 2"/>
          <p:cNvSpPr>
            <a:spLocks noGrp="1"/>
          </p:cNvSpPr>
          <p:nvPr>
            <p:ph idx="1"/>
          </p:nvPr>
        </p:nvSpPr>
        <p:spPr/>
        <p:txBody>
          <a:bodyPr/>
          <a:lstStyle/>
          <a:p>
            <a:pPr algn="ctr">
              <a:buNone/>
            </a:pPr>
            <a:endParaRPr lang="de-DE" dirty="0" smtClean="0">
              <a:hlinkClick r:id="rId2"/>
            </a:endParaRPr>
          </a:p>
          <a:p>
            <a:pPr algn="ctr">
              <a:buNone/>
            </a:pPr>
            <a:endParaRPr lang="de-DE" dirty="0" smtClean="0">
              <a:hlinkClick r:id="rId2"/>
            </a:endParaRPr>
          </a:p>
          <a:p>
            <a:pPr algn="ctr">
              <a:buNone/>
            </a:pPr>
            <a:endParaRPr lang="de-DE" dirty="0" smtClean="0">
              <a:hlinkClick r:id="rId2"/>
            </a:endParaRPr>
          </a:p>
          <a:p>
            <a:pPr algn="ctr">
              <a:buNone/>
            </a:pPr>
            <a:r>
              <a:rPr lang="de-DE" dirty="0" err="1" smtClean="0">
                <a:hlinkClick r:id="rId2"/>
              </a:rPr>
              <a:t>www.vlkk.lt</a:t>
            </a:r>
            <a:r>
              <a:rPr lang="de-DE"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solidFill>
                  <a:srgbClr val="00B050"/>
                </a:solidFill>
              </a:rPr>
              <a:t>Staatliche Inspektion</a:t>
            </a:r>
            <a:br>
              <a:rPr lang="de-DE" dirty="0" smtClean="0">
                <a:solidFill>
                  <a:srgbClr val="00B050"/>
                </a:solidFill>
              </a:rPr>
            </a:br>
            <a:r>
              <a:rPr lang="de-DE" dirty="0" smtClean="0">
                <a:solidFill>
                  <a:srgbClr val="00B050"/>
                </a:solidFill>
              </a:rPr>
              <a:t>für litauische Sprache</a:t>
            </a:r>
            <a:endParaRPr lang="en-US" dirty="0"/>
          </a:p>
        </p:txBody>
      </p:sp>
      <p:sp>
        <p:nvSpPr>
          <p:cNvPr id="3" name="Content Placeholder 2"/>
          <p:cNvSpPr>
            <a:spLocks noGrp="1"/>
          </p:cNvSpPr>
          <p:nvPr>
            <p:ph idx="1"/>
          </p:nvPr>
        </p:nvSpPr>
        <p:spPr/>
        <p:txBody>
          <a:bodyPr/>
          <a:lstStyle/>
          <a:p>
            <a:endParaRPr lang="de-DE" dirty="0" smtClean="0"/>
          </a:p>
          <a:p>
            <a:r>
              <a:rPr lang="de-DE" dirty="0" smtClean="0"/>
              <a:t>Gründungsjahr: 1990</a:t>
            </a:r>
          </a:p>
          <a:p>
            <a:r>
              <a:rPr lang="de-DE" dirty="0" smtClean="0"/>
              <a:t>Rechtsform: Organisation als Abteilung der Inspektion für das litauische Kulturerbe</a:t>
            </a:r>
          </a:p>
          <a:p>
            <a:r>
              <a:rPr lang="de-DE" dirty="0" smtClean="0"/>
              <a:t>Die wichtigste Aufgabe: Kontrolle über die Einhaltung des Sprachgesetzes</a:t>
            </a:r>
          </a:p>
          <a:p>
            <a:r>
              <a:rPr lang="de-DE" dirty="0" smtClean="0"/>
              <a:t>Vorsitzender: D. </a:t>
            </a:r>
            <a:r>
              <a:rPr lang="de-DE" dirty="0" err="1" smtClean="0"/>
              <a:t>Smalinskas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Sprachpolitik in Deutschland</a:t>
            </a:r>
            <a:endParaRPr lang="en-US" dirty="0">
              <a:solidFill>
                <a:srgbClr val="00B050"/>
              </a:solidFill>
            </a:endParaRPr>
          </a:p>
        </p:txBody>
      </p:sp>
      <p:sp>
        <p:nvSpPr>
          <p:cNvPr id="3" name="Content Placeholder 2"/>
          <p:cNvSpPr>
            <a:spLocks noGrp="1"/>
          </p:cNvSpPr>
          <p:nvPr>
            <p:ph idx="1"/>
          </p:nvPr>
        </p:nvSpPr>
        <p:spPr/>
        <p:txBody>
          <a:bodyPr/>
          <a:lstStyle/>
          <a:p>
            <a:endParaRPr lang="de-DE" dirty="0" smtClean="0"/>
          </a:p>
          <a:p>
            <a:r>
              <a:rPr lang="de-DE" dirty="0" smtClean="0"/>
              <a:t>Keine gesetzliche Regelung der Sprache und des Sprachgebrauchs</a:t>
            </a:r>
          </a:p>
          <a:p>
            <a:r>
              <a:rPr lang="de-DE" dirty="0" smtClean="0"/>
              <a:t>Viele kleinere Institutionen, die sich um die Erhaltung, Rechtschreibung der deutschen Sprache kümmern</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Sprachpolitik in Deutschland</a:t>
            </a:r>
            <a:endParaRPr lang="en-US" dirty="0"/>
          </a:p>
        </p:txBody>
      </p:sp>
      <p:sp>
        <p:nvSpPr>
          <p:cNvPr id="3" name="Content Placeholder 2"/>
          <p:cNvSpPr>
            <a:spLocks noGrp="1"/>
          </p:cNvSpPr>
          <p:nvPr>
            <p:ph idx="1"/>
          </p:nvPr>
        </p:nvSpPr>
        <p:spPr/>
        <p:txBody>
          <a:bodyPr/>
          <a:lstStyle/>
          <a:p>
            <a:r>
              <a:rPr lang="de-DE" dirty="0" smtClean="0"/>
              <a:t>Am 1. Februar 1998 ist in Deutschland das Rahmenübereinkommen des Europarates zum Schutz nationaler Minderheiten in Kraft getreten</a:t>
            </a:r>
          </a:p>
          <a:p>
            <a:r>
              <a:rPr lang="de-DE" dirty="0" smtClean="0"/>
              <a:t>Die Europäische Charta der Regional- oder Minderheitensprachen ist am 1. Januar 1999 in der Bundesrepublik Deutschland in Kraft getreten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solidFill>
                  <a:srgbClr val="00B050"/>
                </a:solidFill>
              </a:rPr>
              <a:t>Sprachpolitik in Deutschland:</a:t>
            </a:r>
            <a:br>
              <a:rPr lang="de-DE" dirty="0" smtClean="0">
                <a:solidFill>
                  <a:srgbClr val="00B050"/>
                </a:solidFill>
              </a:rPr>
            </a:br>
            <a:r>
              <a:rPr lang="de-DE" dirty="0" smtClean="0">
                <a:solidFill>
                  <a:srgbClr val="00B050"/>
                </a:solidFill>
              </a:rPr>
              <a:t>Organisationen</a:t>
            </a:r>
            <a:endParaRPr lang="en-US" dirty="0"/>
          </a:p>
        </p:txBody>
      </p:sp>
      <p:sp>
        <p:nvSpPr>
          <p:cNvPr id="3" name="Content Placeholder 2"/>
          <p:cNvSpPr>
            <a:spLocks noGrp="1"/>
          </p:cNvSpPr>
          <p:nvPr>
            <p:ph idx="1"/>
          </p:nvPr>
        </p:nvSpPr>
        <p:spPr>
          <a:xfrm>
            <a:off x="457200" y="1600200"/>
            <a:ext cx="8229600" cy="4829196"/>
          </a:xfrm>
        </p:spPr>
        <p:txBody>
          <a:bodyPr>
            <a:noAutofit/>
          </a:bodyPr>
          <a:lstStyle/>
          <a:p>
            <a:pPr>
              <a:buNone/>
            </a:pPr>
            <a:r>
              <a:rPr lang="de-DE" sz="2400" dirty="0" smtClean="0"/>
              <a:t>	- Deutsche Gesellschaft für Sprachwissenschaft (</a:t>
            </a:r>
            <a:r>
              <a:rPr lang="de-DE" sz="2400" dirty="0" err="1" smtClean="0"/>
              <a:t>DGfS</a:t>
            </a:r>
            <a:r>
              <a:rPr lang="de-DE" sz="2400" dirty="0" smtClean="0"/>
              <a:t>)</a:t>
            </a:r>
            <a:br>
              <a:rPr lang="de-DE" sz="2400" dirty="0" smtClean="0"/>
            </a:br>
            <a:r>
              <a:rPr lang="de-DE" sz="2400" dirty="0" smtClean="0"/>
              <a:t>- Deutscher Sprachrat </a:t>
            </a:r>
            <a:br>
              <a:rPr lang="de-DE" sz="2400" dirty="0" smtClean="0"/>
            </a:br>
            <a:r>
              <a:rPr lang="de-DE" sz="2400" dirty="0" smtClean="0"/>
              <a:t>- Der Fachverband Deutsch als Fremdsprache (</a:t>
            </a:r>
            <a:r>
              <a:rPr lang="de-DE" sz="2400" dirty="0" err="1" smtClean="0"/>
              <a:t>FaDaF</a:t>
            </a:r>
            <a:r>
              <a:rPr lang="de-DE" sz="2400" dirty="0" smtClean="0"/>
              <a:t>) </a:t>
            </a:r>
            <a:br>
              <a:rPr lang="de-DE" sz="2400" dirty="0" smtClean="0"/>
            </a:br>
            <a:r>
              <a:rPr lang="de-DE" sz="2400" dirty="0" smtClean="0"/>
              <a:t>- Gesellschaft für deutsche Sprache e.V. </a:t>
            </a:r>
            <a:br>
              <a:rPr lang="de-DE" sz="2400" dirty="0" smtClean="0"/>
            </a:br>
            <a:r>
              <a:rPr lang="de-DE" sz="2400" dirty="0" smtClean="0"/>
              <a:t>- Gesellschaft für Interkulturelle Germanistik </a:t>
            </a:r>
            <a:br>
              <a:rPr lang="de-DE" sz="2400" dirty="0" smtClean="0"/>
            </a:br>
            <a:r>
              <a:rPr lang="de-DE" sz="2400" dirty="0" smtClean="0"/>
              <a:t>- Goethe-Institut Zentralverwaltung München </a:t>
            </a:r>
            <a:br>
              <a:rPr lang="de-DE" sz="2400" dirty="0" smtClean="0"/>
            </a:br>
            <a:r>
              <a:rPr lang="de-DE" sz="2400" dirty="0" smtClean="0"/>
              <a:t>- Institut für deutsche Sprache in Mannheim</a:t>
            </a:r>
            <a:br>
              <a:rPr lang="de-DE" sz="2400" dirty="0" smtClean="0"/>
            </a:br>
            <a:r>
              <a:rPr lang="de-DE" sz="2400" dirty="0" smtClean="0"/>
              <a:t>- Inter </a:t>
            </a:r>
            <a:r>
              <a:rPr lang="de-DE" sz="2400" dirty="0" err="1" smtClean="0"/>
              <a:t>Nationes</a:t>
            </a:r>
            <a:r>
              <a:rPr lang="de-DE" sz="2400" dirty="0" smtClean="0"/>
              <a:t> </a:t>
            </a:r>
            <a:br>
              <a:rPr lang="de-DE" sz="2400" dirty="0" smtClean="0"/>
            </a:br>
            <a:r>
              <a:rPr lang="de-DE" sz="2400" dirty="0" smtClean="0"/>
              <a:t>- Verein für Sprach- und Kulturaustausch in </a:t>
            </a:r>
            <a:r>
              <a:rPr lang="de-DE" sz="2400" dirty="0" err="1" smtClean="0"/>
              <a:t>Mittel-,Ost-</a:t>
            </a:r>
            <a:r>
              <a:rPr lang="de-DE" sz="2400" dirty="0" smtClean="0"/>
              <a:t> und Südosteuropa </a:t>
            </a:r>
            <a:br>
              <a:rPr lang="de-DE" sz="2400" dirty="0" smtClean="0"/>
            </a:br>
            <a:r>
              <a:rPr lang="de-DE" sz="2400" dirty="0" smtClean="0"/>
              <a:t>- Verein Deutsche Sprache e.V.</a:t>
            </a:r>
            <a:endParaRPr 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solidFill>
                  <a:srgbClr val="00B050"/>
                </a:solidFill>
              </a:rPr>
              <a:t>Sprachpolitik in Deutschland:</a:t>
            </a:r>
            <a:br>
              <a:rPr lang="de-DE" dirty="0" smtClean="0">
                <a:solidFill>
                  <a:srgbClr val="00B050"/>
                </a:solidFill>
              </a:rPr>
            </a:br>
            <a:r>
              <a:rPr lang="de-DE" dirty="0" smtClean="0">
                <a:solidFill>
                  <a:srgbClr val="00B050"/>
                </a:solidFill>
              </a:rPr>
              <a:t>Aktivitäten</a:t>
            </a:r>
            <a:endParaRPr lang="en-US" dirty="0"/>
          </a:p>
        </p:txBody>
      </p:sp>
      <p:sp>
        <p:nvSpPr>
          <p:cNvPr id="3" name="Content Placeholder 2"/>
          <p:cNvSpPr>
            <a:spLocks noGrp="1"/>
          </p:cNvSpPr>
          <p:nvPr>
            <p:ph idx="1"/>
          </p:nvPr>
        </p:nvSpPr>
        <p:spPr/>
        <p:txBody>
          <a:bodyPr/>
          <a:lstStyle/>
          <a:p>
            <a:endParaRPr lang="de-DE" dirty="0" smtClean="0"/>
          </a:p>
          <a:p>
            <a:r>
              <a:rPr lang="de-DE" dirty="0" smtClean="0"/>
              <a:t>Tagungen, Konferenzen</a:t>
            </a:r>
            <a:br>
              <a:rPr lang="de-DE" dirty="0" smtClean="0"/>
            </a:br>
            <a:r>
              <a:rPr lang="de-DE" sz="2400" dirty="0" smtClean="0"/>
              <a:t>Sprachschutzgesetz</a:t>
            </a:r>
            <a:br>
              <a:rPr lang="de-DE" sz="2400" dirty="0" smtClean="0"/>
            </a:br>
            <a:r>
              <a:rPr lang="de-DE" sz="2400" dirty="0" smtClean="0"/>
              <a:t>Empfehlungen zur Förderung europäischer Sprachen</a:t>
            </a:r>
            <a:endParaRPr lang="de-DE" dirty="0" smtClean="0"/>
          </a:p>
          <a:p>
            <a:r>
              <a:rPr lang="de-DE" dirty="0" smtClean="0"/>
              <a:t>Wettbewerbe:</a:t>
            </a:r>
            <a:br>
              <a:rPr lang="de-DE" dirty="0" smtClean="0"/>
            </a:br>
            <a:r>
              <a:rPr lang="de-DE" sz="2400" dirty="0" smtClean="0"/>
              <a:t>das schönste deutsche Wort mit </a:t>
            </a:r>
            <a:r>
              <a:rPr lang="de-DE" sz="2400" dirty="0" err="1" smtClean="0"/>
              <a:t>Migrationshintergrund</a:t>
            </a:r>
            <a:r>
              <a:rPr lang="en-US" sz="2400" dirty="0" smtClean="0"/>
              <a:t/>
            </a:r>
            <a:br>
              <a:rPr lang="en-US" sz="2400" dirty="0" smtClean="0"/>
            </a:br>
            <a:r>
              <a:rPr lang="en-US" sz="2400" dirty="0" err="1" smtClean="0"/>
              <a:t>ausgewanderte</a:t>
            </a:r>
            <a:r>
              <a:rPr lang="en-US" sz="2400" dirty="0" smtClean="0"/>
              <a:t> </a:t>
            </a:r>
            <a:r>
              <a:rPr lang="en-US" sz="2400" dirty="0" err="1" smtClean="0"/>
              <a:t>Wörter</a:t>
            </a:r>
            <a:r>
              <a:rPr lang="en-US" sz="2400" dirty="0" smtClean="0"/>
              <a:t/>
            </a:r>
            <a:br>
              <a:rPr lang="en-US" sz="2400" dirty="0" smtClean="0"/>
            </a:br>
            <a:r>
              <a:rPr lang="en-US" sz="2400" dirty="0" smtClean="0"/>
              <a:t>das </a:t>
            </a:r>
            <a:r>
              <a:rPr lang="en-US" sz="2400" dirty="0" err="1" smtClean="0"/>
              <a:t>schönste</a:t>
            </a:r>
            <a:r>
              <a:rPr lang="en-US" sz="2400" dirty="0" smtClean="0"/>
              <a:t> deutsche Wort</a:t>
            </a:r>
            <a:br>
              <a:rPr lang="en-US" sz="2400" dirty="0" smtClean="0"/>
            </a:br>
            <a:endParaRPr lang="de-DE" sz="24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solidFill>
                  <a:srgbClr val="00B050"/>
                </a:solidFill>
              </a:rPr>
              <a:t>Die schönsten eingewanderten Wörter</a:t>
            </a:r>
            <a:endParaRPr lang="en-US" dirty="0">
              <a:solidFill>
                <a:srgbClr val="00B050"/>
              </a:solidFill>
            </a:endParaRPr>
          </a:p>
        </p:txBody>
      </p:sp>
      <p:sp>
        <p:nvSpPr>
          <p:cNvPr id="3" name="Content Placeholder 2"/>
          <p:cNvSpPr>
            <a:spLocks noGrp="1"/>
          </p:cNvSpPr>
          <p:nvPr>
            <p:ph idx="1"/>
          </p:nvPr>
        </p:nvSpPr>
        <p:spPr/>
        <p:txBody>
          <a:bodyPr/>
          <a:lstStyle/>
          <a:p>
            <a:r>
              <a:rPr lang="de-DE" dirty="0" smtClean="0"/>
              <a:t>Tollpatsch (aus dem Ungarischen)</a:t>
            </a:r>
          </a:p>
          <a:p>
            <a:r>
              <a:rPr lang="de-DE" dirty="0" smtClean="0"/>
              <a:t>Currywurst (aus dem </a:t>
            </a:r>
            <a:r>
              <a:rPr lang="de-DE" dirty="0" err="1" smtClean="0"/>
              <a:t>Tamil</a:t>
            </a:r>
            <a:r>
              <a:rPr lang="de-DE" dirty="0" smtClean="0"/>
              <a:t>)</a:t>
            </a:r>
          </a:p>
          <a:p>
            <a:r>
              <a:rPr lang="de-DE" dirty="0" smtClean="0"/>
              <a:t>Engel (aus dem Griechischen)</a:t>
            </a:r>
          </a:p>
          <a:p>
            <a:endParaRPr lang="de-DE" dirty="0" smtClean="0"/>
          </a:p>
          <a:p>
            <a:r>
              <a:rPr lang="de-DE" dirty="0" err="1" smtClean="0"/>
              <a:t>Milchshake</a:t>
            </a:r>
            <a:r>
              <a:rPr lang="de-DE" dirty="0" smtClean="0"/>
              <a:t> (Schulwettbewerb, aus dem ENG)</a:t>
            </a:r>
          </a:p>
          <a:p>
            <a:r>
              <a:rPr lang="de-DE" dirty="0" smtClean="0"/>
              <a:t>Chaos (Jugendwettbewerb, aus dem GRE)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Die ausgewanderten Wörter</a:t>
            </a:r>
            <a:endParaRPr lang="en-US" dirty="0">
              <a:solidFill>
                <a:srgbClr val="00B050"/>
              </a:solidFill>
            </a:endParaRPr>
          </a:p>
        </p:txBody>
      </p:sp>
      <p:sp>
        <p:nvSpPr>
          <p:cNvPr id="3" name="Content Placeholder 2"/>
          <p:cNvSpPr>
            <a:spLocks noGrp="1"/>
          </p:cNvSpPr>
          <p:nvPr>
            <p:ph idx="1"/>
          </p:nvPr>
        </p:nvSpPr>
        <p:spPr/>
        <p:txBody>
          <a:bodyPr/>
          <a:lstStyle/>
          <a:p>
            <a:r>
              <a:rPr lang="de-DE" dirty="0" smtClean="0"/>
              <a:t>Was ist das? </a:t>
            </a:r>
            <a:r>
              <a:rPr lang="de-DE" dirty="0" smtClean="0">
                <a:sym typeface="Wingdings" pitchFamily="2" charset="2"/>
              </a:rPr>
              <a:t></a:t>
            </a:r>
            <a:r>
              <a:rPr lang="lt-LT" dirty="0" smtClean="0">
                <a:sym typeface="Wingdings" pitchFamily="2" charset="2"/>
              </a:rPr>
              <a:t> </a:t>
            </a:r>
            <a:r>
              <a:rPr lang="de-DE" dirty="0" smtClean="0">
                <a:sym typeface="Wingdings" pitchFamily="2" charset="2"/>
              </a:rPr>
              <a:t>FRA </a:t>
            </a:r>
            <a:r>
              <a:rPr lang="de-DE" i="1" dirty="0" err="1" smtClean="0">
                <a:sym typeface="Wingdings" pitchFamily="2" charset="2"/>
              </a:rPr>
              <a:t>Vasistas</a:t>
            </a:r>
            <a:r>
              <a:rPr lang="de-DE" i="1" dirty="0" smtClean="0">
                <a:sym typeface="Wingdings" pitchFamily="2" charset="2"/>
              </a:rPr>
              <a:t> (= Dachfenster, Oberlicht)</a:t>
            </a:r>
          </a:p>
          <a:p>
            <a:r>
              <a:rPr lang="de-DE" dirty="0" smtClean="0">
                <a:sym typeface="Wingdings" pitchFamily="2" charset="2"/>
              </a:rPr>
              <a:t>Kindergarten  ENG</a:t>
            </a:r>
          </a:p>
          <a:p>
            <a:r>
              <a:rPr lang="de-DE" dirty="0" smtClean="0">
                <a:sym typeface="Wingdings" pitchFamily="2" charset="2"/>
              </a:rPr>
              <a:t>Butterbrot  RUS</a:t>
            </a:r>
          </a:p>
          <a:p>
            <a:r>
              <a:rPr lang="de-DE" dirty="0" err="1" smtClean="0">
                <a:sym typeface="Wingdings" pitchFamily="2" charset="2"/>
              </a:rPr>
              <a:t>Kaffeepaussi</a:t>
            </a:r>
            <a:r>
              <a:rPr lang="de-DE" dirty="0" smtClean="0">
                <a:sym typeface="Wingdings" pitchFamily="2" charset="2"/>
              </a:rPr>
              <a:t>  FIN </a:t>
            </a:r>
            <a:r>
              <a:rPr lang="de-DE" i="1" dirty="0" err="1" smtClean="0">
                <a:sym typeface="Wingdings" pitchFamily="2" charset="2"/>
              </a:rPr>
              <a:t>paussi</a:t>
            </a:r>
            <a:r>
              <a:rPr lang="de-DE" i="1" dirty="0" smtClean="0">
                <a:sym typeface="Wingdings" pitchFamily="2" charset="2"/>
              </a:rPr>
              <a:t> (= außer Betrieb)</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Inhalt</a:t>
            </a:r>
            <a:endParaRPr lang="en-US" dirty="0">
              <a:solidFill>
                <a:srgbClr val="00B050"/>
              </a:solidFill>
            </a:endParaRPr>
          </a:p>
        </p:txBody>
      </p:sp>
      <p:sp>
        <p:nvSpPr>
          <p:cNvPr id="3" name="Content Placeholder 2"/>
          <p:cNvSpPr>
            <a:spLocks noGrp="1"/>
          </p:cNvSpPr>
          <p:nvPr>
            <p:ph idx="1"/>
          </p:nvPr>
        </p:nvSpPr>
        <p:spPr/>
        <p:txBody>
          <a:bodyPr>
            <a:normAutofit/>
          </a:bodyPr>
          <a:lstStyle/>
          <a:p>
            <a:r>
              <a:rPr lang="de-DE" dirty="0" smtClean="0"/>
              <a:t>Begriff</a:t>
            </a:r>
          </a:p>
          <a:p>
            <a:r>
              <a:rPr lang="de-DE" dirty="0" smtClean="0"/>
              <a:t>Sprachpolitik im Allgemeinen</a:t>
            </a:r>
          </a:p>
          <a:p>
            <a:r>
              <a:rPr lang="de-DE" dirty="0" smtClean="0"/>
              <a:t>Sprachpolitik in Litauen</a:t>
            </a:r>
          </a:p>
          <a:p>
            <a:r>
              <a:rPr lang="de-DE" dirty="0" smtClean="0"/>
              <a:t>Sprachpolitik in Deutschland</a:t>
            </a:r>
          </a:p>
          <a:p>
            <a:r>
              <a:rPr lang="de-DE" dirty="0" smtClean="0"/>
              <a:t>Wiederholung des Gesamtstoffes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Die schönsten deutschen Wörter</a:t>
            </a:r>
            <a:endParaRPr lang="en-US" dirty="0">
              <a:solidFill>
                <a:srgbClr val="00B050"/>
              </a:solidFill>
            </a:endParaRPr>
          </a:p>
        </p:txBody>
      </p:sp>
      <p:sp>
        <p:nvSpPr>
          <p:cNvPr id="3" name="Content Placeholder 2"/>
          <p:cNvSpPr>
            <a:spLocks noGrp="1"/>
          </p:cNvSpPr>
          <p:nvPr>
            <p:ph idx="1"/>
          </p:nvPr>
        </p:nvSpPr>
        <p:spPr>
          <a:xfrm>
            <a:off x="457200" y="1600200"/>
            <a:ext cx="3114668" cy="4525963"/>
          </a:xfrm>
        </p:spPr>
        <p:txBody>
          <a:bodyPr>
            <a:normAutofit fontScale="85000" lnSpcReduction="20000"/>
          </a:bodyPr>
          <a:lstStyle/>
          <a:p>
            <a:pPr marL="514350" indent="-514350">
              <a:buFont typeface="+mj-lt"/>
              <a:buAutoNum type="arabicPeriod"/>
            </a:pPr>
            <a:r>
              <a:rPr lang="de-DE" dirty="0" smtClean="0"/>
              <a:t>Liebe </a:t>
            </a:r>
          </a:p>
          <a:p>
            <a:pPr marL="514350" indent="-514350">
              <a:buFont typeface="+mj-lt"/>
              <a:buAutoNum type="arabicPeriod"/>
            </a:pPr>
            <a:r>
              <a:rPr lang="de-DE" dirty="0" smtClean="0"/>
              <a:t>Gemütlichkeit </a:t>
            </a:r>
          </a:p>
          <a:p>
            <a:pPr marL="514350" indent="-514350">
              <a:buFont typeface="+mj-lt"/>
              <a:buAutoNum type="arabicPeriod"/>
            </a:pPr>
            <a:r>
              <a:rPr lang="de-DE" dirty="0" smtClean="0"/>
              <a:t>Sehnsucht </a:t>
            </a:r>
          </a:p>
          <a:p>
            <a:pPr marL="514350" indent="-514350">
              <a:buFont typeface="+mj-lt"/>
              <a:buAutoNum type="arabicPeriod"/>
            </a:pPr>
            <a:r>
              <a:rPr lang="de-DE" dirty="0" smtClean="0"/>
              <a:t>Heimat </a:t>
            </a:r>
          </a:p>
          <a:p>
            <a:pPr marL="514350" indent="-514350">
              <a:buFont typeface="+mj-lt"/>
              <a:buAutoNum type="arabicPeriod"/>
            </a:pPr>
            <a:r>
              <a:rPr lang="de-DE" dirty="0" smtClean="0"/>
              <a:t>Kindergarten </a:t>
            </a:r>
          </a:p>
          <a:p>
            <a:pPr marL="514350" indent="-514350">
              <a:buFont typeface="+mj-lt"/>
              <a:buAutoNum type="arabicPeriod"/>
            </a:pPr>
            <a:r>
              <a:rPr lang="de-DE" dirty="0" smtClean="0"/>
              <a:t>Freiheit </a:t>
            </a:r>
          </a:p>
          <a:p>
            <a:pPr marL="514350" indent="-514350">
              <a:buFont typeface="+mj-lt"/>
              <a:buAutoNum type="arabicPeriod"/>
            </a:pPr>
            <a:r>
              <a:rPr lang="de-DE" dirty="0" smtClean="0"/>
              <a:t>gemütlich </a:t>
            </a:r>
          </a:p>
          <a:p>
            <a:pPr marL="514350" indent="-514350">
              <a:buFont typeface="+mj-lt"/>
              <a:buAutoNum type="arabicPeriod"/>
            </a:pPr>
            <a:r>
              <a:rPr lang="de-DE" dirty="0" smtClean="0"/>
              <a:t>Frieden </a:t>
            </a:r>
          </a:p>
          <a:p>
            <a:pPr marL="514350" indent="-514350">
              <a:buFont typeface="+mj-lt"/>
              <a:buAutoNum type="arabicPeriod"/>
            </a:pPr>
            <a:r>
              <a:rPr lang="de-DE" dirty="0" smtClean="0"/>
              <a:t>Sonnenschein </a:t>
            </a:r>
          </a:p>
          <a:p>
            <a:pPr marL="514350" indent="-514350">
              <a:buFont typeface="+mj-lt"/>
              <a:buAutoNum type="arabicPeriod"/>
            </a:pPr>
            <a:r>
              <a:rPr lang="de-DE" dirty="0" smtClean="0"/>
              <a:t>Schmetterling</a:t>
            </a:r>
          </a:p>
          <a:p>
            <a:endParaRPr lang="de-DE" dirty="0" smtClean="0"/>
          </a:p>
        </p:txBody>
      </p:sp>
      <p:sp>
        <p:nvSpPr>
          <p:cNvPr id="4" name="TextBox 3"/>
          <p:cNvSpPr txBox="1"/>
          <p:nvPr/>
        </p:nvSpPr>
        <p:spPr>
          <a:xfrm>
            <a:off x="4286248" y="1643050"/>
            <a:ext cx="4357718" cy="3108543"/>
          </a:xfrm>
          <a:prstGeom prst="rect">
            <a:avLst/>
          </a:prstGeom>
          <a:noFill/>
        </p:spPr>
        <p:txBody>
          <a:bodyPr wrap="square" rtlCol="0">
            <a:spAutoFit/>
          </a:bodyPr>
          <a:lstStyle/>
          <a:p>
            <a:r>
              <a:rPr lang="de-DE" sz="2800" b="1" i="1" dirty="0" smtClean="0"/>
              <a:t>Gewinner</a:t>
            </a:r>
            <a:r>
              <a:rPr lang="de-DE" sz="2800" i="1" dirty="0" smtClean="0"/>
              <a:t>: </a:t>
            </a:r>
          </a:p>
          <a:p>
            <a:endParaRPr lang="de-DE" sz="2800" i="1" dirty="0" smtClean="0"/>
          </a:p>
          <a:p>
            <a:r>
              <a:rPr lang="de-DE" sz="2800" i="1" dirty="0" smtClean="0"/>
              <a:t>Habseligkeiten</a:t>
            </a:r>
          </a:p>
          <a:p>
            <a:r>
              <a:rPr lang="de-DE" sz="2800" i="1" dirty="0" smtClean="0"/>
              <a:t>Geborgenheit</a:t>
            </a:r>
          </a:p>
          <a:p>
            <a:r>
              <a:rPr lang="de-DE" sz="2800" i="1" dirty="0" smtClean="0"/>
              <a:t>lieben</a:t>
            </a:r>
          </a:p>
          <a:p>
            <a:r>
              <a:rPr lang="de-DE" sz="2800" i="1" dirty="0" smtClean="0"/>
              <a:t>Augenblick</a:t>
            </a:r>
          </a:p>
          <a:p>
            <a:r>
              <a:rPr lang="de-DE" sz="2800" i="1" dirty="0" smtClean="0"/>
              <a:t>Rhabarbermarmelade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solidFill>
                  <a:srgbClr val="00B050"/>
                </a:solidFill>
              </a:rPr>
              <a:t>Denglisch</a:t>
            </a:r>
            <a:endParaRPr lang="en-US" dirty="0">
              <a:solidFill>
                <a:srgbClr val="00B050"/>
              </a:solidFill>
            </a:endParaRPr>
          </a:p>
        </p:txBody>
      </p:sp>
      <p:sp>
        <p:nvSpPr>
          <p:cNvPr id="3" name="Content Placeholder 2"/>
          <p:cNvSpPr>
            <a:spLocks noGrp="1"/>
          </p:cNvSpPr>
          <p:nvPr>
            <p:ph idx="1"/>
          </p:nvPr>
        </p:nvSpPr>
        <p:spPr/>
        <p:txBody>
          <a:bodyPr/>
          <a:lstStyle/>
          <a:p>
            <a:endParaRPr lang="de-DE" dirty="0" smtClean="0"/>
          </a:p>
          <a:p>
            <a:r>
              <a:rPr lang="de-DE" dirty="0" smtClean="0"/>
              <a:t>In den letzten Jahren werden immer mehr Begriffe aus dem Englischen im Deutschen verwendet</a:t>
            </a:r>
          </a:p>
          <a:p>
            <a:r>
              <a:rPr lang="de-DE" dirty="0" smtClean="0"/>
              <a:t>Diese Frage wird kontrovers diskutiert</a:t>
            </a:r>
          </a:p>
          <a:p>
            <a:r>
              <a:rPr lang="de-DE" dirty="0" smtClean="0"/>
              <a:t>Bereiche: Geschäftswelt, Werbung, Umgangssprache, öffentliches Leben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solidFill>
                  <a:srgbClr val="00B050"/>
                </a:solidFill>
              </a:rPr>
              <a:t>Denglisch</a:t>
            </a:r>
            <a:r>
              <a:rPr lang="de-DE" dirty="0" smtClean="0">
                <a:solidFill>
                  <a:srgbClr val="00B050"/>
                </a:solidFill>
              </a:rPr>
              <a:t>: </a:t>
            </a:r>
            <a:r>
              <a:rPr lang="de-DE" dirty="0" err="1" smtClean="0">
                <a:solidFill>
                  <a:srgbClr val="00B050"/>
                </a:solidFill>
              </a:rPr>
              <a:t>Jil</a:t>
            </a:r>
            <a:r>
              <a:rPr lang="de-DE" dirty="0" smtClean="0">
                <a:solidFill>
                  <a:srgbClr val="00B050"/>
                </a:solidFill>
              </a:rPr>
              <a:t> Sander</a:t>
            </a:r>
            <a:endParaRPr lang="en-US" dirty="0">
              <a:solidFill>
                <a:srgbClr val="00B050"/>
              </a:solidFill>
            </a:endParaRPr>
          </a:p>
        </p:txBody>
      </p:sp>
      <p:sp>
        <p:nvSpPr>
          <p:cNvPr id="3" name="Content Placeholder 2"/>
          <p:cNvSpPr>
            <a:spLocks noGrp="1"/>
          </p:cNvSpPr>
          <p:nvPr>
            <p:ph idx="1"/>
          </p:nvPr>
        </p:nvSpPr>
        <p:spPr>
          <a:xfrm>
            <a:off x="457200" y="1600200"/>
            <a:ext cx="8229600" cy="4900634"/>
          </a:xfrm>
        </p:spPr>
        <p:txBody>
          <a:bodyPr>
            <a:normAutofit/>
          </a:bodyPr>
          <a:lstStyle/>
          <a:p>
            <a:pPr>
              <a:buNone/>
            </a:pPr>
            <a:r>
              <a:rPr lang="en-US" noProof="1" smtClean="0"/>
              <a:t>	</a:t>
            </a:r>
            <a:r>
              <a:rPr lang="en-US" sz="2200" i="1" noProof="1" smtClean="0"/>
              <a:t>Mein Leben ist eine giving-story. Ich habe verstanden, daß man contemporary sein muß, das future-Denken haben muß. Meine Idee war, die hand-tailored-Geschichte mit neuen Technologien zu verbinden. Und für den Erfolg war mein coordinated concept entscheidend, die Idee, daß man viele Teile einer collection miteinander combinen kann. Aber die audience hat das alles von Anfang an auch supported. Der problembewußte Mensch von heute kann diese Sachen, diese refined Qualitäten mit spirit eben auch appreciaten. Allerdings geht unser voice auch auf bestimmte Zielgruppen. Wer Ladyisches will, searcht nicht bei Jil Sander. Man muß Sinn haben für das effortless, das magic meines Stils." (Magazin der FAZ, 1996)</a:t>
            </a:r>
            <a:endParaRPr lang="en-US" i="1" noProof="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Aufgaben</a:t>
            </a:r>
            <a:endParaRPr lang="en-US" dirty="0">
              <a:solidFill>
                <a:srgbClr val="00B050"/>
              </a:solidFill>
            </a:endParaRPr>
          </a:p>
        </p:txBody>
      </p:sp>
      <p:sp>
        <p:nvSpPr>
          <p:cNvPr id="3" name="Content Placeholder 2"/>
          <p:cNvSpPr>
            <a:spLocks noGrp="1"/>
          </p:cNvSpPr>
          <p:nvPr>
            <p:ph idx="1"/>
          </p:nvPr>
        </p:nvSpPr>
        <p:spPr/>
        <p:txBody>
          <a:bodyPr/>
          <a:lstStyle/>
          <a:p>
            <a:r>
              <a:rPr lang="de-DE" dirty="0" smtClean="0"/>
              <a:t>Wiederholung des Gesamtstoffes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Begriff</a:t>
            </a:r>
            <a:endParaRPr lang="en-US" dirty="0">
              <a:solidFill>
                <a:srgbClr val="00B050"/>
              </a:solidFill>
            </a:endParaRPr>
          </a:p>
        </p:txBody>
      </p:sp>
      <p:sp>
        <p:nvSpPr>
          <p:cNvPr id="3" name="Content Placeholder 2"/>
          <p:cNvSpPr>
            <a:spLocks noGrp="1"/>
          </p:cNvSpPr>
          <p:nvPr>
            <p:ph idx="1"/>
          </p:nvPr>
        </p:nvSpPr>
        <p:spPr/>
        <p:txBody>
          <a:bodyPr>
            <a:normAutofit/>
          </a:bodyPr>
          <a:lstStyle/>
          <a:p>
            <a:r>
              <a:rPr lang="de-DE" sz="2800" b="1" dirty="0" smtClean="0"/>
              <a:t>Sprach(en)</a:t>
            </a:r>
            <a:r>
              <a:rPr lang="de-DE" sz="2800" b="1" dirty="0" err="1" smtClean="0"/>
              <a:t>politik</a:t>
            </a:r>
            <a:r>
              <a:rPr lang="de-DE" sz="2800" dirty="0" smtClean="0"/>
              <a:t>: Alle </a:t>
            </a:r>
            <a:r>
              <a:rPr lang="de-DE" sz="2800" dirty="0"/>
              <a:t>Maßnahmen </a:t>
            </a:r>
            <a:r>
              <a:rPr lang="de-DE" sz="2800" dirty="0" smtClean="0"/>
              <a:t>und Regeln, </a:t>
            </a:r>
            <a:r>
              <a:rPr lang="de-DE" sz="2800" dirty="0"/>
              <a:t>mit denen der </a:t>
            </a:r>
            <a:r>
              <a:rPr lang="de-DE" sz="2800" dirty="0" smtClean="0"/>
              <a:t>Gebrauch, der Status, die Gebrauchsbereiche und die Rechte von Sprechern bestimmter </a:t>
            </a:r>
            <a:r>
              <a:rPr lang="de-DE" sz="2800" dirty="0"/>
              <a:t>Sprachen </a:t>
            </a:r>
            <a:r>
              <a:rPr lang="de-DE" sz="2800" dirty="0" smtClean="0"/>
              <a:t>vorgeschrieben werden</a:t>
            </a:r>
          </a:p>
          <a:p>
            <a:endParaRPr lang="de-DE" sz="2800" dirty="0" smtClean="0"/>
          </a:p>
          <a:p>
            <a:r>
              <a:rPr lang="de-DE" sz="2800" dirty="0" smtClean="0"/>
              <a:t>Zahlreiche Beiträge zu Sprachpolitik durch den amerikanischen Sprachwissenschaftler H. </a:t>
            </a:r>
            <a:r>
              <a:rPr lang="de-DE" sz="2800" dirty="0" err="1" smtClean="0"/>
              <a:t>Schiffman</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Arten der Sprachpolitik</a:t>
            </a:r>
            <a:endParaRPr lang="en-US" dirty="0">
              <a:solidFill>
                <a:srgbClr val="00B050"/>
              </a:solidFill>
            </a:endParaRPr>
          </a:p>
        </p:txBody>
      </p:sp>
      <p:sp>
        <p:nvSpPr>
          <p:cNvPr id="3" name="Content Placeholder 2"/>
          <p:cNvSpPr>
            <a:spLocks noGrp="1"/>
          </p:cNvSpPr>
          <p:nvPr>
            <p:ph idx="1"/>
          </p:nvPr>
        </p:nvSpPr>
        <p:spPr/>
        <p:txBody>
          <a:bodyPr>
            <a:normAutofit/>
          </a:bodyPr>
          <a:lstStyle/>
          <a:p>
            <a:r>
              <a:rPr lang="de-DE" dirty="0" smtClean="0"/>
              <a:t>Versteckte Sprachpolitik</a:t>
            </a:r>
            <a:br>
              <a:rPr lang="de-DE" dirty="0" smtClean="0"/>
            </a:br>
            <a:r>
              <a:rPr lang="de-DE" sz="2000" dirty="0" smtClean="0"/>
              <a:t>die Sprache wird in keinem gesetzlichen Text erwähnt, die Rechte des Sprachgebrauchs gehen aus dem „Geist“ der Gesetze hervor</a:t>
            </a:r>
            <a:endParaRPr lang="de-DE" dirty="0" smtClean="0"/>
          </a:p>
          <a:p>
            <a:r>
              <a:rPr lang="de-DE" dirty="0" smtClean="0"/>
              <a:t>Offene Sprachpolitik</a:t>
            </a:r>
            <a:br>
              <a:rPr lang="de-DE" dirty="0" smtClean="0"/>
            </a:br>
            <a:r>
              <a:rPr lang="de-DE" sz="2000" dirty="0" smtClean="0"/>
              <a:t>gewährleistet das Recht aller oder bestimmter Sprachgruppen, die Sprachen in allen Lebensbereichen zu gebrauchen </a:t>
            </a:r>
            <a:endParaRPr lang="de-DE" dirty="0" smtClean="0"/>
          </a:p>
          <a:p>
            <a:r>
              <a:rPr lang="de-DE" dirty="0" smtClean="0"/>
              <a:t>Fördernde Sprachpolitik</a:t>
            </a:r>
            <a:br>
              <a:rPr lang="de-DE" dirty="0" smtClean="0"/>
            </a:br>
            <a:r>
              <a:rPr lang="de-DE" sz="2000" dirty="0" smtClean="0"/>
              <a:t>fördert den Gebrauch einer bestimmten Sprache durch rechtliche, administrative Mittel, legt die Bereiche dieser Sprache fest und fördert sie durch andere Mittel</a:t>
            </a:r>
            <a:endParaRPr lang="de-DE"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Arten der Sprachpolitik</a:t>
            </a:r>
            <a:endParaRPr lang="en-US" dirty="0"/>
          </a:p>
        </p:txBody>
      </p:sp>
      <p:sp>
        <p:nvSpPr>
          <p:cNvPr id="3" name="Content Placeholder 2"/>
          <p:cNvSpPr>
            <a:spLocks noGrp="1"/>
          </p:cNvSpPr>
          <p:nvPr>
            <p:ph idx="1"/>
          </p:nvPr>
        </p:nvSpPr>
        <p:spPr/>
        <p:txBody>
          <a:bodyPr/>
          <a:lstStyle/>
          <a:p>
            <a:endParaRPr lang="de-DE" dirty="0" smtClean="0"/>
          </a:p>
          <a:p>
            <a:r>
              <a:rPr lang="de-DE" dirty="0" smtClean="0"/>
              <a:t>Tolerante Sprachpolitik</a:t>
            </a:r>
            <a:br>
              <a:rPr lang="de-DE" dirty="0" smtClean="0"/>
            </a:br>
            <a:r>
              <a:rPr lang="de-DE" sz="2000" dirty="0" smtClean="0"/>
              <a:t>erlaubt es, eine bestimmte Sprache zu gebrauchen, legt keine Regeln oder Gebrauchsbereiche fest aber fördert sie nicht</a:t>
            </a:r>
            <a:endParaRPr lang="de-DE" dirty="0" smtClean="0"/>
          </a:p>
          <a:p>
            <a:r>
              <a:rPr lang="de-DE" dirty="0" smtClean="0"/>
              <a:t>Gemischte Sprachpolitik</a:t>
            </a:r>
            <a:br>
              <a:rPr lang="de-DE" dirty="0" smtClean="0"/>
            </a:br>
            <a:r>
              <a:rPr lang="de-DE" sz="2000" dirty="0" smtClean="0"/>
              <a:t>fördernde und tolerante Sprachpolitik können gleichzeitig existieren, wenn die Sprache einer oder mehrerer Minderheiten toleriert werden</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Sprachpolitik</a:t>
            </a:r>
            <a:endParaRPr lang="en-US" dirty="0">
              <a:solidFill>
                <a:srgbClr val="00B050"/>
              </a:solidFill>
            </a:endParaRPr>
          </a:p>
        </p:txBody>
      </p:sp>
      <p:sp>
        <p:nvSpPr>
          <p:cNvPr id="3" name="Content Placeholder 2"/>
          <p:cNvSpPr>
            <a:spLocks noGrp="1"/>
          </p:cNvSpPr>
          <p:nvPr>
            <p:ph idx="1"/>
          </p:nvPr>
        </p:nvSpPr>
        <p:spPr/>
        <p:txBody>
          <a:bodyPr/>
          <a:lstStyle/>
          <a:p>
            <a:r>
              <a:rPr lang="de-DE" dirty="0" smtClean="0"/>
              <a:t>Sprachpolitik kann viele </a:t>
            </a:r>
            <a:r>
              <a:rPr lang="de-DE" b="1" dirty="0" smtClean="0"/>
              <a:t>Aspekte</a:t>
            </a:r>
            <a:r>
              <a:rPr lang="de-DE" dirty="0" smtClean="0"/>
              <a:t> einer Sprache beeinflussen:</a:t>
            </a:r>
          </a:p>
          <a:p>
            <a:pPr lvl="1"/>
            <a:r>
              <a:rPr lang="de-DE" dirty="0" smtClean="0"/>
              <a:t>Wortschatz</a:t>
            </a:r>
          </a:p>
          <a:p>
            <a:pPr lvl="1"/>
            <a:r>
              <a:rPr lang="de-DE" dirty="0" smtClean="0"/>
              <a:t>Rechtschreibung</a:t>
            </a:r>
          </a:p>
          <a:p>
            <a:pPr lvl="1"/>
            <a:r>
              <a:rPr lang="de-DE" dirty="0" smtClean="0"/>
              <a:t>Grammatik</a:t>
            </a:r>
          </a:p>
          <a:p>
            <a:pPr lvl="1"/>
            <a:r>
              <a:rPr lang="de-DE" dirty="0" smtClean="0"/>
              <a:t>Satzzeichen</a:t>
            </a:r>
          </a:p>
          <a:p>
            <a:pPr lvl="1"/>
            <a:r>
              <a:rPr lang="de-DE" dirty="0" smtClean="0"/>
              <a:t>mündliche Kommunikation (Ratgeber, politisch korrekte Wörter u. Ä.)</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solidFill>
                  <a:srgbClr val="00B050"/>
                </a:solidFill>
              </a:rPr>
              <a:t>Sprachpolitik in Litauen: Gesetze</a:t>
            </a:r>
            <a:endParaRPr lang="en-US" dirty="0">
              <a:solidFill>
                <a:srgbClr val="00B050"/>
              </a:solidFill>
            </a:endParaRPr>
          </a:p>
        </p:txBody>
      </p:sp>
      <p:sp>
        <p:nvSpPr>
          <p:cNvPr id="3" name="Content Placeholder 2"/>
          <p:cNvSpPr>
            <a:spLocks noGrp="1"/>
          </p:cNvSpPr>
          <p:nvPr>
            <p:ph idx="1"/>
          </p:nvPr>
        </p:nvSpPr>
        <p:spPr/>
        <p:txBody>
          <a:bodyPr>
            <a:normAutofit/>
          </a:bodyPr>
          <a:lstStyle/>
          <a:p>
            <a:r>
              <a:rPr lang="de-DE" sz="2800" dirty="0" smtClean="0"/>
              <a:t>Die wichtigste Akte, die die litauische Sprachpolitik bestimmt ist das Gesetz der staatlichen Sprache der Republik Litauen</a:t>
            </a:r>
          </a:p>
          <a:p>
            <a:r>
              <a:rPr lang="de-DE" sz="2800" dirty="0" smtClean="0"/>
              <a:t>Artikel 14 der litauischen Verfassung legt die litauische Sprache als staatliche oder offizielle Sprache fest</a:t>
            </a:r>
          </a:p>
          <a:p>
            <a:r>
              <a:rPr lang="de-DE" sz="2800" dirty="0" smtClean="0"/>
              <a:t>In den „Richtlinien der staatlichen Sprachpolitik“ ist die Strategie der Förderung der litauischen Sprache vorgesehen</a:t>
            </a:r>
          </a:p>
          <a:p>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solidFill>
                  <a:srgbClr val="00B050"/>
                </a:solidFill>
              </a:rPr>
              <a:t>Sprachpolitik in Litauen: Institutionen</a:t>
            </a:r>
            <a:endParaRPr lang="en-US" dirty="0"/>
          </a:p>
        </p:txBody>
      </p:sp>
      <p:sp>
        <p:nvSpPr>
          <p:cNvPr id="3" name="Content Placeholder 2"/>
          <p:cNvSpPr>
            <a:spLocks noGrp="1"/>
          </p:cNvSpPr>
          <p:nvPr>
            <p:ph idx="1"/>
          </p:nvPr>
        </p:nvSpPr>
        <p:spPr/>
        <p:txBody>
          <a:bodyPr/>
          <a:lstStyle/>
          <a:p>
            <a:endParaRPr lang="de-DE" dirty="0" smtClean="0"/>
          </a:p>
          <a:p>
            <a:r>
              <a:rPr lang="de-DE" dirty="0" smtClean="0"/>
              <a:t>Staatliche Kommission für litauische Sprache</a:t>
            </a:r>
          </a:p>
          <a:p>
            <a:r>
              <a:rPr lang="de-DE" dirty="0" smtClean="0"/>
              <a:t>Staatliche Inspektion für litauische Sprache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solidFill>
                  <a:srgbClr val="00B050"/>
                </a:solidFill>
              </a:rPr>
              <a:t>Staatliche Kommission </a:t>
            </a:r>
            <a:br>
              <a:rPr lang="de-DE" dirty="0" smtClean="0">
                <a:solidFill>
                  <a:srgbClr val="00B050"/>
                </a:solidFill>
              </a:rPr>
            </a:br>
            <a:r>
              <a:rPr lang="de-DE" dirty="0" smtClean="0">
                <a:solidFill>
                  <a:srgbClr val="00B050"/>
                </a:solidFill>
              </a:rPr>
              <a:t>für litauische Sprache</a:t>
            </a:r>
            <a:endParaRPr lang="en-US" dirty="0">
              <a:solidFill>
                <a:srgbClr val="00B050"/>
              </a:solidFill>
            </a:endParaRPr>
          </a:p>
        </p:txBody>
      </p:sp>
      <p:sp>
        <p:nvSpPr>
          <p:cNvPr id="3" name="Content Placeholder 2"/>
          <p:cNvSpPr>
            <a:spLocks noGrp="1"/>
          </p:cNvSpPr>
          <p:nvPr>
            <p:ph idx="1"/>
          </p:nvPr>
        </p:nvSpPr>
        <p:spPr/>
        <p:txBody>
          <a:bodyPr>
            <a:normAutofit/>
          </a:bodyPr>
          <a:lstStyle/>
          <a:p>
            <a:endParaRPr lang="de-DE" sz="2800" dirty="0" smtClean="0"/>
          </a:p>
          <a:p>
            <a:r>
              <a:rPr lang="de-DE" sz="2800" dirty="0" smtClean="0"/>
              <a:t>Gründungsjahr: 1961</a:t>
            </a:r>
          </a:p>
          <a:p>
            <a:r>
              <a:rPr lang="de-DE" sz="2800" dirty="0" smtClean="0"/>
              <a:t>Unterbrechungen der Tätigkeit von 1970 bis 1976, von 1981 bis 1983</a:t>
            </a:r>
          </a:p>
          <a:p>
            <a:r>
              <a:rPr lang="de-DE" sz="2800" dirty="0" smtClean="0"/>
              <a:t>Vorsitzende der Kommission: </a:t>
            </a:r>
            <a:r>
              <a:rPr lang="lt-LT" sz="2800" dirty="0" smtClean="0"/>
              <a:t>J. Žiugžda</a:t>
            </a:r>
            <a:r>
              <a:rPr lang="de-DE" sz="2800" dirty="0" smtClean="0"/>
              <a:t>, </a:t>
            </a:r>
            <a:r>
              <a:rPr lang="lt-LT" sz="2800" dirty="0" smtClean="0"/>
              <a:t>K. Korsakas</a:t>
            </a:r>
            <a:r>
              <a:rPr lang="de-DE" sz="2800" dirty="0" smtClean="0"/>
              <a:t>, </a:t>
            </a:r>
            <a:r>
              <a:rPr lang="lt-LT" sz="2800" dirty="0" smtClean="0"/>
              <a:t>J. Palionis</a:t>
            </a:r>
            <a:r>
              <a:rPr lang="de-DE" sz="2800" dirty="0" smtClean="0"/>
              <a:t>, </a:t>
            </a:r>
            <a:r>
              <a:rPr lang="lt-LT" sz="2800" dirty="0" smtClean="0"/>
              <a:t>A. Vanagas</a:t>
            </a:r>
            <a:r>
              <a:rPr lang="de-DE" sz="2800" dirty="0" smtClean="0"/>
              <a:t>, </a:t>
            </a:r>
            <a:r>
              <a:rPr lang="lt-LT" sz="2800" dirty="0" smtClean="0"/>
              <a:t>A. Rosinas</a:t>
            </a:r>
            <a:r>
              <a:rPr lang="de-DE" sz="2800" dirty="0" smtClean="0"/>
              <a:t>, </a:t>
            </a:r>
            <a:r>
              <a:rPr lang="lt-LT" sz="2800" dirty="0" smtClean="0"/>
              <a:t>D. Mikulėnienė</a:t>
            </a:r>
            <a:r>
              <a:rPr lang="de-DE" sz="2800" dirty="0" smtClean="0"/>
              <a:t>, </a:t>
            </a:r>
            <a:r>
              <a:rPr lang="lt-LT" sz="2800" dirty="0" smtClean="0"/>
              <a:t>I. Smetonienė</a:t>
            </a:r>
            <a:r>
              <a:rPr lang="de-DE" sz="2800" dirty="0" smtClean="0"/>
              <a:t>, </a:t>
            </a:r>
            <a:r>
              <a:rPr lang="lt-LT" sz="2800" dirty="0" smtClean="0"/>
              <a:t>D. </a:t>
            </a:r>
            <a:r>
              <a:rPr lang="lt-LT" sz="2800" dirty="0" err="1" smtClean="0"/>
              <a:t>Vaišnienė</a:t>
            </a:r>
            <a:endParaRPr lang="en-US" sz="2800" dirty="0" smtClean="0"/>
          </a:p>
          <a:p>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550</Words>
  <Application>Microsoft Office PowerPoint</Application>
  <PresentationFormat>Demonstracija ekrane (4:3)</PresentationFormat>
  <Paragraphs>121</Paragraphs>
  <Slides>23</Slides>
  <Notes>0</Notes>
  <HiddenSlides>0</HiddenSlides>
  <MMClips>0</MMClips>
  <ScaleCrop>false</ScaleCrop>
  <HeadingPairs>
    <vt:vector size="4" baseType="variant">
      <vt:variant>
        <vt:lpstr>Tema</vt:lpstr>
      </vt:variant>
      <vt:variant>
        <vt:i4>1</vt:i4>
      </vt:variant>
      <vt:variant>
        <vt:lpstr>Skaidrių pavadinimai</vt:lpstr>
      </vt:variant>
      <vt:variant>
        <vt:i4>23</vt:i4>
      </vt:variant>
    </vt:vector>
  </HeadingPairs>
  <TitlesOfParts>
    <vt:vector size="24" baseType="lpstr">
      <vt:lpstr>Office Theme</vt:lpstr>
      <vt:lpstr>Soziolinguistik. Sprachpolitik</vt:lpstr>
      <vt:lpstr>Inhalt</vt:lpstr>
      <vt:lpstr>Begriff</vt:lpstr>
      <vt:lpstr>Arten der Sprachpolitik</vt:lpstr>
      <vt:lpstr>Arten der Sprachpolitik</vt:lpstr>
      <vt:lpstr>Sprachpolitik</vt:lpstr>
      <vt:lpstr>Sprachpolitik in Litauen: Gesetze</vt:lpstr>
      <vt:lpstr>Sprachpolitik in Litauen: Institutionen</vt:lpstr>
      <vt:lpstr>Staatliche Kommission  für litauische Sprache</vt:lpstr>
      <vt:lpstr>Staatliche Kommission  für litauische Sprache</vt:lpstr>
      <vt:lpstr>Staatliche Kommission  für litauische Sprache</vt:lpstr>
      <vt:lpstr>Staatliche Kommission  für litauische Sprache</vt:lpstr>
      <vt:lpstr>Staatliche Inspektion für litauische Sprache</vt:lpstr>
      <vt:lpstr>Sprachpolitik in Deutschland</vt:lpstr>
      <vt:lpstr>Sprachpolitik in Deutschland</vt:lpstr>
      <vt:lpstr>Sprachpolitik in Deutschland: Organisationen</vt:lpstr>
      <vt:lpstr>Sprachpolitik in Deutschland: Aktivitäten</vt:lpstr>
      <vt:lpstr>Die schönsten eingewanderten Wörter</vt:lpstr>
      <vt:lpstr>Die ausgewanderten Wörter</vt:lpstr>
      <vt:lpstr>Die schönsten deutschen Wörter</vt:lpstr>
      <vt:lpstr>Denglisch</vt:lpstr>
      <vt:lpstr>Denglisch: Jil Sander</vt:lpstr>
      <vt:lpstr>Aufgaben</vt:lpstr>
    </vt:vector>
  </TitlesOfParts>
  <Company>SnipeR's Redemption Network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Soziolinguistik. Sprachpolitik</dc:title>
  <dc:creator>asus</dc:creator>
  <cp:lastModifiedBy>Katedra</cp:lastModifiedBy>
  <cp:revision>23</cp:revision>
  <dcterms:created xsi:type="dcterms:W3CDTF">2013-11-09T13:55:22Z</dcterms:created>
  <dcterms:modified xsi:type="dcterms:W3CDTF">2016-11-30T14:24:49Z</dcterms:modified>
</cp:coreProperties>
</file>