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61" r:id="rId4"/>
    <p:sldId id="258" r:id="rId5"/>
    <p:sldId id="266" r:id="rId6"/>
    <p:sldId id="262" r:id="rId7"/>
    <p:sldId id="263" r:id="rId8"/>
    <p:sldId id="288" r:id="rId9"/>
    <p:sldId id="269" r:id="rId10"/>
    <p:sldId id="285" r:id="rId11"/>
    <p:sldId id="259" r:id="rId12"/>
    <p:sldId id="270" r:id="rId13"/>
    <p:sldId id="260" r:id="rId14"/>
    <p:sldId id="287" r:id="rId15"/>
    <p:sldId id="286" r:id="rId16"/>
    <p:sldId id="271" r:id="rId17"/>
    <p:sldId id="272" r:id="rId18"/>
    <p:sldId id="268" r:id="rId19"/>
    <p:sldId id="273" r:id="rId20"/>
    <p:sldId id="274" r:id="rId21"/>
    <p:sldId id="275" r:id="rId22"/>
    <p:sldId id="276" r:id="rId23"/>
    <p:sldId id="265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2BBD2-D084-4C39-9F2C-BE1EC06D4883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0BBCE-663F-422F-AA89-A4B9314B01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7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925A-BBCF-4E17-9619-C1A655F037E2}" type="datetime1">
              <a:rPr lang="de-DE" smtClean="0"/>
              <a:t>24.10.2016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7339-46B3-4FF5-B560-793D9AE60888}" type="datetime1">
              <a:rPr lang="de-DE" smtClean="0"/>
              <a:t>24.10.2016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FED7-19F6-479A-B012-E0295B9DFE9A}" type="datetime1">
              <a:rPr lang="de-DE" smtClean="0"/>
              <a:t>24.10.2016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F13A-3915-4410-8A09-7BB96B7F59ED}" type="datetime1">
              <a:rPr lang="de-DE" smtClean="0"/>
              <a:t>24.10.2016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AF44-9C87-42CB-AA90-2B6716A6F99E}" type="datetime1">
              <a:rPr lang="de-DE" smtClean="0"/>
              <a:t>24.10.2016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035C-B53E-412B-AA65-8B1AC809A1C5}" type="datetime1">
              <a:rPr lang="de-DE" smtClean="0"/>
              <a:t>24.10.2016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02A5-A3EA-4639-B0F6-CF0E36F6D196}" type="datetime1">
              <a:rPr lang="de-DE" smtClean="0"/>
              <a:t>24.10.2016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846F-1FA8-4948-B7BC-A8C0846EF189}" type="datetime1">
              <a:rPr lang="de-DE" smtClean="0"/>
              <a:t>24.10.2016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EBC0-8502-4D39-A999-FF90D56E3ACE}" type="datetime1">
              <a:rPr lang="de-DE" smtClean="0"/>
              <a:t>24.10.2016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6287-B75C-4331-8A91-4A2FFAA40305}" type="datetime1">
              <a:rPr lang="de-DE" smtClean="0"/>
              <a:t>24.10.2016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D6746-900C-4071-89C2-E69AA3AF5455}" type="datetime1">
              <a:rPr lang="de-DE" smtClean="0"/>
              <a:t>24.10.2016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1C174-81A0-414A-8071-4A2F2EF9829C}" type="datetime1">
              <a:rPr lang="de-DE" smtClean="0"/>
              <a:t>24.10.2016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05480-01D8-4007-9668-3772FACE5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Calibri" pitchFamily="34" charset="0"/>
              </a:rPr>
              <a:t>So</a:t>
            </a:r>
            <a:r>
              <a:rPr lang="de-DE" b="1" dirty="0" err="1" smtClean="0">
                <a:solidFill>
                  <a:srgbClr val="00B050"/>
                </a:solidFill>
                <a:latin typeface="Calibri" pitchFamily="34" charset="0"/>
              </a:rPr>
              <a:t>ziolinguistik</a:t>
            </a:r>
            <a:r>
              <a:rPr lang="de-DE" b="1" dirty="0" smtClean="0">
                <a:solidFill>
                  <a:srgbClr val="00B050"/>
                </a:solidFill>
                <a:latin typeface="Calibri" pitchFamily="34" charset="0"/>
              </a:rPr>
              <a:t>. </a:t>
            </a:r>
            <a:r>
              <a:rPr lang="en-US" b="1" dirty="0" err="1" smtClean="0">
                <a:solidFill>
                  <a:srgbClr val="00B050"/>
                </a:solidFill>
                <a:latin typeface="Calibri" pitchFamily="34" charset="0"/>
              </a:rPr>
              <a:t>Gerontolekte</a:t>
            </a:r>
            <a:endParaRPr lang="en-US" b="1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>
                <a:latin typeface="Calibri" pitchFamily="34" charset="0"/>
              </a:rPr>
              <a:t>Universität</a:t>
            </a:r>
            <a:r>
              <a:rPr lang="en-US" dirty="0">
                <a:latin typeface="Calibri" pitchFamily="34" charset="0"/>
              </a:rPr>
              <a:t> Vilnius</a:t>
            </a:r>
          </a:p>
          <a:p>
            <a:r>
              <a:rPr lang="en-US" dirty="0" err="1">
                <a:latin typeface="Calibri" pitchFamily="34" charset="0"/>
              </a:rPr>
              <a:t>Lehrstuhl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für</a:t>
            </a:r>
            <a:r>
              <a:rPr lang="en-US" dirty="0">
                <a:latin typeface="Calibri" pitchFamily="34" charset="0"/>
              </a:rPr>
              <a:t> Deutsche </a:t>
            </a:r>
            <a:r>
              <a:rPr lang="en-US" dirty="0" err="1">
                <a:latin typeface="Calibri" pitchFamily="34" charset="0"/>
              </a:rPr>
              <a:t>Philologie</a:t>
            </a:r>
            <a:endParaRPr lang="en-US" dirty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Dr</a:t>
            </a:r>
            <a:r>
              <a:rPr lang="en-US" dirty="0">
                <a:latin typeface="Calibri" pitchFamily="34" charset="0"/>
              </a:rPr>
              <a:t>. Daumantas </a:t>
            </a:r>
            <a:r>
              <a:rPr lang="en-US" dirty="0" err="1">
                <a:latin typeface="Calibri" pitchFamily="34" charset="0"/>
              </a:rPr>
              <a:t>Katinas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Gerontolekte: Jugendsprache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B050"/>
              </a:buClr>
            </a:pPr>
            <a:r>
              <a:rPr lang="de-DE" dirty="0" smtClean="0">
                <a:latin typeface="Vodafone Lt" pitchFamily="34" charset="0"/>
              </a:rPr>
              <a:t>Eine in der mündlichen Rede manifestierte Varietät </a:t>
            </a:r>
            <a:br>
              <a:rPr lang="de-DE" dirty="0" smtClean="0">
                <a:latin typeface="Vodafone Lt" pitchFamily="34" charset="0"/>
              </a:rPr>
            </a:br>
            <a:r>
              <a:rPr lang="de-DE" dirty="0" smtClean="0">
                <a:latin typeface="Vodafone Lt" pitchFamily="34" charset="0"/>
              </a:rPr>
              <a:t>(Ausnahmen: Briefe der Jugendlichen, Werbung)</a:t>
            </a:r>
          </a:p>
          <a:p>
            <a:pPr>
              <a:buNone/>
            </a:pPr>
            <a:r>
              <a:rPr lang="de-DE" dirty="0" smtClean="0">
                <a:latin typeface="Vodafone Lt" pitchFamily="34" charset="0"/>
              </a:rPr>
              <a:t>	</a:t>
            </a:r>
          </a:p>
          <a:p>
            <a:pPr algn="ctr">
              <a:buNone/>
            </a:pPr>
            <a:r>
              <a:rPr lang="de-DE" dirty="0" smtClean="0">
                <a:latin typeface="Vodafone Lt" pitchFamily="34" charset="0"/>
              </a:rPr>
              <a:t>	</a:t>
            </a:r>
            <a:r>
              <a:rPr lang="de-DE" sz="2800" i="1" dirty="0" err="1" smtClean="0">
                <a:solidFill>
                  <a:schemeClr val="bg1">
                    <a:lumMod val="50000"/>
                  </a:schemeClr>
                </a:solidFill>
                <a:latin typeface="Vodafone Lt" pitchFamily="34" charset="0"/>
              </a:rPr>
              <a:t>Votet</a:t>
            </a:r>
            <a:r>
              <a:rPr lang="de-DE" sz="2800" i="1" dirty="0" smtClean="0">
                <a:solidFill>
                  <a:schemeClr val="bg1">
                    <a:lumMod val="50000"/>
                  </a:schemeClr>
                </a:solidFill>
                <a:latin typeface="Vodafone Lt" pitchFamily="34" charset="0"/>
              </a:rPr>
              <a:t> das coolste Oktoberevent und gewinnt mit der TT eines von 3 Raiffeisen Clubsparbüchern im Wert von € 100,- oder 5 x 2 Kinotickets für die </a:t>
            </a:r>
            <a:r>
              <a:rPr lang="de-DE" sz="2800" i="1" dirty="0" err="1" smtClean="0">
                <a:solidFill>
                  <a:schemeClr val="bg1">
                    <a:lumMod val="50000"/>
                  </a:schemeClr>
                </a:solidFill>
                <a:latin typeface="Vodafone Lt" pitchFamily="34" charset="0"/>
              </a:rPr>
              <a:t>Cineplexx</a:t>
            </a:r>
            <a:r>
              <a:rPr lang="de-DE" sz="2800" i="1" dirty="0" smtClean="0">
                <a:solidFill>
                  <a:schemeClr val="bg1">
                    <a:lumMod val="50000"/>
                  </a:schemeClr>
                </a:solidFill>
                <a:latin typeface="Vodafone Lt" pitchFamily="34" charset="0"/>
              </a:rPr>
              <a:t> World“</a:t>
            </a:r>
          </a:p>
          <a:p>
            <a:endParaRPr lang="en-US" dirty="0">
              <a:latin typeface="Vodafone L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6135-21D2-4011-B380-897227649B60}" type="datetime1">
              <a:rPr lang="de-DE" smtClean="0"/>
              <a:t>24.10.2016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Merkmale der Jugendsprache</a:t>
            </a:r>
            <a:endParaRPr lang="en-US" dirty="0">
              <a:solidFill>
                <a:srgbClr val="00B050"/>
              </a:solidFill>
              <a:latin typeface="Vodafone L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400" dirty="0" smtClean="0">
                <a:solidFill>
                  <a:srgbClr val="00B050"/>
                </a:solidFill>
                <a:latin typeface="Vodafone Lt" pitchFamily="34" charset="0"/>
              </a:rPr>
              <a:t>Grüße, Anreden</a:t>
            </a:r>
          </a:p>
          <a:p>
            <a:r>
              <a:rPr lang="de-DE" sz="2400" dirty="0" err="1" smtClean="0">
                <a:solidFill>
                  <a:srgbClr val="00B050"/>
                </a:solidFill>
                <a:latin typeface="Vodafone Lt" pitchFamily="34" charset="0"/>
              </a:rPr>
              <a:t>Spontanität</a:t>
            </a:r>
            <a:r>
              <a:rPr lang="de-DE" sz="2400" dirty="0" smtClean="0">
                <a:solidFill>
                  <a:srgbClr val="00B050"/>
                </a:solidFill>
                <a:latin typeface="Vodafone Lt" pitchFamily="34" charset="0"/>
              </a:rPr>
              <a:t>, Flexibilität </a:t>
            </a:r>
          </a:p>
          <a:p>
            <a:r>
              <a:rPr lang="de-DE" sz="2400" dirty="0" smtClean="0">
                <a:solidFill>
                  <a:srgbClr val="00B050"/>
                </a:solidFill>
                <a:latin typeface="Vodafone Lt" pitchFamily="34" charset="0"/>
              </a:rPr>
              <a:t>Kreativität, farbige </a:t>
            </a:r>
            <a:r>
              <a:rPr lang="de-DE" sz="2400" dirty="0">
                <a:solidFill>
                  <a:srgbClr val="00B050"/>
                </a:solidFill>
                <a:latin typeface="Vodafone Lt" pitchFamily="34" charset="0"/>
              </a:rPr>
              <a:t>Metaphern, Redensarten, </a:t>
            </a:r>
            <a:r>
              <a:rPr lang="de-DE" sz="2400" dirty="0" err="1" smtClean="0">
                <a:solidFill>
                  <a:srgbClr val="00B050"/>
                </a:solidFill>
                <a:latin typeface="Vodafone Lt" pitchFamily="34" charset="0"/>
              </a:rPr>
              <a:t>idiomatisierte</a:t>
            </a:r>
            <a:r>
              <a:rPr lang="de-DE" sz="2400" dirty="0" smtClean="0">
                <a:solidFill>
                  <a:srgbClr val="00B050"/>
                </a:solidFill>
                <a:latin typeface="Vodafone Lt" pitchFamily="34" charset="0"/>
              </a:rPr>
              <a:t> Wendungen, Hyperbolisierung</a:t>
            </a:r>
            <a:r>
              <a:rPr lang="de-DE" sz="2400" dirty="0" smtClean="0">
                <a:latin typeface="Vodafone Lt" pitchFamily="34" charset="0"/>
              </a:rPr>
              <a:t> (</a:t>
            </a:r>
            <a:r>
              <a:rPr lang="de-DE" sz="2400" i="1" dirty="0">
                <a:latin typeface="Vodafone Lt" pitchFamily="34" charset="0"/>
              </a:rPr>
              <a:t>etw. haut längst keinen Piraten mehr </a:t>
            </a:r>
            <a:r>
              <a:rPr lang="de-DE" sz="2400" i="1" dirty="0" smtClean="0">
                <a:latin typeface="Vodafone Lt" pitchFamily="34" charset="0"/>
              </a:rPr>
              <a:t>vom </a:t>
            </a:r>
            <a:r>
              <a:rPr lang="en-US" sz="2400" i="1" dirty="0" err="1" smtClean="0">
                <a:latin typeface="Vodafone Lt" pitchFamily="34" charset="0"/>
              </a:rPr>
              <a:t>Holzbein</a:t>
            </a:r>
            <a:r>
              <a:rPr lang="en-US" sz="2400" i="1" dirty="0" smtClean="0">
                <a:latin typeface="Vodafone Lt" pitchFamily="34" charset="0"/>
              </a:rPr>
              <a:t>, </a:t>
            </a:r>
            <a:r>
              <a:rPr lang="en-US" sz="2400" i="1" dirty="0" err="1" smtClean="0">
                <a:latin typeface="Vodafone Lt" pitchFamily="34" charset="0"/>
              </a:rPr>
              <a:t>ganz</a:t>
            </a:r>
            <a:r>
              <a:rPr lang="en-US" sz="2400" i="1" dirty="0" smtClean="0">
                <a:latin typeface="Vodafone Lt" pitchFamily="34" charset="0"/>
              </a:rPr>
              <a:t> cool </a:t>
            </a:r>
            <a:r>
              <a:rPr lang="en-US" sz="2400" i="1" dirty="0" err="1" smtClean="0">
                <a:latin typeface="Vodafone Lt" pitchFamily="34" charset="0"/>
              </a:rPr>
              <a:t>bleiben</a:t>
            </a:r>
            <a:r>
              <a:rPr lang="en-US" sz="2400" i="1" dirty="0" smtClean="0">
                <a:latin typeface="Vodafone Lt" pitchFamily="34" charset="0"/>
              </a:rPr>
              <a:t>),</a:t>
            </a:r>
            <a:endParaRPr lang="en-US" sz="2400" i="1" dirty="0">
              <a:latin typeface="Vodafone Lt" pitchFamily="34" charset="0"/>
            </a:endParaRPr>
          </a:p>
          <a:p>
            <a:r>
              <a:rPr lang="en-US" sz="2400" dirty="0" smtClean="0">
                <a:solidFill>
                  <a:srgbClr val="00B050"/>
                </a:solidFill>
                <a:latin typeface="Vodafone Lt" pitchFamily="34" charset="0"/>
              </a:rPr>
              <a:t>Anglo-</a:t>
            </a:r>
            <a:r>
              <a:rPr lang="en-US" sz="2400" dirty="0" err="1" smtClean="0">
                <a:solidFill>
                  <a:srgbClr val="00B050"/>
                </a:solidFill>
                <a:latin typeface="Vodafone Lt" pitchFamily="34" charset="0"/>
              </a:rPr>
              <a:t>Amerikanismen</a:t>
            </a:r>
            <a:r>
              <a:rPr lang="en-US" sz="2400" dirty="0" smtClean="0">
                <a:solidFill>
                  <a:srgbClr val="00B050"/>
                </a:solidFill>
                <a:latin typeface="Vodafone Lt" pitchFamily="34" charset="0"/>
              </a:rPr>
              <a:t> </a:t>
            </a:r>
            <a:r>
              <a:rPr lang="en-US" sz="2400" dirty="0" smtClean="0">
                <a:latin typeface="Vodafone Lt" pitchFamily="34" charset="0"/>
              </a:rPr>
              <a:t>(</a:t>
            </a:r>
            <a:r>
              <a:rPr lang="en-US" sz="2400" i="1" dirty="0" err="1">
                <a:latin typeface="Vodafone Lt" pitchFamily="34" charset="0"/>
              </a:rPr>
              <a:t>cooles</a:t>
            </a:r>
            <a:r>
              <a:rPr lang="en-US" sz="2400" i="1" dirty="0">
                <a:latin typeface="Vodafone Lt" pitchFamily="34" charset="0"/>
              </a:rPr>
              <a:t> feeling</a:t>
            </a:r>
            <a:r>
              <a:rPr lang="en-US" sz="2400" i="1" dirty="0" smtClean="0">
                <a:latin typeface="Vodafone Lt" pitchFamily="34" charset="0"/>
              </a:rPr>
              <a:t>),</a:t>
            </a:r>
          </a:p>
          <a:p>
            <a:r>
              <a:rPr lang="de-DE" sz="2400" dirty="0" err="1" smtClean="0">
                <a:solidFill>
                  <a:srgbClr val="00B050"/>
                </a:solidFill>
                <a:latin typeface="Vodafone Lt" pitchFamily="34" charset="0"/>
              </a:rPr>
              <a:t>Modewörter=Wertadjektive</a:t>
            </a:r>
            <a:r>
              <a:rPr lang="de-DE" sz="2400" dirty="0" smtClean="0">
                <a:solidFill>
                  <a:srgbClr val="00B050"/>
                </a:solidFill>
                <a:latin typeface="Vodafone Lt" pitchFamily="34" charset="0"/>
              </a:rPr>
              <a:t> </a:t>
            </a:r>
            <a:r>
              <a:rPr lang="de-DE" sz="2400" dirty="0" smtClean="0">
                <a:latin typeface="Vodafone Lt" pitchFamily="34" charset="0"/>
              </a:rPr>
              <a:t>(</a:t>
            </a:r>
            <a:r>
              <a:rPr lang="de-DE" sz="2400" i="1" dirty="0" err="1" smtClean="0">
                <a:latin typeface="Vodafone Lt" pitchFamily="34" charset="0"/>
              </a:rPr>
              <a:t>abgespaced</a:t>
            </a:r>
            <a:r>
              <a:rPr lang="de-DE" sz="2400" i="1" dirty="0" smtClean="0">
                <a:latin typeface="Vodafone Lt" pitchFamily="34" charset="0"/>
              </a:rPr>
              <a:t>,  </a:t>
            </a:r>
            <a:r>
              <a:rPr lang="de-DE" sz="2400" i="1" dirty="0" err="1" smtClean="0">
                <a:latin typeface="Vodafone Lt" pitchFamily="34" charset="0"/>
              </a:rPr>
              <a:t>chillig</a:t>
            </a:r>
            <a:r>
              <a:rPr lang="de-DE" sz="2400" i="1" dirty="0" smtClean="0">
                <a:latin typeface="Vodafone Lt" pitchFamily="34" charset="0"/>
              </a:rPr>
              <a:t>, stressig, nervig, </a:t>
            </a:r>
            <a:r>
              <a:rPr lang="de-DE" sz="2400" i="1" dirty="0" err="1" smtClean="0">
                <a:latin typeface="Vodafone Lt" pitchFamily="34" charset="0"/>
              </a:rPr>
              <a:t>gefrustet</a:t>
            </a:r>
            <a:r>
              <a:rPr lang="de-DE" sz="2400" i="1" dirty="0" smtClean="0">
                <a:latin typeface="Vodafone Lt" pitchFamily="34" charset="0"/>
              </a:rPr>
              <a:t>, </a:t>
            </a:r>
            <a:r>
              <a:rPr lang="de-DE" sz="2400" i="1" dirty="0" err="1" smtClean="0">
                <a:latin typeface="Vodafone Lt" pitchFamily="34" charset="0"/>
              </a:rPr>
              <a:t>gedisst</a:t>
            </a:r>
            <a:r>
              <a:rPr lang="de-DE" sz="2400" i="1" dirty="0" smtClean="0">
                <a:latin typeface="Vodafone Lt" pitchFamily="34" charset="0"/>
              </a:rPr>
              <a:t>, krass</a:t>
            </a:r>
            <a:r>
              <a:rPr lang="de-DE" sz="2400" dirty="0" smtClean="0">
                <a:latin typeface="Vodafone Lt" pitchFamily="34" charset="0"/>
              </a:rPr>
              <a:t>)</a:t>
            </a:r>
            <a:endParaRPr lang="en-US" sz="2400" dirty="0">
              <a:latin typeface="Vodafone Lt" pitchFamily="34" charset="0"/>
            </a:endParaRPr>
          </a:p>
          <a:p>
            <a:r>
              <a:rPr lang="de-DE" sz="2400" dirty="0" smtClean="0">
                <a:solidFill>
                  <a:srgbClr val="00B050"/>
                </a:solidFill>
                <a:latin typeface="Vodafone Lt" pitchFamily="34" charset="0"/>
              </a:rPr>
              <a:t>besondere Bezeichnungen für Personen </a:t>
            </a:r>
            <a:r>
              <a:rPr lang="de-DE" sz="2400" dirty="0" smtClean="0">
                <a:latin typeface="Vodafone Lt" pitchFamily="34" charset="0"/>
              </a:rPr>
              <a:t>(</a:t>
            </a:r>
            <a:r>
              <a:rPr lang="de-DE" sz="2400" i="1" dirty="0" smtClean="0">
                <a:latin typeface="Vodafone Lt" pitchFamily="34" charset="0"/>
              </a:rPr>
              <a:t>Tussis, Schnecken, dufte Biene und andere Beispiele),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9572-46F1-4978-A53C-155292C799B9}" type="datetime1">
              <a:rPr lang="de-DE" smtClean="0"/>
              <a:t>24.10.2016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Beispiel 1: Synonyme zu „Mädchen“</a:t>
            </a:r>
            <a:endParaRPr lang="en-US" dirty="0">
              <a:solidFill>
                <a:srgbClr val="00B050"/>
              </a:solidFill>
              <a:latin typeface="Vodafone L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de-DE" i="1" dirty="0" smtClean="0">
                <a:latin typeface="Vodafone Lt" pitchFamily="34" charset="0"/>
              </a:rPr>
              <a:t>	</a:t>
            </a:r>
          </a:p>
          <a:p>
            <a:pPr algn="ctr">
              <a:buNone/>
            </a:pPr>
            <a:endParaRPr lang="de-DE" dirty="0" smtClean="0">
              <a:latin typeface="Vodafone Lt" pitchFamily="34" charset="0"/>
            </a:endParaRPr>
          </a:p>
          <a:p>
            <a:pPr algn="ctr">
              <a:buNone/>
            </a:pPr>
            <a:r>
              <a:rPr lang="de-DE" i="1" dirty="0" smtClean="0">
                <a:latin typeface="Vodafone Lt" pitchFamily="34" charset="0"/>
              </a:rPr>
              <a:t>Ische, </a:t>
            </a:r>
            <a:r>
              <a:rPr lang="de-DE" i="1" dirty="0" err="1" smtClean="0">
                <a:latin typeface="Vodafone Lt" pitchFamily="34" charset="0"/>
              </a:rPr>
              <a:t>Brieze</a:t>
            </a:r>
            <a:r>
              <a:rPr lang="de-DE" i="1" dirty="0" smtClean="0">
                <a:latin typeface="Vodafone Lt" pitchFamily="34" charset="0"/>
              </a:rPr>
              <a:t>, </a:t>
            </a:r>
            <a:r>
              <a:rPr lang="de-DE" i="1" dirty="0" err="1" smtClean="0">
                <a:latin typeface="Vodafone Lt" pitchFamily="34" charset="0"/>
              </a:rPr>
              <a:t>Irze</a:t>
            </a:r>
            <a:r>
              <a:rPr lang="de-DE" i="1" dirty="0" smtClean="0">
                <a:latin typeface="Vodafone Lt" pitchFamily="34" charset="0"/>
              </a:rPr>
              <a:t>, </a:t>
            </a:r>
            <a:r>
              <a:rPr lang="de-DE" i="1" dirty="0" err="1" smtClean="0">
                <a:latin typeface="Vodafone Lt" pitchFamily="34" charset="0"/>
              </a:rPr>
              <a:t>Mosse</a:t>
            </a:r>
            <a:r>
              <a:rPr lang="de-DE" i="1" dirty="0" smtClean="0">
                <a:latin typeface="Vodafone Lt" pitchFamily="34" charset="0"/>
              </a:rPr>
              <a:t>, </a:t>
            </a:r>
          </a:p>
          <a:p>
            <a:pPr algn="ctr">
              <a:buNone/>
            </a:pPr>
            <a:r>
              <a:rPr lang="de-DE" i="1" dirty="0" err="1" smtClean="0">
                <a:latin typeface="Vodafone Lt" pitchFamily="34" charset="0"/>
              </a:rPr>
              <a:t>Schramma</a:t>
            </a:r>
            <a:r>
              <a:rPr lang="de-DE" i="1" dirty="0" smtClean="0">
                <a:latin typeface="Vodafone Lt" pitchFamily="34" charset="0"/>
              </a:rPr>
              <a:t>, Kante, Brumme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6162-1C96-41D5-A278-3A2245D6EA4A}" type="datetime1">
              <a:rPr lang="de-DE" smtClean="0"/>
              <a:t>24.10.2016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Merkmale der Jugendsprache</a:t>
            </a:r>
            <a:endParaRPr lang="en-US" dirty="0">
              <a:solidFill>
                <a:srgbClr val="00B050"/>
              </a:solidFill>
              <a:latin typeface="Vodafone L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400" dirty="0" err="1" smtClean="0">
                <a:solidFill>
                  <a:srgbClr val="00B050"/>
                </a:solidFill>
                <a:latin typeface="Vodafone Lt" pitchFamily="34" charset="0"/>
              </a:rPr>
              <a:t>graphostilistische</a:t>
            </a:r>
            <a:r>
              <a:rPr lang="de-DE" sz="2400" dirty="0" smtClean="0">
                <a:solidFill>
                  <a:srgbClr val="00B050"/>
                </a:solidFill>
                <a:latin typeface="Vodafone Lt" pitchFamily="34" charset="0"/>
              </a:rPr>
              <a:t> Mittel, Sprachspielereien </a:t>
            </a:r>
            <a:r>
              <a:rPr lang="de-DE" sz="2400" dirty="0" smtClean="0">
                <a:latin typeface="Vodafone Lt" pitchFamily="34" charset="0"/>
              </a:rPr>
              <a:t>(</a:t>
            </a:r>
            <a:r>
              <a:rPr lang="de-DE" sz="2400" i="1" dirty="0" err="1" smtClean="0">
                <a:latin typeface="Vodafone Lt" pitchFamily="34" charset="0"/>
              </a:rPr>
              <a:t>wAhnsinnig</a:t>
            </a:r>
            <a:r>
              <a:rPr lang="de-DE" sz="2400" dirty="0" smtClean="0">
                <a:latin typeface="Vodafone Lt" pitchFamily="34" charset="0"/>
              </a:rPr>
              <a:t>) </a:t>
            </a:r>
          </a:p>
          <a:p>
            <a:r>
              <a:rPr lang="de-DE" sz="2400" dirty="0" smtClean="0">
                <a:solidFill>
                  <a:srgbClr val="00B050"/>
                </a:solidFill>
                <a:latin typeface="Vodafone Lt" pitchFamily="34" charset="0"/>
              </a:rPr>
              <a:t>Partikeln, Empfindungs- und Emphasewörter, Lautwörterkommunikation, Pausenfüller </a:t>
            </a:r>
            <a:br>
              <a:rPr lang="de-DE" sz="2400" dirty="0" smtClean="0">
                <a:solidFill>
                  <a:srgbClr val="00B050"/>
                </a:solidFill>
                <a:latin typeface="Vodafone Lt" pitchFamily="34" charset="0"/>
              </a:rPr>
            </a:br>
            <a:r>
              <a:rPr lang="de-DE" sz="2400" dirty="0" smtClean="0">
                <a:latin typeface="Vodafone Lt" pitchFamily="34" charset="0"/>
              </a:rPr>
              <a:t>(</a:t>
            </a:r>
            <a:r>
              <a:rPr lang="de-DE" sz="2400" i="1" dirty="0" smtClean="0">
                <a:latin typeface="Vodafone Lt" pitchFamily="34" charset="0"/>
              </a:rPr>
              <a:t>wau, eh, bäh, würg</a:t>
            </a:r>
            <a:r>
              <a:rPr lang="de-DE" sz="2400" dirty="0" smtClean="0">
                <a:latin typeface="Vodafone Lt" pitchFamily="34" charset="0"/>
              </a:rPr>
              <a:t>),</a:t>
            </a:r>
          </a:p>
          <a:p>
            <a:r>
              <a:rPr lang="de-DE" sz="2400" dirty="0" smtClean="0">
                <a:solidFill>
                  <a:srgbClr val="00B050"/>
                </a:solidFill>
                <a:latin typeface="Vodafone Lt" pitchFamily="34" charset="0"/>
              </a:rPr>
              <a:t>Wortbildung</a:t>
            </a:r>
            <a:r>
              <a:rPr lang="de-DE" sz="2400" dirty="0" smtClean="0">
                <a:latin typeface="Vodafone Lt" pitchFamily="34" charset="0"/>
              </a:rPr>
              <a:t> </a:t>
            </a:r>
            <a:r>
              <a:rPr lang="de-DE" sz="2400" i="1" dirty="0" smtClean="0">
                <a:latin typeface="Vodafone Lt" pitchFamily="34" charset="0"/>
              </a:rPr>
              <a:t>(mäßig  </a:t>
            </a:r>
            <a:r>
              <a:rPr lang="de-DE" sz="2400" dirty="0" smtClean="0">
                <a:latin typeface="Vodafone Lt" pitchFamily="34" charset="0"/>
              </a:rPr>
              <a:t>als eines der produktivsten Suffixe: </a:t>
            </a:r>
            <a:r>
              <a:rPr lang="de-DE" sz="2400" i="1" dirty="0" err="1" smtClean="0">
                <a:latin typeface="Vodafone Lt" pitchFamily="34" charset="0"/>
              </a:rPr>
              <a:t>hammermäßig</a:t>
            </a:r>
            <a:r>
              <a:rPr lang="de-DE" sz="2400" dirty="0" smtClean="0">
                <a:latin typeface="Vodafone Lt" pitchFamily="34" charset="0"/>
              </a:rPr>
              <a:t>)</a:t>
            </a:r>
          </a:p>
          <a:p>
            <a:r>
              <a:rPr lang="de-DE" sz="2400" dirty="0" smtClean="0">
                <a:solidFill>
                  <a:srgbClr val="00B050"/>
                </a:solidFill>
                <a:latin typeface="Vodafone Lt" pitchFamily="34" charset="0"/>
              </a:rPr>
              <a:t>häufiger </a:t>
            </a:r>
            <a:r>
              <a:rPr lang="de-DE" sz="2400" dirty="0">
                <a:solidFill>
                  <a:srgbClr val="00B050"/>
                </a:solidFill>
                <a:latin typeface="Vodafone Lt" pitchFamily="34" charset="0"/>
              </a:rPr>
              <a:t>Gebrauch von Schablonen </a:t>
            </a:r>
            <a:r>
              <a:rPr lang="de-DE" sz="2400" dirty="0" smtClean="0">
                <a:solidFill>
                  <a:srgbClr val="00B050"/>
                </a:solidFill>
                <a:latin typeface="Vodafone Lt" pitchFamily="34" charset="0"/>
              </a:rPr>
              <a:t>(</a:t>
            </a:r>
            <a:r>
              <a:rPr lang="de-DE" sz="2400" dirty="0">
                <a:solidFill>
                  <a:srgbClr val="00B050"/>
                </a:solidFill>
                <a:latin typeface="Vodafone Lt" pitchFamily="34" charset="0"/>
              </a:rPr>
              <a:t>Stereotypen)</a:t>
            </a:r>
            <a:r>
              <a:rPr lang="de-DE" sz="2400" dirty="0">
                <a:latin typeface="Vodafone Lt" pitchFamily="34" charset="0"/>
              </a:rPr>
              <a:t>,</a:t>
            </a:r>
          </a:p>
          <a:p>
            <a:r>
              <a:rPr lang="de-DE" sz="2400" dirty="0" smtClean="0">
                <a:solidFill>
                  <a:srgbClr val="00B050"/>
                </a:solidFill>
                <a:latin typeface="Vodafone Lt" pitchFamily="34" charset="0"/>
              </a:rPr>
              <a:t>besondere </a:t>
            </a:r>
            <a:r>
              <a:rPr lang="de-DE" sz="2400" dirty="0">
                <a:solidFill>
                  <a:srgbClr val="00B050"/>
                </a:solidFill>
                <a:latin typeface="Vodafone Lt" pitchFamily="34" charset="0"/>
              </a:rPr>
              <a:t>Realisierung bestimmter Sprechhandlungen </a:t>
            </a:r>
            <a:r>
              <a:rPr lang="de-DE" sz="2400" dirty="0">
                <a:latin typeface="Vodafone Lt" pitchFamily="34" charset="0"/>
              </a:rPr>
              <a:t>(</a:t>
            </a:r>
            <a:r>
              <a:rPr lang="de-DE" sz="2400" i="1" dirty="0">
                <a:latin typeface="Vodafone Lt" pitchFamily="34" charset="0"/>
              </a:rPr>
              <a:t>Grüßen, Ablehnen, </a:t>
            </a:r>
            <a:r>
              <a:rPr lang="de-DE" sz="2400" i="1" dirty="0" smtClean="0">
                <a:latin typeface="Vodafone Lt" pitchFamily="34" charset="0"/>
              </a:rPr>
              <a:t>Drohen, </a:t>
            </a:r>
            <a:r>
              <a:rPr lang="en-US" sz="2400" i="1" dirty="0" err="1" smtClean="0">
                <a:latin typeface="Vodafone Lt" pitchFamily="34" charset="0"/>
              </a:rPr>
              <a:t>Bewundern</a:t>
            </a:r>
            <a:r>
              <a:rPr lang="en-US" sz="2400" i="1" dirty="0">
                <a:latin typeface="Vodafone Lt" pitchFamily="34" charset="0"/>
              </a:rPr>
              <a:t>, </a:t>
            </a:r>
            <a:r>
              <a:rPr lang="en-US" sz="2400" i="1" dirty="0" err="1">
                <a:latin typeface="Vodafone Lt" pitchFamily="34" charset="0"/>
              </a:rPr>
              <a:t>Staunen</a:t>
            </a:r>
            <a:r>
              <a:rPr lang="en-US" sz="2400" i="1" dirty="0">
                <a:latin typeface="Vodafone Lt" pitchFamily="34" charset="0"/>
              </a:rPr>
              <a:t> u</a:t>
            </a:r>
            <a:r>
              <a:rPr lang="en-US" sz="2400" i="1" dirty="0" smtClean="0">
                <a:latin typeface="Vodafone Lt" pitchFamily="34" charset="0"/>
              </a:rPr>
              <a:t>. a.</a:t>
            </a:r>
            <a:r>
              <a:rPr lang="en-US" sz="2400" dirty="0" smtClean="0">
                <a:latin typeface="Vodafone Lt" pitchFamily="34" charset="0"/>
              </a:rPr>
              <a:t>),</a:t>
            </a:r>
            <a:endParaRPr lang="en-US" sz="2400" dirty="0">
              <a:latin typeface="Vodafone Lt" pitchFamily="34" charset="0"/>
            </a:endParaRPr>
          </a:p>
          <a:p>
            <a:r>
              <a:rPr lang="en-US" sz="2400" dirty="0" err="1" smtClean="0">
                <a:solidFill>
                  <a:srgbClr val="00B050"/>
                </a:solidFill>
                <a:latin typeface="Vodafone Lt" pitchFamily="34" charset="0"/>
              </a:rPr>
              <a:t>Stil-Bastelei</a:t>
            </a:r>
            <a:endParaRPr lang="en-US" sz="2400" dirty="0" smtClean="0">
              <a:solidFill>
                <a:srgbClr val="00B050"/>
              </a:solidFill>
              <a:latin typeface="Vodafone Lt" pitchFamily="34" charset="0"/>
            </a:endParaRPr>
          </a:p>
          <a:p>
            <a:r>
              <a:rPr lang="de-DE" sz="2400" dirty="0" smtClean="0">
                <a:solidFill>
                  <a:srgbClr val="00B050"/>
                </a:solidFill>
                <a:latin typeface="Vodafone Lt" pitchFamily="34" charset="0"/>
              </a:rPr>
              <a:t>Abhängigkeit von </a:t>
            </a:r>
            <a:r>
              <a:rPr lang="de-DE" sz="2400" dirty="0" smtClean="0">
                <a:latin typeface="Vodafone Lt" pitchFamily="34" charset="0"/>
              </a:rPr>
              <a:t>der Region, Generation, vom Zeitalter</a:t>
            </a:r>
            <a:endParaRPr lang="en-US" sz="2400" dirty="0">
              <a:latin typeface="Vodafone L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FD580-CA78-4520-973F-DBA8BEB75C6D}" type="datetime1">
              <a:rPr lang="de-DE" smtClean="0"/>
              <a:t>24.10.2016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Merkmale der Jugendsprache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kurze, knappe Sätze</a:t>
            </a:r>
          </a:p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Fehlen an Artikeln, Präpositionen</a:t>
            </a:r>
          </a:p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keine langen Erzählungen</a:t>
            </a:r>
          </a:p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Einfluss des Fernsehens, der Werbung, der Musik</a:t>
            </a:r>
          </a:p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besondere Ausdrücke in jugendlich dominierten Sachbereichen wie Popmusik</a:t>
            </a:r>
            <a:r>
              <a:rPr lang="de-DE" dirty="0" smtClean="0">
                <a:latin typeface="Vodafone Lt" pitchFamily="34" charset="0"/>
              </a:rPr>
              <a:t> </a:t>
            </a:r>
            <a:r>
              <a:rPr lang="de-DE" i="1" dirty="0" smtClean="0">
                <a:latin typeface="Vodafone Lt" pitchFamily="34" charset="0"/>
              </a:rPr>
              <a:t>(saugeil, oberaffengeil, macht Spaß),</a:t>
            </a:r>
          </a:p>
          <a:p>
            <a:r>
              <a:rPr lang="de-DE" dirty="0" err="1" smtClean="0">
                <a:solidFill>
                  <a:srgbClr val="00B050"/>
                </a:solidFill>
                <a:latin typeface="Vodafone Lt" pitchFamily="34" charset="0"/>
              </a:rPr>
              <a:t>Vulgarismen</a:t>
            </a:r>
            <a:r>
              <a:rPr lang="de-DE" dirty="0" smtClean="0">
                <a:latin typeface="Vodafone Lt" pitchFamily="34" charset="0"/>
              </a:rPr>
              <a:t> als Abgrenzung von der Erwachsenensprache </a:t>
            </a:r>
            <a:r>
              <a:rPr lang="de-DE" i="1" dirty="0" smtClean="0">
                <a:latin typeface="Vodafone Lt" pitchFamily="34" charset="0"/>
              </a:rPr>
              <a:t>(scheiße, ficken)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8D82-5CDF-4E14-AF82-7ACDC9EBFDD9}" type="datetime1">
              <a:rPr lang="de-DE" smtClean="0"/>
              <a:t>24.10.2016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Beispiel 2: Gespräch auf dem Sommercamp</a:t>
            </a:r>
            <a:endParaRPr lang="en-US" dirty="0">
              <a:solidFill>
                <a:srgbClr val="00B050"/>
              </a:solidFill>
              <a:latin typeface="Vodafone L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786346"/>
          </a:xfrm>
        </p:spPr>
        <p:txBody>
          <a:bodyPr>
            <a:normAutofit fontScale="62500" lnSpcReduction="20000"/>
          </a:bodyPr>
          <a:lstStyle/>
          <a:p>
            <a:r>
              <a:rPr lang="de-DE" dirty="0" smtClean="0">
                <a:latin typeface="Vodafone Lt" pitchFamily="34" charset="0"/>
              </a:rPr>
              <a:t>001 S1: IF </a:t>
            </a:r>
            <a:r>
              <a:rPr lang="de-DE" dirty="0" err="1" smtClean="0">
                <a:latin typeface="Vodafone Lt" pitchFamily="34" charset="0"/>
              </a:rPr>
              <a:t>yA</a:t>
            </a:r>
            <a:r>
              <a:rPr lang="de-DE" dirty="0" smtClean="0">
                <a:latin typeface="Vodafone Lt" pitchFamily="34" charset="0"/>
              </a:rPr>
              <a:t> m:: ((Anfang eines </a:t>
            </a:r>
            <a:r>
              <a:rPr lang="de-DE" dirty="0" err="1" smtClean="0">
                <a:latin typeface="Vodafone Lt" pitchFamily="34" charset="0"/>
              </a:rPr>
              <a:t>engli-schen</a:t>
            </a:r>
            <a:r>
              <a:rPr lang="de-DE" dirty="0" smtClean="0">
                <a:latin typeface="Vodafone Lt" pitchFamily="34" charset="0"/>
              </a:rPr>
              <a:t> Raps, der abgebrochen wird))</a:t>
            </a:r>
            <a:endParaRPr lang="en-US" dirty="0" smtClean="0">
              <a:latin typeface="Vodafone Lt" pitchFamily="34" charset="0"/>
            </a:endParaRPr>
          </a:p>
          <a:p>
            <a:r>
              <a:rPr lang="de-DE" dirty="0" smtClean="0">
                <a:latin typeface="Vodafone Lt" pitchFamily="34" charset="0"/>
              </a:rPr>
              <a:t>002 Sa: </a:t>
            </a:r>
            <a:r>
              <a:rPr lang="de-DE" dirty="0" err="1" smtClean="0">
                <a:latin typeface="Vodafone Lt" pitchFamily="34" charset="0"/>
              </a:rPr>
              <a:t>vaA:sch</a:t>
            </a:r>
            <a:r>
              <a:rPr lang="de-DE" dirty="0" smtClean="0">
                <a:latin typeface="Vodafone Lt" pitchFamily="34" charset="0"/>
              </a:rPr>
              <a:t> mich </a:t>
            </a:r>
            <a:r>
              <a:rPr lang="de-DE" dirty="0" err="1" smtClean="0">
                <a:latin typeface="Vodafone Lt" pitchFamily="34" charset="0"/>
              </a:rPr>
              <a:t>nich</a:t>
            </a:r>
            <a:r>
              <a:rPr lang="de-DE" dirty="0" smtClean="0">
                <a:latin typeface="Vodafone Lt" pitchFamily="34" charset="0"/>
              </a:rPr>
              <a:t> (-) einfach </a:t>
            </a:r>
            <a:r>
              <a:rPr lang="de-DE" dirty="0" err="1" smtClean="0">
                <a:latin typeface="Vodafone Lt" pitchFamily="34" charset="0"/>
              </a:rPr>
              <a:t>ru-hich</a:t>
            </a:r>
            <a:r>
              <a:rPr lang="de-DE" dirty="0" smtClean="0">
                <a:latin typeface="Vodafone Lt" pitchFamily="34" charset="0"/>
              </a:rPr>
              <a:t> sein okay?</a:t>
            </a:r>
            <a:endParaRPr lang="en-US" dirty="0" smtClean="0">
              <a:latin typeface="Vodafone Lt" pitchFamily="34" charset="0"/>
            </a:endParaRPr>
          </a:p>
          <a:p>
            <a:r>
              <a:rPr lang="de-DE" dirty="0" smtClean="0">
                <a:latin typeface="Vodafone Lt" pitchFamily="34" charset="0"/>
              </a:rPr>
              <a:t>003 schlaft </a:t>
            </a:r>
            <a:r>
              <a:rPr lang="de-DE" dirty="0" err="1" smtClean="0">
                <a:latin typeface="Vodafone Lt" pitchFamily="34" charset="0"/>
              </a:rPr>
              <a:t>jetz</a:t>
            </a:r>
            <a:r>
              <a:rPr lang="de-DE" dirty="0" smtClean="0">
                <a:latin typeface="Vodafone Lt" pitchFamily="34" charset="0"/>
              </a:rPr>
              <a:t>;</a:t>
            </a:r>
            <a:endParaRPr lang="en-US" dirty="0" smtClean="0">
              <a:latin typeface="Vodafone Lt" pitchFamily="34" charset="0"/>
            </a:endParaRPr>
          </a:p>
          <a:p>
            <a:r>
              <a:rPr lang="de-DE" dirty="0" smtClean="0">
                <a:latin typeface="Vodafone Lt" pitchFamily="34" charset="0"/>
              </a:rPr>
              <a:t>004 S1: ((Geräusch: Pistole oder Trommel))</a:t>
            </a:r>
            <a:endParaRPr lang="en-US" dirty="0" smtClean="0">
              <a:latin typeface="Vodafone Lt" pitchFamily="34" charset="0"/>
            </a:endParaRPr>
          </a:p>
          <a:p>
            <a:r>
              <a:rPr lang="de-DE" dirty="0" smtClean="0">
                <a:latin typeface="Vodafone Lt" pitchFamily="34" charset="0"/>
              </a:rPr>
              <a:t>005 S3: [</a:t>
            </a:r>
            <a:r>
              <a:rPr lang="de-DE" dirty="0" err="1" smtClean="0">
                <a:latin typeface="Vodafone Lt" pitchFamily="34" charset="0"/>
              </a:rPr>
              <a:t>schEiße</a:t>
            </a:r>
            <a:r>
              <a:rPr lang="de-DE" dirty="0" smtClean="0">
                <a:latin typeface="Vodafone Lt" pitchFamily="34" charset="0"/>
              </a:rPr>
              <a:t>]((flüstert)) steht der </a:t>
            </a:r>
            <a:r>
              <a:rPr lang="de-DE" dirty="0" err="1" smtClean="0">
                <a:latin typeface="Vodafone Lt" pitchFamily="34" charset="0"/>
              </a:rPr>
              <a:t>hintam</a:t>
            </a:r>
            <a:r>
              <a:rPr lang="de-DE" dirty="0" smtClean="0">
                <a:latin typeface="Vodafone Lt" pitchFamily="34" charset="0"/>
              </a:rPr>
              <a:t> zelt rum?</a:t>
            </a:r>
            <a:endParaRPr lang="en-US" dirty="0" smtClean="0">
              <a:latin typeface="Vodafone Lt" pitchFamily="34" charset="0"/>
            </a:endParaRPr>
          </a:p>
          <a:p>
            <a:r>
              <a:rPr lang="de-DE" dirty="0" smtClean="0">
                <a:latin typeface="Vodafone Lt" pitchFamily="34" charset="0"/>
              </a:rPr>
              <a:t>006 S2: [(--)was?]</a:t>
            </a:r>
            <a:endParaRPr lang="en-US" dirty="0" smtClean="0">
              <a:latin typeface="Vodafone Lt" pitchFamily="34" charset="0"/>
            </a:endParaRPr>
          </a:p>
          <a:p>
            <a:r>
              <a:rPr lang="de-DE" dirty="0" smtClean="0">
                <a:latin typeface="Vodafone Lt" pitchFamily="34" charset="0"/>
              </a:rPr>
              <a:t>007 S1:[</a:t>
            </a:r>
            <a:r>
              <a:rPr lang="de-DE" dirty="0" err="1" smtClean="0">
                <a:latin typeface="Vodafone Lt" pitchFamily="34" charset="0"/>
              </a:rPr>
              <a:t>SAscha</a:t>
            </a:r>
            <a:r>
              <a:rPr lang="de-DE" dirty="0" smtClean="0">
                <a:latin typeface="Vodafone Lt" pitchFamily="34" charset="0"/>
              </a:rPr>
              <a:t>?]</a:t>
            </a:r>
            <a:endParaRPr lang="en-US" dirty="0" smtClean="0">
              <a:latin typeface="Vodafone Lt" pitchFamily="34" charset="0"/>
            </a:endParaRPr>
          </a:p>
          <a:p>
            <a:r>
              <a:rPr lang="de-DE" dirty="0" smtClean="0">
                <a:latin typeface="Vodafone Lt" pitchFamily="34" charset="0"/>
              </a:rPr>
              <a:t>008 Sa: [du bist </a:t>
            </a:r>
            <a:r>
              <a:rPr lang="de-DE" dirty="0" err="1" smtClean="0">
                <a:latin typeface="Vodafone Lt" pitchFamily="34" charset="0"/>
              </a:rPr>
              <a:t>nächsta</a:t>
            </a:r>
            <a:r>
              <a:rPr lang="de-DE" dirty="0" smtClean="0">
                <a:latin typeface="Vodafone Lt" pitchFamily="34" charset="0"/>
              </a:rPr>
              <a:t> (.) also halt die </a:t>
            </a:r>
            <a:r>
              <a:rPr lang="de-DE" dirty="0" err="1" smtClean="0">
                <a:latin typeface="Vodafone Lt" pitchFamily="34" charset="0"/>
              </a:rPr>
              <a:t>backn</a:t>
            </a:r>
            <a:r>
              <a:rPr lang="de-DE" dirty="0" smtClean="0">
                <a:latin typeface="Vodafone Lt" pitchFamily="34" charset="0"/>
              </a:rPr>
              <a:t>;]</a:t>
            </a:r>
            <a:endParaRPr lang="en-US" dirty="0" smtClean="0">
              <a:latin typeface="Vodafone Lt" pitchFamily="34" charset="0"/>
            </a:endParaRPr>
          </a:p>
          <a:p>
            <a:r>
              <a:rPr lang="de-DE" dirty="0" smtClean="0">
                <a:latin typeface="Vodafone Lt" pitchFamily="34" charset="0"/>
              </a:rPr>
              <a:t>009 S2: </a:t>
            </a:r>
            <a:r>
              <a:rPr lang="de-DE" dirty="0" err="1" smtClean="0">
                <a:latin typeface="Vodafone Lt" pitchFamily="34" charset="0"/>
              </a:rPr>
              <a:t>SAscha</a:t>
            </a:r>
            <a:r>
              <a:rPr lang="de-DE" dirty="0" smtClean="0">
                <a:latin typeface="Vodafone Lt" pitchFamily="34" charset="0"/>
              </a:rPr>
              <a:t> du </a:t>
            </a:r>
            <a:r>
              <a:rPr lang="de-DE" dirty="0" err="1" smtClean="0">
                <a:latin typeface="Vodafone Lt" pitchFamily="34" charset="0"/>
              </a:rPr>
              <a:t>tOy</a:t>
            </a:r>
            <a:r>
              <a:rPr lang="de-DE" dirty="0" smtClean="0">
                <a:latin typeface="Vodafone Lt" pitchFamily="34" charset="0"/>
              </a:rPr>
              <a:t>:</a:t>
            </a:r>
            <a:endParaRPr lang="en-US" dirty="0" smtClean="0">
              <a:latin typeface="Vodafone Lt" pitchFamily="34" charset="0"/>
            </a:endParaRPr>
          </a:p>
          <a:p>
            <a:r>
              <a:rPr lang="de-DE" dirty="0" smtClean="0">
                <a:latin typeface="Vodafone Lt" pitchFamily="34" charset="0"/>
              </a:rPr>
              <a:t>010 Sa: </a:t>
            </a:r>
            <a:r>
              <a:rPr lang="de-DE" dirty="0" err="1" smtClean="0">
                <a:latin typeface="Vodafone Lt" pitchFamily="34" charset="0"/>
              </a:rPr>
              <a:t>watt</a:t>
            </a:r>
            <a:r>
              <a:rPr lang="de-DE" dirty="0" smtClean="0">
                <a:latin typeface="Vodafone Lt" pitchFamily="34" charset="0"/>
              </a:rPr>
              <a:t>?</a:t>
            </a:r>
            <a:endParaRPr lang="en-US" dirty="0" smtClean="0">
              <a:latin typeface="Vodafone Lt" pitchFamily="34" charset="0"/>
            </a:endParaRPr>
          </a:p>
          <a:p>
            <a:r>
              <a:rPr lang="de-DE" dirty="0" smtClean="0">
                <a:latin typeface="Vodafone Lt" pitchFamily="34" charset="0"/>
              </a:rPr>
              <a:t>011 Sa1: </a:t>
            </a:r>
            <a:r>
              <a:rPr lang="de-DE" dirty="0" err="1" smtClean="0">
                <a:latin typeface="Vodafone Lt" pitchFamily="34" charset="0"/>
              </a:rPr>
              <a:t>SAscha</a:t>
            </a:r>
            <a:r>
              <a:rPr lang="de-DE" dirty="0" smtClean="0">
                <a:latin typeface="Vodafone Lt" pitchFamily="34" charset="0"/>
              </a:rPr>
              <a:t> du </a:t>
            </a:r>
            <a:r>
              <a:rPr lang="de-DE" dirty="0" err="1" smtClean="0">
                <a:latin typeface="Vodafone Lt" pitchFamily="34" charset="0"/>
              </a:rPr>
              <a:t>trOll</a:t>
            </a:r>
            <a:r>
              <a:rPr lang="de-DE" dirty="0" smtClean="0">
                <a:latin typeface="Vodafone Lt" pitchFamily="34" charset="0"/>
              </a:rPr>
              <a:t>:</a:t>
            </a:r>
            <a:endParaRPr lang="en-US" dirty="0" smtClean="0">
              <a:latin typeface="Vodafone Lt" pitchFamily="34" charset="0"/>
            </a:endParaRPr>
          </a:p>
          <a:p>
            <a:r>
              <a:rPr lang="de-DE" dirty="0" smtClean="0">
                <a:latin typeface="Vodafone Lt" pitchFamily="34" charset="0"/>
              </a:rPr>
              <a:t>012 Sa: [wer nennt dich </a:t>
            </a:r>
            <a:r>
              <a:rPr lang="de-DE" dirty="0" err="1" smtClean="0">
                <a:latin typeface="Vodafone Lt" pitchFamily="34" charset="0"/>
              </a:rPr>
              <a:t>hia</a:t>
            </a:r>
            <a:r>
              <a:rPr lang="de-DE" dirty="0" smtClean="0">
                <a:latin typeface="Vodafone Lt" pitchFamily="34" charset="0"/>
              </a:rPr>
              <a:t> voll]</a:t>
            </a:r>
            <a:endParaRPr lang="en-US" dirty="0" smtClean="0">
              <a:latin typeface="Vodafone Lt" pitchFamily="34" charset="0"/>
            </a:endParaRPr>
          </a:p>
          <a:p>
            <a:r>
              <a:rPr lang="de-DE" dirty="0" smtClean="0">
                <a:latin typeface="Vodafone Lt" pitchFamily="34" charset="0"/>
              </a:rPr>
              <a:t>013 S3: [</a:t>
            </a:r>
            <a:r>
              <a:rPr lang="de-DE" dirty="0" err="1" smtClean="0">
                <a:latin typeface="Vodafone Lt" pitchFamily="34" charset="0"/>
              </a:rPr>
              <a:t>SAscha</a:t>
            </a:r>
            <a:r>
              <a:rPr lang="de-DE" dirty="0" smtClean="0">
                <a:latin typeface="Vodafone Lt" pitchFamily="34" charset="0"/>
              </a:rPr>
              <a:t> du keck]</a:t>
            </a:r>
            <a:endParaRPr lang="en-US" dirty="0" smtClean="0">
              <a:latin typeface="Vodafone Lt" pitchFamily="34" charset="0"/>
            </a:endParaRPr>
          </a:p>
          <a:p>
            <a:r>
              <a:rPr lang="de-DE" dirty="0" smtClean="0">
                <a:latin typeface="Vodafone Lt" pitchFamily="34" charset="0"/>
              </a:rPr>
              <a:t>014 S1: </a:t>
            </a:r>
            <a:r>
              <a:rPr lang="de-DE" dirty="0" err="1" smtClean="0">
                <a:latin typeface="Vodafone Lt" pitchFamily="34" charset="0"/>
              </a:rPr>
              <a:t>SAscha</a:t>
            </a:r>
            <a:r>
              <a:rPr lang="de-DE" dirty="0" smtClean="0">
                <a:latin typeface="Vodafone Lt" pitchFamily="34" charset="0"/>
              </a:rPr>
              <a:t> du </a:t>
            </a:r>
            <a:r>
              <a:rPr lang="de-DE" dirty="0" err="1" smtClean="0">
                <a:latin typeface="Vodafone Lt" pitchFamily="34" charset="0"/>
              </a:rPr>
              <a:t>GOCKel</a:t>
            </a:r>
            <a:r>
              <a:rPr lang="de-DE" dirty="0" smtClean="0">
                <a:latin typeface="Vodafone Lt" pitchFamily="34" charset="0"/>
              </a:rPr>
              <a:t>;</a:t>
            </a:r>
            <a:endParaRPr lang="en-US" dirty="0" smtClean="0">
              <a:latin typeface="Vodafone Lt" pitchFamily="34" charset="0"/>
            </a:endParaRPr>
          </a:p>
          <a:p>
            <a:r>
              <a:rPr lang="de-DE" dirty="0" smtClean="0">
                <a:latin typeface="Vodafone Lt" pitchFamily="34" charset="0"/>
              </a:rPr>
              <a:t>015 Sa: </a:t>
            </a:r>
            <a:r>
              <a:rPr lang="de-DE" dirty="0" err="1" smtClean="0">
                <a:latin typeface="Vodafone Lt" pitchFamily="34" charset="0"/>
              </a:rPr>
              <a:t>ia</a:t>
            </a:r>
            <a:r>
              <a:rPr lang="de-DE" dirty="0" smtClean="0">
                <a:latin typeface="Vodafone Lt" pitchFamily="34" charset="0"/>
              </a:rPr>
              <a:t>: el </a:t>
            </a:r>
            <a:r>
              <a:rPr lang="de-DE" dirty="0" err="1" smtClean="0">
                <a:latin typeface="Vodafone Lt" pitchFamily="34" charset="0"/>
              </a:rPr>
              <a:t>bandi</a:t>
            </a:r>
            <a:r>
              <a:rPr lang="de-DE" dirty="0" smtClean="0">
                <a:latin typeface="Vodafone Lt" pitchFamily="34" charset="0"/>
              </a:rPr>
              <a:t> ((Al Bundy)) </a:t>
            </a:r>
            <a:r>
              <a:rPr lang="de-DE" dirty="0" err="1" smtClean="0">
                <a:latin typeface="Vodafone Lt" pitchFamily="34" charset="0"/>
              </a:rPr>
              <a:t>kinda</a:t>
            </a:r>
            <a:r>
              <a:rPr lang="de-DE" dirty="0" smtClean="0">
                <a:latin typeface="Vodafone Lt" pitchFamily="34" charset="0"/>
              </a:rPr>
              <a:t>:[8]</a:t>
            </a:r>
            <a:endParaRPr lang="en-US" dirty="0" smtClean="0">
              <a:latin typeface="Vodafone L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18E3E-7D10-4370-A497-33B286B248C4}" type="datetime1">
              <a:rPr lang="de-DE" smtClean="0"/>
              <a:t>24.10.2016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471726" cy="6011882"/>
          </a:xfrm>
        </p:spPr>
        <p:txBody>
          <a:bodyPr>
            <a:normAutofit/>
          </a:bodyPr>
          <a:lstStyle/>
          <a:p>
            <a:pPr algn="l"/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Beispiel 3:</a:t>
            </a:r>
            <a:b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</a:br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Gespräch zweier 16-Jähriger</a:t>
            </a:r>
            <a:endParaRPr lang="en-US" dirty="0">
              <a:solidFill>
                <a:srgbClr val="00B050"/>
              </a:solidFill>
              <a:latin typeface="Vodafone L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6087"/>
            <a:ext cx="6015057" cy="685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FD801-FCAC-45BF-8306-EB78DA343ECC}" type="datetime1">
              <a:rPr lang="de-DE" smtClean="0"/>
              <a:t>24.10.2016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Beispiel 4: Stephan Raab (VIVA)</a:t>
            </a:r>
            <a:endParaRPr lang="en-US" dirty="0">
              <a:solidFill>
                <a:srgbClr val="00B050"/>
              </a:solidFill>
              <a:latin typeface="Vodafone L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225822"/>
            <a:ext cx="6499239" cy="5133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0164-296F-4D68-8513-86987C8DC2F6}" type="datetime1">
              <a:rPr lang="de-DE" smtClean="0"/>
              <a:t>24.10.2016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Jugendsprache: Studentensprache	</a:t>
            </a:r>
            <a:endParaRPr lang="en-US" dirty="0">
              <a:solidFill>
                <a:srgbClr val="00B050"/>
              </a:solidFill>
              <a:latin typeface="Vodafone L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Bezeichnungen für Personen</a:t>
            </a:r>
            <a:b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</a:br>
            <a:r>
              <a:rPr lang="de-DE" sz="2400" i="1" dirty="0" err="1" smtClean="0">
                <a:latin typeface="Vodafone Lt" pitchFamily="34" charset="0"/>
              </a:rPr>
              <a:t>Prof</a:t>
            </a:r>
            <a:r>
              <a:rPr lang="de-DE" sz="2400" i="1" dirty="0" smtClean="0">
                <a:latin typeface="Vodafone Lt" pitchFamily="34" charset="0"/>
              </a:rPr>
              <a:t> – Professor, </a:t>
            </a:r>
            <a:r>
              <a:rPr lang="de-DE" sz="2400" i="1" dirty="0" err="1" smtClean="0">
                <a:latin typeface="Vodafone Lt" pitchFamily="34" charset="0"/>
              </a:rPr>
              <a:t>Assi</a:t>
            </a:r>
            <a:r>
              <a:rPr lang="de-DE" sz="2400" i="1" dirty="0" smtClean="0">
                <a:latin typeface="Vodafone Lt" pitchFamily="34" charset="0"/>
              </a:rPr>
              <a:t> – Assistent, Demo – Demonstration, Info – Informationsblatt, Hiwi – Hilfsassistent, </a:t>
            </a:r>
            <a:r>
              <a:rPr lang="de-DE" sz="2400" i="1" dirty="0" err="1" smtClean="0">
                <a:latin typeface="Vodafone Lt" pitchFamily="34" charset="0"/>
              </a:rPr>
              <a:t>Prope</a:t>
            </a:r>
            <a:r>
              <a:rPr lang="de-DE" sz="2400" i="1" dirty="0" smtClean="0">
                <a:latin typeface="Vodafone Lt" pitchFamily="34" charset="0"/>
              </a:rPr>
              <a:t> – Propädeutik</a:t>
            </a:r>
            <a:endParaRPr lang="de-DE" dirty="0" smtClean="0">
              <a:latin typeface="Vodafone Lt" pitchFamily="34" charset="0"/>
            </a:endParaRPr>
          </a:p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Abkürzungen</a:t>
            </a:r>
          </a:p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Unsicherheitspartikeln</a:t>
            </a:r>
          </a:p>
          <a:p>
            <a:pPr>
              <a:buNone/>
            </a:pPr>
            <a:r>
              <a:rPr lang="de-DE" dirty="0" smtClean="0">
                <a:latin typeface="Vodafone Lt" pitchFamily="34" charset="0"/>
              </a:rPr>
              <a:t>	</a:t>
            </a:r>
            <a:r>
              <a:rPr lang="de-DE" sz="2400" i="1" dirty="0" smtClean="0">
                <a:latin typeface="Vodafone Lt" pitchFamily="34" charset="0"/>
              </a:rPr>
              <a:t>irgendwie, quasi, oder so, also, und so</a:t>
            </a:r>
            <a:endParaRPr lang="de-DE" dirty="0" smtClean="0">
              <a:latin typeface="Vodafone Lt" pitchFamily="34" charset="0"/>
            </a:endParaRPr>
          </a:p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die „magischen Abstrakta“</a:t>
            </a:r>
          </a:p>
          <a:p>
            <a:pPr>
              <a:buNone/>
            </a:pPr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	</a:t>
            </a:r>
            <a:r>
              <a:rPr lang="de-DE" sz="2400" i="1" dirty="0" smtClean="0">
                <a:latin typeface="Vodafone Lt" pitchFamily="34" charset="0"/>
              </a:rPr>
              <a:t>Freundschaft – Beziehung, Ärger – Frustration, lernen - internalisieren</a:t>
            </a:r>
            <a:endParaRPr lang="en-US" dirty="0">
              <a:latin typeface="Vodafone L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00F9-910B-4B31-89AB-06D5050B1E2E}" type="datetime1">
              <a:rPr lang="de-DE" smtClean="0"/>
              <a:t>24.10.2016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Gerontolekte: Seniorensprache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>
              <a:solidFill>
                <a:srgbClr val="00B050"/>
              </a:solidFill>
              <a:latin typeface="Vodafone Lt" pitchFamily="34" charset="0"/>
            </a:endParaRPr>
          </a:p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mangelnde Untersuchungen </a:t>
            </a:r>
            <a:r>
              <a:rPr lang="de-DE" dirty="0" smtClean="0">
                <a:latin typeface="Vodafone Lt" pitchFamily="34" charset="0"/>
              </a:rPr>
              <a:t>der Seniorensprache</a:t>
            </a:r>
            <a:r>
              <a:rPr lang="en-US" dirty="0" smtClean="0">
                <a:latin typeface="Vodafone Lt" pitchFamily="34" charset="0"/>
              </a:rPr>
              <a:t> in Deutschland, </a:t>
            </a:r>
            <a:r>
              <a:rPr lang="de-DE" dirty="0" smtClean="0">
                <a:latin typeface="Vodafone Lt" pitchFamily="34" charset="0"/>
              </a:rPr>
              <a:t>anders</a:t>
            </a:r>
            <a:r>
              <a:rPr lang="en-US" dirty="0" smtClean="0">
                <a:latin typeface="Vodafone Lt" pitchFamily="34" charset="0"/>
              </a:rPr>
              <a:t> </a:t>
            </a:r>
            <a:r>
              <a:rPr lang="en-US" dirty="0" err="1" smtClean="0">
                <a:latin typeface="Vodafone Lt" pitchFamily="34" charset="0"/>
              </a:rPr>
              <a:t>als</a:t>
            </a:r>
            <a:r>
              <a:rPr lang="en-US" dirty="0" smtClean="0">
                <a:latin typeface="Vodafone Lt" pitchFamily="34" charset="0"/>
              </a:rPr>
              <a:t> in </a:t>
            </a:r>
            <a:r>
              <a:rPr lang="en-US" dirty="0" err="1" smtClean="0">
                <a:latin typeface="Vodafone Lt" pitchFamily="34" charset="0"/>
              </a:rPr>
              <a:t>Großbritannien</a:t>
            </a:r>
            <a:r>
              <a:rPr lang="en-US" dirty="0" smtClean="0">
                <a:latin typeface="Vodafone Lt" pitchFamily="34" charset="0"/>
              </a:rPr>
              <a:t> und in den USA</a:t>
            </a:r>
          </a:p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verschiedene Auffassungen </a:t>
            </a:r>
            <a:r>
              <a:rPr lang="de-DE" dirty="0" smtClean="0">
                <a:latin typeface="Vodafone Lt" pitchFamily="34" charset="0"/>
              </a:rPr>
              <a:t>von „Alter“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9F3B-662C-422A-A2A2-ACD593457CE8}" type="datetime1">
              <a:rPr lang="de-DE" smtClean="0"/>
              <a:t>24.10.2016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Begriff</a:t>
            </a:r>
            <a:endParaRPr lang="en-US" dirty="0">
              <a:solidFill>
                <a:srgbClr val="00B050"/>
              </a:solidFill>
              <a:latin typeface="Vodafone L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>
              <a:solidFill>
                <a:srgbClr val="00B050"/>
              </a:solidFill>
              <a:latin typeface="Vodafone Lt" pitchFamily="34" charset="0"/>
            </a:endParaRPr>
          </a:p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Synonyme Begriffe</a:t>
            </a:r>
            <a:r>
              <a:rPr lang="de-DE" dirty="0" smtClean="0">
                <a:latin typeface="Vodafone Lt" pitchFamily="34" charset="0"/>
              </a:rPr>
              <a:t>: </a:t>
            </a:r>
          </a:p>
          <a:p>
            <a:pPr>
              <a:buNone/>
            </a:pPr>
            <a:r>
              <a:rPr lang="de-DE" dirty="0" smtClean="0">
                <a:latin typeface="Vodafone Lt" pitchFamily="34" charset="0"/>
              </a:rPr>
              <a:t>	altersspezifische Varietäten, </a:t>
            </a:r>
            <a:r>
              <a:rPr lang="de-DE" dirty="0" err="1" smtClean="0">
                <a:latin typeface="Vodafone Lt" pitchFamily="34" charset="0"/>
              </a:rPr>
              <a:t>transitorische</a:t>
            </a:r>
            <a:r>
              <a:rPr lang="de-DE" dirty="0" smtClean="0">
                <a:latin typeface="Vodafone Lt" pitchFamily="34" charset="0"/>
              </a:rPr>
              <a:t> Soziolekte, soziales Alter, Lebensalter-Sprachen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Soziolinguistik</a:t>
            </a:r>
            <a:r>
              <a:rPr lang="en-US" dirty="0" smtClean="0"/>
              <a:t>. Gerontolekte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C5EA7-5635-4975-BEBC-03EA8B7E11DF}" type="datetime1">
              <a:rPr lang="de-DE" smtClean="0"/>
              <a:t>24.10.2016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Gerontolekte: Seniorensprache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Alter als numerische Größen </a:t>
            </a:r>
            <a:r>
              <a:rPr lang="de-DE" dirty="0" smtClean="0">
                <a:latin typeface="Vodafone Lt" pitchFamily="34" charset="0"/>
              </a:rPr>
              <a:t>(lineare, chronologisch-numerische Auffassung: </a:t>
            </a:r>
            <a:r>
              <a:rPr lang="de-DE" i="1" dirty="0" smtClean="0">
                <a:latin typeface="Vodafone Lt" pitchFamily="34" charset="0"/>
              </a:rPr>
              <a:t>Mit 60 ist man noch nicht alt</a:t>
            </a:r>
            <a:r>
              <a:rPr lang="de-DE" dirty="0" smtClean="0">
                <a:latin typeface="Vodafone Lt" pitchFamily="34" charset="0"/>
              </a:rPr>
              <a:t>)</a:t>
            </a:r>
          </a:p>
          <a:p>
            <a:pPr lvl="1"/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Alter als biologisches Phänomen </a:t>
            </a:r>
            <a:r>
              <a:rPr lang="de-DE" dirty="0" smtClean="0">
                <a:latin typeface="Vodafone Lt" pitchFamily="34" charset="0"/>
              </a:rPr>
              <a:t>(biologische Auffassung: </a:t>
            </a:r>
            <a:r>
              <a:rPr lang="de-DE" i="1" dirty="0" smtClean="0">
                <a:latin typeface="Vodafone Lt" pitchFamily="34" charset="0"/>
              </a:rPr>
              <a:t>Für dein Alter hast du dich gut gehalten</a:t>
            </a:r>
            <a:r>
              <a:rPr lang="de-DE" dirty="0" smtClean="0">
                <a:latin typeface="Vodafone Lt" pitchFamily="34" charset="0"/>
              </a:rPr>
              <a:t>)</a:t>
            </a:r>
          </a:p>
          <a:p>
            <a:pPr lvl="1"/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Alter als soziales Phänomen </a:t>
            </a:r>
            <a:r>
              <a:rPr lang="de-DE" dirty="0" smtClean="0">
                <a:latin typeface="Vodafone Lt" pitchFamily="34" charset="0"/>
              </a:rPr>
              <a:t>(Integration in den sozialen Prozess, Teilnahme am sozialen Leben – jung, soziale Isolierung – alt: </a:t>
            </a:r>
            <a:r>
              <a:rPr lang="de-DE" i="1" dirty="0" smtClean="0">
                <a:latin typeface="Vodafone Lt" pitchFamily="34" charset="0"/>
              </a:rPr>
              <a:t>Deine Ansichten sind ja wirklich modern</a:t>
            </a:r>
            <a:r>
              <a:rPr lang="de-DE" dirty="0" smtClean="0">
                <a:latin typeface="Vodafone Lt" pitchFamily="34" charset="0"/>
              </a:rPr>
              <a:t>)</a:t>
            </a:r>
          </a:p>
          <a:p>
            <a:pPr lvl="1"/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Alter als interaktiv-kommunikatives Phänomen </a:t>
            </a:r>
            <a:r>
              <a:rPr lang="de-DE" dirty="0" smtClean="0">
                <a:latin typeface="Vodafone Lt" pitchFamily="34" charset="0"/>
              </a:rPr>
              <a:t>(</a:t>
            </a:r>
            <a:r>
              <a:rPr lang="de-DE" dirty="0" err="1" smtClean="0">
                <a:latin typeface="Vodafone Lt" pitchFamily="34" charset="0"/>
              </a:rPr>
              <a:t>Sich-Präsentieren</a:t>
            </a:r>
            <a:r>
              <a:rPr lang="de-DE" dirty="0" smtClean="0">
                <a:latin typeface="Vodafone Lt" pitchFamily="34" charset="0"/>
              </a:rPr>
              <a:t> als jung oder alt: </a:t>
            </a:r>
            <a:r>
              <a:rPr lang="de-DE" i="1" dirty="0" smtClean="0">
                <a:latin typeface="Vodafone Lt" pitchFamily="34" charset="0"/>
              </a:rPr>
              <a:t>Mach dich doch nicht älter als du bist</a:t>
            </a:r>
            <a:r>
              <a:rPr lang="de-DE" dirty="0" smtClean="0">
                <a:latin typeface="Vodafone Lt" pitchFamily="34" charset="0"/>
              </a:rPr>
              <a:t>) </a:t>
            </a:r>
          </a:p>
          <a:p>
            <a:pPr lvl="1"/>
            <a:endParaRPr lang="en-US" dirty="0">
              <a:latin typeface="Vodafone L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A268-5852-48CD-9B84-8C9DB9240F5C}" type="datetime1">
              <a:rPr lang="de-DE" smtClean="0"/>
              <a:t>24.10.2016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Gerontolekte: Seniorensprache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Ursachen der Veränderung sprachlich-kommunikativer Fähigkeiten</a:t>
            </a:r>
            <a:r>
              <a:rPr lang="de-DE" dirty="0" smtClean="0">
                <a:latin typeface="Vodafone Lt" pitchFamily="34" charset="0"/>
              </a:rPr>
              <a:t>:</a:t>
            </a:r>
          </a:p>
          <a:p>
            <a:pPr lvl="1"/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biologisch basierte Ursachen </a:t>
            </a:r>
            <a:r>
              <a:rPr lang="de-DE" dirty="0" smtClean="0">
                <a:latin typeface="Vodafone Lt" pitchFamily="34" charset="0"/>
              </a:rPr>
              <a:t>(physische Abbauprozesse, Krankheiten, Demenz, Verletzungen, die Organe der Stimmerzeugung, das Gehör, Veränderungen der Gedächtnisleistungen)</a:t>
            </a:r>
          </a:p>
          <a:p>
            <a:pPr lvl="1"/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sozial fundierte Ursachen </a:t>
            </a:r>
            <a:r>
              <a:rPr lang="de-DE" dirty="0" smtClean="0">
                <a:latin typeface="Vodafone Lt" pitchFamily="34" charset="0"/>
              </a:rPr>
              <a:t>(das Ende der Berufstätigkeit, der Übergang aus der Eltern- in die Großelternrolle, aus der Gestalter- in die Unterstützungsrolle, Dominanzwechsel, Lebenserfahrung, Tod der Bekannten)</a:t>
            </a:r>
          </a:p>
          <a:p>
            <a:endParaRPr lang="en-US" dirty="0">
              <a:latin typeface="Vodafone L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CD8B-F258-4C92-A882-FB2E41293BD0}" type="datetime1">
              <a:rPr lang="de-DE" smtClean="0"/>
              <a:t>24.10.2016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Gerontolekte: Seniorensprache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>
              <a:latin typeface="Vodafone Lt" pitchFamily="34" charset="0"/>
            </a:endParaRPr>
          </a:p>
          <a:p>
            <a:pPr>
              <a:buClr>
                <a:srgbClr val="00B050"/>
              </a:buClr>
            </a:pPr>
            <a:r>
              <a:rPr lang="de-DE" dirty="0" smtClean="0">
                <a:latin typeface="Vodafone Lt" pitchFamily="34" charset="0"/>
              </a:rPr>
              <a:t>die bereits genannten Veränderungen </a:t>
            </a:r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beeinflussen</a:t>
            </a:r>
            <a:r>
              <a:rPr lang="de-DE" dirty="0" smtClean="0">
                <a:latin typeface="Vodafone Lt" pitchFamily="34" charset="0"/>
              </a:rPr>
              <a:t> nicht einzeln, sondern als Bündel </a:t>
            </a:r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das Kommunikationsverhalten </a:t>
            </a:r>
            <a:r>
              <a:rPr lang="de-DE" dirty="0" smtClean="0">
                <a:latin typeface="Vodafone Lt" pitchFamily="34" charset="0"/>
              </a:rPr>
              <a:t>und führen zur Ausbildung von bestimmten sprachlich-kommunikativen Fähigkeiten</a:t>
            </a:r>
            <a:endParaRPr lang="en-US" dirty="0">
              <a:latin typeface="Vodafone L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38693-DDD1-48E9-B667-D8C8EA674384}" type="datetime1">
              <a:rPr lang="de-DE" smtClean="0"/>
              <a:t>24.10.2016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Gerontolekte: Seniorensprache</a:t>
            </a:r>
            <a:endParaRPr lang="en-US" dirty="0">
              <a:solidFill>
                <a:srgbClr val="00B050"/>
              </a:solidFill>
              <a:latin typeface="Vodafone L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00B050"/>
              </a:buClr>
            </a:pPr>
            <a:r>
              <a:rPr lang="de-DE" dirty="0" smtClean="0">
                <a:latin typeface="Vodafone Lt" pitchFamily="34" charset="0"/>
              </a:rPr>
              <a:t>Zunahme der Bereitschaft zum </a:t>
            </a:r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Archaisieren und Wiederaufnehmen </a:t>
            </a:r>
            <a:r>
              <a:rPr lang="de-DE" dirty="0" smtClean="0">
                <a:latin typeface="Vodafone Lt" pitchFamily="34" charset="0"/>
              </a:rPr>
              <a:t>der „Grundmundart“</a:t>
            </a:r>
          </a:p>
          <a:p>
            <a:pPr>
              <a:buClr>
                <a:srgbClr val="00B050"/>
              </a:buClr>
            </a:pPr>
            <a:r>
              <a:rPr lang="de-DE" dirty="0" smtClean="0">
                <a:latin typeface="Vodafone Lt" pitchFamily="34" charset="0"/>
              </a:rPr>
              <a:t>Rückkehr zu einer eher </a:t>
            </a:r>
            <a:r>
              <a:rPr lang="de-DE" dirty="0" err="1" smtClean="0">
                <a:solidFill>
                  <a:srgbClr val="00B050"/>
                </a:solidFill>
                <a:latin typeface="Vodafone Lt" pitchFamily="34" charset="0"/>
              </a:rPr>
              <a:t>monolektalen</a:t>
            </a:r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 Sprechweise</a:t>
            </a:r>
          </a:p>
          <a:p>
            <a:pPr>
              <a:buClr>
                <a:srgbClr val="00B050"/>
              </a:buClr>
            </a:pPr>
            <a:r>
              <a:rPr lang="de-DE" dirty="0" smtClean="0">
                <a:latin typeface="Vodafone Lt" pitchFamily="34" charset="0"/>
              </a:rPr>
              <a:t>große Anzahl </a:t>
            </a:r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der autobiographischen Erzählungen</a:t>
            </a:r>
          </a:p>
          <a:p>
            <a:pPr>
              <a:buClr>
                <a:srgbClr val="00B050"/>
              </a:buClr>
            </a:pPr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Emigration in die Vergangenheit</a:t>
            </a:r>
            <a:r>
              <a:rPr lang="de-DE" dirty="0" smtClean="0">
                <a:latin typeface="Vodafone Lt" pitchFamily="34" charset="0"/>
              </a:rPr>
              <a:t>, zahlreiche Erzählungen </a:t>
            </a:r>
            <a:r>
              <a:rPr lang="de-DE" i="1" dirty="0" smtClean="0">
                <a:latin typeface="Vodafone Lt" pitchFamily="34" charset="0"/>
              </a:rPr>
              <a:t>(aber  wie es zu unserer Zeit noch war...)</a:t>
            </a:r>
          </a:p>
          <a:p>
            <a:pPr>
              <a:buClr>
                <a:srgbClr val="00B050"/>
              </a:buClr>
            </a:pPr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häufige Belehrungen (Dominanzverlust)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D362-F02A-4C54-9228-0F5A02E5A6C8}" type="datetime1">
              <a:rPr lang="de-DE" smtClean="0"/>
              <a:t>24.10.2016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Seniorensprache: Sprachliche Merkmale</a:t>
            </a:r>
            <a:endParaRPr lang="en-US" dirty="0">
              <a:solidFill>
                <a:srgbClr val="00B050"/>
              </a:solidFill>
              <a:latin typeface="Vodafone L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Häufiger Gebrauch von Rezeptions- und Bestätigungssignalen:</a:t>
            </a:r>
            <a:b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</a:br>
            <a:r>
              <a:rPr lang="de-DE" dirty="0" smtClean="0">
                <a:latin typeface="Vodafone Lt" pitchFamily="34" charset="0"/>
              </a:rPr>
              <a:t/>
            </a:r>
            <a:br>
              <a:rPr lang="de-DE" dirty="0" smtClean="0">
                <a:latin typeface="Vodafone Lt" pitchFamily="34" charset="0"/>
              </a:rPr>
            </a:br>
            <a:r>
              <a:rPr lang="de-DE" sz="2400" dirty="0" smtClean="0">
                <a:latin typeface="Vodafone Lt" pitchFamily="34" charset="0"/>
              </a:rPr>
              <a:t>KF: </a:t>
            </a:r>
            <a:r>
              <a:rPr lang="de-DE" sz="2400" dirty="0" err="1" smtClean="0">
                <a:latin typeface="Vodafone Lt" pitchFamily="34" charset="0"/>
              </a:rPr>
              <a:t>un</a:t>
            </a:r>
            <a:r>
              <a:rPr lang="de-DE" sz="2400" dirty="0" smtClean="0">
                <a:latin typeface="Vodafone Lt" pitchFamily="34" charset="0"/>
              </a:rPr>
              <a:t> musst ja au en </a:t>
            </a:r>
            <a:r>
              <a:rPr lang="de-DE" sz="2400" dirty="0" err="1" smtClean="0">
                <a:latin typeface="Vodafone Lt" pitchFamily="34" charset="0"/>
              </a:rPr>
              <a:t>zi"mmer</a:t>
            </a:r>
            <a:r>
              <a:rPr lang="de-DE" sz="2400" dirty="0" smtClean="0">
                <a:latin typeface="Vodafone Lt" pitchFamily="34" charset="0"/>
              </a:rPr>
              <a:t> </a:t>
            </a:r>
            <a:r>
              <a:rPr lang="de-DE" sz="2400" dirty="0" err="1" smtClean="0">
                <a:latin typeface="Vodafone Lt" pitchFamily="34" charset="0"/>
              </a:rPr>
              <a:t>bstellt</a:t>
            </a:r>
            <a:r>
              <a:rPr lang="de-DE" sz="2400" dirty="0" smtClean="0">
                <a:latin typeface="Vodafone Lt" pitchFamily="34" charset="0"/>
              </a:rPr>
              <a:t> werde↑ </a:t>
            </a:r>
            <a:br>
              <a:rPr lang="de-DE" sz="2400" dirty="0" smtClean="0">
                <a:latin typeface="Vodafone Lt" pitchFamily="34" charset="0"/>
              </a:rPr>
            </a:br>
            <a:r>
              <a:rPr lang="de-DE" sz="2400" dirty="0" smtClean="0">
                <a:latin typeface="Vodafone Lt" pitchFamily="34" charset="0"/>
              </a:rPr>
              <a:t>    </a:t>
            </a:r>
            <a:r>
              <a:rPr lang="de-DE" sz="2400" u="sng" dirty="0" err="1" smtClean="0">
                <a:latin typeface="Vodafone Lt" pitchFamily="34" charset="0"/>
              </a:rPr>
              <a:t>un</a:t>
            </a:r>
            <a:r>
              <a:rPr lang="de-DE" sz="2400" u="sng" dirty="0" smtClean="0">
                <a:latin typeface="Vodafone Lt" pitchFamily="34" charset="0"/>
              </a:rPr>
              <a:t> für </a:t>
            </a:r>
            <a:r>
              <a:rPr lang="de-DE" sz="2400" u="sng" dirty="0" err="1" smtClean="0">
                <a:latin typeface="Vodafone Lt" pitchFamily="34" charset="0"/>
              </a:rPr>
              <a:t>marti"na</a:t>
            </a:r>
            <a:r>
              <a:rPr lang="de-DE" sz="2400" u="sng" dirty="0" smtClean="0">
                <a:latin typeface="Vodafone Lt" pitchFamily="34" charset="0"/>
              </a:rPr>
              <a:t> noch en</a:t>
            </a:r>
          </a:p>
          <a:p>
            <a:pPr>
              <a:buNone/>
            </a:pPr>
            <a:r>
              <a:rPr lang="fi-FI" sz="2400" dirty="0" smtClean="0">
                <a:latin typeface="Vodafone Lt" pitchFamily="34" charset="0"/>
              </a:rPr>
              <a:t>	F:              </a:t>
            </a:r>
            <a:r>
              <a:rPr lang="fi-FI" sz="2400" u="sng" dirty="0" smtClean="0">
                <a:latin typeface="Vodafone Lt" pitchFamily="34" charset="0"/>
              </a:rPr>
              <a:t>ja ja ja ja↓</a:t>
            </a:r>
          </a:p>
          <a:p>
            <a:pPr>
              <a:buNone/>
            </a:pPr>
            <a:r>
              <a:rPr lang="de-DE" sz="2400" dirty="0" smtClean="0">
                <a:latin typeface="Vodafone Lt" pitchFamily="34" charset="0"/>
              </a:rPr>
              <a:t>	KF: </a:t>
            </a:r>
            <a:r>
              <a:rPr lang="de-DE" sz="2400" dirty="0" err="1" smtClean="0">
                <a:latin typeface="Vodafone Lt" pitchFamily="34" charset="0"/>
              </a:rPr>
              <a:t>zimmer</a:t>
            </a:r>
            <a:r>
              <a:rPr lang="de-DE" sz="2400" dirty="0" smtClean="0">
                <a:latin typeface="Vodafone Lt" pitchFamily="34" charset="0"/>
              </a:rPr>
              <a:t> bestellt </a:t>
            </a:r>
            <a:r>
              <a:rPr lang="de-DE" sz="2400" dirty="0" err="1" smtClean="0">
                <a:latin typeface="Vodafone Lt" pitchFamily="34" charset="0"/>
              </a:rPr>
              <a:t>un</a:t>
            </a:r>
            <a:r>
              <a:rPr lang="de-DE" sz="2400" dirty="0" smtClean="0">
                <a:latin typeface="Vodafone Lt" pitchFamily="34" charset="0"/>
              </a:rPr>
              <a:t> </a:t>
            </a:r>
            <a:r>
              <a:rPr lang="de-DE" sz="2400" dirty="0" err="1" smtClean="0">
                <a:latin typeface="Vodafone Lt" pitchFamily="34" charset="0"/>
              </a:rPr>
              <a:t>schwager</a:t>
            </a:r>
            <a:r>
              <a:rPr lang="de-DE" sz="2400" dirty="0" smtClean="0">
                <a:latin typeface="Vodafone Lt" pitchFamily="34" charset="0"/>
              </a:rPr>
              <a:t> </a:t>
            </a:r>
            <a:r>
              <a:rPr lang="de-DE" sz="2400" dirty="0" err="1" smtClean="0">
                <a:latin typeface="Vodafone Lt" pitchFamily="34" charset="0"/>
              </a:rPr>
              <a:t>un</a:t>
            </a:r>
            <a:r>
              <a:rPr lang="de-DE" sz="2400" dirty="0" smtClean="0">
                <a:latin typeface="Vodafone Lt" pitchFamily="34" charset="0"/>
              </a:rPr>
              <a:t> </a:t>
            </a:r>
            <a:r>
              <a:rPr lang="de-DE" sz="2400" dirty="0" err="1" smtClean="0">
                <a:latin typeface="Vodafone Lt" pitchFamily="34" charset="0"/>
              </a:rPr>
              <a:t>schwä"gerin</a:t>
            </a:r>
            <a:r>
              <a:rPr lang="de-DE" sz="2400" dirty="0" smtClean="0">
                <a:latin typeface="Vodafone Lt" pitchFamily="34" charset="0"/>
              </a:rPr>
              <a:t>↓</a:t>
            </a:r>
          </a:p>
          <a:p>
            <a:pPr>
              <a:buNone/>
            </a:pPr>
            <a:r>
              <a:rPr lang="de-DE" sz="2400" dirty="0" smtClean="0">
                <a:latin typeface="Vodafone Lt" pitchFamily="34" charset="0"/>
              </a:rPr>
              <a:t>	KF: also wir </a:t>
            </a:r>
            <a:r>
              <a:rPr lang="de-DE" sz="2400" dirty="0" err="1" smtClean="0">
                <a:latin typeface="Vodafone Lt" pitchFamily="34" charset="0"/>
              </a:rPr>
              <a:t>ham</a:t>
            </a:r>
            <a:r>
              <a:rPr lang="de-DE" sz="2400" dirty="0" smtClean="0">
                <a:latin typeface="Vodafone Lt" pitchFamily="34" charset="0"/>
              </a:rPr>
              <a:t> sechs/ </a:t>
            </a:r>
            <a:r>
              <a:rPr lang="de-DE" sz="2400" u="sng" dirty="0" smtClean="0">
                <a:latin typeface="Vodafone Lt" pitchFamily="34" charset="0"/>
              </a:rPr>
              <a:t>zu sechst </a:t>
            </a:r>
            <a:r>
              <a:rPr lang="de-DE" sz="2400" dirty="0" smtClean="0">
                <a:latin typeface="Vodafone Lt" pitchFamily="34" charset="0"/>
              </a:rPr>
              <a:t>dann </a:t>
            </a:r>
            <a:r>
              <a:rPr lang="de-DE" sz="2400" u="sng" dirty="0" err="1" smtClean="0">
                <a:latin typeface="Vodafone Lt" pitchFamily="34" charset="0"/>
              </a:rPr>
              <a:t>überna"chtet</a:t>
            </a:r>
            <a:r>
              <a:rPr lang="de-DE" sz="2400" u="sng" dirty="0" smtClean="0">
                <a:latin typeface="Vodafone Lt" pitchFamily="34" charset="0"/>
              </a:rPr>
              <a:t>↑</a:t>
            </a:r>
            <a:r>
              <a:rPr lang="de-DE" sz="2400" dirty="0" smtClean="0">
                <a:latin typeface="Vodafone Lt" pitchFamily="34" charset="0"/>
              </a:rPr>
              <a:t> </a:t>
            </a:r>
            <a:r>
              <a:rPr lang="de-DE" sz="2400" u="sng" dirty="0" err="1" smtClean="0">
                <a:latin typeface="Vodafone Lt" pitchFamily="34" charset="0"/>
              </a:rPr>
              <a:t>sin</a:t>
            </a:r>
            <a:r>
              <a:rPr lang="de-DE" sz="2400" u="sng" dirty="0" smtClean="0">
                <a:latin typeface="Vodafone Lt" pitchFamily="34" charset="0"/>
              </a:rPr>
              <a:t> dann </a:t>
            </a:r>
            <a:r>
              <a:rPr lang="de-DE" sz="2400" dirty="0" smtClean="0">
                <a:latin typeface="Vodafone Lt" pitchFamily="34" charset="0"/>
              </a:rPr>
              <a:t>wo unsre</a:t>
            </a:r>
          </a:p>
          <a:p>
            <a:pPr>
              <a:buNone/>
            </a:pPr>
            <a:r>
              <a:rPr lang="en-US" sz="2400" dirty="0" smtClean="0">
                <a:latin typeface="Vodafone Lt" pitchFamily="34" charset="0"/>
              </a:rPr>
              <a:t>	F:                                             </a:t>
            </a:r>
            <a:r>
              <a:rPr lang="en-US" sz="2400" u="sng" dirty="0" err="1" smtClean="0">
                <a:latin typeface="Vodafone Lt" pitchFamily="34" charset="0"/>
              </a:rPr>
              <a:t>mhm</a:t>
            </a:r>
            <a:r>
              <a:rPr lang="en-US" sz="2400" u="sng" dirty="0" smtClean="0">
                <a:latin typeface="Vodafone Lt" pitchFamily="34" charset="0"/>
              </a:rPr>
              <a:t>↑ </a:t>
            </a:r>
            <a:r>
              <a:rPr lang="en-US" sz="2400" dirty="0" smtClean="0">
                <a:latin typeface="Vodafone Lt" pitchFamily="34" charset="0"/>
              </a:rPr>
              <a:t>                  </a:t>
            </a:r>
            <a:r>
              <a:rPr lang="en-US" sz="2400" u="sng" dirty="0" err="1" smtClean="0">
                <a:latin typeface="Vodafone Lt" pitchFamily="34" charset="0"/>
              </a:rPr>
              <a:t>mhm</a:t>
            </a:r>
            <a:r>
              <a:rPr lang="en-US" sz="2400" u="sng" dirty="0" smtClean="0">
                <a:latin typeface="Vodafone Lt" pitchFamily="34" charset="0"/>
              </a:rPr>
              <a:t>↑</a:t>
            </a:r>
            <a:r>
              <a:rPr lang="en-US" sz="2400" dirty="0" smtClean="0">
                <a:latin typeface="Vodafone Lt" pitchFamily="34" charset="0"/>
              </a:rPr>
              <a:t>            </a:t>
            </a:r>
            <a:r>
              <a:rPr lang="en-US" sz="2400" u="sng" dirty="0" err="1" smtClean="0">
                <a:latin typeface="Vodafone Lt" pitchFamily="34" charset="0"/>
              </a:rPr>
              <a:t>mhm</a:t>
            </a:r>
            <a:r>
              <a:rPr lang="en-US" sz="2400" u="sng" dirty="0" smtClean="0">
                <a:latin typeface="Vodafone Lt" pitchFamily="34" charset="0"/>
              </a:rPr>
              <a:t>↑</a:t>
            </a:r>
            <a:endParaRPr lang="en-US" sz="2400" u="sng" dirty="0">
              <a:latin typeface="Vodafone L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613FD-EEF1-4D90-B014-A579552ED9B0}" type="datetime1">
              <a:rPr lang="de-DE" smtClean="0"/>
              <a:t>24.10.2016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Seniorensprache: Sprachliche Merkmale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Wechselseitige Paraphrasen, </a:t>
            </a:r>
            <a:r>
              <a:rPr lang="de-DE" dirty="0" err="1" smtClean="0">
                <a:solidFill>
                  <a:srgbClr val="00B050"/>
                </a:solidFill>
                <a:latin typeface="Vodafone Lt" pitchFamily="34" charset="0"/>
              </a:rPr>
              <a:t>Reformulierungen</a:t>
            </a:r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, Wiederholungen durch den gleichen Sprecher</a:t>
            </a:r>
            <a:r>
              <a:rPr lang="en-US" dirty="0" smtClean="0">
                <a:solidFill>
                  <a:srgbClr val="00B050"/>
                </a:solidFill>
                <a:latin typeface="Vodafone Lt" pitchFamily="34" charset="0"/>
              </a:rPr>
              <a:t>:</a:t>
            </a:r>
            <a:br>
              <a:rPr lang="en-US" dirty="0" smtClean="0">
                <a:solidFill>
                  <a:srgbClr val="00B050"/>
                </a:solidFill>
                <a:latin typeface="Vodafone Lt" pitchFamily="34" charset="0"/>
              </a:rPr>
            </a:br>
            <a:endParaRPr lang="en-US" dirty="0" smtClean="0">
              <a:solidFill>
                <a:srgbClr val="00B050"/>
              </a:solidFill>
              <a:latin typeface="Vodafone Lt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Vodafone Lt" pitchFamily="34" charset="0"/>
              </a:rPr>
              <a:t>	</a:t>
            </a:r>
            <a:r>
              <a:rPr lang="de-DE" sz="2400" dirty="0" smtClean="0">
                <a:latin typeface="Vodafone Lt" pitchFamily="34" charset="0"/>
              </a:rPr>
              <a:t>F: des kann aber </a:t>
            </a:r>
            <a:r>
              <a:rPr lang="de-DE" sz="2400" dirty="0" err="1" smtClean="0">
                <a:latin typeface="Vodafone Lt" pitchFamily="34" charset="0"/>
              </a:rPr>
              <a:t>nit</a:t>
            </a:r>
            <a:r>
              <a:rPr lang="de-DE" sz="2400" dirty="0" smtClean="0">
                <a:latin typeface="Vodafone Lt" pitchFamily="34" charset="0"/>
              </a:rPr>
              <a:t>/ </a:t>
            </a:r>
            <a:r>
              <a:rPr lang="de-DE" sz="2400" u="sng" dirty="0" smtClean="0">
                <a:latin typeface="Vodafone Lt" pitchFamily="34" charset="0"/>
              </a:rPr>
              <a:t>* dieses </a:t>
            </a:r>
            <a:r>
              <a:rPr lang="de-DE" sz="2400" u="sng" dirty="0" err="1" smtClean="0">
                <a:latin typeface="Vodafone Lt" pitchFamily="34" charset="0"/>
              </a:rPr>
              <a:t>freiburg</a:t>
            </a:r>
            <a:r>
              <a:rPr lang="de-DE" sz="2400" u="sng" dirty="0" smtClean="0">
                <a:latin typeface="Vodafone Lt" pitchFamily="34" charset="0"/>
              </a:rPr>
              <a:t> hat nix </a:t>
            </a:r>
            <a:r>
              <a:rPr lang="de-DE" sz="2400" dirty="0" smtClean="0">
                <a:latin typeface="Vodafone Lt" pitchFamily="34" charset="0"/>
              </a:rPr>
              <a:t>zu </a:t>
            </a:r>
            <a:r>
              <a:rPr lang="de-DE" sz="2400" dirty="0" err="1" smtClean="0">
                <a:latin typeface="Vodafone Lt" pitchFamily="34" charset="0"/>
              </a:rPr>
              <a:t>tu“n</a:t>
            </a:r>
            <a:r>
              <a:rPr lang="de-DE" sz="2400" dirty="0" smtClean="0">
                <a:latin typeface="Vodafone Lt" pitchFamily="34" charset="0"/>
              </a:rPr>
              <a:t>↓</a:t>
            </a:r>
          </a:p>
          <a:p>
            <a:pPr>
              <a:buNone/>
            </a:pPr>
            <a:r>
              <a:rPr lang="de-DE" sz="2400" dirty="0" smtClean="0">
                <a:latin typeface="Vodafone Lt" pitchFamily="34" charset="0"/>
              </a:rPr>
              <a:t>	KM:                                </a:t>
            </a:r>
            <a:r>
              <a:rPr lang="de-DE" sz="2400" u="sng" dirty="0" smtClean="0">
                <a:latin typeface="Vodafone Lt" pitchFamily="34" charset="0"/>
              </a:rPr>
              <a:t>das hat damit nix zu </a:t>
            </a:r>
            <a:r>
              <a:rPr lang="de-DE" sz="2400" u="sng" dirty="0" err="1" smtClean="0">
                <a:latin typeface="Vodafone Lt" pitchFamily="34" charset="0"/>
              </a:rPr>
              <a:t>tu“n</a:t>
            </a:r>
            <a:r>
              <a:rPr lang="de-DE" sz="2400" u="sng" dirty="0" smtClean="0">
                <a:latin typeface="Vodafone Lt" pitchFamily="34" charset="0"/>
              </a:rPr>
              <a:t>↓</a:t>
            </a:r>
          </a:p>
          <a:p>
            <a:pPr>
              <a:buNone/>
            </a:pPr>
            <a:r>
              <a:rPr lang="de-DE" sz="2400" dirty="0" smtClean="0">
                <a:latin typeface="Vodafone Lt" pitchFamily="34" charset="0"/>
              </a:rPr>
              <a:t>	</a:t>
            </a:r>
            <a:br>
              <a:rPr lang="de-DE" sz="2400" dirty="0" smtClean="0">
                <a:latin typeface="Vodafone Lt" pitchFamily="34" charset="0"/>
              </a:rPr>
            </a:br>
            <a:r>
              <a:rPr lang="de-DE" sz="2400" dirty="0" smtClean="0">
                <a:latin typeface="Vodafone Lt" pitchFamily="34" charset="0"/>
              </a:rPr>
              <a:t>KM: hat damit </a:t>
            </a:r>
            <a:r>
              <a:rPr lang="de-DE" sz="2400" u="sng" dirty="0" smtClean="0">
                <a:latin typeface="Vodafone Lt" pitchFamily="34" charset="0"/>
              </a:rPr>
              <a:t>nix zu tun↓ nein das hat</a:t>
            </a:r>
            <a:r>
              <a:rPr lang="de-DE" sz="2400" dirty="0" smtClean="0">
                <a:latin typeface="Vodafone Lt" pitchFamily="34" charset="0"/>
              </a:rPr>
              <a:t> damit </a:t>
            </a:r>
            <a:r>
              <a:rPr lang="de-DE" sz="2400" dirty="0" err="1" smtClean="0">
                <a:latin typeface="Vodafone Lt" pitchFamily="34" charset="0"/>
              </a:rPr>
              <a:t>ni“chts</a:t>
            </a:r>
            <a:r>
              <a:rPr lang="de-DE" sz="2400" dirty="0" smtClean="0">
                <a:latin typeface="Vodafone Lt" pitchFamily="34" charset="0"/>
              </a:rPr>
              <a:t> zu tun</a:t>
            </a:r>
          </a:p>
          <a:p>
            <a:pPr>
              <a:buNone/>
            </a:pPr>
            <a:r>
              <a:rPr lang="de-DE" sz="2400" dirty="0" smtClean="0">
                <a:latin typeface="Vodafone Lt" pitchFamily="34" charset="0"/>
              </a:rPr>
              <a:t>	F:                        </a:t>
            </a:r>
            <a:r>
              <a:rPr lang="de-DE" sz="2400" u="sng" dirty="0" err="1" smtClean="0">
                <a:latin typeface="Vodafone Lt" pitchFamily="34" charset="0"/>
              </a:rPr>
              <a:t>ebe</a:t>
            </a:r>
            <a:r>
              <a:rPr lang="de-DE" sz="2400" u="sng" dirty="0" smtClean="0">
                <a:latin typeface="Vodafone Lt" pitchFamily="34" charset="0"/>
              </a:rPr>
              <a:t>↓ </a:t>
            </a:r>
            <a:r>
              <a:rPr lang="de-DE" sz="2400" u="sng" dirty="0" err="1" smtClean="0">
                <a:latin typeface="Vodafone Lt" pitchFamily="34" charset="0"/>
              </a:rPr>
              <a:t>ebe</a:t>
            </a:r>
            <a:r>
              <a:rPr lang="de-DE" sz="2400" u="sng" dirty="0" smtClean="0">
                <a:latin typeface="Vodafone Lt" pitchFamily="34" charset="0"/>
              </a:rPr>
              <a:t>↓ ah ja↓ ah ja↓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E0F3D-1A9C-4A80-94D0-68623813AC91}" type="datetime1">
              <a:rPr lang="de-DE" smtClean="0"/>
              <a:t>24.10.2016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Seniorensprache: Sprachliche Merkmale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Gemeinschaftliche Äußerungsproduktion, kommunikative Kooperativität:</a:t>
            </a:r>
            <a:b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</a:br>
            <a:r>
              <a:rPr lang="de-DE" dirty="0" smtClean="0">
                <a:latin typeface="Vodafone Lt" pitchFamily="34" charset="0"/>
              </a:rPr>
              <a:t/>
            </a:r>
            <a:br>
              <a:rPr lang="de-DE" dirty="0" smtClean="0">
                <a:latin typeface="Vodafone Lt" pitchFamily="34" charset="0"/>
              </a:rPr>
            </a:br>
            <a:r>
              <a:rPr lang="de-DE" sz="2400" dirty="0" smtClean="0">
                <a:latin typeface="Vodafone Lt" pitchFamily="34" charset="0"/>
              </a:rPr>
              <a:t>F: die </a:t>
            </a:r>
            <a:r>
              <a:rPr lang="de-DE" sz="2400" dirty="0" err="1" smtClean="0">
                <a:latin typeface="Vodafone Lt" pitchFamily="34" charset="0"/>
              </a:rPr>
              <a:t>mutter</a:t>
            </a:r>
            <a:r>
              <a:rPr lang="de-DE" sz="2400" dirty="0" smtClean="0">
                <a:latin typeface="Vodafone Lt" pitchFamily="34" charset="0"/>
              </a:rPr>
              <a:t> von de </a:t>
            </a:r>
            <a:r>
              <a:rPr lang="de-DE" sz="2400" dirty="0" err="1" smtClean="0">
                <a:latin typeface="Vodafone Lt" pitchFamily="34" charset="0"/>
              </a:rPr>
              <a:t>gu"</a:t>
            </a:r>
            <a:r>
              <a:rPr lang="de-DE" sz="2400" u="sng" dirty="0" err="1" smtClean="0">
                <a:latin typeface="Vodafone Lt" pitchFamily="34" charset="0"/>
              </a:rPr>
              <a:t>drun</a:t>
            </a:r>
            <a:r>
              <a:rPr lang="de-DE" sz="2400" dirty="0" smtClean="0">
                <a:latin typeface="Vodafone Lt" pitchFamily="34" charset="0"/>
              </a:rPr>
              <a:t> </a:t>
            </a:r>
            <a:r>
              <a:rPr lang="de-DE" sz="2400" dirty="0" err="1" smtClean="0">
                <a:latin typeface="Vodafone Lt" pitchFamily="34" charset="0"/>
              </a:rPr>
              <a:t>isch</a:t>
            </a:r>
            <a:r>
              <a:rPr lang="de-DE" sz="2400" dirty="0" smtClean="0">
                <a:latin typeface="Vodafone Lt" pitchFamily="34" charset="0"/>
              </a:rPr>
              <a:t> die↑</a:t>
            </a:r>
          </a:p>
          <a:p>
            <a:pPr>
              <a:buNone/>
            </a:pPr>
            <a:r>
              <a:rPr lang="de-DE" sz="2400" dirty="0" smtClean="0">
                <a:latin typeface="Vodafone Lt" pitchFamily="34" charset="0"/>
              </a:rPr>
              <a:t>	KF:                                      </a:t>
            </a:r>
            <a:r>
              <a:rPr lang="de-DE" sz="2400" u="sng" dirty="0" smtClean="0">
                <a:latin typeface="Vodafone Lt" pitchFamily="34" charset="0"/>
              </a:rPr>
              <a:t>von der</a:t>
            </a:r>
            <a:r>
              <a:rPr lang="de-DE" sz="2400" dirty="0" smtClean="0">
                <a:latin typeface="Vodafone Lt" pitchFamily="34" charset="0"/>
              </a:rPr>
              <a:t> </a:t>
            </a:r>
            <a:r>
              <a:rPr lang="de-DE" sz="2400" dirty="0" err="1" smtClean="0">
                <a:latin typeface="Vodafone Lt" pitchFamily="34" charset="0"/>
              </a:rPr>
              <a:t>gu"drun</a:t>
            </a:r>
            <a:endParaRPr lang="de-DE" sz="2400" dirty="0" smtClean="0">
              <a:latin typeface="Vodafone Lt" pitchFamily="34" charset="0"/>
            </a:endParaRPr>
          </a:p>
          <a:p>
            <a:pPr>
              <a:buNone/>
            </a:pPr>
            <a:r>
              <a:rPr lang="de-DE" sz="2400" dirty="0" smtClean="0">
                <a:latin typeface="Vodafone Lt" pitchFamily="34" charset="0"/>
              </a:rPr>
              <a:t>	</a:t>
            </a:r>
            <a:br>
              <a:rPr lang="de-DE" sz="2400" dirty="0" smtClean="0">
                <a:latin typeface="Vodafone Lt" pitchFamily="34" charset="0"/>
              </a:rPr>
            </a:br>
            <a:r>
              <a:rPr lang="de-DE" sz="2400" dirty="0" smtClean="0">
                <a:latin typeface="Vodafone Lt" pitchFamily="34" charset="0"/>
              </a:rPr>
              <a:t>KF: </a:t>
            </a:r>
            <a:r>
              <a:rPr lang="de-DE" sz="2400" dirty="0" err="1" smtClean="0">
                <a:latin typeface="Vodafone Lt" pitchFamily="34" charset="0"/>
              </a:rPr>
              <a:t>frau</a:t>
            </a:r>
            <a:r>
              <a:rPr lang="de-DE" sz="2400" dirty="0" smtClean="0">
                <a:latin typeface="Vodafone Lt" pitchFamily="34" charset="0"/>
              </a:rPr>
              <a:t> von meinem </a:t>
            </a:r>
            <a:r>
              <a:rPr lang="de-DE" sz="2400" u="sng" dirty="0" smtClean="0">
                <a:latin typeface="Vodafone Lt" pitchFamily="34" charset="0"/>
              </a:rPr>
              <a:t>verstorbenen </a:t>
            </a:r>
            <a:r>
              <a:rPr lang="de-DE" sz="2400" u="sng" dirty="0" err="1" smtClean="0">
                <a:latin typeface="Vodafone Lt" pitchFamily="34" charset="0"/>
              </a:rPr>
              <a:t>ve"tter</a:t>
            </a:r>
            <a:r>
              <a:rPr lang="de-DE" sz="2400" u="sng" dirty="0" smtClean="0">
                <a:latin typeface="Vodafone Lt" pitchFamily="34" charset="0"/>
              </a:rPr>
              <a:t>↓</a:t>
            </a:r>
          </a:p>
          <a:p>
            <a:pPr>
              <a:buNone/>
            </a:pPr>
            <a:r>
              <a:rPr lang="de-DE" sz="2400" dirty="0" smtClean="0">
                <a:latin typeface="Vodafone Lt" pitchFamily="34" charset="0"/>
              </a:rPr>
              <a:t>	F:                                    </a:t>
            </a:r>
            <a:r>
              <a:rPr lang="de-DE" sz="2400" u="sng" dirty="0" smtClean="0">
                <a:latin typeface="Vodafone Lt" pitchFamily="34" charset="0"/>
              </a:rPr>
              <a:t>von deinem </a:t>
            </a:r>
            <a:r>
              <a:rPr lang="de-DE" sz="2400" u="sng" dirty="0" err="1" smtClean="0">
                <a:latin typeface="Vodafone Lt" pitchFamily="34" charset="0"/>
              </a:rPr>
              <a:t>ve"tter</a:t>
            </a:r>
            <a:r>
              <a:rPr lang="de-DE" sz="2400" u="sng" dirty="0" smtClean="0">
                <a:latin typeface="Vodafone Lt" pitchFamily="34" charset="0"/>
              </a:rPr>
              <a:t>↓</a:t>
            </a:r>
            <a:r>
              <a:rPr lang="de-DE" sz="2400" dirty="0" smtClean="0">
                <a:latin typeface="Vodafone Lt" pitchFamily="34" charset="0"/>
              </a:rPr>
              <a:t> </a:t>
            </a:r>
            <a:r>
              <a:rPr lang="de-DE" sz="2400" dirty="0" err="1" smtClean="0">
                <a:latin typeface="Vodafone Lt" pitchFamily="34" charset="0"/>
              </a:rPr>
              <a:t>mhm</a:t>
            </a:r>
            <a:r>
              <a:rPr lang="de-DE" sz="2400" dirty="0" smtClean="0">
                <a:latin typeface="Vodafone Lt" pitchFamily="34" charset="0"/>
              </a:rPr>
              <a:t>↑</a:t>
            </a:r>
            <a:endParaRPr lang="en-US" sz="2400" dirty="0">
              <a:latin typeface="Vodafone L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0F972-B1F5-4935-867C-06E48D137A52}" type="datetime1">
              <a:rPr lang="de-DE" smtClean="0"/>
              <a:t>24.10.2016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Seniorensprache: Sprachliche Merkmale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Entwickelndes Nachfragen, Signal des Zuhörens, des Interesses:</a:t>
            </a:r>
            <a:b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</a:br>
            <a:r>
              <a:rPr lang="de-DE" dirty="0" smtClean="0">
                <a:latin typeface="Vodafone Lt" pitchFamily="34" charset="0"/>
              </a:rPr>
              <a:t/>
            </a:r>
            <a:br>
              <a:rPr lang="de-DE" dirty="0" smtClean="0">
                <a:latin typeface="Vodafone Lt" pitchFamily="34" charset="0"/>
              </a:rPr>
            </a:br>
            <a:r>
              <a:rPr lang="de-DE" sz="2400" dirty="0" smtClean="0">
                <a:latin typeface="Vodafone Lt" pitchFamily="34" charset="0"/>
              </a:rPr>
              <a:t>KF: die äh </a:t>
            </a:r>
            <a:r>
              <a:rPr lang="de-DE" sz="2400" dirty="0" err="1" smtClean="0">
                <a:latin typeface="Vodafone Lt" pitchFamily="34" charset="0"/>
              </a:rPr>
              <a:t>mu"tter</a:t>
            </a:r>
            <a:r>
              <a:rPr lang="de-DE" sz="2400" dirty="0" smtClean="0">
                <a:latin typeface="Vodafone Lt" pitchFamily="34" charset="0"/>
              </a:rPr>
              <a:t> von der </a:t>
            </a:r>
            <a:r>
              <a:rPr lang="de-DE" sz="2400" dirty="0" err="1" smtClean="0">
                <a:latin typeface="Vodafone Lt" pitchFamily="34" charset="0"/>
              </a:rPr>
              <a:t>gu"drun</a:t>
            </a:r>
            <a:r>
              <a:rPr lang="de-DE" sz="2400" dirty="0" smtClean="0">
                <a:latin typeface="Vodafone Lt" pitchFamily="34" charset="0"/>
              </a:rPr>
              <a:t> </a:t>
            </a:r>
            <a:r>
              <a:rPr lang="de-DE" sz="2400" dirty="0" err="1" smtClean="0">
                <a:latin typeface="Vodafone Lt" pitchFamily="34" charset="0"/>
              </a:rPr>
              <a:t>isch</a:t>
            </a:r>
            <a:r>
              <a:rPr lang="de-DE" sz="2400" dirty="0" smtClean="0">
                <a:latin typeface="Vodafone Lt" pitchFamily="34" charset="0"/>
              </a:rPr>
              <a:t> die </a:t>
            </a:r>
            <a:r>
              <a:rPr lang="de-DE" sz="2400" dirty="0" err="1" smtClean="0">
                <a:latin typeface="Vodafone Lt" pitchFamily="34" charset="0"/>
              </a:rPr>
              <a:t>frau</a:t>
            </a:r>
            <a:r>
              <a:rPr lang="de-DE" sz="2400" dirty="0" smtClean="0">
                <a:latin typeface="Vodafone Lt" pitchFamily="34" charset="0"/>
              </a:rPr>
              <a:t> meines verstorbenen </a:t>
            </a:r>
            <a:r>
              <a:rPr lang="de-DE" sz="2400" dirty="0" err="1" smtClean="0">
                <a:latin typeface="Vodafone Lt" pitchFamily="34" charset="0"/>
              </a:rPr>
              <a:t>ve"tters</a:t>
            </a:r>
            <a:endParaRPr lang="de-DE" sz="2400" dirty="0" smtClean="0">
              <a:latin typeface="Vodafone Lt" pitchFamily="34" charset="0"/>
            </a:endParaRPr>
          </a:p>
          <a:p>
            <a:pPr>
              <a:buNone/>
            </a:pPr>
            <a:r>
              <a:rPr lang="de-DE" sz="2400" dirty="0" smtClean="0">
                <a:latin typeface="Vodafone Lt" pitchFamily="34" charset="0"/>
              </a:rPr>
              <a:t>	der ja </a:t>
            </a:r>
            <a:r>
              <a:rPr lang="de-DE" sz="2400" dirty="0" err="1" smtClean="0">
                <a:latin typeface="Vodafone Lt" pitchFamily="34" charset="0"/>
              </a:rPr>
              <a:t>nach=m</a:t>
            </a:r>
            <a:r>
              <a:rPr lang="de-DE" sz="2400" dirty="0" smtClean="0">
                <a:latin typeface="Vodafone Lt" pitchFamily="34" charset="0"/>
              </a:rPr>
              <a:t> </a:t>
            </a:r>
            <a:r>
              <a:rPr lang="de-DE" sz="2400" u="sng" dirty="0" err="1" smtClean="0">
                <a:latin typeface="Vodafone Lt" pitchFamily="34" charset="0"/>
              </a:rPr>
              <a:t>tod</a:t>
            </a:r>
            <a:r>
              <a:rPr lang="de-DE" sz="2400" u="sng" dirty="0" smtClean="0">
                <a:latin typeface="Vodafone Lt" pitchFamily="34" charset="0"/>
              </a:rPr>
              <a:t> von </a:t>
            </a:r>
            <a:r>
              <a:rPr lang="de-DE" sz="2400" u="sng" dirty="0" err="1" smtClean="0">
                <a:latin typeface="Vodafone Lt" pitchFamily="34" charset="0"/>
              </a:rPr>
              <a:t>d=n</a:t>
            </a:r>
            <a:r>
              <a:rPr lang="de-DE" sz="2400" u="sng" dirty="0" smtClean="0">
                <a:latin typeface="Vodafone Lt" pitchFamily="34" charset="0"/>
              </a:rPr>
              <a:t> </a:t>
            </a:r>
            <a:r>
              <a:rPr lang="de-DE" sz="2400" u="sng" dirty="0" err="1" smtClean="0">
                <a:latin typeface="Vodafone Lt" pitchFamily="34" charset="0"/>
              </a:rPr>
              <a:t>eltern</a:t>
            </a:r>
            <a:r>
              <a:rPr lang="de-DE" sz="2400" u="sng" dirty="0" smtClean="0">
                <a:latin typeface="Vodafone Lt" pitchFamily="34" charset="0"/>
              </a:rPr>
              <a:t> war</a:t>
            </a:r>
            <a:r>
              <a:rPr lang="de-DE" sz="2400" dirty="0" smtClean="0">
                <a:latin typeface="Vodafone Lt" pitchFamily="34" charset="0"/>
              </a:rPr>
              <a:t> der ja mein </a:t>
            </a:r>
            <a:r>
              <a:rPr lang="de-DE" sz="2400" dirty="0" err="1" smtClean="0">
                <a:latin typeface="Vodafone Lt" pitchFamily="34" charset="0"/>
              </a:rPr>
              <a:t>vo"rmund</a:t>
            </a:r>
            <a:r>
              <a:rPr lang="de-DE" sz="2400" dirty="0" smtClean="0">
                <a:latin typeface="Vodafone Lt" pitchFamily="34" charset="0"/>
              </a:rPr>
              <a:t>↓</a:t>
            </a:r>
          </a:p>
          <a:p>
            <a:pPr>
              <a:buNone/>
            </a:pPr>
            <a:r>
              <a:rPr lang="de-DE" sz="2400" dirty="0" smtClean="0">
                <a:latin typeface="Vodafone Lt" pitchFamily="34" charset="0"/>
              </a:rPr>
              <a:t>	</a:t>
            </a:r>
            <a:br>
              <a:rPr lang="de-DE" sz="2400" dirty="0" smtClean="0">
                <a:latin typeface="Vodafone Lt" pitchFamily="34" charset="0"/>
              </a:rPr>
            </a:br>
            <a:r>
              <a:rPr lang="de-DE" sz="2400" dirty="0" smtClean="0">
                <a:latin typeface="Vodafone Lt" pitchFamily="34" charset="0"/>
              </a:rPr>
              <a:t>F:                         </a:t>
            </a:r>
            <a:r>
              <a:rPr lang="de-DE" sz="2400" u="sng" dirty="0" err="1" smtClean="0">
                <a:latin typeface="Vodafone Lt" pitchFamily="34" charset="0"/>
              </a:rPr>
              <a:t>un</a:t>
            </a:r>
            <a:r>
              <a:rPr lang="de-DE" sz="2400" u="sng" dirty="0" smtClean="0">
                <a:latin typeface="Vodafone Lt" pitchFamily="34" charset="0"/>
              </a:rPr>
              <a:t> die </a:t>
            </a:r>
            <a:r>
              <a:rPr lang="de-DE" sz="2400" u="sng" dirty="0" err="1" smtClean="0">
                <a:latin typeface="Vodafone Lt" pitchFamily="34" charset="0"/>
              </a:rPr>
              <a:t>le"bt</a:t>
            </a:r>
            <a:r>
              <a:rPr lang="de-DE" sz="2400" u="sng" dirty="0" smtClean="0">
                <a:latin typeface="Vodafone Lt" pitchFamily="34" charset="0"/>
              </a:rPr>
              <a:t> aber noch↓ </a:t>
            </a:r>
            <a:r>
              <a:rPr lang="de-DE" sz="2400" u="sng" dirty="0" err="1" smtClean="0">
                <a:latin typeface="Vodafone Lt" pitchFamily="34" charset="0"/>
              </a:rPr>
              <a:t>jaha</a:t>
            </a:r>
            <a:r>
              <a:rPr lang="de-DE" sz="2400" u="sng" dirty="0" smtClean="0">
                <a:latin typeface="Vodafone Lt" pitchFamily="34" charset="0"/>
              </a:rPr>
              <a:t>↑</a:t>
            </a:r>
            <a:endParaRPr lang="en-US" sz="2400" u="sng" dirty="0">
              <a:latin typeface="Vodafone L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A08A-D422-4276-B6D6-44B01D54F4A4}" type="datetime1">
              <a:rPr lang="de-DE" smtClean="0"/>
              <a:t>24.10.2016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Seniorensprache: Sprachliche Merkmale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Präferenz für Zustimmung, demonstrative Zustimmung, Tendenz, lieber zuzustimmen als zu problematisieren, zu widersprechen, zu relativieren:</a:t>
            </a:r>
            <a:b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</a:br>
            <a:r>
              <a:rPr lang="de-DE" dirty="0" smtClean="0">
                <a:latin typeface="Vodafone Lt" pitchFamily="34" charset="0"/>
              </a:rPr>
              <a:t/>
            </a:r>
            <a:br>
              <a:rPr lang="de-DE" dirty="0" smtClean="0">
                <a:latin typeface="Vodafone Lt" pitchFamily="34" charset="0"/>
              </a:rPr>
            </a:br>
            <a:r>
              <a:rPr lang="de-DE" sz="2400" dirty="0" smtClean="0">
                <a:latin typeface="Vodafone Lt" pitchFamily="34" charset="0"/>
              </a:rPr>
              <a:t>F: ja gut↓ </a:t>
            </a:r>
            <a:r>
              <a:rPr lang="de-DE" sz="2400" dirty="0" err="1" smtClean="0">
                <a:latin typeface="Vodafone Lt" pitchFamily="34" charset="0"/>
              </a:rPr>
              <a:t>aber=ich</a:t>
            </a:r>
            <a:r>
              <a:rPr lang="de-DE" sz="2400" dirty="0" smtClean="0">
                <a:latin typeface="Vodafone Lt" pitchFamily="34" charset="0"/>
              </a:rPr>
              <a:t> bin trotzdem e #</a:t>
            </a:r>
            <a:r>
              <a:rPr lang="de-DE" sz="2400" dirty="0" err="1" smtClean="0">
                <a:latin typeface="Vodafone Lt" pitchFamily="34" charset="0"/>
              </a:rPr>
              <a:t>bobbele</a:t>
            </a:r>
            <a:r>
              <a:rPr lang="de-DE" sz="2400" dirty="0" smtClean="0">
                <a:latin typeface="Vodafone Lt" pitchFamily="34" charset="0"/>
              </a:rPr>
              <a:t>↓# KIND FREIBURGS</a:t>
            </a:r>
          </a:p>
          <a:p>
            <a:pPr>
              <a:buNone/>
            </a:pPr>
            <a:r>
              <a:rPr lang="de-DE" sz="2400" dirty="0" smtClean="0">
                <a:latin typeface="Vodafone Lt" pitchFamily="34" charset="0"/>
              </a:rPr>
              <a:t>		</a:t>
            </a:r>
            <a:r>
              <a:rPr lang="de-DE" sz="2400" u="sng" dirty="0" smtClean="0">
                <a:latin typeface="Vodafone Lt" pitchFamily="34" charset="0"/>
              </a:rPr>
              <a:t>also↓</a:t>
            </a:r>
          </a:p>
          <a:p>
            <a:pPr>
              <a:buNone/>
            </a:pPr>
            <a:r>
              <a:rPr lang="de-DE" sz="2400" dirty="0" smtClean="0">
                <a:latin typeface="Vodafone Lt" pitchFamily="34" charset="0"/>
              </a:rPr>
              <a:t>	KF: 	</a:t>
            </a:r>
            <a:r>
              <a:rPr lang="de-DE" sz="2400" u="sng" dirty="0" smtClean="0">
                <a:latin typeface="Vodafone Lt" pitchFamily="34" charset="0"/>
              </a:rPr>
              <a:t>ja </a:t>
            </a:r>
            <a:r>
              <a:rPr lang="de-DE" sz="2400" u="sng" dirty="0" err="1" smtClean="0">
                <a:latin typeface="Vodafone Lt" pitchFamily="34" charset="0"/>
              </a:rPr>
              <a:t>ja</a:t>
            </a:r>
            <a:r>
              <a:rPr lang="de-DE" sz="2400" u="sng" dirty="0" smtClean="0">
                <a:latin typeface="Vodafone Lt" pitchFamily="34" charset="0"/>
              </a:rPr>
              <a:t>“↓</a:t>
            </a:r>
          </a:p>
          <a:p>
            <a:pPr>
              <a:buNone/>
            </a:pPr>
            <a:r>
              <a:rPr lang="de-DE" sz="2400" dirty="0" smtClean="0">
                <a:latin typeface="Vodafone Lt" pitchFamily="34" charset="0"/>
              </a:rPr>
              <a:t>	KM: LACHT </a:t>
            </a:r>
            <a:r>
              <a:rPr lang="de-DE" sz="2400" dirty="0" err="1" smtClean="0">
                <a:latin typeface="Vodafone Lt" pitchFamily="34" charset="0"/>
              </a:rPr>
              <a:t>naja</a:t>
            </a:r>
            <a:r>
              <a:rPr lang="de-DE" sz="2400" dirty="0" smtClean="0">
                <a:latin typeface="Vodafone Lt" pitchFamily="34" charset="0"/>
              </a:rPr>
              <a:t> </a:t>
            </a:r>
            <a:r>
              <a:rPr lang="de-DE" sz="2400" dirty="0" err="1" smtClean="0">
                <a:latin typeface="Vodafone Lt" pitchFamily="34" charset="0"/>
              </a:rPr>
              <a:t>natü"r</a:t>
            </a:r>
            <a:r>
              <a:rPr lang="de-DE" sz="2400" u="sng" dirty="0" err="1" smtClean="0">
                <a:latin typeface="Vodafone Lt" pitchFamily="34" charset="0"/>
              </a:rPr>
              <a:t>lich</a:t>
            </a:r>
            <a:r>
              <a:rPr lang="de-DE" sz="2400" u="sng" dirty="0" smtClean="0">
                <a:latin typeface="Vodafone Lt" pitchFamily="34" charset="0"/>
              </a:rPr>
              <a:t>↓</a:t>
            </a:r>
          </a:p>
          <a:p>
            <a:pPr>
              <a:buNone/>
            </a:pPr>
            <a:r>
              <a:rPr lang="de-DE" sz="2400" dirty="0" smtClean="0">
                <a:latin typeface="Vodafone Lt" pitchFamily="34" charset="0"/>
              </a:rPr>
              <a:t>	F: 			  </a:t>
            </a:r>
            <a:r>
              <a:rPr lang="de-DE" sz="2400" u="sng" dirty="0" smtClean="0">
                <a:latin typeface="Vodafone Lt" pitchFamily="34" charset="0"/>
              </a:rPr>
              <a:t>gebür</a:t>
            </a:r>
            <a:r>
              <a:rPr lang="de-DE" sz="2400" dirty="0" smtClean="0">
                <a:latin typeface="Vodafone Lt" pitchFamily="34" charset="0"/>
              </a:rPr>
              <a:t>tiger </a:t>
            </a:r>
            <a:r>
              <a:rPr lang="de-DE" sz="2400" dirty="0" err="1" smtClean="0">
                <a:latin typeface="Vodafone Lt" pitchFamily="34" charset="0"/>
              </a:rPr>
              <a:t>frei"burger</a:t>
            </a:r>
            <a:r>
              <a:rPr lang="de-DE" sz="2400" dirty="0" smtClean="0">
                <a:latin typeface="Vodafone Lt" pitchFamily="34" charset="0"/>
              </a:rPr>
              <a:t>↓</a:t>
            </a:r>
            <a:endParaRPr lang="en-US" sz="2400" dirty="0">
              <a:latin typeface="Vodafone L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2205-CE3E-436C-BBB8-9E57B3D9EDFC}" type="datetime1">
              <a:rPr lang="de-DE" smtClean="0"/>
              <a:t>24.10.2016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Seniorensprache: Sprachliche Merkmale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Stichwortgeben</a:t>
            </a:r>
            <a:r>
              <a:rPr lang="de-DE" dirty="0" smtClean="0">
                <a:latin typeface="Vodafone Lt" pitchFamily="34" charset="0"/>
              </a:rPr>
              <a:t>:</a:t>
            </a:r>
            <a:br>
              <a:rPr lang="de-DE" dirty="0" smtClean="0">
                <a:latin typeface="Vodafone Lt" pitchFamily="34" charset="0"/>
              </a:rPr>
            </a:br>
            <a:r>
              <a:rPr lang="de-DE" dirty="0" smtClean="0">
                <a:latin typeface="Vodafone Lt" pitchFamily="34" charset="0"/>
              </a:rPr>
              <a:t/>
            </a:r>
            <a:br>
              <a:rPr lang="de-DE" dirty="0" smtClean="0">
                <a:latin typeface="Vodafone Lt" pitchFamily="34" charset="0"/>
              </a:rPr>
            </a:br>
            <a:r>
              <a:rPr lang="de-DE" sz="2400" dirty="0" smtClean="0">
                <a:latin typeface="Vodafone Lt" pitchFamily="34" charset="0"/>
              </a:rPr>
              <a:t>KF: 	mein lieber </a:t>
            </a:r>
            <a:r>
              <a:rPr lang="de-DE" sz="2400" dirty="0" err="1" smtClean="0">
                <a:latin typeface="Vodafone Lt" pitchFamily="34" charset="0"/>
              </a:rPr>
              <a:t>mann</a:t>
            </a:r>
            <a:r>
              <a:rPr lang="de-DE" sz="2400" dirty="0" smtClean="0">
                <a:latin typeface="Vodafone Lt" pitchFamily="34" charset="0"/>
              </a:rPr>
              <a:t> (sitzt da so) war </a:t>
            </a:r>
            <a:r>
              <a:rPr lang="de-DE" sz="2400" dirty="0" err="1" smtClean="0">
                <a:latin typeface="Vodafone Lt" pitchFamily="34" charset="0"/>
              </a:rPr>
              <a:t>mi"tternacht</a:t>
            </a:r>
            <a:r>
              <a:rPr lang="de-DE" sz="2400" dirty="0" smtClean="0">
                <a:latin typeface="Vodafone Lt" pitchFamily="34" charset="0"/>
              </a:rPr>
              <a:t>↓ *</a:t>
            </a:r>
          </a:p>
          <a:p>
            <a:pPr>
              <a:buNone/>
            </a:pPr>
            <a:r>
              <a:rPr lang="de-DE" sz="2400" dirty="0" smtClean="0">
                <a:latin typeface="Vodafone Lt" pitchFamily="34" charset="0"/>
              </a:rPr>
              <a:t>		hatte ne </a:t>
            </a:r>
            <a:r>
              <a:rPr lang="de-DE" sz="2400" dirty="0" err="1" smtClean="0">
                <a:latin typeface="Vodafone Lt" pitchFamily="34" charset="0"/>
              </a:rPr>
              <a:t>au"fzeichnung</a:t>
            </a:r>
            <a:r>
              <a:rPr lang="de-DE" sz="2400" dirty="0" smtClean="0">
                <a:latin typeface="Vodafone Lt" pitchFamily="34" charset="0"/>
              </a:rPr>
              <a:t> gemacht von der </a:t>
            </a:r>
            <a:r>
              <a:rPr lang="de-DE" sz="2400" dirty="0" err="1" smtClean="0">
                <a:latin typeface="Vodafone Lt" pitchFamily="34" charset="0"/>
              </a:rPr>
              <a:t>hi"tlerjugend</a:t>
            </a:r>
            <a:r>
              <a:rPr lang="de-DE" sz="2400" dirty="0" smtClean="0">
                <a:latin typeface="Vodafone Lt" pitchFamily="34" charset="0"/>
              </a:rPr>
              <a:t>↑</a:t>
            </a:r>
          </a:p>
          <a:p>
            <a:pPr>
              <a:buNone/>
            </a:pPr>
            <a:r>
              <a:rPr lang="de-DE" sz="2400" dirty="0" smtClean="0">
                <a:latin typeface="Vodafone Lt" pitchFamily="34" charset="0"/>
              </a:rPr>
              <a:t>	KM: 	da läuft ne </a:t>
            </a:r>
            <a:r>
              <a:rPr lang="de-DE" sz="2400" dirty="0" err="1" smtClean="0">
                <a:latin typeface="Vodafone Lt" pitchFamily="34" charset="0"/>
              </a:rPr>
              <a:t>se"rie</a:t>
            </a:r>
            <a:r>
              <a:rPr lang="de-DE" sz="2400" dirty="0" smtClean="0">
                <a:latin typeface="Vodafone Lt" pitchFamily="34" charset="0"/>
              </a:rPr>
              <a:t> bei * </a:t>
            </a:r>
            <a:r>
              <a:rPr lang="de-DE" sz="2400" dirty="0" err="1" smtClean="0">
                <a:latin typeface="Vodafone Lt" pitchFamily="34" charset="0"/>
              </a:rPr>
              <a:t>ar</a:t>
            </a:r>
            <a:r>
              <a:rPr lang="de-DE" sz="2400" dirty="0" smtClean="0">
                <a:latin typeface="Vodafone Lt" pitchFamily="34" charset="0"/>
              </a:rPr>
              <a:t> * </a:t>
            </a:r>
            <a:r>
              <a:rPr lang="de-DE" sz="2400" dirty="0" err="1" smtClean="0">
                <a:latin typeface="Vodafone Lt" pitchFamily="34" charset="0"/>
              </a:rPr>
              <a:t>te</a:t>
            </a:r>
            <a:r>
              <a:rPr lang="de-DE" sz="2400" dirty="0" smtClean="0">
                <a:latin typeface="Vodafone Lt" pitchFamily="34" charset="0"/>
              </a:rPr>
              <a:t> * glaub ich↓ </a:t>
            </a:r>
            <a:r>
              <a:rPr lang="de-DE" sz="2400" u="sng" dirty="0" smtClean="0">
                <a:latin typeface="Vodafone Lt" pitchFamily="34" charset="0"/>
              </a:rPr>
              <a:t>...</a:t>
            </a:r>
          </a:p>
          <a:p>
            <a:pPr>
              <a:buNone/>
            </a:pPr>
            <a:r>
              <a:rPr lang="en-US" sz="2400" dirty="0" smtClean="0">
                <a:latin typeface="Vodafone Lt" pitchFamily="34" charset="0"/>
              </a:rPr>
              <a:t>	F: 						</a:t>
            </a:r>
            <a:r>
              <a:rPr lang="en-US" sz="2400" u="sng" dirty="0" err="1" smtClean="0">
                <a:latin typeface="Vodafone Lt" pitchFamily="34" charset="0"/>
              </a:rPr>
              <a:t>über</a:t>
            </a:r>
            <a:r>
              <a:rPr lang="en-US" sz="2400" u="sng" dirty="0" smtClean="0">
                <a:latin typeface="Vodafone Lt" pitchFamily="34" charset="0"/>
              </a:rPr>
              <a:t> de/</a:t>
            </a:r>
          </a:p>
          <a:p>
            <a:pPr>
              <a:buNone/>
            </a:pPr>
            <a:r>
              <a:rPr lang="de-DE" sz="2400" dirty="0" smtClean="0">
                <a:latin typeface="Vodafone Lt" pitchFamily="34" charset="0"/>
              </a:rPr>
              <a:t>		</a:t>
            </a:r>
            <a:r>
              <a:rPr lang="de-DE" sz="2400" u="sng" dirty="0" smtClean="0">
                <a:latin typeface="Vodafone Lt" pitchFamily="34" charset="0"/>
              </a:rPr>
              <a:t>ein </a:t>
            </a:r>
            <a:r>
              <a:rPr lang="de-DE" sz="2400" u="sng" dirty="0" err="1" smtClean="0">
                <a:latin typeface="Vodafone Lt" pitchFamily="34" charset="0"/>
              </a:rPr>
              <a:t>gelände</a:t>
            </a:r>
            <a:r>
              <a:rPr lang="de-DE" sz="2400" dirty="0" err="1" smtClean="0">
                <a:latin typeface="Vodafone Lt" pitchFamily="34" charset="0"/>
              </a:rPr>
              <a:t>spiel</a:t>
            </a:r>
            <a:r>
              <a:rPr lang="de-DE" sz="2400" dirty="0" smtClean="0">
                <a:latin typeface="Vodafone Lt" pitchFamily="34" charset="0"/>
              </a:rPr>
              <a:t> am </a:t>
            </a:r>
            <a:r>
              <a:rPr lang="de-DE" sz="2400" dirty="0" err="1" smtClean="0">
                <a:latin typeface="Vodafone Lt" pitchFamily="34" charset="0"/>
              </a:rPr>
              <a:t>fe"ldberg</a:t>
            </a:r>
            <a:r>
              <a:rPr lang="de-DE" sz="2400" dirty="0" smtClean="0">
                <a:latin typeface="Vodafone Lt" pitchFamily="34" charset="0"/>
              </a:rPr>
              <a:t> &gt;</a:t>
            </a:r>
            <a:r>
              <a:rPr lang="de-DE" sz="2400" u="sng" dirty="0" smtClean="0">
                <a:latin typeface="Vodafone Lt" pitchFamily="34" charset="0"/>
              </a:rPr>
              <a:t>oder so↓&lt; </a:t>
            </a:r>
            <a:r>
              <a:rPr lang="de-DE" sz="2400" u="sng" dirty="0" err="1" smtClean="0">
                <a:latin typeface="Vodafone Lt" pitchFamily="34" charset="0"/>
              </a:rPr>
              <a:t>nit</a:t>
            </a:r>
            <a:r>
              <a:rPr lang="de-DE" sz="2400" u="sng" dirty="0" smtClean="0">
                <a:latin typeface="Vodafone Lt" pitchFamily="34" charset="0"/>
              </a:rPr>
              <a:t>↑</a:t>
            </a:r>
          </a:p>
          <a:p>
            <a:pPr>
              <a:buNone/>
            </a:pPr>
            <a:r>
              <a:rPr lang="nl-NL" sz="2400" dirty="0" smtClean="0">
                <a:latin typeface="Vodafone Lt" pitchFamily="34" charset="0"/>
              </a:rPr>
              <a:t>	KM: 	</a:t>
            </a:r>
            <a:r>
              <a:rPr lang="nl-NL" sz="2400" u="sng" dirty="0" smtClean="0">
                <a:latin typeface="Vodafone Lt" pitchFamily="34" charset="0"/>
              </a:rPr>
              <a:t>(mit)/</a:t>
            </a:r>
            <a:r>
              <a:rPr lang="nl-NL" sz="2400" dirty="0" smtClean="0">
                <a:latin typeface="Vodafone Lt" pitchFamily="34" charset="0"/>
              </a:rPr>
              <a:t> 			           &lt;</a:t>
            </a:r>
            <a:r>
              <a:rPr lang="nl-NL" sz="2400" u="sng" dirty="0" smtClean="0">
                <a:latin typeface="Vodafone Lt" pitchFamily="34" charset="0"/>
              </a:rPr>
              <a:t>nee nee nee"&gt; karl↓</a:t>
            </a:r>
          </a:p>
          <a:p>
            <a:pPr>
              <a:buNone/>
            </a:pPr>
            <a:r>
              <a:rPr lang="de-DE" sz="2400" dirty="0" smtClean="0">
                <a:latin typeface="Vodafone Lt" pitchFamily="34" charset="0"/>
              </a:rPr>
              <a:t>		das/ nee das </a:t>
            </a:r>
            <a:r>
              <a:rPr lang="de-DE" sz="2400" dirty="0" err="1" smtClean="0">
                <a:latin typeface="Vodafone Lt" pitchFamily="34" charset="0"/>
              </a:rPr>
              <a:t>ni"ch</a:t>
            </a:r>
            <a:r>
              <a:rPr lang="de-DE" sz="2400" dirty="0" smtClean="0">
                <a:latin typeface="Vodafone Lt" pitchFamily="34" charset="0"/>
              </a:rPr>
              <a:t>↓ ja </a:t>
            </a:r>
            <a:r>
              <a:rPr lang="de-DE" sz="2400" dirty="0" err="1" smtClean="0">
                <a:latin typeface="Vodafone Lt" pitchFamily="34" charset="0"/>
              </a:rPr>
              <a:t>is</a:t>
            </a:r>
            <a:r>
              <a:rPr lang="de-DE" sz="2400" dirty="0" smtClean="0">
                <a:latin typeface="Vodafone Lt" pitchFamily="34" charset="0"/>
              </a:rPr>
              <a:t> da </a:t>
            </a:r>
            <a:r>
              <a:rPr lang="de-DE" sz="2400" dirty="0" err="1" smtClean="0">
                <a:latin typeface="Vodafone Lt" pitchFamily="34" charset="0"/>
              </a:rPr>
              <a:t>au"ch</a:t>
            </a:r>
            <a:r>
              <a:rPr lang="de-DE" sz="2400" dirty="0" smtClean="0">
                <a:latin typeface="Vodafone Lt" pitchFamily="34" charset="0"/>
              </a:rPr>
              <a:t> was noch↓</a:t>
            </a:r>
            <a:endParaRPr lang="en-US" sz="2400" dirty="0">
              <a:latin typeface="Vodafone L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0726-B664-4F22-8426-E59F651ECD4B}" type="datetime1">
              <a:rPr lang="de-DE" smtClean="0"/>
              <a:t>24.10.2016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Einleitende Anmerkungen</a:t>
            </a:r>
            <a:endParaRPr lang="en-US" dirty="0">
              <a:solidFill>
                <a:srgbClr val="00B050"/>
              </a:solidFill>
              <a:latin typeface="Vodafone L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2800" dirty="0" smtClean="0">
              <a:latin typeface="Vodafone Lt" pitchFamily="34" charset="0"/>
            </a:endParaRPr>
          </a:p>
          <a:p>
            <a:r>
              <a:rPr lang="de-DE" sz="2800" dirty="0" smtClean="0">
                <a:solidFill>
                  <a:srgbClr val="00B050"/>
                </a:solidFill>
                <a:latin typeface="Vodafone Lt" pitchFamily="34" charset="0"/>
              </a:rPr>
              <a:t>Misslungene Versuche</a:t>
            </a:r>
            <a:r>
              <a:rPr lang="de-DE" sz="2800" dirty="0" smtClean="0">
                <a:latin typeface="Vodafone Lt" pitchFamily="34" charset="0"/>
              </a:rPr>
              <a:t>, den Lebenszyklus einer Individualsprache </a:t>
            </a:r>
            <a:r>
              <a:rPr lang="de-DE" sz="2800" dirty="0" smtClean="0">
                <a:solidFill>
                  <a:srgbClr val="00B050"/>
                </a:solidFill>
                <a:latin typeface="Vodafone Lt" pitchFamily="34" charset="0"/>
              </a:rPr>
              <a:t>zu periodisieren</a:t>
            </a:r>
          </a:p>
          <a:p>
            <a:r>
              <a:rPr lang="de-DE" sz="2800" dirty="0" smtClean="0">
                <a:solidFill>
                  <a:srgbClr val="00B050"/>
                </a:solidFill>
                <a:latin typeface="Vodafone Lt" pitchFamily="34" charset="0"/>
              </a:rPr>
              <a:t>keine eindeutige </a:t>
            </a:r>
            <a:r>
              <a:rPr lang="de-DE" sz="2800" dirty="0" smtClean="0">
                <a:latin typeface="Vodafone Lt" pitchFamily="34" charset="0"/>
              </a:rPr>
              <a:t>soziolinguistische, psychologische oder medizinische </a:t>
            </a:r>
            <a:r>
              <a:rPr lang="de-DE" sz="2800" dirty="0" smtClean="0">
                <a:solidFill>
                  <a:srgbClr val="00B050"/>
                </a:solidFill>
                <a:latin typeface="Vodafone Lt" pitchFamily="34" charset="0"/>
              </a:rPr>
              <a:t>Differenzierung</a:t>
            </a:r>
            <a:r>
              <a:rPr lang="de-DE" sz="2800" dirty="0" smtClean="0">
                <a:latin typeface="Vodafone Lt" pitchFamily="34" charset="0"/>
              </a:rPr>
              <a:t> von Altersstufen</a:t>
            </a:r>
            <a:endParaRPr lang="en-US" sz="2800" dirty="0">
              <a:latin typeface="Vodafone L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002A-30C9-45D5-8439-75C423F1CB6E}" type="datetime1">
              <a:rPr lang="de-DE" smtClean="0"/>
              <a:t>24.10.2016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Seniorensprache: Sprachliche Merkmale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>
              <a:latin typeface="Vodafone Lt" pitchFamily="34" charset="0"/>
            </a:endParaRPr>
          </a:p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keine Beschränkung </a:t>
            </a:r>
            <a:r>
              <a:rPr lang="de-DE" dirty="0" smtClean="0">
                <a:latin typeface="Vodafone Lt" pitchFamily="34" charset="0"/>
              </a:rPr>
              <a:t>nur auf ältere Leute, die o. g. Merkmale können auch in geselligen Runden auftreten</a:t>
            </a:r>
          </a:p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keine verallgemeinernden Schlussfolgerungen</a:t>
            </a:r>
          </a:p>
          <a:p>
            <a:endParaRPr lang="en-US" dirty="0">
              <a:latin typeface="Vodafone L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B070-59DF-4C6F-A5EE-A8E8ED5EA143}" type="datetime1">
              <a:rPr lang="de-DE" smtClean="0"/>
              <a:t>24.10.2016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Literatur und Quellen</a:t>
            </a:r>
            <a:endParaRPr lang="en-US" dirty="0">
              <a:solidFill>
                <a:srgbClr val="00B050"/>
              </a:solidFill>
              <a:latin typeface="Vodafone L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err="1" smtClean="0">
                <a:latin typeface="Vodafone Lt" pitchFamily="34" charset="0"/>
              </a:rPr>
              <a:t>Böhmert</a:t>
            </a:r>
            <a:r>
              <a:rPr lang="de-DE" dirty="0" smtClean="0">
                <a:latin typeface="Vodafone Lt" pitchFamily="34" charset="0"/>
              </a:rPr>
              <a:t>, C., 2001: </a:t>
            </a:r>
            <a:r>
              <a:rPr lang="de-DE" i="1" dirty="0" err="1" smtClean="0">
                <a:latin typeface="Vodafone Lt" pitchFamily="34" charset="0"/>
              </a:rPr>
              <a:t>Techno</a:t>
            </a:r>
            <a:r>
              <a:rPr lang="de-DE" i="1" dirty="0" smtClean="0">
                <a:latin typeface="Vodafone Lt" pitchFamily="34" charset="0"/>
              </a:rPr>
              <a:t> - eine neue Kommunikationsform</a:t>
            </a:r>
            <a:r>
              <a:rPr lang="de-DE" dirty="0" smtClean="0">
                <a:latin typeface="Vodafone Lt" pitchFamily="34" charset="0"/>
              </a:rPr>
              <a:t>. MA-Arbeit. Münster.</a:t>
            </a:r>
          </a:p>
          <a:p>
            <a:r>
              <a:rPr lang="de-DE" dirty="0" smtClean="0">
                <a:latin typeface="Vodafone Lt" pitchFamily="34" charset="0"/>
              </a:rPr>
              <a:t>Dittmar, N., </a:t>
            </a:r>
            <a:r>
              <a:rPr lang="de-DE" dirty="0" err="1" smtClean="0">
                <a:latin typeface="Vodafone Lt" pitchFamily="34" charset="0"/>
              </a:rPr>
              <a:t>Bahlo</a:t>
            </a:r>
            <a:r>
              <a:rPr lang="de-DE" dirty="0" smtClean="0">
                <a:latin typeface="Vodafone Lt" pitchFamily="34" charset="0"/>
              </a:rPr>
              <a:t>, N. 2008: </a:t>
            </a:r>
            <a:r>
              <a:rPr lang="de-DE" i="1" dirty="0" smtClean="0">
                <a:latin typeface="Vodafone Lt" pitchFamily="34" charset="0"/>
              </a:rPr>
              <a:t>Jugendsprache</a:t>
            </a:r>
            <a:r>
              <a:rPr lang="de-DE" dirty="0" smtClean="0">
                <a:latin typeface="Vodafone Lt" pitchFamily="34" charset="0"/>
              </a:rPr>
              <a:t>. In: Die Sprache Deutsch. Dresden. </a:t>
            </a:r>
          </a:p>
          <a:p>
            <a:r>
              <a:rPr lang="de-DE" dirty="0" smtClean="0">
                <a:latin typeface="Vodafone Lt" pitchFamily="34" charset="0"/>
              </a:rPr>
              <a:t>Dittmar, N. 1997: </a:t>
            </a:r>
            <a:r>
              <a:rPr lang="de-DE" i="1" dirty="0" smtClean="0">
                <a:latin typeface="Vodafone Lt" pitchFamily="34" charset="0"/>
              </a:rPr>
              <a:t>Grundlagen der Soziolinguistik – Ein Arbeitsbuch mit Aufgaben</a:t>
            </a:r>
            <a:r>
              <a:rPr lang="de-DE" dirty="0" smtClean="0">
                <a:latin typeface="Vodafone Lt" pitchFamily="34" charset="0"/>
              </a:rPr>
              <a:t>. Tübingen.</a:t>
            </a:r>
          </a:p>
          <a:p>
            <a:r>
              <a:rPr lang="de-DE" dirty="0" err="1" smtClean="0">
                <a:latin typeface="Vodafone Lt" pitchFamily="34" charset="0"/>
              </a:rPr>
              <a:t>Fiehler</a:t>
            </a:r>
            <a:r>
              <a:rPr lang="de-DE" dirty="0" smtClean="0">
                <a:latin typeface="Vodafone Lt" pitchFamily="34" charset="0"/>
              </a:rPr>
              <a:t>, R.: </a:t>
            </a:r>
            <a:r>
              <a:rPr lang="de-DE" i="1" dirty="0" smtClean="0">
                <a:latin typeface="Vodafone Lt" pitchFamily="34" charset="0"/>
              </a:rPr>
              <a:t>Sprache und Alter. Wie verändert sich das Sprechen, wenn wir älter werden? </a:t>
            </a:r>
            <a:r>
              <a:rPr lang="de-DE" dirty="0" smtClean="0">
                <a:latin typeface="Vodafone Lt" pitchFamily="34" charset="0"/>
              </a:rPr>
              <a:t> Mannheim.</a:t>
            </a:r>
          </a:p>
          <a:p>
            <a:r>
              <a:rPr lang="de-DE" dirty="0" smtClean="0">
                <a:latin typeface="Vodafone Lt" pitchFamily="34" charset="0"/>
              </a:rPr>
              <a:t>Löffler, H. 2005: </a:t>
            </a:r>
            <a:r>
              <a:rPr lang="de-DE" i="1" dirty="0" smtClean="0">
                <a:latin typeface="Vodafone Lt" pitchFamily="34" charset="0"/>
              </a:rPr>
              <a:t>Germanistische Soziolinguistik</a:t>
            </a:r>
            <a:r>
              <a:rPr lang="de-DE" dirty="0" smtClean="0">
                <a:latin typeface="Vodafone Lt" pitchFamily="34" charset="0"/>
              </a:rPr>
              <a:t>. Berlin</a:t>
            </a:r>
          </a:p>
          <a:p>
            <a:r>
              <a:rPr lang="de-DE" dirty="0" err="1" smtClean="0">
                <a:latin typeface="Vodafone Lt" pitchFamily="34" charset="0"/>
              </a:rPr>
              <a:t>Schlobinski</a:t>
            </a:r>
            <a:r>
              <a:rPr lang="de-DE" dirty="0" smtClean="0">
                <a:latin typeface="Vodafone Lt" pitchFamily="34" charset="0"/>
              </a:rPr>
              <a:t>, P. 2002: </a:t>
            </a:r>
            <a:r>
              <a:rPr lang="de-DE" i="1" dirty="0" smtClean="0">
                <a:latin typeface="Vodafone Lt" pitchFamily="34" charset="0"/>
              </a:rPr>
              <a:t>Jugendsprache und Jugendkultur. </a:t>
            </a:r>
            <a:r>
              <a:rPr lang="de-DE" dirty="0" smtClean="0">
                <a:latin typeface="Vodafone Lt" pitchFamily="34" charset="0"/>
              </a:rPr>
              <a:t>In: Politik und Zeitgeschichte. Bd. 5.</a:t>
            </a:r>
          </a:p>
          <a:p>
            <a:r>
              <a:rPr lang="de-DE" dirty="0" smtClean="0">
                <a:latin typeface="Vodafone Lt" pitchFamily="34" charset="0"/>
              </a:rPr>
              <a:t>Werner H. </a:t>
            </a:r>
            <a:r>
              <a:rPr lang="de-DE" dirty="0" err="1" smtClean="0">
                <a:latin typeface="Vodafone Lt" pitchFamily="34" charset="0"/>
              </a:rPr>
              <a:t>Veith</a:t>
            </a:r>
            <a:r>
              <a:rPr lang="de-DE" dirty="0" smtClean="0">
                <a:latin typeface="Vodafone Lt" pitchFamily="34" charset="0"/>
              </a:rPr>
              <a:t>, 2002: </a:t>
            </a:r>
            <a:r>
              <a:rPr lang="de-DE" i="1" dirty="0" smtClean="0">
                <a:latin typeface="Vodafone Lt" pitchFamily="34" charset="0"/>
              </a:rPr>
              <a:t>Soziolinguistik. Ein Arbeitsbuch</a:t>
            </a:r>
            <a:r>
              <a:rPr lang="de-DE" dirty="0" smtClean="0">
                <a:latin typeface="Vodafone Lt" pitchFamily="34" charset="0"/>
              </a:rPr>
              <a:t>. Tübingen</a:t>
            </a:r>
          </a:p>
          <a:p>
            <a:r>
              <a:rPr lang="de-DE" dirty="0" smtClean="0">
                <a:latin typeface="Vodafone Lt" pitchFamily="34" charset="0"/>
              </a:rPr>
              <a:t>http://www.germanistika.upol.cz/uploads/media/Handouts_zur_Vorlesung__jednostranne_.pdf  </a:t>
            </a:r>
          </a:p>
          <a:p>
            <a:endParaRPr lang="de-DE" dirty="0" smtClean="0">
              <a:latin typeface="Vodafone Lt" pitchFamily="34" charset="0"/>
            </a:endParaRPr>
          </a:p>
          <a:p>
            <a:endParaRPr lang="en-US" dirty="0">
              <a:latin typeface="Vodafone L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>
                <a:latin typeface="Vodafone Lt" pitchFamily="34" charset="0"/>
              </a:rPr>
              <a:pPr/>
              <a:t>31</a:t>
            </a:fld>
            <a:endParaRPr lang="en-US" dirty="0">
              <a:latin typeface="Vodafone Lt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6383-FCC7-4864-98C6-35BC99C3CD22}" type="datetime1">
              <a:rPr lang="de-DE" smtClean="0"/>
              <a:t>24.10.2016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Einteilung der Gerontolekte</a:t>
            </a:r>
            <a:endParaRPr lang="en-US" dirty="0">
              <a:solidFill>
                <a:srgbClr val="00B050"/>
              </a:solidFill>
              <a:latin typeface="Vodafone L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Kindersprache</a:t>
            </a:r>
            <a:r>
              <a:rPr lang="de-DE" dirty="0" smtClean="0">
                <a:latin typeface="Vodafone Lt" pitchFamily="34" charset="0"/>
              </a:rPr>
              <a:t/>
            </a:r>
            <a:br>
              <a:rPr lang="de-DE" dirty="0" smtClean="0">
                <a:latin typeface="Vodafone Lt" pitchFamily="34" charset="0"/>
              </a:rPr>
            </a:br>
            <a:r>
              <a:rPr lang="de-DE" sz="2400" i="1" dirty="0" smtClean="0">
                <a:latin typeface="Vodafone Lt" pitchFamily="34" charset="0"/>
              </a:rPr>
              <a:t>Vorschulalter vom ersten Sprechen bis zum Beginn der Schulzeit</a:t>
            </a:r>
            <a:endParaRPr lang="de-DE" i="1" dirty="0" smtClean="0">
              <a:latin typeface="Vodafone Lt" pitchFamily="34" charset="0"/>
            </a:endParaRPr>
          </a:p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Schüler- und Jugendsprache</a:t>
            </a:r>
            <a:b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</a:br>
            <a:r>
              <a:rPr lang="de-DE" sz="2400" i="1" dirty="0" smtClean="0">
                <a:latin typeface="Vodafone Lt" pitchFamily="34" charset="0"/>
              </a:rPr>
              <a:t>bis zum Ende der beruflichen Ausbildung</a:t>
            </a:r>
            <a:endParaRPr lang="de-DE" dirty="0" smtClean="0">
              <a:latin typeface="Vodafone Lt" pitchFamily="34" charset="0"/>
            </a:endParaRPr>
          </a:p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Erwachsenensprache</a:t>
            </a:r>
            <a:r>
              <a:rPr lang="de-DE" dirty="0" smtClean="0">
                <a:latin typeface="Vodafone Lt" pitchFamily="34" charset="0"/>
              </a:rPr>
              <a:t/>
            </a:r>
            <a:br>
              <a:rPr lang="de-DE" dirty="0" smtClean="0">
                <a:latin typeface="Vodafone Lt" pitchFamily="34" charset="0"/>
              </a:rPr>
            </a:br>
            <a:r>
              <a:rPr lang="de-DE" sz="2400" i="1" dirty="0" smtClean="0">
                <a:latin typeface="Vodafone Lt" pitchFamily="34" charset="0"/>
              </a:rPr>
              <a:t>die Zeit der Berufsausübung oder der Kindererziehung</a:t>
            </a:r>
            <a:endParaRPr lang="de-DE" i="1" dirty="0" smtClean="0">
              <a:latin typeface="Vodafone Lt" pitchFamily="34" charset="0"/>
            </a:endParaRPr>
          </a:p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Seniorensprache</a:t>
            </a:r>
            <a:r>
              <a:rPr lang="de-DE" dirty="0" smtClean="0">
                <a:latin typeface="Vodafone Lt" pitchFamily="34" charset="0"/>
              </a:rPr>
              <a:t/>
            </a:r>
            <a:br>
              <a:rPr lang="de-DE" dirty="0" smtClean="0">
                <a:latin typeface="Vodafone Lt" pitchFamily="34" charset="0"/>
              </a:rPr>
            </a:br>
            <a:r>
              <a:rPr lang="de-DE" sz="2400" i="1" dirty="0" smtClean="0">
                <a:latin typeface="Vodafone Lt" pitchFamily="34" charset="0"/>
              </a:rPr>
              <a:t>nach der Berufsausübung</a:t>
            </a:r>
            <a:endParaRPr lang="en-US" dirty="0">
              <a:latin typeface="Vodafone L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5DA8-5C3F-4902-8F35-74595EE26772}" type="datetime1">
              <a:rPr lang="de-DE" smtClean="0"/>
              <a:t>24.10.2016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Gerontolekte: Erwachsenensprache</a:t>
            </a:r>
            <a:endParaRPr lang="en-US" dirty="0">
              <a:solidFill>
                <a:srgbClr val="00B050"/>
              </a:solidFill>
              <a:latin typeface="Vodafone L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B050"/>
              </a:buClr>
            </a:pPr>
            <a:endParaRPr lang="de-DE" sz="2800" dirty="0" smtClean="0">
              <a:latin typeface="Vodafone Lt" pitchFamily="34" charset="0"/>
            </a:endParaRPr>
          </a:p>
          <a:p>
            <a:pPr>
              <a:buClr>
                <a:srgbClr val="00B050"/>
              </a:buClr>
            </a:pPr>
            <a:r>
              <a:rPr lang="de-DE" sz="2800" dirty="0" smtClean="0">
                <a:latin typeface="Vodafone Lt" pitchFamily="34" charset="0"/>
              </a:rPr>
              <a:t>Lange Zeit </a:t>
            </a:r>
            <a:r>
              <a:rPr lang="de-DE" sz="2800" dirty="0" smtClean="0">
                <a:solidFill>
                  <a:srgbClr val="00B050"/>
                </a:solidFill>
                <a:latin typeface="Vodafone Lt" pitchFamily="34" charset="0"/>
              </a:rPr>
              <a:t>kein besonderes linguistisches Interesse</a:t>
            </a:r>
          </a:p>
          <a:p>
            <a:pPr>
              <a:buClr>
                <a:srgbClr val="00B050"/>
              </a:buClr>
            </a:pPr>
            <a:r>
              <a:rPr lang="de-DE" sz="2800" dirty="0" smtClean="0">
                <a:latin typeface="Vodafone Lt" pitchFamily="34" charset="0"/>
              </a:rPr>
              <a:t>in soziolinguistischer Hinsicht ist die Erwachsenensprache </a:t>
            </a:r>
            <a:r>
              <a:rPr lang="de-DE" sz="2800" dirty="0" smtClean="0">
                <a:solidFill>
                  <a:srgbClr val="00B050"/>
                </a:solidFill>
                <a:latin typeface="Vodafone Lt" pitchFamily="34" charset="0"/>
              </a:rPr>
              <a:t>reich an Codes und Subcodes </a:t>
            </a:r>
            <a:r>
              <a:rPr lang="de-DE" sz="2800" dirty="0" smtClean="0">
                <a:latin typeface="Vodafone Lt" pitchFamily="34" charset="0"/>
              </a:rPr>
              <a:t>mit verschiedenen Schattierungen</a:t>
            </a:r>
          </a:p>
          <a:p>
            <a:pPr>
              <a:buClr>
                <a:srgbClr val="00B050"/>
              </a:buClr>
            </a:pPr>
            <a:r>
              <a:rPr lang="de-DE" sz="2800" dirty="0" smtClean="0">
                <a:solidFill>
                  <a:srgbClr val="00B050"/>
                </a:solidFill>
                <a:latin typeface="Vodafone Lt" pitchFamily="34" charset="0"/>
              </a:rPr>
              <a:t>die Erwachsenensprache </a:t>
            </a:r>
            <a:r>
              <a:rPr lang="de-DE" sz="2800" dirty="0" smtClean="0">
                <a:latin typeface="Vodafone Lt" pitchFamily="34" charset="0"/>
              </a:rPr>
              <a:t>wird weniger als Gruppensprache und mehr </a:t>
            </a:r>
            <a:r>
              <a:rPr lang="de-DE" sz="2800" dirty="0" smtClean="0">
                <a:solidFill>
                  <a:srgbClr val="00B050"/>
                </a:solidFill>
                <a:latin typeface="Vodafone Lt" pitchFamily="34" charset="0"/>
              </a:rPr>
              <a:t>als Individuensprache </a:t>
            </a:r>
            <a:r>
              <a:rPr lang="de-DE" sz="2800" dirty="0" smtClean="0">
                <a:latin typeface="Vodafone Lt" pitchFamily="34" charset="0"/>
              </a:rPr>
              <a:t>erforscht</a:t>
            </a:r>
            <a:endParaRPr lang="en-US" sz="2800" dirty="0">
              <a:latin typeface="Vodafone L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64904-B81A-4452-985A-64AD1533F5AA}" type="datetime1">
              <a:rPr lang="de-DE" smtClean="0"/>
              <a:t>24.10.2016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Gerontolekte: Jugendsprache</a:t>
            </a:r>
            <a:endParaRPr lang="en-US" dirty="0">
              <a:solidFill>
                <a:srgbClr val="00B050"/>
              </a:solidFill>
              <a:latin typeface="Vodafone L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>
                <a:srgbClr val="00B050"/>
              </a:buClr>
            </a:pPr>
            <a:r>
              <a:rPr lang="de-DE" sz="2800" dirty="0" smtClean="0">
                <a:latin typeface="Vodafone Lt" pitchFamily="34" charset="0"/>
              </a:rPr>
              <a:t>Genaue Untersuchungen nur im Bereich der Jugendsprache (Dittmar), die </a:t>
            </a:r>
            <a:r>
              <a:rPr lang="de-DE" sz="2800" dirty="0" err="1" smtClean="0">
                <a:latin typeface="Vodafone Lt" pitchFamily="34" charset="0"/>
              </a:rPr>
              <a:t>Pädolinguistik</a:t>
            </a:r>
            <a:r>
              <a:rPr lang="de-DE" sz="2800" dirty="0" smtClean="0">
                <a:latin typeface="Vodafone Lt" pitchFamily="34" charset="0"/>
              </a:rPr>
              <a:t> ist am besten erforscht (Löffler)</a:t>
            </a:r>
          </a:p>
          <a:p>
            <a:pPr>
              <a:buClr>
                <a:srgbClr val="00B050"/>
              </a:buClr>
            </a:pPr>
            <a:r>
              <a:rPr lang="de-DE" sz="2800" dirty="0" smtClean="0">
                <a:solidFill>
                  <a:srgbClr val="00B050"/>
                </a:solidFill>
                <a:latin typeface="Vodafone Lt" pitchFamily="34" charset="0"/>
              </a:rPr>
              <a:t>Jugendsprache</a:t>
            </a:r>
            <a:r>
              <a:rPr lang="de-DE" sz="2800" dirty="0" smtClean="0">
                <a:latin typeface="Vodafone Lt" pitchFamily="34" charset="0"/>
              </a:rPr>
              <a:t>: Schülersprache, Studentensprache</a:t>
            </a:r>
          </a:p>
          <a:p>
            <a:pPr>
              <a:buClr>
                <a:srgbClr val="00B050"/>
              </a:buClr>
            </a:pPr>
            <a:r>
              <a:rPr lang="de-DE" sz="2800" dirty="0" smtClean="0">
                <a:solidFill>
                  <a:srgbClr val="00B050"/>
                </a:solidFill>
                <a:latin typeface="Vodafone Lt" pitchFamily="34" charset="0"/>
              </a:rPr>
              <a:t>keine eindeutige Definition </a:t>
            </a:r>
            <a:r>
              <a:rPr lang="de-DE" sz="2800" dirty="0" smtClean="0">
                <a:latin typeface="Vodafone Lt" pitchFamily="34" charset="0"/>
              </a:rPr>
              <a:t>von „Jugend“</a:t>
            </a:r>
          </a:p>
          <a:p>
            <a:pPr>
              <a:buClr>
                <a:srgbClr val="00B050"/>
              </a:buClr>
            </a:pPr>
            <a:r>
              <a:rPr lang="de-DE" sz="2800" dirty="0" smtClean="0">
                <a:latin typeface="Vodafone Lt" pitchFamily="34" charset="0"/>
              </a:rPr>
              <a:t>„Jugend“ als eine Altersphase zwischen etwa 10 (15) und 25 (30) Jahren</a:t>
            </a:r>
            <a:endParaRPr lang="lt-LT" sz="2800" dirty="0" smtClean="0">
              <a:latin typeface="Vodafone Lt" pitchFamily="34" charset="0"/>
            </a:endParaRPr>
          </a:p>
          <a:p>
            <a:pPr>
              <a:buClr>
                <a:srgbClr val="00B050"/>
              </a:buClr>
            </a:pPr>
            <a:r>
              <a:rPr lang="de-DE" sz="2800" dirty="0" err="1" smtClean="0">
                <a:solidFill>
                  <a:srgbClr val="00B050"/>
                </a:solidFill>
                <a:latin typeface="Vodafone Lt" pitchFamily="34" charset="0"/>
              </a:rPr>
              <a:t>jugendsprachliche</a:t>
            </a:r>
            <a:r>
              <a:rPr lang="de-DE" sz="2800" dirty="0" smtClean="0">
                <a:solidFill>
                  <a:srgbClr val="00B050"/>
                </a:solidFill>
                <a:latin typeface="Vodafone Lt" pitchFamily="34" charset="0"/>
              </a:rPr>
              <a:t> Varietät </a:t>
            </a:r>
            <a:r>
              <a:rPr lang="de-DE" sz="2800" dirty="0" smtClean="0">
                <a:latin typeface="Vodafone Lt" pitchFamily="34" charset="0"/>
              </a:rPr>
              <a:t>als ein Abschnitt auf dem Weg des Individuums zur gefestigten Erwachsenengrammatik</a:t>
            </a:r>
          </a:p>
          <a:p>
            <a:pPr>
              <a:buClr>
                <a:srgbClr val="00B050"/>
              </a:buClr>
            </a:pPr>
            <a:r>
              <a:rPr lang="de-DE" sz="2800" dirty="0" smtClean="0">
                <a:solidFill>
                  <a:srgbClr val="00B050"/>
                </a:solidFill>
                <a:latin typeface="Vodafone Lt" pitchFamily="34" charset="0"/>
              </a:rPr>
              <a:t>eine generationsspezifische Übergangsvarietät</a:t>
            </a:r>
            <a:r>
              <a:rPr lang="de-DE" sz="2800" dirty="0" smtClean="0">
                <a:latin typeface="Vodafone Lt" pitchFamily="34" charset="0"/>
              </a:rPr>
              <a:t>, die den biologisch bedingten Aufbruch der Jugendlichen zum Erwachsenstatus in der Suche nach individueller und sozialer Identität sprachlich und kommunikativ zum Ausdruck bringt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C549-D941-444C-80BA-9E1F24F2F533}" type="datetime1">
              <a:rPr lang="de-DE" smtClean="0"/>
              <a:t>24.10.2016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Gerontolekte: Jugendsprache</a:t>
            </a:r>
            <a:endParaRPr lang="en-US" dirty="0">
              <a:solidFill>
                <a:srgbClr val="00B050"/>
              </a:solidFill>
              <a:latin typeface="Vodafone L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00B050"/>
              </a:buClr>
            </a:pPr>
            <a:r>
              <a:rPr lang="de-DE" sz="2400" dirty="0" smtClean="0">
                <a:latin typeface="Vodafone Lt" pitchFamily="34" charset="0"/>
              </a:rPr>
              <a:t>die meisten Autoren: </a:t>
            </a:r>
            <a:r>
              <a:rPr lang="de-DE" sz="2400" dirty="0" smtClean="0">
                <a:solidFill>
                  <a:srgbClr val="00B050"/>
                </a:solidFill>
                <a:latin typeface="Vodafone Lt" pitchFamily="34" charset="0"/>
              </a:rPr>
              <a:t>Jugendsprache als ein gruppenspezifisches Phänomen in Abhängigkeit</a:t>
            </a:r>
            <a:r>
              <a:rPr lang="de-DE" sz="2400" dirty="0" smtClean="0">
                <a:latin typeface="Vodafone Lt" pitchFamily="34" charset="0"/>
              </a:rPr>
              <a:t> von </a:t>
            </a:r>
            <a:r>
              <a:rPr lang="de-DE" sz="2400" dirty="0" err="1" smtClean="0">
                <a:latin typeface="Vodafone Lt" pitchFamily="34" charset="0"/>
              </a:rPr>
              <a:t>situativen</a:t>
            </a:r>
            <a:r>
              <a:rPr lang="de-DE" sz="2400" dirty="0" smtClean="0">
                <a:latin typeface="Vodafone Lt" pitchFamily="34" charset="0"/>
              </a:rPr>
              <a:t> Kontexten</a:t>
            </a:r>
          </a:p>
          <a:p>
            <a:pPr>
              <a:buClr>
                <a:srgbClr val="00B050"/>
              </a:buClr>
            </a:pPr>
            <a:r>
              <a:rPr lang="de-DE" sz="2400" dirty="0" smtClean="0">
                <a:solidFill>
                  <a:srgbClr val="00B050"/>
                </a:solidFill>
                <a:latin typeface="Vodafone Lt" pitchFamily="34" charset="0"/>
              </a:rPr>
              <a:t>Henne</a:t>
            </a:r>
            <a:r>
              <a:rPr lang="de-DE" sz="2400" dirty="0" smtClean="0">
                <a:latin typeface="Vodafone Lt" pitchFamily="34" charset="0"/>
              </a:rPr>
              <a:t>: Jugendsprache nicht eine homogene Varietät des Deutschen, sondern ein „spielerisches Sekundargefüge“, „</a:t>
            </a:r>
            <a:r>
              <a:rPr lang="de-DE" sz="2400" dirty="0" err="1" smtClean="0">
                <a:latin typeface="Vodafone Lt" pitchFamily="34" charset="0"/>
              </a:rPr>
              <a:t>Jugendton</a:t>
            </a:r>
            <a:r>
              <a:rPr lang="de-DE" sz="2400" dirty="0" smtClean="0">
                <a:latin typeface="Vodafone Lt" pitchFamily="34" charset="0"/>
              </a:rPr>
              <a:t>“</a:t>
            </a:r>
          </a:p>
          <a:p>
            <a:pPr>
              <a:buClr>
                <a:srgbClr val="00B050"/>
              </a:buClr>
            </a:pPr>
            <a:r>
              <a:rPr lang="de-DE" sz="2400" dirty="0" smtClean="0">
                <a:solidFill>
                  <a:srgbClr val="00B050"/>
                </a:solidFill>
                <a:latin typeface="Vodafone Lt" pitchFamily="34" charset="0"/>
              </a:rPr>
              <a:t>Löffler</a:t>
            </a:r>
            <a:r>
              <a:rPr lang="de-DE" sz="2400" dirty="0" smtClean="0">
                <a:latin typeface="Vodafone Lt" pitchFamily="34" charset="0"/>
              </a:rPr>
              <a:t>: „</a:t>
            </a:r>
            <a:r>
              <a:rPr lang="de-DE" sz="2400" dirty="0" err="1" smtClean="0">
                <a:latin typeface="Vodafone Lt" pitchFamily="34" charset="0"/>
              </a:rPr>
              <a:t>Juventulekt</a:t>
            </a:r>
            <a:r>
              <a:rPr lang="de-DE" sz="2400" dirty="0" smtClean="0">
                <a:latin typeface="Vodafone Lt" pitchFamily="34" charset="0"/>
              </a:rPr>
              <a:t>“</a:t>
            </a:r>
          </a:p>
          <a:p>
            <a:pPr>
              <a:buClr>
                <a:srgbClr val="00B050"/>
              </a:buClr>
            </a:pPr>
            <a:r>
              <a:rPr lang="de-DE" sz="2400" dirty="0" smtClean="0">
                <a:solidFill>
                  <a:srgbClr val="00B050"/>
                </a:solidFill>
                <a:latin typeface="Vodafone Lt" pitchFamily="34" charset="0"/>
              </a:rPr>
              <a:t>Grundlage für die Jugendsprache</a:t>
            </a:r>
            <a:r>
              <a:rPr lang="de-DE" sz="2400" dirty="0" smtClean="0">
                <a:latin typeface="Vodafone Lt" pitchFamily="34" charset="0"/>
              </a:rPr>
              <a:t>: bereits erworbene dialektale und </a:t>
            </a:r>
            <a:r>
              <a:rPr lang="de-DE" sz="2400" dirty="0" err="1" smtClean="0">
                <a:latin typeface="Vodafone Lt" pitchFamily="34" charset="0"/>
              </a:rPr>
              <a:t>soziolektale</a:t>
            </a:r>
            <a:r>
              <a:rPr lang="de-DE" sz="2400" dirty="0" smtClean="0">
                <a:latin typeface="Vodafone Lt" pitchFamily="34" charset="0"/>
              </a:rPr>
              <a:t> Varietäten</a:t>
            </a:r>
          </a:p>
          <a:p>
            <a:pPr>
              <a:buClr>
                <a:srgbClr val="00B050"/>
              </a:buClr>
            </a:pPr>
            <a:r>
              <a:rPr lang="de-DE" sz="2400" dirty="0" smtClean="0">
                <a:latin typeface="Vodafone Lt" pitchFamily="34" charset="0"/>
              </a:rPr>
              <a:t>innovative Veränderung von bestimmten Teilen der bestehenden Sprache (Lexikon, syntaktisch-semantische Strukturen, altersspezifische Realisierung von Phonemen u. A.)</a:t>
            </a:r>
          </a:p>
          <a:p>
            <a:pPr>
              <a:buClr>
                <a:srgbClr val="00B050"/>
              </a:buClr>
            </a:pPr>
            <a:endParaRPr lang="en-US" sz="2400" dirty="0">
              <a:latin typeface="Vodafone L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7CA3-BD3D-4D60-AFFC-B7C03DE719B7}" type="datetime1">
              <a:rPr lang="de-DE" smtClean="0"/>
              <a:t>24.10.2016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Gerontolekte: Jugendsprache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00B050"/>
              </a:buClr>
            </a:pPr>
            <a:r>
              <a:rPr lang="de-DE" dirty="0" smtClean="0">
                <a:latin typeface="Vodafone Lt" pitchFamily="34" charset="0"/>
              </a:rPr>
              <a:t>Jugendsprache aus der gesellschaftlichen Sicht:</a:t>
            </a:r>
          </a:p>
          <a:p>
            <a:pPr lvl="1">
              <a:buClr>
                <a:srgbClr val="00B050"/>
              </a:buClr>
            </a:pPr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neutrale/positive Einschätzung</a:t>
            </a:r>
            <a:r>
              <a:rPr lang="de-DE" dirty="0" smtClean="0">
                <a:latin typeface="Vodafone Lt" pitchFamily="34" charset="0"/>
              </a:rPr>
              <a:t>: sprachliche Varietät der Jugendlichen, </a:t>
            </a:r>
            <a:r>
              <a:rPr lang="de-DE" dirty="0" err="1" smtClean="0">
                <a:latin typeface="Vodafone Lt" pitchFamily="34" charset="0"/>
              </a:rPr>
              <a:t>jugendsprachliche</a:t>
            </a:r>
            <a:r>
              <a:rPr lang="de-DE" dirty="0" smtClean="0">
                <a:latin typeface="Vodafone Lt" pitchFamily="34" charset="0"/>
              </a:rPr>
              <a:t> Varietät, </a:t>
            </a:r>
            <a:r>
              <a:rPr lang="de-DE" dirty="0" err="1" smtClean="0">
                <a:latin typeface="Vodafone Lt" pitchFamily="34" charset="0"/>
              </a:rPr>
              <a:t>Juventulekt</a:t>
            </a:r>
            <a:endParaRPr lang="de-DE" dirty="0" smtClean="0">
              <a:latin typeface="Vodafone Lt" pitchFamily="34" charset="0"/>
            </a:endParaRPr>
          </a:p>
          <a:p>
            <a:pPr lvl="1">
              <a:buClr>
                <a:srgbClr val="00B050"/>
              </a:buClr>
            </a:pPr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negative Einschätzung</a:t>
            </a:r>
            <a:r>
              <a:rPr lang="de-DE" dirty="0" smtClean="0">
                <a:latin typeface="Vodafone Lt" pitchFamily="34" charset="0"/>
              </a:rPr>
              <a:t>: Fäkalsprache, „Nachlässigkeit im Sprechen“, „Regression sprachlicher Beherrschung“, „Sprachverfall“, „analphabetische Generation“, „hemmungslos stammelnde Verweigerer“, </a:t>
            </a:r>
            <a:endParaRPr lang="en-US" dirty="0">
              <a:latin typeface="Vodafone L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67EF-3177-42ED-A337-68AE97764BA7}" type="datetime1">
              <a:rPr lang="de-DE" smtClean="0"/>
              <a:t>24.10.2016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Gerontolekte: Jugendsprache</a:t>
            </a:r>
            <a:endParaRPr lang="en-US" dirty="0">
              <a:solidFill>
                <a:srgbClr val="00B050"/>
              </a:solidFill>
              <a:latin typeface="Vodafone L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lnSpcReduction="10000"/>
          </a:bodyPr>
          <a:lstStyle/>
          <a:p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Phasen</a:t>
            </a:r>
            <a:r>
              <a:rPr lang="de-DE" dirty="0" smtClean="0">
                <a:latin typeface="Vodafone Lt" pitchFamily="34" charset="0"/>
              </a:rPr>
              <a:t> der Jugendsprachforschung (nach Lapp und </a:t>
            </a:r>
            <a:r>
              <a:rPr lang="de-DE" dirty="0" err="1" smtClean="0">
                <a:latin typeface="Vodafone Lt" pitchFamily="34" charset="0"/>
              </a:rPr>
              <a:t>Schlobinski</a:t>
            </a:r>
            <a:r>
              <a:rPr lang="de-DE" dirty="0" smtClean="0">
                <a:latin typeface="Vodafone Lt" pitchFamily="34" charset="0"/>
              </a:rPr>
              <a:t>):</a:t>
            </a:r>
          </a:p>
          <a:p>
            <a:pPr lvl="1"/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die Vorläufer</a:t>
            </a:r>
            <a:r>
              <a:rPr lang="de-DE" dirty="0" smtClean="0">
                <a:latin typeface="Vodafone Lt" pitchFamily="34" charset="0"/>
              </a:rPr>
              <a:t>: historische Studenten- und Schülersprache</a:t>
            </a:r>
          </a:p>
          <a:p>
            <a:pPr lvl="1"/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die fünfziger Jahre</a:t>
            </a:r>
            <a:r>
              <a:rPr lang="de-DE" dirty="0" smtClean="0">
                <a:latin typeface="Vodafone Lt" pitchFamily="34" charset="0"/>
              </a:rPr>
              <a:t>: „Halbstarken-Chinesisch“</a:t>
            </a:r>
          </a:p>
          <a:p>
            <a:pPr lvl="1"/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die sechziger Jahre</a:t>
            </a:r>
            <a:r>
              <a:rPr lang="de-DE" dirty="0" smtClean="0">
                <a:latin typeface="Vodafone Lt" pitchFamily="34" charset="0"/>
              </a:rPr>
              <a:t>: „Teenagerdeutsch“</a:t>
            </a:r>
          </a:p>
          <a:p>
            <a:pPr lvl="1"/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die siebziger Jahre</a:t>
            </a:r>
            <a:r>
              <a:rPr lang="de-DE" dirty="0" smtClean="0">
                <a:latin typeface="Vodafone Lt" pitchFamily="34" charset="0"/>
              </a:rPr>
              <a:t>: „Szenesprache“, „Schülerdeutsch“</a:t>
            </a:r>
          </a:p>
          <a:p>
            <a:pPr lvl="1"/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die achtziger Jahre</a:t>
            </a:r>
            <a:r>
              <a:rPr lang="de-DE" dirty="0" smtClean="0">
                <a:latin typeface="Vodafone Lt" pitchFamily="34" charset="0"/>
              </a:rPr>
              <a:t>: „Die große Vielfalt“</a:t>
            </a:r>
          </a:p>
          <a:p>
            <a:pPr lvl="1"/>
            <a:r>
              <a:rPr lang="de-DE" dirty="0" smtClean="0">
                <a:solidFill>
                  <a:srgbClr val="00B050"/>
                </a:solidFill>
                <a:latin typeface="Vodafone Lt" pitchFamily="34" charset="0"/>
              </a:rPr>
              <a:t>die neunziger Jahre</a:t>
            </a:r>
            <a:r>
              <a:rPr lang="de-DE" dirty="0" smtClean="0">
                <a:latin typeface="Vodafone Lt" pitchFamily="34" charset="0"/>
              </a:rPr>
              <a:t>: „Jugendliche Sprachregister und Sprachstile“</a:t>
            </a:r>
          </a:p>
          <a:p>
            <a:pPr lvl="1"/>
            <a:endParaRPr lang="en-US" dirty="0">
              <a:latin typeface="Vodafone Lt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Soziolinguistik. Gerontolekte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5480-01D8-4007-9668-3772FACE503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E0DDF-2926-4E55-A3B5-AFBBA857C5B7}" type="datetime1">
              <a:rPr lang="de-DE" smtClean="0"/>
              <a:t>24.10.2016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1283</Words>
  <Application>Microsoft Office PowerPoint</Application>
  <PresentationFormat>Demonstracija ekrane (4:3)</PresentationFormat>
  <Paragraphs>263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31</vt:i4>
      </vt:variant>
    </vt:vector>
  </HeadingPairs>
  <TitlesOfParts>
    <vt:vector size="32" baseType="lpstr">
      <vt:lpstr>Office Theme</vt:lpstr>
      <vt:lpstr>Soziolinguistik. Gerontolekte</vt:lpstr>
      <vt:lpstr>Begriff</vt:lpstr>
      <vt:lpstr>Einleitende Anmerkungen</vt:lpstr>
      <vt:lpstr>Einteilung der Gerontolekte</vt:lpstr>
      <vt:lpstr>Gerontolekte: Erwachsenensprache</vt:lpstr>
      <vt:lpstr>Gerontolekte: Jugendsprache</vt:lpstr>
      <vt:lpstr>Gerontolekte: Jugendsprache</vt:lpstr>
      <vt:lpstr>Gerontolekte: Jugendsprache</vt:lpstr>
      <vt:lpstr>Gerontolekte: Jugendsprache</vt:lpstr>
      <vt:lpstr>Gerontolekte: Jugendsprache</vt:lpstr>
      <vt:lpstr>Merkmale der Jugendsprache</vt:lpstr>
      <vt:lpstr>Beispiel 1: Synonyme zu „Mädchen“</vt:lpstr>
      <vt:lpstr>Merkmale der Jugendsprache</vt:lpstr>
      <vt:lpstr>Merkmale der Jugendsprache</vt:lpstr>
      <vt:lpstr>Beispiel 2: Gespräch auf dem Sommercamp</vt:lpstr>
      <vt:lpstr>Beispiel 3: Gespräch zweier 16-Jähriger</vt:lpstr>
      <vt:lpstr>Beispiel 4: Stephan Raab (VIVA)</vt:lpstr>
      <vt:lpstr>Jugendsprache: Studentensprache </vt:lpstr>
      <vt:lpstr>Gerontolekte: Seniorensprache</vt:lpstr>
      <vt:lpstr>Gerontolekte: Seniorensprache</vt:lpstr>
      <vt:lpstr>Gerontolekte: Seniorensprache</vt:lpstr>
      <vt:lpstr>Gerontolekte: Seniorensprache</vt:lpstr>
      <vt:lpstr>Gerontolekte: Seniorensprache</vt:lpstr>
      <vt:lpstr>Seniorensprache: Sprachliche Merkmale</vt:lpstr>
      <vt:lpstr>Seniorensprache: Sprachliche Merkmale</vt:lpstr>
      <vt:lpstr>Seniorensprache: Sprachliche Merkmale</vt:lpstr>
      <vt:lpstr>Seniorensprache: Sprachliche Merkmale</vt:lpstr>
      <vt:lpstr>Seniorensprache: Sprachliche Merkmale</vt:lpstr>
      <vt:lpstr>Seniorensprache: Sprachliche Merkmale</vt:lpstr>
      <vt:lpstr>Seniorensprache: Sprachliche Merkmale</vt:lpstr>
      <vt:lpstr>Literatur und Quellen</vt:lpstr>
    </vt:vector>
  </TitlesOfParts>
  <Company>SnipeR's Redemption Network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Soziolinguistik. Gerontolekte</dc:title>
  <dc:creator>asus</dc:creator>
  <cp:lastModifiedBy>Katedra</cp:lastModifiedBy>
  <cp:revision>74</cp:revision>
  <dcterms:created xsi:type="dcterms:W3CDTF">2013-10-05T11:16:19Z</dcterms:created>
  <dcterms:modified xsi:type="dcterms:W3CDTF">2016-10-24T12:08:56Z</dcterms:modified>
</cp:coreProperties>
</file>