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58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5151-79C4-4F2D-82FF-B7203F8F2705}" type="datetimeFigureOut">
              <a:rPr lang="lt-LT" smtClean="0"/>
              <a:t>2018.05.14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00F80-7862-490E-986B-958B3F58481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3239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00F80-7862-490E-986B-958B3F58481F}" type="slidenum">
              <a:rPr lang="lt-LT" smtClean="0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015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7342-6197-4696-B8E6-3B7FABAC9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64412-4783-45FD-ADC5-7BB2CE111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9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E84D-BF16-4172-9CB4-3223328A0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57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D98C-325E-4C0B-BAEF-D1922FAFB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47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5E135-CB96-44EB-839B-82B0C3781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94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A27D9-E879-44AA-9F2B-E12E1FAEC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78F5C-F38B-4181-A289-CC6DF5CB9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4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D0D4-6A79-423C-BC87-7BC8F003C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9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D96B0-C83D-47E6-8D5B-6E4B5D12D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3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2A959-3053-44DF-A6E7-EAAB81078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893D7-31E5-421D-8F10-10AF1BE3F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7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FC8E3-D801-4CE6-B9ED-605231238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9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B50A1-7D8F-455E-BD15-97F72E169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5DBB2-2C48-402F-94EC-5FC6A53C8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4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lt-LT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lt-LT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94C197A-C8D9-4ACD-B678-EA33C42FE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Kitų regresijos klasikinių prielaidų netenkinimo atvejai</a:t>
            </a:r>
            <a:endParaRPr lang="en-US" altLang="lt-LT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lt-LT" altLang="lt-LT" dirty="0" smtClean="0"/>
              <a:t>2018-05-15</a:t>
            </a:r>
            <a:endParaRPr lang="lt-LT" altLang="lt-LT" dirty="0" smtClean="0"/>
          </a:p>
          <a:p>
            <a:pPr eaLnBrk="1" hangingPunct="1"/>
            <a:endParaRPr lang="en-US" altLang="lt-L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200" smtClean="0"/>
              <a:t>IX prielaida: paklaidos pasiskirsčiusios pagal normalųjį skirstinį (nebūtina) </a:t>
            </a:r>
            <a:endParaRPr lang="en-US" altLang="lt-LT" sz="32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altLang="lt-LT" smtClean="0"/>
              <a:t>MKM apskaičiuoti įverčiai yra tiesiniai, nepaslinkti ir efektyvūs didelėms imtims ir tuo atveju, kai </a:t>
            </a:r>
            <a:r>
              <a:rPr lang="el-GR" altLang="lt-LT" smtClean="0"/>
              <a:t>ε</a:t>
            </a:r>
            <a:r>
              <a:rPr lang="en-US" altLang="lt-LT" smtClean="0"/>
              <a:t>≠</a:t>
            </a:r>
            <a:r>
              <a:rPr lang="lt-LT" altLang="lt-LT" smtClean="0"/>
              <a:t>N(0, </a:t>
            </a:r>
            <a:r>
              <a:rPr lang="lt-LT" altLang="lt-LT" b="1" smtClean="0">
                <a:sym typeface="Symbol" pitchFamily="18" charset="2"/>
              </a:rPr>
              <a:t></a:t>
            </a:r>
            <a:r>
              <a:rPr lang="lt-LT" altLang="lt-LT" b="1" baseline="30000" smtClean="0"/>
              <a:t>2</a:t>
            </a:r>
            <a:r>
              <a:rPr lang="lt-LT" altLang="lt-LT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altLang="lt-LT" smtClean="0"/>
              <a:t>Tačiau nedidelėms imtims, jeigu </a:t>
            </a:r>
            <a:r>
              <a:rPr lang="el-GR" altLang="lt-LT" smtClean="0"/>
              <a:t>ε</a:t>
            </a:r>
            <a:r>
              <a:rPr lang="en-US" altLang="lt-LT" smtClean="0"/>
              <a:t>≠</a:t>
            </a:r>
            <a:r>
              <a:rPr lang="lt-LT" altLang="lt-LT" smtClean="0"/>
              <a:t>N(0, </a:t>
            </a:r>
            <a:r>
              <a:rPr lang="lt-LT" altLang="lt-LT" b="1" smtClean="0">
                <a:sym typeface="Symbol" pitchFamily="18" charset="2"/>
              </a:rPr>
              <a:t></a:t>
            </a:r>
            <a:r>
              <a:rPr lang="lt-LT" altLang="lt-LT" b="1" baseline="30000" smtClean="0"/>
              <a:t>2</a:t>
            </a:r>
            <a:r>
              <a:rPr lang="lt-LT" altLang="lt-LT" smtClean="0"/>
              <a:t>), nes e</a:t>
            </a:r>
            <a:r>
              <a:rPr lang="lt-LT" altLang="lt-LT" baseline="30000" smtClean="0"/>
              <a:t>2</a:t>
            </a:r>
            <a:r>
              <a:rPr lang="en-US" altLang="lt-LT" smtClean="0"/>
              <a:t>~</a:t>
            </a:r>
            <a:r>
              <a:rPr lang="el-GR" altLang="lt-LT" smtClean="0"/>
              <a:t>χ</a:t>
            </a:r>
            <a:r>
              <a:rPr lang="lt-LT" altLang="lt-LT" baseline="30000" smtClean="0"/>
              <a:t>2</a:t>
            </a:r>
            <a:r>
              <a:rPr lang="lt-LT" altLang="lt-LT" smtClean="0"/>
              <a:t>.</a:t>
            </a:r>
            <a:r>
              <a:rPr lang="lt-LT" altLang="lt-LT" baseline="30000" smtClean="0"/>
              <a:t>  </a:t>
            </a:r>
            <a:r>
              <a:rPr lang="lt-LT" altLang="lt-LT" smtClean="0"/>
              <a:t>Iš to seka, kad ir</a:t>
            </a:r>
            <a:r>
              <a:rPr lang="lt-LT" altLang="lt-LT" baseline="30000" smtClean="0"/>
              <a:t>  </a:t>
            </a:r>
            <a:r>
              <a:rPr lang="lt-LT" altLang="lt-LT" smtClean="0"/>
              <a:t>F ir t- testai nėra patikimi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t-LT" altLang="lt-LT" smtClean="0"/>
              <a:t>Todėl, kai imtys nėra labai didelės tikriname paklaidų pasiskirstymo normalumą, t.y., ar </a:t>
            </a:r>
            <a:r>
              <a:rPr lang="el-GR" altLang="lt-LT" smtClean="0"/>
              <a:t>ε </a:t>
            </a:r>
            <a:r>
              <a:rPr lang="en-US" altLang="lt-LT" smtClean="0"/>
              <a:t>~</a:t>
            </a:r>
            <a:r>
              <a:rPr lang="el-GR" altLang="lt-LT" smtClean="0"/>
              <a:t> </a:t>
            </a:r>
            <a:r>
              <a:rPr lang="lt-LT" altLang="lt-LT" smtClean="0"/>
              <a:t>N(0, </a:t>
            </a:r>
            <a:r>
              <a:rPr lang="lt-LT" altLang="lt-LT" b="1" smtClean="0">
                <a:sym typeface="Symbol" pitchFamily="18" charset="2"/>
              </a:rPr>
              <a:t></a:t>
            </a:r>
            <a:r>
              <a:rPr lang="lt-LT" altLang="lt-LT" b="1" baseline="30000" smtClean="0"/>
              <a:t>2</a:t>
            </a:r>
            <a:r>
              <a:rPr lang="lt-LT" altLang="lt-LT" smtClean="0"/>
              <a:t>) </a:t>
            </a:r>
            <a:endParaRPr lang="en-US" altLang="lt-L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200" smtClean="0"/>
              <a:t>IX prielaida: paklaidos pasiskirsčiusios pagal normalųjį skirstinį (nebūtina)</a:t>
            </a:r>
            <a:endParaRPr lang="en-US" altLang="lt-LT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Kaip patikrinti paklaidų skirstinio normalumą?</a:t>
            </a:r>
          </a:p>
          <a:p>
            <a:pPr lvl="1" eaLnBrk="1" hangingPunct="1"/>
            <a:r>
              <a:rPr lang="lt-LT" altLang="lt-LT" smtClean="0"/>
              <a:t>Grafinis būdas</a:t>
            </a:r>
          </a:p>
          <a:p>
            <a:pPr lvl="1" eaLnBrk="1" hangingPunct="1"/>
            <a:r>
              <a:rPr lang="lt-LT" altLang="lt-LT" smtClean="0"/>
              <a:t>Jargue-Bera testas</a:t>
            </a:r>
          </a:p>
          <a:p>
            <a:pPr lvl="1" eaLnBrk="1" hangingPunct="1"/>
            <a:endParaRPr lang="lt-LT" altLang="lt-LT" smtClean="0"/>
          </a:p>
          <a:p>
            <a:pPr lvl="1" eaLnBrk="1" hangingPunct="1"/>
            <a:endParaRPr lang="en-US" altLang="lt-L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PVZ. Su studentų ūgiais </a:t>
            </a:r>
            <a:endParaRPr lang="en-US" altLang="lt-LT" smtClean="0"/>
          </a:p>
        </p:txBody>
      </p:sp>
      <p:pic>
        <p:nvPicPr>
          <p:cNvPr id="1639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3734266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3810000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Jarque - Bera testas (1990)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240587" cy="4114800"/>
          </a:xfrm>
        </p:spPr>
        <p:txBody>
          <a:bodyPr/>
          <a:lstStyle/>
          <a:p>
            <a:pPr marL="469900" indent="-469900" eaLnBrk="1" hangingPunct="1"/>
            <a:r>
              <a:rPr lang="lt-LT" altLang="lt-LT" sz="2500" smtClean="0"/>
              <a:t>Suskaičiuojame tris momentus </a:t>
            </a:r>
            <a:r>
              <a:rPr lang="el-GR" altLang="lt-LT" sz="2500" smtClean="0">
                <a:cs typeface="Times New Roman" pitchFamily="18" charset="0"/>
              </a:rPr>
              <a:t>μ</a:t>
            </a:r>
            <a:r>
              <a:rPr lang="lt-LT" altLang="lt-LT" sz="2500" baseline="-25000" smtClean="0">
                <a:cs typeface="Times New Roman" pitchFamily="18" charset="0"/>
              </a:rPr>
              <a:t>2</a:t>
            </a:r>
            <a:r>
              <a:rPr lang="lt-LT" altLang="lt-LT" sz="2500" smtClean="0">
                <a:cs typeface="Times New Roman" pitchFamily="18" charset="0"/>
              </a:rPr>
              <a:t> ;</a:t>
            </a:r>
            <a:r>
              <a:rPr lang="el-GR" altLang="lt-LT" sz="2500" smtClean="0">
                <a:cs typeface="Times New Roman" pitchFamily="18" charset="0"/>
              </a:rPr>
              <a:t>μ</a:t>
            </a:r>
            <a:r>
              <a:rPr lang="lt-LT" altLang="lt-LT" sz="2500" baseline="-25000" smtClean="0">
                <a:cs typeface="Times New Roman" pitchFamily="18" charset="0"/>
              </a:rPr>
              <a:t>3 ;</a:t>
            </a:r>
            <a:r>
              <a:rPr lang="el-GR" altLang="lt-LT" sz="2500" smtClean="0">
                <a:cs typeface="Times New Roman" pitchFamily="18" charset="0"/>
              </a:rPr>
              <a:t>μ</a:t>
            </a:r>
            <a:r>
              <a:rPr lang="lt-LT" altLang="lt-LT" sz="2500" baseline="-25000" smtClean="0">
                <a:cs typeface="Times New Roman" pitchFamily="18" charset="0"/>
              </a:rPr>
              <a:t>4</a:t>
            </a:r>
          </a:p>
          <a:p>
            <a:pPr marL="469900" indent="-469900" eaLnBrk="1" hangingPunct="1">
              <a:buFont typeface="Wingdings" pitchFamily="2" charset="2"/>
              <a:buNone/>
            </a:pPr>
            <a:endParaRPr lang="lt-LT" altLang="lt-LT" sz="2500" baseline="-25000" smtClean="0">
              <a:cs typeface="Times New Roman" pitchFamily="18" charset="0"/>
            </a:endParaRPr>
          </a:p>
          <a:p>
            <a:pPr marL="908050" lvl="1" indent="-436563" eaLnBrk="1" hangingPunct="1"/>
            <a:r>
              <a:rPr lang="lt-LT" altLang="lt-LT" sz="2100" smtClean="0">
                <a:cs typeface="Times New Roman" pitchFamily="18" charset="0"/>
              </a:rPr>
              <a:t>Paklaidų kvadratinis nuokrypis:</a:t>
            </a:r>
          </a:p>
          <a:p>
            <a:pPr marL="908050" lvl="1" indent="-436563" eaLnBrk="1" hangingPunct="1"/>
            <a:endParaRPr lang="lt-LT" altLang="lt-LT" sz="2100" smtClean="0">
              <a:cs typeface="Times New Roman" pitchFamily="18" charset="0"/>
            </a:endParaRPr>
          </a:p>
          <a:p>
            <a:pPr marL="908050" lvl="1" indent="-436563" eaLnBrk="1" hangingPunct="1"/>
            <a:r>
              <a:rPr lang="lt-LT" altLang="lt-LT" sz="2100" smtClean="0">
                <a:cs typeface="Times New Roman" pitchFamily="18" charset="0"/>
              </a:rPr>
              <a:t>Paklaidų tankio f - jos asimetrija </a:t>
            </a:r>
          </a:p>
          <a:p>
            <a:pPr marL="908050" lvl="1" indent="-436563" eaLnBrk="1" hangingPunct="1"/>
            <a:endParaRPr lang="lt-LT" altLang="lt-LT" sz="2100" smtClean="0">
              <a:cs typeface="Times New Roman" pitchFamily="18" charset="0"/>
            </a:endParaRPr>
          </a:p>
          <a:p>
            <a:pPr marL="908050" lvl="1" indent="-436563" eaLnBrk="1" hangingPunct="1"/>
            <a:r>
              <a:rPr lang="lt-LT" altLang="lt-LT" sz="2100" smtClean="0">
                <a:cs typeface="Times New Roman" pitchFamily="18" charset="0"/>
              </a:rPr>
              <a:t>Paklaidų tankio f - jos ekscesas</a:t>
            </a:r>
          </a:p>
          <a:p>
            <a:pPr marL="908050" lvl="1" indent="-436563" eaLnBrk="1" hangingPunct="1"/>
            <a:endParaRPr lang="lt-LT" altLang="lt-LT" sz="2100" smtClean="0">
              <a:cs typeface="Times New Roman" pitchFamily="18" charset="0"/>
            </a:endParaRPr>
          </a:p>
          <a:p>
            <a:pPr marL="908050" lvl="1" indent="-436563" eaLnBrk="1" hangingPunct="1"/>
            <a:endParaRPr lang="lt-LT" altLang="lt-LT" sz="2100" smtClean="0">
              <a:cs typeface="Times New Roman" pitchFamily="18" charset="0"/>
            </a:endParaRPr>
          </a:p>
          <a:p>
            <a:pPr marL="908050" lvl="1" indent="-436563" eaLnBrk="1" hangingPunct="1"/>
            <a:endParaRPr lang="lt-LT" altLang="lt-LT" sz="2100" smtClean="0">
              <a:cs typeface="Times New Roman" pitchFamily="18" charset="0"/>
            </a:endParaRPr>
          </a:p>
          <a:p>
            <a:pPr marL="469900" indent="-469900" eaLnBrk="1" hangingPunct="1"/>
            <a:endParaRPr lang="el-GR" altLang="lt-LT" sz="2500" smtClean="0">
              <a:cs typeface="Times New Roman" pitchFamily="18" charset="0"/>
            </a:endParaRPr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564313" y="2409825"/>
          <a:ext cx="14065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Lygtis" r:id="rId3" imgW="685800" imgH="431800" progId="Equation.3">
                  <p:embed/>
                </p:oleObj>
              </mc:Choice>
              <mc:Fallback>
                <p:oleObj name="Lygtis" r:id="rId3" imgW="685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3" y="2409825"/>
                        <a:ext cx="14065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6386513" y="3357563"/>
          <a:ext cx="152876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Lygtis" r:id="rId5" imgW="685800" imgH="431800" progId="Equation.3">
                  <p:embed/>
                </p:oleObj>
              </mc:Choice>
              <mc:Fallback>
                <p:oleObj name="Lygtis" r:id="rId5" imgW="6858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3357563"/>
                        <a:ext cx="1528762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161088" y="4365625"/>
          <a:ext cx="200818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Lygtis" r:id="rId7" imgW="901309" imgH="431613" progId="Equation.3">
                  <p:embed/>
                </p:oleObj>
              </mc:Choice>
              <mc:Fallback>
                <p:oleObj name="Lygtis" r:id="rId7" imgW="901309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1088" y="4365625"/>
                        <a:ext cx="2008187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Jarque - Bera testas (1990)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545387" cy="4114800"/>
          </a:xfrm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r>
              <a:rPr lang="lt-LT" altLang="lt-LT" sz="2500" smtClean="0"/>
              <a:t>H</a:t>
            </a:r>
            <a:r>
              <a:rPr lang="lt-LT" altLang="lt-LT" sz="2500" baseline="-25000" smtClean="0"/>
              <a:t>0</a:t>
            </a:r>
            <a:r>
              <a:rPr lang="lt-LT" altLang="lt-LT" sz="2500" smtClean="0"/>
              <a:t>: Paklaidos pasiskirsčiusios </a:t>
            </a:r>
            <a:r>
              <a:rPr lang="el-GR" altLang="lt-LT" sz="2500" smtClean="0"/>
              <a:t>ε</a:t>
            </a:r>
            <a:r>
              <a:rPr lang="lt-LT" altLang="lt-LT" sz="2500" baseline="-25000" smtClean="0"/>
              <a:t>i </a:t>
            </a:r>
            <a:r>
              <a:rPr lang="en-US" altLang="lt-LT" sz="2500" smtClean="0">
                <a:cs typeface="Times New Roman" pitchFamily="18" charset="0"/>
              </a:rPr>
              <a:t>~</a:t>
            </a:r>
            <a:r>
              <a:rPr lang="lt-LT" altLang="lt-LT" sz="2500" smtClean="0">
                <a:cs typeface="Times New Roman" pitchFamily="18" charset="0"/>
              </a:rPr>
              <a:t> N(0,</a:t>
            </a:r>
            <a:r>
              <a:rPr lang="el-GR" altLang="lt-LT" sz="2500" smtClean="0">
                <a:cs typeface="Times New Roman" pitchFamily="18" charset="0"/>
              </a:rPr>
              <a:t>σ</a:t>
            </a:r>
            <a:r>
              <a:rPr lang="lt-LT" altLang="lt-LT" sz="2500" baseline="30000" smtClean="0">
                <a:cs typeface="Times New Roman" pitchFamily="18" charset="0"/>
              </a:rPr>
              <a:t>2</a:t>
            </a:r>
            <a:r>
              <a:rPr lang="lt-LT" altLang="lt-LT" sz="2500" smtClean="0">
                <a:cs typeface="Times New Roman" pitchFamily="18" charset="0"/>
              </a:rPr>
              <a:t>)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lt-LT" altLang="lt-LT" sz="2500" smtClean="0"/>
              <a:t>H</a:t>
            </a:r>
            <a:r>
              <a:rPr lang="lt-LT" altLang="lt-LT" sz="2500" baseline="-25000" smtClean="0"/>
              <a:t>A:</a:t>
            </a:r>
            <a:r>
              <a:rPr lang="lt-LT" altLang="lt-LT" sz="2500" smtClean="0"/>
              <a:t> Paklaidos nėra pasiskirsčiusios </a:t>
            </a:r>
            <a:r>
              <a:rPr lang="el-GR" altLang="lt-LT" sz="2500" smtClean="0"/>
              <a:t>ε</a:t>
            </a:r>
            <a:r>
              <a:rPr lang="lt-LT" altLang="lt-LT" sz="2500" baseline="-25000" smtClean="0"/>
              <a:t>i </a:t>
            </a:r>
            <a:r>
              <a:rPr lang="en-US" altLang="lt-LT" sz="2500" smtClean="0">
                <a:cs typeface="Times New Roman" pitchFamily="18" charset="0"/>
              </a:rPr>
              <a:t>~</a:t>
            </a:r>
            <a:r>
              <a:rPr lang="lt-LT" altLang="lt-LT" sz="2500" smtClean="0">
                <a:cs typeface="Times New Roman" pitchFamily="18" charset="0"/>
              </a:rPr>
              <a:t> N(0,</a:t>
            </a:r>
            <a:r>
              <a:rPr lang="el-GR" altLang="lt-LT" sz="2500" smtClean="0">
                <a:cs typeface="Times New Roman" pitchFamily="18" charset="0"/>
              </a:rPr>
              <a:t>σ</a:t>
            </a:r>
            <a:r>
              <a:rPr lang="lt-LT" altLang="lt-LT" sz="2500" baseline="30000" smtClean="0">
                <a:cs typeface="Times New Roman" pitchFamily="18" charset="0"/>
              </a:rPr>
              <a:t>2</a:t>
            </a:r>
            <a:r>
              <a:rPr lang="lt-LT" altLang="lt-LT" sz="2500" smtClean="0">
                <a:cs typeface="Times New Roman" pitchFamily="18" charset="0"/>
              </a:rPr>
              <a:t>)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lt-LT" altLang="lt-LT" sz="2500" smtClean="0">
                <a:cs typeface="Times New Roman" pitchFamily="18" charset="0"/>
              </a:rPr>
              <a:t>Testo statistika:</a:t>
            </a:r>
          </a:p>
          <a:p>
            <a:pPr marL="469900" indent="-469900" eaLnBrk="1" hangingPunct="1">
              <a:lnSpc>
                <a:spcPct val="90000"/>
              </a:lnSpc>
            </a:pPr>
            <a:endParaRPr lang="lt-LT" altLang="lt-LT" sz="2500" smtClean="0">
              <a:cs typeface="Times New Roman" pitchFamily="18" charset="0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lt-LT" altLang="lt-LT" sz="2500" smtClean="0">
              <a:cs typeface="Times New Roman" pitchFamily="18" charset="0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lt-LT" altLang="lt-LT" sz="2500" smtClean="0">
              <a:cs typeface="Times New Roman" pitchFamily="18" charset="0"/>
            </a:endParaRPr>
          </a:p>
          <a:p>
            <a:pPr marL="469900" indent="-469900" eaLnBrk="1" hangingPunct="1">
              <a:lnSpc>
                <a:spcPct val="90000"/>
              </a:lnSpc>
            </a:pPr>
            <a:r>
              <a:rPr lang="lt-LT" altLang="lt-LT" sz="2500" smtClean="0">
                <a:cs typeface="Times New Roman" pitchFamily="18" charset="0"/>
              </a:rPr>
              <a:t>H</a:t>
            </a:r>
            <a:r>
              <a:rPr lang="lt-LT" altLang="lt-LT" sz="2500" baseline="-25000" smtClean="0">
                <a:cs typeface="Times New Roman" pitchFamily="18" charset="0"/>
              </a:rPr>
              <a:t>0  </a:t>
            </a:r>
            <a:r>
              <a:rPr lang="lt-LT" altLang="lt-LT" sz="2500" smtClean="0">
                <a:cs typeface="Times New Roman" pitchFamily="18" charset="0"/>
              </a:rPr>
              <a:t>atmetame                             JB &gt; </a:t>
            </a:r>
            <a:r>
              <a:rPr lang="el-GR" altLang="lt-LT" sz="3300" smtClean="0">
                <a:cs typeface="Times New Roman" pitchFamily="18" charset="0"/>
              </a:rPr>
              <a:t>χ</a:t>
            </a:r>
            <a:r>
              <a:rPr lang="lt-LT" altLang="lt-LT" sz="3300" baseline="30000" smtClean="0">
                <a:cs typeface="Times New Roman" pitchFamily="18" charset="0"/>
              </a:rPr>
              <a:t>2</a:t>
            </a:r>
            <a:endParaRPr lang="el-GR" altLang="lt-LT" sz="3300" smtClean="0">
              <a:cs typeface="Times New Roman" pitchFamily="18" charset="0"/>
            </a:endParaRPr>
          </a:p>
          <a:p>
            <a:pPr marL="469900" indent="-469900" eaLnBrk="1" hangingPunct="1">
              <a:lnSpc>
                <a:spcPct val="90000"/>
              </a:lnSpc>
            </a:pPr>
            <a:r>
              <a:rPr lang="lt-LT" altLang="lt-LT" sz="2500" smtClean="0">
                <a:cs typeface="Times New Roman" pitchFamily="18" charset="0"/>
              </a:rPr>
              <a:t>H</a:t>
            </a:r>
            <a:r>
              <a:rPr lang="lt-LT" altLang="lt-LT" sz="2500" baseline="-25000" smtClean="0">
                <a:cs typeface="Times New Roman" pitchFamily="18" charset="0"/>
              </a:rPr>
              <a:t>0 </a:t>
            </a:r>
            <a:r>
              <a:rPr lang="lt-LT" altLang="lt-LT" sz="2500" smtClean="0">
                <a:cs typeface="Times New Roman" pitchFamily="18" charset="0"/>
              </a:rPr>
              <a:t> negalime</a:t>
            </a:r>
            <a:r>
              <a:rPr lang="lt-LT" altLang="lt-LT" sz="2500" baseline="-25000" smtClean="0">
                <a:cs typeface="Times New Roman" pitchFamily="18" charset="0"/>
              </a:rPr>
              <a:t> </a:t>
            </a:r>
            <a:r>
              <a:rPr lang="lt-LT" altLang="lt-LT" sz="2500" smtClean="0">
                <a:cs typeface="Times New Roman" pitchFamily="18" charset="0"/>
              </a:rPr>
              <a:t>atmesti                   JB &lt; </a:t>
            </a:r>
            <a:r>
              <a:rPr lang="el-GR" altLang="lt-LT" sz="3300" smtClean="0">
                <a:cs typeface="Times New Roman" pitchFamily="18" charset="0"/>
              </a:rPr>
              <a:t>χ</a:t>
            </a:r>
            <a:r>
              <a:rPr lang="lt-LT" altLang="lt-LT" sz="3300" baseline="30000" smtClean="0">
                <a:cs typeface="Times New Roman" pitchFamily="18" charset="0"/>
              </a:rPr>
              <a:t>2</a:t>
            </a:r>
            <a:endParaRPr lang="el-GR" altLang="lt-LT" sz="3300" smtClean="0">
              <a:cs typeface="Times New Roman" pitchFamily="18" charset="0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lt-LT" altLang="lt-LT" sz="2500" smtClean="0">
              <a:cs typeface="Times New Roman" pitchFamily="18" charset="0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lt-LT" altLang="lt-LT" sz="2500" smtClean="0">
              <a:cs typeface="Times New Roman" pitchFamily="18" charset="0"/>
            </a:endParaRPr>
          </a:p>
          <a:p>
            <a:pPr marL="469900" indent="-469900" eaLnBrk="1" hangingPunct="1">
              <a:lnSpc>
                <a:spcPct val="90000"/>
              </a:lnSpc>
            </a:pPr>
            <a:endParaRPr lang="el-GR" altLang="lt-LT" sz="2500" smtClean="0">
              <a:cs typeface="Times New Roman" pitchFamily="18" charset="0"/>
            </a:endParaRP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443288" y="3657600"/>
          <a:ext cx="27130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Lygtis" r:id="rId3" imgW="1689100" imgH="508000" progId="Equation.3">
                  <p:embed/>
                </p:oleObj>
              </mc:Choice>
              <mc:Fallback>
                <p:oleObj name="Lygtis" r:id="rId3" imgW="16891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3657600"/>
                        <a:ext cx="271303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5105400" y="50292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715000" y="55626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1830388" y="301625"/>
            <a:ext cx="7313612" cy="1143000"/>
          </a:xfrm>
        </p:spPr>
        <p:txBody>
          <a:bodyPr/>
          <a:lstStyle/>
          <a:p>
            <a:pPr eaLnBrk="1" hangingPunct="1"/>
            <a:r>
              <a:rPr lang="lt-LT" altLang="lt-LT" smtClean="0"/>
              <a:t>Pvz su studentų ūgiais </a:t>
            </a:r>
            <a:endParaRPr lang="en-US" altLang="lt-LT" smtClean="0"/>
          </a:p>
        </p:txBody>
      </p:sp>
      <p:sp>
        <p:nvSpPr>
          <p:cNvPr id="17411" name="Text Box 83"/>
          <p:cNvSpPr txBox="1">
            <a:spLocks noChangeArrowheads="1"/>
          </p:cNvSpPr>
          <p:nvPr/>
        </p:nvSpPr>
        <p:spPr bwMode="auto">
          <a:xfrm>
            <a:off x="1722438" y="4946651"/>
            <a:ext cx="601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1800" dirty="0" err="1"/>
              <a:t>JB</a:t>
            </a:r>
            <a:r>
              <a:rPr lang="en-US" altLang="lt-LT" sz="1800" dirty="0" smtClean="0"/>
              <a:t>=</a:t>
            </a:r>
            <a:r>
              <a:rPr lang="lt-LT" altLang="lt-LT" sz="1800" dirty="0" smtClean="0"/>
              <a:t>94*</a:t>
            </a:r>
            <a:r>
              <a:rPr lang="en-US" altLang="lt-LT" sz="1800" dirty="0" smtClean="0"/>
              <a:t>((</a:t>
            </a:r>
            <a:r>
              <a:rPr lang="lt-LT" altLang="lt-LT" sz="1800" dirty="0" smtClean="0"/>
              <a:t> 0,317</a:t>
            </a:r>
            <a:r>
              <a:rPr lang="en-US" altLang="lt-LT" sz="1800" dirty="0" smtClean="0"/>
              <a:t>)</a:t>
            </a:r>
            <a:r>
              <a:rPr lang="en-US" altLang="lt-LT" sz="1800" baseline="30000" dirty="0" smtClean="0"/>
              <a:t>2</a:t>
            </a:r>
            <a:r>
              <a:rPr lang="en-US" altLang="lt-LT" sz="1800" dirty="0" smtClean="0"/>
              <a:t>/6+(</a:t>
            </a:r>
            <a:r>
              <a:rPr lang="lt-LT" altLang="lt-LT" sz="1800" dirty="0" smtClean="0"/>
              <a:t>-0,118</a:t>
            </a:r>
            <a:r>
              <a:rPr lang="en-US" altLang="lt-LT" sz="1800" dirty="0" smtClean="0"/>
              <a:t>)</a:t>
            </a:r>
            <a:r>
              <a:rPr lang="en-US" altLang="lt-LT" sz="1800" baseline="30000" dirty="0" smtClean="0"/>
              <a:t>2</a:t>
            </a:r>
            <a:r>
              <a:rPr lang="en-US" altLang="lt-LT" sz="1800" dirty="0" smtClean="0"/>
              <a:t>/24)=</a:t>
            </a:r>
            <a:r>
              <a:rPr lang="lt-LT" altLang="lt-LT" sz="1800" dirty="0" smtClean="0"/>
              <a:t>1,63</a:t>
            </a:r>
            <a:endParaRPr lang="en-US" altLang="lt-LT" sz="1800" dirty="0"/>
          </a:p>
        </p:txBody>
      </p:sp>
      <p:sp>
        <p:nvSpPr>
          <p:cNvPr id="17412" name="Text Box 84"/>
          <p:cNvSpPr txBox="1">
            <a:spLocks noChangeArrowheads="1"/>
          </p:cNvSpPr>
          <p:nvPr/>
        </p:nvSpPr>
        <p:spPr bwMode="auto">
          <a:xfrm>
            <a:off x="622300" y="5715000"/>
            <a:ext cx="7848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1800" dirty="0"/>
              <a:t>Išvada: P</a:t>
            </a:r>
            <a:r>
              <a:rPr lang="en-US" altLang="lt-LT" sz="1800" dirty="0" err="1"/>
              <a:t>aklaidos</a:t>
            </a:r>
            <a:r>
              <a:rPr lang="en-US" altLang="lt-LT" sz="1800" dirty="0"/>
              <a:t> </a:t>
            </a:r>
            <a:r>
              <a:rPr lang="en-US" altLang="lt-LT" sz="1800" dirty="0" err="1"/>
              <a:t>pasiskirst</a:t>
            </a:r>
            <a:r>
              <a:rPr lang="lt-LT" altLang="lt-LT" sz="1800" dirty="0"/>
              <a:t>ę</a:t>
            </a:r>
            <a:r>
              <a:rPr lang="en-US" altLang="lt-LT" sz="1800" dirty="0"/>
              <a:t> </a:t>
            </a:r>
            <a:r>
              <a:rPr lang="en-US" altLang="lt-LT" sz="1800" dirty="0" err="1"/>
              <a:t>pagal</a:t>
            </a:r>
            <a:r>
              <a:rPr lang="en-US" altLang="lt-LT" sz="1800" dirty="0"/>
              <a:t> normal</a:t>
            </a:r>
            <a:r>
              <a:rPr lang="lt-LT" altLang="lt-LT" sz="1800" dirty="0"/>
              <a:t>ų</a:t>
            </a:r>
            <a:r>
              <a:rPr lang="en-US" altLang="lt-LT" sz="1800" dirty="0"/>
              <a:t>j</a:t>
            </a:r>
            <a:r>
              <a:rPr lang="lt-LT" altLang="lt-LT" sz="1800" dirty="0"/>
              <a:t>į</a:t>
            </a:r>
            <a:r>
              <a:rPr lang="en-US" altLang="lt-LT" sz="1800" dirty="0"/>
              <a:t> </a:t>
            </a:r>
            <a:r>
              <a:rPr lang="lt-LT" altLang="lt-LT" sz="1800" dirty="0"/>
              <a:t>skirstinį, </a:t>
            </a:r>
            <a:endParaRPr lang="lt-LT" altLang="lt-LT" sz="1800" dirty="0" smtClean="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lt-LT" altLang="lt-LT" sz="1800" dirty="0" smtClean="0"/>
              <a:t>nes </a:t>
            </a:r>
            <a:r>
              <a:rPr lang="lt-LT" altLang="lt-LT" sz="1800" dirty="0"/>
              <a:t>X</a:t>
            </a:r>
            <a:r>
              <a:rPr lang="lt-LT" altLang="lt-LT" sz="1800" baseline="30000" dirty="0"/>
              <a:t>2</a:t>
            </a:r>
            <a:r>
              <a:rPr lang="lt-LT" altLang="lt-LT" sz="1800" dirty="0"/>
              <a:t> </a:t>
            </a:r>
            <a:r>
              <a:rPr lang="lt-LT" altLang="lt-LT" sz="1800" baseline="-25000" dirty="0"/>
              <a:t>(0,05, 2)</a:t>
            </a:r>
            <a:r>
              <a:rPr lang="en-US" altLang="lt-LT" sz="1800" baseline="-25000" dirty="0"/>
              <a:t>=</a:t>
            </a:r>
            <a:r>
              <a:rPr lang="en-US" altLang="lt-LT" sz="1800" dirty="0"/>
              <a:t>5.991. </a:t>
            </a:r>
            <a:r>
              <a:rPr lang="en-US" altLang="lt-LT" sz="1800" dirty="0" err="1"/>
              <a:t>t.y</a:t>
            </a:r>
            <a:r>
              <a:rPr lang="en-US" altLang="lt-LT" sz="1800" dirty="0"/>
              <a:t> </a:t>
            </a:r>
            <a:r>
              <a:rPr lang="en-US" altLang="lt-LT" sz="1800" dirty="0" err="1"/>
              <a:t>negalime</a:t>
            </a:r>
            <a:r>
              <a:rPr lang="en-US" altLang="lt-LT" sz="1800" dirty="0"/>
              <a:t> </a:t>
            </a:r>
            <a:r>
              <a:rPr lang="en-US" altLang="lt-LT" sz="1800" dirty="0" err="1"/>
              <a:t>atmesti</a:t>
            </a:r>
            <a:r>
              <a:rPr lang="en-US" altLang="lt-LT" sz="1800" dirty="0"/>
              <a:t> H</a:t>
            </a:r>
            <a:r>
              <a:rPr lang="en-US" altLang="lt-LT" sz="1800" baseline="-25000" dirty="0"/>
              <a:t>0</a:t>
            </a:r>
            <a:endParaRPr lang="en-US" altLang="lt-LT" sz="18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700214"/>
            <a:ext cx="3124200" cy="324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76413" y="687388"/>
            <a:ext cx="5484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lt-LT" sz="2800" b="1">
                <a:latin typeface="Arial" charset="0"/>
                <a:ea typeface="Times New Roman" pitchFamily="18" charset="0"/>
                <a:cs typeface="Arial" charset="0"/>
              </a:rPr>
              <a:t>Klasikinės regresijos prielaidos</a:t>
            </a:r>
            <a:endParaRPr lang="en-US" altLang="lt-LT" sz="2800"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28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lt-LT" altLang="lt-LT" sz="1800">
              <a:latin typeface="Times New Roman" pitchFamily="18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28613" y="1438275"/>
          <a:ext cx="8301037" cy="544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" r:id="rId3" imgW="6260553" imgH="4108180" progId="Word.Document.8">
                  <p:embed/>
                </p:oleObj>
              </mc:Choice>
              <mc:Fallback>
                <p:oleObj name="Document" r:id="rId3" imgW="6260553" imgH="410818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1438275"/>
                        <a:ext cx="8301037" cy="544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Klasikinės regresijos prielaidos</a:t>
            </a:r>
          </a:p>
        </p:txBody>
      </p:sp>
      <p:graphicFrame>
        <p:nvGraphicFramePr>
          <p:cNvPr id="512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96875" y="2111375"/>
          <a:ext cx="8464550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3" imgW="6260553" imgH="3453846" progId="Word.Document.8">
                  <p:embed/>
                </p:oleObj>
              </mc:Choice>
              <mc:Fallback>
                <p:oleObj name="Document" r:id="rId3" imgW="6260553" imgH="345384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111375"/>
                        <a:ext cx="8464550" cy="467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200" smtClean="0"/>
              <a:t>I prielaida: regresijos funkcija koeficientų ir paklaidų atžvilgiu tiesinė</a:t>
            </a:r>
            <a:endParaRPr lang="en-US" altLang="lt-LT" sz="32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827213"/>
            <a:ext cx="6934200" cy="2897187"/>
          </a:xfrm>
        </p:spPr>
        <p:txBody>
          <a:bodyPr/>
          <a:lstStyle/>
          <a:p>
            <a:pPr eaLnBrk="1" hangingPunct="1"/>
            <a:r>
              <a:rPr lang="lt-LT" altLang="lt-LT" sz="2500" smtClean="0"/>
              <a:t>Netiesinių f-jų pakeitimas tiesinėmis </a:t>
            </a:r>
          </a:p>
          <a:p>
            <a:pPr eaLnBrk="1" hangingPunct="1">
              <a:buFont typeface="Wingdings" pitchFamily="2" charset="2"/>
              <a:buNone/>
            </a:pPr>
            <a:r>
              <a:rPr lang="lt-LT" altLang="lt-LT" sz="2500" smtClean="0"/>
              <a:t>log</a:t>
            </a:r>
            <a:r>
              <a:rPr lang="en-US" altLang="lt-LT" sz="2500" smtClean="0"/>
              <a:t>a</a:t>
            </a:r>
            <a:r>
              <a:rPr lang="lt-LT" altLang="lt-LT" sz="2500" smtClean="0"/>
              <a:t>ritmuojant regresiją </a:t>
            </a:r>
          </a:p>
          <a:p>
            <a:pPr eaLnBrk="1" hangingPunct="1"/>
            <a:endParaRPr lang="lt-LT" altLang="lt-LT" sz="2500" smtClean="0"/>
          </a:p>
          <a:p>
            <a:pPr eaLnBrk="1" hangingPunct="1"/>
            <a:endParaRPr lang="lt-LT" altLang="lt-LT" sz="2500" smtClean="0"/>
          </a:p>
          <a:p>
            <a:pPr eaLnBrk="1" hangingPunct="1"/>
            <a:r>
              <a:rPr lang="lt-LT" altLang="lt-LT" sz="2500" smtClean="0"/>
              <a:t>Taikomas iteracinis koeficientų </a:t>
            </a:r>
            <a:r>
              <a:rPr lang="en-US" altLang="lt-LT" sz="2500" smtClean="0"/>
              <a:t>pers</a:t>
            </a:r>
            <a:r>
              <a:rPr lang="lt-LT" altLang="lt-LT" sz="2500" smtClean="0"/>
              <a:t>kaičiavimo metodas</a:t>
            </a:r>
          </a:p>
          <a:p>
            <a:pPr eaLnBrk="1" hangingPunct="1">
              <a:buFont typeface="Wingdings" pitchFamily="2" charset="2"/>
              <a:buNone/>
            </a:pPr>
            <a:endParaRPr lang="lt-LT" altLang="lt-LT" sz="2500" smtClean="0"/>
          </a:p>
          <a:p>
            <a:pPr eaLnBrk="1" hangingPunct="1">
              <a:buFont typeface="Wingdings" pitchFamily="2" charset="2"/>
              <a:buNone/>
            </a:pPr>
            <a:endParaRPr lang="lt-LT" altLang="lt-LT" sz="2500" smtClean="0"/>
          </a:p>
          <a:p>
            <a:pPr eaLnBrk="1" hangingPunct="1">
              <a:buFont typeface="Wingdings" pitchFamily="2" charset="2"/>
              <a:buNone/>
            </a:pPr>
            <a:endParaRPr lang="lt-LT" altLang="lt-LT" sz="2500" smtClean="0"/>
          </a:p>
          <a:p>
            <a:pPr eaLnBrk="1" hangingPunct="1">
              <a:buFont typeface="Wingdings" pitchFamily="2" charset="2"/>
              <a:buNone/>
            </a:pPr>
            <a:endParaRPr lang="lt-LT" altLang="lt-LT" sz="2500" smtClean="0"/>
          </a:p>
          <a:p>
            <a:pPr eaLnBrk="1" hangingPunct="1">
              <a:buFont typeface="Wingdings" pitchFamily="2" charset="2"/>
              <a:buNone/>
            </a:pPr>
            <a:endParaRPr lang="en-US" altLang="lt-LT" sz="2500" smtClean="0"/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3048000"/>
          <a:ext cx="6858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3708400" imgH="241300" progId="Equation.3">
                  <p:embed/>
                </p:oleObj>
              </mc:Choice>
              <mc:Fallback>
                <p:oleObj name="Equation" r:id="rId3" imgW="37084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6858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200" smtClean="0"/>
              <a:t>II prielaida: paklaidų vidurkis lygus 0</a:t>
            </a:r>
            <a:endParaRPr lang="en-US" altLang="lt-LT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Jeigu į regresiją yra įtrauktas laisvasis narys, jis užtikrina, kad paklaidų vidurkis būtų lygus 0. </a:t>
            </a:r>
            <a:endParaRPr lang="en-US" altLang="lt-L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200" dirty="0" err="1" smtClean="0"/>
              <a:t>VI</a:t>
            </a:r>
            <a:r>
              <a:rPr lang="lt-LT" altLang="lt-LT" sz="3200" dirty="0" smtClean="0"/>
              <a:t> prielaida: nepriklausomi kintamieji yra atsitiktiniai dydžiai </a:t>
            </a:r>
            <a:endParaRPr lang="en-US" altLang="lt-LT" sz="32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lt-LT" altLang="lt-LT" sz="2500" smtClean="0"/>
              <a:t>Galimi variantai:</a:t>
            </a:r>
          </a:p>
          <a:p>
            <a:pPr eaLnBrk="1" hangingPunct="1"/>
            <a:r>
              <a:rPr lang="lt-LT" altLang="lt-LT" sz="2500" smtClean="0"/>
              <a:t>Nepriklausomas kintamasis yra  atsitiktinis dydis, bet nekoreliuoja su paklaidomis. Šiuo atveju nieko blogo, galime skaičiuoti regresijos lygties koeficientus MKM</a:t>
            </a:r>
          </a:p>
          <a:p>
            <a:pPr eaLnBrk="1" hangingPunct="1"/>
            <a:r>
              <a:rPr lang="lt-LT" altLang="lt-LT" sz="2500" smtClean="0"/>
              <a:t>Nepriklausomas kintamasis yra  atsitiktinis dydis, kuris koreliuoja su paklaidomis. Šiuo atveju sudaroma lygčių sistema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2800" smtClean="0"/>
              <a:t>VII prielaida: Nepriklausomų kintamųjų reikšmės nėra vienas pastovus skaičius, o įgauna bent dvi skirtingas reikšmes</a:t>
            </a:r>
            <a:r>
              <a:rPr lang="en-US" altLang="lt-LT" sz="320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Pvz su PVM tarifu: </a:t>
            </a:r>
          </a:p>
          <a:p>
            <a:pPr eaLnBrk="1" hangingPunct="1">
              <a:buFont typeface="Wingdings" pitchFamily="2" charset="2"/>
              <a:buNone/>
            </a:pPr>
            <a:endParaRPr lang="en-US" altLang="lt-LT" smtClean="0"/>
          </a:p>
        </p:txBody>
      </p:sp>
      <p:pic>
        <p:nvPicPr>
          <p:cNvPr id="9220" name="Picture 4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6173788" cy="3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313613" cy="1143000"/>
          </a:xfrm>
        </p:spPr>
        <p:txBody>
          <a:bodyPr/>
          <a:lstStyle/>
          <a:p>
            <a:pPr eaLnBrk="1" hangingPunct="1"/>
            <a:r>
              <a:rPr lang="lt-LT" altLang="lt-LT" sz="2800" smtClean="0"/>
              <a:t>VII prielaida: Nepriklausomų kintamųjų reikšmės nėra vienas pastovus skaičius, o įgauna bent dvi skirtingas reikšmes</a:t>
            </a:r>
            <a:endParaRPr lang="en-US" altLang="lt-LT" sz="2800" smtClean="0"/>
          </a:p>
        </p:txBody>
      </p:sp>
      <p:pic>
        <p:nvPicPr>
          <p:cNvPr id="10243" name="Picture 13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774950"/>
            <a:ext cx="8001000" cy="2406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lt-LT" sz="3200" smtClean="0"/>
              <a:t>VIII prielaida: Stebėjimų skaičius yra didesnis negu parametrų skaičius</a:t>
            </a:r>
            <a:r>
              <a:rPr lang="en-US" altLang="lt-LT" sz="320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t-LT" altLang="lt-LT" smtClean="0"/>
              <a:t>Nykščio taisyklė min(n)</a:t>
            </a:r>
            <a:r>
              <a:rPr lang="en-US" altLang="lt-LT" smtClean="0"/>
              <a:t>=</a:t>
            </a:r>
            <a:r>
              <a:rPr lang="lt-LT" altLang="lt-LT" smtClean="0"/>
              <a:t>6k</a:t>
            </a:r>
            <a:endParaRPr lang="en-US" altLang="lt-L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695</TotalTime>
  <Words>403</Words>
  <Application>Microsoft Office PowerPoint</Application>
  <PresentationFormat>On-screen Show (4:3)</PresentationFormat>
  <Paragraphs>58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Eclipse</vt:lpstr>
      <vt:lpstr>Document</vt:lpstr>
      <vt:lpstr>Equation</vt:lpstr>
      <vt:lpstr>Lygtis</vt:lpstr>
      <vt:lpstr>Kitų regresijos klasikinių prielaidų netenkinimo atvejai</vt:lpstr>
      <vt:lpstr>PowerPoint Presentation</vt:lpstr>
      <vt:lpstr>Klasikinės regresijos prielaidos</vt:lpstr>
      <vt:lpstr>I prielaida: regresijos funkcija koeficientų ir paklaidų atžvilgiu tiesinė</vt:lpstr>
      <vt:lpstr>II prielaida: paklaidų vidurkis lygus 0</vt:lpstr>
      <vt:lpstr>VI prielaida: nepriklausomi kintamieji yra atsitiktiniai dydžiai </vt:lpstr>
      <vt:lpstr>VII prielaida: Nepriklausomų kintamųjų reikšmės nėra vienas pastovus skaičius, o įgauna bent dvi skirtingas reikšmes </vt:lpstr>
      <vt:lpstr>VII prielaida: Nepriklausomų kintamųjų reikšmės nėra vienas pastovus skaičius, o įgauna bent dvi skirtingas reikšmes</vt:lpstr>
      <vt:lpstr>VIII prielaida: Stebėjimų skaičius yra didesnis negu parametrų skaičius </vt:lpstr>
      <vt:lpstr>IX prielaida: paklaidos pasiskirsčiusios pagal normalųjį skirstinį (nebūtina) </vt:lpstr>
      <vt:lpstr>IX prielaida: paklaidos pasiskirsčiusios pagal normalųjį skirstinį (nebūtina)</vt:lpstr>
      <vt:lpstr>PVZ. Su studentų ūgiais </vt:lpstr>
      <vt:lpstr>Jarque - Bera testas (1990)</vt:lpstr>
      <vt:lpstr>Jarque - Bera testas (1990)</vt:lpstr>
      <vt:lpstr>Pvz su studentų ūgiais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Greta</dc:creator>
  <cp:lastModifiedBy>Projektas</cp:lastModifiedBy>
  <cp:revision>30</cp:revision>
  <cp:lastPrinted>1601-01-01T00:00:00Z</cp:lastPrinted>
  <dcterms:created xsi:type="dcterms:W3CDTF">1601-01-01T00:00:00Z</dcterms:created>
  <dcterms:modified xsi:type="dcterms:W3CDTF">2018-05-14T14:12:56Z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