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7" r:id="rId2"/>
    <p:sldId id="258" r:id="rId3"/>
    <p:sldId id="278" r:id="rId4"/>
    <p:sldId id="27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2" r:id="rId15"/>
    <p:sldId id="283" r:id="rId16"/>
    <p:sldId id="284" r:id="rId17"/>
    <p:sldId id="286" r:id="rId18"/>
    <p:sldId id="288" r:id="rId19"/>
    <p:sldId id="287" r:id="rId20"/>
    <p:sldId id="289" r:id="rId21"/>
    <p:sldId id="269" r:id="rId22"/>
    <p:sldId id="270" r:id="rId23"/>
    <p:sldId id="271" r:id="rId24"/>
    <p:sldId id="272" r:id="rId25"/>
    <p:sldId id="273" r:id="rId26"/>
    <p:sldId id="280" r:id="rId27"/>
    <p:sldId id="281" r:id="rId28"/>
    <p:sldId id="291" r:id="rId29"/>
    <p:sldId id="295" r:id="rId30"/>
    <p:sldId id="274" r:id="rId31"/>
    <p:sldId id="296" r:id="rId32"/>
    <p:sldId id="299" r:id="rId33"/>
    <p:sldId id="298" r:id="rId34"/>
    <p:sldId id="297" r:id="rId35"/>
  </p:sldIdLst>
  <p:sldSz cx="9144000" cy="6858000" type="screen4x3"/>
  <p:notesSz cx="6858000" cy="9144000"/>
  <p:defaultTextStyle>
    <a:defPPr>
      <a:defRPr lang="lt-L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20C02"/>
    <a:srgbClr val="2E1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60"/>
  </p:normalViewPr>
  <p:slideViewPr>
    <p:cSldViewPr>
      <p:cViewPr>
        <p:scale>
          <a:sx n="73" d="100"/>
          <a:sy n="73" d="100"/>
        </p:scale>
        <p:origin x="-2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A0988-2E4B-42B9-B28B-56C4A68D7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5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4893A-3AA5-4F3C-9EA7-084DA2A53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0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D484E-3952-48EC-B8E7-BC4CDE0B0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91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043BD-EEAB-4CF5-8A86-0D548EE6B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59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lt-LT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C604-5BBD-4C6B-A767-87ED224F9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2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B20C7-C063-4B8D-A06B-0EC2D20AF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8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B5A6C-F6DE-4A88-AE9E-D8C3DDD6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0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BA04F-F310-49CE-A3A9-0BE0DD6B0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1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D529D-0E21-454A-8BD3-9AA09BE19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E9FB9-CBA3-4017-876A-2059C3749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4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57D80-9604-4ACF-87FA-44E7FF9B1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7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6918A-E0C3-44B3-ABDC-7D53AC424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3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CEF07-3A80-4F75-8BC1-61BF2B2F6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text styles</a:t>
            </a:r>
          </a:p>
          <a:p>
            <a:pPr lvl="1"/>
            <a:r>
              <a:rPr lang="en-US" altLang="lt-LT" smtClean="0"/>
              <a:t>Second level</a:t>
            </a:r>
          </a:p>
          <a:p>
            <a:pPr lvl="2"/>
            <a:r>
              <a:rPr lang="en-US" altLang="lt-LT" smtClean="0"/>
              <a:t>Third level</a:t>
            </a:r>
          </a:p>
          <a:p>
            <a:pPr lvl="3"/>
            <a:r>
              <a:rPr lang="en-US" altLang="lt-LT" smtClean="0"/>
              <a:t>Fourth level</a:t>
            </a:r>
          </a:p>
          <a:p>
            <a:pPr lvl="4"/>
            <a:r>
              <a:rPr lang="en-US" altLang="lt-LT" smtClean="0"/>
              <a:t>Fifth level</a:t>
            </a: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F93DFA5-DC91-45AA-9930-C5A39060E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1138238"/>
            <a:ext cx="7239000" cy="1123950"/>
          </a:xfrm>
        </p:spPr>
        <p:txBody>
          <a:bodyPr/>
          <a:lstStyle/>
          <a:p>
            <a:pPr eaLnBrk="1" hangingPunct="1"/>
            <a:r>
              <a:rPr lang="lt-LT" altLang="lt-LT" sz="3200" dirty="0" smtClean="0">
                <a:solidFill>
                  <a:schemeClr val="hlink"/>
                </a:solidFill>
              </a:rPr>
              <a:t>Paklaidų autokoreliacijos problema ir jos sprendimo būdai</a:t>
            </a:r>
            <a:endParaRPr lang="en-US" altLang="lt-LT" sz="3200" dirty="0" smtClean="0">
              <a:solidFill>
                <a:schemeClr val="hlink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lt-LT" dirty="0" smtClean="0"/>
              <a:t>20</a:t>
            </a:r>
            <a:r>
              <a:rPr lang="lt-LT" altLang="lt-LT" dirty="0" smtClean="0"/>
              <a:t>18</a:t>
            </a:r>
            <a:r>
              <a:rPr lang="en-US" altLang="lt-LT" dirty="0" smtClean="0"/>
              <a:t>-0</a:t>
            </a:r>
            <a:r>
              <a:rPr lang="lt-LT" altLang="lt-LT" dirty="0" smtClean="0"/>
              <a:t>4-28</a:t>
            </a:r>
            <a:endParaRPr lang="en-US" altLang="lt-LT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4213" y="4652963"/>
            <a:ext cx="8208962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lt-LT" altLang="lt-LT" sz="1800"/>
              <a:t>D. Gujaraty “Basic Econometrics” Part 2 Relaxing the Assuptions of the Classical Model, chapter 12 Autocorrelation 400 453 (1995) 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lt-LT" altLang="lt-LT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lt-LT" altLang="lt-LT" sz="1800"/>
              <a:t>V.Boguslauskas. “Ekonometrika”, technologija, skyreliai 6,6 ir 6,7 Kaunas, 2008 psl. 187-192, </a:t>
            </a:r>
            <a:endParaRPr lang="en-US" altLang="lt-L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2800" dirty="0" smtClean="0">
                <a:solidFill>
                  <a:schemeClr val="hlink"/>
                </a:solidFill>
              </a:rPr>
              <a:t>Autokoreliacijos  diagnostika </a:t>
            </a:r>
            <a:r>
              <a:rPr lang="en-US" altLang="lt-LT" sz="2400" dirty="0" smtClean="0">
                <a:solidFill>
                  <a:schemeClr val="hlink"/>
                </a:solidFill>
              </a:rPr>
              <a:t/>
            </a:r>
            <a:br>
              <a:rPr lang="en-US" altLang="lt-LT" sz="2400" dirty="0" smtClean="0">
                <a:solidFill>
                  <a:schemeClr val="hlink"/>
                </a:solidFill>
              </a:rPr>
            </a:br>
            <a:r>
              <a:rPr lang="en-US" altLang="lt-LT" sz="2400" dirty="0" err="1" smtClean="0">
                <a:solidFill>
                  <a:schemeClr val="hlink"/>
                </a:solidFill>
              </a:rPr>
              <a:t>Grafinis</a:t>
            </a:r>
            <a:r>
              <a:rPr lang="en-US" altLang="lt-LT" sz="2400" dirty="0" smtClean="0">
                <a:solidFill>
                  <a:schemeClr val="hlink"/>
                </a:solidFill>
              </a:rPr>
              <a:t> </a:t>
            </a:r>
            <a:r>
              <a:rPr lang="en-US" altLang="lt-LT" sz="2400" dirty="0" err="1" smtClean="0">
                <a:solidFill>
                  <a:schemeClr val="hlink"/>
                </a:solidFill>
              </a:rPr>
              <a:t>būdas</a:t>
            </a:r>
            <a:endParaRPr lang="lt-LT" altLang="lt-LT" sz="2400" dirty="0" smtClean="0">
              <a:solidFill>
                <a:schemeClr val="hlink"/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801813"/>
            <a:ext cx="6048375" cy="43640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2800" dirty="0" smtClean="0">
                <a:solidFill>
                  <a:schemeClr val="hlink"/>
                </a:solidFill>
              </a:rPr>
              <a:t>Autokoreliacijos  diagnostika</a:t>
            </a:r>
            <a:r>
              <a:rPr lang="lt-LT" altLang="lt-LT" sz="2800" dirty="0" smtClean="0">
                <a:solidFill>
                  <a:srgbClr val="000066"/>
                </a:solidFill>
              </a:rPr>
              <a:t> </a:t>
            </a:r>
            <a:r>
              <a:rPr lang="en-US" altLang="lt-LT" sz="2400" dirty="0" smtClean="0"/>
              <a:t/>
            </a:r>
            <a:br>
              <a:rPr lang="en-US" altLang="lt-LT" sz="2400" dirty="0" smtClean="0"/>
            </a:br>
            <a:r>
              <a:rPr lang="en-US" altLang="lt-LT" sz="2400" dirty="0" err="1" smtClean="0"/>
              <a:t>Grafinis</a:t>
            </a:r>
            <a:r>
              <a:rPr lang="en-US" altLang="lt-LT" sz="2400" dirty="0" smtClean="0"/>
              <a:t> </a:t>
            </a:r>
            <a:r>
              <a:rPr lang="en-US" altLang="lt-LT" sz="2400" dirty="0" err="1" smtClean="0"/>
              <a:t>būdas</a:t>
            </a:r>
            <a:endParaRPr lang="en-US" altLang="lt-LT" sz="2400" dirty="0" smtClean="0"/>
          </a:p>
        </p:txBody>
      </p:sp>
      <p:pic>
        <p:nvPicPr>
          <p:cNvPr id="13315" name="Picture 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4963" y="2009775"/>
            <a:ext cx="6845300" cy="3927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2800" dirty="0" smtClean="0">
                <a:solidFill>
                  <a:schemeClr val="hlink"/>
                </a:solidFill>
              </a:rPr>
              <a:t>Autokoreliacijos  diagnostika</a:t>
            </a:r>
            <a:r>
              <a:rPr lang="lt-LT" altLang="lt-LT" sz="2800" dirty="0" smtClean="0">
                <a:solidFill>
                  <a:srgbClr val="000066"/>
                </a:solidFill>
              </a:rPr>
              <a:t> </a:t>
            </a:r>
            <a:r>
              <a:rPr lang="en-US" altLang="lt-LT" sz="2400" dirty="0" smtClean="0"/>
              <a:t/>
            </a:r>
            <a:br>
              <a:rPr lang="en-US" altLang="lt-LT" sz="2400" dirty="0" smtClean="0"/>
            </a:br>
            <a:r>
              <a:rPr lang="en-US" altLang="lt-LT" sz="2400" dirty="0" err="1" smtClean="0"/>
              <a:t>Grafinis</a:t>
            </a:r>
            <a:r>
              <a:rPr lang="en-US" altLang="lt-LT" sz="2400" dirty="0" smtClean="0"/>
              <a:t> </a:t>
            </a:r>
            <a:r>
              <a:rPr lang="en-US" altLang="lt-LT" sz="2400" dirty="0" err="1" smtClean="0"/>
              <a:t>būdas</a:t>
            </a:r>
            <a:endParaRPr lang="en-US" altLang="lt-LT" sz="2400" dirty="0" smtClean="0"/>
          </a:p>
        </p:txBody>
      </p:sp>
      <p:pic>
        <p:nvPicPr>
          <p:cNvPr id="14339" name="Picture 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001838"/>
            <a:ext cx="7993062" cy="4346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2800" dirty="0" smtClean="0">
                <a:solidFill>
                  <a:schemeClr val="hlink"/>
                </a:solidFill>
              </a:rPr>
              <a:t>Autokoreliacijos  diagnostika </a:t>
            </a:r>
            <a:r>
              <a:rPr lang="en-US" altLang="lt-LT" sz="2400" dirty="0" smtClean="0">
                <a:solidFill>
                  <a:schemeClr val="hlink"/>
                </a:solidFill>
              </a:rPr>
              <a:t/>
            </a:r>
            <a:br>
              <a:rPr lang="en-US" altLang="lt-LT" sz="2400" dirty="0" smtClean="0">
                <a:solidFill>
                  <a:schemeClr val="hlink"/>
                </a:solidFill>
              </a:rPr>
            </a:br>
            <a:r>
              <a:rPr lang="en-US" altLang="lt-LT" sz="2400" dirty="0" err="1" smtClean="0">
                <a:solidFill>
                  <a:schemeClr val="hlink"/>
                </a:solidFill>
              </a:rPr>
              <a:t>Grafinis</a:t>
            </a:r>
            <a:r>
              <a:rPr lang="en-US" altLang="lt-LT" sz="2400" dirty="0" smtClean="0">
                <a:solidFill>
                  <a:schemeClr val="hlink"/>
                </a:solidFill>
              </a:rPr>
              <a:t> </a:t>
            </a:r>
            <a:r>
              <a:rPr lang="en-US" altLang="lt-LT" sz="2400" dirty="0" err="1" smtClean="0">
                <a:solidFill>
                  <a:schemeClr val="hlink"/>
                </a:solidFill>
              </a:rPr>
              <a:t>būdas</a:t>
            </a:r>
            <a:endParaRPr lang="en-US" altLang="lt-LT" sz="2400" dirty="0" smtClean="0">
              <a:solidFill>
                <a:schemeClr val="hlink"/>
              </a:solidFill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700213"/>
            <a:ext cx="7920038" cy="4681537"/>
          </a:xfrm>
          <a:noFill/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956550" y="4365625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400">
                <a:latin typeface="Times New Roman" pitchFamily="18" charset="0"/>
              </a:rPr>
              <a:t>e</a:t>
            </a:r>
            <a:r>
              <a:rPr lang="lt-LT" altLang="lt-LT" sz="2400" baseline="-25000">
                <a:latin typeface="Times New Roman" pitchFamily="18" charset="0"/>
              </a:rPr>
              <a:t>i-1</a:t>
            </a:r>
            <a:endParaRPr lang="lt-LT" altLang="lt-LT" sz="2400">
              <a:latin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708400" y="2276475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400">
                <a:latin typeface="Times New Roman" pitchFamily="18" charset="0"/>
              </a:rPr>
              <a:t>e</a:t>
            </a:r>
            <a:r>
              <a:rPr lang="lt-LT" altLang="lt-LT" sz="2400" baseline="-25000">
                <a:latin typeface="Times New Roman" pitchFamily="18" charset="0"/>
              </a:rPr>
              <a:t>i</a:t>
            </a:r>
            <a:endParaRPr lang="lt-LT" altLang="lt-LT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PVM paklaidų analizė</a:t>
            </a:r>
            <a:endParaRPr lang="en-US" altLang="lt-LT" smtClean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ph idx="1"/>
          </p:nvPr>
        </p:nvGraphicFramePr>
        <p:xfrm>
          <a:off x="1476375" y="1706563"/>
          <a:ext cx="7127875" cy="438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Chart" r:id="rId3" imgW="5886450" imgH="3619500" progId="Excel.Chart.8">
                  <p:embed/>
                </p:oleObj>
              </mc:Choice>
              <mc:Fallback>
                <p:oleObj name="Chart" r:id="rId3" imgW="5886450" imgH="361950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706563"/>
                        <a:ext cx="7127875" cy="438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Standartizuotos PVM Paklaidos </a:t>
            </a:r>
            <a:endParaRPr lang="en-US" altLang="lt-LT" smtClean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ph idx="1"/>
          </p:nvPr>
        </p:nvGraphicFramePr>
        <p:xfrm>
          <a:off x="1476375" y="1701800"/>
          <a:ext cx="7056438" cy="433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Chart" r:id="rId3" imgW="5886450" imgH="3619500" progId="Excel.Chart.8">
                  <p:embed/>
                </p:oleObj>
              </mc:Choice>
              <mc:Fallback>
                <p:oleObj name="Chart" r:id="rId3" imgW="5886450" imgH="361950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701800"/>
                        <a:ext cx="7056438" cy="433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lt-L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3200" smtClean="0"/>
              <a:t>PVM paklaidos vėluojančių paklaidų atžvilgiu </a:t>
            </a:r>
            <a:endParaRPr lang="en-US" altLang="lt-LT" sz="3200" smtClean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ph idx="1"/>
          </p:nvPr>
        </p:nvGraphicFramePr>
        <p:xfrm>
          <a:off x="1476375" y="1701800"/>
          <a:ext cx="7127875" cy="438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Chart" r:id="rId3" imgW="5886450" imgH="3619500" progId="Excel.Chart.8">
                  <p:embed/>
                </p:oleObj>
              </mc:Choice>
              <mc:Fallback>
                <p:oleObj name="Chart" r:id="rId3" imgW="5886450" imgH="361950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701800"/>
                        <a:ext cx="7127875" cy="438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Ženklų sekų kriterijus</a:t>
            </a:r>
            <a:endParaRPr lang="en-US" altLang="lt-LT" smtClean="0"/>
          </a:p>
        </p:txBody>
      </p:sp>
      <p:graphicFrame>
        <p:nvGraphicFramePr>
          <p:cNvPr id="49613" name="Group 461"/>
          <p:cNvGraphicFramePr>
            <a:graphicFrameLocks noGrp="1"/>
          </p:cNvGraphicFramePr>
          <p:nvPr>
            <p:ph idx="1"/>
          </p:nvPr>
        </p:nvGraphicFramePr>
        <p:xfrm>
          <a:off x="1331913" y="1827213"/>
          <a:ext cx="5624512" cy="4846638"/>
        </p:xfrm>
        <a:graphic>
          <a:graphicData uri="http://schemas.openxmlformats.org/drawingml/2006/table">
            <a:tbl>
              <a:tblPr/>
              <a:tblGrid>
                <a:gridCol w="865187"/>
                <a:gridCol w="1189038"/>
                <a:gridCol w="1190625"/>
                <a:gridCol w="1189037"/>
                <a:gridCol w="1190625"/>
              </a:tblGrid>
              <a:tr h="11887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Observation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Predicted Studento ūgis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Residuals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 Residuals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Ženklai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193,00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0,22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+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185,49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0,98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+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181,37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-6,37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-1,39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182,69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-2,69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-0,59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190,51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5,49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+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176,43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-4,43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-0,97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7,00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184,93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-2,93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-0,64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8,00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185,39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-2,39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-0,52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 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9,00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186,69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3,31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0,72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+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10,00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186,61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7,39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1,61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dirty="0" smtClean="0"/>
              <a:t>Ženklų sekų kriterijus</a:t>
            </a:r>
            <a:endParaRPr lang="en-US" altLang="lt-LT" dirty="0" smtClean="0"/>
          </a:p>
        </p:txBody>
      </p:sp>
      <p:sp>
        <p:nvSpPr>
          <p:cNvPr id="20483" name="Rectangle 79"/>
          <p:cNvSpPr>
            <a:spLocks noGrp="1" noChangeArrowheads="1"/>
          </p:cNvSpPr>
          <p:nvPr>
            <p:ph type="body" idx="1"/>
          </p:nvPr>
        </p:nvSpPr>
        <p:spPr>
          <a:xfrm>
            <a:off x="539750" y="1827213"/>
            <a:ext cx="81438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lt-LT" altLang="lt-LT" sz="2100" smtClean="0"/>
              <a:t>n- stebėjimų skaičius</a:t>
            </a:r>
          </a:p>
          <a:p>
            <a:pPr eaLnBrk="1" hangingPunct="1">
              <a:lnSpc>
                <a:spcPct val="90000"/>
              </a:lnSpc>
            </a:pPr>
            <a:r>
              <a:rPr lang="lt-LT" altLang="lt-LT" sz="2100" smtClean="0"/>
              <a:t>n</a:t>
            </a:r>
            <a:r>
              <a:rPr lang="lt-LT" altLang="lt-LT" sz="2100" baseline="-25000" smtClean="0"/>
              <a:t>1</a:t>
            </a:r>
            <a:r>
              <a:rPr lang="lt-LT" altLang="lt-LT" sz="2100" smtClean="0"/>
              <a:t>–”+” ženklų skaičius</a:t>
            </a:r>
          </a:p>
          <a:p>
            <a:pPr eaLnBrk="1" hangingPunct="1">
              <a:lnSpc>
                <a:spcPct val="90000"/>
              </a:lnSpc>
            </a:pPr>
            <a:r>
              <a:rPr lang="lt-LT" altLang="lt-LT" sz="2100" smtClean="0"/>
              <a:t>n</a:t>
            </a:r>
            <a:r>
              <a:rPr lang="lt-LT" altLang="lt-LT" sz="2100" baseline="-25000" smtClean="0"/>
              <a:t>2 </a:t>
            </a:r>
            <a:r>
              <a:rPr lang="lt-LT" altLang="lt-LT" sz="2100" smtClean="0"/>
              <a:t>-”</a:t>
            </a:r>
            <a:r>
              <a:rPr lang="en-US" altLang="lt-LT" sz="2100" smtClean="0"/>
              <a:t>-</a:t>
            </a:r>
            <a:r>
              <a:rPr lang="lt-LT" altLang="lt-LT" sz="2100" smtClean="0"/>
              <a:t>” ženklų skaičius</a:t>
            </a:r>
          </a:p>
          <a:p>
            <a:pPr eaLnBrk="1" hangingPunct="1">
              <a:lnSpc>
                <a:spcPct val="90000"/>
              </a:lnSpc>
            </a:pPr>
            <a:r>
              <a:rPr lang="lt-LT" altLang="lt-LT" sz="2100" smtClean="0"/>
              <a:t>k</a:t>
            </a:r>
            <a:r>
              <a:rPr lang="lt-LT" altLang="lt-LT" sz="2100" baseline="-25000" smtClean="0"/>
              <a:t> </a:t>
            </a:r>
            <a:r>
              <a:rPr lang="lt-LT" altLang="lt-LT" sz="2100" smtClean="0"/>
              <a:t>- sekų skaičius</a:t>
            </a:r>
          </a:p>
          <a:p>
            <a:pPr eaLnBrk="1" hangingPunct="1">
              <a:lnSpc>
                <a:spcPct val="90000"/>
              </a:lnSpc>
            </a:pPr>
            <a:endParaRPr lang="lt-LT" altLang="lt-LT" sz="2100" smtClean="0"/>
          </a:p>
          <a:p>
            <a:pPr eaLnBrk="1" hangingPunct="1">
              <a:lnSpc>
                <a:spcPct val="90000"/>
              </a:lnSpc>
            </a:pPr>
            <a:r>
              <a:rPr lang="lt-LT" altLang="lt-LT" sz="2100" smtClean="0"/>
              <a:t>Jeigų sekų skaičius k, turint n stebėjimų yra </a:t>
            </a:r>
            <a:r>
              <a:rPr lang="lt-LT" altLang="lt-LT" sz="2100" b="1" smtClean="0">
                <a:solidFill>
                  <a:srgbClr val="FF3300"/>
                </a:solidFill>
              </a:rPr>
              <a:t>labai didelis</a:t>
            </a:r>
            <a:r>
              <a:rPr lang="lt-LT" altLang="lt-LT" sz="2100" smtClean="0"/>
              <a:t>, tuomet turime </a:t>
            </a:r>
            <a:r>
              <a:rPr lang="lt-LT" altLang="lt-LT" sz="2100" b="1" smtClean="0">
                <a:solidFill>
                  <a:srgbClr val="FF3300"/>
                </a:solidFill>
              </a:rPr>
              <a:t>neigiamą </a:t>
            </a:r>
            <a:r>
              <a:rPr lang="lt-LT" altLang="lt-LT" sz="2100" smtClean="0"/>
              <a:t>paklaidų autokoreliaciją </a:t>
            </a:r>
          </a:p>
          <a:p>
            <a:pPr eaLnBrk="1" hangingPunct="1">
              <a:lnSpc>
                <a:spcPct val="90000"/>
              </a:lnSpc>
            </a:pPr>
            <a:endParaRPr lang="lt-LT" altLang="lt-LT" sz="2100" smtClean="0"/>
          </a:p>
          <a:p>
            <a:pPr eaLnBrk="1" hangingPunct="1">
              <a:lnSpc>
                <a:spcPct val="90000"/>
              </a:lnSpc>
            </a:pPr>
            <a:r>
              <a:rPr lang="lt-LT" altLang="lt-LT" sz="2100" smtClean="0"/>
              <a:t>Jeigų sekų skaičius k, turint n stebėjimų yra </a:t>
            </a:r>
            <a:r>
              <a:rPr lang="lt-LT" altLang="lt-LT" sz="2100" b="1" smtClean="0">
                <a:solidFill>
                  <a:srgbClr val="FF3300"/>
                </a:solidFill>
              </a:rPr>
              <a:t>labai mažas </a:t>
            </a:r>
            <a:r>
              <a:rPr lang="lt-LT" altLang="lt-LT" sz="2100" smtClean="0"/>
              <a:t>, tuomet turime </a:t>
            </a:r>
            <a:r>
              <a:rPr lang="lt-LT" altLang="lt-LT" sz="2100" b="1" smtClean="0">
                <a:solidFill>
                  <a:srgbClr val="FF3300"/>
                </a:solidFill>
              </a:rPr>
              <a:t>teigiamą </a:t>
            </a:r>
            <a:r>
              <a:rPr lang="lt-LT" altLang="lt-LT" sz="2100" smtClean="0"/>
              <a:t>paklaidų autokoreliaciją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Ženklų sekų kriterijus</a:t>
            </a:r>
            <a:endParaRPr lang="en-US" altLang="lt-LT" smtClean="0"/>
          </a:p>
        </p:txBody>
      </p:sp>
      <p:graphicFrame>
        <p:nvGraphicFramePr>
          <p:cNvPr id="21507" name="Object 6"/>
          <p:cNvGraphicFramePr>
            <a:graphicFrameLocks noChangeAspect="1"/>
          </p:cNvGraphicFramePr>
          <p:nvPr/>
        </p:nvGraphicFramePr>
        <p:xfrm>
          <a:off x="2555875" y="1773238"/>
          <a:ext cx="437038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3" imgW="1714500" imgH="431800" progId="Equation.3">
                  <p:embed/>
                </p:oleObj>
              </mc:Choice>
              <mc:Fallback>
                <p:oleObj name="Equation" r:id="rId3" imgW="17145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773238"/>
                        <a:ext cx="437038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8"/>
          <p:cNvGraphicFramePr>
            <a:graphicFrameLocks noChangeAspect="1"/>
          </p:cNvGraphicFramePr>
          <p:nvPr/>
        </p:nvGraphicFramePr>
        <p:xfrm>
          <a:off x="1611313" y="3068638"/>
          <a:ext cx="6637337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5" imgW="2603500" imgH="431800" progId="Equation.3">
                  <p:embed/>
                </p:oleObj>
              </mc:Choice>
              <mc:Fallback>
                <p:oleObj name="Equation" r:id="rId5" imgW="26035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3068638"/>
                        <a:ext cx="6637337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9"/>
          <p:cNvGraphicFramePr>
            <a:graphicFrameLocks noChangeAspect="1"/>
          </p:cNvGraphicFramePr>
          <p:nvPr>
            <p:ph idx="1"/>
          </p:nvPr>
        </p:nvGraphicFramePr>
        <p:xfrm>
          <a:off x="1908175" y="5300663"/>
          <a:ext cx="60960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7" imgW="2374900" imgH="203200" progId="Equation.3">
                  <p:embed/>
                </p:oleObj>
              </mc:Choice>
              <mc:Fallback>
                <p:oleObj name="Equation" r:id="rId7" imgW="2374900" imgH="203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300663"/>
                        <a:ext cx="609600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11"/>
          <p:cNvSpPr txBox="1">
            <a:spLocks noChangeArrowheads="1"/>
          </p:cNvSpPr>
          <p:nvPr/>
        </p:nvSpPr>
        <p:spPr bwMode="auto">
          <a:xfrm>
            <a:off x="900113" y="4437063"/>
            <a:ext cx="741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000" i="1"/>
              <a:t>95 proc. pasikliautini intervalai</a:t>
            </a:r>
            <a:r>
              <a:rPr lang="lt-LT" altLang="lt-LT" sz="1800"/>
              <a:t> </a:t>
            </a:r>
            <a:endParaRPr lang="en-US" altLang="lt-L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01625"/>
            <a:ext cx="7856041" cy="1143000"/>
          </a:xfrm>
        </p:spPr>
        <p:txBody>
          <a:bodyPr/>
          <a:lstStyle/>
          <a:p>
            <a:pPr eaLnBrk="1" hangingPunct="1"/>
            <a:r>
              <a:rPr lang="lt-LT" altLang="lt-LT" b="1" dirty="0" smtClean="0">
                <a:solidFill>
                  <a:schemeClr val="hlink"/>
                </a:solidFill>
              </a:rPr>
              <a:t>Paklaidų autokoreliacijos problema ir jos sprendimo būdai</a:t>
            </a:r>
            <a:r>
              <a:rPr lang="lt-LT" altLang="lt-LT" b="1" dirty="0" smtClean="0">
                <a:solidFill>
                  <a:srgbClr val="000066"/>
                </a:solidFill>
              </a:rPr>
              <a:t> </a:t>
            </a:r>
            <a:endParaRPr lang="en-US" altLang="lt-LT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27213"/>
            <a:ext cx="8640960" cy="4114800"/>
          </a:xfrm>
        </p:spPr>
        <p:txBody>
          <a:bodyPr/>
          <a:lstStyle/>
          <a:p>
            <a:pPr algn="ctr" eaLnBrk="1" hangingPunct="1"/>
            <a:endParaRPr lang="lt-LT" altLang="lt-LT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lt-LT" altLang="lt-LT" b="1" dirty="0" smtClean="0">
                <a:latin typeface="+mj-lt"/>
              </a:rPr>
              <a:t>Autokoreliacijos </a:t>
            </a:r>
            <a:r>
              <a:rPr lang="lt-LT" altLang="lt-LT" b="1" dirty="0" smtClean="0">
                <a:latin typeface="+mj-lt"/>
              </a:rPr>
              <a:t>problemos esmė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lt-LT" altLang="lt-LT" b="1" dirty="0" smtClean="0">
                <a:latin typeface="+mj-lt"/>
              </a:rPr>
              <a:t>Autokoreliacijos </a:t>
            </a:r>
            <a:r>
              <a:rPr lang="lt-LT" altLang="lt-LT" b="1" dirty="0" smtClean="0">
                <a:latin typeface="+mj-lt"/>
              </a:rPr>
              <a:t>diagnostika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lt-LT" altLang="lt-LT" b="1" dirty="0" smtClean="0">
                <a:latin typeface="+mj-lt"/>
              </a:rPr>
              <a:t>Autokoreliacijos problemos</a:t>
            </a:r>
          </a:p>
          <a:p>
            <a:pPr marL="0" indent="0" algn="just" eaLnBrk="1" hangingPunct="1">
              <a:buNone/>
            </a:pPr>
            <a:r>
              <a:rPr lang="lt-LT" altLang="lt-LT" b="1" dirty="0" smtClean="0">
                <a:latin typeface="+mj-lt"/>
              </a:rPr>
              <a:t> </a:t>
            </a:r>
            <a:r>
              <a:rPr lang="lt-LT" altLang="lt-LT" b="1" dirty="0" smtClean="0">
                <a:latin typeface="+mj-lt"/>
              </a:rPr>
              <a:t>sprendimo būdai  </a:t>
            </a:r>
            <a:endParaRPr lang="en-US" altLang="lt-LT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Ženklų sekų kriterijus</a:t>
            </a:r>
            <a:endParaRPr lang="en-US" altLang="lt-LT" smtClean="0"/>
          </a:p>
        </p:txBody>
      </p:sp>
      <p:graphicFrame>
        <p:nvGraphicFramePr>
          <p:cNvPr id="22531" name="Object 5"/>
          <p:cNvGraphicFramePr>
            <a:graphicFrameLocks noChangeAspect="1"/>
          </p:cNvGraphicFramePr>
          <p:nvPr>
            <p:ph idx="1"/>
          </p:nvPr>
        </p:nvGraphicFramePr>
        <p:xfrm>
          <a:off x="1692275" y="3789363"/>
          <a:ext cx="60960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3" imgW="2374900" imgH="203200" progId="Equation.3">
                  <p:embed/>
                </p:oleObj>
              </mc:Choice>
              <mc:Fallback>
                <p:oleObj name="Equation" r:id="rId3" imgW="23749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789363"/>
                        <a:ext cx="609600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8"/>
          <p:cNvSpPr txBox="1">
            <a:spLocks noChangeArrowheads="1"/>
          </p:cNvSpPr>
          <p:nvPr/>
        </p:nvSpPr>
        <p:spPr bwMode="auto">
          <a:xfrm>
            <a:off x="1042988" y="1844675"/>
            <a:ext cx="7489825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lt-LT" altLang="lt-LT" sz="180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1800"/>
              <a:t>H</a:t>
            </a:r>
            <a:r>
              <a:rPr lang="lt-LT" altLang="lt-LT" sz="1800" baseline="-25000"/>
              <a:t>0: </a:t>
            </a:r>
            <a:r>
              <a:rPr lang="lt-LT" altLang="lt-LT" sz="1800"/>
              <a:t> Sekų skaičius k atsitiktinis, nepriklausomas ir pagal normalųjį skirstinį pasiskirstęs (Autokoreliacijos nėra)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1800"/>
              <a:t>H</a:t>
            </a:r>
            <a:r>
              <a:rPr lang="lt-LT" altLang="lt-LT" sz="1800" baseline="-25000"/>
              <a:t>A: </a:t>
            </a:r>
            <a:r>
              <a:rPr lang="lt-LT" altLang="lt-LT" sz="1800"/>
              <a:t> Sekų skaičius k nėra atsitiktinis, nepriklausomas ir pasiskirstęs pagal normalųjį skirstinį</a:t>
            </a:r>
            <a:r>
              <a:rPr lang="en-US" altLang="lt-LT" sz="1800"/>
              <a:t> dyds</a:t>
            </a:r>
            <a:r>
              <a:rPr lang="lt-LT" altLang="lt-LT" sz="1800"/>
              <a:t>, (Autokoreliacijos yra)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lt-LT" altLang="lt-LT" sz="180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lt-LT" altLang="lt-LT" sz="180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1800"/>
              <a:t>Jeigu apskaičiuota k reikšmė patenka į intervalą</a:t>
            </a:r>
            <a:r>
              <a:rPr lang="en-US" altLang="lt-LT" sz="1800"/>
              <a:t>,</a:t>
            </a:r>
            <a:r>
              <a:rPr lang="lt-LT" altLang="lt-LT" sz="1800"/>
              <a:t> tuomet neatmetame H</a:t>
            </a:r>
            <a:r>
              <a:rPr lang="lt-LT" altLang="lt-LT" sz="1800" baseline="-25000"/>
              <a:t>0   </a:t>
            </a:r>
            <a:r>
              <a:rPr lang="lt-LT" altLang="lt-LT" sz="1800"/>
              <a:t>Išvada:</a:t>
            </a:r>
            <a:r>
              <a:rPr lang="lt-LT" altLang="lt-LT" sz="1800" baseline="-25000"/>
              <a:t> </a:t>
            </a:r>
            <a:r>
              <a:rPr lang="lt-LT" altLang="lt-LT" sz="1800"/>
              <a:t> proc. 95 proc. pasikliovimo tikimybe galime teigti, kad autokoreliacijos nėra</a:t>
            </a:r>
            <a:endParaRPr lang="en-US" altLang="lt-LT" sz="180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lt-LT" altLang="lt-LT" sz="1800"/>
          </a:p>
        </p:txBody>
      </p:sp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684213" y="6308725"/>
            <a:ext cx="7416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lt-L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dirty="0" smtClean="0">
                <a:solidFill>
                  <a:schemeClr val="hlink"/>
                </a:solidFill>
              </a:rPr>
              <a:t>Autokoreliacijos  diagnostika</a:t>
            </a:r>
            <a:endParaRPr lang="en-US" altLang="lt-LT" dirty="0" smtClean="0">
              <a:solidFill>
                <a:schemeClr val="hlink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>
                <a:latin typeface="Times New Roman" pitchFamily="18" charset="0"/>
              </a:rPr>
              <a:t>Y</a:t>
            </a:r>
            <a:r>
              <a:rPr lang="en-US" altLang="lt-LT" sz="2400" baseline="-25000">
                <a:latin typeface="Times New Roman" pitchFamily="18" charset="0"/>
              </a:rPr>
              <a:t>i</a:t>
            </a:r>
            <a:r>
              <a:rPr lang="en-US" altLang="lt-LT" sz="2400">
                <a:latin typeface="Times New Roman" pitchFamily="18" charset="0"/>
              </a:rPr>
              <a:t>=b</a:t>
            </a:r>
            <a:r>
              <a:rPr lang="en-US" altLang="lt-LT" sz="2400" baseline="-25000">
                <a:latin typeface="Times New Roman" pitchFamily="18" charset="0"/>
              </a:rPr>
              <a:t>0</a:t>
            </a:r>
            <a:r>
              <a:rPr lang="en-US" altLang="lt-LT" sz="2400">
                <a:latin typeface="Times New Roman" pitchFamily="18" charset="0"/>
              </a:rPr>
              <a:t> + b</a:t>
            </a:r>
            <a:r>
              <a:rPr lang="en-US" altLang="lt-LT" sz="2400" baseline="-25000">
                <a:latin typeface="Times New Roman" pitchFamily="18" charset="0"/>
              </a:rPr>
              <a:t>1</a:t>
            </a:r>
            <a:r>
              <a:rPr lang="en-US" altLang="lt-LT" sz="2400">
                <a:latin typeface="Times New Roman" pitchFamily="18" charset="0"/>
              </a:rPr>
              <a:t>X</a:t>
            </a:r>
            <a:r>
              <a:rPr lang="en-US" altLang="lt-LT" sz="2400" baseline="-25000">
                <a:latin typeface="Times New Roman" pitchFamily="18" charset="0"/>
              </a:rPr>
              <a:t>1i</a:t>
            </a:r>
            <a:r>
              <a:rPr lang="en-US" altLang="lt-LT" sz="2400">
                <a:latin typeface="Times New Roman" pitchFamily="18" charset="0"/>
              </a:rPr>
              <a:t> + b</a:t>
            </a:r>
            <a:r>
              <a:rPr lang="en-US" altLang="lt-LT" sz="2400" baseline="-25000">
                <a:latin typeface="Times New Roman" pitchFamily="18" charset="0"/>
              </a:rPr>
              <a:t>2</a:t>
            </a:r>
            <a:r>
              <a:rPr lang="en-US" altLang="lt-LT" sz="2400">
                <a:latin typeface="Times New Roman" pitchFamily="18" charset="0"/>
              </a:rPr>
              <a:t>X</a:t>
            </a:r>
            <a:r>
              <a:rPr lang="en-US" altLang="lt-LT" sz="2400" baseline="-25000">
                <a:latin typeface="Times New Roman" pitchFamily="18" charset="0"/>
              </a:rPr>
              <a:t>2i </a:t>
            </a:r>
            <a:r>
              <a:rPr lang="en-US" altLang="lt-LT" sz="2400">
                <a:latin typeface="Times New Roman" pitchFamily="18" charset="0"/>
              </a:rPr>
              <a:t>+ b</a:t>
            </a:r>
            <a:r>
              <a:rPr lang="en-US" altLang="lt-LT" sz="2400" baseline="-25000">
                <a:latin typeface="Times New Roman" pitchFamily="18" charset="0"/>
              </a:rPr>
              <a:t>3</a:t>
            </a:r>
            <a:r>
              <a:rPr lang="en-US" altLang="lt-LT" sz="2400">
                <a:latin typeface="Times New Roman" pitchFamily="18" charset="0"/>
              </a:rPr>
              <a:t>X</a:t>
            </a:r>
            <a:r>
              <a:rPr lang="en-US" altLang="lt-LT" sz="2400" baseline="-25000">
                <a:latin typeface="Times New Roman" pitchFamily="18" charset="0"/>
              </a:rPr>
              <a:t>3i</a:t>
            </a:r>
            <a:r>
              <a:rPr lang="en-US" altLang="lt-LT" sz="2400">
                <a:latin typeface="Times New Roman" pitchFamily="18" charset="0"/>
              </a:rPr>
              <a:t> ...+ b</a:t>
            </a:r>
            <a:r>
              <a:rPr lang="en-US" altLang="lt-LT" sz="2400" baseline="-25000">
                <a:latin typeface="Times New Roman" pitchFamily="18" charset="0"/>
              </a:rPr>
              <a:t>k</a:t>
            </a:r>
            <a:r>
              <a:rPr lang="en-US" altLang="lt-LT" sz="2400">
                <a:latin typeface="Times New Roman" pitchFamily="18" charset="0"/>
              </a:rPr>
              <a:t>X</a:t>
            </a:r>
            <a:r>
              <a:rPr lang="en-US" altLang="lt-LT" sz="2400" baseline="-25000">
                <a:latin typeface="Times New Roman" pitchFamily="18" charset="0"/>
              </a:rPr>
              <a:t>ki </a:t>
            </a:r>
            <a:r>
              <a:rPr lang="en-US" altLang="lt-LT" sz="2400">
                <a:latin typeface="Times New Roman" pitchFamily="18" charset="0"/>
              </a:rPr>
              <a:t>+ e</a:t>
            </a:r>
            <a:r>
              <a:rPr lang="en-US" altLang="lt-LT" sz="2400" baseline="-25000">
                <a:latin typeface="Times New Roman" pitchFamily="18" charset="0"/>
              </a:rPr>
              <a:t>i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838200" y="2133600"/>
            <a:ext cx="7162800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 dirty="0" err="1">
                <a:latin typeface="Times New Roman" pitchFamily="18" charset="0"/>
              </a:rPr>
              <a:t>Pirmos</a:t>
            </a:r>
            <a:r>
              <a:rPr lang="en-US" altLang="lt-LT" sz="2400" dirty="0">
                <a:latin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</a:rPr>
              <a:t>eilės</a:t>
            </a:r>
            <a:r>
              <a:rPr lang="en-US" altLang="lt-LT" sz="2400" dirty="0">
                <a:latin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</a:rPr>
              <a:t>autokoreliacija</a:t>
            </a:r>
            <a:r>
              <a:rPr lang="en-US" altLang="lt-LT" sz="2400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lt-LT" sz="2400" dirty="0">
                <a:latin typeface="Times New Roman" pitchFamily="18" charset="0"/>
              </a:rPr>
              <a:t>		</a:t>
            </a:r>
            <a:r>
              <a:rPr lang="en-US" altLang="lt-LT" sz="2400" dirty="0" err="1">
                <a:latin typeface="Times New Roman" pitchFamily="18" charset="0"/>
              </a:rPr>
              <a:t>e</a:t>
            </a:r>
            <a:r>
              <a:rPr lang="en-US" altLang="lt-LT" sz="2400" baseline="-25000" dirty="0" err="1">
                <a:latin typeface="Times New Roman" pitchFamily="18" charset="0"/>
              </a:rPr>
              <a:t>i</a:t>
            </a:r>
            <a:r>
              <a:rPr lang="en-US" altLang="lt-LT" sz="2400" dirty="0">
                <a:latin typeface="Times New Roman" pitchFamily="18" charset="0"/>
              </a:rPr>
              <a:t>= </a:t>
            </a:r>
            <a:r>
              <a:rPr lang="el-GR" altLang="lt-LT" sz="2400" dirty="0">
                <a:latin typeface="Times New Roman" pitchFamily="18" charset="0"/>
              </a:rPr>
              <a:t>ρ</a:t>
            </a:r>
            <a:r>
              <a:rPr lang="en-US" altLang="lt-LT" sz="2400" dirty="0">
                <a:latin typeface="Times New Roman" pitchFamily="18" charset="0"/>
              </a:rPr>
              <a:t>·e</a:t>
            </a:r>
            <a:r>
              <a:rPr lang="en-US" altLang="lt-LT" sz="2400" baseline="-25000" dirty="0">
                <a:latin typeface="Times New Roman" pitchFamily="18" charset="0"/>
              </a:rPr>
              <a:t>i-1 </a:t>
            </a:r>
            <a:r>
              <a:rPr lang="en-US" altLang="lt-LT" sz="2400" dirty="0">
                <a:latin typeface="Times New Roman" pitchFamily="18" charset="0"/>
              </a:rPr>
              <a:t>+ </a:t>
            </a:r>
            <a:r>
              <a:rPr lang="en-US" altLang="lt-LT" sz="2400" dirty="0" err="1">
                <a:latin typeface="Times New Roman" pitchFamily="18" charset="0"/>
              </a:rPr>
              <a:t>u</a:t>
            </a:r>
            <a:r>
              <a:rPr lang="en-US" altLang="lt-LT" sz="2400" baseline="-25000" dirty="0" err="1">
                <a:latin typeface="Times New Roman" pitchFamily="18" charset="0"/>
              </a:rPr>
              <a:t>i</a:t>
            </a:r>
            <a:r>
              <a:rPr lang="en-US" altLang="lt-LT" sz="2400" baseline="-25000" dirty="0">
                <a:latin typeface="Times New Roman" pitchFamily="18" charset="0"/>
              </a:rPr>
              <a:t>  </a:t>
            </a:r>
            <a:r>
              <a:rPr lang="en-US" altLang="lt-LT" sz="2400" dirty="0">
                <a:latin typeface="Times New Roman" pitchFamily="18" charset="0"/>
              </a:rPr>
              <a:t>, </a:t>
            </a:r>
            <a:endParaRPr lang="ru-RU" altLang="lt-LT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 dirty="0" err="1">
                <a:latin typeface="Times New Roman" pitchFamily="18" charset="0"/>
              </a:rPr>
              <a:t>kur</a:t>
            </a:r>
            <a:r>
              <a:rPr lang="en-US" altLang="lt-LT" sz="2400" dirty="0">
                <a:latin typeface="Times New Roman" pitchFamily="18" charset="0"/>
              </a:rPr>
              <a:t> </a:t>
            </a:r>
            <a:r>
              <a:rPr lang="el-GR" altLang="lt-LT" sz="2400" dirty="0">
                <a:latin typeface="Times New Roman" pitchFamily="18" charset="0"/>
              </a:rPr>
              <a:t>ρ</a:t>
            </a:r>
            <a:r>
              <a:rPr lang="en-US" altLang="lt-LT" sz="2400" dirty="0">
                <a:latin typeface="Times New Roman" pitchFamily="18" charset="0"/>
              </a:rPr>
              <a:t>  - </a:t>
            </a:r>
            <a:r>
              <a:rPr lang="en-US" altLang="lt-LT" sz="2400" dirty="0" err="1">
                <a:latin typeface="Times New Roman" pitchFamily="18" charset="0"/>
              </a:rPr>
              <a:t>koreliacijos</a:t>
            </a:r>
            <a:r>
              <a:rPr lang="en-US" altLang="lt-LT" sz="2400" dirty="0">
                <a:latin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</a:rPr>
              <a:t>koeficientas</a:t>
            </a:r>
            <a:r>
              <a:rPr lang="en-US" altLang="lt-LT" sz="2400" dirty="0">
                <a:latin typeface="Times New Roman" pitchFamily="18" charset="0"/>
              </a:rPr>
              <a:t> tarp </a:t>
            </a:r>
            <a:r>
              <a:rPr lang="en-US" altLang="lt-LT" sz="2400" dirty="0" err="1">
                <a:latin typeface="Times New Roman" pitchFamily="18" charset="0"/>
              </a:rPr>
              <a:t>e</a:t>
            </a:r>
            <a:r>
              <a:rPr lang="en-US" altLang="lt-LT" sz="2400" baseline="-25000" dirty="0" err="1">
                <a:latin typeface="Times New Roman" pitchFamily="18" charset="0"/>
              </a:rPr>
              <a:t>i</a:t>
            </a:r>
            <a:r>
              <a:rPr lang="en-US" altLang="lt-LT" sz="2400" dirty="0">
                <a:latin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</a:rPr>
              <a:t>ir</a:t>
            </a:r>
            <a:r>
              <a:rPr lang="en-US" altLang="lt-LT" sz="2400" dirty="0">
                <a:latin typeface="Times New Roman" pitchFamily="18" charset="0"/>
              </a:rPr>
              <a:t> e</a:t>
            </a:r>
            <a:r>
              <a:rPr lang="en-US" altLang="lt-LT" sz="2400" baseline="-25000" dirty="0">
                <a:latin typeface="Times New Roman" pitchFamily="18" charset="0"/>
              </a:rPr>
              <a:t>i-1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lt-LT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lt-LT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lt-LT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 dirty="0" err="1">
                <a:latin typeface="Times New Roman" pitchFamily="18" charset="0"/>
              </a:rPr>
              <a:t>Antros</a:t>
            </a:r>
            <a:r>
              <a:rPr lang="en-US" altLang="lt-LT" sz="2400" dirty="0">
                <a:latin typeface="Times New Roman" pitchFamily="18" charset="0"/>
              </a:rPr>
              <a:t>  </a:t>
            </a:r>
            <a:r>
              <a:rPr lang="en-US" altLang="lt-LT" sz="2400" dirty="0" err="1">
                <a:latin typeface="Times New Roman" pitchFamily="18" charset="0"/>
              </a:rPr>
              <a:t>eilės</a:t>
            </a:r>
            <a:r>
              <a:rPr lang="en-US" altLang="lt-LT" sz="2400" dirty="0">
                <a:latin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</a:rPr>
              <a:t>autokoreliacija</a:t>
            </a:r>
            <a:r>
              <a:rPr lang="en-US" altLang="lt-LT" sz="2400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 dirty="0" err="1">
                <a:latin typeface="Times New Roman" pitchFamily="18" charset="0"/>
              </a:rPr>
              <a:t>e</a:t>
            </a:r>
            <a:r>
              <a:rPr lang="en-US" altLang="lt-LT" sz="2400" baseline="-25000" dirty="0" err="1">
                <a:latin typeface="Times New Roman" pitchFamily="18" charset="0"/>
              </a:rPr>
              <a:t>i</a:t>
            </a:r>
            <a:r>
              <a:rPr lang="en-US" altLang="lt-LT" sz="2400" dirty="0">
                <a:latin typeface="Times New Roman" pitchFamily="18" charset="0"/>
              </a:rPr>
              <a:t>= </a:t>
            </a:r>
            <a:r>
              <a:rPr lang="el-GR" altLang="lt-LT" sz="2400" dirty="0">
                <a:latin typeface="Times New Roman" pitchFamily="18" charset="0"/>
              </a:rPr>
              <a:t>ρ</a:t>
            </a:r>
            <a:r>
              <a:rPr lang="en-US" altLang="lt-LT" sz="2400" dirty="0">
                <a:latin typeface="Times New Roman" pitchFamily="18" charset="0"/>
              </a:rPr>
              <a:t>·e</a:t>
            </a:r>
            <a:r>
              <a:rPr lang="en-US" altLang="lt-LT" sz="2400" baseline="-25000" dirty="0">
                <a:latin typeface="Times New Roman" pitchFamily="18" charset="0"/>
              </a:rPr>
              <a:t>i-2 </a:t>
            </a:r>
            <a:r>
              <a:rPr lang="en-US" altLang="lt-LT" sz="2400" dirty="0">
                <a:latin typeface="Times New Roman" pitchFamily="18" charset="0"/>
              </a:rPr>
              <a:t>+ </a:t>
            </a:r>
            <a:r>
              <a:rPr lang="en-US" altLang="lt-LT" sz="2400" dirty="0" err="1">
                <a:latin typeface="Times New Roman" pitchFamily="18" charset="0"/>
              </a:rPr>
              <a:t>u</a:t>
            </a:r>
            <a:r>
              <a:rPr lang="en-US" altLang="lt-LT" sz="2400" baseline="-25000" dirty="0" err="1">
                <a:latin typeface="Times New Roman" pitchFamily="18" charset="0"/>
              </a:rPr>
              <a:t>i</a:t>
            </a:r>
            <a:r>
              <a:rPr lang="en-US" altLang="lt-LT" sz="2400" baseline="-25000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 dirty="0">
                <a:latin typeface="Times New Roman" pitchFamily="18" charset="0"/>
              </a:rPr>
              <a:t>...</a:t>
            </a:r>
            <a:endParaRPr lang="en-US" altLang="lt-LT" sz="2400" baseline="-250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lt-LT" sz="2400" baseline="-250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lt-LT" sz="2400" baseline="-25000" dirty="0">
              <a:latin typeface="Times New Roman" pitchFamily="18" charset="0"/>
            </a:endParaRP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835150" y="3644900"/>
          <a:ext cx="310991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3" imgW="800100" imgH="838200" progId="Equation.3">
                  <p:embed/>
                </p:oleObj>
              </mc:Choice>
              <mc:Fallback>
                <p:oleObj name="Equation" r:id="rId3" imgW="800100" imgH="83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644900"/>
                        <a:ext cx="3109913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715000" y="3886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>
                <a:latin typeface="Times New Roman" pitchFamily="18" charset="0"/>
                <a:sym typeface="Symbol" pitchFamily="18" charset="2"/>
              </a:rPr>
              <a:t>-1  </a:t>
            </a:r>
            <a:r>
              <a:rPr lang="el-GR" altLang="lt-LT" sz="2400">
                <a:latin typeface="Times New Roman" pitchFamily="18" charset="0"/>
              </a:rPr>
              <a:t>ρ</a:t>
            </a:r>
            <a:r>
              <a:rPr lang="en-US" altLang="lt-LT" sz="2400">
                <a:latin typeface="Times New Roman" pitchFamily="18" charset="0"/>
                <a:sym typeface="Symbol" pitchFamily="18" charset="2"/>
              </a:rPr>
              <a:t>   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2800" i="1" dirty="0" smtClean="0">
                <a:solidFill>
                  <a:srgbClr val="000066"/>
                </a:solidFill>
              </a:rPr>
              <a:t/>
            </a:r>
            <a:br>
              <a:rPr lang="lt-LT" altLang="lt-LT" sz="2800" i="1" dirty="0" smtClean="0">
                <a:solidFill>
                  <a:srgbClr val="000066"/>
                </a:solidFill>
              </a:rPr>
            </a:br>
            <a:r>
              <a:rPr lang="lt-LT" altLang="lt-LT" dirty="0" smtClean="0">
                <a:solidFill>
                  <a:schemeClr val="hlink"/>
                </a:solidFill>
              </a:rPr>
              <a:t>Autokoreliacijos  diagnostika</a:t>
            </a:r>
            <a:br>
              <a:rPr lang="lt-LT" altLang="lt-LT" dirty="0" smtClean="0">
                <a:solidFill>
                  <a:schemeClr val="hlink"/>
                </a:solidFill>
              </a:rPr>
            </a:br>
            <a:r>
              <a:rPr lang="en-US" altLang="lt-LT" dirty="0" smtClean="0">
                <a:solidFill>
                  <a:schemeClr val="hlink"/>
                </a:solidFill>
              </a:rPr>
              <a:t> </a:t>
            </a:r>
            <a:r>
              <a:rPr lang="lt-LT" altLang="lt-LT" sz="2800" dirty="0" err="1" smtClean="0">
                <a:solidFill>
                  <a:schemeClr val="hlink"/>
                </a:solidFill>
              </a:rPr>
              <a:t>Durbin-Watson</a:t>
            </a:r>
            <a:r>
              <a:rPr lang="lt-LT" altLang="lt-LT" sz="2800" dirty="0" smtClean="0">
                <a:solidFill>
                  <a:schemeClr val="hlink"/>
                </a:solidFill>
              </a:rPr>
              <a:t> kriterijus</a:t>
            </a:r>
            <a:r>
              <a:rPr lang="lt-LT" altLang="lt-LT" sz="2800" dirty="0" smtClean="0">
                <a:solidFill>
                  <a:srgbClr val="000066"/>
                </a:solidFill>
              </a:rPr>
              <a:t> </a:t>
            </a:r>
            <a:endParaRPr lang="en-US" altLang="lt-LT" sz="2800" dirty="0" smtClean="0">
              <a:solidFill>
                <a:srgbClr val="000066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 b="1" u="sng" dirty="0" err="1">
                <a:latin typeface="Times New Roman" pitchFamily="18" charset="0"/>
              </a:rPr>
              <a:t>Idėja</a:t>
            </a:r>
            <a:r>
              <a:rPr lang="en-US" altLang="lt-LT" sz="2400" b="1" dirty="0">
                <a:latin typeface="Times New Roman" pitchFamily="18" charset="0"/>
              </a:rPr>
              <a:t>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90600" y="2133600"/>
            <a:ext cx="7391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 i="1" dirty="0">
                <a:latin typeface="Times New Roman" pitchFamily="18" charset="0"/>
              </a:rPr>
              <a:t>Y</a:t>
            </a:r>
            <a:r>
              <a:rPr lang="en-US" altLang="lt-LT" sz="2400" i="1" baseline="-25000" dirty="0">
                <a:latin typeface="Times New Roman" pitchFamily="18" charset="0"/>
              </a:rPr>
              <a:t>i</a:t>
            </a:r>
            <a:r>
              <a:rPr lang="en-US" altLang="lt-LT" sz="2400" i="1" dirty="0">
                <a:latin typeface="Times New Roman" pitchFamily="18" charset="0"/>
              </a:rPr>
              <a:t>=b</a:t>
            </a:r>
            <a:r>
              <a:rPr lang="en-US" altLang="lt-LT" sz="2400" i="1" baseline="-25000" dirty="0">
                <a:latin typeface="Times New Roman" pitchFamily="18" charset="0"/>
              </a:rPr>
              <a:t>0</a:t>
            </a:r>
            <a:r>
              <a:rPr lang="en-US" altLang="lt-LT" sz="2400" i="1" dirty="0">
                <a:latin typeface="Times New Roman" pitchFamily="18" charset="0"/>
              </a:rPr>
              <a:t> + b</a:t>
            </a:r>
            <a:r>
              <a:rPr lang="en-US" altLang="lt-LT" sz="2400" i="1" baseline="-25000" dirty="0">
                <a:latin typeface="Times New Roman" pitchFamily="18" charset="0"/>
              </a:rPr>
              <a:t>1</a:t>
            </a:r>
            <a:r>
              <a:rPr lang="en-US" altLang="lt-LT" sz="2400" i="1" dirty="0">
                <a:latin typeface="Times New Roman" pitchFamily="18" charset="0"/>
              </a:rPr>
              <a:t>X</a:t>
            </a:r>
            <a:r>
              <a:rPr lang="en-US" altLang="lt-LT" sz="2400" i="1" baseline="-25000" dirty="0">
                <a:latin typeface="Times New Roman" pitchFamily="18" charset="0"/>
              </a:rPr>
              <a:t>1i</a:t>
            </a:r>
            <a:r>
              <a:rPr lang="en-US" altLang="lt-LT" sz="2400" i="1" dirty="0">
                <a:latin typeface="Times New Roman" pitchFamily="18" charset="0"/>
              </a:rPr>
              <a:t> + b</a:t>
            </a:r>
            <a:r>
              <a:rPr lang="en-US" altLang="lt-LT" sz="2400" i="1" baseline="-25000" dirty="0">
                <a:latin typeface="Times New Roman" pitchFamily="18" charset="0"/>
              </a:rPr>
              <a:t>2</a:t>
            </a:r>
            <a:r>
              <a:rPr lang="en-US" altLang="lt-LT" sz="2400" i="1" dirty="0">
                <a:latin typeface="Times New Roman" pitchFamily="18" charset="0"/>
              </a:rPr>
              <a:t>X</a:t>
            </a:r>
            <a:r>
              <a:rPr lang="en-US" altLang="lt-LT" sz="2400" i="1" baseline="-25000" dirty="0">
                <a:latin typeface="Times New Roman" pitchFamily="18" charset="0"/>
              </a:rPr>
              <a:t>2i </a:t>
            </a:r>
            <a:r>
              <a:rPr lang="en-US" altLang="lt-LT" sz="2400" i="1" dirty="0">
                <a:latin typeface="Times New Roman" pitchFamily="18" charset="0"/>
              </a:rPr>
              <a:t>+ b</a:t>
            </a:r>
            <a:r>
              <a:rPr lang="en-US" altLang="lt-LT" sz="2400" i="1" baseline="-25000" dirty="0">
                <a:latin typeface="Times New Roman" pitchFamily="18" charset="0"/>
              </a:rPr>
              <a:t>3</a:t>
            </a:r>
            <a:r>
              <a:rPr lang="en-US" altLang="lt-LT" sz="2400" i="1" dirty="0">
                <a:latin typeface="Times New Roman" pitchFamily="18" charset="0"/>
              </a:rPr>
              <a:t>X</a:t>
            </a:r>
            <a:r>
              <a:rPr lang="en-US" altLang="lt-LT" sz="2400" i="1" baseline="-25000" dirty="0">
                <a:latin typeface="Times New Roman" pitchFamily="18" charset="0"/>
              </a:rPr>
              <a:t>3i</a:t>
            </a:r>
            <a:r>
              <a:rPr lang="en-US" altLang="lt-LT" sz="2400" i="1" dirty="0">
                <a:latin typeface="Times New Roman" pitchFamily="18" charset="0"/>
              </a:rPr>
              <a:t> ...+ </a:t>
            </a:r>
            <a:r>
              <a:rPr lang="en-US" altLang="lt-LT" sz="2400" i="1" dirty="0" err="1">
                <a:latin typeface="Times New Roman" pitchFamily="18" charset="0"/>
              </a:rPr>
              <a:t>b</a:t>
            </a:r>
            <a:r>
              <a:rPr lang="en-US" altLang="lt-LT" sz="2400" i="1" baseline="-25000" dirty="0" err="1">
                <a:latin typeface="Times New Roman" pitchFamily="18" charset="0"/>
              </a:rPr>
              <a:t>k</a:t>
            </a:r>
            <a:r>
              <a:rPr lang="en-US" altLang="lt-LT" sz="2400" i="1" dirty="0" err="1">
                <a:latin typeface="Times New Roman" pitchFamily="18" charset="0"/>
              </a:rPr>
              <a:t>X</a:t>
            </a:r>
            <a:r>
              <a:rPr lang="en-US" altLang="lt-LT" sz="2400" i="1" baseline="-25000" dirty="0" err="1">
                <a:latin typeface="Times New Roman" pitchFamily="18" charset="0"/>
              </a:rPr>
              <a:t>ki</a:t>
            </a:r>
            <a:r>
              <a:rPr lang="en-US" altLang="lt-LT" sz="2400" i="1" baseline="-25000" dirty="0">
                <a:latin typeface="Times New Roman" pitchFamily="18" charset="0"/>
              </a:rPr>
              <a:t> </a:t>
            </a:r>
            <a:r>
              <a:rPr lang="en-US" altLang="lt-LT" sz="2400" i="1" dirty="0">
                <a:latin typeface="Times New Roman" pitchFamily="18" charset="0"/>
              </a:rPr>
              <a:t>+ </a:t>
            </a:r>
            <a:r>
              <a:rPr lang="en-US" altLang="lt-LT" sz="2400" i="1" dirty="0" err="1">
                <a:latin typeface="Times New Roman" pitchFamily="18" charset="0"/>
              </a:rPr>
              <a:t>e</a:t>
            </a:r>
            <a:r>
              <a:rPr lang="en-US" altLang="lt-LT" sz="2400" i="1" baseline="-25000" dirty="0" err="1">
                <a:latin typeface="Times New Roman" pitchFamily="18" charset="0"/>
              </a:rPr>
              <a:t>i</a:t>
            </a:r>
            <a:r>
              <a:rPr lang="en-US" altLang="lt-LT" sz="2400" i="1" baseline="-25000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lt-LT" sz="2400" b="1" baseline="-25000" dirty="0">
              <a:latin typeface="Times New Roman" pitchFamily="18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90600" y="2743200"/>
            <a:ext cx="7239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400" dirty="0">
                <a:latin typeface="+mj-lt"/>
              </a:rPr>
              <a:t>  Nagrinėjame  </a:t>
            </a:r>
            <a:r>
              <a:rPr lang="en-US" altLang="lt-LT" sz="2400" dirty="0" err="1">
                <a:latin typeface="+mj-lt"/>
              </a:rPr>
              <a:t>pirmos</a:t>
            </a:r>
            <a:r>
              <a:rPr lang="en-US" altLang="lt-LT" sz="2400" dirty="0">
                <a:latin typeface="+mj-lt"/>
              </a:rPr>
              <a:t> </a:t>
            </a:r>
            <a:r>
              <a:rPr lang="en-US" altLang="lt-LT" sz="2400" dirty="0" err="1">
                <a:latin typeface="+mj-lt"/>
              </a:rPr>
              <a:t>eilės</a:t>
            </a:r>
            <a:r>
              <a:rPr lang="en-US" altLang="lt-LT" sz="2400" dirty="0">
                <a:latin typeface="+mj-lt"/>
              </a:rPr>
              <a:t> </a:t>
            </a:r>
            <a:r>
              <a:rPr lang="en-US" altLang="lt-LT" sz="2400" dirty="0" err="1">
                <a:latin typeface="+mj-lt"/>
              </a:rPr>
              <a:t>autokoreliacij</a:t>
            </a:r>
            <a:r>
              <a:rPr lang="lt-LT" altLang="lt-LT" sz="2400" dirty="0">
                <a:latin typeface="+mj-lt"/>
              </a:rPr>
              <a:t>ą</a:t>
            </a:r>
            <a:r>
              <a:rPr lang="en-US" altLang="lt-LT" sz="2400" dirty="0">
                <a:latin typeface="+mj-lt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 dirty="0" err="1">
                <a:latin typeface="+mj-lt"/>
              </a:rPr>
              <a:t>e</a:t>
            </a:r>
            <a:r>
              <a:rPr lang="en-US" altLang="lt-LT" sz="2400" baseline="-25000" dirty="0" err="1">
                <a:latin typeface="+mj-lt"/>
              </a:rPr>
              <a:t>i</a:t>
            </a:r>
            <a:r>
              <a:rPr lang="en-US" altLang="lt-LT" sz="2400" dirty="0">
                <a:latin typeface="+mj-lt"/>
              </a:rPr>
              <a:t>= </a:t>
            </a:r>
            <a:r>
              <a:rPr lang="el-GR" altLang="lt-LT" sz="2400" dirty="0">
                <a:latin typeface="+mj-lt"/>
              </a:rPr>
              <a:t>ρ</a:t>
            </a:r>
            <a:r>
              <a:rPr lang="en-US" altLang="lt-LT" sz="2400" dirty="0">
                <a:latin typeface="+mj-lt"/>
              </a:rPr>
              <a:t> ·e</a:t>
            </a:r>
            <a:r>
              <a:rPr lang="en-US" altLang="lt-LT" sz="2400" baseline="-25000" dirty="0">
                <a:latin typeface="+mj-lt"/>
              </a:rPr>
              <a:t>i-1 </a:t>
            </a:r>
            <a:r>
              <a:rPr lang="en-US" altLang="lt-LT" sz="2400" dirty="0">
                <a:latin typeface="+mj-lt"/>
              </a:rPr>
              <a:t>+ </a:t>
            </a:r>
            <a:r>
              <a:rPr lang="en-US" altLang="lt-LT" sz="2400" dirty="0" err="1">
                <a:latin typeface="+mj-lt"/>
              </a:rPr>
              <a:t>u</a:t>
            </a:r>
            <a:r>
              <a:rPr lang="en-US" altLang="lt-LT" sz="2400" baseline="-25000" dirty="0" err="1">
                <a:latin typeface="+mj-lt"/>
              </a:rPr>
              <a:t>i</a:t>
            </a:r>
            <a:r>
              <a:rPr lang="en-US" altLang="lt-LT" sz="2400" baseline="-25000" dirty="0">
                <a:latin typeface="+mj-lt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lt-LT" sz="2400" baseline="-25000" dirty="0">
              <a:latin typeface="+mj-lt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lt-LT" sz="2400" dirty="0">
                <a:latin typeface="+mj-lt"/>
              </a:rPr>
              <a:t>ρ</a:t>
            </a:r>
            <a:r>
              <a:rPr lang="en-US" altLang="lt-LT" sz="2400" dirty="0">
                <a:latin typeface="+mj-lt"/>
              </a:rPr>
              <a:t>   </a:t>
            </a:r>
            <a:r>
              <a:rPr lang="en-US" altLang="lt-LT" sz="2400" dirty="0">
                <a:latin typeface="+mj-lt"/>
                <a:sym typeface="Symbol" pitchFamily="18" charset="2"/>
              </a:rPr>
              <a:t> </a:t>
            </a:r>
            <a:r>
              <a:rPr lang="en-US" altLang="lt-LT" sz="2400" dirty="0">
                <a:latin typeface="+mj-lt"/>
              </a:rPr>
              <a:t>0  </a:t>
            </a:r>
            <a:r>
              <a:rPr lang="en-US" altLang="lt-LT" sz="2400" dirty="0" err="1">
                <a:latin typeface="+mj-lt"/>
              </a:rPr>
              <a:t>autokoreliacijos</a:t>
            </a:r>
            <a:r>
              <a:rPr lang="en-US" altLang="lt-LT" sz="2400" dirty="0">
                <a:latin typeface="+mj-lt"/>
              </a:rPr>
              <a:t> </a:t>
            </a:r>
            <a:r>
              <a:rPr lang="en-US" altLang="lt-LT" sz="2400" dirty="0" err="1">
                <a:latin typeface="+mj-lt"/>
              </a:rPr>
              <a:t>nėra</a:t>
            </a:r>
            <a:r>
              <a:rPr lang="en-US" altLang="lt-LT" sz="2400" dirty="0">
                <a:latin typeface="+mj-lt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lt-LT" sz="2400" dirty="0">
                <a:latin typeface="+mj-lt"/>
              </a:rPr>
              <a:t>ρ</a:t>
            </a:r>
            <a:r>
              <a:rPr lang="en-US" altLang="lt-LT" sz="2400" dirty="0">
                <a:latin typeface="+mj-lt"/>
              </a:rPr>
              <a:t>   </a:t>
            </a:r>
            <a:r>
              <a:rPr lang="en-US" altLang="lt-LT" sz="2400" dirty="0">
                <a:latin typeface="+mj-lt"/>
                <a:sym typeface="Symbol" pitchFamily="18" charset="2"/>
              </a:rPr>
              <a:t> -1 </a:t>
            </a:r>
            <a:r>
              <a:rPr lang="en-US" altLang="lt-LT" sz="2400" dirty="0">
                <a:latin typeface="+mj-lt"/>
              </a:rPr>
              <a:t>  </a:t>
            </a:r>
            <a:r>
              <a:rPr lang="en-US" altLang="lt-LT" sz="2400" dirty="0" err="1">
                <a:latin typeface="+mj-lt"/>
              </a:rPr>
              <a:t>neigiama</a:t>
            </a:r>
            <a:r>
              <a:rPr lang="en-US" altLang="lt-LT" sz="2400" dirty="0">
                <a:latin typeface="+mj-lt"/>
              </a:rPr>
              <a:t> </a:t>
            </a:r>
            <a:r>
              <a:rPr lang="en-US" altLang="lt-LT" sz="2400" dirty="0" err="1">
                <a:latin typeface="+mj-lt"/>
              </a:rPr>
              <a:t>autokoreliacija</a:t>
            </a:r>
            <a:endParaRPr lang="en-US" altLang="lt-LT" sz="2400" dirty="0">
              <a:latin typeface="+mj-lt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lt-LT" sz="2400" dirty="0">
                <a:latin typeface="+mj-lt"/>
              </a:rPr>
              <a:t>ρ</a:t>
            </a:r>
            <a:r>
              <a:rPr lang="en-US" altLang="lt-LT" sz="2400" dirty="0">
                <a:latin typeface="+mj-lt"/>
              </a:rPr>
              <a:t>   </a:t>
            </a:r>
            <a:r>
              <a:rPr lang="en-US" altLang="lt-LT" sz="2400" dirty="0">
                <a:latin typeface="+mj-lt"/>
                <a:sym typeface="Symbol" pitchFamily="18" charset="2"/>
              </a:rPr>
              <a:t> 1 </a:t>
            </a:r>
            <a:r>
              <a:rPr lang="en-US" altLang="lt-LT" sz="2400" dirty="0" err="1">
                <a:latin typeface="+mj-lt"/>
                <a:sym typeface="Symbol" pitchFamily="18" charset="2"/>
              </a:rPr>
              <a:t>teigiama</a:t>
            </a:r>
            <a:r>
              <a:rPr lang="en-US" altLang="lt-LT" sz="2400" dirty="0">
                <a:latin typeface="+mj-lt"/>
                <a:sym typeface="Symbol" pitchFamily="18" charset="2"/>
              </a:rPr>
              <a:t> </a:t>
            </a:r>
            <a:r>
              <a:rPr lang="en-US" altLang="lt-LT" sz="2400" dirty="0" err="1">
                <a:latin typeface="+mj-lt"/>
              </a:rPr>
              <a:t>autokoreliacija</a:t>
            </a:r>
            <a:endParaRPr lang="en-US" altLang="lt-LT" sz="2400" baseline="-25000" dirty="0">
              <a:latin typeface="+mj-lt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lt-LT" sz="2400" b="1" baseline="-250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lt-LT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2800" i="1" dirty="0" smtClean="0">
                <a:solidFill>
                  <a:srgbClr val="000066"/>
                </a:solidFill>
              </a:rPr>
              <a:t/>
            </a:r>
            <a:br>
              <a:rPr lang="lt-LT" altLang="lt-LT" sz="2800" i="1" dirty="0" smtClean="0">
                <a:solidFill>
                  <a:srgbClr val="000066"/>
                </a:solidFill>
              </a:rPr>
            </a:br>
            <a:r>
              <a:rPr lang="lt-LT" altLang="lt-LT" dirty="0" smtClean="0">
                <a:solidFill>
                  <a:schemeClr val="hlink"/>
                </a:solidFill>
              </a:rPr>
              <a:t>Autokoreliacijos  diagnostika</a:t>
            </a:r>
            <a:r>
              <a:rPr lang="lt-LT" altLang="lt-LT" sz="2800" i="1" dirty="0" smtClean="0">
                <a:solidFill>
                  <a:schemeClr val="hlink"/>
                </a:solidFill>
              </a:rPr>
              <a:t/>
            </a:r>
            <a:br>
              <a:rPr lang="lt-LT" altLang="lt-LT" sz="2800" i="1" dirty="0" smtClean="0">
                <a:solidFill>
                  <a:schemeClr val="hlink"/>
                </a:solidFill>
              </a:rPr>
            </a:br>
            <a:r>
              <a:rPr lang="en-US" altLang="lt-LT" sz="2400" dirty="0" smtClean="0">
                <a:solidFill>
                  <a:schemeClr val="hlink"/>
                </a:solidFill>
              </a:rPr>
              <a:t> </a:t>
            </a:r>
            <a:r>
              <a:rPr lang="lt-LT" altLang="lt-LT" sz="2800" i="1" dirty="0" err="1" smtClean="0">
                <a:solidFill>
                  <a:schemeClr val="hlink"/>
                </a:solidFill>
              </a:rPr>
              <a:t>Durbin-Watson</a:t>
            </a:r>
            <a:r>
              <a:rPr lang="lt-LT" altLang="lt-LT" sz="2800" i="1" dirty="0" smtClean="0">
                <a:solidFill>
                  <a:schemeClr val="hlink"/>
                </a:solidFill>
              </a:rPr>
              <a:t> kriterijus</a:t>
            </a:r>
            <a:r>
              <a:rPr lang="lt-LT" altLang="lt-LT" sz="2800" i="1" dirty="0" smtClean="0">
                <a:solidFill>
                  <a:srgbClr val="000066"/>
                </a:solidFill>
              </a:rPr>
              <a:t> </a:t>
            </a:r>
            <a:endParaRPr lang="en-US" altLang="lt-LT" sz="2800" i="1" dirty="0" smtClean="0">
              <a:solidFill>
                <a:srgbClr val="000066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2296" y="1422582"/>
            <a:ext cx="7772400" cy="4114800"/>
          </a:xfrm>
        </p:spPr>
        <p:txBody>
          <a:bodyPr/>
          <a:lstStyle/>
          <a:p>
            <a:pPr eaLnBrk="1" hangingPunct="1"/>
            <a:endParaRPr lang="en-US" altLang="lt-LT" sz="1900" b="1" dirty="0" smtClean="0"/>
          </a:p>
          <a:p>
            <a:pPr eaLnBrk="1" hangingPunct="1"/>
            <a:endParaRPr lang="en-US" altLang="lt-LT" sz="1900" b="1" dirty="0" smtClean="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268538" y="2276475"/>
          <a:ext cx="4232275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3" imgW="1524000" imgH="838200" progId="Equation.3">
                  <p:embed/>
                </p:oleObj>
              </mc:Choice>
              <mc:Fallback>
                <p:oleObj name="Equation" r:id="rId3" imgW="1524000" imgH="83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276475"/>
                        <a:ext cx="4232275" cy="197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62000" y="3557587"/>
            <a:ext cx="44196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800" dirty="0">
                <a:latin typeface="+mj-lt"/>
                <a:sym typeface="Symbol" pitchFamily="18" charset="2"/>
              </a:rPr>
              <a:t>d     2 (1- </a:t>
            </a:r>
            <a:r>
              <a:rPr lang="el-GR" altLang="lt-LT" sz="2800" dirty="0">
                <a:latin typeface="+mj-lt"/>
              </a:rPr>
              <a:t>ρ</a:t>
            </a:r>
            <a:r>
              <a:rPr lang="en-US" altLang="lt-LT" sz="2800" dirty="0">
                <a:latin typeface="+mj-lt"/>
                <a:sym typeface="Symbol" pitchFamily="18" charset="2"/>
              </a:rPr>
              <a:t> )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lt-LT" sz="2800" dirty="0">
                <a:latin typeface="+mj-lt"/>
              </a:rPr>
              <a:t>ρ</a:t>
            </a:r>
            <a:r>
              <a:rPr lang="en-US" altLang="lt-LT" sz="2800" dirty="0">
                <a:latin typeface="+mj-lt"/>
                <a:sym typeface="Symbol" pitchFamily="18" charset="2"/>
              </a:rPr>
              <a:t> =0                       d = 2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lt-LT" sz="2800" dirty="0">
                <a:latin typeface="+mj-lt"/>
              </a:rPr>
              <a:t>ρ</a:t>
            </a:r>
            <a:r>
              <a:rPr lang="en-US" altLang="lt-LT" sz="2800" dirty="0">
                <a:latin typeface="+mj-lt"/>
                <a:sym typeface="Symbol" pitchFamily="18" charset="2"/>
              </a:rPr>
              <a:t> = -1                    d = 4</a:t>
            </a:r>
            <a:r>
              <a:rPr lang="lt-LT" altLang="lt-LT" sz="2800" dirty="0">
                <a:latin typeface="+mj-lt"/>
                <a:sym typeface="Symbol" pitchFamily="18" charset="2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lt-LT" sz="2800" dirty="0">
                <a:latin typeface="+mj-lt"/>
              </a:rPr>
              <a:t>ρ</a:t>
            </a:r>
            <a:r>
              <a:rPr lang="en-US" altLang="lt-LT" sz="2800" dirty="0">
                <a:latin typeface="+mj-lt"/>
                <a:sym typeface="Symbol" pitchFamily="18" charset="2"/>
              </a:rPr>
              <a:t> = 1                     d = 0 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2209800" y="5805264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209800" y="443285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209800" y="5085184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11188" y="1843088"/>
            <a:ext cx="35956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400" dirty="0">
                <a:latin typeface="+mj-lt"/>
              </a:rPr>
              <a:t>Durbin -Watson </a:t>
            </a:r>
            <a:r>
              <a:rPr lang="en-US" altLang="lt-LT" sz="2400" dirty="0" err="1">
                <a:latin typeface="+mj-lt"/>
              </a:rPr>
              <a:t>statistika</a:t>
            </a:r>
            <a:endParaRPr lang="lt-LT" altLang="lt-LT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dirty="0" smtClean="0">
                <a:solidFill>
                  <a:schemeClr val="hlink"/>
                </a:solidFill>
              </a:rPr>
              <a:t>Autokoreliacijos  diagnostika</a:t>
            </a:r>
            <a:br>
              <a:rPr lang="lt-LT" altLang="lt-LT" dirty="0" smtClean="0">
                <a:solidFill>
                  <a:schemeClr val="hlink"/>
                </a:solidFill>
              </a:rPr>
            </a:br>
            <a:r>
              <a:rPr lang="lt-LT" altLang="lt-LT" sz="2800" i="1" dirty="0" err="1" smtClean="0">
                <a:solidFill>
                  <a:schemeClr val="hlink"/>
                </a:solidFill>
              </a:rPr>
              <a:t>Durbin-Watson</a:t>
            </a:r>
            <a:r>
              <a:rPr lang="lt-LT" altLang="lt-LT" sz="2800" i="1" dirty="0" smtClean="0">
                <a:solidFill>
                  <a:schemeClr val="hlink"/>
                </a:solidFill>
              </a:rPr>
              <a:t> testas</a:t>
            </a:r>
            <a:endParaRPr lang="en-US" altLang="lt-LT" sz="2800" i="1" dirty="0" smtClean="0">
              <a:solidFill>
                <a:schemeClr val="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lt-LT" dirty="0" smtClean="0">
                <a:latin typeface="+mj-lt"/>
              </a:rPr>
              <a:t>H</a:t>
            </a:r>
            <a:r>
              <a:rPr lang="en-US" altLang="lt-LT" baseline="-25000" dirty="0" smtClean="0">
                <a:latin typeface="+mj-lt"/>
              </a:rPr>
              <a:t>0 </a:t>
            </a:r>
            <a:r>
              <a:rPr lang="en-US" altLang="lt-LT" dirty="0" smtClean="0">
                <a:latin typeface="+mj-lt"/>
              </a:rPr>
              <a:t>: </a:t>
            </a:r>
            <a:r>
              <a:rPr lang="en-US" altLang="lt-LT" dirty="0" err="1" smtClean="0">
                <a:latin typeface="+mj-lt"/>
              </a:rPr>
              <a:t>autokoreliacijos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nėra</a:t>
            </a:r>
            <a:r>
              <a:rPr lang="en-US" altLang="lt-LT" dirty="0" smtClean="0">
                <a:latin typeface="+mj-lt"/>
              </a:rPr>
              <a:t> , </a:t>
            </a:r>
            <a:r>
              <a:rPr lang="en-US" altLang="lt-LT" dirty="0" err="1" smtClean="0">
                <a:latin typeface="+mj-lt"/>
              </a:rPr>
              <a:t>t.y</a:t>
            </a:r>
            <a:r>
              <a:rPr lang="en-US" altLang="lt-LT" dirty="0" smtClean="0">
                <a:latin typeface="+mj-lt"/>
              </a:rPr>
              <a:t>, </a:t>
            </a:r>
            <a:r>
              <a:rPr lang="el-GR" altLang="lt-LT" dirty="0" smtClean="0">
                <a:latin typeface="+mj-lt"/>
                <a:cs typeface="Times New Roman" pitchFamily="18" charset="0"/>
              </a:rPr>
              <a:t>ρ</a:t>
            </a:r>
            <a:r>
              <a:rPr lang="en-US" altLang="lt-LT" dirty="0" smtClean="0">
                <a:latin typeface="+mj-lt"/>
              </a:rPr>
              <a:t> =</a:t>
            </a:r>
            <a:r>
              <a:rPr lang="lt-LT" altLang="lt-LT" dirty="0" smtClean="0">
                <a:latin typeface="+mj-lt"/>
              </a:rPr>
              <a:t>0</a:t>
            </a:r>
          </a:p>
          <a:p>
            <a:pPr eaLnBrk="1" hangingPunct="1"/>
            <a:r>
              <a:rPr lang="en-US" altLang="lt-LT" dirty="0" smtClean="0">
                <a:latin typeface="+mj-lt"/>
              </a:rPr>
              <a:t>H</a:t>
            </a:r>
            <a:r>
              <a:rPr lang="lt-LT" altLang="lt-LT" baseline="-25000" dirty="0" smtClean="0">
                <a:latin typeface="+mj-lt"/>
              </a:rPr>
              <a:t>1</a:t>
            </a:r>
            <a:r>
              <a:rPr lang="en-US" altLang="lt-LT" baseline="-25000" dirty="0" smtClean="0">
                <a:latin typeface="+mj-lt"/>
              </a:rPr>
              <a:t> </a:t>
            </a:r>
            <a:r>
              <a:rPr lang="en-US" altLang="lt-LT" dirty="0" smtClean="0">
                <a:latin typeface="+mj-lt"/>
              </a:rPr>
              <a:t>: </a:t>
            </a:r>
            <a:r>
              <a:rPr lang="en-US" altLang="lt-LT" dirty="0" err="1" smtClean="0">
                <a:latin typeface="+mj-lt"/>
              </a:rPr>
              <a:t>autokoreliacija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yra</a:t>
            </a:r>
            <a:r>
              <a:rPr lang="en-US" altLang="lt-LT" dirty="0" smtClean="0">
                <a:latin typeface="+mj-lt"/>
              </a:rPr>
              <a:t>  </a:t>
            </a:r>
            <a:r>
              <a:rPr lang="en-US" altLang="lt-LT" dirty="0" err="1" smtClean="0">
                <a:latin typeface="+mj-lt"/>
              </a:rPr>
              <a:t>t.y</a:t>
            </a:r>
            <a:r>
              <a:rPr lang="en-US" altLang="lt-LT" dirty="0" smtClean="0">
                <a:latin typeface="+mj-lt"/>
              </a:rPr>
              <a:t>, | </a:t>
            </a:r>
            <a:r>
              <a:rPr lang="el-GR" altLang="lt-LT" dirty="0" smtClean="0">
                <a:latin typeface="+mj-lt"/>
                <a:cs typeface="Times New Roman" pitchFamily="18" charset="0"/>
              </a:rPr>
              <a:t>ρ</a:t>
            </a:r>
            <a:r>
              <a:rPr lang="en-US" altLang="lt-LT" dirty="0" smtClean="0">
                <a:latin typeface="+mj-lt"/>
              </a:rPr>
              <a:t>  | </a:t>
            </a:r>
            <a:r>
              <a:rPr lang="en-US" altLang="lt-LT" dirty="0" smtClean="0">
                <a:latin typeface="+mj-lt"/>
                <a:sym typeface="Symbol" pitchFamily="18" charset="2"/>
              </a:rPr>
              <a:t></a:t>
            </a:r>
            <a:r>
              <a:rPr lang="en-US" altLang="lt-LT" dirty="0" smtClean="0">
                <a:latin typeface="+mj-lt"/>
              </a:rPr>
              <a:t>1</a:t>
            </a:r>
          </a:p>
          <a:p>
            <a:pPr eaLnBrk="1" hangingPunct="1"/>
            <a:r>
              <a:rPr lang="en-US" altLang="lt-LT" dirty="0" err="1" smtClean="0">
                <a:latin typeface="+mj-lt"/>
              </a:rPr>
              <a:t>Apskaičiuojame</a:t>
            </a:r>
            <a:r>
              <a:rPr lang="en-US" altLang="lt-LT" dirty="0" smtClean="0">
                <a:latin typeface="+mj-lt"/>
              </a:rPr>
              <a:t> d </a:t>
            </a:r>
            <a:r>
              <a:rPr lang="en-US" altLang="lt-LT" dirty="0" err="1" smtClean="0">
                <a:latin typeface="+mj-lt"/>
              </a:rPr>
              <a:t>statistiką</a:t>
            </a:r>
            <a:r>
              <a:rPr lang="en-US" altLang="lt-LT" dirty="0" smtClean="0">
                <a:latin typeface="+mj-lt"/>
              </a:rPr>
              <a:t> </a:t>
            </a:r>
          </a:p>
          <a:p>
            <a:pPr eaLnBrk="1" hangingPunct="1"/>
            <a:r>
              <a:rPr lang="en-US" altLang="lt-LT" dirty="0" err="1" smtClean="0">
                <a:latin typeface="+mj-lt"/>
              </a:rPr>
              <a:t>išvados</a:t>
            </a:r>
            <a:r>
              <a:rPr lang="en-US" altLang="lt-LT" dirty="0" smtClean="0">
                <a:latin typeface="+mj-lt"/>
              </a:rPr>
              <a:t>: </a:t>
            </a:r>
            <a:r>
              <a:rPr lang="en-US" altLang="lt-LT" dirty="0" err="1" smtClean="0">
                <a:latin typeface="+mj-lt"/>
              </a:rPr>
              <a:t>Jeigu</a:t>
            </a:r>
            <a:r>
              <a:rPr lang="en-US" altLang="lt-LT" dirty="0" smtClean="0">
                <a:latin typeface="+mj-lt"/>
              </a:rPr>
              <a:t> </a:t>
            </a:r>
          </a:p>
          <a:p>
            <a:pPr lvl="2" eaLnBrk="1" hangingPunct="1"/>
            <a:r>
              <a:rPr lang="en-US" altLang="lt-LT" dirty="0" err="1" smtClean="0">
                <a:latin typeface="+mj-lt"/>
              </a:rPr>
              <a:t>d</a:t>
            </a:r>
            <a:r>
              <a:rPr lang="en-US" altLang="lt-LT" baseline="-25000" dirty="0" err="1" smtClean="0">
                <a:latin typeface="+mj-lt"/>
              </a:rPr>
              <a:t>U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smtClean="0">
                <a:latin typeface="+mj-lt"/>
                <a:sym typeface="Symbol" pitchFamily="18" charset="2"/>
              </a:rPr>
              <a:t> d  4 - </a:t>
            </a:r>
            <a:r>
              <a:rPr lang="en-US" altLang="lt-LT" dirty="0" err="1" smtClean="0">
                <a:latin typeface="+mj-lt"/>
              </a:rPr>
              <a:t>d</a:t>
            </a:r>
            <a:r>
              <a:rPr lang="en-US" altLang="lt-LT" baseline="-25000" dirty="0" err="1" smtClean="0">
                <a:latin typeface="+mj-lt"/>
              </a:rPr>
              <a:t>U</a:t>
            </a:r>
            <a:r>
              <a:rPr lang="en-US" altLang="lt-LT" baseline="-25000" dirty="0" smtClean="0">
                <a:latin typeface="+mj-lt"/>
              </a:rPr>
              <a:t>                         </a:t>
            </a:r>
            <a:r>
              <a:rPr lang="en-US" altLang="lt-LT" dirty="0" smtClean="0">
                <a:latin typeface="+mj-lt"/>
                <a:sym typeface="Symbol" pitchFamily="18" charset="2"/>
              </a:rPr>
              <a:t> </a:t>
            </a:r>
            <a:r>
              <a:rPr lang="en-US" altLang="lt-LT" dirty="0" smtClean="0">
                <a:latin typeface="+mj-lt"/>
              </a:rPr>
              <a:t>H</a:t>
            </a:r>
            <a:r>
              <a:rPr lang="en-US" altLang="lt-LT" baseline="-25000" dirty="0" smtClean="0">
                <a:latin typeface="+mj-lt"/>
              </a:rPr>
              <a:t>0</a:t>
            </a:r>
            <a:endParaRPr lang="en-US" altLang="lt-LT" dirty="0" smtClean="0">
              <a:latin typeface="+mj-lt"/>
            </a:endParaRPr>
          </a:p>
          <a:p>
            <a:pPr lvl="2" eaLnBrk="1" hangingPunct="1"/>
            <a:r>
              <a:rPr lang="en-US" altLang="lt-LT" dirty="0" smtClean="0">
                <a:latin typeface="+mj-lt"/>
              </a:rPr>
              <a:t>d </a:t>
            </a:r>
            <a:r>
              <a:rPr lang="en-US" altLang="lt-LT" dirty="0" smtClean="0">
                <a:latin typeface="+mj-lt"/>
                <a:sym typeface="Symbol" pitchFamily="18" charset="2"/>
              </a:rPr>
              <a:t>  </a:t>
            </a:r>
            <a:r>
              <a:rPr lang="en-US" altLang="lt-LT" dirty="0" err="1" smtClean="0">
                <a:latin typeface="+mj-lt"/>
                <a:sym typeface="Symbol" pitchFamily="18" charset="2"/>
              </a:rPr>
              <a:t>d</a:t>
            </a:r>
            <a:r>
              <a:rPr lang="en-US" altLang="lt-LT" baseline="-25000" dirty="0" err="1" smtClean="0">
                <a:latin typeface="+mj-lt"/>
                <a:sym typeface="Symbol" pitchFamily="18" charset="2"/>
              </a:rPr>
              <a:t>L</a:t>
            </a:r>
            <a:r>
              <a:rPr lang="en-US" altLang="lt-LT" baseline="-25000" dirty="0" smtClean="0">
                <a:latin typeface="+mj-lt"/>
                <a:sym typeface="Symbol" pitchFamily="18" charset="2"/>
              </a:rPr>
              <a:t> </a:t>
            </a:r>
            <a:r>
              <a:rPr lang="en-US" altLang="lt-LT" dirty="0" err="1" smtClean="0">
                <a:latin typeface="+mj-lt"/>
                <a:sym typeface="Symbol" pitchFamily="18" charset="2"/>
              </a:rPr>
              <a:t>arba</a:t>
            </a:r>
            <a:r>
              <a:rPr lang="en-US" altLang="lt-LT" dirty="0" smtClean="0">
                <a:latin typeface="+mj-lt"/>
                <a:sym typeface="Symbol" pitchFamily="18" charset="2"/>
              </a:rPr>
              <a:t>     d  4 - </a:t>
            </a:r>
            <a:r>
              <a:rPr lang="en-US" altLang="lt-LT" dirty="0" err="1" smtClean="0">
                <a:latin typeface="+mj-lt"/>
              </a:rPr>
              <a:t>d</a:t>
            </a:r>
            <a:r>
              <a:rPr lang="en-US" altLang="lt-LT" baseline="-25000" dirty="0" err="1" smtClean="0">
                <a:latin typeface="+mj-lt"/>
              </a:rPr>
              <a:t>L</a:t>
            </a:r>
            <a:r>
              <a:rPr lang="en-US" altLang="lt-LT" baseline="-25000" dirty="0" smtClean="0">
                <a:latin typeface="+mj-lt"/>
              </a:rPr>
              <a:t>    </a:t>
            </a:r>
            <a:r>
              <a:rPr lang="en-US" altLang="lt-LT" dirty="0" smtClean="0">
                <a:latin typeface="+mj-lt"/>
                <a:sym typeface="Symbol" pitchFamily="18" charset="2"/>
              </a:rPr>
              <a:t> </a:t>
            </a:r>
            <a:r>
              <a:rPr lang="en-US" altLang="lt-LT" dirty="0" smtClean="0">
                <a:latin typeface="+mj-lt"/>
              </a:rPr>
              <a:t>H</a:t>
            </a:r>
            <a:r>
              <a:rPr lang="en-US" altLang="lt-LT" baseline="-25000" dirty="0" smtClean="0">
                <a:latin typeface="+mj-lt"/>
              </a:rPr>
              <a:t>1</a:t>
            </a:r>
            <a:endParaRPr lang="en-US" altLang="lt-LT" dirty="0" smtClean="0">
              <a:latin typeface="+mj-lt"/>
            </a:endParaRPr>
          </a:p>
          <a:p>
            <a:pPr lvl="2" eaLnBrk="1" hangingPunct="1"/>
            <a:r>
              <a:rPr lang="en-US" altLang="lt-LT" dirty="0" err="1" smtClean="0">
                <a:latin typeface="+mj-lt"/>
              </a:rPr>
              <a:t>d</a:t>
            </a:r>
            <a:r>
              <a:rPr lang="en-US" altLang="lt-LT" baseline="-25000" dirty="0" err="1" smtClean="0">
                <a:latin typeface="+mj-lt"/>
              </a:rPr>
              <a:t>L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smtClean="0">
                <a:latin typeface="+mj-lt"/>
                <a:sym typeface="Symbol" pitchFamily="18" charset="2"/>
              </a:rPr>
              <a:t>  d    </a:t>
            </a:r>
            <a:r>
              <a:rPr lang="en-US" altLang="lt-LT" dirty="0" err="1" smtClean="0">
                <a:latin typeface="+mj-lt"/>
                <a:sym typeface="Symbol" pitchFamily="18" charset="2"/>
              </a:rPr>
              <a:t>d</a:t>
            </a:r>
            <a:r>
              <a:rPr lang="en-US" altLang="lt-LT" baseline="-25000" dirty="0" err="1" smtClean="0">
                <a:latin typeface="+mj-lt"/>
                <a:sym typeface="Symbol" pitchFamily="18" charset="2"/>
              </a:rPr>
              <a:t>U</a:t>
            </a:r>
            <a:r>
              <a:rPr lang="en-US" altLang="lt-LT" baseline="-25000" dirty="0" smtClean="0">
                <a:latin typeface="+mj-lt"/>
                <a:sym typeface="Symbol" pitchFamily="18" charset="2"/>
              </a:rPr>
              <a:t>    </a:t>
            </a:r>
            <a:r>
              <a:rPr lang="en-US" altLang="lt-LT" dirty="0" err="1" smtClean="0">
                <a:latin typeface="+mj-lt"/>
                <a:sym typeface="Symbol" pitchFamily="18" charset="2"/>
              </a:rPr>
              <a:t>arba</a:t>
            </a:r>
            <a:r>
              <a:rPr lang="en-US" altLang="lt-LT" dirty="0" smtClean="0">
                <a:latin typeface="+mj-lt"/>
                <a:sym typeface="Symbol" pitchFamily="18" charset="2"/>
              </a:rPr>
              <a:t>    4- </a:t>
            </a:r>
            <a:r>
              <a:rPr lang="en-US" altLang="lt-LT" dirty="0" err="1" smtClean="0">
                <a:latin typeface="+mj-lt"/>
              </a:rPr>
              <a:t>d</a:t>
            </a:r>
            <a:r>
              <a:rPr lang="en-US" altLang="lt-LT" baseline="-25000" dirty="0" err="1" smtClean="0">
                <a:latin typeface="+mj-lt"/>
              </a:rPr>
              <a:t>U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smtClean="0">
                <a:latin typeface="+mj-lt"/>
                <a:sym typeface="Symbol" pitchFamily="18" charset="2"/>
              </a:rPr>
              <a:t>  d  4 -  </a:t>
            </a:r>
            <a:r>
              <a:rPr lang="en-US" altLang="lt-LT" dirty="0" err="1" smtClean="0">
                <a:latin typeface="+mj-lt"/>
                <a:sym typeface="Symbol" pitchFamily="18" charset="2"/>
              </a:rPr>
              <a:t>d</a:t>
            </a:r>
            <a:r>
              <a:rPr lang="en-US" altLang="lt-LT" baseline="-25000" dirty="0" err="1" smtClean="0">
                <a:latin typeface="+mj-lt"/>
                <a:sym typeface="Symbol" pitchFamily="18" charset="2"/>
              </a:rPr>
              <a:t>L</a:t>
            </a:r>
            <a:r>
              <a:rPr lang="en-US" altLang="lt-LT" baseline="-25000" dirty="0" smtClean="0">
                <a:latin typeface="+mj-lt"/>
                <a:sym typeface="Symbol" pitchFamily="18" charset="2"/>
              </a:rPr>
              <a:t> </a:t>
            </a:r>
            <a:r>
              <a:rPr lang="en-US" altLang="lt-LT" dirty="0" smtClean="0">
                <a:latin typeface="+mj-lt"/>
                <a:sym typeface="Symbol" pitchFamily="18" charset="2"/>
              </a:rPr>
              <a:t> </a:t>
            </a:r>
            <a:r>
              <a:rPr lang="en-US" altLang="lt-LT" dirty="0" err="1" smtClean="0">
                <a:latin typeface="+mj-lt"/>
                <a:sym typeface="Symbol" pitchFamily="18" charset="2"/>
              </a:rPr>
              <a:t>neapibrėžtas</a:t>
            </a:r>
            <a:r>
              <a:rPr lang="en-US" altLang="lt-LT" dirty="0" smtClean="0">
                <a:latin typeface="+mj-lt"/>
                <a:sym typeface="Symbol" pitchFamily="18" charset="2"/>
              </a:rPr>
              <a:t> </a:t>
            </a:r>
            <a:r>
              <a:rPr lang="en-US" altLang="lt-LT" dirty="0" err="1" smtClean="0">
                <a:latin typeface="+mj-lt"/>
                <a:sym typeface="Symbol" pitchFamily="18" charset="2"/>
              </a:rPr>
              <a:t>rezultatas</a:t>
            </a:r>
            <a:r>
              <a:rPr lang="en-US" altLang="lt-LT" dirty="0" smtClean="0">
                <a:latin typeface="+mj-lt"/>
                <a:sym typeface="Symbol" pitchFamily="18" charset="2"/>
              </a:rPr>
              <a:t> </a:t>
            </a:r>
            <a:endParaRPr lang="en-US" altLang="lt-LT" baseline="-25000" dirty="0" smtClean="0">
              <a:latin typeface="+mj-lt"/>
            </a:endParaRPr>
          </a:p>
          <a:p>
            <a:pPr lvl="2" eaLnBrk="1" hangingPunct="1"/>
            <a:endParaRPr lang="en-US" altLang="lt-LT" dirty="0" smtClean="0">
              <a:latin typeface="+mj-lt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dirty="0" smtClean="0">
                <a:solidFill>
                  <a:schemeClr val="hlink"/>
                </a:solidFill>
              </a:rPr>
              <a:t>Autokoreliacijos diagnostika</a:t>
            </a:r>
            <a:br>
              <a:rPr lang="lt-LT" altLang="lt-LT" dirty="0" smtClean="0">
                <a:solidFill>
                  <a:schemeClr val="hlink"/>
                </a:solidFill>
              </a:rPr>
            </a:br>
            <a:r>
              <a:rPr lang="lt-LT" altLang="lt-LT" sz="2800" i="1" dirty="0" err="1" smtClean="0">
                <a:solidFill>
                  <a:schemeClr val="hlink"/>
                </a:solidFill>
              </a:rPr>
              <a:t>Durbin-Watson</a:t>
            </a:r>
            <a:r>
              <a:rPr lang="lt-LT" altLang="lt-LT" sz="2800" i="1" dirty="0" smtClean="0">
                <a:solidFill>
                  <a:schemeClr val="hlink"/>
                </a:solidFill>
              </a:rPr>
              <a:t> kriterijus</a:t>
            </a:r>
            <a:endParaRPr lang="en-US" altLang="lt-LT" sz="2800" i="1" dirty="0" smtClean="0">
              <a:solidFill>
                <a:schemeClr val="hlink"/>
              </a:solidFill>
            </a:endParaRP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457200" y="6096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458200" y="6096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400">
                <a:latin typeface="Times New Roman" pitchFamily="18" charset="0"/>
              </a:rPr>
              <a:t>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28600" y="60960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400">
                <a:latin typeface="Times New Roman" pitchFamily="18" charset="0"/>
              </a:rPr>
              <a:t>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2286000" y="2590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457200" y="2590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3276600" y="2590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5791200" y="2590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V="1">
            <a:off x="6781800" y="2590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V="1">
            <a:off x="8763000" y="2590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2209800" y="6096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400">
                <a:latin typeface="Times New Roman" pitchFamily="18" charset="0"/>
              </a:rPr>
              <a:t>d</a:t>
            </a:r>
            <a:r>
              <a:rPr lang="en-US" altLang="lt-LT" sz="2400" baseline="-25000">
                <a:latin typeface="Times New Roman" pitchFamily="18" charset="0"/>
              </a:rPr>
              <a:t>L</a:t>
            </a:r>
            <a:endParaRPr lang="en-US" altLang="lt-LT" sz="2400">
              <a:latin typeface="Times New Roman" pitchFamily="18" charset="0"/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400">
                <a:latin typeface="Times New Roman" pitchFamily="18" charset="0"/>
              </a:rPr>
              <a:t>4-d</a:t>
            </a:r>
            <a:r>
              <a:rPr lang="en-US" altLang="lt-LT" sz="2400" baseline="-25000">
                <a:latin typeface="Times New Roman" pitchFamily="18" charset="0"/>
              </a:rPr>
              <a:t>U</a:t>
            </a:r>
            <a:endParaRPr lang="en-US" altLang="lt-LT" sz="2400">
              <a:latin typeface="Times New Roman" pitchFamily="18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048000" y="6096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400">
                <a:latin typeface="Times New Roman" pitchFamily="18" charset="0"/>
              </a:rPr>
              <a:t>d</a:t>
            </a:r>
            <a:r>
              <a:rPr lang="en-US" altLang="lt-LT" sz="2400" baseline="-25000">
                <a:latin typeface="Times New Roman" pitchFamily="18" charset="0"/>
              </a:rPr>
              <a:t>U</a:t>
            </a:r>
            <a:endParaRPr lang="en-US" altLang="lt-LT" sz="2400">
              <a:latin typeface="Times New Roman" pitchFamily="18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477000" y="6172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400">
                <a:latin typeface="Times New Roman" pitchFamily="18" charset="0"/>
              </a:rPr>
              <a:t>4-d</a:t>
            </a:r>
            <a:r>
              <a:rPr lang="en-US" altLang="lt-LT" sz="2400" baseline="-25000">
                <a:latin typeface="Times New Roman" pitchFamily="18" charset="0"/>
              </a:rPr>
              <a:t>L</a:t>
            </a:r>
            <a:endParaRPr lang="en-US" altLang="lt-LT" sz="2400">
              <a:latin typeface="Times New Roman" pitchFamily="18" charset="0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3810000" y="4038600"/>
            <a:ext cx="1905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000">
                <a:latin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000">
                <a:latin typeface="Times New Roman" pitchFamily="18" charset="0"/>
              </a:rPr>
              <a:t>autokoreliacijos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000">
                <a:latin typeface="Times New Roman" pitchFamily="18" charset="0"/>
              </a:rPr>
              <a:t>nėra </a:t>
            </a:r>
            <a:r>
              <a:rPr lang="en-US" altLang="lt-LT" sz="24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81000" y="3886200"/>
            <a:ext cx="1905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000">
                <a:latin typeface="Times New Roman" pitchFamily="18" charset="0"/>
              </a:rPr>
              <a:t>Teigiama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000">
                <a:latin typeface="Times New Roman" pitchFamily="18" charset="0"/>
              </a:rPr>
              <a:t>autokoreliacija</a:t>
            </a:r>
            <a:r>
              <a:rPr lang="en-US" altLang="lt-LT" sz="24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6858000" y="3962400"/>
            <a:ext cx="1905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000">
                <a:latin typeface="Times New Roman" pitchFamily="18" charset="0"/>
              </a:rPr>
              <a:t>Neigiama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000">
                <a:latin typeface="Times New Roman" pitchFamily="18" charset="0"/>
              </a:rPr>
              <a:t>autokoreliacija</a:t>
            </a:r>
            <a:r>
              <a:rPr lang="en-US" altLang="lt-LT" sz="24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2438400" y="3886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lt-LT" sz="2400">
              <a:latin typeface="Times New Roman" pitchFamily="18" charset="0"/>
            </a:endParaRP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3200400" y="17526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>
                <a:latin typeface="Times New Roman" pitchFamily="18" charset="0"/>
              </a:rPr>
              <a:t>Neapibrėžtumo sritys </a:t>
            </a: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>
            <a:off x="2743200" y="2057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6019800" y="1981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2362200" y="2895600"/>
            <a:ext cx="8382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lt-LT" altLang="lt-LT" sz="1800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5867400" y="2895600"/>
            <a:ext cx="8382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lt-LT" altLang="lt-LT" sz="1800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4419600" y="6172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PVZ:</a:t>
            </a:r>
          </a:p>
        </p:txBody>
      </p:sp>
      <p:pic>
        <p:nvPicPr>
          <p:cNvPr id="28675" name="Picture 9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700213"/>
            <a:ext cx="6840537" cy="4292600"/>
          </a:xfrm>
          <a:noFill/>
        </p:spPr>
      </p:pic>
      <p:sp>
        <p:nvSpPr>
          <p:cNvPr id="28676" name="Text Box 10"/>
          <p:cNvSpPr txBox="1">
            <a:spLocks noChangeArrowheads="1"/>
          </p:cNvSpPr>
          <p:nvPr/>
        </p:nvSpPr>
        <p:spPr bwMode="auto">
          <a:xfrm>
            <a:off x="1835150" y="6165850"/>
            <a:ext cx="712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1800">
                <a:latin typeface="Times New Roman" pitchFamily="18" charset="0"/>
              </a:rPr>
              <a:t>                         </a:t>
            </a:r>
            <a:r>
              <a:rPr lang="lt-LT" altLang="lt-LT" sz="2400">
                <a:latin typeface="Times New Roman" pitchFamily="18" charset="0"/>
              </a:rPr>
              <a:t>Susumuojame                 </a:t>
            </a:r>
            <a:r>
              <a:rPr lang="lt-LT" altLang="lt-LT" sz="1800" b="1">
                <a:solidFill>
                  <a:srgbClr val="FF3300"/>
                </a:solidFill>
                <a:latin typeface="Times New Roman" pitchFamily="18" charset="0"/>
              </a:rPr>
              <a:t>3525,88             1628,34  </a:t>
            </a:r>
          </a:p>
        </p:txBody>
      </p:sp>
      <p:sp>
        <p:nvSpPr>
          <p:cNvPr id="28677" name="Line 11"/>
          <p:cNvSpPr>
            <a:spLocks noChangeShapeType="1"/>
          </p:cNvSpPr>
          <p:nvPr/>
        </p:nvSpPr>
        <p:spPr bwMode="auto">
          <a:xfrm>
            <a:off x="6227763" y="5300663"/>
            <a:ext cx="0" cy="155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12"/>
          <p:cNvSpPr>
            <a:spLocks noChangeShapeType="1"/>
          </p:cNvSpPr>
          <p:nvPr/>
        </p:nvSpPr>
        <p:spPr bwMode="auto">
          <a:xfrm>
            <a:off x="7524750" y="5300663"/>
            <a:ext cx="0" cy="155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13"/>
          <p:cNvSpPr>
            <a:spLocks noChangeShapeType="1"/>
          </p:cNvSpPr>
          <p:nvPr/>
        </p:nvSpPr>
        <p:spPr bwMode="auto">
          <a:xfrm>
            <a:off x="8604250" y="5300663"/>
            <a:ext cx="0" cy="155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lt-LT" smtClean="0"/>
              <a:t>PVZ.</a:t>
            </a:r>
            <a:r>
              <a:rPr lang="lt-LT" altLang="lt-LT" smtClean="0"/>
              <a:t> Su studentų ūgiais </a:t>
            </a:r>
            <a:r>
              <a:rPr lang="en-US" altLang="lt-LT" smtClean="0"/>
              <a:t> </a:t>
            </a:r>
            <a:endParaRPr lang="lt-LT" altLang="lt-LT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89337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lt-LT" altLang="lt-LT" sz="2500" smtClean="0"/>
          </a:p>
          <a:p>
            <a:pPr eaLnBrk="1" hangingPunct="1">
              <a:buFont typeface="Wingdings" pitchFamily="2" charset="2"/>
              <a:buNone/>
            </a:pPr>
            <a:endParaRPr lang="lt-LT" altLang="lt-LT" sz="2500" smtClean="0"/>
          </a:p>
          <a:p>
            <a:pPr eaLnBrk="1" hangingPunct="1">
              <a:buFont typeface="Wingdings" pitchFamily="2" charset="2"/>
              <a:buNone/>
            </a:pPr>
            <a:r>
              <a:rPr lang="lt-LT" altLang="lt-LT" sz="2500" smtClean="0"/>
              <a:t>DW</a:t>
            </a:r>
            <a:r>
              <a:rPr lang="ru-RU" altLang="lt-LT" sz="2500" smtClean="0"/>
              <a:t>=</a:t>
            </a:r>
            <a:endParaRPr lang="lt-LT" altLang="lt-LT" sz="2500" smtClean="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659063" y="2668588"/>
          <a:ext cx="1909762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3" imgW="977900" imgH="419100" progId="Equation.3">
                  <p:embed/>
                </p:oleObj>
              </mc:Choice>
              <mc:Fallback>
                <p:oleObj name="Equation" r:id="rId3" imgW="9779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2668588"/>
                        <a:ext cx="1909762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468313" y="4092575"/>
            <a:ext cx="165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800">
                <a:latin typeface="Times New Roman" pitchFamily="18" charset="0"/>
              </a:rPr>
              <a:t>D</a:t>
            </a:r>
            <a:r>
              <a:rPr lang="en-US" altLang="lt-LT" sz="2800" baseline="-25000">
                <a:latin typeface="Times New Roman" pitchFamily="18" charset="0"/>
              </a:rPr>
              <a:t>L</a:t>
            </a:r>
            <a:r>
              <a:rPr lang="en-US" altLang="lt-LT" sz="2800">
                <a:latin typeface="Times New Roman" pitchFamily="18" charset="0"/>
              </a:rPr>
              <a:t>=1.52</a:t>
            </a:r>
            <a:endParaRPr lang="lt-LT" altLang="lt-LT" sz="2800">
              <a:latin typeface="Times New Roman" pitchFamily="18" charset="0"/>
            </a:endParaRPr>
          </a:p>
        </p:txBody>
      </p:sp>
      <p:sp>
        <p:nvSpPr>
          <p:cNvPr id="29702" name="Text Box 9"/>
          <p:cNvSpPr txBox="1">
            <a:spLocks noChangeArrowheads="1"/>
          </p:cNvSpPr>
          <p:nvPr/>
        </p:nvSpPr>
        <p:spPr bwMode="auto">
          <a:xfrm>
            <a:off x="2411413" y="4076700"/>
            <a:ext cx="165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800">
                <a:latin typeface="Times New Roman" pitchFamily="18" charset="0"/>
              </a:rPr>
              <a:t>D</a:t>
            </a:r>
            <a:r>
              <a:rPr lang="lt-LT" altLang="lt-LT" sz="2800" baseline="-25000">
                <a:latin typeface="Times New Roman" pitchFamily="18" charset="0"/>
              </a:rPr>
              <a:t>U</a:t>
            </a:r>
            <a:r>
              <a:rPr lang="en-US" altLang="lt-LT" sz="2800">
                <a:latin typeface="Times New Roman" pitchFamily="18" charset="0"/>
              </a:rPr>
              <a:t>=1.70</a:t>
            </a:r>
            <a:endParaRPr lang="lt-LT" altLang="lt-LT" sz="2800">
              <a:latin typeface="Times New Roman" pitchFamily="18" charset="0"/>
            </a:endParaRPr>
          </a:p>
        </p:txBody>
      </p:sp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468313" y="5013325"/>
            <a:ext cx="8675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800">
                <a:latin typeface="Times New Roman" pitchFamily="18" charset="0"/>
              </a:rPr>
              <a:t>Autokoreliacijos nėra, </a:t>
            </a:r>
            <a:r>
              <a:rPr lang="en-US" altLang="lt-LT" sz="2800">
                <a:latin typeface="Times New Roman" pitchFamily="18" charset="0"/>
              </a:rPr>
              <a:t> nes </a:t>
            </a:r>
            <a:r>
              <a:rPr lang="lt-LT" altLang="lt-LT" sz="2800">
                <a:latin typeface="Times New Roman" pitchFamily="18" charset="0"/>
              </a:rPr>
              <a:t>  1,70&lt;DW</a:t>
            </a:r>
            <a:r>
              <a:rPr lang="en-US" altLang="lt-LT" sz="2800">
                <a:latin typeface="Times New Roman" pitchFamily="18" charset="0"/>
              </a:rPr>
              <a:t>=2.</a:t>
            </a:r>
            <a:r>
              <a:rPr lang="lt-LT" altLang="lt-LT" sz="2800">
                <a:latin typeface="Times New Roman" pitchFamily="18" charset="0"/>
              </a:rPr>
              <a:t>1</a:t>
            </a:r>
            <a:r>
              <a:rPr lang="en-US" altLang="lt-LT" sz="2800">
                <a:latin typeface="Times New Roman" pitchFamily="18" charset="0"/>
              </a:rPr>
              <a:t>7&lt;4-1.</a:t>
            </a:r>
            <a:r>
              <a:rPr lang="lt-LT" altLang="lt-LT" sz="2800">
                <a:latin typeface="Times New Roman" pitchFamily="18" charset="0"/>
              </a:rPr>
              <a:t>70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7313612" cy="1143000"/>
          </a:xfrm>
        </p:spPr>
        <p:txBody>
          <a:bodyPr/>
          <a:lstStyle/>
          <a:p>
            <a:pPr eaLnBrk="1" hangingPunct="1"/>
            <a:r>
              <a:rPr lang="lt-LT" altLang="lt-LT" smtClean="0">
                <a:solidFill>
                  <a:schemeClr val="hlink"/>
                </a:solidFill>
              </a:rPr>
              <a:t>Breusch –Godfrey (BG) testas</a:t>
            </a:r>
            <a:br>
              <a:rPr lang="lt-LT" altLang="lt-LT" smtClean="0">
                <a:solidFill>
                  <a:schemeClr val="hlink"/>
                </a:solidFill>
              </a:rPr>
            </a:br>
            <a:r>
              <a:rPr lang="lt-LT" altLang="lt-LT" smtClean="0">
                <a:solidFill>
                  <a:schemeClr val="hlink"/>
                </a:solidFill>
              </a:rPr>
              <a:t>LM testas </a:t>
            </a:r>
            <a:endParaRPr lang="en-US" altLang="lt-LT" smtClean="0">
              <a:solidFill>
                <a:schemeClr val="hlink"/>
              </a:solidFill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66800" y="20574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400">
                <a:latin typeface="Times New Roman" pitchFamily="18" charset="0"/>
              </a:rPr>
              <a:t>Y</a:t>
            </a:r>
            <a:r>
              <a:rPr lang="lt-LT" altLang="lt-LT" sz="2400" baseline="-25000">
                <a:latin typeface="Times New Roman" pitchFamily="18" charset="0"/>
              </a:rPr>
              <a:t>i</a:t>
            </a:r>
            <a:r>
              <a:rPr lang="en-US" altLang="lt-LT" sz="2400">
                <a:latin typeface="Times New Roman" pitchFamily="18" charset="0"/>
              </a:rPr>
              <a:t>= b</a:t>
            </a:r>
            <a:r>
              <a:rPr lang="en-US" altLang="lt-LT" sz="2400" baseline="-25000">
                <a:latin typeface="Times New Roman" pitchFamily="18" charset="0"/>
              </a:rPr>
              <a:t>0</a:t>
            </a:r>
            <a:r>
              <a:rPr lang="en-US" altLang="lt-LT" sz="2400">
                <a:latin typeface="Times New Roman" pitchFamily="18" charset="0"/>
              </a:rPr>
              <a:t> + b</a:t>
            </a:r>
            <a:r>
              <a:rPr lang="lt-LT" altLang="lt-LT" sz="2400" baseline="-25000">
                <a:latin typeface="Times New Roman" pitchFamily="18" charset="0"/>
              </a:rPr>
              <a:t>1</a:t>
            </a:r>
            <a:r>
              <a:rPr lang="lt-LT" altLang="lt-LT" sz="2400">
                <a:latin typeface="Times New Roman" pitchFamily="18" charset="0"/>
              </a:rPr>
              <a:t>X</a:t>
            </a:r>
            <a:r>
              <a:rPr lang="lt-LT" altLang="lt-LT" sz="2400" baseline="-25000">
                <a:latin typeface="Times New Roman" pitchFamily="18" charset="0"/>
              </a:rPr>
              <a:t>1</a:t>
            </a:r>
            <a:r>
              <a:rPr lang="en-US" altLang="lt-LT" sz="2400" baseline="-25000">
                <a:latin typeface="Times New Roman" pitchFamily="18" charset="0"/>
              </a:rPr>
              <a:t>i </a:t>
            </a:r>
            <a:r>
              <a:rPr lang="en-US" altLang="lt-LT" sz="2400">
                <a:latin typeface="Times New Roman" pitchFamily="18" charset="0"/>
              </a:rPr>
              <a:t>+ b</a:t>
            </a:r>
            <a:r>
              <a:rPr lang="en-US" altLang="lt-LT" sz="2400" baseline="-25000">
                <a:latin typeface="Times New Roman" pitchFamily="18" charset="0"/>
              </a:rPr>
              <a:t>2</a:t>
            </a:r>
            <a:r>
              <a:rPr lang="lt-LT" altLang="lt-LT" sz="2400">
                <a:latin typeface="Times New Roman" pitchFamily="18" charset="0"/>
              </a:rPr>
              <a:t>X</a:t>
            </a:r>
            <a:r>
              <a:rPr lang="en-US" altLang="lt-LT" sz="2400" baseline="-25000">
                <a:latin typeface="Times New Roman" pitchFamily="18" charset="0"/>
              </a:rPr>
              <a:t>2i </a:t>
            </a:r>
            <a:r>
              <a:rPr lang="en-US" altLang="lt-LT" sz="2400">
                <a:latin typeface="Times New Roman" pitchFamily="18" charset="0"/>
              </a:rPr>
              <a:t> +</a:t>
            </a:r>
            <a:r>
              <a:rPr lang="en-US" altLang="lt-LT" sz="2400" baseline="-25000">
                <a:latin typeface="Times New Roman" pitchFamily="18" charset="0"/>
              </a:rPr>
              <a:t>  </a:t>
            </a:r>
            <a:r>
              <a:rPr lang="en-US" altLang="lt-LT" sz="2400">
                <a:latin typeface="Times New Roman" pitchFamily="18" charset="0"/>
              </a:rPr>
              <a:t>b</a:t>
            </a:r>
            <a:r>
              <a:rPr lang="en-US" altLang="lt-LT" sz="2400" baseline="-25000">
                <a:latin typeface="Times New Roman" pitchFamily="18" charset="0"/>
              </a:rPr>
              <a:t>3</a:t>
            </a:r>
            <a:r>
              <a:rPr lang="lt-LT" altLang="lt-LT" sz="2400">
                <a:latin typeface="Times New Roman" pitchFamily="18" charset="0"/>
              </a:rPr>
              <a:t>X</a:t>
            </a:r>
            <a:r>
              <a:rPr lang="en-US" altLang="lt-LT" sz="2400" baseline="-25000">
                <a:latin typeface="Times New Roman" pitchFamily="18" charset="0"/>
              </a:rPr>
              <a:t>3i </a:t>
            </a:r>
            <a:r>
              <a:rPr lang="en-US" altLang="lt-LT" sz="2400">
                <a:latin typeface="Times New Roman" pitchFamily="18" charset="0"/>
              </a:rPr>
              <a:t>+</a:t>
            </a:r>
            <a:r>
              <a:rPr lang="en-US" altLang="lt-LT" sz="2400" baseline="-25000">
                <a:latin typeface="Times New Roman" pitchFamily="18" charset="0"/>
              </a:rPr>
              <a:t>  </a:t>
            </a:r>
            <a:r>
              <a:rPr lang="en-US" altLang="lt-LT" sz="2400">
                <a:latin typeface="Times New Roman" pitchFamily="18" charset="0"/>
              </a:rPr>
              <a:t>  ….</a:t>
            </a:r>
            <a:r>
              <a:rPr lang="en-US" altLang="lt-LT" sz="2400" baseline="-25000">
                <a:latin typeface="Times New Roman" pitchFamily="18" charset="0"/>
              </a:rPr>
              <a:t>.</a:t>
            </a:r>
            <a:r>
              <a:rPr lang="en-US" altLang="lt-LT" sz="2400">
                <a:latin typeface="Times New Roman" pitchFamily="18" charset="0"/>
              </a:rPr>
              <a:t>b</a:t>
            </a:r>
            <a:r>
              <a:rPr lang="en-US" altLang="lt-LT" sz="2400" baseline="-25000">
                <a:latin typeface="Times New Roman" pitchFamily="18" charset="0"/>
              </a:rPr>
              <a:t>k</a:t>
            </a:r>
            <a:r>
              <a:rPr lang="lt-LT" altLang="lt-LT" sz="2400">
                <a:latin typeface="Times New Roman" pitchFamily="18" charset="0"/>
              </a:rPr>
              <a:t>X</a:t>
            </a:r>
            <a:r>
              <a:rPr lang="en-US" altLang="lt-LT" sz="2400" baseline="-25000">
                <a:latin typeface="Times New Roman" pitchFamily="18" charset="0"/>
              </a:rPr>
              <a:t>ki  </a:t>
            </a:r>
            <a:r>
              <a:rPr lang="en-US" altLang="lt-LT" sz="2400">
                <a:latin typeface="Times New Roman" pitchFamily="18" charset="0"/>
              </a:rPr>
              <a:t>+ e</a:t>
            </a:r>
            <a:r>
              <a:rPr lang="en-US" altLang="lt-LT" sz="2400" baseline="-25000">
                <a:latin typeface="Times New Roman" pitchFamily="18" charset="0"/>
              </a:rPr>
              <a:t>i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800">
                <a:solidFill>
                  <a:schemeClr val="hlink"/>
                </a:solidFill>
                <a:latin typeface="Times New Roman" pitchFamily="18" charset="0"/>
              </a:rPr>
              <a:t>BG  </a:t>
            </a:r>
            <a:r>
              <a:rPr lang="en-US" altLang="lt-LT" sz="2800">
                <a:solidFill>
                  <a:schemeClr val="hlink"/>
                </a:solidFill>
                <a:latin typeface="Times New Roman" pitchFamily="18" charset="0"/>
              </a:rPr>
              <a:t>testas</a:t>
            </a:r>
            <a:r>
              <a:rPr lang="en-US" altLang="lt-LT" sz="2400">
                <a:solidFill>
                  <a:schemeClr val="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79388" y="3644900"/>
            <a:ext cx="8964612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400">
                <a:latin typeface="Times New Roman" pitchFamily="18" charset="0"/>
              </a:rPr>
              <a:t>Skaičiuojame papildomąją regresiją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>
                <a:latin typeface="Times New Roman" pitchFamily="18" charset="0"/>
              </a:rPr>
              <a:t>e</a:t>
            </a:r>
            <a:r>
              <a:rPr lang="en-US" altLang="lt-LT" sz="2400" baseline="-25000">
                <a:latin typeface="Times New Roman" pitchFamily="18" charset="0"/>
              </a:rPr>
              <a:t>i</a:t>
            </a:r>
            <a:r>
              <a:rPr lang="en-US" altLang="lt-LT" sz="2400">
                <a:latin typeface="Times New Roman" pitchFamily="18" charset="0"/>
              </a:rPr>
              <a:t>= </a:t>
            </a:r>
            <a:r>
              <a:rPr lang="lt-LT" altLang="lt-LT" sz="2400">
                <a:latin typeface="Times New Roman" pitchFamily="18" charset="0"/>
              </a:rPr>
              <a:t>c</a:t>
            </a:r>
            <a:r>
              <a:rPr lang="en-US" altLang="lt-LT" sz="2400" baseline="-25000">
                <a:latin typeface="Times New Roman" pitchFamily="18" charset="0"/>
              </a:rPr>
              <a:t>0</a:t>
            </a:r>
            <a:r>
              <a:rPr lang="en-US" altLang="lt-LT" sz="2400">
                <a:latin typeface="Times New Roman" pitchFamily="18" charset="0"/>
              </a:rPr>
              <a:t> + </a:t>
            </a:r>
            <a:r>
              <a:rPr lang="lt-LT" altLang="lt-LT" sz="2400">
                <a:latin typeface="Times New Roman" pitchFamily="18" charset="0"/>
              </a:rPr>
              <a:t>c</a:t>
            </a:r>
            <a:r>
              <a:rPr lang="en-US" altLang="lt-LT" sz="2400" baseline="-25000">
                <a:latin typeface="Times New Roman" pitchFamily="18" charset="0"/>
              </a:rPr>
              <a:t>1</a:t>
            </a:r>
            <a:r>
              <a:rPr lang="lt-LT" altLang="lt-LT" sz="2400">
                <a:latin typeface="Times New Roman" pitchFamily="18" charset="0"/>
              </a:rPr>
              <a:t>e</a:t>
            </a:r>
            <a:r>
              <a:rPr lang="lt-LT" altLang="lt-LT" sz="2400" baseline="-25000">
                <a:latin typeface="Times New Roman" pitchFamily="18" charset="0"/>
              </a:rPr>
              <a:t>i-1</a:t>
            </a:r>
            <a:r>
              <a:rPr lang="lt-LT" altLang="lt-LT" sz="2400">
                <a:latin typeface="Times New Roman" pitchFamily="18" charset="0"/>
              </a:rPr>
              <a:t> +c</a:t>
            </a:r>
            <a:r>
              <a:rPr lang="lt-LT" altLang="lt-LT" sz="2400" baseline="-25000">
                <a:latin typeface="Times New Roman" pitchFamily="18" charset="0"/>
              </a:rPr>
              <a:t>2</a:t>
            </a:r>
            <a:r>
              <a:rPr lang="lt-LT" altLang="lt-LT" sz="2400">
                <a:latin typeface="Times New Roman" pitchFamily="18" charset="0"/>
              </a:rPr>
              <a:t>e</a:t>
            </a:r>
            <a:r>
              <a:rPr lang="lt-LT" altLang="lt-LT" sz="2400" baseline="-25000">
                <a:latin typeface="Times New Roman" pitchFamily="18" charset="0"/>
              </a:rPr>
              <a:t>i-2</a:t>
            </a:r>
            <a:r>
              <a:rPr lang="lt-LT" altLang="lt-LT" sz="2400">
                <a:latin typeface="Times New Roman" pitchFamily="18" charset="0"/>
              </a:rPr>
              <a:t> +c</a:t>
            </a:r>
            <a:r>
              <a:rPr lang="lt-LT" altLang="lt-LT" sz="2400" baseline="-25000">
                <a:latin typeface="Times New Roman" pitchFamily="18" charset="0"/>
              </a:rPr>
              <a:t>3</a:t>
            </a:r>
            <a:r>
              <a:rPr lang="lt-LT" altLang="lt-LT" sz="2400">
                <a:latin typeface="Times New Roman" pitchFamily="18" charset="0"/>
              </a:rPr>
              <a:t>e</a:t>
            </a:r>
            <a:r>
              <a:rPr lang="lt-LT" altLang="lt-LT" sz="2400" baseline="-25000">
                <a:latin typeface="Times New Roman" pitchFamily="18" charset="0"/>
              </a:rPr>
              <a:t>i-3</a:t>
            </a:r>
            <a:r>
              <a:rPr lang="lt-LT" altLang="lt-LT" sz="2400">
                <a:latin typeface="Times New Roman" pitchFamily="18" charset="0"/>
              </a:rPr>
              <a:t> +...c</a:t>
            </a:r>
            <a:r>
              <a:rPr lang="lt-LT" altLang="lt-LT" sz="2400" baseline="-25000">
                <a:latin typeface="Times New Roman" pitchFamily="18" charset="0"/>
              </a:rPr>
              <a:t>p</a:t>
            </a:r>
            <a:r>
              <a:rPr lang="lt-LT" altLang="lt-LT" sz="2400">
                <a:latin typeface="Times New Roman" pitchFamily="18" charset="0"/>
              </a:rPr>
              <a:t>e</a:t>
            </a:r>
            <a:r>
              <a:rPr lang="lt-LT" altLang="lt-LT" sz="2400" baseline="-25000">
                <a:latin typeface="Times New Roman" pitchFamily="18" charset="0"/>
              </a:rPr>
              <a:t>i-p</a:t>
            </a:r>
            <a:r>
              <a:rPr lang="lt-LT" altLang="lt-LT" sz="2400">
                <a:latin typeface="Times New Roman" pitchFamily="18" charset="0"/>
              </a:rPr>
              <a:t> +d</a:t>
            </a:r>
            <a:r>
              <a:rPr lang="lt-LT" altLang="lt-LT" sz="2400" baseline="-25000">
                <a:latin typeface="Times New Roman" pitchFamily="18" charset="0"/>
              </a:rPr>
              <a:t>1</a:t>
            </a:r>
            <a:r>
              <a:rPr lang="lt-LT" altLang="lt-LT" sz="2400">
                <a:latin typeface="Times New Roman" pitchFamily="18" charset="0"/>
              </a:rPr>
              <a:t>X</a:t>
            </a:r>
            <a:r>
              <a:rPr lang="en-US" altLang="lt-LT" sz="2400" baseline="-25000">
                <a:latin typeface="Times New Roman" pitchFamily="18" charset="0"/>
              </a:rPr>
              <a:t>1i </a:t>
            </a:r>
            <a:r>
              <a:rPr lang="en-US" altLang="lt-LT" sz="2400">
                <a:latin typeface="Times New Roman" pitchFamily="18" charset="0"/>
              </a:rPr>
              <a:t> + </a:t>
            </a:r>
            <a:r>
              <a:rPr lang="lt-LT" altLang="lt-LT" sz="2400">
                <a:latin typeface="Times New Roman" pitchFamily="18" charset="0"/>
              </a:rPr>
              <a:t>d</a:t>
            </a:r>
            <a:r>
              <a:rPr lang="en-US" altLang="lt-LT" sz="2400" baseline="-25000">
                <a:latin typeface="Times New Roman" pitchFamily="18" charset="0"/>
              </a:rPr>
              <a:t>2</a:t>
            </a:r>
            <a:r>
              <a:rPr lang="lt-LT" altLang="lt-LT" sz="2400">
                <a:latin typeface="Times New Roman" pitchFamily="18" charset="0"/>
              </a:rPr>
              <a:t>X</a:t>
            </a:r>
            <a:r>
              <a:rPr lang="en-US" altLang="lt-LT" sz="2400" baseline="-25000">
                <a:latin typeface="Times New Roman" pitchFamily="18" charset="0"/>
              </a:rPr>
              <a:t>2i </a:t>
            </a:r>
            <a:r>
              <a:rPr lang="en-US" altLang="lt-LT" sz="2400">
                <a:latin typeface="Times New Roman" pitchFamily="18" charset="0"/>
              </a:rPr>
              <a:t> +</a:t>
            </a:r>
            <a:r>
              <a:rPr lang="en-US" altLang="lt-LT" sz="2400" baseline="-25000">
                <a:latin typeface="Times New Roman" pitchFamily="18" charset="0"/>
              </a:rPr>
              <a:t>  </a:t>
            </a:r>
            <a:r>
              <a:rPr lang="lt-LT" altLang="lt-LT" sz="2400">
                <a:latin typeface="Times New Roman" pitchFamily="18" charset="0"/>
              </a:rPr>
              <a:t>d</a:t>
            </a:r>
            <a:r>
              <a:rPr lang="en-US" altLang="lt-LT" sz="2400" baseline="-25000">
                <a:latin typeface="Times New Roman" pitchFamily="18" charset="0"/>
              </a:rPr>
              <a:t>3</a:t>
            </a:r>
            <a:r>
              <a:rPr lang="lt-LT" altLang="lt-LT" sz="2400">
                <a:latin typeface="Times New Roman" pitchFamily="18" charset="0"/>
              </a:rPr>
              <a:t>X</a:t>
            </a:r>
            <a:r>
              <a:rPr lang="en-US" altLang="lt-LT" sz="2400" baseline="-25000">
                <a:latin typeface="Times New Roman" pitchFamily="18" charset="0"/>
              </a:rPr>
              <a:t>3i </a:t>
            </a:r>
            <a:r>
              <a:rPr lang="en-US" altLang="lt-LT" sz="2400">
                <a:latin typeface="Times New Roman" pitchFamily="18" charset="0"/>
              </a:rPr>
              <a:t>+</a:t>
            </a:r>
            <a:r>
              <a:rPr lang="en-US" altLang="lt-LT" sz="2400" baseline="-25000">
                <a:latin typeface="Times New Roman" pitchFamily="18" charset="0"/>
              </a:rPr>
              <a:t>  </a:t>
            </a:r>
            <a:r>
              <a:rPr lang="en-US" altLang="lt-LT" sz="2400">
                <a:latin typeface="Times New Roman" pitchFamily="18" charset="0"/>
              </a:rPr>
              <a:t>  ….</a:t>
            </a:r>
            <a:r>
              <a:rPr lang="en-US" altLang="lt-LT" sz="2400" baseline="-25000">
                <a:latin typeface="Times New Roman" pitchFamily="18" charset="0"/>
              </a:rPr>
              <a:t>.</a:t>
            </a:r>
            <a:r>
              <a:rPr lang="lt-LT" altLang="lt-LT" sz="2400">
                <a:latin typeface="Times New Roman" pitchFamily="18" charset="0"/>
              </a:rPr>
              <a:t>d</a:t>
            </a:r>
            <a:r>
              <a:rPr lang="en-US" altLang="lt-LT" sz="2400" baseline="-25000">
                <a:latin typeface="Times New Roman" pitchFamily="18" charset="0"/>
              </a:rPr>
              <a:t>k</a:t>
            </a:r>
            <a:r>
              <a:rPr lang="lt-LT" altLang="lt-LT" sz="2400">
                <a:latin typeface="Times New Roman" pitchFamily="18" charset="0"/>
              </a:rPr>
              <a:t>X</a:t>
            </a:r>
            <a:r>
              <a:rPr lang="en-US" altLang="lt-LT" sz="2400" baseline="-25000">
                <a:latin typeface="Times New Roman" pitchFamily="18" charset="0"/>
              </a:rPr>
              <a:t>ki  </a:t>
            </a:r>
            <a:r>
              <a:rPr lang="en-US" altLang="lt-LT" sz="2400">
                <a:latin typeface="Times New Roman" pitchFamily="18" charset="0"/>
              </a:rPr>
              <a:t>+ </a:t>
            </a:r>
            <a:r>
              <a:rPr lang="lt-LT" altLang="lt-LT" sz="2400">
                <a:latin typeface="Times New Roman" pitchFamily="18" charset="0"/>
              </a:rPr>
              <a:t>u</a:t>
            </a:r>
            <a:r>
              <a:rPr lang="en-US" altLang="lt-LT" sz="2400" baseline="-25000">
                <a:latin typeface="Times New Roman" pitchFamily="18" charset="0"/>
              </a:rPr>
              <a:t>i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lt-LT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7313612" cy="1143000"/>
          </a:xfrm>
        </p:spPr>
        <p:txBody>
          <a:bodyPr/>
          <a:lstStyle/>
          <a:p>
            <a:pPr eaLnBrk="1" hangingPunct="1"/>
            <a:r>
              <a:rPr lang="lt-LT" altLang="lt-LT" smtClean="0">
                <a:solidFill>
                  <a:schemeClr val="hlink"/>
                </a:solidFill>
              </a:rPr>
              <a:t>Breusch –Godfrey (BG) testas</a:t>
            </a:r>
            <a:endParaRPr lang="en-US" altLang="lt-LT" smtClean="0">
              <a:solidFill>
                <a:schemeClr val="hlink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042988" y="1628775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400" dirty="0">
                <a:latin typeface="+mj-lt"/>
              </a:rPr>
              <a:t>H</a:t>
            </a:r>
            <a:r>
              <a:rPr lang="lt-LT" altLang="lt-LT" sz="2400" baseline="-25000" dirty="0">
                <a:latin typeface="+mj-lt"/>
              </a:rPr>
              <a:t>0  </a:t>
            </a:r>
            <a:r>
              <a:rPr lang="lt-LT" altLang="lt-LT" sz="2400" dirty="0">
                <a:latin typeface="+mj-lt"/>
              </a:rPr>
              <a:t>c</a:t>
            </a:r>
            <a:r>
              <a:rPr lang="lt-LT" altLang="lt-LT" sz="2400" baseline="-25000" dirty="0">
                <a:latin typeface="+mj-lt"/>
              </a:rPr>
              <a:t>1</a:t>
            </a:r>
            <a:r>
              <a:rPr lang="ru-RU" altLang="lt-LT" sz="2400" dirty="0">
                <a:latin typeface="+mj-lt"/>
              </a:rPr>
              <a:t>=</a:t>
            </a:r>
            <a:r>
              <a:rPr lang="lt-LT" altLang="lt-LT" sz="2400" dirty="0">
                <a:latin typeface="+mj-lt"/>
              </a:rPr>
              <a:t> c</a:t>
            </a:r>
            <a:r>
              <a:rPr lang="ru-RU" altLang="lt-LT" sz="2400" baseline="-25000" dirty="0">
                <a:latin typeface="+mj-lt"/>
              </a:rPr>
              <a:t>2</a:t>
            </a:r>
            <a:r>
              <a:rPr lang="ru-RU" altLang="lt-LT" sz="2400" dirty="0">
                <a:latin typeface="+mj-lt"/>
              </a:rPr>
              <a:t>=</a:t>
            </a:r>
            <a:r>
              <a:rPr lang="en-US" altLang="lt-LT" sz="2400" dirty="0">
                <a:latin typeface="+mj-lt"/>
              </a:rPr>
              <a:t>…</a:t>
            </a:r>
            <a:r>
              <a:rPr lang="lt-LT" altLang="lt-LT" sz="2400" dirty="0">
                <a:latin typeface="+mj-lt"/>
              </a:rPr>
              <a:t> c</a:t>
            </a:r>
            <a:r>
              <a:rPr lang="en-US" altLang="lt-LT" sz="2400" baseline="-25000" dirty="0">
                <a:latin typeface="+mj-lt"/>
              </a:rPr>
              <a:t>p</a:t>
            </a:r>
            <a:r>
              <a:rPr lang="ru-RU" altLang="lt-LT" sz="2400" dirty="0">
                <a:latin typeface="+mj-lt"/>
              </a:rPr>
              <a:t>=</a:t>
            </a:r>
            <a:r>
              <a:rPr lang="en-US" altLang="lt-LT" sz="2400" dirty="0">
                <a:latin typeface="+mj-lt"/>
              </a:rPr>
              <a:t>0  </a:t>
            </a:r>
            <a:r>
              <a:rPr lang="lt-LT" altLang="lt-LT" sz="2400" dirty="0">
                <a:latin typeface="+mj-lt"/>
              </a:rPr>
              <a:t>autokoreliacijos nėra </a:t>
            </a:r>
            <a:endParaRPr lang="en-US" altLang="lt-LT" sz="2400" dirty="0">
              <a:latin typeface="+mj-lt"/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79388" y="2708275"/>
            <a:ext cx="8964612" cy="51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 dirty="0">
                <a:latin typeface="Times New Roman" pitchFamily="18" charset="0"/>
              </a:rPr>
              <a:t>          </a:t>
            </a:r>
            <a:r>
              <a:rPr lang="lt-LT" altLang="lt-LT" sz="2400" dirty="0">
                <a:latin typeface="Times New Roman" pitchFamily="18" charset="0"/>
              </a:rPr>
              <a:t>Skaičiuojame papildomąją regresiją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000" baseline="-25000" dirty="0">
                <a:latin typeface="Times New Roman" pitchFamily="18" charset="0"/>
              </a:rPr>
              <a:t>     </a:t>
            </a:r>
            <a:r>
              <a:rPr lang="en-US" altLang="lt-LT" sz="2000" dirty="0" err="1">
                <a:latin typeface="Times New Roman" pitchFamily="18" charset="0"/>
              </a:rPr>
              <a:t>e</a:t>
            </a:r>
            <a:r>
              <a:rPr lang="en-US" altLang="lt-LT" sz="2000" baseline="-25000" dirty="0" err="1">
                <a:latin typeface="Times New Roman" pitchFamily="18" charset="0"/>
              </a:rPr>
              <a:t>i</a:t>
            </a:r>
            <a:r>
              <a:rPr lang="en-US" altLang="lt-LT" sz="2000" dirty="0">
                <a:latin typeface="Times New Roman" pitchFamily="18" charset="0"/>
              </a:rPr>
              <a:t>= </a:t>
            </a:r>
            <a:r>
              <a:rPr lang="lt-LT" altLang="lt-LT" sz="2000" dirty="0">
                <a:latin typeface="Times New Roman" pitchFamily="18" charset="0"/>
              </a:rPr>
              <a:t>c</a:t>
            </a:r>
            <a:r>
              <a:rPr lang="en-US" altLang="lt-LT" sz="2000" baseline="-25000" dirty="0">
                <a:latin typeface="Times New Roman" pitchFamily="18" charset="0"/>
              </a:rPr>
              <a:t>0</a:t>
            </a:r>
            <a:r>
              <a:rPr lang="en-US" altLang="lt-LT" sz="2000" dirty="0">
                <a:latin typeface="Times New Roman" pitchFamily="18" charset="0"/>
              </a:rPr>
              <a:t> + </a:t>
            </a:r>
            <a:r>
              <a:rPr lang="lt-LT" altLang="lt-LT" sz="2000" dirty="0">
                <a:latin typeface="Times New Roman" pitchFamily="18" charset="0"/>
              </a:rPr>
              <a:t>c</a:t>
            </a:r>
            <a:r>
              <a:rPr lang="en-US" altLang="lt-LT" sz="2000" baseline="-25000" dirty="0">
                <a:latin typeface="Times New Roman" pitchFamily="18" charset="0"/>
              </a:rPr>
              <a:t>1</a:t>
            </a:r>
            <a:r>
              <a:rPr lang="lt-LT" altLang="lt-LT" sz="2000" dirty="0">
                <a:latin typeface="Times New Roman" pitchFamily="18" charset="0"/>
              </a:rPr>
              <a:t>e</a:t>
            </a:r>
            <a:r>
              <a:rPr lang="lt-LT" altLang="lt-LT" sz="2000" baseline="-25000" dirty="0">
                <a:latin typeface="Times New Roman" pitchFamily="18" charset="0"/>
              </a:rPr>
              <a:t>i-1</a:t>
            </a:r>
            <a:r>
              <a:rPr lang="lt-LT" altLang="lt-LT" sz="2000" dirty="0">
                <a:latin typeface="Times New Roman" pitchFamily="18" charset="0"/>
              </a:rPr>
              <a:t> +c</a:t>
            </a:r>
            <a:r>
              <a:rPr lang="lt-LT" altLang="lt-LT" sz="2000" baseline="-25000" dirty="0">
                <a:latin typeface="Times New Roman" pitchFamily="18" charset="0"/>
              </a:rPr>
              <a:t>2</a:t>
            </a:r>
            <a:r>
              <a:rPr lang="lt-LT" altLang="lt-LT" sz="2000" dirty="0">
                <a:latin typeface="Times New Roman" pitchFamily="18" charset="0"/>
              </a:rPr>
              <a:t>e</a:t>
            </a:r>
            <a:r>
              <a:rPr lang="lt-LT" altLang="lt-LT" sz="2000" baseline="-25000" dirty="0">
                <a:latin typeface="Times New Roman" pitchFamily="18" charset="0"/>
              </a:rPr>
              <a:t>i-2</a:t>
            </a:r>
            <a:r>
              <a:rPr lang="lt-LT" altLang="lt-LT" sz="2000" dirty="0">
                <a:latin typeface="Times New Roman" pitchFamily="18" charset="0"/>
              </a:rPr>
              <a:t> +c</a:t>
            </a:r>
            <a:r>
              <a:rPr lang="lt-LT" altLang="lt-LT" sz="2000" baseline="-25000" dirty="0">
                <a:latin typeface="Times New Roman" pitchFamily="18" charset="0"/>
              </a:rPr>
              <a:t>3</a:t>
            </a:r>
            <a:r>
              <a:rPr lang="lt-LT" altLang="lt-LT" sz="2000" dirty="0">
                <a:latin typeface="Times New Roman" pitchFamily="18" charset="0"/>
              </a:rPr>
              <a:t>e</a:t>
            </a:r>
            <a:r>
              <a:rPr lang="lt-LT" altLang="lt-LT" sz="2000" baseline="-25000" dirty="0">
                <a:latin typeface="Times New Roman" pitchFamily="18" charset="0"/>
              </a:rPr>
              <a:t>i-3</a:t>
            </a:r>
            <a:r>
              <a:rPr lang="lt-LT" altLang="lt-LT" sz="2000" dirty="0">
                <a:latin typeface="Times New Roman" pitchFamily="18" charset="0"/>
              </a:rPr>
              <a:t> +...</a:t>
            </a:r>
            <a:r>
              <a:rPr lang="lt-LT" altLang="lt-LT" sz="2000" dirty="0" err="1">
                <a:latin typeface="Times New Roman" pitchFamily="18" charset="0"/>
              </a:rPr>
              <a:t>c</a:t>
            </a:r>
            <a:r>
              <a:rPr lang="lt-LT" altLang="lt-LT" sz="2000" baseline="-25000" dirty="0" err="1">
                <a:latin typeface="Times New Roman" pitchFamily="18" charset="0"/>
              </a:rPr>
              <a:t>p</a:t>
            </a:r>
            <a:r>
              <a:rPr lang="lt-LT" altLang="lt-LT" sz="2000" dirty="0" err="1">
                <a:latin typeface="Times New Roman" pitchFamily="18" charset="0"/>
              </a:rPr>
              <a:t>e</a:t>
            </a:r>
            <a:r>
              <a:rPr lang="lt-LT" altLang="lt-LT" sz="2000" baseline="-25000" dirty="0" err="1">
                <a:latin typeface="Times New Roman" pitchFamily="18" charset="0"/>
              </a:rPr>
              <a:t>i-p</a:t>
            </a:r>
            <a:r>
              <a:rPr lang="lt-LT" altLang="lt-LT" sz="2000" dirty="0">
                <a:latin typeface="Times New Roman" pitchFamily="18" charset="0"/>
              </a:rPr>
              <a:t> +d</a:t>
            </a:r>
            <a:r>
              <a:rPr lang="lt-LT" altLang="lt-LT" sz="2000" baseline="-25000" dirty="0">
                <a:latin typeface="Times New Roman" pitchFamily="18" charset="0"/>
              </a:rPr>
              <a:t>1</a:t>
            </a:r>
            <a:r>
              <a:rPr lang="lt-LT" altLang="lt-LT" sz="2000" dirty="0">
                <a:latin typeface="Times New Roman" pitchFamily="18" charset="0"/>
              </a:rPr>
              <a:t>X</a:t>
            </a:r>
            <a:r>
              <a:rPr lang="en-US" altLang="lt-LT" sz="2000" baseline="-25000" dirty="0">
                <a:latin typeface="Times New Roman" pitchFamily="18" charset="0"/>
              </a:rPr>
              <a:t>1i </a:t>
            </a:r>
            <a:r>
              <a:rPr lang="en-US" altLang="lt-LT" sz="2000" dirty="0">
                <a:latin typeface="Times New Roman" pitchFamily="18" charset="0"/>
              </a:rPr>
              <a:t> + </a:t>
            </a:r>
            <a:r>
              <a:rPr lang="lt-LT" altLang="lt-LT" sz="2000" dirty="0">
                <a:latin typeface="Times New Roman" pitchFamily="18" charset="0"/>
              </a:rPr>
              <a:t>d</a:t>
            </a:r>
            <a:r>
              <a:rPr lang="en-US" altLang="lt-LT" sz="2000" baseline="-25000" dirty="0">
                <a:latin typeface="Times New Roman" pitchFamily="18" charset="0"/>
              </a:rPr>
              <a:t>2</a:t>
            </a:r>
            <a:r>
              <a:rPr lang="lt-LT" altLang="lt-LT" sz="2000" dirty="0">
                <a:latin typeface="Times New Roman" pitchFamily="18" charset="0"/>
              </a:rPr>
              <a:t>X</a:t>
            </a:r>
            <a:r>
              <a:rPr lang="en-US" altLang="lt-LT" sz="2000" baseline="-25000" dirty="0">
                <a:latin typeface="Times New Roman" pitchFamily="18" charset="0"/>
              </a:rPr>
              <a:t>2i </a:t>
            </a:r>
            <a:r>
              <a:rPr lang="en-US" altLang="lt-LT" sz="2000" dirty="0">
                <a:latin typeface="Times New Roman" pitchFamily="18" charset="0"/>
              </a:rPr>
              <a:t> +</a:t>
            </a:r>
            <a:r>
              <a:rPr lang="en-US" altLang="lt-LT" sz="2000" baseline="-25000" dirty="0">
                <a:latin typeface="Times New Roman" pitchFamily="18" charset="0"/>
              </a:rPr>
              <a:t>  </a:t>
            </a:r>
            <a:r>
              <a:rPr lang="lt-LT" altLang="lt-LT" sz="2000" dirty="0">
                <a:latin typeface="Times New Roman" pitchFamily="18" charset="0"/>
              </a:rPr>
              <a:t>d</a:t>
            </a:r>
            <a:r>
              <a:rPr lang="en-US" altLang="lt-LT" sz="2000" baseline="-25000" dirty="0">
                <a:latin typeface="Times New Roman" pitchFamily="18" charset="0"/>
              </a:rPr>
              <a:t>3</a:t>
            </a:r>
            <a:r>
              <a:rPr lang="lt-LT" altLang="lt-LT" sz="2000" dirty="0">
                <a:latin typeface="Times New Roman" pitchFamily="18" charset="0"/>
              </a:rPr>
              <a:t>X</a:t>
            </a:r>
            <a:r>
              <a:rPr lang="en-US" altLang="lt-LT" sz="2000" baseline="-25000" dirty="0">
                <a:latin typeface="Times New Roman" pitchFamily="18" charset="0"/>
              </a:rPr>
              <a:t>3i </a:t>
            </a:r>
            <a:r>
              <a:rPr lang="en-US" altLang="lt-LT" sz="2000" dirty="0">
                <a:latin typeface="Times New Roman" pitchFamily="18" charset="0"/>
              </a:rPr>
              <a:t>+</a:t>
            </a:r>
            <a:r>
              <a:rPr lang="lt-LT" altLang="lt-LT" sz="2000" dirty="0">
                <a:latin typeface="Times New Roman" pitchFamily="18" charset="0"/>
              </a:rPr>
              <a:t>..</a:t>
            </a:r>
            <a:r>
              <a:rPr lang="en-US" altLang="lt-LT" sz="2000" baseline="-25000" dirty="0">
                <a:latin typeface="Times New Roman" pitchFamily="18" charset="0"/>
              </a:rPr>
              <a:t>.</a:t>
            </a:r>
            <a:r>
              <a:rPr lang="lt-LT" altLang="lt-LT" sz="2000" dirty="0">
                <a:latin typeface="Times New Roman" pitchFamily="18" charset="0"/>
              </a:rPr>
              <a:t>d</a:t>
            </a:r>
            <a:r>
              <a:rPr lang="en-US" altLang="lt-LT" sz="2000" baseline="-25000" dirty="0">
                <a:latin typeface="Times New Roman" pitchFamily="18" charset="0"/>
              </a:rPr>
              <a:t>k</a:t>
            </a:r>
            <a:r>
              <a:rPr lang="lt-LT" altLang="lt-LT" sz="2000" dirty="0">
                <a:latin typeface="Times New Roman" pitchFamily="18" charset="0"/>
              </a:rPr>
              <a:t>X</a:t>
            </a:r>
            <a:r>
              <a:rPr lang="en-US" altLang="lt-LT" sz="2000" baseline="-25000" dirty="0" err="1">
                <a:latin typeface="Times New Roman" pitchFamily="18" charset="0"/>
              </a:rPr>
              <a:t>ki</a:t>
            </a:r>
            <a:r>
              <a:rPr lang="en-US" altLang="lt-LT" sz="2000" baseline="-25000" dirty="0">
                <a:latin typeface="Times New Roman" pitchFamily="18" charset="0"/>
              </a:rPr>
              <a:t>  </a:t>
            </a:r>
            <a:r>
              <a:rPr lang="en-US" altLang="lt-LT" sz="2000" dirty="0">
                <a:latin typeface="Times New Roman" pitchFamily="18" charset="0"/>
              </a:rPr>
              <a:t>+ </a:t>
            </a:r>
            <a:r>
              <a:rPr lang="lt-LT" altLang="lt-LT" sz="2000" dirty="0">
                <a:latin typeface="Times New Roman" pitchFamily="18" charset="0"/>
              </a:rPr>
              <a:t>u</a:t>
            </a:r>
            <a:r>
              <a:rPr lang="en-US" altLang="lt-LT" sz="2000" baseline="-25000" dirty="0" err="1">
                <a:latin typeface="Times New Roman" pitchFamily="18" charset="0"/>
              </a:rPr>
              <a:t>i</a:t>
            </a:r>
            <a:r>
              <a:rPr lang="en-US" altLang="lt-LT" sz="2000" baseline="-25000" dirty="0">
                <a:latin typeface="Times New Roman" pitchFamily="18" charset="0"/>
              </a:rPr>
              <a:t>   </a:t>
            </a:r>
            <a:r>
              <a:rPr lang="en-US" altLang="lt-LT" sz="2400" baseline="30000" dirty="0">
                <a:latin typeface="Times New Roman" pitchFamily="18" charset="0"/>
              </a:rPr>
              <a:t>p</a:t>
            </a:r>
            <a:r>
              <a:rPr lang="en-US" altLang="lt-LT" sz="2400" dirty="0">
                <a:latin typeface="Times New Roman" pitchFamily="18" charset="0"/>
              </a:rPr>
              <a:t>R</a:t>
            </a:r>
            <a:r>
              <a:rPr lang="en-US" altLang="lt-LT" sz="2400" baseline="30000" dirty="0">
                <a:latin typeface="Times New Roman" pitchFamily="18" charset="0"/>
              </a:rPr>
              <a:t>2</a:t>
            </a:r>
            <a:endParaRPr lang="en-US" altLang="lt-LT" sz="2000" baseline="-250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 dirty="0">
                <a:latin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</a:rPr>
              <a:t>Testo</a:t>
            </a:r>
            <a:r>
              <a:rPr lang="en-US" altLang="lt-LT" sz="2400" dirty="0">
                <a:latin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</a:rPr>
              <a:t>statistika</a:t>
            </a:r>
            <a:r>
              <a:rPr lang="en-US" altLang="lt-LT" sz="2400" dirty="0">
                <a:latin typeface="Times New Roman" pitchFamily="18" charset="0"/>
              </a:rPr>
              <a:t>:              BG= </a:t>
            </a:r>
            <a:r>
              <a:rPr lang="lt-LT" altLang="lt-LT" sz="2400" dirty="0">
                <a:latin typeface="Times New Roman" pitchFamily="18" charset="0"/>
              </a:rPr>
              <a:t>(</a:t>
            </a:r>
            <a:r>
              <a:rPr lang="en-US" altLang="lt-LT" sz="2400" dirty="0">
                <a:latin typeface="Times New Roman" pitchFamily="18" charset="0"/>
              </a:rPr>
              <a:t>n</a:t>
            </a:r>
            <a:r>
              <a:rPr lang="lt-LT" altLang="lt-LT" sz="2400" dirty="0">
                <a:latin typeface="Times New Roman" pitchFamily="18" charset="0"/>
              </a:rPr>
              <a:t>-p)</a:t>
            </a:r>
            <a:r>
              <a:rPr lang="en-US" altLang="lt-LT" sz="900" dirty="0">
                <a:latin typeface="Times New Roman" pitchFamily="18" charset="0"/>
              </a:rPr>
              <a:t>*</a:t>
            </a:r>
            <a:r>
              <a:rPr lang="en-US" altLang="lt-LT" sz="2400" dirty="0">
                <a:latin typeface="Times New Roman" pitchFamily="18" charset="0"/>
              </a:rPr>
              <a:t> </a:t>
            </a:r>
            <a:r>
              <a:rPr lang="en-US" altLang="lt-LT" sz="2400" baseline="30000" dirty="0">
                <a:latin typeface="Times New Roman" pitchFamily="18" charset="0"/>
              </a:rPr>
              <a:t>p</a:t>
            </a:r>
            <a:r>
              <a:rPr lang="en-US" altLang="lt-LT" sz="2400" dirty="0">
                <a:latin typeface="Times New Roman" pitchFamily="18" charset="0"/>
              </a:rPr>
              <a:t>R</a:t>
            </a:r>
            <a:r>
              <a:rPr lang="en-US" altLang="lt-LT" sz="2400" baseline="30000" dirty="0">
                <a:latin typeface="Times New Roman" pitchFamily="18" charset="0"/>
              </a:rPr>
              <a:t>2 </a:t>
            </a:r>
            <a:r>
              <a:rPr lang="en-US" altLang="lt-LT" sz="2400" baseline="30000" dirty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altLang="lt-LT" sz="2400" baseline="30000" dirty="0">
                <a:latin typeface="Times New Roman" pitchFamily="18" charset="0"/>
              </a:rPr>
              <a:t> </a:t>
            </a:r>
            <a:r>
              <a:rPr lang="el-GR" altLang="lt-L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lt-LT" sz="3200" dirty="0"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altLang="lt-LT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lt-LT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lt-LT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lt-LT" sz="32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lt-LT" sz="3200" baseline="30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lt-LT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 dirty="0" err="1">
                <a:latin typeface="+mj-lt"/>
                <a:cs typeface="Times New Roman" pitchFamily="18" charset="0"/>
              </a:rPr>
              <a:t>Jeigu</a:t>
            </a:r>
            <a:r>
              <a:rPr lang="en-US" altLang="lt-LT" sz="2400" dirty="0">
                <a:latin typeface="Times New Roman" pitchFamily="18" charset="0"/>
                <a:cs typeface="Times New Roman" pitchFamily="18" charset="0"/>
              </a:rPr>
              <a:t> BG &lt; </a:t>
            </a:r>
            <a:r>
              <a:rPr lang="el-GR" altLang="lt-LT" sz="3200" dirty="0"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altLang="lt-LT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lt-LT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lt-LT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lt-LT" sz="32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lt-LT" sz="3200" baseline="30000" dirty="0"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altLang="lt-LT" sz="2400" dirty="0" err="1">
                <a:latin typeface="Times New Roman" pitchFamily="18" charset="0"/>
                <a:cs typeface="Times New Roman" pitchFamily="18" charset="0"/>
              </a:rPr>
              <a:t>tuomet</a:t>
            </a:r>
            <a:r>
              <a:rPr lang="en-US" altLang="lt-L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  <a:cs typeface="Times New Roman" pitchFamily="18" charset="0"/>
              </a:rPr>
              <a:t>negalime</a:t>
            </a:r>
            <a:r>
              <a:rPr lang="en-US" altLang="lt-L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  <a:cs typeface="Times New Roman" pitchFamily="18" charset="0"/>
              </a:rPr>
              <a:t>atmesti</a:t>
            </a:r>
            <a:r>
              <a:rPr lang="en-US" altLang="lt-LT" sz="32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2400" dirty="0">
                <a:latin typeface="Times New Roman" pitchFamily="18" charset="0"/>
              </a:rPr>
              <a:t>H</a:t>
            </a:r>
            <a:r>
              <a:rPr lang="lt-LT" altLang="lt-LT" sz="2400" baseline="-25000" dirty="0">
                <a:latin typeface="Times New Roman" pitchFamily="18" charset="0"/>
              </a:rPr>
              <a:t>0</a:t>
            </a:r>
            <a:r>
              <a:rPr lang="en-US" altLang="lt-LT" sz="2400" baseline="-25000" dirty="0">
                <a:latin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</a:rPr>
              <a:t>t.y</a:t>
            </a:r>
            <a:r>
              <a:rPr lang="en-US" altLang="lt-LT" sz="2400" dirty="0">
                <a:latin typeface="Times New Roman" pitchFamily="18" charset="0"/>
              </a:rPr>
              <a:t>.,</a:t>
            </a:r>
            <a:r>
              <a:rPr lang="en-US" altLang="lt-LT" sz="2400" baseline="-25000" dirty="0">
                <a:latin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</a:rPr>
              <a:t>autokoreliacijos</a:t>
            </a:r>
            <a:r>
              <a:rPr lang="en-US" altLang="lt-LT" sz="2400" dirty="0">
                <a:latin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</a:rPr>
              <a:t>jokios</a:t>
            </a:r>
            <a:r>
              <a:rPr lang="en-US" altLang="lt-LT" sz="2400" dirty="0">
                <a:latin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</a:rPr>
              <a:t>eil</a:t>
            </a:r>
            <a:r>
              <a:rPr lang="lt-LT" altLang="lt-LT" sz="2400" dirty="0">
                <a:latin typeface="Times New Roman" pitchFamily="18" charset="0"/>
              </a:rPr>
              <a:t>ė</a:t>
            </a:r>
            <a:r>
              <a:rPr lang="en-US" altLang="lt-LT" sz="2400" dirty="0">
                <a:latin typeface="Times New Roman" pitchFamily="18" charset="0"/>
              </a:rPr>
              <a:t>s n</a:t>
            </a:r>
            <a:r>
              <a:rPr lang="lt-LT" altLang="lt-LT" sz="2400" dirty="0" err="1">
                <a:latin typeface="Times New Roman" pitchFamily="18" charset="0"/>
              </a:rPr>
              <a:t>ėra</a:t>
            </a:r>
            <a:endParaRPr lang="en-US" altLang="lt-L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 dirty="0" err="1">
                <a:latin typeface="Times New Roman" pitchFamily="18" charset="0"/>
                <a:cs typeface="Times New Roman" pitchFamily="18" charset="0"/>
              </a:rPr>
              <a:t>Jeigu</a:t>
            </a:r>
            <a:r>
              <a:rPr lang="en-US" altLang="lt-LT" sz="2400" dirty="0">
                <a:latin typeface="Times New Roman" pitchFamily="18" charset="0"/>
                <a:cs typeface="Times New Roman" pitchFamily="18" charset="0"/>
              </a:rPr>
              <a:t> BG </a:t>
            </a:r>
            <a:r>
              <a:rPr lang="lt-LT" altLang="lt-LT" sz="2400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altLang="lt-L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lt-LT" sz="3200" dirty="0"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altLang="lt-LT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lt-LT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lt-LT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lt-LT" sz="32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lt-LT" sz="3200" baseline="30000" dirty="0"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altLang="lt-LT" sz="2400" dirty="0" err="1">
                <a:latin typeface="Times New Roman" pitchFamily="18" charset="0"/>
                <a:cs typeface="Times New Roman" pitchFamily="18" charset="0"/>
              </a:rPr>
              <a:t>tuomet</a:t>
            </a:r>
            <a:r>
              <a:rPr lang="en-US" altLang="lt-LT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lt-LT" sz="2400" dirty="0" err="1">
                <a:latin typeface="Times New Roman" pitchFamily="18" charset="0"/>
                <a:cs typeface="Times New Roman" pitchFamily="18" charset="0"/>
              </a:rPr>
              <a:t>atme</a:t>
            </a:r>
            <a:r>
              <a:rPr lang="lt-LT" altLang="lt-LT" sz="2400" dirty="0">
                <a:latin typeface="Times New Roman" pitchFamily="18" charset="0"/>
                <a:cs typeface="Times New Roman" pitchFamily="18" charset="0"/>
              </a:rPr>
              <a:t>tame </a:t>
            </a:r>
            <a:r>
              <a:rPr lang="en-US" altLang="lt-LT" sz="32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2400" dirty="0">
                <a:latin typeface="Times New Roman" pitchFamily="18" charset="0"/>
              </a:rPr>
              <a:t>H</a:t>
            </a:r>
            <a:r>
              <a:rPr lang="lt-LT" altLang="lt-LT" sz="2400" baseline="-25000" dirty="0">
                <a:latin typeface="Times New Roman" pitchFamily="18" charset="0"/>
              </a:rPr>
              <a:t>0</a:t>
            </a:r>
            <a:r>
              <a:rPr lang="en-US" altLang="lt-LT" sz="2400" baseline="-25000" dirty="0">
                <a:latin typeface="Times New Roman" pitchFamily="18" charset="0"/>
              </a:rPr>
              <a:t> </a:t>
            </a:r>
            <a:r>
              <a:rPr lang="lt-LT" altLang="lt-LT" sz="2400" baseline="-25000" dirty="0">
                <a:latin typeface="Times New Roman" pitchFamily="18" charset="0"/>
              </a:rPr>
              <a:t> </a:t>
            </a:r>
            <a:r>
              <a:rPr lang="en-US" altLang="lt-LT" sz="2400" dirty="0" err="1">
                <a:latin typeface="Times New Roman" pitchFamily="18" charset="0"/>
              </a:rPr>
              <a:t>t.y</a:t>
            </a:r>
            <a:r>
              <a:rPr lang="en-US" altLang="lt-LT" sz="2400" dirty="0">
                <a:latin typeface="Times New Roman" pitchFamily="18" charset="0"/>
              </a:rPr>
              <a:t>.,</a:t>
            </a:r>
            <a:r>
              <a:rPr lang="en-US" altLang="lt-LT" sz="2400" baseline="-25000" dirty="0">
                <a:latin typeface="Times New Roman" pitchFamily="18" charset="0"/>
              </a:rPr>
              <a:t> </a:t>
            </a:r>
            <a:r>
              <a:rPr lang="lt-LT" altLang="lt-LT" sz="2400" dirty="0">
                <a:latin typeface="Times New Roman" pitchFamily="18" charset="0"/>
              </a:rPr>
              <a:t>regresija pasižymi</a:t>
            </a:r>
            <a:r>
              <a:rPr lang="lt-LT" altLang="lt-LT" sz="2400" baseline="-25000" dirty="0">
                <a:latin typeface="Times New Roman" pitchFamily="18" charset="0"/>
              </a:rPr>
              <a:t> </a:t>
            </a:r>
            <a:r>
              <a:rPr lang="lt-LT" altLang="lt-LT" sz="2400" dirty="0">
                <a:latin typeface="Times New Roman" pitchFamily="18" charset="0"/>
              </a:rPr>
              <a:t>paklaidų </a:t>
            </a:r>
            <a:r>
              <a:rPr lang="en-US" altLang="lt-LT" sz="2400" dirty="0" err="1">
                <a:latin typeface="Times New Roman" pitchFamily="18" charset="0"/>
              </a:rPr>
              <a:t>autokoreliacij</a:t>
            </a:r>
            <a:r>
              <a:rPr lang="lt-LT" altLang="lt-LT" sz="2400" dirty="0">
                <a:latin typeface="Times New Roman" pitchFamily="18" charset="0"/>
              </a:rPr>
              <a:t>a s- eilės ( reikšminga t </a:t>
            </a:r>
            <a:r>
              <a:rPr lang="lt-LT" altLang="lt-LT" sz="2400" dirty="0" err="1">
                <a:latin typeface="Times New Roman" pitchFamily="18" charset="0"/>
              </a:rPr>
              <a:t>stat</a:t>
            </a:r>
            <a:r>
              <a:rPr lang="lt-LT" altLang="lt-LT" sz="2400" dirty="0">
                <a:latin typeface="Times New Roman" pitchFamily="18" charset="0"/>
              </a:rPr>
              <a:t>.) </a:t>
            </a:r>
            <a:endParaRPr lang="en-US" altLang="lt-L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l-GR" altLang="lt-L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400" dirty="0">
                <a:latin typeface="Times New Roman" pitchFamily="18" charset="0"/>
              </a:rPr>
              <a:t> </a:t>
            </a:r>
            <a:endParaRPr lang="en-US" altLang="lt-LT" sz="2400" dirty="0">
              <a:latin typeface="Times New Roman" pitchFamily="18" charset="0"/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1116013" y="2205038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400" dirty="0">
                <a:latin typeface="+mj-lt"/>
              </a:rPr>
              <a:t>H</a:t>
            </a:r>
            <a:r>
              <a:rPr lang="en-US" altLang="lt-LT" sz="2400" baseline="-25000" dirty="0">
                <a:latin typeface="+mj-lt"/>
              </a:rPr>
              <a:t>A </a:t>
            </a:r>
            <a:r>
              <a:rPr lang="en-US" altLang="lt-LT" sz="2400" dirty="0">
                <a:latin typeface="+mj-lt"/>
              </a:rPr>
              <a:t> bent </a:t>
            </a:r>
            <a:r>
              <a:rPr lang="en-US" altLang="lt-LT" sz="2400" dirty="0" err="1">
                <a:latin typeface="+mj-lt"/>
              </a:rPr>
              <a:t>vienas</a:t>
            </a:r>
            <a:r>
              <a:rPr lang="en-US" altLang="lt-LT" sz="2400" dirty="0">
                <a:latin typeface="+mj-lt"/>
              </a:rPr>
              <a:t> </a:t>
            </a:r>
            <a:r>
              <a:rPr lang="en-US" altLang="lt-LT" sz="2400" dirty="0" err="1">
                <a:latin typeface="+mj-lt"/>
              </a:rPr>
              <a:t>ir</a:t>
            </a:r>
            <a:r>
              <a:rPr lang="en-US" altLang="lt-LT" sz="2400" dirty="0">
                <a:latin typeface="+mj-lt"/>
              </a:rPr>
              <a:t> </a:t>
            </a:r>
            <a:r>
              <a:rPr lang="en-US" altLang="lt-LT" sz="2400" dirty="0" err="1">
                <a:latin typeface="+mj-lt"/>
              </a:rPr>
              <a:t>c</a:t>
            </a:r>
            <a:r>
              <a:rPr lang="en-US" altLang="lt-LT" sz="2400" baseline="-25000" dirty="0" err="1">
                <a:latin typeface="+mj-lt"/>
              </a:rPr>
              <a:t>j</a:t>
            </a:r>
            <a:r>
              <a:rPr lang="en-US" altLang="lt-LT" sz="2400" dirty="0">
                <a:latin typeface="+mj-lt"/>
              </a:rPr>
              <a:t> </a:t>
            </a:r>
            <a:r>
              <a:rPr lang="en-US" altLang="lt-LT" sz="2400" dirty="0">
                <a:latin typeface="+mj-lt"/>
                <a:cs typeface="Times New Roman" pitchFamily="18" charset="0"/>
              </a:rPr>
              <a:t>≠0  </a:t>
            </a:r>
            <a:r>
              <a:rPr lang="en-US" altLang="lt-LT" sz="2400" dirty="0" err="1">
                <a:latin typeface="+mj-lt"/>
                <a:cs typeface="Times New Roman" pitchFamily="18" charset="0"/>
              </a:rPr>
              <a:t>autokoreliacija</a:t>
            </a:r>
            <a:r>
              <a:rPr lang="en-US" altLang="lt-LT" sz="2400" dirty="0">
                <a:latin typeface="+mj-lt"/>
                <a:cs typeface="Times New Roman" pitchFamily="18" charset="0"/>
              </a:rPr>
              <a:t> </a:t>
            </a:r>
            <a:r>
              <a:rPr lang="en-US" altLang="lt-LT" sz="2400" dirty="0" err="1">
                <a:latin typeface="+mj-lt"/>
                <a:cs typeface="Times New Roman" pitchFamily="18" charset="0"/>
              </a:rPr>
              <a:t>yra</a:t>
            </a:r>
            <a:r>
              <a:rPr lang="en-US" altLang="lt-LT" sz="2400" dirty="0">
                <a:latin typeface="+mj-lt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71776" y="623779"/>
            <a:ext cx="64940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36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Klasikinės</a:t>
            </a:r>
            <a:r>
              <a:rPr lang="en-US" altLang="lt-LT" sz="360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altLang="lt-LT" sz="36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regresijos</a:t>
            </a:r>
            <a:r>
              <a:rPr lang="en-US" altLang="lt-LT" sz="360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altLang="lt-LT" sz="3600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prielaidos</a:t>
            </a:r>
            <a:endParaRPr lang="en-US" altLang="lt-LT" sz="3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828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lt-LT" sz="1800">
              <a:latin typeface="Times New Roman" pitchFamily="18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28613" y="1438275"/>
          <a:ext cx="8247062" cy="540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cument" r:id="rId3" imgW="6260553" imgH="4115560" progId="Word.Document.8">
                  <p:embed/>
                </p:oleObj>
              </mc:Choice>
              <mc:Fallback>
                <p:oleObj name="Document" r:id="rId3" imgW="6260553" imgH="41155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1438275"/>
                        <a:ext cx="8247062" cy="540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01625"/>
            <a:ext cx="7640637" cy="1143000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dirty="0" smtClean="0">
                <a:solidFill>
                  <a:schemeClr val="accent6">
                    <a:lumMod val="50000"/>
                  </a:schemeClr>
                </a:solidFill>
              </a:rPr>
              <a:t>Autokoreliacijos problemos sprendimo būdai</a:t>
            </a:r>
            <a:endParaRPr lang="en-US" altLang="lt-LT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7620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altLang="lt-LT" sz="2400" dirty="0" smtClean="0">
                <a:latin typeface="+mj-lt"/>
              </a:rPr>
              <a:t>  </a:t>
            </a:r>
            <a:r>
              <a:rPr lang="en-US" altLang="lt-LT" sz="2400" b="1" dirty="0" err="1" smtClean="0">
                <a:latin typeface="+mj-lt"/>
              </a:rPr>
              <a:t>Įtraukti</a:t>
            </a:r>
            <a:r>
              <a:rPr lang="en-US" altLang="lt-LT" sz="2400" b="1" dirty="0" smtClean="0">
                <a:latin typeface="+mj-lt"/>
              </a:rPr>
              <a:t> </a:t>
            </a:r>
            <a:r>
              <a:rPr lang="en-US" altLang="lt-LT" sz="2400" b="1" dirty="0" err="1" smtClean="0">
                <a:latin typeface="+mj-lt"/>
              </a:rPr>
              <a:t>naujus</a:t>
            </a:r>
            <a:r>
              <a:rPr lang="en-US" altLang="lt-LT" sz="2400" b="1" dirty="0" smtClean="0">
                <a:latin typeface="+mj-lt"/>
              </a:rPr>
              <a:t> </a:t>
            </a:r>
            <a:r>
              <a:rPr lang="en-US" altLang="lt-LT" sz="2400" b="1" dirty="0" err="1" smtClean="0">
                <a:latin typeface="+mj-lt"/>
              </a:rPr>
              <a:t>veiksnius</a:t>
            </a:r>
            <a:r>
              <a:rPr lang="en-US" altLang="lt-LT" sz="2400" b="1" dirty="0" smtClean="0">
                <a:latin typeface="+mj-lt"/>
              </a:rPr>
              <a:t> </a:t>
            </a:r>
            <a:r>
              <a:rPr lang="lt-LT" altLang="lt-LT" sz="2400" b="1" dirty="0" smtClean="0">
                <a:latin typeface="+mj-lt"/>
              </a:rPr>
              <a:t>į regresijos lygtį:</a:t>
            </a:r>
            <a:endParaRPr lang="en-US" altLang="lt-LT" sz="2400" b="1" dirty="0" smtClean="0">
              <a:latin typeface="+mj-lt"/>
            </a:endParaRP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altLang="lt-LT" sz="2400" dirty="0" err="1" smtClean="0">
                <a:latin typeface="+mj-lt"/>
              </a:rPr>
              <a:t>laiko</a:t>
            </a:r>
            <a:r>
              <a:rPr lang="en-US" altLang="lt-LT" sz="2400" dirty="0" smtClean="0">
                <a:latin typeface="+mj-lt"/>
              </a:rPr>
              <a:t> </a:t>
            </a:r>
            <a:r>
              <a:rPr lang="en-US" altLang="lt-LT" sz="2400" dirty="0" err="1" smtClean="0">
                <a:latin typeface="+mj-lt"/>
              </a:rPr>
              <a:t>veiksnys</a:t>
            </a:r>
            <a:r>
              <a:rPr lang="lt-LT" altLang="lt-LT" sz="2400" dirty="0" smtClean="0">
                <a:latin typeface="+mj-lt"/>
              </a:rPr>
              <a:t> (t=1;T) : </a:t>
            </a:r>
            <a:r>
              <a:rPr lang="lt-LT" altLang="lt-LT" sz="2400" dirty="0" err="1" smtClean="0">
                <a:latin typeface="+mj-lt"/>
              </a:rPr>
              <a:t>Y</a:t>
            </a:r>
            <a:r>
              <a:rPr lang="lt-LT" altLang="lt-LT" sz="2400" baseline="-25000" dirty="0" err="1" smtClean="0">
                <a:latin typeface="+mj-lt"/>
              </a:rPr>
              <a:t>i</a:t>
            </a:r>
            <a:r>
              <a:rPr lang="en-US" altLang="lt-LT" sz="2400" dirty="0" smtClean="0">
                <a:latin typeface="+mj-lt"/>
              </a:rPr>
              <a:t>= b</a:t>
            </a:r>
            <a:r>
              <a:rPr lang="en-US" altLang="lt-LT" sz="2400" baseline="-25000" dirty="0" smtClean="0">
                <a:latin typeface="+mj-lt"/>
              </a:rPr>
              <a:t>0</a:t>
            </a:r>
            <a:r>
              <a:rPr lang="en-US" altLang="lt-LT" sz="2400" dirty="0" smtClean="0">
                <a:latin typeface="+mj-lt"/>
              </a:rPr>
              <a:t>+</a:t>
            </a:r>
            <a:r>
              <a:rPr lang="en-US" altLang="lt-LT" sz="2400" dirty="0" smtClean="0">
                <a:solidFill>
                  <a:srgbClr val="FF0000"/>
                </a:solidFill>
                <a:latin typeface="+mj-lt"/>
              </a:rPr>
              <a:t>b</a:t>
            </a:r>
            <a:r>
              <a:rPr lang="lt-LT" altLang="lt-LT" sz="2400" baseline="-25000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lt-LT" altLang="lt-LT" sz="2400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lt-LT" altLang="lt-LT" sz="2400" baseline="-25000" dirty="0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lt-LT" altLang="lt-LT" sz="2400" dirty="0" smtClean="0">
                <a:solidFill>
                  <a:srgbClr val="FF0000"/>
                </a:solidFill>
                <a:latin typeface="+mj-lt"/>
              </a:rPr>
              <a:t>+</a:t>
            </a:r>
            <a:r>
              <a:rPr lang="en-US" altLang="lt-LT" sz="2400" dirty="0" smtClean="0">
                <a:latin typeface="+mj-lt"/>
              </a:rPr>
              <a:t>b</a:t>
            </a:r>
            <a:r>
              <a:rPr lang="lt-LT" altLang="lt-LT" sz="2400" baseline="-25000" dirty="0" smtClean="0">
                <a:latin typeface="+mj-lt"/>
              </a:rPr>
              <a:t>2</a:t>
            </a:r>
            <a:r>
              <a:rPr lang="lt-LT" altLang="lt-LT" sz="2400" dirty="0" smtClean="0">
                <a:latin typeface="+mj-lt"/>
              </a:rPr>
              <a:t>X</a:t>
            </a:r>
            <a:r>
              <a:rPr lang="lt-LT" altLang="lt-LT" sz="2400" baseline="-25000" dirty="0" smtClean="0">
                <a:latin typeface="+mj-lt"/>
              </a:rPr>
              <a:t>1</a:t>
            </a:r>
            <a:r>
              <a:rPr lang="en-US" altLang="lt-LT" sz="2400" baseline="-25000" dirty="0" err="1" smtClean="0">
                <a:latin typeface="+mj-lt"/>
              </a:rPr>
              <a:t>i</a:t>
            </a:r>
            <a:r>
              <a:rPr lang="en-US" altLang="lt-LT" sz="2400" baseline="-25000" dirty="0" smtClean="0">
                <a:latin typeface="+mj-lt"/>
              </a:rPr>
              <a:t> </a:t>
            </a:r>
            <a:r>
              <a:rPr lang="en-US" altLang="lt-LT" sz="2400" dirty="0" smtClean="0">
                <a:latin typeface="+mj-lt"/>
              </a:rPr>
              <a:t>+.</a:t>
            </a:r>
            <a:r>
              <a:rPr lang="lt-LT" altLang="lt-LT" sz="2400" dirty="0" smtClean="0">
                <a:latin typeface="+mj-lt"/>
              </a:rPr>
              <a:t>..</a:t>
            </a:r>
            <a:r>
              <a:rPr lang="en-US" altLang="lt-LT" sz="2400" baseline="-25000" dirty="0" smtClean="0">
                <a:latin typeface="+mj-lt"/>
              </a:rPr>
              <a:t>.</a:t>
            </a:r>
            <a:r>
              <a:rPr lang="en-US" altLang="lt-LT" sz="2400" dirty="0" err="1" smtClean="0">
                <a:latin typeface="+mj-lt"/>
              </a:rPr>
              <a:t>b</a:t>
            </a:r>
            <a:r>
              <a:rPr lang="en-US" altLang="lt-LT" sz="2400" baseline="-25000" dirty="0" err="1" smtClean="0">
                <a:latin typeface="+mj-lt"/>
              </a:rPr>
              <a:t>k</a:t>
            </a:r>
            <a:r>
              <a:rPr lang="lt-LT" altLang="lt-LT" sz="2400" dirty="0" smtClean="0">
                <a:latin typeface="+mj-lt"/>
              </a:rPr>
              <a:t>X</a:t>
            </a:r>
            <a:r>
              <a:rPr lang="en-US" altLang="lt-LT" sz="2400" baseline="-25000" dirty="0" err="1" smtClean="0">
                <a:latin typeface="+mj-lt"/>
              </a:rPr>
              <a:t>ki</a:t>
            </a:r>
            <a:r>
              <a:rPr lang="en-US" altLang="lt-LT" sz="2400" baseline="-25000" dirty="0" smtClean="0">
                <a:latin typeface="+mj-lt"/>
              </a:rPr>
              <a:t> </a:t>
            </a:r>
            <a:r>
              <a:rPr lang="en-US" altLang="lt-LT" sz="2400" dirty="0" smtClean="0">
                <a:latin typeface="+mj-lt"/>
              </a:rPr>
              <a:t>+</a:t>
            </a:r>
            <a:r>
              <a:rPr lang="en-US" altLang="lt-LT" sz="2400" dirty="0" err="1" smtClean="0">
                <a:latin typeface="+mj-lt"/>
              </a:rPr>
              <a:t>e</a:t>
            </a:r>
            <a:r>
              <a:rPr lang="en-US" altLang="lt-LT" sz="2400" baseline="-25000" dirty="0" err="1" smtClean="0">
                <a:latin typeface="+mj-lt"/>
              </a:rPr>
              <a:t>i</a:t>
            </a:r>
            <a:endParaRPr lang="en-US" altLang="lt-LT" sz="2400" baseline="-25000" dirty="0" smtClean="0">
              <a:latin typeface="+mj-lt"/>
            </a:endParaRPr>
          </a:p>
          <a:p>
            <a:pPr marL="62865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lt-LT" sz="2400" dirty="0" err="1" smtClean="0">
                <a:latin typeface="+mj-lt"/>
              </a:rPr>
              <a:t>vėluojantis</a:t>
            </a:r>
            <a:r>
              <a:rPr lang="en-US" altLang="lt-LT" sz="2400" dirty="0" smtClean="0">
                <a:latin typeface="+mj-lt"/>
              </a:rPr>
              <a:t> </a:t>
            </a:r>
            <a:r>
              <a:rPr lang="en-US" altLang="lt-LT" sz="2400" dirty="0" err="1" smtClean="0">
                <a:latin typeface="+mj-lt"/>
              </a:rPr>
              <a:t>priklausomas</a:t>
            </a:r>
            <a:r>
              <a:rPr lang="en-US" altLang="lt-LT" sz="2400" dirty="0" smtClean="0">
                <a:latin typeface="+mj-lt"/>
              </a:rPr>
              <a:t> </a:t>
            </a:r>
            <a:r>
              <a:rPr lang="en-US" altLang="lt-LT" sz="2400" dirty="0" err="1" smtClean="0">
                <a:latin typeface="+mj-lt"/>
              </a:rPr>
              <a:t>kintamasis</a:t>
            </a:r>
            <a:r>
              <a:rPr lang="lt-LT" altLang="lt-LT" sz="2400" dirty="0" smtClean="0">
                <a:latin typeface="+mj-lt"/>
              </a:rPr>
              <a:t>:</a:t>
            </a:r>
          </a:p>
          <a:p>
            <a:pPr marL="62865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lt-LT" altLang="lt-LT" sz="2400" dirty="0" err="1" smtClean="0">
                <a:latin typeface="+mj-lt"/>
              </a:rPr>
              <a:t>Y</a:t>
            </a:r>
            <a:r>
              <a:rPr lang="lt-LT" altLang="lt-LT" sz="2400" baseline="-25000" dirty="0" err="1" smtClean="0">
                <a:latin typeface="+mj-lt"/>
              </a:rPr>
              <a:t>i</a:t>
            </a:r>
            <a:r>
              <a:rPr lang="en-US" altLang="lt-LT" sz="2400" dirty="0" smtClean="0">
                <a:latin typeface="+mj-lt"/>
              </a:rPr>
              <a:t>= b</a:t>
            </a:r>
            <a:r>
              <a:rPr lang="en-US" altLang="lt-LT" sz="2400" baseline="-25000" dirty="0" smtClean="0">
                <a:latin typeface="+mj-lt"/>
              </a:rPr>
              <a:t>0</a:t>
            </a:r>
            <a:r>
              <a:rPr lang="en-US" altLang="lt-LT" sz="2400" dirty="0" smtClean="0">
                <a:latin typeface="+mj-lt"/>
              </a:rPr>
              <a:t> + b</a:t>
            </a:r>
            <a:r>
              <a:rPr lang="lt-LT" altLang="lt-LT" sz="2400" baseline="-25000" dirty="0" smtClean="0">
                <a:latin typeface="+mj-lt"/>
              </a:rPr>
              <a:t>1</a:t>
            </a:r>
            <a:r>
              <a:rPr lang="lt-LT" altLang="lt-LT" sz="2400" dirty="0" smtClean="0">
                <a:latin typeface="+mj-lt"/>
              </a:rPr>
              <a:t>X</a:t>
            </a:r>
            <a:r>
              <a:rPr lang="lt-LT" altLang="lt-LT" sz="2400" baseline="-25000" dirty="0" smtClean="0">
                <a:latin typeface="+mj-lt"/>
              </a:rPr>
              <a:t>1</a:t>
            </a:r>
            <a:r>
              <a:rPr lang="en-US" altLang="lt-LT" sz="2400" baseline="-25000" dirty="0" err="1" smtClean="0">
                <a:latin typeface="+mj-lt"/>
              </a:rPr>
              <a:t>i</a:t>
            </a:r>
            <a:r>
              <a:rPr lang="en-US" altLang="lt-LT" sz="2400" baseline="-25000" dirty="0" smtClean="0">
                <a:latin typeface="+mj-lt"/>
              </a:rPr>
              <a:t> </a:t>
            </a:r>
            <a:r>
              <a:rPr lang="en-US" altLang="lt-LT" sz="2400" dirty="0" smtClean="0">
                <a:latin typeface="+mj-lt"/>
              </a:rPr>
              <a:t>+ b</a:t>
            </a:r>
            <a:r>
              <a:rPr lang="en-US" altLang="lt-LT" sz="2400" baseline="-25000" dirty="0" smtClean="0">
                <a:latin typeface="+mj-lt"/>
              </a:rPr>
              <a:t>2</a:t>
            </a:r>
            <a:r>
              <a:rPr lang="lt-LT" altLang="lt-LT" sz="2400" dirty="0" smtClean="0">
                <a:latin typeface="+mj-lt"/>
              </a:rPr>
              <a:t>X</a:t>
            </a:r>
            <a:r>
              <a:rPr lang="en-US" altLang="lt-LT" sz="2400" baseline="-25000" dirty="0" smtClean="0">
                <a:latin typeface="+mj-lt"/>
              </a:rPr>
              <a:t>2i </a:t>
            </a:r>
            <a:r>
              <a:rPr lang="en-US" altLang="lt-LT" sz="2400" dirty="0" smtClean="0">
                <a:latin typeface="+mj-lt"/>
              </a:rPr>
              <a:t> +</a:t>
            </a:r>
            <a:r>
              <a:rPr lang="en-US" altLang="lt-LT" sz="2400" baseline="-25000" dirty="0" smtClean="0">
                <a:latin typeface="+mj-lt"/>
              </a:rPr>
              <a:t> </a:t>
            </a:r>
            <a:r>
              <a:rPr lang="en-US" altLang="lt-LT" sz="2400" dirty="0" smtClean="0">
                <a:latin typeface="+mj-lt"/>
              </a:rPr>
              <a:t>….</a:t>
            </a:r>
            <a:r>
              <a:rPr lang="en-US" altLang="lt-LT" sz="2400" baseline="-25000" dirty="0" smtClean="0">
                <a:latin typeface="+mj-lt"/>
              </a:rPr>
              <a:t>.</a:t>
            </a:r>
            <a:r>
              <a:rPr lang="en-US" altLang="lt-LT" sz="2400" dirty="0" err="1" smtClean="0">
                <a:latin typeface="+mj-lt"/>
              </a:rPr>
              <a:t>b</a:t>
            </a:r>
            <a:r>
              <a:rPr lang="en-US" altLang="lt-LT" sz="2400" baseline="-25000" dirty="0" err="1" smtClean="0">
                <a:latin typeface="+mj-lt"/>
              </a:rPr>
              <a:t>k</a:t>
            </a:r>
            <a:r>
              <a:rPr lang="lt-LT" altLang="lt-LT" sz="2400" dirty="0" smtClean="0">
                <a:latin typeface="+mj-lt"/>
              </a:rPr>
              <a:t>X</a:t>
            </a:r>
            <a:r>
              <a:rPr lang="en-US" altLang="lt-LT" sz="2400" baseline="-25000" dirty="0" err="1" smtClean="0">
                <a:latin typeface="+mj-lt"/>
              </a:rPr>
              <a:t>ki</a:t>
            </a:r>
            <a:r>
              <a:rPr lang="en-US" altLang="lt-LT" sz="2400" baseline="-25000" dirty="0" smtClean="0">
                <a:latin typeface="+mj-lt"/>
              </a:rPr>
              <a:t>  </a:t>
            </a:r>
            <a:r>
              <a:rPr lang="en-US" altLang="lt-LT" sz="2400" dirty="0" smtClean="0">
                <a:latin typeface="+mj-lt"/>
              </a:rPr>
              <a:t>+</a:t>
            </a:r>
            <a:r>
              <a:rPr lang="en-US" altLang="lt-LT" sz="2400" baseline="-25000" dirty="0" smtClean="0">
                <a:latin typeface="+mj-lt"/>
              </a:rPr>
              <a:t>  </a:t>
            </a:r>
            <a:r>
              <a:rPr lang="en-US" altLang="lt-LT" sz="2400" dirty="0" smtClean="0">
                <a:solidFill>
                  <a:srgbClr val="FF0000"/>
                </a:solidFill>
                <a:latin typeface="+mj-lt"/>
              </a:rPr>
              <a:t>b</a:t>
            </a:r>
            <a:r>
              <a:rPr lang="lt-LT" altLang="lt-LT" sz="2400" baseline="-25000" dirty="0" smtClean="0">
                <a:solidFill>
                  <a:srgbClr val="FF0000"/>
                </a:solidFill>
                <a:latin typeface="+mj-lt"/>
              </a:rPr>
              <a:t>K+1</a:t>
            </a:r>
            <a:r>
              <a:rPr lang="lt-LT" altLang="lt-LT" sz="2400" dirty="0" smtClean="0">
                <a:solidFill>
                  <a:srgbClr val="FF0000"/>
                </a:solidFill>
                <a:latin typeface="+mj-lt"/>
              </a:rPr>
              <a:t>Y</a:t>
            </a:r>
            <a:r>
              <a:rPr lang="lt-LT" altLang="lt-LT" sz="2400" baseline="-25000" dirty="0" smtClean="0">
                <a:solidFill>
                  <a:srgbClr val="FF0000"/>
                </a:solidFill>
                <a:latin typeface="+mj-lt"/>
              </a:rPr>
              <a:t>i-1</a:t>
            </a:r>
            <a:r>
              <a:rPr lang="en-US" altLang="lt-LT" sz="2400" baseline="-25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lt-LT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lt-LT" altLang="lt-LT" sz="2400" dirty="0" smtClean="0">
                <a:latin typeface="+mj-lt"/>
              </a:rPr>
              <a:t>+</a:t>
            </a:r>
            <a:r>
              <a:rPr lang="en-US" altLang="lt-LT" sz="2400" dirty="0" err="1" smtClean="0">
                <a:latin typeface="+mj-lt"/>
              </a:rPr>
              <a:t>e</a:t>
            </a:r>
            <a:r>
              <a:rPr lang="en-US" altLang="lt-LT" sz="2400" baseline="-25000" dirty="0" err="1" smtClean="0">
                <a:latin typeface="+mj-lt"/>
              </a:rPr>
              <a:t>i</a:t>
            </a:r>
            <a:endParaRPr lang="en-US" altLang="lt-LT" sz="2400" baseline="-25000" dirty="0" smtClean="0">
              <a:latin typeface="+mj-lt"/>
            </a:endParaRP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lt-LT" altLang="lt-LT" sz="2400" b="1" dirty="0" smtClean="0">
                <a:latin typeface="+mj-lt"/>
              </a:rPr>
              <a:t>P</a:t>
            </a:r>
            <a:r>
              <a:rPr lang="en-US" altLang="lt-LT" sz="2400" b="1" dirty="0" err="1" smtClean="0">
                <a:latin typeface="+mj-lt"/>
              </a:rPr>
              <a:t>eržiūrėti</a:t>
            </a:r>
            <a:r>
              <a:rPr lang="en-US" altLang="lt-LT" sz="2400" b="1" dirty="0" smtClean="0">
                <a:latin typeface="+mj-lt"/>
              </a:rPr>
              <a:t> </a:t>
            </a:r>
            <a:r>
              <a:rPr lang="en-US" altLang="lt-LT" sz="2400" b="1" dirty="0" err="1" smtClean="0">
                <a:latin typeface="+mj-lt"/>
              </a:rPr>
              <a:t>modelio</a:t>
            </a:r>
            <a:r>
              <a:rPr lang="en-US" altLang="lt-LT" sz="2400" b="1" dirty="0" smtClean="0">
                <a:latin typeface="+mj-lt"/>
              </a:rPr>
              <a:t> </a:t>
            </a:r>
            <a:r>
              <a:rPr lang="en-US" altLang="lt-LT" sz="2400" b="1" dirty="0" err="1" smtClean="0">
                <a:latin typeface="+mj-lt"/>
              </a:rPr>
              <a:t>matematinę</a:t>
            </a:r>
            <a:r>
              <a:rPr lang="en-US" altLang="lt-LT" sz="2400" b="1" dirty="0" smtClean="0">
                <a:latin typeface="+mj-lt"/>
              </a:rPr>
              <a:t> </a:t>
            </a:r>
            <a:r>
              <a:rPr lang="en-US" altLang="lt-LT" sz="2400" b="1" dirty="0" err="1" smtClean="0">
                <a:latin typeface="+mj-lt"/>
              </a:rPr>
              <a:t>išraišką</a:t>
            </a:r>
            <a:endParaRPr lang="en-US" altLang="lt-LT" sz="2400" b="1" dirty="0" smtClean="0">
              <a:latin typeface="+mj-lt"/>
            </a:endParaRP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altLang="lt-LT" sz="2400" dirty="0" smtClean="0">
                <a:latin typeface="+mj-lt"/>
              </a:rPr>
              <a:t> </a:t>
            </a:r>
            <a:r>
              <a:rPr lang="en-US" altLang="lt-LT" sz="2400" b="1" dirty="0" err="1" smtClean="0">
                <a:latin typeface="+mj-lt"/>
              </a:rPr>
              <a:t>Tranformuoti</a:t>
            </a:r>
            <a:r>
              <a:rPr lang="en-US" altLang="lt-LT" sz="2400" b="1" dirty="0" smtClean="0">
                <a:latin typeface="+mj-lt"/>
              </a:rPr>
              <a:t> </a:t>
            </a:r>
            <a:r>
              <a:rPr lang="en-US" altLang="lt-LT" sz="2400" b="1" dirty="0" err="1" smtClean="0">
                <a:latin typeface="+mj-lt"/>
              </a:rPr>
              <a:t>duomenis</a:t>
            </a:r>
            <a:r>
              <a:rPr lang="en-US" altLang="lt-LT" sz="2400" dirty="0" smtClean="0">
                <a:latin typeface="+mj-lt"/>
              </a:rPr>
              <a:t>. </a:t>
            </a:r>
            <a:endParaRPr lang="lt-LT" altLang="lt-LT" sz="2400" dirty="0" smtClean="0">
              <a:latin typeface="+mj-lt"/>
            </a:endParaRP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altLang="lt-LT" sz="2400" dirty="0" err="1" smtClean="0">
                <a:latin typeface="+mj-lt"/>
              </a:rPr>
              <a:t>Skaičiuoti</a:t>
            </a:r>
            <a:r>
              <a:rPr lang="en-US" altLang="lt-LT" sz="2400" dirty="0" smtClean="0">
                <a:latin typeface="+mj-lt"/>
              </a:rPr>
              <a:t> </a:t>
            </a:r>
            <a:r>
              <a:rPr lang="en-US" altLang="lt-LT" sz="2400" dirty="0" err="1" smtClean="0">
                <a:latin typeface="+mj-lt"/>
              </a:rPr>
              <a:t>pokyčių</a:t>
            </a:r>
            <a:r>
              <a:rPr lang="en-US" altLang="lt-LT" sz="2400" dirty="0" smtClean="0">
                <a:latin typeface="+mj-lt"/>
              </a:rPr>
              <a:t>, o ne </a:t>
            </a:r>
            <a:r>
              <a:rPr lang="en-US" altLang="lt-LT" sz="2400" dirty="0" err="1" smtClean="0">
                <a:latin typeface="+mj-lt"/>
              </a:rPr>
              <a:t>absoliučių</a:t>
            </a:r>
            <a:r>
              <a:rPr lang="en-US" altLang="lt-LT" sz="2400" dirty="0" smtClean="0">
                <a:latin typeface="+mj-lt"/>
              </a:rPr>
              <a:t> </a:t>
            </a:r>
            <a:r>
              <a:rPr lang="en-US" altLang="lt-LT" sz="2400" dirty="0" err="1" smtClean="0">
                <a:latin typeface="+mj-lt"/>
              </a:rPr>
              <a:t>dydžių</a:t>
            </a:r>
            <a:r>
              <a:rPr lang="en-US" altLang="lt-LT" sz="2400" dirty="0" smtClean="0">
                <a:latin typeface="+mj-lt"/>
              </a:rPr>
              <a:t> </a:t>
            </a:r>
            <a:r>
              <a:rPr lang="en-US" altLang="lt-LT" sz="2400" dirty="0" err="1" smtClean="0">
                <a:latin typeface="+mj-lt"/>
              </a:rPr>
              <a:t>regresiją</a:t>
            </a:r>
            <a:r>
              <a:rPr lang="lt-LT" altLang="lt-LT" sz="2400" dirty="0" smtClean="0">
                <a:latin typeface="+mj-lt"/>
              </a:rPr>
              <a:t>: </a:t>
            </a:r>
            <a:r>
              <a:rPr lang="en-US" altLang="lt-LT" sz="2400" dirty="0" smtClean="0">
                <a:latin typeface="+mj-lt"/>
              </a:rPr>
              <a:t>   </a:t>
            </a:r>
            <a:r>
              <a:rPr lang="en-US" altLang="lt-LT" sz="2400" dirty="0" err="1" smtClean="0">
                <a:latin typeface="+mj-lt"/>
              </a:rPr>
              <a:t>Y</a:t>
            </a:r>
            <a:r>
              <a:rPr lang="en-US" altLang="lt-LT" sz="2400" baseline="-25000" dirty="0" err="1" smtClean="0">
                <a:latin typeface="+mj-lt"/>
              </a:rPr>
              <a:t>t</a:t>
            </a:r>
            <a:r>
              <a:rPr lang="en-US" altLang="lt-LT" sz="2400" dirty="0" smtClean="0">
                <a:latin typeface="+mj-lt"/>
              </a:rPr>
              <a:t> - Y</a:t>
            </a:r>
            <a:r>
              <a:rPr lang="en-US" altLang="lt-LT" sz="2400" baseline="-25000" dirty="0" smtClean="0">
                <a:latin typeface="+mj-lt"/>
              </a:rPr>
              <a:t>t-1</a:t>
            </a:r>
            <a:r>
              <a:rPr lang="en-US" altLang="lt-LT" sz="2400" dirty="0" smtClean="0">
                <a:latin typeface="+mj-lt"/>
              </a:rPr>
              <a:t> =</a:t>
            </a:r>
            <a:r>
              <a:rPr lang="lt-LT" altLang="lt-LT" sz="2400" dirty="0" smtClean="0">
                <a:latin typeface="+mj-lt"/>
              </a:rPr>
              <a:t> b</a:t>
            </a:r>
            <a:r>
              <a:rPr lang="lt-LT" altLang="lt-LT" sz="2400" baseline="-25000" dirty="0" smtClean="0">
                <a:latin typeface="+mj-lt"/>
              </a:rPr>
              <a:t>1</a:t>
            </a:r>
            <a:r>
              <a:rPr lang="lt-LT" altLang="lt-LT" sz="2400" dirty="0" smtClean="0">
                <a:latin typeface="+mj-lt"/>
              </a:rPr>
              <a:t>(</a:t>
            </a:r>
            <a:r>
              <a:rPr lang="en-US" altLang="lt-LT" sz="2400" dirty="0" smtClean="0">
                <a:latin typeface="+mj-lt"/>
              </a:rPr>
              <a:t>X</a:t>
            </a:r>
            <a:r>
              <a:rPr lang="lt-LT" altLang="lt-LT" sz="2400" baseline="-25000" dirty="0" smtClean="0">
                <a:latin typeface="+mj-lt"/>
              </a:rPr>
              <a:t>t</a:t>
            </a:r>
            <a:r>
              <a:rPr lang="lt-LT" altLang="lt-LT" sz="2400" dirty="0" smtClean="0">
                <a:latin typeface="+mj-lt"/>
              </a:rPr>
              <a:t> - </a:t>
            </a:r>
            <a:r>
              <a:rPr lang="en-US" altLang="lt-LT" sz="2400" dirty="0" smtClean="0">
                <a:latin typeface="+mj-lt"/>
              </a:rPr>
              <a:t>X</a:t>
            </a:r>
            <a:r>
              <a:rPr lang="lt-LT" altLang="lt-LT" sz="2400" baseline="-25000" dirty="0" smtClean="0">
                <a:latin typeface="+mj-lt"/>
              </a:rPr>
              <a:t>t-1</a:t>
            </a:r>
            <a:r>
              <a:rPr lang="lt-LT" altLang="lt-LT" sz="2400" dirty="0" smtClean="0">
                <a:latin typeface="+mj-lt"/>
              </a:rPr>
              <a:t>) +  ……    u</a:t>
            </a:r>
            <a:r>
              <a:rPr lang="lt-LT" altLang="lt-LT" sz="2400" baseline="-25000" dirty="0" smtClean="0">
                <a:latin typeface="+mj-lt"/>
              </a:rPr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1614488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sz="28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lt-LT" altLang="lt-LT" sz="2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lt-LT" altLang="lt-LT" sz="2800" i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lt-LT" altLang="lt-LT" sz="2800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lt-LT" altLang="lt-LT" sz="28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lt-LT" altLang="lt-LT" sz="2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lt-LT" altLang="lt-LT" sz="3200" i="1" dirty="0" smtClean="0">
                <a:solidFill>
                  <a:schemeClr val="accent6">
                    <a:lumMod val="50000"/>
                  </a:schemeClr>
                </a:solidFill>
              </a:rPr>
              <a:t>Autokoreliacijos problemos sprendimo būdai</a:t>
            </a:r>
            <a:r>
              <a:rPr lang="lt-LT" altLang="lt-LT" sz="28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lt-LT" altLang="lt-LT" sz="2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altLang="lt-LT" sz="2400" dirty="0" err="1" smtClean="0"/>
              <a:t>Autokoreliacijos</a:t>
            </a:r>
            <a:r>
              <a:rPr lang="en-US" altLang="lt-LT" sz="2400" dirty="0" smtClean="0"/>
              <a:t> </a:t>
            </a:r>
            <a:r>
              <a:rPr lang="en-US" altLang="lt-LT" sz="2400" dirty="0" err="1" smtClean="0"/>
              <a:t>koregavimas</a:t>
            </a:r>
            <a:r>
              <a:rPr lang="en-US" altLang="lt-LT" sz="2400" dirty="0" smtClean="0"/>
              <a:t> d-</a:t>
            </a:r>
            <a:r>
              <a:rPr lang="en-US" altLang="lt-LT" sz="2400" dirty="0" err="1" smtClean="0"/>
              <a:t>statistikos</a:t>
            </a:r>
            <a:r>
              <a:rPr lang="en-US" altLang="lt-LT" sz="2400" dirty="0" smtClean="0"/>
              <a:t> </a:t>
            </a:r>
            <a:r>
              <a:rPr lang="en-US" altLang="lt-LT" sz="2400" dirty="0" err="1" smtClean="0"/>
              <a:t>pagalba</a:t>
            </a:r>
            <a:r>
              <a:rPr lang="en-US" altLang="lt-LT" sz="2800" dirty="0" smtClean="0"/>
              <a:t/>
            </a:r>
            <a:br>
              <a:rPr lang="en-US" altLang="lt-LT" sz="2800" dirty="0" smtClean="0"/>
            </a:br>
            <a:endParaRPr lang="en-US" altLang="lt-LT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urinio vietos rezervavimo ženklas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1844824"/>
            <a:ext cx="8230162" cy="4114800"/>
          </a:xfrm>
          <a:blipFill rotWithShape="1">
            <a:blip r:embed="rId2"/>
            <a:stretch>
              <a:fillRect l="-1185" t="-1185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lt-L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642350" cy="1020762"/>
          </a:xfrm>
        </p:spPr>
        <p:txBody>
          <a:bodyPr/>
          <a:lstStyle/>
          <a:p>
            <a:pPr eaLnBrk="1" hangingPunct="1">
              <a:defRPr/>
            </a:pPr>
            <a:r>
              <a:rPr lang="lt-LT" altLang="lt-LT" sz="2800" i="1" dirty="0" smtClean="0">
                <a:solidFill>
                  <a:schemeClr val="accent6">
                    <a:lumMod val="50000"/>
                  </a:schemeClr>
                </a:solidFill>
              </a:rPr>
              <a:t>Autokoreliacijos problemos sprendimo būdai A</a:t>
            </a:r>
            <a:r>
              <a:rPr lang="en-US" altLang="lt-LT" sz="2400" dirty="0" err="1" smtClean="0"/>
              <a:t>utokoreliacijos</a:t>
            </a:r>
            <a:r>
              <a:rPr lang="en-US" altLang="lt-LT" sz="2400" dirty="0" smtClean="0"/>
              <a:t> </a:t>
            </a:r>
            <a:r>
              <a:rPr lang="en-US" altLang="lt-LT" sz="2400" dirty="0" err="1" smtClean="0"/>
              <a:t>koregavimas</a:t>
            </a:r>
            <a:r>
              <a:rPr lang="lt-LT" altLang="lt-LT" sz="2400" dirty="0" smtClean="0"/>
              <a:t> </a:t>
            </a:r>
            <a:r>
              <a:rPr lang="lt-LT" altLang="lt-LT" sz="2400" dirty="0" err="1" smtClean="0"/>
              <a:t>Cochrane-Orcutt</a:t>
            </a:r>
            <a:r>
              <a:rPr lang="lt-LT" altLang="lt-LT" sz="2400" dirty="0" smtClean="0"/>
              <a:t> procedūra. </a:t>
            </a:r>
            <a:endParaRPr lang="en-US" altLang="lt-LT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urinio vietos rezervavimo ženklas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79512" y="1556792"/>
            <a:ext cx="8712968" cy="5112568"/>
          </a:xfrm>
          <a:blipFill rotWithShape="1">
            <a:blip r:embed="rId2"/>
            <a:stretch>
              <a:fillRect l="-1049" t="-954" r="-174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lt-LT">
                <a:noFill/>
              </a:rPr>
              <a:t> 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3851275" y="1557338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lt-LT" sz="2400">
                <a:latin typeface="Times New Roman" pitchFamily="18" charset="0"/>
              </a:rPr>
              <a:t>Y</a:t>
            </a:r>
            <a:r>
              <a:rPr lang="en-US" altLang="lt-LT" sz="2400" baseline="-25000">
                <a:latin typeface="Times New Roman" pitchFamily="18" charset="0"/>
              </a:rPr>
              <a:t>i</a:t>
            </a:r>
            <a:r>
              <a:rPr lang="en-US" altLang="lt-LT" sz="2400">
                <a:latin typeface="Times New Roman" pitchFamily="18" charset="0"/>
              </a:rPr>
              <a:t>=b</a:t>
            </a:r>
            <a:r>
              <a:rPr lang="en-US" altLang="lt-LT" sz="2400" baseline="-25000">
                <a:latin typeface="Times New Roman" pitchFamily="18" charset="0"/>
              </a:rPr>
              <a:t>0</a:t>
            </a:r>
            <a:r>
              <a:rPr lang="en-US" altLang="lt-LT" sz="2400">
                <a:latin typeface="Times New Roman" pitchFamily="18" charset="0"/>
              </a:rPr>
              <a:t> + b</a:t>
            </a:r>
            <a:r>
              <a:rPr lang="en-US" altLang="lt-LT" sz="2400" baseline="-25000">
                <a:latin typeface="Times New Roman" pitchFamily="18" charset="0"/>
              </a:rPr>
              <a:t>1</a:t>
            </a:r>
            <a:r>
              <a:rPr lang="en-US" altLang="lt-LT" sz="2400">
                <a:latin typeface="Times New Roman" pitchFamily="18" charset="0"/>
              </a:rPr>
              <a:t>X</a:t>
            </a:r>
            <a:r>
              <a:rPr lang="en-US" altLang="lt-LT" sz="2400" baseline="-25000">
                <a:latin typeface="Times New Roman" pitchFamily="18" charset="0"/>
              </a:rPr>
              <a:t>i</a:t>
            </a:r>
            <a:r>
              <a:rPr lang="en-US" altLang="lt-LT" sz="2400">
                <a:latin typeface="Times New Roman" pitchFamily="18" charset="0"/>
              </a:rPr>
              <a:t> + e</a:t>
            </a:r>
            <a:r>
              <a:rPr lang="en-US" altLang="lt-LT" sz="2400" baseline="-25000">
                <a:latin typeface="Times New Roman" pitchFamily="18" charset="0"/>
              </a:rPr>
              <a:t>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2800" i="1" smtClean="0">
                <a:solidFill>
                  <a:srgbClr val="000066"/>
                </a:solidFill>
              </a:rPr>
              <a:t>Autokoreliacijos problemos sprendimo būdai</a:t>
            </a:r>
            <a:br>
              <a:rPr lang="lt-LT" altLang="lt-LT" sz="2800" i="1" smtClean="0">
                <a:solidFill>
                  <a:srgbClr val="000066"/>
                </a:solidFill>
              </a:rPr>
            </a:br>
            <a:r>
              <a:rPr lang="lt-LT" altLang="lt-LT" sz="2800" i="1" smtClean="0">
                <a:solidFill>
                  <a:srgbClr val="000066"/>
                </a:solidFill>
              </a:rPr>
              <a:t>Praktinės taisyklės</a:t>
            </a:r>
            <a:endParaRPr lang="en-US" altLang="lt-LT" b="1" smtClean="0"/>
          </a:p>
        </p:txBody>
      </p:sp>
      <p:sp>
        <p:nvSpPr>
          <p:cNvPr id="35843" name="Turinio vietos rezervavimo ženklas 1"/>
          <p:cNvSpPr>
            <a:spLocks noGrp="1"/>
          </p:cNvSpPr>
          <p:nvPr>
            <p:ph idx="1"/>
          </p:nvPr>
        </p:nvSpPr>
        <p:spPr>
          <a:xfrm>
            <a:off x="323850" y="1844675"/>
            <a:ext cx="8280400" cy="4114800"/>
          </a:xfrm>
        </p:spPr>
        <p:txBody>
          <a:bodyPr/>
          <a:lstStyle/>
          <a:p>
            <a:pPr marL="457200" lvl="1" indent="0">
              <a:buFont typeface="Wingdings" pitchFamily="2" charset="2"/>
              <a:buNone/>
            </a:pPr>
            <a:r>
              <a:rPr lang="lt-LT" altLang="lt-LT" smtClean="0"/>
              <a:t>Autokoreliuotos paklaidos </a:t>
            </a:r>
          </a:p>
          <a:p>
            <a:pPr lvl="2"/>
            <a:r>
              <a:rPr lang="lt-LT" altLang="lt-LT" smtClean="0"/>
              <a:t>skerspjūvio duomenų modelyje:</a:t>
            </a:r>
          </a:p>
          <a:p>
            <a:pPr lvl="3"/>
            <a:r>
              <a:rPr lang="lt-LT" altLang="lt-LT" smtClean="0"/>
              <a:t>Praleisti esminiai veiksniai</a:t>
            </a:r>
          </a:p>
          <a:p>
            <a:pPr lvl="3"/>
            <a:r>
              <a:rPr lang="lt-LT" altLang="lt-LT" smtClean="0"/>
              <a:t>Neteisinga modelio matematinė išraiška</a:t>
            </a:r>
          </a:p>
          <a:p>
            <a:pPr lvl="2"/>
            <a:r>
              <a:rPr lang="lt-LT" altLang="lt-LT" smtClean="0"/>
              <a:t>Laiko eilučių modelyje</a:t>
            </a:r>
          </a:p>
          <a:p>
            <a:pPr lvl="3"/>
            <a:r>
              <a:rPr lang="lt-LT" altLang="lt-LT" smtClean="0"/>
              <a:t>Įtraukiame į modelį laiko veiksnį arba vėluojantį Y</a:t>
            </a:r>
            <a:r>
              <a:rPr lang="lt-LT" altLang="lt-LT" baseline="-25000" smtClean="0"/>
              <a:t>t-1</a:t>
            </a:r>
          </a:p>
          <a:p>
            <a:pPr lvl="3"/>
            <a:r>
              <a:rPr lang="lt-LT" altLang="lt-LT" smtClean="0"/>
              <a:t>Jeigu </a:t>
            </a:r>
            <a:r>
              <a:rPr lang="lt-LT" altLang="lt-LT" smtClean="0">
                <a:sym typeface="Symbol" pitchFamily="18" charset="2"/>
              </a:rPr>
              <a:t>&gt;0,8 arba d&lt;R</a:t>
            </a:r>
            <a:r>
              <a:rPr lang="lt-LT" altLang="lt-LT" baseline="30000" smtClean="0">
                <a:sym typeface="Symbol" pitchFamily="18" charset="2"/>
              </a:rPr>
              <a:t>2</a:t>
            </a:r>
            <a:r>
              <a:rPr lang="lt-LT" altLang="lt-LT" smtClean="0">
                <a:sym typeface="Symbol" pitchFamily="18" charset="2"/>
              </a:rPr>
              <a:t> skaičiuojame modelį su </a:t>
            </a:r>
            <a:r>
              <a:rPr lang="lt-LT" altLang="lt-LT" smtClean="0"/>
              <a:t>∆Y ir ∆X</a:t>
            </a:r>
          </a:p>
          <a:p>
            <a:pPr lvl="3"/>
            <a:endParaRPr lang="lt-LT" altLang="lt-LT" smtClean="0"/>
          </a:p>
          <a:p>
            <a:endParaRPr lang="lt-LT" altLang="lt-L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2800" i="1" smtClean="0">
                <a:solidFill>
                  <a:srgbClr val="000066"/>
                </a:solidFill>
              </a:rPr>
              <a:t>Autokoreliacijos problemos sprendimo būdai</a:t>
            </a:r>
            <a:br>
              <a:rPr lang="lt-LT" altLang="lt-LT" sz="2800" i="1" smtClean="0">
                <a:solidFill>
                  <a:srgbClr val="000066"/>
                </a:solidFill>
              </a:rPr>
            </a:br>
            <a:r>
              <a:rPr lang="lt-LT" altLang="lt-LT" sz="2800" i="1" smtClean="0">
                <a:solidFill>
                  <a:srgbClr val="FF0000"/>
                </a:solidFill>
              </a:rPr>
              <a:t>Svarbi pastaba</a:t>
            </a:r>
            <a:endParaRPr lang="en-US" altLang="lt-LT" b="1" smtClean="0">
              <a:solidFill>
                <a:srgbClr val="FF0000"/>
              </a:solidFill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42988" y="1773238"/>
            <a:ext cx="7116762" cy="526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285750" lvl="1" indent="0">
              <a:spcBef>
                <a:spcPct val="50000"/>
              </a:spcBef>
              <a:defRPr/>
            </a:pPr>
            <a:r>
              <a:rPr lang="lt-LT" altLang="lt-LT" sz="2400" dirty="0" smtClean="0">
                <a:latin typeface="Times New Roman" pitchFamily="18" charset="0"/>
              </a:rPr>
              <a:t>Jeigu sudarėme autoregresiją, tuomet jos paklaidų autokoreliacijai tikrinti taikome </a:t>
            </a:r>
            <a:r>
              <a:rPr lang="lt-LT" altLang="lt-LT" sz="2400" dirty="0" err="1" smtClean="0">
                <a:latin typeface="Times New Roman" pitchFamily="18" charset="0"/>
              </a:rPr>
              <a:t>DW_h</a:t>
            </a:r>
            <a:r>
              <a:rPr lang="lt-LT" altLang="lt-LT" sz="2400" dirty="0" smtClean="0">
                <a:latin typeface="Times New Roman" pitchFamily="18" charset="0"/>
              </a:rPr>
              <a:t> testą</a:t>
            </a:r>
          </a:p>
          <a:p>
            <a:pPr marL="62865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lt-LT" altLang="lt-LT" sz="2400" dirty="0" err="1" smtClean="0">
                <a:latin typeface="Times New Roman" pitchFamily="18" charset="0"/>
              </a:rPr>
              <a:t>Y</a:t>
            </a:r>
            <a:r>
              <a:rPr lang="lt-LT" altLang="lt-LT" sz="2400" baseline="-25000" dirty="0" err="1" smtClean="0">
                <a:latin typeface="Times New Roman" pitchFamily="18" charset="0"/>
              </a:rPr>
              <a:t>i</a:t>
            </a:r>
            <a:r>
              <a:rPr lang="en-US" altLang="lt-LT" sz="2400" dirty="0" smtClean="0">
                <a:latin typeface="Times New Roman" pitchFamily="18" charset="0"/>
              </a:rPr>
              <a:t>= b</a:t>
            </a:r>
            <a:r>
              <a:rPr lang="en-US" altLang="lt-LT" sz="2400" baseline="-25000" dirty="0" smtClean="0">
                <a:latin typeface="Times New Roman" pitchFamily="18" charset="0"/>
              </a:rPr>
              <a:t>0</a:t>
            </a:r>
            <a:r>
              <a:rPr lang="en-US" altLang="lt-LT" sz="2400" dirty="0" smtClean="0">
                <a:latin typeface="Times New Roman" pitchFamily="18" charset="0"/>
              </a:rPr>
              <a:t> + b</a:t>
            </a:r>
            <a:r>
              <a:rPr lang="lt-LT" altLang="lt-LT" sz="2400" baseline="-25000" dirty="0" smtClean="0">
                <a:latin typeface="Times New Roman" pitchFamily="18" charset="0"/>
              </a:rPr>
              <a:t>1</a:t>
            </a:r>
            <a:r>
              <a:rPr lang="lt-LT" altLang="lt-LT" sz="2400" dirty="0" smtClean="0">
                <a:latin typeface="Times New Roman" pitchFamily="18" charset="0"/>
              </a:rPr>
              <a:t>X</a:t>
            </a:r>
            <a:r>
              <a:rPr lang="lt-LT" altLang="lt-LT" sz="2400" baseline="-25000" dirty="0" smtClean="0">
                <a:latin typeface="Times New Roman" pitchFamily="18" charset="0"/>
              </a:rPr>
              <a:t>1</a:t>
            </a:r>
            <a:r>
              <a:rPr lang="en-US" altLang="lt-LT" sz="2400" baseline="-25000" dirty="0" err="1" smtClean="0">
                <a:latin typeface="Times New Roman" pitchFamily="18" charset="0"/>
              </a:rPr>
              <a:t>i</a:t>
            </a:r>
            <a:r>
              <a:rPr lang="en-US" altLang="lt-LT" sz="2400" baseline="-25000" dirty="0" smtClean="0">
                <a:latin typeface="Times New Roman" pitchFamily="18" charset="0"/>
              </a:rPr>
              <a:t> </a:t>
            </a:r>
            <a:r>
              <a:rPr lang="en-US" altLang="lt-LT" sz="2400" dirty="0" smtClean="0">
                <a:latin typeface="Times New Roman" pitchFamily="18" charset="0"/>
              </a:rPr>
              <a:t>+ b</a:t>
            </a:r>
            <a:r>
              <a:rPr lang="en-US" altLang="lt-LT" sz="2400" baseline="-25000" dirty="0" smtClean="0">
                <a:latin typeface="Times New Roman" pitchFamily="18" charset="0"/>
              </a:rPr>
              <a:t>2</a:t>
            </a:r>
            <a:r>
              <a:rPr lang="lt-LT" altLang="lt-LT" sz="2400" dirty="0" smtClean="0">
                <a:latin typeface="Times New Roman" pitchFamily="18" charset="0"/>
              </a:rPr>
              <a:t>X</a:t>
            </a:r>
            <a:r>
              <a:rPr lang="en-US" altLang="lt-LT" sz="2400" baseline="-25000" dirty="0" smtClean="0">
                <a:latin typeface="Times New Roman" pitchFamily="18" charset="0"/>
              </a:rPr>
              <a:t>2i </a:t>
            </a:r>
            <a:r>
              <a:rPr lang="en-US" altLang="lt-LT" sz="2400" dirty="0" smtClean="0">
                <a:latin typeface="Times New Roman" pitchFamily="18" charset="0"/>
              </a:rPr>
              <a:t> +</a:t>
            </a:r>
            <a:r>
              <a:rPr lang="en-US" altLang="lt-LT" sz="2400" baseline="-25000" dirty="0" smtClean="0">
                <a:latin typeface="Times New Roman" pitchFamily="18" charset="0"/>
              </a:rPr>
              <a:t> </a:t>
            </a:r>
            <a:r>
              <a:rPr lang="en-US" altLang="lt-LT" sz="2400" dirty="0" smtClean="0">
                <a:latin typeface="Times New Roman" pitchFamily="18" charset="0"/>
              </a:rPr>
              <a:t>….</a:t>
            </a:r>
            <a:r>
              <a:rPr lang="en-US" altLang="lt-LT" sz="2400" baseline="-25000" dirty="0" smtClean="0">
                <a:latin typeface="Times New Roman" pitchFamily="18" charset="0"/>
              </a:rPr>
              <a:t>.</a:t>
            </a:r>
            <a:r>
              <a:rPr lang="en-US" altLang="lt-LT" sz="2400" dirty="0" err="1" smtClean="0">
                <a:latin typeface="Times New Roman" pitchFamily="18" charset="0"/>
              </a:rPr>
              <a:t>b</a:t>
            </a:r>
            <a:r>
              <a:rPr lang="en-US" altLang="lt-LT" sz="2400" baseline="-25000" dirty="0" err="1" smtClean="0">
                <a:latin typeface="Times New Roman" pitchFamily="18" charset="0"/>
              </a:rPr>
              <a:t>k</a:t>
            </a:r>
            <a:r>
              <a:rPr lang="lt-LT" altLang="lt-LT" sz="2400" dirty="0" smtClean="0">
                <a:latin typeface="Times New Roman" pitchFamily="18" charset="0"/>
              </a:rPr>
              <a:t>X</a:t>
            </a:r>
            <a:r>
              <a:rPr lang="en-US" altLang="lt-LT" sz="2400" baseline="-25000" dirty="0" err="1" smtClean="0">
                <a:latin typeface="Times New Roman" pitchFamily="18" charset="0"/>
              </a:rPr>
              <a:t>ki</a:t>
            </a:r>
            <a:r>
              <a:rPr lang="en-US" altLang="lt-LT" sz="2400" baseline="-25000" dirty="0" smtClean="0">
                <a:latin typeface="Times New Roman" pitchFamily="18" charset="0"/>
              </a:rPr>
              <a:t>  </a:t>
            </a:r>
            <a:r>
              <a:rPr lang="en-US" altLang="lt-LT" sz="2400" dirty="0" smtClean="0">
                <a:latin typeface="Times New Roman" pitchFamily="18" charset="0"/>
              </a:rPr>
              <a:t>+</a:t>
            </a:r>
            <a:r>
              <a:rPr lang="en-US" altLang="lt-LT" sz="2400" baseline="-25000" dirty="0" smtClean="0">
                <a:latin typeface="Times New Roman" pitchFamily="18" charset="0"/>
              </a:rPr>
              <a:t>  </a:t>
            </a:r>
            <a:r>
              <a:rPr lang="en-US" altLang="lt-LT" sz="2400" dirty="0" smtClean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lt-LT" altLang="lt-LT" sz="2400" baseline="-25000" dirty="0" smtClean="0">
                <a:solidFill>
                  <a:srgbClr val="FF0000"/>
                </a:solidFill>
                <a:latin typeface="Times New Roman" pitchFamily="18" charset="0"/>
              </a:rPr>
              <a:t>K+1</a:t>
            </a:r>
            <a:r>
              <a:rPr lang="lt-LT" altLang="lt-LT" sz="2400" dirty="0" smtClean="0">
                <a:solidFill>
                  <a:srgbClr val="FF0000"/>
                </a:solidFill>
                <a:latin typeface="Times New Roman" pitchFamily="18" charset="0"/>
              </a:rPr>
              <a:t>Y</a:t>
            </a:r>
            <a:r>
              <a:rPr lang="lt-LT" altLang="lt-LT" sz="2400" baseline="-25000" dirty="0" smtClean="0">
                <a:solidFill>
                  <a:srgbClr val="FF0000"/>
                </a:solidFill>
                <a:latin typeface="Times New Roman" pitchFamily="18" charset="0"/>
              </a:rPr>
              <a:t>i-1</a:t>
            </a:r>
            <a:r>
              <a:rPr lang="en-US" altLang="lt-LT" sz="2400" baseline="-25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lt-LT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lt-LT" altLang="lt-LT" sz="2400" dirty="0" smtClean="0">
                <a:latin typeface="Times New Roman" pitchFamily="18" charset="0"/>
              </a:rPr>
              <a:t>+</a:t>
            </a:r>
            <a:r>
              <a:rPr lang="en-US" altLang="lt-LT" sz="2400" dirty="0" err="1" smtClean="0">
                <a:latin typeface="Times New Roman" pitchFamily="18" charset="0"/>
              </a:rPr>
              <a:t>e</a:t>
            </a:r>
            <a:r>
              <a:rPr lang="en-US" altLang="lt-LT" sz="2400" baseline="-25000" dirty="0" err="1" smtClean="0">
                <a:latin typeface="Times New Roman" pitchFamily="18" charset="0"/>
              </a:rPr>
              <a:t>i</a:t>
            </a:r>
            <a:endParaRPr lang="lt-LT" altLang="lt-LT" sz="2400" baseline="-25000" dirty="0" smtClean="0">
              <a:latin typeface="Times New Roman" pitchFamily="18" charset="0"/>
            </a:endParaRPr>
          </a:p>
          <a:p>
            <a:pPr marL="62865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lt-LT" altLang="lt-LT" sz="2400" dirty="0" smtClean="0">
                <a:latin typeface="Times New Roman" pitchFamily="18" charset="0"/>
              </a:rPr>
              <a:t>H</a:t>
            </a:r>
            <a:r>
              <a:rPr lang="lt-LT" altLang="lt-LT" sz="2400" baseline="-25000" dirty="0" smtClean="0">
                <a:latin typeface="Times New Roman" pitchFamily="18" charset="0"/>
              </a:rPr>
              <a:t>0 </a:t>
            </a:r>
            <a:r>
              <a:rPr lang="lt-LT" altLang="lt-LT" sz="2400" dirty="0" smtClean="0">
                <a:latin typeface="Times New Roman" pitchFamily="18" charset="0"/>
              </a:rPr>
              <a:t>nėra autokoreliacijos  </a:t>
            </a:r>
            <a:endParaRPr lang="en-US" altLang="lt-LT" sz="2400" b="1" dirty="0" smtClean="0">
              <a:latin typeface="Times New Roman" pitchFamily="18" charset="0"/>
              <a:sym typeface="Symbol" pitchFamily="18" charset="2"/>
            </a:endParaRPr>
          </a:p>
          <a:p>
            <a:pPr marL="62865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lt-LT" altLang="lt-LT" sz="2400" dirty="0" smtClean="0">
                <a:latin typeface="Times New Roman" pitchFamily="18" charset="0"/>
              </a:rPr>
              <a:t>H</a:t>
            </a:r>
            <a:r>
              <a:rPr lang="lt-LT" altLang="lt-LT" sz="2400" baseline="-25000" dirty="0" smtClean="0">
                <a:latin typeface="Times New Roman" pitchFamily="18" charset="0"/>
              </a:rPr>
              <a:t>A     </a:t>
            </a:r>
            <a:r>
              <a:rPr lang="lt-LT" altLang="lt-LT" sz="2400" dirty="0" smtClean="0">
                <a:latin typeface="Times New Roman" pitchFamily="18" charset="0"/>
              </a:rPr>
              <a:t>Autokoreliacija yra </a:t>
            </a:r>
          </a:p>
          <a:p>
            <a:pPr marL="62865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lt-LT" altLang="lt-LT" sz="2400" baseline="-25000" dirty="0" smtClean="0">
              <a:latin typeface="Times New Roman" pitchFamily="18" charset="0"/>
            </a:endParaRPr>
          </a:p>
          <a:p>
            <a:pPr marL="62865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lt-LT" altLang="lt-LT" sz="2400" baseline="-25000" dirty="0" smtClean="0">
              <a:latin typeface="Times New Roman" pitchFamily="18" charset="0"/>
            </a:endParaRPr>
          </a:p>
          <a:p>
            <a:pPr marL="62865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lt-LT" altLang="lt-LT" sz="2400" baseline="-25000" dirty="0" smtClean="0">
              <a:latin typeface="Times New Roman" pitchFamily="18" charset="0"/>
            </a:endParaRPr>
          </a:p>
          <a:p>
            <a:pPr marL="62865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lt-LT" altLang="lt-LT" sz="2400" baseline="-25000" dirty="0" smtClean="0">
              <a:latin typeface="Times New Roman" pitchFamily="18" charset="0"/>
            </a:endParaRPr>
          </a:p>
          <a:p>
            <a:pPr marL="62865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lt-LT" altLang="lt-LT" sz="2400" dirty="0" smtClean="0">
                <a:latin typeface="Times New Roman" pitchFamily="18" charset="0"/>
              </a:rPr>
              <a:t>H</a:t>
            </a:r>
            <a:r>
              <a:rPr lang="lt-LT" altLang="lt-LT" sz="2400" baseline="-25000" dirty="0" smtClean="0">
                <a:latin typeface="Times New Roman" pitchFamily="18" charset="0"/>
              </a:rPr>
              <a:t>0    </a:t>
            </a:r>
            <a:r>
              <a:rPr lang="lt-LT" altLang="lt-LT" sz="2400" dirty="0" smtClean="0">
                <a:latin typeface="Times New Roman" pitchFamily="18" charset="0"/>
              </a:rPr>
              <a:t>atmetama, kai |</a:t>
            </a:r>
            <a:r>
              <a:rPr lang="lt-LT" altLang="lt-LT" sz="2400" dirty="0" err="1" smtClean="0">
                <a:latin typeface="Times New Roman" pitchFamily="18" charset="0"/>
              </a:rPr>
              <a:t>DW_h</a:t>
            </a:r>
            <a:r>
              <a:rPr lang="lt-LT" altLang="lt-LT" sz="2400" dirty="0" smtClean="0">
                <a:latin typeface="Times New Roman" pitchFamily="18" charset="0"/>
              </a:rPr>
              <a:t>|&gt;1,96 su 95 proc. pasikliovimo lygmeniu. </a:t>
            </a:r>
            <a:endParaRPr lang="lt-LT" altLang="lt-LT" sz="2400" baseline="-25000" dirty="0" smtClean="0">
              <a:latin typeface="Times New Roman" pitchFamily="18" charset="0"/>
            </a:endParaRPr>
          </a:p>
          <a:p>
            <a:pPr marL="62865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n-US" altLang="lt-LT" sz="2400" baseline="-25000" dirty="0" smtClean="0">
              <a:latin typeface="Times New Roman" pitchFamily="18" charset="0"/>
            </a:endParaRPr>
          </a:p>
        </p:txBody>
      </p:sp>
      <p:graphicFrame>
        <p:nvGraphicFramePr>
          <p:cNvPr id="2" name="Objektas 1"/>
          <p:cNvGraphicFramePr>
            <a:graphicFrameLocks noChangeAspect="1"/>
          </p:cNvGraphicFramePr>
          <p:nvPr/>
        </p:nvGraphicFramePr>
        <p:xfrm>
          <a:off x="2706688" y="4483100"/>
          <a:ext cx="384175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3" imgW="1816100" imgH="482600" progId="Equation.3">
                  <p:embed/>
                </p:oleObj>
              </mc:Choice>
              <mc:Fallback>
                <p:oleObj name="Equation" r:id="rId3" imgW="1816100" imgH="482600" progId="Equation.3">
                  <p:embed/>
                  <p:pic>
                    <p:nvPicPr>
                      <p:cNvPr id="0" name="Objektas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4483100"/>
                        <a:ext cx="3841750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Stačiakampis 2"/>
          <p:cNvSpPr>
            <a:spLocks noChangeArrowheads="1"/>
          </p:cNvSpPr>
          <p:nvPr/>
        </p:nvSpPr>
        <p:spPr bwMode="auto">
          <a:xfrm>
            <a:off x="6538913" y="3765550"/>
            <a:ext cx="1620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lt-LT" sz="2400" b="1">
                <a:solidFill>
                  <a:srgbClr val="000000"/>
                </a:solidFill>
                <a:latin typeface="Times New Roman" pitchFamily="18" charset="0"/>
              </a:rPr>
              <a:t>ρ</a:t>
            </a:r>
            <a:r>
              <a:rPr lang="en-US" altLang="lt-LT" sz="24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  (1</a:t>
            </a:r>
            <a:r>
              <a:rPr lang="lt-LT" altLang="lt-LT" sz="24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-d/2)</a:t>
            </a:r>
            <a:r>
              <a:rPr lang="en-US" altLang="lt-LT" sz="24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lt-LT" altLang="lt-LT" sz="1800"/>
          </a:p>
        </p:txBody>
      </p:sp>
      <p:sp>
        <p:nvSpPr>
          <p:cNvPr id="36870" name="Stačiakampis 5"/>
          <p:cNvSpPr>
            <a:spLocks noChangeArrowheads="1"/>
          </p:cNvSpPr>
          <p:nvPr/>
        </p:nvSpPr>
        <p:spPr bwMode="auto">
          <a:xfrm>
            <a:off x="4787900" y="3284538"/>
            <a:ext cx="831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lt-LT" sz="2400" b="1">
                <a:solidFill>
                  <a:srgbClr val="000000"/>
                </a:solidFill>
                <a:latin typeface="Times New Roman" pitchFamily="18" charset="0"/>
              </a:rPr>
              <a:t>ρ</a:t>
            </a:r>
            <a:r>
              <a:rPr lang="lt-LT" altLang="lt-LT" sz="2400" b="1">
                <a:solidFill>
                  <a:srgbClr val="000000"/>
                </a:solidFill>
                <a:latin typeface="Times New Roman" pitchFamily="18" charset="0"/>
              </a:rPr>
              <a:t>=0</a:t>
            </a:r>
            <a:r>
              <a:rPr lang="en-US" altLang="lt-LT" sz="24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</a:t>
            </a:r>
            <a:endParaRPr lang="lt-LT" altLang="lt-LT" sz="1800"/>
          </a:p>
        </p:txBody>
      </p:sp>
      <p:sp>
        <p:nvSpPr>
          <p:cNvPr id="36871" name="Stačiakampis 6"/>
          <p:cNvSpPr>
            <a:spLocks noChangeArrowheads="1"/>
          </p:cNvSpPr>
          <p:nvPr/>
        </p:nvSpPr>
        <p:spPr bwMode="auto">
          <a:xfrm>
            <a:off x="4824413" y="3776663"/>
            <a:ext cx="831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lt-LT" sz="2400" b="1">
                <a:solidFill>
                  <a:srgbClr val="000000"/>
                </a:solidFill>
                <a:latin typeface="Times New Roman" pitchFamily="18" charset="0"/>
              </a:rPr>
              <a:t>ρ</a:t>
            </a:r>
            <a:r>
              <a:rPr lang="lt-LT" altLang="lt-LT" sz="2400" b="1">
                <a:solidFill>
                  <a:srgbClr val="000000"/>
                </a:solidFill>
                <a:latin typeface="Times New Roman" pitchFamily="18" charset="0"/>
              </a:rPr>
              <a:t>≠0</a:t>
            </a:r>
            <a:r>
              <a:rPr lang="en-US" altLang="lt-LT" sz="24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</a:t>
            </a:r>
            <a:endParaRPr lang="lt-LT" altLang="lt-LT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dirty="0" smtClean="0"/>
              <a:t>Klasikinės regresijos prielaidos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ph idx="1"/>
          </p:nvPr>
        </p:nvGraphicFramePr>
        <p:xfrm>
          <a:off x="390525" y="1873250"/>
          <a:ext cx="8483600" cy="470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" r:id="rId3" imgW="6260553" imgH="3479359" progId="Word.Document.8">
                  <p:embed/>
                </p:oleObj>
              </mc:Choice>
              <mc:Fallback>
                <p:oleObj name="Document" r:id="rId3" imgW="6260553" imgH="347935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1873250"/>
                        <a:ext cx="8483600" cy="470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2800" dirty="0" smtClean="0">
                <a:solidFill>
                  <a:schemeClr val="hlink"/>
                </a:solidFill>
              </a:rPr>
              <a:t>Autokoreliacijos  problemos esmė</a:t>
            </a:r>
            <a:endParaRPr lang="en-US" altLang="lt-LT" sz="2800" dirty="0" smtClean="0">
              <a:solidFill>
                <a:schemeClr val="hlink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lt-LT" dirty="0" err="1" smtClean="0"/>
              <a:t>Autokoreliacijos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priežastys</a:t>
            </a:r>
            <a:r>
              <a:rPr lang="en-US" altLang="lt-LT" dirty="0" smtClean="0"/>
              <a:t>:  </a:t>
            </a:r>
          </a:p>
          <a:p>
            <a:pPr lvl="1" eaLnBrk="1" hangingPunct="1"/>
            <a:r>
              <a:rPr lang="lt-LT" altLang="lt-LT" dirty="0" smtClean="0">
                <a:latin typeface="+mj-lt"/>
              </a:rPr>
              <a:t>N</a:t>
            </a:r>
            <a:r>
              <a:rPr lang="en-US" altLang="lt-LT" dirty="0" err="1" smtClean="0">
                <a:latin typeface="+mj-lt"/>
              </a:rPr>
              <a:t>agrinėjamo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reiškinio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inertiškumas</a:t>
            </a:r>
            <a:endParaRPr lang="lt-LT" altLang="lt-LT" b="1" dirty="0" smtClean="0">
              <a:solidFill>
                <a:srgbClr val="000080"/>
              </a:solidFill>
              <a:latin typeface="+mj-lt"/>
            </a:endParaRPr>
          </a:p>
          <a:p>
            <a:pPr lvl="1" eaLnBrk="1" hangingPunct="1"/>
            <a:r>
              <a:rPr lang="en-US" altLang="lt-LT" dirty="0" err="1" smtClean="0">
                <a:latin typeface="+mj-lt"/>
              </a:rPr>
              <a:t>Netiksliai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parinkti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nagrinėjamą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reiškinį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įtakojantys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veiksniai</a:t>
            </a:r>
            <a:r>
              <a:rPr lang="en-US" altLang="lt-LT" dirty="0" smtClean="0">
                <a:latin typeface="+mj-lt"/>
              </a:rPr>
              <a:t> </a:t>
            </a:r>
          </a:p>
          <a:p>
            <a:pPr lvl="1" eaLnBrk="1" hangingPunct="1"/>
            <a:r>
              <a:rPr lang="en-US" altLang="lt-LT" dirty="0" err="1" smtClean="0">
                <a:latin typeface="+mj-lt"/>
              </a:rPr>
              <a:t>Neteisingai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parinkta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veiksnių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priklausomybės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matematinė</a:t>
            </a:r>
            <a:r>
              <a:rPr lang="en-US" altLang="lt-LT" dirty="0" smtClean="0">
                <a:latin typeface="+mj-lt"/>
              </a:rPr>
              <a:t> </a:t>
            </a:r>
            <a:r>
              <a:rPr lang="en-US" altLang="lt-LT" dirty="0" err="1" smtClean="0">
                <a:latin typeface="+mj-lt"/>
              </a:rPr>
              <a:t>išraiška</a:t>
            </a:r>
            <a:r>
              <a:rPr lang="en-US" altLang="lt-LT" dirty="0" smtClean="0">
                <a:latin typeface="+mj-lt"/>
              </a:rPr>
              <a:t> </a:t>
            </a:r>
            <a:endParaRPr lang="lt-LT" altLang="lt-LT" dirty="0" smtClean="0">
              <a:solidFill>
                <a:srgbClr val="000066"/>
              </a:solidFill>
              <a:latin typeface="+mj-lt"/>
            </a:endParaRPr>
          </a:p>
          <a:p>
            <a:pPr lvl="1" eaLnBrk="1" hangingPunct="1"/>
            <a:endParaRPr lang="en-US" altLang="lt-LT" dirty="0" smtClean="0">
              <a:solidFill>
                <a:srgbClr val="000066"/>
              </a:solidFill>
              <a:latin typeface="+mj-lt"/>
            </a:endParaRPr>
          </a:p>
          <a:p>
            <a:pPr lvl="1" eaLnBrk="1" hangingPunct="1"/>
            <a:endParaRPr lang="en-US" altLang="lt-L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3200" dirty="0" smtClean="0">
                <a:solidFill>
                  <a:schemeClr val="hlink"/>
                </a:solidFill>
              </a:rPr>
              <a:t>Autokoreliacijos  problemos esmė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t-LT" altLang="lt-LT" u="sng" dirty="0" smtClean="0">
                <a:latin typeface="+mj-lt"/>
              </a:rPr>
              <a:t>Matematiškai autokoreliacija reiškia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lt-LT" altLang="lt-LT" i="1" dirty="0" smtClean="0">
                <a:latin typeface="+mj-lt"/>
              </a:rPr>
              <a:t>  </a:t>
            </a:r>
            <a:r>
              <a:rPr lang="en-US" altLang="lt-LT" i="1" dirty="0" smtClean="0">
                <a:latin typeface="+mj-lt"/>
              </a:rPr>
              <a:t>Y</a:t>
            </a:r>
            <a:r>
              <a:rPr lang="lt-LT" altLang="lt-LT" i="1" baseline="-25000" dirty="0" smtClean="0">
                <a:latin typeface="+mj-lt"/>
              </a:rPr>
              <a:t>i</a:t>
            </a:r>
            <a:r>
              <a:rPr lang="lt-LT" altLang="lt-LT" i="1" dirty="0" smtClean="0">
                <a:latin typeface="+mj-lt"/>
              </a:rPr>
              <a:t>=b</a:t>
            </a:r>
            <a:r>
              <a:rPr lang="lt-LT" altLang="lt-LT" i="1" baseline="-25000" dirty="0" smtClean="0">
                <a:latin typeface="+mj-lt"/>
              </a:rPr>
              <a:t>0</a:t>
            </a:r>
            <a:r>
              <a:rPr lang="lt-LT" altLang="lt-LT" i="1" dirty="0" smtClean="0">
                <a:latin typeface="+mj-lt"/>
              </a:rPr>
              <a:t>+ b</a:t>
            </a:r>
            <a:r>
              <a:rPr lang="lt-LT" altLang="lt-LT" i="1" baseline="-25000" dirty="0" smtClean="0">
                <a:latin typeface="+mj-lt"/>
              </a:rPr>
              <a:t>1</a:t>
            </a:r>
            <a:r>
              <a:rPr lang="en-US" altLang="lt-LT" i="1" dirty="0" smtClean="0">
                <a:latin typeface="+mj-lt"/>
              </a:rPr>
              <a:t>X</a:t>
            </a:r>
            <a:r>
              <a:rPr lang="lt-LT" altLang="lt-LT" i="1" baseline="-25000" dirty="0" smtClean="0">
                <a:latin typeface="+mj-lt"/>
              </a:rPr>
              <a:t>1i</a:t>
            </a:r>
            <a:r>
              <a:rPr lang="lt-LT" altLang="lt-LT" i="1" dirty="0" smtClean="0">
                <a:latin typeface="+mj-lt"/>
              </a:rPr>
              <a:t>+ b</a:t>
            </a:r>
            <a:r>
              <a:rPr lang="lt-LT" altLang="lt-LT" i="1" baseline="-25000" dirty="0" smtClean="0">
                <a:latin typeface="+mj-lt"/>
              </a:rPr>
              <a:t>2</a:t>
            </a:r>
            <a:r>
              <a:rPr lang="en-US" altLang="lt-LT" i="1" dirty="0" smtClean="0">
                <a:latin typeface="+mj-lt"/>
              </a:rPr>
              <a:t>X</a:t>
            </a:r>
            <a:r>
              <a:rPr lang="lt-LT" altLang="lt-LT" i="1" baseline="-25000" dirty="0" smtClean="0">
                <a:latin typeface="+mj-lt"/>
              </a:rPr>
              <a:t>2i</a:t>
            </a:r>
            <a:r>
              <a:rPr lang="lt-LT" altLang="lt-LT" i="1" dirty="0" smtClean="0">
                <a:latin typeface="+mj-lt"/>
              </a:rPr>
              <a:t>  + …b</a:t>
            </a:r>
            <a:r>
              <a:rPr lang="lt-LT" altLang="lt-LT" i="1" baseline="-25000" dirty="0" smtClean="0">
                <a:latin typeface="+mj-lt"/>
              </a:rPr>
              <a:t>1</a:t>
            </a:r>
            <a:r>
              <a:rPr lang="en-US" altLang="lt-LT" i="1" dirty="0" smtClean="0">
                <a:latin typeface="+mj-lt"/>
              </a:rPr>
              <a:t>X</a:t>
            </a:r>
            <a:r>
              <a:rPr lang="lt-LT" altLang="lt-LT" i="1" baseline="-25000" dirty="0" smtClean="0">
                <a:latin typeface="+mj-lt"/>
              </a:rPr>
              <a:t>1k</a:t>
            </a:r>
            <a:r>
              <a:rPr lang="lt-LT" altLang="lt-LT" i="1" dirty="0" smtClean="0">
                <a:latin typeface="+mj-lt"/>
              </a:rPr>
              <a:t>+e</a:t>
            </a:r>
            <a:r>
              <a:rPr lang="lt-LT" altLang="lt-LT" i="1" baseline="-25000" dirty="0" smtClean="0">
                <a:latin typeface="+mj-lt"/>
              </a:rPr>
              <a:t>i,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lt-LT" altLang="lt-LT" dirty="0" smtClean="0">
                <a:latin typeface="+mj-lt"/>
              </a:rPr>
              <a:t>Autokoreliacija: e</a:t>
            </a:r>
            <a:r>
              <a:rPr lang="lt-LT" altLang="lt-LT" baseline="-25000" dirty="0" smtClean="0">
                <a:latin typeface="+mj-lt"/>
              </a:rPr>
              <a:t>i</a:t>
            </a:r>
            <a:r>
              <a:rPr lang="en-US" altLang="lt-LT" dirty="0" smtClean="0">
                <a:latin typeface="+mj-lt"/>
              </a:rPr>
              <a:t>=</a:t>
            </a:r>
            <a:r>
              <a:rPr lang="lt-LT" altLang="lt-LT" dirty="0" smtClean="0">
                <a:latin typeface="+mj-lt"/>
              </a:rPr>
              <a:t> </a:t>
            </a:r>
            <a:r>
              <a:rPr lang="el-GR" altLang="lt-LT" dirty="0" smtClean="0">
                <a:latin typeface="+mj-lt"/>
                <a:cs typeface="Times New Roman" pitchFamily="18" charset="0"/>
              </a:rPr>
              <a:t>ρ</a:t>
            </a:r>
            <a:r>
              <a:rPr lang="en-US" altLang="lt-LT" dirty="0" smtClean="0">
                <a:latin typeface="+mj-lt"/>
                <a:cs typeface="Times New Roman" pitchFamily="18" charset="0"/>
              </a:rPr>
              <a:t>·</a:t>
            </a:r>
            <a:r>
              <a:rPr lang="lt-LT" altLang="lt-LT" dirty="0" smtClean="0">
                <a:latin typeface="+mj-lt"/>
                <a:cs typeface="Times New Roman" pitchFamily="18" charset="0"/>
              </a:rPr>
              <a:t>e</a:t>
            </a:r>
            <a:r>
              <a:rPr lang="lt-LT" altLang="lt-LT" baseline="-25000" dirty="0" smtClean="0">
                <a:latin typeface="+mj-lt"/>
                <a:cs typeface="Times New Roman" pitchFamily="18" charset="0"/>
              </a:rPr>
              <a:t>i-1 </a:t>
            </a:r>
            <a:r>
              <a:rPr lang="lt-LT" altLang="lt-LT" dirty="0" smtClean="0">
                <a:latin typeface="+mj-lt"/>
                <a:cs typeface="Times New Roman" pitchFamily="18" charset="0"/>
              </a:rPr>
              <a:t>+u</a:t>
            </a:r>
            <a:r>
              <a:rPr lang="lt-LT" altLang="lt-LT" baseline="-25000" dirty="0" smtClean="0">
                <a:latin typeface="+mj-lt"/>
                <a:cs typeface="Times New Roman" pitchFamily="18" charset="0"/>
              </a:rPr>
              <a:t>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lt-LT" altLang="lt-LT" sz="2000" dirty="0" smtClean="0">
                <a:latin typeface="+mj-lt"/>
                <a:cs typeface="Times New Roman" pitchFamily="18" charset="0"/>
              </a:rPr>
              <a:t>e</a:t>
            </a:r>
            <a:r>
              <a:rPr lang="lt-LT" altLang="lt-LT" sz="2000" baseline="-25000" dirty="0" smtClean="0">
                <a:latin typeface="+mj-lt"/>
                <a:cs typeface="Times New Roman" pitchFamily="18" charset="0"/>
              </a:rPr>
              <a:t>i-1 </a:t>
            </a:r>
            <a:r>
              <a:rPr lang="lt-LT" altLang="lt-LT" sz="2000" baseline="-25000" dirty="0" smtClean="0">
                <a:latin typeface="+mj-lt"/>
                <a:cs typeface="Times New Roman" pitchFamily="18" charset="0"/>
              </a:rPr>
              <a:t>–</a:t>
            </a:r>
            <a:r>
              <a:rPr lang="lt-LT" altLang="lt-LT" sz="2000" dirty="0" smtClean="0">
                <a:latin typeface="+mj-lt"/>
                <a:cs typeface="Times New Roman" pitchFamily="18" charset="0"/>
              </a:rPr>
              <a:t>vėluojanti paklaida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lt-LT" altLang="lt-LT" sz="2000" dirty="0" smtClean="0">
                <a:latin typeface="+mj-lt"/>
                <a:cs typeface="Times New Roman" pitchFamily="18" charset="0"/>
              </a:rPr>
              <a:t>u</a:t>
            </a:r>
            <a:r>
              <a:rPr lang="lt-LT" altLang="lt-LT" sz="2000" baseline="-25000" dirty="0" smtClean="0">
                <a:latin typeface="+mj-lt"/>
                <a:cs typeface="Times New Roman" pitchFamily="18" charset="0"/>
              </a:rPr>
              <a:t>i </a:t>
            </a:r>
            <a:r>
              <a:rPr lang="lt-LT" altLang="lt-LT" sz="2000" dirty="0" smtClean="0">
                <a:latin typeface="+mj-lt"/>
                <a:cs typeface="Times New Roman" pitchFamily="18" charset="0"/>
              </a:rPr>
              <a:t>–paklaidų autoregresijos likutis</a:t>
            </a:r>
            <a:endParaRPr lang="lt-LT" altLang="lt-LT" sz="2000" baseline="-25000" dirty="0" smtClean="0">
              <a:latin typeface="+mj-lt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lt-LT" altLang="lt-LT" baseline="-25000" dirty="0" smtClean="0">
                <a:latin typeface="+mj-lt"/>
              </a:rPr>
              <a:t>,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lt-LT" i="1" dirty="0" smtClean="0">
                <a:latin typeface="+mj-lt"/>
              </a:rPr>
              <a:t>Y</a:t>
            </a:r>
            <a:r>
              <a:rPr lang="lt-LT" altLang="lt-LT" i="1" baseline="-25000" dirty="0" smtClean="0">
                <a:latin typeface="+mj-lt"/>
              </a:rPr>
              <a:t>i</a:t>
            </a:r>
            <a:r>
              <a:rPr lang="lt-LT" altLang="lt-LT" i="1" dirty="0" smtClean="0">
                <a:latin typeface="+mj-lt"/>
              </a:rPr>
              <a:t>=b</a:t>
            </a:r>
            <a:r>
              <a:rPr lang="lt-LT" altLang="lt-LT" i="1" baseline="-25000" dirty="0" smtClean="0">
                <a:latin typeface="+mj-lt"/>
              </a:rPr>
              <a:t>0</a:t>
            </a:r>
            <a:r>
              <a:rPr lang="lt-LT" altLang="lt-LT" i="1" dirty="0" smtClean="0">
                <a:latin typeface="+mj-lt"/>
              </a:rPr>
              <a:t>+ b</a:t>
            </a:r>
            <a:r>
              <a:rPr lang="lt-LT" altLang="lt-LT" i="1" baseline="-25000" dirty="0" smtClean="0">
                <a:latin typeface="+mj-lt"/>
              </a:rPr>
              <a:t>1</a:t>
            </a:r>
            <a:r>
              <a:rPr lang="en-US" altLang="lt-LT" i="1" dirty="0" smtClean="0">
                <a:latin typeface="+mj-lt"/>
              </a:rPr>
              <a:t>X</a:t>
            </a:r>
            <a:r>
              <a:rPr lang="lt-LT" altLang="lt-LT" i="1" baseline="-25000" dirty="0" smtClean="0">
                <a:latin typeface="+mj-lt"/>
              </a:rPr>
              <a:t>1i</a:t>
            </a:r>
            <a:r>
              <a:rPr lang="lt-LT" altLang="lt-LT" i="1" dirty="0" smtClean="0">
                <a:latin typeface="+mj-lt"/>
              </a:rPr>
              <a:t>+ b</a:t>
            </a:r>
            <a:r>
              <a:rPr lang="lt-LT" altLang="lt-LT" i="1" baseline="-25000" dirty="0" smtClean="0">
                <a:latin typeface="+mj-lt"/>
              </a:rPr>
              <a:t>2</a:t>
            </a:r>
            <a:r>
              <a:rPr lang="en-US" altLang="lt-LT" i="1" dirty="0" smtClean="0">
                <a:latin typeface="+mj-lt"/>
              </a:rPr>
              <a:t>X</a:t>
            </a:r>
            <a:r>
              <a:rPr lang="lt-LT" altLang="lt-LT" i="1" baseline="-25000" dirty="0" smtClean="0">
                <a:latin typeface="+mj-lt"/>
              </a:rPr>
              <a:t>2i</a:t>
            </a:r>
            <a:r>
              <a:rPr lang="lt-LT" altLang="lt-LT" i="1" dirty="0" smtClean="0">
                <a:latin typeface="+mj-lt"/>
              </a:rPr>
              <a:t>  + …b</a:t>
            </a:r>
            <a:r>
              <a:rPr lang="lt-LT" altLang="lt-LT" i="1" baseline="-25000" dirty="0" smtClean="0">
                <a:latin typeface="+mj-lt"/>
              </a:rPr>
              <a:t>1</a:t>
            </a:r>
            <a:r>
              <a:rPr lang="en-US" altLang="lt-LT" i="1" dirty="0" smtClean="0">
                <a:latin typeface="+mj-lt"/>
              </a:rPr>
              <a:t>X</a:t>
            </a:r>
            <a:r>
              <a:rPr lang="lt-LT" altLang="lt-LT" i="1" baseline="-25000" dirty="0" smtClean="0">
                <a:latin typeface="+mj-lt"/>
              </a:rPr>
              <a:t>1k</a:t>
            </a:r>
            <a:r>
              <a:rPr lang="lt-LT" altLang="lt-LT" i="1" dirty="0" smtClean="0">
                <a:latin typeface="+mj-lt"/>
              </a:rPr>
              <a:t>+ </a:t>
            </a:r>
            <a:r>
              <a:rPr lang="el-GR" altLang="lt-LT" i="1" dirty="0" smtClean="0">
                <a:latin typeface="+mj-lt"/>
                <a:cs typeface="Times New Roman" pitchFamily="18" charset="0"/>
              </a:rPr>
              <a:t>ρ</a:t>
            </a:r>
            <a:r>
              <a:rPr lang="lt-LT" altLang="lt-LT" i="1" dirty="0" smtClean="0">
                <a:latin typeface="+mj-lt"/>
              </a:rPr>
              <a:t> </a:t>
            </a:r>
            <a:r>
              <a:rPr lang="lt-LT" altLang="lt-LT" i="1" dirty="0" smtClean="0">
                <a:latin typeface="+mj-lt"/>
                <a:cs typeface="Times New Roman" pitchFamily="18" charset="0"/>
              </a:rPr>
              <a:t>e</a:t>
            </a:r>
            <a:r>
              <a:rPr lang="lt-LT" altLang="lt-LT" i="1" baseline="-25000" dirty="0" smtClean="0">
                <a:latin typeface="+mj-lt"/>
                <a:cs typeface="Times New Roman" pitchFamily="18" charset="0"/>
              </a:rPr>
              <a:t>i-1 </a:t>
            </a:r>
            <a:r>
              <a:rPr lang="lt-LT" altLang="lt-LT" i="1" dirty="0" smtClean="0">
                <a:latin typeface="+mj-lt"/>
                <a:cs typeface="Times New Roman" pitchFamily="18" charset="0"/>
              </a:rPr>
              <a:t>+u</a:t>
            </a:r>
            <a:r>
              <a:rPr lang="en-US" altLang="lt-LT" i="1" baseline="-25000" dirty="0" err="1" smtClean="0">
                <a:latin typeface="+mj-lt"/>
                <a:cs typeface="Times New Roman" pitchFamily="18" charset="0"/>
              </a:rPr>
              <a:t>i</a:t>
            </a:r>
            <a:endParaRPr lang="lt-LT" altLang="lt-LT" i="1" baseline="-25000" dirty="0" smtClean="0">
              <a:latin typeface="+mj-lt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lt-LT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3200" dirty="0" smtClean="0">
                <a:solidFill>
                  <a:schemeClr val="hlink"/>
                </a:solidFill>
              </a:rPr>
              <a:t>Autokoreliacijos  problemos esmė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18450" cy="4687888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lt-LT" altLang="lt-LT" dirty="0" smtClean="0">
                <a:latin typeface="+mj-lt"/>
                <a:cs typeface="Times New Roman" pitchFamily="18" charset="0"/>
              </a:rPr>
              <a:t>Standartinė modelio paklaida be autokoreliacijos</a:t>
            </a:r>
            <a:r>
              <a:rPr lang="lt-LT" altLang="lt-LT" sz="2100" dirty="0" smtClean="0">
                <a:latin typeface="+mj-lt"/>
                <a:cs typeface="Times New Roman" pitchFamily="18" charset="0"/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endParaRPr lang="lt-LT" altLang="lt-LT" sz="2100" dirty="0" smtClean="0">
              <a:latin typeface="+mj-lt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lt-LT" altLang="lt-LT" sz="2100" dirty="0" smtClean="0">
              <a:latin typeface="+mj-lt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lt-LT" altLang="lt-LT" sz="2100" dirty="0" smtClean="0">
              <a:latin typeface="+mj-lt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lt-LT" altLang="lt-LT" sz="2500" dirty="0" smtClean="0">
                <a:latin typeface="+mj-lt"/>
                <a:cs typeface="Times New Roman" pitchFamily="18" charset="0"/>
              </a:rPr>
              <a:t>     </a:t>
            </a:r>
            <a:endParaRPr lang="lt-LT" altLang="lt-LT" sz="2500" dirty="0" smtClean="0">
              <a:latin typeface="+mj-lt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lt-LT" altLang="lt-LT" sz="2500" dirty="0" smtClean="0">
                <a:latin typeface="+mj-lt"/>
                <a:cs typeface="Times New Roman" pitchFamily="18" charset="0"/>
              </a:rPr>
              <a:t>Standartinė </a:t>
            </a:r>
            <a:r>
              <a:rPr lang="lt-LT" altLang="lt-LT" sz="2500" dirty="0" smtClean="0">
                <a:latin typeface="+mj-lt"/>
                <a:cs typeface="Times New Roman" pitchFamily="18" charset="0"/>
              </a:rPr>
              <a:t>modelio paklaida su autokoreliacija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1529569"/>
              </p:ext>
            </p:extLst>
          </p:nvPr>
        </p:nvGraphicFramePr>
        <p:xfrm>
          <a:off x="2915816" y="2564904"/>
          <a:ext cx="2936875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" imgW="1193800" imgH="584200" progId="Equation.3">
                  <p:embed/>
                </p:oleObj>
              </mc:Choice>
              <mc:Fallback>
                <p:oleObj name="Equation" r:id="rId3" imgW="1193800" imgH="584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564904"/>
                        <a:ext cx="2936875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227430"/>
              </p:ext>
            </p:extLst>
          </p:nvPr>
        </p:nvGraphicFramePr>
        <p:xfrm>
          <a:off x="2627784" y="4545012"/>
          <a:ext cx="3681412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5" imgW="1524000" imgH="584200" progId="Equation.3">
                  <p:embed/>
                </p:oleObj>
              </mc:Choice>
              <mc:Fallback>
                <p:oleObj name="Equation" r:id="rId5" imgW="1524000" imgH="584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545012"/>
                        <a:ext cx="3681412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79388" y="2492375"/>
            <a:ext cx="792162" cy="4105275"/>
          </a:xfrm>
          <a:prstGeom prst="curvedRightArrow">
            <a:avLst>
              <a:gd name="adj1" fmla="val 103647"/>
              <a:gd name="adj2" fmla="val 20729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lt-LT" altLang="lt-LT" sz="180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95536" y="6165850"/>
            <a:ext cx="8353177" cy="46166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2400" b="1" dirty="0">
                <a:latin typeface="+mj-lt"/>
              </a:rPr>
              <a:t>Pagal </a:t>
            </a:r>
            <a:r>
              <a:rPr lang="lt-LT" altLang="lt-LT" sz="2400" b="1" dirty="0" err="1">
                <a:latin typeface="+mj-lt"/>
              </a:rPr>
              <a:t>MKM</a:t>
            </a:r>
            <a:r>
              <a:rPr lang="lt-LT" altLang="lt-LT" sz="2400" b="1" dirty="0">
                <a:latin typeface="+mj-lt"/>
              </a:rPr>
              <a:t> apskaičiuota </a:t>
            </a:r>
            <a:r>
              <a:rPr lang="lt-LT" altLang="lt-LT" sz="2400" b="1" dirty="0" err="1">
                <a:latin typeface="+mj-lt"/>
              </a:rPr>
              <a:t>SE</a:t>
            </a:r>
            <a:r>
              <a:rPr lang="lt-LT" altLang="lt-LT" sz="2400" b="1" dirty="0">
                <a:latin typeface="+mj-lt"/>
              </a:rPr>
              <a:t> yra mažesnė negu tikroji</a:t>
            </a:r>
            <a:r>
              <a:rPr lang="lt-LT" altLang="lt-LT" sz="2400" dirty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3200" dirty="0" smtClean="0">
                <a:solidFill>
                  <a:schemeClr val="hlink"/>
                </a:solidFill>
              </a:rPr>
              <a:t>Autokoreliacijos  problemos esmė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lt-LT" altLang="lt-LT" b="1" u="sng" dirty="0" smtClean="0">
                <a:latin typeface="+mj-lt"/>
              </a:rPr>
              <a:t>Kodėl autokoreliacija yra blogai </a:t>
            </a:r>
          </a:p>
          <a:p>
            <a:pPr eaLnBrk="1" hangingPunct="1"/>
            <a:r>
              <a:rPr lang="lt-LT" altLang="lt-LT" dirty="0" err="1" smtClean="0">
                <a:latin typeface="+mj-lt"/>
              </a:rPr>
              <a:t>MKM</a:t>
            </a:r>
            <a:r>
              <a:rPr lang="lt-LT" altLang="lt-LT" dirty="0" smtClean="0">
                <a:latin typeface="+mj-lt"/>
              </a:rPr>
              <a:t> apskaičiuotas determinacijos koeficiento R</a:t>
            </a:r>
            <a:r>
              <a:rPr lang="lt-LT" altLang="lt-LT" baseline="30000" dirty="0" smtClean="0">
                <a:latin typeface="+mj-lt"/>
              </a:rPr>
              <a:t>2</a:t>
            </a:r>
            <a:r>
              <a:rPr lang="lt-LT" altLang="lt-LT" dirty="0" smtClean="0">
                <a:latin typeface="+mj-lt"/>
              </a:rPr>
              <a:t> yra didesnis už tikrąjį </a:t>
            </a:r>
          </a:p>
          <a:p>
            <a:pPr eaLnBrk="1" hangingPunct="1"/>
            <a:r>
              <a:rPr lang="lt-LT" altLang="lt-LT" dirty="0" err="1" smtClean="0">
                <a:latin typeface="+mj-lt"/>
              </a:rPr>
              <a:t>MKM</a:t>
            </a:r>
            <a:r>
              <a:rPr lang="lt-LT" altLang="lt-LT" dirty="0" smtClean="0">
                <a:latin typeface="+mj-lt"/>
              </a:rPr>
              <a:t> apskaičiuotos įverčių standartinės paklaidos </a:t>
            </a:r>
            <a:r>
              <a:rPr lang="lt-LT" altLang="lt-LT" dirty="0" err="1" smtClean="0">
                <a:latin typeface="+mj-lt"/>
              </a:rPr>
              <a:t>SE</a:t>
            </a:r>
            <a:r>
              <a:rPr lang="lt-LT" altLang="lt-LT" baseline="-25000" dirty="0" err="1" smtClean="0">
                <a:latin typeface="+mj-lt"/>
              </a:rPr>
              <a:t>bj</a:t>
            </a:r>
            <a:r>
              <a:rPr lang="lt-LT" altLang="lt-LT" baseline="-25000" dirty="0" smtClean="0">
                <a:latin typeface="+mj-lt"/>
              </a:rPr>
              <a:t> </a:t>
            </a:r>
            <a:r>
              <a:rPr lang="lt-LT" altLang="lt-LT" dirty="0" smtClean="0">
                <a:latin typeface="+mj-lt"/>
              </a:rPr>
              <a:t>yra mažesnės </a:t>
            </a:r>
          </a:p>
          <a:p>
            <a:pPr eaLnBrk="1" hangingPunct="1"/>
            <a:r>
              <a:rPr lang="lt-LT" altLang="lt-LT" dirty="0" smtClean="0">
                <a:latin typeface="+mj-lt"/>
              </a:rPr>
              <a:t>Negalima tikrinti hipotezių nei t-</a:t>
            </a:r>
            <a:r>
              <a:rPr lang="lt-LT" altLang="lt-LT" dirty="0" err="1" smtClean="0">
                <a:latin typeface="+mj-lt"/>
              </a:rPr>
              <a:t>stjudento</a:t>
            </a:r>
            <a:r>
              <a:rPr lang="lt-LT" altLang="lt-LT" dirty="0" smtClean="0">
                <a:latin typeface="+mj-lt"/>
              </a:rPr>
              <a:t>  nei F kriterijaus pagalba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2800" i="1" smtClean="0">
                <a:solidFill>
                  <a:schemeClr val="hlink"/>
                </a:solidFill>
              </a:rPr>
              <a:t>Autokoreliacijos diagnostika</a:t>
            </a:r>
            <a:r>
              <a:rPr lang="lt-LT" altLang="lt-LT" sz="2800" i="1" smtClean="0">
                <a:solidFill>
                  <a:srgbClr val="000066"/>
                </a:solidFill>
              </a:rPr>
              <a:t> </a:t>
            </a:r>
            <a:endParaRPr lang="en-US" altLang="lt-LT" sz="2800" i="1" smtClean="0">
              <a:solidFill>
                <a:srgbClr val="000066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lt-LT" dirty="0" err="1" smtClean="0"/>
              <a:t>Grafinis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būdas</a:t>
            </a:r>
            <a:r>
              <a:rPr lang="en-US" altLang="lt-LT" dirty="0" smtClean="0"/>
              <a:t> </a:t>
            </a:r>
          </a:p>
          <a:p>
            <a:pPr eaLnBrk="1" hangingPunct="1"/>
            <a:r>
              <a:rPr lang="lt-LT" altLang="lt-LT" dirty="0" smtClean="0"/>
              <a:t>Ženklų sekų kriterijus</a:t>
            </a:r>
            <a:endParaRPr lang="ru-RU" altLang="lt-LT" dirty="0" smtClean="0"/>
          </a:p>
          <a:p>
            <a:pPr eaLnBrk="1" hangingPunct="1"/>
            <a:r>
              <a:rPr lang="en-US" altLang="lt-LT" dirty="0" smtClean="0"/>
              <a:t>Durbin-Watson </a:t>
            </a:r>
            <a:r>
              <a:rPr lang="en-US" altLang="lt-LT" dirty="0" err="1" smtClean="0"/>
              <a:t>testas</a:t>
            </a:r>
            <a:r>
              <a:rPr lang="en-US" altLang="lt-LT" dirty="0" smtClean="0"/>
              <a:t> </a:t>
            </a:r>
            <a:endParaRPr lang="lt-LT" altLang="lt-LT" dirty="0" smtClean="0"/>
          </a:p>
          <a:p>
            <a:pPr eaLnBrk="1" hangingPunct="1"/>
            <a:r>
              <a:rPr lang="lt-LT" altLang="lt-LT" dirty="0" err="1" smtClean="0"/>
              <a:t>LM</a:t>
            </a:r>
            <a:r>
              <a:rPr lang="lt-LT" altLang="lt-LT" dirty="0" smtClean="0"/>
              <a:t> testas</a:t>
            </a:r>
            <a:endParaRPr lang="en-US" altLang="lt-L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863</TotalTime>
  <Words>1084</Words>
  <Application>Microsoft Office PowerPoint</Application>
  <PresentationFormat>On-screen Show (4:3)</PresentationFormat>
  <Paragraphs>236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Verdana</vt:lpstr>
      <vt:lpstr>Arial</vt:lpstr>
      <vt:lpstr>Wingdings</vt:lpstr>
      <vt:lpstr>Calibri</vt:lpstr>
      <vt:lpstr>Times New Roman</vt:lpstr>
      <vt:lpstr>Symbol</vt:lpstr>
      <vt:lpstr>Eclipse</vt:lpstr>
      <vt:lpstr>Microsoft Word Document</vt:lpstr>
      <vt:lpstr>Microsoft Equation 3.0</vt:lpstr>
      <vt:lpstr>Microsoft Office Excel Chart</vt:lpstr>
      <vt:lpstr>Paklaidų autokoreliacijos problema ir jos sprendimo būdai</vt:lpstr>
      <vt:lpstr>Paklaidų autokoreliacijos problema ir jos sprendimo būdai </vt:lpstr>
      <vt:lpstr>PowerPoint Presentation</vt:lpstr>
      <vt:lpstr>Klasikinės regresijos prielaidos</vt:lpstr>
      <vt:lpstr>Autokoreliacijos  problemos esmė</vt:lpstr>
      <vt:lpstr>Autokoreliacijos  problemos esmė</vt:lpstr>
      <vt:lpstr>Autokoreliacijos  problemos esmė</vt:lpstr>
      <vt:lpstr>Autokoreliacijos  problemos esmė</vt:lpstr>
      <vt:lpstr>Autokoreliacijos diagnostika </vt:lpstr>
      <vt:lpstr>Autokoreliacijos  diagnostika  Grafinis būdas</vt:lpstr>
      <vt:lpstr>Autokoreliacijos  diagnostika  Grafinis būdas</vt:lpstr>
      <vt:lpstr>Autokoreliacijos  diagnostika  Grafinis būdas</vt:lpstr>
      <vt:lpstr>Autokoreliacijos  diagnostika  Grafinis būdas</vt:lpstr>
      <vt:lpstr>PVM paklaidų analizė</vt:lpstr>
      <vt:lpstr>Standartizuotos PVM Paklaidos </vt:lpstr>
      <vt:lpstr>PVM paklaidos vėluojančių paklaidų atžvilgiu </vt:lpstr>
      <vt:lpstr>Ženklų sekų kriterijus</vt:lpstr>
      <vt:lpstr>Ženklų sekų kriterijus</vt:lpstr>
      <vt:lpstr>Ženklų sekų kriterijus</vt:lpstr>
      <vt:lpstr>Ženklų sekų kriterijus</vt:lpstr>
      <vt:lpstr>Autokoreliacijos  diagnostika</vt:lpstr>
      <vt:lpstr> Autokoreliacijos  diagnostika  Durbin-Watson kriterijus </vt:lpstr>
      <vt:lpstr> Autokoreliacijos  diagnostika  Durbin-Watson kriterijus </vt:lpstr>
      <vt:lpstr>Autokoreliacijos  diagnostika Durbin-Watson testas</vt:lpstr>
      <vt:lpstr>Autokoreliacijos diagnostika Durbin-Watson kriterijus</vt:lpstr>
      <vt:lpstr>PVZ:</vt:lpstr>
      <vt:lpstr>PVZ. Su studentų ūgiais  </vt:lpstr>
      <vt:lpstr>Breusch –Godfrey (BG) testas LM testas </vt:lpstr>
      <vt:lpstr>Breusch –Godfrey (BG) testas</vt:lpstr>
      <vt:lpstr>Autokoreliacijos problemos sprendimo būdai</vt:lpstr>
      <vt:lpstr>   Autokoreliacijos problemos sprendimo būdai Autokoreliacijos koregavimas d-statistikos pagalba </vt:lpstr>
      <vt:lpstr>Autokoreliacijos problemos sprendimo būdai Autokoreliacijos koregavimas Cochrane-Orcutt procedūra. </vt:lpstr>
      <vt:lpstr>Autokoreliacijos problemos sprendimo būdai Praktinės taisyklės</vt:lpstr>
      <vt:lpstr>Autokoreliacijos problemos sprendimo būdai Svarbi pastaba</vt:lpstr>
    </vt:vector>
  </TitlesOfParts>
  <Company>VU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Paklaidų autokoreliacijos problema ir jos sprendimo būdai</dc:title>
  <dc:creator>Euro Fakultetas</dc:creator>
  <cp:lastModifiedBy>Projektas</cp:lastModifiedBy>
  <cp:revision>52</cp:revision>
  <dcterms:created xsi:type="dcterms:W3CDTF">2007-03-31T06:44:01Z</dcterms:created>
  <dcterms:modified xsi:type="dcterms:W3CDTF">2018-04-23T20:00:53Z</dcterms:modified>
</cp:coreProperties>
</file>