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98" r:id="rId8"/>
    <p:sldId id="288" r:id="rId9"/>
    <p:sldId id="262" r:id="rId10"/>
    <p:sldId id="263" r:id="rId11"/>
    <p:sldId id="265" r:id="rId12"/>
    <p:sldId id="273" r:id="rId13"/>
    <p:sldId id="274" r:id="rId14"/>
    <p:sldId id="266" r:id="rId15"/>
    <p:sldId id="275" r:id="rId16"/>
    <p:sldId id="276" r:id="rId17"/>
    <p:sldId id="267" r:id="rId18"/>
    <p:sldId id="271" r:id="rId19"/>
    <p:sldId id="272" r:id="rId20"/>
    <p:sldId id="278" r:id="rId21"/>
    <p:sldId id="277" r:id="rId22"/>
    <p:sldId id="279" r:id="rId23"/>
    <p:sldId id="303" r:id="rId24"/>
    <p:sldId id="280" r:id="rId25"/>
    <p:sldId id="281" r:id="rId26"/>
    <p:sldId id="268" r:id="rId27"/>
    <p:sldId id="290" r:id="rId28"/>
    <p:sldId id="291" r:id="rId29"/>
    <p:sldId id="301" r:id="rId30"/>
    <p:sldId id="283" r:id="rId31"/>
    <p:sldId id="292" r:id="rId32"/>
    <p:sldId id="296" r:id="rId33"/>
    <p:sldId id="297" r:id="rId34"/>
    <p:sldId id="294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D4C93DA-0422-4622-AAA9-D8F2B76B6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10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3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455B1-0BB2-4182-8BE0-692F7B468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BBC3C-4EE2-41B4-AD48-353FB9132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3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3ADAD-3EF0-4412-8A67-8EE8D0FCC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03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8C38A-6C8A-45F9-A058-3774BF61D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56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A0417-17FD-466F-9ACC-793EA3237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17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390E3-7611-4942-93FB-C559359C8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6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lt-LT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A0C42-9B70-48B9-B0C1-DFB786A42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4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A0811-6454-45F1-A907-C823521FE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8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5DE35-2DF1-4EB5-B647-02388252F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8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E2A91-C96D-4C47-9CCB-F96A68B3C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7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2D09C-A5AF-471B-8605-2D89650BD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3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DE6CB-1DA2-4181-A9B4-C7FD79AC8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8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349C1-BAF7-47CD-9034-1F1E0A3E3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36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C6548-DA9F-47F1-ABA8-55ABE068E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8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258C4-0C44-4E80-AAE0-86BDFFDC0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1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711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DD7C292-04EF-4A84-8144-4B2D4AC08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038" y="1138238"/>
            <a:ext cx="7239000" cy="1123950"/>
          </a:xfrm>
        </p:spPr>
        <p:txBody>
          <a:bodyPr/>
          <a:lstStyle/>
          <a:p>
            <a:pPr eaLnBrk="1" hangingPunct="1"/>
            <a:r>
              <a:rPr lang="en-US" altLang="en-US" smtClean="0"/>
              <a:t>Heteroskedastiškumo problema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lt-LT" altLang="en-US" sz="2500" dirty="0" smtClean="0"/>
              <a:t>2018-04-24</a:t>
            </a:r>
            <a:endParaRPr lang="lt-LT" altLang="en-US" sz="2500" dirty="0" smtClean="0"/>
          </a:p>
          <a:p>
            <a:pPr eaLnBrk="1" hangingPunct="1">
              <a:lnSpc>
                <a:spcPct val="90000"/>
              </a:lnSpc>
            </a:pPr>
            <a:r>
              <a:rPr lang="lt-LT" altLang="en-US" sz="1600" dirty="0" smtClean="0"/>
              <a:t>D. </a:t>
            </a:r>
            <a:r>
              <a:rPr lang="lt-LT" altLang="en-US" sz="1600" dirty="0" err="1" smtClean="0"/>
              <a:t>Gujaraty</a:t>
            </a:r>
            <a:r>
              <a:rPr lang="lt-LT" altLang="en-US" sz="1600" dirty="0" smtClean="0"/>
              <a:t> “</a:t>
            </a:r>
            <a:r>
              <a:rPr lang="lt-LT" altLang="en-US" sz="1600" dirty="0" err="1" smtClean="0"/>
              <a:t>Basic</a:t>
            </a:r>
            <a:r>
              <a:rPr lang="lt-LT" altLang="en-US" sz="1600" dirty="0" smtClean="0"/>
              <a:t> </a:t>
            </a:r>
            <a:r>
              <a:rPr lang="lt-LT" altLang="en-US" sz="1600" dirty="0" err="1" smtClean="0"/>
              <a:t>Econometrics</a:t>
            </a:r>
            <a:r>
              <a:rPr lang="lt-LT" altLang="en-US" sz="1600" dirty="0" smtClean="0"/>
              <a:t>” </a:t>
            </a:r>
            <a:r>
              <a:rPr lang="lt-LT" altLang="en-US" sz="1600" dirty="0" err="1" smtClean="0"/>
              <a:t>Part</a:t>
            </a:r>
            <a:r>
              <a:rPr lang="lt-LT" altLang="en-US" sz="1600" dirty="0" smtClean="0"/>
              <a:t> 2 </a:t>
            </a:r>
            <a:r>
              <a:rPr lang="lt-LT" altLang="en-US" sz="1600" dirty="0" err="1" smtClean="0"/>
              <a:t>Relaxing</a:t>
            </a:r>
            <a:r>
              <a:rPr lang="lt-LT" altLang="en-US" sz="1600" dirty="0" smtClean="0"/>
              <a:t> </a:t>
            </a:r>
            <a:r>
              <a:rPr lang="lt-LT" altLang="en-US" sz="1600" dirty="0" err="1" smtClean="0"/>
              <a:t>the</a:t>
            </a:r>
            <a:r>
              <a:rPr lang="lt-LT" altLang="en-US" sz="1600" dirty="0" smtClean="0"/>
              <a:t> </a:t>
            </a:r>
            <a:r>
              <a:rPr lang="lt-LT" altLang="en-US" sz="1600" dirty="0" err="1" smtClean="0"/>
              <a:t>Assuptions</a:t>
            </a:r>
            <a:r>
              <a:rPr lang="lt-LT" altLang="en-US" sz="1600" dirty="0" smtClean="0"/>
              <a:t> </a:t>
            </a:r>
            <a:r>
              <a:rPr lang="lt-LT" altLang="en-US" sz="1600" dirty="0" err="1" smtClean="0"/>
              <a:t>of</a:t>
            </a:r>
            <a:r>
              <a:rPr lang="lt-LT" altLang="en-US" sz="1600" dirty="0" smtClean="0"/>
              <a:t> </a:t>
            </a:r>
            <a:r>
              <a:rPr lang="lt-LT" altLang="en-US" sz="1600" dirty="0" err="1" smtClean="0"/>
              <a:t>the</a:t>
            </a:r>
            <a:r>
              <a:rPr lang="lt-LT" altLang="en-US" sz="1600" dirty="0" smtClean="0"/>
              <a:t> </a:t>
            </a:r>
            <a:r>
              <a:rPr lang="lt-LT" altLang="en-US" sz="1600" dirty="0" err="1" smtClean="0"/>
              <a:t>Classical</a:t>
            </a:r>
            <a:r>
              <a:rPr lang="lt-LT" altLang="en-US" sz="1600" dirty="0" smtClean="0"/>
              <a:t> </a:t>
            </a:r>
            <a:r>
              <a:rPr lang="lt-LT" altLang="en-US" sz="1600" dirty="0" err="1" smtClean="0"/>
              <a:t>Model</a:t>
            </a:r>
            <a:r>
              <a:rPr lang="lt-LT" altLang="en-US" sz="1600" dirty="0" smtClean="0"/>
              <a:t>, 11 </a:t>
            </a:r>
            <a:r>
              <a:rPr lang="lt-LT" altLang="en-US" sz="1600" dirty="0" err="1" smtClean="0"/>
              <a:t>heteroscedastisity</a:t>
            </a:r>
            <a:r>
              <a:rPr lang="lt-LT" altLang="en-US" sz="16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endParaRPr lang="lt-LT" alt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lt-LT" altLang="en-US" sz="1600" dirty="0" err="1" smtClean="0"/>
              <a:t>V.Boguslauskas</a:t>
            </a:r>
            <a:r>
              <a:rPr lang="lt-LT" altLang="en-US" sz="1600" dirty="0" smtClean="0"/>
              <a:t>. “Ekonometrika”, technologija, Kaunas, 2008 psl. 174-202, 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030413" y="296863"/>
            <a:ext cx="4438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latin typeface="Times New Roman" pitchFamily="18" charset="0"/>
              </a:rPr>
              <a:t>y</a:t>
            </a:r>
            <a:r>
              <a:rPr lang="en-US" altLang="en-US" sz="4000" baseline="-25000">
                <a:latin typeface="Times New Roman" pitchFamily="18" charset="0"/>
              </a:rPr>
              <a:t>i</a:t>
            </a:r>
            <a:r>
              <a:rPr lang="en-US" altLang="en-US" sz="4000">
                <a:latin typeface="Times New Roman" pitchFamily="18" charset="0"/>
              </a:rPr>
              <a:t>  =  b</a:t>
            </a:r>
            <a:r>
              <a:rPr lang="en-US" altLang="en-US" sz="4000" baseline="-25000">
                <a:latin typeface="Times New Roman" pitchFamily="18" charset="0"/>
              </a:rPr>
              <a:t>0</a:t>
            </a:r>
            <a:r>
              <a:rPr lang="en-US" altLang="en-US" sz="4000">
                <a:latin typeface="Times New Roman" pitchFamily="18" charset="0"/>
              </a:rPr>
              <a:t>  +  b</a:t>
            </a:r>
            <a:r>
              <a:rPr lang="en-US" altLang="en-US" sz="4000" baseline="-25000">
                <a:latin typeface="Times New Roman" pitchFamily="18" charset="0"/>
              </a:rPr>
              <a:t>1</a:t>
            </a:r>
            <a:r>
              <a:rPr lang="en-US" altLang="en-US" sz="4000">
                <a:latin typeface="Times New Roman" pitchFamily="18" charset="0"/>
              </a:rPr>
              <a:t>x</a:t>
            </a:r>
            <a:r>
              <a:rPr lang="en-US" altLang="en-US" sz="4000" baseline="-25000">
                <a:latin typeface="Times New Roman" pitchFamily="18" charset="0"/>
              </a:rPr>
              <a:t>i   </a:t>
            </a:r>
            <a:r>
              <a:rPr lang="en-US" altLang="en-US" sz="4000">
                <a:latin typeface="Times New Roman" pitchFamily="18" charset="0"/>
              </a:rPr>
              <a:t>+  e</a:t>
            </a:r>
            <a:r>
              <a:rPr lang="en-US" altLang="en-US" sz="4000" baseline="-25000">
                <a:latin typeface="Times New Roman" pitchFamily="18" charset="0"/>
              </a:rPr>
              <a:t>i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63500" y="2008188"/>
            <a:ext cx="9067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50825" y="2133600"/>
            <a:ext cx="3833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u="sng">
                <a:latin typeface="Times New Roman" pitchFamily="18" charset="0"/>
              </a:rPr>
              <a:t>H</a:t>
            </a:r>
            <a:r>
              <a:rPr lang="lt-LT" altLang="en-US" sz="3200" u="sng">
                <a:latin typeface="Times New Roman" pitchFamily="18" charset="0"/>
              </a:rPr>
              <a:t>omo</a:t>
            </a:r>
            <a:r>
              <a:rPr lang="en-US" altLang="en-US" sz="3200" u="sng">
                <a:latin typeface="Times New Roman" pitchFamily="18" charset="0"/>
              </a:rPr>
              <a:t>skedastiškumas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787900" y="2060575"/>
            <a:ext cx="29575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latin typeface="Times New Roman" pitchFamily="18" charset="0"/>
              </a:rPr>
              <a:t> </a:t>
            </a:r>
            <a:r>
              <a:rPr lang="en-US" altLang="en-US" sz="3600">
                <a:latin typeface="Symbol" pitchFamily="18" charset="2"/>
              </a:rPr>
              <a:t>s</a:t>
            </a:r>
            <a:r>
              <a:rPr lang="lt-LT" altLang="en-US" sz="3600" baseline="-25000">
                <a:latin typeface="Times New Roman" pitchFamily="18" charset="0"/>
              </a:rPr>
              <a:t>i</a:t>
            </a:r>
            <a:r>
              <a:rPr lang="en-US" altLang="en-US" sz="2000">
                <a:latin typeface="Symbol" pitchFamily="18" charset="2"/>
              </a:rPr>
              <a:t> </a:t>
            </a:r>
            <a:r>
              <a:rPr lang="en-US" altLang="en-US" sz="3600" baseline="30000">
                <a:latin typeface="Times New Roman" pitchFamily="18" charset="0"/>
              </a:rPr>
              <a:t>2 </a:t>
            </a:r>
            <a:r>
              <a:rPr lang="en-US" altLang="en-US" sz="3600">
                <a:latin typeface="Times New Roman" pitchFamily="18" charset="0"/>
              </a:rPr>
              <a:t>=</a:t>
            </a:r>
            <a:r>
              <a:rPr lang="lt-LT" altLang="en-US" sz="3600">
                <a:latin typeface="Times New Roman" pitchFamily="18" charset="0"/>
              </a:rPr>
              <a:t> const. </a:t>
            </a:r>
            <a:endParaRPr lang="en-US" altLang="en-US" sz="3600" baseline="30000">
              <a:latin typeface="Times New Roman" pitchFamily="18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2997200"/>
            <a:ext cx="4802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itchFamily="18" charset="0"/>
              </a:rPr>
              <a:t>Įverčio </a:t>
            </a:r>
            <a:r>
              <a:rPr lang="lt-LT" altLang="en-US" sz="3200">
                <a:latin typeface="Times New Roman" pitchFamily="18" charset="0"/>
              </a:rPr>
              <a:t>standartinė paklaida</a:t>
            </a:r>
            <a:r>
              <a:rPr lang="en-US" altLang="en-US" sz="3200">
                <a:latin typeface="Times New Roman" pitchFamily="18" charset="0"/>
              </a:rPr>
              <a:t> </a:t>
            </a:r>
          </a:p>
        </p:txBody>
      </p:sp>
      <p:sp>
        <p:nvSpPr>
          <p:cNvPr id="12295" name="Line 13"/>
          <p:cNvSpPr>
            <a:spLocks noChangeShapeType="1"/>
          </p:cNvSpPr>
          <p:nvPr/>
        </p:nvSpPr>
        <p:spPr bwMode="auto">
          <a:xfrm>
            <a:off x="63500" y="4154488"/>
            <a:ext cx="9067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14"/>
          <p:cNvSpPr>
            <a:spLocks noChangeArrowheads="1"/>
          </p:cNvSpPr>
          <p:nvPr/>
        </p:nvSpPr>
        <p:spPr bwMode="auto">
          <a:xfrm>
            <a:off x="325438" y="4181475"/>
            <a:ext cx="3822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u="sng">
                <a:latin typeface="Times New Roman" pitchFamily="18" charset="0"/>
              </a:rPr>
              <a:t>Heteroskedastiškum</a:t>
            </a:r>
            <a:r>
              <a:rPr lang="lt-LT" altLang="en-US" sz="3200" u="sng">
                <a:latin typeface="Times New Roman" pitchFamily="18" charset="0"/>
              </a:rPr>
              <a:t>as</a:t>
            </a:r>
            <a:endParaRPr lang="en-US" altLang="en-US" sz="3200" u="sng">
              <a:latin typeface="Times New Roman" pitchFamily="18" charset="0"/>
            </a:endParaRPr>
          </a:p>
        </p:txBody>
      </p:sp>
      <p:sp>
        <p:nvSpPr>
          <p:cNvPr id="12297" name="Text Box 23"/>
          <p:cNvSpPr txBox="1">
            <a:spLocks noChangeArrowheads="1"/>
          </p:cNvSpPr>
          <p:nvPr/>
        </p:nvSpPr>
        <p:spPr bwMode="auto">
          <a:xfrm>
            <a:off x="6588125" y="2852738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lt-LT" altLang="en-US" sz="2400">
              <a:latin typeface="Times New Roman" pitchFamily="18" charset="0"/>
            </a:endParaRPr>
          </a:p>
        </p:txBody>
      </p:sp>
      <p:graphicFrame>
        <p:nvGraphicFramePr>
          <p:cNvPr id="9240" name="Object 24"/>
          <p:cNvGraphicFramePr>
            <a:graphicFrameLocks noGrp="1" noChangeAspect="1"/>
          </p:cNvGraphicFramePr>
          <p:nvPr>
            <p:ph/>
          </p:nvPr>
        </p:nvGraphicFramePr>
        <p:xfrm>
          <a:off x="5432425" y="2524125"/>
          <a:ext cx="2846388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3" imgW="1409700" imgH="508000" progId="Equation.3">
                  <p:embed/>
                </p:oleObj>
              </mc:Choice>
              <mc:Fallback>
                <p:oleObj name="Equation" r:id="rId3" imgW="1409700" imgH="5080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2425" y="2524125"/>
                        <a:ext cx="2846388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2" name="Object 26"/>
          <p:cNvGraphicFramePr>
            <a:graphicFrameLocks noChangeAspect="1"/>
          </p:cNvGraphicFramePr>
          <p:nvPr/>
        </p:nvGraphicFramePr>
        <p:xfrm>
          <a:off x="4084638" y="5021263"/>
          <a:ext cx="4113212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5" imgW="1574800" imgH="622300" progId="Equation.3">
                  <p:embed/>
                </p:oleObj>
              </mc:Choice>
              <mc:Fallback>
                <p:oleObj name="Equation" r:id="rId5" imgW="1574800" imgH="6223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638" y="5021263"/>
                        <a:ext cx="4113212" cy="162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Rectangle 27"/>
          <p:cNvSpPr>
            <a:spLocks noChangeArrowheads="1"/>
          </p:cNvSpPr>
          <p:nvPr/>
        </p:nvSpPr>
        <p:spPr bwMode="auto">
          <a:xfrm>
            <a:off x="179388" y="5300663"/>
            <a:ext cx="33226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itchFamily="18" charset="0"/>
              </a:rPr>
              <a:t>Įverčio </a:t>
            </a:r>
            <a:r>
              <a:rPr lang="lt-LT" altLang="en-US" sz="3200">
                <a:latin typeface="Times New Roman" pitchFamily="18" charset="0"/>
              </a:rPr>
              <a:t>standartinė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lt-LT" altLang="en-US" sz="3200">
                <a:latin typeface="Times New Roman" pitchFamily="18" charset="0"/>
              </a:rPr>
              <a:t>paklaida</a:t>
            </a:r>
            <a:r>
              <a:rPr lang="en-US" altLang="en-US" sz="3200">
                <a:latin typeface="Times New Roman" pitchFamily="18" charset="0"/>
              </a:rPr>
              <a:t> </a:t>
            </a:r>
          </a:p>
        </p:txBody>
      </p:sp>
      <p:sp>
        <p:nvSpPr>
          <p:cNvPr id="12301" name="Rectangle 28"/>
          <p:cNvSpPr>
            <a:spLocks noChangeArrowheads="1"/>
          </p:cNvSpPr>
          <p:nvPr/>
        </p:nvSpPr>
        <p:spPr bwMode="auto">
          <a:xfrm>
            <a:off x="4787900" y="4221163"/>
            <a:ext cx="29575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latin typeface="Times New Roman" pitchFamily="18" charset="0"/>
              </a:rPr>
              <a:t> </a:t>
            </a:r>
            <a:r>
              <a:rPr lang="en-US" altLang="en-US" sz="3600">
                <a:latin typeface="Symbol" pitchFamily="18" charset="2"/>
              </a:rPr>
              <a:t>s</a:t>
            </a:r>
            <a:r>
              <a:rPr lang="lt-LT" altLang="en-US" sz="3600" baseline="-25000">
                <a:latin typeface="Times New Roman" pitchFamily="18" charset="0"/>
              </a:rPr>
              <a:t>i</a:t>
            </a:r>
            <a:r>
              <a:rPr lang="en-US" altLang="en-US" sz="2000">
                <a:latin typeface="Symbol" pitchFamily="18" charset="2"/>
              </a:rPr>
              <a:t> </a:t>
            </a:r>
            <a:r>
              <a:rPr lang="en-US" altLang="en-US" sz="3600" baseline="30000">
                <a:latin typeface="Times New Roman" pitchFamily="18" charset="0"/>
              </a:rPr>
              <a:t>2 </a:t>
            </a:r>
            <a:r>
              <a:rPr lang="en-US" altLang="en-US" sz="3600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lt-LT" altLang="en-US" sz="3600">
                <a:latin typeface="Times New Roman" pitchFamily="18" charset="0"/>
              </a:rPr>
              <a:t> const. </a:t>
            </a:r>
            <a:endParaRPr lang="en-US" altLang="en-US" sz="3600" baseline="30000">
              <a:latin typeface="Times New Roman" pitchFamily="18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Heteroskedastiškumo diagnostika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Grafinis metodas </a:t>
            </a:r>
          </a:p>
          <a:p>
            <a:pPr eaLnBrk="1" hangingPunct="1"/>
            <a:r>
              <a:rPr lang="en-US" altLang="en-US" smtClean="0"/>
              <a:t>Hipote</a:t>
            </a:r>
            <a:r>
              <a:rPr lang="lt-LT" altLang="en-US" smtClean="0"/>
              <a:t>z</a:t>
            </a:r>
            <a:r>
              <a:rPr lang="en-US" altLang="en-US" smtClean="0"/>
              <a:t>ių tikrinimo procedūros </a:t>
            </a:r>
          </a:p>
          <a:p>
            <a:pPr lvl="1" eaLnBrk="1" hangingPunct="1"/>
            <a:r>
              <a:rPr lang="en-US" altLang="en-US" smtClean="0"/>
              <a:t>Park testas</a:t>
            </a:r>
          </a:p>
          <a:p>
            <a:pPr lvl="1" eaLnBrk="1" hangingPunct="1"/>
            <a:r>
              <a:rPr lang="en-US" altLang="en-US" smtClean="0"/>
              <a:t>Goldfield - Quandt testas</a:t>
            </a:r>
            <a:endParaRPr lang="lt-LT" altLang="en-US" smtClean="0"/>
          </a:p>
          <a:p>
            <a:pPr lvl="1" eaLnBrk="1" hangingPunct="1"/>
            <a:r>
              <a:rPr lang="lt-LT" altLang="en-US" smtClean="0"/>
              <a:t>Glesjer testas</a:t>
            </a:r>
            <a:endParaRPr lang="en-US" altLang="en-US" smtClean="0"/>
          </a:p>
          <a:p>
            <a:pPr lvl="1" eaLnBrk="1" hangingPunct="1"/>
            <a:r>
              <a:rPr lang="lt-LT" altLang="en-US" smtClean="0"/>
              <a:t>White testas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Grafinis metodas</a:t>
            </a:r>
            <a:endParaRPr lang="lt-LT" altLang="en-US" smtClean="0"/>
          </a:p>
        </p:txBody>
      </p:sp>
      <p:pic>
        <p:nvPicPr>
          <p:cNvPr id="14339" name="Picture 13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1641475"/>
            <a:ext cx="6696075" cy="46609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Grafinis metodas</a:t>
            </a:r>
            <a:endParaRPr lang="lt-LT" altLang="en-US" smtClean="0"/>
          </a:p>
        </p:txBody>
      </p:sp>
      <p:pic>
        <p:nvPicPr>
          <p:cNvPr id="1536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963738"/>
            <a:ext cx="7848600" cy="4267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Heteroskedastiškumo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diagnostika</a:t>
            </a:r>
            <a:r>
              <a:rPr lang="lt-LT" sz="28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lt-LT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lt-LT" sz="2800" dirty="0" err="1" smtClean="0">
                <a:solidFill>
                  <a:schemeClr val="accent6">
                    <a:lumMod val="50000"/>
                  </a:schemeClr>
                </a:solidFill>
              </a:rPr>
              <a:t>Park</a:t>
            </a:r>
            <a:r>
              <a:rPr lang="lt-LT" sz="2800" dirty="0" smtClean="0">
                <a:solidFill>
                  <a:schemeClr val="accent6">
                    <a:lumMod val="50000"/>
                  </a:schemeClr>
                </a:solidFill>
              </a:rPr>
              <a:t> testas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1133475" y="3789363"/>
            <a:ext cx="6629400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2400">
                <a:latin typeface="Times New Roman" pitchFamily="18" charset="0"/>
              </a:rPr>
              <a:t>l</a:t>
            </a:r>
            <a:r>
              <a:rPr lang="en-US" altLang="en-US" sz="2400">
                <a:latin typeface="Times New Roman" pitchFamily="18" charset="0"/>
              </a:rPr>
              <a:t>n (e</a:t>
            </a:r>
            <a:r>
              <a:rPr lang="en-US" altLang="en-US" sz="2400" baseline="-25000">
                <a:latin typeface="Times New Roman" pitchFamily="18" charset="0"/>
              </a:rPr>
              <a:t>i</a:t>
            </a:r>
            <a:r>
              <a:rPr lang="en-US" altLang="en-US" sz="2400" baseline="30000">
                <a:latin typeface="Times New Roman" pitchFamily="18" charset="0"/>
              </a:rPr>
              <a:t>2</a:t>
            </a:r>
            <a:r>
              <a:rPr lang="en-US" altLang="en-US" sz="2400">
                <a:latin typeface="Times New Roman" pitchFamily="18" charset="0"/>
              </a:rPr>
              <a:t>) =</a:t>
            </a:r>
            <a:r>
              <a:rPr lang="lt-LT" altLang="en-US" sz="2400">
                <a:latin typeface="Times New Roman" pitchFamily="18" charset="0"/>
              </a:rPr>
              <a:t> a</a:t>
            </a:r>
            <a:r>
              <a:rPr lang="en-US" altLang="en-US" sz="2400" baseline="-25000">
                <a:latin typeface="Times New Roman" pitchFamily="18" charset="0"/>
              </a:rPr>
              <a:t>0</a:t>
            </a:r>
            <a:r>
              <a:rPr lang="en-US" altLang="en-US" sz="2400">
                <a:latin typeface="Times New Roman" pitchFamily="18" charset="0"/>
              </a:rPr>
              <a:t> + a</a:t>
            </a:r>
            <a:r>
              <a:rPr lang="en-US" altLang="en-US" sz="2400" baseline="-25000">
                <a:latin typeface="Times New Roman" pitchFamily="18" charset="0"/>
              </a:rPr>
              <a:t>1 </a:t>
            </a:r>
            <a:r>
              <a:rPr lang="en-US" altLang="en-US" sz="2400">
                <a:latin typeface="Times New Roman" pitchFamily="18" charset="0"/>
              </a:rPr>
              <a:t>ln(</a:t>
            </a:r>
            <a:r>
              <a:rPr lang="lt-LT" altLang="en-US" sz="2400">
                <a:latin typeface="Times New Roman" pitchFamily="18" charset="0"/>
              </a:rPr>
              <a:t>X</a:t>
            </a:r>
            <a:r>
              <a:rPr lang="en-US" altLang="en-US" sz="2400" baseline="-25000">
                <a:latin typeface="Times New Roman" pitchFamily="18" charset="0"/>
              </a:rPr>
              <a:t>1i</a:t>
            </a:r>
            <a:r>
              <a:rPr lang="en-US" altLang="en-US" sz="2400">
                <a:latin typeface="Times New Roman" pitchFamily="18" charset="0"/>
              </a:rPr>
              <a:t>) + u</a:t>
            </a:r>
            <a:r>
              <a:rPr lang="en-US" altLang="en-US" sz="2400" baseline="-25000">
                <a:latin typeface="Times New Roman" pitchFamily="18" charset="0"/>
              </a:rPr>
              <a:t>i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Jeigu įvertis</a:t>
            </a:r>
            <a:r>
              <a:rPr lang="en-US" altLang="en-US" sz="2400" baseline="-25000">
                <a:latin typeface="Times New Roman" pitchFamily="18" charset="0"/>
              </a:rPr>
              <a:t> </a:t>
            </a:r>
            <a:r>
              <a:rPr lang="en-US" altLang="en-US" sz="2400">
                <a:latin typeface="Times New Roman" pitchFamily="18" charset="0"/>
              </a:rPr>
              <a:t>a</a:t>
            </a:r>
            <a:r>
              <a:rPr lang="en-US" altLang="en-US" sz="2400" baseline="-25000">
                <a:latin typeface="Times New Roman" pitchFamily="18" charset="0"/>
              </a:rPr>
              <a:t>1 </a:t>
            </a:r>
            <a:r>
              <a:rPr lang="en-US" altLang="en-US" sz="2400">
                <a:latin typeface="Times New Roman" pitchFamily="18" charset="0"/>
              </a:rPr>
              <a:t>statistiškai reikšmingas</a:t>
            </a:r>
            <a:r>
              <a:rPr lang="en-US" altLang="en-US" sz="2400" baseline="-25000">
                <a:latin typeface="Times New Roman" pitchFamily="18" charset="0"/>
              </a:rPr>
              <a:t>  </a:t>
            </a:r>
            <a:r>
              <a:rPr lang="en-US" altLang="en-US" sz="2400">
                <a:latin typeface="Times New Roman" pitchFamily="18" charset="0"/>
              </a:rPr>
              <a:t>(t - testas), tuomet regresijai būdingas h</a:t>
            </a:r>
            <a:r>
              <a:rPr lang="lt-LT" altLang="en-US" sz="2400">
                <a:latin typeface="Times New Roman" pitchFamily="18" charset="0"/>
              </a:rPr>
              <a:t>eterpskedsstiškumas</a:t>
            </a:r>
            <a:r>
              <a:rPr lang="en-US" altLang="en-US" sz="240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Priešingu atveju   - h</a:t>
            </a:r>
            <a:r>
              <a:rPr lang="lt-LT" altLang="en-US" sz="2400">
                <a:latin typeface="Times New Roman" pitchFamily="18" charset="0"/>
              </a:rPr>
              <a:t>omoskedastiškumas</a:t>
            </a:r>
            <a:r>
              <a:rPr lang="en-US" altLang="en-US" sz="240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81075" y="2205038"/>
            <a:ext cx="69342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2400">
                <a:latin typeface="Times New Roman" pitchFamily="18" charset="0"/>
              </a:rPr>
              <a:t>Y</a:t>
            </a:r>
            <a:r>
              <a:rPr lang="en-US" altLang="en-US" sz="2400" baseline="-25000">
                <a:latin typeface="Times New Roman" pitchFamily="18" charset="0"/>
              </a:rPr>
              <a:t>i</a:t>
            </a:r>
            <a:r>
              <a:rPr lang="en-US" altLang="en-US" sz="2400">
                <a:latin typeface="Times New Roman" pitchFamily="18" charset="0"/>
              </a:rPr>
              <a:t>= b</a:t>
            </a:r>
            <a:r>
              <a:rPr lang="en-US" altLang="en-US" sz="2400" baseline="-25000">
                <a:latin typeface="Times New Roman" pitchFamily="18" charset="0"/>
              </a:rPr>
              <a:t>0</a:t>
            </a:r>
            <a:r>
              <a:rPr lang="en-US" altLang="en-US" sz="2400">
                <a:latin typeface="Times New Roman" pitchFamily="18" charset="0"/>
              </a:rPr>
              <a:t> + b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  <a:r>
              <a:rPr lang="lt-LT" altLang="en-US" sz="2400">
                <a:latin typeface="Times New Roman" pitchFamily="18" charset="0"/>
              </a:rPr>
              <a:t>X</a:t>
            </a:r>
            <a:r>
              <a:rPr lang="en-US" altLang="en-US" sz="2400" baseline="-25000">
                <a:latin typeface="Times New Roman" pitchFamily="18" charset="0"/>
              </a:rPr>
              <a:t>1i</a:t>
            </a:r>
            <a:r>
              <a:rPr lang="lt-LT" altLang="en-US" sz="2400">
                <a:latin typeface="Times New Roman" pitchFamily="18" charset="0"/>
              </a:rPr>
              <a:t> </a:t>
            </a:r>
            <a:r>
              <a:rPr lang="en-US" altLang="en-US" sz="2400" baseline="-25000">
                <a:latin typeface="Times New Roman" pitchFamily="18" charset="0"/>
              </a:rPr>
              <a:t> </a:t>
            </a:r>
            <a:r>
              <a:rPr lang="lt-LT" altLang="en-US" sz="2400" baseline="-25000">
                <a:latin typeface="Times New Roman" pitchFamily="18" charset="0"/>
              </a:rPr>
              <a:t>+</a:t>
            </a:r>
            <a:r>
              <a:rPr lang="en-US" altLang="en-US" sz="2400">
                <a:latin typeface="Times New Roman" pitchFamily="18" charset="0"/>
              </a:rPr>
              <a:t> </a:t>
            </a:r>
            <a:r>
              <a:rPr lang="lt-LT" altLang="en-US" sz="2400">
                <a:latin typeface="Times New Roman" pitchFamily="18" charset="0"/>
              </a:rPr>
              <a:t>e</a:t>
            </a:r>
            <a:r>
              <a:rPr lang="lt-LT" altLang="en-US" sz="2400" baseline="-25000">
                <a:latin typeface="Times New Roman" pitchFamily="18" charset="0"/>
              </a:rPr>
              <a:t>i</a:t>
            </a:r>
            <a:endParaRPr lang="en-US" altLang="en-US" sz="2400" baseline="-25000">
              <a:latin typeface="Times New Roman" pitchFamily="18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782638" y="2779713"/>
            <a:ext cx="69342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2400">
                <a:latin typeface="Times New Roman" pitchFamily="18" charset="0"/>
              </a:rPr>
              <a:t>H</a:t>
            </a:r>
            <a:r>
              <a:rPr lang="lt-LT" altLang="en-US" sz="2400" baseline="-25000">
                <a:latin typeface="Times New Roman" pitchFamily="18" charset="0"/>
              </a:rPr>
              <a:t>0 </a:t>
            </a:r>
            <a:r>
              <a:rPr lang="lt-LT" altLang="en-US" sz="2400">
                <a:latin typeface="Times New Roman" pitchFamily="18" charset="0"/>
              </a:rPr>
              <a:t> nėra heteroskedastiškumo X atžvilgiu     H</a:t>
            </a:r>
            <a:r>
              <a:rPr lang="lt-LT" altLang="en-US" sz="2400" baseline="-25000">
                <a:latin typeface="Times New Roman" pitchFamily="18" charset="0"/>
              </a:rPr>
              <a:t>1   </a:t>
            </a:r>
            <a:r>
              <a:rPr lang="lt-LT" altLang="en-US" sz="2400">
                <a:latin typeface="Times New Roman" pitchFamily="18" charset="0"/>
              </a:rPr>
              <a:t>Yra 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6390" name="TextBox 1"/>
          <p:cNvSpPr txBox="1">
            <a:spLocks noChangeArrowheads="1"/>
          </p:cNvSpPr>
          <p:nvPr/>
        </p:nvSpPr>
        <p:spPr bwMode="auto">
          <a:xfrm>
            <a:off x="981075" y="1628775"/>
            <a:ext cx="567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lt-LT" altLang="en-US" sz="1800"/>
              <a:t>Tarkime turime regresiją</a:t>
            </a:r>
          </a:p>
        </p:txBody>
      </p:sp>
      <p:sp>
        <p:nvSpPr>
          <p:cNvPr id="16391" name="TextBox 2"/>
          <p:cNvSpPr txBox="1">
            <a:spLocks noChangeArrowheads="1"/>
          </p:cNvSpPr>
          <p:nvPr/>
        </p:nvSpPr>
        <p:spPr bwMode="auto">
          <a:xfrm>
            <a:off x="1087438" y="3284538"/>
            <a:ext cx="6221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lt-LT" altLang="en-US" sz="1800"/>
              <a:t>Apskaičiuojama papildoma regresija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5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750888"/>
          </a:xfrm>
        </p:spPr>
        <p:txBody>
          <a:bodyPr/>
          <a:lstStyle/>
          <a:p>
            <a:pPr eaLnBrk="1" hangingPunct="1"/>
            <a:r>
              <a:rPr lang="lt-LT" altLang="en-US" smtClean="0"/>
              <a:t>Park - testas</a:t>
            </a:r>
          </a:p>
        </p:txBody>
      </p:sp>
      <p:pic>
        <p:nvPicPr>
          <p:cNvPr id="17411" name="Picture 9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2420938"/>
            <a:ext cx="5472112" cy="4024312"/>
          </a:xfrm>
          <a:noFill/>
        </p:spPr>
      </p:pic>
      <p:sp>
        <p:nvSpPr>
          <p:cNvPr id="17412" name="Line 97"/>
          <p:cNvSpPr>
            <a:spLocks noChangeShapeType="1"/>
          </p:cNvSpPr>
          <p:nvPr/>
        </p:nvSpPr>
        <p:spPr bwMode="auto">
          <a:xfrm flipV="1">
            <a:off x="1835150" y="3429000"/>
            <a:ext cx="540067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98"/>
          <p:cNvSpPr>
            <a:spLocks noChangeShapeType="1"/>
          </p:cNvSpPr>
          <p:nvPr/>
        </p:nvSpPr>
        <p:spPr bwMode="auto">
          <a:xfrm flipV="1">
            <a:off x="1835150" y="2349500"/>
            <a:ext cx="540067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99"/>
          <p:cNvSpPr>
            <a:spLocks noChangeShapeType="1"/>
          </p:cNvSpPr>
          <p:nvPr/>
        </p:nvSpPr>
        <p:spPr bwMode="auto">
          <a:xfrm>
            <a:off x="3132138" y="2420938"/>
            <a:ext cx="0" cy="396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100"/>
          <p:cNvSpPr>
            <a:spLocks noChangeShapeType="1"/>
          </p:cNvSpPr>
          <p:nvPr/>
        </p:nvSpPr>
        <p:spPr bwMode="auto">
          <a:xfrm>
            <a:off x="4500563" y="2276475"/>
            <a:ext cx="0" cy="396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101"/>
          <p:cNvSpPr>
            <a:spLocks noChangeShapeType="1"/>
          </p:cNvSpPr>
          <p:nvPr/>
        </p:nvSpPr>
        <p:spPr bwMode="auto">
          <a:xfrm>
            <a:off x="5867400" y="2349500"/>
            <a:ext cx="0" cy="396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102"/>
          <p:cNvSpPr>
            <a:spLocks noChangeShapeType="1"/>
          </p:cNvSpPr>
          <p:nvPr/>
        </p:nvSpPr>
        <p:spPr bwMode="auto">
          <a:xfrm>
            <a:off x="7235825" y="2349500"/>
            <a:ext cx="0" cy="396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Text Box 103"/>
          <p:cNvSpPr txBox="1">
            <a:spLocks noChangeArrowheads="1"/>
          </p:cNvSpPr>
          <p:nvPr/>
        </p:nvSpPr>
        <p:spPr bwMode="auto">
          <a:xfrm>
            <a:off x="1042988" y="1700213"/>
            <a:ext cx="648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2400">
                <a:latin typeface="Times New Roman" pitchFamily="18" charset="0"/>
              </a:rPr>
              <a:t>Ln(</a:t>
            </a:r>
            <a:r>
              <a:rPr lang="en-US" altLang="en-US" sz="2400">
                <a:latin typeface="Times New Roman" pitchFamily="18" charset="0"/>
              </a:rPr>
              <a:t>e</a:t>
            </a:r>
            <a:r>
              <a:rPr lang="en-US" altLang="en-US" sz="2400" baseline="30000">
                <a:latin typeface="Times New Roman" pitchFamily="18" charset="0"/>
              </a:rPr>
              <a:t>2</a:t>
            </a:r>
            <a:r>
              <a:rPr lang="lt-LT" altLang="en-US" sz="2400">
                <a:latin typeface="Times New Roman" pitchFamily="18" charset="0"/>
              </a:rPr>
              <a:t>)</a:t>
            </a:r>
            <a:r>
              <a:rPr lang="en-US" altLang="en-US" sz="2400">
                <a:latin typeface="Times New Roman" pitchFamily="18" charset="0"/>
              </a:rPr>
              <a:t>= a</a:t>
            </a:r>
            <a:r>
              <a:rPr lang="en-US" altLang="en-US" sz="2400" baseline="-25000">
                <a:latin typeface="Times New Roman" pitchFamily="18" charset="0"/>
              </a:rPr>
              <a:t>0  </a:t>
            </a:r>
            <a:r>
              <a:rPr lang="en-US" altLang="en-US" sz="2400">
                <a:latin typeface="Times New Roman" pitchFamily="18" charset="0"/>
              </a:rPr>
              <a:t>+a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  <a:r>
              <a:rPr lang="en-US" altLang="en-US" sz="2400">
                <a:latin typeface="Times New Roman" pitchFamily="18" charset="0"/>
              </a:rPr>
              <a:t>ln(</a:t>
            </a:r>
            <a:r>
              <a:rPr lang="lt-LT" altLang="en-US" sz="2400">
                <a:latin typeface="Times New Roman" pitchFamily="18" charset="0"/>
              </a:rPr>
              <a:t>X</a:t>
            </a:r>
            <a:r>
              <a:rPr lang="en-US" altLang="en-US" sz="2400" baseline="30000">
                <a:latin typeface="Times New Roman" pitchFamily="18" charset="0"/>
              </a:rPr>
              <a:t>m</a:t>
            </a:r>
            <a:r>
              <a:rPr lang="lt-LT" altLang="en-US" sz="2400" baseline="30000">
                <a:latin typeface="Times New Roman" pitchFamily="18" charset="0"/>
              </a:rPr>
              <a:t>ū</a:t>
            </a:r>
            <a:r>
              <a:rPr lang="en-US" altLang="en-US" sz="2400">
                <a:latin typeface="Times New Roman" pitchFamily="18" charset="0"/>
              </a:rPr>
              <a:t>) </a:t>
            </a:r>
            <a:r>
              <a:rPr lang="lt-LT" altLang="en-US" sz="2400">
                <a:latin typeface="Times New Roman" pitchFamily="18" charset="0"/>
              </a:rPr>
              <a:t>+ </a:t>
            </a:r>
            <a:r>
              <a:rPr lang="en-US" altLang="en-US" sz="2400">
                <a:latin typeface="Times New Roman" pitchFamily="18" charset="0"/>
              </a:rPr>
              <a:t>a</a:t>
            </a:r>
            <a:r>
              <a:rPr lang="lt-LT" altLang="en-US" sz="2400" baseline="-25000">
                <a:latin typeface="Times New Roman" pitchFamily="18" charset="0"/>
              </a:rPr>
              <a:t>2</a:t>
            </a:r>
            <a:r>
              <a:rPr lang="en-US" altLang="en-US" sz="2400">
                <a:latin typeface="Times New Roman" pitchFamily="18" charset="0"/>
              </a:rPr>
              <a:t>ln(</a:t>
            </a:r>
            <a:r>
              <a:rPr lang="lt-LT" altLang="en-US" sz="2400">
                <a:latin typeface="Times New Roman" pitchFamily="18" charset="0"/>
              </a:rPr>
              <a:t>X</a:t>
            </a:r>
            <a:r>
              <a:rPr lang="lt-LT" altLang="en-US" sz="2400" baseline="30000">
                <a:latin typeface="Times New Roman" pitchFamily="18" charset="0"/>
              </a:rPr>
              <a:t>tū</a:t>
            </a:r>
            <a:r>
              <a:rPr lang="en-US" altLang="en-US" sz="2400">
                <a:latin typeface="Times New Roman" pitchFamily="18" charset="0"/>
              </a:rPr>
              <a:t>) </a:t>
            </a:r>
            <a:r>
              <a:rPr lang="lt-LT" altLang="en-US" sz="2400">
                <a:latin typeface="Times New Roman" pitchFamily="18" charset="0"/>
              </a:rPr>
              <a:t>+</a:t>
            </a:r>
            <a:r>
              <a:rPr lang="en-US" altLang="en-US" sz="2400">
                <a:latin typeface="Times New Roman" pitchFamily="18" charset="0"/>
              </a:rPr>
              <a:t>a</a:t>
            </a:r>
            <a:r>
              <a:rPr lang="lt-LT" altLang="en-US" sz="2400" baseline="-25000">
                <a:latin typeface="Times New Roman" pitchFamily="18" charset="0"/>
              </a:rPr>
              <a:t>3</a:t>
            </a:r>
            <a:r>
              <a:rPr lang="lt-LT" altLang="en-US" sz="2400">
                <a:latin typeface="Times New Roman" pitchFamily="18" charset="0"/>
              </a:rPr>
              <a:t>D</a:t>
            </a:r>
            <a:r>
              <a:rPr lang="lt-LT" altLang="en-US" sz="2400" baseline="30000">
                <a:latin typeface="Times New Roman" pitchFamily="18" charset="0"/>
              </a:rPr>
              <a:t>vm</a:t>
            </a:r>
            <a:r>
              <a:rPr lang="lt-LT" altLang="en-US" sz="2400" baseline="-25000">
                <a:latin typeface="Times New Roman" pitchFamily="18" charset="0"/>
              </a:rPr>
              <a:t> </a:t>
            </a:r>
            <a:r>
              <a:rPr lang="lt-LT" altLang="en-US" sz="2400">
                <a:latin typeface="Times New Roman" pitchFamily="18" charset="0"/>
              </a:rPr>
              <a:t>+u</a:t>
            </a:r>
          </a:p>
        </p:txBody>
      </p:sp>
      <p:sp>
        <p:nvSpPr>
          <p:cNvPr id="17419" name="Text Box 104"/>
          <p:cNvSpPr txBox="1">
            <a:spLocks noChangeArrowheads="1"/>
          </p:cNvSpPr>
          <p:nvPr/>
        </p:nvSpPr>
        <p:spPr bwMode="auto">
          <a:xfrm>
            <a:off x="1908175" y="2565400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1800"/>
              <a:t>ln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en-US" smtClean="0"/>
              <a:t>Park -  testas. PVZ studentų ūgiai </a:t>
            </a:r>
          </a:p>
        </p:txBody>
      </p:sp>
      <p:pic>
        <p:nvPicPr>
          <p:cNvPr id="18435" name="Picture 8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2060575"/>
            <a:ext cx="7848600" cy="1966913"/>
          </a:xfrm>
          <a:noFill/>
        </p:spPr>
      </p:pic>
      <p:sp>
        <p:nvSpPr>
          <p:cNvPr id="18436" name="Text Box 82"/>
          <p:cNvSpPr txBox="1">
            <a:spLocks noChangeArrowheads="1"/>
          </p:cNvSpPr>
          <p:nvPr/>
        </p:nvSpPr>
        <p:spPr bwMode="auto">
          <a:xfrm>
            <a:off x="323850" y="4652963"/>
            <a:ext cx="8424863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2800" b="1">
                <a:latin typeface="Times New Roman" pitchFamily="18" charset="0"/>
              </a:rPr>
              <a:t>Heteroskedastiškumo nėra, nes 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2800" b="1">
                <a:latin typeface="Times New Roman" pitchFamily="18" charset="0"/>
              </a:rPr>
              <a:t>t</a:t>
            </a:r>
            <a:r>
              <a:rPr lang="lt-LT" altLang="en-US" sz="2800" b="1" baseline="-25000">
                <a:latin typeface="Times New Roman" pitchFamily="18" charset="0"/>
              </a:rPr>
              <a:t>apskaičiuota </a:t>
            </a:r>
            <a:r>
              <a:rPr lang="lt-LT" altLang="en-US" sz="2800" b="1">
                <a:latin typeface="Times New Roman" pitchFamily="18" charset="0"/>
              </a:rPr>
              <a:t>&lt; t</a:t>
            </a:r>
            <a:r>
              <a:rPr lang="lt-LT" altLang="en-US" sz="2800" b="1" baseline="-25000">
                <a:latin typeface="Times New Roman" pitchFamily="18" charset="0"/>
              </a:rPr>
              <a:t>teorinė </a:t>
            </a:r>
            <a:r>
              <a:rPr lang="en-US" altLang="en-US" sz="2800" b="1">
                <a:latin typeface="Times New Roman" pitchFamily="18" charset="0"/>
              </a:rPr>
              <a:t>=2</a:t>
            </a:r>
            <a:endParaRPr lang="lt-LT" altLang="en-US" sz="2800" b="1" baseline="-25000">
              <a:latin typeface="Times New Roman" pitchFamily="18" charset="0"/>
            </a:endParaRPr>
          </a:p>
        </p:txBody>
      </p:sp>
      <p:sp>
        <p:nvSpPr>
          <p:cNvPr id="18437" name="Text Box 84"/>
          <p:cNvSpPr txBox="1">
            <a:spLocks noChangeArrowheads="1"/>
          </p:cNvSpPr>
          <p:nvPr/>
        </p:nvSpPr>
        <p:spPr bwMode="auto">
          <a:xfrm>
            <a:off x="539750" y="6165850"/>
            <a:ext cx="828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1800"/>
              <a:t>Išvada: regresijos lygtis heteroskedastiškumu nepasižymi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12239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Heteroskedastiškumo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diagnostika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lt-LT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lt-LT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Goldfield -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Quandt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testas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8913813" cy="4114800"/>
          </a:xfrm>
        </p:spPr>
        <p:txBody>
          <a:bodyPr/>
          <a:lstStyle/>
          <a:p>
            <a:pPr eaLnBrk="1" hangingPunct="1"/>
            <a:r>
              <a:rPr lang="lt-LT" altLang="en-US" b="1" smtClean="0">
                <a:latin typeface="Times New Roman" pitchFamily="18" charset="0"/>
              </a:rPr>
              <a:t>Pirmas </a:t>
            </a:r>
            <a:r>
              <a:rPr lang="en-US" altLang="en-US" b="1" smtClean="0"/>
              <a:t> </a:t>
            </a:r>
            <a:r>
              <a:rPr lang="lt-LT" altLang="en-US" b="1" smtClean="0">
                <a:latin typeface="Times New Roman" pitchFamily="18" charset="0"/>
              </a:rPr>
              <a:t>ž</a:t>
            </a:r>
            <a:r>
              <a:rPr lang="en-US" altLang="en-US" b="1" smtClean="0">
                <a:latin typeface="Times New Roman" pitchFamily="18" charset="0"/>
              </a:rPr>
              <a:t>ingsni</a:t>
            </a:r>
            <a:r>
              <a:rPr lang="lt-LT" altLang="en-US" b="1" smtClean="0">
                <a:latin typeface="Times New Roman" pitchFamily="18" charset="0"/>
              </a:rPr>
              <a:t>s</a:t>
            </a:r>
            <a:endParaRPr lang="en-US" altLang="en-US" b="1" smtClean="0">
              <a:latin typeface="Times New Roman" pitchFamily="18" charset="0"/>
            </a:endParaRPr>
          </a:p>
          <a:p>
            <a:pPr lvl="1" eaLnBrk="1" hangingPunct="1"/>
            <a:r>
              <a:rPr lang="en-US" altLang="en-US" b="1" smtClean="0">
                <a:latin typeface="Times New Roman" pitchFamily="18" charset="0"/>
              </a:rPr>
              <a:t>Surūšiuojame duomenis x</a:t>
            </a:r>
            <a:r>
              <a:rPr lang="en-US" altLang="en-US" b="1" baseline="-25000" smtClean="0">
                <a:latin typeface="Times New Roman" pitchFamily="18" charset="0"/>
              </a:rPr>
              <a:t>j </a:t>
            </a:r>
            <a:r>
              <a:rPr lang="en-US" altLang="en-US" b="1" smtClean="0">
                <a:latin typeface="Times New Roman" pitchFamily="18" charset="0"/>
              </a:rPr>
              <a:t>didėjimo tvarka</a:t>
            </a:r>
          </a:p>
          <a:p>
            <a:pPr lvl="1" eaLnBrk="1" hangingPunct="1"/>
            <a:r>
              <a:rPr lang="en-US" altLang="en-US" b="1" smtClean="0">
                <a:latin typeface="Times New Roman" pitchFamily="18" charset="0"/>
              </a:rPr>
              <a:t>išmetame s (kelis)  vidurinius stebėjimus. </a:t>
            </a:r>
            <a:endParaRPr lang="lt-LT" altLang="en-US" b="1" smtClean="0">
              <a:latin typeface="Times New Roman" pitchFamily="18" charset="0"/>
            </a:endParaRPr>
          </a:p>
          <a:p>
            <a:pPr lvl="1" eaLnBrk="1" hangingPunct="1"/>
            <a:r>
              <a:rPr lang="en-US" altLang="en-US" b="1" smtClean="0">
                <a:latin typeface="Times New Roman" pitchFamily="18" charset="0"/>
              </a:rPr>
              <a:t>Duomenys sudali</a:t>
            </a:r>
            <a:r>
              <a:rPr lang="lt-LT" altLang="en-US" b="1" smtClean="0">
                <a:latin typeface="Times New Roman" pitchFamily="18" charset="0"/>
              </a:rPr>
              <a:t>name</a:t>
            </a:r>
            <a:r>
              <a:rPr lang="en-US" altLang="en-US" b="1" smtClean="0">
                <a:latin typeface="Times New Roman" pitchFamily="18" charset="0"/>
              </a:rPr>
              <a:t> į dvi dalis </a:t>
            </a:r>
          </a:p>
          <a:p>
            <a:pPr lvl="1" eaLnBrk="1" hangingPunct="1"/>
            <a:r>
              <a:rPr lang="en-US" altLang="en-US" b="1" smtClean="0">
                <a:latin typeface="Times New Roman" pitchFamily="18" charset="0"/>
              </a:rPr>
              <a:t>Apskaičiuojame dvi regresijas pagal dvi duomenų eilutės dalis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baseline="30000" smtClean="0">
                <a:latin typeface="Times New Roman" pitchFamily="18" charset="0"/>
              </a:rPr>
              <a:t>1</a:t>
            </a:r>
            <a:r>
              <a:rPr lang="en-US" altLang="en-US" sz="2000" b="1" smtClean="0">
                <a:latin typeface="Times New Roman" pitchFamily="18" charset="0"/>
              </a:rPr>
              <a:t>y</a:t>
            </a:r>
            <a:r>
              <a:rPr lang="en-US" altLang="en-US" sz="2000" b="1" baseline="-25000" smtClean="0">
                <a:latin typeface="Times New Roman" pitchFamily="18" charset="0"/>
              </a:rPr>
              <a:t>i</a:t>
            </a:r>
            <a:r>
              <a:rPr lang="en-US" altLang="en-US" sz="2000" b="1" smtClean="0">
                <a:latin typeface="Times New Roman" pitchFamily="18" charset="0"/>
              </a:rPr>
              <a:t>= </a:t>
            </a:r>
            <a:r>
              <a:rPr lang="en-US" altLang="en-US" sz="2000" b="1" baseline="30000" smtClean="0">
                <a:latin typeface="Times New Roman" pitchFamily="18" charset="0"/>
              </a:rPr>
              <a:t>1</a:t>
            </a:r>
            <a:r>
              <a:rPr lang="en-US" altLang="en-US" sz="2000" b="1" smtClean="0">
                <a:latin typeface="Times New Roman" pitchFamily="18" charset="0"/>
              </a:rPr>
              <a:t>b</a:t>
            </a:r>
            <a:r>
              <a:rPr lang="en-US" altLang="en-US" sz="2000" b="1" baseline="-25000" smtClean="0">
                <a:latin typeface="Times New Roman" pitchFamily="18" charset="0"/>
              </a:rPr>
              <a:t>0</a:t>
            </a:r>
            <a:r>
              <a:rPr lang="en-US" altLang="en-US" sz="2000" b="1" smtClean="0">
                <a:latin typeface="Times New Roman" pitchFamily="18" charset="0"/>
              </a:rPr>
              <a:t> + </a:t>
            </a:r>
            <a:r>
              <a:rPr lang="en-US" altLang="en-US" sz="2000" b="1" baseline="30000" smtClean="0">
                <a:latin typeface="Times New Roman" pitchFamily="18" charset="0"/>
              </a:rPr>
              <a:t>1</a:t>
            </a:r>
            <a:r>
              <a:rPr lang="en-US" altLang="en-US" sz="2000" b="1" smtClean="0">
                <a:latin typeface="Times New Roman" pitchFamily="18" charset="0"/>
              </a:rPr>
              <a:t>b</a:t>
            </a:r>
            <a:r>
              <a:rPr lang="en-US" altLang="en-US" sz="2000" b="1" baseline="-25000" smtClean="0">
                <a:latin typeface="Times New Roman" pitchFamily="18" charset="0"/>
              </a:rPr>
              <a:t>1</a:t>
            </a:r>
            <a:r>
              <a:rPr lang="en-US" altLang="en-US" sz="2000" b="1" smtClean="0">
                <a:latin typeface="Times New Roman" pitchFamily="18" charset="0"/>
              </a:rPr>
              <a:t>x</a:t>
            </a:r>
            <a:r>
              <a:rPr lang="en-US" altLang="en-US" sz="2000" b="1" baseline="-25000" smtClean="0">
                <a:latin typeface="Times New Roman" pitchFamily="18" charset="0"/>
              </a:rPr>
              <a:t>1i </a:t>
            </a:r>
            <a:r>
              <a:rPr lang="en-US" altLang="en-US" sz="2000" b="1" smtClean="0">
                <a:latin typeface="Times New Roman" pitchFamily="18" charset="0"/>
              </a:rPr>
              <a:t> + </a:t>
            </a:r>
            <a:r>
              <a:rPr lang="en-US" altLang="en-US" sz="2000" b="1" baseline="30000" smtClean="0">
                <a:latin typeface="Times New Roman" pitchFamily="18" charset="0"/>
              </a:rPr>
              <a:t>1</a:t>
            </a:r>
            <a:r>
              <a:rPr lang="en-US" altLang="en-US" sz="2000" b="1" smtClean="0">
                <a:latin typeface="Times New Roman" pitchFamily="18" charset="0"/>
              </a:rPr>
              <a:t>b</a:t>
            </a:r>
            <a:r>
              <a:rPr lang="en-US" altLang="en-US" sz="2000" b="1" baseline="-25000" smtClean="0">
                <a:latin typeface="Times New Roman" pitchFamily="18" charset="0"/>
              </a:rPr>
              <a:t>2</a:t>
            </a:r>
            <a:r>
              <a:rPr lang="en-US" altLang="en-US" sz="2000" b="1" smtClean="0">
                <a:latin typeface="Times New Roman" pitchFamily="18" charset="0"/>
              </a:rPr>
              <a:t>x</a:t>
            </a:r>
            <a:r>
              <a:rPr lang="en-US" altLang="en-US" sz="2000" b="1" baseline="-25000" smtClean="0">
                <a:latin typeface="Times New Roman" pitchFamily="18" charset="0"/>
              </a:rPr>
              <a:t>2i </a:t>
            </a:r>
            <a:r>
              <a:rPr lang="en-US" altLang="en-US" sz="2000" b="1" smtClean="0">
                <a:latin typeface="Times New Roman" pitchFamily="18" charset="0"/>
              </a:rPr>
              <a:t> +</a:t>
            </a:r>
            <a:r>
              <a:rPr lang="en-US" altLang="en-US" sz="2000" b="1" baseline="-25000" smtClean="0">
                <a:latin typeface="Times New Roman" pitchFamily="18" charset="0"/>
              </a:rPr>
              <a:t>  </a:t>
            </a:r>
            <a:r>
              <a:rPr lang="en-US" altLang="en-US" sz="2000" b="1" baseline="30000" smtClean="0">
                <a:latin typeface="Times New Roman" pitchFamily="18" charset="0"/>
              </a:rPr>
              <a:t>1</a:t>
            </a:r>
            <a:r>
              <a:rPr lang="en-US" altLang="en-US" sz="2000" b="1" smtClean="0">
                <a:latin typeface="Times New Roman" pitchFamily="18" charset="0"/>
              </a:rPr>
              <a:t>b</a:t>
            </a:r>
            <a:r>
              <a:rPr lang="en-US" altLang="en-US" sz="2000" b="1" baseline="-25000" smtClean="0">
                <a:latin typeface="Times New Roman" pitchFamily="18" charset="0"/>
              </a:rPr>
              <a:t>3</a:t>
            </a:r>
            <a:r>
              <a:rPr lang="en-US" altLang="en-US" sz="2000" b="1" smtClean="0">
                <a:latin typeface="Times New Roman" pitchFamily="18" charset="0"/>
              </a:rPr>
              <a:t>x</a:t>
            </a:r>
            <a:r>
              <a:rPr lang="en-US" altLang="en-US" sz="2000" b="1" baseline="-25000" smtClean="0">
                <a:latin typeface="Times New Roman" pitchFamily="18" charset="0"/>
              </a:rPr>
              <a:t>3i </a:t>
            </a:r>
            <a:r>
              <a:rPr lang="en-US" altLang="en-US" sz="2000" b="1" smtClean="0">
                <a:latin typeface="Times New Roman" pitchFamily="18" charset="0"/>
              </a:rPr>
              <a:t>+</a:t>
            </a:r>
            <a:r>
              <a:rPr lang="en-US" altLang="en-US" sz="2000" b="1" baseline="-25000" smtClean="0">
                <a:latin typeface="Times New Roman" pitchFamily="18" charset="0"/>
              </a:rPr>
              <a:t>  </a:t>
            </a:r>
            <a:r>
              <a:rPr lang="en-US" altLang="en-US" sz="2000" b="1" smtClean="0">
                <a:latin typeface="Times New Roman" pitchFamily="18" charset="0"/>
              </a:rPr>
              <a:t>  ….</a:t>
            </a:r>
            <a:r>
              <a:rPr lang="en-US" altLang="en-US" sz="2000" b="1" baseline="-25000" smtClean="0">
                <a:latin typeface="Times New Roman" pitchFamily="18" charset="0"/>
              </a:rPr>
              <a:t>.</a:t>
            </a:r>
            <a:r>
              <a:rPr lang="en-US" altLang="en-US" sz="2000" b="1" baseline="30000" smtClean="0">
                <a:latin typeface="Times New Roman" pitchFamily="18" charset="0"/>
              </a:rPr>
              <a:t>1</a:t>
            </a:r>
            <a:r>
              <a:rPr lang="en-US" altLang="en-US" sz="2000" b="1" smtClean="0">
                <a:latin typeface="Times New Roman" pitchFamily="18" charset="0"/>
              </a:rPr>
              <a:t>b</a:t>
            </a:r>
            <a:r>
              <a:rPr lang="en-US" altLang="en-US" sz="2000" b="1" baseline="-25000" smtClean="0">
                <a:latin typeface="Times New Roman" pitchFamily="18" charset="0"/>
              </a:rPr>
              <a:t>k</a:t>
            </a:r>
            <a:r>
              <a:rPr lang="en-US" altLang="en-US" sz="2000" b="1" smtClean="0">
                <a:latin typeface="Times New Roman" pitchFamily="18" charset="0"/>
              </a:rPr>
              <a:t>x</a:t>
            </a:r>
            <a:r>
              <a:rPr lang="en-US" altLang="en-US" sz="2000" b="1" baseline="-25000" smtClean="0">
                <a:latin typeface="Times New Roman" pitchFamily="18" charset="0"/>
              </a:rPr>
              <a:t>ki  </a:t>
            </a:r>
            <a:r>
              <a:rPr lang="en-US" altLang="en-US" sz="2000" b="1" smtClean="0">
                <a:latin typeface="Times New Roman" pitchFamily="18" charset="0"/>
              </a:rPr>
              <a:t>+ </a:t>
            </a:r>
            <a:r>
              <a:rPr lang="en-US" altLang="en-US" sz="2000" b="1" baseline="30000" smtClean="0">
                <a:latin typeface="Times New Roman" pitchFamily="18" charset="0"/>
              </a:rPr>
              <a:t>1</a:t>
            </a:r>
            <a:r>
              <a:rPr lang="en-US" altLang="en-US" sz="2000" b="1" smtClean="0">
                <a:latin typeface="Times New Roman" pitchFamily="18" charset="0"/>
              </a:rPr>
              <a:t>e</a:t>
            </a:r>
            <a:r>
              <a:rPr lang="en-US" altLang="en-US" sz="2000" b="1" baseline="-25000" smtClean="0">
                <a:latin typeface="Times New Roman" pitchFamily="18" charset="0"/>
              </a:rPr>
              <a:t>i</a:t>
            </a:r>
            <a:endParaRPr lang="en-US" altLang="en-US" sz="2000" b="1" smtClean="0">
              <a:latin typeface="Times New Roman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baseline="30000" smtClean="0">
                <a:latin typeface="Times New Roman" pitchFamily="18" charset="0"/>
              </a:rPr>
              <a:t>2</a:t>
            </a:r>
            <a:r>
              <a:rPr lang="en-US" altLang="en-US" sz="2000" b="1" smtClean="0">
                <a:latin typeface="Times New Roman" pitchFamily="18" charset="0"/>
              </a:rPr>
              <a:t>y</a:t>
            </a:r>
            <a:r>
              <a:rPr lang="en-US" altLang="en-US" sz="2000" b="1" baseline="-25000" smtClean="0">
                <a:latin typeface="Times New Roman" pitchFamily="18" charset="0"/>
              </a:rPr>
              <a:t>i</a:t>
            </a:r>
            <a:r>
              <a:rPr lang="en-US" altLang="en-US" sz="2000" b="1" smtClean="0">
                <a:latin typeface="Times New Roman" pitchFamily="18" charset="0"/>
              </a:rPr>
              <a:t>= </a:t>
            </a:r>
            <a:r>
              <a:rPr lang="en-US" altLang="en-US" sz="2000" b="1" baseline="30000" smtClean="0">
                <a:latin typeface="Times New Roman" pitchFamily="18" charset="0"/>
              </a:rPr>
              <a:t>2</a:t>
            </a:r>
            <a:r>
              <a:rPr lang="en-US" altLang="en-US" sz="2000" b="1" smtClean="0">
                <a:latin typeface="Times New Roman" pitchFamily="18" charset="0"/>
              </a:rPr>
              <a:t>b</a:t>
            </a:r>
            <a:r>
              <a:rPr lang="en-US" altLang="en-US" sz="2000" b="1" baseline="-25000" smtClean="0">
                <a:latin typeface="Times New Roman" pitchFamily="18" charset="0"/>
              </a:rPr>
              <a:t>0</a:t>
            </a:r>
            <a:r>
              <a:rPr lang="en-US" altLang="en-US" sz="2000" b="1" smtClean="0">
                <a:latin typeface="Times New Roman" pitchFamily="18" charset="0"/>
              </a:rPr>
              <a:t> + </a:t>
            </a:r>
            <a:r>
              <a:rPr lang="en-US" altLang="en-US" sz="2000" b="1" baseline="30000" smtClean="0">
                <a:latin typeface="Times New Roman" pitchFamily="18" charset="0"/>
              </a:rPr>
              <a:t>2</a:t>
            </a:r>
            <a:r>
              <a:rPr lang="en-US" altLang="en-US" sz="2000" b="1" smtClean="0">
                <a:latin typeface="Times New Roman" pitchFamily="18" charset="0"/>
              </a:rPr>
              <a:t>b</a:t>
            </a:r>
            <a:r>
              <a:rPr lang="en-US" altLang="en-US" sz="2000" b="1" baseline="-25000" smtClean="0">
                <a:latin typeface="Times New Roman" pitchFamily="18" charset="0"/>
              </a:rPr>
              <a:t>1</a:t>
            </a:r>
            <a:r>
              <a:rPr lang="en-US" altLang="en-US" sz="2000" b="1" smtClean="0">
                <a:latin typeface="Times New Roman" pitchFamily="18" charset="0"/>
              </a:rPr>
              <a:t>x</a:t>
            </a:r>
            <a:r>
              <a:rPr lang="en-US" altLang="en-US" sz="2000" b="1" baseline="-25000" smtClean="0">
                <a:latin typeface="Times New Roman" pitchFamily="18" charset="0"/>
              </a:rPr>
              <a:t>1i </a:t>
            </a:r>
            <a:r>
              <a:rPr lang="en-US" altLang="en-US" sz="2000" b="1" smtClean="0">
                <a:latin typeface="Times New Roman" pitchFamily="18" charset="0"/>
              </a:rPr>
              <a:t> + </a:t>
            </a:r>
            <a:r>
              <a:rPr lang="en-US" altLang="en-US" sz="2000" b="1" baseline="30000" smtClean="0">
                <a:latin typeface="Times New Roman" pitchFamily="18" charset="0"/>
              </a:rPr>
              <a:t>2</a:t>
            </a:r>
            <a:r>
              <a:rPr lang="en-US" altLang="en-US" sz="2000" b="1" smtClean="0">
                <a:latin typeface="Times New Roman" pitchFamily="18" charset="0"/>
              </a:rPr>
              <a:t>b</a:t>
            </a:r>
            <a:r>
              <a:rPr lang="en-US" altLang="en-US" sz="2000" b="1" baseline="-25000" smtClean="0">
                <a:latin typeface="Times New Roman" pitchFamily="18" charset="0"/>
              </a:rPr>
              <a:t>2</a:t>
            </a:r>
            <a:r>
              <a:rPr lang="en-US" altLang="en-US" sz="2000" b="1" smtClean="0">
                <a:latin typeface="Times New Roman" pitchFamily="18" charset="0"/>
              </a:rPr>
              <a:t>x</a:t>
            </a:r>
            <a:r>
              <a:rPr lang="en-US" altLang="en-US" sz="2000" b="1" baseline="-25000" smtClean="0">
                <a:latin typeface="Times New Roman" pitchFamily="18" charset="0"/>
              </a:rPr>
              <a:t>2i </a:t>
            </a:r>
            <a:r>
              <a:rPr lang="en-US" altLang="en-US" sz="2000" b="1" smtClean="0">
                <a:latin typeface="Times New Roman" pitchFamily="18" charset="0"/>
              </a:rPr>
              <a:t> +</a:t>
            </a:r>
            <a:r>
              <a:rPr lang="en-US" altLang="en-US" sz="2000" b="1" baseline="-25000" smtClean="0">
                <a:latin typeface="Times New Roman" pitchFamily="18" charset="0"/>
              </a:rPr>
              <a:t>  </a:t>
            </a:r>
            <a:r>
              <a:rPr lang="en-US" altLang="en-US" sz="2000" b="1" baseline="30000" smtClean="0">
                <a:latin typeface="Times New Roman" pitchFamily="18" charset="0"/>
              </a:rPr>
              <a:t>2</a:t>
            </a:r>
            <a:r>
              <a:rPr lang="en-US" altLang="en-US" sz="2000" b="1" smtClean="0">
                <a:latin typeface="Times New Roman" pitchFamily="18" charset="0"/>
              </a:rPr>
              <a:t>b</a:t>
            </a:r>
            <a:r>
              <a:rPr lang="en-US" altLang="en-US" sz="2000" b="1" baseline="-25000" smtClean="0">
                <a:latin typeface="Times New Roman" pitchFamily="18" charset="0"/>
              </a:rPr>
              <a:t>3</a:t>
            </a:r>
            <a:r>
              <a:rPr lang="en-US" altLang="en-US" sz="2000" b="1" smtClean="0">
                <a:latin typeface="Times New Roman" pitchFamily="18" charset="0"/>
              </a:rPr>
              <a:t>x</a:t>
            </a:r>
            <a:r>
              <a:rPr lang="en-US" altLang="en-US" sz="2000" b="1" baseline="-25000" smtClean="0">
                <a:latin typeface="Times New Roman" pitchFamily="18" charset="0"/>
              </a:rPr>
              <a:t>3i </a:t>
            </a:r>
            <a:r>
              <a:rPr lang="en-US" altLang="en-US" sz="2000" b="1" smtClean="0">
                <a:latin typeface="Times New Roman" pitchFamily="18" charset="0"/>
              </a:rPr>
              <a:t>+</a:t>
            </a:r>
            <a:r>
              <a:rPr lang="en-US" altLang="en-US" sz="2000" b="1" baseline="-25000" smtClean="0">
                <a:latin typeface="Times New Roman" pitchFamily="18" charset="0"/>
              </a:rPr>
              <a:t>  </a:t>
            </a:r>
            <a:r>
              <a:rPr lang="en-US" altLang="en-US" sz="2000" b="1" smtClean="0">
                <a:latin typeface="Times New Roman" pitchFamily="18" charset="0"/>
              </a:rPr>
              <a:t>  ….</a:t>
            </a:r>
            <a:r>
              <a:rPr lang="en-US" altLang="en-US" sz="2000" b="1" baseline="-25000" smtClean="0">
                <a:latin typeface="Times New Roman" pitchFamily="18" charset="0"/>
              </a:rPr>
              <a:t>.</a:t>
            </a:r>
            <a:r>
              <a:rPr lang="en-US" altLang="en-US" sz="2000" b="1" baseline="30000" smtClean="0">
                <a:latin typeface="Times New Roman" pitchFamily="18" charset="0"/>
              </a:rPr>
              <a:t>2</a:t>
            </a:r>
            <a:r>
              <a:rPr lang="en-US" altLang="en-US" sz="2000" b="1" smtClean="0">
                <a:latin typeface="Times New Roman" pitchFamily="18" charset="0"/>
              </a:rPr>
              <a:t>b</a:t>
            </a:r>
            <a:r>
              <a:rPr lang="en-US" altLang="en-US" sz="2000" b="1" baseline="-25000" smtClean="0">
                <a:latin typeface="Times New Roman" pitchFamily="18" charset="0"/>
              </a:rPr>
              <a:t>k</a:t>
            </a:r>
            <a:r>
              <a:rPr lang="en-US" altLang="en-US" sz="2000" b="1" smtClean="0">
                <a:latin typeface="Times New Roman" pitchFamily="18" charset="0"/>
              </a:rPr>
              <a:t>x</a:t>
            </a:r>
            <a:r>
              <a:rPr lang="en-US" altLang="en-US" sz="2000" b="1" baseline="-25000" smtClean="0">
                <a:latin typeface="Times New Roman" pitchFamily="18" charset="0"/>
              </a:rPr>
              <a:t>ki  </a:t>
            </a:r>
            <a:r>
              <a:rPr lang="en-US" altLang="en-US" sz="2000" b="1" smtClean="0">
                <a:latin typeface="Times New Roman" pitchFamily="18" charset="0"/>
              </a:rPr>
              <a:t>+ </a:t>
            </a:r>
            <a:r>
              <a:rPr lang="en-US" altLang="en-US" sz="2000" b="1" baseline="30000" smtClean="0">
                <a:latin typeface="Times New Roman" pitchFamily="18" charset="0"/>
              </a:rPr>
              <a:t>2</a:t>
            </a:r>
            <a:r>
              <a:rPr lang="en-US" altLang="en-US" sz="2000" b="1" smtClean="0">
                <a:latin typeface="Times New Roman" pitchFamily="18" charset="0"/>
              </a:rPr>
              <a:t>e</a:t>
            </a:r>
            <a:r>
              <a:rPr lang="en-US" altLang="en-US" sz="2000" b="1" baseline="-25000" smtClean="0">
                <a:latin typeface="Times New Roman" pitchFamily="18" charset="0"/>
              </a:rPr>
              <a:t>i</a:t>
            </a:r>
            <a:endParaRPr lang="en-US" altLang="en-US" sz="2000" b="1" smtClean="0">
              <a:latin typeface="Times New Roman" pitchFamily="18" charset="0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altLang="en-US" sz="2000" b="1" smtClean="0">
              <a:latin typeface="Times New Roman" pitchFamily="18" charset="0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altLang="en-US" sz="2000" b="1" smtClean="0">
              <a:latin typeface="Times New Roman" pitchFamily="18" charset="0"/>
            </a:endParaRPr>
          </a:p>
          <a:p>
            <a:pPr lvl="2" eaLnBrk="1" hangingPunct="1"/>
            <a:endParaRPr lang="en-US" altLang="en-US" b="1" smtClean="0">
              <a:latin typeface="Times New Roman" pitchFamily="18" charset="0"/>
            </a:endParaRPr>
          </a:p>
          <a:p>
            <a:pPr lvl="1" eaLnBrk="1" hangingPunct="1"/>
            <a:endParaRPr lang="en-US" altLang="en-US" b="1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Goldfield - Quandt testas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lt-LT" altLang="en-US" b="1" smtClean="0">
                <a:latin typeface="Times New Roman" pitchFamily="18" charset="0"/>
              </a:rPr>
              <a:t>2 žingsnis</a:t>
            </a:r>
            <a:r>
              <a:rPr lang="lt-LT" altLang="en-US" smtClean="0">
                <a:latin typeface="Times New Roman" pitchFamily="18" charset="0"/>
              </a:rPr>
              <a:t> </a:t>
            </a:r>
          </a:p>
          <a:p>
            <a:pPr lvl="1" eaLnBrk="1" hangingPunct="1"/>
            <a:r>
              <a:rPr lang="en-US" altLang="en-US" b="1" smtClean="0">
                <a:latin typeface="Times New Roman" pitchFamily="18" charset="0"/>
              </a:rPr>
              <a:t>Suskaičiuojame abiejų regresijų paklaidų kvadratų sumas (ANOVA)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b="1" smtClean="0">
              <a:latin typeface="Times New Roman" pitchFamily="18" charset="0"/>
            </a:endParaRPr>
          </a:p>
          <a:p>
            <a:pPr eaLnBrk="1" hangingPunct="1"/>
            <a:endParaRPr lang="en-US" altLang="en-US" b="1" smtClean="0">
              <a:latin typeface="Times New Roman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403350" y="3613150"/>
          <a:ext cx="2106613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Equation" r:id="rId3" imgW="850531" imgH="304668" progId="Equation.3">
                  <p:embed/>
                </p:oleObj>
              </mc:Choice>
              <mc:Fallback>
                <p:oleObj name="Equation" r:id="rId3" imgW="850531" imgH="30466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613150"/>
                        <a:ext cx="2106613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5076825" y="3573463"/>
          <a:ext cx="23749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Equation" r:id="rId5" imgW="888614" imgH="304668" progId="Equation.3">
                  <p:embed/>
                </p:oleObj>
              </mc:Choice>
              <mc:Fallback>
                <p:oleObj name="Equation" r:id="rId5" imgW="888614" imgH="30466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3573463"/>
                        <a:ext cx="237490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Goldfield -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Quandt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testas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3505200"/>
          </a:xfrm>
        </p:spPr>
        <p:txBody>
          <a:bodyPr/>
          <a:lstStyle/>
          <a:p>
            <a:pPr eaLnBrk="1" hangingPunct="1"/>
            <a:r>
              <a:rPr lang="lt-LT" altLang="en-US" b="1" smtClean="0"/>
              <a:t>3 Žingsnis </a:t>
            </a:r>
          </a:p>
          <a:p>
            <a:pPr eaLnBrk="1" hangingPunct="1"/>
            <a:r>
              <a:rPr lang="en-US" altLang="en-US" smtClean="0"/>
              <a:t>Homoskedastiškumo tikrinimo procedūra:</a:t>
            </a:r>
          </a:p>
          <a:p>
            <a:pPr lvl="1" eaLnBrk="1" hangingPunct="1"/>
            <a:r>
              <a:rPr lang="en-US" altLang="en-US" smtClean="0"/>
              <a:t>H</a:t>
            </a:r>
            <a:r>
              <a:rPr lang="en-US" altLang="en-US" baseline="-25000" smtClean="0"/>
              <a:t>0</a:t>
            </a:r>
            <a:r>
              <a:rPr lang="en-US" altLang="en-US" smtClean="0"/>
              <a:t>:  homoskedastiškumas   </a:t>
            </a:r>
            <a:r>
              <a:rPr lang="en-US" altLang="en-US" baseline="30000" smtClean="0"/>
              <a:t>1</a:t>
            </a:r>
            <a:r>
              <a:rPr lang="en-US" altLang="en-US" smtClean="0"/>
              <a:t>RSS = </a:t>
            </a:r>
            <a:r>
              <a:rPr lang="en-US" altLang="en-US" baseline="30000" smtClean="0"/>
              <a:t>2</a:t>
            </a:r>
            <a:r>
              <a:rPr lang="en-US" altLang="en-US" smtClean="0"/>
              <a:t>RSS</a:t>
            </a:r>
          </a:p>
          <a:p>
            <a:pPr lvl="1" eaLnBrk="1" hangingPunct="1"/>
            <a:r>
              <a:rPr lang="en-US" altLang="en-US" smtClean="0"/>
              <a:t>H</a:t>
            </a:r>
            <a:r>
              <a:rPr lang="en-US" altLang="en-US" baseline="-25000" smtClean="0"/>
              <a:t>1</a:t>
            </a:r>
            <a:r>
              <a:rPr lang="en-US" altLang="en-US" smtClean="0"/>
              <a:t>:  heteroskedastiškumas   </a:t>
            </a:r>
            <a:r>
              <a:rPr lang="en-US" altLang="en-US" baseline="30000" smtClean="0"/>
              <a:t>1</a:t>
            </a:r>
            <a:r>
              <a:rPr lang="en-US" altLang="en-US" smtClean="0"/>
              <a:t>RSS  </a:t>
            </a:r>
            <a:r>
              <a:rPr lang="en-US" altLang="en-US" smtClean="0">
                <a:sym typeface="Symbol" pitchFamily="18" charset="2"/>
              </a:rPr>
              <a:t></a:t>
            </a:r>
            <a:r>
              <a:rPr lang="en-US" altLang="en-US" baseline="30000" smtClean="0"/>
              <a:t>2</a:t>
            </a:r>
            <a:r>
              <a:rPr lang="en-US" altLang="en-US" smtClean="0"/>
              <a:t>RSS</a:t>
            </a:r>
          </a:p>
          <a:p>
            <a:pPr lvl="1" eaLnBrk="1" hangingPunct="1"/>
            <a:r>
              <a:rPr lang="en-US" altLang="en-US" smtClean="0"/>
              <a:t>Skaičiuojame testo statistiką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mtClean="0"/>
              <a:t> 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908175" y="4076700"/>
          <a:ext cx="3092450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3" imgW="965200" imgH="419100" progId="Equation.3">
                  <p:embed/>
                </p:oleObj>
              </mc:Choice>
              <mc:Fallback>
                <p:oleObj name="Equation" r:id="rId3" imgW="9652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076700"/>
                        <a:ext cx="3092450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148263" y="4365625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~ F</a:t>
            </a:r>
            <a:r>
              <a:rPr lang="en-US" altLang="en-US" sz="2400" baseline="-25000">
                <a:latin typeface="Times New Roman" pitchFamily="18" charset="0"/>
                <a:sym typeface="Symbol" pitchFamily="18" charset="2"/>
              </a:rPr>
              <a:t>,;</a:t>
            </a:r>
            <a:r>
              <a:rPr lang="en-US" altLang="en-US" sz="2400" baseline="-25000">
                <a:latin typeface="Times New Roman" pitchFamily="18" charset="0"/>
              </a:rPr>
              <a:t>(n-s)/2-k, ;(n-s)/2-k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33400" y="5105400"/>
            <a:ext cx="86106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Išvados: </a:t>
            </a:r>
            <a:endParaRPr lang="lt-LT" alt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>
                <a:latin typeface="Times New Roman" pitchFamily="18" charset="0"/>
              </a:rPr>
              <a:t>F </a:t>
            </a:r>
            <a:r>
              <a:rPr lang="en-US" altLang="en-US" sz="2800" b="1" baseline="-25000">
                <a:latin typeface="Times New Roman" pitchFamily="18" charset="0"/>
              </a:rPr>
              <a:t>apskaič</a:t>
            </a:r>
            <a:r>
              <a:rPr lang="en-US" altLang="en-US" sz="2800" b="1">
                <a:latin typeface="Times New Roman" pitchFamily="18" charset="0"/>
              </a:rPr>
              <a:t>&gt; F</a:t>
            </a:r>
            <a:r>
              <a:rPr lang="en-US" altLang="en-US" sz="2800" b="1" baseline="-25000">
                <a:latin typeface="Times New Roman" pitchFamily="18" charset="0"/>
                <a:sym typeface="Symbol" pitchFamily="18" charset="2"/>
              </a:rPr>
              <a:t>,;</a:t>
            </a:r>
            <a:r>
              <a:rPr lang="en-US" altLang="en-US" sz="2800" b="1" baseline="-25000">
                <a:latin typeface="Times New Roman" pitchFamily="18" charset="0"/>
              </a:rPr>
              <a:t>(n-s)/2-k, ;(n-s)/2-k                 </a:t>
            </a:r>
            <a:r>
              <a:rPr lang="en-US" altLang="en-US" sz="2800" b="1">
                <a:latin typeface="Times New Roman" pitchFamily="18" charset="0"/>
              </a:rPr>
              <a:t>atmetame H</a:t>
            </a:r>
            <a:r>
              <a:rPr lang="en-US" altLang="en-US" sz="2800" b="1" baseline="-25000">
                <a:latin typeface="Times New Roman" pitchFamily="18" charset="0"/>
              </a:rPr>
              <a:t>0</a:t>
            </a:r>
            <a:endParaRPr lang="lt-LT" altLang="en-US" sz="2800" b="1" baseline="-25000"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>
                <a:latin typeface="Times New Roman" pitchFamily="18" charset="0"/>
              </a:rPr>
              <a:t>F </a:t>
            </a:r>
            <a:r>
              <a:rPr lang="en-US" altLang="en-US" sz="2800" b="1" baseline="-25000">
                <a:latin typeface="Times New Roman" pitchFamily="18" charset="0"/>
              </a:rPr>
              <a:t>apskaič</a:t>
            </a:r>
            <a:r>
              <a:rPr lang="en-US" altLang="en-US" sz="2800" b="1">
                <a:latin typeface="Times New Roman" pitchFamily="18" charset="0"/>
              </a:rPr>
              <a:t>&lt; F</a:t>
            </a:r>
            <a:r>
              <a:rPr lang="en-US" altLang="en-US" sz="2800" b="1" baseline="-25000">
                <a:latin typeface="Times New Roman" pitchFamily="18" charset="0"/>
                <a:sym typeface="Symbol" pitchFamily="18" charset="2"/>
              </a:rPr>
              <a:t>,;</a:t>
            </a:r>
            <a:r>
              <a:rPr lang="en-US" altLang="en-US" sz="2800" b="1" baseline="-25000">
                <a:latin typeface="Times New Roman" pitchFamily="18" charset="0"/>
              </a:rPr>
              <a:t>(n-s)/2-k, ;(n-s)/2-k                 </a:t>
            </a:r>
            <a:r>
              <a:rPr lang="lt-LT" altLang="en-US" sz="2800" b="1">
                <a:latin typeface="Times New Roman" pitchFamily="18" charset="0"/>
              </a:rPr>
              <a:t>negalime atmesti </a:t>
            </a:r>
            <a:r>
              <a:rPr lang="en-US" altLang="en-US" sz="2800" b="1">
                <a:latin typeface="Times New Roman" pitchFamily="18" charset="0"/>
              </a:rPr>
              <a:t>H</a:t>
            </a:r>
            <a:r>
              <a:rPr lang="en-US" altLang="en-US" sz="2800" b="1" baseline="-25000">
                <a:latin typeface="Times New Roman" pitchFamily="18" charset="0"/>
              </a:rPr>
              <a:t>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b="1">
              <a:latin typeface="Times New Roman" pitchFamily="18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4643438" y="60213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572000" y="65976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Heteroskedastiškumo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problema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Times New Roman" pitchFamily="18" charset="0"/>
              </a:rPr>
              <a:t>Heteroskedastiškumo problema</a:t>
            </a:r>
          </a:p>
          <a:p>
            <a:pPr eaLnBrk="1" hangingPunct="1"/>
            <a:r>
              <a:rPr lang="en-US" altLang="en-US" sz="2400" smtClean="0">
                <a:latin typeface="Times New Roman" pitchFamily="18" charset="0"/>
              </a:rPr>
              <a:t>Heteroskedastiškumo diagnostika </a:t>
            </a:r>
          </a:p>
          <a:p>
            <a:pPr eaLnBrk="1" hangingPunct="1"/>
            <a:r>
              <a:rPr lang="en-US" altLang="en-US" sz="2400" smtClean="0">
                <a:latin typeface="Times New Roman" pitchFamily="18" charset="0"/>
              </a:rPr>
              <a:t>Heteroskedastiškumo problemos sprendimo būdai</a:t>
            </a:r>
            <a:r>
              <a:rPr lang="en-US" altLang="en-US" sz="240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en-US" sz="2800" i="1" smtClean="0">
                <a:solidFill>
                  <a:srgbClr val="000066"/>
                </a:solidFill>
              </a:rPr>
              <a:t> </a:t>
            </a:r>
            <a:endParaRPr lang="en-US" altLang="en-US" sz="2800" i="1" smtClean="0">
              <a:solidFill>
                <a:srgbClr val="000066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9750" y="2492375"/>
            <a:ext cx="83534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3200" b="1">
                <a:latin typeface="Times New Roman" pitchFamily="18" charset="0"/>
              </a:rPr>
              <a:t>vū</a:t>
            </a:r>
            <a:r>
              <a:rPr lang="en-US" altLang="en-US" sz="3200" b="1">
                <a:latin typeface="Times New Roman" pitchFamily="18" charset="0"/>
              </a:rPr>
              <a:t>=  66.93 - 0.19</a:t>
            </a:r>
            <a:r>
              <a:rPr lang="lt-LT" altLang="en-US" sz="3200" b="1">
                <a:latin typeface="Times New Roman" pitchFamily="18" charset="0"/>
              </a:rPr>
              <a:t>mū  +   </a:t>
            </a:r>
            <a:r>
              <a:rPr lang="en-US" altLang="en-US" sz="3200" b="1">
                <a:latin typeface="Times New Roman" pitchFamily="18" charset="0"/>
              </a:rPr>
              <a:t>0.82</a:t>
            </a:r>
            <a:r>
              <a:rPr lang="lt-LT" altLang="en-US" sz="3200" b="1">
                <a:latin typeface="Times New Roman" pitchFamily="18" charset="0"/>
              </a:rPr>
              <a:t>tū+</a:t>
            </a:r>
            <a:r>
              <a:rPr lang="en-US" altLang="en-US" sz="3200" b="1">
                <a:latin typeface="Times New Roman" pitchFamily="18" charset="0"/>
              </a:rPr>
              <a:t> </a:t>
            </a:r>
            <a:r>
              <a:rPr lang="lt-LT" altLang="en-US" sz="3200" b="1">
                <a:latin typeface="Times New Roman" pitchFamily="18" charset="0"/>
              </a:rPr>
              <a:t>e</a:t>
            </a:r>
            <a:r>
              <a:rPr lang="lt-LT" altLang="en-US" sz="3200" b="1" baseline="-25000">
                <a:latin typeface="Times New Roman" pitchFamily="18" charset="0"/>
              </a:rPr>
              <a:t>i </a:t>
            </a:r>
            <a:r>
              <a:rPr lang="en-US" altLang="en-US" sz="3200" b="1" baseline="-25000">
                <a:latin typeface="Times New Roman" pitchFamily="18" charset="0"/>
              </a:rPr>
              <a:t>       </a:t>
            </a:r>
            <a:r>
              <a:rPr lang="lt-LT" altLang="en-US" sz="3200" b="1">
                <a:latin typeface="Times New Roman" pitchFamily="18" charset="0"/>
              </a:rPr>
              <a:t>R</a:t>
            </a:r>
            <a:r>
              <a:rPr lang="lt-LT" altLang="en-US" sz="3200" b="1" baseline="30000">
                <a:latin typeface="Times New Roman" pitchFamily="18" charset="0"/>
              </a:rPr>
              <a:t>2</a:t>
            </a:r>
            <a:r>
              <a:rPr lang="en-US" altLang="en-US" sz="3200" b="1">
                <a:latin typeface="Times New Roman" pitchFamily="18" charset="0"/>
              </a:rPr>
              <a:t>=</a:t>
            </a:r>
            <a:r>
              <a:rPr lang="lt-LT" altLang="en-US" sz="3200" b="1">
                <a:latin typeface="Times New Roman" pitchFamily="18" charset="0"/>
              </a:rPr>
              <a:t>0,</a:t>
            </a:r>
            <a:r>
              <a:rPr lang="en-US" altLang="en-US" sz="3200" b="1">
                <a:latin typeface="Times New Roman" pitchFamily="18" charset="0"/>
              </a:rPr>
              <a:t>32</a:t>
            </a:r>
            <a:endParaRPr lang="lt-LT" altLang="en-US" sz="3200" b="1"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t          </a:t>
            </a:r>
            <a:r>
              <a:rPr lang="lt-LT" altLang="en-US" sz="2400" b="1">
                <a:latin typeface="Times New Roman" pitchFamily="18" charset="0"/>
              </a:rPr>
              <a:t>   </a:t>
            </a:r>
            <a:r>
              <a:rPr lang="en-US" altLang="en-US" sz="2400" b="1">
                <a:latin typeface="Times New Roman" pitchFamily="18" charset="0"/>
              </a:rPr>
              <a:t>1.50</a:t>
            </a:r>
            <a:r>
              <a:rPr lang="lt-LT" altLang="en-US" sz="2400" b="1">
                <a:latin typeface="Times New Roman" pitchFamily="18" charset="0"/>
              </a:rPr>
              <a:t>          </a:t>
            </a:r>
            <a:r>
              <a:rPr lang="en-US" altLang="en-US" sz="2400" b="1">
                <a:latin typeface="Times New Roman" pitchFamily="18" charset="0"/>
              </a:rPr>
              <a:t>-0.85   </a:t>
            </a:r>
            <a:r>
              <a:rPr lang="lt-LT" altLang="en-US" sz="2400" b="1">
                <a:latin typeface="Times New Roman" pitchFamily="18" charset="0"/>
              </a:rPr>
              <a:t>                 </a:t>
            </a:r>
            <a:r>
              <a:rPr lang="en-US" altLang="en-US" sz="2400" b="1">
                <a:latin typeface="Times New Roman" pitchFamily="18" charset="0"/>
              </a:rPr>
              <a:t>4.05</a:t>
            </a:r>
            <a:endParaRPr lang="lt-LT" altLang="en-US" sz="2400" b="1">
              <a:latin typeface="Times New Roman" pitchFamily="18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50825" y="4495800"/>
            <a:ext cx="8893175" cy="222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3200" b="1">
                <a:latin typeface="Times New Roman" pitchFamily="18" charset="0"/>
              </a:rPr>
              <a:t>m</a:t>
            </a:r>
            <a:r>
              <a:rPr lang="en-US" altLang="en-US" sz="3200" b="1">
                <a:latin typeface="Times New Roman" pitchFamily="18" charset="0"/>
              </a:rPr>
              <a:t>g</a:t>
            </a:r>
            <a:r>
              <a:rPr lang="lt-LT" altLang="en-US" sz="3200" b="1">
                <a:latin typeface="Times New Roman" pitchFamily="18" charset="0"/>
              </a:rPr>
              <a:t>ū</a:t>
            </a:r>
            <a:r>
              <a:rPr lang="en-US" altLang="en-US" sz="3200" b="1">
                <a:latin typeface="Times New Roman" pitchFamily="18" charset="0"/>
              </a:rPr>
              <a:t>= 97.53</a:t>
            </a:r>
            <a:r>
              <a:rPr lang="lt-LT" altLang="en-US" sz="3200" b="1">
                <a:latin typeface="Times New Roman" pitchFamily="18" charset="0"/>
              </a:rPr>
              <a:t> </a:t>
            </a:r>
            <a:r>
              <a:rPr lang="en-US" altLang="en-US" sz="3200" b="1">
                <a:latin typeface="Times New Roman" pitchFamily="18" charset="0"/>
              </a:rPr>
              <a:t>+  </a:t>
            </a:r>
            <a:r>
              <a:rPr lang="lt-LT" altLang="en-US" sz="3200" b="1">
                <a:latin typeface="Times New Roman" pitchFamily="18" charset="0"/>
              </a:rPr>
              <a:t>  0,</a:t>
            </a:r>
            <a:r>
              <a:rPr lang="en-US" altLang="en-US" sz="3200" b="1">
                <a:latin typeface="Times New Roman" pitchFamily="18" charset="0"/>
              </a:rPr>
              <a:t>24</a:t>
            </a:r>
            <a:r>
              <a:rPr lang="lt-LT" altLang="en-US" sz="3200" b="1">
                <a:latin typeface="Times New Roman" pitchFamily="18" charset="0"/>
              </a:rPr>
              <a:t>mū  + 0,</a:t>
            </a:r>
            <a:r>
              <a:rPr lang="en-US" altLang="en-US" sz="3200" b="1">
                <a:latin typeface="Times New Roman" pitchFamily="18" charset="0"/>
              </a:rPr>
              <a:t>16</a:t>
            </a:r>
            <a:r>
              <a:rPr lang="lt-LT" altLang="en-US" sz="3200" b="1">
                <a:latin typeface="Times New Roman" pitchFamily="18" charset="0"/>
              </a:rPr>
              <a:t>tū+ e</a:t>
            </a:r>
            <a:r>
              <a:rPr lang="lt-LT" altLang="en-US" sz="3200" b="1" baseline="-25000">
                <a:latin typeface="Times New Roman" pitchFamily="18" charset="0"/>
              </a:rPr>
              <a:t>i           </a:t>
            </a:r>
            <a:r>
              <a:rPr lang="lt-LT" altLang="en-US" sz="3200" b="1">
                <a:latin typeface="Times New Roman" pitchFamily="18" charset="0"/>
              </a:rPr>
              <a:t>R</a:t>
            </a:r>
            <a:r>
              <a:rPr lang="lt-LT" altLang="en-US" sz="3200" b="1" baseline="30000">
                <a:latin typeface="Times New Roman" pitchFamily="18" charset="0"/>
              </a:rPr>
              <a:t>2</a:t>
            </a:r>
            <a:r>
              <a:rPr lang="en-US" altLang="en-US" sz="3200" b="1">
                <a:latin typeface="Times New Roman" pitchFamily="18" charset="0"/>
              </a:rPr>
              <a:t>=0.18</a:t>
            </a:r>
            <a:endParaRPr lang="lt-LT" altLang="en-US" sz="3200" b="1" baseline="-25000"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itchFamily="18" charset="0"/>
              </a:rPr>
              <a:t>   </a:t>
            </a:r>
            <a:r>
              <a:rPr lang="en-US" altLang="en-US" sz="2400" b="1">
                <a:latin typeface="Times New Roman" pitchFamily="18" charset="0"/>
              </a:rPr>
              <a:t>t             5.59         </a:t>
            </a:r>
            <a:r>
              <a:rPr lang="lt-LT" altLang="en-US" sz="2400" b="1">
                <a:latin typeface="Times New Roman" pitchFamily="18" charset="0"/>
              </a:rPr>
              <a:t>     </a:t>
            </a:r>
            <a:r>
              <a:rPr lang="en-US" altLang="en-US" sz="2400" b="1">
                <a:latin typeface="Times New Roman" pitchFamily="18" charset="0"/>
              </a:rPr>
              <a:t>2.39</a:t>
            </a:r>
            <a:r>
              <a:rPr lang="lt-LT" altLang="en-US" sz="2400" b="1">
                <a:latin typeface="Times New Roman" pitchFamily="18" charset="0"/>
              </a:rPr>
              <a:t>                  </a:t>
            </a:r>
            <a:r>
              <a:rPr lang="en-US" altLang="en-US" sz="2400" b="1">
                <a:latin typeface="Times New Roman" pitchFamily="18" charset="0"/>
              </a:rPr>
              <a:t>2.13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lt-LT" altLang="en-US" sz="2400" b="1"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835150" y="2060575"/>
            <a:ext cx="5545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lt-LT" altLang="en-US" sz="1800">
              <a:latin typeface="Tahoma" pitchFamily="34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11188" y="549275"/>
            <a:ext cx="7705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Goldfield -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Quandt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testas</a:t>
            </a:r>
            <a:endParaRPr lang="lt-LT" sz="40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Goldfield -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Quandt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testas</a:t>
            </a:r>
            <a:r>
              <a:rPr lang="lt-LT" sz="3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lt-LT" sz="32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lt-LT" sz="32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3555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20863"/>
            <a:ext cx="6337300" cy="1851025"/>
          </a:xfrm>
          <a:noFill/>
        </p:spPr>
      </p:pic>
      <p:sp>
        <p:nvSpPr>
          <p:cNvPr id="23556" name="Text Box 8"/>
          <p:cNvSpPr txBox="1">
            <a:spLocks noChangeArrowheads="1"/>
          </p:cNvSpPr>
          <p:nvPr/>
        </p:nvSpPr>
        <p:spPr bwMode="auto">
          <a:xfrm>
            <a:off x="3203575" y="3860800"/>
            <a:ext cx="381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2400">
                <a:latin typeface="Times New Roman" pitchFamily="18" charset="0"/>
              </a:rPr>
              <a:t>Merginos ūgis  ūgis</a:t>
            </a:r>
          </a:p>
        </p:txBody>
      </p:sp>
      <p:sp>
        <p:nvSpPr>
          <p:cNvPr id="23557" name="Text Box 9"/>
          <p:cNvSpPr txBox="1">
            <a:spLocks noChangeArrowheads="1"/>
          </p:cNvSpPr>
          <p:nvPr/>
        </p:nvSpPr>
        <p:spPr bwMode="auto">
          <a:xfrm>
            <a:off x="1331913" y="4652963"/>
            <a:ext cx="669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lt-LT" altLang="en-US" sz="2400">
              <a:latin typeface="Times New Roman" pitchFamily="18" charset="0"/>
            </a:endParaRPr>
          </a:p>
        </p:txBody>
      </p:sp>
      <p:pic>
        <p:nvPicPr>
          <p:cNvPr id="23558" name="Picture 9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4437063"/>
            <a:ext cx="6840537" cy="1997075"/>
          </a:xfrm>
          <a:noFill/>
        </p:spPr>
      </p:pic>
      <p:sp>
        <p:nvSpPr>
          <p:cNvPr id="23559" name="Text Box 100"/>
          <p:cNvSpPr txBox="1">
            <a:spLocks noChangeArrowheads="1"/>
          </p:cNvSpPr>
          <p:nvPr/>
        </p:nvSpPr>
        <p:spPr bwMode="auto">
          <a:xfrm>
            <a:off x="3132138" y="1484313"/>
            <a:ext cx="2592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2400">
                <a:latin typeface="Times New Roman" pitchFamily="18" charset="0"/>
              </a:rPr>
              <a:t>Vaikino ūgis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Goldfield -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Quandt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testas</a:t>
            </a:r>
            <a:endParaRPr lang="lt-LT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1547813" y="4076700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2400" dirty="0" err="1">
                <a:latin typeface="Times New Roman" pitchFamily="18" charset="0"/>
              </a:rPr>
              <a:t>F</a:t>
            </a:r>
            <a:r>
              <a:rPr lang="lt-LT" altLang="en-US" sz="2400" baseline="-25000" dirty="0" err="1">
                <a:latin typeface="Times New Roman" pitchFamily="18" charset="0"/>
              </a:rPr>
              <a:t>apskaičiuota</a:t>
            </a:r>
            <a:r>
              <a:rPr lang="lt-LT" altLang="en-US" sz="2400" baseline="-25000" dirty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</a:rPr>
              <a:t>=</a:t>
            </a:r>
            <a:r>
              <a:rPr lang="lt-LT" altLang="en-US" sz="2400" dirty="0" smtClean="0">
                <a:latin typeface="Times New Roman" pitchFamily="18" charset="0"/>
              </a:rPr>
              <a:t>1,39</a:t>
            </a:r>
            <a:endParaRPr lang="lt-LT" altLang="en-US" sz="2400" dirty="0">
              <a:latin typeface="Times New Roman" pitchFamily="18" charset="0"/>
            </a:endParaRPr>
          </a:p>
        </p:txBody>
      </p:sp>
      <p:sp>
        <p:nvSpPr>
          <p:cNvPr id="24582" name="Rectangle 9"/>
          <p:cNvSpPr>
            <a:spLocks noChangeArrowheads="1"/>
          </p:cNvSpPr>
          <p:nvPr/>
        </p:nvSpPr>
        <p:spPr bwMode="auto">
          <a:xfrm>
            <a:off x="1258888" y="4797425"/>
            <a:ext cx="489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F </a:t>
            </a:r>
            <a:r>
              <a:rPr lang="en-US" altLang="en-US" sz="2400" baseline="-25000">
                <a:latin typeface="Times New Roman" pitchFamily="18" charset="0"/>
              </a:rPr>
              <a:t>apskaič</a:t>
            </a:r>
            <a:r>
              <a:rPr lang="lt-LT" altLang="en-US" sz="2400">
                <a:latin typeface="Times New Roman" pitchFamily="18" charset="0"/>
              </a:rPr>
              <a:t>&lt;</a:t>
            </a:r>
            <a:r>
              <a:rPr lang="en-US" altLang="en-US" sz="2400">
                <a:latin typeface="Times New Roman" pitchFamily="18" charset="0"/>
              </a:rPr>
              <a:t> F</a:t>
            </a:r>
            <a:r>
              <a:rPr lang="en-US" altLang="en-US" sz="2400" baseline="-25000">
                <a:latin typeface="Times New Roman" pitchFamily="18" charset="0"/>
                <a:sym typeface="Symbol" pitchFamily="18" charset="2"/>
              </a:rPr>
              <a:t>,;</a:t>
            </a:r>
            <a:r>
              <a:rPr lang="en-US" altLang="en-US" sz="2400" baseline="-25000">
                <a:latin typeface="Times New Roman" pitchFamily="18" charset="0"/>
              </a:rPr>
              <a:t>(n-s)/2-k, ;(n-s)/2-k</a:t>
            </a:r>
            <a:endParaRPr lang="lt-LT" altLang="en-US" sz="2400" baseline="-25000">
              <a:latin typeface="Times New Roman" pitchFamily="18" charset="0"/>
            </a:endParaRPr>
          </a:p>
        </p:txBody>
      </p:sp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683418" y="5373216"/>
            <a:ext cx="77770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Times New Roman" pitchFamily="18" charset="0"/>
              </a:rPr>
              <a:t>I</a:t>
            </a:r>
            <a:r>
              <a:rPr lang="lt-LT" altLang="en-US" sz="2400" b="1" dirty="0">
                <a:latin typeface="Times New Roman" pitchFamily="18" charset="0"/>
              </a:rPr>
              <a:t>š</a:t>
            </a:r>
            <a:r>
              <a:rPr lang="en-US" altLang="en-US" sz="2400" b="1" dirty="0" err="1">
                <a:latin typeface="Times New Roman" pitchFamily="18" charset="0"/>
              </a:rPr>
              <a:t>vados</a:t>
            </a:r>
            <a:r>
              <a:rPr lang="lt-LT" altLang="en-US" sz="2400" b="1" dirty="0">
                <a:latin typeface="Times New Roman" pitchFamily="18" charset="0"/>
              </a:rPr>
              <a:t>: negalime atmesti  H</a:t>
            </a:r>
            <a:r>
              <a:rPr lang="lt-LT" altLang="en-US" sz="2400" b="1" baseline="-25000" dirty="0">
                <a:latin typeface="Times New Roman" pitchFamily="18" charset="0"/>
              </a:rPr>
              <a:t>0</a:t>
            </a:r>
            <a:r>
              <a:rPr lang="lt-LT" altLang="en-US" sz="2400" b="1" dirty="0">
                <a:latin typeface="Times New Roman" pitchFamily="18" charset="0"/>
              </a:rPr>
              <a:t>- </a:t>
            </a:r>
            <a:r>
              <a:rPr lang="lt-LT" altLang="en-US" sz="2400" b="1" dirty="0" err="1">
                <a:latin typeface="Times New Roman" pitchFamily="18" charset="0"/>
              </a:rPr>
              <a:t>homoskedastiškumo</a:t>
            </a:r>
            <a:r>
              <a:rPr lang="lt-LT" altLang="en-US" sz="2400" b="1" dirty="0">
                <a:latin typeface="Times New Roman" pitchFamily="18" charset="0"/>
              </a:rPr>
              <a:t> hipotezės, t.y., modelis </a:t>
            </a:r>
            <a:r>
              <a:rPr lang="lt-LT" altLang="en-US" sz="2400" b="1" dirty="0" err="1">
                <a:latin typeface="Times New Roman" pitchFamily="18" charset="0"/>
              </a:rPr>
              <a:t>homoskedastiškas</a:t>
            </a:r>
            <a:r>
              <a:rPr lang="lt-LT" altLang="en-US" sz="2400" b="1" dirty="0">
                <a:latin typeface="Times New Roman" pitchFamily="18" charset="0"/>
              </a:rPr>
              <a:t> kintamojo </a:t>
            </a:r>
            <a:r>
              <a:rPr lang="lt-LT" altLang="en-US" sz="2400" b="1" dirty="0" err="1">
                <a:latin typeface="Times New Roman" pitchFamily="18" charset="0"/>
              </a:rPr>
              <a:t>D</a:t>
            </a:r>
            <a:r>
              <a:rPr lang="lt-LT" altLang="en-US" sz="2400" b="1" baseline="-25000" dirty="0" err="1">
                <a:latin typeface="Times New Roman" pitchFamily="18" charset="0"/>
              </a:rPr>
              <a:t>vm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lt-LT" altLang="en-US" sz="2400" b="1" dirty="0">
                <a:latin typeface="Times New Roman" pitchFamily="18" charset="0"/>
              </a:rPr>
              <a:t>atžvilgiu</a:t>
            </a:r>
          </a:p>
        </p:txBody>
      </p:sp>
      <p:sp>
        <p:nvSpPr>
          <p:cNvPr id="24584" name="Text Box 11"/>
          <p:cNvSpPr txBox="1">
            <a:spLocks noChangeArrowheads="1"/>
          </p:cNvSpPr>
          <p:nvPr/>
        </p:nvSpPr>
        <p:spPr bwMode="auto">
          <a:xfrm>
            <a:off x="5003800" y="4076700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2400" dirty="0" err="1">
                <a:latin typeface="Times New Roman" pitchFamily="18" charset="0"/>
              </a:rPr>
              <a:t>F</a:t>
            </a:r>
            <a:r>
              <a:rPr lang="lt-LT" altLang="en-US" sz="2400" baseline="-25000" dirty="0" err="1">
                <a:latin typeface="Times New Roman" pitchFamily="18" charset="0"/>
              </a:rPr>
              <a:t>teorinė</a:t>
            </a:r>
            <a:r>
              <a:rPr lang="lt-LT" altLang="en-US" sz="2400" baseline="-25000" dirty="0">
                <a:latin typeface="Times New Roman" pitchFamily="18" charset="0"/>
              </a:rPr>
              <a:t> </a:t>
            </a:r>
            <a:r>
              <a:rPr lang="en-US" altLang="en-US" sz="2400" dirty="0">
                <a:latin typeface="Times New Roman" pitchFamily="18" charset="0"/>
              </a:rPr>
              <a:t>=1.</a:t>
            </a:r>
            <a:r>
              <a:rPr lang="lt-LT" altLang="en-US" sz="2400" dirty="0">
                <a:latin typeface="Times New Roman" pitchFamily="18" charset="0"/>
              </a:rPr>
              <a:t>74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35163" y="2420888"/>
                <a:ext cx="8352928" cy="1176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lt-LT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lt-LT" sz="2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lt-LT" sz="2400" b="0" i="1" smtClean="0">
                              <a:latin typeface="Cambria Math"/>
                            </a:rPr>
                            <m:t>𝑎𝑝𝑠𝑘𝑎𝑖</m:t>
                          </m:r>
                          <m:r>
                            <a:rPr lang="lt-LT" sz="2400" b="0" i="1" smtClean="0">
                              <a:latin typeface="Cambria Math"/>
                            </a:rPr>
                            <m:t>č</m:t>
                          </m:r>
                          <m:r>
                            <a:rPr lang="lt-LT" sz="2400" b="0" i="1" smtClean="0">
                              <a:latin typeface="Cambria Math"/>
                            </a:rPr>
                            <m:t>𝑖𝑢𝑜𝑡𝑎</m:t>
                          </m:r>
                        </m:sub>
                      </m:sSub>
                      <m:r>
                        <a:rPr lang="lt-LT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lt-LT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Pre>
                            <m:sPrePr>
                              <m:ctrlPr>
                                <a:rPr lang="lt-LT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lt-LT" sz="2400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sup>
                            <m:e>
                              <m:r>
                                <a:rPr lang="lt-LT" sz="2400" b="0" i="1" smtClean="0">
                                  <a:latin typeface="Cambria Math"/>
                                  <a:ea typeface="Cambria Math"/>
                                </a:rPr>
                                <m:t>𝑅𝑆𝑆</m:t>
                              </m:r>
                              <m:r>
                                <a:rPr lang="lt-LT" sz="2400" b="0" i="1" smtClean="0">
                                  <a:latin typeface="Cambria Math"/>
                                  <a:ea typeface="Cambria Math"/>
                                </a:rPr>
                                <m:t>/</m:t>
                              </m:r>
                              <m:sPre>
                                <m:sPrePr>
                                  <m:ctrlPr>
                                    <a:rPr lang="lt-LT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PrePr>
                                <m:sub/>
                                <m:sup>
                                  <m:r>
                                    <a:rPr lang="lt-LT" sz="2400" b="0" i="1" smtClean="0">
                                      <a:latin typeface="Cambria Math"/>
                                    </a:rPr>
                                    <m:t>𝑉</m:t>
                                  </m:r>
                                </m:sup>
                                <m:e>
                                  <m:r>
                                    <a:rPr lang="lt-LT" sz="24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lt-LT" sz="2400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lt-LT" sz="24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lt-LT" sz="2400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lt-LT" sz="24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sPre>
                            </m:e>
                          </m:sPre>
                        </m:num>
                        <m:den>
                          <m:sPre>
                            <m:sPrePr>
                              <m:ctrlPr>
                                <a:rPr lang="lt-LT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lt-LT" sz="2400" b="0" i="1" smtClean="0">
                                  <a:latin typeface="Cambria Math"/>
                                </a:rPr>
                                <m:t>𝑀</m:t>
                              </m:r>
                            </m:sup>
                            <m:e>
                              <m:r>
                                <a:rPr lang="lt-LT" sz="2400" b="0" i="1" smtClean="0">
                                  <a:latin typeface="Cambria Math"/>
                                </a:rPr>
                                <m:t>𝑅𝑆𝑆</m:t>
                              </m:r>
                              <m:r>
                                <a:rPr lang="lt-LT" sz="2400" b="0" i="1" smtClean="0">
                                  <a:latin typeface="Cambria Math"/>
                                </a:rPr>
                                <m:t>/</m:t>
                              </m:r>
                              <m:sPre>
                                <m:sPrePr>
                                  <m:ctrlPr>
                                    <a:rPr lang="lt-LT" sz="2400" b="0" i="1" smtClean="0">
                                      <a:latin typeface="Cambria Math"/>
                                    </a:rPr>
                                  </m:ctrlPr>
                                </m:sPrePr>
                                <m:sub/>
                                <m:sup>
                                  <m:r>
                                    <a:rPr lang="lt-LT" sz="2400" b="0" i="1" smtClean="0">
                                      <a:latin typeface="Cambria Math"/>
                                    </a:rPr>
                                    <m:t>𝑀</m:t>
                                  </m:r>
                                </m:sup>
                                <m:e>
                                  <m:r>
                                    <a:rPr lang="lt-LT" sz="24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lt-LT" sz="2400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lt-LT" sz="24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lt-LT" sz="2400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lt-LT" sz="24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sPre>
                            </m:e>
                          </m:sPre>
                        </m:den>
                      </m:f>
                      <m:r>
                        <a:rPr lang="lt-LT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lt-LT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lt-LT" sz="2400" b="0" i="1" smtClean="0">
                              <a:latin typeface="Cambria Math"/>
                              <a:ea typeface="Cambria Math"/>
                            </a:rPr>
                            <m:t>2150,75/63</m:t>
                          </m:r>
                        </m:num>
                        <m:den>
                          <m:r>
                            <a:rPr lang="lt-LT" sz="2400" b="0" i="1" smtClean="0">
                              <a:latin typeface="Cambria Math"/>
                              <a:ea typeface="Cambria Math"/>
                            </a:rPr>
                            <m:t>785,21/32</m:t>
                          </m:r>
                        </m:den>
                      </m:f>
                      <m:r>
                        <a:rPr lang="lt-LT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lt-LT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lt-LT" sz="2400" b="0" i="1" smtClean="0">
                              <a:latin typeface="Cambria Math"/>
                              <a:ea typeface="Cambria Math"/>
                            </a:rPr>
                            <m:t>34,14</m:t>
                          </m:r>
                        </m:num>
                        <m:den>
                          <m:r>
                            <a:rPr lang="lt-LT" sz="2400" b="0" i="1" smtClean="0">
                              <a:latin typeface="Cambria Math"/>
                              <a:ea typeface="Cambria Math"/>
                            </a:rPr>
                            <m:t>24,54</m:t>
                          </m:r>
                        </m:den>
                      </m:f>
                      <m:r>
                        <a:rPr lang="lt-LT" sz="2400" b="0" i="1" smtClean="0">
                          <a:latin typeface="Cambria Math"/>
                          <a:ea typeface="Cambria Math"/>
                        </a:rPr>
                        <m:t>=1,39</m:t>
                      </m:r>
                    </m:oMath>
                  </m:oMathPara>
                </a14:m>
                <a:endParaRPr lang="lt-LT" sz="2400" b="0" dirty="0" smtClean="0">
                  <a:ea typeface="Cambria Math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163" y="2420888"/>
                <a:ext cx="8352928" cy="11761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en-US" smtClean="0"/>
              <a:t>Glesjer testas</a:t>
            </a:r>
          </a:p>
        </p:txBody>
      </p:sp>
      <p:sp>
        <p:nvSpPr>
          <p:cNvPr id="3" name="Turinio vietos rezervavimo ženklas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751" t="-1481" b="-874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lt-LT">
                <a:noFill/>
              </a:rPr>
              <a:t> </a:t>
            </a:r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971550" y="5494338"/>
            <a:ext cx="772477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lt-LT" altLang="en-US" sz="1800"/>
          </a:p>
        </p:txBody>
      </p:sp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1116013" y="4724400"/>
            <a:ext cx="7291387" cy="1755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lt-LT" altLang="en-US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lt-LT" altLang="en-US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lt-LT" altLang="en-US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lt-LT" altLang="en-US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lt-LT" altLang="en-US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lt-LT" altLang="en-US" sz="1800"/>
          </a:p>
        </p:txBody>
      </p:sp>
      <p:sp>
        <p:nvSpPr>
          <p:cNvPr id="25606" name="TextBox 5"/>
          <p:cNvSpPr txBox="1">
            <a:spLocks noChangeArrowheads="1"/>
          </p:cNvSpPr>
          <p:nvPr/>
        </p:nvSpPr>
        <p:spPr bwMode="auto">
          <a:xfrm>
            <a:off x="863600" y="4868863"/>
            <a:ext cx="77962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lt-LT" altLang="en-US" sz="1800"/>
              <a:t>Jeigu koeficientas a</a:t>
            </a:r>
            <a:r>
              <a:rPr lang="lt-LT" altLang="en-US" sz="1800" baseline="-25000"/>
              <a:t>1 </a:t>
            </a:r>
            <a:r>
              <a:rPr lang="lt-LT" altLang="en-US" sz="1800"/>
              <a:t>statistiškai reikšmingas, tuomet turime heteroskedastiškas paklaidas atitinkamos formos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lt-LT" altLang="en-US" sz="1800"/>
              <a:t>Priešingu atveju homoskedastiškos paklaidos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en-US" smtClean="0"/>
              <a:t>White testas</a:t>
            </a:r>
            <a:endParaRPr lang="en-US" alt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5" y="1827213"/>
            <a:ext cx="7541394" cy="4114800"/>
          </a:xfrm>
        </p:spPr>
        <p:txBody>
          <a:bodyPr/>
          <a:lstStyle/>
          <a:p>
            <a:pPr eaLnBrk="1" hangingPunct="1"/>
            <a:r>
              <a:rPr lang="lt-LT" altLang="en-US" sz="3300" dirty="0" smtClean="0"/>
              <a:t>Idėja: </a:t>
            </a:r>
            <a:r>
              <a:rPr lang="lt-LT" altLang="en-US" dirty="0" smtClean="0"/>
              <a:t>tarkim turim</a:t>
            </a:r>
            <a:r>
              <a:rPr lang="lt-LT" altLang="en-US" sz="3300" dirty="0" smtClean="0"/>
              <a:t> </a:t>
            </a:r>
            <a:endParaRPr lang="lt-LT" altLang="en-US" sz="25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500" b="1" dirty="0" err="1" smtClean="0"/>
              <a:t>y</a:t>
            </a:r>
            <a:r>
              <a:rPr lang="en-US" altLang="en-US" sz="2500" b="1" baseline="-25000" dirty="0" err="1" smtClean="0"/>
              <a:t>i</a:t>
            </a:r>
            <a:r>
              <a:rPr lang="en-US" altLang="en-US" sz="2500" b="1" dirty="0" smtClean="0"/>
              <a:t>= b</a:t>
            </a:r>
            <a:r>
              <a:rPr lang="en-US" altLang="en-US" sz="2500" b="1" baseline="-25000" dirty="0" smtClean="0"/>
              <a:t>0</a:t>
            </a:r>
            <a:r>
              <a:rPr lang="en-US" altLang="en-US" sz="2500" b="1" dirty="0" smtClean="0"/>
              <a:t> + b</a:t>
            </a:r>
            <a:r>
              <a:rPr lang="en-US" altLang="en-US" sz="2500" b="1" baseline="-25000" dirty="0" smtClean="0"/>
              <a:t>1</a:t>
            </a:r>
            <a:r>
              <a:rPr lang="en-US" altLang="en-US" sz="2500" b="1" dirty="0" smtClean="0"/>
              <a:t>x</a:t>
            </a:r>
            <a:r>
              <a:rPr lang="en-US" altLang="en-US" sz="2500" b="1" baseline="-25000" dirty="0" smtClean="0"/>
              <a:t>1i </a:t>
            </a:r>
            <a:r>
              <a:rPr lang="en-US" altLang="en-US" sz="2500" b="1" dirty="0" smtClean="0"/>
              <a:t> + b</a:t>
            </a:r>
            <a:r>
              <a:rPr lang="en-US" altLang="en-US" sz="2500" b="1" baseline="-25000" dirty="0" smtClean="0"/>
              <a:t>2</a:t>
            </a:r>
            <a:r>
              <a:rPr lang="en-US" altLang="en-US" sz="2500" b="1" dirty="0" smtClean="0"/>
              <a:t>x</a:t>
            </a:r>
            <a:r>
              <a:rPr lang="en-US" altLang="en-US" sz="2500" b="1" baseline="-25000" dirty="0" smtClean="0"/>
              <a:t>2i </a:t>
            </a:r>
            <a:r>
              <a:rPr lang="en-US" altLang="en-US" sz="2500" b="1" dirty="0" smtClean="0"/>
              <a:t> + </a:t>
            </a:r>
            <a:r>
              <a:rPr lang="en-US" altLang="en-US" sz="2500" b="1" dirty="0" err="1" smtClean="0"/>
              <a:t>e</a:t>
            </a:r>
            <a:r>
              <a:rPr lang="en-US" altLang="en-US" sz="2500" b="1" baseline="-25000" dirty="0" err="1" smtClean="0"/>
              <a:t>i</a:t>
            </a:r>
            <a:r>
              <a:rPr lang="lt-LT" altLang="en-US" sz="2500" b="1" baseline="-25000" dirty="0" smtClean="0"/>
              <a:t>    </a:t>
            </a:r>
            <a:endParaRPr lang="lt-LT" altLang="en-US" sz="2500" b="1" dirty="0" smtClean="0"/>
          </a:p>
          <a:p>
            <a:pPr lvl="1" eaLnBrk="1" hangingPunct="1"/>
            <a:r>
              <a:rPr lang="lt-LT" altLang="en-US" b="1" dirty="0" smtClean="0"/>
              <a:t>Apskaičiuojame papildomą regresiją</a:t>
            </a:r>
            <a:r>
              <a:rPr lang="lt-LT" altLang="en-US" dirty="0" smtClean="0"/>
              <a:t> </a:t>
            </a:r>
          </a:p>
        </p:txBody>
      </p:sp>
      <p:graphicFrame>
        <p:nvGraphicFramePr>
          <p:cNvPr id="26628" name="Object 9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880878362"/>
              </p:ext>
            </p:extLst>
          </p:nvPr>
        </p:nvGraphicFramePr>
        <p:xfrm>
          <a:off x="107505" y="3626844"/>
          <a:ext cx="7920880" cy="834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Equation" r:id="rId3" imgW="2971800" imgH="241300" progId="Equation.3">
                  <p:embed/>
                </p:oleObj>
              </mc:Choice>
              <mc:Fallback>
                <p:oleObj name="Equation" r:id="rId3" imgW="2971800" imgH="241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5" y="3626844"/>
                        <a:ext cx="7920880" cy="8348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003800" y="3860800"/>
            <a:ext cx="3505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lt-LT" altLang="en-US" sz="2400" baseline="-25000">
              <a:latin typeface="Times New Roman" pitchFamily="18" charset="0"/>
            </a:endParaRPr>
          </a:p>
        </p:txBody>
      </p:sp>
      <p:graphicFrame>
        <p:nvGraphicFramePr>
          <p:cNvPr id="26630" name="Object 1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864428792"/>
              </p:ext>
            </p:extLst>
          </p:nvPr>
        </p:nvGraphicFramePr>
        <p:xfrm>
          <a:off x="8244408" y="3616325"/>
          <a:ext cx="81438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Equation" r:id="rId5" imgW="266469" imgH="253780" progId="Equation.3">
                  <p:embed/>
                </p:oleObj>
              </mc:Choice>
              <mc:Fallback>
                <p:oleObj name="Equation" r:id="rId5" imgW="266469" imgH="2537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4408" y="3616325"/>
                        <a:ext cx="814388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en-US" smtClean="0"/>
              <a:t>White testas</a:t>
            </a:r>
            <a:endParaRPr lang="en-US" alt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502400" cy="4114800"/>
          </a:xfrm>
        </p:spPr>
        <p:txBody>
          <a:bodyPr/>
          <a:lstStyle/>
          <a:p>
            <a:pPr eaLnBrk="1" hangingPunct="1"/>
            <a:r>
              <a:rPr lang="en-US" altLang="en-US" sz="2500" smtClean="0"/>
              <a:t>Homoskedastiškumo tikrinimo procedūra:</a:t>
            </a:r>
          </a:p>
          <a:p>
            <a:pPr lvl="1" eaLnBrk="1" hangingPunct="1"/>
            <a:r>
              <a:rPr lang="en-US" altLang="en-US" sz="2100" smtClean="0"/>
              <a:t>H</a:t>
            </a:r>
            <a:r>
              <a:rPr lang="en-US" altLang="en-US" sz="2100" baseline="-25000" smtClean="0"/>
              <a:t>0</a:t>
            </a:r>
            <a:r>
              <a:rPr lang="en-US" altLang="en-US" sz="2100" smtClean="0"/>
              <a:t>:  homoskedastiškumas</a:t>
            </a:r>
            <a:r>
              <a:rPr lang="lt-LT" altLang="en-US" sz="2100" smtClean="0"/>
              <a:t> a</a:t>
            </a:r>
            <a:r>
              <a:rPr lang="lt-LT" altLang="en-US" sz="2100" baseline="-25000" smtClean="0"/>
              <a:t>1</a:t>
            </a:r>
            <a:r>
              <a:rPr lang="ru-RU" altLang="en-US" sz="2100" smtClean="0"/>
              <a:t>= </a:t>
            </a:r>
            <a:r>
              <a:rPr lang="lt-LT" altLang="en-US" sz="2100" smtClean="0"/>
              <a:t>a</a:t>
            </a:r>
            <a:r>
              <a:rPr lang="ru-RU" altLang="en-US" sz="2100" baseline="-25000" smtClean="0"/>
              <a:t>2</a:t>
            </a:r>
            <a:r>
              <a:rPr lang="ru-RU" altLang="en-US" sz="2100" smtClean="0"/>
              <a:t>= </a:t>
            </a:r>
            <a:r>
              <a:rPr lang="lt-LT" altLang="en-US" sz="2100" smtClean="0"/>
              <a:t>a</a:t>
            </a:r>
            <a:r>
              <a:rPr lang="ru-RU" altLang="en-US" sz="2100" baseline="-25000" smtClean="0"/>
              <a:t>3</a:t>
            </a:r>
            <a:r>
              <a:rPr lang="ru-RU" altLang="en-US" sz="2100" smtClean="0"/>
              <a:t>= </a:t>
            </a:r>
            <a:r>
              <a:rPr lang="lt-LT" altLang="en-US" sz="2100" smtClean="0"/>
              <a:t>a</a:t>
            </a:r>
            <a:r>
              <a:rPr lang="ru-RU" altLang="en-US" sz="2100" baseline="-25000" smtClean="0"/>
              <a:t>4</a:t>
            </a:r>
            <a:r>
              <a:rPr lang="ru-RU" altLang="en-US" sz="2100" smtClean="0"/>
              <a:t>= </a:t>
            </a:r>
            <a:r>
              <a:rPr lang="lt-LT" altLang="en-US" sz="2100" smtClean="0"/>
              <a:t>a</a:t>
            </a:r>
            <a:r>
              <a:rPr lang="ru-RU" altLang="en-US" sz="2100" baseline="-25000" smtClean="0"/>
              <a:t>5</a:t>
            </a:r>
            <a:r>
              <a:rPr lang="ru-RU" altLang="en-US" sz="2100" smtClean="0"/>
              <a:t>=0</a:t>
            </a:r>
            <a:endParaRPr lang="en-US" altLang="en-US" sz="2100" smtClean="0"/>
          </a:p>
          <a:p>
            <a:pPr lvl="1" eaLnBrk="1" hangingPunct="1"/>
            <a:r>
              <a:rPr lang="en-US" altLang="en-US" sz="2100" smtClean="0"/>
              <a:t>H</a:t>
            </a:r>
            <a:r>
              <a:rPr lang="en-US" altLang="en-US" sz="2100" baseline="-25000" smtClean="0"/>
              <a:t>1</a:t>
            </a:r>
            <a:r>
              <a:rPr lang="en-US" altLang="en-US" sz="2100" smtClean="0"/>
              <a:t>:  heteroskedastiškumas</a:t>
            </a:r>
            <a:r>
              <a:rPr lang="lt-LT" altLang="en-US" sz="2100" smtClean="0"/>
              <a:t>: bent vienas a</a:t>
            </a:r>
            <a:r>
              <a:rPr lang="lt-LT" altLang="en-US" sz="2100" baseline="-25000" smtClean="0"/>
              <a:t>j</a:t>
            </a:r>
            <a:r>
              <a:rPr lang="en-US" altLang="en-US" sz="2100" smtClean="0"/>
              <a:t> </a:t>
            </a:r>
            <a:r>
              <a:rPr lang="en-US" altLang="en-US" sz="2100" smtClean="0">
                <a:sym typeface="Symbol" pitchFamily="18" charset="2"/>
              </a:rPr>
              <a:t></a:t>
            </a:r>
            <a:r>
              <a:rPr lang="lt-LT" altLang="en-US" sz="2100" smtClean="0">
                <a:sym typeface="Symbol" pitchFamily="18" charset="2"/>
              </a:rPr>
              <a:t>0</a:t>
            </a:r>
            <a:endParaRPr lang="en-US" altLang="en-US" sz="2100" smtClean="0"/>
          </a:p>
          <a:p>
            <a:pPr lvl="1" eaLnBrk="1" hangingPunct="1"/>
            <a:r>
              <a:rPr lang="en-US" altLang="en-US" sz="2100" smtClean="0"/>
              <a:t>Skaičiuojame testo statistiką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100" smtClean="0"/>
              <a:t> 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2771775" y="45085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~ </a:t>
            </a:r>
            <a:r>
              <a:rPr lang="lt-LT" altLang="en-US" sz="2400">
                <a:latin typeface="Times New Roman" pitchFamily="18" charset="0"/>
              </a:rPr>
              <a:t>X</a:t>
            </a:r>
            <a:r>
              <a:rPr lang="lt-LT" altLang="en-US" sz="2400" baseline="30000">
                <a:latin typeface="Times New Roman" pitchFamily="18" charset="0"/>
              </a:rPr>
              <a:t>2</a:t>
            </a:r>
            <a:r>
              <a:rPr lang="lt-LT" altLang="en-US" sz="2400" baseline="-25000">
                <a:latin typeface="Times New Roman" pitchFamily="18" charset="0"/>
              </a:rPr>
              <a:t>k</a:t>
            </a:r>
            <a:endParaRPr lang="en-US" altLang="en-US" sz="2400" baseline="-25000">
              <a:latin typeface="Times New Roman" pitchFamily="18" charset="0"/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533400" y="5105400"/>
            <a:ext cx="835977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Išvados: </a:t>
            </a:r>
            <a:r>
              <a:rPr lang="lt-LT" altLang="en-US" sz="2400">
                <a:latin typeface="Times New Roman" pitchFamily="18" charset="0"/>
              </a:rPr>
              <a:t>X</a:t>
            </a:r>
            <a:r>
              <a:rPr lang="lt-LT" altLang="en-US" sz="2400" baseline="30000">
                <a:latin typeface="Times New Roman" pitchFamily="18" charset="0"/>
              </a:rPr>
              <a:t>2</a:t>
            </a:r>
            <a:r>
              <a:rPr lang="en-US" altLang="en-US" sz="2400">
                <a:latin typeface="Times New Roman" pitchFamily="18" charset="0"/>
              </a:rPr>
              <a:t> </a:t>
            </a:r>
            <a:r>
              <a:rPr lang="en-US" altLang="en-US" sz="2400" baseline="-25000">
                <a:latin typeface="Times New Roman" pitchFamily="18" charset="0"/>
              </a:rPr>
              <a:t>apskaič</a:t>
            </a:r>
            <a:r>
              <a:rPr lang="en-US" altLang="en-US" sz="2400">
                <a:latin typeface="Times New Roman" pitchFamily="18" charset="0"/>
              </a:rPr>
              <a:t>&gt; </a:t>
            </a:r>
            <a:r>
              <a:rPr lang="lt-LT" altLang="en-US" sz="2400">
                <a:latin typeface="Times New Roman" pitchFamily="18" charset="0"/>
              </a:rPr>
              <a:t>X</a:t>
            </a:r>
            <a:r>
              <a:rPr lang="lt-LT" altLang="en-US" sz="2400" baseline="30000">
                <a:latin typeface="Times New Roman" pitchFamily="18" charset="0"/>
              </a:rPr>
              <a:t>2</a:t>
            </a:r>
            <a:r>
              <a:rPr lang="lt-LT" altLang="en-US" sz="2400" baseline="-25000">
                <a:latin typeface="Times New Roman" pitchFamily="18" charset="0"/>
              </a:rPr>
              <a:t>teorinė                                                </a:t>
            </a:r>
            <a:r>
              <a:rPr lang="en-US" altLang="en-US" sz="2400">
                <a:latin typeface="Times New Roman" pitchFamily="18" charset="0"/>
              </a:rPr>
              <a:t>atmetame H</a:t>
            </a:r>
            <a:r>
              <a:rPr lang="en-US" altLang="en-US" sz="2400" baseline="-25000">
                <a:latin typeface="Times New Roman" pitchFamily="18" charset="0"/>
              </a:rPr>
              <a:t>0</a:t>
            </a:r>
            <a:r>
              <a:rPr lang="lt-LT" altLang="en-US" sz="2400" baseline="-25000">
                <a:latin typeface="Times New Roman" pitchFamily="18" charset="0"/>
              </a:rPr>
              <a:t> </a:t>
            </a:r>
            <a:endParaRPr lang="en-US" altLang="en-US" sz="2400" baseline="-25000"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2400">
                <a:latin typeface="Times New Roman" pitchFamily="18" charset="0"/>
              </a:rPr>
              <a:t>             X</a:t>
            </a:r>
            <a:r>
              <a:rPr lang="lt-LT" altLang="en-US" sz="2400" baseline="30000">
                <a:latin typeface="Times New Roman" pitchFamily="18" charset="0"/>
              </a:rPr>
              <a:t>2</a:t>
            </a:r>
            <a:r>
              <a:rPr lang="en-US" altLang="en-US" sz="2400">
                <a:latin typeface="Times New Roman" pitchFamily="18" charset="0"/>
              </a:rPr>
              <a:t> </a:t>
            </a:r>
            <a:r>
              <a:rPr lang="en-US" altLang="en-US" sz="2400" baseline="-25000">
                <a:latin typeface="Times New Roman" pitchFamily="18" charset="0"/>
              </a:rPr>
              <a:t>apskaič</a:t>
            </a:r>
            <a:r>
              <a:rPr lang="lt-LT" altLang="en-US" sz="2400">
                <a:latin typeface="Times New Roman" pitchFamily="18" charset="0"/>
              </a:rPr>
              <a:t>&lt;</a:t>
            </a:r>
            <a:r>
              <a:rPr lang="en-US" altLang="en-US" sz="2400">
                <a:latin typeface="Times New Roman" pitchFamily="18" charset="0"/>
              </a:rPr>
              <a:t> </a:t>
            </a:r>
            <a:r>
              <a:rPr lang="lt-LT" altLang="en-US" sz="2400">
                <a:latin typeface="Times New Roman" pitchFamily="18" charset="0"/>
              </a:rPr>
              <a:t>X</a:t>
            </a:r>
            <a:r>
              <a:rPr lang="lt-LT" altLang="en-US" sz="2400" baseline="30000">
                <a:latin typeface="Times New Roman" pitchFamily="18" charset="0"/>
              </a:rPr>
              <a:t>2</a:t>
            </a:r>
            <a:r>
              <a:rPr lang="lt-LT" altLang="en-US" sz="2400" baseline="-25000">
                <a:latin typeface="Times New Roman" pitchFamily="18" charset="0"/>
              </a:rPr>
              <a:t>teorinė                                           </a:t>
            </a:r>
            <a:r>
              <a:rPr lang="lt-LT" altLang="en-US" sz="2400">
                <a:latin typeface="Times New Roman" pitchFamily="18" charset="0"/>
              </a:rPr>
              <a:t>negalime atmesti </a:t>
            </a:r>
            <a:r>
              <a:rPr lang="en-US" altLang="en-US" sz="2400">
                <a:latin typeface="Times New Roman" pitchFamily="18" charset="0"/>
              </a:rPr>
              <a:t>H</a:t>
            </a:r>
            <a:r>
              <a:rPr lang="en-US" altLang="en-US" sz="2400" baseline="-25000">
                <a:latin typeface="Times New Roman" pitchFamily="18" charset="0"/>
              </a:rPr>
              <a:t>0</a:t>
            </a:r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4284663" y="54451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>
            <a:off x="4284663" y="59499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56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1835150" y="4437063"/>
          <a:ext cx="9493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Equation" r:id="rId3" imgW="355292" imgH="253780" progId="Equation.3">
                  <p:embed/>
                </p:oleObj>
              </mc:Choice>
              <mc:Fallback>
                <p:oleObj name="Equation" r:id="rId3" imgW="355292" imgH="2537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437063"/>
                        <a:ext cx="9493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Text Box 13"/>
          <p:cNvSpPr txBox="1">
            <a:spLocks noChangeArrowheads="1"/>
          </p:cNvSpPr>
          <p:nvPr/>
        </p:nvSpPr>
        <p:spPr bwMode="auto">
          <a:xfrm>
            <a:off x="3779838" y="4508500"/>
            <a:ext cx="309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2400">
                <a:latin typeface="Times New Roman" pitchFamily="18" charset="0"/>
              </a:rPr>
              <a:t>k-laisvės laipsnių 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i="1" smtClean="0">
                <a:solidFill>
                  <a:schemeClr val="hlink"/>
                </a:solidFill>
              </a:rPr>
              <a:t>3. </a:t>
            </a:r>
            <a:r>
              <a:rPr lang="en-US" altLang="en-US" sz="2800" smtClean="0">
                <a:solidFill>
                  <a:schemeClr val="hlink"/>
                </a:solidFill>
              </a:rPr>
              <a:t>Heteroskedastiškumo problemos sprendimo būdai</a:t>
            </a:r>
            <a:r>
              <a:rPr lang="en-US" altLang="en-US" smtClean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Duomenų koregavimas </a:t>
            </a:r>
          </a:p>
          <a:p>
            <a:pPr lvl="1" eaLnBrk="1" hangingPunct="1"/>
            <a:r>
              <a:rPr lang="en-US" altLang="en-US" smtClean="0"/>
              <a:t>anomalinių reikšmių pašalinimas</a:t>
            </a:r>
          </a:p>
          <a:p>
            <a:pPr lvl="1" eaLnBrk="1" hangingPunct="1"/>
            <a:r>
              <a:rPr lang="en-US" altLang="en-US" smtClean="0"/>
              <a:t>regresijos matematinės išraiškos patikslinimas </a:t>
            </a:r>
          </a:p>
          <a:p>
            <a:pPr eaLnBrk="1" hangingPunct="1"/>
            <a:r>
              <a:rPr lang="en-US" altLang="en-US" smtClean="0"/>
              <a:t>Log transformacija </a:t>
            </a:r>
            <a:endParaRPr lang="lt-LT" altLang="en-US" smtClean="0"/>
          </a:p>
          <a:p>
            <a:pPr eaLnBrk="1" hangingPunct="1"/>
            <a:r>
              <a:rPr lang="lt-LT" altLang="en-US" smtClean="0"/>
              <a:t>Svertinis MKM 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en-US" smtClean="0"/>
              <a:t>Apibendrintas (svertinis) MKM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73238"/>
            <a:ext cx="7313613" cy="4114800"/>
          </a:xfrm>
        </p:spPr>
        <p:txBody>
          <a:bodyPr/>
          <a:lstStyle/>
          <a:p>
            <a:pPr eaLnBrk="1" hangingPunct="1"/>
            <a:r>
              <a:rPr lang="lt-LT" altLang="en-US" smtClean="0"/>
              <a:t>Tarkim turime regresiją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mtClean="0"/>
              <a:t>Y</a:t>
            </a:r>
            <a:r>
              <a:rPr lang="en-US" altLang="en-US" baseline="-25000" smtClean="0"/>
              <a:t>i</a:t>
            </a:r>
            <a:r>
              <a:rPr lang="en-US" altLang="en-US" smtClean="0"/>
              <a:t>= </a:t>
            </a:r>
            <a:r>
              <a:rPr lang="el-GR" altLang="en-US" smtClean="0">
                <a:cs typeface="Arial" charset="0"/>
              </a:rPr>
              <a:t>β</a:t>
            </a:r>
            <a:r>
              <a:rPr lang="en-US" altLang="en-US" baseline="-25000" smtClean="0"/>
              <a:t>1 </a:t>
            </a:r>
            <a:r>
              <a:rPr lang="en-US" altLang="en-US" smtClean="0"/>
              <a:t> + </a:t>
            </a:r>
            <a:r>
              <a:rPr lang="el-GR" altLang="en-US" smtClean="0">
                <a:cs typeface="Arial" charset="0"/>
              </a:rPr>
              <a:t>β</a:t>
            </a:r>
            <a:r>
              <a:rPr lang="en-US" altLang="en-US" baseline="-25000" smtClean="0"/>
              <a:t>2</a:t>
            </a:r>
            <a:r>
              <a:rPr lang="en-US" altLang="en-US" smtClean="0"/>
              <a:t>X</a:t>
            </a:r>
            <a:r>
              <a:rPr lang="en-US" altLang="en-US" baseline="-25000" smtClean="0"/>
              <a:t>2i </a:t>
            </a:r>
            <a:r>
              <a:rPr lang="en-US" altLang="en-US" smtClean="0"/>
              <a:t>+</a:t>
            </a:r>
            <a:r>
              <a:rPr lang="lt-LT" altLang="en-US" smtClean="0"/>
              <a:t>...</a:t>
            </a:r>
            <a:r>
              <a:rPr lang="en-US" altLang="en-US" smtClean="0"/>
              <a:t> + </a:t>
            </a:r>
            <a:r>
              <a:rPr lang="el-GR" altLang="en-US" smtClean="0">
                <a:cs typeface="Arial" charset="0"/>
              </a:rPr>
              <a:t>β</a:t>
            </a:r>
            <a:r>
              <a:rPr lang="lt-LT" altLang="en-US" baseline="-25000" smtClean="0">
                <a:cs typeface="Arial" charset="0"/>
              </a:rPr>
              <a:t>k</a:t>
            </a:r>
            <a:r>
              <a:rPr lang="en-US" altLang="en-US" smtClean="0"/>
              <a:t>X</a:t>
            </a:r>
            <a:r>
              <a:rPr lang="lt-LT" altLang="en-US" baseline="-25000" smtClean="0"/>
              <a:t>k</a:t>
            </a:r>
            <a:r>
              <a:rPr lang="en-US" altLang="en-US" baseline="-25000" smtClean="0"/>
              <a:t>i </a:t>
            </a:r>
            <a:r>
              <a:rPr lang="lt-LT" altLang="en-US" baseline="-25000" smtClean="0"/>
              <a:t>+</a:t>
            </a:r>
            <a:r>
              <a:rPr lang="lt-LT" altLang="en-US" smtClean="0"/>
              <a:t>e</a:t>
            </a:r>
            <a:r>
              <a:rPr lang="en-US" altLang="en-US" baseline="-25000" smtClean="0"/>
              <a:t>i</a:t>
            </a:r>
            <a:endParaRPr lang="lt-LT" altLang="en-US" baseline="-25000" smtClean="0"/>
          </a:p>
          <a:p>
            <a:pPr algn="ctr" eaLnBrk="1" hangingPunct="1">
              <a:buFont typeface="Wingdings" pitchFamily="2" charset="2"/>
              <a:buNone/>
            </a:pPr>
            <a:endParaRPr lang="lt-LT" altLang="en-US" baseline="-25000" smtClean="0"/>
          </a:p>
          <a:p>
            <a:pPr eaLnBrk="1" hangingPunct="1">
              <a:buFont typeface="Wingdings" pitchFamily="2" charset="2"/>
              <a:buNone/>
            </a:pPr>
            <a:r>
              <a:rPr lang="lt-LT" altLang="en-US" smtClean="0"/>
              <a:t>su heteroskedastiškomis paklaidomis, t.y., </a:t>
            </a:r>
            <a:r>
              <a:rPr lang="lt-LT" altLang="en-US" sz="2800" smtClean="0"/>
              <a:t>Var(e</a:t>
            </a:r>
            <a:r>
              <a:rPr lang="lt-LT" altLang="en-US" sz="2800" baseline="-25000" smtClean="0"/>
              <a:t>i</a:t>
            </a:r>
            <a:r>
              <a:rPr lang="lt-LT" altLang="en-US" sz="2800" smtClean="0"/>
              <a:t>)</a:t>
            </a:r>
            <a:r>
              <a:rPr lang="en-US" altLang="en-US" sz="2800" smtClean="0"/>
              <a:t>=</a:t>
            </a:r>
            <a:r>
              <a:rPr lang="el-GR" altLang="en-US" sz="2800" smtClean="0">
                <a:cs typeface="Arial" charset="0"/>
              </a:rPr>
              <a:t>σ</a:t>
            </a:r>
            <a:r>
              <a:rPr lang="lt-LT" altLang="en-US" sz="2800" baseline="-25000" smtClean="0">
                <a:cs typeface="Arial" charset="0"/>
              </a:rPr>
              <a:t>i</a:t>
            </a:r>
            <a:r>
              <a:rPr lang="lt-LT" altLang="en-US" sz="2800" baseline="30000" smtClean="0">
                <a:cs typeface="Arial" charset="0"/>
              </a:rPr>
              <a:t>2</a:t>
            </a:r>
            <a:r>
              <a:rPr lang="lt-LT" altLang="en-US" sz="2800" smtClean="0">
                <a:cs typeface="Arial" charset="0"/>
              </a:rPr>
              <a:t>≠</a:t>
            </a:r>
            <a:r>
              <a:rPr lang="en-US" altLang="en-US" sz="2800" smtClean="0">
                <a:cs typeface="Arial" charset="0"/>
              </a:rPr>
              <a:t>const</a:t>
            </a:r>
            <a:endParaRPr lang="lt-LT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en-US" smtClean="0"/>
              <a:t>Apibendrintas (svertinis) MKM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35845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lt-LT" altLang="en-US" sz="2000" smtClean="0"/>
              <a:t>Pakeičiame pradinę lygtį:</a:t>
            </a:r>
            <a:r>
              <a:rPr lang="lt-LT" altLang="en-US" sz="25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lt-LT" altLang="en-US" sz="2500" smtClean="0"/>
          </a:p>
          <a:p>
            <a:pPr eaLnBrk="1" hangingPunct="1">
              <a:buFont typeface="Wingdings" pitchFamily="2" charset="2"/>
              <a:buNone/>
            </a:pPr>
            <a:endParaRPr lang="lt-LT" altLang="en-US" sz="2500" smtClean="0"/>
          </a:p>
        </p:txBody>
      </p:sp>
      <p:graphicFrame>
        <p:nvGraphicFramePr>
          <p:cNvPr id="3072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729163" y="2033588"/>
          <a:ext cx="3521075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0" name="Equation" r:id="rId3" imgW="2095500" imgH="431800" progId="Equation.3">
                  <p:embed/>
                </p:oleObj>
              </mc:Choice>
              <mc:Fallback>
                <p:oleObj name="Equation" r:id="rId3" imgW="20955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163" y="2033588"/>
                        <a:ext cx="3521075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95288" y="3141663"/>
            <a:ext cx="4968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2000">
                <a:latin typeface="Arial" charset="0"/>
              </a:rPr>
              <a:t>Pažymim</a:t>
            </a:r>
            <a:r>
              <a:rPr lang="en-US" altLang="en-US" sz="2000">
                <a:latin typeface="Arial" charset="0"/>
              </a:rPr>
              <a:t>e</a:t>
            </a:r>
            <a:r>
              <a:rPr lang="lt-LT" altLang="en-US" sz="2000">
                <a:latin typeface="Arial" charset="0"/>
              </a:rPr>
              <a:t>:</a:t>
            </a:r>
            <a:r>
              <a:rPr lang="lt-LT" altLang="en-US" sz="2800">
                <a:latin typeface="Arial" charset="0"/>
              </a:rPr>
              <a:t> </a:t>
            </a:r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2314575" y="2851150"/>
          <a:ext cx="4675188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1" name="Equation" r:id="rId5" imgW="2527300" imgH="889000" progId="Equation.3">
                  <p:embed/>
                </p:oleObj>
              </mc:Choice>
              <mc:Fallback>
                <p:oleObj name="Equation" r:id="rId5" imgW="2527300" imgH="889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2851150"/>
                        <a:ext cx="4675188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50825" y="4508500"/>
            <a:ext cx="3744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2000">
                <a:latin typeface="Arial" charset="0"/>
              </a:rPr>
              <a:t>Gauname naują regresiją</a:t>
            </a:r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3656013" y="4448175"/>
          <a:ext cx="347821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2" name="Equation" r:id="rId7" imgW="1879600" imgH="241300" progId="Equation.3">
                  <p:embed/>
                </p:oleObj>
              </mc:Choice>
              <mc:Fallback>
                <p:oleObj name="Equation" r:id="rId7" imgW="18796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013" y="4448175"/>
                        <a:ext cx="3478212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95288" y="5373688"/>
            <a:ext cx="295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1800">
                <a:latin typeface="Arial" charset="0"/>
              </a:rPr>
              <a:t>Kurios paklaidų dispersija yra pastovi: </a:t>
            </a:r>
          </a:p>
        </p:txBody>
      </p:sp>
      <p:graphicFrame>
        <p:nvGraphicFramePr>
          <p:cNvPr id="30730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514725" y="5243513"/>
          <a:ext cx="344487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Equation" r:id="rId9" imgW="1916868" imgH="482391" progId="Equation.3">
                  <p:embed/>
                </p:oleObj>
              </mc:Choice>
              <mc:Fallback>
                <p:oleObj name="Equation" r:id="rId9" imgW="1916868" imgH="482391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5243513"/>
                        <a:ext cx="3444875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7164388" y="5516563"/>
            <a:ext cx="1727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1800">
                <a:latin typeface="Arial" charset="0"/>
              </a:rPr>
              <a:t>MKM su nepaslinktais ir efektyviais įverčiais</a:t>
            </a:r>
          </a:p>
        </p:txBody>
      </p:sp>
      <p:cxnSp>
        <p:nvCxnSpPr>
          <p:cNvPr id="30732" name="AutoShape 12"/>
          <p:cNvCxnSpPr>
            <a:cxnSpLocks noChangeShapeType="1"/>
            <a:stCxn id="30731" idx="0"/>
          </p:cNvCxnSpPr>
          <p:nvPr/>
        </p:nvCxnSpPr>
        <p:spPr bwMode="auto">
          <a:xfrm rot="5400000" flipH="1">
            <a:off x="7206457" y="4695031"/>
            <a:ext cx="844550" cy="7985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3" name="AutoShape 13"/>
          <p:cNvCxnSpPr>
            <a:cxnSpLocks noChangeShapeType="1"/>
            <a:stCxn id="30731" idx="0"/>
          </p:cNvCxnSpPr>
          <p:nvPr/>
        </p:nvCxnSpPr>
        <p:spPr bwMode="auto">
          <a:xfrm rot="5400000" flipH="1">
            <a:off x="7206457" y="4695031"/>
            <a:ext cx="844550" cy="7985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en-US" smtClean="0"/>
              <a:t>Apibendrintas (svertinis) MKM </a:t>
            </a:r>
          </a:p>
        </p:txBody>
      </p:sp>
      <p:sp>
        <p:nvSpPr>
          <p:cNvPr id="31747" name="Turinio vietos rezervavimo ženklas 4"/>
          <p:cNvSpPr>
            <a:spLocks noGrp="1"/>
          </p:cNvSpPr>
          <p:nvPr>
            <p:ph idx="1"/>
          </p:nvPr>
        </p:nvSpPr>
        <p:spPr>
          <a:xfrm>
            <a:off x="1042988" y="1916113"/>
            <a:ext cx="7747000" cy="2808287"/>
          </a:xfrm>
        </p:spPr>
        <p:txBody>
          <a:bodyPr/>
          <a:lstStyle/>
          <a:p>
            <a:r>
              <a:rPr lang="lt-LT" altLang="en-US" sz="2400" smtClean="0"/>
              <a:t>Kai nežinome </a:t>
            </a:r>
            <a:r>
              <a:rPr lang="el-GR" altLang="en-US" sz="2400" smtClean="0"/>
              <a:t>σ</a:t>
            </a:r>
            <a:r>
              <a:rPr lang="lt-LT" altLang="en-US" sz="2400" baseline="-25000" smtClean="0"/>
              <a:t>i</a:t>
            </a:r>
            <a:r>
              <a:rPr lang="lt-LT" altLang="en-US" sz="2400" smtClean="0"/>
              <a:t> , tuomet galima pasinaudoti Glesjer arba White testo rezultatais ir prilyginti </a:t>
            </a:r>
            <a:r>
              <a:rPr lang="el-GR" altLang="en-US" sz="2400" smtClean="0"/>
              <a:t>σ</a:t>
            </a:r>
            <a:r>
              <a:rPr lang="lt-LT" altLang="en-US" sz="2400" baseline="-25000" smtClean="0"/>
              <a:t>i</a:t>
            </a:r>
            <a:r>
              <a:rPr lang="lt-LT" altLang="en-US" sz="2400" smtClean="0"/>
              <a:t> = X</a:t>
            </a:r>
            <a:r>
              <a:rPr lang="lt-LT" altLang="en-US" sz="2400" baseline="-25000" smtClean="0"/>
              <a:t>i </a:t>
            </a:r>
            <a:r>
              <a:rPr lang="lt-LT" altLang="en-US" sz="2400" smtClean="0"/>
              <a:t>arba </a:t>
            </a:r>
            <a:r>
              <a:rPr lang="el-GR" altLang="en-US" sz="2400" smtClean="0"/>
              <a:t>σ</a:t>
            </a:r>
            <a:r>
              <a:rPr lang="lt-LT" altLang="en-US" sz="2400" baseline="-25000" smtClean="0"/>
              <a:t>i</a:t>
            </a:r>
            <a:r>
              <a:rPr lang="lt-LT" altLang="en-US" sz="2400" smtClean="0"/>
              <a:t> = √X</a:t>
            </a:r>
            <a:r>
              <a:rPr lang="lt-LT" altLang="en-US" sz="2400" baseline="-25000" smtClean="0"/>
              <a:t>i </a:t>
            </a:r>
          </a:p>
          <a:p>
            <a:pPr lvl="1"/>
            <a:r>
              <a:rPr lang="lt-LT" altLang="en-US" baseline="-25000" smtClean="0"/>
              <a:t>Pvz.</a:t>
            </a:r>
            <a:endParaRPr lang="lt-LT" altLang="en-US" smtClean="0"/>
          </a:p>
        </p:txBody>
      </p:sp>
      <p:graphicFrame>
        <p:nvGraphicFramePr>
          <p:cNvPr id="31748" name="Objektas 5"/>
          <p:cNvGraphicFramePr>
            <a:graphicFrameLocks noChangeAspect="1"/>
          </p:cNvGraphicFramePr>
          <p:nvPr/>
        </p:nvGraphicFramePr>
        <p:xfrm>
          <a:off x="827088" y="3860800"/>
          <a:ext cx="6129337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Equation" r:id="rId3" imgW="2501900" imgH="431800" progId="Equation.3">
                  <p:embed/>
                </p:oleObj>
              </mc:Choice>
              <mc:Fallback>
                <p:oleObj name="Equation" r:id="rId3" imgW="2501900" imgH="431800" progId="Equation.3">
                  <p:embed/>
                  <p:pic>
                    <p:nvPicPr>
                      <p:cNvPr id="0" name="Objektas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860800"/>
                        <a:ext cx="6129337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539750" y="5013325"/>
            <a:ext cx="7777163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lt-LT" altLang="en-US" sz="1800"/>
              <a:t>Patikrinamas tokios regresijos statistinis reikšmingumas pagal t-statistikas arba p-value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lt-LT" altLang="en-US" sz="1800">
                <a:solidFill>
                  <a:srgbClr val="FF0000"/>
                </a:solidFill>
              </a:rPr>
              <a:t>Svarbu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lt-LT" altLang="en-US" sz="1800">
                <a:solidFill>
                  <a:srgbClr val="FF0000"/>
                </a:solidFill>
              </a:rPr>
              <a:t>Koeficientai pasikeičia vietomis: b</a:t>
            </a:r>
            <a:r>
              <a:rPr lang="lt-LT" altLang="en-US" sz="1800" baseline="-25000">
                <a:solidFill>
                  <a:srgbClr val="FF0000"/>
                </a:solidFill>
              </a:rPr>
              <a:t>1   </a:t>
            </a:r>
            <a:r>
              <a:rPr lang="lt-LT" altLang="en-US" sz="1800">
                <a:solidFill>
                  <a:srgbClr val="FF0000"/>
                </a:solidFill>
              </a:rPr>
              <a:t>  tampa laisvuoju nariu (intercept), o b</a:t>
            </a:r>
            <a:r>
              <a:rPr lang="lt-LT" altLang="en-US" sz="1800" baseline="-25000">
                <a:solidFill>
                  <a:srgbClr val="FF0000"/>
                </a:solidFill>
              </a:rPr>
              <a:t>0 </a:t>
            </a:r>
            <a:r>
              <a:rPr lang="lt-LT" altLang="en-US" sz="1800">
                <a:solidFill>
                  <a:srgbClr val="FF0000"/>
                </a:solidFill>
              </a:rPr>
              <a:t>koeficientu prie kintamojo X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lt-LT" altLang="en-US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lt-LT" altLang="en-US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93725" y="441325"/>
            <a:ext cx="805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latin typeface="Times New Roman" pitchFamily="18" charset="0"/>
              </a:rPr>
              <a:t>Homoskedastiška paklaidų sklaida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299325" y="5789613"/>
            <a:ext cx="496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latin typeface="Times New Roman" pitchFamily="18" charset="0"/>
              </a:rPr>
              <a:t>x</a:t>
            </a:r>
            <a:r>
              <a:rPr lang="en-US" altLang="en-US" sz="3600" baseline="-25000">
                <a:latin typeface="Times New Roman" pitchFamily="18" charset="0"/>
              </a:rPr>
              <a:t>i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17525" y="1522413"/>
            <a:ext cx="496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latin typeface="Times New Roman" pitchFamily="18" charset="0"/>
              </a:rPr>
              <a:t>y</a:t>
            </a:r>
            <a:r>
              <a:rPr lang="en-US" altLang="en-US" sz="3600" baseline="-25000">
                <a:latin typeface="Times New Roman" pitchFamily="18" charset="0"/>
              </a:rPr>
              <a:t>i</a:t>
            </a:r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1524000" y="1905000"/>
            <a:ext cx="5943600" cy="3733800"/>
            <a:chOff x="960" y="1200"/>
            <a:chExt cx="3744" cy="2352"/>
          </a:xfrm>
        </p:grpSpPr>
        <p:sp>
          <p:nvSpPr>
            <p:cNvPr id="5171" name="Line 6"/>
            <p:cNvSpPr>
              <a:spLocks noChangeShapeType="1"/>
            </p:cNvSpPr>
            <p:nvPr/>
          </p:nvSpPr>
          <p:spPr bwMode="auto">
            <a:xfrm>
              <a:off x="960" y="1200"/>
              <a:ext cx="0" cy="23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" name="Line 7"/>
            <p:cNvSpPr>
              <a:spLocks noChangeShapeType="1"/>
            </p:cNvSpPr>
            <p:nvPr/>
          </p:nvSpPr>
          <p:spPr bwMode="auto">
            <a:xfrm>
              <a:off x="960" y="3552"/>
              <a:ext cx="37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6" name="Line 8"/>
          <p:cNvSpPr>
            <a:spLocks noChangeShapeType="1"/>
          </p:cNvSpPr>
          <p:nvPr/>
        </p:nvSpPr>
        <p:spPr bwMode="auto">
          <a:xfrm flipV="1">
            <a:off x="1752600" y="2514600"/>
            <a:ext cx="6096000" cy="2362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1889125" y="4113213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28" name="Rectangle 10"/>
          <p:cNvSpPr>
            <a:spLocks noChangeArrowheads="1"/>
          </p:cNvSpPr>
          <p:nvPr/>
        </p:nvSpPr>
        <p:spPr bwMode="auto">
          <a:xfrm>
            <a:off x="2149475" y="4421188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1763713" y="4670425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30" name="Rectangle 12"/>
          <p:cNvSpPr>
            <a:spLocks noChangeArrowheads="1"/>
          </p:cNvSpPr>
          <p:nvPr/>
        </p:nvSpPr>
        <p:spPr bwMode="auto">
          <a:xfrm>
            <a:off x="2263775" y="3860800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31" name="Rectangle 13"/>
          <p:cNvSpPr>
            <a:spLocks noChangeArrowheads="1"/>
          </p:cNvSpPr>
          <p:nvPr/>
        </p:nvSpPr>
        <p:spPr bwMode="auto">
          <a:xfrm>
            <a:off x="2522538" y="4332288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32" name="Rectangle 14"/>
          <p:cNvSpPr>
            <a:spLocks noChangeArrowheads="1"/>
          </p:cNvSpPr>
          <p:nvPr/>
        </p:nvSpPr>
        <p:spPr bwMode="auto">
          <a:xfrm>
            <a:off x="1617663" y="4100513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33" name="Rectangle 15"/>
          <p:cNvSpPr>
            <a:spLocks noChangeArrowheads="1"/>
          </p:cNvSpPr>
          <p:nvPr/>
        </p:nvSpPr>
        <p:spPr bwMode="auto">
          <a:xfrm>
            <a:off x="2667000" y="3744913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34" name="Rectangle 16"/>
          <p:cNvSpPr>
            <a:spLocks noChangeArrowheads="1"/>
          </p:cNvSpPr>
          <p:nvPr/>
        </p:nvSpPr>
        <p:spPr bwMode="auto">
          <a:xfrm>
            <a:off x="2994025" y="4081463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35" name="Rectangle 17"/>
          <p:cNvSpPr>
            <a:spLocks noChangeArrowheads="1"/>
          </p:cNvSpPr>
          <p:nvPr/>
        </p:nvSpPr>
        <p:spPr bwMode="auto">
          <a:xfrm>
            <a:off x="2638425" y="3956050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36" name="Rectangle 18"/>
          <p:cNvSpPr>
            <a:spLocks noChangeArrowheads="1"/>
          </p:cNvSpPr>
          <p:nvPr/>
        </p:nvSpPr>
        <p:spPr bwMode="auto">
          <a:xfrm>
            <a:off x="3090863" y="3552825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37" name="Rectangle 19"/>
          <p:cNvSpPr>
            <a:spLocks noChangeArrowheads="1"/>
          </p:cNvSpPr>
          <p:nvPr/>
        </p:nvSpPr>
        <p:spPr bwMode="auto">
          <a:xfrm>
            <a:off x="3340100" y="3956050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38" name="Rectangle 20"/>
          <p:cNvSpPr>
            <a:spLocks noChangeArrowheads="1"/>
          </p:cNvSpPr>
          <p:nvPr/>
        </p:nvSpPr>
        <p:spPr bwMode="auto">
          <a:xfrm>
            <a:off x="3455988" y="3330575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39" name="Rectangle 21"/>
          <p:cNvSpPr>
            <a:spLocks noChangeArrowheads="1"/>
          </p:cNvSpPr>
          <p:nvPr/>
        </p:nvSpPr>
        <p:spPr bwMode="auto">
          <a:xfrm>
            <a:off x="3543300" y="3811588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40" name="Rectangle 22"/>
          <p:cNvSpPr>
            <a:spLocks noChangeArrowheads="1"/>
          </p:cNvSpPr>
          <p:nvPr/>
        </p:nvSpPr>
        <p:spPr bwMode="auto">
          <a:xfrm>
            <a:off x="3830638" y="3436938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41" name="Rectangle 23"/>
          <p:cNvSpPr>
            <a:spLocks noChangeArrowheads="1"/>
          </p:cNvSpPr>
          <p:nvPr/>
        </p:nvSpPr>
        <p:spPr bwMode="auto">
          <a:xfrm>
            <a:off x="3792538" y="3879850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42" name="Rectangle 24"/>
          <p:cNvSpPr>
            <a:spLocks noChangeArrowheads="1"/>
          </p:cNvSpPr>
          <p:nvPr/>
        </p:nvSpPr>
        <p:spPr bwMode="auto">
          <a:xfrm>
            <a:off x="4138613" y="3100388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43" name="Rectangle 25"/>
          <p:cNvSpPr>
            <a:spLocks noChangeArrowheads="1"/>
          </p:cNvSpPr>
          <p:nvPr/>
        </p:nvSpPr>
        <p:spPr bwMode="auto">
          <a:xfrm>
            <a:off x="4524375" y="3524250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44" name="Rectangle 26"/>
          <p:cNvSpPr>
            <a:spLocks noChangeArrowheads="1"/>
          </p:cNvSpPr>
          <p:nvPr/>
        </p:nvSpPr>
        <p:spPr bwMode="auto">
          <a:xfrm>
            <a:off x="4398963" y="3235325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45" name="Rectangle 27"/>
          <p:cNvSpPr>
            <a:spLocks noChangeArrowheads="1"/>
          </p:cNvSpPr>
          <p:nvPr/>
        </p:nvSpPr>
        <p:spPr bwMode="auto">
          <a:xfrm>
            <a:off x="4899025" y="3360738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46" name="Line 28"/>
          <p:cNvSpPr>
            <a:spLocks noChangeShapeType="1"/>
          </p:cNvSpPr>
          <p:nvPr/>
        </p:nvSpPr>
        <p:spPr bwMode="auto">
          <a:xfrm flipV="1">
            <a:off x="1724025" y="2495550"/>
            <a:ext cx="6096000" cy="2362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Rectangle 29"/>
          <p:cNvSpPr>
            <a:spLocks noChangeArrowheads="1"/>
          </p:cNvSpPr>
          <p:nvPr/>
        </p:nvSpPr>
        <p:spPr bwMode="auto">
          <a:xfrm>
            <a:off x="4687888" y="2957513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48" name="Rectangle 30"/>
          <p:cNvSpPr>
            <a:spLocks noChangeArrowheads="1"/>
          </p:cNvSpPr>
          <p:nvPr/>
        </p:nvSpPr>
        <p:spPr bwMode="auto">
          <a:xfrm>
            <a:off x="5341938" y="3178175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49" name="Rectangle 31"/>
          <p:cNvSpPr>
            <a:spLocks noChangeArrowheads="1"/>
          </p:cNvSpPr>
          <p:nvPr/>
        </p:nvSpPr>
        <p:spPr bwMode="auto">
          <a:xfrm>
            <a:off x="5062538" y="2947988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50" name="Rectangle 32"/>
          <p:cNvSpPr>
            <a:spLocks noChangeArrowheads="1"/>
          </p:cNvSpPr>
          <p:nvPr/>
        </p:nvSpPr>
        <p:spPr bwMode="auto">
          <a:xfrm>
            <a:off x="5091113" y="2765425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51" name="Rectangle 33"/>
          <p:cNvSpPr>
            <a:spLocks noChangeArrowheads="1"/>
          </p:cNvSpPr>
          <p:nvPr/>
        </p:nvSpPr>
        <p:spPr bwMode="auto">
          <a:xfrm>
            <a:off x="5294313" y="2832100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52" name="Rectangle 34"/>
          <p:cNvSpPr>
            <a:spLocks noChangeArrowheads="1"/>
          </p:cNvSpPr>
          <p:nvPr/>
        </p:nvSpPr>
        <p:spPr bwMode="auto">
          <a:xfrm>
            <a:off x="5697538" y="3073400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53" name="Rectangle 35"/>
          <p:cNvSpPr>
            <a:spLocks noChangeArrowheads="1"/>
          </p:cNvSpPr>
          <p:nvPr/>
        </p:nvSpPr>
        <p:spPr bwMode="auto">
          <a:xfrm>
            <a:off x="5621338" y="2717800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54" name="Rectangle 36"/>
          <p:cNvSpPr>
            <a:spLocks noChangeArrowheads="1"/>
          </p:cNvSpPr>
          <p:nvPr/>
        </p:nvSpPr>
        <p:spPr bwMode="auto">
          <a:xfrm>
            <a:off x="5861050" y="2505075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55" name="Rectangle 37"/>
          <p:cNvSpPr>
            <a:spLocks noChangeArrowheads="1"/>
          </p:cNvSpPr>
          <p:nvPr/>
        </p:nvSpPr>
        <p:spPr bwMode="auto">
          <a:xfrm>
            <a:off x="5957888" y="2909888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56" name="Rectangle 38"/>
          <p:cNvSpPr>
            <a:spLocks noChangeArrowheads="1"/>
          </p:cNvSpPr>
          <p:nvPr/>
        </p:nvSpPr>
        <p:spPr bwMode="auto">
          <a:xfrm>
            <a:off x="6188075" y="2938463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57" name="Rectangle 39"/>
          <p:cNvSpPr>
            <a:spLocks noChangeArrowheads="1"/>
          </p:cNvSpPr>
          <p:nvPr/>
        </p:nvSpPr>
        <p:spPr bwMode="auto">
          <a:xfrm>
            <a:off x="5967413" y="2592388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58" name="Rectangle 40"/>
          <p:cNvSpPr>
            <a:spLocks noChangeArrowheads="1"/>
          </p:cNvSpPr>
          <p:nvPr/>
        </p:nvSpPr>
        <p:spPr bwMode="auto">
          <a:xfrm>
            <a:off x="6419850" y="2716213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59" name="Rectangle 41"/>
          <p:cNvSpPr>
            <a:spLocks noChangeArrowheads="1"/>
          </p:cNvSpPr>
          <p:nvPr/>
        </p:nvSpPr>
        <p:spPr bwMode="auto">
          <a:xfrm>
            <a:off x="6284913" y="2332038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60" name="Rectangle 42"/>
          <p:cNvSpPr>
            <a:spLocks noChangeArrowheads="1"/>
          </p:cNvSpPr>
          <p:nvPr/>
        </p:nvSpPr>
        <p:spPr bwMode="auto">
          <a:xfrm>
            <a:off x="6457950" y="2322513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61" name="Rectangle 43"/>
          <p:cNvSpPr>
            <a:spLocks noChangeArrowheads="1"/>
          </p:cNvSpPr>
          <p:nvPr/>
        </p:nvSpPr>
        <p:spPr bwMode="auto">
          <a:xfrm>
            <a:off x="6813550" y="2620963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62" name="Rectangle 44"/>
          <p:cNvSpPr>
            <a:spLocks noChangeArrowheads="1"/>
          </p:cNvSpPr>
          <p:nvPr/>
        </p:nvSpPr>
        <p:spPr bwMode="auto">
          <a:xfrm>
            <a:off x="6804025" y="2111375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63" name="Rectangle 45"/>
          <p:cNvSpPr>
            <a:spLocks noChangeArrowheads="1"/>
          </p:cNvSpPr>
          <p:nvPr/>
        </p:nvSpPr>
        <p:spPr bwMode="auto">
          <a:xfrm>
            <a:off x="7304088" y="2468563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64" name="Rectangle 46"/>
          <p:cNvSpPr>
            <a:spLocks noChangeArrowheads="1"/>
          </p:cNvSpPr>
          <p:nvPr/>
        </p:nvSpPr>
        <p:spPr bwMode="auto">
          <a:xfrm>
            <a:off x="7092950" y="2630488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65" name="Rectangle 47"/>
          <p:cNvSpPr>
            <a:spLocks noChangeArrowheads="1"/>
          </p:cNvSpPr>
          <p:nvPr/>
        </p:nvSpPr>
        <p:spPr bwMode="auto">
          <a:xfrm>
            <a:off x="7045325" y="2120900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66" name="Rectangle 48"/>
          <p:cNvSpPr>
            <a:spLocks noChangeArrowheads="1"/>
          </p:cNvSpPr>
          <p:nvPr/>
        </p:nvSpPr>
        <p:spPr bwMode="auto">
          <a:xfrm>
            <a:off x="7659688" y="2455863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67" name="Rectangle 49"/>
          <p:cNvSpPr>
            <a:spLocks noChangeArrowheads="1"/>
          </p:cNvSpPr>
          <p:nvPr/>
        </p:nvSpPr>
        <p:spPr bwMode="auto">
          <a:xfrm>
            <a:off x="7391400" y="1841500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68" name="Rectangle 50"/>
          <p:cNvSpPr>
            <a:spLocks noChangeArrowheads="1"/>
          </p:cNvSpPr>
          <p:nvPr/>
        </p:nvSpPr>
        <p:spPr bwMode="auto">
          <a:xfrm>
            <a:off x="4110038" y="3660775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sp>
        <p:nvSpPr>
          <p:cNvPr id="5169" name="Rectangle 51"/>
          <p:cNvSpPr>
            <a:spLocks noChangeArrowheads="1"/>
          </p:cNvSpPr>
          <p:nvPr/>
        </p:nvSpPr>
        <p:spPr bwMode="auto">
          <a:xfrm>
            <a:off x="5537200" y="6062663"/>
            <a:ext cx="1476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Pajamos </a:t>
            </a:r>
          </a:p>
        </p:txBody>
      </p:sp>
      <p:sp>
        <p:nvSpPr>
          <p:cNvPr id="5170" name="Rectangle 52"/>
          <p:cNvSpPr>
            <a:spLocks noChangeArrowheads="1"/>
          </p:cNvSpPr>
          <p:nvPr/>
        </p:nvSpPr>
        <p:spPr bwMode="auto">
          <a:xfrm>
            <a:off x="303213" y="1108075"/>
            <a:ext cx="1851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Vartojimas 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0388" y="301625"/>
            <a:ext cx="7313612" cy="1143000"/>
          </a:xfrm>
        </p:spPr>
        <p:txBody>
          <a:bodyPr/>
          <a:lstStyle/>
          <a:p>
            <a:pPr eaLnBrk="1" hangingPunct="1"/>
            <a:r>
              <a:rPr lang="lt-LT" altLang="en-US" sz="3200" smtClean="0"/>
              <a:t>Heteroskedastiškumo problemos sprendimo būdai: Pvz. PVM </a:t>
            </a:r>
            <a:endParaRPr lang="en-US" altLang="en-US" sz="3200" smtClean="0"/>
          </a:p>
        </p:txBody>
      </p:sp>
      <p:sp>
        <p:nvSpPr>
          <p:cNvPr id="32771" name="Text Box 787"/>
          <p:cNvSpPr txBox="1">
            <a:spLocks noChangeArrowheads="1"/>
          </p:cNvSpPr>
          <p:nvPr/>
        </p:nvSpPr>
        <p:spPr bwMode="auto">
          <a:xfrm>
            <a:off x="1403350" y="2133600"/>
            <a:ext cx="7129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lt-LT" altLang="en-US" sz="1800"/>
          </a:p>
        </p:txBody>
      </p:sp>
      <p:graphicFrame>
        <p:nvGraphicFramePr>
          <p:cNvPr id="68375" name="Group 1815"/>
          <p:cNvGraphicFramePr>
            <a:graphicFrameLocks noGrp="1"/>
          </p:cNvGraphicFramePr>
          <p:nvPr>
            <p:ph/>
          </p:nvPr>
        </p:nvGraphicFramePr>
        <p:xfrm>
          <a:off x="611188" y="1989138"/>
          <a:ext cx="8072437" cy="4117973"/>
        </p:xfrm>
        <a:graphic>
          <a:graphicData uri="http://schemas.openxmlformats.org/drawingml/2006/table">
            <a:tbl>
              <a:tblPr/>
              <a:tblGrid>
                <a:gridCol w="1897062"/>
                <a:gridCol w="979488"/>
                <a:gridCol w="1120775"/>
                <a:gridCol w="1117600"/>
                <a:gridCol w="979487"/>
                <a:gridCol w="979488"/>
                <a:gridCol w="998537"/>
              </a:tblGrid>
              <a:tr h="51820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Coefficients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 Error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 Stat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P-value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Lower 95%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Upper 95%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Intercept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71758,15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15138,23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4,74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41025,90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102490,40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 ketvirtis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120,96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42,95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2,82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33,77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208,16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III ketvirtis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126,02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43,44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2,90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37,83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214,22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5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IV ketvirtis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167,89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44,93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3,74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76,68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259,10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krizė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-223,61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89,65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-2,49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-405,61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-41,61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99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Tarifas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-7388,80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1550,61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-4,77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-10536,71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-4240,90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5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Tarifas kvadratu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187,83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39,45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4,76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107,74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267,91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9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Neto  darbo užmokestis LT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24,67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1,66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en-US" smtClean="0"/>
              <a:t>PVZ. Park testas</a:t>
            </a:r>
            <a:endParaRPr lang="en-US" altLang="en-US" smtClean="0"/>
          </a:p>
        </p:txBody>
      </p:sp>
      <p:graphicFrame>
        <p:nvGraphicFramePr>
          <p:cNvPr id="66047" name="Group 511"/>
          <p:cNvGraphicFramePr>
            <a:graphicFrameLocks noGrp="1"/>
          </p:cNvGraphicFramePr>
          <p:nvPr>
            <p:ph type="tbl" idx="1"/>
          </p:nvPr>
        </p:nvGraphicFramePr>
        <p:xfrm>
          <a:off x="1370013" y="1827213"/>
          <a:ext cx="7313612" cy="4389441"/>
        </p:xfrm>
        <a:graphic>
          <a:graphicData uri="http://schemas.openxmlformats.org/drawingml/2006/table">
            <a:tbl>
              <a:tblPr/>
              <a:tblGrid>
                <a:gridCol w="2278062"/>
                <a:gridCol w="1174750"/>
                <a:gridCol w="1343025"/>
                <a:gridCol w="1343025"/>
                <a:gridCol w="1174750"/>
              </a:tblGrid>
              <a:tr h="82294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Observation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Predicted PVM mln.lt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Residuals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 Residuals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Residual kv.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447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735,64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61,56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3789,19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9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893,00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-23,30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-0,25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542,66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9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890,23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-30,13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-0,33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907,54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9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947,29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-3,79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-0,04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14,37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447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747,93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84,27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7102,05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35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894,22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-68,12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-0,74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4640,79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9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900,36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-10,06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-0,11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101,18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35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960,96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34,74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1207,15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447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794,75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99,55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9909,37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247650"/>
          </a:xfrm>
        </p:spPr>
        <p:txBody>
          <a:bodyPr/>
          <a:lstStyle/>
          <a:p>
            <a:pPr eaLnBrk="1" hangingPunct="1"/>
            <a:endParaRPr lang="lt-LT" altLang="en-US" sz="3200" smtClean="0"/>
          </a:p>
        </p:txBody>
      </p:sp>
      <p:graphicFrame>
        <p:nvGraphicFramePr>
          <p:cNvPr id="76951" name="Group 151"/>
          <p:cNvGraphicFramePr>
            <a:graphicFrameLocks noGrp="1"/>
          </p:cNvGraphicFramePr>
          <p:nvPr>
            <p:ph idx="1"/>
          </p:nvPr>
        </p:nvGraphicFramePr>
        <p:xfrm>
          <a:off x="179388" y="111125"/>
          <a:ext cx="8466137" cy="6788189"/>
        </p:xfrm>
        <a:graphic>
          <a:graphicData uri="http://schemas.openxmlformats.org/drawingml/2006/table">
            <a:tbl>
              <a:tblPr/>
              <a:tblGrid>
                <a:gridCol w="1458912"/>
                <a:gridCol w="876300"/>
                <a:gridCol w="874713"/>
                <a:gridCol w="876300"/>
                <a:gridCol w="877887"/>
                <a:gridCol w="874713"/>
                <a:gridCol w="876300"/>
                <a:gridCol w="874712"/>
                <a:gridCol w="876300"/>
              </a:tblGrid>
              <a:tr h="50951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ANOVA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lt-L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Pvz. PVM </a:t>
                      </a:r>
                      <a:r>
                        <a:rPr kumimoji="0" lang="lt-L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Park</a:t>
                      </a:r>
                      <a:r>
                        <a:rPr kumimoji="0" lang="lt-L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testas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47242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Significance F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Regression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24,29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3,47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Residual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35,00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160,75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4,59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42,00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185,04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77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Coefficients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 Error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 Stat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P-value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Lower 95%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Upper 95%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Lower 95,0%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Upper 95,0%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Intercept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-177,86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327,00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-0,54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-841,71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486,00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-841,71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486,00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ln(DU)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-1,60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3,11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-1,60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3,11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 ketvirtis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-0,85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2,90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-0,85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2,90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III ketvirtis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-0,48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-0,51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-2,37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-2,37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IV ketvirtis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-0,02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-0,02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-1,99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1,96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-1,99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1,96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krizė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1,75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-2,90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4,22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-2,90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4,22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Tarifas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18,72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33,37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-49,02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86,46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-49,02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86,46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0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Tarifas kvadratu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-0,48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-0,57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-2,21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-2,21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lt-LT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en-US" smtClean="0"/>
              <a:t>Park -  testas Pvz. PVM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23850" y="4652963"/>
            <a:ext cx="8424863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2800" b="1">
                <a:latin typeface="Times New Roman" pitchFamily="18" charset="0"/>
              </a:rPr>
              <a:t>Negalime atmesti </a:t>
            </a:r>
            <a:r>
              <a:rPr lang="en-US" altLang="en-US" sz="2800" b="1">
                <a:latin typeface="Times New Roman" pitchFamily="18" charset="0"/>
              </a:rPr>
              <a:t>homoskedasti</a:t>
            </a:r>
            <a:r>
              <a:rPr lang="lt-LT" altLang="en-US" sz="2800" b="1">
                <a:latin typeface="Times New Roman" pitchFamily="18" charset="0"/>
              </a:rPr>
              <a:t>š</a:t>
            </a:r>
            <a:r>
              <a:rPr lang="en-US" altLang="en-US" sz="2800" b="1">
                <a:latin typeface="Times New Roman" pitchFamily="18" charset="0"/>
              </a:rPr>
              <a:t>kumo </a:t>
            </a:r>
            <a:r>
              <a:rPr lang="lt-LT" altLang="en-US" sz="2800" b="1">
                <a:latin typeface="Times New Roman" pitchFamily="18" charset="0"/>
              </a:rPr>
              <a:t>hipotezės, nes 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2800" b="1">
                <a:latin typeface="Times New Roman" pitchFamily="18" charset="0"/>
              </a:rPr>
              <a:t>t</a:t>
            </a:r>
            <a:r>
              <a:rPr lang="lt-LT" altLang="en-US" sz="2800" b="1" baseline="-25000">
                <a:latin typeface="Times New Roman" pitchFamily="18" charset="0"/>
              </a:rPr>
              <a:t>apskaičiuota </a:t>
            </a:r>
            <a:r>
              <a:rPr lang="lt-LT" altLang="en-US" sz="2800" b="1">
                <a:latin typeface="Times New Roman" pitchFamily="18" charset="0"/>
              </a:rPr>
              <a:t>&lt; t</a:t>
            </a:r>
            <a:r>
              <a:rPr lang="lt-LT" altLang="en-US" sz="2800" b="1" baseline="-25000">
                <a:latin typeface="Times New Roman" pitchFamily="18" charset="0"/>
              </a:rPr>
              <a:t>teorinė </a:t>
            </a:r>
            <a:r>
              <a:rPr lang="en-US" altLang="en-US" sz="2800" b="1">
                <a:latin typeface="Times New Roman" pitchFamily="18" charset="0"/>
              </a:rPr>
              <a:t>=2</a:t>
            </a:r>
            <a:endParaRPr lang="lt-LT" altLang="en-US" sz="2800" b="1" baseline="-25000">
              <a:latin typeface="Times New Roman" pitchFamily="18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39750" y="6165850"/>
            <a:ext cx="828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1800"/>
              <a:t>Išvada: regresijos lygtis homoskedastiška kintamųjų </a:t>
            </a:r>
            <a:r>
              <a:rPr lang="lt-LT" altLang="en-US" sz="1800" baseline="-25000"/>
              <a:t> </a:t>
            </a:r>
            <a:r>
              <a:rPr lang="lt-LT" altLang="en-US" sz="1800"/>
              <a:t>atžvilgiu</a:t>
            </a:r>
            <a:endParaRPr lang="en-US" altLang="en-US" sz="1800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79388" y="2781300"/>
            <a:ext cx="8424862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2800" b="1">
                <a:latin typeface="Times New Roman" pitchFamily="18" charset="0"/>
              </a:rPr>
              <a:t>Negalime atmesti </a:t>
            </a:r>
            <a:r>
              <a:rPr lang="en-US" altLang="en-US" sz="2800" b="1">
                <a:latin typeface="Times New Roman" pitchFamily="18" charset="0"/>
              </a:rPr>
              <a:t>homoskedasti</a:t>
            </a:r>
            <a:r>
              <a:rPr lang="lt-LT" altLang="en-US" sz="2800" b="1">
                <a:latin typeface="Times New Roman" pitchFamily="18" charset="0"/>
              </a:rPr>
              <a:t>š</a:t>
            </a:r>
            <a:r>
              <a:rPr lang="en-US" altLang="en-US" sz="2800" b="1">
                <a:latin typeface="Times New Roman" pitchFamily="18" charset="0"/>
              </a:rPr>
              <a:t>kumo </a:t>
            </a:r>
            <a:r>
              <a:rPr lang="lt-LT" altLang="en-US" sz="2800" b="1">
                <a:latin typeface="Times New Roman" pitchFamily="18" charset="0"/>
              </a:rPr>
              <a:t>hipotezės, nes 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en-US" sz="2800" b="1">
                <a:latin typeface="Times New Roman" pitchFamily="18" charset="0"/>
              </a:rPr>
              <a:t>F</a:t>
            </a:r>
            <a:r>
              <a:rPr lang="lt-LT" altLang="en-US" sz="2800" b="1" baseline="-25000">
                <a:latin typeface="Times New Roman" pitchFamily="18" charset="0"/>
              </a:rPr>
              <a:t>apskaičiuota </a:t>
            </a:r>
            <a:r>
              <a:rPr lang="lt-LT" altLang="en-US" sz="2800" b="1">
                <a:latin typeface="Times New Roman" pitchFamily="18" charset="0"/>
              </a:rPr>
              <a:t>&lt; F</a:t>
            </a:r>
            <a:r>
              <a:rPr lang="lt-LT" altLang="en-US" sz="2800" b="1" baseline="-25000">
                <a:latin typeface="Times New Roman" pitchFamily="18" charset="0"/>
              </a:rPr>
              <a:t>teorinė </a:t>
            </a:r>
            <a:r>
              <a:rPr lang="en-US" altLang="en-US" sz="2800" b="1">
                <a:latin typeface="Times New Roman" pitchFamily="18" charset="0"/>
              </a:rPr>
              <a:t>=</a:t>
            </a:r>
            <a:r>
              <a:rPr lang="lt-LT" altLang="en-US" sz="2800" b="1">
                <a:latin typeface="Times New Roman" pitchFamily="18" charset="0"/>
              </a:rPr>
              <a:t>2,45</a:t>
            </a:r>
            <a:endParaRPr lang="lt-LT" altLang="en-US" sz="2800" b="1" baseline="-25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en-US" sz="3200" smtClean="0"/>
              <a:t>Logaritminė transformacija</a:t>
            </a:r>
            <a:br>
              <a:rPr lang="lt-LT" altLang="en-US" sz="3200" smtClean="0"/>
            </a:br>
            <a:r>
              <a:rPr lang="lt-LT" altLang="en-US" sz="3200" smtClean="0"/>
              <a:t>Priklausomas kintamasis –ln(PVM) </a:t>
            </a:r>
            <a:endParaRPr lang="en-US" altLang="en-US" sz="3200" smtClean="0"/>
          </a:p>
        </p:txBody>
      </p:sp>
      <p:graphicFrame>
        <p:nvGraphicFramePr>
          <p:cNvPr id="72862" name="Group 158"/>
          <p:cNvGraphicFramePr>
            <a:graphicFrameLocks noGrp="1"/>
          </p:cNvGraphicFramePr>
          <p:nvPr>
            <p:ph idx="1"/>
          </p:nvPr>
        </p:nvGraphicFramePr>
        <p:xfrm>
          <a:off x="1370013" y="1827213"/>
          <a:ext cx="7313612" cy="4595813"/>
        </p:xfrm>
        <a:graphic>
          <a:graphicData uri="http://schemas.openxmlformats.org/drawingml/2006/table">
            <a:tbl>
              <a:tblPr/>
              <a:tblGrid>
                <a:gridCol w="1681162"/>
                <a:gridCol w="939800"/>
                <a:gridCol w="938213"/>
                <a:gridCol w="938212"/>
                <a:gridCol w="938213"/>
                <a:gridCol w="939800"/>
                <a:gridCol w="938212"/>
              </a:tblGrid>
              <a:tr h="118872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Coefficients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 Error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 Stat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P-value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Lower 95%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Upper 95%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Intercept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35,32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10,76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3,28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13,47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57,18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Tarifas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-3,77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-3,42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-6,01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-1,53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Tarifas kvadratu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3,42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ln(DU)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25,20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krizė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-0,14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-2,27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-0,26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-0,01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 ketvirtis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2,38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IV ketvirtis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3,86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III ketvirtis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2,87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685800" y="5715000"/>
            <a:ext cx="769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V="1">
            <a:off x="685800" y="1676400"/>
            <a:ext cx="403860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1676400" y="1676400"/>
            <a:ext cx="403860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3429000" y="1676400"/>
            <a:ext cx="403860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1219200" y="2895600"/>
            <a:ext cx="6553200" cy="22590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308600" y="3059113"/>
            <a:ext cx="35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 b="1">
                <a:latin typeface="Times New Roman" pitchFamily="18" charset="0"/>
              </a:rPr>
              <a:t>.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613025" y="4002088"/>
            <a:ext cx="35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 b="1">
                <a:latin typeface="Times New Roman" pitchFamily="18" charset="0"/>
              </a:rPr>
              <a:t>.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7756525" y="5805488"/>
            <a:ext cx="428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x</a:t>
            </a:r>
            <a:r>
              <a:rPr lang="en-US" altLang="en-US" sz="2800" baseline="-25000">
                <a:latin typeface="Times New Roman" pitchFamily="18" charset="0"/>
              </a:rPr>
              <a:t>i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355725" y="5653088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x</a:t>
            </a:r>
            <a:r>
              <a:rPr lang="en-US" altLang="en-US" sz="28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2270125" y="5653088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x</a:t>
            </a:r>
            <a:r>
              <a:rPr lang="en-US" altLang="en-US" sz="28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685800" y="22860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 rot="-2580000">
            <a:off x="2797175" y="1735138"/>
            <a:ext cx="18224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y</a:t>
            </a:r>
            <a:r>
              <a:rPr lang="en-US" altLang="en-US" sz="2800" baseline="-25000">
                <a:latin typeface="Times New Roman" pitchFamily="18" charset="0"/>
              </a:rPr>
              <a:t>i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365125" y="1614488"/>
            <a:ext cx="7858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f(y</a:t>
            </a:r>
            <a:r>
              <a:rPr lang="en-US" altLang="en-US" sz="2800" baseline="-25000">
                <a:latin typeface="Times New Roman" pitchFamily="18" charset="0"/>
              </a:rPr>
              <a:t>i</a:t>
            </a:r>
            <a:r>
              <a:rPr lang="en-US" altLang="en-US" sz="2800">
                <a:latin typeface="Times New Roman" pitchFamily="18" charset="0"/>
              </a:rPr>
              <a:t>)</a:t>
            </a:r>
          </a:p>
        </p:txBody>
      </p:sp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1952625" y="3687763"/>
            <a:ext cx="1673225" cy="1731962"/>
            <a:chOff x="1230" y="2323"/>
            <a:chExt cx="1054" cy="1091"/>
          </a:xfrm>
        </p:grpSpPr>
        <p:sp>
          <p:nvSpPr>
            <p:cNvPr id="6182" name="Line 16"/>
            <p:cNvSpPr>
              <a:spLocks noChangeShapeType="1"/>
            </p:cNvSpPr>
            <p:nvPr/>
          </p:nvSpPr>
          <p:spPr bwMode="auto">
            <a:xfrm flipV="1">
              <a:off x="1230" y="3385"/>
              <a:ext cx="31" cy="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3" name="Line 17"/>
            <p:cNvSpPr>
              <a:spLocks noChangeShapeType="1"/>
            </p:cNvSpPr>
            <p:nvPr/>
          </p:nvSpPr>
          <p:spPr bwMode="auto">
            <a:xfrm flipV="1">
              <a:off x="1243" y="2366"/>
              <a:ext cx="1041" cy="10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4" name="Freeform 18"/>
            <p:cNvSpPr>
              <a:spLocks/>
            </p:cNvSpPr>
            <p:nvPr/>
          </p:nvSpPr>
          <p:spPr bwMode="auto">
            <a:xfrm>
              <a:off x="1236" y="2323"/>
              <a:ext cx="1041" cy="1068"/>
            </a:xfrm>
            <a:custGeom>
              <a:avLst/>
              <a:gdLst>
                <a:gd name="T0" fmla="*/ 1 w 1041"/>
                <a:gd name="T1" fmla="*/ 1067 h 1068"/>
                <a:gd name="T2" fmla="*/ 19 w 1041"/>
                <a:gd name="T3" fmla="*/ 1051 h 1068"/>
                <a:gd name="T4" fmla="*/ 31 w 1041"/>
                <a:gd name="T5" fmla="*/ 1029 h 1068"/>
                <a:gd name="T6" fmla="*/ 47 w 1041"/>
                <a:gd name="T7" fmla="*/ 1013 h 1068"/>
                <a:gd name="T8" fmla="*/ 60 w 1041"/>
                <a:gd name="T9" fmla="*/ 991 h 1068"/>
                <a:gd name="T10" fmla="*/ 70 w 1041"/>
                <a:gd name="T11" fmla="*/ 964 h 1068"/>
                <a:gd name="T12" fmla="*/ 83 w 1041"/>
                <a:gd name="T13" fmla="*/ 942 h 1068"/>
                <a:gd name="T14" fmla="*/ 92 w 1041"/>
                <a:gd name="T15" fmla="*/ 916 h 1068"/>
                <a:gd name="T16" fmla="*/ 102 w 1041"/>
                <a:gd name="T17" fmla="*/ 892 h 1068"/>
                <a:gd name="T18" fmla="*/ 105 w 1041"/>
                <a:gd name="T19" fmla="*/ 861 h 1068"/>
                <a:gd name="T20" fmla="*/ 114 w 1041"/>
                <a:gd name="T21" fmla="*/ 826 h 1068"/>
                <a:gd name="T22" fmla="*/ 118 w 1041"/>
                <a:gd name="T23" fmla="*/ 795 h 1068"/>
                <a:gd name="T24" fmla="*/ 121 w 1041"/>
                <a:gd name="T25" fmla="*/ 763 h 1068"/>
                <a:gd name="T26" fmla="*/ 118 w 1041"/>
                <a:gd name="T27" fmla="*/ 723 h 1068"/>
                <a:gd name="T28" fmla="*/ 114 w 1041"/>
                <a:gd name="T29" fmla="*/ 683 h 1068"/>
                <a:gd name="T30" fmla="*/ 112 w 1041"/>
                <a:gd name="T31" fmla="*/ 647 h 1068"/>
                <a:gd name="T32" fmla="*/ 101 w 1041"/>
                <a:gd name="T33" fmla="*/ 597 h 1068"/>
                <a:gd name="T34" fmla="*/ 92 w 1041"/>
                <a:gd name="T35" fmla="*/ 553 h 1068"/>
                <a:gd name="T36" fmla="*/ 80 w 1041"/>
                <a:gd name="T37" fmla="*/ 507 h 1068"/>
                <a:gd name="T38" fmla="*/ 70 w 1041"/>
                <a:gd name="T39" fmla="*/ 459 h 1068"/>
                <a:gd name="T40" fmla="*/ 53 w 1041"/>
                <a:gd name="T41" fmla="*/ 407 h 1068"/>
                <a:gd name="T42" fmla="*/ 42 w 1041"/>
                <a:gd name="T43" fmla="*/ 359 h 1068"/>
                <a:gd name="T44" fmla="*/ 31 w 1041"/>
                <a:gd name="T45" fmla="*/ 310 h 1068"/>
                <a:gd name="T46" fmla="*/ 19 w 1041"/>
                <a:gd name="T47" fmla="*/ 265 h 1068"/>
                <a:gd name="T48" fmla="*/ 12 w 1041"/>
                <a:gd name="T49" fmla="*/ 220 h 1068"/>
                <a:gd name="T50" fmla="*/ 4 w 1041"/>
                <a:gd name="T51" fmla="*/ 176 h 1068"/>
                <a:gd name="T52" fmla="*/ 0 w 1041"/>
                <a:gd name="T53" fmla="*/ 138 h 1068"/>
                <a:gd name="T54" fmla="*/ 0 w 1041"/>
                <a:gd name="T55" fmla="*/ 104 h 1068"/>
                <a:gd name="T56" fmla="*/ 6 w 1041"/>
                <a:gd name="T57" fmla="*/ 73 h 1068"/>
                <a:gd name="T58" fmla="*/ 13 w 1041"/>
                <a:gd name="T59" fmla="*/ 47 h 1068"/>
                <a:gd name="T60" fmla="*/ 32 w 1041"/>
                <a:gd name="T61" fmla="*/ 29 h 1068"/>
                <a:gd name="T62" fmla="*/ 50 w 1041"/>
                <a:gd name="T63" fmla="*/ 13 h 1068"/>
                <a:gd name="T64" fmla="*/ 74 w 1041"/>
                <a:gd name="T65" fmla="*/ 3 h 1068"/>
                <a:gd name="T66" fmla="*/ 105 w 1041"/>
                <a:gd name="T67" fmla="*/ 0 h 1068"/>
                <a:gd name="T68" fmla="*/ 137 w 1041"/>
                <a:gd name="T69" fmla="*/ 0 h 1068"/>
                <a:gd name="T70" fmla="*/ 176 w 1041"/>
                <a:gd name="T71" fmla="*/ 6 h 1068"/>
                <a:gd name="T72" fmla="*/ 217 w 1041"/>
                <a:gd name="T73" fmla="*/ 16 h 1068"/>
                <a:gd name="T74" fmla="*/ 260 w 1041"/>
                <a:gd name="T75" fmla="*/ 24 h 1068"/>
                <a:gd name="T76" fmla="*/ 306 w 1041"/>
                <a:gd name="T77" fmla="*/ 37 h 1068"/>
                <a:gd name="T78" fmla="*/ 350 w 1041"/>
                <a:gd name="T79" fmla="*/ 51 h 1068"/>
                <a:gd name="T80" fmla="*/ 397 w 1041"/>
                <a:gd name="T81" fmla="*/ 66 h 1068"/>
                <a:gd name="T82" fmla="*/ 448 w 1041"/>
                <a:gd name="T83" fmla="*/ 82 h 1068"/>
                <a:gd name="T84" fmla="*/ 492 w 1041"/>
                <a:gd name="T85" fmla="*/ 96 h 1068"/>
                <a:gd name="T86" fmla="*/ 538 w 1041"/>
                <a:gd name="T87" fmla="*/ 109 h 1068"/>
                <a:gd name="T88" fmla="*/ 581 w 1041"/>
                <a:gd name="T89" fmla="*/ 118 h 1068"/>
                <a:gd name="T90" fmla="*/ 630 w 1041"/>
                <a:gd name="T91" fmla="*/ 129 h 1068"/>
                <a:gd name="T92" fmla="*/ 668 w 1041"/>
                <a:gd name="T93" fmla="*/ 132 h 1068"/>
                <a:gd name="T94" fmla="*/ 705 w 1041"/>
                <a:gd name="T95" fmla="*/ 137 h 1068"/>
                <a:gd name="T96" fmla="*/ 742 w 1041"/>
                <a:gd name="T97" fmla="*/ 143 h 1068"/>
                <a:gd name="T98" fmla="*/ 776 w 1041"/>
                <a:gd name="T99" fmla="*/ 143 h 1068"/>
                <a:gd name="T100" fmla="*/ 807 w 1041"/>
                <a:gd name="T101" fmla="*/ 140 h 1068"/>
                <a:gd name="T102" fmla="*/ 834 w 1041"/>
                <a:gd name="T103" fmla="*/ 134 h 1068"/>
                <a:gd name="T104" fmla="*/ 864 w 1041"/>
                <a:gd name="T105" fmla="*/ 131 h 1068"/>
                <a:gd name="T106" fmla="*/ 890 w 1041"/>
                <a:gd name="T107" fmla="*/ 123 h 1068"/>
                <a:gd name="T108" fmla="*/ 916 w 1041"/>
                <a:gd name="T109" fmla="*/ 113 h 1068"/>
                <a:gd name="T110" fmla="*/ 938 w 1041"/>
                <a:gd name="T111" fmla="*/ 101 h 1068"/>
                <a:gd name="T112" fmla="*/ 961 w 1041"/>
                <a:gd name="T113" fmla="*/ 94 h 1068"/>
                <a:gd name="T114" fmla="*/ 985 w 1041"/>
                <a:gd name="T115" fmla="*/ 81 h 1068"/>
                <a:gd name="T116" fmla="*/ 1001 w 1041"/>
                <a:gd name="T117" fmla="*/ 62 h 1068"/>
                <a:gd name="T118" fmla="*/ 1022 w 1041"/>
                <a:gd name="T119" fmla="*/ 51 h 1068"/>
                <a:gd name="T120" fmla="*/ 1040 w 1041"/>
                <a:gd name="T121" fmla="*/ 32 h 106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41" h="1068">
                  <a:moveTo>
                    <a:pt x="1" y="1067"/>
                  </a:moveTo>
                  <a:lnTo>
                    <a:pt x="19" y="1051"/>
                  </a:lnTo>
                  <a:lnTo>
                    <a:pt x="31" y="1029"/>
                  </a:lnTo>
                  <a:lnTo>
                    <a:pt x="47" y="1013"/>
                  </a:lnTo>
                  <a:lnTo>
                    <a:pt x="60" y="991"/>
                  </a:lnTo>
                  <a:lnTo>
                    <a:pt x="70" y="964"/>
                  </a:lnTo>
                  <a:lnTo>
                    <a:pt x="83" y="942"/>
                  </a:lnTo>
                  <a:lnTo>
                    <a:pt x="92" y="916"/>
                  </a:lnTo>
                  <a:lnTo>
                    <a:pt x="102" y="892"/>
                  </a:lnTo>
                  <a:lnTo>
                    <a:pt x="105" y="861"/>
                  </a:lnTo>
                  <a:lnTo>
                    <a:pt x="114" y="826"/>
                  </a:lnTo>
                  <a:lnTo>
                    <a:pt x="118" y="795"/>
                  </a:lnTo>
                  <a:lnTo>
                    <a:pt x="121" y="763"/>
                  </a:lnTo>
                  <a:lnTo>
                    <a:pt x="118" y="723"/>
                  </a:lnTo>
                  <a:lnTo>
                    <a:pt x="114" y="683"/>
                  </a:lnTo>
                  <a:lnTo>
                    <a:pt x="112" y="647"/>
                  </a:lnTo>
                  <a:lnTo>
                    <a:pt x="101" y="597"/>
                  </a:lnTo>
                  <a:lnTo>
                    <a:pt x="92" y="553"/>
                  </a:lnTo>
                  <a:lnTo>
                    <a:pt x="80" y="507"/>
                  </a:lnTo>
                  <a:lnTo>
                    <a:pt x="70" y="459"/>
                  </a:lnTo>
                  <a:lnTo>
                    <a:pt x="53" y="407"/>
                  </a:lnTo>
                  <a:lnTo>
                    <a:pt x="42" y="359"/>
                  </a:lnTo>
                  <a:lnTo>
                    <a:pt x="31" y="310"/>
                  </a:lnTo>
                  <a:lnTo>
                    <a:pt x="19" y="265"/>
                  </a:lnTo>
                  <a:lnTo>
                    <a:pt x="12" y="220"/>
                  </a:lnTo>
                  <a:lnTo>
                    <a:pt x="4" y="176"/>
                  </a:lnTo>
                  <a:lnTo>
                    <a:pt x="0" y="138"/>
                  </a:lnTo>
                  <a:lnTo>
                    <a:pt x="0" y="104"/>
                  </a:lnTo>
                  <a:lnTo>
                    <a:pt x="6" y="73"/>
                  </a:lnTo>
                  <a:lnTo>
                    <a:pt x="13" y="47"/>
                  </a:lnTo>
                  <a:lnTo>
                    <a:pt x="32" y="29"/>
                  </a:lnTo>
                  <a:lnTo>
                    <a:pt x="50" y="13"/>
                  </a:lnTo>
                  <a:lnTo>
                    <a:pt x="74" y="3"/>
                  </a:lnTo>
                  <a:lnTo>
                    <a:pt x="105" y="0"/>
                  </a:lnTo>
                  <a:lnTo>
                    <a:pt x="137" y="0"/>
                  </a:lnTo>
                  <a:lnTo>
                    <a:pt x="176" y="6"/>
                  </a:lnTo>
                  <a:lnTo>
                    <a:pt x="217" y="16"/>
                  </a:lnTo>
                  <a:lnTo>
                    <a:pt x="260" y="24"/>
                  </a:lnTo>
                  <a:lnTo>
                    <a:pt x="306" y="37"/>
                  </a:lnTo>
                  <a:lnTo>
                    <a:pt x="350" y="51"/>
                  </a:lnTo>
                  <a:lnTo>
                    <a:pt x="397" y="66"/>
                  </a:lnTo>
                  <a:lnTo>
                    <a:pt x="448" y="82"/>
                  </a:lnTo>
                  <a:lnTo>
                    <a:pt x="492" y="96"/>
                  </a:lnTo>
                  <a:lnTo>
                    <a:pt x="538" y="109"/>
                  </a:lnTo>
                  <a:lnTo>
                    <a:pt x="581" y="118"/>
                  </a:lnTo>
                  <a:lnTo>
                    <a:pt x="630" y="129"/>
                  </a:lnTo>
                  <a:lnTo>
                    <a:pt x="668" y="132"/>
                  </a:lnTo>
                  <a:lnTo>
                    <a:pt x="705" y="137"/>
                  </a:lnTo>
                  <a:lnTo>
                    <a:pt x="742" y="143"/>
                  </a:lnTo>
                  <a:lnTo>
                    <a:pt x="776" y="143"/>
                  </a:lnTo>
                  <a:lnTo>
                    <a:pt x="807" y="140"/>
                  </a:lnTo>
                  <a:lnTo>
                    <a:pt x="834" y="134"/>
                  </a:lnTo>
                  <a:lnTo>
                    <a:pt x="864" y="131"/>
                  </a:lnTo>
                  <a:lnTo>
                    <a:pt x="890" y="123"/>
                  </a:lnTo>
                  <a:lnTo>
                    <a:pt x="916" y="113"/>
                  </a:lnTo>
                  <a:lnTo>
                    <a:pt x="938" y="101"/>
                  </a:lnTo>
                  <a:lnTo>
                    <a:pt x="961" y="94"/>
                  </a:lnTo>
                  <a:lnTo>
                    <a:pt x="985" y="81"/>
                  </a:lnTo>
                  <a:lnTo>
                    <a:pt x="1001" y="62"/>
                  </a:lnTo>
                  <a:lnTo>
                    <a:pt x="1022" y="51"/>
                  </a:lnTo>
                  <a:lnTo>
                    <a:pt x="1040" y="3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60" name="Group 19"/>
          <p:cNvGrpSpPr>
            <a:grpSpLocks/>
          </p:cNvGrpSpPr>
          <p:nvPr/>
        </p:nvGrpSpPr>
        <p:grpSpPr bwMode="auto">
          <a:xfrm>
            <a:off x="4632325" y="2784475"/>
            <a:ext cx="1673225" cy="1731963"/>
            <a:chOff x="2918" y="1754"/>
            <a:chExt cx="1054" cy="1091"/>
          </a:xfrm>
        </p:grpSpPr>
        <p:sp>
          <p:nvSpPr>
            <p:cNvPr id="6179" name="Line 20"/>
            <p:cNvSpPr>
              <a:spLocks noChangeShapeType="1"/>
            </p:cNvSpPr>
            <p:nvPr/>
          </p:nvSpPr>
          <p:spPr bwMode="auto">
            <a:xfrm flipV="1">
              <a:off x="2918" y="2816"/>
              <a:ext cx="31" cy="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Line 21"/>
            <p:cNvSpPr>
              <a:spLocks noChangeShapeType="1"/>
            </p:cNvSpPr>
            <p:nvPr/>
          </p:nvSpPr>
          <p:spPr bwMode="auto">
            <a:xfrm flipV="1">
              <a:off x="2931" y="1797"/>
              <a:ext cx="1041" cy="10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Freeform 22"/>
            <p:cNvSpPr>
              <a:spLocks/>
            </p:cNvSpPr>
            <p:nvPr/>
          </p:nvSpPr>
          <p:spPr bwMode="auto">
            <a:xfrm>
              <a:off x="2924" y="1754"/>
              <a:ext cx="1041" cy="1068"/>
            </a:xfrm>
            <a:custGeom>
              <a:avLst/>
              <a:gdLst>
                <a:gd name="T0" fmla="*/ 1 w 1041"/>
                <a:gd name="T1" fmla="*/ 1067 h 1068"/>
                <a:gd name="T2" fmla="*/ 19 w 1041"/>
                <a:gd name="T3" fmla="*/ 1051 h 1068"/>
                <a:gd name="T4" fmla="*/ 31 w 1041"/>
                <a:gd name="T5" fmla="*/ 1029 h 1068"/>
                <a:gd name="T6" fmla="*/ 47 w 1041"/>
                <a:gd name="T7" fmla="*/ 1013 h 1068"/>
                <a:gd name="T8" fmla="*/ 60 w 1041"/>
                <a:gd name="T9" fmla="*/ 991 h 1068"/>
                <a:gd name="T10" fmla="*/ 70 w 1041"/>
                <a:gd name="T11" fmla="*/ 964 h 1068"/>
                <a:gd name="T12" fmla="*/ 83 w 1041"/>
                <a:gd name="T13" fmla="*/ 942 h 1068"/>
                <a:gd name="T14" fmla="*/ 92 w 1041"/>
                <a:gd name="T15" fmla="*/ 916 h 1068"/>
                <a:gd name="T16" fmla="*/ 102 w 1041"/>
                <a:gd name="T17" fmla="*/ 892 h 1068"/>
                <a:gd name="T18" fmla="*/ 105 w 1041"/>
                <a:gd name="T19" fmla="*/ 861 h 1068"/>
                <a:gd name="T20" fmla="*/ 114 w 1041"/>
                <a:gd name="T21" fmla="*/ 826 h 1068"/>
                <a:gd name="T22" fmla="*/ 118 w 1041"/>
                <a:gd name="T23" fmla="*/ 795 h 1068"/>
                <a:gd name="T24" fmla="*/ 121 w 1041"/>
                <a:gd name="T25" fmla="*/ 763 h 1068"/>
                <a:gd name="T26" fmla="*/ 118 w 1041"/>
                <a:gd name="T27" fmla="*/ 723 h 1068"/>
                <a:gd name="T28" fmla="*/ 114 w 1041"/>
                <a:gd name="T29" fmla="*/ 683 h 1068"/>
                <a:gd name="T30" fmla="*/ 112 w 1041"/>
                <a:gd name="T31" fmla="*/ 647 h 1068"/>
                <a:gd name="T32" fmla="*/ 101 w 1041"/>
                <a:gd name="T33" fmla="*/ 597 h 1068"/>
                <a:gd name="T34" fmla="*/ 92 w 1041"/>
                <a:gd name="T35" fmla="*/ 553 h 1068"/>
                <a:gd name="T36" fmla="*/ 80 w 1041"/>
                <a:gd name="T37" fmla="*/ 507 h 1068"/>
                <a:gd name="T38" fmla="*/ 70 w 1041"/>
                <a:gd name="T39" fmla="*/ 459 h 1068"/>
                <a:gd name="T40" fmla="*/ 53 w 1041"/>
                <a:gd name="T41" fmla="*/ 407 h 1068"/>
                <a:gd name="T42" fmla="*/ 42 w 1041"/>
                <a:gd name="T43" fmla="*/ 359 h 1068"/>
                <a:gd name="T44" fmla="*/ 31 w 1041"/>
                <a:gd name="T45" fmla="*/ 310 h 1068"/>
                <a:gd name="T46" fmla="*/ 19 w 1041"/>
                <a:gd name="T47" fmla="*/ 265 h 1068"/>
                <a:gd name="T48" fmla="*/ 12 w 1041"/>
                <a:gd name="T49" fmla="*/ 220 h 1068"/>
                <a:gd name="T50" fmla="*/ 4 w 1041"/>
                <a:gd name="T51" fmla="*/ 176 h 1068"/>
                <a:gd name="T52" fmla="*/ 0 w 1041"/>
                <a:gd name="T53" fmla="*/ 138 h 1068"/>
                <a:gd name="T54" fmla="*/ 0 w 1041"/>
                <a:gd name="T55" fmla="*/ 104 h 1068"/>
                <a:gd name="T56" fmla="*/ 6 w 1041"/>
                <a:gd name="T57" fmla="*/ 73 h 1068"/>
                <a:gd name="T58" fmla="*/ 13 w 1041"/>
                <a:gd name="T59" fmla="*/ 47 h 1068"/>
                <a:gd name="T60" fmla="*/ 32 w 1041"/>
                <a:gd name="T61" fmla="*/ 29 h 1068"/>
                <a:gd name="T62" fmla="*/ 50 w 1041"/>
                <a:gd name="T63" fmla="*/ 13 h 1068"/>
                <a:gd name="T64" fmla="*/ 74 w 1041"/>
                <a:gd name="T65" fmla="*/ 3 h 1068"/>
                <a:gd name="T66" fmla="*/ 105 w 1041"/>
                <a:gd name="T67" fmla="*/ 0 h 1068"/>
                <a:gd name="T68" fmla="*/ 137 w 1041"/>
                <a:gd name="T69" fmla="*/ 0 h 1068"/>
                <a:gd name="T70" fmla="*/ 176 w 1041"/>
                <a:gd name="T71" fmla="*/ 6 h 1068"/>
                <a:gd name="T72" fmla="*/ 217 w 1041"/>
                <a:gd name="T73" fmla="*/ 16 h 1068"/>
                <a:gd name="T74" fmla="*/ 260 w 1041"/>
                <a:gd name="T75" fmla="*/ 24 h 1068"/>
                <a:gd name="T76" fmla="*/ 306 w 1041"/>
                <a:gd name="T77" fmla="*/ 37 h 1068"/>
                <a:gd name="T78" fmla="*/ 350 w 1041"/>
                <a:gd name="T79" fmla="*/ 51 h 1068"/>
                <a:gd name="T80" fmla="*/ 397 w 1041"/>
                <a:gd name="T81" fmla="*/ 66 h 1068"/>
                <a:gd name="T82" fmla="*/ 448 w 1041"/>
                <a:gd name="T83" fmla="*/ 82 h 1068"/>
                <a:gd name="T84" fmla="*/ 492 w 1041"/>
                <a:gd name="T85" fmla="*/ 96 h 1068"/>
                <a:gd name="T86" fmla="*/ 538 w 1041"/>
                <a:gd name="T87" fmla="*/ 109 h 1068"/>
                <a:gd name="T88" fmla="*/ 581 w 1041"/>
                <a:gd name="T89" fmla="*/ 118 h 1068"/>
                <a:gd name="T90" fmla="*/ 630 w 1041"/>
                <a:gd name="T91" fmla="*/ 129 h 1068"/>
                <a:gd name="T92" fmla="*/ 668 w 1041"/>
                <a:gd name="T93" fmla="*/ 132 h 1068"/>
                <a:gd name="T94" fmla="*/ 705 w 1041"/>
                <a:gd name="T95" fmla="*/ 137 h 1068"/>
                <a:gd name="T96" fmla="*/ 742 w 1041"/>
                <a:gd name="T97" fmla="*/ 143 h 1068"/>
                <a:gd name="T98" fmla="*/ 776 w 1041"/>
                <a:gd name="T99" fmla="*/ 143 h 1068"/>
                <a:gd name="T100" fmla="*/ 807 w 1041"/>
                <a:gd name="T101" fmla="*/ 140 h 1068"/>
                <a:gd name="T102" fmla="*/ 834 w 1041"/>
                <a:gd name="T103" fmla="*/ 134 h 1068"/>
                <a:gd name="T104" fmla="*/ 864 w 1041"/>
                <a:gd name="T105" fmla="*/ 131 h 1068"/>
                <a:gd name="T106" fmla="*/ 890 w 1041"/>
                <a:gd name="T107" fmla="*/ 123 h 1068"/>
                <a:gd name="T108" fmla="*/ 916 w 1041"/>
                <a:gd name="T109" fmla="*/ 113 h 1068"/>
                <a:gd name="T110" fmla="*/ 938 w 1041"/>
                <a:gd name="T111" fmla="*/ 101 h 1068"/>
                <a:gd name="T112" fmla="*/ 961 w 1041"/>
                <a:gd name="T113" fmla="*/ 94 h 1068"/>
                <a:gd name="T114" fmla="*/ 985 w 1041"/>
                <a:gd name="T115" fmla="*/ 81 h 1068"/>
                <a:gd name="T116" fmla="*/ 1001 w 1041"/>
                <a:gd name="T117" fmla="*/ 62 h 1068"/>
                <a:gd name="T118" fmla="*/ 1022 w 1041"/>
                <a:gd name="T119" fmla="*/ 51 h 1068"/>
                <a:gd name="T120" fmla="*/ 1040 w 1041"/>
                <a:gd name="T121" fmla="*/ 32 h 106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41" h="1068">
                  <a:moveTo>
                    <a:pt x="1" y="1067"/>
                  </a:moveTo>
                  <a:lnTo>
                    <a:pt x="19" y="1051"/>
                  </a:lnTo>
                  <a:lnTo>
                    <a:pt x="31" y="1029"/>
                  </a:lnTo>
                  <a:lnTo>
                    <a:pt x="47" y="1013"/>
                  </a:lnTo>
                  <a:lnTo>
                    <a:pt x="60" y="991"/>
                  </a:lnTo>
                  <a:lnTo>
                    <a:pt x="70" y="964"/>
                  </a:lnTo>
                  <a:lnTo>
                    <a:pt x="83" y="942"/>
                  </a:lnTo>
                  <a:lnTo>
                    <a:pt x="92" y="916"/>
                  </a:lnTo>
                  <a:lnTo>
                    <a:pt x="102" y="892"/>
                  </a:lnTo>
                  <a:lnTo>
                    <a:pt x="105" y="861"/>
                  </a:lnTo>
                  <a:lnTo>
                    <a:pt x="114" y="826"/>
                  </a:lnTo>
                  <a:lnTo>
                    <a:pt x="118" y="795"/>
                  </a:lnTo>
                  <a:lnTo>
                    <a:pt x="121" y="763"/>
                  </a:lnTo>
                  <a:lnTo>
                    <a:pt x="118" y="723"/>
                  </a:lnTo>
                  <a:lnTo>
                    <a:pt x="114" y="683"/>
                  </a:lnTo>
                  <a:lnTo>
                    <a:pt x="112" y="647"/>
                  </a:lnTo>
                  <a:lnTo>
                    <a:pt x="101" y="597"/>
                  </a:lnTo>
                  <a:lnTo>
                    <a:pt x="92" y="553"/>
                  </a:lnTo>
                  <a:lnTo>
                    <a:pt x="80" y="507"/>
                  </a:lnTo>
                  <a:lnTo>
                    <a:pt x="70" y="459"/>
                  </a:lnTo>
                  <a:lnTo>
                    <a:pt x="53" y="407"/>
                  </a:lnTo>
                  <a:lnTo>
                    <a:pt x="42" y="359"/>
                  </a:lnTo>
                  <a:lnTo>
                    <a:pt x="31" y="310"/>
                  </a:lnTo>
                  <a:lnTo>
                    <a:pt x="19" y="265"/>
                  </a:lnTo>
                  <a:lnTo>
                    <a:pt x="12" y="220"/>
                  </a:lnTo>
                  <a:lnTo>
                    <a:pt x="4" y="176"/>
                  </a:lnTo>
                  <a:lnTo>
                    <a:pt x="0" y="138"/>
                  </a:lnTo>
                  <a:lnTo>
                    <a:pt x="0" y="104"/>
                  </a:lnTo>
                  <a:lnTo>
                    <a:pt x="6" y="73"/>
                  </a:lnTo>
                  <a:lnTo>
                    <a:pt x="13" y="47"/>
                  </a:lnTo>
                  <a:lnTo>
                    <a:pt x="32" y="29"/>
                  </a:lnTo>
                  <a:lnTo>
                    <a:pt x="50" y="13"/>
                  </a:lnTo>
                  <a:lnTo>
                    <a:pt x="74" y="3"/>
                  </a:lnTo>
                  <a:lnTo>
                    <a:pt x="105" y="0"/>
                  </a:lnTo>
                  <a:lnTo>
                    <a:pt x="137" y="0"/>
                  </a:lnTo>
                  <a:lnTo>
                    <a:pt x="176" y="6"/>
                  </a:lnTo>
                  <a:lnTo>
                    <a:pt x="217" y="16"/>
                  </a:lnTo>
                  <a:lnTo>
                    <a:pt x="260" y="24"/>
                  </a:lnTo>
                  <a:lnTo>
                    <a:pt x="306" y="37"/>
                  </a:lnTo>
                  <a:lnTo>
                    <a:pt x="350" y="51"/>
                  </a:lnTo>
                  <a:lnTo>
                    <a:pt x="397" y="66"/>
                  </a:lnTo>
                  <a:lnTo>
                    <a:pt x="448" y="82"/>
                  </a:lnTo>
                  <a:lnTo>
                    <a:pt x="492" y="96"/>
                  </a:lnTo>
                  <a:lnTo>
                    <a:pt x="538" y="109"/>
                  </a:lnTo>
                  <a:lnTo>
                    <a:pt x="581" y="118"/>
                  </a:lnTo>
                  <a:lnTo>
                    <a:pt x="630" y="129"/>
                  </a:lnTo>
                  <a:lnTo>
                    <a:pt x="668" y="132"/>
                  </a:lnTo>
                  <a:lnTo>
                    <a:pt x="705" y="137"/>
                  </a:lnTo>
                  <a:lnTo>
                    <a:pt x="742" y="143"/>
                  </a:lnTo>
                  <a:lnTo>
                    <a:pt x="776" y="143"/>
                  </a:lnTo>
                  <a:lnTo>
                    <a:pt x="807" y="140"/>
                  </a:lnTo>
                  <a:lnTo>
                    <a:pt x="834" y="134"/>
                  </a:lnTo>
                  <a:lnTo>
                    <a:pt x="864" y="131"/>
                  </a:lnTo>
                  <a:lnTo>
                    <a:pt x="890" y="123"/>
                  </a:lnTo>
                  <a:lnTo>
                    <a:pt x="916" y="113"/>
                  </a:lnTo>
                  <a:lnTo>
                    <a:pt x="938" y="101"/>
                  </a:lnTo>
                  <a:lnTo>
                    <a:pt x="961" y="94"/>
                  </a:lnTo>
                  <a:lnTo>
                    <a:pt x="985" y="81"/>
                  </a:lnTo>
                  <a:lnTo>
                    <a:pt x="1001" y="62"/>
                  </a:lnTo>
                  <a:lnTo>
                    <a:pt x="1022" y="51"/>
                  </a:lnTo>
                  <a:lnTo>
                    <a:pt x="1040" y="3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1" name="Rectangle 23"/>
          <p:cNvSpPr>
            <a:spLocks noChangeArrowheads="1"/>
          </p:cNvSpPr>
          <p:nvPr/>
        </p:nvSpPr>
        <p:spPr bwMode="auto">
          <a:xfrm>
            <a:off x="304800" y="174625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i="1">
                <a:latin typeface="Times New Roman" pitchFamily="18" charset="0"/>
              </a:rPr>
              <a:t>Tankio funkcija homoskedastiškumo atveju</a:t>
            </a:r>
            <a:r>
              <a:rPr lang="en-US" altLang="en-US" sz="3600">
                <a:latin typeface="Times New Roman" pitchFamily="18" charset="0"/>
              </a:rPr>
              <a:t>  </a:t>
            </a:r>
          </a:p>
        </p:txBody>
      </p:sp>
      <p:sp>
        <p:nvSpPr>
          <p:cNvPr id="6162" name="Line 24"/>
          <p:cNvSpPr>
            <a:spLocks noChangeShapeType="1"/>
          </p:cNvSpPr>
          <p:nvPr/>
        </p:nvSpPr>
        <p:spPr bwMode="auto">
          <a:xfrm flipV="1">
            <a:off x="2590800" y="1676400"/>
            <a:ext cx="403860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63" name="Group 25"/>
          <p:cNvGrpSpPr>
            <a:grpSpLocks/>
          </p:cNvGrpSpPr>
          <p:nvPr/>
        </p:nvGrpSpPr>
        <p:grpSpPr bwMode="auto">
          <a:xfrm>
            <a:off x="3260725" y="3317875"/>
            <a:ext cx="1673225" cy="1731963"/>
            <a:chOff x="2054" y="2090"/>
            <a:chExt cx="1054" cy="1091"/>
          </a:xfrm>
        </p:grpSpPr>
        <p:sp>
          <p:nvSpPr>
            <p:cNvPr id="6176" name="Line 26"/>
            <p:cNvSpPr>
              <a:spLocks noChangeShapeType="1"/>
            </p:cNvSpPr>
            <p:nvPr/>
          </p:nvSpPr>
          <p:spPr bwMode="auto">
            <a:xfrm flipV="1">
              <a:off x="2054" y="3152"/>
              <a:ext cx="31" cy="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Line 27"/>
            <p:cNvSpPr>
              <a:spLocks noChangeShapeType="1"/>
            </p:cNvSpPr>
            <p:nvPr/>
          </p:nvSpPr>
          <p:spPr bwMode="auto">
            <a:xfrm flipV="1">
              <a:off x="2067" y="2133"/>
              <a:ext cx="1041" cy="10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8" name="Freeform 28"/>
            <p:cNvSpPr>
              <a:spLocks/>
            </p:cNvSpPr>
            <p:nvPr/>
          </p:nvSpPr>
          <p:spPr bwMode="auto">
            <a:xfrm>
              <a:off x="2060" y="2090"/>
              <a:ext cx="1041" cy="1068"/>
            </a:xfrm>
            <a:custGeom>
              <a:avLst/>
              <a:gdLst>
                <a:gd name="T0" fmla="*/ 1 w 1041"/>
                <a:gd name="T1" fmla="*/ 1067 h 1068"/>
                <a:gd name="T2" fmla="*/ 19 w 1041"/>
                <a:gd name="T3" fmla="*/ 1051 h 1068"/>
                <a:gd name="T4" fmla="*/ 31 w 1041"/>
                <a:gd name="T5" fmla="*/ 1029 h 1068"/>
                <a:gd name="T6" fmla="*/ 47 w 1041"/>
                <a:gd name="T7" fmla="*/ 1013 h 1068"/>
                <a:gd name="T8" fmla="*/ 60 w 1041"/>
                <a:gd name="T9" fmla="*/ 991 h 1068"/>
                <a:gd name="T10" fmla="*/ 70 w 1041"/>
                <a:gd name="T11" fmla="*/ 964 h 1068"/>
                <a:gd name="T12" fmla="*/ 83 w 1041"/>
                <a:gd name="T13" fmla="*/ 942 h 1068"/>
                <a:gd name="T14" fmla="*/ 92 w 1041"/>
                <a:gd name="T15" fmla="*/ 916 h 1068"/>
                <a:gd name="T16" fmla="*/ 102 w 1041"/>
                <a:gd name="T17" fmla="*/ 892 h 1068"/>
                <a:gd name="T18" fmla="*/ 105 w 1041"/>
                <a:gd name="T19" fmla="*/ 861 h 1068"/>
                <a:gd name="T20" fmla="*/ 114 w 1041"/>
                <a:gd name="T21" fmla="*/ 826 h 1068"/>
                <a:gd name="T22" fmla="*/ 118 w 1041"/>
                <a:gd name="T23" fmla="*/ 795 h 1068"/>
                <a:gd name="T24" fmla="*/ 121 w 1041"/>
                <a:gd name="T25" fmla="*/ 763 h 1068"/>
                <a:gd name="T26" fmla="*/ 118 w 1041"/>
                <a:gd name="T27" fmla="*/ 723 h 1068"/>
                <a:gd name="T28" fmla="*/ 114 w 1041"/>
                <a:gd name="T29" fmla="*/ 683 h 1068"/>
                <a:gd name="T30" fmla="*/ 112 w 1041"/>
                <a:gd name="T31" fmla="*/ 647 h 1068"/>
                <a:gd name="T32" fmla="*/ 101 w 1041"/>
                <a:gd name="T33" fmla="*/ 597 h 1068"/>
                <a:gd name="T34" fmla="*/ 92 w 1041"/>
                <a:gd name="T35" fmla="*/ 553 h 1068"/>
                <a:gd name="T36" fmla="*/ 80 w 1041"/>
                <a:gd name="T37" fmla="*/ 507 h 1068"/>
                <a:gd name="T38" fmla="*/ 70 w 1041"/>
                <a:gd name="T39" fmla="*/ 459 h 1068"/>
                <a:gd name="T40" fmla="*/ 53 w 1041"/>
                <a:gd name="T41" fmla="*/ 407 h 1068"/>
                <a:gd name="T42" fmla="*/ 42 w 1041"/>
                <a:gd name="T43" fmla="*/ 359 h 1068"/>
                <a:gd name="T44" fmla="*/ 31 w 1041"/>
                <a:gd name="T45" fmla="*/ 310 h 1068"/>
                <a:gd name="T46" fmla="*/ 19 w 1041"/>
                <a:gd name="T47" fmla="*/ 265 h 1068"/>
                <a:gd name="T48" fmla="*/ 12 w 1041"/>
                <a:gd name="T49" fmla="*/ 220 h 1068"/>
                <a:gd name="T50" fmla="*/ 4 w 1041"/>
                <a:gd name="T51" fmla="*/ 176 h 1068"/>
                <a:gd name="T52" fmla="*/ 0 w 1041"/>
                <a:gd name="T53" fmla="*/ 138 h 1068"/>
                <a:gd name="T54" fmla="*/ 0 w 1041"/>
                <a:gd name="T55" fmla="*/ 104 h 1068"/>
                <a:gd name="T56" fmla="*/ 6 w 1041"/>
                <a:gd name="T57" fmla="*/ 73 h 1068"/>
                <a:gd name="T58" fmla="*/ 13 w 1041"/>
                <a:gd name="T59" fmla="*/ 47 h 1068"/>
                <a:gd name="T60" fmla="*/ 32 w 1041"/>
                <a:gd name="T61" fmla="*/ 29 h 1068"/>
                <a:gd name="T62" fmla="*/ 50 w 1041"/>
                <a:gd name="T63" fmla="*/ 13 h 1068"/>
                <a:gd name="T64" fmla="*/ 74 w 1041"/>
                <a:gd name="T65" fmla="*/ 3 h 1068"/>
                <a:gd name="T66" fmla="*/ 105 w 1041"/>
                <a:gd name="T67" fmla="*/ 0 h 1068"/>
                <a:gd name="T68" fmla="*/ 137 w 1041"/>
                <a:gd name="T69" fmla="*/ 0 h 1068"/>
                <a:gd name="T70" fmla="*/ 176 w 1041"/>
                <a:gd name="T71" fmla="*/ 6 h 1068"/>
                <a:gd name="T72" fmla="*/ 217 w 1041"/>
                <a:gd name="T73" fmla="*/ 16 h 1068"/>
                <a:gd name="T74" fmla="*/ 260 w 1041"/>
                <a:gd name="T75" fmla="*/ 24 h 1068"/>
                <a:gd name="T76" fmla="*/ 306 w 1041"/>
                <a:gd name="T77" fmla="*/ 37 h 1068"/>
                <a:gd name="T78" fmla="*/ 350 w 1041"/>
                <a:gd name="T79" fmla="*/ 51 h 1068"/>
                <a:gd name="T80" fmla="*/ 397 w 1041"/>
                <a:gd name="T81" fmla="*/ 66 h 1068"/>
                <a:gd name="T82" fmla="*/ 448 w 1041"/>
                <a:gd name="T83" fmla="*/ 82 h 1068"/>
                <a:gd name="T84" fmla="*/ 492 w 1041"/>
                <a:gd name="T85" fmla="*/ 96 h 1068"/>
                <a:gd name="T86" fmla="*/ 538 w 1041"/>
                <a:gd name="T87" fmla="*/ 109 h 1068"/>
                <a:gd name="T88" fmla="*/ 581 w 1041"/>
                <a:gd name="T89" fmla="*/ 118 h 1068"/>
                <a:gd name="T90" fmla="*/ 630 w 1041"/>
                <a:gd name="T91" fmla="*/ 129 h 1068"/>
                <a:gd name="T92" fmla="*/ 668 w 1041"/>
                <a:gd name="T93" fmla="*/ 132 h 1068"/>
                <a:gd name="T94" fmla="*/ 705 w 1041"/>
                <a:gd name="T95" fmla="*/ 137 h 1068"/>
                <a:gd name="T96" fmla="*/ 742 w 1041"/>
                <a:gd name="T97" fmla="*/ 143 h 1068"/>
                <a:gd name="T98" fmla="*/ 776 w 1041"/>
                <a:gd name="T99" fmla="*/ 143 h 1068"/>
                <a:gd name="T100" fmla="*/ 807 w 1041"/>
                <a:gd name="T101" fmla="*/ 140 h 1068"/>
                <a:gd name="T102" fmla="*/ 834 w 1041"/>
                <a:gd name="T103" fmla="*/ 134 h 1068"/>
                <a:gd name="T104" fmla="*/ 864 w 1041"/>
                <a:gd name="T105" fmla="*/ 131 h 1068"/>
                <a:gd name="T106" fmla="*/ 890 w 1041"/>
                <a:gd name="T107" fmla="*/ 123 h 1068"/>
                <a:gd name="T108" fmla="*/ 916 w 1041"/>
                <a:gd name="T109" fmla="*/ 113 h 1068"/>
                <a:gd name="T110" fmla="*/ 938 w 1041"/>
                <a:gd name="T111" fmla="*/ 101 h 1068"/>
                <a:gd name="T112" fmla="*/ 961 w 1041"/>
                <a:gd name="T113" fmla="*/ 94 h 1068"/>
                <a:gd name="T114" fmla="*/ 985 w 1041"/>
                <a:gd name="T115" fmla="*/ 81 h 1068"/>
                <a:gd name="T116" fmla="*/ 1001 w 1041"/>
                <a:gd name="T117" fmla="*/ 62 h 1068"/>
                <a:gd name="T118" fmla="*/ 1022 w 1041"/>
                <a:gd name="T119" fmla="*/ 51 h 1068"/>
                <a:gd name="T120" fmla="*/ 1040 w 1041"/>
                <a:gd name="T121" fmla="*/ 32 h 106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41" h="1068">
                  <a:moveTo>
                    <a:pt x="1" y="1067"/>
                  </a:moveTo>
                  <a:lnTo>
                    <a:pt x="19" y="1051"/>
                  </a:lnTo>
                  <a:lnTo>
                    <a:pt x="31" y="1029"/>
                  </a:lnTo>
                  <a:lnTo>
                    <a:pt x="47" y="1013"/>
                  </a:lnTo>
                  <a:lnTo>
                    <a:pt x="60" y="991"/>
                  </a:lnTo>
                  <a:lnTo>
                    <a:pt x="70" y="964"/>
                  </a:lnTo>
                  <a:lnTo>
                    <a:pt x="83" y="942"/>
                  </a:lnTo>
                  <a:lnTo>
                    <a:pt x="92" y="916"/>
                  </a:lnTo>
                  <a:lnTo>
                    <a:pt x="102" y="892"/>
                  </a:lnTo>
                  <a:lnTo>
                    <a:pt x="105" y="861"/>
                  </a:lnTo>
                  <a:lnTo>
                    <a:pt x="114" y="826"/>
                  </a:lnTo>
                  <a:lnTo>
                    <a:pt x="118" y="795"/>
                  </a:lnTo>
                  <a:lnTo>
                    <a:pt x="121" y="763"/>
                  </a:lnTo>
                  <a:lnTo>
                    <a:pt x="118" y="723"/>
                  </a:lnTo>
                  <a:lnTo>
                    <a:pt x="114" y="683"/>
                  </a:lnTo>
                  <a:lnTo>
                    <a:pt x="112" y="647"/>
                  </a:lnTo>
                  <a:lnTo>
                    <a:pt x="101" y="597"/>
                  </a:lnTo>
                  <a:lnTo>
                    <a:pt x="92" y="553"/>
                  </a:lnTo>
                  <a:lnTo>
                    <a:pt x="80" y="507"/>
                  </a:lnTo>
                  <a:lnTo>
                    <a:pt x="70" y="459"/>
                  </a:lnTo>
                  <a:lnTo>
                    <a:pt x="53" y="407"/>
                  </a:lnTo>
                  <a:lnTo>
                    <a:pt x="42" y="359"/>
                  </a:lnTo>
                  <a:lnTo>
                    <a:pt x="31" y="310"/>
                  </a:lnTo>
                  <a:lnTo>
                    <a:pt x="19" y="265"/>
                  </a:lnTo>
                  <a:lnTo>
                    <a:pt x="12" y="220"/>
                  </a:lnTo>
                  <a:lnTo>
                    <a:pt x="4" y="176"/>
                  </a:lnTo>
                  <a:lnTo>
                    <a:pt x="0" y="138"/>
                  </a:lnTo>
                  <a:lnTo>
                    <a:pt x="0" y="104"/>
                  </a:lnTo>
                  <a:lnTo>
                    <a:pt x="6" y="73"/>
                  </a:lnTo>
                  <a:lnTo>
                    <a:pt x="13" y="47"/>
                  </a:lnTo>
                  <a:lnTo>
                    <a:pt x="32" y="29"/>
                  </a:lnTo>
                  <a:lnTo>
                    <a:pt x="50" y="13"/>
                  </a:lnTo>
                  <a:lnTo>
                    <a:pt x="74" y="3"/>
                  </a:lnTo>
                  <a:lnTo>
                    <a:pt x="105" y="0"/>
                  </a:lnTo>
                  <a:lnTo>
                    <a:pt x="137" y="0"/>
                  </a:lnTo>
                  <a:lnTo>
                    <a:pt x="176" y="6"/>
                  </a:lnTo>
                  <a:lnTo>
                    <a:pt x="217" y="16"/>
                  </a:lnTo>
                  <a:lnTo>
                    <a:pt x="260" y="24"/>
                  </a:lnTo>
                  <a:lnTo>
                    <a:pt x="306" y="37"/>
                  </a:lnTo>
                  <a:lnTo>
                    <a:pt x="350" y="51"/>
                  </a:lnTo>
                  <a:lnTo>
                    <a:pt x="397" y="66"/>
                  </a:lnTo>
                  <a:lnTo>
                    <a:pt x="448" y="82"/>
                  </a:lnTo>
                  <a:lnTo>
                    <a:pt x="492" y="96"/>
                  </a:lnTo>
                  <a:lnTo>
                    <a:pt x="538" y="109"/>
                  </a:lnTo>
                  <a:lnTo>
                    <a:pt x="581" y="118"/>
                  </a:lnTo>
                  <a:lnTo>
                    <a:pt x="630" y="129"/>
                  </a:lnTo>
                  <a:lnTo>
                    <a:pt x="668" y="132"/>
                  </a:lnTo>
                  <a:lnTo>
                    <a:pt x="705" y="137"/>
                  </a:lnTo>
                  <a:lnTo>
                    <a:pt x="742" y="143"/>
                  </a:lnTo>
                  <a:lnTo>
                    <a:pt x="776" y="143"/>
                  </a:lnTo>
                  <a:lnTo>
                    <a:pt x="807" y="140"/>
                  </a:lnTo>
                  <a:lnTo>
                    <a:pt x="834" y="134"/>
                  </a:lnTo>
                  <a:lnTo>
                    <a:pt x="864" y="131"/>
                  </a:lnTo>
                  <a:lnTo>
                    <a:pt x="890" y="123"/>
                  </a:lnTo>
                  <a:lnTo>
                    <a:pt x="916" y="113"/>
                  </a:lnTo>
                  <a:lnTo>
                    <a:pt x="938" y="101"/>
                  </a:lnTo>
                  <a:lnTo>
                    <a:pt x="961" y="94"/>
                  </a:lnTo>
                  <a:lnTo>
                    <a:pt x="985" y="81"/>
                  </a:lnTo>
                  <a:lnTo>
                    <a:pt x="1001" y="62"/>
                  </a:lnTo>
                  <a:lnTo>
                    <a:pt x="1022" y="51"/>
                  </a:lnTo>
                  <a:lnTo>
                    <a:pt x="1040" y="3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4" name="Rectangle 29"/>
          <p:cNvSpPr>
            <a:spLocks noChangeArrowheads="1"/>
          </p:cNvSpPr>
          <p:nvPr/>
        </p:nvSpPr>
        <p:spPr bwMode="auto">
          <a:xfrm>
            <a:off x="4013200" y="3516313"/>
            <a:ext cx="35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 b="1">
                <a:latin typeface="Times New Roman" pitchFamily="18" charset="0"/>
              </a:rPr>
              <a:t>.</a:t>
            </a:r>
          </a:p>
        </p:txBody>
      </p:sp>
      <p:sp>
        <p:nvSpPr>
          <p:cNvPr id="6165" name="Line 30"/>
          <p:cNvSpPr>
            <a:spLocks noChangeShapeType="1"/>
          </p:cNvSpPr>
          <p:nvPr/>
        </p:nvSpPr>
        <p:spPr bwMode="auto">
          <a:xfrm flipV="1">
            <a:off x="4343400" y="1676400"/>
            <a:ext cx="403860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66" name="Group 31"/>
          <p:cNvGrpSpPr>
            <a:grpSpLocks/>
          </p:cNvGrpSpPr>
          <p:nvPr/>
        </p:nvGrpSpPr>
        <p:grpSpPr bwMode="auto">
          <a:xfrm>
            <a:off x="5927725" y="2403475"/>
            <a:ext cx="1673225" cy="1731963"/>
            <a:chOff x="3734" y="1514"/>
            <a:chExt cx="1054" cy="1091"/>
          </a:xfrm>
        </p:grpSpPr>
        <p:sp>
          <p:nvSpPr>
            <p:cNvPr id="6173" name="Line 32"/>
            <p:cNvSpPr>
              <a:spLocks noChangeShapeType="1"/>
            </p:cNvSpPr>
            <p:nvPr/>
          </p:nvSpPr>
          <p:spPr bwMode="auto">
            <a:xfrm flipV="1">
              <a:off x="3734" y="2576"/>
              <a:ext cx="31" cy="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Line 33"/>
            <p:cNvSpPr>
              <a:spLocks noChangeShapeType="1"/>
            </p:cNvSpPr>
            <p:nvPr/>
          </p:nvSpPr>
          <p:spPr bwMode="auto">
            <a:xfrm flipV="1">
              <a:off x="3747" y="1557"/>
              <a:ext cx="1041" cy="10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Freeform 34"/>
            <p:cNvSpPr>
              <a:spLocks/>
            </p:cNvSpPr>
            <p:nvPr/>
          </p:nvSpPr>
          <p:spPr bwMode="auto">
            <a:xfrm>
              <a:off x="3740" y="1514"/>
              <a:ext cx="1041" cy="1068"/>
            </a:xfrm>
            <a:custGeom>
              <a:avLst/>
              <a:gdLst>
                <a:gd name="T0" fmla="*/ 1 w 1041"/>
                <a:gd name="T1" fmla="*/ 1067 h 1068"/>
                <a:gd name="T2" fmla="*/ 19 w 1041"/>
                <a:gd name="T3" fmla="*/ 1051 h 1068"/>
                <a:gd name="T4" fmla="*/ 31 w 1041"/>
                <a:gd name="T5" fmla="*/ 1029 h 1068"/>
                <a:gd name="T6" fmla="*/ 47 w 1041"/>
                <a:gd name="T7" fmla="*/ 1013 h 1068"/>
                <a:gd name="T8" fmla="*/ 60 w 1041"/>
                <a:gd name="T9" fmla="*/ 991 h 1068"/>
                <a:gd name="T10" fmla="*/ 70 w 1041"/>
                <a:gd name="T11" fmla="*/ 964 h 1068"/>
                <a:gd name="T12" fmla="*/ 83 w 1041"/>
                <a:gd name="T13" fmla="*/ 942 h 1068"/>
                <a:gd name="T14" fmla="*/ 92 w 1041"/>
                <a:gd name="T15" fmla="*/ 916 h 1068"/>
                <a:gd name="T16" fmla="*/ 102 w 1041"/>
                <a:gd name="T17" fmla="*/ 892 h 1068"/>
                <a:gd name="T18" fmla="*/ 105 w 1041"/>
                <a:gd name="T19" fmla="*/ 861 h 1068"/>
                <a:gd name="T20" fmla="*/ 114 w 1041"/>
                <a:gd name="T21" fmla="*/ 826 h 1068"/>
                <a:gd name="T22" fmla="*/ 118 w 1041"/>
                <a:gd name="T23" fmla="*/ 795 h 1068"/>
                <a:gd name="T24" fmla="*/ 121 w 1041"/>
                <a:gd name="T25" fmla="*/ 763 h 1068"/>
                <a:gd name="T26" fmla="*/ 118 w 1041"/>
                <a:gd name="T27" fmla="*/ 723 h 1068"/>
                <a:gd name="T28" fmla="*/ 114 w 1041"/>
                <a:gd name="T29" fmla="*/ 683 h 1068"/>
                <a:gd name="T30" fmla="*/ 112 w 1041"/>
                <a:gd name="T31" fmla="*/ 647 h 1068"/>
                <a:gd name="T32" fmla="*/ 101 w 1041"/>
                <a:gd name="T33" fmla="*/ 597 h 1068"/>
                <a:gd name="T34" fmla="*/ 92 w 1041"/>
                <a:gd name="T35" fmla="*/ 553 h 1068"/>
                <a:gd name="T36" fmla="*/ 80 w 1041"/>
                <a:gd name="T37" fmla="*/ 507 h 1068"/>
                <a:gd name="T38" fmla="*/ 70 w 1041"/>
                <a:gd name="T39" fmla="*/ 459 h 1068"/>
                <a:gd name="T40" fmla="*/ 53 w 1041"/>
                <a:gd name="T41" fmla="*/ 407 h 1068"/>
                <a:gd name="T42" fmla="*/ 42 w 1041"/>
                <a:gd name="T43" fmla="*/ 359 h 1068"/>
                <a:gd name="T44" fmla="*/ 31 w 1041"/>
                <a:gd name="T45" fmla="*/ 310 h 1068"/>
                <a:gd name="T46" fmla="*/ 19 w 1041"/>
                <a:gd name="T47" fmla="*/ 265 h 1068"/>
                <a:gd name="T48" fmla="*/ 12 w 1041"/>
                <a:gd name="T49" fmla="*/ 220 h 1068"/>
                <a:gd name="T50" fmla="*/ 4 w 1041"/>
                <a:gd name="T51" fmla="*/ 176 h 1068"/>
                <a:gd name="T52" fmla="*/ 0 w 1041"/>
                <a:gd name="T53" fmla="*/ 138 h 1068"/>
                <a:gd name="T54" fmla="*/ 0 w 1041"/>
                <a:gd name="T55" fmla="*/ 104 h 1068"/>
                <a:gd name="T56" fmla="*/ 6 w 1041"/>
                <a:gd name="T57" fmla="*/ 73 h 1068"/>
                <a:gd name="T58" fmla="*/ 13 w 1041"/>
                <a:gd name="T59" fmla="*/ 47 h 1068"/>
                <a:gd name="T60" fmla="*/ 32 w 1041"/>
                <a:gd name="T61" fmla="*/ 29 h 1068"/>
                <a:gd name="T62" fmla="*/ 50 w 1041"/>
                <a:gd name="T63" fmla="*/ 13 h 1068"/>
                <a:gd name="T64" fmla="*/ 74 w 1041"/>
                <a:gd name="T65" fmla="*/ 3 h 1068"/>
                <a:gd name="T66" fmla="*/ 105 w 1041"/>
                <a:gd name="T67" fmla="*/ 0 h 1068"/>
                <a:gd name="T68" fmla="*/ 137 w 1041"/>
                <a:gd name="T69" fmla="*/ 0 h 1068"/>
                <a:gd name="T70" fmla="*/ 176 w 1041"/>
                <a:gd name="T71" fmla="*/ 6 h 1068"/>
                <a:gd name="T72" fmla="*/ 217 w 1041"/>
                <a:gd name="T73" fmla="*/ 16 h 1068"/>
                <a:gd name="T74" fmla="*/ 260 w 1041"/>
                <a:gd name="T75" fmla="*/ 24 h 1068"/>
                <a:gd name="T76" fmla="*/ 306 w 1041"/>
                <a:gd name="T77" fmla="*/ 37 h 1068"/>
                <a:gd name="T78" fmla="*/ 350 w 1041"/>
                <a:gd name="T79" fmla="*/ 51 h 1068"/>
                <a:gd name="T80" fmla="*/ 397 w 1041"/>
                <a:gd name="T81" fmla="*/ 66 h 1068"/>
                <a:gd name="T82" fmla="*/ 448 w 1041"/>
                <a:gd name="T83" fmla="*/ 82 h 1068"/>
                <a:gd name="T84" fmla="*/ 492 w 1041"/>
                <a:gd name="T85" fmla="*/ 96 h 1068"/>
                <a:gd name="T86" fmla="*/ 538 w 1041"/>
                <a:gd name="T87" fmla="*/ 109 h 1068"/>
                <a:gd name="T88" fmla="*/ 581 w 1041"/>
                <a:gd name="T89" fmla="*/ 118 h 1068"/>
                <a:gd name="T90" fmla="*/ 630 w 1041"/>
                <a:gd name="T91" fmla="*/ 129 h 1068"/>
                <a:gd name="T92" fmla="*/ 668 w 1041"/>
                <a:gd name="T93" fmla="*/ 132 h 1068"/>
                <a:gd name="T94" fmla="*/ 705 w 1041"/>
                <a:gd name="T95" fmla="*/ 137 h 1068"/>
                <a:gd name="T96" fmla="*/ 742 w 1041"/>
                <a:gd name="T97" fmla="*/ 143 h 1068"/>
                <a:gd name="T98" fmla="*/ 776 w 1041"/>
                <a:gd name="T99" fmla="*/ 143 h 1068"/>
                <a:gd name="T100" fmla="*/ 807 w 1041"/>
                <a:gd name="T101" fmla="*/ 140 h 1068"/>
                <a:gd name="T102" fmla="*/ 834 w 1041"/>
                <a:gd name="T103" fmla="*/ 134 h 1068"/>
                <a:gd name="T104" fmla="*/ 864 w 1041"/>
                <a:gd name="T105" fmla="*/ 131 h 1068"/>
                <a:gd name="T106" fmla="*/ 890 w 1041"/>
                <a:gd name="T107" fmla="*/ 123 h 1068"/>
                <a:gd name="T108" fmla="*/ 916 w 1041"/>
                <a:gd name="T109" fmla="*/ 113 h 1068"/>
                <a:gd name="T110" fmla="*/ 938 w 1041"/>
                <a:gd name="T111" fmla="*/ 101 h 1068"/>
                <a:gd name="T112" fmla="*/ 961 w 1041"/>
                <a:gd name="T113" fmla="*/ 94 h 1068"/>
                <a:gd name="T114" fmla="*/ 985 w 1041"/>
                <a:gd name="T115" fmla="*/ 81 h 1068"/>
                <a:gd name="T116" fmla="*/ 1001 w 1041"/>
                <a:gd name="T117" fmla="*/ 62 h 1068"/>
                <a:gd name="T118" fmla="*/ 1022 w 1041"/>
                <a:gd name="T119" fmla="*/ 51 h 1068"/>
                <a:gd name="T120" fmla="*/ 1040 w 1041"/>
                <a:gd name="T121" fmla="*/ 32 h 106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41" h="1068">
                  <a:moveTo>
                    <a:pt x="1" y="1067"/>
                  </a:moveTo>
                  <a:lnTo>
                    <a:pt x="19" y="1051"/>
                  </a:lnTo>
                  <a:lnTo>
                    <a:pt x="31" y="1029"/>
                  </a:lnTo>
                  <a:lnTo>
                    <a:pt x="47" y="1013"/>
                  </a:lnTo>
                  <a:lnTo>
                    <a:pt x="60" y="991"/>
                  </a:lnTo>
                  <a:lnTo>
                    <a:pt x="70" y="964"/>
                  </a:lnTo>
                  <a:lnTo>
                    <a:pt x="83" y="942"/>
                  </a:lnTo>
                  <a:lnTo>
                    <a:pt x="92" y="916"/>
                  </a:lnTo>
                  <a:lnTo>
                    <a:pt x="102" y="892"/>
                  </a:lnTo>
                  <a:lnTo>
                    <a:pt x="105" y="861"/>
                  </a:lnTo>
                  <a:lnTo>
                    <a:pt x="114" y="826"/>
                  </a:lnTo>
                  <a:lnTo>
                    <a:pt x="118" y="795"/>
                  </a:lnTo>
                  <a:lnTo>
                    <a:pt x="121" y="763"/>
                  </a:lnTo>
                  <a:lnTo>
                    <a:pt x="118" y="723"/>
                  </a:lnTo>
                  <a:lnTo>
                    <a:pt x="114" y="683"/>
                  </a:lnTo>
                  <a:lnTo>
                    <a:pt x="112" y="647"/>
                  </a:lnTo>
                  <a:lnTo>
                    <a:pt x="101" y="597"/>
                  </a:lnTo>
                  <a:lnTo>
                    <a:pt x="92" y="553"/>
                  </a:lnTo>
                  <a:lnTo>
                    <a:pt x="80" y="507"/>
                  </a:lnTo>
                  <a:lnTo>
                    <a:pt x="70" y="459"/>
                  </a:lnTo>
                  <a:lnTo>
                    <a:pt x="53" y="407"/>
                  </a:lnTo>
                  <a:lnTo>
                    <a:pt x="42" y="359"/>
                  </a:lnTo>
                  <a:lnTo>
                    <a:pt x="31" y="310"/>
                  </a:lnTo>
                  <a:lnTo>
                    <a:pt x="19" y="265"/>
                  </a:lnTo>
                  <a:lnTo>
                    <a:pt x="12" y="220"/>
                  </a:lnTo>
                  <a:lnTo>
                    <a:pt x="4" y="176"/>
                  </a:lnTo>
                  <a:lnTo>
                    <a:pt x="0" y="138"/>
                  </a:lnTo>
                  <a:lnTo>
                    <a:pt x="0" y="104"/>
                  </a:lnTo>
                  <a:lnTo>
                    <a:pt x="6" y="73"/>
                  </a:lnTo>
                  <a:lnTo>
                    <a:pt x="13" y="47"/>
                  </a:lnTo>
                  <a:lnTo>
                    <a:pt x="32" y="29"/>
                  </a:lnTo>
                  <a:lnTo>
                    <a:pt x="50" y="13"/>
                  </a:lnTo>
                  <a:lnTo>
                    <a:pt x="74" y="3"/>
                  </a:lnTo>
                  <a:lnTo>
                    <a:pt x="105" y="0"/>
                  </a:lnTo>
                  <a:lnTo>
                    <a:pt x="137" y="0"/>
                  </a:lnTo>
                  <a:lnTo>
                    <a:pt x="176" y="6"/>
                  </a:lnTo>
                  <a:lnTo>
                    <a:pt x="217" y="16"/>
                  </a:lnTo>
                  <a:lnTo>
                    <a:pt x="260" y="24"/>
                  </a:lnTo>
                  <a:lnTo>
                    <a:pt x="306" y="37"/>
                  </a:lnTo>
                  <a:lnTo>
                    <a:pt x="350" y="51"/>
                  </a:lnTo>
                  <a:lnTo>
                    <a:pt x="397" y="66"/>
                  </a:lnTo>
                  <a:lnTo>
                    <a:pt x="448" y="82"/>
                  </a:lnTo>
                  <a:lnTo>
                    <a:pt x="492" y="96"/>
                  </a:lnTo>
                  <a:lnTo>
                    <a:pt x="538" y="109"/>
                  </a:lnTo>
                  <a:lnTo>
                    <a:pt x="581" y="118"/>
                  </a:lnTo>
                  <a:lnTo>
                    <a:pt x="630" y="129"/>
                  </a:lnTo>
                  <a:lnTo>
                    <a:pt x="668" y="132"/>
                  </a:lnTo>
                  <a:lnTo>
                    <a:pt x="705" y="137"/>
                  </a:lnTo>
                  <a:lnTo>
                    <a:pt x="742" y="143"/>
                  </a:lnTo>
                  <a:lnTo>
                    <a:pt x="776" y="143"/>
                  </a:lnTo>
                  <a:lnTo>
                    <a:pt x="807" y="140"/>
                  </a:lnTo>
                  <a:lnTo>
                    <a:pt x="834" y="134"/>
                  </a:lnTo>
                  <a:lnTo>
                    <a:pt x="864" y="131"/>
                  </a:lnTo>
                  <a:lnTo>
                    <a:pt x="890" y="123"/>
                  </a:lnTo>
                  <a:lnTo>
                    <a:pt x="916" y="113"/>
                  </a:lnTo>
                  <a:lnTo>
                    <a:pt x="938" y="101"/>
                  </a:lnTo>
                  <a:lnTo>
                    <a:pt x="961" y="94"/>
                  </a:lnTo>
                  <a:lnTo>
                    <a:pt x="985" y="81"/>
                  </a:lnTo>
                  <a:lnTo>
                    <a:pt x="1001" y="62"/>
                  </a:lnTo>
                  <a:lnTo>
                    <a:pt x="1022" y="51"/>
                  </a:lnTo>
                  <a:lnTo>
                    <a:pt x="1040" y="3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7" name="Rectangle 35"/>
          <p:cNvSpPr>
            <a:spLocks noChangeArrowheads="1"/>
          </p:cNvSpPr>
          <p:nvPr/>
        </p:nvSpPr>
        <p:spPr bwMode="auto">
          <a:xfrm>
            <a:off x="6680200" y="2601913"/>
            <a:ext cx="35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 b="1">
                <a:latin typeface="Times New Roman" pitchFamily="18" charset="0"/>
              </a:rPr>
              <a:t>.</a:t>
            </a:r>
          </a:p>
        </p:txBody>
      </p:sp>
      <p:sp>
        <p:nvSpPr>
          <p:cNvPr id="6168" name="Rectangle 36"/>
          <p:cNvSpPr>
            <a:spLocks noChangeArrowheads="1"/>
          </p:cNvSpPr>
          <p:nvPr/>
        </p:nvSpPr>
        <p:spPr bwMode="auto">
          <a:xfrm>
            <a:off x="3032125" y="5653088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x</a:t>
            </a:r>
            <a:r>
              <a:rPr lang="en-US" altLang="en-US" sz="28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6169" name="Rectangle 37"/>
          <p:cNvSpPr>
            <a:spLocks noChangeArrowheads="1"/>
          </p:cNvSpPr>
          <p:nvPr/>
        </p:nvSpPr>
        <p:spPr bwMode="auto">
          <a:xfrm>
            <a:off x="3946525" y="5653088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x</a:t>
            </a:r>
            <a:r>
              <a:rPr lang="en-US" altLang="en-US" sz="2800" baseline="-25000">
                <a:latin typeface="Times New Roman" pitchFamily="18" charset="0"/>
              </a:rPr>
              <a:t>4</a:t>
            </a:r>
          </a:p>
        </p:txBody>
      </p:sp>
      <p:sp>
        <p:nvSpPr>
          <p:cNvPr id="6170" name="Line 38"/>
          <p:cNvSpPr>
            <a:spLocks noChangeShapeType="1"/>
          </p:cNvSpPr>
          <p:nvPr/>
        </p:nvSpPr>
        <p:spPr bwMode="auto">
          <a:xfrm flipV="1">
            <a:off x="5334000" y="2057400"/>
            <a:ext cx="365760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Rectangle 39"/>
          <p:cNvSpPr>
            <a:spLocks noChangeArrowheads="1"/>
          </p:cNvSpPr>
          <p:nvPr/>
        </p:nvSpPr>
        <p:spPr bwMode="auto">
          <a:xfrm>
            <a:off x="5622925" y="5918200"/>
            <a:ext cx="1476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Pajamos </a:t>
            </a:r>
          </a:p>
        </p:txBody>
      </p:sp>
      <p:sp>
        <p:nvSpPr>
          <p:cNvPr id="6172" name="Rectangle 40"/>
          <p:cNvSpPr>
            <a:spLocks noChangeArrowheads="1"/>
          </p:cNvSpPr>
          <p:nvPr/>
        </p:nvSpPr>
        <p:spPr bwMode="auto">
          <a:xfrm rot="-2640000">
            <a:off x="2057400" y="1676400"/>
            <a:ext cx="1851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Vartojimas 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865188" y="519113"/>
            <a:ext cx="78009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latin typeface="Times New Roman" pitchFamily="18" charset="0"/>
              </a:rPr>
              <a:t>Heteroskedaiška paklaidų sklaida 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713663" y="6019800"/>
            <a:ext cx="4968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latin typeface="Times New Roman" pitchFamily="18" charset="0"/>
              </a:rPr>
              <a:t>x</a:t>
            </a:r>
            <a:r>
              <a:rPr lang="en-US" altLang="en-US" sz="3600" baseline="-25000">
                <a:latin typeface="Times New Roman" pitchFamily="18" charset="0"/>
              </a:rPr>
              <a:t>i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55663" y="1608138"/>
            <a:ext cx="4968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latin typeface="Times New Roman" pitchFamily="18" charset="0"/>
              </a:rPr>
              <a:t>y</a:t>
            </a:r>
            <a:r>
              <a:rPr lang="en-US" altLang="en-US" sz="3600" baseline="-25000">
                <a:latin typeface="Times New Roman" pitchFamily="18" charset="0"/>
              </a:rPr>
              <a:t>i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961188" y="1285875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itchFamily="18" charset="0"/>
              </a:rPr>
              <a:t>.</a:t>
            </a:r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1601788" y="1628775"/>
            <a:ext cx="6521450" cy="4413250"/>
            <a:chOff x="1009" y="1026"/>
            <a:chExt cx="4108" cy="2780"/>
          </a:xfrm>
        </p:grpSpPr>
        <p:grpSp>
          <p:nvGrpSpPr>
            <p:cNvPr id="7178" name="Group 7"/>
            <p:cNvGrpSpPr>
              <a:grpSpLocks/>
            </p:cNvGrpSpPr>
            <p:nvPr/>
          </p:nvGrpSpPr>
          <p:grpSpPr bwMode="auto">
            <a:xfrm>
              <a:off x="1009" y="1026"/>
              <a:ext cx="4108" cy="2780"/>
              <a:chOff x="1009" y="1026"/>
              <a:chExt cx="4108" cy="2780"/>
            </a:xfrm>
          </p:grpSpPr>
          <p:sp>
            <p:nvSpPr>
              <p:cNvPr id="7225" name="Line 8"/>
              <p:cNvSpPr>
                <a:spLocks noChangeShapeType="1"/>
              </p:cNvSpPr>
              <p:nvPr/>
            </p:nvSpPr>
            <p:spPr bwMode="auto">
              <a:xfrm>
                <a:off x="1009" y="1026"/>
                <a:ext cx="0" cy="27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6" name="Line 9"/>
              <p:cNvSpPr>
                <a:spLocks noChangeShapeType="1"/>
              </p:cNvSpPr>
              <p:nvPr/>
            </p:nvSpPr>
            <p:spPr bwMode="auto">
              <a:xfrm>
                <a:off x="1009" y="3806"/>
                <a:ext cx="410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9" name="Line 10"/>
            <p:cNvSpPr>
              <a:spLocks noChangeShapeType="1"/>
            </p:cNvSpPr>
            <p:nvPr/>
          </p:nvSpPr>
          <p:spPr bwMode="auto">
            <a:xfrm flipV="1">
              <a:off x="1153" y="1838"/>
              <a:ext cx="3840" cy="14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Rectangle 11"/>
            <p:cNvSpPr>
              <a:spLocks noChangeArrowheads="1"/>
            </p:cNvSpPr>
            <p:nvPr/>
          </p:nvSpPr>
          <p:spPr bwMode="auto">
            <a:xfrm>
              <a:off x="1239" y="2845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181" name="Rectangle 12"/>
            <p:cNvSpPr>
              <a:spLocks noChangeArrowheads="1"/>
            </p:cNvSpPr>
            <p:nvPr/>
          </p:nvSpPr>
          <p:spPr bwMode="auto">
            <a:xfrm>
              <a:off x="1403" y="3039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182" name="Rectangle 13"/>
            <p:cNvSpPr>
              <a:spLocks noChangeArrowheads="1"/>
            </p:cNvSpPr>
            <p:nvPr/>
          </p:nvSpPr>
          <p:spPr bwMode="auto">
            <a:xfrm>
              <a:off x="1494" y="2821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183" name="Rectangle 14"/>
            <p:cNvSpPr>
              <a:spLocks noChangeArrowheads="1"/>
            </p:cNvSpPr>
            <p:nvPr/>
          </p:nvSpPr>
          <p:spPr bwMode="auto">
            <a:xfrm>
              <a:off x="1748" y="2858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184" name="Rectangle 15"/>
            <p:cNvSpPr>
              <a:spLocks noChangeArrowheads="1"/>
            </p:cNvSpPr>
            <p:nvPr/>
          </p:nvSpPr>
          <p:spPr bwMode="auto">
            <a:xfrm>
              <a:off x="1869" y="2658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185" name="Rectangle 16"/>
            <p:cNvSpPr>
              <a:spLocks noChangeArrowheads="1"/>
            </p:cNvSpPr>
            <p:nvPr/>
          </p:nvSpPr>
          <p:spPr bwMode="auto">
            <a:xfrm>
              <a:off x="2227" y="2730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186" name="Rectangle 17"/>
            <p:cNvSpPr>
              <a:spLocks noChangeArrowheads="1"/>
            </p:cNvSpPr>
            <p:nvPr/>
          </p:nvSpPr>
          <p:spPr bwMode="auto">
            <a:xfrm>
              <a:off x="2088" y="2524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187" name="Rectangle 18"/>
            <p:cNvSpPr>
              <a:spLocks noChangeArrowheads="1"/>
            </p:cNvSpPr>
            <p:nvPr/>
          </p:nvSpPr>
          <p:spPr bwMode="auto">
            <a:xfrm>
              <a:off x="2203" y="2391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188" name="Rectangle 19"/>
            <p:cNvSpPr>
              <a:spLocks noChangeArrowheads="1"/>
            </p:cNvSpPr>
            <p:nvPr/>
          </p:nvSpPr>
          <p:spPr bwMode="auto">
            <a:xfrm>
              <a:off x="2397" y="2621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189" name="Rectangle 20"/>
            <p:cNvSpPr>
              <a:spLocks noChangeArrowheads="1"/>
            </p:cNvSpPr>
            <p:nvPr/>
          </p:nvSpPr>
          <p:spPr bwMode="auto">
            <a:xfrm>
              <a:off x="2573" y="2852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190" name="Rectangle 21"/>
            <p:cNvSpPr>
              <a:spLocks noChangeArrowheads="1"/>
            </p:cNvSpPr>
            <p:nvPr/>
          </p:nvSpPr>
          <p:spPr bwMode="auto">
            <a:xfrm>
              <a:off x="2573" y="2312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191" name="Rectangle 22"/>
            <p:cNvSpPr>
              <a:spLocks noChangeArrowheads="1"/>
            </p:cNvSpPr>
            <p:nvPr/>
          </p:nvSpPr>
          <p:spPr bwMode="auto">
            <a:xfrm>
              <a:off x="2573" y="2124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192" name="Rectangle 23"/>
            <p:cNvSpPr>
              <a:spLocks noChangeArrowheads="1"/>
            </p:cNvSpPr>
            <p:nvPr/>
          </p:nvSpPr>
          <p:spPr bwMode="auto">
            <a:xfrm>
              <a:off x="2754" y="2585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193" name="Rectangle 24"/>
            <p:cNvSpPr>
              <a:spLocks noChangeArrowheads="1"/>
            </p:cNvSpPr>
            <p:nvPr/>
          </p:nvSpPr>
          <p:spPr bwMode="auto">
            <a:xfrm>
              <a:off x="2803" y="2167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194" name="Rectangle 25"/>
            <p:cNvSpPr>
              <a:spLocks noChangeArrowheads="1"/>
            </p:cNvSpPr>
            <p:nvPr/>
          </p:nvSpPr>
          <p:spPr bwMode="auto">
            <a:xfrm>
              <a:off x="1973" y="2839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195" name="Rectangle 26"/>
            <p:cNvSpPr>
              <a:spLocks noChangeArrowheads="1"/>
            </p:cNvSpPr>
            <p:nvPr/>
          </p:nvSpPr>
          <p:spPr bwMode="auto">
            <a:xfrm>
              <a:off x="1663" y="2694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196" name="Rectangle 27"/>
            <p:cNvSpPr>
              <a:spLocks noChangeArrowheads="1"/>
            </p:cNvSpPr>
            <p:nvPr/>
          </p:nvSpPr>
          <p:spPr bwMode="auto">
            <a:xfrm>
              <a:off x="2882" y="1973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197" name="Rectangle 28"/>
            <p:cNvSpPr>
              <a:spLocks noChangeArrowheads="1"/>
            </p:cNvSpPr>
            <p:nvPr/>
          </p:nvSpPr>
          <p:spPr bwMode="auto">
            <a:xfrm>
              <a:off x="4816" y="2137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198" name="Rectangle 29"/>
            <p:cNvSpPr>
              <a:spLocks noChangeArrowheads="1"/>
            </p:cNvSpPr>
            <p:nvPr/>
          </p:nvSpPr>
          <p:spPr bwMode="auto">
            <a:xfrm>
              <a:off x="4846" y="1228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199" name="Rectangle 30"/>
            <p:cNvSpPr>
              <a:spLocks noChangeArrowheads="1"/>
            </p:cNvSpPr>
            <p:nvPr/>
          </p:nvSpPr>
          <p:spPr bwMode="auto">
            <a:xfrm>
              <a:off x="4586" y="2392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00" name="Rectangle 31"/>
            <p:cNvSpPr>
              <a:spLocks noChangeArrowheads="1"/>
            </p:cNvSpPr>
            <p:nvPr/>
          </p:nvSpPr>
          <p:spPr bwMode="auto">
            <a:xfrm>
              <a:off x="4804" y="2683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01" name="Rectangle 32"/>
            <p:cNvSpPr>
              <a:spLocks noChangeArrowheads="1"/>
            </p:cNvSpPr>
            <p:nvPr/>
          </p:nvSpPr>
          <p:spPr bwMode="auto">
            <a:xfrm>
              <a:off x="4489" y="2040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02" name="Rectangle 33"/>
            <p:cNvSpPr>
              <a:spLocks noChangeArrowheads="1"/>
            </p:cNvSpPr>
            <p:nvPr/>
          </p:nvSpPr>
          <p:spPr bwMode="auto">
            <a:xfrm>
              <a:off x="4537" y="1440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03" name="Rectangle 34"/>
            <p:cNvSpPr>
              <a:spLocks noChangeArrowheads="1"/>
            </p:cNvSpPr>
            <p:nvPr/>
          </p:nvSpPr>
          <p:spPr bwMode="auto">
            <a:xfrm>
              <a:off x="4155" y="1125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04" name="Rectangle 35"/>
            <p:cNvSpPr>
              <a:spLocks noChangeArrowheads="1"/>
            </p:cNvSpPr>
            <p:nvPr/>
          </p:nvSpPr>
          <p:spPr bwMode="auto">
            <a:xfrm>
              <a:off x="4143" y="1592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05" name="Rectangle 36"/>
            <p:cNvSpPr>
              <a:spLocks noChangeArrowheads="1"/>
            </p:cNvSpPr>
            <p:nvPr/>
          </p:nvSpPr>
          <p:spPr bwMode="auto">
            <a:xfrm>
              <a:off x="3767" y="1361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06" name="Rectangle 37"/>
            <p:cNvSpPr>
              <a:spLocks noChangeArrowheads="1"/>
            </p:cNvSpPr>
            <p:nvPr/>
          </p:nvSpPr>
          <p:spPr bwMode="auto">
            <a:xfrm>
              <a:off x="3858" y="1646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07" name="Rectangle 38"/>
            <p:cNvSpPr>
              <a:spLocks noChangeArrowheads="1"/>
            </p:cNvSpPr>
            <p:nvPr/>
          </p:nvSpPr>
          <p:spPr bwMode="auto">
            <a:xfrm>
              <a:off x="4071" y="2089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08" name="Rectangle 39"/>
            <p:cNvSpPr>
              <a:spLocks noChangeArrowheads="1"/>
            </p:cNvSpPr>
            <p:nvPr/>
          </p:nvSpPr>
          <p:spPr bwMode="auto">
            <a:xfrm>
              <a:off x="4198" y="2513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09" name="Rectangle 40"/>
            <p:cNvSpPr>
              <a:spLocks noChangeArrowheads="1"/>
            </p:cNvSpPr>
            <p:nvPr/>
          </p:nvSpPr>
          <p:spPr bwMode="auto">
            <a:xfrm>
              <a:off x="4301" y="2198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10" name="Rectangle 41"/>
            <p:cNvSpPr>
              <a:spLocks noChangeArrowheads="1"/>
            </p:cNvSpPr>
            <p:nvPr/>
          </p:nvSpPr>
          <p:spPr bwMode="auto">
            <a:xfrm>
              <a:off x="3883" y="2392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11" name="Rectangle 42"/>
            <p:cNvSpPr>
              <a:spLocks noChangeArrowheads="1"/>
            </p:cNvSpPr>
            <p:nvPr/>
          </p:nvSpPr>
          <p:spPr bwMode="auto">
            <a:xfrm>
              <a:off x="3767" y="2167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12" name="Rectangle 43"/>
            <p:cNvSpPr>
              <a:spLocks noChangeArrowheads="1"/>
            </p:cNvSpPr>
            <p:nvPr/>
          </p:nvSpPr>
          <p:spPr bwMode="auto">
            <a:xfrm>
              <a:off x="3549" y="1731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13" name="Rectangle 44"/>
            <p:cNvSpPr>
              <a:spLocks noChangeArrowheads="1"/>
            </p:cNvSpPr>
            <p:nvPr/>
          </p:nvSpPr>
          <p:spPr bwMode="auto">
            <a:xfrm>
              <a:off x="3483" y="1574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14" name="Rectangle 45"/>
            <p:cNvSpPr>
              <a:spLocks noChangeArrowheads="1"/>
            </p:cNvSpPr>
            <p:nvPr/>
          </p:nvSpPr>
          <p:spPr bwMode="auto">
            <a:xfrm>
              <a:off x="3295" y="1816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15" name="Rectangle 46"/>
            <p:cNvSpPr>
              <a:spLocks noChangeArrowheads="1"/>
            </p:cNvSpPr>
            <p:nvPr/>
          </p:nvSpPr>
          <p:spPr bwMode="auto">
            <a:xfrm>
              <a:off x="3295" y="2004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16" name="Rectangle 47"/>
            <p:cNvSpPr>
              <a:spLocks noChangeArrowheads="1"/>
            </p:cNvSpPr>
            <p:nvPr/>
          </p:nvSpPr>
          <p:spPr bwMode="auto">
            <a:xfrm>
              <a:off x="3367" y="2319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17" name="Rectangle 48"/>
            <p:cNvSpPr>
              <a:spLocks noChangeArrowheads="1"/>
            </p:cNvSpPr>
            <p:nvPr/>
          </p:nvSpPr>
          <p:spPr bwMode="auto">
            <a:xfrm>
              <a:off x="3610" y="2465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18" name="Rectangle 49"/>
            <p:cNvSpPr>
              <a:spLocks noChangeArrowheads="1"/>
            </p:cNvSpPr>
            <p:nvPr/>
          </p:nvSpPr>
          <p:spPr bwMode="auto">
            <a:xfrm>
              <a:off x="3337" y="2472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19" name="Rectangle 50"/>
            <p:cNvSpPr>
              <a:spLocks noChangeArrowheads="1"/>
            </p:cNvSpPr>
            <p:nvPr/>
          </p:nvSpPr>
          <p:spPr bwMode="auto">
            <a:xfrm>
              <a:off x="3089" y="2368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20" name="Rectangle 51"/>
            <p:cNvSpPr>
              <a:spLocks noChangeArrowheads="1"/>
            </p:cNvSpPr>
            <p:nvPr/>
          </p:nvSpPr>
          <p:spPr bwMode="auto">
            <a:xfrm>
              <a:off x="3476" y="2544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21" name="Rectangle 52"/>
            <p:cNvSpPr>
              <a:spLocks noChangeArrowheads="1"/>
            </p:cNvSpPr>
            <p:nvPr/>
          </p:nvSpPr>
          <p:spPr bwMode="auto">
            <a:xfrm>
              <a:off x="3216" y="2653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22" name="Rectangle 53"/>
            <p:cNvSpPr>
              <a:spLocks noChangeArrowheads="1"/>
            </p:cNvSpPr>
            <p:nvPr/>
          </p:nvSpPr>
          <p:spPr bwMode="auto">
            <a:xfrm>
              <a:off x="3810" y="2611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23" name="Rectangle 54"/>
            <p:cNvSpPr>
              <a:spLocks noChangeArrowheads="1"/>
            </p:cNvSpPr>
            <p:nvPr/>
          </p:nvSpPr>
          <p:spPr bwMode="auto">
            <a:xfrm>
              <a:off x="4386" y="2781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7224" name="Rectangle 55"/>
            <p:cNvSpPr>
              <a:spLocks noChangeArrowheads="1"/>
            </p:cNvSpPr>
            <p:nvPr/>
          </p:nvSpPr>
          <p:spPr bwMode="auto">
            <a:xfrm>
              <a:off x="1136" y="3093"/>
              <a:ext cx="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7175" name="Rectangle 56"/>
          <p:cNvSpPr>
            <a:spLocks noChangeArrowheads="1"/>
          </p:cNvSpPr>
          <p:nvPr/>
        </p:nvSpPr>
        <p:spPr bwMode="auto">
          <a:xfrm>
            <a:off x="5537200" y="6062663"/>
            <a:ext cx="1476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Pajamos </a:t>
            </a:r>
          </a:p>
        </p:txBody>
      </p:sp>
      <p:sp>
        <p:nvSpPr>
          <p:cNvPr id="7176" name="Rectangle 57"/>
          <p:cNvSpPr>
            <a:spLocks noChangeArrowheads="1"/>
          </p:cNvSpPr>
          <p:nvPr/>
        </p:nvSpPr>
        <p:spPr bwMode="auto">
          <a:xfrm>
            <a:off x="303213" y="1108075"/>
            <a:ext cx="1851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Vartojimas </a:t>
            </a:r>
          </a:p>
        </p:txBody>
      </p:sp>
      <p:sp>
        <p:nvSpPr>
          <p:cNvPr id="7177" name="Rectangle 58"/>
          <p:cNvSpPr>
            <a:spLocks noChangeArrowheads="1"/>
          </p:cNvSpPr>
          <p:nvPr/>
        </p:nvSpPr>
        <p:spPr bwMode="auto">
          <a:xfrm>
            <a:off x="8183563" y="104775"/>
            <a:ext cx="895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itchFamily="18" charset="0"/>
              </a:rPr>
              <a:t>10.6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1457325" y="5791200"/>
            <a:ext cx="662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V="1">
            <a:off x="1457325" y="1752600"/>
            <a:ext cx="403860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2371725" y="1752600"/>
            <a:ext cx="403860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4505325" y="1752600"/>
            <a:ext cx="403860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1990725" y="2971800"/>
            <a:ext cx="6553200" cy="22590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263900" y="3922713"/>
            <a:ext cx="41275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200" b="1">
                <a:latin typeface="Times New Roman" pitchFamily="18" charset="0"/>
              </a:rPr>
              <a:t>.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385050" y="59578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x</a:t>
            </a:r>
            <a:r>
              <a:rPr lang="en-US" altLang="en-US" sz="900">
                <a:latin typeface="Times New Roman" pitchFamily="18" charset="0"/>
              </a:rPr>
              <a:t> </a:t>
            </a:r>
            <a:r>
              <a:rPr lang="en-US" altLang="en-US" sz="2800" baseline="-25000">
                <a:latin typeface="Times New Roman" pitchFamily="18" charset="0"/>
              </a:rPr>
              <a:t>i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127250" y="5805488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x</a:t>
            </a:r>
            <a:r>
              <a:rPr lang="en-US" altLang="en-US" sz="28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194050" y="5805488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x</a:t>
            </a:r>
            <a:r>
              <a:rPr lang="en-US" altLang="en-US" sz="28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1457325" y="23622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 rot="-2700000">
            <a:off x="2782888" y="2025650"/>
            <a:ext cx="428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y</a:t>
            </a:r>
            <a:r>
              <a:rPr lang="en-US" altLang="en-US" sz="2800" baseline="-25000">
                <a:latin typeface="Times New Roman" pitchFamily="18" charset="0"/>
              </a:rPr>
              <a:t>i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136650" y="1690688"/>
            <a:ext cx="7858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f(y</a:t>
            </a:r>
            <a:r>
              <a:rPr lang="en-US" altLang="en-US" sz="2800" baseline="-25000">
                <a:latin typeface="Times New Roman" pitchFamily="18" charset="0"/>
              </a:rPr>
              <a:t>i</a:t>
            </a:r>
            <a:r>
              <a:rPr lang="en-US" altLang="en-US" sz="2800">
                <a:latin typeface="Times New Roman" pitchFamily="18" charset="0"/>
              </a:rPr>
              <a:t>)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 rot="-2640000">
            <a:off x="1408113" y="2640013"/>
            <a:ext cx="1851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Vartojimas </a:t>
            </a: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3438525" y="1752600"/>
            <a:ext cx="403860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4337050" y="5805488"/>
            <a:ext cx="48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x</a:t>
            </a:r>
            <a:r>
              <a:rPr lang="en-US" altLang="en-US" sz="28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4918075" y="3348038"/>
            <a:ext cx="41275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200" b="1">
                <a:latin typeface="Times New Roman" pitchFamily="18" charset="0"/>
              </a:rPr>
              <a:t>.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6543675" y="2794000"/>
            <a:ext cx="4127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200" b="1">
                <a:latin typeface="Times New Roman" pitchFamily="18" charset="0"/>
              </a:rPr>
              <a:t>.</a:t>
            </a:r>
          </a:p>
        </p:txBody>
      </p:sp>
      <p:grpSp>
        <p:nvGrpSpPr>
          <p:cNvPr id="8211" name="Group 19"/>
          <p:cNvGrpSpPr>
            <a:grpSpLocks/>
          </p:cNvGrpSpPr>
          <p:nvPr/>
        </p:nvGrpSpPr>
        <p:grpSpPr bwMode="auto">
          <a:xfrm>
            <a:off x="4246563" y="3255963"/>
            <a:ext cx="1673225" cy="1731962"/>
            <a:chOff x="2675" y="2051"/>
            <a:chExt cx="1054" cy="1091"/>
          </a:xfrm>
        </p:grpSpPr>
        <p:sp>
          <p:nvSpPr>
            <p:cNvPr id="8225" name="Line 20"/>
            <p:cNvSpPr>
              <a:spLocks noChangeShapeType="1"/>
            </p:cNvSpPr>
            <p:nvPr/>
          </p:nvSpPr>
          <p:spPr bwMode="auto">
            <a:xfrm flipV="1">
              <a:off x="2675" y="3113"/>
              <a:ext cx="31" cy="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Line 21"/>
            <p:cNvSpPr>
              <a:spLocks noChangeShapeType="1"/>
            </p:cNvSpPr>
            <p:nvPr/>
          </p:nvSpPr>
          <p:spPr bwMode="auto">
            <a:xfrm flipV="1">
              <a:off x="2688" y="2094"/>
              <a:ext cx="1041" cy="10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Freeform 22"/>
            <p:cNvSpPr>
              <a:spLocks/>
            </p:cNvSpPr>
            <p:nvPr/>
          </p:nvSpPr>
          <p:spPr bwMode="auto">
            <a:xfrm>
              <a:off x="2681" y="2051"/>
              <a:ext cx="1041" cy="1068"/>
            </a:xfrm>
            <a:custGeom>
              <a:avLst/>
              <a:gdLst>
                <a:gd name="T0" fmla="*/ 1 w 1041"/>
                <a:gd name="T1" fmla="*/ 1067 h 1068"/>
                <a:gd name="T2" fmla="*/ 19 w 1041"/>
                <a:gd name="T3" fmla="*/ 1051 h 1068"/>
                <a:gd name="T4" fmla="*/ 31 w 1041"/>
                <a:gd name="T5" fmla="*/ 1029 h 1068"/>
                <a:gd name="T6" fmla="*/ 47 w 1041"/>
                <a:gd name="T7" fmla="*/ 1013 h 1068"/>
                <a:gd name="T8" fmla="*/ 60 w 1041"/>
                <a:gd name="T9" fmla="*/ 991 h 1068"/>
                <a:gd name="T10" fmla="*/ 70 w 1041"/>
                <a:gd name="T11" fmla="*/ 964 h 1068"/>
                <a:gd name="T12" fmla="*/ 83 w 1041"/>
                <a:gd name="T13" fmla="*/ 942 h 1068"/>
                <a:gd name="T14" fmla="*/ 92 w 1041"/>
                <a:gd name="T15" fmla="*/ 916 h 1068"/>
                <a:gd name="T16" fmla="*/ 102 w 1041"/>
                <a:gd name="T17" fmla="*/ 892 h 1068"/>
                <a:gd name="T18" fmla="*/ 105 w 1041"/>
                <a:gd name="T19" fmla="*/ 861 h 1068"/>
                <a:gd name="T20" fmla="*/ 114 w 1041"/>
                <a:gd name="T21" fmla="*/ 826 h 1068"/>
                <a:gd name="T22" fmla="*/ 118 w 1041"/>
                <a:gd name="T23" fmla="*/ 795 h 1068"/>
                <a:gd name="T24" fmla="*/ 121 w 1041"/>
                <a:gd name="T25" fmla="*/ 763 h 1068"/>
                <a:gd name="T26" fmla="*/ 118 w 1041"/>
                <a:gd name="T27" fmla="*/ 723 h 1068"/>
                <a:gd name="T28" fmla="*/ 114 w 1041"/>
                <a:gd name="T29" fmla="*/ 683 h 1068"/>
                <a:gd name="T30" fmla="*/ 112 w 1041"/>
                <a:gd name="T31" fmla="*/ 647 h 1068"/>
                <a:gd name="T32" fmla="*/ 101 w 1041"/>
                <a:gd name="T33" fmla="*/ 597 h 1068"/>
                <a:gd name="T34" fmla="*/ 92 w 1041"/>
                <a:gd name="T35" fmla="*/ 553 h 1068"/>
                <a:gd name="T36" fmla="*/ 80 w 1041"/>
                <a:gd name="T37" fmla="*/ 507 h 1068"/>
                <a:gd name="T38" fmla="*/ 70 w 1041"/>
                <a:gd name="T39" fmla="*/ 459 h 1068"/>
                <a:gd name="T40" fmla="*/ 53 w 1041"/>
                <a:gd name="T41" fmla="*/ 407 h 1068"/>
                <a:gd name="T42" fmla="*/ 42 w 1041"/>
                <a:gd name="T43" fmla="*/ 359 h 1068"/>
                <a:gd name="T44" fmla="*/ 31 w 1041"/>
                <a:gd name="T45" fmla="*/ 310 h 1068"/>
                <a:gd name="T46" fmla="*/ 19 w 1041"/>
                <a:gd name="T47" fmla="*/ 265 h 1068"/>
                <a:gd name="T48" fmla="*/ 12 w 1041"/>
                <a:gd name="T49" fmla="*/ 220 h 1068"/>
                <a:gd name="T50" fmla="*/ 4 w 1041"/>
                <a:gd name="T51" fmla="*/ 176 h 1068"/>
                <a:gd name="T52" fmla="*/ 0 w 1041"/>
                <a:gd name="T53" fmla="*/ 138 h 1068"/>
                <a:gd name="T54" fmla="*/ 0 w 1041"/>
                <a:gd name="T55" fmla="*/ 104 h 1068"/>
                <a:gd name="T56" fmla="*/ 6 w 1041"/>
                <a:gd name="T57" fmla="*/ 73 h 1068"/>
                <a:gd name="T58" fmla="*/ 13 w 1041"/>
                <a:gd name="T59" fmla="*/ 47 h 1068"/>
                <a:gd name="T60" fmla="*/ 32 w 1041"/>
                <a:gd name="T61" fmla="*/ 29 h 1068"/>
                <a:gd name="T62" fmla="*/ 50 w 1041"/>
                <a:gd name="T63" fmla="*/ 13 h 1068"/>
                <a:gd name="T64" fmla="*/ 74 w 1041"/>
                <a:gd name="T65" fmla="*/ 3 h 1068"/>
                <a:gd name="T66" fmla="*/ 105 w 1041"/>
                <a:gd name="T67" fmla="*/ 0 h 1068"/>
                <a:gd name="T68" fmla="*/ 137 w 1041"/>
                <a:gd name="T69" fmla="*/ 0 h 1068"/>
                <a:gd name="T70" fmla="*/ 176 w 1041"/>
                <a:gd name="T71" fmla="*/ 6 h 1068"/>
                <a:gd name="T72" fmla="*/ 217 w 1041"/>
                <a:gd name="T73" fmla="*/ 16 h 1068"/>
                <a:gd name="T74" fmla="*/ 260 w 1041"/>
                <a:gd name="T75" fmla="*/ 24 h 1068"/>
                <a:gd name="T76" fmla="*/ 306 w 1041"/>
                <a:gd name="T77" fmla="*/ 37 h 1068"/>
                <a:gd name="T78" fmla="*/ 350 w 1041"/>
                <a:gd name="T79" fmla="*/ 51 h 1068"/>
                <a:gd name="T80" fmla="*/ 397 w 1041"/>
                <a:gd name="T81" fmla="*/ 66 h 1068"/>
                <a:gd name="T82" fmla="*/ 448 w 1041"/>
                <a:gd name="T83" fmla="*/ 82 h 1068"/>
                <a:gd name="T84" fmla="*/ 492 w 1041"/>
                <a:gd name="T85" fmla="*/ 96 h 1068"/>
                <a:gd name="T86" fmla="*/ 538 w 1041"/>
                <a:gd name="T87" fmla="*/ 109 h 1068"/>
                <a:gd name="T88" fmla="*/ 581 w 1041"/>
                <a:gd name="T89" fmla="*/ 118 h 1068"/>
                <a:gd name="T90" fmla="*/ 630 w 1041"/>
                <a:gd name="T91" fmla="*/ 129 h 1068"/>
                <a:gd name="T92" fmla="*/ 668 w 1041"/>
                <a:gd name="T93" fmla="*/ 132 h 1068"/>
                <a:gd name="T94" fmla="*/ 705 w 1041"/>
                <a:gd name="T95" fmla="*/ 137 h 1068"/>
                <a:gd name="T96" fmla="*/ 742 w 1041"/>
                <a:gd name="T97" fmla="*/ 143 h 1068"/>
                <a:gd name="T98" fmla="*/ 776 w 1041"/>
                <a:gd name="T99" fmla="*/ 143 h 1068"/>
                <a:gd name="T100" fmla="*/ 807 w 1041"/>
                <a:gd name="T101" fmla="*/ 140 h 1068"/>
                <a:gd name="T102" fmla="*/ 834 w 1041"/>
                <a:gd name="T103" fmla="*/ 134 h 1068"/>
                <a:gd name="T104" fmla="*/ 864 w 1041"/>
                <a:gd name="T105" fmla="*/ 131 h 1068"/>
                <a:gd name="T106" fmla="*/ 890 w 1041"/>
                <a:gd name="T107" fmla="*/ 123 h 1068"/>
                <a:gd name="T108" fmla="*/ 916 w 1041"/>
                <a:gd name="T109" fmla="*/ 113 h 1068"/>
                <a:gd name="T110" fmla="*/ 938 w 1041"/>
                <a:gd name="T111" fmla="*/ 101 h 1068"/>
                <a:gd name="T112" fmla="*/ 961 w 1041"/>
                <a:gd name="T113" fmla="*/ 94 h 1068"/>
                <a:gd name="T114" fmla="*/ 985 w 1041"/>
                <a:gd name="T115" fmla="*/ 81 h 1068"/>
                <a:gd name="T116" fmla="*/ 1001 w 1041"/>
                <a:gd name="T117" fmla="*/ 62 h 1068"/>
                <a:gd name="T118" fmla="*/ 1022 w 1041"/>
                <a:gd name="T119" fmla="*/ 51 h 1068"/>
                <a:gd name="T120" fmla="*/ 1040 w 1041"/>
                <a:gd name="T121" fmla="*/ 32 h 106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41" h="1068">
                  <a:moveTo>
                    <a:pt x="1" y="1067"/>
                  </a:moveTo>
                  <a:lnTo>
                    <a:pt x="19" y="1051"/>
                  </a:lnTo>
                  <a:lnTo>
                    <a:pt x="31" y="1029"/>
                  </a:lnTo>
                  <a:lnTo>
                    <a:pt x="47" y="1013"/>
                  </a:lnTo>
                  <a:lnTo>
                    <a:pt x="60" y="991"/>
                  </a:lnTo>
                  <a:lnTo>
                    <a:pt x="70" y="964"/>
                  </a:lnTo>
                  <a:lnTo>
                    <a:pt x="83" y="942"/>
                  </a:lnTo>
                  <a:lnTo>
                    <a:pt x="92" y="916"/>
                  </a:lnTo>
                  <a:lnTo>
                    <a:pt x="102" y="892"/>
                  </a:lnTo>
                  <a:lnTo>
                    <a:pt x="105" y="861"/>
                  </a:lnTo>
                  <a:lnTo>
                    <a:pt x="114" y="826"/>
                  </a:lnTo>
                  <a:lnTo>
                    <a:pt x="118" y="795"/>
                  </a:lnTo>
                  <a:lnTo>
                    <a:pt x="121" y="763"/>
                  </a:lnTo>
                  <a:lnTo>
                    <a:pt x="118" y="723"/>
                  </a:lnTo>
                  <a:lnTo>
                    <a:pt x="114" y="683"/>
                  </a:lnTo>
                  <a:lnTo>
                    <a:pt x="112" y="647"/>
                  </a:lnTo>
                  <a:lnTo>
                    <a:pt x="101" y="597"/>
                  </a:lnTo>
                  <a:lnTo>
                    <a:pt x="92" y="553"/>
                  </a:lnTo>
                  <a:lnTo>
                    <a:pt x="80" y="507"/>
                  </a:lnTo>
                  <a:lnTo>
                    <a:pt x="70" y="459"/>
                  </a:lnTo>
                  <a:lnTo>
                    <a:pt x="53" y="407"/>
                  </a:lnTo>
                  <a:lnTo>
                    <a:pt x="42" y="359"/>
                  </a:lnTo>
                  <a:lnTo>
                    <a:pt x="31" y="310"/>
                  </a:lnTo>
                  <a:lnTo>
                    <a:pt x="19" y="265"/>
                  </a:lnTo>
                  <a:lnTo>
                    <a:pt x="12" y="220"/>
                  </a:lnTo>
                  <a:lnTo>
                    <a:pt x="4" y="176"/>
                  </a:lnTo>
                  <a:lnTo>
                    <a:pt x="0" y="138"/>
                  </a:lnTo>
                  <a:lnTo>
                    <a:pt x="0" y="104"/>
                  </a:lnTo>
                  <a:lnTo>
                    <a:pt x="6" y="73"/>
                  </a:lnTo>
                  <a:lnTo>
                    <a:pt x="13" y="47"/>
                  </a:lnTo>
                  <a:lnTo>
                    <a:pt x="32" y="29"/>
                  </a:lnTo>
                  <a:lnTo>
                    <a:pt x="50" y="13"/>
                  </a:lnTo>
                  <a:lnTo>
                    <a:pt x="74" y="3"/>
                  </a:lnTo>
                  <a:lnTo>
                    <a:pt x="105" y="0"/>
                  </a:lnTo>
                  <a:lnTo>
                    <a:pt x="137" y="0"/>
                  </a:lnTo>
                  <a:lnTo>
                    <a:pt x="176" y="6"/>
                  </a:lnTo>
                  <a:lnTo>
                    <a:pt x="217" y="16"/>
                  </a:lnTo>
                  <a:lnTo>
                    <a:pt x="260" y="24"/>
                  </a:lnTo>
                  <a:lnTo>
                    <a:pt x="306" y="37"/>
                  </a:lnTo>
                  <a:lnTo>
                    <a:pt x="350" y="51"/>
                  </a:lnTo>
                  <a:lnTo>
                    <a:pt x="397" y="66"/>
                  </a:lnTo>
                  <a:lnTo>
                    <a:pt x="448" y="82"/>
                  </a:lnTo>
                  <a:lnTo>
                    <a:pt x="492" y="96"/>
                  </a:lnTo>
                  <a:lnTo>
                    <a:pt x="538" y="109"/>
                  </a:lnTo>
                  <a:lnTo>
                    <a:pt x="581" y="118"/>
                  </a:lnTo>
                  <a:lnTo>
                    <a:pt x="630" y="129"/>
                  </a:lnTo>
                  <a:lnTo>
                    <a:pt x="668" y="132"/>
                  </a:lnTo>
                  <a:lnTo>
                    <a:pt x="705" y="137"/>
                  </a:lnTo>
                  <a:lnTo>
                    <a:pt x="742" y="143"/>
                  </a:lnTo>
                  <a:lnTo>
                    <a:pt x="776" y="143"/>
                  </a:lnTo>
                  <a:lnTo>
                    <a:pt x="807" y="140"/>
                  </a:lnTo>
                  <a:lnTo>
                    <a:pt x="834" y="134"/>
                  </a:lnTo>
                  <a:lnTo>
                    <a:pt x="864" y="131"/>
                  </a:lnTo>
                  <a:lnTo>
                    <a:pt x="890" y="123"/>
                  </a:lnTo>
                  <a:lnTo>
                    <a:pt x="916" y="113"/>
                  </a:lnTo>
                  <a:lnTo>
                    <a:pt x="938" y="101"/>
                  </a:lnTo>
                  <a:lnTo>
                    <a:pt x="961" y="94"/>
                  </a:lnTo>
                  <a:lnTo>
                    <a:pt x="985" y="81"/>
                  </a:lnTo>
                  <a:lnTo>
                    <a:pt x="1001" y="62"/>
                  </a:lnTo>
                  <a:lnTo>
                    <a:pt x="1022" y="51"/>
                  </a:lnTo>
                  <a:lnTo>
                    <a:pt x="1040" y="3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12" name="Group 23"/>
          <p:cNvGrpSpPr>
            <a:grpSpLocks/>
          </p:cNvGrpSpPr>
          <p:nvPr/>
        </p:nvGrpSpPr>
        <p:grpSpPr bwMode="auto">
          <a:xfrm>
            <a:off x="2098675" y="3355975"/>
            <a:ext cx="1825625" cy="1828800"/>
            <a:chOff x="1322" y="2114"/>
            <a:chExt cx="1150" cy="1152"/>
          </a:xfrm>
        </p:grpSpPr>
        <p:sp>
          <p:nvSpPr>
            <p:cNvPr id="8222" name="Line 24"/>
            <p:cNvSpPr>
              <a:spLocks noChangeShapeType="1"/>
            </p:cNvSpPr>
            <p:nvPr/>
          </p:nvSpPr>
          <p:spPr bwMode="auto">
            <a:xfrm flipV="1">
              <a:off x="1867" y="2661"/>
              <a:ext cx="605" cy="6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Freeform 25"/>
            <p:cNvSpPr>
              <a:spLocks/>
            </p:cNvSpPr>
            <p:nvPr/>
          </p:nvSpPr>
          <p:spPr bwMode="auto">
            <a:xfrm>
              <a:off x="1645" y="2677"/>
              <a:ext cx="243" cy="581"/>
            </a:xfrm>
            <a:custGeom>
              <a:avLst/>
              <a:gdLst>
                <a:gd name="T0" fmla="*/ 216 w 243"/>
                <a:gd name="T1" fmla="*/ 580 h 581"/>
                <a:gd name="T2" fmla="*/ 226 w 243"/>
                <a:gd name="T3" fmla="*/ 570 h 581"/>
                <a:gd name="T4" fmla="*/ 230 w 243"/>
                <a:gd name="T5" fmla="*/ 553 h 581"/>
                <a:gd name="T6" fmla="*/ 239 w 243"/>
                <a:gd name="T7" fmla="*/ 543 h 581"/>
                <a:gd name="T8" fmla="*/ 242 w 243"/>
                <a:gd name="T9" fmla="*/ 527 h 581"/>
                <a:gd name="T10" fmla="*/ 237 w 243"/>
                <a:gd name="T11" fmla="*/ 502 h 581"/>
                <a:gd name="T12" fmla="*/ 240 w 243"/>
                <a:gd name="T13" fmla="*/ 486 h 581"/>
                <a:gd name="T14" fmla="*/ 237 w 243"/>
                <a:gd name="T15" fmla="*/ 460 h 581"/>
                <a:gd name="T16" fmla="*/ 232 w 243"/>
                <a:gd name="T17" fmla="*/ 437 h 581"/>
                <a:gd name="T18" fmla="*/ 222 w 243"/>
                <a:gd name="T19" fmla="*/ 405 h 581"/>
                <a:gd name="T20" fmla="*/ 212 w 243"/>
                <a:gd name="T21" fmla="*/ 372 h 581"/>
                <a:gd name="T22" fmla="*/ 200 w 243"/>
                <a:gd name="T23" fmla="*/ 341 h 581"/>
                <a:gd name="T24" fmla="*/ 184 w 243"/>
                <a:gd name="T25" fmla="*/ 304 h 581"/>
                <a:gd name="T26" fmla="*/ 160 w 243"/>
                <a:gd name="T27" fmla="*/ 259 h 581"/>
                <a:gd name="T28" fmla="*/ 133 w 243"/>
                <a:gd name="T29" fmla="*/ 214 h 581"/>
                <a:gd name="T30" fmla="*/ 110 w 243"/>
                <a:gd name="T31" fmla="*/ 170 h 581"/>
                <a:gd name="T32" fmla="*/ 70 w 243"/>
                <a:gd name="T33" fmla="*/ 111 h 581"/>
                <a:gd name="T34" fmla="*/ 38 w 243"/>
                <a:gd name="T35" fmla="*/ 58 h 581"/>
                <a:gd name="T36" fmla="*/ 0 w 243"/>
                <a:gd name="T37" fmla="*/ 0 h 58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43" h="581">
                  <a:moveTo>
                    <a:pt x="216" y="580"/>
                  </a:moveTo>
                  <a:lnTo>
                    <a:pt x="226" y="570"/>
                  </a:lnTo>
                  <a:lnTo>
                    <a:pt x="230" y="553"/>
                  </a:lnTo>
                  <a:lnTo>
                    <a:pt x="239" y="543"/>
                  </a:lnTo>
                  <a:lnTo>
                    <a:pt x="242" y="527"/>
                  </a:lnTo>
                  <a:lnTo>
                    <a:pt x="237" y="502"/>
                  </a:lnTo>
                  <a:lnTo>
                    <a:pt x="240" y="486"/>
                  </a:lnTo>
                  <a:lnTo>
                    <a:pt x="237" y="460"/>
                  </a:lnTo>
                  <a:lnTo>
                    <a:pt x="232" y="437"/>
                  </a:lnTo>
                  <a:lnTo>
                    <a:pt x="222" y="405"/>
                  </a:lnTo>
                  <a:lnTo>
                    <a:pt x="212" y="372"/>
                  </a:lnTo>
                  <a:lnTo>
                    <a:pt x="200" y="341"/>
                  </a:lnTo>
                  <a:lnTo>
                    <a:pt x="184" y="304"/>
                  </a:lnTo>
                  <a:lnTo>
                    <a:pt x="160" y="259"/>
                  </a:lnTo>
                  <a:lnTo>
                    <a:pt x="133" y="214"/>
                  </a:lnTo>
                  <a:lnTo>
                    <a:pt x="110" y="170"/>
                  </a:lnTo>
                  <a:lnTo>
                    <a:pt x="70" y="111"/>
                  </a:lnTo>
                  <a:lnTo>
                    <a:pt x="38" y="5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26"/>
            <p:cNvSpPr>
              <a:spLocks/>
            </p:cNvSpPr>
            <p:nvPr/>
          </p:nvSpPr>
          <p:spPr bwMode="auto">
            <a:xfrm>
              <a:off x="1322" y="2114"/>
              <a:ext cx="1143" cy="567"/>
            </a:xfrm>
            <a:custGeom>
              <a:avLst/>
              <a:gdLst>
                <a:gd name="T0" fmla="*/ 323 w 1143"/>
                <a:gd name="T1" fmla="*/ 563 h 567"/>
                <a:gd name="T2" fmla="*/ 282 w 1143"/>
                <a:gd name="T3" fmla="*/ 504 h 567"/>
                <a:gd name="T4" fmla="*/ 238 w 1143"/>
                <a:gd name="T5" fmla="*/ 440 h 567"/>
                <a:gd name="T6" fmla="*/ 198 w 1143"/>
                <a:gd name="T7" fmla="*/ 380 h 567"/>
                <a:gd name="T8" fmla="*/ 161 w 1143"/>
                <a:gd name="T9" fmla="*/ 320 h 567"/>
                <a:gd name="T10" fmla="*/ 121 w 1143"/>
                <a:gd name="T11" fmla="*/ 263 h 567"/>
                <a:gd name="T12" fmla="*/ 90 w 1143"/>
                <a:gd name="T13" fmla="*/ 210 h 567"/>
                <a:gd name="T14" fmla="*/ 58 w 1143"/>
                <a:gd name="T15" fmla="*/ 158 h 567"/>
                <a:gd name="T16" fmla="*/ 33 w 1143"/>
                <a:gd name="T17" fmla="*/ 114 h 567"/>
                <a:gd name="T18" fmla="*/ 15 w 1143"/>
                <a:gd name="T19" fmla="*/ 77 h 567"/>
                <a:gd name="T20" fmla="*/ 3 w 1143"/>
                <a:gd name="T21" fmla="*/ 45 h 567"/>
                <a:gd name="T22" fmla="*/ 0 w 1143"/>
                <a:gd name="T23" fmla="*/ 21 h 567"/>
                <a:gd name="T24" fmla="*/ 11 w 1143"/>
                <a:gd name="T25" fmla="*/ 10 h 567"/>
                <a:gd name="T26" fmla="*/ 20 w 1143"/>
                <a:gd name="T27" fmla="*/ 0 h 567"/>
                <a:gd name="T28" fmla="*/ 44 w 1143"/>
                <a:gd name="T29" fmla="*/ 4 h 567"/>
                <a:gd name="T30" fmla="*/ 75 w 1143"/>
                <a:gd name="T31" fmla="*/ 16 h 567"/>
                <a:gd name="T32" fmla="*/ 113 w 1143"/>
                <a:gd name="T33" fmla="*/ 34 h 567"/>
                <a:gd name="T34" fmla="*/ 157 w 1143"/>
                <a:gd name="T35" fmla="*/ 59 h 567"/>
                <a:gd name="T36" fmla="*/ 209 w 1143"/>
                <a:gd name="T37" fmla="*/ 91 h 567"/>
                <a:gd name="T38" fmla="*/ 261 w 1143"/>
                <a:gd name="T39" fmla="*/ 123 h 567"/>
                <a:gd name="T40" fmla="*/ 321 w 1143"/>
                <a:gd name="T41" fmla="*/ 160 h 567"/>
                <a:gd name="T42" fmla="*/ 379 w 1143"/>
                <a:gd name="T43" fmla="*/ 200 h 567"/>
                <a:gd name="T44" fmla="*/ 438 w 1143"/>
                <a:gd name="T45" fmla="*/ 239 h 567"/>
                <a:gd name="T46" fmla="*/ 503 w 1143"/>
                <a:gd name="T47" fmla="*/ 286 h 567"/>
                <a:gd name="T48" fmla="*/ 562 w 1143"/>
                <a:gd name="T49" fmla="*/ 324 h 567"/>
                <a:gd name="T50" fmla="*/ 621 w 1143"/>
                <a:gd name="T51" fmla="*/ 362 h 567"/>
                <a:gd name="T52" fmla="*/ 672 w 1143"/>
                <a:gd name="T53" fmla="*/ 393 h 567"/>
                <a:gd name="T54" fmla="*/ 735 w 1143"/>
                <a:gd name="T55" fmla="*/ 431 h 567"/>
                <a:gd name="T56" fmla="*/ 779 w 1143"/>
                <a:gd name="T57" fmla="*/ 455 h 567"/>
                <a:gd name="T58" fmla="*/ 825 w 1143"/>
                <a:gd name="T59" fmla="*/ 480 h 567"/>
                <a:gd name="T60" fmla="*/ 868 w 1143"/>
                <a:gd name="T61" fmla="*/ 506 h 567"/>
                <a:gd name="T62" fmla="*/ 907 w 1143"/>
                <a:gd name="T63" fmla="*/ 523 h 567"/>
                <a:gd name="T64" fmla="*/ 938 w 1143"/>
                <a:gd name="T65" fmla="*/ 535 h 567"/>
                <a:gd name="T66" fmla="*/ 969 w 1143"/>
                <a:gd name="T67" fmla="*/ 545 h 567"/>
                <a:gd name="T68" fmla="*/ 999 w 1143"/>
                <a:gd name="T69" fmla="*/ 556 h 567"/>
                <a:gd name="T70" fmla="*/ 1023 w 1143"/>
                <a:gd name="T71" fmla="*/ 560 h 567"/>
                <a:gd name="T72" fmla="*/ 1047 w 1143"/>
                <a:gd name="T73" fmla="*/ 564 h 567"/>
                <a:gd name="T74" fmla="*/ 1064 w 1143"/>
                <a:gd name="T75" fmla="*/ 562 h 567"/>
                <a:gd name="T76" fmla="*/ 1088 w 1143"/>
                <a:gd name="T77" fmla="*/ 566 h 567"/>
                <a:gd name="T78" fmla="*/ 1106 w 1143"/>
                <a:gd name="T79" fmla="*/ 562 h 567"/>
                <a:gd name="T80" fmla="*/ 1117 w 1143"/>
                <a:gd name="T81" fmla="*/ 552 h 567"/>
                <a:gd name="T82" fmla="*/ 1133 w 1143"/>
                <a:gd name="T83" fmla="*/ 549 h 567"/>
                <a:gd name="T84" fmla="*/ 1142 w 1143"/>
                <a:gd name="T85" fmla="*/ 539 h 56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143" h="567">
                  <a:moveTo>
                    <a:pt x="323" y="563"/>
                  </a:moveTo>
                  <a:lnTo>
                    <a:pt x="282" y="504"/>
                  </a:lnTo>
                  <a:lnTo>
                    <a:pt x="238" y="440"/>
                  </a:lnTo>
                  <a:lnTo>
                    <a:pt x="198" y="380"/>
                  </a:lnTo>
                  <a:lnTo>
                    <a:pt x="161" y="320"/>
                  </a:lnTo>
                  <a:lnTo>
                    <a:pt x="121" y="263"/>
                  </a:lnTo>
                  <a:lnTo>
                    <a:pt x="90" y="210"/>
                  </a:lnTo>
                  <a:lnTo>
                    <a:pt x="58" y="158"/>
                  </a:lnTo>
                  <a:lnTo>
                    <a:pt x="33" y="114"/>
                  </a:lnTo>
                  <a:lnTo>
                    <a:pt x="15" y="77"/>
                  </a:lnTo>
                  <a:lnTo>
                    <a:pt x="3" y="45"/>
                  </a:lnTo>
                  <a:lnTo>
                    <a:pt x="0" y="21"/>
                  </a:lnTo>
                  <a:lnTo>
                    <a:pt x="11" y="10"/>
                  </a:lnTo>
                  <a:lnTo>
                    <a:pt x="20" y="0"/>
                  </a:lnTo>
                  <a:lnTo>
                    <a:pt x="44" y="4"/>
                  </a:lnTo>
                  <a:lnTo>
                    <a:pt x="75" y="16"/>
                  </a:lnTo>
                  <a:lnTo>
                    <a:pt x="113" y="34"/>
                  </a:lnTo>
                  <a:lnTo>
                    <a:pt x="157" y="59"/>
                  </a:lnTo>
                  <a:lnTo>
                    <a:pt x="209" y="91"/>
                  </a:lnTo>
                  <a:lnTo>
                    <a:pt x="261" y="123"/>
                  </a:lnTo>
                  <a:lnTo>
                    <a:pt x="321" y="160"/>
                  </a:lnTo>
                  <a:lnTo>
                    <a:pt x="379" y="200"/>
                  </a:lnTo>
                  <a:lnTo>
                    <a:pt x="438" y="239"/>
                  </a:lnTo>
                  <a:lnTo>
                    <a:pt x="503" y="286"/>
                  </a:lnTo>
                  <a:lnTo>
                    <a:pt x="562" y="324"/>
                  </a:lnTo>
                  <a:lnTo>
                    <a:pt x="621" y="362"/>
                  </a:lnTo>
                  <a:lnTo>
                    <a:pt x="672" y="393"/>
                  </a:lnTo>
                  <a:lnTo>
                    <a:pt x="735" y="431"/>
                  </a:lnTo>
                  <a:lnTo>
                    <a:pt x="779" y="455"/>
                  </a:lnTo>
                  <a:lnTo>
                    <a:pt x="825" y="480"/>
                  </a:lnTo>
                  <a:lnTo>
                    <a:pt x="868" y="506"/>
                  </a:lnTo>
                  <a:lnTo>
                    <a:pt x="907" y="523"/>
                  </a:lnTo>
                  <a:lnTo>
                    <a:pt x="938" y="535"/>
                  </a:lnTo>
                  <a:lnTo>
                    <a:pt x="969" y="545"/>
                  </a:lnTo>
                  <a:lnTo>
                    <a:pt x="999" y="556"/>
                  </a:lnTo>
                  <a:lnTo>
                    <a:pt x="1023" y="560"/>
                  </a:lnTo>
                  <a:lnTo>
                    <a:pt x="1047" y="564"/>
                  </a:lnTo>
                  <a:lnTo>
                    <a:pt x="1064" y="562"/>
                  </a:lnTo>
                  <a:lnTo>
                    <a:pt x="1088" y="566"/>
                  </a:lnTo>
                  <a:lnTo>
                    <a:pt x="1106" y="562"/>
                  </a:lnTo>
                  <a:lnTo>
                    <a:pt x="1117" y="552"/>
                  </a:lnTo>
                  <a:lnTo>
                    <a:pt x="1133" y="549"/>
                  </a:lnTo>
                  <a:lnTo>
                    <a:pt x="1142" y="5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13" name="Group 27"/>
          <p:cNvGrpSpPr>
            <a:grpSpLocks/>
          </p:cNvGrpSpPr>
          <p:nvPr/>
        </p:nvGrpSpPr>
        <p:grpSpPr bwMode="auto">
          <a:xfrm>
            <a:off x="5197475" y="2119313"/>
            <a:ext cx="2963863" cy="3003550"/>
            <a:chOff x="3274" y="1335"/>
            <a:chExt cx="1867" cy="1892"/>
          </a:xfrm>
        </p:grpSpPr>
        <p:sp>
          <p:nvSpPr>
            <p:cNvPr id="8219" name="Line 28"/>
            <p:cNvSpPr>
              <a:spLocks noChangeShapeType="1"/>
            </p:cNvSpPr>
            <p:nvPr/>
          </p:nvSpPr>
          <p:spPr bwMode="auto">
            <a:xfrm flipV="1">
              <a:off x="3274" y="1338"/>
              <a:ext cx="1867" cy="18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Freeform 29"/>
            <p:cNvSpPr>
              <a:spLocks/>
            </p:cNvSpPr>
            <p:nvPr/>
          </p:nvSpPr>
          <p:spPr bwMode="auto">
            <a:xfrm>
              <a:off x="3275" y="2487"/>
              <a:ext cx="358" cy="734"/>
            </a:xfrm>
            <a:custGeom>
              <a:avLst/>
              <a:gdLst>
                <a:gd name="T0" fmla="*/ 0 w 358"/>
                <a:gd name="T1" fmla="*/ 733 h 734"/>
                <a:gd name="T2" fmla="*/ 30 w 358"/>
                <a:gd name="T3" fmla="*/ 703 h 734"/>
                <a:gd name="T4" fmla="*/ 58 w 358"/>
                <a:gd name="T5" fmla="*/ 669 h 734"/>
                <a:gd name="T6" fmla="*/ 89 w 358"/>
                <a:gd name="T7" fmla="*/ 638 h 734"/>
                <a:gd name="T8" fmla="*/ 115 w 358"/>
                <a:gd name="T9" fmla="*/ 603 h 734"/>
                <a:gd name="T10" fmla="*/ 139 w 358"/>
                <a:gd name="T11" fmla="*/ 567 h 734"/>
                <a:gd name="T12" fmla="*/ 165 w 358"/>
                <a:gd name="T13" fmla="*/ 532 h 734"/>
                <a:gd name="T14" fmla="*/ 190 w 358"/>
                <a:gd name="T15" fmla="*/ 496 h 734"/>
                <a:gd name="T16" fmla="*/ 214 w 358"/>
                <a:gd name="T17" fmla="*/ 457 h 734"/>
                <a:gd name="T18" fmla="*/ 234 w 358"/>
                <a:gd name="T19" fmla="*/ 418 h 734"/>
                <a:gd name="T20" fmla="*/ 261 w 358"/>
                <a:gd name="T21" fmla="*/ 371 h 734"/>
                <a:gd name="T22" fmla="*/ 281 w 358"/>
                <a:gd name="T23" fmla="*/ 330 h 734"/>
                <a:gd name="T24" fmla="*/ 298 w 358"/>
                <a:gd name="T25" fmla="*/ 287 h 734"/>
                <a:gd name="T26" fmla="*/ 310 w 358"/>
                <a:gd name="T27" fmla="*/ 242 h 734"/>
                <a:gd name="T28" fmla="*/ 322 w 358"/>
                <a:gd name="T29" fmla="*/ 196 h 734"/>
                <a:gd name="T30" fmla="*/ 336 w 358"/>
                <a:gd name="T31" fmla="*/ 151 h 734"/>
                <a:gd name="T32" fmla="*/ 342 w 358"/>
                <a:gd name="T33" fmla="*/ 100 h 734"/>
                <a:gd name="T34" fmla="*/ 351 w 358"/>
                <a:gd name="T35" fmla="*/ 51 h 734"/>
                <a:gd name="T36" fmla="*/ 357 w 358"/>
                <a:gd name="T37" fmla="*/ 0 h 73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58" h="734">
                  <a:moveTo>
                    <a:pt x="0" y="733"/>
                  </a:moveTo>
                  <a:lnTo>
                    <a:pt x="30" y="703"/>
                  </a:lnTo>
                  <a:lnTo>
                    <a:pt x="58" y="669"/>
                  </a:lnTo>
                  <a:lnTo>
                    <a:pt x="89" y="638"/>
                  </a:lnTo>
                  <a:lnTo>
                    <a:pt x="115" y="603"/>
                  </a:lnTo>
                  <a:lnTo>
                    <a:pt x="139" y="567"/>
                  </a:lnTo>
                  <a:lnTo>
                    <a:pt x="165" y="532"/>
                  </a:lnTo>
                  <a:lnTo>
                    <a:pt x="190" y="496"/>
                  </a:lnTo>
                  <a:lnTo>
                    <a:pt x="214" y="457"/>
                  </a:lnTo>
                  <a:lnTo>
                    <a:pt x="234" y="418"/>
                  </a:lnTo>
                  <a:lnTo>
                    <a:pt x="261" y="371"/>
                  </a:lnTo>
                  <a:lnTo>
                    <a:pt x="281" y="330"/>
                  </a:lnTo>
                  <a:lnTo>
                    <a:pt x="298" y="287"/>
                  </a:lnTo>
                  <a:lnTo>
                    <a:pt x="310" y="242"/>
                  </a:lnTo>
                  <a:lnTo>
                    <a:pt x="322" y="196"/>
                  </a:lnTo>
                  <a:lnTo>
                    <a:pt x="336" y="151"/>
                  </a:lnTo>
                  <a:lnTo>
                    <a:pt x="342" y="100"/>
                  </a:lnTo>
                  <a:lnTo>
                    <a:pt x="351" y="51"/>
                  </a:lnTo>
                  <a:lnTo>
                    <a:pt x="35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Freeform 30"/>
            <p:cNvSpPr>
              <a:spLocks/>
            </p:cNvSpPr>
            <p:nvPr/>
          </p:nvSpPr>
          <p:spPr bwMode="auto">
            <a:xfrm>
              <a:off x="3632" y="1335"/>
              <a:ext cx="1506" cy="1153"/>
            </a:xfrm>
            <a:custGeom>
              <a:avLst/>
              <a:gdLst>
                <a:gd name="T0" fmla="*/ 0 w 1506"/>
                <a:gd name="T1" fmla="*/ 1152 h 1153"/>
                <a:gd name="T2" fmla="*/ 7 w 1506"/>
                <a:gd name="T3" fmla="*/ 1100 h 1153"/>
                <a:gd name="T4" fmla="*/ 8 w 1506"/>
                <a:gd name="T5" fmla="*/ 1046 h 1153"/>
                <a:gd name="T6" fmla="*/ 15 w 1506"/>
                <a:gd name="T7" fmla="*/ 993 h 1153"/>
                <a:gd name="T8" fmla="*/ 21 w 1506"/>
                <a:gd name="T9" fmla="*/ 942 h 1153"/>
                <a:gd name="T10" fmla="*/ 27 w 1506"/>
                <a:gd name="T11" fmla="*/ 891 h 1153"/>
                <a:gd name="T12" fmla="*/ 36 w 1506"/>
                <a:gd name="T13" fmla="*/ 842 h 1153"/>
                <a:gd name="T14" fmla="*/ 46 w 1506"/>
                <a:gd name="T15" fmla="*/ 792 h 1153"/>
                <a:gd name="T16" fmla="*/ 59 w 1506"/>
                <a:gd name="T17" fmla="*/ 747 h 1153"/>
                <a:gd name="T18" fmla="*/ 76 w 1506"/>
                <a:gd name="T19" fmla="*/ 703 h 1153"/>
                <a:gd name="T20" fmla="*/ 96 w 1506"/>
                <a:gd name="T21" fmla="*/ 664 h 1153"/>
                <a:gd name="T22" fmla="*/ 119 w 1506"/>
                <a:gd name="T23" fmla="*/ 627 h 1153"/>
                <a:gd name="T24" fmla="*/ 150 w 1506"/>
                <a:gd name="T25" fmla="*/ 597 h 1153"/>
                <a:gd name="T26" fmla="*/ 181 w 1506"/>
                <a:gd name="T27" fmla="*/ 566 h 1153"/>
                <a:gd name="T28" fmla="*/ 218 w 1506"/>
                <a:gd name="T29" fmla="*/ 541 h 1153"/>
                <a:gd name="T30" fmla="*/ 260 w 1506"/>
                <a:gd name="T31" fmla="*/ 517 h 1153"/>
                <a:gd name="T32" fmla="*/ 305 w 1506"/>
                <a:gd name="T33" fmla="*/ 499 h 1153"/>
                <a:gd name="T34" fmla="*/ 353 w 1506"/>
                <a:gd name="T35" fmla="*/ 481 h 1153"/>
                <a:gd name="T36" fmla="*/ 407 w 1506"/>
                <a:gd name="T37" fmla="*/ 467 h 1153"/>
                <a:gd name="T38" fmla="*/ 458 w 1506"/>
                <a:gd name="T39" fmla="*/ 454 h 1153"/>
                <a:gd name="T40" fmla="*/ 515 w 1506"/>
                <a:gd name="T41" fmla="*/ 443 h 1153"/>
                <a:gd name="T42" fmla="*/ 570 w 1506"/>
                <a:gd name="T43" fmla="*/ 433 h 1153"/>
                <a:gd name="T44" fmla="*/ 625 w 1506"/>
                <a:gd name="T45" fmla="*/ 422 h 1153"/>
                <a:gd name="T46" fmla="*/ 685 w 1506"/>
                <a:gd name="T47" fmla="*/ 415 h 1153"/>
                <a:gd name="T48" fmla="*/ 740 w 1506"/>
                <a:gd name="T49" fmla="*/ 403 h 1153"/>
                <a:gd name="T50" fmla="*/ 795 w 1506"/>
                <a:gd name="T51" fmla="*/ 393 h 1153"/>
                <a:gd name="T52" fmla="*/ 849 w 1506"/>
                <a:gd name="T53" fmla="*/ 378 h 1153"/>
                <a:gd name="T54" fmla="*/ 910 w 1506"/>
                <a:gd name="T55" fmla="*/ 360 h 1153"/>
                <a:gd name="T56" fmla="*/ 961 w 1506"/>
                <a:gd name="T57" fmla="*/ 343 h 1153"/>
                <a:gd name="T58" fmla="*/ 1008 w 1506"/>
                <a:gd name="T59" fmla="*/ 327 h 1153"/>
                <a:gd name="T60" fmla="*/ 1057 w 1506"/>
                <a:gd name="T61" fmla="*/ 310 h 1153"/>
                <a:gd name="T62" fmla="*/ 1102 w 1506"/>
                <a:gd name="T63" fmla="*/ 291 h 1153"/>
                <a:gd name="T64" fmla="*/ 1143 w 1506"/>
                <a:gd name="T65" fmla="*/ 269 h 1153"/>
                <a:gd name="T66" fmla="*/ 1185 w 1506"/>
                <a:gd name="T67" fmla="*/ 246 h 1153"/>
                <a:gd name="T68" fmla="*/ 1227 w 1506"/>
                <a:gd name="T69" fmla="*/ 223 h 1153"/>
                <a:gd name="T70" fmla="*/ 1265 w 1506"/>
                <a:gd name="T71" fmla="*/ 198 h 1153"/>
                <a:gd name="T72" fmla="*/ 1302 w 1506"/>
                <a:gd name="T73" fmla="*/ 172 h 1153"/>
                <a:gd name="T74" fmla="*/ 1338 w 1506"/>
                <a:gd name="T75" fmla="*/ 144 h 1153"/>
                <a:gd name="T76" fmla="*/ 1374 w 1506"/>
                <a:gd name="T77" fmla="*/ 119 h 1153"/>
                <a:gd name="T78" fmla="*/ 1411 w 1506"/>
                <a:gd name="T79" fmla="*/ 90 h 1153"/>
                <a:gd name="T80" fmla="*/ 1441 w 1506"/>
                <a:gd name="T81" fmla="*/ 59 h 1153"/>
                <a:gd name="T82" fmla="*/ 1475 w 1506"/>
                <a:gd name="T83" fmla="*/ 31 h 1153"/>
                <a:gd name="T84" fmla="*/ 1505 w 1506"/>
                <a:gd name="T85" fmla="*/ 0 h 115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506" h="1153">
                  <a:moveTo>
                    <a:pt x="0" y="1152"/>
                  </a:moveTo>
                  <a:lnTo>
                    <a:pt x="7" y="1100"/>
                  </a:lnTo>
                  <a:lnTo>
                    <a:pt x="8" y="1046"/>
                  </a:lnTo>
                  <a:lnTo>
                    <a:pt x="15" y="993"/>
                  </a:lnTo>
                  <a:lnTo>
                    <a:pt x="21" y="942"/>
                  </a:lnTo>
                  <a:lnTo>
                    <a:pt x="27" y="891"/>
                  </a:lnTo>
                  <a:lnTo>
                    <a:pt x="36" y="842"/>
                  </a:lnTo>
                  <a:lnTo>
                    <a:pt x="46" y="792"/>
                  </a:lnTo>
                  <a:lnTo>
                    <a:pt x="59" y="747"/>
                  </a:lnTo>
                  <a:lnTo>
                    <a:pt x="76" y="703"/>
                  </a:lnTo>
                  <a:lnTo>
                    <a:pt x="96" y="664"/>
                  </a:lnTo>
                  <a:lnTo>
                    <a:pt x="119" y="627"/>
                  </a:lnTo>
                  <a:lnTo>
                    <a:pt x="150" y="597"/>
                  </a:lnTo>
                  <a:lnTo>
                    <a:pt x="181" y="566"/>
                  </a:lnTo>
                  <a:lnTo>
                    <a:pt x="218" y="541"/>
                  </a:lnTo>
                  <a:lnTo>
                    <a:pt x="260" y="517"/>
                  </a:lnTo>
                  <a:lnTo>
                    <a:pt x="305" y="499"/>
                  </a:lnTo>
                  <a:lnTo>
                    <a:pt x="353" y="481"/>
                  </a:lnTo>
                  <a:lnTo>
                    <a:pt x="407" y="467"/>
                  </a:lnTo>
                  <a:lnTo>
                    <a:pt x="458" y="454"/>
                  </a:lnTo>
                  <a:lnTo>
                    <a:pt x="515" y="443"/>
                  </a:lnTo>
                  <a:lnTo>
                    <a:pt x="570" y="433"/>
                  </a:lnTo>
                  <a:lnTo>
                    <a:pt x="625" y="422"/>
                  </a:lnTo>
                  <a:lnTo>
                    <a:pt x="685" y="415"/>
                  </a:lnTo>
                  <a:lnTo>
                    <a:pt x="740" y="403"/>
                  </a:lnTo>
                  <a:lnTo>
                    <a:pt x="795" y="393"/>
                  </a:lnTo>
                  <a:lnTo>
                    <a:pt x="849" y="378"/>
                  </a:lnTo>
                  <a:lnTo>
                    <a:pt x="910" y="360"/>
                  </a:lnTo>
                  <a:lnTo>
                    <a:pt x="961" y="343"/>
                  </a:lnTo>
                  <a:lnTo>
                    <a:pt x="1008" y="327"/>
                  </a:lnTo>
                  <a:lnTo>
                    <a:pt x="1057" y="310"/>
                  </a:lnTo>
                  <a:lnTo>
                    <a:pt x="1102" y="291"/>
                  </a:lnTo>
                  <a:lnTo>
                    <a:pt x="1143" y="269"/>
                  </a:lnTo>
                  <a:lnTo>
                    <a:pt x="1185" y="246"/>
                  </a:lnTo>
                  <a:lnTo>
                    <a:pt x="1227" y="223"/>
                  </a:lnTo>
                  <a:lnTo>
                    <a:pt x="1265" y="198"/>
                  </a:lnTo>
                  <a:lnTo>
                    <a:pt x="1302" y="172"/>
                  </a:lnTo>
                  <a:lnTo>
                    <a:pt x="1338" y="144"/>
                  </a:lnTo>
                  <a:lnTo>
                    <a:pt x="1374" y="119"/>
                  </a:lnTo>
                  <a:lnTo>
                    <a:pt x="1411" y="90"/>
                  </a:lnTo>
                  <a:lnTo>
                    <a:pt x="1441" y="59"/>
                  </a:lnTo>
                  <a:lnTo>
                    <a:pt x="1475" y="31"/>
                  </a:lnTo>
                  <a:lnTo>
                    <a:pt x="150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4" name="Rectangle 31"/>
          <p:cNvSpPr>
            <a:spLocks noChangeArrowheads="1"/>
          </p:cNvSpPr>
          <p:nvPr/>
        </p:nvSpPr>
        <p:spPr bwMode="auto">
          <a:xfrm>
            <a:off x="1641475" y="174625"/>
            <a:ext cx="70945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AFD00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itchFamily="18" charset="0"/>
              </a:rPr>
              <a:t>Tankio funkcija heteroskedaškumo atveju </a:t>
            </a:r>
            <a:endParaRPr lang="en-US" altLang="en-US" sz="4400">
              <a:latin typeface="Times New Roman" pitchFamily="18" charset="0"/>
            </a:endParaRPr>
          </a:p>
        </p:txBody>
      </p:sp>
      <p:sp>
        <p:nvSpPr>
          <p:cNvPr id="8215" name="Rectangle 32"/>
          <p:cNvSpPr>
            <a:spLocks noChangeArrowheads="1"/>
          </p:cNvSpPr>
          <p:nvPr/>
        </p:nvSpPr>
        <p:spPr bwMode="auto">
          <a:xfrm>
            <a:off x="7812088" y="5949950"/>
            <a:ext cx="1028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lt-LT" altLang="en-US" sz="2000">
                <a:latin typeface="Times New Roman" pitchFamily="18" charset="0"/>
              </a:rPr>
              <a:t>pajamos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8216" name="Rectangle 33"/>
          <p:cNvSpPr>
            <a:spLocks noChangeArrowheads="1"/>
          </p:cNvSpPr>
          <p:nvPr/>
        </p:nvSpPr>
        <p:spPr bwMode="auto">
          <a:xfrm>
            <a:off x="6937375" y="4473575"/>
            <a:ext cx="169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Pasiturintys </a:t>
            </a:r>
          </a:p>
        </p:txBody>
      </p:sp>
      <p:sp>
        <p:nvSpPr>
          <p:cNvPr id="8217" name="Rectangle 34"/>
          <p:cNvSpPr>
            <a:spLocks noChangeArrowheads="1"/>
          </p:cNvSpPr>
          <p:nvPr/>
        </p:nvSpPr>
        <p:spPr bwMode="auto">
          <a:xfrm>
            <a:off x="1854200" y="5214938"/>
            <a:ext cx="203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lt-LT" altLang="en-US" sz="2400">
                <a:latin typeface="Times New Roman" pitchFamily="18" charset="0"/>
              </a:rPr>
              <a:t>Nepasiturintys</a:t>
            </a:r>
            <a:r>
              <a:rPr lang="en-US" alt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8218" name="Line 35"/>
          <p:cNvSpPr>
            <a:spLocks noChangeShapeType="1"/>
          </p:cNvSpPr>
          <p:nvPr/>
        </p:nvSpPr>
        <p:spPr bwMode="auto">
          <a:xfrm flipV="1">
            <a:off x="5427663" y="2166938"/>
            <a:ext cx="3644900" cy="3638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Heteroskedastiškumo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priežastys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Ekonominių reiškinių prigimtis </a:t>
            </a:r>
            <a:endParaRPr lang="lt-LT" altLang="en-US" smtClean="0"/>
          </a:p>
          <a:p>
            <a:pPr eaLnBrk="1" hangingPunct="1"/>
            <a:r>
              <a:rPr lang="lt-LT" altLang="en-US" smtClean="0"/>
              <a:t>Duomenų išskirtys </a:t>
            </a:r>
          </a:p>
          <a:p>
            <a:pPr eaLnBrk="1" hangingPunct="1"/>
            <a:r>
              <a:rPr lang="lt-LT" altLang="en-US" smtClean="0"/>
              <a:t>Neteisingai parinkta matematinė regresijos lygtis</a:t>
            </a:r>
          </a:p>
          <a:p>
            <a:pPr eaLnBrk="1" hangingPunct="1"/>
            <a:r>
              <a:rPr lang="lt-LT" altLang="en-US" smtClean="0"/>
              <a:t>Praleisti veiksniai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0450" y="474663"/>
            <a:ext cx="6888163" cy="800100"/>
          </a:xfrm>
          <a:extLst>
            <a:ext uri="{909E8E84-426E-40DD-AFC4-6F175D3DCCD1}">
              <a14:hiddenFill xmlns:a14="http://schemas.microsoft.com/office/drawing/2010/main">
                <a:solidFill>
                  <a:srgbClr val="FAFD00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eaLnBrk="1" hangingPunct="1"/>
            <a:r>
              <a:rPr lang="lt-LT" altLang="en-US" smtClean="0"/>
              <a:t>Kas gerai ir kas blogai</a:t>
            </a:r>
            <a:r>
              <a:rPr lang="en-US" altLang="en-US" smtClean="0"/>
              <a:t>?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808163"/>
            <a:ext cx="8464550" cy="43338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lt-LT" altLang="en-US" sz="3300" smtClean="0"/>
              <a:t>Gerai : įverčiai nepaslinkti ir tiesiniai</a:t>
            </a:r>
          </a:p>
          <a:p>
            <a:pPr eaLnBrk="1" hangingPunct="1"/>
            <a:r>
              <a:rPr lang="lt-LT" altLang="en-US" sz="3300" smtClean="0"/>
              <a:t>Blogai: įverčiai yra neefektyvūs</a:t>
            </a:r>
            <a:endParaRPr lang="en-US" altLang="en-US" sz="3300" smtClean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0450" y="474663"/>
            <a:ext cx="6888163" cy="800100"/>
          </a:xfrm>
          <a:extLst>
            <a:ext uri="{909E8E84-426E-40DD-AFC4-6F175D3DCCD1}">
              <a14:hiddenFill xmlns:a14="http://schemas.microsoft.com/office/drawing/2010/main">
                <a:solidFill>
                  <a:srgbClr val="FAFD00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Kodėl blogai?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808163"/>
            <a:ext cx="8464550" cy="43338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3300" smtClean="0"/>
              <a:t>Neteisingai skaičiuojamos įverčių standartinės paklaidos </a:t>
            </a:r>
            <a:br>
              <a:rPr lang="en-US" altLang="en-US" sz="3300" smtClean="0"/>
            </a:br>
            <a:endParaRPr lang="en-US" altLang="en-US" sz="1000" smtClean="0"/>
          </a:p>
          <a:p>
            <a:pPr eaLnBrk="1" hangingPunct="1"/>
            <a:r>
              <a:rPr lang="en-US" altLang="en-US" sz="3300" smtClean="0"/>
              <a:t>Testo statistikos ir intervaliniai įverčiai skaičiuo</a:t>
            </a:r>
            <a:r>
              <a:rPr lang="lt-LT" altLang="en-US" sz="3300" smtClean="0"/>
              <a:t>j</a:t>
            </a:r>
            <a:r>
              <a:rPr lang="en-US" altLang="en-US" sz="3300" smtClean="0"/>
              <a:t>ami taip pat neteisingai 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1264</TotalTime>
  <Words>1343</Words>
  <Application>Microsoft Office PowerPoint</Application>
  <PresentationFormat>On-screen Show (4:3)</PresentationFormat>
  <Paragraphs>554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Eclipse</vt:lpstr>
      <vt:lpstr>Equation</vt:lpstr>
      <vt:lpstr>Heteroskedastiškumo problema </vt:lpstr>
      <vt:lpstr>Heteroskedastiškumo problema</vt:lpstr>
      <vt:lpstr>PowerPoint Presentation</vt:lpstr>
      <vt:lpstr>PowerPoint Presentation</vt:lpstr>
      <vt:lpstr>PowerPoint Presentation</vt:lpstr>
      <vt:lpstr>PowerPoint Presentation</vt:lpstr>
      <vt:lpstr>Heteroskedastiškumo priežastys </vt:lpstr>
      <vt:lpstr>Kas gerai ir kas blogai?</vt:lpstr>
      <vt:lpstr>Kodėl blogai?</vt:lpstr>
      <vt:lpstr>PowerPoint Presentation</vt:lpstr>
      <vt:lpstr>Heteroskedastiškumo diagnostika </vt:lpstr>
      <vt:lpstr>Grafinis metodas</vt:lpstr>
      <vt:lpstr>Grafinis metodas</vt:lpstr>
      <vt:lpstr>Heteroskedastiškumo diagnostika Park testas </vt:lpstr>
      <vt:lpstr>Park - testas</vt:lpstr>
      <vt:lpstr>Park -  testas. PVZ studentų ūgiai </vt:lpstr>
      <vt:lpstr>Heteroskedastiškumo diagnostika  Goldfield - Quandt testas</vt:lpstr>
      <vt:lpstr>Goldfield - Quandt testas</vt:lpstr>
      <vt:lpstr>Goldfield - Quandt testas</vt:lpstr>
      <vt:lpstr> </vt:lpstr>
      <vt:lpstr>Goldfield - Quandt testas </vt:lpstr>
      <vt:lpstr>Goldfield - Quandt testas</vt:lpstr>
      <vt:lpstr>Glesjer testas</vt:lpstr>
      <vt:lpstr>White testas</vt:lpstr>
      <vt:lpstr>White testas</vt:lpstr>
      <vt:lpstr>3. Heteroskedastiškumo problemos sprendimo būdai </vt:lpstr>
      <vt:lpstr>Apibendrintas (svertinis) MKM </vt:lpstr>
      <vt:lpstr>Apibendrintas (svertinis) MKM </vt:lpstr>
      <vt:lpstr>Apibendrintas (svertinis) MKM </vt:lpstr>
      <vt:lpstr>Heteroskedastiškumo problemos sprendimo būdai: Pvz. PVM </vt:lpstr>
      <vt:lpstr>PVZ. Park testas</vt:lpstr>
      <vt:lpstr>PowerPoint Presentation</vt:lpstr>
      <vt:lpstr>Park -  testas Pvz. PVM</vt:lpstr>
      <vt:lpstr>Logaritminė transformacija Priklausomas kintamasis –ln(PVM)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Heteroskedastiškumo problema</dc:title>
  <dc:creator>Projektas</dc:creator>
  <cp:lastModifiedBy>Projektas</cp:lastModifiedBy>
  <cp:revision>63</cp:revision>
  <dcterms:created xsi:type="dcterms:W3CDTF">1996-09-30T18:28:10Z</dcterms:created>
  <dcterms:modified xsi:type="dcterms:W3CDTF">2018-04-23T13:31:55Z</dcterms:modified>
</cp:coreProperties>
</file>