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257" r:id="rId3"/>
    <p:sldId id="293" r:id="rId4"/>
    <p:sldId id="311" r:id="rId5"/>
    <p:sldId id="309" r:id="rId6"/>
    <p:sldId id="310" r:id="rId7"/>
    <p:sldId id="259" r:id="rId8"/>
    <p:sldId id="261" r:id="rId9"/>
    <p:sldId id="307" r:id="rId10"/>
    <p:sldId id="294" r:id="rId11"/>
    <p:sldId id="268" r:id="rId12"/>
    <p:sldId id="300" r:id="rId13"/>
    <p:sldId id="299" r:id="rId14"/>
    <p:sldId id="306" r:id="rId15"/>
    <p:sldId id="296" r:id="rId16"/>
    <p:sldId id="301" r:id="rId17"/>
    <p:sldId id="302" r:id="rId18"/>
    <p:sldId id="303" r:id="rId19"/>
    <p:sldId id="290" r:id="rId20"/>
    <p:sldId id="276" r:id="rId21"/>
    <p:sldId id="263" r:id="rId22"/>
    <p:sldId id="260" r:id="rId23"/>
    <p:sldId id="262" r:id="rId24"/>
    <p:sldId id="264" r:id="rId25"/>
    <p:sldId id="265" r:id="rId26"/>
    <p:sldId id="266" r:id="rId27"/>
    <p:sldId id="267" r:id="rId28"/>
    <p:sldId id="305" r:id="rId29"/>
    <p:sldId id="288" r:id="rId30"/>
    <p:sldId id="289" r:id="rId31"/>
    <p:sldId id="270" r:id="rId32"/>
    <p:sldId id="273" r:id="rId33"/>
    <p:sldId id="272" r:id="rId34"/>
    <p:sldId id="274" r:id="rId35"/>
    <p:sldId id="275" r:id="rId36"/>
    <p:sldId id="278" r:id="rId37"/>
    <p:sldId id="277" r:id="rId38"/>
    <p:sldId id="279" r:id="rId39"/>
    <p:sldId id="282" r:id="rId40"/>
    <p:sldId id="283" r:id="rId41"/>
    <p:sldId id="281" r:id="rId42"/>
    <p:sldId id="286" r:id="rId43"/>
  </p:sldIdLst>
  <p:sldSz cx="9144000" cy="6858000" type="screen4x3"/>
  <p:notesSz cx="6858000" cy="9144000"/>
  <p:defaultTextStyle>
    <a:defPPr>
      <a:defRPr lang="en-US"/>
    </a:defPPr>
    <a:lvl1pPr algn="l" rtl="0" fontAlgn="base">
      <a:spcBef>
        <a:spcPct val="0"/>
      </a:spcBef>
      <a:spcAft>
        <a:spcPct val="0"/>
      </a:spcAft>
      <a:defRPr kern="1200" baseline="-25000">
        <a:solidFill>
          <a:schemeClr val="tx1"/>
        </a:solidFill>
        <a:latin typeface="Arial" charset="0"/>
        <a:ea typeface="+mn-ea"/>
        <a:cs typeface="+mn-cs"/>
      </a:defRPr>
    </a:lvl1pPr>
    <a:lvl2pPr marL="457200" algn="l" rtl="0" fontAlgn="base">
      <a:spcBef>
        <a:spcPct val="0"/>
      </a:spcBef>
      <a:spcAft>
        <a:spcPct val="0"/>
      </a:spcAft>
      <a:defRPr kern="1200" baseline="-25000">
        <a:solidFill>
          <a:schemeClr val="tx1"/>
        </a:solidFill>
        <a:latin typeface="Arial" charset="0"/>
        <a:ea typeface="+mn-ea"/>
        <a:cs typeface="+mn-cs"/>
      </a:defRPr>
    </a:lvl2pPr>
    <a:lvl3pPr marL="914400" algn="l" rtl="0" fontAlgn="base">
      <a:spcBef>
        <a:spcPct val="0"/>
      </a:spcBef>
      <a:spcAft>
        <a:spcPct val="0"/>
      </a:spcAft>
      <a:defRPr kern="1200" baseline="-25000">
        <a:solidFill>
          <a:schemeClr val="tx1"/>
        </a:solidFill>
        <a:latin typeface="Arial" charset="0"/>
        <a:ea typeface="+mn-ea"/>
        <a:cs typeface="+mn-cs"/>
      </a:defRPr>
    </a:lvl3pPr>
    <a:lvl4pPr marL="1371600" algn="l" rtl="0" fontAlgn="base">
      <a:spcBef>
        <a:spcPct val="0"/>
      </a:spcBef>
      <a:spcAft>
        <a:spcPct val="0"/>
      </a:spcAft>
      <a:defRPr kern="1200" baseline="-25000">
        <a:solidFill>
          <a:schemeClr val="tx1"/>
        </a:solidFill>
        <a:latin typeface="Arial" charset="0"/>
        <a:ea typeface="+mn-ea"/>
        <a:cs typeface="+mn-cs"/>
      </a:defRPr>
    </a:lvl4pPr>
    <a:lvl5pPr marL="1828800" algn="l" rtl="0" fontAlgn="base">
      <a:spcBef>
        <a:spcPct val="0"/>
      </a:spcBef>
      <a:spcAft>
        <a:spcPct val="0"/>
      </a:spcAft>
      <a:defRPr kern="1200" baseline="-25000">
        <a:solidFill>
          <a:schemeClr val="tx1"/>
        </a:solidFill>
        <a:latin typeface="Arial" charset="0"/>
        <a:ea typeface="+mn-ea"/>
        <a:cs typeface="+mn-cs"/>
      </a:defRPr>
    </a:lvl5pPr>
    <a:lvl6pPr marL="2286000" algn="l" defTabSz="914400" rtl="0" eaLnBrk="1" latinLnBrk="0" hangingPunct="1">
      <a:defRPr kern="1200" baseline="-25000">
        <a:solidFill>
          <a:schemeClr val="tx1"/>
        </a:solidFill>
        <a:latin typeface="Arial" charset="0"/>
        <a:ea typeface="+mn-ea"/>
        <a:cs typeface="+mn-cs"/>
      </a:defRPr>
    </a:lvl6pPr>
    <a:lvl7pPr marL="2743200" algn="l" defTabSz="914400" rtl="0" eaLnBrk="1" latinLnBrk="0" hangingPunct="1">
      <a:defRPr kern="1200" baseline="-25000">
        <a:solidFill>
          <a:schemeClr val="tx1"/>
        </a:solidFill>
        <a:latin typeface="Arial" charset="0"/>
        <a:ea typeface="+mn-ea"/>
        <a:cs typeface="+mn-cs"/>
      </a:defRPr>
    </a:lvl7pPr>
    <a:lvl8pPr marL="3200400" algn="l" defTabSz="914400" rtl="0" eaLnBrk="1" latinLnBrk="0" hangingPunct="1">
      <a:defRPr kern="1200" baseline="-25000">
        <a:solidFill>
          <a:schemeClr val="tx1"/>
        </a:solidFill>
        <a:latin typeface="Arial" charset="0"/>
        <a:ea typeface="+mn-ea"/>
        <a:cs typeface="+mn-cs"/>
      </a:defRPr>
    </a:lvl8pPr>
    <a:lvl9pPr marL="3657600" algn="l" defTabSz="914400" rtl="0" eaLnBrk="1" latinLnBrk="0" hangingPunct="1">
      <a:defRPr kern="1200" baseline="-25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66FF33"/>
    <a:srgbClr val="CCFF66"/>
    <a:srgbClr val="00FF00"/>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7.wmf"/><Relationship Id="rId7" Type="http://schemas.openxmlformats.org/officeDocument/2006/relationships/image" Target="../media/image30.wmf"/><Relationship Id="rId2" Type="http://schemas.openxmlformats.org/officeDocument/2006/relationships/image" Target="../media/image14.wmf"/><Relationship Id="rId1" Type="http://schemas.openxmlformats.org/officeDocument/2006/relationships/image" Target="../media/image9.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11.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7.wmf"/><Relationship Id="rId7" Type="http://schemas.openxmlformats.org/officeDocument/2006/relationships/image" Target="../media/image32.wmf"/><Relationship Id="rId2" Type="http://schemas.openxmlformats.org/officeDocument/2006/relationships/image" Target="../media/image14.wmf"/><Relationship Id="rId1" Type="http://schemas.openxmlformats.org/officeDocument/2006/relationships/image" Target="../media/image9.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1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aseline="0"/>
            </a:lvl1pPr>
          </a:lstStyle>
          <a:p>
            <a:endParaRPr lang="en-US"/>
          </a:p>
        </p:txBody>
      </p:sp>
      <p:sp>
        <p:nvSpPr>
          <p:cNvPr id="1024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lvl1pPr>
          </a:lstStyle>
          <a:p>
            <a:endParaRPr lang="en-US"/>
          </a:p>
        </p:txBody>
      </p:sp>
      <p:sp>
        <p:nvSpPr>
          <p:cNvPr id="1024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aseline="0"/>
            </a:lvl1pPr>
          </a:lstStyle>
          <a:p>
            <a:endParaRPr lang="en-US"/>
          </a:p>
        </p:txBody>
      </p:sp>
      <p:sp>
        <p:nvSpPr>
          <p:cNvPr id="1024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vl1pPr>
          </a:lstStyle>
          <a:p>
            <a:fld id="{5350C792-6A60-4C4A-BF35-33DB7686CEF8}" type="slidenum">
              <a:rPr lang="en-US"/>
              <a:pPr/>
              <a:t>‹#›</a:t>
            </a:fld>
            <a:endParaRPr lang="en-US"/>
          </a:p>
        </p:txBody>
      </p:sp>
    </p:spTree>
    <p:extLst>
      <p:ext uri="{BB962C8B-B14F-4D97-AF65-F5344CB8AC3E}">
        <p14:creationId xmlns:p14="http://schemas.microsoft.com/office/powerpoint/2010/main" val="3727712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aseline="0"/>
            </a:lvl1pPr>
          </a:lstStyle>
          <a:p>
            <a:endParaRPr lang="lt-LT"/>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lvl1pPr>
          </a:lstStyle>
          <a:p>
            <a:endParaRPr lang="lt-LT"/>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aseline="0"/>
            </a:lvl1pPr>
          </a:lstStyle>
          <a:p>
            <a:endParaRPr lang="lt-LT"/>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vl1pPr>
          </a:lstStyle>
          <a:p>
            <a:fld id="{915C41A6-41DC-4013-B6A7-3C157F47126B}" type="slidenum">
              <a:rPr lang="lt-LT"/>
              <a:pPr/>
              <a:t>‹#›</a:t>
            </a:fld>
            <a:endParaRPr lang="lt-LT"/>
          </a:p>
        </p:txBody>
      </p:sp>
    </p:spTree>
    <p:extLst>
      <p:ext uri="{BB962C8B-B14F-4D97-AF65-F5344CB8AC3E}">
        <p14:creationId xmlns:p14="http://schemas.microsoft.com/office/powerpoint/2010/main" val="8771044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FDD3EC-A8DF-4615-9945-9A84F0D8328B}" type="slidenum">
              <a:rPr lang="lt-LT"/>
              <a:pPr/>
              <a:t>1</a:t>
            </a:fld>
            <a:endParaRPr lang="lt-LT"/>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6B5974-655B-40F9-A8C6-5814B17D0FAD}" type="slidenum">
              <a:rPr lang="lt-LT"/>
              <a:pPr/>
              <a:t>11</a:t>
            </a:fld>
            <a:endParaRPr lang="lt-LT"/>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FFE9C3-7DA6-45B6-AA15-D8C1FA455707}" type="slidenum">
              <a:rPr lang="lt-LT"/>
              <a:pPr/>
              <a:t>12</a:t>
            </a:fld>
            <a:endParaRPr lang="lt-LT"/>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86B2C3-DE34-4722-851C-CD198949AA81}" type="slidenum">
              <a:rPr lang="lt-LT"/>
              <a:pPr/>
              <a:t>13</a:t>
            </a:fld>
            <a:endParaRPr lang="lt-LT"/>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5C41A6-41DC-4013-B6A7-3C157F47126B}" type="slidenum">
              <a:rPr lang="lt-LT" smtClean="0"/>
              <a:pPr/>
              <a:t>14</a:t>
            </a:fld>
            <a:endParaRPr lang="lt-L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5C41A6-41DC-4013-B6A7-3C157F47126B}" type="slidenum">
              <a:rPr lang="lt-LT" smtClean="0"/>
              <a:pPr/>
              <a:t>15</a:t>
            </a:fld>
            <a:endParaRPr lang="lt-L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5C41A6-41DC-4013-B6A7-3C157F47126B}" type="slidenum">
              <a:rPr lang="lt-LT" smtClean="0"/>
              <a:pPr/>
              <a:t>16</a:t>
            </a:fld>
            <a:endParaRPr lang="lt-L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5C41A6-41DC-4013-B6A7-3C157F47126B}" type="slidenum">
              <a:rPr lang="lt-LT" smtClean="0"/>
              <a:pPr/>
              <a:t>17</a:t>
            </a:fld>
            <a:endParaRPr lang="lt-L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5C41A6-41DC-4013-B6A7-3C157F47126B}" type="slidenum">
              <a:rPr lang="lt-LT" smtClean="0"/>
              <a:pPr/>
              <a:t>18</a:t>
            </a:fld>
            <a:endParaRPr lang="lt-L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AFA32-72EB-47DA-A601-3458D986778A}" type="slidenum">
              <a:rPr lang="lt-LT"/>
              <a:pPr/>
              <a:t>19</a:t>
            </a:fld>
            <a:endParaRPr lang="lt-LT"/>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2A899E-164B-4900-88B0-D77469D199F3}" type="slidenum">
              <a:rPr lang="lt-LT"/>
              <a:pPr/>
              <a:t>20</a:t>
            </a:fld>
            <a:endParaRPr lang="lt-LT"/>
          </a:p>
        </p:txBody>
      </p:sp>
      <p:sp>
        <p:nvSpPr>
          <p:cNvPr id="47106" name="Rectangle 2"/>
          <p:cNvSpPr>
            <a:spLocks noGrp="1" noRot="1" noChangeAspect="1" noChangeArrowheads="1" noTextEdit="1"/>
          </p:cNvSpPr>
          <p:nvPr>
            <p:ph type="sldImg"/>
          </p:nvPr>
        </p:nvSpPr>
        <p:spPr>
          <a:xfrm>
            <a:off x="1125538" y="684213"/>
            <a:ext cx="4572000" cy="3429000"/>
          </a:xfrm>
          <a:ln/>
        </p:spPr>
      </p:sp>
      <p:sp>
        <p:nvSpPr>
          <p:cNvPr id="47107" name="Rectangle 3"/>
          <p:cNvSpPr>
            <a:spLocks noGrp="1" noChangeArrowheads="1"/>
          </p:cNvSpPr>
          <p:nvPr>
            <p:ph type="body" idx="1"/>
          </p:nvPr>
        </p:nvSpPr>
        <p:spPr/>
        <p:txBody>
          <a:bodyPr/>
          <a:lstStyle/>
          <a:p>
            <a:r>
              <a:rPr lang="lt-LT" sz="1400" dirty="0"/>
              <a:t>Šis VAR modelio sudarymo etapas skirtas modelio adekvatumui tikrinti. Šiame etape yra būtina užtikrinti, kad modelio paklaidos tenkintų baltojo triukšmo savybes. Kad VAR būtų efektyvus, modelio liekanos turi būti pasiskirsčiusios pagal normalųjį skirstinį, neautokoreliuotos ir homoskedastiškos. Svarbiausia sąlyga yra kad paklaidos neautokoreliuotų, kitaip parametrų įverčiai būtų nesuderinti. </a:t>
            </a:r>
            <a:endParaRPr lang="ru-RU" sz="1400" dirty="0"/>
          </a:p>
          <a:p>
            <a:r>
              <a:rPr lang="ru-RU" sz="1400" dirty="0"/>
              <a:t>Modelio paklaidų autokoreliuotumą galima tikrinti pasitelkus specifinėmis statistikomis (pavyzdžiui, Box-Pierce ir pan.). Lagrange multiplikatoriaus testas (LM) taip pat įgalina nustatyti serijinę paklaidų koreliaciją. Žemiau lentelėje pateikiami rezultatai modelio adekvatumo vertinimo – hipotezių apie paklaidų autokoreliuotumo problemos nebuvimą bei apie paklaidų pasiskirstymą pagal normalųjį skirstinį, atmesti negalime. Taigi, daroma išvada, kad sudarytas modelis yra efektyvus</a:t>
            </a:r>
            <a:r>
              <a:rPr lang="lt-LT" sz="1400" dirty="0"/>
              <a:t> </a:t>
            </a:r>
          </a:p>
          <a:p>
            <a:endParaRPr lang="lt-LT" sz="14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5C41A6-41DC-4013-B6A7-3C157F47126B}" type="slidenum">
              <a:rPr lang="lt-LT" smtClean="0"/>
              <a:pPr/>
              <a:t>2</a:t>
            </a:fld>
            <a:endParaRPr lang="lt-L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A2DE5D-F051-4473-8B51-42A33B1A640C}" type="slidenum">
              <a:rPr lang="lt-LT"/>
              <a:pPr/>
              <a:t>21</a:t>
            </a:fld>
            <a:endParaRPr lang="lt-LT"/>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484673-3640-4E9B-BE95-4CB172C9978A}" type="slidenum">
              <a:rPr lang="lt-LT"/>
              <a:pPr/>
              <a:t>22</a:t>
            </a:fld>
            <a:endParaRPr lang="lt-LT"/>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B16834-5F21-4965-94FC-346FBCBF710E}" type="slidenum">
              <a:rPr lang="lt-LT"/>
              <a:pPr/>
              <a:t>23</a:t>
            </a:fld>
            <a:endParaRPr lang="lt-LT"/>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4973ED-6B80-4A28-83EB-15AD27B6A426}" type="slidenum">
              <a:rPr lang="lt-LT"/>
              <a:pPr/>
              <a:t>24</a:t>
            </a:fld>
            <a:endParaRPr lang="lt-LT"/>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05AFD3-1600-4BCE-ABE9-4D04FF4E5680}" type="slidenum">
              <a:rPr lang="lt-LT"/>
              <a:pPr/>
              <a:t>25</a:t>
            </a:fld>
            <a:endParaRPr lang="lt-LT"/>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F62154-8E1C-422D-A08E-54BA17A36624}" type="slidenum">
              <a:rPr lang="lt-LT"/>
              <a:pPr/>
              <a:t>26</a:t>
            </a:fld>
            <a:endParaRPr lang="lt-LT"/>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FF4B65-8C73-47AE-95EB-2621015708FE}" type="slidenum">
              <a:rPr lang="lt-LT"/>
              <a:pPr/>
              <a:t>27</a:t>
            </a:fld>
            <a:endParaRPr lang="lt-LT"/>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E10739-4746-4442-9031-1B18E91448D7}" type="slidenum">
              <a:rPr lang="lt-LT"/>
              <a:pPr/>
              <a:t>29</a:t>
            </a:fld>
            <a:endParaRPr lang="lt-LT"/>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lt-LT" sz="1400"/>
              <a:t>Kaip jau buvo minėta, viena iš VAR panaudojimo sričių yra politikos poveikio tyrimas. Reakcijų į impulsus analizės metodas (neretai dar vadinamas inovacijų apskaitos metodas) būtent ir nagrinėja VAR šiuo aspektu. Kitaip tariant, reakcijų į impulsus analizė paprastai apima sistemos reakcijos į vieno kintamojo pokytį (inovaciją) tyrimą. </a:t>
            </a:r>
          </a:p>
          <a:p>
            <a:r>
              <a:rPr lang="lt-LT" sz="1400"/>
              <a:t>Tarkime sistemos lygčių liekanos nėra vienalaikiai koreliuotos. Tuomet tam tikrų veiksnių įtakotas vienos lygties liekanos pokytis turėtų momentinį poveikį tos lygties priklausančiam kintamajam, bet neįtakotų kitų lygčių priklausančių kintamųjų. Kitame periode inovacinis šokas veiktų ir kitus sistemos kintamuosius per įtrauktas pirmojo kintamojo reikšmes ir t.t.  Reakcijų į impulsus analizė tiria šias parašytas grandinines reakcijas. </a:t>
            </a:r>
            <a:endParaRPr lang="en-US" sz="14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DD1E4C-3A17-45A9-8E58-E1ACDECC64C9}" type="slidenum">
              <a:rPr lang="lt-LT"/>
              <a:pPr/>
              <a:t>30</a:t>
            </a:fld>
            <a:endParaRPr lang="lt-LT"/>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lt-LT" sz="1400"/>
              <a:t>Kaip jau buvo minėta, viena iš VAR panaudojimo sričių yra politikos poveikio tyrimas. Reakcijų į impulsus analizės metodas (neretai dar vadinamas inovacijų apskaitos metodas) būtent ir nagrinėja VAR šiuo aspektu. Kitaip tariant, reakcijų į impulsus analizė paprastai apima sistemos reakcijos į vieno kintamojo pokytį (inovaciją) tyrimą. </a:t>
            </a:r>
          </a:p>
          <a:p>
            <a:r>
              <a:rPr lang="lt-LT" sz="1400"/>
              <a:t>Tarkime sistemos lygčių liekanos nėra vienalaikiai koreliuotos. Tuomet tam tikrų veiksnių įtakotas vienos lygties liekanos pokytis turėtų momentinį poveikį tos lygties priklausančiam kintamajam, bet neįtakotų kitų lygčių priklausančių kintamųjų. Kitame periode inovacinis šokas veiktų ir kitus sistemos kintamuosius per įtrauktas pirmojo kintamojo reikšmes ir t.t.  Reakcijų į impulsus analizė tiria šias parašytas grandinines reakcijas. </a:t>
            </a:r>
            <a:endParaRPr lang="en-US" sz="14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0907AC-AD5D-4D5A-991A-FB43029E9104}" type="slidenum">
              <a:rPr lang="lt-LT"/>
              <a:pPr/>
              <a:t>31</a:t>
            </a:fld>
            <a:endParaRPr lang="lt-LT"/>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5C41A6-41DC-4013-B6A7-3C157F47126B}" type="slidenum">
              <a:rPr lang="lt-LT" smtClean="0"/>
              <a:pPr/>
              <a:t>3</a:t>
            </a:fld>
            <a:endParaRPr lang="lt-L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BF0ACD-FB14-49D8-83FD-E2ADDA370A63}" type="slidenum">
              <a:rPr lang="lt-LT"/>
              <a:pPr/>
              <a:t>32</a:t>
            </a:fld>
            <a:endParaRPr lang="lt-LT"/>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476B73-1AE8-4C13-AF97-FED14D905293}" type="slidenum">
              <a:rPr lang="lt-LT"/>
              <a:pPr/>
              <a:t>33</a:t>
            </a:fld>
            <a:endParaRPr lang="lt-LT"/>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CC9CC7-F178-4715-AD99-AC5E43EB3AD2}" type="slidenum">
              <a:rPr lang="lt-LT"/>
              <a:pPr/>
              <a:t>34</a:t>
            </a:fld>
            <a:endParaRPr lang="lt-LT"/>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337782-D297-4316-B641-72F67F95D28C}" type="slidenum">
              <a:rPr lang="lt-LT"/>
              <a:pPr/>
              <a:t>35</a:t>
            </a:fld>
            <a:endParaRPr lang="lt-LT"/>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2F5658-B448-40ED-BEBE-78AA6BD20570}" type="slidenum">
              <a:rPr lang="lt-LT"/>
              <a:pPr/>
              <a:t>36</a:t>
            </a:fld>
            <a:endParaRPr lang="lt-LT"/>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7A1EB2-3C02-4D3A-B05D-378678D78FEE}" type="slidenum">
              <a:rPr lang="lt-LT"/>
              <a:pPr/>
              <a:t>37</a:t>
            </a:fld>
            <a:endParaRPr lang="lt-LT"/>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4E8979-3799-4CA3-A3F2-A16F746EC0F2}" type="slidenum">
              <a:rPr lang="lt-LT"/>
              <a:pPr/>
              <a:t>38</a:t>
            </a:fld>
            <a:endParaRPr lang="lt-LT"/>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F1262A-28BE-4E03-A183-57848FC3EFB9}" type="slidenum">
              <a:rPr lang="lt-LT"/>
              <a:pPr/>
              <a:t>39</a:t>
            </a:fld>
            <a:endParaRPr lang="lt-LT"/>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2651E5-3CAA-4233-B123-A10E1AB54DD5}" type="slidenum">
              <a:rPr lang="lt-LT"/>
              <a:pPr/>
              <a:t>40</a:t>
            </a:fld>
            <a:endParaRPr lang="lt-LT"/>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2D6924-5D7F-4B36-BA9E-2B3FA3888D8B}" type="slidenum">
              <a:rPr lang="lt-LT"/>
              <a:pPr/>
              <a:t>41</a:t>
            </a:fld>
            <a:endParaRPr lang="lt-LT"/>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77BF45-1CB5-47D1-AB50-0177962FDFCF}" type="slidenum">
              <a:rPr lang="lt-LT"/>
              <a:pPr/>
              <a:t>4</a:t>
            </a:fld>
            <a:endParaRPr lang="lt-LT"/>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0B2732-64A6-44D0-B4C1-187FD5D3716E}" type="slidenum">
              <a:rPr lang="lt-LT"/>
              <a:pPr/>
              <a:t>42</a:t>
            </a:fld>
            <a:endParaRPr lang="lt-LT"/>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77BF45-1CB5-47D1-AB50-0177962FDFCF}" type="slidenum">
              <a:rPr lang="lt-LT"/>
              <a:pPr/>
              <a:t>5</a:t>
            </a:fld>
            <a:endParaRPr lang="lt-LT"/>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1910D6-AC4F-4FAA-B52D-A746C7814CA0}" type="slidenum">
              <a:rPr lang="lt-LT"/>
              <a:pPr/>
              <a:t>7</a:t>
            </a:fld>
            <a:endParaRPr lang="lt-LT"/>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1D5B54-7B4B-4F7B-BD20-4EAEDA1C6020}" type="slidenum">
              <a:rPr lang="lt-LT"/>
              <a:pPr/>
              <a:t>8</a:t>
            </a:fld>
            <a:endParaRPr lang="lt-LT"/>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1D5B54-7B4B-4F7B-BD20-4EAEDA1C6020}" type="slidenum">
              <a:rPr lang="lt-LT"/>
              <a:pPr/>
              <a:t>9</a:t>
            </a:fld>
            <a:endParaRPr lang="lt-LT"/>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5C41A6-41DC-4013-B6A7-3C157F47126B}" type="slidenum">
              <a:rPr lang="lt-LT" smtClean="0"/>
              <a:pPr/>
              <a:t>10</a:t>
            </a:fld>
            <a:endParaRPr lang="lt-L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VU EF V.Karpuškienė</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79E1F2-B2DA-4881-A6AB-2BD14439C79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VU EF V.Karpuškienė</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B3CE67-131F-4836-A369-0B5A8F28D1D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VU EF V.Karpuškienė</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7DE1CE-67B0-46DB-93EF-C6AF1E6E6CD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en-US"/>
              <a:t>VU EF V.Karpuškienė</a:t>
            </a: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07E393C-0C30-4B8A-9ED1-6D75E715E23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r>
              <a:rPr lang="en-US"/>
              <a:t>VU EF V.Karpuškienė</a:t>
            </a: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013CFDC3-25B2-4FF6-992C-A1C39DBECF5D}"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r>
              <a:rPr lang="en-US"/>
              <a:t>VU EF V.Karpuškienė</a:t>
            </a: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0901CAD8-4E37-44C0-8DD7-30BA18909A7E}"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r>
              <a:rPr lang="en-US"/>
              <a:t>VU EF V.Karpuškienė</a:t>
            </a: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ED942978-5DCD-4974-97C9-806A8ADD03F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r>
              <a:rPr lang="en-US"/>
              <a:t>VU EF V.Karpuškienė</a:t>
            </a: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BF333886-C250-4681-B1A0-6E0CAD5F126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VU EF V.Karpuškienė</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6BBAAC-703C-48A4-B272-A724E386C92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VU EF V.Karpuškienė</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48F797-7200-4103-95EE-926A835B6C7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VU EF V.Karpuškienė</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C5D590-0494-4112-A924-2DC8E39F204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VU EF V.Karpuškienė</a:t>
            </a: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35DDE75-0423-4D0E-9EBE-BB95F4BB639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VU EF V.Karpuškienė</a:t>
            </a:r>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CC35714-527D-4BDB-AD7E-9ECD27A5E16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VU EF V.Karpuškienė</a:t>
            </a:r>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C66E8DD-D6D5-45D6-839D-7F5B5FBEDAE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VU EF V.Karpuškienė</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48BA36C-0909-4AE7-AC8C-9F44A510A44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VU EF V.Karpuškienė</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DBA4704-349E-4475-B223-DCAFFC02BA9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aseline="0"/>
            </a:lvl1pPr>
          </a:lstStyle>
          <a:p>
            <a:r>
              <a:rPr lang="en-US"/>
              <a:t>VU EF V.Karpuškienė</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aseline="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aseline="0"/>
            </a:lvl1pPr>
          </a:lstStyle>
          <a:p>
            <a:fld id="{A298CDFE-1730-427A-9094-F5D2697E92E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9.wmf"/><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oleObject" Target="../embeddings/oleObject24.bin"/><Relationship Id="rId5" Type="http://schemas.openxmlformats.org/officeDocument/2006/relationships/image" Target="../media/image18.wmf"/><Relationship Id="rId4" Type="http://schemas.openxmlformats.org/officeDocument/2006/relationships/oleObject" Target="../embeddings/oleObject23.bin"/></Relationships>
</file>

<file path=ppt/slides/_rels/slide1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22.wmf"/><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oleObject" Target="../embeddings/oleObject26.bin"/><Relationship Id="rId5" Type="http://schemas.openxmlformats.org/officeDocument/2006/relationships/image" Target="../media/image21.wmf"/><Relationship Id="rId4" Type="http://schemas.openxmlformats.org/officeDocument/2006/relationships/oleObject" Target="../embeddings/oleObject25.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24.wmf"/><Relationship Id="rId2" Type="http://schemas.openxmlformats.org/officeDocument/2006/relationships/slideLayout" Target="../slideLayouts/slideLayout4.xml"/><Relationship Id="rId1" Type="http://schemas.openxmlformats.org/officeDocument/2006/relationships/vmlDrawing" Target="../drawings/vmlDrawing10.vml"/><Relationship Id="rId6" Type="http://schemas.openxmlformats.org/officeDocument/2006/relationships/oleObject" Target="../embeddings/oleObject28.bin"/><Relationship Id="rId5" Type="http://schemas.openxmlformats.org/officeDocument/2006/relationships/image" Target="../media/image23.wmf"/><Relationship Id="rId4" Type="http://schemas.openxmlformats.org/officeDocument/2006/relationships/oleObject" Target="../embeddings/oleObject27.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23.wmf"/><Relationship Id="rId2" Type="http://schemas.openxmlformats.org/officeDocument/2006/relationships/slideLayout" Target="../slideLayouts/slideLayout14.xml"/><Relationship Id="rId1" Type="http://schemas.openxmlformats.org/officeDocument/2006/relationships/vmlDrawing" Target="../drawings/vmlDrawing11.vml"/><Relationship Id="rId6" Type="http://schemas.openxmlformats.org/officeDocument/2006/relationships/oleObject" Target="../embeddings/oleObject30.bin"/><Relationship Id="rId5" Type="http://schemas.openxmlformats.org/officeDocument/2006/relationships/image" Target="../media/image25.wmf"/><Relationship Id="rId4" Type="http://schemas.openxmlformats.org/officeDocument/2006/relationships/oleObject" Target="../embeddings/oleObject29.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4.xml"/><Relationship Id="rId1" Type="http://schemas.openxmlformats.org/officeDocument/2006/relationships/vmlDrawing" Target="../drawings/vmlDrawing12.vml"/><Relationship Id="rId5" Type="http://schemas.openxmlformats.org/officeDocument/2006/relationships/image" Target="../media/image26.wmf"/><Relationship Id="rId4" Type="http://schemas.openxmlformats.org/officeDocument/2006/relationships/oleObject" Target="../embeddings/oleObject31.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34.bin"/><Relationship Id="rId13" Type="http://schemas.openxmlformats.org/officeDocument/2006/relationships/image" Target="../media/image28.wmf"/><Relationship Id="rId18" Type="http://schemas.openxmlformats.org/officeDocument/2006/relationships/oleObject" Target="../embeddings/oleObject39.bin"/><Relationship Id="rId3" Type="http://schemas.openxmlformats.org/officeDocument/2006/relationships/notesSlide" Target="../notesSlides/notesSlide27.xml"/><Relationship Id="rId7" Type="http://schemas.openxmlformats.org/officeDocument/2006/relationships/image" Target="../media/image14.wmf"/><Relationship Id="rId12" Type="http://schemas.openxmlformats.org/officeDocument/2006/relationships/oleObject" Target="../embeddings/oleObject36.bin"/><Relationship Id="rId17" Type="http://schemas.openxmlformats.org/officeDocument/2006/relationships/image" Target="../media/image30.wmf"/><Relationship Id="rId2" Type="http://schemas.openxmlformats.org/officeDocument/2006/relationships/slideLayout" Target="../slideLayouts/slideLayout13.xml"/><Relationship Id="rId16" Type="http://schemas.openxmlformats.org/officeDocument/2006/relationships/oleObject" Target="../embeddings/oleObject38.bin"/><Relationship Id="rId1" Type="http://schemas.openxmlformats.org/officeDocument/2006/relationships/vmlDrawing" Target="../drawings/vmlDrawing13.vml"/><Relationship Id="rId6" Type="http://schemas.openxmlformats.org/officeDocument/2006/relationships/oleObject" Target="../embeddings/oleObject33.bin"/><Relationship Id="rId11" Type="http://schemas.openxmlformats.org/officeDocument/2006/relationships/image" Target="../media/image11.wmf"/><Relationship Id="rId5" Type="http://schemas.openxmlformats.org/officeDocument/2006/relationships/image" Target="../media/image9.wmf"/><Relationship Id="rId15" Type="http://schemas.openxmlformats.org/officeDocument/2006/relationships/image" Target="../media/image29.wmf"/><Relationship Id="rId10" Type="http://schemas.openxmlformats.org/officeDocument/2006/relationships/oleObject" Target="../embeddings/oleObject35.bin"/><Relationship Id="rId19" Type="http://schemas.openxmlformats.org/officeDocument/2006/relationships/image" Target="../media/image31.wmf"/><Relationship Id="rId4" Type="http://schemas.openxmlformats.org/officeDocument/2006/relationships/oleObject" Target="../embeddings/oleObject32.bin"/><Relationship Id="rId9" Type="http://schemas.openxmlformats.org/officeDocument/2006/relationships/image" Target="../media/image27.wmf"/><Relationship Id="rId14" Type="http://schemas.openxmlformats.org/officeDocument/2006/relationships/oleObject" Target="../embeddings/oleObject37.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image" Target="../media/image28.wmf"/><Relationship Id="rId18" Type="http://schemas.openxmlformats.org/officeDocument/2006/relationships/oleObject" Target="../embeddings/oleObject47.bin"/><Relationship Id="rId3" Type="http://schemas.openxmlformats.org/officeDocument/2006/relationships/notesSlide" Target="../notesSlides/notesSlide28.xml"/><Relationship Id="rId7" Type="http://schemas.openxmlformats.org/officeDocument/2006/relationships/image" Target="../media/image14.wmf"/><Relationship Id="rId12" Type="http://schemas.openxmlformats.org/officeDocument/2006/relationships/oleObject" Target="../embeddings/oleObject44.bin"/><Relationship Id="rId17" Type="http://schemas.openxmlformats.org/officeDocument/2006/relationships/image" Target="../media/image32.wmf"/><Relationship Id="rId2" Type="http://schemas.openxmlformats.org/officeDocument/2006/relationships/slideLayout" Target="../slideLayouts/slideLayout13.xml"/><Relationship Id="rId16" Type="http://schemas.openxmlformats.org/officeDocument/2006/relationships/oleObject" Target="../embeddings/oleObject46.bin"/><Relationship Id="rId1" Type="http://schemas.openxmlformats.org/officeDocument/2006/relationships/vmlDrawing" Target="../drawings/vmlDrawing14.vml"/><Relationship Id="rId6" Type="http://schemas.openxmlformats.org/officeDocument/2006/relationships/oleObject" Target="../embeddings/oleObject41.bin"/><Relationship Id="rId11" Type="http://schemas.openxmlformats.org/officeDocument/2006/relationships/image" Target="../media/image11.wmf"/><Relationship Id="rId5" Type="http://schemas.openxmlformats.org/officeDocument/2006/relationships/image" Target="../media/image9.wmf"/><Relationship Id="rId15" Type="http://schemas.openxmlformats.org/officeDocument/2006/relationships/image" Target="../media/image29.wmf"/><Relationship Id="rId10" Type="http://schemas.openxmlformats.org/officeDocument/2006/relationships/oleObject" Target="../embeddings/oleObject43.bin"/><Relationship Id="rId19" Type="http://schemas.openxmlformats.org/officeDocument/2006/relationships/image" Target="../media/image31.wmf"/><Relationship Id="rId4" Type="http://schemas.openxmlformats.org/officeDocument/2006/relationships/oleObject" Target="../embeddings/oleObject40.bin"/><Relationship Id="rId9" Type="http://schemas.openxmlformats.org/officeDocument/2006/relationships/image" Target="../media/image27.wmf"/><Relationship Id="rId14" Type="http://schemas.openxmlformats.org/officeDocument/2006/relationships/oleObject" Target="../embeddings/oleObject45.bin"/></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4.emf"/></Relationships>
</file>

<file path=ppt/slides/_rels/slide32.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30.xml"/><Relationship Id="rId1" Type="http://schemas.openxmlformats.org/officeDocument/2006/relationships/slideLayout" Target="../slideLayouts/slideLayout15.xml"/><Relationship Id="rId4" Type="http://schemas.openxmlformats.org/officeDocument/2006/relationships/image" Target="../media/image36.e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notesSlide" Target="../notesSlides/notesSlide33.xml"/><Relationship Id="rId7" Type="http://schemas.openxmlformats.org/officeDocument/2006/relationships/image" Target="../media/image38.wmf"/><Relationship Id="rId12" Type="http://schemas.openxmlformats.org/officeDocument/2006/relationships/image" Target="../media/image40.wmf"/><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49.bin"/><Relationship Id="rId11" Type="http://schemas.openxmlformats.org/officeDocument/2006/relationships/oleObject" Target="../embeddings/oleObject52.bin"/><Relationship Id="rId5" Type="http://schemas.openxmlformats.org/officeDocument/2006/relationships/image" Target="../media/image37.wmf"/><Relationship Id="rId10" Type="http://schemas.openxmlformats.org/officeDocument/2006/relationships/image" Target="../media/image39.wmf"/><Relationship Id="rId4" Type="http://schemas.openxmlformats.org/officeDocument/2006/relationships/oleObject" Target="../embeddings/oleObject48.bin"/><Relationship Id="rId9" Type="http://schemas.openxmlformats.org/officeDocument/2006/relationships/oleObject" Target="../embeddings/oleObject51.bin"/></Relationships>
</file>

<file path=ppt/slides/_rels/slide36.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w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7.bin"/><Relationship Id="rId10" Type="http://schemas.openxmlformats.org/officeDocument/2006/relationships/image" Target="../media/image5.wmf"/><Relationship Id="rId4" Type="http://schemas.openxmlformats.org/officeDocument/2006/relationships/image" Target="../media/image6.wmf"/><Relationship Id="rId9"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2.wmf"/><Relationship Id="rId3" Type="http://schemas.openxmlformats.org/officeDocument/2006/relationships/notesSlide" Target="../notesSlides/notesSlide7.xml"/><Relationship Id="rId7" Type="http://schemas.openxmlformats.org/officeDocument/2006/relationships/image" Target="../media/image9.wmf"/><Relationship Id="rId12"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12.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0.wmf"/><Relationship Id="rId14"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15.wmf"/><Relationship Id="rId3" Type="http://schemas.openxmlformats.org/officeDocument/2006/relationships/notesSlide" Target="../notesSlides/notesSlide8.xml"/><Relationship Id="rId7" Type="http://schemas.openxmlformats.org/officeDocument/2006/relationships/image" Target="../media/image9.wmf"/><Relationship Id="rId12" Type="http://schemas.openxmlformats.org/officeDocument/2006/relationships/oleObject" Target="../embeddings/oleObject21.bin"/><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18.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6.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14.wmf"/><Relationship Id="rId14" Type="http://schemas.openxmlformats.org/officeDocument/2006/relationships/oleObject" Target="../embeddings/oleObject2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2050" name="Rectangle 2"/>
          <p:cNvSpPr>
            <a:spLocks noGrp="1" noChangeArrowheads="1"/>
          </p:cNvSpPr>
          <p:nvPr>
            <p:ph type="ctrTitle"/>
          </p:nvPr>
        </p:nvSpPr>
        <p:spPr>
          <a:xfrm>
            <a:off x="611560" y="1340768"/>
            <a:ext cx="7772400" cy="1470025"/>
          </a:xfrm>
        </p:spPr>
        <p:txBody>
          <a:bodyPr/>
          <a:lstStyle/>
          <a:p>
            <a:r>
              <a:rPr lang="lt-LT" sz="4000" dirty="0"/>
              <a:t>VAR modeliai </a:t>
            </a:r>
            <a:br>
              <a:rPr lang="lt-LT" sz="4000" dirty="0"/>
            </a:br>
            <a:r>
              <a:rPr lang="lt-LT" sz="1600" dirty="0"/>
              <a:t>Vector Autoregresive Models</a:t>
            </a:r>
            <a:br>
              <a:rPr lang="lt-LT" sz="1600" dirty="0"/>
            </a:br>
            <a:r>
              <a:rPr lang="lt-LT" sz="1600" dirty="0"/>
              <a:t/>
            </a:r>
            <a:br>
              <a:rPr lang="lt-LT" sz="1600" dirty="0"/>
            </a:br>
            <a:r>
              <a:rPr lang="lt-LT" sz="2400" dirty="0"/>
              <a:t/>
            </a:r>
            <a:br>
              <a:rPr lang="lt-LT" sz="2400" dirty="0"/>
            </a:br>
            <a:endParaRPr lang="en-US" sz="2400" dirty="0"/>
          </a:p>
        </p:txBody>
      </p:sp>
      <p:sp>
        <p:nvSpPr>
          <p:cNvPr id="2051" name="Rectangle 3"/>
          <p:cNvSpPr>
            <a:spLocks noGrp="1" noChangeArrowheads="1"/>
          </p:cNvSpPr>
          <p:nvPr>
            <p:ph type="subTitle" idx="1"/>
          </p:nvPr>
        </p:nvSpPr>
        <p:spPr>
          <a:xfrm>
            <a:off x="539750" y="3886200"/>
            <a:ext cx="7993063" cy="2206625"/>
          </a:xfrm>
        </p:spPr>
        <p:txBody>
          <a:bodyPr/>
          <a:lstStyle/>
          <a:p>
            <a:pPr algn="just">
              <a:lnSpc>
                <a:spcPct val="80000"/>
              </a:lnSpc>
            </a:pPr>
            <a:r>
              <a:rPr lang="lt-LT" sz="1600" b="1" dirty="0"/>
              <a:t>Literatūra:</a:t>
            </a:r>
          </a:p>
          <a:p>
            <a:pPr algn="just">
              <a:lnSpc>
                <a:spcPct val="80000"/>
              </a:lnSpc>
              <a:buFontTx/>
              <a:buChar char="•"/>
            </a:pPr>
            <a:r>
              <a:rPr lang="lt-LT" sz="1600" dirty="0"/>
              <a:t>Asteriou D. Applied Econometrics A Moderm approach using EWievs and Microfit. Palgrave Macmilan, 2008 (15. Vector Autoregressive (VAR) Models and Causality test) psl. 298-307</a:t>
            </a:r>
          </a:p>
          <a:p>
            <a:pPr algn="just">
              <a:lnSpc>
                <a:spcPct val="80000"/>
              </a:lnSpc>
            </a:pPr>
            <a:endParaRPr lang="lt-LT" sz="1600" dirty="0"/>
          </a:p>
          <a:p>
            <a:pPr algn="just">
              <a:lnSpc>
                <a:spcPct val="80000"/>
              </a:lnSpc>
              <a:buFontTx/>
              <a:buChar char="•"/>
            </a:pPr>
            <a:r>
              <a:rPr lang="lt-LT" sz="1600" dirty="0"/>
              <a:t>Gujaraty D, </a:t>
            </a:r>
            <a:r>
              <a:rPr lang="lt-LT" sz="1600" dirty="0" smtClean="0"/>
              <a:t>22</a:t>
            </a:r>
            <a:r>
              <a:rPr lang="en-US" sz="1600" dirty="0" smtClean="0"/>
              <a:t>.9</a:t>
            </a:r>
            <a:r>
              <a:rPr lang="lt-LT" sz="1600" dirty="0" smtClean="0"/>
              <a:t> </a:t>
            </a:r>
            <a:r>
              <a:rPr lang="lt-LT" sz="1600" dirty="0"/>
              <a:t>skyrelis (Vector Autoregression) </a:t>
            </a:r>
          </a:p>
          <a:p>
            <a:pPr algn="just">
              <a:lnSpc>
                <a:spcPct val="80000"/>
              </a:lnSpc>
              <a:buFontTx/>
              <a:buChar char="•"/>
            </a:pPr>
            <a:endParaRPr lang="lt-LT" sz="1600" dirty="0"/>
          </a:p>
          <a:p>
            <a:pPr algn="just">
              <a:lnSpc>
                <a:spcPct val="80000"/>
              </a:lnSpc>
              <a:buFontTx/>
              <a:buChar char="•"/>
            </a:pPr>
            <a:r>
              <a:rPr lang="lt-LT" sz="1600" dirty="0"/>
              <a:t>G.S Madala, Kajal Lahiri. Introduction to Econometrics Fourth edition, Willey, 2009,Chapter 14 “Vector Autoregressins, Unit Roots and Cointegration ”. 551-579psl.</a:t>
            </a:r>
            <a:endParaRPr lang="en-US" sz="1600" dirty="0"/>
          </a:p>
          <a:p>
            <a:pPr>
              <a:lnSpc>
                <a:spcPct val="80000"/>
              </a:lnSpc>
            </a:pPr>
            <a:endParaRPr lang="lt-LT" sz="1600" dirty="0"/>
          </a:p>
          <a:p>
            <a:pPr>
              <a:lnSpc>
                <a:spcPct val="80000"/>
              </a:lnSpc>
            </a:pPr>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112642" name="Rectangle 2"/>
          <p:cNvSpPr>
            <a:spLocks noGrp="1" noChangeArrowheads="1"/>
          </p:cNvSpPr>
          <p:nvPr>
            <p:ph type="title"/>
          </p:nvPr>
        </p:nvSpPr>
        <p:spPr/>
        <p:txBody>
          <a:bodyPr/>
          <a:lstStyle/>
          <a:p>
            <a:r>
              <a:rPr lang="lt-LT"/>
              <a:t>1.VAR lengvumai ir sunkumai  </a:t>
            </a:r>
            <a:endParaRPr lang="en-US"/>
          </a:p>
        </p:txBody>
      </p:sp>
      <p:sp>
        <p:nvSpPr>
          <p:cNvPr id="112643" name="Rectangle 3"/>
          <p:cNvSpPr>
            <a:spLocks noGrp="1" noChangeArrowheads="1"/>
          </p:cNvSpPr>
          <p:nvPr>
            <p:ph type="body" idx="1"/>
          </p:nvPr>
        </p:nvSpPr>
        <p:spPr/>
        <p:txBody>
          <a:bodyPr/>
          <a:lstStyle/>
          <a:p>
            <a:pPr lvl="1">
              <a:lnSpc>
                <a:spcPct val="90000"/>
              </a:lnSpc>
            </a:pPr>
            <a:r>
              <a:rPr lang="lt-LT" dirty="0"/>
              <a:t>Lengvumai/privalumai:</a:t>
            </a:r>
          </a:p>
          <a:p>
            <a:pPr lvl="2">
              <a:lnSpc>
                <a:spcPct val="90000"/>
              </a:lnSpc>
            </a:pPr>
            <a:r>
              <a:rPr lang="lt-LT" dirty="0"/>
              <a:t>Paprastumas </a:t>
            </a:r>
          </a:p>
          <a:p>
            <a:pPr lvl="2">
              <a:lnSpc>
                <a:spcPct val="90000"/>
              </a:lnSpc>
            </a:pPr>
            <a:r>
              <a:rPr lang="lt-LT" dirty="0"/>
              <a:t>Parametrų </a:t>
            </a:r>
            <a:r>
              <a:rPr lang="lt-LT" dirty="0" err="1"/>
              <a:t>įverčiams</a:t>
            </a:r>
            <a:r>
              <a:rPr lang="lt-LT" dirty="0"/>
              <a:t> apskaičiuoti galima taikyti </a:t>
            </a:r>
            <a:r>
              <a:rPr lang="lt-LT" dirty="0" err="1"/>
              <a:t>MKM</a:t>
            </a:r>
            <a:endParaRPr lang="lt-LT" dirty="0"/>
          </a:p>
          <a:p>
            <a:pPr lvl="1">
              <a:lnSpc>
                <a:spcPct val="90000"/>
              </a:lnSpc>
            </a:pPr>
            <a:r>
              <a:rPr lang="lt-LT" dirty="0"/>
              <a:t>Sunkumai/problemos</a:t>
            </a:r>
          </a:p>
          <a:p>
            <a:pPr lvl="2">
              <a:lnSpc>
                <a:spcPct val="90000"/>
              </a:lnSpc>
            </a:pPr>
            <a:r>
              <a:rPr lang="en-US" dirty="0" err="1"/>
              <a:t>Laisv</a:t>
            </a:r>
            <a:r>
              <a:rPr lang="lt-LT" dirty="0"/>
              <a:t>ė</a:t>
            </a:r>
            <a:r>
              <a:rPr lang="en-US" dirty="0"/>
              <a:t>s </a:t>
            </a:r>
            <a:r>
              <a:rPr lang="en-US" dirty="0" err="1"/>
              <a:t>laipsn</a:t>
            </a:r>
            <a:r>
              <a:rPr lang="lt-LT" dirty="0" err="1"/>
              <a:t>ių</a:t>
            </a:r>
            <a:r>
              <a:rPr lang="en-US" dirty="0"/>
              <a:t> </a:t>
            </a:r>
            <a:r>
              <a:rPr lang="en-US" dirty="0" err="1"/>
              <a:t>pr</a:t>
            </a:r>
            <a:r>
              <a:rPr lang="lt-LT" dirty="0" err="1"/>
              <a:t>oblema</a:t>
            </a:r>
            <a:endParaRPr lang="lt-LT" dirty="0"/>
          </a:p>
          <a:p>
            <a:pPr lvl="2">
              <a:lnSpc>
                <a:spcPct val="90000"/>
              </a:lnSpc>
            </a:pPr>
            <a:r>
              <a:rPr lang="lt-LT" dirty="0"/>
              <a:t>Lygčių išdėstymas </a:t>
            </a:r>
            <a:r>
              <a:rPr lang="lt-LT" dirty="0" err="1"/>
              <a:t>VAR</a:t>
            </a:r>
            <a:r>
              <a:rPr lang="lt-LT" dirty="0"/>
              <a:t> modelyje, gali įtakoti parametrų </a:t>
            </a:r>
            <a:r>
              <a:rPr lang="lt-LT" dirty="0" err="1"/>
              <a:t>įverčius</a:t>
            </a:r>
            <a:endParaRPr lang="lt-LT" dirty="0"/>
          </a:p>
          <a:p>
            <a:pPr lvl="2">
              <a:lnSpc>
                <a:spcPct val="90000"/>
              </a:lnSpc>
            </a:pPr>
            <a:r>
              <a:rPr lang="lt-LT" dirty="0" smtClean="0"/>
              <a:t>Koeficientai prie kintamųjų neturi </a:t>
            </a:r>
            <a:r>
              <a:rPr lang="lt-LT" dirty="0"/>
              <a:t>ekonominės interpretacijos. </a:t>
            </a:r>
            <a:endParaRPr lang="lt-LT" dirty="0" smtClean="0"/>
          </a:p>
          <a:p>
            <a:pPr lvl="2">
              <a:lnSpc>
                <a:spcPct val="90000"/>
              </a:lnSpc>
            </a:pPr>
            <a:r>
              <a:rPr lang="lt-LT" dirty="0" smtClean="0"/>
              <a:t>Analizei naudojami </a:t>
            </a:r>
            <a:r>
              <a:rPr lang="lt-LT" dirty="0"/>
              <a:t>atsako į </a:t>
            </a:r>
            <a:r>
              <a:rPr lang="lt-LT" dirty="0" smtClean="0"/>
              <a:t>impulsus, dispersijos išskaidymo ir </a:t>
            </a:r>
            <a:r>
              <a:rPr lang="lt-LT" dirty="0" err="1" smtClean="0"/>
              <a:t>kointegravimo</a:t>
            </a:r>
            <a:r>
              <a:rPr lang="lt-LT" dirty="0" smtClean="0"/>
              <a:t> metodai</a:t>
            </a:r>
            <a:endParaRPr lang="ru-RU" dirty="0"/>
          </a:p>
          <a:p>
            <a:pPr>
              <a:lnSpc>
                <a:spcPct val="90000"/>
              </a:lnSpc>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27650" name="Rectangle 2"/>
          <p:cNvSpPr>
            <a:spLocks noGrp="1" noChangeArrowheads="1"/>
          </p:cNvSpPr>
          <p:nvPr>
            <p:ph type="title"/>
          </p:nvPr>
        </p:nvSpPr>
        <p:spPr/>
        <p:txBody>
          <a:bodyPr/>
          <a:lstStyle/>
          <a:p>
            <a:r>
              <a:rPr lang="lt-LT" sz="4000"/>
              <a:t>2. VAR modelio sudarymo etapai</a:t>
            </a:r>
          </a:p>
        </p:txBody>
      </p:sp>
      <p:sp>
        <p:nvSpPr>
          <p:cNvPr id="27651" name="Rectangle 3"/>
          <p:cNvSpPr>
            <a:spLocks noGrp="1" noChangeArrowheads="1"/>
          </p:cNvSpPr>
          <p:nvPr>
            <p:ph type="body" idx="1"/>
          </p:nvPr>
        </p:nvSpPr>
        <p:spPr/>
        <p:txBody>
          <a:bodyPr/>
          <a:lstStyle/>
          <a:p>
            <a:pPr marL="609600" indent="-609600"/>
            <a:r>
              <a:rPr lang="es-ES_tradnl" dirty="0" err="1"/>
              <a:t>Modelio</a:t>
            </a:r>
            <a:r>
              <a:rPr lang="es-ES_tradnl" dirty="0"/>
              <a:t> </a:t>
            </a:r>
            <a:r>
              <a:rPr lang="es-ES_tradnl" dirty="0" err="1"/>
              <a:t>identifikavimas</a:t>
            </a:r>
            <a:r>
              <a:rPr lang="es-ES_tradnl" dirty="0"/>
              <a:t> – </a:t>
            </a:r>
            <a:r>
              <a:rPr lang="es-ES_tradnl" dirty="0" err="1"/>
              <a:t>kintamųjų</a:t>
            </a:r>
            <a:r>
              <a:rPr lang="es-ES_tradnl" dirty="0"/>
              <a:t> </a:t>
            </a:r>
            <a:r>
              <a:rPr lang="es-ES_tradnl" dirty="0" err="1"/>
              <a:t>nustatymas</a:t>
            </a:r>
            <a:r>
              <a:rPr lang="es-ES_tradnl" dirty="0"/>
              <a:t> </a:t>
            </a:r>
            <a:r>
              <a:rPr lang="es-ES_tradnl" dirty="0" err="1"/>
              <a:t>bei</a:t>
            </a:r>
            <a:r>
              <a:rPr lang="es-ES_tradnl" dirty="0"/>
              <a:t> </a:t>
            </a:r>
            <a:r>
              <a:rPr lang="es-ES_tradnl" dirty="0" err="1"/>
              <a:t>duomenų</a:t>
            </a:r>
            <a:r>
              <a:rPr lang="es-ES_tradnl" dirty="0"/>
              <a:t> </a:t>
            </a:r>
            <a:r>
              <a:rPr lang="es-ES_tradnl" dirty="0" err="1"/>
              <a:t>surinkimas</a:t>
            </a:r>
            <a:endParaRPr lang="ru-RU" dirty="0"/>
          </a:p>
          <a:p>
            <a:pPr marL="609600" indent="-609600"/>
            <a:r>
              <a:rPr lang="ru-RU" dirty="0" err="1"/>
              <a:t>Kintamųjų</a:t>
            </a:r>
            <a:r>
              <a:rPr lang="ru-RU" dirty="0"/>
              <a:t> </a:t>
            </a:r>
            <a:r>
              <a:rPr lang="ru-RU" dirty="0" err="1"/>
              <a:t>stacionarumo</a:t>
            </a:r>
            <a:r>
              <a:rPr lang="ru-RU" dirty="0"/>
              <a:t> </a:t>
            </a:r>
            <a:r>
              <a:rPr lang="ru-RU" dirty="0" err="1"/>
              <a:t>užtikrinimas</a:t>
            </a:r>
            <a:endParaRPr lang="ru-RU" dirty="0"/>
          </a:p>
          <a:p>
            <a:pPr marL="609600" indent="-609600"/>
            <a:r>
              <a:rPr lang="ru-RU" dirty="0" err="1"/>
              <a:t>VAR</a:t>
            </a:r>
            <a:r>
              <a:rPr lang="ru-RU" dirty="0"/>
              <a:t> </a:t>
            </a:r>
            <a:r>
              <a:rPr lang="ru-RU" dirty="0" err="1"/>
              <a:t>vėlavimų</a:t>
            </a:r>
            <a:r>
              <a:rPr lang="ru-RU" dirty="0"/>
              <a:t> </a:t>
            </a:r>
            <a:r>
              <a:rPr lang="ru-RU" dirty="0" err="1"/>
              <a:t>eilės</a:t>
            </a:r>
            <a:r>
              <a:rPr lang="ru-RU" dirty="0"/>
              <a:t> </a:t>
            </a:r>
            <a:r>
              <a:rPr lang="ru-RU" i="1" dirty="0"/>
              <a:t>p</a:t>
            </a:r>
            <a:r>
              <a:rPr lang="ru-RU" dirty="0"/>
              <a:t> </a:t>
            </a:r>
            <a:r>
              <a:rPr lang="ru-RU" dirty="0" err="1"/>
              <a:t>parinkimas</a:t>
            </a:r>
            <a:endParaRPr lang="lt-LT" dirty="0"/>
          </a:p>
          <a:p>
            <a:pPr marL="609600" indent="-609600"/>
            <a:r>
              <a:rPr lang="ru-RU" dirty="0" err="1"/>
              <a:t>Modelio</a:t>
            </a:r>
            <a:r>
              <a:rPr lang="ru-RU" dirty="0"/>
              <a:t> </a:t>
            </a:r>
            <a:r>
              <a:rPr lang="ru-RU" dirty="0" err="1"/>
              <a:t>parametrų</a:t>
            </a:r>
            <a:r>
              <a:rPr lang="ru-RU" dirty="0"/>
              <a:t> </a:t>
            </a:r>
            <a:r>
              <a:rPr lang="ru-RU" dirty="0" err="1"/>
              <a:t>įvertinimas</a:t>
            </a:r>
            <a:endParaRPr lang="ru-RU" dirty="0"/>
          </a:p>
          <a:p>
            <a:pPr marL="609600" indent="-609600"/>
            <a:r>
              <a:rPr lang="ru-RU" dirty="0" err="1"/>
              <a:t>Modelio</a:t>
            </a:r>
            <a:r>
              <a:rPr lang="ru-RU" dirty="0"/>
              <a:t> </a:t>
            </a:r>
            <a:r>
              <a:rPr lang="ru-RU" dirty="0" err="1" smtClean="0"/>
              <a:t>adekvatumo</a:t>
            </a:r>
            <a:r>
              <a:rPr lang="lt-LT" dirty="0" smtClean="0"/>
              <a:t> tikrinimas</a:t>
            </a:r>
            <a:endParaRPr lang="lt-L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122882" name="Rectangle 2"/>
          <p:cNvSpPr>
            <a:spLocks noGrp="1" noChangeArrowheads="1"/>
          </p:cNvSpPr>
          <p:nvPr>
            <p:ph type="title"/>
          </p:nvPr>
        </p:nvSpPr>
        <p:spPr/>
        <p:txBody>
          <a:bodyPr/>
          <a:lstStyle/>
          <a:p>
            <a:r>
              <a:rPr lang="lt-LT" sz="4000"/>
              <a:t>Kintamųjų stacionarumo užtikrinimas</a:t>
            </a:r>
          </a:p>
        </p:txBody>
      </p:sp>
      <p:sp>
        <p:nvSpPr>
          <p:cNvPr id="122883" name="Rectangle 3"/>
          <p:cNvSpPr>
            <a:spLocks noGrp="1" noChangeArrowheads="1"/>
          </p:cNvSpPr>
          <p:nvPr>
            <p:ph type="body" idx="1"/>
          </p:nvPr>
        </p:nvSpPr>
        <p:spPr/>
        <p:txBody>
          <a:bodyPr/>
          <a:lstStyle/>
          <a:p>
            <a:r>
              <a:rPr lang="lt-LT"/>
              <a:t>Kintamųjų stacionarumo tikrinimas</a:t>
            </a:r>
          </a:p>
          <a:p>
            <a:pPr lvl="1"/>
            <a:r>
              <a:rPr lang="lt-LT"/>
              <a:t>Grafinė analizė</a:t>
            </a:r>
          </a:p>
          <a:p>
            <a:pPr lvl="1"/>
            <a:r>
              <a:rPr lang="lt-LT"/>
              <a:t>Korelogramos </a:t>
            </a:r>
          </a:p>
          <a:p>
            <a:pPr lvl="1"/>
            <a:r>
              <a:rPr lang="lt-LT"/>
              <a:t>ADF testas</a:t>
            </a:r>
          </a:p>
          <a:p>
            <a:r>
              <a:rPr lang="lt-LT"/>
              <a:t>Stacionarumo matricos šaknų tikrinimas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VU EF V.Karpuškienė</a:t>
            </a:r>
          </a:p>
        </p:txBody>
      </p:sp>
      <p:sp>
        <p:nvSpPr>
          <p:cNvPr id="120834" name="Rectangle 2"/>
          <p:cNvSpPr>
            <a:spLocks noGrp="1" noChangeArrowheads="1"/>
          </p:cNvSpPr>
          <p:nvPr>
            <p:ph type="title"/>
          </p:nvPr>
        </p:nvSpPr>
        <p:spPr/>
        <p:txBody>
          <a:bodyPr/>
          <a:lstStyle/>
          <a:p>
            <a:r>
              <a:rPr lang="lt-LT" sz="4000"/>
              <a:t>Kintamųjų stacionarumo užtikrinimas</a:t>
            </a:r>
          </a:p>
        </p:txBody>
      </p:sp>
      <p:sp>
        <p:nvSpPr>
          <p:cNvPr id="120835" name="Rectangle 3"/>
          <p:cNvSpPr>
            <a:spLocks noGrp="1" noChangeArrowheads="1"/>
          </p:cNvSpPr>
          <p:nvPr>
            <p:ph type="body" idx="1"/>
          </p:nvPr>
        </p:nvSpPr>
        <p:spPr/>
        <p:txBody>
          <a:bodyPr/>
          <a:lstStyle/>
          <a:p>
            <a:r>
              <a:rPr lang="lt-LT"/>
              <a:t>Grafinė analizė</a:t>
            </a:r>
          </a:p>
        </p:txBody>
      </p:sp>
      <p:pic>
        <p:nvPicPr>
          <p:cNvPr id="120836" name="Picture 4"/>
          <p:cNvPicPr>
            <a:picLocks noChangeAspect="1" noChangeArrowheads="1"/>
          </p:cNvPicPr>
          <p:nvPr/>
        </p:nvPicPr>
        <p:blipFill>
          <a:blip r:embed="rId3" cstate="print"/>
          <a:srcRect/>
          <a:stretch>
            <a:fillRect/>
          </a:stretch>
        </p:blipFill>
        <p:spPr bwMode="auto">
          <a:xfrm>
            <a:off x="1331913" y="2133600"/>
            <a:ext cx="6332537" cy="408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a:t>VU EF V.Karpuškienė</a:t>
            </a:r>
          </a:p>
        </p:txBody>
      </p:sp>
      <p:sp>
        <p:nvSpPr>
          <p:cNvPr id="113666" name="Rectangle 2"/>
          <p:cNvSpPr>
            <a:spLocks noGrp="1" noChangeArrowheads="1"/>
          </p:cNvSpPr>
          <p:nvPr>
            <p:ph type="title"/>
          </p:nvPr>
        </p:nvSpPr>
        <p:spPr/>
        <p:txBody>
          <a:bodyPr/>
          <a:lstStyle/>
          <a:p>
            <a:r>
              <a:rPr lang="lt-LT" sz="4000"/>
              <a:t>2.VAR modelio stacionarumo sąvoka</a:t>
            </a:r>
            <a:endParaRPr lang="en-US" sz="4000"/>
          </a:p>
        </p:txBody>
      </p:sp>
      <p:sp>
        <p:nvSpPr>
          <p:cNvPr id="113667" name="Rectangle 3"/>
          <p:cNvSpPr>
            <a:spLocks noGrp="1" noChangeArrowheads="1"/>
          </p:cNvSpPr>
          <p:nvPr>
            <p:ph type="body" sz="half" idx="1"/>
          </p:nvPr>
        </p:nvSpPr>
        <p:spPr>
          <a:xfrm>
            <a:off x="457200" y="1600200"/>
            <a:ext cx="8291513" cy="4525963"/>
          </a:xfrm>
        </p:spPr>
        <p:txBody>
          <a:bodyPr/>
          <a:lstStyle/>
          <a:p>
            <a:r>
              <a:rPr lang="lt-LT" sz="2800" dirty="0"/>
              <a:t>Vektorinė autoregresija yra stacionari tuomet, kai determinanto:                      šaknys moduliu yra </a:t>
            </a:r>
          </a:p>
          <a:p>
            <a:endParaRPr lang="lt-LT" sz="2800" dirty="0"/>
          </a:p>
          <a:p>
            <a:pPr>
              <a:buFontTx/>
              <a:buNone/>
            </a:pPr>
            <a:r>
              <a:rPr lang="lt-LT" sz="2800" dirty="0"/>
              <a:t>didesnės už vienetą             </a:t>
            </a:r>
          </a:p>
          <a:p>
            <a:pPr>
              <a:buFontTx/>
              <a:buNone/>
            </a:pPr>
            <a:r>
              <a:rPr lang="lt-LT" sz="2800" dirty="0"/>
              <a:t>Pvz. VAR(1)</a:t>
            </a:r>
            <a:endParaRPr lang="en-US" sz="2800" dirty="0"/>
          </a:p>
        </p:txBody>
      </p:sp>
      <p:graphicFrame>
        <p:nvGraphicFramePr>
          <p:cNvPr id="113668" name="Object 4"/>
          <p:cNvGraphicFramePr>
            <a:graphicFrameLocks noGrp="1" noChangeAspect="1"/>
          </p:cNvGraphicFramePr>
          <p:nvPr>
            <p:ph sz="half" idx="2"/>
          </p:nvPr>
        </p:nvGraphicFramePr>
        <p:xfrm>
          <a:off x="3362325" y="1989138"/>
          <a:ext cx="1700213" cy="873125"/>
        </p:xfrm>
        <a:graphic>
          <a:graphicData uri="http://schemas.openxmlformats.org/presentationml/2006/ole">
            <mc:AlternateContent xmlns:mc="http://schemas.openxmlformats.org/markup-compatibility/2006">
              <mc:Choice xmlns:v="urn:schemas-microsoft-com:vml" Requires="v">
                <p:oleObj spid="_x0000_s129062" name="Equation" r:id="rId4" imgW="939600" imgH="482400" progId="Equation.3">
                  <p:embed/>
                </p:oleObj>
              </mc:Choice>
              <mc:Fallback>
                <p:oleObj name="Equation" r:id="rId4" imgW="939600" imgH="482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2325" y="1989138"/>
                        <a:ext cx="1700213" cy="873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3670" name="Object 6"/>
          <p:cNvGraphicFramePr>
            <a:graphicFrameLocks noChangeAspect="1"/>
          </p:cNvGraphicFramePr>
          <p:nvPr/>
        </p:nvGraphicFramePr>
        <p:xfrm>
          <a:off x="3863975" y="3141663"/>
          <a:ext cx="839788" cy="508000"/>
        </p:xfrm>
        <a:graphic>
          <a:graphicData uri="http://schemas.openxmlformats.org/presentationml/2006/ole">
            <mc:AlternateContent xmlns:mc="http://schemas.openxmlformats.org/markup-compatibility/2006">
              <mc:Choice xmlns:v="urn:schemas-microsoft-com:vml" Requires="v">
                <p:oleObj spid="_x0000_s129063" name="Equation" r:id="rId6" imgW="419040" imgH="253800" progId="Equation.3">
                  <p:embed/>
                </p:oleObj>
              </mc:Choice>
              <mc:Fallback>
                <p:oleObj name="Equation" r:id="rId6" imgW="419040" imgH="253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63975" y="3141663"/>
                        <a:ext cx="839788"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7946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t>VU EF V.Karpuškienė</a:t>
            </a:r>
          </a:p>
        </p:txBody>
      </p:sp>
      <p:sp>
        <p:nvSpPr>
          <p:cNvPr id="115714" name="Rectangle 2"/>
          <p:cNvSpPr>
            <a:spLocks noGrp="1" noChangeArrowheads="1"/>
          </p:cNvSpPr>
          <p:nvPr>
            <p:ph type="title"/>
          </p:nvPr>
        </p:nvSpPr>
        <p:spPr/>
        <p:txBody>
          <a:bodyPr/>
          <a:lstStyle/>
          <a:p>
            <a:r>
              <a:rPr lang="lt-LT"/>
              <a:t>Stacionarumo patikrinimas </a:t>
            </a:r>
            <a:br>
              <a:rPr lang="lt-LT"/>
            </a:br>
            <a:r>
              <a:rPr lang="lt-LT" sz="2000"/>
              <a:t> (EVIEWS)</a:t>
            </a:r>
            <a:endParaRPr lang="en-US" sz="2000"/>
          </a:p>
        </p:txBody>
      </p:sp>
      <p:pic>
        <p:nvPicPr>
          <p:cNvPr id="115716" name="Picture 4"/>
          <p:cNvPicPr>
            <a:picLocks noGrp="1" noChangeAspect="1" noChangeArrowheads="1"/>
          </p:cNvPicPr>
          <p:nvPr>
            <p:ph type="body" idx="1"/>
          </p:nvPr>
        </p:nvPicPr>
        <p:blipFill>
          <a:blip r:embed="rId3" cstate="print"/>
          <a:srcRect/>
          <a:stretch>
            <a:fillRect/>
          </a:stretch>
        </p:blipFill>
        <p:spPr>
          <a:xfrm>
            <a:off x="755650" y="1557338"/>
            <a:ext cx="5113338" cy="4679950"/>
          </a:xfrm>
          <a:noFill/>
          <a:ln/>
        </p:spPr>
      </p:pic>
      <p:sp>
        <p:nvSpPr>
          <p:cNvPr id="115717" name="Text Box 5"/>
          <p:cNvSpPr txBox="1">
            <a:spLocks noChangeArrowheads="1"/>
          </p:cNvSpPr>
          <p:nvPr/>
        </p:nvSpPr>
        <p:spPr bwMode="auto">
          <a:xfrm>
            <a:off x="6156325" y="1557338"/>
            <a:ext cx="2519363" cy="915987"/>
          </a:xfrm>
          <a:prstGeom prst="rect">
            <a:avLst/>
          </a:prstGeom>
          <a:noFill/>
          <a:ln w="9525">
            <a:noFill/>
            <a:miter lim="800000"/>
            <a:headEnd/>
            <a:tailEnd/>
          </a:ln>
          <a:effectLst/>
        </p:spPr>
        <p:txBody>
          <a:bodyPr>
            <a:spAutoFit/>
          </a:bodyPr>
          <a:lstStyle/>
          <a:p>
            <a:pPr>
              <a:spcBef>
                <a:spcPct val="50000"/>
              </a:spcBef>
            </a:pPr>
            <a:r>
              <a:rPr lang="lt-LT" baseline="0"/>
              <a:t>Atvirkstinės šaknys turi būti mažesnės už vienetą</a:t>
            </a:r>
            <a:endParaRPr lang="en-US" baseline="0"/>
          </a:p>
        </p:txBody>
      </p:sp>
      <p:sp>
        <p:nvSpPr>
          <p:cNvPr id="115718" name="Text Box 6"/>
          <p:cNvSpPr txBox="1">
            <a:spLocks noChangeArrowheads="1"/>
          </p:cNvSpPr>
          <p:nvPr/>
        </p:nvSpPr>
        <p:spPr bwMode="auto">
          <a:xfrm>
            <a:off x="6156325" y="4365625"/>
            <a:ext cx="2736850" cy="1190625"/>
          </a:xfrm>
          <a:prstGeom prst="rect">
            <a:avLst/>
          </a:prstGeom>
          <a:noFill/>
          <a:ln w="9525">
            <a:noFill/>
            <a:miter lim="800000"/>
            <a:headEnd/>
            <a:tailEnd/>
          </a:ln>
          <a:effectLst/>
        </p:spPr>
        <p:txBody>
          <a:bodyPr>
            <a:spAutoFit/>
          </a:bodyPr>
          <a:lstStyle/>
          <a:p>
            <a:pPr>
              <a:spcBef>
                <a:spcPct val="50000"/>
              </a:spcBef>
            </a:pPr>
            <a:r>
              <a:rPr lang="lt-LT" baseline="0"/>
              <a:t>Išvada: VAR nėra stacionari, nes viena atvirkštinė šaknis yra didesnė už 1 </a:t>
            </a:r>
            <a:endParaRPr lang="en-US" baseline="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124930" name="Rectangle 2"/>
          <p:cNvSpPr>
            <a:spLocks noGrp="1" noChangeArrowheads="1"/>
          </p:cNvSpPr>
          <p:nvPr>
            <p:ph type="title"/>
          </p:nvPr>
        </p:nvSpPr>
        <p:spPr/>
        <p:txBody>
          <a:bodyPr/>
          <a:lstStyle/>
          <a:p>
            <a:r>
              <a:rPr lang="lt-LT"/>
              <a:t>Stacionarumo patikrinimas</a:t>
            </a:r>
            <a:endParaRPr lang="en-US"/>
          </a:p>
        </p:txBody>
      </p:sp>
      <p:sp>
        <p:nvSpPr>
          <p:cNvPr id="124931" name="Rectangle 3"/>
          <p:cNvSpPr>
            <a:spLocks noGrp="1" noChangeArrowheads="1"/>
          </p:cNvSpPr>
          <p:nvPr>
            <p:ph type="body" idx="1"/>
          </p:nvPr>
        </p:nvSpPr>
        <p:spPr/>
        <p:txBody>
          <a:bodyPr/>
          <a:lstStyle/>
          <a:p>
            <a:r>
              <a:rPr lang="lt-LT" dirty="0"/>
              <a:t>Jeigu vektorinės autoregresijos kintamieji nėra stacionarūs, tuomet jie </a:t>
            </a:r>
            <a:r>
              <a:rPr lang="lt-LT" dirty="0" err="1"/>
              <a:t>logaritmuojami</a:t>
            </a:r>
            <a:r>
              <a:rPr lang="lt-LT" dirty="0"/>
              <a:t> </a:t>
            </a:r>
            <a:r>
              <a:rPr lang="lt-LT" dirty="0" smtClean="0"/>
              <a:t>arba diferencijuojami (keičiami skirtumais)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a:t>VU EF V.Karpuškienė</a:t>
            </a:r>
          </a:p>
        </p:txBody>
      </p:sp>
      <p:sp>
        <p:nvSpPr>
          <p:cNvPr id="125954" name="Rectangle 2"/>
          <p:cNvSpPr>
            <a:spLocks noGrp="1" noChangeArrowheads="1"/>
          </p:cNvSpPr>
          <p:nvPr>
            <p:ph type="title"/>
          </p:nvPr>
        </p:nvSpPr>
        <p:spPr/>
        <p:txBody>
          <a:bodyPr/>
          <a:lstStyle/>
          <a:p>
            <a:r>
              <a:rPr lang="lt-LT"/>
              <a:t>VAR modelio p eilės parinkimas </a:t>
            </a:r>
            <a:endParaRPr lang="en-US"/>
          </a:p>
        </p:txBody>
      </p:sp>
      <p:sp>
        <p:nvSpPr>
          <p:cNvPr id="125955" name="Rectangle 3"/>
          <p:cNvSpPr>
            <a:spLocks noGrp="1" noChangeArrowheads="1"/>
          </p:cNvSpPr>
          <p:nvPr>
            <p:ph type="body" idx="1"/>
          </p:nvPr>
        </p:nvSpPr>
        <p:spPr/>
        <p:txBody>
          <a:bodyPr/>
          <a:lstStyle/>
          <a:p>
            <a:pPr>
              <a:lnSpc>
                <a:spcPct val="90000"/>
              </a:lnSpc>
            </a:pPr>
            <a:r>
              <a:rPr lang="lt-LT" dirty="0"/>
              <a:t>Alternatyvos ir pasekmės:</a:t>
            </a:r>
          </a:p>
          <a:p>
            <a:pPr lvl="1">
              <a:lnSpc>
                <a:spcPct val="90000"/>
              </a:lnSpc>
            </a:pPr>
            <a:r>
              <a:rPr lang="lt-LT" dirty="0"/>
              <a:t>Parinkta adekvati p vėlavimų eilė        modelio įverčiai nepaslinkti ir efektyvūs</a:t>
            </a:r>
          </a:p>
          <a:p>
            <a:pPr lvl="1">
              <a:lnSpc>
                <a:spcPct val="90000"/>
              </a:lnSpc>
            </a:pPr>
            <a:r>
              <a:rPr lang="lt-LT" dirty="0"/>
              <a:t>Parinkta per didelė p vėlavimų eilė        dalis kintamųjų statistiškai nereikšningi       modelio įverčiai nėra efektyvūs dėl mažesnio laisvės laipsnių skaičiaus  </a:t>
            </a:r>
          </a:p>
          <a:p>
            <a:pPr lvl="1">
              <a:lnSpc>
                <a:spcPct val="90000"/>
              </a:lnSpc>
            </a:pPr>
            <a:r>
              <a:rPr lang="lt-LT" dirty="0"/>
              <a:t>Parinkta per maža p vėlavimų eilė        dalis veiksnių poveikio atsiduria paklaidose      </a:t>
            </a:r>
            <a:r>
              <a:rPr lang="en-US" dirty="0" err="1" smtClean="0"/>
              <a:t>kai</a:t>
            </a:r>
            <a:r>
              <a:rPr lang="en-US" dirty="0" smtClean="0"/>
              <a:t> </a:t>
            </a:r>
            <a:r>
              <a:rPr lang="lt-LT" dirty="0" smtClean="0"/>
              <a:t>kurie </a:t>
            </a:r>
            <a:r>
              <a:rPr lang="lt-LT" dirty="0"/>
              <a:t>įverčiai gali būti paslinkti</a:t>
            </a:r>
            <a:endParaRPr lang="en-US" dirty="0"/>
          </a:p>
        </p:txBody>
      </p:sp>
      <p:sp>
        <p:nvSpPr>
          <p:cNvPr id="125957" name="AutoShape 5"/>
          <p:cNvSpPr>
            <a:spLocks noChangeArrowheads="1"/>
          </p:cNvSpPr>
          <p:nvPr/>
        </p:nvSpPr>
        <p:spPr bwMode="auto">
          <a:xfrm>
            <a:off x="6732588" y="2276475"/>
            <a:ext cx="431800" cy="215900"/>
          </a:xfrm>
          <a:prstGeom prst="rightArrow">
            <a:avLst>
              <a:gd name="adj1" fmla="val 50000"/>
              <a:gd name="adj2" fmla="val 50000"/>
            </a:avLst>
          </a:prstGeom>
          <a:solidFill>
            <a:schemeClr val="accent1"/>
          </a:solidFill>
          <a:ln w="9525">
            <a:solidFill>
              <a:schemeClr val="tx1"/>
            </a:solidFill>
            <a:miter lim="800000"/>
            <a:headEnd/>
            <a:tailEnd/>
          </a:ln>
          <a:effectLst/>
        </p:spPr>
        <p:txBody>
          <a:bodyPr wrap="none" anchor="ctr"/>
          <a:lstStyle/>
          <a:p>
            <a:pPr algn="ctr"/>
            <a:r>
              <a:rPr lang="lt-LT"/>
              <a:t>  </a:t>
            </a:r>
            <a:endParaRPr lang="en-US"/>
          </a:p>
        </p:txBody>
      </p:sp>
      <p:sp>
        <p:nvSpPr>
          <p:cNvPr id="125958" name="AutoShape 6"/>
          <p:cNvSpPr>
            <a:spLocks noChangeArrowheads="1"/>
          </p:cNvSpPr>
          <p:nvPr/>
        </p:nvSpPr>
        <p:spPr bwMode="auto">
          <a:xfrm>
            <a:off x="6659563" y="3500438"/>
            <a:ext cx="431800" cy="215900"/>
          </a:xfrm>
          <a:prstGeom prst="rightArrow">
            <a:avLst>
              <a:gd name="adj1" fmla="val 50000"/>
              <a:gd name="adj2" fmla="val 50000"/>
            </a:avLst>
          </a:prstGeom>
          <a:solidFill>
            <a:schemeClr val="accent1"/>
          </a:solidFill>
          <a:ln w="9525">
            <a:solidFill>
              <a:schemeClr val="tx1"/>
            </a:solidFill>
            <a:miter lim="800000"/>
            <a:headEnd/>
            <a:tailEnd/>
          </a:ln>
          <a:effectLst/>
        </p:spPr>
        <p:txBody>
          <a:bodyPr wrap="none" anchor="ctr"/>
          <a:lstStyle/>
          <a:p>
            <a:pPr algn="ctr"/>
            <a:r>
              <a:rPr lang="lt-LT"/>
              <a:t>  </a:t>
            </a:r>
            <a:endParaRPr lang="en-US"/>
          </a:p>
        </p:txBody>
      </p:sp>
      <p:sp>
        <p:nvSpPr>
          <p:cNvPr id="125959" name="AutoShape 7"/>
          <p:cNvSpPr>
            <a:spLocks noChangeArrowheads="1"/>
          </p:cNvSpPr>
          <p:nvPr/>
        </p:nvSpPr>
        <p:spPr bwMode="auto">
          <a:xfrm>
            <a:off x="6877050" y="3141663"/>
            <a:ext cx="431800" cy="215900"/>
          </a:xfrm>
          <a:prstGeom prst="rightArrow">
            <a:avLst>
              <a:gd name="adj1" fmla="val 50000"/>
              <a:gd name="adj2" fmla="val 50000"/>
            </a:avLst>
          </a:prstGeom>
          <a:solidFill>
            <a:schemeClr val="accent1"/>
          </a:solidFill>
          <a:ln w="9525">
            <a:solidFill>
              <a:schemeClr val="tx1"/>
            </a:solidFill>
            <a:miter lim="800000"/>
            <a:headEnd/>
            <a:tailEnd/>
          </a:ln>
          <a:effectLst/>
        </p:spPr>
        <p:txBody>
          <a:bodyPr wrap="none" anchor="ctr"/>
          <a:lstStyle/>
          <a:p>
            <a:pPr algn="ctr"/>
            <a:r>
              <a:rPr lang="lt-LT"/>
              <a:t>  </a:t>
            </a:r>
            <a:endParaRPr lang="en-US"/>
          </a:p>
        </p:txBody>
      </p:sp>
      <p:sp>
        <p:nvSpPr>
          <p:cNvPr id="125960" name="AutoShape 8"/>
          <p:cNvSpPr>
            <a:spLocks noChangeArrowheads="1"/>
          </p:cNvSpPr>
          <p:nvPr/>
        </p:nvSpPr>
        <p:spPr bwMode="auto">
          <a:xfrm>
            <a:off x="7380288" y="5084763"/>
            <a:ext cx="431800" cy="215900"/>
          </a:xfrm>
          <a:prstGeom prst="rightArrow">
            <a:avLst>
              <a:gd name="adj1" fmla="val 50000"/>
              <a:gd name="adj2" fmla="val 50000"/>
            </a:avLst>
          </a:prstGeom>
          <a:solidFill>
            <a:schemeClr val="accent1"/>
          </a:solidFill>
          <a:ln w="9525">
            <a:solidFill>
              <a:schemeClr val="tx1"/>
            </a:solidFill>
            <a:miter lim="800000"/>
            <a:headEnd/>
            <a:tailEnd/>
          </a:ln>
          <a:effectLst/>
        </p:spPr>
        <p:txBody>
          <a:bodyPr wrap="none" anchor="ctr"/>
          <a:lstStyle/>
          <a:p>
            <a:pPr algn="ctr"/>
            <a:r>
              <a:rPr lang="lt-LT"/>
              <a:t>  </a:t>
            </a:r>
            <a:endParaRPr lang="en-US"/>
          </a:p>
        </p:txBody>
      </p:sp>
      <p:sp>
        <p:nvSpPr>
          <p:cNvPr id="125961" name="AutoShape 9"/>
          <p:cNvSpPr>
            <a:spLocks noChangeArrowheads="1"/>
          </p:cNvSpPr>
          <p:nvPr/>
        </p:nvSpPr>
        <p:spPr bwMode="auto">
          <a:xfrm>
            <a:off x="6877050" y="4724400"/>
            <a:ext cx="431800" cy="215900"/>
          </a:xfrm>
          <a:prstGeom prst="rightArrow">
            <a:avLst>
              <a:gd name="adj1" fmla="val 50000"/>
              <a:gd name="adj2" fmla="val 50000"/>
            </a:avLst>
          </a:prstGeom>
          <a:solidFill>
            <a:schemeClr val="accent1"/>
          </a:solidFill>
          <a:ln w="9525">
            <a:solidFill>
              <a:schemeClr val="tx1"/>
            </a:solidFill>
            <a:miter lim="800000"/>
            <a:headEnd/>
            <a:tailEnd/>
          </a:ln>
          <a:effectLst/>
        </p:spPr>
        <p:txBody>
          <a:bodyPr wrap="none" anchor="ctr"/>
          <a:lstStyle/>
          <a:p>
            <a:pPr algn="ctr"/>
            <a:r>
              <a:rPr lang="lt-LT"/>
              <a:t>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126978" name="Rectangle 2"/>
          <p:cNvSpPr>
            <a:spLocks noGrp="1" noChangeArrowheads="1"/>
          </p:cNvSpPr>
          <p:nvPr>
            <p:ph type="title"/>
          </p:nvPr>
        </p:nvSpPr>
        <p:spPr/>
        <p:txBody>
          <a:bodyPr/>
          <a:lstStyle/>
          <a:p>
            <a:r>
              <a:rPr lang="lt-LT"/>
              <a:t>VAR modelio p eilės parinkimas </a:t>
            </a:r>
            <a:endParaRPr lang="en-US"/>
          </a:p>
        </p:txBody>
      </p:sp>
      <p:sp>
        <p:nvSpPr>
          <p:cNvPr id="126979" name="Rectangle 3"/>
          <p:cNvSpPr>
            <a:spLocks noGrp="1" noChangeArrowheads="1"/>
          </p:cNvSpPr>
          <p:nvPr>
            <p:ph type="body" idx="1"/>
          </p:nvPr>
        </p:nvSpPr>
        <p:spPr/>
        <p:txBody>
          <a:bodyPr/>
          <a:lstStyle/>
          <a:p>
            <a:r>
              <a:rPr lang="lt-LT"/>
              <a:t>Sudaromi įvairaus vėlavimo VAR modeliai</a:t>
            </a:r>
          </a:p>
          <a:p>
            <a:r>
              <a:rPr lang="lt-LT"/>
              <a:t>Palyginami jų determinuotumo rodikliai(AIC, SBC, HQ) </a:t>
            </a:r>
          </a:p>
          <a:p>
            <a:endParaRPr lang="lt-L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104450" name="Rectangle 2"/>
          <p:cNvSpPr>
            <a:spLocks noGrp="1" noChangeArrowheads="1"/>
          </p:cNvSpPr>
          <p:nvPr>
            <p:ph type="title"/>
          </p:nvPr>
        </p:nvSpPr>
        <p:spPr/>
        <p:txBody>
          <a:bodyPr/>
          <a:lstStyle/>
          <a:p>
            <a:r>
              <a:rPr lang="lt-LT"/>
              <a:t>VAR modelio sudarymo etapai</a:t>
            </a:r>
          </a:p>
        </p:txBody>
      </p:sp>
      <p:sp>
        <p:nvSpPr>
          <p:cNvPr id="104451" name="Rectangle 3"/>
          <p:cNvSpPr>
            <a:spLocks noGrp="1" noChangeArrowheads="1"/>
          </p:cNvSpPr>
          <p:nvPr>
            <p:ph type="body" idx="1"/>
          </p:nvPr>
        </p:nvSpPr>
        <p:spPr/>
        <p:txBody>
          <a:bodyPr/>
          <a:lstStyle/>
          <a:p>
            <a:pPr marL="609600" indent="-609600"/>
            <a:r>
              <a:rPr lang="ru-RU" dirty="0"/>
              <a:t>Modelio </a:t>
            </a:r>
            <a:r>
              <a:rPr lang="lt-LT" dirty="0" smtClean="0"/>
              <a:t>koeficientų </a:t>
            </a:r>
            <a:r>
              <a:rPr lang="ru-RU" dirty="0" err="1" smtClean="0"/>
              <a:t>įvertinimas</a:t>
            </a:r>
            <a:r>
              <a:rPr lang="lt-LT" dirty="0" smtClean="0"/>
              <a:t> </a:t>
            </a:r>
          </a:p>
          <a:p>
            <a:pPr marL="1009650" lvl="1" indent="-609600"/>
            <a:r>
              <a:rPr lang="lt-LT" dirty="0" err="1" smtClean="0"/>
              <a:t>VAR</a:t>
            </a:r>
            <a:r>
              <a:rPr lang="lt-LT" dirty="0" smtClean="0"/>
              <a:t> </a:t>
            </a:r>
            <a:r>
              <a:rPr lang="lt-LT" dirty="0"/>
              <a:t>modelio </a:t>
            </a:r>
            <a:r>
              <a:rPr lang="lt-LT" dirty="0" smtClean="0"/>
              <a:t>kiekvienos lygties koeficientai vertinami, taikant mažiausių </a:t>
            </a:r>
            <a:r>
              <a:rPr lang="lt-LT" dirty="0"/>
              <a:t>kvadratų </a:t>
            </a:r>
            <a:r>
              <a:rPr lang="lt-LT" dirty="0" smtClean="0"/>
              <a:t>metodą.</a:t>
            </a:r>
            <a:r>
              <a:rPr lang="en-US" dirty="0" smtClean="0"/>
              <a:t> </a:t>
            </a:r>
            <a:endParaRPr lang="lt-L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3074" name="Rectangle 2"/>
          <p:cNvSpPr>
            <a:spLocks noGrp="1" noChangeArrowheads="1"/>
          </p:cNvSpPr>
          <p:nvPr>
            <p:ph type="title"/>
          </p:nvPr>
        </p:nvSpPr>
        <p:spPr/>
        <p:txBody>
          <a:bodyPr/>
          <a:lstStyle/>
          <a:p>
            <a:r>
              <a:rPr lang="lt-LT"/>
              <a:t>VAR modeliai</a:t>
            </a:r>
            <a:endParaRPr lang="en-US"/>
          </a:p>
        </p:txBody>
      </p:sp>
      <p:sp>
        <p:nvSpPr>
          <p:cNvPr id="3075" name="Rectangle 3"/>
          <p:cNvSpPr>
            <a:spLocks noGrp="1" noChangeArrowheads="1"/>
          </p:cNvSpPr>
          <p:nvPr>
            <p:ph type="body" idx="1"/>
          </p:nvPr>
        </p:nvSpPr>
        <p:spPr/>
        <p:txBody>
          <a:bodyPr/>
          <a:lstStyle/>
          <a:p>
            <a:r>
              <a:rPr lang="lt-LT"/>
              <a:t>Bendra VAR modelio išraiška</a:t>
            </a:r>
          </a:p>
          <a:p>
            <a:r>
              <a:rPr lang="lt-LT"/>
              <a:t>VAR modelio sudarymo etapai</a:t>
            </a:r>
          </a:p>
          <a:p>
            <a:r>
              <a:rPr lang="lt-LT"/>
              <a:t>Priežatingumo analizė</a:t>
            </a:r>
          </a:p>
          <a:p>
            <a:r>
              <a:rPr lang="lt-LT"/>
              <a:t>Reakcija į impulsus</a:t>
            </a:r>
          </a:p>
          <a:p>
            <a:r>
              <a:rPr lang="lt-LT"/>
              <a:t>VAR modelio sudarymo pavyzdys</a:t>
            </a:r>
          </a:p>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46082" name="Rectangle 2"/>
          <p:cNvSpPr>
            <a:spLocks noGrp="1" noChangeArrowheads="1"/>
          </p:cNvSpPr>
          <p:nvPr>
            <p:ph type="title"/>
          </p:nvPr>
        </p:nvSpPr>
        <p:spPr/>
        <p:txBody>
          <a:bodyPr/>
          <a:lstStyle/>
          <a:p>
            <a:r>
              <a:rPr lang="lt-LT" sz="4000"/>
              <a:t>VAR modelio sudarymo etapai</a:t>
            </a:r>
          </a:p>
        </p:txBody>
      </p:sp>
      <p:sp>
        <p:nvSpPr>
          <p:cNvPr id="46083" name="Rectangle 3"/>
          <p:cNvSpPr>
            <a:spLocks noGrp="1" noChangeArrowheads="1"/>
          </p:cNvSpPr>
          <p:nvPr>
            <p:ph type="body" idx="1"/>
          </p:nvPr>
        </p:nvSpPr>
        <p:spPr/>
        <p:txBody>
          <a:bodyPr/>
          <a:lstStyle/>
          <a:p>
            <a:r>
              <a:rPr lang="ru-RU"/>
              <a:t>Modelio adekvatumo įvertinimas.</a:t>
            </a:r>
            <a:r>
              <a:rPr lang="lt-LT"/>
              <a:t/>
            </a:r>
            <a:br>
              <a:rPr lang="lt-LT"/>
            </a:br>
            <a:r>
              <a:rPr lang="lt-LT"/>
              <a:t>	Modelis yra adekvatus, jeigu</a:t>
            </a:r>
          </a:p>
          <a:p>
            <a:pPr lvl="2"/>
            <a:r>
              <a:rPr lang="lt-LT"/>
              <a:t>Modelio paklaidos yra baltasis triukšmas (Jack Berra testas)</a:t>
            </a:r>
          </a:p>
          <a:p>
            <a:pPr lvl="2"/>
            <a:r>
              <a:rPr lang="lt-LT"/>
              <a:t>Paklaidos neautokoreliuotos  (Korelogramos ir </a:t>
            </a:r>
            <a:r>
              <a:rPr lang="ru-RU"/>
              <a:t>Ljung-Box</a:t>
            </a:r>
            <a:r>
              <a:rPr lang="lt-LT"/>
              <a:t> testas) </a:t>
            </a:r>
          </a:p>
          <a:p>
            <a:pPr lvl="2"/>
            <a:r>
              <a:rPr lang="lt-LT"/>
              <a:t>Paklaidos homoskedastiškos (White testas) </a:t>
            </a:r>
          </a:p>
          <a:p>
            <a:pPr lvl="2"/>
            <a:endParaRPr lang="lt-L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19458" name="Rectangle 2"/>
          <p:cNvSpPr>
            <a:spLocks noGrp="1" noChangeArrowheads="1"/>
          </p:cNvSpPr>
          <p:nvPr>
            <p:ph type="title"/>
          </p:nvPr>
        </p:nvSpPr>
        <p:spPr/>
        <p:txBody>
          <a:bodyPr/>
          <a:lstStyle/>
          <a:p>
            <a:r>
              <a:rPr lang="lt-LT"/>
              <a:t>Priežastingumo analizė</a:t>
            </a:r>
            <a:endParaRPr lang="en-US"/>
          </a:p>
        </p:txBody>
      </p:sp>
      <p:sp>
        <p:nvSpPr>
          <p:cNvPr id="19459" name="Rectangle 3"/>
          <p:cNvSpPr>
            <a:spLocks noGrp="1" noChangeArrowheads="1"/>
          </p:cNvSpPr>
          <p:nvPr>
            <p:ph type="body" idx="1"/>
          </p:nvPr>
        </p:nvSpPr>
        <p:spPr/>
        <p:txBody>
          <a:bodyPr/>
          <a:lstStyle/>
          <a:p>
            <a:pPr>
              <a:buFontTx/>
              <a:buNone/>
            </a:pPr>
            <a:r>
              <a:rPr lang="lt-LT" sz="2400" dirty="0"/>
              <a:t>Tarkim, turim dvi laiko eilutes </a:t>
            </a:r>
            <a:r>
              <a:rPr lang="lt-LT" sz="2400" dirty="0" err="1"/>
              <a:t>Y</a:t>
            </a:r>
            <a:r>
              <a:rPr lang="lt-LT" sz="2400" baseline="-25000" dirty="0" err="1"/>
              <a:t>t</a:t>
            </a:r>
            <a:r>
              <a:rPr lang="lt-LT" sz="2400" dirty="0"/>
              <a:t> ir </a:t>
            </a:r>
            <a:r>
              <a:rPr lang="lt-LT" sz="2400" dirty="0" err="1"/>
              <a:t>X</a:t>
            </a:r>
            <a:r>
              <a:rPr lang="lt-LT" sz="2400" baseline="-25000" dirty="0" err="1"/>
              <a:t>t</a:t>
            </a:r>
            <a:r>
              <a:rPr lang="lt-LT" sz="3600" baseline="-25000" dirty="0"/>
              <a:t> </a:t>
            </a:r>
            <a:r>
              <a:rPr lang="lt-LT" sz="2400" dirty="0"/>
              <a:t>(t</a:t>
            </a:r>
            <a:r>
              <a:rPr lang="en-US" sz="2400" dirty="0"/>
              <a:t>=1n)</a:t>
            </a:r>
            <a:endParaRPr lang="lt-LT" sz="2400" dirty="0"/>
          </a:p>
          <a:p>
            <a:r>
              <a:rPr lang="lt-LT" dirty="0"/>
              <a:t>Priežastingumo analizės esmė –atsakyti ar:</a:t>
            </a:r>
          </a:p>
          <a:p>
            <a:pPr lvl="1"/>
            <a:r>
              <a:rPr lang="lt-LT" dirty="0" err="1"/>
              <a:t>Y</a:t>
            </a:r>
            <a:r>
              <a:rPr lang="lt-LT" baseline="-25000" dirty="0" err="1"/>
              <a:t>t</a:t>
            </a:r>
            <a:r>
              <a:rPr lang="lt-LT" dirty="0"/>
              <a:t> daro įtaką </a:t>
            </a:r>
            <a:r>
              <a:rPr lang="lt-LT" dirty="0" err="1"/>
              <a:t>X</a:t>
            </a:r>
            <a:r>
              <a:rPr lang="lt-LT" baseline="-25000" dirty="0" err="1"/>
              <a:t>t</a:t>
            </a:r>
            <a:endParaRPr lang="lt-LT" baseline="-25000" dirty="0"/>
          </a:p>
          <a:p>
            <a:pPr lvl="1"/>
            <a:r>
              <a:rPr lang="lt-LT" dirty="0" err="1"/>
              <a:t>X</a:t>
            </a:r>
            <a:r>
              <a:rPr lang="lt-LT" baseline="-25000" dirty="0" err="1"/>
              <a:t>t</a:t>
            </a:r>
            <a:r>
              <a:rPr lang="lt-LT" dirty="0"/>
              <a:t> daro įtaką </a:t>
            </a:r>
            <a:r>
              <a:rPr lang="lt-LT" dirty="0" err="1"/>
              <a:t>Y</a:t>
            </a:r>
            <a:r>
              <a:rPr lang="lt-LT" baseline="-25000" dirty="0" err="1"/>
              <a:t>t</a:t>
            </a:r>
            <a:endParaRPr lang="lt-LT" baseline="-25000" dirty="0"/>
          </a:p>
          <a:p>
            <a:pPr lvl="1"/>
            <a:r>
              <a:rPr lang="lt-LT" dirty="0"/>
              <a:t>Tarp </a:t>
            </a:r>
            <a:r>
              <a:rPr lang="lt-LT" dirty="0" err="1"/>
              <a:t>X</a:t>
            </a:r>
            <a:r>
              <a:rPr lang="lt-LT" baseline="-25000" dirty="0" err="1"/>
              <a:t>t</a:t>
            </a:r>
            <a:r>
              <a:rPr lang="lt-LT" dirty="0"/>
              <a:t> ir  </a:t>
            </a:r>
            <a:r>
              <a:rPr lang="lt-LT" dirty="0" err="1"/>
              <a:t>Y</a:t>
            </a:r>
            <a:r>
              <a:rPr lang="lt-LT" baseline="-25000" dirty="0" err="1"/>
              <a:t>t</a:t>
            </a:r>
            <a:r>
              <a:rPr lang="lt-LT" baseline="-25000" dirty="0"/>
              <a:t> </a:t>
            </a:r>
            <a:r>
              <a:rPr lang="lt-LT" dirty="0"/>
              <a:t>yra abipusė sąveika</a:t>
            </a:r>
          </a:p>
          <a:p>
            <a:pPr lvl="1"/>
            <a:r>
              <a:rPr lang="lt-LT" dirty="0"/>
              <a:t>Tarp </a:t>
            </a:r>
            <a:r>
              <a:rPr lang="lt-LT" dirty="0" err="1"/>
              <a:t>X</a:t>
            </a:r>
            <a:r>
              <a:rPr lang="lt-LT" baseline="-25000" dirty="0" err="1"/>
              <a:t>t</a:t>
            </a:r>
            <a:r>
              <a:rPr lang="lt-LT" dirty="0"/>
              <a:t> ir  </a:t>
            </a:r>
            <a:r>
              <a:rPr lang="lt-LT" dirty="0" err="1"/>
              <a:t>Y</a:t>
            </a:r>
            <a:r>
              <a:rPr lang="lt-LT" baseline="-25000" dirty="0" err="1"/>
              <a:t>t</a:t>
            </a:r>
            <a:r>
              <a:rPr lang="lt-LT" baseline="-25000" dirty="0"/>
              <a:t> </a:t>
            </a:r>
            <a:r>
              <a:rPr lang="lt-LT" dirty="0"/>
              <a:t>nėra</a:t>
            </a:r>
            <a:r>
              <a:rPr lang="lt-LT" baseline="-25000" dirty="0"/>
              <a:t> </a:t>
            </a:r>
            <a:r>
              <a:rPr lang="lt-LT" dirty="0"/>
              <a:t>jokios sąveikos</a:t>
            </a:r>
            <a:endParaRPr lang="lt-LT" baseline="-25000" dirty="0"/>
          </a:p>
          <a:p>
            <a:pPr lvl="1"/>
            <a:endParaRPr lang="lt-L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9218" name="Rectangle 2"/>
          <p:cNvSpPr>
            <a:spLocks noGrp="1" noChangeArrowheads="1"/>
          </p:cNvSpPr>
          <p:nvPr>
            <p:ph type="title"/>
          </p:nvPr>
        </p:nvSpPr>
        <p:spPr/>
        <p:txBody>
          <a:bodyPr/>
          <a:lstStyle/>
          <a:p>
            <a:r>
              <a:rPr lang="lt-LT"/>
              <a:t>Priežastingumo analizė</a:t>
            </a:r>
            <a:endParaRPr lang="en-US"/>
          </a:p>
        </p:txBody>
      </p:sp>
      <p:sp>
        <p:nvSpPr>
          <p:cNvPr id="9219" name="Rectangle 3"/>
          <p:cNvSpPr>
            <a:spLocks noGrp="1" noChangeArrowheads="1"/>
          </p:cNvSpPr>
          <p:nvPr>
            <p:ph type="body" idx="1"/>
          </p:nvPr>
        </p:nvSpPr>
        <p:spPr/>
        <p:txBody>
          <a:bodyPr/>
          <a:lstStyle/>
          <a:p>
            <a:r>
              <a:rPr lang="lt-LT" dirty="0" err="1"/>
              <a:t>Granger</a:t>
            </a:r>
            <a:r>
              <a:rPr lang="lt-LT" dirty="0"/>
              <a:t> priežastingumo </a:t>
            </a:r>
            <a:r>
              <a:rPr lang="lt-LT" dirty="0" smtClean="0"/>
              <a:t>testas</a:t>
            </a:r>
          </a:p>
          <a:p>
            <a:pPr marL="0" indent="0">
              <a:buNone/>
            </a:pPr>
            <a:r>
              <a:rPr lang="lt-LT" dirty="0" smtClean="0"/>
              <a:t> </a:t>
            </a:r>
            <a:endParaRPr lang="lt-L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half" idx="10"/>
          </p:nvPr>
        </p:nvSpPr>
        <p:spPr/>
        <p:txBody>
          <a:bodyPr/>
          <a:lstStyle/>
          <a:p>
            <a:r>
              <a:rPr lang="en-US"/>
              <a:t>VU EF V.Karpuškienė</a:t>
            </a:r>
          </a:p>
        </p:txBody>
      </p:sp>
      <p:sp>
        <p:nvSpPr>
          <p:cNvPr id="16386" name="Rectangle 2"/>
          <p:cNvSpPr>
            <a:spLocks noGrp="1" noChangeArrowheads="1"/>
          </p:cNvSpPr>
          <p:nvPr>
            <p:ph type="title"/>
          </p:nvPr>
        </p:nvSpPr>
        <p:spPr/>
        <p:txBody>
          <a:bodyPr/>
          <a:lstStyle/>
          <a:p>
            <a:r>
              <a:rPr lang="lt-LT"/>
              <a:t>Granger priežastingumo testas</a:t>
            </a:r>
            <a:endParaRPr lang="en-US"/>
          </a:p>
        </p:txBody>
      </p:sp>
      <p:graphicFrame>
        <p:nvGraphicFramePr>
          <p:cNvPr id="16388" name="Object 4"/>
          <p:cNvGraphicFramePr>
            <a:graphicFrameLocks noGrp="1" noChangeAspect="1"/>
          </p:cNvGraphicFramePr>
          <p:nvPr>
            <p:ph sz="half" idx="1"/>
          </p:nvPr>
        </p:nvGraphicFramePr>
        <p:xfrm>
          <a:off x="1547813" y="1169988"/>
          <a:ext cx="5184775" cy="1030287"/>
        </p:xfrm>
        <a:graphic>
          <a:graphicData uri="http://schemas.openxmlformats.org/presentationml/2006/ole">
            <mc:AlternateContent xmlns:mc="http://schemas.openxmlformats.org/markup-compatibility/2006">
              <mc:Choice xmlns:v="urn:schemas-microsoft-com:vml" Requires="v">
                <p:oleObj spid="_x0000_s16435" name="Equation" r:id="rId4" imgW="2234880" imgH="444240" progId="Equation.3">
                  <p:embed/>
                </p:oleObj>
              </mc:Choice>
              <mc:Fallback>
                <p:oleObj name="Equation" r:id="rId4" imgW="2234880" imgH="44424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813" y="1169988"/>
                        <a:ext cx="5184775" cy="1030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90" name="Object 6"/>
          <p:cNvGraphicFramePr>
            <a:graphicFrameLocks noGrp="1" noChangeAspect="1"/>
          </p:cNvGraphicFramePr>
          <p:nvPr>
            <p:ph sz="half" idx="2"/>
          </p:nvPr>
        </p:nvGraphicFramePr>
        <p:xfrm>
          <a:off x="1563688" y="1887538"/>
          <a:ext cx="5440362" cy="1046162"/>
        </p:xfrm>
        <a:graphic>
          <a:graphicData uri="http://schemas.openxmlformats.org/presentationml/2006/ole">
            <mc:AlternateContent xmlns:mc="http://schemas.openxmlformats.org/markup-compatibility/2006">
              <mc:Choice xmlns:v="urn:schemas-microsoft-com:vml" Requires="v">
                <p:oleObj spid="_x0000_s16436" name="Equation" r:id="rId6" imgW="2311200" imgH="444240" progId="Equation.3">
                  <p:embed/>
                </p:oleObj>
              </mc:Choice>
              <mc:Fallback>
                <p:oleObj name="Equation" r:id="rId6" imgW="2311200" imgH="444240" progId="Equation.3">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63688" y="1887538"/>
                        <a:ext cx="5440362" cy="1046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2" name="Text Box 8"/>
          <p:cNvSpPr txBox="1">
            <a:spLocks noChangeArrowheads="1"/>
          </p:cNvSpPr>
          <p:nvPr/>
        </p:nvSpPr>
        <p:spPr bwMode="auto">
          <a:xfrm>
            <a:off x="611188" y="2708275"/>
            <a:ext cx="8281987" cy="1816100"/>
          </a:xfrm>
          <a:prstGeom prst="rect">
            <a:avLst/>
          </a:prstGeom>
          <a:noFill/>
          <a:ln w="9525">
            <a:noFill/>
            <a:miter lim="800000"/>
            <a:headEnd/>
            <a:tailEnd/>
          </a:ln>
          <a:effectLst/>
        </p:spPr>
        <p:txBody>
          <a:bodyPr>
            <a:spAutoFit/>
          </a:bodyPr>
          <a:lstStyle/>
          <a:p>
            <a:pPr>
              <a:spcBef>
                <a:spcPct val="50000"/>
              </a:spcBef>
            </a:pPr>
            <a:r>
              <a:rPr lang="lt-LT" sz="2000" baseline="0" dirty="0"/>
              <a:t>Galimi atvejai</a:t>
            </a:r>
          </a:p>
          <a:p>
            <a:pPr>
              <a:spcBef>
                <a:spcPct val="50000"/>
              </a:spcBef>
            </a:pPr>
            <a:r>
              <a:rPr lang="lt-LT" b="1" u="sng" baseline="0" dirty="0"/>
              <a:t>Atvejis 1:</a:t>
            </a:r>
            <a:r>
              <a:rPr lang="lt-LT" baseline="0" dirty="0"/>
              <a:t>  Pirmoje lygtyje </a:t>
            </a:r>
            <a:r>
              <a:rPr lang="lt-LT" baseline="0" dirty="0" smtClean="0"/>
              <a:t>kintamųjų  </a:t>
            </a:r>
            <a:r>
              <a:rPr lang="lt-LT" baseline="0" dirty="0" err="1"/>
              <a:t>X</a:t>
            </a:r>
            <a:r>
              <a:rPr lang="lt-LT" dirty="0" err="1"/>
              <a:t>t-i</a:t>
            </a:r>
            <a:r>
              <a:rPr lang="lt-LT" baseline="0" dirty="0"/>
              <a:t> grupė yra 	</a:t>
            </a:r>
            <a:r>
              <a:rPr lang="lt-LT" baseline="0" dirty="0" err="1"/>
              <a:t>statistiškai</a:t>
            </a:r>
            <a:r>
              <a:rPr lang="lt-LT" baseline="0" dirty="0"/>
              <a:t> 	reikšminga (</a:t>
            </a:r>
            <a:r>
              <a:rPr lang="lt-LT" baseline="0" dirty="0" err="1"/>
              <a:t>t.y</a:t>
            </a:r>
            <a:r>
              <a:rPr lang="lt-LT" baseline="0" dirty="0"/>
              <a:t> koeficientai nelygūs 0), o antroje lygtyje esanti 	</a:t>
            </a:r>
            <a:r>
              <a:rPr lang="lt-LT" baseline="0" dirty="0" smtClean="0"/>
              <a:t> </a:t>
            </a:r>
            <a:r>
              <a:rPr lang="lt-LT" baseline="0" dirty="0" err="1"/>
              <a:t>Y</a:t>
            </a:r>
            <a:r>
              <a:rPr lang="lt-LT" dirty="0" err="1"/>
              <a:t>t-j</a:t>
            </a:r>
            <a:r>
              <a:rPr lang="lt-LT" baseline="0" dirty="0"/>
              <a:t> </a:t>
            </a:r>
            <a:r>
              <a:rPr lang="lt-LT" baseline="0" dirty="0" smtClean="0"/>
              <a:t>	kintamųjų </a:t>
            </a:r>
            <a:r>
              <a:rPr lang="lt-LT" baseline="0" dirty="0"/>
              <a:t>grupė yra </a:t>
            </a:r>
            <a:r>
              <a:rPr lang="lt-LT" baseline="0" dirty="0" err="1"/>
              <a:t>statistiškai</a:t>
            </a:r>
            <a:r>
              <a:rPr lang="lt-LT" baseline="0" dirty="0"/>
              <a:t> nereikšminga</a:t>
            </a:r>
          </a:p>
          <a:p>
            <a:pPr>
              <a:spcBef>
                <a:spcPct val="50000"/>
              </a:spcBef>
            </a:pPr>
            <a:r>
              <a:rPr lang="lt-LT" b="1" baseline="0" dirty="0" smtClean="0">
                <a:solidFill>
                  <a:schemeClr val="accent2"/>
                </a:solidFill>
              </a:rPr>
              <a:t>Darome </a:t>
            </a:r>
            <a:r>
              <a:rPr lang="lt-LT" b="1" baseline="0" dirty="0">
                <a:solidFill>
                  <a:schemeClr val="accent2"/>
                </a:solidFill>
              </a:rPr>
              <a:t>išvadą, kad </a:t>
            </a:r>
            <a:r>
              <a:rPr lang="lt-LT" b="1" baseline="0" dirty="0" err="1">
                <a:solidFill>
                  <a:schemeClr val="accent2"/>
                </a:solidFill>
              </a:rPr>
              <a:t>X</a:t>
            </a:r>
            <a:r>
              <a:rPr lang="lt-LT" b="1" dirty="0" err="1">
                <a:solidFill>
                  <a:schemeClr val="accent2"/>
                </a:solidFill>
              </a:rPr>
              <a:t>t</a:t>
            </a:r>
            <a:r>
              <a:rPr lang="lt-LT" b="1" dirty="0">
                <a:solidFill>
                  <a:schemeClr val="accent2"/>
                </a:solidFill>
              </a:rPr>
              <a:t> </a:t>
            </a:r>
            <a:r>
              <a:rPr lang="lt-LT" b="1" baseline="0" dirty="0">
                <a:solidFill>
                  <a:schemeClr val="accent2"/>
                </a:solidFill>
              </a:rPr>
              <a:t>daro įtaką </a:t>
            </a:r>
            <a:r>
              <a:rPr lang="lt-LT" b="1" baseline="0" dirty="0" err="1">
                <a:solidFill>
                  <a:schemeClr val="accent2"/>
                </a:solidFill>
              </a:rPr>
              <a:t>Y</a:t>
            </a:r>
            <a:r>
              <a:rPr lang="lt-LT" b="1" dirty="0" err="1">
                <a:solidFill>
                  <a:schemeClr val="accent2"/>
                </a:solidFill>
              </a:rPr>
              <a:t>t</a:t>
            </a:r>
            <a:r>
              <a:rPr lang="lt-LT" sz="2000" b="1" baseline="0" dirty="0">
                <a:solidFill>
                  <a:schemeClr val="accent2"/>
                </a:solidFill>
              </a:rPr>
              <a:t> </a:t>
            </a:r>
            <a:r>
              <a:rPr lang="lt-LT" sz="2000" b="1" baseline="0" dirty="0" smtClean="0">
                <a:solidFill>
                  <a:schemeClr val="accent2"/>
                </a:solidFill>
              </a:rPr>
              <a:t> </a:t>
            </a:r>
            <a:endParaRPr lang="el-GR" sz="2000" b="1" baseline="0" dirty="0">
              <a:solidFill>
                <a:schemeClr val="accent2"/>
              </a:solidFill>
              <a:cs typeface="Arial" charset="0"/>
            </a:endParaRPr>
          </a:p>
        </p:txBody>
      </p:sp>
      <p:sp>
        <p:nvSpPr>
          <p:cNvPr id="16393" name="Text Box 9"/>
          <p:cNvSpPr txBox="1">
            <a:spLocks noChangeArrowheads="1"/>
          </p:cNvSpPr>
          <p:nvPr/>
        </p:nvSpPr>
        <p:spPr bwMode="auto">
          <a:xfrm>
            <a:off x="7019925" y="1341438"/>
            <a:ext cx="1008063" cy="457200"/>
          </a:xfrm>
          <a:prstGeom prst="rect">
            <a:avLst/>
          </a:prstGeom>
          <a:noFill/>
          <a:ln w="9525">
            <a:noFill/>
            <a:miter lim="800000"/>
            <a:headEnd/>
            <a:tailEnd/>
          </a:ln>
          <a:effectLst/>
        </p:spPr>
        <p:txBody>
          <a:bodyPr>
            <a:spAutoFit/>
          </a:bodyPr>
          <a:lstStyle/>
          <a:p>
            <a:pPr>
              <a:spcBef>
                <a:spcPct val="50000"/>
              </a:spcBef>
            </a:pPr>
            <a:r>
              <a:rPr lang="lt-LT" sz="2400" baseline="0"/>
              <a:t>(1)</a:t>
            </a:r>
            <a:endParaRPr lang="en-US" sz="2400" baseline="0"/>
          </a:p>
        </p:txBody>
      </p:sp>
      <p:sp>
        <p:nvSpPr>
          <p:cNvPr id="16394" name="Text Box 10"/>
          <p:cNvSpPr txBox="1">
            <a:spLocks noChangeArrowheads="1"/>
          </p:cNvSpPr>
          <p:nvPr/>
        </p:nvSpPr>
        <p:spPr bwMode="auto">
          <a:xfrm>
            <a:off x="7092950" y="2060575"/>
            <a:ext cx="1008063" cy="457200"/>
          </a:xfrm>
          <a:prstGeom prst="rect">
            <a:avLst/>
          </a:prstGeom>
          <a:noFill/>
          <a:ln w="9525">
            <a:noFill/>
            <a:miter lim="800000"/>
            <a:headEnd/>
            <a:tailEnd/>
          </a:ln>
          <a:effectLst/>
        </p:spPr>
        <p:txBody>
          <a:bodyPr>
            <a:spAutoFit/>
          </a:bodyPr>
          <a:lstStyle/>
          <a:p>
            <a:pPr>
              <a:spcBef>
                <a:spcPct val="50000"/>
              </a:spcBef>
            </a:pPr>
            <a:r>
              <a:rPr lang="lt-LT" sz="2400" baseline="0"/>
              <a:t>(2)</a:t>
            </a:r>
            <a:endParaRPr lang="en-US" sz="2400" baseline="0"/>
          </a:p>
        </p:txBody>
      </p:sp>
      <p:sp>
        <p:nvSpPr>
          <p:cNvPr id="16395" name="Text Box 11"/>
          <p:cNvSpPr txBox="1">
            <a:spLocks noChangeArrowheads="1"/>
          </p:cNvSpPr>
          <p:nvPr/>
        </p:nvSpPr>
        <p:spPr bwMode="auto">
          <a:xfrm>
            <a:off x="684213" y="4868863"/>
            <a:ext cx="8281987" cy="1477328"/>
          </a:xfrm>
          <a:prstGeom prst="rect">
            <a:avLst/>
          </a:prstGeom>
          <a:noFill/>
          <a:ln w="9525">
            <a:noFill/>
            <a:miter lim="800000"/>
            <a:headEnd/>
            <a:tailEnd/>
          </a:ln>
          <a:effectLst/>
        </p:spPr>
        <p:txBody>
          <a:bodyPr>
            <a:spAutoFit/>
          </a:bodyPr>
          <a:lstStyle/>
          <a:p>
            <a:pPr>
              <a:spcBef>
                <a:spcPct val="50000"/>
              </a:spcBef>
            </a:pPr>
            <a:r>
              <a:rPr lang="lt-LT" sz="2000" b="1" u="sng" baseline="0" dirty="0"/>
              <a:t>Atvejis 2</a:t>
            </a:r>
            <a:r>
              <a:rPr lang="lt-LT" sz="2000" baseline="0" dirty="0"/>
              <a:t>: Antroje lygtyje </a:t>
            </a:r>
            <a:r>
              <a:rPr lang="lt-LT" sz="2000" baseline="0" dirty="0" smtClean="0"/>
              <a:t>kintamųjų  </a:t>
            </a:r>
            <a:r>
              <a:rPr lang="lt-LT" sz="2000" baseline="0" dirty="0" err="1"/>
              <a:t>Y</a:t>
            </a:r>
            <a:r>
              <a:rPr lang="lt-LT" sz="2000" dirty="0" err="1"/>
              <a:t>t-i</a:t>
            </a:r>
            <a:r>
              <a:rPr lang="lt-LT" sz="2000" baseline="0" dirty="0"/>
              <a:t> grupė yra </a:t>
            </a:r>
            <a:r>
              <a:rPr lang="lt-LT" sz="2000" baseline="0" dirty="0" err="1" smtClean="0"/>
              <a:t>statistiškai</a:t>
            </a:r>
            <a:r>
              <a:rPr lang="lt-LT" sz="2000" baseline="0" dirty="0" smtClean="0"/>
              <a:t> </a:t>
            </a:r>
            <a:r>
              <a:rPr lang="lt-LT" sz="2000" baseline="0" dirty="0"/>
              <a:t>reikšminga </a:t>
            </a:r>
            <a:r>
              <a:rPr lang="lt-LT" sz="2000" baseline="0" dirty="0" smtClean="0"/>
              <a:t>	(</a:t>
            </a:r>
            <a:r>
              <a:rPr lang="lt-LT" sz="2000" baseline="0" dirty="0" err="1"/>
              <a:t>t.y</a:t>
            </a:r>
            <a:r>
              <a:rPr lang="lt-LT" sz="2000" baseline="0" dirty="0"/>
              <a:t> koeficientai nelygūs 0), o pirmoje </a:t>
            </a:r>
            <a:r>
              <a:rPr lang="lt-LT" sz="2000" baseline="0" dirty="0" smtClean="0"/>
              <a:t>lygtyje </a:t>
            </a:r>
            <a:r>
              <a:rPr lang="lt-LT" sz="2000" baseline="0" dirty="0"/>
              <a:t>esanti </a:t>
            </a:r>
            <a:r>
              <a:rPr lang="lt-LT" sz="2000" baseline="0" dirty="0" smtClean="0"/>
              <a:t>	kintamųjų </a:t>
            </a:r>
            <a:r>
              <a:rPr lang="lt-LT" sz="2000" baseline="0" dirty="0" err="1"/>
              <a:t>X</a:t>
            </a:r>
            <a:r>
              <a:rPr lang="lt-LT" sz="2000" dirty="0" err="1"/>
              <a:t>t-j</a:t>
            </a:r>
            <a:r>
              <a:rPr lang="lt-LT" sz="2000" baseline="0" dirty="0"/>
              <a:t> grupė yra </a:t>
            </a:r>
            <a:r>
              <a:rPr lang="lt-LT" sz="2000" baseline="0" dirty="0" err="1"/>
              <a:t>statistiškai</a:t>
            </a:r>
            <a:r>
              <a:rPr lang="lt-LT" sz="2000" baseline="0" dirty="0"/>
              <a:t> </a:t>
            </a:r>
            <a:r>
              <a:rPr lang="lt-LT" sz="2000" baseline="0" dirty="0" smtClean="0"/>
              <a:t>nereikšminga</a:t>
            </a:r>
            <a:endParaRPr lang="lt-LT" sz="2000" baseline="0" dirty="0"/>
          </a:p>
          <a:p>
            <a:pPr>
              <a:spcBef>
                <a:spcPct val="50000"/>
              </a:spcBef>
            </a:pPr>
            <a:r>
              <a:rPr lang="lt-LT" sz="2000" baseline="0" dirty="0"/>
              <a:t>	</a:t>
            </a:r>
            <a:r>
              <a:rPr lang="lt-LT" sz="2000" b="1" baseline="0" dirty="0">
                <a:solidFill>
                  <a:schemeClr val="accent2"/>
                </a:solidFill>
              </a:rPr>
              <a:t>Tuomet darome išvadą, kad </a:t>
            </a:r>
            <a:r>
              <a:rPr lang="lt-LT" sz="2000" b="1" baseline="0" dirty="0" err="1">
                <a:solidFill>
                  <a:schemeClr val="accent2"/>
                </a:solidFill>
              </a:rPr>
              <a:t>Y</a:t>
            </a:r>
            <a:r>
              <a:rPr lang="lt-LT" sz="2000" b="1" dirty="0" err="1">
                <a:solidFill>
                  <a:schemeClr val="accent2"/>
                </a:solidFill>
              </a:rPr>
              <a:t>t</a:t>
            </a:r>
            <a:r>
              <a:rPr lang="lt-LT" sz="2000" b="1" baseline="0" dirty="0" err="1">
                <a:solidFill>
                  <a:schemeClr val="accent2"/>
                </a:solidFill>
              </a:rPr>
              <a:t>daro</a:t>
            </a:r>
            <a:r>
              <a:rPr lang="lt-LT" sz="2000" b="1" baseline="0" dirty="0">
                <a:solidFill>
                  <a:schemeClr val="accent2"/>
                </a:solidFill>
              </a:rPr>
              <a:t> įtaką </a:t>
            </a:r>
            <a:r>
              <a:rPr lang="lt-LT" sz="2000" b="1" baseline="0" dirty="0" err="1">
                <a:solidFill>
                  <a:schemeClr val="accent2"/>
                </a:solidFill>
              </a:rPr>
              <a:t>X</a:t>
            </a:r>
            <a:r>
              <a:rPr lang="lt-LT" sz="2000" b="1" dirty="0" err="1">
                <a:solidFill>
                  <a:schemeClr val="accent2"/>
                </a:solidFill>
              </a:rPr>
              <a:t>t</a:t>
            </a:r>
            <a:r>
              <a:rPr lang="lt-LT" sz="2000" b="1" baseline="0" dirty="0">
                <a:solidFill>
                  <a:schemeClr val="accent2"/>
                </a:solidFill>
              </a:rPr>
              <a:t> </a:t>
            </a:r>
            <a:endParaRPr lang="el-GR" sz="2000" b="1" baseline="0" dirty="0">
              <a:solidFill>
                <a:schemeClr val="accent2"/>
              </a:solidFill>
              <a:cs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half" idx="10"/>
          </p:nvPr>
        </p:nvSpPr>
        <p:spPr/>
        <p:txBody>
          <a:bodyPr/>
          <a:lstStyle/>
          <a:p>
            <a:r>
              <a:rPr lang="en-US"/>
              <a:t>VU EF V.Karpuškienė</a:t>
            </a:r>
          </a:p>
        </p:txBody>
      </p:sp>
      <p:sp>
        <p:nvSpPr>
          <p:cNvPr id="20482" name="Rectangle 2"/>
          <p:cNvSpPr>
            <a:spLocks noGrp="1" noChangeArrowheads="1"/>
          </p:cNvSpPr>
          <p:nvPr>
            <p:ph type="title"/>
          </p:nvPr>
        </p:nvSpPr>
        <p:spPr/>
        <p:txBody>
          <a:bodyPr/>
          <a:lstStyle/>
          <a:p>
            <a:r>
              <a:rPr lang="lt-LT"/>
              <a:t>Granger priežastingumo testas</a:t>
            </a:r>
            <a:endParaRPr lang="en-US"/>
          </a:p>
        </p:txBody>
      </p:sp>
      <p:graphicFrame>
        <p:nvGraphicFramePr>
          <p:cNvPr id="20483" name="Object 3"/>
          <p:cNvGraphicFramePr>
            <a:graphicFrameLocks noGrp="1" noChangeAspect="1"/>
          </p:cNvGraphicFramePr>
          <p:nvPr>
            <p:ph sz="half" idx="1"/>
          </p:nvPr>
        </p:nvGraphicFramePr>
        <p:xfrm>
          <a:off x="1547813" y="1169988"/>
          <a:ext cx="5184775" cy="1030287"/>
        </p:xfrm>
        <a:graphic>
          <a:graphicData uri="http://schemas.openxmlformats.org/presentationml/2006/ole">
            <mc:AlternateContent xmlns:mc="http://schemas.openxmlformats.org/markup-compatibility/2006">
              <mc:Choice xmlns:v="urn:schemas-microsoft-com:vml" Requires="v">
                <p:oleObj spid="_x0000_s20529" name="Equation" r:id="rId4" imgW="2234880" imgH="444240" progId="Equation.3">
                  <p:embed/>
                </p:oleObj>
              </mc:Choice>
              <mc:Fallback>
                <p:oleObj name="Equation" r:id="rId4" imgW="2234880" imgH="44424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813" y="1169988"/>
                        <a:ext cx="5184775" cy="1030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4" name="Object 4"/>
          <p:cNvGraphicFramePr>
            <a:graphicFrameLocks noGrp="1" noChangeAspect="1"/>
          </p:cNvGraphicFramePr>
          <p:nvPr>
            <p:ph sz="half" idx="2"/>
          </p:nvPr>
        </p:nvGraphicFramePr>
        <p:xfrm>
          <a:off x="1547813" y="1884363"/>
          <a:ext cx="5472112" cy="1052512"/>
        </p:xfrm>
        <a:graphic>
          <a:graphicData uri="http://schemas.openxmlformats.org/presentationml/2006/ole">
            <mc:AlternateContent xmlns:mc="http://schemas.openxmlformats.org/markup-compatibility/2006">
              <mc:Choice xmlns:v="urn:schemas-microsoft-com:vml" Requires="v">
                <p:oleObj spid="_x0000_s20530" name="Equation" r:id="rId6" imgW="2311200" imgH="444240" progId="Equation.3">
                  <p:embed/>
                </p:oleObj>
              </mc:Choice>
              <mc:Fallback>
                <p:oleObj name="Equation" r:id="rId6" imgW="2311200" imgH="44424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7813" y="1884363"/>
                        <a:ext cx="5472112" cy="1052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5" name="Text Box 5"/>
          <p:cNvSpPr txBox="1">
            <a:spLocks noChangeArrowheads="1"/>
          </p:cNvSpPr>
          <p:nvPr/>
        </p:nvSpPr>
        <p:spPr bwMode="auto">
          <a:xfrm>
            <a:off x="395288" y="4797425"/>
            <a:ext cx="8713787" cy="1616075"/>
          </a:xfrm>
          <a:prstGeom prst="rect">
            <a:avLst/>
          </a:prstGeom>
          <a:noFill/>
          <a:ln w="9525">
            <a:noFill/>
            <a:miter lim="800000"/>
            <a:headEnd/>
            <a:tailEnd/>
          </a:ln>
          <a:effectLst/>
        </p:spPr>
        <p:txBody>
          <a:bodyPr>
            <a:spAutoFit/>
          </a:bodyPr>
          <a:lstStyle/>
          <a:p>
            <a:pPr>
              <a:spcBef>
                <a:spcPct val="50000"/>
              </a:spcBef>
            </a:pPr>
            <a:endParaRPr lang="lt-LT" sz="2000" baseline="0" dirty="0"/>
          </a:p>
          <a:p>
            <a:pPr>
              <a:spcBef>
                <a:spcPct val="50000"/>
              </a:spcBef>
            </a:pPr>
            <a:r>
              <a:rPr lang="lt-LT" sz="2000" b="1" u="sng" baseline="0" dirty="0"/>
              <a:t>Atvejis 4</a:t>
            </a:r>
            <a:r>
              <a:rPr lang="lt-LT" sz="2000" baseline="0" dirty="0"/>
              <a:t>:  Pirmoje ir antroje lygtyse vėluojančios </a:t>
            </a:r>
            <a:r>
              <a:rPr lang="lt-LT" sz="2000" baseline="0" dirty="0" err="1"/>
              <a:t>X</a:t>
            </a:r>
            <a:r>
              <a:rPr lang="lt-LT" sz="2000" dirty="0" err="1"/>
              <a:t>t-i</a:t>
            </a:r>
            <a:r>
              <a:rPr lang="lt-LT" sz="2000" baseline="0" dirty="0"/>
              <a:t> ir </a:t>
            </a:r>
            <a:r>
              <a:rPr lang="lt-LT" sz="2000" baseline="0" dirty="0" err="1"/>
              <a:t>Y</a:t>
            </a:r>
            <a:r>
              <a:rPr lang="lt-LT" sz="2000" dirty="0" err="1"/>
              <a:t>t-j</a:t>
            </a:r>
            <a:r>
              <a:rPr lang="lt-LT" sz="2000" baseline="0" dirty="0"/>
              <a:t>  grupės yra 	</a:t>
            </a:r>
            <a:r>
              <a:rPr lang="lt-LT" sz="2000" baseline="0" dirty="0" err="1"/>
              <a:t>statistiškai</a:t>
            </a:r>
            <a:r>
              <a:rPr lang="lt-LT" sz="2000" baseline="0" dirty="0"/>
              <a:t> nereikšmingos (</a:t>
            </a:r>
            <a:r>
              <a:rPr lang="lt-LT" sz="2000" baseline="0" dirty="0" err="1"/>
              <a:t>t.y</a:t>
            </a:r>
            <a:r>
              <a:rPr lang="lt-LT" sz="2000" baseline="0" dirty="0"/>
              <a:t> koeficientai tikėtina lygūs 0), </a:t>
            </a:r>
          </a:p>
          <a:p>
            <a:pPr>
              <a:spcBef>
                <a:spcPct val="50000"/>
              </a:spcBef>
            </a:pPr>
            <a:r>
              <a:rPr lang="lt-LT" sz="2000" baseline="0" dirty="0"/>
              <a:t>	</a:t>
            </a:r>
            <a:r>
              <a:rPr lang="lt-LT" sz="2000" b="1" baseline="0" dirty="0">
                <a:solidFill>
                  <a:schemeClr val="accent2"/>
                </a:solidFill>
              </a:rPr>
              <a:t>Tuomet darome išvadą, kad </a:t>
            </a:r>
            <a:r>
              <a:rPr lang="lt-LT" sz="2000" b="1" baseline="0" dirty="0" err="1">
                <a:solidFill>
                  <a:schemeClr val="accent2"/>
                </a:solidFill>
              </a:rPr>
              <a:t>X</a:t>
            </a:r>
            <a:r>
              <a:rPr lang="lt-LT" sz="2000" b="1" dirty="0" err="1">
                <a:solidFill>
                  <a:schemeClr val="accent2"/>
                </a:solidFill>
              </a:rPr>
              <a:t>t</a:t>
            </a:r>
            <a:r>
              <a:rPr lang="lt-LT" sz="2000" b="1" baseline="0" dirty="0">
                <a:solidFill>
                  <a:schemeClr val="accent2"/>
                </a:solidFill>
              </a:rPr>
              <a:t> ir</a:t>
            </a:r>
            <a:r>
              <a:rPr lang="lt-LT" sz="2000" b="1" dirty="0">
                <a:solidFill>
                  <a:schemeClr val="accent2"/>
                </a:solidFill>
              </a:rPr>
              <a:t> </a:t>
            </a:r>
            <a:r>
              <a:rPr lang="lt-LT" sz="2000" b="1" baseline="0" dirty="0" err="1">
                <a:solidFill>
                  <a:schemeClr val="accent2"/>
                </a:solidFill>
              </a:rPr>
              <a:t>Y</a:t>
            </a:r>
            <a:r>
              <a:rPr lang="lt-LT" sz="2000" b="1" dirty="0" err="1">
                <a:solidFill>
                  <a:schemeClr val="accent2"/>
                </a:solidFill>
              </a:rPr>
              <a:t>t</a:t>
            </a:r>
            <a:r>
              <a:rPr lang="lt-LT" sz="2000" b="1" baseline="0" dirty="0">
                <a:solidFill>
                  <a:schemeClr val="accent2"/>
                </a:solidFill>
              </a:rPr>
              <a:t> tarpusavyje nepriklausomi </a:t>
            </a:r>
            <a:endParaRPr lang="el-GR" sz="2000" b="1" baseline="0" dirty="0">
              <a:solidFill>
                <a:schemeClr val="accent2"/>
              </a:solidFill>
            </a:endParaRPr>
          </a:p>
        </p:txBody>
      </p:sp>
      <p:sp>
        <p:nvSpPr>
          <p:cNvPr id="20486" name="Text Box 6"/>
          <p:cNvSpPr txBox="1">
            <a:spLocks noChangeArrowheads="1"/>
          </p:cNvSpPr>
          <p:nvPr/>
        </p:nvSpPr>
        <p:spPr bwMode="auto">
          <a:xfrm>
            <a:off x="7019925" y="1341438"/>
            <a:ext cx="1008063" cy="457200"/>
          </a:xfrm>
          <a:prstGeom prst="rect">
            <a:avLst/>
          </a:prstGeom>
          <a:noFill/>
          <a:ln w="9525">
            <a:noFill/>
            <a:miter lim="800000"/>
            <a:headEnd/>
            <a:tailEnd/>
          </a:ln>
          <a:effectLst/>
        </p:spPr>
        <p:txBody>
          <a:bodyPr>
            <a:spAutoFit/>
          </a:bodyPr>
          <a:lstStyle/>
          <a:p>
            <a:pPr>
              <a:spcBef>
                <a:spcPct val="50000"/>
              </a:spcBef>
            </a:pPr>
            <a:r>
              <a:rPr lang="lt-LT" sz="2400" baseline="0"/>
              <a:t>(1)</a:t>
            </a:r>
            <a:endParaRPr lang="en-US" sz="2400" baseline="0"/>
          </a:p>
        </p:txBody>
      </p:sp>
      <p:sp>
        <p:nvSpPr>
          <p:cNvPr id="20487" name="Text Box 7"/>
          <p:cNvSpPr txBox="1">
            <a:spLocks noChangeArrowheads="1"/>
          </p:cNvSpPr>
          <p:nvPr/>
        </p:nvSpPr>
        <p:spPr bwMode="auto">
          <a:xfrm>
            <a:off x="7092950" y="2060575"/>
            <a:ext cx="1008063" cy="457200"/>
          </a:xfrm>
          <a:prstGeom prst="rect">
            <a:avLst/>
          </a:prstGeom>
          <a:noFill/>
          <a:ln w="9525">
            <a:noFill/>
            <a:miter lim="800000"/>
            <a:headEnd/>
            <a:tailEnd/>
          </a:ln>
          <a:effectLst/>
        </p:spPr>
        <p:txBody>
          <a:bodyPr>
            <a:spAutoFit/>
          </a:bodyPr>
          <a:lstStyle/>
          <a:p>
            <a:pPr>
              <a:spcBef>
                <a:spcPct val="50000"/>
              </a:spcBef>
            </a:pPr>
            <a:r>
              <a:rPr lang="lt-LT" sz="2400" baseline="0"/>
              <a:t>(2)</a:t>
            </a:r>
            <a:endParaRPr lang="en-US" sz="2400" baseline="0"/>
          </a:p>
        </p:txBody>
      </p:sp>
      <p:sp>
        <p:nvSpPr>
          <p:cNvPr id="20489" name="Text Box 9"/>
          <p:cNvSpPr txBox="1">
            <a:spLocks noChangeArrowheads="1"/>
          </p:cNvSpPr>
          <p:nvPr/>
        </p:nvSpPr>
        <p:spPr bwMode="auto">
          <a:xfrm>
            <a:off x="539750" y="2924175"/>
            <a:ext cx="8281988" cy="1616075"/>
          </a:xfrm>
          <a:prstGeom prst="rect">
            <a:avLst/>
          </a:prstGeom>
          <a:noFill/>
          <a:ln w="9525">
            <a:noFill/>
            <a:miter lim="800000"/>
            <a:headEnd/>
            <a:tailEnd/>
          </a:ln>
          <a:effectLst/>
        </p:spPr>
        <p:txBody>
          <a:bodyPr>
            <a:spAutoFit/>
          </a:bodyPr>
          <a:lstStyle/>
          <a:p>
            <a:pPr>
              <a:spcBef>
                <a:spcPct val="50000"/>
              </a:spcBef>
            </a:pPr>
            <a:r>
              <a:rPr lang="lt-LT" sz="2000" baseline="0" dirty="0"/>
              <a:t>Galimi atvejai</a:t>
            </a:r>
          </a:p>
          <a:p>
            <a:pPr>
              <a:spcBef>
                <a:spcPct val="50000"/>
              </a:spcBef>
            </a:pPr>
            <a:r>
              <a:rPr lang="lt-LT" sz="2000" b="1" u="sng" baseline="0" dirty="0"/>
              <a:t>Atvejis 3</a:t>
            </a:r>
            <a:r>
              <a:rPr lang="lt-LT" sz="2000" baseline="0" dirty="0"/>
              <a:t>:  Pirmoje ir antroje lygtyse </a:t>
            </a:r>
            <a:r>
              <a:rPr lang="lt-LT" sz="2000" baseline="0" dirty="0" err="1" smtClean="0"/>
              <a:t>X</a:t>
            </a:r>
            <a:r>
              <a:rPr lang="lt-LT" sz="2000" dirty="0" err="1" smtClean="0"/>
              <a:t>t-i</a:t>
            </a:r>
            <a:r>
              <a:rPr lang="lt-LT" sz="2000" baseline="0" dirty="0" smtClean="0"/>
              <a:t> </a:t>
            </a:r>
            <a:r>
              <a:rPr lang="lt-LT" sz="2000" baseline="0" dirty="0"/>
              <a:t>ir </a:t>
            </a:r>
            <a:r>
              <a:rPr lang="lt-LT" sz="2000" baseline="0" dirty="0" err="1"/>
              <a:t>Y</a:t>
            </a:r>
            <a:r>
              <a:rPr lang="lt-LT" sz="2000" dirty="0" err="1"/>
              <a:t>t-j</a:t>
            </a:r>
            <a:r>
              <a:rPr lang="lt-LT" sz="2000" baseline="0" dirty="0"/>
              <a:t>  grupės yra 	</a:t>
            </a:r>
            <a:r>
              <a:rPr lang="lt-LT" sz="2000" baseline="0" dirty="0" err="1"/>
              <a:t>statistiškai</a:t>
            </a:r>
            <a:r>
              <a:rPr lang="lt-LT" sz="2000" baseline="0" dirty="0"/>
              <a:t> reikšmingos (</a:t>
            </a:r>
            <a:r>
              <a:rPr lang="lt-LT" sz="2000" baseline="0" dirty="0" err="1"/>
              <a:t>t.y</a:t>
            </a:r>
            <a:r>
              <a:rPr lang="lt-LT" sz="2000" baseline="0" dirty="0"/>
              <a:t> koeficientai nelygūs 0), </a:t>
            </a:r>
          </a:p>
          <a:p>
            <a:pPr>
              <a:spcBef>
                <a:spcPct val="50000"/>
              </a:spcBef>
            </a:pPr>
            <a:r>
              <a:rPr lang="lt-LT" sz="2000" b="1" baseline="0" dirty="0">
                <a:solidFill>
                  <a:schemeClr val="accent2"/>
                </a:solidFill>
              </a:rPr>
              <a:t>Tuomet darome išvadą, kad </a:t>
            </a:r>
            <a:r>
              <a:rPr lang="lt-LT" sz="2000" b="1" baseline="0" dirty="0" err="1">
                <a:solidFill>
                  <a:schemeClr val="accent2"/>
                </a:solidFill>
              </a:rPr>
              <a:t>X</a:t>
            </a:r>
            <a:r>
              <a:rPr lang="lt-LT" sz="2000" b="1" dirty="0" err="1">
                <a:solidFill>
                  <a:schemeClr val="accent2"/>
                </a:solidFill>
              </a:rPr>
              <a:t>t</a:t>
            </a:r>
            <a:r>
              <a:rPr lang="lt-LT" sz="2000" b="1" baseline="0" dirty="0">
                <a:solidFill>
                  <a:schemeClr val="accent2"/>
                </a:solidFill>
              </a:rPr>
              <a:t> ir</a:t>
            </a:r>
            <a:r>
              <a:rPr lang="lt-LT" sz="2000" b="1" dirty="0">
                <a:solidFill>
                  <a:schemeClr val="accent2"/>
                </a:solidFill>
              </a:rPr>
              <a:t> </a:t>
            </a:r>
            <a:r>
              <a:rPr lang="lt-LT" sz="2000" b="1" baseline="0" dirty="0" err="1">
                <a:solidFill>
                  <a:schemeClr val="accent2"/>
                </a:solidFill>
              </a:rPr>
              <a:t>Y</a:t>
            </a:r>
            <a:r>
              <a:rPr lang="lt-LT" sz="2000" b="1" dirty="0" err="1">
                <a:solidFill>
                  <a:schemeClr val="accent2"/>
                </a:solidFill>
              </a:rPr>
              <a:t>t</a:t>
            </a:r>
            <a:r>
              <a:rPr lang="lt-LT" sz="2000" b="1" baseline="0" dirty="0">
                <a:solidFill>
                  <a:schemeClr val="accent2"/>
                </a:solidFill>
              </a:rPr>
              <a:t> sieja tarpusavio priklausomybė</a:t>
            </a:r>
            <a:endParaRPr lang="el-GR" sz="2000" b="1" baseline="0" dirty="0">
              <a:solidFill>
                <a:schemeClr val="accent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5"/>
          <p:cNvSpPr>
            <a:spLocks noGrp="1"/>
          </p:cNvSpPr>
          <p:nvPr>
            <p:ph type="dt" sz="half" idx="10"/>
          </p:nvPr>
        </p:nvSpPr>
        <p:spPr/>
        <p:txBody>
          <a:bodyPr/>
          <a:lstStyle/>
          <a:p>
            <a:r>
              <a:rPr lang="en-US"/>
              <a:t>VU EF V.Karpuškienė</a:t>
            </a:r>
          </a:p>
        </p:txBody>
      </p:sp>
      <p:sp>
        <p:nvSpPr>
          <p:cNvPr id="21506" name="Rectangle 2"/>
          <p:cNvSpPr>
            <a:spLocks noGrp="1" noChangeArrowheads="1"/>
          </p:cNvSpPr>
          <p:nvPr>
            <p:ph type="title"/>
          </p:nvPr>
        </p:nvSpPr>
        <p:spPr/>
        <p:txBody>
          <a:bodyPr/>
          <a:lstStyle/>
          <a:p>
            <a:r>
              <a:rPr lang="lt-LT" sz="4000"/>
              <a:t>Granger priežastingumo testas</a:t>
            </a:r>
            <a:br>
              <a:rPr lang="lt-LT" sz="4000"/>
            </a:br>
            <a:r>
              <a:rPr lang="lt-LT" sz="3200"/>
              <a:t>Tikriname pirmąjį atvejį</a:t>
            </a:r>
            <a:endParaRPr lang="en-US" sz="3200"/>
          </a:p>
        </p:txBody>
      </p:sp>
      <p:sp>
        <p:nvSpPr>
          <p:cNvPr id="21507" name="Rectangle 3"/>
          <p:cNvSpPr>
            <a:spLocks noGrp="1" noChangeArrowheads="1"/>
          </p:cNvSpPr>
          <p:nvPr>
            <p:ph type="body" sz="half" idx="1"/>
          </p:nvPr>
        </p:nvSpPr>
        <p:spPr>
          <a:xfrm>
            <a:off x="457200" y="1600200"/>
            <a:ext cx="5986463" cy="4525963"/>
          </a:xfrm>
        </p:spPr>
        <p:txBody>
          <a:bodyPr/>
          <a:lstStyle/>
          <a:p>
            <a:pPr>
              <a:buFontTx/>
              <a:buNone/>
            </a:pPr>
            <a:r>
              <a:rPr lang="lt-LT" sz="2800"/>
              <a:t>1 žingsnis</a:t>
            </a:r>
          </a:p>
          <a:p>
            <a:r>
              <a:rPr lang="lt-LT" sz="2000"/>
              <a:t>Apskaičiuojame regresijos lygtį:</a:t>
            </a:r>
          </a:p>
          <a:p>
            <a:r>
              <a:rPr lang="lt-LT" sz="2000"/>
              <a:t>Surandame RSS</a:t>
            </a:r>
            <a:r>
              <a:rPr lang="lt-LT" sz="2000" baseline="-25000"/>
              <a:t>R</a:t>
            </a:r>
            <a:endParaRPr lang="en-US" sz="2000"/>
          </a:p>
        </p:txBody>
      </p:sp>
      <p:graphicFrame>
        <p:nvGraphicFramePr>
          <p:cNvPr id="21508" name="Object 4"/>
          <p:cNvGraphicFramePr>
            <a:graphicFrameLocks noGrp="1" noChangeAspect="1"/>
          </p:cNvGraphicFramePr>
          <p:nvPr>
            <p:ph sz="quarter" idx="2"/>
          </p:nvPr>
        </p:nvGraphicFramePr>
        <p:xfrm>
          <a:off x="5651500" y="2060575"/>
          <a:ext cx="2592388" cy="782638"/>
        </p:xfrm>
        <a:graphic>
          <a:graphicData uri="http://schemas.openxmlformats.org/presentationml/2006/ole">
            <mc:AlternateContent xmlns:mc="http://schemas.openxmlformats.org/markup-compatibility/2006">
              <mc:Choice xmlns:v="urn:schemas-microsoft-com:vml" Requires="v">
                <p:oleObj spid="_x0000_s21556" name="Equation" r:id="rId4" imgW="1473120" imgH="444240" progId="Equation.3">
                  <p:embed/>
                </p:oleObj>
              </mc:Choice>
              <mc:Fallback>
                <p:oleObj name="Equation" r:id="rId4" imgW="1473120" imgH="44424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1500" y="2060575"/>
                        <a:ext cx="2592388" cy="782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0" name="Rectangle 6"/>
          <p:cNvSpPr>
            <a:spLocks noChangeArrowheads="1"/>
          </p:cNvSpPr>
          <p:nvPr/>
        </p:nvSpPr>
        <p:spPr bwMode="auto">
          <a:xfrm>
            <a:off x="539750" y="3284538"/>
            <a:ext cx="8075613" cy="1468437"/>
          </a:xfrm>
          <a:prstGeom prst="rect">
            <a:avLst/>
          </a:prstGeom>
          <a:noFill/>
          <a:ln w="9525">
            <a:noFill/>
            <a:miter lim="800000"/>
            <a:headEnd/>
            <a:tailEnd/>
          </a:ln>
          <a:effectLst/>
        </p:spPr>
        <p:txBody>
          <a:bodyPr/>
          <a:lstStyle/>
          <a:p>
            <a:pPr marL="342900" indent="-342900">
              <a:spcBef>
                <a:spcPct val="20000"/>
              </a:spcBef>
            </a:pPr>
            <a:r>
              <a:rPr lang="lt-LT" sz="2800" baseline="0"/>
              <a:t>2 žingsnis</a:t>
            </a:r>
          </a:p>
          <a:p>
            <a:pPr marL="342900" indent="-342900">
              <a:spcBef>
                <a:spcPct val="20000"/>
              </a:spcBef>
              <a:buFontTx/>
              <a:buChar char="•"/>
            </a:pPr>
            <a:r>
              <a:rPr lang="lt-LT" sz="2000" baseline="0"/>
              <a:t>Apskaičiuojame regresijos lygtį:</a:t>
            </a:r>
          </a:p>
          <a:p>
            <a:pPr marL="342900" indent="-342900">
              <a:spcBef>
                <a:spcPct val="20000"/>
              </a:spcBef>
              <a:buFontTx/>
              <a:buChar char="•"/>
            </a:pPr>
            <a:r>
              <a:rPr lang="lt-LT" sz="2000" baseline="0"/>
              <a:t>Surandame RSS</a:t>
            </a:r>
            <a:r>
              <a:rPr lang="lt-LT" sz="2000"/>
              <a:t>u</a:t>
            </a:r>
            <a:endParaRPr lang="en-US" sz="2000" baseline="0"/>
          </a:p>
        </p:txBody>
      </p:sp>
      <p:graphicFrame>
        <p:nvGraphicFramePr>
          <p:cNvPr id="21511" name="Object 7"/>
          <p:cNvGraphicFramePr>
            <a:graphicFrameLocks noGrp="1" noChangeAspect="1"/>
          </p:cNvGraphicFramePr>
          <p:nvPr>
            <p:ph sz="quarter" idx="3"/>
          </p:nvPr>
        </p:nvGraphicFramePr>
        <p:xfrm>
          <a:off x="4572000" y="3644900"/>
          <a:ext cx="4391025" cy="873125"/>
        </p:xfrm>
        <a:graphic>
          <a:graphicData uri="http://schemas.openxmlformats.org/presentationml/2006/ole">
            <mc:AlternateContent xmlns:mc="http://schemas.openxmlformats.org/markup-compatibility/2006">
              <mc:Choice xmlns:v="urn:schemas-microsoft-com:vml" Requires="v">
                <p:oleObj spid="_x0000_s21557" name="Equation" r:id="rId6" imgW="2234880" imgH="444240" progId="Equation.3">
                  <p:embed/>
                </p:oleObj>
              </mc:Choice>
              <mc:Fallback>
                <p:oleObj name="Equation" r:id="rId6" imgW="2234880" imgH="444240" progId="Equation.3">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644900"/>
                        <a:ext cx="4391025" cy="873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5"/>
          <p:cNvSpPr>
            <a:spLocks noGrp="1"/>
          </p:cNvSpPr>
          <p:nvPr>
            <p:ph type="dt" sz="half" idx="10"/>
          </p:nvPr>
        </p:nvSpPr>
        <p:spPr/>
        <p:txBody>
          <a:bodyPr/>
          <a:lstStyle/>
          <a:p>
            <a:r>
              <a:rPr lang="en-US"/>
              <a:t>VU EF V.Karpuškienė</a:t>
            </a:r>
          </a:p>
        </p:txBody>
      </p:sp>
      <p:sp>
        <p:nvSpPr>
          <p:cNvPr id="24578" name="Rectangle 2"/>
          <p:cNvSpPr>
            <a:spLocks noGrp="1" noChangeArrowheads="1"/>
          </p:cNvSpPr>
          <p:nvPr>
            <p:ph type="title"/>
          </p:nvPr>
        </p:nvSpPr>
        <p:spPr/>
        <p:txBody>
          <a:bodyPr/>
          <a:lstStyle/>
          <a:p>
            <a:r>
              <a:rPr lang="lt-LT"/>
              <a:t>Granger priežastingumo testas</a:t>
            </a:r>
            <a:endParaRPr lang="en-US"/>
          </a:p>
        </p:txBody>
      </p:sp>
      <p:sp>
        <p:nvSpPr>
          <p:cNvPr id="24579" name="Rectangle 3"/>
          <p:cNvSpPr>
            <a:spLocks noGrp="1" noChangeArrowheads="1"/>
          </p:cNvSpPr>
          <p:nvPr>
            <p:ph type="body" sz="half" idx="1"/>
          </p:nvPr>
        </p:nvSpPr>
        <p:spPr>
          <a:xfrm>
            <a:off x="468313" y="1196975"/>
            <a:ext cx="5986462" cy="4248150"/>
          </a:xfrm>
        </p:spPr>
        <p:txBody>
          <a:bodyPr/>
          <a:lstStyle/>
          <a:p>
            <a:pPr>
              <a:buFontTx/>
              <a:buNone/>
            </a:pPr>
            <a:r>
              <a:rPr lang="lt-LT" sz="2800"/>
              <a:t>3 žingsnis</a:t>
            </a:r>
          </a:p>
          <a:p>
            <a:r>
              <a:rPr lang="lt-LT" sz="2000"/>
              <a:t>Formuluojame hipotezes:</a:t>
            </a:r>
          </a:p>
        </p:txBody>
      </p:sp>
      <p:sp>
        <p:nvSpPr>
          <p:cNvPr id="24581" name="Rectangle 5"/>
          <p:cNvSpPr>
            <a:spLocks noChangeArrowheads="1"/>
          </p:cNvSpPr>
          <p:nvPr/>
        </p:nvSpPr>
        <p:spPr bwMode="auto">
          <a:xfrm>
            <a:off x="468313" y="2565400"/>
            <a:ext cx="8075612" cy="1468438"/>
          </a:xfrm>
          <a:prstGeom prst="rect">
            <a:avLst/>
          </a:prstGeom>
          <a:noFill/>
          <a:ln w="9525">
            <a:noFill/>
            <a:miter lim="800000"/>
            <a:headEnd/>
            <a:tailEnd/>
          </a:ln>
          <a:effectLst/>
        </p:spPr>
        <p:txBody>
          <a:bodyPr/>
          <a:lstStyle/>
          <a:p>
            <a:pPr marL="342900" indent="-342900">
              <a:spcBef>
                <a:spcPct val="20000"/>
              </a:spcBef>
            </a:pPr>
            <a:r>
              <a:rPr lang="lt-LT" sz="2800" baseline="0"/>
              <a:t>4 žingsnis</a:t>
            </a:r>
          </a:p>
          <a:p>
            <a:pPr marL="342900" indent="-342900">
              <a:spcBef>
                <a:spcPct val="20000"/>
              </a:spcBef>
              <a:buFontTx/>
              <a:buChar char="•"/>
            </a:pPr>
            <a:r>
              <a:rPr lang="lt-LT" sz="2000" baseline="0"/>
              <a:t>Apskaičiuojame F</a:t>
            </a:r>
            <a:r>
              <a:rPr lang="lt-LT" sz="2000"/>
              <a:t>apskaič.</a:t>
            </a:r>
            <a:r>
              <a:rPr lang="lt-LT" sz="2000" baseline="0"/>
              <a:t>  statistiką:</a:t>
            </a:r>
          </a:p>
          <a:p>
            <a:pPr marL="342900" indent="-342900">
              <a:spcBef>
                <a:spcPct val="20000"/>
              </a:spcBef>
            </a:pPr>
            <a:endParaRPr lang="en-US" sz="2000" baseline="0"/>
          </a:p>
        </p:txBody>
      </p:sp>
      <p:sp>
        <p:nvSpPr>
          <p:cNvPr id="24584" name="Text Box 8"/>
          <p:cNvSpPr txBox="1">
            <a:spLocks noChangeArrowheads="1"/>
          </p:cNvSpPr>
          <p:nvPr/>
        </p:nvSpPr>
        <p:spPr bwMode="auto">
          <a:xfrm>
            <a:off x="539750" y="2133600"/>
            <a:ext cx="3671888" cy="366713"/>
          </a:xfrm>
          <a:prstGeom prst="rect">
            <a:avLst/>
          </a:prstGeom>
          <a:noFill/>
          <a:ln w="9525">
            <a:noFill/>
            <a:miter lim="800000"/>
            <a:headEnd/>
            <a:tailEnd/>
          </a:ln>
          <a:effectLst/>
        </p:spPr>
        <p:txBody>
          <a:bodyPr>
            <a:spAutoFit/>
          </a:bodyPr>
          <a:lstStyle/>
          <a:p>
            <a:pPr>
              <a:spcBef>
                <a:spcPct val="50000"/>
              </a:spcBef>
            </a:pPr>
            <a:r>
              <a:rPr lang="lt-LT" b="1" baseline="0" dirty="0"/>
              <a:t>H</a:t>
            </a:r>
            <a:r>
              <a:rPr lang="lt-LT" b="1" dirty="0"/>
              <a:t>0</a:t>
            </a:r>
            <a:r>
              <a:rPr lang="lt-LT" b="1" baseline="0" dirty="0"/>
              <a:t>: </a:t>
            </a:r>
            <a:r>
              <a:rPr lang="lt-LT" b="1" baseline="0" dirty="0" smtClean="0"/>
              <a:t>visi </a:t>
            </a:r>
            <a:r>
              <a:rPr lang="el-GR" b="1" baseline="0" dirty="0" smtClean="0">
                <a:latin typeface="Arial Narrow" pitchFamily="34" charset="0"/>
              </a:rPr>
              <a:t>β</a:t>
            </a:r>
            <a:r>
              <a:rPr lang="en-US" b="1" baseline="0" dirty="0">
                <a:latin typeface="Arial Narrow" pitchFamily="34" charset="0"/>
              </a:rPr>
              <a:t>=</a:t>
            </a:r>
            <a:r>
              <a:rPr lang="lt-LT" b="1" baseline="0" dirty="0">
                <a:latin typeface="Arial Narrow" pitchFamily="34" charset="0"/>
              </a:rPr>
              <a:t>0 , t.y., </a:t>
            </a:r>
            <a:r>
              <a:rPr lang="lt-LT" b="1" baseline="0" dirty="0" err="1">
                <a:latin typeface="Arial Narrow" pitchFamily="34" charset="0"/>
              </a:rPr>
              <a:t>X</a:t>
            </a:r>
            <a:r>
              <a:rPr lang="lt-LT" b="1" dirty="0" err="1">
                <a:latin typeface="Arial Narrow" pitchFamily="34" charset="0"/>
              </a:rPr>
              <a:t>t</a:t>
            </a:r>
            <a:r>
              <a:rPr lang="lt-LT" b="1" baseline="0" dirty="0">
                <a:latin typeface="Arial Narrow" pitchFamily="34" charset="0"/>
              </a:rPr>
              <a:t> nedaro įtakos </a:t>
            </a:r>
            <a:r>
              <a:rPr lang="lt-LT" b="1" baseline="0" dirty="0" err="1">
                <a:latin typeface="Arial Narrow" pitchFamily="34" charset="0"/>
              </a:rPr>
              <a:t>Y</a:t>
            </a:r>
            <a:r>
              <a:rPr lang="lt-LT" b="1" dirty="0" err="1">
                <a:latin typeface="Arial Narrow" pitchFamily="34" charset="0"/>
              </a:rPr>
              <a:t>t</a:t>
            </a:r>
            <a:r>
              <a:rPr lang="el-GR" baseline="0" dirty="0">
                <a:latin typeface="Arial Narrow" pitchFamily="34" charset="0"/>
              </a:rPr>
              <a:t> </a:t>
            </a:r>
            <a:r>
              <a:rPr lang="lt-LT" baseline="0" dirty="0">
                <a:latin typeface="Arial Narrow" pitchFamily="34" charset="0"/>
              </a:rPr>
              <a:t>            </a:t>
            </a:r>
            <a:endParaRPr lang="el-GR" baseline="0" dirty="0">
              <a:cs typeface="Arial" charset="0"/>
            </a:endParaRPr>
          </a:p>
        </p:txBody>
      </p:sp>
      <p:sp>
        <p:nvSpPr>
          <p:cNvPr id="24585" name="Text Box 9"/>
          <p:cNvSpPr txBox="1">
            <a:spLocks noChangeArrowheads="1"/>
          </p:cNvSpPr>
          <p:nvPr/>
        </p:nvSpPr>
        <p:spPr bwMode="auto">
          <a:xfrm>
            <a:off x="4356100" y="2133600"/>
            <a:ext cx="3671888" cy="646331"/>
          </a:xfrm>
          <a:prstGeom prst="rect">
            <a:avLst/>
          </a:prstGeom>
          <a:noFill/>
          <a:ln w="9525">
            <a:noFill/>
            <a:miter lim="800000"/>
            <a:headEnd/>
            <a:tailEnd/>
          </a:ln>
          <a:effectLst/>
        </p:spPr>
        <p:txBody>
          <a:bodyPr>
            <a:spAutoFit/>
          </a:bodyPr>
          <a:lstStyle/>
          <a:p>
            <a:pPr>
              <a:spcBef>
                <a:spcPct val="50000"/>
              </a:spcBef>
            </a:pPr>
            <a:r>
              <a:rPr lang="lt-LT" b="1" baseline="0" dirty="0"/>
              <a:t>H</a:t>
            </a:r>
            <a:r>
              <a:rPr lang="lt-LT" b="1" dirty="0"/>
              <a:t>A</a:t>
            </a:r>
            <a:r>
              <a:rPr lang="lt-LT" b="1" baseline="0" dirty="0"/>
              <a:t>: </a:t>
            </a:r>
            <a:r>
              <a:rPr lang="lt-LT" b="1" baseline="0" dirty="0" smtClean="0"/>
              <a:t>bent vienas</a:t>
            </a:r>
            <a:r>
              <a:rPr lang="lt-LT" b="1" baseline="0" dirty="0" smtClean="0">
                <a:cs typeface="Arial" charset="0"/>
              </a:rPr>
              <a:t> </a:t>
            </a:r>
            <a:r>
              <a:rPr lang="el-GR" b="1" baseline="0" dirty="0">
                <a:latin typeface="Arial Narrow" pitchFamily="34" charset="0"/>
              </a:rPr>
              <a:t>β≠</a:t>
            </a:r>
            <a:r>
              <a:rPr lang="lt-LT" b="1" baseline="0" dirty="0">
                <a:latin typeface="Arial Narrow" pitchFamily="34" charset="0"/>
              </a:rPr>
              <a:t>0 ,  </a:t>
            </a:r>
            <a:r>
              <a:rPr lang="lt-LT" b="1" baseline="0" dirty="0" smtClean="0">
                <a:latin typeface="Arial Narrow" pitchFamily="34" charset="0"/>
              </a:rPr>
              <a:t>t.y</a:t>
            </a:r>
            <a:r>
              <a:rPr lang="lt-LT" b="1" baseline="0" dirty="0">
                <a:latin typeface="Arial Narrow" pitchFamily="34" charset="0"/>
              </a:rPr>
              <a:t>., </a:t>
            </a:r>
            <a:r>
              <a:rPr lang="lt-LT" b="1" baseline="0" dirty="0" err="1">
                <a:latin typeface="Arial Narrow" pitchFamily="34" charset="0"/>
              </a:rPr>
              <a:t>X</a:t>
            </a:r>
            <a:r>
              <a:rPr lang="lt-LT" b="1" dirty="0" err="1">
                <a:latin typeface="Arial Narrow" pitchFamily="34" charset="0"/>
              </a:rPr>
              <a:t>t</a:t>
            </a:r>
            <a:r>
              <a:rPr lang="lt-LT" b="1" baseline="0" dirty="0">
                <a:latin typeface="Arial Narrow" pitchFamily="34" charset="0"/>
              </a:rPr>
              <a:t> daro įtaką </a:t>
            </a:r>
            <a:r>
              <a:rPr lang="lt-LT" b="1" baseline="0" dirty="0" err="1">
                <a:latin typeface="Arial Narrow" pitchFamily="34" charset="0"/>
              </a:rPr>
              <a:t>Y</a:t>
            </a:r>
            <a:r>
              <a:rPr lang="lt-LT" b="1" dirty="0" err="1">
                <a:latin typeface="Arial Narrow" pitchFamily="34" charset="0"/>
              </a:rPr>
              <a:t>t</a:t>
            </a:r>
            <a:r>
              <a:rPr lang="el-GR" b="1" baseline="0" dirty="0">
                <a:latin typeface="Arial Narrow" pitchFamily="34" charset="0"/>
              </a:rPr>
              <a:t> </a:t>
            </a:r>
            <a:r>
              <a:rPr lang="lt-LT" b="1" baseline="0" dirty="0">
                <a:latin typeface="Arial Narrow" pitchFamily="34" charset="0"/>
              </a:rPr>
              <a:t>            </a:t>
            </a:r>
            <a:endParaRPr lang="el-GR" b="1" baseline="0" dirty="0">
              <a:cs typeface="Arial" charset="0"/>
            </a:endParaRPr>
          </a:p>
        </p:txBody>
      </p:sp>
      <p:graphicFrame>
        <p:nvGraphicFramePr>
          <p:cNvPr id="24586" name="Object 10"/>
          <p:cNvGraphicFramePr>
            <a:graphicFrameLocks noGrp="1" noChangeAspect="1"/>
          </p:cNvGraphicFramePr>
          <p:nvPr>
            <p:ph sz="quarter" idx="3"/>
          </p:nvPr>
        </p:nvGraphicFramePr>
        <p:xfrm>
          <a:off x="3635375" y="3213100"/>
          <a:ext cx="4318000" cy="998538"/>
        </p:xfrm>
        <a:graphic>
          <a:graphicData uri="http://schemas.openxmlformats.org/presentationml/2006/ole">
            <mc:AlternateContent xmlns:mc="http://schemas.openxmlformats.org/markup-compatibility/2006">
              <mc:Choice xmlns:v="urn:schemas-microsoft-com:vml" Requires="v">
                <p:oleObj spid="_x0000_s24609" name="Equation" r:id="rId4" imgW="1866600" imgH="431640" progId="Equation.3">
                  <p:embed/>
                </p:oleObj>
              </mc:Choice>
              <mc:Fallback>
                <p:oleObj name="Equation" r:id="rId4" imgW="1866600" imgH="431640"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5375" y="3213100"/>
                        <a:ext cx="4318000" cy="998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8" name="Text Box 12"/>
          <p:cNvSpPr txBox="1">
            <a:spLocks noChangeArrowheads="1"/>
          </p:cNvSpPr>
          <p:nvPr/>
        </p:nvSpPr>
        <p:spPr bwMode="auto">
          <a:xfrm>
            <a:off x="684213" y="4076700"/>
            <a:ext cx="8208962" cy="2341563"/>
          </a:xfrm>
          <a:prstGeom prst="rect">
            <a:avLst/>
          </a:prstGeom>
          <a:noFill/>
          <a:ln w="9525">
            <a:noFill/>
            <a:miter lim="800000"/>
            <a:headEnd/>
            <a:tailEnd/>
          </a:ln>
          <a:effectLst/>
        </p:spPr>
        <p:txBody>
          <a:bodyPr>
            <a:spAutoFit/>
          </a:bodyPr>
          <a:lstStyle/>
          <a:p>
            <a:pPr>
              <a:spcBef>
                <a:spcPct val="50000"/>
              </a:spcBef>
            </a:pPr>
            <a:r>
              <a:rPr lang="lt-LT" sz="2800" baseline="0"/>
              <a:t>5 žingsnis</a:t>
            </a:r>
          </a:p>
          <a:p>
            <a:pPr>
              <a:spcBef>
                <a:spcPct val="50000"/>
              </a:spcBef>
              <a:buFontTx/>
              <a:buChar char="•"/>
            </a:pPr>
            <a:r>
              <a:rPr lang="lt-LT" sz="2000" baseline="0"/>
              <a:t>Jeigu F</a:t>
            </a:r>
            <a:r>
              <a:rPr lang="lt-LT" sz="2000"/>
              <a:t>apskaič. </a:t>
            </a:r>
            <a:r>
              <a:rPr lang="lt-LT" sz="2000" baseline="0"/>
              <a:t>&gt;F</a:t>
            </a:r>
            <a:r>
              <a:rPr lang="lt-LT" sz="2000"/>
              <a:t>k,n-(k+m+1) </a:t>
            </a:r>
            <a:r>
              <a:rPr lang="lt-LT" sz="2000" baseline="0"/>
              <a:t>atmetame H</a:t>
            </a:r>
            <a:r>
              <a:rPr lang="lt-LT" sz="2000"/>
              <a:t>0 </a:t>
            </a:r>
            <a:r>
              <a:rPr lang="lt-LT" sz="2000" baseline="0"/>
              <a:t>ir  darome išvadą su pasirinktu reikšmingumo lygmeniu, kad X</a:t>
            </a:r>
            <a:r>
              <a:rPr lang="lt-LT" sz="2000"/>
              <a:t>t</a:t>
            </a:r>
            <a:r>
              <a:rPr lang="lt-LT" sz="2000" baseline="0"/>
              <a:t> daro įtaką Y</a:t>
            </a:r>
            <a:r>
              <a:rPr lang="lt-LT" sz="2000"/>
              <a:t>t</a:t>
            </a:r>
            <a:r>
              <a:rPr lang="lt-LT" sz="2000" baseline="0"/>
              <a:t>, </a:t>
            </a:r>
          </a:p>
          <a:p>
            <a:pPr>
              <a:spcBef>
                <a:spcPct val="50000"/>
              </a:spcBef>
              <a:buFontTx/>
              <a:buChar char="•"/>
            </a:pPr>
            <a:r>
              <a:rPr lang="lt-LT" sz="2000" baseline="0"/>
              <a:t>Jeigu F</a:t>
            </a:r>
            <a:r>
              <a:rPr lang="lt-LT" sz="2000"/>
              <a:t>apskaič. </a:t>
            </a:r>
            <a:r>
              <a:rPr lang="lt-LT" sz="2000" baseline="0"/>
              <a:t>&lt;F</a:t>
            </a:r>
            <a:r>
              <a:rPr lang="lt-LT" sz="2000"/>
              <a:t>k,n-(k+m+1) </a:t>
            </a:r>
            <a:r>
              <a:rPr lang="lt-LT" sz="2000" baseline="0"/>
              <a:t>negalime</a:t>
            </a:r>
            <a:r>
              <a:rPr lang="lt-LT" sz="2000"/>
              <a:t> </a:t>
            </a:r>
            <a:r>
              <a:rPr lang="lt-LT" sz="2000" baseline="0"/>
              <a:t>atmesti H</a:t>
            </a:r>
            <a:r>
              <a:rPr lang="lt-LT" sz="2000"/>
              <a:t>0 </a:t>
            </a:r>
            <a:r>
              <a:rPr lang="lt-LT" sz="2000" baseline="0"/>
              <a:t>ir</a:t>
            </a:r>
            <a:r>
              <a:rPr lang="lt-LT" sz="2000"/>
              <a:t> </a:t>
            </a:r>
            <a:r>
              <a:rPr lang="lt-LT" sz="2000" baseline="0"/>
              <a:t>darome išvadą su pasirinktu reikšmingumo lygmeniu, kad X</a:t>
            </a:r>
            <a:r>
              <a:rPr lang="lt-LT" sz="2000"/>
              <a:t>t</a:t>
            </a:r>
            <a:r>
              <a:rPr lang="lt-LT" sz="2000" baseline="0"/>
              <a:t> nedaro įtakos Y</a:t>
            </a:r>
            <a:r>
              <a:rPr lang="lt-LT" sz="2000"/>
              <a:t>t</a:t>
            </a:r>
            <a:r>
              <a:rPr lang="lt-LT" sz="2000" baseline="0"/>
              <a:t>, </a:t>
            </a:r>
          </a:p>
          <a:p>
            <a:pPr>
              <a:spcBef>
                <a:spcPct val="50000"/>
              </a:spcBef>
              <a:buFontTx/>
              <a:buChar char="•"/>
            </a:pPr>
            <a:endParaRPr 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25602" name="Rectangle 2"/>
          <p:cNvSpPr>
            <a:spLocks noGrp="1" noChangeArrowheads="1"/>
          </p:cNvSpPr>
          <p:nvPr>
            <p:ph type="title"/>
          </p:nvPr>
        </p:nvSpPr>
        <p:spPr/>
        <p:txBody>
          <a:bodyPr/>
          <a:lstStyle/>
          <a:p>
            <a:r>
              <a:rPr lang="lt-LT"/>
              <a:t>Granger priežastingumo testas</a:t>
            </a:r>
            <a:endParaRPr lang="en-US"/>
          </a:p>
        </p:txBody>
      </p:sp>
      <p:sp>
        <p:nvSpPr>
          <p:cNvPr id="25603" name="Rectangle 3"/>
          <p:cNvSpPr>
            <a:spLocks noGrp="1" noChangeArrowheads="1"/>
          </p:cNvSpPr>
          <p:nvPr>
            <p:ph type="body" idx="1"/>
          </p:nvPr>
        </p:nvSpPr>
        <p:spPr/>
        <p:txBody>
          <a:bodyPr/>
          <a:lstStyle/>
          <a:p>
            <a:pPr algn="ctr">
              <a:buFontTx/>
              <a:buNone/>
            </a:pPr>
            <a:r>
              <a:rPr lang="lt-LT" sz="5400"/>
              <a:t>Analogiškai tikriname 2, 3 ir 4 atvejus </a:t>
            </a:r>
            <a:endParaRPr lang="en-US" sz="5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130050" name="Rectangle 2"/>
          <p:cNvSpPr>
            <a:spLocks noGrp="1" noChangeArrowheads="1"/>
          </p:cNvSpPr>
          <p:nvPr>
            <p:ph type="title"/>
          </p:nvPr>
        </p:nvSpPr>
        <p:spPr/>
        <p:txBody>
          <a:bodyPr/>
          <a:lstStyle/>
          <a:p>
            <a:r>
              <a:rPr lang="lt-LT" sz="4000"/>
              <a:t>Pastabos apie Granger priežasringumą</a:t>
            </a:r>
            <a:endParaRPr lang="en-US" sz="4000"/>
          </a:p>
        </p:txBody>
      </p:sp>
      <p:sp>
        <p:nvSpPr>
          <p:cNvPr id="130051" name="Rectangle 3"/>
          <p:cNvSpPr>
            <a:spLocks noGrp="1" noChangeArrowheads="1"/>
          </p:cNvSpPr>
          <p:nvPr>
            <p:ph type="body" idx="1"/>
          </p:nvPr>
        </p:nvSpPr>
        <p:spPr/>
        <p:txBody>
          <a:bodyPr/>
          <a:lstStyle/>
          <a:p>
            <a:r>
              <a:rPr lang="lt-LT"/>
              <a:t>Tai statistinis priežastingumas susietas su pasirinktais veiksniais, t.y įtraukus kitus veiksnius gali pasikeisti</a:t>
            </a:r>
          </a:p>
          <a:p>
            <a:r>
              <a:rPr lang="lt-LT"/>
              <a:t>Granger testas jautrus duomenų dažnumui ir sezoniškumui</a:t>
            </a:r>
          </a:p>
          <a:p>
            <a:r>
              <a:rPr lang="lt-LT"/>
              <a:t>Granger testas jautrus įtrauktų periodų skaičiui</a:t>
            </a:r>
          </a:p>
          <a:p>
            <a:endParaRPr lang="lt-LT"/>
          </a:p>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6"/>
          <p:cNvSpPr>
            <a:spLocks noGrp="1"/>
          </p:cNvSpPr>
          <p:nvPr>
            <p:ph type="dt" sz="half" idx="10"/>
          </p:nvPr>
        </p:nvSpPr>
        <p:spPr/>
        <p:txBody>
          <a:bodyPr/>
          <a:lstStyle/>
          <a:p>
            <a:r>
              <a:rPr lang="en-US"/>
              <a:t>VU EF V.Karpuškienė</a:t>
            </a:r>
          </a:p>
        </p:txBody>
      </p:sp>
      <p:sp>
        <p:nvSpPr>
          <p:cNvPr id="69634" name="Rectangle 2"/>
          <p:cNvSpPr>
            <a:spLocks noGrp="1" noChangeArrowheads="1"/>
          </p:cNvSpPr>
          <p:nvPr>
            <p:ph type="title" sz="quarter"/>
          </p:nvPr>
        </p:nvSpPr>
        <p:spPr/>
        <p:txBody>
          <a:bodyPr/>
          <a:lstStyle/>
          <a:p>
            <a:r>
              <a:rPr lang="lt-LT" sz="4000"/>
              <a:t>Reakcija į impulsus</a:t>
            </a:r>
            <a:r>
              <a:rPr lang="en-US" sz="4000"/>
              <a:t/>
            </a:r>
            <a:br>
              <a:rPr lang="en-US" sz="4000"/>
            </a:br>
            <a:endParaRPr lang="en-US" sz="4000"/>
          </a:p>
        </p:txBody>
      </p:sp>
      <p:graphicFrame>
        <p:nvGraphicFramePr>
          <p:cNvPr id="69636" name="Object 4"/>
          <p:cNvGraphicFramePr>
            <a:graphicFrameLocks noGrp="1" noChangeAspect="1"/>
          </p:cNvGraphicFramePr>
          <p:nvPr>
            <p:ph sz="quarter" idx="2"/>
          </p:nvPr>
        </p:nvGraphicFramePr>
        <p:xfrm>
          <a:off x="1692275" y="1125538"/>
          <a:ext cx="5472113" cy="692150"/>
        </p:xfrm>
        <a:graphic>
          <a:graphicData uri="http://schemas.openxmlformats.org/presentationml/2006/ole">
            <mc:AlternateContent xmlns:mc="http://schemas.openxmlformats.org/markup-compatibility/2006">
              <mc:Choice xmlns:v="urn:schemas-microsoft-com:vml" Requires="v">
                <p:oleObj spid="_x0000_s69827" name="Equation" r:id="rId4" imgW="1803240" imgH="228600" progId="Equation.3">
                  <p:embed/>
                </p:oleObj>
              </mc:Choice>
              <mc:Fallback>
                <p:oleObj name="Equation" r:id="rId4" imgW="1803240" imgH="2286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1125538"/>
                        <a:ext cx="5472113"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37" name="Object 5"/>
          <p:cNvGraphicFramePr>
            <a:graphicFrameLocks noGrp="1" noChangeAspect="1"/>
          </p:cNvGraphicFramePr>
          <p:nvPr>
            <p:ph sz="quarter" idx="3"/>
          </p:nvPr>
        </p:nvGraphicFramePr>
        <p:xfrm>
          <a:off x="395288" y="2708275"/>
          <a:ext cx="1871662" cy="725488"/>
        </p:xfrm>
        <a:graphic>
          <a:graphicData uri="http://schemas.openxmlformats.org/presentationml/2006/ole">
            <mc:AlternateContent xmlns:mc="http://schemas.openxmlformats.org/markup-compatibility/2006">
              <mc:Choice xmlns:v="urn:schemas-microsoft-com:vml" Requires="v">
                <p:oleObj spid="_x0000_s69828" name="Equation" r:id="rId6" imgW="622080" imgH="241200" progId="Equation.3">
                  <p:embed/>
                </p:oleObj>
              </mc:Choice>
              <mc:Fallback>
                <p:oleObj name="Equation" r:id="rId6" imgW="622080" imgH="24120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288" y="2708275"/>
                        <a:ext cx="1871662" cy="725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42" name="Object 10"/>
          <p:cNvGraphicFramePr>
            <a:graphicFrameLocks noGrp="1" noChangeAspect="1"/>
          </p:cNvGraphicFramePr>
          <p:nvPr>
            <p:ph sz="quarter" idx="4"/>
          </p:nvPr>
        </p:nvGraphicFramePr>
        <p:xfrm>
          <a:off x="3492500" y="2636838"/>
          <a:ext cx="4289425" cy="566737"/>
        </p:xfrm>
        <a:graphic>
          <a:graphicData uri="http://schemas.openxmlformats.org/presentationml/2006/ole">
            <mc:AlternateContent xmlns:mc="http://schemas.openxmlformats.org/markup-compatibility/2006">
              <mc:Choice xmlns:v="urn:schemas-microsoft-com:vml" Requires="v">
                <p:oleObj spid="_x0000_s69829" name="Equation" r:id="rId8" imgW="1828800" imgH="241200" progId="Equation.3">
                  <p:embed/>
                </p:oleObj>
              </mc:Choice>
              <mc:Fallback>
                <p:oleObj name="Equation" r:id="rId8" imgW="1828800" imgH="241200" progId="Equation.3">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92500" y="2636838"/>
                        <a:ext cx="4289425" cy="56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38" name="Object 6"/>
          <p:cNvGraphicFramePr>
            <a:graphicFrameLocks noChangeAspect="1"/>
          </p:cNvGraphicFramePr>
          <p:nvPr/>
        </p:nvGraphicFramePr>
        <p:xfrm>
          <a:off x="1692275" y="1844675"/>
          <a:ext cx="5429250" cy="650875"/>
        </p:xfrm>
        <a:graphic>
          <a:graphicData uri="http://schemas.openxmlformats.org/presentationml/2006/ole">
            <mc:AlternateContent xmlns:mc="http://schemas.openxmlformats.org/markup-compatibility/2006">
              <mc:Choice xmlns:v="urn:schemas-microsoft-com:vml" Requires="v">
                <p:oleObj spid="_x0000_s69830" name="Equation" r:id="rId10" imgW="1904760" imgH="228600" progId="Equation.3">
                  <p:embed/>
                </p:oleObj>
              </mc:Choice>
              <mc:Fallback>
                <p:oleObj name="Equation" r:id="rId10" imgW="1904760" imgH="228600" progId="Equation.3">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92275" y="1844675"/>
                        <a:ext cx="5429250"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41" name="Text Box 9"/>
          <p:cNvSpPr txBox="1">
            <a:spLocks noChangeArrowheads="1"/>
          </p:cNvSpPr>
          <p:nvPr/>
        </p:nvSpPr>
        <p:spPr bwMode="auto">
          <a:xfrm>
            <a:off x="3924300" y="5013325"/>
            <a:ext cx="4319588" cy="274638"/>
          </a:xfrm>
          <a:prstGeom prst="rect">
            <a:avLst/>
          </a:prstGeom>
          <a:noFill/>
          <a:ln w="9525">
            <a:noFill/>
            <a:miter lim="800000"/>
            <a:headEnd/>
            <a:tailEnd/>
          </a:ln>
          <a:effectLst/>
        </p:spPr>
        <p:txBody>
          <a:bodyPr>
            <a:spAutoFit/>
          </a:bodyPr>
          <a:lstStyle/>
          <a:p>
            <a:pPr>
              <a:spcBef>
                <a:spcPct val="50000"/>
              </a:spcBef>
            </a:pPr>
            <a:endParaRPr lang="lt-LT"/>
          </a:p>
        </p:txBody>
      </p:sp>
      <p:graphicFrame>
        <p:nvGraphicFramePr>
          <p:cNvPr id="69643" name="Object 11"/>
          <p:cNvGraphicFramePr>
            <a:graphicFrameLocks noChangeAspect="1"/>
          </p:cNvGraphicFramePr>
          <p:nvPr/>
        </p:nvGraphicFramePr>
        <p:xfrm>
          <a:off x="3492500" y="3284538"/>
          <a:ext cx="4238625" cy="552450"/>
        </p:xfrm>
        <a:graphic>
          <a:graphicData uri="http://schemas.openxmlformats.org/presentationml/2006/ole">
            <mc:AlternateContent xmlns:mc="http://schemas.openxmlformats.org/markup-compatibility/2006">
              <mc:Choice xmlns:v="urn:schemas-microsoft-com:vml" Requires="v">
                <p:oleObj spid="_x0000_s69831" name="Equation" r:id="rId12" imgW="1854000" imgH="241200" progId="Equation.3">
                  <p:embed/>
                </p:oleObj>
              </mc:Choice>
              <mc:Fallback>
                <p:oleObj name="Equation" r:id="rId12" imgW="1854000" imgH="241200" progId="Equation.3">
                  <p:embed/>
                  <p:pic>
                    <p:nvPicPr>
                      <p:cNvPr id="0" name="Picture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92500" y="3284538"/>
                        <a:ext cx="4238625" cy="55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44" name="AutoShape 12"/>
          <p:cNvSpPr>
            <a:spLocks noChangeArrowheads="1"/>
          </p:cNvSpPr>
          <p:nvPr/>
        </p:nvSpPr>
        <p:spPr bwMode="auto">
          <a:xfrm>
            <a:off x="2339975" y="3068638"/>
            <a:ext cx="936625" cy="215900"/>
          </a:xfrm>
          <a:prstGeom prst="rightArrow">
            <a:avLst>
              <a:gd name="adj1" fmla="val 50000"/>
              <a:gd name="adj2" fmla="val 108456"/>
            </a:avLst>
          </a:prstGeom>
          <a:solidFill>
            <a:schemeClr val="accent1"/>
          </a:solidFill>
          <a:ln w="9525">
            <a:solidFill>
              <a:schemeClr val="tx1"/>
            </a:solidFill>
            <a:miter lim="800000"/>
            <a:headEnd/>
            <a:tailEnd/>
          </a:ln>
          <a:effectLst/>
        </p:spPr>
        <p:txBody>
          <a:bodyPr wrap="none" anchor="ctr"/>
          <a:lstStyle/>
          <a:p>
            <a:endParaRPr lang="en-US"/>
          </a:p>
        </p:txBody>
      </p:sp>
      <p:graphicFrame>
        <p:nvGraphicFramePr>
          <p:cNvPr id="69646" name="Object 14"/>
          <p:cNvGraphicFramePr>
            <a:graphicFrameLocks noChangeAspect="1"/>
          </p:cNvGraphicFramePr>
          <p:nvPr>
            <p:extLst>
              <p:ext uri="{D42A27DB-BD31-4B8C-83A1-F6EECF244321}">
                <p14:modId xmlns:p14="http://schemas.microsoft.com/office/powerpoint/2010/main" val="1428228049"/>
              </p:ext>
            </p:extLst>
          </p:nvPr>
        </p:nvGraphicFramePr>
        <p:xfrm>
          <a:off x="1835150" y="4076700"/>
          <a:ext cx="6121400" cy="692150"/>
        </p:xfrm>
        <a:graphic>
          <a:graphicData uri="http://schemas.openxmlformats.org/presentationml/2006/ole">
            <mc:AlternateContent xmlns:mc="http://schemas.openxmlformats.org/markup-compatibility/2006">
              <mc:Choice xmlns:v="urn:schemas-microsoft-com:vml" Requires="v">
                <p:oleObj spid="_x0000_s69832" name="Equation" r:id="rId14" imgW="1803240" imgH="228600" progId="Equation.3">
                  <p:embed/>
                </p:oleObj>
              </mc:Choice>
              <mc:Fallback>
                <p:oleObj name="Equation" r:id="rId14" imgW="1803240" imgH="228600" progId="Equation.3">
                  <p:embed/>
                  <p:pic>
                    <p:nvPicPr>
                      <p:cNvPr id="0" name="Picture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35150" y="4076700"/>
                        <a:ext cx="6121400" cy="692150"/>
                      </a:xfrm>
                      <a:prstGeom prst="rect">
                        <a:avLst/>
                      </a:prstGeom>
                      <a:noFill/>
                      <a:extLst/>
                    </p:spPr>
                  </p:pic>
                </p:oleObj>
              </mc:Fallback>
            </mc:AlternateContent>
          </a:graphicData>
        </a:graphic>
      </p:graphicFrame>
      <p:graphicFrame>
        <p:nvGraphicFramePr>
          <p:cNvPr id="69647" name="Object 15"/>
          <p:cNvGraphicFramePr>
            <a:graphicFrameLocks noChangeAspect="1"/>
          </p:cNvGraphicFramePr>
          <p:nvPr>
            <p:extLst>
              <p:ext uri="{D42A27DB-BD31-4B8C-83A1-F6EECF244321}">
                <p14:modId xmlns:p14="http://schemas.microsoft.com/office/powerpoint/2010/main" val="656254920"/>
              </p:ext>
            </p:extLst>
          </p:nvPr>
        </p:nvGraphicFramePr>
        <p:xfrm>
          <a:off x="1765300" y="4959350"/>
          <a:ext cx="6119068" cy="687388"/>
        </p:xfrm>
        <a:graphic>
          <a:graphicData uri="http://schemas.openxmlformats.org/presentationml/2006/ole">
            <mc:AlternateContent xmlns:mc="http://schemas.openxmlformats.org/markup-compatibility/2006">
              <mc:Choice xmlns:v="urn:schemas-microsoft-com:vml" Requires="v">
                <p:oleObj spid="_x0000_s69833" name="Equation" r:id="rId16" imgW="1930320" imgH="241200" progId="Equation.3">
                  <p:embed/>
                </p:oleObj>
              </mc:Choice>
              <mc:Fallback>
                <p:oleObj name="Equation" r:id="rId16" imgW="1930320" imgH="241200" progId="Equation.3">
                  <p:embed/>
                  <p:pic>
                    <p:nvPicPr>
                      <p:cNvPr id="0" name="Picture 15"/>
                      <p:cNvPicPr>
                        <a:picLocks noChangeAspect="1" noChangeArrowheads="1"/>
                      </p:cNvPicPr>
                      <p:nvPr/>
                    </p:nvPicPr>
                    <p:blipFill>
                      <a:blip r:embed="rId17"/>
                      <a:srcRect/>
                      <a:stretch>
                        <a:fillRect/>
                      </a:stretch>
                    </p:blipFill>
                    <p:spPr bwMode="auto">
                      <a:xfrm>
                        <a:off x="1765300" y="4959350"/>
                        <a:ext cx="6119068" cy="687388"/>
                      </a:xfrm>
                      <a:prstGeom prst="rect">
                        <a:avLst/>
                      </a:prstGeom>
                      <a:noFill/>
                      <a:extLst/>
                    </p:spPr>
                  </p:pic>
                </p:oleObj>
              </mc:Fallback>
            </mc:AlternateContent>
          </a:graphicData>
        </a:graphic>
      </p:graphicFrame>
      <p:sp>
        <p:nvSpPr>
          <p:cNvPr id="69648" name="AutoShape 16"/>
          <p:cNvSpPr>
            <a:spLocks noChangeArrowheads="1"/>
          </p:cNvSpPr>
          <p:nvPr/>
        </p:nvSpPr>
        <p:spPr bwMode="auto">
          <a:xfrm flipH="1">
            <a:off x="7019925" y="1125538"/>
            <a:ext cx="936625" cy="431800"/>
          </a:xfrm>
          <a:prstGeom prst="lightningBolt">
            <a:avLst/>
          </a:prstGeom>
          <a:solidFill>
            <a:schemeClr val="folHlink"/>
          </a:solidFill>
          <a:ln w="9525">
            <a:solidFill>
              <a:schemeClr val="tx1"/>
            </a:solidFill>
            <a:miter lim="800000"/>
            <a:headEnd/>
            <a:tailEnd/>
          </a:ln>
          <a:effectLst/>
        </p:spPr>
        <p:txBody>
          <a:bodyPr wrap="none" anchor="ctr"/>
          <a:lstStyle/>
          <a:p>
            <a:endParaRPr lang="en-US"/>
          </a:p>
        </p:txBody>
      </p:sp>
      <p:sp>
        <p:nvSpPr>
          <p:cNvPr id="69649" name="Text Box 17"/>
          <p:cNvSpPr txBox="1">
            <a:spLocks noChangeArrowheads="1"/>
          </p:cNvSpPr>
          <p:nvPr/>
        </p:nvSpPr>
        <p:spPr bwMode="auto">
          <a:xfrm>
            <a:off x="8172450" y="692150"/>
            <a:ext cx="720725" cy="366713"/>
          </a:xfrm>
          <a:prstGeom prst="rect">
            <a:avLst/>
          </a:prstGeom>
          <a:noFill/>
          <a:ln w="9525">
            <a:noFill/>
            <a:miter lim="800000"/>
            <a:headEnd/>
            <a:tailEnd/>
          </a:ln>
          <a:effectLst/>
        </p:spPr>
        <p:txBody>
          <a:bodyPr>
            <a:spAutoFit/>
          </a:bodyPr>
          <a:lstStyle/>
          <a:p>
            <a:pPr>
              <a:spcBef>
                <a:spcPct val="50000"/>
              </a:spcBef>
            </a:pPr>
            <a:endParaRPr lang="en-US" baseline="0"/>
          </a:p>
        </p:txBody>
      </p:sp>
      <p:graphicFrame>
        <p:nvGraphicFramePr>
          <p:cNvPr id="69650" name="Object 18"/>
          <p:cNvGraphicFramePr>
            <a:graphicFrameLocks noGrp="1" noChangeAspect="1"/>
          </p:cNvGraphicFramePr>
          <p:nvPr>
            <p:ph sz="quarter" idx="1"/>
          </p:nvPr>
        </p:nvGraphicFramePr>
        <p:xfrm>
          <a:off x="7812088" y="692150"/>
          <a:ext cx="1152525" cy="469900"/>
        </p:xfrm>
        <a:graphic>
          <a:graphicData uri="http://schemas.openxmlformats.org/presentationml/2006/ole">
            <mc:AlternateContent xmlns:mc="http://schemas.openxmlformats.org/markup-compatibility/2006">
              <mc:Choice xmlns:v="urn:schemas-microsoft-com:vml" Requires="v">
                <p:oleObj spid="_x0000_s69834" name="Equation" r:id="rId18" imgW="622080" imgH="253800" progId="Equation.3">
                  <p:embed/>
                </p:oleObj>
              </mc:Choice>
              <mc:Fallback>
                <p:oleObj name="Equation" r:id="rId18" imgW="622080" imgH="253800" progId="Equation.3">
                  <p:embed/>
                  <p:pic>
                    <p:nvPicPr>
                      <p:cNvPr id="0" name="Picture 1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812088" y="692150"/>
                        <a:ext cx="1152525"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52" name="AutoShape 20"/>
          <p:cNvSpPr>
            <a:spLocks noChangeArrowheads="1"/>
          </p:cNvSpPr>
          <p:nvPr/>
        </p:nvSpPr>
        <p:spPr bwMode="auto">
          <a:xfrm flipH="1">
            <a:off x="1908175" y="908050"/>
            <a:ext cx="1008063" cy="360363"/>
          </a:xfrm>
          <a:prstGeom prst="lightningBolt">
            <a:avLst/>
          </a:prstGeom>
          <a:solidFill>
            <a:schemeClr val="folHlink"/>
          </a:solidFill>
          <a:ln w="9525">
            <a:solidFill>
              <a:schemeClr val="tx1"/>
            </a:solidFill>
            <a:miter lim="800000"/>
            <a:headEnd/>
            <a:tailEnd/>
          </a:ln>
          <a:effectLst/>
        </p:spPr>
        <p:txBody>
          <a:bodyPr wrap="none" anchor="ctr"/>
          <a:lstStyle/>
          <a:p>
            <a:endParaRPr lang="en-US"/>
          </a:p>
        </p:txBody>
      </p:sp>
      <p:sp>
        <p:nvSpPr>
          <p:cNvPr id="69654" name="AutoShape 22"/>
          <p:cNvSpPr>
            <a:spLocks noChangeArrowheads="1"/>
          </p:cNvSpPr>
          <p:nvPr/>
        </p:nvSpPr>
        <p:spPr bwMode="auto">
          <a:xfrm>
            <a:off x="1403648" y="1196975"/>
            <a:ext cx="864890" cy="576263"/>
          </a:xfrm>
          <a:prstGeom prst="cloudCallout">
            <a:avLst>
              <a:gd name="adj1" fmla="val -43750"/>
              <a:gd name="adj2" fmla="val 70000"/>
            </a:avLst>
          </a:prstGeom>
          <a:solidFill>
            <a:schemeClr val="folHlink"/>
          </a:solidFill>
          <a:ln w="9525">
            <a:solidFill>
              <a:schemeClr val="tx1"/>
            </a:solidFill>
            <a:round/>
            <a:headEnd/>
            <a:tailEnd/>
          </a:ln>
          <a:effectLst/>
        </p:spPr>
        <p:txBody>
          <a:bodyPr/>
          <a:lstStyle/>
          <a:p>
            <a:pPr algn="ctr"/>
            <a:r>
              <a:rPr lang="lt-LT" sz="2400" baseline="0" dirty="0" err="1" smtClean="0"/>
              <a:t>Y</a:t>
            </a:r>
            <a:r>
              <a:rPr lang="lt-LT" sz="2400" dirty="0" err="1" smtClean="0"/>
              <a:t>t</a:t>
            </a:r>
            <a:endParaRPr lang="en-US" sz="2400" baseline="0" dirty="0"/>
          </a:p>
        </p:txBody>
      </p:sp>
      <p:sp>
        <p:nvSpPr>
          <p:cNvPr id="69657" name="AutoShape 25"/>
          <p:cNvSpPr>
            <a:spLocks noChangeArrowheads="1"/>
          </p:cNvSpPr>
          <p:nvPr/>
        </p:nvSpPr>
        <p:spPr bwMode="auto">
          <a:xfrm>
            <a:off x="3995936" y="4076700"/>
            <a:ext cx="864989" cy="576263"/>
          </a:xfrm>
          <a:prstGeom prst="cloudCallout">
            <a:avLst>
              <a:gd name="adj1" fmla="val -43750"/>
              <a:gd name="adj2" fmla="val 70000"/>
            </a:avLst>
          </a:prstGeom>
          <a:solidFill>
            <a:schemeClr val="folHlink"/>
          </a:solidFill>
          <a:ln w="9525">
            <a:solidFill>
              <a:schemeClr val="tx1"/>
            </a:solidFill>
            <a:round/>
            <a:headEnd/>
            <a:tailEnd/>
          </a:ln>
          <a:effectLst/>
        </p:spPr>
        <p:txBody>
          <a:bodyPr/>
          <a:lstStyle/>
          <a:p>
            <a:pPr algn="ctr"/>
            <a:r>
              <a:rPr lang="lt-LT" sz="2400" baseline="0" dirty="0" err="1"/>
              <a:t>Y</a:t>
            </a:r>
            <a:r>
              <a:rPr lang="lt-LT" sz="2400" dirty="0" err="1"/>
              <a:t>t</a:t>
            </a:r>
            <a:endParaRPr lang="en-US" sz="2400" baseline="0" dirty="0"/>
          </a:p>
        </p:txBody>
      </p:sp>
      <p:sp>
        <p:nvSpPr>
          <p:cNvPr id="69660" name="AutoShape 28"/>
          <p:cNvSpPr>
            <a:spLocks noChangeArrowheads="1"/>
          </p:cNvSpPr>
          <p:nvPr/>
        </p:nvSpPr>
        <p:spPr bwMode="auto">
          <a:xfrm>
            <a:off x="1331641" y="4221163"/>
            <a:ext cx="1152798" cy="576262"/>
          </a:xfrm>
          <a:prstGeom prst="cloudCallout">
            <a:avLst>
              <a:gd name="adj1" fmla="val -10315"/>
              <a:gd name="adj2" fmla="val 70111"/>
            </a:avLst>
          </a:prstGeom>
          <a:solidFill>
            <a:srgbClr val="00FF00"/>
          </a:solidFill>
          <a:ln w="9525">
            <a:solidFill>
              <a:schemeClr val="tx1"/>
            </a:solidFill>
            <a:round/>
            <a:headEnd/>
            <a:tailEnd/>
          </a:ln>
          <a:effectLst/>
        </p:spPr>
        <p:txBody>
          <a:bodyPr/>
          <a:lstStyle/>
          <a:p>
            <a:pPr algn="ctr"/>
            <a:r>
              <a:rPr lang="lt-LT" sz="2400" baseline="0" dirty="0"/>
              <a:t>Y</a:t>
            </a:r>
            <a:r>
              <a:rPr lang="lt-LT" sz="2400" dirty="0"/>
              <a:t>t+1</a:t>
            </a:r>
            <a:endParaRPr lang="en-US" sz="2400" baseline="0" dirty="0"/>
          </a:p>
        </p:txBody>
      </p:sp>
      <p:sp>
        <p:nvSpPr>
          <p:cNvPr id="69661" name="AutoShape 29"/>
          <p:cNvSpPr>
            <a:spLocks noChangeArrowheads="1"/>
          </p:cNvSpPr>
          <p:nvPr/>
        </p:nvSpPr>
        <p:spPr bwMode="auto">
          <a:xfrm>
            <a:off x="4572000" y="4999832"/>
            <a:ext cx="793750" cy="576262"/>
          </a:xfrm>
          <a:prstGeom prst="cloudCallout">
            <a:avLst>
              <a:gd name="adj1" fmla="val -43750"/>
              <a:gd name="adj2" fmla="val 70000"/>
            </a:avLst>
          </a:prstGeom>
          <a:solidFill>
            <a:schemeClr val="folHlink"/>
          </a:solidFill>
          <a:ln w="9525">
            <a:solidFill>
              <a:schemeClr val="tx1"/>
            </a:solidFill>
            <a:round/>
            <a:headEnd/>
            <a:tailEnd/>
          </a:ln>
          <a:effectLst/>
        </p:spPr>
        <p:txBody>
          <a:bodyPr/>
          <a:lstStyle/>
          <a:p>
            <a:pPr algn="ctr"/>
            <a:r>
              <a:rPr lang="lt-LT" sz="2400" baseline="0" dirty="0" err="1"/>
              <a:t>Y</a:t>
            </a:r>
            <a:r>
              <a:rPr lang="lt-LT" sz="2400" dirty="0" err="1"/>
              <a:t>t</a:t>
            </a:r>
            <a:endParaRPr lang="en-US" sz="2400" baseline="0" dirty="0"/>
          </a:p>
        </p:txBody>
      </p:sp>
      <p:sp>
        <p:nvSpPr>
          <p:cNvPr id="69662" name="AutoShape 30"/>
          <p:cNvSpPr>
            <a:spLocks noChangeArrowheads="1"/>
          </p:cNvSpPr>
          <p:nvPr/>
        </p:nvSpPr>
        <p:spPr bwMode="auto">
          <a:xfrm>
            <a:off x="1469203" y="5019229"/>
            <a:ext cx="1295672" cy="576262"/>
          </a:xfrm>
          <a:prstGeom prst="cloudCallout">
            <a:avLst>
              <a:gd name="adj1" fmla="val -10315"/>
              <a:gd name="adj2" fmla="val 70111"/>
            </a:avLst>
          </a:prstGeom>
          <a:solidFill>
            <a:srgbClr val="00FF00"/>
          </a:solidFill>
          <a:ln w="9525">
            <a:solidFill>
              <a:schemeClr val="tx1"/>
            </a:solidFill>
            <a:round/>
            <a:headEnd/>
            <a:tailEnd/>
          </a:ln>
          <a:effectLst/>
        </p:spPr>
        <p:txBody>
          <a:bodyPr/>
          <a:lstStyle/>
          <a:p>
            <a:pPr algn="ctr"/>
            <a:r>
              <a:rPr lang="lt-LT" sz="2400" baseline="0" dirty="0"/>
              <a:t>X</a:t>
            </a:r>
            <a:r>
              <a:rPr lang="lt-LT" sz="2400" dirty="0"/>
              <a:t>t+1</a:t>
            </a:r>
            <a:endParaRPr lang="en-US" sz="2400" baseline="0" dirty="0"/>
          </a:p>
        </p:txBody>
      </p:sp>
      <p:sp>
        <p:nvSpPr>
          <p:cNvPr id="2" name="Kairysis laužtinis skliaustas 1"/>
          <p:cNvSpPr/>
          <p:nvPr/>
        </p:nvSpPr>
        <p:spPr bwMode="auto">
          <a:xfrm>
            <a:off x="3419872" y="2708920"/>
            <a:ext cx="45719" cy="1080120"/>
          </a:xfrm>
          <a:prstGeom prst="lef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lt-LT" sz="1800" b="0" i="0" u="none" strike="noStrike" cap="none" normalizeH="0" baseline="-25000" smtClean="0">
              <a:ln>
                <a:noFill/>
              </a:ln>
              <a:solidFill>
                <a:schemeClr val="tx1"/>
              </a:solidFill>
              <a:effectLst/>
              <a:latin typeface="Arial" charset="0"/>
            </a:endParaRPr>
          </a:p>
        </p:txBody>
      </p:sp>
      <p:sp>
        <p:nvSpPr>
          <p:cNvPr id="4" name="Dešinysis laužtinis skliaustas 3"/>
          <p:cNvSpPr/>
          <p:nvPr/>
        </p:nvSpPr>
        <p:spPr bwMode="auto">
          <a:xfrm>
            <a:off x="7668344" y="2492896"/>
            <a:ext cx="72008" cy="1368152"/>
          </a:xfrm>
          <a:prstGeom prst="righ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lt-LT" sz="1800" b="0" i="0" u="none" strike="noStrike" cap="none" normalizeH="0" baseline="-25000" smtClean="0">
              <a:ln>
                <a:noFill/>
              </a:ln>
              <a:solidFill>
                <a:schemeClr val="tx1"/>
              </a:solidFill>
              <a:effectLst/>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t>VU EF V.Karpuškienė</a:t>
            </a:r>
          </a:p>
        </p:txBody>
      </p:sp>
      <p:sp>
        <p:nvSpPr>
          <p:cNvPr id="110597" name="Rectangle 5"/>
          <p:cNvSpPr>
            <a:spLocks noGrp="1" noChangeArrowheads="1"/>
          </p:cNvSpPr>
          <p:nvPr>
            <p:ph type="title"/>
          </p:nvPr>
        </p:nvSpPr>
        <p:spPr>
          <a:xfrm>
            <a:off x="468313" y="476250"/>
            <a:ext cx="8229600" cy="1143000"/>
          </a:xfrm>
        </p:spPr>
        <p:txBody>
          <a:bodyPr/>
          <a:lstStyle/>
          <a:p>
            <a:r>
              <a:rPr lang="lt-LT" sz="4000"/>
              <a:t>1.Bendra VAR modelio išraiška</a:t>
            </a:r>
            <a:br>
              <a:rPr lang="lt-LT" sz="4000"/>
            </a:br>
            <a:r>
              <a:rPr lang="lt-LT" sz="3200">
                <a:solidFill>
                  <a:schemeClr val="tx1"/>
                </a:solidFill>
              </a:rPr>
              <a:t>VAR(p)</a:t>
            </a:r>
            <a:br>
              <a:rPr lang="lt-LT" sz="3200">
                <a:solidFill>
                  <a:schemeClr val="tx1"/>
                </a:solidFill>
              </a:rPr>
            </a:br>
            <a:r>
              <a:rPr lang="lt-LT" sz="2000">
                <a:solidFill>
                  <a:schemeClr val="tx1"/>
                </a:solidFill>
              </a:rPr>
              <a:t/>
            </a:r>
            <a:br>
              <a:rPr lang="lt-LT" sz="2000">
                <a:solidFill>
                  <a:schemeClr val="tx1"/>
                </a:solidFill>
              </a:rPr>
            </a:br>
            <a:r>
              <a:rPr lang="lt-LT" sz="2000">
                <a:solidFill>
                  <a:schemeClr val="tx1"/>
                </a:solidFill>
              </a:rPr>
              <a:t/>
            </a:r>
            <a:br>
              <a:rPr lang="lt-LT" sz="2000">
                <a:solidFill>
                  <a:schemeClr val="tx1"/>
                </a:solidFill>
              </a:rPr>
            </a:br>
            <a:endParaRPr lang="en-US" sz="2000">
              <a:solidFill>
                <a:schemeClr val="tx1"/>
              </a:solidFill>
            </a:endParaRPr>
          </a:p>
        </p:txBody>
      </p:sp>
      <p:graphicFrame>
        <p:nvGraphicFramePr>
          <p:cNvPr id="110596" name="Object 4"/>
          <p:cNvGraphicFramePr>
            <a:graphicFrameLocks noGrp="1" noChangeAspect="1"/>
          </p:cNvGraphicFramePr>
          <p:nvPr>
            <p:ph idx="1"/>
            <p:extLst>
              <p:ext uri="{D42A27DB-BD31-4B8C-83A1-F6EECF244321}">
                <p14:modId xmlns:p14="http://schemas.microsoft.com/office/powerpoint/2010/main" val="2281492464"/>
              </p:ext>
            </p:extLst>
          </p:nvPr>
        </p:nvGraphicFramePr>
        <p:xfrm>
          <a:off x="1927225" y="2565400"/>
          <a:ext cx="4397375" cy="831850"/>
        </p:xfrm>
        <a:graphic>
          <a:graphicData uri="http://schemas.openxmlformats.org/presentationml/2006/ole">
            <mc:AlternateContent xmlns:mc="http://schemas.openxmlformats.org/markup-compatibility/2006">
              <mc:Choice xmlns:v="urn:schemas-microsoft-com:vml" Requires="v">
                <p:oleObj spid="_x0000_s110619" name="Equation" r:id="rId4" imgW="2349360" imgH="444240" progId="Equation.3">
                  <p:embed/>
                </p:oleObj>
              </mc:Choice>
              <mc:Fallback>
                <p:oleObj name="Equation" r:id="rId4" imgW="2349360" imgH="444240" progId="Equation.3">
                  <p:embed/>
                  <p:pic>
                    <p:nvPicPr>
                      <p:cNvPr id="0" name="Picture 4"/>
                      <p:cNvPicPr>
                        <a:picLocks noChangeAspect="1" noChangeArrowheads="1"/>
                      </p:cNvPicPr>
                      <p:nvPr/>
                    </p:nvPicPr>
                    <p:blipFill>
                      <a:blip r:embed="rId5"/>
                      <a:srcRect/>
                      <a:stretch>
                        <a:fillRect/>
                      </a:stretch>
                    </p:blipFill>
                    <p:spPr bwMode="auto">
                      <a:xfrm>
                        <a:off x="1927225" y="2565400"/>
                        <a:ext cx="4397375"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0600" name="Rectangle 8"/>
          <p:cNvSpPr>
            <a:spLocks noChangeArrowheads="1"/>
          </p:cNvSpPr>
          <p:nvPr/>
        </p:nvSpPr>
        <p:spPr bwMode="auto">
          <a:xfrm>
            <a:off x="503238" y="2997200"/>
            <a:ext cx="8640762" cy="2000548"/>
          </a:xfrm>
          <a:prstGeom prst="rect">
            <a:avLst/>
          </a:prstGeom>
          <a:noFill/>
          <a:ln w="9525">
            <a:noFill/>
            <a:miter lim="800000"/>
            <a:headEnd/>
            <a:tailEnd/>
          </a:ln>
          <a:effectLst/>
        </p:spPr>
        <p:txBody>
          <a:bodyPr>
            <a:spAutoFit/>
          </a:bodyPr>
          <a:lstStyle/>
          <a:p>
            <a:r>
              <a:rPr lang="lt-LT" sz="2400" baseline="0" dirty="0"/>
              <a:t> </a:t>
            </a:r>
          </a:p>
          <a:p>
            <a:r>
              <a:rPr lang="lt-LT" sz="2000" baseline="0" dirty="0" err="1"/>
              <a:t>Z</a:t>
            </a:r>
            <a:r>
              <a:rPr lang="lt-LT" sz="2000" dirty="0" err="1"/>
              <a:t>t</a:t>
            </a:r>
            <a:r>
              <a:rPr lang="en-US" sz="2000" baseline="0" dirty="0"/>
              <a:t> </a:t>
            </a:r>
            <a:r>
              <a:rPr lang="lt-LT" sz="2000" baseline="0" dirty="0"/>
              <a:t>- </a:t>
            </a:r>
            <a:r>
              <a:rPr lang="en-US" sz="2000" baseline="0" dirty="0" err="1"/>
              <a:t>endogeninių</a:t>
            </a:r>
            <a:r>
              <a:rPr lang="en-US" sz="2000" baseline="0" dirty="0"/>
              <a:t> </a:t>
            </a:r>
            <a:r>
              <a:rPr lang="en-US" sz="2000" baseline="0" dirty="0" err="1"/>
              <a:t>kintamųjų</a:t>
            </a:r>
            <a:r>
              <a:rPr lang="en-US" sz="2000" baseline="0" dirty="0"/>
              <a:t> </a:t>
            </a:r>
            <a:r>
              <a:rPr lang="lt-LT" sz="2000" baseline="0" dirty="0" smtClean="0"/>
              <a:t>vektorius (t=1,T)</a:t>
            </a:r>
            <a:endParaRPr lang="lt-LT" sz="2000" baseline="0" dirty="0" smtClean="0"/>
          </a:p>
          <a:p>
            <a:r>
              <a:rPr lang="lt-LT" sz="2000" baseline="0" dirty="0" smtClean="0"/>
              <a:t>A </a:t>
            </a:r>
            <a:r>
              <a:rPr lang="lt-LT" sz="2000" dirty="0"/>
              <a:t>0</a:t>
            </a:r>
            <a:r>
              <a:rPr lang="lt-LT" sz="2000" baseline="0" dirty="0"/>
              <a:t> konstantų </a:t>
            </a:r>
            <a:r>
              <a:rPr lang="lt-LT" sz="2000" baseline="0" dirty="0"/>
              <a:t>vektorius(t=1,T)</a:t>
            </a:r>
          </a:p>
          <a:p>
            <a:r>
              <a:rPr lang="lt-LT" sz="2000" baseline="0" dirty="0" smtClean="0"/>
              <a:t>e </a:t>
            </a:r>
            <a:r>
              <a:rPr lang="lt-LT" sz="2000" dirty="0"/>
              <a:t>t</a:t>
            </a:r>
            <a:r>
              <a:rPr lang="lt-LT" sz="2000" baseline="0" dirty="0"/>
              <a:t> –paklaidų vektorius. Paklaidos yra baltasis triukšmas (</a:t>
            </a:r>
            <a:r>
              <a:rPr lang="lt-LT" sz="2000" baseline="0" dirty="0" err="1"/>
              <a:t>WN</a:t>
            </a:r>
            <a:r>
              <a:rPr lang="lt-LT" sz="2000" baseline="0" dirty="0"/>
              <a:t>) </a:t>
            </a:r>
            <a:endParaRPr lang="en-US" sz="2000" baseline="0" dirty="0"/>
          </a:p>
          <a:p>
            <a:r>
              <a:rPr lang="en-US" sz="2000" baseline="0" dirty="0"/>
              <a:t>A</a:t>
            </a:r>
            <a:r>
              <a:rPr lang="en-US" sz="2000" dirty="0"/>
              <a:t>i</a:t>
            </a:r>
            <a:r>
              <a:rPr lang="en-US" sz="2000" baseline="0" dirty="0"/>
              <a:t>, </a:t>
            </a:r>
            <a:r>
              <a:rPr lang="lt-LT" sz="2000" baseline="0" dirty="0"/>
              <a:t> </a:t>
            </a:r>
            <a:r>
              <a:rPr lang="en-US" sz="2000" baseline="0" dirty="0"/>
              <a:t>n</a:t>
            </a:r>
            <a:r>
              <a:rPr lang="lt-LT" sz="2000" baseline="0" dirty="0"/>
              <a:t>*</a:t>
            </a:r>
            <a:r>
              <a:rPr lang="en-US" sz="2000" baseline="0" dirty="0"/>
              <a:t>n </a:t>
            </a:r>
            <a:r>
              <a:rPr lang="lt-LT" sz="2000" baseline="0" dirty="0"/>
              <a:t>matavimų koeficientų prie kintamųjų matrica </a:t>
            </a:r>
          </a:p>
          <a:p>
            <a:r>
              <a:rPr lang="en-US" sz="2000" baseline="0" dirty="0"/>
              <a:t>p – </a:t>
            </a:r>
            <a:r>
              <a:rPr lang="en-US" sz="2000" baseline="0" dirty="0" err="1"/>
              <a:t>autoregresijos</a:t>
            </a:r>
            <a:r>
              <a:rPr lang="en-US" sz="2000" baseline="0" dirty="0"/>
              <a:t> </a:t>
            </a:r>
            <a:r>
              <a:rPr lang="lt-LT" sz="2000" baseline="0" dirty="0" smtClean="0"/>
              <a:t> </a:t>
            </a:r>
            <a:r>
              <a:rPr lang="en-US" sz="2000" baseline="0" dirty="0" err="1" smtClean="0"/>
              <a:t>eilė</a:t>
            </a:r>
            <a:r>
              <a:rPr lang="en-US" sz="2000" baseline="0" dirty="0"/>
              <a:t>.</a:t>
            </a:r>
          </a:p>
        </p:txBody>
      </p:sp>
      <p:sp>
        <p:nvSpPr>
          <p:cNvPr id="110601" name="Rectangle 9"/>
          <p:cNvSpPr>
            <a:spLocks noChangeArrowheads="1"/>
          </p:cNvSpPr>
          <p:nvPr/>
        </p:nvSpPr>
        <p:spPr bwMode="auto">
          <a:xfrm>
            <a:off x="684213" y="2106613"/>
            <a:ext cx="3571875" cy="396875"/>
          </a:xfrm>
          <a:prstGeom prst="rect">
            <a:avLst/>
          </a:prstGeom>
          <a:noFill/>
          <a:ln w="9525">
            <a:noFill/>
            <a:miter lim="800000"/>
            <a:headEnd/>
            <a:tailEnd/>
          </a:ln>
          <a:effectLst/>
        </p:spPr>
        <p:txBody>
          <a:bodyPr wrap="none">
            <a:spAutoFit/>
          </a:bodyPr>
          <a:lstStyle/>
          <a:p>
            <a:r>
              <a:rPr lang="en-US" sz="2000" baseline="0"/>
              <a:t>p-eilės vektorin</a:t>
            </a:r>
            <a:r>
              <a:rPr lang="lt-LT" sz="2000" baseline="0"/>
              <a:t>ė</a:t>
            </a:r>
            <a:r>
              <a:rPr lang="en-US" sz="2000" baseline="0"/>
              <a:t> autoregresija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6"/>
          <p:cNvSpPr>
            <a:spLocks noGrp="1"/>
          </p:cNvSpPr>
          <p:nvPr>
            <p:ph type="dt" sz="half" idx="10"/>
          </p:nvPr>
        </p:nvSpPr>
        <p:spPr/>
        <p:txBody>
          <a:bodyPr/>
          <a:lstStyle/>
          <a:p>
            <a:r>
              <a:rPr lang="en-US"/>
              <a:t>VU EF V.Karpuškienė</a:t>
            </a:r>
          </a:p>
        </p:txBody>
      </p:sp>
      <p:sp>
        <p:nvSpPr>
          <p:cNvPr id="71682" name="Rectangle 2"/>
          <p:cNvSpPr>
            <a:spLocks noGrp="1" noChangeArrowheads="1"/>
          </p:cNvSpPr>
          <p:nvPr>
            <p:ph type="title" sz="quarter"/>
          </p:nvPr>
        </p:nvSpPr>
        <p:spPr/>
        <p:txBody>
          <a:bodyPr/>
          <a:lstStyle/>
          <a:p>
            <a:r>
              <a:rPr lang="lt-LT" sz="4000"/>
              <a:t>Reakcija į impulsus</a:t>
            </a:r>
            <a:br>
              <a:rPr lang="lt-LT" sz="4000"/>
            </a:br>
            <a:r>
              <a:rPr lang="lt-LT" sz="2400"/>
              <a:t>Choleski išskaidymas</a:t>
            </a:r>
            <a:r>
              <a:rPr lang="en-US" sz="4000"/>
              <a:t/>
            </a:r>
            <a:br>
              <a:rPr lang="en-US" sz="4000"/>
            </a:br>
            <a:endParaRPr lang="en-US" sz="4000"/>
          </a:p>
        </p:txBody>
      </p:sp>
      <p:graphicFrame>
        <p:nvGraphicFramePr>
          <p:cNvPr id="71683" name="Object 3"/>
          <p:cNvGraphicFramePr>
            <a:graphicFrameLocks noGrp="1" noChangeAspect="1"/>
          </p:cNvGraphicFramePr>
          <p:nvPr>
            <p:ph sz="quarter" idx="2"/>
          </p:nvPr>
        </p:nvGraphicFramePr>
        <p:xfrm>
          <a:off x="1763713" y="2781300"/>
          <a:ext cx="5472112" cy="692150"/>
        </p:xfrm>
        <a:graphic>
          <a:graphicData uri="http://schemas.openxmlformats.org/presentationml/2006/ole">
            <mc:AlternateContent xmlns:mc="http://schemas.openxmlformats.org/markup-compatibility/2006">
              <mc:Choice xmlns:v="urn:schemas-microsoft-com:vml" Requires="v">
                <p:oleObj spid="_x0000_s71871" name="Equation" r:id="rId4" imgW="1803240" imgH="228600" progId="Equation.3">
                  <p:embed/>
                </p:oleObj>
              </mc:Choice>
              <mc:Fallback>
                <p:oleObj name="Equation" r:id="rId4" imgW="1803240" imgH="2286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713" y="2781300"/>
                        <a:ext cx="5472112"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684" name="Object 4"/>
          <p:cNvGraphicFramePr>
            <a:graphicFrameLocks noGrp="1" noChangeAspect="1"/>
          </p:cNvGraphicFramePr>
          <p:nvPr>
            <p:ph sz="quarter" idx="3"/>
          </p:nvPr>
        </p:nvGraphicFramePr>
        <p:xfrm>
          <a:off x="5580063" y="1412875"/>
          <a:ext cx="1871662" cy="725488"/>
        </p:xfrm>
        <a:graphic>
          <a:graphicData uri="http://schemas.openxmlformats.org/presentationml/2006/ole">
            <mc:AlternateContent xmlns:mc="http://schemas.openxmlformats.org/markup-compatibility/2006">
              <mc:Choice xmlns:v="urn:schemas-microsoft-com:vml" Requires="v">
                <p:oleObj spid="_x0000_s71872" name="Equation" r:id="rId6" imgW="622080" imgH="241200" progId="Equation.3">
                  <p:embed/>
                </p:oleObj>
              </mc:Choice>
              <mc:Fallback>
                <p:oleObj name="Equation" r:id="rId6" imgW="622080" imgH="2412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0063" y="1412875"/>
                        <a:ext cx="1871662" cy="725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685" name="Object 5"/>
          <p:cNvGraphicFramePr>
            <a:graphicFrameLocks noGrp="1" noChangeAspect="1"/>
          </p:cNvGraphicFramePr>
          <p:nvPr>
            <p:ph sz="quarter" idx="4"/>
          </p:nvPr>
        </p:nvGraphicFramePr>
        <p:xfrm>
          <a:off x="827088" y="1268413"/>
          <a:ext cx="4289425" cy="566737"/>
        </p:xfrm>
        <a:graphic>
          <a:graphicData uri="http://schemas.openxmlformats.org/presentationml/2006/ole">
            <mc:AlternateContent xmlns:mc="http://schemas.openxmlformats.org/markup-compatibility/2006">
              <mc:Choice xmlns:v="urn:schemas-microsoft-com:vml" Requires="v">
                <p:oleObj spid="_x0000_s71873" name="Equation" r:id="rId8" imgW="1828800" imgH="241200" progId="Equation.3">
                  <p:embed/>
                </p:oleObj>
              </mc:Choice>
              <mc:Fallback>
                <p:oleObj name="Equation" r:id="rId8" imgW="1828800" imgH="24120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7088" y="1268413"/>
                        <a:ext cx="4289425" cy="56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686" name="Object 6"/>
          <p:cNvGraphicFramePr>
            <a:graphicFrameLocks noChangeAspect="1"/>
          </p:cNvGraphicFramePr>
          <p:nvPr/>
        </p:nvGraphicFramePr>
        <p:xfrm>
          <a:off x="1692275" y="3500438"/>
          <a:ext cx="5429250" cy="650875"/>
        </p:xfrm>
        <a:graphic>
          <a:graphicData uri="http://schemas.openxmlformats.org/presentationml/2006/ole">
            <mc:AlternateContent xmlns:mc="http://schemas.openxmlformats.org/markup-compatibility/2006">
              <mc:Choice xmlns:v="urn:schemas-microsoft-com:vml" Requires="v">
                <p:oleObj spid="_x0000_s71874" name="Equation" r:id="rId10" imgW="1904760" imgH="228600" progId="Equation.3">
                  <p:embed/>
                </p:oleObj>
              </mc:Choice>
              <mc:Fallback>
                <p:oleObj name="Equation" r:id="rId10" imgW="1904760" imgH="228600" progId="Equation.3">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92275" y="3500438"/>
                        <a:ext cx="5429250"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687" name="Text Box 7"/>
          <p:cNvSpPr txBox="1">
            <a:spLocks noChangeArrowheads="1"/>
          </p:cNvSpPr>
          <p:nvPr/>
        </p:nvSpPr>
        <p:spPr bwMode="auto">
          <a:xfrm>
            <a:off x="3924300" y="5013325"/>
            <a:ext cx="4319588" cy="274638"/>
          </a:xfrm>
          <a:prstGeom prst="rect">
            <a:avLst/>
          </a:prstGeom>
          <a:noFill/>
          <a:ln w="9525">
            <a:noFill/>
            <a:miter lim="800000"/>
            <a:headEnd/>
            <a:tailEnd/>
          </a:ln>
          <a:effectLst/>
        </p:spPr>
        <p:txBody>
          <a:bodyPr>
            <a:spAutoFit/>
          </a:bodyPr>
          <a:lstStyle/>
          <a:p>
            <a:pPr>
              <a:spcBef>
                <a:spcPct val="50000"/>
              </a:spcBef>
            </a:pPr>
            <a:endParaRPr lang="lt-LT"/>
          </a:p>
        </p:txBody>
      </p:sp>
      <p:graphicFrame>
        <p:nvGraphicFramePr>
          <p:cNvPr id="71688" name="Object 8"/>
          <p:cNvGraphicFramePr>
            <a:graphicFrameLocks noChangeAspect="1"/>
          </p:cNvGraphicFramePr>
          <p:nvPr/>
        </p:nvGraphicFramePr>
        <p:xfrm>
          <a:off x="827088" y="1844675"/>
          <a:ext cx="4238625" cy="552450"/>
        </p:xfrm>
        <a:graphic>
          <a:graphicData uri="http://schemas.openxmlformats.org/presentationml/2006/ole">
            <mc:AlternateContent xmlns:mc="http://schemas.openxmlformats.org/markup-compatibility/2006">
              <mc:Choice xmlns:v="urn:schemas-microsoft-com:vml" Requires="v">
                <p:oleObj spid="_x0000_s71875" name="Equation" r:id="rId12" imgW="1854000" imgH="241200" progId="Equation.3">
                  <p:embed/>
                </p:oleObj>
              </mc:Choice>
              <mc:Fallback>
                <p:oleObj name="Equation" r:id="rId12" imgW="1854000" imgH="241200" progId="Equation.3">
                  <p:embed/>
                  <p:pic>
                    <p:nvPicPr>
                      <p:cNvPr id="0"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7088" y="1844675"/>
                        <a:ext cx="4238625" cy="55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690" name="Object 10"/>
          <p:cNvGraphicFramePr>
            <a:graphicFrameLocks noChangeAspect="1"/>
          </p:cNvGraphicFramePr>
          <p:nvPr/>
        </p:nvGraphicFramePr>
        <p:xfrm>
          <a:off x="1835150" y="4724400"/>
          <a:ext cx="5472113" cy="692150"/>
        </p:xfrm>
        <a:graphic>
          <a:graphicData uri="http://schemas.openxmlformats.org/presentationml/2006/ole">
            <mc:AlternateContent xmlns:mc="http://schemas.openxmlformats.org/markup-compatibility/2006">
              <mc:Choice xmlns:v="urn:schemas-microsoft-com:vml" Requires="v">
                <p:oleObj spid="_x0000_s71876" name="Equation" r:id="rId14" imgW="1803240" imgH="228600" progId="Equation.3">
                  <p:embed/>
                </p:oleObj>
              </mc:Choice>
              <mc:Fallback>
                <p:oleObj name="Equation" r:id="rId14" imgW="1803240" imgH="228600" progId="Equation.3">
                  <p:embed/>
                  <p:pic>
                    <p:nvPicPr>
                      <p:cNvPr id="0" name="Picture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35150" y="4724400"/>
                        <a:ext cx="5472113"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691" name="Object 11"/>
          <p:cNvGraphicFramePr>
            <a:graphicFrameLocks noChangeAspect="1"/>
          </p:cNvGraphicFramePr>
          <p:nvPr/>
        </p:nvGraphicFramePr>
        <p:xfrm>
          <a:off x="1835150" y="5589588"/>
          <a:ext cx="5500688" cy="687387"/>
        </p:xfrm>
        <a:graphic>
          <a:graphicData uri="http://schemas.openxmlformats.org/presentationml/2006/ole">
            <mc:AlternateContent xmlns:mc="http://schemas.openxmlformats.org/markup-compatibility/2006">
              <mc:Choice xmlns:v="urn:schemas-microsoft-com:vml" Requires="v">
                <p:oleObj spid="_x0000_s71877" name="Equation" r:id="rId16" imgW="1930320" imgH="241200" progId="Equation.3">
                  <p:embed/>
                </p:oleObj>
              </mc:Choice>
              <mc:Fallback>
                <p:oleObj name="Equation" r:id="rId16" imgW="1930320" imgH="241200" progId="Equation.3">
                  <p:embed/>
                  <p:pic>
                    <p:nvPicPr>
                      <p:cNvPr id="0" name="Picture 1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835150" y="5589588"/>
                        <a:ext cx="5500688" cy="687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692" name="AutoShape 12"/>
          <p:cNvSpPr>
            <a:spLocks noChangeArrowheads="1"/>
          </p:cNvSpPr>
          <p:nvPr/>
        </p:nvSpPr>
        <p:spPr bwMode="auto">
          <a:xfrm flipH="1">
            <a:off x="7380288" y="1268413"/>
            <a:ext cx="936625" cy="431800"/>
          </a:xfrm>
          <a:prstGeom prst="lightningBolt">
            <a:avLst/>
          </a:prstGeom>
          <a:solidFill>
            <a:schemeClr val="folHlink"/>
          </a:solidFill>
          <a:ln w="9525">
            <a:solidFill>
              <a:schemeClr val="tx1"/>
            </a:solidFill>
            <a:miter lim="800000"/>
            <a:headEnd/>
            <a:tailEnd/>
          </a:ln>
          <a:effectLst/>
        </p:spPr>
        <p:txBody>
          <a:bodyPr wrap="none" anchor="ctr"/>
          <a:lstStyle/>
          <a:p>
            <a:endParaRPr lang="en-US"/>
          </a:p>
        </p:txBody>
      </p:sp>
      <p:sp>
        <p:nvSpPr>
          <p:cNvPr id="71693" name="Text Box 13"/>
          <p:cNvSpPr txBox="1">
            <a:spLocks noChangeArrowheads="1"/>
          </p:cNvSpPr>
          <p:nvPr/>
        </p:nvSpPr>
        <p:spPr bwMode="auto">
          <a:xfrm>
            <a:off x="8172450" y="692150"/>
            <a:ext cx="720725" cy="366713"/>
          </a:xfrm>
          <a:prstGeom prst="rect">
            <a:avLst/>
          </a:prstGeom>
          <a:noFill/>
          <a:ln w="9525">
            <a:noFill/>
            <a:miter lim="800000"/>
            <a:headEnd/>
            <a:tailEnd/>
          </a:ln>
          <a:effectLst/>
        </p:spPr>
        <p:txBody>
          <a:bodyPr>
            <a:spAutoFit/>
          </a:bodyPr>
          <a:lstStyle/>
          <a:p>
            <a:pPr>
              <a:spcBef>
                <a:spcPct val="50000"/>
              </a:spcBef>
            </a:pPr>
            <a:endParaRPr lang="en-US" baseline="0"/>
          </a:p>
        </p:txBody>
      </p:sp>
      <p:graphicFrame>
        <p:nvGraphicFramePr>
          <p:cNvPr id="71694" name="Object 14"/>
          <p:cNvGraphicFramePr>
            <a:graphicFrameLocks noGrp="1" noChangeAspect="1"/>
          </p:cNvGraphicFramePr>
          <p:nvPr>
            <p:ph sz="quarter" idx="1"/>
          </p:nvPr>
        </p:nvGraphicFramePr>
        <p:xfrm>
          <a:off x="7991475" y="765175"/>
          <a:ext cx="1152525" cy="469900"/>
        </p:xfrm>
        <a:graphic>
          <a:graphicData uri="http://schemas.openxmlformats.org/presentationml/2006/ole">
            <mc:AlternateContent xmlns:mc="http://schemas.openxmlformats.org/markup-compatibility/2006">
              <mc:Choice xmlns:v="urn:schemas-microsoft-com:vml" Requires="v">
                <p:oleObj spid="_x0000_s71878" name="Equation" r:id="rId18" imgW="622080" imgH="253800" progId="Equation.3">
                  <p:embed/>
                </p:oleObj>
              </mc:Choice>
              <mc:Fallback>
                <p:oleObj name="Equation" r:id="rId18" imgW="622080" imgH="253800" progId="Equation.3">
                  <p:embed/>
                  <p:pic>
                    <p:nvPicPr>
                      <p:cNvPr id="0" name="Picture 1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991475" y="765175"/>
                        <a:ext cx="1152525"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696" name="AutoShape 16"/>
          <p:cNvSpPr>
            <a:spLocks noChangeArrowheads="1"/>
          </p:cNvSpPr>
          <p:nvPr/>
        </p:nvSpPr>
        <p:spPr bwMode="auto">
          <a:xfrm>
            <a:off x="1692275" y="3500438"/>
            <a:ext cx="649288" cy="576262"/>
          </a:xfrm>
          <a:prstGeom prst="cloudCallout">
            <a:avLst>
              <a:gd name="adj1" fmla="val -43750"/>
              <a:gd name="adj2" fmla="val 70000"/>
            </a:avLst>
          </a:prstGeom>
          <a:solidFill>
            <a:srgbClr val="00CC99"/>
          </a:solidFill>
          <a:ln w="9525">
            <a:solidFill>
              <a:schemeClr val="tx1"/>
            </a:solidFill>
            <a:round/>
            <a:headEnd/>
            <a:tailEnd/>
          </a:ln>
          <a:effectLst/>
        </p:spPr>
        <p:txBody>
          <a:bodyPr/>
          <a:lstStyle/>
          <a:p>
            <a:pPr algn="ctr"/>
            <a:r>
              <a:rPr lang="lt-LT" sz="2400" baseline="0"/>
              <a:t>X</a:t>
            </a:r>
            <a:r>
              <a:rPr lang="lt-LT" sz="2400"/>
              <a:t>t</a:t>
            </a:r>
            <a:endParaRPr lang="en-US" sz="2400" baseline="0"/>
          </a:p>
        </p:txBody>
      </p:sp>
      <p:sp>
        <p:nvSpPr>
          <p:cNvPr id="71700" name="AutoShape 20"/>
          <p:cNvSpPr>
            <a:spLocks noChangeArrowheads="1"/>
          </p:cNvSpPr>
          <p:nvPr/>
        </p:nvSpPr>
        <p:spPr bwMode="auto">
          <a:xfrm>
            <a:off x="4356100" y="4868863"/>
            <a:ext cx="649288" cy="576262"/>
          </a:xfrm>
          <a:prstGeom prst="cloudCallout">
            <a:avLst>
              <a:gd name="adj1" fmla="val -43750"/>
              <a:gd name="adj2" fmla="val 70000"/>
            </a:avLst>
          </a:prstGeom>
          <a:solidFill>
            <a:schemeClr val="folHlink"/>
          </a:solidFill>
          <a:ln w="9525">
            <a:solidFill>
              <a:schemeClr val="tx1"/>
            </a:solidFill>
            <a:round/>
            <a:headEnd/>
            <a:tailEnd/>
          </a:ln>
          <a:effectLst/>
        </p:spPr>
        <p:txBody>
          <a:bodyPr/>
          <a:lstStyle/>
          <a:p>
            <a:pPr algn="ctr"/>
            <a:r>
              <a:rPr lang="lt-LT" sz="2400" baseline="0"/>
              <a:t>Y</a:t>
            </a:r>
            <a:r>
              <a:rPr lang="lt-LT" sz="2400"/>
              <a:t>t</a:t>
            </a:r>
            <a:endParaRPr lang="en-US" sz="2400" baseline="0"/>
          </a:p>
        </p:txBody>
      </p:sp>
      <p:sp>
        <p:nvSpPr>
          <p:cNvPr id="71702" name="AutoShape 22"/>
          <p:cNvSpPr>
            <a:spLocks noChangeArrowheads="1"/>
          </p:cNvSpPr>
          <p:nvPr/>
        </p:nvSpPr>
        <p:spPr bwMode="auto">
          <a:xfrm>
            <a:off x="1619250" y="4868863"/>
            <a:ext cx="1008063" cy="576262"/>
          </a:xfrm>
          <a:prstGeom prst="cloudCallout">
            <a:avLst>
              <a:gd name="adj1" fmla="val -10315"/>
              <a:gd name="adj2" fmla="val 70111"/>
            </a:avLst>
          </a:prstGeom>
          <a:solidFill>
            <a:srgbClr val="00FF00"/>
          </a:solidFill>
          <a:ln w="9525">
            <a:solidFill>
              <a:schemeClr val="tx1"/>
            </a:solidFill>
            <a:round/>
            <a:headEnd/>
            <a:tailEnd/>
          </a:ln>
          <a:effectLst/>
        </p:spPr>
        <p:txBody>
          <a:bodyPr/>
          <a:lstStyle/>
          <a:p>
            <a:pPr algn="ctr"/>
            <a:r>
              <a:rPr lang="lt-LT" sz="2400" baseline="0"/>
              <a:t>Y</a:t>
            </a:r>
            <a:r>
              <a:rPr lang="lt-LT" sz="2400"/>
              <a:t>t+1</a:t>
            </a:r>
            <a:endParaRPr lang="en-US" sz="2400" baseline="0"/>
          </a:p>
        </p:txBody>
      </p:sp>
      <p:sp>
        <p:nvSpPr>
          <p:cNvPr id="71703" name="AutoShape 23"/>
          <p:cNvSpPr>
            <a:spLocks noChangeArrowheads="1"/>
          </p:cNvSpPr>
          <p:nvPr/>
        </p:nvSpPr>
        <p:spPr bwMode="auto">
          <a:xfrm>
            <a:off x="4356100" y="5589588"/>
            <a:ext cx="649288" cy="576262"/>
          </a:xfrm>
          <a:prstGeom prst="cloudCallout">
            <a:avLst>
              <a:gd name="adj1" fmla="val -43750"/>
              <a:gd name="adj2" fmla="val 70000"/>
            </a:avLst>
          </a:prstGeom>
          <a:solidFill>
            <a:schemeClr val="folHlink"/>
          </a:solidFill>
          <a:ln w="9525">
            <a:solidFill>
              <a:schemeClr val="tx1"/>
            </a:solidFill>
            <a:round/>
            <a:headEnd/>
            <a:tailEnd/>
          </a:ln>
          <a:effectLst/>
        </p:spPr>
        <p:txBody>
          <a:bodyPr/>
          <a:lstStyle/>
          <a:p>
            <a:pPr algn="ctr"/>
            <a:r>
              <a:rPr lang="lt-LT" sz="2400" baseline="0"/>
              <a:t>Y</a:t>
            </a:r>
            <a:r>
              <a:rPr lang="lt-LT" sz="2400"/>
              <a:t>t</a:t>
            </a:r>
            <a:endParaRPr lang="en-US" sz="2400" baseline="0"/>
          </a:p>
        </p:txBody>
      </p:sp>
      <p:sp>
        <p:nvSpPr>
          <p:cNvPr id="71704" name="AutoShape 24"/>
          <p:cNvSpPr>
            <a:spLocks noChangeArrowheads="1"/>
          </p:cNvSpPr>
          <p:nvPr/>
        </p:nvSpPr>
        <p:spPr bwMode="auto">
          <a:xfrm>
            <a:off x="1763713" y="5661025"/>
            <a:ext cx="1008062" cy="576263"/>
          </a:xfrm>
          <a:prstGeom prst="cloudCallout">
            <a:avLst>
              <a:gd name="adj1" fmla="val -24644"/>
              <a:gd name="adj2" fmla="val -54685"/>
            </a:avLst>
          </a:prstGeom>
          <a:solidFill>
            <a:srgbClr val="00FF00"/>
          </a:solidFill>
          <a:ln w="9525">
            <a:solidFill>
              <a:schemeClr val="tx1"/>
            </a:solidFill>
            <a:round/>
            <a:headEnd/>
            <a:tailEnd/>
          </a:ln>
          <a:effectLst/>
        </p:spPr>
        <p:txBody>
          <a:bodyPr/>
          <a:lstStyle/>
          <a:p>
            <a:pPr algn="ctr"/>
            <a:r>
              <a:rPr lang="lt-LT" sz="2400" baseline="0"/>
              <a:t>X</a:t>
            </a:r>
            <a:r>
              <a:rPr lang="lt-LT" sz="2400"/>
              <a:t>t+1</a:t>
            </a:r>
            <a:endParaRPr lang="en-US" sz="2400" baseline="0"/>
          </a:p>
        </p:txBody>
      </p:sp>
      <p:sp>
        <p:nvSpPr>
          <p:cNvPr id="71705" name="AutoShape 25"/>
          <p:cNvSpPr>
            <a:spLocks noChangeArrowheads="1"/>
          </p:cNvSpPr>
          <p:nvPr/>
        </p:nvSpPr>
        <p:spPr bwMode="auto">
          <a:xfrm>
            <a:off x="5435600" y="1484313"/>
            <a:ext cx="649288" cy="576262"/>
          </a:xfrm>
          <a:prstGeom prst="cloudCallout">
            <a:avLst>
              <a:gd name="adj1" fmla="val -146333"/>
              <a:gd name="adj2" fmla="val 10056"/>
            </a:avLst>
          </a:prstGeom>
          <a:solidFill>
            <a:schemeClr val="folHlink"/>
          </a:solidFill>
          <a:ln w="9525">
            <a:solidFill>
              <a:schemeClr val="tx1"/>
            </a:solidFill>
            <a:round/>
            <a:headEnd/>
            <a:tailEnd/>
          </a:ln>
          <a:effectLst/>
        </p:spPr>
        <p:txBody>
          <a:bodyPr/>
          <a:lstStyle/>
          <a:p>
            <a:pPr algn="ctr"/>
            <a:r>
              <a:rPr lang="lt-LT" sz="2400" baseline="0"/>
              <a:t>e</a:t>
            </a:r>
            <a:r>
              <a:rPr lang="lt-LT" sz="2400"/>
              <a:t>t</a:t>
            </a:r>
            <a:endParaRPr lang="en-US" sz="2400" baseline="0"/>
          </a:p>
        </p:txBody>
      </p:sp>
      <p:sp>
        <p:nvSpPr>
          <p:cNvPr id="71706" name="AutoShape 26"/>
          <p:cNvSpPr>
            <a:spLocks noChangeArrowheads="1"/>
          </p:cNvSpPr>
          <p:nvPr/>
        </p:nvSpPr>
        <p:spPr bwMode="auto">
          <a:xfrm>
            <a:off x="395288" y="1196975"/>
            <a:ext cx="938212" cy="576263"/>
          </a:xfrm>
          <a:prstGeom prst="cloudCallout">
            <a:avLst>
              <a:gd name="adj1" fmla="val -14806"/>
              <a:gd name="adj2" fmla="val 70111"/>
            </a:avLst>
          </a:prstGeom>
          <a:solidFill>
            <a:srgbClr val="CCFF66"/>
          </a:solidFill>
          <a:ln w="9525">
            <a:solidFill>
              <a:schemeClr val="tx1"/>
            </a:solidFill>
            <a:round/>
            <a:headEnd/>
            <a:tailEnd/>
          </a:ln>
          <a:effectLst/>
        </p:spPr>
        <p:txBody>
          <a:bodyPr/>
          <a:lstStyle/>
          <a:p>
            <a:pPr algn="ctr"/>
            <a:r>
              <a:rPr lang="lt-LT" sz="2400" baseline="0"/>
              <a:t>e</a:t>
            </a:r>
            <a:r>
              <a:rPr lang="lt-LT" sz="2400"/>
              <a:t>1t</a:t>
            </a:r>
            <a:endParaRPr lang="en-US" sz="2400" baseline="0"/>
          </a:p>
        </p:txBody>
      </p:sp>
      <p:sp>
        <p:nvSpPr>
          <p:cNvPr id="71707" name="AutoShape 27"/>
          <p:cNvSpPr>
            <a:spLocks noChangeArrowheads="1"/>
          </p:cNvSpPr>
          <p:nvPr/>
        </p:nvSpPr>
        <p:spPr bwMode="auto">
          <a:xfrm>
            <a:off x="468313" y="1844675"/>
            <a:ext cx="936625" cy="576263"/>
          </a:xfrm>
          <a:prstGeom prst="cloudCallout">
            <a:avLst>
              <a:gd name="adj1" fmla="val -14917"/>
              <a:gd name="adj2" fmla="val 70111"/>
            </a:avLst>
          </a:prstGeom>
          <a:solidFill>
            <a:srgbClr val="CCFF66"/>
          </a:solidFill>
          <a:ln w="9525">
            <a:solidFill>
              <a:schemeClr val="tx1"/>
            </a:solidFill>
            <a:round/>
            <a:headEnd/>
            <a:tailEnd/>
          </a:ln>
          <a:effectLst/>
        </p:spPr>
        <p:txBody>
          <a:bodyPr/>
          <a:lstStyle/>
          <a:p>
            <a:pPr algn="ctr"/>
            <a:r>
              <a:rPr lang="lt-LT" sz="2400" baseline="0"/>
              <a:t>e</a:t>
            </a:r>
            <a:r>
              <a:rPr lang="lt-LT" sz="2400"/>
              <a:t>2t</a:t>
            </a:r>
            <a:endParaRPr lang="en-US" sz="2400" baseline="0"/>
          </a:p>
        </p:txBody>
      </p:sp>
      <p:sp>
        <p:nvSpPr>
          <p:cNvPr id="71710" name="AutoShape 30"/>
          <p:cNvSpPr>
            <a:spLocks noChangeArrowheads="1"/>
          </p:cNvSpPr>
          <p:nvPr/>
        </p:nvSpPr>
        <p:spPr bwMode="auto">
          <a:xfrm>
            <a:off x="1692275" y="2852738"/>
            <a:ext cx="649288" cy="576262"/>
          </a:xfrm>
          <a:prstGeom prst="cloudCallout">
            <a:avLst>
              <a:gd name="adj1" fmla="val -43750"/>
              <a:gd name="adj2" fmla="val 70000"/>
            </a:avLst>
          </a:prstGeom>
          <a:solidFill>
            <a:schemeClr val="folHlink"/>
          </a:solidFill>
          <a:ln w="9525">
            <a:solidFill>
              <a:schemeClr val="tx1"/>
            </a:solidFill>
            <a:round/>
            <a:headEnd/>
            <a:tailEnd/>
          </a:ln>
          <a:effectLst/>
        </p:spPr>
        <p:txBody>
          <a:bodyPr/>
          <a:lstStyle/>
          <a:p>
            <a:pPr algn="ctr"/>
            <a:r>
              <a:rPr lang="lt-LT" sz="2400" baseline="0"/>
              <a:t>Y</a:t>
            </a:r>
            <a:r>
              <a:rPr lang="lt-LT" sz="2400"/>
              <a:t>t</a:t>
            </a:r>
            <a:endParaRPr lang="en-US" sz="2400" baseline="0"/>
          </a:p>
        </p:txBody>
      </p:sp>
      <p:sp>
        <p:nvSpPr>
          <p:cNvPr id="71711" name="AutoShape 31"/>
          <p:cNvSpPr>
            <a:spLocks noChangeArrowheads="1"/>
          </p:cNvSpPr>
          <p:nvPr/>
        </p:nvSpPr>
        <p:spPr bwMode="auto">
          <a:xfrm>
            <a:off x="6516688" y="2924175"/>
            <a:ext cx="938212" cy="576263"/>
          </a:xfrm>
          <a:prstGeom prst="cloudCallout">
            <a:avLst>
              <a:gd name="adj1" fmla="val -14806"/>
              <a:gd name="adj2" fmla="val 70111"/>
            </a:avLst>
          </a:prstGeom>
          <a:solidFill>
            <a:srgbClr val="CCFF66"/>
          </a:solidFill>
          <a:ln w="9525">
            <a:solidFill>
              <a:schemeClr val="tx1"/>
            </a:solidFill>
            <a:round/>
            <a:headEnd/>
            <a:tailEnd/>
          </a:ln>
          <a:effectLst/>
        </p:spPr>
        <p:txBody>
          <a:bodyPr/>
          <a:lstStyle/>
          <a:p>
            <a:pPr algn="ctr"/>
            <a:r>
              <a:rPr lang="lt-LT" sz="2400" baseline="0"/>
              <a:t>e</a:t>
            </a:r>
            <a:r>
              <a:rPr lang="lt-LT" sz="2400"/>
              <a:t>1t</a:t>
            </a:r>
            <a:endParaRPr lang="en-US" sz="2400" baseline="0"/>
          </a:p>
        </p:txBody>
      </p:sp>
      <p:sp>
        <p:nvSpPr>
          <p:cNvPr id="71712" name="AutoShape 32"/>
          <p:cNvSpPr>
            <a:spLocks noChangeArrowheads="1"/>
          </p:cNvSpPr>
          <p:nvPr/>
        </p:nvSpPr>
        <p:spPr bwMode="auto">
          <a:xfrm>
            <a:off x="6443663" y="3573463"/>
            <a:ext cx="936625" cy="576262"/>
          </a:xfrm>
          <a:prstGeom prst="cloudCallout">
            <a:avLst>
              <a:gd name="adj1" fmla="val -14917"/>
              <a:gd name="adj2" fmla="val 70111"/>
            </a:avLst>
          </a:prstGeom>
          <a:solidFill>
            <a:srgbClr val="CCFF66"/>
          </a:solidFill>
          <a:ln w="9525">
            <a:solidFill>
              <a:schemeClr val="tx1"/>
            </a:solidFill>
            <a:round/>
            <a:headEnd/>
            <a:tailEnd/>
          </a:ln>
          <a:effectLst/>
        </p:spPr>
        <p:txBody>
          <a:bodyPr/>
          <a:lstStyle/>
          <a:p>
            <a:pPr algn="ctr"/>
            <a:r>
              <a:rPr lang="lt-LT" sz="2400" baseline="0"/>
              <a:t>e</a:t>
            </a:r>
            <a:r>
              <a:rPr lang="lt-LT" sz="2400"/>
              <a:t>2t</a:t>
            </a:r>
            <a:endParaRPr lang="en-US" sz="2400" baseline="0"/>
          </a:p>
        </p:txBody>
      </p:sp>
      <p:sp>
        <p:nvSpPr>
          <p:cNvPr id="71713" name="AutoShape 33"/>
          <p:cNvSpPr>
            <a:spLocks noChangeArrowheads="1"/>
          </p:cNvSpPr>
          <p:nvPr/>
        </p:nvSpPr>
        <p:spPr bwMode="auto">
          <a:xfrm>
            <a:off x="5580063" y="4724400"/>
            <a:ext cx="649287" cy="576263"/>
          </a:xfrm>
          <a:prstGeom prst="cloudCallout">
            <a:avLst>
              <a:gd name="adj1" fmla="val -43644"/>
              <a:gd name="adj2" fmla="val 70111"/>
            </a:avLst>
          </a:prstGeom>
          <a:solidFill>
            <a:srgbClr val="00CC99"/>
          </a:solidFill>
          <a:ln w="9525">
            <a:solidFill>
              <a:schemeClr val="tx1"/>
            </a:solidFill>
            <a:round/>
            <a:headEnd/>
            <a:tailEnd/>
          </a:ln>
          <a:effectLst/>
        </p:spPr>
        <p:txBody>
          <a:bodyPr/>
          <a:lstStyle/>
          <a:p>
            <a:pPr algn="ctr"/>
            <a:r>
              <a:rPr lang="lt-LT" sz="2400" baseline="0"/>
              <a:t>X</a:t>
            </a:r>
            <a:r>
              <a:rPr lang="lt-LT" sz="2400"/>
              <a:t>t</a:t>
            </a:r>
            <a:endParaRPr lang="en-US" sz="2400" baseline="0"/>
          </a:p>
        </p:txBody>
      </p:sp>
      <p:sp>
        <p:nvSpPr>
          <p:cNvPr id="71714" name="AutoShape 34"/>
          <p:cNvSpPr>
            <a:spLocks noChangeArrowheads="1"/>
          </p:cNvSpPr>
          <p:nvPr/>
        </p:nvSpPr>
        <p:spPr bwMode="auto">
          <a:xfrm>
            <a:off x="5580063" y="5589588"/>
            <a:ext cx="649287" cy="576262"/>
          </a:xfrm>
          <a:prstGeom prst="cloudCallout">
            <a:avLst>
              <a:gd name="adj1" fmla="val -43644"/>
              <a:gd name="adj2" fmla="val 70111"/>
            </a:avLst>
          </a:prstGeom>
          <a:solidFill>
            <a:srgbClr val="00CC99"/>
          </a:solidFill>
          <a:ln w="9525">
            <a:solidFill>
              <a:schemeClr val="tx1"/>
            </a:solidFill>
            <a:round/>
            <a:headEnd/>
            <a:tailEnd/>
          </a:ln>
          <a:effectLst/>
        </p:spPr>
        <p:txBody>
          <a:bodyPr/>
          <a:lstStyle/>
          <a:p>
            <a:pPr algn="ctr"/>
            <a:r>
              <a:rPr lang="lt-LT" sz="2400" baseline="0"/>
              <a:t>X</a:t>
            </a:r>
            <a:r>
              <a:rPr lang="lt-LT" sz="2400"/>
              <a:t>t</a:t>
            </a:r>
            <a:endParaRPr lang="en-US" sz="2400" baseline="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t>VU EF V.Karpuškienė</a:t>
            </a:r>
          </a:p>
        </p:txBody>
      </p:sp>
      <p:sp>
        <p:nvSpPr>
          <p:cNvPr id="30722" name="Rectangle 2"/>
          <p:cNvSpPr>
            <a:spLocks noGrp="1" noChangeArrowheads="1"/>
          </p:cNvSpPr>
          <p:nvPr>
            <p:ph type="title"/>
          </p:nvPr>
        </p:nvSpPr>
        <p:spPr/>
        <p:txBody>
          <a:bodyPr/>
          <a:lstStyle/>
          <a:p>
            <a:r>
              <a:rPr lang="lt-LT" sz="4000" dirty="0"/>
              <a:t>VAR modelio pavyzdys</a:t>
            </a:r>
            <a:br>
              <a:rPr lang="lt-LT" sz="4000" dirty="0"/>
            </a:br>
            <a:r>
              <a:rPr lang="lt-LT" sz="2400" dirty="0"/>
              <a:t>Priklausomybė tarp nedarbo lygio ir infliacijos</a:t>
            </a:r>
            <a:br>
              <a:rPr lang="lt-LT" sz="2400" dirty="0"/>
            </a:br>
            <a:endParaRPr lang="lt-LT" sz="4000" dirty="0"/>
          </a:p>
        </p:txBody>
      </p:sp>
      <p:pic>
        <p:nvPicPr>
          <p:cNvPr id="30724" name="Picture 4"/>
          <p:cNvPicPr>
            <a:picLocks noGrp="1" noChangeAspect="1" noChangeArrowheads="1"/>
          </p:cNvPicPr>
          <p:nvPr>
            <p:ph type="body" idx="1"/>
          </p:nvPr>
        </p:nvPicPr>
        <p:blipFill>
          <a:blip r:embed="rId3" cstate="print"/>
          <a:srcRect/>
          <a:stretch>
            <a:fillRect/>
          </a:stretch>
        </p:blipFill>
        <p:spPr>
          <a:xfrm>
            <a:off x="4284663" y="1628775"/>
            <a:ext cx="4535487" cy="3876675"/>
          </a:xfrm>
          <a:noFill/>
          <a:ln/>
        </p:spPr>
      </p:pic>
      <p:sp>
        <p:nvSpPr>
          <p:cNvPr id="30725" name="Text Box 5"/>
          <p:cNvSpPr txBox="1">
            <a:spLocks noChangeArrowheads="1"/>
          </p:cNvSpPr>
          <p:nvPr/>
        </p:nvSpPr>
        <p:spPr bwMode="auto">
          <a:xfrm>
            <a:off x="539750" y="2205038"/>
            <a:ext cx="3384550" cy="274637"/>
          </a:xfrm>
          <a:prstGeom prst="rect">
            <a:avLst/>
          </a:prstGeom>
          <a:noFill/>
          <a:ln w="9525">
            <a:noFill/>
            <a:miter lim="800000"/>
            <a:headEnd/>
            <a:tailEnd/>
          </a:ln>
          <a:effectLst/>
        </p:spPr>
        <p:txBody>
          <a:bodyPr>
            <a:spAutoFit/>
          </a:bodyPr>
          <a:lstStyle/>
          <a:p>
            <a:pPr>
              <a:spcBef>
                <a:spcPct val="50000"/>
              </a:spcBef>
            </a:pPr>
            <a:endParaRPr lang="lt-LT"/>
          </a:p>
        </p:txBody>
      </p:sp>
      <p:pic>
        <p:nvPicPr>
          <p:cNvPr id="30726" name="Picture 6"/>
          <p:cNvPicPr>
            <a:picLocks noChangeAspect="1" noChangeArrowheads="1"/>
          </p:cNvPicPr>
          <p:nvPr/>
        </p:nvPicPr>
        <p:blipFill>
          <a:blip r:embed="rId4" cstate="print"/>
          <a:srcRect/>
          <a:stretch>
            <a:fillRect/>
          </a:stretch>
        </p:blipFill>
        <p:spPr bwMode="auto">
          <a:xfrm>
            <a:off x="250825" y="1628775"/>
            <a:ext cx="3914775" cy="4105275"/>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5"/>
          <p:cNvSpPr>
            <a:spLocks noGrp="1"/>
          </p:cNvSpPr>
          <p:nvPr>
            <p:ph type="dt" sz="half" idx="10"/>
          </p:nvPr>
        </p:nvSpPr>
        <p:spPr/>
        <p:txBody>
          <a:bodyPr/>
          <a:lstStyle/>
          <a:p>
            <a:r>
              <a:rPr lang="en-US"/>
              <a:t>VU EF V.Karpuškienė</a:t>
            </a:r>
          </a:p>
        </p:txBody>
      </p:sp>
      <p:sp>
        <p:nvSpPr>
          <p:cNvPr id="34818" name="Rectangle 2"/>
          <p:cNvSpPr>
            <a:spLocks noGrp="1" noChangeArrowheads="1"/>
          </p:cNvSpPr>
          <p:nvPr>
            <p:ph type="title"/>
          </p:nvPr>
        </p:nvSpPr>
        <p:spPr/>
        <p:txBody>
          <a:bodyPr/>
          <a:lstStyle/>
          <a:p>
            <a:r>
              <a:rPr lang="lt-LT" sz="4000"/>
              <a:t>Stacionarumo užtikrinimas</a:t>
            </a:r>
            <a:br>
              <a:rPr lang="lt-LT" sz="4000"/>
            </a:br>
            <a:r>
              <a:rPr lang="lt-LT" sz="2400"/>
              <a:t>Grafinė analizė</a:t>
            </a:r>
          </a:p>
        </p:txBody>
      </p:sp>
      <p:pic>
        <p:nvPicPr>
          <p:cNvPr id="34823" name="Picture 7"/>
          <p:cNvPicPr>
            <a:picLocks noGrp="1" noChangeAspect="1" noChangeArrowheads="1"/>
          </p:cNvPicPr>
          <p:nvPr>
            <p:ph sz="quarter" idx="1"/>
          </p:nvPr>
        </p:nvPicPr>
        <p:blipFill>
          <a:blip r:embed="rId3" cstate="print"/>
          <a:srcRect/>
          <a:stretch>
            <a:fillRect/>
          </a:stretch>
        </p:blipFill>
        <p:spPr>
          <a:xfrm>
            <a:off x="395288" y="1916113"/>
            <a:ext cx="4105275" cy="3559175"/>
          </a:xfrm>
          <a:noFill/>
          <a:ln/>
        </p:spPr>
      </p:pic>
      <p:pic>
        <p:nvPicPr>
          <p:cNvPr id="34824" name="Picture 8"/>
          <p:cNvPicPr>
            <a:picLocks noGrp="1" noChangeAspect="1" noChangeArrowheads="1"/>
          </p:cNvPicPr>
          <p:nvPr>
            <p:ph sz="quarter" idx="2"/>
          </p:nvPr>
        </p:nvPicPr>
        <p:blipFill>
          <a:blip r:embed="rId4" cstate="print"/>
          <a:srcRect/>
          <a:stretch>
            <a:fillRect/>
          </a:stretch>
        </p:blipFill>
        <p:spPr>
          <a:xfrm>
            <a:off x="4643438" y="1989138"/>
            <a:ext cx="3744912" cy="3255962"/>
          </a:xfrm>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2"/>
          <p:cNvSpPr>
            <a:spLocks noGrp="1"/>
          </p:cNvSpPr>
          <p:nvPr>
            <p:ph type="dt" sz="half" idx="10"/>
          </p:nvPr>
        </p:nvSpPr>
        <p:spPr/>
        <p:txBody>
          <a:bodyPr/>
          <a:lstStyle/>
          <a:p>
            <a:r>
              <a:rPr lang="en-US"/>
              <a:t>VU EF V.Karpuškienė</a:t>
            </a:r>
          </a:p>
        </p:txBody>
      </p:sp>
      <p:sp>
        <p:nvSpPr>
          <p:cNvPr id="32774" name="Rectangle 6"/>
          <p:cNvSpPr>
            <a:spLocks noGrp="1" noChangeArrowheads="1"/>
          </p:cNvSpPr>
          <p:nvPr>
            <p:ph type="title"/>
          </p:nvPr>
        </p:nvSpPr>
        <p:spPr/>
        <p:txBody>
          <a:bodyPr/>
          <a:lstStyle/>
          <a:p>
            <a:r>
              <a:rPr lang="lt-LT">
                <a:solidFill>
                  <a:schemeClr val="tx1"/>
                </a:solidFill>
              </a:rPr>
              <a:t>Mažiausios dispersijos testas</a:t>
            </a:r>
          </a:p>
        </p:txBody>
      </p:sp>
      <p:sp>
        <p:nvSpPr>
          <p:cNvPr id="32775" name="Rectangle 7"/>
          <p:cNvSpPr>
            <a:spLocks noChangeArrowheads="1"/>
          </p:cNvSpPr>
          <p:nvPr/>
        </p:nvSpPr>
        <p:spPr bwMode="auto">
          <a:xfrm>
            <a:off x="0" y="2636838"/>
            <a:ext cx="269875" cy="549275"/>
          </a:xfrm>
          <a:prstGeom prst="rect">
            <a:avLst/>
          </a:prstGeom>
          <a:noFill/>
          <a:ln w="9525">
            <a:noFill/>
            <a:miter lim="800000"/>
            <a:headEnd/>
            <a:tailEnd/>
          </a:ln>
          <a:effectLst/>
        </p:spPr>
        <p:txBody>
          <a:bodyPr wrap="none" anchor="ctr">
            <a:spAutoFit/>
          </a:bodyPr>
          <a:lstStyle/>
          <a:p>
            <a:r>
              <a:rPr lang="lt-LT" sz="1200" b="1" baseline="0">
                <a:cs typeface="Times New Roman" pitchFamily="18" charset="0"/>
              </a:rPr>
              <a:t>.</a:t>
            </a:r>
            <a:r>
              <a:rPr lang="lt-LT" sz="1200" baseline="0">
                <a:cs typeface="Times New Roman" pitchFamily="18" charset="0"/>
              </a:rPr>
              <a:t>.</a:t>
            </a:r>
            <a:endParaRPr lang="lt-LT" sz="900" baseline="0"/>
          </a:p>
          <a:p>
            <a:pPr eaLnBrk="0" hangingPunct="0"/>
            <a:endParaRPr lang="lt-LT" baseline="0"/>
          </a:p>
        </p:txBody>
      </p:sp>
      <p:graphicFrame>
        <p:nvGraphicFramePr>
          <p:cNvPr id="32834" name="Group 66"/>
          <p:cNvGraphicFramePr>
            <a:graphicFrameLocks noGrp="1"/>
          </p:cNvGraphicFramePr>
          <p:nvPr/>
        </p:nvGraphicFramePr>
        <p:xfrm>
          <a:off x="395288" y="3186113"/>
          <a:ext cx="8424862" cy="1371600"/>
        </p:xfrm>
        <a:graphic>
          <a:graphicData uri="http://schemas.openxmlformats.org/drawingml/2006/table">
            <a:tbl>
              <a:tblPr/>
              <a:tblGrid>
                <a:gridCol w="2997200"/>
                <a:gridCol w="1355725"/>
                <a:gridCol w="1357312"/>
                <a:gridCol w="1357313"/>
                <a:gridCol w="1357312"/>
              </a:tblGrid>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Integruotumo eilė</a:t>
                      </a:r>
                      <a:endParaRPr kumimoji="0" lang="ru-RU" sz="2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2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2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2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2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r>
              <a:tr h="161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HICP_LT</a:t>
                      </a:r>
                      <a:endParaRPr kumimoji="0" lang="ru-RU" sz="2400" b="0" i="0" u="none" strike="noStrike" cap="none" normalizeH="0" baseline="0" smtClean="0">
                        <a:ln>
                          <a:noFill/>
                        </a:ln>
                        <a:solidFill>
                          <a:schemeClr val="tx1"/>
                        </a:solidFill>
                        <a:effectLst/>
                        <a:latin typeface="Arial"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1.974254</a:t>
                      </a:r>
                      <a:endParaRPr kumimoji="0" lang="ru-RU"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0.595277</a:t>
                      </a:r>
                      <a:endParaRPr kumimoji="0" lang="ru-RU"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0.843492</a:t>
                      </a:r>
                      <a:endParaRPr kumimoji="0" lang="ru-RU"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1.446177</a:t>
                      </a:r>
                      <a:endParaRPr kumimoji="0" lang="ru-RU" sz="24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UNR_LT</a:t>
                      </a:r>
                      <a:endParaRPr kumimoji="0" lang="ru-RU" sz="24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3.640464</a:t>
                      </a:r>
                      <a:endParaRPr kumimoji="0" lang="ru-RU"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0.562704</a:t>
                      </a:r>
                      <a:endParaRPr kumimoji="0" lang="ru-RU"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0.581936</a:t>
                      </a:r>
                      <a:endParaRPr kumimoji="0" lang="ru-RU"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0.917874</a:t>
                      </a:r>
                      <a:endParaRPr kumimoji="0" lang="ru-RU" sz="24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32829" name="Rectangle 61"/>
          <p:cNvSpPr>
            <a:spLocks noChangeArrowheads="1"/>
          </p:cNvSpPr>
          <p:nvPr/>
        </p:nvSpPr>
        <p:spPr bwMode="auto">
          <a:xfrm>
            <a:off x="0" y="4219575"/>
            <a:ext cx="9144000" cy="0"/>
          </a:xfrm>
          <a:prstGeom prst="rect">
            <a:avLst/>
          </a:prstGeom>
          <a:noFill/>
          <a:ln w="9525">
            <a:noFill/>
            <a:miter lim="800000"/>
            <a:headEnd/>
            <a:tailEnd/>
          </a:ln>
          <a:effectLst/>
        </p:spPr>
        <p:txBody>
          <a:bodyPr wrap="none" anchor="ctr">
            <a:spAutoFit/>
          </a:bodyPr>
          <a:lstStyle/>
          <a:p>
            <a:endParaRPr lang="lt-LT" baseline="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Date Placeholder 3"/>
          <p:cNvSpPr>
            <a:spLocks noGrp="1"/>
          </p:cNvSpPr>
          <p:nvPr>
            <p:ph type="dt" sz="half" idx="10"/>
          </p:nvPr>
        </p:nvSpPr>
        <p:spPr/>
        <p:txBody>
          <a:bodyPr/>
          <a:lstStyle/>
          <a:p>
            <a:r>
              <a:rPr lang="en-US"/>
              <a:t>VU EF V.Karpuškienė</a:t>
            </a:r>
          </a:p>
        </p:txBody>
      </p:sp>
      <p:sp>
        <p:nvSpPr>
          <p:cNvPr id="36866" name="Rectangle 2"/>
          <p:cNvSpPr>
            <a:spLocks noGrp="1" noChangeArrowheads="1"/>
          </p:cNvSpPr>
          <p:nvPr>
            <p:ph type="title"/>
          </p:nvPr>
        </p:nvSpPr>
        <p:spPr/>
        <p:txBody>
          <a:bodyPr/>
          <a:lstStyle/>
          <a:p>
            <a:r>
              <a:rPr lang="ru-RU" sz="4000"/>
              <a:t>VAR vėlavimų eilės </a:t>
            </a:r>
            <a:r>
              <a:rPr lang="ru-RU" sz="4000" i="1"/>
              <a:t>p</a:t>
            </a:r>
            <a:r>
              <a:rPr lang="ru-RU" sz="4000"/>
              <a:t> parinkimas</a:t>
            </a:r>
            <a:endParaRPr lang="lt-LT" sz="4000"/>
          </a:p>
        </p:txBody>
      </p:sp>
      <p:sp>
        <p:nvSpPr>
          <p:cNvPr id="37172" name="Rectangle 308"/>
          <p:cNvSpPr>
            <a:spLocks noChangeArrowheads="1"/>
          </p:cNvSpPr>
          <p:nvPr/>
        </p:nvSpPr>
        <p:spPr bwMode="auto">
          <a:xfrm>
            <a:off x="1966913" y="-8312150"/>
            <a:ext cx="5191125" cy="549275"/>
          </a:xfrm>
          <a:prstGeom prst="rect">
            <a:avLst/>
          </a:prstGeom>
          <a:noFill/>
          <a:ln w="9525">
            <a:noFill/>
            <a:miter lim="800000"/>
            <a:headEnd/>
            <a:tailEnd/>
          </a:ln>
          <a:effectLst/>
        </p:spPr>
        <p:txBody>
          <a:bodyPr wrap="none" anchor="ctr">
            <a:spAutoFit/>
          </a:bodyPr>
          <a:lstStyle/>
          <a:p>
            <a:r>
              <a:rPr lang="lt-LT" sz="1200" b="1" baseline="0">
                <a:cs typeface="Times New Roman" pitchFamily="18" charset="0"/>
              </a:rPr>
              <a:t>3 lentelė.</a:t>
            </a:r>
            <a:r>
              <a:rPr lang="lt-LT" sz="1200" baseline="0">
                <a:cs typeface="Times New Roman" pitchFamily="18" charset="0"/>
              </a:rPr>
              <a:t> Informacinių kriterijų reikšmės nagrinėjant skirtingų vėlavimų VAR</a:t>
            </a:r>
            <a:endParaRPr lang="lt-LT" sz="900" baseline="0"/>
          </a:p>
          <a:p>
            <a:pPr eaLnBrk="0" hangingPunct="0"/>
            <a:endParaRPr lang="lt-LT" baseline="0"/>
          </a:p>
        </p:txBody>
      </p:sp>
      <p:sp>
        <p:nvSpPr>
          <p:cNvPr id="37761" name="Text Box 897"/>
          <p:cNvSpPr txBox="1">
            <a:spLocks noChangeArrowheads="1"/>
          </p:cNvSpPr>
          <p:nvPr/>
        </p:nvSpPr>
        <p:spPr bwMode="auto">
          <a:xfrm>
            <a:off x="468313" y="2133600"/>
            <a:ext cx="3527425" cy="274638"/>
          </a:xfrm>
          <a:prstGeom prst="rect">
            <a:avLst/>
          </a:prstGeom>
          <a:noFill/>
          <a:ln w="9525">
            <a:noFill/>
            <a:miter lim="800000"/>
            <a:headEnd/>
            <a:tailEnd/>
          </a:ln>
          <a:effectLst/>
        </p:spPr>
        <p:txBody>
          <a:bodyPr>
            <a:spAutoFit/>
          </a:bodyPr>
          <a:lstStyle/>
          <a:p>
            <a:pPr>
              <a:spcBef>
                <a:spcPct val="50000"/>
              </a:spcBef>
            </a:pPr>
            <a:endParaRPr lang="lt-LT"/>
          </a:p>
        </p:txBody>
      </p:sp>
      <p:graphicFrame>
        <p:nvGraphicFramePr>
          <p:cNvPr id="43100" name="Group 1116"/>
          <p:cNvGraphicFramePr>
            <a:graphicFrameLocks noGrp="1"/>
          </p:cNvGraphicFramePr>
          <p:nvPr>
            <p:ph type="tbl" idx="1"/>
          </p:nvPr>
        </p:nvGraphicFramePr>
        <p:xfrm>
          <a:off x="395288" y="1268413"/>
          <a:ext cx="8229600" cy="4880612"/>
        </p:xfrm>
        <a:graphic>
          <a:graphicData uri="http://schemas.openxmlformats.org/drawingml/2006/table">
            <a:tbl>
              <a:tblPr/>
              <a:tblGrid>
                <a:gridCol w="1176337"/>
                <a:gridCol w="1174750"/>
                <a:gridCol w="1176338"/>
                <a:gridCol w="1174750"/>
                <a:gridCol w="1176337"/>
                <a:gridCol w="1174750"/>
                <a:gridCol w="1176338"/>
              </a:tblGrid>
              <a:tr h="439738">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sz="1000" b="1" i="0" u="none" strike="noStrike" cap="none" normalizeH="0" baseline="0" smtClean="0">
                          <a:ln>
                            <a:noFill/>
                          </a:ln>
                          <a:solidFill>
                            <a:schemeClr val="tx1"/>
                          </a:solidFill>
                          <a:effectLst/>
                          <a:latin typeface="Times New Roman" pitchFamily="18" charset="0"/>
                          <a:cs typeface="Times New Roman" pitchFamily="18" charset="0"/>
                        </a:rPr>
                        <a:t>VAR vėlavimų atrinkimo kriterijai</a:t>
                      </a:r>
                      <a:endParaRPr kumimoji="0" lang="lt-L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sz="1000" b="0" i="0" u="none" strike="noStrike" cap="none" normalizeH="0" baseline="0" smtClean="0">
                          <a:ln>
                            <a:noFill/>
                          </a:ln>
                          <a:solidFill>
                            <a:schemeClr val="tx1"/>
                          </a:solidFill>
                          <a:effectLst/>
                          <a:latin typeface="Times New Roman" pitchFamily="18" charset="0"/>
                          <a:cs typeface="Times New Roman" pitchFamily="18" charset="0"/>
                        </a:rPr>
                        <a:t>Įtraukti endogeniniai kintamieji: D_HICP_LT UNR_LT </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000" b="0" i="0" u="none" strike="noStrike" cap="none" normalizeH="0" baseline="0" smtClean="0">
                          <a:ln>
                            <a:noFill/>
                          </a:ln>
                          <a:solidFill>
                            <a:schemeClr val="tx1"/>
                          </a:solidFill>
                          <a:effectLst/>
                          <a:latin typeface="Times New Roman" pitchFamily="18" charset="0"/>
                          <a:cs typeface="Times New Roman" pitchFamily="18" charset="0"/>
                        </a:rPr>
                        <a:t>Egzogeninis kintamasis: C </a:t>
                      </a:r>
                      <a:endParaRPr kumimoji="0" lang="lt-L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000" b="0" i="0" u="none" strike="noStrike" cap="none" normalizeH="0" baseline="0" smtClean="0">
                          <a:ln>
                            <a:noFill/>
                          </a:ln>
                          <a:solidFill>
                            <a:schemeClr val="tx1"/>
                          </a:solidFill>
                          <a:effectLst/>
                          <a:latin typeface="Times New Roman" pitchFamily="18" charset="0"/>
                          <a:cs typeface="Times New Roman" pitchFamily="18" charset="0"/>
                        </a:rPr>
                        <a:t>Imties dydis: 1998M01 2007M05</a:t>
                      </a:r>
                      <a:endParaRPr kumimoji="0" lang="nl-NL" sz="1800" b="0" i="0" u="none" strike="noStrike" cap="none" normalizeH="0" baseline="0" smtClean="0">
                        <a:ln>
                          <a:noFill/>
                        </a:ln>
                        <a:solidFill>
                          <a:schemeClr val="tx1"/>
                        </a:solidFill>
                        <a:effectLst/>
                        <a:latin typeface="Arial" charset="0"/>
                      </a:endParaRPr>
                    </a:p>
                  </a:txBody>
                  <a:tcPr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Times New Roman" pitchFamily="18" charset="0"/>
                          <a:cs typeface="Times New Roman" pitchFamily="18" charset="0"/>
                        </a:rPr>
                        <a:t>Lag</a:t>
                      </a:r>
                      <a:endParaRPr kumimoji="0" lang="ru-RU" sz="1800" b="0" i="0" u="none" strike="noStrike" cap="none" normalizeH="0" baseline="0" smtClean="0">
                        <a:ln>
                          <a:noFill/>
                        </a:ln>
                        <a:solidFill>
                          <a:schemeClr val="tx1"/>
                        </a:solidFill>
                        <a:effectLst/>
                        <a:latin typeface="Arial"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Times New Roman" pitchFamily="18" charset="0"/>
                          <a:cs typeface="Times New Roman" pitchFamily="18" charset="0"/>
                        </a:rPr>
                        <a:t>LogL</a:t>
                      </a:r>
                      <a:endParaRPr kumimoji="0" lang="ru-RU" sz="1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Times New Roman" pitchFamily="18" charset="0"/>
                          <a:cs typeface="Times New Roman" pitchFamily="18" charset="0"/>
                        </a:rPr>
                        <a:t>LR</a:t>
                      </a:r>
                      <a:endParaRPr kumimoji="0" lang="ru-RU" sz="1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Times New Roman" pitchFamily="18" charset="0"/>
                          <a:cs typeface="Times New Roman" pitchFamily="18" charset="0"/>
                        </a:rPr>
                        <a:t>FPE</a:t>
                      </a:r>
                      <a:endParaRPr kumimoji="0" lang="ru-RU" sz="1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Times New Roman" pitchFamily="18" charset="0"/>
                          <a:cs typeface="Times New Roman" pitchFamily="18" charset="0"/>
                        </a:rPr>
                        <a:t>AIC</a:t>
                      </a:r>
                      <a:endParaRPr kumimoji="0" lang="ru-RU" sz="1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Times New Roman" pitchFamily="18" charset="0"/>
                          <a:cs typeface="Times New Roman" pitchFamily="18" charset="0"/>
                        </a:rPr>
                        <a:t>SC</a:t>
                      </a:r>
                      <a:endParaRPr kumimoji="0" lang="ru-RU" sz="1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Times New Roman" pitchFamily="18" charset="0"/>
                          <a:cs typeface="Times New Roman" pitchFamily="18" charset="0"/>
                        </a:rPr>
                        <a:t>HQ</a:t>
                      </a:r>
                      <a:endParaRPr kumimoji="0" lang="ru-RU" sz="18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9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Arial"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lt-LT" sz="28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161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-338.0219</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NA </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2.525943</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6.602367</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6.653527</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6.623089</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1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-136.7732</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390.7742</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0.054835</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2.772295</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2.925775</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2.834460</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1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-126.5922</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19.37361</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0.048639</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2.652275</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2.908074*</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E0E0E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2.755883</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-120.4026</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11.53791</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0.046627</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2.609759</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2.967877</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2.754809</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-112.7063</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14.04764*</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E0E0E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0.043418*</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E0E0E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2.537986*</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E0E0E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2.998424</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2.724479*</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rgbClr val="E0E0E0"/>
                    </a:solid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ru-RU"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-111.2914</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2.527578</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0.045687</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2.588182</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3.150939</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2.816118</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-107.8129</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6.078956</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0.046202</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2.598308</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3.263385</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2.867687</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ru-RU"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-103.5924</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7.211692</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0.046072</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2.594027</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3.361423</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2.904849</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ru-RU"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-103.0384</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0.925033</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0.049355</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2.660940</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3.530657</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 3.013205</a:t>
                      </a:r>
                      <a:endParaRPr kumimoji="0" lang="ru-RU"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half" idx="10"/>
          </p:nvPr>
        </p:nvSpPr>
        <p:spPr/>
        <p:txBody>
          <a:bodyPr/>
          <a:lstStyle/>
          <a:p>
            <a:r>
              <a:rPr lang="en-US"/>
              <a:t>VU EF V.Karpuškienė</a:t>
            </a:r>
          </a:p>
        </p:txBody>
      </p:sp>
      <p:sp>
        <p:nvSpPr>
          <p:cNvPr id="44038" name="Rectangle 6"/>
          <p:cNvSpPr>
            <a:spLocks noGrp="1" noChangeArrowheads="1"/>
          </p:cNvSpPr>
          <p:nvPr>
            <p:ph type="title"/>
          </p:nvPr>
        </p:nvSpPr>
        <p:spPr/>
        <p:txBody>
          <a:bodyPr/>
          <a:lstStyle/>
          <a:p>
            <a:r>
              <a:rPr lang="lt-LT" sz="4000"/>
              <a:t>VAR modelio parametrų skaičiavimas </a:t>
            </a:r>
          </a:p>
        </p:txBody>
      </p:sp>
      <p:sp>
        <p:nvSpPr>
          <p:cNvPr id="4403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4036" name="Object 4"/>
          <p:cNvGraphicFramePr>
            <a:graphicFrameLocks noChangeAspect="1"/>
          </p:cNvGraphicFramePr>
          <p:nvPr/>
        </p:nvGraphicFramePr>
        <p:xfrm>
          <a:off x="179388" y="2349500"/>
          <a:ext cx="8785225" cy="1431925"/>
        </p:xfrm>
        <a:graphic>
          <a:graphicData uri="http://schemas.openxmlformats.org/presentationml/2006/ole">
            <mc:AlternateContent xmlns:mc="http://schemas.openxmlformats.org/markup-compatibility/2006">
              <mc:Choice xmlns:v="urn:schemas-microsoft-com:vml" Requires="v">
                <p:oleObj spid="_x0000_s44158" r:id="rId4" imgW="5588000" imgH="914400" progId="Equation.DSMT4">
                  <p:embed/>
                </p:oleObj>
              </mc:Choice>
              <mc:Fallback>
                <p:oleObj r:id="rId4" imgW="5588000" imgH="91440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2349500"/>
                        <a:ext cx="8785225" cy="143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40" name="Text Box 8"/>
          <p:cNvSpPr txBox="1">
            <a:spLocks noChangeArrowheads="1"/>
          </p:cNvSpPr>
          <p:nvPr/>
        </p:nvSpPr>
        <p:spPr bwMode="auto">
          <a:xfrm>
            <a:off x="6588125" y="3933825"/>
            <a:ext cx="1655763" cy="274638"/>
          </a:xfrm>
          <a:prstGeom prst="rect">
            <a:avLst/>
          </a:prstGeom>
          <a:noFill/>
          <a:ln w="9525">
            <a:noFill/>
            <a:miter lim="800000"/>
            <a:headEnd/>
            <a:tailEnd/>
          </a:ln>
          <a:effectLst/>
        </p:spPr>
        <p:txBody>
          <a:bodyPr>
            <a:spAutoFit/>
          </a:bodyPr>
          <a:lstStyle/>
          <a:p>
            <a:pPr>
              <a:spcBef>
                <a:spcPct val="50000"/>
              </a:spcBef>
            </a:pPr>
            <a:endParaRPr lang="lt-LT"/>
          </a:p>
        </p:txBody>
      </p:sp>
      <p:sp>
        <p:nvSpPr>
          <p:cNvPr id="44042"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4041" name="Object 9"/>
          <p:cNvGraphicFramePr>
            <a:graphicFrameLocks noChangeAspect="1"/>
          </p:cNvGraphicFramePr>
          <p:nvPr/>
        </p:nvGraphicFramePr>
        <p:xfrm>
          <a:off x="0" y="0"/>
          <a:ext cx="714375" cy="200025"/>
        </p:xfrm>
        <a:graphic>
          <a:graphicData uri="http://schemas.openxmlformats.org/presentationml/2006/ole">
            <mc:AlternateContent xmlns:mc="http://schemas.openxmlformats.org/markup-compatibility/2006">
              <mc:Choice xmlns:v="urn:schemas-microsoft-com:vml" Requires="v">
                <p:oleObj spid="_x0000_s44159" r:id="rId6" imgW="710891" imgH="203112" progId="Equation.DSMT4">
                  <p:embed/>
                </p:oleObj>
              </mc:Choice>
              <mc:Fallback>
                <p:oleObj r:id="rId6" imgW="710891" imgH="203112" progId="Equation.DSMT4">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714375" cy="20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44" name="Rectangle 12"/>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4043" name="Object 11"/>
          <p:cNvGraphicFramePr>
            <a:graphicFrameLocks noChangeAspect="1"/>
          </p:cNvGraphicFramePr>
          <p:nvPr/>
        </p:nvGraphicFramePr>
        <p:xfrm>
          <a:off x="323850" y="3860800"/>
          <a:ext cx="1152525" cy="322263"/>
        </p:xfrm>
        <a:graphic>
          <a:graphicData uri="http://schemas.openxmlformats.org/presentationml/2006/ole">
            <mc:AlternateContent xmlns:mc="http://schemas.openxmlformats.org/markup-compatibility/2006">
              <mc:Choice xmlns:v="urn:schemas-microsoft-com:vml" Requires="v">
                <p:oleObj spid="_x0000_s44160" r:id="rId8" imgW="710891" imgH="203112" progId="Equation.DSMT4">
                  <p:embed/>
                </p:oleObj>
              </mc:Choice>
              <mc:Fallback>
                <p:oleObj r:id="rId8" imgW="710891" imgH="203112" progId="Equation.DSMT4">
                  <p:embed/>
                  <p:pic>
                    <p:nvPicPr>
                      <p:cNvPr id="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850" y="3860800"/>
                        <a:ext cx="1152525" cy="322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46" name="Rectangle 14"/>
          <p:cNvSpPr>
            <a:spLocks noChangeArrowheads="1"/>
          </p:cNvSpPr>
          <p:nvPr/>
        </p:nvSpPr>
        <p:spPr bwMode="auto">
          <a:xfrm>
            <a:off x="0" y="30051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4045" name="Object 13"/>
          <p:cNvGraphicFramePr>
            <a:graphicFrameLocks noChangeAspect="1"/>
          </p:cNvGraphicFramePr>
          <p:nvPr/>
        </p:nvGraphicFramePr>
        <p:xfrm>
          <a:off x="395288" y="4365625"/>
          <a:ext cx="8569325" cy="1397000"/>
        </p:xfrm>
        <a:graphic>
          <a:graphicData uri="http://schemas.openxmlformats.org/presentationml/2006/ole">
            <mc:AlternateContent xmlns:mc="http://schemas.openxmlformats.org/markup-compatibility/2006">
              <mc:Choice xmlns:v="urn:schemas-microsoft-com:vml" Requires="v">
                <p:oleObj spid="_x0000_s44161" r:id="rId9" imgW="5588000" imgH="914400" progId="Equation.DSMT4">
                  <p:embed/>
                </p:oleObj>
              </mc:Choice>
              <mc:Fallback>
                <p:oleObj r:id="rId9" imgW="5588000" imgH="914400" progId="Equation.DSMT4">
                  <p:embed/>
                  <p:pic>
                    <p:nvPicPr>
                      <p:cNvPr id="0" name="Picture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5288" y="4365625"/>
                        <a:ext cx="8569325" cy="1397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48" name="Rectangle 16"/>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4047" name="Object 15"/>
          <p:cNvGraphicFramePr>
            <a:graphicFrameLocks noChangeAspect="1"/>
          </p:cNvGraphicFramePr>
          <p:nvPr/>
        </p:nvGraphicFramePr>
        <p:xfrm>
          <a:off x="250825" y="5734050"/>
          <a:ext cx="1152525" cy="323850"/>
        </p:xfrm>
        <a:graphic>
          <a:graphicData uri="http://schemas.openxmlformats.org/presentationml/2006/ole">
            <mc:AlternateContent xmlns:mc="http://schemas.openxmlformats.org/markup-compatibility/2006">
              <mc:Choice xmlns:v="urn:schemas-microsoft-com:vml" Requires="v">
                <p:oleObj spid="_x0000_s44162" r:id="rId11" imgW="710891" imgH="203112" progId="Equation.DSMT4">
                  <p:embed/>
                </p:oleObj>
              </mc:Choice>
              <mc:Fallback>
                <p:oleObj r:id="rId11" imgW="710891" imgH="203112" progId="Equation.DSMT4">
                  <p:embed/>
                  <p:pic>
                    <p:nvPicPr>
                      <p:cNvPr id="0" name="Picture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0825" y="5734050"/>
                        <a:ext cx="1152525"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a:t>VU EF V.Karpuškienė</a:t>
            </a:r>
          </a:p>
        </p:txBody>
      </p:sp>
      <p:sp>
        <p:nvSpPr>
          <p:cNvPr id="51202" name="Rectangle 2"/>
          <p:cNvSpPr>
            <a:spLocks noGrp="1" noChangeArrowheads="1"/>
          </p:cNvSpPr>
          <p:nvPr>
            <p:ph type="title"/>
          </p:nvPr>
        </p:nvSpPr>
        <p:spPr/>
        <p:txBody>
          <a:bodyPr/>
          <a:lstStyle/>
          <a:p>
            <a:r>
              <a:rPr lang="lt-LT" sz="4000"/>
              <a:t>Modelio paklaidų pasiskirstymo pagal normalujį skirstinį tikrinimas </a:t>
            </a:r>
          </a:p>
        </p:txBody>
      </p:sp>
      <p:pic>
        <p:nvPicPr>
          <p:cNvPr id="51204" name="Picture 4"/>
          <p:cNvPicPr>
            <a:picLocks noGrp="1" noChangeAspect="1" noChangeArrowheads="1"/>
          </p:cNvPicPr>
          <p:nvPr>
            <p:ph type="body" idx="4294967295"/>
          </p:nvPr>
        </p:nvPicPr>
        <p:blipFill>
          <a:blip r:embed="rId3" cstate="print"/>
          <a:srcRect/>
          <a:stretch>
            <a:fillRect/>
          </a:stretch>
        </p:blipFill>
        <p:spPr>
          <a:xfrm>
            <a:off x="250825" y="1911350"/>
            <a:ext cx="8893175" cy="3683000"/>
          </a:xfrm>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48130" name="Rectangle 2"/>
          <p:cNvSpPr>
            <a:spLocks noGrp="1" noChangeArrowheads="1"/>
          </p:cNvSpPr>
          <p:nvPr>
            <p:ph type="title"/>
          </p:nvPr>
        </p:nvSpPr>
        <p:spPr/>
        <p:txBody>
          <a:bodyPr/>
          <a:lstStyle/>
          <a:p>
            <a:r>
              <a:rPr lang="lt-LT" sz="4000"/>
              <a:t>Modelio taikymas ekonominei analizei </a:t>
            </a:r>
          </a:p>
        </p:txBody>
      </p:sp>
      <p:sp>
        <p:nvSpPr>
          <p:cNvPr id="48132" name="Rectangle 4"/>
          <p:cNvSpPr>
            <a:spLocks noGrp="1" noChangeArrowheads="1"/>
          </p:cNvSpPr>
          <p:nvPr>
            <p:ph type="body" idx="1"/>
          </p:nvPr>
        </p:nvSpPr>
        <p:spPr/>
        <p:txBody>
          <a:bodyPr/>
          <a:lstStyle/>
          <a:p>
            <a:pPr marL="609600" indent="-609600">
              <a:buFontTx/>
              <a:buAutoNum type="arabicPeriod"/>
            </a:pPr>
            <a:r>
              <a:rPr lang="lt-LT"/>
              <a:t>Granger priežastingumo įvertinimas</a:t>
            </a:r>
          </a:p>
          <a:p>
            <a:pPr marL="609600" indent="-609600">
              <a:buFontTx/>
              <a:buAutoNum type="arabicPeriod"/>
            </a:pPr>
            <a:r>
              <a:rPr lang="lt-LT"/>
              <a:t>Reakcijos į impulsus analizė</a:t>
            </a:r>
          </a:p>
          <a:p>
            <a:pPr marL="609600" indent="-609600">
              <a:buFontTx/>
              <a:buAutoNum type="arabicPeriod"/>
            </a:pPr>
            <a:r>
              <a:rPr lang="lt-LT"/>
              <a:t>P</a:t>
            </a:r>
            <a:r>
              <a:rPr lang="da-DK"/>
              <a:t>rognozavimas VAR modeliu</a:t>
            </a:r>
            <a:endParaRPr lang="lt-LT"/>
          </a:p>
          <a:p>
            <a:pPr marL="2209800" lvl="4" indent="-381000">
              <a:buFontTx/>
              <a:buNone/>
            </a:pPr>
            <a:endParaRPr lang="lt-LT"/>
          </a:p>
          <a:p>
            <a:pPr marL="1371600" lvl="2" indent="-457200">
              <a:buFontTx/>
              <a:buAutoNum type="arabicPeriod"/>
            </a:pPr>
            <a:endParaRPr lang="da-DK"/>
          </a:p>
          <a:p>
            <a:pPr marL="609600" indent="-609600"/>
            <a:endParaRPr lang="lt-LT"/>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r>
              <a:rPr lang="en-US"/>
              <a:t>VU EF V.Karpuškienė</a:t>
            </a:r>
          </a:p>
        </p:txBody>
      </p:sp>
      <p:sp>
        <p:nvSpPr>
          <p:cNvPr id="53252" name="Rectangle 4"/>
          <p:cNvSpPr>
            <a:spLocks noGrp="1" noChangeArrowheads="1"/>
          </p:cNvSpPr>
          <p:nvPr>
            <p:ph type="title"/>
          </p:nvPr>
        </p:nvSpPr>
        <p:spPr/>
        <p:txBody>
          <a:bodyPr/>
          <a:lstStyle/>
          <a:p>
            <a:r>
              <a:rPr lang="lt-LT"/>
              <a:t>Granger priežastingumo testas </a:t>
            </a:r>
          </a:p>
        </p:txBody>
      </p:sp>
      <p:pic>
        <p:nvPicPr>
          <p:cNvPr id="53253" name="Picture 5"/>
          <p:cNvPicPr>
            <a:picLocks noChangeAspect="1" noChangeArrowheads="1"/>
          </p:cNvPicPr>
          <p:nvPr/>
        </p:nvPicPr>
        <p:blipFill>
          <a:blip r:embed="rId3" cstate="print"/>
          <a:srcRect/>
          <a:stretch>
            <a:fillRect/>
          </a:stretch>
        </p:blipFill>
        <p:spPr bwMode="auto">
          <a:xfrm>
            <a:off x="684213" y="1341438"/>
            <a:ext cx="6913562" cy="4849812"/>
          </a:xfrm>
          <a:prstGeom prst="rect">
            <a:avLst/>
          </a:prstGeom>
          <a:noFill/>
          <a:ln w="9525">
            <a:noFill/>
            <a:miter lim="800000"/>
            <a:headEnd/>
            <a:tailEnd/>
          </a:ln>
          <a:effectLst/>
        </p:spPr>
      </p:pic>
      <p:sp>
        <p:nvSpPr>
          <p:cNvPr id="53254" name="Text Box 6"/>
          <p:cNvSpPr txBox="1">
            <a:spLocks noChangeArrowheads="1"/>
          </p:cNvSpPr>
          <p:nvPr/>
        </p:nvSpPr>
        <p:spPr bwMode="auto">
          <a:xfrm>
            <a:off x="6156325" y="1484313"/>
            <a:ext cx="2449513" cy="5037137"/>
          </a:xfrm>
          <a:prstGeom prst="rect">
            <a:avLst/>
          </a:prstGeom>
          <a:noFill/>
          <a:ln w="9525">
            <a:noFill/>
            <a:miter lim="800000"/>
            <a:headEnd/>
            <a:tailEnd/>
          </a:ln>
          <a:effectLst/>
        </p:spPr>
        <p:txBody>
          <a:bodyPr>
            <a:spAutoFit/>
          </a:bodyPr>
          <a:lstStyle/>
          <a:p>
            <a:pPr>
              <a:spcBef>
                <a:spcPct val="50000"/>
              </a:spcBef>
            </a:pPr>
            <a:r>
              <a:rPr lang="lt-LT" baseline="0"/>
              <a:t>Išvados </a:t>
            </a:r>
          </a:p>
          <a:p>
            <a:pPr>
              <a:spcBef>
                <a:spcPct val="50000"/>
              </a:spcBef>
            </a:pPr>
            <a:r>
              <a:rPr lang="lt-LT" baseline="0"/>
              <a:t>Atmetame nulinę hipotezę, kad nedarbo UNR_LT kintamųjų grupė nedaro įtakos infliacijai (t.y nedarbas yra infliacijos Granger priežastis) </a:t>
            </a:r>
          </a:p>
          <a:p>
            <a:pPr>
              <a:spcBef>
                <a:spcPct val="50000"/>
              </a:spcBef>
            </a:pPr>
            <a:r>
              <a:rPr lang="lt-LT" baseline="0"/>
              <a:t>Taip pat atmetame hipotezę, kad infliacijos kintamųjų D_HICP_LT grupė nedaro įtakos nedarbui (t.y., infliacijos pokyčiai) yra nedarbo Granger priežastis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a:t>VU EF V.Karpuškienė</a:t>
            </a:r>
          </a:p>
        </p:txBody>
      </p:sp>
      <p:sp>
        <p:nvSpPr>
          <p:cNvPr id="59396" name="Rectangle 4"/>
          <p:cNvSpPr>
            <a:spLocks noGrp="1" noChangeArrowheads="1"/>
          </p:cNvSpPr>
          <p:nvPr>
            <p:ph type="title"/>
          </p:nvPr>
        </p:nvSpPr>
        <p:spPr/>
        <p:txBody>
          <a:bodyPr/>
          <a:lstStyle/>
          <a:p>
            <a:r>
              <a:rPr lang="lt-LT" sz="3200"/>
              <a:t>Reakcijos  į impulsus analizė</a:t>
            </a:r>
            <a:endParaRPr lang="en-US" sz="3200"/>
          </a:p>
        </p:txBody>
      </p:sp>
      <p:pic>
        <p:nvPicPr>
          <p:cNvPr id="59397" name="Picture 5"/>
          <p:cNvPicPr>
            <a:picLocks noChangeAspect="1" noChangeArrowheads="1"/>
          </p:cNvPicPr>
          <p:nvPr/>
        </p:nvPicPr>
        <p:blipFill>
          <a:blip r:embed="rId3" cstate="print"/>
          <a:srcRect/>
          <a:stretch>
            <a:fillRect/>
          </a:stretch>
        </p:blipFill>
        <p:spPr bwMode="auto">
          <a:xfrm>
            <a:off x="684213" y="1268413"/>
            <a:ext cx="7056437" cy="49847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a:t>VU EF V.Karpuškienė</a:t>
            </a:r>
          </a:p>
        </p:txBody>
      </p:sp>
      <p:sp>
        <p:nvSpPr>
          <p:cNvPr id="128002" name="Rectangle 2"/>
          <p:cNvSpPr>
            <a:spLocks noGrp="1" noChangeArrowheads="1"/>
          </p:cNvSpPr>
          <p:nvPr>
            <p:ph type="title"/>
          </p:nvPr>
        </p:nvSpPr>
        <p:spPr/>
        <p:txBody>
          <a:bodyPr/>
          <a:lstStyle/>
          <a:p>
            <a:r>
              <a:rPr lang="lt-LT" sz="4000" dirty="0"/>
              <a:t>1.Bendra </a:t>
            </a:r>
            <a:r>
              <a:rPr lang="lt-LT" sz="4000" dirty="0" err="1"/>
              <a:t>VAR</a:t>
            </a:r>
            <a:r>
              <a:rPr lang="lt-LT" sz="4000" dirty="0"/>
              <a:t> modelio išraiška</a:t>
            </a:r>
            <a:br>
              <a:rPr lang="lt-LT" sz="4000" dirty="0"/>
            </a:br>
            <a:r>
              <a:rPr lang="lt-LT" sz="2000" dirty="0"/>
              <a:t>Paprastesnis modelis</a:t>
            </a:r>
            <a:r>
              <a:rPr lang="en-US" sz="4000" dirty="0"/>
              <a:t/>
            </a:r>
            <a:br>
              <a:rPr lang="en-US" sz="4000" dirty="0"/>
            </a:br>
            <a:endParaRPr lang="en-US" sz="4000" dirty="0"/>
          </a:p>
        </p:txBody>
      </p:sp>
      <p:sp>
        <p:nvSpPr>
          <p:cNvPr id="128003" name="Rectangle 3"/>
          <p:cNvSpPr>
            <a:spLocks noGrp="1" noChangeArrowheads="1"/>
          </p:cNvSpPr>
          <p:nvPr>
            <p:ph type="body" sz="half" idx="1"/>
          </p:nvPr>
        </p:nvSpPr>
        <p:spPr>
          <a:xfrm>
            <a:off x="395288" y="1628775"/>
            <a:ext cx="7859712" cy="1397000"/>
          </a:xfrm>
        </p:spPr>
        <p:txBody>
          <a:bodyPr/>
          <a:lstStyle/>
          <a:p>
            <a:pPr>
              <a:buFontTx/>
              <a:buNone/>
            </a:pPr>
            <a:r>
              <a:rPr lang="lt-LT" sz="2800" dirty="0"/>
              <a:t>Turim dvi laiko eilutes </a:t>
            </a:r>
            <a:r>
              <a:rPr lang="lt-LT" sz="2800" dirty="0" err="1"/>
              <a:t>Y</a:t>
            </a:r>
            <a:r>
              <a:rPr lang="lt-LT" sz="2800" baseline="-25000" dirty="0" err="1"/>
              <a:t>t</a:t>
            </a:r>
            <a:r>
              <a:rPr lang="lt-LT" sz="2800" dirty="0"/>
              <a:t> ir </a:t>
            </a:r>
            <a:r>
              <a:rPr lang="lt-LT" sz="2800" dirty="0" err="1"/>
              <a:t>X</a:t>
            </a:r>
            <a:r>
              <a:rPr lang="lt-LT" sz="2800" baseline="-25000" dirty="0" err="1"/>
              <a:t>t</a:t>
            </a:r>
            <a:r>
              <a:rPr lang="lt-LT" sz="2800" baseline="-25000" dirty="0"/>
              <a:t> </a:t>
            </a:r>
            <a:r>
              <a:rPr lang="lt-LT" sz="2800" dirty="0"/>
              <a:t>(t</a:t>
            </a:r>
            <a:r>
              <a:rPr lang="en-US" sz="2800" dirty="0" smtClean="0"/>
              <a:t>=1</a:t>
            </a:r>
            <a:r>
              <a:rPr lang="lt-LT" sz="2800" dirty="0" smtClean="0"/>
              <a:t>,T</a:t>
            </a:r>
            <a:r>
              <a:rPr lang="en-US" sz="2800" dirty="0" smtClean="0"/>
              <a:t>)</a:t>
            </a:r>
            <a:r>
              <a:rPr lang="lt-LT" sz="2800" dirty="0" smtClean="0"/>
              <a:t> </a:t>
            </a:r>
            <a:endParaRPr lang="en-US" sz="2800" dirty="0"/>
          </a:p>
          <a:p>
            <a:pPr>
              <a:buFontTx/>
              <a:buNone/>
            </a:pPr>
            <a:r>
              <a:rPr lang="lt-LT" sz="2000" dirty="0"/>
              <a:t>Abu reiškiniai </a:t>
            </a:r>
            <a:r>
              <a:rPr lang="en-US" sz="2000" dirty="0" err="1"/>
              <a:t>yra</a:t>
            </a:r>
            <a:r>
              <a:rPr lang="en-US" sz="2000" dirty="0"/>
              <a:t> </a:t>
            </a:r>
            <a:r>
              <a:rPr lang="en-US" sz="2000" dirty="0" err="1"/>
              <a:t>tarpusavio</a:t>
            </a:r>
            <a:r>
              <a:rPr lang="en-US" sz="2000" dirty="0"/>
              <a:t> s</a:t>
            </a:r>
            <a:r>
              <a:rPr lang="lt-LT" sz="2000" dirty="0"/>
              <a:t>ą</a:t>
            </a:r>
            <a:r>
              <a:rPr lang="en-US" sz="2000" dirty="0" err="1"/>
              <a:t>veikoje</a:t>
            </a:r>
            <a:r>
              <a:rPr lang="en-US" sz="2000" dirty="0"/>
              <a:t> </a:t>
            </a:r>
            <a:r>
              <a:rPr lang="en-US" sz="2000" dirty="0" err="1"/>
              <a:t>ir</a:t>
            </a:r>
            <a:r>
              <a:rPr lang="en-US" sz="2000" dirty="0"/>
              <a:t> </a:t>
            </a:r>
            <a:r>
              <a:rPr lang="en-US" sz="2000" dirty="0" err="1"/>
              <a:t>priklauso</a:t>
            </a:r>
            <a:r>
              <a:rPr lang="en-US" sz="2000" dirty="0"/>
              <a:t> </a:t>
            </a:r>
            <a:r>
              <a:rPr lang="en-US" sz="2000" dirty="0" err="1"/>
              <a:t>nuo</a:t>
            </a:r>
            <a:r>
              <a:rPr lang="en-US" sz="2000" dirty="0"/>
              <a:t> </a:t>
            </a:r>
            <a:r>
              <a:rPr lang="en-US" sz="2000" dirty="0" err="1"/>
              <a:t>dabartini</a:t>
            </a:r>
            <a:r>
              <a:rPr lang="lt-LT" sz="2000" dirty="0"/>
              <a:t>ų</a:t>
            </a:r>
            <a:r>
              <a:rPr lang="en-US" sz="2000" dirty="0"/>
              <a:t> </a:t>
            </a:r>
            <a:r>
              <a:rPr lang="lt-LT" sz="2000" dirty="0"/>
              <a:t>bei</a:t>
            </a:r>
            <a:r>
              <a:rPr lang="en-US" sz="2000" dirty="0"/>
              <a:t> a</a:t>
            </a:r>
            <a:r>
              <a:rPr lang="lt-LT" sz="2000" dirty="0"/>
              <a:t>n</a:t>
            </a:r>
            <a:r>
              <a:rPr lang="en-US" sz="2000" dirty="0" err="1"/>
              <a:t>kstesni</a:t>
            </a:r>
            <a:r>
              <a:rPr lang="lt-LT" sz="2000" dirty="0"/>
              <a:t>ų</a:t>
            </a:r>
            <a:r>
              <a:rPr lang="en-US" sz="2000" dirty="0"/>
              <a:t> </a:t>
            </a:r>
            <a:r>
              <a:rPr lang="lt-LT" sz="2000" dirty="0"/>
              <a:t>periodų </a:t>
            </a:r>
            <a:r>
              <a:rPr lang="en-US" sz="2000" dirty="0" err="1"/>
              <a:t>reik</a:t>
            </a:r>
            <a:r>
              <a:rPr lang="lt-LT" sz="2000" dirty="0"/>
              <a:t>š</a:t>
            </a:r>
            <a:r>
              <a:rPr lang="en-US" sz="2000" dirty="0"/>
              <a:t>mi</a:t>
            </a:r>
            <a:r>
              <a:rPr lang="lt-LT" sz="2000" dirty="0"/>
              <a:t>ų</a:t>
            </a:r>
            <a:endParaRPr lang="en-US" sz="2800" dirty="0"/>
          </a:p>
          <a:p>
            <a:pPr>
              <a:buFontTx/>
              <a:buNone/>
            </a:pPr>
            <a:endParaRPr lang="en-US" sz="2800" dirty="0"/>
          </a:p>
        </p:txBody>
      </p:sp>
      <p:graphicFrame>
        <p:nvGraphicFramePr>
          <p:cNvPr id="128004" name="Object 4"/>
          <p:cNvGraphicFramePr>
            <a:graphicFrameLocks noGrp="1" noChangeAspect="1"/>
          </p:cNvGraphicFramePr>
          <p:nvPr>
            <p:ph sz="half" idx="2"/>
            <p:extLst>
              <p:ext uri="{D42A27DB-BD31-4B8C-83A1-F6EECF244321}">
                <p14:modId xmlns:p14="http://schemas.microsoft.com/office/powerpoint/2010/main" val="3321147068"/>
              </p:ext>
            </p:extLst>
          </p:nvPr>
        </p:nvGraphicFramePr>
        <p:xfrm>
          <a:off x="2524125" y="3789363"/>
          <a:ext cx="5245100" cy="687387"/>
        </p:xfrm>
        <a:graphic>
          <a:graphicData uri="http://schemas.openxmlformats.org/presentationml/2006/ole">
            <mc:AlternateContent xmlns:mc="http://schemas.openxmlformats.org/markup-compatibility/2006">
              <mc:Choice xmlns:v="urn:schemas-microsoft-com:vml" Requires="v">
                <p:oleObj spid="_x0000_s134150" name="Lygtis" r:id="rId4" imgW="1841400" imgH="241200" progId="Equation.3">
                  <p:embed/>
                </p:oleObj>
              </mc:Choice>
              <mc:Fallback>
                <p:oleObj name="Lygtis" r:id="rId4" imgW="1841400" imgH="241200" progId="Equation.3">
                  <p:embed/>
                  <p:pic>
                    <p:nvPicPr>
                      <p:cNvPr id="0" name=""/>
                      <p:cNvPicPr>
                        <a:picLocks noChangeAspect="1" noChangeArrowheads="1"/>
                      </p:cNvPicPr>
                      <p:nvPr/>
                    </p:nvPicPr>
                    <p:blipFill>
                      <a:blip r:embed="rId5"/>
                      <a:srcRect/>
                      <a:stretch>
                        <a:fillRect/>
                      </a:stretch>
                    </p:blipFill>
                    <p:spPr bwMode="auto">
                      <a:xfrm>
                        <a:off x="2524125" y="3789363"/>
                        <a:ext cx="5245100" cy="687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8005" name="Object 5"/>
          <p:cNvGraphicFramePr>
            <a:graphicFrameLocks noChangeAspect="1"/>
          </p:cNvGraphicFramePr>
          <p:nvPr>
            <p:extLst>
              <p:ext uri="{D42A27DB-BD31-4B8C-83A1-F6EECF244321}">
                <p14:modId xmlns:p14="http://schemas.microsoft.com/office/powerpoint/2010/main" val="2603544064"/>
              </p:ext>
            </p:extLst>
          </p:nvPr>
        </p:nvGraphicFramePr>
        <p:xfrm>
          <a:off x="2541588" y="4868863"/>
          <a:ext cx="5465762" cy="650875"/>
        </p:xfrm>
        <a:graphic>
          <a:graphicData uri="http://schemas.openxmlformats.org/presentationml/2006/ole">
            <mc:AlternateContent xmlns:mc="http://schemas.openxmlformats.org/markup-compatibility/2006">
              <mc:Choice xmlns:v="urn:schemas-microsoft-com:vml" Requires="v">
                <p:oleObj spid="_x0000_s134151" name="Lygtis" r:id="rId6" imgW="1917360" imgH="228600" progId="Equation.3">
                  <p:embed/>
                </p:oleObj>
              </mc:Choice>
              <mc:Fallback>
                <p:oleObj name="Lygtis" r:id="rId6" imgW="1917360" imgH="228600" progId="Equation.3">
                  <p:embed/>
                  <p:pic>
                    <p:nvPicPr>
                      <p:cNvPr id="0" name=""/>
                      <p:cNvPicPr>
                        <a:picLocks noChangeAspect="1" noChangeArrowheads="1"/>
                      </p:cNvPicPr>
                      <p:nvPr/>
                    </p:nvPicPr>
                    <p:blipFill>
                      <a:blip r:embed="rId7"/>
                      <a:srcRect/>
                      <a:stretch>
                        <a:fillRect/>
                      </a:stretch>
                    </p:blipFill>
                    <p:spPr bwMode="auto">
                      <a:xfrm>
                        <a:off x="2541588" y="4868863"/>
                        <a:ext cx="5465762"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8667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61442" name="Rectangle 2"/>
          <p:cNvSpPr>
            <a:spLocks noGrp="1" noChangeArrowheads="1"/>
          </p:cNvSpPr>
          <p:nvPr>
            <p:ph type="title"/>
          </p:nvPr>
        </p:nvSpPr>
        <p:spPr/>
        <p:txBody>
          <a:bodyPr/>
          <a:lstStyle/>
          <a:p>
            <a:r>
              <a:rPr lang="lt-LT"/>
              <a:t>Reakcija į impulsus </a:t>
            </a:r>
            <a:endParaRPr lang="en-US"/>
          </a:p>
        </p:txBody>
      </p:sp>
      <p:sp>
        <p:nvSpPr>
          <p:cNvPr id="61443" name="Rectangle 3"/>
          <p:cNvSpPr>
            <a:spLocks noGrp="1" noChangeArrowheads="1"/>
          </p:cNvSpPr>
          <p:nvPr>
            <p:ph type="body" idx="1"/>
          </p:nvPr>
        </p:nvSpPr>
        <p:spPr/>
        <p:txBody>
          <a:bodyPr/>
          <a:lstStyle/>
          <a:p>
            <a:r>
              <a:rPr lang="lt-LT"/>
              <a:t>Reakcijos į impulsus analizė rodo, kad abiejų kintamųjų reakcija į sistemą atėjusį impulsą (po pirmojo laikotarpio) yra gana ženkli, autoregresinis jos poveikis abiejų kintamųjų atvejų yra nemenkas</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VU EF V.Karpuškienė</a:t>
            </a:r>
          </a:p>
        </p:txBody>
      </p:sp>
      <p:sp>
        <p:nvSpPr>
          <p:cNvPr id="57346" name="Rectangle 2"/>
          <p:cNvSpPr>
            <a:spLocks noGrp="1" noChangeArrowheads="1"/>
          </p:cNvSpPr>
          <p:nvPr>
            <p:ph type="title"/>
          </p:nvPr>
        </p:nvSpPr>
        <p:spPr/>
        <p:txBody>
          <a:bodyPr/>
          <a:lstStyle/>
          <a:p>
            <a:r>
              <a:rPr lang="lt-LT"/>
              <a:t>Reakcijos į impulsus analizė</a:t>
            </a:r>
            <a:endParaRPr lang="en-US"/>
          </a:p>
        </p:txBody>
      </p:sp>
      <p:sp>
        <p:nvSpPr>
          <p:cNvPr id="57347" name="Rectangle 3"/>
          <p:cNvSpPr>
            <a:spLocks noGrp="1" noChangeArrowheads="1"/>
          </p:cNvSpPr>
          <p:nvPr>
            <p:ph type="body" idx="1"/>
          </p:nvPr>
        </p:nvSpPr>
        <p:spPr/>
        <p:txBody>
          <a:bodyPr/>
          <a:lstStyle/>
          <a:p>
            <a:pPr>
              <a:lnSpc>
                <a:spcPct val="90000"/>
              </a:lnSpc>
            </a:pPr>
            <a:r>
              <a:rPr lang="lt-LT" dirty="0"/>
              <a:t>Pokyčiai nedarbo lygyje laikotarpiu t veikia infliacijos reikšmes laikotarpiu t+1. Taipogi impulsas nedarbo lygio rodikliui, laikotarpiu t, išprovokuoja didesnį poveikį laikotarpiu </a:t>
            </a:r>
            <a:r>
              <a:rPr lang="lt-LT" dirty="0" smtClean="0"/>
              <a:t>t+2, </a:t>
            </a:r>
            <a:r>
              <a:rPr lang="lt-LT" dirty="0"/>
              <a:t>t.y. reakcija yra stiprėjanti pirmus du laikotarpius, o vėliau poveikis silpnėja</a:t>
            </a:r>
          </a:p>
          <a:p>
            <a:pPr>
              <a:lnSpc>
                <a:spcPct val="90000"/>
              </a:lnSpc>
            </a:pPr>
            <a:r>
              <a:rPr lang="lt-LT" dirty="0"/>
              <a:t>Infliacijos gi poveikis nedarbo lygio rodikliui yra vėluojantis.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a:t>VU EF V.Karpuškienė</a:t>
            </a:r>
          </a:p>
        </p:txBody>
      </p:sp>
      <p:sp>
        <p:nvSpPr>
          <p:cNvPr id="64514" name="Rectangle 2"/>
          <p:cNvSpPr>
            <a:spLocks noGrp="1" noChangeArrowheads="1"/>
          </p:cNvSpPr>
          <p:nvPr>
            <p:ph type="title"/>
          </p:nvPr>
        </p:nvSpPr>
        <p:spPr/>
        <p:txBody>
          <a:bodyPr/>
          <a:lstStyle/>
          <a:p>
            <a:r>
              <a:rPr lang="lt-LT" sz="4000"/>
              <a:t>Prognozavimas VAR modelio pagalba</a:t>
            </a:r>
            <a:endParaRPr lang="en-US" sz="4000"/>
          </a:p>
        </p:txBody>
      </p:sp>
      <p:pic>
        <p:nvPicPr>
          <p:cNvPr id="64516" name="Picture 4"/>
          <p:cNvPicPr>
            <a:picLocks noChangeAspect="1" noChangeArrowheads="1"/>
          </p:cNvPicPr>
          <p:nvPr/>
        </p:nvPicPr>
        <p:blipFill>
          <a:blip r:embed="rId3" cstate="print"/>
          <a:srcRect/>
          <a:stretch>
            <a:fillRect/>
          </a:stretch>
        </p:blipFill>
        <p:spPr bwMode="auto">
          <a:xfrm>
            <a:off x="539750" y="1612900"/>
            <a:ext cx="8604250" cy="42862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a:t>VU EF V.Karpuškienė</a:t>
            </a:r>
          </a:p>
        </p:txBody>
      </p:sp>
      <p:sp>
        <p:nvSpPr>
          <p:cNvPr id="128002" name="Rectangle 2"/>
          <p:cNvSpPr>
            <a:spLocks noGrp="1" noChangeArrowheads="1"/>
          </p:cNvSpPr>
          <p:nvPr>
            <p:ph type="title"/>
          </p:nvPr>
        </p:nvSpPr>
        <p:spPr/>
        <p:txBody>
          <a:bodyPr/>
          <a:lstStyle/>
          <a:p>
            <a:r>
              <a:rPr lang="lt-LT" sz="4000" dirty="0"/>
              <a:t>1.Bendra </a:t>
            </a:r>
            <a:r>
              <a:rPr lang="lt-LT" sz="4000" dirty="0" err="1" smtClean="0"/>
              <a:t>SVAR</a:t>
            </a:r>
            <a:r>
              <a:rPr lang="lt-LT" sz="4000" dirty="0" smtClean="0"/>
              <a:t> </a:t>
            </a:r>
            <a:r>
              <a:rPr lang="lt-LT" sz="4000" dirty="0"/>
              <a:t>modelio išraiška</a:t>
            </a:r>
            <a:br>
              <a:rPr lang="lt-LT" sz="4000" dirty="0"/>
            </a:br>
            <a:r>
              <a:rPr lang="lt-LT" sz="2000" dirty="0"/>
              <a:t>Paprastesnis modelis</a:t>
            </a:r>
            <a:r>
              <a:rPr lang="en-US" sz="4000" dirty="0"/>
              <a:t/>
            </a:r>
            <a:br>
              <a:rPr lang="en-US" sz="4000" dirty="0"/>
            </a:br>
            <a:endParaRPr lang="en-US" sz="4000" dirty="0"/>
          </a:p>
        </p:txBody>
      </p:sp>
      <p:sp>
        <p:nvSpPr>
          <p:cNvPr id="128003" name="Rectangle 3"/>
          <p:cNvSpPr>
            <a:spLocks noGrp="1" noChangeArrowheads="1"/>
          </p:cNvSpPr>
          <p:nvPr>
            <p:ph type="body" sz="half" idx="1"/>
          </p:nvPr>
        </p:nvSpPr>
        <p:spPr>
          <a:xfrm>
            <a:off x="395288" y="1628775"/>
            <a:ext cx="7859712" cy="1397000"/>
          </a:xfrm>
        </p:spPr>
        <p:txBody>
          <a:bodyPr/>
          <a:lstStyle/>
          <a:p>
            <a:pPr>
              <a:buFontTx/>
              <a:buNone/>
            </a:pPr>
            <a:r>
              <a:rPr lang="lt-LT" sz="2800" dirty="0"/>
              <a:t>Turim dvi laiko eilutes </a:t>
            </a:r>
            <a:r>
              <a:rPr lang="lt-LT" sz="2800" dirty="0" err="1"/>
              <a:t>Y</a:t>
            </a:r>
            <a:r>
              <a:rPr lang="lt-LT" sz="2800" baseline="-25000" dirty="0" err="1"/>
              <a:t>t</a:t>
            </a:r>
            <a:r>
              <a:rPr lang="lt-LT" sz="2800" dirty="0"/>
              <a:t> ir </a:t>
            </a:r>
            <a:r>
              <a:rPr lang="lt-LT" sz="2800" dirty="0" err="1"/>
              <a:t>X</a:t>
            </a:r>
            <a:r>
              <a:rPr lang="lt-LT" sz="2800" baseline="-25000" dirty="0" err="1"/>
              <a:t>t</a:t>
            </a:r>
            <a:r>
              <a:rPr lang="lt-LT" sz="2800" baseline="-25000" dirty="0"/>
              <a:t> </a:t>
            </a:r>
            <a:r>
              <a:rPr lang="lt-LT" sz="2800" dirty="0"/>
              <a:t>(t</a:t>
            </a:r>
            <a:r>
              <a:rPr lang="en-US" sz="2800" dirty="0" smtClean="0"/>
              <a:t>=1</a:t>
            </a:r>
            <a:r>
              <a:rPr lang="lt-LT" sz="2800" dirty="0" smtClean="0"/>
              <a:t>,T</a:t>
            </a:r>
            <a:r>
              <a:rPr lang="en-US" sz="2800" dirty="0" smtClean="0"/>
              <a:t>)</a:t>
            </a:r>
            <a:r>
              <a:rPr lang="lt-LT" sz="2800" dirty="0" smtClean="0"/>
              <a:t> </a:t>
            </a:r>
            <a:endParaRPr lang="en-US" sz="2800" dirty="0"/>
          </a:p>
          <a:p>
            <a:pPr>
              <a:buFontTx/>
              <a:buNone/>
            </a:pPr>
            <a:r>
              <a:rPr lang="lt-LT" sz="2000" dirty="0"/>
              <a:t>Abu reiškiniai </a:t>
            </a:r>
            <a:r>
              <a:rPr lang="en-US" sz="2000" dirty="0" err="1"/>
              <a:t>yra</a:t>
            </a:r>
            <a:r>
              <a:rPr lang="en-US" sz="2000" dirty="0"/>
              <a:t> </a:t>
            </a:r>
            <a:r>
              <a:rPr lang="en-US" sz="2000" dirty="0" err="1"/>
              <a:t>tarpusavio</a:t>
            </a:r>
            <a:r>
              <a:rPr lang="en-US" sz="2000" dirty="0"/>
              <a:t> s</a:t>
            </a:r>
            <a:r>
              <a:rPr lang="lt-LT" sz="2000" dirty="0"/>
              <a:t>ą</a:t>
            </a:r>
            <a:r>
              <a:rPr lang="en-US" sz="2000" dirty="0" err="1"/>
              <a:t>veikoje</a:t>
            </a:r>
            <a:r>
              <a:rPr lang="en-US" sz="2000" dirty="0"/>
              <a:t> </a:t>
            </a:r>
            <a:r>
              <a:rPr lang="en-US" sz="2000" dirty="0" err="1"/>
              <a:t>ir</a:t>
            </a:r>
            <a:r>
              <a:rPr lang="en-US" sz="2000" dirty="0"/>
              <a:t> </a:t>
            </a:r>
            <a:r>
              <a:rPr lang="en-US" sz="2000" dirty="0" err="1"/>
              <a:t>priklauso</a:t>
            </a:r>
            <a:r>
              <a:rPr lang="en-US" sz="2000" dirty="0"/>
              <a:t> </a:t>
            </a:r>
            <a:r>
              <a:rPr lang="en-US" sz="2000" dirty="0" err="1"/>
              <a:t>nuo</a:t>
            </a:r>
            <a:r>
              <a:rPr lang="en-US" sz="2000" dirty="0"/>
              <a:t> </a:t>
            </a:r>
            <a:r>
              <a:rPr lang="en-US" sz="2000" dirty="0" err="1"/>
              <a:t>dabartini</a:t>
            </a:r>
            <a:r>
              <a:rPr lang="lt-LT" sz="2000" dirty="0"/>
              <a:t>ų</a:t>
            </a:r>
            <a:r>
              <a:rPr lang="en-US" sz="2000" dirty="0"/>
              <a:t> </a:t>
            </a:r>
            <a:r>
              <a:rPr lang="lt-LT" sz="2000" dirty="0"/>
              <a:t>bei</a:t>
            </a:r>
            <a:r>
              <a:rPr lang="en-US" sz="2000" dirty="0"/>
              <a:t> a</a:t>
            </a:r>
            <a:r>
              <a:rPr lang="lt-LT" sz="2000" dirty="0"/>
              <a:t>n</a:t>
            </a:r>
            <a:r>
              <a:rPr lang="en-US" sz="2000" dirty="0" err="1"/>
              <a:t>kstesni</a:t>
            </a:r>
            <a:r>
              <a:rPr lang="lt-LT" sz="2000" dirty="0"/>
              <a:t>ų</a:t>
            </a:r>
            <a:r>
              <a:rPr lang="en-US" sz="2000" dirty="0"/>
              <a:t> </a:t>
            </a:r>
            <a:r>
              <a:rPr lang="lt-LT" sz="2000" dirty="0"/>
              <a:t>periodų </a:t>
            </a:r>
            <a:r>
              <a:rPr lang="en-US" sz="2000" dirty="0" err="1"/>
              <a:t>reik</a:t>
            </a:r>
            <a:r>
              <a:rPr lang="lt-LT" sz="2000" dirty="0"/>
              <a:t>š</a:t>
            </a:r>
            <a:r>
              <a:rPr lang="en-US" sz="2000" dirty="0"/>
              <a:t>mi</a:t>
            </a:r>
            <a:r>
              <a:rPr lang="lt-LT" sz="2000" dirty="0"/>
              <a:t>ų</a:t>
            </a:r>
            <a:endParaRPr lang="en-US" sz="2800" dirty="0"/>
          </a:p>
          <a:p>
            <a:pPr>
              <a:buFontTx/>
              <a:buNone/>
            </a:pPr>
            <a:endParaRPr lang="en-US" sz="2800" dirty="0"/>
          </a:p>
        </p:txBody>
      </p:sp>
      <p:graphicFrame>
        <p:nvGraphicFramePr>
          <p:cNvPr id="128004" name="Object 4"/>
          <p:cNvGraphicFramePr>
            <a:graphicFrameLocks noGrp="1" noChangeAspect="1"/>
          </p:cNvGraphicFramePr>
          <p:nvPr>
            <p:ph sz="half" idx="2"/>
          </p:nvPr>
        </p:nvGraphicFramePr>
        <p:xfrm>
          <a:off x="1835150" y="3789363"/>
          <a:ext cx="6624638" cy="687387"/>
        </p:xfrm>
        <a:graphic>
          <a:graphicData uri="http://schemas.openxmlformats.org/presentationml/2006/ole">
            <mc:AlternateContent xmlns:mc="http://schemas.openxmlformats.org/markup-compatibility/2006">
              <mc:Choice xmlns:v="urn:schemas-microsoft-com:vml" Requires="v">
                <p:oleObj spid="_x0000_s130059" name="Equation" r:id="rId4" imgW="2323800" imgH="241200" progId="Equation.3">
                  <p:embed/>
                </p:oleObj>
              </mc:Choice>
              <mc:Fallback>
                <p:oleObj name="Equation" r:id="rId4" imgW="232380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150" y="3789363"/>
                        <a:ext cx="6624638" cy="687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8005" name="Object 5"/>
          <p:cNvGraphicFramePr>
            <a:graphicFrameLocks noChangeAspect="1"/>
          </p:cNvGraphicFramePr>
          <p:nvPr/>
        </p:nvGraphicFramePr>
        <p:xfrm>
          <a:off x="1908175" y="4868863"/>
          <a:ext cx="6732588" cy="650875"/>
        </p:xfrm>
        <a:graphic>
          <a:graphicData uri="http://schemas.openxmlformats.org/presentationml/2006/ole">
            <mc:AlternateContent xmlns:mc="http://schemas.openxmlformats.org/markup-compatibility/2006">
              <mc:Choice xmlns:v="urn:schemas-microsoft-com:vml" Requires="v">
                <p:oleObj spid="_x0000_s130060" name="Equation" r:id="rId6" imgW="2361960" imgH="228600" progId="Equation.3">
                  <p:embed/>
                </p:oleObj>
              </mc:Choice>
              <mc:Fallback>
                <p:oleObj name="Equation" r:id="rId6" imgW="236196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8175" y="4868863"/>
                        <a:ext cx="6732588"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31987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smtClean="0"/>
              <a:t>VAR</a:t>
            </a:r>
            <a:r>
              <a:rPr lang="lt-LT" dirty="0" smtClean="0"/>
              <a:t> ir </a:t>
            </a:r>
            <a:r>
              <a:rPr lang="lt-LT" dirty="0" err="1" smtClean="0"/>
              <a:t>SVAR</a:t>
            </a:r>
            <a:r>
              <a:rPr lang="lt-LT" dirty="0" smtClean="0"/>
              <a:t> </a:t>
            </a:r>
            <a:endParaRPr lang="en-US" dirty="0"/>
          </a:p>
        </p:txBody>
      </p:sp>
      <p:sp>
        <p:nvSpPr>
          <p:cNvPr id="3" name="Content Placeholder 2"/>
          <p:cNvSpPr>
            <a:spLocks noGrp="1"/>
          </p:cNvSpPr>
          <p:nvPr>
            <p:ph idx="1"/>
          </p:nvPr>
        </p:nvSpPr>
        <p:spPr/>
        <p:txBody>
          <a:bodyPr/>
          <a:lstStyle/>
          <a:p>
            <a:r>
              <a:rPr lang="lt-LT" dirty="0" err="1" smtClean="0"/>
              <a:t>VAR</a:t>
            </a:r>
            <a:r>
              <a:rPr lang="lt-LT" dirty="0" smtClean="0"/>
              <a:t> – modeliai be momentinės tarpusavio sąveikos </a:t>
            </a:r>
          </a:p>
          <a:p>
            <a:endParaRPr lang="lt-LT" dirty="0"/>
          </a:p>
          <a:p>
            <a:endParaRPr lang="lt-LT" dirty="0" smtClean="0"/>
          </a:p>
          <a:p>
            <a:r>
              <a:rPr lang="lt-LT" dirty="0" err="1" smtClean="0"/>
              <a:t>SVAR</a:t>
            </a:r>
            <a:r>
              <a:rPr lang="lt-LT" dirty="0" smtClean="0"/>
              <a:t> – modeliai su momentine tarpusavio sąveika </a:t>
            </a:r>
            <a:endParaRPr lang="en-US" dirty="0"/>
          </a:p>
        </p:txBody>
      </p:sp>
      <p:sp>
        <p:nvSpPr>
          <p:cNvPr id="4" name="Date Placeholder 3"/>
          <p:cNvSpPr>
            <a:spLocks noGrp="1"/>
          </p:cNvSpPr>
          <p:nvPr>
            <p:ph type="dt" sz="half" idx="10"/>
          </p:nvPr>
        </p:nvSpPr>
        <p:spPr/>
        <p:txBody>
          <a:bodyPr/>
          <a:lstStyle/>
          <a:p>
            <a:r>
              <a:rPr lang="en-US" smtClean="0"/>
              <a:t>VU EF V.Karpuškienė</a:t>
            </a:r>
            <a:endParaRPr lang="en-US"/>
          </a:p>
        </p:txBody>
      </p:sp>
      <p:graphicFrame>
        <p:nvGraphicFramePr>
          <p:cNvPr id="5" name="Object 4"/>
          <p:cNvGraphicFramePr>
            <a:graphicFrameLocks noGrp="1" noChangeAspect="1"/>
          </p:cNvGraphicFramePr>
          <p:nvPr>
            <p:extLst>
              <p:ext uri="{D42A27DB-BD31-4B8C-83A1-F6EECF244321}">
                <p14:modId xmlns:p14="http://schemas.microsoft.com/office/powerpoint/2010/main" val="2825985438"/>
              </p:ext>
            </p:extLst>
          </p:nvPr>
        </p:nvGraphicFramePr>
        <p:xfrm>
          <a:off x="1835696" y="2693533"/>
          <a:ext cx="4813052" cy="630766"/>
        </p:xfrm>
        <a:graphic>
          <a:graphicData uri="http://schemas.openxmlformats.org/presentationml/2006/ole">
            <mc:AlternateContent xmlns:mc="http://schemas.openxmlformats.org/markup-compatibility/2006">
              <mc:Choice xmlns:v="urn:schemas-microsoft-com:vml" Requires="v">
                <p:oleObj spid="_x0000_s133134" name="Lygtis" r:id="rId3" imgW="1841400" imgH="241200" progId="Equation.3">
                  <p:embed/>
                </p:oleObj>
              </mc:Choice>
              <mc:Fallback>
                <p:oleObj name="Lygtis" r:id="rId3" imgW="1841400" imgH="241200" progId="Equation.3">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2693533"/>
                        <a:ext cx="4813052" cy="630766"/>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579492575"/>
              </p:ext>
            </p:extLst>
          </p:nvPr>
        </p:nvGraphicFramePr>
        <p:xfrm>
          <a:off x="1691680" y="3264425"/>
          <a:ext cx="5033714" cy="599426"/>
        </p:xfrm>
        <a:graphic>
          <a:graphicData uri="http://schemas.openxmlformats.org/presentationml/2006/ole">
            <mc:AlternateContent xmlns:mc="http://schemas.openxmlformats.org/markup-compatibility/2006">
              <mc:Choice xmlns:v="urn:schemas-microsoft-com:vml" Requires="v">
                <p:oleObj spid="_x0000_s133135" name="Lygtis" r:id="rId5" imgW="1917360" imgH="228600" progId="Equation.3">
                  <p:embed/>
                </p:oleObj>
              </mc:Choice>
              <mc:Fallback>
                <p:oleObj name="Lygtis" r:id="rId5" imgW="1917360" imgH="228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1680" y="3264425"/>
                        <a:ext cx="5033714" cy="599426"/>
                      </a:xfrm>
                      <a:prstGeom prst="rect">
                        <a:avLst/>
                      </a:prstGeom>
                      <a:noFill/>
                      <a:ln>
                        <a:noFill/>
                      </a:ln>
                    </p:spPr>
                  </p:pic>
                </p:oleObj>
              </mc:Fallback>
            </mc:AlternateContent>
          </a:graphicData>
        </a:graphic>
      </p:graphicFrame>
      <p:graphicFrame>
        <p:nvGraphicFramePr>
          <p:cNvPr id="9" name="Object 8"/>
          <p:cNvGraphicFramePr>
            <a:graphicFrameLocks noGrp="1" noChangeAspect="1"/>
          </p:cNvGraphicFramePr>
          <p:nvPr>
            <p:extLst>
              <p:ext uri="{D42A27DB-BD31-4B8C-83A1-F6EECF244321}">
                <p14:modId xmlns:p14="http://schemas.microsoft.com/office/powerpoint/2010/main" val="3541028794"/>
              </p:ext>
            </p:extLst>
          </p:nvPr>
        </p:nvGraphicFramePr>
        <p:xfrm>
          <a:off x="1547664" y="4936405"/>
          <a:ext cx="5976566" cy="620142"/>
        </p:xfrm>
        <a:graphic>
          <a:graphicData uri="http://schemas.openxmlformats.org/presentationml/2006/ole">
            <mc:AlternateContent xmlns:mc="http://schemas.openxmlformats.org/markup-compatibility/2006">
              <mc:Choice xmlns:v="urn:schemas-microsoft-com:vml" Requires="v">
                <p:oleObj spid="_x0000_s133136" name="Equation" r:id="rId7" imgW="2324100" imgH="241300" progId="Equation.3">
                  <p:embed/>
                </p:oleObj>
              </mc:Choice>
              <mc:Fallback>
                <p:oleObj name="Equation" r:id="rId7" imgW="2324100" imgH="241300" progId="Equation.3">
                  <p:embed/>
                  <p:pic>
                    <p:nvPicPr>
                      <p:cNvPr id="0" name="Object 4"/>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7664" y="4936405"/>
                        <a:ext cx="5976566" cy="620142"/>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789535796"/>
              </p:ext>
            </p:extLst>
          </p:nvPr>
        </p:nvGraphicFramePr>
        <p:xfrm>
          <a:off x="1403648" y="5572923"/>
          <a:ext cx="6156524" cy="595184"/>
        </p:xfrm>
        <a:graphic>
          <a:graphicData uri="http://schemas.openxmlformats.org/presentationml/2006/ole">
            <mc:AlternateContent xmlns:mc="http://schemas.openxmlformats.org/markup-compatibility/2006">
              <mc:Choice xmlns:v="urn:schemas-microsoft-com:vml" Requires="v">
                <p:oleObj spid="_x0000_s133137" name="Equation" r:id="rId9" imgW="2362200" imgH="228600" progId="Equation.3">
                  <p:embed/>
                </p:oleObj>
              </mc:Choice>
              <mc:Fallback>
                <p:oleObj name="Equation" r:id="rId9" imgW="2362200" imgH="22860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03648" y="5572923"/>
                        <a:ext cx="6156524" cy="59518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7975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3"/>
          <p:cNvSpPr>
            <a:spLocks noGrp="1"/>
          </p:cNvSpPr>
          <p:nvPr>
            <p:ph type="dt" sz="half" idx="10"/>
          </p:nvPr>
        </p:nvSpPr>
        <p:spPr/>
        <p:txBody>
          <a:bodyPr/>
          <a:lstStyle/>
          <a:p>
            <a:r>
              <a:rPr lang="en-US"/>
              <a:t>VU EF V.Karpuškienė</a:t>
            </a:r>
          </a:p>
        </p:txBody>
      </p:sp>
      <p:sp>
        <p:nvSpPr>
          <p:cNvPr id="6146" name="Rectangle 2"/>
          <p:cNvSpPr>
            <a:spLocks noGrp="1" noChangeArrowheads="1"/>
          </p:cNvSpPr>
          <p:nvPr>
            <p:ph type="title"/>
          </p:nvPr>
        </p:nvSpPr>
        <p:spPr/>
        <p:txBody>
          <a:bodyPr/>
          <a:lstStyle/>
          <a:p>
            <a:r>
              <a:rPr lang="lt-LT"/>
              <a:t>1.Bendra VAR modelio išraiška</a:t>
            </a:r>
            <a:endParaRPr lang="en-US"/>
          </a:p>
        </p:txBody>
      </p:sp>
      <p:sp>
        <p:nvSpPr>
          <p:cNvPr id="6147" name="Rectangle 3"/>
          <p:cNvSpPr>
            <a:spLocks noGrp="1" noChangeArrowheads="1"/>
          </p:cNvSpPr>
          <p:nvPr>
            <p:ph type="body" idx="1"/>
          </p:nvPr>
        </p:nvSpPr>
        <p:spPr/>
        <p:txBody>
          <a:bodyPr/>
          <a:lstStyle/>
          <a:p>
            <a:pPr marL="609600" indent="-609600">
              <a:buFontTx/>
              <a:buAutoNum type="arabicPlain"/>
            </a:pPr>
            <a:r>
              <a:rPr lang="el-GR" i="1" dirty="0">
                <a:latin typeface="Arial Narrow" pitchFamily="34" charset="0"/>
              </a:rPr>
              <a:t>β</a:t>
            </a:r>
            <a:r>
              <a:rPr lang="lt-LT" i="1" baseline="-25000" dirty="0">
                <a:latin typeface="Arial Narrow" pitchFamily="34" charset="0"/>
              </a:rPr>
              <a:t>12     </a:t>
            </a:r>
            <a:r>
              <a:rPr lang="lt-LT" dirty="0" err="1">
                <a:latin typeface="Arial Narrow" pitchFamily="34" charset="0"/>
              </a:rPr>
              <a:t>Y</a:t>
            </a:r>
            <a:r>
              <a:rPr lang="lt-LT" baseline="-25000" dirty="0" err="1">
                <a:latin typeface="Arial Narrow" pitchFamily="34" charset="0"/>
              </a:rPr>
              <a:t>t</a:t>
            </a:r>
            <a:r>
              <a:rPr lang="lt-LT" baseline="-25000" dirty="0">
                <a:latin typeface="Arial Narrow" pitchFamily="34" charset="0"/>
              </a:rPr>
              <a:t>          </a:t>
            </a:r>
            <a:r>
              <a:rPr lang="el-GR" i="1" dirty="0">
                <a:latin typeface="Arial Narrow" pitchFamily="34" charset="0"/>
              </a:rPr>
              <a:t>β</a:t>
            </a:r>
            <a:r>
              <a:rPr lang="lt-LT" i="1" baseline="-25000" dirty="0">
                <a:latin typeface="Arial Narrow" pitchFamily="34" charset="0"/>
              </a:rPr>
              <a:t>10                </a:t>
            </a:r>
            <a:r>
              <a:rPr lang="el-GR" i="1" dirty="0">
                <a:latin typeface="Arial Narrow" pitchFamily="34" charset="0"/>
              </a:rPr>
              <a:t>γ</a:t>
            </a:r>
            <a:r>
              <a:rPr lang="lt-LT" i="1" baseline="-25000" dirty="0">
                <a:latin typeface="Arial Narrow" pitchFamily="34" charset="0"/>
              </a:rPr>
              <a:t>11         </a:t>
            </a:r>
            <a:r>
              <a:rPr lang="el-GR" i="1" dirty="0">
                <a:latin typeface="Arial Narrow" pitchFamily="34" charset="0"/>
              </a:rPr>
              <a:t>γ</a:t>
            </a:r>
            <a:r>
              <a:rPr lang="lt-LT" i="1" baseline="-25000" dirty="0">
                <a:latin typeface="Arial Narrow" pitchFamily="34" charset="0"/>
              </a:rPr>
              <a:t>12     </a:t>
            </a:r>
            <a:r>
              <a:rPr lang="lt-LT" dirty="0" err="1">
                <a:latin typeface="Arial Narrow" pitchFamily="34" charset="0"/>
              </a:rPr>
              <a:t>Y</a:t>
            </a:r>
            <a:r>
              <a:rPr lang="lt-LT" baseline="-25000" dirty="0" err="1">
                <a:latin typeface="Arial Narrow" pitchFamily="34" charset="0"/>
              </a:rPr>
              <a:t>t-1</a:t>
            </a:r>
            <a:r>
              <a:rPr lang="lt-LT" i="1" baseline="-25000" dirty="0">
                <a:latin typeface="Arial Narrow" pitchFamily="34" charset="0"/>
              </a:rPr>
              <a:t>          </a:t>
            </a:r>
            <a:r>
              <a:rPr lang="el-GR" i="1" dirty="0">
                <a:latin typeface="Arial Narrow" pitchFamily="34" charset="0"/>
              </a:rPr>
              <a:t>ε</a:t>
            </a:r>
            <a:r>
              <a:rPr lang="lt-LT" i="1" baseline="-25000" dirty="0" err="1">
                <a:latin typeface="Arial Narrow" pitchFamily="34" charset="0"/>
              </a:rPr>
              <a:t>yt</a:t>
            </a:r>
            <a:endParaRPr lang="lt-LT" i="1" baseline="-25000" dirty="0">
              <a:latin typeface="Arial Narrow" pitchFamily="34" charset="0"/>
            </a:endParaRPr>
          </a:p>
          <a:p>
            <a:pPr marL="609600" indent="-609600">
              <a:buFontTx/>
              <a:buNone/>
            </a:pPr>
            <a:r>
              <a:rPr lang="el-GR" i="1" dirty="0">
                <a:latin typeface="Arial Narrow" pitchFamily="34" charset="0"/>
              </a:rPr>
              <a:t>β</a:t>
            </a:r>
            <a:r>
              <a:rPr lang="lt-LT" i="1" baseline="-25000" dirty="0">
                <a:latin typeface="Arial Narrow" pitchFamily="34" charset="0"/>
              </a:rPr>
              <a:t>21     </a:t>
            </a:r>
            <a:r>
              <a:rPr lang="lt-LT" i="1" dirty="0">
                <a:latin typeface="Arial Narrow" pitchFamily="34" charset="0"/>
              </a:rPr>
              <a:t>1</a:t>
            </a:r>
            <a:r>
              <a:rPr lang="lt-LT" i="1" baseline="-25000" dirty="0">
                <a:latin typeface="Arial Narrow" pitchFamily="34" charset="0"/>
              </a:rPr>
              <a:t>       </a:t>
            </a:r>
            <a:r>
              <a:rPr lang="lt-LT" i="1" baseline="-25000" dirty="0" smtClean="0">
                <a:latin typeface="Arial Narrow" pitchFamily="34" charset="0"/>
              </a:rPr>
              <a:t> </a:t>
            </a:r>
            <a:r>
              <a:rPr lang="lt-LT" i="1" dirty="0" err="1">
                <a:latin typeface="Arial Narrow" pitchFamily="34" charset="0"/>
              </a:rPr>
              <a:t>X</a:t>
            </a:r>
            <a:r>
              <a:rPr lang="lt-LT" baseline="-25000" dirty="0" err="1">
                <a:latin typeface="Arial Narrow" pitchFamily="34" charset="0"/>
              </a:rPr>
              <a:t>t</a:t>
            </a:r>
            <a:r>
              <a:rPr lang="lt-LT" baseline="-25000" dirty="0">
                <a:latin typeface="Arial Narrow" pitchFamily="34" charset="0"/>
              </a:rPr>
              <a:t>        </a:t>
            </a:r>
            <a:r>
              <a:rPr lang="el-GR" i="1" dirty="0">
                <a:latin typeface="Arial Narrow" pitchFamily="34" charset="0"/>
              </a:rPr>
              <a:t>β</a:t>
            </a:r>
            <a:r>
              <a:rPr lang="lt-LT" i="1" baseline="-25000" dirty="0">
                <a:latin typeface="Arial Narrow" pitchFamily="34" charset="0"/>
              </a:rPr>
              <a:t>20                </a:t>
            </a:r>
            <a:r>
              <a:rPr lang="el-GR" i="1" dirty="0">
                <a:latin typeface="Arial Narrow" pitchFamily="34" charset="0"/>
              </a:rPr>
              <a:t>γ</a:t>
            </a:r>
            <a:r>
              <a:rPr lang="lt-LT" i="1" baseline="-25000" dirty="0">
                <a:latin typeface="Arial Narrow" pitchFamily="34" charset="0"/>
              </a:rPr>
              <a:t>21         </a:t>
            </a:r>
            <a:r>
              <a:rPr lang="el-GR" i="1" dirty="0">
                <a:latin typeface="Arial Narrow" pitchFamily="34" charset="0"/>
              </a:rPr>
              <a:t>γ</a:t>
            </a:r>
            <a:r>
              <a:rPr lang="lt-LT" i="1" baseline="-25000" dirty="0">
                <a:latin typeface="Arial Narrow" pitchFamily="34" charset="0"/>
              </a:rPr>
              <a:t>22      </a:t>
            </a:r>
            <a:r>
              <a:rPr lang="lt-LT" i="1" dirty="0" err="1">
                <a:latin typeface="Arial Narrow" pitchFamily="34" charset="0"/>
              </a:rPr>
              <a:t>X</a:t>
            </a:r>
            <a:r>
              <a:rPr lang="lt-LT" baseline="-25000" dirty="0" err="1">
                <a:latin typeface="Arial Narrow" pitchFamily="34" charset="0"/>
              </a:rPr>
              <a:t>t-1</a:t>
            </a:r>
            <a:r>
              <a:rPr lang="lt-LT" i="1" baseline="-25000" dirty="0">
                <a:latin typeface="Arial Narrow" pitchFamily="34" charset="0"/>
              </a:rPr>
              <a:t>          </a:t>
            </a:r>
            <a:r>
              <a:rPr lang="el-GR" i="1" dirty="0">
                <a:latin typeface="Arial Narrow" pitchFamily="34" charset="0"/>
              </a:rPr>
              <a:t>ε</a:t>
            </a:r>
            <a:r>
              <a:rPr lang="lt-LT" i="1" baseline="-25000" dirty="0" err="1">
                <a:latin typeface="Arial Narrow" pitchFamily="34" charset="0"/>
              </a:rPr>
              <a:t>Xt</a:t>
            </a:r>
            <a:endParaRPr lang="lt-LT" i="1" baseline="-25000" dirty="0">
              <a:latin typeface="Arial Narrow" pitchFamily="34" charset="0"/>
            </a:endParaRPr>
          </a:p>
          <a:p>
            <a:pPr marL="609600" indent="-609600">
              <a:buFontTx/>
              <a:buAutoNum type="arabicPlain"/>
            </a:pPr>
            <a:endParaRPr lang="lt-LT" i="1" baseline="-25000" dirty="0">
              <a:latin typeface="Arial Narrow" pitchFamily="34" charset="0"/>
            </a:endParaRPr>
          </a:p>
        </p:txBody>
      </p:sp>
      <p:sp>
        <p:nvSpPr>
          <p:cNvPr id="6150" name="Line 6"/>
          <p:cNvSpPr>
            <a:spLocks noChangeShapeType="1"/>
          </p:cNvSpPr>
          <p:nvPr/>
        </p:nvSpPr>
        <p:spPr bwMode="auto">
          <a:xfrm>
            <a:off x="468313" y="1700213"/>
            <a:ext cx="0" cy="1081087"/>
          </a:xfrm>
          <a:prstGeom prst="line">
            <a:avLst/>
          </a:prstGeom>
          <a:noFill/>
          <a:ln w="19050">
            <a:solidFill>
              <a:schemeClr val="tx1"/>
            </a:solidFill>
            <a:round/>
            <a:headEnd/>
            <a:tailEnd/>
          </a:ln>
          <a:effectLst/>
        </p:spPr>
        <p:txBody>
          <a:bodyPr/>
          <a:lstStyle/>
          <a:p>
            <a:endParaRPr lang="en-US"/>
          </a:p>
        </p:txBody>
      </p:sp>
      <p:sp>
        <p:nvSpPr>
          <p:cNvPr id="6151" name="Line 7"/>
          <p:cNvSpPr>
            <a:spLocks noChangeShapeType="1"/>
          </p:cNvSpPr>
          <p:nvPr/>
        </p:nvSpPr>
        <p:spPr bwMode="auto">
          <a:xfrm>
            <a:off x="1619250" y="1700213"/>
            <a:ext cx="0" cy="1081087"/>
          </a:xfrm>
          <a:prstGeom prst="line">
            <a:avLst/>
          </a:prstGeom>
          <a:noFill/>
          <a:ln w="19050">
            <a:solidFill>
              <a:schemeClr val="tx1"/>
            </a:solidFill>
            <a:round/>
            <a:headEnd/>
            <a:tailEnd/>
          </a:ln>
          <a:effectLst/>
        </p:spPr>
        <p:txBody>
          <a:bodyPr/>
          <a:lstStyle/>
          <a:p>
            <a:endParaRPr lang="en-US"/>
          </a:p>
        </p:txBody>
      </p:sp>
      <p:sp>
        <p:nvSpPr>
          <p:cNvPr id="6152" name="Line 8"/>
          <p:cNvSpPr>
            <a:spLocks noChangeShapeType="1"/>
          </p:cNvSpPr>
          <p:nvPr/>
        </p:nvSpPr>
        <p:spPr bwMode="auto">
          <a:xfrm>
            <a:off x="1835150" y="1700213"/>
            <a:ext cx="0" cy="1081087"/>
          </a:xfrm>
          <a:prstGeom prst="line">
            <a:avLst/>
          </a:prstGeom>
          <a:noFill/>
          <a:ln w="19050">
            <a:solidFill>
              <a:schemeClr val="tx1"/>
            </a:solidFill>
            <a:round/>
            <a:headEnd/>
            <a:tailEnd/>
          </a:ln>
          <a:effectLst/>
        </p:spPr>
        <p:txBody>
          <a:bodyPr/>
          <a:lstStyle/>
          <a:p>
            <a:endParaRPr lang="en-US"/>
          </a:p>
        </p:txBody>
      </p:sp>
      <p:sp>
        <p:nvSpPr>
          <p:cNvPr id="6153" name="Line 9"/>
          <p:cNvSpPr>
            <a:spLocks noChangeShapeType="1"/>
          </p:cNvSpPr>
          <p:nvPr/>
        </p:nvSpPr>
        <p:spPr bwMode="auto">
          <a:xfrm>
            <a:off x="2339975" y="1628775"/>
            <a:ext cx="0" cy="1081088"/>
          </a:xfrm>
          <a:prstGeom prst="line">
            <a:avLst/>
          </a:prstGeom>
          <a:noFill/>
          <a:ln w="19050">
            <a:solidFill>
              <a:schemeClr val="tx1"/>
            </a:solidFill>
            <a:round/>
            <a:headEnd/>
            <a:tailEnd/>
          </a:ln>
          <a:effectLst/>
        </p:spPr>
        <p:txBody>
          <a:bodyPr/>
          <a:lstStyle/>
          <a:p>
            <a:endParaRPr lang="en-US"/>
          </a:p>
        </p:txBody>
      </p:sp>
      <p:sp>
        <p:nvSpPr>
          <p:cNvPr id="6154" name="Line 10"/>
          <p:cNvSpPr>
            <a:spLocks noChangeShapeType="1"/>
          </p:cNvSpPr>
          <p:nvPr/>
        </p:nvSpPr>
        <p:spPr bwMode="auto">
          <a:xfrm>
            <a:off x="2700338" y="1628775"/>
            <a:ext cx="0" cy="1081088"/>
          </a:xfrm>
          <a:prstGeom prst="line">
            <a:avLst/>
          </a:prstGeom>
          <a:noFill/>
          <a:ln w="19050">
            <a:solidFill>
              <a:schemeClr val="tx1"/>
            </a:solidFill>
            <a:round/>
            <a:headEnd/>
            <a:tailEnd/>
          </a:ln>
          <a:effectLst/>
        </p:spPr>
        <p:txBody>
          <a:bodyPr/>
          <a:lstStyle/>
          <a:p>
            <a:endParaRPr lang="en-US"/>
          </a:p>
        </p:txBody>
      </p:sp>
      <p:sp>
        <p:nvSpPr>
          <p:cNvPr id="6155" name="Line 11"/>
          <p:cNvSpPr>
            <a:spLocks noChangeShapeType="1"/>
          </p:cNvSpPr>
          <p:nvPr/>
        </p:nvSpPr>
        <p:spPr bwMode="auto">
          <a:xfrm>
            <a:off x="3348038" y="1628775"/>
            <a:ext cx="0" cy="1081088"/>
          </a:xfrm>
          <a:prstGeom prst="line">
            <a:avLst/>
          </a:prstGeom>
          <a:noFill/>
          <a:ln w="19050">
            <a:solidFill>
              <a:schemeClr val="tx1"/>
            </a:solidFill>
            <a:round/>
            <a:headEnd/>
            <a:tailEnd/>
          </a:ln>
          <a:effectLst/>
        </p:spPr>
        <p:txBody>
          <a:bodyPr/>
          <a:lstStyle/>
          <a:p>
            <a:endParaRPr lang="en-US"/>
          </a:p>
        </p:txBody>
      </p:sp>
      <p:sp>
        <p:nvSpPr>
          <p:cNvPr id="6156" name="Line 12"/>
          <p:cNvSpPr>
            <a:spLocks noChangeShapeType="1"/>
          </p:cNvSpPr>
          <p:nvPr/>
        </p:nvSpPr>
        <p:spPr bwMode="auto">
          <a:xfrm>
            <a:off x="4140200" y="1700213"/>
            <a:ext cx="0" cy="1081087"/>
          </a:xfrm>
          <a:prstGeom prst="line">
            <a:avLst/>
          </a:prstGeom>
          <a:noFill/>
          <a:ln w="19050">
            <a:solidFill>
              <a:schemeClr val="tx1"/>
            </a:solidFill>
            <a:round/>
            <a:headEnd/>
            <a:tailEnd/>
          </a:ln>
          <a:effectLst/>
        </p:spPr>
        <p:txBody>
          <a:bodyPr/>
          <a:lstStyle/>
          <a:p>
            <a:endParaRPr lang="en-US"/>
          </a:p>
        </p:txBody>
      </p:sp>
      <p:sp>
        <p:nvSpPr>
          <p:cNvPr id="6157" name="Line 13"/>
          <p:cNvSpPr>
            <a:spLocks noChangeShapeType="1"/>
          </p:cNvSpPr>
          <p:nvPr/>
        </p:nvSpPr>
        <p:spPr bwMode="auto">
          <a:xfrm>
            <a:off x="5651500" y="1700213"/>
            <a:ext cx="0" cy="1081087"/>
          </a:xfrm>
          <a:prstGeom prst="line">
            <a:avLst/>
          </a:prstGeom>
          <a:noFill/>
          <a:ln w="19050">
            <a:solidFill>
              <a:schemeClr val="tx1"/>
            </a:solidFill>
            <a:round/>
            <a:headEnd/>
            <a:tailEnd/>
          </a:ln>
          <a:effectLst/>
        </p:spPr>
        <p:txBody>
          <a:bodyPr/>
          <a:lstStyle/>
          <a:p>
            <a:endParaRPr lang="en-US"/>
          </a:p>
        </p:txBody>
      </p:sp>
      <p:sp>
        <p:nvSpPr>
          <p:cNvPr id="6158" name="Line 14"/>
          <p:cNvSpPr>
            <a:spLocks noChangeShapeType="1"/>
          </p:cNvSpPr>
          <p:nvPr/>
        </p:nvSpPr>
        <p:spPr bwMode="auto">
          <a:xfrm>
            <a:off x="5795963" y="1700213"/>
            <a:ext cx="0" cy="1081087"/>
          </a:xfrm>
          <a:prstGeom prst="line">
            <a:avLst/>
          </a:prstGeom>
          <a:noFill/>
          <a:ln w="19050">
            <a:solidFill>
              <a:schemeClr val="tx1"/>
            </a:solidFill>
            <a:round/>
            <a:headEnd/>
            <a:tailEnd/>
          </a:ln>
          <a:effectLst/>
        </p:spPr>
        <p:txBody>
          <a:bodyPr/>
          <a:lstStyle/>
          <a:p>
            <a:endParaRPr lang="en-US"/>
          </a:p>
        </p:txBody>
      </p:sp>
      <p:sp>
        <p:nvSpPr>
          <p:cNvPr id="6159" name="Line 15"/>
          <p:cNvSpPr>
            <a:spLocks noChangeShapeType="1"/>
          </p:cNvSpPr>
          <p:nvPr/>
        </p:nvSpPr>
        <p:spPr bwMode="auto">
          <a:xfrm>
            <a:off x="6443663" y="1700213"/>
            <a:ext cx="0" cy="1081087"/>
          </a:xfrm>
          <a:prstGeom prst="line">
            <a:avLst/>
          </a:prstGeom>
          <a:noFill/>
          <a:ln w="19050">
            <a:solidFill>
              <a:schemeClr val="tx1"/>
            </a:solidFill>
            <a:round/>
            <a:headEnd/>
            <a:tailEnd/>
          </a:ln>
          <a:effectLst/>
        </p:spPr>
        <p:txBody>
          <a:bodyPr/>
          <a:lstStyle/>
          <a:p>
            <a:endParaRPr lang="en-US"/>
          </a:p>
        </p:txBody>
      </p:sp>
      <p:sp>
        <p:nvSpPr>
          <p:cNvPr id="6160" name="Line 16"/>
          <p:cNvSpPr>
            <a:spLocks noChangeShapeType="1"/>
          </p:cNvSpPr>
          <p:nvPr/>
        </p:nvSpPr>
        <p:spPr bwMode="auto">
          <a:xfrm>
            <a:off x="6877050" y="1700213"/>
            <a:ext cx="0" cy="1081087"/>
          </a:xfrm>
          <a:prstGeom prst="line">
            <a:avLst/>
          </a:prstGeom>
          <a:noFill/>
          <a:ln w="19050">
            <a:solidFill>
              <a:schemeClr val="tx1"/>
            </a:solidFill>
            <a:round/>
            <a:headEnd/>
            <a:tailEnd/>
          </a:ln>
          <a:effectLst/>
        </p:spPr>
        <p:txBody>
          <a:bodyPr/>
          <a:lstStyle/>
          <a:p>
            <a:endParaRPr lang="en-US"/>
          </a:p>
        </p:txBody>
      </p:sp>
      <p:sp>
        <p:nvSpPr>
          <p:cNvPr id="6161" name="Line 17"/>
          <p:cNvSpPr>
            <a:spLocks noChangeShapeType="1"/>
          </p:cNvSpPr>
          <p:nvPr/>
        </p:nvSpPr>
        <p:spPr bwMode="auto">
          <a:xfrm>
            <a:off x="7524328" y="1726406"/>
            <a:ext cx="0" cy="1081087"/>
          </a:xfrm>
          <a:prstGeom prst="line">
            <a:avLst/>
          </a:prstGeom>
          <a:noFill/>
          <a:ln w="19050">
            <a:solidFill>
              <a:schemeClr val="tx1"/>
            </a:solidFill>
            <a:round/>
            <a:headEnd/>
            <a:tailEnd/>
          </a:ln>
          <a:effectLst/>
        </p:spPr>
        <p:txBody>
          <a:bodyPr/>
          <a:lstStyle/>
          <a:p>
            <a:endParaRPr lang="en-US"/>
          </a:p>
        </p:txBody>
      </p:sp>
      <p:sp>
        <p:nvSpPr>
          <p:cNvPr id="6163" name="Text Box 19"/>
          <p:cNvSpPr txBox="1">
            <a:spLocks noChangeArrowheads="1"/>
          </p:cNvSpPr>
          <p:nvPr/>
        </p:nvSpPr>
        <p:spPr bwMode="auto">
          <a:xfrm>
            <a:off x="5580063" y="1989138"/>
            <a:ext cx="287337" cy="412750"/>
          </a:xfrm>
          <a:prstGeom prst="rect">
            <a:avLst/>
          </a:prstGeom>
          <a:noFill/>
          <a:ln w="9525">
            <a:noFill/>
            <a:miter lim="800000"/>
            <a:headEnd/>
            <a:tailEnd/>
          </a:ln>
          <a:effectLst/>
        </p:spPr>
        <p:txBody>
          <a:bodyPr>
            <a:spAutoFit/>
          </a:bodyPr>
          <a:lstStyle/>
          <a:p>
            <a:pPr>
              <a:spcBef>
                <a:spcPct val="50000"/>
              </a:spcBef>
            </a:pPr>
            <a:r>
              <a:rPr lang="en-US" sz="3200"/>
              <a:t>*</a:t>
            </a:r>
          </a:p>
        </p:txBody>
      </p:sp>
      <p:sp>
        <p:nvSpPr>
          <p:cNvPr id="6165" name="Text Box 21"/>
          <p:cNvSpPr txBox="1">
            <a:spLocks noChangeArrowheads="1"/>
          </p:cNvSpPr>
          <p:nvPr/>
        </p:nvSpPr>
        <p:spPr bwMode="auto">
          <a:xfrm>
            <a:off x="1619250" y="1989138"/>
            <a:ext cx="287338" cy="412750"/>
          </a:xfrm>
          <a:prstGeom prst="rect">
            <a:avLst/>
          </a:prstGeom>
          <a:noFill/>
          <a:ln w="9525">
            <a:noFill/>
            <a:miter lim="800000"/>
            <a:headEnd/>
            <a:tailEnd/>
          </a:ln>
          <a:effectLst/>
        </p:spPr>
        <p:txBody>
          <a:bodyPr>
            <a:spAutoFit/>
          </a:bodyPr>
          <a:lstStyle/>
          <a:p>
            <a:pPr>
              <a:spcBef>
                <a:spcPct val="50000"/>
              </a:spcBef>
            </a:pPr>
            <a:r>
              <a:rPr lang="en-US" sz="3200"/>
              <a:t>*</a:t>
            </a:r>
          </a:p>
        </p:txBody>
      </p:sp>
      <p:sp>
        <p:nvSpPr>
          <p:cNvPr id="6166" name="Text Box 22"/>
          <p:cNvSpPr txBox="1">
            <a:spLocks noChangeArrowheads="1"/>
          </p:cNvSpPr>
          <p:nvPr/>
        </p:nvSpPr>
        <p:spPr bwMode="auto">
          <a:xfrm>
            <a:off x="2411413" y="1989138"/>
            <a:ext cx="287337" cy="412750"/>
          </a:xfrm>
          <a:prstGeom prst="rect">
            <a:avLst/>
          </a:prstGeom>
          <a:noFill/>
          <a:ln w="9525">
            <a:noFill/>
            <a:miter lim="800000"/>
            <a:headEnd/>
            <a:tailEnd/>
          </a:ln>
          <a:effectLst/>
        </p:spPr>
        <p:txBody>
          <a:bodyPr>
            <a:spAutoFit/>
          </a:bodyPr>
          <a:lstStyle/>
          <a:p>
            <a:pPr>
              <a:spcBef>
                <a:spcPct val="50000"/>
              </a:spcBef>
            </a:pPr>
            <a:r>
              <a:rPr lang="en-US" sz="3200"/>
              <a:t>=</a:t>
            </a:r>
          </a:p>
        </p:txBody>
      </p:sp>
      <p:sp>
        <p:nvSpPr>
          <p:cNvPr id="6168" name="Text Box 24"/>
          <p:cNvSpPr txBox="1">
            <a:spLocks noChangeArrowheads="1"/>
          </p:cNvSpPr>
          <p:nvPr/>
        </p:nvSpPr>
        <p:spPr bwMode="auto">
          <a:xfrm>
            <a:off x="3492500" y="1989138"/>
            <a:ext cx="431800" cy="412750"/>
          </a:xfrm>
          <a:prstGeom prst="rect">
            <a:avLst/>
          </a:prstGeom>
          <a:noFill/>
          <a:ln w="9525">
            <a:noFill/>
            <a:miter lim="800000"/>
            <a:headEnd/>
            <a:tailEnd/>
          </a:ln>
          <a:effectLst/>
        </p:spPr>
        <p:txBody>
          <a:bodyPr>
            <a:spAutoFit/>
          </a:bodyPr>
          <a:lstStyle/>
          <a:p>
            <a:pPr>
              <a:spcBef>
                <a:spcPct val="50000"/>
              </a:spcBef>
            </a:pPr>
            <a:r>
              <a:rPr lang="en-US" sz="3200"/>
              <a:t>+</a:t>
            </a:r>
          </a:p>
        </p:txBody>
      </p:sp>
      <p:sp>
        <p:nvSpPr>
          <p:cNvPr id="6169" name="Text Box 25"/>
          <p:cNvSpPr txBox="1">
            <a:spLocks noChangeArrowheads="1"/>
          </p:cNvSpPr>
          <p:nvPr/>
        </p:nvSpPr>
        <p:spPr bwMode="auto">
          <a:xfrm>
            <a:off x="6443663" y="2060575"/>
            <a:ext cx="431800" cy="412750"/>
          </a:xfrm>
          <a:prstGeom prst="rect">
            <a:avLst/>
          </a:prstGeom>
          <a:noFill/>
          <a:ln w="9525">
            <a:noFill/>
            <a:miter lim="800000"/>
            <a:headEnd/>
            <a:tailEnd/>
          </a:ln>
          <a:effectLst/>
        </p:spPr>
        <p:txBody>
          <a:bodyPr>
            <a:spAutoFit/>
          </a:bodyPr>
          <a:lstStyle/>
          <a:p>
            <a:pPr>
              <a:spcBef>
                <a:spcPct val="50000"/>
              </a:spcBef>
            </a:pPr>
            <a:r>
              <a:rPr lang="en-US" sz="3200"/>
              <a:t>+</a:t>
            </a:r>
          </a:p>
        </p:txBody>
      </p:sp>
      <p:sp>
        <p:nvSpPr>
          <p:cNvPr id="6171" name="Text Box 27"/>
          <p:cNvSpPr txBox="1">
            <a:spLocks noChangeArrowheads="1"/>
          </p:cNvSpPr>
          <p:nvPr/>
        </p:nvSpPr>
        <p:spPr bwMode="auto">
          <a:xfrm>
            <a:off x="1835150" y="3213100"/>
            <a:ext cx="792163" cy="457200"/>
          </a:xfrm>
          <a:prstGeom prst="rect">
            <a:avLst/>
          </a:prstGeom>
          <a:noFill/>
          <a:ln w="9525">
            <a:noFill/>
            <a:miter lim="800000"/>
            <a:headEnd/>
            <a:tailEnd/>
          </a:ln>
          <a:effectLst/>
        </p:spPr>
        <p:txBody>
          <a:bodyPr>
            <a:spAutoFit/>
          </a:bodyPr>
          <a:lstStyle/>
          <a:p>
            <a:pPr>
              <a:spcBef>
                <a:spcPct val="50000"/>
              </a:spcBef>
            </a:pPr>
            <a:r>
              <a:rPr lang="en-US" sz="2400" b="1" baseline="0">
                <a:latin typeface="Times New Roman" pitchFamily="18" charset="0"/>
              </a:rPr>
              <a:t>Z</a:t>
            </a:r>
          </a:p>
        </p:txBody>
      </p:sp>
      <p:sp>
        <p:nvSpPr>
          <p:cNvPr id="6172" name="Text Box 28"/>
          <p:cNvSpPr txBox="1">
            <a:spLocks noChangeArrowheads="1"/>
          </p:cNvSpPr>
          <p:nvPr/>
        </p:nvSpPr>
        <p:spPr bwMode="auto">
          <a:xfrm>
            <a:off x="684213" y="3213100"/>
            <a:ext cx="792162" cy="457200"/>
          </a:xfrm>
          <a:prstGeom prst="rect">
            <a:avLst/>
          </a:prstGeom>
          <a:noFill/>
          <a:ln w="9525">
            <a:noFill/>
            <a:miter lim="800000"/>
            <a:headEnd/>
            <a:tailEnd/>
          </a:ln>
          <a:effectLst/>
        </p:spPr>
        <p:txBody>
          <a:bodyPr>
            <a:spAutoFit/>
          </a:bodyPr>
          <a:lstStyle/>
          <a:p>
            <a:pPr>
              <a:spcBef>
                <a:spcPct val="50000"/>
              </a:spcBef>
            </a:pPr>
            <a:r>
              <a:rPr lang="en-US" sz="2400" b="1" baseline="0">
                <a:latin typeface="Times New Roman" pitchFamily="18" charset="0"/>
              </a:rPr>
              <a:t>B</a:t>
            </a:r>
          </a:p>
        </p:txBody>
      </p:sp>
      <p:sp>
        <p:nvSpPr>
          <p:cNvPr id="6174" name="Text Box 30"/>
          <p:cNvSpPr txBox="1">
            <a:spLocks noChangeArrowheads="1"/>
          </p:cNvSpPr>
          <p:nvPr/>
        </p:nvSpPr>
        <p:spPr bwMode="auto">
          <a:xfrm>
            <a:off x="4427538" y="3284538"/>
            <a:ext cx="792162" cy="1004887"/>
          </a:xfrm>
          <a:prstGeom prst="rect">
            <a:avLst/>
          </a:prstGeom>
          <a:noFill/>
          <a:ln w="9525">
            <a:noFill/>
            <a:miter lim="800000"/>
            <a:headEnd/>
            <a:tailEnd/>
          </a:ln>
          <a:effectLst/>
        </p:spPr>
        <p:txBody>
          <a:bodyPr>
            <a:spAutoFit/>
          </a:bodyPr>
          <a:lstStyle/>
          <a:p>
            <a:pPr>
              <a:spcBef>
                <a:spcPct val="50000"/>
              </a:spcBef>
            </a:pPr>
            <a:r>
              <a:rPr lang="el-GR" sz="2400" b="1" baseline="0">
                <a:latin typeface="Arial Narrow" pitchFamily="34" charset="0"/>
              </a:rPr>
              <a:t>Γ</a:t>
            </a:r>
            <a:r>
              <a:rPr lang="en-US" sz="2400" b="1">
                <a:latin typeface="Arial Narrow" pitchFamily="34" charset="0"/>
              </a:rPr>
              <a:t>1</a:t>
            </a:r>
            <a:endParaRPr lang="en-US" sz="2400" b="1" baseline="0">
              <a:latin typeface="Arial Narrow" pitchFamily="34" charset="0"/>
            </a:endParaRPr>
          </a:p>
          <a:p>
            <a:pPr>
              <a:spcBef>
                <a:spcPct val="50000"/>
              </a:spcBef>
            </a:pPr>
            <a:endParaRPr lang="el-GR" sz="2400" b="1" baseline="0">
              <a:latin typeface="Arial Narrow" pitchFamily="34" charset="0"/>
            </a:endParaRPr>
          </a:p>
        </p:txBody>
      </p:sp>
      <p:sp>
        <p:nvSpPr>
          <p:cNvPr id="6176" name="Text Box 32"/>
          <p:cNvSpPr txBox="1">
            <a:spLocks noChangeArrowheads="1"/>
          </p:cNvSpPr>
          <p:nvPr/>
        </p:nvSpPr>
        <p:spPr bwMode="auto">
          <a:xfrm>
            <a:off x="5724525" y="3141663"/>
            <a:ext cx="792163" cy="457200"/>
          </a:xfrm>
          <a:prstGeom prst="rect">
            <a:avLst/>
          </a:prstGeom>
          <a:noFill/>
          <a:ln w="9525">
            <a:noFill/>
            <a:miter lim="800000"/>
            <a:headEnd/>
            <a:tailEnd/>
          </a:ln>
          <a:effectLst/>
        </p:spPr>
        <p:txBody>
          <a:bodyPr>
            <a:spAutoFit/>
          </a:bodyPr>
          <a:lstStyle/>
          <a:p>
            <a:pPr>
              <a:spcBef>
                <a:spcPct val="50000"/>
              </a:spcBef>
            </a:pPr>
            <a:r>
              <a:rPr lang="en-US" sz="2400" b="1" baseline="0">
                <a:latin typeface="Times New Roman" pitchFamily="18" charset="0"/>
              </a:rPr>
              <a:t>Z</a:t>
            </a:r>
          </a:p>
        </p:txBody>
      </p:sp>
      <p:sp>
        <p:nvSpPr>
          <p:cNvPr id="6177" name="Line 33"/>
          <p:cNvSpPr>
            <a:spLocks noChangeShapeType="1"/>
          </p:cNvSpPr>
          <p:nvPr/>
        </p:nvSpPr>
        <p:spPr bwMode="auto">
          <a:xfrm flipV="1">
            <a:off x="827088" y="2781300"/>
            <a:ext cx="0" cy="503238"/>
          </a:xfrm>
          <a:prstGeom prst="line">
            <a:avLst/>
          </a:prstGeom>
          <a:noFill/>
          <a:ln w="9525">
            <a:solidFill>
              <a:schemeClr val="tx1"/>
            </a:solidFill>
            <a:round/>
            <a:headEnd/>
            <a:tailEnd type="triangle" w="med" len="med"/>
          </a:ln>
          <a:effectLst/>
        </p:spPr>
        <p:txBody>
          <a:bodyPr/>
          <a:lstStyle/>
          <a:p>
            <a:endParaRPr lang="en-US"/>
          </a:p>
        </p:txBody>
      </p:sp>
      <p:sp>
        <p:nvSpPr>
          <p:cNvPr id="6178" name="Line 34"/>
          <p:cNvSpPr>
            <a:spLocks noChangeShapeType="1"/>
          </p:cNvSpPr>
          <p:nvPr/>
        </p:nvSpPr>
        <p:spPr bwMode="auto">
          <a:xfrm flipV="1">
            <a:off x="2124075" y="2708275"/>
            <a:ext cx="0" cy="503238"/>
          </a:xfrm>
          <a:prstGeom prst="line">
            <a:avLst/>
          </a:prstGeom>
          <a:noFill/>
          <a:ln w="9525">
            <a:solidFill>
              <a:schemeClr val="tx1"/>
            </a:solidFill>
            <a:round/>
            <a:headEnd/>
            <a:tailEnd type="triangle" w="med" len="med"/>
          </a:ln>
          <a:effectLst/>
        </p:spPr>
        <p:txBody>
          <a:bodyPr/>
          <a:lstStyle/>
          <a:p>
            <a:endParaRPr lang="en-US"/>
          </a:p>
        </p:txBody>
      </p:sp>
      <p:sp>
        <p:nvSpPr>
          <p:cNvPr id="6179" name="Rectangle 35"/>
          <p:cNvSpPr>
            <a:spLocks noChangeArrowheads="1"/>
          </p:cNvSpPr>
          <p:nvPr/>
        </p:nvSpPr>
        <p:spPr bwMode="auto">
          <a:xfrm>
            <a:off x="7019925" y="2997200"/>
            <a:ext cx="390525" cy="579438"/>
          </a:xfrm>
          <a:prstGeom prst="rect">
            <a:avLst/>
          </a:prstGeom>
          <a:noFill/>
          <a:ln w="9525">
            <a:noFill/>
            <a:miter lim="800000"/>
            <a:headEnd/>
            <a:tailEnd/>
          </a:ln>
          <a:effectLst/>
        </p:spPr>
        <p:txBody>
          <a:bodyPr wrap="none">
            <a:spAutoFit/>
          </a:bodyPr>
          <a:lstStyle/>
          <a:p>
            <a:r>
              <a:rPr lang="el-GR" sz="3200" i="1" baseline="0">
                <a:latin typeface="Arial Narrow" pitchFamily="34" charset="0"/>
              </a:rPr>
              <a:t>ε</a:t>
            </a:r>
            <a:r>
              <a:rPr lang="en-US" sz="3200" i="1">
                <a:latin typeface="Arial Narrow" pitchFamily="34" charset="0"/>
              </a:rPr>
              <a:t>t</a:t>
            </a:r>
            <a:endParaRPr lang="en-US" sz="3200" i="1" baseline="0">
              <a:latin typeface="Arial Narrow" pitchFamily="34" charset="0"/>
            </a:endParaRPr>
          </a:p>
        </p:txBody>
      </p:sp>
      <p:sp>
        <p:nvSpPr>
          <p:cNvPr id="6180" name="Line 36"/>
          <p:cNvSpPr>
            <a:spLocks noChangeShapeType="1"/>
          </p:cNvSpPr>
          <p:nvPr/>
        </p:nvSpPr>
        <p:spPr bwMode="auto">
          <a:xfrm flipV="1">
            <a:off x="2987675" y="2708275"/>
            <a:ext cx="0" cy="503238"/>
          </a:xfrm>
          <a:prstGeom prst="line">
            <a:avLst/>
          </a:prstGeom>
          <a:noFill/>
          <a:ln w="9525">
            <a:solidFill>
              <a:schemeClr val="tx1"/>
            </a:solidFill>
            <a:round/>
            <a:headEnd/>
            <a:tailEnd type="triangle" w="med" len="med"/>
          </a:ln>
          <a:effectLst/>
        </p:spPr>
        <p:txBody>
          <a:bodyPr/>
          <a:lstStyle/>
          <a:p>
            <a:endParaRPr lang="en-US"/>
          </a:p>
        </p:txBody>
      </p:sp>
      <p:sp>
        <p:nvSpPr>
          <p:cNvPr id="6181" name="Line 37"/>
          <p:cNvSpPr>
            <a:spLocks noChangeShapeType="1"/>
          </p:cNvSpPr>
          <p:nvPr/>
        </p:nvSpPr>
        <p:spPr bwMode="auto">
          <a:xfrm flipV="1">
            <a:off x="4572000" y="2708275"/>
            <a:ext cx="0" cy="503238"/>
          </a:xfrm>
          <a:prstGeom prst="line">
            <a:avLst/>
          </a:prstGeom>
          <a:noFill/>
          <a:ln w="9525">
            <a:solidFill>
              <a:schemeClr val="tx1"/>
            </a:solidFill>
            <a:round/>
            <a:headEnd/>
            <a:tailEnd type="triangle" w="med" len="med"/>
          </a:ln>
          <a:effectLst/>
        </p:spPr>
        <p:txBody>
          <a:bodyPr/>
          <a:lstStyle/>
          <a:p>
            <a:endParaRPr lang="en-US"/>
          </a:p>
        </p:txBody>
      </p:sp>
      <p:sp>
        <p:nvSpPr>
          <p:cNvPr id="6182" name="Line 38"/>
          <p:cNvSpPr>
            <a:spLocks noChangeShapeType="1"/>
          </p:cNvSpPr>
          <p:nvPr/>
        </p:nvSpPr>
        <p:spPr bwMode="auto">
          <a:xfrm flipV="1">
            <a:off x="5940425" y="2708275"/>
            <a:ext cx="0" cy="503238"/>
          </a:xfrm>
          <a:prstGeom prst="line">
            <a:avLst/>
          </a:prstGeom>
          <a:noFill/>
          <a:ln w="9525">
            <a:solidFill>
              <a:schemeClr val="tx1"/>
            </a:solidFill>
            <a:round/>
            <a:headEnd/>
            <a:tailEnd type="triangle" w="med" len="med"/>
          </a:ln>
          <a:effectLst/>
        </p:spPr>
        <p:txBody>
          <a:bodyPr/>
          <a:lstStyle/>
          <a:p>
            <a:endParaRPr lang="en-US"/>
          </a:p>
        </p:txBody>
      </p:sp>
      <p:sp>
        <p:nvSpPr>
          <p:cNvPr id="6183" name="Line 39"/>
          <p:cNvSpPr>
            <a:spLocks noChangeShapeType="1"/>
          </p:cNvSpPr>
          <p:nvPr/>
        </p:nvSpPr>
        <p:spPr bwMode="auto">
          <a:xfrm flipV="1">
            <a:off x="7092950" y="2708275"/>
            <a:ext cx="0" cy="503238"/>
          </a:xfrm>
          <a:prstGeom prst="line">
            <a:avLst/>
          </a:prstGeom>
          <a:noFill/>
          <a:ln w="9525">
            <a:solidFill>
              <a:schemeClr val="tx1"/>
            </a:solidFill>
            <a:round/>
            <a:headEnd/>
            <a:tailEnd type="triangle" w="med" len="med"/>
          </a:ln>
          <a:effectLst/>
        </p:spPr>
        <p:txBody>
          <a:bodyPr/>
          <a:lstStyle/>
          <a:p>
            <a:endParaRPr lang="en-US"/>
          </a:p>
        </p:txBody>
      </p:sp>
      <p:graphicFrame>
        <p:nvGraphicFramePr>
          <p:cNvPr id="6184" name="Object 40"/>
          <p:cNvGraphicFramePr>
            <a:graphicFrameLocks noChangeAspect="1"/>
          </p:cNvGraphicFramePr>
          <p:nvPr/>
        </p:nvGraphicFramePr>
        <p:xfrm>
          <a:off x="2987675" y="4508500"/>
          <a:ext cx="3959225" cy="701675"/>
        </p:xfrm>
        <a:graphic>
          <a:graphicData uri="http://schemas.openxmlformats.org/presentationml/2006/ole">
            <mc:AlternateContent xmlns:mc="http://schemas.openxmlformats.org/markup-compatibility/2006">
              <mc:Choice xmlns:v="urn:schemas-microsoft-com:vml" Requires="v">
                <p:oleObj spid="_x0000_s6207" name="Equation" r:id="rId4" imgW="1218960" imgH="228600" progId="Equation.3">
                  <p:embed/>
                </p:oleObj>
              </mc:Choice>
              <mc:Fallback>
                <p:oleObj name="Equation" r:id="rId4" imgW="1218960" imgH="228600" progId="Equation.3">
                  <p:embed/>
                  <p:pic>
                    <p:nvPicPr>
                      <p:cNvPr id="0" name="Picture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675" y="4508500"/>
                        <a:ext cx="3959225" cy="701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86" name="Text Box 42"/>
          <p:cNvSpPr txBox="1">
            <a:spLocks noChangeArrowheads="1"/>
          </p:cNvSpPr>
          <p:nvPr/>
        </p:nvSpPr>
        <p:spPr bwMode="auto">
          <a:xfrm>
            <a:off x="3203575" y="5300663"/>
            <a:ext cx="2879725" cy="274637"/>
          </a:xfrm>
          <a:prstGeom prst="rect">
            <a:avLst/>
          </a:prstGeom>
          <a:noFill/>
          <a:ln w="9525">
            <a:noFill/>
            <a:miter lim="800000"/>
            <a:headEnd/>
            <a:tailEnd/>
          </a:ln>
          <a:effectLst/>
        </p:spPr>
        <p:txBody>
          <a:bodyPr>
            <a:spAutoFit/>
          </a:bodyPr>
          <a:lstStyle/>
          <a:p>
            <a:pPr>
              <a:spcBef>
                <a:spcPct val="50000"/>
              </a:spcBef>
            </a:pPr>
            <a:endParaRPr lang="lt-LT"/>
          </a:p>
        </p:txBody>
      </p:sp>
      <p:sp>
        <p:nvSpPr>
          <p:cNvPr id="6189" name="Text Box 45"/>
          <p:cNvSpPr txBox="1">
            <a:spLocks noChangeArrowheads="1"/>
          </p:cNvSpPr>
          <p:nvPr/>
        </p:nvSpPr>
        <p:spPr bwMode="auto">
          <a:xfrm>
            <a:off x="2700338" y="3141663"/>
            <a:ext cx="792162" cy="1004887"/>
          </a:xfrm>
          <a:prstGeom prst="rect">
            <a:avLst/>
          </a:prstGeom>
          <a:noFill/>
          <a:ln w="9525">
            <a:noFill/>
            <a:miter lim="800000"/>
            <a:headEnd/>
            <a:tailEnd/>
          </a:ln>
          <a:effectLst/>
        </p:spPr>
        <p:txBody>
          <a:bodyPr>
            <a:spAutoFit/>
          </a:bodyPr>
          <a:lstStyle/>
          <a:p>
            <a:pPr>
              <a:spcBef>
                <a:spcPct val="50000"/>
              </a:spcBef>
            </a:pPr>
            <a:r>
              <a:rPr lang="el-GR" sz="2400" b="1" baseline="0">
                <a:latin typeface="Arial Narrow" pitchFamily="34" charset="0"/>
              </a:rPr>
              <a:t>Γ</a:t>
            </a:r>
            <a:r>
              <a:rPr lang="en-US" sz="2400" b="1">
                <a:latin typeface="Arial Narrow" pitchFamily="34" charset="0"/>
              </a:rPr>
              <a:t>0</a:t>
            </a:r>
            <a:endParaRPr lang="en-US" sz="2400" b="1" baseline="0">
              <a:latin typeface="Arial Narrow" pitchFamily="34" charset="0"/>
            </a:endParaRPr>
          </a:p>
          <a:p>
            <a:pPr>
              <a:spcBef>
                <a:spcPct val="50000"/>
              </a:spcBef>
            </a:pPr>
            <a:endParaRPr lang="el-GR" sz="2400" b="1" baseline="0">
              <a:latin typeface="Arial Narrow" pitchFamily="34" charset="0"/>
            </a:endParaRPr>
          </a:p>
        </p:txBody>
      </p:sp>
      <p:sp>
        <p:nvSpPr>
          <p:cNvPr id="6190" name="AutoShape 46"/>
          <p:cNvSpPr>
            <a:spLocks noChangeArrowheads="1"/>
          </p:cNvSpPr>
          <p:nvPr/>
        </p:nvSpPr>
        <p:spPr bwMode="auto">
          <a:xfrm>
            <a:off x="4500563" y="3789363"/>
            <a:ext cx="215900" cy="719137"/>
          </a:xfrm>
          <a:prstGeom prst="downArrow">
            <a:avLst>
              <a:gd name="adj1" fmla="val 50000"/>
              <a:gd name="adj2" fmla="val 83272"/>
            </a:avLst>
          </a:prstGeom>
          <a:solidFill>
            <a:schemeClr val="accent1"/>
          </a:solidFill>
          <a:ln w="9525">
            <a:solidFill>
              <a:schemeClr val="tx1"/>
            </a:solidFill>
            <a:miter lim="800000"/>
            <a:headEnd/>
            <a:tailEnd/>
          </a:ln>
          <a:effectLst/>
        </p:spPr>
        <p:txBody>
          <a:bodyPr vert="eaVert" wrap="none" anchor="ctr"/>
          <a:lstStyle/>
          <a:p>
            <a:endParaRPr lang="en-US"/>
          </a:p>
        </p:txBody>
      </p:sp>
      <p:sp>
        <p:nvSpPr>
          <p:cNvPr id="6191" name="Text Box 47"/>
          <p:cNvSpPr txBox="1">
            <a:spLocks noChangeArrowheads="1"/>
          </p:cNvSpPr>
          <p:nvPr/>
        </p:nvSpPr>
        <p:spPr bwMode="auto">
          <a:xfrm>
            <a:off x="7667625" y="3429000"/>
            <a:ext cx="1368425" cy="641350"/>
          </a:xfrm>
          <a:prstGeom prst="rect">
            <a:avLst/>
          </a:prstGeom>
          <a:noFill/>
          <a:ln w="9525">
            <a:noFill/>
            <a:miter lim="800000"/>
            <a:headEnd/>
            <a:tailEnd/>
          </a:ln>
          <a:effectLst/>
        </p:spPr>
        <p:txBody>
          <a:bodyPr>
            <a:spAutoFit/>
          </a:bodyPr>
          <a:lstStyle/>
          <a:p>
            <a:pPr>
              <a:spcBef>
                <a:spcPct val="50000"/>
              </a:spcBef>
            </a:pPr>
            <a:r>
              <a:rPr lang="lt-LT" baseline="0"/>
              <a:t>Baltas triukšmas</a:t>
            </a:r>
            <a:endParaRPr lang="en-US" baseline="0"/>
          </a:p>
        </p:txBody>
      </p:sp>
      <p:sp>
        <p:nvSpPr>
          <p:cNvPr id="6193" name="AutoShape 49"/>
          <p:cNvSpPr>
            <a:spLocks noChangeArrowheads="1"/>
          </p:cNvSpPr>
          <p:nvPr/>
        </p:nvSpPr>
        <p:spPr bwMode="auto">
          <a:xfrm rot="5400000" flipH="1" flipV="1">
            <a:off x="7200900" y="2239963"/>
            <a:ext cx="1439863" cy="649287"/>
          </a:xfrm>
          <a:custGeom>
            <a:avLst/>
            <a:gdLst>
              <a:gd name="G0" fmla="+- 9845 0 0"/>
              <a:gd name="G1" fmla="+- 18514 0 0"/>
              <a:gd name="G2" fmla="+- 7200 0 0"/>
              <a:gd name="G3" fmla="*/ 9845 1 2"/>
              <a:gd name="G4" fmla="+- G3 10800 0"/>
              <a:gd name="G5" fmla="+- 21600 9845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723 w 21600"/>
              <a:gd name="T1" fmla="*/ 0 h 21600"/>
              <a:gd name="T2" fmla="*/ 9845 w 21600"/>
              <a:gd name="T3" fmla="*/ 7200 h 21600"/>
              <a:gd name="T4" fmla="*/ 0 w 21600"/>
              <a:gd name="T5" fmla="*/ 18344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723" y="0"/>
                </a:moveTo>
                <a:lnTo>
                  <a:pt x="9845" y="7200"/>
                </a:lnTo>
                <a:lnTo>
                  <a:pt x="12931" y="7200"/>
                </a:lnTo>
                <a:lnTo>
                  <a:pt x="12931" y="15086"/>
                </a:lnTo>
                <a:lnTo>
                  <a:pt x="0" y="15086"/>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6194" name="AutoShape 50"/>
          <p:cNvSpPr>
            <a:spLocks noChangeArrowheads="1"/>
          </p:cNvSpPr>
          <p:nvPr/>
        </p:nvSpPr>
        <p:spPr bwMode="auto">
          <a:xfrm rot="16200000" flipH="1">
            <a:off x="7344569" y="4401344"/>
            <a:ext cx="1152525" cy="649287"/>
          </a:xfrm>
          <a:custGeom>
            <a:avLst/>
            <a:gdLst>
              <a:gd name="G0" fmla="+- 9845 0 0"/>
              <a:gd name="G1" fmla="+- 18514 0 0"/>
              <a:gd name="G2" fmla="+- 7200 0 0"/>
              <a:gd name="G3" fmla="*/ 9845 1 2"/>
              <a:gd name="G4" fmla="+- G3 10800 0"/>
              <a:gd name="G5" fmla="+- 21600 9845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723 w 21600"/>
              <a:gd name="T1" fmla="*/ 0 h 21600"/>
              <a:gd name="T2" fmla="*/ 9845 w 21600"/>
              <a:gd name="T3" fmla="*/ 7200 h 21600"/>
              <a:gd name="T4" fmla="*/ 0 w 21600"/>
              <a:gd name="T5" fmla="*/ 18344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723" y="0"/>
                </a:moveTo>
                <a:lnTo>
                  <a:pt x="9845" y="7200"/>
                </a:lnTo>
                <a:lnTo>
                  <a:pt x="12931" y="7200"/>
                </a:lnTo>
                <a:lnTo>
                  <a:pt x="12931" y="15086"/>
                </a:lnTo>
                <a:lnTo>
                  <a:pt x="0" y="15086"/>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6195" name="Freeform 51"/>
          <p:cNvSpPr>
            <a:spLocks/>
          </p:cNvSpPr>
          <p:nvPr/>
        </p:nvSpPr>
        <p:spPr bwMode="auto">
          <a:xfrm>
            <a:off x="6519693" y="1376363"/>
            <a:ext cx="1136650" cy="2130425"/>
          </a:xfrm>
          <a:custGeom>
            <a:avLst/>
            <a:gdLst/>
            <a:ahLst/>
            <a:cxnLst>
              <a:cxn ang="0">
                <a:pos x="651" y="68"/>
              </a:cxn>
              <a:cxn ang="0">
                <a:pos x="387" y="0"/>
              </a:cxn>
              <a:cxn ang="0">
                <a:pos x="339" y="7"/>
              </a:cxn>
              <a:cxn ang="0">
                <a:pos x="265" y="95"/>
              </a:cxn>
              <a:cxn ang="0">
                <a:pos x="244" y="156"/>
              </a:cxn>
              <a:cxn ang="0">
                <a:pos x="217" y="360"/>
              </a:cxn>
              <a:cxn ang="0">
                <a:pos x="211" y="461"/>
              </a:cxn>
              <a:cxn ang="0">
                <a:pos x="197" y="482"/>
              </a:cxn>
              <a:cxn ang="0">
                <a:pos x="170" y="536"/>
              </a:cxn>
              <a:cxn ang="0">
                <a:pos x="102" y="651"/>
              </a:cxn>
              <a:cxn ang="0">
                <a:pos x="61" y="861"/>
              </a:cxn>
              <a:cxn ang="0">
                <a:pos x="48" y="997"/>
              </a:cxn>
              <a:cxn ang="0">
                <a:pos x="0" y="1179"/>
              </a:cxn>
              <a:cxn ang="0">
                <a:pos x="61" y="1315"/>
              </a:cxn>
              <a:cxn ang="0">
                <a:pos x="116" y="1342"/>
              </a:cxn>
              <a:cxn ang="0">
                <a:pos x="251" y="1308"/>
              </a:cxn>
              <a:cxn ang="0">
                <a:pos x="421" y="1281"/>
              </a:cxn>
              <a:cxn ang="0">
                <a:pos x="482" y="1227"/>
              </a:cxn>
              <a:cxn ang="0">
                <a:pos x="529" y="1179"/>
              </a:cxn>
              <a:cxn ang="0">
                <a:pos x="651" y="1003"/>
              </a:cxn>
              <a:cxn ang="0">
                <a:pos x="685" y="631"/>
              </a:cxn>
              <a:cxn ang="0">
                <a:pos x="678" y="448"/>
              </a:cxn>
              <a:cxn ang="0">
                <a:pos x="637" y="353"/>
              </a:cxn>
              <a:cxn ang="0">
                <a:pos x="685" y="197"/>
              </a:cxn>
              <a:cxn ang="0">
                <a:pos x="698" y="156"/>
              </a:cxn>
              <a:cxn ang="0">
                <a:pos x="651" y="68"/>
              </a:cxn>
            </a:cxnLst>
            <a:rect l="0" t="0" r="r" b="b"/>
            <a:pathLst>
              <a:path w="716" h="1342">
                <a:moveTo>
                  <a:pt x="651" y="68"/>
                </a:moveTo>
                <a:cubicBezTo>
                  <a:pt x="552" y="3"/>
                  <a:pt x="513" y="8"/>
                  <a:pt x="387" y="0"/>
                </a:cubicBezTo>
                <a:cubicBezTo>
                  <a:pt x="371" y="2"/>
                  <a:pt x="354" y="2"/>
                  <a:pt x="339" y="7"/>
                </a:cubicBezTo>
                <a:cubicBezTo>
                  <a:pt x="303" y="18"/>
                  <a:pt x="285" y="68"/>
                  <a:pt x="265" y="95"/>
                </a:cubicBezTo>
                <a:cubicBezTo>
                  <a:pt x="260" y="116"/>
                  <a:pt x="247" y="135"/>
                  <a:pt x="244" y="156"/>
                </a:cubicBezTo>
                <a:cubicBezTo>
                  <a:pt x="234" y="227"/>
                  <a:pt x="234" y="291"/>
                  <a:pt x="217" y="360"/>
                </a:cubicBezTo>
                <a:cubicBezTo>
                  <a:pt x="215" y="394"/>
                  <a:pt x="216" y="428"/>
                  <a:pt x="211" y="461"/>
                </a:cubicBezTo>
                <a:cubicBezTo>
                  <a:pt x="210" y="469"/>
                  <a:pt x="201" y="475"/>
                  <a:pt x="197" y="482"/>
                </a:cubicBezTo>
                <a:cubicBezTo>
                  <a:pt x="187" y="500"/>
                  <a:pt x="179" y="518"/>
                  <a:pt x="170" y="536"/>
                </a:cubicBezTo>
                <a:cubicBezTo>
                  <a:pt x="150" y="576"/>
                  <a:pt x="129" y="614"/>
                  <a:pt x="102" y="651"/>
                </a:cubicBezTo>
                <a:cubicBezTo>
                  <a:pt x="94" y="722"/>
                  <a:pt x="79" y="792"/>
                  <a:pt x="61" y="861"/>
                </a:cubicBezTo>
                <a:cubicBezTo>
                  <a:pt x="56" y="906"/>
                  <a:pt x="54" y="952"/>
                  <a:pt x="48" y="997"/>
                </a:cubicBezTo>
                <a:cubicBezTo>
                  <a:pt x="40" y="1058"/>
                  <a:pt x="13" y="1119"/>
                  <a:pt x="0" y="1179"/>
                </a:cubicBezTo>
                <a:cubicBezTo>
                  <a:pt x="8" y="1233"/>
                  <a:pt x="11" y="1282"/>
                  <a:pt x="61" y="1315"/>
                </a:cubicBezTo>
                <a:cubicBezTo>
                  <a:pt x="78" y="1326"/>
                  <a:pt x="99" y="1331"/>
                  <a:pt x="116" y="1342"/>
                </a:cubicBezTo>
                <a:cubicBezTo>
                  <a:pt x="203" y="1332"/>
                  <a:pt x="158" y="1342"/>
                  <a:pt x="251" y="1308"/>
                </a:cubicBezTo>
                <a:cubicBezTo>
                  <a:pt x="297" y="1291"/>
                  <a:pt x="375" y="1285"/>
                  <a:pt x="421" y="1281"/>
                </a:cubicBezTo>
                <a:cubicBezTo>
                  <a:pt x="439" y="1253"/>
                  <a:pt x="452" y="1241"/>
                  <a:pt x="482" y="1227"/>
                </a:cubicBezTo>
                <a:cubicBezTo>
                  <a:pt x="511" y="1182"/>
                  <a:pt x="474" y="1235"/>
                  <a:pt x="529" y="1179"/>
                </a:cubicBezTo>
                <a:cubicBezTo>
                  <a:pt x="578" y="1129"/>
                  <a:pt x="624" y="1068"/>
                  <a:pt x="651" y="1003"/>
                </a:cubicBezTo>
                <a:cubicBezTo>
                  <a:pt x="662" y="881"/>
                  <a:pt x="611" y="736"/>
                  <a:pt x="685" y="631"/>
                </a:cubicBezTo>
                <a:cubicBezTo>
                  <a:pt x="705" y="572"/>
                  <a:pt x="716" y="503"/>
                  <a:pt x="678" y="448"/>
                </a:cubicBezTo>
                <a:cubicBezTo>
                  <a:pt x="671" y="413"/>
                  <a:pt x="657" y="382"/>
                  <a:pt x="637" y="353"/>
                </a:cubicBezTo>
                <a:cubicBezTo>
                  <a:pt x="624" y="296"/>
                  <a:pt x="634" y="230"/>
                  <a:pt x="685" y="197"/>
                </a:cubicBezTo>
                <a:cubicBezTo>
                  <a:pt x="686" y="193"/>
                  <a:pt x="698" y="160"/>
                  <a:pt x="698" y="156"/>
                </a:cubicBezTo>
                <a:cubicBezTo>
                  <a:pt x="694" y="118"/>
                  <a:pt x="667" y="100"/>
                  <a:pt x="651" y="68"/>
                </a:cubicBezTo>
                <a:close/>
              </a:path>
            </a:pathLst>
          </a:custGeom>
          <a:noFill/>
          <a:ln w="9525">
            <a:solidFill>
              <a:schemeClr val="tx1"/>
            </a:solidFill>
            <a:round/>
            <a:headEnd/>
            <a:tailEnd/>
          </a:ln>
          <a:effectLst/>
        </p:spPr>
        <p:txBody>
          <a:bodyPr/>
          <a:lstStyle/>
          <a:p>
            <a:endParaRPr lang="en-US"/>
          </a:p>
        </p:txBody>
      </p:sp>
      <p:sp>
        <p:nvSpPr>
          <p:cNvPr id="6196" name="Freeform 52"/>
          <p:cNvSpPr>
            <a:spLocks/>
          </p:cNvSpPr>
          <p:nvPr/>
        </p:nvSpPr>
        <p:spPr bwMode="auto">
          <a:xfrm>
            <a:off x="6443663" y="4508500"/>
            <a:ext cx="763587" cy="874713"/>
          </a:xfrm>
          <a:custGeom>
            <a:avLst/>
            <a:gdLst/>
            <a:ahLst/>
            <a:cxnLst>
              <a:cxn ang="0">
                <a:pos x="196" y="24"/>
              </a:cxn>
              <a:cxn ang="0">
                <a:pos x="61" y="78"/>
              </a:cxn>
              <a:cxn ang="0">
                <a:pos x="27" y="146"/>
              </a:cxn>
              <a:cxn ang="0">
                <a:pos x="0" y="248"/>
              </a:cxn>
              <a:cxn ang="0">
                <a:pos x="41" y="417"/>
              </a:cxn>
              <a:cxn ang="0">
                <a:pos x="298" y="532"/>
              </a:cxn>
              <a:cxn ang="0">
                <a:pos x="434" y="410"/>
              </a:cxn>
              <a:cxn ang="0">
                <a:pos x="461" y="349"/>
              </a:cxn>
              <a:cxn ang="0">
                <a:pos x="440" y="132"/>
              </a:cxn>
              <a:cxn ang="0">
                <a:pos x="366" y="31"/>
              </a:cxn>
              <a:cxn ang="0">
                <a:pos x="251" y="24"/>
              </a:cxn>
              <a:cxn ang="0">
                <a:pos x="196" y="24"/>
              </a:cxn>
            </a:cxnLst>
            <a:rect l="0" t="0" r="r" b="b"/>
            <a:pathLst>
              <a:path w="481" h="551">
                <a:moveTo>
                  <a:pt x="196" y="24"/>
                </a:moveTo>
                <a:cubicBezTo>
                  <a:pt x="52" y="55"/>
                  <a:pt x="143" y="25"/>
                  <a:pt x="61" y="78"/>
                </a:cubicBezTo>
                <a:cubicBezTo>
                  <a:pt x="46" y="100"/>
                  <a:pt x="39" y="122"/>
                  <a:pt x="27" y="146"/>
                </a:cubicBezTo>
                <a:cubicBezTo>
                  <a:pt x="20" y="181"/>
                  <a:pt x="7" y="213"/>
                  <a:pt x="0" y="248"/>
                </a:cubicBezTo>
                <a:cubicBezTo>
                  <a:pt x="5" y="310"/>
                  <a:pt x="5" y="365"/>
                  <a:pt x="41" y="417"/>
                </a:cubicBezTo>
                <a:cubicBezTo>
                  <a:pt x="81" y="551"/>
                  <a:pt x="161" y="527"/>
                  <a:pt x="298" y="532"/>
                </a:cubicBezTo>
                <a:cubicBezTo>
                  <a:pt x="357" y="511"/>
                  <a:pt x="400" y="460"/>
                  <a:pt x="434" y="410"/>
                </a:cubicBezTo>
                <a:cubicBezTo>
                  <a:pt x="441" y="386"/>
                  <a:pt x="447" y="370"/>
                  <a:pt x="461" y="349"/>
                </a:cubicBezTo>
                <a:cubicBezTo>
                  <a:pt x="477" y="278"/>
                  <a:pt x="481" y="194"/>
                  <a:pt x="440" y="132"/>
                </a:cubicBezTo>
                <a:cubicBezTo>
                  <a:pt x="432" y="105"/>
                  <a:pt x="395" y="35"/>
                  <a:pt x="366" y="31"/>
                </a:cubicBezTo>
                <a:cubicBezTo>
                  <a:pt x="328" y="25"/>
                  <a:pt x="289" y="26"/>
                  <a:pt x="251" y="24"/>
                </a:cubicBezTo>
                <a:cubicBezTo>
                  <a:pt x="204" y="8"/>
                  <a:pt x="220" y="0"/>
                  <a:pt x="196" y="24"/>
                </a:cubicBezTo>
                <a:close/>
              </a:path>
            </a:pathLst>
          </a:custGeom>
          <a:noFill/>
          <a:ln w="9525">
            <a:solidFill>
              <a:schemeClr val="tx1"/>
            </a:solidFill>
            <a:round/>
            <a:headEnd/>
            <a:tailEnd/>
          </a:ln>
          <a:effectLst/>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6"/>
          <p:cNvSpPr>
            <a:spLocks noGrp="1"/>
          </p:cNvSpPr>
          <p:nvPr>
            <p:ph type="dt" sz="half" idx="10"/>
          </p:nvPr>
        </p:nvSpPr>
        <p:spPr/>
        <p:txBody>
          <a:bodyPr/>
          <a:lstStyle/>
          <a:p>
            <a:r>
              <a:rPr lang="en-US"/>
              <a:t>VU EF V.Karpuškienė</a:t>
            </a:r>
          </a:p>
        </p:txBody>
      </p:sp>
      <p:sp>
        <p:nvSpPr>
          <p:cNvPr id="11266" name="Rectangle 2"/>
          <p:cNvSpPr>
            <a:spLocks noGrp="1" noChangeArrowheads="1"/>
          </p:cNvSpPr>
          <p:nvPr>
            <p:ph type="title" sz="quarter"/>
          </p:nvPr>
        </p:nvSpPr>
        <p:spPr/>
        <p:txBody>
          <a:bodyPr/>
          <a:lstStyle/>
          <a:p>
            <a:r>
              <a:rPr lang="lt-LT" sz="4000" dirty="0"/>
              <a:t>1.Bendra </a:t>
            </a:r>
            <a:r>
              <a:rPr lang="lt-LT" sz="4000" dirty="0" err="1"/>
              <a:t>VAR</a:t>
            </a:r>
            <a:r>
              <a:rPr lang="lt-LT" sz="4000" dirty="0"/>
              <a:t> modelio išraiška</a:t>
            </a:r>
            <a:r>
              <a:rPr lang="en-US" sz="4000" dirty="0"/>
              <a:t/>
            </a:r>
            <a:br>
              <a:rPr lang="en-US" sz="4000" dirty="0"/>
            </a:br>
            <a:endParaRPr lang="en-US" sz="4000" dirty="0"/>
          </a:p>
        </p:txBody>
      </p:sp>
      <p:graphicFrame>
        <p:nvGraphicFramePr>
          <p:cNvPr id="11270" name="Object 6"/>
          <p:cNvGraphicFramePr>
            <a:graphicFrameLocks noGrp="1" noChangeAspect="1"/>
          </p:cNvGraphicFramePr>
          <p:nvPr>
            <p:ph sz="quarter" idx="1"/>
          </p:nvPr>
        </p:nvGraphicFramePr>
        <p:xfrm>
          <a:off x="2700338" y="1052513"/>
          <a:ext cx="4248150" cy="795337"/>
        </p:xfrm>
        <a:graphic>
          <a:graphicData uri="http://schemas.openxmlformats.org/presentationml/2006/ole">
            <mc:AlternateContent xmlns:mc="http://schemas.openxmlformats.org/markup-compatibility/2006">
              <mc:Choice xmlns:v="urn:schemas-microsoft-com:vml" Requires="v">
                <p:oleObj spid="_x0000_s11416" name="Equation" r:id="rId4" imgW="1218960" imgH="228600" progId="Equation.3">
                  <p:embed/>
                </p:oleObj>
              </mc:Choice>
              <mc:Fallback>
                <p:oleObj name="Equation" r:id="rId4" imgW="1218960" imgH="22860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0338" y="1052513"/>
                        <a:ext cx="4248150" cy="795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4"/>
          <p:cNvGraphicFramePr>
            <a:graphicFrameLocks noGrp="1" noChangeAspect="1"/>
          </p:cNvGraphicFramePr>
          <p:nvPr>
            <p:ph sz="quarter" idx="2"/>
          </p:nvPr>
        </p:nvGraphicFramePr>
        <p:xfrm>
          <a:off x="1763713" y="3033713"/>
          <a:ext cx="5472112" cy="692150"/>
        </p:xfrm>
        <a:graphic>
          <a:graphicData uri="http://schemas.openxmlformats.org/presentationml/2006/ole">
            <mc:AlternateContent xmlns:mc="http://schemas.openxmlformats.org/markup-compatibility/2006">
              <mc:Choice xmlns:v="urn:schemas-microsoft-com:vml" Requires="v">
                <p:oleObj spid="_x0000_s11417" name="Equation" r:id="rId6" imgW="1803240" imgH="228600" progId="Equation.3">
                  <p:embed/>
                </p:oleObj>
              </mc:Choice>
              <mc:Fallback>
                <p:oleObj name="Equation" r:id="rId6" imgW="1803240" imgH="2286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3713" y="3033713"/>
                        <a:ext cx="5472112"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6" name="Object 12"/>
          <p:cNvGraphicFramePr>
            <a:graphicFrameLocks noGrp="1" noChangeAspect="1"/>
          </p:cNvGraphicFramePr>
          <p:nvPr>
            <p:ph sz="quarter" idx="3"/>
            <p:extLst>
              <p:ext uri="{D42A27DB-BD31-4B8C-83A1-F6EECF244321}">
                <p14:modId xmlns:p14="http://schemas.microsoft.com/office/powerpoint/2010/main" val="1798357544"/>
              </p:ext>
            </p:extLst>
          </p:nvPr>
        </p:nvGraphicFramePr>
        <p:xfrm>
          <a:off x="809625" y="5297488"/>
          <a:ext cx="1330325" cy="725487"/>
        </p:xfrm>
        <a:graphic>
          <a:graphicData uri="http://schemas.openxmlformats.org/presentationml/2006/ole">
            <mc:AlternateContent xmlns:mc="http://schemas.openxmlformats.org/markup-compatibility/2006">
              <mc:Choice xmlns:v="urn:schemas-microsoft-com:vml" Requires="v">
                <p:oleObj spid="_x0000_s11418" name="Lygtis" r:id="rId8" imgW="419040" imgH="228600" progId="Equation.3">
                  <p:embed/>
                </p:oleObj>
              </mc:Choice>
              <mc:Fallback>
                <p:oleObj name="Lygtis" r:id="rId8" imgW="419040" imgH="228600" progId="Equation.3">
                  <p:embed/>
                  <p:pic>
                    <p:nvPicPr>
                      <p:cNvPr id="0" name="Picture 12"/>
                      <p:cNvPicPr>
                        <a:picLocks noChangeAspect="1" noChangeArrowheads="1"/>
                      </p:cNvPicPr>
                      <p:nvPr/>
                    </p:nvPicPr>
                    <p:blipFill>
                      <a:blip r:embed="rId9"/>
                      <a:srcRect/>
                      <a:stretch>
                        <a:fillRect/>
                      </a:stretch>
                    </p:blipFill>
                    <p:spPr bwMode="auto">
                      <a:xfrm>
                        <a:off x="809625" y="5297488"/>
                        <a:ext cx="1330325" cy="725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9" name="Object 5"/>
          <p:cNvGraphicFramePr>
            <a:graphicFrameLocks noChangeAspect="1"/>
          </p:cNvGraphicFramePr>
          <p:nvPr/>
        </p:nvGraphicFramePr>
        <p:xfrm>
          <a:off x="1908175" y="3933825"/>
          <a:ext cx="5429250" cy="650875"/>
        </p:xfrm>
        <a:graphic>
          <a:graphicData uri="http://schemas.openxmlformats.org/presentationml/2006/ole">
            <mc:AlternateContent xmlns:mc="http://schemas.openxmlformats.org/markup-compatibility/2006">
              <mc:Choice xmlns:v="urn:schemas-microsoft-com:vml" Requires="v">
                <p:oleObj spid="_x0000_s11419" name="Equation" r:id="rId10" imgW="1904760" imgH="228600" progId="Equation.3">
                  <p:embed/>
                </p:oleObj>
              </mc:Choice>
              <mc:Fallback>
                <p:oleObj name="Equation" r:id="rId10" imgW="1904760" imgH="2286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08175" y="3933825"/>
                        <a:ext cx="5429250"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4" name="AutoShape 10"/>
          <p:cNvSpPr>
            <a:spLocks noChangeArrowheads="1"/>
          </p:cNvSpPr>
          <p:nvPr/>
        </p:nvSpPr>
        <p:spPr bwMode="auto">
          <a:xfrm>
            <a:off x="4140200" y="2205038"/>
            <a:ext cx="215900" cy="576262"/>
          </a:xfrm>
          <a:prstGeom prst="downArrow">
            <a:avLst>
              <a:gd name="adj1" fmla="val 50000"/>
              <a:gd name="adj2" fmla="val 66728"/>
            </a:avLst>
          </a:prstGeom>
          <a:solidFill>
            <a:schemeClr val="accent1"/>
          </a:solidFill>
          <a:ln w="9525">
            <a:solidFill>
              <a:schemeClr val="tx1"/>
            </a:solidFill>
            <a:miter lim="800000"/>
            <a:headEnd/>
            <a:tailEnd/>
          </a:ln>
          <a:effectLst/>
        </p:spPr>
        <p:txBody>
          <a:bodyPr vert="eaVert" wrap="none" anchor="ctr"/>
          <a:lstStyle/>
          <a:p>
            <a:endParaRPr lang="en-US"/>
          </a:p>
        </p:txBody>
      </p:sp>
      <p:sp>
        <p:nvSpPr>
          <p:cNvPr id="11275" name="Text Box 11"/>
          <p:cNvSpPr txBox="1">
            <a:spLocks noChangeArrowheads="1"/>
          </p:cNvSpPr>
          <p:nvPr/>
        </p:nvSpPr>
        <p:spPr bwMode="auto">
          <a:xfrm>
            <a:off x="611188" y="4292600"/>
            <a:ext cx="1657350" cy="457200"/>
          </a:xfrm>
          <a:prstGeom prst="rect">
            <a:avLst/>
          </a:prstGeom>
          <a:noFill/>
          <a:ln w="9525">
            <a:noFill/>
            <a:miter lim="800000"/>
            <a:headEnd/>
            <a:tailEnd/>
          </a:ln>
          <a:effectLst/>
        </p:spPr>
        <p:txBody>
          <a:bodyPr>
            <a:spAutoFit/>
          </a:bodyPr>
          <a:lstStyle/>
          <a:p>
            <a:pPr>
              <a:spcBef>
                <a:spcPct val="50000"/>
              </a:spcBef>
            </a:pPr>
            <a:r>
              <a:rPr lang="lt-LT" sz="2400" baseline="0"/>
              <a:t>Kur</a:t>
            </a:r>
            <a:endParaRPr lang="en-US" sz="2400" baseline="0"/>
          </a:p>
        </p:txBody>
      </p:sp>
      <p:sp>
        <p:nvSpPr>
          <p:cNvPr id="11280" name="Text Box 16"/>
          <p:cNvSpPr txBox="1">
            <a:spLocks noChangeArrowheads="1"/>
          </p:cNvSpPr>
          <p:nvPr/>
        </p:nvSpPr>
        <p:spPr bwMode="auto">
          <a:xfrm>
            <a:off x="3924300" y="5013325"/>
            <a:ext cx="4319588" cy="274638"/>
          </a:xfrm>
          <a:prstGeom prst="rect">
            <a:avLst/>
          </a:prstGeom>
          <a:noFill/>
          <a:ln w="9525">
            <a:noFill/>
            <a:miter lim="800000"/>
            <a:headEnd/>
            <a:tailEnd/>
          </a:ln>
          <a:effectLst/>
        </p:spPr>
        <p:txBody>
          <a:bodyPr>
            <a:spAutoFit/>
          </a:bodyPr>
          <a:lstStyle/>
          <a:p>
            <a:pPr>
              <a:spcBef>
                <a:spcPct val="50000"/>
              </a:spcBef>
            </a:pPr>
            <a:endParaRPr lang="lt-LT"/>
          </a:p>
        </p:txBody>
      </p:sp>
      <p:graphicFrame>
        <p:nvGraphicFramePr>
          <p:cNvPr id="11281" name="Object 17"/>
          <p:cNvGraphicFramePr>
            <a:graphicFrameLocks noGrp="1" noChangeAspect="1"/>
          </p:cNvGraphicFramePr>
          <p:nvPr>
            <p:ph sz="quarter" idx="4"/>
            <p:extLst>
              <p:ext uri="{D42A27DB-BD31-4B8C-83A1-F6EECF244321}">
                <p14:modId xmlns:p14="http://schemas.microsoft.com/office/powerpoint/2010/main" val="3992997945"/>
              </p:ext>
            </p:extLst>
          </p:nvPr>
        </p:nvGraphicFramePr>
        <p:xfrm>
          <a:off x="3924300" y="5121083"/>
          <a:ext cx="1163638" cy="566737"/>
        </p:xfrm>
        <a:graphic>
          <a:graphicData uri="http://schemas.openxmlformats.org/presentationml/2006/ole">
            <mc:AlternateContent xmlns:mc="http://schemas.openxmlformats.org/markup-compatibility/2006">
              <mc:Choice xmlns:v="urn:schemas-microsoft-com:vml" Requires="v">
                <p:oleObj spid="_x0000_s11420" name="Lygtis" r:id="rId12" imgW="495000" imgH="241200" progId="Equation.3">
                  <p:embed/>
                </p:oleObj>
              </mc:Choice>
              <mc:Fallback>
                <p:oleObj name="Lygtis" r:id="rId12" imgW="495000" imgH="241200" progId="Equation.3">
                  <p:embed/>
                  <p:pic>
                    <p:nvPicPr>
                      <p:cNvPr id="0" name="Picture 17"/>
                      <p:cNvPicPr>
                        <a:picLocks noChangeAspect="1" noChangeArrowheads="1"/>
                      </p:cNvPicPr>
                      <p:nvPr/>
                    </p:nvPicPr>
                    <p:blipFill>
                      <a:blip r:embed="rId13"/>
                      <a:srcRect/>
                      <a:stretch>
                        <a:fillRect/>
                      </a:stretch>
                    </p:blipFill>
                    <p:spPr bwMode="auto">
                      <a:xfrm>
                        <a:off x="3924300" y="5121083"/>
                        <a:ext cx="1163638" cy="56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83" name="Object 19"/>
          <p:cNvGraphicFramePr>
            <a:graphicFrameLocks noChangeAspect="1"/>
          </p:cNvGraphicFramePr>
          <p:nvPr>
            <p:extLst>
              <p:ext uri="{D42A27DB-BD31-4B8C-83A1-F6EECF244321}">
                <p14:modId xmlns:p14="http://schemas.microsoft.com/office/powerpoint/2010/main" val="3399627701"/>
              </p:ext>
            </p:extLst>
          </p:nvPr>
        </p:nvGraphicFramePr>
        <p:xfrm>
          <a:off x="3924300" y="5721883"/>
          <a:ext cx="1160462" cy="522288"/>
        </p:xfrm>
        <a:graphic>
          <a:graphicData uri="http://schemas.openxmlformats.org/presentationml/2006/ole">
            <mc:AlternateContent xmlns:mc="http://schemas.openxmlformats.org/markup-compatibility/2006">
              <mc:Choice xmlns:v="urn:schemas-microsoft-com:vml" Requires="v">
                <p:oleObj spid="_x0000_s11421" name="Lygtis" r:id="rId14" imgW="507960" imgH="228600" progId="Equation.3">
                  <p:embed/>
                </p:oleObj>
              </mc:Choice>
              <mc:Fallback>
                <p:oleObj name="Lygtis" r:id="rId14" imgW="507960" imgH="228600" progId="Equation.3">
                  <p:embed/>
                  <p:pic>
                    <p:nvPicPr>
                      <p:cNvPr id="0" name="Picture 19"/>
                      <p:cNvPicPr>
                        <a:picLocks noChangeAspect="1" noChangeArrowheads="1"/>
                      </p:cNvPicPr>
                      <p:nvPr/>
                    </p:nvPicPr>
                    <p:blipFill>
                      <a:blip r:embed="rId15"/>
                      <a:srcRect/>
                      <a:stretch>
                        <a:fillRect/>
                      </a:stretch>
                    </p:blipFill>
                    <p:spPr bwMode="auto">
                      <a:xfrm>
                        <a:off x="3924300" y="5721883"/>
                        <a:ext cx="1160462" cy="522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84" name="AutoShape 20"/>
          <p:cNvSpPr>
            <a:spLocks noChangeArrowheads="1"/>
          </p:cNvSpPr>
          <p:nvPr/>
        </p:nvSpPr>
        <p:spPr bwMode="auto">
          <a:xfrm>
            <a:off x="2627313" y="5661025"/>
            <a:ext cx="936625" cy="215900"/>
          </a:xfrm>
          <a:prstGeom prst="rightArrow">
            <a:avLst>
              <a:gd name="adj1" fmla="val 50000"/>
              <a:gd name="adj2" fmla="val 108456"/>
            </a:avLst>
          </a:prstGeom>
          <a:solidFill>
            <a:schemeClr val="accent1"/>
          </a:solidFill>
          <a:ln w="9525">
            <a:solidFill>
              <a:schemeClr val="tx1"/>
            </a:solidFill>
            <a:miter lim="800000"/>
            <a:headEnd/>
            <a:tailEnd/>
          </a:ln>
          <a:effectLst/>
        </p:spPr>
        <p:txBody>
          <a:bodyPr wrap="none" anchor="ctr"/>
          <a:lstStyle/>
          <a:p>
            <a:endParaRPr lang="en-US"/>
          </a:p>
        </p:txBody>
      </p:sp>
      <p:sp>
        <p:nvSpPr>
          <p:cNvPr id="2" name="Kairysis laužtinis skliaustas 1"/>
          <p:cNvSpPr/>
          <p:nvPr/>
        </p:nvSpPr>
        <p:spPr bwMode="auto">
          <a:xfrm>
            <a:off x="3779912" y="5229200"/>
            <a:ext cx="45719" cy="1080120"/>
          </a:xfrm>
          <a:prstGeom prst="lef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lt-LT" sz="1800" b="0" i="0" u="none" strike="noStrike" cap="none" normalizeH="0" baseline="-25000" smtClean="0">
              <a:ln>
                <a:noFill/>
              </a:ln>
              <a:solidFill>
                <a:schemeClr val="tx1"/>
              </a:solidFill>
              <a:effectLst/>
              <a:latin typeface="Arial" charset="0"/>
            </a:endParaRPr>
          </a:p>
        </p:txBody>
      </p:sp>
      <p:sp>
        <p:nvSpPr>
          <p:cNvPr id="3" name="Dešinysis laužtinis skliaustas 2"/>
          <p:cNvSpPr/>
          <p:nvPr/>
        </p:nvSpPr>
        <p:spPr bwMode="auto">
          <a:xfrm>
            <a:off x="5148064" y="5184719"/>
            <a:ext cx="48889" cy="1158676"/>
          </a:xfrm>
          <a:prstGeom prst="righ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lt-LT" sz="1800" b="0" i="0" u="none" strike="noStrike" cap="none" normalizeH="0" baseline="-25000" smtClean="0">
              <a:ln>
                <a:noFill/>
              </a:ln>
              <a:solidFill>
                <a:schemeClr val="tx1"/>
              </a:solidFill>
              <a:effectLst/>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6"/>
          <p:cNvSpPr>
            <a:spLocks noGrp="1"/>
          </p:cNvSpPr>
          <p:nvPr>
            <p:ph type="dt" sz="half" idx="10"/>
          </p:nvPr>
        </p:nvSpPr>
        <p:spPr/>
        <p:txBody>
          <a:bodyPr/>
          <a:lstStyle/>
          <a:p>
            <a:r>
              <a:rPr lang="en-US"/>
              <a:t>VU EF V.Karpuškienė</a:t>
            </a:r>
          </a:p>
        </p:txBody>
      </p:sp>
      <p:sp>
        <p:nvSpPr>
          <p:cNvPr id="11266" name="Rectangle 2"/>
          <p:cNvSpPr>
            <a:spLocks noGrp="1" noChangeArrowheads="1"/>
          </p:cNvSpPr>
          <p:nvPr>
            <p:ph type="title" sz="quarter"/>
          </p:nvPr>
        </p:nvSpPr>
        <p:spPr/>
        <p:txBody>
          <a:bodyPr/>
          <a:lstStyle/>
          <a:p>
            <a:r>
              <a:rPr lang="lt-LT" sz="4000" dirty="0"/>
              <a:t>1.Bendra </a:t>
            </a:r>
            <a:r>
              <a:rPr lang="lt-LT" sz="4000" dirty="0" err="1" smtClean="0"/>
              <a:t>SVAR</a:t>
            </a:r>
            <a:r>
              <a:rPr lang="lt-LT" sz="4000" dirty="0" smtClean="0"/>
              <a:t> </a:t>
            </a:r>
            <a:r>
              <a:rPr lang="lt-LT" sz="4000" dirty="0"/>
              <a:t>modelio išraiška</a:t>
            </a:r>
            <a:r>
              <a:rPr lang="en-US" sz="4000" dirty="0"/>
              <a:t/>
            </a:r>
            <a:br>
              <a:rPr lang="en-US" sz="4000" dirty="0"/>
            </a:br>
            <a:endParaRPr lang="en-US" sz="4000" dirty="0"/>
          </a:p>
        </p:txBody>
      </p:sp>
      <p:graphicFrame>
        <p:nvGraphicFramePr>
          <p:cNvPr id="11270" name="Object 6"/>
          <p:cNvGraphicFramePr>
            <a:graphicFrameLocks noGrp="1" noChangeAspect="1"/>
          </p:cNvGraphicFramePr>
          <p:nvPr>
            <p:ph sz="quarter" idx="1"/>
          </p:nvPr>
        </p:nvGraphicFramePr>
        <p:xfrm>
          <a:off x="2700338" y="1052513"/>
          <a:ext cx="4248150" cy="795337"/>
        </p:xfrm>
        <a:graphic>
          <a:graphicData uri="http://schemas.openxmlformats.org/presentationml/2006/ole">
            <mc:AlternateContent xmlns:mc="http://schemas.openxmlformats.org/markup-compatibility/2006">
              <mc:Choice xmlns:v="urn:schemas-microsoft-com:vml" Requires="v">
                <p:oleObj spid="_x0000_s132110" name="Equation" r:id="rId4" imgW="1218960" imgH="228600" progId="Equation.3">
                  <p:embed/>
                </p:oleObj>
              </mc:Choice>
              <mc:Fallback>
                <p:oleObj name="Equation" r:id="rId4" imgW="121896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0338" y="1052513"/>
                        <a:ext cx="4248150" cy="795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4"/>
          <p:cNvGraphicFramePr>
            <a:graphicFrameLocks noGrp="1" noChangeAspect="1"/>
          </p:cNvGraphicFramePr>
          <p:nvPr>
            <p:ph sz="quarter" idx="2"/>
          </p:nvPr>
        </p:nvGraphicFramePr>
        <p:xfrm>
          <a:off x="1763713" y="3033713"/>
          <a:ext cx="5472112" cy="692150"/>
        </p:xfrm>
        <a:graphic>
          <a:graphicData uri="http://schemas.openxmlformats.org/presentationml/2006/ole">
            <mc:AlternateContent xmlns:mc="http://schemas.openxmlformats.org/markup-compatibility/2006">
              <mc:Choice xmlns:v="urn:schemas-microsoft-com:vml" Requires="v">
                <p:oleObj spid="_x0000_s132111" name="Equation" r:id="rId6" imgW="1803240" imgH="228600" progId="Equation.3">
                  <p:embed/>
                </p:oleObj>
              </mc:Choice>
              <mc:Fallback>
                <p:oleObj name="Equation" r:id="rId6" imgW="180324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3713" y="3033713"/>
                        <a:ext cx="5472112"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6" name="Object 12"/>
          <p:cNvGraphicFramePr>
            <a:graphicFrameLocks noGrp="1" noChangeAspect="1"/>
          </p:cNvGraphicFramePr>
          <p:nvPr>
            <p:ph sz="quarter" idx="3"/>
          </p:nvPr>
        </p:nvGraphicFramePr>
        <p:xfrm>
          <a:off x="539750" y="5297488"/>
          <a:ext cx="1871663" cy="725487"/>
        </p:xfrm>
        <a:graphic>
          <a:graphicData uri="http://schemas.openxmlformats.org/presentationml/2006/ole">
            <mc:AlternateContent xmlns:mc="http://schemas.openxmlformats.org/markup-compatibility/2006">
              <mc:Choice xmlns:v="urn:schemas-microsoft-com:vml" Requires="v">
                <p:oleObj spid="_x0000_s132112" name="Equation" r:id="rId8" imgW="622080" imgH="241200" progId="Equation.3">
                  <p:embed/>
                </p:oleObj>
              </mc:Choice>
              <mc:Fallback>
                <p:oleObj name="Equation" r:id="rId8" imgW="622080" imgH="2412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9750" y="5297488"/>
                        <a:ext cx="1871663" cy="725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9" name="Object 5"/>
          <p:cNvGraphicFramePr>
            <a:graphicFrameLocks noChangeAspect="1"/>
          </p:cNvGraphicFramePr>
          <p:nvPr/>
        </p:nvGraphicFramePr>
        <p:xfrm>
          <a:off x="1908175" y="3933825"/>
          <a:ext cx="5429250" cy="650875"/>
        </p:xfrm>
        <a:graphic>
          <a:graphicData uri="http://schemas.openxmlformats.org/presentationml/2006/ole">
            <mc:AlternateContent xmlns:mc="http://schemas.openxmlformats.org/markup-compatibility/2006">
              <mc:Choice xmlns:v="urn:schemas-microsoft-com:vml" Requires="v">
                <p:oleObj spid="_x0000_s132113" name="Equation" r:id="rId10" imgW="1904760" imgH="228600" progId="Equation.3">
                  <p:embed/>
                </p:oleObj>
              </mc:Choice>
              <mc:Fallback>
                <p:oleObj name="Equation" r:id="rId10" imgW="1904760" imgH="228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08175" y="3933825"/>
                        <a:ext cx="5429250"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4" name="AutoShape 10"/>
          <p:cNvSpPr>
            <a:spLocks noChangeArrowheads="1"/>
          </p:cNvSpPr>
          <p:nvPr/>
        </p:nvSpPr>
        <p:spPr bwMode="auto">
          <a:xfrm>
            <a:off x="4140200" y="2205038"/>
            <a:ext cx="215900" cy="576262"/>
          </a:xfrm>
          <a:prstGeom prst="downArrow">
            <a:avLst>
              <a:gd name="adj1" fmla="val 50000"/>
              <a:gd name="adj2" fmla="val 66728"/>
            </a:avLst>
          </a:prstGeom>
          <a:solidFill>
            <a:schemeClr val="accent1"/>
          </a:solidFill>
          <a:ln w="9525">
            <a:solidFill>
              <a:schemeClr val="tx1"/>
            </a:solidFill>
            <a:miter lim="800000"/>
            <a:headEnd/>
            <a:tailEnd/>
          </a:ln>
          <a:effectLst/>
        </p:spPr>
        <p:txBody>
          <a:bodyPr vert="eaVert" wrap="none" anchor="ctr"/>
          <a:lstStyle/>
          <a:p>
            <a:endParaRPr lang="en-US"/>
          </a:p>
        </p:txBody>
      </p:sp>
      <p:sp>
        <p:nvSpPr>
          <p:cNvPr id="11275" name="Text Box 11"/>
          <p:cNvSpPr txBox="1">
            <a:spLocks noChangeArrowheads="1"/>
          </p:cNvSpPr>
          <p:nvPr/>
        </p:nvSpPr>
        <p:spPr bwMode="auto">
          <a:xfrm>
            <a:off x="611188" y="4292600"/>
            <a:ext cx="1657350" cy="457200"/>
          </a:xfrm>
          <a:prstGeom prst="rect">
            <a:avLst/>
          </a:prstGeom>
          <a:noFill/>
          <a:ln w="9525">
            <a:noFill/>
            <a:miter lim="800000"/>
            <a:headEnd/>
            <a:tailEnd/>
          </a:ln>
          <a:effectLst/>
        </p:spPr>
        <p:txBody>
          <a:bodyPr>
            <a:spAutoFit/>
          </a:bodyPr>
          <a:lstStyle/>
          <a:p>
            <a:pPr>
              <a:spcBef>
                <a:spcPct val="50000"/>
              </a:spcBef>
            </a:pPr>
            <a:r>
              <a:rPr lang="lt-LT" sz="2400" baseline="0"/>
              <a:t>Kur</a:t>
            </a:r>
            <a:endParaRPr lang="en-US" sz="2400" baseline="0"/>
          </a:p>
        </p:txBody>
      </p:sp>
      <p:sp>
        <p:nvSpPr>
          <p:cNvPr id="11280" name="Text Box 16"/>
          <p:cNvSpPr txBox="1">
            <a:spLocks noChangeArrowheads="1"/>
          </p:cNvSpPr>
          <p:nvPr/>
        </p:nvSpPr>
        <p:spPr bwMode="auto">
          <a:xfrm>
            <a:off x="3924300" y="5013325"/>
            <a:ext cx="4319588" cy="274638"/>
          </a:xfrm>
          <a:prstGeom prst="rect">
            <a:avLst/>
          </a:prstGeom>
          <a:noFill/>
          <a:ln w="9525">
            <a:noFill/>
            <a:miter lim="800000"/>
            <a:headEnd/>
            <a:tailEnd/>
          </a:ln>
          <a:effectLst/>
        </p:spPr>
        <p:txBody>
          <a:bodyPr>
            <a:spAutoFit/>
          </a:bodyPr>
          <a:lstStyle/>
          <a:p>
            <a:pPr>
              <a:spcBef>
                <a:spcPct val="50000"/>
              </a:spcBef>
            </a:pPr>
            <a:endParaRPr lang="lt-LT"/>
          </a:p>
        </p:txBody>
      </p:sp>
      <p:graphicFrame>
        <p:nvGraphicFramePr>
          <p:cNvPr id="11281" name="Object 17"/>
          <p:cNvGraphicFramePr>
            <a:graphicFrameLocks noGrp="1" noChangeAspect="1"/>
          </p:cNvGraphicFramePr>
          <p:nvPr>
            <p:ph sz="quarter" idx="4"/>
            <p:extLst>
              <p:ext uri="{D42A27DB-BD31-4B8C-83A1-F6EECF244321}">
                <p14:modId xmlns:p14="http://schemas.microsoft.com/office/powerpoint/2010/main" val="1997328703"/>
              </p:ext>
            </p:extLst>
          </p:nvPr>
        </p:nvGraphicFramePr>
        <p:xfrm>
          <a:off x="3851275" y="5084763"/>
          <a:ext cx="4289425" cy="566737"/>
        </p:xfrm>
        <a:graphic>
          <a:graphicData uri="http://schemas.openxmlformats.org/presentationml/2006/ole">
            <mc:AlternateContent xmlns:mc="http://schemas.openxmlformats.org/markup-compatibility/2006">
              <mc:Choice xmlns:v="urn:schemas-microsoft-com:vml" Requires="v">
                <p:oleObj spid="_x0000_s132114" name="Equation" r:id="rId12" imgW="1828800" imgH="241200" progId="Equation.3">
                  <p:embed/>
                </p:oleObj>
              </mc:Choice>
              <mc:Fallback>
                <p:oleObj name="Equation" r:id="rId12" imgW="1828800" imgH="241200" progId="Equation.3">
                  <p:embed/>
                  <p:pic>
                    <p:nvPicPr>
                      <p:cNvPr id="0" name=""/>
                      <p:cNvPicPr>
                        <a:picLocks noChangeAspect="1" noChangeArrowheads="1"/>
                      </p:cNvPicPr>
                      <p:nvPr/>
                    </p:nvPicPr>
                    <p:blipFill>
                      <a:blip r:embed="rId13"/>
                      <a:srcRect/>
                      <a:stretch>
                        <a:fillRect/>
                      </a:stretch>
                    </p:blipFill>
                    <p:spPr bwMode="auto">
                      <a:xfrm>
                        <a:off x="3851275" y="5084763"/>
                        <a:ext cx="4289425" cy="56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83" name="Object 19"/>
          <p:cNvGraphicFramePr>
            <a:graphicFrameLocks noChangeAspect="1"/>
          </p:cNvGraphicFramePr>
          <p:nvPr>
            <p:extLst>
              <p:ext uri="{D42A27DB-BD31-4B8C-83A1-F6EECF244321}">
                <p14:modId xmlns:p14="http://schemas.microsoft.com/office/powerpoint/2010/main" val="1523109610"/>
              </p:ext>
            </p:extLst>
          </p:nvPr>
        </p:nvGraphicFramePr>
        <p:xfrm>
          <a:off x="3851275" y="5773738"/>
          <a:ext cx="4238625" cy="552450"/>
        </p:xfrm>
        <a:graphic>
          <a:graphicData uri="http://schemas.openxmlformats.org/presentationml/2006/ole">
            <mc:AlternateContent xmlns:mc="http://schemas.openxmlformats.org/markup-compatibility/2006">
              <mc:Choice xmlns:v="urn:schemas-microsoft-com:vml" Requires="v">
                <p:oleObj spid="_x0000_s132115" name="Equation" r:id="rId14" imgW="1854000" imgH="241200" progId="Equation.3">
                  <p:embed/>
                </p:oleObj>
              </mc:Choice>
              <mc:Fallback>
                <p:oleObj name="Equation" r:id="rId14" imgW="1854000" imgH="241200" progId="Equation.3">
                  <p:embed/>
                  <p:pic>
                    <p:nvPicPr>
                      <p:cNvPr id="0" name=""/>
                      <p:cNvPicPr>
                        <a:picLocks noChangeAspect="1" noChangeArrowheads="1"/>
                      </p:cNvPicPr>
                      <p:nvPr/>
                    </p:nvPicPr>
                    <p:blipFill>
                      <a:blip r:embed="rId15"/>
                      <a:srcRect/>
                      <a:stretch>
                        <a:fillRect/>
                      </a:stretch>
                    </p:blipFill>
                    <p:spPr bwMode="auto">
                      <a:xfrm>
                        <a:off x="3851275" y="5773738"/>
                        <a:ext cx="4238625" cy="55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84" name="AutoShape 20"/>
          <p:cNvSpPr>
            <a:spLocks noChangeArrowheads="1"/>
          </p:cNvSpPr>
          <p:nvPr/>
        </p:nvSpPr>
        <p:spPr bwMode="auto">
          <a:xfrm>
            <a:off x="2627313" y="5661025"/>
            <a:ext cx="936625" cy="215900"/>
          </a:xfrm>
          <a:prstGeom prst="rightArrow">
            <a:avLst>
              <a:gd name="adj1" fmla="val 50000"/>
              <a:gd name="adj2" fmla="val 108456"/>
            </a:avLst>
          </a:prstGeom>
          <a:solidFill>
            <a:schemeClr val="accent1"/>
          </a:solidFill>
          <a:ln w="9525">
            <a:solidFill>
              <a:schemeClr val="tx1"/>
            </a:solidFill>
            <a:miter lim="800000"/>
            <a:headEnd/>
            <a:tailEnd/>
          </a:ln>
          <a:effectLst/>
        </p:spPr>
        <p:txBody>
          <a:bodyPr wrap="none" anchor="ctr"/>
          <a:lstStyle/>
          <a:p>
            <a:endParaRPr lang="en-US"/>
          </a:p>
        </p:txBody>
      </p:sp>
      <p:sp>
        <p:nvSpPr>
          <p:cNvPr id="2" name="Kairysis laužtinis skliaustas 1"/>
          <p:cNvSpPr/>
          <p:nvPr/>
        </p:nvSpPr>
        <p:spPr bwMode="auto">
          <a:xfrm>
            <a:off x="3779912" y="5229200"/>
            <a:ext cx="45719" cy="1080120"/>
          </a:xfrm>
          <a:prstGeom prst="lef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lt-LT" sz="1800" b="0" i="0" u="none" strike="noStrike" cap="none" normalizeH="0" baseline="-25000" smtClean="0">
              <a:ln>
                <a:noFill/>
              </a:ln>
              <a:solidFill>
                <a:schemeClr val="tx1"/>
              </a:solidFill>
              <a:effectLst/>
              <a:latin typeface="Arial" charset="0"/>
            </a:endParaRPr>
          </a:p>
        </p:txBody>
      </p:sp>
      <p:sp>
        <p:nvSpPr>
          <p:cNvPr id="3" name="Dešinysis laužtinis skliaustas 2"/>
          <p:cNvSpPr/>
          <p:nvPr/>
        </p:nvSpPr>
        <p:spPr bwMode="auto">
          <a:xfrm>
            <a:off x="8194997" y="5150644"/>
            <a:ext cx="48889" cy="1158676"/>
          </a:xfrm>
          <a:prstGeom prst="righ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lt-LT" sz="1800" b="0" i="0" u="none" strike="noStrike" cap="none" normalizeH="0" baseline="-25000" smtClean="0">
              <a:ln>
                <a:noFill/>
              </a:ln>
              <a:solidFill>
                <a:schemeClr val="tx1"/>
              </a:solidFill>
              <a:effectLst/>
              <a:latin typeface="Arial" charset="0"/>
            </a:endParaRPr>
          </a:p>
        </p:txBody>
      </p:sp>
    </p:spTree>
    <p:extLst>
      <p:ext uri="{BB962C8B-B14F-4D97-AF65-F5344CB8AC3E}">
        <p14:creationId xmlns:p14="http://schemas.microsoft.com/office/powerpoint/2010/main" val="135582172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1823</TotalTime>
  <Words>1626</Words>
  <Application>Microsoft Office PowerPoint</Application>
  <PresentationFormat>On-screen Show (4:3)</PresentationFormat>
  <Paragraphs>376</Paragraphs>
  <Slides>42</Slides>
  <Notes>40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42</vt:i4>
      </vt:variant>
    </vt:vector>
  </HeadingPairs>
  <TitlesOfParts>
    <vt:vector size="46" baseType="lpstr">
      <vt:lpstr>Default Design</vt:lpstr>
      <vt:lpstr>Equation</vt:lpstr>
      <vt:lpstr>Microsoft Equation 3.0</vt:lpstr>
      <vt:lpstr>Equation.DSMT4</vt:lpstr>
      <vt:lpstr>VAR modeliai  Vector Autoregresive Models   </vt:lpstr>
      <vt:lpstr>VAR modeliai</vt:lpstr>
      <vt:lpstr>1.Bendra VAR modelio išraiška VAR(p)   </vt:lpstr>
      <vt:lpstr>1.Bendra VAR modelio išraiška Paprastesnis modelis </vt:lpstr>
      <vt:lpstr>1.Bendra SVAR modelio išraiška Paprastesnis modelis </vt:lpstr>
      <vt:lpstr>VAR ir SVAR </vt:lpstr>
      <vt:lpstr>1.Bendra VAR modelio išraiška</vt:lpstr>
      <vt:lpstr>1.Bendra VAR modelio išraiška </vt:lpstr>
      <vt:lpstr>1.Bendra SVAR modelio išraiška </vt:lpstr>
      <vt:lpstr>1.VAR lengvumai ir sunkumai  </vt:lpstr>
      <vt:lpstr>2. VAR modelio sudarymo etapai</vt:lpstr>
      <vt:lpstr>Kintamųjų stacionarumo užtikrinimas</vt:lpstr>
      <vt:lpstr>Kintamųjų stacionarumo užtikrinimas</vt:lpstr>
      <vt:lpstr>2.VAR modelio stacionarumo sąvoka</vt:lpstr>
      <vt:lpstr>Stacionarumo patikrinimas   (EVIEWS)</vt:lpstr>
      <vt:lpstr>Stacionarumo patikrinimas</vt:lpstr>
      <vt:lpstr>VAR modelio p eilės parinkimas </vt:lpstr>
      <vt:lpstr>VAR modelio p eilės parinkimas </vt:lpstr>
      <vt:lpstr>VAR modelio sudarymo etapai</vt:lpstr>
      <vt:lpstr>VAR modelio sudarymo etapai</vt:lpstr>
      <vt:lpstr>Priežastingumo analizė</vt:lpstr>
      <vt:lpstr>Priežastingumo analizė</vt:lpstr>
      <vt:lpstr>Granger priežastingumo testas</vt:lpstr>
      <vt:lpstr>Granger priežastingumo testas</vt:lpstr>
      <vt:lpstr>Granger priežastingumo testas Tikriname pirmąjį atvejį</vt:lpstr>
      <vt:lpstr>Granger priežastingumo testas</vt:lpstr>
      <vt:lpstr>Granger priežastingumo testas</vt:lpstr>
      <vt:lpstr>Pastabos apie Granger priežasringumą</vt:lpstr>
      <vt:lpstr>Reakcija į impulsus </vt:lpstr>
      <vt:lpstr>Reakcija į impulsus Choleski išskaidymas </vt:lpstr>
      <vt:lpstr>VAR modelio pavyzdys Priklausomybė tarp nedarbo lygio ir infliacijos </vt:lpstr>
      <vt:lpstr>Stacionarumo užtikrinimas Grafinė analizė</vt:lpstr>
      <vt:lpstr>Mažiausios dispersijos testas</vt:lpstr>
      <vt:lpstr>VAR vėlavimų eilės p parinkimas</vt:lpstr>
      <vt:lpstr>VAR modelio parametrų skaičiavimas </vt:lpstr>
      <vt:lpstr>Modelio paklaidų pasiskirstymo pagal normalujį skirstinį tikrinimas </vt:lpstr>
      <vt:lpstr>Modelio taikymas ekonominei analizei </vt:lpstr>
      <vt:lpstr>Granger priežastingumo testas </vt:lpstr>
      <vt:lpstr>Reakcijos  į impulsus analizė</vt:lpstr>
      <vt:lpstr>Reakcija į impulsus </vt:lpstr>
      <vt:lpstr>Reakcijos į impulsus analizė</vt:lpstr>
      <vt:lpstr>Prognozavimas VAR modelio pagalba</vt:lpstr>
    </vt:vector>
  </TitlesOfParts>
  <Company>Microsoft,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Vita</dc:creator>
  <cp:lastModifiedBy>Projektas</cp:lastModifiedBy>
  <cp:revision>54</cp:revision>
  <dcterms:created xsi:type="dcterms:W3CDTF">2008-12-02T18:35:09Z</dcterms:created>
  <dcterms:modified xsi:type="dcterms:W3CDTF">2017-12-21T06:51:03Z</dcterms:modified>
</cp:coreProperties>
</file>