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71" r:id="rId12"/>
    <p:sldId id="334" r:id="rId13"/>
    <p:sldId id="267" r:id="rId14"/>
    <p:sldId id="268" r:id="rId15"/>
    <p:sldId id="269" r:id="rId16"/>
    <p:sldId id="270" r:id="rId17"/>
    <p:sldId id="350" r:id="rId18"/>
    <p:sldId id="351" r:id="rId19"/>
    <p:sldId id="352" r:id="rId20"/>
    <p:sldId id="355" r:id="rId21"/>
    <p:sldId id="353" r:id="rId22"/>
    <p:sldId id="356" r:id="rId23"/>
    <p:sldId id="357" r:id="rId24"/>
    <p:sldId id="265" r:id="rId25"/>
    <p:sldId id="272" r:id="rId26"/>
    <p:sldId id="336" r:id="rId27"/>
    <p:sldId id="273" r:id="rId28"/>
    <p:sldId id="274" r:id="rId29"/>
    <p:sldId id="276" r:id="rId30"/>
    <p:sldId id="337" r:id="rId31"/>
    <p:sldId id="338" r:id="rId32"/>
    <p:sldId id="344" r:id="rId33"/>
    <p:sldId id="343" r:id="rId34"/>
    <p:sldId id="279" r:id="rId35"/>
    <p:sldId id="346" r:id="rId36"/>
    <p:sldId id="278" r:id="rId37"/>
    <p:sldId id="339" r:id="rId38"/>
    <p:sldId id="280" r:id="rId39"/>
    <p:sldId id="282" r:id="rId40"/>
    <p:sldId id="281" r:id="rId41"/>
    <p:sldId id="340" r:id="rId42"/>
    <p:sldId id="283" r:id="rId43"/>
    <p:sldId id="286" r:id="rId44"/>
    <p:sldId id="345" r:id="rId45"/>
    <p:sldId id="342" r:id="rId46"/>
    <p:sldId id="341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347" r:id="rId59"/>
    <p:sldId id="348" r:id="rId60"/>
    <p:sldId id="298" r:id="rId61"/>
    <p:sldId id="329" r:id="rId62"/>
    <p:sldId id="330" r:id="rId63"/>
    <p:sldId id="332" r:id="rId64"/>
    <p:sldId id="299" r:id="rId65"/>
    <p:sldId id="300" r:id="rId66"/>
    <p:sldId id="301" r:id="rId67"/>
    <p:sldId id="302" r:id="rId68"/>
    <p:sldId id="304" r:id="rId69"/>
    <p:sldId id="333" r:id="rId70"/>
    <p:sldId id="303" r:id="rId71"/>
    <p:sldId id="305" r:id="rId72"/>
    <p:sldId id="315" r:id="rId73"/>
    <p:sldId id="306" r:id="rId74"/>
    <p:sldId id="308" r:id="rId75"/>
    <p:sldId id="307" r:id="rId76"/>
    <p:sldId id="310" r:id="rId77"/>
    <p:sldId id="309" r:id="rId78"/>
    <p:sldId id="311" r:id="rId79"/>
    <p:sldId id="349" r:id="rId80"/>
    <p:sldId id="312" r:id="rId81"/>
    <p:sldId id="358" r:id="rId82"/>
    <p:sldId id="359" r:id="rId83"/>
    <p:sldId id="360" r:id="rId84"/>
    <p:sldId id="361" r:id="rId85"/>
    <p:sldId id="362" r:id="rId86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99FF"/>
    <a:srgbClr val="FFFF99"/>
    <a:srgbClr val="CCFF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5A4A0-0585-48E1-8AC0-EC2E1177ED4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82055-FE87-4874-8BF5-8BD467E5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A39D0E4A-CEBE-4244-9B59-C6296806DA7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271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7987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8ABDCF-C9FF-4622-B019-806BE9EB36A9}" type="slidenum">
              <a:rPr lang="lt-LT" altLang="en-US" b="0" smtClean="0"/>
              <a:pPr eaLnBrk="1" hangingPunct="1"/>
              <a:t>1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909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80696-E806-4045-BAA3-37E66771EA03}" type="slidenum">
              <a:rPr lang="lt-LT" altLang="en-US" b="0" smtClean="0"/>
              <a:pPr eaLnBrk="1" hangingPunct="1"/>
              <a:t>10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011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295B9A-2B14-4A99-BB94-0D0203417024}" type="slidenum">
              <a:rPr lang="lt-LT" altLang="en-US" b="0" smtClean="0"/>
              <a:pPr eaLnBrk="1" hangingPunct="1"/>
              <a:t>11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114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51F514-57DA-43CE-9D8D-3C9544CE6948}" type="slidenum">
              <a:rPr lang="lt-LT" altLang="en-US" b="0" smtClean="0"/>
              <a:pPr eaLnBrk="1" hangingPunct="1"/>
              <a:t>12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216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A1F8A6-F992-4479-B15B-1A958F0CBEE4}" type="slidenum">
              <a:rPr lang="lt-LT" altLang="en-US" b="0" smtClean="0"/>
              <a:pPr eaLnBrk="1" hangingPunct="1"/>
              <a:t>13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318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DB0EE4-EAFE-4DB3-AC1B-E465DA2FD5A1}" type="slidenum">
              <a:rPr lang="lt-LT" altLang="en-US" b="0" smtClean="0"/>
              <a:pPr eaLnBrk="1" hangingPunct="1"/>
              <a:t>14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421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1F4FC7-6A3B-4941-B5F4-6DF31EAF0035}" type="slidenum">
              <a:rPr lang="lt-LT" altLang="en-US" b="0" smtClean="0"/>
              <a:pPr eaLnBrk="1" hangingPunct="1"/>
              <a:t>15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523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D0595B-242D-47DA-84DA-DA9822A048D1}" type="slidenum">
              <a:rPr lang="lt-LT" altLang="en-US" b="0" smtClean="0"/>
              <a:pPr eaLnBrk="1" hangingPunct="1"/>
              <a:t>16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9626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EF981B-2150-4C6E-9B91-487F5FE5E6F0}" type="slidenum">
              <a:rPr lang="lt-LT" altLang="lt-LT" smtClean="0"/>
              <a:pPr eaLnBrk="1" hangingPunct="1">
                <a:spcBef>
                  <a:spcPct val="0"/>
                </a:spcBef>
              </a:pPr>
              <a:t>17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9728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B230A1-6F32-45CD-8CC1-884FE65D6CE8}" type="slidenum">
              <a:rPr lang="lt-LT" altLang="lt-LT" smtClean="0"/>
              <a:pPr eaLnBrk="1" hangingPunct="1">
                <a:spcBef>
                  <a:spcPct val="0"/>
                </a:spcBef>
              </a:pPr>
              <a:t>18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9728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B230A1-6F32-45CD-8CC1-884FE65D6CE8}" type="slidenum">
              <a:rPr lang="lt-LT" altLang="lt-LT" smtClean="0"/>
              <a:pPr eaLnBrk="1" hangingPunct="1">
                <a:spcBef>
                  <a:spcPct val="0"/>
                </a:spcBef>
              </a:pPr>
              <a:t>19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090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0C14C8-5626-4805-BD92-FF8669C74469}" type="slidenum">
              <a:rPr lang="lt-LT" altLang="en-US" b="0" smtClean="0"/>
              <a:pPr eaLnBrk="1" hangingPunct="1"/>
              <a:t>2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9728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B230A1-6F32-45CD-8CC1-884FE65D6CE8}" type="slidenum">
              <a:rPr lang="lt-LT" altLang="lt-LT" smtClean="0"/>
              <a:pPr eaLnBrk="1" hangingPunct="1">
                <a:spcBef>
                  <a:spcPct val="0"/>
                </a:spcBef>
              </a:pPr>
              <a:t>20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D0E4A-CEBE-4244-9B59-C6296806DA77}" type="slidenum">
              <a:rPr lang="lt-LT" smtClean="0"/>
              <a:pPr>
                <a:defRPr/>
              </a:pPr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0546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D0E4A-CEBE-4244-9B59-C6296806DA77}" type="slidenum">
              <a:rPr lang="lt-LT" smtClean="0"/>
              <a:pPr>
                <a:defRPr/>
              </a:pPr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0480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D0E4A-CEBE-4244-9B59-C6296806DA77}" type="slidenum">
              <a:rPr lang="lt-LT" smtClean="0"/>
              <a:pPr>
                <a:defRPr/>
              </a:pPr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6695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830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583751-12F4-4ED4-93BA-662C7967D283}" type="slidenum">
              <a:rPr lang="lt-LT" altLang="en-US" b="0" smtClean="0"/>
              <a:pPr eaLnBrk="1" hangingPunct="1"/>
              <a:t>24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9933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532596-C580-46ED-ADFE-E6F0CE75E208}" type="slidenum">
              <a:rPr lang="lt-LT" altLang="en-US" b="0" smtClean="0"/>
              <a:pPr eaLnBrk="1" hangingPunct="1"/>
              <a:t>25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035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5FA59-5AF2-46B7-8ED3-81FB53576654}" type="slidenum">
              <a:rPr lang="lt-LT" altLang="en-US" b="0" smtClean="0"/>
              <a:pPr eaLnBrk="1" hangingPunct="1"/>
              <a:t>26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138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895A11-0A47-4E06-80DF-3250C12CA882}" type="slidenum">
              <a:rPr lang="lt-LT" altLang="en-US" b="0" smtClean="0"/>
              <a:pPr eaLnBrk="1" hangingPunct="1"/>
              <a:t>27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240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D914D1-04D2-4145-B0B7-78C596400D81}" type="slidenum">
              <a:rPr lang="lt-LT" altLang="en-US" b="0" smtClean="0"/>
              <a:pPr eaLnBrk="1" hangingPunct="1"/>
              <a:t>28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342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5BFD44-771E-4FFC-B315-98E63551B65A}" type="slidenum">
              <a:rPr lang="lt-LT" altLang="en-US" b="0" smtClean="0"/>
              <a:pPr eaLnBrk="1" hangingPunct="1"/>
              <a:t>29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192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0CB532-1FC3-40EC-B01D-0208C6D65DB2}" type="slidenum">
              <a:rPr lang="lt-LT" altLang="en-US" b="0" smtClean="0"/>
              <a:pPr eaLnBrk="1" hangingPunct="1"/>
              <a:t>3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445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5E8C1B-DD81-4E46-83EC-69C7F442AF34}" type="slidenum">
              <a:rPr lang="lt-LT" altLang="en-US" b="0" smtClean="0"/>
              <a:pPr eaLnBrk="1" hangingPunct="1"/>
              <a:t>30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547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380B49-F1AF-4834-8E6B-4519A9AC2C1F}" type="slidenum">
              <a:rPr lang="lt-LT" altLang="en-US" b="0" smtClean="0"/>
              <a:pPr eaLnBrk="1" hangingPunct="1"/>
              <a:t>31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10650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8CDC4-96A3-4221-89A0-FDBBADF86FEB}" type="slidenum">
              <a:rPr lang="lt-LT" altLang="lt-LT" smtClean="0"/>
              <a:pPr eaLnBrk="1" hangingPunct="1">
                <a:spcBef>
                  <a:spcPct val="0"/>
                </a:spcBef>
              </a:pPr>
              <a:t>32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10752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C8F6C-262B-4144-9D32-B26A8A1ADAE8}" type="slidenum">
              <a:rPr lang="lt-LT" altLang="lt-LT" smtClean="0"/>
              <a:pPr eaLnBrk="1" hangingPunct="1">
                <a:spcBef>
                  <a:spcPct val="0"/>
                </a:spcBef>
              </a:pPr>
              <a:t>33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854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356B1F-3921-45EC-9D60-73AE3F7466E5}" type="slidenum">
              <a:rPr lang="lt-LT" altLang="en-US" b="0" smtClean="0"/>
              <a:pPr eaLnBrk="1" hangingPunct="1"/>
              <a:t>34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0957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92E214-FA8E-4F92-B59E-749BC507EF36}" type="slidenum">
              <a:rPr lang="lt-LT" altLang="en-US" b="0" smtClean="0"/>
              <a:pPr eaLnBrk="1" hangingPunct="1"/>
              <a:t>35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059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38080C-3D09-4A48-8841-FE2C6AD49729}" type="slidenum">
              <a:rPr lang="lt-LT" altLang="en-US" b="0" smtClean="0"/>
              <a:pPr eaLnBrk="1" hangingPunct="1"/>
              <a:t>36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162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306CF3-3021-4BBB-BAA3-F1DDB94D76A8}" type="slidenum">
              <a:rPr lang="lt-LT" altLang="en-US" b="0" smtClean="0"/>
              <a:pPr eaLnBrk="1" hangingPunct="1"/>
              <a:t>37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264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0EC29D-DD41-4FE4-89AA-10E1DF8E4D10}" type="slidenum">
              <a:rPr lang="lt-LT" altLang="en-US" b="0" smtClean="0"/>
              <a:pPr eaLnBrk="1" hangingPunct="1"/>
              <a:t>38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366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6F8574-AE9E-4E60-ADB3-FB9897FDD686}" type="slidenum">
              <a:rPr lang="lt-LT" altLang="en-US" b="0" smtClean="0"/>
              <a:pPr eaLnBrk="1" hangingPunct="1"/>
              <a:t>39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294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CF7A88-1936-469B-BD5C-ECCBE44B50DB}" type="slidenum">
              <a:rPr lang="lt-LT" altLang="en-US" b="0" smtClean="0"/>
              <a:pPr eaLnBrk="1" hangingPunct="1"/>
              <a:t>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11469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F322F8-5B4E-42F6-ABDB-B57B28A458E5}" type="slidenum">
              <a:rPr lang="lt-LT" altLang="lt-LT" smtClean="0"/>
              <a:pPr eaLnBrk="1" hangingPunct="1">
                <a:spcBef>
                  <a:spcPct val="0"/>
                </a:spcBef>
              </a:pPr>
              <a:t>40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571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68BE94-0AD6-467B-A189-6D59DEBCA8BB}" type="slidenum">
              <a:rPr lang="lt-LT" altLang="en-US" b="0" smtClean="0"/>
              <a:pPr eaLnBrk="1" hangingPunct="1"/>
              <a:t>41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674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EC592E-6FEE-4A03-BF8B-58E776260CF7}" type="slidenum">
              <a:rPr lang="lt-LT" altLang="en-US" b="0" smtClean="0"/>
              <a:pPr eaLnBrk="1" hangingPunct="1"/>
              <a:t>42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776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CD79C-DC64-436B-A56E-F4198990D516}" type="slidenum">
              <a:rPr lang="lt-LT" altLang="en-US" b="0" smtClean="0"/>
              <a:pPr eaLnBrk="1" hangingPunct="1"/>
              <a:t>43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878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021DDA-A035-47EB-9098-788718D6F3C3}" type="slidenum">
              <a:rPr lang="lt-LT" altLang="en-US" b="0" smtClean="0"/>
              <a:pPr eaLnBrk="1" hangingPunct="1"/>
              <a:t>44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1981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A398BC-CF69-4A6A-A9B2-52963620DFF9}" type="slidenum">
              <a:rPr lang="lt-LT" altLang="en-US" b="0" smtClean="0"/>
              <a:pPr eaLnBrk="1" hangingPunct="1"/>
              <a:t>45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083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468E2F-2AB1-43EF-8244-8A1902B4524D}" type="slidenum">
              <a:rPr lang="lt-LT" altLang="en-US" b="0" smtClean="0"/>
              <a:pPr eaLnBrk="1" hangingPunct="1"/>
              <a:t>46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186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4F5EF2-4475-4C58-A572-3256222F8C05}" type="slidenum">
              <a:rPr lang="lt-LT" altLang="en-US" b="0" smtClean="0"/>
              <a:pPr eaLnBrk="1" hangingPunct="1"/>
              <a:t>47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288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C9084B-05E8-4E10-9C51-5C53C526913C}" type="slidenum">
              <a:rPr lang="lt-LT" altLang="en-US" b="0" smtClean="0"/>
              <a:pPr eaLnBrk="1" hangingPunct="1"/>
              <a:t>48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390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CE4164-3635-4367-A375-D019900C0D42}" type="slidenum">
              <a:rPr lang="lt-LT" altLang="en-US" b="0" smtClean="0"/>
              <a:pPr eaLnBrk="1" hangingPunct="1"/>
              <a:t>49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397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9DB550-9748-4649-B0CB-E79EDA68F599}" type="slidenum">
              <a:rPr lang="lt-LT" altLang="en-US" b="0" smtClean="0"/>
              <a:pPr eaLnBrk="1" hangingPunct="1"/>
              <a:t>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493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EB2370-24C9-4E73-B0DE-7BB692701659}" type="slidenum">
              <a:rPr lang="lt-LT" altLang="en-US" b="0" smtClean="0"/>
              <a:pPr eaLnBrk="1" hangingPunct="1"/>
              <a:t>50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4563" y="746125"/>
            <a:ext cx="4972050" cy="3730625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lt-LT" altLang="lt-LT" smtClean="0"/>
              <a:t>Ribos?</a:t>
            </a:r>
            <a:endParaRPr lang="en-US" altLang="lt-LT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D1B80B-5554-407F-886B-E774C6923BD9}" type="slidenum">
              <a:rPr lang="lt-LT" altLang="lt-LT" smtClean="0"/>
              <a:pPr eaLnBrk="1" hangingPunct="1">
                <a:spcBef>
                  <a:spcPct val="0"/>
                </a:spcBef>
              </a:pPr>
              <a:t>51</a:t>
            </a:fld>
            <a:endParaRPr lang="lt-LT" altLang="lt-L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698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B9C87-5574-4AFC-B191-440A51D084E0}" type="slidenum">
              <a:rPr lang="lt-LT" altLang="en-US" b="0" smtClean="0"/>
              <a:pPr eaLnBrk="1" hangingPunct="1"/>
              <a:t>52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800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5D7BF6-AC5E-4A1F-AD74-C134B54A6676}" type="slidenum">
              <a:rPr lang="lt-LT" altLang="en-US" b="0" smtClean="0"/>
              <a:pPr eaLnBrk="1" hangingPunct="1"/>
              <a:t>53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2902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A0317B-3095-45F1-9F56-A2989E68947E}" type="slidenum">
              <a:rPr lang="lt-LT" altLang="en-US" b="0" smtClean="0"/>
              <a:pPr eaLnBrk="1" hangingPunct="1"/>
              <a:t>54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005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6E3F65-5A67-463B-9777-EFF828B3F15B}" type="slidenum">
              <a:rPr lang="lt-LT" altLang="en-US" b="0" smtClean="0"/>
              <a:pPr eaLnBrk="1" hangingPunct="1"/>
              <a:t>55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107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14FC3F-7EC5-47F2-9497-8AEC33E12F52}" type="slidenum">
              <a:rPr lang="lt-LT" altLang="en-US" b="0" smtClean="0"/>
              <a:pPr eaLnBrk="1" hangingPunct="1"/>
              <a:t>56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210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BC7632-37A8-4F00-9CAB-131A33F06338}" type="slidenum">
              <a:rPr lang="lt-LT" altLang="en-US" b="0" smtClean="0"/>
              <a:pPr eaLnBrk="1" hangingPunct="1"/>
              <a:t>57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312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1235E0-DD63-48E1-A297-17A9843F244F}" type="slidenum">
              <a:rPr lang="lt-LT" altLang="en-US" b="0" smtClean="0"/>
              <a:pPr eaLnBrk="1" hangingPunct="1"/>
              <a:t>58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414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66019A-49CD-4586-9710-3685734E6A8D}" type="slidenum">
              <a:rPr lang="lt-LT" altLang="en-US" b="0" smtClean="0"/>
              <a:pPr eaLnBrk="1" hangingPunct="1"/>
              <a:t>59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499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035592-9847-472B-98D0-64E6DFB6CEDD}" type="slidenum">
              <a:rPr lang="lt-LT" altLang="en-US" b="0" smtClean="0"/>
              <a:pPr eaLnBrk="1" hangingPunct="1"/>
              <a:t>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517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276EFC-570A-440F-BA14-2A1C56AF6C4A}" type="slidenum">
              <a:rPr lang="lt-LT" altLang="en-US" b="0" smtClean="0"/>
              <a:pPr eaLnBrk="1" hangingPunct="1"/>
              <a:t>60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619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E64161-DA05-48A6-A4FC-C447AD23A4B1}" type="slidenum">
              <a:rPr lang="lt-LT" altLang="en-US" b="0" smtClean="0"/>
              <a:pPr eaLnBrk="1" hangingPunct="1"/>
              <a:t>61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722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2B7346-33B1-4907-B2A6-94CAC050FCB7}" type="slidenum">
              <a:rPr lang="lt-LT" altLang="en-US" b="0" smtClean="0"/>
              <a:pPr eaLnBrk="1" hangingPunct="1"/>
              <a:t>62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824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5065FE-EED2-40F8-95DD-3D4AC6C3C27D}" type="slidenum">
              <a:rPr lang="lt-LT" altLang="en-US" b="0" smtClean="0"/>
              <a:pPr eaLnBrk="1" hangingPunct="1"/>
              <a:t>63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3926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6298D7-5B3F-4263-A4E3-5D6195C788DB}" type="slidenum">
              <a:rPr lang="lt-LT" altLang="en-US" b="0" smtClean="0"/>
              <a:pPr eaLnBrk="1" hangingPunct="1"/>
              <a:t>64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029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404B39-7F8C-49CD-86B7-845A4BD7DF41}" type="slidenum">
              <a:rPr lang="lt-LT" altLang="en-US" b="0" smtClean="0"/>
              <a:pPr eaLnBrk="1" hangingPunct="1"/>
              <a:t>65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131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BAFE9-E2EB-4317-B789-9014B3CC10D5}" type="slidenum">
              <a:rPr lang="lt-LT" altLang="en-US" b="0" smtClean="0"/>
              <a:pPr eaLnBrk="1" hangingPunct="1"/>
              <a:t>66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234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CB569B-EA43-464D-8D1D-EE93902B7098}" type="slidenum">
              <a:rPr lang="lt-LT" altLang="en-US" b="0" smtClean="0"/>
              <a:pPr eaLnBrk="1" hangingPunct="1"/>
              <a:t>67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336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E88C61-C7D6-4432-83C8-9E1570706E58}" type="slidenum">
              <a:rPr lang="lt-LT" altLang="en-US" b="0" smtClean="0"/>
              <a:pPr eaLnBrk="1" hangingPunct="1"/>
              <a:t>68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438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1F3977-8AD7-4769-A91E-747B5745BCE3}" type="slidenum">
              <a:rPr lang="lt-LT" altLang="en-US" b="0" smtClean="0"/>
              <a:pPr eaLnBrk="1" hangingPunct="1"/>
              <a:t>69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602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005ADA-525A-4CFB-B209-D9DB2D989012}" type="slidenum">
              <a:rPr lang="lt-LT" altLang="en-US" b="0" smtClean="0"/>
              <a:pPr eaLnBrk="1" hangingPunct="1"/>
              <a:t>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541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186DB-CAC7-4516-B830-78EE7DD8594E}" type="slidenum">
              <a:rPr lang="lt-LT" altLang="en-US" b="0" smtClean="0"/>
              <a:pPr eaLnBrk="1" hangingPunct="1"/>
              <a:t>70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643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7F741-57C4-4384-815B-BF442DE56584}" type="slidenum">
              <a:rPr lang="lt-LT" altLang="en-US" b="0" smtClean="0"/>
              <a:pPr eaLnBrk="1" hangingPunct="1"/>
              <a:t>71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746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F244A7-0BF5-4526-A105-3E7953E3B421}" type="slidenum">
              <a:rPr lang="lt-LT" altLang="en-US" b="0" smtClean="0"/>
              <a:pPr eaLnBrk="1" hangingPunct="1"/>
              <a:t>72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848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F97BEE-1125-4137-9202-AEDDF67BA921}" type="slidenum">
              <a:rPr lang="lt-LT" altLang="en-US" b="0" smtClean="0"/>
              <a:pPr eaLnBrk="1" hangingPunct="1"/>
              <a:t>73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4950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BE7980-A93D-4398-82A7-21B67CDE96CB}" type="slidenum">
              <a:rPr lang="lt-LT" altLang="en-US" b="0" smtClean="0"/>
              <a:pPr eaLnBrk="1" hangingPunct="1"/>
              <a:t>74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5053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5F87F2-5B11-4D56-BC7A-F29CE37C28F2}" type="slidenum">
              <a:rPr lang="lt-LT" altLang="en-US" b="0" smtClean="0"/>
              <a:pPr eaLnBrk="1" hangingPunct="1"/>
              <a:t>75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51556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770917-0175-4441-9DE0-D01195C2870A}" type="slidenum">
              <a:rPr lang="lt-LT" altLang="en-US" b="0" smtClean="0"/>
              <a:pPr eaLnBrk="1" hangingPunct="1"/>
              <a:t>76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52580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885272-9702-4A13-BA98-69A3CCA27056}" type="slidenum">
              <a:rPr lang="lt-LT" altLang="en-US" b="0" smtClean="0"/>
              <a:pPr eaLnBrk="1" hangingPunct="1"/>
              <a:t>77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5360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6A0252-EF89-4B4D-B18B-C11228DBA0EC}" type="slidenum">
              <a:rPr lang="lt-LT" altLang="en-US" b="0" smtClean="0"/>
              <a:pPr eaLnBrk="1" hangingPunct="1"/>
              <a:t>78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5462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13C795-6D7B-465D-AB7B-E598FEC5CF76}" type="slidenum">
              <a:rPr lang="lt-LT" altLang="en-US" b="0" smtClean="0"/>
              <a:pPr eaLnBrk="1" hangingPunct="1"/>
              <a:t>79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7044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DDB6EA-4AEA-4556-9A7A-943AC710A1E0}" type="slidenum">
              <a:rPr lang="lt-LT" altLang="en-US" b="0" smtClean="0"/>
              <a:pPr eaLnBrk="1" hangingPunct="1"/>
              <a:t>8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155652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495806-A514-48CE-9B5E-00378B42A7C9}" type="slidenum">
              <a:rPr lang="lt-LT" altLang="en-US" b="0" smtClean="0"/>
              <a:pPr eaLnBrk="1" hangingPunct="1"/>
              <a:t>80</a:t>
            </a:fld>
            <a:endParaRPr lang="lt-LT" altLang="en-US" b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Pastabų vietos rezervavimo ženkl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en-US" smtClean="0"/>
          </a:p>
        </p:txBody>
      </p:sp>
      <p:sp>
        <p:nvSpPr>
          <p:cNvPr id="88068" name="Skaidrės numerio vietos rezervavimo ženkla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D744C5-4922-4206-BEC9-47DEB8841CDB}" type="slidenum">
              <a:rPr lang="lt-LT" altLang="en-US" b="0" smtClean="0"/>
              <a:pPr eaLnBrk="1" hangingPunct="1"/>
              <a:t>9</a:t>
            </a:fld>
            <a:endParaRPr lang="lt-LT" alt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B548-B567-4CC6-BF6C-769F09B6D41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331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C3DD-0372-464A-9A96-B476B4876F1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04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3501-58CD-4D30-9C68-5ECE34C780A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048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8795-127E-49D3-A985-D66B63B4EF4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776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FDF98-E57C-4469-AFA9-C3B9469F441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36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9FF4-F478-4AB6-B99C-321C61682B5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419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64B-FB30-40A6-ADC5-10807265B50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843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1DEB-EFDA-4A60-86C4-4D40202C1E6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67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273A-46BB-4FE6-8019-B2E2D7FAAA5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92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FDF4-B487-498F-B8FB-7F2B3D0E0A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02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C056-0F0B-4987-8E59-94F8A9801A9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317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835B-37AB-4727-AB4C-4F048B83618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09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6957-5FB9-4544-B479-3FFD47D8DC1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107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EB18-11B7-40AF-B1C9-A26F6643B91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08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2503-ED81-47BE-B8B1-4E6715632B5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096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r>
              <a:rPr lang="lt-LT"/>
              <a:t>VU EF V.Karpuškienė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4795B95D-EEFD-43F9-BD9A-536D1311370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1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8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0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1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lt-LT" smtClean="0"/>
              <a:t>ARMA/ARIMA modeliai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00438"/>
            <a:ext cx="6400800" cy="550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altLang="lt-LT" dirty="0" smtClean="0"/>
              <a:t>2015-10-02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862013" y="4292600"/>
            <a:ext cx="82819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altLang="lt-LT" sz="1800" b="0"/>
              <a:t>Literatūra: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altLang="lt-LT" sz="1800" b="0"/>
              <a:t>          Asteriou D.Applied Econometrics A Moderm approach using EWievs and Microfit. Palgrave Macmilan, 2008 sk.13 ARIMA Models and Box-Jenkins methotology psl.245-264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altLang="lt-LT" sz="1800" b="0"/>
              <a:t>	Maddala G.S., Kajal Lahiri Introduction to Econometrics., 2010 Chapter 12, psl.481-508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ARMA/</a:t>
            </a:r>
            <a:r>
              <a:rPr lang="lt-LT" altLang="lt-LT" sz="4000" smtClean="0"/>
              <a:t>ARIMA modelio struktūra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lt-LT" sz="2800" smtClean="0"/>
              <a:t>ARMA </a:t>
            </a:r>
            <a:r>
              <a:rPr lang="lt-LT" altLang="lt-LT" sz="2800" smtClean="0"/>
              <a:t>(p,q) </a:t>
            </a:r>
            <a:r>
              <a:rPr lang="en-US" altLang="lt-LT" sz="2800" smtClean="0"/>
              <a:t>modelis </a:t>
            </a:r>
          </a:p>
          <a:p>
            <a:pPr eaLnBrk="1" hangingPunct="1">
              <a:buFontTx/>
              <a:buNone/>
            </a:pPr>
            <a:endParaRPr lang="lt-LT" altLang="lt-LT" sz="2800" smtClean="0"/>
          </a:p>
        </p:txBody>
      </p:sp>
      <p:graphicFrame>
        <p:nvGraphicFramePr>
          <p:cNvPr id="11269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35150" y="3984625"/>
          <a:ext cx="45370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4" imgW="1739900" imgH="457200" progId="Equation.3">
                  <p:embed/>
                </p:oleObj>
              </mc:Choice>
              <mc:Fallback>
                <p:oleObj name="Equation" r:id="rId4" imgW="17399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984625"/>
                        <a:ext cx="45370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0" y="263683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lt-LT" sz="2800" b="0" i="1"/>
              <a:t>Y</a:t>
            </a:r>
            <a:r>
              <a:rPr lang="en-US" altLang="lt-LT" sz="2800" b="0" i="1" baseline="-25000"/>
              <a:t>t </a:t>
            </a:r>
            <a:r>
              <a:rPr lang="en-US" altLang="lt-LT" sz="2800" b="0" i="1"/>
              <a:t>=</a:t>
            </a:r>
            <a:r>
              <a:rPr lang="en-US" altLang="lt-LT" sz="2800" b="0" i="1">
                <a:sym typeface="Symbol" pitchFamily="18" charset="2"/>
              </a:rPr>
              <a:t></a:t>
            </a:r>
            <a:r>
              <a:rPr lang="en-US" altLang="lt-LT" sz="2800" b="0" i="1" baseline="-25000"/>
              <a:t>1</a:t>
            </a:r>
            <a:r>
              <a:rPr lang="en-US" altLang="lt-LT" sz="2800" b="0" i="1"/>
              <a:t>Y</a:t>
            </a:r>
            <a:r>
              <a:rPr lang="en-US" altLang="lt-LT" sz="2800" b="0" i="1" baseline="-25000"/>
              <a:t>t-1</a:t>
            </a:r>
            <a:r>
              <a:rPr lang="en-US" altLang="lt-LT" sz="2800" b="0" i="1"/>
              <a:t> + </a:t>
            </a:r>
            <a:r>
              <a:rPr lang="en-US" altLang="lt-LT" sz="2800" b="0" i="1">
                <a:sym typeface="Symbol" pitchFamily="18" charset="2"/>
              </a:rPr>
              <a:t></a:t>
            </a:r>
            <a:r>
              <a:rPr lang="en-US" altLang="lt-LT" sz="2800" b="0" i="1" baseline="-25000"/>
              <a:t>2</a:t>
            </a:r>
            <a:r>
              <a:rPr lang="en-US" altLang="lt-LT" sz="2800" b="0" i="1"/>
              <a:t>Y</a:t>
            </a:r>
            <a:r>
              <a:rPr lang="en-US" altLang="lt-LT" sz="2800" b="0" i="1" baseline="-25000"/>
              <a:t>t-2 </a:t>
            </a:r>
            <a:r>
              <a:rPr lang="en-US" altLang="lt-LT" sz="2800" b="0" i="1"/>
              <a:t>+...+ </a:t>
            </a:r>
            <a:r>
              <a:rPr lang="en-US" altLang="lt-LT" sz="2800" b="0" i="1">
                <a:sym typeface="Symbol" pitchFamily="18" charset="2"/>
              </a:rPr>
              <a:t></a:t>
            </a:r>
            <a:r>
              <a:rPr lang="en-US" altLang="lt-LT" sz="2800" b="0" i="1" baseline="-25000"/>
              <a:t>p</a:t>
            </a:r>
            <a:r>
              <a:rPr lang="en-US" altLang="lt-LT" sz="2800" b="0" i="1"/>
              <a:t>Y</a:t>
            </a:r>
            <a:r>
              <a:rPr lang="en-US" altLang="lt-LT" sz="2800" b="0" i="1" baseline="-25000"/>
              <a:t>t-p </a:t>
            </a:r>
            <a:r>
              <a:rPr lang="en-US" altLang="lt-LT" sz="2800" b="0" i="1"/>
              <a:t> + </a:t>
            </a:r>
            <a:r>
              <a:rPr lang="en-US" altLang="lt-LT" sz="2800" b="0" i="1">
                <a:sym typeface="Symbol" pitchFamily="18" charset="2"/>
              </a:rPr>
              <a:t></a:t>
            </a:r>
            <a:r>
              <a:rPr lang="en-US" altLang="lt-LT" sz="2800" b="0" i="1" baseline="-25000"/>
              <a:t>t</a:t>
            </a:r>
            <a:r>
              <a:rPr lang="en-US" altLang="lt-LT" sz="2800" b="0" baseline="-25000"/>
              <a:t> </a:t>
            </a:r>
            <a:r>
              <a:rPr lang="en-US" altLang="lt-LT" sz="2800" b="0"/>
              <a:t>+ </a:t>
            </a:r>
            <a:r>
              <a:rPr lang="en-US" altLang="lt-LT" sz="2800" b="0" i="1">
                <a:sym typeface="Symbol" pitchFamily="18" charset="2"/>
              </a:rPr>
              <a:t></a:t>
            </a:r>
            <a:r>
              <a:rPr lang="en-US" altLang="lt-LT" sz="2800" b="0" i="1" baseline="-25000"/>
              <a:t>1</a:t>
            </a:r>
            <a:r>
              <a:rPr lang="en-US" altLang="lt-LT" sz="2800" b="0" i="1">
                <a:sym typeface="Symbol" pitchFamily="18" charset="2"/>
              </a:rPr>
              <a:t></a:t>
            </a:r>
            <a:r>
              <a:rPr lang="en-US" altLang="lt-LT" sz="2800" b="0" i="1" baseline="-25000"/>
              <a:t>t-1</a:t>
            </a:r>
            <a:r>
              <a:rPr lang="en-US" altLang="lt-LT" sz="2800" b="0" i="1"/>
              <a:t> + </a:t>
            </a:r>
            <a:r>
              <a:rPr lang="en-US" altLang="lt-LT" sz="2800" b="0" i="1">
                <a:sym typeface="Symbol" pitchFamily="18" charset="2"/>
              </a:rPr>
              <a:t></a:t>
            </a:r>
            <a:r>
              <a:rPr lang="en-US" altLang="lt-LT" sz="2800" b="0" i="1" baseline="-25000"/>
              <a:t>2</a:t>
            </a:r>
            <a:r>
              <a:rPr lang="en-US" altLang="lt-LT" sz="2800" b="0" i="1">
                <a:sym typeface="Symbol" pitchFamily="18" charset="2"/>
              </a:rPr>
              <a:t></a:t>
            </a:r>
            <a:r>
              <a:rPr lang="en-US" altLang="lt-LT" sz="2800" b="0" i="1" baseline="-25000"/>
              <a:t>t-2 </a:t>
            </a:r>
            <a:r>
              <a:rPr lang="en-US" altLang="lt-LT" sz="2800" b="0" i="1"/>
              <a:t>+...+ </a:t>
            </a:r>
            <a:r>
              <a:rPr lang="en-US" altLang="lt-LT" sz="2800" b="0" i="1">
                <a:sym typeface="Symbol" pitchFamily="18" charset="2"/>
              </a:rPr>
              <a:t></a:t>
            </a:r>
            <a:r>
              <a:rPr lang="en-US" altLang="lt-LT" sz="2800" b="0" i="1" baseline="-25000"/>
              <a:t>q</a:t>
            </a:r>
            <a:r>
              <a:rPr lang="en-US" altLang="lt-LT" sz="2800" b="0" i="1">
                <a:sym typeface="Symbol" pitchFamily="18" charset="2"/>
              </a:rPr>
              <a:t></a:t>
            </a:r>
            <a:r>
              <a:rPr lang="en-US" altLang="lt-LT" sz="2800" b="0" i="1" baseline="-25000"/>
              <a:t>t-q</a:t>
            </a:r>
            <a:endParaRPr lang="lt-LT" altLang="lt-LT" sz="2800" b="0" i="1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t-LT" altLang="lt-LT" sz="2800" b="0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116013" y="3716338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5650" y="4365625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t-LT" altLang="lt-LT" sz="5400" smtClean="0">
                <a:solidFill>
                  <a:srgbClr val="CC3300"/>
                </a:solidFill>
              </a:rPr>
              <a:t>ARMA/ARIMA modelį galima sudaryti stacionarioms arba silpno stacionarumo laiko eilutėms</a:t>
            </a:r>
            <a:r>
              <a:rPr lang="lt-LT" altLang="lt-LT" sz="4000" smtClean="0"/>
              <a:t> </a:t>
            </a:r>
            <a:r>
              <a:rPr lang="en-US" altLang="lt-LT" sz="4000" smtClean="0">
                <a:solidFill>
                  <a:srgbClr val="CC3300"/>
                </a:solidFill>
              </a:rPr>
              <a:t>!!!!!!!!!!!!!!!!!</a:t>
            </a:r>
            <a:endParaRPr lang="lt-LT" altLang="lt-LT" sz="4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Stacionarumas</a:t>
            </a:r>
            <a:endParaRPr lang="en-US" altLang="lt-LT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altLang="lt-LT" smtClean="0"/>
              <a:t>Griežtas stacionarumas</a:t>
            </a:r>
          </a:p>
          <a:p>
            <a:r>
              <a:rPr lang="lt-LT" altLang="lt-LT" smtClean="0"/>
              <a:t>Silpnas stacionarumas</a:t>
            </a:r>
            <a:endParaRPr lang="en-US" altLang="lt-LT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785225" cy="1143000"/>
          </a:xfrm>
        </p:spPr>
        <p:txBody>
          <a:bodyPr/>
          <a:lstStyle/>
          <a:p>
            <a:pPr eaLnBrk="1" hangingPunct="1"/>
            <a:r>
              <a:rPr lang="lt-LT" altLang="lt-LT" sz="4000" smtClean="0"/>
              <a:t>ARMA/ARIMA modelio stacionarumas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1) </a:t>
            </a:r>
            <a:r>
              <a:rPr lang="en-US" altLang="lt-LT" sz="2800" b="1" dirty="0" err="1" smtClean="0"/>
              <a:t>laiko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eilutės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vidurkis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pastovus</a:t>
            </a:r>
            <a:r>
              <a:rPr lang="en-US" altLang="lt-LT" sz="2800" dirty="0" smtClean="0"/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E(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t</a:t>
            </a:r>
            <a:r>
              <a:rPr lang="en-US" altLang="lt-LT" sz="2800" dirty="0" smtClean="0"/>
              <a:t>) =</a:t>
            </a:r>
            <a:r>
              <a:rPr lang="en-US" altLang="lt-LT" sz="2800" dirty="0" smtClean="0">
                <a:sym typeface="Symbol" pitchFamily="18" charset="2"/>
              </a:rPr>
              <a:t></a:t>
            </a:r>
            <a:r>
              <a:rPr lang="en-US" altLang="lt-LT" sz="2800" baseline="-25000" dirty="0" smtClean="0"/>
              <a:t>y</a:t>
            </a:r>
            <a:r>
              <a:rPr lang="en-US" altLang="lt-LT" sz="2800" dirty="0" smtClean="0"/>
              <a:t>=</a:t>
            </a:r>
            <a:r>
              <a:rPr lang="en-US" altLang="lt-LT" sz="2800" dirty="0" smtClean="0">
                <a:solidFill>
                  <a:schemeClr val="accent2"/>
                </a:solidFill>
              </a:rPr>
              <a:t>const</a:t>
            </a:r>
            <a:r>
              <a:rPr lang="en-US" altLang="lt-LT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lt-LT" sz="2800" dirty="0" smtClean="0"/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 </a:t>
            </a:r>
            <a:r>
              <a:rPr lang="lt-LT" altLang="lt-LT" sz="2800" dirty="0" smtClean="0"/>
              <a:t>	(</a:t>
            </a:r>
            <a:r>
              <a:rPr lang="en-US" altLang="lt-LT" sz="2400" dirty="0" err="1" smtClean="0"/>
              <a:t>suskaidžius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stebėjimus</a:t>
            </a:r>
            <a:r>
              <a:rPr lang="en-US" altLang="lt-LT" sz="2400" dirty="0" smtClean="0"/>
              <a:t> į </a:t>
            </a:r>
            <a:r>
              <a:rPr lang="en-US" altLang="lt-LT" sz="2400" dirty="0" err="1" smtClean="0"/>
              <a:t>atskiras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grupes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kiekvienos</a:t>
            </a:r>
            <a:r>
              <a:rPr lang="en-US" altLang="lt-LT" sz="2400" dirty="0" smtClean="0"/>
              <a:t> </a:t>
            </a:r>
            <a:r>
              <a:rPr lang="lt-LT" altLang="lt-LT" sz="2400" dirty="0" smtClean="0"/>
              <a:t>grupės </a:t>
            </a:r>
            <a:r>
              <a:rPr lang="en-US" altLang="lt-LT" sz="2400" dirty="0" err="1" smtClean="0"/>
              <a:t>vidurkis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turi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būti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toks</a:t>
            </a:r>
            <a:r>
              <a:rPr lang="en-US" altLang="lt-LT" sz="2400" dirty="0" smtClean="0"/>
              <a:t> pats</a:t>
            </a:r>
            <a:r>
              <a:rPr lang="lt-LT" altLang="lt-LT" sz="2400" dirty="0" smtClean="0"/>
              <a:t>, t.y. nepriklauso nuo laiko)</a:t>
            </a:r>
            <a:endParaRPr lang="en-US" altLang="lt-LT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2) </a:t>
            </a:r>
            <a:r>
              <a:rPr lang="en-US" altLang="lt-LT" sz="2800" b="1" dirty="0" err="1" smtClean="0"/>
              <a:t>laiko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eilutės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dispersija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pastovi</a:t>
            </a:r>
            <a:r>
              <a:rPr lang="en-US" altLang="lt-LT" sz="2800" dirty="0" smtClean="0"/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E(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t</a:t>
            </a:r>
            <a:r>
              <a:rPr lang="en-US" altLang="lt-LT" sz="2800" dirty="0" smtClean="0"/>
              <a:t>-</a:t>
            </a:r>
            <a:r>
              <a:rPr lang="en-US" altLang="lt-LT" sz="2800" dirty="0" smtClean="0">
                <a:sym typeface="Symbol" pitchFamily="18" charset="2"/>
              </a:rPr>
              <a:t></a:t>
            </a:r>
            <a:r>
              <a:rPr lang="en-US" altLang="lt-LT" sz="2800" baseline="-25000" dirty="0" smtClean="0"/>
              <a:t>y</a:t>
            </a:r>
            <a:r>
              <a:rPr lang="en-US" altLang="lt-LT" sz="2800" baseline="30000" dirty="0" smtClean="0"/>
              <a:t>)</a:t>
            </a:r>
            <a:r>
              <a:rPr lang="lt-LT" altLang="lt-LT" sz="2800" baseline="30000" dirty="0" smtClean="0"/>
              <a:t>2 </a:t>
            </a:r>
            <a:r>
              <a:rPr lang="lt-LT" altLang="lt-LT" baseline="-25000" dirty="0" smtClean="0"/>
              <a:t>=</a:t>
            </a:r>
            <a:r>
              <a:rPr lang="en-US" altLang="lt-LT" sz="2800" dirty="0" smtClean="0">
                <a:sym typeface="Symbol" pitchFamily="18" charset="2"/>
              </a:rPr>
              <a:t></a:t>
            </a:r>
            <a:r>
              <a:rPr lang="en-US" altLang="lt-LT" sz="2800" baseline="30000" dirty="0" smtClean="0"/>
              <a:t>2</a:t>
            </a:r>
            <a:r>
              <a:rPr lang="en-US" altLang="lt-LT" sz="2800" baseline="-25000" dirty="0" smtClean="0"/>
              <a:t>y</a:t>
            </a:r>
            <a:r>
              <a:rPr lang="en-US" altLang="lt-LT" sz="2800" dirty="0" smtClean="0"/>
              <a:t>=</a:t>
            </a:r>
            <a:r>
              <a:rPr lang="en-US" altLang="lt-LT" sz="2800" dirty="0" smtClean="0">
                <a:sym typeface="Symbol" pitchFamily="18" charset="2"/>
              </a:rPr>
              <a:t></a:t>
            </a:r>
            <a:r>
              <a:rPr lang="lt-LT" altLang="lt-LT" sz="2800" baseline="-25000" dirty="0" smtClean="0"/>
              <a:t>0</a:t>
            </a:r>
            <a:r>
              <a:rPr lang="lt-LT" altLang="lt-LT" sz="2800" dirty="0" smtClean="0">
                <a:solidFill>
                  <a:schemeClr val="accent2"/>
                </a:solidFill>
              </a:rPr>
              <a:t>=c</a:t>
            </a:r>
            <a:r>
              <a:rPr lang="en-US" altLang="lt-LT" sz="2800" dirty="0" smtClean="0">
                <a:solidFill>
                  <a:schemeClr val="accent2"/>
                </a:solidFill>
              </a:rPr>
              <a:t>onst</a:t>
            </a:r>
            <a:r>
              <a:rPr lang="en-US" altLang="lt-LT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lt-LT" sz="2800" dirty="0" smtClean="0"/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lt-LT" altLang="lt-LT" sz="2800" dirty="0" smtClean="0"/>
              <a:t>	</a:t>
            </a:r>
            <a:r>
              <a:rPr lang="lt-LT" altLang="lt-LT" sz="2400" dirty="0" smtClean="0"/>
              <a:t>(</a:t>
            </a:r>
            <a:r>
              <a:rPr lang="en-US" altLang="lt-LT" sz="2400" dirty="0" err="1" smtClean="0"/>
              <a:t>kiekvienos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grupės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dispersija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turi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būti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vienoda</a:t>
            </a:r>
            <a:r>
              <a:rPr lang="lt-LT" altLang="lt-LT" sz="2400" dirty="0" smtClean="0"/>
              <a:t>)</a:t>
            </a:r>
            <a:endParaRPr lang="en-US" altLang="lt-LT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3) </a:t>
            </a:r>
            <a:r>
              <a:rPr lang="en-US" altLang="lt-LT" sz="2800" b="1" dirty="0" err="1" smtClean="0"/>
              <a:t>laiko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eilutės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stebėjimų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kovariacija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nepriklauso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nuo</a:t>
            </a:r>
            <a:r>
              <a:rPr lang="en-US" altLang="lt-LT" sz="2800" b="1" dirty="0" smtClean="0"/>
              <a:t> </a:t>
            </a:r>
            <a:r>
              <a:rPr lang="en-US" altLang="lt-LT" sz="2800" b="1" dirty="0" err="1" smtClean="0"/>
              <a:t>laiko</a:t>
            </a:r>
            <a:r>
              <a:rPr lang="lt-LT" altLang="lt-LT" sz="2800" b="1" dirty="0" smtClean="0"/>
              <a:t> o tik nuo </a:t>
            </a:r>
            <a:r>
              <a:rPr lang="lt-LT" altLang="lt-LT" sz="2800" b="1" dirty="0" err="1" smtClean="0"/>
              <a:t>lago</a:t>
            </a:r>
            <a:r>
              <a:rPr lang="en-US" altLang="lt-LT" sz="2800" dirty="0" smtClean="0"/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lt-LT" sz="2800" dirty="0" smtClean="0"/>
              <a:t>E[(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t</a:t>
            </a:r>
            <a:r>
              <a:rPr lang="en-US" altLang="lt-LT" sz="2800" dirty="0" smtClean="0"/>
              <a:t>-</a:t>
            </a:r>
            <a:r>
              <a:rPr lang="en-US" altLang="lt-LT" sz="2800" dirty="0" smtClean="0">
                <a:sym typeface="Symbol" pitchFamily="18" charset="2"/>
              </a:rPr>
              <a:t></a:t>
            </a:r>
            <a:r>
              <a:rPr lang="en-US" altLang="lt-LT" sz="2800" baseline="-25000" dirty="0" smtClean="0"/>
              <a:t>y</a:t>
            </a:r>
            <a:r>
              <a:rPr lang="en-US" altLang="lt-LT" sz="2800" dirty="0" smtClean="0"/>
              <a:t>)(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t-k</a:t>
            </a:r>
            <a:r>
              <a:rPr lang="en-US" altLang="lt-LT" sz="2800" dirty="0" smtClean="0"/>
              <a:t>-</a:t>
            </a:r>
            <a:r>
              <a:rPr lang="en-US" altLang="lt-LT" sz="2800" dirty="0" smtClean="0">
                <a:sym typeface="Symbol" pitchFamily="18" charset="2"/>
              </a:rPr>
              <a:t></a:t>
            </a:r>
            <a:r>
              <a:rPr lang="en-US" altLang="lt-LT" sz="2800" baseline="-25000" dirty="0" smtClean="0"/>
              <a:t>y</a:t>
            </a:r>
            <a:r>
              <a:rPr lang="en-US" altLang="lt-LT" sz="2800" dirty="0" smtClean="0"/>
              <a:t>)]=</a:t>
            </a:r>
            <a:r>
              <a:rPr lang="en-US" altLang="lt-LT" sz="2800" dirty="0" smtClean="0">
                <a:sym typeface="Symbol" pitchFamily="18" charset="2"/>
              </a:rPr>
              <a:t></a:t>
            </a:r>
            <a:r>
              <a:rPr lang="en-US" altLang="lt-LT" sz="2800" baseline="-25000" dirty="0" smtClean="0"/>
              <a:t>k</a:t>
            </a:r>
            <a:r>
              <a:rPr lang="en-US" altLang="lt-LT" sz="2800" dirty="0" smtClean="0"/>
              <a:t>=</a:t>
            </a:r>
            <a:r>
              <a:rPr lang="en-US" altLang="lt-LT" sz="2800" dirty="0" smtClean="0">
                <a:solidFill>
                  <a:schemeClr val="accent2"/>
                </a:solidFill>
              </a:rPr>
              <a:t>const</a:t>
            </a:r>
            <a:r>
              <a:rPr lang="en-US" altLang="lt-LT" sz="2800" baseline="-25000" dirty="0" smtClean="0">
                <a:solidFill>
                  <a:schemeClr val="accent2"/>
                </a:solidFill>
              </a:rPr>
              <a:t>3</a:t>
            </a:r>
            <a:r>
              <a:rPr lang="en-US" altLang="lt-LT" sz="2800" dirty="0" smtClean="0"/>
              <a:t>;</a:t>
            </a:r>
            <a:endParaRPr lang="lt-LT" altLang="lt-L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Griežtai stacionari laiko eilutė 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477963" y="2708275"/>
            <a:ext cx="619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042988" y="1981200"/>
          <a:ext cx="7129462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r:id="rId4" imgW="3091561" imgH="2070411" progId="STATISTICAGraph">
                  <p:embed/>
                </p:oleObj>
              </mc:Choice>
              <mc:Fallback>
                <p:oleObj r:id="rId4" imgW="3091561" imgH="2070411" progId="STATISTICA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1200"/>
                        <a:ext cx="7129462" cy="423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Nestacionari laiko eilutė</a:t>
            </a:r>
            <a:br>
              <a:rPr lang="lt-LT" altLang="lt-LT" sz="4000" smtClean="0"/>
            </a:br>
            <a:r>
              <a:rPr lang="lt-LT" altLang="lt-LT" sz="3200" smtClean="0"/>
              <a:t>Nestacionarumas dėl trendo</a:t>
            </a:r>
            <a:r>
              <a:rPr lang="lt-LT" altLang="lt-LT" sz="4000" smtClean="0"/>
              <a:t> 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477963" y="2708275"/>
            <a:ext cx="619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03350" y="2133600"/>
            <a:ext cx="4106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16392" name="Object 7"/>
          <p:cNvGraphicFramePr>
            <a:graphicFrameLocks noChangeAspect="1"/>
          </p:cNvGraphicFramePr>
          <p:nvPr/>
        </p:nvGraphicFramePr>
        <p:xfrm>
          <a:off x="1704975" y="2349500"/>
          <a:ext cx="5743575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r:id="rId4" imgW="2864182" imgH="1918130" progId="STATISTICAGraph">
                  <p:embed/>
                </p:oleObj>
              </mc:Choice>
              <mc:Fallback>
                <p:oleObj r:id="rId4" imgW="2864182" imgH="1918130" progId="STATISTICA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2349500"/>
                        <a:ext cx="5743575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Nestacionari laiko eilutė</a:t>
            </a:r>
            <a:br>
              <a:rPr lang="lt-LT" altLang="lt-LT" sz="4000" smtClean="0"/>
            </a:br>
            <a:r>
              <a:rPr lang="lt-LT" altLang="lt-LT" sz="4000" smtClean="0"/>
              <a:t>(</a:t>
            </a:r>
            <a:r>
              <a:rPr lang="lt-LT" altLang="lt-LT" sz="3200" smtClean="0"/>
              <a:t>Nestacionarumas dėl dispersijos) </a:t>
            </a:r>
            <a:endParaRPr lang="lt-LT" altLang="lt-LT" sz="4000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77963" y="2708275"/>
            <a:ext cx="619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4106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17417" name="Object 8"/>
          <p:cNvGraphicFramePr>
            <a:graphicFrameLocks noChangeAspect="1"/>
          </p:cNvGraphicFramePr>
          <p:nvPr/>
        </p:nvGraphicFramePr>
        <p:xfrm>
          <a:off x="1544638" y="1911350"/>
          <a:ext cx="6413500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r:id="rId4" imgW="2858685" imgH="1914448" progId="STATISTICAGraph">
                  <p:embed/>
                </p:oleObj>
              </mc:Choice>
              <mc:Fallback>
                <p:oleObj r:id="rId4" imgW="2858685" imgH="1914448" progId="STATISTICA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911350"/>
                        <a:ext cx="6413500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Sąvokos</a:t>
            </a:r>
          </a:p>
        </p:txBody>
      </p:sp>
      <p:sp>
        <p:nvSpPr>
          <p:cNvPr id="18435" name="Turinio vietos rezervavimo ženklas 2"/>
          <p:cNvSpPr>
            <a:spLocks noGrp="1"/>
          </p:cNvSpPr>
          <p:nvPr>
            <p:ph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lvl="2"/>
            <a:r>
              <a:rPr lang="lt-LT" altLang="en-US" sz="3200" smtClean="0"/>
              <a:t>Deterministinis trendas</a:t>
            </a:r>
          </a:p>
          <a:p>
            <a:pPr lvl="2"/>
            <a:r>
              <a:rPr lang="lt-LT" altLang="en-US" sz="3200" smtClean="0"/>
              <a:t>Stochastinis trendas</a:t>
            </a:r>
          </a:p>
          <a:p>
            <a:pPr marL="0" indent="0">
              <a:buFontTx/>
              <a:buNone/>
            </a:pPr>
            <a:endParaRPr lang="lt-LT" altLang="en-US" smtClean="0"/>
          </a:p>
          <a:p>
            <a:pPr marL="0" indent="0">
              <a:buFontTx/>
              <a:buNone/>
            </a:pPr>
            <a:endParaRPr lang="lt-LT" altLang="en-US" smtClean="0"/>
          </a:p>
        </p:txBody>
      </p:sp>
      <p:sp>
        <p:nvSpPr>
          <p:cNvPr id="18436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Sąvokos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lt-LT" dirty="0" smtClean="0"/>
              <a:t>Autoregresinis procesas </a:t>
            </a:r>
          </a:p>
          <a:p>
            <a:pPr>
              <a:defRPr/>
            </a:pPr>
            <a:r>
              <a:rPr lang="lt-LT" dirty="0" smtClean="0"/>
              <a:t>Atsitiktinio klaidžiojimo procesas</a:t>
            </a:r>
          </a:p>
          <a:p>
            <a:pPr lvl="1">
              <a:defRPr/>
            </a:pPr>
            <a:r>
              <a:rPr lang="lt-LT" dirty="0" smtClean="0"/>
              <a:t>Be poslinkio</a:t>
            </a:r>
          </a:p>
          <a:p>
            <a:pPr lvl="1">
              <a:defRPr/>
            </a:pPr>
            <a:r>
              <a:rPr lang="lt-LT" dirty="0" smtClean="0"/>
              <a:t>Su poslinkiu</a:t>
            </a:r>
          </a:p>
          <a:p>
            <a:pPr lvl="1">
              <a:defRPr/>
            </a:pPr>
            <a:r>
              <a:rPr lang="lt-LT" dirty="0" smtClean="0"/>
              <a:t>Su stochastiniu trendu</a:t>
            </a:r>
          </a:p>
          <a:p>
            <a:pPr lvl="1">
              <a:defRPr/>
            </a:pPr>
            <a:r>
              <a:rPr lang="lt-LT" dirty="0" smtClean="0"/>
              <a:t>Su </a:t>
            </a:r>
            <a:r>
              <a:rPr lang="lt-LT" dirty="0" err="1" smtClean="0"/>
              <a:t>deterministiniu</a:t>
            </a:r>
            <a:r>
              <a:rPr lang="lt-LT" dirty="0" smtClean="0"/>
              <a:t> trendu</a:t>
            </a:r>
          </a:p>
          <a:p>
            <a:pPr>
              <a:defRPr/>
            </a:pPr>
            <a:r>
              <a:rPr lang="lt-LT" dirty="0" smtClean="0"/>
              <a:t>Vienetinės šaknies procesas</a:t>
            </a:r>
          </a:p>
          <a:p>
            <a:pPr marL="0" indent="0">
              <a:buFontTx/>
              <a:buNone/>
              <a:defRPr/>
            </a:pPr>
            <a:endParaRPr lang="lt-LT" dirty="0" smtClean="0"/>
          </a:p>
          <a:p>
            <a:pPr marL="0" indent="0">
              <a:buFontTx/>
              <a:buNone/>
              <a:defRPr/>
            </a:pPr>
            <a:endParaRPr lang="lt-LT" dirty="0"/>
          </a:p>
        </p:txBody>
      </p:sp>
      <p:sp>
        <p:nvSpPr>
          <p:cNvPr id="19460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 smtClean="0"/>
              <a:t>Sąvokos: AR(1) procesas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700808"/>
                <a:ext cx="7772400" cy="4536504"/>
              </a:xfrm>
            </p:spPr>
            <p:txBody>
              <a:bodyPr/>
              <a:lstStyle/>
              <a:p>
                <a:pPr>
                  <a:defRPr/>
                </a:pPr>
                <a:r>
                  <a:rPr lang="lt-LT" dirty="0" smtClean="0"/>
                  <a:t>Autoregresinis procesas AR(1)</a:t>
                </a:r>
              </a:p>
              <a:p>
                <a:pPr marL="457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lt-LT" b="0" i="1" smtClean="0">
                          <a:latin typeface="Cambria Math"/>
                        </a:rPr>
                        <m:t>=</m:t>
                      </m:r>
                      <m:r>
                        <a:rPr lang="lt-LT" b="0" i="1" smtClean="0">
                          <a:latin typeface="Cambria Math"/>
                        </a:rPr>
                        <m:t>𝑐</m:t>
                      </m:r>
                      <m:r>
                        <a:rPr lang="lt-LT" b="0" i="1" smtClean="0">
                          <a:latin typeface="Cambria Math"/>
                        </a:rPr>
                        <m:t>+</m:t>
                      </m:r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lt-L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lt-L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; </m:t>
                          </m:r>
                        </m:sub>
                      </m:sSub>
                      <m:sSub>
                        <m:sSubPr>
                          <m:ctrlPr>
                            <a:rPr lang="lt-L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𝑊𝑁</m:t>
                      </m:r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(0, </m:t>
                      </m:r>
                      <m:sSup>
                        <m:sSupPr>
                          <m:ctrlPr>
                            <a:rPr lang="lt-L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lt-LT" dirty="0" smtClean="0"/>
              </a:p>
              <a:p>
                <a:pPr marL="457200" lvl="1" indent="0">
                  <a:buNone/>
                  <a:defRPr/>
                </a:pPr>
                <a:r>
                  <a:rPr lang="lt-LT" sz="2000" dirty="0" smtClean="0"/>
                  <a:t>Jeigu </a:t>
                </a:r>
                <a:r>
                  <a:rPr lang="lt-LT" sz="2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l-GR" sz="2000" dirty="0" smtClean="0">
                    <a:solidFill>
                      <a:srgbClr val="FF0000"/>
                    </a:solidFill>
                  </a:rPr>
                  <a:t>φ</a:t>
                </a:r>
                <a:r>
                  <a:rPr lang="lt-LT" sz="2000" dirty="0" smtClean="0">
                    <a:solidFill>
                      <a:srgbClr val="FF0000"/>
                    </a:solidFill>
                  </a:rPr>
                  <a:t>|&lt;1 </a:t>
                </a:r>
                <a:r>
                  <a:rPr lang="lt-LT" sz="2000" dirty="0" smtClean="0"/>
                  <a:t>AR pirmos eilės procesas stacionarus</a:t>
                </a:r>
              </a:p>
              <a:p>
                <a:pPr>
                  <a:defRPr/>
                </a:pPr>
                <a:r>
                  <a:rPr lang="lt-LT" sz="2000" dirty="0" smtClean="0">
                    <a:ea typeface="Cambria Math"/>
                  </a:rPr>
                  <a:t>Matematinė viltis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lt-LT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lt-L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lt-LT" b="0" i="1" smtClean="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φ</m:t>
                        </m:r>
                      </m:den>
                    </m:f>
                  </m:oMath>
                </a14:m>
                <a:endParaRPr lang="lt-LT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400" b="0" i="0" smtClean="0">
                            <a:latin typeface="Cambria Math"/>
                            <a:ea typeface="Cambria Math"/>
                          </a:rPr>
                          <m:t>Dispersija</m:t>
                        </m:r>
                        <m:r>
                          <a:rPr lang="lt-LT" sz="2400" b="0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400" i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lt-LT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/>
                          </a:rPr>
                          <m:t>σ</m:t>
                        </m:r>
                        <m:r>
                          <a:rPr lang="lt-LT" sz="2400" b="0" i="1" baseline="30000" dirty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i="1" baseline="-25000" dirty="0" smtClean="0">
                            <a:latin typeface="Cambria Math"/>
                          </a:rPr>
                          <m:t>ε</m:t>
                        </m:r>
                      </m:num>
                      <m:den>
                        <m:r>
                          <m:rPr>
                            <m:nor/>
                          </m:rPr>
                          <a:rPr lang="lt-LT" sz="2400" dirty="0">
                            <a:latin typeface="+mj-lt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j-lt"/>
                          </a:rPr>
                          <m:t>φ</m:t>
                        </m:r>
                        <m:r>
                          <a:rPr lang="lt-LT" sz="2400" b="0" i="1" baseline="30000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lt-LT" sz="2400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400" b="0" i="0" smtClean="0">
                            <a:latin typeface="Cambria Math"/>
                            <a:ea typeface="Cambria Math"/>
                          </a:rPr>
                          <m:t>Kovariacija</m:t>
                        </m:r>
                        <m:r>
                          <a:rPr lang="lt-LT" sz="240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lt-LT" sz="2400" i="1">
                        <a:latin typeface="Cambria Math"/>
                      </a:rPr>
                      <m:t>=</m:t>
                    </m:r>
                    <m:r>
                      <a:rPr lang="lt-LT" sz="2400" i="1" smtClean="0">
                        <a:latin typeface="Cambria Math"/>
                        <a:ea typeface="Cambria Math"/>
                      </a:rPr>
                      <m:t>𝜑</m:t>
                    </m:r>
                    <m:sSub>
                      <m:sSubPr>
                        <m:ctrlPr>
                          <a:rPr lang="lt-LT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4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lt-LT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lt-LT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/>
                          </a:rPr>
                          <m:t>σ</m:t>
                        </m:r>
                        <m:r>
                          <a:rPr lang="lt-LT" sz="2400" i="1" baseline="30000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lt-LT" sz="2400" dirty="0">
                            <a:latin typeface="+mj-lt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+mj-lt"/>
                          </a:rPr>
                          <m:t>φ</m:t>
                        </m:r>
                        <m:r>
                          <a:rPr lang="lt-LT" sz="2400" i="1" baseline="30000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lt-LT" sz="2400" dirty="0"/>
              </a:p>
              <a:p>
                <a:pPr>
                  <a:defRPr/>
                </a:pPr>
                <a:endParaRPr lang="lt-LT" dirty="0" smtClean="0"/>
              </a:p>
              <a:p>
                <a:pPr>
                  <a:defRPr/>
                </a:pPr>
                <a:endParaRPr lang="lt-LT" dirty="0"/>
              </a:p>
              <a:p>
                <a:pPr>
                  <a:defRPr/>
                </a:pPr>
                <a:endParaRPr lang="lt-LT" dirty="0" smtClean="0"/>
              </a:p>
              <a:p>
                <a:pPr>
                  <a:defRPr/>
                </a:pPr>
                <a:endParaRPr lang="lt-LT" dirty="0"/>
              </a:p>
              <a:p>
                <a:pPr marL="0" indent="0">
                  <a:buFontTx/>
                  <a:buNone/>
                  <a:defRPr/>
                </a:pPr>
                <a:endParaRPr lang="lt-LT" dirty="0" smtClean="0"/>
              </a:p>
              <a:p>
                <a:pPr marL="0" indent="0">
                  <a:buFontTx/>
                  <a:buNone/>
                  <a:defRPr/>
                </a:pPr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700808"/>
                <a:ext cx="7772400" cy="4536504"/>
              </a:xfrm>
              <a:blipFill rotWithShape="1">
                <a:blip r:embed="rId3"/>
                <a:stretch>
                  <a:fillRect l="-1804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  <p:extLst>
      <p:ext uri="{BB962C8B-B14F-4D97-AF65-F5344CB8AC3E}">
        <p14:creationId xmlns:p14="http://schemas.microsoft.com/office/powerpoint/2010/main" val="421207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Paskaitos dalys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ARIMA modelio struktūra</a:t>
            </a:r>
          </a:p>
          <a:p>
            <a:pPr eaLnBrk="1" hangingPunct="1"/>
            <a:r>
              <a:rPr lang="en-US" altLang="lt-LT" smtClean="0"/>
              <a:t>Modelio </a:t>
            </a:r>
            <a:r>
              <a:rPr lang="lt-LT" altLang="lt-LT" smtClean="0"/>
              <a:t>į</a:t>
            </a:r>
            <a:r>
              <a:rPr lang="en-US" altLang="lt-LT" smtClean="0"/>
              <a:t>vertinimas: </a:t>
            </a:r>
            <a:r>
              <a:rPr lang="lt-LT" altLang="lt-LT" smtClean="0"/>
              <a:t>Box-Jenkins procedūra</a:t>
            </a:r>
          </a:p>
          <a:p>
            <a:pPr eaLnBrk="1" hangingPunct="1"/>
            <a:r>
              <a:rPr lang="lt-LT" altLang="lt-LT" smtClean="0"/>
              <a:t>Stacionarumo užtikrinimas</a:t>
            </a:r>
          </a:p>
          <a:p>
            <a:pPr eaLnBrk="1" hangingPunct="1"/>
            <a:r>
              <a:rPr lang="lt-LT" altLang="lt-LT" smtClean="0"/>
              <a:t>ARIMA modelio įvertinimas</a:t>
            </a:r>
          </a:p>
          <a:p>
            <a:pPr eaLnBrk="1" hangingPunct="1"/>
            <a:r>
              <a:rPr lang="lt-LT" altLang="lt-LT" smtClean="0"/>
              <a:t>Modelio diagnostika</a:t>
            </a:r>
          </a:p>
          <a:p>
            <a:pPr eaLnBrk="1" hangingPunct="1"/>
            <a:r>
              <a:rPr lang="lt-LT" altLang="lt-LT" smtClean="0"/>
              <a:t>Prognozavimas ARIMA modelio pagalba  </a:t>
            </a:r>
          </a:p>
          <a:p>
            <a:pPr eaLnBrk="1" hangingPunct="1"/>
            <a:endParaRPr lang="lt-LT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lt-LT" altLang="lt-LT" dirty="0" smtClean="0"/>
              <a:t>Sąvokos: </a:t>
            </a:r>
            <a:r>
              <a:rPr lang="lt-LT" altLang="lt-LT" dirty="0" err="1" smtClean="0"/>
              <a:t>AR(p</a:t>
            </a:r>
            <a:r>
              <a:rPr lang="lt-LT" altLang="lt-LT" dirty="0" smtClean="0"/>
              <a:t>) procesas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196752"/>
                <a:ext cx="7772400" cy="504056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lt-LT" dirty="0" smtClean="0"/>
                  <a:t>Autoregresinis procesas </a:t>
                </a:r>
                <a:r>
                  <a:rPr lang="lt-LT" dirty="0" err="1" smtClean="0"/>
                  <a:t>AR(p</a:t>
                </a:r>
                <a:r>
                  <a:rPr lang="lt-LT" dirty="0" smtClean="0"/>
                  <a:t>)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lt-LT" sz="2400" b="0" i="1" smtClean="0">
                          <a:latin typeface="Cambria Math"/>
                        </a:rPr>
                        <m:t>=</m:t>
                      </m:r>
                      <m:r>
                        <a:rPr lang="lt-LT" sz="2400" b="0" i="1" smtClean="0">
                          <a:latin typeface="Cambria Math"/>
                        </a:rPr>
                        <m:t>𝑐</m:t>
                      </m:r>
                      <m:r>
                        <a:rPr lang="lt-LT" sz="2400" b="0" i="1" smtClean="0">
                          <a:latin typeface="Cambria Math"/>
                        </a:rPr>
                        <m:t>+</m:t>
                      </m:r>
                      <m:r>
                        <a:rPr lang="lt-LT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lt-LT" sz="2400" i="1" baseline="-2500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lt-LT" sz="24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lt-LT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lt-LT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lt-LT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lt-LT" sz="24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lt-LT" sz="24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lt-LT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lt-LT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+..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lt-LT" sz="2400" b="0" i="1" baseline="-2500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lt-L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lt-LT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4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lt-LT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lt-L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lt-L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; </m:t>
                          </m:r>
                        </m:sub>
                      </m:sSub>
                      <m:sSub>
                        <m:sSubPr>
                          <m:ctrlPr>
                            <a:rPr lang="lt-LT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lt-LT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lt-LT" sz="2400" b="0" i="1" smtClean="0">
                          <a:latin typeface="Cambria Math"/>
                          <a:ea typeface="Cambria Math"/>
                        </a:rPr>
                        <m:t>𝑊𝑁</m:t>
                      </m:r>
                      <m:r>
                        <a:rPr lang="lt-LT" sz="2400" b="0" i="1" smtClean="0">
                          <a:latin typeface="Cambria Math"/>
                          <a:ea typeface="Cambria Math"/>
                        </a:rPr>
                        <m:t>(0, </m:t>
                      </m:r>
                      <m:sSup>
                        <m:sSupPr>
                          <m:ctrlPr>
                            <a:rPr lang="lt-LT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lt-LT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lt-LT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lt-LT" sz="2400" dirty="0" smtClean="0"/>
              </a:p>
              <a:p>
                <a:pPr marL="457200" lvl="1" indent="0">
                  <a:buNone/>
                  <a:defRPr/>
                </a:pPr>
                <a:r>
                  <a:rPr lang="lt-LT" sz="2000" dirty="0" smtClean="0"/>
                  <a:t>Jeigu |</a:t>
                </a:r>
                <a:r>
                  <a:rPr lang="el-GR" sz="2000" dirty="0" smtClean="0"/>
                  <a:t>φ</a:t>
                </a:r>
                <a:r>
                  <a:rPr lang="lt-LT" sz="2000" dirty="0" smtClean="0"/>
                  <a:t>|&lt;1 AR pirmos eilės procesas stacionarus</a:t>
                </a:r>
              </a:p>
              <a:p>
                <a:pPr>
                  <a:defRPr/>
                </a:pPr>
                <a:r>
                  <a:rPr lang="lt-LT" sz="2000" dirty="0" smtClean="0">
                    <a:ea typeface="Cambria Math"/>
                  </a:rPr>
                  <a:t>Matematinė viltis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lt-LT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lt-L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lt-LT" b="0" i="1" smtClean="0"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φ</m:t>
                        </m:r>
                        <m:r>
                          <a:rPr lang="lt-LT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lt-LT" b="0" i="1" smtClean="0">
                            <a:latin typeface="Cambria Math"/>
                          </a:rPr>
                          <m:t>−…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φ</m:t>
                        </m:r>
                        <m:r>
                          <a:rPr lang="lt-LT" b="0" i="1" baseline="-2500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lt-LT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400" b="0" i="0" smtClean="0">
                            <a:latin typeface="Cambria Math"/>
                            <a:ea typeface="Cambria Math"/>
                          </a:rPr>
                          <m:t>Dispersija</m:t>
                        </m:r>
                        <m:r>
                          <a:rPr lang="lt-LT" sz="2400" b="0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400" i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lt-LT" sz="2400" i="1">
                        <a:latin typeface="Cambria Math"/>
                      </a:rPr>
                      <m:t>=</m:t>
                    </m:r>
                    <m:r>
                      <a:rPr lang="lt-LT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lt-LT" sz="2400" b="0" i="1" baseline="-25000" smtClean="0">
                        <a:latin typeface="Cambria Math"/>
                        <a:ea typeface="Cambria Math"/>
                      </a:rPr>
                      <m:t>1</m:t>
                    </m:r>
                    <m:sSub>
                      <m:sSubPr>
                        <m:ctrlPr>
                          <a:rPr lang="lt-LT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lt-LT" sz="2400" dirty="0" smtClean="0"/>
                  <a:t>+...</a:t>
                </a:r>
                <a:r>
                  <a:rPr lang="lt-LT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lt-LT" sz="2400" b="0" i="1" baseline="-25000" smtClean="0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lt-LT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lt-LT" sz="2400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sz="2400" b="0" i="1" baseline="-25000" smtClean="0">
                        <a:latin typeface="Cambria Math"/>
                        <a:ea typeface="Cambria Math"/>
                      </a:rPr>
                      <m:t>ε</m:t>
                    </m:r>
                  </m:oMath>
                </a14:m>
                <a:endParaRPr lang="lt-LT" sz="2400" b="0" i="1" baseline="-25000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400" b="0" i="0" smtClean="0">
                            <a:latin typeface="Cambria Math"/>
                            <a:ea typeface="Cambria Math"/>
                          </a:rPr>
                          <m:t>Kovariacija</m:t>
                        </m:r>
                        <m:r>
                          <a:rPr lang="lt-LT" sz="240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lt-LT" sz="2400" i="1">
                        <a:latin typeface="Cambria Math"/>
                      </a:rPr>
                      <m:t>=</m:t>
                    </m:r>
                    <m:r>
                      <a:rPr lang="lt-LT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lt-LT" sz="2400" i="1" baseline="-25000">
                        <a:latin typeface="Cambria Math"/>
                        <a:ea typeface="Cambria Math"/>
                      </a:rPr>
                      <m:t>1</m:t>
                    </m:r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lt-LT" sz="2400" dirty="0"/>
                  <a:t>+...</a:t>
                </a:r>
                <a:r>
                  <a:rPr lang="lt-LT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lt-LT" sz="2400" i="1" baseline="-25000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lt-LT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lt-LT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lt-LT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lt-LT" sz="2400" b="0" i="1" smtClean="0">
                        <a:latin typeface="Cambria Math"/>
                        <a:ea typeface="Cambria Math"/>
                      </a:rPr>
                      <m:t>𝑘𝑎𝑖</m:t>
                    </m:r>
                    <m:r>
                      <a:rPr lang="lt-LT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lt-LT" sz="2400" i="1" dirty="0" smtClean="0">
                    <a:latin typeface="Cambria Math"/>
                    <a:ea typeface="Cambria Math"/>
                  </a:rPr>
                  <a:t>k≠0</a:t>
                </a:r>
                <a:endParaRPr lang="lt-LT" sz="2400" i="1" dirty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  <a:defRPr/>
                </a:pPr>
                <a:r>
                  <a:rPr lang="lt-LT" sz="2000" dirty="0" smtClean="0"/>
                  <a:t>|1-</a:t>
                </a:r>
                <a:r>
                  <a:rPr lang="el-GR" sz="2000" dirty="0" smtClean="0"/>
                  <a:t>φ</a:t>
                </a:r>
                <a:r>
                  <a:rPr lang="lt-LT" sz="2000" baseline="-25000" dirty="0" smtClean="0"/>
                  <a:t>1</a:t>
                </a:r>
                <a:r>
                  <a:rPr lang="lt-LT" sz="2000" dirty="0" smtClean="0"/>
                  <a:t>z-</a:t>
                </a:r>
                <a:r>
                  <a:rPr lang="el-GR" sz="2000" dirty="0"/>
                  <a:t> </a:t>
                </a:r>
                <a:r>
                  <a:rPr lang="el-GR" sz="2000" dirty="0" smtClean="0"/>
                  <a:t>φ</a:t>
                </a:r>
                <a:r>
                  <a:rPr lang="lt-LT" sz="2000" baseline="-25000" dirty="0" smtClean="0"/>
                  <a:t>2</a:t>
                </a:r>
                <a:r>
                  <a:rPr lang="lt-LT" sz="2000" dirty="0" smtClean="0"/>
                  <a:t>z</a:t>
                </a:r>
                <a:r>
                  <a:rPr lang="lt-LT" sz="2000" baseline="30000" dirty="0" smtClean="0"/>
                  <a:t>2</a:t>
                </a:r>
                <a:r>
                  <a:rPr lang="lt-LT" sz="2000" dirty="0" smtClean="0"/>
                  <a:t>- </a:t>
                </a:r>
                <a:r>
                  <a:rPr lang="el-GR" sz="2000" dirty="0" smtClean="0"/>
                  <a:t>φ</a:t>
                </a:r>
                <a:r>
                  <a:rPr lang="lt-LT" sz="2000" baseline="-25000" dirty="0" smtClean="0"/>
                  <a:t>3</a:t>
                </a:r>
                <a:r>
                  <a:rPr lang="lt-LT" sz="2000" dirty="0" smtClean="0"/>
                  <a:t>z</a:t>
                </a:r>
                <a:r>
                  <a:rPr lang="lt-LT" sz="2000" baseline="30000" dirty="0" smtClean="0"/>
                  <a:t>3</a:t>
                </a:r>
                <a:r>
                  <a:rPr lang="lt-LT" sz="2000" dirty="0" smtClean="0"/>
                  <a:t>- </a:t>
                </a:r>
                <a:r>
                  <a:rPr lang="el-GR" sz="2000" dirty="0" smtClean="0"/>
                  <a:t>φ</a:t>
                </a:r>
                <a:r>
                  <a:rPr lang="lt-LT" sz="2000" baseline="-25000" dirty="0" smtClean="0"/>
                  <a:t>p</a:t>
                </a:r>
                <a:r>
                  <a:rPr lang="lt-LT" sz="2000" dirty="0" smtClean="0"/>
                  <a:t>z</a:t>
                </a:r>
                <a:r>
                  <a:rPr lang="lt-LT" sz="2000" baseline="30000" dirty="0" smtClean="0"/>
                  <a:t>p</a:t>
                </a:r>
                <a:r>
                  <a:rPr lang="lt-LT" sz="2000" dirty="0" smtClean="0"/>
                  <a:t>|=0.  </a:t>
                </a:r>
                <a:r>
                  <a:rPr lang="lt-LT" sz="2000" dirty="0" err="1"/>
                  <a:t>AR(p</a:t>
                </a:r>
                <a:r>
                  <a:rPr lang="lt-LT" sz="2000" dirty="0"/>
                  <a:t>) procesas stacionarus , jeigu charakteringojo polinomo šaknų moduliai |z</a:t>
                </a:r>
                <a:r>
                  <a:rPr lang="lt-LT" sz="2000" baseline="-25000" dirty="0"/>
                  <a:t>1</a:t>
                </a:r>
                <a:r>
                  <a:rPr lang="lt-LT" sz="2000" dirty="0"/>
                  <a:t>|, |z</a:t>
                </a:r>
                <a:r>
                  <a:rPr lang="lt-LT" sz="2000" baseline="-25000" dirty="0"/>
                  <a:t>2</a:t>
                </a:r>
                <a:r>
                  <a:rPr lang="lt-LT" sz="2000" dirty="0"/>
                  <a:t>|,... |</a:t>
                </a:r>
                <a:r>
                  <a:rPr lang="lt-LT" sz="2000" dirty="0" err="1"/>
                  <a:t>z</a:t>
                </a:r>
                <a:r>
                  <a:rPr lang="lt-LT" sz="2000" baseline="-25000" dirty="0" err="1"/>
                  <a:t>p</a:t>
                </a:r>
                <a:r>
                  <a:rPr lang="lt-LT" sz="2000" dirty="0"/>
                  <a:t>|&gt;1</a:t>
                </a:r>
                <a:endParaRPr lang="lt-LT" sz="2000" baseline="-250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endParaRPr lang="lt-LT" dirty="0" smtClean="0"/>
              </a:p>
              <a:p>
                <a:pPr>
                  <a:defRPr/>
                </a:pPr>
                <a:endParaRPr lang="lt-LT" dirty="0"/>
              </a:p>
              <a:p>
                <a:pPr>
                  <a:defRPr/>
                </a:pPr>
                <a:endParaRPr lang="lt-LT" dirty="0" smtClean="0"/>
              </a:p>
              <a:p>
                <a:pPr>
                  <a:defRPr/>
                </a:pPr>
                <a:endParaRPr lang="lt-LT" dirty="0"/>
              </a:p>
              <a:p>
                <a:pPr marL="0" indent="0">
                  <a:buFontTx/>
                  <a:buNone/>
                  <a:defRPr/>
                </a:pPr>
                <a:endParaRPr lang="lt-LT" dirty="0" smtClean="0"/>
              </a:p>
              <a:p>
                <a:pPr marL="0" indent="0">
                  <a:buFontTx/>
                  <a:buNone/>
                  <a:defRPr/>
                </a:pPr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196752"/>
                <a:ext cx="7772400" cy="5040560"/>
              </a:xfrm>
              <a:blipFill rotWithShape="1">
                <a:blip r:embed="rId3"/>
                <a:stretch>
                  <a:fillRect l="-1804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  <p:extLst>
      <p:ext uri="{BB962C8B-B14F-4D97-AF65-F5344CB8AC3E}">
        <p14:creationId xmlns:p14="http://schemas.microsoft.com/office/powerpoint/2010/main" val="358488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rgbClr val="000000"/>
                </a:solidFill>
              </a:rPr>
              <a:t>Sąvokos: </a:t>
            </a:r>
            <a:r>
              <a:rPr lang="lt-LT" altLang="lt-LT" dirty="0" smtClean="0">
                <a:solidFill>
                  <a:srgbClr val="000000"/>
                </a:solidFill>
              </a:rPr>
              <a:t>AR(1) </a:t>
            </a:r>
            <a:r>
              <a:rPr lang="lt-LT" altLang="lt-LT" dirty="0">
                <a:solidFill>
                  <a:srgbClr val="000000"/>
                </a:solidFill>
              </a:rPr>
              <a:t>procesas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lt-LT" dirty="0" smtClean="0"/>
                  <a:t>Atsitiktinio klaidžiojimo procesas </a:t>
                </a:r>
                <a:r>
                  <a:rPr lang="lt-LT" dirty="0">
                    <a:solidFill>
                      <a:srgbClr val="FF0000"/>
                    </a:solidFill>
                  </a:rPr>
                  <a:t>|</a:t>
                </a:r>
                <a:r>
                  <a:rPr lang="el-GR" dirty="0">
                    <a:solidFill>
                      <a:srgbClr val="FF0000"/>
                    </a:solidFill>
                  </a:rPr>
                  <a:t>φ</a:t>
                </a:r>
                <a:r>
                  <a:rPr lang="lt-LT" dirty="0" smtClean="0">
                    <a:solidFill>
                      <a:srgbClr val="FF0000"/>
                    </a:solidFill>
                  </a:rPr>
                  <a:t>|=1 </a:t>
                </a:r>
                <a:endParaRPr lang="lt-LT" dirty="0" smtClean="0"/>
              </a:p>
              <a:p>
                <a:pPr marL="457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lt-L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lt-LT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; </m:t>
                          </m:r>
                        </m:sub>
                      </m:sSub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lt-LT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𝑊𝑁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(0, 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lt-LT" dirty="0"/>
              </a:p>
              <a:p>
                <a:pPr lvl="0">
                  <a:defRPr/>
                </a:pPr>
                <a:r>
                  <a:rPr lang="lt-LT" sz="2000" dirty="0" smtClean="0">
                    <a:solidFill>
                      <a:srgbClr val="000000"/>
                    </a:solidFill>
                    <a:ea typeface="Cambria Math"/>
                  </a:rPr>
                  <a:t>Matematinė </a:t>
                </a:r>
                <a:r>
                  <a:rPr lang="lt-LT" sz="2000" dirty="0">
                    <a:solidFill>
                      <a:srgbClr val="000000"/>
                    </a:solidFill>
                    <a:ea typeface="Cambria Math"/>
                  </a:rPr>
                  <a:t>viltis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lt-LT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lt-LT" b="0" i="0" smtClean="0">
                        <a:solidFill>
                          <a:srgbClr val="000000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lt-LT" baseline="-25000" dirty="0" smtClean="0">
                    <a:solidFill>
                      <a:srgbClr val="000000"/>
                    </a:solidFill>
                  </a:rPr>
                  <a:t>0</a:t>
                </a:r>
                <a:endParaRPr lang="lt-LT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2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Dispersija</m:t>
                        </m:r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l-GR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  <m:r>
                      <m:rPr>
                        <m:sty m:val="p"/>
                      </m:rPr>
                      <a:rPr lang="el-GR" sz="2200" b="0" i="1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lt-LT" sz="2200" baseline="30000" dirty="0" smtClean="0">
                    <a:solidFill>
                      <a:srgbClr val="000000"/>
                    </a:solidFill>
                  </a:rPr>
                  <a:t>2</a:t>
                </a:r>
                <a:endParaRPr lang="lt-LT" sz="2200" baseline="300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Kovariacija</m:t>
                        </m:r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sz="2200" i="1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  <m:r>
                      <m:rPr>
                        <m:sty m:val="p"/>
                      </m:rPr>
                      <a:rPr lang="el-GR" sz="2200" i="1" baseline="-25000">
                        <a:solidFill>
                          <a:srgbClr val="000000"/>
                        </a:solidFill>
                        <a:latin typeface="Cambria Math"/>
                      </a:rPr>
                      <m:t>ε</m:t>
                    </m:r>
                    <m:r>
                      <m:rPr>
                        <m:nor/>
                      </m:rPr>
                      <a:rPr lang="lt-LT" sz="2200" baseline="30000" dirty="0">
                        <a:solidFill>
                          <a:srgbClr val="000000"/>
                        </a:solidFill>
                      </a:rPr>
                      <m:t>2</m:t>
                    </m:r>
                  </m:oMath>
                </a14:m>
                <a:endParaRPr lang="lt-LT" sz="2200" baseline="30000" dirty="0">
                  <a:solidFill>
                    <a:srgbClr val="000000"/>
                  </a:solidFill>
                </a:endParaRPr>
              </a:p>
              <a:p>
                <a:r>
                  <a:rPr lang="lt-LT" dirty="0" smtClean="0"/>
                  <a:t>Kadangi dispersija ir kovariacija priklauso nuo laiko t, jos nėra pastovios, tai procesas nėra stacionarus pagal dispersiją ir kovariaciją.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04" t="-2074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573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rgbClr val="000000"/>
                </a:solidFill>
              </a:rPr>
              <a:t>Sąvokos: </a:t>
            </a:r>
            <a:r>
              <a:rPr lang="lt-LT" altLang="lt-LT" dirty="0" smtClean="0">
                <a:solidFill>
                  <a:srgbClr val="000000"/>
                </a:solidFill>
              </a:rPr>
              <a:t>AR(1) </a:t>
            </a:r>
            <a:r>
              <a:rPr lang="lt-LT" altLang="lt-LT" dirty="0">
                <a:solidFill>
                  <a:srgbClr val="000000"/>
                </a:solidFill>
              </a:rPr>
              <a:t>procesas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defRPr/>
                </a:pPr>
                <a:r>
                  <a:rPr lang="lt-LT" dirty="0" smtClean="0"/>
                  <a:t>Atsitiktinio klaidžiojimo su poslinkiu </a:t>
                </a:r>
                <a:r>
                  <a:rPr lang="lt-LT" dirty="0">
                    <a:solidFill>
                      <a:srgbClr val="FF0000"/>
                    </a:solidFill>
                  </a:rPr>
                  <a:t>|</a:t>
                </a:r>
                <a:r>
                  <a:rPr lang="el-GR" dirty="0">
                    <a:solidFill>
                      <a:srgbClr val="FF0000"/>
                    </a:solidFill>
                  </a:rPr>
                  <a:t>φ</a:t>
                </a:r>
                <a:r>
                  <a:rPr lang="lt-LT" dirty="0">
                    <a:solidFill>
                      <a:srgbClr val="FF0000"/>
                    </a:solidFill>
                  </a:rPr>
                  <a:t>|=1 </a:t>
                </a:r>
                <a:endParaRPr lang="lt-LT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lt-LT" dirty="0" smtClean="0"/>
                  <a:t>procesas</a:t>
                </a:r>
              </a:p>
              <a:p>
                <a:pPr marL="457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lt-L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lt-LT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; </m:t>
                          </m:r>
                        </m:sub>
                      </m:sSub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lt-LT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𝑊𝑁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(0, 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lt-LT" dirty="0"/>
              </a:p>
              <a:p>
                <a:pPr lvl="0">
                  <a:defRPr/>
                </a:pPr>
                <a:r>
                  <a:rPr lang="lt-LT" sz="2000" dirty="0" smtClean="0">
                    <a:solidFill>
                      <a:srgbClr val="000000"/>
                    </a:solidFill>
                    <a:ea typeface="Cambria Math"/>
                  </a:rPr>
                  <a:t>Matematinė </a:t>
                </a:r>
                <a:r>
                  <a:rPr lang="lt-LT" sz="2000" dirty="0">
                    <a:solidFill>
                      <a:srgbClr val="000000"/>
                    </a:solidFill>
                    <a:ea typeface="Cambria Math"/>
                  </a:rPr>
                  <a:t>viltis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lt-LT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lt-LT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lt-LT" b="0" i="0" smtClean="0">
                        <a:solidFill>
                          <a:srgbClr val="000000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lt-LT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lt-LT" dirty="0" smtClean="0">
                    <a:solidFill>
                      <a:srgbClr val="000000"/>
                    </a:solidFill>
                  </a:rPr>
                  <a:t>+c∙t</a:t>
                </a:r>
                <a:endParaRPr lang="lt-LT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Dispersija</m:t>
                        </m:r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el-GR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  <m:r>
                      <m:rPr>
                        <m:sty m:val="p"/>
                      </m:rPr>
                      <a:rPr lang="el-GR" sz="2200" b="0" i="1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lt-LT" sz="2200" baseline="30000" dirty="0" smtClean="0">
                    <a:solidFill>
                      <a:srgbClr val="000000"/>
                    </a:solidFill>
                  </a:rPr>
                  <a:t>2</a:t>
                </a:r>
                <a:endParaRPr lang="lt-LT" sz="2200" baseline="300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Kovariacija</m:t>
                        </m:r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sz="2200" i="1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  <m:r>
                      <m:rPr>
                        <m:sty m:val="p"/>
                      </m:rPr>
                      <a:rPr lang="el-GR" sz="2200" i="1" baseline="-25000">
                        <a:solidFill>
                          <a:srgbClr val="000000"/>
                        </a:solidFill>
                        <a:latin typeface="Cambria Math"/>
                      </a:rPr>
                      <m:t>ε</m:t>
                    </m:r>
                    <m:r>
                      <m:rPr>
                        <m:nor/>
                      </m:rPr>
                      <a:rPr lang="lt-LT" sz="2200" baseline="30000" dirty="0">
                        <a:solidFill>
                          <a:srgbClr val="000000"/>
                        </a:solidFill>
                      </a:rPr>
                      <m:t>2</m:t>
                    </m:r>
                  </m:oMath>
                </a14:m>
                <a:endParaRPr lang="lt-LT" sz="2200" baseline="30000" dirty="0">
                  <a:solidFill>
                    <a:srgbClr val="000000"/>
                  </a:solidFill>
                </a:endParaRPr>
              </a:p>
              <a:p>
                <a:r>
                  <a:rPr lang="lt-LT" dirty="0" smtClean="0"/>
                  <a:t>Kadangi vidurkis, dispersija ir kovariacija priklauso nuo laiko t, procesas nėra stacionarus.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04" t="-2074" r="-235" b="-1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961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rgbClr val="000000"/>
                </a:solidFill>
              </a:rPr>
              <a:t>Sąvokos: </a:t>
            </a:r>
            <a:r>
              <a:rPr lang="lt-LT" altLang="lt-LT" dirty="0" smtClean="0">
                <a:solidFill>
                  <a:srgbClr val="000000"/>
                </a:solidFill>
              </a:rPr>
              <a:t>AR(1) </a:t>
            </a:r>
            <a:r>
              <a:rPr lang="lt-LT" altLang="lt-LT" dirty="0">
                <a:solidFill>
                  <a:srgbClr val="000000"/>
                </a:solidFill>
              </a:rPr>
              <a:t>procesas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lt-LT" sz="2400" dirty="0" smtClean="0"/>
                  <a:t>Atsitiktinio klaidžiojimo procesas </a:t>
                </a:r>
                <a:r>
                  <a:rPr lang="lt-LT" sz="2400" dirty="0">
                    <a:solidFill>
                      <a:srgbClr val="FF0000"/>
                    </a:solidFill>
                  </a:rPr>
                  <a:t>|</a:t>
                </a:r>
                <a:r>
                  <a:rPr lang="el-GR" sz="2400" dirty="0">
                    <a:solidFill>
                      <a:srgbClr val="FF0000"/>
                    </a:solidFill>
                  </a:rPr>
                  <a:t>φ</a:t>
                </a:r>
                <a:r>
                  <a:rPr lang="lt-LT" sz="2400" dirty="0" smtClean="0">
                    <a:solidFill>
                      <a:srgbClr val="FF0000"/>
                    </a:solidFill>
                  </a:rPr>
                  <a:t>|=1 su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lt-LT" sz="2400" b="0" i="0" smtClean="0">
                        <a:latin typeface="Cambria Math"/>
                      </a:rPr>
                      <m:t>poslinkiu</m:t>
                    </m:r>
                    <m:r>
                      <a:rPr lang="lt-LT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lt-LT" sz="2400" b="0" i="0" dirty="0" smtClean="0">
                    <a:latin typeface="Cambria Math"/>
                  </a:rPr>
                  <a:t>ir trendu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lt-L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lt-LT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; </m:t>
                          </m:r>
                        </m:sub>
                      </m:sSub>
                      <m:sSub>
                        <m:sSub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lt-LT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𝑊𝑁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(0, 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lt-LT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lt-LT" dirty="0"/>
              </a:p>
              <a:p>
                <a:pPr lvl="0">
                  <a:defRPr/>
                </a:pPr>
                <a:r>
                  <a:rPr lang="lt-LT" sz="2000" dirty="0" smtClean="0">
                    <a:solidFill>
                      <a:srgbClr val="000000"/>
                    </a:solidFill>
                    <a:ea typeface="Cambria Math"/>
                  </a:rPr>
                  <a:t>Matematinė </a:t>
                </a:r>
                <a:r>
                  <a:rPr lang="lt-LT" sz="2000" dirty="0">
                    <a:solidFill>
                      <a:srgbClr val="000000"/>
                    </a:solidFill>
                    <a:ea typeface="Cambria Math"/>
                  </a:rPr>
                  <a:t>viltis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lt-LT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lt-LT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lt-LT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lt-LT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c</m:t>
                    </m:r>
                    <m:r>
                      <a:rPr lang="lt-LT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β</m:t>
                    </m:r>
                    <m:r>
                      <a:rPr lang="lt-LT" sz="24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lt-LT" sz="2400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sz="22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Dispersija</m:t>
                        </m:r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lt-LT" sz="2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  <m:r>
                      <m:rPr>
                        <m:sty m:val="p"/>
                      </m:rPr>
                      <a:rPr lang="el-GR" sz="2200" b="0" i="1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lt-LT" sz="2200" baseline="30000" dirty="0" smtClean="0">
                    <a:solidFill>
                      <a:srgbClr val="000000"/>
                    </a:solidFill>
                  </a:rPr>
                  <a:t>2</a:t>
                </a:r>
                <a:endParaRPr lang="lt-LT" sz="2200" baseline="300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Kovariacija</m:t>
                        </m:r>
                        <m:r>
                          <a:rPr lang="lt-LT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22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lt-LT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lt-LT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lt-LT" sz="2200" baseline="30000" dirty="0">
                  <a:solidFill>
                    <a:srgbClr val="000000"/>
                  </a:solidFill>
                </a:endParaRPr>
              </a:p>
              <a:p>
                <a:r>
                  <a:rPr lang="lt-LT" sz="2400" dirty="0" smtClean="0"/>
                  <a:t>Kadangi vidurkis priklauso </a:t>
                </a:r>
                <a:r>
                  <a:rPr lang="lt-LT" sz="2400" dirty="0"/>
                  <a:t>nuo laiko t, </a:t>
                </a:r>
                <a:r>
                  <a:rPr lang="lt-LT" sz="2400" dirty="0" smtClean="0"/>
                  <a:t>o dispersija ir kovariacija nepriklauso nuo laiko t, tai procesas nestacionarus pagal trendą</a:t>
                </a:r>
                <a:endParaRPr lang="lt-LT" sz="2400" dirty="0"/>
              </a:p>
              <a:p>
                <a:pPr marL="0" indent="0">
                  <a:buNone/>
                </a:pPr>
                <a:r>
                  <a:rPr lang="lt-LT" sz="2400" dirty="0" smtClean="0"/>
                  <a:t>Tai yra stochastinis tiesinio trendo procesas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5" t="-1333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810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dirty="0" smtClean="0"/>
              <a:t>VU </a:t>
            </a:r>
            <a:r>
              <a:rPr lang="lt-LT" altLang="lt-LT" sz="1400" dirty="0" err="1" smtClean="0"/>
              <a:t>EF</a:t>
            </a:r>
            <a:r>
              <a:rPr lang="lt-LT" altLang="lt-LT" sz="1400" dirty="0" smtClean="0"/>
              <a:t> V.Karpuškienė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Modelio </a:t>
            </a:r>
            <a:r>
              <a:rPr lang="lt-LT" altLang="lt-LT" sz="4000" smtClean="0"/>
              <a:t>į</a:t>
            </a:r>
            <a:r>
              <a:rPr lang="en-US" altLang="lt-LT" sz="4000" smtClean="0"/>
              <a:t>vertinimas: </a:t>
            </a:r>
            <a:r>
              <a:rPr lang="lt-LT" altLang="lt-LT" sz="4000" smtClean="0"/>
              <a:t>Box-Jenkins procedūra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8963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>
                <a:solidFill>
                  <a:schemeClr val="accent2"/>
                </a:solidFill>
              </a:rPr>
              <a:t>Pirmas žingsnis</a:t>
            </a:r>
            <a:r>
              <a:rPr lang="lt-LT" altLang="lt-LT" sz="2800" dirty="0" smtClean="0"/>
              <a:t>: AR ir MA proceso stacionarumo    		</a:t>
            </a:r>
            <a:r>
              <a:rPr lang="en-US" altLang="lt-LT" sz="2800" dirty="0" smtClean="0"/>
              <a:t>                 </a:t>
            </a:r>
            <a:r>
              <a:rPr lang="lt-LT" altLang="lt-LT" sz="2800" dirty="0" smtClean="0"/>
              <a:t>nustatymas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/>
              <a:t> </a:t>
            </a:r>
            <a:r>
              <a:rPr lang="lt-LT" altLang="lt-LT" sz="2800" dirty="0" smtClean="0">
                <a:solidFill>
                  <a:schemeClr val="accent2"/>
                </a:solidFill>
              </a:rPr>
              <a:t>Antras žingsnis: </a:t>
            </a:r>
            <a:r>
              <a:rPr lang="lt-LT" altLang="lt-LT" sz="2800" dirty="0" smtClean="0"/>
              <a:t>Užtikrinamas stacionarumas.     			Integruotumo eilės nustatymas</a:t>
            </a:r>
            <a:r>
              <a:rPr lang="en-US" altLang="lt-LT" sz="2800" dirty="0" smtClean="0"/>
              <a:t>          </a:t>
            </a:r>
            <a:endParaRPr lang="lt-LT" altLang="lt-LT" sz="28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>
                <a:solidFill>
                  <a:schemeClr val="accent2"/>
                </a:solidFill>
              </a:rPr>
              <a:t>Trečias žingsnis</a:t>
            </a:r>
            <a:r>
              <a:rPr lang="lt-LT" altLang="lt-LT" sz="2800" dirty="0" smtClean="0"/>
              <a:t>: </a:t>
            </a:r>
            <a:r>
              <a:rPr lang="lt-LT" altLang="lt-LT" sz="2800" dirty="0" err="1" smtClean="0"/>
              <a:t>ARMA</a:t>
            </a:r>
            <a:r>
              <a:rPr lang="lt-LT" altLang="lt-LT" sz="2800" dirty="0" smtClean="0"/>
              <a:t>/</a:t>
            </a:r>
            <a:r>
              <a:rPr lang="lt-LT" altLang="lt-LT" sz="2800" dirty="0" err="1" smtClean="0"/>
              <a:t>ARIMA</a:t>
            </a:r>
            <a:r>
              <a:rPr lang="lt-LT" altLang="lt-LT" sz="2800" dirty="0" smtClean="0"/>
              <a:t> proceso p ir q eilės 		</a:t>
            </a:r>
            <a:r>
              <a:rPr lang="en-US" altLang="lt-LT" sz="2800" dirty="0" smtClean="0"/>
              <a:t> </a:t>
            </a:r>
            <a:r>
              <a:rPr lang="lt-LT" altLang="lt-LT" sz="2800" dirty="0" smtClean="0"/>
              <a:t>      nustatymas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>
                <a:solidFill>
                  <a:schemeClr val="accent2"/>
                </a:solidFill>
              </a:rPr>
              <a:t>Ketvirtas žingsnis:</a:t>
            </a:r>
            <a:r>
              <a:rPr lang="lt-LT" altLang="lt-LT" sz="2800" dirty="0" smtClean="0"/>
              <a:t> </a:t>
            </a:r>
            <a:r>
              <a:rPr lang="lt-LT" altLang="lt-LT" sz="2800" dirty="0" err="1" smtClean="0"/>
              <a:t>ARMA</a:t>
            </a:r>
            <a:r>
              <a:rPr lang="lt-LT" altLang="lt-LT" sz="2800" dirty="0" smtClean="0"/>
              <a:t>/</a:t>
            </a:r>
            <a:r>
              <a:rPr lang="lt-LT" altLang="lt-LT" sz="2800" dirty="0" err="1" smtClean="0"/>
              <a:t>ARIMA</a:t>
            </a:r>
            <a:r>
              <a:rPr lang="lt-LT" altLang="lt-LT" sz="2800" dirty="0" smtClean="0"/>
              <a:t> modelio ir jo 				alternatyvų vertinimas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>
                <a:solidFill>
                  <a:schemeClr val="accent2"/>
                </a:solidFill>
              </a:rPr>
              <a:t>Penktas žingsnis: </a:t>
            </a:r>
            <a:r>
              <a:rPr lang="lt-LT" altLang="lt-LT" sz="2800" dirty="0" smtClean="0"/>
              <a:t>Modelio diagnostika</a:t>
            </a:r>
            <a:r>
              <a:rPr lang="lt-LT" altLang="lt-LT" sz="2800" dirty="0" smtClean="0">
                <a:solidFill>
                  <a:schemeClr val="accent2"/>
                </a:solidFill>
              </a:rPr>
              <a:t> </a:t>
            </a:r>
            <a:r>
              <a:rPr lang="lt-LT" altLang="lt-LT" sz="2800" dirty="0" smtClean="0"/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lt-LT" altLang="lt-L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2400" u="sng" smtClean="0"/>
              <a:t>1 B-J žingsnis </a:t>
            </a:r>
            <a:r>
              <a:rPr lang="lt-LT" altLang="lt-LT" sz="4000" smtClean="0"/>
              <a:t>Laiko eilutės stacionarumo nustatymas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Grafinė analizė</a:t>
            </a:r>
          </a:p>
          <a:p>
            <a:pPr eaLnBrk="1" hangingPunct="1"/>
            <a:r>
              <a:rPr lang="lt-LT" altLang="lt-LT" smtClean="0"/>
              <a:t>Autokoreliacijos funkcijų analizė </a:t>
            </a:r>
          </a:p>
          <a:p>
            <a:pPr eaLnBrk="1" hangingPunct="1"/>
            <a:r>
              <a:rPr lang="lt-LT" altLang="lt-LT" smtClean="0"/>
              <a:t>Dispersijos pastovumo analizė </a:t>
            </a:r>
          </a:p>
          <a:p>
            <a:pPr eaLnBrk="1" hangingPunct="1"/>
            <a:r>
              <a:rPr lang="lt-LT" altLang="lt-LT" smtClean="0"/>
              <a:t>Vienetinės šaknies testai (DF (Dickey Fuller) ir ADF Augmented Dickey Fuller)</a:t>
            </a:r>
          </a:p>
          <a:p>
            <a:pPr eaLnBrk="1" hangingPunct="1"/>
            <a:r>
              <a:rPr lang="lt-LT" altLang="lt-LT" smtClean="0"/>
              <a:t>Phillip – Perron testas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Grafinė analizė</a:t>
            </a:r>
          </a:p>
        </p:txBody>
      </p:sp>
      <p:sp>
        <p:nvSpPr>
          <p:cNvPr id="22531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" y="1989138"/>
            <a:ext cx="4033837" cy="295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3967162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Laiko eilutės stacionarumo nustatymas</a:t>
            </a:r>
            <a:br>
              <a:rPr lang="lt-LT" altLang="lt-LT" sz="4000" smtClean="0"/>
            </a:br>
            <a:r>
              <a:rPr lang="lt-LT" altLang="lt-LT" sz="4000" smtClean="0"/>
              <a:t> </a:t>
            </a:r>
            <a:r>
              <a:rPr lang="lt-LT" altLang="lt-LT" sz="2800" smtClean="0"/>
              <a:t>ACF -Autokoreliacijos analizė</a:t>
            </a:r>
            <a:br>
              <a:rPr lang="lt-LT" altLang="lt-LT" sz="2800" smtClean="0"/>
            </a:br>
            <a:endParaRPr lang="lt-LT" altLang="lt-LT" sz="2800" smtClean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0400574"/>
              </p:ext>
            </p:extLst>
          </p:nvPr>
        </p:nvGraphicFramePr>
        <p:xfrm>
          <a:off x="3248025" y="2133600"/>
          <a:ext cx="221615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Equation" r:id="rId4" imgW="1574640" imgH="838080" progId="Equation.3">
                  <p:embed/>
                </p:oleObj>
              </mc:Choice>
              <mc:Fallback>
                <p:oleObj name="Equation" r:id="rId4" imgW="157464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2133600"/>
                        <a:ext cx="221615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477963" y="4365625"/>
            <a:ext cx="6910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68313" y="3573463"/>
            <a:ext cx="8210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2400" b="0"/>
              <a:t>kur r</a:t>
            </a:r>
            <a:r>
              <a:rPr lang="lt-LT" altLang="lt-LT" sz="2400" b="0" baseline="-25000"/>
              <a:t>k</a:t>
            </a:r>
            <a:r>
              <a:rPr lang="lt-LT" altLang="lt-LT" sz="2400" b="0"/>
              <a:t> – k-ojo lago autokoreliacijos koeficientas, </a:t>
            </a:r>
            <a:endParaRPr lang="en-US" altLang="lt-LT" sz="2400" b="0">
              <a:sym typeface="Symbol" pitchFamily="18" charset="2"/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468313" y="4292600"/>
            <a:ext cx="83518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>
                <a:solidFill>
                  <a:schemeClr val="tx2"/>
                </a:solidFill>
              </a:rPr>
              <a:t>PAC -</a:t>
            </a:r>
            <a:r>
              <a:rPr lang="en-US" altLang="lt-LT" sz="2800" b="0">
                <a:solidFill>
                  <a:schemeClr val="tx2"/>
                </a:solidFill>
              </a:rPr>
              <a:t>Dalinės autokoreliacijos funkcija </a:t>
            </a:r>
            <a:endParaRPr lang="lt-LT" altLang="lt-LT" sz="2800" b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lt-LT" sz="2400" b="0">
                <a:solidFill>
                  <a:schemeClr val="tx2"/>
                </a:solidFill>
              </a:rPr>
              <a:t>  </a:t>
            </a:r>
            <a:r>
              <a:rPr lang="lt-LT" altLang="lt-LT" sz="2400" b="0">
                <a:solidFill>
                  <a:schemeClr val="tx2"/>
                </a:solidFill>
              </a:rPr>
              <a:t>                     </a:t>
            </a: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23563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4941888"/>
          <a:ext cx="59753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Equation" r:id="rId6" imgW="2222500" imgH="228600" progId="Equation.3">
                  <p:embed/>
                </p:oleObj>
              </mc:Choice>
              <mc:Fallback>
                <p:oleObj name="Equation" r:id="rId6" imgW="22225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941888"/>
                        <a:ext cx="59753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539750" y="5589588"/>
            <a:ext cx="83550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lt-LT" sz="2400" b="0"/>
              <a:t>Dalinės koreliacijos koeficientai yra y</a:t>
            </a:r>
            <a:r>
              <a:rPr lang="en-US" altLang="lt-LT" sz="2400" b="0" baseline="-25000"/>
              <a:t>t</a:t>
            </a:r>
            <a:r>
              <a:rPr lang="en-US" altLang="lt-LT" sz="2400" b="0"/>
              <a:t> autoregresijos parametrų įverčiai</a:t>
            </a:r>
            <a:r>
              <a:rPr lang="lt-LT" altLang="lt-LT" sz="2400" b="0"/>
              <a:t> </a:t>
            </a:r>
            <a:r>
              <a:rPr lang="el-GR" altLang="lt-LT" sz="2400" b="0">
                <a:cs typeface="Times New Roman" pitchFamily="18" charset="0"/>
              </a:rPr>
              <a:t>ρ</a:t>
            </a:r>
            <a:r>
              <a:rPr lang="lt-LT" altLang="lt-LT" sz="2400" b="0" baseline="-25000">
                <a:cs typeface="Times New Roman" pitchFamily="18" charset="0"/>
              </a:rPr>
              <a:t>i</a:t>
            </a:r>
            <a:endParaRPr lang="el-GR" altLang="lt-LT" sz="4400" b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95638" y="62372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lt-LT" altLang="lt-LT" sz="4000" smtClean="0"/>
              <a:t>Autokoreliacijos funkcijų analizė</a:t>
            </a:r>
            <a:r>
              <a:rPr lang="lt-LT" altLang="lt-LT" sz="2800" smtClean="0"/>
              <a:t/>
            </a:r>
            <a:br>
              <a:rPr lang="lt-LT" altLang="lt-LT" sz="2800" smtClean="0"/>
            </a:br>
            <a:r>
              <a:rPr lang="lt-LT" altLang="lt-LT" sz="2800" smtClean="0"/>
              <a:t>(ACF ir PACF)</a:t>
            </a:r>
            <a:br>
              <a:rPr lang="lt-LT" altLang="lt-LT" sz="2800" smtClean="0"/>
            </a:br>
            <a:r>
              <a:rPr lang="lt-LT" altLang="lt-LT" sz="2800" smtClean="0"/>
              <a:t>Nestacionarus procesas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4643438" y="1773238"/>
            <a:ext cx="3960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Dirb_priv korelograma</a:t>
            </a:r>
          </a:p>
        </p:txBody>
      </p:sp>
      <p:graphicFrame>
        <p:nvGraphicFramePr>
          <p:cNvPr id="24583" name="Objektas 2"/>
          <p:cNvGraphicFramePr>
            <a:graphicFrameLocks noChangeAspect="1"/>
          </p:cNvGraphicFramePr>
          <p:nvPr/>
        </p:nvGraphicFramePr>
        <p:xfrm>
          <a:off x="4679950" y="2420938"/>
          <a:ext cx="405765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EViews" r:id="rId4" imgW="4057616" imgH="2705070" progId="EViews.Workfile.2">
                  <p:embed/>
                </p:oleObj>
              </mc:Choice>
              <mc:Fallback>
                <p:oleObj name="EViews" r:id="rId4" imgW="4057616" imgH="2705070" progId="EViews.Workfile.2">
                  <p:embed/>
                  <p:pic>
                    <p:nvPicPr>
                      <p:cNvPr id="0" name="Objektas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420938"/>
                        <a:ext cx="4057650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79388" y="1792288"/>
            <a:ext cx="3960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Du_priv korelograma</a:t>
            </a:r>
          </a:p>
        </p:txBody>
      </p:sp>
      <p:graphicFrame>
        <p:nvGraphicFramePr>
          <p:cNvPr id="24585" name="Objektas 3"/>
          <p:cNvGraphicFramePr>
            <a:graphicFrameLocks noChangeAspect="1"/>
          </p:cNvGraphicFramePr>
          <p:nvPr/>
        </p:nvGraphicFramePr>
        <p:xfrm>
          <a:off x="179388" y="2565400"/>
          <a:ext cx="4202112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EViews" r:id="rId6" imgW="4057616" imgH="2705070" progId="EViews.Workfile.2">
                  <p:embed/>
                </p:oleObj>
              </mc:Choice>
              <mc:Fallback>
                <p:oleObj name="EViews" r:id="rId6" imgW="4057616" imgH="2705070" progId="EViews.Workfile.2">
                  <p:embed/>
                  <p:pic>
                    <p:nvPicPr>
                      <p:cNvPr id="0" name="Objektas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65400"/>
                        <a:ext cx="4202112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3132138" y="5805488"/>
            <a:ext cx="3455987" cy="227012"/>
          </a:xfrm>
        </p:spPr>
        <p:txBody>
          <a:bodyPr/>
          <a:lstStyle/>
          <a:p>
            <a:pPr eaLnBrk="1" hangingPunct="1"/>
            <a:r>
              <a:rPr lang="lt-LT" altLang="lt-LT" sz="1200" smtClean="0"/>
              <a:t>EViews: View                  Correlogram</a:t>
            </a:r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>
            <a:off x="4643438" y="59499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Stačiakampis 2"/>
          <p:cNvSpPr>
            <a:spLocks noChangeArrowheads="1"/>
          </p:cNvSpPr>
          <p:nvPr/>
        </p:nvSpPr>
        <p:spPr bwMode="auto">
          <a:xfrm>
            <a:off x="539750" y="404813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b="0"/>
              <a:t>Autokoreliacijos funkcijų analizė</a:t>
            </a:r>
            <a:br>
              <a:rPr lang="lt-LT" altLang="lt-LT" b="0"/>
            </a:br>
            <a:r>
              <a:rPr lang="lt-LT" altLang="lt-LT" b="0"/>
              <a:t>                     (ACF ir PACF)</a:t>
            </a:r>
            <a:br>
              <a:rPr lang="lt-LT" altLang="lt-LT" b="0"/>
            </a:br>
            <a:r>
              <a:rPr lang="lt-LT" altLang="lt-LT" b="0"/>
              <a:t>		Stacionarus procesas</a:t>
            </a:r>
          </a:p>
        </p:txBody>
      </p:sp>
      <p:pic>
        <p:nvPicPr>
          <p:cNvPr id="2560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400" y="2205038"/>
            <a:ext cx="5427663" cy="361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dirty="0" err="1" smtClean="0"/>
              <a:t>ARMA</a:t>
            </a:r>
            <a:r>
              <a:rPr lang="en-US" altLang="lt-LT" sz="4000" dirty="0" smtClean="0"/>
              <a:t>/</a:t>
            </a:r>
            <a:r>
              <a:rPr lang="lt-LT" altLang="lt-LT" sz="4000" dirty="0" err="1" smtClean="0"/>
              <a:t>ARIMA</a:t>
            </a:r>
            <a:r>
              <a:rPr lang="lt-LT" altLang="lt-LT" sz="4000" dirty="0" smtClean="0"/>
              <a:t> modelio struktūra</a:t>
            </a:r>
            <a:br>
              <a:rPr lang="lt-LT" altLang="lt-LT" sz="4000" dirty="0" smtClean="0"/>
            </a:br>
            <a:endParaRPr lang="lt-LT" altLang="lt-LT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err="1" smtClean="0"/>
              <a:t>ARIMA</a:t>
            </a:r>
            <a:r>
              <a:rPr lang="lt-LT" altLang="lt-LT" dirty="0" smtClean="0"/>
              <a:t> modelių tikslas – prognozuoti nagrinėjamus ekonominius reiškinius </a:t>
            </a:r>
          </a:p>
          <a:p>
            <a:pPr eaLnBrk="1" hangingPunct="1"/>
            <a:r>
              <a:rPr lang="lt-LT" altLang="lt-LT" dirty="0" smtClean="0"/>
              <a:t>Pagrindinė idėja – prognozės sudaromos panaudojant nagrinėjamo reiškinio laiko eilutės duomenų  ir modelio paklaidų pokyčių ypatumus.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ntraštė 4"/>
          <p:cNvSpPr>
            <a:spLocks noGrp="1"/>
          </p:cNvSpPr>
          <p:nvPr>
            <p:ph type="title"/>
          </p:nvPr>
        </p:nvSpPr>
        <p:spPr>
          <a:xfrm>
            <a:off x="1116013" y="1484313"/>
            <a:ext cx="7772400" cy="649287"/>
          </a:xfrm>
        </p:spPr>
        <p:txBody>
          <a:bodyPr/>
          <a:lstStyle/>
          <a:p>
            <a:r>
              <a:rPr lang="lt-LT" altLang="lt-LT" sz="2400" smtClean="0"/>
              <a:t>Box – Pierce Q – statistika</a:t>
            </a:r>
            <a:br>
              <a:rPr lang="lt-LT" altLang="lt-LT" sz="2400" smtClean="0"/>
            </a:br>
            <a:endParaRPr lang="lt-LT" altLang="lt-LT" sz="2400" smtClean="0"/>
          </a:p>
        </p:txBody>
      </p:sp>
      <p:sp>
        <p:nvSpPr>
          <p:cNvPr id="26627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26628" name="Stačiakampis 6"/>
          <p:cNvSpPr>
            <a:spLocks noChangeArrowheads="1"/>
          </p:cNvSpPr>
          <p:nvPr/>
        </p:nvSpPr>
        <p:spPr bwMode="auto">
          <a:xfrm>
            <a:off x="671513" y="404813"/>
            <a:ext cx="77057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3600" b="0"/>
              <a:t>Autokoreliacijos funkcijų analizė</a:t>
            </a:r>
            <a:br>
              <a:rPr lang="lt-LT" altLang="lt-LT" sz="3600" b="0"/>
            </a:br>
            <a:r>
              <a:rPr lang="lt-LT" altLang="lt-LT" sz="3600" b="0"/>
              <a:t>                     (ACF ir PACF)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3600" b="0"/>
              <a:t/>
            </a:r>
            <a:br>
              <a:rPr lang="lt-LT" altLang="lt-LT" sz="3600" b="0"/>
            </a:br>
            <a:endParaRPr lang="lt-LT" altLang="lt-LT" sz="3600"/>
          </a:p>
        </p:txBody>
      </p:sp>
      <p:sp>
        <p:nvSpPr>
          <p:cNvPr id="26629" name="Stačiakampis 7"/>
          <p:cNvSpPr>
            <a:spLocks noChangeArrowheads="1"/>
          </p:cNvSpPr>
          <p:nvPr/>
        </p:nvSpPr>
        <p:spPr bwMode="auto">
          <a:xfrm>
            <a:off x="755650" y="2087563"/>
            <a:ext cx="8208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Box – Pierce  Q – statistika – tai tiesinė kvadratinių autokoreliacijų kombinacija</a:t>
            </a:r>
          </a:p>
        </p:txBody>
      </p:sp>
      <p:graphicFrame>
        <p:nvGraphicFramePr>
          <p:cNvPr id="26630" name="Objektas 10"/>
          <p:cNvGraphicFramePr>
            <a:graphicFrameLocks noChangeAspect="1"/>
          </p:cNvGraphicFramePr>
          <p:nvPr/>
        </p:nvGraphicFramePr>
        <p:xfrm>
          <a:off x="2771775" y="3213100"/>
          <a:ext cx="28416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Objektas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213100"/>
                        <a:ext cx="284162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Stačiakampis 11"/>
          <p:cNvSpPr>
            <a:spLocks noChangeArrowheads="1"/>
          </p:cNvSpPr>
          <p:nvPr/>
        </p:nvSpPr>
        <p:spPr bwMode="auto">
          <a:xfrm>
            <a:off x="539750" y="4292600"/>
            <a:ext cx="8208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Box – Pierce  Q – statistika tikrinama jungtinė hipotezė, H</a:t>
            </a:r>
            <a:r>
              <a:rPr lang="lt-LT" altLang="lt-LT" baseline="-25000"/>
              <a:t>0: </a:t>
            </a:r>
            <a:r>
              <a:rPr lang="lt-LT" altLang="lt-LT" sz="2800" b="0"/>
              <a:t>Iki m-tojo lago reikšmingos autokoreliacijos nėra </a:t>
            </a:r>
          </a:p>
        </p:txBody>
      </p:sp>
      <p:sp>
        <p:nvSpPr>
          <p:cNvPr id="26632" name="Stačiakampis 12"/>
          <p:cNvSpPr>
            <a:spLocks noChangeArrowheads="1"/>
          </p:cNvSpPr>
          <p:nvPr/>
        </p:nvSpPr>
        <p:spPr bwMode="auto">
          <a:xfrm>
            <a:off x="539750" y="5246688"/>
            <a:ext cx="82089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H</a:t>
            </a:r>
            <a:r>
              <a:rPr lang="lt-LT" altLang="lt-LT" baseline="-25000"/>
              <a:t>A: </a:t>
            </a:r>
            <a:r>
              <a:rPr lang="lt-LT" altLang="lt-LT" sz="2800" b="0"/>
              <a:t>Iki m-tojo lago yra bent vienas reikšmingas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koreliacijos koeficientas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ntraštė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lt-LT" altLang="lt-LT" smtClean="0"/>
              <a:t>Dispersijos pastovumo analizė </a:t>
            </a:r>
            <a:br>
              <a:rPr lang="lt-LT" altLang="lt-LT" smtClean="0"/>
            </a:br>
            <a:endParaRPr lang="lt-LT" altLang="lt-LT" smtClean="0"/>
          </a:p>
        </p:txBody>
      </p:sp>
      <p:sp>
        <p:nvSpPr>
          <p:cNvPr id="27651" name="Turinio vietos rezervavimo ženklas 2"/>
          <p:cNvSpPr>
            <a:spLocks noGrp="1"/>
          </p:cNvSpPr>
          <p:nvPr>
            <p:ph idx="1"/>
          </p:nvPr>
        </p:nvSpPr>
        <p:spPr>
          <a:xfrm>
            <a:off x="763588" y="1268413"/>
            <a:ext cx="7772400" cy="5040312"/>
          </a:xfrm>
        </p:spPr>
        <p:txBody>
          <a:bodyPr/>
          <a:lstStyle/>
          <a:p>
            <a:r>
              <a:rPr lang="lt-LT" altLang="lt-LT" smtClean="0"/>
              <a:t>Atliekame laiko eilutės pogrupių dispersijų lygybės testą. (statistika) </a:t>
            </a:r>
          </a:p>
        </p:txBody>
      </p:sp>
      <p:sp>
        <p:nvSpPr>
          <p:cNvPr id="27652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6036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93975"/>
            <a:ext cx="4248150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800" u="sng" smtClean="0"/>
              <a:t>2 B-J </a:t>
            </a:r>
            <a:r>
              <a:rPr lang="lt-LT" altLang="lt-LT" sz="2800" smtClean="0"/>
              <a:t>žingsnis   </a:t>
            </a:r>
            <a:r>
              <a:rPr lang="lt-LT" altLang="lt-LT" smtClean="0"/>
              <a:t>Laiko eilutės stacionarizavimas</a:t>
            </a:r>
          </a:p>
        </p:txBody>
      </p:sp>
      <p:sp>
        <p:nvSpPr>
          <p:cNvPr id="28675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altLang="lt-LT" dirty="0" smtClean="0"/>
              <a:t>Laiko eilutės skirtuminė transformacija </a:t>
            </a:r>
          </a:p>
          <a:p>
            <a:r>
              <a:rPr lang="lt-LT" altLang="lt-LT" dirty="0" smtClean="0"/>
              <a:t>Laiko eilutės </a:t>
            </a:r>
            <a:r>
              <a:rPr lang="lt-LT" altLang="lt-LT" dirty="0" err="1" smtClean="0"/>
              <a:t>logaritmavimas</a:t>
            </a:r>
            <a:endParaRPr lang="lt-LT" altLang="lt-LT" dirty="0" smtClean="0"/>
          </a:p>
        </p:txBody>
      </p:sp>
      <p:sp>
        <p:nvSpPr>
          <p:cNvPr id="28676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Integruotmumo eilės nustatymas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lt-LT" dirty="0" smtClean="0"/>
              <a:t>Terminai ~  sinonimai:</a:t>
            </a:r>
          </a:p>
          <a:p>
            <a:pPr>
              <a:defRPr/>
            </a:pPr>
            <a:r>
              <a:rPr lang="lt-LT" dirty="0" smtClean="0"/>
              <a:t>Nestacionarus procesas</a:t>
            </a:r>
          </a:p>
          <a:p>
            <a:pPr>
              <a:defRPr/>
            </a:pPr>
            <a:r>
              <a:rPr lang="lt-LT" dirty="0" smtClean="0"/>
              <a:t>Atsitiktinio klaidžiojimo procesas</a:t>
            </a:r>
          </a:p>
          <a:p>
            <a:pPr lvl="1">
              <a:defRPr/>
            </a:pPr>
            <a:r>
              <a:rPr lang="lt-LT" dirty="0" smtClean="0"/>
              <a:t>Be poslinkio</a:t>
            </a:r>
          </a:p>
          <a:p>
            <a:pPr lvl="1">
              <a:defRPr/>
            </a:pPr>
            <a:r>
              <a:rPr lang="lt-LT" dirty="0" smtClean="0"/>
              <a:t>Su poslinkiu</a:t>
            </a:r>
          </a:p>
          <a:p>
            <a:pPr lvl="1">
              <a:defRPr/>
            </a:pPr>
            <a:r>
              <a:rPr lang="lt-LT" dirty="0" smtClean="0"/>
              <a:t>Su stochastiniu trendu</a:t>
            </a:r>
          </a:p>
          <a:p>
            <a:pPr lvl="1">
              <a:defRPr/>
            </a:pPr>
            <a:r>
              <a:rPr lang="lt-LT" dirty="0" smtClean="0"/>
              <a:t>Su </a:t>
            </a:r>
            <a:r>
              <a:rPr lang="lt-LT" dirty="0" err="1" smtClean="0"/>
              <a:t>deterministiniu</a:t>
            </a:r>
            <a:r>
              <a:rPr lang="lt-LT" dirty="0" smtClean="0"/>
              <a:t> trendu</a:t>
            </a:r>
          </a:p>
          <a:p>
            <a:pPr>
              <a:defRPr/>
            </a:pPr>
            <a:r>
              <a:rPr lang="lt-LT" dirty="0" smtClean="0"/>
              <a:t>Vienetinės šaknies procesas</a:t>
            </a:r>
          </a:p>
          <a:p>
            <a:pPr marL="0" indent="0">
              <a:buFontTx/>
              <a:buNone/>
              <a:defRPr/>
            </a:pPr>
            <a:endParaRPr lang="lt-LT" dirty="0" smtClean="0"/>
          </a:p>
          <a:p>
            <a:pPr marL="0" indent="0">
              <a:buFontTx/>
              <a:buNone/>
              <a:defRPr/>
            </a:pPr>
            <a:endParaRPr lang="lt-LT" dirty="0"/>
          </a:p>
        </p:txBody>
      </p:sp>
      <p:sp>
        <p:nvSpPr>
          <p:cNvPr id="29700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ARIMA modeliai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944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err="1" smtClean="0"/>
              <a:t>I(d</a:t>
            </a:r>
            <a:r>
              <a:rPr lang="lt-LT" altLang="lt-LT" sz="2800" dirty="0" smtClean="0"/>
              <a:t>) – integruotumo eilė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lt-LT" sz="2400" dirty="0" err="1" smtClean="0"/>
              <a:t>Nestacionari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laiko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eilutė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turi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būti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transformuojama</a:t>
            </a:r>
            <a:r>
              <a:rPr lang="en-US" altLang="lt-LT" sz="2400" dirty="0" smtClean="0"/>
              <a:t> į </a:t>
            </a:r>
            <a:r>
              <a:rPr lang="en-US" altLang="lt-LT" sz="2400" dirty="0" err="1" smtClean="0"/>
              <a:t>stacionarią</a:t>
            </a:r>
            <a:r>
              <a:rPr lang="en-US" altLang="lt-LT" sz="2400" dirty="0" smtClean="0"/>
              <a:t>. Tam </a:t>
            </a:r>
            <a:r>
              <a:rPr lang="en-US" altLang="lt-LT" sz="2400" dirty="0" err="1" smtClean="0"/>
              <a:t>paprastai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naudojama</a:t>
            </a:r>
            <a:r>
              <a:rPr lang="en-US" altLang="lt-LT" sz="2400" dirty="0" smtClean="0"/>
              <a:t> </a:t>
            </a:r>
            <a:r>
              <a:rPr lang="lt-LT" altLang="lt-LT" sz="2400" dirty="0" smtClean="0"/>
              <a:t>duomenų skirtuminė </a:t>
            </a:r>
            <a:r>
              <a:rPr lang="lt-LT" altLang="lt-LT" sz="2400" dirty="0" err="1" smtClean="0"/>
              <a:t>tranformacija</a:t>
            </a:r>
            <a:r>
              <a:rPr lang="lt-LT" altLang="lt-LT" sz="2400" dirty="0" smtClean="0"/>
              <a:t> </a:t>
            </a:r>
            <a:r>
              <a:rPr lang="en-US" altLang="lt-LT" sz="2400" dirty="0" smtClean="0"/>
              <a:t>:</a:t>
            </a:r>
            <a:r>
              <a:rPr lang="lt-LT" altLang="lt-LT" sz="2400" dirty="0" smtClean="0"/>
              <a:t> Tokia eilutė integruota pirma eile.</a:t>
            </a:r>
            <a:endParaRPr lang="en-US" altLang="lt-LT" sz="2400" dirty="0" smtClean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lt-LT" sz="2400" dirty="0" smtClean="0">
                <a:sym typeface="Symbol" pitchFamily="18" charset="2"/>
              </a:rPr>
              <a:t></a:t>
            </a:r>
            <a:r>
              <a:rPr lang="lt-LT" altLang="lt-LT" sz="2400" dirty="0" smtClean="0">
                <a:sym typeface="Symbol" pitchFamily="18" charset="2"/>
              </a:rPr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=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- </a:t>
            </a:r>
            <a:r>
              <a:rPr lang="lt-LT" altLang="lt-LT" sz="2400" dirty="0"/>
              <a:t>Y</a:t>
            </a:r>
            <a:r>
              <a:rPr lang="en-US" altLang="lt-LT" sz="2400" baseline="-25000" dirty="0" smtClean="0"/>
              <a:t>t-1</a:t>
            </a:r>
            <a:r>
              <a:rPr lang="en-US" altLang="lt-LT" sz="2400" dirty="0" smtClean="0"/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lt-LT" sz="2400" dirty="0" err="1" smtClean="0"/>
              <a:t>Jei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pirmos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eilės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skirtumai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taip</a:t>
            </a:r>
            <a:r>
              <a:rPr lang="en-US" altLang="lt-LT" sz="2400" dirty="0" smtClean="0"/>
              <a:t> pat </a:t>
            </a:r>
            <a:r>
              <a:rPr lang="en-US" altLang="lt-LT" sz="2400" dirty="0" err="1" smtClean="0"/>
              <a:t>nestacionarūs</a:t>
            </a:r>
            <a:r>
              <a:rPr lang="en-US" altLang="lt-LT" sz="2400" dirty="0" smtClean="0"/>
              <a:t>, </a:t>
            </a:r>
            <a:r>
              <a:rPr lang="lt-LT" altLang="lt-LT" sz="2400" dirty="0" smtClean="0"/>
              <a:t>laiko eilutė gali būti integruota antra eile. Skaičiuojami antros eilės skirtumai. </a:t>
            </a:r>
            <a:r>
              <a:rPr lang="en-US" altLang="lt-LT" sz="2400" dirty="0" smtClean="0"/>
              <a:t>(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t.t.):</a:t>
            </a:r>
            <a:endParaRPr lang="lt-LT" altLang="lt-LT" sz="2400" dirty="0" smtClean="0"/>
          </a:p>
          <a:p>
            <a:pPr marL="457200" lvl="1" indent="0" algn="just" eaLnBrk="1" hangingPunct="1">
              <a:lnSpc>
                <a:spcPct val="90000"/>
              </a:lnSpc>
              <a:buNone/>
            </a:pPr>
            <a:r>
              <a:rPr lang="en-US" altLang="lt-LT" sz="2400" dirty="0" smtClean="0">
                <a:sym typeface="Symbol" pitchFamily="18" charset="2"/>
              </a:rPr>
              <a:t></a:t>
            </a:r>
            <a:r>
              <a:rPr lang="lt-LT" altLang="lt-LT" sz="2400" baseline="30000" dirty="0" smtClean="0">
                <a:sym typeface="Symbol" pitchFamily="18" charset="2"/>
              </a:rPr>
              <a:t>2</a:t>
            </a:r>
            <a:r>
              <a:rPr lang="lt-LT" altLang="lt-LT" sz="2400" dirty="0" smtClean="0">
                <a:sym typeface="Symbol" pitchFamily="18" charset="2"/>
              </a:rPr>
              <a:t>=</a:t>
            </a:r>
            <a:r>
              <a:rPr lang="en-US" altLang="lt-LT" sz="2400" dirty="0" smtClean="0">
                <a:sym typeface="Symbol" pitchFamily="18" charset="2"/>
              </a:rPr>
              <a:t></a:t>
            </a:r>
            <a:r>
              <a:rPr lang="lt-LT" altLang="lt-LT" sz="2400" dirty="0" smtClean="0">
                <a:sym typeface="Symbol" pitchFamily="18" charset="2"/>
              </a:rPr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= </a:t>
            </a:r>
            <a:r>
              <a:rPr lang="en-US" altLang="lt-LT" sz="2400" dirty="0" smtClean="0">
                <a:sym typeface="Symbol" pitchFamily="18" charset="2"/>
              </a:rPr>
              <a:t></a:t>
            </a:r>
            <a:r>
              <a:rPr lang="lt-LT" altLang="lt-LT" sz="2400" dirty="0" smtClean="0">
                <a:sym typeface="Symbol" pitchFamily="18" charset="2"/>
              </a:rPr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-</a:t>
            </a:r>
            <a:r>
              <a:rPr lang="en-US" altLang="lt-LT" sz="2400" dirty="0" smtClean="0">
                <a:sym typeface="Symbol" pitchFamily="18" charset="2"/>
              </a:rPr>
              <a:t></a:t>
            </a:r>
            <a:r>
              <a:rPr lang="lt-LT" altLang="lt-LT" sz="2400" dirty="0" smtClean="0">
                <a:sym typeface="Symbol" pitchFamily="18" charset="2"/>
              </a:rPr>
              <a:t>Y</a:t>
            </a:r>
            <a:r>
              <a:rPr lang="en-US" altLang="lt-LT" sz="2400" baseline="-25000" dirty="0" smtClean="0"/>
              <a:t>t-1</a:t>
            </a:r>
            <a:r>
              <a:rPr lang="en-US" altLang="lt-LT" sz="2400" dirty="0" smtClean="0"/>
              <a:t>= (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-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t-1</a:t>
            </a:r>
            <a:r>
              <a:rPr lang="en-US" altLang="lt-LT" sz="2400" dirty="0" smtClean="0"/>
              <a:t>) – (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t-1</a:t>
            </a:r>
            <a:r>
              <a:rPr lang="en-US" altLang="lt-LT" sz="2400" dirty="0" smtClean="0"/>
              <a:t>-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t-2</a:t>
            </a:r>
            <a:r>
              <a:rPr lang="en-US" altLang="lt-LT" sz="2400" dirty="0" smtClean="0"/>
              <a:t>) =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 </a:t>
            </a:r>
            <a:r>
              <a:rPr lang="en-US" altLang="lt-LT" sz="2400" dirty="0" smtClean="0"/>
              <a:t>– 2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t-1 </a:t>
            </a:r>
            <a:r>
              <a:rPr lang="en-US" altLang="lt-LT" sz="2400" dirty="0" smtClean="0"/>
              <a:t>+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t-2</a:t>
            </a:r>
            <a:r>
              <a:rPr lang="en-US" altLang="lt-LT" sz="2400" dirty="0" smtClean="0"/>
              <a:t>.</a:t>
            </a:r>
            <a:endParaRPr lang="lt-LT" altLang="lt-LT" sz="24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lt-LT" altLang="lt-LT" sz="2400" dirty="0" smtClean="0"/>
              <a:t>Galima imti ir logaritmų skirtumines transformacijas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lt-LT" sz="2400" dirty="0" smtClean="0">
                <a:sym typeface="Symbol" pitchFamily="18" charset="2"/>
              </a:rPr>
              <a:t></a:t>
            </a:r>
            <a:r>
              <a:rPr lang="lt-LT" altLang="lt-LT" sz="2400" dirty="0" err="1" smtClean="0">
                <a:sym typeface="Symbol" pitchFamily="18" charset="2"/>
              </a:rPr>
              <a:t>ln(Y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) = </a:t>
            </a:r>
            <a:r>
              <a:rPr lang="lt-LT" altLang="lt-LT" sz="2400" dirty="0" err="1" smtClean="0"/>
              <a:t>ln(Y</a:t>
            </a:r>
            <a:r>
              <a:rPr lang="en-US" altLang="lt-LT" sz="2400" baseline="-25000" dirty="0" smtClean="0"/>
              <a:t>t</a:t>
            </a:r>
            <a:r>
              <a:rPr lang="lt-LT" altLang="lt-LT" sz="2400" dirty="0" smtClean="0"/>
              <a:t>)</a:t>
            </a:r>
            <a:r>
              <a:rPr lang="en-US" altLang="lt-LT" sz="2400" dirty="0" smtClean="0"/>
              <a:t>- </a:t>
            </a:r>
            <a:r>
              <a:rPr lang="lt-LT" altLang="lt-LT" sz="2400" dirty="0" err="1" smtClean="0"/>
              <a:t>ln(Y</a:t>
            </a:r>
            <a:r>
              <a:rPr lang="en-US" altLang="lt-LT" sz="2400" baseline="-25000" dirty="0" smtClean="0"/>
              <a:t>t-1</a:t>
            </a:r>
            <a:r>
              <a:rPr lang="lt-LT" altLang="lt-LT" sz="2400" dirty="0" smtClean="0"/>
              <a:t>)</a:t>
            </a:r>
            <a:endParaRPr lang="en-US" altLang="lt-LT" sz="2400" dirty="0" smtClean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lt-L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dirty="0" err="1" smtClean="0"/>
              <a:t>Du_privsa</a:t>
            </a:r>
            <a:r>
              <a:rPr lang="lt-LT" altLang="lt-LT" sz="3200" dirty="0" smtClean="0"/>
              <a:t> pradiniai ir pirmų skirtumų eilutė I(1) – pirma eile integruoti duomenys</a:t>
            </a:r>
          </a:p>
        </p:txBody>
      </p:sp>
      <p:sp>
        <p:nvSpPr>
          <p:cNvPr id="31747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81200"/>
            <a:ext cx="60007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ARIMA modeliai</a:t>
            </a:r>
            <a:br>
              <a:rPr lang="lt-LT" altLang="lt-LT" sz="4000" smtClean="0"/>
            </a:br>
            <a:r>
              <a:rPr lang="lt-LT" altLang="lt-LT" sz="4000" smtClean="0"/>
              <a:t>Integruotumo eilės nustatymas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lt-LT" altLang="lt-LT" smtClean="0"/>
          </a:p>
          <a:p>
            <a:pPr eaLnBrk="1" hangingPunct="1"/>
            <a:r>
              <a:rPr lang="lt-LT" altLang="lt-LT" smtClean="0"/>
              <a:t>Autokoreliacijos funkcijų analizė </a:t>
            </a:r>
          </a:p>
          <a:p>
            <a:pPr eaLnBrk="1" hangingPunct="1"/>
            <a:r>
              <a:rPr lang="lt-LT" altLang="lt-LT" smtClean="0"/>
              <a:t>Mažiausios</a:t>
            </a:r>
            <a:r>
              <a:rPr lang="en-US" altLang="lt-LT" smtClean="0"/>
              <a:t> </a:t>
            </a:r>
            <a:r>
              <a:rPr lang="lt-LT" altLang="lt-LT" smtClean="0"/>
              <a:t>dispersijos testas</a:t>
            </a:r>
          </a:p>
          <a:p>
            <a:pPr eaLnBrk="1" hangingPunct="1"/>
            <a:r>
              <a:rPr lang="en-US" altLang="lt-LT" smtClean="0"/>
              <a:t>Vienetin</a:t>
            </a:r>
            <a:r>
              <a:rPr lang="lt-LT" altLang="lt-LT" smtClean="0"/>
              <a:t>ė</a:t>
            </a:r>
            <a:r>
              <a:rPr lang="en-US" altLang="lt-LT" smtClean="0"/>
              <a:t>s </a:t>
            </a:r>
            <a:r>
              <a:rPr lang="lt-LT" altLang="lt-LT" smtClean="0"/>
              <a:t>š</a:t>
            </a:r>
            <a:r>
              <a:rPr lang="en-US" altLang="lt-LT" smtClean="0"/>
              <a:t>aknies testai</a:t>
            </a:r>
            <a:r>
              <a:rPr lang="lt-LT" altLang="lt-LT" smtClean="0"/>
              <a:t>:</a:t>
            </a:r>
            <a:r>
              <a:rPr lang="en-US" altLang="lt-LT" smtClean="0"/>
              <a:t> </a:t>
            </a:r>
            <a:r>
              <a:rPr lang="lt-LT" altLang="lt-LT" smtClean="0"/>
              <a:t>Dickey Fuller ir ADF testai , Phillip-Perron testas </a:t>
            </a:r>
          </a:p>
          <a:p>
            <a:pPr lvl="1" eaLnBrk="1" hangingPunct="1"/>
            <a:endParaRPr lang="lt-LT" altLang="lt-LT" smtClean="0"/>
          </a:p>
          <a:p>
            <a:pPr eaLnBrk="1" hangingPunct="1"/>
            <a:endParaRPr lang="lt-LT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smtClean="0"/>
              <a:t>Autokoreliacijos funkcijų analizė</a:t>
            </a:r>
            <a:br>
              <a:rPr lang="lt-LT" altLang="lt-LT" sz="3200" smtClean="0"/>
            </a:br>
            <a:r>
              <a:rPr lang="lt-LT" altLang="lt-LT" sz="3200" smtClean="0"/>
              <a:t>integruotumo eilei nustatyti </a:t>
            </a:r>
            <a:r>
              <a:rPr lang="lt-LT" altLang="lt-LT" smtClean="0"/>
              <a:t/>
            </a:r>
            <a:br>
              <a:rPr lang="lt-LT" altLang="lt-LT" smtClean="0"/>
            </a:br>
            <a:endParaRPr lang="lt-LT" altLang="lt-LT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1912938"/>
            <a:ext cx="3435350" cy="270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01650" y="12223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Du_priv pradinių duomenų korelograma 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892675" y="1243013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d(Du_priv) pradinių duomenų skirtumų  korelograma 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889125"/>
            <a:ext cx="40576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418013"/>
            <a:ext cx="3659187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4586288" y="494982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d(du_priv,2) pradinių duomenų antrųjų skirtumų  korelograma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Mažiausios dispersijos testas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lt-LT" altLang="lt-LT" sz="2800" b="1" smtClean="0"/>
              <a:t>Procedūra:</a:t>
            </a:r>
          </a:p>
          <a:p>
            <a:pPr lvl="1" eaLnBrk="1" hangingPunct="1"/>
            <a:r>
              <a:rPr lang="lt-LT" altLang="lt-LT" sz="2400" b="1" smtClean="0"/>
              <a:t>Sudarome tris laiko eilutes: </a:t>
            </a:r>
          </a:p>
          <a:p>
            <a:pPr lvl="2" eaLnBrk="1" hangingPunct="1"/>
            <a:r>
              <a:rPr lang="lt-LT" altLang="lt-LT" sz="2000" b="1" smtClean="0"/>
              <a:t>Y</a:t>
            </a:r>
            <a:r>
              <a:rPr lang="lt-LT" altLang="lt-LT" sz="2000" b="1" baseline="-25000" smtClean="0"/>
              <a:t>t</a:t>
            </a:r>
          </a:p>
          <a:p>
            <a:pPr lvl="2" eaLnBrk="1" hangingPunct="1"/>
            <a:r>
              <a:rPr lang="en-US" altLang="lt-LT" sz="2000" smtClean="0">
                <a:sym typeface="Symbol" pitchFamily="18" charset="2"/>
              </a:rPr>
              <a:t>Y</a:t>
            </a:r>
            <a:r>
              <a:rPr lang="en-US" altLang="lt-LT" sz="2000" baseline="-25000" smtClean="0"/>
              <a:t>t</a:t>
            </a:r>
            <a:r>
              <a:rPr lang="lt-LT" altLang="lt-LT" sz="2000" b="1" smtClean="0"/>
              <a:t> </a:t>
            </a:r>
            <a:r>
              <a:rPr lang="ru-RU" altLang="lt-LT" sz="2000" b="1" smtClean="0"/>
              <a:t>=</a:t>
            </a:r>
            <a:r>
              <a:rPr lang="lt-LT" altLang="lt-LT" sz="2000" b="1" smtClean="0"/>
              <a:t>dY</a:t>
            </a:r>
            <a:r>
              <a:rPr lang="en-US" altLang="lt-LT" sz="2000" b="1" baseline="-25000" smtClean="0"/>
              <a:t>t</a:t>
            </a:r>
            <a:endParaRPr lang="en-US" altLang="lt-LT" sz="2000" b="1" smtClean="0"/>
          </a:p>
          <a:p>
            <a:pPr lvl="2" eaLnBrk="1" hangingPunct="1"/>
            <a:r>
              <a:rPr lang="en-US" altLang="lt-LT" sz="2000" smtClean="0">
                <a:sym typeface="Symbol" pitchFamily="18" charset="2"/>
              </a:rPr>
              <a:t>Y</a:t>
            </a:r>
            <a:r>
              <a:rPr lang="en-US" altLang="lt-LT" sz="2000" baseline="-25000" smtClean="0"/>
              <a:t>t</a:t>
            </a:r>
            <a:r>
              <a:rPr lang="en-US" altLang="lt-LT" sz="2000" smtClean="0"/>
              <a:t>=</a:t>
            </a:r>
            <a:r>
              <a:rPr lang="lt-LT" altLang="lt-LT" sz="2000" b="1" smtClean="0"/>
              <a:t> </a:t>
            </a:r>
            <a:r>
              <a:rPr lang="en-US" altLang="lt-LT" sz="2000" b="1" smtClean="0"/>
              <a:t>d</a:t>
            </a:r>
            <a:r>
              <a:rPr lang="lt-LT" altLang="lt-LT" sz="2000" b="1" smtClean="0"/>
              <a:t>(Y</a:t>
            </a:r>
            <a:r>
              <a:rPr lang="lt-LT" altLang="lt-LT" sz="2000" b="1" baseline="-25000" smtClean="0"/>
              <a:t>t,</a:t>
            </a:r>
            <a:r>
              <a:rPr lang="lt-LT" altLang="lt-LT" sz="2000" b="1" smtClean="0"/>
              <a:t> 2)</a:t>
            </a:r>
            <a:r>
              <a:rPr lang="en-US" altLang="lt-LT" sz="2000" b="1" smtClean="0"/>
              <a:t> </a:t>
            </a:r>
            <a:endParaRPr lang="lt-LT" altLang="lt-LT" sz="2000" b="1" smtClean="0"/>
          </a:p>
          <a:p>
            <a:pPr lvl="1" eaLnBrk="1" hangingPunct="1"/>
            <a:r>
              <a:rPr lang="lt-LT" altLang="lt-LT" sz="2400" b="1" i="1" smtClean="0"/>
              <a:t>Integravimo eilei nustatyti išrenkame duomenų eilutę su mažiausia dispersija </a:t>
            </a:r>
            <a:r>
              <a:rPr lang="en-US" altLang="lt-LT" sz="2400" b="1" i="1" smtClean="0"/>
              <a:t>	</a:t>
            </a:r>
            <a:endParaRPr lang="en-US" altLang="lt-LT" sz="2400" smtClean="0"/>
          </a:p>
          <a:p>
            <a:pPr eaLnBrk="1" hangingPunct="1">
              <a:buFontTx/>
              <a:buNone/>
            </a:pPr>
            <a:r>
              <a:rPr lang="en-US" altLang="lt-LT" sz="2800" smtClean="0"/>
              <a:t>	</a:t>
            </a:r>
          </a:p>
          <a:p>
            <a:pPr eaLnBrk="1" hangingPunct="1"/>
            <a:endParaRPr lang="en-US" altLang="lt-LT" sz="2800" smtClean="0"/>
          </a:p>
          <a:p>
            <a:pPr eaLnBrk="1" hangingPunct="1"/>
            <a:endParaRPr lang="lt-LT" altLang="lt-L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Vienetinės šaknies testai </a:t>
            </a:r>
            <a:br>
              <a:rPr lang="lt-LT" altLang="lt-LT" sz="4000" smtClean="0"/>
            </a:br>
            <a:endParaRPr lang="lt-LT" altLang="lt-LT" sz="40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t-LT" altLang="lt-LT" sz="2800" smtClean="0"/>
              <a:t>Integruotumo eilei nustatyti dažniausiai naudojami vienetinės šaknies testai 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mtClean="0"/>
              <a:t>Išplėstinis Dickey-Fuller (</a:t>
            </a:r>
            <a:r>
              <a:rPr lang="lt-LT" altLang="lt-LT" i="1" smtClean="0"/>
              <a:t>augmented</a:t>
            </a:r>
            <a:r>
              <a:rPr lang="lt-LT" altLang="lt-LT" smtClean="0"/>
              <a:t> </a:t>
            </a:r>
            <a:r>
              <a:rPr lang="lt-LT" altLang="lt-LT" i="1" smtClean="0"/>
              <a:t>Dickey-Fuller</a:t>
            </a:r>
            <a:r>
              <a:rPr lang="lt-LT" altLang="lt-LT" smtClean="0"/>
              <a:t>) (</a:t>
            </a:r>
            <a:r>
              <a:rPr lang="lt-LT" altLang="lt-LT" b="1" smtClean="0"/>
              <a:t>ADF</a:t>
            </a:r>
            <a:r>
              <a:rPr lang="lt-LT" altLang="lt-LT" smtClean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mtClean="0"/>
              <a:t> Phillips-Perron testas (</a:t>
            </a:r>
            <a:r>
              <a:rPr lang="lt-LT" altLang="lt-LT" b="1" smtClean="0"/>
              <a:t>PP</a:t>
            </a:r>
            <a:r>
              <a:rPr lang="lt-LT" altLang="lt-LT" smtClean="0"/>
              <a:t> testas). 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ARIMA modelio struktūra</a:t>
            </a:r>
            <a:br>
              <a:rPr lang="lt-LT" altLang="lt-LT" sz="4000" smtClean="0"/>
            </a:br>
            <a:endParaRPr lang="lt-LT" altLang="lt-LT" sz="40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ARIMA –Autoregressive Integrated Moving Average Process</a:t>
            </a:r>
          </a:p>
          <a:p>
            <a:pPr eaLnBrk="1" hangingPunct="1"/>
            <a:r>
              <a:rPr lang="lt-LT" altLang="lt-LT" smtClean="0"/>
              <a:t>ARIMA modelio struktūra:</a:t>
            </a:r>
          </a:p>
          <a:p>
            <a:pPr lvl="1" eaLnBrk="1" hangingPunct="1"/>
            <a:r>
              <a:rPr lang="lt-LT" altLang="lt-LT" smtClean="0"/>
              <a:t>a</a:t>
            </a:r>
            <a:r>
              <a:rPr lang="lt-LT" altLang="lt-LT" i="1" smtClean="0"/>
              <a:t>utoregresinis</a:t>
            </a:r>
            <a:r>
              <a:rPr lang="lt-LT" altLang="lt-LT" smtClean="0"/>
              <a:t> (AR) procesas</a:t>
            </a:r>
          </a:p>
          <a:p>
            <a:pPr lvl="1" eaLnBrk="1" hangingPunct="1"/>
            <a:r>
              <a:rPr lang="lt-LT" altLang="lt-LT" smtClean="0"/>
              <a:t>Integravimo I procesas</a:t>
            </a:r>
          </a:p>
          <a:p>
            <a:pPr lvl="1" eaLnBrk="1" hangingPunct="1"/>
            <a:r>
              <a:rPr lang="lt-LT" altLang="lt-LT" i="1" smtClean="0"/>
              <a:t>slenkamųjų vidurkių </a:t>
            </a:r>
            <a:r>
              <a:rPr lang="lt-LT" altLang="lt-LT" smtClean="0"/>
              <a:t>(MA) procesas</a:t>
            </a:r>
          </a:p>
          <a:p>
            <a:pPr lvl="1" eaLnBrk="1" hangingPunct="1"/>
            <a:endParaRPr lang="lt-LT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Vienetinės šaknies testai </a:t>
            </a:r>
            <a:br>
              <a:rPr lang="lt-LT" altLang="lt-LT" sz="4000" smtClean="0"/>
            </a:br>
            <a:r>
              <a:rPr lang="lt-LT" altLang="lt-LT" sz="4000" smtClean="0"/>
              <a:t>ADF testas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lt-LT" altLang="lt-LT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lt-LT" altLang="lt-LT" sz="2400" dirty="0" smtClean="0"/>
              <a:t> </a:t>
            </a:r>
            <a:r>
              <a:rPr lang="lt-LT" altLang="lt-LT" sz="2800" dirty="0" smtClean="0"/>
              <a:t>Taikant ADF testą, norint patikrinti, ar kintamasis </a:t>
            </a:r>
            <a:r>
              <a:rPr lang="lt-LT" altLang="lt-LT" sz="2800" dirty="0" err="1" smtClean="0"/>
              <a:t>Y</a:t>
            </a:r>
            <a:r>
              <a:rPr lang="lt-LT" altLang="lt-LT" sz="2800" i="1" baseline="-25000" dirty="0" err="1" smtClean="0"/>
              <a:t>t</a:t>
            </a:r>
            <a:r>
              <a:rPr lang="lt-LT" altLang="lt-LT" sz="2800" dirty="0" smtClean="0"/>
              <a:t> yra stacionarus, sudarome regresiją: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lt-LT" altLang="lt-LT" sz="2800" dirty="0" smtClean="0"/>
              <a:t>        </a:t>
            </a:r>
            <a:r>
              <a:rPr lang="lt-LT" altLang="lt-LT" sz="2800" dirty="0" err="1" smtClean="0"/>
              <a:t>DF</a:t>
            </a:r>
            <a:r>
              <a:rPr lang="lt-LT" altLang="lt-LT" sz="2800" dirty="0" smtClean="0"/>
              <a:t>  -testas</a:t>
            </a:r>
          </a:p>
          <a:p>
            <a:pPr eaLnBrk="1" hangingPunct="1">
              <a:lnSpc>
                <a:spcPct val="80000"/>
              </a:lnSpc>
              <a:defRPr/>
            </a:pPr>
            <a:endParaRPr lang="lt-LT" altLang="lt-LT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lt-LT" altLang="lt-LT" sz="2800" dirty="0" smtClean="0"/>
              <a:t> ADF  -testas</a:t>
            </a:r>
          </a:p>
          <a:p>
            <a:pPr eaLnBrk="1" hangingPunct="1">
              <a:lnSpc>
                <a:spcPct val="80000"/>
              </a:lnSpc>
              <a:defRPr/>
            </a:pPr>
            <a:endParaRPr lang="lt-LT" altLang="lt-LT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lt-LT" altLang="lt-LT" sz="2400" dirty="0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6870" name="Object 4"/>
          <p:cNvGraphicFramePr>
            <a:graphicFrameLocks noChangeAspect="1"/>
          </p:cNvGraphicFramePr>
          <p:nvPr/>
        </p:nvGraphicFramePr>
        <p:xfrm>
          <a:off x="3389313" y="3748088"/>
          <a:ext cx="38100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Equation" r:id="rId4" imgW="1815312" imgH="444307" progId="Equation.3">
                  <p:embed/>
                </p:oleObj>
              </mc:Choice>
              <mc:Fallback>
                <p:oleObj name="Equation" r:id="rId4" imgW="1815312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3748088"/>
                        <a:ext cx="38100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227763" y="4221163"/>
            <a:ext cx="1944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5294313" y="5084763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6876" name="Text Box 15"/>
          <p:cNvSpPr txBox="1">
            <a:spLocks noChangeArrowheads="1"/>
          </p:cNvSpPr>
          <p:nvPr/>
        </p:nvSpPr>
        <p:spPr bwMode="auto">
          <a:xfrm>
            <a:off x="5148263" y="537368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000" b="0"/>
          </a:p>
        </p:txBody>
      </p:sp>
      <p:graphicFrame>
        <p:nvGraphicFramePr>
          <p:cNvPr id="36877" name="Object 16"/>
          <p:cNvGraphicFramePr>
            <a:graphicFrameLocks noChangeAspect="1"/>
          </p:cNvGraphicFramePr>
          <p:nvPr/>
        </p:nvGraphicFramePr>
        <p:xfrm>
          <a:off x="4035425" y="3141663"/>
          <a:ext cx="2187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Equation" r:id="rId6" imgW="1040948" imgH="228501" progId="Equation.3">
                  <p:embed/>
                </p:oleObj>
              </mc:Choice>
              <mc:Fallback>
                <p:oleObj name="Equation" r:id="rId6" imgW="1040948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141663"/>
                        <a:ext cx="2187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Vienetinės šaknies testai </a:t>
            </a:r>
            <a:br>
              <a:rPr lang="lt-LT" altLang="lt-LT" sz="4000" smtClean="0"/>
            </a:br>
            <a:r>
              <a:rPr lang="lt-LT" altLang="lt-LT" sz="4000" smtClean="0"/>
              <a:t>DF testas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lt-LT" altLang="lt-LT" sz="2400" dirty="0" smtClean="0"/>
          </a:p>
          <a:p>
            <a:pPr eaLnBrk="1" hangingPunct="1">
              <a:lnSpc>
                <a:spcPct val="80000"/>
              </a:lnSpc>
            </a:pPr>
            <a:r>
              <a:rPr lang="lt-LT" altLang="lt-LT" sz="2400" dirty="0" smtClean="0"/>
              <a:t> </a:t>
            </a:r>
            <a:r>
              <a:rPr lang="lt-LT" altLang="lt-LT" sz="2800" dirty="0" smtClean="0"/>
              <a:t>Taikant </a:t>
            </a:r>
            <a:r>
              <a:rPr lang="lt-LT" altLang="lt-LT" sz="2800" dirty="0" err="1" smtClean="0"/>
              <a:t>DF</a:t>
            </a:r>
            <a:r>
              <a:rPr lang="lt-LT" altLang="lt-LT" sz="2800" dirty="0" smtClean="0"/>
              <a:t> testą, norint patikrinti, ar kintamasis </a:t>
            </a:r>
            <a:r>
              <a:rPr lang="lt-LT" altLang="lt-LT" sz="2800" dirty="0" err="1" smtClean="0"/>
              <a:t>Y</a:t>
            </a:r>
            <a:r>
              <a:rPr lang="lt-LT" altLang="lt-LT" sz="2800" i="1" baseline="-25000" dirty="0" err="1" smtClean="0"/>
              <a:t>t</a:t>
            </a:r>
            <a:r>
              <a:rPr lang="lt-LT" altLang="lt-LT" sz="2800" dirty="0" smtClean="0"/>
              <a:t> yra stacionarus, sudarome regresiją: </a:t>
            </a:r>
          </a:p>
          <a:p>
            <a:pPr eaLnBrk="1" hangingPunct="1">
              <a:lnSpc>
                <a:spcPct val="80000"/>
              </a:lnSpc>
            </a:pPr>
            <a:endParaRPr lang="lt-LT" altLang="lt-LT" sz="2800" dirty="0" smtClean="0"/>
          </a:p>
          <a:p>
            <a:pPr eaLnBrk="1" hangingPunct="1">
              <a:lnSpc>
                <a:spcPct val="80000"/>
              </a:lnSpc>
            </a:pPr>
            <a:endParaRPr lang="lt-LT" altLang="lt-LT" sz="2400" dirty="0" smtClean="0"/>
          </a:p>
          <a:p>
            <a:pPr eaLnBrk="1" hangingPunct="1">
              <a:lnSpc>
                <a:spcPct val="80000"/>
              </a:lnSpc>
            </a:pPr>
            <a:r>
              <a:rPr lang="lt-LT" altLang="lt-LT" sz="2400" b="1" dirty="0" smtClean="0"/>
              <a:t>Ši regresija pertvarkoma į tokią: </a:t>
            </a:r>
            <a:r>
              <a:rPr lang="lt-LT" altLang="lt-LT" sz="2400" dirty="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lt-LT" altLang="lt-LT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lt-LT" altLang="lt-LT" sz="2400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392363" y="5229225"/>
          <a:ext cx="3384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4" name="Equation" r:id="rId4" imgW="1130300" imgH="228600" progId="Equation.3">
                  <p:embed/>
                </p:oleObj>
              </mc:Choice>
              <mc:Fallback>
                <p:oleObj name="Equation" r:id="rId4" imgW="1130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5229225"/>
                        <a:ext cx="3384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6227763" y="4221163"/>
            <a:ext cx="1944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6373813" y="5229225"/>
          <a:ext cx="1514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5" name="Equation" r:id="rId6" imgW="558558" imgH="203112" progId="Equation.3">
                  <p:embed/>
                </p:oleObj>
              </mc:Choice>
              <mc:Fallback>
                <p:oleObj name="Equation" r:id="rId6" imgW="558558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5229225"/>
                        <a:ext cx="15144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5294313" y="5084763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37901" name="Text Box 15"/>
          <p:cNvSpPr txBox="1">
            <a:spLocks noChangeArrowheads="1"/>
          </p:cNvSpPr>
          <p:nvPr/>
        </p:nvSpPr>
        <p:spPr bwMode="auto">
          <a:xfrm>
            <a:off x="5148263" y="537368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000" b="0"/>
          </a:p>
        </p:txBody>
      </p:sp>
      <p:graphicFrame>
        <p:nvGraphicFramePr>
          <p:cNvPr id="37902" name="Object 16"/>
          <p:cNvGraphicFramePr>
            <a:graphicFrameLocks noChangeAspect="1"/>
          </p:cNvGraphicFramePr>
          <p:nvPr/>
        </p:nvGraphicFramePr>
        <p:xfrm>
          <a:off x="4035425" y="3141663"/>
          <a:ext cx="2187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6" name="Equation" r:id="rId8" imgW="1040948" imgH="228501" progId="Equation.3">
                  <p:embed/>
                </p:oleObj>
              </mc:Choice>
              <mc:Fallback>
                <p:oleObj name="Equation" r:id="rId8" imgW="1040948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141663"/>
                        <a:ext cx="2187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16"/>
          <p:cNvGraphicFramePr>
            <a:graphicFrameLocks noChangeAspect="1"/>
          </p:cNvGraphicFramePr>
          <p:nvPr/>
        </p:nvGraphicFramePr>
        <p:xfrm>
          <a:off x="3328988" y="4359275"/>
          <a:ext cx="35734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7" name="Equation" r:id="rId10" imgW="1701800" imgH="228600" progId="Equation.3">
                  <p:embed/>
                </p:oleObj>
              </mc:Choice>
              <mc:Fallback>
                <p:oleObj name="Equation" r:id="rId10" imgW="17018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4359275"/>
                        <a:ext cx="35734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Vienetinės šaknies testai </a:t>
            </a:r>
            <a:br>
              <a:rPr lang="lt-LT" altLang="lt-LT" sz="4000" smtClean="0"/>
            </a:br>
            <a:r>
              <a:rPr lang="lt-LT" altLang="lt-LT" sz="4000" smtClean="0"/>
              <a:t>ADF testas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lt-LT" i="1" smtClean="0"/>
              <a:t>H</a:t>
            </a:r>
            <a:r>
              <a:rPr lang="en-US" altLang="lt-LT" baseline="-25000" smtClean="0"/>
              <a:t>0</a:t>
            </a:r>
            <a:r>
              <a:rPr lang="lt-LT" altLang="lt-LT" smtClean="0"/>
              <a:t>: </a:t>
            </a:r>
            <a:r>
              <a:rPr lang="en-US" altLang="lt-LT" smtClean="0"/>
              <a:t> </a:t>
            </a:r>
            <a:r>
              <a:rPr lang="lt-LT" altLang="lt-LT" smtClean="0"/>
              <a:t>       (</a:t>
            </a:r>
            <a:r>
              <a:rPr lang="en-US" altLang="lt-LT" smtClean="0"/>
              <a:t>kintamasis </a:t>
            </a:r>
            <a:r>
              <a:rPr lang="lt-LT" altLang="lt-LT" smtClean="0"/>
              <a:t>Y</a:t>
            </a:r>
            <a:r>
              <a:rPr lang="en-US" altLang="lt-LT" i="1" baseline="-25000" smtClean="0"/>
              <a:t>t</a:t>
            </a:r>
            <a:r>
              <a:rPr lang="en-US" altLang="lt-LT" smtClean="0"/>
              <a:t> </a:t>
            </a:r>
            <a:r>
              <a:rPr lang="lt-LT" altLang="lt-LT" smtClean="0"/>
              <a:t>nėra stacionarus ir turi būti  </a:t>
            </a:r>
            <a:r>
              <a:rPr lang="en-US" altLang="lt-LT" smtClean="0"/>
              <a:t>integruotas bent 1-a eile</a:t>
            </a:r>
            <a:r>
              <a:rPr lang="lt-LT" altLang="lt-LT" smtClean="0"/>
              <a:t>)</a:t>
            </a:r>
            <a:r>
              <a:rPr lang="en-US" altLang="lt-LT" smtClean="0"/>
              <a:t>:</a:t>
            </a:r>
          </a:p>
          <a:p>
            <a:pPr algn="just" eaLnBrk="1" hangingPunct="1">
              <a:buFontTx/>
              <a:buNone/>
            </a:pPr>
            <a:r>
              <a:rPr lang="en-US" altLang="lt-LT" i="1" smtClean="0"/>
              <a:t>H</a:t>
            </a:r>
            <a:r>
              <a:rPr lang="lt-LT" altLang="lt-LT" baseline="-25000" smtClean="0"/>
              <a:t>1</a:t>
            </a:r>
            <a:r>
              <a:rPr lang="en-US" altLang="lt-LT" smtClean="0"/>
              <a:t> :  </a:t>
            </a:r>
            <a:r>
              <a:rPr lang="lt-LT" altLang="lt-LT" smtClean="0"/>
              <a:t>        kintamasis Y</a:t>
            </a:r>
            <a:r>
              <a:rPr lang="lt-LT" altLang="lt-LT" i="1" baseline="-25000" smtClean="0"/>
              <a:t>t</a:t>
            </a:r>
            <a:r>
              <a:rPr lang="lt-LT" altLang="lt-LT" smtClean="0"/>
              <a:t> yra stacionarus</a:t>
            </a:r>
          </a:p>
          <a:p>
            <a:pPr algn="just" eaLnBrk="1" hangingPunct="1">
              <a:buFontTx/>
              <a:buNone/>
            </a:pPr>
            <a:r>
              <a:rPr lang="lt-LT" altLang="lt-LT" smtClean="0"/>
              <a:t>Testo statistika: </a:t>
            </a:r>
          </a:p>
          <a:p>
            <a:pPr algn="just" eaLnBrk="1" hangingPunct="1">
              <a:buFontTx/>
              <a:buNone/>
            </a:pPr>
            <a:endParaRPr lang="lt-LT" altLang="lt-LT" smtClean="0"/>
          </a:p>
          <a:p>
            <a:pPr algn="just" eaLnBrk="1" hangingPunct="1">
              <a:buFontTx/>
              <a:buNone/>
            </a:pPr>
            <a:r>
              <a:rPr lang="lt-LT" altLang="lt-LT" smtClean="0"/>
              <a:t>Išvada: </a:t>
            </a:r>
            <a:r>
              <a:rPr lang="en-US" altLang="lt-LT" smtClean="0"/>
              <a:t>galime atmesti hipotezę </a:t>
            </a:r>
            <a:r>
              <a:rPr lang="en-US" altLang="lt-LT" i="1" smtClean="0"/>
              <a:t>H</a:t>
            </a:r>
            <a:r>
              <a:rPr lang="en-US" altLang="lt-LT" baseline="-25000" smtClean="0"/>
              <a:t>0</a:t>
            </a:r>
            <a:r>
              <a:rPr lang="en-US" altLang="lt-LT" smtClean="0"/>
              <a:t> </a:t>
            </a:r>
            <a:r>
              <a:rPr lang="lt-LT" altLang="lt-LT" smtClean="0"/>
              <a:t>, jeigu </a:t>
            </a:r>
            <a:endParaRPr lang="en-US" altLang="lt-LT" smtClean="0"/>
          </a:p>
          <a:p>
            <a:pPr eaLnBrk="1" hangingPunct="1"/>
            <a:endParaRPr lang="lt-LT" altLang="lt-LT" smtClean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8918" name="Object 4"/>
          <p:cNvGraphicFramePr>
            <a:graphicFrameLocks noChangeAspect="1"/>
          </p:cNvGraphicFramePr>
          <p:nvPr/>
        </p:nvGraphicFramePr>
        <p:xfrm>
          <a:off x="1477963" y="2133600"/>
          <a:ext cx="647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5" name="Equation" r:id="rId4" imgW="368140" imgH="177723" progId="Equation.3">
                  <p:embed/>
                </p:oleObj>
              </mc:Choice>
              <mc:Fallback>
                <p:oleObj name="Equation" r:id="rId4" imgW="368140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133600"/>
                        <a:ext cx="647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8920" name="Object 6"/>
          <p:cNvGraphicFramePr>
            <a:graphicFrameLocks noChangeAspect="1"/>
          </p:cNvGraphicFramePr>
          <p:nvPr/>
        </p:nvGraphicFramePr>
        <p:xfrm>
          <a:off x="1477963" y="3141663"/>
          <a:ext cx="9350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6" name="Equation" r:id="rId6" imgW="368140" imgH="177723" progId="Equation.3">
                  <p:embed/>
                </p:oleObj>
              </mc:Choice>
              <mc:Fallback>
                <p:oleObj name="Equation" r:id="rId6" imgW="368140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141663"/>
                        <a:ext cx="93503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8922" name="Object 8"/>
          <p:cNvGraphicFramePr>
            <a:graphicFrameLocks noChangeAspect="1"/>
          </p:cNvGraphicFramePr>
          <p:nvPr/>
        </p:nvGraphicFramePr>
        <p:xfrm>
          <a:off x="3779838" y="3644900"/>
          <a:ext cx="11525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7" name="Equation" r:id="rId8" imgW="622030" imgH="482391" progId="Equation.3">
                  <p:embed/>
                </p:oleObj>
              </mc:Choice>
              <mc:Fallback>
                <p:oleObj name="Equation" r:id="rId8" imgW="622030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644900"/>
                        <a:ext cx="11525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8924" name="Object 10"/>
          <p:cNvGraphicFramePr>
            <a:graphicFrameLocks noChangeAspect="1"/>
          </p:cNvGraphicFramePr>
          <p:nvPr/>
        </p:nvGraphicFramePr>
        <p:xfrm>
          <a:off x="4068763" y="5300663"/>
          <a:ext cx="18700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8" name="Equation" r:id="rId10" imgW="927100" imgH="482600" progId="Equation.3">
                  <p:embed/>
                </p:oleObj>
              </mc:Choice>
              <mc:Fallback>
                <p:oleObj name="Equation" r:id="rId10" imgW="927100" imgH="48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5300663"/>
                        <a:ext cx="18700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ADF testas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Jeigu laiko eilutė yra integruota </a:t>
            </a:r>
            <a:r>
              <a:rPr lang="en-US" altLang="lt-LT" smtClean="0"/>
              <a:t>pirma</a:t>
            </a:r>
            <a:r>
              <a:rPr lang="lt-LT" altLang="lt-LT" smtClean="0"/>
              <a:t> eile, tikrinama ar ji yra integruota </a:t>
            </a:r>
            <a:r>
              <a:rPr lang="en-US" altLang="lt-LT" smtClean="0"/>
              <a:t>antra</a:t>
            </a:r>
            <a:r>
              <a:rPr lang="lt-LT" altLang="lt-LT" smtClean="0"/>
              <a:t> eile </a:t>
            </a:r>
          </a:p>
          <a:p>
            <a:pPr lvl="1" eaLnBrk="1" hangingPunct="1"/>
            <a:endParaRPr lang="lt-LT" altLang="lt-LT" smtClean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754313" y="3514725"/>
          <a:ext cx="2838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Equation" r:id="rId4" imgW="1257300" imgH="241300" progId="Equation.3">
                  <p:embed/>
                </p:oleObj>
              </mc:Choice>
              <mc:Fallback>
                <p:oleObj name="Equation" r:id="rId4" imgW="12573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514725"/>
                        <a:ext cx="28384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ADF testo pvz</a:t>
            </a:r>
          </a:p>
        </p:txBody>
      </p:sp>
      <p:sp>
        <p:nvSpPr>
          <p:cNvPr id="40963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173413" y="62372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59238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43088"/>
            <a:ext cx="24479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633538"/>
            <a:ext cx="305911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Box 4"/>
          <p:cNvSpPr txBox="1">
            <a:spLocks noChangeArrowheads="1"/>
          </p:cNvSpPr>
          <p:nvPr/>
        </p:nvSpPr>
        <p:spPr bwMode="auto">
          <a:xfrm>
            <a:off x="539750" y="57673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/>
              <a:t>AK be poslinkio</a:t>
            </a:r>
          </a:p>
        </p:txBody>
      </p: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3384550" y="5767388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/>
              <a:t>AK su poslinkio</a:t>
            </a:r>
          </a:p>
        </p:txBody>
      </p:sp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6156325" y="5811838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/>
              <a:t>AK su poslinkio ir trendu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ntraštė 1"/>
          <p:cNvSpPr>
            <a:spLocks noGrp="1"/>
          </p:cNvSpPr>
          <p:nvPr>
            <p:ph type="title"/>
          </p:nvPr>
        </p:nvSpPr>
        <p:spPr>
          <a:xfrm>
            <a:off x="536575" y="404813"/>
            <a:ext cx="7772400" cy="1143000"/>
          </a:xfrm>
        </p:spPr>
        <p:txBody>
          <a:bodyPr/>
          <a:lstStyle/>
          <a:p>
            <a:r>
              <a:rPr lang="lt-LT" altLang="lt-LT" sz="2400" dirty="0" smtClean="0"/>
              <a:t>ADF testas</a:t>
            </a:r>
            <a:br>
              <a:rPr lang="lt-LT" altLang="lt-LT" sz="2400" dirty="0" smtClean="0"/>
            </a:br>
            <a:r>
              <a:rPr lang="lt-LT" altLang="lt-LT" sz="2400" dirty="0" smtClean="0"/>
              <a:t>Išvada: </a:t>
            </a:r>
            <a:r>
              <a:rPr lang="lt-LT" altLang="lt-LT" sz="2400" dirty="0" err="1" smtClean="0"/>
              <a:t>Du_privsa</a:t>
            </a:r>
            <a:r>
              <a:rPr lang="lt-LT" altLang="lt-LT" sz="2400" dirty="0" smtClean="0"/>
              <a:t> laiko eilutė turi vienetinę šaknį </a:t>
            </a:r>
            <a:br>
              <a:rPr lang="lt-LT" altLang="lt-LT" sz="2400" dirty="0" smtClean="0"/>
            </a:br>
            <a:r>
              <a:rPr lang="lt-LT" altLang="lt-LT" sz="2400" dirty="0" smtClean="0"/>
              <a:t>Duomenys integruoti 1 eile I(1)</a:t>
            </a:r>
            <a:r>
              <a:rPr lang="lt-LT" altLang="lt-LT" dirty="0" smtClean="0"/>
              <a:t/>
            </a:r>
            <a:br>
              <a:rPr lang="lt-LT" altLang="lt-LT" dirty="0" smtClean="0"/>
            </a:br>
            <a:endParaRPr lang="lt-LT" altLang="lt-LT" dirty="0" smtClean="0"/>
          </a:p>
        </p:txBody>
      </p:sp>
      <p:sp>
        <p:nvSpPr>
          <p:cNvPr id="41987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35052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56870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ADF testas su Eviews </a:t>
            </a:r>
          </a:p>
        </p:txBody>
      </p:sp>
      <p:sp>
        <p:nvSpPr>
          <p:cNvPr id="43011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altLang="lt-LT" smtClean="0"/>
              <a:t>GalimiADF testo variantai</a:t>
            </a:r>
          </a:p>
          <a:p>
            <a:r>
              <a:rPr lang="lt-LT" altLang="lt-LT" smtClean="0"/>
              <a:t>Be laisvojo nario (AK be poslinkio)</a:t>
            </a:r>
          </a:p>
          <a:p>
            <a:r>
              <a:rPr lang="lt-LT" altLang="lt-LT" smtClean="0"/>
              <a:t>Su laivuoju nariu (AK su poslinkiu)</a:t>
            </a:r>
          </a:p>
          <a:p>
            <a:r>
              <a:rPr lang="lt-LT" altLang="lt-LT" smtClean="0"/>
              <a:t>Su laisvuoju nariu ir trendu (AK su poslinkiu ir deterministiniu trendu)</a:t>
            </a:r>
          </a:p>
        </p:txBody>
      </p:sp>
      <p:sp>
        <p:nvSpPr>
          <p:cNvPr id="43012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2800" smtClean="0"/>
              <a:t>3 B-J žingsnis </a:t>
            </a:r>
            <a:r>
              <a:rPr lang="en-US" altLang="lt-LT" sz="4000" smtClean="0"/>
              <a:t>ARMA</a:t>
            </a:r>
            <a:r>
              <a:rPr lang="lt-LT" altLang="lt-LT" sz="4000" smtClean="0"/>
              <a:t>/ARIMA modelio p ir q vėlavimų eilės nustatymas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lt-LT" altLang="lt-LT" smtClean="0"/>
              <a:t>Nustatyti AR ir MA procesus geriausiai aprašančius nagrinėjamą reiškinį. Parenkamos kelios alternatyvos</a:t>
            </a:r>
          </a:p>
          <a:p>
            <a:pPr marL="1371600" lvl="2" indent="-457200" eaLnBrk="1" hangingPunct="1"/>
            <a:r>
              <a:rPr lang="lt-LT" altLang="lt-LT" smtClean="0"/>
              <a:t>ADF testo pagalba nustatoma integravimo eilė (I)</a:t>
            </a:r>
          </a:p>
          <a:p>
            <a:pPr marL="1371600" lvl="2" indent="-457200" eaLnBrk="1" hangingPunct="1"/>
            <a:r>
              <a:rPr lang="lt-LT" altLang="lt-LT" smtClean="0"/>
              <a:t>Nustatoma AR(p) proceso vėlavimo eilė p </a:t>
            </a:r>
          </a:p>
          <a:p>
            <a:pPr marL="1371600" lvl="2" indent="-457200" eaLnBrk="1" hangingPunct="1"/>
            <a:r>
              <a:rPr lang="lt-LT" altLang="lt-LT" smtClean="0"/>
              <a:t>Nustatoma MA(q) proceso vėlavimo eilė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ARMA</a:t>
            </a:r>
            <a:r>
              <a:rPr lang="lt-LT" altLang="lt-LT" sz="4000" smtClean="0"/>
              <a:t>/ARIMA modelio p ir q vėlavimų eilės nustatymas</a:t>
            </a:r>
            <a:br>
              <a:rPr lang="lt-LT" altLang="lt-LT" sz="4000" smtClean="0"/>
            </a:br>
            <a:r>
              <a:rPr lang="lt-LT" altLang="lt-LT" sz="3200" smtClean="0"/>
              <a:t>AR(p) nustatymas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02550" cy="2960688"/>
          </a:xfrm>
        </p:spPr>
        <p:txBody>
          <a:bodyPr/>
          <a:lstStyle/>
          <a:p>
            <a:pPr marL="609600" indent="-609600" algn="just" eaLnBrk="1" hangingPunct="1"/>
            <a:r>
              <a:rPr lang="lt-LT" altLang="lt-LT" sz="2800" dirty="0" err="1" smtClean="0"/>
              <a:t>AR(p</a:t>
            </a:r>
            <a:r>
              <a:rPr lang="lt-LT" altLang="lt-LT" sz="2800" dirty="0" smtClean="0"/>
              <a:t>) proceso eilė p nustatoma, tiriant </a:t>
            </a:r>
            <a:r>
              <a:rPr lang="lt-LT" altLang="lt-LT" sz="2800" i="1" dirty="0" smtClean="0"/>
              <a:t>dalinės autokoreliacijos koeficientus </a:t>
            </a:r>
            <a:r>
              <a:rPr lang="lt-LT" altLang="lt-LT" sz="2800" i="1" dirty="0" err="1" smtClean="0"/>
              <a:t>PAC</a:t>
            </a:r>
            <a:r>
              <a:rPr lang="lt-LT" altLang="lt-LT" sz="2800" dirty="0" smtClean="0"/>
              <a:t> </a:t>
            </a:r>
          </a:p>
          <a:p>
            <a:pPr marL="990600" lvl="1" indent="-533400" algn="just" eaLnBrk="1" hangingPunct="1"/>
            <a:r>
              <a:rPr lang="lt-LT" altLang="lt-LT" sz="1800" dirty="0" smtClean="0"/>
              <a:t>(dalinės autokoreliacijos koeficientas parodo </a:t>
            </a:r>
            <a:r>
              <a:rPr lang="lt-LT" altLang="lt-LT" sz="1800" dirty="0" err="1" smtClean="0"/>
              <a:t>Y</a:t>
            </a:r>
            <a:r>
              <a:rPr lang="lt-LT" altLang="lt-LT" sz="1800" baseline="-25000" dirty="0" err="1" smtClean="0"/>
              <a:t>t</a:t>
            </a:r>
            <a:r>
              <a:rPr lang="lt-LT" altLang="lt-LT" sz="1800" dirty="0" smtClean="0"/>
              <a:t> koreliavimą (sąryšį) tik su konkretaus </a:t>
            </a:r>
            <a:r>
              <a:rPr lang="lt-LT" altLang="lt-LT" sz="1800" dirty="0" err="1" smtClean="0"/>
              <a:t>lago</a:t>
            </a:r>
            <a:r>
              <a:rPr lang="lt-LT" altLang="lt-LT" sz="1800" dirty="0" smtClean="0"/>
              <a:t> (k) </a:t>
            </a:r>
            <a:r>
              <a:rPr lang="lt-LT" altLang="lt-LT" sz="1800" dirty="0" err="1" smtClean="0"/>
              <a:t>Y</a:t>
            </a:r>
            <a:r>
              <a:rPr lang="lt-LT" altLang="lt-LT" sz="1800" baseline="-25000" dirty="0" err="1" smtClean="0"/>
              <a:t>t-k</a:t>
            </a:r>
            <a:r>
              <a:rPr lang="lt-LT" altLang="lt-LT" sz="1800" dirty="0" smtClean="0"/>
              <a:t> reikšmėmis, t.y. eliminuojant kitų </a:t>
            </a:r>
            <a:r>
              <a:rPr lang="lt-LT" altLang="lt-LT" sz="1800" dirty="0" err="1" smtClean="0"/>
              <a:t>lagų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Y</a:t>
            </a:r>
            <a:r>
              <a:rPr lang="lt-LT" altLang="lt-LT" sz="1800" baseline="-25000" dirty="0" err="1" smtClean="0"/>
              <a:t>t-i</a:t>
            </a:r>
            <a:r>
              <a:rPr lang="lt-LT" altLang="lt-LT" sz="1800" dirty="0" err="1" smtClean="0"/>
              <a:t>,</a:t>
            </a:r>
            <a:r>
              <a:rPr lang="lt-LT" altLang="lt-LT" sz="1800" dirty="0" smtClean="0"/>
              <a:t> </a:t>
            </a:r>
            <a:r>
              <a:rPr lang="lt-LT" altLang="lt-LT" sz="1800" dirty="0" err="1" smtClean="0"/>
              <a:t>i</a:t>
            </a:r>
            <a:r>
              <a:rPr lang="lt-LT" altLang="lt-LT" sz="1800" dirty="0" err="1" smtClean="0">
                <a:sym typeface="Symbol" pitchFamily="18" charset="2"/>
              </a:rPr>
              <a:t></a:t>
            </a:r>
            <a:r>
              <a:rPr lang="lt-LT" altLang="lt-LT" sz="1800" dirty="0" err="1" smtClean="0"/>
              <a:t>k</a:t>
            </a:r>
            <a:r>
              <a:rPr lang="lt-LT" altLang="lt-LT" sz="1800" dirty="0" smtClean="0"/>
              <a:t> įtaką).</a:t>
            </a:r>
          </a:p>
          <a:p>
            <a:pPr marL="609600" indent="-609600" algn="just" eaLnBrk="1" hangingPunct="1"/>
            <a:r>
              <a:rPr lang="lt-LT" altLang="lt-LT" sz="2800" dirty="0" smtClean="0"/>
              <a:t> Dalinės koreliacijos koeficientai </a:t>
            </a:r>
            <a:r>
              <a:rPr lang="lt-LT" altLang="lt-LT" sz="2800" dirty="0" err="1" smtClean="0"/>
              <a:t>PAC</a:t>
            </a:r>
            <a:r>
              <a:rPr lang="lt-LT" altLang="lt-LT" sz="2800" dirty="0" smtClean="0"/>
              <a:t> yra </a:t>
            </a:r>
            <a:r>
              <a:rPr lang="lt-LT" altLang="lt-LT" sz="2800" dirty="0" err="1" smtClean="0"/>
              <a:t>Y</a:t>
            </a:r>
            <a:r>
              <a:rPr lang="lt-LT" altLang="lt-LT" sz="2800" baseline="-25000" dirty="0" err="1" smtClean="0"/>
              <a:t>t</a:t>
            </a:r>
            <a:r>
              <a:rPr lang="lt-LT" altLang="lt-LT" sz="2800" dirty="0" smtClean="0"/>
              <a:t> autoregresijos parametrų įverčiai</a:t>
            </a:r>
          </a:p>
        </p:txBody>
      </p:sp>
      <p:graphicFrame>
        <p:nvGraphicFramePr>
          <p:cNvPr id="4506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36575" y="4803775"/>
          <a:ext cx="74215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4" imgW="2159000" imgH="228600" progId="Equation.3">
                  <p:embed/>
                </p:oleObj>
              </mc:Choice>
              <mc:Fallback>
                <p:oleObj name="Equation" r:id="rId4" imgW="2159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803775"/>
                        <a:ext cx="742156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ARMA</a:t>
            </a:r>
            <a:r>
              <a:rPr lang="lt-LT" altLang="lt-LT" sz="4000" smtClean="0"/>
              <a:t>/ARIMA modelio p ir q vėlavimų eilės nustatymas</a:t>
            </a:r>
            <a:br>
              <a:rPr lang="lt-LT" altLang="lt-LT" sz="4000" smtClean="0"/>
            </a:br>
            <a:r>
              <a:rPr lang="lt-LT" altLang="lt-LT" sz="3200" smtClean="0"/>
              <a:t>AR(p) nustatymas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lt-LT" smtClean="0"/>
              <a:t>AR procesui būdinga tai, jog </a:t>
            </a:r>
            <a:r>
              <a:rPr lang="en-US" altLang="lt-LT" b="1" smtClean="0"/>
              <a:t>dalinės autokoreliacijos koeficientas</a:t>
            </a:r>
            <a:r>
              <a:rPr lang="en-US" altLang="lt-LT" smtClean="0"/>
              <a:t> </a:t>
            </a:r>
            <a:r>
              <a:rPr lang="lt-LT" altLang="lt-LT" smtClean="0"/>
              <a:t>PAC </a:t>
            </a:r>
            <a:r>
              <a:rPr lang="en-US" altLang="lt-LT" smtClean="0"/>
              <a:t>p vėlavimų yra didelis (</a:t>
            </a:r>
            <a:r>
              <a:rPr lang="en-US" altLang="lt-LT" smtClean="0">
                <a:sym typeface="Symbol" pitchFamily="18" charset="2"/>
              </a:rPr>
              <a:t></a:t>
            </a:r>
            <a:r>
              <a:rPr lang="en-US" altLang="lt-LT" baseline="-25000" smtClean="0"/>
              <a:t>1,...,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</a:t>
            </a:r>
            <a:r>
              <a:rPr lang="en-US" altLang="lt-LT" baseline="-25000" smtClean="0"/>
              <a:t>p</a:t>
            </a:r>
            <a:r>
              <a:rPr lang="en-US" altLang="lt-LT" smtClean="0"/>
              <a:t>), o </a:t>
            </a:r>
            <a:r>
              <a:rPr lang="en-US" altLang="lt-LT" b="1" smtClean="0"/>
              <a:t>likusiuose vėlavimuose dalinė autokoreliacija</a:t>
            </a:r>
            <a:r>
              <a:rPr lang="en-US" altLang="lt-LT" smtClean="0"/>
              <a:t> (</a:t>
            </a:r>
            <a:r>
              <a:rPr lang="en-US" altLang="lt-LT" smtClean="0">
                <a:sym typeface="Symbol" pitchFamily="18" charset="2"/>
              </a:rPr>
              <a:t></a:t>
            </a:r>
            <a:r>
              <a:rPr lang="en-US" altLang="lt-LT" baseline="-25000" smtClean="0"/>
              <a:t>p+1,...,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</a:t>
            </a:r>
            <a:r>
              <a:rPr lang="en-US" altLang="lt-LT" baseline="-25000" smtClean="0"/>
              <a:t>p</a:t>
            </a:r>
            <a:r>
              <a:rPr lang="en-US" altLang="lt-LT" smtClean="0"/>
              <a:t>) yra nebereikšminga. </a:t>
            </a:r>
            <a:endParaRPr lang="lt-LT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ARMA modelis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64613" cy="4114800"/>
          </a:xfrm>
        </p:spPr>
        <p:txBody>
          <a:bodyPr/>
          <a:lstStyle/>
          <a:p>
            <a:pPr lvl="1" algn="just" eaLnBrk="1" hangingPunct="1">
              <a:buFontTx/>
              <a:buNone/>
            </a:pPr>
            <a:r>
              <a:rPr lang="en-US" altLang="lt-LT" smtClean="0"/>
              <a:t>	</a:t>
            </a:r>
            <a:r>
              <a:rPr lang="lt-LT" altLang="lt-LT" smtClean="0"/>
              <a:t>Y</a:t>
            </a:r>
            <a:r>
              <a:rPr lang="en-US" altLang="lt-LT" baseline="-25000" smtClean="0"/>
              <a:t>t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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</a:t>
            </a:r>
            <a:r>
              <a:rPr lang="en-US" altLang="lt-LT" smtClean="0"/>
              <a:t> + </a:t>
            </a:r>
            <a:r>
              <a:rPr lang="en-US" altLang="lt-LT" smtClean="0">
                <a:sym typeface="Symbol" pitchFamily="18" charset="2"/>
              </a:rPr>
              <a:t></a:t>
            </a:r>
            <a:r>
              <a:rPr lang="en-US" altLang="lt-LT" baseline="-25000" smtClean="0"/>
              <a:t>1</a:t>
            </a:r>
            <a:r>
              <a:rPr lang="lt-LT" altLang="lt-LT" smtClean="0"/>
              <a:t>Y</a:t>
            </a:r>
            <a:r>
              <a:rPr lang="en-US" altLang="lt-LT" baseline="-25000" smtClean="0"/>
              <a:t>t-1</a:t>
            </a:r>
            <a:r>
              <a:rPr lang="en-US" altLang="lt-LT" smtClean="0"/>
              <a:t> +...+ </a:t>
            </a:r>
            <a:r>
              <a:rPr lang="en-US" altLang="lt-LT" smtClean="0">
                <a:sym typeface="Symbol" pitchFamily="18" charset="2"/>
              </a:rPr>
              <a:t></a:t>
            </a:r>
            <a:r>
              <a:rPr lang="en-US" altLang="lt-LT" baseline="-25000" smtClean="0"/>
              <a:t>p</a:t>
            </a:r>
            <a:r>
              <a:rPr lang="lt-LT" altLang="lt-LT" smtClean="0"/>
              <a:t>Y</a:t>
            </a:r>
            <a:r>
              <a:rPr lang="en-US" altLang="lt-LT" baseline="-25000" smtClean="0"/>
              <a:t>t-p </a:t>
            </a:r>
            <a:r>
              <a:rPr lang="lt-LT" altLang="lt-LT" smtClean="0"/>
              <a:t>+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</a:t>
            </a:r>
            <a:r>
              <a:rPr lang="en-US" altLang="lt-LT" baseline="-25000" smtClean="0"/>
              <a:t>1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t-1</a:t>
            </a:r>
            <a:r>
              <a:rPr lang="en-US" altLang="lt-LT" smtClean="0"/>
              <a:t> </a:t>
            </a:r>
            <a:r>
              <a:rPr lang="lt-LT" altLang="lt-LT" smtClean="0"/>
              <a:t>+  </a:t>
            </a:r>
            <a:r>
              <a:rPr lang="en-US" altLang="lt-LT" smtClean="0"/>
              <a:t>...</a:t>
            </a:r>
            <a:r>
              <a:rPr lang="lt-LT" altLang="lt-LT" smtClean="0"/>
              <a:t>+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</a:t>
            </a:r>
            <a:r>
              <a:rPr lang="en-US" altLang="lt-LT" baseline="-25000" smtClean="0"/>
              <a:t>q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t-q</a:t>
            </a:r>
            <a:r>
              <a:rPr lang="en-US" altLang="lt-LT" smtClean="0"/>
              <a:t> + 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</a:t>
            </a:r>
            <a:r>
              <a:rPr lang="en-US" altLang="lt-LT" smtClean="0"/>
              <a:t>,</a:t>
            </a:r>
          </a:p>
          <a:p>
            <a:pPr lvl="1" algn="just" eaLnBrk="1" hangingPunct="1">
              <a:buFontTx/>
              <a:buNone/>
            </a:pPr>
            <a:endParaRPr lang="en-US" altLang="lt-LT" smtClean="0"/>
          </a:p>
          <a:p>
            <a:pPr lvl="1" algn="just" eaLnBrk="1" hangingPunct="1">
              <a:buFontTx/>
              <a:buNone/>
            </a:pPr>
            <a:r>
              <a:rPr lang="en-US" altLang="lt-LT" smtClean="0"/>
              <a:t>		     </a:t>
            </a:r>
            <a:endParaRPr lang="lt-LT" altLang="lt-LT" smtClean="0"/>
          </a:p>
          <a:p>
            <a:pPr lvl="1" algn="just" eaLnBrk="1" hangingPunct="1">
              <a:buFontTx/>
              <a:buNone/>
            </a:pPr>
            <a:r>
              <a:rPr lang="lt-LT" altLang="lt-LT" smtClean="0"/>
              <a:t>                 </a:t>
            </a:r>
            <a:r>
              <a:rPr lang="en-US" altLang="lt-LT" smtClean="0"/>
              <a:t>AR procesas	</a:t>
            </a:r>
            <a:r>
              <a:rPr lang="lt-LT" altLang="lt-LT" smtClean="0"/>
              <a:t>                </a:t>
            </a:r>
            <a:r>
              <a:rPr lang="en-US" altLang="lt-LT" smtClean="0"/>
              <a:t>MA procesas</a:t>
            </a:r>
          </a:p>
          <a:p>
            <a:pPr lvl="1" algn="just" eaLnBrk="1" hangingPunct="1">
              <a:buFontTx/>
              <a:buNone/>
            </a:pPr>
            <a:r>
              <a:rPr lang="lt-LT" altLang="lt-LT" smtClean="0"/>
              <a:t>Gali būti: </a:t>
            </a:r>
          </a:p>
          <a:p>
            <a:pPr lvl="1" algn="just" eaLnBrk="1" hangingPunct="1">
              <a:buFontTx/>
              <a:buNone/>
            </a:pPr>
            <a:r>
              <a:rPr lang="lt-LT" altLang="lt-LT" smtClean="0"/>
              <a:t>Y</a:t>
            </a:r>
            <a:r>
              <a:rPr lang="en-US" altLang="lt-LT" baseline="-25000" smtClean="0"/>
              <a:t>t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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</a:t>
            </a:r>
            <a:r>
              <a:rPr lang="en-US" altLang="lt-LT" smtClean="0"/>
              <a:t> +</a:t>
            </a:r>
            <a:r>
              <a:rPr lang="lt-LT" altLang="lt-LT" smtClean="0"/>
              <a:t> </a:t>
            </a:r>
            <a:r>
              <a:rPr lang="el-GR" altLang="lt-LT" smtClean="0">
                <a:cs typeface="Times New Roman" pitchFamily="18" charset="0"/>
              </a:rPr>
              <a:t>β</a:t>
            </a:r>
            <a:r>
              <a:rPr lang="ar-SA" altLang="lt-LT" smtClean="0">
                <a:cs typeface="Times New Roman" pitchFamily="18" charset="0"/>
              </a:rPr>
              <a:t>٠</a:t>
            </a:r>
            <a:r>
              <a:rPr lang="lt-LT" altLang="lt-LT" smtClean="0">
                <a:cs typeface="Times New Roman" pitchFamily="18" charset="0"/>
              </a:rPr>
              <a:t>t + 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</a:t>
            </a:r>
            <a:r>
              <a:rPr lang="en-US" altLang="lt-LT" baseline="-25000" smtClean="0"/>
              <a:t>1</a:t>
            </a:r>
            <a:r>
              <a:rPr lang="lt-LT" altLang="lt-LT" smtClean="0"/>
              <a:t>Y</a:t>
            </a:r>
            <a:r>
              <a:rPr lang="en-US" altLang="lt-LT" baseline="-25000" smtClean="0"/>
              <a:t>t-1</a:t>
            </a:r>
            <a:r>
              <a:rPr lang="en-US" altLang="lt-LT" smtClean="0"/>
              <a:t> +...+ </a:t>
            </a:r>
            <a:r>
              <a:rPr lang="en-US" altLang="lt-LT" smtClean="0">
                <a:sym typeface="Symbol" pitchFamily="18" charset="2"/>
              </a:rPr>
              <a:t></a:t>
            </a:r>
            <a:r>
              <a:rPr lang="en-US" altLang="lt-LT" baseline="-25000" smtClean="0"/>
              <a:t>p</a:t>
            </a:r>
            <a:r>
              <a:rPr lang="lt-LT" altLang="lt-LT" smtClean="0"/>
              <a:t>Y</a:t>
            </a:r>
            <a:r>
              <a:rPr lang="en-US" altLang="lt-LT" baseline="-25000" smtClean="0"/>
              <a:t>t-p </a:t>
            </a:r>
            <a:r>
              <a:rPr lang="lt-LT" altLang="lt-LT" smtClean="0"/>
              <a:t>+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</a:t>
            </a:r>
            <a:r>
              <a:rPr lang="en-US" altLang="lt-LT" baseline="-25000" smtClean="0"/>
              <a:t>1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t-1</a:t>
            </a:r>
            <a:r>
              <a:rPr lang="en-US" altLang="lt-LT" smtClean="0"/>
              <a:t> </a:t>
            </a:r>
            <a:r>
              <a:rPr lang="lt-LT" altLang="lt-LT" smtClean="0"/>
              <a:t>+  </a:t>
            </a:r>
            <a:r>
              <a:rPr lang="en-US" altLang="lt-LT" smtClean="0"/>
              <a:t>...</a:t>
            </a:r>
            <a:r>
              <a:rPr lang="lt-LT" altLang="lt-LT" smtClean="0"/>
              <a:t>+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</a:t>
            </a:r>
            <a:r>
              <a:rPr lang="en-US" altLang="lt-LT" baseline="-25000" smtClean="0"/>
              <a:t>q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t-q</a:t>
            </a:r>
            <a:r>
              <a:rPr lang="en-US" altLang="lt-LT" smtClean="0"/>
              <a:t> + 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</a:t>
            </a:r>
            <a:r>
              <a:rPr lang="en-US" altLang="lt-LT" smtClean="0"/>
              <a:t>,</a:t>
            </a:r>
          </a:p>
          <a:p>
            <a:pPr lvl="1" algn="just" eaLnBrk="1" hangingPunct="1">
              <a:buFontTx/>
              <a:buNone/>
            </a:pPr>
            <a:r>
              <a:rPr lang="lt-LT" altLang="lt-LT" smtClean="0"/>
              <a:t>Y</a:t>
            </a:r>
            <a:r>
              <a:rPr lang="en-US" altLang="lt-LT" baseline="-25000" smtClean="0"/>
              <a:t>t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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</a:t>
            </a:r>
            <a:r>
              <a:rPr lang="en-US" altLang="lt-LT" baseline="-25000" smtClean="0"/>
              <a:t>1</a:t>
            </a:r>
            <a:r>
              <a:rPr lang="lt-LT" altLang="lt-LT" smtClean="0"/>
              <a:t>Y</a:t>
            </a:r>
            <a:r>
              <a:rPr lang="en-US" altLang="lt-LT" baseline="-25000" smtClean="0"/>
              <a:t>t-1</a:t>
            </a:r>
            <a:r>
              <a:rPr lang="en-US" altLang="lt-LT" smtClean="0"/>
              <a:t> +...+ </a:t>
            </a:r>
            <a:r>
              <a:rPr lang="en-US" altLang="lt-LT" smtClean="0">
                <a:sym typeface="Symbol" pitchFamily="18" charset="2"/>
              </a:rPr>
              <a:t></a:t>
            </a:r>
            <a:r>
              <a:rPr lang="en-US" altLang="lt-LT" baseline="-25000" smtClean="0"/>
              <a:t>p</a:t>
            </a:r>
            <a:r>
              <a:rPr lang="lt-LT" altLang="lt-LT" smtClean="0"/>
              <a:t>Y</a:t>
            </a:r>
            <a:r>
              <a:rPr lang="en-US" altLang="lt-LT" baseline="-25000" smtClean="0"/>
              <a:t>t-p </a:t>
            </a:r>
            <a:r>
              <a:rPr lang="lt-LT" altLang="lt-LT" smtClean="0"/>
              <a:t>+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</a:t>
            </a:r>
            <a:r>
              <a:rPr lang="en-US" altLang="lt-LT" baseline="-25000" smtClean="0"/>
              <a:t>1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t-1</a:t>
            </a:r>
            <a:r>
              <a:rPr lang="en-US" altLang="lt-LT" smtClean="0"/>
              <a:t> </a:t>
            </a:r>
            <a:r>
              <a:rPr lang="lt-LT" altLang="lt-LT" smtClean="0"/>
              <a:t>+  </a:t>
            </a:r>
            <a:r>
              <a:rPr lang="en-US" altLang="lt-LT" smtClean="0"/>
              <a:t>...</a:t>
            </a:r>
            <a:r>
              <a:rPr lang="lt-LT" altLang="lt-LT" smtClean="0"/>
              <a:t>+</a:t>
            </a:r>
            <a:r>
              <a:rPr lang="en-US" altLang="lt-LT" smtClean="0"/>
              <a:t> </a:t>
            </a:r>
            <a:r>
              <a:rPr lang="en-US" altLang="lt-LT" smtClean="0">
                <a:sym typeface="Symbol" pitchFamily="18" charset="2"/>
              </a:rPr>
              <a:t></a:t>
            </a:r>
            <a:r>
              <a:rPr lang="en-US" altLang="lt-LT" baseline="-25000" smtClean="0"/>
              <a:t>q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t-q</a:t>
            </a:r>
            <a:r>
              <a:rPr lang="en-US" altLang="lt-LT" smtClean="0"/>
              <a:t> + </a:t>
            </a:r>
            <a:r>
              <a:rPr lang="en-US" altLang="lt-LT" smtClean="0">
                <a:sym typeface="Symbol" pitchFamily="18" charset="2"/>
              </a:rPr>
              <a:t></a:t>
            </a:r>
            <a:r>
              <a:rPr lang="en-US" altLang="lt-LT" baseline="-25000" smtClean="0"/>
              <a:t>t</a:t>
            </a:r>
            <a:r>
              <a:rPr lang="en-US" altLang="lt-LT" smtClean="0"/>
              <a:t>,</a:t>
            </a:r>
          </a:p>
          <a:p>
            <a:pPr lvl="1" algn="just" eaLnBrk="1" hangingPunct="1">
              <a:buFontTx/>
              <a:buNone/>
            </a:pPr>
            <a:endParaRPr lang="en-US" altLang="lt-LT" smtClean="0"/>
          </a:p>
          <a:p>
            <a:pPr eaLnBrk="1" hangingPunct="1">
              <a:buFontTx/>
              <a:buNone/>
            </a:pPr>
            <a:endParaRPr lang="lt-LT" altLang="lt-LT" smtClean="0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 rot="5400000">
            <a:off x="3259932" y="1740694"/>
            <a:ext cx="503237" cy="2308225"/>
          </a:xfrm>
          <a:prstGeom prst="rightBrace">
            <a:avLst>
              <a:gd name="adj1" fmla="val 38223"/>
              <a:gd name="adj2" fmla="val 511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 rot="5400000">
            <a:off x="6438901" y="1704975"/>
            <a:ext cx="431800" cy="2308225"/>
          </a:xfrm>
          <a:prstGeom prst="rightBrace">
            <a:avLst>
              <a:gd name="adj1" fmla="val 44547"/>
              <a:gd name="adj2" fmla="val 511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  <a:br>
              <a:rPr lang="lt-LT" altLang="lt-LT" sz="2800" smtClean="0"/>
            </a:br>
            <a:r>
              <a:rPr lang="lt-LT" altLang="lt-LT" sz="2800" smtClean="0"/>
              <a:t>AR(p) nustatymas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827088" y="2349500"/>
          <a:ext cx="7632700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r:id="rId4" imgW="3046264" imgH="2039958" progId="STATISTICAGraph">
                  <p:embed/>
                </p:oleObj>
              </mc:Choice>
              <mc:Fallback>
                <p:oleObj r:id="rId4" imgW="3046264" imgH="2039958" progId="STATISTICA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349500"/>
                        <a:ext cx="7632700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331913" y="1700213"/>
            <a:ext cx="7058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000"/>
              <a:t>AR(1)</a:t>
            </a:r>
            <a:r>
              <a:rPr lang="lt-LT" altLang="lt-LT" sz="4400" b="0"/>
              <a:t> </a:t>
            </a:r>
            <a:r>
              <a:rPr lang="lt-LT" altLang="lt-LT" sz="2000"/>
              <a:t>PAC –</a:t>
            </a:r>
            <a:r>
              <a:rPr lang="en-US" altLang="lt-LT" sz="2000"/>
              <a:t> </a:t>
            </a:r>
            <a:r>
              <a:rPr lang="lt-LT" altLang="lt-LT" sz="2000"/>
              <a:t>dalinės autokoreliacijos grafikas</a:t>
            </a:r>
            <a:r>
              <a:rPr lang="lt-LT" altLang="lt-LT" sz="4400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684213" y="2201863"/>
          <a:ext cx="8135937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r:id="rId4" imgW="3046264" imgH="2039958" progId="STATISTICAGraph">
                  <p:embed/>
                </p:oleObj>
              </mc:Choice>
              <mc:Fallback>
                <p:oleObj r:id="rId4" imgW="3046264" imgH="2039958" progId="STATISTICA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01863"/>
                        <a:ext cx="8135937" cy="418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42988" y="170021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000"/>
              <a:t>AR(2) </a:t>
            </a:r>
            <a:r>
              <a:rPr lang="en-US" altLang="lt-LT" sz="2000"/>
              <a:t> P</a:t>
            </a:r>
            <a:r>
              <a:rPr lang="lt-LT" altLang="lt-LT" sz="2000"/>
              <a:t>AC –</a:t>
            </a:r>
            <a:r>
              <a:rPr lang="en-US" altLang="lt-LT" sz="2000"/>
              <a:t> dalin</a:t>
            </a:r>
            <a:r>
              <a:rPr lang="lt-LT" altLang="lt-LT" sz="2000"/>
              <a:t>ės autokoreliacijos grafikas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  <a:br>
              <a:rPr lang="lt-LT" altLang="lt-LT" sz="2800" smtClean="0"/>
            </a:br>
            <a:r>
              <a:rPr lang="lt-LT" altLang="lt-LT" sz="2800" smtClean="0"/>
              <a:t>AR(p) nustatymas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lt-LT" smtClean="0"/>
              <a:t>Didėjant vėlavimo periodui k AR(1) proceso </a:t>
            </a:r>
            <a:r>
              <a:rPr lang="en-US" altLang="lt-LT" b="1" smtClean="0"/>
              <a:t>autokoreliacijos koeficientas</a:t>
            </a:r>
            <a:r>
              <a:rPr lang="en-US" altLang="lt-LT" smtClean="0"/>
              <a:t> </a:t>
            </a:r>
            <a:r>
              <a:rPr lang="lt-LT" altLang="lt-LT" b="1" smtClean="0"/>
              <a:t>AC </a:t>
            </a:r>
            <a:r>
              <a:rPr lang="en-US" altLang="lt-LT" smtClean="0"/>
              <a:t>eksponentiškai mažėja</a:t>
            </a:r>
            <a:endParaRPr lang="en-US" altLang="lt-LT" smtClean="0">
              <a:solidFill>
                <a:srgbClr val="0000FF"/>
              </a:solidFill>
            </a:endParaRPr>
          </a:p>
          <a:p>
            <a:pPr eaLnBrk="1" hangingPunct="1"/>
            <a:endParaRPr lang="lt-LT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  <a:br>
              <a:rPr lang="lt-LT" altLang="lt-LT" sz="2800" smtClean="0"/>
            </a:br>
            <a:r>
              <a:rPr lang="lt-LT" altLang="lt-LT" sz="2800" smtClean="0"/>
              <a:t>MA(q) nustatymas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49500"/>
            <a:ext cx="80645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lt-LT" sz="2800"/>
              <a:t>MA proceso eilė nustatoma tiriant </a:t>
            </a:r>
            <a:r>
              <a:rPr lang="en-US" altLang="lt-LT" sz="2800" i="1"/>
              <a:t>autokoreliacijos koeficientus</a:t>
            </a:r>
            <a:r>
              <a:rPr lang="lt-LT" altLang="lt-LT" sz="2800" i="1"/>
              <a:t> AC</a:t>
            </a:r>
            <a:endParaRPr lang="lt-LT" altLang="lt-LT" sz="4400" b="0"/>
          </a:p>
          <a:p>
            <a:pPr lvl="1" algn="just" eaLnBrk="1" hangingPunct="1">
              <a:spcBef>
                <a:spcPct val="50000"/>
              </a:spcBef>
              <a:buFontTx/>
              <a:buChar char="•"/>
            </a:pPr>
            <a:r>
              <a:rPr lang="lt-LT" altLang="lt-LT" sz="1800" b="0"/>
              <a:t> </a:t>
            </a:r>
            <a:r>
              <a:rPr lang="lt-LT" altLang="lt-LT" sz="2000" b="0"/>
              <a:t>r</a:t>
            </a:r>
            <a:r>
              <a:rPr lang="lt-LT" altLang="lt-LT" sz="2000" b="0" baseline="-25000"/>
              <a:t>k</a:t>
            </a:r>
            <a:r>
              <a:rPr lang="lt-LT" altLang="lt-LT" sz="2000" b="0"/>
              <a:t> </a:t>
            </a:r>
            <a:r>
              <a:rPr lang="en-US" altLang="lt-LT" sz="2000" b="0"/>
              <a:t>koeficientas parodo </a:t>
            </a:r>
            <a:r>
              <a:rPr lang="lt-LT" altLang="lt-LT" sz="2000" b="0"/>
              <a:t>Y</a:t>
            </a:r>
            <a:r>
              <a:rPr lang="en-US" altLang="lt-LT" sz="2000" b="0" baseline="-25000"/>
              <a:t>t</a:t>
            </a:r>
            <a:r>
              <a:rPr lang="en-US" altLang="lt-LT" sz="2000" b="0"/>
              <a:t> bendrą koreliaciją su visais </a:t>
            </a:r>
            <a:r>
              <a:rPr lang="lt-LT" altLang="lt-LT" sz="2000" b="0"/>
              <a:t>Y</a:t>
            </a:r>
            <a:r>
              <a:rPr lang="lt-LT" altLang="lt-LT" sz="2000" b="0" baseline="-25000"/>
              <a:t>k+1</a:t>
            </a:r>
            <a:r>
              <a:rPr lang="en-US" altLang="lt-LT" sz="2000" b="0"/>
              <a:t>,..., </a:t>
            </a:r>
            <a:r>
              <a:rPr lang="lt-LT" altLang="lt-LT" sz="2000" b="0"/>
              <a:t>Y</a:t>
            </a:r>
            <a:r>
              <a:rPr lang="lt-LT" altLang="lt-LT" sz="2000" b="0" baseline="-25000"/>
              <a:t>T</a:t>
            </a:r>
            <a:r>
              <a:rPr lang="en-US" altLang="lt-LT" sz="2000" b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000" b="0"/>
          </a:p>
        </p:txBody>
      </p:sp>
      <p:graphicFrame>
        <p:nvGraphicFramePr>
          <p:cNvPr id="50181" name="Objektas 2"/>
          <p:cNvGraphicFramePr>
            <a:graphicFrameLocks noChangeAspect="1"/>
          </p:cNvGraphicFramePr>
          <p:nvPr/>
        </p:nvGraphicFramePr>
        <p:xfrm>
          <a:off x="3559175" y="4210050"/>
          <a:ext cx="294957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Equation" r:id="rId4" imgW="1549400" imgH="838200" progId="Equation.3">
                  <p:embed/>
                </p:oleObj>
              </mc:Choice>
              <mc:Fallback>
                <p:oleObj name="Equation" r:id="rId4" imgW="1549400" imgH="838200" progId="Equation.3">
                  <p:embed/>
                  <p:pic>
                    <p:nvPicPr>
                      <p:cNvPr id="0" name="Objektas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4210050"/>
                        <a:ext cx="2949575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  <a:br>
              <a:rPr lang="lt-LT" altLang="lt-LT" sz="2800" smtClean="0"/>
            </a:br>
            <a:r>
              <a:rPr lang="lt-LT" altLang="lt-LT" sz="2800" smtClean="0"/>
              <a:t>MA(q) nustatymas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lt-LT" smtClean="0"/>
              <a:t>MA procesui būdinga tai, jog </a:t>
            </a:r>
            <a:r>
              <a:rPr lang="en-US" altLang="lt-LT" b="1" smtClean="0"/>
              <a:t>autokoreliacijos koeficientas </a:t>
            </a:r>
            <a:r>
              <a:rPr lang="lt-LT" altLang="lt-LT" b="1" smtClean="0"/>
              <a:t>AC</a:t>
            </a:r>
            <a:r>
              <a:rPr lang="lt-LT" altLang="lt-LT" smtClean="0"/>
              <a:t> </a:t>
            </a:r>
            <a:r>
              <a:rPr lang="en-US" altLang="lt-LT" smtClean="0"/>
              <a:t>yra didelis q vėlavimų (r</a:t>
            </a:r>
            <a:r>
              <a:rPr lang="en-US" altLang="lt-LT" baseline="-25000" smtClean="0"/>
              <a:t>1,...,</a:t>
            </a:r>
            <a:r>
              <a:rPr lang="en-US" altLang="lt-LT" smtClean="0"/>
              <a:t> r</a:t>
            </a:r>
            <a:r>
              <a:rPr lang="en-US" altLang="lt-LT" baseline="-25000" smtClean="0"/>
              <a:t>q</a:t>
            </a:r>
            <a:r>
              <a:rPr lang="en-US" altLang="lt-LT" smtClean="0"/>
              <a:t>). </a:t>
            </a:r>
            <a:endParaRPr lang="lt-LT" altLang="lt-LT" smtClean="0"/>
          </a:p>
          <a:p>
            <a:pPr eaLnBrk="1" hangingPunct="1"/>
            <a:r>
              <a:rPr lang="en-US" altLang="lt-LT" smtClean="0"/>
              <a:t>Likusiuose vėlavimuose autokoreliacija yra nebereikšminga (r</a:t>
            </a:r>
            <a:r>
              <a:rPr lang="en-US" altLang="lt-LT" baseline="-25000" smtClean="0"/>
              <a:t>q+1,...,</a:t>
            </a:r>
            <a:r>
              <a:rPr lang="en-US" altLang="lt-LT" smtClean="0"/>
              <a:t>r</a:t>
            </a:r>
            <a:r>
              <a:rPr lang="en-US" altLang="lt-LT" baseline="-25000" smtClean="0"/>
              <a:t>k</a:t>
            </a:r>
            <a:r>
              <a:rPr lang="en-US" altLang="lt-LT" smtClean="0"/>
              <a:t>). </a:t>
            </a:r>
            <a:endParaRPr lang="lt-LT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  <a:br>
              <a:rPr lang="lt-LT" altLang="lt-LT" sz="2800" smtClean="0"/>
            </a:br>
            <a:r>
              <a:rPr lang="lt-LT" altLang="lt-LT" sz="2800" smtClean="0"/>
              <a:t>MA(q) nustatymas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/>
        </p:nvGraphicFramePr>
        <p:xfrm>
          <a:off x="900113" y="2492375"/>
          <a:ext cx="7127875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r:id="rId4" imgW="2977872" imgH="1994258" progId="STATISTICAGraph">
                  <p:embed/>
                </p:oleObj>
              </mc:Choice>
              <mc:Fallback>
                <p:oleObj r:id="rId4" imgW="2977872" imgH="1994258" progId="STATISTICA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92375"/>
                        <a:ext cx="7127875" cy="365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116013" y="1989138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000">
                <a:solidFill>
                  <a:schemeClr val="tx2"/>
                </a:solidFill>
              </a:rPr>
              <a:t>MA(1) AC – Autokoreliacijos grafikas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2800" smtClean="0"/>
              <a:t>ARMA</a:t>
            </a:r>
            <a:r>
              <a:rPr lang="lt-LT" altLang="lt-LT" sz="2800" smtClean="0"/>
              <a:t>/ARIMA modelio p ir q vėlavimų eilės nustatymas</a:t>
            </a:r>
            <a:br>
              <a:rPr lang="lt-LT" altLang="lt-LT" sz="2800" smtClean="0"/>
            </a:br>
            <a:r>
              <a:rPr lang="lt-LT" altLang="lt-LT" sz="2800" smtClean="0"/>
              <a:t>MA(q) nustatymas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000">
                <a:solidFill>
                  <a:schemeClr val="tx2"/>
                </a:solidFill>
              </a:rPr>
              <a:t>MA(2) AC – Autokoreliacijos grafikas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684213" y="2565400"/>
          <a:ext cx="763270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r:id="rId4" imgW="2977872" imgH="1994258" progId="STATISTICAGraph">
                  <p:embed/>
                </p:oleObj>
              </mc:Choice>
              <mc:Fallback>
                <p:oleObj r:id="rId4" imgW="2977872" imgH="1994258" progId="STATISTICA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565400"/>
                        <a:ext cx="7632700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lt-LT" sz="4000" smtClean="0"/>
              <a:t>ARMA</a:t>
            </a:r>
            <a:r>
              <a:rPr lang="lt-LT" altLang="lt-LT" sz="4000" smtClean="0"/>
              <a:t>/ARIMA modelio p ir q vėlavimų eilės nustatymas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49188" name="Group 36"/>
          <p:cNvGraphicFramePr>
            <a:graphicFrameLocks noGrp="1"/>
          </p:cNvGraphicFramePr>
          <p:nvPr/>
        </p:nvGraphicFramePr>
        <p:xfrm>
          <a:off x="250825" y="1557338"/>
          <a:ext cx="8497888" cy="4749800"/>
        </p:xfrm>
        <a:graphic>
          <a:graphicData uri="http://schemas.openxmlformats.org/drawingml/2006/table">
            <a:tbl>
              <a:tblPr/>
              <a:tblGrid>
                <a:gridCol w="1368425"/>
                <a:gridCol w="3529013"/>
                <a:gridCol w="3600450"/>
              </a:tblGrid>
              <a:tr h="723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Procesas</a:t>
                      </a:r>
                      <a:endParaRPr kumimoji="0" lang="en-US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Autokoreliacijos funkcija (ACF) </a:t>
                      </a:r>
                      <a:endParaRPr kumimoji="0" lang="en-US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Dalinės autokoreliacijos funkcija (PACF)</a:t>
                      </a:r>
                      <a:endParaRPr kumimoji="0" lang="en-US" alt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 (1)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Eksponentiškai mažėja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 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pirmo 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vėlavimo didelės reikšmės kituose tampa visiškai nežymi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 (p)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Mažėja eksponentiškai ar silpstančiais priešingų ženklų cikliniais svyravimais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vėlavimų - didelė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reikšmė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po to staiga krenta iki 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beveik 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nulio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 (1) 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 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pirmo 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vėlavimo didelės reikšmės kituose tampa visiškai nežymi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Eksponentiškai mažėja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 (q)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vėlavimų - didelė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reikšmė</a:t>
                      </a:r>
                      <a:r>
                        <a:rPr kumimoji="0" lang="lt-LT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po to staiga krenta iki nulio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Mažėja eksponentiškai ar silpstančiais priešingų ženklų cikliniais svyravimais</a:t>
                      </a:r>
                      <a:endParaRPr kumimoji="0" lang="en-US" alt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108"/>
          <p:cNvSpPr>
            <a:spLocks noChangeArrowheads="1"/>
          </p:cNvSpPr>
          <p:nvPr/>
        </p:nvSpPr>
        <p:spPr bwMode="auto">
          <a:xfrm>
            <a:off x="1443038" y="4052888"/>
            <a:ext cx="184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t-LT" sz="1100" b="0"/>
              <a:t/>
            </a:r>
            <a:br>
              <a:rPr lang="en-US" altLang="lt-LT" sz="1100" b="0"/>
            </a:br>
            <a:endParaRPr lang="en-US" altLang="lt-LT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PVZ du_privsa </a:t>
            </a:r>
          </a:p>
        </p:txBody>
      </p:sp>
      <p:sp>
        <p:nvSpPr>
          <p:cNvPr id="55299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altLang="lt-LT" b="0" smtClean="0"/>
              <a:t>I(1) duomenų korelograma </a:t>
            </a:r>
          </a:p>
        </p:txBody>
      </p:sp>
      <p:sp>
        <p:nvSpPr>
          <p:cNvPr id="55300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altLang="lt-LT" b="0" smtClean="0"/>
              <a:t>Analizuojami variantai</a:t>
            </a:r>
          </a:p>
        </p:txBody>
      </p:sp>
      <p:graphicFrame>
        <p:nvGraphicFramePr>
          <p:cNvPr id="9" name="Turinio vietos rezervavimo ženklas 8"/>
          <p:cNvGraphicFramePr>
            <a:graphicFrameLocks noGrp="1"/>
          </p:cNvGraphicFramePr>
          <p:nvPr>
            <p:ph sz="quarter" idx="4"/>
          </p:nvPr>
        </p:nvGraphicFramePr>
        <p:xfrm>
          <a:off x="4211638" y="2174875"/>
          <a:ext cx="4475162" cy="3341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999"/>
                <a:gridCol w="3041163"/>
              </a:tblGrid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ARIMA(2,1,4)</a:t>
                      </a:r>
                    </a:p>
                    <a:p>
                      <a:r>
                        <a:rPr lang="lt-LT" sz="1600" dirty="0" smtClean="0"/>
                        <a:t>su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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>
                          <a:cs typeface="Times New Roman" pitchFamily="18" charset="0"/>
                        </a:rPr>
                        <a:t> +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/>
                    </a:p>
                  </a:txBody>
                  <a:tcPr marL="91447" marR="91447" marT="45711" marB="45711"/>
                </a:tc>
              </a:tr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ARIMA(2,1,4)</a:t>
                      </a:r>
                    </a:p>
                    <a:p>
                      <a:r>
                        <a:rPr lang="lt-LT" sz="1600" dirty="0" smtClean="0"/>
                        <a:t>be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47" marR="91447" marT="45711" marB="45711"/>
                </a:tc>
              </a:tr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ARIMA(2,1,2)</a:t>
                      </a:r>
                    </a:p>
                    <a:p>
                      <a:r>
                        <a:rPr lang="lt-LT" sz="1600" dirty="0" smtClean="0"/>
                        <a:t>su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 smtClean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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>
                          <a:cs typeface="Times New Roman" pitchFamily="18" charset="0"/>
                        </a:rPr>
                        <a:t> +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47" marR="91447" marT="45711" marB="45711"/>
                </a:tc>
              </a:tr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ARIMA(2,1,2)</a:t>
                      </a:r>
                    </a:p>
                    <a:p>
                      <a:r>
                        <a:rPr lang="lt-LT" sz="1600" dirty="0" smtClean="0"/>
                        <a:t>be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47" marR="91447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47" marR="91447" marT="45711" marB="45711"/>
                </a:tc>
              </a:tr>
            </a:tbl>
          </a:graphicData>
        </a:graphic>
      </p:graphicFrame>
      <p:sp>
        <p:nvSpPr>
          <p:cNvPr id="55318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553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03525"/>
            <a:ext cx="3394075" cy="269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PVZ dirb_privsa </a:t>
            </a:r>
          </a:p>
        </p:txBody>
      </p:sp>
      <p:sp>
        <p:nvSpPr>
          <p:cNvPr id="56323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altLang="lt-LT" b="0" smtClean="0"/>
              <a:t>I(1) duomenų korelograma</a:t>
            </a:r>
          </a:p>
          <a:p>
            <a:r>
              <a:rPr lang="lt-LT" altLang="lt-LT" b="0" smtClean="0"/>
              <a:t>be konstantos  </a:t>
            </a:r>
          </a:p>
        </p:txBody>
      </p:sp>
      <p:sp>
        <p:nvSpPr>
          <p:cNvPr id="56324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altLang="lt-LT" b="0" smtClean="0"/>
              <a:t>Analizuojami variantai</a:t>
            </a:r>
          </a:p>
        </p:txBody>
      </p:sp>
      <p:graphicFrame>
        <p:nvGraphicFramePr>
          <p:cNvPr id="9" name="Turinio vietos rezervavimo ženklas 8"/>
          <p:cNvGraphicFramePr>
            <a:graphicFrameLocks noGrp="1"/>
          </p:cNvGraphicFramePr>
          <p:nvPr>
            <p:ph sz="quarter" idx="4"/>
          </p:nvPr>
        </p:nvGraphicFramePr>
        <p:xfrm>
          <a:off x="3995738" y="2174875"/>
          <a:ext cx="4897437" cy="3341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476"/>
                <a:gridCol w="3017961"/>
              </a:tblGrid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ARIMA(1,1,4)</a:t>
                      </a:r>
                    </a:p>
                    <a:p>
                      <a:r>
                        <a:rPr lang="lt-LT" sz="1600" dirty="0" smtClean="0"/>
                        <a:t>su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/>
                    </a:p>
                  </a:txBody>
                  <a:tcPr marL="91457" marR="91457" marT="45711" marB="45711"/>
                </a:tc>
                <a:tc>
                  <a:txBody>
                    <a:bodyPr/>
                    <a:lstStyle/>
                    <a:p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/>
                    </a:p>
                  </a:txBody>
                  <a:tcPr marL="91457" marR="91457" marT="45711" marB="45711"/>
                </a:tc>
              </a:tr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ARIMA(1&amp;5,1,4)</a:t>
                      </a:r>
                    </a:p>
                    <a:p>
                      <a:r>
                        <a:rPr lang="lt-LT" sz="1600" dirty="0" smtClean="0"/>
                        <a:t>be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7" marR="91457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>
                          <a:sym typeface="Symbol" pitchFamily="18" charset="2"/>
                        </a:rPr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5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4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7" marR="91457" marT="45711" marB="45711"/>
                </a:tc>
              </a:tr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ARIMA(5,1,3)</a:t>
                      </a:r>
                    </a:p>
                    <a:p>
                      <a:r>
                        <a:rPr lang="lt-LT" sz="1600" dirty="0" smtClean="0"/>
                        <a:t>su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 smtClean="0"/>
                    </a:p>
                  </a:txBody>
                  <a:tcPr marL="91457" marR="91457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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>
                          <a:cs typeface="Times New Roman" pitchFamily="18" charset="0"/>
                        </a:rPr>
                        <a:t> +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+...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 </a:t>
                      </a:r>
                      <a:r>
                        <a:rPr lang="lt-LT" altLang="lt-LT" sz="1600" baseline="-25000" dirty="0" smtClean="0"/>
                        <a:t>5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5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7" marR="91457" marT="45711" marB="45711"/>
                </a:tc>
              </a:tr>
              <a:tr h="835422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ARIMA(1&amp;5,1,3)</a:t>
                      </a:r>
                    </a:p>
                    <a:p>
                      <a:r>
                        <a:rPr lang="lt-LT" sz="1600" dirty="0" smtClean="0"/>
                        <a:t>be </a:t>
                      </a:r>
                      <a:r>
                        <a:rPr lang="lt-LT" sz="1600" dirty="0" err="1" smtClean="0"/>
                        <a:t>konst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7" marR="91457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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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lt-LT" altLang="lt-LT" sz="1600" dirty="0" smtClean="0"/>
                        <a:t>∆Y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5</a:t>
                      </a:r>
                      <a:r>
                        <a:rPr lang="en-US" altLang="lt-LT" sz="1600" baseline="-250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en-US" altLang="lt-LT" sz="1600" baseline="-25000" dirty="0" smtClean="0"/>
                        <a:t>1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t-1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  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2</a:t>
                      </a:r>
                      <a:r>
                        <a:rPr lang="en-US" altLang="lt-LT" sz="1600" dirty="0" smtClean="0"/>
                        <a:t>  + 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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t-</a:t>
                      </a:r>
                      <a:r>
                        <a:rPr lang="lt-LT" altLang="lt-LT" sz="1600" baseline="-25000" dirty="0" smtClean="0"/>
                        <a:t>3</a:t>
                      </a:r>
                      <a:r>
                        <a:rPr lang="en-US" altLang="lt-LT" sz="1600" dirty="0" smtClean="0"/>
                        <a:t> </a:t>
                      </a:r>
                      <a:r>
                        <a:rPr lang="lt-LT" altLang="lt-LT" sz="1600" dirty="0" smtClean="0"/>
                        <a:t>+</a:t>
                      </a:r>
                      <a:r>
                        <a:rPr lang="en-US" altLang="lt-LT" sz="1600" dirty="0" smtClean="0">
                          <a:sym typeface="Symbol" pitchFamily="18" charset="2"/>
                        </a:rPr>
                        <a:t></a:t>
                      </a:r>
                      <a:r>
                        <a:rPr lang="en-US" altLang="lt-LT" sz="1600" baseline="-25000" dirty="0" smtClean="0"/>
                        <a:t>t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7" marR="91457" marT="45711" marB="45711"/>
                </a:tc>
              </a:tr>
            </a:tbl>
          </a:graphicData>
        </a:graphic>
      </p:graphicFrame>
      <p:sp>
        <p:nvSpPr>
          <p:cNvPr id="56342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pic>
        <p:nvPicPr>
          <p:cNvPr id="5634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35274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ARMA/</a:t>
            </a:r>
            <a:r>
              <a:rPr lang="lt-LT" altLang="lt-LT" sz="4000" smtClean="0"/>
              <a:t>ARIMA modelio struktūra</a:t>
            </a:r>
            <a:br>
              <a:rPr lang="lt-LT" altLang="lt-LT" sz="4000" smtClean="0"/>
            </a:br>
            <a:r>
              <a:rPr lang="lt-LT" altLang="lt-LT" sz="2800" smtClean="0"/>
              <a:t>Autoregresinis procesas</a:t>
            </a:r>
            <a:br>
              <a:rPr lang="lt-LT" altLang="lt-LT" sz="2800" smtClean="0"/>
            </a:br>
            <a:r>
              <a:rPr lang="en-US" altLang="lt-LT" sz="2800" smtClean="0"/>
              <a:t>AR(p)</a:t>
            </a:r>
            <a:endParaRPr lang="lt-LT" altLang="lt-LT" sz="280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89888" cy="123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altLang="lt-LT" sz="2400" smtClean="0"/>
              <a:t>Autoregresinis procesas aiškina laiko eilutės stebėjimus ankstesniaisiais stebėjimais: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lt-LT" sz="2400" smtClean="0"/>
              <a:t>Y</a:t>
            </a:r>
            <a:r>
              <a:rPr lang="en-US" altLang="lt-LT" sz="2400" baseline="-25000" smtClean="0"/>
              <a:t>t </a:t>
            </a:r>
            <a:r>
              <a:rPr lang="en-US" altLang="lt-LT" sz="2400" smtClean="0"/>
              <a:t>=</a:t>
            </a:r>
            <a:r>
              <a:rPr lang="en-US" altLang="lt-LT" sz="2400" smtClean="0">
                <a:sym typeface="Symbol" pitchFamily="18" charset="2"/>
              </a:rPr>
              <a:t></a:t>
            </a:r>
            <a:r>
              <a:rPr lang="en-US" altLang="lt-LT" sz="2400" baseline="-25000" smtClean="0"/>
              <a:t>1</a:t>
            </a:r>
            <a:r>
              <a:rPr lang="en-US" altLang="lt-LT" sz="2400" smtClean="0"/>
              <a:t>Y</a:t>
            </a:r>
            <a:r>
              <a:rPr lang="en-US" altLang="lt-LT" sz="2400" baseline="-25000" smtClean="0"/>
              <a:t>t-1</a:t>
            </a:r>
            <a:r>
              <a:rPr lang="en-US" altLang="lt-LT" sz="2400" smtClean="0"/>
              <a:t> + </a:t>
            </a:r>
            <a:r>
              <a:rPr lang="en-US" altLang="lt-LT" sz="2400" smtClean="0">
                <a:sym typeface="Symbol" pitchFamily="18" charset="2"/>
              </a:rPr>
              <a:t></a:t>
            </a:r>
            <a:r>
              <a:rPr lang="en-US" altLang="lt-LT" sz="2400" baseline="-25000" smtClean="0"/>
              <a:t>2</a:t>
            </a:r>
            <a:r>
              <a:rPr lang="en-US" altLang="lt-LT" sz="2400" smtClean="0"/>
              <a:t>Y</a:t>
            </a:r>
            <a:r>
              <a:rPr lang="en-US" altLang="lt-LT" sz="2400" baseline="-25000" smtClean="0"/>
              <a:t>t-2 </a:t>
            </a:r>
            <a:r>
              <a:rPr lang="en-US" altLang="lt-LT" sz="2400" smtClean="0"/>
              <a:t>+...+ </a:t>
            </a:r>
            <a:r>
              <a:rPr lang="en-US" altLang="lt-LT" sz="2400" smtClean="0">
                <a:sym typeface="Symbol" pitchFamily="18" charset="2"/>
              </a:rPr>
              <a:t></a:t>
            </a:r>
            <a:r>
              <a:rPr lang="en-US" altLang="lt-LT" sz="2400" baseline="-25000" smtClean="0"/>
              <a:t>p</a:t>
            </a:r>
            <a:r>
              <a:rPr lang="en-US" altLang="lt-LT" sz="2400" smtClean="0"/>
              <a:t>Y</a:t>
            </a:r>
            <a:r>
              <a:rPr lang="en-US" altLang="lt-LT" sz="2400" baseline="-25000" smtClean="0"/>
              <a:t>t-p </a:t>
            </a:r>
            <a:r>
              <a:rPr lang="en-US" altLang="lt-LT" sz="2400" smtClean="0"/>
              <a:t> + </a:t>
            </a:r>
            <a:r>
              <a:rPr lang="en-US" altLang="lt-LT" sz="2400" smtClean="0">
                <a:sym typeface="Symbol" pitchFamily="18" charset="2"/>
              </a:rPr>
              <a:t></a:t>
            </a:r>
            <a:r>
              <a:rPr lang="en-US" altLang="lt-LT" sz="2400" baseline="-25000" smtClean="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t-LT" altLang="lt-LT" sz="2400" baseline="-2500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1188" y="4221163"/>
            <a:ext cx="7921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lt-LT" sz="2400" b="0"/>
              <a:t>	y</a:t>
            </a:r>
            <a:r>
              <a:rPr lang="en-US" altLang="lt-LT" sz="2400" b="0" baseline="-25000"/>
              <a:t>t </a:t>
            </a:r>
            <a:r>
              <a:rPr lang="en-US" altLang="lt-LT" sz="2400" b="0"/>
              <a:t>–laiko eilutės stebėjimai</a:t>
            </a:r>
            <a:endParaRPr lang="lt-LT" altLang="lt-LT" sz="2400" b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lt-LT" altLang="lt-LT" sz="2400" b="0">
                <a:sym typeface="Symbol" pitchFamily="18" charset="2"/>
              </a:rPr>
              <a:t>	</a:t>
            </a:r>
            <a:r>
              <a:rPr lang="en-US" altLang="lt-LT" sz="2400" b="0">
                <a:sym typeface="Symbol" pitchFamily="18" charset="2"/>
              </a:rPr>
              <a:t></a:t>
            </a:r>
            <a:r>
              <a:rPr lang="en-US" altLang="lt-LT" sz="2400" b="0" baseline="-25000"/>
              <a:t>1</a:t>
            </a:r>
            <a:r>
              <a:rPr lang="en-US" altLang="lt-LT" sz="2400" b="0"/>
              <a:t>...</a:t>
            </a:r>
            <a:r>
              <a:rPr lang="en-US" altLang="lt-LT" sz="2400" b="0">
                <a:sym typeface="Symbol" pitchFamily="18" charset="2"/>
              </a:rPr>
              <a:t></a:t>
            </a:r>
            <a:r>
              <a:rPr lang="en-US" altLang="lt-LT" sz="2400" b="0" baseline="-25000"/>
              <a:t>1</a:t>
            </a:r>
            <a:r>
              <a:rPr lang="en-US" altLang="lt-LT" sz="2400" b="0"/>
              <a:t> – autoregresinio proceso parametrai </a:t>
            </a:r>
            <a:endParaRPr lang="lt-LT" altLang="lt-LT" sz="2400" b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lt-LT" altLang="lt-LT" sz="2400" b="0"/>
              <a:t>            </a:t>
            </a:r>
            <a:r>
              <a:rPr lang="en-US" altLang="lt-LT" sz="2400" b="0">
                <a:sym typeface="Symbol" pitchFamily="18" charset="2"/>
              </a:rPr>
              <a:t></a:t>
            </a:r>
            <a:r>
              <a:rPr lang="en-US" altLang="lt-LT" sz="2400" b="0" baseline="-25000"/>
              <a:t>t </a:t>
            </a:r>
            <a:r>
              <a:rPr lang="en-US" altLang="lt-LT" sz="2400" b="0"/>
              <a:t>–   atsitiktinės paklaidos, </a:t>
            </a:r>
            <a:endParaRPr lang="lt-LT" altLang="lt-LT" sz="2400" b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lt-LT" altLang="lt-LT" sz="2400" b="0"/>
              <a:t>	</a:t>
            </a:r>
            <a:r>
              <a:rPr lang="en-US" altLang="lt-LT" sz="2400" b="0"/>
              <a:t>p – autoregresinio proceso eilė.</a:t>
            </a:r>
            <a:endParaRPr lang="lt-LT" altLang="lt-LT" sz="2400" b="0"/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213100"/>
          <a:ext cx="2376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4" imgW="1066337" imgH="444307" progId="Equation.3">
                  <p:embed/>
                </p:oleObj>
              </mc:Choice>
              <mc:Fallback>
                <p:oleObj name="Equation" r:id="rId4" imgW="1066337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13100"/>
                        <a:ext cx="23764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2800" smtClean="0"/>
              <a:t>4 B-J žingsnis </a:t>
            </a:r>
            <a:r>
              <a:rPr lang="lt-LT" altLang="lt-LT" sz="4000" smtClean="0"/>
              <a:t>ARMA/ARIMA modelio parametrų (koeficientų) vertinimas 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i="1" smtClean="0"/>
              <a:t>Parametrų įvertinimas:</a:t>
            </a:r>
            <a:r>
              <a:rPr lang="lt-LT" altLang="lt-LT" smtClean="0"/>
              <a:t> kartu yra vertinami vėluojančių Y</a:t>
            </a:r>
            <a:r>
              <a:rPr lang="lt-LT" altLang="lt-LT" baseline="-25000" smtClean="0"/>
              <a:t>t-k</a:t>
            </a:r>
            <a:r>
              <a:rPr lang="lt-LT" altLang="lt-LT" smtClean="0"/>
              <a:t> kintamųjų ir paklaidų parametrai, todėl naudojamas maksimalaus tikėtinumo metodas, taikant iteracinę optimizavimo procedūrą.</a:t>
            </a:r>
          </a:p>
          <a:p>
            <a:pPr eaLnBrk="1" hangingPunct="1"/>
            <a:r>
              <a:rPr lang="lt-LT" altLang="lt-LT" smtClean="0"/>
              <a:t>EViews: ls d(Y)=C ar(1) ma(1)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4000" smtClean="0"/>
              <a:t>Regresijos parametrų vertinimo metodai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61288" cy="4114800"/>
          </a:xfrm>
        </p:spPr>
        <p:txBody>
          <a:bodyPr/>
          <a:lstStyle/>
          <a:p>
            <a:r>
              <a:rPr lang="lt-LT" altLang="lt-LT" sz="2800" smtClean="0"/>
              <a:t>MKM – rasti tokius parametrų </a:t>
            </a:r>
            <a:r>
              <a:rPr lang="el-GR" altLang="lt-LT" sz="2800" smtClean="0"/>
              <a:t>β</a:t>
            </a:r>
            <a:r>
              <a:rPr lang="lt-LT" altLang="lt-LT" sz="2800" baseline="-25000" smtClean="0"/>
              <a:t>1</a:t>
            </a:r>
            <a:r>
              <a:rPr lang="lt-LT" altLang="lt-LT" sz="2800" smtClean="0"/>
              <a:t>,</a:t>
            </a:r>
            <a:r>
              <a:rPr lang="en-US" altLang="lt-LT" sz="2800" smtClean="0"/>
              <a:t> </a:t>
            </a:r>
            <a:r>
              <a:rPr lang="el-GR" altLang="lt-LT" sz="2800" smtClean="0"/>
              <a:t>β</a:t>
            </a:r>
            <a:r>
              <a:rPr lang="lt-LT" altLang="lt-LT" sz="2800" baseline="-25000" smtClean="0"/>
              <a:t>2</a:t>
            </a:r>
            <a:r>
              <a:rPr lang="lt-LT" altLang="lt-LT" sz="2800" smtClean="0"/>
              <a:t> įverčius, kurie minimizuoja modelio paklaidas, t.y atsitiktinę modelio dalį. </a:t>
            </a:r>
          </a:p>
          <a:p>
            <a:r>
              <a:rPr lang="lt-LT" altLang="lt-LT" sz="2800" smtClean="0"/>
              <a:t>MTM – rasti tokius parametrų įverčius </a:t>
            </a:r>
            <a:r>
              <a:rPr lang="el-GR" altLang="lt-LT" sz="2800" smtClean="0"/>
              <a:t>β</a:t>
            </a:r>
            <a:r>
              <a:rPr lang="lt-LT" altLang="lt-LT" sz="2800" baseline="-25000" smtClean="0"/>
              <a:t>1</a:t>
            </a:r>
            <a:r>
              <a:rPr lang="lt-LT" altLang="lt-LT" sz="2800" smtClean="0"/>
              <a:t>,</a:t>
            </a:r>
            <a:r>
              <a:rPr lang="en-US" altLang="lt-LT" sz="2800" smtClean="0"/>
              <a:t> </a:t>
            </a:r>
            <a:r>
              <a:rPr lang="el-GR" altLang="lt-LT" sz="2800" smtClean="0"/>
              <a:t>β</a:t>
            </a:r>
            <a:r>
              <a:rPr lang="lt-LT" altLang="lt-LT" sz="2800" baseline="-25000" smtClean="0"/>
              <a:t>2</a:t>
            </a:r>
            <a:r>
              <a:rPr lang="lt-LT" altLang="lt-LT" sz="2800" smtClean="0"/>
              <a:t>, kurie maksimizuoja sisteminės dalies ir Y</a:t>
            </a:r>
            <a:r>
              <a:rPr lang="lt-LT" altLang="lt-LT" sz="2800" baseline="-25000" smtClean="0"/>
              <a:t>i</a:t>
            </a:r>
            <a:r>
              <a:rPr lang="lt-LT" altLang="lt-LT" sz="2800" smtClean="0"/>
              <a:t> atitikimo tikimybę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Maksimalaus tikėtinumo metodas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>
              <a:buFontTx/>
              <a:buNone/>
            </a:pPr>
            <a:endParaRPr lang="lt-LT" altLang="lt-LT" sz="2800" smtClean="0"/>
          </a:p>
          <a:p>
            <a:pPr>
              <a:buFontTx/>
              <a:buNone/>
            </a:pPr>
            <a:r>
              <a:rPr lang="lt-LT" altLang="lt-LT" sz="2800" smtClean="0"/>
              <a:t>  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059113" y="285273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/>
              <a:t>Y</a:t>
            </a:r>
            <a:r>
              <a:rPr lang="lt-LT" altLang="lt-LT" sz="2400" b="0" baseline="-25000"/>
              <a:t>t</a:t>
            </a:r>
            <a:r>
              <a:rPr lang="lt-LT" altLang="lt-LT" sz="2400" b="0"/>
              <a:t> </a:t>
            </a:r>
            <a:r>
              <a:rPr lang="ru-RU" altLang="lt-LT" sz="2400" b="0"/>
              <a:t>=</a:t>
            </a:r>
            <a:r>
              <a:rPr lang="lt-LT" altLang="lt-LT" sz="2400" b="0"/>
              <a:t> </a:t>
            </a:r>
            <a:r>
              <a:rPr lang="el-GR" altLang="lt-LT" sz="2400" b="0">
                <a:cs typeface="Times New Roman" pitchFamily="18" charset="0"/>
              </a:rPr>
              <a:t>β</a:t>
            </a:r>
            <a:r>
              <a:rPr lang="lt-LT" altLang="lt-LT" sz="2400" b="0" baseline="-25000">
                <a:cs typeface="Times New Roman" pitchFamily="18" charset="0"/>
              </a:rPr>
              <a:t>1  </a:t>
            </a:r>
            <a:r>
              <a:rPr lang="lt-LT" altLang="lt-LT" sz="2400" b="0">
                <a:cs typeface="Times New Roman" pitchFamily="18" charset="0"/>
              </a:rPr>
              <a:t>+  </a:t>
            </a:r>
            <a:r>
              <a:rPr lang="el-GR" altLang="lt-LT" sz="2400" b="0">
                <a:cs typeface="Times New Roman" pitchFamily="18" charset="0"/>
              </a:rPr>
              <a:t>β</a:t>
            </a:r>
            <a:r>
              <a:rPr lang="lt-LT" altLang="lt-LT" sz="2400" b="0" baseline="-25000">
                <a:cs typeface="Times New Roman" pitchFamily="18" charset="0"/>
              </a:rPr>
              <a:t>2</a:t>
            </a:r>
            <a:r>
              <a:rPr lang="lt-LT" altLang="lt-LT" sz="2400" b="0">
                <a:cs typeface="Times New Roman" pitchFamily="18" charset="0"/>
              </a:rPr>
              <a:t>Y</a:t>
            </a:r>
            <a:r>
              <a:rPr lang="lt-LT" altLang="lt-LT" sz="2400" b="0" baseline="-25000">
                <a:cs typeface="Times New Roman" pitchFamily="18" charset="0"/>
              </a:rPr>
              <a:t>t-1</a:t>
            </a:r>
            <a:r>
              <a:rPr lang="lt-LT" altLang="lt-LT" sz="2400" b="0">
                <a:cs typeface="Times New Roman" pitchFamily="18" charset="0"/>
              </a:rPr>
              <a:t>+u</a:t>
            </a:r>
            <a:r>
              <a:rPr lang="lt-LT" altLang="lt-LT" sz="2400" b="0" baseline="-25000">
                <a:cs typeface="Times New Roman" pitchFamily="18" charset="0"/>
              </a:rPr>
              <a:t>t</a:t>
            </a:r>
            <a:endParaRPr lang="el-GR" altLang="lt-LT" sz="2400" b="0">
              <a:cs typeface="Times New Roman" pitchFamily="18" charset="0"/>
            </a:endParaRP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1800" b="0"/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755650" y="1844675"/>
            <a:ext cx="698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/>
              <a:t>Tarkim nagrinėjame porinę priklausomybę,  kurios Y</a:t>
            </a:r>
            <a:r>
              <a:rPr lang="lt-LT" altLang="lt-LT" sz="2400" b="0" baseline="-25000"/>
              <a:t>t</a:t>
            </a:r>
            <a:r>
              <a:rPr lang="lt-LT" altLang="lt-LT" sz="2400" b="0"/>
              <a:t> – atsitiktinis dydis pasiskirstęs    N</a:t>
            </a:r>
            <a:r>
              <a:rPr lang="lt-LT" altLang="lt-LT" sz="1800" b="0"/>
              <a:t>(</a:t>
            </a:r>
            <a:r>
              <a:rPr lang="lt-LT" altLang="lt-LT" sz="2400" b="0">
                <a:sym typeface="Symbol" pitchFamily="18" charset="2"/>
              </a:rPr>
              <a:t>, </a:t>
            </a:r>
            <a:r>
              <a:rPr lang="el-GR" altLang="lt-LT" sz="2400" b="0">
                <a:cs typeface="Times New Roman" pitchFamily="18" charset="0"/>
                <a:sym typeface="Symbol" pitchFamily="18" charset="2"/>
              </a:rPr>
              <a:t>σ</a:t>
            </a:r>
            <a:r>
              <a:rPr lang="lt-LT" altLang="lt-LT" sz="2400" b="0" baseline="30000">
                <a:cs typeface="Times New Roman" pitchFamily="18" charset="0"/>
                <a:sym typeface="Symbol" pitchFamily="18" charset="2"/>
              </a:rPr>
              <a:t>2</a:t>
            </a:r>
            <a:r>
              <a:rPr lang="lt-LT" altLang="lt-LT" sz="2400" b="0">
                <a:cs typeface="Times New Roman" pitchFamily="18" charset="0"/>
                <a:sym typeface="Symbol" pitchFamily="18" charset="2"/>
              </a:rPr>
              <a:t>) </a:t>
            </a:r>
            <a:endParaRPr lang="el-GR" altLang="lt-LT" sz="2400" b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843213" y="4221163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MTM – esmė </a:t>
            </a:r>
          </a:p>
        </p:txBody>
      </p:sp>
      <p:graphicFrame>
        <p:nvGraphicFramePr>
          <p:cNvPr id="59400" name="Object 10"/>
          <p:cNvGraphicFramePr>
            <a:graphicFrameLocks noChangeAspect="1"/>
          </p:cNvGraphicFramePr>
          <p:nvPr/>
        </p:nvGraphicFramePr>
        <p:xfrm>
          <a:off x="1403350" y="4724400"/>
          <a:ext cx="65833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Equation" r:id="rId4" imgW="2108200" imgH="304800" progId="Equation.3">
                  <p:embed/>
                </p:oleObj>
              </mc:Choice>
              <mc:Fallback>
                <p:oleObj name="Equation" r:id="rId4" imgW="2108200" imgH="304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24400"/>
                        <a:ext cx="658336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Maksimalaus tikėtinumo metodas</a:t>
            </a:r>
          </a:p>
        </p:txBody>
      </p:sp>
      <p:graphicFrame>
        <p:nvGraphicFramePr>
          <p:cNvPr id="6041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2492375"/>
          <a:ext cx="2305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2" name="Equation" r:id="rId4" imgW="1244600" imgH="279400" progId="Equation.3">
                  <p:embed/>
                </p:oleObj>
              </mc:Choice>
              <mc:Fallback>
                <p:oleObj name="Equation" r:id="rId4" imgW="12446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92375"/>
                        <a:ext cx="2305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484438" y="24923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lt-LT" sz="2400" b="0"/>
              <a:t>=</a:t>
            </a:r>
            <a:endParaRPr lang="lt-LT" altLang="lt-LT" sz="2400" b="0"/>
          </a:p>
        </p:txBody>
      </p:sp>
      <p:graphicFrame>
        <p:nvGraphicFramePr>
          <p:cNvPr id="60421" name="Object 8"/>
          <p:cNvGraphicFramePr>
            <a:graphicFrameLocks noChangeAspect="1"/>
          </p:cNvGraphicFramePr>
          <p:nvPr/>
        </p:nvGraphicFramePr>
        <p:xfrm>
          <a:off x="2884488" y="2349500"/>
          <a:ext cx="36083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3" name="Equation" r:id="rId6" imgW="2159000" imgH="482600" progId="Equation.3">
                  <p:embed/>
                </p:oleObj>
              </mc:Choice>
              <mc:Fallback>
                <p:oleObj name="Equation" r:id="rId6" imgW="21590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349500"/>
                        <a:ext cx="36083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395288" y="43656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1800"/>
          </a:p>
        </p:txBody>
      </p:sp>
      <p:graphicFrame>
        <p:nvGraphicFramePr>
          <p:cNvPr id="60423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1331913" y="3836988"/>
          <a:ext cx="5976937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4" name="Equation" r:id="rId8" imgW="1905000" imgH="431800" progId="Equation.3">
                  <p:embed/>
                </p:oleObj>
              </mc:Choice>
              <mc:Fallback>
                <p:oleObj name="Equation" r:id="rId8" imgW="19050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836988"/>
                        <a:ext cx="5976937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Rectangle 14"/>
          <p:cNvSpPr>
            <a:spLocks noChangeArrowheads="1"/>
          </p:cNvSpPr>
          <p:nvPr/>
        </p:nvSpPr>
        <p:spPr bwMode="auto">
          <a:xfrm>
            <a:off x="468313" y="3213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lt-LT" sz="2400" b="0">
                <a:solidFill>
                  <a:schemeClr val="tx2"/>
                </a:solidFill>
              </a:rPr>
              <a:t>Maksimalaus tikėtinumo funkcija</a:t>
            </a:r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>
            <a:off x="6588125" y="27082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26" name="Text Box 16"/>
          <p:cNvSpPr txBox="1">
            <a:spLocks noChangeArrowheads="1"/>
          </p:cNvSpPr>
          <p:nvPr/>
        </p:nvSpPr>
        <p:spPr bwMode="auto">
          <a:xfrm>
            <a:off x="7524750" y="2492375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000" b="0"/>
              <a:t>max</a:t>
            </a:r>
            <a:endParaRPr lang="en-US" altLang="lt-LT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2800" smtClean="0"/>
              <a:t>5 B-J žingsnis </a:t>
            </a:r>
            <a:r>
              <a:rPr lang="lt-LT" altLang="lt-LT" sz="4000" smtClean="0"/>
              <a:t>Sudaryto ARMA/ARIMA modelio adekvatumo vertinimas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Vertinimo kriterijai </a:t>
            </a:r>
          </a:p>
          <a:p>
            <a:pPr lvl="1" eaLnBrk="1" hangingPunct="1"/>
            <a:r>
              <a:rPr lang="lt-LT" altLang="lt-LT" smtClean="0"/>
              <a:t>Modelio paklaidų autokoreliacijos AC grafiko vertinimas</a:t>
            </a:r>
          </a:p>
          <a:p>
            <a:pPr lvl="1" eaLnBrk="1" hangingPunct="1"/>
            <a:r>
              <a:rPr lang="lt-LT" altLang="lt-LT" smtClean="0"/>
              <a:t>Ljung-Box testas (Q statistika)</a:t>
            </a:r>
          </a:p>
          <a:p>
            <a:pPr lvl="1" eaLnBrk="1" hangingPunct="1"/>
            <a:r>
              <a:rPr lang="lt-LT" altLang="lt-LT" smtClean="0"/>
              <a:t>R</a:t>
            </a:r>
            <a:r>
              <a:rPr lang="lt-LT" altLang="lt-LT" baseline="30000" smtClean="0"/>
              <a:t>2</a:t>
            </a:r>
            <a:r>
              <a:rPr lang="lt-LT" altLang="lt-LT" smtClean="0"/>
              <a:t>, adj.R</a:t>
            </a:r>
            <a:r>
              <a:rPr lang="lt-LT" altLang="lt-LT" baseline="30000" smtClean="0"/>
              <a:t>2, </a:t>
            </a:r>
            <a:r>
              <a:rPr lang="lt-LT" altLang="lt-LT" smtClean="0"/>
              <a:t> AIC ir Schwarz ir kt. determinuotumo  kriterijai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smtClean="0"/>
              <a:t>Sudaryto ARMA/ARIMA modelio adekvatumo vertinimas</a:t>
            </a:r>
            <a:r>
              <a:rPr lang="lt-LT" altLang="lt-LT" sz="4000" smtClean="0"/>
              <a:t/>
            </a:r>
            <a:br>
              <a:rPr lang="lt-LT" altLang="lt-LT" sz="4000" smtClean="0"/>
            </a:br>
            <a:r>
              <a:rPr lang="lt-LT" altLang="lt-LT" sz="3200" smtClean="0"/>
              <a:t>Modelio paklaidų AC grafiko vertinimas</a:t>
            </a:r>
            <a:br>
              <a:rPr lang="lt-LT" altLang="lt-LT" sz="3200" smtClean="0"/>
            </a:br>
            <a:endParaRPr lang="lt-LT" altLang="lt-LT" sz="3200" smtClean="0"/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62469" name="Object 4"/>
          <p:cNvGraphicFramePr>
            <a:graphicFrameLocks noChangeAspect="1"/>
          </p:cNvGraphicFramePr>
          <p:nvPr/>
        </p:nvGraphicFramePr>
        <p:xfrm>
          <a:off x="684213" y="3141663"/>
          <a:ext cx="78486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r:id="rId4" imgW="3046264" imgH="2039958" progId="STATISTICAGraph">
                  <p:embed/>
                </p:oleObj>
              </mc:Choice>
              <mc:Fallback>
                <p:oleObj r:id="rId4" imgW="3046264" imgH="2039958" progId="STATISTICA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41663"/>
                        <a:ext cx="784860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547813" y="1916113"/>
            <a:ext cx="6264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Nereikšmingos modelio paklaidos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>
                <a:solidFill>
                  <a:schemeClr val="tx2"/>
                </a:solidFill>
              </a:rPr>
              <a:t>EViews: View       Correlogram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smtClean="0"/>
              <a:t>Sudaryto ARMA/ARIMA modelio adekvatumo vertinimas</a:t>
            </a:r>
            <a:r>
              <a:rPr lang="lt-LT" altLang="lt-LT" sz="4000" smtClean="0"/>
              <a:t/>
            </a:r>
            <a:br>
              <a:rPr lang="lt-LT" altLang="lt-LT" sz="4000" smtClean="0"/>
            </a:br>
            <a:r>
              <a:rPr lang="lt-LT" altLang="lt-LT" sz="2800" smtClean="0"/>
              <a:t>AC grafiko vertinimas</a:t>
            </a:r>
            <a:br>
              <a:rPr lang="lt-LT" altLang="lt-LT" sz="2800" smtClean="0"/>
            </a:br>
            <a:endParaRPr lang="lt-LT" altLang="lt-LT" sz="2800" smtClean="0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643063" y="1857375"/>
            <a:ext cx="626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800" b="0"/>
              <a:t>Reikšmingos modelio paklaidos 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684213" y="2393950"/>
          <a:ext cx="770413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r:id="rId4" imgW="3028857" imgH="2028407" progId="STATISTICAGraph">
                  <p:embed/>
                </p:oleObj>
              </mc:Choice>
              <mc:Fallback>
                <p:oleObj r:id="rId4" imgW="3028857" imgH="2028407" progId="STATISTICA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93950"/>
                        <a:ext cx="770413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lt-LT" altLang="lt-LT" sz="3600" dirty="0" smtClean="0"/>
              <a:t>Sudaryto </a:t>
            </a:r>
            <a:r>
              <a:rPr lang="lt-LT" altLang="lt-LT" sz="3600" dirty="0" err="1" smtClean="0"/>
              <a:t>ARMA</a:t>
            </a:r>
            <a:r>
              <a:rPr lang="lt-LT" altLang="lt-LT" sz="3600" dirty="0" smtClean="0"/>
              <a:t>/</a:t>
            </a:r>
            <a:r>
              <a:rPr lang="lt-LT" altLang="lt-LT" sz="3600" dirty="0" err="1" smtClean="0"/>
              <a:t>ARIMA</a:t>
            </a:r>
            <a:r>
              <a:rPr lang="lt-LT" altLang="lt-LT" sz="3600" dirty="0" smtClean="0"/>
              <a:t> modelio adekvatumo vertinimas</a:t>
            </a:r>
            <a:r>
              <a:rPr lang="lt-LT" altLang="lt-LT" sz="4000" dirty="0" smtClean="0"/>
              <a:t/>
            </a:r>
            <a:br>
              <a:rPr lang="lt-LT" altLang="lt-LT" sz="4000" dirty="0" smtClean="0"/>
            </a:br>
            <a:r>
              <a:rPr lang="lt-LT" altLang="lt-LT" sz="3200" dirty="0" err="1" smtClean="0"/>
              <a:t>Ljung-Box</a:t>
            </a:r>
            <a:r>
              <a:rPr lang="lt-LT" altLang="lt-LT" sz="3200" dirty="0" smtClean="0"/>
              <a:t> testas (Q statistika)</a:t>
            </a:r>
            <a:br>
              <a:rPr lang="lt-LT" altLang="lt-LT" sz="3200" dirty="0" smtClean="0"/>
            </a:br>
            <a:r>
              <a:rPr lang="lt-LT" altLang="lt-LT" sz="3200" dirty="0"/>
              <a:t/>
            </a:r>
            <a:br>
              <a:rPr lang="lt-LT" altLang="lt-LT" sz="3200" dirty="0"/>
            </a:br>
            <a:r>
              <a:rPr lang="lt-LT" altLang="lt-LT" sz="3200" dirty="0" smtClean="0"/>
              <a:t/>
            </a:r>
            <a:br>
              <a:rPr lang="lt-LT" altLang="lt-LT" sz="3200" dirty="0" smtClean="0"/>
            </a:br>
            <a:r>
              <a:rPr lang="lt-LT" altLang="lt-LT" sz="3200" dirty="0" smtClean="0"/>
              <a:t>H</a:t>
            </a:r>
            <a:r>
              <a:rPr lang="lt-LT" altLang="lt-LT" sz="3200" baseline="-25000" dirty="0" smtClean="0"/>
              <a:t>0</a:t>
            </a:r>
            <a:r>
              <a:rPr lang="lt-LT" altLang="lt-LT" sz="3200" dirty="0" smtClean="0"/>
              <a:t>: nėra paklaidų autokoreliacijos</a:t>
            </a:r>
            <a:br>
              <a:rPr lang="lt-LT" altLang="lt-LT" sz="3200" dirty="0" smtClean="0"/>
            </a:br>
            <a:r>
              <a:rPr lang="lt-LT" altLang="lt-LT" sz="3200" dirty="0" smtClean="0"/>
              <a:t>H</a:t>
            </a:r>
            <a:r>
              <a:rPr lang="lt-LT" altLang="lt-LT" sz="3200" baseline="-25000" dirty="0" smtClean="0"/>
              <a:t>1</a:t>
            </a:r>
            <a:r>
              <a:rPr lang="lt-LT" altLang="lt-LT" sz="3200" dirty="0" smtClean="0"/>
              <a:t>: yra paklaidų autokoreliacija</a:t>
            </a:r>
          </a:p>
        </p:txBody>
      </p:sp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  <p:graphicFrame>
        <p:nvGraphicFramePr>
          <p:cNvPr id="64517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222716"/>
              </p:ext>
            </p:extLst>
          </p:nvPr>
        </p:nvGraphicFramePr>
        <p:xfrm>
          <a:off x="1878013" y="3140968"/>
          <a:ext cx="55308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4" imgW="2641320" imgH="457200" progId="Equation.3">
                  <p:embed/>
                </p:oleObj>
              </mc:Choice>
              <mc:Fallback>
                <p:oleObj name="Equation" r:id="rId4" imgW="264132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140968"/>
                        <a:ext cx="55308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12"/>
          <p:cNvSpPr txBox="1">
            <a:spLocks noChangeArrowheads="1"/>
          </p:cNvSpPr>
          <p:nvPr/>
        </p:nvSpPr>
        <p:spPr bwMode="auto">
          <a:xfrm>
            <a:off x="611188" y="4005263"/>
            <a:ext cx="8064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4400" b="0" dirty="0"/>
              <a:t> </a:t>
            </a:r>
            <a:r>
              <a:rPr lang="lt-LT" altLang="lt-LT" sz="2000" b="0" dirty="0"/>
              <a:t>kur T – stebėjimų skaičius, k – vėlavimo periodų skaičius, </a:t>
            </a:r>
            <a:r>
              <a:rPr lang="lt-LT" altLang="lt-LT" sz="2000" b="0" dirty="0" err="1"/>
              <a:t>r</a:t>
            </a:r>
            <a:r>
              <a:rPr lang="lt-LT" altLang="lt-LT" sz="2000" b="0" baseline="-25000" dirty="0" err="1"/>
              <a:t>i</a:t>
            </a:r>
            <a:r>
              <a:rPr lang="lt-LT" altLang="lt-LT" sz="2000" b="0" dirty="0"/>
              <a:t> – i-</a:t>
            </a:r>
            <a:r>
              <a:rPr lang="lt-LT" altLang="lt-LT" sz="2000" b="0" dirty="0" err="1"/>
              <a:t>ojo</a:t>
            </a:r>
            <a:r>
              <a:rPr lang="lt-LT" altLang="lt-LT" sz="2000" b="0" dirty="0"/>
              <a:t> </a:t>
            </a:r>
            <a:r>
              <a:rPr lang="lt-LT" altLang="lt-LT" sz="2000" b="0" dirty="0" err="1"/>
              <a:t>lago</a:t>
            </a:r>
            <a:r>
              <a:rPr lang="lt-LT" altLang="lt-LT" sz="2000" b="0" dirty="0"/>
              <a:t> autokoreliacijos įvertis, </a:t>
            </a:r>
            <a:r>
              <a:rPr lang="lt-LT" altLang="lt-LT" sz="2000" b="0" dirty="0">
                <a:sym typeface="Symbol" pitchFamily="18" charset="2"/>
              </a:rPr>
              <a:t></a:t>
            </a:r>
            <a:r>
              <a:rPr lang="lt-LT" altLang="lt-LT" sz="2000" b="0" dirty="0"/>
              <a:t> - reikšmingumo lygmuo, p – AR, o q – MA eilė.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smtClean="0"/>
              <a:t>Sudaryto ARMA/ARIMA modelio adekvatumo vertinimas</a:t>
            </a:r>
            <a:r>
              <a:rPr lang="lt-LT" altLang="lt-LT" sz="4000" smtClean="0"/>
              <a:t/>
            </a:r>
            <a:br>
              <a:rPr lang="lt-LT" altLang="lt-LT" sz="4000" smtClean="0"/>
            </a:br>
            <a:r>
              <a:rPr lang="lt-LT" altLang="lt-LT" sz="3200" smtClean="0"/>
              <a:t>Ljung-Box testas (Q statistika)</a:t>
            </a:r>
            <a:br>
              <a:rPr lang="lt-LT" altLang="lt-LT" sz="3200" smtClean="0"/>
            </a:br>
            <a:endParaRPr lang="lt-LT" altLang="lt-LT" sz="3200" smtClean="0"/>
          </a:p>
        </p:txBody>
      </p:sp>
      <p:sp>
        <p:nvSpPr>
          <p:cNvPr id="65540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 eaLnBrk="1" hangingPunct="1"/>
            <a:r>
              <a:rPr lang="lt-LT" altLang="lt-LT" smtClean="0"/>
              <a:t>Išvada:</a:t>
            </a:r>
          </a:p>
          <a:p>
            <a:pPr lvl="2" algn="just" eaLnBrk="1" hangingPunct="1"/>
            <a:r>
              <a:rPr lang="en-US" altLang="lt-LT" smtClean="0"/>
              <a:t>Jei apskaičiuota </a:t>
            </a:r>
            <a:r>
              <a:rPr lang="lt-LT" altLang="lt-LT" smtClean="0"/>
              <a:t>Q - </a:t>
            </a:r>
            <a:r>
              <a:rPr lang="en-US" altLang="lt-LT" smtClean="0"/>
              <a:t>statistikos reikšmė </a:t>
            </a:r>
            <a:r>
              <a:rPr lang="lt-LT" altLang="lt-LT" smtClean="0"/>
              <a:t>yra mažesnė už </a:t>
            </a:r>
            <a:r>
              <a:rPr lang="en-US" altLang="lt-LT" smtClean="0"/>
              <a:t>kritin</a:t>
            </a:r>
            <a:r>
              <a:rPr lang="lt-LT" altLang="lt-LT" smtClean="0"/>
              <a:t>ę</a:t>
            </a:r>
            <a:r>
              <a:rPr lang="en-US" altLang="lt-LT" smtClean="0"/>
              <a:t> teorinio </a:t>
            </a:r>
            <a:r>
              <a:rPr lang="en-US" altLang="lt-LT" smtClean="0">
                <a:sym typeface="Symbol" pitchFamily="18" charset="2"/>
              </a:rPr>
              <a:t></a:t>
            </a:r>
            <a:r>
              <a:rPr lang="en-US" altLang="lt-LT" baseline="-25000" smtClean="0">
                <a:sym typeface="Symbol" pitchFamily="18" charset="2"/>
              </a:rPr>
              <a:t></a:t>
            </a:r>
            <a:r>
              <a:rPr lang="en-US" altLang="lt-LT" baseline="30000" smtClean="0"/>
              <a:t>2</a:t>
            </a:r>
            <a:r>
              <a:rPr lang="en-US" altLang="lt-LT" smtClean="0"/>
              <a:t>(k-p-q) </a:t>
            </a:r>
            <a:r>
              <a:rPr lang="lt-LT" altLang="lt-LT" smtClean="0"/>
              <a:t>skirstinio reikšmę </a:t>
            </a:r>
            <a:r>
              <a:rPr lang="en-US" altLang="lt-LT" smtClean="0"/>
              <a:t>(ar pagal </a:t>
            </a:r>
            <a:r>
              <a:rPr lang="lt-LT" altLang="lt-LT" smtClean="0"/>
              <a:t>Q-</a:t>
            </a:r>
            <a:r>
              <a:rPr lang="en-US" altLang="lt-LT" smtClean="0"/>
              <a:t>statistiką nustatyta reikšmingumo tikimybė yra </a:t>
            </a:r>
            <a:r>
              <a:rPr lang="lt-LT" altLang="lt-LT" smtClean="0"/>
              <a:t>didesnė už </a:t>
            </a:r>
            <a:r>
              <a:rPr lang="en-US" altLang="lt-LT" smtClean="0"/>
              <a:t>pasirinkt</a:t>
            </a:r>
            <a:r>
              <a:rPr lang="lt-LT" altLang="lt-LT" smtClean="0"/>
              <a:t>ą</a:t>
            </a:r>
            <a:r>
              <a:rPr lang="en-US" altLang="lt-LT" smtClean="0"/>
              <a:t> reikšmingumo lygm</a:t>
            </a:r>
            <a:r>
              <a:rPr lang="lt-LT" altLang="lt-LT" smtClean="0"/>
              <a:t>enį)</a:t>
            </a:r>
            <a:r>
              <a:rPr lang="en-US" altLang="lt-LT" smtClean="0"/>
              <a:t>, daroma </a:t>
            </a:r>
            <a:r>
              <a:rPr lang="lt-LT" altLang="lt-LT" smtClean="0"/>
              <a:t>1-</a:t>
            </a:r>
            <a:r>
              <a:rPr lang="en-US" altLang="lt-LT" smtClean="0">
                <a:sym typeface="Symbol" pitchFamily="18" charset="2"/>
              </a:rPr>
              <a:t></a:t>
            </a:r>
            <a:r>
              <a:rPr lang="en-US" altLang="lt-LT" smtClean="0"/>
              <a:t> reikšmingumo išvada</a:t>
            </a:r>
            <a:r>
              <a:rPr lang="lt-LT" altLang="lt-LT" smtClean="0"/>
              <a:t>, kad paklaidos neautokoreliuoja ir modelis sudarytas adekvačiai.</a:t>
            </a:r>
            <a:r>
              <a:rPr lang="en-US" altLang="lt-LT" smtClean="0"/>
              <a:t> </a:t>
            </a:r>
            <a:endParaRPr lang="lt-LT" altLang="lt-LT" smtClean="0"/>
          </a:p>
          <a:p>
            <a:pPr eaLnBrk="1" hangingPunct="1">
              <a:buFontTx/>
              <a:buNone/>
            </a:pPr>
            <a:endParaRPr lang="lt-LT" altLang="lt-LT" smtClean="0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1400" b="0"/>
              <a:t>VU EF V.Karpuškienė 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647700"/>
          </a:xfrm>
        </p:spPr>
        <p:txBody>
          <a:bodyPr/>
          <a:lstStyle/>
          <a:p>
            <a:pPr eaLnBrk="1" hangingPunct="1"/>
            <a:r>
              <a:rPr lang="lt-LT" altLang="lt-LT" sz="4000" smtClean="0"/>
              <a:t>Paklaidų korelograma</a:t>
            </a:r>
          </a:p>
        </p:txBody>
      </p:sp>
      <p:pic>
        <p:nvPicPr>
          <p:cNvPr id="6656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125538"/>
            <a:ext cx="5257800" cy="5300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ARIMA modelio struktūra</a:t>
            </a:r>
            <a:br>
              <a:rPr lang="lt-LT" altLang="lt-LT" sz="4000" smtClean="0"/>
            </a:br>
            <a:r>
              <a:rPr lang="lt-LT" altLang="lt-LT" sz="2800" smtClean="0"/>
              <a:t>Autoregresinis procesas</a:t>
            </a:r>
            <a:br>
              <a:rPr lang="lt-LT" altLang="lt-LT" sz="2800" smtClean="0"/>
            </a:br>
            <a:endParaRPr lang="lt-LT" altLang="lt-LT" sz="2800" smtClean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773238"/>
          <a:ext cx="83121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4" imgW="2005729" imgH="253890" progId="Equation.3">
                  <p:embed/>
                </p:oleObj>
              </mc:Choice>
              <mc:Fallback>
                <p:oleObj name="Equation" r:id="rId4" imgW="2005729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83121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693863" y="2781300"/>
            <a:ext cx="4248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lt-LT" sz="2400" b="0"/>
              <a:t>Kur L –lago operatorius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 baseline="3000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331913" y="4149725"/>
            <a:ext cx="424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 baseline="30000"/>
          </a:p>
        </p:txBody>
      </p:sp>
      <p:graphicFrame>
        <p:nvGraphicFramePr>
          <p:cNvPr id="8199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779838" y="4292600"/>
          <a:ext cx="18843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6" imgW="609336" imgH="241195" progId="Equation.3">
                  <p:embed/>
                </p:oleObj>
              </mc:Choice>
              <mc:Fallback>
                <p:oleObj name="Equation" r:id="rId6" imgW="609336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292600"/>
                        <a:ext cx="18843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187450" y="3500438"/>
            <a:ext cx="705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lt-LT" sz="2800" b="0"/>
              <a:t>Lago operatoriaus savyb</a:t>
            </a:r>
            <a:r>
              <a:rPr lang="lt-LT" altLang="lt-LT" sz="2800" b="0"/>
              <a:t>ė</a:t>
            </a:r>
            <a:r>
              <a:rPr lang="en-US" altLang="lt-LT" sz="2800" b="0"/>
              <a:t>:</a:t>
            </a:r>
            <a:r>
              <a:rPr lang="en-US" altLang="lt-LT" sz="2400" b="0"/>
              <a:t> </a:t>
            </a:r>
            <a:endParaRPr lang="lt-LT" altLang="lt-LT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smtClean="0"/>
              <a:t>Sudaryto ARMA/ARIMA modelio adekvatumo vertinimas</a:t>
            </a:r>
            <a:r>
              <a:rPr lang="lt-LT" altLang="lt-LT" sz="4000" smtClean="0"/>
              <a:t/>
            </a:r>
            <a:br>
              <a:rPr lang="lt-LT" altLang="lt-LT" sz="4000" smtClean="0"/>
            </a:br>
            <a:endParaRPr lang="lt-LT" altLang="lt-LT" sz="280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lt-LT" altLang="lt-LT" smtClean="0"/>
          </a:p>
          <a:p>
            <a:pPr eaLnBrk="1" hangingPunct="1">
              <a:buFontTx/>
              <a:buNone/>
            </a:pPr>
            <a:r>
              <a:rPr lang="lt-LT" altLang="lt-LT" smtClean="0"/>
              <a:t>Ką daryti, jeigu yra reikšmingų paklaidų?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4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smtClean="0"/>
              <a:t>Sudaryto ARMA/ARIMA modelio adekvatumo vertinimas</a:t>
            </a:r>
            <a:br>
              <a:rPr lang="lt-LT" altLang="lt-LT" sz="3600" smtClean="0"/>
            </a:br>
            <a:r>
              <a:rPr lang="lt-LT" altLang="lt-LT" sz="2400" smtClean="0"/>
              <a:t>Ką daryti, jeigu yra reikšmingų paklaidų?</a:t>
            </a:r>
            <a:br>
              <a:rPr lang="lt-LT" altLang="lt-LT" sz="2400" smtClean="0"/>
            </a:br>
            <a:endParaRPr lang="lt-LT" altLang="lt-LT" sz="240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t-LT" altLang="lt-LT" sz="2800" smtClean="0"/>
              <a:t>Išeitis: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smtClean="0"/>
              <a:t>Įtraukti į sudarytą modelį atitinkamo vėlavimo skaičiaus kintamąjį. </a:t>
            </a:r>
          </a:p>
          <a:p>
            <a:pPr lvl="2" eaLnBrk="1" hangingPunct="1">
              <a:lnSpc>
                <a:spcPct val="80000"/>
              </a:lnSpc>
            </a:pPr>
            <a:r>
              <a:rPr lang="lt-LT" altLang="lt-LT" sz="2000" smtClean="0"/>
              <a:t>Didinant AR ir MA eilę, visada gali būti užtikrintas likučių nereikšmingumas</a:t>
            </a:r>
          </a:p>
          <a:p>
            <a:pPr eaLnBrk="1" hangingPunct="1">
              <a:lnSpc>
                <a:spcPct val="80000"/>
              </a:lnSpc>
            </a:pPr>
            <a:r>
              <a:rPr lang="lt-LT" altLang="lt-LT" sz="2800" smtClean="0"/>
              <a:t>Rizika: 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smtClean="0"/>
              <a:t>Didinant AR ir MA eilę didėja tikimybė aprašyti ne pagrindinį dinamikos ypatumą, o atsitiktinius nuokrypius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smtClean="0"/>
              <a:t>Įtraukti ar ne? </a:t>
            </a:r>
          </a:p>
          <a:p>
            <a:pPr lvl="2" eaLnBrk="1" hangingPunct="1">
              <a:lnSpc>
                <a:spcPct val="80000"/>
              </a:lnSpc>
            </a:pPr>
            <a:r>
              <a:rPr lang="lt-LT" altLang="lt-LT" sz="2000" smtClean="0"/>
              <a:t>Atsakymas:  tikslinga apskaičiuoti AIC ir Schwarcz  kriterijus jie leidžia įvertinti papildomojo kintamojo įtraukimo į modelį pagrįstumą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Determinuotumo rodikliai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endParaRPr lang="lt-LT" altLang="lt-LT" smtClean="0"/>
          </a:p>
          <a:p>
            <a:pPr marL="469900" indent="-469900"/>
            <a:r>
              <a:rPr lang="lt-LT" altLang="lt-LT" smtClean="0"/>
              <a:t>R</a:t>
            </a:r>
            <a:r>
              <a:rPr lang="lt-LT" altLang="lt-LT" baseline="30000" smtClean="0"/>
              <a:t>2 ir </a:t>
            </a:r>
            <a:r>
              <a:rPr lang="lt-LT" altLang="lt-LT" smtClean="0"/>
              <a:t>adjR</a:t>
            </a:r>
            <a:r>
              <a:rPr lang="lt-LT" altLang="lt-LT" baseline="30000" smtClean="0"/>
              <a:t>2</a:t>
            </a:r>
            <a:endParaRPr lang="lt-LT" altLang="lt-LT" smtClean="0"/>
          </a:p>
          <a:p>
            <a:pPr marL="469900" indent="-469900"/>
            <a:r>
              <a:rPr lang="lt-LT" altLang="lt-LT" smtClean="0"/>
              <a:t>AIC – Akaike Information Criterion</a:t>
            </a:r>
          </a:p>
          <a:p>
            <a:pPr marL="469900" indent="-469900"/>
            <a:r>
              <a:rPr lang="lt-LT" altLang="lt-LT" smtClean="0"/>
              <a:t>FPE – Finite Prediction Error </a:t>
            </a:r>
          </a:p>
          <a:p>
            <a:pPr marL="469900" indent="-469900"/>
            <a:r>
              <a:rPr lang="lt-LT" altLang="lt-LT" smtClean="0"/>
              <a:t>SBC –Schwarz Bayesian Criterior</a:t>
            </a:r>
          </a:p>
          <a:p>
            <a:pPr marL="469900" indent="-469900"/>
            <a:r>
              <a:rPr lang="lt-LT" altLang="lt-LT" smtClean="0"/>
              <a:t>HQ</a:t>
            </a:r>
            <a:r>
              <a:rPr lang="en-US" altLang="lt-LT" smtClean="0"/>
              <a:t>C</a:t>
            </a:r>
            <a:r>
              <a:rPr lang="lt-LT" altLang="lt-LT" smtClean="0"/>
              <a:t> - Hannan and Quin Criterion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Prognozavimas ARMA/ARIMA modelio pagalba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 algn="just" eaLnBrk="1" hangingPunct="1"/>
            <a:r>
              <a:rPr lang="lt-LT" altLang="lt-LT" sz="2800" dirty="0" smtClean="0"/>
              <a:t>Prognozuojant </a:t>
            </a:r>
            <a:r>
              <a:rPr lang="en-US" altLang="lt-LT" sz="2800" dirty="0" err="1" smtClean="0"/>
              <a:t>ARMA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modeliais</a:t>
            </a:r>
            <a:endParaRPr lang="lt-LT" altLang="lt-LT" sz="2800" dirty="0" smtClean="0"/>
          </a:p>
          <a:p>
            <a:pPr lvl="1" algn="just" eaLnBrk="1" hangingPunct="1"/>
            <a:r>
              <a:rPr lang="en-US" altLang="lt-LT" sz="2400" dirty="0" smtClean="0"/>
              <a:t> į </a:t>
            </a:r>
            <a:r>
              <a:rPr lang="en-US" altLang="lt-LT" sz="2400" dirty="0" err="1" smtClean="0"/>
              <a:t>identifikuoto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įvertinto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modelio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vieno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periodo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prognozės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išraišką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įstatomos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žinomos</a:t>
            </a:r>
            <a:r>
              <a:rPr lang="en-US" altLang="lt-LT" sz="2400" dirty="0" smtClean="0"/>
              <a:t> (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,...,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t-p+1</a:t>
            </a:r>
            <a:r>
              <a:rPr lang="en-US" altLang="lt-LT" sz="2400" dirty="0" smtClean="0"/>
              <a:t>)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pagal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modelio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išraišką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apskaičiuotos</a:t>
            </a:r>
            <a:r>
              <a:rPr lang="en-US" altLang="lt-LT" sz="2400" dirty="0" smtClean="0"/>
              <a:t> (</a:t>
            </a:r>
            <a:r>
              <a:rPr lang="en-US" altLang="lt-LT" sz="2400" dirty="0" smtClean="0">
                <a:sym typeface="Symbol" pitchFamily="18" charset="2"/>
              </a:rPr>
              <a:t>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,..., </a:t>
            </a:r>
            <a:r>
              <a:rPr lang="en-US" altLang="lt-LT" sz="2400" dirty="0" smtClean="0">
                <a:sym typeface="Symbol" pitchFamily="18" charset="2"/>
              </a:rPr>
              <a:t></a:t>
            </a:r>
            <a:r>
              <a:rPr lang="en-US" altLang="lt-LT" sz="2400" baseline="-25000" dirty="0" smtClean="0"/>
              <a:t>t-q+1</a:t>
            </a:r>
            <a:r>
              <a:rPr lang="en-US" altLang="lt-LT" sz="2400" dirty="0" smtClean="0"/>
              <a:t>) </a:t>
            </a:r>
            <a:r>
              <a:rPr lang="en-US" altLang="lt-LT" sz="2400" dirty="0" err="1" smtClean="0"/>
              <a:t>reikšmės</a:t>
            </a:r>
            <a:r>
              <a:rPr lang="en-US" altLang="lt-LT" sz="2400" dirty="0" smtClean="0"/>
              <a:t>. </a:t>
            </a:r>
            <a:endParaRPr lang="lt-LT" altLang="lt-LT" sz="2400" dirty="0" smtClean="0"/>
          </a:p>
          <a:p>
            <a:pPr lvl="1" algn="just" eaLnBrk="1" hangingPunct="1"/>
            <a:endParaRPr lang="lt-LT" altLang="lt-LT" sz="2400" dirty="0" smtClean="0"/>
          </a:p>
          <a:p>
            <a:pPr lvl="1" algn="just" eaLnBrk="1" hangingPunct="1"/>
            <a:r>
              <a:rPr lang="en-US" altLang="lt-LT" sz="2400" dirty="0" err="1" smtClean="0"/>
              <a:t>Vienintelė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laiko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momentu</a:t>
            </a:r>
            <a:r>
              <a:rPr lang="en-US" altLang="lt-LT" sz="2400" dirty="0" smtClean="0"/>
              <a:t> t </a:t>
            </a:r>
            <a:r>
              <a:rPr lang="en-US" altLang="lt-LT" sz="2400" dirty="0" err="1" smtClean="0"/>
              <a:t>nežinoma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reikšmė</a:t>
            </a:r>
            <a:r>
              <a:rPr lang="en-US" altLang="lt-LT" sz="2400" dirty="0" smtClean="0"/>
              <a:t> – </a:t>
            </a:r>
            <a:r>
              <a:rPr lang="en-US" altLang="lt-LT" sz="2400" dirty="0" err="1" smtClean="0"/>
              <a:t>laukiama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ateities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paklaida</a:t>
            </a:r>
            <a:r>
              <a:rPr lang="en-US" altLang="lt-LT" sz="2400" dirty="0" smtClean="0"/>
              <a:t> E(</a:t>
            </a:r>
            <a:r>
              <a:rPr lang="en-US" altLang="lt-LT" sz="2400" dirty="0" smtClean="0">
                <a:sym typeface="Symbol" pitchFamily="18" charset="2"/>
              </a:rPr>
              <a:t></a:t>
            </a:r>
            <a:r>
              <a:rPr lang="en-US" altLang="lt-LT" sz="2400" baseline="-25000" dirty="0" smtClean="0"/>
              <a:t>t+1</a:t>
            </a:r>
            <a:r>
              <a:rPr lang="en-US" altLang="lt-LT" sz="2400" dirty="0" smtClean="0"/>
              <a:t>) – </a:t>
            </a:r>
            <a:r>
              <a:rPr lang="en-US" altLang="lt-LT" sz="2400" dirty="0" err="1" smtClean="0"/>
              <a:t>yra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lygi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nuliui</a:t>
            </a:r>
            <a:r>
              <a:rPr lang="en-US" altLang="lt-LT" sz="2400" dirty="0" smtClean="0"/>
              <a:t>.</a:t>
            </a:r>
          </a:p>
          <a:p>
            <a:pPr eaLnBrk="1" hangingPunct="1">
              <a:buFontTx/>
              <a:buNone/>
            </a:pPr>
            <a:endParaRPr lang="lt-LT" altLang="lt-LT" sz="2800" dirty="0" smtClean="0"/>
          </a:p>
        </p:txBody>
      </p:sp>
      <p:graphicFrame>
        <p:nvGraphicFramePr>
          <p:cNvPr id="70661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9258750"/>
              </p:ext>
            </p:extLst>
          </p:nvPr>
        </p:nvGraphicFramePr>
        <p:xfrm>
          <a:off x="1054100" y="3956050"/>
          <a:ext cx="72247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4" imgW="3644640" imgH="266400" progId="Equation.3">
                  <p:embed/>
                </p:oleObj>
              </mc:Choice>
              <mc:Fallback>
                <p:oleObj name="Equation" r:id="rId4" imgW="364464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956050"/>
                        <a:ext cx="72247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Prognozavimas ARMA/ARIMA modelio pagalba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126288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lt-LT" altLang="lt-LT" sz="2800" smtClean="0"/>
              <a:t>Prognozuojant </a:t>
            </a:r>
            <a:r>
              <a:rPr lang="en-US" altLang="lt-LT" sz="2800" smtClean="0"/>
              <a:t>ARMA modeliais</a:t>
            </a:r>
            <a:endParaRPr lang="lt-LT" altLang="lt-LT" sz="2800" smtClean="0"/>
          </a:p>
          <a:p>
            <a:pPr eaLnBrk="1" hangingPunct="1">
              <a:buFontTx/>
              <a:buNone/>
            </a:pPr>
            <a:endParaRPr lang="lt-LT" altLang="lt-LT" sz="2800" smtClean="0"/>
          </a:p>
        </p:txBody>
      </p:sp>
      <p:sp>
        <p:nvSpPr>
          <p:cNvPr id="7168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827088" y="2565400"/>
            <a:ext cx="7631112" cy="1397000"/>
          </a:xfrm>
        </p:spPr>
        <p:txBody>
          <a:bodyPr/>
          <a:lstStyle/>
          <a:p>
            <a:pPr eaLnBrk="1" hangingPunct="1"/>
            <a:r>
              <a:rPr lang="lt-LT" altLang="lt-LT" sz="2400" smtClean="0"/>
              <a:t>Norint gauti tolesnę prognozę, naudojami  ir prognozuojami dydžiai. Pavyzdžiui, dviejų periodų prognozė: </a:t>
            </a:r>
          </a:p>
          <a:p>
            <a:pPr eaLnBrk="1" hangingPunct="1">
              <a:buFontTx/>
              <a:buNone/>
            </a:pPr>
            <a:r>
              <a:rPr lang="lt-LT" altLang="lt-LT" sz="2400" smtClean="0"/>
              <a:t/>
            </a:r>
            <a:br>
              <a:rPr lang="lt-LT" altLang="lt-LT" sz="2400" smtClean="0"/>
            </a:br>
            <a:endParaRPr lang="lt-LT" altLang="lt-LT" sz="2400" smtClean="0"/>
          </a:p>
          <a:p>
            <a:pPr eaLnBrk="1" hangingPunct="1"/>
            <a:r>
              <a:rPr lang="lt-LT" altLang="lt-LT" sz="2400" smtClean="0"/>
              <a:t>Todėl pirmiausia apskaičiuojama t+1 laikotarpio prognozė, toliau t+2, t+3 ir t.t. </a:t>
            </a:r>
          </a:p>
        </p:txBody>
      </p:sp>
      <p:graphicFrame>
        <p:nvGraphicFramePr>
          <p:cNvPr id="7168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1550" y="3789363"/>
          <a:ext cx="73453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Equation" r:id="rId4" imgW="3149600" imgH="266700" progId="Equation.3">
                  <p:embed/>
                </p:oleObj>
              </mc:Choice>
              <mc:Fallback>
                <p:oleObj name="Equation" r:id="rId4" imgW="31496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89363"/>
                        <a:ext cx="73453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Prognozavimas ARMA/ARIMA modelio pagalba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126288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lt-LT" altLang="lt-LT" sz="2800" smtClean="0"/>
              <a:t>Prognozuojant </a:t>
            </a:r>
            <a:r>
              <a:rPr lang="en-US" altLang="lt-LT" sz="2800" smtClean="0"/>
              <a:t>AR</a:t>
            </a:r>
            <a:r>
              <a:rPr lang="lt-LT" altLang="lt-LT" sz="2800" smtClean="0"/>
              <a:t>I</a:t>
            </a:r>
            <a:r>
              <a:rPr lang="en-US" altLang="lt-LT" sz="2800" smtClean="0"/>
              <a:t>MA modeliais</a:t>
            </a:r>
            <a:endParaRPr lang="lt-LT" altLang="lt-LT" sz="2800" smtClean="0"/>
          </a:p>
          <a:p>
            <a:pPr eaLnBrk="1" hangingPunct="1">
              <a:buFontTx/>
              <a:buNone/>
            </a:pPr>
            <a:endParaRPr lang="lt-LT" altLang="lt-LT" sz="2800" smtClean="0"/>
          </a:p>
        </p:txBody>
      </p:sp>
      <p:sp>
        <p:nvSpPr>
          <p:cNvPr id="72709" name="Text Box 11"/>
          <p:cNvSpPr txBox="1">
            <a:spLocks noChangeArrowheads="1"/>
          </p:cNvSpPr>
          <p:nvPr/>
        </p:nvSpPr>
        <p:spPr bwMode="auto">
          <a:xfrm>
            <a:off x="611188" y="2852738"/>
            <a:ext cx="806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4400" b="0"/>
          </a:p>
        </p:txBody>
      </p:sp>
      <p:sp>
        <p:nvSpPr>
          <p:cNvPr id="72710" name="Text Box 14"/>
          <p:cNvSpPr txBox="1">
            <a:spLocks noChangeArrowheads="1"/>
          </p:cNvSpPr>
          <p:nvPr/>
        </p:nvSpPr>
        <p:spPr bwMode="auto">
          <a:xfrm>
            <a:off x="684213" y="2708275"/>
            <a:ext cx="7991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lt-LT" sz="2400" b="0"/>
              <a:t>ARIMA </a:t>
            </a:r>
            <a:r>
              <a:rPr lang="lt-LT" altLang="lt-LT" sz="2400" b="0"/>
              <a:t>modeliuose </a:t>
            </a:r>
            <a:r>
              <a:rPr lang="en-US" altLang="lt-LT" sz="2400" b="0"/>
              <a:t>vietoje pirminių reikšmių įsistat</a:t>
            </a:r>
            <a:r>
              <a:rPr lang="lt-LT" altLang="lt-LT" sz="2400" b="0"/>
              <a:t>ome</a:t>
            </a:r>
            <a:r>
              <a:rPr lang="en-US" altLang="lt-LT" sz="2400" b="0"/>
              <a:t> pirmos eilės skirtumų reikšmes</a:t>
            </a:r>
            <a:r>
              <a:rPr lang="lt-LT" altLang="lt-LT" sz="2400" b="0"/>
              <a:t>. P</a:t>
            </a:r>
            <a:r>
              <a:rPr lang="en-US" altLang="lt-LT" sz="2400" b="0"/>
              <a:t>rognozuojam</a:t>
            </a:r>
            <a:r>
              <a:rPr lang="lt-LT" altLang="lt-LT" sz="2400" b="0"/>
              <a:t>os ne Y</a:t>
            </a:r>
            <a:r>
              <a:rPr lang="lt-LT" altLang="lt-LT" sz="2400" b="0" baseline="-25000"/>
              <a:t>t</a:t>
            </a:r>
            <a:r>
              <a:rPr lang="en-US" altLang="lt-LT" sz="2400" b="0"/>
              <a:t> </a:t>
            </a:r>
            <a:r>
              <a:rPr lang="lt-LT" altLang="lt-LT" sz="2400" b="0"/>
              <a:t>reikšmės, o jų </a:t>
            </a:r>
            <a:r>
              <a:rPr lang="en-US" altLang="lt-LT" sz="2400" b="0"/>
              <a:t>pirmos eilės skirtumų dydžiai (</a:t>
            </a:r>
            <a:r>
              <a:rPr lang="en-US" altLang="lt-LT" sz="2400" b="0">
                <a:sym typeface="Symbol" pitchFamily="18" charset="2"/>
              </a:rPr>
              <a:t></a:t>
            </a:r>
            <a:r>
              <a:rPr lang="lt-LT" altLang="lt-LT" sz="2400" b="0">
                <a:sym typeface="Symbol" pitchFamily="18" charset="2"/>
              </a:rPr>
              <a:t>Y</a:t>
            </a:r>
            <a:r>
              <a:rPr lang="en-US" altLang="lt-LT" sz="2400" b="0" baseline="-25000"/>
              <a:t>t</a:t>
            </a:r>
            <a:r>
              <a:rPr lang="en-US" altLang="lt-LT" sz="2400" b="0"/>
              <a:t>)</a:t>
            </a:r>
            <a:endParaRPr lang="lt-LT" altLang="lt-LT" sz="2400" b="0"/>
          </a:p>
          <a:p>
            <a:pPr lvl="1" algn="just" eaLnBrk="1" hangingPunct="1">
              <a:spcBef>
                <a:spcPct val="50000"/>
              </a:spcBef>
              <a:buFontTx/>
              <a:buChar char="•"/>
            </a:pPr>
            <a:r>
              <a:rPr lang="lt-LT" altLang="lt-LT" sz="2400" b="0"/>
              <a:t>P</a:t>
            </a:r>
            <a:r>
              <a:rPr lang="en-US" altLang="lt-LT" sz="2400" b="0"/>
              <a:t>rognozuojamos absoliutinės </a:t>
            </a:r>
            <a:r>
              <a:rPr lang="lt-LT" altLang="lt-LT" sz="2400" b="0"/>
              <a:t>Y</a:t>
            </a:r>
            <a:r>
              <a:rPr lang="en-US" altLang="lt-LT" sz="2400" b="0" baseline="-25000"/>
              <a:t>t </a:t>
            </a:r>
            <a:r>
              <a:rPr lang="en-US" altLang="lt-LT" sz="2400" b="0"/>
              <a:t>reikšmės išskaičiuojam</a:t>
            </a:r>
            <a:r>
              <a:rPr lang="lt-LT" altLang="lt-LT" sz="2400" b="0"/>
              <a:t>e</a:t>
            </a:r>
            <a:r>
              <a:rPr lang="en-US" altLang="lt-LT" sz="2400" b="0"/>
              <a:t> iš skirtuminės schemos: </a:t>
            </a:r>
            <a:r>
              <a:rPr lang="en-US" altLang="lt-LT" sz="2400" b="0">
                <a:sym typeface="Symbol" pitchFamily="18" charset="2"/>
              </a:rPr>
              <a:t></a:t>
            </a:r>
            <a:r>
              <a:rPr lang="lt-LT" altLang="lt-LT" sz="2400" b="0">
                <a:sym typeface="Symbol" pitchFamily="18" charset="2"/>
              </a:rPr>
              <a:t>Y</a:t>
            </a:r>
            <a:r>
              <a:rPr lang="en-US" altLang="lt-LT" sz="2400" b="0" baseline="-25000"/>
              <a:t>t+1</a:t>
            </a:r>
            <a:r>
              <a:rPr lang="en-US" altLang="lt-LT" sz="2400" b="0">
                <a:sym typeface="Symbol" pitchFamily="18" charset="2"/>
              </a:rPr>
              <a:t></a:t>
            </a:r>
            <a:r>
              <a:rPr lang="lt-LT" altLang="lt-LT" sz="2400" b="0">
                <a:sym typeface="Symbol" pitchFamily="18" charset="2"/>
              </a:rPr>
              <a:t>Y</a:t>
            </a:r>
            <a:r>
              <a:rPr lang="en-US" altLang="lt-LT" sz="2400" b="0" baseline="-25000"/>
              <a:t>t+1</a:t>
            </a:r>
            <a:r>
              <a:rPr lang="en-US" altLang="lt-LT" sz="2400" b="0"/>
              <a:t>- y</a:t>
            </a:r>
            <a:r>
              <a:rPr lang="en-US" altLang="lt-LT" sz="2400" b="0" baseline="-25000"/>
              <a:t>t</a:t>
            </a:r>
            <a:r>
              <a:rPr lang="en-US" altLang="lt-LT" sz="2400" b="0"/>
              <a:t> </a:t>
            </a:r>
            <a:r>
              <a:rPr lang="en-US" altLang="lt-LT" sz="2400" b="0">
                <a:sym typeface="Symbol" pitchFamily="18" charset="2"/>
              </a:rPr>
              <a:t></a:t>
            </a:r>
            <a:r>
              <a:rPr lang="en-US" altLang="lt-LT" sz="2400" b="0"/>
              <a:t>  </a:t>
            </a:r>
            <a:r>
              <a:rPr lang="lt-LT" altLang="lt-LT" sz="2400" b="0"/>
              <a:t>Y</a:t>
            </a:r>
            <a:r>
              <a:rPr lang="en-US" altLang="lt-LT" sz="2400" b="0" baseline="-25000"/>
              <a:t>t+1</a:t>
            </a:r>
            <a:r>
              <a:rPr lang="en-US" altLang="lt-LT" sz="2400" b="0">
                <a:sym typeface="Symbol" pitchFamily="18" charset="2"/>
              </a:rPr>
              <a:t></a:t>
            </a:r>
            <a:r>
              <a:rPr lang="lt-LT" altLang="lt-LT" sz="2400" b="0">
                <a:sym typeface="Symbol" pitchFamily="18" charset="2"/>
              </a:rPr>
              <a:t>Y</a:t>
            </a:r>
            <a:r>
              <a:rPr lang="en-US" altLang="lt-LT" sz="2400" b="0" baseline="-25000"/>
              <a:t>t</a:t>
            </a:r>
            <a:r>
              <a:rPr lang="en-US" altLang="lt-LT" sz="2400" b="0"/>
              <a:t>+</a:t>
            </a:r>
            <a:r>
              <a:rPr lang="en-US" altLang="lt-LT" sz="2400" b="0">
                <a:sym typeface="Symbol" pitchFamily="18" charset="2"/>
              </a:rPr>
              <a:t></a:t>
            </a:r>
            <a:r>
              <a:rPr lang="lt-LT" altLang="lt-LT" sz="2400" b="0">
                <a:sym typeface="Symbol" pitchFamily="18" charset="2"/>
              </a:rPr>
              <a:t>Y</a:t>
            </a:r>
            <a:r>
              <a:rPr lang="en-US" altLang="lt-LT" sz="2400" b="0" baseline="-25000"/>
              <a:t>t+1</a:t>
            </a:r>
            <a:r>
              <a:rPr lang="en-US" altLang="lt-LT" sz="2400" b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smtClean="0"/>
              <a:t>Prognozių tikslumo rodikliai</a:t>
            </a:r>
            <a:br>
              <a:rPr lang="lt-LT" altLang="lt-LT" sz="4000" smtClean="0"/>
            </a:br>
            <a:r>
              <a:rPr lang="lt-LT" altLang="lt-LT" sz="2000" b="1" smtClean="0"/>
              <a:t>ABSOLIUTŪS TIKSLUMO RODIKLIAI</a:t>
            </a:r>
            <a:r>
              <a:rPr lang="lt-LT" altLang="lt-LT" sz="4000" smtClean="0"/>
              <a:t> 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8963" cy="4114800"/>
          </a:xfrm>
        </p:spPr>
        <p:txBody>
          <a:bodyPr/>
          <a:lstStyle/>
          <a:p>
            <a:pPr algn="just" eaLnBrk="1" hangingPunct="1"/>
            <a:r>
              <a:rPr lang="en-US" altLang="lt-LT" sz="2800" dirty="0" smtClean="0"/>
              <a:t>ME - </a:t>
            </a:r>
            <a:r>
              <a:rPr lang="en-US" altLang="lt-LT" sz="2800" dirty="0" err="1" smtClean="0"/>
              <a:t>vidutinė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paklaida</a:t>
            </a:r>
            <a:r>
              <a:rPr lang="en-US" altLang="lt-LT" sz="2800" dirty="0" smtClean="0"/>
              <a:t>:</a:t>
            </a:r>
            <a:r>
              <a:rPr lang="lt-LT" altLang="lt-LT" sz="2800" dirty="0" smtClean="0"/>
              <a:t>   [</a:t>
            </a:r>
            <a:r>
              <a:rPr lang="en-US" altLang="lt-LT" sz="2800" dirty="0" smtClean="0"/>
              <a:t>ME </a:t>
            </a:r>
            <a:r>
              <a:rPr lang="en-US" altLang="lt-LT" sz="2800" dirty="0" smtClean="0">
                <a:sym typeface="Symbol" pitchFamily="18" charset="2"/>
              </a:rPr>
              <a:t></a:t>
            </a:r>
            <a:r>
              <a:rPr lang="en-US" altLang="lt-LT" sz="2800" dirty="0" smtClean="0"/>
              <a:t> 1/n </a:t>
            </a:r>
            <a:r>
              <a:rPr lang="en-US" altLang="lt-LT" sz="2800" dirty="0" smtClean="0">
                <a:sym typeface="Symbol" pitchFamily="18" charset="2"/>
              </a:rPr>
              <a:t></a:t>
            </a:r>
            <a:r>
              <a:rPr lang="en-US" altLang="lt-LT" sz="2800" dirty="0" smtClean="0"/>
              <a:t> (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t</a:t>
            </a:r>
            <a:r>
              <a:rPr lang="en-US" altLang="lt-LT" sz="2800" dirty="0" smtClean="0"/>
              <a:t> - 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Pt</a:t>
            </a:r>
            <a:r>
              <a:rPr lang="en-US" altLang="lt-LT" sz="2800" dirty="0" smtClean="0"/>
              <a:t>)</a:t>
            </a:r>
            <a:r>
              <a:rPr lang="lt-LT" altLang="lt-LT" sz="2800" dirty="0" smtClean="0"/>
              <a:t>]</a:t>
            </a:r>
            <a:endParaRPr lang="en-US" altLang="lt-LT" sz="2800" dirty="0" smtClean="0"/>
          </a:p>
          <a:p>
            <a:pPr lvl="1" algn="just" eaLnBrk="1" hangingPunct="1"/>
            <a:r>
              <a:rPr lang="lt-LT" altLang="lt-LT" sz="2400" dirty="0" smtClean="0"/>
              <a:t>Adekvačiai sudaryto modelio ME lygi ar labai artima nuliui. </a:t>
            </a:r>
            <a:endParaRPr lang="en-US" altLang="lt-LT" sz="2400" dirty="0" smtClean="0"/>
          </a:p>
          <a:p>
            <a:pPr algn="just" eaLnBrk="1" hangingPunct="1"/>
            <a:r>
              <a:rPr lang="en-US" altLang="lt-LT" sz="2800" dirty="0" smtClean="0"/>
              <a:t>MAE – </a:t>
            </a:r>
            <a:r>
              <a:rPr lang="en-US" altLang="lt-LT" sz="2800" dirty="0" err="1" smtClean="0"/>
              <a:t>vidutinė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absoliutinė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paklaida</a:t>
            </a:r>
            <a:r>
              <a:rPr lang="en-US" altLang="lt-LT" sz="2800" dirty="0" smtClean="0"/>
              <a:t>:</a:t>
            </a:r>
            <a:endParaRPr lang="lt-LT" altLang="lt-LT" sz="2800" dirty="0" smtClean="0"/>
          </a:p>
          <a:p>
            <a:pPr algn="just" eaLnBrk="1" hangingPunct="1">
              <a:buFontTx/>
              <a:buNone/>
            </a:pPr>
            <a:r>
              <a:rPr lang="lt-LT" altLang="lt-LT" sz="2800" dirty="0" smtClean="0"/>
              <a:t>	</a:t>
            </a:r>
            <a:r>
              <a:rPr lang="en-US" altLang="lt-LT" sz="2800" dirty="0" smtClean="0"/>
              <a:t>MAE </a:t>
            </a:r>
            <a:r>
              <a:rPr lang="en-US" altLang="lt-LT" sz="2800" dirty="0" smtClean="0">
                <a:sym typeface="Symbol" pitchFamily="18" charset="2"/>
              </a:rPr>
              <a:t></a:t>
            </a:r>
            <a:r>
              <a:rPr lang="en-US" altLang="lt-LT" sz="2800" dirty="0" smtClean="0"/>
              <a:t> 1/n </a:t>
            </a:r>
            <a:r>
              <a:rPr lang="en-US" altLang="lt-LT" sz="2800" dirty="0" smtClean="0">
                <a:sym typeface="Symbol" pitchFamily="18" charset="2"/>
              </a:rPr>
              <a:t></a:t>
            </a:r>
            <a:r>
              <a:rPr lang="en-US" altLang="lt-LT" sz="2800" dirty="0" smtClean="0"/>
              <a:t> |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t</a:t>
            </a:r>
            <a:r>
              <a:rPr lang="en-US" altLang="lt-LT" sz="2800" dirty="0" smtClean="0"/>
              <a:t> - </a:t>
            </a:r>
            <a:r>
              <a:rPr lang="lt-LT" altLang="lt-LT" sz="2800" dirty="0" smtClean="0"/>
              <a:t>Y</a:t>
            </a:r>
            <a:r>
              <a:rPr lang="en-US" altLang="lt-LT" sz="2800" baseline="-25000" dirty="0" smtClean="0"/>
              <a:t>Pt</a:t>
            </a:r>
            <a:r>
              <a:rPr lang="en-US" altLang="lt-LT" sz="2800" dirty="0" smtClean="0"/>
              <a:t>|</a:t>
            </a:r>
          </a:p>
          <a:p>
            <a:pPr lvl="1" algn="just" eaLnBrk="1" hangingPunct="1"/>
            <a:r>
              <a:rPr lang="lt-LT" altLang="lt-LT" sz="2400" dirty="0" smtClean="0"/>
              <a:t> Kai lyginamas faktinės ir teorinės reikšmės atitikimas šis rodiklis vadinamas vidutiniu absoliutiniu nuokrypiu </a:t>
            </a:r>
            <a:r>
              <a:rPr lang="en-US" altLang="lt-LT" sz="2400" dirty="0" smtClean="0"/>
              <a:t>	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Prognozių tikslumo rodikliai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42188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SSE – </a:t>
            </a:r>
            <a:r>
              <a:rPr lang="en-US" altLang="lt-LT" sz="2400" dirty="0" err="1" smtClean="0"/>
              <a:t>prognozės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likučių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kvadratų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suma</a:t>
            </a:r>
            <a:r>
              <a:rPr lang="en-US" altLang="lt-LT" sz="2400" dirty="0" smtClean="0"/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SSE </a:t>
            </a:r>
            <a:r>
              <a:rPr lang="en-US" altLang="lt-LT" sz="2400" dirty="0" smtClean="0">
                <a:sym typeface="Symbol" pitchFamily="18" charset="2"/>
              </a:rPr>
              <a:t></a:t>
            </a:r>
            <a:r>
              <a:rPr lang="en-US" altLang="lt-LT" sz="2400" dirty="0" smtClean="0"/>
              <a:t> </a:t>
            </a:r>
            <a:r>
              <a:rPr lang="en-US" altLang="lt-LT" sz="2400" dirty="0" smtClean="0">
                <a:sym typeface="Symbol" pitchFamily="18" charset="2"/>
              </a:rPr>
              <a:t></a:t>
            </a:r>
            <a:r>
              <a:rPr lang="en-US" altLang="lt-LT" sz="2400" dirty="0" smtClean="0"/>
              <a:t> (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 -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Pt</a:t>
            </a:r>
            <a:r>
              <a:rPr lang="en-US" altLang="lt-LT" sz="2400" dirty="0" smtClean="0"/>
              <a:t>)</a:t>
            </a:r>
            <a:r>
              <a:rPr lang="en-US" altLang="lt-LT" sz="2400" baseline="30000" dirty="0" smtClean="0"/>
              <a:t>2</a:t>
            </a:r>
            <a:r>
              <a:rPr lang="en-US" altLang="lt-LT" sz="24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altLang="lt-LT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</a:t>
            </a:r>
            <a:r>
              <a:rPr lang="en-US" altLang="lt-LT" sz="2400" dirty="0" err="1" smtClean="0"/>
              <a:t>MSE</a:t>
            </a:r>
            <a:r>
              <a:rPr lang="en-US" altLang="lt-LT" sz="2400" dirty="0" smtClean="0"/>
              <a:t> – </a:t>
            </a:r>
            <a:r>
              <a:rPr lang="en-US" altLang="lt-LT" sz="2400" dirty="0" err="1" smtClean="0"/>
              <a:t>vidutinė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kvadratinė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paklaida</a:t>
            </a:r>
            <a:r>
              <a:rPr lang="en-US" altLang="lt-LT" sz="2400" dirty="0" smtClean="0"/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</a:t>
            </a:r>
            <a:r>
              <a:rPr lang="en-US" altLang="lt-LT" sz="2400" dirty="0" err="1" smtClean="0"/>
              <a:t>MSE</a:t>
            </a:r>
            <a:r>
              <a:rPr lang="en-US" altLang="lt-LT" sz="2400" dirty="0" smtClean="0"/>
              <a:t> </a:t>
            </a:r>
            <a:r>
              <a:rPr lang="en-US" altLang="lt-LT" sz="2400" dirty="0" smtClean="0">
                <a:sym typeface="Symbol" pitchFamily="18" charset="2"/>
              </a:rPr>
              <a:t></a:t>
            </a:r>
            <a:r>
              <a:rPr lang="en-US" altLang="lt-LT" sz="2400" dirty="0" smtClean="0"/>
              <a:t> 1/(n-k ) </a:t>
            </a:r>
            <a:r>
              <a:rPr lang="en-US" altLang="lt-LT" sz="2400" dirty="0" smtClean="0">
                <a:sym typeface="Symbol" pitchFamily="18" charset="2"/>
              </a:rPr>
              <a:t></a:t>
            </a:r>
            <a:r>
              <a:rPr lang="en-US" altLang="lt-LT" sz="2400" dirty="0" smtClean="0"/>
              <a:t> (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t</a:t>
            </a:r>
            <a:r>
              <a:rPr lang="en-US" altLang="lt-LT" sz="2400" dirty="0" smtClean="0"/>
              <a:t> - </a:t>
            </a:r>
            <a:r>
              <a:rPr lang="lt-LT" altLang="lt-LT" sz="2400" dirty="0" smtClean="0"/>
              <a:t>Y</a:t>
            </a:r>
            <a:r>
              <a:rPr lang="en-US" altLang="lt-LT" sz="2400" baseline="-25000" dirty="0" smtClean="0"/>
              <a:t>Pt</a:t>
            </a:r>
            <a:r>
              <a:rPr lang="en-US" altLang="lt-LT" sz="2400" dirty="0" smtClean="0"/>
              <a:t>)</a:t>
            </a:r>
            <a:r>
              <a:rPr lang="en-US" altLang="lt-LT" sz="2400" baseline="30000" dirty="0" smtClean="0"/>
              <a:t>2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kur</a:t>
            </a:r>
            <a:r>
              <a:rPr lang="en-US" altLang="lt-LT" sz="2400" dirty="0" smtClean="0"/>
              <a:t> n- </a:t>
            </a:r>
            <a:r>
              <a:rPr lang="en-US" altLang="lt-LT" sz="2400" dirty="0" err="1" smtClean="0"/>
              <a:t>stebėjimų</a:t>
            </a:r>
            <a:r>
              <a:rPr lang="en-US" altLang="lt-LT" sz="2400" dirty="0" smtClean="0"/>
              <a:t>, k – </a:t>
            </a:r>
            <a:r>
              <a:rPr lang="en-US" altLang="lt-LT" sz="2400" dirty="0" err="1" smtClean="0"/>
              <a:t>modelio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parametrų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skaičius</a:t>
            </a:r>
            <a:r>
              <a:rPr lang="en-US" altLang="lt-LT" sz="24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</a:t>
            </a:r>
            <a:r>
              <a:rPr lang="en-US" altLang="lt-LT" sz="2400" dirty="0" err="1" smtClean="0"/>
              <a:t>RMSE</a:t>
            </a:r>
            <a:r>
              <a:rPr lang="en-US" altLang="lt-LT" sz="2400" dirty="0" smtClean="0"/>
              <a:t> – </a:t>
            </a:r>
            <a:r>
              <a:rPr lang="en-US" altLang="lt-LT" sz="2400" dirty="0" err="1" smtClean="0"/>
              <a:t>šaknis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iš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vidutinės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kvadratinės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paklaidos</a:t>
            </a:r>
            <a:r>
              <a:rPr lang="en-US" altLang="lt-LT" sz="2400" dirty="0" smtClean="0"/>
              <a:t>:</a:t>
            </a:r>
          </a:p>
          <a:p>
            <a:pPr lvl="1" algn="just" eaLnBrk="1" hangingPunct="1">
              <a:lnSpc>
                <a:spcPct val="80000"/>
              </a:lnSpc>
            </a:pPr>
            <a:endParaRPr lang="lt-LT" altLang="lt-LT" sz="2000" dirty="0" smtClean="0"/>
          </a:p>
          <a:p>
            <a:pPr lvl="1" algn="just" eaLnBrk="1" hangingPunct="1">
              <a:lnSpc>
                <a:spcPct val="80000"/>
              </a:lnSpc>
            </a:pPr>
            <a:endParaRPr lang="en-US" altLang="lt-LT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AIC – </a:t>
            </a:r>
            <a:r>
              <a:rPr lang="en-US" altLang="lt-LT" sz="2400" dirty="0" err="1" smtClean="0"/>
              <a:t>Akaike’s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informacijos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kriterijus</a:t>
            </a:r>
            <a:r>
              <a:rPr lang="en-US" altLang="lt-LT" sz="2400" dirty="0" smtClean="0"/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lt-LT" sz="2400" dirty="0" smtClean="0"/>
              <a:t>	BIC (SBC) – Schwarz </a:t>
            </a:r>
            <a:r>
              <a:rPr lang="en-US" altLang="lt-LT" sz="2400" dirty="0" err="1" smtClean="0"/>
              <a:t>kriterijus</a:t>
            </a:r>
            <a:r>
              <a:rPr lang="en-US" altLang="lt-LT" sz="2400" dirty="0" smtClean="0"/>
              <a:t>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lt-LT" altLang="lt-LT" sz="2400" dirty="0" smtClean="0"/>
          </a:p>
        </p:txBody>
      </p:sp>
      <p:graphicFrame>
        <p:nvGraphicFramePr>
          <p:cNvPr id="7475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2021778"/>
              </p:ext>
            </p:extLst>
          </p:nvPr>
        </p:nvGraphicFramePr>
        <p:xfrm>
          <a:off x="2667000" y="4425950"/>
          <a:ext cx="24415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Equation" r:id="rId4" imgW="1803240" imgH="444240" progId="Equation.3">
                  <p:embed/>
                </p:oleObj>
              </mc:Choice>
              <mc:Fallback>
                <p:oleObj name="Equation" r:id="rId4" imgW="18032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25950"/>
                        <a:ext cx="24415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60350"/>
            <a:ext cx="7772400" cy="1143000"/>
          </a:xfrm>
        </p:spPr>
        <p:txBody>
          <a:bodyPr/>
          <a:lstStyle/>
          <a:p>
            <a:pPr eaLnBrk="1" hangingPunct="1"/>
            <a:r>
              <a:rPr lang="lt-LT" altLang="lt-LT" sz="4000" smtClean="0"/>
              <a:t>Prognozių tikslumo rodikliai</a:t>
            </a:r>
            <a:br>
              <a:rPr lang="lt-LT" altLang="lt-LT" sz="4000" smtClean="0"/>
            </a:br>
            <a:r>
              <a:rPr lang="lt-LT" altLang="lt-LT" sz="2800" smtClean="0"/>
              <a:t>Santykiniai rodikliai</a:t>
            </a:r>
            <a:r>
              <a:rPr lang="lt-LT" altLang="lt-LT" sz="4000" smtClean="0"/>
              <a:t> </a:t>
            </a:r>
          </a:p>
        </p:txBody>
      </p:sp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755650" y="2189163"/>
            <a:ext cx="79200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lt-LT" sz="2400" b="0" dirty="0" err="1">
                <a:cs typeface="Times New Roman" pitchFamily="18" charset="0"/>
              </a:rPr>
              <a:t>MAPE</a:t>
            </a:r>
            <a:r>
              <a:rPr lang="en-US" altLang="lt-LT" sz="2400" b="0" dirty="0">
                <a:cs typeface="Times New Roman" pitchFamily="18" charset="0"/>
              </a:rPr>
              <a:t> – </a:t>
            </a:r>
            <a:r>
              <a:rPr lang="en-US" altLang="lt-LT" sz="2400" b="0" dirty="0" err="1">
                <a:cs typeface="Times New Roman" pitchFamily="18" charset="0"/>
              </a:rPr>
              <a:t>vidutinė</a:t>
            </a:r>
            <a:r>
              <a:rPr lang="en-US" altLang="lt-LT" sz="2400" b="0" dirty="0">
                <a:cs typeface="Times New Roman" pitchFamily="18" charset="0"/>
              </a:rPr>
              <a:t> </a:t>
            </a:r>
            <a:r>
              <a:rPr lang="en-US" altLang="lt-LT" sz="2400" b="0" dirty="0" err="1">
                <a:cs typeface="Times New Roman" pitchFamily="18" charset="0"/>
              </a:rPr>
              <a:t>absoliutinė</a:t>
            </a:r>
            <a:r>
              <a:rPr lang="en-US" altLang="lt-LT" sz="2400" b="0" dirty="0">
                <a:cs typeface="Times New Roman" pitchFamily="18" charset="0"/>
              </a:rPr>
              <a:t> </a:t>
            </a:r>
            <a:r>
              <a:rPr lang="en-US" altLang="lt-LT" sz="2400" b="0" dirty="0" err="1">
                <a:cs typeface="Times New Roman" pitchFamily="18" charset="0"/>
              </a:rPr>
              <a:t>procentinė</a:t>
            </a:r>
            <a:r>
              <a:rPr lang="en-US" altLang="lt-LT" sz="2400" b="0" dirty="0">
                <a:cs typeface="Times New Roman" pitchFamily="18" charset="0"/>
              </a:rPr>
              <a:t> </a:t>
            </a:r>
            <a:r>
              <a:rPr lang="en-US" altLang="lt-LT" sz="2400" b="0" dirty="0" err="1">
                <a:cs typeface="Times New Roman" pitchFamily="18" charset="0"/>
              </a:rPr>
              <a:t>paklaida</a:t>
            </a:r>
            <a:r>
              <a:rPr lang="en-US" altLang="lt-LT" sz="2400" b="0" dirty="0">
                <a:cs typeface="Times New Roman" pitchFamily="18" charset="0"/>
              </a:rPr>
              <a:t>:</a:t>
            </a:r>
            <a:endParaRPr lang="en-US" altLang="lt-LT" sz="2400" b="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lt-LT" sz="2400" b="0" dirty="0" err="1">
                <a:cs typeface="Times New Roman" pitchFamily="18" charset="0"/>
              </a:rPr>
              <a:t>MAPE</a:t>
            </a:r>
            <a:r>
              <a:rPr lang="en-US" altLang="lt-LT" sz="2400" b="0" dirty="0">
                <a:cs typeface="Times New Roman" pitchFamily="18" charset="0"/>
              </a:rPr>
              <a:t> 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</a:t>
            </a:r>
            <a:r>
              <a:rPr lang="en-US" altLang="lt-LT" sz="2400" b="0" dirty="0">
                <a:cs typeface="Times New Roman" pitchFamily="18" charset="0"/>
              </a:rPr>
              <a:t> 100/n 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altLang="lt-LT" sz="2400" b="0" dirty="0" smtClean="0">
                <a:cs typeface="Times New Roman" pitchFamily="18" charset="0"/>
              </a:rPr>
              <a:t>|(</a:t>
            </a:r>
            <a:r>
              <a:rPr lang="lt-LT" altLang="lt-LT" sz="2400" b="0" dirty="0" smtClean="0">
                <a:cs typeface="Times New Roman" pitchFamily="18" charset="0"/>
              </a:rPr>
              <a:t>Y</a:t>
            </a:r>
            <a:r>
              <a:rPr lang="en-US" altLang="lt-LT" sz="2400" b="0" baseline="-30000" dirty="0" smtClean="0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lt-LT" sz="2400" b="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- </a:t>
            </a:r>
            <a:r>
              <a:rPr lang="lt-LT" altLang="lt-LT" sz="2400" b="0" dirty="0" smtClean="0">
                <a:cs typeface="Times New Roman" pitchFamily="18" charset="0"/>
                <a:sym typeface="Symbol" pitchFamily="18" charset="2"/>
              </a:rPr>
              <a:t>Y</a:t>
            </a:r>
            <a:r>
              <a:rPr lang="en-US" altLang="lt-LT" sz="2400" b="0" baseline="-30000" dirty="0" smtClean="0">
                <a:cs typeface="Times New Roman" pitchFamily="18" charset="0"/>
                <a:sym typeface="Symbol" pitchFamily="18" charset="2"/>
              </a:rPr>
              <a:t>Pt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)/ </a:t>
            </a:r>
            <a:r>
              <a:rPr lang="lt-LT" altLang="lt-LT" sz="2400" b="0" dirty="0" smtClean="0">
                <a:cs typeface="Times New Roman" pitchFamily="18" charset="0"/>
                <a:sym typeface="Symbol" pitchFamily="18" charset="2"/>
              </a:rPr>
              <a:t>Y</a:t>
            </a:r>
            <a:r>
              <a:rPr lang="en-US" altLang="lt-LT" sz="2400" b="0" baseline="-30000" dirty="0" smtClean="0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|.</a:t>
            </a:r>
            <a:endParaRPr lang="en-US" altLang="lt-LT" sz="2400" b="0" dirty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MPE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 – </a:t>
            </a: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vidutinė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procentinė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paklaida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:</a:t>
            </a:r>
            <a:endParaRPr lang="en-US" altLang="lt-LT" sz="2400" b="0" dirty="0">
              <a:sym typeface="Symbol" pitchFamily="18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MPE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 </a:t>
            </a:r>
            <a:r>
              <a:rPr lang="en-US" altLang="lt-LT" sz="2400" b="0" dirty="0">
                <a:cs typeface="Times New Roman" pitchFamily="18" charset="0"/>
              </a:rPr>
              <a:t> 100/n 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altLang="lt-LT" sz="2400" b="0" dirty="0" smtClean="0">
                <a:cs typeface="Times New Roman" pitchFamily="18" charset="0"/>
              </a:rPr>
              <a:t>[(</a:t>
            </a:r>
            <a:r>
              <a:rPr lang="lt-LT" altLang="lt-LT" sz="2400" b="0" dirty="0" smtClean="0">
                <a:cs typeface="Times New Roman" pitchFamily="18" charset="0"/>
              </a:rPr>
              <a:t>Y</a:t>
            </a:r>
            <a:r>
              <a:rPr lang="en-US" altLang="lt-LT" sz="2400" b="0" baseline="-30000" dirty="0" smtClean="0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lt-LT" sz="2400" b="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- </a:t>
            </a:r>
            <a:r>
              <a:rPr lang="lt-LT" altLang="lt-LT" sz="2400" b="0" dirty="0" err="1">
                <a:cs typeface="Times New Roman" pitchFamily="18" charset="0"/>
                <a:sym typeface="Symbol" pitchFamily="18" charset="2"/>
              </a:rPr>
              <a:t>Y</a:t>
            </a:r>
            <a:r>
              <a:rPr lang="en-US" altLang="lt-LT" sz="2400" b="0" baseline="-30000" dirty="0" smtClean="0">
                <a:cs typeface="Times New Roman" pitchFamily="18" charset="0"/>
                <a:sym typeface="Symbol" pitchFamily="18" charset="2"/>
              </a:rPr>
              <a:t>Pt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)/ </a:t>
            </a:r>
            <a:r>
              <a:rPr lang="lt-LT" altLang="lt-LT" sz="2400" b="0" dirty="0" err="1">
                <a:cs typeface="Times New Roman" pitchFamily="18" charset="0"/>
                <a:sym typeface="Symbol" pitchFamily="18" charset="2"/>
              </a:rPr>
              <a:t>Y</a:t>
            </a:r>
            <a:r>
              <a:rPr lang="en-US" altLang="lt-LT" sz="2400" b="0" baseline="-30000" dirty="0" smtClean="0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].</a:t>
            </a:r>
            <a:endParaRPr lang="en-US" altLang="lt-LT" sz="2400" b="0" dirty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lt-LT" altLang="lt-LT" sz="1600" b="0" dirty="0" err="1">
                <a:sym typeface="Symbol" pitchFamily="18" charset="2"/>
              </a:rPr>
              <a:t>MAPE</a:t>
            </a:r>
            <a:r>
              <a:rPr lang="lt-LT" altLang="lt-LT" sz="1600" b="0" dirty="0">
                <a:sym typeface="Symbol" pitchFamily="18" charset="2"/>
              </a:rPr>
              <a:t> ir </a:t>
            </a:r>
            <a:r>
              <a:rPr lang="lt-LT" altLang="lt-LT" sz="1600" b="0" dirty="0" err="1">
                <a:sym typeface="Symbol" pitchFamily="18" charset="2"/>
              </a:rPr>
              <a:t>MPE</a:t>
            </a:r>
            <a:r>
              <a:rPr lang="lt-LT" altLang="lt-LT" sz="1600" b="0" dirty="0">
                <a:sym typeface="Symbol" pitchFamily="18" charset="2"/>
              </a:rPr>
              <a:t>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yra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mažai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prasmingi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, kai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faktinė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lt-LT" altLang="lt-LT" sz="1600" b="0" dirty="0">
                <a:sym typeface="Symbol" pitchFamily="18" charset="2"/>
              </a:rPr>
              <a:t>	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reikšmė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yra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artima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1600" b="0" dirty="0" err="1">
                <a:cs typeface="Times New Roman" pitchFamily="18" charset="0"/>
                <a:sym typeface="Symbol" pitchFamily="18" charset="2"/>
              </a:rPr>
              <a:t>nuliui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 (y</a:t>
            </a:r>
            <a:r>
              <a:rPr lang="en-US" altLang="lt-LT" sz="1600" b="0" baseline="-30000" dirty="0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lt-LT" sz="1600" b="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lt-LT" sz="1600" b="0" dirty="0">
                <a:cs typeface="Times New Roman" pitchFamily="18" charset="0"/>
              </a:rPr>
              <a:t>0), </a:t>
            </a:r>
            <a:r>
              <a:rPr lang="en-US" altLang="lt-LT" sz="1600" b="0" dirty="0" err="1">
                <a:cs typeface="Times New Roman" pitchFamily="18" charset="0"/>
              </a:rPr>
              <a:t>nes</a:t>
            </a:r>
            <a:r>
              <a:rPr lang="en-US" altLang="lt-LT" sz="1600" b="0" dirty="0">
                <a:cs typeface="Times New Roman" pitchFamily="18" charset="0"/>
              </a:rPr>
              <a:t> </a:t>
            </a:r>
            <a:r>
              <a:rPr lang="lt-LT" altLang="lt-LT" sz="1600" b="0" dirty="0"/>
              <a:t>   </a:t>
            </a:r>
            <a:r>
              <a:rPr lang="en-US" altLang="lt-LT" sz="1600" b="0" dirty="0" err="1">
                <a:cs typeface="Times New Roman" pitchFamily="18" charset="0"/>
              </a:rPr>
              <a:t>rodiklių</a:t>
            </a:r>
            <a:r>
              <a:rPr lang="en-US" altLang="lt-LT" sz="1600" b="0" dirty="0">
                <a:cs typeface="Times New Roman" pitchFamily="18" charset="0"/>
              </a:rPr>
              <a:t> </a:t>
            </a:r>
            <a:r>
              <a:rPr lang="en-US" altLang="lt-LT" sz="1600" b="0" dirty="0" err="1">
                <a:cs typeface="Times New Roman" pitchFamily="18" charset="0"/>
              </a:rPr>
              <a:t>reikšmė</a:t>
            </a:r>
            <a:r>
              <a:rPr lang="en-US" altLang="lt-LT" sz="1600" b="0" dirty="0">
                <a:cs typeface="Times New Roman" pitchFamily="18" charset="0"/>
              </a:rPr>
              <a:t> </a:t>
            </a:r>
            <a:r>
              <a:rPr lang="en-US" altLang="lt-LT" sz="1600" b="0" dirty="0" err="1">
                <a:cs typeface="Times New Roman" pitchFamily="18" charset="0"/>
              </a:rPr>
              <a:t>tada</a:t>
            </a:r>
            <a:r>
              <a:rPr lang="en-US" altLang="lt-LT" sz="1600" b="0" dirty="0">
                <a:cs typeface="Times New Roman" pitchFamily="18" charset="0"/>
              </a:rPr>
              <a:t> </a:t>
            </a:r>
            <a:r>
              <a:rPr lang="en-US" altLang="lt-LT" sz="1600" b="0" dirty="0" err="1">
                <a:cs typeface="Times New Roman" pitchFamily="18" charset="0"/>
              </a:rPr>
              <a:t>artėja</a:t>
            </a:r>
            <a:r>
              <a:rPr lang="en-US" altLang="lt-LT" sz="1600" b="0" dirty="0">
                <a:cs typeface="Times New Roman" pitchFamily="18" charset="0"/>
              </a:rPr>
              <a:t> </a:t>
            </a:r>
            <a:r>
              <a:rPr lang="en-US" altLang="lt-LT" sz="1600" b="0" dirty="0" err="1">
                <a:cs typeface="Times New Roman" pitchFamily="18" charset="0"/>
              </a:rPr>
              <a:t>prie</a:t>
            </a:r>
            <a:r>
              <a:rPr lang="en-US" altLang="lt-LT" sz="1600" b="0" dirty="0">
                <a:cs typeface="Times New Roman" pitchFamily="18" charset="0"/>
              </a:rPr>
              <a:t> </a:t>
            </a:r>
            <a:r>
              <a:rPr lang="en-US" altLang="lt-LT" sz="1600" b="0" dirty="0" err="1">
                <a:cs typeface="Times New Roman" pitchFamily="18" charset="0"/>
              </a:rPr>
              <a:t>begalybės</a:t>
            </a:r>
            <a:r>
              <a:rPr lang="en-US" altLang="lt-LT" sz="2400" b="0" dirty="0">
                <a:cs typeface="Times New Roman" pitchFamily="18" charset="0"/>
              </a:rPr>
              <a:t>.</a:t>
            </a:r>
            <a:endParaRPr lang="en-US" altLang="lt-LT" sz="2400" b="0" dirty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	R</a:t>
            </a:r>
            <a:r>
              <a:rPr lang="en-US" altLang="lt-LT" sz="2400" b="0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 – </a:t>
            </a: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determinacijos</a:t>
            </a:r>
            <a:r>
              <a:rPr lang="en-US" altLang="lt-LT" sz="2400" b="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lt-LT" sz="2400" b="0" dirty="0" err="1">
                <a:cs typeface="Times New Roman" pitchFamily="18" charset="0"/>
                <a:sym typeface="Symbol" pitchFamily="18" charset="2"/>
              </a:rPr>
              <a:t>koeficientas</a:t>
            </a:r>
            <a:endParaRPr lang="lt-LT" altLang="lt-LT" sz="2400" b="0" dirty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lt-LT" sz="2000" dirty="0"/>
              <a:t>Adj.</a:t>
            </a:r>
            <a:r>
              <a:rPr lang="lt-LT" altLang="lt-LT" sz="2000" dirty="0"/>
              <a:t> </a:t>
            </a:r>
            <a:r>
              <a:rPr lang="en-US" altLang="lt-LT" sz="2000" dirty="0"/>
              <a:t>R</a:t>
            </a:r>
            <a:r>
              <a:rPr lang="en-US" altLang="lt-LT" sz="2000" b="0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lt-LT" sz="2000" dirty="0"/>
              <a:t> – </a:t>
            </a:r>
            <a:r>
              <a:rPr lang="en-US" altLang="lt-LT" sz="2000" dirty="0" err="1"/>
              <a:t>koreguotas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determinacijos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koeficientas</a:t>
            </a:r>
            <a:endParaRPr lang="en-US" altLang="lt-LT" sz="44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lt-LT" sz="2400" b="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755650" y="5567363"/>
            <a:ext cx="8089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t-LT" sz="1200" b="0" dirty="0">
                <a:cs typeface="Times New Roman" pitchFamily="18" charset="0"/>
              </a:rPr>
              <a:t/>
            </a:r>
            <a:br>
              <a:rPr lang="en-US" altLang="lt-LT" sz="1200" b="0" dirty="0">
                <a:cs typeface="Times New Roman" pitchFamily="18" charset="0"/>
              </a:rPr>
            </a:br>
            <a:r>
              <a:rPr lang="en-US" altLang="lt-LT" sz="2000" b="0" dirty="0">
                <a:cs typeface="Times New Roman" pitchFamily="18" charset="0"/>
              </a:rPr>
              <a:t>	</a:t>
            </a:r>
            <a:endParaRPr lang="en-US" altLang="lt-LT" sz="2000" b="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mtClean="0"/>
              <a:t>DU_privsa  ARIMA modelio adekvatumo analizė </a:t>
            </a:r>
          </a:p>
        </p:txBody>
      </p:sp>
      <p:sp>
        <p:nvSpPr>
          <p:cNvPr id="76803" name="Poraštės vietos rezervavimo ženklas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graphicFrame>
        <p:nvGraphicFramePr>
          <p:cNvPr id="4" name="Turinio vietos rezervavimo ženklas 8"/>
          <p:cNvGraphicFramePr>
            <a:graphicFrameLocks/>
          </p:cNvGraphicFramePr>
          <p:nvPr/>
        </p:nvGraphicFramePr>
        <p:xfrm>
          <a:off x="1187450" y="1844675"/>
          <a:ext cx="7272338" cy="4859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947"/>
                <a:gridCol w="948565"/>
                <a:gridCol w="948565"/>
                <a:gridCol w="777015"/>
                <a:gridCol w="1120116"/>
                <a:gridCol w="889085"/>
                <a:gridCol w="1008045"/>
              </a:tblGrid>
              <a:tr h="823048">
                <a:tc>
                  <a:txBody>
                    <a:bodyPr/>
                    <a:lstStyle/>
                    <a:p>
                      <a:endParaRPr lang="lt-LT" sz="12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dirty="0" err="1" smtClean="0"/>
                        <a:t>Adj</a:t>
                      </a:r>
                      <a:r>
                        <a:rPr lang="lt-LT" altLang="lt-LT" sz="1600" dirty="0" smtClean="0"/>
                        <a:t> R</a:t>
                      </a:r>
                      <a:r>
                        <a:rPr lang="lt-LT" altLang="lt-LT" sz="1600" baseline="30000" dirty="0" smtClean="0"/>
                        <a:t>2</a:t>
                      </a:r>
                      <a:endParaRPr lang="lt-LT" altLang="lt-LT" sz="1600" dirty="0" smtClean="0"/>
                    </a:p>
                    <a:p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err="1" smtClean="0"/>
                        <a:t>AIC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err="1" smtClean="0"/>
                        <a:t>SBC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 smtClean="0"/>
                        <a:t>Paklaidų Q</a:t>
                      </a:r>
                      <a:r>
                        <a:rPr lang="lt-LT" sz="1600" baseline="0" dirty="0" smtClean="0"/>
                        <a:t> </a:t>
                      </a:r>
                      <a:r>
                        <a:rPr lang="lt-LT" sz="1600" baseline="0" dirty="0" err="1" smtClean="0"/>
                        <a:t>stat</a:t>
                      </a:r>
                      <a:endParaRPr lang="lt-LT" sz="1600" dirty="0" smtClean="0"/>
                    </a:p>
                    <a:p>
                      <a:endParaRPr lang="lt-LT" sz="1600" dirty="0" smtClean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err="1" smtClean="0"/>
                        <a:t>MAPE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Prognozė 2013Q3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</a:tr>
              <a:tr h="835530"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ARIMA(1,1,4)</a:t>
                      </a:r>
                    </a:p>
                    <a:p>
                      <a:r>
                        <a:rPr lang="lt-LT" sz="1200" dirty="0" smtClean="0"/>
                        <a:t>su </a:t>
                      </a:r>
                      <a:r>
                        <a:rPr lang="lt-LT" sz="1200" dirty="0" err="1" smtClean="0"/>
                        <a:t>konst</a:t>
                      </a:r>
                      <a:endParaRPr lang="lt-LT" sz="1200" dirty="0" smtClean="0"/>
                    </a:p>
                    <a:p>
                      <a:endParaRPr lang="lt-LT" sz="12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0,25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9,92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10,14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Paklaidų</a:t>
                      </a:r>
                      <a:r>
                        <a:rPr lang="lt-LT" sz="1600" baseline="0" dirty="0" smtClean="0"/>
                        <a:t> autokoreliacijos nėra</a:t>
                      </a:r>
                      <a:endParaRPr lang="lt-LT" sz="1600" dirty="0" smtClean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1,76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1718,5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</a:tr>
              <a:tr h="1066920"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ARIMA(1,1,4)</a:t>
                      </a:r>
                    </a:p>
                    <a:p>
                      <a:r>
                        <a:rPr lang="lt-LT" sz="1200" dirty="0" smtClean="0"/>
                        <a:t>be </a:t>
                      </a:r>
                      <a:r>
                        <a:rPr lang="lt-LT" sz="1200" dirty="0" err="1" smtClean="0"/>
                        <a:t>konst</a:t>
                      </a:r>
                      <a:endParaRPr lang="lt-LT" sz="1200" dirty="0" smtClean="0"/>
                    </a:p>
                    <a:p>
                      <a:endParaRPr lang="lt-LT" sz="12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0,30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9,91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10,10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 smtClean="0"/>
                        <a:t>Paklaidų</a:t>
                      </a:r>
                      <a:r>
                        <a:rPr lang="lt-LT" sz="1600" baseline="0" dirty="0" smtClean="0"/>
                        <a:t> autokoreliacijos nėra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1,79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1713,4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</a:tr>
              <a:tr h="1066920"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ARIMA(2,1,4)</a:t>
                      </a:r>
                    </a:p>
                    <a:p>
                      <a:r>
                        <a:rPr lang="lt-LT" sz="1200" dirty="0" smtClean="0"/>
                        <a:t>be </a:t>
                      </a:r>
                      <a:r>
                        <a:rPr lang="lt-LT" sz="1200" dirty="0" err="1" smtClean="0"/>
                        <a:t>konst</a:t>
                      </a:r>
                      <a:endParaRPr lang="lt-LT" sz="1200" dirty="0" smtClean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0,34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9,94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10,20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 smtClean="0"/>
                        <a:t>Paklaidų</a:t>
                      </a:r>
                      <a:r>
                        <a:rPr lang="lt-LT" sz="1600" baseline="0" dirty="0" smtClean="0"/>
                        <a:t> autokoreliacijos nėra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1,77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1722,0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</a:tr>
              <a:tr h="1066920"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ARIMA(1&amp;5,1,3)</a:t>
                      </a:r>
                    </a:p>
                    <a:p>
                      <a:r>
                        <a:rPr lang="lt-LT" sz="1200" dirty="0" smtClean="0"/>
                        <a:t>be </a:t>
                      </a:r>
                      <a:r>
                        <a:rPr lang="lt-LT" sz="1200" dirty="0" err="1" smtClean="0"/>
                        <a:t>konst</a:t>
                      </a:r>
                      <a:endParaRPr lang="lt-LT" sz="1200" dirty="0" smtClean="0"/>
                    </a:p>
                    <a:p>
                      <a:endParaRPr lang="lt-LT" sz="12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0,37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9,90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10,14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 smtClean="0"/>
                        <a:t>Paklaidų</a:t>
                      </a:r>
                      <a:r>
                        <a:rPr lang="lt-LT" sz="1600" baseline="0" dirty="0" smtClean="0"/>
                        <a:t> autokoreliacijos nėra</a:t>
                      </a:r>
                      <a:endParaRPr lang="lt-LT" sz="1600" dirty="0" smtClean="0"/>
                    </a:p>
                    <a:p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1,64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1734,4</a:t>
                      </a:r>
                      <a:endParaRPr lang="lt-LT" sz="1600" dirty="0"/>
                    </a:p>
                  </a:txBody>
                  <a:tcPr marL="91451" marR="91451"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ARMA/</a:t>
            </a:r>
            <a:r>
              <a:rPr lang="lt-LT" altLang="lt-LT" sz="4000" smtClean="0"/>
              <a:t>ARIMA modelio struktūra</a:t>
            </a:r>
            <a:br>
              <a:rPr lang="lt-LT" altLang="lt-LT" sz="4000" smtClean="0"/>
            </a:br>
            <a:r>
              <a:rPr lang="lt-LT" altLang="lt-LT" sz="2800" smtClean="0"/>
              <a:t>Slenkamųjų vidurkių  procesas</a:t>
            </a:r>
            <a:r>
              <a:rPr lang="en-US" altLang="lt-LT" sz="2800" smtClean="0"/>
              <a:t/>
            </a:r>
            <a:br>
              <a:rPr lang="en-US" altLang="lt-LT" sz="2800" smtClean="0"/>
            </a:br>
            <a:r>
              <a:rPr lang="en-US" altLang="lt-LT" sz="2800" smtClean="0"/>
              <a:t>MA(q)</a:t>
            </a:r>
            <a:endParaRPr lang="lt-LT" altLang="lt-LT" sz="28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1231900"/>
          </a:xfrm>
        </p:spPr>
        <p:txBody>
          <a:bodyPr/>
          <a:lstStyle/>
          <a:p>
            <a:pPr eaLnBrk="1" hangingPunct="1"/>
            <a:r>
              <a:rPr lang="lt-LT" altLang="lt-LT" sz="2800" smtClean="0"/>
              <a:t>Slenkamųjų vidurkių procesas aiškina laiko eilutės stebėjimus  Y</a:t>
            </a:r>
            <a:r>
              <a:rPr lang="lt-LT" altLang="lt-LT" sz="2800" baseline="-25000" smtClean="0"/>
              <a:t>t </a:t>
            </a:r>
            <a:r>
              <a:rPr lang="lt-LT" altLang="lt-LT" sz="2800" smtClean="0"/>
              <a:t> modelio paklaidomis: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619250" y="3357563"/>
            <a:ext cx="7200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lt-LT" b="0" i="1"/>
              <a:t>Y</a:t>
            </a:r>
            <a:r>
              <a:rPr lang="en-US" altLang="lt-LT" b="0" i="1" baseline="-25000"/>
              <a:t>t</a:t>
            </a:r>
            <a:r>
              <a:rPr lang="en-US" altLang="lt-LT" b="0" i="1"/>
              <a:t> </a:t>
            </a:r>
            <a:r>
              <a:rPr lang="ru-RU" altLang="lt-LT" b="0" i="1"/>
              <a:t>=</a:t>
            </a:r>
            <a:r>
              <a:rPr lang="en-US" altLang="lt-LT" b="0" i="1"/>
              <a:t> </a:t>
            </a:r>
            <a:r>
              <a:rPr lang="en-US" altLang="lt-LT" b="0" i="1">
                <a:sym typeface="Symbol" pitchFamily="18" charset="2"/>
              </a:rPr>
              <a:t></a:t>
            </a:r>
            <a:r>
              <a:rPr lang="en-US" altLang="lt-LT" b="0" i="1" baseline="-25000"/>
              <a:t>t</a:t>
            </a:r>
            <a:r>
              <a:rPr lang="en-US" altLang="lt-LT" b="0" i="1"/>
              <a:t> + </a:t>
            </a:r>
            <a:r>
              <a:rPr lang="en-US" altLang="lt-LT" b="0" i="1">
                <a:sym typeface="Symbol" pitchFamily="18" charset="2"/>
              </a:rPr>
              <a:t></a:t>
            </a:r>
            <a:r>
              <a:rPr lang="en-US" altLang="lt-LT" b="0" i="1" baseline="-25000"/>
              <a:t>1</a:t>
            </a:r>
            <a:r>
              <a:rPr lang="en-US" altLang="lt-LT" b="0" i="1">
                <a:sym typeface="Symbol" pitchFamily="18" charset="2"/>
              </a:rPr>
              <a:t></a:t>
            </a:r>
            <a:r>
              <a:rPr lang="en-US" altLang="lt-LT" b="0" i="1" baseline="-25000"/>
              <a:t>t-1</a:t>
            </a:r>
            <a:r>
              <a:rPr lang="en-US" altLang="lt-LT" b="0" i="1"/>
              <a:t> + </a:t>
            </a:r>
            <a:r>
              <a:rPr lang="en-US" altLang="lt-LT" b="0" i="1">
                <a:sym typeface="Symbol" pitchFamily="18" charset="2"/>
              </a:rPr>
              <a:t></a:t>
            </a:r>
            <a:r>
              <a:rPr lang="en-US" altLang="lt-LT" b="0" i="1" baseline="-25000"/>
              <a:t>2</a:t>
            </a:r>
            <a:r>
              <a:rPr lang="en-US" altLang="lt-LT" b="0" i="1">
                <a:sym typeface="Symbol" pitchFamily="18" charset="2"/>
              </a:rPr>
              <a:t></a:t>
            </a:r>
            <a:r>
              <a:rPr lang="en-US" altLang="lt-LT" b="0" i="1" baseline="-25000"/>
              <a:t>t-2 </a:t>
            </a:r>
            <a:r>
              <a:rPr lang="en-US" altLang="lt-LT" b="0" i="1"/>
              <a:t>+...+ </a:t>
            </a:r>
            <a:r>
              <a:rPr lang="en-US" altLang="lt-LT" b="0" i="1">
                <a:sym typeface="Symbol" pitchFamily="18" charset="2"/>
              </a:rPr>
              <a:t></a:t>
            </a:r>
            <a:r>
              <a:rPr lang="en-US" altLang="lt-LT" b="0" i="1" baseline="-25000"/>
              <a:t>q</a:t>
            </a:r>
            <a:r>
              <a:rPr lang="en-US" altLang="lt-LT" b="0" i="1">
                <a:sym typeface="Symbol" pitchFamily="18" charset="2"/>
              </a:rPr>
              <a:t></a:t>
            </a:r>
            <a:r>
              <a:rPr lang="en-US" altLang="lt-LT" b="0" i="1" baseline="-25000"/>
              <a:t>t-q</a:t>
            </a:r>
            <a:endParaRPr lang="lt-LT" altLang="lt-LT" b="0" i="1">
              <a:sym typeface="Symbol" pitchFamily="18" charset="2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268538" y="3860800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2400" b="0"/>
          </a:p>
        </p:txBody>
      </p:sp>
      <p:graphicFrame>
        <p:nvGraphicFramePr>
          <p:cNvPr id="922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4437063"/>
          <a:ext cx="21605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4" imgW="1104900" imgH="457200" progId="Equation.3">
                  <p:embed/>
                </p:oleObj>
              </mc:Choice>
              <mc:Fallback>
                <p:oleObj name="Equation" r:id="rId4" imgW="11049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437063"/>
                        <a:ext cx="216058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371475"/>
          </a:xfrm>
        </p:spPr>
        <p:txBody>
          <a:bodyPr/>
          <a:lstStyle/>
          <a:p>
            <a:r>
              <a:rPr lang="lt-LT" altLang="lt-LT" sz="3200" smtClean="0"/>
              <a:t>Box-Jenkins procedūros schema</a:t>
            </a:r>
            <a:endParaRPr lang="en-US" altLang="lt-LT" sz="3200" smtClean="0"/>
          </a:p>
        </p:txBody>
      </p:sp>
      <p:sp>
        <p:nvSpPr>
          <p:cNvPr id="77827" name="Text Box 11"/>
          <p:cNvSpPr txBox="1">
            <a:spLocks noChangeArrowheads="1"/>
          </p:cNvSpPr>
          <p:nvPr/>
        </p:nvSpPr>
        <p:spPr bwMode="auto">
          <a:xfrm>
            <a:off x="900113" y="836613"/>
            <a:ext cx="6767512" cy="1154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 dirty="0"/>
              <a:t>Duomenų paruošimas: </a:t>
            </a:r>
            <a:r>
              <a:rPr lang="lt-LT" altLang="lt-LT" sz="1800" b="0" dirty="0"/>
              <a:t>a )</a:t>
            </a:r>
            <a:r>
              <a:rPr lang="lt-LT" altLang="lt-LT" sz="1800" b="0" dirty="0" err="1"/>
              <a:t>logarimavimas</a:t>
            </a:r>
            <a:r>
              <a:rPr lang="lt-LT" altLang="lt-LT" sz="1800" b="0" dirty="0"/>
              <a:t> dispersijai stabilizuoti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 dirty="0"/>
              <a:t>			     b) </a:t>
            </a:r>
            <a:r>
              <a:rPr lang="lt-LT" altLang="lt-LT" sz="1800" b="0" dirty="0" smtClean="0"/>
              <a:t>diferencijavimas trendui </a:t>
            </a:r>
            <a:r>
              <a:rPr lang="lt-LT" altLang="lt-LT" sz="1800" b="0" dirty="0"/>
              <a:t>eliminuoti	</a:t>
            </a:r>
            <a:endParaRPr lang="en-US" altLang="lt-LT" sz="1800" b="0" dirty="0"/>
          </a:p>
        </p:txBody>
      </p:sp>
      <p:sp>
        <p:nvSpPr>
          <p:cNvPr id="77828" name="Text Box 12"/>
          <p:cNvSpPr txBox="1">
            <a:spLocks noChangeArrowheads="1"/>
          </p:cNvSpPr>
          <p:nvPr/>
        </p:nvSpPr>
        <p:spPr bwMode="auto">
          <a:xfrm>
            <a:off x="971550" y="1844675"/>
            <a:ext cx="6840538" cy="7413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 dirty="0"/>
              <a:t>Modelio sudarymas: </a:t>
            </a:r>
            <a:r>
              <a:rPr lang="lt-LT" altLang="lt-LT" sz="1800" b="0" dirty="0"/>
              <a:t>a) analizuojami duomenų, </a:t>
            </a:r>
            <a:r>
              <a:rPr lang="lt-LT" altLang="lt-LT" sz="1800" b="0" dirty="0" err="1"/>
              <a:t>ACF</a:t>
            </a:r>
            <a:r>
              <a:rPr lang="lt-LT" altLang="lt-LT" sz="1800" b="0" dirty="0"/>
              <a:t>, </a:t>
            </a:r>
            <a:r>
              <a:rPr lang="lt-LT" altLang="lt-LT" sz="1800" b="0" dirty="0" err="1"/>
              <a:t>PACF</a:t>
            </a:r>
            <a:r>
              <a:rPr lang="lt-LT" altLang="lt-LT" sz="1800" b="0" dirty="0"/>
              <a:t> 			                 diagramos </a:t>
            </a:r>
            <a:r>
              <a:rPr lang="lt-LT" altLang="lt-LT" sz="1800" b="0" dirty="0" smtClean="0"/>
              <a:t>, vienetinės šaknies testai</a:t>
            </a:r>
            <a:r>
              <a:rPr lang="lt-LT" altLang="lt-LT" sz="1800" b="0" dirty="0"/>
              <a:t>	</a:t>
            </a:r>
            <a:endParaRPr lang="en-US" altLang="lt-LT" sz="1800" b="0" dirty="0"/>
          </a:p>
        </p:txBody>
      </p:sp>
      <p:sp>
        <p:nvSpPr>
          <p:cNvPr id="77829" name="Text Box 13"/>
          <p:cNvSpPr txBox="1">
            <a:spLocks noChangeArrowheads="1"/>
          </p:cNvSpPr>
          <p:nvPr/>
        </p:nvSpPr>
        <p:spPr bwMode="auto">
          <a:xfrm>
            <a:off x="900113" y="2781300"/>
            <a:ext cx="6911975" cy="877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 dirty="0"/>
              <a:t>Parametrų vertinimas :     </a:t>
            </a:r>
            <a:r>
              <a:rPr lang="lt-LT" altLang="lt-LT" sz="1800" b="0" dirty="0"/>
              <a:t>a ) modelio parametrų vertinimas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 dirty="0"/>
              <a:t>			       b) </a:t>
            </a:r>
            <a:r>
              <a:rPr lang="lt-LT" altLang="lt-LT" sz="1800" b="0" dirty="0" err="1" smtClean="0"/>
              <a:t>ARIMA</a:t>
            </a:r>
            <a:r>
              <a:rPr lang="lt-LT" altLang="lt-LT" sz="1800" b="0" dirty="0" smtClean="0"/>
              <a:t> alternatyvų parinkimas</a:t>
            </a:r>
            <a:endParaRPr lang="en-US" altLang="lt-LT" sz="1800" b="0" dirty="0"/>
          </a:p>
        </p:txBody>
      </p:sp>
      <p:sp>
        <p:nvSpPr>
          <p:cNvPr id="77830" name="Text Box 14"/>
          <p:cNvSpPr txBox="1">
            <a:spLocks noChangeArrowheads="1"/>
          </p:cNvSpPr>
          <p:nvPr/>
        </p:nvSpPr>
        <p:spPr bwMode="auto">
          <a:xfrm>
            <a:off x="900113" y="3860800"/>
            <a:ext cx="6911975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 dirty="0"/>
              <a:t>Modelio adekvatumo </a:t>
            </a:r>
            <a:r>
              <a:rPr lang="lt-LT" altLang="lt-LT" sz="2400" b="0" dirty="0" err="1"/>
              <a:t>verinimas</a:t>
            </a:r>
            <a:r>
              <a:rPr lang="lt-LT" altLang="lt-LT" sz="2400" b="0" dirty="0"/>
              <a:t>: </a:t>
            </a:r>
            <a:r>
              <a:rPr lang="lt-LT" altLang="lt-LT" sz="1800" b="0" dirty="0"/>
              <a:t>a ) paklaidų </a:t>
            </a:r>
            <a:r>
              <a:rPr lang="lt-LT" altLang="lt-LT" sz="1800" b="0" dirty="0" err="1"/>
              <a:t>ACF</a:t>
            </a:r>
            <a:r>
              <a:rPr lang="lt-LT" altLang="lt-LT" sz="1800" b="0" dirty="0"/>
              <a:t> ir </a:t>
            </a:r>
            <a:r>
              <a:rPr lang="lt-LT" altLang="lt-LT" sz="1800" b="0" dirty="0" err="1"/>
              <a:t>PACF</a:t>
            </a:r>
            <a:r>
              <a:rPr lang="lt-LT" altLang="lt-LT" sz="1800" b="0" dirty="0"/>
              <a:t>			 	       b) </a:t>
            </a:r>
            <a:r>
              <a:rPr lang="lt-LT" altLang="lt-LT" sz="1800" b="0" dirty="0" err="1"/>
              <a:t>Ljung-Box</a:t>
            </a:r>
            <a:r>
              <a:rPr lang="lt-LT" altLang="lt-LT" sz="1800" b="0" dirty="0"/>
              <a:t> </a:t>
            </a:r>
            <a:r>
              <a:rPr lang="lt-LT" altLang="lt-LT" sz="1800" b="0" dirty="0" smtClean="0"/>
              <a:t>testas, </a:t>
            </a:r>
            <a:r>
              <a:rPr lang="lt-LT" altLang="lt-LT" sz="1800" b="0" dirty="0"/>
              <a:t>	</a:t>
            </a:r>
            <a:endParaRPr lang="en-US" altLang="lt-LT" sz="1800" b="0" dirty="0"/>
          </a:p>
        </p:txBody>
      </p:sp>
      <p:sp>
        <p:nvSpPr>
          <p:cNvPr id="77831" name="Text Box 15"/>
          <p:cNvSpPr txBox="1">
            <a:spLocks noChangeArrowheads="1"/>
          </p:cNvSpPr>
          <p:nvPr/>
        </p:nvSpPr>
        <p:spPr bwMode="auto">
          <a:xfrm>
            <a:off x="611188" y="5949950"/>
            <a:ext cx="6697662" cy="741363"/>
          </a:xfrm>
          <a:prstGeom prst="rect">
            <a:avLst/>
          </a:prstGeom>
          <a:solidFill>
            <a:srgbClr val="FF9966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2400" b="0"/>
              <a:t>Prognozavimas : </a:t>
            </a:r>
            <a:r>
              <a:rPr lang="lt-LT" altLang="lt-LT" sz="1800" b="0"/>
              <a:t>a )  modelio naudojimas prognozėms		</a:t>
            </a:r>
            <a:endParaRPr lang="en-US" altLang="lt-LT" sz="1800" b="0"/>
          </a:p>
        </p:txBody>
      </p:sp>
      <p:sp>
        <p:nvSpPr>
          <p:cNvPr id="77832" name="AutoShape 16"/>
          <p:cNvSpPr>
            <a:spLocks noChangeArrowheads="1"/>
          </p:cNvSpPr>
          <p:nvPr/>
        </p:nvSpPr>
        <p:spPr bwMode="auto">
          <a:xfrm>
            <a:off x="2268538" y="4724400"/>
            <a:ext cx="4824412" cy="863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lt-LT" altLang="lt-LT" sz="1800"/>
          </a:p>
        </p:txBody>
      </p:sp>
      <p:sp>
        <p:nvSpPr>
          <p:cNvPr id="77833" name="Text Box 17"/>
          <p:cNvSpPr txBox="1">
            <a:spLocks noChangeArrowheads="1"/>
          </p:cNvSpPr>
          <p:nvPr/>
        </p:nvSpPr>
        <p:spPr bwMode="auto">
          <a:xfrm>
            <a:off x="3779838" y="4941888"/>
            <a:ext cx="25193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lt-LT" altLang="lt-LT" sz="1800" b="0"/>
              <a:t>Ar paklaidos yra baltasis triukšmas?</a:t>
            </a:r>
            <a:r>
              <a:rPr lang="lt-LT" altLang="lt-LT" sz="4400" b="0"/>
              <a:t> </a:t>
            </a:r>
            <a:endParaRPr lang="en-US" altLang="lt-LT" sz="4400" b="0"/>
          </a:p>
        </p:txBody>
      </p:sp>
      <p:sp>
        <p:nvSpPr>
          <p:cNvPr id="77834" name="Text Box 19"/>
          <p:cNvSpPr txBox="1">
            <a:spLocks noChangeArrowheads="1"/>
          </p:cNvSpPr>
          <p:nvPr/>
        </p:nvSpPr>
        <p:spPr bwMode="auto">
          <a:xfrm>
            <a:off x="1258888" y="4868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/>
              <a:t>Ne</a:t>
            </a:r>
            <a:endParaRPr lang="en-US" altLang="lt-LT" sz="1800" b="0"/>
          </a:p>
        </p:txBody>
      </p:sp>
      <p:sp>
        <p:nvSpPr>
          <p:cNvPr id="77835" name="Line 23"/>
          <p:cNvSpPr>
            <a:spLocks noChangeShapeType="1"/>
          </p:cNvSpPr>
          <p:nvPr/>
        </p:nvSpPr>
        <p:spPr bwMode="auto">
          <a:xfrm>
            <a:off x="48593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24"/>
          <p:cNvSpPr>
            <a:spLocks noChangeShapeType="1"/>
          </p:cNvSpPr>
          <p:nvPr/>
        </p:nvSpPr>
        <p:spPr bwMode="auto">
          <a:xfrm>
            <a:off x="4859338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25"/>
          <p:cNvSpPr>
            <a:spLocks noChangeShapeType="1"/>
          </p:cNvSpPr>
          <p:nvPr/>
        </p:nvSpPr>
        <p:spPr bwMode="auto">
          <a:xfrm>
            <a:off x="4859338" y="36449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26"/>
          <p:cNvSpPr>
            <a:spLocks noChangeShapeType="1"/>
          </p:cNvSpPr>
          <p:nvPr/>
        </p:nvSpPr>
        <p:spPr bwMode="auto">
          <a:xfrm>
            <a:off x="4716463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27"/>
          <p:cNvSpPr>
            <a:spLocks noChangeShapeType="1"/>
          </p:cNvSpPr>
          <p:nvPr/>
        </p:nvSpPr>
        <p:spPr bwMode="auto">
          <a:xfrm>
            <a:off x="4716463" y="5516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Text Box 28"/>
          <p:cNvSpPr txBox="1">
            <a:spLocks noChangeArrowheads="1"/>
          </p:cNvSpPr>
          <p:nvPr/>
        </p:nvSpPr>
        <p:spPr bwMode="auto">
          <a:xfrm>
            <a:off x="5148263" y="544512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b="0"/>
              <a:t>Taip</a:t>
            </a:r>
            <a:endParaRPr lang="en-US" altLang="lt-LT" sz="1800" b="0"/>
          </a:p>
        </p:txBody>
      </p:sp>
      <p:cxnSp>
        <p:nvCxnSpPr>
          <p:cNvPr id="77841" name="AutoShape 30"/>
          <p:cNvCxnSpPr>
            <a:cxnSpLocks noChangeShapeType="1"/>
            <a:stCxn id="77832" idx="1"/>
            <a:endCxn id="77828" idx="1"/>
          </p:cNvCxnSpPr>
          <p:nvPr/>
        </p:nvCxnSpPr>
        <p:spPr bwMode="auto">
          <a:xfrm rot="10800000">
            <a:off x="971550" y="2216150"/>
            <a:ext cx="1296988" cy="2940050"/>
          </a:xfrm>
          <a:prstGeom prst="bentConnector3">
            <a:avLst>
              <a:gd name="adj1" fmla="val 1176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2" name="Line 31"/>
          <p:cNvSpPr>
            <a:spLocks noChangeShapeType="1"/>
          </p:cNvSpPr>
          <p:nvPr/>
        </p:nvSpPr>
        <p:spPr bwMode="auto">
          <a:xfrm>
            <a:off x="430213" y="2708275"/>
            <a:ext cx="8713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Line 32"/>
          <p:cNvSpPr>
            <a:spLocks noChangeShapeType="1"/>
          </p:cNvSpPr>
          <p:nvPr/>
        </p:nvSpPr>
        <p:spPr bwMode="auto">
          <a:xfrm>
            <a:off x="430213" y="5805488"/>
            <a:ext cx="8713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Text Box 33"/>
          <p:cNvSpPr txBox="1">
            <a:spLocks noChangeArrowheads="1"/>
          </p:cNvSpPr>
          <p:nvPr/>
        </p:nvSpPr>
        <p:spPr bwMode="auto">
          <a:xfrm flipH="1">
            <a:off x="8243888" y="765175"/>
            <a:ext cx="504825" cy="14398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Nustatymas</a:t>
            </a:r>
            <a:endParaRPr lang="en-US" altLang="lt-LT" sz="1800"/>
          </a:p>
        </p:txBody>
      </p:sp>
      <p:sp>
        <p:nvSpPr>
          <p:cNvPr id="77845" name="Text Box 34"/>
          <p:cNvSpPr txBox="1">
            <a:spLocks noChangeArrowheads="1"/>
          </p:cNvSpPr>
          <p:nvPr/>
        </p:nvSpPr>
        <p:spPr bwMode="auto">
          <a:xfrm flipH="1">
            <a:off x="8243888" y="3141663"/>
            <a:ext cx="720725" cy="14398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Vertinimas ir diagfnostika</a:t>
            </a:r>
            <a:endParaRPr lang="en-US" altLang="lt-LT" sz="1800"/>
          </a:p>
        </p:txBody>
      </p:sp>
      <p:sp>
        <p:nvSpPr>
          <p:cNvPr id="77846" name="Text Box 35"/>
          <p:cNvSpPr txBox="1">
            <a:spLocks noChangeArrowheads="1"/>
          </p:cNvSpPr>
          <p:nvPr/>
        </p:nvSpPr>
        <p:spPr bwMode="auto">
          <a:xfrm>
            <a:off x="7596188" y="6165850"/>
            <a:ext cx="1368425" cy="36671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Taikymas</a:t>
            </a:r>
            <a:endParaRPr lang="en-US" altLang="lt-LT" sz="18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Kitos </a:t>
            </a:r>
            <a:r>
              <a:rPr lang="lt-LT" dirty="0" err="1" smtClean="0"/>
              <a:t>ARIMAmodelio</a:t>
            </a:r>
            <a:r>
              <a:rPr lang="lt-LT" dirty="0" smtClean="0"/>
              <a:t> galimybės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SARIMA</a:t>
            </a:r>
            <a:endParaRPr lang="lt-LT" dirty="0" smtClean="0"/>
          </a:p>
          <a:p>
            <a:r>
              <a:rPr lang="lt-LT" dirty="0" err="1" smtClean="0"/>
              <a:t>ARIMAX</a:t>
            </a:r>
            <a:endParaRPr lang="lt-LT" dirty="0" smtClean="0"/>
          </a:p>
          <a:p>
            <a:r>
              <a:rPr lang="lt-LT" dirty="0" err="1" smtClean="0"/>
              <a:t>ARIMAX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44643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4" y="332656"/>
            <a:ext cx="7772400" cy="1143000"/>
          </a:xfrm>
        </p:spPr>
        <p:txBody>
          <a:bodyPr/>
          <a:lstStyle/>
          <a:p>
            <a:r>
              <a:rPr lang="lt-LT" sz="3200" dirty="0" err="1" smtClean="0"/>
              <a:t>SARIMA</a:t>
            </a:r>
            <a:r>
              <a:rPr lang="lt-LT" sz="3200" dirty="0" smtClean="0"/>
              <a:t> = </a:t>
            </a:r>
            <a:r>
              <a:rPr lang="lt-LT" sz="3200" dirty="0" err="1" smtClean="0"/>
              <a:t>ARIMA</a:t>
            </a:r>
            <a:r>
              <a:rPr lang="lt-LT" sz="3200" dirty="0" smtClean="0"/>
              <a:t> +  sezoniškumas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lt-LT" dirty="0" smtClean="0"/>
              <a:t>Bendra </a:t>
            </a:r>
            <a:r>
              <a:rPr lang="lt-LT" dirty="0" err="1" smtClean="0"/>
              <a:t>SARIMA</a:t>
            </a:r>
            <a:r>
              <a:rPr lang="lt-LT" dirty="0" smtClean="0"/>
              <a:t> modelio forma: </a:t>
            </a:r>
          </a:p>
          <a:p>
            <a:pPr lvl="1"/>
            <a:r>
              <a:rPr lang="lt-LT" i="1" dirty="0" err="1" smtClean="0"/>
              <a:t>ARIMA(p,d,q)(P,D,Q</a:t>
            </a:r>
            <a:r>
              <a:rPr lang="lt-LT" dirty="0" smtClean="0"/>
              <a:t>)</a:t>
            </a:r>
          </a:p>
          <a:p>
            <a:pPr lvl="1"/>
            <a:endParaRPr lang="lt-LT" dirty="0"/>
          </a:p>
          <a:p>
            <a:pPr lvl="1"/>
            <a:endParaRPr lang="lt-LT" dirty="0" smtClean="0"/>
          </a:p>
          <a:p>
            <a:r>
              <a:rPr lang="lt-LT" dirty="0" smtClean="0"/>
              <a:t>P –</a:t>
            </a:r>
            <a:r>
              <a:rPr lang="lt-LT" sz="2800" dirty="0" smtClean="0"/>
              <a:t>sezoninių svyravimų autoregresinis narys</a:t>
            </a:r>
          </a:p>
          <a:p>
            <a:r>
              <a:rPr lang="lt-LT" sz="2800" dirty="0" smtClean="0"/>
              <a:t>D -sezoninių svyravimų integruotumo eilė</a:t>
            </a:r>
          </a:p>
          <a:p>
            <a:r>
              <a:rPr lang="lt-LT" sz="2800" dirty="0"/>
              <a:t>Q -sezoninių svyravimų </a:t>
            </a:r>
            <a:r>
              <a:rPr lang="lt-LT" sz="2800" dirty="0" smtClean="0"/>
              <a:t>slenkamųjų vidurkių narys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1780" y="2996952"/>
            <a:ext cx="396044" cy="690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211960" y="2996952"/>
            <a:ext cx="36004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9274" y="368776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Laiko sek</a:t>
            </a:r>
            <a:r>
              <a:rPr lang="lt-LT" b="0" dirty="0" smtClean="0"/>
              <a:t>o</a:t>
            </a:r>
            <a:r>
              <a:rPr lang="lt-LT" dirty="0" smtClean="0"/>
              <a:t>s svyravimai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1467" y="36482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Sezoniniai  svyravimai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7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dirty="0" err="1" smtClean="0"/>
              <a:t>SARIMA</a:t>
            </a:r>
            <a:r>
              <a:rPr lang="lt-LT" sz="3200" dirty="0" smtClean="0"/>
              <a:t> modeliai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VU </a:t>
            </a:r>
            <a:r>
              <a:rPr lang="lt-LT" dirty="0" err="1" smtClean="0"/>
              <a:t>EF</a:t>
            </a:r>
            <a:r>
              <a:rPr lang="lt-LT" dirty="0" smtClean="0"/>
              <a:t> V.Karpuškienė 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412471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414943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6" y="42853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42853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983" y="1628800"/>
            <a:ext cx="8458200" cy="4400128"/>
          </a:xfrm>
        </p:spPr>
        <p:txBody>
          <a:bodyPr/>
          <a:lstStyle/>
          <a:p>
            <a:pPr marL="0" indent="0">
              <a:buNone/>
            </a:pPr>
            <a:r>
              <a:rPr lang="lt-LT" sz="2800" dirty="0" smtClean="0"/>
              <a:t>Sezoninės komponentės diferencijavimas:</a:t>
            </a:r>
          </a:p>
          <a:p>
            <a:pPr lvl="1"/>
            <a:r>
              <a:rPr lang="lt-LT" dirty="0" smtClean="0"/>
              <a:t>jeigu</a:t>
            </a:r>
            <a:r>
              <a:rPr lang="en-US" dirty="0" smtClean="0"/>
              <a:t> </a:t>
            </a:r>
            <a:r>
              <a:rPr lang="en-US" dirty="0"/>
              <a:t>d=0, D=1: </a:t>
            </a:r>
            <a:r>
              <a:rPr lang="lt-LT" dirty="0" smtClean="0"/>
              <a:t>    </a:t>
            </a:r>
            <a:r>
              <a:rPr lang="en-US" dirty="0" err="1" smtClean="0"/>
              <a:t>ARIMA</a:t>
            </a:r>
            <a:r>
              <a:rPr lang="en-US" dirty="0" smtClean="0"/>
              <a:t>(</a:t>
            </a:r>
            <a:r>
              <a:rPr lang="lt-LT" dirty="0" smtClean="0"/>
              <a:t>0</a:t>
            </a:r>
            <a:r>
              <a:rPr lang="en-US" dirty="0" smtClean="0"/>
              <a:t>,</a:t>
            </a:r>
            <a:r>
              <a:rPr lang="lt-LT" dirty="0" smtClean="0"/>
              <a:t>0</a:t>
            </a:r>
            <a:r>
              <a:rPr lang="en-US" dirty="0" smtClean="0"/>
              <a:t>,</a:t>
            </a:r>
            <a:r>
              <a:rPr lang="lt-LT" dirty="0" smtClean="0"/>
              <a:t>0</a:t>
            </a:r>
            <a:r>
              <a:rPr lang="en-US" dirty="0" smtClean="0"/>
              <a:t>)(</a:t>
            </a:r>
            <a:r>
              <a:rPr lang="lt-LT" dirty="0" smtClean="0"/>
              <a:t>0</a:t>
            </a:r>
            <a:r>
              <a:rPr lang="en-US" dirty="0" smtClean="0"/>
              <a:t>,</a:t>
            </a:r>
            <a:r>
              <a:rPr lang="lt-LT" dirty="0" smtClean="0"/>
              <a:t>1</a:t>
            </a:r>
            <a:r>
              <a:rPr lang="en-US" dirty="0" smtClean="0"/>
              <a:t>,</a:t>
            </a:r>
            <a:r>
              <a:rPr lang="lt-LT" dirty="0" smtClean="0"/>
              <a:t>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lt-LT" dirty="0" smtClean="0"/>
              <a:t> 	    y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lt-LT" dirty="0" smtClean="0"/>
              <a:t>          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lt-LT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-s</a:t>
            </a:r>
            <a:r>
              <a:rPr lang="lt-LT" baseline="-25000" dirty="0" smtClean="0"/>
              <a:t>, </a:t>
            </a:r>
          </a:p>
          <a:p>
            <a:pPr marL="457200" lvl="1" indent="0">
              <a:buNone/>
            </a:pPr>
            <a:r>
              <a:rPr lang="lt-LT" baseline="-25000" dirty="0" smtClean="0"/>
              <a:t>s-sezonų skaičius metuose/savaitėje) </a:t>
            </a:r>
            <a:endParaRPr lang="en-US" baseline="-25000" dirty="0"/>
          </a:p>
          <a:p>
            <a:pPr lvl="1"/>
            <a:r>
              <a:rPr lang="lt-LT" dirty="0" smtClean="0"/>
              <a:t>Jeigu </a:t>
            </a:r>
            <a:r>
              <a:rPr lang="en-US" dirty="0" smtClean="0"/>
              <a:t> </a:t>
            </a:r>
            <a:r>
              <a:rPr lang="en-US" dirty="0"/>
              <a:t>d=1, D=1: </a:t>
            </a:r>
            <a:r>
              <a:rPr lang="lt-LT" dirty="0" smtClean="0"/>
              <a:t>    </a:t>
            </a:r>
            <a:r>
              <a:rPr lang="en-US" dirty="0" err="1" smtClean="0"/>
              <a:t>ARIMA</a:t>
            </a:r>
            <a:r>
              <a:rPr lang="en-US" dirty="0" smtClean="0"/>
              <a:t>(p,</a:t>
            </a:r>
            <a:r>
              <a:rPr lang="lt-LT" dirty="0" smtClean="0"/>
              <a:t>1</a:t>
            </a:r>
            <a:r>
              <a:rPr lang="en-US" dirty="0" smtClean="0"/>
              <a:t>,q</a:t>
            </a:r>
            <a:r>
              <a:rPr lang="en-US" dirty="0"/>
              <a:t>)(P,</a:t>
            </a:r>
            <a:r>
              <a:rPr lang="lt-LT" dirty="0"/>
              <a:t>1</a:t>
            </a:r>
            <a:r>
              <a:rPr lang="en-US" dirty="0"/>
              <a:t>,Q)</a:t>
            </a:r>
          </a:p>
          <a:p>
            <a:pPr marL="0" indent="0">
              <a:buNone/>
            </a:pPr>
            <a:r>
              <a:rPr lang="lt-LT" dirty="0" smtClean="0"/>
              <a:t>		</a:t>
            </a:r>
            <a:r>
              <a:rPr lang="lt-LT" dirty="0" smtClean="0"/>
              <a:t>y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lt-LT" dirty="0" smtClean="0"/>
              <a:t>         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lt-LT" dirty="0" smtClean="0"/>
              <a:t>-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baseline="-25000" dirty="0"/>
              <a:t>t-1</a:t>
            </a:r>
            <a:r>
              <a:rPr lang="en-US" dirty="0"/>
              <a:t>) </a:t>
            </a:r>
            <a:r>
              <a:rPr lang="lt-LT" dirty="0" smtClean="0"/>
              <a:t>-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baseline="-25000" dirty="0"/>
              <a:t>-s</a:t>
            </a:r>
            <a:r>
              <a:rPr lang="en-US" dirty="0"/>
              <a:t> </a:t>
            </a:r>
            <a:r>
              <a:rPr lang="lt-LT" dirty="0" smtClean="0"/>
              <a:t>-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baseline="-25000" dirty="0"/>
              <a:t>t-s-1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lt-LT" dirty="0" smtClean="0"/>
              <a:t>		</a:t>
            </a:r>
            <a:r>
              <a:rPr lang="en-US" dirty="0" smtClean="0"/>
              <a:t>= 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lt-LT" dirty="0" smtClean="0"/>
              <a:t>-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baseline="-25000" dirty="0"/>
              <a:t>t-1</a:t>
            </a:r>
            <a:r>
              <a:rPr lang="en-US" dirty="0"/>
              <a:t> </a:t>
            </a:r>
            <a:r>
              <a:rPr lang="lt-LT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baseline="-25000" dirty="0"/>
              <a:t>-s</a:t>
            </a:r>
            <a:r>
              <a:rPr lang="en-US" dirty="0"/>
              <a:t> + Y</a:t>
            </a:r>
            <a:r>
              <a:rPr lang="en-US" baseline="-25000" dirty="0"/>
              <a:t>t-s-1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25" y="5511135"/>
            <a:ext cx="82809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b="0" dirty="0" smtClean="0"/>
              <a:t>D≤1,  </a:t>
            </a:r>
            <a:r>
              <a:rPr lang="lt-LT" sz="2000" b="0" dirty="0" err="1" smtClean="0"/>
              <a:t>D+d</a:t>
            </a:r>
            <a:r>
              <a:rPr lang="lt-LT" sz="2000" b="0" dirty="0" smtClean="0"/>
              <a:t> neturi viršyti 2, Jeigu D+d=2, tuomet laisvojo nario modelyje neturėtų būti </a:t>
            </a:r>
            <a:endParaRPr lang="en-US" sz="2000" b="0" dirty="0"/>
          </a:p>
        </p:txBody>
      </p:sp>
      <p:sp>
        <p:nvSpPr>
          <p:cNvPr id="3" name="Right Arrow 2"/>
          <p:cNvSpPr/>
          <p:nvPr/>
        </p:nvSpPr>
        <p:spPr>
          <a:xfrm>
            <a:off x="2843808" y="4362479"/>
            <a:ext cx="8280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59732" y="2924944"/>
            <a:ext cx="8280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41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SAR</a:t>
            </a:r>
            <a:r>
              <a:rPr lang="lt-LT" dirty="0" smtClean="0"/>
              <a:t> ir </a:t>
            </a:r>
            <a:r>
              <a:rPr lang="lt-LT" dirty="0" err="1" smtClean="0"/>
              <a:t>SMA</a:t>
            </a:r>
            <a:r>
              <a:rPr lang="lt-LT" dirty="0" smtClean="0"/>
              <a:t> nariai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lang="lt-LT" dirty="0" smtClean="0"/>
              <a:t>Kokią įtaką turi </a:t>
            </a:r>
            <a:r>
              <a:rPr lang="lt-LT" dirty="0" err="1" smtClean="0"/>
              <a:t>SAR</a:t>
            </a:r>
            <a:r>
              <a:rPr lang="lt-LT" dirty="0" smtClean="0"/>
              <a:t> ir </a:t>
            </a:r>
            <a:r>
              <a:rPr lang="lt-LT" dirty="0" err="1" smtClean="0"/>
              <a:t>SMA</a:t>
            </a:r>
            <a:r>
              <a:rPr lang="lt-LT" dirty="0" smtClean="0"/>
              <a:t> nariai prognozėms.</a:t>
            </a:r>
          </a:p>
          <a:p>
            <a:pPr lvl="1"/>
            <a:r>
              <a:rPr lang="lt-LT" dirty="0" smtClean="0"/>
              <a:t>Kai P=1, (t.y., SAR=1) prie prognozuojamos </a:t>
            </a:r>
            <a:r>
              <a:rPr lang="lt-LT" dirty="0" err="1" smtClean="0"/>
              <a:t>Y</a:t>
            </a:r>
            <a:r>
              <a:rPr lang="lt-LT" baseline="-25000" dirty="0" err="1" smtClean="0"/>
              <a:t>t</a:t>
            </a:r>
            <a:r>
              <a:rPr lang="lt-LT" baseline="-25000" dirty="0" smtClean="0"/>
              <a:t> </a:t>
            </a:r>
          </a:p>
          <a:p>
            <a:pPr lvl="1"/>
            <a:r>
              <a:rPr lang="lt-LT" dirty="0" smtClean="0"/>
              <a:t>reikšmės pridedamos  </a:t>
            </a:r>
            <a:r>
              <a:rPr lang="lt-LT" dirty="0" err="1" smtClean="0"/>
              <a:t>dY</a:t>
            </a:r>
            <a:r>
              <a:rPr lang="lt-LT" baseline="-25000" dirty="0" err="1" smtClean="0"/>
              <a:t>t-s</a:t>
            </a:r>
            <a:r>
              <a:rPr lang="lt-LT" baseline="-25000" dirty="0" smtClean="0"/>
              <a:t> </a:t>
            </a:r>
            <a:r>
              <a:rPr lang="lt-LT" dirty="0" smtClean="0"/>
              <a:t>reikšmės </a:t>
            </a:r>
          </a:p>
          <a:p>
            <a:pPr lvl="1"/>
            <a:r>
              <a:rPr lang="lt-LT" dirty="0" smtClean="0"/>
              <a:t>Kai  Q=1</a:t>
            </a:r>
            <a:r>
              <a:rPr lang="lt-LT" dirty="0"/>
              <a:t>, (t.y., </a:t>
            </a:r>
            <a:r>
              <a:rPr lang="lt-LT" dirty="0" smtClean="0"/>
              <a:t>SMA=1</a:t>
            </a:r>
            <a:r>
              <a:rPr lang="lt-LT" dirty="0"/>
              <a:t>) prie prognozuojamos </a:t>
            </a:r>
            <a:r>
              <a:rPr lang="lt-LT" dirty="0" err="1"/>
              <a:t>Y</a:t>
            </a:r>
            <a:r>
              <a:rPr lang="lt-LT" baseline="-25000" dirty="0" err="1"/>
              <a:t>t</a:t>
            </a:r>
            <a:r>
              <a:rPr lang="lt-LT" baseline="-25000" dirty="0"/>
              <a:t> </a:t>
            </a:r>
          </a:p>
          <a:p>
            <a:pPr marL="457200" lvl="1" indent="0">
              <a:buNone/>
            </a:pPr>
            <a:r>
              <a:rPr lang="lt-LT" dirty="0"/>
              <a:t>reikšmės pridedamos </a:t>
            </a:r>
            <a:r>
              <a:rPr lang="el-GR" dirty="0" smtClean="0"/>
              <a:t>ε</a:t>
            </a:r>
            <a:r>
              <a:rPr lang="lt-LT" baseline="-25000" dirty="0" smtClean="0"/>
              <a:t>t-s</a:t>
            </a:r>
            <a:r>
              <a:rPr lang="lt-LT" dirty="0" smtClean="0"/>
              <a:t> reikšmės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8280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000" b="0" dirty="0" smtClean="0"/>
              <a:t>Į modelį paprastai įtraukiamas arba </a:t>
            </a:r>
            <a:r>
              <a:rPr lang="lt-LT" sz="2000" b="0" dirty="0" err="1" smtClean="0"/>
              <a:t>SAR</a:t>
            </a:r>
            <a:r>
              <a:rPr lang="lt-LT" sz="2000" b="0" dirty="0" smtClean="0"/>
              <a:t> arba </a:t>
            </a:r>
            <a:r>
              <a:rPr lang="lt-LT" sz="2000" b="0" dirty="0" err="1" smtClean="0"/>
              <a:t>SMA</a:t>
            </a:r>
            <a:r>
              <a:rPr lang="lt-LT" sz="2000" b="0" dirty="0" smtClean="0"/>
              <a:t> narys, o ne abu kartu.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37557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Dažniausiai naudojami </a:t>
            </a:r>
            <a:r>
              <a:rPr lang="lt-LT" dirty="0" err="1" smtClean="0"/>
              <a:t>SARIMA</a:t>
            </a:r>
            <a:r>
              <a:rPr lang="lt-LT" dirty="0" smtClean="0"/>
              <a:t> modeliai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ARIMA(0,1,1)(0.1,1)</a:t>
            </a:r>
          </a:p>
          <a:p>
            <a:pPr marL="0" indent="0">
              <a:buNone/>
            </a:pPr>
            <a:r>
              <a:rPr lang="lt-LT" dirty="0" smtClean="0"/>
              <a:t>Taikomas, kai laiko sekai būdingas laike kintantis trendas ir laike kintantys sezoniniai svyravimai. </a:t>
            </a:r>
          </a:p>
          <a:p>
            <a:r>
              <a:rPr lang="lt-LT" dirty="0" smtClean="0"/>
              <a:t>ARIMA(p,0,0,)(0,1,1,)+c  - modelis su pastoviu trendu.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VU EF V.Karpuškienė 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539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V.Karpuškienė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t-LT" sz="4000" smtClean="0"/>
              <a:t>ARMA/</a:t>
            </a:r>
            <a:r>
              <a:rPr lang="lt-LT" altLang="lt-LT" sz="4000" smtClean="0"/>
              <a:t>ARIMA modelio struktūra</a:t>
            </a:r>
            <a:br>
              <a:rPr lang="lt-LT" altLang="lt-LT" sz="4000" smtClean="0"/>
            </a:br>
            <a:r>
              <a:rPr lang="lt-LT" altLang="lt-LT" sz="2800" smtClean="0"/>
              <a:t>Slenkamųjų vidurkių  procesas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2154238"/>
          <a:ext cx="6048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4" imgW="1954951" imgH="253890" progId="Equation.3">
                  <p:embed/>
                </p:oleObj>
              </mc:Choice>
              <mc:Fallback>
                <p:oleObj name="Equation" r:id="rId4" imgW="1954951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154238"/>
                        <a:ext cx="6048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3470</Words>
  <Application>Microsoft Office PowerPoint</Application>
  <PresentationFormat>On-screen Show (4:3)</PresentationFormat>
  <Paragraphs>635</Paragraphs>
  <Slides>85</Slides>
  <Notes>80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Default Design</vt:lpstr>
      <vt:lpstr>Equation</vt:lpstr>
      <vt:lpstr>STATISTICAGraph</vt:lpstr>
      <vt:lpstr>EViews</vt:lpstr>
      <vt:lpstr>ARMA/ARIMA modeliai </vt:lpstr>
      <vt:lpstr>Paskaitos dalys</vt:lpstr>
      <vt:lpstr>ARMA/ARIMA modelio struktūra </vt:lpstr>
      <vt:lpstr>ARIMA modelio struktūra </vt:lpstr>
      <vt:lpstr>ARMA modelis </vt:lpstr>
      <vt:lpstr>ARMA/ARIMA modelio struktūra Autoregresinis procesas AR(p)</vt:lpstr>
      <vt:lpstr>ARIMA modelio struktūra Autoregresinis procesas </vt:lpstr>
      <vt:lpstr>ARMA/ARIMA modelio struktūra Slenkamųjų vidurkių  procesas MA(q)</vt:lpstr>
      <vt:lpstr>ARMA/ARIMA modelio struktūra Slenkamųjų vidurkių  procesas</vt:lpstr>
      <vt:lpstr>ARMA/ARIMA modelio struktūra</vt:lpstr>
      <vt:lpstr>ARMA/ARIMA modelį galima sudaryti stacionarioms arba silpno stacionarumo laiko eilutėms !!!!!!!!!!!!!!!!!</vt:lpstr>
      <vt:lpstr>Stacionarumas</vt:lpstr>
      <vt:lpstr>ARMA/ARIMA modelio stacionarumas</vt:lpstr>
      <vt:lpstr>Griežtai stacionari laiko eilutė </vt:lpstr>
      <vt:lpstr>Nestacionari laiko eilutė Nestacionarumas dėl trendo </vt:lpstr>
      <vt:lpstr>Nestacionari laiko eilutė (Nestacionarumas dėl dispersijos) </vt:lpstr>
      <vt:lpstr>Sąvokos</vt:lpstr>
      <vt:lpstr>Sąvokos</vt:lpstr>
      <vt:lpstr>Sąvokos: AR(1) procesas </vt:lpstr>
      <vt:lpstr>Sąvokos: AR(p) procesas </vt:lpstr>
      <vt:lpstr>Sąvokos: AR(1) procesas </vt:lpstr>
      <vt:lpstr>Sąvokos: AR(1) procesas </vt:lpstr>
      <vt:lpstr>Sąvokos: AR(1) procesas </vt:lpstr>
      <vt:lpstr>Modelio įvertinimas: Box-Jenkins procedūra</vt:lpstr>
      <vt:lpstr>1 B-J žingsnis Laiko eilutės stacionarumo nustatymas </vt:lpstr>
      <vt:lpstr>Grafinė analizė</vt:lpstr>
      <vt:lpstr>Laiko eilutės stacionarumo nustatymas  ACF -Autokoreliacijos analizė </vt:lpstr>
      <vt:lpstr>Autokoreliacijos funkcijų analizė (ACF ir PACF) Nestacionarus procesas</vt:lpstr>
      <vt:lpstr>EViews: View                  Correlogram</vt:lpstr>
      <vt:lpstr>Box – Pierce Q – statistika </vt:lpstr>
      <vt:lpstr>Dispersijos pastovumo analizė  </vt:lpstr>
      <vt:lpstr>2 B-J žingsnis   Laiko eilutės stacionarizavimas</vt:lpstr>
      <vt:lpstr>Integruotmumo eilės nustatymas</vt:lpstr>
      <vt:lpstr>ARIMA modeliai</vt:lpstr>
      <vt:lpstr>Du_privsa pradiniai ir pirmų skirtumų eilutė I(1) – pirma eile integruoti duomenys</vt:lpstr>
      <vt:lpstr>ARIMA modeliai Integruotumo eilės nustatymas </vt:lpstr>
      <vt:lpstr>Autokoreliacijos funkcijų analizė integruotumo eilei nustatyti  </vt:lpstr>
      <vt:lpstr>Mažiausios dispersijos testas</vt:lpstr>
      <vt:lpstr>Vienetinės šaknies testai  </vt:lpstr>
      <vt:lpstr>Vienetinės šaknies testai  ADF testas</vt:lpstr>
      <vt:lpstr>Vienetinės šaknies testai  DF testas</vt:lpstr>
      <vt:lpstr>Vienetinės šaknies testai  ADF testas</vt:lpstr>
      <vt:lpstr>ADF testas</vt:lpstr>
      <vt:lpstr>ADF testo pvz</vt:lpstr>
      <vt:lpstr>ADF testas Išvada: Du_privsa laiko eilutė turi vienetinę šaknį  Duomenys integruoti 1 eile I(1) </vt:lpstr>
      <vt:lpstr>ADF testas su Eviews </vt:lpstr>
      <vt:lpstr>3 B-J žingsnis ARMA/ARIMA modelio p ir q vėlavimų eilės nustatymas</vt:lpstr>
      <vt:lpstr>ARMA/ARIMA modelio p ir q vėlavimų eilės nustatymas AR(p) nustatymas</vt:lpstr>
      <vt:lpstr>ARMA/ARIMA modelio p ir q vėlavimų eilės nustatymas AR(p) nustatymas</vt:lpstr>
      <vt:lpstr>ARMA/ARIMA modelio p ir q vėlavimų eilės nustatymas AR(p) nustatymas</vt:lpstr>
      <vt:lpstr>ARMA/ARIMA modelio p ir q vėlavimų eilės nustatymas</vt:lpstr>
      <vt:lpstr>ARMA/ARIMA modelio p ir q vėlavimų eilės nustatymas AR(p) nustatymas</vt:lpstr>
      <vt:lpstr>ARMA/ARIMA modelio p ir q vėlavimų eilės nustatymas MA(q) nustatymas</vt:lpstr>
      <vt:lpstr>ARMA/ARIMA modelio p ir q vėlavimų eilės nustatymas MA(q) nustatymas</vt:lpstr>
      <vt:lpstr>ARMA/ARIMA modelio p ir q vėlavimų eilės nustatymas MA(q) nustatymas</vt:lpstr>
      <vt:lpstr>ARMA/ARIMA modelio p ir q vėlavimų eilės nustatymas MA(q) nustatymas</vt:lpstr>
      <vt:lpstr>ARMA/ARIMA modelio p ir q vėlavimų eilės nustatymas</vt:lpstr>
      <vt:lpstr>PVZ du_privsa </vt:lpstr>
      <vt:lpstr>PVZ dirb_privsa </vt:lpstr>
      <vt:lpstr>4 B-J žingsnis ARMA/ARIMA modelio parametrų (koeficientų) vertinimas </vt:lpstr>
      <vt:lpstr>Regresijos parametrų vertinimo metodai</vt:lpstr>
      <vt:lpstr>Maksimalaus tikėtinumo metodas</vt:lpstr>
      <vt:lpstr>Maksimalaus tikėtinumo metodas</vt:lpstr>
      <vt:lpstr>5 B-J žingsnis Sudaryto ARMA/ARIMA modelio adekvatumo vertinimas </vt:lpstr>
      <vt:lpstr>Sudaryto ARMA/ARIMA modelio adekvatumo vertinimas Modelio paklaidų AC grafiko vertinimas </vt:lpstr>
      <vt:lpstr>Sudaryto ARMA/ARIMA modelio adekvatumo vertinimas AC grafiko vertinimas </vt:lpstr>
      <vt:lpstr>Sudaryto ARMA/ARIMA modelio adekvatumo vertinimas Ljung-Box testas (Q statistika)   H0: nėra paklaidų autokoreliacijos H1: yra paklaidų autokoreliacija</vt:lpstr>
      <vt:lpstr>Sudaryto ARMA/ARIMA modelio adekvatumo vertinimas Ljung-Box testas (Q statistika) </vt:lpstr>
      <vt:lpstr>Paklaidų korelograma</vt:lpstr>
      <vt:lpstr>Sudaryto ARMA/ARIMA modelio adekvatumo vertinimas </vt:lpstr>
      <vt:lpstr>Sudaryto ARMA/ARIMA modelio adekvatumo vertinimas Ką daryti, jeigu yra reikšmingų paklaidų? </vt:lpstr>
      <vt:lpstr>Determinuotumo rodikliai </vt:lpstr>
      <vt:lpstr>Prognozavimas ARMA/ARIMA modelio pagalba</vt:lpstr>
      <vt:lpstr>Prognozavimas ARMA/ARIMA modelio pagalba</vt:lpstr>
      <vt:lpstr>Prognozavimas ARMA/ARIMA modelio pagalba</vt:lpstr>
      <vt:lpstr>Prognozių tikslumo rodikliai ABSOLIUTŪS TIKSLUMO RODIKLIAI </vt:lpstr>
      <vt:lpstr>Prognozių tikslumo rodikliai</vt:lpstr>
      <vt:lpstr>Prognozių tikslumo rodikliai Santykiniai rodikliai </vt:lpstr>
      <vt:lpstr>DU_privsa  ARIMA modelio adekvatumo analizė </vt:lpstr>
      <vt:lpstr>Box-Jenkins procedūros schema</vt:lpstr>
      <vt:lpstr>Kitos ARIMAmodelio galimybės</vt:lpstr>
      <vt:lpstr>SARIMA = ARIMA +  sezoniškumas</vt:lpstr>
      <vt:lpstr>SARIMA modeliai</vt:lpstr>
      <vt:lpstr>SAR ir SMA nariai</vt:lpstr>
      <vt:lpstr>Dažniausiai naudojami SARIMA modeliai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Projektas</dc:creator>
  <cp:lastModifiedBy>Projektas</cp:lastModifiedBy>
  <cp:revision>187</cp:revision>
  <cp:lastPrinted>2015-10-15T06:42:03Z</cp:lastPrinted>
  <dcterms:created xsi:type="dcterms:W3CDTF">1601-01-01T00:00:00Z</dcterms:created>
  <dcterms:modified xsi:type="dcterms:W3CDTF">2016-10-27T06:46:48Z</dcterms:modified>
</cp:coreProperties>
</file>