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56" r:id="rId2"/>
    <p:sldId id="257" r:id="rId3"/>
    <p:sldId id="258" r:id="rId4"/>
    <p:sldId id="259" r:id="rId5"/>
    <p:sldId id="288" r:id="rId6"/>
    <p:sldId id="260" r:id="rId7"/>
    <p:sldId id="261" r:id="rId8"/>
    <p:sldId id="262" r:id="rId9"/>
    <p:sldId id="296" r:id="rId10"/>
    <p:sldId id="298" r:id="rId11"/>
    <p:sldId id="299" r:id="rId12"/>
    <p:sldId id="300" r:id="rId13"/>
    <p:sldId id="263" r:id="rId14"/>
    <p:sldId id="332" r:id="rId15"/>
    <p:sldId id="264" r:id="rId16"/>
    <p:sldId id="265" r:id="rId17"/>
    <p:sldId id="333" r:id="rId18"/>
    <p:sldId id="335" r:id="rId19"/>
    <p:sldId id="266" r:id="rId20"/>
    <p:sldId id="295" r:id="rId21"/>
    <p:sldId id="267" r:id="rId22"/>
    <p:sldId id="293" r:id="rId23"/>
    <p:sldId id="334" r:id="rId24"/>
    <p:sldId id="303" r:id="rId25"/>
    <p:sldId id="302" r:id="rId26"/>
    <p:sldId id="301" r:id="rId27"/>
    <p:sldId id="291" r:id="rId28"/>
    <p:sldId id="304" r:id="rId29"/>
    <p:sldId id="305" r:id="rId30"/>
    <p:sldId id="306" r:id="rId31"/>
    <p:sldId id="343" r:id="rId32"/>
    <p:sldId id="308" r:id="rId33"/>
    <p:sldId id="307" r:id="rId34"/>
    <p:sldId id="338" r:id="rId35"/>
    <p:sldId id="281" r:id="rId36"/>
    <p:sldId id="340" r:id="rId37"/>
    <p:sldId id="339" r:id="rId38"/>
    <p:sldId id="310" r:id="rId39"/>
    <p:sldId id="311" r:id="rId40"/>
    <p:sldId id="320" r:id="rId41"/>
    <p:sldId id="321" r:id="rId42"/>
    <p:sldId id="322" r:id="rId43"/>
    <p:sldId id="325" r:id="rId44"/>
    <p:sldId id="324" r:id="rId45"/>
    <p:sldId id="326" r:id="rId46"/>
    <p:sldId id="327" r:id="rId47"/>
    <p:sldId id="330" r:id="rId48"/>
    <p:sldId id="329" r:id="rId49"/>
    <p:sldId id="345" r:id="rId50"/>
    <p:sldId id="344" r:id="rId51"/>
    <p:sldId id="347" r:id="rId52"/>
    <p:sldId id="331" r:id="rId53"/>
    <p:sldId id="348" r:id="rId54"/>
    <p:sldId id="342" r:id="rId55"/>
    <p:sldId id="341" r:id="rId56"/>
    <p:sldId id="314" r:id="rId57"/>
    <p:sldId id="312" r:id="rId58"/>
    <p:sldId id="313" r:id="rId59"/>
    <p:sldId id="315" r:id="rId60"/>
    <p:sldId id="317" r:id="rId61"/>
    <p:sldId id="318" r:id="rId62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CC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Be stiliaus, be tinklelio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43" autoAdjust="0"/>
    <p:restoredTop sz="86180" autoAdjust="0"/>
  </p:normalViewPr>
  <p:slideViewPr>
    <p:cSldViewPr>
      <p:cViewPr>
        <p:scale>
          <a:sx n="62" d="100"/>
          <a:sy n="62" d="100"/>
        </p:scale>
        <p:origin x="-1092" y="-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66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2112" y="-86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lt-LT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lt-LT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lt-LT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E12C522C-051F-4572-8462-2CD7146B5FC1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16065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lt-LT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lt-LT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lt-LT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D82097CE-C811-4A38-B3DF-2CD06A6693D7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41628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17447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3992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11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19001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60128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335967-F9ED-4774-9103-0D1C4EA11588}" type="slidenum">
              <a:rPr lang="lt-LT"/>
              <a:pPr/>
              <a:t>13</a:t>
            </a:fld>
            <a:endParaRPr lang="lt-LT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/>
              <a:t>Tokiu būdu nustatomas trendo ir ciklinių svyravimų komponentų bendras dydis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15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858617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16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452063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19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011194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20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072548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21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8126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22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64776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351826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24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274746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25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112207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26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682653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27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390271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28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575848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29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178202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30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605691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32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860356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33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161842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35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94863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472530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38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73930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39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447213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40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9295477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41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231145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42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605305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43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47641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44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244960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45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004936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46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08366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47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57194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0394414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48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401625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49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4016258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52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8936792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53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8936792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56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7776137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57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0453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58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0468910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59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2040528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60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7635921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61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13732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40964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62875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02487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097CE-C811-4A38-B3DF-2CD06A6693D7}" type="slidenum">
              <a:rPr lang="lt-LT" smtClean="0"/>
              <a:pPr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115543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294020-457B-484C-9D15-05041B0C4850}" type="slidenum">
              <a:rPr lang="lt-LT"/>
              <a:pPr/>
              <a:t>9</a:t>
            </a:fld>
            <a:endParaRPr lang="lt-LT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/>
              <a:t>Tokiu būdu nustatomas trendo ir ciklinių svyravimų komponentų bendras dydis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57991-999A-4ADA-B2A7-6457B210A5E0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0326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7DF48-DD68-41BF-B573-4BD2445D2BDF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3938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C76D4-35FF-4DDA-8B29-7F86C149E534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16479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F54444A-06E6-43A8-86EE-CB022A0923C0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22385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228197-B7DB-42FE-8579-937745B1654E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38835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27A474A-6063-47B7-8361-EE91A9CC145E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7496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591D00-D01D-4CCF-BF8B-4378BA381B22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98175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ECF6DB7-EA55-48A6-807C-901652FD45FF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4307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9E807-ECB2-4422-983A-9DF76F5A18AD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71222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2C69B-808C-4D33-B256-ECF9FB0CF0CF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6146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A47FB-0312-4EEC-9536-CEEC0907B60B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8905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F56E3-41A8-4509-890C-42EDBF01785A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3217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D22E6-D53C-445C-98B9-36C7FDEDC0C4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13800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C0EC1-279D-401B-9528-10B8AF1C2C68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0084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9C148-9D15-45FB-B79C-F31E728C9A2B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5648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55BB5-F512-4341-94F8-86A06B75ADCD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3627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D6E40981-94EF-47ED-9DE9-14F3AE2F2334}" type="slidenum">
              <a:rPr lang="lt-LT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3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7" Type="http://schemas.openxmlformats.org/officeDocument/2006/relationships/image" Target="../media/image28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8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10.bin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Laiko eilučių modeliai</a:t>
            </a:r>
            <a:br>
              <a:rPr lang="lt-LT" dirty="0"/>
            </a:br>
            <a:r>
              <a:rPr lang="lt-LT" sz="3600" dirty="0"/>
              <a:t>Laiko eilutės </a:t>
            </a:r>
            <a:r>
              <a:rPr lang="lt-LT" sz="3600" dirty="0" smtClean="0"/>
              <a:t>išskaidymas</a:t>
            </a:r>
            <a:r>
              <a:rPr lang="en-US" sz="3600" dirty="0" smtClean="0"/>
              <a:t>, </a:t>
            </a:r>
            <a:r>
              <a:rPr lang="lt-LT" sz="3600" dirty="0" smtClean="0"/>
              <a:t>glodinimas</a:t>
            </a:r>
            <a:r>
              <a:rPr lang="en-US" sz="3600" dirty="0" smtClean="0"/>
              <a:t> </a:t>
            </a:r>
            <a:r>
              <a:rPr lang="en-US" sz="3600" dirty="0" err="1" smtClean="0"/>
              <a:t>ir</a:t>
            </a:r>
            <a:r>
              <a:rPr lang="en-US" sz="3600" dirty="0" smtClean="0"/>
              <a:t> </a:t>
            </a:r>
            <a:r>
              <a:rPr lang="en-US" sz="3600" dirty="0" err="1" smtClean="0"/>
              <a:t>filtravimas</a:t>
            </a:r>
            <a:r>
              <a:rPr lang="lt-LT" dirty="0" smtClean="0"/>
              <a:t> </a:t>
            </a:r>
            <a:endParaRPr lang="lt-LT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2016-09-22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Slenkančių vidurkių rūšys</a:t>
            </a:r>
            <a:br>
              <a:rPr lang="lt-LT" sz="4000"/>
            </a:br>
            <a:r>
              <a:rPr lang="lt-LT" sz="3200"/>
              <a:t>Paprastas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lt-LT"/>
          </a:p>
          <a:p>
            <a:pPr>
              <a:spcBef>
                <a:spcPct val="0"/>
              </a:spcBef>
            </a:pPr>
            <a:endParaRPr lang="lt-LT"/>
          </a:p>
          <a:p>
            <a:pPr>
              <a:spcBef>
                <a:spcPct val="0"/>
              </a:spcBef>
            </a:pPr>
            <a:endParaRPr lang="lt-LT"/>
          </a:p>
          <a:p>
            <a:pPr>
              <a:spcBef>
                <a:spcPct val="0"/>
              </a:spcBef>
            </a:pPr>
            <a:r>
              <a:rPr lang="lt-LT"/>
              <a:t>Suteikia vienodą svorį visiems </a:t>
            </a:r>
            <a:r>
              <a:rPr lang="en-US"/>
              <a:t>slenkantį vidurkį sudaran</a:t>
            </a:r>
            <a:r>
              <a:rPr lang="lt-LT"/>
              <a:t>tiems </a:t>
            </a:r>
            <a:r>
              <a:rPr lang="en-US"/>
              <a:t> n stebėjim</a:t>
            </a:r>
            <a:r>
              <a:rPr lang="lt-LT"/>
              <a:t>ams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1476375" y="2276475"/>
            <a:ext cx="6624638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800" baseline="0">
                <a:cs typeface="Times New Roman" pitchFamily="18" charset="0"/>
              </a:rPr>
              <a:t>MA</a:t>
            </a:r>
            <a:r>
              <a:rPr lang="en-US" sz="2800" baseline="-30000">
                <a:cs typeface="Times New Roman" pitchFamily="18" charset="0"/>
              </a:rPr>
              <a:t>t</a:t>
            </a:r>
            <a:r>
              <a:rPr lang="pt-BR" sz="2800" baseline="0">
                <a:cs typeface="Times New Roman" pitchFamily="18" charset="0"/>
              </a:rPr>
              <a:t>= 1/n </a:t>
            </a:r>
            <a:r>
              <a:rPr lang="en-US" sz="2800" baseline="0">
                <a:cs typeface="Times New Roman" pitchFamily="18" charset="0"/>
                <a:sym typeface="Symbol" pitchFamily="18" charset="2"/>
              </a:rPr>
              <a:t></a:t>
            </a:r>
            <a:r>
              <a:rPr lang="pt-BR" sz="2800" baseline="0">
                <a:cs typeface="Times New Roman" pitchFamily="18" charset="0"/>
              </a:rPr>
              <a:t>y</a:t>
            </a:r>
            <a:r>
              <a:rPr lang="pt-BR" sz="2800" baseline="-30000">
                <a:cs typeface="Times New Roman" pitchFamily="18" charset="0"/>
                <a:sym typeface="Symbol" pitchFamily="18" charset="2"/>
              </a:rPr>
              <a:t>t-n+i </a:t>
            </a:r>
            <a:r>
              <a:rPr lang="pt-BR" sz="2800" baseline="0">
                <a:cs typeface="Times New Roman" pitchFamily="18" charset="0"/>
                <a:sym typeface="Symbol" pitchFamily="18" charset="2"/>
              </a:rPr>
              <a:t>=1/n (y</a:t>
            </a:r>
            <a:r>
              <a:rPr lang="pt-BR" sz="2800" baseline="-30000">
                <a:cs typeface="Times New Roman" pitchFamily="18" charset="0"/>
                <a:sym typeface="Symbol" pitchFamily="18" charset="2"/>
              </a:rPr>
              <a:t>t</a:t>
            </a:r>
            <a:r>
              <a:rPr lang="pt-BR" sz="2800" baseline="0">
                <a:cs typeface="Times New Roman" pitchFamily="18" charset="0"/>
                <a:sym typeface="Symbol" pitchFamily="18" charset="2"/>
              </a:rPr>
              <a:t>+y</a:t>
            </a:r>
            <a:r>
              <a:rPr lang="pt-BR" sz="2800" baseline="-30000">
                <a:cs typeface="Times New Roman" pitchFamily="18" charset="0"/>
                <a:sym typeface="Symbol" pitchFamily="18" charset="2"/>
              </a:rPr>
              <a:t>t-1 </a:t>
            </a:r>
            <a:r>
              <a:rPr lang="pt-BR" sz="2800" baseline="0">
                <a:cs typeface="Times New Roman" pitchFamily="18" charset="0"/>
                <a:sym typeface="Symbol" pitchFamily="18" charset="2"/>
              </a:rPr>
              <a:t>+…+y</a:t>
            </a:r>
            <a:r>
              <a:rPr lang="pt-BR" sz="2800" baseline="-30000">
                <a:cs typeface="Times New Roman" pitchFamily="18" charset="0"/>
                <a:sym typeface="Symbol" pitchFamily="18" charset="2"/>
              </a:rPr>
              <a:t>t-n+1</a:t>
            </a:r>
            <a:r>
              <a:rPr lang="pt-BR" sz="2800" baseline="0">
                <a:cs typeface="Times New Roman" pitchFamily="18" charset="0"/>
                <a:sym typeface="Symbol" pitchFamily="18" charset="2"/>
              </a:rPr>
              <a:t>)</a:t>
            </a:r>
          </a:p>
          <a:p>
            <a:pPr>
              <a:spcBef>
                <a:spcPct val="50000"/>
              </a:spcBef>
            </a:pPr>
            <a:endParaRPr lang="lt-LT" sz="2800" baseline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Slenkančių vidurkių rūšys</a:t>
            </a:r>
            <a:br>
              <a:rPr lang="lt-LT" sz="4000"/>
            </a:br>
            <a:r>
              <a:rPr lang="lt-LT" sz="3200"/>
              <a:t>Svertinis</a:t>
            </a:r>
            <a:r>
              <a:rPr lang="lt-LT" sz="4000"/>
              <a:t>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algn="just">
              <a:spcBef>
                <a:spcPct val="0"/>
              </a:spcBef>
            </a:pPr>
            <a:r>
              <a:rPr lang="lt-LT" dirty="0">
                <a:cs typeface="Times New Roman" pitchFamily="18" charset="0"/>
              </a:rPr>
              <a:t>S</a:t>
            </a:r>
            <a:r>
              <a:rPr lang="en-US" dirty="0" err="1" smtClean="0">
                <a:cs typeface="Times New Roman" pitchFamily="18" charset="0"/>
              </a:rPr>
              <a:t>tebėji</a:t>
            </a:r>
            <a:r>
              <a:rPr lang="lt-LT" dirty="0" err="1" smtClean="0">
                <a:cs typeface="Times New Roman" pitchFamily="18" charset="0"/>
              </a:rPr>
              <a:t>mų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lt-LT" dirty="0">
                <a:cs typeface="Times New Roman" pitchFamily="18" charset="0"/>
              </a:rPr>
              <a:t>svoriai yra skirtingi.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Svorių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priskyrimo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schemos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gali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būti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įvairios</a:t>
            </a:r>
            <a:r>
              <a:rPr lang="en-US" dirty="0">
                <a:cs typeface="Times New Roman" pitchFamily="18" charset="0"/>
              </a:rPr>
              <a:t>. </a:t>
            </a:r>
            <a:r>
              <a:rPr lang="en-US" dirty="0" err="1">
                <a:cs typeface="Times New Roman" pitchFamily="18" charset="0"/>
              </a:rPr>
              <a:t>Pavyzdyje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pateikiamas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variantas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cs typeface="Times New Roman" pitchFamily="18" charset="0"/>
              </a:rPr>
              <a:t>kai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lt-LT" dirty="0" smtClean="0">
                <a:cs typeface="Times New Roman" pitchFamily="18" charset="0"/>
              </a:rPr>
              <a:t>vėlesniam </a:t>
            </a:r>
            <a:r>
              <a:rPr lang="en-US" dirty="0" err="1" smtClean="0">
                <a:cs typeface="Times New Roman" pitchFamily="18" charset="0"/>
              </a:rPr>
              <a:t>stebėjimui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priskiriamas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vis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mažesnis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svoris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.</a:t>
            </a:r>
            <a:endParaRPr lang="en-US" sz="2800" dirty="0">
              <a:latin typeface="Arial" charset="0"/>
            </a:endParaRPr>
          </a:p>
          <a:p>
            <a:endParaRPr lang="lt-LT" sz="2800" dirty="0"/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468313" y="2492375"/>
            <a:ext cx="83534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/>
            <a:r>
              <a:rPr lang="en-US" baseline="0">
                <a:cs typeface="Times New Roman" pitchFamily="18" charset="0"/>
              </a:rPr>
              <a:t>WMA</a:t>
            </a:r>
            <a:r>
              <a:rPr lang="en-US" baseline="-30000">
                <a:cs typeface="Times New Roman" pitchFamily="18" charset="0"/>
              </a:rPr>
              <a:t>t</a:t>
            </a:r>
            <a:r>
              <a:rPr lang="en-US" baseline="0">
                <a:cs typeface="Times New Roman" pitchFamily="18" charset="0"/>
              </a:rPr>
              <a:t>= </a:t>
            </a:r>
            <a:r>
              <a:rPr lang="en-US" baseline="0">
                <a:cs typeface="Times New Roman" pitchFamily="18" charset="0"/>
                <a:sym typeface="Symbol" pitchFamily="18" charset="2"/>
              </a:rPr>
              <a:t></a:t>
            </a:r>
            <a:r>
              <a:rPr lang="pt-BR" baseline="0">
                <a:cs typeface="Times New Roman" pitchFamily="18" charset="0"/>
              </a:rPr>
              <a:t>(i*y</a:t>
            </a:r>
            <a:r>
              <a:rPr lang="pt-BR" baseline="-30000">
                <a:cs typeface="Times New Roman" pitchFamily="18" charset="0"/>
                <a:sym typeface="Symbol" pitchFamily="18" charset="2"/>
              </a:rPr>
              <a:t>t-n+i</a:t>
            </a:r>
            <a:r>
              <a:rPr lang="pt-BR" baseline="0">
                <a:cs typeface="Times New Roman" pitchFamily="18" charset="0"/>
                <a:sym typeface="Symbol" pitchFamily="18" charset="2"/>
              </a:rPr>
              <a:t>)/</a:t>
            </a:r>
            <a:r>
              <a:rPr lang="en-US" baseline="0">
                <a:cs typeface="Times New Roman" pitchFamily="18" charset="0"/>
                <a:sym typeface="Symbol" pitchFamily="18" charset="2"/>
              </a:rPr>
              <a:t></a:t>
            </a:r>
            <a:r>
              <a:rPr lang="pt-BR" baseline="0">
                <a:cs typeface="Times New Roman" pitchFamily="18" charset="0"/>
              </a:rPr>
              <a:t>i</a:t>
            </a:r>
            <a:r>
              <a:rPr lang="en-US" baseline="0">
                <a:cs typeface="Times New Roman" pitchFamily="18" charset="0"/>
                <a:sym typeface="Symbol" pitchFamily="18" charset="2"/>
              </a:rPr>
              <a:t> = [ny</a:t>
            </a:r>
            <a:r>
              <a:rPr lang="en-US" baseline="-30000">
                <a:cs typeface="Times New Roman" pitchFamily="18" charset="0"/>
                <a:sym typeface="Symbol" pitchFamily="18" charset="2"/>
              </a:rPr>
              <a:t>t</a:t>
            </a:r>
            <a:r>
              <a:rPr lang="en-US" baseline="0">
                <a:cs typeface="Times New Roman" pitchFamily="18" charset="0"/>
                <a:sym typeface="Symbol" pitchFamily="18" charset="2"/>
              </a:rPr>
              <a:t>+(n-1)y</a:t>
            </a:r>
            <a:r>
              <a:rPr lang="en-US" baseline="-30000">
                <a:cs typeface="Times New Roman" pitchFamily="18" charset="0"/>
                <a:sym typeface="Symbol" pitchFamily="18" charset="2"/>
              </a:rPr>
              <a:t>t-1</a:t>
            </a:r>
            <a:r>
              <a:rPr lang="en-US" baseline="0">
                <a:cs typeface="Times New Roman" pitchFamily="18" charset="0"/>
                <a:sym typeface="Symbol" pitchFamily="18" charset="2"/>
              </a:rPr>
              <a:t>+…+1y</a:t>
            </a:r>
            <a:r>
              <a:rPr lang="en-US" baseline="-30000">
                <a:cs typeface="Times New Roman" pitchFamily="18" charset="0"/>
                <a:sym typeface="Symbol" pitchFamily="18" charset="2"/>
              </a:rPr>
              <a:t>t-n+1</a:t>
            </a:r>
            <a:r>
              <a:rPr lang="en-US" baseline="0">
                <a:cs typeface="Times New Roman" pitchFamily="18" charset="0"/>
                <a:sym typeface="Symbol" pitchFamily="18" charset="2"/>
              </a:rPr>
              <a:t>]/ [n+(n-1)+…+1]</a:t>
            </a:r>
            <a:endParaRPr lang="lt-LT" baseline="0">
              <a:cs typeface="Times New Roman" pitchFamily="18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lt-LT" baseline="0">
              <a:cs typeface="Times New Roman" pitchFamily="18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lt-LT" baseline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Slenkančių vidurkių rūšys</a:t>
            </a:r>
            <a:br>
              <a:rPr lang="lt-LT" sz="4000"/>
            </a:br>
            <a:r>
              <a:rPr lang="lt-LT" sz="3200"/>
              <a:t>Centruotas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323850" y="1981200"/>
            <a:ext cx="8134350" cy="1981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>
                <a:cs typeface="Times New Roman" pitchFamily="18" charset="0"/>
              </a:rPr>
              <a:t>CMA</a:t>
            </a:r>
            <a:r>
              <a:rPr lang="en-US" sz="2800" baseline="-30000">
                <a:cs typeface="Times New Roman" pitchFamily="18" charset="0"/>
              </a:rPr>
              <a:t>t</a:t>
            </a:r>
            <a:r>
              <a:rPr lang="en-US" sz="2800">
                <a:cs typeface="Times New Roman" pitchFamily="18" charset="0"/>
              </a:rPr>
              <a:t>= 1/n 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</a:t>
            </a:r>
            <a:r>
              <a:rPr lang="en-US" sz="2800">
                <a:cs typeface="Times New Roman" pitchFamily="18" charset="0"/>
              </a:rPr>
              <a:t>y</a:t>
            </a:r>
            <a:r>
              <a:rPr lang="en-US" sz="2800" baseline="-30000"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 = 1/n [y</a:t>
            </a:r>
            <a:r>
              <a:rPr lang="en-US" sz="2800" baseline="-30000">
                <a:cs typeface="Times New Roman" pitchFamily="18" charset="0"/>
                <a:sym typeface="Symbol" pitchFamily="18" charset="2"/>
              </a:rPr>
              <a:t>t+(n-1)/2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 + y</a:t>
            </a:r>
            <a:r>
              <a:rPr lang="en-US" sz="2800" baseline="-30000">
                <a:cs typeface="Times New Roman" pitchFamily="18" charset="0"/>
                <a:sym typeface="Symbol" pitchFamily="18" charset="2"/>
              </a:rPr>
              <a:t>t+(n-1)/2-1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+…+ y</a:t>
            </a:r>
            <a:r>
              <a:rPr lang="en-US" sz="2800" baseline="-30000">
                <a:cs typeface="Times New Roman" pitchFamily="18" charset="0"/>
                <a:sym typeface="Symbol" pitchFamily="18" charset="2"/>
              </a:rPr>
              <a:t>t-(n-1)/2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 ]</a:t>
            </a:r>
          </a:p>
          <a:p>
            <a:endParaRPr lang="lt-LT" sz="280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539750" y="3284538"/>
            <a:ext cx="7772400" cy="1981200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lt-LT" sz="2400">
                <a:cs typeface="Times New Roman" pitchFamily="18" charset="0"/>
              </a:rPr>
              <a:t>I</a:t>
            </a:r>
            <a:r>
              <a:rPr lang="en-US" sz="2400">
                <a:cs typeface="Times New Roman" pitchFamily="18" charset="0"/>
              </a:rPr>
              <a:t>šlyginimas realizuojamas pakeičiant pirminės laiko eilutės reikšmes vidurkiu, suformuotu iš vienodo skaičiaus prieš stebėjimą ir po stebėjimo esančių stebėjimų. </a:t>
            </a:r>
            <a:endParaRPr lang="lt-LT" sz="2400">
              <a:cs typeface="Times New Roman" pitchFamily="18" charset="0"/>
            </a:endParaRPr>
          </a:p>
          <a:p>
            <a:pPr lvl="1" algn="just">
              <a:spcBef>
                <a:spcPct val="0"/>
              </a:spcBef>
            </a:pPr>
            <a:r>
              <a:rPr lang="en-US" sz="2000">
                <a:cs typeface="Times New Roman" pitchFamily="18" charset="0"/>
              </a:rPr>
              <a:t>Šio slenkančio vidurkio trūkumas - vėliausiems periodams slenkantys vidurkiai nėra apskaičiuojami. </a:t>
            </a:r>
            <a:endParaRPr lang="lt-LT" sz="2000">
              <a:cs typeface="Times New Roman" pitchFamily="18" charset="0"/>
            </a:endParaRPr>
          </a:p>
          <a:p>
            <a:pPr lvl="1" algn="just">
              <a:spcBef>
                <a:spcPct val="0"/>
              </a:spcBef>
            </a:pPr>
            <a:r>
              <a:rPr lang="lt-LT" sz="2000">
                <a:cs typeface="Times New Roman" pitchFamily="18" charset="0"/>
              </a:rPr>
              <a:t>S</a:t>
            </a:r>
            <a:r>
              <a:rPr lang="en-US" sz="2000">
                <a:cs typeface="Times New Roman" pitchFamily="18" charset="0"/>
              </a:rPr>
              <a:t>lenkančio vidurkio dėmenų skaičius (n) turi būti nelyginis.</a:t>
            </a:r>
            <a:endParaRPr lang="en-US" sz="2000"/>
          </a:p>
          <a:p>
            <a:pPr lvl="1"/>
            <a:endParaRPr lang="lt-LT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Laiko eilutės išskaidymas</a:t>
            </a:r>
            <a:br>
              <a:rPr lang="lt-LT" sz="4000"/>
            </a:br>
            <a:r>
              <a:rPr lang="en-US" sz="3200"/>
              <a:t>Sezoni</a:t>
            </a:r>
            <a:r>
              <a:rPr lang="lt-LT" sz="3200"/>
              <a:t>š</a:t>
            </a:r>
            <a:r>
              <a:rPr lang="en-US" sz="3200"/>
              <a:t>kumo indeks</a:t>
            </a:r>
            <a:r>
              <a:rPr lang="lt-LT" sz="3200"/>
              <a:t>ų</a:t>
            </a:r>
            <a:r>
              <a:rPr lang="en-US" sz="3200"/>
              <a:t> nustatymas</a:t>
            </a:r>
            <a:r>
              <a:rPr lang="en-US" sz="4000"/>
              <a:t> </a:t>
            </a:r>
            <a:r>
              <a:rPr lang="lt-LT" sz="3200"/>
              <a:t>slenkančių vidurkių metodu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lt-LT"/>
              <a:t>Slenkančių vidurkių metodu išlyginami pirminiai stebėjimai (Y</a:t>
            </a:r>
            <a:r>
              <a:rPr lang="lt-LT" baseline="-25000"/>
              <a:t>t</a:t>
            </a:r>
            <a:r>
              <a:rPr lang="lt-LT"/>
              <a:t>). Išlygintoje eilutėje</a:t>
            </a:r>
            <a:r>
              <a:rPr lang="lt-LT" sz="3600"/>
              <a:t>:</a:t>
            </a:r>
          </a:p>
          <a:p>
            <a:pPr marL="1371600" lvl="2" indent="-457200">
              <a:lnSpc>
                <a:spcPct val="90000"/>
              </a:lnSpc>
            </a:pPr>
            <a:r>
              <a:rPr lang="lt-LT" sz="2800"/>
              <a:t> (T</a:t>
            </a:r>
            <a:r>
              <a:rPr lang="lt-LT" sz="2800" baseline="-25000"/>
              <a:t>t</a:t>
            </a:r>
            <a:r>
              <a:rPr lang="lt-LT" sz="2800"/>
              <a:t> </a:t>
            </a:r>
            <a:r>
              <a:rPr lang="ar-SA" sz="2800">
                <a:cs typeface="Times New Roman" pitchFamily="18" charset="0"/>
              </a:rPr>
              <a:t>٠</a:t>
            </a:r>
            <a:r>
              <a:rPr lang="lt-LT" sz="2800"/>
              <a:t>C</a:t>
            </a:r>
            <a:r>
              <a:rPr lang="lt-LT" sz="2800" baseline="-25000"/>
              <a:t>t</a:t>
            </a:r>
            <a:r>
              <a:rPr lang="lt-LT" sz="2800"/>
              <a:t>) arba (T</a:t>
            </a:r>
            <a:r>
              <a:rPr lang="lt-LT" sz="2800" baseline="-25000"/>
              <a:t>t</a:t>
            </a:r>
            <a:r>
              <a:rPr lang="lt-LT" sz="2800"/>
              <a:t>+C</a:t>
            </a:r>
            <a:r>
              <a:rPr lang="lt-LT" sz="2800" baseline="-25000"/>
              <a:t>t</a:t>
            </a:r>
            <a:r>
              <a:rPr lang="lt-LT" sz="2800"/>
              <a:t>)    lieka</a:t>
            </a:r>
          </a:p>
          <a:p>
            <a:pPr marL="1371600" lvl="2" indent="-457200">
              <a:lnSpc>
                <a:spcPct val="90000"/>
              </a:lnSpc>
            </a:pPr>
            <a:r>
              <a:rPr lang="lt-LT" sz="2800"/>
              <a:t> (S</a:t>
            </a:r>
            <a:r>
              <a:rPr lang="lt-LT" sz="2800" baseline="-25000"/>
              <a:t>t</a:t>
            </a:r>
            <a:r>
              <a:rPr lang="lt-LT" sz="2800"/>
              <a:t> </a:t>
            </a:r>
            <a:r>
              <a:rPr lang="ar-SA" sz="2800">
                <a:cs typeface="Times New Roman" pitchFamily="18" charset="0"/>
              </a:rPr>
              <a:t>٠</a:t>
            </a:r>
            <a:r>
              <a:rPr lang="lt-LT" sz="2800"/>
              <a:t> A</a:t>
            </a:r>
            <a:r>
              <a:rPr lang="lt-LT" sz="2800" baseline="-25000"/>
              <a:t>t</a:t>
            </a:r>
            <a:r>
              <a:rPr lang="lt-LT" sz="2800"/>
              <a:t>) arba (S</a:t>
            </a:r>
            <a:r>
              <a:rPr lang="lt-LT" sz="2800" baseline="-25000"/>
              <a:t>t</a:t>
            </a:r>
            <a:r>
              <a:rPr lang="lt-LT" sz="2800"/>
              <a:t> + A</a:t>
            </a:r>
            <a:r>
              <a:rPr lang="lt-LT" sz="2800" baseline="-25000"/>
              <a:t>t</a:t>
            </a:r>
            <a:r>
              <a:rPr lang="lt-LT" sz="2800"/>
              <a:t>) eliminuojama</a:t>
            </a:r>
          </a:p>
          <a:p>
            <a:pPr marL="1371600" lvl="2" indent="-457200">
              <a:lnSpc>
                <a:spcPct val="90000"/>
              </a:lnSpc>
            </a:pPr>
            <a:r>
              <a:rPr lang="lt-LT" sz="2800"/>
              <a:t> </a:t>
            </a:r>
            <a:r>
              <a:rPr lang="lt-LT"/>
              <a:t>Slenkantį vidurkį reikia papildomai centruoti, kai slenkančio vidurkio dėmenų skaičius yra lyginis</a:t>
            </a:r>
            <a:r>
              <a:rPr lang="lt-LT" sz="2800"/>
              <a:t> </a:t>
            </a:r>
            <a:r>
              <a:rPr lang="lt-LT"/>
              <a:t>t.y. iš slenkančio vidurkio reikšmių apskaičiuoti dviejų dėmenų (n=2) slenkančius vidurkius,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2800" dirty="0" err="1" smtClean="0"/>
              <a:t>DU_priv</a:t>
            </a:r>
            <a:r>
              <a:rPr lang="lt-LT" sz="2800" dirty="0" smtClean="0"/>
              <a:t> pradiniai duomenys ir išlyginta eilutė </a:t>
            </a:r>
            <a:r>
              <a:rPr lang="lt-LT" sz="2800" dirty="0" err="1" smtClean="0"/>
              <a:t>slenk</a:t>
            </a:r>
            <a:r>
              <a:rPr lang="lt-LT" sz="2800" dirty="0" smtClean="0"/>
              <a:t>. vidurkiais</a:t>
            </a:r>
            <a:endParaRPr lang="lt-LT" sz="2800" dirty="0"/>
          </a:p>
        </p:txBody>
      </p:sp>
      <p:pic>
        <p:nvPicPr>
          <p:cNvPr id="1136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67936"/>
            <a:ext cx="6912768" cy="514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0283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Laiko eilutės išskaidymas</a:t>
            </a:r>
            <a:br>
              <a:rPr lang="lt-LT" sz="4000"/>
            </a:br>
            <a:r>
              <a:rPr lang="lt-LT" sz="4000"/>
              <a:t> </a:t>
            </a:r>
            <a:r>
              <a:rPr lang="en-US" sz="3200"/>
              <a:t>Sezoni</a:t>
            </a:r>
            <a:r>
              <a:rPr lang="lt-LT" sz="3200"/>
              <a:t>š</a:t>
            </a:r>
            <a:r>
              <a:rPr lang="en-US" sz="3200"/>
              <a:t>kumo indeks</a:t>
            </a:r>
            <a:r>
              <a:rPr lang="lt-LT" sz="3200"/>
              <a:t>ų</a:t>
            </a:r>
            <a:r>
              <a:rPr lang="en-US" sz="3200"/>
              <a:t> nustatymas</a:t>
            </a:r>
            <a:r>
              <a:rPr lang="en-US" sz="4000"/>
              <a:t> </a:t>
            </a:r>
            <a:endParaRPr lang="lt-LT" sz="40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algn="just">
              <a:buFont typeface="Times New Roman" pitchFamily="18" charset="0"/>
              <a:buAutoNum type="arabicPeriod" startAt="2"/>
            </a:pPr>
            <a:r>
              <a:rPr lang="lt-LT" sz="3200" dirty="0"/>
              <a:t>Sezoniškumo komponentės išskyrimas</a:t>
            </a:r>
          </a:p>
          <a:p>
            <a:pPr marL="1371600" lvl="2" indent="-457200" algn="just"/>
            <a:r>
              <a:rPr lang="lt-LT" sz="2800" dirty="0"/>
              <a:t>I</a:t>
            </a:r>
            <a:r>
              <a:rPr lang="en-US" sz="2800" dirty="0"/>
              <a:t>š </a:t>
            </a:r>
            <a:r>
              <a:rPr lang="en-US" sz="2800" dirty="0" err="1"/>
              <a:t>faktinių</a:t>
            </a:r>
            <a:r>
              <a:rPr lang="en-US" sz="2800" dirty="0"/>
              <a:t> </a:t>
            </a:r>
            <a:r>
              <a:rPr lang="lt-LT" sz="2800" dirty="0" err="1"/>
              <a:t>Y</a:t>
            </a:r>
            <a:r>
              <a:rPr lang="lt-LT" sz="2800" baseline="-25000" dirty="0" err="1"/>
              <a:t>t</a:t>
            </a:r>
            <a:r>
              <a:rPr lang="lt-LT" sz="2800" dirty="0"/>
              <a:t> </a:t>
            </a:r>
            <a:r>
              <a:rPr lang="en-US" sz="2800" dirty="0" err="1"/>
              <a:t>reikšmių</a:t>
            </a:r>
            <a:r>
              <a:rPr lang="en-US" sz="2800" dirty="0"/>
              <a:t> </a:t>
            </a:r>
            <a:r>
              <a:rPr lang="lt-LT" sz="2800" dirty="0" smtClean="0"/>
              <a:t>atimant slenkančių vidurkių reikšmes, t.y., </a:t>
            </a:r>
            <a:r>
              <a:rPr lang="en-US" sz="2800" dirty="0" err="1" smtClean="0"/>
              <a:t>eliminuojant</a:t>
            </a:r>
            <a:r>
              <a:rPr lang="en-US" sz="2800" dirty="0" smtClean="0"/>
              <a:t> </a:t>
            </a:r>
            <a:r>
              <a:rPr lang="en-US" sz="2800" dirty="0" err="1"/>
              <a:t>trendo</a:t>
            </a:r>
            <a:r>
              <a:rPr lang="en-US" sz="2800" dirty="0"/>
              <a:t> </a:t>
            </a:r>
            <a:r>
              <a:rPr lang="en-US" sz="2800" dirty="0" err="1"/>
              <a:t>ir</a:t>
            </a:r>
            <a:r>
              <a:rPr lang="en-US" sz="2800" dirty="0"/>
              <a:t> </a:t>
            </a:r>
            <a:r>
              <a:rPr lang="en-US" sz="2800" dirty="0" err="1"/>
              <a:t>ciklinių</a:t>
            </a:r>
            <a:r>
              <a:rPr lang="en-US" sz="2800" dirty="0"/>
              <a:t> </a:t>
            </a:r>
            <a:r>
              <a:rPr lang="en-US" sz="2800" dirty="0" err="1"/>
              <a:t>svyravimų</a:t>
            </a:r>
            <a:r>
              <a:rPr lang="en-US" sz="2800" dirty="0"/>
              <a:t> </a:t>
            </a:r>
            <a:r>
              <a:rPr lang="en-US" sz="2800" dirty="0" err="1"/>
              <a:t>bendrą</a:t>
            </a:r>
            <a:r>
              <a:rPr lang="en-US" sz="2800" dirty="0"/>
              <a:t> </a:t>
            </a:r>
            <a:r>
              <a:rPr lang="en-US" sz="2800" dirty="0" err="1" smtClean="0"/>
              <a:t>komponent</a:t>
            </a:r>
            <a:r>
              <a:rPr lang="lt-LT" sz="2800" dirty="0" smtClean="0"/>
              <a:t>ę</a:t>
            </a:r>
            <a:r>
              <a:rPr lang="en-US" sz="2800" dirty="0" smtClean="0"/>
              <a:t>, </a:t>
            </a:r>
            <a:r>
              <a:rPr lang="en-US" sz="2800" dirty="0" err="1"/>
              <a:t>nustatomas</a:t>
            </a:r>
            <a:r>
              <a:rPr lang="en-US" sz="2800" dirty="0"/>
              <a:t> </a:t>
            </a:r>
            <a:r>
              <a:rPr lang="en-US" sz="2800" dirty="0" err="1" smtClean="0"/>
              <a:t>sezoniškumo</a:t>
            </a:r>
            <a:r>
              <a:rPr lang="en-US" sz="2800" dirty="0" smtClean="0"/>
              <a:t> </a:t>
            </a:r>
            <a:r>
              <a:rPr lang="en-US" sz="2800" dirty="0" err="1"/>
              <a:t>ir</a:t>
            </a:r>
            <a:r>
              <a:rPr lang="en-US" sz="2800" dirty="0"/>
              <a:t> </a:t>
            </a:r>
            <a:r>
              <a:rPr lang="en-US" sz="2800" dirty="0" err="1"/>
              <a:t>atsitiktinumo</a:t>
            </a:r>
            <a:r>
              <a:rPr lang="en-US" sz="2800" dirty="0"/>
              <a:t> </a:t>
            </a:r>
            <a:r>
              <a:rPr lang="en-US" sz="2800" dirty="0" err="1"/>
              <a:t>komponentų</a:t>
            </a:r>
            <a:r>
              <a:rPr lang="en-US" sz="2800" dirty="0"/>
              <a:t> </a:t>
            </a:r>
            <a:r>
              <a:rPr lang="en-US" sz="2800" dirty="0" err="1" smtClean="0"/>
              <a:t>bendras</a:t>
            </a:r>
            <a:r>
              <a:rPr lang="lt-LT" sz="2800" dirty="0" smtClean="0"/>
              <a:t> </a:t>
            </a:r>
            <a:r>
              <a:rPr lang="en-US" sz="2800" dirty="0" err="1" smtClean="0"/>
              <a:t>dydis</a:t>
            </a:r>
            <a:r>
              <a:rPr lang="en-US" sz="3200" dirty="0"/>
              <a:t>:</a:t>
            </a:r>
            <a:r>
              <a:rPr lang="en-US" dirty="0"/>
              <a:t> </a:t>
            </a:r>
            <a:endParaRPr lang="lt-LT" dirty="0"/>
          </a:p>
          <a:p>
            <a:pPr marL="1752600" lvl="3" indent="-381000" algn="just"/>
            <a:r>
              <a:rPr lang="en-US" sz="2400" dirty="0"/>
              <a:t>S</a:t>
            </a:r>
            <a:r>
              <a:rPr lang="en-US" sz="2400" baseline="-25000" dirty="0"/>
              <a:t>t</a:t>
            </a:r>
            <a:r>
              <a:rPr lang="lt-LT" sz="2400" dirty="0">
                <a:cs typeface="Times New Roman" pitchFamily="18" charset="0"/>
              </a:rPr>
              <a:t>+</a:t>
            </a:r>
            <a:r>
              <a:rPr lang="en-US" sz="2400" dirty="0"/>
              <a:t>A</a:t>
            </a:r>
            <a:r>
              <a:rPr lang="en-US" sz="2400" baseline="-25000" dirty="0"/>
              <a:t>t </a:t>
            </a:r>
            <a:r>
              <a:rPr lang="en-US" sz="2400" dirty="0"/>
              <a:t>= </a:t>
            </a:r>
            <a:r>
              <a:rPr lang="en-US" sz="2400" dirty="0" err="1"/>
              <a:t>Y</a:t>
            </a:r>
            <a:r>
              <a:rPr lang="en-US" sz="2400" baseline="-25000" dirty="0" err="1"/>
              <a:t>t</a:t>
            </a:r>
            <a:r>
              <a:rPr lang="en-US" sz="2400" dirty="0"/>
              <a:t> </a:t>
            </a:r>
            <a:r>
              <a:rPr lang="lt-LT" sz="2400" dirty="0"/>
              <a:t> - ( </a:t>
            </a:r>
            <a:r>
              <a:rPr lang="en-US" sz="2400" dirty="0"/>
              <a:t> T</a:t>
            </a:r>
            <a:r>
              <a:rPr lang="en-US" sz="2400" baseline="-25000" dirty="0"/>
              <a:t>t</a:t>
            </a:r>
            <a:r>
              <a:rPr lang="en-US" sz="2400" dirty="0"/>
              <a:t> </a:t>
            </a:r>
            <a:r>
              <a:rPr lang="lt-LT" sz="2400" dirty="0"/>
              <a:t>+</a:t>
            </a:r>
            <a:r>
              <a:rPr lang="en-US" sz="2400" dirty="0"/>
              <a:t> C</a:t>
            </a:r>
            <a:r>
              <a:rPr lang="en-US" sz="2400" baseline="-25000" dirty="0"/>
              <a:t>t</a:t>
            </a:r>
            <a:r>
              <a:rPr lang="en-US" sz="2400" dirty="0"/>
              <a:t>.</a:t>
            </a:r>
            <a:r>
              <a:rPr lang="lt-LT" sz="2400" dirty="0"/>
              <a:t>)</a:t>
            </a:r>
          </a:p>
          <a:p>
            <a:pPr marL="1752600" lvl="3" indent="-381000" algn="just"/>
            <a:r>
              <a:rPr lang="en-US" sz="2400" dirty="0"/>
              <a:t>S</a:t>
            </a:r>
            <a:r>
              <a:rPr lang="en-US" sz="2400" baseline="-25000" dirty="0"/>
              <a:t>t</a:t>
            </a:r>
            <a:r>
              <a:rPr lang="ar-SA" sz="2400" dirty="0">
                <a:cs typeface="Times New Roman" pitchFamily="18" charset="0"/>
              </a:rPr>
              <a:t>٠</a:t>
            </a:r>
            <a:r>
              <a:rPr lang="en-US" sz="2400" dirty="0"/>
              <a:t>A</a:t>
            </a:r>
            <a:r>
              <a:rPr lang="en-US" sz="2400" baseline="-25000" dirty="0"/>
              <a:t>t </a:t>
            </a:r>
            <a:r>
              <a:rPr lang="en-US" sz="2400" dirty="0"/>
              <a:t>= </a:t>
            </a:r>
            <a:r>
              <a:rPr lang="en-US" sz="2400" dirty="0" err="1"/>
              <a:t>Y</a:t>
            </a:r>
            <a:r>
              <a:rPr lang="en-US" sz="2400" baseline="-25000" dirty="0" err="1"/>
              <a:t>t</a:t>
            </a:r>
            <a:r>
              <a:rPr lang="en-US" sz="2400" dirty="0"/>
              <a:t> / T</a:t>
            </a:r>
            <a:r>
              <a:rPr lang="en-US" sz="2400" baseline="-25000" dirty="0"/>
              <a:t>t</a:t>
            </a:r>
            <a:r>
              <a:rPr lang="en-US" sz="2400" dirty="0"/>
              <a:t> </a:t>
            </a:r>
            <a:r>
              <a:rPr lang="ar-SA" sz="2400" dirty="0">
                <a:cs typeface="Times New Roman" pitchFamily="18" charset="0"/>
              </a:rPr>
              <a:t>٠</a:t>
            </a:r>
            <a:r>
              <a:rPr lang="en-US" sz="2400" dirty="0"/>
              <a:t> C</a:t>
            </a:r>
            <a:r>
              <a:rPr lang="en-US" sz="2400" baseline="-25000" dirty="0"/>
              <a:t>t</a:t>
            </a:r>
            <a:endParaRPr lang="en-US" sz="2400" dirty="0"/>
          </a:p>
          <a:p>
            <a:pPr marL="609600" indent="-609600"/>
            <a:endParaRPr lang="lt-L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Laiko eilutės išskaidymas</a:t>
            </a:r>
            <a:br>
              <a:rPr lang="lt-LT" sz="4000"/>
            </a:br>
            <a:r>
              <a:rPr lang="lt-LT" sz="4000"/>
              <a:t> </a:t>
            </a:r>
            <a:r>
              <a:rPr lang="en-US" sz="3200"/>
              <a:t>Sezoni</a:t>
            </a:r>
            <a:r>
              <a:rPr lang="lt-LT" sz="3200"/>
              <a:t>š</a:t>
            </a:r>
            <a:r>
              <a:rPr lang="en-US" sz="3200"/>
              <a:t>kumo indeks</a:t>
            </a:r>
            <a:r>
              <a:rPr lang="lt-LT" sz="3200"/>
              <a:t>ų</a:t>
            </a:r>
            <a:r>
              <a:rPr lang="en-US" sz="3200"/>
              <a:t> nustatymas</a:t>
            </a:r>
            <a:r>
              <a:rPr lang="en-US" sz="4000"/>
              <a:t> </a:t>
            </a:r>
            <a:endParaRPr lang="lt-LT" sz="400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2276475"/>
            <a:ext cx="124587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914400" lvl="1" indent="-457200">
              <a:buFontTx/>
              <a:buAutoNum type="arabicPeriod" startAt="3"/>
            </a:pPr>
            <a:r>
              <a:rPr lang="lt-LT" sz="2800" baseline="0"/>
              <a:t>S</a:t>
            </a:r>
            <a:r>
              <a:rPr lang="en-US" sz="2800" baseline="0"/>
              <a:t>ezoniškum</a:t>
            </a:r>
            <a:r>
              <a:rPr lang="lt-LT" sz="2800" baseline="0"/>
              <a:t>o komponentę išskiriame </a:t>
            </a:r>
            <a:r>
              <a:rPr lang="en-US" sz="2800" baseline="0"/>
              <a:t>apskaičiuo</a:t>
            </a:r>
            <a:r>
              <a:rPr lang="lt-LT" sz="2800" baseline="0"/>
              <a:t>dami </a:t>
            </a:r>
            <a:r>
              <a:rPr lang="en-US" sz="2800" baseline="0"/>
              <a:t> </a:t>
            </a:r>
            <a:endParaRPr lang="lt-LT" sz="2800" baseline="0"/>
          </a:p>
          <a:p>
            <a:pPr marL="914400" lvl="1" indent="-457200">
              <a:buFont typeface="Times New Roman" pitchFamily="18" charset="0"/>
              <a:buNone/>
            </a:pPr>
            <a:r>
              <a:rPr lang="lt-LT" sz="2800" baseline="0"/>
              <a:t>     atitinkamų periodų </a:t>
            </a:r>
            <a:r>
              <a:rPr lang="en-US" sz="2800" baseline="0"/>
              <a:t> </a:t>
            </a:r>
            <a:r>
              <a:rPr lang="lt-LT" sz="2800" baseline="0"/>
              <a:t>(</a:t>
            </a:r>
            <a:r>
              <a:rPr lang="en-US" sz="2800" baseline="0"/>
              <a:t>v</a:t>
            </a:r>
            <a:r>
              <a:rPr lang="lt-LT" sz="2800" baseline="0"/>
              <a:t>isų </a:t>
            </a:r>
            <a:r>
              <a:rPr lang="en-US" sz="2800" baseline="0"/>
              <a:t>laiko eilut</a:t>
            </a:r>
            <a:r>
              <a:rPr lang="lt-LT" sz="2800" baseline="0"/>
              <a:t>ė</a:t>
            </a:r>
            <a:r>
              <a:rPr lang="en-US" sz="2800" baseline="0"/>
              <a:t>s </a:t>
            </a:r>
            <a:r>
              <a:rPr lang="lt-LT" sz="2800" baseline="0"/>
              <a:t>atitinkamų </a:t>
            </a:r>
          </a:p>
          <a:p>
            <a:pPr marL="914400" lvl="1" indent="-457200">
              <a:buFont typeface="Times New Roman" pitchFamily="18" charset="0"/>
              <a:buNone/>
            </a:pPr>
            <a:r>
              <a:rPr lang="lt-LT" sz="2800" baseline="0"/>
              <a:t>     ketvirčių, </a:t>
            </a:r>
            <a:r>
              <a:rPr lang="en-US" sz="2800" baseline="0"/>
              <a:t>pvz., I ketvirčio</a:t>
            </a:r>
            <a:r>
              <a:rPr lang="lt-LT" sz="2800" baseline="0"/>
              <a:t>)  </a:t>
            </a:r>
            <a:r>
              <a:rPr lang="en-US" sz="2800" baseline="0"/>
              <a:t>(S</a:t>
            </a:r>
            <a:r>
              <a:rPr lang="en-US" sz="2800"/>
              <a:t>t</a:t>
            </a:r>
            <a:r>
              <a:rPr lang="lt-LT" sz="2800" baseline="0"/>
              <a:t>+</a:t>
            </a:r>
            <a:r>
              <a:rPr lang="en-US" sz="2800" baseline="0"/>
              <a:t>A</a:t>
            </a:r>
            <a:r>
              <a:rPr lang="en-US" sz="2800"/>
              <a:t>t</a:t>
            </a:r>
            <a:r>
              <a:rPr lang="en-US" sz="2800" baseline="0"/>
              <a:t>) arba (S</a:t>
            </a:r>
            <a:r>
              <a:rPr lang="en-US" sz="2800"/>
              <a:t>t</a:t>
            </a:r>
            <a:r>
              <a:rPr lang="lt-LT" sz="2800" baseline="0"/>
              <a:t> </a:t>
            </a:r>
            <a:r>
              <a:rPr lang="ar-SA" sz="2800" baseline="0">
                <a:cs typeface="Times New Roman" pitchFamily="18" charset="0"/>
              </a:rPr>
              <a:t>٠</a:t>
            </a:r>
            <a:r>
              <a:rPr lang="lt-LT" sz="2800" baseline="0"/>
              <a:t> </a:t>
            </a:r>
            <a:r>
              <a:rPr lang="en-US" sz="2800" baseline="0"/>
              <a:t>A</a:t>
            </a:r>
            <a:r>
              <a:rPr lang="en-US" sz="2800"/>
              <a:t>t</a:t>
            </a:r>
            <a:r>
              <a:rPr lang="en-US" sz="2800" baseline="0"/>
              <a:t>) </a:t>
            </a:r>
            <a:endParaRPr lang="lt-LT" sz="2800" baseline="0"/>
          </a:p>
          <a:p>
            <a:pPr marL="914400" lvl="1" indent="-457200">
              <a:buFont typeface="Times New Roman" pitchFamily="18" charset="0"/>
              <a:buNone/>
            </a:pPr>
            <a:r>
              <a:rPr lang="lt-LT" sz="2800" baseline="0"/>
              <a:t>     reikšmių virdurkį. </a:t>
            </a:r>
          </a:p>
          <a:p>
            <a:pPr marL="1828800" lvl="3" indent="-457200">
              <a:buFontTx/>
              <a:buChar char="•"/>
            </a:pPr>
            <a:r>
              <a:rPr lang="lt-LT" sz="2800" baseline="0"/>
              <a:t>Apskaičiuotas vidurkis </a:t>
            </a:r>
            <a:r>
              <a:rPr lang="en-US" sz="2800" baseline="0"/>
              <a:t> yra atitinkamo periodo </a:t>
            </a:r>
            <a:endParaRPr lang="lt-LT" sz="2800" baseline="0"/>
          </a:p>
          <a:p>
            <a:pPr marL="914400" lvl="1" indent="-457200">
              <a:buFont typeface="Times New Roman" pitchFamily="18" charset="0"/>
              <a:buNone/>
            </a:pPr>
            <a:r>
              <a:rPr lang="lt-LT" sz="2800" baseline="0"/>
              <a:t>		</a:t>
            </a:r>
            <a:r>
              <a:rPr lang="en-US" sz="2800" baseline="0"/>
              <a:t>sezoniškumo </a:t>
            </a:r>
            <a:r>
              <a:rPr lang="lt-LT" sz="2800" baseline="0"/>
              <a:t> </a:t>
            </a:r>
            <a:r>
              <a:rPr lang="en-US" sz="2800" baseline="0"/>
              <a:t>indeksas</a:t>
            </a:r>
            <a:r>
              <a:rPr lang="lt-LT" sz="2800" baseline="0"/>
              <a:t> -</a:t>
            </a:r>
            <a:r>
              <a:rPr lang="en-US" baseline="0"/>
              <a:t> </a:t>
            </a:r>
            <a:r>
              <a:rPr lang="lt-LT" baseline="0"/>
              <a:t>S</a:t>
            </a:r>
            <a:r>
              <a:rPr lang="lt-LT"/>
              <a:t>t</a:t>
            </a:r>
            <a:endParaRPr lang="lt-LT" baseline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95485" y="260648"/>
            <a:ext cx="7772400" cy="1143000"/>
          </a:xfrm>
        </p:spPr>
        <p:txBody>
          <a:bodyPr/>
          <a:lstStyle/>
          <a:p>
            <a:r>
              <a:rPr lang="lt-LT" sz="3200" dirty="0" smtClean="0"/>
              <a:t>Darbo užmokesčio sezoniškumo indeksai</a:t>
            </a:r>
            <a:endParaRPr lang="lt-LT" sz="3200" dirty="0"/>
          </a:p>
        </p:txBody>
      </p:sp>
      <p:graphicFrame>
        <p:nvGraphicFramePr>
          <p:cNvPr id="4" name="Objektas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434967"/>
              </p:ext>
            </p:extLst>
          </p:nvPr>
        </p:nvGraphicFramePr>
        <p:xfrm>
          <a:off x="395536" y="1520276"/>
          <a:ext cx="4968552" cy="4429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70" name="EViews" r:id="rId3" imgW="5581616" imgH="3448073" progId="EViews.Workfile.2">
                  <p:embed/>
                </p:oleObj>
              </mc:Choice>
              <mc:Fallback>
                <p:oleObj name="EViews" r:id="rId3" imgW="5581616" imgH="3448073" progId="EViews.Workfile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520276"/>
                        <a:ext cx="4968552" cy="4429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162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653018"/>
            <a:ext cx="2411710" cy="247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62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58022"/>
            <a:ext cx="2411709" cy="2470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902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Užimtumo sezoniškumo indeksai </a:t>
            </a:r>
            <a:endParaRPr lang="lt-LT" dirty="0"/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3744416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6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010" y="4221088"/>
            <a:ext cx="2375241" cy="23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115" y="1682363"/>
            <a:ext cx="2267135" cy="232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5657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Laiko eilutės išskaidymas</a:t>
            </a:r>
            <a:br>
              <a:rPr lang="lt-LT" sz="4000"/>
            </a:br>
            <a:r>
              <a:rPr lang="lt-LT" sz="3200"/>
              <a:t>Duomenų desezonizavimas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algn="just">
              <a:buFont typeface="Times New Roman" pitchFamily="18" charset="0"/>
              <a:buAutoNum type="arabicPeriod" startAt="3"/>
            </a:pPr>
            <a:r>
              <a:rPr lang="en-US" sz="3200"/>
              <a:t>Nustačius sezoniškumo komponent</a:t>
            </a:r>
            <a:r>
              <a:rPr lang="lt-LT" sz="3200"/>
              <a:t>ę</a:t>
            </a:r>
            <a:r>
              <a:rPr lang="en-US" sz="3200"/>
              <a:t>, iš laiko eilučių pirminių duomenų eliminuojama jo įtaka:</a:t>
            </a:r>
            <a:r>
              <a:rPr lang="en-US"/>
              <a:t> </a:t>
            </a:r>
            <a:endParaRPr lang="lt-LT"/>
          </a:p>
          <a:p>
            <a:pPr marL="1752600" lvl="3" indent="-381000" algn="just">
              <a:buFontTx/>
              <a:buChar char="•"/>
            </a:pPr>
            <a:r>
              <a:rPr lang="en-US" sz="2400"/>
              <a:t>T</a:t>
            </a:r>
            <a:r>
              <a:rPr lang="en-US" sz="2400" baseline="-25000"/>
              <a:t>t</a:t>
            </a:r>
            <a:r>
              <a:rPr lang="lt-LT" sz="2400"/>
              <a:t>+</a:t>
            </a:r>
            <a:r>
              <a:rPr lang="en-US" sz="2400"/>
              <a:t>C</a:t>
            </a:r>
            <a:r>
              <a:rPr lang="en-US" sz="2400" baseline="-25000"/>
              <a:t>t</a:t>
            </a:r>
            <a:r>
              <a:rPr lang="lt-LT" sz="2400"/>
              <a:t>+</a:t>
            </a:r>
            <a:r>
              <a:rPr lang="en-US" sz="2400"/>
              <a:t>A</a:t>
            </a:r>
            <a:r>
              <a:rPr lang="en-US" sz="2400" baseline="-25000"/>
              <a:t>t </a:t>
            </a:r>
            <a:r>
              <a:rPr lang="en-US" sz="2400"/>
              <a:t>= Y</a:t>
            </a:r>
            <a:r>
              <a:rPr lang="en-US" sz="2400" baseline="-25000"/>
              <a:t>t </a:t>
            </a:r>
            <a:r>
              <a:rPr lang="lt-LT" sz="2400"/>
              <a:t>–</a:t>
            </a:r>
            <a:r>
              <a:rPr lang="en-US" sz="2400"/>
              <a:t> S</a:t>
            </a:r>
            <a:r>
              <a:rPr lang="en-US" sz="2400" baseline="-25000"/>
              <a:t>t</a:t>
            </a:r>
            <a:endParaRPr lang="lt-LT" sz="2400" baseline="-25000"/>
          </a:p>
          <a:p>
            <a:pPr marL="1752600" lvl="3" indent="-381000">
              <a:buFontTx/>
              <a:buChar char="•"/>
            </a:pPr>
            <a:r>
              <a:rPr lang="en-US" sz="2400"/>
              <a:t>T</a:t>
            </a:r>
            <a:r>
              <a:rPr lang="en-US" sz="2400" baseline="-25000"/>
              <a:t>t</a:t>
            </a:r>
            <a:r>
              <a:rPr lang="ar-SA" sz="2400">
                <a:cs typeface="Times New Roman" pitchFamily="18" charset="0"/>
              </a:rPr>
              <a:t>٠</a:t>
            </a:r>
            <a:r>
              <a:rPr lang="en-US" sz="2400"/>
              <a:t> C</a:t>
            </a:r>
            <a:r>
              <a:rPr lang="en-US" sz="2400" baseline="-25000"/>
              <a:t>t</a:t>
            </a:r>
            <a:r>
              <a:rPr lang="ar-SA" sz="2400">
                <a:cs typeface="Times New Roman" pitchFamily="18" charset="0"/>
              </a:rPr>
              <a:t>٠</a:t>
            </a:r>
            <a:r>
              <a:rPr lang="en-US" sz="2400"/>
              <a:t> A</a:t>
            </a:r>
            <a:r>
              <a:rPr lang="en-US" sz="2400" baseline="-25000"/>
              <a:t>t </a:t>
            </a:r>
            <a:r>
              <a:rPr lang="en-US" sz="2400"/>
              <a:t>= Y</a:t>
            </a:r>
            <a:r>
              <a:rPr lang="en-US" sz="2400" baseline="-25000"/>
              <a:t>t </a:t>
            </a:r>
            <a:r>
              <a:rPr lang="en-US" sz="2400"/>
              <a:t>/ S</a:t>
            </a:r>
            <a:r>
              <a:rPr lang="en-US" sz="2400" baseline="-25000"/>
              <a:t>t</a:t>
            </a:r>
            <a:endParaRPr lang="lt-LT" sz="2400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Turinys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lt-LT" dirty="0"/>
              <a:t>Laiko eilutės samprata</a:t>
            </a:r>
          </a:p>
          <a:p>
            <a:pPr marL="609600" indent="-609600">
              <a:buFontTx/>
              <a:buAutoNum type="arabicPeriod"/>
            </a:pPr>
            <a:r>
              <a:rPr lang="lt-LT" dirty="0" smtClean="0"/>
              <a:t>Laiko </a:t>
            </a:r>
            <a:r>
              <a:rPr lang="lt-LT" dirty="0"/>
              <a:t>eilutės klasikinis išskaidymas </a:t>
            </a:r>
          </a:p>
          <a:p>
            <a:pPr marL="609600" indent="-609600">
              <a:buFontTx/>
              <a:buAutoNum type="arabicPeriod"/>
            </a:pPr>
            <a:r>
              <a:rPr lang="lt-LT" dirty="0"/>
              <a:t>Laiko eilutės eksponentinis </a:t>
            </a:r>
            <a:r>
              <a:rPr lang="lt-LT" dirty="0" smtClean="0"/>
              <a:t>glodinimas</a:t>
            </a:r>
            <a:endParaRPr lang="en-US" dirty="0" smtClean="0"/>
          </a:p>
          <a:p>
            <a:pPr marL="609600" indent="-609600">
              <a:buFontTx/>
              <a:buAutoNum type="arabicPeriod"/>
            </a:pPr>
            <a:r>
              <a:rPr lang="en-US" dirty="0" err="1" smtClean="0"/>
              <a:t>Laiko</a:t>
            </a:r>
            <a:r>
              <a:rPr lang="en-US" dirty="0" smtClean="0"/>
              <a:t> </a:t>
            </a:r>
            <a:r>
              <a:rPr lang="en-US" dirty="0" err="1" smtClean="0"/>
              <a:t>eilut</a:t>
            </a:r>
            <a:r>
              <a:rPr lang="lt-LT" dirty="0" smtClean="0"/>
              <a:t>ės filtrai</a:t>
            </a:r>
            <a:endParaRPr lang="lt-LT" dirty="0"/>
          </a:p>
          <a:p>
            <a:pPr marL="609600" indent="-609600">
              <a:buFontTx/>
              <a:buAutoNum type="arabicPeriod"/>
            </a:pPr>
            <a:r>
              <a:rPr lang="lt-LT" dirty="0"/>
              <a:t>Prognozių tikslumo matai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Laiko eilutės išskaidymas</a:t>
            </a:r>
            <a:br>
              <a:rPr lang="lt-LT" sz="4000"/>
            </a:br>
            <a:r>
              <a:rPr lang="lt-LT" sz="4000"/>
              <a:t>Trendo nustatymas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lt-LT"/>
              <a:t>4. Eliminavus sezoniškumą, galima nustatyti esminę laiko eilutės kitimo tendenciją-trendą</a:t>
            </a:r>
          </a:p>
          <a:p>
            <a:pPr marL="609600" indent="-609600"/>
            <a:r>
              <a:rPr lang="lt-LT"/>
              <a:t>Trendas dažniausiai nustatomas MKM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Laiko eilutės išskaidymas</a:t>
            </a:r>
            <a:br>
              <a:rPr lang="lt-LT" sz="4000"/>
            </a:br>
            <a:r>
              <a:rPr lang="lt-LT" sz="4000"/>
              <a:t>Trendo nustatymas 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938338" y="1844675"/>
            <a:ext cx="530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lt-LT" baseline="0"/>
              <a:t>Dažniausiai naudojamos trendo funkcijos </a:t>
            </a:r>
          </a:p>
        </p:txBody>
      </p:sp>
      <p:graphicFrame>
        <p:nvGraphicFramePr>
          <p:cNvPr id="22637" name="Group 109"/>
          <p:cNvGraphicFramePr>
            <a:graphicFrameLocks noGrp="1"/>
          </p:cNvGraphicFramePr>
          <p:nvPr/>
        </p:nvGraphicFramePr>
        <p:xfrm>
          <a:off x="395288" y="2276475"/>
          <a:ext cx="8424862" cy="4374516"/>
        </p:xfrm>
        <a:graphic>
          <a:graphicData uri="http://schemas.openxmlformats.org/drawingml/2006/table">
            <a:tbl>
              <a:tblPr/>
              <a:tblGrid>
                <a:gridCol w="2808287"/>
                <a:gridCol w="2808288"/>
                <a:gridCol w="2808287"/>
              </a:tblGrid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Pavadinimas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Pirminė išraiška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Į tiesinę formą transformuota išraiška</a:t>
                      </a: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Tiesinė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lt-LT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t</a:t>
                      </a: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=a+bt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Eksponentinė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Y</a:t>
                      </a:r>
                      <a:r>
                        <a:rPr kumimoji="0" lang="lt-LT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t</a:t>
                      </a: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=a*e</a:t>
                      </a:r>
                      <a:r>
                        <a:rPr kumimoji="0" lang="lt-L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bt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lnY</a:t>
                      </a:r>
                      <a:r>
                        <a:rPr kumimoji="0" lang="lt-LT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t</a:t>
                      </a: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=lna+b*t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Hiperbolinė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lt-LT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t</a:t>
                      </a: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=a+b/t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lt-LT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t</a:t>
                      </a: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=a+bT, kur T=1/t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Logaritminė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Y</a:t>
                      </a:r>
                      <a:r>
                        <a:rPr kumimoji="0" lang="lt-LT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t</a:t>
                      </a: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=a+b*lnt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Y</a:t>
                      </a:r>
                      <a:r>
                        <a:rPr kumimoji="0" lang="lt-LT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t</a:t>
                      </a: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=a+bT, kur T=lnt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Rodiklinė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Y</a:t>
                      </a:r>
                      <a:r>
                        <a:rPr kumimoji="0" lang="lt-LT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t</a:t>
                      </a: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=a*t</a:t>
                      </a:r>
                      <a:r>
                        <a:rPr kumimoji="0" lang="lt-L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b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lnY</a:t>
                      </a:r>
                      <a:r>
                        <a:rPr kumimoji="0" lang="lt-LT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t</a:t>
                      </a: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=lna+b*lnt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29" name="Rectangle 101"/>
          <p:cNvSpPr>
            <a:spLocks noChangeArrowheads="1"/>
          </p:cNvSpPr>
          <p:nvPr/>
        </p:nvSpPr>
        <p:spPr bwMode="auto">
          <a:xfrm>
            <a:off x="0" y="41370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lt-LT" baseline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Cikliniai svyravimai </a:t>
            </a: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buFont typeface="Times New Roman" pitchFamily="18" charset="0"/>
              <a:buNone/>
            </a:pPr>
            <a:r>
              <a:rPr lang="lt-LT"/>
              <a:t>5. </a:t>
            </a:r>
            <a:r>
              <a:rPr lang="en-US"/>
              <a:t>Ciklini</a:t>
            </a:r>
            <a:r>
              <a:rPr lang="lt-LT"/>
              <a:t>ai</a:t>
            </a:r>
            <a:r>
              <a:rPr lang="en-US"/>
              <a:t> svyravim</a:t>
            </a:r>
            <a:r>
              <a:rPr lang="lt-LT"/>
              <a:t>ai </a:t>
            </a:r>
            <a:r>
              <a:rPr lang="en-US"/>
              <a:t> </a:t>
            </a:r>
            <a:r>
              <a:rPr lang="lt-LT"/>
              <a:t>nustatomi eliminavus trendo komponentę iš išlygintos eilutės </a:t>
            </a:r>
            <a:endParaRPr lang="lt-LT" sz="4000"/>
          </a:p>
          <a:p>
            <a:pPr marL="1371600" lvl="2" indent="-457200" algn="just"/>
            <a:r>
              <a:rPr lang="en-US" sz="3200"/>
              <a:t>C</a:t>
            </a:r>
            <a:r>
              <a:rPr lang="en-US" sz="3200" baseline="-25000"/>
              <a:t>t</a:t>
            </a:r>
            <a:r>
              <a:rPr lang="en-US" sz="3200"/>
              <a:t> = </a:t>
            </a:r>
            <a:r>
              <a:rPr lang="lt-LT" sz="3200"/>
              <a:t>(</a:t>
            </a:r>
            <a:r>
              <a:rPr lang="en-US" sz="3200"/>
              <a:t>T</a:t>
            </a:r>
            <a:r>
              <a:rPr lang="en-US" sz="3200" baseline="-25000"/>
              <a:t>t</a:t>
            </a:r>
            <a:r>
              <a:rPr lang="lt-LT" sz="3200"/>
              <a:t>+</a:t>
            </a:r>
            <a:r>
              <a:rPr lang="en-US" sz="3200"/>
              <a:t>C</a:t>
            </a:r>
            <a:r>
              <a:rPr lang="en-US" sz="3200" baseline="-25000"/>
              <a:t>t</a:t>
            </a:r>
            <a:r>
              <a:rPr lang="en-US" sz="3200"/>
              <a:t> </a:t>
            </a:r>
            <a:r>
              <a:rPr lang="lt-LT" sz="3200"/>
              <a:t>)- </a:t>
            </a:r>
            <a:r>
              <a:rPr lang="en-US" sz="3200"/>
              <a:t>T</a:t>
            </a:r>
            <a:r>
              <a:rPr lang="en-US" sz="3200" baseline="-25000"/>
              <a:t>t</a:t>
            </a:r>
            <a:r>
              <a:rPr lang="en-US" sz="3200"/>
              <a:t> </a:t>
            </a:r>
            <a:endParaRPr lang="lt-LT" sz="3200"/>
          </a:p>
          <a:p>
            <a:pPr marL="1371600" lvl="2" indent="-457200" algn="just"/>
            <a:r>
              <a:rPr lang="en-US" sz="3200"/>
              <a:t>C</a:t>
            </a:r>
            <a:r>
              <a:rPr lang="en-US" sz="3200" baseline="-25000"/>
              <a:t>t</a:t>
            </a:r>
            <a:r>
              <a:rPr lang="en-US" sz="3200"/>
              <a:t> = T</a:t>
            </a:r>
            <a:r>
              <a:rPr lang="en-US" sz="3200" baseline="-25000"/>
              <a:t>t</a:t>
            </a:r>
            <a:r>
              <a:rPr lang="ar-SA" sz="2800">
                <a:cs typeface="Times New Roman" pitchFamily="18" charset="0"/>
              </a:rPr>
              <a:t>٠</a:t>
            </a:r>
            <a:r>
              <a:rPr lang="en-US" sz="3200"/>
              <a:t> C</a:t>
            </a:r>
            <a:r>
              <a:rPr lang="en-US" sz="3200" baseline="-25000"/>
              <a:t>t</a:t>
            </a:r>
            <a:r>
              <a:rPr lang="en-US" sz="3200"/>
              <a:t> </a:t>
            </a:r>
            <a:r>
              <a:rPr lang="en-US" sz="3200" baseline="-25000"/>
              <a:t> </a:t>
            </a:r>
            <a:r>
              <a:rPr lang="en-US" sz="3200"/>
              <a:t>/ T</a:t>
            </a:r>
            <a:r>
              <a:rPr lang="en-US" sz="3200" baseline="-25000"/>
              <a:t>t</a:t>
            </a:r>
            <a:r>
              <a:rPr lang="en-US" sz="3200"/>
              <a:t> </a:t>
            </a:r>
            <a:endParaRPr lang="lt-LT" sz="3200"/>
          </a:p>
          <a:p>
            <a:pPr marL="1371600" lvl="2" indent="-457200" algn="just"/>
            <a:endParaRPr lang="lt-LT" sz="3200"/>
          </a:p>
          <a:p>
            <a:pPr marL="609600" indent="-60960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Išskaidyta </a:t>
            </a:r>
            <a:r>
              <a:rPr lang="lt-LT" dirty="0" err="1" smtClean="0"/>
              <a:t>du_priv</a:t>
            </a:r>
            <a:r>
              <a:rPr lang="lt-LT" dirty="0" smtClean="0"/>
              <a:t> laiko eilutė </a:t>
            </a:r>
            <a:endParaRPr lang="lt-LT" dirty="0"/>
          </a:p>
        </p:txBody>
      </p:sp>
      <p:pic>
        <p:nvPicPr>
          <p:cNvPr id="112657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66874"/>
            <a:ext cx="6984776" cy="5199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2625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Laiko eilutės išskaidymo privalumai ir ribotumai:</a:t>
            </a:r>
            <a:br>
              <a:rPr lang="lt-LT" sz="4000"/>
            </a:br>
            <a:endParaRPr lang="en-US" sz="400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78813" cy="4114800"/>
          </a:xfrm>
        </p:spPr>
        <p:txBody>
          <a:bodyPr/>
          <a:lstStyle/>
          <a:p>
            <a:r>
              <a:rPr lang="lt-LT" dirty="0"/>
              <a:t>Privalumai:</a:t>
            </a:r>
          </a:p>
          <a:p>
            <a:pPr lvl="1"/>
            <a:r>
              <a:rPr lang="lt-LT" dirty="0" smtClean="0"/>
              <a:t>Leidžia matyti  </a:t>
            </a:r>
            <a:r>
              <a:rPr lang="lt-LT" dirty="0"/>
              <a:t>laiko eilutės sandarą ir kitimo aspektus</a:t>
            </a:r>
          </a:p>
          <a:p>
            <a:pPr lvl="1"/>
            <a:r>
              <a:rPr lang="lt-LT" dirty="0"/>
              <a:t>Naudinga preliminari priemonė prognozavimo metodams parinkti </a:t>
            </a:r>
          </a:p>
          <a:p>
            <a:r>
              <a:rPr lang="lt-LT" dirty="0"/>
              <a:t>Ribotumai:</a:t>
            </a:r>
          </a:p>
          <a:p>
            <a:pPr lvl="1"/>
            <a:r>
              <a:rPr lang="lt-LT" dirty="0"/>
              <a:t>Retai kada naudojama prognozavimui dėl ciklo ir </a:t>
            </a:r>
            <a:r>
              <a:rPr lang="lt-LT" dirty="0" smtClean="0"/>
              <a:t>atsitiktinės </a:t>
            </a:r>
            <a:r>
              <a:rPr lang="lt-LT" dirty="0"/>
              <a:t>komponenčių </a:t>
            </a:r>
            <a:r>
              <a:rPr lang="lt-LT" dirty="0" err="1"/>
              <a:t>neprognozuojamumo</a:t>
            </a:r>
            <a:endParaRPr lang="lt-LT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4. Laiko eilutės eksponentinis glodinimas (EG)</a:t>
            </a:r>
            <a:endParaRPr lang="en-US" sz="400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/>
              <a:t>Tai dar vienas būdas analizuoti ir prognozuoti laiko eilutes</a:t>
            </a:r>
          </a:p>
          <a:p>
            <a:r>
              <a:rPr lang="lt-LT"/>
              <a:t>EG būdai:</a:t>
            </a:r>
          </a:p>
          <a:p>
            <a:pPr lvl="1"/>
            <a:r>
              <a:rPr lang="lt-LT"/>
              <a:t>Paprastas</a:t>
            </a:r>
          </a:p>
          <a:p>
            <a:pPr lvl="1"/>
            <a:r>
              <a:rPr lang="lt-LT"/>
              <a:t>Dvigubas</a:t>
            </a:r>
          </a:p>
          <a:p>
            <a:pPr lvl="1"/>
            <a:r>
              <a:rPr lang="lt-LT"/>
              <a:t>Trigubas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Eksponentinis glodinimas</a:t>
            </a:r>
            <a:br>
              <a:rPr lang="lt-LT" sz="4000"/>
            </a:br>
            <a:r>
              <a:rPr lang="lt-LT" sz="3200"/>
              <a:t>Paprastas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= Y</a:t>
            </a:r>
            <a:r>
              <a:rPr lang="lt-LT" baseline="-25000" dirty="0"/>
              <a:t>1</a:t>
            </a:r>
            <a:endParaRPr lang="en-US" baseline="-25000" dirty="0"/>
          </a:p>
          <a:p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dirty="0"/>
              <a:t>= </a:t>
            </a:r>
            <a:r>
              <a:rPr lang="el-GR" dirty="0">
                <a:cs typeface="Times New Roman" pitchFamily="18" charset="0"/>
              </a:rPr>
              <a:t>α</a:t>
            </a:r>
            <a:r>
              <a:rPr lang="en-US" dirty="0"/>
              <a:t> </a:t>
            </a:r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+(</a:t>
            </a:r>
            <a:r>
              <a:rPr lang="en-US" dirty="0"/>
              <a:t>1- </a:t>
            </a:r>
            <a:r>
              <a:rPr lang="el-GR" dirty="0">
                <a:cs typeface="Times New Roman" pitchFamily="18" charset="0"/>
              </a:rPr>
              <a:t>α</a:t>
            </a:r>
            <a:r>
              <a:rPr lang="en-US" dirty="0"/>
              <a:t>) S</a:t>
            </a:r>
            <a:r>
              <a:rPr lang="en-US" baseline="-25000" dirty="0"/>
              <a:t>1</a:t>
            </a:r>
          </a:p>
          <a:p>
            <a:r>
              <a:rPr lang="en-US" dirty="0" err="1"/>
              <a:t>Bendru</a:t>
            </a:r>
            <a:r>
              <a:rPr lang="en-US" dirty="0"/>
              <a:t> </a:t>
            </a:r>
            <a:r>
              <a:rPr lang="en-US" dirty="0" err="1"/>
              <a:t>atveju</a:t>
            </a:r>
            <a:r>
              <a:rPr lang="en-US" dirty="0"/>
              <a:t> </a:t>
            </a:r>
            <a:endParaRPr lang="lt-LT" dirty="0"/>
          </a:p>
          <a:p>
            <a:r>
              <a:rPr lang="en-US" dirty="0"/>
              <a:t>S</a:t>
            </a:r>
            <a:r>
              <a:rPr lang="en-US" baseline="-25000" dirty="0"/>
              <a:t>t</a:t>
            </a:r>
            <a:r>
              <a:rPr lang="en-US" dirty="0"/>
              <a:t>= </a:t>
            </a:r>
            <a:r>
              <a:rPr lang="el-GR" dirty="0">
                <a:cs typeface="Times New Roman" pitchFamily="18" charset="0"/>
              </a:rPr>
              <a:t>α</a:t>
            </a:r>
            <a:r>
              <a:rPr lang="en-US" dirty="0"/>
              <a:t> </a:t>
            </a:r>
            <a:r>
              <a:rPr lang="lt-LT" dirty="0"/>
              <a:t>Y</a:t>
            </a:r>
            <a:r>
              <a:rPr lang="en-US" baseline="-25000" dirty="0" smtClean="0"/>
              <a:t>t</a:t>
            </a:r>
            <a:r>
              <a:rPr lang="en-US" dirty="0" smtClean="0"/>
              <a:t>+(</a:t>
            </a:r>
            <a:r>
              <a:rPr lang="en-US" dirty="0"/>
              <a:t>1- </a:t>
            </a:r>
            <a:r>
              <a:rPr lang="el-GR" dirty="0">
                <a:cs typeface="Times New Roman" pitchFamily="18" charset="0"/>
              </a:rPr>
              <a:t>α</a:t>
            </a:r>
            <a:r>
              <a:rPr lang="en-US" dirty="0"/>
              <a:t>) S</a:t>
            </a:r>
            <a:r>
              <a:rPr lang="en-US" baseline="-25000" dirty="0"/>
              <a:t>t-1</a:t>
            </a:r>
            <a:r>
              <a:rPr lang="en-US" dirty="0"/>
              <a:t>, </a:t>
            </a:r>
            <a:endParaRPr lang="lt-LT" dirty="0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250825" y="4941888"/>
            <a:ext cx="8118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200" baseline="0" dirty="0"/>
              <a:t>S</a:t>
            </a:r>
            <a:r>
              <a:rPr lang="en-US" sz="3200" dirty="0"/>
              <a:t>t</a:t>
            </a:r>
            <a:r>
              <a:rPr lang="en-US" sz="3200" baseline="0" dirty="0"/>
              <a:t>= </a:t>
            </a:r>
            <a:r>
              <a:rPr lang="el-GR" sz="3200" baseline="0" dirty="0">
                <a:cs typeface="Times New Roman" pitchFamily="18" charset="0"/>
              </a:rPr>
              <a:t>α</a:t>
            </a:r>
            <a:r>
              <a:rPr lang="lt-LT" sz="3200" baseline="0" dirty="0">
                <a:cs typeface="Times New Roman" pitchFamily="18" charset="0"/>
              </a:rPr>
              <a:t>[</a:t>
            </a:r>
            <a:r>
              <a:rPr lang="en-US" sz="3200" baseline="0" dirty="0" err="1" smtClean="0"/>
              <a:t>Y</a:t>
            </a:r>
            <a:r>
              <a:rPr lang="en-US" sz="3200" dirty="0" err="1" smtClean="0"/>
              <a:t>t</a:t>
            </a:r>
            <a:r>
              <a:rPr lang="en-US" sz="3200" baseline="0" dirty="0" smtClean="0"/>
              <a:t>+</a:t>
            </a:r>
            <a:r>
              <a:rPr lang="en-US" sz="3200" baseline="0" dirty="0" smtClean="0">
                <a:cs typeface="Times New Roman" pitchFamily="18" charset="0"/>
              </a:rPr>
              <a:t>(</a:t>
            </a:r>
            <a:r>
              <a:rPr lang="en-US" sz="3200" baseline="0" dirty="0"/>
              <a:t>1- </a:t>
            </a:r>
            <a:r>
              <a:rPr lang="el-GR" sz="3200" baseline="0" dirty="0">
                <a:cs typeface="Times New Roman" pitchFamily="18" charset="0"/>
              </a:rPr>
              <a:t>α</a:t>
            </a:r>
            <a:r>
              <a:rPr lang="en-US" sz="3200" baseline="0" dirty="0" smtClean="0"/>
              <a:t>)Y</a:t>
            </a:r>
            <a:r>
              <a:rPr lang="en-US" sz="3200" dirty="0" smtClean="0"/>
              <a:t>t-1</a:t>
            </a:r>
            <a:r>
              <a:rPr lang="en-US" sz="3200" baseline="0" dirty="0" smtClean="0"/>
              <a:t>+</a:t>
            </a:r>
            <a:r>
              <a:rPr lang="en-US" sz="3200" baseline="0" dirty="0" smtClean="0">
                <a:cs typeface="Times New Roman" pitchFamily="18" charset="0"/>
              </a:rPr>
              <a:t>(</a:t>
            </a:r>
            <a:r>
              <a:rPr lang="en-US" sz="3200" baseline="0" dirty="0"/>
              <a:t>1- </a:t>
            </a:r>
            <a:r>
              <a:rPr lang="el-GR" sz="3200" baseline="0" dirty="0">
                <a:cs typeface="Times New Roman" pitchFamily="18" charset="0"/>
              </a:rPr>
              <a:t>α</a:t>
            </a:r>
            <a:r>
              <a:rPr lang="en-US" sz="3200" baseline="0" dirty="0" smtClean="0"/>
              <a:t>)</a:t>
            </a:r>
            <a:r>
              <a:rPr lang="en-US" sz="3200" baseline="30000" dirty="0" smtClean="0"/>
              <a:t>2</a:t>
            </a:r>
            <a:r>
              <a:rPr lang="en-US" sz="3200" baseline="0" dirty="0" smtClean="0"/>
              <a:t>Y</a:t>
            </a:r>
            <a:r>
              <a:rPr lang="en-US" sz="3200" dirty="0" smtClean="0"/>
              <a:t>t-</a:t>
            </a:r>
            <a:r>
              <a:rPr lang="en-US" sz="3200" dirty="0"/>
              <a:t>2</a:t>
            </a:r>
            <a:r>
              <a:rPr lang="en-US" sz="3200" baseline="0" dirty="0" smtClean="0"/>
              <a:t>+</a:t>
            </a:r>
            <a:r>
              <a:rPr lang="en-US" sz="3200" dirty="0" smtClean="0"/>
              <a:t>…</a:t>
            </a:r>
            <a:r>
              <a:rPr lang="lt-LT" sz="3200" baseline="0" dirty="0"/>
              <a:t>]+</a:t>
            </a:r>
            <a:r>
              <a:rPr lang="en-US" sz="3200" baseline="0" dirty="0"/>
              <a:t> </a:t>
            </a:r>
            <a:r>
              <a:rPr lang="en-US" sz="3200" baseline="0" dirty="0">
                <a:cs typeface="Times New Roman" pitchFamily="18" charset="0"/>
              </a:rPr>
              <a:t>(</a:t>
            </a:r>
            <a:r>
              <a:rPr lang="en-US" sz="3200" baseline="0" dirty="0"/>
              <a:t>1- </a:t>
            </a:r>
            <a:r>
              <a:rPr lang="el-GR" sz="3200" baseline="0" dirty="0">
                <a:cs typeface="Times New Roman" pitchFamily="18" charset="0"/>
              </a:rPr>
              <a:t>α</a:t>
            </a:r>
            <a:r>
              <a:rPr lang="en-US" sz="3200" baseline="0" dirty="0" smtClean="0"/>
              <a:t>)</a:t>
            </a:r>
            <a:r>
              <a:rPr lang="en-US" sz="3200" baseline="30000" dirty="0" smtClean="0"/>
              <a:t>t-</a:t>
            </a:r>
            <a:r>
              <a:rPr lang="lt-LT" sz="3200" baseline="30000" dirty="0" smtClean="0"/>
              <a:t>1</a:t>
            </a:r>
            <a:r>
              <a:rPr lang="en-US" sz="3200" baseline="0" dirty="0" smtClean="0"/>
              <a:t>Y</a:t>
            </a:r>
            <a:r>
              <a:rPr lang="lt-LT" sz="3200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Eksponentinis glodinimas</a:t>
            </a:r>
            <a:br>
              <a:rPr lang="lt-LT" sz="4000"/>
            </a:br>
            <a:r>
              <a:rPr lang="lt-LT" sz="3200"/>
              <a:t>Paprastas</a:t>
            </a:r>
            <a:endParaRPr lang="en-US" sz="320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1981200"/>
            <a:ext cx="8278812" cy="4114800"/>
          </a:xfrm>
          <a:noFill/>
          <a:ln/>
        </p:spPr>
        <p:txBody>
          <a:bodyPr/>
          <a:lstStyle/>
          <a:p>
            <a:r>
              <a:rPr lang="lt-LT" dirty="0"/>
              <a:t>Faktoriaus </a:t>
            </a:r>
            <a:r>
              <a:rPr lang="el-GR" dirty="0"/>
              <a:t>α</a:t>
            </a:r>
            <a:r>
              <a:rPr lang="lt-LT" dirty="0"/>
              <a:t> ypatumai</a:t>
            </a:r>
          </a:p>
          <a:p>
            <a:pPr lvl="1"/>
            <a:r>
              <a:rPr lang="en-US" dirty="0"/>
              <a:t>0 &lt;</a:t>
            </a:r>
            <a:r>
              <a:rPr lang="el-GR" dirty="0"/>
              <a:t>α</a:t>
            </a:r>
            <a:r>
              <a:rPr lang="en-US" dirty="0"/>
              <a:t> &lt;1 </a:t>
            </a:r>
          </a:p>
          <a:p>
            <a:pPr lvl="1"/>
            <a:r>
              <a:rPr lang="lt-LT" dirty="0" err="1" smtClean="0"/>
              <a:t>Y</a:t>
            </a:r>
            <a:r>
              <a:rPr lang="lt-LT" baseline="-25000" dirty="0" err="1" smtClean="0"/>
              <a:t>t</a:t>
            </a:r>
            <a:r>
              <a:rPr lang="lt-LT" baseline="-25000" dirty="0" smtClean="0"/>
              <a:t> </a:t>
            </a:r>
            <a:r>
              <a:rPr lang="lt-LT" dirty="0" smtClean="0"/>
              <a:t> labai </a:t>
            </a:r>
            <a:r>
              <a:rPr lang="lt-LT" dirty="0"/>
              <a:t>stipri atsitiktinių svyravimų įtaka:  </a:t>
            </a:r>
          </a:p>
          <a:p>
            <a:pPr lvl="1"/>
            <a:r>
              <a:rPr lang="lt-LT" dirty="0" err="1" smtClean="0"/>
              <a:t>Y</a:t>
            </a:r>
            <a:r>
              <a:rPr lang="lt-LT" baseline="-25000" dirty="0" err="1" smtClean="0"/>
              <a:t>t</a:t>
            </a:r>
            <a:r>
              <a:rPr lang="lt-LT" dirty="0" smtClean="0"/>
              <a:t> - labai </a:t>
            </a:r>
            <a:r>
              <a:rPr lang="lt-LT" dirty="0"/>
              <a:t>inertiškas procesas </a:t>
            </a:r>
            <a:r>
              <a:rPr lang="lt-LT" dirty="0" err="1"/>
              <a:t>t.y.stipriai</a:t>
            </a:r>
            <a:r>
              <a:rPr lang="lt-LT" dirty="0"/>
              <a:t> priklauso nuo </a:t>
            </a:r>
            <a:r>
              <a:rPr lang="lt-LT" dirty="0" err="1"/>
              <a:t>Y</a:t>
            </a:r>
            <a:r>
              <a:rPr lang="lt-LT" baseline="-25000" dirty="0" err="1"/>
              <a:t>t-1</a:t>
            </a:r>
            <a:r>
              <a:rPr lang="lt-LT" dirty="0"/>
              <a:t> </a:t>
            </a:r>
          </a:p>
          <a:p>
            <a:pPr lvl="1"/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80901" name="AutoShape 5"/>
          <p:cNvSpPr>
            <a:spLocks noChangeArrowheads="1"/>
          </p:cNvSpPr>
          <p:nvPr/>
        </p:nvSpPr>
        <p:spPr bwMode="auto">
          <a:xfrm>
            <a:off x="2830065" y="4293096"/>
            <a:ext cx="576263" cy="73025"/>
          </a:xfrm>
          <a:prstGeom prst="rightArrow">
            <a:avLst>
              <a:gd name="adj1" fmla="val 50000"/>
              <a:gd name="adj2" fmla="val 1972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t-LT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2411760" y="3951605"/>
            <a:ext cx="14253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3200" baseline="0" dirty="0"/>
              <a:t>α </a:t>
            </a:r>
            <a:r>
              <a:rPr lang="lt-LT" sz="3200" baseline="0" dirty="0"/>
              <a:t>       </a:t>
            </a:r>
            <a:r>
              <a:rPr lang="lt-LT" sz="3200" baseline="0" dirty="0" smtClean="0"/>
              <a:t>0</a:t>
            </a:r>
            <a:endParaRPr lang="en-US" sz="3200" baseline="0" dirty="0"/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7092280" y="3065175"/>
            <a:ext cx="150233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sz="3200" baseline="0" dirty="0"/>
              <a:t>α </a:t>
            </a:r>
            <a:r>
              <a:rPr lang="lt-LT" sz="3200" baseline="0" dirty="0"/>
              <a:t> </a:t>
            </a:r>
            <a:r>
              <a:rPr lang="el-GR" baseline="0" dirty="0"/>
              <a:t> </a:t>
            </a:r>
            <a:r>
              <a:rPr lang="lt-LT" sz="3200" baseline="0" dirty="0"/>
              <a:t>      </a:t>
            </a:r>
            <a:r>
              <a:rPr lang="lt-LT" sz="3200" baseline="0" dirty="0" smtClean="0"/>
              <a:t>1</a:t>
            </a:r>
            <a:endParaRPr lang="en-US" sz="3200" baseline="0" dirty="0"/>
          </a:p>
        </p:txBody>
      </p:sp>
      <p:sp>
        <p:nvSpPr>
          <p:cNvPr id="80906" name="AutoShape 10"/>
          <p:cNvSpPr>
            <a:spLocks noChangeArrowheads="1"/>
          </p:cNvSpPr>
          <p:nvPr/>
        </p:nvSpPr>
        <p:spPr bwMode="auto">
          <a:xfrm>
            <a:off x="7599680" y="3357563"/>
            <a:ext cx="647700" cy="71437"/>
          </a:xfrm>
          <a:prstGeom prst="rightArrow">
            <a:avLst>
              <a:gd name="adj1" fmla="val 50000"/>
              <a:gd name="adj2" fmla="val 2266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t-LT"/>
          </a:p>
        </p:txBody>
      </p: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468313" y="4508500"/>
            <a:ext cx="8280400" cy="1717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lt-LT" baseline="0" dirty="0"/>
              <a:t> Faktoriaus </a:t>
            </a:r>
            <a:r>
              <a:rPr lang="el-GR" baseline="0" dirty="0" smtClean="0"/>
              <a:t>α</a:t>
            </a:r>
            <a:r>
              <a:rPr lang="en-US" baseline="0" dirty="0" smtClean="0"/>
              <a:t> </a:t>
            </a:r>
            <a:r>
              <a:rPr lang="lt-LT" baseline="0" dirty="0" smtClean="0"/>
              <a:t>nustatymo </a:t>
            </a:r>
            <a:r>
              <a:rPr lang="lt-LT" baseline="0" dirty="0"/>
              <a:t>būdai: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baseline="0" dirty="0" err="1"/>
              <a:t>analitiko</a:t>
            </a:r>
            <a:r>
              <a:rPr lang="en-US" baseline="0" dirty="0"/>
              <a:t> </a:t>
            </a:r>
            <a:r>
              <a:rPr lang="en-US" baseline="0" dirty="0" err="1"/>
              <a:t>nuožiūra</a:t>
            </a:r>
            <a:r>
              <a:rPr lang="en-US" baseline="0" dirty="0"/>
              <a:t> </a:t>
            </a:r>
            <a:r>
              <a:rPr lang="en-US" baseline="0" dirty="0" err="1"/>
              <a:t>parenkamas</a:t>
            </a:r>
            <a:r>
              <a:rPr lang="en-US" baseline="0" dirty="0"/>
              <a:t> </a:t>
            </a:r>
            <a:r>
              <a:rPr lang="el-GR" baseline="0" dirty="0"/>
              <a:t>α</a:t>
            </a:r>
            <a:r>
              <a:rPr lang="en-US" baseline="0" dirty="0"/>
              <a:t> </a:t>
            </a:r>
            <a:r>
              <a:rPr lang="en-US" baseline="0" dirty="0" err="1"/>
              <a:t>išlyginimo</a:t>
            </a:r>
            <a:r>
              <a:rPr lang="en-US" baseline="0" dirty="0"/>
              <a:t> </a:t>
            </a:r>
            <a:r>
              <a:rPr lang="en-US" baseline="0" dirty="0" err="1"/>
              <a:t>faktorius</a:t>
            </a:r>
            <a:endParaRPr lang="lt-LT" baseline="0" dirty="0"/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lt-LT" baseline="0" dirty="0"/>
              <a:t>MKM nustatomas </a:t>
            </a:r>
            <a:r>
              <a:rPr lang="el-GR" baseline="0" dirty="0"/>
              <a:t>α</a:t>
            </a:r>
            <a:r>
              <a:rPr lang="lt-LT" baseline="0" dirty="0"/>
              <a:t> toks, kuris minimizuoja paklaidų kvadratų sumą.</a:t>
            </a:r>
            <a:endParaRPr lang="en-US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Eksponentinis glodinimas</a:t>
            </a:r>
            <a:br>
              <a:rPr lang="lt-LT" sz="4000"/>
            </a:br>
            <a:r>
              <a:rPr lang="lt-LT" sz="3200"/>
              <a:t>Dvigubas (Holt’o tiesinis)</a:t>
            </a:r>
            <a:endParaRPr lang="en-US" sz="320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/>
              <a:t>Jeigu laiko eilutė turi trendą, taikomas dvigubas eksponentinio išlyginimo metodas.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Eksponentinis glodinimas</a:t>
            </a:r>
            <a:br>
              <a:rPr lang="lt-LT" sz="4000"/>
            </a:br>
            <a:r>
              <a:rPr lang="lt-LT" sz="3200"/>
              <a:t>Dvigubas (Holt’o tiesinis)</a:t>
            </a:r>
            <a:endParaRPr lang="en-US" sz="320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/>
              <a:t>S</a:t>
            </a:r>
            <a:r>
              <a:rPr lang="lt-LT" baseline="-25000"/>
              <a:t>t</a:t>
            </a:r>
            <a:r>
              <a:rPr lang="ru-RU"/>
              <a:t>= </a:t>
            </a:r>
            <a:r>
              <a:rPr lang="el-GR">
                <a:cs typeface="Times New Roman" pitchFamily="18" charset="0"/>
              </a:rPr>
              <a:t>α</a:t>
            </a:r>
            <a:r>
              <a:rPr lang="lt-LT">
                <a:cs typeface="Times New Roman" pitchFamily="18" charset="0"/>
              </a:rPr>
              <a:t>Y</a:t>
            </a:r>
            <a:r>
              <a:rPr lang="lt-LT" baseline="-25000">
                <a:cs typeface="Times New Roman" pitchFamily="18" charset="0"/>
              </a:rPr>
              <a:t>t</a:t>
            </a:r>
            <a:r>
              <a:rPr lang="lt-LT">
                <a:cs typeface="Times New Roman" pitchFamily="18" charset="0"/>
              </a:rPr>
              <a:t>+(1- </a:t>
            </a:r>
            <a:r>
              <a:rPr lang="el-GR">
                <a:cs typeface="Times New Roman" pitchFamily="18" charset="0"/>
              </a:rPr>
              <a:t>α</a:t>
            </a:r>
            <a:r>
              <a:rPr lang="lt-LT">
                <a:cs typeface="Times New Roman" pitchFamily="18" charset="0"/>
              </a:rPr>
              <a:t>)(S</a:t>
            </a:r>
            <a:r>
              <a:rPr lang="lt-LT" baseline="-25000">
                <a:cs typeface="Times New Roman" pitchFamily="18" charset="0"/>
              </a:rPr>
              <a:t>t-1</a:t>
            </a:r>
            <a:r>
              <a:rPr lang="lt-LT">
                <a:cs typeface="Times New Roman" pitchFamily="18" charset="0"/>
              </a:rPr>
              <a:t>+b</a:t>
            </a:r>
            <a:r>
              <a:rPr lang="lt-LT" baseline="-25000">
                <a:cs typeface="Times New Roman" pitchFamily="18" charset="0"/>
              </a:rPr>
              <a:t>t-1</a:t>
            </a:r>
            <a:r>
              <a:rPr lang="lt-LT">
                <a:cs typeface="Times New Roman" pitchFamily="18" charset="0"/>
              </a:rPr>
              <a:t>)     </a:t>
            </a:r>
            <a:r>
              <a:rPr lang="lt-LT" sz="1800">
                <a:cs typeface="Times New Roman" pitchFamily="18" charset="0"/>
              </a:rPr>
              <a:t>Suglodinta stebėjimo reikšmė</a:t>
            </a:r>
          </a:p>
          <a:p>
            <a:r>
              <a:rPr lang="lt-LT">
                <a:cs typeface="Times New Roman" pitchFamily="18" charset="0"/>
              </a:rPr>
              <a:t>b</a:t>
            </a:r>
            <a:r>
              <a:rPr lang="lt-LT" baseline="-25000">
                <a:cs typeface="Times New Roman" pitchFamily="18" charset="0"/>
              </a:rPr>
              <a:t>t</a:t>
            </a:r>
            <a:r>
              <a:rPr lang="en-US">
                <a:cs typeface="Times New Roman" pitchFamily="18" charset="0"/>
              </a:rPr>
              <a:t>=</a:t>
            </a:r>
            <a:r>
              <a:rPr lang="el-GR">
                <a:cs typeface="Times New Roman" pitchFamily="18" charset="0"/>
              </a:rPr>
              <a:t>β</a:t>
            </a:r>
            <a:r>
              <a:rPr lang="en-US">
                <a:cs typeface="Times New Roman" pitchFamily="18" charset="0"/>
              </a:rPr>
              <a:t>(S</a:t>
            </a:r>
            <a:r>
              <a:rPr lang="en-US" baseline="-25000">
                <a:cs typeface="Times New Roman" pitchFamily="18" charset="0"/>
              </a:rPr>
              <a:t>t</a:t>
            </a:r>
            <a:r>
              <a:rPr lang="en-US">
                <a:cs typeface="Times New Roman" pitchFamily="18" charset="0"/>
              </a:rPr>
              <a:t>-S</a:t>
            </a:r>
            <a:r>
              <a:rPr lang="en-US" baseline="-25000">
                <a:cs typeface="Times New Roman" pitchFamily="18" charset="0"/>
              </a:rPr>
              <a:t>t-1</a:t>
            </a:r>
            <a:r>
              <a:rPr lang="en-US">
                <a:cs typeface="Times New Roman" pitchFamily="18" charset="0"/>
              </a:rPr>
              <a:t>)+(1- </a:t>
            </a:r>
            <a:r>
              <a:rPr lang="el-GR">
                <a:cs typeface="Times New Roman" pitchFamily="18" charset="0"/>
              </a:rPr>
              <a:t>β</a:t>
            </a:r>
            <a:r>
              <a:rPr lang="en-US">
                <a:cs typeface="Times New Roman" pitchFamily="18" charset="0"/>
              </a:rPr>
              <a:t>)b</a:t>
            </a:r>
            <a:r>
              <a:rPr lang="en-US" baseline="-25000">
                <a:cs typeface="Times New Roman" pitchFamily="18" charset="0"/>
              </a:rPr>
              <a:t>t-1 </a:t>
            </a:r>
            <a:r>
              <a:rPr lang="lt-LT" baseline="-25000">
                <a:cs typeface="Times New Roman" pitchFamily="18" charset="0"/>
              </a:rPr>
              <a:t>            </a:t>
            </a:r>
            <a:r>
              <a:rPr lang="lt-LT" sz="1800">
                <a:cs typeface="Times New Roman" pitchFamily="18" charset="0"/>
              </a:rPr>
              <a:t>Suglodinta trendo reikšmė</a:t>
            </a:r>
            <a:endParaRPr lang="en-US" baseline="-25000">
              <a:cs typeface="Times New Roman" pitchFamily="18" charset="0"/>
            </a:endParaRPr>
          </a:p>
          <a:p>
            <a:r>
              <a:rPr lang="en-US">
                <a:cs typeface="Times New Roman" pitchFamily="18" charset="0"/>
              </a:rPr>
              <a:t>F</a:t>
            </a:r>
            <a:r>
              <a:rPr lang="en-US" baseline="-25000">
                <a:cs typeface="Times New Roman" pitchFamily="18" charset="0"/>
              </a:rPr>
              <a:t>t+m</a:t>
            </a:r>
            <a:r>
              <a:rPr lang="ru-RU">
                <a:cs typeface="Times New Roman" pitchFamily="18" charset="0"/>
              </a:rPr>
              <a:t>=</a:t>
            </a:r>
            <a:r>
              <a:rPr lang="lt-LT">
                <a:cs typeface="Times New Roman" pitchFamily="18" charset="0"/>
              </a:rPr>
              <a:t>S</a:t>
            </a:r>
            <a:r>
              <a:rPr lang="lt-LT" baseline="-25000">
                <a:cs typeface="Times New Roman" pitchFamily="18" charset="0"/>
              </a:rPr>
              <a:t>t</a:t>
            </a:r>
            <a:r>
              <a:rPr lang="lt-LT">
                <a:cs typeface="Times New Roman" pitchFamily="18" charset="0"/>
              </a:rPr>
              <a:t>+b</a:t>
            </a:r>
            <a:r>
              <a:rPr lang="lt-LT" baseline="-25000">
                <a:cs typeface="Times New Roman" pitchFamily="18" charset="0"/>
              </a:rPr>
              <a:t>t</a:t>
            </a:r>
            <a:r>
              <a:rPr lang="lt-LT">
                <a:cs typeface="Times New Roman" pitchFamily="18" charset="0"/>
              </a:rPr>
              <a:t>m                        </a:t>
            </a:r>
            <a:r>
              <a:rPr lang="lt-LT" sz="2000">
                <a:cs typeface="Times New Roman" pitchFamily="18" charset="0"/>
              </a:rPr>
              <a:t>Prognozės  reikšmė</a:t>
            </a:r>
          </a:p>
          <a:p>
            <a:endParaRPr lang="lt-LT">
              <a:cs typeface="Times New Roman" pitchFamily="18" charset="0"/>
            </a:endParaRPr>
          </a:p>
          <a:p>
            <a:r>
              <a:rPr lang="el-GR" sz="2400">
                <a:cs typeface="Times New Roman" pitchFamily="18" charset="0"/>
              </a:rPr>
              <a:t>α </a:t>
            </a:r>
            <a:r>
              <a:rPr lang="lt-LT" sz="2400">
                <a:cs typeface="Times New Roman" pitchFamily="18" charset="0"/>
              </a:rPr>
              <a:t>ir </a:t>
            </a:r>
            <a:r>
              <a:rPr lang="el-GR" sz="2400">
                <a:cs typeface="Times New Roman" pitchFamily="18" charset="0"/>
              </a:rPr>
              <a:t>β</a:t>
            </a:r>
            <a:r>
              <a:rPr lang="lt-LT" sz="2400">
                <a:cs typeface="Times New Roman" pitchFamily="18" charset="0"/>
              </a:rPr>
              <a:t> glodinimo koeficientai </a:t>
            </a:r>
          </a:p>
          <a:p>
            <a:r>
              <a:rPr lang="lt-LT" sz="2400">
                <a:cs typeface="Times New Roman" pitchFamily="18" charset="0"/>
              </a:rPr>
              <a:t>S</a:t>
            </a:r>
            <a:r>
              <a:rPr lang="lt-LT" sz="2400" baseline="-25000">
                <a:cs typeface="Times New Roman" pitchFamily="18" charset="0"/>
              </a:rPr>
              <a:t>t</a:t>
            </a:r>
            <a:r>
              <a:rPr lang="lt-LT" sz="2400">
                <a:cs typeface="Times New Roman" pitchFamily="18" charset="0"/>
              </a:rPr>
              <a:t> – suglodinta t stebėjimo reikšmė </a:t>
            </a:r>
          </a:p>
          <a:p>
            <a:r>
              <a:rPr lang="lt-LT" sz="2400">
                <a:cs typeface="Times New Roman" pitchFamily="18" charset="0"/>
              </a:rPr>
              <a:t>b</a:t>
            </a:r>
            <a:r>
              <a:rPr lang="lt-LT" sz="2400" baseline="-25000">
                <a:cs typeface="Times New Roman" pitchFamily="18" charset="0"/>
              </a:rPr>
              <a:t>t –</a:t>
            </a:r>
            <a:r>
              <a:rPr lang="lt-LT" sz="2400">
                <a:cs typeface="Times New Roman" pitchFamily="18" charset="0"/>
              </a:rPr>
              <a:t>trendo suglodinta t reikšmė </a:t>
            </a:r>
            <a:r>
              <a:rPr lang="lt-LT" sz="2400" baseline="-25000">
                <a:cs typeface="Times New Roman" pitchFamily="18" charset="0"/>
              </a:rPr>
              <a:t> </a:t>
            </a:r>
          </a:p>
          <a:p>
            <a:r>
              <a:rPr lang="en-US" sz="2400">
                <a:cs typeface="Times New Roman" pitchFamily="18" charset="0"/>
              </a:rPr>
              <a:t>F</a:t>
            </a:r>
            <a:r>
              <a:rPr lang="en-US" sz="2400" baseline="-25000">
                <a:cs typeface="Times New Roman" pitchFamily="18" charset="0"/>
              </a:rPr>
              <a:t>t+m</a:t>
            </a:r>
            <a:r>
              <a:rPr lang="lt-LT" sz="2400" baseline="-25000">
                <a:cs typeface="Times New Roman" pitchFamily="18" charset="0"/>
              </a:rPr>
              <a:t> </a:t>
            </a:r>
            <a:r>
              <a:rPr lang="lt-LT" sz="2400">
                <a:cs typeface="Times New Roman" pitchFamily="18" charset="0"/>
              </a:rPr>
              <a:t>prognozės reikšmės m- periodų į priekį </a:t>
            </a:r>
          </a:p>
          <a:p>
            <a:endParaRPr lang="el-GR" sz="2400">
              <a:cs typeface="Times New Roman" pitchFamily="18" charset="0"/>
            </a:endParaRPr>
          </a:p>
        </p:txBody>
      </p:sp>
      <p:sp>
        <p:nvSpPr>
          <p:cNvPr id="98309" name="AutoShape 5"/>
          <p:cNvSpPr>
            <a:spLocks noChangeArrowheads="1"/>
          </p:cNvSpPr>
          <p:nvPr/>
        </p:nvSpPr>
        <p:spPr bwMode="auto">
          <a:xfrm>
            <a:off x="5003800" y="2852738"/>
            <a:ext cx="431800" cy="73025"/>
          </a:xfrm>
          <a:prstGeom prst="leftArrow">
            <a:avLst>
              <a:gd name="adj1" fmla="val 50000"/>
              <a:gd name="adj2" fmla="val 1478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t-LT"/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>
            <a:off x="5003800" y="2276475"/>
            <a:ext cx="431800" cy="73025"/>
          </a:xfrm>
          <a:prstGeom prst="leftArrow">
            <a:avLst>
              <a:gd name="adj1" fmla="val 50000"/>
              <a:gd name="adj2" fmla="val 1478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t-LT"/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4859338" y="3429000"/>
            <a:ext cx="431800" cy="73025"/>
          </a:xfrm>
          <a:prstGeom prst="leftArrow">
            <a:avLst>
              <a:gd name="adj1" fmla="val 50000"/>
              <a:gd name="adj2" fmla="val 1478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1.Laiko eilutės samprata</a:t>
            </a:r>
            <a:br>
              <a:rPr lang="lt-LT" sz="4000"/>
            </a:br>
            <a:endParaRPr lang="lt-LT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lt-LT" sz="2800" dirty="0"/>
              <a:t>Laiko eilutė (laiko seka) </a:t>
            </a:r>
            <a:r>
              <a:rPr lang="lt-LT" sz="2800" dirty="0" smtClean="0"/>
              <a:t>–</a:t>
            </a:r>
            <a:r>
              <a:rPr lang="lt-LT" sz="2800" dirty="0" smtClean="0"/>
              <a:t>reiškinio </a:t>
            </a:r>
            <a:r>
              <a:rPr lang="lt-LT" sz="2800" dirty="0"/>
              <a:t>periodiškų </a:t>
            </a:r>
            <a:r>
              <a:rPr lang="lt-LT" sz="2800" dirty="0" smtClean="0"/>
              <a:t>stebėjimų visuma, </a:t>
            </a:r>
            <a:r>
              <a:rPr lang="lt-LT" sz="2800" dirty="0"/>
              <a:t>kurių </a:t>
            </a:r>
            <a:r>
              <a:rPr lang="lt-LT" sz="2800" dirty="0" smtClean="0"/>
              <a:t>duomenys </a:t>
            </a:r>
            <a:r>
              <a:rPr lang="en-US" sz="2800" dirty="0" smtClean="0"/>
              <a:t>tai</a:t>
            </a:r>
            <a:r>
              <a:rPr lang="lt-LT" sz="2800" dirty="0" smtClean="0"/>
              <a:t> periodo metu fiksuoti </a:t>
            </a:r>
            <a:r>
              <a:rPr lang="lt-LT" sz="2800" dirty="0"/>
              <a:t>stebėjimų </a:t>
            </a:r>
            <a:r>
              <a:rPr lang="lt-LT" sz="2800" dirty="0" smtClean="0"/>
              <a:t>dydžiai arba stebimų </a:t>
            </a:r>
            <a:r>
              <a:rPr lang="lt-LT" sz="2800" dirty="0"/>
              <a:t>dydžių suma. </a:t>
            </a:r>
          </a:p>
          <a:p>
            <a:pPr algn="ctr">
              <a:lnSpc>
                <a:spcPct val="90000"/>
              </a:lnSpc>
            </a:pPr>
            <a:r>
              <a:rPr lang="lt-LT" sz="2800" dirty="0"/>
              <a:t>Laiko eilutės gali būti suformuotos iš įvairaus dažnumo, tačiau vienodo periodiškumo duomenų: valandinių, kasdienių, savaitinių, mėnesinių, metinių ir pan.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lt-LT" sz="2800" dirty="0"/>
              <a:t/>
            </a:r>
            <a:br>
              <a:rPr lang="lt-LT" sz="2800" dirty="0"/>
            </a:br>
            <a:endParaRPr lang="lt-L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Eksponentinis glodinimas</a:t>
            </a:r>
            <a:br>
              <a:rPr lang="lt-LT" sz="4000"/>
            </a:br>
            <a:r>
              <a:rPr lang="lt-LT" sz="3200"/>
              <a:t>Dvigubas (Holt’o tiesinis)</a:t>
            </a:r>
            <a:endParaRPr lang="en-US" sz="320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smtClean="0">
                <a:cs typeface="Times New Roman" pitchFamily="18" charset="0"/>
              </a:rPr>
              <a:t>b</a:t>
            </a:r>
            <a:r>
              <a:rPr lang="lt-LT" baseline="-25000" dirty="0" smtClean="0">
                <a:cs typeface="Times New Roman" pitchFamily="18" charset="0"/>
              </a:rPr>
              <a:t>0 </a:t>
            </a:r>
            <a:r>
              <a:rPr lang="lt-LT" dirty="0" smtClean="0">
                <a:cs typeface="Times New Roman" pitchFamily="18" charset="0"/>
              </a:rPr>
              <a:t>glodinimo </a:t>
            </a:r>
            <a:r>
              <a:rPr lang="lt-LT" dirty="0">
                <a:cs typeface="Times New Roman" pitchFamily="18" charset="0"/>
              </a:rPr>
              <a:t>koeficiento nustatymo būdai:</a:t>
            </a:r>
          </a:p>
          <a:p>
            <a:pPr lvl="1"/>
            <a:r>
              <a:rPr lang="lt-LT" dirty="0">
                <a:cs typeface="Times New Roman" pitchFamily="18" charset="0"/>
              </a:rPr>
              <a:t>b</a:t>
            </a:r>
            <a:r>
              <a:rPr lang="lt-LT" baseline="-25000" dirty="0">
                <a:cs typeface="Times New Roman" pitchFamily="18" charset="0"/>
              </a:rPr>
              <a:t>0</a:t>
            </a:r>
            <a:r>
              <a:rPr lang="lt-LT" dirty="0">
                <a:cs typeface="Times New Roman" pitchFamily="18" charset="0"/>
              </a:rPr>
              <a:t> prilyginti 0 (tinka, kai eilutė yra ilga)</a:t>
            </a:r>
          </a:p>
          <a:p>
            <a:pPr lvl="1"/>
            <a:r>
              <a:rPr lang="lt-LT" dirty="0" err="1">
                <a:cs typeface="Times New Roman" pitchFamily="18" charset="0"/>
              </a:rPr>
              <a:t>MKM</a:t>
            </a:r>
            <a:r>
              <a:rPr lang="lt-LT" dirty="0">
                <a:cs typeface="Times New Roman" pitchFamily="18" charset="0"/>
              </a:rPr>
              <a:t> apskaičiuoti pirmų penkių laiko eilutės narių trendo lygtį </a:t>
            </a:r>
            <a:r>
              <a:rPr lang="lt-LT" dirty="0" err="1">
                <a:cs typeface="Times New Roman" pitchFamily="18" charset="0"/>
              </a:rPr>
              <a:t>Y</a:t>
            </a:r>
            <a:r>
              <a:rPr lang="lt-LT" baseline="-25000" dirty="0" err="1">
                <a:cs typeface="Times New Roman" pitchFamily="18" charset="0"/>
              </a:rPr>
              <a:t>t</a:t>
            </a:r>
            <a:r>
              <a:rPr lang="lt-LT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=</a:t>
            </a:r>
            <a:r>
              <a:rPr lang="en-US" dirty="0" err="1">
                <a:cs typeface="Times New Roman" pitchFamily="18" charset="0"/>
              </a:rPr>
              <a:t>a+bt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lt-LT" dirty="0">
                <a:cs typeface="Times New Roman" pitchFamily="18" charset="0"/>
              </a:rPr>
              <a:t>ir b</a:t>
            </a:r>
            <a:r>
              <a:rPr lang="lt-LT" baseline="-25000" dirty="0">
                <a:cs typeface="Times New Roman" pitchFamily="18" charset="0"/>
              </a:rPr>
              <a:t>0</a:t>
            </a:r>
            <a:r>
              <a:rPr lang="lt-LT" dirty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=</a:t>
            </a:r>
            <a:r>
              <a:rPr lang="lt-LT" dirty="0">
                <a:cs typeface="Times New Roman" pitchFamily="18" charset="0"/>
              </a:rPr>
              <a:t>b	</a:t>
            </a:r>
            <a:endParaRPr lang="el-GR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2800" dirty="0"/>
              <a:t>Eksponentinis glodinimas</a:t>
            </a:r>
            <a:br>
              <a:rPr lang="lt-LT" sz="2800" dirty="0"/>
            </a:br>
            <a:r>
              <a:rPr lang="lt-LT" sz="2800" dirty="0"/>
              <a:t>Trigubas  (</a:t>
            </a:r>
            <a:r>
              <a:rPr lang="lt-LT" sz="2800" dirty="0" err="1"/>
              <a:t>Holt’o</a:t>
            </a:r>
            <a:r>
              <a:rPr lang="lt-LT" sz="2800" dirty="0"/>
              <a:t> </a:t>
            </a:r>
            <a:r>
              <a:rPr lang="lt-LT" sz="2800" dirty="0" err="1"/>
              <a:t>Winterio</a:t>
            </a:r>
            <a:r>
              <a:rPr lang="lt-LT" sz="2800" dirty="0"/>
              <a:t>) glodinimas</a:t>
            </a:r>
            <a:br>
              <a:rPr lang="lt-LT" sz="2800" dirty="0"/>
            </a:br>
            <a:endParaRPr lang="lt-LT" sz="2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Trigubas arba </a:t>
            </a:r>
            <a:r>
              <a:rPr lang="lt-LT" dirty="0" err="1" smtClean="0"/>
              <a:t>Holt‘o</a:t>
            </a:r>
            <a:r>
              <a:rPr lang="lt-LT" dirty="0" smtClean="0"/>
              <a:t> </a:t>
            </a:r>
            <a:r>
              <a:rPr lang="lt-LT" dirty="0" err="1" smtClean="0"/>
              <a:t>Winterio</a:t>
            </a:r>
            <a:r>
              <a:rPr lang="lt-LT" dirty="0" smtClean="0"/>
              <a:t> sezoninis glodinimas taikomas tuomet, kai laiko eilutei būdingas trendas ir sezoniniai svyravimai.</a:t>
            </a:r>
          </a:p>
          <a:p>
            <a:r>
              <a:rPr lang="lt-LT" dirty="0" smtClean="0"/>
              <a:t>Sezoniškumas gali būti adityvus arba </a:t>
            </a:r>
            <a:r>
              <a:rPr lang="lt-LT" dirty="0" err="1" smtClean="0"/>
              <a:t>multiplikatyvus</a:t>
            </a:r>
            <a:r>
              <a:rPr lang="lt-LT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3705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2800" dirty="0"/>
              <a:t>Eksponentinis glodinimas</a:t>
            </a:r>
            <a:br>
              <a:rPr lang="lt-LT" sz="2800" dirty="0"/>
            </a:br>
            <a:r>
              <a:rPr lang="lt-LT" sz="2800" dirty="0" smtClean="0"/>
              <a:t>Trigubas  </a:t>
            </a:r>
            <a:r>
              <a:rPr lang="lt-LT" sz="2800" dirty="0"/>
              <a:t>(</a:t>
            </a:r>
            <a:r>
              <a:rPr lang="lt-LT" sz="2800" dirty="0" err="1"/>
              <a:t>Holt’o</a:t>
            </a:r>
            <a:r>
              <a:rPr lang="lt-LT" sz="2800" dirty="0"/>
              <a:t> </a:t>
            </a:r>
            <a:r>
              <a:rPr lang="lt-LT" sz="2800" dirty="0" err="1"/>
              <a:t>Winterio</a:t>
            </a:r>
            <a:r>
              <a:rPr lang="lt-LT" sz="2800" dirty="0"/>
              <a:t>) </a:t>
            </a:r>
            <a:r>
              <a:rPr lang="lt-LT" sz="2800" dirty="0" smtClean="0"/>
              <a:t>glodinimas</a:t>
            </a:r>
            <a:r>
              <a:rPr lang="lt-LT" sz="3200" dirty="0" smtClean="0"/>
              <a:t/>
            </a:r>
            <a:br>
              <a:rPr lang="lt-LT" sz="3200" dirty="0" smtClean="0"/>
            </a:br>
            <a:endParaRPr lang="en-US" sz="3200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2800"/>
          </a:p>
          <a:p>
            <a:endParaRPr lang="en-US" sz="2800"/>
          </a:p>
          <a:p>
            <a:endParaRPr lang="lt-LT" sz="2800" baseline="-25000">
              <a:cs typeface="Times New Roman" pitchFamily="18" charset="0"/>
            </a:endParaRPr>
          </a:p>
          <a:p>
            <a:endParaRPr lang="el-GR" sz="2800">
              <a:cs typeface="Times New Roman" pitchFamily="18" charset="0"/>
            </a:endParaRPr>
          </a:p>
          <a:p>
            <a:pPr>
              <a:buFontTx/>
              <a:buNone/>
            </a:pPr>
            <a:endParaRPr lang="el-GR" sz="2800">
              <a:cs typeface="Times New Roman" pitchFamily="18" charset="0"/>
            </a:endParaRPr>
          </a:p>
        </p:txBody>
      </p:sp>
      <p:graphicFrame>
        <p:nvGraphicFramePr>
          <p:cNvPr id="10138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3850" y="2073275"/>
          <a:ext cx="360045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718" name="Equation" r:id="rId4" imgW="1879560" imgH="431640" progId="Equation.3">
                  <p:embed/>
                </p:oleObj>
              </mc:Choice>
              <mc:Fallback>
                <p:oleObj name="Equation" r:id="rId4" imgW="18795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073275"/>
                        <a:ext cx="360045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2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068416486"/>
              </p:ext>
            </p:extLst>
          </p:nvPr>
        </p:nvGraphicFramePr>
        <p:xfrm>
          <a:off x="683568" y="2992914"/>
          <a:ext cx="333216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719" name="Equation" r:id="rId6" imgW="1714320" imgH="228600" progId="Equation.3">
                  <p:embed/>
                </p:oleObj>
              </mc:Choice>
              <mc:Fallback>
                <p:oleObj name="Equation" r:id="rId6" imgW="171432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992914"/>
                        <a:ext cx="3332162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5" name="Object 9"/>
          <p:cNvGraphicFramePr>
            <a:graphicFrameLocks noChangeAspect="1"/>
          </p:cNvGraphicFramePr>
          <p:nvPr/>
        </p:nvGraphicFramePr>
        <p:xfrm>
          <a:off x="468313" y="3357563"/>
          <a:ext cx="3382962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720" name="Equation" r:id="rId8" imgW="1282680" imgH="431640" progId="Equation.3">
                  <p:embed/>
                </p:oleObj>
              </mc:Choice>
              <mc:Fallback>
                <p:oleObj name="Equation" r:id="rId8" imgW="128268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357563"/>
                        <a:ext cx="3382962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7" name="Object 11"/>
          <p:cNvGraphicFramePr>
            <a:graphicFrameLocks noChangeAspect="1"/>
          </p:cNvGraphicFramePr>
          <p:nvPr/>
        </p:nvGraphicFramePr>
        <p:xfrm>
          <a:off x="395288" y="4330700"/>
          <a:ext cx="33845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721" name="Equation" r:id="rId10" imgW="1384200" imgH="228600" progId="Equation.3">
                  <p:embed/>
                </p:oleObj>
              </mc:Choice>
              <mc:Fallback>
                <p:oleObj name="Equation" r:id="rId10" imgW="13842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330700"/>
                        <a:ext cx="33845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5003800" y="2708275"/>
            <a:ext cx="3960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l-GR"/>
              <a:t> </a:t>
            </a:r>
            <a:endParaRPr lang="en-US"/>
          </a:p>
        </p:txBody>
      </p:sp>
      <p:sp>
        <p:nvSpPr>
          <p:cNvPr id="101389" name="Rectangle 13"/>
          <p:cNvSpPr>
            <a:spLocks noChangeArrowheads="1"/>
          </p:cNvSpPr>
          <p:nvPr/>
        </p:nvSpPr>
        <p:spPr bwMode="auto">
          <a:xfrm>
            <a:off x="4321175" y="2349500"/>
            <a:ext cx="4822825" cy="165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l-GR" baseline="0">
                <a:cs typeface="Times New Roman" pitchFamily="18" charset="0"/>
              </a:rPr>
              <a:t>α </a:t>
            </a:r>
            <a:r>
              <a:rPr lang="lt-LT" baseline="0">
                <a:cs typeface="Times New Roman" pitchFamily="18" charset="0"/>
              </a:rPr>
              <a:t>ir </a:t>
            </a:r>
            <a:r>
              <a:rPr lang="el-GR" baseline="0">
                <a:cs typeface="Times New Roman" pitchFamily="18" charset="0"/>
              </a:rPr>
              <a:t>β</a:t>
            </a:r>
            <a:r>
              <a:rPr lang="lt-LT" baseline="0">
                <a:cs typeface="Times New Roman" pitchFamily="18" charset="0"/>
              </a:rPr>
              <a:t> </a:t>
            </a:r>
            <a:r>
              <a:rPr lang="en-US" baseline="0">
                <a:cs typeface="Times New Roman" pitchFamily="18" charset="0"/>
              </a:rPr>
              <a:t>ir  </a:t>
            </a:r>
            <a:r>
              <a:rPr lang="el-GR" baseline="0">
                <a:cs typeface="Times New Roman" pitchFamily="18" charset="0"/>
              </a:rPr>
              <a:t>γ</a:t>
            </a:r>
            <a:r>
              <a:rPr lang="en-US" baseline="0">
                <a:cs typeface="Times New Roman" pitchFamily="18" charset="0"/>
              </a:rPr>
              <a:t> </a:t>
            </a:r>
            <a:r>
              <a:rPr lang="lt-LT" baseline="0">
                <a:cs typeface="Times New Roman" pitchFamily="18" charset="0"/>
              </a:rPr>
              <a:t>glodinimo koeficientai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lt-LT" baseline="0">
                <a:cs typeface="Times New Roman" pitchFamily="18" charset="0"/>
              </a:rPr>
              <a:t>S</a:t>
            </a:r>
            <a:r>
              <a:rPr lang="lt-LT">
                <a:cs typeface="Times New Roman" pitchFamily="18" charset="0"/>
              </a:rPr>
              <a:t>t</a:t>
            </a:r>
            <a:r>
              <a:rPr lang="lt-LT" baseline="0">
                <a:cs typeface="Times New Roman" pitchFamily="18" charset="0"/>
              </a:rPr>
              <a:t> – suglodinta t stebėjimo reikšmė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lt-LT" baseline="0">
                <a:cs typeface="Times New Roman" pitchFamily="18" charset="0"/>
              </a:rPr>
              <a:t>b</a:t>
            </a:r>
            <a:r>
              <a:rPr lang="lt-LT">
                <a:cs typeface="Times New Roman" pitchFamily="18" charset="0"/>
              </a:rPr>
              <a:t>t –</a:t>
            </a:r>
            <a:r>
              <a:rPr lang="lt-LT" baseline="0">
                <a:cs typeface="Times New Roman" pitchFamily="18" charset="0"/>
              </a:rPr>
              <a:t>trendo suglodinta t reikšmė </a:t>
            </a:r>
            <a:r>
              <a:rPr lang="lt-LT">
                <a:cs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baseline="0">
                <a:cs typeface="Times New Roman" pitchFamily="18" charset="0"/>
              </a:rPr>
              <a:t>c</a:t>
            </a:r>
            <a:r>
              <a:rPr lang="en-US">
                <a:cs typeface="Times New Roman" pitchFamily="18" charset="0"/>
              </a:rPr>
              <a:t>t –</a:t>
            </a:r>
            <a:r>
              <a:rPr lang="en-US" baseline="0">
                <a:cs typeface="Times New Roman" pitchFamily="18" charset="0"/>
              </a:rPr>
              <a:t>sezoni</a:t>
            </a:r>
            <a:r>
              <a:rPr lang="lt-LT" baseline="0">
                <a:cs typeface="Times New Roman" pitchFamily="18" charset="0"/>
              </a:rPr>
              <a:t>š</a:t>
            </a:r>
            <a:r>
              <a:rPr lang="en-US" baseline="0">
                <a:cs typeface="Times New Roman" pitchFamily="18" charset="0"/>
              </a:rPr>
              <a:t>kumo </a:t>
            </a:r>
            <a:r>
              <a:rPr lang="lt-LT" baseline="0">
                <a:cs typeface="Times New Roman" pitchFamily="18" charset="0"/>
              </a:rPr>
              <a:t>įtakos faktorius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baseline="0">
                <a:cs typeface="Times New Roman" pitchFamily="18" charset="0"/>
              </a:rPr>
              <a:t>F</a:t>
            </a:r>
            <a:r>
              <a:rPr lang="en-US">
                <a:cs typeface="Times New Roman" pitchFamily="18" charset="0"/>
              </a:rPr>
              <a:t>t+m</a:t>
            </a:r>
            <a:r>
              <a:rPr lang="lt-LT">
                <a:cs typeface="Times New Roman" pitchFamily="18" charset="0"/>
              </a:rPr>
              <a:t> </a:t>
            </a:r>
            <a:r>
              <a:rPr lang="lt-LT" baseline="0">
                <a:cs typeface="Times New Roman" pitchFamily="18" charset="0"/>
              </a:rPr>
              <a:t>prognozės reikšmės m- periodų į priekį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lt-LT" baseline="0">
                <a:cs typeface="Times New Roman" pitchFamily="18" charset="0"/>
              </a:rPr>
              <a:t>L-periodų skaičius metuose (pvz</a:t>
            </a:r>
            <a:r>
              <a:rPr lang="en-US" baseline="0">
                <a:cs typeface="Times New Roman" pitchFamily="18" charset="0"/>
              </a:rPr>
              <a:t>. </a:t>
            </a:r>
            <a:r>
              <a:rPr lang="lt-LT" baseline="0">
                <a:cs typeface="Times New Roman" pitchFamily="18" charset="0"/>
              </a:rPr>
              <a:t>ketvirtiniuose duom. L</a:t>
            </a:r>
            <a:r>
              <a:rPr lang="en-US" baseline="0">
                <a:cs typeface="Times New Roman" pitchFamily="18" charset="0"/>
              </a:rPr>
              <a:t>=4, m</a:t>
            </a:r>
            <a:r>
              <a:rPr lang="lt-LT" baseline="0">
                <a:cs typeface="Times New Roman" pitchFamily="18" charset="0"/>
              </a:rPr>
              <a:t>ė</a:t>
            </a:r>
            <a:r>
              <a:rPr lang="en-US" baseline="0">
                <a:cs typeface="Times New Roman" pitchFamily="18" charset="0"/>
              </a:rPr>
              <a:t>nesiniams </a:t>
            </a:r>
            <a:r>
              <a:rPr lang="lt-LT" baseline="0">
                <a:cs typeface="Times New Roman" pitchFamily="18" charset="0"/>
              </a:rPr>
              <a:t>L</a:t>
            </a:r>
            <a:r>
              <a:rPr lang="ru-RU" baseline="0">
                <a:cs typeface="Times New Roman" pitchFamily="18" charset="0"/>
              </a:rPr>
              <a:t>=12</a:t>
            </a:r>
            <a:r>
              <a:rPr lang="lt-LT" baseline="0">
                <a:cs typeface="Times New Roman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l-GR" baseline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 dirty="0"/>
              <a:t>Eksponentinis glodinimas</a:t>
            </a:r>
            <a:br>
              <a:rPr lang="lt-LT" sz="4000" dirty="0"/>
            </a:br>
            <a:r>
              <a:rPr lang="lt-LT" sz="4000" dirty="0"/>
              <a:t>trigubas </a:t>
            </a:r>
            <a:r>
              <a:rPr lang="lt-LT" sz="3200" dirty="0"/>
              <a:t> (</a:t>
            </a:r>
            <a:r>
              <a:rPr lang="lt-LT" sz="3200" dirty="0" err="1"/>
              <a:t>Holt’o</a:t>
            </a:r>
            <a:r>
              <a:rPr lang="lt-LT" sz="3200" dirty="0"/>
              <a:t> </a:t>
            </a:r>
            <a:r>
              <a:rPr lang="lt-LT" sz="3200" dirty="0" err="1" smtClean="0"/>
              <a:t>Winterio</a:t>
            </a:r>
            <a:r>
              <a:rPr lang="lt-LT" sz="3200" dirty="0" smtClean="0"/>
              <a:t> sezoninis)</a:t>
            </a:r>
            <a:endParaRPr lang="en-US" sz="3200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smtClean="0">
                <a:cs typeface="Times New Roman" pitchFamily="18" charset="0"/>
              </a:rPr>
              <a:t>b</a:t>
            </a:r>
            <a:r>
              <a:rPr lang="lt-LT" baseline="-25000" dirty="0" smtClean="0">
                <a:cs typeface="Times New Roman" pitchFamily="18" charset="0"/>
              </a:rPr>
              <a:t>0</a:t>
            </a:r>
            <a:r>
              <a:rPr lang="lt-LT" dirty="0" smtClean="0">
                <a:cs typeface="Times New Roman" pitchFamily="18" charset="0"/>
              </a:rPr>
              <a:t> </a:t>
            </a:r>
            <a:r>
              <a:rPr lang="lt-LT" dirty="0">
                <a:cs typeface="Times New Roman" pitchFamily="18" charset="0"/>
              </a:rPr>
              <a:t>ir c </a:t>
            </a:r>
            <a:r>
              <a:rPr lang="lt-LT" baseline="-25000" dirty="0">
                <a:cs typeface="Times New Roman" pitchFamily="18" charset="0"/>
              </a:rPr>
              <a:t>1-L </a:t>
            </a:r>
            <a:r>
              <a:rPr lang="lt-LT" dirty="0">
                <a:cs typeface="Times New Roman" pitchFamily="18" charset="0"/>
              </a:rPr>
              <a:t>glodinimo koeficiento nustatymo būdai:</a:t>
            </a:r>
          </a:p>
          <a:p>
            <a:pPr lvl="1"/>
            <a:r>
              <a:rPr lang="el-GR" dirty="0">
                <a:cs typeface="Times New Roman" pitchFamily="18" charset="0"/>
              </a:rPr>
              <a:t>β</a:t>
            </a:r>
            <a:r>
              <a:rPr lang="lt-LT" baseline="-25000" dirty="0">
                <a:cs typeface="Times New Roman" pitchFamily="18" charset="0"/>
              </a:rPr>
              <a:t>0</a:t>
            </a:r>
            <a:r>
              <a:rPr lang="lt-LT" dirty="0">
                <a:cs typeface="Times New Roman" pitchFamily="18" charset="0"/>
              </a:rPr>
              <a:t> prilyginti 0, o  sezoniškumo indeksus c</a:t>
            </a:r>
            <a:r>
              <a:rPr lang="lt-LT" baseline="-25000" dirty="0">
                <a:cs typeface="Times New Roman" pitchFamily="18" charset="0"/>
              </a:rPr>
              <a:t>1-L</a:t>
            </a:r>
            <a:r>
              <a:rPr lang="lt-LT" dirty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=1</a:t>
            </a:r>
            <a:r>
              <a:rPr lang="lt-LT" baseline="-25000" dirty="0">
                <a:cs typeface="Times New Roman" pitchFamily="18" charset="0"/>
              </a:rPr>
              <a:t> </a:t>
            </a:r>
            <a:endParaRPr lang="ru-RU" baseline="-25000" dirty="0">
              <a:cs typeface="Times New Roman" pitchFamily="18" charset="0"/>
            </a:endParaRPr>
          </a:p>
          <a:p>
            <a:pPr lvl="1"/>
            <a:endParaRPr lang="lt-LT" dirty="0">
              <a:cs typeface="Times New Roman" pitchFamily="18" charset="0"/>
            </a:endParaRPr>
          </a:p>
          <a:p>
            <a:pPr lvl="1"/>
            <a:r>
              <a:rPr lang="lt-LT" dirty="0" err="1">
                <a:cs typeface="Times New Roman" pitchFamily="18" charset="0"/>
              </a:rPr>
              <a:t>MKM</a:t>
            </a:r>
            <a:r>
              <a:rPr lang="lt-LT" dirty="0">
                <a:cs typeface="Times New Roman" pitchFamily="18" charset="0"/>
              </a:rPr>
              <a:t> apskaičiuoti pirmų penkių laiko eilutės narių trendo lygtį </a:t>
            </a:r>
            <a:r>
              <a:rPr lang="lt-LT" dirty="0" err="1">
                <a:cs typeface="Times New Roman" pitchFamily="18" charset="0"/>
              </a:rPr>
              <a:t>Y</a:t>
            </a:r>
            <a:r>
              <a:rPr lang="lt-LT" baseline="-25000" dirty="0" err="1">
                <a:cs typeface="Times New Roman" pitchFamily="18" charset="0"/>
              </a:rPr>
              <a:t>t</a:t>
            </a:r>
            <a:r>
              <a:rPr lang="lt-LT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=</a:t>
            </a:r>
            <a:r>
              <a:rPr lang="en-US" dirty="0" err="1">
                <a:cs typeface="Times New Roman" pitchFamily="18" charset="0"/>
              </a:rPr>
              <a:t>a+bt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lt-LT" dirty="0">
                <a:cs typeface="Times New Roman" pitchFamily="18" charset="0"/>
              </a:rPr>
              <a:t>ir </a:t>
            </a:r>
            <a:r>
              <a:rPr lang="el-GR" dirty="0">
                <a:cs typeface="Times New Roman" pitchFamily="18" charset="0"/>
              </a:rPr>
              <a:t>β</a:t>
            </a:r>
            <a:r>
              <a:rPr lang="lt-LT" baseline="-25000" dirty="0">
                <a:cs typeface="Times New Roman" pitchFamily="18" charset="0"/>
              </a:rPr>
              <a:t>0</a:t>
            </a:r>
            <a:r>
              <a:rPr lang="lt-LT" dirty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=</a:t>
            </a:r>
            <a:r>
              <a:rPr lang="lt-LT" dirty="0">
                <a:cs typeface="Times New Roman" pitchFamily="18" charset="0"/>
              </a:rPr>
              <a:t>b	</a:t>
            </a:r>
            <a:endParaRPr lang="el-GR" dirty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4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lt-LT" sz="2800" dirty="0" smtClean="0"/>
              <a:t>Eksponentinis glodinimas DU</a:t>
            </a:r>
            <a:endParaRPr lang="lt-LT" sz="2800" dirty="0"/>
          </a:p>
        </p:txBody>
      </p:sp>
      <p:pic>
        <p:nvPicPr>
          <p:cNvPr id="1177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7348"/>
            <a:ext cx="6912768" cy="4947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992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91669" y="207690"/>
            <a:ext cx="7772400" cy="773038"/>
          </a:xfrm>
        </p:spPr>
        <p:txBody>
          <a:bodyPr/>
          <a:lstStyle/>
          <a:p>
            <a:r>
              <a:rPr lang="lt-LT" sz="2800" dirty="0">
                <a:solidFill>
                  <a:srgbClr val="000000"/>
                </a:solidFill>
              </a:rPr>
              <a:t>Eksponentinis glodinimas DU</a:t>
            </a:r>
            <a:endParaRPr lang="en-US" dirty="0"/>
          </a:p>
        </p:txBody>
      </p:sp>
      <p:pic>
        <p:nvPicPr>
          <p:cNvPr id="1167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2880320" cy="1919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7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26784"/>
            <a:ext cx="79057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26784"/>
            <a:ext cx="2664296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74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132" y="1798221"/>
            <a:ext cx="8001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74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69" y="4099900"/>
            <a:ext cx="2864118" cy="2489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74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933056"/>
            <a:ext cx="8001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1218953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solidFill>
                  <a:srgbClr val="FF0000"/>
                </a:solidFill>
              </a:rPr>
              <a:t>Paprastas EG</a:t>
            </a:r>
            <a:endParaRPr lang="lt-LT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04816" y="1374380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solidFill>
                  <a:srgbClr val="FF0000"/>
                </a:solidFill>
              </a:rPr>
              <a:t>Dvigubas EG</a:t>
            </a:r>
            <a:endParaRPr lang="lt-LT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1669" y="3691107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solidFill>
                  <a:srgbClr val="FF0000"/>
                </a:solidFill>
              </a:rPr>
              <a:t>Trigubas EG</a:t>
            </a:r>
            <a:endParaRPr lang="lt-LT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6256" y="1435935"/>
            <a:ext cx="792088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>
                <a:solidFill>
                  <a:srgbClr val="00B050"/>
                </a:solidFill>
              </a:rPr>
              <a:t>Prognozė</a:t>
            </a:r>
            <a:endParaRPr lang="lt-LT" sz="16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28987" y="1483839"/>
            <a:ext cx="792088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>
                <a:solidFill>
                  <a:srgbClr val="00B050"/>
                </a:solidFill>
              </a:rPr>
              <a:t>Prognozė</a:t>
            </a:r>
            <a:endParaRPr lang="lt-LT" sz="1600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26615" y="3614543"/>
            <a:ext cx="792088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>
                <a:solidFill>
                  <a:srgbClr val="00B050"/>
                </a:solidFill>
              </a:rPr>
              <a:t>Prognozė</a:t>
            </a:r>
            <a:endParaRPr lang="lt-LT" sz="1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/>
          <a:lstStyle/>
          <a:p>
            <a:r>
              <a:rPr lang="lt-LT" sz="3200" dirty="0"/>
              <a:t>Eksponentinis glodinimas </a:t>
            </a:r>
            <a:r>
              <a:rPr lang="lt-LT" sz="3200" dirty="0" smtClean="0"/>
              <a:t>UŽ</a:t>
            </a:r>
            <a:endParaRPr lang="lt-LT" sz="3200" dirty="0"/>
          </a:p>
        </p:txBody>
      </p:sp>
      <p:pic>
        <p:nvPicPr>
          <p:cNvPr id="1198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29187"/>
            <a:ext cx="7200800" cy="466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83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200" dirty="0"/>
              <a:t>Eksponentinis glodinimas </a:t>
            </a:r>
            <a:r>
              <a:rPr lang="lt-LT" sz="3200" dirty="0" smtClean="0"/>
              <a:t>UŽ</a:t>
            </a:r>
            <a:endParaRPr lang="lt-LT" sz="3200" dirty="0"/>
          </a:p>
        </p:txBody>
      </p:sp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2808312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7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136031"/>
            <a:ext cx="8001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7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302" y="1989981"/>
            <a:ext cx="2646412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78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989981"/>
            <a:ext cx="13906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79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732" y="4187714"/>
            <a:ext cx="3042456" cy="2644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79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538" y="4182416"/>
            <a:ext cx="13906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1658179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solidFill>
                  <a:srgbClr val="FF0000"/>
                </a:solidFill>
              </a:rPr>
              <a:t>Paprastas EG </a:t>
            </a:r>
            <a:endParaRPr lang="lt-LT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2607" y="3882358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err="1" smtClean="0">
                <a:solidFill>
                  <a:srgbClr val="FF0000"/>
                </a:solidFill>
              </a:rPr>
              <a:t>Tribubas</a:t>
            </a:r>
            <a:r>
              <a:rPr lang="lt-LT" dirty="0" smtClean="0">
                <a:solidFill>
                  <a:srgbClr val="FF0000"/>
                </a:solidFill>
              </a:rPr>
              <a:t> EG </a:t>
            </a:r>
            <a:endParaRPr lang="lt-LT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1428" y="1809056"/>
            <a:ext cx="720080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>
                <a:solidFill>
                  <a:srgbClr val="00B050"/>
                </a:solidFill>
              </a:rPr>
              <a:t>Prognozė</a:t>
            </a:r>
            <a:endParaRPr lang="lt-LT" sz="16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1501" y="1733501"/>
            <a:ext cx="720080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>
                <a:solidFill>
                  <a:srgbClr val="00B050"/>
                </a:solidFill>
              </a:rPr>
              <a:t>Prognozė</a:t>
            </a:r>
            <a:endParaRPr lang="lt-LT" sz="16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95936" y="3923395"/>
            <a:ext cx="720080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smtClean="0">
                <a:solidFill>
                  <a:srgbClr val="00B050"/>
                </a:solidFill>
              </a:rPr>
              <a:t>Prognozė</a:t>
            </a:r>
            <a:endParaRPr lang="lt-LT" sz="1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31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Eksponentinis išlyginimas</a:t>
            </a:r>
            <a:br>
              <a:rPr lang="lt-LT" sz="4000"/>
            </a:br>
            <a:r>
              <a:rPr lang="lt-LT" sz="4000"/>
              <a:t>Apibendrinimas </a:t>
            </a:r>
            <a:endParaRPr lang="en-US" sz="400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r>
              <a:rPr lang="lt-LT"/>
              <a:t>Kada kokį metodą taikyti</a:t>
            </a:r>
            <a:endParaRPr lang="en-US"/>
          </a:p>
        </p:txBody>
      </p:sp>
      <p:graphicFrame>
        <p:nvGraphicFramePr>
          <p:cNvPr id="105528" name="Group 5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160076028"/>
              </p:ext>
            </p:extLst>
          </p:nvPr>
        </p:nvGraphicFramePr>
        <p:xfrm>
          <a:off x="755650" y="2828925"/>
          <a:ext cx="7702550" cy="3967036"/>
        </p:xfrm>
        <a:graphic>
          <a:graphicData uri="http://schemas.openxmlformats.org/drawingml/2006/table">
            <a:tbl>
              <a:tblPr/>
              <a:tblGrid>
                <a:gridCol w="1873250"/>
                <a:gridCol w="1943100"/>
                <a:gridCol w="1943100"/>
                <a:gridCol w="1943100"/>
              </a:tblGrid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Sezoniškumas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Trendas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Nėra sezoniškumo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Pastovus(adityvus)sezoniškumas</a:t>
                      </a:r>
                      <a:r>
                        <a:rPr kumimoji="0" lang="lt-L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Kintantis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lt-LT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multiplikatyvus</a:t>
                      </a: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</a:t>
                      </a:r>
                      <a:r>
                        <a:rPr kumimoji="0" lang="lt-L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sezoniškumas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Nėra trendo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Paprastas EG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HW</a:t>
                      </a:r>
                      <a:r>
                        <a:rPr kumimoji="0" lang="lt-L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lt-LT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aditive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HWmultiplikative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Tiesinis trendas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Dvigubas išlyginimas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HW</a:t>
                      </a:r>
                      <a:r>
                        <a:rPr kumimoji="0" lang="lt-L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lt-LT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aditive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HWmultiplikative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Netiesinis trendas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HW</a:t>
                      </a:r>
                      <a:r>
                        <a:rPr kumimoji="0" lang="lt-L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lt-LT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r>
                        <a:rPr kumimoji="0" lang="lt-L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lt-LT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seasons</a:t>
                      </a:r>
                      <a:endParaRPr kumimoji="0" lang="lt-L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HW</a:t>
                      </a:r>
                      <a:r>
                        <a:rPr kumimoji="0" lang="lt-L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lt-LT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aditive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HWmultiplikative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506" name="Line 34"/>
          <p:cNvSpPr>
            <a:spLocks noChangeShapeType="1"/>
          </p:cNvSpPr>
          <p:nvPr/>
        </p:nvSpPr>
        <p:spPr bwMode="auto">
          <a:xfrm>
            <a:off x="755650" y="2852738"/>
            <a:ext cx="1800225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 dirty="0"/>
              <a:t>Eksponentinis išlyginimas</a:t>
            </a:r>
            <a:br>
              <a:rPr lang="lt-LT" sz="4000" dirty="0"/>
            </a:br>
            <a:r>
              <a:rPr lang="lt-LT" sz="4000" dirty="0"/>
              <a:t>Apibendrinimas </a:t>
            </a:r>
            <a:endParaRPr lang="en-US" sz="4000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r>
              <a:rPr lang="lt-LT"/>
              <a:t>Kada kokį metodą taikyti</a:t>
            </a:r>
            <a:endParaRPr lang="en-US"/>
          </a:p>
        </p:txBody>
      </p:sp>
      <p:graphicFrame>
        <p:nvGraphicFramePr>
          <p:cNvPr id="107524" name="Group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39512809"/>
              </p:ext>
            </p:extLst>
          </p:nvPr>
        </p:nvGraphicFramePr>
        <p:xfrm>
          <a:off x="611560" y="2420888"/>
          <a:ext cx="7702550" cy="3967036"/>
        </p:xfrm>
        <a:graphic>
          <a:graphicData uri="http://schemas.openxmlformats.org/drawingml/2006/table">
            <a:tbl>
              <a:tblPr/>
              <a:tblGrid>
                <a:gridCol w="1873250"/>
                <a:gridCol w="1943100"/>
                <a:gridCol w="1943100"/>
                <a:gridCol w="1943100"/>
              </a:tblGrid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Sezoniškumas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Trendas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Nėra sezoniškumo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Adityvus sezoniškumas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Multiplikatyvus sezoniškumas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Nėra trendo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Tiesinis </a:t>
                      </a:r>
                      <a:r>
                        <a:rPr kumimoji="0" lang="lt-L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lt-L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trendas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Netiesinis trendas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51" name="Line 31"/>
          <p:cNvSpPr>
            <a:spLocks noChangeShapeType="1"/>
          </p:cNvSpPr>
          <p:nvPr/>
        </p:nvSpPr>
        <p:spPr bwMode="auto">
          <a:xfrm>
            <a:off x="611560" y="2492896"/>
            <a:ext cx="1800225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772400" cy="1143000"/>
          </a:xfrm>
        </p:spPr>
        <p:txBody>
          <a:bodyPr/>
          <a:lstStyle/>
          <a:p>
            <a:r>
              <a:rPr lang="lt-LT" sz="4000"/>
              <a:t>Laiko eilutės samprata</a:t>
            </a:r>
            <a:br>
              <a:rPr lang="lt-LT" sz="4000"/>
            </a:br>
            <a:endParaRPr lang="lt-LT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1773238"/>
            <a:ext cx="3454400" cy="4114800"/>
          </a:xfrm>
        </p:spPr>
        <p:txBody>
          <a:bodyPr/>
          <a:lstStyle/>
          <a:p>
            <a:pPr>
              <a:buFontTx/>
              <a:buNone/>
            </a:pPr>
            <a:r>
              <a:rPr lang="lt-LT"/>
              <a:t>Laiko eilučių tipai:</a:t>
            </a:r>
          </a:p>
          <a:p>
            <a:r>
              <a:rPr lang="lt-LT"/>
              <a:t>Momentinės</a:t>
            </a:r>
          </a:p>
          <a:p>
            <a:r>
              <a:rPr lang="lt-LT"/>
              <a:t> Intervalinės</a:t>
            </a:r>
          </a:p>
          <a:p>
            <a:pPr>
              <a:buFontTx/>
              <a:buNone/>
            </a:pPr>
            <a:r>
              <a:rPr lang="lt-LT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5 Laiko eilučių </a:t>
            </a:r>
            <a:r>
              <a:rPr lang="lt-LT" dirty="0" smtClean="0"/>
              <a:t>filtrai </a:t>
            </a:r>
            <a:endParaRPr lang="en-US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smtClean="0"/>
              <a:t>Filtrų tipai:</a:t>
            </a:r>
          </a:p>
          <a:p>
            <a:pPr lvl="1"/>
            <a:r>
              <a:rPr lang="lt-LT" dirty="0" err="1" smtClean="0"/>
              <a:t>Hodrick-</a:t>
            </a:r>
            <a:r>
              <a:rPr lang="lt-LT" dirty="0" smtClean="0"/>
              <a:t> </a:t>
            </a:r>
            <a:r>
              <a:rPr lang="lt-LT" dirty="0" err="1" smtClean="0"/>
              <a:t>Prescott</a:t>
            </a:r>
            <a:r>
              <a:rPr lang="lt-LT" dirty="0" smtClean="0"/>
              <a:t> filtras</a:t>
            </a:r>
          </a:p>
          <a:p>
            <a:pPr lvl="1"/>
            <a:r>
              <a:rPr lang="lt-LT" dirty="0" smtClean="0"/>
              <a:t>Dažnių filtras (</a:t>
            </a:r>
            <a:r>
              <a:rPr lang="lt-LT" dirty="0" err="1" smtClean="0"/>
              <a:t>magisratūroje</a:t>
            </a:r>
            <a:r>
              <a:rPr lang="lt-LT" smtClean="0"/>
              <a:t>)</a:t>
            </a:r>
            <a:endParaRPr lang="lt-LT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49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Hodrick</a:t>
            </a:r>
            <a:r>
              <a:rPr lang="en-US" dirty="0" smtClean="0"/>
              <a:t>-Prescott </a:t>
            </a:r>
            <a:r>
              <a:rPr lang="en-US" dirty="0" err="1" smtClean="0"/>
              <a:t>filtras</a:t>
            </a:r>
            <a:endParaRPr lang="lt-L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1906488"/>
                <a:ext cx="7772400" cy="4114800"/>
              </a:xfrm>
            </p:spPr>
            <p:txBody>
              <a:bodyPr/>
              <a:lstStyle/>
              <a:p>
                <a:r>
                  <a:rPr lang="en-US" dirty="0" err="1" smtClean="0"/>
                  <a:t>Pagrind</a:t>
                </a:r>
                <a:r>
                  <a:rPr lang="lt-LT" dirty="0" err="1" smtClean="0"/>
                  <a:t>inė</a:t>
                </a:r>
                <a:r>
                  <a:rPr lang="lt-LT" dirty="0" smtClean="0"/>
                  <a:t>   </a:t>
                </a:r>
                <a:r>
                  <a:rPr lang="en-US" dirty="0" err="1" smtClean="0"/>
                  <a:t>i</a:t>
                </a:r>
                <a:r>
                  <a:rPr lang="lt-LT" dirty="0" err="1" smtClean="0"/>
                  <a:t>dėja</a:t>
                </a:r>
                <a:r>
                  <a:rPr lang="lt-LT" dirty="0" smtClean="0"/>
                  <a:t>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lt-LT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lt-LT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lt-LT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laiko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eilut</a:t>
                </a:r>
                <a:r>
                  <a:rPr lang="lt-LT" dirty="0" smtClean="0"/>
                  <a:t>ė išskaidoma į </a:t>
                </a:r>
                <a:r>
                  <a:rPr lang="lt-LT" dirty="0" err="1" smtClean="0"/>
                  <a:t>trend</a:t>
                </a:r>
                <a:r>
                  <a:rPr lang="en-US" dirty="0"/>
                  <a:t>o</a:t>
                </a:r>
                <a:r>
                  <a:rPr lang="lt-LT" dirty="0" smtClean="0"/>
                  <a:t> ir ciklo komponentes</a:t>
                </a:r>
              </a:p>
              <a:p>
                <a:pPr lvl="1"/>
                <a:endParaRPr lang="lt-LT" dirty="0"/>
              </a:p>
              <a:p>
                <a:pPr lvl="1"/>
                <a:endParaRPr lang="lt-LT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1906488"/>
                <a:ext cx="7772400" cy="4114800"/>
              </a:xfrm>
              <a:blipFill rotWithShape="1">
                <a:blip r:embed="rId3"/>
                <a:stretch>
                  <a:fillRect l="-1725" t="-2074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14521" y="3933056"/>
                <a:ext cx="4851969" cy="1247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lt-LT" sz="4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4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4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           </m:t>
                          </m:r>
                          <m:r>
                            <m:rPr>
                              <m:sty m:val="p"/>
                            </m:rPr>
                            <a:rPr lang="el-GR" sz="4400" b="0" i="1" smtClean="0">
                              <a:latin typeface="Cambria Math"/>
                            </a:rPr>
                            <m:t>τ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4400" b="0" i="1" smtClean="0">
                          <a:latin typeface="Cambria Math"/>
                        </a:rPr>
                        <m:t>           +     </m:t>
                      </m:r>
                      <m:sSub>
                        <m:sSubPr>
                          <m:ctrlPr>
                            <a:rPr lang="en-US" sz="4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4400" i="1" dirty="0">
                              <a:latin typeface="Cambria Math"/>
                            </a:rPr>
                            <m:t>𝜁</m:t>
                          </m:r>
                          <m:r>
                            <m:rPr>
                              <m:nor/>
                            </m:rPr>
                            <a:rPr lang="lt-LT" sz="4400" dirty="0"/>
                            <m:t> 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4400" dirty="0" smtClean="0"/>
              </a:p>
              <a:p>
                <a:r>
                  <a:rPr lang="en-US" sz="3600" dirty="0" err="1" smtClean="0"/>
                  <a:t>Laiko</a:t>
                </a:r>
                <a:r>
                  <a:rPr lang="en-US" sz="3600" dirty="0" smtClean="0"/>
                  <a:t> </a:t>
                </a:r>
                <a:r>
                  <a:rPr lang="en-US" sz="3600" dirty="0" err="1" smtClean="0"/>
                  <a:t>seka</a:t>
                </a:r>
                <a:r>
                  <a:rPr lang="en-US" sz="3600" dirty="0" smtClean="0"/>
                  <a:t>        </a:t>
                </a:r>
                <a:r>
                  <a:rPr lang="en-US" sz="2800" dirty="0" err="1" smtClean="0"/>
                  <a:t>Trendas</a:t>
                </a:r>
                <a:r>
                  <a:rPr lang="en-US" sz="4400" dirty="0" smtClean="0"/>
                  <a:t>            </a:t>
                </a:r>
                <a:r>
                  <a:rPr lang="en-US" sz="3600" dirty="0" err="1" smtClean="0"/>
                  <a:t>Ciklas</a:t>
                </a:r>
                <a:endParaRPr lang="lt-LT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4521" y="3933056"/>
                <a:ext cx="4851969" cy="1247970"/>
              </a:xfrm>
              <a:prstGeom prst="rect">
                <a:avLst/>
              </a:prstGeom>
              <a:blipFill rotWithShape="1">
                <a:blip r:embed="rId4"/>
                <a:stretch>
                  <a:fillRect l="-2010" b="-17561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586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Hodric</a:t>
            </a:r>
            <a:r>
              <a:rPr lang="en-US" dirty="0" smtClean="0"/>
              <a:t>k-</a:t>
            </a:r>
            <a:r>
              <a:rPr lang="en-US" dirty="0" err="1" smtClean="0"/>
              <a:t>Prescot</a:t>
            </a:r>
            <a:r>
              <a:rPr lang="en-US" dirty="0" smtClean="0"/>
              <a:t> </a:t>
            </a:r>
            <a:r>
              <a:rPr lang="en-US" dirty="0" err="1" smtClean="0"/>
              <a:t>filtras</a:t>
            </a:r>
            <a:r>
              <a:rPr lang="lt-LT" dirty="0" smtClean="0"/>
              <a:t> 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5576" y="1988840"/>
            <a:ext cx="7772400" cy="4114800"/>
          </a:xfrm>
        </p:spPr>
        <p:txBody>
          <a:bodyPr/>
          <a:lstStyle/>
          <a:p>
            <a:r>
              <a:rPr lang="lt-LT" dirty="0" smtClean="0"/>
              <a:t>Filtro </a:t>
            </a:r>
            <a:r>
              <a:rPr lang="en-US" dirty="0" smtClean="0"/>
              <a:t> </a:t>
            </a:r>
            <a:r>
              <a:rPr lang="en-US" dirty="0" err="1" smtClean="0"/>
              <a:t>nustatymo</a:t>
            </a:r>
            <a:r>
              <a:rPr lang="en-US" dirty="0" smtClean="0"/>
              <a:t> </a:t>
            </a:r>
            <a:r>
              <a:rPr lang="lt-LT" dirty="0" smtClean="0"/>
              <a:t>procedūra</a:t>
            </a:r>
          </a:p>
          <a:p>
            <a:pPr lvl="1"/>
            <a:r>
              <a:rPr lang="lt-LT" dirty="0" smtClean="0"/>
              <a:t>Nustatomas ilgalaikis trendas </a:t>
            </a:r>
            <a:r>
              <a:rPr lang="el-GR" dirty="0" smtClean="0"/>
              <a:t>τ</a:t>
            </a:r>
            <a:endParaRPr lang="lt-LT" dirty="0" smtClean="0"/>
          </a:p>
          <a:p>
            <a:pPr lvl="1"/>
            <a:r>
              <a:rPr lang="lt-LT" dirty="0" smtClean="0"/>
              <a:t>Randama ciklo kreivė </a:t>
            </a:r>
            <a:r>
              <a:rPr lang="el-GR" dirty="0" smtClean="0"/>
              <a:t>ζ</a:t>
            </a:r>
            <a:r>
              <a:rPr lang="lt-LT" dirty="0" smtClean="0"/>
              <a:t>, atimant trendo reikšmes </a:t>
            </a:r>
            <a:r>
              <a:rPr lang="el-GR" dirty="0"/>
              <a:t>τ </a:t>
            </a:r>
            <a:r>
              <a:rPr lang="lt-LT" dirty="0" smtClean="0"/>
              <a:t>iš laiko eilutės Y duomenų,</a:t>
            </a:r>
          </a:p>
          <a:p>
            <a:pPr lvl="1"/>
            <a:endParaRPr lang="en-US" dirty="0" smtClean="0"/>
          </a:p>
          <a:p>
            <a:endParaRPr lang="en-US" sz="2000" dirty="0"/>
          </a:p>
          <a:p>
            <a:endParaRPr lang="lt-LT" sz="2000" dirty="0" smtClean="0"/>
          </a:p>
          <a:p>
            <a:endParaRPr lang="en-US" sz="2400" i="1" dirty="0" smtClean="0">
              <a:latin typeface="Cambria Math"/>
            </a:endParaRPr>
          </a:p>
          <a:p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215754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Hodric</a:t>
            </a:r>
            <a:r>
              <a:rPr lang="en-US" dirty="0" smtClean="0"/>
              <a:t>k-</a:t>
            </a:r>
            <a:r>
              <a:rPr lang="en-US" dirty="0" err="1" smtClean="0"/>
              <a:t>Prescot</a:t>
            </a:r>
            <a:r>
              <a:rPr lang="lt-LT" dirty="0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filtras</a:t>
            </a:r>
            <a:r>
              <a:rPr lang="lt-LT" dirty="0" smtClean="0"/>
              <a:t> </a:t>
            </a:r>
            <a:endParaRPr lang="lt-L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755576" y="1988840"/>
                <a:ext cx="7772400" cy="4114800"/>
              </a:xfrm>
            </p:spPr>
            <p:txBody>
              <a:bodyPr/>
              <a:lstStyle/>
              <a:p>
                <a:r>
                  <a:rPr lang="en-US" dirty="0" smtClean="0"/>
                  <a:t>Trendo </a:t>
                </a:r>
                <a:r>
                  <a:rPr lang="en-US" dirty="0" err="1" smtClean="0"/>
                  <a:t>nustatymo</a:t>
                </a:r>
                <a:r>
                  <a:rPr lang="en-US" dirty="0" smtClean="0"/>
                  <a:t> </a:t>
                </a:r>
                <a:r>
                  <a:rPr lang="lt-LT" dirty="0" smtClean="0"/>
                  <a:t>metodas</a:t>
                </a:r>
                <a:endParaRPr lang="en-US" dirty="0" smtClean="0"/>
              </a:p>
              <a:p>
                <a:endParaRPr lang="en-US" sz="2000" dirty="0"/>
              </a:p>
              <a:p>
                <a:endParaRPr lang="lt-LT" sz="2000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lt-LT" sz="2400" b="1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lt-LT" sz="2400" b="1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lt-LT" sz="2400" b="1" i="0" smtClean="0">
                                <a:latin typeface="Cambria Math"/>
                              </a:rPr>
                              <m:t>𝐦𝐢𝐧</m:t>
                            </m:r>
                          </m:e>
                          <m:lim>
                            <m:r>
                              <a:rPr lang="el-GR" sz="2400" b="1" i="1" smtClean="0">
                                <a:latin typeface="Cambria Math"/>
                              </a:rPr>
                              <m:t>𝝉</m:t>
                            </m:r>
                          </m:lim>
                        </m:limLow>
                        <m:r>
                          <a:rPr lang="lt-LT" sz="2400" b="1" i="1" smtClean="0">
                            <a:latin typeface="Cambria Math"/>
                          </a:rPr>
                          <m:t>    </m:t>
                        </m:r>
                      </m:fName>
                      <m:e>
                        <m:nary>
                          <m:naryPr>
                            <m:chr m:val="∑"/>
                            <m:ctrlPr>
                              <a:rPr lang="lt-LT" sz="2400" b="1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lt-LT" sz="2400" b="1" i="1" smtClean="0">
                                <a:latin typeface="Cambria Math"/>
                              </a:rPr>
                              <m:t>𝒕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𝑻</m:t>
                            </m:r>
                          </m:sup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24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2400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𝒀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𝒕</m:t>
                                    </m:r>
                                  </m:sub>
                                </m:sSub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400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2400" b="1" i="1" smtClean="0">
                                        <a:latin typeface="Cambria Math"/>
                                      </a:rPr>
                                      <m:t>τ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𝒕</m:t>
                                    </m:r>
                                  </m:sub>
                                </m:sSub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sz="2400" b="1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400" b="1" i="1" smtClean="0">
                                    <a:latin typeface="Cambria Math"/>
                                  </a:rPr>
                                  <m:t>λ</m:t>
                                </m:r>
                                <m:nary>
                                  <m:naryPr>
                                    <m:chr m:val="∑"/>
                                    <m:ctrlPr>
                                      <a:rPr lang="el-GR" sz="2400" b="1" i="1" smtClean="0"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2400" b="1" i="1" smtClean="0">
                                        <a:latin typeface="Cambria Math"/>
                                      </a:rPr>
                                      <m:t>𝒕</m:t>
                                    </m:r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  <m:sup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𝑻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l-GR" sz="2400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1" i="1" smtClean="0">
                                            <a:latin typeface="Cambria Math"/>
                                          </a:rPr>
                                          <m:t>{</m:t>
                                        </m:r>
                                        <m:d>
                                          <m:dPr>
                                            <m:ctrlPr>
                                              <a:rPr lang="en-US" sz="2400" b="1" i="1" smtClean="0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2400" b="1" i="1" smtClean="0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l-GR" sz="2400" b="1" i="1" smtClean="0">
                                                    <a:latin typeface="Cambria Math"/>
                                                  </a:rPr>
                                                  <m:t>τ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400" b="1" i="1" smtClean="0">
                                                    <a:latin typeface="Cambria Math"/>
                                                  </a:rPr>
                                                  <m:t>𝒕</m:t>
                                                </m:r>
                                                <m:r>
                                                  <a:rPr lang="en-US" sz="2400" b="1" i="1" smtClean="0">
                                                    <a:latin typeface="Cambria Math"/>
                                                  </a:rPr>
                                                  <m:t>+</m:t>
                                                </m:r>
                                                <m:r>
                                                  <a:rPr lang="en-US" sz="2400" b="1" i="1" smtClean="0">
                                                    <a:latin typeface="Cambria Math"/>
                                                  </a:rPr>
                                                  <m:t>𝟏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2400" b="1" i="1" smtClean="0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sz="2400" b="1" i="1" smtClean="0">
                                                    <a:latin typeface="Cambria Math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l-GR" sz="2400" b="1" i="1" smtClean="0">
                                                    <a:latin typeface="Cambria Math"/>
                                                  </a:rPr>
                                                  <m:t>τ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400" b="0" i="1" smtClean="0">
                                                    <a:latin typeface="Cambria Math"/>
                                                  </a:rPr>
                                                  <m:t>𝑡</m:t>
                                                </m:r>
                                              </m:sub>
                                              <m:sup/>
                                            </m:sSubSup>
                                          </m:e>
                                        </m:d>
                                        <m:r>
                                          <a:rPr lang="en-US" sz="2400" b="1" i="1" smtClean="0">
                                            <a:latin typeface="Cambria Math"/>
                                          </a:rPr>
                                          <m:t>−(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b="1" i="1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2400" b="1" i="1" smtClean="0">
                                                <a:latin typeface="Cambria Math"/>
                                              </a:rPr>
                                              <m:t>τ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1" i="1" smtClean="0">
                                                <a:latin typeface="Cambria Math"/>
                                              </a:rPr>
                                              <m:t>𝒕</m:t>
                                            </m:r>
                                          </m:sub>
                                        </m:sSub>
                                        <m:r>
                                          <a:rPr lang="en-US" sz="2400" b="1" i="1" smtClean="0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b="1" i="1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l-GR" sz="2400" b="1" i="1" smtClean="0">
                                                <a:latin typeface="Cambria Math"/>
                                              </a:rPr>
                                              <m:t>τ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1" i="1" smtClean="0">
                                                <a:latin typeface="Cambria Math"/>
                                              </a:rPr>
                                              <m:t>𝒕</m:t>
                                            </m:r>
                                            <m:r>
                                              <a:rPr lang="en-US" sz="2400" b="1" i="1" smtClean="0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400" b="1" i="1" smtClean="0">
                                                <a:latin typeface="Cambria Math"/>
                                              </a:rPr>
                                              <m:t>𝟏</m:t>
                                            </m:r>
                                          </m:sub>
                                        </m:sSub>
                                        <m:sSup>
                                          <m:sSupPr>
                                            <m:ctrlPr>
                                              <a:rPr lang="en-US" sz="2400" b="1" i="1" smtClean="0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400" b="1" i="1" smtClean="0">
                                                <a:latin typeface="Cambria Math"/>
                                              </a:rPr>
                                              <m:t>)}</m:t>
                                            </m:r>
                                          </m:e>
                                          <m:sup>
                                            <m:r>
                                              <a:rPr lang="en-US" sz="2400" b="1" i="1" smtClean="0"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e>
                                      <m:sub/>
                                    </m:sSub>
                                  </m:e>
                                </m:nary>
                              </m:e>
                              <m:sub/>
                            </m:sSub>
                          </m:e>
                        </m:nary>
                      </m:e>
                    </m:func>
                  </m:oMath>
                </a14:m>
                <a:endParaRPr lang="en-US" sz="2400" dirty="0" smtClean="0"/>
              </a:p>
              <a:p>
                <a:endParaRPr lang="en-US" sz="2400" i="1" dirty="0" smtClean="0">
                  <a:latin typeface="Cambria Math"/>
                </a:endParaRPr>
              </a:p>
              <a:p>
                <a:endParaRPr lang="lt-LT" sz="24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576" y="1988840"/>
                <a:ext cx="7772400" cy="4114800"/>
              </a:xfrm>
              <a:blipFill rotWithShape="1">
                <a:blip r:embed="rId3"/>
                <a:stretch>
                  <a:fillRect l="-1804" t="-2074" r="-3216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259633" y="4725144"/>
            <a:ext cx="2880320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aseline="0" dirty="0" smtClean="0"/>
              <a:t> </a:t>
            </a:r>
            <a:r>
              <a:rPr lang="lt-LT" baseline="0" dirty="0" smtClean="0"/>
              <a:t>Minimizuojami trendo </a:t>
            </a:r>
            <a:r>
              <a:rPr lang="en-US" baseline="0" dirty="0" err="1" smtClean="0"/>
              <a:t>nuokrypiai</a:t>
            </a:r>
            <a:r>
              <a:rPr lang="en-US" baseline="0" dirty="0" smtClean="0"/>
              <a:t>   =</a:t>
            </a:r>
          </a:p>
          <a:p>
            <a:r>
              <a:rPr lang="en-US" baseline="0" dirty="0" err="1" smtClean="0"/>
              <a:t>maksimizuojamas</a:t>
            </a:r>
            <a:r>
              <a:rPr lang="en-US" baseline="0" dirty="0" smtClean="0"/>
              <a:t> </a:t>
            </a:r>
            <a:r>
              <a:rPr lang="lt-LT" baseline="0" dirty="0" smtClean="0"/>
              <a:t>trendo </a:t>
            </a:r>
            <a:r>
              <a:rPr lang="en-US" baseline="0" dirty="0" err="1" smtClean="0"/>
              <a:t>atitikimas</a:t>
            </a:r>
            <a:r>
              <a:rPr lang="lt-LT" baseline="0" dirty="0" smtClean="0"/>
              <a:t> </a:t>
            </a:r>
            <a:r>
              <a:rPr lang="lt-LT" baseline="0" dirty="0" err="1" smtClean="0"/>
              <a:t>duom</a:t>
            </a:r>
            <a:r>
              <a:rPr lang="lt-LT" baseline="0" dirty="0" smtClean="0"/>
              <a:t>. </a:t>
            </a:r>
            <a:r>
              <a:rPr lang="en-US" baseline="0" dirty="0" smtClean="0"/>
              <a:t>s</a:t>
            </a:r>
            <a:r>
              <a:rPr lang="lt-LT" baseline="0" dirty="0" err="1" smtClean="0"/>
              <a:t>ekai</a:t>
            </a:r>
            <a:r>
              <a:rPr lang="en-US" baseline="0" dirty="0" smtClean="0"/>
              <a:t> Y</a:t>
            </a:r>
            <a:endParaRPr lang="lt-LT" dirty="0"/>
          </a:p>
        </p:txBody>
      </p:sp>
      <p:sp>
        <p:nvSpPr>
          <p:cNvPr id="8" name="TextBox 7"/>
          <p:cNvSpPr txBox="1"/>
          <p:nvPr/>
        </p:nvSpPr>
        <p:spPr>
          <a:xfrm>
            <a:off x="5244661" y="4725144"/>
            <a:ext cx="2664296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Minimizuojam</a:t>
            </a:r>
            <a:r>
              <a:rPr lang="en-US" dirty="0" err="1" smtClean="0"/>
              <a:t>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trendo</a:t>
            </a:r>
            <a:r>
              <a:rPr lang="en-US" baseline="0" dirty="0" smtClean="0"/>
              <a:t> </a:t>
            </a:r>
            <a:r>
              <a:rPr lang="lt-LT" baseline="0" dirty="0" smtClean="0"/>
              <a:t> šuoliai </a:t>
            </a:r>
            <a:r>
              <a:rPr lang="en-US" baseline="0" dirty="0" smtClean="0"/>
              <a:t>=</a:t>
            </a:r>
            <a:endParaRPr lang="lt-LT" baseline="0" dirty="0" smtClean="0"/>
          </a:p>
          <a:p>
            <a:r>
              <a:rPr lang="en-US" baseline="0" dirty="0" err="1" smtClean="0"/>
              <a:t>maksimizuojama</a:t>
            </a:r>
            <a:r>
              <a:rPr lang="lt-LT" baseline="0" dirty="0" smtClean="0"/>
              <a:t>s</a:t>
            </a:r>
            <a:r>
              <a:rPr lang="en-US" baseline="0" dirty="0" smtClean="0"/>
              <a:t> </a:t>
            </a:r>
            <a:r>
              <a:rPr lang="lt-LT" baseline="0" dirty="0" smtClean="0"/>
              <a:t>trendo tolygumas</a:t>
            </a:r>
            <a:endParaRPr lang="lt-LT" dirty="0"/>
          </a:p>
        </p:txBody>
      </p:sp>
      <p:sp>
        <p:nvSpPr>
          <p:cNvPr id="17" name="Left Brace 16"/>
          <p:cNvSpPr/>
          <p:nvPr/>
        </p:nvSpPr>
        <p:spPr bwMode="auto">
          <a:xfrm rot="16200000">
            <a:off x="6296537" y="1900817"/>
            <a:ext cx="560544" cy="448733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Left Brace 17"/>
          <p:cNvSpPr/>
          <p:nvPr/>
        </p:nvSpPr>
        <p:spPr bwMode="auto">
          <a:xfrm rot="16200000">
            <a:off x="2732541" y="3307891"/>
            <a:ext cx="560544" cy="169789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Hodric</a:t>
            </a:r>
            <a:r>
              <a:rPr lang="en-US" dirty="0" smtClean="0"/>
              <a:t>k-</a:t>
            </a:r>
            <a:r>
              <a:rPr lang="en-US" dirty="0" err="1" smtClean="0"/>
              <a:t>Prescot</a:t>
            </a:r>
            <a:r>
              <a:rPr lang="lt-LT" dirty="0" smtClean="0"/>
              <a:t>t</a:t>
            </a:r>
            <a:r>
              <a:rPr lang="en-US" dirty="0" smtClean="0"/>
              <a:t> </a:t>
            </a:r>
            <a:r>
              <a:rPr lang="en-US" dirty="0" err="1"/>
              <a:t>filtras</a:t>
            </a:r>
            <a:r>
              <a:rPr lang="lt-LT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noFill/>
            </p:spPr>
            <p:txBody>
              <a:bodyPr/>
              <a:lstStyle/>
              <a:p>
                <a:pPr marL="0" indent="0">
                  <a:buNone/>
                </a:pPr>
                <a:r>
                  <a:rPr lang="el-GR" dirty="0" smtClean="0"/>
                  <a:t>λ</a:t>
                </a:r>
                <a:r>
                  <a:rPr lang="lt-LT" dirty="0" smtClean="0"/>
                  <a:t>  - filtro suglodinimo (išlyginimo parametras)</a:t>
                </a:r>
              </a:p>
              <a:p>
                <a:pPr lvl="1"/>
                <a:r>
                  <a:rPr lang="el-GR" dirty="0" smtClean="0"/>
                  <a:t> </a:t>
                </a:r>
                <a:r>
                  <a:rPr lang="lt-LT" dirty="0" smtClean="0"/>
                  <a:t>kuo </a:t>
                </a:r>
                <a:r>
                  <a:rPr lang="el-GR" dirty="0" smtClean="0"/>
                  <a:t>λ</a:t>
                </a:r>
                <a:r>
                  <a:rPr lang="lt-LT" dirty="0" smtClean="0"/>
                  <a:t> didesnis tuo labiau suglodinama   trendo kreivė. </a:t>
                </a:r>
              </a:p>
              <a:p>
                <a:pPr lvl="1"/>
                <a:r>
                  <a:rPr lang="en-US" dirty="0" smtClean="0"/>
                  <a:t>k</a:t>
                </a:r>
                <a:r>
                  <a:rPr lang="lt-LT" dirty="0" smtClean="0"/>
                  <a:t>ai </a:t>
                </a:r>
                <a:r>
                  <a:rPr lang="el-GR" dirty="0" smtClean="0"/>
                  <a:t>λ</a:t>
                </a:r>
                <a14:m>
                  <m:oMath xmlns:m="http://schemas.openxmlformats.org/officeDocument/2006/math">
                    <m:r>
                      <a:rPr lang="lt-LT" i="1" smtClean="0">
                        <a:latin typeface="Cambria Math"/>
                      </a:rPr>
                      <m:t>=∞</m:t>
                    </m:r>
                    <m:r>
                      <a:rPr lang="lt-LT" b="0" i="1" smtClean="0">
                        <a:latin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lt-LT" b="0" i="0" smtClean="0">
                        <a:latin typeface="Cambria Math"/>
                      </a:rPr>
                      <m:t>tuomet</m:t>
                    </m:r>
                    <m:r>
                      <a:rPr lang="lt-LT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lt-LT" b="0" i="0" smtClean="0">
                        <a:latin typeface="Cambria Math"/>
                      </a:rPr>
                      <m:t>trendo</m:t>
                    </m:r>
                    <m:r>
                      <a:rPr lang="lt-LT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lt-LT" b="0" i="0" smtClean="0">
                        <a:latin typeface="Cambria Math"/>
                      </a:rPr>
                      <m:t>linija</m:t>
                    </m:r>
                    <m:r>
                      <a:rPr lang="lt-LT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lt-LT" b="0" i="0" smtClean="0">
                        <a:latin typeface="Cambria Math"/>
                      </a:rPr>
                      <m:t>tampa</m:t>
                    </m:r>
                    <m:r>
                      <a:rPr lang="lt-LT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lt-LT" b="0" i="0" smtClean="0">
                        <a:latin typeface="Cambria Math"/>
                      </a:rPr>
                      <m:t>tiese</m:t>
                    </m:r>
                  </m:oMath>
                </a14:m>
                <a:endParaRPr lang="lt-LT" b="0" dirty="0" smtClean="0"/>
              </a:p>
              <a:p>
                <a:pPr lvl="2"/>
                <a:r>
                  <a:rPr lang="lt-LT" dirty="0" err="1" smtClean="0"/>
                  <a:t>Hodrick-Prescot</a:t>
                </a:r>
                <a:r>
                  <a:rPr lang="lt-LT" dirty="0" smtClean="0"/>
                  <a:t> siūlomos </a:t>
                </a:r>
                <a:r>
                  <a:rPr lang="el-GR" dirty="0" smtClean="0"/>
                  <a:t>λ</a:t>
                </a:r>
                <a:r>
                  <a:rPr lang="lt-LT" dirty="0" smtClean="0"/>
                  <a:t> reikšmės</a:t>
                </a:r>
              </a:p>
              <a:p>
                <a:pPr marL="1371600" lvl="3" indent="0">
                  <a:buNone/>
                </a:pPr>
                <a:r>
                  <a:rPr lang="lt-LT" b="0" dirty="0" smtClean="0"/>
                  <a:t>                   </a:t>
                </a:r>
                <a:r>
                  <a:rPr lang="en-US" b="0" dirty="0" smtClean="0"/>
                  <a:t>100  -      </a:t>
                </a:r>
                <a:r>
                  <a:rPr lang="en-US" b="0" dirty="0" err="1" smtClean="0"/>
                  <a:t>metiniai</a:t>
                </a:r>
                <a:r>
                  <a:rPr lang="en-US" b="0" dirty="0" smtClean="0"/>
                  <a:t> </a:t>
                </a:r>
                <a:r>
                  <a:rPr lang="en-US" b="0" dirty="0" err="1" smtClean="0"/>
                  <a:t>duomenys</a:t>
                </a:r>
                <a:endParaRPr lang="en-US" b="0" dirty="0" smtClean="0"/>
              </a:p>
              <a:p>
                <a:pPr marL="1371600" lvl="3" indent="0">
                  <a:buNone/>
                </a:pPr>
                <a:r>
                  <a:rPr lang="el-GR" sz="3200" dirty="0" smtClean="0"/>
                  <a:t>λ=</a:t>
                </a:r>
                <a:r>
                  <a:rPr lang="en-US" sz="3200" dirty="0" smtClean="0"/>
                  <a:t> </a:t>
                </a:r>
                <a:r>
                  <a:rPr lang="en-US" dirty="0" smtClean="0"/>
                  <a:t>           1600      </a:t>
                </a:r>
                <a:r>
                  <a:rPr lang="en-US" dirty="0" err="1" smtClean="0"/>
                  <a:t>ketvirtiniai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duomenys</a:t>
                </a:r>
                <a:endParaRPr lang="en-US" dirty="0" smtClean="0"/>
              </a:p>
              <a:p>
                <a:pPr marL="1371600" lvl="3" indent="0">
                  <a:buNone/>
                </a:pPr>
                <a:r>
                  <a:rPr lang="en-US" b="0" dirty="0"/>
                  <a:t> </a:t>
                </a:r>
                <a:r>
                  <a:rPr lang="en-US" b="0" dirty="0" smtClean="0"/>
                  <a:t>                  14400    m</a:t>
                </a:r>
                <a:r>
                  <a:rPr lang="lt-LT" b="0" dirty="0" smtClean="0"/>
                  <a:t>ė</a:t>
                </a:r>
                <a:r>
                  <a:rPr lang="en-US" b="0" dirty="0" err="1" smtClean="0"/>
                  <a:t>nesiniai</a:t>
                </a:r>
                <a:r>
                  <a:rPr lang="en-US" b="0" dirty="0" smtClean="0"/>
                  <a:t> </a:t>
                </a:r>
                <a:r>
                  <a:rPr lang="en-US" b="0" dirty="0" err="1" smtClean="0"/>
                  <a:t>duomenys</a:t>
                </a:r>
                <a:endParaRPr lang="lt-LT" b="0" dirty="0" smtClean="0"/>
              </a:p>
              <a:p>
                <a:pPr lvl="2"/>
                <a:endParaRPr lang="lt-LT" b="0" i="0" dirty="0" smtClean="0">
                  <a:latin typeface="Cambria Math"/>
                </a:endParaRPr>
              </a:p>
              <a:p>
                <a:pPr marL="457200" lvl="1" indent="0">
                  <a:buNone/>
                </a:pPr>
                <a:endParaRPr lang="lt-LT" b="0" i="0" dirty="0" smtClean="0">
                  <a:latin typeface="Cambria Math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lt-LT" dirty="0"/>
              </a:p>
              <a:p>
                <a:pPr lvl="1"/>
                <a:endParaRPr lang="lt-LT" dirty="0"/>
              </a:p>
              <a:p>
                <a:pPr marL="0" indent="0">
                  <a:buNone/>
                </a:pPr>
                <a:endParaRPr lang="lt-LT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039" t="-2074" r="-188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Left Brace 8"/>
          <p:cNvSpPr/>
          <p:nvPr/>
        </p:nvSpPr>
        <p:spPr bwMode="auto">
          <a:xfrm>
            <a:off x="2995464" y="4581128"/>
            <a:ext cx="288032" cy="115212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21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72400" cy="1143000"/>
          </a:xfrm>
        </p:spPr>
        <p:txBody>
          <a:bodyPr/>
          <a:lstStyle/>
          <a:p>
            <a:r>
              <a:rPr lang="lt-LT" dirty="0" err="1"/>
              <a:t>Hodric</a:t>
            </a:r>
            <a:r>
              <a:rPr lang="en-US" dirty="0"/>
              <a:t>k-</a:t>
            </a:r>
            <a:r>
              <a:rPr lang="en-US" dirty="0" err="1"/>
              <a:t>Prescot</a:t>
            </a:r>
            <a:r>
              <a:rPr lang="lt-LT" dirty="0"/>
              <a:t>t</a:t>
            </a:r>
            <a:r>
              <a:rPr lang="en-US" dirty="0"/>
              <a:t> </a:t>
            </a:r>
            <a:r>
              <a:rPr lang="en-US" dirty="0" err="1"/>
              <a:t>filtras</a:t>
            </a:r>
            <a:r>
              <a:rPr lang="lt-LT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1268760"/>
                <a:ext cx="7772400" cy="4114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Trendo </a:t>
                </a:r>
                <a:r>
                  <a:rPr lang="en-US" dirty="0" err="1" smtClean="0"/>
                  <a:t>nustatymo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formul</a:t>
                </a:r>
                <a:r>
                  <a:rPr lang="lt-LT" dirty="0" smtClean="0"/>
                  <a:t>ė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lt-LT" sz="24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lt-LT" sz="2400" b="1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a:rPr lang="lt-LT" sz="2400" b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𝐦𝐢𝐧</m:t>
                              </m:r>
                            </m:e>
                            <m:lim>
                              <m:r>
                                <a:rPr lang="el-GR" sz="2400" b="1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𝝉</m:t>
                              </m:r>
                            </m:lim>
                          </m:limLow>
                          <m:r>
                            <a:rPr lang="lt-LT" sz="2400" b="1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  </m:t>
                          </m:r>
                        </m:fName>
                        <m:e>
                          <m:nary>
                            <m:naryPr>
                              <m:chr m:val="∑"/>
                              <m:ctrlPr>
                                <a:rPr lang="lt-LT" sz="2400" b="1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lt-LT" sz="2400" b="1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𝑻</m:t>
                              </m:r>
                            </m:sup>
                            <m:e>
                              <m:r>
                                <a:rPr lang="en-US" sz="2400" b="1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400" b="1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b="1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𝒀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𝒕</m:t>
                                      </m:r>
                                    </m:sub>
                                  </m:sSub>
                                  <m:r>
                                    <a:rPr lang="en-US" sz="2400" b="1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1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sz="2400" b="1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τ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𝒕</m:t>
                                      </m:r>
                                    </m:sub>
                                  </m:sSub>
                                  <m:r>
                                    <a:rPr lang="en-US" sz="2400" b="1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400" b="1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2400" b="1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sz="2400" b="1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λ</m:t>
                                  </m:r>
                                  <m:nary>
                                    <m:naryPr>
                                      <m:chr m:val="∑"/>
                                      <m:ctrlPr>
                                        <a:rPr lang="el-GR" sz="2400" b="1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sz="2400" b="1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𝒕</m:t>
                                      </m:r>
                                      <m:r>
                                        <a:rPr lang="en-US" sz="2400" b="1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a:rPr lang="en-US" sz="2400" b="1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  <m:sup>
                                      <m:r>
                                        <a:rPr lang="en-US" sz="2400" b="1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𝑻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l-GR" sz="2400" b="1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1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{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sz="2400" b="1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2400" b="1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l-GR" sz="2400" b="1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τ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400" b="1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en-US" sz="2400" b="1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en-US" sz="2400" b="1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𝟏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2400" b="1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/>
                                                </a:rPr>
                                                <m:t>−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en-US" sz="2400" b="1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l-GR" sz="2400" b="1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τ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4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  <m:sup/>
                                              </m:sSubSup>
                                            </m:e>
                                          </m:d>
                                          <m:r>
                                            <a:rPr lang="en-US" sz="2400" b="1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−(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400" b="1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l-GR" sz="2400" b="1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/>
                                                </a:rPr>
                                                <m:t>τ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b="1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/>
                                                </a:rPr>
                                                <m:t>𝒕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400" b="1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400" b="1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l-GR" sz="2400" b="1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/>
                                                </a:rPr>
                                                <m:t>τ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b="1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en-US" sz="2400" b="1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en-US" sz="2400" b="1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/>
                                                </a:rPr>
                                                <m:t>𝟏</m:t>
                                              </m:r>
                                            </m:sub>
                                          </m:sSub>
                                          <m:sSup>
                                            <m:sSupPr>
                                              <m:ctrlPr>
                                                <a:rPr lang="en-US" sz="2400" b="1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400" b="1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/>
                                                </a:rPr>
                                                <m:t>)}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400" b="1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/>
                                                </a:rPr>
                                                <m:t>𝟐</m:t>
                                              </m:r>
                                            </m:sup>
                                          </m:sSup>
                                        </m:e>
                                        <m:sub/>
                                      </m:sSub>
                                    </m:e>
                                  </m:nary>
                                </m:e>
                                <m:sub/>
                              </m:sSub>
                            </m:e>
                          </m:nary>
                        </m:e>
                      </m:func>
                    </m:oMath>
                  </m:oMathPara>
                </a14:m>
                <a:endParaRPr lang="lt-LT" dirty="0" smtClean="0"/>
              </a:p>
              <a:p>
                <a:pPr marL="0" indent="0">
                  <a:buNone/>
                </a:pPr>
                <a:r>
                  <a:rPr lang="lt-LT" dirty="0" smtClean="0"/>
                  <a:t>   </a:t>
                </a:r>
                <a:r>
                  <a:rPr lang="en-US" dirty="0" smtClean="0"/>
                  <a:t>                     </a:t>
                </a:r>
                <a:r>
                  <a:rPr lang="lt-LT" dirty="0" smtClean="0"/>
                  <a:t> </a:t>
                </a:r>
                <a:r>
                  <a:rPr lang="el-GR" dirty="0" smtClean="0"/>
                  <a:t>τ</a:t>
                </a:r>
                <a:r>
                  <a:rPr lang="lt-LT" dirty="0" smtClean="0"/>
                  <a:t> </a:t>
                </a:r>
                <a:r>
                  <a:rPr lang="el-GR" dirty="0" smtClean="0"/>
                  <a:t>=</a:t>
                </a:r>
                <a:r>
                  <a:rPr lang="lt-LT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lt-LT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lt-LT" b="0" i="1" smtClean="0">
                            <a:latin typeface="Cambria Math"/>
                          </a:rPr>
                          <m:t>[</m:t>
                        </m:r>
                        <m:r>
                          <a:rPr lang="lt-LT" b="0" i="1" smtClean="0">
                            <a:latin typeface="Cambria Math"/>
                          </a:rPr>
                          <m:t>𝐼</m:t>
                        </m:r>
                        <m:r>
                          <a:rPr lang="en-US" b="0" i="1" smtClean="0">
                            <a:latin typeface="Cambria Math"/>
                          </a:rPr>
                          <m:t>+ 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</a:rPr>
                          <m:t>λ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𝐾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  <m:r>
                          <a:rPr lang="en-US" b="0" i="1" smtClean="0">
                            <a:latin typeface="Cambria Math"/>
                          </a:rPr>
                          <m:t>]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    </a:t>
                </a:r>
                <a:r>
                  <a:rPr lang="lt-LT" sz="2800" dirty="0" smtClean="0"/>
                  <a:t>	</a:t>
                </a:r>
                <a:r>
                  <a:rPr lang="en-US" sz="2800" dirty="0" smtClean="0"/>
                  <a:t> I –</a:t>
                </a:r>
                <a:r>
                  <a:rPr lang="en-US" sz="2800" dirty="0" err="1" smtClean="0"/>
                  <a:t>vienetin</a:t>
                </a:r>
                <a:r>
                  <a:rPr lang="lt-LT" sz="2800" dirty="0" smtClean="0"/>
                  <a:t>ė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TxT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matavim</a:t>
                </a:r>
                <a:r>
                  <a:rPr lang="lt-LT" sz="2800" dirty="0" smtClean="0"/>
                  <a:t>ų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matrica</a:t>
                </a:r>
                <a:endParaRPr lang="lt-LT" sz="2800" dirty="0" smtClean="0"/>
              </a:p>
              <a:p>
                <a:pPr marL="0" indent="0">
                  <a:buNone/>
                </a:pPr>
                <a:r>
                  <a:rPr lang="lt-LT" sz="2800" dirty="0"/>
                  <a:t> </a:t>
                </a:r>
                <a:r>
                  <a:rPr lang="lt-LT" sz="2800" dirty="0" smtClean="0"/>
                  <a:t>   	 K tai </a:t>
                </a:r>
                <a:r>
                  <a:rPr lang="en-US" sz="2800" dirty="0" err="1" smtClean="0"/>
                  <a:t>sta</a:t>
                </a:r>
                <a:r>
                  <a:rPr lang="lt-LT" sz="2800" dirty="0" err="1" smtClean="0"/>
                  <a:t>čiakampė</a:t>
                </a:r>
                <a:r>
                  <a:rPr lang="lt-LT" sz="2800" dirty="0" smtClean="0"/>
                  <a:t> </a:t>
                </a:r>
                <a:r>
                  <a:rPr lang="en-US" sz="2800" dirty="0"/>
                  <a:t>(</a:t>
                </a:r>
                <a:r>
                  <a:rPr lang="lt-LT" sz="2800" dirty="0"/>
                  <a:t>T</a:t>
                </a:r>
                <a:r>
                  <a:rPr lang="en-US" sz="2800" dirty="0"/>
                  <a:t>-2)</a:t>
                </a:r>
                <a:r>
                  <a:rPr lang="en-US" sz="2800" dirty="0" err="1"/>
                  <a:t>xT</a:t>
                </a:r>
                <a:r>
                  <a:rPr lang="en-US" sz="2800" dirty="0"/>
                  <a:t> </a:t>
                </a:r>
                <a:r>
                  <a:rPr lang="lt-LT" sz="2800" dirty="0" smtClean="0"/>
                  <a:t>matavimų matrica,  	kurios elementai 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lt-LT" sz="2800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lt-LT" sz="2800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lt-LT" sz="2800" b="0" i="1" smtClean="0">
                        <a:latin typeface="Cambria Math"/>
                      </a:rPr>
                      <m:t>] </m:t>
                    </m:r>
                  </m:oMath>
                </a14:m>
                <a:r>
                  <a:rPr lang="lt-LT" sz="2800" dirty="0" smtClean="0"/>
                  <a:t>yra lygūs:</a:t>
                </a:r>
              </a:p>
              <a:p>
                <a:pPr marL="0" indent="0">
                  <a:buNone/>
                </a:pPr>
                <a:r>
                  <a:rPr lang="lt-LT" sz="2800" dirty="0" smtClean="0"/>
                  <a:t>                                      </a:t>
                </a:r>
                <a:r>
                  <a:rPr lang="en-US" sz="2800" dirty="0" smtClean="0"/>
                  <a:t>1 , </a:t>
                </a:r>
                <a:r>
                  <a:rPr lang="en-US" sz="2800" dirty="0" err="1" smtClean="0"/>
                  <a:t>i</a:t>
                </a:r>
                <a:r>
                  <a:rPr lang="en-US" sz="2800" dirty="0" smtClean="0"/>
                  <a:t>=j </a:t>
                </a:r>
                <a:r>
                  <a:rPr lang="en-US" sz="2800" dirty="0" err="1" smtClean="0"/>
                  <a:t>arba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i</a:t>
                </a:r>
                <a:r>
                  <a:rPr lang="en-US" sz="2800" dirty="0" smtClean="0"/>
                  <a:t>=j+2</a:t>
                </a:r>
              </a:p>
              <a:p>
                <a:pPr marL="0" indent="0">
                  <a:buNone/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lt-LT" sz="2800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lt-LT" sz="2800" i="1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lt-LT" sz="2800" i="1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sz="2800" dirty="0" smtClean="0"/>
                  <a:t>        -2 , </a:t>
                </a:r>
                <a:r>
                  <a:rPr lang="en-US" sz="2800" dirty="0" err="1" smtClean="0"/>
                  <a:t>kai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i</a:t>
                </a:r>
                <a:r>
                  <a:rPr lang="en-US" sz="2800" dirty="0" smtClean="0"/>
                  <a:t>=j+1</a:t>
                </a:r>
              </a:p>
              <a:p>
                <a:pPr marL="0" indent="0">
                  <a:buNone/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                                     0</a:t>
                </a:r>
                <a:r>
                  <a:rPr lang="lt-LT" sz="2800" dirty="0" smtClean="0"/>
                  <a:t>     </a:t>
                </a:r>
                <a:r>
                  <a:rPr lang="en-US" sz="2800" dirty="0" err="1" smtClean="0"/>
                  <a:t>kitais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atvejais</a:t>
                </a:r>
                <a:r>
                  <a:rPr lang="en-US" sz="2800" dirty="0" smtClean="0"/>
                  <a:t> 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lt-LT" sz="2800" dirty="0" smtClean="0"/>
                  <a:t>                 </a:t>
                </a:r>
                <a:endParaRPr lang="lt-LT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1268760"/>
                <a:ext cx="7772400" cy="4114800"/>
              </a:xfrm>
              <a:blipFill rotWithShape="1">
                <a:blip r:embed="rId3"/>
                <a:stretch>
                  <a:fillRect l="-1961" t="-2074" r="-3216" b="-33185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Brace 3"/>
          <p:cNvSpPr/>
          <p:nvPr/>
        </p:nvSpPr>
        <p:spPr bwMode="auto">
          <a:xfrm>
            <a:off x="3743908" y="5049180"/>
            <a:ext cx="360040" cy="151216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41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Hodric</a:t>
            </a:r>
            <a:r>
              <a:rPr lang="en-US" dirty="0"/>
              <a:t>k-</a:t>
            </a:r>
            <a:r>
              <a:rPr lang="en-US" dirty="0" err="1"/>
              <a:t>Prescot</a:t>
            </a:r>
            <a:r>
              <a:rPr lang="lt-LT" dirty="0"/>
              <a:t>t</a:t>
            </a:r>
            <a:r>
              <a:rPr lang="en-US" dirty="0"/>
              <a:t> </a:t>
            </a:r>
            <a:r>
              <a:rPr lang="en-US" dirty="0" err="1"/>
              <a:t>filtras</a:t>
            </a:r>
            <a:r>
              <a:rPr lang="lt-LT" dirty="0"/>
              <a:t> </a:t>
            </a:r>
            <a:endParaRPr lang="en-US" dirty="0" err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5963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1 -2  1  0 0 0 …0  0   0 </a:t>
            </a:r>
          </a:p>
          <a:p>
            <a:pPr marL="0" indent="0">
              <a:buNone/>
            </a:pPr>
            <a:r>
              <a:rPr lang="en-US" dirty="0" smtClean="0"/>
              <a:t>              0  1 -2 1 0  0… 0  0  0  </a:t>
            </a:r>
          </a:p>
          <a:p>
            <a:pPr marL="0" indent="0">
              <a:buNone/>
            </a:pPr>
            <a:r>
              <a:rPr lang="en-US" dirty="0" smtClean="0"/>
              <a:t>      K=        …         ….             …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</a:t>
            </a:r>
            <a:r>
              <a:rPr lang="en-US" dirty="0" smtClean="0"/>
              <a:t>0  0   0  0   0      1 -2   1 </a:t>
            </a:r>
            <a:endParaRPr lang="lt-LT" dirty="0"/>
          </a:p>
        </p:txBody>
      </p:sp>
      <p:sp>
        <p:nvSpPr>
          <p:cNvPr id="9" name="Left Brace 8"/>
          <p:cNvSpPr/>
          <p:nvPr/>
        </p:nvSpPr>
        <p:spPr bwMode="auto">
          <a:xfrm>
            <a:off x="1702984" y="1628800"/>
            <a:ext cx="186856" cy="2376264"/>
          </a:xfrm>
          <a:prstGeom prst="lef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5903907" y="1628800"/>
            <a:ext cx="166875" cy="223224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59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772400" cy="1143000"/>
          </a:xfrm>
        </p:spPr>
        <p:txBody>
          <a:bodyPr/>
          <a:lstStyle/>
          <a:p>
            <a:r>
              <a:rPr lang="lt-LT" dirty="0" err="1"/>
              <a:t>Hodric</a:t>
            </a:r>
            <a:r>
              <a:rPr lang="en-US" dirty="0"/>
              <a:t>k-</a:t>
            </a:r>
            <a:r>
              <a:rPr lang="en-US" dirty="0" err="1"/>
              <a:t>Prescot</a:t>
            </a:r>
            <a:r>
              <a:rPr lang="lt-LT" dirty="0"/>
              <a:t>t</a:t>
            </a:r>
            <a:r>
              <a:rPr lang="en-US" dirty="0"/>
              <a:t> </a:t>
            </a:r>
            <a:r>
              <a:rPr lang="en-US" dirty="0" err="1" smtClean="0"/>
              <a:t>filtras</a:t>
            </a:r>
            <a:r>
              <a:rPr lang="en-US" dirty="0" smtClean="0"/>
              <a:t>  </a:t>
            </a:r>
            <a:r>
              <a:rPr lang="en-US" dirty="0" err="1" smtClean="0"/>
              <a:t>Pvz</a:t>
            </a:r>
            <a:r>
              <a:rPr lang="en-US" dirty="0" smtClean="0"/>
              <a:t>.</a:t>
            </a:r>
            <a:r>
              <a:rPr lang="lt-LT" dirty="0" smtClean="0"/>
              <a:t> </a:t>
            </a:r>
            <a:endParaRPr lang="en-US" dirty="0" err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20376"/>
            <a:ext cx="7772400" cy="485689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            1 -2   1   0   0    </a:t>
            </a:r>
          </a:p>
          <a:p>
            <a:pPr marL="0" indent="0">
              <a:buNone/>
            </a:pPr>
            <a:r>
              <a:rPr lang="en-US" sz="2800" dirty="0" smtClean="0"/>
              <a:t> K=      0  1  -2  1   0        </a:t>
            </a:r>
          </a:p>
          <a:p>
            <a:pPr marL="0" indent="0">
              <a:buNone/>
            </a:pPr>
            <a:r>
              <a:rPr lang="en-US" sz="2800" b="1" dirty="0" smtClean="0"/>
              <a:t>            </a:t>
            </a:r>
            <a:r>
              <a:rPr lang="en-US" sz="2800" dirty="0" smtClean="0"/>
              <a:t>0  0  1  -2    1 </a:t>
            </a:r>
          </a:p>
          <a:p>
            <a:pPr marL="0" indent="0">
              <a:buNone/>
            </a:pPr>
            <a:r>
              <a:rPr lang="en-US" sz="2800" dirty="0" smtClean="0"/>
              <a:t>       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1+</a:t>
            </a:r>
            <a:r>
              <a:rPr lang="el-GR" sz="2800" dirty="0" smtClean="0"/>
              <a:t>λ</a:t>
            </a:r>
            <a:r>
              <a:rPr lang="en-US" sz="2800" dirty="0" smtClean="0"/>
              <a:t> </a:t>
            </a:r>
            <a:r>
              <a:rPr lang="lt-LT" sz="2800" dirty="0" smtClean="0"/>
              <a:t>   </a:t>
            </a:r>
            <a:r>
              <a:rPr lang="en-US" sz="2800" dirty="0" smtClean="0"/>
              <a:t> </a:t>
            </a:r>
            <a:r>
              <a:rPr lang="en-US" sz="2800" dirty="0"/>
              <a:t>-</a:t>
            </a:r>
            <a:r>
              <a:rPr lang="en-US" sz="2800" dirty="0" smtClean="0"/>
              <a:t>2</a:t>
            </a:r>
            <a:r>
              <a:rPr lang="el-GR" sz="2800" dirty="0" smtClean="0"/>
              <a:t>λ</a:t>
            </a:r>
            <a:r>
              <a:rPr lang="en-US" sz="2800" dirty="0" smtClean="0"/>
              <a:t>       </a:t>
            </a:r>
            <a:r>
              <a:rPr lang="el-GR" sz="2800" dirty="0" smtClean="0"/>
              <a:t>λ</a:t>
            </a:r>
            <a:r>
              <a:rPr lang="en-US" sz="2800" dirty="0" smtClean="0"/>
              <a:t>       </a:t>
            </a:r>
            <a:r>
              <a:rPr lang="en-US" sz="2800" dirty="0"/>
              <a:t>0   </a:t>
            </a:r>
            <a:r>
              <a:rPr lang="lt-LT" sz="2800" dirty="0" smtClean="0"/>
              <a:t>      </a:t>
            </a:r>
            <a:r>
              <a:rPr lang="en-US" sz="2800" dirty="0" smtClean="0"/>
              <a:t>0    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I+</a:t>
            </a:r>
            <a:r>
              <a:rPr lang="el-GR" sz="2800" dirty="0" smtClean="0"/>
              <a:t>λ</a:t>
            </a:r>
            <a:r>
              <a:rPr lang="en-US" sz="2800" dirty="0" smtClean="0"/>
              <a:t>K’K=     -2</a:t>
            </a:r>
            <a:r>
              <a:rPr lang="el-GR" sz="2800" dirty="0" smtClean="0"/>
              <a:t>λ</a:t>
            </a:r>
            <a:r>
              <a:rPr lang="en-US" sz="2800" dirty="0" smtClean="0"/>
              <a:t> </a:t>
            </a:r>
            <a:r>
              <a:rPr lang="lt-LT" sz="2800" dirty="0" smtClean="0"/>
              <a:t>   1+5</a:t>
            </a:r>
            <a:r>
              <a:rPr lang="el-GR" sz="2800" dirty="0"/>
              <a:t>λ</a:t>
            </a:r>
            <a:r>
              <a:rPr lang="en-US" sz="2800" dirty="0" smtClean="0"/>
              <a:t>    -</a:t>
            </a:r>
            <a:r>
              <a:rPr lang="lt-LT" sz="2800" dirty="0" smtClean="0"/>
              <a:t>4</a:t>
            </a:r>
            <a:r>
              <a:rPr lang="el-GR" sz="2800" dirty="0" smtClean="0"/>
              <a:t>λ</a:t>
            </a:r>
            <a:r>
              <a:rPr lang="en-US" sz="2800" dirty="0" smtClean="0"/>
              <a:t>   </a:t>
            </a:r>
            <a:r>
              <a:rPr lang="lt-LT" sz="2800" dirty="0" smtClean="0"/>
              <a:t>   </a:t>
            </a:r>
            <a:r>
              <a:rPr lang="el-GR" sz="2800" dirty="0" smtClean="0"/>
              <a:t>λ</a:t>
            </a:r>
            <a:r>
              <a:rPr lang="lt-LT" sz="2800" dirty="0" smtClean="0"/>
              <a:t>         0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                  </a:t>
            </a:r>
            <a:r>
              <a:rPr lang="el-GR" sz="2800" dirty="0" smtClean="0"/>
              <a:t> λ</a:t>
            </a:r>
            <a:r>
              <a:rPr lang="en-US" sz="2800" dirty="0" smtClean="0"/>
              <a:t>    </a:t>
            </a:r>
            <a:r>
              <a:rPr lang="lt-LT" sz="2800" dirty="0" smtClean="0"/>
              <a:t>-4</a:t>
            </a:r>
            <a:r>
              <a:rPr lang="el-GR" sz="2800" dirty="0"/>
              <a:t>λ</a:t>
            </a:r>
            <a:r>
              <a:rPr lang="en-US" sz="2800" dirty="0" smtClean="0"/>
              <a:t> </a:t>
            </a:r>
            <a:r>
              <a:rPr lang="lt-LT" sz="2800" dirty="0" smtClean="0"/>
              <a:t>     </a:t>
            </a:r>
            <a:r>
              <a:rPr lang="en-US" sz="2800" dirty="0" smtClean="0"/>
              <a:t>1+6</a:t>
            </a:r>
            <a:r>
              <a:rPr lang="el-GR" sz="2800" dirty="0" smtClean="0"/>
              <a:t>λ</a:t>
            </a:r>
            <a:r>
              <a:rPr lang="en-US" sz="2800" dirty="0" smtClean="0"/>
              <a:t> </a:t>
            </a:r>
            <a:r>
              <a:rPr lang="lt-LT" sz="2800" dirty="0" smtClean="0"/>
              <a:t> </a:t>
            </a:r>
            <a:r>
              <a:rPr lang="en-US" sz="2800" dirty="0" smtClean="0"/>
              <a:t> </a:t>
            </a:r>
            <a:r>
              <a:rPr lang="lt-LT" sz="2800" dirty="0"/>
              <a:t>-</a:t>
            </a:r>
            <a:r>
              <a:rPr lang="lt-LT" sz="2800" dirty="0" smtClean="0"/>
              <a:t>4</a:t>
            </a:r>
            <a:r>
              <a:rPr lang="el-GR" sz="2800" dirty="0"/>
              <a:t>λ</a:t>
            </a:r>
            <a:r>
              <a:rPr lang="lt-LT" sz="2800" dirty="0" smtClean="0"/>
              <a:t>       </a:t>
            </a:r>
            <a:r>
              <a:rPr lang="el-GR" sz="2800" dirty="0" smtClean="0"/>
              <a:t> </a:t>
            </a:r>
            <a:r>
              <a:rPr lang="el-GR" sz="2800" dirty="0">
                <a:solidFill>
                  <a:srgbClr val="333399"/>
                </a:solidFill>
              </a:rPr>
              <a:t>λ</a:t>
            </a:r>
            <a:endParaRPr lang="en-US" sz="2800" dirty="0">
              <a:solidFill>
                <a:srgbClr val="333399"/>
              </a:solidFill>
            </a:endParaRPr>
          </a:p>
          <a:p>
            <a:pPr marL="0" indent="0">
              <a:buNone/>
            </a:pPr>
            <a:r>
              <a:rPr lang="en-US" sz="2800" b="1" dirty="0"/>
              <a:t>            </a:t>
            </a:r>
            <a:r>
              <a:rPr lang="en-US" sz="2800" b="1" dirty="0" smtClean="0"/>
              <a:t>           </a:t>
            </a:r>
            <a:r>
              <a:rPr lang="en-US" sz="2800" dirty="0" smtClean="0"/>
              <a:t>0     </a:t>
            </a:r>
            <a:r>
              <a:rPr lang="el-GR" sz="2800" dirty="0" smtClean="0"/>
              <a:t> λ</a:t>
            </a:r>
            <a:r>
              <a:rPr lang="en-US" sz="2800" dirty="0" smtClean="0"/>
              <a:t>    </a:t>
            </a:r>
            <a:r>
              <a:rPr lang="lt-LT" sz="2800" dirty="0" smtClean="0"/>
              <a:t>  </a:t>
            </a:r>
            <a:r>
              <a:rPr lang="en-US" sz="2800" dirty="0" smtClean="0"/>
              <a:t> </a:t>
            </a:r>
            <a:r>
              <a:rPr lang="lt-LT" sz="2800" dirty="0" smtClean="0"/>
              <a:t>-4</a:t>
            </a:r>
            <a:r>
              <a:rPr lang="el-GR" sz="2800" dirty="0"/>
              <a:t>λ</a:t>
            </a:r>
            <a:r>
              <a:rPr lang="en-US" sz="2800" dirty="0" smtClean="0"/>
              <a:t>     </a:t>
            </a:r>
            <a:r>
              <a:rPr lang="lt-LT" sz="2800" dirty="0" smtClean="0"/>
              <a:t>  </a:t>
            </a:r>
            <a:r>
              <a:rPr lang="en-US" sz="2800" dirty="0" smtClean="0"/>
              <a:t>1+5</a:t>
            </a:r>
            <a:r>
              <a:rPr lang="el-GR" sz="2800" dirty="0" smtClean="0"/>
              <a:t>λ</a:t>
            </a:r>
            <a:r>
              <a:rPr lang="lt-LT" sz="2800" dirty="0"/>
              <a:t> </a:t>
            </a:r>
            <a:r>
              <a:rPr lang="lt-LT" sz="2800" dirty="0" smtClean="0"/>
              <a:t>  -2</a:t>
            </a:r>
            <a:r>
              <a:rPr lang="el-GR" sz="2800" dirty="0">
                <a:solidFill>
                  <a:srgbClr val="333399"/>
                </a:solidFill>
              </a:rPr>
              <a:t>λ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0       0      </a:t>
            </a:r>
            <a:r>
              <a:rPr lang="lt-LT" sz="2800" dirty="0" smtClean="0"/>
              <a:t>  </a:t>
            </a:r>
            <a:r>
              <a:rPr lang="en-US" sz="2800" dirty="0" smtClean="0"/>
              <a:t> </a:t>
            </a:r>
            <a:r>
              <a:rPr lang="el-GR" sz="2800" dirty="0"/>
              <a:t>λ</a:t>
            </a:r>
            <a:r>
              <a:rPr lang="en-US" sz="2800" dirty="0" smtClean="0"/>
              <a:t>   </a:t>
            </a:r>
            <a:r>
              <a:rPr lang="lt-LT" sz="2800" dirty="0" smtClean="0"/>
              <a:t>  </a:t>
            </a:r>
            <a:r>
              <a:rPr lang="en-US" sz="2800" dirty="0" smtClean="0"/>
              <a:t> </a:t>
            </a:r>
            <a:r>
              <a:rPr lang="lt-LT" sz="2800" dirty="0" smtClean="0"/>
              <a:t>  -</a:t>
            </a:r>
            <a:r>
              <a:rPr lang="en-US" sz="2800" dirty="0" smtClean="0"/>
              <a:t>2</a:t>
            </a:r>
            <a:r>
              <a:rPr lang="el-GR" sz="2800" dirty="0" smtClean="0"/>
              <a:t>λ</a:t>
            </a:r>
            <a:r>
              <a:rPr lang="en-US" sz="2800" dirty="0" smtClean="0"/>
              <a:t>    </a:t>
            </a:r>
            <a:r>
              <a:rPr lang="lt-LT" sz="2800" dirty="0" smtClean="0"/>
              <a:t>   </a:t>
            </a:r>
            <a:r>
              <a:rPr lang="en-US" sz="2800" dirty="0" smtClean="0"/>
              <a:t>1+</a:t>
            </a:r>
            <a:r>
              <a:rPr lang="el-GR" sz="2800" dirty="0"/>
              <a:t> λ</a:t>
            </a:r>
            <a:endParaRPr lang="lt-LT" sz="2800" dirty="0"/>
          </a:p>
        </p:txBody>
      </p:sp>
      <p:sp>
        <p:nvSpPr>
          <p:cNvPr id="9" name="Left Brace 8"/>
          <p:cNvSpPr/>
          <p:nvPr/>
        </p:nvSpPr>
        <p:spPr bwMode="auto">
          <a:xfrm>
            <a:off x="1511004" y="764704"/>
            <a:ext cx="186856" cy="1944216"/>
          </a:xfrm>
          <a:prstGeom prst="lef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4211960" y="981904"/>
            <a:ext cx="166875" cy="187220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Left Brace 5"/>
          <p:cNvSpPr/>
          <p:nvPr/>
        </p:nvSpPr>
        <p:spPr bwMode="auto">
          <a:xfrm>
            <a:off x="2246324" y="3035092"/>
            <a:ext cx="186856" cy="2626156"/>
          </a:xfrm>
          <a:prstGeom prst="lef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 flipH="1">
            <a:off x="7164288" y="2997942"/>
            <a:ext cx="45719" cy="27004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48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772400" cy="1143000"/>
          </a:xfrm>
        </p:spPr>
        <p:txBody>
          <a:bodyPr/>
          <a:lstStyle/>
          <a:p>
            <a:r>
              <a:rPr lang="lt-LT" dirty="0" err="1"/>
              <a:t>Hodric</a:t>
            </a:r>
            <a:r>
              <a:rPr lang="en-US" dirty="0"/>
              <a:t>k-</a:t>
            </a:r>
            <a:r>
              <a:rPr lang="en-US" dirty="0" err="1"/>
              <a:t>Prescot</a:t>
            </a:r>
            <a:r>
              <a:rPr lang="lt-LT" dirty="0"/>
              <a:t>t</a:t>
            </a:r>
            <a:r>
              <a:rPr lang="en-US" dirty="0"/>
              <a:t> </a:t>
            </a:r>
            <a:r>
              <a:rPr lang="en-US" dirty="0" err="1" smtClean="0"/>
              <a:t>filtras</a:t>
            </a:r>
            <a:r>
              <a:rPr lang="en-US" dirty="0" smtClean="0"/>
              <a:t>  </a:t>
            </a:r>
            <a:r>
              <a:rPr lang="en-US" dirty="0" err="1" smtClean="0"/>
              <a:t>Pvz</a:t>
            </a:r>
            <a:r>
              <a:rPr lang="en-US" dirty="0" smtClean="0"/>
              <a:t>.</a:t>
            </a:r>
            <a:r>
              <a:rPr lang="lt-LT" dirty="0" smtClean="0"/>
              <a:t> </a:t>
            </a:r>
            <a:endParaRPr lang="en-US" dirty="0" err="1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1020376"/>
                <a:ext cx="7772400" cy="392079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/>
                  <a:t>         </a:t>
                </a:r>
              </a:p>
              <a:p>
                <a:pPr marL="0" indent="0">
                  <a:buNone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 smtClean="0">
                            <a:latin typeface="Cambria Math"/>
                          </a:rPr>
                          <m:t>τ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/>
                  <a:t>               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1+</a:t>
                </a:r>
                <a:r>
                  <a:rPr lang="el-GR" sz="2800" dirty="0" smtClean="0">
                    <a:solidFill>
                      <a:srgbClr val="FF0000"/>
                    </a:solidFill>
                  </a:rPr>
                  <a:t>λ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  </a:t>
                </a:r>
                <a:r>
                  <a:rPr lang="lt-LT" sz="2800" dirty="0" smtClean="0">
                    <a:solidFill>
                      <a:srgbClr val="FF0000"/>
                    </a:solidFill>
                  </a:rPr>
                  <a:t>    </a:t>
                </a:r>
                <a:r>
                  <a:rPr lang="en-US" sz="2800" dirty="0" smtClean="0"/>
                  <a:t>-2</a:t>
                </a:r>
                <a:r>
                  <a:rPr lang="el-GR" sz="2800" dirty="0" smtClean="0"/>
                  <a:t>λ</a:t>
                </a:r>
                <a:r>
                  <a:rPr lang="en-US" sz="2800" dirty="0" smtClean="0"/>
                  <a:t>    </a:t>
                </a:r>
                <a:r>
                  <a:rPr lang="lt-LT" sz="2800" dirty="0" smtClean="0"/>
                  <a:t>   </a:t>
                </a:r>
                <a:r>
                  <a:rPr lang="en-US" sz="2800" dirty="0" smtClean="0"/>
                  <a:t> </a:t>
                </a:r>
                <a:r>
                  <a:rPr lang="el-GR" sz="2800" dirty="0" smtClean="0"/>
                  <a:t>λ</a:t>
                </a:r>
                <a:r>
                  <a:rPr lang="en-US" sz="2800" dirty="0" smtClean="0"/>
                  <a:t>   </a:t>
                </a:r>
                <a:r>
                  <a:rPr lang="lt-LT" sz="2800" dirty="0" smtClean="0"/>
                  <a:t>      </a:t>
                </a:r>
                <a:r>
                  <a:rPr lang="en-US" sz="2800" dirty="0" smtClean="0"/>
                  <a:t>0   </a:t>
                </a:r>
                <a:r>
                  <a:rPr lang="lt-LT" sz="2800" dirty="0" smtClean="0"/>
                  <a:t>   </a:t>
                </a:r>
                <a:r>
                  <a:rPr lang="en-US" sz="2800" dirty="0" smtClean="0"/>
                  <a:t> 0 </a:t>
                </a:r>
                <a14:m>
                  <m:oMath xmlns:m="http://schemas.openxmlformats.org/officeDocument/2006/math">
                    <m:r>
                      <a:rPr lang="lt-LT" sz="2000" b="0" i="0" smtClean="0">
                        <a:latin typeface="Cambria Math"/>
                      </a:rPr>
                      <m:t>     −1       </m:t>
                    </m:r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/>
                  <a:t>        </a:t>
                </a:r>
              </a:p>
              <a:p>
                <a:pPr marL="0" indent="0">
                  <a:buNone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</a:rPr>
                          <m:t>τ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/>
                  <a:t>                -2</a:t>
                </a:r>
                <a:r>
                  <a:rPr lang="el-GR" sz="2800" dirty="0" smtClean="0"/>
                  <a:t>λ</a:t>
                </a:r>
                <a:r>
                  <a:rPr lang="en-US" sz="2800" dirty="0" smtClean="0"/>
                  <a:t>     </a:t>
                </a:r>
                <a:r>
                  <a:rPr lang="el-GR" sz="2800" dirty="0" smtClean="0"/>
                  <a:t> </a:t>
                </a:r>
                <a:r>
                  <a:rPr lang="lt-LT" sz="2800" dirty="0" smtClean="0">
                    <a:solidFill>
                      <a:srgbClr val="FF0000"/>
                    </a:solidFill>
                  </a:rPr>
                  <a:t>1+5</a:t>
                </a:r>
                <a:r>
                  <a:rPr lang="el-GR" sz="2800" dirty="0" smtClean="0">
                    <a:solidFill>
                      <a:srgbClr val="FF0000"/>
                    </a:solidFill>
                  </a:rPr>
                  <a:t>λ </a:t>
                </a:r>
                <a:r>
                  <a:rPr lang="lt-LT" sz="2800" dirty="0" smtClean="0">
                    <a:solidFill>
                      <a:srgbClr val="FF0000"/>
                    </a:solidFill>
                  </a:rPr>
                  <a:t>    </a:t>
                </a:r>
                <a:r>
                  <a:rPr lang="lt-LT" sz="2800" dirty="0"/>
                  <a:t>-4</a:t>
                </a:r>
                <a:r>
                  <a:rPr lang="el-GR" sz="2800" dirty="0"/>
                  <a:t>λ</a:t>
                </a:r>
                <a:r>
                  <a:rPr lang="lt-LT" sz="2800" dirty="0" smtClean="0">
                    <a:solidFill>
                      <a:srgbClr val="FF0000"/>
                    </a:solidFill>
                  </a:rPr>
                  <a:t>    </a:t>
                </a:r>
                <a:r>
                  <a:rPr lang="en-US" sz="2800" dirty="0" smtClean="0"/>
                  <a:t> </a:t>
                </a:r>
                <a:r>
                  <a:rPr lang="el-GR" sz="2800" dirty="0" smtClean="0"/>
                  <a:t>λ</a:t>
                </a:r>
                <a:r>
                  <a:rPr lang="en-US" sz="2800" dirty="0" smtClean="0"/>
                  <a:t> </a:t>
                </a:r>
                <a:r>
                  <a:rPr lang="lt-LT" sz="2800" dirty="0" smtClean="0"/>
                  <a:t>      </a:t>
                </a:r>
                <a:r>
                  <a:rPr lang="en-US" sz="2800" dirty="0" smtClean="0"/>
                  <a:t> 0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           </m:t>
                        </m:r>
                        <m:r>
                          <a:rPr lang="lt-LT" sz="2800" b="0" i="1" smtClean="0">
                            <a:latin typeface="Cambria Math"/>
                          </a:rPr>
                          <m:t>  </m:t>
                        </m:r>
                        <m:r>
                          <a:rPr lang="en-US" sz="28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</a:rPr>
                          <m:t>τ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800" dirty="0" smtClean="0"/>
                  <a:t>          =      </a:t>
                </a:r>
                <a:r>
                  <a:rPr lang="el-GR" sz="2800" dirty="0" smtClean="0"/>
                  <a:t> λ</a:t>
                </a:r>
                <a:r>
                  <a:rPr lang="en-US" sz="2800" dirty="0" smtClean="0"/>
                  <a:t>      </a:t>
                </a:r>
                <a:r>
                  <a:rPr lang="lt-LT" sz="2800" dirty="0" smtClean="0"/>
                  <a:t>-4</a:t>
                </a:r>
                <a:r>
                  <a:rPr lang="el-GR" sz="2800" dirty="0"/>
                  <a:t>λ</a:t>
                </a:r>
                <a:r>
                  <a:rPr lang="en-US" sz="2800" dirty="0" smtClean="0"/>
                  <a:t>   </a:t>
                </a:r>
                <a:r>
                  <a:rPr lang="lt-LT" sz="2800" dirty="0" smtClean="0"/>
                  <a:t> 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1+6</a:t>
                </a:r>
                <a:r>
                  <a:rPr lang="el-GR" sz="2800" dirty="0" smtClean="0">
                    <a:solidFill>
                      <a:srgbClr val="FF0000"/>
                    </a:solidFill>
                  </a:rPr>
                  <a:t>λ</a:t>
                </a:r>
                <a:r>
                  <a:rPr lang="en-US" sz="2800" dirty="0" smtClean="0"/>
                  <a:t>  </a:t>
                </a:r>
                <a:r>
                  <a:rPr lang="lt-LT" sz="2800" dirty="0" smtClean="0"/>
                  <a:t>   </a:t>
                </a:r>
                <a:r>
                  <a:rPr lang="lt-LT" sz="2800" dirty="0"/>
                  <a:t>-4</a:t>
                </a:r>
                <a:r>
                  <a:rPr lang="el-GR" sz="2800" dirty="0" smtClean="0"/>
                  <a:t>λ</a:t>
                </a:r>
                <a:r>
                  <a:rPr lang="en-US" sz="2800" dirty="0" smtClean="0"/>
                  <a:t> </a:t>
                </a:r>
                <a:r>
                  <a:rPr lang="lt-LT" sz="2800" dirty="0" smtClean="0"/>
                  <a:t>  </a:t>
                </a:r>
                <a:r>
                  <a:rPr lang="el-GR" sz="2800" dirty="0" smtClean="0"/>
                  <a:t> λ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            </m:t>
                        </m:r>
                        <m:r>
                          <a:rPr lang="lt-LT" sz="2800" b="0" i="1" smtClean="0">
                            <a:latin typeface="Cambria Math"/>
                          </a:rPr>
                          <m:t>  </m:t>
                        </m:r>
                        <m:r>
                          <a:rPr lang="en-US" sz="28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r>
                  <a:rPr lang="en-US" sz="28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</a:rPr>
                          <m:t>τ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800" b="1" dirty="0"/>
                  <a:t>         </a:t>
                </a:r>
                <a:r>
                  <a:rPr lang="en-US" sz="2800" b="1" dirty="0" smtClean="0"/>
                  <a:t>        </a:t>
                </a:r>
                <a:r>
                  <a:rPr lang="lt-LT" sz="2800" b="1" dirty="0" smtClean="0"/>
                  <a:t> </a:t>
                </a:r>
                <a:r>
                  <a:rPr lang="en-US" sz="2800" b="1" dirty="0" smtClean="0"/>
                  <a:t> </a:t>
                </a:r>
                <a:r>
                  <a:rPr lang="en-US" sz="2800" dirty="0" smtClean="0"/>
                  <a:t>0     </a:t>
                </a:r>
                <a:r>
                  <a:rPr lang="lt-LT" sz="2800" dirty="0" smtClean="0"/>
                  <a:t>  </a:t>
                </a:r>
                <a:r>
                  <a:rPr lang="el-GR" sz="2800" dirty="0" smtClean="0"/>
                  <a:t>λ </a:t>
                </a:r>
                <a:r>
                  <a:rPr lang="lt-LT" sz="2800" dirty="0"/>
                  <a:t>      -4</a:t>
                </a:r>
                <a:r>
                  <a:rPr lang="el-GR" sz="2800" dirty="0"/>
                  <a:t>λ</a:t>
                </a:r>
                <a:r>
                  <a:rPr lang="lt-LT" sz="2800" dirty="0">
                    <a:solidFill>
                      <a:srgbClr val="FF0000"/>
                    </a:solidFill>
                  </a:rPr>
                  <a:t> </a:t>
                </a:r>
                <a:r>
                  <a:rPr lang="lt-LT" sz="2800" dirty="0" smtClean="0"/>
                  <a:t> </a:t>
                </a:r>
                <a:r>
                  <a:rPr lang="en-US" sz="2800" dirty="0" smtClean="0"/>
                  <a:t> 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1+5</a:t>
                </a:r>
                <a:r>
                  <a:rPr lang="el-GR" sz="2800" dirty="0" smtClean="0">
                    <a:solidFill>
                      <a:srgbClr val="FF0000"/>
                    </a:solidFill>
                  </a:rPr>
                  <a:t>λ</a:t>
                </a:r>
                <a:r>
                  <a:rPr lang="lt-LT" sz="2800" dirty="0" smtClean="0">
                    <a:solidFill>
                      <a:srgbClr val="FF0000"/>
                    </a:solidFill>
                  </a:rPr>
                  <a:t>  </a:t>
                </a:r>
                <a:r>
                  <a:rPr lang="el-GR" sz="2800" dirty="0" smtClean="0"/>
                  <a:t> </a:t>
                </a:r>
                <a:r>
                  <a:rPr lang="lt-LT" sz="2800" dirty="0" smtClean="0"/>
                  <a:t>-</a:t>
                </a:r>
                <a:r>
                  <a:rPr lang="en-US" sz="2800" dirty="0" smtClean="0"/>
                  <a:t>2</a:t>
                </a:r>
                <a:r>
                  <a:rPr lang="el-GR" sz="2800" dirty="0"/>
                  <a:t>λ</a:t>
                </a:r>
                <a:r>
                  <a:rPr lang="en-US" sz="2800" dirty="0" smtClean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           </m:t>
                        </m:r>
                        <m:r>
                          <a:rPr lang="en-US" sz="28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8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</a:rPr>
                          <m:t>τ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/>
                  <a:t>                    0       0      </a:t>
                </a:r>
                <a:r>
                  <a:rPr lang="lt-LT" sz="2800" dirty="0" smtClean="0"/>
                  <a:t>  </a:t>
                </a:r>
                <a:r>
                  <a:rPr lang="en-US" sz="2800" dirty="0" smtClean="0"/>
                  <a:t> </a:t>
                </a:r>
                <a:r>
                  <a:rPr lang="el-GR" sz="2800" dirty="0"/>
                  <a:t>λ</a:t>
                </a:r>
                <a:r>
                  <a:rPr lang="en-US" sz="2800" dirty="0" smtClean="0"/>
                  <a:t>    </a:t>
                </a:r>
                <a:r>
                  <a:rPr lang="lt-LT" sz="2800" dirty="0" smtClean="0"/>
                  <a:t>   -</a:t>
                </a:r>
                <a:r>
                  <a:rPr lang="en-US" sz="2800" dirty="0" smtClean="0"/>
                  <a:t>2</a:t>
                </a:r>
                <a:r>
                  <a:rPr lang="el-GR" sz="2800" dirty="0" smtClean="0"/>
                  <a:t>λ</a:t>
                </a:r>
                <a:r>
                  <a:rPr lang="en-US" sz="2800" dirty="0" smtClean="0"/>
                  <a:t>   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1+</a:t>
                </a:r>
                <a:r>
                  <a:rPr lang="el-GR" sz="2800" dirty="0">
                    <a:solidFill>
                      <a:srgbClr val="FF0000"/>
                    </a:solidFill>
                  </a:rPr>
                  <a:t> λ</a:t>
                </a:r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        </m:t>
                        </m:r>
                        <m:r>
                          <a:rPr lang="lt-LT" sz="2800" b="0" i="1" smtClean="0">
                            <a:latin typeface="Cambria Math"/>
                          </a:rPr>
                          <m:t>   </m:t>
                        </m:r>
                        <m:r>
                          <a:rPr lang="en-US" sz="28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endParaRPr lang="lt-LT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1020376"/>
                <a:ext cx="7772400" cy="3920792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Brace 6"/>
          <p:cNvSpPr/>
          <p:nvPr/>
        </p:nvSpPr>
        <p:spPr bwMode="auto">
          <a:xfrm flipH="1">
            <a:off x="7092280" y="1320572"/>
            <a:ext cx="45719" cy="27004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ight Brace 7"/>
          <p:cNvSpPr/>
          <p:nvPr/>
        </p:nvSpPr>
        <p:spPr bwMode="auto">
          <a:xfrm flipH="1">
            <a:off x="2411760" y="1484784"/>
            <a:ext cx="45719" cy="27004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 flipH="1">
            <a:off x="8172400" y="1357536"/>
            <a:ext cx="45719" cy="27004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Brace 12"/>
          <p:cNvSpPr/>
          <p:nvPr/>
        </p:nvSpPr>
        <p:spPr bwMode="auto">
          <a:xfrm flipH="1">
            <a:off x="7524328" y="1320572"/>
            <a:ext cx="45719" cy="27004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7"/>
          <p:cNvSpPr/>
          <p:nvPr/>
        </p:nvSpPr>
        <p:spPr bwMode="auto">
          <a:xfrm flipH="1">
            <a:off x="598279" y="1484784"/>
            <a:ext cx="45719" cy="27004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ight Brace 7"/>
          <p:cNvSpPr/>
          <p:nvPr/>
        </p:nvSpPr>
        <p:spPr bwMode="auto">
          <a:xfrm flipH="1">
            <a:off x="1314539" y="1484784"/>
            <a:ext cx="45719" cy="27004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5034488"/>
            <a:ext cx="7488832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/>
              <a:t>Tarkime turime metinius duomenis      </a:t>
            </a:r>
            <a:r>
              <a:rPr lang="el-GR" sz="2800" dirty="0" smtClean="0"/>
              <a:t>λ</a:t>
            </a:r>
            <a:r>
              <a:rPr lang="lt-LT" sz="2800" dirty="0" smtClean="0"/>
              <a:t>=100 </a:t>
            </a:r>
          </a:p>
          <a:p>
            <a:r>
              <a:rPr lang="lt-LT" sz="2800" dirty="0" smtClean="0"/>
              <a:t> Y =</a:t>
            </a:r>
            <a:r>
              <a:rPr lang="lt-LT" sz="2800" baseline="0" dirty="0" smtClean="0"/>
              <a:t> (2,4, 4, 5,3,1 )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317782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772400" cy="1143000"/>
          </a:xfrm>
        </p:spPr>
        <p:txBody>
          <a:bodyPr/>
          <a:lstStyle/>
          <a:p>
            <a:r>
              <a:rPr lang="lt-LT" dirty="0" err="1"/>
              <a:t>Hodric</a:t>
            </a:r>
            <a:r>
              <a:rPr lang="en-US" dirty="0"/>
              <a:t>k-</a:t>
            </a:r>
            <a:r>
              <a:rPr lang="en-US" dirty="0" err="1"/>
              <a:t>Prescot</a:t>
            </a:r>
            <a:r>
              <a:rPr lang="lt-LT" dirty="0"/>
              <a:t>t</a:t>
            </a:r>
            <a:r>
              <a:rPr lang="en-US" dirty="0"/>
              <a:t> </a:t>
            </a:r>
            <a:r>
              <a:rPr lang="en-US" dirty="0" err="1" smtClean="0"/>
              <a:t>filtras</a:t>
            </a:r>
            <a:r>
              <a:rPr lang="en-US" dirty="0" smtClean="0"/>
              <a:t>  </a:t>
            </a:r>
            <a:r>
              <a:rPr lang="en-US" dirty="0" err="1" smtClean="0"/>
              <a:t>Pvz</a:t>
            </a:r>
            <a:r>
              <a:rPr lang="en-US" dirty="0" smtClean="0"/>
              <a:t>.</a:t>
            </a:r>
            <a:r>
              <a:rPr lang="lt-LT" dirty="0" smtClean="0"/>
              <a:t> </a:t>
            </a:r>
            <a:endParaRPr lang="en-US" dirty="0" err="1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1020376"/>
                <a:ext cx="7772400" cy="392079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/>
                  <a:t>         </a:t>
                </a:r>
              </a:p>
              <a:p>
                <a:pPr marL="0" indent="0">
                  <a:buNone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 smtClean="0">
                            <a:latin typeface="Cambria Math"/>
                          </a:rPr>
                          <m:t>τ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/>
                  <a:t>                </a:t>
                </a:r>
                <a:r>
                  <a:rPr lang="lt-LT" sz="2800" dirty="0" smtClean="0"/>
                  <a:t>101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  </a:t>
                </a:r>
                <a:r>
                  <a:rPr lang="lt-LT" sz="2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dirty="0" smtClean="0"/>
                  <a:t>-</a:t>
                </a:r>
                <a:r>
                  <a:rPr lang="lt-LT" sz="2800" dirty="0" smtClean="0"/>
                  <a:t>200</a:t>
                </a:r>
                <a:r>
                  <a:rPr lang="en-US" sz="2800" dirty="0" smtClean="0"/>
                  <a:t>    </a:t>
                </a:r>
                <a:r>
                  <a:rPr lang="lt-LT" sz="2800" dirty="0" smtClean="0"/>
                  <a:t>  </a:t>
                </a:r>
                <a:r>
                  <a:rPr lang="en-US" sz="2800" dirty="0" smtClean="0"/>
                  <a:t> </a:t>
                </a:r>
                <a:r>
                  <a:rPr lang="lt-LT" sz="2800" dirty="0" smtClean="0"/>
                  <a:t>100</a:t>
                </a:r>
                <a:r>
                  <a:rPr lang="en-US" sz="2800" dirty="0" smtClean="0"/>
                  <a:t>   </a:t>
                </a:r>
                <a:r>
                  <a:rPr lang="lt-LT" sz="2800" dirty="0" smtClean="0"/>
                  <a:t> </a:t>
                </a:r>
                <a:r>
                  <a:rPr lang="en-US" sz="2800" dirty="0" smtClean="0"/>
                  <a:t>0   </a:t>
                </a:r>
                <a:r>
                  <a:rPr lang="lt-LT" sz="2800" dirty="0" smtClean="0"/>
                  <a:t>    </a:t>
                </a:r>
                <a:r>
                  <a:rPr lang="en-US" sz="2800" dirty="0" smtClean="0"/>
                  <a:t> 0 </a:t>
                </a:r>
                <a14:m>
                  <m:oMath xmlns:m="http://schemas.openxmlformats.org/officeDocument/2006/math">
                    <m:r>
                      <a:rPr lang="lt-LT" sz="2000" b="0" i="0" smtClean="0">
                        <a:latin typeface="Cambria Math"/>
                      </a:rPr>
                      <m:t>     −1</m:t>
                    </m:r>
                  </m:oMath>
                </a14:m>
                <a:r>
                  <a:rPr lang="lt-LT" sz="2800" dirty="0" smtClean="0"/>
                  <a:t>     2</a:t>
                </a: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</a:rPr>
                          <m:t>τ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/>
                  <a:t>                -2</a:t>
                </a:r>
                <a:r>
                  <a:rPr lang="lt-LT" sz="2800" dirty="0" smtClean="0"/>
                  <a:t>00</a:t>
                </a:r>
                <a:r>
                  <a:rPr lang="en-US" sz="2800" dirty="0" smtClean="0"/>
                  <a:t>    </a:t>
                </a:r>
                <a:r>
                  <a:rPr lang="lt-LT" sz="2800" dirty="0" smtClean="0"/>
                  <a:t>501    </a:t>
                </a:r>
                <a:r>
                  <a:rPr lang="el-GR" sz="2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lt-LT" sz="2800" dirty="0" smtClean="0"/>
                  <a:t>-400    100   </a:t>
                </a:r>
                <a:r>
                  <a:rPr lang="en-US" sz="2800" dirty="0" smtClean="0"/>
                  <a:t> 0</a:t>
                </a:r>
                <a:r>
                  <a:rPr lang="lt-LT" sz="2800" dirty="0" smtClean="0"/>
                  <a:t>            4 </a:t>
                </a: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</a:rPr>
                          <m:t>τ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800" dirty="0" smtClean="0"/>
                  <a:t>          =    </a:t>
                </a:r>
                <a:r>
                  <a:rPr lang="el-GR" sz="2800" dirty="0" smtClean="0"/>
                  <a:t> </a:t>
                </a:r>
                <a:r>
                  <a:rPr lang="lt-LT" sz="2800" dirty="0" smtClean="0"/>
                  <a:t>100</a:t>
                </a:r>
                <a:r>
                  <a:rPr lang="en-US" sz="2800" dirty="0" smtClean="0"/>
                  <a:t>   </a:t>
                </a:r>
                <a:r>
                  <a:rPr lang="lt-LT" sz="2800" dirty="0" smtClean="0"/>
                  <a:t>-400</a:t>
                </a:r>
                <a:r>
                  <a:rPr lang="en-US" sz="2800" dirty="0" smtClean="0"/>
                  <a:t> </a:t>
                </a:r>
                <a:r>
                  <a:rPr lang="lt-LT" sz="2800" dirty="0" smtClean="0"/>
                  <a:t>     601</a:t>
                </a:r>
                <a:r>
                  <a:rPr lang="en-US" sz="2800" dirty="0" smtClean="0"/>
                  <a:t>  </a:t>
                </a:r>
                <a:r>
                  <a:rPr lang="lt-LT" sz="2800" dirty="0" smtClean="0"/>
                  <a:t>-400   100</a:t>
                </a:r>
                <a14:m>
                  <m:oMath xmlns:m="http://schemas.openxmlformats.org/officeDocument/2006/math">
                    <m:r>
                      <a:rPr lang="lt-LT" sz="2800" b="0" i="0" smtClean="0">
                        <a:latin typeface="Cambria Math"/>
                      </a:rPr>
                      <m:t>             </m:t>
                    </m:r>
                    <m:r>
                      <a:rPr lang="lt-LT" sz="2800" i="1" smtClean="0">
                        <a:latin typeface="Cambria Math"/>
                      </a:rPr>
                      <m:t>4</m:t>
                    </m:r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r>
                  <a:rPr lang="en-US" sz="28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</a:rPr>
                          <m:t>τ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800" b="1" dirty="0"/>
                  <a:t>         </a:t>
                </a:r>
                <a:r>
                  <a:rPr lang="en-US" sz="2800" b="1" dirty="0" smtClean="0"/>
                  <a:t>           </a:t>
                </a:r>
                <a:r>
                  <a:rPr lang="en-US" sz="2800" dirty="0" smtClean="0"/>
                  <a:t>0    </a:t>
                </a:r>
                <a:r>
                  <a:rPr lang="lt-LT" sz="2800" dirty="0" smtClean="0"/>
                  <a:t>100</a:t>
                </a:r>
                <a:r>
                  <a:rPr lang="el-GR" sz="2800" dirty="0" smtClean="0"/>
                  <a:t> </a:t>
                </a:r>
                <a:r>
                  <a:rPr lang="lt-LT" sz="2800" dirty="0" smtClean="0"/>
                  <a:t>    -400     501  -200           5 </a:t>
                </a: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</a:rPr>
                          <m:t>τ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/>
                  <a:t>                    0       0       </a:t>
                </a:r>
                <a:r>
                  <a:rPr lang="lt-LT" sz="2800" dirty="0" smtClean="0"/>
                  <a:t>100</a:t>
                </a:r>
                <a:r>
                  <a:rPr lang="en-US" sz="2800" dirty="0" smtClean="0"/>
                  <a:t>    </a:t>
                </a:r>
                <a:r>
                  <a:rPr lang="lt-LT" sz="2800" dirty="0" smtClean="0"/>
                  <a:t>  -200</a:t>
                </a:r>
                <a:r>
                  <a:rPr lang="en-US" sz="2800" dirty="0" smtClean="0"/>
                  <a:t>   </a:t>
                </a:r>
                <a:r>
                  <a:rPr lang="lt-LT" sz="2800" dirty="0" smtClean="0"/>
                  <a:t>101</a:t>
                </a:r>
                <a:r>
                  <a:rPr lang="lt-LT" sz="2800" dirty="0" smtClean="0">
                    <a:solidFill>
                      <a:srgbClr val="FF0000"/>
                    </a:solidFill>
                  </a:rPr>
                  <a:t>         </a:t>
                </a:r>
                <a:r>
                  <a:rPr lang="lt-LT" sz="2800" dirty="0" smtClean="0"/>
                  <a:t>3</a:t>
                </a:r>
                <a:endParaRPr lang="lt-LT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1020376"/>
                <a:ext cx="7772400" cy="3920792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Brace 6"/>
          <p:cNvSpPr/>
          <p:nvPr/>
        </p:nvSpPr>
        <p:spPr bwMode="auto">
          <a:xfrm flipH="1">
            <a:off x="6948264" y="1362120"/>
            <a:ext cx="45719" cy="27004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ight Brace 7"/>
          <p:cNvSpPr/>
          <p:nvPr/>
        </p:nvSpPr>
        <p:spPr bwMode="auto">
          <a:xfrm flipH="1">
            <a:off x="2461319" y="1484784"/>
            <a:ext cx="45719" cy="27004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 flipH="1">
            <a:off x="8028384" y="1340768"/>
            <a:ext cx="45719" cy="27004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Brace 12"/>
          <p:cNvSpPr/>
          <p:nvPr/>
        </p:nvSpPr>
        <p:spPr bwMode="auto">
          <a:xfrm flipH="1">
            <a:off x="7524328" y="1320572"/>
            <a:ext cx="45719" cy="27004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7"/>
          <p:cNvSpPr/>
          <p:nvPr/>
        </p:nvSpPr>
        <p:spPr bwMode="auto">
          <a:xfrm flipH="1">
            <a:off x="598279" y="1484784"/>
            <a:ext cx="45719" cy="27004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ight Brace 7"/>
          <p:cNvSpPr/>
          <p:nvPr/>
        </p:nvSpPr>
        <p:spPr bwMode="auto">
          <a:xfrm flipH="1">
            <a:off x="1314539" y="1484784"/>
            <a:ext cx="45719" cy="27004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5013176"/>
            <a:ext cx="7488832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/>
              <a:t>Tarkime turime metinius duomenis      </a:t>
            </a:r>
            <a:r>
              <a:rPr lang="el-GR" sz="2800" dirty="0" smtClean="0"/>
              <a:t>λ</a:t>
            </a:r>
            <a:r>
              <a:rPr lang="lt-LT" sz="2800" dirty="0" smtClean="0"/>
              <a:t>=100 </a:t>
            </a:r>
          </a:p>
          <a:p>
            <a:r>
              <a:rPr lang="lt-LT" sz="2800" dirty="0" smtClean="0"/>
              <a:t> Y =</a:t>
            </a:r>
            <a:r>
              <a:rPr lang="lt-LT" sz="2800" baseline="0" dirty="0" smtClean="0"/>
              <a:t> (2,4, 4, 5,3 )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10235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Laiko eilučių duomenų tipai:</a:t>
            </a:r>
            <a:br>
              <a:rPr lang="lt-LT" sz="4000"/>
            </a:br>
            <a:endParaRPr lang="en-US" sz="400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569325" cy="4114800"/>
          </a:xfrm>
          <a:noFill/>
          <a:ln/>
        </p:spPr>
        <p:txBody>
          <a:bodyPr/>
          <a:lstStyle/>
          <a:p>
            <a:pPr marL="609600" indent="-609600"/>
            <a:r>
              <a:rPr lang="lt-LT"/>
              <a:t>Absoliutūs (Y</a:t>
            </a:r>
            <a:r>
              <a:rPr lang="lt-LT" baseline="-25000"/>
              <a:t>t</a:t>
            </a:r>
            <a:r>
              <a:rPr lang="lt-LT"/>
              <a:t>)</a:t>
            </a:r>
          </a:p>
          <a:p>
            <a:pPr marL="609600" indent="-609600"/>
            <a:r>
              <a:rPr lang="lt-LT"/>
              <a:t>Absoliutūs pokyčiai/prieaugiai (</a:t>
            </a:r>
            <a:r>
              <a:rPr lang="el-GR"/>
              <a:t>Δ</a:t>
            </a:r>
            <a:r>
              <a:rPr lang="lt-LT"/>
              <a:t>Y</a:t>
            </a:r>
            <a:r>
              <a:rPr lang="lt-LT" baseline="-25000"/>
              <a:t>t</a:t>
            </a:r>
            <a:r>
              <a:rPr lang="ru-RU"/>
              <a:t>= </a:t>
            </a:r>
            <a:r>
              <a:rPr lang="lt-LT"/>
              <a:t>Y</a:t>
            </a:r>
            <a:r>
              <a:rPr lang="lt-LT" baseline="-25000"/>
              <a:t>t</a:t>
            </a:r>
            <a:r>
              <a:rPr lang="ru-RU"/>
              <a:t>-</a:t>
            </a:r>
            <a:r>
              <a:rPr lang="lt-LT" baseline="-25000"/>
              <a:t> </a:t>
            </a:r>
            <a:r>
              <a:rPr lang="lt-LT"/>
              <a:t>Y</a:t>
            </a:r>
            <a:r>
              <a:rPr lang="lt-LT" baseline="-25000"/>
              <a:t>t</a:t>
            </a:r>
            <a:r>
              <a:rPr lang="ru-RU" baseline="-25000"/>
              <a:t>-1</a:t>
            </a:r>
            <a:r>
              <a:rPr lang="ru-RU"/>
              <a:t>)</a:t>
            </a:r>
            <a:endParaRPr lang="lt-LT"/>
          </a:p>
          <a:p>
            <a:pPr marL="609600" indent="-609600"/>
            <a:r>
              <a:rPr lang="lt-LT"/>
              <a:t>Augimo tempas (T</a:t>
            </a:r>
            <a:r>
              <a:rPr lang="en-US"/>
              <a:t>= </a:t>
            </a:r>
            <a:r>
              <a:rPr lang="lt-LT"/>
              <a:t>Y</a:t>
            </a:r>
            <a:r>
              <a:rPr lang="lt-LT" baseline="-25000"/>
              <a:t>t</a:t>
            </a:r>
            <a:r>
              <a:rPr lang="ru-RU" baseline="-25000"/>
              <a:t>.</a:t>
            </a:r>
            <a:r>
              <a:rPr lang="lt-LT"/>
              <a:t>/</a:t>
            </a:r>
            <a:r>
              <a:rPr lang="lt-LT" baseline="-25000"/>
              <a:t> </a:t>
            </a:r>
            <a:r>
              <a:rPr lang="lt-LT"/>
              <a:t>Y</a:t>
            </a:r>
            <a:r>
              <a:rPr lang="lt-LT" baseline="-25000"/>
              <a:t>t</a:t>
            </a:r>
            <a:r>
              <a:rPr lang="ru-RU" baseline="-25000"/>
              <a:t>-1</a:t>
            </a:r>
            <a:r>
              <a:rPr lang="lt-LT"/>
              <a:t>)</a:t>
            </a:r>
          </a:p>
          <a:p>
            <a:pPr marL="609600" indent="-609600"/>
            <a:r>
              <a:rPr lang="lt-LT"/>
              <a:t>Pokyčių tempas (T</a:t>
            </a:r>
            <a:r>
              <a:rPr lang="lt-LT" baseline="-25000"/>
              <a:t>pokyčių</a:t>
            </a:r>
            <a:r>
              <a:rPr lang="en-US"/>
              <a:t>= </a:t>
            </a:r>
            <a:r>
              <a:rPr lang="el-GR"/>
              <a:t>Δ</a:t>
            </a:r>
            <a:r>
              <a:rPr lang="lt-LT"/>
              <a:t>Y</a:t>
            </a:r>
            <a:r>
              <a:rPr lang="lt-LT" baseline="-25000"/>
              <a:t>t</a:t>
            </a:r>
            <a:r>
              <a:rPr lang="en-US"/>
              <a:t>/Y</a:t>
            </a:r>
            <a:r>
              <a:rPr lang="en-US" baseline="-25000"/>
              <a:t>t-1</a:t>
            </a:r>
            <a:r>
              <a:rPr lang="en-US" baseline="-25000">
                <a:latin typeface="Arial" charset="0"/>
                <a:cs typeface="Arial" charset="0"/>
              </a:rPr>
              <a:t> </a:t>
            </a:r>
            <a:r>
              <a:rPr lang="en-US">
                <a:cs typeface="Times New Roman" pitchFamily="18" charset="0"/>
              </a:rPr>
              <a:t>~ ln(Y</a:t>
            </a:r>
            <a:r>
              <a:rPr lang="en-US" baseline="-25000">
                <a:cs typeface="Times New Roman" pitchFamily="18" charset="0"/>
              </a:rPr>
              <a:t>t</a:t>
            </a:r>
            <a:r>
              <a:rPr lang="en-US">
                <a:cs typeface="Times New Roman" pitchFamily="18" charset="0"/>
              </a:rPr>
              <a:t>)</a:t>
            </a:r>
          </a:p>
          <a:p>
            <a:pPr marL="609600" indent="-609600"/>
            <a:endParaRPr lang="ru-RU"/>
          </a:p>
          <a:p>
            <a:pPr marL="990600" lvl="1" indent="-533400"/>
            <a:endParaRPr lang="el-GR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Hodric</a:t>
            </a:r>
            <a:r>
              <a:rPr lang="en-US" dirty="0"/>
              <a:t>k-</a:t>
            </a:r>
            <a:r>
              <a:rPr lang="en-US" dirty="0" err="1"/>
              <a:t>Prescot</a:t>
            </a:r>
            <a:r>
              <a:rPr lang="lt-LT" dirty="0"/>
              <a:t>t</a:t>
            </a:r>
            <a:r>
              <a:rPr lang="en-US" dirty="0"/>
              <a:t> </a:t>
            </a:r>
            <a:r>
              <a:rPr lang="en-US" dirty="0" err="1"/>
              <a:t>filtras</a:t>
            </a:r>
            <a:r>
              <a:rPr lang="en-US" dirty="0"/>
              <a:t>  </a:t>
            </a:r>
            <a:r>
              <a:rPr lang="en-US" dirty="0" err="1"/>
              <a:t>Pvz</a:t>
            </a:r>
            <a:r>
              <a:rPr lang="en-US" dirty="0"/>
              <a:t>.</a:t>
            </a:r>
            <a:r>
              <a:rPr lang="lt-LT" dirty="0"/>
              <a:t> </a:t>
            </a:r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691830"/>
              </p:ext>
            </p:extLst>
          </p:nvPr>
        </p:nvGraphicFramePr>
        <p:xfrm>
          <a:off x="1835694" y="2094776"/>
          <a:ext cx="547261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4522"/>
                <a:gridCol w="1094522"/>
                <a:gridCol w="1094522"/>
                <a:gridCol w="1094522"/>
                <a:gridCol w="1094522"/>
              </a:tblGrid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0,603559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0,398019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0,196444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-0,00118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-0,19684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0,398019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0,30169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0,20138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0,100093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-0,00118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0,196444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0,20138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0,204351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0,20138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0,196444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-0,00118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0,100093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0,20138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0,30169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0,398019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-0,19684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-0,00118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0,196444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0,398019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0,603559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Dvigubi riestiniai skliaustai 6"/>
          <p:cNvSpPr/>
          <p:nvPr/>
        </p:nvSpPr>
        <p:spPr bwMode="auto">
          <a:xfrm>
            <a:off x="827584" y="2060848"/>
            <a:ext cx="6480720" cy="1944216"/>
          </a:xfrm>
          <a:prstGeom prst="bracketPair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2971800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t-LT" dirty="0"/>
          </a:p>
        </p:txBody>
      </p:sp>
      <p:sp>
        <p:nvSpPr>
          <p:cNvPr id="11" name="Dvigubi riestiniai skliaustai 10"/>
          <p:cNvSpPr/>
          <p:nvPr/>
        </p:nvSpPr>
        <p:spPr bwMode="auto">
          <a:xfrm>
            <a:off x="1691680" y="1872072"/>
            <a:ext cx="5616624" cy="2321768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Dvigubi riestiniai skliaustai 13"/>
          <p:cNvSpPr/>
          <p:nvPr/>
        </p:nvSpPr>
        <p:spPr bwMode="auto">
          <a:xfrm>
            <a:off x="7812360" y="1872072"/>
            <a:ext cx="720080" cy="2321768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3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t-LT" sz="3600" dirty="0" smtClean="0"/>
              <a:t>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3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t-LT" sz="3600" dirty="0" smtClean="0"/>
              <a:t>5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36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</a:rPr>
              <a:t>3</a:t>
            </a:r>
            <a:endParaRPr kumimoji="0" lang="lt-LT" sz="36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Dvigubi riestiniai skliaustai 16"/>
              <p:cNvSpPr/>
              <p:nvPr/>
            </p:nvSpPr>
            <p:spPr bwMode="auto">
              <a:xfrm>
                <a:off x="208584" y="1872072"/>
                <a:ext cx="720080" cy="2500848"/>
              </a:xfrm>
              <a:prstGeom prst="bracketPair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kern="0" baseline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800" i="1" kern="0" baseline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τ</m:t>
                          </m:r>
                        </m:e>
                        <m:sub>
                          <m:r>
                            <a:rPr lang="en-US" sz="2800" i="1" kern="0" baseline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lt-LT" sz="28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kern="0" baseline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800" i="1" kern="0" baseline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τ</m:t>
                          </m:r>
                        </m:e>
                        <m:sub>
                          <m:r>
                            <a:rPr lang="en-US" sz="2800" i="1" kern="0" baseline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lt-LT" sz="28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kern="0" baseline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800" i="1" kern="0" baseline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τ</m:t>
                          </m:r>
                        </m:e>
                        <m:sub>
                          <m:r>
                            <a:rPr lang="en-US" sz="2800" i="1" kern="0" baseline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lt-LT" sz="28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kern="0" baseline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800" i="1" kern="0" baseline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τ</m:t>
                          </m:r>
                        </m:e>
                        <m:sub>
                          <m:r>
                            <a:rPr lang="en-US" sz="2800" i="1" kern="0" baseline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lt-LT" sz="28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kern="0" baseline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800" i="1" kern="0" baseline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τ</m:t>
                          </m:r>
                        </m:e>
                        <m:sub>
                          <m:r>
                            <a:rPr lang="en-US" sz="2800" i="1" kern="0" baseline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lt-LT" sz="28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7" name="Dvigubi riestiniai skliaustai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8584" y="1872072"/>
                <a:ext cx="720080" cy="2500848"/>
              </a:xfrm>
              <a:prstGeom prst="bracketPair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187624" y="2852936"/>
            <a:ext cx="432048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dirty="0" smtClean="0"/>
              <a:t>=</a:t>
            </a:r>
            <a:endParaRPr lang="lt-LT" sz="4000" dirty="0"/>
          </a:p>
        </p:txBody>
      </p:sp>
    </p:spTree>
    <p:extLst>
      <p:ext uri="{BB962C8B-B14F-4D97-AF65-F5344CB8AC3E}">
        <p14:creationId xmlns:p14="http://schemas.microsoft.com/office/powerpoint/2010/main" val="406476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Hodric</a:t>
            </a:r>
            <a:r>
              <a:rPr lang="en-US" dirty="0"/>
              <a:t>k-</a:t>
            </a:r>
            <a:r>
              <a:rPr lang="en-US" dirty="0" err="1"/>
              <a:t>Prescot</a:t>
            </a:r>
            <a:r>
              <a:rPr lang="lt-LT" dirty="0"/>
              <a:t>t</a:t>
            </a:r>
            <a:r>
              <a:rPr lang="en-US" dirty="0"/>
              <a:t> </a:t>
            </a:r>
            <a:r>
              <a:rPr lang="en-US" dirty="0" err="1"/>
              <a:t>filtras</a:t>
            </a:r>
            <a:r>
              <a:rPr lang="en-US" dirty="0"/>
              <a:t>  </a:t>
            </a:r>
            <a:r>
              <a:rPr lang="en-US" dirty="0" err="1"/>
              <a:t>Pvz</a:t>
            </a:r>
            <a:r>
              <a:rPr lang="en-US" dirty="0"/>
              <a:t>.</a:t>
            </a:r>
            <a:r>
              <a:rPr lang="lt-LT" dirty="0"/>
              <a:t> </a:t>
            </a:r>
          </a:p>
        </p:txBody>
      </p:sp>
      <p:sp>
        <p:nvSpPr>
          <p:cNvPr id="7" name="Dvigubi riestiniai skliaustai 6"/>
          <p:cNvSpPr/>
          <p:nvPr/>
        </p:nvSpPr>
        <p:spPr bwMode="auto">
          <a:xfrm>
            <a:off x="827584" y="2060848"/>
            <a:ext cx="6480720" cy="1944216"/>
          </a:xfrm>
          <a:prstGeom prst="bracketPair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2971800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t-LT" dirty="0"/>
          </a:p>
        </p:txBody>
      </p:sp>
      <p:sp>
        <p:nvSpPr>
          <p:cNvPr id="11" name="Dvigubi riestiniai skliaustai 10"/>
          <p:cNvSpPr/>
          <p:nvPr/>
        </p:nvSpPr>
        <p:spPr bwMode="auto">
          <a:xfrm>
            <a:off x="2123728" y="1872072"/>
            <a:ext cx="720080" cy="2321768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91680" y="2781605"/>
            <a:ext cx="432048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dirty="0" smtClean="0"/>
              <a:t>=</a:t>
            </a:r>
            <a:endParaRPr lang="lt-LT" sz="40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914810"/>
              </p:ext>
            </p:extLst>
          </p:nvPr>
        </p:nvGraphicFramePr>
        <p:xfrm>
          <a:off x="2195736" y="1909292"/>
          <a:ext cx="504056" cy="23217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056"/>
              </a:tblGrid>
              <a:tr h="471465">
                <a:tc>
                  <a:txBody>
                    <a:bodyPr/>
                    <a:lstStyle/>
                    <a:p>
                      <a:pPr algn="r" fontAlgn="b"/>
                      <a:r>
                        <a:rPr lang="lt-L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2,99</a:t>
                      </a:r>
                    </a:p>
                  </a:txBody>
                  <a:tcPr marL="9525" marR="9525" marT="9525" marB="0" anchor="b"/>
                </a:tc>
              </a:tr>
              <a:tr h="435907">
                <a:tc>
                  <a:txBody>
                    <a:bodyPr/>
                    <a:lstStyle/>
                    <a:p>
                      <a:pPr algn="r" fontAlgn="b"/>
                      <a:r>
                        <a:rPr lang="lt-L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3,31</a:t>
                      </a:r>
                    </a:p>
                  </a:txBody>
                  <a:tcPr marL="9525" marR="9525" marT="9525" marB="0" anchor="b"/>
                </a:tc>
              </a:tr>
              <a:tr h="471465">
                <a:tc>
                  <a:txBody>
                    <a:bodyPr/>
                    <a:lstStyle/>
                    <a:p>
                      <a:pPr algn="r" fontAlgn="b"/>
                      <a:r>
                        <a:rPr lang="lt-L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3,61</a:t>
                      </a:r>
                    </a:p>
                  </a:txBody>
                  <a:tcPr marL="9525" marR="9525" marT="9525" marB="0" anchor="b"/>
                </a:tc>
              </a:tr>
              <a:tr h="471465">
                <a:tc>
                  <a:txBody>
                    <a:bodyPr/>
                    <a:lstStyle/>
                    <a:p>
                      <a:pPr algn="r" fontAlgn="b"/>
                      <a:r>
                        <a:rPr lang="lt-L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3,91</a:t>
                      </a:r>
                    </a:p>
                  </a:txBody>
                  <a:tcPr marL="9525" marR="9525" marT="9525" marB="0" anchor="b"/>
                </a:tc>
              </a:tr>
              <a:tr h="471465">
                <a:tc>
                  <a:txBody>
                    <a:bodyPr/>
                    <a:lstStyle/>
                    <a:p>
                      <a:pPr algn="r" fontAlgn="b"/>
                      <a:r>
                        <a:rPr lang="lt-L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4,19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2893973"/>
            <a:ext cx="169168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TRENDAS</a:t>
            </a:r>
            <a:endParaRPr lang="lt-LT" sz="3200" dirty="0"/>
          </a:p>
        </p:txBody>
      </p:sp>
      <p:graphicFrame>
        <p:nvGraphicFramePr>
          <p:cNvPr id="2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922373"/>
              </p:ext>
            </p:extLst>
          </p:nvPr>
        </p:nvGraphicFramePr>
        <p:xfrm>
          <a:off x="5724128" y="1900104"/>
          <a:ext cx="1296144" cy="2343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6144"/>
              </a:tblGrid>
              <a:tr h="471465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 -0,99</a:t>
                      </a:r>
                      <a:endParaRPr lang="lt-LT" sz="2400" dirty="0"/>
                    </a:p>
                  </a:txBody>
                  <a:tcPr/>
                </a:tc>
              </a:tr>
              <a:tr h="4359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400" dirty="0" smtClean="0"/>
                        <a:t>0,69</a:t>
                      </a:r>
                      <a:endParaRPr lang="lt-LT" sz="2400" dirty="0"/>
                    </a:p>
                  </a:txBody>
                  <a:tcPr/>
                </a:tc>
              </a:tr>
              <a:tr h="471465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0,39</a:t>
                      </a:r>
                      <a:endParaRPr lang="lt-LT" sz="2400" dirty="0"/>
                    </a:p>
                  </a:txBody>
                  <a:tcPr/>
                </a:tc>
              </a:tr>
              <a:tr h="471465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1,09</a:t>
                      </a:r>
                      <a:endParaRPr lang="lt-LT" sz="2400" dirty="0"/>
                    </a:p>
                  </a:txBody>
                  <a:tcPr/>
                </a:tc>
              </a:tr>
              <a:tr h="471465">
                <a:tc>
                  <a:txBody>
                    <a:bodyPr/>
                    <a:lstStyle/>
                    <a:p>
                      <a:r>
                        <a:rPr lang="lt-LT" sz="2400" dirty="0" smtClean="0"/>
                        <a:t>-1,19</a:t>
                      </a:r>
                      <a:endParaRPr lang="lt-LT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851920" y="2852936"/>
            <a:ext cx="1584176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CIKLAS</a:t>
            </a:r>
            <a:endParaRPr lang="lt-LT" sz="3200" dirty="0"/>
          </a:p>
        </p:txBody>
      </p:sp>
      <p:sp>
        <p:nvSpPr>
          <p:cNvPr id="27" name="Dvigubi riestiniai skliaustai 26"/>
          <p:cNvSpPr/>
          <p:nvPr/>
        </p:nvSpPr>
        <p:spPr bwMode="auto">
          <a:xfrm>
            <a:off x="5652120" y="1943403"/>
            <a:ext cx="936104" cy="2321768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04048" y="2901898"/>
            <a:ext cx="432048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dirty="0" smtClean="0"/>
              <a:t>=</a:t>
            </a:r>
            <a:endParaRPr lang="lt-LT" sz="4000" dirty="0"/>
          </a:p>
        </p:txBody>
      </p:sp>
    </p:spTree>
    <p:extLst>
      <p:ext uri="{BB962C8B-B14F-4D97-AF65-F5344CB8AC3E}">
        <p14:creationId xmlns:p14="http://schemas.microsoft.com/office/powerpoint/2010/main" val="330826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Hodric</a:t>
            </a:r>
            <a:r>
              <a:rPr lang="en-US" dirty="0"/>
              <a:t>k-</a:t>
            </a:r>
            <a:r>
              <a:rPr lang="en-US" dirty="0" err="1"/>
              <a:t>Prescot</a:t>
            </a:r>
            <a:r>
              <a:rPr lang="lt-LT" dirty="0"/>
              <a:t>t</a:t>
            </a:r>
            <a:r>
              <a:rPr lang="en-US" dirty="0"/>
              <a:t> </a:t>
            </a:r>
            <a:r>
              <a:rPr lang="en-US" dirty="0" err="1" smtClean="0"/>
              <a:t>filtras</a:t>
            </a:r>
            <a:endParaRPr lang="lt-L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lt-LT" dirty="0" err="1" smtClean="0"/>
                  <a:t>Įž</a:t>
                </a:r>
                <a:r>
                  <a:rPr lang="en-US" dirty="0" err="1" smtClean="0"/>
                  <a:t>valgos</a:t>
                </a:r>
                <a:endParaRPr lang="lt-LT" dirty="0" smtClean="0"/>
              </a:p>
              <a:p>
                <a:pPr lvl="1"/>
                <a:r>
                  <a:rPr lang="lt-LT" dirty="0" err="1" smtClean="0"/>
                  <a:t>Hodrick</a:t>
                </a:r>
                <a:r>
                  <a:rPr lang="lt-LT" dirty="0" smtClean="0"/>
                  <a:t> </a:t>
                </a:r>
                <a:r>
                  <a:rPr lang="lt-LT" dirty="0" err="1" smtClean="0"/>
                  <a:t>Prescott</a:t>
                </a:r>
                <a:r>
                  <a:rPr lang="lt-LT" dirty="0" smtClean="0"/>
                  <a:t> filtras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lt-LT" i="1">
                            <a:latin typeface="Cambria Math"/>
                          </a:rPr>
                        </m:ctrlPr>
                      </m:sSupPr>
                      <m:e>
                        <m:r>
                          <a:rPr lang="lt-LT" i="1">
                            <a:latin typeface="Cambria Math"/>
                          </a:rPr>
                          <m:t>[</m:t>
                        </m:r>
                        <m:r>
                          <a:rPr lang="lt-LT" i="1">
                            <a:latin typeface="Cambria Math"/>
                          </a:rPr>
                          <m:t>𝐼</m:t>
                        </m:r>
                        <m:r>
                          <a:rPr lang="en-US" i="1">
                            <a:latin typeface="Cambria Math"/>
                          </a:rPr>
                          <m:t>+ 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λ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𝐾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𝐾</m:t>
                        </m:r>
                        <m:r>
                          <a:rPr lang="en-US" i="1">
                            <a:latin typeface="Cambria Math"/>
                          </a:rPr>
                          <m:t>]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lt-LT" dirty="0" smtClean="0"/>
                  <a:t>, nepriklauso nuo laiko eilutės reikšmių, o priklauso nuo stebėjimų skaičiaus T ir  </a:t>
                </a:r>
                <a:r>
                  <a:rPr lang="el-GR" dirty="0" smtClean="0"/>
                  <a:t>λ</a:t>
                </a:r>
                <a:endParaRPr lang="lt-LT" dirty="0"/>
              </a:p>
              <a:p>
                <a:pPr lvl="1"/>
                <a:endParaRPr lang="lt-LT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04" t="-2074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57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Hodric</a:t>
            </a:r>
            <a:r>
              <a:rPr lang="en-US" dirty="0"/>
              <a:t>k-</a:t>
            </a:r>
            <a:r>
              <a:rPr lang="en-US" dirty="0" err="1"/>
              <a:t>Prescot</a:t>
            </a:r>
            <a:r>
              <a:rPr lang="lt-LT" dirty="0"/>
              <a:t>t</a:t>
            </a:r>
            <a:r>
              <a:rPr lang="en-US" dirty="0"/>
              <a:t> </a:t>
            </a:r>
            <a:r>
              <a:rPr lang="en-US" dirty="0" err="1" smtClean="0"/>
              <a:t>filtras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lt-LT" dirty="0" smtClean="0"/>
              <a:t>Privalumai</a:t>
            </a:r>
          </a:p>
          <a:p>
            <a:pPr lvl="1"/>
            <a:endParaRPr lang="lt-LT" dirty="0"/>
          </a:p>
          <a:p>
            <a:pPr lvl="1"/>
            <a:endParaRPr lang="lt-LT" dirty="0" smtClean="0"/>
          </a:p>
          <a:p>
            <a:pPr lvl="1"/>
            <a:endParaRPr lang="lt-LT" dirty="0"/>
          </a:p>
          <a:p>
            <a:pPr lvl="1"/>
            <a:r>
              <a:rPr lang="lt-LT" dirty="0" smtClean="0"/>
              <a:t>Kritika </a:t>
            </a:r>
          </a:p>
        </p:txBody>
      </p:sp>
    </p:spTree>
    <p:extLst>
      <p:ext uri="{BB962C8B-B14F-4D97-AF65-F5344CB8AC3E}">
        <p14:creationId xmlns:p14="http://schemas.microsoft.com/office/powerpoint/2010/main" val="163258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200" dirty="0" err="1" smtClean="0"/>
              <a:t>Du_priv</a:t>
            </a:r>
            <a:r>
              <a:rPr lang="lt-LT" sz="3200" dirty="0" smtClean="0"/>
              <a:t> </a:t>
            </a:r>
            <a:r>
              <a:rPr lang="lt-LT" sz="3200" dirty="0" err="1"/>
              <a:t>Hodrick</a:t>
            </a:r>
            <a:r>
              <a:rPr lang="lt-LT" sz="3200" dirty="0"/>
              <a:t> </a:t>
            </a:r>
            <a:r>
              <a:rPr lang="lt-LT" sz="3200" dirty="0" err="1"/>
              <a:t>Prescott</a:t>
            </a:r>
            <a:r>
              <a:rPr lang="lt-LT" sz="3200" dirty="0"/>
              <a:t> filtras</a:t>
            </a:r>
          </a:p>
        </p:txBody>
      </p:sp>
      <p:pic>
        <p:nvPicPr>
          <p:cNvPr id="1218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6768752" cy="450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597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200" dirty="0" err="1" smtClean="0"/>
              <a:t>Uz_priv</a:t>
            </a:r>
            <a:r>
              <a:rPr lang="lt-LT" sz="3200" dirty="0" smtClean="0"/>
              <a:t> </a:t>
            </a:r>
            <a:r>
              <a:rPr lang="lt-LT" sz="3200" dirty="0" err="1" smtClean="0"/>
              <a:t>Hodrick</a:t>
            </a:r>
            <a:r>
              <a:rPr lang="lt-LT" sz="3200" dirty="0" smtClean="0"/>
              <a:t> </a:t>
            </a:r>
            <a:r>
              <a:rPr lang="lt-LT" sz="3200" dirty="0" err="1" smtClean="0"/>
              <a:t>Prescott</a:t>
            </a:r>
            <a:r>
              <a:rPr lang="lt-LT" sz="3200" dirty="0" smtClean="0"/>
              <a:t> filtras</a:t>
            </a:r>
            <a:endParaRPr lang="lt-LT" sz="3200" dirty="0"/>
          </a:p>
        </p:txBody>
      </p:sp>
      <p:pic>
        <p:nvPicPr>
          <p:cNvPr id="1208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7200800" cy="467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53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5 Laiko eilučių prognozės </a:t>
            </a:r>
            <a:r>
              <a:rPr lang="lt-LT" dirty="0" smtClean="0"/>
              <a:t>tikslumas</a:t>
            </a:r>
            <a:endParaRPr lang="en-US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Prognozių tikslumas</a:t>
            </a:r>
          </a:p>
          <a:p>
            <a:pPr lvl="1"/>
            <a:r>
              <a:rPr lang="lt-LT" dirty="0"/>
              <a:t>Teisingo metodo parinkimas</a:t>
            </a:r>
          </a:p>
          <a:p>
            <a:pPr lvl="1"/>
            <a:r>
              <a:rPr lang="lt-LT" dirty="0"/>
              <a:t>Duomenų pakankamumas</a:t>
            </a:r>
          </a:p>
          <a:p>
            <a:pPr lvl="1"/>
            <a:r>
              <a:rPr lang="lt-LT" dirty="0"/>
              <a:t>Prognozės horizonto parinkimas</a:t>
            </a:r>
          </a:p>
          <a:p>
            <a:pPr lvl="1"/>
            <a:r>
              <a:rPr lang="lt-LT" dirty="0"/>
              <a:t>Prognozuojamo proceso pastovumas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lt-LT" sz="4000" dirty="0"/>
              <a:t>5. Prognozių tikslumo matai  </a:t>
            </a:r>
            <a:br>
              <a:rPr lang="lt-LT" sz="4000" dirty="0"/>
            </a:br>
            <a:endParaRPr lang="en-US" sz="4000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207375" cy="4114800"/>
          </a:xfrm>
        </p:spPr>
        <p:txBody>
          <a:bodyPr/>
          <a:lstStyle/>
          <a:p>
            <a:pPr algn="just"/>
            <a:r>
              <a:rPr lang="lt-LT" sz="2400"/>
              <a:t>R</a:t>
            </a:r>
            <a:r>
              <a:rPr lang="en-US" sz="2400"/>
              <a:t>S</a:t>
            </a:r>
            <a:r>
              <a:rPr lang="lt-LT" sz="2400"/>
              <a:t>S</a:t>
            </a:r>
            <a:r>
              <a:rPr lang="en-US" sz="2400"/>
              <a:t>– prognozės </a:t>
            </a:r>
            <a:r>
              <a:rPr lang="lt-LT" sz="2400"/>
              <a:t>paklaidų </a:t>
            </a:r>
            <a:r>
              <a:rPr lang="en-US" sz="2400"/>
              <a:t>kvadratų suma:</a:t>
            </a:r>
            <a:r>
              <a:rPr lang="lt-LT" sz="2400"/>
              <a:t> </a:t>
            </a:r>
            <a:endParaRPr lang="en-US" sz="2400"/>
          </a:p>
          <a:p>
            <a:pPr algn="just"/>
            <a:r>
              <a:rPr lang="en-US" sz="2400"/>
              <a:t>MSE – vidutinė kvadratinė paklaida:</a:t>
            </a:r>
            <a:endParaRPr lang="lt-LT" sz="2400"/>
          </a:p>
          <a:p>
            <a:pPr algn="just">
              <a:buFontTx/>
              <a:buNone/>
            </a:pPr>
            <a:endParaRPr lang="lt-LT" sz="2400"/>
          </a:p>
          <a:p>
            <a:pPr algn="just">
              <a:buFontTx/>
              <a:buNone/>
            </a:pPr>
            <a:endParaRPr lang="en-US" sz="2400"/>
          </a:p>
          <a:p>
            <a:pPr algn="just">
              <a:buFontTx/>
              <a:buNone/>
            </a:pPr>
            <a:r>
              <a:rPr lang="en-US" sz="2400"/>
              <a:t>	</a:t>
            </a:r>
          </a:p>
          <a:p>
            <a:pPr algn="just"/>
            <a:r>
              <a:rPr lang="en-US" sz="2400"/>
              <a:t>	RMSE – šaknis iš vidutinės kvadratinės paklaidos:</a:t>
            </a:r>
          </a:p>
          <a:p>
            <a:pPr lvl="1" algn="just"/>
            <a:endParaRPr lang="lt-LT" sz="2000"/>
          </a:p>
          <a:p>
            <a:pPr lvl="1" algn="just"/>
            <a:endParaRPr lang="en-US" sz="2000"/>
          </a:p>
          <a:p>
            <a:pPr algn="just"/>
            <a:r>
              <a:rPr lang="en-US" sz="2400"/>
              <a:t>	</a:t>
            </a:r>
          </a:p>
        </p:txBody>
      </p:sp>
      <p:graphicFrame>
        <p:nvGraphicFramePr>
          <p:cNvPr id="108550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3203575" y="2924175"/>
          <a:ext cx="2662238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14" name="Equation" r:id="rId4" imgW="1282680" imgH="431640" progId="Equation.3">
                  <p:embed/>
                </p:oleObj>
              </mc:Choice>
              <mc:Fallback>
                <p:oleObj name="Equation" r:id="rId4" imgW="128268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924175"/>
                        <a:ext cx="2662238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827088" y="5805488"/>
            <a:ext cx="5738812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lt-LT" sz="3200"/>
              <a:t>t</a:t>
            </a:r>
            <a:r>
              <a:rPr lang="en-US" sz="3200"/>
              <a:t>- stebėjimų, k – modelio parametrų skaičius</a:t>
            </a:r>
            <a:r>
              <a:rPr lang="en-US"/>
              <a:t>.</a:t>
            </a:r>
          </a:p>
        </p:txBody>
      </p:sp>
      <p:graphicFrame>
        <p:nvGraphicFramePr>
          <p:cNvPr id="108553" name="Object 9"/>
          <p:cNvGraphicFramePr>
            <a:graphicFrameLocks noChangeAspect="1"/>
          </p:cNvGraphicFramePr>
          <p:nvPr/>
        </p:nvGraphicFramePr>
        <p:xfrm>
          <a:off x="3059113" y="4652963"/>
          <a:ext cx="2684462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15" name="Equation" r:id="rId6" imgW="1485720" imgH="482400" progId="Equation.3">
                  <p:embed/>
                </p:oleObj>
              </mc:Choice>
              <mc:Fallback>
                <p:oleObj name="Equation" r:id="rId6" imgW="1485720" imgH="482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4652963"/>
                        <a:ext cx="2684462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lt-LT" sz="4000"/>
              <a:t>5. Prognozių tikslumo matai  </a:t>
            </a:r>
            <a:br>
              <a:rPr lang="lt-LT" sz="4000"/>
            </a:br>
            <a:endParaRPr lang="en-US" sz="400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199313" cy="4114800"/>
          </a:xfrm>
        </p:spPr>
        <p:txBody>
          <a:bodyPr/>
          <a:lstStyle/>
          <a:p>
            <a:r>
              <a:rPr lang="en-US" sz="2800"/>
              <a:t>MAE – vidutinė absoliutinė </a:t>
            </a:r>
            <a:r>
              <a:rPr lang="lt-LT" sz="2800"/>
              <a:t>paklaida</a:t>
            </a:r>
          </a:p>
          <a:p>
            <a:endParaRPr lang="lt-LT" sz="2800"/>
          </a:p>
          <a:p>
            <a:endParaRPr lang="lt-LT" sz="2800"/>
          </a:p>
          <a:p>
            <a:r>
              <a:rPr lang="en-US" sz="2800"/>
              <a:t>MAPE</a:t>
            </a:r>
            <a:r>
              <a:rPr lang="lt-LT" sz="2800"/>
              <a:t>vidutinė absoliuti procentinė paklaida</a:t>
            </a:r>
            <a:endParaRPr lang="en-US" sz="2800">
              <a:sym typeface="Symbol" pitchFamily="18" charset="2"/>
            </a:endParaRPr>
          </a:p>
          <a:p>
            <a:r>
              <a:rPr lang="en-US" sz="2800">
                <a:sym typeface="Symbol" pitchFamily="18" charset="2"/>
              </a:rPr>
              <a:t>:</a:t>
            </a:r>
          </a:p>
        </p:txBody>
      </p:sp>
      <p:graphicFrame>
        <p:nvGraphicFramePr>
          <p:cNvPr id="10957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952750" y="2573338"/>
          <a:ext cx="1941513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35" name="Equation" r:id="rId4" imgW="1168200" imgH="457200" progId="Equation.3">
                  <p:embed/>
                </p:oleObj>
              </mc:Choice>
              <mc:Fallback>
                <p:oleObj name="Equation" r:id="rId4" imgW="11682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2573338"/>
                        <a:ext cx="1941513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4" name="Object 6"/>
          <p:cNvGraphicFramePr>
            <a:graphicFrameLocks noChangeAspect="1"/>
          </p:cNvGraphicFramePr>
          <p:nvPr/>
        </p:nvGraphicFramePr>
        <p:xfrm>
          <a:off x="1871663" y="4292600"/>
          <a:ext cx="4757737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36" name="Equation" r:id="rId6" imgW="1663560" imgH="495000" progId="Equation.3">
                  <p:embed/>
                </p:oleObj>
              </mc:Choice>
              <mc:Fallback>
                <p:oleObj name="Equation" r:id="rId6" imgW="1663560" imgH="495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4292600"/>
                        <a:ext cx="4757737" cy="141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lt-LT" sz="4000"/>
              <a:t>5. Prognozių tikslumo matai  </a:t>
            </a:r>
            <a:br>
              <a:rPr lang="lt-LT" sz="4000"/>
            </a:br>
            <a:endParaRPr lang="en-US" sz="400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dirty="0"/>
              <a:t>AIC – </a:t>
            </a:r>
            <a:r>
              <a:rPr lang="en-US" dirty="0" err="1"/>
              <a:t>Akaike’s</a:t>
            </a:r>
            <a:r>
              <a:rPr lang="en-US" dirty="0"/>
              <a:t> </a:t>
            </a:r>
            <a:r>
              <a:rPr lang="en-US" dirty="0" err="1"/>
              <a:t>informacijos</a:t>
            </a:r>
            <a:r>
              <a:rPr lang="en-US" dirty="0"/>
              <a:t> </a:t>
            </a:r>
            <a:r>
              <a:rPr lang="en-US" dirty="0" err="1"/>
              <a:t>kriterijus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BIC (SBC) – Schwarz </a:t>
            </a:r>
            <a:r>
              <a:rPr lang="en-US" dirty="0" err="1"/>
              <a:t>kriterijus</a:t>
            </a:r>
            <a:endParaRPr lang="lt-LT" dirty="0"/>
          </a:p>
          <a:p>
            <a:pPr algn="just"/>
            <a:r>
              <a:rPr lang="lt-LT" dirty="0"/>
              <a:t>Determinacijos koeficientas</a:t>
            </a:r>
          </a:p>
          <a:p>
            <a:pPr algn="just"/>
            <a:r>
              <a:rPr lang="lt-LT" dirty="0"/>
              <a:t>Maksimalaus tikėtinumo kriterijus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3.Laiko eilutės išskaidymas slenkančių vidurkiu metodu</a:t>
            </a:r>
            <a:br>
              <a:rPr lang="lt-LT" sz="4000"/>
            </a:br>
            <a:endParaRPr lang="lt-LT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lt-LT"/>
              <a:t>Laiko eilutės (Y</a:t>
            </a:r>
            <a:r>
              <a:rPr lang="lt-LT" baseline="-25000"/>
              <a:t>t</a:t>
            </a:r>
            <a:r>
              <a:rPr lang="lt-LT"/>
              <a:t> ) komponentai:</a:t>
            </a:r>
          </a:p>
          <a:p>
            <a:pPr lvl="1"/>
            <a:r>
              <a:rPr lang="lt-LT"/>
              <a:t> trendas (T)</a:t>
            </a:r>
          </a:p>
          <a:p>
            <a:pPr lvl="1"/>
            <a:r>
              <a:rPr lang="lt-LT"/>
              <a:t>cikliniai svyravimai (C) </a:t>
            </a:r>
          </a:p>
          <a:p>
            <a:pPr lvl="1"/>
            <a:r>
              <a:rPr lang="lt-LT"/>
              <a:t>sezoniniai svyravimai (S), </a:t>
            </a:r>
          </a:p>
          <a:p>
            <a:pPr lvl="1"/>
            <a:r>
              <a:rPr lang="lt-LT"/>
              <a:t>atsitiktiniai svyravimai (A). 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871663" y="4941888"/>
            <a:ext cx="3636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baseline="0"/>
              <a:t>Y</a:t>
            </a:r>
            <a:r>
              <a:rPr lang="lt-LT"/>
              <a:t>t</a:t>
            </a:r>
            <a:r>
              <a:rPr lang="ru-RU" baseline="0"/>
              <a:t>=</a:t>
            </a:r>
            <a:r>
              <a:rPr lang="lt-LT" baseline="0"/>
              <a:t> f(T</a:t>
            </a:r>
            <a:r>
              <a:rPr lang="lt-LT"/>
              <a:t>t</a:t>
            </a:r>
            <a:r>
              <a:rPr lang="lt-LT" baseline="0"/>
              <a:t>; C</a:t>
            </a:r>
            <a:r>
              <a:rPr lang="lt-LT"/>
              <a:t>t</a:t>
            </a:r>
            <a:r>
              <a:rPr lang="lt-LT" baseline="0"/>
              <a:t>; S</a:t>
            </a:r>
            <a:r>
              <a:rPr lang="lt-LT"/>
              <a:t>t</a:t>
            </a:r>
            <a:r>
              <a:rPr lang="lt-LT" baseline="0"/>
              <a:t>; A</a:t>
            </a:r>
            <a:r>
              <a:rPr lang="lt-LT"/>
              <a:t>t</a:t>
            </a:r>
            <a:r>
              <a:rPr lang="lt-LT" baseline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lt-LT" sz="4000"/>
              <a:t>5. Prognozių tikslumo matai  </a:t>
            </a:r>
            <a:br>
              <a:rPr lang="lt-LT" sz="4000"/>
            </a:br>
            <a:endParaRPr lang="en-US" sz="4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66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3568" y="1988840"/>
                <a:ext cx="7772400" cy="4114800"/>
              </a:xfrm>
            </p:spPr>
            <p:txBody>
              <a:bodyPr/>
              <a:lstStyle/>
              <a:p>
                <a:pPr algn="just"/>
                <a:r>
                  <a:rPr lang="lt-LT" dirty="0" smtClean="0"/>
                  <a:t>Maksimalaus </a:t>
                </a:r>
                <a:r>
                  <a:rPr lang="lt-LT" dirty="0"/>
                  <a:t>tikėtinumo </a:t>
                </a:r>
                <a:r>
                  <a:rPr lang="lt-LT" dirty="0" smtClean="0"/>
                  <a:t>kriterijus</a:t>
                </a:r>
                <a:endParaRPr lang="en-US" dirty="0" smtClean="0"/>
              </a:p>
              <a:p>
                <a:pPr marL="0" indent="0" algn="just">
                  <a:buNone/>
                </a:pPr>
                <a:r>
                  <a:rPr lang="en-US" dirty="0" smtClean="0"/>
                  <a:t>(Log likelihood)</a:t>
                </a:r>
              </a:p>
              <a:p>
                <a:pPr algn="just"/>
                <a:endParaRPr lang="en-US" dirty="0"/>
              </a:p>
              <a:p>
                <a:pPr algn="just"/>
                <a:endParaRPr lang="en-US" dirty="0" smtClean="0"/>
              </a:p>
              <a:p>
                <a:pPr marL="0" indent="0" algn="just">
                  <a:buNone/>
                </a:pPr>
                <a:r>
                  <a:rPr lang="en-US" dirty="0" smtClean="0"/>
                  <a:t>       </a:t>
                </a:r>
                <a:r>
                  <a:rPr lang="en-US" i="1" dirty="0" smtClean="0"/>
                  <a:t>l</a:t>
                </a: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  <m:r>
                      <a:rPr lang="en-US" i="1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l</m:t>
                    </m:r>
                    <m:r>
                      <m:rPr>
                        <m:sty m:val="p"/>
                      </m:rPr>
                      <a:rPr lang="lt-LT" b="0" i="0" smtClean="0">
                        <a:latin typeface="Cambria Math"/>
                      </a:rPr>
                      <m:t>n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</a:rPr>
                          <m:t>π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l</m:t>
                    </m:r>
                    <m:r>
                      <m:rPr>
                        <m:sty m:val="p"/>
                      </m:rPr>
                      <a:rPr lang="lt-LT" b="0" i="0" smtClean="0">
                        <a:latin typeface="Cambria Math"/>
                      </a:rPr>
                      <m:t>n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𝑅𝑆𝑆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))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36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3568" y="1988840"/>
                <a:ext cx="7772400" cy="4114800"/>
              </a:xfrm>
              <a:blipFill rotWithShape="1">
                <a:blip r:embed="rId3"/>
                <a:stretch>
                  <a:fillRect l="-1961" t="-2074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4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lt-LT" sz="4000" dirty="0"/>
              <a:t>5. Prognozių tikslumo matai  </a:t>
            </a:r>
            <a:br>
              <a:rPr lang="lt-LT" sz="4000" dirty="0"/>
            </a:b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66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algn="just"/>
                <a:r>
                  <a:rPr lang="en-US" dirty="0" smtClean="0"/>
                  <a:t>AIC – </a:t>
                </a:r>
                <a:r>
                  <a:rPr lang="en-US" dirty="0" err="1"/>
                  <a:t>Akaike’s</a:t>
                </a:r>
                <a:r>
                  <a:rPr lang="en-US" dirty="0"/>
                  <a:t> </a:t>
                </a:r>
                <a:r>
                  <a:rPr lang="en-US" dirty="0" err="1"/>
                  <a:t>informacijos</a:t>
                </a:r>
                <a:r>
                  <a:rPr lang="en-US" dirty="0"/>
                  <a:t> </a:t>
                </a:r>
                <a:r>
                  <a:rPr lang="en-US" dirty="0" err="1"/>
                  <a:t>kriterijus</a:t>
                </a:r>
                <a:r>
                  <a:rPr lang="en-US" dirty="0" smtClean="0"/>
                  <a:t>:</a:t>
                </a:r>
              </a:p>
              <a:p>
                <a:pPr marL="0" indent="0" algn="just">
                  <a:buNone/>
                </a:pPr>
                <a:r>
                  <a:rPr lang="en-US" b="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𝐴𝐼𝐶</m:t>
                    </m:r>
                    <m:r>
                      <a:rPr lang="en-US" b="0" i="1" smtClean="0">
                        <a:latin typeface="Cambria Math"/>
                      </a:rPr>
                      <m:t>=−2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  <m:r>
                          <m:rPr>
                            <m:lit/>
                          </m:rPr>
                          <a:rPr lang="en-US" b="0" i="1" smtClean="0">
                            <a:latin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+2 (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/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lt-LT" dirty="0" smtClean="0"/>
                  <a:t>)</a:t>
                </a:r>
                <a:endParaRPr lang="en-US" dirty="0" smtClean="0"/>
              </a:p>
              <a:p>
                <a:pPr algn="just"/>
                <a:r>
                  <a:rPr lang="en-US" dirty="0" smtClean="0"/>
                  <a:t> (SC) – Schwarz </a:t>
                </a:r>
                <a:r>
                  <a:rPr lang="en-US" dirty="0" err="1" smtClean="0"/>
                  <a:t>kriterijus</a:t>
                </a:r>
                <a:endParaRPr lang="en-US" dirty="0"/>
              </a:p>
              <a:p>
                <a:pPr marL="0" indent="0" algn="just">
                  <a:buNone/>
                </a:pPr>
                <a:r>
                  <a:rPr lang="en-US" b="0" dirty="0" smtClean="0"/>
                  <a:t>            SC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=−2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  <m:r>
                          <m:rPr>
                            <m:lit/>
                          </m:rPr>
                          <a:rPr lang="en-US" b="0" i="1" smtClean="0">
                            <a:latin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m:rPr>
                        <m:sty m:val="p"/>
                      </m:rPr>
                      <a:rPr lang="lt-LT" b="0" i="0" smtClean="0">
                        <a:latin typeface="Cambria Math"/>
                      </a:rPr>
                      <m:t>ln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)/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endParaRPr lang="en-US" dirty="0" smtClean="0"/>
              </a:p>
              <a:p>
                <a:pPr algn="just"/>
                <a:endParaRPr lang="en-US" dirty="0"/>
              </a:p>
              <a:p>
                <a:pPr marL="0" indent="0" algn="just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136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l="-1804" t="-2074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327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Laiko eilutės išskaidymas</a:t>
            </a:r>
            <a:br>
              <a:rPr lang="lt-LT" sz="4000"/>
            </a:br>
            <a:endParaRPr lang="lt-LT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lt-LT"/>
              <a:t>Du laiko eilutės išskaidymo būdai:</a:t>
            </a:r>
          </a:p>
          <a:p>
            <a:pPr lvl="1"/>
            <a:r>
              <a:rPr lang="lt-LT"/>
              <a:t>Sumos :</a:t>
            </a:r>
          </a:p>
          <a:p>
            <a:pPr lvl="1"/>
            <a:r>
              <a:rPr lang="lt-LT"/>
              <a:t>Sandaugos </a:t>
            </a:r>
          </a:p>
          <a:p>
            <a:pPr lvl="1">
              <a:buFontTx/>
              <a:buNone/>
            </a:pPr>
            <a:endParaRPr lang="lt-LT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924300" y="2636838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baseline="0"/>
              <a:t>Y</a:t>
            </a:r>
            <a:r>
              <a:rPr lang="lt-LT"/>
              <a:t>t</a:t>
            </a:r>
            <a:r>
              <a:rPr lang="ru-RU" baseline="0"/>
              <a:t>=</a:t>
            </a:r>
            <a:r>
              <a:rPr lang="lt-LT" baseline="0"/>
              <a:t> T</a:t>
            </a:r>
            <a:r>
              <a:rPr lang="lt-LT"/>
              <a:t>t </a:t>
            </a:r>
            <a:r>
              <a:rPr lang="lt-LT" baseline="0"/>
              <a:t>+ C</a:t>
            </a:r>
            <a:r>
              <a:rPr lang="lt-LT"/>
              <a:t>t </a:t>
            </a:r>
            <a:r>
              <a:rPr lang="lt-LT" baseline="0"/>
              <a:t>+ S</a:t>
            </a:r>
            <a:r>
              <a:rPr lang="lt-LT"/>
              <a:t>t</a:t>
            </a:r>
            <a:r>
              <a:rPr lang="lt-LT" baseline="0"/>
              <a:t>+ A</a:t>
            </a:r>
            <a:r>
              <a:rPr lang="lt-LT"/>
              <a:t>t</a:t>
            </a:r>
            <a:endParaRPr lang="lt-LT" baseline="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708400" y="3068638"/>
            <a:ext cx="727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baseline="0"/>
              <a:t>   Y</a:t>
            </a:r>
            <a:r>
              <a:rPr lang="lt-LT"/>
              <a:t>t</a:t>
            </a:r>
            <a:r>
              <a:rPr lang="ru-RU" baseline="0"/>
              <a:t>=</a:t>
            </a:r>
            <a:r>
              <a:rPr lang="lt-LT" baseline="0"/>
              <a:t> T</a:t>
            </a:r>
            <a:r>
              <a:rPr lang="lt-LT"/>
              <a:t>t</a:t>
            </a:r>
            <a:r>
              <a:rPr lang="lt-LT" baseline="0"/>
              <a:t> </a:t>
            </a:r>
            <a:r>
              <a:rPr lang="ar-SA" baseline="0">
                <a:cs typeface="Times New Roman" pitchFamily="18" charset="0"/>
              </a:rPr>
              <a:t>٠</a:t>
            </a:r>
            <a:r>
              <a:rPr lang="lt-LT" baseline="0"/>
              <a:t> C</a:t>
            </a:r>
            <a:r>
              <a:rPr lang="lt-LT"/>
              <a:t>t</a:t>
            </a:r>
            <a:r>
              <a:rPr lang="lt-LT" baseline="0"/>
              <a:t> </a:t>
            </a:r>
            <a:r>
              <a:rPr lang="ar-SA" baseline="0">
                <a:cs typeface="Times New Roman" pitchFamily="18" charset="0"/>
              </a:rPr>
              <a:t>٠</a:t>
            </a:r>
            <a:r>
              <a:rPr lang="lt-LT" baseline="0"/>
              <a:t> S</a:t>
            </a:r>
            <a:r>
              <a:rPr lang="lt-LT"/>
              <a:t>t</a:t>
            </a:r>
            <a:r>
              <a:rPr lang="lt-LT" baseline="0"/>
              <a:t> </a:t>
            </a:r>
            <a:r>
              <a:rPr lang="ar-SA" baseline="0">
                <a:cs typeface="Times New Roman" pitchFamily="18" charset="0"/>
              </a:rPr>
              <a:t>٠</a:t>
            </a:r>
            <a:r>
              <a:rPr lang="lt-LT" baseline="0"/>
              <a:t> A</a:t>
            </a:r>
            <a:r>
              <a:rPr lang="lt-LT"/>
              <a:t>t</a:t>
            </a:r>
            <a:endParaRPr lang="lt-LT" baseline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lt-LT" sz="4000"/>
              <a:t>Laiko eilutės išskaidymas</a:t>
            </a:r>
            <a:br>
              <a:rPr lang="lt-LT" sz="4000"/>
            </a:br>
            <a:r>
              <a:rPr lang="lt-LT" sz="2800"/>
              <a:t>Išskaidymo būdo pasirinkimas</a:t>
            </a:r>
            <a:r>
              <a:rPr lang="lt-LT" sz="4000"/>
              <a:t> </a:t>
            </a:r>
            <a:br>
              <a:rPr lang="lt-LT" sz="4000"/>
            </a:br>
            <a:endParaRPr lang="lt-LT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lt-LT"/>
          </a:p>
          <a:p>
            <a:pPr lvl="1">
              <a:buFontTx/>
              <a:buNone/>
            </a:pPr>
            <a:endParaRPr lang="lt-LT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042988" y="2349500"/>
            <a:ext cx="316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baseline="0"/>
              <a:t>Y</a:t>
            </a:r>
            <a:r>
              <a:rPr lang="lt-LT"/>
              <a:t>t</a:t>
            </a:r>
            <a:r>
              <a:rPr lang="ru-RU" baseline="0"/>
              <a:t>=</a:t>
            </a:r>
            <a:r>
              <a:rPr lang="lt-LT" baseline="0"/>
              <a:t> T</a:t>
            </a:r>
            <a:r>
              <a:rPr lang="lt-LT"/>
              <a:t>t </a:t>
            </a:r>
            <a:r>
              <a:rPr lang="lt-LT" baseline="0"/>
              <a:t>+ C</a:t>
            </a:r>
            <a:r>
              <a:rPr lang="lt-LT"/>
              <a:t>t </a:t>
            </a:r>
            <a:r>
              <a:rPr lang="lt-LT" baseline="0"/>
              <a:t>+ S</a:t>
            </a:r>
            <a:r>
              <a:rPr lang="lt-LT"/>
              <a:t>t</a:t>
            </a:r>
            <a:r>
              <a:rPr lang="lt-LT" baseline="0"/>
              <a:t>+ A</a:t>
            </a:r>
            <a:r>
              <a:rPr lang="lt-LT"/>
              <a:t>t</a:t>
            </a:r>
            <a:endParaRPr lang="lt-LT" baseline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9750" y="4868863"/>
            <a:ext cx="3529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baseline="0"/>
              <a:t>   Y</a:t>
            </a:r>
            <a:r>
              <a:rPr lang="lt-LT"/>
              <a:t>t</a:t>
            </a:r>
            <a:r>
              <a:rPr lang="ru-RU" baseline="0"/>
              <a:t>=</a:t>
            </a:r>
            <a:r>
              <a:rPr lang="lt-LT" baseline="0"/>
              <a:t> T</a:t>
            </a:r>
            <a:r>
              <a:rPr lang="lt-LT"/>
              <a:t>t</a:t>
            </a:r>
            <a:r>
              <a:rPr lang="lt-LT" baseline="0"/>
              <a:t> </a:t>
            </a:r>
            <a:r>
              <a:rPr lang="ar-SA" baseline="0">
                <a:cs typeface="Times New Roman" pitchFamily="18" charset="0"/>
              </a:rPr>
              <a:t>٠</a:t>
            </a:r>
            <a:r>
              <a:rPr lang="lt-LT" baseline="0"/>
              <a:t> C</a:t>
            </a:r>
            <a:r>
              <a:rPr lang="lt-LT"/>
              <a:t>t</a:t>
            </a:r>
            <a:r>
              <a:rPr lang="lt-LT" baseline="0"/>
              <a:t> </a:t>
            </a:r>
            <a:r>
              <a:rPr lang="ar-SA" baseline="0">
                <a:cs typeface="Times New Roman" pitchFamily="18" charset="0"/>
              </a:rPr>
              <a:t>٠</a:t>
            </a:r>
            <a:r>
              <a:rPr lang="lt-LT" baseline="0"/>
              <a:t> S</a:t>
            </a:r>
            <a:r>
              <a:rPr lang="lt-LT"/>
              <a:t>t</a:t>
            </a:r>
            <a:r>
              <a:rPr lang="lt-LT" baseline="0"/>
              <a:t> </a:t>
            </a:r>
            <a:r>
              <a:rPr lang="ar-SA" baseline="0">
                <a:cs typeface="Times New Roman" pitchFamily="18" charset="0"/>
              </a:rPr>
              <a:t>٠</a:t>
            </a:r>
            <a:r>
              <a:rPr lang="lt-LT" baseline="0"/>
              <a:t> A</a:t>
            </a:r>
            <a:r>
              <a:rPr lang="lt-LT"/>
              <a:t>t</a:t>
            </a:r>
            <a:endParaRPr lang="lt-LT" baseline="0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lt-LT"/>
          </a:p>
        </p:txBody>
      </p:sp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4572000" y="1773238"/>
          <a:ext cx="3619500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0" name="Chart" r:id="rId4" imgW="3619652" imgH="1981276" progId="Excel.Chart.8">
                  <p:embed/>
                </p:oleObj>
              </mc:Choice>
              <mc:Fallback>
                <p:oleObj name="Chart" r:id="rId4" imgW="3619652" imgH="1981276" progId="Excel.Char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73238"/>
                        <a:ext cx="3619500" cy="210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3779838" y="26368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lt-LT"/>
          </a:p>
        </p:txBody>
      </p:sp>
      <p:graphicFrame>
        <p:nvGraphicFramePr>
          <p:cNvPr id="11277" name="Object 13"/>
          <p:cNvGraphicFramePr>
            <a:graphicFrameLocks noChangeAspect="1"/>
          </p:cNvGraphicFramePr>
          <p:nvPr/>
        </p:nvGraphicFramePr>
        <p:xfrm>
          <a:off x="4643438" y="4221163"/>
          <a:ext cx="3619500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1" name="Chart" r:id="rId6" imgW="3619500" imgH="2105025" progId="Excel.Chart.8">
                  <p:embed/>
                </p:oleObj>
              </mc:Choice>
              <mc:Fallback>
                <p:oleObj name="Chart" r:id="rId6" imgW="3619500" imgH="2105025" progId="Excel.Char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221163"/>
                        <a:ext cx="3619500" cy="210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3924300" y="508476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/>
              <a:t>Laiko eilutės išskaidymas</a:t>
            </a:r>
            <a:br>
              <a:rPr lang="lt-LT" sz="4000"/>
            </a:br>
            <a:r>
              <a:rPr lang="lt-LT" sz="4000"/>
              <a:t> Slenkančių vidurkių metodu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lt-LT"/>
              <a:t>Slenkančių vidurkių rūšys</a:t>
            </a:r>
          </a:p>
          <a:p>
            <a:pPr marL="990600" lvl="1" indent="-533400"/>
            <a:r>
              <a:rPr lang="lt-LT"/>
              <a:t>Paprastas</a:t>
            </a:r>
          </a:p>
          <a:p>
            <a:pPr marL="990600" lvl="1" indent="-533400"/>
            <a:r>
              <a:rPr lang="lt-LT"/>
              <a:t>Svertinis </a:t>
            </a:r>
          </a:p>
          <a:p>
            <a:pPr marL="990600" lvl="1" indent="-533400"/>
            <a:r>
              <a:rPr lang="lt-LT"/>
              <a:t>Centruotas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4278</TotalTime>
  <Words>2221</Words>
  <Application>Microsoft Office PowerPoint</Application>
  <PresentationFormat>On-screen Show (4:3)</PresentationFormat>
  <Paragraphs>451</Paragraphs>
  <Slides>61</Slides>
  <Notes>49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Default Design</vt:lpstr>
      <vt:lpstr>Chart</vt:lpstr>
      <vt:lpstr>EViews</vt:lpstr>
      <vt:lpstr>Equation</vt:lpstr>
      <vt:lpstr>Laiko eilučių modeliai Laiko eilutės išskaidymas, glodinimas ir filtravimas </vt:lpstr>
      <vt:lpstr>Turinys</vt:lpstr>
      <vt:lpstr>1.Laiko eilutės samprata </vt:lpstr>
      <vt:lpstr>Laiko eilutės samprata </vt:lpstr>
      <vt:lpstr>Laiko eilučių duomenų tipai: </vt:lpstr>
      <vt:lpstr>3.Laiko eilutės išskaidymas slenkančių vidurkiu metodu </vt:lpstr>
      <vt:lpstr>Laiko eilutės išskaidymas </vt:lpstr>
      <vt:lpstr>Laiko eilutės išskaidymas Išskaidymo būdo pasirinkimas  </vt:lpstr>
      <vt:lpstr>Laiko eilutės išskaidymas  Slenkančių vidurkių metodu </vt:lpstr>
      <vt:lpstr>Slenkančių vidurkių rūšys Paprastas</vt:lpstr>
      <vt:lpstr>Slenkančių vidurkių rūšys Svertinis </vt:lpstr>
      <vt:lpstr>Slenkančių vidurkių rūšys Centruotas</vt:lpstr>
      <vt:lpstr>Laiko eilutės išskaidymas Sezoniškumo indeksų nustatymas slenkančių vidurkių metodu</vt:lpstr>
      <vt:lpstr>DU_priv pradiniai duomenys ir išlyginta eilutė slenk. vidurkiais</vt:lpstr>
      <vt:lpstr>Laiko eilutės išskaidymas  Sezoniškumo indeksų nustatymas </vt:lpstr>
      <vt:lpstr>Laiko eilutės išskaidymas  Sezoniškumo indeksų nustatymas </vt:lpstr>
      <vt:lpstr>Darbo užmokesčio sezoniškumo indeksai</vt:lpstr>
      <vt:lpstr>Užimtumo sezoniškumo indeksai </vt:lpstr>
      <vt:lpstr>Laiko eilutės išskaidymas Duomenų desezonizavimas</vt:lpstr>
      <vt:lpstr>Laiko eilutės išskaidymas Trendo nustatymas </vt:lpstr>
      <vt:lpstr>Laiko eilutės išskaidymas Trendo nustatymas </vt:lpstr>
      <vt:lpstr>Cikliniai svyravimai </vt:lpstr>
      <vt:lpstr>Išskaidyta du_priv laiko eilutė </vt:lpstr>
      <vt:lpstr>Laiko eilutės išskaidymo privalumai ir ribotumai: </vt:lpstr>
      <vt:lpstr>4. Laiko eilutės eksponentinis glodinimas (EG)</vt:lpstr>
      <vt:lpstr>Eksponentinis glodinimas Paprastas</vt:lpstr>
      <vt:lpstr>Eksponentinis glodinimas Paprastas</vt:lpstr>
      <vt:lpstr>Eksponentinis glodinimas Dvigubas (Holt’o tiesinis)</vt:lpstr>
      <vt:lpstr>Eksponentinis glodinimas Dvigubas (Holt’o tiesinis)</vt:lpstr>
      <vt:lpstr>Eksponentinis glodinimas Dvigubas (Holt’o tiesinis)</vt:lpstr>
      <vt:lpstr>Eksponentinis glodinimas Trigubas  (Holt’o Winterio) glodinimas </vt:lpstr>
      <vt:lpstr>Eksponentinis glodinimas Trigubas  (Holt’o Winterio) glodinimas </vt:lpstr>
      <vt:lpstr>Eksponentinis glodinimas trigubas  (Holt’o Winterio sezoninis)</vt:lpstr>
      <vt:lpstr>Eksponentinis glodinimas DU</vt:lpstr>
      <vt:lpstr>Eksponentinis glodinimas DU</vt:lpstr>
      <vt:lpstr>Eksponentinis glodinimas UŽ</vt:lpstr>
      <vt:lpstr>Eksponentinis glodinimas UŽ</vt:lpstr>
      <vt:lpstr>Eksponentinis išlyginimas Apibendrinimas </vt:lpstr>
      <vt:lpstr>Eksponentinis išlyginimas Apibendrinimas </vt:lpstr>
      <vt:lpstr>5 Laiko eilučių filtrai </vt:lpstr>
      <vt:lpstr>Hodrick-Prescott filtras</vt:lpstr>
      <vt:lpstr>Hodrick-Prescot filtras </vt:lpstr>
      <vt:lpstr>Hodrick-Prescott filtras </vt:lpstr>
      <vt:lpstr>Hodrick-Prescott filtras </vt:lpstr>
      <vt:lpstr>Hodrick-Prescott filtras </vt:lpstr>
      <vt:lpstr>Hodrick-Prescott filtras </vt:lpstr>
      <vt:lpstr>Hodrick-Prescott filtras  Pvz. </vt:lpstr>
      <vt:lpstr>Hodrick-Prescott filtras  Pvz. </vt:lpstr>
      <vt:lpstr>Hodrick-Prescott filtras  Pvz. </vt:lpstr>
      <vt:lpstr>Hodrick-Prescott filtras  Pvz. </vt:lpstr>
      <vt:lpstr>Hodrick-Prescott filtras  Pvz. </vt:lpstr>
      <vt:lpstr>Hodrick-Prescott filtras</vt:lpstr>
      <vt:lpstr>Hodrick-Prescott filtras</vt:lpstr>
      <vt:lpstr>Du_priv Hodrick Prescott filtras</vt:lpstr>
      <vt:lpstr>Uz_priv Hodrick Prescott filtras</vt:lpstr>
      <vt:lpstr>5 Laiko eilučių prognozės tikslumas</vt:lpstr>
      <vt:lpstr>5. Prognozių tikslumo matai   </vt:lpstr>
      <vt:lpstr>5. Prognozių tikslumo matai   </vt:lpstr>
      <vt:lpstr>5. Prognozių tikslumo matai   </vt:lpstr>
      <vt:lpstr>5. Prognozių tikslumo matai   </vt:lpstr>
      <vt:lpstr>5. Prognozių tikslumo matai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Greta</dc:creator>
  <cp:lastModifiedBy>Projektas</cp:lastModifiedBy>
  <cp:revision>153</cp:revision>
  <cp:lastPrinted>2014-09-16T10:09:16Z</cp:lastPrinted>
  <dcterms:created xsi:type="dcterms:W3CDTF">1601-01-01T00:00:00Z</dcterms:created>
  <dcterms:modified xsi:type="dcterms:W3CDTF">2016-09-22T07:11:06Z</dcterms:modified>
</cp:coreProperties>
</file>