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61" r:id="rId6"/>
  </p:sldIdLst>
  <p:sldSz cx="9144000" cy="6858000" type="screen4x3"/>
  <p:notesSz cx="6858000" cy="9947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017E94-45BE-47C3-845A-51601B72D827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66FEDF-E3A7-4283-8606-B8BFCCE3F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160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66FEDF-E3A7-4283-8606-B8BFCCE3FD7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2730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66FEDF-E3A7-4283-8606-B8BFCCE3FD7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8622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66FEDF-E3A7-4283-8606-B8BFCCE3FD7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733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66FEDF-E3A7-4283-8606-B8BFCCE3FD7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3320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66FEDF-E3A7-4283-8606-B8BFCCE3FD7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190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t-LT" dirty="0" err="1" smtClean="0"/>
              <a:t>SUR</a:t>
            </a:r>
            <a:r>
              <a:rPr lang="lt-LT" dirty="0" smtClean="0"/>
              <a:t> (</a:t>
            </a:r>
            <a:r>
              <a:rPr lang="lt-LT" dirty="0" err="1" smtClean="0"/>
              <a:t>seemingly</a:t>
            </a:r>
            <a:r>
              <a:rPr lang="lt-LT" dirty="0" smtClean="0"/>
              <a:t> </a:t>
            </a:r>
            <a:r>
              <a:rPr lang="lt-LT" dirty="0" err="1" smtClean="0"/>
              <a:t>unrelated</a:t>
            </a:r>
            <a:r>
              <a:rPr lang="lt-LT" dirty="0" smtClean="0"/>
              <a:t> </a:t>
            </a:r>
            <a:r>
              <a:rPr lang="lt-LT" dirty="0" err="1" smtClean="0"/>
              <a:t>regressions</a:t>
            </a:r>
            <a:r>
              <a:rPr lang="lt-LT" dirty="0" smtClean="0"/>
              <a:t>)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lt-LT" dirty="0" smtClean="0"/>
              <a:t>2015-12-01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725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Įverčių skaičiavimo būdai</a:t>
            </a:r>
            <a:br>
              <a:rPr lang="lt-LT" dirty="0" smtClean="0"/>
            </a:br>
            <a:r>
              <a:rPr lang="lt-LT" dirty="0" smtClean="0"/>
              <a:t>Vienos lygties modeliai  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lt-LT" dirty="0" smtClean="0"/>
                  <a:t>MKM (</a:t>
                </a:r>
                <a:r>
                  <a:rPr lang="lt-LT" dirty="0" err="1" smtClean="0"/>
                  <a:t>OLS</a:t>
                </a:r>
                <a:r>
                  <a:rPr lang="lt-LT" dirty="0" smtClean="0"/>
                  <a:t>) 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lt-LT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lt-LT" b="0" i="1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lt-LT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lt-LT" dirty="0" smtClean="0"/>
                  <a:t>- priklausomas kintamasis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lt-LT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lt-LT" i="1" smtClean="0">
                            <a:latin typeface="Cambria Math"/>
                            <a:ea typeface="Cambria Math"/>
                          </a:rPr>
                          <m:t>𝜀</m:t>
                        </m:r>
                      </m:e>
                      <m:sub>
                        <m:r>
                          <a:rPr lang="lt-LT" b="0" i="1" smtClean="0">
                            <a:latin typeface="Cambria Math"/>
                            <a:ea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lt-LT" dirty="0"/>
                  <a:t>-</a:t>
                </a:r>
                <a:r>
                  <a:rPr lang="lt-LT" dirty="0" smtClean="0"/>
                  <a:t> paklaidos t=1T stebėjimų skaičius, j=1k nepriklausomų kintamųjų sk. Prielaida paklaidų sipersija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lt-LT" i="1">
                            <a:latin typeface="Cambria Math"/>
                          </a:rPr>
                        </m:ctrlPr>
                      </m:sSubPr>
                      <m:e>
                        <m:r>
                          <a:rPr lang="lt-LT" i="1">
                            <a:latin typeface="Cambria Math"/>
                            <a:ea typeface="Cambria Math"/>
                          </a:rPr>
                          <m:t>𝜎</m:t>
                        </m:r>
                      </m:e>
                      <m:sub/>
                    </m:sSub>
                    <m:r>
                      <a:rPr lang="lt-LT" b="0" i="1" smtClean="0">
                        <a:latin typeface="Cambria Math"/>
                      </a:rPr>
                      <m:t>=</m:t>
                    </m:r>
                    <m:r>
                      <a:rPr lang="lt-LT" b="0" i="1" smtClean="0">
                        <a:latin typeface="Cambria Math"/>
                      </a:rPr>
                      <m:t>𝑝𝑎𝑠𝑡𝑜𝑣𝑖</m:t>
                    </m:r>
                    <m:r>
                      <a:rPr lang="lt-LT" b="0" i="1" smtClean="0">
                        <a:latin typeface="Cambria Math"/>
                      </a:rPr>
                      <m:t> </m:t>
                    </m:r>
                  </m:oMath>
                </a14:m>
                <a:endParaRPr lang="lt-LT" dirty="0" smtClean="0"/>
              </a:p>
              <a:p>
                <a:r>
                  <a:rPr lang="lt-LT" dirty="0" err="1" smtClean="0"/>
                  <a:t>Apibendintas</a:t>
                </a:r>
                <a:r>
                  <a:rPr lang="lt-LT" dirty="0" smtClean="0"/>
                  <a:t> </a:t>
                </a:r>
                <a:r>
                  <a:rPr lang="lt-LT" dirty="0" err="1" smtClean="0"/>
                  <a:t>MKM</a:t>
                </a:r>
                <a:r>
                  <a:rPr lang="lt-LT" dirty="0" smtClean="0"/>
                  <a:t> (</a:t>
                </a:r>
                <a:r>
                  <a:rPr lang="lt-LT" dirty="0" err="1" smtClean="0"/>
                  <a:t>GLS</a:t>
                </a:r>
                <a:r>
                  <a:rPr lang="lt-LT" dirty="0" smtClean="0"/>
                  <a:t>), taikomas tuomet, kai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lt-LT" i="1">
                            <a:latin typeface="Cambria Math"/>
                          </a:rPr>
                        </m:ctrlPr>
                      </m:sSubPr>
                      <m:e>
                        <m:r>
                          <a:rPr lang="lt-LT" i="1">
                            <a:latin typeface="Cambria Math"/>
                            <a:ea typeface="Cambria Math"/>
                          </a:rPr>
                          <m:t>𝜎</m:t>
                        </m:r>
                      </m:e>
                      <m:sub>
                        <m:r>
                          <a:rPr lang="lt-LT" b="0" i="1" smtClean="0">
                            <a:latin typeface="Cambria Math"/>
                            <a:ea typeface="Cambria Math"/>
                          </a:rPr>
                          <m:t>𝑡</m:t>
                        </m:r>
                      </m:sub>
                    </m:sSub>
                    <m:r>
                      <a:rPr lang="lt-LT" i="1">
                        <a:latin typeface="Cambria Math"/>
                      </a:rPr>
                      <m:t>=</m:t>
                    </m:r>
                    <m:r>
                      <a:rPr lang="lt-LT" b="0" i="1" smtClean="0">
                        <a:latin typeface="Cambria Math"/>
                      </a:rPr>
                      <m:t>𝑛</m:t>
                    </m:r>
                    <m:r>
                      <a:rPr lang="lt-LT" b="0" i="1" smtClean="0">
                        <a:latin typeface="Cambria Math"/>
                      </a:rPr>
                      <m:t>ė</m:t>
                    </m:r>
                    <m:r>
                      <a:rPr lang="lt-LT" b="0" i="1" smtClean="0">
                        <a:latin typeface="Cambria Math"/>
                      </a:rPr>
                      <m:t>𝑟𝑎</m:t>
                    </m:r>
                    <m:r>
                      <a:rPr lang="lt-LT" b="0" i="1" smtClean="0">
                        <a:latin typeface="Cambria Math"/>
                      </a:rPr>
                      <m:t> </m:t>
                    </m:r>
                    <m:r>
                      <a:rPr lang="lt-LT" i="1">
                        <a:latin typeface="Cambria Math"/>
                      </a:rPr>
                      <m:t>𝑝𝑎𝑠𝑡𝑜𝑣𝑖</m:t>
                    </m:r>
                    <m:r>
                      <a:rPr lang="lt-LT" i="1">
                        <a:latin typeface="Cambria Math"/>
                      </a:rPr>
                      <m:t> </m:t>
                    </m:r>
                  </m:oMath>
                </a14:m>
                <a:endParaRPr lang="en-US" dirty="0"/>
              </a:p>
              <a:p>
                <a:endParaRPr lang="lt-LT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752" r="-1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2743200" y="1717595"/>
                <a:ext cx="2057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lt-LT" b="0" i="1" dirty="0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lt-LT" b="0" i="1" dirty="0" smtClean="0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lt-LT" b="0" i="1" dirty="0" smtClean="0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lt-LT" b="0" i="1" dirty="0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lt-LT" i="1" dirty="0" smtClean="0">
                          <a:latin typeface="Cambria Math"/>
                          <a:ea typeface="Cambria Math"/>
                        </a:rPr>
                        <m:t>𝛽</m:t>
                      </m:r>
                      <m:r>
                        <a:rPr lang="lt-LT" b="0" i="1" dirty="0" smtClean="0">
                          <a:latin typeface="Cambria Math"/>
                          <a:ea typeface="Cambria Math"/>
                        </a:rPr>
                        <m:t>𝑋</m:t>
                      </m:r>
                      <m:r>
                        <a:rPr lang="lt-LT" b="0" i="1" dirty="0" smtClean="0">
                          <a:latin typeface="Cambria Math"/>
                          <a:ea typeface="Cambria Math"/>
                        </a:rPr>
                        <m:t>+</m:t>
                      </m:r>
                      <m:sSub>
                        <m:sSubPr>
                          <m:ctrlPr>
                            <a:rPr lang="lt-LT" b="0" i="1" dirty="0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lt-LT" b="0" i="1" dirty="0" smtClean="0">
                              <a:latin typeface="Cambria Math"/>
                              <a:ea typeface="Cambria Math"/>
                            </a:rPr>
                            <m:t>𝜀</m:t>
                          </m:r>
                        </m:e>
                        <m:sub>
                          <m:r>
                            <a:rPr lang="lt-LT" b="0" i="1" dirty="0" smtClean="0">
                              <a:latin typeface="Cambria Math"/>
                              <a:ea typeface="Cambria Math"/>
                            </a:rPr>
                            <m:t>𝑡</m:t>
                          </m:r>
                        </m:sub>
                      </m:sSub>
                      <a:fld id="{A7A569D1-FA2E-444A-B6A0-65EF4B9BCF4B}" type="mathplaceholder">
                        <a:rPr lang="en-US" i="1" smtClean="0">
                          <a:latin typeface="Cambria Math"/>
                        </a:rPr>
                        <a:t>.</a:t>
                      </a:fl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200" y="1717595"/>
                <a:ext cx="2057400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4343400" y="1708481"/>
                <a:ext cx="2940416" cy="3972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lt-LT" b="0" i="1" dirty="0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lt-LT" b="0" i="1" dirty="0" smtClean="0">
                              <a:latin typeface="Cambria Math"/>
                              <a:ea typeface="Cambria Math"/>
                            </a:rPr>
                            <m:t>𝛽</m:t>
                          </m:r>
                        </m:e>
                        <m:sub>
                          <m:r>
                            <a:rPr lang="lt-LT" b="0" i="1" dirty="0" smtClean="0">
                              <a:latin typeface="Cambria Math"/>
                              <a:ea typeface="Cambria Math"/>
                            </a:rPr>
                            <m:t>𝑗</m:t>
                          </m:r>
                        </m:sub>
                      </m:sSub>
                      <m:r>
                        <a:rPr lang="lt-LT" b="0" i="1" dirty="0" smtClean="0">
                          <a:latin typeface="Cambria Math"/>
                          <a:ea typeface="Cambria Math"/>
                        </a:rPr>
                        <m:t>=</m:t>
                      </m:r>
                      <m:d>
                        <m:dPr>
                          <m:ctrlPr>
                            <a:rPr lang="lt-LT" b="0" i="1" dirty="0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lt-LT" b="0" i="1" dirty="0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lt-LT" b="0" i="1" dirty="0" smtClean="0">
                                  <a:latin typeface="Cambria Math"/>
                                  <a:ea typeface="Cambria Math"/>
                                </a:rPr>
                                <m:t>𝑋</m:t>
                              </m:r>
                            </m:e>
                            <m:sup>
                              <m:r>
                                <a:rPr lang="lt-LT" b="0" i="1" dirty="0" smtClean="0">
                                  <a:latin typeface="Cambria Math"/>
                                  <a:ea typeface="Cambria Math"/>
                                </a:rPr>
                                <m:t>𝑇</m:t>
                              </m:r>
                            </m:sup>
                          </m:sSup>
                          <m:r>
                            <a:rPr lang="lt-LT" b="0" i="1" dirty="0" smtClean="0">
                              <a:latin typeface="Cambria Math"/>
                              <a:ea typeface="Cambria Math"/>
                            </a:rPr>
                            <m:t>𝑋</m:t>
                          </m:r>
                        </m:e>
                      </m:d>
                      <m:sSup>
                        <m:sSupPr>
                          <m:ctrlPr>
                            <a:rPr lang="lt-LT" b="0" i="1" dirty="0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lt-LT" b="0" i="1" dirty="0" smtClean="0">
                              <a:latin typeface="Cambria Math"/>
                              <a:ea typeface="Cambria Math"/>
                            </a:rPr>
                            <m:t>𝑋</m:t>
                          </m:r>
                        </m:e>
                        <m:sup>
                          <m:r>
                            <a:rPr lang="lt-LT" b="0" i="1" dirty="0" smtClean="0">
                              <a:latin typeface="Cambria Math"/>
                              <a:ea typeface="Cambria Math"/>
                            </a:rPr>
                            <m:t>𝑇</m:t>
                          </m:r>
                        </m:sup>
                      </m:sSup>
                      <m:r>
                        <a:rPr lang="lt-LT" b="0" i="1" dirty="0" smtClean="0">
                          <a:latin typeface="Cambria Math"/>
                          <a:ea typeface="Cambria Math"/>
                        </a:rPr>
                        <m:t>𝑌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1708481"/>
                <a:ext cx="2940416" cy="397288"/>
              </a:xfrm>
              <a:prstGeom prst="rect">
                <a:avLst/>
              </a:prstGeom>
              <a:blipFill rotWithShape="1">
                <a:blip r:embed="rId5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4343400" y="5562600"/>
                <a:ext cx="2940416" cy="6742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lt-LT" b="0" i="1" dirty="0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lt-LT" b="0" i="1" dirty="0" smtClean="0">
                              <a:latin typeface="Cambria Math"/>
                              <a:ea typeface="Cambria Math"/>
                            </a:rPr>
                            <m:t>𝛽</m:t>
                          </m:r>
                        </m:e>
                        <m:sub>
                          <m:r>
                            <a:rPr lang="lt-LT" b="0" i="1" dirty="0" smtClean="0">
                              <a:latin typeface="Cambria Math"/>
                              <a:ea typeface="Cambria Math"/>
                            </a:rPr>
                            <m:t>𝑗</m:t>
                          </m:r>
                        </m:sub>
                      </m:sSub>
                      <m:r>
                        <a:rPr lang="lt-LT" b="0" i="1" dirty="0" smtClean="0">
                          <a:latin typeface="Cambria Math"/>
                          <a:ea typeface="Cambria Math"/>
                        </a:rPr>
                        <m:t>=</m:t>
                      </m:r>
                      <m:d>
                        <m:dPr>
                          <m:ctrlPr>
                            <a:rPr lang="lt-LT" b="0" i="1" dirty="0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lt-LT" b="0" i="1" dirty="0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lt-LT" b="0" i="1" dirty="0" smtClean="0">
                                  <a:latin typeface="Cambria Math"/>
                                  <a:ea typeface="Cambria Math"/>
                                </a:rPr>
                                <m:t>𝑋</m:t>
                              </m:r>
                            </m:e>
                            <m:sup>
                              <m:r>
                                <a:rPr lang="lt-LT" b="0" i="1" dirty="0" smtClean="0">
                                  <a:latin typeface="Cambria Math"/>
                                  <a:ea typeface="Cambria Math"/>
                                </a:rPr>
                                <m:t>𝑇</m:t>
                              </m:r>
                            </m:sup>
                          </m:sSup>
                          <m:sSub>
                            <m:sSubPr>
                              <m:ctrlPr>
                                <a:rPr lang="lt-LT" b="0" i="1" dirty="0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sSubSup>
                                <m:sSubSupPr>
                                  <m:ctrlPr>
                                    <a:rPr lang="lt-LT" b="0" i="1" dirty="0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i="1" dirty="0">
                                      <a:latin typeface="Cambria Math"/>
                                      <a:ea typeface="Cambria Math"/>
                                    </a:rPr>
                                    <m:t>Ω</m:t>
                                  </m:r>
                                </m:e>
                                <m:sub/>
                                <m:sup>
                                  <m:r>
                                    <a:rPr lang="lt-LT" b="0" i="1" dirty="0" smtClean="0">
                                      <a:latin typeface="Cambria Math"/>
                                      <a:ea typeface="Cambria Math"/>
                                    </a:rPr>
                                    <m:t>−1</m:t>
                                  </m:r>
                                </m:sup>
                              </m:sSubSup>
                              <m:r>
                                <a:rPr lang="lt-LT" b="0" i="1" dirty="0" smtClean="0">
                                  <a:latin typeface="Cambria Math"/>
                                  <a:ea typeface="Cambria Math"/>
                                </a:rPr>
                                <m:t>𝑋</m:t>
                              </m:r>
                            </m:e>
                            <m:sub/>
                          </m:sSub>
                          <m:r>
                            <m:rPr>
                              <m:nor/>
                            </m:rPr>
                            <a:rPr lang="en-US" dirty="0"/>
                            <m:t> </m:t>
                          </m:r>
                        </m:e>
                      </m:d>
                      <m:sSup>
                        <m:sSupPr>
                          <m:ctrlPr>
                            <a:rPr lang="lt-LT" b="0" i="1" dirty="0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lt-LT" b="0" i="1" dirty="0" smtClean="0">
                              <a:latin typeface="Cambria Math"/>
                              <a:ea typeface="Cambria Math"/>
                            </a:rPr>
                            <m:t>𝑋</m:t>
                          </m:r>
                        </m:e>
                        <m:sup>
                          <m:r>
                            <a:rPr lang="lt-LT" b="0" i="1" dirty="0" smtClean="0">
                              <a:latin typeface="Cambria Math"/>
                              <a:ea typeface="Cambria Math"/>
                            </a:rPr>
                            <m:t>𝑇</m:t>
                          </m:r>
                        </m:sup>
                      </m:sSup>
                      <m:sSubSup>
                        <m:sSubSupPr>
                          <m:ctrlPr>
                            <a:rPr lang="lt-LT" i="1" dirty="0"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m:rPr>
                              <m:sty m:val="p"/>
                            </m:rPr>
                            <a:rPr lang="el-GR" i="1" dirty="0">
                              <a:latin typeface="Cambria Math"/>
                              <a:ea typeface="Cambria Math"/>
                            </a:rPr>
                            <m:t>Ω</m:t>
                          </m:r>
                        </m:e>
                        <m:sub/>
                        <m:sup>
                          <m:r>
                            <a:rPr lang="lt-LT" i="1" dirty="0">
                              <a:latin typeface="Cambria Math"/>
                              <a:ea typeface="Cambria Math"/>
                            </a:rPr>
                            <m:t>−1</m:t>
                          </m:r>
                        </m:sup>
                      </m:sSubSup>
                      <m:r>
                        <a:rPr lang="lt-LT" b="0" i="1" dirty="0" smtClean="0">
                          <a:latin typeface="Cambria Math"/>
                          <a:ea typeface="Cambria Math"/>
                        </a:rPr>
                        <m:t>𝑌</m:t>
                      </m:r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5562600"/>
                <a:ext cx="2940416" cy="67428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1295400" y="5442621"/>
                <a:ext cx="2057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lt-LT" b="0" i="1" dirty="0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lt-LT" b="0" i="1" dirty="0" smtClean="0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lt-LT" b="0" i="1" dirty="0" smtClean="0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lt-LT" b="0" i="1" dirty="0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lt-LT" i="1" dirty="0" smtClean="0">
                          <a:latin typeface="Cambria Math"/>
                          <a:ea typeface="Cambria Math"/>
                        </a:rPr>
                        <m:t>𝛽</m:t>
                      </m:r>
                      <m:r>
                        <a:rPr lang="lt-LT" b="0" i="1" dirty="0" smtClean="0">
                          <a:latin typeface="Cambria Math"/>
                          <a:ea typeface="Cambria Math"/>
                        </a:rPr>
                        <m:t>𝑋</m:t>
                      </m:r>
                      <m:r>
                        <a:rPr lang="lt-LT" b="0" i="1" dirty="0" smtClean="0">
                          <a:latin typeface="Cambria Math"/>
                          <a:ea typeface="Cambria Math"/>
                        </a:rPr>
                        <m:t>+</m:t>
                      </m:r>
                      <m:sSub>
                        <m:sSubPr>
                          <m:ctrlPr>
                            <a:rPr lang="lt-LT" b="0" i="1" dirty="0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lt-LT" b="0" i="1" dirty="0" smtClean="0">
                              <a:latin typeface="Cambria Math"/>
                              <a:ea typeface="Cambria Math"/>
                            </a:rPr>
                            <m:t>𝜀</m:t>
                          </m:r>
                        </m:e>
                        <m:sub>
                          <m:r>
                            <a:rPr lang="lt-LT" b="0" i="1" dirty="0" smtClean="0">
                              <a:latin typeface="Cambria Math"/>
                              <a:ea typeface="Cambria Math"/>
                            </a:rPr>
                            <m:t>𝑡</m:t>
                          </m:r>
                        </m:sub>
                      </m:sSub>
                      <a:fld id="{43722649-4D1B-4712-A4AB-6E723D9BC53E}" type="mathplaceholder">
                        <a:rPr lang="en-US" i="1" smtClean="0">
                          <a:latin typeface="Cambria Math"/>
                        </a:rPr>
                        <a:t>.</a:t>
                      </a:fl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5442621"/>
                <a:ext cx="2057400" cy="369332"/>
              </a:xfrm>
              <a:prstGeom prst="rect">
                <a:avLst/>
              </a:prstGeom>
              <a:blipFill rotWithShape="1">
                <a:blip r:embed="rId7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58678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&#10;    \begin{pmatrix}y_1 \\ y_2 \\ \vdots \\ y_m \end{pmatrix} = &#10;    \begin{pmatrix}X_1&amp;0&amp;\ldots&amp;0 \\ 0&amp;X_2&amp;\ldots&amp;0 \\ \vdots&amp;\vdots&amp;\ddots&amp;\vdots \\ 0&amp;0&amp;\ldots&amp;X_m \end{pmatrix}&#10;    \begin{pmatrix}\beta_1 \\ \beta_2 \\ \vdots \\ \beta_m \end{pmatrix} +&#10;    \begin{pmatrix}\varepsilon_1 \\ \varepsilon_2 \\ \vdots \\ \varepsilon_m \end{pmatrix}&#10;    = X\beta + \varepsilon\,.&#10;  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648200"/>
            <a:ext cx="5486400" cy="141922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itle 4"/>
          <p:cNvSpPr txBox="1">
            <a:spLocks noGrp="1"/>
          </p:cNvSpPr>
          <p:nvPr>
            <p:ph type="title"/>
          </p:nvPr>
        </p:nvSpPr>
        <p:spPr>
          <a:xfrm>
            <a:off x="457200" y="122863"/>
            <a:ext cx="8229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/>
              <a:t>Įverčių skaičiavimo būdai</a:t>
            </a:r>
            <a:br>
              <a:rPr lang="lt-LT" dirty="0"/>
            </a:br>
            <a:r>
              <a:rPr lang="lt-LT" dirty="0" smtClean="0"/>
              <a:t>Lygčių sistemos modeliai 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1293091" y="1626275"/>
                <a:ext cx="7010400" cy="14773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lt-LT" dirty="0" smtClean="0"/>
                  <a:t>Tarkim turime i=1m lygčių sistemą su skirtingais nepriklausomais kintamaisiais.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lt-LT" i="1">
                            <a:latin typeface="Cambria Math"/>
                          </a:rPr>
                        </m:ctrlPr>
                      </m:sSubPr>
                      <m:e>
                        <m:r>
                          <a:rPr lang="lt-LT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lt-LT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lt-LT" dirty="0" smtClean="0"/>
                  <a:t>- priklausomų kintamųjų vektorius, kuriame turime t=1R stebėjimų</a:t>
                </a:r>
              </a:p>
              <a:p>
                <a:r>
                  <a:rPr lang="lt-LT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lt-LT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lt-LT" b="0" i="1" smtClean="0">
                            <a:latin typeface="Cambria Math"/>
                            <a:ea typeface="Cambria Math"/>
                          </a:rPr>
                          <m:t>𝑋</m:t>
                        </m:r>
                      </m:e>
                      <m:sub>
                        <m:r>
                          <a:rPr lang="lt-LT" i="1">
                            <a:latin typeface="Cambria Math"/>
                            <a:ea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lt-LT" dirty="0"/>
                  <a:t>-</a:t>
                </a:r>
                <a:r>
                  <a:rPr lang="lt-LT" dirty="0"/>
                  <a:t> </a:t>
                </a:r>
                <a:r>
                  <a:rPr lang="lt-LT" dirty="0" smtClean="0"/>
                  <a:t>i –</a:t>
                </a:r>
                <a:r>
                  <a:rPr lang="lt-LT" dirty="0" err="1" smtClean="0"/>
                  <a:t>os</a:t>
                </a:r>
                <a:r>
                  <a:rPr lang="lt-LT" dirty="0" smtClean="0"/>
                  <a:t> lygties nepriklausomų kintamųjų (j=1k) matrica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lt-LT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lt-LT" i="1">
                            <a:latin typeface="Cambria Math"/>
                            <a:ea typeface="Cambria Math"/>
                          </a:rPr>
                          <m:t>𝜀</m:t>
                        </m:r>
                      </m:e>
                      <m:sub>
                        <m:r>
                          <a:rPr lang="lt-LT" i="1">
                            <a:latin typeface="Cambria Math"/>
                            <a:ea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lt-LT" dirty="0"/>
                  <a:t>- </a:t>
                </a:r>
                <a:r>
                  <a:rPr lang="lt-LT" dirty="0" smtClean="0"/>
                  <a:t>i-</a:t>
                </a:r>
                <a:r>
                  <a:rPr lang="lt-LT" dirty="0" err="1" smtClean="0"/>
                  <a:t>os</a:t>
                </a:r>
                <a:r>
                  <a:rPr lang="lt-LT" dirty="0" smtClean="0"/>
                  <a:t> lygties paklaidų </a:t>
                </a:r>
                <a:r>
                  <a:rPr lang="lt-LT" dirty="0"/>
                  <a:t>vektorius </a:t>
                </a:r>
                <a:r>
                  <a:rPr lang="lt-LT" dirty="0" smtClean="0"/>
                  <a:t>i=1n</a:t>
                </a:r>
                <a:endParaRPr lang="lt-LT" dirty="0"/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3091" y="1626275"/>
                <a:ext cx="7010400" cy="1477328"/>
              </a:xfrm>
              <a:prstGeom prst="rect">
                <a:avLst/>
              </a:prstGeom>
              <a:blipFill rotWithShape="1">
                <a:blip r:embed="rId4"/>
                <a:stretch>
                  <a:fillRect l="-696" t="-2066" b="-57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1066800" y="3352800"/>
                <a:ext cx="6629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dirty="0" smtClean="0"/>
                  <a:t>Įvertiname visas lygtis </a:t>
                </a:r>
                <a:r>
                  <a:rPr lang="lt-LT" dirty="0" err="1" smtClean="0"/>
                  <a:t>MKM</a:t>
                </a:r>
                <a:r>
                  <a:rPr lang="lt-LT" dirty="0" smtClean="0"/>
                  <a:t> ir apskaičiuojame paklaidų vektorius </a:t>
                </a:r>
                <a14:m>
                  <m:oMath xmlns:m="http://schemas.openxmlformats.org/officeDocument/2006/math">
                    <m:r>
                      <a:rPr lang="lt-LT" b="0" i="0" smtClean="0">
                        <a:latin typeface="Cambria Math"/>
                        <a:ea typeface="Cambria Math"/>
                      </a:rPr>
                      <m:t> </m:t>
                    </m:r>
                    <m:sSub>
                      <m:sSubPr>
                        <m:ctrlPr>
                          <a:rPr lang="lt-LT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lt-LT" i="1">
                            <a:latin typeface="Cambria Math"/>
                            <a:ea typeface="Cambria Math"/>
                          </a:rPr>
                          <m:t>𝜀</m:t>
                        </m:r>
                      </m:e>
                      <m:sub>
                        <m:r>
                          <a:rPr lang="lt-LT" i="1">
                            <a:latin typeface="Cambria Math"/>
                            <a:ea typeface="Cambria Math"/>
                          </a:rPr>
                          <m:t>𝑖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3352800"/>
                <a:ext cx="6629400" cy="369332"/>
              </a:xfrm>
              <a:prstGeom prst="rect">
                <a:avLst/>
              </a:prstGeom>
              <a:blipFill rotWithShape="1">
                <a:blip r:embed="rId5"/>
                <a:stretch>
                  <a:fillRect l="-735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1057564" y="3749719"/>
                <a:ext cx="701963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dirty="0" smtClean="0"/>
                  <a:t>Įvertiname visas lygtis </a:t>
                </a:r>
                <a:r>
                  <a:rPr lang="lt-LT" dirty="0" err="1" smtClean="0"/>
                  <a:t>MKM</a:t>
                </a:r>
                <a:r>
                  <a:rPr lang="lt-LT" dirty="0" smtClean="0"/>
                  <a:t> ir apskaičiuojame paklaidų vektorius </a:t>
                </a:r>
                <a14:m>
                  <m:oMath xmlns:m="http://schemas.openxmlformats.org/officeDocument/2006/math">
                    <m:r>
                      <a:rPr lang="lt-LT" b="0" i="0" smtClean="0">
                        <a:latin typeface="Cambria Math"/>
                        <a:ea typeface="Cambria Math"/>
                      </a:rPr>
                      <m:t> </m:t>
                    </m:r>
                    <m:sSub>
                      <m:sSubPr>
                        <m:ctrlPr>
                          <a:rPr lang="lt-LT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lt-LT" i="1">
                            <a:latin typeface="Cambria Math"/>
                            <a:ea typeface="Cambria Math"/>
                          </a:rPr>
                          <m:t>𝜀</m:t>
                        </m:r>
                      </m:e>
                      <m:sub>
                        <m:r>
                          <a:rPr lang="lt-LT" i="1">
                            <a:latin typeface="Cambria Math"/>
                            <a:ea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lt-LT" dirty="0" smtClean="0"/>
                  <a:t> Suskaičiuojame koreliacijų matricą tarp visų paklaidų vektorių  </a:t>
                </a:r>
                <a:endParaRPr lang="en-US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7564" y="3749719"/>
                <a:ext cx="7019636" cy="646331"/>
              </a:xfrm>
              <a:prstGeom prst="rect">
                <a:avLst/>
              </a:prstGeom>
              <a:blipFill rotWithShape="1">
                <a:blip r:embed="rId6"/>
                <a:stretch>
                  <a:fillRect l="-694" t="-4717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65517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/>
              <a:t>Įverčių skaičiavimo būdai</a:t>
            </a:r>
            <a:br>
              <a:rPr lang="lt-LT" dirty="0"/>
            </a:br>
            <a:r>
              <a:rPr lang="lt-LT" dirty="0"/>
              <a:t>Lygčių sistemos modeliai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/>
          <a:lstStyle/>
          <a:p>
            <a:r>
              <a:rPr lang="lt-LT" dirty="0" smtClean="0">
                <a:ea typeface="Calibri"/>
                <a:cs typeface="Times New Roman"/>
              </a:rPr>
              <a:t>Prielaidos: nėra koreliacijos paklaidose laike </a:t>
            </a:r>
            <a:r>
              <a:rPr lang="en-US" dirty="0" smtClean="0">
                <a:ea typeface="Calibri"/>
                <a:cs typeface="Times New Roman"/>
              </a:rPr>
              <a:t>E</a:t>
            </a:r>
            <a:r>
              <a:rPr lang="en-US" dirty="0">
                <a:ea typeface="Calibri"/>
                <a:cs typeface="Times New Roman"/>
              </a:rPr>
              <a:t>[ </a:t>
            </a:r>
            <a:r>
              <a:rPr lang="en-US" i="1" dirty="0" err="1">
                <a:ea typeface="Calibri"/>
                <a:cs typeface="Times New Roman"/>
              </a:rPr>
              <a:t>ε</a:t>
            </a:r>
            <a:r>
              <a:rPr lang="en-US" i="1" baseline="-25000" dirty="0" err="1">
                <a:ea typeface="Calibri"/>
                <a:cs typeface="Times New Roman"/>
              </a:rPr>
              <a:t>ir</a:t>
            </a:r>
            <a:r>
              <a:rPr lang="en-US" i="1" dirty="0">
                <a:ea typeface="Calibri"/>
                <a:cs typeface="Times New Roman"/>
              </a:rPr>
              <a:t> </a:t>
            </a:r>
            <a:r>
              <a:rPr lang="en-US" i="1" dirty="0" err="1">
                <a:ea typeface="Calibri"/>
                <a:cs typeface="Times New Roman"/>
              </a:rPr>
              <a:t>ε</a:t>
            </a:r>
            <a:r>
              <a:rPr lang="en-US" i="1" baseline="-25000" dirty="0" err="1">
                <a:ea typeface="Calibri"/>
                <a:cs typeface="Times New Roman"/>
              </a:rPr>
              <a:t>is</a:t>
            </a:r>
            <a:r>
              <a:rPr lang="en-US" dirty="0">
                <a:ea typeface="Calibri"/>
                <a:cs typeface="Times New Roman"/>
              </a:rPr>
              <a:t> | </a:t>
            </a:r>
            <a:r>
              <a:rPr lang="en-US" i="1" dirty="0">
                <a:ea typeface="Calibri"/>
                <a:cs typeface="Times New Roman"/>
              </a:rPr>
              <a:t>X</a:t>
            </a:r>
            <a:r>
              <a:rPr lang="en-US" dirty="0">
                <a:ea typeface="Calibri"/>
                <a:cs typeface="Times New Roman"/>
              </a:rPr>
              <a:t> ] = </a:t>
            </a:r>
            <a:r>
              <a:rPr lang="en-US" dirty="0" smtClean="0">
                <a:ea typeface="Calibri"/>
                <a:cs typeface="Times New Roman"/>
              </a:rPr>
              <a:t>0</a:t>
            </a:r>
            <a:r>
              <a:rPr lang="lt-LT" dirty="0" smtClean="0">
                <a:ea typeface="Calibri"/>
                <a:cs typeface="Times New Roman"/>
              </a:rPr>
              <a:t>, kai laiko periodai </a:t>
            </a:r>
            <a:r>
              <a:rPr lang="en-US" i="1" dirty="0" smtClean="0">
                <a:ea typeface="Calibri"/>
                <a:cs typeface="Times New Roman"/>
              </a:rPr>
              <a:t>r </a:t>
            </a:r>
            <a:r>
              <a:rPr lang="en-US" i="1" dirty="0">
                <a:ea typeface="Calibri"/>
                <a:cs typeface="Times New Roman"/>
              </a:rPr>
              <a:t>≠ s</a:t>
            </a:r>
            <a:r>
              <a:rPr lang="en-US" dirty="0">
                <a:ea typeface="Calibri"/>
                <a:cs typeface="Times New Roman"/>
              </a:rPr>
              <a:t>, </a:t>
            </a:r>
            <a:r>
              <a:rPr lang="lt-LT" dirty="0" smtClean="0">
                <a:ea typeface="Calibri"/>
                <a:cs typeface="Times New Roman"/>
              </a:rPr>
              <a:t>bet yra koreliacija tarp atskirų lygčių paklaidų. </a:t>
            </a:r>
            <a:r>
              <a:rPr lang="en-US" dirty="0">
                <a:ea typeface="Calibri"/>
                <a:cs typeface="Times New Roman"/>
              </a:rPr>
              <a:t> E[ </a:t>
            </a:r>
            <a:r>
              <a:rPr lang="en-US" i="1" dirty="0" err="1">
                <a:ea typeface="Calibri"/>
                <a:cs typeface="Times New Roman"/>
              </a:rPr>
              <a:t>ε</a:t>
            </a:r>
            <a:r>
              <a:rPr lang="en-US" i="1" baseline="-25000" dirty="0" err="1">
                <a:ea typeface="Calibri"/>
                <a:cs typeface="Times New Roman"/>
              </a:rPr>
              <a:t>ir</a:t>
            </a:r>
            <a:r>
              <a:rPr lang="en-US" dirty="0">
                <a:ea typeface="Calibri"/>
                <a:cs typeface="Times New Roman"/>
              </a:rPr>
              <a:t> </a:t>
            </a:r>
            <a:r>
              <a:rPr lang="en-US" i="1" dirty="0" err="1">
                <a:ea typeface="Calibri"/>
                <a:cs typeface="Times New Roman"/>
              </a:rPr>
              <a:t>ε</a:t>
            </a:r>
            <a:r>
              <a:rPr lang="en-US" i="1" baseline="-25000" dirty="0" err="1">
                <a:ea typeface="Calibri"/>
                <a:cs typeface="Times New Roman"/>
              </a:rPr>
              <a:t>jr</a:t>
            </a:r>
            <a:r>
              <a:rPr lang="en-US" dirty="0">
                <a:ea typeface="Calibri"/>
                <a:cs typeface="Times New Roman"/>
              </a:rPr>
              <a:t> | </a:t>
            </a:r>
            <a:r>
              <a:rPr lang="en-US" i="1" dirty="0">
                <a:ea typeface="Calibri"/>
                <a:cs typeface="Times New Roman"/>
              </a:rPr>
              <a:t>X</a:t>
            </a:r>
            <a:r>
              <a:rPr lang="en-US" dirty="0">
                <a:ea typeface="Calibri"/>
                <a:cs typeface="Times New Roman"/>
              </a:rPr>
              <a:t> ] = </a:t>
            </a:r>
            <a:r>
              <a:rPr lang="en-US" i="1" dirty="0" err="1">
                <a:ea typeface="Calibri"/>
                <a:cs typeface="Times New Roman"/>
              </a:rPr>
              <a:t>σ</a:t>
            </a:r>
            <a:r>
              <a:rPr lang="en-US" i="1" baseline="-25000" dirty="0" err="1">
                <a:ea typeface="Calibri"/>
                <a:cs typeface="Times New Roman"/>
              </a:rPr>
              <a:t>ij</a:t>
            </a:r>
            <a:r>
              <a:rPr lang="en-US" dirty="0">
                <a:ea typeface="Calibri"/>
                <a:cs typeface="Times New Roman"/>
              </a:rPr>
              <a:t>. </a:t>
            </a:r>
            <a:endParaRPr lang="lt-LT" dirty="0" smtClean="0">
              <a:ea typeface="Calibri"/>
              <a:cs typeface="Times New Roman"/>
            </a:endParaRPr>
          </a:p>
          <a:p>
            <a:r>
              <a:rPr lang="lt-LT" dirty="0" smtClean="0">
                <a:ea typeface="Calibri"/>
                <a:cs typeface="Times New Roman"/>
              </a:rPr>
              <a:t>Pažymime </a:t>
            </a:r>
            <a:r>
              <a:rPr lang="en-US" dirty="0">
                <a:ea typeface="Calibri"/>
                <a:cs typeface="Times New Roman"/>
              </a:rPr>
              <a:t> Σ = [[</a:t>
            </a:r>
            <a:r>
              <a:rPr lang="en-US" i="1" dirty="0" err="1">
                <a:ea typeface="Calibri"/>
                <a:cs typeface="Times New Roman"/>
              </a:rPr>
              <a:t>σ</a:t>
            </a:r>
            <a:r>
              <a:rPr lang="en-US" i="1" baseline="-25000" dirty="0" err="1">
                <a:ea typeface="Calibri"/>
                <a:cs typeface="Times New Roman"/>
              </a:rPr>
              <a:t>ij</a:t>
            </a:r>
            <a:r>
              <a:rPr lang="en-US" dirty="0">
                <a:ea typeface="Calibri"/>
                <a:cs typeface="Times New Roman"/>
              </a:rPr>
              <a:t>]] the </a:t>
            </a:r>
            <a:r>
              <a:rPr lang="en-US" i="1" dirty="0" err="1">
                <a:ea typeface="Calibri"/>
                <a:cs typeface="Times New Roman"/>
              </a:rPr>
              <a:t>m×m</a:t>
            </a:r>
            <a:r>
              <a:rPr lang="en-US" dirty="0">
                <a:ea typeface="Calibri"/>
                <a:cs typeface="Times New Roman"/>
              </a:rPr>
              <a:t> </a:t>
            </a:r>
            <a:r>
              <a:rPr lang="lt-LT" dirty="0" smtClean="0">
                <a:ea typeface="Calibri"/>
                <a:cs typeface="Times New Roman"/>
              </a:rPr>
              <a:t>matavimų dispersijų </a:t>
            </a:r>
            <a:r>
              <a:rPr lang="en-US" dirty="0" err="1" smtClean="0">
                <a:ea typeface="Calibri"/>
                <a:cs typeface="Times New Roman"/>
              </a:rPr>
              <a:t>matri</a:t>
            </a:r>
            <a:r>
              <a:rPr lang="lt-LT" dirty="0" err="1" smtClean="0">
                <a:ea typeface="Calibri"/>
                <a:cs typeface="Times New Roman"/>
              </a:rPr>
              <a:t>cą</a:t>
            </a:r>
            <a:r>
              <a:rPr lang="lt-LT" dirty="0" smtClean="0">
                <a:ea typeface="Calibri"/>
                <a:cs typeface="Times New Roman"/>
              </a:rPr>
              <a:t>.</a:t>
            </a:r>
            <a:r>
              <a:rPr lang="en-US" dirty="0" smtClean="0">
                <a:ea typeface="Calibri"/>
                <a:cs typeface="Times New Roman"/>
              </a:rPr>
              <a:t> </a:t>
            </a:r>
            <a:endParaRPr lang="lt-LT" dirty="0" smtClean="0">
              <a:ea typeface="Calibri"/>
              <a:cs typeface="Times New Roman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&#10;    \hat\sigma_{ij} = \frac1R\, \hat\varepsilon_i^\mathsf{T} \hat\varepsilon_j .&#10;  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5029200"/>
            <a:ext cx="1905000" cy="762000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4876800" y="4844198"/>
                <a:ext cx="1952329" cy="6880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/>
                              <a:ea typeface="Cambria Math"/>
                            </a:rPr>
                            <m:t>𝜎</m:t>
                          </m:r>
                        </m:e>
                        <m:sub>
                          <m:r>
                            <a:rPr lang="lt-LT" b="0" i="1" smtClean="0">
                              <a:latin typeface="Cambria Math"/>
                            </a:rPr>
                            <m:t>𝑖𝑗</m:t>
                          </m:r>
                        </m:sub>
                      </m:sSub>
                      <m:r>
                        <a:rPr lang="lt-LT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lt-LT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lt-LT" b="0" i="1" smtClean="0">
                              <a:latin typeface="Cambria Math"/>
                            </a:rPr>
                            <m:t>𝑅</m:t>
                          </m:r>
                        </m:den>
                      </m:f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bSupPr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lt-LT" b="0" i="1" smtClean="0">
                                      <a:latin typeface="Cambria Math"/>
                                    </a:rPr>
                                    <m:t>(</m:t>
                                  </m:r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𝜎</m:t>
                                  </m:r>
                                </m:e>
                                <m:sup>
                                  <m:r>
                                    <a:rPr lang="lt-LT" i="1">
                                      <a:latin typeface="Cambria Math"/>
                                    </a:rPr>
                                    <m:t>𝑇</m:t>
                                  </m:r>
                                </m:sup>
                              </m:sSup>
                            </m:e>
                            <m:sub>
                              <m:r>
                                <a:rPr lang="lt-LT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  <m:sup/>
                          </m:sSubSup>
                          <m:sSup>
                            <m:sSup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sSubSup>
                                <m:sSubSup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 smtClean="0">
                                      <a:latin typeface="Cambria Math"/>
                                      <a:ea typeface="Cambria Math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lt-LT" b="0" i="1" smtClean="0">
                                      <a:latin typeface="Cambria Math"/>
                                    </a:rPr>
                                    <m:t>𝑗</m:t>
                                  </m:r>
                                </m:sub>
                                <m:sup/>
                              </m:sSubSup>
                              <m:r>
                                <a:rPr lang="lt-LT" b="0" i="1" smtClean="0">
                                  <a:latin typeface="Cambria Math"/>
                                </a:rPr>
                                <m:t>)</m:t>
                              </m:r>
                            </m:e>
                            <m:sup/>
                          </m:sSup>
                        </m:num>
                        <m:den/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4844198"/>
                <a:ext cx="1952329" cy="68807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39428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err="1" smtClean="0"/>
              <a:t>SUR</a:t>
            </a:r>
            <a:r>
              <a:rPr lang="lt-LT" dirty="0" smtClean="0"/>
              <a:t> metodas </a:t>
            </a:r>
            <a:endParaRPr lang="en-US" dirty="0"/>
          </a:p>
        </p:txBody>
      </p:sp>
      <p:pic>
        <p:nvPicPr>
          <p:cNvPr id="4" name="Content Placeholder 3" descr="&#10;    \hat\beta = \Big( X^\mathsf{T}(\hat\Sigma^{-1}\otimes I_R) X \Big)^{\!-1} X^\mathsf{T}(\hat\Sigma^{-1}\otimes I_R)\,y .&#10;  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4572000"/>
            <a:ext cx="4495800" cy="685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2104" y="2362200"/>
            <a:ext cx="3900050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1752600" y="3688031"/>
                <a:ext cx="4574305" cy="3972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lt-LT" i="1" dirty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lt-LT" i="1" dirty="0">
                              <a:latin typeface="Cambria Math"/>
                              <a:ea typeface="Cambria Math"/>
                            </a:rPr>
                            <m:t>𝛽</m:t>
                          </m:r>
                        </m:e>
                        <m:sub>
                          <m:r>
                            <a:rPr lang="lt-LT" i="1" dirty="0">
                              <a:latin typeface="Cambria Math"/>
                              <a:ea typeface="Cambria Math"/>
                            </a:rPr>
                            <m:t>𝑗</m:t>
                          </m:r>
                        </m:sub>
                      </m:sSub>
                      <m:r>
                        <a:rPr lang="lt-LT" i="1" dirty="0">
                          <a:latin typeface="Cambria Math"/>
                          <a:ea typeface="Cambria Math"/>
                        </a:rPr>
                        <m:t>=</m:t>
                      </m:r>
                      <m:d>
                        <m:dPr>
                          <m:ctrlPr>
                            <a:rPr lang="lt-LT" i="1" dirty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lt-LT" i="1" dirty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lt-LT" i="1" dirty="0">
                                  <a:latin typeface="Cambria Math"/>
                                  <a:ea typeface="Cambria Math"/>
                                </a:rPr>
                                <m:t>𝑋</m:t>
                              </m:r>
                            </m:e>
                            <m:sup>
                              <m:r>
                                <a:rPr lang="lt-LT" i="1" dirty="0">
                                  <a:latin typeface="Cambria Math"/>
                                  <a:ea typeface="Cambria Math"/>
                                </a:rPr>
                                <m:t>𝑇</m:t>
                              </m:r>
                            </m:sup>
                          </m:sSup>
                          <m:sSub>
                            <m:sSubPr>
                              <m:ctrlPr>
                                <a:rPr lang="lt-LT" i="1" dirty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sSubSup>
                                <m:sSubSupPr>
                                  <m:ctrlPr>
                                    <a:rPr lang="lt-LT" i="1" dirty="0">
                                      <a:latin typeface="Cambria Math"/>
                                      <a:ea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i="1" dirty="0">
                                      <a:latin typeface="Cambria Math"/>
                                      <a:ea typeface="Cambria Math"/>
                                    </a:rPr>
                                    <m:t>Ω</m:t>
                                  </m:r>
                                </m:e>
                                <m:sub/>
                                <m:sup>
                                  <m:r>
                                    <a:rPr lang="lt-LT" i="1" dirty="0">
                                      <a:latin typeface="Cambria Math"/>
                                      <a:ea typeface="Cambria Math"/>
                                    </a:rPr>
                                    <m:t>−1</m:t>
                                  </m:r>
                                </m:sup>
                              </m:sSubSup>
                              <m:r>
                                <a:rPr lang="lt-LT" i="1" dirty="0">
                                  <a:latin typeface="Cambria Math"/>
                                  <a:ea typeface="Cambria Math"/>
                                </a:rPr>
                                <m:t>𝑋</m:t>
                              </m:r>
                            </m:e>
                            <m:sub/>
                          </m:sSub>
                          <m:r>
                            <m:rPr>
                              <m:nor/>
                            </m:rPr>
                            <a:rPr lang="en-US" dirty="0"/>
                            <m:t> </m:t>
                          </m:r>
                        </m:e>
                      </m:d>
                      <m:sSup>
                        <m:sSupPr>
                          <m:ctrlPr>
                            <a:rPr lang="lt-LT" i="1" dirty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lt-LT" i="1" dirty="0">
                              <a:latin typeface="Cambria Math"/>
                              <a:ea typeface="Cambria Math"/>
                            </a:rPr>
                            <m:t>𝑋</m:t>
                          </m:r>
                        </m:e>
                        <m:sup>
                          <m:r>
                            <a:rPr lang="lt-LT" i="1" dirty="0">
                              <a:latin typeface="Cambria Math"/>
                              <a:ea typeface="Cambria Math"/>
                            </a:rPr>
                            <m:t>𝑇</m:t>
                          </m:r>
                        </m:sup>
                      </m:sSup>
                      <m:sSubSup>
                        <m:sSubSupPr>
                          <m:ctrlPr>
                            <a:rPr lang="lt-LT" i="1" dirty="0"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m:rPr>
                              <m:sty m:val="p"/>
                            </m:rPr>
                            <a:rPr lang="el-GR" i="1" dirty="0">
                              <a:latin typeface="Cambria Math"/>
                              <a:ea typeface="Cambria Math"/>
                            </a:rPr>
                            <m:t>Ω</m:t>
                          </m:r>
                        </m:e>
                        <m:sub/>
                        <m:sup>
                          <m:r>
                            <a:rPr lang="lt-LT" i="1" dirty="0">
                              <a:latin typeface="Cambria Math"/>
                              <a:ea typeface="Cambria Math"/>
                            </a:rPr>
                            <m:t>−1</m:t>
                          </m:r>
                        </m:sup>
                      </m:sSubSup>
                      <m:r>
                        <a:rPr lang="lt-LT" i="1" dirty="0">
                          <a:latin typeface="Cambria Math"/>
                          <a:ea typeface="Cambria Math"/>
                        </a:rPr>
                        <m:t>𝑌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688031"/>
                <a:ext cx="4574305" cy="397288"/>
              </a:xfrm>
              <a:prstGeom prst="rect">
                <a:avLst/>
              </a:prstGeom>
              <a:blipFill rotWithShape="1">
                <a:blip r:embed="rId5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762000" y="1219037"/>
            <a:ext cx="800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Dviejų žingsnių metodas:</a:t>
            </a:r>
          </a:p>
          <a:p>
            <a:r>
              <a:rPr lang="lt-LT" b="1" u="sng" dirty="0" smtClean="0"/>
              <a:t>Pirmas žingsnis </a:t>
            </a:r>
            <a:r>
              <a:rPr lang="lt-LT" dirty="0" smtClean="0"/>
              <a:t>–įvertiname  m regresijų </a:t>
            </a:r>
            <a:r>
              <a:rPr lang="lt-LT" dirty="0" err="1" smtClean="0"/>
              <a:t>MKM</a:t>
            </a:r>
            <a:r>
              <a:rPr lang="lt-LT" dirty="0" smtClean="0"/>
              <a:t>. Gauname m paklaidų vektorius.</a:t>
            </a:r>
          </a:p>
          <a:p>
            <a:r>
              <a:rPr lang="lt-LT" dirty="0" smtClean="0"/>
              <a:t>Sudarome dispersijų matricą:  </a:t>
            </a:r>
            <a:r>
              <a:rPr lang="el-GR" dirty="0" smtClean="0"/>
              <a:t>Ω</a:t>
            </a:r>
            <a:r>
              <a:rPr lang="lt-LT" dirty="0" smtClean="0"/>
              <a:t> matricą. </a:t>
            </a:r>
            <a:endParaRPr lang="lt-LT" dirty="0"/>
          </a:p>
          <a:p>
            <a:r>
              <a:rPr lang="lt-LT" dirty="0" smtClean="0"/>
              <a:t>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38200" y="2895600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b="1" u="sng" dirty="0" smtClean="0"/>
              <a:t>Antras žingsnis </a:t>
            </a:r>
            <a:r>
              <a:rPr lang="lt-LT" dirty="0" smtClean="0"/>
              <a:t>suskaičiuojame  lygties sistemos koeficientus taikydami </a:t>
            </a:r>
            <a:r>
              <a:rPr lang="lt-LT" dirty="0" err="1" smtClean="0"/>
              <a:t>GLS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1893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317</Words>
  <Application>Microsoft Office PowerPoint</Application>
  <PresentationFormat>On-screen Show (4:3)</PresentationFormat>
  <Paragraphs>33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SUR (seemingly unrelated regressions) </vt:lpstr>
      <vt:lpstr>Įverčių skaičiavimo būdai Vienos lygties modeliai  </vt:lpstr>
      <vt:lpstr>Įverčių skaičiavimo būdai Lygčių sistemos modeliai </vt:lpstr>
      <vt:lpstr>Įverčių skaičiavimo būdai Lygčių sistemos modeliai </vt:lpstr>
      <vt:lpstr>SUR metodas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 (seemingly unrelated regressions) </dc:title>
  <dc:creator>Projektas</dc:creator>
  <cp:lastModifiedBy>Projektas</cp:lastModifiedBy>
  <cp:revision>14</cp:revision>
  <cp:lastPrinted>2015-12-01T13:28:14Z</cp:lastPrinted>
  <dcterms:created xsi:type="dcterms:W3CDTF">2006-08-16T00:00:00Z</dcterms:created>
  <dcterms:modified xsi:type="dcterms:W3CDTF">2015-12-01T13:28:21Z</dcterms:modified>
</cp:coreProperties>
</file>