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umatytoji sekcija" id="{4B68B4B2-D040-4C66-83D7-715063162AEF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  <p14:section name="Sekcija be pavadinimo" id="{085DFB5F-0015-4D93-9321-5794AA883EA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2014m. Pranešimas apie žmogaus socialinę raidą.</a:t>
            </a:r>
            <a:br>
              <a:rPr lang="lt-LT" dirty="0" smtClean="0"/>
            </a:br>
            <a:r>
              <a:rPr lang="lt-LT" dirty="0" smtClean="0"/>
              <a:t> 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2014-11-19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53309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Pagrindinės tema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lt-LT" dirty="0" smtClean="0"/>
              <a:t>2014m. Pranešimas: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Sustaining Human Progress: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Reducing Vulnerabilities and Building Resilience</a:t>
            </a:r>
            <a:endParaRPr lang="lt-LT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Žmogiškosios pažangos užtikrinimas:</a:t>
            </a:r>
          </a:p>
          <a:p>
            <a:pPr marL="0" indent="0">
              <a:buNone/>
            </a:pPr>
            <a:r>
              <a:rPr lang="lt-LT" dirty="0" smtClean="0"/>
              <a:t>Mažinti pažeidžiamumą ir kurti atsparumą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81058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Esminė idėja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lt-LT" dirty="0" smtClean="0"/>
              <a:t>2000-2015m. Tūkstantmečio tikslai pilnai arba dalinai įgyvendinti iki 2015m.</a:t>
            </a:r>
          </a:p>
          <a:p>
            <a:pPr marL="400050" lvl="1" indent="0">
              <a:buNone/>
            </a:pPr>
            <a:r>
              <a:rPr lang="lt-LT" altLang="lt-LT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lt-LT" altLang="lt-LT" sz="2000" b="1" dirty="0" smtClean="0">
                <a:solidFill>
                  <a:srgbClr val="000000"/>
                </a:solidFill>
                <a:latin typeface="Times New Roman" pitchFamily="18" charset="0"/>
              </a:rPr>
              <a:t>Perpus </a:t>
            </a:r>
            <a:r>
              <a:rPr lang="lt-LT" altLang="lt-LT" sz="2000" b="1" dirty="0">
                <a:solidFill>
                  <a:srgbClr val="000000"/>
                </a:solidFill>
                <a:latin typeface="Times New Roman" pitchFamily="18" charset="0"/>
              </a:rPr>
              <a:t>sumažinti ypač gilų skurdą ir badą.</a:t>
            </a:r>
          </a:p>
          <a:p>
            <a:pPr marL="400050" lvl="1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lt-LT" altLang="lt-LT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lt-LT" altLang="lt-LT" sz="2400" b="1" dirty="0">
                <a:solidFill>
                  <a:srgbClr val="000000"/>
                </a:solidFill>
                <a:latin typeface="Times New Roman" pitchFamily="18" charset="0"/>
              </a:rPr>
              <a:t>Suteikti visuotinį pradinį išsilavinimą pasaulio vaikams.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lt-LT" altLang="lt-LT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lt-LT" altLang="lt-LT" sz="2400" b="1" dirty="0">
                <a:solidFill>
                  <a:srgbClr val="000000"/>
                </a:solidFill>
                <a:latin typeface="Times New Roman" pitchFamily="18" charset="0"/>
              </a:rPr>
              <a:t>Skatinti lyčių lygias galimybes, suteikiant platesnes teises moterims.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lt-LT" altLang="lt-LT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lt-LT" altLang="lt-LT" sz="2400" b="1" dirty="0">
                <a:solidFill>
                  <a:srgbClr val="000000"/>
                </a:solidFill>
                <a:latin typeface="Times New Roman" pitchFamily="18" charset="0"/>
              </a:rPr>
              <a:t>Sumažinti vaikų mirtingumą.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lt-LT" altLang="lt-LT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lt-LT" altLang="lt-LT" sz="2400" b="1" dirty="0">
                <a:solidFill>
                  <a:srgbClr val="000000"/>
                </a:solidFill>
                <a:latin typeface="Times New Roman" pitchFamily="18" charset="0"/>
              </a:rPr>
              <a:t>Pagerinti motinų (gimdyvių) sveikatą.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lt-LT" altLang="lt-LT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lt-LT" altLang="lt-LT" sz="2400" b="1" dirty="0">
                <a:solidFill>
                  <a:srgbClr val="000000"/>
                </a:solidFill>
                <a:latin typeface="Times New Roman" pitchFamily="18" charset="0"/>
              </a:rPr>
              <a:t>Sustabdyti ŽIV, maliarijos ir kitų ligų plitimą.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lt-LT" altLang="lt-LT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lt-LT" altLang="lt-LT" sz="2400" b="1" dirty="0">
                <a:solidFill>
                  <a:srgbClr val="000000"/>
                </a:solidFill>
                <a:latin typeface="Times New Roman" pitchFamily="18" charset="0"/>
              </a:rPr>
              <a:t>Užtikrinti darnią plėtrą.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lt-LT" altLang="lt-LT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lt-LT" altLang="lt-LT" sz="2400" b="1" dirty="0">
                <a:solidFill>
                  <a:srgbClr val="000000"/>
                </a:solidFill>
                <a:latin typeface="Times New Roman" pitchFamily="18" charset="0"/>
              </a:rPr>
              <a:t>Sukurti naujus tarptautinio bendradarbiavimo ir partnerystės santykius tarp šalių.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lt-LT" altLang="lt-LT" sz="2800" b="1" dirty="0" smtClean="0">
                <a:solidFill>
                  <a:srgbClr val="000000"/>
                </a:solidFill>
                <a:latin typeface="Times New Roman" pitchFamily="18" charset="0"/>
              </a:rPr>
              <a:t>     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lt-LT" altLang="lt-LT" sz="3100" dirty="0" smtClean="0">
                <a:solidFill>
                  <a:srgbClr val="000000"/>
                </a:solidFill>
              </a:rPr>
              <a:t>Rezultatai:</a:t>
            </a:r>
            <a:endParaRPr lang="en-US" altLang="lt-LT" sz="3100" dirty="0">
              <a:solidFill>
                <a:srgbClr val="000000"/>
              </a:solidFill>
            </a:endParaRPr>
          </a:p>
          <a:p>
            <a:r>
              <a:rPr lang="lt-LT" dirty="0" smtClean="0"/>
              <a:t>Žmogaus </a:t>
            </a:r>
            <a:r>
              <a:rPr lang="lt-LT" dirty="0" smtClean="0"/>
              <a:t>socialinė pažanga </a:t>
            </a:r>
            <a:r>
              <a:rPr lang="lt-LT" dirty="0" smtClean="0"/>
              <a:t>sparti ir akivaizdi</a:t>
            </a:r>
            <a:endParaRPr lang="lt-LT" dirty="0" smtClean="0"/>
          </a:p>
          <a:p>
            <a:pPr lvl="1"/>
            <a:r>
              <a:rPr lang="lt-LT" dirty="0" smtClean="0"/>
              <a:t>Skurdas mažėja</a:t>
            </a:r>
          </a:p>
          <a:p>
            <a:pPr lvl="1"/>
            <a:r>
              <a:rPr lang="lt-LT" dirty="0" smtClean="0"/>
              <a:t>Geri rezultatai </a:t>
            </a:r>
            <a:r>
              <a:rPr lang="lt-LT" dirty="0" smtClean="0"/>
              <a:t>švietime ir sveikatos </a:t>
            </a:r>
            <a:r>
              <a:rPr lang="lt-LT" dirty="0" smtClean="0"/>
              <a:t>paslaugose</a:t>
            </a:r>
          </a:p>
          <a:p>
            <a:r>
              <a:rPr lang="lt-LT" dirty="0"/>
              <a:t> Žmogaus </a:t>
            </a:r>
            <a:r>
              <a:rPr lang="lt-LT" dirty="0" smtClean="0"/>
              <a:t>socialinė pažanga nepakankama</a:t>
            </a:r>
          </a:p>
          <a:p>
            <a:pPr lvl="1"/>
            <a:r>
              <a:rPr lang="lt-LT" dirty="0" smtClean="0"/>
              <a:t>Sveikatos apsauga: gimdyvių mirtingumas, infekcinių ligų plitimas (ŽIV, </a:t>
            </a:r>
            <a:r>
              <a:rPr lang="lt-LT" dirty="0" err="1" smtClean="0"/>
              <a:t>EBOLA</a:t>
            </a:r>
            <a:r>
              <a:rPr lang="lt-LT" dirty="0" smtClean="0"/>
              <a:t>)   </a:t>
            </a:r>
            <a:endParaRPr lang="lt-LT" dirty="0"/>
          </a:p>
          <a:p>
            <a:pPr lvl="1"/>
            <a:r>
              <a:rPr lang="lt-LT" dirty="0" smtClean="0"/>
              <a:t>Tarptautinis bendradarbiavimas ir darni raida,  </a:t>
            </a:r>
          </a:p>
          <a:p>
            <a:r>
              <a:rPr lang="lt-LT" dirty="0" smtClean="0"/>
              <a:t>Planai ateičiai:</a:t>
            </a:r>
            <a:endParaRPr lang="lt-LT" dirty="0" smtClean="0"/>
          </a:p>
          <a:p>
            <a:pPr lvl="1"/>
            <a:r>
              <a:rPr lang="lt-LT" dirty="0" smtClean="0"/>
              <a:t>Kaip išlaikyti pasiekimus ir užtikrinti tolimesnį progresą</a:t>
            </a:r>
            <a:r>
              <a:rPr lang="lt-LT" dirty="0" smtClean="0"/>
              <a:t>.</a:t>
            </a:r>
          </a:p>
          <a:p>
            <a:pPr lvl="1"/>
            <a:r>
              <a:rPr lang="lt-LT" dirty="0" smtClean="0"/>
              <a:t>Nauji iššūkiai: kariniai </a:t>
            </a:r>
            <a:r>
              <a:rPr lang="lt-LT" dirty="0" err="1" smtClean="0"/>
              <a:t>konflikatai</a:t>
            </a:r>
            <a:r>
              <a:rPr lang="lt-LT" dirty="0" smtClean="0"/>
              <a:t>, migracija. 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22050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Pažeidžiamumas: Kas ir kodėl 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lt-LT" dirty="0" smtClean="0"/>
              <a:t>Krizės</a:t>
            </a:r>
          </a:p>
          <a:p>
            <a:pPr lvl="1"/>
            <a:r>
              <a:rPr lang="lt-LT" dirty="0" smtClean="0"/>
              <a:t>Stichijos</a:t>
            </a:r>
          </a:p>
          <a:p>
            <a:pPr lvl="1"/>
            <a:r>
              <a:rPr lang="lt-LT" dirty="0" smtClean="0"/>
              <a:t>Kariniai konfliktai</a:t>
            </a:r>
          </a:p>
          <a:p>
            <a:pPr lvl="1"/>
            <a:r>
              <a:rPr lang="lt-LT" dirty="0" smtClean="0"/>
              <a:t>Struktūrinis pažeidžiamumas (miestas/kaimas ; emigrantai ir kt. </a:t>
            </a:r>
            <a:r>
              <a:rPr lang="lt-LT" dirty="0" smtClean="0"/>
              <a:t>)</a:t>
            </a:r>
            <a:endParaRPr lang="lt-LT" dirty="0" smtClean="0"/>
          </a:p>
          <a:p>
            <a:pPr lvl="1"/>
            <a:r>
              <a:rPr lang="lt-LT" dirty="0" smtClean="0"/>
              <a:t>Gyvenimo ciklo pažeidžiamumas (vaikai, senyvi žmonės)</a:t>
            </a:r>
          </a:p>
          <a:p>
            <a:pPr marL="914400" lvl="2" indent="0">
              <a:buNone/>
            </a:pP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305704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Atsparumo didinimas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Atsparumas – gebėjimas (žmogaus, grupės žmonių ar visos šalies) greitai atsigauti po krizės , konflikto ir kt. 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96608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Atsparumo didinimas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t-LT" dirty="0" smtClean="0"/>
              <a:t>Priemonės:</a:t>
            </a:r>
          </a:p>
          <a:p>
            <a:pPr lvl="1"/>
            <a:r>
              <a:rPr lang="lt-LT" dirty="0"/>
              <a:t>	</a:t>
            </a:r>
            <a:r>
              <a:rPr lang="lt-LT" dirty="0" smtClean="0"/>
              <a:t>Nelygybę mažinantis ekonomikos augimas</a:t>
            </a:r>
          </a:p>
          <a:p>
            <a:pPr lvl="1"/>
            <a:r>
              <a:rPr lang="lt-LT" dirty="0" smtClean="0"/>
              <a:t>Ekonominės įvairovės ir augančios vertės skatinimas</a:t>
            </a:r>
          </a:p>
          <a:p>
            <a:pPr lvl="1"/>
            <a:r>
              <a:rPr lang="lt-LT" dirty="0" smtClean="0"/>
              <a:t>Stabilios ir įgalinančios aplinkos privačiam sektoriui sudarymas</a:t>
            </a:r>
          </a:p>
          <a:p>
            <a:pPr lvl="1"/>
            <a:r>
              <a:rPr lang="lt-LT" dirty="0" smtClean="0"/>
              <a:t>Gamtą saugančių gamybos ir vartojimo </a:t>
            </a:r>
            <a:r>
              <a:rPr lang="lt-LT" dirty="0" smtClean="0"/>
              <a:t>būdų plėtimas</a:t>
            </a:r>
            <a:endParaRPr lang="lt-LT" dirty="0" smtClean="0"/>
          </a:p>
          <a:p>
            <a:pPr lvl="1"/>
            <a:r>
              <a:rPr lang="lt-LT" dirty="0" smtClean="0"/>
              <a:t>Skaidrių ir </a:t>
            </a:r>
            <a:r>
              <a:rPr lang="lt-LT" dirty="0" smtClean="0"/>
              <a:t>teisingumą </a:t>
            </a:r>
            <a:r>
              <a:rPr lang="lt-LT" smtClean="0"/>
              <a:t>įgyvendinančių viešųjų institucijų </a:t>
            </a:r>
            <a:r>
              <a:rPr lang="lt-LT" dirty="0" smtClean="0"/>
              <a:t>kūrimas ir stiprinimas</a:t>
            </a:r>
          </a:p>
          <a:p>
            <a:pPr lvl="1"/>
            <a:r>
              <a:rPr lang="lt-LT" dirty="0" smtClean="0"/>
              <a:t>Lygių galimybių plėtimas</a:t>
            </a:r>
          </a:p>
          <a:p>
            <a:pPr lvl="2"/>
            <a:r>
              <a:rPr lang="lt-LT" dirty="0" smtClean="0"/>
              <a:t>Visuotinumo plėtimas:</a:t>
            </a:r>
          </a:p>
          <a:p>
            <a:pPr lvl="3"/>
            <a:r>
              <a:rPr lang="lt-LT" dirty="0" smtClean="0"/>
              <a:t>Socialinių paslaugų: švietimas, sveikatos </a:t>
            </a:r>
          </a:p>
          <a:p>
            <a:pPr lvl="3"/>
            <a:r>
              <a:rPr lang="lt-LT" dirty="0" smtClean="0"/>
              <a:t>Stiprinti socialinę apsauga</a:t>
            </a:r>
          </a:p>
          <a:p>
            <a:pPr lvl="3"/>
            <a:r>
              <a:rPr lang="lt-LT" dirty="0" smtClean="0"/>
              <a:t>Siekti pilno užimtumo </a:t>
            </a:r>
          </a:p>
          <a:p>
            <a:pPr marL="457200" lvl="1" indent="0">
              <a:buNone/>
            </a:pPr>
            <a:r>
              <a:rPr lang="lt-LT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78985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221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2014m. Pranešimas apie žmogaus socialinę raidą.  </vt:lpstr>
      <vt:lpstr>Pagrindinės tema</vt:lpstr>
      <vt:lpstr>Esminė idėja</vt:lpstr>
      <vt:lpstr>Pažeidžiamumas: Kas ir kodėl  </vt:lpstr>
      <vt:lpstr>Atsparumo didinimas</vt:lpstr>
      <vt:lpstr>Atsparumo didinimas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2014m. Pranešimas apie žmogaus socialinę raidą.</dc:title>
  <dc:creator>Projektas</dc:creator>
  <cp:lastModifiedBy>Projektas</cp:lastModifiedBy>
  <cp:revision>11</cp:revision>
  <dcterms:created xsi:type="dcterms:W3CDTF">2006-08-16T00:00:00Z</dcterms:created>
  <dcterms:modified xsi:type="dcterms:W3CDTF">2015-11-25T07:26:39Z</dcterms:modified>
</cp:coreProperties>
</file>