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6" r:id="rId8"/>
    <p:sldId id="264" r:id="rId9"/>
    <p:sldId id="263" r:id="rId10"/>
    <p:sldId id="262" r:id="rId11"/>
    <p:sldId id="265" r:id="rId12"/>
    <p:sldId id="273" r:id="rId13"/>
    <p:sldId id="288" r:id="rId14"/>
    <p:sldId id="266" r:id="rId15"/>
    <p:sldId id="268" r:id="rId16"/>
    <p:sldId id="267" r:id="rId17"/>
    <p:sldId id="285" r:id="rId18"/>
    <p:sldId id="295" r:id="rId19"/>
    <p:sldId id="29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8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F99CE6-540F-45AF-8138-BCF663421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04F09-5793-45B8-98EE-2FA81CBDD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7487-F793-48A2-8BA2-F30391EB0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49A6BE-AF82-4566-8155-96F65F5C7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ADC2B-BAC3-4370-A648-FB85F1405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92BA5-3456-4488-8C93-E3183A8F4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4DE56-1684-4DCD-94EB-22D89D2EA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D9E06-5BF1-4439-8369-E5A5BDAB9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DF353-C628-4640-91E3-AA2EE8769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B34-C5A4-4541-9D3F-BBB22138A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FD9AE-9497-4600-8B67-D42FE70FB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E93AC-4462-4D13-A37F-CD3FE54EE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75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68E802-6565-4245-BC2D-146E75C1AE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t-LT">
                <a:solidFill>
                  <a:schemeClr val="tx1"/>
                </a:solidFill>
              </a:rPr>
              <a:t>Veiksnių parinkimo problema</a:t>
            </a:r>
            <a:r>
              <a:rPr lang="lt-LT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2014-04-23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2400" b="1" i="1">
                <a:solidFill>
                  <a:schemeClr val="hlink"/>
                </a:solidFill>
              </a:rPr>
              <a:t>Forward procedūra</a:t>
            </a:r>
            <a:r>
              <a:rPr lang="lt-LT" sz="24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t-LT" sz="2100"/>
              <a:t>Antras žingsni</a:t>
            </a:r>
            <a:r>
              <a:rPr lang="en-US" sz="2100"/>
              <a:t>s</a:t>
            </a:r>
            <a:endParaRPr lang="lt-LT" sz="2100"/>
          </a:p>
          <a:p>
            <a:pPr lvl="1">
              <a:lnSpc>
                <a:spcPct val="130000"/>
              </a:lnSpc>
            </a:pPr>
            <a:r>
              <a:rPr lang="lt-LT" sz="1900"/>
              <a:t>Apskaičiuojame visas galimas dviejų  kintamųjų  regresijas</a:t>
            </a:r>
            <a:endParaRPr lang="en-US" sz="1900"/>
          </a:p>
          <a:p>
            <a:pPr lvl="1">
              <a:lnSpc>
                <a:spcPct val="130000"/>
              </a:lnSpc>
            </a:pPr>
            <a:r>
              <a:rPr lang="lt-LT" sz="1900"/>
              <a:t>       </a:t>
            </a:r>
            <a:r>
              <a:rPr lang="ru-RU" sz="1900"/>
              <a:t>=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en-US" sz="1900" baseline="-25000"/>
              <a:t>1</a:t>
            </a:r>
            <a:r>
              <a:rPr lang="en-US" sz="1900"/>
              <a:t>),      </a:t>
            </a:r>
            <a:r>
              <a:rPr lang="ru-RU" sz="1900"/>
              <a:t>=  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lt-LT" sz="1900" baseline="-25000"/>
              <a:t>2</a:t>
            </a:r>
            <a:r>
              <a:rPr lang="en-US" sz="1900"/>
              <a:t>),         </a:t>
            </a:r>
            <a:r>
              <a:rPr lang="ru-RU" sz="1900"/>
              <a:t>=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lt-LT" sz="1900" baseline="-25000"/>
              <a:t>k</a:t>
            </a:r>
            <a:r>
              <a:rPr lang="en-US" sz="1900"/>
              <a:t>), </a:t>
            </a:r>
            <a:endParaRPr lang="lt-LT" sz="1900"/>
          </a:p>
          <a:p>
            <a:pPr lvl="1">
              <a:lnSpc>
                <a:spcPct val="130000"/>
              </a:lnSpc>
            </a:pPr>
            <a:r>
              <a:rPr lang="lt-LT" sz="1900"/>
              <a:t>Palyginame visose regresijose naujai įtraukiamų kintamųjų įverčių apskaičiuotas 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j</a:t>
            </a:r>
            <a:r>
              <a:rPr lang="lt-LT" sz="1900" baseline="-25000"/>
              <a:t> , </a:t>
            </a:r>
            <a:r>
              <a:rPr lang="lt-LT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b2 ...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k</a:t>
            </a:r>
            <a:r>
              <a:rPr lang="lt-LT" sz="1900" baseline="-25000"/>
              <a:t> </a:t>
            </a:r>
            <a:r>
              <a:rPr lang="lt-LT" sz="1900"/>
              <a:t>statistikas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I</a:t>
            </a:r>
            <a:r>
              <a:rPr lang="lt-LT" sz="1900">
                <a:latin typeface="Arial"/>
              </a:rPr>
              <a:t>š</a:t>
            </a:r>
            <a:r>
              <a:rPr lang="lt-LT" sz="1900"/>
              <a:t>renkame didžiausią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1900" baseline="30000">
                <a:sym typeface="Symbol" pitchFamily="18" charset="2"/>
              </a:rPr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1900"/>
              <a:t> </a:t>
            </a:r>
            <a:r>
              <a:rPr lang="lt-LT" sz="1900" baseline="-25000"/>
              <a:t> </a:t>
            </a:r>
            <a:r>
              <a:rPr lang="lt-LT" sz="1900"/>
              <a:t>statistiką</a:t>
            </a:r>
            <a:r>
              <a:rPr lang="lt-LT" sz="1900" baseline="-25000"/>
              <a:t> 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Palyginame gautą  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 baseline="-25000"/>
              <a:t> </a:t>
            </a:r>
            <a:r>
              <a:rPr lang="lt-LT" sz="1900"/>
              <a:t>su  teorine statistikos t</a:t>
            </a:r>
            <a:r>
              <a:rPr lang="en-US" sz="1900" baseline="-25000"/>
              <a:t>n-3</a:t>
            </a:r>
            <a:r>
              <a:rPr lang="lt-LT" sz="1900" baseline="-25000"/>
              <a:t>,</a:t>
            </a:r>
            <a:r>
              <a:rPr lang="el-GR" sz="1900" baseline="-25000">
                <a:cs typeface="Times New Roman" pitchFamily="18" charset="0"/>
              </a:rPr>
              <a:t>α</a:t>
            </a:r>
            <a:r>
              <a:rPr lang="lt-LT" sz="1900" baseline="-25000">
                <a:cs typeface="Times New Roman" pitchFamily="18" charset="0"/>
              </a:rPr>
              <a:t>/2</a:t>
            </a:r>
            <a:r>
              <a:rPr lang="lt-LT" sz="1900" baseline="-25000"/>
              <a:t>  </a:t>
            </a:r>
            <a:r>
              <a:rPr lang="lt-LT" sz="1900"/>
              <a:t>reik</a:t>
            </a:r>
            <a:r>
              <a:rPr lang="lt-LT" sz="1900">
                <a:latin typeface="Arial"/>
              </a:rPr>
              <a:t>š</a:t>
            </a:r>
            <a:r>
              <a:rPr lang="lt-LT" sz="1900"/>
              <a:t>me 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Jeigu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1900"/>
              <a:t> </a:t>
            </a:r>
            <a:r>
              <a:rPr lang="lt-LT" sz="1900">
                <a:sym typeface="Symbol" pitchFamily="18" charset="2"/>
              </a:rPr>
              <a:t></a:t>
            </a:r>
            <a:r>
              <a:rPr lang="lt-LT" sz="1900"/>
              <a:t> t</a:t>
            </a:r>
            <a:r>
              <a:rPr lang="en-US" sz="1900" baseline="-25000"/>
              <a:t>n-3</a:t>
            </a:r>
            <a:r>
              <a:rPr lang="lt-LT" sz="1900" baseline="-25000"/>
              <a:t>,</a:t>
            </a:r>
            <a:r>
              <a:rPr lang="el-GR" sz="1900" baseline="-25000">
                <a:cs typeface="Times New Roman" pitchFamily="18" charset="0"/>
              </a:rPr>
              <a:t>α</a:t>
            </a:r>
            <a:r>
              <a:rPr lang="lt-LT" sz="1900" baseline="-25000">
                <a:cs typeface="Times New Roman" pitchFamily="18" charset="0"/>
              </a:rPr>
              <a:t>/2</a:t>
            </a:r>
            <a:r>
              <a:rPr lang="lt-LT" sz="1900" baseline="-25000"/>
              <a:t>  </a:t>
            </a:r>
            <a:r>
              <a:rPr lang="lt-LT" sz="1900"/>
              <a:t>, s veiksnį įtraukiame į regresiją </a:t>
            </a:r>
          </a:p>
          <a:p>
            <a:pPr lvl="1">
              <a:lnSpc>
                <a:spcPct val="90000"/>
              </a:lnSpc>
            </a:pPr>
            <a:endParaRPr lang="lt-LT" sz="19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lt-LT" sz="1900" baseline="-25000"/>
          </a:p>
          <a:p>
            <a:pPr lvl="1">
              <a:lnSpc>
                <a:spcPct val="90000"/>
              </a:lnSpc>
            </a:pPr>
            <a:endParaRPr lang="lt-LT" sz="1900"/>
          </a:p>
          <a:p>
            <a:pPr lvl="1">
              <a:lnSpc>
                <a:spcPct val="90000"/>
              </a:lnSpc>
            </a:pPr>
            <a:endParaRPr lang="lt-LT" sz="1900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411413" y="2924175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924175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284663" y="2924175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24175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443663" y="2997200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6" imgW="139680" imgH="203040" progId="Equation.3">
                  <p:embed/>
                </p:oleObj>
              </mc:Choice>
              <mc:Fallback>
                <p:oleObj name="Equation" r:id="rId6" imgW="139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997200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i="1">
                <a:solidFill>
                  <a:schemeClr val="hlink"/>
                </a:solidFill>
              </a:rPr>
              <a:t>Forward procedūra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4525963"/>
          </a:xfrm>
        </p:spPr>
        <p:txBody>
          <a:bodyPr/>
          <a:lstStyle/>
          <a:p>
            <a:r>
              <a:rPr lang="lt-LT"/>
              <a:t>Forward procedūra baigiama: </a:t>
            </a:r>
          </a:p>
          <a:p>
            <a:pPr lvl="1"/>
            <a:r>
              <a:rPr lang="lt-LT"/>
              <a:t> kai įtraukti visi veiksniai </a:t>
            </a:r>
          </a:p>
          <a:p>
            <a:pPr lvl="1"/>
            <a:r>
              <a:rPr lang="lt-LT"/>
              <a:t> kai visos naujai įtrauktų veiksnių apskaičiuotos t statistikos mažesnės už t</a:t>
            </a:r>
            <a:r>
              <a:rPr lang="en-US" baseline="-25000"/>
              <a:t>n-k-1, </a:t>
            </a:r>
            <a:r>
              <a:rPr lang="el-GR" baseline="-25000">
                <a:cs typeface="Times New Roman" pitchFamily="18" charset="0"/>
              </a:rPr>
              <a:t>α</a:t>
            </a:r>
            <a:r>
              <a:rPr lang="lt-LT" baseline="-25000">
                <a:cs typeface="Times New Roman" pitchFamily="18" charset="0"/>
              </a:rPr>
              <a:t>/2</a:t>
            </a:r>
            <a:r>
              <a:rPr lang="lt-LT" baseline="-25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655762"/>
          </a:xfrm>
        </p:spPr>
        <p:txBody>
          <a:bodyPr/>
          <a:lstStyle/>
          <a:p>
            <a:r>
              <a:rPr lang="lt-LT" sz="3200" dirty="0"/>
              <a:t>Pvz. </a:t>
            </a:r>
            <a:r>
              <a:rPr lang="en-US" sz="3200" dirty="0"/>
              <a:t>Forward </a:t>
            </a:r>
            <a:r>
              <a:rPr lang="en-US" sz="3200" dirty="0" err="1"/>
              <a:t>metodas</a:t>
            </a:r>
            <a:r>
              <a:rPr lang="en-US" sz="3200" dirty="0"/>
              <a:t> </a:t>
            </a:r>
            <a:r>
              <a:rPr lang="lt-LT" sz="3200" dirty="0"/>
              <a:t>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2400" dirty="0" smtClean="0">
                <a:solidFill>
                  <a:srgbClr val="008000"/>
                </a:solidFill>
              </a:rPr>
              <a:t>Pirmas </a:t>
            </a:r>
            <a:r>
              <a:rPr lang="lt-LT" sz="2400" dirty="0">
                <a:solidFill>
                  <a:srgbClr val="008000"/>
                </a:solidFill>
              </a:rPr>
              <a:t>žingsnis</a:t>
            </a:r>
            <a:r>
              <a:rPr lang="lt-LT" sz="3200" dirty="0">
                <a:solidFill>
                  <a:srgbClr val="008000"/>
                </a:solidFill>
              </a:rPr>
              <a:t>           </a:t>
            </a:r>
            <a:r>
              <a:rPr lang="en-US" sz="2400" b="1" dirty="0"/>
              <a:t>t</a:t>
            </a:r>
            <a:r>
              <a:rPr lang="lt-LT" sz="2400" b="1" baseline="-25000" dirty="0"/>
              <a:t>33;0,05/2</a:t>
            </a:r>
            <a:r>
              <a:rPr lang="lt-LT" sz="2400" b="1" dirty="0"/>
              <a:t> </a:t>
            </a:r>
            <a:r>
              <a:rPr lang="en-US" sz="2400" b="1" dirty="0"/>
              <a:t>= </a:t>
            </a:r>
            <a:r>
              <a:rPr lang="lt-LT" sz="2400" b="1" dirty="0"/>
              <a:t>2,03</a:t>
            </a:r>
            <a:br>
              <a:rPr lang="lt-LT" sz="2400" b="1" dirty="0"/>
            </a:br>
            <a:r>
              <a:rPr lang="en-US" sz="3200" b="1" dirty="0"/>
              <a:t> </a:t>
            </a:r>
            <a:endParaRPr lang="lt-LT" sz="32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484313"/>
            <a:ext cx="8532812" cy="43307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-26,85+           1,24X</a:t>
            </a:r>
            <a:r>
              <a:rPr lang="lt-LT" sz="2100" b="1" baseline="30000"/>
              <a:t>DU</a:t>
            </a:r>
            <a:r>
              <a:rPr lang="lt-LT" sz="2100" b="1"/>
              <a:t> + e          </a:t>
            </a:r>
            <a:endParaRPr lang="en-US" sz="21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/>
              <a:t>t</a:t>
            </a:r>
            <a:r>
              <a:rPr lang="lt-LT" sz="1900" b="1"/>
              <a:t>             </a:t>
            </a:r>
            <a:r>
              <a:rPr lang="lt-LT" sz="1900" b="1">
                <a:solidFill>
                  <a:srgbClr val="008000"/>
                </a:solidFill>
              </a:rPr>
              <a:t>-0,27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 14,40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1318+             2,86D</a:t>
            </a:r>
            <a:r>
              <a:rPr lang="lt-LT" sz="2100" b="1" baseline="30000"/>
              <a:t>II</a:t>
            </a:r>
            <a:r>
              <a:rPr lang="lt-LT" sz="2100" b="1"/>
              <a:t> + e   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14,38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0,02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1303,16+           63,63X</a:t>
            </a:r>
            <a:r>
              <a:rPr lang="lt-LT" sz="2100" b="1" baseline="30000"/>
              <a:t>III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14,24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0,35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1282,08+           162,05X</a:t>
            </a:r>
            <a:r>
              <a:rPr lang="lt-LT" sz="2100" b="1" baseline="30000"/>
              <a:t>IV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14,37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0,87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-4616           +332,35X</a:t>
            </a:r>
            <a:r>
              <a:rPr lang="lt-LT" sz="2100" b="1" baseline="30000"/>
              <a:t>TR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-0,88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1,13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lt-LT" sz="1900" b="1">
              <a:solidFill>
                <a:srgbClr val="008000"/>
              </a:solidFill>
            </a:endParaRP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1181,94+          766,265X</a:t>
            </a:r>
            <a:r>
              <a:rPr lang="lt-LT" sz="2100" b="1" baseline="30000"/>
              <a:t>IV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17,11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4,70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en-US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en-US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9750" y="2492375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88125" y="20605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258888" y="602138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>
                <a:solidFill>
                  <a:srgbClr val="990000"/>
                </a:solidFill>
              </a:rPr>
              <a:t>Išvada: įtraukiam veiksnį X</a:t>
            </a:r>
            <a:r>
              <a:rPr lang="lt-LT" sz="2400" b="1" baseline="30000">
                <a:solidFill>
                  <a:srgbClr val="990000"/>
                </a:solidFill>
              </a:rPr>
              <a:t>DU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3995738" y="1557338"/>
            <a:ext cx="2592387" cy="410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8856663" cy="4114800"/>
          </a:xfrm>
        </p:spPr>
        <p:txBody>
          <a:bodyPr/>
          <a:lstStyle/>
          <a:p>
            <a:pPr marL="533400" indent="-533400"/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11121,59+  1,47X</a:t>
            </a:r>
            <a:r>
              <a:rPr lang="lt-LT" sz="1800" b="1" baseline="30000"/>
              <a:t>DU</a:t>
            </a:r>
            <a:r>
              <a:rPr lang="lt-LT" sz="1800" b="1"/>
              <a:t>     -630,47X</a:t>
            </a:r>
            <a:r>
              <a:rPr lang="lt-LT" sz="1800" b="1" baseline="30000"/>
              <a:t>TR</a:t>
            </a:r>
            <a:r>
              <a:rPr lang="lt-LT" sz="1800" b="1"/>
              <a:t>+ e          </a:t>
            </a:r>
            <a:endParaRPr lang="en-US" sz="1800" b="1"/>
          </a:p>
          <a:p>
            <a:pPr marL="914400" lvl="1" indent="-457200">
              <a:buFont typeface="Wingdings" pitchFamily="2" charset="2"/>
              <a:buNone/>
            </a:pPr>
            <a:r>
              <a:rPr lang="en-US" sz="1800" b="1"/>
              <a:t>t</a:t>
            </a:r>
            <a:r>
              <a:rPr lang="lt-LT" sz="1800" b="1"/>
              <a:t>             </a:t>
            </a:r>
            <a:r>
              <a:rPr lang="lt-LT" sz="1600" b="1">
                <a:solidFill>
                  <a:srgbClr val="008000"/>
                </a:solidFill>
              </a:rPr>
              <a:t>-3,47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     23,70            -7,59 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94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-4597,70+  1,73X</a:t>
            </a:r>
            <a:r>
              <a:rPr lang="lt-LT" sz="1800" b="1" baseline="30000"/>
              <a:t>DU</a:t>
            </a:r>
            <a:r>
              <a:rPr lang="lt-LT" sz="1800" b="1"/>
              <a:t>     - 556,48D</a:t>
            </a:r>
            <a:r>
              <a:rPr lang="lt-LT" sz="1800" b="1" baseline="30000"/>
              <a:t>krizė</a:t>
            </a:r>
            <a:r>
              <a:rPr lang="lt-LT" sz="1800" b="1"/>
              <a:t> +e          </a:t>
            </a:r>
          </a:p>
          <a:p>
            <a:pPr marL="533400" indent="-533400"/>
            <a:r>
              <a:rPr lang="en-US" sz="1800" b="1"/>
              <a:t>t</a:t>
            </a:r>
            <a:r>
              <a:rPr lang="lt-LT" sz="1800" b="1"/>
              <a:t>           </a:t>
            </a:r>
            <a:r>
              <a:rPr lang="lt-LT" sz="1600" b="1">
                <a:solidFill>
                  <a:srgbClr val="008000"/>
                </a:solidFill>
              </a:rPr>
              <a:t>-3,47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     14,93               -5,13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 91</a:t>
            </a:r>
          </a:p>
          <a:p>
            <a:pPr marL="533400" indent="-533400"/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-62,48+  1,24X</a:t>
            </a:r>
            <a:r>
              <a:rPr lang="lt-LT" sz="1800" b="1" baseline="30000"/>
              <a:t>DU</a:t>
            </a:r>
            <a:r>
              <a:rPr lang="lt-LT" sz="1800" b="1"/>
              <a:t>        + 157,882D</a:t>
            </a:r>
            <a:r>
              <a:rPr lang="lt-LT" sz="1800" b="1" baseline="30000"/>
              <a:t>IV</a:t>
            </a:r>
            <a:r>
              <a:rPr lang="lt-LT" sz="1800" b="1"/>
              <a:t> +e          </a:t>
            </a:r>
            <a:endParaRPr lang="en-US" sz="1800" b="1"/>
          </a:p>
          <a:p>
            <a:pPr marL="914400" lvl="1" indent="-457200">
              <a:buFont typeface="Wingdings" pitchFamily="2" charset="2"/>
              <a:buNone/>
            </a:pPr>
            <a:r>
              <a:rPr lang="en-US" sz="1800" b="1"/>
              <a:t>t</a:t>
            </a:r>
            <a:r>
              <a:rPr lang="lt-LT" sz="1800" b="1"/>
              <a:t>             </a:t>
            </a:r>
            <a:r>
              <a:rPr lang="lt-LT" sz="1600" b="1">
                <a:solidFill>
                  <a:srgbClr val="008000"/>
                </a:solidFill>
              </a:rPr>
              <a:t>-0,66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15,18                    2,15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87</a:t>
            </a:r>
          </a:p>
          <a:p>
            <a:pPr marL="533400" indent="-533400"/>
            <a:endParaRPr lang="lt-LT" sz="1600" b="1"/>
          </a:p>
          <a:p>
            <a:pPr marL="533400" indent="-533400"/>
            <a:endParaRPr lang="lt-LT" sz="1600" b="1"/>
          </a:p>
          <a:p>
            <a:pPr marL="914400" lvl="1" indent="-457200">
              <a:buFont typeface="Wingdings" pitchFamily="2" charset="2"/>
              <a:buNone/>
            </a:pPr>
            <a:endParaRPr lang="lt-LT" sz="1800" b="1">
              <a:solidFill>
                <a:srgbClr val="008000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endParaRPr lang="lt-LT" sz="2500" b="1">
              <a:solidFill>
                <a:srgbClr val="008000"/>
              </a:solidFill>
            </a:endParaRPr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  <a:p>
            <a:pPr marL="914400" lvl="1" indent="-457200">
              <a:buFont typeface="Wingdings" pitchFamily="2" charset="2"/>
              <a:buNone/>
            </a:pPr>
            <a:endParaRPr lang="en-US" b="1"/>
          </a:p>
          <a:p>
            <a:pPr marL="914400" lvl="1" indent="-457200">
              <a:buFont typeface="Wingdings" pitchFamily="2" charset="2"/>
              <a:buNone/>
            </a:pPr>
            <a:endParaRPr lang="en-US" b="1"/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588125" y="20605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427538" y="1628775"/>
            <a:ext cx="1584325" cy="403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Forward metodas </a:t>
            </a:r>
            <a:r>
              <a:rPr lang="lt-LT" sz="3200"/>
              <a:t> </a:t>
            </a:r>
            <a:br>
              <a:rPr lang="lt-LT" sz="3200"/>
            </a:br>
            <a:r>
              <a:rPr lang="lt-LT" sz="2400">
                <a:solidFill>
                  <a:srgbClr val="008000"/>
                </a:solidFill>
              </a:rPr>
              <a:t>Antras žingsnis</a:t>
            </a:r>
            <a:r>
              <a:rPr lang="lt-LT" sz="3200"/>
              <a:t> </a:t>
            </a:r>
            <a:r>
              <a:rPr lang="lt-LT" sz="3200">
                <a:solidFill>
                  <a:srgbClr val="008000"/>
                </a:solidFill>
              </a:rPr>
              <a:t>           </a:t>
            </a:r>
            <a:r>
              <a:rPr lang="en-US" sz="2400" b="1"/>
              <a:t>t</a:t>
            </a:r>
            <a:r>
              <a:rPr lang="lt-LT" sz="2400" b="1" baseline="-25000"/>
              <a:t>32;0,05/2</a:t>
            </a:r>
            <a:r>
              <a:rPr lang="lt-LT" sz="2400" b="1"/>
              <a:t> </a:t>
            </a:r>
            <a:r>
              <a:rPr lang="en-US" sz="2400" b="1"/>
              <a:t>= </a:t>
            </a:r>
            <a:r>
              <a:rPr lang="lt-LT" sz="2400" b="1"/>
              <a:t>2,03</a:t>
            </a:r>
            <a:br>
              <a:rPr lang="lt-LT" sz="2400" b="1"/>
            </a:b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2400" i="1">
                <a:solidFill>
                  <a:schemeClr val="accent2"/>
                </a:solidFill>
              </a:rPr>
              <a:t/>
            </a:r>
            <a:br>
              <a:rPr lang="lt-LT" sz="2400" i="1">
                <a:solidFill>
                  <a:schemeClr val="accent2"/>
                </a:solidFill>
              </a:rPr>
            </a:br>
            <a:r>
              <a:rPr lang="lt-LT" sz="2400" b="1" i="1">
                <a:solidFill>
                  <a:schemeClr val="hlink"/>
                </a:solidFill>
              </a:rPr>
              <a:t>Backward procedūra</a:t>
            </a:r>
            <a:r>
              <a:rPr lang="lt-LT" sz="24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1973263"/>
            <a:ext cx="7110412" cy="3935412"/>
          </a:xfrm>
        </p:spPr>
        <p:txBody>
          <a:bodyPr/>
          <a:lstStyle/>
          <a:p>
            <a:r>
              <a:rPr lang="lt-LT" sz="2500"/>
              <a:t>Pirmas žingsni</a:t>
            </a:r>
            <a:r>
              <a:rPr lang="en-US" sz="2500"/>
              <a:t>s</a:t>
            </a:r>
            <a:endParaRPr lang="lt-LT" sz="2500"/>
          </a:p>
          <a:p>
            <a:pPr lvl="1"/>
            <a:r>
              <a:rPr lang="lt-LT" sz="2100"/>
              <a:t>Apskaičiuojame dauginę regresiją, įtraukdami visą kintamųjų sąrašą  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x</a:t>
            </a:r>
            <a:r>
              <a:rPr lang="lt-LT" sz="2100" baseline="-25000"/>
              <a:t>1</a:t>
            </a:r>
            <a:r>
              <a:rPr lang="lt-LT" sz="2100"/>
              <a:t>, </a:t>
            </a:r>
            <a:r>
              <a:rPr lang="en-US" sz="2100"/>
              <a:t>x</a:t>
            </a:r>
            <a:r>
              <a:rPr lang="en-US" sz="2100" baseline="-25000"/>
              <a:t>2</a:t>
            </a:r>
            <a:r>
              <a:rPr lang="en-US" sz="2100"/>
              <a:t>,</a:t>
            </a:r>
            <a:r>
              <a:rPr lang="en-US" sz="2100" baseline="-25000"/>
              <a:t> </a:t>
            </a:r>
            <a:r>
              <a:rPr lang="en-US" sz="2100"/>
              <a:t>...x</a:t>
            </a:r>
            <a:r>
              <a:rPr lang="lt-LT" sz="2100" baseline="-25000"/>
              <a:t>k</a:t>
            </a:r>
            <a:r>
              <a:rPr lang="en-US" sz="2100"/>
              <a:t>)  </a:t>
            </a:r>
            <a:endParaRPr lang="lt-LT" sz="2100"/>
          </a:p>
          <a:p>
            <a:pPr lvl="1"/>
            <a:r>
              <a:rPr lang="lt-LT" sz="2100"/>
              <a:t>Surandame visų įverčių  apskaičiuotas statistikas: 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1, </a:t>
            </a:r>
            <a:r>
              <a:rPr lang="lt-LT" sz="2100" baseline="-25000"/>
              <a:t> 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b2 ...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bk</a:t>
            </a:r>
            <a:endParaRPr lang="lt-LT" sz="2100"/>
          </a:p>
          <a:p>
            <a:pPr lvl="1"/>
            <a:r>
              <a:rPr lang="lt-LT" sz="2100"/>
              <a:t>Išrenkame mažiausią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bj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-25000"/>
              <a:t> </a:t>
            </a:r>
            <a:r>
              <a:rPr lang="lt-LT" sz="2100"/>
              <a:t>statistiką</a:t>
            </a:r>
            <a:r>
              <a:rPr lang="lt-LT" sz="2100" baseline="-25000"/>
              <a:t> </a:t>
            </a:r>
          </a:p>
          <a:p>
            <a:pPr lvl="1">
              <a:buFont typeface="Wingdings" pitchFamily="2" charset="2"/>
              <a:buNone/>
            </a:pPr>
            <a:r>
              <a:rPr lang="lt-LT" sz="2100"/>
              <a:t>Palyginame gautą statistikos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bj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reikšmę su  teorine t</a:t>
            </a:r>
            <a:r>
              <a:rPr lang="lt-LT" sz="2100" baseline="-25000"/>
              <a:t>n</a:t>
            </a:r>
            <a:r>
              <a:rPr lang="en-US" sz="2100" baseline="-25000"/>
              <a:t>-k-1</a:t>
            </a:r>
            <a:r>
              <a:rPr lang="lt-LT" sz="2100" baseline="-25000"/>
              <a:t>,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reikšme </a:t>
            </a:r>
          </a:p>
          <a:p>
            <a:pPr lvl="1">
              <a:buFont typeface="Wingdings" pitchFamily="2" charset="2"/>
              <a:buNone/>
            </a:pPr>
            <a:r>
              <a:rPr lang="lt-LT" sz="2100"/>
              <a:t>Jeigu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bj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</a:t>
            </a:r>
            <a:r>
              <a:rPr lang="lt-LT" sz="2100">
                <a:sym typeface="Symbol" pitchFamily="18" charset="2"/>
              </a:rPr>
              <a:t></a:t>
            </a:r>
            <a:r>
              <a:rPr lang="lt-LT" sz="2100"/>
              <a:t> t</a:t>
            </a:r>
            <a:r>
              <a:rPr lang="lt-LT" sz="2100" baseline="-25000"/>
              <a:t>n-k</a:t>
            </a:r>
            <a:r>
              <a:rPr lang="en-US" sz="2100" baseline="-25000"/>
              <a:t>-1</a:t>
            </a:r>
            <a:r>
              <a:rPr lang="lt-LT" sz="2100" baseline="-25000"/>
              <a:t>,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, j veiksnio į regresiją netraukiame </a:t>
            </a:r>
          </a:p>
          <a:p>
            <a:pPr lvl="1"/>
            <a:endParaRPr lang="lt-LT" sz="2100"/>
          </a:p>
          <a:p>
            <a:pPr lvl="1">
              <a:buFont typeface="Wingdings" pitchFamily="2" charset="2"/>
              <a:buNone/>
            </a:pPr>
            <a:endParaRPr lang="lt-LT" sz="2100" baseline="-25000"/>
          </a:p>
          <a:p>
            <a:pPr lvl="1"/>
            <a:endParaRPr lang="lt-LT" sz="2100"/>
          </a:p>
          <a:p>
            <a:pPr lvl="1"/>
            <a:endParaRPr lang="lt-LT" sz="2100"/>
          </a:p>
        </p:txBody>
      </p:sp>
      <p:graphicFrame>
        <p:nvGraphicFramePr>
          <p:cNvPr id="79872" name="Object 0"/>
          <p:cNvGraphicFramePr>
            <a:graphicFrameLocks noChangeAspect="1"/>
          </p:cNvGraphicFramePr>
          <p:nvPr/>
        </p:nvGraphicFramePr>
        <p:xfrm>
          <a:off x="5435600" y="2708275"/>
          <a:ext cx="369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708275"/>
                        <a:ext cx="3698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2400" b="1" i="1">
                <a:solidFill>
                  <a:schemeClr val="hlink"/>
                </a:solidFill>
              </a:rPr>
              <a:t/>
            </a:r>
            <a:br>
              <a:rPr lang="lt-LT" sz="2400" b="1" i="1">
                <a:solidFill>
                  <a:schemeClr val="hlink"/>
                </a:solidFill>
              </a:rPr>
            </a:br>
            <a:r>
              <a:rPr lang="lt-LT" sz="2400" b="1" i="1">
                <a:solidFill>
                  <a:schemeClr val="hlink"/>
                </a:solidFill>
              </a:rPr>
              <a:t>Backward procedūra</a:t>
            </a:r>
            <a:r>
              <a:rPr lang="lt-LT" sz="24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z="2500"/>
              <a:t>Antras žingsni</a:t>
            </a:r>
            <a:r>
              <a:rPr lang="en-US" sz="2500"/>
              <a:t>s</a:t>
            </a:r>
            <a:endParaRPr lang="lt-LT" sz="2500"/>
          </a:p>
          <a:p>
            <a:pPr lvl="1"/>
            <a:r>
              <a:rPr lang="lt-LT" sz="2100"/>
              <a:t>Apskaičiuojame dauginę regresiją be veiksnio j </a:t>
            </a:r>
          </a:p>
          <a:p>
            <a:pPr lvl="1">
              <a:buFont typeface="Wingdings" pitchFamily="2" charset="2"/>
              <a:buNone/>
            </a:pPr>
            <a:r>
              <a:rPr lang="lt-LT" sz="2100"/>
              <a:t>       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 </a:t>
            </a:r>
            <a:r>
              <a:rPr lang="en-US" sz="2100"/>
              <a:t>x</a:t>
            </a:r>
            <a:r>
              <a:rPr lang="en-US" sz="2100" baseline="-25000"/>
              <a:t>1</a:t>
            </a:r>
            <a:r>
              <a:rPr lang="en-US" sz="2100"/>
              <a:t>, x</a:t>
            </a:r>
            <a:r>
              <a:rPr lang="en-US" sz="2100" baseline="-25000"/>
              <a:t>2</a:t>
            </a:r>
            <a:r>
              <a:rPr lang="en-US" sz="2100"/>
              <a:t> ...</a:t>
            </a:r>
            <a:r>
              <a:rPr lang="en-US" sz="2100" baseline="-25000"/>
              <a:t>.</a:t>
            </a:r>
            <a:r>
              <a:rPr lang="lt-LT" sz="2100"/>
              <a:t>x</a:t>
            </a:r>
            <a:r>
              <a:rPr lang="lt-LT" sz="2100" baseline="-25000"/>
              <a:t>j-1</a:t>
            </a:r>
            <a:r>
              <a:rPr lang="en-US" sz="2100"/>
              <a:t>,</a:t>
            </a:r>
            <a:r>
              <a:rPr lang="en-US" sz="2100" baseline="-25000"/>
              <a:t> </a:t>
            </a:r>
            <a:r>
              <a:rPr lang="lt-LT" sz="2100"/>
              <a:t>x</a:t>
            </a:r>
            <a:r>
              <a:rPr lang="lt-LT" sz="2100" baseline="-25000"/>
              <a:t>j+1, </a:t>
            </a:r>
            <a:r>
              <a:rPr lang="en-US" sz="2100"/>
              <a:t>...x</a:t>
            </a:r>
            <a:r>
              <a:rPr lang="lt-LT" sz="2100" baseline="-25000"/>
              <a:t>k</a:t>
            </a:r>
            <a:r>
              <a:rPr lang="en-US" sz="2100"/>
              <a:t>)  </a:t>
            </a:r>
            <a:endParaRPr lang="lt-LT" sz="2100"/>
          </a:p>
          <a:p>
            <a:pPr lvl="1"/>
            <a:r>
              <a:rPr lang="lt-LT" sz="2100"/>
              <a:t>Apskaičiuojame visų įverčių statistikas 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b1 , 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b2 ...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bk</a:t>
            </a:r>
            <a:endParaRPr lang="lt-LT" sz="2100"/>
          </a:p>
          <a:p>
            <a:pPr lvl="1"/>
            <a:r>
              <a:rPr lang="lt-LT" sz="2100"/>
              <a:t>Randame mažiausią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bs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 baseline="-25000"/>
              <a:t> </a:t>
            </a:r>
            <a:r>
              <a:rPr lang="lt-LT" sz="2100"/>
              <a:t>statistiką</a:t>
            </a:r>
            <a:r>
              <a:rPr lang="lt-LT" sz="2100" baseline="-25000"/>
              <a:t> </a:t>
            </a:r>
          </a:p>
          <a:p>
            <a:pPr lvl="1"/>
            <a:r>
              <a:rPr lang="lt-LT" sz="2100"/>
              <a:t>Palyginame gautą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bs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su  teorine statistikos</a:t>
            </a:r>
            <a:r>
              <a:rPr lang="en-US" sz="2100"/>
              <a:t> t</a:t>
            </a:r>
            <a:r>
              <a:rPr lang="lt-LT" sz="2100" baseline="-25000"/>
              <a:t>n-k-1,</a:t>
            </a:r>
            <a:r>
              <a:rPr lang="el-GR" sz="2100" baseline="-25000">
                <a:cs typeface="Times New Roman" pitchFamily="18" charset="0"/>
              </a:rPr>
              <a:t> 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reikšme </a:t>
            </a:r>
          </a:p>
          <a:p>
            <a:pPr lvl="1"/>
            <a:r>
              <a:rPr lang="lt-LT" sz="2100"/>
              <a:t>Jeigu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</a:t>
            </a:r>
            <a:r>
              <a:rPr lang="lt-LT" sz="2100" baseline="30000"/>
              <a:t>2</a:t>
            </a:r>
            <a:r>
              <a:rPr lang="lt-LT" sz="2100"/>
              <a:t>t</a:t>
            </a:r>
            <a:r>
              <a:rPr lang="lt-LT" sz="2100" baseline="-25000"/>
              <a:t>bs </a:t>
            </a:r>
            <a:r>
              <a:rPr lang="lt-LT" sz="2100">
                <a:sym typeface="Symbol" pitchFamily="18" charset="2"/>
              </a:rPr>
              <a:t></a:t>
            </a:r>
            <a:r>
              <a:rPr lang="lt-LT" sz="2100"/>
              <a:t> </a:t>
            </a:r>
            <a:r>
              <a:rPr lang="lt-LT" sz="2100">
                <a:sym typeface="Symbol" pitchFamily="18" charset="2"/>
              </a:rPr>
              <a:t></a:t>
            </a:r>
            <a:r>
              <a:rPr lang="en-US" sz="2100">
                <a:sym typeface="Symbol" pitchFamily="18" charset="2"/>
              </a:rPr>
              <a:t>t</a:t>
            </a:r>
            <a:r>
              <a:rPr lang="lt-LT" sz="2100" baseline="-25000"/>
              <a:t>n-k-1 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, s veiksnį pašaliname iš regresijos  </a:t>
            </a:r>
          </a:p>
          <a:p>
            <a:pPr lvl="1"/>
            <a:endParaRPr lang="lt-LT" sz="2100"/>
          </a:p>
          <a:p>
            <a:pPr lvl="1">
              <a:buFont typeface="Wingdings" pitchFamily="2" charset="2"/>
              <a:buNone/>
            </a:pPr>
            <a:endParaRPr lang="lt-LT" sz="2100" baseline="-25000"/>
          </a:p>
          <a:p>
            <a:pPr lvl="1">
              <a:buFont typeface="Wingdings" pitchFamily="2" charset="2"/>
              <a:buNone/>
            </a:pPr>
            <a:endParaRPr lang="lt-LT" sz="2100"/>
          </a:p>
          <a:p>
            <a:pPr lvl="1"/>
            <a:endParaRPr lang="lt-LT" sz="210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339975" y="2565400"/>
          <a:ext cx="369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65400"/>
                        <a:ext cx="3698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i="1">
                <a:solidFill>
                  <a:schemeClr val="hlink"/>
                </a:solidFill>
              </a:rPr>
              <a:t>Backward procedūra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Backward procedūra baigiama: </a:t>
            </a:r>
          </a:p>
          <a:p>
            <a:pPr lvl="1">
              <a:buFont typeface="Wingdings" pitchFamily="2" charset="2"/>
              <a:buNone/>
            </a:pPr>
            <a:r>
              <a:rPr lang="lt-LT"/>
              <a:t> kai visos apskaičiuotos įverčių t statistikos didesnės už teorinę reikšmę t</a:t>
            </a:r>
            <a:r>
              <a:rPr lang="lt-LT" baseline="-25000"/>
              <a:t>n-k</a:t>
            </a:r>
            <a:r>
              <a:rPr lang="en-US" baseline="-25000"/>
              <a:t>-1 </a:t>
            </a:r>
            <a:r>
              <a:rPr lang="lt-LT" baseline="-25000"/>
              <a:t>,</a:t>
            </a:r>
            <a:r>
              <a:rPr lang="el-GR" baseline="-25000">
                <a:cs typeface="Times New Roman" pitchFamily="18" charset="0"/>
              </a:rPr>
              <a:t>α</a:t>
            </a:r>
            <a:r>
              <a:rPr lang="lt-LT" baseline="-25000">
                <a:cs typeface="Times New Roman" pitchFamily="18" charset="0"/>
              </a:rPr>
              <a:t>/2</a:t>
            </a:r>
            <a:r>
              <a:rPr lang="lt-LT" baseline="-25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/>
              <a:t>STEPWISE-kombinuota procedūra</a:t>
            </a:r>
            <a:endParaRPr lang="en-US" sz="32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Stepwise procedūros žingsnis pradedamas, kaip Forward procedūroje,  ir tęsiamas, kaip Backward. </a:t>
            </a:r>
          </a:p>
          <a:p>
            <a:pPr>
              <a:buFont typeface="Wingdings" pitchFamily="2" charset="2"/>
              <a:buNone/>
            </a:pPr>
            <a:endParaRPr lang="lt-LT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Veisni</a:t>
            </a:r>
            <a:r>
              <a:rPr lang="lt-LT" dirty="0" smtClean="0"/>
              <a:t>ų</a:t>
            </a:r>
            <a:r>
              <a:rPr lang="en-US" dirty="0" smtClean="0"/>
              <a:t> </a:t>
            </a:r>
            <a:r>
              <a:rPr lang="en-US" dirty="0" err="1" smtClean="0"/>
              <a:t>statistinio</a:t>
            </a:r>
            <a:r>
              <a:rPr lang="en-US" dirty="0" smtClean="0"/>
              <a:t> </a:t>
            </a:r>
            <a:r>
              <a:rPr lang="en-US" dirty="0" err="1" smtClean="0"/>
              <a:t>nereik</a:t>
            </a:r>
            <a:r>
              <a:rPr lang="lt-LT" dirty="0" smtClean="0"/>
              <a:t>š</a:t>
            </a:r>
            <a:r>
              <a:rPr lang="en-US" dirty="0" err="1" smtClean="0"/>
              <a:t>mingumo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r>
              <a:rPr lang="lt-LT" dirty="0" smtClean="0"/>
              <a:t>ž</a:t>
            </a:r>
            <a:r>
              <a:rPr lang="en-US" dirty="0" err="1" smtClean="0"/>
              <a:t>astys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71612"/>
            <a:ext cx="7826401" cy="4370401"/>
          </a:xfrm>
        </p:spPr>
        <p:txBody>
          <a:bodyPr/>
          <a:lstStyle/>
          <a:p>
            <a:r>
              <a:rPr lang="lt-LT" dirty="0" smtClean="0"/>
              <a:t>Objektyvi priežastis:</a:t>
            </a:r>
          </a:p>
          <a:p>
            <a:pPr lvl="1"/>
            <a:r>
              <a:rPr lang="lt-LT" dirty="0" smtClean="0"/>
              <a:t>Veisnys nedaro įtakos nagrinėjamam reiškiniui</a:t>
            </a:r>
          </a:p>
          <a:p>
            <a:r>
              <a:rPr lang="en-US" dirty="0" err="1" smtClean="0"/>
              <a:t>Modelio</a:t>
            </a:r>
            <a:r>
              <a:rPr lang="en-US" dirty="0" smtClean="0"/>
              <a:t> </a:t>
            </a:r>
            <a:r>
              <a:rPr lang="lt-LT" dirty="0" smtClean="0"/>
              <a:t>n</a:t>
            </a:r>
            <a:r>
              <a:rPr lang="en-US" dirty="0" err="1" smtClean="0"/>
              <a:t>etikslumai</a:t>
            </a:r>
            <a:r>
              <a:rPr lang="en-US" dirty="0" smtClean="0"/>
              <a:t>:</a:t>
            </a:r>
          </a:p>
          <a:p>
            <a:pPr lvl="1"/>
            <a:r>
              <a:rPr lang="lt-LT" dirty="0" smtClean="0"/>
              <a:t>Modelio formos parinkimo netikslumai </a:t>
            </a:r>
          </a:p>
          <a:p>
            <a:pPr lvl="2"/>
            <a:r>
              <a:rPr lang="lt-LT" dirty="0" smtClean="0"/>
              <a:t>Neteisingai parinkta veiksnio priklausomybės matematinė išraiška (pvz. įtraukta tiesine forma, o sąveika yra netiesinio pavidalo) </a:t>
            </a:r>
          </a:p>
          <a:p>
            <a:pPr lvl="1"/>
            <a:r>
              <a:rPr lang="lt-LT" dirty="0" smtClean="0"/>
              <a:t>Pažeista multikolinearumo prielaida</a:t>
            </a:r>
          </a:p>
          <a:p>
            <a:pPr lvl="2"/>
            <a:r>
              <a:rPr lang="lt-LT" dirty="0" smtClean="0"/>
              <a:t>Būtina patikrinti veiksnių multikolin</a:t>
            </a:r>
            <a:r>
              <a:rPr lang="en-US" dirty="0" smtClean="0"/>
              <a:t>e</a:t>
            </a:r>
            <a:r>
              <a:rPr lang="lt-LT" dirty="0" err="1" smtClean="0"/>
              <a:t>rumą</a:t>
            </a:r>
            <a:r>
              <a:rPr lang="lt-LT" dirty="0" smtClean="0"/>
              <a:t> </a:t>
            </a:r>
          </a:p>
          <a:p>
            <a:endParaRPr lang="lt-LT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Nereikšmingas laisvasis narys b</a:t>
            </a:r>
            <a:r>
              <a:rPr lang="lt-LT" baseline="-25000"/>
              <a:t>0</a:t>
            </a:r>
            <a:r>
              <a:rPr lang="lt-LT"/>
              <a:t>        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z="2500" dirty="0"/>
              <a:t>Regresijos be laisvojo nario koeficientas R</a:t>
            </a:r>
            <a:r>
              <a:rPr lang="lt-LT" sz="2500" baseline="30000" dirty="0"/>
              <a:t>2 </a:t>
            </a:r>
            <a:r>
              <a:rPr lang="lt-LT" sz="2500" dirty="0"/>
              <a:t>skaičiuojamas pagal skirtingas formules, todėl jų negalima lyginti</a:t>
            </a:r>
          </a:p>
          <a:p>
            <a:r>
              <a:rPr lang="lt-LT" sz="2500" dirty="0"/>
              <a:t>Regresijos lygties </a:t>
            </a:r>
            <a:r>
              <a:rPr lang="lt-LT" sz="2500" dirty="0" smtClean="0"/>
              <a:t>be laisvojo nario paklaidų </a:t>
            </a:r>
            <a:r>
              <a:rPr lang="lt-LT" sz="2500" dirty="0"/>
              <a:t>suma ir paklaidų vidurkis </a:t>
            </a:r>
            <a:r>
              <a:rPr lang="lt-LT" sz="2500" dirty="0" smtClean="0"/>
              <a:t>gali būti ne</a:t>
            </a:r>
            <a:r>
              <a:rPr lang="lt-LT" sz="2500" dirty="0" smtClean="0"/>
              <a:t>lygūs </a:t>
            </a:r>
            <a:r>
              <a:rPr lang="lt-LT" sz="2500" dirty="0"/>
              <a:t>0, </a:t>
            </a:r>
            <a:r>
              <a:rPr lang="lt-LT" sz="2500" dirty="0" err="1"/>
              <a:t>t.y</a:t>
            </a:r>
            <a:r>
              <a:rPr lang="lt-LT" sz="2500" dirty="0"/>
              <a:t> netenkinama klasikinė regresijos prielaida. </a:t>
            </a:r>
          </a:p>
          <a:p>
            <a:r>
              <a:rPr lang="lt-LT" sz="2500" dirty="0"/>
              <a:t>Todėl neverta skubėti eliminuoti laisvąjį narį iš regresijos </a:t>
            </a:r>
            <a:r>
              <a:rPr lang="lt-LT" sz="2500" dirty="0" smtClean="0"/>
              <a:t>lygties, apskaičiavus regresiją be jo, būtina patikrinti ar paklaidų vidurkis lygus 0. </a:t>
            </a:r>
            <a:endParaRPr 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313612" cy="1143000"/>
          </a:xfrm>
        </p:spPr>
        <p:txBody>
          <a:bodyPr/>
          <a:lstStyle/>
          <a:p>
            <a:r>
              <a:rPr lang="lt-LT" b="1" i="1">
                <a:solidFill>
                  <a:schemeClr val="hlink"/>
                </a:solidFill>
              </a:rPr>
              <a:t>Veiksnių parinkimo problema</a:t>
            </a:r>
            <a:r>
              <a:rPr lang="lt-LT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Veiksnių įtraukimo į  regresiją procedūra</a:t>
            </a:r>
          </a:p>
          <a:p>
            <a:r>
              <a:rPr lang="lt-LT"/>
              <a:t>Visų galimų regresijų metodas</a:t>
            </a:r>
          </a:p>
          <a:p>
            <a:r>
              <a:rPr lang="lt-LT"/>
              <a:t>t kriterijaus taikymas parenkant statistiškai reikšmingus koeficientus (veiksnius) </a:t>
            </a:r>
          </a:p>
          <a:p>
            <a:pPr>
              <a:buFont typeface="Wingdings" pitchFamily="2" charset="2"/>
              <a:buNone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b="1" i="1">
                <a:solidFill>
                  <a:schemeClr val="hlink"/>
                </a:solidFill>
              </a:rPr>
              <a:t>1. Veiksnių įtraukimo į  regresiją procedūra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Veiksnių parinkimo žingsniai </a:t>
            </a:r>
          </a:p>
          <a:p>
            <a:pPr lvl="1"/>
            <a:r>
              <a:rPr lang="lt-LT"/>
              <a:t>Teorinis-loginis veiksnių sąrašas </a:t>
            </a:r>
          </a:p>
          <a:p>
            <a:pPr lvl="1"/>
            <a:r>
              <a:rPr lang="lt-LT"/>
              <a:t>Matematinė –statistinė parinkimo procedūra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b="1" i="1">
                <a:solidFill>
                  <a:schemeClr val="hlink"/>
                </a:solidFill>
              </a:rPr>
              <a:t>Teorinis-loginis veiksnių sąrašo sudarymas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Praktinės taisyklės:</a:t>
            </a:r>
          </a:p>
          <a:p>
            <a:pPr lvl="1"/>
            <a:r>
              <a:rPr lang="lt-LT"/>
              <a:t>Veiksnių skaičius susijęs su stebėjimų skaičiumi (n&gt;6k)</a:t>
            </a:r>
          </a:p>
          <a:p>
            <a:pPr lvl="1"/>
            <a:r>
              <a:rPr lang="lt-LT"/>
              <a:t>Vienas kintamasis vieno veiksnio įtakai aprašyti </a:t>
            </a:r>
          </a:p>
          <a:p>
            <a:pPr lvl="1"/>
            <a:r>
              <a:rPr lang="lt-LT"/>
              <a:t>Suminiai ir dėmenis sudarantys veiksniai į vieną regresiją netraukiami   </a:t>
            </a:r>
          </a:p>
          <a:p>
            <a:pPr lvl="1"/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4" name="Picture 1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66988" y="609600"/>
            <a:ext cx="4010025" cy="5843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333300"/>
                </a:solidFill>
              </a:rPr>
              <a:t>Koreguotas determinacijos koeficientas</a:t>
            </a:r>
            <a:endParaRPr lang="lt-LT" sz="2800">
              <a:solidFill>
                <a:srgbClr val="333300"/>
              </a:solidFill>
            </a:endParaRP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605088" y="3765550"/>
          <a:ext cx="35734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3765550"/>
                        <a:ext cx="3573462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87450" y="1844675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>
              <a:latin typeface="Arial" charset="0"/>
            </a:endParaRPr>
          </a:p>
        </p:txBody>
      </p:sp>
      <p:graphicFrame>
        <p:nvGraphicFramePr>
          <p:cNvPr id="2253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2205038"/>
          <a:ext cx="5143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164880" imgH="190440" progId="Equation.3">
                  <p:embed/>
                </p:oleObj>
              </mc:Choice>
              <mc:Fallback>
                <p:oleObj name="Equation" r:id="rId5" imgW="16488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05038"/>
                        <a:ext cx="51435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08175" y="2205038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400">
                <a:latin typeface="Arial" charset="0"/>
              </a:rPr>
              <a:t>Koreguotas determinacijos koeficientas</a:t>
            </a:r>
            <a:endParaRPr lang="lt-LT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765175"/>
            <a:ext cx="7313613" cy="679450"/>
          </a:xfrm>
        </p:spPr>
        <p:txBody>
          <a:bodyPr/>
          <a:lstStyle/>
          <a:p>
            <a:r>
              <a:rPr lang="en-US" sz="3200" dirty="0"/>
              <a:t>Vis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galim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regresij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metodas</a:t>
            </a:r>
            <a:r>
              <a:rPr lang="lt-LT" sz="3200" dirty="0"/>
              <a:t> </a:t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2636838"/>
            <a:ext cx="8964612" cy="3971925"/>
          </a:xfrm>
          <a:noFill/>
        </p:spPr>
        <p:txBody>
          <a:bodyPr/>
          <a:lstStyle/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43,39+  </a:t>
            </a:r>
            <a:r>
              <a:rPr lang="lt-LT" sz="2000" b="1">
                <a:solidFill>
                  <a:srgbClr val="990000"/>
                </a:solidFill>
              </a:rPr>
              <a:t>0,78X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                         + e</a:t>
            </a:r>
            <a:r>
              <a:rPr lang="en-US" sz="2000" b="1"/>
              <a:t>   </a:t>
            </a:r>
            <a:r>
              <a:rPr lang="lt-LT" sz="2000" b="1"/>
              <a:t>            </a:t>
            </a:r>
            <a:r>
              <a:rPr lang="en-US" sz="2000" b="1"/>
              <a:t> </a:t>
            </a:r>
            <a:r>
              <a:rPr lang="lt-LT" sz="2000" b="1"/>
              <a:t>0.25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77,90+          0,53X</a:t>
            </a:r>
            <a:r>
              <a:rPr lang="lt-LT" sz="2000" b="1" baseline="30000"/>
              <a:t>tū                         </a:t>
            </a:r>
            <a:r>
              <a:rPr lang="lt-LT" sz="2000" b="1"/>
              <a:t>+e                 0.10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69,04+                          </a:t>
            </a:r>
            <a:r>
              <a:rPr lang="lt-LT" sz="2000" b="1">
                <a:solidFill>
                  <a:srgbClr val="008000"/>
                </a:solidFill>
              </a:rPr>
              <a:t>15,59D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   0.53 </a:t>
            </a:r>
            <a:endParaRPr lang="en-US" sz="2000" b="1"/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20,64+</a:t>
            </a:r>
            <a:r>
              <a:rPr lang="lt-LT" sz="2000" b="1">
                <a:solidFill>
                  <a:srgbClr val="990000"/>
                </a:solidFill>
              </a:rPr>
              <a:t>0,69X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+0,21X</a:t>
            </a:r>
            <a:r>
              <a:rPr lang="lt-LT" sz="2000" b="1" baseline="30000"/>
              <a:t>tū</a:t>
            </a:r>
            <a:r>
              <a:rPr lang="lt-LT" sz="2000" b="1"/>
              <a:t>            + e                0,25 </a:t>
            </a:r>
            <a:endParaRPr lang="en-US" sz="2000" b="1"/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77,90+</a:t>
            </a:r>
            <a:r>
              <a:rPr lang="lt-LT" sz="2000" b="1">
                <a:solidFill>
                  <a:srgbClr val="990000"/>
                </a:solidFill>
              </a:rPr>
              <a:t>0,55X</a:t>
            </a:r>
            <a:r>
              <a:rPr lang="lt-LT" sz="2000" b="1" baseline="30000">
                <a:solidFill>
                  <a:srgbClr val="990000"/>
                </a:solidFill>
              </a:rPr>
              <a:t>mū </a:t>
            </a:r>
            <a:r>
              <a:rPr lang="lt-LT" sz="2000" b="1">
                <a:solidFill>
                  <a:srgbClr val="990000"/>
                </a:solidFill>
              </a:rPr>
              <a:t>+</a:t>
            </a:r>
            <a:r>
              <a:rPr lang="lt-LT" sz="2000" b="1" baseline="30000">
                <a:solidFill>
                  <a:srgbClr val="990000"/>
                </a:solidFill>
              </a:rPr>
              <a:t>                  </a:t>
            </a:r>
            <a:r>
              <a:rPr lang="lt-LT" sz="2000" b="1">
                <a:solidFill>
                  <a:srgbClr val="008000"/>
                </a:solidFill>
              </a:rPr>
              <a:t>13,84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    0.63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89,55+             0,44X</a:t>
            </a:r>
            <a:r>
              <a:rPr lang="lt-LT" sz="2000" b="1" baseline="30000"/>
              <a:t>tū</a:t>
            </a:r>
            <a:r>
              <a:rPr lang="lt-LT" sz="2000" b="1"/>
              <a:t>+</a:t>
            </a:r>
            <a:r>
              <a:rPr lang="lt-LT" sz="2000" b="1">
                <a:solidFill>
                  <a:srgbClr val="008000"/>
                </a:solidFill>
              </a:rPr>
              <a:t>15,15D</a:t>
            </a:r>
            <a:r>
              <a:rPr lang="lt-LT" sz="2000" b="1" baseline="30000">
                <a:solidFill>
                  <a:srgbClr val="008000"/>
                </a:solidFill>
              </a:rPr>
              <a:t>vm </a:t>
            </a:r>
            <a:r>
              <a:rPr lang="lt-LT" sz="2000" b="1"/>
              <a:t>+e              0.60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51,62+</a:t>
            </a:r>
            <a:r>
              <a:rPr lang="lt-LT" sz="2000" b="1">
                <a:solidFill>
                  <a:srgbClr val="990000"/>
                </a:solidFill>
              </a:rPr>
              <a:t>0,45X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+0,24X</a:t>
            </a:r>
            <a:r>
              <a:rPr lang="lt-LT" sz="2000" b="1" baseline="30000"/>
              <a:t>tū</a:t>
            </a:r>
            <a:r>
              <a:rPr lang="lt-LT" sz="2000" b="1"/>
              <a:t>+</a:t>
            </a:r>
            <a:r>
              <a:rPr lang="lt-LT" sz="2000" b="1">
                <a:solidFill>
                  <a:srgbClr val="008000"/>
                </a:solidFill>
              </a:rPr>
              <a:t>13,92D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0.66</a:t>
            </a:r>
          </a:p>
          <a:p>
            <a:endParaRPr lang="lt-LT" sz="2000" b="1"/>
          </a:p>
          <a:p>
            <a:pPr>
              <a:buFont typeface="Wingdings" pitchFamily="2" charset="2"/>
              <a:buNone/>
            </a:pPr>
            <a:r>
              <a:rPr lang="lt-LT" sz="2000" b="1"/>
              <a:t>									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468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6732588" y="4005263"/>
          <a:ext cx="7905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3" name="Equation" r:id="rId3" imgW="355320" imgH="190440" progId="Equation.3">
                  <p:embed/>
                </p:oleObj>
              </mc:Choice>
              <mc:Fallback>
                <p:oleObj name="Equation" r:id="rId3" imgW="35532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005263"/>
                        <a:ext cx="790575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6732588" y="4365625"/>
          <a:ext cx="8620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Equation" r:id="rId5" imgW="355320" imgH="190440" progId="Equation.3">
                  <p:embed/>
                </p:oleObj>
              </mc:Choice>
              <mc:Fallback>
                <p:oleObj name="Equation" r:id="rId5" imgW="35532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365625"/>
                        <a:ext cx="86201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6732588" y="4797425"/>
          <a:ext cx="936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Equation" r:id="rId6" imgW="355320" imgH="190440" progId="Equation.3">
                  <p:embed/>
                </p:oleObj>
              </mc:Choice>
              <mc:Fallback>
                <p:oleObj name="Equation" r:id="rId6" imgW="355320" imgH="1904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797425"/>
                        <a:ext cx="9366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6732588" y="36449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6" name="Equation" r:id="rId7" imgW="355320" imgH="190440" progId="Equation.3">
                  <p:embed/>
                </p:oleObj>
              </mc:Choice>
              <mc:Fallback>
                <p:oleObj name="Equation" r:id="rId7" imgW="355320" imgH="1904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6449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6732588" y="32131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7" name="Equation" r:id="rId8" imgW="355320" imgH="190440" progId="Equation.3">
                  <p:embed/>
                </p:oleObj>
              </mc:Choice>
              <mc:Fallback>
                <p:oleObj name="Equation" r:id="rId8" imgW="355320" imgH="1904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2131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6732588" y="2924175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8" name="Equation" r:id="rId9" imgW="355320" imgH="190440" progId="Equation.3">
                  <p:embed/>
                </p:oleObj>
              </mc:Choice>
              <mc:Fallback>
                <p:oleObj name="Equation" r:id="rId9" imgW="355320" imgH="1904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24175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6804025" y="25654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9" name="Equation" r:id="rId10" imgW="355320" imgH="190440" progId="Equation.3">
                  <p:embed/>
                </p:oleObj>
              </mc:Choice>
              <mc:Fallback>
                <p:oleObj name="Equation" r:id="rId10" imgW="355320" imgH="1904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5654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b="1" i="1">
                <a:solidFill>
                  <a:schemeClr val="hlink"/>
                </a:solidFill>
              </a:rPr>
              <a:t>2. t- kriterijaus taikymas parenkant reikšminius veiksnius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Laipsniško veiksnių įtraukimo metodas Forward</a:t>
            </a:r>
          </a:p>
          <a:p>
            <a:r>
              <a:rPr lang="lt-LT"/>
              <a:t>Laipsniško veiksnių išmetimo metodas Backward</a:t>
            </a:r>
          </a:p>
          <a:p>
            <a:r>
              <a:rPr lang="lt-LT"/>
              <a:t>Kombinuotas metodas Stepwise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>
                <a:solidFill>
                  <a:schemeClr val="hlink"/>
                </a:solidFill>
              </a:rPr>
              <a:t>Forward procedūra</a:t>
            </a:r>
            <a:r>
              <a:rPr lang="lt-LT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 </a:t>
            </a:r>
            <a:r>
              <a:rPr lang="lt-LT" sz="2500"/>
              <a:t>P</a:t>
            </a:r>
            <a:r>
              <a:rPr lang="en-US" sz="2500"/>
              <a:t>irmas </a:t>
            </a:r>
            <a:r>
              <a:rPr lang="lt-LT" sz="2500"/>
              <a:t>žingsni</a:t>
            </a:r>
            <a:r>
              <a:rPr lang="en-US" sz="2500"/>
              <a:t>s</a:t>
            </a:r>
            <a:endParaRPr lang="lt-LT" sz="2500"/>
          </a:p>
          <a:p>
            <a:pPr lvl="1"/>
            <a:r>
              <a:rPr lang="lt-LT" sz="2100"/>
              <a:t>Apskaičiuojame visas galimas porines regresijas</a:t>
            </a:r>
            <a:endParaRPr lang="en-US" sz="2100"/>
          </a:p>
          <a:p>
            <a:pPr lvl="1"/>
            <a:r>
              <a:rPr lang="lt-LT" sz="2100"/>
              <a:t> 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X</a:t>
            </a:r>
            <a:r>
              <a:rPr lang="en-US" sz="2100" baseline="-25000"/>
              <a:t>1</a:t>
            </a:r>
            <a:r>
              <a:rPr lang="en-US" sz="2100"/>
              <a:t>),        </a:t>
            </a:r>
            <a:r>
              <a:rPr lang="ru-RU" sz="2100"/>
              <a:t>= </a:t>
            </a:r>
            <a:r>
              <a:rPr lang="en-US" sz="2100"/>
              <a:t>   f(</a:t>
            </a:r>
            <a:r>
              <a:rPr lang="lt-LT" sz="2100"/>
              <a:t>X</a:t>
            </a:r>
            <a:r>
              <a:rPr lang="en-US" sz="2100" baseline="-25000"/>
              <a:t>2</a:t>
            </a:r>
            <a:r>
              <a:rPr lang="en-US" sz="2100"/>
              <a:t>)  …</a:t>
            </a:r>
            <a:r>
              <a:rPr lang="lt-LT" sz="2100"/>
              <a:t>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X</a:t>
            </a:r>
            <a:r>
              <a:rPr lang="en-US" sz="2100" baseline="-25000"/>
              <a:t>k</a:t>
            </a:r>
            <a:r>
              <a:rPr lang="en-US" sz="2100"/>
              <a:t>)</a:t>
            </a:r>
            <a:endParaRPr lang="lt-LT" sz="2100"/>
          </a:p>
          <a:p>
            <a:pPr lvl="1"/>
            <a:r>
              <a:rPr lang="lt-LT" sz="2100"/>
              <a:t>Palyginame visas apskaičiuotas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b1 ,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2</a:t>
            </a:r>
            <a:r>
              <a:rPr lang="lt-LT" sz="2100" baseline="-25000"/>
              <a:t> ...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k</a:t>
            </a:r>
            <a:r>
              <a:rPr lang="lt-LT" sz="2100" baseline="-25000"/>
              <a:t> </a:t>
            </a:r>
            <a:r>
              <a:rPr lang="lt-LT" sz="2100"/>
              <a:t>statistikas</a:t>
            </a:r>
          </a:p>
          <a:p>
            <a:pPr lvl="1"/>
            <a:r>
              <a:rPr lang="lt-LT" sz="2100"/>
              <a:t>Išrenkame didžiausią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2100" baseline="-25000"/>
              <a:t> </a:t>
            </a:r>
            <a:r>
              <a:rPr lang="lt-LT" sz="2100"/>
              <a:t>statistiką</a:t>
            </a:r>
            <a:r>
              <a:rPr lang="lt-LT" sz="2100" baseline="-25000"/>
              <a:t> </a:t>
            </a:r>
          </a:p>
          <a:p>
            <a:pPr lvl="1"/>
            <a:r>
              <a:rPr lang="lt-LT" sz="2100"/>
              <a:t>Palyginame gautą 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2100"/>
              <a:t>su  teorine statistikos t</a:t>
            </a:r>
            <a:r>
              <a:rPr lang="en-US" sz="2100" baseline="-25000"/>
              <a:t>n-2, 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reikšme </a:t>
            </a:r>
          </a:p>
          <a:p>
            <a:pPr lvl="1"/>
            <a:r>
              <a:rPr lang="lt-LT" sz="2100"/>
              <a:t>Jeigu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1900">
                <a:sym typeface="Symbol" pitchFamily="18" charset="2"/>
              </a:rPr>
              <a:t></a:t>
            </a:r>
            <a:r>
              <a:rPr lang="lt-LT" sz="2100"/>
              <a:t> t</a:t>
            </a:r>
            <a:r>
              <a:rPr lang="en-US" sz="2100" baseline="-25000"/>
              <a:t>n-2, </a:t>
            </a:r>
            <a:r>
              <a:rPr lang="lt-LT" sz="2100" baseline="-25000"/>
              <a:t>,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j veiksnį įtraukiame į regresiją </a:t>
            </a:r>
          </a:p>
          <a:p>
            <a:pPr lvl="1"/>
            <a:endParaRPr lang="lt-LT" sz="2100"/>
          </a:p>
          <a:p>
            <a:pPr lvl="1"/>
            <a:endParaRPr lang="lt-LT" sz="2100"/>
          </a:p>
          <a:p>
            <a:pPr lvl="1"/>
            <a:endParaRPr lang="lt-LT" sz="21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95513" y="299720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97200"/>
                        <a:ext cx="3825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011863" y="2924175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31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995738" y="2924175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6" imgW="139680" imgH="203040" progId="Equation.3">
                  <p:embed/>
                </p:oleObj>
              </mc:Choice>
              <mc:Fallback>
                <p:oleObj name="Equation" r:id="rId6" imgW="139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924175"/>
                        <a:ext cx="31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1110</TotalTime>
  <Words>788</Words>
  <Application>Microsoft Office PowerPoint</Application>
  <PresentationFormat>Demonstracija ekrane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1" baseType="lpstr">
      <vt:lpstr>Eclipse</vt:lpstr>
      <vt:lpstr>Equation</vt:lpstr>
      <vt:lpstr>Veiksnių parinkimo problema </vt:lpstr>
      <vt:lpstr>Veiksnių parinkimo problema </vt:lpstr>
      <vt:lpstr>1. Veiksnių įtraukimo į  regresiją procedūra</vt:lpstr>
      <vt:lpstr>Teorinis-loginis veiksnių sąrašo sudarymas</vt:lpstr>
      <vt:lpstr>PowerPoint pristatymas</vt:lpstr>
      <vt:lpstr>Koreguotas determinacijos koeficientas</vt:lpstr>
      <vt:lpstr>Visų galimų regresijų metodas  </vt:lpstr>
      <vt:lpstr>2. t- kriterijaus taikymas parenkant reikšminius veiksnius</vt:lpstr>
      <vt:lpstr>Forward procedūra </vt:lpstr>
      <vt:lpstr>Forward procedūra </vt:lpstr>
      <vt:lpstr>Forward procedūra</vt:lpstr>
      <vt:lpstr>Pvz. Forward metodas   Pirmas žingsnis           t33;0,05/2 = 2,03  </vt:lpstr>
      <vt:lpstr>Forward metodas   Antras žingsnis            t32;0,05/2 = 2,03 </vt:lpstr>
      <vt:lpstr> Backward procedūra </vt:lpstr>
      <vt:lpstr> Backward procedūra </vt:lpstr>
      <vt:lpstr>Backward procedūra</vt:lpstr>
      <vt:lpstr>STEPWISE-kombinuota procedūra</vt:lpstr>
      <vt:lpstr>Veisnių statistinio nereikšmingumo priežastys</vt:lpstr>
      <vt:lpstr>Nereikšmingas laisvasis narys b0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Projektas</dc:creator>
  <cp:lastModifiedBy>Projektas</cp:lastModifiedBy>
  <cp:revision>65</cp:revision>
  <dcterms:created xsi:type="dcterms:W3CDTF">1601-01-01T00:00:00Z</dcterms:created>
  <dcterms:modified xsi:type="dcterms:W3CDTF">2015-04-22T20:05:01Z</dcterms:modified>
</cp:coreProperties>
</file>