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3" r:id="rId6"/>
    <p:sldId id="260" r:id="rId7"/>
    <p:sldId id="274" r:id="rId8"/>
    <p:sldId id="264" r:id="rId9"/>
    <p:sldId id="261" r:id="rId10"/>
    <p:sldId id="262" r:id="rId11"/>
    <p:sldId id="263" r:id="rId12"/>
    <p:sldId id="265" r:id="rId13"/>
    <p:sldId id="272" r:id="rId14"/>
    <p:sldId id="268" r:id="rId15"/>
    <p:sldId id="269" r:id="rId16"/>
    <p:sldId id="266" r:id="rId17"/>
    <p:sldId id="267" r:id="rId18"/>
    <p:sldId id="270" r:id="rId19"/>
    <p:sldId id="271" r:id="rId2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71" autoAdjust="0"/>
  </p:normalViewPr>
  <p:slideViewPr>
    <p:cSldViewPr>
      <p:cViewPr varScale="1">
        <p:scale>
          <a:sx n="107" d="100"/>
          <a:sy n="107" d="100"/>
        </p:scale>
        <p:origin x="-8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86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'Imigracija ir emigracija'!$B$3</c:f>
              <c:strCache>
                <c:ptCount val="1"/>
                <c:pt idx="0">
                  <c:v>Imigracija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'Imigracija ir emigracija'!$A$4:$A$15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'Imigracija ir emigracija'!$B$4:$B$15</c:f>
              <c:numCache>
                <c:formatCode>General</c:formatCode>
                <c:ptCount val="12"/>
                <c:pt idx="0">
                  <c:v>4694</c:v>
                </c:pt>
                <c:pt idx="1">
                  <c:v>5110</c:v>
                </c:pt>
                <c:pt idx="2">
                  <c:v>4728</c:v>
                </c:pt>
                <c:pt idx="3">
                  <c:v>5553</c:v>
                </c:pt>
                <c:pt idx="4">
                  <c:v>6789</c:v>
                </c:pt>
                <c:pt idx="5">
                  <c:v>7745</c:v>
                </c:pt>
                <c:pt idx="6">
                  <c:v>8609</c:v>
                </c:pt>
                <c:pt idx="7">
                  <c:v>9297</c:v>
                </c:pt>
                <c:pt idx="8">
                  <c:v>6487</c:v>
                </c:pt>
                <c:pt idx="9">
                  <c:v>5213</c:v>
                </c:pt>
                <c:pt idx="10">
                  <c:v>15685</c:v>
                </c:pt>
                <c:pt idx="11">
                  <c:v>19843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'Imigracija ir emigracija'!$C$3</c:f>
              <c:strCache>
                <c:ptCount val="1"/>
                <c:pt idx="0">
                  <c:v>Emigracija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'Imigracija ir emigracija'!$A$4:$A$15</c:f>
              <c:numCache>
                <c:formatCode>General</c:formatCode>
                <c:ptCount val="1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</c:numCache>
            </c:numRef>
          </c:cat>
          <c:val>
            <c:numRef>
              <c:f>'Imigracija ir emigracija'!$C$4:$C$15</c:f>
              <c:numCache>
                <c:formatCode>General</c:formatCode>
                <c:ptCount val="12"/>
                <c:pt idx="0">
                  <c:v>30236</c:v>
                </c:pt>
                <c:pt idx="1">
                  <c:v>17849</c:v>
                </c:pt>
                <c:pt idx="2">
                  <c:v>28051</c:v>
                </c:pt>
                <c:pt idx="3">
                  <c:v>40331</c:v>
                </c:pt>
                <c:pt idx="4">
                  <c:v>62847</c:v>
                </c:pt>
                <c:pt idx="5">
                  <c:v>34713</c:v>
                </c:pt>
                <c:pt idx="6">
                  <c:v>32327</c:v>
                </c:pt>
                <c:pt idx="7">
                  <c:v>26761</c:v>
                </c:pt>
                <c:pt idx="8">
                  <c:v>40444</c:v>
                </c:pt>
                <c:pt idx="9">
                  <c:v>83157</c:v>
                </c:pt>
                <c:pt idx="10">
                  <c:v>53863</c:v>
                </c:pt>
                <c:pt idx="11">
                  <c:v>41100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368192"/>
        <c:axId val="63456000"/>
      </c:lineChart>
      <c:catAx>
        <c:axId val="6336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3456000"/>
        <c:crosses val="autoZero"/>
        <c:auto val="1"/>
        <c:lblAlgn val="ctr"/>
        <c:lblOffset val="100"/>
        <c:noMultiLvlLbl val="0"/>
      </c:catAx>
      <c:valAx>
        <c:axId val="63456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368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619699527238592"/>
          <c:y val="8.5168989462678632E-2"/>
          <c:w val="0.54815591654196638"/>
          <c:h val="0.81435063991770162"/>
        </c:manualLayout>
      </c:layout>
      <c:pieChart>
        <c:varyColors val="1"/>
        <c:ser>
          <c:idx val="0"/>
          <c:order val="0"/>
          <c:spPr>
            <a:effectLst>
              <a:innerShdw blurRad="63500" dist="50800" dir="13500000">
                <a:schemeClr val="tx1">
                  <a:alpha val="50000"/>
                </a:schemeClr>
              </a:innerShdw>
            </a:effectLst>
            <a:scene3d>
              <a:camera prst="orthographicFront"/>
              <a:lightRig rig="threePt" dir="t"/>
            </a:scene3d>
          </c:spPr>
          <c:dLbls>
            <c:dLbl>
              <c:idx val="6"/>
              <c:layout>
                <c:manualLayout>
                  <c:x val="1.7171508733822066E-3"/>
                  <c:y val="-5.938800391232165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Sheet1!$J$5:$J$11</c:f>
              <c:strCache>
                <c:ptCount val="7"/>
                <c:pt idx="0">
                  <c:v>0-14m.</c:v>
                </c:pt>
                <c:pt idx="1">
                  <c:v>15-24m.</c:v>
                </c:pt>
                <c:pt idx="2">
                  <c:v>25-34m.</c:v>
                </c:pt>
                <c:pt idx="3">
                  <c:v>35-44m.</c:v>
                </c:pt>
                <c:pt idx="4">
                  <c:v>45-54m.</c:v>
                </c:pt>
                <c:pt idx="5">
                  <c:v>55-64m.</c:v>
                </c:pt>
                <c:pt idx="6">
                  <c:v>65+</c:v>
                </c:pt>
              </c:strCache>
            </c:strRef>
          </c:cat>
          <c:val>
            <c:numRef>
              <c:f>Sheet1!$K$5:$K$11</c:f>
              <c:numCache>
                <c:formatCode>0.0%</c:formatCode>
                <c:ptCount val="7"/>
                <c:pt idx="0">
                  <c:v>0.126</c:v>
                </c:pt>
                <c:pt idx="1">
                  <c:v>0.27600000000000002</c:v>
                </c:pt>
                <c:pt idx="2">
                  <c:v>0.32400000000000001</c:v>
                </c:pt>
                <c:pt idx="3">
                  <c:v>0.153</c:v>
                </c:pt>
                <c:pt idx="4">
                  <c:v>8.5999999999999993E-2</c:v>
                </c:pt>
                <c:pt idx="5">
                  <c:v>2.4E-2</c:v>
                </c:pt>
                <c:pt idx="6">
                  <c:v>1.2E-2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chemeClr val="tx1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Valstybės!$A$1:$A$10</c:f>
              <c:strCache>
                <c:ptCount val="10"/>
                <c:pt idx="0">
                  <c:v>Jungtinė Karalystė</c:v>
                </c:pt>
                <c:pt idx="1">
                  <c:v>Airija</c:v>
                </c:pt>
                <c:pt idx="2">
                  <c:v>Kanada</c:v>
                </c:pt>
                <c:pt idx="3">
                  <c:v>Norvegija</c:v>
                </c:pt>
                <c:pt idx="4">
                  <c:v>Vokietija</c:v>
                </c:pt>
                <c:pt idx="5">
                  <c:v>Ispanija</c:v>
                </c:pt>
                <c:pt idx="6">
                  <c:v>JAV</c:v>
                </c:pt>
                <c:pt idx="7">
                  <c:v>Danija</c:v>
                </c:pt>
                <c:pt idx="8">
                  <c:v>Švedija</c:v>
                </c:pt>
                <c:pt idx="9">
                  <c:v>Baltarusija</c:v>
                </c:pt>
              </c:strCache>
            </c:strRef>
          </c:cat>
          <c:val>
            <c:numRef>
              <c:f>Valstybės!$B$1:$B$10</c:f>
              <c:numCache>
                <c:formatCode>General</c:formatCode>
                <c:ptCount val="10"/>
                <c:pt idx="0">
                  <c:v>135000</c:v>
                </c:pt>
                <c:pt idx="1">
                  <c:v>84958</c:v>
                </c:pt>
                <c:pt idx="2">
                  <c:v>46690</c:v>
                </c:pt>
                <c:pt idx="3">
                  <c:v>45000</c:v>
                </c:pt>
                <c:pt idx="4">
                  <c:v>27751</c:v>
                </c:pt>
                <c:pt idx="5">
                  <c:v>22316</c:v>
                </c:pt>
                <c:pt idx="6">
                  <c:v>13951</c:v>
                </c:pt>
                <c:pt idx="7">
                  <c:v>8657</c:v>
                </c:pt>
                <c:pt idx="8">
                  <c:v>7745</c:v>
                </c:pt>
                <c:pt idx="9">
                  <c:v>5011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8"/>
        <c:axId val="63575936"/>
        <c:axId val="63577472"/>
      </c:barChart>
      <c:catAx>
        <c:axId val="63575936"/>
        <c:scaling>
          <c:orientation val="minMax"/>
        </c:scaling>
        <c:delete val="0"/>
        <c:axPos val="l"/>
        <c:majorTickMark val="out"/>
        <c:minorTickMark val="none"/>
        <c:tickLblPos val="nextTo"/>
        <c:crossAx val="63577472"/>
        <c:crosses val="autoZero"/>
        <c:auto val="1"/>
        <c:lblAlgn val="ctr"/>
        <c:lblOffset val="100"/>
        <c:noMultiLvlLbl val="0"/>
      </c:catAx>
      <c:valAx>
        <c:axId val="635774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63575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D8C35-6F34-4C9F-90BB-7D63083157F0}" type="datetimeFigureOut">
              <a:rPr lang="lt-LT" smtClean="0"/>
              <a:t>2013.10.24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0D76D-534E-459D-9E00-800B3D203E7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6409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0D76D-534E-459D-9E00-800B3D203E78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48657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059765-CE59-4AF5-8E08-25B4D4AF187F}" type="datetime1">
              <a:rPr lang="lt-LT" smtClean="0"/>
              <a:t>2013.10.24</a:t>
            </a:fld>
            <a:endParaRPr lang="lt-LT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lt-LT" smtClean="0"/>
              <a:t>Vilnius, 2013 m.</a:t>
            </a:r>
            <a:endParaRPr lang="lt-LT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CCC025-18D5-49A7-96E0-6EA86925CCD0}" type="datetime1">
              <a:rPr lang="lt-LT" smtClean="0"/>
              <a:t>2013.10.24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t-LT" smtClean="0"/>
              <a:t>Vilnius, 2013 m.</a:t>
            </a:r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24E471B-6D7D-4E1E-8063-4AC8B8ADDB6B}" type="datetime1">
              <a:rPr lang="lt-LT" smtClean="0"/>
              <a:t>2013.10.24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lt-LT" smtClean="0"/>
              <a:t>Vilnius, 2013 m.</a:t>
            </a:r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C64FF1-C842-4919-A148-D26B987660C1}" type="datetime1">
              <a:rPr lang="lt-LT" smtClean="0"/>
              <a:t>2013.10.24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t-LT" smtClean="0"/>
              <a:t>Vilnius, 2013 m.</a:t>
            </a:r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DC3F47-94F9-4C5C-A89E-9A702273F199}" type="datetime1">
              <a:rPr lang="lt-LT" smtClean="0"/>
              <a:t>2013.10.24</a:t>
            </a:fld>
            <a:endParaRPr lang="lt-L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lt-LT" smtClean="0"/>
              <a:t>Vilnius, 2013 m.</a:t>
            </a:r>
            <a:endParaRPr lang="lt-L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E1673F-5105-40A8-AC29-FA1FE5A3D062}" type="datetime1">
              <a:rPr lang="lt-LT" smtClean="0"/>
              <a:t>2013.10.24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t-LT" smtClean="0"/>
              <a:t>Vilnius, 2013 m.</a:t>
            </a:r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DCC94E-29C6-4072-9214-61D8605502D3}" type="datetime1">
              <a:rPr lang="lt-LT" smtClean="0"/>
              <a:t>2013.10.24</a:t>
            </a:fld>
            <a:endParaRPr lang="lt-L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t-LT" smtClean="0"/>
              <a:t>Vilnius, 2013 m.</a:t>
            </a:r>
            <a:endParaRPr lang="lt-L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85A85-F6F7-4A9E-8FD9-1AC4929B47E6}" type="datetime1">
              <a:rPr lang="lt-LT" smtClean="0"/>
              <a:t>2013.10.24</a:t>
            </a:fld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t-LT" smtClean="0"/>
              <a:t>Vilnius, 2013 m.</a:t>
            </a:r>
            <a:endParaRPr lang="lt-L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F54BA97-5AC7-4755-BACA-1559979229A7}" type="datetime1">
              <a:rPr lang="lt-LT" smtClean="0"/>
              <a:t>2013.10.24</a:t>
            </a:fld>
            <a:endParaRPr lang="lt-L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lt-LT" smtClean="0"/>
              <a:t>Vilnius, 2013 m.</a:t>
            </a:r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50A125-69EC-4F5A-8CC9-432DB74199DA}" type="datetime1">
              <a:rPr lang="lt-LT" smtClean="0"/>
              <a:t>2013.10.24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t-LT" smtClean="0"/>
              <a:t>Vilnius, 2013 m.</a:t>
            </a:r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15213-FA1E-4497-A731-2487F5309A70}" type="datetime1">
              <a:rPr lang="lt-LT" smtClean="0"/>
              <a:t>2013.10.24</a:t>
            </a:fld>
            <a:endParaRPr lang="lt-L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lt-LT" smtClean="0"/>
              <a:t>Vilnius, 2013 m.</a:t>
            </a:r>
            <a:endParaRPr lang="lt-L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593D4AD-AA1B-483D-B4FF-54309CF2BE97}" type="datetime1">
              <a:rPr lang="lt-LT" smtClean="0"/>
              <a:t>2013.10.24</a:t>
            </a:fld>
            <a:endParaRPr lang="lt-L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lt-LT" smtClean="0"/>
              <a:t>Vilnius, 2013 m.</a:t>
            </a:r>
            <a:endParaRPr lang="lt-LT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226E2A6-6D93-4997-8D45-933F879E6E5B}" type="slidenum">
              <a:rPr lang="lt-LT" smtClean="0"/>
              <a:t>‹#›</a:t>
            </a:fld>
            <a:endParaRPr lang="lt-L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Lietuvos gyventojų emigracija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23928" y="5517232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lt-LT" dirty="0" smtClean="0"/>
              <a:t>Darbą parengė:</a:t>
            </a:r>
          </a:p>
          <a:p>
            <a:r>
              <a:rPr lang="lt-LT" dirty="0" smtClean="0"/>
              <a:t>Justina Aukštuolytė 2 gr.</a:t>
            </a:r>
          </a:p>
          <a:p>
            <a:r>
              <a:rPr lang="lt-LT" dirty="0" smtClean="0"/>
              <a:t>Odeta Žukaitė 2 gr.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2263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Lietuvių bendruomenės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Įvairiuose kraštuose kuriasi lietuvių bendruomenės, skirtingos savo istorine patirtimi, svoriu </a:t>
            </a:r>
            <a:r>
              <a:rPr lang="lt-LT" dirty="0" smtClean="0"/>
              <a:t>visuomenėje ;</a:t>
            </a:r>
          </a:p>
          <a:p>
            <a:r>
              <a:rPr lang="lt-LT" dirty="0" smtClean="0"/>
              <a:t>Pasaulio lietuvių bendruomenė dabar apima 36 valstybių lietuvių bendruomenes;</a:t>
            </a:r>
          </a:p>
          <a:p>
            <a:r>
              <a:rPr lang="lt-LT" dirty="0" smtClean="0"/>
              <a:t>Lietuviai įvairiuose kraštuose:</a:t>
            </a:r>
          </a:p>
          <a:p>
            <a:pPr marL="1800225" indent="-363538">
              <a:buFont typeface="Wingdings" panose="05000000000000000000" pitchFamily="2" charset="2"/>
              <a:buChar char="§"/>
            </a:pPr>
            <a:r>
              <a:rPr lang="lt-LT" dirty="0"/>
              <a:t>k</a:t>
            </a:r>
            <a:r>
              <a:rPr lang="lt-LT" dirty="0" smtClean="0"/>
              <a:t>uria savas mokyklas;</a:t>
            </a:r>
          </a:p>
          <a:p>
            <a:pPr marL="1800225" indent="-363538">
              <a:buFont typeface="Wingdings" panose="05000000000000000000" pitchFamily="2" charset="2"/>
              <a:buChar char="§"/>
            </a:pPr>
            <a:r>
              <a:rPr lang="lt-LT" dirty="0"/>
              <a:t>l</a:t>
            </a:r>
            <a:r>
              <a:rPr lang="lt-LT" dirty="0" smtClean="0"/>
              <a:t>eidžia savąją spaudą;</a:t>
            </a:r>
          </a:p>
          <a:p>
            <a:pPr marL="1800225" indent="-363538">
              <a:buFont typeface="Wingdings" panose="05000000000000000000" pitchFamily="2" charset="2"/>
              <a:buChar char="§"/>
            </a:pPr>
            <a:r>
              <a:rPr lang="lt-LT" dirty="0"/>
              <a:t>k</a:t>
            </a:r>
            <a:r>
              <a:rPr lang="lt-LT" dirty="0" smtClean="0"/>
              <a:t>uria internetinius tinklus;</a:t>
            </a:r>
          </a:p>
          <a:p>
            <a:pPr marL="1800225" indent="-363538">
              <a:buFont typeface="Wingdings" panose="05000000000000000000" pitchFamily="2" charset="2"/>
              <a:buChar char="§"/>
            </a:pPr>
            <a:r>
              <a:rPr lang="lt-LT" dirty="0"/>
              <a:t>o</a:t>
            </a:r>
            <a:r>
              <a:rPr lang="lt-LT" dirty="0" smtClean="0"/>
              <a:t>rganizuoja įvairius reginius;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94431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Gyventojų sumažėjimas </a:t>
            </a:r>
            <a:r>
              <a:rPr lang="lt-LT" sz="3200" dirty="0" err="1" smtClean="0"/>
              <a:t>lietuvos</a:t>
            </a:r>
            <a:r>
              <a:rPr lang="lt-LT" sz="3200" dirty="0" smtClean="0"/>
              <a:t> miestuose dėl emigracijos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2001-2011 m. daugiausiai gyventojų sumažėjo:</a:t>
            </a:r>
          </a:p>
          <a:p>
            <a:pPr marL="1617663" indent="-457200">
              <a:buFont typeface="Wingdings" panose="05000000000000000000" pitchFamily="2" charset="2"/>
              <a:buChar char="§"/>
            </a:pPr>
            <a:r>
              <a:rPr lang="lt-LT" dirty="0" smtClean="0"/>
              <a:t>Visagino savivaldybėje ( 25 proc.)</a:t>
            </a:r>
          </a:p>
          <a:p>
            <a:pPr marL="1617663" indent="-457200">
              <a:buFont typeface="Wingdings" panose="05000000000000000000" pitchFamily="2" charset="2"/>
              <a:buChar char="§"/>
            </a:pPr>
            <a:r>
              <a:rPr lang="lt-LT" dirty="0" smtClean="0"/>
              <a:t>Akmenės r. ir Pagėgių savivaldybėse (22 proc.)</a:t>
            </a:r>
          </a:p>
          <a:p>
            <a:pPr marL="1617663" indent="-457200">
              <a:buFont typeface="Wingdings" panose="05000000000000000000" pitchFamily="2" charset="2"/>
              <a:buChar char="§"/>
            </a:pPr>
            <a:r>
              <a:rPr lang="lt-LT" dirty="0" smtClean="0"/>
              <a:t>Utenos apskrityje ( 19proc.)</a:t>
            </a:r>
          </a:p>
          <a:p>
            <a:pPr marL="1617663" indent="-457200">
              <a:buFont typeface="Wingdings" panose="05000000000000000000" pitchFamily="2" charset="2"/>
              <a:buChar char="§"/>
            </a:pPr>
            <a:r>
              <a:rPr lang="lt-LT" dirty="0" smtClean="0"/>
              <a:t>Tauragės apskrityje ( 18 proc.)</a:t>
            </a:r>
          </a:p>
          <a:p>
            <a:pPr marL="1617663" indent="-457200">
              <a:buFont typeface="Wingdings" panose="05000000000000000000" pitchFamily="2" charset="2"/>
              <a:buChar char="§"/>
            </a:pPr>
            <a:r>
              <a:rPr lang="lt-LT" dirty="0" smtClean="0"/>
              <a:t>Šiaulių apskrityje ( 17 proc.)</a:t>
            </a:r>
          </a:p>
          <a:p>
            <a:pPr marL="1617663" indent="-457200">
              <a:buFont typeface="Wingdings" panose="05000000000000000000" pitchFamily="2" charset="2"/>
              <a:buChar char="§"/>
            </a:pPr>
            <a:r>
              <a:rPr lang="lt-LT" dirty="0" smtClean="0"/>
              <a:t>Alytaus apskrityje ( 16 proc.)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1756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Lietuva ES šalių kontekste 2011 m.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3074" name="Picture 2" descr="C:\Users\Paul\Desktop\Untitled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61" y="1582506"/>
            <a:ext cx="7632848" cy="5145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372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Emigrantų grįžimas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122" name="Picture 2" descr="C:\Users\Paul\Desktop\Migracija03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7361061" cy="4035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48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emigracija</a:t>
            </a:r>
            <a:endParaRPr lang="lt-LT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9915973"/>
              </p:ext>
            </p:extLst>
          </p:nvPr>
        </p:nvGraphicFramePr>
        <p:xfrm>
          <a:off x="395536" y="1628800"/>
          <a:ext cx="7200800" cy="4603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397329"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TEIGIAMA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dirty="0" smtClean="0"/>
                        <a:t>NEIGIAMA</a:t>
                      </a:r>
                      <a:endParaRPr lang="lt-LT" dirty="0"/>
                    </a:p>
                  </a:txBody>
                  <a:tcPr/>
                </a:tc>
              </a:tr>
              <a:tr h="392315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 smtClean="0"/>
                        <a:t>Tikėtina,</a:t>
                      </a:r>
                      <a:r>
                        <a:rPr lang="lt-LT" baseline="0" dirty="0" smtClean="0"/>
                        <a:t> kad dauguma emigrantų sugrįš atgal į Lietuvą;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baseline="0" dirty="0" smtClean="0"/>
                        <a:t>Didelė dalis lėšų suvartojama ir investuojama į Lietuvą;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 smtClean="0"/>
                        <a:t>Mažėja bedarbių skaičius, tuo pačiu ir poreikis socialiniai</a:t>
                      </a:r>
                      <a:r>
                        <a:rPr lang="lt-LT" baseline="0" dirty="0" smtClean="0"/>
                        <a:t> paramai;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baseline="0" dirty="0" smtClean="0"/>
                        <a:t>Migrantai įgyja naujos patirties;</a:t>
                      </a:r>
                      <a:endParaRPr lang="lt-L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 smtClean="0"/>
                        <a:t>Gyventojų skaičiau mažėjimas;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 smtClean="0"/>
                        <a:t>Gyventojų senėjimas;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 smtClean="0"/>
                        <a:t>Kvalifikuotos darbo jėgos trūkumas;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dirty="0" smtClean="0"/>
                        <a:t>Protų</a:t>
                      </a:r>
                      <a:r>
                        <a:rPr lang="lt-LT" baseline="0" dirty="0" smtClean="0"/>
                        <a:t> nutekėjimas;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baseline="0" dirty="0" smtClean="0"/>
                        <a:t>Gamybos apimčių sumažėjimas;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lt-LT" baseline="0" dirty="0" smtClean="0"/>
                        <a:t>Socialinės pasekmės:</a:t>
                      </a:r>
                    </a:p>
                    <a:p>
                      <a:pPr marL="982663" indent="-285750">
                        <a:buFont typeface="Wingdings" panose="05000000000000000000" pitchFamily="2" charset="2"/>
                        <a:buChar char="§"/>
                      </a:pPr>
                      <a:r>
                        <a:rPr lang="lt-LT" baseline="0" dirty="0" smtClean="0"/>
                        <a:t>migracijos išskirtos šeimos;</a:t>
                      </a:r>
                    </a:p>
                    <a:p>
                      <a:pPr marL="982663" indent="-285750">
                        <a:buFont typeface="Wingdings" panose="05000000000000000000" pitchFamily="2" charset="2"/>
                        <a:buChar char="§"/>
                      </a:pPr>
                      <a:r>
                        <a:rPr lang="lt-LT" baseline="0" dirty="0" smtClean="0"/>
                        <a:t>palikti vaikai;</a:t>
                      </a:r>
                    </a:p>
                    <a:p>
                      <a:pPr marL="982663" indent="-285750">
                        <a:buFont typeface="Wingdings" panose="05000000000000000000" pitchFamily="2" charset="2"/>
                        <a:buChar char="§"/>
                      </a:pPr>
                      <a:r>
                        <a:rPr lang="lt-LT" baseline="0" dirty="0" smtClean="0"/>
                        <a:t>psichologinės problemos;</a:t>
                      </a:r>
                    </a:p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91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026" name="Picture 2" descr="C:\Users\Paul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69031"/>
            <a:ext cx="5663461" cy="6788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64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Lietuvos valdžios požiūris į emigraciją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„nieko blogo nematau, nieko blogo negirdžiu, nieko bloga nesakau“ – </a:t>
            </a:r>
            <a:r>
              <a:rPr lang="lt-LT" sz="2400" i="1" dirty="0" smtClean="0"/>
              <a:t>japonų vaizduojamoji sentencija</a:t>
            </a:r>
            <a:endParaRPr lang="lt-LT" sz="2400" i="1" dirty="0"/>
          </a:p>
        </p:txBody>
      </p:sp>
      <p:pic>
        <p:nvPicPr>
          <p:cNvPr id="4098" name="Picture 2" descr="C:\Users\Paul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3943627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49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Išvados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Norint sumažinti</a:t>
            </a:r>
            <a:r>
              <a:rPr lang="lt-LT" dirty="0"/>
              <a:t> </a:t>
            </a:r>
            <a:r>
              <a:rPr lang="lt-LT" dirty="0" smtClean="0"/>
              <a:t>emigracija, reikia :</a:t>
            </a:r>
          </a:p>
          <a:p>
            <a:pPr marL="1719262" indent="-457200">
              <a:buFont typeface="Wingdings" panose="05000000000000000000" pitchFamily="2" charset="2"/>
              <a:buChar char="§"/>
              <a:tabLst>
                <a:tab pos="261938" algn="l"/>
              </a:tabLst>
            </a:pPr>
            <a:r>
              <a:rPr lang="lt-LT" dirty="0"/>
              <a:t>g</a:t>
            </a:r>
            <a:r>
              <a:rPr lang="lt-LT" dirty="0" smtClean="0"/>
              <a:t>erinti šalies ekonominę būklę;</a:t>
            </a:r>
          </a:p>
          <a:p>
            <a:pPr marL="1719262" indent="-457200">
              <a:buFont typeface="Wingdings" panose="05000000000000000000" pitchFamily="2" charset="2"/>
              <a:buChar char="§"/>
              <a:tabLst>
                <a:tab pos="261938" algn="l"/>
              </a:tabLst>
            </a:pPr>
            <a:r>
              <a:rPr lang="lt-LT" dirty="0"/>
              <a:t>l</a:t>
            </a:r>
            <a:r>
              <a:rPr lang="lt-LT" dirty="0" smtClean="0"/>
              <a:t>eisti žmogui jaustis oriai;</a:t>
            </a:r>
          </a:p>
          <a:p>
            <a:pPr marL="1719262" indent="-457200">
              <a:buFont typeface="Wingdings" panose="05000000000000000000" pitchFamily="2" charset="2"/>
              <a:buChar char="§"/>
              <a:tabLst>
                <a:tab pos="261938" algn="l"/>
              </a:tabLst>
            </a:pPr>
            <a:r>
              <a:rPr lang="lt-LT" dirty="0"/>
              <a:t>m</a:t>
            </a:r>
            <a:r>
              <a:rPr lang="lt-LT" dirty="0" smtClean="0"/>
              <a:t>ažinti skirtumą tarp minimalaus atlyginimo ir pašalpos, kad žmonės norėtų dirbti;</a:t>
            </a:r>
          </a:p>
          <a:p>
            <a:pPr marL="1719262" indent="-457200">
              <a:buFont typeface="Wingdings" panose="05000000000000000000" pitchFamily="2" charset="2"/>
              <a:buChar char="§"/>
              <a:tabLst>
                <a:tab pos="261938" algn="l"/>
              </a:tabLst>
            </a:pPr>
            <a:r>
              <a:rPr lang="lt-LT" dirty="0"/>
              <a:t>k</a:t>
            </a:r>
            <a:r>
              <a:rPr lang="lt-LT" dirty="0" smtClean="0"/>
              <a:t>elti pragyvenimo lygį;</a:t>
            </a:r>
          </a:p>
          <a:p>
            <a:pPr marL="1719262" indent="-457200">
              <a:buFont typeface="Wingdings" panose="05000000000000000000" pitchFamily="2" charset="2"/>
              <a:buChar char="§"/>
              <a:tabLst>
                <a:tab pos="261938" algn="l"/>
              </a:tabLst>
            </a:pPr>
            <a:r>
              <a:rPr lang="lt-LT" dirty="0"/>
              <a:t>m</a:t>
            </a:r>
            <a:r>
              <a:rPr lang="lt-LT" dirty="0" smtClean="0"/>
              <a:t>ažinti importą , didinti eksportą;</a:t>
            </a:r>
          </a:p>
          <a:p>
            <a:pPr marL="1719262" indent="-457200">
              <a:buFont typeface="Wingdings" panose="05000000000000000000" pitchFamily="2" charset="2"/>
              <a:buChar char="§"/>
              <a:tabLst>
                <a:tab pos="261938" algn="l"/>
              </a:tabLst>
            </a:pPr>
            <a:r>
              <a:rPr lang="lt-LT" dirty="0"/>
              <a:t>d</a:t>
            </a:r>
            <a:r>
              <a:rPr lang="lt-LT" dirty="0" smtClean="0"/>
              <a:t>idinti konkurenciją rinkoje;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7950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39000" cy="1143000"/>
          </a:xfrm>
        </p:spPr>
        <p:txBody>
          <a:bodyPr>
            <a:normAutofit/>
          </a:bodyPr>
          <a:lstStyle/>
          <a:p>
            <a:r>
              <a:rPr lang="en-GB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lt-LT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Ačiū už dėmesį</a:t>
            </a:r>
            <a:r>
              <a:rPr lang="en-GB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lt-LT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Paul\Desktop\Lietuvos gyventoju emigracija\emigration.__thum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17000"/>
            <a:ext cx="5040560" cy="454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33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šaltiniai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9416"/>
            <a:ext cx="7444680" cy="5059944"/>
          </a:xfrm>
        </p:spPr>
        <p:txBody>
          <a:bodyPr>
            <a:normAutofit fontScale="77500" lnSpcReduction="20000"/>
          </a:bodyPr>
          <a:lstStyle/>
          <a:p>
            <a:r>
              <a:rPr lang="lt-LT" u="sng" dirty="0"/>
              <a:t>http://</a:t>
            </a:r>
            <a:r>
              <a:rPr lang="lt-LT" u="sng" dirty="0" smtClean="0"/>
              <a:t>vddb.library.lt/fedora/get/LT-eLABa-0001:E.02~2011~D_20110705_132401-68037/DS.005.0.01.ETD</a:t>
            </a:r>
            <a:endParaRPr lang="lt-LT" dirty="0"/>
          </a:p>
          <a:p>
            <a:r>
              <a:rPr lang="lt-LT" i="1" dirty="0"/>
              <a:t>Lietuvos laisvosios rinkos institutas</a:t>
            </a:r>
            <a:r>
              <a:rPr lang="lt-LT" dirty="0"/>
              <a:t> ,straipsnis „Migracija: pagrindinės priežastys ir gairės pokyčiams“</a:t>
            </a:r>
          </a:p>
          <a:p>
            <a:r>
              <a:rPr lang="lt-LT" i="1" dirty="0"/>
              <a:t>Dr. Audra Sipavičienė</a:t>
            </a:r>
            <a:r>
              <a:rPr lang="lt-LT" dirty="0"/>
              <a:t>, pranešimas „Migracijos situacija Lietuvoje</a:t>
            </a:r>
            <a:r>
              <a:rPr lang="lt-LT" dirty="0" smtClean="0"/>
              <a:t>“</a:t>
            </a:r>
          </a:p>
          <a:p>
            <a:r>
              <a:rPr lang="lt-LT" dirty="0"/>
              <a:t>http://emn.lt/</a:t>
            </a:r>
          </a:p>
          <a:p>
            <a:r>
              <a:rPr lang="lt-LT" dirty="0"/>
              <a:t>http://www.iseivijosinstitutas.lt/lietuviai-pasaulyje</a:t>
            </a:r>
          </a:p>
          <a:p>
            <a:r>
              <a:rPr lang="lt-LT" u="sng" dirty="0"/>
              <a:t>http://</a:t>
            </a:r>
            <a:r>
              <a:rPr lang="lt-LT" u="sng" dirty="0" smtClean="0"/>
              <a:t>www.15min.lt/naujiena/aktualu/</a:t>
            </a:r>
            <a:r>
              <a:rPr lang="lt-LT" u="sng" dirty="0" err="1" smtClean="0"/>
              <a:t>lietuva</a:t>
            </a:r>
            <a:r>
              <a:rPr lang="lt-LT" u="sng" dirty="0" smtClean="0"/>
              <a:t>/statistikos-departamentas-</a:t>
            </a:r>
            <a:r>
              <a:rPr lang="lt-LT" u="sng" dirty="0" err="1" smtClean="0"/>
              <a:t>lietuvoje-daugiausiai-gyventoju</a:t>
            </a:r>
            <a:r>
              <a:rPr lang="lt-LT" u="sng" dirty="0" smtClean="0"/>
              <a:t>-</a:t>
            </a:r>
            <a:r>
              <a:rPr lang="lt-LT" u="sng" dirty="0" err="1" smtClean="0"/>
              <a:t>sumazejo-del-emigracijos</a:t>
            </a:r>
            <a:r>
              <a:rPr lang="lt-LT" u="sng" dirty="0" smtClean="0"/>
              <a:t>-56-182967#ixzz2iT1Slcjk</a:t>
            </a:r>
          </a:p>
          <a:p>
            <a:r>
              <a:rPr lang="lt-LT" u="sng" dirty="0"/>
              <a:t>http://</a:t>
            </a:r>
            <a:r>
              <a:rPr lang="lt-LT" u="sng" dirty="0" smtClean="0"/>
              <a:t>www.15min.lt/</a:t>
            </a:r>
            <a:r>
              <a:rPr lang="lt-LT" u="sng" dirty="0" err="1" smtClean="0"/>
              <a:t>ikrauk</a:t>
            </a:r>
            <a:r>
              <a:rPr lang="lt-LT" u="sng" dirty="0" smtClean="0"/>
              <a:t>/naujiena/</a:t>
            </a:r>
            <a:r>
              <a:rPr lang="lt-LT" u="sng" dirty="0" err="1" smtClean="0"/>
              <a:t>as-manau</a:t>
            </a:r>
            <a:r>
              <a:rPr lang="lt-LT" u="sng" dirty="0" smtClean="0"/>
              <a:t>/</a:t>
            </a:r>
            <a:r>
              <a:rPr lang="lt-LT" u="sng" dirty="0" err="1" smtClean="0"/>
              <a:t>musu-sali-i</a:t>
            </a:r>
            <a:r>
              <a:rPr lang="lt-LT" u="sng" dirty="0" smtClean="0"/>
              <a:t>-bedugne-tempianti-lietuviu-emigracija-kaip-ja-sustabdyti-516-258176#ixzz2iTYSZO39</a:t>
            </a:r>
          </a:p>
          <a:p>
            <a:r>
              <a:rPr lang="lt-LT" dirty="0"/>
              <a:t>http://www.balsas.lt/naujiena/564940/d-paukste-emigracijos-politika-nieko-nematau-nieko-negirdziu-nieko-nesakau/1</a:t>
            </a:r>
            <a:endParaRPr lang="lt-LT" u="sng" dirty="0" smtClean="0"/>
          </a:p>
          <a:p>
            <a:endParaRPr lang="lt-LT" dirty="0"/>
          </a:p>
          <a:p>
            <a:endParaRPr lang="lt-LT" dirty="0" smtClean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6385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387424"/>
            <a:ext cx="7239000" cy="1143000"/>
          </a:xfrm>
        </p:spPr>
        <p:txBody>
          <a:bodyPr/>
          <a:lstStyle/>
          <a:p>
            <a:r>
              <a:rPr lang="lt-LT" dirty="0" smtClean="0"/>
              <a:t>Turinys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7632848" cy="5904656"/>
          </a:xfrm>
        </p:spPr>
        <p:txBody>
          <a:bodyPr>
            <a:normAutofit fontScale="77500" lnSpcReduction="20000"/>
          </a:bodyPr>
          <a:lstStyle/>
          <a:p>
            <a:r>
              <a:rPr lang="lt-LT" b="1" dirty="0" smtClean="0"/>
              <a:t>Emigracijos sąvoka</a:t>
            </a:r>
            <a:r>
              <a:rPr lang="en-GB" b="1" dirty="0" smtClean="0"/>
              <a:t>;</a:t>
            </a:r>
          </a:p>
          <a:p>
            <a:r>
              <a:rPr lang="en-GB" b="1" dirty="0" smtClean="0"/>
              <a:t>Emigracijos </a:t>
            </a:r>
            <a:r>
              <a:rPr lang="en-GB" b="1" dirty="0" err="1" smtClean="0"/>
              <a:t>prie</a:t>
            </a:r>
            <a:r>
              <a:rPr lang="lt-LT" b="1" dirty="0" err="1" smtClean="0"/>
              <a:t>žastys</a:t>
            </a:r>
            <a:r>
              <a:rPr lang="lt-LT" b="1" dirty="0" smtClean="0"/>
              <a:t>;</a:t>
            </a:r>
          </a:p>
          <a:p>
            <a:r>
              <a:rPr lang="lt-LT" b="1" dirty="0"/>
              <a:t>Statistika</a:t>
            </a:r>
            <a:r>
              <a:rPr lang="lt-LT" b="1" dirty="0" smtClean="0"/>
              <a:t>:</a:t>
            </a:r>
          </a:p>
          <a:p>
            <a:pPr marL="1698625" indent="-349250">
              <a:buFont typeface="Arial" panose="020B0604020202020204" pitchFamily="34" charset="0"/>
              <a:buChar char="•"/>
            </a:pPr>
            <a:r>
              <a:rPr lang="lt-LT" b="1" dirty="0" smtClean="0"/>
              <a:t>Lietuvos gyventojų emigracija ir imigracija 2001-2012 m. ;</a:t>
            </a:r>
          </a:p>
          <a:p>
            <a:pPr marL="1698625" indent="-349250">
              <a:buFont typeface="Arial" panose="020B0604020202020204" pitchFamily="34" charset="0"/>
              <a:buChar char="•"/>
            </a:pPr>
            <a:r>
              <a:rPr lang="lt-LT" b="1" dirty="0" smtClean="0"/>
              <a:t>Emigracijos sandara</a:t>
            </a:r>
            <a:endParaRPr lang="lt-LT" b="1" dirty="0"/>
          </a:p>
          <a:p>
            <a:pPr marL="1698625" indent="-349250">
              <a:buFont typeface="Arial" panose="020B0604020202020204" pitchFamily="34" charset="0"/>
              <a:buChar char="•"/>
            </a:pPr>
            <a:r>
              <a:rPr lang="lt-LT" b="1" dirty="0"/>
              <a:t>Lietuvių emigracija pagal amžių;</a:t>
            </a:r>
          </a:p>
          <a:p>
            <a:pPr marL="1698625" indent="-349250">
              <a:buFont typeface="Arial" panose="020B0604020202020204" pitchFamily="34" charset="0"/>
              <a:buChar char="•"/>
            </a:pPr>
            <a:r>
              <a:rPr lang="lt-LT" b="1" dirty="0" smtClean="0"/>
              <a:t>Šalys, kuriose gyvena daugiausiai lietuvių 2013m. pradžioje ;</a:t>
            </a:r>
            <a:endParaRPr lang="lt-LT" b="1" dirty="0"/>
          </a:p>
          <a:p>
            <a:pPr marL="1698625" indent="-349250">
              <a:buFont typeface="Arial" panose="020B0604020202020204" pitchFamily="34" charset="0"/>
              <a:buChar char="•"/>
            </a:pPr>
            <a:r>
              <a:rPr lang="lt-LT" b="1" dirty="0" smtClean="0"/>
              <a:t>Lietuvių bendruomenės;</a:t>
            </a:r>
            <a:endParaRPr lang="lt-LT" b="1" dirty="0"/>
          </a:p>
          <a:p>
            <a:pPr marL="1698625" indent="-349250">
              <a:buFont typeface="Arial" panose="020B0604020202020204" pitchFamily="34" charset="0"/>
              <a:buChar char="•"/>
            </a:pPr>
            <a:r>
              <a:rPr lang="lt-LT" b="1" dirty="0" smtClean="0"/>
              <a:t>Gyventojų sumažėjimas Lietuvos miestuose dėl emigracijos;</a:t>
            </a:r>
          </a:p>
          <a:p>
            <a:pPr marL="1698625" indent="-349250">
              <a:buFont typeface="Arial" panose="020B0604020202020204" pitchFamily="34" charset="0"/>
              <a:buChar char="•"/>
            </a:pPr>
            <a:r>
              <a:rPr lang="lt-LT" b="1" dirty="0" smtClean="0"/>
              <a:t>Lietuva ES šalių kontekste;</a:t>
            </a:r>
          </a:p>
          <a:p>
            <a:pPr marL="1698625" indent="-349250">
              <a:buFont typeface="Arial" panose="020B0604020202020204" pitchFamily="34" charset="0"/>
              <a:buChar char="•"/>
            </a:pPr>
            <a:r>
              <a:rPr lang="lt-LT" b="1" dirty="0" smtClean="0"/>
              <a:t>Emigrantų grįžimas;</a:t>
            </a:r>
            <a:endParaRPr lang="lt-LT" b="1" dirty="0"/>
          </a:p>
          <a:p>
            <a:r>
              <a:rPr lang="lt-LT" b="1" dirty="0" smtClean="0"/>
              <a:t>Emigracijos teigiama ir neigiama pusė;</a:t>
            </a:r>
          </a:p>
          <a:p>
            <a:r>
              <a:rPr lang="lt-LT" b="1" dirty="0" smtClean="0"/>
              <a:t>Lietuvos valdžios požiūris į emigraciją;</a:t>
            </a:r>
          </a:p>
          <a:p>
            <a:r>
              <a:rPr lang="lt-LT" b="1" dirty="0" smtClean="0"/>
              <a:t>Išvados;</a:t>
            </a:r>
          </a:p>
          <a:p>
            <a:r>
              <a:rPr lang="lt-LT" b="1" dirty="0" smtClean="0"/>
              <a:t>Šaltiniai;</a:t>
            </a:r>
          </a:p>
          <a:p>
            <a:pPr marL="0" indent="0">
              <a:buNone/>
            </a:pPr>
            <a:r>
              <a:rPr lang="lt-LT" dirty="0"/>
              <a:t> </a:t>
            </a:r>
            <a:r>
              <a:rPr lang="lt-LT" dirty="0" smtClean="0"/>
              <a:t>  </a:t>
            </a:r>
            <a:endParaRPr lang="lt-LT" dirty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79723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EMIGRAcijos</a:t>
            </a:r>
            <a:r>
              <a:rPr lang="lt-LT" dirty="0" smtClean="0"/>
              <a:t> sąvoka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r>
              <a:rPr lang="lt-LT" dirty="0" smtClean="0"/>
              <a:t>Emigracija – tai išvykimas į kitą valstybę, ketinant apsigyventi naujoje gyvenamojoje vietoje nuolat arba ne trumpiau kaip 12 mėn.</a:t>
            </a:r>
            <a:endParaRPr lang="lt-LT" dirty="0"/>
          </a:p>
        </p:txBody>
      </p:sp>
      <p:pic>
        <p:nvPicPr>
          <p:cNvPr id="6146" name="Picture 2" descr="C:\Users\Paul\Desktop\1304249124emigrac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614" y="3573016"/>
            <a:ext cx="431854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926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Emigracijos priežastys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Darbo užmokesčio skirtumas;</a:t>
            </a:r>
          </a:p>
          <a:p>
            <a:r>
              <a:rPr lang="lt-LT" dirty="0" smtClean="0"/>
              <a:t>Socialinis nesaugumas;</a:t>
            </a:r>
          </a:p>
          <a:p>
            <a:r>
              <a:rPr lang="lt-LT" dirty="0" smtClean="0"/>
              <a:t>Švietimo sistemos trūkumai;</a:t>
            </a:r>
          </a:p>
          <a:p>
            <a:r>
              <a:rPr lang="lt-LT" dirty="0" smtClean="0"/>
              <a:t>Nedarbo lygis;</a:t>
            </a:r>
          </a:p>
          <a:p>
            <a:r>
              <a:rPr lang="lt-LT" dirty="0" smtClean="0"/>
              <a:t>Šeiminės priežastys;</a:t>
            </a:r>
          </a:p>
          <a:p>
            <a:r>
              <a:rPr lang="lt-LT" dirty="0" smtClean="0"/>
              <a:t>Politinė ar religinė diskriminacija;</a:t>
            </a:r>
          </a:p>
          <a:p>
            <a:r>
              <a:rPr lang="lt-LT" dirty="0" smtClean="0"/>
              <a:t>Kitos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8582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statistika</a:t>
            </a:r>
            <a:endParaRPr lang="lt-LT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8340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Lietuvos gyventojų emigracija ir imigracija 2001-2012 m.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109924"/>
              </p:ext>
            </p:extLst>
          </p:nvPr>
        </p:nvGraphicFramePr>
        <p:xfrm>
          <a:off x="457200" y="1609724"/>
          <a:ext cx="7643192" cy="4987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238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Emigracijos sandara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1026" name="Picture 2" descr="C:\Users\Paul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7272808" cy="395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46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Lietuvių emigracija pagal  amžių 2012 m. </a:t>
            </a:r>
            <a:endParaRPr lang="lt-LT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390288"/>
              </p:ext>
            </p:extLst>
          </p:nvPr>
        </p:nvGraphicFramePr>
        <p:xfrm>
          <a:off x="179512" y="1609724"/>
          <a:ext cx="7516688" cy="5059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422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Šalys, kuriose gyvena daugiausiai lietuvių 2013 m. pradžioje</a:t>
            </a:r>
            <a:endParaRPr lang="lt-LT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622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460</Words>
  <Application>Microsoft Office PowerPoint</Application>
  <PresentationFormat>Demonstracija ekrane (4:3)</PresentationFormat>
  <Paragraphs>96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19</vt:i4>
      </vt:variant>
    </vt:vector>
  </HeadingPairs>
  <TitlesOfParts>
    <vt:vector size="20" baseType="lpstr">
      <vt:lpstr>Opulent</vt:lpstr>
      <vt:lpstr>Lietuvos gyventojų emigracija</vt:lpstr>
      <vt:lpstr>Turinys</vt:lpstr>
      <vt:lpstr>EMIGRAcijos sąvoka</vt:lpstr>
      <vt:lpstr>Emigracijos priežastys</vt:lpstr>
      <vt:lpstr>statistika</vt:lpstr>
      <vt:lpstr>Lietuvos gyventojų emigracija ir imigracija 2001-2012 m.</vt:lpstr>
      <vt:lpstr>Emigracijos sandara</vt:lpstr>
      <vt:lpstr>Lietuvių emigracija pagal  amžių 2012 m. </vt:lpstr>
      <vt:lpstr>Šalys, kuriose gyvena daugiausiai lietuvių 2013 m. pradžioje</vt:lpstr>
      <vt:lpstr>Lietuvių bendruomenės</vt:lpstr>
      <vt:lpstr>Gyventojų sumažėjimas lietuvos miestuose dėl emigracijos</vt:lpstr>
      <vt:lpstr>Lietuva ES šalių kontekste 2011 m.</vt:lpstr>
      <vt:lpstr>Emigrantų grįžimas</vt:lpstr>
      <vt:lpstr>emigracija</vt:lpstr>
      <vt:lpstr>PowerPoint pristatymas</vt:lpstr>
      <vt:lpstr>Lietuvos valdžios požiūris į emigraciją</vt:lpstr>
      <vt:lpstr>Išvados</vt:lpstr>
      <vt:lpstr> Ačiū už dėmesį!</vt:lpstr>
      <vt:lpstr>šaltiniai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Lietuvos gyventojų emigracija</dc:title>
  <dc:creator>Paul</dc:creator>
  <cp:lastModifiedBy>Destytojas</cp:lastModifiedBy>
  <cp:revision>16</cp:revision>
  <dcterms:created xsi:type="dcterms:W3CDTF">2013-10-22T15:16:26Z</dcterms:created>
  <dcterms:modified xsi:type="dcterms:W3CDTF">2013-10-24T07:42:52Z</dcterms:modified>
</cp:coreProperties>
</file>