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64" r:id="rId3"/>
    <p:sldId id="258" r:id="rId4"/>
    <p:sldId id="265" r:id="rId5"/>
    <p:sldId id="267" r:id="rId6"/>
    <p:sldId id="257" r:id="rId7"/>
    <p:sldId id="259" r:id="rId8"/>
    <p:sldId id="260" r:id="rId9"/>
    <p:sldId id="261" r:id="rId10"/>
    <p:sldId id="262" r:id="rId11"/>
    <p:sldId id="271" r:id="rId12"/>
    <p:sldId id="272" r:id="rId13"/>
    <p:sldId id="275" r:id="rId14"/>
    <p:sldId id="276" r:id="rId15"/>
    <p:sldId id="277" r:id="rId16"/>
    <p:sldId id="274" r:id="rId17"/>
    <p:sldId id="273" r:id="rId18"/>
    <p:sldId id="263" r:id="rId19"/>
    <p:sldId id="283" r:id="rId20"/>
    <p:sldId id="268" r:id="rId21"/>
    <p:sldId id="269" r:id="rId22"/>
    <p:sldId id="278" r:id="rId23"/>
    <p:sldId id="279" r:id="rId24"/>
    <p:sldId id="280" r:id="rId25"/>
    <p:sldId id="281" r:id="rId26"/>
    <p:sldId id="282" r:id="rId27"/>
    <p:sldId id="270" r:id="rId2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9F86-A2E9-44AD-A1DE-D23EE15D75C9}" type="datetimeFigureOut">
              <a:rPr lang="lt-LT" smtClean="0"/>
              <a:pPr/>
              <a:t>2013.11.16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4D00-0B94-4FF2-8B4F-E960B5CA12C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01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4D00-0B94-4FF2-8B4F-E960B5CA12C8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397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43A-71A6-4D3F-8286-374004471099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285A-C928-4D65-8DAD-98479DB7CB1B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7BE-FB25-4749-B80F-381CD58D7AF4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53F-9A6E-4CFC-9CC7-973741DC816D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7CA7-CBB8-4E73-926B-5A98B1C58CA7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EBB7-EC22-43D0-A8A3-DE8744A4295E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D3C-7D73-47D7-9C45-9A1B886B059F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28FD-74B7-4A07-8488-127F63B29CE5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6D28-8BBE-4819-AC15-3C5B180EFC34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85E2-D109-49FB-A2EE-2A0E813B7DE0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61A6-8FD4-4994-BB3C-E579F6B62A59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2272ED-D59F-413A-8640-9D1F811925DD}" type="datetime1">
              <a:rPr lang="lt-LT" smtClean="0"/>
              <a:pPr/>
              <a:t>2013.11.16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CA7FCA-763A-4824-A75E-E618A7B98CB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OIK9YxQ2s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q.lt/ekonomika/salys-kuriose-gyventi-geriausia/?psl=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lt-LT" sz="4400" dirty="0" smtClean="0">
                <a:effectLst/>
              </a:rPr>
              <a:t>Geresnio gyvenimo indeksas </a:t>
            </a:r>
            <a:br>
              <a:rPr lang="lt-LT" sz="4400" dirty="0" smtClean="0">
                <a:effectLst/>
              </a:rPr>
            </a:br>
            <a:endParaRPr lang="lt-LT" sz="4400" dirty="0">
              <a:effectLst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771800" y="5157192"/>
            <a:ext cx="5680720" cy="1248544"/>
          </a:xfrm>
        </p:spPr>
        <p:txBody>
          <a:bodyPr>
            <a:normAutofit/>
          </a:bodyPr>
          <a:lstStyle/>
          <a:p>
            <a:pPr algn="r"/>
            <a:r>
              <a:rPr lang="lt-LT" sz="2000" dirty="0" smtClean="0"/>
              <a:t>Paruošė: Simona Ruseckaitė 3gr.</a:t>
            </a:r>
          </a:p>
          <a:p>
            <a:pPr algn="r"/>
            <a:r>
              <a:rPr lang="lt-LT" sz="2000" dirty="0" smtClean="0"/>
              <a:t>Gabija </a:t>
            </a:r>
            <a:r>
              <a:rPr lang="lt-LT" sz="2000" dirty="0" err="1" smtClean="0"/>
              <a:t>Bernotaitė</a:t>
            </a:r>
            <a:r>
              <a:rPr lang="lt-LT" sz="2000" dirty="0" smtClean="0"/>
              <a:t> 3gr.</a:t>
            </a:r>
            <a:endParaRPr lang="lt-LT" sz="2000" dirty="0"/>
          </a:p>
        </p:txBody>
      </p:sp>
      <p:pic>
        <p:nvPicPr>
          <p:cNvPr id="2050" name="Picture 2" descr="C:\Users\Simona\Documents\III semestras\Žmogaus socialinė raida\logo-bli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46" y="234888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09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>
            <a:normAutofit/>
          </a:bodyPr>
          <a:lstStyle/>
          <a:p>
            <a:r>
              <a:rPr lang="lt-LT" sz="4000" dirty="0" smtClean="0">
                <a:effectLst/>
              </a:rPr>
              <a:t>Bendruomeniškumas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Socialinės paramos tinklas</a:t>
            </a:r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4098" name="Picture 2" descr="C:\Users\Simona\Documents\III semestras\Žmogaus socialinė raida\NewDel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112568" cy="38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-concept-alisa-tsoy-24830510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714488"/>
            <a:ext cx="4469616" cy="428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Išsilavinimas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Moksliniai pasiekimai</a:t>
            </a:r>
            <a:endParaRPr lang="en-US" dirty="0" smtClean="0"/>
          </a:p>
          <a:p>
            <a:r>
              <a:rPr lang="lt-LT" dirty="0" smtClean="0"/>
              <a:t>Mokymosi metų kiekybė</a:t>
            </a:r>
            <a:endParaRPr lang="en-US" dirty="0" smtClean="0"/>
          </a:p>
          <a:p>
            <a:r>
              <a:rPr lang="lt-LT" dirty="0" smtClean="0"/>
              <a:t>Studentų įgūdžiai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22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Energy-Environ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39933"/>
            <a:ext cx="4259002" cy="5034648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Aplinka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Oro tarša</a:t>
            </a:r>
            <a:endParaRPr lang="en-US" dirty="0" smtClean="0"/>
          </a:p>
          <a:p>
            <a:r>
              <a:rPr lang="lt-LT" dirty="0" smtClean="0"/>
              <a:t>Vandens kokybė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40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Piliečio pareigos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Dalyvavimas rinkimuose</a:t>
            </a:r>
            <a:endParaRPr lang="en-US" dirty="0" smtClean="0"/>
          </a:p>
          <a:p>
            <a:r>
              <a:rPr lang="lt-LT" dirty="0" smtClean="0"/>
              <a:t>Įstatymų laikymasis</a:t>
            </a:r>
            <a:endParaRPr lang="en-US" dirty="0" smtClean="0"/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6" name="Picture 5" descr="dating-rules-387x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6"/>
            <a:ext cx="4474866" cy="35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9228">
            <a:off x="4011804" y="2377825"/>
            <a:ext cx="4824489" cy="361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Sveikata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Gyvenimo trukmė</a:t>
            </a:r>
            <a:endParaRPr lang="en-US" dirty="0" smtClean="0"/>
          </a:p>
          <a:p>
            <a:r>
              <a:rPr lang="lt-LT" dirty="0" smtClean="0"/>
              <a:t>Sveikatos būklės įvertinimas</a:t>
            </a:r>
            <a:endParaRPr lang="en-US" dirty="0" smtClean="0"/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32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lt-LT" sz="4000" smtClean="0">
                <a:effectLst/>
              </a:rPr>
              <a:t>Pramogos</a:t>
            </a:r>
            <a:endParaRPr lang="lt-LT" sz="4000" dirty="0">
              <a:effectLst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Simona\Documents\III semestras\Žmogaus socialinė raida\Projektas\happ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1" y="1772816"/>
            <a:ext cx="6552728" cy="43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071546"/>
            <a:ext cx="5280660" cy="528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11884" y="-387424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Saugumas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Užpuolimai</a:t>
            </a:r>
            <a:endParaRPr lang="en-US" dirty="0" smtClean="0"/>
          </a:p>
          <a:p>
            <a:r>
              <a:rPr lang="lt-LT" dirty="0" smtClean="0"/>
              <a:t>Žmogžudystės</a:t>
            </a:r>
            <a:endParaRPr lang="en-US" dirty="0" smtClean="0"/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4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lan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4579648" cy="343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0910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Darbo ir asmeninio gyvenimo balansas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Ilgos darbo valandos</a:t>
            </a:r>
            <a:endParaRPr lang="en-US" dirty="0" smtClean="0"/>
          </a:p>
          <a:p>
            <a:r>
              <a:rPr lang="lt-LT" dirty="0" smtClean="0"/>
              <a:t>Laisvalaikis ir asmeninė priežiūra</a:t>
            </a:r>
            <a:endParaRPr lang="en-US" dirty="0" smtClean="0"/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65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Galimybė susikurti asmeninį BLI</a:t>
            </a:r>
            <a:endParaRPr lang="lt-LT" sz="4000" dirty="0">
              <a:effectLst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1026" name="Picture 2" descr="C:\Users\Simona\Documents\III semestras\Žmogaus socialinė raida\Screen-shot-2013-07-05-at-11.48.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71175" cy="45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http://www.youtube.com/watch?v=OOIK9YxQ2sY</a:t>
            </a:r>
            <a:r>
              <a:rPr lang="en-US" dirty="0"/>
              <a:t> </a:t>
            </a:r>
            <a:endParaRPr lang="lt-LT" dirty="0"/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22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effectLst/>
              </a:rPr>
              <a:t>Ekonominio bendradarbiavimo ir plėtros organizacija</a:t>
            </a:r>
            <a:endParaRPr lang="lt-LT" sz="36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lt-LT" dirty="0" smtClean="0"/>
              <a:t>36  valstybes vienijanti tarptautinė organizacija</a:t>
            </a:r>
          </a:p>
          <a:p>
            <a:r>
              <a:rPr lang="lt-LT" dirty="0" smtClean="0"/>
              <a:t>Organizacijos ištakos siekia 1948</a:t>
            </a:r>
            <a:r>
              <a:rPr lang="lt-LT" dirty="0"/>
              <a:t> </a:t>
            </a:r>
            <a:r>
              <a:rPr lang="lt-LT" dirty="0" smtClean="0"/>
              <a:t>m. </a:t>
            </a:r>
          </a:p>
          <a:p>
            <a:r>
              <a:rPr lang="lt-LT" dirty="0" smtClean="0"/>
              <a:t>Nuo 1961 m. organizacija buvo reformuota, jos nariais galėjo tapti šalys už Europos ribų</a:t>
            </a:r>
          </a:p>
          <a:p>
            <a:r>
              <a:rPr lang="lt-LT" dirty="0" smtClean="0"/>
              <a:t>2010 m. organizacijos nare tapo Estija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2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2132856"/>
            <a:ext cx="9143842" cy="2884239"/>
          </a:xfrm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04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ustralija_AF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1. AUSTRALIJA</a:t>
            </a:r>
            <a:endParaRPr lang="lt-LT" sz="4000" dirty="0">
              <a:effectLst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06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Švedija_AF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6002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2. </a:t>
            </a:r>
            <a:r>
              <a:rPr lang="lt-LT" sz="4000" dirty="0" smtClean="0">
                <a:effectLst/>
              </a:rPr>
              <a:t>ŠVEDIJA</a:t>
            </a:r>
            <a:endParaRPr lang="en-US" sz="40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rontas_Reuters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3. KANADA</a:t>
            </a:r>
            <a:endParaRPr lang="en-US" sz="40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slas_Reuters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4. NORVEGIJA</a:t>
            </a:r>
            <a:endParaRPr lang="en-US" sz="40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urichas_Reu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5. ŠVEICARIJA</a:t>
            </a:r>
            <a:endParaRPr lang="en-US" sz="40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Naudoti šaltiniai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http://www.oecdbetterlifeindex.org </a:t>
            </a:r>
            <a:r>
              <a:rPr lang="lt-LT" dirty="0" smtClean="0"/>
              <a:t>, žiūrėta: 2013-09-17; </a:t>
            </a:r>
          </a:p>
          <a:p>
            <a:r>
              <a:rPr lang="en-US" dirty="0" smtClean="0">
                <a:hlinkClick r:id="rId2"/>
              </a:rPr>
              <a:t>http://iq.lt/ekonomika/salys-kuriose-gyventi-geriausia/?psl=0</a:t>
            </a:r>
            <a:r>
              <a:rPr lang="lt-LT" dirty="0" smtClean="0"/>
              <a:t>, žiūrėta: 2013-09-18.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r>
              <a:rPr lang="lt-LT" dirty="0" smtClean="0">
                <a:effectLst/>
              </a:rPr>
              <a:t>Ačiū už dėmes</a:t>
            </a:r>
            <a:r>
              <a:rPr lang="lt-LT" dirty="0">
                <a:effectLst/>
              </a:rPr>
              <a:t>į</a:t>
            </a:r>
            <a:r>
              <a:rPr lang="en-US" dirty="0" smtClean="0">
                <a:effectLst/>
              </a:rPr>
              <a:t>!</a:t>
            </a:r>
            <a:endParaRPr lang="lt-LT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3074" name="Picture 2" descr="C:\Users\Simona\Documents\III semestras\Žmogaus socialinė raida\qualità della v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52528" cy="48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52736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36 šalys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2"/>
          </p:nvPr>
        </p:nvSpPr>
        <p:spPr>
          <a:xfrm>
            <a:off x="1187624" y="980728"/>
            <a:ext cx="4248472" cy="6264696"/>
          </a:xfrm>
        </p:spPr>
        <p:txBody>
          <a:bodyPr>
            <a:noAutofit/>
          </a:bodyPr>
          <a:lstStyle/>
          <a:p>
            <a:r>
              <a:rPr lang="lt-LT" sz="1800" dirty="0" smtClean="0"/>
              <a:t>Australija</a:t>
            </a:r>
            <a:endParaRPr lang="lt-LT" sz="1800" dirty="0"/>
          </a:p>
          <a:p>
            <a:r>
              <a:rPr lang="lt-LT" sz="1800" dirty="0" smtClean="0"/>
              <a:t>Austrija</a:t>
            </a:r>
            <a:endParaRPr lang="lt-LT" sz="1800" dirty="0"/>
          </a:p>
          <a:p>
            <a:r>
              <a:rPr lang="lt-LT" sz="1800" dirty="0" smtClean="0"/>
              <a:t>Belgija</a:t>
            </a:r>
            <a:endParaRPr lang="lt-LT" sz="1800" dirty="0"/>
          </a:p>
          <a:p>
            <a:r>
              <a:rPr lang="lt-LT" sz="1800" dirty="0" smtClean="0"/>
              <a:t>Brazilija</a:t>
            </a:r>
            <a:endParaRPr lang="lt-LT" sz="1800" dirty="0"/>
          </a:p>
          <a:p>
            <a:r>
              <a:rPr lang="lt-LT" sz="1800" dirty="0"/>
              <a:t>K</a:t>
            </a:r>
            <a:r>
              <a:rPr lang="lt-LT" sz="1800" dirty="0" smtClean="0"/>
              <a:t>anada</a:t>
            </a:r>
            <a:endParaRPr lang="lt-LT" sz="1800" dirty="0"/>
          </a:p>
          <a:p>
            <a:r>
              <a:rPr lang="lt-LT" sz="1800" dirty="0" smtClean="0"/>
              <a:t>Čilė</a:t>
            </a:r>
          </a:p>
          <a:p>
            <a:r>
              <a:rPr lang="lt-LT" sz="1800" dirty="0" smtClean="0"/>
              <a:t>Čekijos Respublika</a:t>
            </a:r>
            <a:endParaRPr lang="lt-LT" sz="1800" dirty="0"/>
          </a:p>
          <a:p>
            <a:r>
              <a:rPr lang="lt-LT" sz="1800" dirty="0" smtClean="0"/>
              <a:t>Danija</a:t>
            </a:r>
            <a:endParaRPr lang="lt-LT" sz="1800" dirty="0"/>
          </a:p>
          <a:p>
            <a:r>
              <a:rPr lang="lt-LT" sz="1800" dirty="0" smtClean="0"/>
              <a:t>Estija</a:t>
            </a:r>
            <a:endParaRPr lang="lt-LT" sz="1800" dirty="0"/>
          </a:p>
          <a:p>
            <a:r>
              <a:rPr lang="lt-LT" sz="1800" dirty="0" smtClean="0"/>
              <a:t>Suomija</a:t>
            </a:r>
            <a:endParaRPr lang="lt-LT" sz="1800" dirty="0"/>
          </a:p>
          <a:p>
            <a:r>
              <a:rPr lang="lt-LT" sz="1800" dirty="0" smtClean="0"/>
              <a:t>Prancūzija</a:t>
            </a:r>
            <a:endParaRPr lang="lt-LT" sz="1800" dirty="0"/>
          </a:p>
          <a:p>
            <a:r>
              <a:rPr lang="lt-LT" sz="1800" dirty="0" smtClean="0"/>
              <a:t>Vokietija</a:t>
            </a:r>
            <a:endParaRPr lang="lt-LT" sz="1800" dirty="0"/>
          </a:p>
          <a:p>
            <a:r>
              <a:rPr lang="lt-LT" sz="1800" dirty="0" smtClean="0"/>
              <a:t>Graikija</a:t>
            </a:r>
            <a:endParaRPr lang="lt-LT" sz="1800" dirty="0"/>
          </a:p>
          <a:p>
            <a:r>
              <a:rPr lang="lt-LT" sz="1800" dirty="0" smtClean="0"/>
              <a:t>Bulgarija</a:t>
            </a:r>
            <a:endParaRPr lang="lt-LT" sz="1800" dirty="0"/>
          </a:p>
          <a:p>
            <a:r>
              <a:rPr lang="lt-LT" sz="1800" dirty="0" smtClean="0"/>
              <a:t>Islandija</a:t>
            </a:r>
            <a:endParaRPr lang="lt-LT" sz="1800" dirty="0"/>
          </a:p>
          <a:p>
            <a:r>
              <a:rPr lang="lt-LT" sz="1800" dirty="0" smtClean="0"/>
              <a:t>Airija</a:t>
            </a:r>
            <a:endParaRPr lang="lt-LT" sz="1800" dirty="0"/>
          </a:p>
          <a:p>
            <a:pPr marL="0" indent="0">
              <a:buNone/>
            </a:pPr>
            <a:endParaRPr lang="lt-LT" sz="18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3"/>
          </p:nvPr>
        </p:nvSpPr>
        <p:spPr>
          <a:xfrm>
            <a:off x="5508104" y="980728"/>
            <a:ext cx="4536504" cy="5256584"/>
          </a:xfrm>
        </p:spPr>
        <p:txBody>
          <a:bodyPr>
            <a:normAutofit fontScale="25000" lnSpcReduction="20000"/>
          </a:bodyPr>
          <a:lstStyle/>
          <a:p>
            <a:r>
              <a:rPr lang="lt-LT" sz="7200" dirty="0" smtClean="0"/>
              <a:t>Italija</a:t>
            </a:r>
          </a:p>
          <a:p>
            <a:r>
              <a:rPr lang="lt-LT" sz="7200" dirty="0" smtClean="0"/>
              <a:t>Japonija</a:t>
            </a:r>
          </a:p>
          <a:p>
            <a:r>
              <a:rPr lang="lt-LT" sz="7200" dirty="0" smtClean="0"/>
              <a:t>Korėja</a:t>
            </a:r>
          </a:p>
          <a:p>
            <a:r>
              <a:rPr lang="lt-LT" sz="7200" dirty="0" smtClean="0"/>
              <a:t>Liuksemburgas</a:t>
            </a:r>
          </a:p>
          <a:p>
            <a:r>
              <a:rPr lang="lt-LT" sz="7200" dirty="0" smtClean="0"/>
              <a:t>Meksika </a:t>
            </a:r>
          </a:p>
          <a:p>
            <a:r>
              <a:rPr lang="lt-LT" sz="7200" dirty="0" smtClean="0"/>
              <a:t>Olandija</a:t>
            </a:r>
          </a:p>
          <a:p>
            <a:r>
              <a:rPr lang="lt-LT" sz="7200" dirty="0" smtClean="0"/>
              <a:t>Naujoji </a:t>
            </a:r>
            <a:r>
              <a:rPr lang="lt-LT" sz="7200" dirty="0"/>
              <a:t>Z</a:t>
            </a:r>
            <a:r>
              <a:rPr lang="lt-LT" sz="7200" dirty="0" smtClean="0"/>
              <a:t>elandija </a:t>
            </a:r>
          </a:p>
          <a:p>
            <a:r>
              <a:rPr lang="lt-LT" sz="7200" dirty="0" smtClean="0"/>
              <a:t>Norvegija</a:t>
            </a:r>
          </a:p>
          <a:p>
            <a:r>
              <a:rPr lang="lt-LT" sz="7200" dirty="0" smtClean="0"/>
              <a:t>Lenkija</a:t>
            </a:r>
          </a:p>
          <a:p>
            <a:r>
              <a:rPr lang="lt-LT" sz="7200" dirty="0" smtClean="0"/>
              <a:t>Portugalija </a:t>
            </a:r>
          </a:p>
          <a:p>
            <a:r>
              <a:rPr lang="lt-LT" sz="7200" dirty="0" smtClean="0"/>
              <a:t>Rusija</a:t>
            </a:r>
          </a:p>
          <a:p>
            <a:r>
              <a:rPr lang="lt-LT" sz="7200" dirty="0" smtClean="0"/>
              <a:t>Slovakija</a:t>
            </a:r>
          </a:p>
          <a:p>
            <a:r>
              <a:rPr lang="lt-LT" sz="7200" dirty="0" smtClean="0"/>
              <a:t>Slovėnija</a:t>
            </a:r>
          </a:p>
          <a:p>
            <a:r>
              <a:rPr lang="lt-LT" sz="7200" dirty="0" smtClean="0"/>
              <a:t>Ispanija</a:t>
            </a:r>
          </a:p>
          <a:p>
            <a:r>
              <a:rPr lang="lt-LT" sz="7200" dirty="0" smtClean="0"/>
              <a:t>Švedija</a:t>
            </a:r>
          </a:p>
          <a:p>
            <a:r>
              <a:rPr lang="lt-LT" sz="7200" dirty="0" smtClean="0"/>
              <a:t>Šveicarija</a:t>
            </a:r>
          </a:p>
          <a:p>
            <a:r>
              <a:rPr lang="lt-LT" sz="7200" dirty="0" smtClean="0"/>
              <a:t>Turkija</a:t>
            </a:r>
          </a:p>
          <a:p>
            <a:r>
              <a:rPr lang="lt-LT" sz="7200" dirty="0" smtClean="0"/>
              <a:t>Anglija</a:t>
            </a:r>
          </a:p>
          <a:p>
            <a:r>
              <a:rPr lang="lt-LT" sz="7200" dirty="0" smtClean="0"/>
              <a:t>JAV</a:t>
            </a:r>
          </a:p>
          <a:p>
            <a:r>
              <a:rPr lang="lt-LT" sz="7200" dirty="0" smtClean="0"/>
              <a:t>Izraelis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 smtClean="0"/>
              <a:t>Žmogaus socialinė raida, 2013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922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a\Documents\III semestras\Žmogaus socialinė raida\OECD_member_states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1484784"/>
            <a:ext cx="9171260" cy="46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38363" y="0"/>
            <a:ext cx="8229600" cy="1123528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OECD narės</a:t>
            </a:r>
            <a:endParaRPr lang="lt-LT" sz="4000" dirty="0">
              <a:effectLst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 smtClean="0"/>
              <a:t>Žmogaus socialinė raida, 2013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82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lt-LT" sz="4000" dirty="0" err="1" smtClean="0">
                <a:effectLst/>
              </a:rPr>
              <a:t>The</a:t>
            </a:r>
            <a:r>
              <a:rPr lang="lt-LT" sz="4000" dirty="0" smtClean="0">
                <a:effectLst/>
              </a:rPr>
              <a:t> </a:t>
            </a:r>
            <a:r>
              <a:rPr lang="lt-LT" sz="4000" dirty="0" err="1" smtClean="0">
                <a:effectLst/>
              </a:rPr>
              <a:t>Better</a:t>
            </a:r>
            <a:r>
              <a:rPr lang="lt-LT" sz="4000" dirty="0" smtClean="0">
                <a:effectLst/>
              </a:rPr>
              <a:t> </a:t>
            </a:r>
            <a:r>
              <a:rPr lang="lt-LT" sz="4000" dirty="0" err="1" smtClean="0">
                <a:effectLst/>
              </a:rPr>
              <a:t>Life</a:t>
            </a:r>
            <a:r>
              <a:rPr lang="lt-LT" sz="4000" dirty="0" smtClean="0">
                <a:effectLst/>
              </a:rPr>
              <a:t> </a:t>
            </a:r>
            <a:r>
              <a:rPr lang="lt-LT" sz="4000" dirty="0" err="1" smtClean="0">
                <a:effectLst/>
              </a:rPr>
              <a:t>Index</a:t>
            </a:r>
            <a:r>
              <a:rPr lang="lt-LT" sz="4000" dirty="0" smtClean="0">
                <a:effectLst/>
              </a:rPr>
              <a:t> </a:t>
            </a:r>
            <a:endParaRPr lang="lt-LT" sz="4000" dirty="0">
              <a:effectLst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2011 gegužę suburta komisija sudaryti BLI </a:t>
            </a:r>
          </a:p>
          <a:p>
            <a:endParaRPr lang="lt-LT" dirty="0" smtClean="0"/>
          </a:p>
          <a:p>
            <a:r>
              <a:rPr lang="en-US" i="1" dirty="0"/>
              <a:t>“There is more to life than the cold numbers of GDP and economic statistics – This Index allows you to compare well-being across countries, based on 11 topics the OECD has identified as essential, in the areas of material living conditions and quality of life.” </a:t>
            </a:r>
            <a:r>
              <a:rPr lang="lt-LT" i="1" dirty="0" smtClean="0"/>
              <a:t>(</a:t>
            </a:r>
            <a:r>
              <a:rPr lang="en-US" dirty="0" smtClean="0"/>
              <a:t>oecdbetterlifeindex.org</a:t>
            </a:r>
            <a:r>
              <a:rPr lang="lt-LT" dirty="0" smtClean="0"/>
              <a:t>)</a:t>
            </a:r>
            <a:endParaRPr lang="lt-LT" dirty="0"/>
          </a:p>
          <a:p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6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BLI sudėtis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 smtClean="0"/>
              <a:t>Geresnio gyvenimo indeksas susideda iš 11 aspektų:</a:t>
            </a:r>
          </a:p>
          <a:p>
            <a:r>
              <a:rPr lang="lt-LT" dirty="0" smtClean="0"/>
              <a:t>Gyvenamasis būstas</a:t>
            </a:r>
          </a:p>
          <a:p>
            <a:r>
              <a:rPr lang="lt-LT" dirty="0" smtClean="0"/>
              <a:t>Pajamos</a:t>
            </a:r>
          </a:p>
          <a:p>
            <a:r>
              <a:rPr lang="lt-LT" dirty="0" smtClean="0"/>
              <a:t>Darbas</a:t>
            </a:r>
          </a:p>
          <a:p>
            <a:r>
              <a:rPr lang="lt-LT" dirty="0" smtClean="0"/>
              <a:t>Bendruomeniškumas</a:t>
            </a:r>
          </a:p>
          <a:p>
            <a:r>
              <a:rPr lang="lt-LT" dirty="0" smtClean="0"/>
              <a:t>Išsilavinimas</a:t>
            </a:r>
          </a:p>
          <a:p>
            <a:r>
              <a:rPr lang="lt-LT" dirty="0" smtClean="0"/>
              <a:t>Aplinka</a:t>
            </a:r>
          </a:p>
          <a:p>
            <a:r>
              <a:rPr lang="lt-LT" dirty="0" smtClean="0"/>
              <a:t>Piliečio pareigos</a:t>
            </a:r>
          </a:p>
          <a:p>
            <a:r>
              <a:rPr lang="lt-LT" dirty="0" smtClean="0"/>
              <a:t>Sveikata</a:t>
            </a:r>
          </a:p>
          <a:p>
            <a:r>
              <a:rPr lang="lt-LT" dirty="0" smtClean="0"/>
              <a:t>Pramogos</a:t>
            </a:r>
          </a:p>
          <a:p>
            <a:r>
              <a:rPr lang="lt-LT" dirty="0" smtClean="0"/>
              <a:t>Saugumas</a:t>
            </a:r>
          </a:p>
          <a:p>
            <a:r>
              <a:rPr lang="lt-LT" dirty="0" smtClean="0"/>
              <a:t>Darbo ir asmeninio gyvenimo balansas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2051" name="Picture 3" descr="C:\Users\Simona\Documents\III semestras\Žmogaus socialinė raida\life-qu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41" y="2204864"/>
            <a:ext cx="3888432" cy="33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Gyvenamasis būstas</a:t>
            </a:r>
            <a:endParaRPr lang="lt-LT" sz="4000" dirty="0">
              <a:effectLst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467544" y="1890886"/>
            <a:ext cx="8229600" cy="4525963"/>
          </a:xfrm>
        </p:spPr>
        <p:txBody>
          <a:bodyPr/>
          <a:lstStyle/>
          <a:p>
            <a:r>
              <a:rPr lang="lt-LT" dirty="0" smtClean="0"/>
              <a:t>Kambarių skaičius vienam asmeniui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/>
              <a:t>B</a:t>
            </a:r>
            <a:r>
              <a:rPr lang="lt-LT" dirty="0" smtClean="0"/>
              <a:t>ūsto būtini įrenginiai/patogumai</a:t>
            </a:r>
          </a:p>
          <a:p>
            <a:r>
              <a:rPr lang="lt-LT" dirty="0" smtClean="0"/>
              <a:t>Būsto išlaidos</a:t>
            </a:r>
          </a:p>
          <a:p>
            <a:endParaRPr lang="lt-LT" dirty="0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1026" name="Picture 2" descr="C:\Users\Simona\Documents\III semestras\Žmogaus socialinė raid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275881" cy="32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Pajamos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Namų ūkio disponuojamosios pajamos</a:t>
            </a:r>
          </a:p>
          <a:p>
            <a:r>
              <a:rPr lang="lt-LT" dirty="0" smtClean="0"/>
              <a:t>Namų ūkio finansinis turtas</a:t>
            </a:r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2050" name="Picture 2" descr="C:\Users\Simona\Documents\III semestras\Žmogaus socialinė raida\Life-insurance-as-income-t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58154"/>
            <a:ext cx="3744416" cy="35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lt-LT" sz="4000" dirty="0" smtClean="0">
                <a:effectLst/>
              </a:rPr>
              <a:t>Darbas</a:t>
            </a:r>
            <a:endParaRPr lang="lt-LT" sz="4000" dirty="0">
              <a:effectLst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Užimtumo lygis</a:t>
            </a:r>
          </a:p>
          <a:p>
            <a:r>
              <a:rPr lang="lt-LT" dirty="0" smtClean="0"/>
              <a:t>Ilgalaikis nedarbingumo lygis</a:t>
            </a:r>
          </a:p>
          <a:p>
            <a:r>
              <a:rPr lang="lt-LT" dirty="0" smtClean="0"/>
              <a:t>Vidutinis darbo užmokestis</a:t>
            </a:r>
          </a:p>
          <a:p>
            <a:r>
              <a:rPr lang="lt-LT" dirty="0" smtClean="0"/>
              <a:t>Saugumas darbe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Žmogaus socialinė raida, 2013</a:t>
            </a:r>
            <a:endParaRPr lang="lt-LT"/>
          </a:p>
        </p:txBody>
      </p:sp>
      <p:pic>
        <p:nvPicPr>
          <p:cNvPr id="3074" name="Picture 2" descr="C:\Users\Simona\Documents\III semestras\Žmogaus socialinė raida\teams-teamwork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486410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ykdomo">
  <a:themeElements>
    <a:clrScheme name="Vykdom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ykdo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ykdom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419</TotalTime>
  <Words>438</Words>
  <Application>Microsoft Office PowerPoint</Application>
  <PresentationFormat>Demonstracija ekrane (4:3)</PresentationFormat>
  <Paragraphs>136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27</vt:i4>
      </vt:variant>
    </vt:vector>
  </HeadingPairs>
  <TitlesOfParts>
    <vt:vector size="28" baseType="lpstr">
      <vt:lpstr>Vykdomo</vt:lpstr>
      <vt:lpstr>Geresnio gyvenimo indeksas  </vt:lpstr>
      <vt:lpstr>Ekonominio bendradarbiavimo ir plėtros organizacija</vt:lpstr>
      <vt:lpstr>36 šalys</vt:lpstr>
      <vt:lpstr>OECD narės</vt:lpstr>
      <vt:lpstr>The Better Life Index </vt:lpstr>
      <vt:lpstr>BLI sudėtis</vt:lpstr>
      <vt:lpstr>Gyvenamasis būstas</vt:lpstr>
      <vt:lpstr>Pajamos</vt:lpstr>
      <vt:lpstr>Darbas</vt:lpstr>
      <vt:lpstr>Bendruomeniškumas</vt:lpstr>
      <vt:lpstr>Išsilavinimas</vt:lpstr>
      <vt:lpstr>Aplinka</vt:lpstr>
      <vt:lpstr>Piliečio pareigos</vt:lpstr>
      <vt:lpstr>Sveikata</vt:lpstr>
      <vt:lpstr>Pramogos</vt:lpstr>
      <vt:lpstr>Saugumas</vt:lpstr>
      <vt:lpstr>Darbo ir asmeninio gyvenimo balansas</vt:lpstr>
      <vt:lpstr>Galimybė susikurti asmeninį BLI</vt:lpstr>
      <vt:lpstr>PowerPoint pristatymas</vt:lpstr>
      <vt:lpstr>PowerPoint pristatymas</vt:lpstr>
      <vt:lpstr>1. AUSTRALIJA</vt:lpstr>
      <vt:lpstr>2. ŠVEDIJA</vt:lpstr>
      <vt:lpstr>3. KANADA</vt:lpstr>
      <vt:lpstr>4. NORVEGIJA</vt:lpstr>
      <vt:lpstr>5. ŠVEICARIJA</vt:lpstr>
      <vt:lpstr>Naudoti šaltiniai</vt:lpstr>
      <vt:lpstr>Ačiū už dėmesį!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Geresnio gyvenimo indeksas   “The Better life index”</dc:title>
  <dc:creator>Simona</dc:creator>
  <cp:lastModifiedBy>Projektas</cp:lastModifiedBy>
  <cp:revision>48</cp:revision>
  <dcterms:created xsi:type="dcterms:W3CDTF">2013-09-17T14:32:45Z</dcterms:created>
  <dcterms:modified xsi:type="dcterms:W3CDTF">2013-11-15T22:36:13Z</dcterms:modified>
</cp:coreProperties>
</file>