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258" r:id="rId3"/>
    <p:sldId id="269" r:id="rId4"/>
    <p:sldId id="276" r:id="rId5"/>
    <p:sldId id="277" r:id="rId6"/>
    <p:sldId id="278" r:id="rId7"/>
    <p:sldId id="285" r:id="rId8"/>
    <p:sldId id="354" r:id="rId9"/>
    <p:sldId id="355" r:id="rId10"/>
    <p:sldId id="326" r:id="rId11"/>
    <p:sldId id="268" r:id="rId12"/>
    <p:sldId id="356" r:id="rId13"/>
    <p:sldId id="357" r:id="rId14"/>
    <p:sldId id="352" r:id="rId15"/>
    <p:sldId id="358" r:id="rId16"/>
    <p:sldId id="329" r:id="rId17"/>
    <p:sldId id="327" r:id="rId18"/>
    <p:sldId id="359" r:id="rId19"/>
    <p:sldId id="309" r:id="rId20"/>
    <p:sldId id="310" r:id="rId21"/>
    <p:sldId id="311" r:id="rId22"/>
    <p:sldId id="313" r:id="rId23"/>
    <p:sldId id="314" r:id="rId24"/>
    <p:sldId id="360" r:id="rId25"/>
    <p:sldId id="315" r:id="rId26"/>
    <p:sldId id="316" r:id="rId27"/>
    <p:sldId id="317" r:id="rId28"/>
    <p:sldId id="361" r:id="rId29"/>
    <p:sldId id="353" r:id="rId30"/>
    <p:sldId id="343" r:id="rId31"/>
    <p:sldId id="344" r:id="rId32"/>
    <p:sldId id="345" r:id="rId33"/>
    <p:sldId id="346" r:id="rId34"/>
    <p:sldId id="347" r:id="rId35"/>
    <p:sldId id="348" r:id="rId36"/>
  </p:sldIdLst>
  <p:sldSz cx="9144000" cy="6858000" type="screen4x3"/>
  <p:notesSz cx="6858000" cy="9947275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36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CE381-3FA8-4DC1-88B6-D888F7D3B703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1A60C-5B26-48EA-A497-50597C94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21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noProof="0" smtClean="0"/>
              <a:t>Click to edit Master text styles</a:t>
            </a:r>
          </a:p>
          <a:p>
            <a:pPr lvl="1"/>
            <a:r>
              <a:rPr lang="lt-LT" altLang="lt-LT" noProof="0" smtClean="0"/>
              <a:t>Second level</a:t>
            </a:r>
          </a:p>
          <a:p>
            <a:pPr lvl="2"/>
            <a:r>
              <a:rPr lang="lt-LT" altLang="lt-LT" noProof="0" smtClean="0"/>
              <a:t>Third level</a:t>
            </a:r>
          </a:p>
          <a:p>
            <a:pPr lvl="3"/>
            <a:r>
              <a:rPr lang="lt-LT" altLang="lt-LT" noProof="0" smtClean="0"/>
              <a:t>Fourth level</a:t>
            </a:r>
          </a:p>
          <a:p>
            <a:pPr lvl="4"/>
            <a:r>
              <a:rPr lang="lt-LT" altLang="lt-LT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185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1DD8FD-4531-4C41-B78B-BDBCDC93B44B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5170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99E4A9-8340-46A7-97CB-FD51CEE83E81}" type="slidenum">
              <a:rPr lang="lt-LT" altLang="lt-LT" smtClean="0"/>
              <a:pPr eaLnBrk="1" hangingPunct="1">
                <a:spcBef>
                  <a:spcPct val="0"/>
                </a:spcBef>
              </a:pPr>
              <a:t>1</a:t>
            </a:fld>
            <a:endParaRPr lang="lt-LT" altLang="lt-LT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956"/>
            <a:ext cx="5029200" cy="4476274"/>
          </a:xfrm>
          <a:noFill/>
        </p:spPr>
        <p:txBody>
          <a:bodyPr/>
          <a:lstStyle/>
          <a:p>
            <a:pPr eaLnBrk="1" hangingPunct="1"/>
            <a:endParaRPr lang="en-US" altLang="lt-L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11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545368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12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946622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13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261424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14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295703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15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654959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16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204965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17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024841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18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024841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19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629471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20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256858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59AD122-3329-4304-A1AE-C3A33A541148}" type="slidenum">
              <a:rPr lang="lt-LT" altLang="lt-LT" smtClean="0"/>
              <a:pPr eaLnBrk="1" hangingPunct="1">
                <a:spcBef>
                  <a:spcPct val="0"/>
                </a:spcBef>
              </a:pPr>
              <a:t>2</a:t>
            </a:fld>
            <a:endParaRPr lang="lt-LT" altLang="lt-LT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956"/>
            <a:ext cx="5029200" cy="4476274"/>
          </a:xfrm>
          <a:noFill/>
        </p:spPr>
        <p:txBody>
          <a:bodyPr/>
          <a:lstStyle/>
          <a:p>
            <a:pPr eaLnBrk="1" hangingPunct="1"/>
            <a:endParaRPr lang="en-US" altLang="lt-L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21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472251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22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16850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23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46626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25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0852056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26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530255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27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2316441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29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0205697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30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9562450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31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0702112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32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835391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50E1EE-93CF-41F2-B426-DC6A62201A98}" type="slidenum">
              <a:rPr lang="lt-LT" altLang="lt-LT" smtClean="0"/>
              <a:pPr eaLnBrk="1" hangingPunct="1">
                <a:spcBef>
                  <a:spcPct val="0"/>
                </a:spcBef>
              </a:pPr>
              <a:t>3</a:t>
            </a:fld>
            <a:endParaRPr lang="lt-LT" altLang="lt-LT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956"/>
            <a:ext cx="5029200" cy="4476274"/>
          </a:xfrm>
          <a:noFill/>
        </p:spPr>
        <p:txBody>
          <a:bodyPr/>
          <a:lstStyle/>
          <a:p>
            <a:pPr eaLnBrk="1" hangingPunct="1"/>
            <a:endParaRPr lang="en-US" altLang="lt-L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33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346382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34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1975003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35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660697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F52330-084D-45BD-A438-453F4D559CB1}" type="slidenum">
              <a:rPr lang="lt-LT" altLang="lt-LT" smtClean="0"/>
              <a:pPr eaLnBrk="1" hangingPunct="1">
                <a:spcBef>
                  <a:spcPct val="0"/>
                </a:spcBef>
              </a:pPr>
              <a:t>4</a:t>
            </a:fld>
            <a:endParaRPr lang="lt-LT" altLang="lt-LT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956"/>
            <a:ext cx="5029200" cy="4476274"/>
          </a:xfrm>
          <a:noFill/>
        </p:spPr>
        <p:txBody>
          <a:bodyPr/>
          <a:lstStyle/>
          <a:p>
            <a:pPr eaLnBrk="1" hangingPunct="1"/>
            <a:endParaRPr lang="en-US" altLang="lt-L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4B0D6C-2023-40DF-AA9E-173649564F2C}" type="slidenum">
              <a:rPr lang="lt-LT" altLang="lt-LT" smtClean="0"/>
              <a:pPr eaLnBrk="1" hangingPunct="1">
                <a:spcBef>
                  <a:spcPct val="0"/>
                </a:spcBef>
              </a:pPr>
              <a:t>5</a:t>
            </a:fld>
            <a:endParaRPr lang="lt-LT" altLang="lt-LT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956"/>
            <a:ext cx="5029200" cy="4476274"/>
          </a:xfrm>
          <a:noFill/>
        </p:spPr>
        <p:txBody>
          <a:bodyPr/>
          <a:lstStyle/>
          <a:p>
            <a:pPr eaLnBrk="1" hangingPunct="1"/>
            <a:endParaRPr lang="en-US" altLang="lt-L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F99233-E620-4D8D-B53E-EE9644713974}" type="slidenum">
              <a:rPr lang="lt-LT" altLang="lt-LT" smtClean="0"/>
              <a:pPr eaLnBrk="1" hangingPunct="1">
                <a:spcBef>
                  <a:spcPct val="0"/>
                </a:spcBef>
              </a:pPr>
              <a:t>6</a:t>
            </a:fld>
            <a:endParaRPr lang="lt-LT" altLang="lt-LT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956"/>
            <a:ext cx="5029200" cy="4476274"/>
          </a:xfrm>
          <a:noFill/>
        </p:spPr>
        <p:txBody>
          <a:bodyPr/>
          <a:lstStyle/>
          <a:p>
            <a:pPr eaLnBrk="1" hangingPunct="1"/>
            <a:r>
              <a:rPr lang="en-US" altLang="lt-LT" sz="1400" dirty="0" err="1" smtClean="0"/>
              <a:t>Finansinis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projektų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kapitalas</a:t>
            </a:r>
            <a:r>
              <a:rPr lang="en-US" altLang="lt-LT" sz="1400" dirty="0" smtClean="0"/>
              <a:t> -</a:t>
            </a:r>
            <a:r>
              <a:rPr lang="en-US" altLang="lt-LT" sz="1400" dirty="0" err="1" smtClean="0"/>
              <a:t>privačios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korporacijos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gali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gauti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papildomą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paramą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iš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plėtros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bankų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ir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fondų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savo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veiklai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pagalbos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regionuose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plėtoti</a:t>
            </a:r>
            <a:r>
              <a:rPr lang="en-US" altLang="lt-LT" sz="1400" dirty="0" smtClean="0"/>
              <a:t>. </a:t>
            </a:r>
            <a:r>
              <a:rPr lang="en-US" altLang="lt-LT" sz="1400" dirty="0" err="1" smtClean="0"/>
              <a:t>Turi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būti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socialinė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nauda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paramos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gavėja</a:t>
            </a:r>
            <a:r>
              <a:rPr lang="lt-LT" altLang="lt-LT" sz="1400" dirty="0" smtClean="0"/>
              <a:t>i</a:t>
            </a:r>
            <a:r>
              <a:rPr lang="en-US" altLang="lt-LT" sz="1400" dirty="0" smtClean="0"/>
              <a:t>. </a:t>
            </a:r>
          </a:p>
          <a:p>
            <a:pPr eaLnBrk="1" hangingPunct="1"/>
            <a:endParaRPr lang="en-US" altLang="lt-LT" sz="1400" dirty="0" smtClean="0"/>
          </a:p>
          <a:p>
            <a:pPr eaLnBrk="1" hangingPunct="1"/>
            <a:r>
              <a:rPr lang="en-US" altLang="lt-LT" sz="1400" dirty="0" err="1" smtClean="0"/>
              <a:t>Nefinansinis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projektų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kapitalas</a:t>
            </a:r>
            <a:r>
              <a:rPr lang="en-US" altLang="lt-LT" sz="1400" dirty="0" smtClean="0"/>
              <a:t>: </a:t>
            </a:r>
            <a:r>
              <a:rPr lang="en-US" altLang="lt-LT" sz="1400" dirty="0" err="1" smtClean="0"/>
              <a:t>plėtros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organizacijos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gali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teikti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nefinansinę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paramą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pvz</a:t>
            </a:r>
            <a:r>
              <a:rPr lang="en-US" altLang="lt-LT" sz="1400" dirty="0" smtClean="0"/>
              <a:t>. </a:t>
            </a:r>
            <a:r>
              <a:rPr lang="en-US" altLang="lt-LT" sz="1400" dirty="0" err="1" smtClean="0"/>
              <a:t>vietinių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projektų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dalyvių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apmokymus</a:t>
            </a:r>
            <a:r>
              <a:rPr lang="en-US" altLang="lt-LT" sz="1400" dirty="0" smtClean="0"/>
              <a:t>, </a:t>
            </a:r>
            <a:r>
              <a:rPr lang="en-US" altLang="lt-LT" sz="1400" dirty="0" err="1" smtClean="0"/>
              <a:t>įranga</a:t>
            </a:r>
            <a:r>
              <a:rPr lang="en-US" altLang="lt-LT" sz="1400" dirty="0" smtClean="0"/>
              <a:t>, </a:t>
            </a:r>
            <a:r>
              <a:rPr lang="en-US" altLang="lt-LT" sz="1400" dirty="0" err="1" smtClean="0"/>
              <a:t>ekspertai</a:t>
            </a:r>
            <a:r>
              <a:rPr lang="en-US" altLang="lt-LT" sz="1400" dirty="0" smtClean="0"/>
              <a:t>. </a:t>
            </a:r>
          </a:p>
          <a:p>
            <a:pPr eaLnBrk="1" hangingPunct="1"/>
            <a:endParaRPr lang="en-US" altLang="lt-LT" sz="1400" dirty="0" smtClean="0"/>
          </a:p>
          <a:p>
            <a:pPr eaLnBrk="1" hangingPunct="1"/>
            <a:r>
              <a:rPr lang="en-US" altLang="lt-LT" sz="1400" dirty="0" err="1" smtClean="0"/>
              <a:t>Partnerystės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kapitalas</a:t>
            </a:r>
            <a:r>
              <a:rPr lang="en-US" altLang="lt-LT" sz="1400" dirty="0" smtClean="0"/>
              <a:t>. </a:t>
            </a:r>
            <a:r>
              <a:rPr lang="en-US" altLang="lt-LT" sz="1400" dirty="0" err="1" smtClean="0"/>
              <a:t>Surandami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partneriai</a:t>
            </a:r>
            <a:r>
              <a:rPr lang="en-US" altLang="lt-LT" sz="1400" dirty="0" smtClean="0"/>
              <a:t> </a:t>
            </a:r>
            <a:endParaRPr lang="en-US" altLang="lt-LT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58C345-3D72-451E-8C12-F194700BB9A9}" type="slidenum">
              <a:rPr lang="lt-LT" altLang="lt-LT" smtClean="0"/>
              <a:pPr eaLnBrk="1" hangingPunct="1">
                <a:spcBef>
                  <a:spcPct val="0"/>
                </a:spcBef>
              </a:pPr>
              <a:t>7</a:t>
            </a:fld>
            <a:endParaRPr lang="lt-LT" altLang="lt-LT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956"/>
            <a:ext cx="5029200" cy="4476274"/>
          </a:xfrm>
          <a:noFill/>
        </p:spPr>
        <p:txBody>
          <a:bodyPr/>
          <a:lstStyle/>
          <a:p>
            <a:pPr eaLnBrk="1" hangingPunct="1"/>
            <a:r>
              <a:rPr lang="en-US" altLang="lt-LT" sz="1400" dirty="0" smtClean="0"/>
              <a:t>2002 </a:t>
            </a:r>
            <a:r>
              <a:rPr lang="en-US" altLang="lt-LT" sz="1400" dirty="0" err="1" smtClean="0"/>
              <a:t>kovo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mėn</a:t>
            </a:r>
            <a:r>
              <a:rPr lang="en-US" altLang="lt-LT" sz="1400" dirty="0" smtClean="0"/>
              <a:t>. JT </a:t>
            </a:r>
            <a:r>
              <a:rPr lang="en-US" altLang="lt-LT" sz="1400" dirty="0" err="1" smtClean="0"/>
              <a:t>iniciatyva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viršūnių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susitikimas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skirtas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plėtros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ir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paramos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politikai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ypač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finansavimui</a:t>
            </a:r>
            <a:r>
              <a:rPr lang="en-US" altLang="lt-LT" sz="1400" dirty="0" smtClean="0"/>
              <a:t>.</a:t>
            </a:r>
          </a:p>
          <a:p>
            <a:pPr eaLnBrk="1" hangingPunct="1"/>
            <a:endParaRPr lang="en-US" altLang="lt-LT" sz="14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8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458220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10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00247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altLang="lt-LT"/>
              <a:t>VU EF Vita Karpuškienė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E657F-E075-40D8-8DA9-B20CC2533971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51981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altLang="lt-LT"/>
              <a:t>VU EF Vita Karpuškienė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53283-C668-498D-AA06-DE630C7C088B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6642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altLang="lt-LT"/>
              <a:t>VU EF Vita Karpuškienė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DA8BF-4885-4F10-939C-355B301901F1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554671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altLang="lt-LT"/>
              <a:t>VU EF Vita Karpuškienė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3849E-7D5F-4661-98C2-EDA92FCECCDA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978335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Pavadinimas ir 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Lentelės vietos rezervavimo ženklas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lt-L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altLang="lt-LT"/>
              <a:t>VU EF Vita Karpuškienė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4CBC2-5C94-499E-BE51-1F2422BCD936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408232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altLang="lt-LT"/>
              <a:t>VU EF Vita Karpuškienė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66923-DDBF-45FB-B646-7F03CC386ED6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2906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altLang="lt-LT"/>
              <a:t>VU EF Vita Karpuškienė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C4847-6BA8-41FA-8812-F606A8FD2032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99127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altLang="lt-LT"/>
              <a:t>VU EF Vita Karpuškienė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9941C-88DC-4B98-8E8B-15D3FBBEC277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37383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altLang="lt-LT"/>
              <a:t>VU EF Vita Karpuškienė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BA7A0-C12E-446F-A3A0-8AADCF7B544E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15961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altLang="lt-LT"/>
              <a:t>VU EF Vita Karpuškienė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EA4DD-9886-475F-A2B3-AD7C871BCC5E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80827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altLang="lt-LT"/>
              <a:t>VU EF Vita Karpuškienė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93728-B60C-4A5C-96C0-79B28C9A98CC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91475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altLang="lt-LT"/>
              <a:t>VU EF Vita Karpuškienė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F8CA5-410A-4266-8719-63297F911FB9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485904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altLang="lt-LT"/>
              <a:t>VU EF Vita Karpuškienė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34F18-CC6E-476F-BFFC-2C443EC20C8C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92602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text styles</a:t>
            </a:r>
          </a:p>
          <a:p>
            <a:pPr lvl="1"/>
            <a:r>
              <a:rPr lang="lt-LT" altLang="lt-LT" smtClean="0"/>
              <a:t>Second level</a:t>
            </a:r>
          </a:p>
          <a:p>
            <a:pPr lvl="2"/>
            <a:r>
              <a:rPr lang="lt-LT" altLang="lt-LT" smtClean="0"/>
              <a:t>Third level</a:t>
            </a:r>
          </a:p>
          <a:p>
            <a:pPr lvl="3"/>
            <a:r>
              <a:rPr lang="lt-LT" altLang="lt-LT" smtClean="0"/>
              <a:t>Fourth level</a:t>
            </a:r>
          </a:p>
          <a:p>
            <a:pPr lvl="4"/>
            <a:r>
              <a:rPr lang="lt-LT" altLang="lt-L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lt-LT" altLang="lt-LT"/>
              <a:t>VU EF Vita Karpuškienė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6F6FD27-36DA-4CB1-A227-9894BBB3A459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dac/stats/oda2012-interactive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lt-LT" altLang="lt-LT" dirty="0" smtClean="0"/>
              <a:t/>
            </a:r>
            <a:br>
              <a:rPr lang="lt-LT" altLang="lt-LT" dirty="0" smtClean="0"/>
            </a:br>
            <a:r>
              <a:rPr lang="lt-LT" altLang="lt-LT" sz="3600" dirty="0" smtClean="0"/>
              <a:t>Vystomojo bendradarbiavimo politika </a:t>
            </a:r>
            <a:r>
              <a:rPr lang="lt-LT" altLang="lt-LT" sz="3600" dirty="0" err="1" smtClean="0"/>
              <a:t>II</a:t>
            </a:r>
            <a:r>
              <a:rPr lang="lt-LT" altLang="lt-LT" dirty="0" smtClean="0"/>
              <a:t> </a:t>
            </a:r>
            <a:r>
              <a:rPr lang="en-US" altLang="lt-LT" dirty="0" smtClean="0"/>
              <a:t> </a:t>
            </a:r>
            <a:br>
              <a:rPr lang="en-US" altLang="lt-LT" dirty="0" smtClean="0"/>
            </a:br>
            <a:r>
              <a:rPr lang="en-US" altLang="lt-LT" dirty="0" smtClean="0"/>
              <a:t/>
            </a:r>
            <a:br>
              <a:rPr lang="en-US" altLang="lt-LT" dirty="0" smtClean="0"/>
            </a:br>
            <a:endParaRPr lang="en-US" altLang="lt-LT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lt-LT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4000" i="1" dirty="0" smtClean="0">
                <a:solidFill>
                  <a:srgbClr val="0070C0"/>
                </a:solidFill>
              </a:rPr>
              <a:t>Pagrindinai donorai ir paramos gavėjai </a:t>
            </a:r>
            <a:endParaRPr lang="en-US" altLang="lt-LT" sz="4000" i="1" dirty="0" smtClean="0">
              <a:solidFill>
                <a:srgbClr val="0070C0"/>
              </a:solidFill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t-LT" altLang="lt-LT" dirty="0" smtClean="0"/>
              <a:t>Donorai:</a:t>
            </a:r>
          </a:p>
          <a:p>
            <a:pPr lvl="1" eaLnBrk="1" hangingPunct="1"/>
            <a:r>
              <a:rPr lang="lt-LT" altLang="lt-LT" dirty="0" smtClean="0"/>
              <a:t>Šalys</a:t>
            </a:r>
          </a:p>
          <a:p>
            <a:pPr lvl="1" eaLnBrk="1" hangingPunct="1"/>
            <a:r>
              <a:rPr lang="lt-LT" altLang="lt-LT" dirty="0" smtClean="0"/>
              <a:t>Tarptautinės organizacijos</a:t>
            </a:r>
          </a:p>
          <a:p>
            <a:pPr eaLnBrk="1" hangingPunct="1"/>
            <a:r>
              <a:rPr lang="lt-LT" altLang="lt-LT" dirty="0" smtClean="0"/>
              <a:t>Paramos gavėjai –partneriai;</a:t>
            </a:r>
          </a:p>
          <a:p>
            <a:pPr lvl="1" eaLnBrk="1" hangingPunct="1"/>
            <a:r>
              <a:rPr lang="lt-LT" altLang="lt-LT" dirty="0" smtClean="0"/>
              <a:t>Šalys </a:t>
            </a:r>
          </a:p>
          <a:p>
            <a:pPr lvl="1" eaLnBrk="1" hangingPunct="1"/>
            <a:r>
              <a:rPr lang="lt-LT" altLang="lt-LT" dirty="0" smtClean="0"/>
              <a:t>Sektoriai</a:t>
            </a:r>
          </a:p>
          <a:p>
            <a:pPr lvl="1" eaLnBrk="1" hangingPunct="1">
              <a:buFontTx/>
              <a:buNone/>
            </a:pPr>
            <a:endParaRPr lang="en-US" altLang="lt-L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3200" i="1" dirty="0" smtClean="0">
                <a:solidFill>
                  <a:srgbClr val="0070C0"/>
                </a:solidFill>
              </a:rPr>
              <a:t>VB</a:t>
            </a:r>
            <a:r>
              <a:rPr lang="en-US" altLang="lt-LT" sz="3200" i="1" dirty="0" smtClean="0">
                <a:solidFill>
                  <a:srgbClr val="0070C0"/>
                </a:solidFill>
              </a:rPr>
              <a:t> </a:t>
            </a:r>
            <a:r>
              <a:rPr lang="en-US" altLang="lt-LT" sz="3200" i="1" dirty="0" err="1" smtClean="0">
                <a:solidFill>
                  <a:srgbClr val="0070C0"/>
                </a:solidFill>
              </a:rPr>
              <a:t>politikos</a:t>
            </a:r>
            <a:r>
              <a:rPr lang="en-US" altLang="lt-LT" sz="3200" i="1" dirty="0" smtClean="0">
                <a:solidFill>
                  <a:srgbClr val="0070C0"/>
                </a:solidFill>
              </a:rPr>
              <a:t> </a:t>
            </a:r>
            <a:r>
              <a:rPr lang="en-US" altLang="lt-LT" sz="3200" i="1" dirty="0" err="1" smtClean="0">
                <a:solidFill>
                  <a:srgbClr val="0070C0"/>
                </a:solidFill>
              </a:rPr>
              <a:t>veikėjai</a:t>
            </a:r>
            <a:r>
              <a:rPr lang="en-US" altLang="lt-LT" sz="3200" i="1" dirty="0" smtClean="0">
                <a:solidFill>
                  <a:srgbClr val="0070C0"/>
                </a:solidFill>
              </a:rPr>
              <a:t> (</a:t>
            </a:r>
            <a:r>
              <a:rPr lang="en-US" altLang="lt-LT" sz="3200" i="1" dirty="0" err="1" smtClean="0">
                <a:solidFill>
                  <a:srgbClr val="0070C0"/>
                </a:solidFill>
              </a:rPr>
              <a:t>subjektai</a:t>
            </a:r>
            <a:r>
              <a:rPr lang="en-US" altLang="lt-LT" sz="3200" i="1" dirty="0" smtClean="0">
                <a:solidFill>
                  <a:srgbClr val="0070C0"/>
                </a:solidFill>
              </a:rPr>
              <a:t>)</a:t>
            </a:r>
            <a:endParaRPr lang="en-US" altLang="lt-LT" dirty="0" smtClean="0">
              <a:solidFill>
                <a:srgbClr val="0070C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lt-LT" dirty="0" smtClean="0"/>
          </a:p>
          <a:p>
            <a:pPr eaLnBrk="1" hangingPunct="1"/>
            <a:r>
              <a:rPr lang="en-US" altLang="lt-LT" dirty="0" err="1" smtClean="0"/>
              <a:t>Dalyviai</a:t>
            </a:r>
            <a:r>
              <a:rPr lang="en-US" altLang="lt-LT" dirty="0" smtClean="0"/>
              <a:t>:</a:t>
            </a:r>
          </a:p>
          <a:p>
            <a:pPr lvl="1" eaLnBrk="1" hangingPunct="1"/>
            <a:r>
              <a:rPr lang="en-US" altLang="lt-LT" dirty="0" err="1" smtClean="0"/>
              <a:t>Paramos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teikėjai</a:t>
            </a:r>
            <a:r>
              <a:rPr lang="en-US" altLang="lt-LT" dirty="0" smtClean="0"/>
              <a:t> - </a:t>
            </a:r>
            <a:r>
              <a:rPr lang="en-US" altLang="lt-LT" dirty="0" err="1" smtClean="0"/>
              <a:t>donorai</a:t>
            </a:r>
            <a:r>
              <a:rPr lang="en-US" altLang="lt-LT" dirty="0" smtClean="0"/>
              <a:t> - </a:t>
            </a:r>
            <a:r>
              <a:rPr lang="en-US" altLang="lt-LT" dirty="0" err="1" smtClean="0"/>
              <a:t>išsivysčiusios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šalys</a:t>
            </a:r>
            <a:r>
              <a:rPr lang="lt-LT" altLang="lt-LT" dirty="0" smtClean="0"/>
              <a:t> arba tarptautinės plėtros organizacijos</a:t>
            </a:r>
            <a:endParaRPr lang="en-US" altLang="lt-LT" dirty="0" smtClean="0"/>
          </a:p>
          <a:p>
            <a:pPr lvl="1" eaLnBrk="1" hangingPunct="1"/>
            <a:r>
              <a:rPr lang="en-US" altLang="lt-LT" dirty="0" err="1" smtClean="0"/>
              <a:t>Paramos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gavėjai</a:t>
            </a:r>
            <a:r>
              <a:rPr lang="en-US" altLang="lt-LT" dirty="0" smtClean="0"/>
              <a:t> –</a:t>
            </a:r>
            <a:r>
              <a:rPr lang="lt-LT" altLang="lt-LT" dirty="0" smtClean="0"/>
              <a:t>partneriai - 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silpnai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išsivysčiusios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ir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besivystančios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šalys</a:t>
            </a:r>
            <a:endParaRPr lang="en-US" altLang="lt-L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lt-LT" altLang="lt-LT" sz="18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2014 </a:t>
            </a:r>
            <a:r>
              <a:rPr lang="lt-LT" altLang="lt-LT" sz="1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metų ODA (</a:t>
            </a:r>
            <a:r>
              <a:rPr lang="lt-LT" altLang="lt-LT" sz="1800" kern="1200" dirty="0" err="1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Official</a:t>
            </a:r>
            <a:r>
              <a:rPr lang="lt-LT" altLang="lt-LT" sz="1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lt-LT" altLang="lt-LT" sz="1800" kern="1200" dirty="0" err="1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Development</a:t>
            </a:r>
            <a:r>
              <a:rPr lang="lt-LT" altLang="lt-LT" sz="1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lt-LT" altLang="lt-LT" sz="1800" kern="1200" dirty="0" err="1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Assistance</a:t>
            </a:r>
            <a:r>
              <a:rPr lang="lt-LT" altLang="lt-LT" sz="1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)  (</a:t>
            </a:r>
            <a:r>
              <a:rPr lang="lt-LT" altLang="lt-LT" sz="1800" kern="1200" dirty="0" err="1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OPV-</a:t>
            </a:r>
            <a:r>
              <a:rPr lang="lt-LT" altLang="lt-LT" sz="1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Oficiali pagalba vystymuisi) </a:t>
            </a:r>
            <a:r>
              <a:rPr lang="lt-LT" altLang="lt-LT" sz="18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mln. JAV </a:t>
            </a:r>
            <a:r>
              <a:rPr lang="lt-LT" altLang="lt-LT" sz="1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dol.</a:t>
            </a:r>
            <a:br>
              <a:rPr lang="lt-LT" altLang="lt-LT" sz="1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lt-LT" altLang="lt-LT" sz="1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 </a:t>
            </a:r>
            <a:endParaRPr lang="en-US" altLang="lt-LT" sz="18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t-LT" altLang="lt-LT" smtClean="0"/>
              <a:t>VU EF Vita Karpuškienė</a:t>
            </a:r>
            <a:endParaRPr lang="lt-LT" altLang="lt-LT"/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13599" r="8809" b="11029"/>
          <a:stretch/>
        </p:blipFill>
        <p:spPr bwMode="auto">
          <a:xfrm>
            <a:off x="539552" y="2060848"/>
            <a:ext cx="7628708" cy="45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9552" y="332656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lt-LT" sz="3600" i="1" dirty="0">
                <a:solidFill>
                  <a:srgbClr val="0070C0"/>
                </a:solidFill>
              </a:rPr>
              <a:t>Pagrindiniai donorai: šalys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6381328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900" dirty="0" smtClean="0"/>
              <a:t>Duomenys </a:t>
            </a:r>
            <a:r>
              <a:rPr lang="lt-LT" sz="900" dirty="0" err="1" smtClean="0"/>
              <a:t>OECD</a:t>
            </a:r>
            <a:r>
              <a:rPr lang="lt-LT" sz="900" dirty="0" smtClean="0"/>
              <a:t> 2015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369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i="1" dirty="0" smtClean="0">
                <a:solidFill>
                  <a:srgbClr val="0070C0"/>
                </a:solidFill>
              </a:rPr>
              <a:t>Pagrindiniai donorai: šalys</a:t>
            </a:r>
            <a:endParaRPr lang="en-US" altLang="lt-LT" i="1" dirty="0" smtClean="0">
              <a:solidFill>
                <a:srgbClr val="0070C0"/>
              </a:solidFill>
            </a:endParaRPr>
          </a:p>
        </p:txBody>
      </p:sp>
      <p:sp>
        <p:nvSpPr>
          <p:cNvPr id="12290" name="Datos vietos rezervavimo ženklas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68313" y="1341438"/>
            <a:ext cx="8496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lt-LT" sz="180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23850" y="1844675"/>
            <a:ext cx="8497888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lt-LT" sz="180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39751" y="1066800"/>
            <a:ext cx="8424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800" dirty="0"/>
              <a:t>Šalys donorės pagal </a:t>
            </a:r>
            <a:r>
              <a:rPr lang="lt-LT" altLang="lt-LT" sz="1800" dirty="0" err="1"/>
              <a:t>BVP</a:t>
            </a:r>
            <a:r>
              <a:rPr lang="lt-LT" altLang="lt-LT" sz="1800" dirty="0"/>
              <a:t> dalį, skirtą paramai </a:t>
            </a:r>
            <a:r>
              <a:rPr lang="lt-LT" altLang="lt-LT" sz="1800" dirty="0" smtClean="0"/>
              <a:t>2014 </a:t>
            </a:r>
            <a:r>
              <a:rPr lang="lt-LT" altLang="lt-LT" sz="1800" dirty="0"/>
              <a:t>m.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200" dirty="0"/>
              <a:t>Proc. Nuo </a:t>
            </a:r>
            <a:r>
              <a:rPr lang="lt-LT" altLang="lt-LT" sz="1200" dirty="0" err="1"/>
              <a:t>BVP</a:t>
            </a:r>
            <a:r>
              <a:rPr lang="lt-LT" altLang="lt-LT" sz="1200" dirty="0"/>
              <a:t>.</a:t>
            </a:r>
            <a:endParaRPr lang="en-US" altLang="lt-LT" sz="12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" t="16717" r="4022" b="15549"/>
          <a:stretch/>
        </p:blipFill>
        <p:spPr bwMode="auto">
          <a:xfrm>
            <a:off x="402271" y="2028031"/>
            <a:ext cx="8424862" cy="486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43808" y="6544276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900" dirty="0" smtClean="0"/>
              <a:t>Duomenys </a:t>
            </a:r>
            <a:r>
              <a:rPr lang="lt-LT" sz="900" dirty="0" err="1" smtClean="0"/>
              <a:t>OECD</a:t>
            </a:r>
            <a:r>
              <a:rPr lang="lt-LT" sz="900" dirty="0" smtClean="0"/>
              <a:t> 2015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8856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err="1" smtClean="0">
                <a:solidFill>
                  <a:srgbClr val="0070C0"/>
                </a:solidFill>
              </a:rPr>
              <a:t>Naujausi</a:t>
            </a:r>
            <a:r>
              <a:rPr lang="en-US" altLang="en-US" i="1" dirty="0" smtClean="0">
                <a:solidFill>
                  <a:srgbClr val="0070C0"/>
                </a:solidFill>
              </a:rPr>
              <a:t> </a:t>
            </a:r>
            <a:r>
              <a:rPr lang="en-US" altLang="en-US" i="1" dirty="0" err="1" smtClean="0">
                <a:solidFill>
                  <a:srgbClr val="0070C0"/>
                </a:solidFill>
              </a:rPr>
              <a:t>duomenys</a:t>
            </a:r>
            <a:endParaRPr lang="lt-LT" altLang="en-US" i="1" dirty="0" smtClean="0">
              <a:solidFill>
                <a:srgbClr val="0070C0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endParaRPr lang="lt-LT" altLang="en-US" dirty="0" smtClean="0">
              <a:hlinkClick r:id="rId3"/>
            </a:endParaRPr>
          </a:p>
          <a:p>
            <a:r>
              <a:rPr lang="lt-LT" altLang="en-US" dirty="0" smtClean="0"/>
              <a:t>http://www.compareyourcountry.org/aid-statistics?cr=625&amp;cr1=oecd&amp;lg=en&amp;page=2</a:t>
            </a:r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lt-LT" altLang="lt-LT" smtClean="0"/>
              <a:t>VU EF Vita Karpuškienė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3600" i="1" dirty="0" smtClean="0">
                <a:solidFill>
                  <a:srgbClr val="0070C0"/>
                </a:solidFill>
              </a:rPr>
              <a:t>Pagrindiniai donorai: paramos formos 2014</a:t>
            </a:r>
            <a:endParaRPr lang="en-US" altLang="lt-LT" sz="3600" i="1" dirty="0" smtClean="0">
              <a:solidFill>
                <a:srgbClr val="0070C0"/>
              </a:solidFill>
            </a:endParaRP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575952" y="4221088"/>
            <a:ext cx="3024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800" dirty="0"/>
              <a:t>Dvišalė parama</a:t>
            </a:r>
            <a:endParaRPr lang="en-US" altLang="lt-LT" sz="1800" dirty="0"/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2771800" y="2204864"/>
            <a:ext cx="3024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800" dirty="0"/>
              <a:t>Skolų nurašymas</a:t>
            </a:r>
            <a:endParaRPr lang="en-US" altLang="lt-LT" sz="1800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21116" r="15102" b="11547"/>
          <a:stretch/>
        </p:blipFill>
        <p:spPr bwMode="auto">
          <a:xfrm>
            <a:off x="402590" y="1430616"/>
            <a:ext cx="8331961" cy="525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4208208" y="2160594"/>
            <a:ext cx="720725" cy="633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H="1">
            <a:off x="2957850" y="2204864"/>
            <a:ext cx="98627" cy="111123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882061" y="1784191"/>
            <a:ext cx="3024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800" dirty="0"/>
              <a:t>Skolų nurašymas</a:t>
            </a:r>
            <a:endParaRPr lang="en-US" altLang="lt-LT" sz="1800" dirty="0"/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544383" y="2005685"/>
            <a:ext cx="3024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800" dirty="0"/>
              <a:t>Humanitarinė parama</a:t>
            </a:r>
            <a:endParaRPr lang="en-US" altLang="lt-LT" sz="1800" dirty="0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575951" y="4058815"/>
            <a:ext cx="3024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800" dirty="0" smtClean="0"/>
              <a:t>Dvišalė parama</a:t>
            </a:r>
            <a:endParaRPr lang="en-US" altLang="lt-LT" sz="1800" dirty="0"/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799589" y="3007612"/>
            <a:ext cx="3024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800" dirty="0" smtClean="0"/>
              <a:t>Daugiašalė  parama</a:t>
            </a:r>
            <a:endParaRPr lang="en-US" altLang="lt-LT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708252" y="6583375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900" dirty="0" smtClean="0"/>
              <a:t>Duomenys </a:t>
            </a:r>
            <a:r>
              <a:rPr lang="lt-LT" sz="900" dirty="0" err="1" smtClean="0"/>
              <a:t>OECD</a:t>
            </a:r>
            <a:r>
              <a:rPr lang="lt-LT" sz="900" dirty="0" smtClean="0"/>
              <a:t> 2015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009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10384"/>
            <a:ext cx="8229600" cy="1008112"/>
          </a:xfrm>
        </p:spPr>
        <p:txBody>
          <a:bodyPr/>
          <a:lstStyle/>
          <a:p>
            <a:pPr eaLnBrk="1" hangingPunct="1"/>
            <a:r>
              <a:rPr lang="lt-LT" altLang="lt-LT" sz="3600" i="1" dirty="0" smtClean="0">
                <a:solidFill>
                  <a:srgbClr val="0070C0"/>
                </a:solidFill>
              </a:rPr>
              <a:t>Paramos gavėjai: šalys ir sektoriai </a:t>
            </a:r>
            <a:endParaRPr lang="en-US" altLang="lt-LT" sz="3600" i="1" dirty="0" smtClean="0">
              <a:solidFill>
                <a:srgbClr val="0070C0"/>
              </a:solidFill>
            </a:endParaRP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156325" y="1844675"/>
            <a:ext cx="2541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800"/>
              <a:t>Skolų dovanojimas</a:t>
            </a:r>
            <a:endParaRPr lang="en-US" altLang="lt-LT" sz="1800"/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6084888" y="1916113"/>
            <a:ext cx="2159000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/>
          </a:p>
        </p:txBody>
      </p:sp>
      <p:sp>
        <p:nvSpPr>
          <p:cNvPr id="3" name="Rectangle 2"/>
          <p:cNvSpPr/>
          <p:nvPr/>
        </p:nvSpPr>
        <p:spPr>
          <a:xfrm>
            <a:off x="413994" y="1013396"/>
            <a:ext cx="8424614" cy="831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992888" cy="541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os vietos rezervavimo ženklas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lt-LT" altLang="lt-LT" sz="3600" i="1" dirty="0" smtClean="0">
                <a:solidFill>
                  <a:srgbClr val="0070C0"/>
                </a:solidFill>
              </a:rPr>
              <a:t>Dosniausi donorai</a:t>
            </a:r>
            <a:endParaRPr lang="en-US" altLang="lt-LT" sz="3600" i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136267" name="Group 7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000117041"/>
              </p:ext>
            </p:extLst>
          </p:nvPr>
        </p:nvGraphicFramePr>
        <p:xfrm>
          <a:off x="457200" y="1700213"/>
          <a:ext cx="8259763" cy="4560919"/>
        </p:xfrm>
        <a:graphic>
          <a:graphicData uri="http://schemas.openxmlformats.org/drawingml/2006/table">
            <a:tbl>
              <a:tblPr/>
              <a:tblGrid>
                <a:gridCol w="2962275"/>
                <a:gridCol w="2808288"/>
                <a:gridCol w="2489200"/>
              </a:tblGrid>
              <a:tr h="8716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 didžiausi donorai pagal paramos apimtį</a:t>
                      </a:r>
                      <a:endParaRPr kumimoji="0" lang="en-US" altLang="lt-L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 didžiausi donorai pagal paramos</a:t>
                      </a:r>
                      <a:r>
                        <a:rPr kumimoji="0" lang="en-US" alt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lt-LT" alt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dalį BVP. </a:t>
                      </a:r>
                      <a:endParaRPr kumimoji="0" lang="en-US" altLang="lt-L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Did</a:t>
                      </a:r>
                      <a:r>
                        <a:rPr kumimoji="0" lang="lt-LT" alt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ž</a:t>
                      </a:r>
                      <a:r>
                        <a:rPr kumimoji="0" lang="en-US" altLang="lt-L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iausi</a:t>
                      </a:r>
                      <a:r>
                        <a:rPr kumimoji="0" lang="en-US" alt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altLang="lt-L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paramos</a:t>
                      </a:r>
                      <a:r>
                        <a:rPr kumimoji="0" lang="en-US" alt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altLang="lt-L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gav</a:t>
                      </a:r>
                      <a:r>
                        <a:rPr kumimoji="0" lang="lt-LT" alt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ė</a:t>
                      </a:r>
                      <a:r>
                        <a:rPr kumimoji="0" lang="en-US" alt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jai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os vietos rezervavimo ženklas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lt-LT" altLang="lt-LT" i="1" dirty="0" smtClean="0">
                <a:solidFill>
                  <a:srgbClr val="0070C0"/>
                </a:solidFill>
              </a:rPr>
              <a:t>Paramos gavėjai </a:t>
            </a:r>
            <a:endParaRPr lang="en-US" altLang="lt-LT" i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136267" name="Group 7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979396377"/>
              </p:ext>
            </p:extLst>
          </p:nvPr>
        </p:nvGraphicFramePr>
        <p:xfrm>
          <a:off x="457200" y="1700213"/>
          <a:ext cx="8259763" cy="4560886"/>
        </p:xfrm>
        <a:graphic>
          <a:graphicData uri="http://schemas.openxmlformats.org/drawingml/2006/table">
            <a:tbl>
              <a:tblPr/>
              <a:tblGrid>
                <a:gridCol w="2962275"/>
                <a:gridCol w="2808288"/>
                <a:gridCol w="2489200"/>
              </a:tblGrid>
              <a:tr h="8716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 šalys, kurios gauna didžiausią paramą</a:t>
                      </a:r>
                      <a:endParaRPr kumimoji="0" lang="en-US" altLang="lt-L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 šalys, kurios gauna dosniausią paramą (daugiausiai) 1 </a:t>
                      </a:r>
                      <a:r>
                        <a:rPr kumimoji="0" lang="lt-LT" altLang="lt-L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gyv</a:t>
                      </a:r>
                      <a:r>
                        <a:rPr kumimoji="0" lang="lt-LT" alt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 </a:t>
                      </a:r>
                      <a:endParaRPr kumimoji="0" lang="en-US" altLang="lt-L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Sektoriai, kurie finansuojami daugiausiai</a:t>
                      </a:r>
                      <a:endParaRPr kumimoji="0" lang="en-US" altLang="lt-L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8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3600" i="1" dirty="0" smtClean="0">
                <a:solidFill>
                  <a:srgbClr val="0070C0"/>
                </a:solidFill>
              </a:rPr>
              <a:t>Lietuva –šalis donorė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lt-LT" altLang="lt-LT" dirty="0" smtClean="0"/>
              <a:t>Trumpa istorija </a:t>
            </a: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lt-LT" altLang="lt-LT" dirty="0" smtClean="0"/>
              <a:t>Lietuva pasaulio plėtros ir bendradarbiavimo politikos dalyvė</a:t>
            </a: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lt-LT" altLang="lt-LT" dirty="0" smtClean="0"/>
              <a:t>Tikslai, principai, sektoriai, regionai ir finansavimas</a:t>
            </a:r>
          </a:p>
          <a:p>
            <a:pPr marL="552450" indent="-552450" eaLnBrk="1" hangingPunct="1"/>
            <a:endParaRPr lang="lt-LT" altLang="lt-LT" dirty="0" smtClean="0"/>
          </a:p>
          <a:p>
            <a:pPr marL="552450" indent="-552450" eaLnBrk="1" hangingPunct="1"/>
            <a:endParaRPr lang="lt-LT" altLang="lt-L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3600" i="1" dirty="0" smtClean="0">
                <a:solidFill>
                  <a:schemeClr val="accent2"/>
                </a:solidFill>
              </a:rPr>
              <a:t>Vystomojo bendradarbiavimo (VB) </a:t>
            </a:r>
            <a:r>
              <a:rPr lang="en-US" altLang="lt-LT" sz="3600" i="1" dirty="0" err="1" smtClean="0">
                <a:solidFill>
                  <a:schemeClr val="accent2"/>
                </a:solidFill>
              </a:rPr>
              <a:t>politika</a:t>
            </a:r>
            <a:endParaRPr lang="en-US" altLang="lt-LT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t-LT" altLang="lt-LT" dirty="0" smtClean="0"/>
              <a:t>VB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politikos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formos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ir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sektoriai</a:t>
            </a:r>
            <a:r>
              <a:rPr lang="lt-LT" altLang="lt-LT" dirty="0" smtClean="0"/>
              <a:t> </a:t>
            </a:r>
          </a:p>
          <a:p>
            <a:pPr eaLnBrk="1" hangingPunct="1"/>
            <a:r>
              <a:rPr lang="en-US" altLang="lt-LT" dirty="0" err="1" smtClean="0"/>
              <a:t>Pagrindiniai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donorai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ir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paramos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gavėjai</a:t>
            </a:r>
            <a:endParaRPr lang="lt-LT" altLang="lt-LT" dirty="0" smtClean="0"/>
          </a:p>
          <a:p>
            <a:pPr eaLnBrk="1" hangingPunct="1"/>
            <a:r>
              <a:rPr lang="lt-LT" altLang="lt-LT" dirty="0" smtClean="0"/>
              <a:t>Lietuva – šalis donorė</a:t>
            </a:r>
            <a:endParaRPr lang="en-US" altLang="lt-LT" dirty="0" smtClean="0"/>
          </a:p>
          <a:p>
            <a:pPr eaLnBrk="1" hangingPunct="1"/>
            <a:endParaRPr lang="lt-LT" altLang="lt-LT" dirty="0" smtClean="0"/>
          </a:p>
          <a:p>
            <a:pPr eaLnBrk="1" hangingPunct="1"/>
            <a:endParaRPr lang="en-US" altLang="lt-LT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/>
            <a:r>
              <a:rPr lang="lt-LT" altLang="lt-LT" sz="4000" dirty="0" smtClean="0"/>
              <a:t>	</a:t>
            </a:r>
            <a:r>
              <a:rPr lang="lt-LT" altLang="lt-LT" sz="3200" i="1" dirty="0" smtClean="0">
                <a:solidFill>
                  <a:srgbClr val="0070C0"/>
                </a:solidFill>
              </a:rPr>
              <a:t>Lietuva pasaulio plėtros ir bendradarbiavimo politikos dalyvė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t-LT" altLang="lt-LT" dirty="0" smtClean="0"/>
              <a:t>Lietuvos prisiimti įsipareigojimai:</a:t>
            </a:r>
          </a:p>
          <a:p>
            <a:pPr lvl="1" eaLnBrk="1" hangingPunct="1"/>
            <a:r>
              <a:rPr lang="lt-LT" altLang="lt-LT" dirty="0" smtClean="0"/>
              <a:t>JT </a:t>
            </a:r>
            <a:r>
              <a:rPr lang="lt-LT" altLang="lt-LT" dirty="0" smtClean="0"/>
              <a:t>Tūkstantmečio </a:t>
            </a:r>
            <a:r>
              <a:rPr lang="lt-LT" altLang="lt-LT" dirty="0" smtClean="0"/>
              <a:t>deklaracija (2000)</a:t>
            </a:r>
          </a:p>
          <a:p>
            <a:pPr lvl="1" eaLnBrk="1" hangingPunct="1"/>
            <a:r>
              <a:rPr lang="lt-LT" altLang="lt-LT" dirty="0" err="1" smtClean="0"/>
              <a:t>Monterėjaus</a:t>
            </a:r>
            <a:r>
              <a:rPr lang="lt-LT" altLang="lt-LT" dirty="0" smtClean="0"/>
              <a:t> konsensusas (2002)</a:t>
            </a:r>
          </a:p>
          <a:p>
            <a:pPr lvl="1" eaLnBrk="1" hangingPunct="1"/>
            <a:r>
              <a:rPr lang="lt-LT" altLang="lt-LT" dirty="0" smtClean="0"/>
              <a:t>Johanesburgo darnaus vystymosi strategija (2002)</a:t>
            </a:r>
          </a:p>
          <a:p>
            <a:pPr lvl="1" eaLnBrk="1" hangingPunct="1"/>
            <a:r>
              <a:rPr lang="lt-LT" altLang="lt-LT" dirty="0" smtClean="0"/>
              <a:t>ES “Europos konsensusas” (2005)</a:t>
            </a:r>
          </a:p>
          <a:p>
            <a:pPr lvl="1" eaLnBrk="1" hangingPunct="1"/>
            <a:r>
              <a:rPr lang="lt-LT" altLang="lt-LT" dirty="0" smtClean="0"/>
              <a:t>2015 Darnaus vystymosi tikslai</a:t>
            </a:r>
          </a:p>
          <a:p>
            <a:pPr lvl="1" eaLnBrk="1" hangingPunct="1">
              <a:buFontTx/>
              <a:buNone/>
            </a:pPr>
            <a:endParaRPr lang="lt-LT" altLang="lt-LT" dirty="0" smtClean="0"/>
          </a:p>
          <a:p>
            <a:pPr eaLnBrk="1" hangingPunct="1"/>
            <a:endParaRPr lang="lt-LT" altLang="lt-L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4000" dirty="0" smtClean="0"/>
              <a:t> </a:t>
            </a:r>
            <a:r>
              <a:rPr lang="lt-LT" altLang="lt-LT" sz="3600" i="1" dirty="0" smtClean="0">
                <a:solidFill>
                  <a:srgbClr val="0070C0"/>
                </a:solidFill>
              </a:rPr>
              <a:t>Tikslai, principai, sektoriai, regionai ir finansavimas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t-LT" altLang="lt-LT" dirty="0" smtClean="0"/>
              <a:t>Tikslai:</a:t>
            </a:r>
          </a:p>
          <a:p>
            <a:pPr lvl="1" eaLnBrk="1" hangingPunct="1"/>
            <a:r>
              <a:rPr lang="lt-LT" altLang="lt-LT" dirty="0" smtClean="0"/>
              <a:t>Įgyvendinti Darnaus vystymosi tikslus</a:t>
            </a:r>
          </a:p>
          <a:p>
            <a:pPr lvl="1" eaLnBrk="1" hangingPunct="1"/>
            <a:r>
              <a:rPr lang="lt-LT" altLang="lt-LT" dirty="0" smtClean="0"/>
              <a:t>Plėtoti bendradarbiavimą su regiono valstybėmis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3600" i="1" dirty="0" smtClean="0">
                <a:solidFill>
                  <a:srgbClr val="0070C0"/>
                </a:solidFill>
              </a:rPr>
              <a:t>Tikslai, principai ir regionai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t-LT" altLang="lt-LT" dirty="0" smtClean="0">
                <a:solidFill>
                  <a:schemeClr val="hlink"/>
                </a:solidFill>
              </a:rPr>
              <a:t>Principai:</a:t>
            </a:r>
          </a:p>
          <a:p>
            <a:pPr lvl="1" eaLnBrk="1" hangingPunct="1"/>
            <a:r>
              <a:rPr lang="lt-LT" altLang="lt-LT" dirty="0" smtClean="0"/>
              <a:t>Valstybės partnerės interesų prioritetas</a:t>
            </a:r>
          </a:p>
          <a:p>
            <a:pPr lvl="1" eaLnBrk="1" hangingPunct="1"/>
            <a:r>
              <a:rPr lang="lt-LT" altLang="lt-LT" dirty="0" smtClean="0"/>
              <a:t>Teikiamos paramos veiksmingumo, skaidrumo ir atskaitomybės principas </a:t>
            </a:r>
          </a:p>
          <a:p>
            <a:pPr lvl="1" eaLnBrk="1" hangingPunct="1"/>
            <a:r>
              <a:rPr lang="lt-LT" altLang="lt-LT" dirty="0" smtClean="0"/>
              <a:t>Solidarumo, koordinavimo ir suderinamumo su pasaulio valstybių donorių veikla principai</a:t>
            </a:r>
          </a:p>
          <a:p>
            <a:pPr eaLnBrk="1" hangingPunct="1">
              <a:buFontTx/>
              <a:buNone/>
            </a:pPr>
            <a:endParaRPr lang="lt-LT" altLang="lt-L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3600" i="1" dirty="0" smtClean="0">
                <a:solidFill>
                  <a:srgbClr val="0070C0"/>
                </a:solidFill>
              </a:rPr>
              <a:t>Tikslai, principai, sektoriai, regionai ir finansavimas</a:t>
            </a:r>
            <a:endParaRPr lang="en-US" altLang="lt-LT" sz="3600" i="1" dirty="0" smtClean="0">
              <a:solidFill>
                <a:srgbClr val="0070C0"/>
              </a:solidFill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lt-LT" altLang="lt-LT" sz="2800" dirty="0" smtClean="0">
                <a:solidFill>
                  <a:schemeClr val="hlink"/>
                </a:solidFill>
              </a:rPr>
              <a:t>Regionai</a:t>
            </a:r>
          </a:p>
          <a:p>
            <a:pPr lvl="1" eaLnBrk="1" hangingPunct="1">
              <a:lnSpc>
                <a:spcPct val="90000"/>
              </a:lnSpc>
              <a:buFont typeface="Symbol" pitchFamily="18" charset="2"/>
              <a:buChar char="·"/>
            </a:pPr>
            <a:r>
              <a:rPr lang="lt-LT" altLang="lt-LT" sz="2400" dirty="0" smtClean="0">
                <a:solidFill>
                  <a:srgbClr val="000000"/>
                </a:solidFill>
              </a:rPr>
              <a:t>Rytų Europos šalys </a:t>
            </a:r>
          </a:p>
          <a:p>
            <a:pPr lvl="2" eaLnBrk="1" hangingPunct="1">
              <a:lnSpc>
                <a:spcPct val="90000"/>
              </a:lnSpc>
              <a:buFont typeface="Symbol" pitchFamily="18" charset="2"/>
              <a:buChar char="·"/>
            </a:pPr>
            <a:r>
              <a:rPr lang="lt-LT" altLang="lt-LT" sz="2000" dirty="0" smtClean="0">
                <a:solidFill>
                  <a:srgbClr val="000000"/>
                </a:solidFill>
              </a:rPr>
              <a:t>Ukraina</a:t>
            </a:r>
          </a:p>
          <a:p>
            <a:pPr lvl="2" eaLnBrk="1" hangingPunct="1">
              <a:lnSpc>
                <a:spcPct val="90000"/>
              </a:lnSpc>
              <a:buFont typeface="Symbol" pitchFamily="18" charset="2"/>
              <a:buChar char="·"/>
            </a:pPr>
            <a:r>
              <a:rPr lang="lt-LT" altLang="lt-LT" sz="2000" dirty="0" smtClean="0">
                <a:solidFill>
                  <a:srgbClr val="000000"/>
                </a:solidFill>
              </a:rPr>
              <a:t>Baltarusijos Respublika</a:t>
            </a:r>
          </a:p>
          <a:p>
            <a:pPr lvl="2" eaLnBrk="1" hangingPunct="1">
              <a:lnSpc>
                <a:spcPct val="90000"/>
              </a:lnSpc>
              <a:buFont typeface="Symbol" pitchFamily="18" charset="2"/>
              <a:buChar char="·"/>
            </a:pPr>
            <a:r>
              <a:rPr lang="lt-LT" altLang="lt-LT" sz="2000" dirty="0" smtClean="0">
                <a:solidFill>
                  <a:srgbClr val="000000"/>
                </a:solidFill>
              </a:rPr>
              <a:t>Moldovos Respublika</a:t>
            </a:r>
          </a:p>
          <a:p>
            <a:pPr lvl="1" eaLnBrk="1" hangingPunct="1">
              <a:lnSpc>
                <a:spcPct val="90000"/>
              </a:lnSpc>
              <a:buFont typeface="Symbol" pitchFamily="18" charset="2"/>
              <a:buChar char="·"/>
            </a:pPr>
            <a:r>
              <a:rPr lang="lt-LT" altLang="lt-LT" sz="2400" dirty="0" smtClean="0">
                <a:solidFill>
                  <a:srgbClr val="000000"/>
                </a:solidFill>
              </a:rPr>
              <a:t>Pietų Kaukazas</a:t>
            </a:r>
          </a:p>
          <a:p>
            <a:pPr lvl="2" eaLnBrk="1" hangingPunct="1">
              <a:lnSpc>
                <a:spcPct val="90000"/>
              </a:lnSpc>
              <a:buFont typeface="Symbol" pitchFamily="18" charset="2"/>
              <a:buChar char="·"/>
            </a:pPr>
            <a:r>
              <a:rPr lang="lt-LT" altLang="lt-LT" sz="2000" dirty="0" smtClean="0">
                <a:solidFill>
                  <a:srgbClr val="000000"/>
                </a:solidFill>
              </a:rPr>
              <a:t>Azerbaidžiano Respublika</a:t>
            </a:r>
          </a:p>
          <a:p>
            <a:pPr lvl="2" eaLnBrk="1" hangingPunct="1">
              <a:lnSpc>
                <a:spcPct val="90000"/>
              </a:lnSpc>
              <a:buFont typeface="Symbol" pitchFamily="18" charset="2"/>
              <a:buChar char="·"/>
            </a:pPr>
            <a:r>
              <a:rPr lang="lt-LT" altLang="lt-LT" sz="2000" dirty="0" smtClean="0">
                <a:solidFill>
                  <a:srgbClr val="000000"/>
                </a:solidFill>
              </a:rPr>
              <a:t>Gruzija</a:t>
            </a:r>
          </a:p>
          <a:p>
            <a:pPr lvl="2" eaLnBrk="1" hangingPunct="1">
              <a:lnSpc>
                <a:spcPct val="90000"/>
              </a:lnSpc>
              <a:buFont typeface="Symbol" pitchFamily="18" charset="2"/>
              <a:buChar char="·"/>
            </a:pPr>
            <a:r>
              <a:rPr lang="lt-LT" altLang="lt-LT" sz="2000" dirty="0" smtClean="0">
                <a:solidFill>
                  <a:srgbClr val="000000"/>
                </a:solidFill>
              </a:rPr>
              <a:t>Armėnija respublika </a:t>
            </a:r>
          </a:p>
          <a:p>
            <a:pPr lvl="1" eaLnBrk="1" hangingPunct="1">
              <a:lnSpc>
                <a:spcPct val="90000"/>
              </a:lnSpc>
              <a:buFont typeface="Symbol" pitchFamily="18" charset="2"/>
              <a:buChar char="·"/>
            </a:pPr>
            <a:r>
              <a:rPr lang="lt-LT" altLang="lt-LT" sz="2400" dirty="0" smtClean="0">
                <a:solidFill>
                  <a:srgbClr val="000000"/>
                </a:solidFill>
              </a:rPr>
              <a:t>Po konfliktų atsigaunančios šalys </a:t>
            </a:r>
          </a:p>
          <a:p>
            <a:pPr lvl="2" eaLnBrk="1" hangingPunct="1">
              <a:lnSpc>
                <a:spcPct val="90000"/>
              </a:lnSpc>
              <a:buFont typeface="Symbol" pitchFamily="18" charset="2"/>
              <a:buChar char="·"/>
            </a:pPr>
            <a:r>
              <a:rPr lang="lt-LT" altLang="lt-LT" sz="2000" dirty="0" smtClean="0">
                <a:solidFill>
                  <a:srgbClr val="000000"/>
                </a:solidFill>
              </a:rPr>
              <a:t>Afganistano Islamo Respublika</a:t>
            </a:r>
          </a:p>
          <a:p>
            <a:pPr lvl="2" eaLnBrk="1" hangingPunct="1">
              <a:lnSpc>
                <a:spcPct val="90000"/>
              </a:lnSpc>
              <a:buFont typeface="Symbol" pitchFamily="18" charset="2"/>
              <a:buChar char="·"/>
            </a:pPr>
            <a:r>
              <a:rPr lang="lt-LT" altLang="lt-LT" sz="2000" dirty="0" smtClean="0">
                <a:solidFill>
                  <a:srgbClr val="000000"/>
                </a:solidFill>
              </a:rPr>
              <a:t>Irako Respublika</a:t>
            </a:r>
            <a:endParaRPr lang="lt-LT" altLang="lt-LT" sz="20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lt-L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i="1" dirty="0" smtClean="0">
                <a:solidFill>
                  <a:srgbClr val="0070C0"/>
                </a:solidFill>
              </a:rPr>
              <a:t>Regionai 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t-LT" altLang="lt-LT" smtClean="0"/>
              <a:t>VU EF Vita Karpuškienė</a:t>
            </a:r>
            <a:endParaRPr lang="lt-LT" altLang="lt-LT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1" t="23190" r="1701" b="9018"/>
          <a:stretch/>
        </p:blipFill>
        <p:spPr bwMode="auto">
          <a:xfrm>
            <a:off x="899592" y="1556792"/>
            <a:ext cx="7439025" cy="429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 txBox="1">
            <a:spLocks/>
          </p:cNvSpPr>
          <p:nvPr/>
        </p:nvSpPr>
        <p:spPr bwMode="auto">
          <a:xfrm>
            <a:off x="6084168" y="5805264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lt-L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t-LT" altLang="lt-LT" dirty="0" err="1" smtClean="0"/>
              <a:t>www.orangeprojects.lt</a:t>
            </a:r>
            <a:endParaRPr lang="lt-LT" altLang="lt-LT" dirty="0"/>
          </a:p>
        </p:txBody>
      </p:sp>
    </p:spTree>
    <p:extLst>
      <p:ext uri="{BB962C8B-B14F-4D97-AF65-F5344CB8AC3E}">
        <p14:creationId xmlns:p14="http://schemas.microsoft.com/office/powerpoint/2010/main" val="1467768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3600" i="1" dirty="0" smtClean="0">
                <a:solidFill>
                  <a:srgbClr val="0070C0"/>
                </a:solidFill>
              </a:rPr>
              <a:t>Lietuva – šalis donorė</a:t>
            </a:r>
            <a:endParaRPr lang="en-US" altLang="lt-LT" sz="3600" i="1" dirty="0" smtClean="0">
              <a:solidFill>
                <a:srgbClr val="0070C0"/>
              </a:solidFill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lt-LT" sz="2800" dirty="0" err="1" smtClean="0">
                <a:solidFill>
                  <a:schemeClr val="hlink"/>
                </a:solidFill>
              </a:rPr>
              <a:t>Pagalbos</a:t>
            </a:r>
            <a:r>
              <a:rPr lang="en-US" altLang="lt-LT" sz="2800" dirty="0" smtClean="0">
                <a:solidFill>
                  <a:schemeClr val="hlink"/>
                </a:solidFill>
              </a:rPr>
              <a:t> </a:t>
            </a:r>
            <a:r>
              <a:rPr lang="en-US" altLang="lt-LT" sz="2800" dirty="0" err="1" smtClean="0">
                <a:solidFill>
                  <a:schemeClr val="hlink"/>
                </a:solidFill>
              </a:rPr>
              <a:t>rūšys</a:t>
            </a:r>
            <a:r>
              <a:rPr lang="en-US" altLang="lt-LT" sz="2800" dirty="0" smtClean="0">
                <a:solidFill>
                  <a:schemeClr val="hlink"/>
                </a:solidFill>
              </a:rPr>
              <a:t> </a:t>
            </a:r>
            <a:r>
              <a:rPr lang="en-US" altLang="lt-LT" sz="2800" dirty="0" err="1" smtClean="0">
                <a:solidFill>
                  <a:schemeClr val="hlink"/>
                </a:solidFill>
              </a:rPr>
              <a:t>ir</a:t>
            </a:r>
            <a:r>
              <a:rPr lang="en-US" altLang="lt-LT" sz="2800" dirty="0" smtClean="0">
                <a:solidFill>
                  <a:schemeClr val="hlink"/>
                </a:solidFill>
              </a:rPr>
              <a:t> </a:t>
            </a:r>
            <a:r>
              <a:rPr lang="en-US" altLang="lt-LT" sz="2800" dirty="0" err="1" smtClean="0">
                <a:solidFill>
                  <a:schemeClr val="hlink"/>
                </a:solidFill>
              </a:rPr>
              <a:t>formos</a:t>
            </a:r>
            <a:endParaRPr lang="en-US" altLang="lt-LT" sz="2800" dirty="0" smtClean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</a:pPr>
            <a:r>
              <a:rPr lang="en-US" altLang="lt-LT" sz="2800" dirty="0" smtClean="0"/>
              <a:t>· </a:t>
            </a:r>
            <a:r>
              <a:rPr lang="en-US" altLang="lt-LT" sz="2800" dirty="0" err="1" smtClean="0"/>
              <a:t>dvišalė</a:t>
            </a:r>
            <a:r>
              <a:rPr lang="en-US" altLang="lt-LT" sz="2800" dirty="0" smtClean="0"/>
              <a:t> </a:t>
            </a:r>
            <a:r>
              <a:rPr lang="en-US" altLang="lt-LT" sz="2800" dirty="0" err="1" smtClean="0"/>
              <a:t>pagalba</a:t>
            </a:r>
            <a:r>
              <a:rPr lang="en-US" altLang="lt-LT" sz="2800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altLang="lt-LT" sz="2800" dirty="0" smtClean="0"/>
              <a:t>· </a:t>
            </a:r>
            <a:r>
              <a:rPr lang="en-US" altLang="lt-LT" sz="2800" dirty="0" err="1" smtClean="0"/>
              <a:t>daugiašalė</a:t>
            </a:r>
            <a:r>
              <a:rPr lang="en-US" altLang="lt-LT" sz="2800" dirty="0" smtClean="0"/>
              <a:t> </a:t>
            </a:r>
          </a:p>
          <a:p>
            <a:pPr eaLnBrk="1" hangingPunct="1">
              <a:buFontTx/>
              <a:buNone/>
            </a:pPr>
            <a:endParaRPr lang="en-US" altLang="lt-LT" sz="2800" dirty="0" smtClean="0"/>
          </a:p>
          <a:p>
            <a:pPr eaLnBrk="1" hangingPunct="1">
              <a:buFontTx/>
              <a:buNone/>
            </a:pPr>
            <a:r>
              <a:rPr lang="en-US" altLang="lt-LT" sz="2800" dirty="0" err="1" smtClean="0">
                <a:solidFill>
                  <a:schemeClr val="hlink"/>
                </a:solidFill>
              </a:rPr>
              <a:t>Lietuvos</a:t>
            </a:r>
            <a:r>
              <a:rPr lang="en-US" altLang="lt-LT" sz="2800" dirty="0" smtClean="0">
                <a:solidFill>
                  <a:schemeClr val="hlink"/>
                </a:solidFill>
              </a:rPr>
              <a:t> </a:t>
            </a:r>
            <a:r>
              <a:rPr lang="en-US" altLang="lt-LT" sz="2800" dirty="0" err="1" smtClean="0">
                <a:solidFill>
                  <a:schemeClr val="hlink"/>
                </a:solidFill>
              </a:rPr>
              <a:t>teikiamos</a:t>
            </a:r>
            <a:r>
              <a:rPr lang="en-US" altLang="lt-LT" sz="2800" dirty="0" smtClean="0">
                <a:solidFill>
                  <a:schemeClr val="hlink"/>
                </a:solidFill>
              </a:rPr>
              <a:t> </a:t>
            </a:r>
            <a:r>
              <a:rPr lang="en-US" altLang="lt-LT" sz="2800" dirty="0" err="1" smtClean="0">
                <a:solidFill>
                  <a:schemeClr val="hlink"/>
                </a:solidFill>
              </a:rPr>
              <a:t>pagalbos</a:t>
            </a:r>
            <a:r>
              <a:rPr lang="en-US" altLang="lt-LT" sz="2800" dirty="0" smtClean="0">
                <a:solidFill>
                  <a:schemeClr val="hlink"/>
                </a:solidFill>
              </a:rPr>
              <a:t> </a:t>
            </a:r>
            <a:r>
              <a:rPr lang="en-US" altLang="lt-LT" sz="2800" dirty="0" err="1" smtClean="0">
                <a:solidFill>
                  <a:schemeClr val="hlink"/>
                </a:solidFill>
              </a:rPr>
              <a:t>formos</a:t>
            </a:r>
            <a:r>
              <a:rPr lang="en-US" altLang="lt-LT" sz="2800" b="1" dirty="0" smtClean="0"/>
              <a:t>:</a:t>
            </a:r>
            <a:endParaRPr lang="en-US" altLang="lt-LT" sz="2800" dirty="0" smtClean="0"/>
          </a:p>
          <a:p>
            <a:pPr eaLnBrk="1" hangingPunct="1">
              <a:buFontTx/>
              <a:buNone/>
            </a:pPr>
            <a:r>
              <a:rPr lang="en-US" altLang="lt-LT" sz="2800" dirty="0" smtClean="0"/>
              <a:t>· </a:t>
            </a:r>
            <a:r>
              <a:rPr lang="en-US" altLang="lt-LT" sz="2800" dirty="0" err="1" smtClean="0"/>
              <a:t>techninė</a:t>
            </a:r>
            <a:r>
              <a:rPr lang="en-US" altLang="lt-LT" sz="2800" dirty="0" smtClean="0"/>
              <a:t> </a:t>
            </a:r>
            <a:r>
              <a:rPr lang="en-US" altLang="lt-LT" sz="2800" dirty="0" err="1" smtClean="0"/>
              <a:t>pagalba</a:t>
            </a:r>
            <a:r>
              <a:rPr lang="en-US" altLang="lt-LT" sz="2800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altLang="lt-LT" sz="2800" dirty="0" smtClean="0"/>
              <a:t>· </a:t>
            </a:r>
            <a:r>
              <a:rPr lang="en-US" altLang="lt-LT" sz="2800" dirty="0" err="1" smtClean="0"/>
              <a:t>humanitarinė</a:t>
            </a:r>
            <a:r>
              <a:rPr lang="en-US" altLang="lt-LT" sz="2800" dirty="0" smtClean="0"/>
              <a:t> </a:t>
            </a:r>
            <a:r>
              <a:rPr lang="en-US" altLang="lt-LT" sz="2800" dirty="0" err="1" smtClean="0"/>
              <a:t>pagalba</a:t>
            </a:r>
            <a:endParaRPr lang="en-US" altLang="lt-LT" sz="2800" dirty="0" smtClean="0"/>
          </a:p>
          <a:p>
            <a:pPr eaLnBrk="1" hangingPunct="1"/>
            <a:endParaRPr lang="en-US" altLang="lt-LT" dirty="0" smtClean="0"/>
          </a:p>
          <a:p>
            <a:pPr eaLnBrk="1" hangingPunct="1"/>
            <a:endParaRPr lang="en-US" altLang="lt-L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4000" i="1" dirty="0" smtClean="0">
                <a:solidFill>
                  <a:srgbClr val="0070C0"/>
                </a:solidFill>
              </a:rPr>
              <a:t>Tikslai, principai, sektoriai, regionai ir finansavimas</a:t>
            </a:r>
            <a:endParaRPr lang="en-US" altLang="lt-LT" sz="4000" i="1" dirty="0" smtClean="0">
              <a:solidFill>
                <a:srgbClr val="0070C0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lt-LT" sz="2700" b="1" i="1" dirty="0" err="1" smtClean="0"/>
              <a:t>Pagalbos</a:t>
            </a:r>
            <a:r>
              <a:rPr lang="en-US" altLang="lt-LT" sz="2700" b="1" i="1" dirty="0" smtClean="0"/>
              <a:t> </a:t>
            </a:r>
            <a:r>
              <a:rPr lang="en-US" altLang="lt-LT" sz="2700" b="1" i="1" dirty="0" err="1" smtClean="0"/>
              <a:t>teikimo</a:t>
            </a:r>
            <a:r>
              <a:rPr lang="en-US" altLang="lt-LT" sz="2700" b="1" i="1" dirty="0" smtClean="0"/>
              <a:t> </a:t>
            </a:r>
            <a:r>
              <a:rPr lang="en-US" altLang="lt-LT" sz="2700" b="1" i="1" dirty="0" err="1" smtClean="0"/>
              <a:t>sektoriai</a:t>
            </a:r>
            <a:endParaRPr lang="en-US" altLang="lt-LT" sz="2300" dirty="0" smtClean="0"/>
          </a:p>
          <a:p>
            <a:pPr eaLnBrk="1" hangingPunct="1">
              <a:buFontTx/>
              <a:buNone/>
            </a:pPr>
            <a:r>
              <a:rPr lang="en-US" altLang="lt-LT" sz="2300" dirty="0" smtClean="0"/>
              <a:t>· </a:t>
            </a:r>
            <a:r>
              <a:rPr lang="en-US" altLang="lt-LT" sz="2300" dirty="0" err="1" smtClean="0"/>
              <a:t>demokratijos</a:t>
            </a:r>
            <a:r>
              <a:rPr lang="en-US" altLang="lt-LT" sz="2300" dirty="0" smtClean="0"/>
              <a:t> </a:t>
            </a:r>
            <a:r>
              <a:rPr lang="en-US" altLang="lt-LT" sz="2300" dirty="0" err="1" smtClean="0"/>
              <a:t>stiprinimo</a:t>
            </a:r>
            <a:endParaRPr lang="en-US" altLang="lt-LT" sz="2300" dirty="0" smtClean="0"/>
          </a:p>
          <a:p>
            <a:pPr eaLnBrk="1" hangingPunct="1">
              <a:buFontTx/>
              <a:buNone/>
            </a:pPr>
            <a:r>
              <a:rPr lang="en-US" altLang="lt-LT" sz="2300" dirty="0" smtClean="0"/>
              <a:t>· </a:t>
            </a:r>
            <a:r>
              <a:rPr lang="en-US" altLang="lt-LT" sz="2300" dirty="0" err="1" smtClean="0"/>
              <a:t>teisingumo</a:t>
            </a:r>
            <a:r>
              <a:rPr lang="en-US" altLang="lt-LT" sz="2300" dirty="0" smtClean="0"/>
              <a:t> </a:t>
            </a:r>
            <a:r>
              <a:rPr lang="en-US" altLang="lt-LT" sz="2300" dirty="0" err="1" smtClean="0"/>
              <a:t>ir</a:t>
            </a:r>
            <a:r>
              <a:rPr lang="en-US" altLang="lt-LT" sz="2300" dirty="0" smtClean="0"/>
              <a:t> </a:t>
            </a:r>
            <a:r>
              <a:rPr lang="en-US" altLang="lt-LT" sz="2300" dirty="0" err="1" smtClean="0"/>
              <a:t>vidaus</a:t>
            </a:r>
            <a:r>
              <a:rPr lang="en-US" altLang="lt-LT" sz="2300" dirty="0" smtClean="0"/>
              <a:t> </a:t>
            </a:r>
            <a:r>
              <a:rPr lang="en-US" altLang="lt-LT" sz="2300" dirty="0" err="1" smtClean="0"/>
              <a:t>reikalų</a:t>
            </a:r>
            <a:endParaRPr lang="en-US" altLang="lt-LT" sz="2300" dirty="0" smtClean="0"/>
          </a:p>
          <a:p>
            <a:pPr eaLnBrk="1" hangingPunct="1">
              <a:buFontTx/>
              <a:buNone/>
            </a:pPr>
            <a:r>
              <a:rPr lang="en-US" altLang="lt-LT" sz="2300" dirty="0" smtClean="0"/>
              <a:t>· </a:t>
            </a:r>
            <a:r>
              <a:rPr lang="en-US" altLang="lt-LT" dirty="0" err="1" smtClean="0"/>
              <a:t>ekonominės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plėtros</a:t>
            </a:r>
            <a:endParaRPr lang="en-US" altLang="lt-LT" dirty="0" smtClean="0"/>
          </a:p>
          <a:p>
            <a:pPr eaLnBrk="1" hangingPunct="1">
              <a:buFontTx/>
              <a:buNone/>
            </a:pPr>
            <a:r>
              <a:rPr lang="en-US" altLang="lt-LT" sz="2300" dirty="0" smtClean="0"/>
              <a:t>· </a:t>
            </a:r>
            <a:r>
              <a:rPr lang="en-US" altLang="lt-LT" sz="4000" dirty="0" err="1" smtClean="0"/>
              <a:t>eurointegracinių</a:t>
            </a:r>
            <a:r>
              <a:rPr lang="en-US" altLang="lt-LT" sz="4000" dirty="0" smtClean="0"/>
              <a:t> </a:t>
            </a:r>
            <a:r>
              <a:rPr lang="en-US" altLang="lt-LT" sz="4000" dirty="0" err="1" smtClean="0"/>
              <a:t>procesų</a:t>
            </a:r>
            <a:endParaRPr lang="en-US" altLang="lt-LT" sz="4000" dirty="0" smtClean="0"/>
          </a:p>
          <a:p>
            <a:pPr eaLnBrk="1" hangingPunct="1">
              <a:buFontTx/>
              <a:buNone/>
            </a:pPr>
            <a:r>
              <a:rPr lang="en-US" altLang="lt-LT" sz="2300" dirty="0" smtClean="0"/>
              <a:t>· </a:t>
            </a:r>
            <a:r>
              <a:rPr lang="en-US" altLang="lt-LT" dirty="0" err="1" smtClean="0"/>
              <a:t>nacionalinio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saugumo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stiprinimo</a:t>
            </a:r>
            <a:endParaRPr lang="en-US" altLang="lt-LT" dirty="0" smtClean="0"/>
          </a:p>
          <a:p>
            <a:pPr eaLnBrk="1" hangingPunct="1">
              <a:buFontTx/>
              <a:buNone/>
            </a:pPr>
            <a:r>
              <a:rPr lang="en-US" altLang="lt-LT" sz="2300" dirty="0" smtClean="0"/>
              <a:t>· </a:t>
            </a:r>
            <a:r>
              <a:rPr lang="en-US" altLang="lt-LT" sz="2300" dirty="0" err="1" smtClean="0"/>
              <a:t>aplinkos</a:t>
            </a:r>
            <a:r>
              <a:rPr lang="en-US" altLang="lt-LT" sz="2300" dirty="0" smtClean="0"/>
              <a:t> </a:t>
            </a:r>
            <a:r>
              <a:rPr lang="en-US" altLang="lt-LT" sz="2300" dirty="0" err="1" smtClean="0"/>
              <a:t>apsaugos</a:t>
            </a:r>
            <a:endParaRPr lang="en-US" altLang="lt-LT" sz="2300" dirty="0" smtClean="0"/>
          </a:p>
          <a:p>
            <a:pPr eaLnBrk="1" hangingPunct="1">
              <a:buFontTx/>
              <a:buNone/>
            </a:pPr>
            <a:r>
              <a:rPr lang="en-US" altLang="lt-LT" sz="2300" dirty="0" smtClean="0"/>
              <a:t>· </a:t>
            </a:r>
            <a:r>
              <a:rPr lang="en-US" altLang="lt-LT" sz="2300" dirty="0" err="1" smtClean="0"/>
              <a:t>transporto</a:t>
            </a:r>
            <a:endParaRPr lang="en-US" altLang="lt-LT" sz="2300" dirty="0" smtClean="0"/>
          </a:p>
          <a:p>
            <a:pPr eaLnBrk="1" hangingPunct="1">
              <a:buFontTx/>
              <a:buNone/>
            </a:pPr>
            <a:r>
              <a:rPr lang="en-US" altLang="lt-LT" sz="2300" dirty="0" smtClean="0"/>
              <a:t>· </a:t>
            </a:r>
            <a:r>
              <a:rPr lang="en-US" altLang="lt-LT" sz="2300" dirty="0" err="1" smtClean="0"/>
              <a:t>sveikatos</a:t>
            </a:r>
            <a:r>
              <a:rPr lang="en-US" altLang="lt-LT" sz="2300" dirty="0" smtClean="0"/>
              <a:t> </a:t>
            </a:r>
            <a:r>
              <a:rPr lang="en-US" altLang="lt-LT" sz="2300" dirty="0" err="1" smtClean="0"/>
              <a:t>ir</a:t>
            </a:r>
            <a:r>
              <a:rPr lang="en-US" altLang="lt-LT" sz="2300" dirty="0" smtClean="0"/>
              <a:t> </a:t>
            </a:r>
            <a:r>
              <a:rPr lang="en-US" altLang="lt-LT" sz="2300" dirty="0" err="1" smtClean="0"/>
              <a:t>socialines</a:t>
            </a:r>
            <a:r>
              <a:rPr lang="en-US" altLang="lt-LT" sz="2300" dirty="0" smtClean="0"/>
              <a:t> </a:t>
            </a:r>
            <a:r>
              <a:rPr lang="en-US" altLang="lt-LT" sz="2300" dirty="0" err="1" smtClean="0"/>
              <a:t>apsaugos</a:t>
            </a:r>
            <a:endParaRPr lang="en-US" altLang="lt-LT" sz="2300" dirty="0" smtClean="0"/>
          </a:p>
          <a:p>
            <a:pPr eaLnBrk="1" hangingPunct="1">
              <a:buFontTx/>
              <a:buNone/>
            </a:pPr>
            <a:r>
              <a:rPr lang="en-US" altLang="lt-LT" sz="2300" dirty="0" smtClean="0"/>
              <a:t>· </a:t>
            </a:r>
            <a:r>
              <a:rPr lang="en-US" altLang="lt-LT" sz="2300" dirty="0" err="1" smtClean="0"/>
              <a:t>kultūros</a:t>
            </a:r>
            <a:r>
              <a:rPr lang="en-US" altLang="lt-LT" sz="2300" dirty="0" smtClean="0"/>
              <a:t> </a:t>
            </a:r>
            <a:r>
              <a:rPr lang="en-US" altLang="lt-LT" sz="2300" dirty="0" err="1" smtClean="0"/>
              <a:t>ir</a:t>
            </a:r>
            <a:r>
              <a:rPr lang="en-US" altLang="lt-LT" sz="2300" dirty="0" smtClean="0"/>
              <a:t> </a:t>
            </a:r>
            <a:r>
              <a:rPr lang="en-US" altLang="lt-LT" sz="2300" dirty="0" err="1" smtClean="0"/>
              <a:t>švietimo</a:t>
            </a:r>
            <a:endParaRPr lang="en-US" altLang="lt-LT" sz="3500" dirty="0" smtClean="0"/>
          </a:p>
          <a:p>
            <a:pPr eaLnBrk="1" hangingPunct="1">
              <a:buFontTx/>
              <a:buNone/>
            </a:pPr>
            <a:endParaRPr lang="en-US" altLang="lt-LT" sz="3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4000" i="1" dirty="0" smtClean="0">
                <a:solidFill>
                  <a:srgbClr val="0070C0"/>
                </a:solidFill>
              </a:rPr>
              <a:t>Tikslai, principai, sektoriai, regionai ir finansavimas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t-LT" altLang="lt-LT" dirty="0" smtClean="0"/>
              <a:t>Finansavimas</a:t>
            </a:r>
          </a:p>
          <a:p>
            <a:pPr lvl="1" eaLnBrk="1" hangingPunct="1"/>
            <a:r>
              <a:rPr lang="lt-LT" altLang="lt-LT" dirty="0" smtClean="0"/>
              <a:t>Valstybės biudžeto lėšos</a:t>
            </a:r>
          </a:p>
          <a:p>
            <a:pPr lvl="1" eaLnBrk="1" hangingPunct="1"/>
            <a:r>
              <a:rPr lang="lt-LT" altLang="lt-LT" dirty="0" err="1" smtClean="0"/>
              <a:t>Isipareigojimai</a:t>
            </a:r>
            <a:r>
              <a:rPr lang="lt-LT" altLang="lt-LT" dirty="0" smtClean="0"/>
              <a:t>: iki 2010 padidinti lėšas iki 0,17 proc. </a:t>
            </a:r>
            <a:r>
              <a:rPr lang="lt-LT" altLang="lt-LT" dirty="0" err="1" smtClean="0"/>
              <a:t>BVP</a:t>
            </a:r>
            <a:endParaRPr lang="lt-LT" altLang="lt-L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i="1" dirty="0" smtClean="0">
                <a:solidFill>
                  <a:srgbClr val="0070C0"/>
                </a:solidFill>
              </a:rPr>
              <a:t>Lėšos skirtos VB 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t-LT" altLang="lt-LT" smtClean="0"/>
              <a:t>VU EF Vita Karpuškienė</a:t>
            </a:r>
            <a:endParaRPr lang="lt-LT" altLang="lt-LT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" t="11630" r="2858" b="19210"/>
          <a:stretch/>
        </p:blipFill>
        <p:spPr bwMode="auto">
          <a:xfrm>
            <a:off x="266700" y="1543050"/>
            <a:ext cx="84296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 txBox="1">
            <a:spLocks/>
          </p:cNvSpPr>
          <p:nvPr/>
        </p:nvSpPr>
        <p:spPr bwMode="auto">
          <a:xfrm>
            <a:off x="6084168" y="5805264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lt-L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t-LT" altLang="lt-LT" sz="1200" dirty="0" err="1" smtClean="0"/>
              <a:t>www.orangeprojects.lt</a:t>
            </a:r>
            <a:endParaRPr lang="lt-LT" altLang="lt-LT" sz="1200" dirty="0"/>
          </a:p>
        </p:txBody>
      </p:sp>
    </p:spTree>
    <p:extLst>
      <p:ext uri="{BB962C8B-B14F-4D97-AF65-F5344CB8AC3E}">
        <p14:creationId xmlns:p14="http://schemas.microsoft.com/office/powerpoint/2010/main" val="1164912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en-US" sz="3600" i="1" dirty="0" smtClean="0">
                <a:solidFill>
                  <a:srgbClr val="0070C0"/>
                </a:solidFill>
              </a:rPr>
              <a:t>Lietuvos projektai</a:t>
            </a:r>
          </a:p>
        </p:txBody>
      </p:sp>
      <p:sp>
        <p:nvSpPr>
          <p:cNvPr id="2969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lt-LT" altLang="lt-LT" smtClean="0"/>
              <a:t>VU EF Vita Karpuškienė</a:t>
            </a:r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2311400" y="3244850"/>
            <a:ext cx="3082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lt-LT" altLang="en-US" dirty="0"/>
              <a:t>http://</a:t>
            </a:r>
            <a:r>
              <a:rPr lang="lt-LT" altLang="en-US" dirty="0" smtClean="0"/>
              <a:t>www.orangeprojects.lt</a:t>
            </a:r>
            <a:endParaRPr lang="lt-LT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3600" i="1" dirty="0" smtClean="0">
                <a:solidFill>
                  <a:srgbClr val="0070C0"/>
                </a:solidFill>
              </a:rPr>
              <a:t>Paramos būdai ir formos </a:t>
            </a:r>
            <a:endParaRPr lang="en-US" altLang="lt-LT" sz="3600" i="1" dirty="0" smtClean="0">
              <a:solidFill>
                <a:srgbClr val="0070C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lt-LT" sz="2400" dirty="0" err="1" smtClean="0"/>
              <a:t>Paramos</a:t>
            </a:r>
            <a:r>
              <a:rPr lang="en-US" altLang="lt-LT" sz="2400" dirty="0" smtClean="0"/>
              <a:t> </a:t>
            </a:r>
            <a:r>
              <a:rPr lang="lt-LT" altLang="lt-LT" sz="2400" dirty="0" smtClean="0"/>
              <a:t>būdai</a:t>
            </a:r>
            <a:r>
              <a:rPr lang="en-US" altLang="lt-LT" sz="2400" dirty="0" smtClean="0"/>
              <a:t>: </a:t>
            </a:r>
          </a:p>
          <a:p>
            <a:pPr lvl="1" eaLnBrk="1" hangingPunct="1">
              <a:lnSpc>
                <a:spcPct val="80000"/>
              </a:lnSpc>
            </a:pPr>
            <a:r>
              <a:rPr lang="lt-LT" altLang="lt-LT" sz="2400" b="1" dirty="0" smtClean="0"/>
              <a:t>Daugiašalė pagalba</a:t>
            </a:r>
            <a:r>
              <a:rPr lang="lt-LT" altLang="lt-LT" sz="2400" dirty="0" smtClean="0"/>
              <a:t> – šalių donorių privalomi ir savanoriški indėliai ar dalyvavimas projektuose bei programose, kurias koordinuoja ir vykdo tarptautinės organizacijos</a:t>
            </a:r>
          </a:p>
          <a:p>
            <a:pPr lvl="1" eaLnBrk="1" hangingPunct="1">
              <a:lnSpc>
                <a:spcPct val="80000"/>
              </a:lnSpc>
            </a:pPr>
            <a:r>
              <a:rPr lang="lt-LT" altLang="lt-LT" sz="2400" b="1" dirty="0" smtClean="0"/>
              <a:t>Dvišalė parama </a:t>
            </a:r>
            <a:r>
              <a:rPr lang="lt-LT" altLang="lt-LT" sz="2400" dirty="0" smtClean="0"/>
              <a:t>– šalies donorės pagalbos teikimas šaliai partnerei finansuojant projektus ar programas, atsižvelgiant į pastarosios poreikius ir šalies donorės galimybes. </a:t>
            </a:r>
            <a:endParaRPr lang="en-US" altLang="lt-LT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lt-LT" altLang="lt-LT" sz="2400" b="1" dirty="0" smtClean="0"/>
              <a:t>Trišalė pagalba</a:t>
            </a:r>
            <a:r>
              <a:rPr lang="lt-LT" altLang="lt-LT" sz="2400" dirty="0" smtClean="0"/>
              <a:t> – dviejų šalių donorių dalyvavimas bendruose projektuose ar programose siekiant padidinti pagalbos, teikiamos šaliai partnerei, apimtį (tokiuose projektuose gali dalyvauti ir daugiau kaip trys šalys donorės).</a:t>
            </a:r>
            <a:endParaRPr lang="en-US" altLang="lt-LT" sz="2400" dirty="0" smtClean="0"/>
          </a:p>
          <a:p>
            <a:pPr lvl="1" eaLnBrk="1" hangingPunct="1">
              <a:lnSpc>
                <a:spcPct val="80000"/>
              </a:lnSpc>
            </a:pPr>
            <a:endParaRPr lang="lt-LT" altLang="lt-LT" sz="2400" dirty="0" smtClean="0"/>
          </a:p>
          <a:p>
            <a:pPr lvl="2" eaLnBrk="1" hangingPunct="1">
              <a:lnSpc>
                <a:spcPct val="80000"/>
              </a:lnSpc>
            </a:pPr>
            <a:endParaRPr lang="lt-LT" altLang="lt-LT" sz="3200" dirty="0" smtClean="0"/>
          </a:p>
          <a:p>
            <a:pPr algn="just" eaLnBrk="1" hangingPunct="1">
              <a:lnSpc>
                <a:spcPct val="80000"/>
              </a:lnSpc>
            </a:pPr>
            <a:endParaRPr lang="lt-LT" altLang="lt-LT" sz="4000" dirty="0" smtClean="0"/>
          </a:p>
          <a:p>
            <a:pPr algn="just" eaLnBrk="1" hangingPunct="1">
              <a:lnSpc>
                <a:spcPct val="80000"/>
              </a:lnSpc>
            </a:pPr>
            <a:endParaRPr lang="lt-LT" altLang="lt-LT" sz="4000" b="1" dirty="0" smtClean="0"/>
          </a:p>
          <a:p>
            <a:pPr eaLnBrk="1" hangingPunct="1">
              <a:lnSpc>
                <a:spcPct val="80000"/>
              </a:lnSpc>
            </a:pPr>
            <a:endParaRPr lang="en-US" altLang="lt-LT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noFill/>
        </p:spPr>
        <p:txBody>
          <a:bodyPr/>
          <a:lstStyle/>
          <a:p>
            <a:pPr eaLnBrk="1" hangingPunct="1"/>
            <a:r>
              <a:rPr lang="lt-LT" altLang="lt-LT" sz="3600" i="1" dirty="0" smtClean="0">
                <a:solidFill>
                  <a:srgbClr val="0070C0"/>
                </a:solidFill>
              </a:rPr>
              <a:t>Visuomenės nuomonė apie paramą</a:t>
            </a:r>
            <a:endParaRPr lang="en-US" altLang="lt-LT" sz="3600" i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3482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827088" y="1631950"/>
          <a:ext cx="7705725" cy="458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1" name="Chart" r:id="rId4" imgW="5886450" imgH="3505200" progId="Excel.Chart.8">
                  <p:embed/>
                </p:oleObj>
              </mc:Choice>
              <mc:Fallback>
                <p:oleObj name="Chart" r:id="rId4" imgW="5886450" imgH="350520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631950"/>
                        <a:ext cx="7705725" cy="458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468313" y="981075"/>
            <a:ext cx="82296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t-LT" altLang="lt-LT" sz="2400" b="1">
                <a:solidFill>
                  <a:schemeClr val="tx2"/>
                </a:solidFill>
              </a:rPr>
              <a:t>Ar turi šalis padėti vystytis skurdesnėms šalims? (Taip)</a:t>
            </a:r>
            <a:endParaRPr lang="en-US" altLang="lt-LT" sz="2400" b="1">
              <a:solidFill>
                <a:schemeClr val="tx2"/>
              </a:solidFill>
            </a:endParaRP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971550" y="2852738"/>
            <a:ext cx="431800" cy="1296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62207" y="274638"/>
            <a:ext cx="8229600" cy="70643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lt-LT" altLang="lt-LT" sz="3600" i="1" smtClean="0">
                <a:solidFill>
                  <a:srgbClr val="0070C0"/>
                </a:solidFill>
              </a:rPr>
              <a:t>Visuomenės nuomonė apie paramą</a:t>
            </a:r>
            <a:endParaRPr lang="en-US" altLang="lt-LT" sz="3600" i="1" smtClean="0">
              <a:solidFill>
                <a:srgbClr val="0070C0"/>
              </a:solidFill>
            </a:endParaRP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468313" y="981075"/>
            <a:ext cx="82296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t-LT" altLang="lt-LT" sz="2400" b="1">
                <a:solidFill>
                  <a:schemeClr val="tx2"/>
                </a:solidFill>
              </a:rPr>
              <a:t>Ar turi šalis padėti vystytis skurdesnėms šalims? </a:t>
            </a:r>
            <a:br>
              <a:rPr lang="lt-LT" altLang="lt-LT" sz="2400" b="1">
                <a:solidFill>
                  <a:schemeClr val="tx2"/>
                </a:solidFill>
              </a:rPr>
            </a:br>
            <a:r>
              <a:rPr lang="lt-LT" altLang="lt-LT" sz="2400" b="1">
                <a:solidFill>
                  <a:schemeClr val="tx2"/>
                </a:solidFill>
              </a:rPr>
              <a:t>(Ne)</a:t>
            </a:r>
            <a:endParaRPr lang="en-US" altLang="lt-LT" sz="2400" b="1">
              <a:solidFill>
                <a:schemeClr val="tx2"/>
              </a:solidFill>
            </a:endParaRPr>
          </a:p>
        </p:txBody>
      </p:sp>
      <p:graphicFrame>
        <p:nvGraphicFramePr>
          <p:cNvPr id="35845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755650" y="1844675"/>
          <a:ext cx="76009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4" name="Chart" r:id="rId4" imgW="5886450" imgH="3505200" progId="Excel.Chart.8">
                  <p:embed/>
                </p:oleObj>
              </mc:Choice>
              <mc:Fallback>
                <p:oleObj name="Chart" r:id="rId4" imgW="5886450" imgH="350520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844675"/>
                        <a:ext cx="760095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145462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lt-LT" dirty="0" smtClean="0"/>
          </a:p>
          <a:p>
            <a:pPr eaLnBrk="1" hangingPunct="1">
              <a:buFontTx/>
              <a:buNone/>
            </a:pPr>
            <a:r>
              <a:rPr lang="en-US" altLang="lt-LT" sz="2400" b="1" dirty="0" smtClean="0"/>
              <a:t>36 % - </a:t>
            </a:r>
            <a:r>
              <a:rPr lang="lt-LT" altLang="lt-LT" sz="2400" b="1" dirty="0" smtClean="0"/>
              <a:t>padėdami kitiems 	padedame sau</a:t>
            </a:r>
            <a:endParaRPr lang="en-US" altLang="lt-LT" sz="2400" b="1" dirty="0" smtClean="0"/>
          </a:p>
          <a:p>
            <a:pPr eaLnBrk="1" hangingPunct="1">
              <a:buFontTx/>
              <a:buNone/>
            </a:pPr>
            <a:r>
              <a:rPr lang="en-US" altLang="lt-LT" sz="2400" b="1" dirty="0" smtClean="0"/>
              <a:t>33 % -</a:t>
            </a:r>
            <a:r>
              <a:rPr lang="lt-LT" altLang="lt-LT" sz="2400" b="1" dirty="0" smtClean="0"/>
              <a:t>kiti mums taip pat padėjo</a:t>
            </a:r>
            <a:endParaRPr lang="en-US" altLang="lt-LT" sz="2400" b="1" dirty="0" smtClean="0"/>
          </a:p>
          <a:p>
            <a:pPr eaLnBrk="1" hangingPunct="1">
              <a:buFontTx/>
              <a:buNone/>
            </a:pPr>
            <a:r>
              <a:rPr lang="en-US" altLang="lt-LT" sz="2400" b="1" dirty="0" smtClean="0"/>
              <a:t>27 % -</a:t>
            </a:r>
            <a:r>
              <a:rPr lang="lt-LT" altLang="lt-LT" sz="2400" b="1" dirty="0" smtClean="0"/>
              <a:t>krikščioniška pareiga</a:t>
            </a:r>
            <a:endParaRPr lang="en-US" altLang="lt-LT" sz="2400" b="1" dirty="0" smtClean="0"/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395288" y="908050"/>
            <a:ext cx="82296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t-LT" altLang="lt-LT" dirty="0">
                <a:solidFill>
                  <a:schemeClr val="tx2"/>
                </a:solidFill>
              </a:rPr>
              <a:t>Pagalbos priežastys</a:t>
            </a:r>
            <a:endParaRPr lang="en-US" altLang="lt-LT" dirty="0">
              <a:solidFill>
                <a:schemeClr val="tx2"/>
              </a:solidFill>
            </a:endParaRPr>
          </a:p>
        </p:txBody>
      </p:sp>
      <p:sp>
        <p:nvSpPr>
          <p:cNvPr id="36869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lt-LT" altLang="lt-LT" sz="3600" i="1" dirty="0" smtClean="0">
                <a:solidFill>
                  <a:srgbClr val="0070C0"/>
                </a:solidFill>
              </a:rPr>
              <a:t>Visuomenės nuomonė apie paramą</a:t>
            </a:r>
            <a:endParaRPr lang="en-US" altLang="lt-LT" sz="3600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os vietos rezervavimo ženklas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395288" y="908050"/>
            <a:ext cx="82296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t-LT" altLang="lt-LT" dirty="0">
                <a:solidFill>
                  <a:schemeClr val="tx2"/>
                </a:solidFill>
              </a:rPr>
              <a:t>Pagalbos neigimo priežastys</a:t>
            </a:r>
            <a:endParaRPr lang="en-US" altLang="lt-LT" dirty="0">
              <a:solidFill>
                <a:schemeClr val="tx2"/>
              </a:solidFill>
            </a:endParaRP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323850" y="1557338"/>
            <a:ext cx="863917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lt-LT" altLang="lt-LT"/>
          </a:p>
          <a:p>
            <a:pPr eaLnBrk="1" hangingPunct="1">
              <a:buFontTx/>
              <a:buNone/>
            </a:pPr>
            <a:endParaRPr lang="lt-LT" altLang="lt-LT"/>
          </a:p>
          <a:p>
            <a:pPr eaLnBrk="1" hangingPunct="1">
              <a:buFontTx/>
              <a:buNone/>
            </a:pPr>
            <a:r>
              <a:rPr lang="lt-LT" altLang="lt-LT"/>
              <a:t>Lietuva yra neturtinga šalis, kuriai reikia padėti</a:t>
            </a:r>
            <a:endParaRPr lang="en-US" altLang="lt-LT"/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t-LT" altLang="lt-LT" sz="3600" i="1">
                <a:solidFill>
                  <a:srgbClr val="0070C0"/>
                </a:solidFill>
              </a:rPr>
              <a:t>Visuomenės nuomonė apie paramą</a:t>
            </a:r>
            <a:endParaRPr lang="en-US" altLang="lt-LT" sz="3600" i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os vietos rezervavimo ženklas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107950" y="83661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t-LT" altLang="lt-LT" sz="2800" dirty="0">
                <a:solidFill>
                  <a:schemeClr val="tx2"/>
                </a:solidFill>
              </a:rPr>
              <a:t>Geografiniai prioritetai:</a:t>
            </a:r>
            <a:endParaRPr lang="en-US" altLang="lt-LT" sz="2800" dirty="0">
              <a:solidFill>
                <a:schemeClr val="tx2"/>
              </a:solidFill>
            </a:endParaRP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4643438" y="1557338"/>
            <a:ext cx="431958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lt-LT" altLang="lt-LT"/>
          </a:p>
          <a:p>
            <a:pPr eaLnBrk="1" hangingPunct="1">
              <a:buFontTx/>
              <a:buNone/>
            </a:pPr>
            <a:endParaRPr lang="lt-LT" altLang="lt-LT"/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395288" y="1557338"/>
            <a:ext cx="856773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lt-LT" altLang="lt-LT"/>
          </a:p>
          <a:p>
            <a:pPr eaLnBrk="1" hangingPunct="1">
              <a:buFontTx/>
              <a:buNone/>
            </a:pPr>
            <a:r>
              <a:rPr lang="lt-LT" altLang="lt-LT"/>
              <a:t>59 </a:t>
            </a:r>
            <a:r>
              <a:rPr lang="en-US" altLang="lt-LT"/>
              <a:t>% </a:t>
            </a:r>
            <a:r>
              <a:rPr lang="lt-LT" altLang="lt-LT"/>
              <a:t>Afri</a:t>
            </a:r>
            <a:r>
              <a:rPr lang="en-US" altLang="lt-LT"/>
              <a:t>k</a:t>
            </a:r>
            <a:r>
              <a:rPr lang="lt-LT" altLang="lt-LT"/>
              <a:t>a</a:t>
            </a:r>
          </a:p>
          <a:p>
            <a:pPr eaLnBrk="1" hangingPunct="1">
              <a:buFontTx/>
              <a:buNone/>
            </a:pPr>
            <a:r>
              <a:rPr lang="en-US" altLang="lt-LT"/>
              <a:t>30% </a:t>
            </a:r>
            <a:r>
              <a:rPr lang="lt-LT" altLang="lt-LT"/>
              <a:t>Afganistan</a:t>
            </a:r>
            <a:r>
              <a:rPr lang="en-US" altLang="lt-LT"/>
              <a:t>as</a:t>
            </a:r>
            <a:r>
              <a:rPr lang="lt-LT" altLang="lt-LT"/>
              <a:t> </a:t>
            </a:r>
          </a:p>
          <a:p>
            <a:pPr eaLnBrk="1" hangingPunct="1">
              <a:buFontTx/>
              <a:buNone/>
            </a:pPr>
            <a:r>
              <a:rPr lang="en-US" altLang="lt-LT"/>
              <a:t>14% </a:t>
            </a:r>
            <a:r>
              <a:rPr lang="lt-LT" altLang="lt-LT"/>
              <a:t>Ira</a:t>
            </a:r>
            <a:r>
              <a:rPr lang="en-US" altLang="lt-LT"/>
              <a:t>kas</a:t>
            </a:r>
            <a:endParaRPr lang="lt-LT" altLang="lt-LT"/>
          </a:p>
          <a:p>
            <a:pPr eaLnBrk="1" hangingPunct="1">
              <a:buFontTx/>
              <a:buNone/>
            </a:pPr>
            <a:r>
              <a:rPr lang="en-US" altLang="lt-LT"/>
              <a:t>13% </a:t>
            </a:r>
            <a:r>
              <a:rPr lang="lt-LT" altLang="lt-LT"/>
              <a:t>Ukrain</a:t>
            </a:r>
            <a:r>
              <a:rPr lang="en-US" altLang="lt-LT"/>
              <a:t>a</a:t>
            </a:r>
            <a:endParaRPr lang="lt-LT" altLang="lt-LT"/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t-LT" altLang="lt-LT" sz="3600" i="1">
                <a:solidFill>
                  <a:srgbClr val="0070C0"/>
                </a:solidFill>
              </a:rPr>
              <a:t>Visuomenės nuomonė apie paramą</a:t>
            </a:r>
            <a:endParaRPr lang="en-US" altLang="lt-LT" sz="3600" i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os vietos rezervavimo ženklas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0" y="836613"/>
            <a:ext cx="89281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lt-LT" sz="4000">
                <a:solidFill>
                  <a:schemeClr val="tx2"/>
                </a:solidFill>
              </a:rPr>
              <a:t>Ar J</a:t>
            </a:r>
            <a:r>
              <a:rPr lang="lt-LT" altLang="lt-LT" sz="4000">
                <a:solidFill>
                  <a:schemeClr val="tx2"/>
                </a:solidFill>
              </a:rPr>
              <a:t>ū</a:t>
            </a:r>
            <a:r>
              <a:rPr lang="en-US" altLang="lt-LT" sz="4000">
                <a:solidFill>
                  <a:schemeClr val="tx2"/>
                </a:solidFill>
              </a:rPr>
              <a:t>s </a:t>
            </a:r>
            <a:r>
              <a:rPr lang="lt-LT" altLang="lt-LT" sz="4000">
                <a:solidFill>
                  <a:schemeClr val="tx2"/>
                </a:solidFill>
              </a:rPr>
              <a:t>skirtumėte asmeninius pinigus? </a:t>
            </a:r>
            <a:endParaRPr lang="en-US" altLang="lt-LT" sz="4000">
              <a:solidFill>
                <a:schemeClr val="tx2"/>
              </a:solidFill>
            </a:endParaRP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4643438" y="1557338"/>
            <a:ext cx="431958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lt-LT" altLang="lt-LT"/>
          </a:p>
          <a:p>
            <a:pPr eaLnBrk="1" hangingPunct="1">
              <a:buFontTx/>
              <a:buNone/>
            </a:pPr>
            <a:endParaRPr lang="lt-LT" altLang="lt-LT"/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4643438" y="1557338"/>
            <a:ext cx="431958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lt-LT"/>
          </a:p>
        </p:txBody>
      </p:sp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539750" y="1557338"/>
            <a:ext cx="860425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lt-LT" altLang="lt-LT"/>
          </a:p>
          <a:p>
            <a:pPr eaLnBrk="1" hangingPunct="1">
              <a:buFontTx/>
              <a:buNone/>
            </a:pPr>
            <a:r>
              <a:rPr lang="lt-LT" altLang="lt-LT"/>
              <a:t>21 </a:t>
            </a:r>
            <a:r>
              <a:rPr lang="en-US" altLang="lt-LT"/>
              <a:t>%</a:t>
            </a:r>
            <a:r>
              <a:rPr lang="lt-LT" altLang="lt-LT"/>
              <a:t>   taip</a:t>
            </a:r>
          </a:p>
          <a:p>
            <a:pPr eaLnBrk="1" hangingPunct="1">
              <a:buFontTx/>
              <a:buNone/>
            </a:pPr>
            <a:r>
              <a:rPr lang="lt-LT" altLang="lt-LT"/>
              <a:t>79 </a:t>
            </a:r>
            <a:r>
              <a:rPr lang="en-US" altLang="lt-LT"/>
              <a:t>% </a:t>
            </a:r>
            <a:r>
              <a:rPr lang="lt-LT" altLang="lt-LT"/>
              <a:t>  Ne</a:t>
            </a:r>
          </a:p>
        </p:txBody>
      </p:sp>
      <p:sp>
        <p:nvSpPr>
          <p:cNvPr id="39943" name="Rectangle 8"/>
          <p:cNvSpPr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t-LT" altLang="lt-LT" sz="3600" i="1" dirty="0">
                <a:solidFill>
                  <a:srgbClr val="0070C0"/>
                </a:solidFill>
              </a:rPr>
              <a:t>Visuomenės nuomonė apie paramą</a:t>
            </a:r>
            <a:endParaRPr lang="en-US" altLang="lt-LT" sz="3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3600" i="1" dirty="0" smtClean="0">
                <a:solidFill>
                  <a:srgbClr val="0070C0"/>
                </a:solidFill>
              </a:rPr>
              <a:t>VB politikos paramos formos </a:t>
            </a:r>
            <a:endParaRPr lang="en-US" altLang="lt-LT" sz="3600" i="1" dirty="0" smtClean="0">
              <a:solidFill>
                <a:srgbClr val="0070C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 eaLnBrk="1" hangingPunct="1">
              <a:lnSpc>
                <a:spcPct val="90000"/>
              </a:lnSpc>
            </a:pPr>
            <a:r>
              <a:rPr lang="lt-LT" altLang="lt-LT" sz="2400" dirty="0" smtClean="0"/>
              <a:t>Finansinė (</a:t>
            </a:r>
            <a:r>
              <a:rPr lang="lt-LT" altLang="lt-LT" sz="2400" dirty="0" err="1" smtClean="0"/>
              <a:t>Budget</a:t>
            </a:r>
            <a:r>
              <a:rPr lang="lt-LT" altLang="lt-LT" sz="2400" dirty="0" smtClean="0"/>
              <a:t> </a:t>
            </a:r>
            <a:r>
              <a:rPr lang="lt-LT" altLang="lt-LT" sz="2400" dirty="0" err="1" smtClean="0"/>
              <a:t>aid</a:t>
            </a:r>
            <a:r>
              <a:rPr lang="lt-LT" altLang="lt-LT" sz="2400" dirty="0" smtClean="0"/>
              <a:t>)</a:t>
            </a:r>
          </a:p>
          <a:p>
            <a:pPr marL="908050" lvl="1" indent="-436563" eaLnBrk="1" hangingPunct="1">
              <a:lnSpc>
                <a:spcPct val="90000"/>
              </a:lnSpc>
            </a:pPr>
            <a:r>
              <a:rPr lang="lt-LT" altLang="lt-LT" sz="2000" dirty="0" smtClean="0"/>
              <a:t>negrąžintina arba grąžintina parama, pervedant  donorių lėšas į šalių paramos gavėjų biudžetus paskoloms, programoms/projektams  finansuoti</a:t>
            </a:r>
          </a:p>
          <a:p>
            <a:pPr marL="908050" lvl="1" indent="-436563" eaLnBrk="1" hangingPunct="1">
              <a:lnSpc>
                <a:spcPct val="90000"/>
              </a:lnSpc>
            </a:pPr>
            <a:r>
              <a:rPr lang="lt-LT" altLang="lt-LT" sz="2000" dirty="0" smtClean="0"/>
              <a:t>Šalių įsiskolinimų nurašymas </a:t>
            </a:r>
          </a:p>
          <a:p>
            <a:pPr marL="469900" indent="-469900" eaLnBrk="1" hangingPunct="1">
              <a:lnSpc>
                <a:spcPct val="90000"/>
              </a:lnSpc>
            </a:pPr>
            <a:r>
              <a:rPr lang="lt-LT" altLang="lt-LT" sz="2400" dirty="0" smtClean="0"/>
              <a:t>Techninė </a:t>
            </a:r>
          </a:p>
          <a:p>
            <a:pPr marL="908050" lvl="1" indent="-436563" eaLnBrk="1" hangingPunct="1">
              <a:lnSpc>
                <a:spcPct val="90000"/>
              </a:lnSpc>
            </a:pPr>
            <a:r>
              <a:rPr lang="lt-LT" altLang="lt-LT" sz="2000" dirty="0" smtClean="0"/>
              <a:t>negrąžintina parama, kurią šalis donorė teikia finansuodama mokymo, gerosios patirties perdavimo, gyvenimo ir verslo sąlygų gerinimo ir kt. projektus bei programas</a:t>
            </a:r>
            <a:r>
              <a:rPr lang="lt-LT" altLang="lt-LT" dirty="0" smtClean="0"/>
              <a:t> </a:t>
            </a:r>
          </a:p>
          <a:p>
            <a:pPr marL="469900" indent="-469900" eaLnBrk="1" hangingPunct="1">
              <a:lnSpc>
                <a:spcPct val="90000"/>
              </a:lnSpc>
            </a:pPr>
            <a:r>
              <a:rPr lang="lt-LT" altLang="lt-LT" sz="2400" dirty="0" smtClean="0"/>
              <a:t>Humanitarinė </a:t>
            </a:r>
          </a:p>
          <a:p>
            <a:pPr marL="908050" lvl="1" indent="-436563" eaLnBrk="1" hangingPunct="1">
              <a:lnSpc>
                <a:spcPct val="90000"/>
              </a:lnSpc>
            </a:pPr>
            <a:r>
              <a:rPr lang="lt-LT" altLang="lt-LT" sz="2000" dirty="0" smtClean="0"/>
              <a:t>savanoriška negrąžintina parama šalims nukentėjusioms nuo stichinių nelaimių ar neigiamos žmogaus veiklos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3600" i="1" dirty="0" smtClean="0">
                <a:solidFill>
                  <a:srgbClr val="0070C0"/>
                </a:solidFill>
              </a:rPr>
              <a:t>Vystomojo bendradarbiavimo </a:t>
            </a:r>
            <a:r>
              <a:rPr lang="en-US" altLang="lt-LT" sz="3600" i="1" dirty="0" err="1" smtClean="0">
                <a:solidFill>
                  <a:srgbClr val="0070C0"/>
                </a:solidFill>
              </a:rPr>
              <a:t>politika</a:t>
            </a:r>
            <a:r>
              <a:rPr lang="en-US" altLang="lt-LT" sz="3600" b="1" i="1" dirty="0" smtClean="0">
                <a:solidFill>
                  <a:srgbClr val="0070C0"/>
                </a:solidFill>
              </a:rPr>
              <a:t> </a:t>
            </a:r>
            <a:br>
              <a:rPr lang="en-US" altLang="lt-LT" sz="3600" b="1" i="1" dirty="0" smtClean="0">
                <a:solidFill>
                  <a:srgbClr val="0070C0"/>
                </a:solidFill>
              </a:rPr>
            </a:br>
            <a:r>
              <a:rPr lang="lt-LT" altLang="lt-LT" sz="2800" i="1" dirty="0" smtClean="0">
                <a:solidFill>
                  <a:srgbClr val="0070C0"/>
                </a:solidFill>
              </a:rPr>
              <a:t>VB</a:t>
            </a:r>
            <a:r>
              <a:rPr lang="en-US" altLang="lt-LT" sz="2800" i="1" dirty="0" smtClean="0">
                <a:solidFill>
                  <a:srgbClr val="0070C0"/>
                </a:solidFill>
              </a:rPr>
              <a:t> </a:t>
            </a:r>
            <a:r>
              <a:rPr lang="en-US" altLang="lt-LT" sz="2800" i="1" dirty="0" err="1" smtClean="0">
                <a:solidFill>
                  <a:srgbClr val="0070C0"/>
                </a:solidFill>
              </a:rPr>
              <a:t>politikos</a:t>
            </a:r>
            <a:r>
              <a:rPr lang="en-US" altLang="lt-LT" sz="2800" i="1" dirty="0" smtClean="0">
                <a:solidFill>
                  <a:srgbClr val="0070C0"/>
                </a:solidFill>
              </a:rPr>
              <a:t> </a:t>
            </a:r>
            <a:r>
              <a:rPr lang="en-US" altLang="lt-LT" sz="2800" i="1" dirty="0" err="1" smtClean="0">
                <a:solidFill>
                  <a:srgbClr val="0070C0"/>
                </a:solidFill>
              </a:rPr>
              <a:t>sektoriai</a:t>
            </a:r>
            <a:endParaRPr lang="en-US" altLang="lt-LT" sz="2800" i="1" dirty="0" smtClean="0">
              <a:solidFill>
                <a:srgbClr val="0070C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 eaLnBrk="1" hangingPunct="1"/>
            <a:r>
              <a:rPr lang="en-US" altLang="lt-LT" sz="2400" dirty="0" err="1" smtClean="0"/>
              <a:t>Demokratijos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stiprinimas</a:t>
            </a:r>
            <a:endParaRPr lang="en-US" altLang="lt-LT" sz="2400" dirty="0" smtClean="0"/>
          </a:p>
          <a:p>
            <a:pPr marL="469900" indent="-469900" eaLnBrk="1" hangingPunct="1"/>
            <a:r>
              <a:rPr lang="en-US" altLang="lt-LT" sz="2400" dirty="0" err="1" smtClean="0"/>
              <a:t>Teisingumas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ir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vidaus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reikalai</a:t>
            </a:r>
            <a:endParaRPr lang="en-US" altLang="lt-LT" sz="2400" dirty="0" smtClean="0"/>
          </a:p>
          <a:p>
            <a:pPr marL="469900" indent="-469900" eaLnBrk="1" hangingPunct="1"/>
            <a:r>
              <a:rPr lang="en-US" altLang="lt-LT" sz="2400" dirty="0" err="1" smtClean="0"/>
              <a:t>Ekonominė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plėtra</a:t>
            </a:r>
            <a:endParaRPr lang="en-US" altLang="lt-LT" sz="2400" dirty="0" smtClean="0"/>
          </a:p>
          <a:p>
            <a:pPr marL="469900" indent="-469900" eaLnBrk="1" hangingPunct="1"/>
            <a:r>
              <a:rPr lang="en-US" altLang="lt-LT" sz="2400" dirty="0" err="1" smtClean="0"/>
              <a:t>Nacionalinio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saugumo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stiprinimas</a:t>
            </a:r>
            <a:endParaRPr lang="en-US" altLang="lt-LT" sz="2400" dirty="0" smtClean="0"/>
          </a:p>
          <a:p>
            <a:pPr marL="469900" indent="-469900" eaLnBrk="1" hangingPunct="1"/>
            <a:r>
              <a:rPr lang="en-US" altLang="lt-LT" sz="2400" dirty="0" err="1" smtClean="0"/>
              <a:t>Aplinkos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apsauga</a:t>
            </a:r>
            <a:endParaRPr lang="en-US" altLang="lt-LT" sz="2400" dirty="0" smtClean="0"/>
          </a:p>
          <a:p>
            <a:pPr marL="469900" indent="-469900" eaLnBrk="1" hangingPunct="1"/>
            <a:r>
              <a:rPr lang="en-US" altLang="lt-LT" sz="2400" dirty="0" err="1" smtClean="0"/>
              <a:t>Transportas</a:t>
            </a:r>
            <a:endParaRPr lang="en-US" altLang="lt-LT" sz="2400" dirty="0" smtClean="0"/>
          </a:p>
          <a:p>
            <a:pPr marL="469900" indent="-469900" eaLnBrk="1" hangingPunct="1"/>
            <a:r>
              <a:rPr lang="en-US" altLang="lt-LT" sz="2400" dirty="0" err="1" smtClean="0"/>
              <a:t>Sveikatos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ir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socialinė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apsauga</a:t>
            </a:r>
            <a:endParaRPr lang="en-US" altLang="lt-LT" sz="2400" dirty="0" smtClean="0"/>
          </a:p>
          <a:p>
            <a:pPr marL="469900" indent="-469900" eaLnBrk="1" hangingPunct="1"/>
            <a:r>
              <a:rPr lang="en-US" altLang="lt-LT" sz="2400" dirty="0" err="1" smtClean="0"/>
              <a:t>Kultūra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ir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švietimas</a:t>
            </a:r>
            <a:endParaRPr lang="en-US" altLang="lt-LT" sz="2400" dirty="0" smtClean="0"/>
          </a:p>
          <a:p>
            <a:pPr marL="469900" indent="-469900" eaLnBrk="1" hangingPunct="1"/>
            <a:endParaRPr lang="en-US" altLang="lt-LT" sz="2400" dirty="0" smtClean="0"/>
          </a:p>
          <a:p>
            <a:pPr marL="469900" indent="-469900" eaLnBrk="1" hangingPunct="1"/>
            <a:endParaRPr lang="en-US" altLang="lt-LT" sz="2400" dirty="0" smtClean="0"/>
          </a:p>
          <a:p>
            <a:pPr marL="469900" indent="-469900" eaLnBrk="1" hangingPunct="1"/>
            <a:endParaRPr lang="en-US" altLang="lt-L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3600" i="1" dirty="0" smtClean="0">
                <a:solidFill>
                  <a:srgbClr val="0070C0"/>
                </a:solidFill>
              </a:rPr>
              <a:t>Vystomojo bendradarbiavimo </a:t>
            </a:r>
            <a:r>
              <a:rPr lang="en-US" altLang="lt-LT" sz="3600" i="1" dirty="0" err="1" smtClean="0">
                <a:solidFill>
                  <a:srgbClr val="0070C0"/>
                </a:solidFill>
              </a:rPr>
              <a:t>politika</a:t>
            </a:r>
            <a:r>
              <a:rPr lang="en-US" altLang="lt-LT" sz="3600" i="1" dirty="0" smtClean="0">
                <a:solidFill>
                  <a:srgbClr val="0070C0"/>
                </a:solidFill>
              </a:rPr>
              <a:t> </a:t>
            </a:r>
            <a:br>
              <a:rPr lang="en-US" altLang="lt-LT" sz="3600" i="1" dirty="0" smtClean="0">
                <a:solidFill>
                  <a:srgbClr val="0070C0"/>
                </a:solidFill>
              </a:rPr>
            </a:br>
            <a:r>
              <a:rPr lang="en-US" altLang="lt-LT" sz="3600" i="1" dirty="0" err="1" smtClean="0">
                <a:solidFill>
                  <a:srgbClr val="0070C0"/>
                </a:solidFill>
              </a:rPr>
              <a:t>Finansavimas</a:t>
            </a:r>
            <a:endParaRPr lang="en-US" altLang="lt-LT" sz="3600" i="1" dirty="0" smtClean="0">
              <a:solidFill>
                <a:srgbClr val="0070C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 eaLnBrk="1" hangingPunct="1"/>
            <a:r>
              <a:rPr lang="en-US" altLang="lt-LT" sz="2800" dirty="0" err="1" smtClean="0"/>
              <a:t>Prioritetas</a:t>
            </a:r>
            <a:r>
              <a:rPr lang="en-US" altLang="lt-LT" sz="2800" dirty="0" smtClean="0"/>
              <a:t> - </a:t>
            </a:r>
            <a:r>
              <a:rPr lang="en-US" altLang="lt-LT" sz="2800" dirty="0" err="1" smtClean="0"/>
              <a:t>paramos</a:t>
            </a:r>
            <a:r>
              <a:rPr lang="en-US" altLang="lt-LT" sz="2800" dirty="0" smtClean="0"/>
              <a:t> </a:t>
            </a:r>
            <a:r>
              <a:rPr lang="en-US" altLang="lt-LT" sz="2800" dirty="0" err="1" smtClean="0"/>
              <a:t>gavėjos</a:t>
            </a:r>
            <a:r>
              <a:rPr lang="en-US" altLang="lt-LT" sz="2800" dirty="0" smtClean="0"/>
              <a:t> </a:t>
            </a:r>
            <a:r>
              <a:rPr lang="en-US" altLang="lt-LT" sz="2800" dirty="0" err="1" smtClean="0"/>
              <a:t>interesai</a:t>
            </a:r>
            <a:endParaRPr lang="en-US" altLang="lt-LT" sz="2800" dirty="0" smtClean="0"/>
          </a:p>
          <a:p>
            <a:pPr marL="469900" indent="-469900" eaLnBrk="1" hangingPunct="1"/>
            <a:endParaRPr lang="en-US" altLang="lt-LT" sz="2800" dirty="0" smtClean="0"/>
          </a:p>
          <a:p>
            <a:pPr marL="469900" indent="-469900" eaLnBrk="1" hangingPunct="1"/>
            <a:r>
              <a:rPr lang="en-US" altLang="lt-LT" sz="2800" dirty="0" err="1" smtClean="0"/>
              <a:t>Finansavimo</a:t>
            </a:r>
            <a:r>
              <a:rPr lang="en-US" altLang="lt-LT" sz="2800" dirty="0" smtClean="0"/>
              <a:t> </a:t>
            </a:r>
            <a:r>
              <a:rPr lang="en-US" altLang="lt-LT" sz="2800" dirty="0" err="1" smtClean="0"/>
              <a:t>šaltiniai</a:t>
            </a:r>
            <a:r>
              <a:rPr lang="en-US" altLang="lt-LT" sz="2800" dirty="0" smtClean="0"/>
              <a:t>: </a:t>
            </a:r>
          </a:p>
          <a:p>
            <a:pPr marL="908050" lvl="1" indent="-436563" eaLnBrk="1" hangingPunct="1"/>
            <a:r>
              <a:rPr lang="en-US" altLang="lt-LT" sz="2400" dirty="0" err="1" smtClean="0"/>
              <a:t>Šalių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donorių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valstybės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biudžeto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lėšos</a:t>
            </a:r>
            <a:endParaRPr lang="en-US" altLang="lt-LT" sz="2400" dirty="0" smtClean="0"/>
          </a:p>
          <a:p>
            <a:pPr marL="1377950" lvl="2" indent="-468313" eaLnBrk="1" hangingPunct="1"/>
            <a:r>
              <a:rPr lang="en-US" altLang="lt-LT" dirty="0" err="1" smtClean="0"/>
              <a:t>daugiašalė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parama</a:t>
            </a:r>
            <a:r>
              <a:rPr lang="en-US" altLang="lt-LT" dirty="0" smtClean="0"/>
              <a:t> - </a:t>
            </a:r>
            <a:r>
              <a:rPr lang="en-US" altLang="lt-LT" dirty="0" err="1" smtClean="0"/>
              <a:t>įnašai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tarptautinėms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organizacijos</a:t>
            </a:r>
            <a:endParaRPr lang="en-US" altLang="lt-LT" dirty="0" smtClean="0"/>
          </a:p>
          <a:p>
            <a:pPr marL="1377950" lvl="2" indent="-468313" eaLnBrk="1" hangingPunct="1"/>
            <a:r>
              <a:rPr lang="en-US" altLang="lt-LT" dirty="0" err="1" smtClean="0"/>
              <a:t>dvišalė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parama</a:t>
            </a:r>
            <a:r>
              <a:rPr lang="en-US" altLang="lt-LT" dirty="0" smtClean="0"/>
              <a:t> - </a:t>
            </a:r>
            <a:r>
              <a:rPr lang="en-US" altLang="lt-LT" dirty="0" err="1" smtClean="0"/>
              <a:t>projektų</a:t>
            </a:r>
            <a:r>
              <a:rPr lang="en-US" altLang="lt-LT" dirty="0" smtClean="0"/>
              <a:t>/</a:t>
            </a:r>
            <a:r>
              <a:rPr lang="en-US" altLang="lt-LT" dirty="0" err="1" smtClean="0"/>
              <a:t>programų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finansavimas</a:t>
            </a:r>
            <a:r>
              <a:rPr lang="en-US" altLang="lt-LT" dirty="0" smtClean="0"/>
              <a:t> </a:t>
            </a:r>
          </a:p>
          <a:p>
            <a:pPr marL="908050" lvl="1" indent="-436563" eaLnBrk="1" hangingPunct="1"/>
            <a:r>
              <a:rPr lang="en-US" altLang="lt-LT" sz="2400" dirty="0" err="1" smtClean="0"/>
              <a:t>Privataus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sektoriaus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ar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privačių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asmenų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lėšos</a:t>
            </a:r>
            <a:endParaRPr lang="en-US" altLang="lt-LT" sz="2400" dirty="0" smtClean="0"/>
          </a:p>
          <a:p>
            <a:pPr marL="1377950" lvl="2" indent="-468313" eaLnBrk="1" hangingPunct="1"/>
            <a:r>
              <a:rPr lang="en-US" altLang="lt-LT" dirty="0" err="1" smtClean="0"/>
              <a:t>Finansinis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projektų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kapitalas</a:t>
            </a:r>
            <a:r>
              <a:rPr lang="en-US" altLang="lt-LT" sz="2000" dirty="0" smtClean="0"/>
              <a:t> </a:t>
            </a:r>
          </a:p>
          <a:p>
            <a:pPr marL="1377950" lvl="2" indent="-468313" eaLnBrk="1" hangingPunct="1"/>
            <a:r>
              <a:rPr lang="en-US" altLang="lt-LT" dirty="0" err="1" smtClean="0"/>
              <a:t>Nefinansinis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projektų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kapitalas</a:t>
            </a:r>
            <a:r>
              <a:rPr lang="en-US" altLang="lt-LT" dirty="0" smtClean="0"/>
              <a:t> </a:t>
            </a:r>
          </a:p>
          <a:p>
            <a:pPr marL="1377950" lvl="2" indent="-468313" eaLnBrk="1" hangingPunct="1">
              <a:buFontTx/>
              <a:buNone/>
            </a:pPr>
            <a:endParaRPr lang="en-US" altLang="lt-LT" sz="2000" dirty="0" smtClean="0"/>
          </a:p>
          <a:p>
            <a:pPr marL="908050" lvl="1" indent="-436563" eaLnBrk="1" hangingPunct="1"/>
            <a:endParaRPr lang="en-US" altLang="lt-LT" sz="2400" dirty="0" smtClean="0"/>
          </a:p>
          <a:p>
            <a:pPr marL="469900" indent="-469900" eaLnBrk="1" hangingPunct="1"/>
            <a:endParaRPr lang="en-US" altLang="lt-LT" sz="2800" dirty="0" smtClean="0"/>
          </a:p>
          <a:p>
            <a:pPr marL="469900" indent="-469900" eaLnBrk="1" hangingPunct="1"/>
            <a:endParaRPr lang="en-US" altLang="lt-LT" sz="2800" dirty="0" smtClean="0"/>
          </a:p>
          <a:p>
            <a:pPr marL="469900" indent="-469900" eaLnBrk="1" hangingPunct="1"/>
            <a:endParaRPr lang="en-US" altLang="lt-L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3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2400" b="1" dirty="0" smtClean="0">
                <a:solidFill>
                  <a:schemeClr val="tx1"/>
                </a:solidFill>
                <a:latin typeface="TT256BO00"/>
              </a:rPr>
              <a:t/>
            </a:r>
            <a:br>
              <a:rPr lang="lt-LT" altLang="lt-LT" sz="2400" b="1" dirty="0" smtClean="0">
                <a:solidFill>
                  <a:schemeClr val="tx1"/>
                </a:solidFill>
                <a:latin typeface="TT256BO00"/>
              </a:rPr>
            </a:br>
            <a:r>
              <a:rPr lang="lt-LT" altLang="lt-LT" sz="3600" i="1" dirty="0" smtClean="0">
                <a:solidFill>
                  <a:schemeClr val="accent2"/>
                </a:solidFill>
                <a:latin typeface="TT256BO00"/>
              </a:rPr>
              <a:t>VB politikos finansavimas</a:t>
            </a:r>
            <a:r>
              <a:rPr lang="lt-LT" altLang="lt-LT" sz="3600" b="1" dirty="0" smtClean="0">
                <a:solidFill>
                  <a:schemeClr val="tx1"/>
                </a:solidFill>
                <a:latin typeface="TT256BO00"/>
              </a:rPr>
              <a:t> </a:t>
            </a:r>
            <a:r>
              <a:rPr lang="lt-LT" altLang="lt-LT" sz="2400" b="1" dirty="0" smtClean="0">
                <a:solidFill>
                  <a:schemeClr val="tx1"/>
                </a:solidFill>
                <a:latin typeface="TT256BO00"/>
              </a:rPr>
              <a:t/>
            </a:r>
            <a:br>
              <a:rPr lang="lt-LT" altLang="lt-LT" sz="2400" b="1" dirty="0" smtClean="0">
                <a:solidFill>
                  <a:schemeClr val="tx1"/>
                </a:solidFill>
                <a:latin typeface="TT256BO00"/>
              </a:rPr>
            </a:br>
            <a:r>
              <a:rPr lang="lt-LT" altLang="lt-LT" sz="2400" dirty="0" err="1" smtClean="0">
                <a:solidFill>
                  <a:schemeClr val="tx1"/>
                </a:solidFill>
                <a:latin typeface="TT256BO00"/>
              </a:rPr>
              <a:t>Monterėjaus</a:t>
            </a:r>
            <a:r>
              <a:rPr lang="lt-LT" altLang="lt-LT" sz="2400" dirty="0" smtClean="0">
                <a:solidFill>
                  <a:schemeClr val="tx1"/>
                </a:solidFill>
                <a:latin typeface="TT256BO00"/>
              </a:rPr>
              <a:t> deklaracijos pagrindiniai teiginiai</a:t>
            </a:r>
            <a:br>
              <a:rPr lang="lt-LT" altLang="lt-LT" sz="2400" dirty="0" smtClean="0">
                <a:solidFill>
                  <a:schemeClr val="tx1"/>
                </a:solidFill>
                <a:latin typeface="TT256BO00"/>
              </a:rPr>
            </a:br>
            <a:endParaRPr lang="en-US" altLang="lt-LT" dirty="0" smtClean="0">
              <a:solidFill>
                <a:schemeClr val="tx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 eaLnBrk="1" hangingPunct="1"/>
            <a:r>
              <a:rPr lang="en-US" altLang="lt-LT" sz="2400" dirty="0" smtClean="0"/>
              <a:t>XXI - tai </a:t>
            </a:r>
            <a:r>
              <a:rPr lang="en-US" altLang="lt-LT" sz="2400" dirty="0" err="1" smtClean="0"/>
              <a:t>pasaulio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plėtros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amžius</a:t>
            </a:r>
            <a:r>
              <a:rPr lang="en-US" altLang="lt-LT" sz="2400" dirty="0" smtClean="0"/>
              <a:t>. </a:t>
            </a:r>
          </a:p>
          <a:p>
            <a:pPr marL="469900" indent="-469900" eaLnBrk="1" hangingPunct="1"/>
            <a:r>
              <a:rPr lang="en-US" altLang="lt-LT" sz="2400" dirty="0" err="1" smtClean="0"/>
              <a:t>Nauji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silpnųjų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ir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stipriųjų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šalių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bendradarbiavimo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santykiai</a:t>
            </a:r>
            <a:endParaRPr lang="en-US" altLang="lt-LT" sz="2400" dirty="0" smtClean="0"/>
          </a:p>
          <a:p>
            <a:pPr marL="469900" indent="-469900" eaLnBrk="1" hangingPunct="1"/>
            <a:r>
              <a:rPr lang="en-US" altLang="lt-LT" sz="2400" dirty="0" err="1" smtClean="0"/>
              <a:t>Dvi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besivystančių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šalių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grupės</a:t>
            </a:r>
            <a:r>
              <a:rPr lang="en-US" altLang="lt-LT" sz="2400" dirty="0" smtClean="0"/>
              <a:t>: </a:t>
            </a:r>
            <a:r>
              <a:rPr lang="en-US" altLang="lt-LT" sz="2400" dirty="0" err="1" smtClean="0"/>
              <a:t>pir</a:t>
            </a:r>
            <a:r>
              <a:rPr lang="lt-LT" altLang="lt-LT" sz="2400" dirty="0" smtClean="0"/>
              <a:t>m</a:t>
            </a:r>
            <a:r>
              <a:rPr lang="en-US" altLang="lt-LT" sz="2400" dirty="0" err="1" smtClean="0"/>
              <a:t>oji</a:t>
            </a:r>
            <a:r>
              <a:rPr lang="en-US" altLang="lt-LT" sz="2400" dirty="0" smtClean="0"/>
              <a:t> - </a:t>
            </a:r>
            <a:r>
              <a:rPr lang="en-US" altLang="lt-LT" sz="2400" dirty="0" err="1" smtClean="0"/>
              <a:t>šalys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su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pakankama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infrastruktūra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ir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žmogiškaisiais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ištekliais</a:t>
            </a:r>
            <a:r>
              <a:rPr lang="en-US" altLang="lt-LT" sz="2400" dirty="0" smtClean="0"/>
              <a:t>, </a:t>
            </a:r>
            <a:r>
              <a:rPr lang="en-US" altLang="lt-LT" sz="2400" dirty="0" err="1" smtClean="0"/>
              <a:t>antroji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šalys</a:t>
            </a:r>
            <a:r>
              <a:rPr lang="en-US" altLang="lt-LT" sz="2400" dirty="0" smtClean="0"/>
              <a:t> -  </a:t>
            </a:r>
            <a:r>
              <a:rPr lang="en-US" altLang="lt-LT" sz="2400" dirty="0" err="1" smtClean="0"/>
              <a:t>jų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neturinčios</a:t>
            </a:r>
            <a:r>
              <a:rPr lang="en-US" altLang="lt-LT" sz="2400" dirty="0" smtClean="0"/>
              <a:t>. </a:t>
            </a:r>
            <a:r>
              <a:rPr lang="en-US" altLang="lt-LT" sz="2400" dirty="0" err="1" smtClean="0"/>
              <a:t>Parama</a:t>
            </a:r>
            <a:r>
              <a:rPr lang="en-US" altLang="lt-LT" sz="2400" dirty="0" smtClean="0"/>
              <a:t> -</a:t>
            </a:r>
            <a:r>
              <a:rPr lang="en-US" altLang="lt-LT" sz="2400" dirty="0" err="1" smtClean="0"/>
              <a:t>antrosioms</a:t>
            </a:r>
            <a:endParaRPr lang="en-US" altLang="lt-LT" sz="2400" dirty="0" smtClean="0"/>
          </a:p>
          <a:p>
            <a:pPr marL="469900" indent="-469900" eaLnBrk="1" hangingPunct="1"/>
            <a:r>
              <a:rPr lang="en-US" altLang="lt-LT" sz="2400" dirty="0" err="1" smtClean="0"/>
              <a:t>Šalys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donorės</a:t>
            </a:r>
            <a:r>
              <a:rPr lang="en-US" altLang="lt-LT" sz="2400" dirty="0" smtClean="0"/>
              <a:t> - </a:t>
            </a:r>
            <a:r>
              <a:rPr lang="en-US" altLang="lt-LT" sz="2400" dirty="0" err="1" smtClean="0"/>
              <a:t>skirs</a:t>
            </a:r>
            <a:r>
              <a:rPr lang="en-US" altLang="lt-LT" sz="2400" dirty="0" smtClean="0"/>
              <a:t> 0,7 proc. </a:t>
            </a:r>
            <a:r>
              <a:rPr lang="en-US" altLang="lt-LT" sz="2400" dirty="0" err="1" smtClean="0"/>
              <a:t>BVP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tarptautinei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paramai</a:t>
            </a:r>
            <a:endParaRPr lang="en-US" altLang="lt-LT" sz="2400" dirty="0" smtClean="0"/>
          </a:p>
          <a:p>
            <a:pPr marL="469900" indent="-469900" eaLnBrk="1" hangingPunct="1"/>
            <a:r>
              <a:rPr lang="en-US" altLang="lt-LT" sz="2400" dirty="0" err="1" smtClean="0"/>
              <a:t>Lygiateisė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tarptautinė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prekyba</a:t>
            </a:r>
            <a:r>
              <a:rPr lang="en-US" altLang="lt-LT" sz="2400" dirty="0" smtClean="0"/>
              <a:t>- </a:t>
            </a:r>
            <a:r>
              <a:rPr lang="en-US" altLang="lt-LT" sz="2400" dirty="0" err="1" smtClean="0"/>
              <a:t>silpnųjų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šalių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plėtros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variklis</a:t>
            </a:r>
            <a:r>
              <a:rPr lang="en-US" altLang="lt-LT" sz="2400" dirty="0" smtClean="0"/>
              <a:t> </a:t>
            </a:r>
          </a:p>
          <a:p>
            <a:pPr marL="469900" indent="-469900" eaLnBrk="1" hangingPunct="1"/>
            <a:r>
              <a:rPr lang="en-US" altLang="lt-LT" sz="2400" dirty="0" smtClean="0"/>
              <a:t>P</a:t>
            </a:r>
            <a:r>
              <a:rPr lang="lt-LT" altLang="lt-LT" sz="2400" dirty="0" smtClean="0"/>
              <a:t>B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politikos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silpnybės</a:t>
            </a:r>
            <a:r>
              <a:rPr lang="en-US" altLang="lt-LT" sz="2400" dirty="0" smtClean="0"/>
              <a:t>: </a:t>
            </a:r>
            <a:r>
              <a:rPr lang="en-US" altLang="lt-LT" sz="2400" dirty="0" err="1" smtClean="0"/>
              <a:t>neefektyvumas</a:t>
            </a:r>
            <a:r>
              <a:rPr lang="en-US" altLang="lt-LT" sz="2400" dirty="0" smtClean="0"/>
              <a:t>, </a:t>
            </a:r>
            <a:r>
              <a:rPr lang="en-US" altLang="lt-LT" sz="2400" dirty="0" err="1" smtClean="0"/>
              <a:t>korupcija</a:t>
            </a:r>
            <a:r>
              <a:rPr lang="en-US" altLang="lt-LT" sz="2400" dirty="0" smtClean="0"/>
              <a:t>, </a:t>
            </a:r>
            <a:r>
              <a:rPr lang="en-US" altLang="lt-LT" sz="2400" dirty="0" err="1" smtClean="0"/>
              <a:t>paramos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nesuderinamumas</a:t>
            </a:r>
            <a:r>
              <a:rPr lang="en-US" altLang="lt-LT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i="1" dirty="0" smtClean="0">
                <a:solidFill>
                  <a:srgbClr val="0070C0"/>
                </a:solidFill>
              </a:rPr>
              <a:t>Darnaus vystymosi tikslai </a:t>
            </a:r>
            <a:r>
              <a:rPr lang="lt-LT" sz="2000" dirty="0" smtClean="0"/>
              <a:t>(</a:t>
            </a:r>
            <a:r>
              <a:rPr lang="lt-LT" sz="2000" dirty="0" err="1" smtClean="0"/>
              <a:t>SDG=DVT</a:t>
            </a:r>
            <a:r>
              <a:rPr lang="lt-LT" sz="2000" dirty="0" smtClean="0"/>
              <a:t>)</a:t>
            </a:r>
            <a:br>
              <a:rPr lang="lt-LT" sz="2000" dirty="0" smtClean="0"/>
            </a:br>
            <a:r>
              <a:rPr lang="lt-LT" sz="2000" dirty="0" smtClean="0"/>
              <a:t>17 tikslas Atgaivinti pasaulio darnaus vystymosi partnerystę </a:t>
            </a:r>
            <a:r>
              <a:rPr lang="lt-LT" sz="2000" b="1" dirty="0" smtClean="0"/>
              <a:t/>
            </a:r>
            <a:br>
              <a:rPr lang="lt-LT" sz="2000" b="1" dirty="0" smtClean="0"/>
            </a:br>
            <a:endParaRPr lang="en-US" sz="2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t-LT" altLang="lt-LT" smtClean="0"/>
              <a:t>VU EF Vita Karpuškienė</a:t>
            </a:r>
            <a:endParaRPr lang="lt-LT" altLang="lt-LT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2" t="26602" r="21316" b="15698"/>
          <a:stretch/>
        </p:blipFill>
        <p:spPr bwMode="auto">
          <a:xfrm>
            <a:off x="179512" y="1268760"/>
            <a:ext cx="848116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332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i="1" dirty="0">
                <a:solidFill>
                  <a:srgbClr val="0070C0"/>
                </a:solidFill>
              </a:rPr>
              <a:t>Darnaus vystymosi tikslai (</a:t>
            </a:r>
            <a:r>
              <a:rPr lang="lt-LT" sz="3600" i="1" dirty="0" err="1" smtClean="0">
                <a:solidFill>
                  <a:srgbClr val="0070C0"/>
                </a:solidFill>
              </a:rPr>
              <a:t>SDG=DVT</a:t>
            </a:r>
            <a:r>
              <a:rPr lang="lt-LT" sz="3600" i="1" dirty="0" smtClean="0">
                <a:solidFill>
                  <a:srgbClr val="0070C0"/>
                </a:solidFill>
              </a:rPr>
              <a:t>)</a:t>
            </a:r>
            <a:r>
              <a:rPr lang="lt-LT" sz="2000" dirty="0">
                <a:solidFill>
                  <a:srgbClr val="000000"/>
                </a:solidFill>
              </a:rPr>
              <a:t/>
            </a:r>
            <a:br>
              <a:rPr lang="lt-LT" sz="2000" dirty="0">
                <a:solidFill>
                  <a:srgbClr val="000000"/>
                </a:solidFill>
              </a:rPr>
            </a:br>
            <a:r>
              <a:rPr lang="lt-LT" sz="2000" dirty="0">
                <a:solidFill>
                  <a:srgbClr val="000000"/>
                </a:solidFill>
              </a:rPr>
              <a:t>17 tikslas Atgaivinti pasaulio darnaus vystymosi partnerystę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Donorėms:</a:t>
            </a:r>
          </a:p>
          <a:p>
            <a:pPr lvl="1"/>
            <a:r>
              <a:rPr lang="lt-LT" sz="2400" dirty="0" smtClean="0"/>
              <a:t>17.1 Išmokyti besivystančias šalis surinkti mokesčius į biudžetą</a:t>
            </a:r>
          </a:p>
          <a:p>
            <a:pPr lvl="1"/>
            <a:r>
              <a:rPr lang="lt-LT" sz="2400" dirty="0" smtClean="0"/>
              <a:t>17.2 oficiali pagalba vystymuisi (</a:t>
            </a:r>
            <a:r>
              <a:rPr lang="lt-LT" sz="2400" dirty="0" err="1" smtClean="0"/>
              <a:t>OPV=ODA</a:t>
            </a:r>
            <a:r>
              <a:rPr lang="lt-LT" sz="2400" dirty="0" smtClean="0"/>
              <a:t>) turi sudaryti 0,7 proc. jų BNP, iš kurių 0.15-0.2 proc. pagalba silpnai išsivysčiusioms šalims</a:t>
            </a:r>
          </a:p>
          <a:p>
            <a:pPr lvl="1"/>
            <a:r>
              <a:rPr lang="lt-LT" sz="2400" dirty="0" smtClean="0"/>
              <a:t>17.3 Rasti papildomų lėšų šaltinių vystymuisi </a:t>
            </a:r>
          </a:p>
          <a:p>
            <a:pPr lvl="1"/>
            <a:r>
              <a:rPr lang="lt-LT" sz="2400" dirty="0" smtClean="0"/>
              <a:t>17.4 Skolų tvarumas – derinti skolų gražinimo politikas ir skolų nurašymus. </a:t>
            </a:r>
          </a:p>
          <a:p>
            <a:pPr lvl="1"/>
            <a:r>
              <a:rPr lang="lt-LT" sz="2400" dirty="0" smtClean="0"/>
              <a:t>17.5 Patvirtinti investicijų skatinimo režimą silpnai išsivysčiusiose šalyse.</a:t>
            </a:r>
          </a:p>
          <a:p>
            <a:pPr lvl="1"/>
            <a:endParaRPr lang="lt-LT" sz="24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t-LT" altLang="lt-LT" smtClean="0"/>
              <a:t>VU EF Vita Karpuškienė</a:t>
            </a:r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45487182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1136</Words>
  <Application>Microsoft Office PowerPoint</Application>
  <PresentationFormat>On-screen Show (4:3)</PresentationFormat>
  <Paragraphs>261</Paragraphs>
  <Slides>35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Default Design</vt:lpstr>
      <vt:lpstr>Chart</vt:lpstr>
      <vt:lpstr> Vystomojo bendradarbiavimo politika II    </vt:lpstr>
      <vt:lpstr>Vystomojo bendradarbiavimo (VB) politika</vt:lpstr>
      <vt:lpstr>Paramos būdai ir formos </vt:lpstr>
      <vt:lpstr>VB politikos paramos formos </vt:lpstr>
      <vt:lpstr>Vystomojo bendradarbiavimo politika  VB politikos sektoriai</vt:lpstr>
      <vt:lpstr>Vystomojo bendradarbiavimo politika  Finansavimas</vt:lpstr>
      <vt:lpstr> VB politikos finansavimas  Monterėjaus deklaracijos pagrindiniai teiginiai </vt:lpstr>
      <vt:lpstr>Darnaus vystymosi tikslai (SDG=DVT) 17 tikslas Atgaivinti pasaulio darnaus vystymosi partnerystę  </vt:lpstr>
      <vt:lpstr>Darnaus vystymosi tikslai (SDG=DVT) 17 tikslas Atgaivinti pasaulio darnaus vystymosi partnerystę</vt:lpstr>
      <vt:lpstr>Pagrindinai donorai ir paramos gavėjai </vt:lpstr>
      <vt:lpstr>VB politikos veikėjai (subjektai)</vt:lpstr>
      <vt:lpstr>2014 metų ODA (Official Development Assistance)  (OPV- Oficiali pagalba vystymuisi) mln. JAV dol.   </vt:lpstr>
      <vt:lpstr>Pagrindiniai donorai: šalys</vt:lpstr>
      <vt:lpstr>Naujausi duomenys</vt:lpstr>
      <vt:lpstr>Pagrindiniai donorai: paramos formos 2014</vt:lpstr>
      <vt:lpstr>Paramos gavėjai: šalys ir sektoriai </vt:lpstr>
      <vt:lpstr>Dosniausi donorai</vt:lpstr>
      <vt:lpstr>Paramos gavėjai </vt:lpstr>
      <vt:lpstr>Lietuva –šalis donorė</vt:lpstr>
      <vt:lpstr> Lietuva pasaulio plėtros ir bendradarbiavimo politikos dalyvė</vt:lpstr>
      <vt:lpstr> Tikslai, principai, sektoriai, regionai ir finansavimas</vt:lpstr>
      <vt:lpstr>Tikslai, principai ir regionai </vt:lpstr>
      <vt:lpstr>Tikslai, principai, sektoriai, regionai ir finansavimas</vt:lpstr>
      <vt:lpstr>Regionai </vt:lpstr>
      <vt:lpstr>Lietuva – šalis donorė</vt:lpstr>
      <vt:lpstr>Tikslai, principai, sektoriai, regionai ir finansavimas</vt:lpstr>
      <vt:lpstr>Tikslai, principai, sektoriai, regionai ir finansavimas</vt:lpstr>
      <vt:lpstr>Lėšos skirtos VB </vt:lpstr>
      <vt:lpstr>Lietuvos projektai</vt:lpstr>
      <vt:lpstr>Visuomenės nuomonė apie paramą</vt:lpstr>
      <vt:lpstr>Visuomenės nuomonė apie paramą</vt:lpstr>
      <vt:lpstr>Visuomenės nuomonė apie paramą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Plėtros ir paramos politika (Vystomojo bendradarbiavimo)</dc:title>
  <dc:creator>xp</dc:creator>
  <cp:lastModifiedBy>Projektas</cp:lastModifiedBy>
  <cp:revision>56</cp:revision>
  <cp:lastPrinted>2016-11-29T14:49:34Z</cp:lastPrinted>
  <dcterms:created xsi:type="dcterms:W3CDTF">2007-12-05T09:59:37Z</dcterms:created>
  <dcterms:modified xsi:type="dcterms:W3CDTF">2017-11-28T22:19:16Z</dcterms:modified>
</cp:coreProperties>
</file>