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68" r:id="rId9"/>
    <p:sldId id="266" r:id="rId10"/>
    <p:sldId id="260" r:id="rId11"/>
    <p:sldId id="272" r:id="rId12"/>
    <p:sldId id="273" r:id="rId13"/>
    <p:sldId id="274" r:id="rId14"/>
    <p:sldId id="269" r:id="rId15"/>
    <p:sldId id="275" r:id="rId16"/>
    <p:sldId id="276" r:id="rId17"/>
    <p:sldId id="278" r:id="rId18"/>
    <p:sldId id="279" r:id="rId19"/>
    <p:sldId id="277" r:id="rId20"/>
    <p:sldId id="271" r:id="rId21"/>
    <p:sldId id="280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25337-30E1-4503-B423-F15AB2D9F50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0602D-8F70-4EE3-8550-3E1A44C96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2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5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5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967E-3080-44A6-BE5B-2D4D8041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94A3-3A7C-46A7-A1FD-42DF2CE5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7.png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6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8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0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1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Excel_Worksheet12.xlsx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.emf"/><Relationship Id="rId10" Type="http://schemas.openxmlformats.org/officeDocument/2006/relationships/image" Target="../media/image24.png"/><Relationship Id="rId4" Type="http://schemas.openxmlformats.org/officeDocument/2006/relationships/package" Target="../embeddings/Microsoft_Excel_Worksheet13.xlsx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Studentų ūgių regresinis modelis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2018-05-22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3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lt-LT" i="1" dirty="0" smtClean="0"/>
              <a:t>Regresijos </a:t>
            </a:r>
            <a:r>
              <a:rPr lang="lt-LT" i="1" dirty="0"/>
              <a:t>matematinės lygties išraiškos parinkimas </a:t>
            </a:r>
            <a:endParaRPr lang="en-US" dirty="0"/>
          </a:p>
          <a:p>
            <a:pPr lvl="0"/>
            <a:r>
              <a:rPr lang="lt-LT" i="1" dirty="0" err="1" smtClean="0"/>
              <a:t>Multikolinearumo</a:t>
            </a:r>
            <a:r>
              <a:rPr lang="lt-LT" i="1" dirty="0" smtClean="0"/>
              <a:t> </a:t>
            </a:r>
            <a:r>
              <a:rPr lang="lt-LT" i="1" dirty="0"/>
              <a:t>tikrinimas</a:t>
            </a:r>
            <a:r>
              <a:rPr lang="lt-LT" dirty="0"/>
              <a:t> (porinių koreliacijų matrica, </a:t>
            </a:r>
            <a:r>
              <a:rPr lang="lt-LT" dirty="0" err="1"/>
              <a:t>VIF</a:t>
            </a:r>
            <a:r>
              <a:rPr lang="lt-LT" dirty="0"/>
              <a:t> statistikos) </a:t>
            </a:r>
            <a:r>
              <a:rPr lang="lt-LT" dirty="0" err="1"/>
              <a:t>Multikolinearumo</a:t>
            </a:r>
            <a:r>
              <a:rPr lang="lt-LT" dirty="0"/>
              <a:t> problemos sprendimo būdai (jeigu jis yra)</a:t>
            </a:r>
            <a:endParaRPr lang="en-US" dirty="0"/>
          </a:p>
          <a:p>
            <a:pPr lvl="0"/>
            <a:r>
              <a:rPr lang="lt-LT" i="1" dirty="0"/>
              <a:t>Įverčių skaičiavimas </a:t>
            </a:r>
            <a:r>
              <a:rPr lang="lt-LT" i="1" dirty="0" err="1"/>
              <a:t>MKM</a:t>
            </a:r>
            <a:r>
              <a:rPr lang="lt-LT" i="1" dirty="0"/>
              <a:t> metodu (Excel programa) </a:t>
            </a:r>
            <a:endParaRPr lang="en-US" dirty="0"/>
          </a:p>
          <a:p>
            <a:pPr lvl="0"/>
            <a:r>
              <a:rPr lang="lt-LT" dirty="0" err="1"/>
              <a:t>Statistiškai</a:t>
            </a:r>
            <a:r>
              <a:rPr lang="lt-LT" dirty="0"/>
              <a:t> reikšmingų veiksnių parinkimo procedūra </a:t>
            </a:r>
            <a:r>
              <a:rPr lang="lt-LT" dirty="0" err="1"/>
              <a:t>Forward</a:t>
            </a:r>
            <a:r>
              <a:rPr lang="lt-LT" dirty="0"/>
              <a:t>, </a:t>
            </a:r>
            <a:r>
              <a:rPr lang="lt-LT" dirty="0" err="1"/>
              <a:t>Backward</a:t>
            </a:r>
            <a:r>
              <a:rPr lang="lt-LT" dirty="0"/>
              <a:t>, </a:t>
            </a:r>
            <a:r>
              <a:rPr lang="lt-LT" dirty="0" err="1"/>
              <a:t>Stepwise</a:t>
            </a:r>
            <a:r>
              <a:rPr lang="lt-LT" dirty="0"/>
              <a:t> būdu (pasirinktinai) , </a:t>
            </a:r>
            <a:endParaRPr lang="en-US" dirty="0"/>
          </a:p>
          <a:p>
            <a:pPr lvl="0"/>
            <a:r>
              <a:rPr lang="lt-LT" dirty="0"/>
              <a:t>Heteroskedastiškumo </a:t>
            </a:r>
            <a:r>
              <a:rPr lang="lt-LT" dirty="0" err="1"/>
              <a:t>tikrinimas.(Grafiniu</a:t>
            </a:r>
            <a:r>
              <a:rPr lang="lt-LT" dirty="0"/>
              <a:t> būdu ir pasirinktinai dviejų  testų pagalba). Heteroskedastiškumo problemos sprendimo būdas (jeigu jis yra)    </a:t>
            </a:r>
            <a:endParaRPr lang="en-US" dirty="0"/>
          </a:p>
          <a:p>
            <a:pPr lvl="0"/>
            <a:r>
              <a:rPr lang="lt-LT" dirty="0"/>
              <a:t>Autokoreliacijos tikrinimas.  (</a:t>
            </a:r>
            <a:r>
              <a:rPr lang="lt-LT" dirty="0" err="1"/>
              <a:t>DW</a:t>
            </a:r>
            <a:r>
              <a:rPr lang="lt-LT" dirty="0"/>
              <a:t> statistika, ir dar bent vienu testu)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9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589640" cy="45259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lt-LT" i="1" dirty="0" smtClean="0"/>
                  <a:t>Regresijos </a:t>
                </a:r>
                <a:r>
                  <a:rPr lang="lt-LT" i="1" dirty="0"/>
                  <a:t>matematinės lygties išraiškos </a:t>
                </a:r>
                <a:r>
                  <a:rPr lang="lt-LT" i="1" dirty="0" smtClean="0"/>
                  <a:t>parinkimas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lt-L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</a:rPr>
                          <m:t>𝑆</m:t>
                        </m:r>
                        <m:r>
                          <a:rPr lang="lt-LT" b="0" i="1" smtClean="0">
                            <a:latin typeface="Cambria Math"/>
                          </a:rPr>
                          <m:t>Ū</m:t>
                        </m:r>
                      </m:sup>
                    </m:sSup>
                    <m:r>
                      <a:rPr lang="lt-LT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lt-L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lt-LT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lt-LT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lt-LT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𝑉𝑀</m:t>
                        </m:r>
                      </m:sup>
                    </m:sSup>
                    <m:r>
                      <a:rPr lang="lt-LT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lt-LT" i="1" dirty="0"/>
              </a:p>
              <a:p>
                <a:pPr lvl="0"/>
                <a:endParaRPr lang="lt-LT" i="1" dirty="0" smtClean="0"/>
              </a:p>
              <a:p>
                <a:pPr lvl="0"/>
                <a:r>
                  <a:rPr lang="lt-LT" i="1" dirty="0" err="1" smtClean="0"/>
                  <a:t>Multikolinearumo</a:t>
                </a:r>
                <a:r>
                  <a:rPr lang="lt-LT" i="1" dirty="0" smtClean="0"/>
                  <a:t> </a:t>
                </a:r>
                <a:r>
                  <a:rPr lang="lt-LT" i="1" dirty="0"/>
                  <a:t>tikrinimas</a:t>
                </a:r>
                <a:r>
                  <a:rPr lang="lt-LT" dirty="0"/>
                  <a:t> (porinių koreliacijų matrica, </a:t>
                </a:r>
                <a:r>
                  <a:rPr lang="lt-LT" dirty="0" err="1"/>
                  <a:t>VIF</a:t>
                </a:r>
                <a:r>
                  <a:rPr lang="lt-LT" dirty="0"/>
                  <a:t> statistikos) </a:t>
                </a:r>
                <a:r>
                  <a:rPr lang="lt-LT" dirty="0" err="1"/>
                  <a:t>Multikolinearumo</a:t>
                </a:r>
                <a:r>
                  <a:rPr lang="lt-LT" dirty="0"/>
                  <a:t> problemos sprendimo būdai (jeigu jis yra</a:t>
                </a:r>
                <a:r>
                  <a:rPr lang="lt-LT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589640" cy="4525963"/>
              </a:xfrm>
              <a:blipFill rotWithShape="1">
                <a:blip r:embed="rId2"/>
                <a:stretch>
                  <a:fillRect l="-1632" t="-1750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0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sz="3100" i="1" dirty="0" err="1" smtClean="0"/>
              <a:t>Multikolinearumo</a:t>
            </a:r>
            <a:r>
              <a:rPr lang="lt-LT" sz="3100" i="1" dirty="0" smtClean="0"/>
              <a:t> tikrinimas</a:t>
            </a:r>
            <a:r>
              <a:rPr lang="lt-LT" sz="3100" dirty="0" smtClean="0"/>
              <a:t>: porinių koreliacijų matrica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Porinių koreliacijų tarp nepriklausomų kintamųjų (geltona) matrica 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898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11270"/>
              </p:ext>
            </p:extLst>
          </p:nvPr>
        </p:nvGraphicFramePr>
        <p:xfrm>
          <a:off x="4716016" y="3140968"/>
          <a:ext cx="411942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arbalapis" r:id="rId5" imgW="3057403" imgH="1924149" progId="Excel.Sheet.12">
                  <p:embed/>
                </p:oleObj>
              </mc:Choice>
              <mc:Fallback>
                <p:oleObj name="Darbalapis" r:id="rId5" imgW="3057403" imgH="19241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3140968"/>
                        <a:ext cx="4119428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1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sz="3100" i="1" dirty="0" err="1" smtClean="0"/>
              <a:t>Multikolinearumo</a:t>
            </a:r>
            <a:r>
              <a:rPr lang="lt-LT" sz="3100" i="1" dirty="0" smtClean="0"/>
              <a:t> tikrinimas</a:t>
            </a:r>
            <a:r>
              <a:rPr lang="lt-LT" sz="3100" dirty="0" smtClean="0"/>
              <a:t> </a:t>
            </a:r>
            <a:r>
              <a:rPr lang="lt-LT" sz="3100" dirty="0" err="1" smtClean="0"/>
              <a:t>VIF</a:t>
            </a:r>
            <a:r>
              <a:rPr lang="lt-LT" sz="3100" dirty="0" smtClean="0"/>
              <a:t> statistikos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504" y="1535113"/>
            <a:ext cx="4389884" cy="639762"/>
          </a:xfrm>
        </p:spPr>
        <p:txBody>
          <a:bodyPr>
            <a:normAutofit/>
          </a:bodyPr>
          <a:lstStyle/>
          <a:p>
            <a:r>
              <a:rPr lang="lt-LT" sz="1800" b="0" dirty="0" smtClean="0"/>
              <a:t>PAPILDOMOS REGRESIJOS </a:t>
            </a:r>
            <a:endParaRPr lang="en-US" sz="1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644008" y="2132856"/>
                <a:ext cx="4041775" cy="6397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lt-LT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𝑉𝑀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lt-LT" sz="1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lt-LT" sz="1800" i="1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644008" y="2132856"/>
                <a:ext cx="4041775" cy="63976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Grp="1" noChangeArrowheads="1"/>
              </p:cNvSpPr>
              <p:nvPr>
                <p:ph sz="half" idx="2"/>
              </p:nvPr>
            </p:nvSpPr>
            <p:spPr bwMode="auto">
              <a:xfrm>
                <a:off x="107504" y="2174875"/>
                <a:ext cx="4464496" cy="2149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lvl="0">
                  <a:spcBef>
                    <a:spcPct val="5000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lt-LT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𝑉𝑀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lt-LT" sz="1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lt-LT" sz="1800" i="1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lt-LT" sz="1800" i="1" dirty="0" smtClean="0"/>
                  <a:t> </a:t>
                </a:r>
                <a:r>
                  <a:rPr lang="lt-LT" sz="1200" i="1" dirty="0" smtClean="0"/>
                  <a:t>(</a:t>
                </a:r>
                <a:r>
                  <a:rPr lang="lt-LT" sz="1200" i="1" dirty="0" err="1" smtClean="0"/>
                  <a:t>MŪ</a:t>
                </a:r>
                <a:r>
                  <a:rPr lang="lt-LT" sz="1200" i="1" dirty="0" smtClean="0"/>
                  <a:t>)</a:t>
                </a:r>
                <a:endParaRPr lang="lt-LT" sz="1200" i="1" dirty="0"/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lt-LT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𝑉𝑀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lt-LT" sz="1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lt-LT" sz="1800" i="1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lt-LT" sz="1800" i="1" dirty="0" smtClean="0"/>
                  <a:t> </a:t>
                </a:r>
                <a:r>
                  <a:rPr lang="lt-LT" sz="1200" i="1" dirty="0" smtClean="0"/>
                  <a:t>(TŪ)</a:t>
                </a:r>
                <a:endParaRPr lang="lt-LT" sz="1200" i="1" dirty="0"/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𝑉𝑀</m:t>
                        </m:r>
                      </m:sup>
                    </m:sSup>
                    <m:r>
                      <a:rPr lang="lt-LT" sz="1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lt-LT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lt-LT" sz="1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lt-LT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lt-L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lt-LT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lt-LT" sz="18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Ū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lt-LT" sz="1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lt-LT" sz="1800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lt-L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lt-LT" sz="1800" b="0" i="1" smtClean="0">
                        <a:latin typeface="Cambria Math"/>
                        <a:ea typeface="Cambria Math"/>
                      </a:rPr>
                      <m:t>(</m:t>
                    </m:r>
                  </m:oMath>
                </a14:m>
                <a:r>
                  <a:rPr lang="lt-LT" sz="1200" i="1" dirty="0" smtClean="0"/>
                  <a:t>VM)</a:t>
                </a:r>
                <a:endParaRPr lang="lt-LT" sz="1200" i="1" dirty="0"/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endParaRPr lang="en-US" altLang="lt-LT" sz="1800" b="1" dirty="0"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lt-LT" sz="1800" b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107504" y="2174875"/>
                <a:ext cx="4464496" cy="2149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4477"/>
            <a:ext cx="4104456" cy="263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59054"/>
              </p:ext>
            </p:extLst>
          </p:nvPr>
        </p:nvGraphicFramePr>
        <p:xfrm>
          <a:off x="4860032" y="2852936"/>
          <a:ext cx="3888432" cy="323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arbalapis" r:id="rId7" imgW="6457869" imgH="3876813" progId="Excel.Sheet.12">
                  <p:embed/>
                </p:oleObj>
              </mc:Choice>
              <mc:Fallback>
                <p:oleObj name="Darbalapis" r:id="rId7" imgW="6457869" imgH="38768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032" y="2852936"/>
                        <a:ext cx="3888432" cy="323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3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lt-LT" i="1" dirty="0" smtClean="0"/>
              <a:t>Įverčių </a:t>
            </a:r>
            <a:r>
              <a:rPr lang="lt-LT" i="1" dirty="0"/>
              <a:t>skaičiavimas </a:t>
            </a:r>
            <a:r>
              <a:rPr lang="lt-LT" i="1" dirty="0" err="1"/>
              <a:t>MKM</a:t>
            </a:r>
            <a:r>
              <a:rPr lang="lt-LT" i="1" dirty="0"/>
              <a:t> </a:t>
            </a:r>
            <a:r>
              <a:rPr lang="lt-LT" i="1" dirty="0" smtClean="0"/>
              <a:t>metodu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84206"/>
              </p:ext>
            </p:extLst>
          </p:nvPr>
        </p:nvGraphicFramePr>
        <p:xfrm>
          <a:off x="1054299" y="2276872"/>
          <a:ext cx="684076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arbalapis" r:id="rId4" imgW="6362862" imgH="4067024" progId="Excel.Sheet.12">
                  <p:embed/>
                </p:oleObj>
              </mc:Choice>
              <mc:Fallback>
                <p:oleObj name="Darbalapis" r:id="rId4" imgW="6362862" imgH="4067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299" y="2276872"/>
                        <a:ext cx="6840760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3608" y="5373216"/>
                <a:ext cx="6696744" cy="39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lt-LT" b="0" i="1" smtClean="0">
                              <a:latin typeface="Cambria Math"/>
                            </a:rPr>
                            <m:t>Ū</m:t>
                          </m:r>
                        </m:sup>
                      </m:sSup>
                      <m:r>
                        <a:rPr lang="lt-LT" b="0" i="1" smtClean="0">
                          <a:latin typeface="Cambria Math"/>
                        </a:rPr>
                        <m:t>=76,41+0,40</m:t>
                      </m:r>
                      <m:r>
                        <a:rPr lang="lt-LT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Ū</m:t>
                          </m:r>
                        </m:sup>
                      </m:sSup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+0,14</m:t>
                      </m:r>
                      <m:r>
                        <a:rPr lang="lt-LT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Ū</m:t>
                          </m:r>
                        </m:sup>
                      </m:sSup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+15,27</m:t>
                      </m:r>
                      <m:r>
                        <a:rPr lang="lt-LT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𝑉𝑀</m:t>
                          </m:r>
                        </m:sup>
                      </m:sSup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lt-LT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373216"/>
                <a:ext cx="6696744" cy="3987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r>
              <a:rPr lang="lt-LT" sz="2700" dirty="0" err="1" smtClean="0"/>
              <a:t>Statistiškai</a:t>
            </a:r>
            <a:r>
              <a:rPr lang="lt-LT" sz="2700" dirty="0" smtClean="0"/>
              <a:t> reikšmingų veiksnių parinkimo procedūra </a:t>
            </a:r>
            <a:r>
              <a:rPr lang="lt-LT" sz="2700" dirty="0" err="1" smtClean="0"/>
              <a:t>Forward</a:t>
            </a:r>
            <a:r>
              <a:rPr lang="lt-LT" sz="2700" dirty="0" smtClean="0"/>
              <a:t>, </a:t>
            </a:r>
            <a:r>
              <a:rPr lang="lt-LT" sz="2700" dirty="0" err="1" smtClean="0"/>
              <a:t>Backward</a:t>
            </a:r>
            <a:r>
              <a:rPr lang="lt-LT" sz="2700" dirty="0" smtClean="0"/>
              <a:t>, </a:t>
            </a:r>
            <a:r>
              <a:rPr lang="lt-LT" sz="2700" dirty="0" err="1" smtClean="0"/>
              <a:t>Stepwise</a:t>
            </a:r>
            <a:r>
              <a:rPr lang="lt-LT" sz="2700" dirty="0" smtClean="0"/>
              <a:t> būdu (pasirinktinai)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err="1" smtClean="0"/>
              <a:t>Bacward</a:t>
            </a:r>
            <a:r>
              <a:rPr lang="lt-LT" dirty="0" smtClean="0"/>
              <a:t> procedūra (1 žingsnis)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041775" cy="504056"/>
          </a:xfrm>
        </p:spPr>
        <p:txBody>
          <a:bodyPr>
            <a:normAutofit/>
          </a:bodyPr>
          <a:lstStyle/>
          <a:p>
            <a:r>
              <a:rPr lang="lt-LT" sz="2200" dirty="0" err="1" smtClean="0"/>
              <a:t>Bacward</a:t>
            </a:r>
            <a:r>
              <a:rPr lang="lt-LT" sz="2200" dirty="0" smtClean="0"/>
              <a:t> procedūra (2 žingsnis)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641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1755722"/>
              </p:ext>
            </p:extLst>
          </p:nvPr>
        </p:nvGraphicFramePr>
        <p:xfrm>
          <a:off x="457200" y="2859231"/>
          <a:ext cx="4040188" cy="25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arbalapis" r:id="rId4" imgW="6362862" imgH="4067024" progId="Excel.Sheet.12">
                  <p:embed/>
                </p:oleObj>
              </mc:Choice>
              <mc:Fallback>
                <p:oleObj name="Darbalapis" r:id="rId4" imgW="6362862" imgH="4067024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59231"/>
                        <a:ext cx="4040188" cy="25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462411"/>
              </p:ext>
            </p:extLst>
          </p:nvPr>
        </p:nvGraphicFramePr>
        <p:xfrm>
          <a:off x="4788024" y="2378607"/>
          <a:ext cx="3960887" cy="3389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Darbalapis" r:id="rId7" imgW="4752934" imgH="4067024" progId="Excel.Sheet.12">
                  <p:embed/>
                </p:oleObj>
              </mc:Choice>
              <mc:Fallback>
                <p:oleObj name="Darbalapis" r:id="rId7" imgW="4752934" imgH="4067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2378607"/>
                        <a:ext cx="3960887" cy="3389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r>
              <a:rPr lang="lt-LT" sz="2700" dirty="0" smtClean="0"/>
              <a:t>Heteroskedastiškumo </a:t>
            </a:r>
            <a:r>
              <a:rPr lang="lt-LT" sz="2700" dirty="0" err="1" smtClean="0"/>
              <a:t>tikrinimas.(Grafiniu</a:t>
            </a:r>
            <a:r>
              <a:rPr lang="lt-LT" sz="2700" dirty="0" smtClean="0"/>
              <a:t> būdu)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698477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75578"/>
              </p:ext>
            </p:extLst>
          </p:nvPr>
        </p:nvGraphicFramePr>
        <p:xfrm>
          <a:off x="1619672" y="1700808"/>
          <a:ext cx="5282923" cy="416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arbalapis" r:id="rId4" imgW="6105403" imgH="4810048" progId="Excel.Sheet.12">
                  <p:embed/>
                </p:oleObj>
              </mc:Choice>
              <mc:Fallback>
                <p:oleObj name="Darbalapis" r:id="rId4" imgW="6105403" imgH="48100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700808"/>
                        <a:ext cx="5282923" cy="4162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1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r>
              <a:rPr lang="lt-LT" sz="2700" dirty="0" smtClean="0"/>
              <a:t>Heteroskedastiškumo </a:t>
            </a:r>
            <a:r>
              <a:rPr lang="lt-LT" sz="2700" dirty="0" err="1" smtClean="0"/>
              <a:t>tikrinimas.(Park</a:t>
            </a:r>
            <a:r>
              <a:rPr lang="lt-LT" sz="2700" dirty="0" smtClean="0"/>
              <a:t> testas)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96814"/>
              </p:ext>
            </p:extLst>
          </p:nvPr>
        </p:nvGraphicFramePr>
        <p:xfrm>
          <a:off x="1547664" y="1844824"/>
          <a:ext cx="612068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arbalapis" r:id="rId4" imgW="4886203" imgH="4076746" progId="Excel.Sheet.12">
                  <p:embed/>
                </p:oleObj>
              </mc:Choice>
              <mc:Fallback>
                <p:oleObj name="Darbalapis" r:id="rId4" imgW="4886203" imgH="40767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1844824"/>
                        <a:ext cx="612068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0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r>
              <a:rPr lang="lt-LT" sz="2700" dirty="0" smtClean="0"/>
              <a:t>Heteroskedastiškumo </a:t>
            </a:r>
            <a:r>
              <a:rPr lang="lt-LT" sz="2700" dirty="0" err="1" smtClean="0"/>
              <a:t>tikrinimas.(Park</a:t>
            </a:r>
            <a:r>
              <a:rPr lang="lt-LT" sz="2700" dirty="0" smtClean="0"/>
              <a:t> testas)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63126"/>
              </p:ext>
            </p:extLst>
          </p:nvPr>
        </p:nvGraphicFramePr>
        <p:xfrm>
          <a:off x="1043608" y="1556792"/>
          <a:ext cx="7200800" cy="495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arbalapis" r:id="rId4" imgW="4886203" imgH="4267281" progId="Excel.Sheet.12">
                  <p:embed/>
                </p:oleObj>
              </mc:Choice>
              <mc:Fallback>
                <p:oleObj name="Darbalapis" r:id="rId4" imgW="4886203" imgH="4267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556792"/>
                        <a:ext cx="7200800" cy="495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r>
              <a:rPr lang="lt-LT" sz="2700" dirty="0" smtClean="0"/>
              <a:t>Autokoreliacijos tikrinimas.  (</a:t>
            </a:r>
            <a:r>
              <a:rPr lang="lt-LT" sz="2700" dirty="0" err="1" smtClean="0"/>
              <a:t>DW</a:t>
            </a:r>
            <a:r>
              <a:rPr lang="lt-LT" sz="2700" dirty="0" smtClean="0"/>
              <a:t> statistika)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err="1" smtClean="0"/>
              <a:t>DW</a:t>
            </a:r>
            <a:r>
              <a:rPr lang="lt-LT" dirty="0" smtClean="0"/>
              <a:t> testas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dirty="0" err="1" smtClean="0"/>
              <a:t>DW</a:t>
            </a:r>
            <a:r>
              <a:rPr lang="lt-LT" sz="1800" dirty="0" smtClean="0"/>
              <a:t> kritinės reikšmės </a:t>
            </a:r>
          </a:p>
          <a:p>
            <a:pPr marL="0" indent="0">
              <a:buNone/>
            </a:pPr>
            <a:r>
              <a:rPr lang="lt-LT" sz="1800" dirty="0" err="1" smtClean="0"/>
              <a:t>d</a:t>
            </a:r>
            <a:r>
              <a:rPr lang="lt-LT" sz="1800" baseline="-25000" dirty="0" err="1" smtClean="0"/>
              <a:t>L</a:t>
            </a:r>
            <a:r>
              <a:rPr lang="lt-LT" sz="1800" dirty="0" smtClean="0"/>
              <a:t>= 1,51       d</a:t>
            </a:r>
            <a:r>
              <a:rPr lang="lt-LT" sz="1800" baseline="-25000" dirty="0" smtClean="0"/>
              <a:t>L</a:t>
            </a:r>
            <a:r>
              <a:rPr lang="lt-LT" sz="1800" dirty="0" smtClean="0"/>
              <a:t>=1,65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817867"/>
              </p:ext>
            </p:extLst>
          </p:nvPr>
        </p:nvGraphicFramePr>
        <p:xfrm>
          <a:off x="4643438" y="2852738"/>
          <a:ext cx="41275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arbalapis" r:id="rId4" imgW="6248400" imgH="2495431" progId="Excel.Sheet.12">
                  <p:embed/>
                </p:oleObj>
              </mc:Choice>
              <mc:Fallback>
                <p:oleObj name="Darbalapis" r:id="rId4" imgW="6248400" imgH="24954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3438" y="2852738"/>
                        <a:ext cx="41275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401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0980"/>
            <a:ext cx="3246107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5507940"/>
            <a:ext cx="414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Autokoreliacijos nėra, nes 1,65&lt;1,90&lt;2,35 t.y. patenka į autokoreliacijos nebuvimo sritį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Tyrimo </a:t>
            </a:r>
            <a:r>
              <a:rPr lang="lt-LT" b="1" dirty="0"/>
              <a:t>eiga ir </a:t>
            </a:r>
            <a:r>
              <a:rPr lang="lt-LT" b="1" dirty="0" err="1" smtClean="0"/>
              <a:t>rezultat</a:t>
            </a:r>
            <a:r>
              <a:rPr lang="en-US" b="1" dirty="0" err="1" smtClean="0"/>
              <a:t>ai</a:t>
            </a:r>
            <a:endParaRPr lang="en-US" dirty="0"/>
          </a:p>
          <a:p>
            <a:pPr marL="400050" lvl="1" indent="0">
              <a:buNone/>
            </a:pPr>
            <a:r>
              <a:rPr lang="lt-LT" b="1" dirty="0"/>
              <a:t>I Ekonominis </a:t>
            </a:r>
            <a:r>
              <a:rPr lang="lt-LT" b="1" dirty="0" smtClean="0"/>
              <a:t>etapas </a:t>
            </a:r>
            <a:endParaRPr lang="en-US" dirty="0"/>
          </a:p>
          <a:p>
            <a:pPr marL="400050" lvl="1" indent="0">
              <a:buNone/>
            </a:pPr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/>
              <a:t>Statistinis etapas</a:t>
            </a:r>
            <a:r>
              <a:rPr lang="lt-LT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lt-LT" b="1" dirty="0" err="1" smtClean="0"/>
              <a:t>III</a:t>
            </a:r>
            <a:r>
              <a:rPr lang="lt-LT" b="1" dirty="0" smtClean="0"/>
              <a:t> </a:t>
            </a:r>
            <a:r>
              <a:rPr lang="lt-LT" b="1" dirty="0"/>
              <a:t>Gauto ekonometrinio modelio taikymas </a:t>
            </a:r>
            <a:r>
              <a:rPr lang="lt-LT" b="1" dirty="0" smtClean="0"/>
              <a:t>analizei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br>
              <a:rPr lang="lt-LT" b="1" dirty="0" smtClean="0"/>
            </a:br>
            <a:r>
              <a:rPr lang="lt-LT" sz="2700" dirty="0" smtClean="0"/>
              <a:t>Modelio specifikacijos tikrinimas </a:t>
            </a:r>
            <a:r>
              <a:rPr lang="lt-LT" sz="2700" dirty="0" err="1" smtClean="0"/>
              <a:t>Ramsey_resert</a:t>
            </a:r>
            <a:r>
              <a:rPr lang="lt-LT" sz="2700" dirty="0" smtClean="0"/>
              <a:t> testas 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b="0" dirty="0" smtClean="0"/>
              <a:t>F(0,05, 2, 57)=3,15 Teisingai sudarytas modelis </a:t>
            </a:r>
            <a:endParaRPr lang="en-US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6" y="2204864"/>
            <a:ext cx="3816424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4221088"/>
            <a:ext cx="361814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98180"/>
              </p:ext>
            </p:extLst>
          </p:nvPr>
        </p:nvGraphicFramePr>
        <p:xfrm>
          <a:off x="4572000" y="2204864"/>
          <a:ext cx="4301877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arbalapis" r:id="rId6" imgW="4733803" imgH="4257560" progId="Excel.Sheet.12">
                  <p:embed/>
                </p:oleObj>
              </mc:Choice>
              <mc:Fallback>
                <p:oleObj name="Darbalapis" r:id="rId6" imgW="4733803" imgH="4257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204864"/>
                        <a:ext cx="4301877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2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b="1" dirty="0" err="1" smtClean="0"/>
              <a:t>III</a:t>
            </a:r>
            <a:r>
              <a:rPr lang="lt-LT" b="1" dirty="0" smtClean="0"/>
              <a:t> Ekonometrinis etapas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2700" dirty="0" smtClean="0"/>
              <a:t>Koeficientų interpretacija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err="1" smtClean="0"/>
              <a:t>Bacward</a:t>
            </a:r>
            <a:r>
              <a:rPr lang="lt-LT" dirty="0" smtClean="0"/>
              <a:t> procedūra (1 žingsnis)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041775" cy="504056"/>
          </a:xfrm>
        </p:spPr>
        <p:txBody>
          <a:bodyPr>
            <a:normAutofit/>
          </a:bodyPr>
          <a:lstStyle/>
          <a:p>
            <a:r>
              <a:rPr lang="lt-LT" sz="2200" dirty="0" err="1" smtClean="0"/>
              <a:t>Bacward</a:t>
            </a:r>
            <a:r>
              <a:rPr lang="lt-LT" sz="2200" dirty="0" smtClean="0"/>
              <a:t> procedūra (2 žingsnis)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4235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1714157"/>
              </p:ext>
            </p:extLst>
          </p:nvPr>
        </p:nvGraphicFramePr>
        <p:xfrm>
          <a:off x="457200" y="2859231"/>
          <a:ext cx="4040188" cy="25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arbalapis" r:id="rId4" imgW="6362862" imgH="4067024" progId="Excel.Sheet.12">
                  <p:embed/>
                </p:oleObj>
              </mc:Choice>
              <mc:Fallback>
                <p:oleObj name="Darbalapis" r:id="rId4" imgW="6362862" imgH="406702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59231"/>
                        <a:ext cx="4040188" cy="25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90992"/>
              </p:ext>
            </p:extLst>
          </p:nvPr>
        </p:nvGraphicFramePr>
        <p:xfrm>
          <a:off x="4667622" y="2358674"/>
          <a:ext cx="3960887" cy="3389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arbalapis" r:id="rId7" imgW="4752934" imgH="4067024" progId="Excel.Sheet.12">
                  <p:embed/>
                </p:oleObj>
              </mc:Choice>
              <mc:Fallback>
                <p:oleObj name="Darbalapis" r:id="rId7" imgW="4752934" imgH="4067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7622" y="2358674"/>
                        <a:ext cx="3960887" cy="3389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0723" y="5598191"/>
                <a:ext cx="4536504" cy="34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lt-LT" sz="1400" b="0" i="1" smtClean="0">
                              <a:latin typeface="Cambria Math"/>
                            </a:rPr>
                            <m:t>Ū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</a:rPr>
                        <m:t>=98,71+0,42</m:t>
                      </m:r>
                      <m:r>
                        <a:rPr lang="lt-LT" sz="14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Ū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+15,96</m:t>
                      </m:r>
                      <m:r>
                        <a:rPr lang="lt-LT" sz="14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𝑉𝑀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lt-LT" sz="14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23" y="5598191"/>
                <a:ext cx="4536504" cy="3442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206" y="5598191"/>
                <a:ext cx="4536504" cy="34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lt-LT" sz="1400" b="0" i="1" smtClean="0">
                              <a:latin typeface="Cambria Math"/>
                            </a:rPr>
                            <m:t>Ū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</a:rPr>
                        <m:t>=76,41+0,40</m:t>
                      </m:r>
                      <m:r>
                        <a:rPr lang="lt-LT" sz="14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Ū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+0,14</m:t>
                      </m:r>
                      <m:r>
                        <a:rPr lang="lt-LT" sz="14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Ū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+15,27</m:t>
                      </m:r>
                      <m:r>
                        <a:rPr lang="lt-LT" sz="14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lt-LT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lt-LT" sz="1400" b="0" i="1" smtClean="0">
                              <a:latin typeface="Cambria Math"/>
                              <a:ea typeface="Cambria Math"/>
                            </a:rPr>
                            <m:t>𝑉𝑀</m:t>
                          </m:r>
                        </m:sup>
                      </m:sSup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lt-LT" sz="14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lt-LT" sz="1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6" y="5598191"/>
                <a:ext cx="4536504" cy="3442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2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 </a:t>
            </a:r>
            <a:r>
              <a:rPr lang="lt-LT" b="1" dirty="0" smtClean="0"/>
              <a:t>I </a:t>
            </a:r>
            <a:r>
              <a:rPr lang="lt-LT" b="1" dirty="0"/>
              <a:t>Ekonominis etapas: </a:t>
            </a:r>
            <a:endParaRPr lang="en-US" dirty="0"/>
          </a:p>
          <a:p>
            <a:pPr lvl="1"/>
            <a:r>
              <a:rPr lang="lt-LT" dirty="0"/>
              <a:t>Nagrinėjamo reiškinio pasirinkimas. Trumpas tyrimo tikslo pristatymas. Galimų įtakojančių  veiksnių parinkimas</a:t>
            </a:r>
            <a:endParaRPr lang="en-US" dirty="0"/>
          </a:p>
          <a:p>
            <a:pPr lvl="1"/>
            <a:r>
              <a:rPr lang="lt-LT" dirty="0"/>
              <a:t>Hipotezių  apie veiksnių poveikį nagrinėjamam </a:t>
            </a:r>
            <a:r>
              <a:rPr lang="lt-LT" dirty="0" err="1"/>
              <a:t>reiškinui</a:t>
            </a:r>
            <a:r>
              <a:rPr lang="lt-LT" dirty="0"/>
              <a:t> iškėlimas Poveikio krypties (pvz.; kaina didėja/mažėja kintant veiksniui) ir pobūdžio  (pastovus- tiesinis, kintantis- netiesinis)  įvardinimas. </a:t>
            </a:r>
            <a:endParaRPr lang="en-US" dirty="0"/>
          </a:p>
          <a:p>
            <a:pPr lvl="1"/>
            <a:r>
              <a:rPr lang="lt-LT" dirty="0"/>
              <a:t>Duomenų rinkimas (nurodomi duomenų šaltiniai), sutvarkymas ir statistinė analizė (aprašomosios statistikos rodikliai, išskirtys, koreliacija)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8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b="1" dirty="0" smtClean="0"/>
              <a:t>I Ekonominis etapas: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lt-LT" dirty="0" smtClean="0"/>
              <a:t>Nagrinėjamo </a:t>
            </a:r>
            <a:r>
              <a:rPr lang="lt-LT" dirty="0"/>
              <a:t>reiškinio pasirinkimas. Trumpas tyrimo tikslo pristatymas. Galimų įtakojančių  veiksnių parinkimas</a:t>
            </a:r>
            <a:endParaRPr lang="en-US" dirty="0"/>
          </a:p>
          <a:p>
            <a:pPr lvl="1"/>
            <a:r>
              <a:rPr lang="lt-LT" dirty="0"/>
              <a:t>Hipotezių  apie veiksnių poveikį nagrinėjamam </a:t>
            </a:r>
            <a:r>
              <a:rPr lang="lt-LT" dirty="0" err="1"/>
              <a:t>reiškinui</a:t>
            </a:r>
            <a:r>
              <a:rPr lang="lt-LT" dirty="0"/>
              <a:t> iškėlimas Poveikio krypties (pvz.; kaina didėja/mažėja kintant veiksniui) ir pobūdžio  (pastovus- tiesinis, kintantis- netiesinis)  įvardinimas. </a:t>
            </a:r>
            <a:endParaRPr lang="en-US" dirty="0"/>
          </a:p>
          <a:p>
            <a:pPr lvl="1"/>
            <a:r>
              <a:rPr lang="lt-LT" dirty="0"/>
              <a:t>Duomenų rinkimas (nurodomi duomenų šaltiniai), sutvarkymas ir statistinė analizė (aprašomosios statistikos rodikliai, išskirtys, koreliacija)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0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b="1" dirty="0" smtClean="0"/>
              <a:t>I Ekonominis etapas: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lt-LT" dirty="0" smtClean="0"/>
              <a:t>Nagrinėjamo </a:t>
            </a:r>
            <a:r>
              <a:rPr lang="lt-LT" dirty="0"/>
              <a:t>reiškinio pasirinkimas. Trumpas tyrimo tikslo pristatymas. Galimų įtakojančių  veiksnių parinkimas</a:t>
            </a:r>
            <a:endParaRPr lang="en-US" dirty="0"/>
          </a:p>
          <a:p>
            <a:pPr lvl="1"/>
            <a:r>
              <a:rPr lang="en-US" dirty="0" err="1" smtClean="0"/>
              <a:t>Tyrimo</a:t>
            </a:r>
            <a:r>
              <a:rPr lang="en-US" dirty="0" smtClean="0"/>
              <a:t> </a:t>
            </a:r>
            <a:r>
              <a:rPr lang="en-US" dirty="0" err="1" smtClean="0"/>
              <a:t>tikslas</a:t>
            </a:r>
            <a:r>
              <a:rPr lang="en-US" dirty="0" smtClean="0"/>
              <a:t> –</a:t>
            </a:r>
            <a:r>
              <a:rPr lang="lt-LT" dirty="0" smtClean="0"/>
              <a:t> išsiaiškinti ir kiekybiškai išmatuoti , kaip priklauso </a:t>
            </a:r>
            <a:r>
              <a:rPr lang="en-US" dirty="0" smtClean="0"/>
              <a:t>student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lt-LT" dirty="0"/>
              <a:t>ū</a:t>
            </a:r>
            <a:r>
              <a:rPr lang="en-US" dirty="0" err="1" smtClean="0"/>
              <a:t>gi</a:t>
            </a:r>
            <a:r>
              <a:rPr lang="lt-LT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nuo</a:t>
            </a:r>
            <a:r>
              <a:rPr lang="en-US" dirty="0" smtClean="0"/>
              <a:t> t</a:t>
            </a:r>
            <a:r>
              <a:rPr lang="lt-LT" dirty="0" smtClean="0"/>
              <a:t>ė</a:t>
            </a:r>
            <a:r>
              <a:rPr lang="en-US" dirty="0" smtClean="0"/>
              <a:t>v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lt-LT" dirty="0" smtClean="0"/>
              <a:t>ū</a:t>
            </a:r>
            <a:r>
              <a:rPr lang="en-US" dirty="0" err="1" smtClean="0"/>
              <a:t>gi</a:t>
            </a:r>
            <a:r>
              <a:rPr lang="lt-LT" dirty="0" smtClean="0"/>
              <a:t>o</a:t>
            </a:r>
            <a:r>
              <a:rPr lang="en-US" dirty="0" smtClean="0"/>
              <a:t>. </a:t>
            </a:r>
            <a:endParaRPr lang="lt-LT" dirty="0" smtClean="0"/>
          </a:p>
          <a:p>
            <a:pPr lvl="1"/>
            <a:r>
              <a:rPr lang="lt-LT" dirty="0" smtClean="0"/>
              <a:t>Galimi įtaką darantys veiksniai: </a:t>
            </a:r>
          </a:p>
          <a:p>
            <a:pPr lvl="2"/>
            <a:r>
              <a:rPr lang="lt-LT" dirty="0" err="1" smtClean="0"/>
              <a:t>X</a:t>
            </a:r>
            <a:r>
              <a:rPr lang="lt-LT" sz="1600" baseline="50000" dirty="0" err="1" smtClean="0"/>
              <a:t>MŪ</a:t>
            </a:r>
            <a:r>
              <a:rPr lang="lt-LT" sz="1600" baseline="50000" dirty="0" smtClean="0"/>
              <a:t>  </a:t>
            </a:r>
            <a:r>
              <a:rPr lang="lt-LT" sz="1600" dirty="0" smtClean="0"/>
              <a:t> -motinos ūgis (CM)</a:t>
            </a:r>
          </a:p>
          <a:p>
            <a:pPr lvl="2"/>
            <a:r>
              <a:rPr lang="lt-LT" sz="2600" dirty="0" err="1"/>
              <a:t>X</a:t>
            </a:r>
            <a:r>
              <a:rPr lang="lt-LT" sz="1800" baseline="50000" dirty="0" err="1" smtClean="0"/>
              <a:t>TŪ</a:t>
            </a:r>
            <a:r>
              <a:rPr lang="lt-LT" sz="1800" baseline="50000" dirty="0" smtClean="0"/>
              <a:t>  </a:t>
            </a:r>
            <a:r>
              <a:rPr lang="lt-LT" sz="1800" dirty="0" smtClean="0"/>
              <a:t> -tėvo ūgis (CM)</a:t>
            </a:r>
          </a:p>
          <a:p>
            <a:pPr lvl="2"/>
            <a:r>
              <a:rPr lang="lt-LT" sz="1800" dirty="0" err="1" smtClean="0"/>
              <a:t>D</a:t>
            </a:r>
            <a:r>
              <a:rPr lang="lt-LT" sz="1800" baseline="30000" dirty="0" err="1" smtClean="0"/>
              <a:t>VM</a:t>
            </a:r>
            <a:r>
              <a:rPr lang="lt-LT" sz="1800" dirty="0" smtClean="0"/>
              <a:t> – fiktyvus kintamasis </a:t>
            </a:r>
            <a:r>
              <a:rPr lang="lt-LT" sz="1800" dirty="0" err="1" smtClean="0"/>
              <a:t>vaikinas.mergina</a:t>
            </a:r>
            <a:r>
              <a:rPr lang="lt-LT" sz="1800" dirty="0" smtClean="0"/>
              <a:t> (1-vaikinas; 0- mergina)</a:t>
            </a:r>
          </a:p>
          <a:p>
            <a:pPr marL="857250" lvl="2" indent="0">
              <a:buNone/>
            </a:pPr>
            <a:endParaRPr lang="lt-LT" sz="1600" dirty="0" smtClean="0"/>
          </a:p>
          <a:p>
            <a:pPr marL="457200" lvl="1" indent="0">
              <a:buNone/>
            </a:pPr>
            <a:r>
              <a:rPr lang="lt-LT" sz="2000" baseline="50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53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b="1" dirty="0" smtClean="0"/>
              <a:t>I Ekonominis etapas: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lt-LT" dirty="0" smtClean="0"/>
              <a:t>Prielaidų (hipotezių)  </a:t>
            </a:r>
            <a:r>
              <a:rPr lang="lt-LT" dirty="0"/>
              <a:t>apie veiksnių poveikį nagrinėjamam </a:t>
            </a:r>
            <a:r>
              <a:rPr lang="lt-LT" dirty="0" smtClean="0"/>
              <a:t>reiškiniui </a:t>
            </a:r>
            <a:r>
              <a:rPr lang="lt-LT" dirty="0"/>
              <a:t>iškėlimas </a:t>
            </a:r>
            <a:endParaRPr lang="lt-LT" dirty="0" smtClean="0"/>
          </a:p>
          <a:p>
            <a:pPr lvl="2"/>
            <a:r>
              <a:rPr lang="lt-LT" dirty="0" err="1" smtClean="0"/>
              <a:t>X</a:t>
            </a:r>
            <a:r>
              <a:rPr lang="lt-LT" sz="1600" baseline="50000" dirty="0" err="1" smtClean="0"/>
              <a:t>MŪ</a:t>
            </a:r>
            <a:r>
              <a:rPr lang="lt-LT" sz="1600" baseline="50000" dirty="0" smtClean="0"/>
              <a:t>   </a:t>
            </a:r>
            <a:r>
              <a:rPr lang="lt-LT" sz="2100" dirty="0" smtClean="0"/>
              <a:t>↑</a:t>
            </a:r>
            <a:r>
              <a:rPr lang="lt-LT" sz="1600" dirty="0" smtClean="0"/>
              <a:t> </a:t>
            </a:r>
            <a:r>
              <a:rPr lang="lt-LT" sz="1600" b="1" dirty="0" smtClean="0"/>
              <a:t>→</a:t>
            </a:r>
            <a:r>
              <a:rPr lang="lt-LT" sz="1600" dirty="0" smtClean="0"/>
              <a:t>     </a:t>
            </a:r>
            <a:r>
              <a:rPr lang="lt-LT" dirty="0" err="1" smtClean="0"/>
              <a:t>Y</a:t>
            </a:r>
            <a:r>
              <a:rPr lang="lt-LT" sz="1600" baseline="38000" dirty="0" err="1" smtClean="0"/>
              <a:t>SŪ</a:t>
            </a:r>
            <a:r>
              <a:rPr lang="lt-LT" sz="1600" dirty="0" smtClean="0"/>
              <a:t>  </a:t>
            </a:r>
            <a:r>
              <a:rPr lang="lt-LT" sz="2100" dirty="0" smtClean="0"/>
              <a:t>↑</a:t>
            </a:r>
          </a:p>
          <a:p>
            <a:pPr lvl="2"/>
            <a:r>
              <a:rPr lang="lt-LT" sz="2600" dirty="0" err="1" smtClean="0"/>
              <a:t>X</a:t>
            </a:r>
            <a:r>
              <a:rPr lang="lt-LT" sz="1800" baseline="50000" dirty="0" err="1" smtClean="0"/>
              <a:t>TŪ</a:t>
            </a:r>
            <a:r>
              <a:rPr lang="lt-LT" sz="1800" baseline="50000" dirty="0" smtClean="0"/>
              <a:t>  </a:t>
            </a:r>
            <a:r>
              <a:rPr lang="lt-LT" sz="1800" dirty="0" smtClean="0"/>
              <a:t> -↑ </a:t>
            </a:r>
            <a:r>
              <a:rPr lang="lt-LT" sz="1800" b="1" dirty="0" smtClean="0"/>
              <a:t>→</a:t>
            </a:r>
            <a:r>
              <a:rPr lang="lt-LT" sz="1800" dirty="0" smtClean="0"/>
              <a:t>   </a:t>
            </a:r>
            <a:r>
              <a:rPr lang="lt-LT" sz="2800" dirty="0" err="1" smtClean="0"/>
              <a:t>Y</a:t>
            </a:r>
            <a:r>
              <a:rPr lang="lt-LT" sz="1800" baseline="40000" dirty="0" err="1" smtClean="0"/>
              <a:t>SŪ</a:t>
            </a:r>
            <a:r>
              <a:rPr lang="lt-LT" sz="1800" dirty="0" smtClean="0"/>
              <a:t>  ↑</a:t>
            </a:r>
          </a:p>
          <a:p>
            <a:pPr lvl="2"/>
            <a:r>
              <a:rPr lang="lt-LT" sz="2000" dirty="0" err="1" smtClean="0"/>
              <a:t>D</a:t>
            </a:r>
            <a:r>
              <a:rPr lang="lt-LT" sz="2000" baseline="30000" dirty="0" err="1" smtClean="0"/>
              <a:t>VM</a:t>
            </a:r>
            <a:r>
              <a:rPr lang="lt-LT" sz="2000" dirty="0" smtClean="0"/>
              <a:t> ↑ </a:t>
            </a:r>
            <a:r>
              <a:rPr lang="lt-LT" sz="2000" b="1" dirty="0" smtClean="0"/>
              <a:t>→</a:t>
            </a:r>
            <a:r>
              <a:rPr lang="lt-LT" sz="2000" dirty="0" smtClean="0"/>
              <a:t>     </a:t>
            </a:r>
            <a:r>
              <a:rPr lang="lt-LT" sz="2000" dirty="0" err="1" smtClean="0"/>
              <a:t>Y</a:t>
            </a:r>
            <a:r>
              <a:rPr lang="lt-LT" sz="2000" baseline="30000" dirty="0" err="1" smtClean="0"/>
              <a:t>SŪ</a:t>
            </a:r>
            <a:r>
              <a:rPr lang="lt-LT" sz="2000" dirty="0" smtClean="0"/>
              <a:t>  ↑</a:t>
            </a:r>
          </a:p>
          <a:p>
            <a:pPr lvl="2"/>
            <a:endParaRPr lang="lt-LT" sz="1600" dirty="0" smtClean="0"/>
          </a:p>
          <a:p>
            <a:pPr lvl="1"/>
            <a:r>
              <a:rPr lang="lt-LT" dirty="0" smtClean="0"/>
              <a:t>Duomenų </a:t>
            </a:r>
            <a:r>
              <a:rPr lang="lt-LT" dirty="0"/>
              <a:t>rinkimas (nurodomi duomenų šaltiniai), sutvarkymas ir statistinė analizė (aprašomosios statistikos rodikliai, išskirtys, koreliacija)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b="1" dirty="0" smtClean="0"/>
              <a:t>I Ekonominis etapas:</a:t>
            </a:r>
            <a:br>
              <a:rPr lang="lt-LT" b="1" dirty="0" smtClean="0"/>
            </a:br>
            <a:r>
              <a:rPr lang="lt-LT" sz="2200" b="1" dirty="0" smtClean="0"/>
              <a:t>Statistinė</a:t>
            </a:r>
            <a:r>
              <a:rPr lang="lt-LT" b="1" dirty="0" smtClean="0"/>
              <a:t> </a:t>
            </a:r>
            <a:r>
              <a:rPr lang="lt-LT" sz="2400" b="1" dirty="0" smtClean="0"/>
              <a:t>analizė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4392488"/>
          </a:xfrm>
        </p:spPr>
        <p:txBody>
          <a:bodyPr>
            <a:normAutofit/>
          </a:bodyPr>
          <a:lstStyle/>
          <a:p>
            <a:pPr lvl="1"/>
            <a:r>
              <a:rPr lang="lt-LT" sz="1800" dirty="0" smtClean="0"/>
              <a:t>Duomenų </a:t>
            </a:r>
            <a:r>
              <a:rPr lang="lt-LT" sz="1800" dirty="0"/>
              <a:t>rinkimas (nurodomi duomenų šaltiniai), sutvarkymas ir statistinė analizė (aprašomosios statistikos rodikliai, išskirtys, koreliacija) </a:t>
            </a: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19076"/>
              </p:ext>
            </p:extLst>
          </p:nvPr>
        </p:nvGraphicFramePr>
        <p:xfrm>
          <a:off x="683568" y="2636912"/>
          <a:ext cx="7358606" cy="335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arbalapis" r:id="rId4" imgW="9477334" imgH="4324312" progId="Excel.Sheet.12">
                  <p:embed/>
                </p:oleObj>
              </mc:Choice>
              <mc:Fallback>
                <p:oleObj name="Darbalapis" r:id="rId4" imgW="9477334" imgH="43243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2636912"/>
                        <a:ext cx="7358606" cy="3357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78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II</a:t>
            </a:r>
            <a:r>
              <a:rPr lang="lt-LT" dirty="0" smtClean="0"/>
              <a:t> </a:t>
            </a:r>
            <a:r>
              <a:rPr lang="lt-LT" b="1" dirty="0" smtClean="0"/>
              <a:t>Statistinis etapas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lt-LT" i="1" dirty="0" smtClean="0"/>
              <a:t>Grafinė </a:t>
            </a:r>
            <a:r>
              <a:rPr lang="lt-LT" i="1" dirty="0"/>
              <a:t>duomenų analizė</a:t>
            </a:r>
            <a:r>
              <a:rPr lang="lt-LT" dirty="0"/>
              <a:t>. </a:t>
            </a:r>
            <a:endParaRPr lang="en-US" dirty="0"/>
          </a:p>
          <a:p>
            <a:pPr lvl="0"/>
            <a:r>
              <a:rPr lang="lt-LT" i="1" dirty="0"/>
              <a:t>Regresijos matematinės lygties išraiškos parinkimas </a:t>
            </a:r>
            <a:endParaRPr lang="en-US" dirty="0"/>
          </a:p>
          <a:p>
            <a:pPr lvl="0"/>
            <a:r>
              <a:rPr lang="lt-LT" i="1" dirty="0" err="1"/>
              <a:t>Multikolinearumo</a:t>
            </a:r>
            <a:r>
              <a:rPr lang="lt-LT" i="1" dirty="0"/>
              <a:t> tikrinimas</a:t>
            </a:r>
            <a:r>
              <a:rPr lang="lt-LT" dirty="0"/>
              <a:t> (porinių koreliacijų matrica, </a:t>
            </a:r>
            <a:r>
              <a:rPr lang="lt-LT" dirty="0" err="1"/>
              <a:t>VIF</a:t>
            </a:r>
            <a:r>
              <a:rPr lang="lt-LT" dirty="0"/>
              <a:t> statistikos) </a:t>
            </a:r>
            <a:r>
              <a:rPr lang="lt-LT" dirty="0" err="1"/>
              <a:t>Multikolinearumo</a:t>
            </a:r>
            <a:r>
              <a:rPr lang="lt-LT" dirty="0"/>
              <a:t> problemos sprendimo būdai (jeigu jis yra)</a:t>
            </a:r>
            <a:endParaRPr lang="en-US" dirty="0"/>
          </a:p>
          <a:p>
            <a:pPr lvl="0"/>
            <a:r>
              <a:rPr lang="lt-LT" i="1" dirty="0"/>
              <a:t>Įverčių skaičiavimas </a:t>
            </a:r>
            <a:r>
              <a:rPr lang="lt-LT" i="1" dirty="0" err="1"/>
              <a:t>MKM</a:t>
            </a:r>
            <a:r>
              <a:rPr lang="lt-LT" i="1" dirty="0"/>
              <a:t> metodu (Excel programa) </a:t>
            </a:r>
            <a:endParaRPr lang="en-US" dirty="0"/>
          </a:p>
          <a:p>
            <a:pPr lvl="0"/>
            <a:r>
              <a:rPr lang="lt-LT" dirty="0" err="1"/>
              <a:t>Statistiškai</a:t>
            </a:r>
            <a:r>
              <a:rPr lang="lt-LT" dirty="0"/>
              <a:t> reikšmingų veiksnių parinkimo procedūra </a:t>
            </a:r>
            <a:r>
              <a:rPr lang="lt-LT" dirty="0" err="1"/>
              <a:t>Forward</a:t>
            </a:r>
            <a:r>
              <a:rPr lang="lt-LT" dirty="0"/>
              <a:t>, </a:t>
            </a:r>
            <a:r>
              <a:rPr lang="lt-LT" dirty="0" err="1"/>
              <a:t>Backward</a:t>
            </a:r>
            <a:r>
              <a:rPr lang="lt-LT" dirty="0"/>
              <a:t>, </a:t>
            </a:r>
            <a:r>
              <a:rPr lang="lt-LT" dirty="0" err="1"/>
              <a:t>Stepwise</a:t>
            </a:r>
            <a:r>
              <a:rPr lang="lt-LT" dirty="0"/>
              <a:t> būdu (pasirinktinai) , </a:t>
            </a:r>
            <a:endParaRPr lang="en-US" dirty="0"/>
          </a:p>
          <a:p>
            <a:pPr lvl="0"/>
            <a:r>
              <a:rPr lang="lt-LT" dirty="0"/>
              <a:t>Heteroskedastiškumo </a:t>
            </a:r>
            <a:r>
              <a:rPr lang="lt-LT" dirty="0" err="1"/>
              <a:t>tikrinimas.(Grafiniu</a:t>
            </a:r>
            <a:r>
              <a:rPr lang="lt-LT" dirty="0"/>
              <a:t> būdu ir pasirinktinai dviejų  testų pagalba). Heteroskedastiškumo problemos sprendimo būdas (jeigu jis yra)    </a:t>
            </a:r>
            <a:endParaRPr lang="en-US" dirty="0"/>
          </a:p>
          <a:p>
            <a:pPr lvl="0"/>
            <a:r>
              <a:rPr lang="lt-LT" dirty="0"/>
              <a:t>Autokoreliacijos tikrinimas.  (</a:t>
            </a:r>
            <a:r>
              <a:rPr lang="lt-LT" dirty="0" err="1"/>
              <a:t>DW</a:t>
            </a:r>
            <a:r>
              <a:rPr lang="lt-LT" dirty="0"/>
              <a:t> statistika, ir dar bent vienu testu)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b="1" dirty="0" smtClean="0"/>
              <a:t>I Ekonominis etapas:</a:t>
            </a:r>
            <a:br>
              <a:rPr lang="lt-LT" b="1" dirty="0" smtClean="0"/>
            </a:br>
            <a:r>
              <a:rPr lang="lt-LT" b="1" dirty="0" smtClean="0"/>
              <a:t> </a:t>
            </a:r>
            <a:r>
              <a:rPr lang="lt-LT" sz="2400" b="1" dirty="0" smtClean="0"/>
              <a:t>Grafinė analizė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51313"/>
              </p:ext>
            </p:extLst>
          </p:nvPr>
        </p:nvGraphicFramePr>
        <p:xfrm>
          <a:off x="971600" y="2276872"/>
          <a:ext cx="7272808" cy="377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arbalapis" r:id="rId4" imgW="12201403" imgH="7648637" progId="Excel.Sheet.12">
                  <p:embed/>
                </p:oleObj>
              </mc:Choice>
              <mc:Fallback>
                <p:oleObj name="Darbalapis" r:id="rId4" imgW="12201403" imgH="7648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2276872"/>
                        <a:ext cx="7272808" cy="3777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56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926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Darbalapis</vt:lpstr>
      <vt:lpstr>Studentų ūgių regresinis modelis </vt:lpstr>
      <vt:lpstr>PowerPoint Presentation</vt:lpstr>
      <vt:lpstr>PowerPoint Presentation</vt:lpstr>
      <vt:lpstr> I Ekonominis etapas:  </vt:lpstr>
      <vt:lpstr> I Ekonominis etapas:  </vt:lpstr>
      <vt:lpstr> I Ekonominis etapas:  </vt:lpstr>
      <vt:lpstr> I Ekonominis etapas: Statistinė analizė</vt:lpstr>
      <vt:lpstr>II Statistinis etapas </vt:lpstr>
      <vt:lpstr> I Ekonominis etapas:  Grafinė analizė</vt:lpstr>
      <vt:lpstr>II Statistinis etapas </vt:lpstr>
      <vt:lpstr>II Statistinis etapas </vt:lpstr>
      <vt:lpstr>II Statistinis etapas  Multikolinearumo tikrinimas: porinių koreliacijų matrica</vt:lpstr>
      <vt:lpstr>II Statistinis etapas  Multikolinearumo tikrinimas VIF statistikos</vt:lpstr>
      <vt:lpstr>II Statistinis etapas </vt:lpstr>
      <vt:lpstr>II Statistinis etapas Statistiškai reikšmingų veiksnių parinkimo procedūra Forward, Backward, Stepwise būdu (pasirinktinai)  </vt:lpstr>
      <vt:lpstr>II Statistinis etapas Heteroskedastiškumo tikrinimas.(Grafiniu būdu) </vt:lpstr>
      <vt:lpstr>II Statistinis etapas Heteroskedastiškumo tikrinimas.(Park testas) </vt:lpstr>
      <vt:lpstr>II Statistinis etapas Heteroskedastiškumo tikrinimas.(Park testas) </vt:lpstr>
      <vt:lpstr>II Statistinis etapas Autokoreliacijos tikrinimas.  (DW statistika)</vt:lpstr>
      <vt:lpstr>II Statistinis etapas Modelio specifikacijos tikrinimas Ramsey_resert testas </vt:lpstr>
      <vt:lpstr>III Ekonometrinis etapas  Koeficientų interpretacija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Projektas</dc:creator>
  <cp:lastModifiedBy>Projektas</cp:lastModifiedBy>
  <cp:revision>30</cp:revision>
  <dcterms:created xsi:type="dcterms:W3CDTF">2018-05-21T15:49:08Z</dcterms:created>
  <dcterms:modified xsi:type="dcterms:W3CDTF">2018-05-21T21:02:07Z</dcterms:modified>
</cp:coreProperties>
</file>