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996" r:id="rId2"/>
    <p:sldMasterId id="2147484010" r:id="rId3"/>
    <p:sldMasterId id="2147484023" r:id="rId4"/>
    <p:sldMasterId id="2147484036" r:id="rId5"/>
    <p:sldMasterId id="2147484049" r:id="rId6"/>
    <p:sldMasterId id="2147484062" r:id="rId7"/>
  </p:sldMasterIdLst>
  <p:notesMasterIdLst>
    <p:notesMasterId r:id="rId54"/>
  </p:notesMasterIdLst>
  <p:handoutMasterIdLst>
    <p:handoutMasterId r:id="rId55"/>
  </p:handoutMasterIdLst>
  <p:sldIdLst>
    <p:sldId id="256" r:id="rId8"/>
    <p:sldId id="318" r:id="rId9"/>
    <p:sldId id="259" r:id="rId10"/>
    <p:sldId id="260" r:id="rId11"/>
    <p:sldId id="262" r:id="rId12"/>
    <p:sldId id="319" r:id="rId13"/>
    <p:sldId id="264" r:id="rId14"/>
    <p:sldId id="320" r:id="rId15"/>
    <p:sldId id="321" r:id="rId16"/>
    <p:sldId id="265" r:id="rId17"/>
    <p:sldId id="322" r:id="rId18"/>
    <p:sldId id="323" r:id="rId19"/>
    <p:sldId id="324" r:id="rId20"/>
    <p:sldId id="326" r:id="rId21"/>
    <p:sldId id="349" r:id="rId22"/>
    <p:sldId id="295" r:id="rId23"/>
    <p:sldId id="328" r:id="rId24"/>
    <p:sldId id="297" r:id="rId25"/>
    <p:sldId id="350" r:id="rId26"/>
    <p:sldId id="329" r:id="rId27"/>
    <p:sldId id="270" r:id="rId28"/>
    <p:sldId id="272" r:id="rId29"/>
    <p:sldId id="330" r:id="rId30"/>
    <p:sldId id="325" r:id="rId31"/>
    <p:sldId id="331" r:id="rId32"/>
    <p:sldId id="332" r:id="rId33"/>
    <p:sldId id="333" r:id="rId34"/>
    <p:sldId id="334" r:id="rId35"/>
    <p:sldId id="299" r:id="rId36"/>
    <p:sldId id="335" r:id="rId37"/>
    <p:sldId id="336" r:id="rId38"/>
    <p:sldId id="302" r:id="rId39"/>
    <p:sldId id="303" r:id="rId40"/>
    <p:sldId id="304"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Lst>
  <p:sldSz cx="9144000" cy="6858000" type="screen4x3"/>
  <p:notesSz cx="6640513" cy="9904413"/>
  <p:defaultTextStyle>
    <a:defPPr>
      <a:defRPr lang="lt-LT"/>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00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Vidutinis stilius 2 – paryškinima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 stiliaus, lentelės tinkleli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Vidutinis stilius 4 – paryškinima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eminis stilius 1 – paryškinima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72" autoAdjust="0"/>
    <p:restoredTop sz="94693" autoAdjust="0"/>
  </p:normalViewPr>
  <p:slideViewPr>
    <p:cSldViewPr>
      <p:cViewPr varScale="1">
        <p:scale>
          <a:sx n="98" d="100"/>
          <a:sy n="98" d="100"/>
        </p:scale>
        <p:origin x="756" y="90"/>
      </p:cViewPr>
      <p:guideLst>
        <p:guide orient="horz" pos="2160"/>
        <p:guide pos="2880"/>
      </p:guideLst>
    </p:cSldViewPr>
  </p:slideViewPr>
  <p:outlineViewPr>
    <p:cViewPr>
      <p:scale>
        <a:sx n="33" d="100"/>
        <a:sy n="33" d="100"/>
      </p:scale>
      <p:origin x="0" y="-2444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meda\Downloads\tessi120__custom_4541558_page_spread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meda\Downloads\tepsr_lm411_page_spreadsheet%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meda\Documents\Statistika\Euro\Income%20inequality%20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15bc25c4e0cca5e4/Documents/Statistika/Euro/Income%20inequality%20tespm15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meda\Documents\Statistika\Euro\Income%20inequality%20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meda\Documents\Statistika\Pinigin&#279;%20parama\I&#353;mok&#371;%20dinamik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888615740508414E-2"/>
          <c:y val="1.5499168548653013E-2"/>
          <c:w val="0.87347863703435979"/>
          <c:h val="0.75384329608466849"/>
        </c:manualLayout>
      </c:layout>
      <c:barChart>
        <c:barDir val="col"/>
        <c:grouping val="clustered"/>
        <c:varyColors val="0"/>
        <c:ser>
          <c:idx val="0"/>
          <c:order val="0"/>
          <c:tx>
            <c:v>Total</c:v>
          </c:tx>
          <c:spPr>
            <a:solidFill>
              <a:schemeClr val="accent1"/>
            </a:solidFill>
            <a:ln>
              <a:noFill/>
            </a:ln>
            <a:effectLst/>
          </c:spPr>
          <c:invertIfNegative val="0"/>
          <c:dPt>
            <c:idx val="15"/>
            <c:invertIfNegative val="0"/>
            <c:bubble3D val="0"/>
            <c:spPr>
              <a:solidFill>
                <a:schemeClr val="accent3">
                  <a:lumMod val="75000"/>
                </a:schemeClr>
              </a:solidFill>
              <a:ln>
                <a:noFill/>
              </a:ln>
              <a:effectLst/>
            </c:spPr>
            <c:extLst>
              <c:ext xmlns:c16="http://schemas.microsoft.com/office/drawing/2014/chart" uri="{C3380CC4-5D6E-409C-BE32-E72D297353CC}">
                <c16:uniqueId val="{00000001-B2A4-40D8-B027-C2EB4AAEE191}"/>
              </c:ext>
            </c:extLst>
          </c:dPt>
          <c:cat>
            <c:strRef>
              <c:f>Lapas1!$A$3:$A$30</c:f>
              <c:strCache>
                <c:ptCount val="28"/>
                <c:pt idx="0">
                  <c:v>EU</c:v>
                </c:pt>
                <c:pt idx="1">
                  <c:v>Belgium</c:v>
                </c:pt>
                <c:pt idx="2">
                  <c:v>Bulgaria</c:v>
                </c:pt>
                <c:pt idx="3">
                  <c:v>Czechia</c:v>
                </c:pt>
                <c:pt idx="4">
                  <c:v>Denmark</c:v>
                </c:pt>
                <c:pt idx="5">
                  <c:v>Germany</c:v>
                </c:pt>
                <c:pt idx="6">
                  <c:v>Estonia</c:v>
                </c:pt>
                <c:pt idx="7">
                  <c:v>Ireland</c:v>
                </c:pt>
                <c:pt idx="8">
                  <c:v>Greece</c:v>
                </c:pt>
                <c:pt idx="9">
                  <c:v>Spain</c:v>
                </c:pt>
                <c:pt idx="10">
                  <c:v>France</c:v>
                </c:pt>
                <c:pt idx="11">
                  <c:v>Croatia</c:v>
                </c:pt>
                <c:pt idx="12">
                  <c:v>Italy</c:v>
                </c:pt>
                <c:pt idx="13">
                  <c:v>Cyprus</c:v>
                </c:pt>
                <c:pt idx="14">
                  <c:v>Latvia</c:v>
                </c:pt>
                <c:pt idx="15">
                  <c:v>Lithuania</c:v>
                </c:pt>
                <c:pt idx="16">
                  <c:v>Luxembourg</c:v>
                </c:pt>
                <c:pt idx="17">
                  <c:v>Hungary</c:v>
                </c:pt>
                <c:pt idx="18">
                  <c:v>Malta</c:v>
                </c:pt>
                <c:pt idx="19">
                  <c:v>Netherlands</c:v>
                </c:pt>
                <c:pt idx="20">
                  <c:v>Austria</c:v>
                </c:pt>
                <c:pt idx="21">
                  <c:v>Poland</c:v>
                </c:pt>
                <c:pt idx="22">
                  <c:v>Portugal</c:v>
                </c:pt>
                <c:pt idx="23">
                  <c:v>Romania</c:v>
                </c:pt>
                <c:pt idx="24">
                  <c:v>Slovenia</c:v>
                </c:pt>
                <c:pt idx="25">
                  <c:v>Slovakia</c:v>
                </c:pt>
                <c:pt idx="26">
                  <c:v>Finland</c:v>
                </c:pt>
                <c:pt idx="27">
                  <c:v>Sweden</c:v>
                </c:pt>
              </c:strCache>
            </c:strRef>
          </c:cat>
          <c:val>
            <c:numRef>
              <c:f>Lapas1!$B$3:$B$30</c:f>
              <c:numCache>
                <c:formatCode>#,##0.##########</c:formatCode>
                <c:ptCount val="28"/>
                <c:pt idx="0">
                  <c:v>16.8</c:v>
                </c:pt>
                <c:pt idx="1">
                  <c:v>12.7</c:v>
                </c:pt>
                <c:pt idx="2">
                  <c:v>22.1</c:v>
                </c:pt>
                <c:pt idx="3">
                  <c:v>8.6</c:v>
                </c:pt>
                <c:pt idx="4">
                  <c:v>12.3</c:v>
                </c:pt>
                <c:pt idx="5">
                  <c:v>15.8</c:v>
                </c:pt>
                <c:pt idx="6">
                  <c:v>20.6</c:v>
                </c:pt>
                <c:pt idx="7">
                  <c:v>12.9</c:v>
                </c:pt>
                <c:pt idx="8">
                  <c:v>19.600000000000001</c:v>
                </c:pt>
                <c:pt idx="9">
                  <c:v>21.7</c:v>
                </c:pt>
                <c:pt idx="10">
                  <c:v>14.4</c:v>
                </c:pt>
                <c:pt idx="11">
                  <c:v>19.2</c:v>
                </c:pt>
                <c:pt idx="12">
                  <c:v>20.100000000000001</c:v>
                </c:pt>
                <c:pt idx="13">
                  <c:v>13.8</c:v>
                </c:pt>
                <c:pt idx="14">
                  <c:v>23.4</c:v>
                </c:pt>
                <c:pt idx="15" formatCode="#,##0.0">
                  <c:v>20</c:v>
                </c:pt>
                <c:pt idx="16">
                  <c:v>18.100000000000001</c:v>
                </c:pt>
                <c:pt idx="17">
                  <c:v>12.7</c:v>
                </c:pt>
                <c:pt idx="18">
                  <c:v>16.899999999999999</c:v>
                </c:pt>
                <c:pt idx="19">
                  <c:v>14.4</c:v>
                </c:pt>
                <c:pt idx="20">
                  <c:v>14.7</c:v>
                </c:pt>
                <c:pt idx="21">
                  <c:v>14.8</c:v>
                </c:pt>
                <c:pt idx="22">
                  <c:v>18.399999999999999</c:v>
                </c:pt>
                <c:pt idx="23">
                  <c:v>22.6</c:v>
                </c:pt>
                <c:pt idx="24">
                  <c:v>11.7</c:v>
                </c:pt>
                <c:pt idx="25">
                  <c:v>12.3</c:v>
                </c:pt>
                <c:pt idx="26">
                  <c:v>10.8</c:v>
                </c:pt>
                <c:pt idx="27">
                  <c:v>15.7</c:v>
                </c:pt>
              </c:numCache>
            </c:numRef>
          </c:val>
          <c:extLst>
            <c:ext xmlns:c16="http://schemas.microsoft.com/office/drawing/2014/chart" uri="{C3380CC4-5D6E-409C-BE32-E72D297353CC}">
              <c16:uniqueId val="{00000002-B2A4-40D8-B027-C2EB4AAEE191}"/>
            </c:ext>
          </c:extLst>
        </c:ser>
        <c:ser>
          <c:idx val="1"/>
          <c:order val="1"/>
          <c:tx>
            <c:v>65+</c:v>
          </c:tx>
          <c:spPr>
            <a:solidFill>
              <a:schemeClr val="accent2"/>
            </a:solidFill>
            <a:ln>
              <a:noFill/>
            </a:ln>
            <a:effectLst/>
          </c:spPr>
          <c:invertIfNegative val="0"/>
          <c:dPt>
            <c:idx val="15"/>
            <c:invertIfNegative val="0"/>
            <c:bubble3D val="0"/>
            <c:spPr>
              <a:solidFill>
                <a:schemeClr val="accent2">
                  <a:lumMod val="50000"/>
                </a:schemeClr>
              </a:solidFill>
              <a:ln>
                <a:noFill/>
              </a:ln>
              <a:effectLst/>
            </c:spPr>
            <c:extLst>
              <c:ext xmlns:c16="http://schemas.microsoft.com/office/drawing/2014/chart" uri="{C3380CC4-5D6E-409C-BE32-E72D297353CC}">
                <c16:uniqueId val="{00000004-B2A4-40D8-B027-C2EB4AAEE191}"/>
              </c:ext>
            </c:extLst>
          </c:dPt>
          <c:cat>
            <c:strRef>
              <c:f>Lapas1!$A$3:$A$30</c:f>
              <c:strCache>
                <c:ptCount val="28"/>
                <c:pt idx="0">
                  <c:v>EU</c:v>
                </c:pt>
                <c:pt idx="1">
                  <c:v>Belgium</c:v>
                </c:pt>
                <c:pt idx="2">
                  <c:v>Bulgaria</c:v>
                </c:pt>
                <c:pt idx="3">
                  <c:v>Czechia</c:v>
                </c:pt>
                <c:pt idx="4">
                  <c:v>Denmark</c:v>
                </c:pt>
                <c:pt idx="5">
                  <c:v>Germany</c:v>
                </c:pt>
                <c:pt idx="6">
                  <c:v>Estonia</c:v>
                </c:pt>
                <c:pt idx="7">
                  <c:v>Ireland</c:v>
                </c:pt>
                <c:pt idx="8">
                  <c:v>Greece</c:v>
                </c:pt>
                <c:pt idx="9">
                  <c:v>Spain</c:v>
                </c:pt>
                <c:pt idx="10">
                  <c:v>France</c:v>
                </c:pt>
                <c:pt idx="11">
                  <c:v>Croatia</c:v>
                </c:pt>
                <c:pt idx="12">
                  <c:v>Italy</c:v>
                </c:pt>
                <c:pt idx="13">
                  <c:v>Cyprus</c:v>
                </c:pt>
                <c:pt idx="14">
                  <c:v>Latvia</c:v>
                </c:pt>
                <c:pt idx="15">
                  <c:v>Lithuania</c:v>
                </c:pt>
                <c:pt idx="16">
                  <c:v>Luxembourg</c:v>
                </c:pt>
                <c:pt idx="17">
                  <c:v>Hungary</c:v>
                </c:pt>
                <c:pt idx="18">
                  <c:v>Malta</c:v>
                </c:pt>
                <c:pt idx="19">
                  <c:v>Netherlands</c:v>
                </c:pt>
                <c:pt idx="20">
                  <c:v>Austria</c:v>
                </c:pt>
                <c:pt idx="21">
                  <c:v>Poland</c:v>
                </c:pt>
                <c:pt idx="22">
                  <c:v>Portugal</c:v>
                </c:pt>
                <c:pt idx="23">
                  <c:v>Romania</c:v>
                </c:pt>
                <c:pt idx="24">
                  <c:v>Slovenia</c:v>
                </c:pt>
                <c:pt idx="25">
                  <c:v>Slovakia</c:v>
                </c:pt>
                <c:pt idx="26">
                  <c:v>Finland</c:v>
                </c:pt>
                <c:pt idx="27">
                  <c:v>Sweden</c:v>
                </c:pt>
              </c:strCache>
            </c:strRef>
          </c:cat>
          <c:val>
            <c:numRef>
              <c:f>Lapas1!$C$3:$C$30</c:f>
              <c:numCache>
                <c:formatCode>General</c:formatCode>
                <c:ptCount val="28"/>
                <c:pt idx="0">
                  <c:v>16.8</c:v>
                </c:pt>
                <c:pt idx="1">
                  <c:v>14.8</c:v>
                </c:pt>
                <c:pt idx="2">
                  <c:v>34.6</c:v>
                </c:pt>
                <c:pt idx="3">
                  <c:v>10.5</c:v>
                </c:pt>
                <c:pt idx="4">
                  <c:v>11.6</c:v>
                </c:pt>
                <c:pt idx="5">
                  <c:v>19.399999999999999</c:v>
                </c:pt>
                <c:pt idx="6">
                  <c:v>40.6</c:v>
                </c:pt>
                <c:pt idx="7">
                  <c:v>20.399999999999999</c:v>
                </c:pt>
                <c:pt idx="8">
                  <c:v>13.5</c:v>
                </c:pt>
                <c:pt idx="9">
                  <c:v>17.5</c:v>
                </c:pt>
                <c:pt idx="10">
                  <c:v>10.9</c:v>
                </c:pt>
                <c:pt idx="11">
                  <c:v>32.4</c:v>
                </c:pt>
                <c:pt idx="12">
                  <c:v>15.6</c:v>
                </c:pt>
                <c:pt idx="13">
                  <c:v>19.5</c:v>
                </c:pt>
                <c:pt idx="14">
                  <c:v>44.6</c:v>
                </c:pt>
                <c:pt idx="15">
                  <c:v>35.9</c:v>
                </c:pt>
                <c:pt idx="16">
                  <c:v>9.1</c:v>
                </c:pt>
                <c:pt idx="17">
                  <c:v>15.6</c:v>
                </c:pt>
                <c:pt idx="18">
                  <c:v>28.1</c:v>
                </c:pt>
                <c:pt idx="19">
                  <c:v>16.399999999999999</c:v>
                </c:pt>
                <c:pt idx="20">
                  <c:v>14.8</c:v>
                </c:pt>
                <c:pt idx="21">
                  <c:v>17.5</c:v>
                </c:pt>
                <c:pt idx="22">
                  <c:v>20.100000000000001</c:v>
                </c:pt>
                <c:pt idx="23">
                  <c:v>22</c:v>
                </c:pt>
                <c:pt idx="24">
                  <c:v>17.100000000000001</c:v>
                </c:pt>
                <c:pt idx="25">
                  <c:v>10.3</c:v>
                </c:pt>
                <c:pt idx="26">
                  <c:v>12.7</c:v>
                </c:pt>
                <c:pt idx="27">
                  <c:v>12.9</c:v>
                </c:pt>
              </c:numCache>
            </c:numRef>
          </c:val>
          <c:extLst>
            <c:ext xmlns:c16="http://schemas.microsoft.com/office/drawing/2014/chart" uri="{C3380CC4-5D6E-409C-BE32-E72D297353CC}">
              <c16:uniqueId val="{00000005-B2A4-40D8-B027-C2EB4AAEE191}"/>
            </c:ext>
          </c:extLst>
        </c:ser>
        <c:dLbls>
          <c:showLegendKey val="0"/>
          <c:showVal val="0"/>
          <c:showCatName val="0"/>
          <c:showSerName val="0"/>
          <c:showPercent val="0"/>
          <c:showBubbleSize val="0"/>
        </c:dLbls>
        <c:gapWidth val="219"/>
        <c:overlap val="-27"/>
        <c:axId val="410980768"/>
        <c:axId val="410984048"/>
      </c:barChart>
      <c:catAx>
        <c:axId val="41098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lt-LT"/>
          </a:p>
        </c:txPr>
        <c:crossAx val="410984048"/>
        <c:crosses val="autoZero"/>
        <c:auto val="1"/>
        <c:lblAlgn val="ctr"/>
        <c:lblOffset val="100"/>
        <c:noMultiLvlLbl val="0"/>
      </c:catAx>
      <c:valAx>
        <c:axId val="410984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10980768"/>
        <c:crosses val="autoZero"/>
        <c:crossBetween val="between"/>
      </c:valAx>
      <c:spPr>
        <a:noFill/>
        <a:ln>
          <a:noFill/>
        </a:ln>
        <a:effectLst/>
      </c:spPr>
    </c:plotArea>
    <c:legend>
      <c:legendPos val="r"/>
      <c:layout>
        <c:manualLayout>
          <c:xMode val="edge"/>
          <c:yMode val="edge"/>
          <c:x val="0.76950827259261467"/>
          <c:y val="7.1428380976250996E-2"/>
          <c:w val="0.19137192802726988"/>
          <c:h val="0.1178136784634103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1892210389322E-2"/>
          <c:y val="3.4484231003312486E-2"/>
          <c:w val="0.89632885532559881"/>
          <c:h val="0.75454434651940228"/>
        </c:manualLayout>
      </c:layout>
      <c:barChart>
        <c:barDir val="col"/>
        <c:grouping val="clustered"/>
        <c:varyColors val="0"/>
        <c:ser>
          <c:idx val="0"/>
          <c:order val="0"/>
          <c:tx>
            <c:v>Visi</c:v>
          </c:tx>
          <c:spPr>
            <a:solidFill>
              <a:schemeClr val="accent1"/>
            </a:solidFill>
            <a:ln>
              <a:noFill/>
            </a:ln>
            <a:effectLst/>
          </c:spPr>
          <c:invertIfNegative val="0"/>
          <c:cat>
            <c:strRef>
              <c:f>'Sheet 1'!$A$12:$A$39</c:f>
              <c:strCache>
                <c:ptCount val="28"/>
                <c:pt idx="0">
                  <c:v>EU</c:v>
                </c:pt>
                <c:pt idx="1">
                  <c:v>Belgium</c:v>
                </c:pt>
                <c:pt idx="2">
                  <c:v>Bulgaria</c:v>
                </c:pt>
                <c:pt idx="3">
                  <c:v>Czechia</c:v>
                </c:pt>
                <c:pt idx="4">
                  <c:v>Denmark</c:v>
                </c:pt>
                <c:pt idx="5">
                  <c:v>Germany</c:v>
                </c:pt>
                <c:pt idx="6">
                  <c:v>Estonia</c:v>
                </c:pt>
                <c:pt idx="7">
                  <c:v>Ireland</c:v>
                </c:pt>
                <c:pt idx="8">
                  <c:v>Greece</c:v>
                </c:pt>
                <c:pt idx="9">
                  <c:v>Spain</c:v>
                </c:pt>
                <c:pt idx="10">
                  <c:v>France</c:v>
                </c:pt>
                <c:pt idx="11">
                  <c:v>Croatia</c:v>
                </c:pt>
                <c:pt idx="12">
                  <c:v>Italy</c:v>
                </c:pt>
                <c:pt idx="13">
                  <c:v>Cyprus</c:v>
                </c:pt>
                <c:pt idx="14">
                  <c:v>Latvia</c:v>
                </c:pt>
                <c:pt idx="15">
                  <c:v>Lithuania</c:v>
                </c:pt>
                <c:pt idx="16">
                  <c:v>Luxembourg</c:v>
                </c:pt>
                <c:pt idx="17">
                  <c:v>Hungary</c:v>
                </c:pt>
                <c:pt idx="18">
                  <c:v>Malta</c:v>
                </c:pt>
                <c:pt idx="19">
                  <c:v>Netherlands</c:v>
                </c:pt>
                <c:pt idx="20">
                  <c:v>Austria</c:v>
                </c:pt>
                <c:pt idx="21">
                  <c:v>Poland</c:v>
                </c:pt>
                <c:pt idx="22">
                  <c:v>Portugal</c:v>
                </c:pt>
                <c:pt idx="23">
                  <c:v>Romania</c:v>
                </c:pt>
                <c:pt idx="24">
                  <c:v>Slovenia</c:v>
                </c:pt>
                <c:pt idx="25">
                  <c:v>Slovakia</c:v>
                </c:pt>
                <c:pt idx="26">
                  <c:v>Finland</c:v>
                </c:pt>
                <c:pt idx="27">
                  <c:v>Sweden</c:v>
                </c:pt>
              </c:strCache>
            </c:strRef>
          </c:cat>
          <c:val>
            <c:numRef>
              <c:f>'Sheet 1'!$B$12:$B$39</c:f>
              <c:numCache>
                <c:formatCode>#,##0.##########</c:formatCode>
                <c:ptCount val="28"/>
                <c:pt idx="0">
                  <c:v>21.6</c:v>
                </c:pt>
                <c:pt idx="1">
                  <c:v>18.7</c:v>
                </c:pt>
                <c:pt idx="2">
                  <c:v>32.200000000000003</c:v>
                </c:pt>
                <c:pt idx="3">
                  <c:v>11.8</c:v>
                </c:pt>
                <c:pt idx="4">
                  <c:v>17.100000000000001</c:v>
                </c:pt>
                <c:pt idx="5">
                  <c:v>20.9</c:v>
                </c:pt>
                <c:pt idx="6">
                  <c:v>25.2</c:v>
                </c:pt>
                <c:pt idx="7">
                  <c:v>20.7</c:v>
                </c:pt>
                <c:pt idx="8">
                  <c:v>26.3</c:v>
                </c:pt>
                <c:pt idx="9" formatCode="#,##0.0">
                  <c:v>26</c:v>
                </c:pt>
                <c:pt idx="10" formatCode="#,##0.0">
                  <c:v>21</c:v>
                </c:pt>
                <c:pt idx="11">
                  <c:v>19.899999999999999</c:v>
                </c:pt>
                <c:pt idx="12">
                  <c:v>24.4</c:v>
                </c:pt>
                <c:pt idx="13">
                  <c:v>16.7</c:v>
                </c:pt>
                <c:pt idx="14" formatCode="#,##0.0">
                  <c:v>26</c:v>
                </c:pt>
                <c:pt idx="15">
                  <c:v>24.6</c:v>
                </c:pt>
                <c:pt idx="16">
                  <c:v>19.399999999999999</c:v>
                </c:pt>
                <c:pt idx="17">
                  <c:v>18.399999999999999</c:v>
                </c:pt>
                <c:pt idx="18">
                  <c:v>20.100000000000001</c:v>
                </c:pt>
                <c:pt idx="19">
                  <c:v>16.5</c:v>
                </c:pt>
                <c:pt idx="20">
                  <c:v>17.5</c:v>
                </c:pt>
                <c:pt idx="21">
                  <c:v>15.9</c:v>
                </c:pt>
                <c:pt idx="22">
                  <c:v>20.100000000000001</c:v>
                </c:pt>
                <c:pt idx="23">
                  <c:v>34.4</c:v>
                </c:pt>
                <c:pt idx="24">
                  <c:v>13.3</c:v>
                </c:pt>
                <c:pt idx="25">
                  <c:v>16.5</c:v>
                </c:pt>
                <c:pt idx="26">
                  <c:v>16.3</c:v>
                </c:pt>
                <c:pt idx="27">
                  <c:v>18.600000000000001</c:v>
                </c:pt>
              </c:numCache>
            </c:numRef>
          </c:val>
          <c:extLst>
            <c:ext xmlns:c16="http://schemas.microsoft.com/office/drawing/2014/chart" uri="{C3380CC4-5D6E-409C-BE32-E72D297353CC}">
              <c16:uniqueId val="{00000000-8B00-421B-970F-A4EEBB21DE78}"/>
            </c:ext>
          </c:extLst>
        </c:ser>
        <c:ser>
          <c:idx val="1"/>
          <c:order val="1"/>
          <c:tx>
            <c:v>65+</c:v>
          </c:tx>
          <c:spPr>
            <a:solidFill>
              <a:schemeClr val="accent2"/>
            </a:solidFill>
            <a:ln>
              <a:noFill/>
            </a:ln>
            <a:effectLst/>
          </c:spPr>
          <c:invertIfNegative val="0"/>
          <c:cat>
            <c:strRef>
              <c:f>'Sheet 1'!$A$12:$A$39</c:f>
              <c:strCache>
                <c:ptCount val="28"/>
                <c:pt idx="0">
                  <c:v>EU</c:v>
                </c:pt>
                <c:pt idx="1">
                  <c:v>Belgium</c:v>
                </c:pt>
                <c:pt idx="2">
                  <c:v>Bulgaria</c:v>
                </c:pt>
                <c:pt idx="3">
                  <c:v>Czechia</c:v>
                </c:pt>
                <c:pt idx="4">
                  <c:v>Denmark</c:v>
                </c:pt>
                <c:pt idx="5">
                  <c:v>Germany</c:v>
                </c:pt>
                <c:pt idx="6">
                  <c:v>Estonia</c:v>
                </c:pt>
                <c:pt idx="7">
                  <c:v>Ireland</c:v>
                </c:pt>
                <c:pt idx="8">
                  <c:v>Greece</c:v>
                </c:pt>
                <c:pt idx="9">
                  <c:v>Spain</c:v>
                </c:pt>
                <c:pt idx="10">
                  <c:v>France</c:v>
                </c:pt>
                <c:pt idx="11">
                  <c:v>Croatia</c:v>
                </c:pt>
                <c:pt idx="12">
                  <c:v>Italy</c:v>
                </c:pt>
                <c:pt idx="13">
                  <c:v>Cyprus</c:v>
                </c:pt>
                <c:pt idx="14">
                  <c:v>Latvia</c:v>
                </c:pt>
                <c:pt idx="15">
                  <c:v>Lithuania</c:v>
                </c:pt>
                <c:pt idx="16">
                  <c:v>Luxembourg</c:v>
                </c:pt>
                <c:pt idx="17">
                  <c:v>Hungary</c:v>
                </c:pt>
                <c:pt idx="18">
                  <c:v>Malta</c:v>
                </c:pt>
                <c:pt idx="19">
                  <c:v>Netherlands</c:v>
                </c:pt>
                <c:pt idx="20">
                  <c:v>Austria</c:v>
                </c:pt>
                <c:pt idx="21">
                  <c:v>Poland</c:v>
                </c:pt>
                <c:pt idx="22">
                  <c:v>Portugal</c:v>
                </c:pt>
                <c:pt idx="23">
                  <c:v>Romania</c:v>
                </c:pt>
                <c:pt idx="24">
                  <c:v>Slovenia</c:v>
                </c:pt>
                <c:pt idx="25">
                  <c:v>Slovakia</c:v>
                </c:pt>
                <c:pt idx="26">
                  <c:v>Finland</c:v>
                </c:pt>
                <c:pt idx="27">
                  <c:v>Sweden</c:v>
                </c:pt>
              </c:strCache>
            </c:strRef>
          </c:cat>
          <c:val>
            <c:numRef>
              <c:f>'Sheet 1'!$C$12:$C$39</c:f>
              <c:numCache>
                <c:formatCode>#,##0.0</c:formatCode>
                <c:ptCount val="28"/>
                <c:pt idx="0" formatCode="#,##0.##########">
                  <c:v>20.2</c:v>
                </c:pt>
                <c:pt idx="1">
                  <c:v>20</c:v>
                </c:pt>
                <c:pt idx="2" formatCode="#,##0.##########">
                  <c:v>45.5</c:v>
                </c:pt>
                <c:pt idx="3" formatCode="#,##0.##########">
                  <c:v>16.600000000000001</c:v>
                </c:pt>
                <c:pt idx="4" formatCode="#,##0.##########">
                  <c:v>14.3</c:v>
                </c:pt>
                <c:pt idx="5" formatCode="#,##0.##########">
                  <c:v>19.8</c:v>
                </c:pt>
                <c:pt idx="6" formatCode="#,##0.##########">
                  <c:v>53.1</c:v>
                </c:pt>
                <c:pt idx="7" formatCode="#,##0.##########">
                  <c:v>25.7</c:v>
                </c:pt>
                <c:pt idx="8">
                  <c:v>21</c:v>
                </c:pt>
                <c:pt idx="9" formatCode="#,##0.##########">
                  <c:v>21.3</c:v>
                </c:pt>
                <c:pt idx="10" formatCode="#,##0.##########">
                  <c:v>15.4</c:v>
                </c:pt>
                <c:pt idx="11" formatCode="#,##0.##########">
                  <c:v>33.5</c:v>
                </c:pt>
                <c:pt idx="12">
                  <c:v>20</c:v>
                </c:pt>
                <c:pt idx="13" formatCode="#,##0.##########">
                  <c:v>21.3</c:v>
                </c:pt>
                <c:pt idx="14" formatCode="#,##0.##########">
                  <c:v>42.6</c:v>
                </c:pt>
                <c:pt idx="15" formatCode="#,##0.##########">
                  <c:v>41.4</c:v>
                </c:pt>
                <c:pt idx="16" formatCode="#,##0.##########">
                  <c:v>11.3</c:v>
                </c:pt>
                <c:pt idx="17" formatCode="#,##0.##########">
                  <c:v>18.399999999999999</c:v>
                </c:pt>
                <c:pt idx="18" formatCode="#,##0.##########">
                  <c:v>33.299999999999997</c:v>
                </c:pt>
                <c:pt idx="19" formatCode="#,##0.##########">
                  <c:v>17.899999999999999</c:v>
                </c:pt>
                <c:pt idx="20" formatCode="#,##0.##########">
                  <c:v>15.4</c:v>
                </c:pt>
                <c:pt idx="21" formatCode="#,##0.##########">
                  <c:v>16.8</c:v>
                </c:pt>
                <c:pt idx="22" formatCode="#,##0.##########">
                  <c:v>20.5</c:v>
                </c:pt>
                <c:pt idx="23" formatCode="#,##0.##########">
                  <c:v>37.200000000000003</c:v>
                </c:pt>
                <c:pt idx="24" formatCode="#,##0.##########">
                  <c:v>19.5</c:v>
                </c:pt>
                <c:pt idx="25" formatCode="#,##0.##########">
                  <c:v>11.9</c:v>
                </c:pt>
                <c:pt idx="26" formatCode="#,##0.##########">
                  <c:v>15.5</c:v>
                </c:pt>
                <c:pt idx="27" formatCode="#,##0.##########">
                  <c:v>16.100000000000001</c:v>
                </c:pt>
              </c:numCache>
            </c:numRef>
          </c:val>
          <c:extLst>
            <c:ext xmlns:c16="http://schemas.microsoft.com/office/drawing/2014/chart" uri="{C3380CC4-5D6E-409C-BE32-E72D297353CC}">
              <c16:uniqueId val="{00000001-8B00-421B-970F-A4EEBB21DE78}"/>
            </c:ext>
          </c:extLst>
        </c:ser>
        <c:dLbls>
          <c:showLegendKey val="0"/>
          <c:showVal val="0"/>
          <c:showCatName val="0"/>
          <c:showSerName val="0"/>
          <c:showPercent val="0"/>
          <c:showBubbleSize val="0"/>
        </c:dLbls>
        <c:gapWidth val="219"/>
        <c:overlap val="-27"/>
        <c:axId val="513138432"/>
        <c:axId val="513138792"/>
      </c:barChart>
      <c:catAx>
        <c:axId val="51313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t-LT"/>
          </a:p>
        </c:txPr>
        <c:crossAx val="513138792"/>
        <c:crosses val="autoZero"/>
        <c:auto val="1"/>
        <c:lblAlgn val="ctr"/>
        <c:lblOffset val="100"/>
        <c:noMultiLvlLbl val="0"/>
      </c:catAx>
      <c:valAx>
        <c:axId val="513138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t-LT"/>
          </a:p>
        </c:txPr>
        <c:crossAx val="513138432"/>
        <c:crosses val="autoZero"/>
        <c:crossBetween val="between"/>
      </c:valAx>
      <c:spPr>
        <a:noFill/>
        <a:ln>
          <a:noFill/>
        </a:ln>
        <a:effectLst/>
      </c:spPr>
    </c:plotArea>
    <c:legend>
      <c:legendPos val="r"/>
      <c:layout>
        <c:manualLayout>
          <c:xMode val="edge"/>
          <c:yMode val="edge"/>
          <c:x val="0.67320125087856919"/>
          <c:y val="0.15061443139279718"/>
          <c:w val="0.13706179353712739"/>
          <c:h val="0.155055290219870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497420760"/>
        <c:axId val="497419120"/>
      </c:barChart>
      <c:catAx>
        <c:axId val="497420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lt-LT"/>
          </a:p>
        </c:txPr>
        <c:crossAx val="497419120"/>
        <c:crosses val="autoZero"/>
        <c:auto val="1"/>
        <c:lblAlgn val="ctr"/>
        <c:lblOffset val="100"/>
        <c:noMultiLvlLbl val="0"/>
      </c:catAx>
      <c:valAx>
        <c:axId val="4974191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97420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95000"/>
                <a:lumOff val="5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181-4907-9322-66160ACB65E0}"/>
              </c:ext>
            </c:extLst>
          </c:dPt>
          <c:dPt>
            <c:idx val="15"/>
            <c:invertIfNegative val="0"/>
            <c:bubble3D val="0"/>
            <c:spPr>
              <a:solidFill>
                <a:srgbClr val="00B050"/>
              </a:solidFill>
              <a:ln>
                <a:noFill/>
              </a:ln>
              <a:effectLst/>
            </c:spPr>
            <c:extLst>
              <c:ext xmlns:c16="http://schemas.microsoft.com/office/drawing/2014/chart" uri="{C3380CC4-5D6E-409C-BE32-E72D297353CC}">
                <c16:uniqueId val="{00000002-3181-4907-9322-66160ACB65E0}"/>
              </c:ext>
            </c:extLst>
          </c:dPt>
          <c:cat>
            <c:strRef>
              <c:f>'[Income inequality tespm151.xlsx]Lapas1'!$A$2:$A$29</c:f>
              <c:strCache>
                <c:ptCount val="28"/>
                <c:pt idx="0">
                  <c:v>EU</c:v>
                </c:pt>
                <c:pt idx="1">
                  <c:v>Belgium</c:v>
                </c:pt>
                <c:pt idx="2">
                  <c:v>Bulgaria</c:v>
                </c:pt>
                <c:pt idx="3">
                  <c:v>Czechia</c:v>
                </c:pt>
                <c:pt idx="4">
                  <c:v>Denmark</c:v>
                </c:pt>
                <c:pt idx="5">
                  <c:v>Germany</c:v>
                </c:pt>
                <c:pt idx="6">
                  <c:v>Estonia</c:v>
                </c:pt>
                <c:pt idx="7">
                  <c:v>Ireland</c:v>
                </c:pt>
                <c:pt idx="8">
                  <c:v>Greece</c:v>
                </c:pt>
                <c:pt idx="9">
                  <c:v>Spain</c:v>
                </c:pt>
                <c:pt idx="10">
                  <c:v>France</c:v>
                </c:pt>
                <c:pt idx="11">
                  <c:v>Croatia</c:v>
                </c:pt>
                <c:pt idx="12">
                  <c:v>Italy</c:v>
                </c:pt>
                <c:pt idx="13">
                  <c:v>Cyprus</c:v>
                </c:pt>
                <c:pt idx="14">
                  <c:v>Latvia</c:v>
                </c:pt>
                <c:pt idx="15">
                  <c:v>Lithuania</c:v>
                </c:pt>
                <c:pt idx="16">
                  <c:v>Luxembourg</c:v>
                </c:pt>
                <c:pt idx="17">
                  <c:v>Hungary</c:v>
                </c:pt>
                <c:pt idx="18">
                  <c:v>Malta</c:v>
                </c:pt>
                <c:pt idx="19">
                  <c:v>Netherlands</c:v>
                </c:pt>
                <c:pt idx="20">
                  <c:v>Austria</c:v>
                </c:pt>
                <c:pt idx="21">
                  <c:v>Poland</c:v>
                </c:pt>
                <c:pt idx="22">
                  <c:v>Portugal</c:v>
                </c:pt>
                <c:pt idx="23">
                  <c:v>Romania</c:v>
                </c:pt>
                <c:pt idx="24">
                  <c:v>Slovenia</c:v>
                </c:pt>
                <c:pt idx="25">
                  <c:v>Slovakia</c:v>
                </c:pt>
                <c:pt idx="26">
                  <c:v>Finland</c:v>
                </c:pt>
                <c:pt idx="27">
                  <c:v>Sweden</c:v>
                </c:pt>
              </c:strCache>
            </c:strRef>
          </c:cat>
          <c:val>
            <c:numRef>
              <c:f>'[Income inequality tespm151.xlsx]Lapas1'!$D$2:$D$29</c:f>
              <c:numCache>
                <c:formatCode>#,##0.##########</c:formatCode>
                <c:ptCount val="28"/>
                <c:pt idx="0">
                  <c:v>4.8899999999999997</c:v>
                </c:pt>
                <c:pt idx="1">
                  <c:v>3.65</c:v>
                </c:pt>
                <c:pt idx="2">
                  <c:v>8.01</c:v>
                </c:pt>
                <c:pt idx="3">
                  <c:v>3.34</c:v>
                </c:pt>
                <c:pt idx="4" formatCode="#,##0.00">
                  <c:v>4</c:v>
                </c:pt>
                <c:pt idx="5">
                  <c:v>4.87</c:v>
                </c:pt>
                <c:pt idx="6">
                  <c:v>5.03</c:v>
                </c:pt>
                <c:pt idx="7">
                  <c:v>4.07</c:v>
                </c:pt>
                <c:pt idx="8">
                  <c:v>5.23</c:v>
                </c:pt>
                <c:pt idx="9">
                  <c:v>5.77</c:v>
                </c:pt>
                <c:pt idx="10">
                  <c:v>4.42</c:v>
                </c:pt>
                <c:pt idx="11">
                  <c:v>4.6100000000000003</c:v>
                </c:pt>
                <c:pt idx="12">
                  <c:v>5.75</c:v>
                </c:pt>
                <c:pt idx="13">
                  <c:v>4.3099999999999996</c:v>
                </c:pt>
                <c:pt idx="14">
                  <c:v>6.27</c:v>
                </c:pt>
                <c:pt idx="15">
                  <c:v>6.14</c:v>
                </c:pt>
                <c:pt idx="16">
                  <c:v>4.99</c:v>
                </c:pt>
                <c:pt idx="17">
                  <c:v>4.16</c:v>
                </c:pt>
                <c:pt idx="18">
                  <c:v>4.6900000000000004</c:v>
                </c:pt>
                <c:pt idx="19">
                  <c:v>4.1500000000000004</c:v>
                </c:pt>
                <c:pt idx="20">
                  <c:v>4.1100000000000003</c:v>
                </c:pt>
                <c:pt idx="21">
                  <c:v>4.07</c:v>
                </c:pt>
                <c:pt idx="22">
                  <c:v>4.99</c:v>
                </c:pt>
                <c:pt idx="23">
                  <c:v>6.62</c:v>
                </c:pt>
                <c:pt idx="24">
                  <c:v>3.32</c:v>
                </c:pt>
                <c:pt idx="25">
                  <c:v>3.03</c:v>
                </c:pt>
                <c:pt idx="26">
                  <c:v>3.72</c:v>
                </c:pt>
                <c:pt idx="27">
                  <c:v>4.12</c:v>
                </c:pt>
              </c:numCache>
            </c:numRef>
          </c:val>
          <c:extLst>
            <c:ext xmlns:c16="http://schemas.microsoft.com/office/drawing/2014/chart" uri="{C3380CC4-5D6E-409C-BE32-E72D297353CC}">
              <c16:uniqueId val="{00000000-3181-4907-9322-66160ACB65E0}"/>
            </c:ext>
          </c:extLst>
        </c:ser>
        <c:dLbls>
          <c:showLegendKey val="0"/>
          <c:showVal val="0"/>
          <c:showCatName val="0"/>
          <c:showSerName val="0"/>
          <c:showPercent val="0"/>
          <c:showBubbleSize val="0"/>
        </c:dLbls>
        <c:gapWidth val="219"/>
        <c:overlap val="-27"/>
        <c:axId val="101871712"/>
        <c:axId val="101874592"/>
      </c:barChart>
      <c:catAx>
        <c:axId val="10187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t-LT"/>
          </a:p>
        </c:txPr>
        <c:crossAx val="101874592"/>
        <c:crosses val="autoZero"/>
        <c:auto val="1"/>
        <c:lblAlgn val="ctr"/>
        <c:lblOffset val="100"/>
        <c:noMultiLvlLbl val="0"/>
      </c:catAx>
      <c:valAx>
        <c:axId val="101874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t-LT"/>
          </a:p>
        </c:txPr>
        <c:crossAx val="10187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56361788125673E-2"/>
          <c:y val="2.8264018710497139E-2"/>
          <c:w val="0.92246257790256747"/>
          <c:h val="0.80921868298170219"/>
        </c:manualLayout>
      </c:layout>
      <c:barChart>
        <c:barDir val="col"/>
        <c:grouping val="clustered"/>
        <c:varyColors val="0"/>
        <c:ser>
          <c:idx val="0"/>
          <c:order val="0"/>
          <c:tx>
            <c:strRef>
              <c:f>Lapas1!$B$30</c:f>
              <c:strCache>
                <c:ptCount val="1"/>
                <c:pt idx="0">
                  <c:v>Bendra </c:v>
                </c:pt>
              </c:strCache>
            </c:strRef>
          </c:tx>
          <c:spPr>
            <a:solidFill>
              <a:schemeClr val="accent1"/>
            </a:solidFill>
            <a:ln>
              <a:noFill/>
            </a:ln>
            <a:effectLst/>
          </c:spPr>
          <c:invertIfNegative val="0"/>
          <c:dPt>
            <c:idx val="14"/>
            <c:invertIfNegative val="0"/>
            <c:bubble3D val="0"/>
            <c:spPr>
              <a:solidFill>
                <a:srgbClr val="00B050"/>
              </a:solidFill>
              <a:ln>
                <a:noFill/>
              </a:ln>
              <a:effectLst/>
            </c:spPr>
            <c:extLst>
              <c:ext xmlns:c16="http://schemas.microsoft.com/office/drawing/2014/chart" uri="{C3380CC4-5D6E-409C-BE32-E72D297353CC}">
                <c16:uniqueId val="{00000003-AFE4-4F92-A5A0-18F1CEF50B9A}"/>
              </c:ext>
            </c:extLst>
          </c:dPt>
          <c:cat>
            <c:strRef>
              <c:f>Lapas1!$A$1:$A$28</c:f>
              <c:strCache>
                <c:ptCount val="28"/>
                <c:pt idx="0">
                  <c:v>EU27</c:v>
                </c:pt>
                <c:pt idx="1">
                  <c:v>Belgium</c:v>
                </c:pt>
                <c:pt idx="2">
                  <c:v>Bulgaria</c:v>
                </c:pt>
                <c:pt idx="3">
                  <c:v>Czechia</c:v>
                </c:pt>
                <c:pt idx="4">
                  <c:v>Denmark</c:v>
                </c:pt>
                <c:pt idx="5">
                  <c:v>Germany </c:v>
                </c:pt>
                <c:pt idx="6">
                  <c:v>Estonia</c:v>
                </c:pt>
                <c:pt idx="7">
                  <c:v>Ireland</c:v>
                </c:pt>
                <c:pt idx="8">
                  <c:v>Greece</c:v>
                </c:pt>
                <c:pt idx="9">
                  <c:v>Spain</c:v>
                </c:pt>
                <c:pt idx="10">
                  <c:v>France</c:v>
                </c:pt>
                <c:pt idx="11">
                  <c:v>Croatia</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Norway</c:v>
                </c:pt>
              </c:strCache>
            </c:strRef>
          </c:cat>
          <c:val>
            <c:numRef>
              <c:f>Lapas1!$B$1:$B$28</c:f>
              <c:numCache>
                <c:formatCode>#,##0.##########</c:formatCode>
                <c:ptCount val="28"/>
                <c:pt idx="0" formatCode="#,##0.00">
                  <c:v>5.24</c:v>
                </c:pt>
                <c:pt idx="1">
                  <c:v>3.65</c:v>
                </c:pt>
                <c:pt idx="2">
                  <c:v>8.01</c:v>
                </c:pt>
                <c:pt idx="3">
                  <c:v>3.34</c:v>
                </c:pt>
                <c:pt idx="4" formatCode="#,##0.00">
                  <c:v>4</c:v>
                </c:pt>
                <c:pt idx="5">
                  <c:v>6.47</c:v>
                </c:pt>
                <c:pt idx="6">
                  <c:v>5.03</c:v>
                </c:pt>
                <c:pt idx="7">
                  <c:v>4.13</c:v>
                </c:pt>
                <c:pt idx="8">
                  <c:v>5.15</c:v>
                </c:pt>
                <c:pt idx="9">
                  <c:v>5.77</c:v>
                </c:pt>
                <c:pt idx="10">
                  <c:v>4.4800000000000004</c:v>
                </c:pt>
                <c:pt idx="11">
                  <c:v>4.6100000000000003</c:v>
                </c:pt>
                <c:pt idx="12">
                  <c:v>4.3099999999999996</c:v>
                </c:pt>
                <c:pt idx="13">
                  <c:v>6.27</c:v>
                </c:pt>
                <c:pt idx="14">
                  <c:v>6.14</c:v>
                </c:pt>
                <c:pt idx="15">
                  <c:v>4.99</c:v>
                </c:pt>
                <c:pt idx="16" formatCode="#,##0.00">
                  <c:v>4.3</c:v>
                </c:pt>
                <c:pt idx="17">
                  <c:v>4.6900000000000004</c:v>
                </c:pt>
                <c:pt idx="18">
                  <c:v>4.1500000000000004</c:v>
                </c:pt>
                <c:pt idx="19">
                  <c:v>4.1100000000000003</c:v>
                </c:pt>
                <c:pt idx="20">
                  <c:v>4.07</c:v>
                </c:pt>
                <c:pt idx="21">
                  <c:v>4.99</c:v>
                </c:pt>
                <c:pt idx="22">
                  <c:v>6.62</c:v>
                </c:pt>
                <c:pt idx="23">
                  <c:v>3.32</c:v>
                </c:pt>
                <c:pt idx="24">
                  <c:v>3.03</c:v>
                </c:pt>
                <c:pt idx="25">
                  <c:v>3.72</c:v>
                </c:pt>
                <c:pt idx="26">
                  <c:v>4.12</c:v>
                </c:pt>
                <c:pt idx="27">
                  <c:v>3.78</c:v>
                </c:pt>
              </c:numCache>
            </c:numRef>
          </c:val>
          <c:extLst>
            <c:ext xmlns:c16="http://schemas.microsoft.com/office/drawing/2014/chart" uri="{C3380CC4-5D6E-409C-BE32-E72D297353CC}">
              <c16:uniqueId val="{00000000-AFE4-4F92-A5A0-18F1CEF50B9A}"/>
            </c:ext>
          </c:extLst>
        </c:ser>
        <c:ser>
          <c:idx val="1"/>
          <c:order val="1"/>
          <c:tx>
            <c:strRef>
              <c:f>Lapas1!$C$30</c:f>
              <c:strCache>
                <c:ptCount val="1"/>
                <c:pt idx="0">
                  <c:v>65+</c:v>
                </c:pt>
              </c:strCache>
            </c:strRef>
          </c:tx>
          <c:spPr>
            <a:solidFill>
              <a:schemeClr val="accent2"/>
            </a:solidFill>
            <a:ln>
              <a:noFill/>
            </a:ln>
            <a:effectLst/>
          </c:spPr>
          <c:invertIfNegative val="0"/>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4-AFE4-4F92-A5A0-18F1CEF50B9A}"/>
              </c:ext>
            </c:extLst>
          </c:dPt>
          <c:cat>
            <c:strRef>
              <c:f>Lapas1!$A$1:$A$28</c:f>
              <c:strCache>
                <c:ptCount val="28"/>
                <c:pt idx="0">
                  <c:v>EU27</c:v>
                </c:pt>
                <c:pt idx="1">
                  <c:v>Belgium</c:v>
                </c:pt>
                <c:pt idx="2">
                  <c:v>Bulgaria</c:v>
                </c:pt>
                <c:pt idx="3">
                  <c:v>Czechia</c:v>
                </c:pt>
                <c:pt idx="4">
                  <c:v>Denmark</c:v>
                </c:pt>
                <c:pt idx="5">
                  <c:v>Germany </c:v>
                </c:pt>
                <c:pt idx="6">
                  <c:v>Estonia</c:v>
                </c:pt>
                <c:pt idx="7">
                  <c:v>Ireland</c:v>
                </c:pt>
                <c:pt idx="8">
                  <c:v>Greece</c:v>
                </c:pt>
                <c:pt idx="9">
                  <c:v>Spain</c:v>
                </c:pt>
                <c:pt idx="10">
                  <c:v>France</c:v>
                </c:pt>
                <c:pt idx="11">
                  <c:v>Croatia</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Norway</c:v>
                </c:pt>
              </c:strCache>
            </c:strRef>
          </c:cat>
          <c:val>
            <c:numRef>
              <c:f>Lapas1!$C$1:$C$28</c:f>
              <c:numCache>
                <c:formatCode>#,##0.##########</c:formatCode>
                <c:ptCount val="28"/>
                <c:pt idx="0" formatCode="General">
                  <c:v>4.46</c:v>
                </c:pt>
                <c:pt idx="1">
                  <c:v>3.41</c:v>
                </c:pt>
                <c:pt idx="2">
                  <c:v>5.03</c:v>
                </c:pt>
                <c:pt idx="3">
                  <c:v>2.56</c:v>
                </c:pt>
                <c:pt idx="4">
                  <c:v>3.06</c:v>
                </c:pt>
                <c:pt idx="5">
                  <c:v>5.61</c:v>
                </c:pt>
                <c:pt idx="6">
                  <c:v>3.83</c:v>
                </c:pt>
                <c:pt idx="7">
                  <c:v>3.98</c:v>
                </c:pt>
                <c:pt idx="8">
                  <c:v>3.91</c:v>
                </c:pt>
                <c:pt idx="9">
                  <c:v>4.95</c:v>
                </c:pt>
                <c:pt idx="10">
                  <c:v>3.97</c:v>
                </c:pt>
                <c:pt idx="11">
                  <c:v>4.59</c:v>
                </c:pt>
                <c:pt idx="12">
                  <c:v>4.24</c:v>
                </c:pt>
                <c:pt idx="13">
                  <c:v>5.08</c:v>
                </c:pt>
                <c:pt idx="14">
                  <c:v>4.59</c:v>
                </c:pt>
                <c:pt idx="15" formatCode="#,##0.00">
                  <c:v>3.9</c:v>
                </c:pt>
                <c:pt idx="16" formatCode="#,##0.00">
                  <c:v>6</c:v>
                </c:pt>
                <c:pt idx="17" formatCode="#,##0.00">
                  <c:v>3.5</c:v>
                </c:pt>
                <c:pt idx="18">
                  <c:v>2.99</c:v>
                </c:pt>
                <c:pt idx="19">
                  <c:v>3.98</c:v>
                </c:pt>
                <c:pt idx="20">
                  <c:v>3.38</c:v>
                </c:pt>
                <c:pt idx="21">
                  <c:v>5.0199999999999996</c:v>
                </c:pt>
                <c:pt idx="22" formatCode="#,##0.00">
                  <c:v>4.5</c:v>
                </c:pt>
                <c:pt idx="23">
                  <c:v>3.25</c:v>
                </c:pt>
                <c:pt idx="24">
                  <c:v>2.46</c:v>
                </c:pt>
                <c:pt idx="25">
                  <c:v>3.18</c:v>
                </c:pt>
                <c:pt idx="26">
                  <c:v>3.41</c:v>
                </c:pt>
                <c:pt idx="27" formatCode="#,##0.00">
                  <c:v>3.47</c:v>
                </c:pt>
              </c:numCache>
            </c:numRef>
          </c:val>
          <c:extLst>
            <c:ext xmlns:c16="http://schemas.microsoft.com/office/drawing/2014/chart" uri="{C3380CC4-5D6E-409C-BE32-E72D297353CC}">
              <c16:uniqueId val="{00000001-AFE4-4F92-A5A0-18F1CEF50B9A}"/>
            </c:ext>
          </c:extLst>
        </c:ser>
        <c:dLbls>
          <c:showLegendKey val="0"/>
          <c:showVal val="0"/>
          <c:showCatName val="0"/>
          <c:showSerName val="0"/>
          <c:showPercent val="0"/>
          <c:showBubbleSize val="0"/>
        </c:dLbls>
        <c:gapWidth val="219"/>
        <c:overlap val="-27"/>
        <c:axId val="497420760"/>
        <c:axId val="497419120"/>
      </c:barChart>
      <c:catAx>
        <c:axId val="497420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lt-LT"/>
          </a:p>
        </c:txPr>
        <c:crossAx val="497419120"/>
        <c:crosses val="autoZero"/>
        <c:auto val="1"/>
        <c:lblAlgn val="ctr"/>
        <c:lblOffset val="100"/>
        <c:noMultiLvlLbl val="0"/>
      </c:catAx>
      <c:valAx>
        <c:axId val="4974191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97420760"/>
        <c:crosses val="autoZero"/>
        <c:crossBetween val="between"/>
      </c:valAx>
      <c:spPr>
        <a:noFill/>
        <a:ln>
          <a:noFill/>
        </a:ln>
        <a:effectLst/>
      </c:spPr>
    </c:plotArea>
    <c:legend>
      <c:legendPos val="r"/>
      <c:layout>
        <c:manualLayout>
          <c:xMode val="edge"/>
          <c:yMode val="edge"/>
          <c:x val="0.75336484116145497"/>
          <c:y val="0.11747189783680111"/>
          <c:w val="9.5357758155172612E-2"/>
          <c:h val="0.1177786140312542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lt-LT" sz="1800" b="1"/>
              <a:t> Piniginės socialinės paramos išmokos (milijonai eurų) </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lineChart>
        <c:grouping val="standard"/>
        <c:varyColors val="0"/>
        <c:ser>
          <c:idx val="0"/>
          <c:order val="0"/>
          <c:tx>
            <c:strRef>
              <c:f>Duomenys!$A$5</c:f>
              <c:strCache>
                <c:ptCount val="1"/>
                <c:pt idx="0">
                  <c:v>Šalpos išmokos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Duomenys!$B$2:$X$2</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Duomenys!$B$5:$V$5</c:f>
              <c:numCache>
                <c:formatCode>0.00</c:formatCode>
                <c:ptCount val="21"/>
                <c:pt idx="0">
                  <c:v>30.23632993512512</c:v>
                </c:pt>
                <c:pt idx="1">
                  <c:v>31.307924003707136</c:v>
                </c:pt>
                <c:pt idx="2">
                  <c:v>33.682808155699725</c:v>
                </c:pt>
                <c:pt idx="3">
                  <c:v>39.301436515291932</c:v>
                </c:pt>
                <c:pt idx="4">
                  <c:v>49.496061167747918</c:v>
                </c:pt>
                <c:pt idx="5">
                  <c:v>64.672150139017617</c:v>
                </c:pt>
                <c:pt idx="6">
                  <c:v>86.451575532900833</c:v>
                </c:pt>
                <c:pt idx="7">
                  <c:v>147.67724745134385</c:v>
                </c:pt>
                <c:pt idx="8">
                  <c:v>240.79008341056533</c:v>
                </c:pt>
                <c:pt idx="9">
                  <c:v>282.37951807228916</c:v>
                </c:pt>
                <c:pt idx="10">
                  <c:v>257.09569045412422</c:v>
                </c:pt>
                <c:pt idx="11">
                  <c:v>238.73021895273402</c:v>
                </c:pt>
                <c:pt idx="12">
                  <c:v>235.75385194624653</c:v>
                </c:pt>
                <c:pt idx="13">
                  <c:v>234.66065222428173</c:v>
                </c:pt>
                <c:pt idx="14">
                  <c:v>263.41731348470807</c:v>
                </c:pt>
                <c:pt idx="15">
                  <c:v>271.56553209999993</c:v>
                </c:pt>
                <c:pt idx="16">
                  <c:v>286.41950000000003</c:v>
                </c:pt>
                <c:pt idx="17">
                  <c:v>284.78460000000001</c:v>
                </c:pt>
                <c:pt idx="18">
                  <c:v>294.98200000000003</c:v>
                </c:pt>
                <c:pt idx="19">
                  <c:v>298.88</c:v>
                </c:pt>
                <c:pt idx="20" formatCode="General">
                  <c:v>312.79400000000004</c:v>
                </c:pt>
              </c:numCache>
            </c:numRef>
          </c:val>
          <c:smooth val="0"/>
          <c:extLst>
            <c:ext xmlns:c16="http://schemas.microsoft.com/office/drawing/2014/chart" uri="{C3380CC4-5D6E-409C-BE32-E72D297353CC}">
              <c16:uniqueId val="{00000000-6AA3-4B30-AB67-9F6DFD14FDD3}"/>
            </c:ext>
          </c:extLst>
        </c:ser>
        <c:ser>
          <c:idx val="1"/>
          <c:order val="1"/>
          <c:tx>
            <c:strRef>
              <c:f>Duomenys!$A$6</c:f>
              <c:strCache>
                <c:ptCount val="1"/>
                <c:pt idx="0">
                  <c:v>Išmokos vaikams (šeimoms)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Duomenys!$B$2:$X$2</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Duomenys!$B$6:$X$6</c:f>
              <c:numCache>
                <c:formatCode>0.00</c:formatCode>
                <c:ptCount val="23"/>
                <c:pt idx="0">
                  <c:v>75.547054564411511</c:v>
                </c:pt>
                <c:pt idx="1">
                  <c:v>75.324963273285434</c:v>
                </c:pt>
                <c:pt idx="2">
                  <c:v>75.132026262743281</c:v>
                </c:pt>
                <c:pt idx="3">
                  <c:v>73.252360032437451</c:v>
                </c:pt>
                <c:pt idx="4">
                  <c:v>85.046049582947177</c:v>
                </c:pt>
                <c:pt idx="5">
                  <c:v>105.17435125115848</c:v>
                </c:pt>
                <c:pt idx="6">
                  <c:v>103.74768303985171</c:v>
                </c:pt>
                <c:pt idx="7">
                  <c:v>115.48453429101021</c:v>
                </c:pt>
                <c:pt idx="8">
                  <c:v>172.76702965708989</c:v>
                </c:pt>
                <c:pt idx="9">
                  <c:v>174.11599281742357</c:v>
                </c:pt>
                <c:pt idx="10">
                  <c:v>75.573447636700649</c:v>
                </c:pt>
                <c:pt idx="11">
                  <c:v>64.761932344763679</c:v>
                </c:pt>
                <c:pt idx="12">
                  <c:v>61.718025949953663</c:v>
                </c:pt>
                <c:pt idx="13">
                  <c:v>58.879749768303988</c:v>
                </c:pt>
                <c:pt idx="14">
                  <c:v>55.085727525486561</c:v>
                </c:pt>
                <c:pt idx="15" formatCode="General">
                  <c:v>51.4</c:v>
                </c:pt>
                <c:pt idx="16" formatCode="General">
                  <c:v>50.85</c:v>
                </c:pt>
                <c:pt idx="17">
                  <c:v>67.47</c:v>
                </c:pt>
                <c:pt idx="18">
                  <c:v>238.04999999999995</c:v>
                </c:pt>
                <c:pt idx="19">
                  <c:v>376.14</c:v>
                </c:pt>
                <c:pt idx="20">
                  <c:v>548.08000000000004</c:v>
                </c:pt>
                <c:pt idx="21">
                  <c:v>538.97</c:v>
                </c:pt>
                <c:pt idx="22">
                  <c:v>614.20000000000005</c:v>
                </c:pt>
              </c:numCache>
            </c:numRef>
          </c:val>
          <c:smooth val="0"/>
          <c:extLst>
            <c:ext xmlns:c16="http://schemas.microsoft.com/office/drawing/2014/chart" uri="{C3380CC4-5D6E-409C-BE32-E72D297353CC}">
              <c16:uniqueId val="{00000001-6AA3-4B30-AB67-9F6DFD14FDD3}"/>
            </c:ext>
          </c:extLst>
        </c:ser>
        <c:ser>
          <c:idx val="2"/>
          <c:order val="2"/>
          <c:tx>
            <c:strRef>
              <c:f>Duomenys!$A$7</c:f>
              <c:strCache>
                <c:ptCount val="1"/>
                <c:pt idx="0">
                  <c:v>Piniginė socialinė parama nepasiturintiems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Duomenys!$B$2:$X$2</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Duomenys!$B$7:$X$7</c:f>
              <c:numCache>
                <c:formatCode>0.00</c:formatCode>
                <c:ptCount val="23"/>
                <c:pt idx="0">
                  <c:v>47.320145968489342</c:v>
                </c:pt>
                <c:pt idx="1">
                  <c:v>53.978284157784984</c:v>
                </c:pt>
                <c:pt idx="2">
                  <c:v>57.068824991311402</c:v>
                </c:pt>
                <c:pt idx="3">
                  <c:v>57.756569369786845</c:v>
                </c:pt>
                <c:pt idx="4">
                  <c:v>38.751158480074146</c:v>
                </c:pt>
                <c:pt idx="5">
                  <c:v>27.216404077849859</c:v>
                </c:pt>
                <c:pt idx="6">
                  <c:v>25.754109418443004</c:v>
                </c:pt>
                <c:pt idx="7">
                  <c:v>29.067220806302132</c:v>
                </c:pt>
                <c:pt idx="8">
                  <c:v>41.28776645041706</c:v>
                </c:pt>
                <c:pt idx="9">
                  <c:v>81.792632066728444</c:v>
                </c:pt>
                <c:pt idx="10">
                  <c:v>186.04900370713625</c:v>
                </c:pt>
                <c:pt idx="11">
                  <c:v>222.57588044485635</c:v>
                </c:pt>
                <c:pt idx="12">
                  <c:v>226.19323447636702</c:v>
                </c:pt>
                <c:pt idx="13">
                  <c:v>194.39295644114924</c:v>
                </c:pt>
                <c:pt idx="14">
                  <c:v>137.88809082483783</c:v>
                </c:pt>
                <c:pt idx="15" formatCode="General">
                  <c:v>102.89999999999999</c:v>
                </c:pt>
                <c:pt idx="16" formatCode="General">
                  <c:v>85.98</c:v>
                </c:pt>
                <c:pt idx="17">
                  <c:v>83.47</c:v>
                </c:pt>
                <c:pt idx="18">
                  <c:v>104.23</c:v>
                </c:pt>
                <c:pt idx="19">
                  <c:v>97.37</c:v>
                </c:pt>
                <c:pt idx="20">
                  <c:v>91.56</c:v>
                </c:pt>
                <c:pt idx="21">
                  <c:v>125.37</c:v>
                </c:pt>
                <c:pt idx="22">
                  <c:v>199.3</c:v>
                </c:pt>
              </c:numCache>
            </c:numRef>
          </c:val>
          <c:smooth val="0"/>
          <c:extLst>
            <c:ext xmlns:c16="http://schemas.microsoft.com/office/drawing/2014/chart" uri="{C3380CC4-5D6E-409C-BE32-E72D297353CC}">
              <c16:uniqueId val="{00000002-6AA3-4B30-AB67-9F6DFD14FDD3}"/>
            </c:ext>
          </c:extLst>
        </c:ser>
        <c:ser>
          <c:idx val="3"/>
          <c:order val="3"/>
          <c:tx>
            <c:strRef>
              <c:f>Duomenys!$A$8</c:f>
              <c:strCache>
                <c:ptCount val="1"/>
                <c:pt idx="0">
                  <c:v>Socialinė parama mokiniams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Duomenys!$B$2:$X$2</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Duomenys!$B$8:$X$8</c:f>
              <c:numCache>
                <c:formatCode>0.00</c:formatCode>
                <c:ptCount val="23"/>
                <c:pt idx="0">
                  <c:v>16.45041705282669</c:v>
                </c:pt>
                <c:pt idx="1">
                  <c:v>17.522011121408713</c:v>
                </c:pt>
                <c:pt idx="2">
                  <c:v>17.641913809082485</c:v>
                </c:pt>
                <c:pt idx="3">
                  <c:v>17.718605189990733</c:v>
                </c:pt>
                <c:pt idx="4">
                  <c:v>17.96802594995366</c:v>
                </c:pt>
                <c:pt idx="5">
                  <c:v>18.153962001853568</c:v>
                </c:pt>
                <c:pt idx="6">
                  <c:v>20.001158480074142</c:v>
                </c:pt>
                <c:pt idx="7">
                  <c:v>18.419833178869325</c:v>
                </c:pt>
                <c:pt idx="8">
                  <c:v>31.365848007414272</c:v>
                </c:pt>
                <c:pt idx="9">
                  <c:v>34.26204819277109</c:v>
                </c:pt>
                <c:pt idx="10">
                  <c:v>33.045644114921224</c:v>
                </c:pt>
                <c:pt idx="11">
                  <c:v>33.074606116774795</c:v>
                </c:pt>
                <c:pt idx="12">
                  <c:v>29.570203892493048</c:v>
                </c:pt>
                <c:pt idx="13">
                  <c:v>24.994207599629288</c:v>
                </c:pt>
                <c:pt idx="14">
                  <c:v>23.024791473586657</c:v>
                </c:pt>
                <c:pt idx="15" formatCode="General">
                  <c:v>20.059999999999999</c:v>
                </c:pt>
                <c:pt idx="16" formatCode="General">
                  <c:v>17.2</c:v>
                </c:pt>
                <c:pt idx="17">
                  <c:v>14.8</c:v>
                </c:pt>
                <c:pt idx="18" formatCode="General">
                  <c:v>13.9</c:v>
                </c:pt>
                <c:pt idx="19" formatCode="General">
                  <c:v>17.03</c:v>
                </c:pt>
                <c:pt idx="20" formatCode="General">
                  <c:v>23.58</c:v>
                </c:pt>
                <c:pt idx="21" formatCode="General">
                  <c:v>35.03</c:v>
                </c:pt>
                <c:pt idx="22" formatCode="General">
                  <c:v>42.09</c:v>
                </c:pt>
              </c:numCache>
            </c:numRef>
          </c:val>
          <c:smooth val="0"/>
          <c:extLst>
            <c:ext xmlns:c16="http://schemas.microsoft.com/office/drawing/2014/chart" uri="{C3380CC4-5D6E-409C-BE32-E72D297353CC}">
              <c16:uniqueId val="{00000003-6AA3-4B30-AB67-9F6DFD14FDD3}"/>
            </c:ext>
          </c:extLst>
        </c:ser>
        <c:ser>
          <c:idx val="4"/>
          <c:order val="4"/>
          <c:tx>
            <c:strRef>
              <c:f>Duomenys!$A$9</c:f>
              <c:strCache>
                <c:ptCount val="1"/>
                <c:pt idx="0">
                  <c:v>Laidojimo pašalpa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Duomenys!$B$2:$X$2</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Duomenys!$B$9:$X$9</c:f>
              <c:numCache>
                <c:formatCode>0.00</c:formatCode>
                <c:ptCount val="23"/>
                <c:pt idx="0">
                  <c:v>7.9928174235403153</c:v>
                </c:pt>
                <c:pt idx="1">
                  <c:v>8.4913551320667295</c:v>
                </c:pt>
                <c:pt idx="2">
                  <c:v>8.8667356609128838</c:v>
                </c:pt>
                <c:pt idx="3">
                  <c:v>8.1519117817423545</c:v>
                </c:pt>
                <c:pt idx="4">
                  <c:v>8.8044485634847085</c:v>
                </c:pt>
                <c:pt idx="5">
                  <c:v>9.3547265987025021</c:v>
                </c:pt>
                <c:pt idx="6">
                  <c:v>9.5864226135310489</c:v>
                </c:pt>
                <c:pt idx="7">
                  <c:v>10.11712233549583</c:v>
                </c:pt>
                <c:pt idx="8">
                  <c:v>13.081412187210379</c:v>
                </c:pt>
                <c:pt idx="9">
                  <c:v>12.552247451343838</c:v>
                </c:pt>
                <c:pt idx="10">
                  <c:v>12.563716404077852</c:v>
                </c:pt>
                <c:pt idx="11">
                  <c:v>12.216172381835033</c:v>
                </c:pt>
                <c:pt idx="12">
                  <c:v>12.106116774791474</c:v>
                </c:pt>
                <c:pt idx="13">
                  <c:v>12.656394810009269</c:v>
                </c:pt>
                <c:pt idx="14">
                  <c:v>11.932344763670066</c:v>
                </c:pt>
                <c:pt idx="15" formatCode="General">
                  <c:v>12.55</c:v>
                </c:pt>
                <c:pt idx="16" formatCode="General">
                  <c:v>12.47</c:v>
                </c:pt>
                <c:pt idx="17">
                  <c:v>12.42</c:v>
                </c:pt>
                <c:pt idx="18" formatCode="General">
                  <c:v>12.403</c:v>
                </c:pt>
                <c:pt idx="19" formatCode="General">
                  <c:v>12.05</c:v>
                </c:pt>
                <c:pt idx="20" formatCode="General">
                  <c:v>13.43</c:v>
                </c:pt>
                <c:pt idx="21" formatCode="General">
                  <c:v>15.69</c:v>
                </c:pt>
                <c:pt idx="22" formatCode="General">
                  <c:v>15.34</c:v>
                </c:pt>
              </c:numCache>
            </c:numRef>
          </c:val>
          <c:smooth val="0"/>
          <c:extLst>
            <c:ext xmlns:c16="http://schemas.microsoft.com/office/drawing/2014/chart" uri="{C3380CC4-5D6E-409C-BE32-E72D297353CC}">
              <c16:uniqueId val="{00000004-6AA3-4B30-AB67-9F6DFD14FDD3}"/>
            </c:ext>
          </c:extLst>
        </c:ser>
        <c:dLbls>
          <c:showLegendKey val="0"/>
          <c:showVal val="0"/>
          <c:showCatName val="0"/>
          <c:showSerName val="0"/>
          <c:showPercent val="0"/>
          <c:showBubbleSize val="0"/>
        </c:dLbls>
        <c:marker val="1"/>
        <c:smooth val="0"/>
        <c:axId val="513779920"/>
        <c:axId val="513773688"/>
      </c:lineChart>
      <c:catAx>
        <c:axId val="51377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lt-LT"/>
          </a:p>
        </c:txPr>
        <c:crossAx val="513773688"/>
        <c:crosses val="autoZero"/>
        <c:auto val="1"/>
        <c:lblAlgn val="ctr"/>
        <c:lblOffset val="100"/>
        <c:noMultiLvlLbl val="0"/>
      </c:catAx>
      <c:valAx>
        <c:axId val="5137736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lt-LT"/>
          </a:p>
        </c:txPr>
        <c:crossAx val="513779920"/>
        <c:crosses val="autoZero"/>
        <c:crossBetween val="between"/>
      </c:valAx>
      <c:spPr>
        <a:noFill/>
        <a:ln>
          <a:noFill/>
        </a:ln>
        <a:effectLst/>
      </c:spPr>
    </c:plotArea>
    <c:legend>
      <c:legendPos val="b"/>
      <c:layout>
        <c:manualLayout>
          <c:xMode val="edge"/>
          <c:yMode val="edge"/>
          <c:x val="5.3357112023467795E-2"/>
          <c:y val="0.87416274668122429"/>
          <c:w val="0.94318906290559856"/>
          <c:h val="0.1258371750429834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87813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lt-LT"/>
          </a:p>
        </p:txBody>
      </p:sp>
      <p:sp>
        <p:nvSpPr>
          <p:cNvPr id="51203" name="Rectangle 3"/>
          <p:cNvSpPr>
            <a:spLocks noGrp="1" noChangeArrowheads="1"/>
          </p:cNvSpPr>
          <p:nvPr>
            <p:ph type="dt" sz="quarter" idx="1"/>
          </p:nvPr>
        </p:nvSpPr>
        <p:spPr bwMode="auto">
          <a:xfrm>
            <a:off x="3760788" y="0"/>
            <a:ext cx="287813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lt-LT"/>
          </a:p>
        </p:txBody>
      </p:sp>
      <p:sp>
        <p:nvSpPr>
          <p:cNvPr id="51204" name="Rectangle 4"/>
          <p:cNvSpPr>
            <a:spLocks noGrp="1" noChangeArrowheads="1"/>
          </p:cNvSpPr>
          <p:nvPr>
            <p:ph type="ftr" sz="quarter" idx="2"/>
          </p:nvPr>
        </p:nvSpPr>
        <p:spPr bwMode="auto">
          <a:xfrm>
            <a:off x="0" y="9407525"/>
            <a:ext cx="287813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lt-LT"/>
          </a:p>
        </p:txBody>
      </p:sp>
      <p:sp>
        <p:nvSpPr>
          <p:cNvPr id="51205" name="Rectangle 5"/>
          <p:cNvSpPr>
            <a:spLocks noGrp="1" noChangeArrowheads="1"/>
          </p:cNvSpPr>
          <p:nvPr>
            <p:ph type="sldNum" sz="quarter" idx="3"/>
          </p:nvPr>
        </p:nvSpPr>
        <p:spPr bwMode="auto">
          <a:xfrm>
            <a:off x="3760788" y="9407525"/>
            <a:ext cx="287813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02B9AE4-15C4-433B-8F34-241CC90E5B7F}" type="slidenum">
              <a:rPr lang="lt-LT"/>
              <a:pPr>
                <a:defRPr/>
              </a:pPr>
              <a:t>‹#›</a:t>
            </a:fld>
            <a:endParaRPr lang="lt-LT"/>
          </a:p>
        </p:txBody>
      </p:sp>
    </p:spTree>
    <p:extLst>
      <p:ext uri="{BB962C8B-B14F-4D97-AF65-F5344CB8AC3E}">
        <p14:creationId xmlns:p14="http://schemas.microsoft.com/office/powerpoint/2010/main" val="349266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878138" cy="4968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760788" y="0"/>
            <a:ext cx="2878137" cy="496888"/>
          </a:xfrm>
          <a:prstGeom prst="rect">
            <a:avLst/>
          </a:prstGeom>
        </p:spPr>
        <p:txBody>
          <a:bodyPr vert="horz" lIns="91440" tIns="45720" rIns="91440" bIns="45720" rtlCol="0"/>
          <a:lstStyle>
            <a:lvl1pPr algn="r">
              <a:defRPr sz="1200"/>
            </a:lvl1pPr>
          </a:lstStyle>
          <a:p>
            <a:fld id="{F15B3EBB-C1BA-4D60-B423-F01B68AF2976}" type="datetimeFigureOut">
              <a:rPr lang="lt-LT" smtClean="0"/>
              <a:t>2024.01.23</a:t>
            </a:fld>
            <a:endParaRPr lang="lt-LT"/>
          </a:p>
        </p:txBody>
      </p:sp>
      <p:sp>
        <p:nvSpPr>
          <p:cNvPr id="4" name="Skaidrės vaizdo vietos rezervavimo ženklas 3"/>
          <p:cNvSpPr>
            <a:spLocks noGrp="1" noRot="1" noChangeAspect="1"/>
          </p:cNvSpPr>
          <p:nvPr>
            <p:ph type="sldImg" idx="2"/>
          </p:nvPr>
        </p:nvSpPr>
        <p:spPr>
          <a:xfrm>
            <a:off x="1090613" y="1238250"/>
            <a:ext cx="4459287" cy="334327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63575" y="4767263"/>
            <a:ext cx="5313363" cy="389890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407525"/>
            <a:ext cx="2878138" cy="496888"/>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760788" y="9407525"/>
            <a:ext cx="2878137" cy="496888"/>
          </a:xfrm>
          <a:prstGeom prst="rect">
            <a:avLst/>
          </a:prstGeom>
        </p:spPr>
        <p:txBody>
          <a:bodyPr vert="horz" lIns="91440" tIns="45720" rIns="91440" bIns="45720" rtlCol="0" anchor="b"/>
          <a:lstStyle>
            <a:lvl1pPr algn="r">
              <a:defRPr sz="1200"/>
            </a:lvl1pPr>
          </a:lstStyle>
          <a:p>
            <a:fld id="{9B3F4088-7C05-4807-8974-2DC0CF6DD78C}" type="slidenum">
              <a:rPr lang="lt-LT" smtClean="0"/>
              <a:t>‹#›</a:t>
            </a:fld>
            <a:endParaRPr lang="lt-LT"/>
          </a:p>
        </p:txBody>
      </p:sp>
    </p:spTree>
    <p:extLst>
      <p:ext uri="{BB962C8B-B14F-4D97-AF65-F5344CB8AC3E}">
        <p14:creationId xmlns:p14="http://schemas.microsoft.com/office/powerpoint/2010/main" val="418893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6F95DFF3-2D76-4F3E-9D9C-F52E14D5DBEA}" type="slidenum">
              <a:rPr lang="lt-LT"/>
              <a:pPr>
                <a:defRPr/>
              </a:pPr>
              <a:t>‹#›</a:t>
            </a:fld>
            <a:endParaRPr lang="lt-L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0" y="-30460"/>
            <a:ext cx="9144000" cy="1470025"/>
          </a:xfrm>
          <a:solidFill>
            <a:srgbClr val="C00000"/>
          </a:solidFill>
        </p:spPr>
        <p:txBody>
          <a:bodyPr/>
          <a:lstStyle>
            <a:lvl1pPr>
              <a:defRPr>
                <a:solidFill>
                  <a:schemeClr val="bg1"/>
                </a:solidFill>
              </a:defRPr>
            </a:lvl1p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lvl1pPr>
              <a:defRPr/>
            </a:lvl1pPr>
          </a:lstStyle>
          <a:p>
            <a:pPr>
              <a:defRPr/>
            </a:pPr>
            <a:fld id="{CF669B4C-1AA4-4938-8C60-D232425372DF}" type="datetimeFigureOut">
              <a:rPr lang="lt-LT" smtClean="0"/>
              <a:pPr>
                <a:defRPr/>
              </a:pPr>
              <a:t>2024.01.23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1019BF8D-9A99-4B4F-ABD6-8E7852543B8D}" type="slidenum">
              <a:rPr lang="lt-LT" smtClean="0"/>
              <a:pPr>
                <a:defRPr/>
              </a:pPr>
              <a:t>‹#›</a:t>
            </a:fld>
            <a:endParaRPr lang="lt-L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19F11152-9202-40FA-A273-C4B0606C4E1F}" type="datetimeFigureOut">
              <a:rPr lang="lt-LT" smtClean="0"/>
              <a:pPr>
                <a:defRPr/>
              </a:pPr>
              <a:t>2024.01.23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0D985BCC-8B22-49AB-BD87-E5E3C1BC5FED}" type="slidenum">
              <a:rPr lang="lt-LT" smtClean="0"/>
              <a:pPr>
                <a:defRPr/>
              </a:pPr>
              <a:t>‹#›</a:t>
            </a:fld>
            <a:endParaRPr lang="lt-L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lvl1pPr>
              <a:defRPr/>
            </a:lvl1pPr>
          </a:lstStyle>
          <a:p>
            <a:pPr>
              <a:defRPr/>
            </a:pPr>
            <a:fld id="{E12E3292-95C2-409A-A2C1-8C5E6D49E973}" type="datetimeFigureOut">
              <a:rPr lang="lt-LT" smtClean="0"/>
              <a:pPr>
                <a:defRPr/>
              </a:pPr>
              <a:t>2024.01.23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E16E747A-B8DA-4EC6-B88C-8F8A580A0004}" type="slidenum">
              <a:rPr lang="lt-LT" smtClean="0"/>
              <a:pPr>
                <a:defRPr/>
              </a:pPr>
              <a:t>‹#›</a:t>
            </a:fld>
            <a:endParaRPr lang="lt-L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3"/>
          <p:cNvSpPr>
            <a:spLocks noGrp="1"/>
          </p:cNvSpPr>
          <p:nvPr>
            <p:ph type="dt" sz="half" idx="10"/>
          </p:nvPr>
        </p:nvSpPr>
        <p:spPr/>
        <p:txBody>
          <a:bodyPr/>
          <a:lstStyle>
            <a:lvl1pPr>
              <a:defRPr/>
            </a:lvl1pPr>
          </a:lstStyle>
          <a:p>
            <a:pPr>
              <a:defRPr/>
            </a:pPr>
            <a:fld id="{AFFD8450-C69A-42F7-B05D-B7171B0F8A51}" type="datetimeFigureOut">
              <a:rPr lang="lt-LT" smtClean="0"/>
              <a:pPr>
                <a:defRPr/>
              </a:pPr>
              <a:t>2024.01.23</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13E921F7-BDA2-49A1-BD95-0E66A52DA954}" type="slidenum">
              <a:rPr lang="lt-LT" smtClean="0"/>
              <a:pPr>
                <a:defRPr/>
              </a:pPr>
              <a:t>‹#›</a:t>
            </a:fld>
            <a:endParaRPr lang="lt-L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3"/>
          <p:cNvSpPr>
            <a:spLocks noGrp="1"/>
          </p:cNvSpPr>
          <p:nvPr>
            <p:ph type="dt" sz="half" idx="10"/>
          </p:nvPr>
        </p:nvSpPr>
        <p:spPr/>
        <p:txBody>
          <a:bodyPr/>
          <a:lstStyle>
            <a:lvl1pPr>
              <a:defRPr/>
            </a:lvl1pPr>
          </a:lstStyle>
          <a:p>
            <a:pPr>
              <a:defRPr/>
            </a:pPr>
            <a:fld id="{EC895AE4-E9C7-4D34-995A-BA9799247C4B}" type="datetimeFigureOut">
              <a:rPr lang="lt-LT" smtClean="0"/>
              <a:pPr>
                <a:defRPr/>
              </a:pPr>
              <a:t>2024.01.23</a:t>
            </a:fld>
            <a:endParaRPr lang="lt-LT"/>
          </a:p>
        </p:txBody>
      </p:sp>
      <p:sp>
        <p:nvSpPr>
          <p:cNvPr id="8" name="Poraštės vietos rezervavimo ženklas 4"/>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p:cNvSpPr>
            <a:spLocks noGrp="1"/>
          </p:cNvSpPr>
          <p:nvPr>
            <p:ph type="sldNum" sz="quarter" idx="12"/>
          </p:nvPr>
        </p:nvSpPr>
        <p:spPr/>
        <p:txBody>
          <a:bodyPr/>
          <a:lstStyle>
            <a:lvl1pPr>
              <a:defRPr/>
            </a:lvl1pPr>
          </a:lstStyle>
          <a:p>
            <a:pPr>
              <a:defRPr/>
            </a:pPr>
            <a:fld id="{74A7E739-67DE-46DE-80D5-1BBE906C528B}" type="slidenum">
              <a:rPr lang="lt-LT" smtClean="0"/>
              <a:pPr>
                <a:defRPr/>
              </a:pPr>
              <a:t>‹#›</a:t>
            </a:fld>
            <a:endParaRPr lang="lt-L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3"/>
          <p:cNvSpPr>
            <a:spLocks noGrp="1"/>
          </p:cNvSpPr>
          <p:nvPr>
            <p:ph type="dt" sz="half" idx="10"/>
          </p:nvPr>
        </p:nvSpPr>
        <p:spPr/>
        <p:txBody>
          <a:bodyPr/>
          <a:lstStyle>
            <a:lvl1pPr>
              <a:defRPr/>
            </a:lvl1pPr>
          </a:lstStyle>
          <a:p>
            <a:pPr>
              <a:defRPr/>
            </a:pPr>
            <a:fld id="{44C2A7C6-C489-4526-AAAD-0B976FB4414C}" type="datetimeFigureOut">
              <a:rPr lang="lt-LT" smtClean="0"/>
              <a:pPr>
                <a:defRPr/>
              </a:pPr>
              <a:t>2024.01.23</a:t>
            </a:fld>
            <a:endParaRPr lang="lt-LT"/>
          </a:p>
        </p:txBody>
      </p:sp>
      <p:sp>
        <p:nvSpPr>
          <p:cNvPr id="4" name="Poraštės vietos rezervavimo ženklas 4"/>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p:cNvSpPr>
            <a:spLocks noGrp="1"/>
          </p:cNvSpPr>
          <p:nvPr>
            <p:ph type="sldNum" sz="quarter" idx="12"/>
          </p:nvPr>
        </p:nvSpPr>
        <p:spPr/>
        <p:txBody>
          <a:bodyPr/>
          <a:lstStyle>
            <a:lvl1pPr>
              <a:defRPr/>
            </a:lvl1pPr>
          </a:lstStyle>
          <a:p>
            <a:pPr>
              <a:defRPr/>
            </a:pPr>
            <a:fld id="{5DACC886-C412-41EE-B2AD-AEBE25CF7F81}" type="slidenum">
              <a:rPr lang="lt-LT" smtClean="0"/>
              <a:pPr>
                <a:defRPr/>
              </a:pPr>
              <a:t>‹#›</a:t>
            </a:fld>
            <a:endParaRPr lang="lt-L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p:cNvSpPr>
            <a:spLocks noGrp="1"/>
          </p:cNvSpPr>
          <p:nvPr>
            <p:ph type="dt" sz="half" idx="10"/>
          </p:nvPr>
        </p:nvSpPr>
        <p:spPr/>
        <p:txBody>
          <a:bodyPr/>
          <a:lstStyle>
            <a:lvl1pPr>
              <a:defRPr/>
            </a:lvl1pPr>
          </a:lstStyle>
          <a:p>
            <a:pPr>
              <a:defRPr/>
            </a:pPr>
            <a:fld id="{71A934CE-BCDE-41D8-BAC5-A4EAC0215841}" type="datetimeFigureOut">
              <a:rPr lang="lt-LT" smtClean="0"/>
              <a:pPr>
                <a:defRPr/>
              </a:pPr>
              <a:t>2024.01.23</a:t>
            </a:fld>
            <a:endParaRPr lang="lt-LT"/>
          </a:p>
        </p:txBody>
      </p:sp>
      <p:sp>
        <p:nvSpPr>
          <p:cNvPr id="3" name="Poraštės vietos rezervavimo ženklas 4"/>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p:cNvSpPr>
            <a:spLocks noGrp="1"/>
          </p:cNvSpPr>
          <p:nvPr>
            <p:ph type="sldNum" sz="quarter" idx="12"/>
          </p:nvPr>
        </p:nvSpPr>
        <p:spPr/>
        <p:txBody>
          <a:bodyPr/>
          <a:lstStyle>
            <a:lvl1pPr>
              <a:defRPr/>
            </a:lvl1pPr>
          </a:lstStyle>
          <a:p>
            <a:pPr>
              <a:defRPr/>
            </a:pPr>
            <a:fld id="{A44F0DC4-E2AA-4EE3-87C1-ED31D174F198}" type="slidenum">
              <a:rPr lang="lt-LT" smtClean="0"/>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060730AE-9D47-494B-9844-042510E9A0B8}" type="datetimeFigureOut">
              <a:rPr lang="lt-LT" smtClean="0"/>
              <a:pPr>
                <a:defRPr/>
              </a:pPr>
              <a:t>2024.01.23</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D36F5506-B735-4497-BAAC-E2F4EBB1F1D4}" type="slidenum">
              <a:rPr lang="lt-LT" smtClean="0"/>
              <a:pPr>
                <a:defRPr/>
              </a:pPr>
              <a:t>‹#›</a:t>
            </a:fld>
            <a:endParaRPr lang="lt-L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3155D28A-9AAF-421C-A980-417E019F8FA3}" type="datetimeFigureOut">
              <a:rPr lang="lt-LT" smtClean="0"/>
              <a:pPr>
                <a:defRPr/>
              </a:pPr>
              <a:t>2024.01.23</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387B7028-AD80-4884-B416-F9AA11D2759B}" type="slidenum">
              <a:rPr lang="lt-LT" smtClean="0"/>
              <a:pPr>
                <a:defRPr/>
              </a:pPr>
              <a:t>‹#›</a:t>
            </a:fld>
            <a:endParaRPr lang="lt-L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D407B34A-7102-4FBC-9D6D-895BBB29A2EF}" type="datetimeFigureOut">
              <a:rPr lang="lt-LT" smtClean="0"/>
              <a:pPr>
                <a:defRPr/>
              </a:pPr>
              <a:t>2024.01.23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CAD442A9-76C4-48CE-A608-7E4C89E35851}" type="slidenum">
              <a:rPr lang="lt-LT" smtClean="0"/>
              <a:pPr>
                <a:defRPr/>
              </a:pPr>
              <a:t>‹#›</a:t>
            </a:fld>
            <a:endParaRPr lang="lt-L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8A3F9850-F9F6-44E2-98AE-A6EB3789110B}" type="datetimeFigureOut">
              <a:rPr lang="lt-LT" smtClean="0"/>
              <a:pPr>
                <a:defRPr/>
              </a:pPr>
              <a:t>2024.01.23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AB796F77-0E26-4C8C-B19A-000BAC4B5082}" type="slidenum">
              <a:rPr lang="lt-LT" smtClean="0"/>
              <a:pPr>
                <a:defRPr/>
              </a:pPr>
              <a:t>‹#›</a:t>
            </a:fld>
            <a:endParaRPr lang="lt-L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Turinys">
    <p:spTree>
      <p:nvGrpSpPr>
        <p:cNvPr id="1" name=""/>
        <p:cNvGrpSpPr/>
        <p:nvPr/>
      </p:nvGrpSpPr>
      <p:grpSpPr>
        <a:xfrm>
          <a:off x="0" y="0"/>
          <a:ext cx="0" cy="0"/>
          <a:chOff x="0" y="0"/>
          <a:chExt cx="0" cy="0"/>
        </a:xfrm>
      </p:grpSpPr>
      <p:sp>
        <p:nvSpPr>
          <p:cNvPr id="2" name="Turinio vietos rezervavimo ženklas 1"/>
          <p:cNvSpPr>
            <a:spLocks noGrp="1"/>
          </p:cNvSpPr>
          <p:nvPr>
            <p:ph/>
          </p:nvPr>
        </p:nvSpPr>
        <p:spPr>
          <a:xfrm>
            <a:off x="914400" y="277813"/>
            <a:ext cx="7772400" cy="5853112"/>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3" name="Datos vietos rezervavimo ženklas 2"/>
          <p:cNvSpPr>
            <a:spLocks noGrp="1"/>
          </p:cNvSpPr>
          <p:nvPr>
            <p:ph type="dt" sz="half" idx="10"/>
          </p:nvPr>
        </p:nvSpPr>
        <p:spPr>
          <a:xfrm>
            <a:off x="914400" y="6251575"/>
            <a:ext cx="1981200" cy="457200"/>
          </a:xfrm>
        </p:spPr>
        <p:txBody>
          <a:bodyPr/>
          <a:lstStyle>
            <a:lvl1pPr>
              <a:defRPr/>
            </a:lvl1pPr>
          </a:lstStyle>
          <a:p>
            <a:pPr>
              <a:defRPr/>
            </a:pPr>
            <a:fld id="{00746DA4-446B-4E01-9C7D-5B9E5D581E9F}" type="datetimeFigureOut">
              <a:rPr lang="lt-LT" smtClean="0"/>
              <a:pPr>
                <a:defRPr/>
              </a:pPr>
              <a:t>2024.01.23</a:t>
            </a:fld>
            <a:endParaRPr lang="lt-LT"/>
          </a:p>
        </p:txBody>
      </p:sp>
      <p:sp>
        <p:nvSpPr>
          <p:cNvPr id="4" name="Poraštės vietos rezervavimo ženklas 3"/>
          <p:cNvSpPr>
            <a:spLocks noGrp="1"/>
          </p:cNvSpPr>
          <p:nvPr>
            <p:ph type="ftr" sz="quarter" idx="11"/>
          </p:nvPr>
        </p:nvSpPr>
        <p:spPr>
          <a:xfrm>
            <a:off x="3352800" y="6248400"/>
            <a:ext cx="2971800" cy="457200"/>
          </a:xfrm>
        </p:spPr>
        <p:txBody>
          <a:bodyPr/>
          <a:lstStyle>
            <a:lvl1pPr>
              <a:defRPr/>
            </a:lvl1pPr>
          </a:lstStyle>
          <a:p>
            <a:pPr>
              <a:defRPr/>
            </a:pPr>
            <a:endParaRPr lang="lt-LT"/>
          </a:p>
        </p:txBody>
      </p:sp>
      <p:sp>
        <p:nvSpPr>
          <p:cNvPr id="5" name="Skaidrės numerio vietos rezervavimo ženklas 4"/>
          <p:cNvSpPr>
            <a:spLocks noGrp="1"/>
          </p:cNvSpPr>
          <p:nvPr>
            <p:ph type="sldNum" sz="quarter" idx="12"/>
          </p:nvPr>
        </p:nvSpPr>
        <p:spPr>
          <a:xfrm>
            <a:off x="6781800" y="6248400"/>
            <a:ext cx="1905000" cy="457200"/>
          </a:xfrm>
        </p:spPr>
        <p:txBody>
          <a:bodyPr/>
          <a:lstStyle>
            <a:lvl1pPr>
              <a:defRPr/>
            </a:lvl1pPr>
          </a:lstStyle>
          <a:p>
            <a:pPr>
              <a:defRPr/>
            </a:pPr>
            <a:fld id="{DD14D35C-42F1-4218-B391-A3ECC4BB938C}" type="slidenum">
              <a:rPr lang="lt-LT" smtClean="0"/>
              <a:pPr>
                <a:defRPr/>
              </a:pPr>
              <a:t>‹#›</a:t>
            </a:fld>
            <a:endParaRPr lang="lt-L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rtlCol="0">
            <a:normAutofit/>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p:spPr>
        <p:txBody>
          <a:bodyPr/>
          <a:lstStyle>
            <a:lvl1pPr>
              <a:defRPr>
                <a:latin typeface="Times New Roman" charset="0"/>
              </a:defRPr>
            </a:lvl1pPr>
          </a:lstStyle>
          <a:p>
            <a:pPr>
              <a:defRPr/>
            </a:pPr>
            <a:fld id="{F46BEF0B-BA51-49B7-874A-C3451FC7908F}" type="slidenum">
              <a:rPr lang="lt-LT" smtClean="0"/>
              <a:pPr>
                <a:defRPr/>
              </a:pPr>
              <a:t>‹#›</a:t>
            </a:fld>
            <a:endParaRPr lang="lt-L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os vietos rezervavimo ženklas 3"/>
          <p:cNvSpPr>
            <a:spLocks noGrp="1"/>
          </p:cNvSpPr>
          <p:nvPr>
            <p:ph type="dt" sz="half" idx="10"/>
          </p:nvPr>
        </p:nvSpPr>
        <p:spPr/>
        <p:txBody>
          <a:bodyPr/>
          <a:lstStyle>
            <a:lvl1pPr>
              <a:defRPr>
                <a:latin typeface="Arial" pitchFamily="34" charset="0"/>
              </a:defRPr>
            </a:lvl1pPr>
          </a:lstStyle>
          <a:p>
            <a:pPr>
              <a:defRPr/>
            </a:pPr>
            <a:endParaRPr lang="lt-LT"/>
          </a:p>
        </p:txBody>
      </p:sp>
      <p:sp>
        <p:nvSpPr>
          <p:cNvPr id="6" name="Poraštės vietos rezervavimo ženklas 4"/>
          <p:cNvSpPr>
            <a:spLocks noGrp="1"/>
          </p:cNvSpPr>
          <p:nvPr>
            <p:ph type="ftr" sz="quarter" idx="11"/>
          </p:nvPr>
        </p:nvSpPr>
        <p:spPr/>
        <p:txBody>
          <a:bodyPr/>
          <a:lstStyle>
            <a:lvl1pPr>
              <a:defRPr>
                <a:latin typeface="Arial" pitchFamily="34" charset="0"/>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atin typeface="Arial" pitchFamily="34" charset="0"/>
              </a:defRPr>
            </a:lvl1pPr>
          </a:lstStyle>
          <a:p>
            <a:pPr>
              <a:defRPr/>
            </a:pPr>
            <a:fld id="{26B940E0-BCF2-400F-8781-018BD0C23C21}" type="slidenum">
              <a:rPr lang="lt-LT"/>
              <a:pPr>
                <a:defRPr/>
              </a:pPr>
              <a:t>‹#›</a:t>
            </a:fld>
            <a:endParaRPr lang="lt-LT"/>
          </a:p>
        </p:txBody>
      </p:sp>
    </p:spTree>
    <p:extLst>
      <p:ext uri="{BB962C8B-B14F-4D97-AF65-F5344CB8AC3E}">
        <p14:creationId xmlns:p14="http://schemas.microsoft.com/office/powerpoint/2010/main" val="2521416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lt-LT"/>
          </a:p>
        </p:txBody>
      </p:sp>
      <p:sp>
        <p:nvSpPr>
          <p:cNvPr id="3" name="Chart Placeholder 2"/>
          <p:cNvSpPr>
            <a:spLocks noGrp="1"/>
          </p:cNvSpPr>
          <p:nvPr>
            <p:ph type="chart" idx="1"/>
          </p:nvPr>
        </p:nvSpPr>
        <p:spPr>
          <a:xfrm>
            <a:off x="457200" y="1600200"/>
            <a:ext cx="8229600" cy="4530725"/>
          </a:xfrm>
        </p:spPr>
        <p:txBody>
          <a:bodyPr rtlCol="0">
            <a:normAutofit/>
          </a:bodyPr>
          <a:lstStyle/>
          <a:p>
            <a:pPr lvl="0"/>
            <a:endParaRPr lang="lt-LT" noProof="0"/>
          </a:p>
        </p:txBody>
      </p:sp>
      <p:sp>
        <p:nvSpPr>
          <p:cNvPr id="4" name="Datos vietos rezervavimo ženklas 3"/>
          <p:cNvSpPr>
            <a:spLocks noGrp="1"/>
          </p:cNvSpPr>
          <p:nvPr>
            <p:ph type="dt" sz="half" idx="10"/>
          </p:nvPr>
        </p:nvSpPr>
        <p:spPr/>
        <p:txBody>
          <a:bodyPr/>
          <a:lstStyle>
            <a:lvl1pPr>
              <a:defRPr>
                <a:latin typeface="Arial" pitchFamily="34" charset="0"/>
              </a:defRPr>
            </a:lvl1pPr>
          </a:lstStyle>
          <a:p>
            <a:pPr>
              <a:defRPr/>
            </a:pPr>
            <a:endParaRPr lang="lt-LT"/>
          </a:p>
        </p:txBody>
      </p:sp>
      <p:sp>
        <p:nvSpPr>
          <p:cNvPr id="5" name="Poraštės vietos rezervavimo ženklas 4"/>
          <p:cNvSpPr>
            <a:spLocks noGrp="1"/>
          </p:cNvSpPr>
          <p:nvPr>
            <p:ph type="ftr" sz="quarter" idx="11"/>
          </p:nvPr>
        </p:nvSpPr>
        <p:spPr/>
        <p:txBody>
          <a:bodyPr/>
          <a:lstStyle>
            <a:lvl1pPr>
              <a:defRPr>
                <a:latin typeface="Arial" pitchFamily="34" charset="0"/>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atin typeface="Arial" pitchFamily="34" charset="0"/>
              </a:defRPr>
            </a:lvl1pPr>
          </a:lstStyle>
          <a:p>
            <a:pPr>
              <a:defRPr/>
            </a:pPr>
            <a:fld id="{5DD800A5-BE03-4E0B-92A8-06499C666FB8}" type="slidenum">
              <a:rPr lang="lt-LT"/>
              <a:pPr>
                <a:defRPr/>
              </a:pPr>
              <a:t>‹#›</a:t>
            </a:fld>
            <a:endParaRPr lang="lt-LT"/>
          </a:p>
        </p:txBody>
      </p:sp>
    </p:spTree>
    <p:extLst>
      <p:ext uri="{BB962C8B-B14F-4D97-AF65-F5344CB8AC3E}">
        <p14:creationId xmlns:p14="http://schemas.microsoft.com/office/powerpoint/2010/main" val="3919205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E150BF69-AF0A-47C2-9B3C-3BEE5B2BC656}" type="slidenum">
              <a:rPr lang="lt-LT"/>
              <a:pPr>
                <a:defRPr/>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21F19327-300A-43ED-9861-FD160E34A226}" type="slidenum">
              <a:rPr lang="lt-LT"/>
              <a:pPr>
                <a:defRPr/>
              </a:pPr>
              <a:t>‹#›</a:t>
            </a:fld>
            <a:endParaRPr lang="lt-L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7A931D2D-C65D-431D-A8CB-02A2CB4A2784}" type="datetime1">
              <a:rPr lang="lt-LT" smtClean="0"/>
              <a:pPr>
                <a:defRPr/>
              </a:pPr>
              <a:t>2024.01.23</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A93DD534-6D4E-44B2-868D-A80DD5D1665E}" type="slidenum">
              <a:rPr lang="lt-LT"/>
              <a:pPr>
                <a:defRPr/>
              </a:pPr>
              <a:t>‹#›</a:t>
            </a:fld>
            <a:endParaRPr lang="lt-L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F17F2A30-82D8-4C14-B4B6-F2F2773C303B}" type="datetime1">
              <a:rPr lang="lt-LT" smtClean="0"/>
              <a:pPr>
                <a:defRPr/>
              </a:pPr>
              <a:t>2024.01.23</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7136BA0F-2B58-4D74-BC3B-401A9EE62F75}" type="slidenum">
              <a:rPr lang="lt-LT"/>
              <a:pPr>
                <a:defRPr/>
              </a:pPr>
              <a:t>‹#›</a:t>
            </a:fld>
            <a:endParaRPr lang="lt-LT"/>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E26BEEB6-4E0F-4800-851B-DB68EF7FB822}" type="datetime1">
              <a:rPr lang="lt-LT" smtClean="0"/>
              <a:pPr>
                <a:defRPr/>
              </a:pPr>
              <a:t>2024.01.23</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7136BA0F-2B58-4D74-BC3B-401A9EE62F75}" type="slidenum">
              <a:rPr lang="lt-LT"/>
              <a:pPr>
                <a:defRPr/>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2.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2.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2.jpe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2.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2.jpe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3993"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94" r:id="rId12"/>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0" y="0"/>
            <a:ext cx="9144000" cy="1417638"/>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7" name="Teksto vietos rezervavimo ženklas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B0B5EB8-7CE4-4591-8B7A-C83801B413C8}" type="datetime1">
              <a:rPr lang="lt-LT" smtClean="0"/>
              <a:pPr>
                <a:defRPr/>
              </a:pPr>
              <a:t>2024.01.23</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49C302-2860-4F45-BCA7-ABCF3B3C53D3}"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75" r:id="rId14"/>
    <p:sldLayoutId id="2147484076" r:id="rId15"/>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lt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ltLang="lt-LT"/>
              <a:t>Spustelėkite ruošinio teksto stiliams keisti</a:t>
            </a:r>
          </a:p>
          <a:p>
            <a:pPr lvl="1"/>
            <a:r>
              <a:rPr lang="lt-LT" altLang="lt-LT"/>
              <a:t>Antras lygmuo</a:t>
            </a:r>
          </a:p>
          <a:p>
            <a:pPr lvl="2"/>
            <a:r>
              <a:rPr lang="lt-LT" altLang="lt-LT"/>
              <a:t>Trečias lygmuo</a:t>
            </a:r>
          </a:p>
          <a:p>
            <a:pPr lvl="3"/>
            <a:r>
              <a:rPr lang="lt-LT" altLang="lt-LT"/>
              <a:t>Ketvirtas lygmuo</a:t>
            </a:r>
          </a:p>
          <a:p>
            <a:pPr lvl="4"/>
            <a:r>
              <a:rPr lang="lt-LT" altLang="lt-LT"/>
              <a:t>Penktas lygmuo</a:t>
            </a:r>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hyperlink" Target="https://socmin.lrv.lt/lt/veiklos-sritys/seima-ir-vaikai/socialine-parama-seimoms-ir-vaikams/pinigine-socialine-parama-nepasiturintiems-gyventojams-socialine-pasalpa-busto-sildymo-geriamojo-ir-karsto-vandens-islaidu-kompensacijos"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solidFill>
            <a:schemeClr val="accent2">
              <a:lumMod val="75000"/>
            </a:schemeClr>
          </a:solidFill>
        </p:spPr>
        <p:txBody>
          <a:bodyPr rtlCol="0">
            <a:normAutofit/>
          </a:bodyPr>
          <a:lstStyle/>
          <a:p>
            <a:pPr eaLnBrk="1" fontAlgn="auto" hangingPunct="1">
              <a:spcAft>
                <a:spcPts val="0"/>
              </a:spcAft>
              <a:defRPr/>
            </a:pPr>
            <a:r>
              <a:rPr lang="lt-LT" sz="3600" b="1" dirty="0">
                <a:effectLst>
                  <a:outerShdw blurRad="38100" dist="38100" dir="2700000" algn="tl">
                    <a:srgbClr val="000000">
                      <a:alpha val="43137"/>
                    </a:srgbClr>
                  </a:outerShdw>
                </a:effectLst>
              </a:rPr>
              <a:t>SOCIALINĖS APSAUGOS EKONOMIKA</a:t>
            </a:r>
          </a:p>
        </p:txBody>
      </p:sp>
      <p:sp>
        <p:nvSpPr>
          <p:cNvPr id="2051" name="Rectangle 3"/>
          <p:cNvSpPr>
            <a:spLocks noGrp="1" noChangeArrowheads="1"/>
          </p:cNvSpPr>
          <p:nvPr>
            <p:ph type="subTitle" idx="1"/>
          </p:nvPr>
        </p:nvSpPr>
        <p:spPr>
          <a:xfrm>
            <a:off x="755576" y="2780928"/>
            <a:ext cx="7858125" cy="3168352"/>
          </a:xfrm>
        </p:spPr>
        <p:txBody>
          <a:bodyPr rtlCol="0">
            <a:normAutofit/>
          </a:bodyPr>
          <a:lstStyle/>
          <a:p>
            <a:pPr eaLnBrk="1" fontAlgn="auto" hangingPunct="1">
              <a:spcAft>
                <a:spcPts val="0"/>
              </a:spcAft>
              <a:buFont typeface="Arial" pitchFamily="34" charset="0"/>
              <a:buNone/>
              <a:defRPr/>
            </a:pPr>
            <a:r>
              <a:rPr lang="lt-LT" b="1" dirty="0">
                <a:solidFill>
                  <a:schemeClr val="tx1">
                    <a:lumMod val="75000"/>
                    <a:lumOff val="25000"/>
                  </a:schemeClr>
                </a:solidFill>
              </a:rPr>
              <a:t>Skurdas ir socialinės paramos išmokos skurstantiems</a:t>
            </a:r>
            <a:endParaRPr lang="en-US" b="1" dirty="0">
              <a:solidFill>
                <a:schemeClr val="tx1">
                  <a:lumMod val="75000"/>
                  <a:lumOff val="25000"/>
                </a:schemeClr>
              </a:solidFill>
            </a:endParaRPr>
          </a:p>
          <a:p>
            <a:pPr algn="r" eaLnBrk="1" fontAlgn="auto" hangingPunct="1">
              <a:spcAft>
                <a:spcPts val="0"/>
              </a:spcAft>
              <a:buFont typeface="Arial" pitchFamily="34" charset="0"/>
              <a:buNone/>
              <a:defRPr/>
            </a:pPr>
            <a:endParaRPr lang="en-US" i="1" dirty="0">
              <a:solidFill>
                <a:schemeClr val="tx1">
                  <a:lumMod val="75000"/>
                  <a:lumOff val="25000"/>
                </a:schemeClr>
              </a:solidFill>
            </a:endParaRPr>
          </a:p>
          <a:p>
            <a:pPr algn="r" eaLnBrk="1" fontAlgn="auto" hangingPunct="1">
              <a:spcAft>
                <a:spcPts val="0"/>
              </a:spcAft>
              <a:buFont typeface="Arial" pitchFamily="34" charset="0"/>
              <a:buNone/>
              <a:defRPr/>
            </a:pPr>
            <a:r>
              <a:rPr lang="en-US" i="1" dirty="0">
                <a:solidFill>
                  <a:schemeClr val="tx1">
                    <a:lumMod val="75000"/>
                    <a:lumOff val="25000"/>
                  </a:schemeClr>
                </a:solidFill>
              </a:rPr>
              <a:t>Prof</a:t>
            </a:r>
            <a:r>
              <a:rPr lang="lt-LT" i="1" dirty="0">
                <a:solidFill>
                  <a:schemeClr val="tx1">
                    <a:lumMod val="75000"/>
                    <a:lumOff val="25000"/>
                  </a:schemeClr>
                </a:solidFill>
              </a:rPr>
              <a:t>. </a:t>
            </a:r>
            <a:r>
              <a:rPr lang="lt-LT" i="1" dirty="0" err="1">
                <a:solidFill>
                  <a:schemeClr val="tx1">
                    <a:lumMod val="75000"/>
                    <a:lumOff val="25000"/>
                  </a:schemeClr>
                </a:solidFill>
              </a:rPr>
              <a:t>T.Medaiskis</a:t>
            </a:r>
            <a:endParaRPr lang="lt-LT" i="1" dirty="0">
              <a:solidFill>
                <a:schemeClr val="tx1">
                  <a:lumMod val="75000"/>
                  <a:lumOff val="25000"/>
                </a:schemeClr>
              </a:solidFill>
            </a:endParaRPr>
          </a:p>
          <a:p>
            <a:pPr eaLnBrk="1" fontAlgn="auto" hangingPunct="1">
              <a:spcAft>
                <a:spcPts val="0"/>
              </a:spcAft>
              <a:buFont typeface="Arial" pitchFamily="34" charset="0"/>
              <a:buNone/>
              <a:defRPr/>
            </a:pPr>
            <a:r>
              <a:rPr lang="lt-LT" b="1" dirty="0">
                <a:solidFill>
                  <a:schemeClr val="tx1">
                    <a:lumMod val="75000"/>
                    <a:lumOff val="25000"/>
                  </a:schemeClr>
                </a:solidFill>
              </a:rPr>
              <a:t>2023</a:t>
            </a:r>
          </a:p>
          <a:p>
            <a:pPr eaLnBrk="1" fontAlgn="auto" hangingPunct="1">
              <a:spcAft>
                <a:spcPts val="0"/>
              </a:spcAft>
              <a:buFont typeface="Arial" pitchFamily="34" charset="0"/>
              <a:buNone/>
              <a:defRPr/>
            </a:pPr>
            <a:endParaRPr lang="lt-L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124744"/>
          </a:xfrm>
          <a:solidFill>
            <a:schemeClr val="accent2">
              <a:lumMod val="75000"/>
            </a:schemeClr>
          </a:solidFill>
        </p:spPr>
        <p:txBody>
          <a:bodyPr rtlCol="0">
            <a:normAutofit/>
          </a:bodyPr>
          <a:lstStyle/>
          <a:p>
            <a:pPr eaLnBrk="1" fontAlgn="auto" hangingPunct="1">
              <a:spcAft>
                <a:spcPts val="0"/>
              </a:spcAft>
              <a:defRPr/>
            </a:pPr>
            <a:r>
              <a:rPr lang="lt-LT" sz="3600" b="1"/>
              <a:t>Skurdo ribos: santykinė skurdo rizikos riba</a:t>
            </a:r>
          </a:p>
        </p:txBody>
      </p:sp>
      <p:sp>
        <p:nvSpPr>
          <p:cNvPr id="80899" name="Rectangle 3"/>
          <p:cNvSpPr>
            <a:spLocks noGrp="1" noChangeArrowheads="1"/>
          </p:cNvSpPr>
          <p:nvPr>
            <p:ph idx="1"/>
          </p:nvPr>
        </p:nvSpPr>
        <p:spPr>
          <a:xfrm>
            <a:off x="323528" y="1268760"/>
            <a:ext cx="8713788" cy="5184775"/>
          </a:xfrm>
        </p:spPr>
        <p:txBody>
          <a:bodyPr/>
          <a:lstStyle/>
          <a:p>
            <a:pPr marL="0" indent="442913" eaLnBrk="1" hangingPunct="1">
              <a:lnSpc>
                <a:spcPct val="110000"/>
              </a:lnSpc>
              <a:buFont typeface="Wingdings" pitchFamily="2" charset="2"/>
              <a:buNone/>
              <a:defRPr/>
            </a:pPr>
            <a:r>
              <a:rPr lang="lt-LT" sz="2800" b="1" dirty="0"/>
              <a:t>Santykinė skurdo rizikos riba </a:t>
            </a:r>
            <a:r>
              <a:rPr lang="lt-LT" sz="2800" i="1" dirty="0"/>
              <a:t>(</a:t>
            </a:r>
            <a:r>
              <a:rPr lang="lt-LT" sz="2800" i="1" dirty="0" err="1"/>
              <a:t>relative</a:t>
            </a:r>
            <a:r>
              <a:rPr lang="lt-LT" sz="2800" i="1" dirty="0"/>
              <a:t> </a:t>
            </a:r>
            <a:r>
              <a:rPr lang="en-US" sz="2800" i="1" dirty="0"/>
              <a:t>at risk of </a:t>
            </a:r>
            <a:r>
              <a:rPr lang="lt-LT" sz="2800" i="1" dirty="0" err="1"/>
              <a:t>poverty</a:t>
            </a:r>
            <a:r>
              <a:rPr lang="lt-LT" sz="2800" i="1" dirty="0"/>
              <a:t> line) </a:t>
            </a:r>
            <a:r>
              <a:rPr lang="lt-LT" sz="2800" i="1" dirty="0">
                <a:cs typeface="Times New Roman" pitchFamily="18" charset="0"/>
              </a:rPr>
              <a:t>pagal Eurostato metodiką – 60% disponuojamų pajamų</a:t>
            </a:r>
            <a:r>
              <a:rPr lang="lt-LT" sz="2800" i="1" dirty="0"/>
              <a:t> medianos: skurdo rizikos riba</a:t>
            </a:r>
            <a:r>
              <a:rPr lang="en-US" sz="2800" i="1" dirty="0"/>
              <a:t>.</a:t>
            </a:r>
            <a:endParaRPr lang="lt-LT" sz="2800" i="1" dirty="0"/>
          </a:p>
          <a:p>
            <a:pPr marL="0" indent="442913" algn="just" eaLnBrk="1" hangingPunct="1">
              <a:lnSpc>
                <a:spcPct val="90000"/>
              </a:lnSpc>
              <a:buFont typeface="Wingdings" pitchFamily="2" charset="2"/>
              <a:buNone/>
              <a:defRPr/>
            </a:pPr>
            <a:r>
              <a:rPr lang="lt-LT" sz="2800" dirty="0"/>
              <a:t>Patiriančiais skurdo riziką</a:t>
            </a:r>
            <a:r>
              <a:rPr lang="lt-LT" sz="2800" dirty="0">
                <a:cs typeface="Times New Roman" pitchFamily="18" charset="0"/>
              </a:rPr>
              <a:t> laikomi namų ūkiai, kuriuose vieno asmens disponuojamos pajamos mažesnės už </a:t>
            </a:r>
            <a:r>
              <a:rPr lang="lt-LT" sz="2800" dirty="0"/>
              <a:t>santykinę skurdo ribą.</a:t>
            </a:r>
            <a:r>
              <a:rPr lang="lt-LT" sz="2800" i="1" dirty="0">
                <a:cs typeface="Times New Roman" pitchFamily="18" charset="0"/>
              </a:rPr>
              <a:t> </a:t>
            </a:r>
            <a:r>
              <a:rPr lang="lt-LT" sz="2800" dirty="0">
                <a:cs typeface="Times New Roman" pitchFamily="18" charset="0"/>
              </a:rPr>
              <a:t>	</a:t>
            </a:r>
            <a:endParaRPr lang="en-US" sz="2800" dirty="0">
              <a:cs typeface="Times New Roman" pitchFamily="18" charset="0"/>
            </a:endParaRPr>
          </a:p>
          <a:p>
            <a:pPr marL="0" indent="0" algn="r" eaLnBrk="1" hangingPunct="1">
              <a:lnSpc>
                <a:spcPct val="90000"/>
              </a:lnSpc>
              <a:buFont typeface="Wingdings" pitchFamily="2" charset="2"/>
              <a:buNone/>
              <a:defRPr/>
            </a:pPr>
            <a:r>
              <a:rPr lang="lt-LT" sz="2800" i="1" dirty="0">
                <a:cs typeface="Times New Roman" pitchFamily="18" charset="0"/>
              </a:rPr>
              <a:t>Toks skurdo apibrėžimas kritikuojamas už tai, kad niekada neleidžia skurdo laikyti įveiktu.</a:t>
            </a:r>
          </a:p>
        </p:txBody>
      </p:sp>
    </p:spTree>
    <p:extLst>
      <p:ext uri="{BB962C8B-B14F-4D97-AF65-F5344CB8AC3E}">
        <p14:creationId xmlns:p14="http://schemas.microsoft.com/office/powerpoint/2010/main" val="2177587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8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3999" cy="1143000"/>
          </a:xfrm>
          <a:solidFill>
            <a:schemeClr val="accent2">
              <a:lumMod val="75000"/>
            </a:schemeClr>
          </a:solidFill>
        </p:spPr>
        <p:txBody>
          <a:bodyPr rtlCol="0">
            <a:normAutofit/>
          </a:bodyPr>
          <a:lstStyle/>
          <a:p>
            <a:pPr eaLnBrk="1" fontAlgn="auto" hangingPunct="1">
              <a:spcAft>
                <a:spcPts val="0"/>
              </a:spcAft>
              <a:defRPr/>
            </a:pPr>
            <a:r>
              <a:rPr lang="lt-LT" sz="3600" b="1"/>
              <a:t>Santykinės skurdo ribos ir skurdo rizikos lygis</a:t>
            </a:r>
          </a:p>
        </p:txBody>
      </p:sp>
      <p:graphicFrame>
        <p:nvGraphicFramePr>
          <p:cNvPr id="9" name="Lentelės vietos rezervavimo ženklas 8"/>
          <p:cNvGraphicFramePr>
            <a:graphicFrameLocks noGrp="1"/>
          </p:cNvGraphicFramePr>
          <p:nvPr>
            <p:ph type="tbl" idx="1"/>
            <p:extLst>
              <p:ext uri="{D42A27DB-BD31-4B8C-83A1-F6EECF244321}">
                <p14:modId xmlns:p14="http://schemas.microsoft.com/office/powerpoint/2010/main" val="3206114994"/>
              </p:ext>
            </p:extLst>
          </p:nvPr>
        </p:nvGraphicFramePr>
        <p:xfrm>
          <a:off x="395536" y="2132856"/>
          <a:ext cx="7848875" cy="2385465"/>
        </p:xfrm>
        <a:graphic>
          <a:graphicData uri="http://schemas.openxmlformats.org/drawingml/2006/table">
            <a:tbl>
              <a:tblPr/>
              <a:tblGrid>
                <a:gridCol w="1096130">
                  <a:extLst>
                    <a:ext uri="{9D8B030D-6E8A-4147-A177-3AD203B41FA5}">
                      <a16:colId xmlns:a16="http://schemas.microsoft.com/office/drawing/2014/main" val="20000"/>
                    </a:ext>
                  </a:extLst>
                </a:gridCol>
                <a:gridCol w="515654">
                  <a:extLst>
                    <a:ext uri="{9D8B030D-6E8A-4147-A177-3AD203B41FA5}">
                      <a16:colId xmlns:a16="http://schemas.microsoft.com/office/drawing/2014/main" val="20004"/>
                    </a:ext>
                  </a:extLst>
                </a:gridCol>
                <a:gridCol w="515654">
                  <a:extLst>
                    <a:ext uri="{9D8B030D-6E8A-4147-A177-3AD203B41FA5}">
                      <a16:colId xmlns:a16="http://schemas.microsoft.com/office/drawing/2014/main" val="20005"/>
                    </a:ext>
                  </a:extLst>
                </a:gridCol>
                <a:gridCol w="515654">
                  <a:extLst>
                    <a:ext uri="{9D8B030D-6E8A-4147-A177-3AD203B41FA5}">
                      <a16:colId xmlns:a16="http://schemas.microsoft.com/office/drawing/2014/main" val="20006"/>
                    </a:ext>
                  </a:extLst>
                </a:gridCol>
                <a:gridCol w="515654">
                  <a:extLst>
                    <a:ext uri="{9D8B030D-6E8A-4147-A177-3AD203B41FA5}">
                      <a16:colId xmlns:a16="http://schemas.microsoft.com/office/drawing/2014/main" val="20007"/>
                    </a:ext>
                  </a:extLst>
                </a:gridCol>
                <a:gridCol w="515654">
                  <a:extLst>
                    <a:ext uri="{9D8B030D-6E8A-4147-A177-3AD203B41FA5}">
                      <a16:colId xmlns:a16="http://schemas.microsoft.com/office/drawing/2014/main" val="20008"/>
                    </a:ext>
                  </a:extLst>
                </a:gridCol>
                <a:gridCol w="515654">
                  <a:extLst>
                    <a:ext uri="{9D8B030D-6E8A-4147-A177-3AD203B41FA5}">
                      <a16:colId xmlns:a16="http://schemas.microsoft.com/office/drawing/2014/main" val="4282497520"/>
                    </a:ext>
                  </a:extLst>
                </a:gridCol>
                <a:gridCol w="515654">
                  <a:extLst>
                    <a:ext uri="{9D8B030D-6E8A-4147-A177-3AD203B41FA5}">
                      <a16:colId xmlns:a16="http://schemas.microsoft.com/office/drawing/2014/main" val="3486424989"/>
                    </a:ext>
                  </a:extLst>
                </a:gridCol>
                <a:gridCol w="515654">
                  <a:extLst>
                    <a:ext uri="{9D8B030D-6E8A-4147-A177-3AD203B41FA5}">
                      <a16:colId xmlns:a16="http://schemas.microsoft.com/office/drawing/2014/main" val="2124221483"/>
                    </a:ext>
                  </a:extLst>
                </a:gridCol>
                <a:gridCol w="515654">
                  <a:extLst>
                    <a:ext uri="{9D8B030D-6E8A-4147-A177-3AD203B41FA5}">
                      <a16:colId xmlns:a16="http://schemas.microsoft.com/office/drawing/2014/main" val="856034173"/>
                    </a:ext>
                  </a:extLst>
                </a:gridCol>
                <a:gridCol w="671696">
                  <a:extLst>
                    <a:ext uri="{9D8B030D-6E8A-4147-A177-3AD203B41FA5}">
                      <a16:colId xmlns:a16="http://schemas.microsoft.com/office/drawing/2014/main" val="3442082952"/>
                    </a:ext>
                  </a:extLst>
                </a:gridCol>
                <a:gridCol w="661762">
                  <a:extLst>
                    <a:ext uri="{9D8B030D-6E8A-4147-A177-3AD203B41FA5}">
                      <a16:colId xmlns:a16="http://schemas.microsoft.com/office/drawing/2014/main" val="2182300630"/>
                    </a:ext>
                  </a:extLst>
                </a:gridCol>
                <a:gridCol w="778401">
                  <a:extLst>
                    <a:ext uri="{9D8B030D-6E8A-4147-A177-3AD203B41FA5}">
                      <a16:colId xmlns:a16="http://schemas.microsoft.com/office/drawing/2014/main" val="3022497695"/>
                    </a:ext>
                  </a:extLst>
                </a:gridCol>
              </a:tblGrid>
              <a:tr h="470170">
                <a:tc>
                  <a:txBody>
                    <a:bodyPr/>
                    <a:lstStyle/>
                    <a:p>
                      <a:pPr algn="ctr" rtl="0" fontAlgn="t"/>
                      <a:r>
                        <a:rPr lang="lt-LT" sz="1800" b="0" i="0" u="none" strike="noStrike" dirty="0">
                          <a:solidFill>
                            <a:srgbClr val="000000"/>
                          </a:solidFill>
                          <a:latin typeface="Calibri"/>
                        </a:rPr>
                        <a:t>EU-SILC </a:t>
                      </a:r>
                    </a:p>
                  </a:txBody>
                  <a:tcPr marL="6974" marR="6974" marT="697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lt-LT" sz="1800" b="0" i="0" u="none" strike="noStrike">
                          <a:solidFill>
                            <a:srgbClr val="000000"/>
                          </a:solidFill>
                          <a:latin typeface="Calibri"/>
                        </a:rPr>
                        <a:t>2011</a:t>
                      </a:r>
                    </a:p>
                  </a:txBody>
                  <a:tcPr marL="6974" marR="6974"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lt-LT" sz="1800" b="0" i="0" u="none" strike="noStrike" dirty="0">
                          <a:solidFill>
                            <a:srgbClr val="000000"/>
                          </a:solidFill>
                          <a:latin typeface="Calibri"/>
                        </a:rPr>
                        <a:t>2012</a:t>
                      </a:r>
                    </a:p>
                  </a:txBody>
                  <a:tcPr marL="6974" marR="6974"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lt-LT" sz="1800" b="0" i="0" u="none" strike="noStrike" dirty="0">
                          <a:solidFill>
                            <a:srgbClr val="000000"/>
                          </a:solidFill>
                          <a:latin typeface="Calibri"/>
                        </a:rPr>
                        <a:t>2013</a:t>
                      </a:r>
                    </a:p>
                  </a:txBody>
                  <a:tcPr marL="6974" marR="6974"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lt-LT" sz="1800" b="0" i="0" u="none" strike="noStrike">
                          <a:solidFill>
                            <a:srgbClr val="000000"/>
                          </a:solidFill>
                          <a:latin typeface="Calibri"/>
                        </a:rPr>
                        <a:t>2014</a:t>
                      </a:r>
                    </a:p>
                  </a:txBody>
                  <a:tcPr marL="6974" marR="6974"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solidFill>
                            <a:srgbClr val="000000"/>
                          </a:solidFill>
                          <a:latin typeface="Calibri"/>
                        </a:rPr>
                        <a:t>2015</a:t>
                      </a:r>
                      <a:endParaRPr lang="lt-LT" sz="1800" b="0" i="0" u="none" strike="noStrike" dirty="0">
                        <a:solidFill>
                          <a:srgbClr val="000000"/>
                        </a:solidFill>
                        <a:latin typeface="Calibri"/>
                      </a:endParaRPr>
                    </a:p>
                  </a:txBody>
                  <a:tcPr marL="6974" marR="6974"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lt-LT" sz="1800" b="0" i="0" u="none" strike="noStrike" dirty="0">
                          <a:solidFill>
                            <a:srgbClr val="000000"/>
                          </a:solidFill>
                          <a:latin typeface="Calibri"/>
                        </a:rPr>
                        <a:t>2016</a:t>
                      </a:r>
                    </a:p>
                  </a:txBody>
                  <a:tcPr marL="6974" marR="6974"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lt-LT" sz="1800" b="0" i="0" u="none" strike="noStrike" dirty="0">
                          <a:solidFill>
                            <a:srgbClr val="000000"/>
                          </a:solidFill>
                          <a:latin typeface="Calibri"/>
                        </a:rPr>
                        <a:t>2017</a:t>
                      </a:r>
                    </a:p>
                  </a:txBody>
                  <a:tcPr marL="6974" marR="6974"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lt-LT" sz="1800" b="0" i="0" u="none" strike="noStrike" dirty="0">
                          <a:solidFill>
                            <a:srgbClr val="000000"/>
                          </a:solidFill>
                          <a:latin typeface="Calibri"/>
                        </a:rPr>
                        <a:t>2018</a:t>
                      </a:r>
                    </a:p>
                  </a:txBody>
                  <a:tcPr marL="6974" marR="6974"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lt-LT" sz="1800" b="0" i="0" u="none" strike="noStrike" dirty="0">
                          <a:solidFill>
                            <a:srgbClr val="000000"/>
                          </a:solidFill>
                          <a:latin typeface="Calibri"/>
                        </a:rPr>
                        <a:t>2019</a:t>
                      </a:r>
                    </a:p>
                  </a:txBody>
                  <a:tcPr marL="6974" marR="6974"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lt-LT" sz="1800" b="0" i="0" u="none" strike="noStrike" dirty="0">
                          <a:solidFill>
                            <a:srgbClr val="000000"/>
                          </a:solidFill>
                          <a:latin typeface="Calibri"/>
                        </a:rPr>
                        <a:t>2020</a:t>
                      </a:r>
                    </a:p>
                  </a:txBody>
                  <a:tcPr marL="6974" marR="6974"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lt-LT" sz="1800" b="0" i="0" u="none" strike="noStrike" dirty="0">
                          <a:solidFill>
                            <a:srgbClr val="000000"/>
                          </a:solidFill>
                          <a:latin typeface="Calibri"/>
                        </a:rPr>
                        <a:t>2021</a:t>
                      </a:r>
                    </a:p>
                  </a:txBody>
                  <a:tcPr marL="6974" marR="6974"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lt-LT" sz="1800" b="0" i="0" u="none" strike="noStrike" dirty="0">
                          <a:solidFill>
                            <a:srgbClr val="000000"/>
                          </a:solidFill>
                          <a:latin typeface="Calibri"/>
                        </a:rPr>
                        <a:t>2022</a:t>
                      </a:r>
                    </a:p>
                  </a:txBody>
                  <a:tcPr marL="6974" marR="6974"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7463">
                <a:tc>
                  <a:txBody>
                    <a:bodyPr/>
                    <a:lstStyle/>
                    <a:p>
                      <a:pPr algn="ctr" rtl="0" fontAlgn="t"/>
                      <a:r>
                        <a:rPr lang="lt-LT" sz="1800" b="0" i="0" u="none" strike="noStrike" dirty="0">
                          <a:solidFill>
                            <a:srgbClr val="000000"/>
                          </a:solidFill>
                          <a:latin typeface="Calibri"/>
                        </a:rPr>
                        <a:t>Asmeniui</a:t>
                      </a:r>
                      <a:r>
                        <a:rPr lang="en-US" sz="1800" b="0" i="0" u="none" strike="noStrike" baseline="0" dirty="0">
                          <a:solidFill>
                            <a:srgbClr val="000000"/>
                          </a:solidFill>
                          <a:latin typeface="Calibri"/>
                        </a:rPr>
                        <a:t> </a:t>
                      </a:r>
                      <a:endParaRPr lang="lt-LT" sz="1800" b="0" i="0" u="none" strike="noStrike" dirty="0">
                        <a:solidFill>
                          <a:srgbClr val="000000"/>
                        </a:solidFill>
                        <a:latin typeface="Calibri"/>
                      </a:endParaRPr>
                    </a:p>
                  </a:txBody>
                  <a:tcPr marL="6974" marR="6974" marT="697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lt-LT" sz="1800" b="1" i="0" u="none" strike="noStrike">
                          <a:solidFill>
                            <a:srgbClr val="000000"/>
                          </a:solidFill>
                          <a:latin typeface="Calibri"/>
                        </a:rPr>
                        <a:t>200</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lt-LT" sz="1800" b="1" i="0" u="none" strike="noStrike">
                          <a:solidFill>
                            <a:srgbClr val="000000"/>
                          </a:solidFill>
                          <a:latin typeface="Calibri"/>
                        </a:rPr>
                        <a:t>217</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lt-LT" sz="1800" b="1" i="0" u="none" strike="noStrike">
                          <a:solidFill>
                            <a:srgbClr val="000000"/>
                          </a:solidFill>
                          <a:latin typeface="Calibri"/>
                        </a:rPr>
                        <a:t>235</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a:solidFill>
                            <a:srgbClr val="000000"/>
                          </a:solidFill>
                          <a:latin typeface="Calibri"/>
                        </a:rPr>
                        <a:t>241</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a:solidFill>
                            <a:srgbClr val="000000"/>
                          </a:solidFill>
                          <a:latin typeface="Calibri"/>
                        </a:rPr>
                        <a:t>259</a:t>
                      </a:r>
                      <a:endParaRPr lang="lt-LT" sz="1800" b="1" i="0" u="none" strike="noStrike" dirty="0">
                        <a:solidFill>
                          <a:srgbClr val="000000"/>
                        </a:solidFill>
                        <a:latin typeface="Calibri"/>
                      </a:endParaRP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282</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307</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345</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379</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430</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483</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510</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6413">
                <a:tc>
                  <a:txBody>
                    <a:bodyPr/>
                    <a:lstStyle/>
                    <a:p>
                      <a:pPr algn="ctr" rtl="0" fontAlgn="t"/>
                      <a:r>
                        <a:rPr lang="lt-LT" sz="1800" b="0" i="0" u="none" strike="noStrike" dirty="0">
                          <a:solidFill>
                            <a:srgbClr val="000000"/>
                          </a:solidFill>
                          <a:latin typeface="Calibri"/>
                        </a:rPr>
                        <a:t>4 </a:t>
                      </a:r>
                      <a:r>
                        <a:rPr lang="lt-LT" sz="1800" b="0" i="0" u="none" strike="noStrike" dirty="0" err="1">
                          <a:solidFill>
                            <a:srgbClr val="000000"/>
                          </a:solidFill>
                          <a:latin typeface="Calibri"/>
                        </a:rPr>
                        <a:t>asm</a:t>
                      </a:r>
                      <a:r>
                        <a:rPr lang="lt-LT" sz="1800" b="0" i="0" u="none" strike="noStrike" dirty="0">
                          <a:solidFill>
                            <a:srgbClr val="000000"/>
                          </a:solidFill>
                          <a:latin typeface="Calibri"/>
                        </a:rPr>
                        <a:t>. šeimai</a:t>
                      </a:r>
                      <a:r>
                        <a:rPr lang="en-US" sz="1800" b="0" i="0" u="none" strike="noStrike" dirty="0">
                          <a:solidFill>
                            <a:srgbClr val="000000"/>
                          </a:solidFill>
                          <a:latin typeface="Calibri"/>
                        </a:rPr>
                        <a:t> </a:t>
                      </a:r>
                      <a:r>
                        <a:rPr lang="lt-LT" sz="1800" b="0" i="0" u="none" strike="noStrike" dirty="0">
                          <a:solidFill>
                            <a:srgbClr val="000000"/>
                          </a:solidFill>
                          <a:latin typeface="Calibri"/>
                        </a:rPr>
                        <a:t>€</a:t>
                      </a:r>
                    </a:p>
                  </a:txBody>
                  <a:tcPr marL="6974" marR="6974" marT="697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lt-LT" sz="1800" b="1" i="0" u="none" strike="noStrike">
                          <a:solidFill>
                            <a:srgbClr val="000000"/>
                          </a:solidFill>
                          <a:latin typeface="Calibri"/>
                        </a:rPr>
                        <a:t>421</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lt-LT" sz="1800" b="1" i="0" u="none" strike="noStrike">
                          <a:solidFill>
                            <a:srgbClr val="000000"/>
                          </a:solidFill>
                          <a:latin typeface="Calibri"/>
                        </a:rPr>
                        <a:t>455</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lt-LT" sz="1800" b="1" i="0" u="none" strike="noStrike">
                          <a:solidFill>
                            <a:srgbClr val="000000"/>
                          </a:solidFill>
                          <a:latin typeface="Calibri"/>
                        </a:rPr>
                        <a:t>493</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a:solidFill>
                            <a:srgbClr val="000000"/>
                          </a:solidFill>
                          <a:latin typeface="Calibri"/>
                        </a:rPr>
                        <a:t>506</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a:solidFill>
                            <a:srgbClr val="000000"/>
                          </a:solidFill>
                          <a:latin typeface="Calibri"/>
                        </a:rPr>
                        <a:t>574</a:t>
                      </a:r>
                      <a:endParaRPr lang="lt-LT" sz="1800" b="1" i="0" u="none" strike="noStrike" dirty="0">
                        <a:solidFill>
                          <a:srgbClr val="000000"/>
                        </a:solidFill>
                        <a:latin typeface="Calibri"/>
                      </a:endParaRP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593</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644</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724</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797</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904</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1015</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1071</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2218">
                <a:tc>
                  <a:txBody>
                    <a:bodyPr/>
                    <a:lstStyle/>
                    <a:p>
                      <a:pPr algn="ctr" rtl="0" fontAlgn="t"/>
                      <a:r>
                        <a:rPr lang="lt-LT" sz="1800" b="0" i="0" u="none" strike="noStrike" dirty="0">
                          <a:solidFill>
                            <a:srgbClr val="000000"/>
                          </a:solidFill>
                          <a:latin typeface="Calibri"/>
                        </a:rPr>
                        <a:t>Skurdo rizikos lygis (%)</a:t>
                      </a:r>
                    </a:p>
                  </a:txBody>
                  <a:tcPr marL="6974" marR="6974" marT="697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t"/>
                      <a:r>
                        <a:rPr lang="lt-LT" sz="1800" b="1" i="0" u="none" strike="noStrike" dirty="0">
                          <a:solidFill>
                            <a:srgbClr val="000000"/>
                          </a:solidFill>
                          <a:latin typeface="Calibri"/>
                        </a:rPr>
                        <a:t>19,2</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t"/>
                      <a:r>
                        <a:rPr lang="lt-LT" sz="1800" b="1" i="0" u="none" strike="noStrike" dirty="0">
                          <a:solidFill>
                            <a:srgbClr val="000000"/>
                          </a:solidFill>
                          <a:latin typeface="Calibri"/>
                        </a:rPr>
                        <a:t>18,6</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t"/>
                      <a:r>
                        <a:rPr lang="lt-LT" sz="1800" b="1" i="0" u="none" strike="noStrike" dirty="0">
                          <a:solidFill>
                            <a:srgbClr val="000000"/>
                          </a:solidFill>
                          <a:latin typeface="Calibri"/>
                        </a:rPr>
                        <a:t>20,6</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19,1</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a:solidFill>
                            <a:srgbClr val="000000"/>
                          </a:solidFill>
                          <a:latin typeface="Calibri"/>
                        </a:rPr>
                        <a:t>22,5</a:t>
                      </a:r>
                      <a:endParaRPr lang="lt-LT" sz="1800" b="1" i="0" u="none" strike="noStrike" dirty="0">
                        <a:solidFill>
                          <a:srgbClr val="000000"/>
                        </a:solidFill>
                        <a:latin typeface="Calibri"/>
                      </a:endParaRP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21,9</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22,9</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22,9</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20,6</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20,9</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20,0</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lt-LT" sz="1800" b="1" i="0" u="none" strike="noStrike" dirty="0">
                          <a:solidFill>
                            <a:srgbClr val="000000"/>
                          </a:solidFill>
                          <a:latin typeface="Calibri"/>
                        </a:rPr>
                        <a:t>20,9</a:t>
                      </a:r>
                    </a:p>
                  </a:txBody>
                  <a:tcPr marL="6974" marR="62768" marT="6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E667EDD5-F0A4-4EC6-7F3C-F9F7C12B51C2}"/>
              </a:ext>
            </a:extLst>
          </p:cNvPr>
          <p:cNvSpPr txBox="1"/>
          <p:nvPr/>
        </p:nvSpPr>
        <p:spPr>
          <a:xfrm>
            <a:off x="539552" y="4725144"/>
            <a:ext cx="8064896" cy="1323439"/>
          </a:xfrm>
          <a:prstGeom prst="rect">
            <a:avLst/>
          </a:prstGeom>
          <a:noFill/>
        </p:spPr>
        <p:txBody>
          <a:bodyPr wrap="square">
            <a:spAutoFit/>
          </a:bodyPr>
          <a:lstStyle/>
          <a:p>
            <a:pPr marL="0" indent="0" algn="just">
              <a:buNone/>
            </a:pPr>
            <a:r>
              <a:rPr lang="lt-LT" altLang="lt-LT" sz="2000" dirty="0">
                <a:latin typeface="+mj-lt"/>
              </a:rPr>
              <a:t>Skurdo rizikos riba n</a:t>
            </a:r>
            <a:r>
              <a:rPr lang="en-US" altLang="lt-LT" sz="2000" dirty="0" err="1">
                <a:latin typeface="+mj-lt"/>
              </a:rPr>
              <a:t>ustatoma</a:t>
            </a:r>
            <a:r>
              <a:rPr lang="en-US" altLang="lt-LT" sz="2000" dirty="0">
                <a:latin typeface="+mj-lt"/>
              </a:rPr>
              <a:t> </a:t>
            </a:r>
            <a:r>
              <a:rPr lang="en-US" altLang="lt-LT" sz="2000" dirty="0" err="1">
                <a:latin typeface="+mj-lt"/>
              </a:rPr>
              <a:t>pagal</a:t>
            </a:r>
            <a:r>
              <a:rPr lang="en-US" altLang="lt-LT" sz="2000" dirty="0">
                <a:latin typeface="+mj-lt"/>
              </a:rPr>
              <a:t> </a:t>
            </a:r>
            <a:r>
              <a:rPr lang="en-US" altLang="lt-LT" sz="2000" dirty="0" err="1">
                <a:latin typeface="+mj-lt"/>
              </a:rPr>
              <a:t>nam</a:t>
            </a:r>
            <a:r>
              <a:rPr lang="lt-LT" altLang="lt-LT" sz="2000" dirty="0">
                <a:latin typeface="+mj-lt"/>
              </a:rPr>
              <a:t>ų ūkių tyrimus. Dalyvauja apie 5-6 tūkstančius namų ūkių. Skurdo rizikos rodikliai skaičiuojami remiantis prieš tai buvusių metų pajamomis: 2022 m. rodikliai nustatomi pagal 2021 m. pajamas. </a:t>
            </a:r>
            <a:endParaRPr lang="lt-LT" sz="2000" i="1" dirty="0">
              <a:latin typeface="+mj-lt"/>
              <a:cs typeface="Times New Roman" pitchFamily="18" charset="0"/>
            </a:endParaRPr>
          </a:p>
        </p:txBody>
      </p:sp>
    </p:spTree>
    <p:extLst>
      <p:ext uri="{BB962C8B-B14F-4D97-AF65-F5344CB8AC3E}">
        <p14:creationId xmlns:p14="http://schemas.microsoft.com/office/powerpoint/2010/main" val="172219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a:solidFill>
            <a:schemeClr val="accent2">
              <a:lumMod val="75000"/>
            </a:schemeClr>
          </a:solidFill>
        </p:spPr>
        <p:txBody>
          <a:bodyPr/>
          <a:lstStyle/>
          <a:p>
            <a:pPr eaLnBrk="1" fontAlgn="auto" hangingPunct="1">
              <a:spcAft>
                <a:spcPts val="0"/>
              </a:spcAft>
              <a:defRPr/>
            </a:pPr>
            <a:r>
              <a:rPr lang="en-US" sz="3200" b="1" dirty="0" err="1"/>
              <a:t>Skurdo</a:t>
            </a:r>
            <a:r>
              <a:rPr lang="en-US" sz="3200" b="1" dirty="0"/>
              <a:t> </a:t>
            </a:r>
            <a:r>
              <a:rPr lang="en-US" sz="3200" b="1" dirty="0" err="1"/>
              <a:t>rizikos</a:t>
            </a:r>
            <a:r>
              <a:rPr lang="en-US" sz="3200" b="1" dirty="0"/>
              <a:t> </a:t>
            </a:r>
            <a:r>
              <a:rPr lang="en-US" sz="3200" b="1" dirty="0" err="1"/>
              <a:t>lygis</a:t>
            </a:r>
            <a:r>
              <a:rPr lang="en-US" sz="3200" b="1" dirty="0"/>
              <a:t> </a:t>
            </a:r>
            <a:r>
              <a:rPr lang="lt-LT" sz="3200" b="1" dirty="0"/>
              <a:t>2022 m. </a:t>
            </a:r>
            <a:r>
              <a:rPr lang="en-US" sz="3200" b="1" dirty="0" err="1"/>
              <a:t>pagal</a:t>
            </a:r>
            <a:r>
              <a:rPr lang="en-US" sz="3200" b="1" dirty="0"/>
              <a:t> am</a:t>
            </a:r>
            <a:r>
              <a:rPr lang="lt-LT" sz="3200" b="1" dirty="0" err="1"/>
              <a:t>žių</a:t>
            </a:r>
            <a:r>
              <a:rPr lang="lt-LT" sz="3200" b="1" dirty="0"/>
              <a:t> (procentais)</a:t>
            </a:r>
          </a:p>
        </p:txBody>
      </p:sp>
      <p:pic>
        <p:nvPicPr>
          <p:cNvPr id="5" name="Paveikslėlis 4">
            <a:extLst>
              <a:ext uri="{FF2B5EF4-FFF2-40B4-BE49-F238E27FC236}">
                <a16:creationId xmlns:a16="http://schemas.microsoft.com/office/drawing/2014/main" id="{2C421A84-C0EC-15C3-6310-017D9DA1A742}"/>
              </a:ext>
            </a:extLst>
          </p:cNvPr>
          <p:cNvPicPr>
            <a:picLocks noChangeAspect="1"/>
          </p:cNvPicPr>
          <p:nvPr/>
        </p:nvPicPr>
        <p:blipFill rotWithShape="1">
          <a:blip r:embed="rId2"/>
          <a:srcRect l="7160" t="40550" r="11361" b="18501"/>
          <a:stretch/>
        </p:blipFill>
        <p:spPr>
          <a:xfrm>
            <a:off x="467544" y="1772816"/>
            <a:ext cx="8208912" cy="4320480"/>
          </a:xfrm>
          <a:prstGeom prst="rect">
            <a:avLst/>
          </a:prstGeom>
        </p:spPr>
      </p:pic>
    </p:spTree>
    <p:extLst>
      <p:ext uri="{BB962C8B-B14F-4D97-AF65-F5344CB8AC3E}">
        <p14:creationId xmlns:p14="http://schemas.microsoft.com/office/powerpoint/2010/main" val="33282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850900"/>
          </a:xfrm>
          <a:solidFill>
            <a:schemeClr val="accent2">
              <a:lumMod val="75000"/>
            </a:schemeClr>
          </a:solidFill>
        </p:spPr>
        <p:txBody>
          <a:bodyPr/>
          <a:lstStyle/>
          <a:p>
            <a:pPr eaLnBrk="1" fontAlgn="auto" hangingPunct="1">
              <a:spcAft>
                <a:spcPts val="0"/>
              </a:spcAft>
              <a:defRPr/>
            </a:pPr>
            <a:r>
              <a:rPr lang="lt-LT" sz="3200" b="1"/>
              <a:t>Skurdo rizikos lygis ES šalyse</a:t>
            </a:r>
          </a:p>
        </p:txBody>
      </p:sp>
      <p:sp>
        <p:nvSpPr>
          <p:cNvPr id="21690" name="TextBox 5"/>
          <p:cNvSpPr txBox="1">
            <a:spLocks noChangeArrowheads="1"/>
          </p:cNvSpPr>
          <p:nvPr/>
        </p:nvSpPr>
        <p:spPr bwMode="auto">
          <a:xfrm>
            <a:off x="1331640" y="6165304"/>
            <a:ext cx="7561262" cy="307777"/>
          </a:xfrm>
          <a:prstGeom prst="rect">
            <a:avLst/>
          </a:prstGeom>
          <a:noFill/>
          <a:ln w="9525">
            <a:noFill/>
            <a:miter lim="800000"/>
            <a:headEnd/>
            <a:tailEnd/>
          </a:ln>
        </p:spPr>
        <p:txBody>
          <a:bodyPr>
            <a:spAutoFit/>
          </a:bodyPr>
          <a:lstStyle/>
          <a:p>
            <a:pPr algn="r"/>
            <a:r>
              <a:rPr lang="lt-LT" altLang="lt-LT" sz="1400" i="1" dirty="0"/>
              <a:t>Šaltinis </a:t>
            </a:r>
            <a:r>
              <a:rPr lang="lt-LT" altLang="lt-LT" sz="1400" i="1" dirty="0" err="1"/>
              <a:t>Eurostat</a:t>
            </a:r>
            <a:r>
              <a:rPr lang="lt-LT" altLang="lt-LT" sz="1400" i="1" dirty="0"/>
              <a:t> </a:t>
            </a:r>
            <a:r>
              <a:rPr lang="lt-LT" altLang="lt-LT" sz="1400" i="1" dirty="0" err="1"/>
              <a:t>tessi</a:t>
            </a:r>
            <a:r>
              <a:rPr lang="lt-LT" altLang="lt-LT" sz="1400" i="1" dirty="0"/>
              <a:t> </a:t>
            </a:r>
            <a:r>
              <a:rPr lang="en-US" sz="1400" i="1" dirty="0"/>
              <a:t>on 03/01/2024 21:20:09 from [ESTAT] </a:t>
            </a:r>
            <a:endParaRPr lang="lt-LT" altLang="lt-LT" sz="1400" i="1" dirty="0"/>
          </a:p>
        </p:txBody>
      </p:sp>
      <p:graphicFrame>
        <p:nvGraphicFramePr>
          <p:cNvPr id="5" name="Turinio vietos rezervavimo ženklas 4">
            <a:extLst>
              <a:ext uri="{FF2B5EF4-FFF2-40B4-BE49-F238E27FC236}">
                <a16:creationId xmlns:a16="http://schemas.microsoft.com/office/drawing/2014/main" id="{9E1CAE66-04C2-C37B-CE4C-D6116F7EFC89}"/>
              </a:ext>
            </a:extLst>
          </p:cNvPr>
          <p:cNvGraphicFramePr>
            <a:graphicFrameLocks noGrp="1"/>
          </p:cNvGraphicFramePr>
          <p:nvPr>
            <p:ph idx="1"/>
            <p:extLst>
              <p:ext uri="{D42A27DB-BD31-4B8C-83A1-F6EECF244321}">
                <p14:modId xmlns:p14="http://schemas.microsoft.com/office/powerpoint/2010/main" val="3473938523"/>
              </p:ext>
            </p:extLst>
          </p:nvPr>
        </p:nvGraphicFramePr>
        <p:xfrm>
          <a:off x="611560" y="1237342"/>
          <a:ext cx="8064893" cy="4541520"/>
        </p:xfrm>
        <a:graphic>
          <a:graphicData uri="http://schemas.openxmlformats.org/drawingml/2006/table">
            <a:tbl>
              <a:tblPr>
                <a:tableStyleId>{5C22544A-7EE6-4342-B048-85BDC9FD1C3A}</a:tableStyleId>
              </a:tblPr>
              <a:tblGrid>
                <a:gridCol w="1539950">
                  <a:extLst>
                    <a:ext uri="{9D8B030D-6E8A-4147-A177-3AD203B41FA5}">
                      <a16:colId xmlns:a16="http://schemas.microsoft.com/office/drawing/2014/main" val="402824285"/>
                    </a:ext>
                  </a:extLst>
                </a:gridCol>
                <a:gridCol w="841416">
                  <a:extLst>
                    <a:ext uri="{9D8B030D-6E8A-4147-A177-3AD203B41FA5}">
                      <a16:colId xmlns:a16="http://schemas.microsoft.com/office/drawing/2014/main" val="2677817102"/>
                    </a:ext>
                  </a:extLst>
                </a:gridCol>
                <a:gridCol w="841416">
                  <a:extLst>
                    <a:ext uri="{9D8B030D-6E8A-4147-A177-3AD203B41FA5}">
                      <a16:colId xmlns:a16="http://schemas.microsoft.com/office/drawing/2014/main" val="4271009688"/>
                    </a:ext>
                  </a:extLst>
                </a:gridCol>
                <a:gridCol w="841416">
                  <a:extLst>
                    <a:ext uri="{9D8B030D-6E8A-4147-A177-3AD203B41FA5}">
                      <a16:colId xmlns:a16="http://schemas.microsoft.com/office/drawing/2014/main" val="1029135394"/>
                    </a:ext>
                  </a:extLst>
                </a:gridCol>
                <a:gridCol w="328290">
                  <a:extLst>
                    <a:ext uri="{9D8B030D-6E8A-4147-A177-3AD203B41FA5}">
                      <a16:colId xmlns:a16="http://schemas.microsoft.com/office/drawing/2014/main" val="3790602221"/>
                    </a:ext>
                  </a:extLst>
                </a:gridCol>
                <a:gridCol w="1386294">
                  <a:extLst>
                    <a:ext uri="{9D8B030D-6E8A-4147-A177-3AD203B41FA5}">
                      <a16:colId xmlns:a16="http://schemas.microsoft.com/office/drawing/2014/main" val="1275345875"/>
                    </a:ext>
                  </a:extLst>
                </a:gridCol>
                <a:gridCol w="762037">
                  <a:extLst>
                    <a:ext uri="{9D8B030D-6E8A-4147-A177-3AD203B41FA5}">
                      <a16:colId xmlns:a16="http://schemas.microsoft.com/office/drawing/2014/main" val="2632810763"/>
                    </a:ext>
                  </a:extLst>
                </a:gridCol>
                <a:gridCol w="762037">
                  <a:extLst>
                    <a:ext uri="{9D8B030D-6E8A-4147-A177-3AD203B41FA5}">
                      <a16:colId xmlns:a16="http://schemas.microsoft.com/office/drawing/2014/main" val="3833302685"/>
                    </a:ext>
                  </a:extLst>
                </a:gridCol>
                <a:gridCol w="762037">
                  <a:extLst>
                    <a:ext uri="{9D8B030D-6E8A-4147-A177-3AD203B41FA5}">
                      <a16:colId xmlns:a16="http://schemas.microsoft.com/office/drawing/2014/main" val="2830668333"/>
                    </a:ext>
                  </a:extLst>
                </a:gridCol>
              </a:tblGrid>
              <a:tr h="283532">
                <a:tc>
                  <a:txBody>
                    <a:bodyPr/>
                    <a:lstStyle/>
                    <a:p>
                      <a:pPr algn="r" fontAlgn="ctr"/>
                      <a:r>
                        <a:rPr lang="lt-LT" sz="1800" u="none" strike="noStrike">
                          <a:effectLst/>
                        </a:rPr>
                        <a:t> </a:t>
                      </a:r>
                      <a:endParaRPr lang="lt-LT" sz="1800" b="1" i="0" u="none" strike="noStrike">
                        <a:solidFill>
                          <a:srgbClr val="FFFFFF"/>
                        </a:solidFill>
                        <a:effectLst/>
                        <a:latin typeface="Arial" panose="020B0604020202020204" pitchFamily="34" charset="0"/>
                      </a:endParaRPr>
                    </a:p>
                  </a:txBody>
                  <a:tcPr marL="9525" marR="9525" marT="9525" marB="0" anchor="ctr"/>
                </a:tc>
                <a:tc>
                  <a:txBody>
                    <a:bodyPr/>
                    <a:lstStyle/>
                    <a:p>
                      <a:pPr algn="ctr" fontAlgn="ctr"/>
                      <a:r>
                        <a:rPr lang="lt-LT" sz="1800" u="none" strike="noStrike" dirty="0">
                          <a:effectLst/>
                        </a:rPr>
                        <a:t>2022</a:t>
                      </a:r>
                      <a:endParaRPr lang="lt-LT" sz="18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fontAlgn="ctr"/>
                      <a:r>
                        <a:rPr lang="lt-LT" sz="1800" u="none" strike="noStrike" dirty="0">
                          <a:effectLst/>
                        </a:rPr>
                        <a:t>2021</a:t>
                      </a:r>
                      <a:endParaRPr lang="lt-LT" sz="18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fontAlgn="ctr"/>
                      <a:r>
                        <a:rPr lang="lt-LT" sz="1800" u="none" strike="noStrike" dirty="0">
                          <a:effectLst/>
                        </a:rPr>
                        <a:t>2020</a:t>
                      </a:r>
                      <a:endParaRPr lang="lt-LT" sz="1800" b="1" i="0" u="none" strike="noStrike" dirty="0">
                        <a:solidFill>
                          <a:srgbClr val="FFFFFF"/>
                        </a:solidFill>
                        <a:effectLst/>
                        <a:latin typeface="Arial" panose="020B0604020202020204" pitchFamily="34" charset="0"/>
                      </a:endParaRPr>
                    </a:p>
                  </a:txBody>
                  <a:tcPr marL="9525" marR="9525" marT="9525" marB="0" anchor="ctr"/>
                </a:tc>
                <a:tc>
                  <a:txBody>
                    <a:bodyPr/>
                    <a:lstStyle/>
                    <a:p>
                      <a:pPr algn="l" fontAlgn="b"/>
                      <a:endParaRPr lang="lt-L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lt-LT" sz="1800" u="none" strike="noStrike">
                          <a:effectLst/>
                        </a:rPr>
                        <a:t>2022</a:t>
                      </a:r>
                      <a:endParaRPr lang="lt-LT" sz="1800" b="1" i="0" u="none" strike="noStrike">
                        <a:solidFill>
                          <a:srgbClr val="FFFFFF"/>
                        </a:solidFill>
                        <a:effectLst/>
                        <a:latin typeface="Arial" panose="020B0604020202020204" pitchFamily="34" charset="0"/>
                      </a:endParaRPr>
                    </a:p>
                  </a:txBody>
                  <a:tcPr marL="9525" marR="9525" marT="9525" marB="0" anchor="ctr"/>
                </a:tc>
                <a:tc>
                  <a:txBody>
                    <a:bodyPr/>
                    <a:lstStyle/>
                    <a:p>
                      <a:pPr algn="ctr" fontAlgn="ctr"/>
                      <a:r>
                        <a:rPr lang="lt-LT" sz="1800" u="none" strike="noStrike">
                          <a:effectLst/>
                        </a:rPr>
                        <a:t>2021</a:t>
                      </a:r>
                      <a:endParaRPr lang="lt-LT" sz="1800" b="1" i="0" u="none" strike="noStrike">
                        <a:solidFill>
                          <a:srgbClr val="FFFFFF"/>
                        </a:solidFill>
                        <a:effectLst/>
                        <a:latin typeface="Arial" panose="020B0604020202020204" pitchFamily="34" charset="0"/>
                      </a:endParaRPr>
                    </a:p>
                  </a:txBody>
                  <a:tcPr marL="9525" marR="9525" marT="9525" marB="0" anchor="ctr"/>
                </a:tc>
                <a:tc>
                  <a:txBody>
                    <a:bodyPr/>
                    <a:lstStyle/>
                    <a:p>
                      <a:pPr algn="ctr" fontAlgn="ctr"/>
                      <a:r>
                        <a:rPr lang="lt-LT" sz="1800" u="none" strike="noStrike">
                          <a:effectLst/>
                        </a:rPr>
                        <a:t>2020</a:t>
                      </a:r>
                      <a:endParaRPr lang="lt-LT" sz="1800" b="1" i="0" u="none" strike="noStrike">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668685147"/>
                  </a:ext>
                </a:extLst>
              </a:tr>
              <a:tr h="283532">
                <a:tc>
                  <a:txBody>
                    <a:bodyPr/>
                    <a:lstStyle/>
                    <a:p>
                      <a:pPr algn="l" fontAlgn="ctr"/>
                      <a:r>
                        <a:rPr lang="lt-LT" sz="1800" u="none" strike="noStrike">
                          <a:effectLst/>
                        </a:rPr>
                        <a:t> </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9880419"/>
                  </a:ext>
                </a:extLst>
              </a:tr>
              <a:tr h="283532">
                <a:tc>
                  <a:txBody>
                    <a:bodyPr/>
                    <a:lstStyle/>
                    <a:p>
                      <a:pPr algn="l" fontAlgn="ctr"/>
                      <a:r>
                        <a:rPr lang="lt-LT" sz="1800" u="none" strike="noStrike">
                          <a:effectLst/>
                        </a:rPr>
                        <a:t>EU</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16,5</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16,8</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16,7</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1800" u="none" strike="noStrike">
                          <a:effectLst/>
                        </a:rPr>
                        <a:t>Latvia</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22,5</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23,4</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21,6</a:t>
                      </a:r>
                      <a:endParaRPr lang="lt-LT"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31023639"/>
                  </a:ext>
                </a:extLst>
              </a:tr>
              <a:tr h="283532">
                <a:tc>
                  <a:txBody>
                    <a:bodyPr/>
                    <a:lstStyle/>
                    <a:p>
                      <a:pPr algn="l" fontAlgn="ctr"/>
                      <a:r>
                        <a:rPr lang="lt-LT" sz="1800" u="none" strike="noStrike">
                          <a:effectLst/>
                        </a:rPr>
                        <a:t>Belgium</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13,2</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12,7</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14,1</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1800" u="none" strike="noStrike">
                          <a:effectLst/>
                        </a:rPr>
                        <a:t>Lithuania</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20,9</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20,0</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20,9</a:t>
                      </a:r>
                      <a:endParaRPr lang="lt-LT"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84369350"/>
                  </a:ext>
                </a:extLst>
              </a:tr>
              <a:tr h="283532">
                <a:tc>
                  <a:txBody>
                    <a:bodyPr/>
                    <a:lstStyle/>
                    <a:p>
                      <a:pPr algn="l" fontAlgn="ctr"/>
                      <a:r>
                        <a:rPr lang="lt-LT" sz="1800" u="none" strike="noStrike">
                          <a:effectLst/>
                        </a:rPr>
                        <a:t>Bulgaria</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22,9</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22,1</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23,8</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1800" u="none" strike="noStrike">
                          <a:effectLst/>
                        </a:rPr>
                        <a:t>Luxembourg</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17,3</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18,1</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17,4</a:t>
                      </a:r>
                      <a:endParaRPr lang="lt-LT"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03011327"/>
                  </a:ext>
                </a:extLst>
              </a:tr>
              <a:tr h="283532">
                <a:tc>
                  <a:txBody>
                    <a:bodyPr/>
                    <a:lstStyle/>
                    <a:p>
                      <a:pPr algn="l" fontAlgn="ctr"/>
                      <a:r>
                        <a:rPr lang="lt-LT" sz="1800" u="none" strike="noStrike">
                          <a:effectLst/>
                        </a:rPr>
                        <a:t>Czechia</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10,2</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8,6</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9,5</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1800" u="none" strike="noStrike">
                          <a:effectLst/>
                        </a:rPr>
                        <a:t>Hungary</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12,1</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12,6</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12,3</a:t>
                      </a:r>
                      <a:endParaRPr lang="lt-LT"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50451469"/>
                  </a:ext>
                </a:extLst>
              </a:tr>
              <a:tr h="283532">
                <a:tc>
                  <a:txBody>
                    <a:bodyPr/>
                    <a:lstStyle/>
                    <a:p>
                      <a:pPr algn="l" fontAlgn="ctr"/>
                      <a:r>
                        <a:rPr lang="lt-LT" sz="1800" u="none" strike="noStrike">
                          <a:effectLst/>
                        </a:rPr>
                        <a:t>Denmark</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12,4</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12,3</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12,1</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1800" u="none" strike="noStrike">
                          <a:effectLst/>
                        </a:rPr>
                        <a:t>Malta</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16,7</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16,9</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16,9</a:t>
                      </a:r>
                      <a:endParaRPr lang="lt-LT"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74402777"/>
                  </a:ext>
                </a:extLst>
              </a:tr>
              <a:tr h="283532">
                <a:tc>
                  <a:txBody>
                    <a:bodyPr/>
                    <a:lstStyle/>
                    <a:p>
                      <a:pPr algn="l" fontAlgn="ctr"/>
                      <a:r>
                        <a:rPr lang="lt-LT" sz="1800" u="none" strike="noStrike">
                          <a:effectLst/>
                        </a:rPr>
                        <a:t>Germany</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14,7</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16,0</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16,1</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1800" u="none" strike="noStrike">
                          <a:effectLst/>
                        </a:rPr>
                        <a:t>Netherlands</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14,5</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14,4</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13,4</a:t>
                      </a:r>
                      <a:endParaRPr lang="lt-LT"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26482012"/>
                  </a:ext>
                </a:extLst>
              </a:tr>
              <a:tr h="283532">
                <a:tc>
                  <a:txBody>
                    <a:bodyPr/>
                    <a:lstStyle/>
                    <a:p>
                      <a:pPr algn="l" fontAlgn="ctr"/>
                      <a:r>
                        <a:rPr lang="lt-LT" sz="1800" u="none" strike="noStrike">
                          <a:effectLst/>
                        </a:rPr>
                        <a:t>Estonia</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22,8</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20,6</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20,7</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1800" u="none" strike="noStrike">
                          <a:effectLst/>
                        </a:rPr>
                        <a:t>Austria</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14,8</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14,7</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13,9</a:t>
                      </a:r>
                      <a:endParaRPr lang="lt-LT"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54752054"/>
                  </a:ext>
                </a:extLst>
              </a:tr>
              <a:tr h="283532">
                <a:tc>
                  <a:txBody>
                    <a:bodyPr/>
                    <a:lstStyle/>
                    <a:p>
                      <a:pPr algn="l" fontAlgn="ctr"/>
                      <a:r>
                        <a:rPr lang="lt-LT" sz="1800" u="none" strike="noStrike">
                          <a:effectLst/>
                        </a:rPr>
                        <a:t>Ireland</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14,0</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12,9</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13,8</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1800" u="none" strike="noStrike">
                          <a:effectLst/>
                        </a:rPr>
                        <a:t>Poland</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13,7</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14,8</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14,8</a:t>
                      </a:r>
                      <a:endParaRPr lang="lt-LT"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66063976"/>
                  </a:ext>
                </a:extLst>
              </a:tr>
              <a:tr h="283532">
                <a:tc>
                  <a:txBody>
                    <a:bodyPr/>
                    <a:lstStyle/>
                    <a:p>
                      <a:pPr algn="l" fontAlgn="ctr"/>
                      <a:r>
                        <a:rPr lang="lt-LT" sz="1800" u="none" strike="noStrike">
                          <a:effectLst/>
                        </a:rPr>
                        <a:t>Greece</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18,8</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19,6</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17,7</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1800" u="none" strike="noStrike">
                          <a:effectLst/>
                        </a:rPr>
                        <a:t>Portugal</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16,4</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18,4</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16,2</a:t>
                      </a:r>
                      <a:endParaRPr lang="lt-LT"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55435878"/>
                  </a:ext>
                </a:extLst>
              </a:tr>
              <a:tr h="283532">
                <a:tc>
                  <a:txBody>
                    <a:bodyPr/>
                    <a:lstStyle/>
                    <a:p>
                      <a:pPr algn="l" fontAlgn="ctr"/>
                      <a:r>
                        <a:rPr lang="lt-LT" sz="1800" u="none" strike="noStrike">
                          <a:effectLst/>
                        </a:rPr>
                        <a:t>Spain</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20,4</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21,7</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21,0</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1800" u="none" strike="noStrike">
                          <a:effectLst/>
                        </a:rPr>
                        <a:t>Romania</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21,2</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22,5</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23,4</a:t>
                      </a:r>
                      <a:endParaRPr lang="lt-LT"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79374483"/>
                  </a:ext>
                </a:extLst>
              </a:tr>
              <a:tr h="283532">
                <a:tc>
                  <a:txBody>
                    <a:bodyPr/>
                    <a:lstStyle/>
                    <a:p>
                      <a:pPr algn="l" fontAlgn="ctr"/>
                      <a:r>
                        <a:rPr lang="lt-LT" sz="1800" u="none" strike="noStrike">
                          <a:effectLst/>
                        </a:rPr>
                        <a:t>France</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15,6</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14,3</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14,2</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1800" u="none" strike="noStrike">
                          <a:effectLst/>
                        </a:rPr>
                        <a:t>Slovenia</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12,1</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11,7</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12,4</a:t>
                      </a:r>
                      <a:endParaRPr lang="lt-LT"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20260485"/>
                  </a:ext>
                </a:extLst>
              </a:tr>
              <a:tr h="283532">
                <a:tc>
                  <a:txBody>
                    <a:bodyPr/>
                    <a:lstStyle/>
                    <a:p>
                      <a:pPr algn="l" fontAlgn="ctr"/>
                      <a:r>
                        <a:rPr lang="lt-LT" sz="1800" u="none" strike="noStrike">
                          <a:effectLst/>
                        </a:rPr>
                        <a:t>Croatia</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18,0</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19,2</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18,3</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1800" u="none" strike="noStrike">
                          <a:effectLst/>
                        </a:rPr>
                        <a:t>Slovakia</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13,7</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12,3</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11,4</a:t>
                      </a:r>
                      <a:endParaRPr lang="lt-LT"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28436883"/>
                  </a:ext>
                </a:extLst>
              </a:tr>
              <a:tr h="283532">
                <a:tc>
                  <a:txBody>
                    <a:bodyPr/>
                    <a:lstStyle/>
                    <a:p>
                      <a:pPr algn="l" fontAlgn="ctr"/>
                      <a:r>
                        <a:rPr lang="lt-LT" sz="1800" u="none" strike="noStrike">
                          <a:effectLst/>
                        </a:rPr>
                        <a:t>Italy</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20,1</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20,1</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20,0</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1800" u="none" strike="noStrike">
                          <a:effectLst/>
                        </a:rPr>
                        <a:t>Finland</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12,7</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10,8</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12,2</a:t>
                      </a:r>
                      <a:endParaRPr lang="lt-LT"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93300590"/>
                  </a:ext>
                </a:extLst>
              </a:tr>
              <a:tr h="283532">
                <a:tc>
                  <a:txBody>
                    <a:bodyPr/>
                    <a:lstStyle/>
                    <a:p>
                      <a:pPr algn="l" fontAlgn="ctr"/>
                      <a:r>
                        <a:rPr lang="lt-LT" sz="1800" u="none" strike="noStrike">
                          <a:effectLst/>
                        </a:rPr>
                        <a:t>Cyprus</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13,9</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13,8</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14,3</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1800" u="none" strike="noStrike">
                          <a:effectLst/>
                        </a:rPr>
                        <a:t>Sweden</a:t>
                      </a:r>
                      <a:endParaRPr lang="lt-LT" sz="1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16,0</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a:effectLst/>
                        </a:rPr>
                        <a:t>15,7</a:t>
                      </a:r>
                      <a:endParaRPr lang="lt-LT"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1800" u="none" strike="noStrike" dirty="0">
                          <a:effectLst/>
                        </a:rPr>
                        <a:t>16,1</a:t>
                      </a:r>
                      <a:endParaRPr lang="lt-LT"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52088696"/>
                  </a:ext>
                </a:extLst>
              </a:tr>
            </a:tbl>
          </a:graphicData>
        </a:graphic>
      </p:graphicFrame>
    </p:spTree>
    <p:extLst>
      <p:ext uri="{BB962C8B-B14F-4D97-AF65-F5344CB8AC3E}">
        <p14:creationId xmlns:p14="http://schemas.microsoft.com/office/powerpoint/2010/main" val="2704206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E5D9283-78AD-4A8C-A4DD-7E548F9BD93D}"/>
              </a:ext>
            </a:extLst>
          </p:cNvPr>
          <p:cNvSpPr>
            <a:spLocks noGrp="1"/>
          </p:cNvSpPr>
          <p:nvPr>
            <p:ph type="title"/>
          </p:nvPr>
        </p:nvSpPr>
        <p:spPr>
          <a:xfrm>
            <a:off x="0" y="0"/>
            <a:ext cx="9144000" cy="836712"/>
          </a:xfrm>
          <a:solidFill>
            <a:schemeClr val="accent2">
              <a:lumMod val="75000"/>
            </a:schemeClr>
          </a:solidFill>
        </p:spPr>
        <p:txBody>
          <a:bodyPr/>
          <a:lstStyle/>
          <a:p>
            <a:r>
              <a:rPr lang="lt-LT" sz="4000" b="1" dirty="0"/>
              <a:t>Skurdo rizikos lygis ES 2021</a:t>
            </a:r>
          </a:p>
        </p:txBody>
      </p:sp>
      <p:graphicFrame>
        <p:nvGraphicFramePr>
          <p:cNvPr id="4" name="Diagrama 3">
            <a:extLst>
              <a:ext uri="{FF2B5EF4-FFF2-40B4-BE49-F238E27FC236}">
                <a16:creationId xmlns:a16="http://schemas.microsoft.com/office/drawing/2014/main" id="{C1C2B57E-27E9-0A25-0501-7FD4DB7D0737}"/>
              </a:ext>
            </a:extLst>
          </p:cNvPr>
          <p:cNvGraphicFramePr>
            <a:graphicFrameLocks/>
          </p:cNvGraphicFramePr>
          <p:nvPr>
            <p:extLst>
              <p:ext uri="{D42A27DB-BD31-4B8C-83A1-F6EECF244321}">
                <p14:modId xmlns:p14="http://schemas.microsoft.com/office/powerpoint/2010/main" val="487079778"/>
              </p:ext>
            </p:extLst>
          </p:nvPr>
        </p:nvGraphicFramePr>
        <p:xfrm>
          <a:off x="323528" y="1178718"/>
          <a:ext cx="8496944" cy="527461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251C34F-88C7-EDA1-2C6C-C8F3102F0E88}"/>
              </a:ext>
            </a:extLst>
          </p:cNvPr>
          <p:cNvSpPr txBox="1"/>
          <p:nvPr/>
        </p:nvSpPr>
        <p:spPr>
          <a:xfrm>
            <a:off x="3203848" y="6021288"/>
            <a:ext cx="5544616" cy="307777"/>
          </a:xfrm>
          <a:prstGeom prst="rect">
            <a:avLst/>
          </a:prstGeom>
          <a:noFill/>
        </p:spPr>
        <p:txBody>
          <a:bodyPr wrap="square" rtlCol="0">
            <a:spAutoFit/>
          </a:bodyPr>
          <a:lstStyle/>
          <a:p>
            <a:pPr algn="r"/>
            <a:r>
              <a:rPr lang="lt-LT" sz="1400" i="1" dirty="0">
                <a:latin typeface="+mn-lt"/>
              </a:rPr>
              <a:t>Šaltinis </a:t>
            </a:r>
            <a:r>
              <a:rPr lang="lt-LT" sz="1400" i="1" dirty="0" err="1">
                <a:latin typeface="+mn-lt"/>
              </a:rPr>
              <a:t>Eurostat</a:t>
            </a:r>
            <a:r>
              <a:rPr lang="lt-LT" sz="1400" i="1" dirty="0">
                <a:latin typeface="+mn-lt"/>
              </a:rPr>
              <a:t> EU-SILC </a:t>
            </a:r>
            <a:r>
              <a:rPr lang="lt-LT" sz="1400" i="1" dirty="0" err="1">
                <a:latin typeface="+mn-lt"/>
              </a:rPr>
              <a:t>survey</a:t>
            </a:r>
            <a:r>
              <a:rPr lang="lt-LT" sz="1400" i="1" dirty="0">
                <a:latin typeface="+mn-lt"/>
              </a:rPr>
              <a:t> [TESSI120__custom_4541558]2023-01-15</a:t>
            </a:r>
            <a:endParaRPr lang="en-US" sz="1400" i="1" dirty="0">
              <a:latin typeface="+mn-lt"/>
            </a:endParaRPr>
          </a:p>
        </p:txBody>
      </p:sp>
    </p:spTree>
    <p:extLst>
      <p:ext uri="{BB962C8B-B14F-4D97-AF65-F5344CB8AC3E}">
        <p14:creationId xmlns:p14="http://schemas.microsoft.com/office/powerpoint/2010/main" val="154267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ntraštė 1"/>
          <p:cNvSpPr>
            <a:spLocks noGrp="1"/>
          </p:cNvSpPr>
          <p:nvPr>
            <p:ph type="title"/>
          </p:nvPr>
        </p:nvSpPr>
        <p:spPr>
          <a:xfrm>
            <a:off x="0" y="0"/>
            <a:ext cx="9144000" cy="725487"/>
          </a:xfrm>
          <a:solidFill>
            <a:schemeClr val="accent2">
              <a:lumMod val="75000"/>
            </a:schemeClr>
          </a:solidFill>
        </p:spPr>
        <p:txBody>
          <a:bodyPr rtlCol="0">
            <a:normAutofit/>
          </a:bodyPr>
          <a:lstStyle/>
          <a:p>
            <a:pPr eaLnBrk="1" fontAlgn="auto" hangingPunct="1">
              <a:spcAft>
                <a:spcPts val="0"/>
              </a:spcAft>
              <a:defRPr/>
            </a:pPr>
            <a:r>
              <a:rPr lang="en-US" sz="3600" b="1"/>
              <a:t>Skurdo rizikos riba – k</a:t>
            </a:r>
            <a:r>
              <a:rPr lang="lt-LT" sz="3600" b="1"/>
              <a:t>ą ji matuoja?</a:t>
            </a:r>
          </a:p>
        </p:txBody>
      </p:sp>
      <p:graphicFrame>
        <p:nvGraphicFramePr>
          <p:cNvPr id="5" name="Lentelė 4"/>
          <p:cNvGraphicFramePr>
            <a:graphicFrameLocks noGrp="1"/>
          </p:cNvGraphicFramePr>
          <p:nvPr/>
        </p:nvGraphicFramePr>
        <p:xfrm>
          <a:off x="571500" y="1143000"/>
          <a:ext cx="8143875" cy="5143500"/>
        </p:xfrm>
        <a:graphic>
          <a:graphicData uri="http://schemas.openxmlformats.org/drawingml/2006/table">
            <a:tbl>
              <a:tblPr/>
              <a:tblGrid>
                <a:gridCol w="1357312">
                  <a:extLst>
                    <a:ext uri="{9D8B030D-6E8A-4147-A177-3AD203B41FA5}">
                      <a16:colId xmlns:a16="http://schemas.microsoft.com/office/drawing/2014/main" val="20000"/>
                    </a:ext>
                  </a:extLst>
                </a:gridCol>
                <a:gridCol w="1163411">
                  <a:extLst>
                    <a:ext uri="{9D8B030D-6E8A-4147-A177-3AD203B41FA5}">
                      <a16:colId xmlns:a16="http://schemas.microsoft.com/office/drawing/2014/main" val="20001"/>
                    </a:ext>
                  </a:extLst>
                </a:gridCol>
                <a:gridCol w="872558">
                  <a:extLst>
                    <a:ext uri="{9D8B030D-6E8A-4147-A177-3AD203B41FA5}">
                      <a16:colId xmlns:a16="http://schemas.microsoft.com/office/drawing/2014/main" val="20002"/>
                    </a:ext>
                  </a:extLst>
                </a:gridCol>
                <a:gridCol w="581705">
                  <a:extLst>
                    <a:ext uri="{9D8B030D-6E8A-4147-A177-3AD203B41FA5}">
                      <a16:colId xmlns:a16="http://schemas.microsoft.com/office/drawing/2014/main" val="20003"/>
                    </a:ext>
                  </a:extLst>
                </a:gridCol>
                <a:gridCol w="969509">
                  <a:extLst>
                    <a:ext uri="{9D8B030D-6E8A-4147-A177-3AD203B41FA5}">
                      <a16:colId xmlns:a16="http://schemas.microsoft.com/office/drawing/2014/main" val="20004"/>
                    </a:ext>
                  </a:extLst>
                </a:gridCol>
                <a:gridCol w="872558">
                  <a:extLst>
                    <a:ext uri="{9D8B030D-6E8A-4147-A177-3AD203B41FA5}">
                      <a16:colId xmlns:a16="http://schemas.microsoft.com/office/drawing/2014/main" val="20005"/>
                    </a:ext>
                  </a:extLst>
                </a:gridCol>
                <a:gridCol w="484755">
                  <a:extLst>
                    <a:ext uri="{9D8B030D-6E8A-4147-A177-3AD203B41FA5}">
                      <a16:colId xmlns:a16="http://schemas.microsoft.com/office/drawing/2014/main" val="20006"/>
                    </a:ext>
                  </a:extLst>
                </a:gridCol>
                <a:gridCol w="872558">
                  <a:extLst>
                    <a:ext uri="{9D8B030D-6E8A-4147-A177-3AD203B41FA5}">
                      <a16:colId xmlns:a16="http://schemas.microsoft.com/office/drawing/2014/main" val="20007"/>
                    </a:ext>
                  </a:extLst>
                </a:gridCol>
                <a:gridCol w="969509">
                  <a:extLst>
                    <a:ext uri="{9D8B030D-6E8A-4147-A177-3AD203B41FA5}">
                      <a16:colId xmlns:a16="http://schemas.microsoft.com/office/drawing/2014/main" val="20008"/>
                    </a:ext>
                  </a:extLst>
                </a:gridCol>
              </a:tblGrid>
              <a:tr h="257175">
                <a:tc>
                  <a:txBody>
                    <a:bodyPr/>
                    <a:lstStyle/>
                    <a:p>
                      <a:pPr algn="l" fontAlgn="b"/>
                      <a:endParaRPr lang="lt-LT" sz="16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gridSpan="2">
                  <a:txBody>
                    <a:bodyPr/>
                    <a:lstStyle/>
                    <a:p>
                      <a:pPr algn="ctr" fontAlgn="b"/>
                      <a:r>
                        <a:rPr lang="lt-LT" sz="1600" b="0" i="0" u="none" strike="noStrike">
                          <a:solidFill>
                            <a:srgbClr val="000000"/>
                          </a:solidFill>
                          <a:latin typeface="Calibri"/>
                        </a:rPr>
                        <a:t>Skurdi šalis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t-LT"/>
                    </a:p>
                  </a:txBody>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gridSpan="2">
                  <a:txBody>
                    <a:bodyPr/>
                    <a:lstStyle/>
                    <a:p>
                      <a:pPr algn="ctr" fontAlgn="b"/>
                      <a:r>
                        <a:rPr lang="lt-LT" sz="1600" b="0" i="0" u="none" strike="noStrike">
                          <a:solidFill>
                            <a:srgbClr val="000000"/>
                          </a:solidFill>
                          <a:latin typeface="Calibri"/>
                        </a:rPr>
                        <a:t>Turtinga šalis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t-LT"/>
                    </a:p>
                  </a:txBody>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gridSpan="2">
                  <a:txBody>
                    <a:bodyPr/>
                    <a:lstStyle/>
                    <a:p>
                      <a:pPr algn="ctr" fontAlgn="b"/>
                      <a:r>
                        <a:rPr lang="lt-LT" sz="1600" b="0" i="0" u="none" strike="noStrike">
                          <a:solidFill>
                            <a:srgbClr val="000000"/>
                          </a:solidFill>
                          <a:latin typeface="Calibri"/>
                        </a:rPr>
                        <a:t>Turtinga </a:t>
                      </a:r>
                      <a:r>
                        <a:rPr lang="en-US" sz="1600" b="0" i="0" u="none" strike="noStrike">
                          <a:solidFill>
                            <a:srgbClr val="000000"/>
                          </a:solidFill>
                          <a:latin typeface="Calibri"/>
                        </a:rPr>
                        <a:t>"</a:t>
                      </a:r>
                      <a:r>
                        <a:rPr lang="lt-LT" sz="1600" b="0" i="0" u="none" strike="noStrike">
                          <a:solidFill>
                            <a:srgbClr val="000000"/>
                          </a:solidFill>
                          <a:latin typeface="Calibri"/>
                        </a:rPr>
                        <a:t>socialistinė</a:t>
                      </a:r>
                      <a:r>
                        <a:rPr lang="en-US" sz="1600" b="0" i="0" u="none" strike="noStrike">
                          <a:solidFill>
                            <a:srgbClr val="000000"/>
                          </a:solidFill>
                          <a:latin typeface="Calibri"/>
                        </a:rPr>
                        <a:t>"</a:t>
                      </a:r>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10000"/>
                  </a:ext>
                </a:extLst>
              </a:tr>
              <a:tr h="257175">
                <a:tc>
                  <a:txBody>
                    <a:bodyPr/>
                    <a:lstStyle/>
                    <a:p>
                      <a:pPr algn="l" fontAlgn="b"/>
                      <a:endParaRPr lang="lt-LT" sz="16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Pajamos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Deciliai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Pajamos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Deciliai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Pajamos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Deciliai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7175">
                <a:tc>
                  <a:txBody>
                    <a:bodyPr/>
                    <a:lstStyle/>
                    <a:p>
                      <a:pPr algn="l" fontAlgn="b"/>
                      <a:endParaRPr lang="lt-LT" sz="16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3025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7175">
                <a:tc>
                  <a:txBody>
                    <a:bodyPr/>
                    <a:lstStyle/>
                    <a:p>
                      <a:pPr algn="l" fontAlgn="b"/>
                      <a:endParaRPr lang="lt-LT" sz="16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115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2000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3575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7175">
                <a:tc>
                  <a:txBody>
                    <a:bodyPr/>
                    <a:lstStyle/>
                    <a:p>
                      <a:pPr algn="l" fontAlgn="b"/>
                      <a:endParaRPr lang="lt-LT" sz="16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130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3000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4125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7175">
                <a:tc>
                  <a:txBody>
                    <a:bodyPr/>
                    <a:lstStyle/>
                    <a:p>
                      <a:pPr algn="l" fontAlgn="b"/>
                      <a:endParaRPr lang="lt-LT" sz="16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145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4000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4675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7175">
                <a:tc>
                  <a:txBody>
                    <a:bodyPr/>
                    <a:lstStyle/>
                    <a:p>
                      <a:pPr algn="l" fontAlgn="b"/>
                      <a:endParaRPr lang="lt-LT" sz="16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160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5000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5225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7175">
                <a:tc>
                  <a:txBody>
                    <a:bodyPr/>
                    <a:lstStyle/>
                    <a:p>
                      <a:pPr algn="l" fontAlgn="b"/>
                      <a:endParaRPr lang="lt-LT" sz="16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175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5775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7175">
                <a:tc>
                  <a:txBody>
                    <a:bodyPr/>
                    <a:lstStyle/>
                    <a:p>
                      <a:pPr algn="l" fontAlgn="b"/>
                      <a:endParaRPr lang="lt-LT" sz="16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190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7000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6325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7175">
                <a:tc>
                  <a:txBody>
                    <a:bodyPr/>
                    <a:lstStyle/>
                    <a:p>
                      <a:pPr algn="l" fontAlgn="b"/>
                      <a:endParaRPr lang="lt-LT" sz="16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205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8000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6875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7175">
                <a:tc>
                  <a:txBody>
                    <a:bodyPr/>
                    <a:lstStyle/>
                    <a:p>
                      <a:pPr algn="l" fontAlgn="b"/>
                      <a:endParaRPr lang="lt-LT" sz="16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220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7425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57175">
                <a:tc>
                  <a:txBody>
                    <a:bodyPr/>
                    <a:lstStyle/>
                    <a:p>
                      <a:pPr algn="l" fontAlgn="b"/>
                      <a:endParaRPr lang="lt-LT" sz="16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235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10000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7975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57175">
                <a:tc>
                  <a:txBody>
                    <a:bodyPr/>
                    <a:lstStyle/>
                    <a:p>
                      <a:pPr algn="l" fontAlgn="b"/>
                      <a:r>
                        <a:rPr lang="lt-LT" sz="1600" b="0" i="0" u="none" strike="noStrike">
                          <a:solidFill>
                            <a:srgbClr val="000000"/>
                          </a:solidFill>
                          <a:latin typeface="Calibri"/>
                        </a:rPr>
                        <a:t>Viso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1675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55000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55000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57175">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57175">
                <a:tc>
                  <a:txBody>
                    <a:bodyPr/>
                    <a:lstStyle/>
                    <a:p>
                      <a:pPr algn="l" fontAlgn="b"/>
                      <a:r>
                        <a:rPr lang="lt-LT" sz="1600" b="0" i="0" u="none" strike="noStrike">
                          <a:solidFill>
                            <a:srgbClr val="000000"/>
                          </a:solidFill>
                          <a:latin typeface="Calibri"/>
                        </a:rPr>
                        <a:t>Mediana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167,5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5500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5500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57175">
                <a:tc>
                  <a:txBody>
                    <a:bodyPr/>
                    <a:lstStyle/>
                    <a:p>
                      <a:pPr algn="l" fontAlgn="b"/>
                      <a:r>
                        <a:rPr lang="lt-LT" sz="1600" b="0" i="0" u="none" strike="noStrike">
                          <a:solidFill>
                            <a:srgbClr val="000000"/>
                          </a:solidFill>
                          <a:latin typeface="Calibri"/>
                        </a:rPr>
                        <a:t>60% medianos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100,5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3300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3300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57175">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57175">
                <a:tc>
                  <a:txBody>
                    <a:bodyPr/>
                    <a:lstStyle/>
                    <a:p>
                      <a:pPr algn="l" fontAlgn="b"/>
                      <a:r>
                        <a:rPr lang="lt-LT" sz="1600" b="0" i="0" u="none" strike="noStrike">
                          <a:solidFill>
                            <a:srgbClr val="000000"/>
                          </a:solidFill>
                          <a:latin typeface="Calibri"/>
                        </a:rPr>
                        <a:t>"Skursta"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1" i="0" u="none" strike="noStrike">
                          <a:solidFill>
                            <a:srgbClr val="000000"/>
                          </a:solidFill>
                          <a:latin typeface="Calibri"/>
                        </a:rPr>
                        <a:t>10,3%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1" i="0" u="none" strike="noStrike">
                          <a:solidFill>
                            <a:srgbClr val="000000"/>
                          </a:solidFill>
                          <a:latin typeface="Calibri"/>
                        </a:rPr>
                        <a:t>33,0%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1" i="0" u="none" strike="noStrike">
                          <a:solidFill>
                            <a:srgbClr val="000000"/>
                          </a:solidFill>
                          <a:latin typeface="Calibri"/>
                        </a:rPr>
                        <a:t>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57175">
                <a:tc>
                  <a:txBody>
                    <a:bodyPr/>
                    <a:lstStyle/>
                    <a:p>
                      <a:pPr algn="l" fontAlgn="b"/>
                      <a:r>
                        <a:rPr lang="lt-LT" sz="1600" b="0" i="0" u="none" strike="noStrike">
                          <a:solidFill>
                            <a:srgbClr val="000000"/>
                          </a:solidFill>
                          <a:latin typeface="Calibri"/>
                        </a:rPr>
                        <a:t>Decilinis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2,35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2,64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57175">
                <a:tc>
                  <a:txBody>
                    <a:bodyPr/>
                    <a:lstStyle/>
                    <a:p>
                      <a:pPr algn="l" fontAlgn="b"/>
                      <a:r>
                        <a:rPr lang="lt-LT" sz="1600" b="0" i="0" u="none" strike="noStrike">
                          <a:solidFill>
                            <a:srgbClr val="000000"/>
                          </a:solidFill>
                          <a:latin typeface="Calibri"/>
                        </a:rPr>
                        <a:t>Kvintilinis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600" b="0" i="0" u="none" strike="noStrike">
                          <a:solidFill>
                            <a:srgbClr val="000000"/>
                          </a:solidFill>
                          <a:latin typeface="Calibri"/>
                        </a:rPr>
                        <a:t>2,12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6,33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lt-LT" sz="1600" b="0" i="0" u="none" strike="noStrike">
                          <a:solidFill>
                            <a:srgbClr val="000000"/>
                          </a:solidFill>
                          <a:latin typeface="Calibri"/>
                        </a:rPr>
                        <a:t>2,33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lt-LT"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7" name="TextBox 6"/>
          <p:cNvSpPr txBox="1"/>
          <p:nvPr/>
        </p:nvSpPr>
        <p:spPr>
          <a:xfrm>
            <a:off x="539552" y="6381328"/>
            <a:ext cx="8280920" cy="369332"/>
          </a:xfrm>
          <a:prstGeom prst="rect">
            <a:avLst/>
          </a:prstGeom>
          <a:noFill/>
        </p:spPr>
        <p:txBody>
          <a:bodyPr wrap="square" rtlCol="0">
            <a:spAutoFit/>
          </a:bodyPr>
          <a:lstStyle/>
          <a:p>
            <a:r>
              <a:rPr lang="en-US"/>
              <a:t>Jei pajamos padvigub</a:t>
            </a:r>
            <a:r>
              <a:rPr lang="lt-LT"/>
              <a:t>ėtų, skurdo rizikos lygis liktų nepakitęs</a:t>
            </a:r>
          </a:p>
        </p:txBody>
      </p:sp>
    </p:spTree>
    <p:extLst>
      <p:ext uri="{BB962C8B-B14F-4D97-AF65-F5344CB8AC3E}">
        <p14:creationId xmlns:p14="http://schemas.microsoft.com/office/powerpoint/2010/main" val="4243306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268760"/>
          </a:xfrm>
          <a:solidFill>
            <a:schemeClr val="accent2">
              <a:lumMod val="75000"/>
            </a:schemeClr>
          </a:solidFill>
        </p:spPr>
        <p:txBody>
          <a:bodyPr/>
          <a:lstStyle/>
          <a:p>
            <a:pPr eaLnBrk="1" fontAlgn="auto" hangingPunct="1">
              <a:spcAft>
                <a:spcPts val="0"/>
              </a:spcAft>
              <a:defRPr/>
            </a:pPr>
            <a:r>
              <a:rPr lang="lt-LT" sz="3600" b="1" dirty="0"/>
              <a:t>Asmenų, gyvenančių skurdo rizikoje ar socialinėje atskirtyje, dalis 2022</a:t>
            </a:r>
            <a:r>
              <a:rPr lang="en-US" sz="3600" b="1" dirty="0"/>
              <a:t> </a:t>
            </a:r>
            <a:r>
              <a:rPr lang="lt-LT" sz="3600" b="1" dirty="0"/>
              <a:t>m. </a:t>
            </a:r>
          </a:p>
        </p:txBody>
      </p:sp>
      <p:sp>
        <p:nvSpPr>
          <p:cNvPr id="23556" name="TextBox 9"/>
          <p:cNvSpPr txBox="1">
            <a:spLocks noChangeArrowheads="1"/>
          </p:cNvSpPr>
          <p:nvPr/>
        </p:nvSpPr>
        <p:spPr bwMode="auto">
          <a:xfrm>
            <a:off x="179512" y="6381750"/>
            <a:ext cx="8713663" cy="338554"/>
          </a:xfrm>
          <a:prstGeom prst="rect">
            <a:avLst/>
          </a:prstGeom>
          <a:noFill/>
          <a:ln w="9525">
            <a:noFill/>
            <a:miter lim="800000"/>
            <a:headEnd/>
            <a:tailEnd/>
          </a:ln>
        </p:spPr>
        <p:txBody>
          <a:bodyPr wrap="square">
            <a:spAutoFit/>
          </a:bodyPr>
          <a:lstStyle/>
          <a:p>
            <a:pPr algn="r"/>
            <a:r>
              <a:rPr lang="lt-LT" altLang="lt-LT" sz="1600" i="1" dirty="0"/>
              <a:t>Š</a:t>
            </a:r>
            <a:r>
              <a:rPr lang="en-US" altLang="lt-LT" sz="1600" i="1" dirty="0" err="1"/>
              <a:t>altinis</a:t>
            </a:r>
            <a:r>
              <a:rPr lang="lt-LT" altLang="lt-LT" sz="1600" i="1" dirty="0"/>
              <a:t>: </a:t>
            </a:r>
            <a:r>
              <a:rPr lang="en-US" altLang="lt-LT" sz="1600" i="1" dirty="0" err="1"/>
              <a:t>Lietuvos</a:t>
            </a:r>
            <a:r>
              <a:rPr lang="en-US" altLang="lt-LT" sz="1600" i="1" dirty="0"/>
              <a:t> </a:t>
            </a:r>
            <a:r>
              <a:rPr lang="en-US" altLang="lt-LT" sz="1600" i="1" dirty="0" err="1"/>
              <a:t>statistikos</a:t>
            </a:r>
            <a:r>
              <a:rPr lang="en-US" altLang="lt-LT" sz="1600" i="1" dirty="0"/>
              <a:t> </a:t>
            </a:r>
            <a:r>
              <a:rPr lang="en-US" altLang="lt-LT" sz="1600" i="1" dirty="0" err="1"/>
              <a:t>departamentas</a:t>
            </a:r>
            <a:r>
              <a:rPr lang="en-US" altLang="lt-LT" sz="1600" i="1" dirty="0"/>
              <a:t>.</a:t>
            </a:r>
            <a:r>
              <a:rPr lang="lt-LT" altLang="lt-LT" sz="1600" i="1" dirty="0"/>
              <a:t> Gyventojų pajamos ir gyvenimo sąlygos</a:t>
            </a:r>
            <a:r>
              <a:rPr lang="en-US" altLang="lt-LT" sz="1600" i="1" dirty="0"/>
              <a:t> </a:t>
            </a:r>
            <a:r>
              <a:rPr lang="lt-LT" altLang="lt-LT" sz="1600" i="1" dirty="0"/>
              <a:t>2022</a:t>
            </a:r>
          </a:p>
        </p:txBody>
      </p:sp>
      <p:sp>
        <p:nvSpPr>
          <p:cNvPr id="10" name="TextBox 9"/>
          <p:cNvSpPr txBox="1"/>
          <p:nvPr/>
        </p:nvSpPr>
        <p:spPr>
          <a:xfrm>
            <a:off x="467544" y="1412776"/>
            <a:ext cx="8496944" cy="584775"/>
          </a:xfrm>
          <a:prstGeom prst="rect">
            <a:avLst/>
          </a:prstGeom>
          <a:noFill/>
        </p:spPr>
        <p:txBody>
          <a:bodyPr wrap="square" rtlCol="0">
            <a:spAutoFit/>
          </a:bodyPr>
          <a:lstStyle/>
          <a:p>
            <a:pPr algn="l"/>
            <a:r>
              <a:rPr lang="lt-LT" sz="1600" b="0" i="0" u="none" strike="noStrike" baseline="0" dirty="0">
                <a:latin typeface="Open Sans"/>
              </a:rPr>
              <a:t>Pagal apibrėžimą, priimtą strategijoje Europa 2020, </a:t>
            </a:r>
            <a:r>
              <a:rPr lang="lt-LT" sz="1600" dirty="0">
                <a:latin typeface="Open Sans"/>
              </a:rPr>
              <a:t>Lietuvoje 2022 m. 24,6 proc. gyventojų (2021 m. – 23,5 proc.) gyveno skurdo rizikoje ar socialinėje atskirtyje. </a:t>
            </a:r>
          </a:p>
        </p:txBody>
      </p:sp>
      <p:pic>
        <p:nvPicPr>
          <p:cNvPr id="4" name="Paveikslėlis 3">
            <a:extLst>
              <a:ext uri="{FF2B5EF4-FFF2-40B4-BE49-F238E27FC236}">
                <a16:creationId xmlns:a16="http://schemas.microsoft.com/office/drawing/2014/main" id="{595CFED9-C5A9-3FB8-18A2-FADBE2D53BC5}"/>
              </a:ext>
            </a:extLst>
          </p:cNvPr>
          <p:cNvPicPr>
            <a:picLocks noChangeAspect="1"/>
          </p:cNvPicPr>
          <p:nvPr/>
        </p:nvPicPr>
        <p:blipFill rotWithShape="1">
          <a:blip r:embed="rId2"/>
          <a:srcRect l="33201" t="34250" r="10521" b="26900"/>
          <a:stretch/>
        </p:blipFill>
        <p:spPr>
          <a:xfrm>
            <a:off x="842166" y="1997552"/>
            <a:ext cx="7299368" cy="4023736"/>
          </a:xfrm>
          <a:prstGeom prst="rect">
            <a:avLst/>
          </a:prstGeom>
        </p:spPr>
      </p:pic>
    </p:spTree>
    <p:extLst>
      <p:ext uri="{BB962C8B-B14F-4D97-AF65-F5344CB8AC3E}">
        <p14:creationId xmlns:p14="http://schemas.microsoft.com/office/powerpoint/2010/main" val="2839741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706437"/>
          </a:xfrm>
        </p:spPr>
        <p:txBody>
          <a:bodyPr/>
          <a:lstStyle/>
          <a:p>
            <a:pPr eaLnBrk="1" fontAlgn="auto" hangingPunct="1">
              <a:spcAft>
                <a:spcPts val="0"/>
              </a:spcAft>
              <a:defRPr/>
            </a:pPr>
            <a:r>
              <a:rPr lang="lt-LT" sz="3600" b="1"/>
              <a:t>Socialinės atskirties kriterijai</a:t>
            </a:r>
          </a:p>
        </p:txBody>
      </p:sp>
      <p:sp>
        <p:nvSpPr>
          <p:cNvPr id="24579" name="Turinio vietos rezervavimo ženklas 2"/>
          <p:cNvSpPr>
            <a:spLocks noGrp="1"/>
          </p:cNvSpPr>
          <p:nvPr>
            <p:ph idx="1"/>
          </p:nvPr>
        </p:nvSpPr>
        <p:spPr>
          <a:xfrm>
            <a:off x="323528" y="908720"/>
            <a:ext cx="8640763" cy="5399087"/>
          </a:xfrm>
        </p:spPr>
        <p:txBody>
          <a:bodyPr/>
          <a:lstStyle/>
          <a:p>
            <a:pPr>
              <a:buFont typeface="Wingdings" pitchFamily="2" charset="2"/>
              <a:buChar char="Ø"/>
            </a:pPr>
            <a:r>
              <a:rPr lang="lt-LT" altLang="lt-LT" sz="1800" b="1" dirty="0"/>
              <a:t>Labai mažo darbo intensyvumo namų ūkiuose </a:t>
            </a:r>
            <a:r>
              <a:rPr lang="lt-LT" altLang="lt-LT" sz="1800" dirty="0"/>
              <a:t>gyvenančių asmenų dalis –  asmenų, gyvenančių namų ūkiuose, kuriuose visų darbingo amžiaus (18–59 metų) </a:t>
            </a:r>
            <a:r>
              <a:rPr lang="lt-LT" altLang="lt-LT" sz="1800" dirty="0" err="1"/>
              <a:t>nesimokan-čių</a:t>
            </a:r>
            <a:r>
              <a:rPr lang="lt-LT" altLang="lt-LT" sz="1800" dirty="0"/>
              <a:t> asmenų dirbto laiko suma neviršija 20 procentų galimo dirbti viso darbo laiko, dalis</a:t>
            </a:r>
            <a:r>
              <a:rPr lang="lt-LT" altLang="lt-LT" sz="1200" dirty="0"/>
              <a:t>. </a:t>
            </a:r>
          </a:p>
          <a:p>
            <a:pPr>
              <a:buFont typeface="Wingdings" pitchFamily="2" charset="2"/>
              <a:buChar char="Ø"/>
            </a:pPr>
            <a:endParaRPr lang="lt-LT" altLang="lt-LT" sz="1200" b="1" dirty="0"/>
          </a:p>
          <a:p>
            <a:pPr algn="just">
              <a:buFont typeface="Wingdings" pitchFamily="2" charset="2"/>
              <a:buChar char="Ø"/>
            </a:pPr>
            <a:r>
              <a:rPr lang="lt-LT" altLang="lt-LT" sz="1800" b="1" dirty="0"/>
              <a:t>Materialinio nepritekliaus lygis </a:t>
            </a:r>
            <a:r>
              <a:rPr lang="lt-LT" altLang="lt-LT" sz="1800" dirty="0"/>
              <a:t>– rodiklis, rodantis, kokią visų gyventojų dalį sudaro asmenys, kurie dėl lėšų stokos susiduria su materialinio nepritekliaus elementais. Pagal Eurostato metodiką laikoma, kad asmuo susiduria su materialiniu nepritekliumi, jei jis susiduria su bent trimis materialinio nepritekliaus elementais iš devynių. Į materialinio nepritekliaus elementų sąrašą įtraukti </a:t>
            </a:r>
            <a:r>
              <a:rPr lang="lt-LT" altLang="lt-LT" sz="1800" b="1" dirty="0"/>
              <a:t>penki ekonominiai sunkumai </a:t>
            </a:r>
            <a:r>
              <a:rPr lang="lt-LT" altLang="lt-LT" sz="1800" dirty="0"/>
              <a:t>ir </a:t>
            </a:r>
            <a:r>
              <a:rPr lang="lt-LT" altLang="lt-LT" sz="1800" b="1" dirty="0"/>
              <a:t>keturi ilgalaikio naudojimo daiktai</a:t>
            </a:r>
            <a:r>
              <a:rPr lang="lt-LT" altLang="lt-LT" sz="1800" dirty="0"/>
              <a:t>, kurių namų ūkis neturi dėl lėšų stokos. </a:t>
            </a:r>
          </a:p>
          <a:p>
            <a:pPr algn="just">
              <a:buFont typeface="Arial" charset="0"/>
              <a:buNone/>
            </a:pPr>
            <a:r>
              <a:rPr lang="lt-LT" altLang="lt-LT" sz="1600" b="1" dirty="0"/>
              <a:t>Ekonominiai sunkumai: </a:t>
            </a:r>
            <a:r>
              <a:rPr lang="lt-LT" altLang="lt-LT" sz="1600" dirty="0"/>
              <a:t>1) namų ūkis negali laiku sumokėti būsto nuomos, komunalinių mokesčių, būsto ar kitų paskolų, kredito įmokų, 2) namų ūkis neturi galimybės praleisti bent savaitę atostogų ne namuose, 3) namų ūkis negali sau leisti pakankamai šildyti būsto, 4) namų ūkis negali sau leisti bent kas antrą dieną valgyti mėsos, žuvies ar analogiško vegetariško maisto, 5) namų ūkis negalėtų apmokėti nenumatytų išlaidų (išlaidų suma lygi ankstesnių metų mėnesinei skurdo rizikos ribai) iš savo lėšų. </a:t>
            </a:r>
          </a:p>
          <a:p>
            <a:pPr algn="just">
              <a:buFont typeface="Arial" charset="0"/>
              <a:buNone/>
            </a:pPr>
            <a:r>
              <a:rPr lang="lt-LT" altLang="lt-LT" sz="1600" b="1" dirty="0"/>
              <a:t>Ilgalaikio naudojimo daiktai: </a:t>
            </a:r>
            <a:r>
              <a:rPr lang="lt-LT" altLang="lt-LT" sz="1600" dirty="0"/>
              <a:t>1) telefonas, įskaitant mobilųjį, 2) spalvotasis televizorius, 3) skalbimo mašina, 4) automobilis. </a:t>
            </a:r>
          </a:p>
          <a:p>
            <a:pPr algn="just">
              <a:buFont typeface="Arial" charset="0"/>
              <a:buNone/>
            </a:pPr>
            <a:r>
              <a:rPr lang="lt-LT" altLang="lt-LT" sz="1600" dirty="0"/>
              <a:t>Jei asmuo susiduria su ne mažiau kaip keturiais materialinio nepritekliaus elementais, laikoma, kad asmuo susiduria su dideliu materialiniu nepritekliumi. </a:t>
            </a:r>
          </a:p>
        </p:txBody>
      </p:sp>
    </p:spTree>
    <p:extLst>
      <p:ext uri="{BB962C8B-B14F-4D97-AF65-F5344CB8AC3E}">
        <p14:creationId xmlns:p14="http://schemas.microsoft.com/office/powerpoint/2010/main" val="210162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764704"/>
          </a:xfrm>
          <a:solidFill>
            <a:schemeClr val="accent2">
              <a:lumMod val="75000"/>
            </a:schemeClr>
          </a:solidFill>
        </p:spPr>
        <p:txBody>
          <a:bodyPr/>
          <a:lstStyle/>
          <a:p>
            <a:pPr>
              <a:defRPr/>
            </a:pPr>
            <a:r>
              <a:rPr lang="lt-LT" sz="3200" b="1"/>
              <a:t>Skurdo rizikos ir socialinės atskirties lygis ES</a:t>
            </a:r>
            <a:endParaRPr lang="lt-LT" sz="3200"/>
          </a:p>
        </p:txBody>
      </p:sp>
      <p:sp>
        <p:nvSpPr>
          <p:cNvPr id="25786" name="TextBox 6"/>
          <p:cNvSpPr txBox="1">
            <a:spLocks noChangeArrowheads="1"/>
          </p:cNvSpPr>
          <p:nvPr/>
        </p:nvSpPr>
        <p:spPr bwMode="auto">
          <a:xfrm>
            <a:off x="827584" y="6237312"/>
            <a:ext cx="7994129" cy="307777"/>
          </a:xfrm>
          <a:prstGeom prst="rect">
            <a:avLst/>
          </a:prstGeom>
          <a:noFill/>
          <a:ln w="9525">
            <a:noFill/>
            <a:miter lim="800000"/>
            <a:headEnd/>
            <a:tailEnd/>
          </a:ln>
        </p:spPr>
        <p:txBody>
          <a:bodyPr wrap="square">
            <a:spAutoFit/>
          </a:bodyPr>
          <a:lstStyle/>
          <a:p>
            <a:pPr algn="r"/>
            <a:r>
              <a:rPr lang="lt-LT" altLang="lt-LT" sz="1400" i="1" dirty="0" err="1"/>
              <a:t>Eurostat</a:t>
            </a:r>
            <a:r>
              <a:rPr lang="lt-LT" altLang="lt-LT" sz="1400" i="1" dirty="0"/>
              <a:t> </a:t>
            </a:r>
            <a:r>
              <a:rPr lang="en-US" altLang="lt-LT" sz="1400" i="1" dirty="0"/>
              <a:t>Persons at risk of poverty or social exclusion by age and sex </a:t>
            </a:r>
            <a:r>
              <a:rPr lang="lt-LT" altLang="lt-LT" sz="1400" i="1" dirty="0"/>
              <a:t>2024-01-06</a:t>
            </a:r>
          </a:p>
        </p:txBody>
      </p:sp>
      <p:graphicFrame>
        <p:nvGraphicFramePr>
          <p:cNvPr id="3" name="Lentelė 2">
            <a:extLst>
              <a:ext uri="{FF2B5EF4-FFF2-40B4-BE49-F238E27FC236}">
                <a16:creationId xmlns:a16="http://schemas.microsoft.com/office/drawing/2014/main" id="{EFFA9AC2-DD35-E2BD-C756-5D669CB369B1}"/>
              </a:ext>
            </a:extLst>
          </p:cNvPr>
          <p:cNvGraphicFramePr>
            <a:graphicFrameLocks noGrp="1"/>
          </p:cNvGraphicFramePr>
          <p:nvPr>
            <p:extLst>
              <p:ext uri="{D42A27DB-BD31-4B8C-83A1-F6EECF244321}">
                <p14:modId xmlns:p14="http://schemas.microsoft.com/office/powerpoint/2010/main" val="1261690909"/>
              </p:ext>
            </p:extLst>
          </p:nvPr>
        </p:nvGraphicFramePr>
        <p:xfrm>
          <a:off x="539552" y="1196752"/>
          <a:ext cx="7994130" cy="4714875"/>
        </p:xfrm>
        <a:graphic>
          <a:graphicData uri="http://schemas.openxmlformats.org/drawingml/2006/table">
            <a:tbl>
              <a:tblPr>
                <a:tableStyleId>{5C22544A-7EE6-4342-B048-85BDC9FD1C3A}</a:tableStyleId>
              </a:tblPr>
              <a:tblGrid>
                <a:gridCol w="1344807">
                  <a:extLst>
                    <a:ext uri="{9D8B030D-6E8A-4147-A177-3AD203B41FA5}">
                      <a16:colId xmlns:a16="http://schemas.microsoft.com/office/drawing/2014/main" val="1168014904"/>
                    </a:ext>
                  </a:extLst>
                </a:gridCol>
                <a:gridCol w="879936">
                  <a:extLst>
                    <a:ext uri="{9D8B030D-6E8A-4147-A177-3AD203B41FA5}">
                      <a16:colId xmlns:a16="http://schemas.microsoft.com/office/drawing/2014/main" val="2164164317"/>
                    </a:ext>
                  </a:extLst>
                </a:gridCol>
                <a:gridCol w="879936">
                  <a:extLst>
                    <a:ext uri="{9D8B030D-6E8A-4147-A177-3AD203B41FA5}">
                      <a16:colId xmlns:a16="http://schemas.microsoft.com/office/drawing/2014/main" val="897242697"/>
                    </a:ext>
                  </a:extLst>
                </a:gridCol>
                <a:gridCol w="879936">
                  <a:extLst>
                    <a:ext uri="{9D8B030D-6E8A-4147-A177-3AD203B41FA5}">
                      <a16:colId xmlns:a16="http://schemas.microsoft.com/office/drawing/2014/main" val="1011420237"/>
                    </a:ext>
                  </a:extLst>
                </a:gridCol>
                <a:gridCol w="485624">
                  <a:extLst>
                    <a:ext uri="{9D8B030D-6E8A-4147-A177-3AD203B41FA5}">
                      <a16:colId xmlns:a16="http://schemas.microsoft.com/office/drawing/2014/main" val="3514469250"/>
                    </a:ext>
                  </a:extLst>
                </a:gridCol>
                <a:gridCol w="1323672">
                  <a:extLst>
                    <a:ext uri="{9D8B030D-6E8A-4147-A177-3AD203B41FA5}">
                      <a16:colId xmlns:a16="http://schemas.microsoft.com/office/drawing/2014/main" val="1441531372"/>
                    </a:ext>
                  </a:extLst>
                </a:gridCol>
                <a:gridCol w="606375">
                  <a:extLst>
                    <a:ext uri="{9D8B030D-6E8A-4147-A177-3AD203B41FA5}">
                      <a16:colId xmlns:a16="http://schemas.microsoft.com/office/drawing/2014/main" val="3922453487"/>
                    </a:ext>
                  </a:extLst>
                </a:gridCol>
                <a:gridCol w="796922">
                  <a:extLst>
                    <a:ext uri="{9D8B030D-6E8A-4147-A177-3AD203B41FA5}">
                      <a16:colId xmlns:a16="http://schemas.microsoft.com/office/drawing/2014/main" val="3993617237"/>
                    </a:ext>
                  </a:extLst>
                </a:gridCol>
                <a:gridCol w="796922">
                  <a:extLst>
                    <a:ext uri="{9D8B030D-6E8A-4147-A177-3AD203B41FA5}">
                      <a16:colId xmlns:a16="http://schemas.microsoft.com/office/drawing/2014/main" val="2481463104"/>
                    </a:ext>
                  </a:extLst>
                </a:gridCol>
              </a:tblGrid>
              <a:tr h="297633">
                <a:tc>
                  <a:txBody>
                    <a:bodyPr/>
                    <a:lstStyle/>
                    <a:p>
                      <a:pPr algn="r" fontAlgn="ctr"/>
                      <a:r>
                        <a:rPr lang="lt-LT" sz="2000" u="none" strike="noStrike">
                          <a:effectLst/>
                        </a:rPr>
                        <a:t> </a:t>
                      </a:r>
                      <a:endParaRPr lang="lt-LT" sz="2000" b="1" i="0" u="none" strike="noStrike">
                        <a:solidFill>
                          <a:srgbClr val="FFFFFF"/>
                        </a:solidFill>
                        <a:effectLst/>
                        <a:latin typeface="Arial" panose="020B0604020202020204" pitchFamily="34" charset="0"/>
                      </a:endParaRPr>
                    </a:p>
                  </a:txBody>
                  <a:tcPr marL="9525" marR="9525" marT="9525" marB="0" anchor="ctr"/>
                </a:tc>
                <a:tc>
                  <a:txBody>
                    <a:bodyPr/>
                    <a:lstStyle/>
                    <a:p>
                      <a:pPr algn="ctr" fontAlgn="ctr"/>
                      <a:r>
                        <a:rPr lang="lt-LT" sz="2000" b="1" u="none" strike="noStrike" dirty="0">
                          <a:effectLst/>
                        </a:rPr>
                        <a:t>2022</a:t>
                      </a:r>
                      <a:endParaRPr lang="lt-LT"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lt-LT" sz="2000" b="1" u="none" strike="noStrike" dirty="0">
                          <a:effectLst/>
                        </a:rPr>
                        <a:t>2021</a:t>
                      </a:r>
                      <a:endParaRPr lang="lt-LT"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lt-LT" sz="2000" b="1" u="none" strike="noStrike" dirty="0">
                          <a:effectLst/>
                        </a:rPr>
                        <a:t>2020</a:t>
                      </a:r>
                      <a:endParaRPr lang="lt-LT"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endParaRPr lang="lt-LT"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lt-LT"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lt-LT" sz="2000" b="1" u="none" strike="noStrike" dirty="0">
                          <a:effectLst/>
                        </a:rPr>
                        <a:t>2022</a:t>
                      </a:r>
                      <a:endParaRPr lang="lt-LT"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lt-LT" sz="2000" b="1" u="none" strike="noStrike" dirty="0">
                          <a:effectLst/>
                        </a:rPr>
                        <a:t>2021</a:t>
                      </a:r>
                      <a:endParaRPr lang="lt-LT"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lt-LT" sz="2000" b="1" u="none" strike="noStrike" dirty="0">
                          <a:effectLst/>
                        </a:rPr>
                        <a:t>2020</a:t>
                      </a:r>
                      <a:endParaRPr lang="lt-LT" sz="20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89559765"/>
                  </a:ext>
                </a:extLst>
              </a:tr>
              <a:tr h="297633">
                <a:tc>
                  <a:txBody>
                    <a:bodyPr/>
                    <a:lstStyle/>
                    <a:p>
                      <a:pPr algn="l" fontAlgn="ctr"/>
                      <a:r>
                        <a:rPr lang="lt-LT" sz="2000" u="none" strike="noStrike">
                          <a:effectLst/>
                        </a:rPr>
                        <a:t>EU</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21,6</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21,7</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21,6</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Latvia</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26,0</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26,1</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25,1</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8400715"/>
                  </a:ext>
                </a:extLst>
              </a:tr>
              <a:tr h="297633">
                <a:tc>
                  <a:txBody>
                    <a:bodyPr/>
                    <a:lstStyle/>
                    <a:p>
                      <a:pPr algn="l" fontAlgn="ctr"/>
                      <a:r>
                        <a:rPr lang="lt-LT" sz="2000" u="none" strike="noStrike">
                          <a:effectLst/>
                        </a:rPr>
                        <a:t>Belgium</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18,7</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18,8</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20,3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Lithuania</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24,6</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23,5</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24,5</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17294680"/>
                  </a:ext>
                </a:extLst>
              </a:tr>
              <a:tr h="297633">
                <a:tc>
                  <a:txBody>
                    <a:bodyPr/>
                    <a:lstStyle/>
                    <a:p>
                      <a:pPr algn="l" fontAlgn="ctr"/>
                      <a:r>
                        <a:rPr lang="lt-LT" sz="2000" u="none" strike="noStrike">
                          <a:effectLst/>
                        </a:rPr>
                        <a:t>Bulgaria</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32,2</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31,7</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33,5</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Luxembourg</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19,4</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21,1</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19,9</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67922280"/>
                  </a:ext>
                </a:extLst>
              </a:tr>
              <a:tr h="297633">
                <a:tc>
                  <a:txBody>
                    <a:bodyPr/>
                    <a:lstStyle/>
                    <a:p>
                      <a:pPr algn="l" fontAlgn="ctr"/>
                      <a:r>
                        <a:rPr lang="lt-LT" sz="2000" u="none" strike="noStrike">
                          <a:effectLst/>
                        </a:rPr>
                        <a:t>Czechia</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11,8</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10,7</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11,5</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Hungary</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18,4</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19,4</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19,4</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7629143"/>
                  </a:ext>
                </a:extLst>
              </a:tr>
              <a:tr h="297633">
                <a:tc>
                  <a:txBody>
                    <a:bodyPr/>
                    <a:lstStyle/>
                    <a:p>
                      <a:pPr algn="l" fontAlgn="ctr"/>
                      <a:r>
                        <a:rPr lang="lt-LT" sz="2000" u="none" strike="noStrike">
                          <a:effectLst/>
                        </a:rPr>
                        <a:t>Denmark</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17,1</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17,3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16,8</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Malta</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20,1</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20,3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19,9</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600564161"/>
                  </a:ext>
                </a:extLst>
              </a:tr>
              <a:tr h="297633">
                <a:tc>
                  <a:txBody>
                    <a:bodyPr/>
                    <a:lstStyle/>
                    <a:p>
                      <a:pPr algn="l" fontAlgn="ctr"/>
                      <a:r>
                        <a:rPr lang="lt-LT" sz="2000" u="none" strike="noStrike">
                          <a:effectLst/>
                        </a:rPr>
                        <a:t>Germany</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20,9</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21,0</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20,4</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Netherlands</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16,5</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16,6</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16,0</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67524282"/>
                  </a:ext>
                </a:extLst>
              </a:tr>
              <a:tr h="297633">
                <a:tc>
                  <a:txBody>
                    <a:bodyPr/>
                    <a:lstStyle/>
                    <a:p>
                      <a:pPr algn="l" fontAlgn="ctr"/>
                      <a:r>
                        <a:rPr lang="lt-LT" sz="2000" u="none" strike="noStrike">
                          <a:effectLst/>
                        </a:rPr>
                        <a:t>Estonia</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25,2</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22,2</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22,8</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Austria</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17,5</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17,3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16,7</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91045237"/>
                  </a:ext>
                </a:extLst>
              </a:tr>
              <a:tr h="297633">
                <a:tc>
                  <a:txBody>
                    <a:bodyPr/>
                    <a:lstStyle/>
                    <a:p>
                      <a:pPr algn="l" fontAlgn="ctr"/>
                      <a:r>
                        <a:rPr lang="lt-LT" sz="2000" u="none" strike="noStrike">
                          <a:effectLst/>
                        </a:rPr>
                        <a:t>Ireland</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20,7</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20,0</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20,1</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Poland</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15,9</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16,8</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17,0</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11949028"/>
                  </a:ext>
                </a:extLst>
              </a:tr>
              <a:tr h="297633">
                <a:tc>
                  <a:txBody>
                    <a:bodyPr/>
                    <a:lstStyle/>
                    <a:p>
                      <a:pPr algn="l" fontAlgn="ctr"/>
                      <a:r>
                        <a:rPr lang="lt-LT" sz="2000" u="none" strike="noStrike">
                          <a:effectLst/>
                        </a:rPr>
                        <a:t>Greece</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26,3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28,3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27,4</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Portugal</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20,1</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22,4</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20,0</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46688026"/>
                  </a:ext>
                </a:extLst>
              </a:tr>
              <a:tr h="297633">
                <a:tc>
                  <a:txBody>
                    <a:bodyPr/>
                    <a:lstStyle/>
                    <a:p>
                      <a:pPr algn="l" fontAlgn="ctr"/>
                      <a:r>
                        <a:rPr lang="lt-LT" sz="2000" u="none" strike="noStrike">
                          <a:effectLst/>
                        </a:rPr>
                        <a:t>Spain</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26,0</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27,8</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27,0</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Romania</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34,4</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34,4</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35,6</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59452125"/>
                  </a:ext>
                </a:extLst>
              </a:tr>
              <a:tr h="297633">
                <a:tc>
                  <a:txBody>
                    <a:bodyPr/>
                    <a:lstStyle/>
                    <a:p>
                      <a:pPr algn="l" fontAlgn="ctr"/>
                      <a:r>
                        <a:rPr lang="lt-LT" sz="2000" u="none" strike="noStrike">
                          <a:effectLst/>
                        </a:rPr>
                        <a:t>France</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21,0</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19,2</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19,3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Slovenia</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13,3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13,2</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14,3</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84227492"/>
                  </a:ext>
                </a:extLst>
              </a:tr>
              <a:tr h="297633">
                <a:tc>
                  <a:txBody>
                    <a:bodyPr/>
                    <a:lstStyle/>
                    <a:p>
                      <a:pPr algn="l" fontAlgn="ctr"/>
                      <a:r>
                        <a:rPr lang="lt-LT" sz="2000" u="none" strike="noStrike">
                          <a:effectLst/>
                        </a:rPr>
                        <a:t>Croatia</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19,9</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20,9</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20,5</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Slovakia</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16,5</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15,6</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13,8</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74174541"/>
                  </a:ext>
                </a:extLst>
              </a:tr>
              <a:tr h="297633">
                <a:tc>
                  <a:txBody>
                    <a:bodyPr/>
                    <a:lstStyle/>
                    <a:p>
                      <a:pPr algn="l" fontAlgn="ctr"/>
                      <a:r>
                        <a:rPr lang="lt-LT" sz="2000" u="none" strike="noStrike">
                          <a:effectLst/>
                        </a:rPr>
                        <a:t>Italy</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24,4</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25,2</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24,9</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Finland</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16,3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14,2</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14,9</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77018181"/>
                  </a:ext>
                </a:extLst>
              </a:tr>
              <a:tr h="297633">
                <a:tc>
                  <a:txBody>
                    <a:bodyPr/>
                    <a:lstStyle/>
                    <a:p>
                      <a:pPr algn="l" fontAlgn="ctr"/>
                      <a:r>
                        <a:rPr lang="lt-LT" sz="2000" u="none" strike="noStrike">
                          <a:effectLst/>
                        </a:rPr>
                        <a:t>Cyprus</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16,7</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17,3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17,6</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Sweden</a:t>
                      </a:r>
                      <a:endParaRPr lang="lt-LT"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18,6</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17,2</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dirty="0">
                          <a:effectLst/>
                        </a:rPr>
                        <a:t>17,7</a:t>
                      </a:r>
                      <a:endParaRPr lang="lt-LT"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46453787"/>
                  </a:ext>
                </a:extLst>
              </a:tr>
            </a:tbl>
          </a:graphicData>
        </a:graphic>
      </p:graphicFrame>
    </p:spTree>
    <p:extLst>
      <p:ext uri="{BB962C8B-B14F-4D97-AF65-F5344CB8AC3E}">
        <p14:creationId xmlns:p14="http://schemas.microsoft.com/office/powerpoint/2010/main" val="31932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764704"/>
          </a:xfrm>
          <a:solidFill>
            <a:schemeClr val="accent2">
              <a:lumMod val="75000"/>
            </a:schemeClr>
          </a:solidFill>
        </p:spPr>
        <p:txBody>
          <a:bodyPr/>
          <a:lstStyle/>
          <a:p>
            <a:pPr>
              <a:defRPr/>
            </a:pPr>
            <a:r>
              <a:rPr lang="lt-LT" sz="3200" b="1" dirty="0"/>
              <a:t>Skurdo rizikos ir socialinės atskirties lygis ES 2022</a:t>
            </a:r>
            <a:endParaRPr lang="lt-LT" sz="3200" dirty="0"/>
          </a:p>
        </p:txBody>
      </p:sp>
      <p:graphicFrame>
        <p:nvGraphicFramePr>
          <p:cNvPr id="4" name="Diagrama 3">
            <a:extLst>
              <a:ext uri="{FF2B5EF4-FFF2-40B4-BE49-F238E27FC236}">
                <a16:creationId xmlns:a16="http://schemas.microsoft.com/office/drawing/2014/main" id="{7DBEE3FD-9B18-4947-310A-7D8D5E0C3D54}"/>
              </a:ext>
            </a:extLst>
          </p:cNvPr>
          <p:cNvGraphicFramePr>
            <a:graphicFrameLocks/>
          </p:cNvGraphicFramePr>
          <p:nvPr>
            <p:extLst>
              <p:ext uri="{D42A27DB-BD31-4B8C-83A1-F6EECF244321}">
                <p14:modId xmlns:p14="http://schemas.microsoft.com/office/powerpoint/2010/main" val="654819533"/>
              </p:ext>
            </p:extLst>
          </p:nvPr>
        </p:nvGraphicFramePr>
        <p:xfrm>
          <a:off x="683569" y="1104900"/>
          <a:ext cx="8064896" cy="49883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171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381000" y="1676400"/>
            <a:ext cx="8229600" cy="3151188"/>
          </a:xfrm>
          <a:solidFill>
            <a:schemeClr val="accent2">
              <a:lumMod val="75000"/>
            </a:schemeClr>
          </a:solidFill>
        </p:spPr>
        <p:txBody>
          <a:bodyPr/>
          <a:lstStyle/>
          <a:p>
            <a:pPr eaLnBrk="1" hangingPunct="1"/>
            <a:r>
              <a:rPr lang="lt-LT" altLang="lt-LT" sz="5400"/>
              <a:t>SKURDO SAMPRATA</a:t>
            </a:r>
          </a:p>
        </p:txBody>
      </p:sp>
    </p:spTree>
    <p:extLst>
      <p:ext uri="{BB962C8B-B14F-4D97-AF65-F5344CB8AC3E}">
        <p14:creationId xmlns:p14="http://schemas.microsoft.com/office/powerpoint/2010/main" val="328455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850900"/>
          </a:xfrm>
        </p:spPr>
        <p:txBody>
          <a:bodyPr rtlCol="0">
            <a:normAutofit/>
          </a:bodyPr>
          <a:lstStyle/>
          <a:p>
            <a:pPr eaLnBrk="1" fontAlgn="auto" hangingPunct="1">
              <a:spcAft>
                <a:spcPts val="0"/>
              </a:spcAft>
              <a:defRPr/>
            </a:pPr>
            <a:r>
              <a:rPr lang="lt-LT" sz="3600" b="1"/>
              <a:t>Kitos skurdo ribos</a:t>
            </a:r>
          </a:p>
        </p:txBody>
      </p:sp>
      <p:sp>
        <p:nvSpPr>
          <p:cNvPr id="81923" name="Rectangle 3"/>
          <p:cNvSpPr>
            <a:spLocks noGrp="1" noChangeArrowheads="1"/>
          </p:cNvSpPr>
          <p:nvPr>
            <p:ph idx="1"/>
          </p:nvPr>
        </p:nvSpPr>
        <p:spPr>
          <a:xfrm>
            <a:off x="276225" y="1052736"/>
            <a:ext cx="8591550" cy="5544616"/>
          </a:xfrm>
        </p:spPr>
        <p:txBody>
          <a:bodyPr/>
          <a:lstStyle/>
          <a:p>
            <a:pPr marL="0" indent="0" algn="just" eaLnBrk="1" hangingPunct="1">
              <a:lnSpc>
                <a:spcPct val="110000"/>
              </a:lnSpc>
              <a:buFont typeface="Wingdings" pitchFamily="2" charset="2"/>
              <a:buChar char="Ø"/>
            </a:pPr>
            <a:r>
              <a:rPr lang="lt-LT" altLang="lt-LT" sz="2800" dirty="0"/>
              <a:t> </a:t>
            </a:r>
            <a:r>
              <a:rPr lang="lt-LT" altLang="lt-LT" sz="2400" dirty="0"/>
              <a:t>Fiksuota santykinė skurdo riba: </a:t>
            </a:r>
          </a:p>
          <a:p>
            <a:pPr marL="0" indent="0" algn="just" eaLnBrk="1" hangingPunct="1">
              <a:lnSpc>
                <a:spcPct val="110000"/>
              </a:lnSpc>
              <a:buFont typeface="Wingdings" pitchFamily="2" charset="2"/>
              <a:buNone/>
            </a:pPr>
            <a:r>
              <a:rPr lang="lt-LT" altLang="lt-LT" sz="2400" i="1" dirty="0"/>
              <a:t>	nustatoma vieną kartą ir toliau indeksuojama pagal kainas</a:t>
            </a:r>
            <a:r>
              <a:rPr lang="lt-LT" altLang="lt-LT" sz="2800" i="1" dirty="0"/>
              <a:t>.</a:t>
            </a:r>
          </a:p>
          <a:p>
            <a:pPr marL="0" indent="0" algn="just" eaLnBrk="1" hangingPunct="1">
              <a:lnSpc>
                <a:spcPct val="110000"/>
              </a:lnSpc>
              <a:buFont typeface="Wingdings" pitchFamily="2" charset="2"/>
              <a:buNone/>
            </a:pPr>
            <a:r>
              <a:rPr lang="lt-LT" altLang="lt-LT" sz="2800" dirty="0"/>
              <a:t>	</a:t>
            </a:r>
          </a:p>
          <a:p>
            <a:pPr marL="0" indent="0" algn="just" eaLnBrk="1" hangingPunct="1">
              <a:lnSpc>
                <a:spcPct val="110000"/>
              </a:lnSpc>
              <a:buNone/>
            </a:pPr>
            <a:r>
              <a:rPr lang="lt-LT" altLang="lt-LT" sz="2800" dirty="0"/>
              <a:t> </a:t>
            </a:r>
          </a:p>
          <a:p>
            <a:pPr marL="0" indent="0" algn="just" eaLnBrk="1" hangingPunct="1">
              <a:lnSpc>
                <a:spcPct val="110000"/>
              </a:lnSpc>
              <a:buNone/>
            </a:pPr>
            <a:endParaRPr lang="lt-LT" altLang="lt-LT" sz="2800" dirty="0"/>
          </a:p>
          <a:p>
            <a:pPr marL="0" indent="0" algn="just" eaLnBrk="1" hangingPunct="1">
              <a:lnSpc>
                <a:spcPct val="110000"/>
              </a:lnSpc>
              <a:buFont typeface="Wingdings" pitchFamily="2" charset="2"/>
              <a:buChar char="Ø"/>
            </a:pPr>
            <a:endParaRPr lang="lt-LT" altLang="lt-LT" sz="2800" dirty="0"/>
          </a:p>
          <a:p>
            <a:pPr marL="0" indent="0" algn="just" eaLnBrk="1" hangingPunct="1">
              <a:lnSpc>
                <a:spcPct val="110000"/>
              </a:lnSpc>
              <a:buFont typeface="Wingdings" pitchFamily="2" charset="2"/>
              <a:buChar char="Ø"/>
            </a:pPr>
            <a:r>
              <a:rPr lang="lt-LT" altLang="lt-LT" sz="2400" dirty="0"/>
              <a:t> Subjektyvi skurdo riba: </a:t>
            </a:r>
          </a:p>
          <a:p>
            <a:pPr marL="0" indent="0" algn="just" eaLnBrk="1" hangingPunct="1">
              <a:lnSpc>
                <a:spcPct val="110000"/>
              </a:lnSpc>
              <a:buFont typeface="Wingdings" pitchFamily="2" charset="2"/>
              <a:buNone/>
            </a:pPr>
            <a:r>
              <a:rPr lang="lt-LT" altLang="lt-LT" sz="2400" i="1" dirty="0"/>
              <a:t>	</a:t>
            </a:r>
            <a:r>
              <a:rPr lang="lt-LT" altLang="lt-LT" sz="2400" i="1" dirty="0">
                <a:cs typeface="Times New Roman" pitchFamily="18" charset="0"/>
              </a:rPr>
              <a:t>nustatoma apklausiant respondentus apie tai</a:t>
            </a:r>
            <a:r>
              <a:rPr lang="lt-LT" altLang="lt-LT" sz="2400" i="1" dirty="0"/>
              <a:t>,</a:t>
            </a:r>
            <a:r>
              <a:rPr lang="lt-LT" altLang="lt-LT" sz="2400" i="1" dirty="0">
                <a:cs typeface="Times New Roman" pitchFamily="18" charset="0"/>
              </a:rPr>
              <a:t> koks minimalus vartojimo (pajamų) lygis juos tenkintų. Dažniausiai ši riba yra kur kas didesnė nei </a:t>
            </a:r>
            <a:r>
              <a:rPr lang="lt-LT" altLang="lt-LT" sz="2400" i="1" dirty="0"/>
              <a:t>absoliuti ar santykinė.</a:t>
            </a:r>
          </a:p>
        </p:txBody>
      </p:sp>
      <p:pic>
        <p:nvPicPr>
          <p:cNvPr id="2" name="Paveikslėlis 1">
            <a:extLst>
              <a:ext uri="{FF2B5EF4-FFF2-40B4-BE49-F238E27FC236}">
                <a16:creationId xmlns:a16="http://schemas.microsoft.com/office/drawing/2014/main" id="{189F8114-2C7E-437E-9786-4D033B9A326C}"/>
              </a:ext>
            </a:extLst>
          </p:cNvPr>
          <p:cNvPicPr>
            <a:picLocks noChangeAspect="1"/>
          </p:cNvPicPr>
          <p:nvPr/>
        </p:nvPicPr>
        <p:blipFill rotWithShape="1">
          <a:blip r:embed="rId2"/>
          <a:srcRect l="8000" t="43700" r="14721" b="27950"/>
          <a:stretch/>
        </p:blipFill>
        <p:spPr>
          <a:xfrm>
            <a:off x="539552" y="2204864"/>
            <a:ext cx="8064895" cy="1944216"/>
          </a:xfrm>
          <a:prstGeom prst="rect">
            <a:avLst/>
          </a:prstGeom>
        </p:spPr>
      </p:pic>
    </p:spTree>
    <p:extLst>
      <p:ext uri="{BB962C8B-B14F-4D97-AF65-F5344CB8AC3E}">
        <p14:creationId xmlns:p14="http://schemas.microsoft.com/office/powerpoint/2010/main" val="3829212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2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865187"/>
          </a:xfrm>
          <a:solidFill>
            <a:schemeClr val="accent2">
              <a:lumMod val="75000"/>
            </a:schemeClr>
          </a:solidFill>
        </p:spPr>
        <p:txBody>
          <a:bodyPr rtlCol="0">
            <a:normAutofit/>
          </a:bodyPr>
          <a:lstStyle/>
          <a:p>
            <a:pPr eaLnBrk="1" fontAlgn="auto" hangingPunct="1">
              <a:spcAft>
                <a:spcPts val="0"/>
              </a:spcAft>
              <a:defRPr/>
            </a:pPr>
            <a:r>
              <a:rPr lang="lt-LT" sz="3600" b="1"/>
              <a:t>Kitos skurdo sąvokos</a:t>
            </a:r>
          </a:p>
        </p:txBody>
      </p:sp>
      <p:sp>
        <p:nvSpPr>
          <p:cNvPr id="56323" name="Rectangle 3"/>
          <p:cNvSpPr>
            <a:spLocks noGrp="1" noChangeArrowheads="1"/>
          </p:cNvSpPr>
          <p:nvPr>
            <p:ph idx="1"/>
          </p:nvPr>
        </p:nvSpPr>
        <p:spPr>
          <a:xfrm>
            <a:off x="251520" y="980728"/>
            <a:ext cx="8713788" cy="5317232"/>
          </a:xfrm>
        </p:spPr>
        <p:txBody>
          <a:bodyPr/>
          <a:lstStyle/>
          <a:p>
            <a:pPr marL="0" indent="0" algn="just" eaLnBrk="1" hangingPunct="1">
              <a:buFont typeface="Wingdings" pitchFamily="2" charset="2"/>
              <a:buChar char="Ø"/>
            </a:pPr>
            <a:r>
              <a:rPr lang="lt-LT" altLang="lt-LT" sz="2400" dirty="0"/>
              <a:t> </a:t>
            </a:r>
            <a:r>
              <a:rPr lang="lt-LT" altLang="lt-LT" sz="2400" b="1" dirty="0"/>
              <a:t>Skurdo spąstai (</a:t>
            </a:r>
            <a:r>
              <a:rPr lang="lt-LT" altLang="lt-LT" sz="2400" b="1" i="1" dirty="0" err="1"/>
              <a:t>poverty</a:t>
            </a:r>
            <a:r>
              <a:rPr lang="lt-LT" altLang="lt-LT" sz="2400" b="1" i="1" dirty="0"/>
              <a:t> </a:t>
            </a:r>
            <a:r>
              <a:rPr lang="lt-LT" altLang="lt-LT" sz="2400" b="1" i="1" dirty="0" err="1"/>
              <a:t>trap</a:t>
            </a:r>
            <a:r>
              <a:rPr lang="lt-LT" altLang="lt-LT" sz="2400" b="1" dirty="0"/>
              <a:t>) </a:t>
            </a:r>
            <a:r>
              <a:rPr lang="lt-LT" altLang="lt-LT" sz="2400" i="1" dirty="0"/>
              <a:t>tai reiškinys, kai skurstančiojo pajamoms padidėjus, socialinė parama jam mažinama tiek pat ar net daugiau, todėl sugriaunama motyvacija išsivaduoti iš skurdo.</a:t>
            </a:r>
          </a:p>
          <a:p>
            <a:pPr marL="0" indent="0" algn="just" eaLnBrk="1" hangingPunct="1">
              <a:buFont typeface="Wingdings" pitchFamily="2" charset="2"/>
              <a:buChar char="Ø"/>
            </a:pPr>
            <a:r>
              <a:rPr lang="lt-LT" altLang="lt-LT" sz="2400" dirty="0"/>
              <a:t> </a:t>
            </a:r>
            <a:r>
              <a:rPr lang="lt-LT" altLang="lt-LT" sz="2400" b="1" dirty="0"/>
              <a:t>Skurdo </a:t>
            </a:r>
            <a:r>
              <a:rPr lang="en-US" altLang="lt-LT" sz="2400" b="1" dirty="0" err="1"/>
              <a:t>rizikos</a:t>
            </a:r>
            <a:r>
              <a:rPr lang="en-US" altLang="lt-LT" sz="2400" b="1" dirty="0"/>
              <a:t> </a:t>
            </a:r>
            <a:r>
              <a:rPr lang="en-US" altLang="lt-LT" sz="2400" b="1" dirty="0" err="1"/>
              <a:t>gylis</a:t>
            </a:r>
            <a:r>
              <a:rPr lang="en-US" altLang="lt-LT" sz="2400" b="1" dirty="0"/>
              <a:t> </a:t>
            </a:r>
            <a:r>
              <a:rPr lang="en-US" altLang="lt-LT" sz="2400" dirty="0"/>
              <a:t>(</a:t>
            </a:r>
            <a:r>
              <a:rPr lang="en-US" altLang="lt-LT" sz="2400" i="1" dirty="0"/>
              <a:t>at-risk-of-poverty gap</a:t>
            </a:r>
            <a:r>
              <a:rPr lang="en-US" altLang="lt-LT" sz="2400" dirty="0"/>
              <a:t>)</a:t>
            </a:r>
            <a:r>
              <a:rPr lang="lt-LT" altLang="lt-LT" sz="2400" dirty="0"/>
              <a:t> </a:t>
            </a:r>
            <a:r>
              <a:rPr lang="lt-LT" altLang="lt-LT" sz="2400" i="1" dirty="0"/>
              <a:t>parodo, kiek žemiau skurdo rizikos ribos esančių asmenų disponuojamųjų pajamų mediana mažesnė už skurdo rizikos ribą.</a:t>
            </a:r>
          </a:p>
          <a:p>
            <a:pPr marL="0" indent="0" algn="just" eaLnBrk="1" hangingPunct="1">
              <a:buNone/>
            </a:pPr>
            <a:r>
              <a:rPr lang="lt-LT" altLang="lt-LT" sz="2400" dirty="0"/>
              <a:t>Skurdo rizikos gylis 2021 metais </a:t>
            </a:r>
            <a:r>
              <a:rPr lang="lt-LT" altLang="lt-LT" sz="2400" b="1" dirty="0"/>
              <a:t>22,4%.</a:t>
            </a:r>
          </a:p>
          <a:p>
            <a:pPr marL="0" indent="0" algn="just" eaLnBrk="1" hangingPunct="1">
              <a:buNone/>
            </a:pPr>
            <a:r>
              <a:rPr lang="lt-LT" altLang="lt-LT" sz="1800" b="1" dirty="0"/>
              <a:t>(</a:t>
            </a:r>
            <a:r>
              <a:rPr lang="lt-LT" altLang="lt-LT" sz="1800" dirty="0"/>
              <a:t>2020 m. 23,2% 2019 m. 26% 2018 m. 28,2%; 2017 m. 28%; 2016 m. 28%; 2015 m. 26%).</a:t>
            </a:r>
            <a:endParaRPr lang="lt-LT" sz="1800" dirty="0"/>
          </a:p>
          <a:p>
            <a:pPr marL="0" indent="0" algn="r">
              <a:buNone/>
            </a:pPr>
            <a:r>
              <a:rPr lang="lt-LT" sz="2000" dirty="0"/>
              <a:t>Atsižvelgiant į amžių, mažiausias skurdo rizikos gylis buvo 65 metų ir vyresnių asmenų grupėje (20 proc.), palyginti su 2019 metais, jis sumažėjo 0,6 procentinio punkto.</a:t>
            </a:r>
            <a:endParaRPr lang="en-US" altLang="lt-LT" sz="2000" i="1" dirty="0"/>
          </a:p>
          <a:p>
            <a:pPr marL="0" indent="0" algn="just" eaLnBrk="1" hangingPunct="1">
              <a:buFont typeface="Wingdings" pitchFamily="2" charset="2"/>
              <a:buChar char="Ø"/>
            </a:pPr>
            <a:r>
              <a:rPr lang="en-US" altLang="lt-LT" sz="2400" b="1" dirty="0"/>
              <a:t> </a:t>
            </a:r>
            <a:r>
              <a:rPr lang="lt-LT" altLang="lt-LT" sz="2400" b="1" dirty="0"/>
              <a:t>Skurdo tarpsnis (</a:t>
            </a:r>
            <a:r>
              <a:rPr lang="lt-LT" altLang="lt-LT" sz="2400" b="1" i="1" dirty="0" err="1"/>
              <a:t>poverty</a:t>
            </a:r>
            <a:r>
              <a:rPr lang="lt-LT" altLang="lt-LT" sz="2400" b="1" i="1" dirty="0"/>
              <a:t> </a:t>
            </a:r>
            <a:r>
              <a:rPr lang="lt-LT" altLang="lt-LT" sz="2400" b="1" i="1" dirty="0" err="1"/>
              <a:t>gap</a:t>
            </a:r>
            <a:r>
              <a:rPr lang="lt-LT" altLang="lt-LT" sz="2400" b="1" dirty="0"/>
              <a:t>)</a:t>
            </a:r>
          </a:p>
          <a:p>
            <a:pPr marL="0" indent="0" algn="just" eaLnBrk="1" hangingPunct="1">
              <a:buFont typeface="Wingdings" pitchFamily="2" charset="2"/>
              <a:buNone/>
            </a:pPr>
            <a:r>
              <a:rPr lang="lt-LT" altLang="lt-LT" sz="2400" i="1" dirty="0"/>
              <a:t>rodo, kiek lėšų stinga vidutiniškai vienam žmogui skurstančiame namų ūkyje, kad jo vartojimo išlaidos pakiltų iki skurdo ribos.</a:t>
            </a:r>
          </a:p>
          <a:p>
            <a:pPr marL="0" indent="0" algn="just" eaLnBrk="1" hangingPunct="1">
              <a:buFont typeface="Wingdings" pitchFamily="2" charset="2"/>
              <a:buNone/>
            </a:pPr>
            <a:endParaRPr lang="lt-LT" altLang="lt-LT" i="1" dirty="0"/>
          </a:p>
        </p:txBody>
      </p:sp>
    </p:spTree>
    <p:extLst>
      <p:ext uri="{BB962C8B-B14F-4D97-AF65-F5344CB8AC3E}">
        <p14:creationId xmlns:p14="http://schemas.microsoft.com/office/powerpoint/2010/main" val="1776514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836712"/>
          </a:xfrm>
          <a:solidFill>
            <a:schemeClr val="accent2">
              <a:lumMod val="75000"/>
            </a:schemeClr>
          </a:solidFill>
        </p:spPr>
        <p:txBody>
          <a:bodyPr rtlCol="0">
            <a:normAutofit/>
          </a:bodyPr>
          <a:lstStyle/>
          <a:p>
            <a:pPr eaLnBrk="1" fontAlgn="auto" hangingPunct="1">
              <a:spcAft>
                <a:spcPts val="0"/>
              </a:spcAft>
              <a:defRPr/>
            </a:pPr>
            <a:r>
              <a:rPr lang="lt-LT" sz="3600" b="1"/>
              <a:t>Pajamų nelygybė ir jos matai</a:t>
            </a:r>
          </a:p>
        </p:txBody>
      </p:sp>
      <p:sp>
        <p:nvSpPr>
          <p:cNvPr id="28675" name="Rectangle 6"/>
          <p:cNvSpPr>
            <a:spLocks noGrp="1" noChangeArrowheads="1"/>
          </p:cNvSpPr>
          <p:nvPr>
            <p:ph type="body" sz="half" idx="1"/>
          </p:nvPr>
        </p:nvSpPr>
        <p:spPr>
          <a:xfrm>
            <a:off x="467544" y="980728"/>
            <a:ext cx="8147050" cy="919162"/>
          </a:xfrm>
        </p:spPr>
        <p:txBody>
          <a:bodyPr/>
          <a:lstStyle/>
          <a:p>
            <a:pPr marL="0" indent="0" algn="just" eaLnBrk="1" hangingPunct="1">
              <a:lnSpc>
                <a:spcPct val="90000"/>
              </a:lnSpc>
              <a:buFont typeface="Arial" charset="0"/>
              <a:buNone/>
            </a:pPr>
            <a:r>
              <a:rPr lang="lt-LT" altLang="lt-LT" sz="2400"/>
              <a:t>Deciliniai ir kvintiliniai santykiai: skaičiuojami 10 ir 1 namų ūkio decilių (arba 5 ir 1 kvintilio) pajamų (išlaidų) santykiai. </a:t>
            </a:r>
          </a:p>
        </p:txBody>
      </p:sp>
      <p:graphicFrame>
        <p:nvGraphicFramePr>
          <p:cNvPr id="34881" name="Group 65"/>
          <p:cNvGraphicFramePr>
            <a:graphicFrameLocks noGrp="1"/>
          </p:cNvGraphicFramePr>
          <p:nvPr>
            <p:ph sz="half" idx="2"/>
            <p:extLst>
              <p:ext uri="{D42A27DB-BD31-4B8C-83A1-F6EECF244321}">
                <p14:modId xmlns:p14="http://schemas.microsoft.com/office/powerpoint/2010/main" val="120401403"/>
              </p:ext>
            </p:extLst>
          </p:nvPr>
        </p:nvGraphicFramePr>
        <p:xfrm>
          <a:off x="1404163" y="1884949"/>
          <a:ext cx="6335673" cy="4777434"/>
        </p:xfrm>
        <a:graphic>
          <a:graphicData uri="http://schemas.openxmlformats.org/drawingml/2006/table">
            <a:tbl>
              <a:tblPr firstRow="1" bandRow="1">
                <a:tableStyleId>{21E4AEA4-8DFA-4A89-87EB-49C32662AFE0}</a:tableStyleId>
              </a:tblPr>
              <a:tblGrid>
                <a:gridCol w="1042391">
                  <a:extLst>
                    <a:ext uri="{9D8B030D-6E8A-4147-A177-3AD203B41FA5}">
                      <a16:colId xmlns:a16="http://schemas.microsoft.com/office/drawing/2014/main" val="20000"/>
                    </a:ext>
                  </a:extLst>
                </a:gridCol>
                <a:gridCol w="1314044">
                  <a:extLst>
                    <a:ext uri="{9D8B030D-6E8A-4147-A177-3AD203B41FA5}">
                      <a16:colId xmlns:a16="http://schemas.microsoft.com/office/drawing/2014/main" val="20001"/>
                    </a:ext>
                  </a:extLst>
                </a:gridCol>
                <a:gridCol w="1300102">
                  <a:extLst>
                    <a:ext uri="{9D8B030D-6E8A-4147-A177-3AD203B41FA5}">
                      <a16:colId xmlns:a16="http://schemas.microsoft.com/office/drawing/2014/main" val="20002"/>
                    </a:ext>
                  </a:extLst>
                </a:gridCol>
                <a:gridCol w="406281">
                  <a:extLst>
                    <a:ext uri="{9D8B030D-6E8A-4147-A177-3AD203B41FA5}">
                      <a16:colId xmlns:a16="http://schemas.microsoft.com/office/drawing/2014/main" val="1652415460"/>
                    </a:ext>
                  </a:extLst>
                </a:gridCol>
                <a:gridCol w="1214198">
                  <a:extLst>
                    <a:ext uri="{9D8B030D-6E8A-4147-A177-3AD203B41FA5}">
                      <a16:colId xmlns:a16="http://schemas.microsoft.com/office/drawing/2014/main" val="1283358942"/>
                    </a:ext>
                  </a:extLst>
                </a:gridCol>
                <a:gridCol w="1058657">
                  <a:extLst>
                    <a:ext uri="{9D8B030D-6E8A-4147-A177-3AD203B41FA5}">
                      <a16:colId xmlns:a16="http://schemas.microsoft.com/office/drawing/2014/main" val="203407755"/>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4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u="none" strike="noStrike" cap="none" normalizeH="0" baseline="0">
                          <a:ln>
                            <a:noFill/>
                          </a:ln>
                          <a:effectLst/>
                        </a:rPr>
                        <a:t>D10/D1</a:t>
                      </a:r>
                      <a:endParaRPr kumimoji="0" lang="en-GB" sz="24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u="none" strike="noStrike" cap="none" normalizeH="0" baseline="0" dirty="0">
                          <a:ln>
                            <a:noFill/>
                          </a:ln>
                          <a:effectLst/>
                        </a:rPr>
                        <a:t>Q5/Q1</a:t>
                      </a:r>
                      <a:endParaRPr kumimoji="0" lang="en-GB" sz="24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4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4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lt-LT" sz="2400" u="none" strike="noStrike" cap="none" normalizeH="0" baseline="0" dirty="0">
                          <a:ln>
                            <a:noFill/>
                          </a:ln>
                          <a:effectLst/>
                        </a:rPr>
                        <a:t>Q5/Q1</a:t>
                      </a:r>
                      <a:endParaRPr kumimoji="0" lang="en-GB" sz="2400" b="0" i="0" u="none" strike="noStrike" cap="none" normalizeH="0" baseline="0" dirty="0">
                        <a:ln>
                          <a:noFill/>
                        </a:ln>
                        <a:solidFill>
                          <a:schemeClr val="tx1"/>
                        </a:solidFill>
                        <a:effectLst/>
                        <a:latin typeface="Calibri" pitchFamily="34" charset="0"/>
                      </a:endParaRPr>
                    </a:p>
                  </a:txBody>
                  <a:tcPr marT="45722" marB="45722" horzOverflow="overflow"/>
                </a:tc>
                <a:extLst>
                  <a:ext uri="{0D108BD9-81ED-4DB2-BD59-A6C34878D82A}">
                    <a16:rowId xmlns:a16="http://schemas.microsoft.com/office/drawing/2014/main" val="10000"/>
                  </a:ext>
                </a:extLst>
              </a:tr>
              <a:tr h="4320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u="none" strike="noStrike" cap="none" normalizeH="0" baseline="0">
                          <a:ln>
                            <a:noFill/>
                          </a:ln>
                          <a:effectLst/>
                        </a:rPr>
                        <a:t>2005</a:t>
                      </a: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u="none" strike="noStrike" cap="none" normalizeH="0" baseline="0">
                          <a:ln>
                            <a:noFill/>
                          </a:ln>
                          <a:effectLst/>
                        </a:rPr>
                        <a:t>8,86</a:t>
                      </a: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u="none" strike="noStrike" cap="none" normalizeH="0" baseline="0">
                          <a:ln>
                            <a:noFill/>
                          </a:ln>
                          <a:effectLst/>
                        </a:rPr>
                        <a:t>6,</a:t>
                      </a:r>
                      <a:r>
                        <a:rPr kumimoji="0" lang="en-US" sz="2000" u="none" strike="noStrike" cap="none" normalizeH="0" baseline="0">
                          <a:ln>
                            <a:noFill/>
                          </a:ln>
                          <a:effectLst/>
                        </a:rPr>
                        <a:t>9</a:t>
                      </a: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000" b="0" i="0" u="none" strike="noStrike" cap="none" normalizeH="0" baseline="0" dirty="0">
                          <a:ln>
                            <a:noFill/>
                          </a:ln>
                          <a:solidFill>
                            <a:schemeClr val="tx1"/>
                          </a:solidFill>
                          <a:effectLst/>
                          <a:latin typeface="Calibri" pitchFamily="34" charset="0"/>
                        </a:rPr>
                        <a:t>2013</a:t>
                      </a: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000" b="0" i="0" u="none" strike="noStrike" cap="none" normalizeH="0" baseline="0" dirty="0">
                          <a:ln>
                            <a:noFill/>
                          </a:ln>
                          <a:solidFill>
                            <a:schemeClr val="tx1"/>
                          </a:solidFill>
                          <a:effectLst/>
                          <a:latin typeface="Calibri" pitchFamily="34" charset="0"/>
                        </a:rPr>
                        <a:t>6,1</a:t>
                      </a:r>
                    </a:p>
                  </a:txBody>
                  <a:tcPr marT="45722" marB="45722" horzOverflow="overflow"/>
                </a:tc>
                <a:extLst>
                  <a:ext uri="{0D108BD9-81ED-4DB2-BD59-A6C34878D82A}">
                    <a16:rowId xmlns:a16="http://schemas.microsoft.com/office/drawing/2014/main" val="10001"/>
                  </a:ext>
                </a:extLst>
              </a:tr>
              <a:tr h="4320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000" u="none" strike="noStrike" cap="none" normalizeH="0" baseline="0">
                          <a:ln>
                            <a:noFill/>
                          </a:ln>
                          <a:effectLst/>
                        </a:rPr>
                        <a:t>2006</a:t>
                      </a: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u="none" strike="noStrike" cap="none" normalizeH="0" baseline="0">
                          <a:ln>
                            <a:noFill/>
                          </a:ln>
                          <a:effectLst/>
                        </a:rPr>
                        <a:t>9,26</a:t>
                      </a: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000" u="none" strike="noStrike" cap="none" normalizeH="0" baseline="0">
                          <a:ln>
                            <a:noFill/>
                          </a:ln>
                          <a:effectLst/>
                        </a:rPr>
                        <a:t>6,3</a:t>
                      </a: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000" b="0" i="0" u="none" strike="noStrike" cap="none" normalizeH="0" baseline="0" dirty="0">
                          <a:ln>
                            <a:noFill/>
                          </a:ln>
                          <a:solidFill>
                            <a:schemeClr val="tx1"/>
                          </a:solidFill>
                          <a:effectLst/>
                          <a:latin typeface="Calibri" pitchFamily="34" charset="0"/>
                        </a:rPr>
                        <a:t>2014</a:t>
                      </a: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000" b="0" i="0" u="none" strike="noStrike" cap="none" normalizeH="0" baseline="0" dirty="0">
                          <a:ln>
                            <a:noFill/>
                          </a:ln>
                          <a:solidFill>
                            <a:schemeClr val="tx1"/>
                          </a:solidFill>
                          <a:effectLst/>
                          <a:latin typeface="Calibri" pitchFamily="34" charset="0"/>
                        </a:rPr>
                        <a:t>6,1</a:t>
                      </a:r>
                    </a:p>
                  </a:txBody>
                  <a:tcPr marT="45722" marB="45722" horzOverflow="overflow"/>
                </a:tc>
                <a:extLst>
                  <a:ext uri="{0D108BD9-81ED-4DB2-BD59-A6C34878D82A}">
                    <a16:rowId xmlns:a16="http://schemas.microsoft.com/office/drawing/2014/main" val="10002"/>
                  </a:ext>
                </a:extLst>
              </a:tr>
              <a:tr h="4320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000" u="none" strike="noStrike" cap="none" normalizeH="0" baseline="0">
                          <a:ln>
                            <a:noFill/>
                          </a:ln>
                          <a:effectLst/>
                        </a:rPr>
                        <a:t>2007</a:t>
                      </a: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u="none" strike="noStrike" cap="none" normalizeH="0" baseline="0">
                          <a:ln>
                            <a:noFill/>
                          </a:ln>
                          <a:effectLst/>
                        </a:rPr>
                        <a:t>8,00</a:t>
                      </a: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000" u="none" strike="noStrike" cap="none" normalizeH="0" baseline="0">
                          <a:ln>
                            <a:noFill/>
                          </a:ln>
                          <a:effectLst/>
                        </a:rPr>
                        <a:t>5,9</a:t>
                      </a: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000" b="0" i="0" u="none" strike="noStrike" cap="none" normalizeH="0" baseline="0" dirty="0">
                          <a:ln>
                            <a:noFill/>
                          </a:ln>
                          <a:solidFill>
                            <a:schemeClr val="tx1"/>
                          </a:solidFill>
                          <a:effectLst/>
                          <a:latin typeface="Calibri" pitchFamily="34" charset="0"/>
                        </a:rPr>
                        <a:t>2015</a:t>
                      </a: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000" b="0" i="0" u="none" strike="noStrike" cap="none" normalizeH="0" baseline="0" dirty="0">
                          <a:ln>
                            <a:noFill/>
                          </a:ln>
                          <a:solidFill>
                            <a:schemeClr val="tx1"/>
                          </a:solidFill>
                          <a:effectLst/>
                          <a:latin typeface="Calibri" pitchFamily="34" charset="0"/>
                        </a:rPr>
                        <a:t>7,5</a:t>
                      </a:r>
                    </a:p>
                  </a:txBody>
                  <a:tcPr marT="45722" marB="45722" horzOverflow="overflow"/>
                </a:tc>
                <a:extLst>
                  <a:ext uri="{0D108BD9-81ED-4DB2-BD59-A6C34878D82A}">
                    <a16:rowId xmlns:a16="http://schemas.microsoft.com/office/drawing/2014/main" val="10003"/>
                  </a:ext>
                </a:extLst>
              </a:tr>
              <a:tr h="4320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u="none" strike="noStrike" cap="none" normalizeH="0" baseline="0">
                          <a:ln>
                            <a:noFill/>
                          </a:ln>
                          <a:effectLst/>
                        </a:rPr>
                        <a:t>2008</a:t>
                      </a: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u="none" strike="noStrike" cap="none" normalizeH="0" baseline="0" dirty="0">
                          <a:ln>
                            <a:noFill/>
                          </a:ln>
                          <a:effectLst/>
                        </a:rPr>
                        <a:t>6,1</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2016</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7,1</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extLst>
                  <a:ext uri="{0D108BD9-81ED-4DB2-BD59-A6C34878D82A}">
                    <a16:rowId xmlns:a16="http://schemas.microsoft.com/office/drawing/2014/main" val="10004"/>
                  </a:ext>
                </a:extLst>
              </a:tr>
              <a:tr h="4320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u="none" strike="noStrike" cap="none" normalizeH="0" baseline="0">
                          <a:ln>
                            <a:noFill/>
                          </a:ln>
                          <a:effectLst/>
                        </a:rPr>
                        <a:t>2009</a:t>
                      </a: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u="none" strike="noStrike" cap="none" normalizeH="0" baseline="0" dirty="0">
                          <a:ln>
                            <a:noFill/>
                          </a:ln>
                          <a:effectLst/>
                        </a:rPr>
                        <a:t>6,4</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a:ln>
                          <a:noFill/>
                        </a:ln>
                        <a:solidFill>
                          <a:schemeClr val="tx1"/>
                        </a:solidFill>
                        <a:effectLst/>
                        <a:latin typeface="Calibri" pitchFamily="34" charset="0"/>
                      </a:endParaRP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2017</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7,3</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extLst>
                  <a:ext uri="{0D108BD9-81ED-4DB2-BD59-A6C34878D82A}">
                    <a16:rowId xmlns:a16="http://schemas.microsoft.com/office/drawing/2014/main" val="10005"/>
                  </a:ext>
                </a:extLst>
              </a:tr>
              <a:tr h="4320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000" u="none" strike="noStrike" cap="none" normalizeH="0" baseline="0" dirty="0">
                          <a:ln>
                            <a:noFill/>
                          </a:ln>
                          <a:effectLst/>
                        </a:rPr>
                        <a:t>2010</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u="none" strike="noStrike" cap="none" normalizeH="0" baseline="0" dirty="0">
                          <a:ln>
                            <a:noFill/>
                          </a:ln>
                          <a:effectLst/>
                        </a:rPr>
                        <a:t>7,3</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2018</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7,1</a:t>
                      </a:r>
                    </a:p>
                  </a:txBody>
                  <a:tcPr marT="45722" marB="45722" horzOverflow="overflow"/>
                </a:tc>
                <a:extLst>
                  <a:ext uri="{0D108BD9-81ED-4DB2-BD59-A6C34878D82A}">
                    <a16:rowId xmlns:a16="http://schemas.microsoft.com/office/drawing/2014/main" val="10006"/>
                  </a:ext>
                </a:extLst>
              </a:tr>
              <a:tr h="4320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2011</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5,8</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2019</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6,44</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extLst>
                  <a:ext uri="{0D108BD9-81ED-4DB2-BD59-A6C34878D82A}">
                    <a16:rowId xmlns:a16="http://schemas.microsoft.com/office/drawing/2014/main" val="3523373720"/>
                  </a:ext>
                </a:extLst>
              </a:tr>
              <a:tr h="4320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2012</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5,3</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2020</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6,14</a:t>
                      </a:r>
                    </a:p>
                  </a:txBody>
                  <a:tcPr marT="45722" marB="45722" horzOverflow="overflow"/>
                </a:tc>
                <a:extLst>
                  <a:ext uri="{0D108BD9-81ED-4DB2-BD59-A6C34878D82A}">
                    <a16:rowId xmlns:a16="http://schemas.microsoft.com/office/drawing/2014/main" val="1085524470"/>
                  </a:ext>
                </a:extLst>
              </a:tr>
              <a:tr h="4320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2021</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6,13</a:t>
                      </a:r>
                    </a:p>
                  </a:txBody>
                  <a:tcPr marT="45722" marB="45722" horzOverflow="overflow"/>
                </a:tc>
                <a:extLst>
                  <a:ext uri="{0D108BD9-81ED-4DB2-BD59-A6C34878D82A}">
                    <a16:rowId xmlns:a16="http://schemas.microsoft.com/office/drawing/2014/main" val="4159784044"/>
                  </a:ext>
                </a:extLst>
              </a:tr>
              <a:tr h="4320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2022</a:t>
                      </a:r>
                      <a:endParaRPr kumimoji="0" lang="en-GB" sz="2000" b="0" i="0" u="none" strike="noStrike" cap="none" normalizeH="0" baseline="0" dirty="0">
                        <a:ln>
                          <a:noFill/>
                        </a:ln>
                        <a:solidFill>
                          <a:schemeClr val="tx1"/>
                        </a:solidFill>
                        <a:effectLst/>
                        <a:latin typeface="Calibri" pitchFamily="34" charset="0"/>
                      </a:endParaRPr>
                    </a:p>
                  </a:txBody>
                  <a:tcPr marT="45722" marB="45722"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6,39</a:t>
                      </a:r>
                    </a:p>
                  </a:txBody>
                  <a:tcPr marT="45722" marB="45722" horzOverflow="overflow"/>
                </a:tc>
                <a:extLst>
                  <a:ext uri="{0D108BD9-81ED-4DB2-BD59-A6C34878D82A}">
                    <a16:rowId xmlns:a16="http://schemas.microsoft.com/office/drawing/2014/main" val="4003479883"/>
                  </a:ext>
                </a:extLst>
              </a:tr>
            </a:tbl>
          </a:graphicData>
        </a:graphic>
      </p:graphicFrame>
    </p:spTree>
    <p:extLst>
      <p:ext uri="{BB962C8B-B14F-4D97-AF65-F5344CB8AC3E}">
        <p14:creationId xmlns:p14="http://schemas.microsoft.com/office/powerpoint/2010/main" val="3899012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692696"/>
          </a:xfrm>
          <a:solidFill>
            <a:schemeClr val="accent2">
              <a:lumMod val="75000"/>
            </a:schemeClr>
          </a:solidFill>
        </p:spPr>
        <p:txBody>
          <a:bodyPr/>
          <a:lstStyle/>
          <a:p>
            <a:pPr>
              <a:defRPr/>
            </a:pPr>
            <a:r>
              <a:rPr lang="lt-LT" sz="3600" b="1"/>
              <a:t>Pajamų nelygybė</a:t>
            </a:r>
            <a:r>
              <a:rPr lang="en-US" sz="3600" b="1"/>
              <a:t> ES </a:t>
            </a:r>
            <a:r>
              <a:rPr lang="lt-LT" sz="3600" b="1"/>
              <a:t>š</a:t>
            </a:r>
            <a:r>
              <a:rPr lang="en-US" sz="3600" b="1"/>
              <a:t>alyse</a:t>
            </a:r>
            <a:endParaRPr lang="lt-LT" sz="3600"/>
          </a:p>
        </p:txBody>
      </p:sp>
      <p:sp>
        <p:nvSpPr>
          <p:cNvPr id="6" name="TextBox 5"/>
          <p:cNvSpPr txBox="1"/>
          <p:nvPr/>
        </p:nvSpPr>
        <p:spPr>
          <a:xfrm>
            <a:off x="611560" y="6309320"/>
            <a:ext cx="7704856" cy="369332"/>
          </a:xfrm>
          <a:prstGeom prst="rect">
            <a:avLst/>
          </a:prstGeom>
          <a:noFill/>
        </p:spPr>
        <p:txBody>
          <a:bodyPr wrap="square" rtlCol="0">
            <a:spAutoFit/>
          </a:bodyPr>
          <a:lstStyle/>
          <a:p>
            <a:r>
              <a:rPr lang="lt-LT" sz="1800" i="1" u="none" strike="noStrike" dirty="0" err="1">
                <a:solidFill>
                  <a:srgbClr val="000000"/>
                </a:solidFill>
                <a:effectLst/>
                <a:latin typeface="Arial" panose="020B0604020202020204" pitchFamily="34" charset="0"/>
              </a:rPr>
              <a:t>Eurostat</a:t>
            </a:r>
            <a:r>
              <a:rPr lang="lt-LT" sz="1800" i="1" u="none" strike="noStrike" dirty="0">
                <a:solidFill>
                  <a:srgbClr val="000000"/>
                </a:solidFill>
                <a:effectLst/>
                <a:latin typeface="Arial" panose="020B0604020202020204" pitchFamily="34" charset="0"/>
              </a:rPr>
              <a:t> </a:t>
            </a:r>
            <a:r>
              <a:rPr lang="en-US" sz="1800" i="1" u="none" strike="noStrike" dirty="0">
                <a:solidFill>
                  <a:srgbClr val="000000"/>
                </a:solidFill>
                <a:effectLst/>
                <a:latin typeface="Arial" panose="020B0604020202020204" pitchFamily="34" charset="0"/>
              </a:rPr>
              <a:t>Income quintile share ratio (S80/S20) [TESSI180]</a:t>
            </a:r>
            <a:r>
              <a:rPr lang="lt-LT" sz="1800" i="1" u="none" strike="noStrike" dirty="0">
                <a:solidFill>
                  <a:srgbClr val="000000"/>
                </a:solidFill>
                <a:effectLst/>
                <a:latin typeface="Arial" panose="020B0604020202020204" pitchFamily="34" charset="0"/>
              </a:rPr>
              <a:t> 2024-01-03</a:t>
            </a:r>
            <a:endParaRPr lang="lt-LT" i="1" dirty="0"/>
          </a:p>
        </p:txBody>
      </p:sp>
      <p:graphicFrame>
        <p:nvGraphicFramePr>
          <p:cNvPr id="3" name="Lentelė 2">
            <a:extLst>
              <a:ext uri="{FF2B5EF4-FFF2-40B4-BE49-F238E27FC236}">
                <a16:creationId xmlns:a16="http://schemas.microsoft.com/office/drawing/2014/main" id="{138B32B5-A066-D61C-B3AE-2FC18F9496C2}"/>
              </a:ext>
            </a:extLst>
          </p:cNvPr>
          <p:cNvGraphicFramePr>
            <a:graphicFrameLocks noGrp="1"/>
          </p:cNvGraphicFramePr>
          <p:nvPr>
            <p:extLst>
              <p:ext uri="{D42A27DB-BD31-4B8C-83A1-F6EECF244321}">
                <p14:modId xmlns:p14="http://schemas.microsoft.com/office/powerpoint/2010/main" val="3450815754"/>
              </p:ext>
            </p:extLst>
          </p:nvPr>
        </p:nvGraphicFramePr>
        <p:xfrm>
          <a:off x="359533" y="1016730"/>
          <a:ext cx="8208910" cy="4824540"/>
        </p:xfrm>
        <a:graphic>
          <a:graphicData uri="http://schemas.openxmlformats.org/drawingml/2006/table">
            <a:tbl>
              <a:tblPr>
                <a:tableStyleId>{5C22544A-7EE6-4342-B048-85BDC9FD1C3A}</a:tableStyleId>
              </a:tblPr>
              <a:tblGrid>
                <a:gridCol w="1994742">
                  <a:extLst>
                    <a:ext uri="{9D8B030D-6E8A-4147-A177-3AD203B41FA5}">
                      <a16:colId xmlns:a16="http://schemas.microsoft.com/office/drawing/2014/main" val="3295086985"/>
                    </a:ext>
                  </a:extLst>
                </a:gridCol>
                <a:gridCol w="1045595">
                  <a:extLst>
                    <a:ext uri="{9D8B030D-6E8A-4147-A177-3AD203B41FA5}">
                      <a16:colId xmlns:a16="http://schemas.microsoft.com/office/drawing/2014/main" val="1649093300"/>
                    </a:ext>
                  </a:extLst>
                </a:gridCol>
                <a:gridCol w="767323">
                  <a:extLst>
                    <a:ext uri="{9D8B030D-6E8A-4147-A177-3AD203B41FA5}">
                      <a16:colId xmlns:a16="http://schemas.microsoft.com/office/drawing/2014/main" val="2297629112"/>
                    </a:ext>
                  </a:extLst>
                </a:gridCol>
                <a:gridCol w="767323">
                  <a:extLst>
                    <a:ext uri="{9D8B030D-6E8A-4147-A177-3AD203B41FA5}">
                      <a16:colId xmlns:a16="http://schemas.microsoft.com/office/drawing/2014/main" val="1577528677"/>
                    </a:ext>
                  </a:extLst>
                </a:gridCol>
                <a:gridCol w="249553">
                  <a:extLst>
                    <a:ext uri="{9D8B030D-6E8A-4147-A177-3AD203B41FA5}">
                      <a16:colId xmlns:a16="http://schemas.microsoft.com/office/drawing/2014/main" val="778037611"/>
                    </a:ext>
                  </a:extLst>
                </a:gridCol>
                <a:gridCol w="1368152">
                  <a:extLst>
                    <a:ext uri="{9D8B030D-6E8A-4147-A177-3AD203B41FA5}">
                      <a16:colId xmlns:a16="http://schemas.microsoft.com/office/drawing/2014/main" val="752543167"/>
                    </a:ext>
                  </a:extLst>
                </a:gridCol>
                <a:gridCol w="626354">
                  <a:extLst>
                    <a:ext uri="{9D8B030D-6E8A-4147-A177-3AD203B41FA5}">
                      <a16:colId xmlns:a16="http://schemas.microsoft.com/office/drawing/2014/main" val="2341317704"/>
                    </a:ext>
                  </a:extLst>
                </a:gridCol>
                <a:gridCol w="694934">
                  <a:extLst>
                    <a:ext uri="{9D8B030D-6E8A-4147-A177-3AD203B41FA5}">
                      <a16:colId xmlns:a16="http://schemas.microsoft.com/office/drawing/2014/main" val="2384389286"/>
                    </a:ext>
                  </a:extLst>
                </a:gridCol>
                <a:gridCol w="694934">
                  <a:extLst>
                    <a:ext uri="{9D8B030D-6E8A-4147-A177-3AD203B41FA5}">
                      <a16:colId xmlns:a16="http://schemas.microsoft.com/office/drawing/2014/main" val="1923794620"/>
                    </a:ext>
                  </a:extLst>
                </a:gridCol>
              </a:tblGrid>
              <a:tr h="321636">
                <a:tc>
                  <a:txBody>
                    <a:bodyPr/>
                    <a:lstStyle/>
                    <a:p>
                      <a:pPr algn="r" fontAlgn="ctr"/>
                      <a:r>
                        <a:rPr lang="lt-LT" sz="2000" u="none" strike="noStrike" dirty="0">
                          <a:effectLst/>
                        </a:rPr>
                        <a:t> </a:t>
                      </a:r>
                      <a:endParaRPr lang="lt-LT" sz="2000" b="0" i="0" u="none" strike="noStrike" dirty="0">
                        <a:solidFill>
                          <a:srgbClr val="FFFFFF"/>
                        </a:solidFill>
                        <a:effectLst/>
                        <a:latin typeface="Arial" panose="020B0604020202020204" pitchFamily="34" charset="0"/>
                      </a:endParaRPr>
                    </a:p>
                  </a:txBody>
                  <a:tcPr marL="9525" marR="9525" marT="9525" marB="0" anchor="ctr"/>
                </a:tc>
                <a:tc>
                  <a:txBody>
                    <a:bodyPr/>
                    <a:lstStyle/>
                    <a:p>
                      <a:pPr algn="ctr" fontAlgn="ctr"/>
                      <a:r>
                        <a:rPr lang="lt-LT" sz="2000" u="none" strike="noStrike">
                          <a:effectLst/>
                        </a:rPr>
                        <a:t>2022</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lt-LT" sz="2000" u="none" strike="noStrike">
                          <a:effectLst/>
                        </a:rPr>
                        <a:t>2021</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lt-LT" sz="2000" u="none" strike="noStrike">
                          <a:effectLst/>
                        </a:rPr>
                        <a:t>2020</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lt-LT" sz="2000" u="none" strike="noStrike">
                          <a:effectLst/>
                        </a:rPr>
                        <a:t>2022</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lt-LT" sz="2000" u="none" strike="noStrike">
                          <a:effectLst/>
                        </a:rPr>
                        <a:t>2021</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lt-LT" sz="2000" u="none" strike="noStrike">
                          <a:effectLst/>
                        </a:rPr>
                        <a:t>2020</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36216823"/>
                  </a:ext>
                </a:extLst>
              </a:tr>
              <a:tr h="321636">
                <a:tc>
                  <a:txBody>
                    <a:bodyPr/>
                    <a:lstStyle/>
                    <a:p>
                      <a:pPr algn="l" fontAlgn="ctr"/>
                      <a:r>
                        <a:rPr lang="lt-LT" sz="2000" u="none" strike="noStrike">
                          <a:effectLst/>
                        </a:rPr>
                        <a:t>EU</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dirty="0">
                          <a:effectLst/>
                        </a:rPr>
                        <a:t>4,74</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4,99</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4,89</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Latvia</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6,33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6,63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6,27</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69593312"/>
                  </a:ext>
                </a:extLst>
              </a:tr>
              <a:tr h="321636">
                <a:tc>
                  <a:txBody>
                    <a:bodyPr/>
                    <a:lstStyle/>
                    <a:p>
                      <a:pPr algn="l" fontAlgn="ctr"/>
                      <a:r>
                        <a:rPr lang="lt-LT" sz="2000" u="none" strike="noStrike">
                          <a:effectLst/>
                        </a:rPr>
                        <a:t>Belgium</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3,57</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dirty="0">
                          <a:effectLst/>
                        </a:rPr>
                        <a:t>3,42</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dirty="0">
                          <a:effectLst/>
                        </a:rPr>
                        <a:t>3,65</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Lithuania</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6,39</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6,14</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6,14</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63923864"/>
                  </a:ext>
                </a:extLst>
              </a:tr>
              <a:tr h="321636">
                <a:tc>
                  <a:txBody>
                    <a:bodyPr/>
                    <a:lstStyle/>
                    <a:p>
                      <a:pPr algn="l" fontAlgn="ctr"/>
                      <a:r>
                        <a:rPr lang="lt-LT" sz="2000" u="none" strike="noStrike">
                          <a:effectLst/>
                        </a:rPr>
                        <a:t>Bulgaria</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7,30</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7,45</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8,01</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dirty="0" err="1">
                          <a:effectLst/>
                        </a:rPr>
                        <a:t>Luxembourg</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4,54</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4,59</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4,99</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67651475"/>
                  </a:ext>
                </a:extLst>
              </a:tr>
              <a:tr h="321636">
                <a:tc>
                  <a:txBody>
                    <a:bodyPr/>
                    <a:lstStyle/>
                    <a:p>
                      <a:pPr algn="l" fontAlgn="ctr"/>
                      <a:r>
                        <a:rPr lang="lt-LT" sz="2000" u="none" strike="noStrike">
                          <a:effectLst/>
                        </a:rPr>
                        <a:t>Czechia</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dirty="0">
                          <a:effectLst/>
                        </a:rPr>
                        <a:t>3,48</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3,43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3,34</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dirty="0" err="1">
                          <a:effectLst/>
                        </a:rPr>
                        <a:t>Hungary</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3,99</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4,15</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4,16</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15677653"/>
                  </a:ext>
                </a:extLst>
              </a:tr>
              <a:tr h="321636">
                <a:tc>
                  <a:txBody>
                    <a:bodyPr/>
                    <a:lstStyle/>
                    <a:p>
                      <a:pPr algn="l" fontAlgn="ctr"/>
                      <a:r>
                        <a:rPr lang="lt-LT" sz="2000" u="none" strike="noStrike">
                          <a:effectLst/>
                        </a:rPr>
                        <a:t>Denmark</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dirty="0">
                          <a:effectLst/>
                        </a:rPr>
                        <a:t>4,03</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3,93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4,00</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dirty="0">
                          <a:effectLst/>
                        </a:rPr>
                        <a:t>Malta</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4,75</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5,03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4,69</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09522106"/>
                  </a:ext>
                </a:extLst>
              </a:tr>
              <a:tr h="321636">
                <a:tc>
                  <a:txBody>
                    <a:bodyPr/>
                    <a:lstStyle/>
                    <a:p>
                      <a:pPr algn="l" fontAlgn="ctr"/>
                      <a:r>
                        <a:rPr lang="lt-LT" sz="2000" u="none" strike="noStrike">
                          <a:effectLst/>
                        </a:rPr>
                        <a:t>Germany</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4,35</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4,98</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4,87</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dirty="0" err="1">
                          <a:effectLst/>
                        </a:rPr>
                        <a:t>Netherlands</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3,94</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3,88</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4,15</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90705492"/>
                  </a:ext>
                </a:extLst>
              </a:tr>
              <a:tr h="321636">
                <a:tc>
                  <a:txBody>
                    <a:bodyPr/>
                    <a:lstStyle/>
                    <a:p>
                      <a:pPr algn="l" fontAlgn="ctr"/>
                      <a:r>
                        <a:rPr lang="lt-LT" sz="2000" u="none" strike="noStrike" dirty="0" err="1">
                          <a:effectLst/>
                        </a:rPr>
                        <a:t>Estonia</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5,39</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5,03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5,03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dirty="0" err="1">
                          <a:effectLst/>
                        </a:rPr>
                        <a:t>Austria</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4,27</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4,08</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4,11</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78373951"/>
                  </a:ext>
                </a:extLst>
              </a:tr>
              <a:tr h="321636">
                <a:tc>
                  <a:txBody>
                    <a:bodyPr/>
                    <a:lstStyle/>
                    <a:p>
                      <a:pPr algn="l" fontAlgn="ctr"/>
                      <a:r>
                        <a:rPr lang="lt-LT" sz="2000" u="none" strike="noStrike">
                          <a:effectLst/>
                        </a:rPr>
                        <a:t>Ireland</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4,07</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3,83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4,07</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Poland</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dirty="0">
                          <a:effectLst/>
                        </a:rPr>
                        <a:t>3,91</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4,03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4,07</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43192490"/>
                  </a:ext>
                </a:extLst>
              </a:tr>
              <a:tr h="321636">
                <a:tc>
                  <a:txBody>
                    <a:bodyPr/>
                    <a:lstStyle/>
                    <a:p>
                      <a:pPr algn="l" fontAlgn="ctr"/>
                      <a:r>
                        <a:rPr lang="lt-LT" sz="2000" u="none" strike="noStrike">
                          <a:effectLst/>
                        </a:rPr>
                        <a:t>Greece</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5,25</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5,79</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5,23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Portugal</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dirty="0">
                          <a:effectLst/>
                        </a:rPr>
                        <a:t>5,13</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5,66</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4,99</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69163640"/>
                  </a:ext>
                </a:extLst>
              </a:tr>
              <a:tr h="321636">
                <a:tc>
                  <a:txBody>
                    <a:bodyPr/>
                    <a:lstStyle/>
                    <a:p>
                      <a:pPr algn="l" fontAlgn="ctr"/>
                      <a:r>
                        <a:rPr lang="lt-LT" sz="2000" u="none" strike="noStrike">
                          <a:effectLst/>
                        </a:rPr>
                        <a:t>Spain</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5,63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6,19</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5,77</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Romania</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dirty="0">
                          <a:effectLst/>
                        </a:rPr>
                        <a:t>6,00</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dirty="0">
                          <a:effectLst/>
                        </a:rPr>
                        <a:t>7,10</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6,62</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39554036"/>
                  </a:ext>
                </a:extLst>
              </a:tr>
              <a:tr h="321636">
                <a:tc>
                  <a:txBody>
                    <a:bodyPr/>
                    <a:lstStyle/>
                    <a:p>
                      <a:pPr algn="l" fontAlgn="ctr"/>
                      <a:r>
                        <a:rPr lang="lt-LT" sz="2000" u="none" strike="noStrike">
                          <a:effectLst/>
                        </a:rPr>
                        <a:t>France</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4,60</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4,41</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4,42</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Slovenia</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3,28</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dirty="0">
                          <a:effectLst/>
                        </a:rPr>
                        <a:t>3,24</a:t>
                      </a:r>
                      <a:endParaRPr lang="lt-LT"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3,32</a:t>
                      </a:r>
                      <a:endParaRPr lang="lt-LT"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8817306"/>
                  </a:ext>
                </a:extLst>
              </a:tr>
              <a:tr h="321636">
                <a:tc>
                  <a:txBody>
                    <a:bodyPr/>
                    <a:lstStyle/>
                    <a:p>
                      <a:pPr algn="l" fontAlgn="ctr"/>
                      <a:r>
                        <a:rPr lang="lt-LT" sz="2000" u="none" strike="noStrike">
                          <a:effectLst/>
                        </a:rPr>
                        <a:t>Croatia</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4,58</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4,78</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4,61</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Slovakia</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3,12</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3,20</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dirty="0">
                          <a:effectLst/>
                        </a:rPr>
                        <a:t>3,03</a:t>
                      </a:r>
                      <a:endParaRPr lang="lt-LT"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44280574"/>
                  </a:ext>
                </a:extLst>
              </a:tr>
              <a:tr h="321636">
                <a:tc>
                  <a:txBody>
                    <a:bodyPr/>
                    <a:lstStyle/>
                    <a:p>
                      <a:pPr algn="l" fontAlgn="ctr"/>
                      <a:r>
                        <a:rPr lang="lt-LT" sz="2000" u="none" strike="noStrike">
                          <a:effectLst/>
                        </a:rPr>
                        <a:t>Italy</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5,62</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5,86</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5,75</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Finland</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3,75</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3,58</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dirty="0">
                          <a:effectLst/>
                        </a:rPr>
                        <a:t>3,72</a:t>
                      </a:r>
                      <a:endParaRPr lang="lt-LT"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66679755"/>
                  </a:ext>
                </a:extLst>
              </a:tr>
              <a:tr h="321636">
                <a:tc>
                  <a:txBody>
                    <a:bodyPr/>
                    <a:lstStyle/>
                    <a:p>
                      <a:pPr algn="l" fontAlgn="ctr"/>
                      <a:r>
                        <a:rPr lang="lt-LT" sz="2000" u="none" strike="noStrike">
                          <a:effectLst/>
                        </a:rPr>
                        <a:t>Cyprus</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4,28</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4,23</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4,31</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endParaRPr lang="lt-LT"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lt-LT" sz="2000" u="none" strike="noStrike">
                          <a:effectLst/>
                        </a:rPr>
                        <a:t>Sweden</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4,36</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a:effectLst/>
                        </a:rPr>
                        <a:t>4,04</a:t>
                      </a:r>
                      <a:endParaRPr lang="lt-LT" sz="2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lt-LT" sz="2000" u="none" strike="noStrike" dirty="0">
                          <a:effectLst/>
                        </a:rPr>
                        <a:t>4,12</a:t>
                      </a:r>
                      <a:endParaRPr lang="lt-LT"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53926313"/>
                  </a:ext>
                </a:extLst>
              </a:tr>
            </a:tbl>
          </a:graphicData>
        </a:graphic>
      </p:graphicFrame>
    </p:spTree>
    <p:extLst>
      <p:ext uri="{BB962C8B-B14F-4D97-AF65-F5344CB8AC3E}">
        <p14:creationId xmlns:p14="http://schemas.microsoft.com/office/powerpoint/2010/main" val="2986350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1"/>
            <a:ext cx="9144000" cy="836713"/>
          </a:xfrm>
          <a:solidFill>
            <a:schemeClr val="accent2">
              <a:lumMod val="75000"/>
            </a:schemeClr>
          </a:solidFill>
        </p:spPr>
        <p:txBody>
          <a:bodyPr/>
          <a:lstStyle/>
          <a:p>
            <a:pPr>
              <a:defRPr/>
            </a:pPr>
            <a:r>
              <a:rPr lang="lt-LT" sz="3600" b="1" dirty="0"/>
              <a:t>Pajamų nelygybė</a:t>
            </a:r>
            <a:r>
              <a:rPr lang="en-US" sz="3600" b="1" dirty="0"/>
              <a:t> ES </a:t>
            </a:r>
            <a:r>
              <a:rPr lang="lt-LT" sz="3600" b="1" dirty="0"/>
              <a:t>š</a:t>
            </a:r>
            <a:r>
              <a:rPr lang="en-US" sz="3600" b="1" dirty="0" err="1"/>
              <a:t>alyse</a:t>
            </a:r>
            <a:r>
              <a:rPr lang="lt-LT" sz="3600" b="1" dirty="0"/>
              <a:t> 2022 m.</a:t>
            </a:r>
            <a:endParaRPr lang="lt-LT" sz="3600" dirty="0"/>
          </a:p>
        </p:txBody>
      </p:sp>
      <p:sp>
        <p:nvSpPr>
          <p:cNvPr id="6" name="TextBox 5"/>
          <p:cNvSpPr txBox="1"/>
          <p:nvPr/>
        </p:nvSpPr>
        <p:spPr>
          <a:xfrm>
            <a:off x="468313" y="6166721"/>
            <a:ext cx="7704856" cy="369332"/>
          </a:xfrm>
          <a:prstGeom prst="rect">
            <a:avLst/>
          </a:prstGeom>
          <a:noFill/>
        </p:spPr>
        <p:txBody>
          <a:bodyPr wrap="square" rtlCol="0">
            <a:spAutoFit/>
          </a:bodyPr>
          <a:lstStyle/>
          <a:p>
            <a:r>
              <a:rPr lang="lt-LT" sz="1800" i="1" u="none" strike="noStrike" dirty="0" err="1">
                <a:solidFill>
                  <a:srgbClr val="000000"/>
                </a:solidFill>
                <a:effectLst/>
                <a:latin typeface="Arial" panose="020B0604020202020204" pitchFamily="34" charset="0"/>
              </a:rPr>
              <a:t>Eurostat</a:t>
            </a:r>
            <a:r>
              <a:rPr lang="lt-LT" sz="1800" i="1" u="none" strike="noStrike" dirty="0">
                <a:solidFill>
                  <a:srgbClr val="000000"/>
                </a:solidFill>
                <a:effectLst/>
                <a:latin typeface="Arial" panose="020B0604020202020204" pitchFamily="34" charset="0"/>
              </a:rPr>
              <a:t> </a:t>
            </a:r>
            <a:r>
              <a:rPr lang="en-US" sz="1800" i="1" u="none" strike="noStrike" dirty="0">
                <a:solidFill>
                  <a:srgbClr val="000000"/>
                </a:solidFill>
                <a:effectLst/>
                <a:latin typeface="Arial" panose="020B0604020202020204" pitchFamily="34" charset="0"/>
              </a:rPr>
              <a:t>Income quintile share ratio (S80/S20) [TESSI180]</a:t>
            </a:r>
            <a:r>
              <a:rPr lang="lt-LT" sz="1800" i="1" u="none" strike="noStrike" dirty="0">
                <a:solidFill>
                  <a:srgbClr val="000000"/>
                </a:solidFill>
                <a:effectLst/>
                <a:latin typeface="Arial" panose="020B0604020202020204" pitchFamily="34" charset="0"/>
              </a:rPr>
              <a:t> 2024-01-03</a:t>
            </a:r>
            <a:endParaRPr lang="lt-LT" i="1" dirty="0"/>
          </a:p>
        </p:txBody>
      </p:sp>
      <p:graphicFrame>
        <p:nvGraphicFramePr>
          <p:cNvPr id="7" name="Diagrama 6">
            <a:extLst>
              <a:ext uri="{FF2B5EF4-FFF2-40B4-BE49-F238E27FC236}">
                <a16:creationId xmlns:a16="http://schemas.microsoft.com/office/drawing/2014/main" id="{255BF876-D198-4BEC-8620-F7A7A408EA7C}"/>
              </a:ext>
            </a:extLst>
          </p:cNvPr>
          <p:cNvGraphicFramePr>
            <a:graphicFrameLocks/>
          </p:cNvGraphicFramePr>
          <p:nvPr/>
        </p:nvGraphicFramePr>
        <p:xfrm>
          <a:off x="468313" y="1166812"/>
          <a:ext cx="8280151" cy="4854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a 4">
            <a:extLst>
              <a:ext uri="{FF2B5EF4-FFF2-40B4-BE49-F238E27FC236}">
                <a16:creationId xmlns:a16="http://schemas.microsoft.com/office/drawing/2014/main" id="{5363C033-96D5-F654-A8A4-73D944F9249F}"/>
              </a:ext>
            </a:extLst>
          </p:cNvPr>
          <p:cNvGraphicFramePr>
            <a:graphicFrameLocks/>
          </p:cNvGraphicFramePr>
          <p:nvPr>
            <p:extLst>
              <p:ext uri="{D42A27DB-BD31-4B8C-83A1-F6EECF244321}">
                <p14:modId xmlns:p14="http://schemas.microsoft.com/office/powerpoint/2010/main" val="1721635359"/>
              </p:ext>
            </p:extLst>
          </p:nvPr>
        </p:nvGraphicFramePr>
        <p:xfrm>
          <a:off x="611560" y="1326356"/>
          <a:ext cx="8064127" cy="4550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8203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B3F26D4-A079-4FE8-AB9D-6C52A88A7462}"/>
              </a:ext>
            </a:extLst>
          </p:cNvPr>
          <p:cNvSpPr>
            <a:spLocks noGrp="1"/>
          </p:cNvSpPr>
          <p:nvPr>
            <p:ph type="title"/>
          </p:nvPr>
        </p:nvSpPr>
        <p:spPr>
          <a:xfrm>
            <a:off x="0" y="0"/>
            <a:ext cx="9144000" cy="836712"/>
          </a:xfrm>
        </p:spPr>
        <p:txBody>
          <a:bodyPr/>
          <a:lstStyle/>
          <a:p>
            <a:r>
              <a:rPr lang="lt-LT" sz="4000" b="1" dirty="0"/>
              <a:t>Pajamų nelygybė pagal amžių (2020)</a:t>
            </a:r>
          </a:p>
        </p:txBody>
      </p:sp>
      <p:graphicFrame>
        <p:nvGraphicFramePr>
          <p:cNvPr id="4" name="Diagrama 3">
            <a:extLst>
              <a:ext uri="{FF2B5EF4-FFF2-40B4-BE49-F238E27FC236}">
                <a16:creationId xmlns:a16="http://schemas.microsoft.com/office/drawing/2014/main" id="{255BF876-D198-4BEC-8620-F7A7A408EA7C}"/>
              </a:ext>
            </a:extLst>
          </p:cNvPr>
          <p:cNvGraphicFramePr>
            <a:graphicFrameLocks/>
          </p:cNvGraphicFramePr>
          <p:nvPr/>
        </p:nvGraphicFramePr>
        <p:xfrm>
          <a:off x="251520" y="1556792"/>
          <a:ext cx="8712967" cy="4942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6461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0"/>
            <a:ext cx="9144000" cy="908720"/>
          </a:xfrm>
          <a:solidFill>
            <a:schemeClr val="accent2">
              <a:lumMod val="75000"/>
            </a:schemeClr>
          </a:solidFill>
        </p:spPr>
        <p:txBody>
          <a:bodyPr rtlCol="0">
            <a:normAutofit/>
          </a:bodyPr>
          <a:lstStyle/>
          <a:p>
            <a:pPr eaLnBrk="1" fontAlgn="auto" hangingPunct="1">
              <a:spcAft>
                <a:spcPts val="0"/>
              </a:spcAft>
              <a:defRPr/>
            </a:pPr>
            <a:r>
              <a:rPr lang="lt-LT" sz="3600" b="1"/>
              <a:t>Lorentzo kreivė</a:t>
            </a:r>
            <a:endParaRPr lang="en-GB" sz="3600" b="1"/>
          </a:p>
        </p:txBody>
      </p:sp>
      <p:sp>
        <p:nvSpPr>
          <p:cNvPr id="1028" name="Rectangle 5"/>
          <p:cNvSpPr>
            <a:spLocks noChangeArrowheads="1"/>
          </p:cNvSpPr>
          <p:nvPr/>
        </p:nvSpPr>
        <p:spPr bwMode="auto">
          <a:xfrm>
            <a:off x="2505075" y="1633538"/>
            <a:ext cx="9144000" cy="0"/>
          </a:xfrm>
          <a:prstGeom prst="rect">
            <a:avLst/>
          </a:prstGeom>
          <a:noFill/>
          <a:ln w="9525">
            <a:noFill/>
            <a:miter lim="800000"/>
            <a:headEnd/>
            <a:tailEnd/>
          </a:ln>
        </p:spPr>
        <p:txBody>
          <a:bodyPr>
            <a:spAutoFit/>
          </a:bodyPr>
          <a:lstStyle/>
          <a:p>
            <a:endParaRPr lang="lt-LT" altLang="lt-LT">
              <a:latin typeface="Calibri" pitchFamily="34" charset="0"/>
            </a:endParaRPr>
          </a:p>
        </p:txBody>
      </p:sp>
      <p:graphicFrame>
        <p:nvGraphicFramePr>
          <p:cNvPr id="1026" name="Object 4"/>
          <p:cNvGraphicFramePr>
            <a:graphicFrameLocks noChangeAspect="1"/>
          </p:cNvGraphicFramePr>
          <p:nvPr/>
        </p:nvGraphicFramePr>
        <p:xfrm>
          <a:off x="1643063" y="1214438"/>
          <a:ext cx="6357937" cy="4429125"/>
        </p:xfrm>
        <a:graphic>
          <a:graphicData uri="http://schemas.openxmlformats.org/presentationml/2006/ole">
            <mc:AlternateContent xmlns:mc="http://schemas.openxmlformats.org/markup-compatibility/2006">
              <mc:Choice xmlns:v="urn:schemas-microsoft-com:vml" Requires="v">
                <p:oleObj r:id="rId2" imgW="4133850" imgH="3590925" progId="Excel.Sheet.8">
                  <p:embed/>
                </p:oleObj>
              </mc:Choice>
              <mc:Fallback>
                <p:oleObj r:id="rId2" imgW="4133850" imgH="3590925" progId="Excel.Sheet.8">
                  <p:embed/>
                  <p:pic>
                    <p:nvPicPr>
                      <p:cNvPr id="102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214438"/>
                        <a:ext cx="6357937" cy="442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6"/>
          <p:cNvSpPr txBox="1">
            <a:spLocks noChangeArrowheads="1"/>
          </p:cNvSpPr>
          <p:nvPr/>
        </p:nvSpPr>
        <p:spPr bwMode="auto">
          <a:xfrm>
            <a:off x="285750" y="5715000"/>
            <a:ext cx="8606730" cy="1015663"/>
          </a:xfrm>
          <a:prstGeom prst="rect">
            <a:avLst/>
          </a:prstGeom>
          <a:noFill/>
          <a:ln w="9525">
            <a:noFill/>
            <a:miter lim="800000"/>
            <a:headEnd/>
            <a:tailEnd/>
          </a:ln>
        </p:spPr>
        <p:txBody>
          <a:bodyPr wrap="square">
            <a:spAutoFit/>
          </a:bodyPr>
          <a:lstStyle/>
          <a:p>
            <a:pPr algn="ctr"/>
            <a:r>
              <a:rPr lang="en-US" altLang="lt-LT" sz="2400" dirty="0">
                <a:latin typeface="Calibri" pitchFamily="34" charset="0"/>
              </a:rPr>
              <a:t>Gini </a:t>
            </a:r>
            <a:r>
              <a:rPr lang="en-US" altLang="lt-LT" sz="2400" dirty="0" err="1">
                <a:latin typeface="Calibri" pitchFamily="34" charset="0"/>
              </a:rPr>
              <a:t>koeficientas</a:t>
            </a:r>
            <a:r>
              <a:rPr lang="en-US" altLang="lt-LT" sz="2400" dirty="0">
                <a:latin typeface="Calibri" pitchFamily="34" charset="0"/>
              </a:rPr>
              <a:t>: </a:t>
            </a:r>
            <a:r>
              <a:rPr lang="en-US" altLang="lt-LT" sz="2400" dirty="0" err="1">
                <a:latin typeface="Calibri" pitchFamily="34" charset="0"/>
              </a:rPr>
              <a:t>ploto</a:t>
            </a:r>
            <a:r>
              <a:rPr lang="en-US" altLang="lt-LT" sz="2400" dirty="0">
                <a:latin typeface="Calibri" pitchFamily="34" charset="0"/>
              </a:rPr>
              <a:t> A ir ½ </a:t>
            </a:r>
            <a:r>
              <a:rPr lang="en-US" altLang="lt-LT" sz="2400" dirty="0" err="1">
                <a:latin typeface="Calibri" pitchFamily="34" charset="0"/>
              </a:rPr>
              <a:t>santykis</a:t>
            </a:r>
            <a:r>
              <a:rPr lang="en-US" altLang="lt-LT" sz="2400" dirty="0">
                <a:latin typeface="Calibri" pitchFamily="34" charset="0"/>
              </a:rPr>
              <a:t>. </a:t>
            </a:r>
            <a:endParaRPr lang="lt-LT" altLang="lt-LT" sz="2400" dirty="0">
              <a:latin typeface="Calibri" pitchFamily="34" charset="0"/>
            </a:endParaRPr>
          </a:p>
          <a:p>
            <a:pPr algn="ctr"/>
            <a:r>
              <a:rPr lang="lt-LT" altLang="lt-LT" dirty="0">
                <a:latin typeface="Calibri" pitchFamily="34" charset="0"/>
              </a:rPr>
              <a:t>2020 ES vidurkis 0,302;</a:t>
            </a:r>
            <a:r>
              <a:rPr lang="en-US" altLang="lt-LT" dirty="0">
                <a:latin typeface="Calibri" pitchFamily="34" charset="0"/>
              </a:rPr>
              <a:t> </a:t>
            </a:r>
            <a:r>
              <a:rPr lang="en-US" altLang="lt-LT" dirty="0" err="1">
                <a:latin typeface="Calibri" pitchFamily="34" charset="0"/>
              </a:rPr>
              <a:t>Lietuva</a:t>
            </a:r>
            <a:r>
              <a:rPr lang="en-US" altLang="lt-LT" dirty="0">
                <a:latin typeface="Calibri" pitchFamily="34" charset="0"/>
              </a:rPr>
              <a:t> 0,3</a:t>
            </a:r>
            <a:r>
              <a:rPr lang="lt-LT" altLang="lt-LT" dirty="0">
                <a:latin typeface="Calibri" pitchFamily="34" charset="0"/>
              </a:rPr>
              <a:t>51; Slovakija</a:t>
            </a:r>
            <a:r>
              <a:rPr lang="en-US" altLang="lt-LT" dirty="0">
                <a:latin typeface="Calibri" pitchFamily="34" charset="0"/>
              </a:rPr>
              <a:t>: 0,2</a:t>
            </a:r>
            <a:r>
              <a:rPr lang="lt-LT" altLang="lt-LT" dirty="0">
                <a:latin typeface="Calibri" pitchFamily="34" charset="0"/>
              </a:rPr>
              <a:t>09</a:t>
            </a:r>
            <a:r>
              <a:rPr lang="en-US" altLang="lt-LT" dirty="0">
                <a:latin typeface="Calibri" pitchFamily="34" charset="0"/>
              </a:rPr>
              <a:t>; </a:t>
            </a:r>
            <a:r>
              <a:rPr lang="lt-LT" altLang="lt-LT" dirty="0">
                <a:latin typeface="Calibri" pitchFamily="34" charset="0"/>
              </a:rPr>
              <a:t>Švedija 0,269; Bulgarija 0,400.  </a:t>
            </a:r>
            <a:r>
              <a:rPr lang="en-US" altLang="lt-LT" dirty="0" err="1">
                <a:latin typeface="Calibri" pitchFamily="34" charset="0"/>
              </a:rPr>
              <a:t>Namibija</a:t>
            </a:r>
            <a:r>
              <a:rPr lang="en-US" altLang="lt-LT" dirty="0">
                <a:latin typeface="Calibri" pitchFamily="34" charset="0"/>
              </a:rPr>
              <a:t> 0,</a:t>
            </a:r>
            <a:r>
              <a:rPr lang="lt-LT" altLang="lt-LT" dirty="0">
                <a:latin typeface="Calibri" pitchFamily="34" charset="0"/>
              </a:rPr>
              <a:t>59</a:t>
            </a:r>
            <a:r>
              <a:rPr lang="en-US" altLang="lt-LT" dirty="0">
                <a:latin typeface="Calibri" pitchFamily="34" charset="0"/>
              </a:rPr>
              <a:t> </a:t>
            </a:r>
            <a:r>
              <a:rPr lang="lt-LT" altLang="lt-LT" dirty="0">
                <a:latin typeface="Calibri" pitchFamily="34" charset="0"/>
              </a:rPr>
              <a:t>(HDR </a:t>
            </a:r>
            <a:r>
              <a:rPr lang="lt-LT" altLang="lt-LT" dirty="0" err="1">
                <a:latin typeface="Calibri" pitchFamily="34" charset="0"/>
              </a:rPr>
              <a:t>report</a:t>
            </a:r>
            <a:r>
              <a:rPr lang="lt-LT" altLang="lt-LT" dirty="0">
                <a:latin typeface="Calibri" pitchFamily="34" charset="0"/>
              </a:rPr>
              <a:t>)</a:t>
            </a:r>
          </a:p>
        </p:txBody>
      </p:sp>
      <p:sp>
        <p:nvSpPr>
          <p:cNvPr id="1030" name="TextBox 7"/>
          <p:cNvSpPr txBox="1">
            <a:spLocks noChangeArrowheads="1"/>
          </p:cNvSpPr>
          <p:nvPr/>
        </p:nvSpPr>
        <p:spPr bwMode="auto">
          <a:xfrm>
            <a:off x="5000625" y="3500438"/>
            <a:ext cx="428625" cy="400050"/>
          </a:xfrm>
          <a:prstGeom prst="rect">
            <a:avLst/>
          </a:prstGeom>
          <a:noFill/>
          <a:ln w="9525">
            <a:noFill/>
            <a:miter lim="800000"/>
            <a:headEnd/>
            <a:tailEnd/>
          </a:ln>
        </p:spPr>
        <p:txBody>
          <a:bodyPr>
            <a:spAutoFit/>
          </a:bodyPr>
          <a:lstStyle/>
          <a:p>
            <a:r>
              <a:rPr lang="en-US" altLang="lt-LT" sz="2000" b="1">
                <a:latin typeface="Calibri" pitchFamily="34" charset="0"/>
              </a:rPr>
              <a:t>A</a:t>
            </a:r>
            <a:endParaRPr lang="lt-LT" altLang="lt-LT" sz="2000" b="1">
              <a:latin typeface="Calibri" pitchFamily="34" charset="0"/>
            </a:endParaRPr>
          </a:p>
        </p:txBody>
      </p:sp>
    </p:spTree>
    <p:extLst>
      <p:ext uri="{BB962C8B-B14F-4D97-AF65-F5344CB8AC3E}">
        <p14:creationId xmlns:p14="http://schemas.microsoft.com/office/powerpoint/2010/main" val="913863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219200"/>
            <a:ext cx="7772400" cy="1905000"/>
          </a:xfrm>
          <a:solidFill>
            <a:schemeClr val="accent2">
              <a:lumMod val="75000"/>
            </a:schemeClr>
          </a:solidFill>
        </p:spPr>
        <p:txBody>
          <a:bodyPr/>
          <a:lstStyle/>
          <a:p>
            <a:pPr eaLnBrk="1" hangingPunct="1"/>
            <a:r>
              <a:rPr lang="lt-LT" altLang="lt-LT" sz="4000" b="1" dirty="0"/>
              <a:t>SOCIALINĖS PARAMOS IŠMOKOS NEPASITURINTIEMS</a:t>
            </a:r>
            <a:endParaRPr lang="en-GB" altLang="lt-LT" sz="4000" b="1" dirty="0"/>
          </a:p>
        </p:txBody>
      </p:sp>
      <p:sp>
        <p:nvSpPr>
          <p:cNvPr id="24579" name="Rectangle 3"/>
          <p:cNvSpPr>
            <a:spLocks noGrp="1" noChangeArrowheads="1"/>
          </p:cNvSpPr>
          <p:nvPr>
            <p:ph type="subTitle" idx="1"/>
          </p:nvPr>
        </p:nvSpPr>
        <p:spPr>
          <a:xfrm>
            <a:off x="304800" y="3657600"/>
            <a:ext cx="8610600" cy="2743200"/>
          </a:xfrm>
        </p:spPr>
        <p:txBody>
          <a:bodyPr rtlCol="0">
            <a:normAutofit/>
          </a:bodyPr>
          <a:lstStyle/>
          <a:p>
            <a:pPr algn="l" eaLnBrk="1" fontAlgn="auto" hangingPunct="1">
              <a:spcAft>
                <a:spcPts val="0"/>
              </a:spcAft>
              <a:buFont typeface="Arial" pitchFamily="34" charset="0"/>
              <a:buNone/>
              <a:defRPr/>
            </a:pPr>
            <a:r>
              <a:rPr lang="lt-LT" sz="3000" i="1" dirty="0">
                <a:solidFill>
                  <a:schemeClr val="tx1">
                    <a:lumMod val="75000"/>
                    <a:lumOff val="25000"/>
                  </a:schemeClr>
                </a:solidFill>
              </a:rPr>
              <a:t>Reglamentuojantis įstatymas – </a:t>
            </a:r>
          </a:p>
          <a:p>
            <a:pPr algn="just" eaLnBrk="1" fontAlgn="auto" hangingPunct="1">
              <a:spcAft>
                <a:spcPts val="0"/>
              </a:spcAft>
              <a:buFont typeface="Arial" pitchFamily="34" charset="0"/>
              <a:buNone/>
              <a:defRPr/>
            </a:pPr>
            <a:r>
              <a:rPr lang="lt-LT" sz="3000" b="1" dirty="0">
                <a:solidFill>
                  <a:schemeClr val="tx1">
                    <a:lumMod val="75000"/>
                    <a:lumOff val="25000"/>
                  </a:schemeClr>
                </a:solidFill>
              </a:rPr>
              <a:t>Lietuvos Respublikos piniginės socialinės paramos nepasiturintiems gyventojams įstatymas IX-1675. </a:t>
            </a:r>
          </a:p>
          <a:p>
            <a:pPr algn="r" eaLnBrk="1" fontAlgn="auto" hangingPunct="1">
              <a:spcAft>
                <a:spcPts val="0"/>
              </a:spcAft>
              <a:buFont typeface="Arial" pitchFamily="34" charset="0"/>
              <a:buNone/>
              <a:defRPr/>
            </a:pPr>
            <a:r>
              <a:rPr lang="lt-LT" sz="3000" i="1" dirty="0">
                <a:solidFill>
                  <a:schemeClr val="tx1">
                    <a:lumMod val="75000"/>
                    <a:lumOff val="25000"/>
                  </a:schemeClr>
                </a:solidFill>
              </a:rPr>
              <a:t>2003 m. liepos 1 d., </a:t>
            </a:r>
          </a:p>
          <a:p>
            <a:pPr algn="r" eaLnBrk="1" fontAlgn="auto" hangingPunct="1">
              <a:spcAft>
                <a:spcPts val="0"/>
              </a:spcAft>
              <a:buFont typeface="Arial" pitchFamily="34" charset="0"/>
              <a:buNone/>
              <a:defRPr/>
            </a:pPr>
            <a:r>
              <a:rPr lang="lt-LT" sz="3000" i="1" dirty="0">
                <a:solidFill>
                  <a:schemeClr val="tx1">
                    <a:lumMod val="75000"/>
                    <a:lumOff val="25000"/>
                  </a:schemeClr>
                </a:solidFill>
              </a:rPr>
              <a:t>Nauja red.2011 gruodžio 1 d. XI-1772</a:t>
            </a:r>
            <a:endParaRPr lang="en-GB" sz="3000" i="1" dirty="0">
              <a:solidFill>
                <a:schemeClr val="tx1">
                  <a:lumMod val="75000"/>
                  <a:lumOff val="25000"/>
                </a:schemeClr>
              </a:solidFill>
            </a:endParaRPr>
          </a:p>
        </p:txBody>
      </p:sp>
    </p:spTree>
    <p:extLst>
      <p:ext uri="{BB962C8B-B14F-4D97-AF65-F5344CB8AC3E}">
        <p14:creationId xmlns:p14="http://schemas.microsoft.com/office/powerpoint/2010/main" val="1167959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143000"/>
          </a:xfrm>
          <a:solidFill>
            <a:schemeClr val="accent2">
              <a:lumMod val="75000"/>
            </a:schemeClr>
          </a:solidFill>
        </p:spPr>
        <p:txBody>
          <a:bodyPr rtlCol="0">
            <a:normAutofit/>
          </a:bodyPr>
          <a:lstStyle/>
          <a:p>
            <a:pPr eaLnBrk="1" fontAlgn="auto" hangingPunct="1">
              <a:spcAft>
                <a:spcPts val="0"/>
              </a:spcAft>
              <a:defRPr/>
            </a:pPr>
            <a:r>
              <a:rPr lang="lt-LT" sz="3600" b="1"/>
              <a:t>Socialinės paramos rūšys</a:t>
            </a:r>
          </a:p>
        </p:txBody>
      </p:sp>
      <p:graphicFrame>
        <p:nvGraphicFramePr>
          <p:cNvPr id="84995" name="Group 3"/>
          <p:cNvGraphicFramePr>
            <a:graphicFrameLocks noGrp="1"/>
          </p:cNvGraphicFramePr>
          <p:nvPr>
            <p:ph type="tbl" idx="1"/>
          </p:nvPr>
        </p:nvGraphicFramePr>
        <p:xfrm>
          <a:off x="467544" y="1412776"/>
          <a:ext cx="8229600" cy="5126189"/>
        </p:xfrm>
        <a:graphic>
          <a:graphicData uri="http://schemas.openxmlformats.org/drawingml/2006/table">
            <a:tbl>
              <a:tblPr/>
              <a:tblGrid>
                <a:gridCol w="3106738">
                  <a:extLst>
                    <a:ext uri="{9D8B030D-6E8A-4147-A177-3AD203B41FA5}">
                      <a16:colId xmlns:a16="http://schemas.microsoft.com/office/drawing/2014/main" val="20000"/>
                    </a:ext>
                  </a:extLst>
                </a:gridCol>
                <a:gridCol w="3600350">
                  <a:extLst>
                    <a:ext uri="{9D8B030D-6E8A-4147-A177-3AD203B41FA5}">
                      <a16:colId xmlns:a16="http://schemas.microsoft.com/office/drawing/2014/main" val="20001"/>
                    </a:ext>
                  </a:extLst>
                </a:gridCol>
                <a:gridCol w="1522512">
                  <a:extLst>
                    <a:ext uri="{9D8B030D-6E8A-4147-A177-3AD203B41FA5}">
                      <a16:colId xmlns:a16="http://schemas.microsoft.com/office/drawing/2014/main" val="20002"/>
                    </a:ext>
                  </a:extLst>
                </a:gridCol>
              </a:tblGrid>
              <a:tr h="964704">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lt-LT" sz="16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3200" b="1" i="0" u="none" strike="noStrike" cap="none" normalizeH="0" baseline="0">
                          <a:ln>
                            <a:noFill/>
                          </a:ln>
                          <a:solidFill>
                            <a:schemeClr val="tx1"/>
                          </a:solidFill>
                          <a:effectLst/>
                          <a:latin typeface="Calibri" pitchFamily="34" charset="0"/>
                        </a:rPr>
                        <a:t>Piniginė socialinė parama</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lt-LT"/>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Socialinės paslaugos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78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1" i="0" u="none" strike="noStrike" cap="none" normalizeH="0" baseline="0">
                          <a:ln>
                            <a:noFill/>
                          </a:ln>
                          <a:solidFill>
                            <a:schemeClr val="tx1"/>
                          </a:solidFill>
                          <a:effectLst/>
                          <a:latin typeface="Calibri" pitchFamily="34" charset="0"/>
                        </a:rPr>
                        <a:t>Kategorinė (universali)</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1" i="0" u="none" strike="noStrike" cap="none" normalizeH="0" baseline="0">
                          <a:ln>
                            <a:noFill/>
                          </a:ln>
                          <a:solidFill>
                            <a:schemeClr val="tx1"/>
                          </a:solidFill>
                          <a:effectLst/>
                          <a:latin typeface="Calibri" pitchFamily="34" charset="0"/>
                        </a:rPr>
                        <a:t>Įvertinant gavėjo turtą ir pajamas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800" b="0" i="0" u="none" strike="noStrike" cap="none" normalizeH="0" baseline="0">
                        <a:ln>
                          <a:noFill/>
                        </a:ln>
                        <a:solidFill>
                          <a:schemeClr val="tx1"/>
                        </a:solidFill>
                        <a:effectLst/>
                        <a:latin typeface="Calibri"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3368">
                <a:tc>
                  <a:txBody>
                    <a:bodyPr/>
                    <a:lstStyle/>
                    <a:p>
                      <a:pPr marL="0" marR="0" lvl="0" indent="0" algn="l" defTabSz="914400" rtl="0" eaLnBrk="1" fontAlgn="base" latinLnBrk="0" hangingPunct="1">
                        <a:lnSpc>
                          <a:spcPct val="100000"/>
                        </a:lnSpc>
                        <a:spcBef>
                          <a:spcPts val="6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Šalpos pensijos</a:t>
                      </a:r>
                    </a:p>
                    <a:p>
                      <a:pPr marL="0" marR="0" lvl="0" indent="0" algn="l" defTabSz="914400" rtl="0" eaLnBrk="1" fontAlgn="base" latinLnBrk="0" hangingPunct="1">
                        <a:lnSpc>
                          <a:spcPct val="100000"/>
                        </a:lnSpc>
                        <a:spcBef>
                          <a:spcPts val="6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Tikslinės kompensacijos</a:t>
                      </a:r>
                    </a:p>
                    <a:p>
                      <a:pPr marL="0" marR="0" lvl="0" indent="0" algn="l" defTabSz="914400" rtl="0" eaLnBrk="1" fontAlgn="base" latinLnBrk="0" hangingPunct="1">
                        <a:lnSpc>
                          <a:spcPct val="100000"/>
                        </a:lnSpc>
                        <a:spcBef>
                          <a:spcPts val="6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Laidojimo pašalpa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Socialinė pašalpa</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lt-LT" sz="2800" b="0" i="0" u="none" strike="noStrike" cap="none" normalizeH="0" baseline="0">
                        <a:ln>
                          <a:noFill/>
                        </a:ln>
                        <a:solidFill>
                          <a:schemeClr val="tx1"/>
                        </a:solidFill>
                        <a:effectLst/>
                        <a:latin typeface="Calibri"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800" b="0" i="0" u="none" strike="noStrike" cap="none" normalizeH="0" baseline="0">
                        <a:ln>
                          <a:noFill/>
                        </a:ln>
                        <a:solidFill>
                          <a:schemeClr val="tx1"/>
                        </a:solidFill>
                        <a:effectLst/>
                        <a:latin typeface="Calibri"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22707">
                <a:tc>
                  <a:txBody>
                    <a:bodyPr/>
                    <a:lstStyle/>
                    <a:p>
                      <a:pPr marL="0" marR="0" lvl="0" indent="0" algn="l" defTabSz="914400" rtl="0" eaLnBrk="1" fontAlgn="base" latinLnBrk="0" hangingPunct="1">
                        <a:lnSpc>
                          <a:spcPct val="100000"/>
                        </a:lnSpc>
                        <a:spcBef>
                          <a:spcPts val="6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Išmokos vaikams</a:t>
                      </a:r>
                    </a:p>
                    <a:p>
                      <a:pPr marL="0" marR="0" lvl="0" indent="0" algn="l" defTabSz="914400" rtl="0" eaLnBrk="1" fontAlgn="base" latinLnBrk="0" hangingPunct="1">
                        <a:lnSpc>
                          <a:spcPct val="100000"/>
                        </a:lnSpc>
                        <a:spcBef>
                          <a:spcPts val="6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(šeimos išmokos)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Kompensacijos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1" u="none" strike="noStrike" cap="none" normalizeH="0" baseline="0">
                          <a:ln>
                            <a:noFill/>
                          </a:ln>
                          <a:solidFill>
                            <a:schemeClr val="tx1"/>
                          </a:solidFill>
                          <a:effectLst/>
                          <a:latin typeface="Calibri" pitchFamily="34" charset="0"/>
                        </a:rPr>
                        <a:t>(būsto šildymui, vandeniui ir kt.)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800" b="0" i="0" u="none" strike="noStrike" cap="none" normalizeH="0" baseline="0">
                        <a:ln>
                          <a:noFill/>
                        </a:ln>
                        <a:solidFill>
                          <a:schemeClr val="tx1"/>
                        </a:solidFill>
                        <a:effectLst/>
                        <a:latin typeface="Calibri"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778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990600"/>
          </a:xfrm>
          <a:solidFill>
            <a:schemeClr val="accent2">
              <a:lumMod val="75000"/>
            </a:schemeClr>
          </a:solidFill>
        </p:spPr>
        <p:txBody>
          <a:bodyPr rtlCol="0">
            <a:normAutofit/>
          </a:bodyPr>
          <a:lstStyle/>
          <a:p>
            <a:pPr eaLnBrk="1" fontAlgn="auto" hangingPunct="1">
              <a:spcAft>
                <a:spcPts val="0"/>
              </a:spcAft>
              <a:defRPr/>
            </a:pPr>
            <a:r>
              <a:rPr lang="en-US" sz="2800" b="1"/>
              <a:t>Bendrai gyvenan</a:t>
            </a:r>
            <a:r>
              <a:rPr lang="lt-LT" sz="2800" b="1"/>
              <a:t>čių</a:t>
            </a:r>
            <a:r>
              <a:rPr lang="en-US" sz="2800" b="1"/>
              <a:t> asmen</a:t>
            </a:r>
            <a:r>
              <a:rPr lang="lt-LT" sz="2800" b="1"/>
              <a:t>ų </a:t>
            </a:r>
            <a:r>
              <a:rPr lang="en-US" sz="2800" b="1"/>
              <a:t>t</a:t>
            </a:r>
            <a:r>
              <a:rPr lang="lt-LT" sz="2800" b="1"/>
              <a:t>eisė gauti socialinę pašalpą</a:t>
            </a:r>
          </a:p>
        </p:txBody>
      </p:sp>
      <p:sp>
        <p:nvSpPr>
          <p:cNvPr id="32771" name="Rectangle 3"/>
          <p:cNvSpPr>
            <a:spLocks noGrp="1" noChangeArrowheads="1"/>
          </p:cNvSpPr>
          <p:nvPr>
            <p:ph idx="1"/>
          </p:nvPr>
        </p:nvSpPr>
        <p:spPr>
          <a:xfrm>
            <a:off x="395536" y="1268760"/>
            <a:ext cx="8640960" cy="5184775"/>
          </a:xfrm>
        </p:spPr>
        <p:txBody>
          <a:bodyPr/>
          <a:lstStyle/>
          <a:p>
            <a:pPr marL="0" indent="0" algn="ctr" eaLnBrk="1" hangingPunct="1">
              <a:lnSpc>
                <a:spcPct val="90000"/>
              </a:lnSpc>
              <a:buFont typeface="Wingdings" pitchFamily="2" charset="2"/>
              <a:buNone/>
            </a:pPr>
            <a:r>
              <a:rPr lang="lt-LT" altLang="lt-LT" b="1" dirty="0"/>
              <a:t>Sąlyga = </a:t>
            </a:r>
            <a:r>
              <a:rPr lang="lt-LT" altLang="lt-LT" dirty="0"/>
              <a:t>S1</a:t>
            </a:r>
            <a:r>
              <a:rPr lang="en-US" altLang="lt-LT" b="1" dirty="0"/>
              <a:t>&amp;S2&amp;(S3</a:t>
            </a:r>
            <a:r>
              <a:rPr lang="en-US" altLang="lt-LT" dirty="0"/>
              <a:t>V</a:t>
            </a:r>
            <a:r>
              <a:rPr lang="en-US" altLang="lt-LT" b="1" dirty="0"/>
              <a:t>S4</a:t>
            </a:r>
            <a:r>
              <a:rPr lang="en-US" altLang="lt-LT" dirty="0"/>
              <a:t>V</a:t>
            </a:r>
            <a:r>
              <a:rPr lang="en-US" altLang="lt-LT" b="1" dirty="0"/>
              <a:t>S5)</a:t>
            </a:r>
          </a:p>
          <a:p>
            <a:pPr marL="0" indent="0" eaLnBrk="1" hangingPunct="1">
              <a:lnSpc>
                <a:spcPct val="90000"/>
              </a:lnSpc>
              <a:buFont typeface="Wingdings" pitchFamily="2" charset="2"/>
              <a:buNone/>
            </a:pPr>
            <a:r>
              <a:rPr lang="en-US" altLang="lt-LT" sz="2600" dirty="0"/>
              <a:t>S1 – </a:t>
            </a:r>
            <a:r>
              <a:rPr lang="lt-LT" altLang="lt-LT" sz="2600" dirty="0"/>
              <a:t>BGA turto vertė neviršija turto vertės normatyvo*;</a:t>
            </a:r>
          </a:p>
          <a:p>
            <a:pPr marL="0" indent="0" eaLnBrk="1" hangingPunct="1">
              <a:lnSpc>
                <a:spcPct val="90000"/>
              </a:lnSpc>
              <a:buFont typeface="Wingdings" pitchFamily="2" charset="2"/>
              <a:buNone/>
            </a:pPr>
            <a:r>
              <a:rPr lang="lt-LT" altLang="lt-LT" sz="2600" dirty="0"/>
              <a:t>S2 – vidutinės 3 mėn. pajamos mažesnės už 1,1RP;</a:t>
            </a:r>
          </a:p>
          <a:p>
            <a:pPr marL="0" indent="0" eaLnBrk="1" hangingPunct="1">
              <a:lnSpc>
                <a:spcPct val="90000"/>
              </a:lnSpc>
              <a:buFont typeface="Wingdings" pitchFamily="2" charset="2"/>
              <a:buNone/>
            </a:pPr>
            <a:r>
              <a:rPr lang="lt-LT" altLang="lt-LT" sz="2600" i="1" dirty="0"/>
              <a:t>Kiekvienas iš BGA atitinka bent vieną iš sąlygų</a:t>
            </a:r>
          </a:p>
          <a:p>
            <a:pPr marL="0" indent="0" eaLnBrk="1" hangingPunct="1">
              <a:lnSpc>
                <a:spcPct val="90000"/>
              </a:lnSpc>
              <a:buFont typeface="Wingdings" pitchFamily="2" charset="2"/>
              <a:buNone/>
            </a:pPr>
            <a:r>
              <a:rPr lang="lt-LT" altLang="lt-LT" sz="2600" dirty="0"/>
              <a:t>S3 – dirba ne mažiau 2/3 maksimalios DK nustatytos darbo laiko trukmės per 3 mėn. iki kreipimosi, uždirbdami bent MMA;</a:t>
            </a:r>
          </a:p>
          <a:p>
            <a:pPr marL="0" indent="0" eaLnBrk="1" hangingPunct="1">
              <a:lnSpc>
                <a:spcPct val="90000"/>
              </a:lnSpc>
              <a:buFont typeface="Wingdings" pitchFamily="2" charset="2"/>
              <a:buNone/>
            </a:pPr>
            <a:r>
              <a:rPr lang="lt-LT" altLang="lt-LT" sz="2600" dirty="0"/>
              <a:t>S4 – vyresni kaip 18 m. BGA nedirba, nes mokosi (iki 24), yra pensininkai, neįgalūs, įsiregistravę bedarbiai, slaugytojai, sergantys ligoninėje, nėščiosios (70 d. iki gimdymo) ir t.t.;</a:t>
            </a:r>
          </a:p>
          <a:p>
            <a:pPr marL="0" indent="0" eaLnBrk="1" hangingPunct="1">
              <a:lnSpc>
                <a:spcPct val="90000"/>
              </a:lnSpc>
              <a:buFont typeface="Wingdings" pitchFamily="2" charset="2"/>
              <a:buNone/>
            </a:pPr>
            <a:r>
              <a:rPr lang="lt-LT" altLang="lt-LT" sz="2600" dirty="0"/>
              <a:t>S5 - vyresni kaip 18 m. BGA nedirba, nes augina vaikus iki 3 metų (tam tikrais atvejais ilgiau).</a:t>
            </a:r>
          </a:p>
          <a:p>
            <a:pPr marL="0" indent="0" algn="r">
              <a:lnSpc>
                <a:spcPct val="90000"/>
              </a:lnSpc>
              <a:buNone/>
            </a:pPr>
            <a:r>
              <a:rPr lang="lt-LT" sz="1600" b="0" i="0" dirty="0">
                <a:effectLst/>
                <a:latin typeface="Open Sans" panose="020B0606030504020204" pitchFamily="34" charset="0"/>
              </a:rPr>
              <a:t>* </a:t>
            </a:r>
            <a:r>
              <a:rPr lang="lt-LT" sz="1600" b="0" i="1" dirty="0">
                <a:effectLst/>
                <a:latin typeface="Open Sans" panose="020B0606030504020204" pitchFamily="34" charset="0"/>
              </a:rPr>
              <a:t>nuo 2020 m. gegužės 21 d. iki 2024 m. balandžio 30 d. nuosavybės teise turimas turtas nevertinamas)</a:t>
            </a:r>
            <a:endParaRPr lang="lt-LT" altLang="lt-LT" sz="1600" dirty="0"/>
          </a:p>
          <a:p>
            <a:pPr marL="0" indent="0" algn="r" eaLnBrk="1" hangingPunct="1">
              <a:lnSpc>
                <a:spcPct val="90000"/>
              </a:lnSpc>
              <a:buFont typeface="Wingdings" pitchFamily="2" charset="2"/>
              <a:buNone/>
            </a:pPr>
            <a:endParaRPr lang="lt-LT" altLang="lt-LT" sz="2600" dirty="0"/>
          </a:p>
        </p:txBody>
      </p:sp>
    </p:spTree>
    <p:extLst>
      <p:ext uri="{BB962C8B-B14F-4D97-AF65-F5344CB8AC3E}">
        <p14:creationId xmlns:p14="http://schemas.microsoft.com/office/powerpoint/2010/main" val="139977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036496" cy="1143000"/>
          </a:xfrm>
          <a:solidFill>
            <a:schemeClr val="accent2">
              <a:lumMod val="75000"/>
            </a:schemeClr>
          </a:solidFill>
        </p:spPr>
        <p:txBody>
          <a:bodyPr rtlCol="0">
            <a:normAutofit/>
          </a:bodyPr>
          <a:lstStyle/>
          <a:p>
            <a:pPr eaLnBrk="1" fontAlgn="auto" hangingPunct="1">
              <a:spcAft>
                <a:spcPts val="0"/>
              </a:spcAft>
              <a:defRPr/>
            </a:pPr>
            <a:r>
              <a:rPr lang="lt-LT" sz="3600" b="1"/>
              <a:t>Skurdo apibrėžimas</a:t>
            </a:r>
          </a:p>
        </p:txBody>
      </p:sp>
      <p:sp>
        <p:nvSpPr>
          <p:cNvPr id="10243" name="Rectangle 3"/>
          <p:cNvSpPr>
            <a:spLocks noGrp="1" noChangeArrowheads="1"/>
          </p:cNvSpPr>
          <p:nvPr>
            <p:ph idx="1"/>
          </p:nvPr>
        </p:nvSpPr>
        <p:spPr>
          <a:xfrm>
            <a:off x="457200" y="1341438"/>
            <a:ext cx="8435975" cy="5327650"/>
          </a:xfrm>
        </p:spPr>
        <p:txBody>
          <a:bodyPr rtlCol="0">
            <a:normAutofit fontScale="92500"/>
          </a:bodyPr>
          <a:lstStyle/>
          <a:p>
            <a:pPr marL="0" indent="0" algn="just" eaLnBrk="1" fontAlgn="auto" hangingPunct="1">
              <a:spcAft>
                <a:spcPts val="0"/>
              </a:spcAft>
              <a:buFont typeface="Wingdings" pitchFamily="2" charset="2"/>
              <a:buNone/>
              <a:defRPr/>
            </a:pPr>
            <a:r>
              <a:rPr lang="lt-LT" sz="3000" b="1"/>
              <a:t>Skurdas</a:t>
            </a:r>
            <a:r>
              <a:rPr lang="lt-LT" sz="3000"/>
              <a:t> </a:t>
            </a:r>
            <a:r>
              <a:rPr lang="lt-LT" sz="3000" i="1"/>
              <a:t>(poverty) -</a:t>
            </a:r>
            <a:r>
              <a:rPr lang="lt-LT" sz="3000"/>
              <a:t> </a:t>
            </a:r>
            <a:r>
              <a:rPr lang="en-GB" sz="3000">
                <a:cs typeface="Times New Roman" pitchFamily="18" charset="0"/>
              </a:rPr>
              <a:t>būklė, kai trūksta materialinių, socialinių ir kultūrinių išteklių net </a:t>
            </a:r>
            <a:r>
              <a:rPr lang="en-GB" sz="3000" b="1">
                <a:cs typeface="Times New Roman" pitchFamily="18" charset="0"/>
              </a:rPr>
              <a:t>mažiausiam</a:t>
            </a:r>
            <a:r>
              <a:rPr lang="en-GB" sz="3000">
                <a:cs typeface="Times New Roman" pitchFamily="18" charset="0"/>
              </a:rPr>
              <a:t>, visuo</a:t>
            </a:r>
            <a:r>
              <a:rPr lang="lt-LT" sz="3000">
                <a:cs typeface="Times New Roman" pitchFamily="18" charset="0"/>
              </a:rPr>
              <a:t>-</a:t>
            </a:r>
            <a:r>
              <a:rPr lang="en-GB" sz="3000">
                <a:cs typeface="Times New Roman" pitchFamily="18" charset="0"/>
              </a:rPr>
              <a:t>menei priimtam, gyvenimo lygiui laiduoti</a:t>
            </a:r>
            <a:r>
              <a:rPr lang="lt-LT" sz="3000"/>
              <a:t>.</a:t>
            </a:r>
            <a:r>
              <a:rPr lang="en-GB" sz="3000"/>
              <a:t> </a:t>
            </a:r>
            <a:endParaRPr lang="lt-LT" sz="3000"/>
          </a:p>
          <a:p>
            <a:pPr marL="0" indent="0" algn="just" eaLnBrk="1" fontAlgn="auto" hangingPunct="1">
              <a:spcAft>
                <a:spcPts val="0"/>
              </a:spcAft>
              <a:buFont typeface="Wingdings" pitchFamily="2" charset="2"/>
              <a:buNone/>
              <a:defRPr/>
            </a:pPr>
            <a:endParaRPr lang="lt-LT" sz="3000"/>
          </a:p>
          <a:p>
            <a:pPr marL="0" indent="0" eaLnBrk="1" fontAlgn="auto" hangingPunct="1">
              <a:spcAft>
                <a:spcPts val="0"/>
              </a:spcAft>
              <a:buFont typeface="Wingdings" pitchFamily="2" charset="2"/>
              <a:buNone/>
              <a:defRPr/>
            </a:pPr>
            <a:r>
              <a:rPr lang="lt-LT" sz="3000" b="1"/>
              <a:t>S</a:t>
            </a:r>
            <a:r>
              <a:rPr lang="lt-LT" sz="3000" b="1">
                <a:cs typeface="Times New Roman" pitchFamily="18" charset="0"/>
              </a:rPr>
              <a:t>kurdo mažinimo </a:t>
            </a:r>
            <a:r>
              <a:rPr lang="lt-LT" sz="3000" b="1"/>
              <a:t>Lietuvoje </a:t>
            </a:r>
            <a:r>
              <a:rPr lang="lt-LT" sz="3000" b="1">
                <a:cs typeface="Times New Roman" pitchFamily="18" charset="0"/>
              </a:rPr>
              <a:t>strategij</a:t>
            </a:r>
            <a:r>
              <a:rPr lang="lt-LT" sz="3000" b="1"/>
              <a:t>a (2000 m.):</a:t>
            </a:r>
          </a:p>
          <a:p>
            <a:pPr marL="0" indent="0" algn="just" eaLnBrk="1" fontAlgn="auto" hangingPunct="1">
              <a:lnSpc>
                <a:spcPct val="110000"/>
              </a:lnSpc>
              <a:spcAft>
                <a:spcPts val="0"/>
              </a:spcAft>
              <a:buFont typeface="Wingdings" pitchFamily="2" charset="2"/>
              <a:buNone/>
              <a:defRPr/>
            </a:pPr>
            <a:r>
              <a:rPr lang="lt-LT" sz="3000"/>
              <a:t>S</a:t>
            </a:r>
            <a:r>
              <a:rPr lang="lt-LT" sz="3000">
                <a:cs typeface="Times New Roman" pitchFamily="18" charset="0"/>
              </a:rPr>
              <a:t>kurstančiais vadinami tie žmonės, kurių pajamos ir kiti ištekliai (materialiniai, kultūriniai ir socialiniai) yra tokie menki, kad kad neužtikrina Lietuvos </a:t>
            </a:r>
            <a:r>
              <a:rPr lang="lt-LT" sz="3000" b="1">
                <a:cs typeface="Times New Roman" pitchFamily="18" charset="0"/>
              </a:rPr>
              <a:t>visuomenei įprastų </a:t>
            </a:r>
            <a:r>
              <a:rPr lang="lt-LT" sz="3000">
                <a:cs typeface="Times New Roman" pitchFamily="18" charset="0"/>
              </a:rPr>
              <a:t>gyvenimo standartų. </a:t>
            </a:r>
            <a:r>
              <a:rPr lang="lt-LT" sz="3000"/>
              <a:t>Dėl per menkų pajamų ir kitų išteklių tie žmonės </a:t>
            </a:r>
            <a:r>
              <a:rPr lang="lt-LT" sz="3000">
                <a:cs typeface="Times New Roman" pitchFamily="18" charset="0"/>
              </a:rPr>
              <a:t>negali dalyvauti veiklos srityse, kurios laikomos įprastomis kitiems visuomenės nariams</a:t>
            </a:r>
            <a:r>
              <a:rPr lang="lt-LT"/>
              <a:t>.</a:t>
            </a:r>
            <a:endParaRPr lang="lt-LT" i="1"/>
          </a:p>
        </p:txBody>
      </p:sp>
    </p:spTree>
    <p:extLst>
      <p:ext uri="{BB962C8B-B14F-4D97-AF65-F5344CB8AC3E}">
        <p14:creationId xmlns:p14="http://schemas.microsoft.com/office/powerpoint/2010/main" val="1824441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0" y="0"/>
            <a:ext cx="9144000" cy="990600"/>
          </a:xfrm>
          <a:solidFill>
            <a:schemeClr val="accent2">
              <a:lumMod val="75000"/>
            </a:schemeClr>
          </a:solidFill>
        </p:spPr>
        <p:txBody>
          <a:bodyPr rtlCol="0">
            <a:normAutofit/>
          </a:bodyPr>
          <a:lstStyle/>
          <a:p>
            <a:pPr eaLnBrk="1" fontAlgn="auto" hangingPunct="1">
              <a:spcAft>
                <a:spcPts val="0"/>
              </a:spcAft>
              <a:defRPr/>
            </a:pPr>
            <a:r>
              <a:rPr lang="lt-LT" sz="3600" b="1" dirty="0"/>
              <a:t>Turto normatyvas</a:t>
            </a:r>
          </a:p>
        </p:txBody>
      </p:sp>
      <p:sp>
        <p:nvSpPr>
          <p:cNvPr id="33795" name="Rectangle 1027"/>
          <p:cNvSpPr>
            <a:spLocks noGrp="1" noChangeArrowheads="1"/>
          </p:cNvSpPr>
          <p:nvPr>
            <p:ph idx="1"/>
          </p:nvPr>
        </p:nvSpPr>
        <p:spPr>
          <a:xfrm>
            <a:off x="203993" y="1196752"/>
            <a:ext cx="8736013" cy="5256485"/>
          </a:xfrm>
        </p:spPr>
        <p:txBody>
          <a:bodyPr/>
          <a:lstStyle/>
          <a:p>
            <a:pPr marL="0" indent="0" algn="just" eaLnBrk="1" hangingPunct="1">
              <a:lnSpc>
                <a:spcPct val="110000"/>
              </a:lnSpc>
              <a:buFont typeface="Wingdings" pitchFamily="2" charset="2"/>
              <a:buNone/>
            </a:pPr>
            <a:r>
              <a:rPr lang="lt-LT" altLang="lt-LT" sz="2400" dirty="0">
                <a:cs typeface="Times New Roman" pitchFamily="18" charset="0"/>
              </a:rPr>
              <a:t>Norint nustatyti, ar ne per daug turtingas asmuo ar šeima, kad būtų remiami, reikia apibrėžti, kas yra „turtingas“. Tam naudojami asmeniui ar šeimai taikytini normatyvai:</a:t>
            </a:r>
          </a:p>
          <a:p>
            <a:pPr algn="just">
              <a:lnSpc>
                <a:spcPct val="110000"/>
              </a:lnSpc>
              <a:buFont typeface="Wingdings" panose="05000000000000000000" pitchFamily="2" charset="2"/>
              <a:buChar char="Ø"/>
            </a:pPr>
            <a:r>
              <a:rPr lang="lt-LT" altLang="lt-LT" sz="2400" dirty="0">
                <a:cs typeface="Times New Roman" pitchFamily="18" charset="0"/>
              </a:rPr>
              <a:t>būsto,</a:t>
            </a:r>
          </a:p>
          <a:p>
            <a:pPr algn="just">
              <a:lnSpc>
                <a:spcPct val="110000"/>
              </a:lnSpc>
              <a:buFont typeface="Wingdings" panose="05000000000000000000" pitchFamily="2" charset="2"/>
              <a:buChar char="Ø"/>
            </a:pPr>
            <a:r>
              <a:rPr lang="lt-LT" altLang="lt-LT" sz="2400" dirty="0">
                <a:cs typeface="Times New Roman" pitchFamily="18" charset="0"/>
              </a:rPr>
              <a:t>žemės,</a:t>
            </a:r>
          </a:p>
          <a:p>
            <a:pPr algn="just">
              <a:lnSpc>
                <a:spcPct val="110000"/>
              </a:lnSpc>
              <a:buFont typeface="Wingdings" panose="05000000000000000000" pitchFamily="2" charset="2"/>
              <a:buChar char="Ø"/>
            </a:pPr>
            <a:r>
              <a:rPr lang="lt-LT" altLang="lt-LT" sz="2400" dirty="0">
                <a:cs typeface="Times New Roman" pitchFamily="18" charset="0"/>
              </a:rPr>
              <a:t>nekilnojamo turto,</a:t>
            </a:r>
          </a:p>
          <a:p>
            <a:pPr algn="just">
              <a:lnSpc>
                <a:spcPct val="110000"/>
              </a:lnSpc>
              <a:buFont typeface="Wingdings" panose="05000000000000000000" pitchFamily="2" charset="2"/>
              <a:buChar char="Ø"/>
            </a:pPr>
            <a:r>
              <a:rPr lang="lt-LT" altLang="lt-LT" sz="2400" dirty="0">
                <a:cs typeface="Times New Roman" pitchFamily="18" charset="0"/>
              </a:rPr>
              <a:t>kilnojamo turto,</a:t>
            </a:r>
          </a:p>
          <a:p>
            <a:pPr algn="just">
              <a:lnSpc>
                <a:spcPct val="110000"/>
              </a:lnSpc>
              <a:buFont typeface="Wingdings" panose="05000000000000000000" pitchFamily="2" charset="2"/>
              <a:buChar char="Ø"/>
            </a:pPr>
            <a:r>
              <a:rPr lang="lt-LT" altLang="lt-LT" sz="2400" dirty="0">
                <a:cs typeface="Times New Roman" pitchFamily="18" charset="0"/>
              </a:rPr>
              <a:t>piniginių lėšų.</a:t>
            </a:r>
          </a:p>
          <a:p>
            <a:pPr marL="0" indent="0" algn="just" eaLnBrk="1" hangingPunct="1">
              <a:lnSpc>
                <a:spcPct val="110000"/>
              </a:lnSpc>
              <a:buFont typeface="Wingdings" pitchFamily="2" charset="2"/>
              <a:buNone/>
            </a:pPr>
            <a:r>
              <a:rPr lang="lt-LT" altLang="lt-LT" sz="2400" dirty="0">
                <a:cs typeface="Times New Roman" pitchFamily="18" charset="0"/>
              </a:rPr>
              <a:t>Po to apskaitomas turimas turtas. Jei jis mažesnis už visų tų normatyvinių dydžių sumą, tada asmenį ar šeimą galima remti.</a:t>
            </a:r>
          </a:p>
          <a:p>
            <a:pPr marL="0" indent="0" algn="just" eaLnBrk="1" hangingPunct="1">
              <a:lnSpc>
                <a:spcPct val="110000"/>
              </a:lnSpc>
              <a:buFont typeface="Wingdings" pitchFamily="2" charset="2"/>
              <a:buNone/>
            </a:pPr>
            <a:r>
              <a:rPr lang="lt-LT" sz="1400" b="0" i="0" dirty="0">
                <a:solidFill>
                  <a:srgbClr val="000000"/>
                </a:solidFill>
                <a:effectLst/>
                <a:latin typeface="Times New Roman" panose="02020603050405020304" pitchFamily="18" charset="0"/>
              </a:rPr>
              <a:t> </a:t>
            </a:r>
            <a:r>
              <a:rPr lang="lt-LT" sz="1400" b="0" i="1" dirty="0">
                <a:solidFill>
                  <a:srgbClr val="000000"/>
                </a:solidFill>
                <a:effectLst/>
              </a:rPr>
              <a:t>Jeigu turimo turto, vertė viršija turto vertės normatyvą, nustatant teisę į socialinę pašalpą, kai kreiptasi pirmą kartą arba praėjus ne mažiau kaip 24 mėnesiams nuo paskutinio mėnesio, už kurį socialinė pašalpa buvo paskirta, šis reikalavimas 3 mėnesius netaikomas;</a:t>
            </a:r>
            <a:endParaRPr lang="lt-LT" altLang="lt-LT" sz="2400" i="1" dirty="0">
              <a:cs typeface="Times New Roman" pitchFamily="18" charset="0"/>
            </a:endParaRPr>
          </a:p>
          <a:p>
            <a:pPr marL="0" indent="0" algn="just" eaLnBrk="1" hangingPunct="1">
              <a:lnSpc>
                <a:spcPct val="110000"/>
              </a:lnSpc>
              <a:buFont typeface="Wingdings" pitchFamily="2" charset="2"/>
              <a:buNone/>
            </a:pPr>
            <a:endParaRPr lang="lt-LT" altLang="lt-LT" sz="2800" dirty="0">
              <a:cs typeface="Times New Roman" pitchFamily="18" charset="0"/>
            </a:endParaRPr>
          </a:p>
          <a:p>
            <a:pPr marL="0" indent="0" algn="just" eaLnBrk="1" hangingPunct="1">
              <a:lnSpc>
                <a:spcPct val="110000"/>
              </a:lnSpc>
              <a:buFont typeface="Wingdings" pitchFamily="2" charset="2"/>
              <a:buNone/>
            </a:pPr>
            <a:endParaRPr lang="lt-LT" altLang="lt-LT" sz="2800" dirty="0">
              <a:cs typeface="Times New Roman" pitchFamily="18" charset="0"/>
            </a:endParaRPr>
          </a:p>
          <a:p>
            <a:pPr marL="0" indent="0" algn="ctr" eaLnBrk="1" hangingPunct="1">
              <a:lnSpc>
                <a:spcPct val="90000"/>
              </a:lnSpc>
              <a:buFont typeface="Wingdings" pitchFamily="2" charset="2"/>
              <a:buNone/>
            </a:pPr>
            <a:endParaRPr lang="en-GB" altLang="lt-LT" dirty="0"/>
          </a:p>
        </p:txBody>
      </p:sp>
    </p:spTree>
    <p:extLst>
      <p:ext uri="{BB962C8B-B14F-4D97-AF65-F5344CB8AC3E}">
        <p14:creationId xmlns:p14="http://schemas.microsoft.com/office/powerpoint/2010/main" val="765451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0" y="0"/>
            <a:ext cx="9144000" cy="990600"/>
          </a:xfrm>
        </p:spPr>
        <p:txBody>
          <a:bodyPr rtlCol="0">
            <a:normAutofit/>
          </a:bodyPr>
          <a:lstStyle/>
          <a:p>
            <a:pPr eaLnBrk="1" fontAlgn="auto" hangingPunct="1">
              <a:spcAft>
                <a:spcPts val="0"/>
              </a:spcAft>
              <a:defRPr/>
            </a:pPr>
            <a:r>
              <a:rPr lang="lt-LT" sz="3600" b="1"/>
              <a:t>Turto normatyvas: būstas</a:t>
            </a:r>
          </a:p>
        </p:txBody>
      </p:sp>
      <p:sp>
        <p:nvSpPr>
          <p:cNvPr id="33795" name="Rectangle 1027"/>
          <p:cNvSpPr>
            <a:spLocks noGrp="1" noChangeArrowheads="1"/>
          </p:cNvSpPr>
          <p:nvPr>
            <p:ph idx="1"/>
          </p:nvPr>
        </p:nvSpPr>
        <p:spPr>
          <a:xfrm>
            <a:off x="228600" y="1412874"/>
            <a:ext cx="8736013" cy="5256485"/>
          </a:xfrm>
        </p:spPr>
        <p:txBody>
          <a:bodyPr/>
          <a:lstStyle/>
          <a:p>
            <a:pPr marL="0" indent="0" algn="just" eaLnBrk="1" hangingPunct="1">
              <a:lnSpc>
                <a:spcPct val="110000"/>
              </a:lnSpc>
              <a:buFont typeface="Wingdings" pitchFamily="2" charset="2"/>
              <a:buNone/>
            </a:pPr>
            <a:r>
              <a:rPr lang="lt-LT" altLang="lt-LT" sz="2800" dirty="0">
                <a:cs typeface="Times New Roman" pitchFamily="18" charset="0"/>
              </a:rPr>
              <a:t>Būsto normatyvas BGA yra </a:t>
            </a:r>
            <a:r>
              <a:rPr lang="en-US" altLang="lt-LT" sz="2800" dirty="0">
                <a:cs typeface="Times New Roman" pitchFamily="18" charset="0"/>
              </a:rPr>
              <a:t>60</a:t>
            </a:r>
            <a:r>
              <a:rPr lang="lt-LT" altLang="lt-LT" sz="2800" dirty="0">
                <a:cs typeface="Times New Roman" pitchFamily="18" charset="0"/>
              </a:rPr>
              <a:t> kvadratinių metrų būsto naudingojo ploto vienam iš jame gyvenamąją vietą deklaravusių šeimos narių, pridedant po 15 kvadratinių metrų kiekvienam kitam nariui. </a:t>
            </a:r>
          </a:p>
          <a:p>
            <a:pPr marL="0" indent="0" algn="just">
              <a:lnSpc>
                <a:spcPct val="110000"/>
              </a:lnSpc>
              <a:buNone/>
            </a:pPr>
            <a:r>
              <a:rPr lang="lt-LT" sz="2800" dirty="0"/>
              <a:t>Piniginė normatyvo išraiška gaunama normatyvinį būsto plotą padauginus iš BGA deklaruotos gyvenamosios vietos ar vietos, kurioje nuomojamas būstas, nekilnojamojo to tipo turto ploto vieneto normatyvinės vertės.</a:t>
            </a:r>
            <a:endParaRPr lang="en-GB" altLang="lt-LT" sz="2800" dirty="0"/>
          </a:p>
        </p:txBody>
      </p:sp>
    </p:spTree>
    <p:extLst>
      <p:ext uri="{BB962C8B-B14F-4D97-AF65-F5344CB8AC3E}">
        <p14:creationId xmlns:p14="http://schemas.microsoft.com/office/powerpoint/2010/main" val="891295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793750"/>
          </a:xfrm>
        </p:spPr>
        <p:txBody>
          <a:bodyPr rtlCol="0">
            <a:normAutofit/>
          </a:bodyPr>
          <a:lstStyle/>
          <a:p>
            <a:pPr eaLnBrk="1" fontAlgn="auto" hangingPunct="1">
              <a:spcAft>
                <a:spcPts val="0"/>
              </a:spcAft>
              <a:defRPr/>
            </a:pPr>
            <a:r>
              <a:rPr lang="lt-LT" sz="3600" b="1"/>
              <a:t>Turto normatyvas: žemė</a:t>
            </a:r>
          </a:p>
        </p:txBody>
      </p:sp>
      <p:sp>
        <p:nvSpPr>
          <p:cNvPr id="34819" name="Rectangle 3"/>
          <p:cNvSpPr>
            <a:spLocks noGrp="1" noChangeArrowheads="1"/>
          </p:cNvSpPr>
          <p:nvPr>
            <p:ph idx="1"/>
          </p:nvPr>
        </p:nvSpPr>
        <p:spPr>
          <a:xfrm>
            <a:off x="251520" y="1196752"/>
            <a:ext cx="8736013" cy="5184775"/>
          </a:xfrm>
        </p:spPr>
        <p:txBody>
          <a:bodyPr/>
          <a:lstStyle/>
          <a:p>
            <a:pPr marL="0" indent="0" algn="just" eaLnBrk="1" hangingPunct="1">
              <a:lnSpc>
                <a:spcPct val="90000"/>
              </a:lnSpc>
              <a:buFont typeface="Wingdings" pitchFamily="2" charset="2"/>
              <a:buNone/>
            </a:pPr>
            <a:r>
              <a:rPr lang="lt-LT" altLang="lt-LT" sz="2400" dirty="0">
                <a:cs typeface="Times New Roman" pitchFamily="18" charset="0"/>
              </a:rPr>
              <a:t>Žemės sklypo normatyvas BGA, atsižvelgiant į turimos žemės rūšį, yra:</a:t>
            </a:r>
          </a:p>
          <a:p>
            <a:pPr marL="0" indent="0" algn="just" eaLnBrk="1" hangingPunct="1">
              <a:lnSpc>
                <a:spcPct val="90000"/>
              </a:lnSpc>
              <a:buFont typeface="Wingdings" pitchFamily="2" charset="2"/>
              <a:buNone/>
            </a:pPr>
            <a:r>
              <a:rPr lang="lt-LT" altLang="lt-LT" sz="2400" dirty="0">
                <a:cs typeface="Times New Roman" pitchFamily="18" charset="0"/>
              </a:rPr>
              <a:t>1) namų valdos žemės sklypo ploto: miestuose – 6 arai, miesteliuose ir kaimuose – 25 arai;</a:t>
            </a:r>
          </a:p>
          <a:p>
            <a:pPr marL="0" indent="0" algn="just" eaLnBrk="1" hangingPunct="1">
              <a:lnSpc>
                <a:spcPct val="90000"/>
              </a:lnSpc>
              <a:buFont typeface="Wingdings" pitchFamily="2" charset="2"/>
              <a:buNone/>
            </a:pPr>
            <a:r>
              <a:rPr lang="lt-LT" altLang="lt-LT" sz="2400" dirty="0">
                <a:cs typeface="Times New Roman" pitchFamily="18" charset="0"/>
              </a:rPr>
              <a:t>2) žemės ūkio paskirties žemės sklypo, neviršijančio 1 hektaro</a:t>
            </a:r>
            <a:r>
              <a:rPr lang="lt-LT" altLang="lt-LT" sz="2400" dirty="0"/>
              <a:t>,</a:t>
            </a:r>
            <a:r>
              <a:rPr lang="lt-LT" altLang="lt-LT" sz="2400" dirty="0">
                <a:cs typeface="Times New Roman" pitchFamily="18" charset="0"/>
              </a:rPr>
              <a:t> ploto: miestuose – 6 arai, miesteliuose ir kaimuose – 25 arai; </a:t>
            </a:r>
          </a:p>
          <a:p>
            <a:pPr marL="0" indent="0" algn="just" eaLnBrk="1" hangingPunct="1">
              <a:lnSpc>
                <a:spcPct val="90000"/>
              </a:lnSpc>
              <a:buFont typeface="Wingdings" pitchFamily="2" charset="2"/>
              <a:buNone/>
            </a:pPr>
            <a:r>
              <a:rPr lang="lt-LT" altLang="lt-LT" sz="2400" dirty="0">
                <a:cs typeface="Times New Roman" pitchFamily="18" charset="0"/>
              </a:rPr>
              <a:t>3) didesnio kaip 1 hektaro žemės ūkio paskirties žemės sklypo, žemės sklypo, kurį sudaro tik vandens telkinys, bei miškų ūkio paskirties žemės sklypo ploto – 3,5 hektaro.</a:t>
            </a:r>
          </a:p>
          <a:p>
            <a:pPr marL="0" indent="0" eaLnBrk="1" hangingPunct="1">
              <a:lnSpc>
                <a:spcPct val="90000"/>
              </a:lnSpc>
              <a:buFont typeface="Wingdings" pitchFamily="2" charset="2"/>
              <a:buNone/>
            </a:pPr>
            <a:r>
              <a:rPr lang="lt-LT" altLang="lt-LT" sz="2400" dirty="0">
                <a:cs typeface="Times New Roman" pitchFamily="18" charset="0"/>
              </a:rPr>
              <a:t>BGA neturintiems žemės sklypo, taikomas 2 punkte nustatytas žemės sklypo ploto normatyvas.</a:t>
            </a:r>
          </a:p>
          <a:p>
            <a:pPr marL="0" indent="0" eaLnBrk="1" hangingPunct="1">
              <a:lnSpc>
                <a:spcPct val="90000"/>
              </a:lnSpc>
              <a:buFont typeface="Wingdings" pitchFamily="2" charset="2"/>
              <a:buNone/>
            </a:pPr>
            <a:r>
              <a:rPr lang="lt-LT" altLang="lt-LT" sz="2400" dirty="0">
                <a:cs typeface="Times New Roman" pitchFamily="18" charset="0"/>
              </a:rPr>
              <a:t>Dauginant normatyvinį žemės plotą iš žemės kainos tame regione, kur ji yra, gaunama piniginė normatyvo išraiška.</a:t>
            </a:r>
            <a:endParaRPr lang="lt-LT" altLang="lt-LT" sz="2400" dirty="0"/>
          </a:p>
        </p:txBody>
      </p:sp>
    </p:spTree>
    <p:extLst>
      <p:ext uri="{BB962C8B-B14F-4D97-AF65-F5344CB8AC3E}">
        <p14:creationId xmlns:p14="http://schemas.microsoft.com/office/powerpoint/2010/main" val="2139488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990600"/>
          </a:xfrm>
        </p:spPr>
        <p:txBody>
          <a:bodyPr rtlCol="0">
            <a:normAutofit/>
          </a:bodyPr>
          <a:lstStyle/>
          <a:p>
            <a:pPr eaLnBrk="1" fontAlgn="auto" hangingPunct="1">
              <a:spcAft>
                <a:spcPts val="0"/>
              </a:spcAft>
              <a:defRPr/>
            </a:pPr>
            <a:r>
              <a:rPr lang="lt-LT" sz="3600" b="1"/>
              <a:t>Turto normatyvas: nekilnojamo ir kilnojamo</a:t>
            </a:r>
          </a:p>
        </p:txBody>
      </p:sp>
      <p:sp>
        <p:nvSpPr>
          <p:cNvPr id="35843" name="Rectangle 3"/>
          <p:cNvSpPr>
            <a:spLocks noGrp="1" noChangeArrowheads="1"/>
          </p:cNvSpPr>
          <p:nvPr>
            <p:ph idx="1"/>
          </p:nvPr>
        </p:nvSpPr>
        <p:spPr>
          <a:xfrm>
            <a:off x="179512" y="1268760"/>
            <a:ext cx="8736013" cy="5184775"/>
          </a:xfrm>
        </p:spPr>
        <p:txBody>
          <a:bodyPr/>
          <a:lstStyle/>
          <a:p>
            <a:pPr marL="0" indent="0" algn="just" eaLnBrk="1" hangingPunct="1">
              <a:buFont typeface="Wingdings" pitchFamily="2" charset="2"/>
              <a:buNone/>
            </a:pPr>
            <a:r>
              <a:rPr lang="lt-LT" altLang="lt-LT" sz="2400" b="1">
                <a:cs typeface="Times New Roman" pitchFamily="18" charset="0"/>
              </a:rPr>
              <a:t>Nekilnojamojo turto vertės normatyvas </a:t>
            </a:r>
            <a:r>
              <a:rPr lang="lt-LT" altLang="lt-LT" sz="2400">
                <a:cs typeface="Times New Roman" pitchFamily="18" charset="0"/>
              </a:rPr>
              <a:t>BGA apskaičiuojamas sudedant abiejų tipų (būsto ir vieno iš žemės sklypų) nekilnojamojo turto vertes</a:t>
            </a:r>
            <a:r>
              <a:rPr lang="lt-LT" altLang="lt-LT" sz="2400"/>
              <a:t> pagal tos vietovės vidutinę rinkos kainą</a:t>
            </a:r>
            <a:r>
              <a:rPr lang="lt-LT" altLang="lt-LT" sz="2400">
                <a:cs typeface="Times New Roman" pitchFamily="18" charset="0"/>
              </a:rPr>
              <a:t>.</a:t>
            </a:r>
          </a:p>
          <a:p>
            <a:pPr marL="0" indent="0" algn="just" eaLnBrk="1" hangingPunct="1">
              <a:buFont typeface="Wingdings" pitchFamily="2" charset="2"/>
              <a:buNone/>
            </a:pPr>
            <a:r>
              <a:rPr lang="en-US" altLang="lt-LT" sz="2400" b="1">
                <a:cs typeface="Times New Roman" pitchFamily="18" charset="0"/>
              </a:rPr>
              <a:t>Kilnojamojo turto, vertybinių popierių ir pajų vertės normatyvas </a:t>
            </a:r>
            <a:r>
              <a:rPr lang="lt-LT" altLang="lt-LT" sz="2400">
                <a:cs typeface="Times New Roman" pitchFamily="18" charset="0"/>
              </a:rPr>
              <a:t>BGA</a:t>
            </a:r>
            <a:r>
              <a:rPr lang="en-US" altLang="lt-LT" sz="2400">
                <a:cs typeface="Times New Roman" pitchFamily="18" charset="0"/>
              </a:rPr>
              <a:t> apskaičiuojamas sudedant 20 valstybės remiamų pajamų dydžius vienam vyresniam kaip 18 metų nariui, 15 valstybės remiamų pajamų dydžių kiekvienam kitam vyresniam kaip 18 metų nariui ir 10 valstybės remiamų pajamų dydžių kiekvienam vaikui iki 18 metų. </a:t>
            </a:r>
          </a:p>
          <a:p>
            <a:pPr marL="0" indent="0" algn="just" eaLnBrk="1" hangingPunct="1">
              <a:buFont typeface="Wingdings" pitchFamily="2" charset="2"/>
              <a:buNone/>
            </a:pPr>
            <a:r>
              <a:rPr lang="lt-LT" sz="2400" b="1"/>
              <a:t>Piniginių lėšų</a:t>
            </a:r>
            <a:r>
              <a:rPr lang="en-US" sz="2400" b="1"/>
              <a:t> </a:t>
            </a:r>
            <a:r>
              <a:rPr lang="lt-LT" sz="2400" b="1"/>
              <a:t>normatyvas </a:t>
            </a:r>
            <a:r>
              <a:rPr lang="en-US" sz="2400"/>
              <a:t>BGA </a:t>
            </a:r>
            <a:r>
              <a:rPr lang="lt-LT" sz="2400"/>
              <a:t>apskaičiuojamas sudedant 15 valstybės remiamų pajamų dydžių vienam, vyresniam kaip 18 metų, asmeniui, 10 valstybės remiamų pajamų dydžių kiekvienam kitam, vyresniam kaip 18 metų, asmeniui ir 5 valstybės remiamų pajamų dydžius kiekvienam vaikui (įvaikiui) iki 18 metų.</a:t>
            </a:r>
            <a:endParaRPr lang="lt-LT" altLang="lt-LT" sz="2400">
              <a:cs typeface="Times New Roman" pitchFamily="18" charset="0"/>
            </a:endParaRPr>
          </a:p>
        </p:txBody>
      </p:sp>
    </p:spTree>
    <p:extLst>
      <p:ext uri="{BB962C8B-B14F-4D97-AF65-F5344CB8AC3E}">
        <p14:creationId xmlns:p14="http://schemas.microsoft.com/office/powerpoint/2010/main" val="3581718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777875"/>
          </a:xfrm>
          <a:solidFill>
            <a:schemeClr val="accent2">
              <a:lumMod val="75000"/>
            </a:schemeClr>
          </a:solidFill>
        </p:spPr>
        <p:txBody>
          <a:bodyPr rtlCol="0">
            <a:normAutofit/>
          </a:bodyPr>
          <a:lstStyle/>
          <a:p>
            <a:pPr eaLnBrk="1" fontAlgn="auto" hangingPunct="1">
              <a:spcAft>
                <a:spcPts val="0"/>
              </a:spcAft>
              <a:defRPr/>
            </a:pPr>
            <a:r>
              <a:rPr lang="lt-LT" b="1"/>
              <a:t>Turto normatyvas</a:t>
            </a:r>
            <a:endParaRPr lang="lt-LT"/>
          </a:p>
        </p:txBody>
      </p:sp>
      <p:sp>
        <p:nvSpPr>
          <p:cNvPr id="3" name="Turinio vietos rezervavimo ženklas 2"/>
          <p:cNvSpPr>
            <a:spLocks noGrp="1"/>
          </p:cNvSpPr>
          <p:nvPr>
            <p:ph idx="1"/>
          </p:nvPr>
        </p:nvSpPr>
        <p:spPr>
          <a:xfrm>
            <a:off x="468313" y="1268413"/>
            <a:ext cx="8424862" cy="5400675"/>
          </a:xfrm>
        </p:spPr>
        <p:txBody>
          <a:bodyPr rtlCol="0">
            <a:normAutofit fontScale="55000" lnSpcReduction="20000"/>
          </a:bodyPr>
          <a:lstStyle/>
          <a:p>
            <a:pPr eaLnBrk="1" fontAlgn="auto" hangingPunct="1">
              <a:spcAft>
                <a:spcPts val="0"/>
              </a:spcAft>
              <a:buFont typeface="Arial" pitchFamily="34" charset="0"/>
              <a:buNone/>
              <a:defRPr/>
            </a:pPr>
            <a:r>
              <a:rPr lang="lt-LT" b="1" dirty="0"/>
              <a:t>Pavyzdys: </a:t>
            </a:r>
            <a:r>
              <a:rPr lang="lt-LT" dirty="0"/>
              <a:t>2 asmenų šeima gyvena daugiabučiame name Vilniuje.</a:t>
            </a:r>
          </a:p>
          <a:p>
            <a:pPr eaLnBrk="1" fontAlgn="auto" hangingPunct="1">
              <a:lnSpc>
                <a:spcPct val="120000"/>
              </a:lnSpc>
              <a:spcBef>
                <a:spcPts val="0"/>
              </a:spcBef>
              <a:spcAft>
                <a:spcPts val="600"/>
              </a:spcAft>
              <a:buFont typeface="Arial" pitchFamily="34" charset="0"/>
              <a:buNone/>
              <a:defRPr/>
            </a:pPr>
            <a:r>
              <a:rPr lang="lt-LT" dirty="0"/>
              <a:t>Normatyvinis būsto plotas sudaro: 60 m² +15 m² = 75 m². Būsto vertės normatyvas gaunamas normatyvinį būsto plotą padauginus iš  vidutinės </a:t>
            </a:r>
            <a:r>
              <a:rPr lang="en-US" dirty="0"/>
              <a:t> </a:t>
            </a:r>
            <a:r>
              <a:rPr lang="lt-LT" dirty="0"/>
              <a:t>būsto </a:t>
            </a:r>
            <a:r>
              <a:rPr lang="en-US" dirty="0"/>
              <a:t> </a:t>
            </a:r>
            <a:r>
              <a:rPr lang="lt-LT" dirty="0"/>
              <a:t>kainos Vilniuje: 75 m² · </a:t>
            </a:r>
            <a:r>
              <a:rPr lang="en-US" dirty="0"/>
              <a:t>1302€</a:t>
            </a:r>
            <a:r>
              <a:rPr lang="lt-LT" dirty="0"/>
              <a:t>/ m² = </a:t>
            </a:r>
            <a:r>
              <a:rPr lang="en-US" dirty="0"/>
              <a:t>97650€</a:t>
            </a:r>
            <a:endParaRPr lang="lt-LT" dirty="0"/>
          </a:p>
          <a:p>
            <a:pPr eaLnBrk="1" fontAlgn="auto" hangingPunct="1">
              <a:lnSpc>
                <a:spcPct val="120000"/>
              </a:lnSpc>
              <a:spcBef>
                <a:spcPts val="0"/>
              </a:spcBef>
              <a:spcAft>
                <a:spcPts val="600"/>
              </a:spcAft>
              <a:buFont typeface="Arial" pitchFamily="34" charset="0"/>
              <a:buNone/>
              <a:defRPr/>
            </a:pPr>
            <a:r>
              <a:rPr lang="lt-LT" dirty="0"/>
              <a:t>Kadangi šeimai, neturinčiai  žemės sklypo, taikomas žemės sklypo normatyvas, šiai šeimai, gyvenančiai mieste, jis sudaro: 6a · </a:t>
            </a:r>
            <a:r>
              <a:rPr lang="en-US" dirty="0"/>
              <a:t>4312€</a:t>
            </a:r>
            <a:r>
              <a:rPr lang="lt-LT" dirty="0"/>
              <a:t>/a= </a:t>
            </a:r>
            <a:r>
              <a:rPr lang="en-US" dirty="0"/>
              <a:t>25875€</a:t>
            </a:r>
            <a:r>
              <a:rPr lang="lt-LT" dirty="0"/>
              <a:t>.</a:t>
            </a:r>
          </a:p>
          <a:p>
            <a:pPr eaLnBrk="1" fontAlgn="auto" hangingPunct="1">
              <a:lnSpc>
                <a:spcPct val="120000"/>
              </a:lnSpc>
              <a:spcBef>
                <a:spcPts val="0"/>
              </a:spcBef>
              <a:spcAft>
                <a:spcPts val="600"/>
              </a:spcAft>
              <a:buFont typeface="Arial" pitchFamily="34" charset="0"/>
              <a:buNone/>
              <a:defRPr/>
            </a:pPr>
            <a:r>
              <a:rPr lang="lt-LT" dirty="0"/>
              <a:t>Nekilnojamo turto vertės normatyvas gaunamas sumuojant būsto ir žemės sklypo vertės normatyvą: </a:t>
            </a:r>
            <a:r>
              <a:rPr lang="en-US" dirty="0"/>
              <a:t>97650€ </a:t>
            </a:r>
            <a:r>
              <a:rPr lang="lt-LT" dirty="0"/>
              <a:t>+ </a:t>
            </a:r>
            <a:r>
              <a:rPr lang="en-US" dirty="0"/>
              <a:t>25875€ </a:t>
            </a:r>
            <a:r>
              <a:rPr lang="lt-LT" dirty="0"/>
              <a:t>= </a:t>
            </a:r>
            <a:r>
              <a:rPr lang="en-US" dirty="0"/>
              <a:t>123525€.</a:t>
            </a:r>
            <a:endParaRPr lang="lt-LT" dirty="0"/>
          </a:p>
          <a:p>
            <a:pPr eaLnBrk="1" fontAlgn="auto" hangingPunct="1">
              <a:lnSpc>
                <a:spcPct val="120000"/>
              </a:lnSpc>
              <a:spcBef>
                <a:spcPts val="0"/>
              </a:spcBef>
              <a:spcAft>
                <a:spcPts val="600"/>
              </a:spcAft>
              <a:buFont typeface="Arial" pitchFamily="34" charset="0"/>
              <a:buNone/>
              <a:defRPr/>
            </a:pPr>
            <a:r>
              <a:rPr lang="lt-LT" dirty="0"/>
              <a:t>Kilnojamojo turto, vertybinių popierių ir pajų normatyvas šiai šeimai sudaro: </a:t>
            </a:r>
            <a:r>
              <a:rPr lang="en-US" dirty="0"/>
              <a:t>20</a:t>
            </a:r>
            <a:r>
              <a:rPr lang="lt-LT" dirty="0"/>
              <a:t> · </a:t>
            </a:r>
            <a:r>
              <a:rPr lang="en-US" dirty="0"/>
              <a:t>1</a:t>
            </a:r>
            <a:r>
              <a:rPr lang="lt-LT" dirty="0"/>
              <a:t>25</a:t>
            </a:r>
            <a:r>
              <a:rPr lang="en-US" dirty="0"/>
              <a:t>€ </a:t>
            </a:r>
            <a:r>
              <a:rPr lang="lt-LT" dirty="0"/>
              <a:t>+ </a:t>
            </a:r>
            <a:r>
              <a:rPr lang="en-US" dirty="0"/>
              <a:t>15</a:t>
            </a:r>
            <a:r>
              <a:rPr lang="lt-LT" dirty="0"/>
              <a:t> · </a:t>
            </a:r>
            <a:r>
              <a:rPr lang="en-US" dirty="0"/>
              <a:t>1</a:t>
            </a:r>
            <a:r>
              <a:rPr lang="lt-LT" dirty="0"/>
              <a:t>25</a:t>
            </a:r>
            <a:r>
              <a:rPr lang="en-US" dirty="0"/>
              <a:t>€ </a:t>
            </a:r>
            <a:r>
              <a:rPr lang="lt-LT" dirty="0"/>
              <a:t>= 43</a:t>
            </a:r>
            <a:r>
              <a:rPr lang="en-US" dirty="0"/>
              <a:t>7</a:t>
            </a:r>
            <a:r>
              <a:rPr lang="lt-LT" dirty="0"/>
              <a:t>5</a:t>
            </a:r>
            <a:r>
              <a:rPr lang="en-US" dirty="0"/>
              <a:t>€</a:t>
            </a:r>
            <a:r>
              <a:rPr lang="lt-LT" dirty="0"/>
              <a:t> </a:t>
            </a:r>
            <a:endParaRPr lang="en-US" dirty="0"/>
          </a:p>
          <a:p>
            <a:pPr eaLnBrk="1" fontAlgn="auto" hangingPunct="1">
              <a:lnSpc>
                <a:spcPct val="120000"/>
              </a:lnSpc>
              <a:spcBef>
                <a:spcPts val="0"/>
              </a:spcBef>
              <a:spcAft>
                <a:spcPts val="600"/>
              </a:spcAft>
              <a:buFont typeface="Arial" charset="0"/>
              <a:buNone/>
              <a:defRPr/>
            </a:pPr>
            <a:r>
              <a:rPr lang="en-US" dirty="0" err="1"/>
              <a:t>Pinigini</a:t>
            </a:r>
            <a:r>
              <a:rPr lang="lt-LT" dirty="0"/>
              <a:t>ų lėšų normatyvas šeimai sudaro: </a:t>
            </a:r>
            <a:r>
              <a:rPr lang="en-US" dirty="0"/>
              <a:t>15</a:t>
            </a:r>
            <a:r>
              <a:rPr lang="lt-LT" dirty="0"/>
              <a:t> · </a:t>
            </a:r>
            <a:r>
              <a:rPr lang="en-US" dirty="0"/>
              <a:t>1</a:t>
            </a:r>
            <a:r>
              <a:rPr lang="lt-LT" dirty="0"/>
              <a:t>25</a:t>
            </a:r>
            <a:r>
              <a:rPr lang="en-US" dirty="0"/>
              <a:t>€</a:t>
            </a:r>
            <a:r>
              <a:rPr lang="lt-LT" dirty="0"/>
              <a:t> + </a:t>
            </a:r>
            <a:r>
              <a:rPr lang="en-US" dirty="0"/>
              <a:t>10</a:t>
            </a:r>
            <a:r>
              <a:rPr lang="lt-LT" dirty="0"/>
              <a:t> · </a:t>
            </a:r>
            <a:r>
              <a:rPr lang="en-US" dirty="0"/>
              <a:t>1</a:t>
            </a:r>
            <a:r>
              <a:rPr lang="lt-LT" dirty="0"/>
              <a:t>25</a:t>
            </a:r>
            <a:r>
              <a:rPr lang="en-US" dirty="0"/>
              <a:t>€ </a:t>
            </a:r>
            <a:r>
              <a:rPr lang="lt-LT" dirty="0"/>
              <a:t>= 3125</a:t>
            </a:r>
            <a:r>
              <a:rPr lang="en-US" dirty="0"/>
              <a:t>€</a:t>
            </a:r>
            <a:endParaRPr lang="lt-LT" dirty="0"/>
          </a:p>
          <a:p>
            <a:pPr eaLnBrk="1" fontAlgn="auto" hangingPunct="1">
              <a:lnSpc>
                <a:spcPct val="120000"/>
              </a:lnSpc>
              <a:spcBef>
                <a:spcPts val="0"/>
              </a:spcBef>
              <a:spcAft>
                <a:spcPts val="600"/>
              </a:spcAft>
              <a:buFont typeface="Arial" pitchFamily="34" charset="0"/>
              <a:buNone/>
              <a:defRPr/>
            </a:pPr>
            <a:r>
              <a:rPr lang="lt-LT" dirty="0"/>
              <a:t>Turto vertės normatyvas gaunamas sumuojant </a:t>
            </a:r>
            <a:r>
              <a:rPr lang="en-US" dirty="0" err="1"/>
              <a:t>visus</a:t>
            </a:r>
            <a:r>
              <a:rPr lang="en-US" dirty="0"/>
              <a:t> </a:t>
            </a:r>
            <a:r>
              <a:rPr lang="en-US" dirty="0" err="1"/>
              <a:t>tris</a:t>
            </a:r>
            <a:r>
              <a:rPr lang="en-US" dirty="0"/>
              <a:t> </a:t>
            </a:r>
            <a:r>
              <a:rPr lang="lt-LT" dirty="0"/>
              <a:t>normatyvus:</a:t>
            </a:r>
            <a:endParaRPr lang="en-US" dirty="0"/>
          </a:p>
          <a:p>
            <a:pPr fontAlgn="auto">
              <a:lnSpc>
                <a:spcPct val="120000"/>
              </a:lnSpc>
              <a:spcBef>
                <a:spcPts val="0"/>
              </a:spcBef>
              <a:spcAft>
                <a:spcPts val="600"/>
              </a:spcAft>
              <a:buNone/>
              <a:defRPr/>
            </a:pPr>
            <a:r>
              <a:rPr lang="lt-LT" dirty="0"/>
              <a:t> </a:t>
            </a:r>
            <a:r>
              <a:rPr lang="en-US" dirty="0"/>
              <a:t>123525€ </a:t>
            </a:r>
            <a:r>
              <a:rPr lang="lt-LT" dirty="0"/>
              <a:t>+ </a:t>
            </a:r>
            <a:r>
              <a:rPr lang="en-US" dirty="0"/>
              <a:t> </a:t>
            </a:r>
            <a:r>
              <a:rPr lang="lt-LT" dirty="0"/>
              <a:t>4375</a:t>
            </a:r>
            <a:r>
              <a:rPr lang="en-US" dirty="0"/>
              <a:t>€ + </a:t>
            </a:r>
            <a:r>
              <a:rPr lang="lt-LT" dirty="0"/>
              <a:t>3125</a:t>
            </a:r>
            <a:r>
              <a:rPr lang="en-US" dirty="0"/>
              <a:t>€</a:t>
            </a:r>
            <a:r>
              <a:rPr lang="lt-LT" dirty="0"/>
              <a:t> = </a:t>
            </a:r>
            <a:r>
              <a:rPr lang="en-US" dirty="0"/>
              <a:t>1</a:t>
            </a:r>
            <a:r>
              <a:rPr lang="lt-LT" dirty="0"/>
              <a:t>31025</a:t>
            </a:r>
            <a:r>
              <a:rPr lang="en-US" dirty="0"/>
              <a:t>€</a:t>
            </a:r>
            <a:endParaRPr lang="lt-LT" dirty="0"/>
          </a:p>
          <a:p>
            <a:pPr eaLnBrk="1" fontAlgn="auto" hangingPunct="1">
              <a:lnSpc>
                <a:spcPct val="120000"/>
              </a:lnSpc>
              <a:spcBef>
                <a:spcPts val="0"/>
              </a:spcBef>
              <a:spcAft>
                <a:spcPts val="600"/>
              </a:spcAft>
              <a:buFont typeface="Arial" pitchFamily="34" charset="0"/>
              <a:buNone/>
              <a:defRPr/>
            </a:pPr>
            <a:r>
              <a:rPr lang="lt-LT" dirty="0"/>
              <a:t>Jei šeimos turimo turto vertė yra mažesnė nei apskaičiuotas turto vertės normatyvas, ji turi teisę gauti piniginę socialinę paramą (jei patenkintos kitos sąlygos). </a:t>
            </a:r>
          </a:p>
          <a:p>
            <a:pPr algn="r" eaLnBrk="1" fontAlgn="auto" hangingPunct="1">
              <a:lnSpc>
                <a:spcPct val="120000"/>
              </a:lnSpc>
              <a:spcBef>
                <a:spcPts val="0"/>
              </a:spcBef>
              <a:spcAft>
                <a:spcPts val="600"/>
              </a:spcAft>
              <a:buFont typeface="Arial" pitchFamily="34" charset="0"/>
              <a:buNone/>
              <a:defRPr/>
            </a:pPr>
            <a:r>
              <a:rPr lang="lt-LT" i="1" dirty="0"/>
              <a:t>RP =€125(2020). Kainas skelbia Registrų centras</a:t>
            </a:r>
          </a:p>
        </p:txBody>
      </p:sp>
    </p:spTree>
    <p:extLst>
      <p:ext uri="{BB962C8B-B14F-4D97-AF65-F5344CB8AC3E}">
        <p14:creationId xmlns:p14="http://schemas.microsoft.com/office/powerpoint/2010/main" val="424648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
            <a:ext cx="9144000" cy="1052736"/>
          </a:xfrm>
        </p:spPr>
        <p:txBody>
          <a:bodyPr rtlCol="0">
            <a:normAutofit/>
          </a:bodyPr>
          <a:lstStyle/>
          <a:p>
            <a:pPr eaLnBrk="1" fontAlgn="auto" hangingPunct="1">
              <a:spcAft>
                <a:spcPts val="0"/>
              </a:spcAft>
              <a:defRPr/>
            </a:pPr>
            <a:r>
              <a:rPr lang="lt-LT" sz="3600" b="1"/>
              <a:t>Apskaitomas turtas</a:t>
            </a:r>
          </a:p>
        </p:txBody>
      </p:sp>
      <p:sp>
        <p:nvSpPr>
          <p:cNvPr id="37891" name="Rectangle 3"/>
          <p:cNvSpPr>
            <a:spLocks noGrp="1" noChangeArrowheads="1"/>
          </p:cNvSpPr>
          <p:nvPr>
            <p:ph idx="1"/>
          </p:nvPr>
        </p:nvSpPr>
        <p:spPr>
          <a:xfrm>
            <a:off x="179388" y="1196975"/>
            <a:ext cx="8857108" cy="5400675"/>
          </a:xfrm>
        </p:spPr>
        <p:txBody>
          <a:bodyPr/>
          <a:lstStyle/>
          <a:p>
            <a:pPr>
              <a:spcBef>
                <a:spcPts val="0"/>
              </a:spcBef>
              <a:buNone/>
            </a:pPr>
            <a:r>
              <a:rPr lang="lt-LT" sz="1800"/>
              <a:t>1) statiniai, tarp jų ir nebaigti statyti statiniai; </a:t>
            </a:r>
          </a:p>
          <a:p>
            <a:pPr>
              <a:spcBef>
                <a:spcPts val="0"/>
              </a:spcBef>
              <a:buNone/>
            </a:pPr>
            <a:r>
              <a:rPr lang="lt-LT" sz="1800"/>
              <a:t>2) privalomos registruoti transporto priemonės; </a:t>
            </a:r>
          </a:p>
          <a:p>
            <a:pPr>
              <a:spcBef>
                <a:spcPts val="0"/>
              </a:spcBef>
              <a:buNone/>
            </a:pPr>
            <a:r>
              <a:rPr lang="lt-LT" sz="1800"/>
              <a:t>3) privaloma registruoti žemės ūkio technika; </a:t>
            </a:r>
          </a:p>
          <a:p>
            <a:pPr>
              <a:spcBef>
                <a:spcPts val="0"/>
              </a:spcBef>
              <a:buNone/>
            </a:pPr>
            <a:r>
              <a:rPr lang="lt-LT" sz="1800"/>
              <a:t>4) žemė, įskaitant užimtą miško ir vandens telkinių; </a:t>
            </a:r>
          </a:p>
          <a:p>
            <a:pPr>
              <a:spcBef>
                <a:spcPts val="0"/>
              </a:spcBef>
              <a:buNone/>
            </a:pPr>
            <a:r>
              <a:rPr lang="lt-LT" sz="1800"/>
              <a:t>5) gyvuliai, paukščiai, žvėreliai, bičių šeimos, jeigu jų bendra vertė viršija 1 160 eurų; </a:t>
            </a:r>
          </a:p>
          <a:p>
            <a:pPr>
              <a:spcBef>
                <a:spcPts val="0"/>
              </a:spcBef>
              <a:buNone/>
            </a:pPr>
            <a:r>
              <a:rPr lang="lt-LT" sz="1800"/>
              <a:t>6) akcijos, obligacijos, vekseliai ir kiti vertybiniai popieriai, pajai, jeigu jų bendra vertė viršija 580 eurų; </a:t>
            </a:r>
          </a:p>
          <a:p>
            <a:pPr>
              <a:spcBef>
                <a:spcPts val="0"/>
              </a:spcBef>
              <a:buNone/>
            </a:pPr>
            <a:r>
              <a:rPr lang="lt-LT" sz="1800"/>
              <a:t>7) meno kūriniai, brangakmeniai, juvelyriniai dirbiniai, taurieji metalai, kurių vieneto vertė viršija 580 eurų; </a:t>
            </a:r>
          </a:p>
          <a:p>
            <a:pPr>
              <a:spcBef>
                <a:spcPts val="0"/>
              </a:spcBef>
              <a:buNone/>
            </a:pPr>
            <a:r>
              <a:rPr lang="lt-LT" sz="1800"/>
              <a:t>8) piniginės lėšos, turimos bankuose, kitose kredito įstaigose ir ne bankuose bei ne kitose kredito įstaigose, jeigu jų bendra suma viršija 580 eurų, išskyrus gautą vaikui (įvaikiui) išlaikyti priteistą konkrečią pinigų sumą; </a:t>
            </a:r>
          </a:p>
          <a:p>
            <a:pPr>
              <a:spcBef>
                <a:spcPts val="0"/>
              </a:spcBef>
              <a:buNone/>
            </a:pPr>
            <a:r>
              <a:rPr lang="lt-LT" sz="1800"/>
              <a:t>9) gautos (negrąžintos) paskolos ar jų dalis, jeigu jų bendra suma viršija 580 eurų, išskyrus aukštųjų mokyklų studentams teikiamas valstybės paskolas arba valstybės remiamas paskolas, kreditus būstui atnaujinti (modernizuoti</a:t>
            </a:r>
            <a:r>
              <a:rPr lang="en-US" sz="1800"/>
              <a:t>);</a:t>
            </a:r>
            <a:endParaRPr lang="lt-LT" sz="1800"/>
          </a:p>
          <a:p>
            <a:pPr>
              <a:spcBef>
                <a:spcPts val="0"/>
              </a:spcBef>
              <a:buNone/>
            </a:pPr>
            <a:r>
              <a:rPr lang="lt-LT" sz="1800"/>
              <a:t>10) kitiems asmenims paskolintos (negrąžintos) piniginės lėšos ar jų dalis, jeigu jų bendra suma viršija 580 eurų; </a:t>
            </a:r>
          </a:p>
          <a:p>
            <a:pPr>
              <a:spcBef>
                <a:spcPts val="0"/>
              </a:spcBef>
              <a:buNone/>
            </a:pPr>
            <a:r>
              <a:rPr lang="lt-LT" sz="1800"/>
              <a:t>11) valstybės kompensacijos už valstybės išperkamą nekilnojamąjį turtą ir atkuriamos santaupos bei kitos atkuriamos lėšos. </a:t>
            </a:r>
            <a:endParaRPr lang="lt-LT" altLang="lt-LT" sz="1800">
              <a:cs typeface="Times New Roman" pitchFamily="18" charset="0"/>
            </a:endParaRPr>
          </a:p>
        </p:txBody>
      </p:sp>
    </p:spTree>
    <p:extLst>
      <p:ext uri="{BB962C8B-B14F-4D97-AF65-F5344CB8AC3E}">
        <p14:creationId xmlns:p14="http://schemas.microsoft.com/office/powerpoint/2010/main" val="4184182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792162"/>
          </a:xfrm>
        </p:spPr>
        <p:txBody>
          <a:bodyPr rtlCol="0">
            <a:normAutofit/>
          </a:bodyPr>
          <a:lstStyle/>
          <a:p>
            <a:pPr eaLnBrk="1" fontAlgn="auto" hangingPunct="1">
              <a:spcAft>
                <a:spcPts val="0"/>
              </a:spcAft>
              <a:defRPr/>
            </a:pPr>
            <a:r>
              <a:rPr lang="lt-LT" sz="3600" b="1"/>
              <a:t>Apskaitom</a:t>
            </a:r>
            <a:r>
              <a:rPr lang="en-US" sz="3600" b="1"/>
              <a:t>os pajamos</a:t>
            </a:r>
            <a:endParaRPr lang="lt-LT" sz="3600" b="1"/>
          </a:p>
        </p:txBody>
      </p:sp>
      <p:sp>
        <p:nvSpPr>
          <p:cNvPr id="38915" name="Rectangle 3"/>
          <p:cNvSpPr>
            <a:spLocks noGrp="1" noChangeArrowheads="1"/>
          </p:cNvSpPr>
          <p:nvPr>
            <p:ph idx="1"/>
          </p:nvPr>
        </p:nvSpPr>
        <p:spPr>
          <a:xfrm>
            <a:off x="539750" y="1125538"/>
            <a:ext cx="8250238" cy="5183187"/>
          </a:xfrm>
        </p:spPr>
        <p:txBody>
          <a:bodyPr/>
          <a:lstStyle/>
          <a:p>
            <a:pPr>
              <a:buFont typeface="Arial" charset="0"/>
              <a:buNone/>
            </a:pPr>
            <a:r>
              <a:rPr lang="lt-LT" altLang="lt-LT" sz="2000"/>
              <a:t>1) su darbo ar tarnybos santykiais susijusios pajamos, įskaitant dienpinigius, butpinigius, maistpinigius ir kitas pajamas;</a:t>
            </a:r>
          </a:p>
          <a:p>
            <a:pPr>
              <a:buFont typeface="Arial" charset="0"/>
              <a:buNone/>
            </a:pPr>
            <a:r>
              <a:rPr lang="lt-LT" altLang="lt-LT" sz="2000"/>
              <a:t>2) autorinis atlyginimas, pajamos, gautos iš sporto veiklos, atlikėjo veiklos ;</a:t>
            </a:r>
          </a:p>
          <a:p>
            <a:pPr>
              <a:buFont typeface="Arial" charset="0"/>
              <a:buNone/>
            </a:pPr>
            <a:r>
              <a:rPr lang="lt-LT" altLang="lt-LT" sz="2000"/>
              <a:t>3) pensijos ir (ar) pensijų išmokos, šalpos išmokos (išskyrus slaugos ar priežiūros (pagalbos) išlaidų tikslines kompensacijas ir tikslinį priedą);</a:t>
            </a:r>
          </a:p>
          <a:p>
            <a:pPr>
              <a:buFont typeface="Arial" charset="0"/>
              <a:buNone/>
            </a:pPr>
            <a:r>
              <a:rPr lang="lt-LT" altLang="lt-LT" sz="2000"/>
              <a:t>4) dividendai;</a:t>
            </a:r>
          </a:p>
          <a:p>
            <a:pPr>
              <a:buFont typeface="Arial" charset="0"/>
              <a:buNone/>
            </a:pPr>
            <a:r>
              <a:rPr lang="lt-LT" altLang="lt-LT" sz="2000"/>
              <a:t>5) palūkanos;</a:t>
            </a:r>
          </a:p>
          <a:p>
            <a:pPr>
              <a:buFont typeface="Arial" charset="0"/>
              <a:buNone/>
            </a:pPr>
            <a:r>
              <a:rPr lang="lt-LT" altLang="lt-LT" sz="2000"/>
              <a:t>6) individualios įmonės savininko pajamos, gautos iš šios įmonės apmokestinto pelno;</a:t>
            </a:r>
          </a:p>
          <a:p>
            <a:pPr>
              <a:buFont typeface="Arial" charset="0"/>
              <a:buNone/>
            </a:pPr>
            <a:r>
              <a:rPr lang="lt-LT" altLang="lt-LT" sz="2000"/>
              <a:t>7) individualios veiklos pajamos, įskaitant pajamas, gautas verčiantis veikla pagal verslo liudijimą ir individualios veiklos vykdymo pažymą</a:t>
            </a:r>
          </a:p>
          <a:p>
            <a:pPr>
              <a:buFont typeface="Arial" charset="0"/>
              <a:buNone/>
            </a:pPr>
            <a:r>
              <a:rPr lang="lt-LT" altLang="lt-LT" sz="2000"/>
              <a:t>8) pajamos iš žemės ūkio veiklos (išskyrus pajamas iš žemės ūkio naudmenų, kurių bendras plotas neviršija 1 hektaro);</a:t>
            </a:r>
          </a:p>
          <a:p>
            <a:pPr>
              <a:buFont typeface="Arial" charset="0"/>
              <a:buNone/>
            </a:pPr>
            <a:r>
              <a:rPr lang="lt-LT" altLang="lt-LT" sz="2000"/>
              <a:t>9) išmokos žemės ūkio veiklai;</a:t>
            </a:r>
          </a:p>
          <a:p>
            <a:pPr>
              <a:buFont typeface="Arial" charset="0"/>
              <a:buNone/>
            </a:pPr>
            <a:r>
              <a:rPr lang="lt-LT" altLang="lt-LT" sz="2000"/>
              <a:t>10) piniginės lėšos, gautos vaikui (įvaikiui) išlaikyti (alimentai);</a:t>
            </a:r>
          </a:p>
          <a:p>
            <a:pPr eaLnBrk="1" hangingPunct="1">
              <a:lnSpc>
                <a:spcPct val="80000"/>
              </a:lnSpc>
              <a:buFont typeface="Arial" charset="0"/>
              <a:buNone/>
            </a:pPr>
            <a:endParaRPr lang="lt-LT" altLang="lt-LT" sz="2800">
              <a:cs typeface="Times New Roman" pitchFamily="18" charset="0"/>
            </a:endParaRPr>
          </a:p>
        </p:txBody>
      </p:sp>
    </p:spTree>
    <p:extLst>
      <p:ext uri="{BB962C8B-B14F-4D97-AF65-F5344CB8AC3E}">
        <p14:creationId xmlns:p14="http://schemas.microsoft.com/office/powerpoint/2010/main" val="504059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792162"/>
          </a:xfrm>
        </p:spPr>
        <p:txBody>
          <a:bodyPr rtlCol="0">
            <a:normAutofit/>
          </a:bodyPr>
          <a:lstStyle/>
          <a:p>
            <a:pPr eaLnBrk="1" fontAlgn="auto" hangingPunct="1">
              <a:spcAft>
                <a:spcPts val="0"/>
              </a:spcAft>
              <a:defRPr/>
            </a:pPr>
            <a:r>
              <a:rPr lang="lt-LT" sz="3600" b="1"/>
              <a:t>Apskaitom</a:t>
            </a:r>
            <a:r>
              <a:rPr lang="en-US" sz="3600" b="1"/>
              <a:t>os pajamos</a:t>
            </a:r>
            <a:endParaRPr lang="lt-LT" sz="3600" b="1"/>
          </a:p>
        </p:txBody>
      </p:sp>
      <p:sp>
        <p:nvSpPr>
          <p:cNvPr id="39939" name="Rectangle 3"/>
          <p:cNvSpPr>
            <a:spLocks noGrp="1" noChangeArrowheads="1"/>
          </p:cNvSpPr>
          <p:nvPr>
            <p:ph idx="1"/>
          </p:nvPr>
        </p:nvSpPr>
        <p:spPr>
          <a:xfrm>
            <a:off x="539750" y="1125538"/>
            <a:ext cx="8250238" cy="5183187"/>
          </a:xfrm>
        </p:spPr>
        <p:txBody>
          <a:bodyPr/>
          <a:lstStyle/>
          <a:p>
            <a:pPr>
              <a:buFont typeface="Arial" charset="0"/>
              <a:buNone/>
            </a:pPr>
            <a:r>
              <a:rPr lang="lt-LT" altLang="lt-LT" sz="2000"/>
              <a:t>11) išmokos iš Vaikų išlaikymo fondo; </a:t>
            </a:r>
          </a:p>
          <a:p>
            <a:pPr>
              <a:buFont typeface="Arial" charset="0"/>
              <a:buNone/>
            </a:pPr>
            <a:r>
              <a:rPr lang="lt-LT" altLang="lt-LT" sz="2000"/>
              <a:t>12) socialinio pobūdžio pajamos (išskyrus kaikurias vienkartines išmokas)</a:t>
            </a:r>
          </a:p>
          <a:p>
            <a:pPr>
              <a:buFont typeface="Arial" charset="0"/>
              <a:buNone/>
            </a:pPr>
            <a:r>
              <a:rPr lang="lt-LT" altLang="lt-LT" sz="2000"/>
              <a:t>13) išeitinė išmoka, išmokama nutraukiant darbo sutartį;</a:t>
            </a:r>
          </a:p>
          <a:p>
            <a:pPr>
              <a:buFont typeface="Arial" charset="0"/>
              <a:buNone/>
            </a:pPr>
            <a:r>
              <a:rPr lang="lt-LT" altLang="lt-LT" sz="2000"/>
              <a:t>14) išeitinė išmoka atleidžiamam iš pareigų valstybės tarnautojui;</a:t>
            </a:r>
          </a:p>
          <a:p>
            <a:pPr>
              <a:buFont typeface="Arial" charset="0"/>
              <a:buNone/>
            </a:pPr>
            <a:r>
              <a:rPr lang="lt-LT" altLang="lt-LT" sz="2000"/>
              <a:t>15) ligos, profesinės reabilitacijos, motinystės, tėvystės, motinystės (tėvystės) pašalpos;</a:t>
            </a:r>
          </a:p>
          <a:p>
            <a:pPr>
              <a:buFont typeface="Arial" charset="0"/>
              <a:buNone/>
            </a:pPr>
            <a:r>
              <a:rPr lang="lt-LT" altLang="lt-LT" sz="2000"/>
              <a:t>16) turtinės ar neturtinės žalos atlyginimas (įskaitant vienkartinę netekto darbingumo kompensaciją);</a:t>
            </a:r>
          </a:p>
          <a:p>
            <a:pPr>
              <a:buFont typeface="Arial" charset="0"/>
              <a:buNone/>
            </a:pPr>
            <a:r>
              <a:rPr lang="lt-LT" altLang="lt-LT" sz="2000"/>
              <a:t>17) turto pardavimo pajamos (išskyrus pajamas, įskaitomas į turtą);</a:t>
            </a:r>
          </a:p>
          <a:p>
            <a:pPr>
              <a:buFont typeface="Arial" charset="0"/>
              <a:buNone/>
            </a:pPr>
            <a:r>
              <a:rPr lang="lt-LT" altLang="lt-LT" sz="2000"/>
              <a:t>18) pajamos už kilnojamojo ar nekilnojamojo daikto nuomą;</a:t>
            </a:r>
          </a:p>
          <a:p>
            <a:pPr>
              <a:buFont typeface="Arial" charset="0"/>
              <a:buNone/>
            </a:pPr>
            <a:r>
              <a:rPr lang="lt-LT" altLang="lt-LT" sz="2000"/>
              <a:t>19) loterijų ar kitų žaidimų laimėjimai, prizai;</a:t>
            </a:r>
          </a:p>
          <a:p>
            <a:pPr>
              <a:buFont typeface="Arial" charset="0"/>
              <a:buNone/>
            </a:pPr>
            <a:r>
              <a:rPr lang="lt-LT" altLang="lt-LT" sz="2000"/>
              <a:t>20) visų rūšių stipendijos (išskyrus stipendijas ir kitą materialinę paramą, teikiamą aukštųjų mokyklų studentams, studijuojantiems pagal dieninės, nuolatinės ar ištęstinės studijų formų programas;</a:t>
            </a:r>
          </a:p>
          <a:p>
            <a:pPr>
              <a:buFont typeface="Arial" charset="0"/>
              <a:buNone/>
            </a:pPr>
            <a:endParaRPr lang="lt-LT" altLang="lt-LT" sz="2000"/>
          </a:p>
          <a:p>
            <a:pPr eaLnBrk="1" hangingPunct="1">
              <a:lnSpc>
                <a:spcPct val="80000"/>
              </a:lnSpc>
              <a:buFont typeface="Arial" charset="0"/>
              <a:buNone/>
            </a:pPr>
            <a:endParaRPr lang="lt-LT" altLang="lt-LT" sz="2800">
              <a:cs typeface="Times New Roman" pitchFamily="18" charset="0"/>
            </a:endParaRPr>
          </a:p>
        </p:txBody>
      </p:sp>
    </p:spTree>
    <p:extLst>
      <p:ext uri="{BB962C8B-B14F-4D97-AF65-F5344CB8AC3E}">
        <p14:creationId xmlns:p14="http://schemas.microsoft.com/office/powerpoint/2010/main" val="576510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792162"/>
          </a:xfrm>
        </p:spPr>
        <p:txBody>
          <a:bodyPr rtlCol="0">
            <a:normAutofit/>
          </a:bodyPr>
          <a:lstStyle/>
          <a:p>
            <a:pPr eaLnBrk="1" fontAlgn="auto" hangingPunct="1">
              <a:spcAft>
                <a:spcPts val="0"/>
              </a:spcAft>
              <a:defRPr/>
            </a:pPr>
            <a:r>
              <a:rPr lang="lt-LT" sz="3600" b="1"/>
              <a:t>Apskaitom</a:t>
            </a:r>
            <a:r>
              <a:rPr lang="en-US" sz="3600" b="1"/>
              <a:t>os pajamos</a:t>
            </a:r>
            <a:endParaRPr lang="lt-LT" sz="3600" b="1"/>
          </a:p>
        </p:txBody>
      </p:sp>
      <p:sp>
        <p:nvSpPr>
          <p:cNvPr id="16387" name="Rectangle 3"/>
          <p:cNvSpPr>
            <a:spLocks noGrp="1" noChangeArrowheads="1"/>
          </p:cNvSpPr>
          <p:nvPr>
            <p:ph idx="1"/>
          </p:nvPr>
        </p:nvSpPr>
        <p:spPr>
          <a:xfrm>
            <a:off x="539552" y="1124744"/>
            <a:ext cx="8250238" cy="5472112"/>
          </a:xfrm>
        </p:spPr>
        <p:txBody>
          <a:bodyPr/>
          <a:lstStyle/>
          <a:p>
            <a:pPr>
              <a:buFont typeface="Arial" charset="0"/>
              <a:buNone/>
              <a:defRPr/>
            </a:pPr>
            <a:r>
              <a:rPr lang="lt-LT" sz="2000" dirty="0"/>
              <a:t>21) gautos (negrąžintos) paskolos ar jų dalis (išskyrus paskolas ar jų dalis, įskaitomas į turtą, aukštųjų mokyklų studentams teikiamas valstybės paskolas arba valstybės remiamas paskolas, kreditus būstui atnaujinti (modernizuoti);</a:t>
            </a:r>
          </a:p>
          <a:p>
            <a:pPr>
              <a:buFont typeface="Arial" charset="0"/>
              <a:buNone/>
              <a:defRPr/>
            </a:pPr>
            <a:r>
              <a:rPr lang="lt-LT" sz="2000" dirty="0"/>
              <a:t>22) gautos dovanų, paveldėtos, užsienyje ar iš užsienio valstybės gautos arba kitos faktiškai gaunamos piniginės lėšos.</a:t>
            </a:r>
          </a:p>
          <a:p>
            <a:pPr marL="0" indent="0" algn="ctr">
              <a:buFont typeface="Arial" charset="0"/>
              <a:buNone/>
              <a:tabLst>
                <a:tab pos="361950" algn="l"/>
              </a:tabLst>
              <a:defRPr/>
            </a:pPr>
            <a:r>
              <a:rPr lang="lt-LT" sz="2000" b="1" dirty="0"/>
              <a:t>Jeigu iš nurodytų pajamų yra išskaičiuojamas gyventojų pajamų mokestis, valstybinio socialinio draudimo ir privalomojo sveikatos draudimo įmokos, šios pajamos įskaitomos išskaičiavus mokesčius ir įmokas.</a:t>
            </a:r>
          </a:p>
          <a:p>
            <a:pPr marL="0" indent="0" algn="ctr">
              <a:buFont typeface="Arial" charset="0"/>
              <a:buNone/>
              <a:defRPr/>
            </a:pPr>
            <a:r>
              <a:rPr lang="lt-LT" sz="2000" dirty="0"/>
              <a:t>Skiriant socialinę pašalpą, kompensacijos ir socialinė pašalpa į pajamas neįskaitomos.</a:t>
            </a:r>
          </a:p>
          <a:p>
            <a:pPr marL="0" indent="0" algn="ctr">
              <a:buFont typeface="Arial" charset="0"/>
              <a:buNone/>
              <a:defRPr/>
            </a:pPr>
            <a:r>
              <a:rPr lang="lt-LT" sz="2000" dirty="0"/>
              <a:t>Skiriant kompensacijas, socialinė pašalpa į pajamas įskaitoma, o kompensacijos – neįskaitomos. </a:t>
            </a:r>
          </a:p>
          <a:p>
            <a:pPr marL="0" indent="0" algn="ctr">
              <a:buFont typeface="Arial" charset="0"/>
              <a:buNone/>
              <a:defRPr/>
            </a:pPr>
            <a:r>
              <a:rPr lang="lt-LT" sz="2000" dirty="0"/>
              <a:t>Piniginės lėšos vaikui (įvaikiui) išlaikyti (alimentai) į jas mokančio asmens pajamas neįskaitomos</a:t>
            </a:r>
            <a:r>
              <a:rPr lang="lt-LT" sz="2200" dirty="0"/>
              <a:t>.</a:t>
            </a:r>
          </a:p>
          <a:p>
            <a:pPr>
              <a:buFont typeface="Arial" charset="0"/>
              <a:buNone/>
              <a:defRPr/>
            </a:pPr>
            <a:endParaRPr lang="lt-LT" sz="2000" dirty="0"/>
          </a:p>
          <a:p>
            <a:pPr>
              <a:buFont typeface="Arial" charset="0"/>
              <a:buNone/>
              <a:defRPr/>
            </a:pPr>
            <a:endParaRPr lang="lt-LT" sz="2000" dirty="0"/>
          </a:p>
          <a:p>
            <a:pPr eaLnBrk="1" hangingPunct="1">
              <a:lnSpc>
                <a:spcPct val="80000"/>
              </a:lnSpc>
              <a:buFont typeface="Arial" charset="0"/>
              <a:buNone/>
              <a:defRPr/>
            </a:pPr>
            <a:endParaRPr lang="lt-LT" sz="2800" dirty="0">
              <a:cs typeface="Times New Roman" pitchFamily="18" charset="0"/>
            </a:endParaRPr>
          </a:p>
        </p:txBody>
      </p:sp>
    </p:spTree>
    <p:extLst>
      <p:ext uri="{BB962C8B-B14F-4D97-AF65-F5344CB8AC3E}">
        <p14:creationId xmlns:p14="http://schemas.microsoft.com/office/powerpoint/2010/main" val="995674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774700"/>
          </a:xfrm>
          <a:solidFill>
            <a:schemeClr val="accent2">
              <a:lumMod val="75000"/>
            </a:schemeClr>
          </a:solidFill>
        </p:spPr>
        <p:txBody>
          <a:bodyPr rtlCol="0">
            <a:normAutofit/>
          </a:bodyPr>
          <a:lstStyle/>
          <a:p>
            <a:pPr eaLnBrk="1" fontAlgn="auto" hangingPunct="1">
              <a:spcAft>
                <a:spcPts val="0"/>
              </a:spcAft>
              <a:defRPr/>
            </a:pPr>
            <a:r>
              <a:rPr lang="lt-LT" sz="4000" b="1" dirty="0"/>
              <a:t>Socialinės pašalpos dydis</a:t>
            </a:r>
          </a:p>
        </p:txBody>
      </p:sp>
      <p:sp>
        <p:nvSpPr>
          <p:cNvPr id="41987" name="Rectangle 3"/>
          <p:cNvSpPr>
            <a:spLocks noGrp="1" noChangeArrowheads="1"/>
          </p:cNvSpPr>
          <p:nvPr>
            <p:ph idx="1"/>
          </p:nvPr>
        </p:nvSpPr>
        <p:spPr>
          <a:xfrm>
            <a:off x="251520" y="980728"/>
            <a:ext cx="8676580" cy="5616624"/>
          </a:xfrm>
        </p:spPr>
        <p:txBody>
          <a:bodyPr/>
          <a:lstStyle/>
          <a:p>
            <a:pPr marL="0" indent="0" eaLnBrk="1" hangingPunct="1">
              <a:buFont typeface="Wingdings" pitchFamily="2" charset="2"/>
              <a:buNone/>
            </a:pPr>
            <a:r>
              <a:rPr lang="lt-LT" altLang="lt-LT" sz="2200" b="1" dirty="0"/>
              <a:t>Vienam gyvenančiam asmeniui</a:t>
            </a:r>
          </a:p>
          <a:p>
            <a:pPr marL="0" indent="0" eaLnBrk="1" hangingPunct="1">
              <a:buFont typeface="Wingdings" pitchFamily="2" charset="2"/>
              <a:buNone/>
            </a:pPr>
            <a:r>
              <a:rPr lang="lt-LT" altLang="lt-LT" sz="2200" b="1" dirty="0"/>
              <a:t>1,4·RP – P   </a:t>
            </a:r>
            <a:r>
              <a:rPr lang="lt-LT" altLang="lt-LT" sz="2200" dirty="0"/>
              <a:t>pirmus 6 mėn. (€219,8 – P)</a:t>
            </a:r>
          </a:p>
          <a:p>
            <a:pPr marL="0" indent="0" eaLnBrk="1" hangingPunct="1">
              <a:buFont typeface="Wingdings" pitchFamily="2" charset="2"/>
              <a:buNone/>
            </a:pPr>
            <a:r>
              <a:rPr lang="lt-LT" altLang="lt-LT" sz="2200" b="1" dirty="0"/>
              <a:t>1,2·RP – P   </a:t>
            </a:r>
            <a:r>
              <a:rPr lang="lt-LT" altLang="lt-LT" sz="2200" dirty="0"/>
              <a:t>6 mėn. – 12 mėn. (€188,4 – P)</a:t>
            </a:r>
          </a:p>
          <a:p>
            <a:pPr marL="0" indent="0">
              <a:buNone/>
            </a:pPr>
            <a:r>
              <a:rPr lang="lt-LT" altLang="lt-LT" sz="2200" b="1" dirty="0"/>
              <a:t>1,1·RP – P   </a:t>
            </a:r>
            <a:r>
              <a:rPr lang="lt-LT" altLang="lt-LT" sz="2200" dirty="0"/>
              <a:t>po 12 mėn. (€172,7 –P)</a:t>
            </a:r>
          </a:p>
          <a:p>
            <a:pPr marL="0" indent="0" algn="r">
              <a:buNone/>
            </a:pPr>
            <a:r>
              <a:rPr lang="lt-LT" altLang="lt-LT" sz="2200" i="1" dirty="0"/>
              <a:t> </a:t>
            </a:r>
            <a:r>
              <a:rPr lang="lt-LT" altLang="lt-LT" sz="2200" b="1" i="1" dirty="0"/>
              <a:t>P</a:t>
            </a:r>
            <a:r>
              <a:rPr lang="lt-LT" altLang="lt-LT" sz="2200" i="1" dirty="0"/>
              <a:t> – asmens pajamos. </a:t>
            </a:r>
            <a:endParaRPr lang="lt-LT" altLang="lt-LT" sz="2200" dirty="0"/>
          </a:p>
          <a:p>
            <a:pPr marL="0" indent="0" eaLnBrk="1" hangingPunct="1">
              <a:buFont typeface="Wingdings" pitchFamily="2" charset="2"/>
              <a:buNone/>
            </a:pPr>
            <a:r>
              <a:rPr lang="lt-LT" altLang="lt-LT" sz="2200" b="1" dirty="0"/>
              <a:t>Bendrai gyvenantiems asmenims</a:t>
            </a:r>
          </a:p>
          <a:p>
            <a:pPr marL="0" indent="0" eaLnBrk="1" hangingPunct="1">
              <a:buFont typeface="Wingdings" pitchFamily="2" charset="2"/>
              <a:buNone/>
            </a:pPr>
            <a:r>
              <a:rPr lang="lt-LT" altLang="lt-LT" sz="2200" dirty="0"/>
              <a:t>Pirmam asmeniui </a:t>
            </a:r>
            <a:r>
              <a:rPr lang="lt-LT" altLang="lt-LT" sz="2200" b="1" dirty="0"/>
              <a:t>(1,1·RP – P/N) </a:t>
            </a:r>
          </a:p>
          <a:p>
            <a:pPr marL="0" indent="0" eaLnBrk="1" hangingPunct="1">
              <a:buFont typeface="Wingdings" pitchFamily="2" charset="2"/>
              <a:buNone/>
            </a:pPr>
            <a:r>
              <a:rPr lang="lt-LT" altLang="lt-LT" sz="2200" dirty="0"/>
              <a:t>Antram asmeniui </a:t>
            </a:r>
            <a:r>
              <a:rPr lang="lt-LT" altLang="lt-LT" sz="2200" b="1" dirty="0"/>
              <a:t>0,9·(1,1· RP – P/N) </a:t>
            </a:r>
          </a:p>
          <a:p>
            <a:pPr marL="0" indent="0" eaLnBrk="1" hangingPunct="1">
              <a:buFont typeface="Wingdings" pitchFamily="2" charset="2"/>
              <a:buNone/>
            </a:pPr>
            <a:r>
              <a:rPr lang="lt-LT" altLang="lt-LT" sz="2200" dirty="0"/>
              <a:t>Trečiam ir likusiems – po </a:t>
            </a:r>
            <a:r>
              <a:rPr lang="lt-LT" altLang="lt-LT" sz="2200" b="1" dirty="0"/>
              <a:t>0,7·(1,1· RP – P/N)</a:t>
            </a:r>
          </a:p>
          <a:p>
            <a:pPr marL="0" indent="0" algn="r" eaLnBrk="1" hangingPunct="1">
              <a:buFont typeface="Arial" charset="0"/>
              <a:buNone/>
            </a:pPr>
            <a:r>
              <a:rPr lang="lt-LT" altLang="lt-LT" sz="2200" b="1" i="1" dirty="0"/>
              <a:t>N</a:t>
            </a:r>
            <a:r>
              <a:rPr lang="lt-LT" altLang="lt-LT" sz="2200" i="1" dirty="0"/>
              <a:t> – BGA skaičius. </a:t>
            </a:r>
            <a:r>
              <a:rPr lang="lt-LT" altLang="lt-LT" sz="2200" b="1" i="1" dirty="0"/>
              <a:t>P</a:t>
            </a:r>
            <a:r>
              <a:rPr lang="lt-LT" altLang="lt-LT" sz="2200" i="1" dirty="0"/>
              <a:t> – jų bendros pajamos. </a:t>
            </a:r>
            <a:endParaRPr lang="lt-LT" altLang="lt-LT" sz="2200" dirty="0"/>
          </a:p>
          <a:p>
            <a:pPr marL="0" indent="0" algn="r" eaLnBrk="1" hangingPunct="1">
              <a:spcBef>
                <a:spcPct val="0"/>
              </a:spcBef>
              <a:buFont typeface="Wingdings" pitchFamily="2" charset="2"/>
              <a:buNone/>
            </a:pPr>
            <a:r>
              <a:rPr lang="lt-LT" altLang="lt-LT" sz="2200" b="1" i="1" dirty="0"/>
              <a:t>P </a:t>
            </a:r>
            <a:r>
              <a:rPr lang="lt-LT" altLang="lt-LT" sz="2200" i="1" dirty="0"/>
              <a:t>mažinamas 20-40 proc. priklausomai nuo vaikų skaičiaus </a:t>
            </a:r>
            <a:endParaRPr lang="lt-LT" altLang="lt-LT" sz="2200" dirty="0"/>
          </a:p>
          <a:p>
            <a:pPr marL="0" indent="0" algn="r" eaLnBrk="1" hangingPunct="1">
              <a:spcBef>
                <a:spcPct val="0"/>
              </a:spcBef>
              <a:buFont typeface="Wingdings" pitchFamily="2" charset="2"/>
              <a:buNone/>
            </a:pPr>
            <a:endParaRPr lang="lt-LT" altLang="lt-LT" sz="2000" i="1" dirty="0"/>
          </a:p>
          <a:p>
            <a:pPr marL="0" indent="0" algn="r" eaLnBrk="1" hangingPunct="1">
              <a:spcBef>
                <a:spcPct val="0"/>
              </a:spcBef>
              <a:buFont typeface="Wingdings" pitchFamily="2" charset="2"/>
              <a:buNone/>
            </a:pPr>
            <a:r>
              <a:rPr lang="lt-LT" altLang="lt-LT" sz="2000" i="1" dirty="0"/>
              <a:t>Pajamoms padidėjus, pašalpa asmeniui atitinkamai sumažėja taigi neišvengiama “skurdo spąstų”</a:t>
            </a:r>
            <a:endParaRPr lang="en-US" altLang="lt-LT" sz="2000" i="1" dirty="0"/>
          </a:p>
          <a:p>
            <a:pPr marL="0" indent="0" algn="r">
              <a:buNone/>
            </a:pPr>
            <a:r>
              <a:rPr lang="lt-LT" altLang="lt-LT" sz="2200" i="1" dirty="0"/>
              <a:t>RP = </a:t>
            </a:r>
            <a:r>
              <a:rPr lang="en-US" altLang="lt-LT" sz="2200" i="1" dirty="0"/>
              <a:t>€1</a:t>
            </a:r>
            <a:r>
              <a:rPr lang="lt-LT" altLang="lt-LT" sz="2200" i="1" dirty="0"/>
              <a:t>57 (2023)</a:t>
            </a:r>
          </a:p>
          <a:p>
            <a:pPr marL="0" indent="0" algn="ctr" eaLnBrk="1" hangingPunct="1">
              <a:buFontTx/>
              <a:buNone/>
            </a:pPr>
            <a:endParaRPr lang="en-US" altLang="lt-LT" sz="2200" dirty="0"/>
          </a:p>
          <a:p>
            <a:pPr marL="0" indent="0" algn="r" eaLnBrk="1" hangingPunct="1">
              <a:buFont typeface="Wingdings" pitchFamily="2" charset="2"/>
              <a:buNone/>
            </a:pPr>
            <a:endParaRPr lang="lt-LT" altLang="lt-LT" sz="3600" i="1" dirty="0"/>
          </a:p>
        </p:txBody>
      </p:sp>
    </p:spTree>
    <p:extLst>
      <p:ext uri="{BB962C8B-B14F-4D97-AF65-F5344CB8AC3E}">
        <p14:creationId xmlns:p14="http://schemas.microsoft.com/office/powerpoint/2010/main" val="52520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0"/>
            <a:ext cx="9036496" cy="908720"/>
          </a:xfrm>
        </p:spPr>
        <p:txBody>
          <a:bodyPr rtlCol="0">
            <a:normAutofit/>
          </a:bodyPr>
          <a:lstStyle/>
          <a:p>
            <a:pPr eaLnBrk="1" fontAlgn="auto" hangingPunct="1">
              <a:spcAft>
                <a:spcPts val="0"/>
              </a:spcAft>
              <a:defRPr/>
            </a:pPr>
            <a:r>
              <a:rPr lang="lt-LT" sz="3600" b="1"/>
              <a:t>Socialinė atskirtis</a:t>
            </a:r>
          </a:p>
        </p:txBody>
      </p:sp>
      <p:sp>
        <p:nvSpPr>
          <p:cNvPr id="14339" name="Rectangle 3"/>
          <p:cNvSpPr>
            <a:spLocks noGrp="1" noChangeArrowheads="1"/>
          </p:cNvSpPr>
          <p:nvPr>
            <p:ph idx="1"/>
          </p:nvPr>
        </p:nvSpPr>
        <p:spPr>
          <a:xfrm>
            <a:off x="323528" y="1268760"/>
            <a:ext cx="8435975" cy="5145088"/>
          </a:xfrm>
        </p:spPr>
        <p:txBody>
          <a:bodyPr/>
          <a:lstStyle/>
          <a:p>
            <a:pPr marL="0" indent="0" algn="just" eaLnBrk="1" hangingPunct="1">
              <a:lnSpc>
                <a:spcPct val="90000"/>
              </a:lnSpc>
              <a:buFont typeface="Wingdings" pitchFamily="2" charset="2"/>
              <a:buChar char="Ø"/>
            </a:pPr>
            <a:r>
              <a:rPr lang="lt-LT" altLang="lt-LT" b="1" dirty="0">
                <a:cs typeface="Times New Roman" pitchFamily="18" charset="0"/>
              </a:rPr>
              <a:t> </a:t>
            </a:r>
            <a:r>
              <a:rPr lang="en-GB" altLang="lt-LT" sz="2800" b="1" dirty="0" err="1">
                <a:cs typeface="Times New Roman" pitchFamily="18" charset="0"/>
              </a:rPr>
              <a:t>Socialinė</a:t>
            </a:r>
            <a:r>
              <a:rPr lang="en-GB" altLang="lt-LT" sz="2800" b="1" dirty="0">
                <a:cs typeface="Times New Roman" pitchFamily="18" charset="0"/>
              </a:rPr>
              <a:t> </a:t>
            </a:r>
            <a:r>
              <a:rPr lang="en-GB" altLang="lt-LT" sz="2800" b="1" dirty="0" err="1">
                <a:cs typeface="Times New Roman" pitchFamily="18" charset="0"/>
              </a:rPr>
              <a:t>atskirtis</a:t>
            </a:r>
            <a:r>
              <a:rPr lang="en-GB" altLang="lt-LT" sz="2800" dirty="0">
                <a:cs typeface="Times New Roman" pitchFamily="18" charset="0"/>
              </a:rPr>
              <a:t> </a:t>
            </a:r>
            <a:r>
              <a:rPr lang="lt-LT" altLang="lt-LT" sz="2800" i="1" dirty="0"/>
              <a:t>(</a:t>
            </a:r>
            <a:r>
              <a:rPr lang="lt-LT" altLang="lt-LT" sz="2800" i="1" dirty="0" err="1"/>
              <a:t>social</a:t>
            </a:r>
            <a:r>
              <a:rPr lang="lt-LT" altLang="lt-LT" sz="2800" i="1" dirty="0"/>
              <a:t> </a:t>
            </a:r>
            <a:r>
              <a:rPr lang="lt-LT" altLang="lt-LT" sz="2800" i="1" dirty="0" err="1"/>
              <a:t>exclusion</a:t>
            </a:r>
            <a:r>
              <a:rPr lang="lt-LT" altLang="lt-LT" sz="2800" i="1" dirty="0"/>
              <a:t>)</a:t>
            </a:r>
            <a:r>
              <a:rPr lang="en-GB" altLang="lt-LT" sz="2800" dirty="0">
                <a:cs typeface="Times New Roman" pitchFamily="18" charset="0"/>
              </a:rPr>
              <a:t> </a:t>
            </a:r>
            <a:r>
              <a:rPr lang="en-GB" altLang="lt-LT" sz="2800" dirty="0" err="1">
                <a:cs typeface="Times New Roman" pitchFamily="18" charset="0"/>
              </a:rPr>
              <a:t>yra</a:t>
            </a:r>
            <a:r>
              <a:rPr lang="en-GB" altLang="lt-LT" sz="2800" dirty="0">
                <a:cs typeface="Times New Roman" pitchFamily="18" charset="0"/>
              </a:rPr>
              <a:t> </a:t>
            </a:r>
            <a:r>
              <a:rPr lang="en-GB" altLang="lt-LT" sz="2800" dirty="0" err="1">
                <a:cs typeface="Times New Roman" pitchFamily="18" charset="0"/>
              </a:rPr>
              <a:t>reiškinys</a:t>
            </a:r>
            <a:r>
              <a:rPr lang="en-GB" altLang="lt-LT" sz="2800" dirty="0">
                <a:cs typeface="Times New Roman" pitchFamily="18" charset="0"/>
              </a:rPr>
              <a:t>, kai </a:t>
            </a:r>
            <a:r>
              <a:rPr lang="en-GB" altLang="lt-LT" sz="2800" dirty="0" err="1">
                <a:cs typeface="Times New Roman" pitchFamily="18" charset="0"/>
              </a:rPr>
              <a:t>visuomenėje</a:t>
            </a:r>
            <a:r>
              <a:rPr lang="en-GB" altLang="lt-LT" sz="2800" dirty="0">
                <a:cs typeface="Times New Roman" pitchFamily="18" charset="0"/>
              </a:rPr>
              <a:t> </a:t>
            </a:r>
            <a:r>
              <a:rPr lang="en-GB" altLang="lt-LT" sz="2800" dirty="0" err="1">
                <a:cs typeface="Times New Roman" pitchFamily="18" charset="0"/>
              </a:rPr>
              <a:t>atsiranda</a:t>
            </a:r>
            <a:r>
              <a:rPr lang="en-GB" altLang="lt-LT" sz="2800" dirty="0">
                <a:cs typeface="Times New Roman" pitchFamily="18" charset="0"/>
              </a:rPr>
              <a:t> </a:t>
            </a:r>
            <a:r>
              <a:rPr lang="lt-LT" altLang="lt-LT" sz="2800" dirty="0">
                <a:cs typeface="Times New Roman" pitchFamily="18" charset="0"/>
              </a:rPr>
              <a:t>individai ar </a:t>
            </a:r>
            <a:r>
              <a:rPr lang="en-GB" altLang="lt-LT" sz="2800" dirty="0" err="1">
                <a:cs typeface="Times New Roman" pitchFamily="18" charset="0"/>
              </a:rPr>
              <a:t>grupės</a:t>
            </a:r>
            <a:r>
              <a:rPr lang="en-GB" altLang="lt-LT" sz="2800" dirty="0">
                <a:cs typeface="Times New Roman" pitchFamily="18" charset="0"/>
              </a:rPr>
              <a:t>, </a:t>
            </a:r>
            <a:r>
              <a:rPr lang="en-GB" altLang="lt-LT" sz="2800" dirty="0" err="1">
                <a:cs typeface="Times New Roman" pitchFamily="18" charset="0"/>
              </a:rPr>
              <a:t>kurios</a:t>
            </a:r>
            <a:r>
              <a:rPr lang="en-GB" altLang="lt-LT" sz="2800" dirty="0">
                <a:cs typeface="Times New Roman" pitchFamily="18" charset="0"/>
              </a:rPr>
              <a:t> </a:t>
            </a:r>
            <a:r>
              <a:rPr lang="en-GB" altLang="lt-LT" sz="2800" dirty="0" err="1">
                <a:cs typeface="Times New Roman" pitchFamily="18" charset="0"/>
              </a:rPr>
              <a:t>turi</a:t>
            </a:r>
            <a:r>
              <a:rPr lang="en-GB" altLang="lt-LT" sz="2800" dirty="0">
                <a:cs typeface="Times New Roman" pitchFamily="18" charset="0"/>
              </a:rPr>
              <a:t> </a:t>
            </a:r>
            <a:r>
              <a:rPr lang="en-GB" altLang="lt-LT" sz="2800" dirty="0" err="1">
                <a:cs typeface="Times New Roman" pitchFamily="18" charset="0"/>
              </a:rPr>
              <a:t>mažiau</a:t>
            </a:r>
            <a:r>
              <a:rPr lang="en-GB" altLang="lt-LT" sz="2800" dirty="0">
                <a:cs typeface="Times New Roman" pitchFamily="18" charset="0"/>
              </a:rPr>
              <a:t> </a:t>
            </a:r>
            <a:r>
              <a:rPr lang="en-GB" altLang="lt-LT" sz="2800" dirty="0" err="1">
                <a:cs typeface="Times New Roman" pitchFamily="18" charset="0"/>
              </a:rPr>
              <a:t>ar</a:t>
            </a:r>
            <a:r>
              <a:rPr lang="en-GB" altLang="lt-LT" sz="2800" dirty="0">
                <a:cs typeface="Times New Roman" pitchFamily="18" charset="0"/>
              </a:rPr>
              <a:t> </a:t>
            </a:r>
            <a:r>
              <a:rPr lang="en-GB" altLang="lt-LT" sz="2800" dirty="0" err="1">
                <a:cs typeface="Times New Roman" pitchFamily="18" charset="0"/>
              </a:rPr>
              <a:t>visai</a:t>
            </a:r>
            <a:r>
              <a:rPr lang="en-GB" altLang="lt-LT" sz="2800" dirty="0">
                <a:cs typeface="Times New Roman" pitchFamily="18" charset="0"/>
              </a:rPr>
              <a:t> </a:t>
            </a:r>
            <a:r>
              <a:rPr lang="en-GB" altLang="lt-LT" sz="2800" dirty="0" err="1">
                <a:cs typeface="Times New Roman" pitchFamily="18" charset="0"/>
              </a:rPr>
              <a:t>neturi</a:t>
            </a:r>
            <a:r>
              <a:rPr lang="en-GB" altLang="lt-LT" sz="2800" dirty="0">
                <a:cs typeface="Times New Roman" pitchFamily="18" charset="0"/>
              </a:rPr>
              <a:t> </a:t>
            </a:r>
            <a:r>
              <a:rPr lang="en-GB" altLang="lt-LT" sz="2800" dirty="0" err="1">
                <a:cs typeface="Times New Roman" pitchFamily="18" charset="0"/>
              </a:rPr>
              <a:t>galimybių</a:t>
            </a:r>
            <a:r>
              <a:rPr lang="en-GB" altLang="lt-LT" sz="2800" dirty="0">
                <a:cs typeface="Times New Roman" pitchFamily="18" charset="0"/>
              </a:rPr>
              <a:t> </a:t>
            </a:r>
            <a:r>
              <a:rPr lang="lt-LT" altLang="lt-LT" sz="2800" dirty="0">
                <a:cs typeface="Times New Roman" pitchFamily="18" charset="0"/>
              </a:rPr>
              <a:t>pasinaudoti teisėmis, galimybėmis ir ištekliais, prieinamais kitiems visuomenės nariams, dėl to negali </a:t>
            </a:r>
            <a:r>
              <a:rPr lang="en-GB" altLang="lt-LT" sz="2800" dirty="0" err="1">
                <a:cs typeface="Times New Roman" pitchFamily="18" charset="0"/>
              </a:rPr>
              <a:t>dalyvauti</a:t>
            </a:r>
            <a:r>
              <a:rPr lang="en-GB" altLang="lt-LT" sz="2800" dirty="0">
                <a:cs typeface="Times New Roman" pitchFamily="18" charset="0"/>
              </a:rPr>
              <a:t> </a:t>
            </a:r>
            <a:r>
              <a:rPr lang="en-GB" altLang="lt-LT" sz="2800" dirty="0" err="1">
                <a:cs typeface="Times New Roman" pitchFamily="18" charset="0"/>
              </a:rPr>
              <a:t>visuomenės</a:t>
            </a:r>
            <a:r>
              <a:rPr lang="en-GB" altLang="lt-LT" sz="2800" dirty="0">
                <a:cs typeface="Times New Roman" pitchFamily="18" charset="0"/>
              </a:rPr>
              <a:t> </a:t>
            </a:r>
            <a:r>
              <a:rPr lang="en-GB" altLang="lt-LT" sz="2800" dirty="0" err="1">
                <a:cs typeface="Times New Roman" pitchFamily="18" charset="0"/>
              </a:rPr>
              <a:t>gyvenime</a:t>
            </a:r>
            <a:r>
              <a:rPr lang="en-GB" altLang="lt-LT" sz="2800" dirty="0">
                <a:cs typeface="Times New Roman" pitchFamily="18" charset="0"/>
              </a:rPr>
              <a:t>, </a:t>
            </a:r>
            <a:r>
              <a:rPr lang="lt-LT" altLang="lt-LT" sz="2800" dirty="0">
                <a:cs typeface="Times New Roman" pitchFamily="18" charset="0"/>
              </a:rPr>
              <a:t>ir</a:t>
            </a:r>
            <a:r>
              <a:rPr lang="en-GB" altLang="lt-LT" sz="2800" dirty="0">
                <a:cs typeface="Times New Roman" pitchFamily="18" charset="0"/>
              </a:rPr>
              <a:t> </a:t>
            </a:r>
            <a:r>
              <a:rPr lang="en-GB" altLang="lt-LT" sz="2800" dirty="0" err="1">
                <a:cs typeface="Times New Roman" pitchFamily="18" charset="0"/>
              </a:rPr>
              <a:t>yra</a:t>
            </a:r>
            <a:r>
              <a:rPr lang="en-GB" altLang="lt-LT" sz="2800" dirty="0">
                <a:cs typeface="Times New Roman" pitchFamily="18" charset="0"/>
              </a:rPr>
              <a:t> </a:t>
            </a:r>
            <a:r>
              <a:rPr lang="en-GB" altLang="lt-LT" sz="2800" dirty="0" err="1">
                <a:cs typeface="Times New Roman" pitchFamily="18" charset="0"/>
              </a:rPr>
              <a:t>silpnai</a:t>
            </a:r>
            <a:r>
              <a:rPr lang="en-GB" altLang="lt-LT" sz="2800" dirty="0">
                <a:cs typeface="Times New Roman" pitchFamily="18" charset="0"/>
              </a:rPr>
              <a:t> į </a:t>
            </a:r>
            <a:r>
              <a:rPr lang="en-GB" altLang="lt-LT" sz="2800" dirty="0" err="1">
                <a:cs typeface="Times New Roman" pitchFamily="18" charset="0"/>
              </a:rPr>
              <a:t>ją</a:t>
            </a:r>
            <a:r>
              <a:rPr lang="en-GB" altLang="lt-LT" sz="2800" dirty="0">
                <a:cs typeface="Times New Roman" pitchFamily="18" charset="0"/>
              </a:rPr>
              <a:t> </a:t>
            </a:r>
            <a:r>
              <a:rPr lang="en-GB" altLang="lt-LT" sz="2800" dirty="0" err="1">
                <a:cs typeface="Times New Roman" pitchFamily="18" charset="0"/>
              </a:rPr>
              <a:t>integruotos</a:t>
            </a:r>
            <a:r>
              <a:rPr lang="en-GB" altLang="lt-LT" sz="2800" dirty="0">
                <a:cs typeface="Times New Roman" pitchFamily="18" charset="0"/>
              </a:rPr>
              <a:t>. </a:t>
            </a:r>
            <a:endParaRPr lang="lt-LT" altLang="lt-LT" sz="2800" dirty="0">
              <a:cs typeface="Times New Roman" pitchFamily="18" charset="0"/>
            </a:endParaRPr>
          </a:p>
          <a:p>
            <a:pPr marL="0" indent="0" algn="just" eaLnBrk="1" hangingPunct="1">
              <a:lnSpc>
                <a:spcPct val="90000"/>
              </a:lnSpc>
              <a:buFont typeface="Wingdings" pitchFamily="2" charset="2"/>
              <a:buChar char="Ø"/>
            </a:pPr>
            <a:r>
              <a:rPr lang="lt-LT" altLang="lt-LT" sz="2800" dirty="0"/>
              <a:t> </a:t>
            </a:r>
            <a:r>
              <a:rPr lang="lt-LT" altLang="lt-LT" sz="2800" b="1" dirty="0"/>
              <a:t>Socialinė </a:t>
            </a:r>
            <a:r>
              <a:rPr lang="lt-LT" altLang="lt-LT" sz="2800" b="1" dirty="0" err="1"/>
              <a:t>įtrauktis</a:t>
            </a:r>
            <a:r>
              <a:rPr lang="lt-LT" altLang="lt-LT" sz="2800" dirty="0"/>
              <a:t> </a:t>
            </a:r>
            <a:r>
              <a:rPr lang="lt-LT" altLang="lt-LT" sz="2800" i="1" dirty="0"/>
              <a:t>(</a:t>
            </a:r>
            <a:r>
              <a:rPr lang="lt-LT" altLang="lt-LT" sz="2800" i="1" dirty="0" err="1"/>
              <a:t>social</a:t>
            </a:r>
            <a:r>
              <a:rPr lang="lt-LT" altLang="lt-LT" sz="2800" i="1" dirty="0"/>
              <a:t> </a:t>
            </a:r>
            <a:r>
              <a:rPr lang="lt-LT" altLang="lt-LT" sz="2800" i="1" dirty="0" err="1"/>
              <a:t>inclusion</a:t>
            </a:r>
            <a:r>
              <a:rPr lang="lt-LT" altLang="lt-LT" sz="2800" i="1" dirty="0"/>
              <a:t>) – </a:t>
            </a:r>
            <a:r>
              <a:rPr lang="lt-LT" altLang="lt-LT" sz="2800" dirty="0"/>
              <a:t>priešinga</a:t>
            </a:r>
            <a:r>
              <a:rPr lang="lt-LT" altLang="lt-LT" sz="2800" i="1" dirty="0"/>
              <a:t> </a:t>
            </a:r>
            <a:r>
              <a:rPr lang="lt-LT" altLang="lt-LT" sz="2800" dirty="0"/>
              <a:t>socialinei atskirčiai sąvoka.</a:t>
            </a:r>
          </a:p>
          <a:p>
            <a:pPr marL="0" indent="0" algn="just" eaLnBrk="1" hangingPunct="1">
              <a:lnSpc>
                <a:spcPct val="90000"/>
              </a:lnSpc>
              <a:buFont typeface="Wingdings" pitchFamily="2" charset="2"/>
              <a:buChar char="Ø"/>
            </a:pPr>
            <a:r>
              <a:rPr lang="lt-LT" altLang="lt-LT" sz="2800" dirty="0"/>
              <a:t> </a:t>
            </a:r>
            <a:r>
              <a:rPr lang="lt-LT" altLang="lt-LT" sz="2800" b="1" dirty="0"/>
              <a:t>Socialinė sanglauda</a:t>
            </a:r>
            <a:r>
              <a:rPr lang="lt-LT" altLang="lt-LT" sz="2800" dirty="0"/>
              <a:t> </a:t>
            </a:r>
            <a:r>
              <a:rPr lang="lt-LT" altLang="lt-LT" sz="2800" i="1" dirty="0"/>
              <a:t>(</a:t>
            </a:r>
            <a:r>
              <a:rPr lang="lt-LT" altLang="lt-LT" sz="2800" i="1" dirty="0" err="1"/>
              <a:t>social</a:t>
            </a:r>
            <a:r>
              <a:rPr lang="lt-LT" altLang="lt-LT" sz="2800" i="1" dirty="0"/>
              <a:t> </a:t>
            </a:r>
            <a:r>
              <a:rPr lang="lt-LT" altLang="lt-LT" sz="2800" i="1" dirty="0" err="1"/>
              <a:t>cohesion</a:t>
            </a:r>
            <a:r>
              <a:rPr lang="lt-LT" altLang="lt-LT" sz="2800" i="1" dirty="0"/>
              <a:t>)</a:t>
            </a:r>
            <a:r>
              <a:rPr lang="lt-LT" altLang="lt-LT" sz="2800" dirty="0"/>
              <a:t>:</a:t>
            </a:r>
          </a:p>
          <a:p>
            <a:pPr marL="0" indent="0" algn="just" eaLnBrk="1" hangingPunct="1">
              <a:lnSpc>
                <a:spcPct val="90000"/>
              </a:lnSpc>
              <a:buFont typeface="Wingdings" pitchFamily="2" charset="2"/>
              <a:buNone/>
            </a:pPr>
            <a:r>
              <a:rPr lang="lt-LT" altLang="lt-LT" sz="2800" dirty="0"/>
              <a:t>visuomenė be skurdo, be didelių regioninių užimtumo ir gyvenimo lygio skirtumų, su gera socialine apsauga.</a:t>
            </a:r>
          </a:p>
        </p:txBody>
      </p:sp>
    </p:spTree>
    <p:extLst>
      <p:ext uri="{BB962C8B-B14F-4D97-AF65-F5344CB8AC3E}">
        <p14:creationId xmlns:p14="http://schemas.microsoft.com/office/powerpoint/2010/main" val="428728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774700"/>
          </a:xfrm>
          <a:solidFill>
            <a:schemeClr val="accent2">
              <a:lumMod val="75000"/>
            </a:schemeClr>
          </a:solidFill>
        </p:spPr>
        <p:txBody>
          <a:bodyPr rtlCol="0">
            <a:normAutofit/>
          </a:bodyPr>
          <a:lstStyle/>
          <a:p>
            <a:pPr eaLnBrk="1" fontAlgn="auto" hangingPunct="1">
              <a:spcAft>
                <a:spcPts val="0"/>
              </a:spcAft>
              <a:defRPr/>
            </a:pPr>
            <a:r>
              <a:rPr lang="lt-LT" sz="3600" b="1" dirty="0"/>
              <a:t>Socialinės pašalpos mokėjimo trukmė</a:t>
            </a:r>
          </a:p>
        </p:txBody>
      </p:sp>
      <p:sp>
        <p:nvSpPr>
          <p:cNvPr id="41987" name="Rectangle 3"/>
          <p:cNvSpPr>
            <a:spLocks noGrp="1" noChangeArrowheads="1"/>
          </p:cNvSpPr>
          <p:nvPr>
            <p:ph idx="1"/>
          </p:nvPr>
        </p:nvSpPr>
        <p:spPr>
          <a:xfrm>
            <a:off x="251520" y="980728"/>
            <a:ext cx="8676580" cy="5400675"/>
          </a:xfrm>
        </p:spPr>
        <p:txBody>
          <a:bodyPr/>
          <a:lstStyle/>
          <a:p>
            <a:pPr marL="0" indent="0">
              <a:buNone/>
            </a:pPr>
            <a:r>
              <a:rPr lang="lt-LT" sz="1800" b="0" i="0" u="none" strike="noStrike" baseline="0" dirty="0">
                <a:solidFill>
                  <a:srgbClr val="000000"/>
                </a:solidFill>
              </a:rPr>
              <a:t>Darbingo amžiaus darbingiems, bet nedirbantiems (išskyrus dėl „pateisinamų“ </a:t>
            </a:r>
            <a:r>
              <a:rPr lang="en-US" altLang="lt-LT" sz="1800" dirty="0"/>
              <a:t>S4VS5</a:t>
            </a:r>
            <a:r>
              <a:rPr lang="lt-LT" altLang="lt-LT" sz="1800" b="1" dirty="0"/>
              <a:t> </a:t>
            </a:r>
            <a:r>
              <a:rPr lang="lt-LT" sz="1800" b="0" i="0" u="none" strike="noStrike" baseline="0" dirty="0">
                <a:solidFill>
                  <a:srgbClr val="000000"/>
                </a:solidFill>
              </a:rPr>
              <a:t>priežasčių) asmenims socialinės pašalpos,, dydis yra mažinamas: </a:t>
            </a:r>
          </a:p>
          <a:p>
            <a:pPr marL="0" indent="0">
              <a:buNone/>
            </a:pPr>
            <a:r>
              <a:rPr lang="lt-LT" sz="1800" b="0" i="0" u="none" strike="noStrike" baseline="0" dirty="0">
                <a:solidFill>
                  <a:srgbClr val="000000"/>
                </a:solidFill>
              </a:rPr>
              <a:t>20 procentų – kai socialinė pašalpa mokama nuo 12 mėnesių iki 24 mėnesių; </a:t>
            </a:r>
          </a:p>
          <a:p>
            <a:pPr marL="0" indent="0">
              <a:buNone/>
            </a:pPr>
            <a:r>
              <a:rPr lang="lt-LT" sz="1800" b="0" i="0" u="none" strike="noStrike" baseline="0" dirty="0">
                <a:solidFill>
                  <a:srgbClr val="000000"/>
                </a:solidFill>
              </a:rPr>
              <a:t>30 procentų – kai socialinė pašalpa mokama nuo 24 mėnesių iki 36 mėnesių; </a:t>
            </a:r>
          </a:p>
          <a:p>
            <a:pPr marL="0" indent="0">
              <a:buNone/>
            </a:pPr>
            <a:r>
              <a:rPr lang="lt-LT" sz="1800" b="0" i="0" u="none" strike="noStrike" baseline="0" dirty="0">
                <a:solidFill>
                  <a:srgbClr val="000000"/>
                </a:solidFill>
              </a:rPr>
              <a:t>40 procentų – kai socialinė pašalpa mokama nuo 36 mėnesių iki 48 mėnesių; </a:t>
            </a:r>
            <a:endParaRPr lang="lt-LT" sz="1800" b="0" i="0" u="none" strike="noStrike" baseline="0" dirty="0"/>
          </a:p>
          <a:p>
            <a:pPr marL="0" indent="0">
              <a:buNone/>
            </a:pPr>
            <a:r>
              <a:rPr lang="lt-LT" sz="1800" b="0" i="0" u="none" strike="noStrike" baseline="0" dirty="0"/>
              <a:t>50 procentų – kai socialinė pašalpa mokama nuo 48 mėnesių iki 60 mėnesių; </a:t>
            </a:r>
          </a:p>
          <a:p>
            <a:pPr marL="0" indent="0">
              <a:buNone/>
            </a:pPr>
            <a:r>
              <a:rPr lang="lt-LT" sz="1800" b="0" i="0" u="none" strike="noStrike" baseline="0" dirty="0"/>
              <a:t>gavusiems socialinę pašalpą ilgiau kaip 60 mėnesių socialinė pašalpa skiriama nepinigine forma tol, kol šioje dalyje nurodyti asmenys nedirbs arba nedalyvaus savivaldybės administracijos organizuojamoje visuomenei naudingoje veikloje 12 mėnesių per paskutinius 24 mėnesius.</a:t>
            </a:r>
          </a:p>
          <a:p>
            <a:pPr marL="0" indent="0">
              <a:buNone/>
            </a:pPr>
            <a:endParaRPr lang="lt-LT" sz="1800" b="0" i="0" u="none" strike="noStrike" baseline="0" dirty="0">
              <a:latin typeface="Times New Roman" panose="02020603050405020304" pitchFamily="18" charset="0"/>
            </a:endParaRPr>
          </a:p>
          <a:p>
            <a:pPr marL="0" indent="0" algn="ctr" eaLnBrk="1" hangingPunct="1">
              <a:buFontTx/>
              <a:buNone/>
            </a:pPr>
            <a:r>
              <a:rPr lang="lt-LT" altLang="lt-LT" sz="2000" dirty="0"/>
              <a:t>Siekiant išvengti „skurdo spąstų“, buvusiam pašalpos gavėjui pradėjus dirbti už atlygį nuo 1 MMA, mokama 100 % buvusios vidutinės 6 mėn. pašalpos 1-3 mėnesius,  80% 4-6 mėnesius, 50% 7-12 mėnesius.  </a:t>
            </a:r>
          </a:p>
          <a:p>
            <a:pPr marL="0" indent="0">
              <a:buNone/>
            </a:pPr>
            <a:endParaRPr lang="lt-LT" altLang="lt-LT" sz="3600" i="1" dirty="0"/>
          </a:p>
        </p:txBody>
      </p:sp>
    </p:spTree>
    <p:extLst>
      <p:ext uri="{BB962C8B-B14F-4D97-AF65-F5344CB8AC3E}">
        <p14:creationId xmlns:p14="http://schemas.microsoft.com/office/powerpoint/2010/main" val="3685426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052736"/>
          </a:xfrm>
          <a:solidFill>
            <a:schemeClr val="accent2">
              <a:lumMod val="75000"/>
            </a:schemeClr>
          </a:solidFill>
        </p:spPr>
        <p:txBody>
          <a:bodyPr rtlCol="0">
            <a:normAutofit/>
          </a:bodyPr>
          <a:lstStyle/>
          <a:p>
            <a:pPr eaLnBrk="1" fontAlgn="auto" hangingPunct="1">
              <a:spcAft>
                <a:spcPts val="0"/>
              </a:spcAft>
              <a:defRPr/>
            </a:pPr>
            <a:r>
              <a:rPr lang="lt-LT" sz="3600" b="1"/>
              <a:t>Šeimos teisė gauti kompensacijas</a:t>
            </a:r>
          </a:p>
        </p:txBody>
      </p:sp>
      <p:sp>
        <p:nvSpPr>
          <p:cNvPr id="43011" name="Rectangle 3"/>
          <p:cNvSpPr>
            <a:spLocks noGrp="1" noChangeArrowheads="1"/>
          </p:cNvSpPr>
          <p:nvPr>
            <p:ph idx="1"/>
          </p:nvPr>
        </p:nvSpPr>
        <p:spPr>
          <a:xfrm>
            <a:off x="457200" y="1484313"/>
            <a:ext cx="8507413" cy="5040312"/>
          </a:xfrm>
        </p:spPr>
        <p:txBody>
          <a:bodyPr/>
          <a:lstStyle/>
          <a:p>
            <a:pPr marL="0" indent="0" algn="ctr" eaLnBrk="1" hangingPunct="1">
              <a:lnSpc>
                <a:spcPct val="90000"/>
              </a:lnSpc>
              <a:buFont typeface="Wingdings" pitchFamily="2" charset="2"/>
              <a:buNone/>
            </a:pPr>
            <a:r>
              <a:rPr lang="lt-LT" altLang="lt-LT" b="1" dirty="0"/>
              <a:t>Sąlyga = </a:t>
            </a:r>
            <a:r>
              <a:rPr lang="lt-LT" altLang="lt-LT" dirty="0"/>
              <a:t>S1</a:t>
            </a:r>
            <a:r>
              <a:rPr lang="en-US" altLang="lt-LT" b="1" dirty="0"/>
              <a:t>&amp;(S3</a:t>
            </a:r>
            <a:r>
              <a:rPr lang="en-US" altLang="lt-LT" dirty="0"/>
              <a:t>V</a:t>
            </a:r>
            <a:r>
              <a:rPr lang="en-US" altLang="lt-LT" b="1" dirty="0"/>
              <a:t>S4</a:t>
            </a:r>
            <a:r>
              <a:rPr lang="en-US" altLang="lt-LT" dirty="0"/>
              <a:t>V</a:t>
            </a:r>
            <a:r>
              <a:rPr lang="en-US" altLang="lt-LT" b="1" dirty="0"/>
              <a:t>S5)</a:t>
            </a:r>
          </a:p>
          <a:p>
            <a:pPr marL="0" indent="0" eaLnBrk="1" hangingPunct="1">
              <a:lnSpc>
                <a:spcPct val="90000"/>
              </a:lnSpc>
              <a:buFont typeface="Wingdings" pitchFamily="2" charset="2"/>
              <a:buNone/>
            </a:pPr>
            <a:r>
              <a:rPr lang="en-US" altLang="lt-LT" sz="2600" dirty="0"/>
              <a:t>S1 – </a:t>
            </a:r>
            <a:r>
              <a:rPr lang="lt-LT" altLang="lt-LT" sz="2600" dirty="0"/>
              <a:t>BGA turto vertė neviršija normatyvo*;</a:t>
            </a:r>
          </a:p>
          <a:p>
            <a:pPr marL="0" indent="0" eaLnBrk="1" hangingPunct="1">
              <a:lnSpc>
                <a:spcPct val="90000"/>
              </a:lnSpc>
              <a:buFont typeface="Wingdings" pitchFamily="2" charset="2"/>
              <a:buNone/>
            </a:pPr>
            <a:r>
              <a:rPr lang="lt-LT" altLang="lt-LT" sz="2600" dirty="0"/>
              <a:t>S3 – dirba ne mažiau 2/3 maksimalios DK nustatytos darbo laiko trukmės per 3 mėn. iki kreipimosi;</a:t>
            </a:r>
          </a:p>
          <a:p>
            <a:pPr marL="0" indent="0" eaLnBrk="1" hangingPunct="1">
              <a:lnSpc>
                <a:spcPct val="90000"/>
              </a:lnSpc>
              <a:buFont typeface="Wingdings" pitchFamily="2" charset="2"/>
              <a:buNone/>
            </a:pPr>
            <a:r>
              <a:rPr lang="lt-LT" altLang="lt-LT" sz="2600" dirty="0"/>
              <a:t>S4 – vyresni kaip 18 m. BGA nedirba, nes mokosi (iki 24), yra pensininkai, neįgalūs, įsiregistravę bedarbiai, </a:t>
            </a:r>
            <a:r>
              <a:rPr lang="lt-LT" altLang="lt-LT" sz="2600" dirty="0" err="1"/>
              <a:t>slaugy</a:t>
            </a:r>
            <a:r>
              <a:rPr lang="lt-LT" altLang="lt-LT" sz="2600" dirty="0"/>
              <a:t>-tojai, sergantys ligoninėje, nėščiosios (70 d. iki gimdymo) ir t.t.;</a:t>
            </a:r>
          </a:p>
          <a:p>
            <a:pPr marL="0" indent="0" eaLnBrk="1" hangingPunct="1">
              <a:lnSpc>
                <a:spcPct val="90000"/>
              </a:lnSpc>
              <a:buFont typeface="Wingdings" pitchFamily="2" charset="2"/>
              <a:buNone/>
            </a:pPr>
            <a:r>
              <a:rPr lang="lt-LT" altLang="lt-LT" sz="2600" dirty="0"/>
              <a:t>S5 - vyresni kaip 18 m. BGA nedirba, nes augina vaikus iki 3 metų (tam tikrais atvejais ilgiau).</a:t>
            </a:r>
          </a:p>
          <a:p>
            <a:pPr marL="0" indent="0" algn="r" eaLnBrk="1" hangingPunct="1">
              <a:lnSpc>
                <a:spcPct val="90000"/>
              </a:lnSpc>
              <a:buFont typeface="Wingdings" pitchFamily="2" charset="2"/>
              <a:buNone/>
            </a:pPr>
            <a:r>
              <a:rPr lang="lt-LT" altLang="lt-LT" sz="2400" i="1" dirty="0"/>
              <a:t>Įsiskolinusieji turi būti sudarę skolos grąžinimo sutartį su tiekėjais</a:t>
            </a:r>
          </a:p>
          <a:p>
            <a:pPr marL="0" indent="0" algn="r" eaLnBrk="1" hangingPunct="1">
              <a:lnSpc>
                <a:spcPct val="90000"/>
              </a:lnSpc>
              <a:buFont typeface="Wingdings" pitchFamily="2" charset="2"/>
              <a:buNone/>
            </a:pPr>
            <a:endParaRPr lang="lt-LT" altLang="lt-LT" sz="2400" i="1" dirty="0"/>
          </a:p>
          <a:p>
            <a:pPr marL="0" indent="0" algn="r">
              <a:lnSpc>
                <a:spcPct val="90000"/>
              </a:lnSpc>
              <a:buNone/>
            </a:pPr>
            <a:r>
              <a:rPr lang="lt-LT" sz="1600" b="0" i="0" dirty="0">
                <a:effectLst/>
                <a:latin typeface="Open Sans" panose="020B0606030504020204" pitchFamily="34" charset="0"/>
              </a:rPr>
              <a:t>* </a:t>
            </a:r>
            <a:r>
              <a:rPr lang="lt-LT" sz="1600" b="0" i="1" dirty="0">
                <a:effectLst/>
                <a:latin typeface="Open Sans" panose="020B0606030504020204" pitchFamily="34" charset="0"/>
              </a:rPr>
              <a:t>nuo 2020 m. gegužės 21 d. iki 2024 m. balandžio 30 d. nuosavybės teise turimas turtas nevertinamas)</a:t>
            </a:r>
            <a:endParaRPr lang="lt-LT" altLang="lt-LT" sz="1600" dirty="0"/>
          </a:p>
          <a:p>
            <a:pPr marL="0" indent="0" algn="r" eaLnBrk="1" hangingPunct="1">
              <a:lnSpc>
                <a:spcPct val="90000"/>
              </a:lnSpc>
              <a:buFont typeface="Wingdings" pitchFamily="2" charset="2"/>
              <a:buNone/>
            </a:pPr>
            <a:endParaRPr lang="lt-LT" altLang="lt-LT" sz="2400" i="1" dirty="0"/>
          </a:p>
        </p:txBody>
      </p:sp>
    </p:spTree>
    <p:extLst>
      <p:ext uri="{BB962C8B-B14F-4D97-AF65-F5344CB8AC3E}">
        <p14:creationId xmlns:p14="http://schemas.microsoft.com/office/powerpoint/2010/main" val="2758712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980728"/>
          </a:xfrm>
          <a:solidFill>
            <a:schemeClr val="accent2">
              <a:lumMod val="75000"/>
            </a:schemeClr>
          </a:solidFill>
        </p:spPr>
        <p:txBody>
          <a:bodyPr rtlCol="0">
            <a:normAutofit/>
          </a:bodyPr>
          <a:lstStyle/>
          <a:p>
            <a:pPr eaLnBrk="1" fontAlgn="auto" hangingPunct="1">
              <a:spcAft>
                <a:spcPts val="0"/>
              </a:spcAft>
              <a:defRPr/>
            </a:pPr>
            <a:r>
              <a:rPr lang="lt-LT" sz="3600" b="1"/>
              <a:t>Šildymo išlaidų kompensacijos</a:t>
            </a:r>
            <a:endParaRPr lang="lt-LT" sz="3600" b="1" dirty="0"/>
          </a:p>
        </p:txBody>
      </p:sp>
      <p:sp>
        <p:nvSpPr>
          <p:cNvPr id="34819" name="Rectangle 3"/>
          <p:cNvSpPr>
            <a:spLocks noGrp="1" noChangeArrowheads="1"/>
          </p:cNvSpPr>
          <p:nvPr>
            <p:ph idx="1"/>
          </p:nvPr>
        </p:nvSpPr>
        <p:spPr>
          <a:xfrm>
            <a:off x="250825" y="1340768"/>
            <a:ext cx="8678863" cy="5184576"/>
          </a:xfrm>
        </p:spPr>
        <p:txBody>
          <a:bodyPr rtlCol="0">
            <a:normAutofit/>
          </a:bodyPr>
          <a:lstStyle/>
          <a:p>
            <a:pPr marL="0" indent="0" eaLnBrk="1" fontAlgn="auto" hangingPunct="1">
              <a:spcAft>
                <a:spcPts val="0"/>
              </a:spcAft>
              <a:buFont typeface="Wingdings" pitchFamily="2" charset="2"/>
              <a:buNone/>
              <a:defRPr/>
            </a:pPr>
            <a:r>
              <a:rPr lang="lt-LT" sz="2400" dirty="0"/>
              <a:t>Vienas asmuo už normatyvinio ploto šildymą sumoka ne daugiau kaip</a:t>
            </a:r>
          </a:p>
          <a:p>
            <a:pPr marL="0" indent="0" algn="ctr" fontAlgn="auto">
              <a:spcAft>
                <a:spcPts val="0"/>
              </a:spcAft>
              <a:buNone/>
              <a:defRPr/>
            </a:pPr>
            <a:r>
              <a:rPr lang="lt-LT" sz="2400" b="1" dirty="0"/>
              <a:t>0,10· (Pajamos – 3 · RP)</a:t>
            </a:r>
          </a:p>
          <a:p>
            <a:pPr marL="0" indent="0" eaLnBrk="1" fontAlgn="auto" hangingPunct="1">
              <a:spcAft>
                <a:spcPts val="0"/>
              </a:spcAft>
              <a:buFont typeface="Wingdings" pitchFamily="2" charset="2"/>
              <a:buNone/>
              <a:defRPr/>
            </a:pPr>
            <a:r>
              <a:rPr lang="lt-LT" sz="2400" dirty="0"/>
              <a:t>BGA už normatyvinio ploto šildymą sumoka ne daugiau kaip</a:t>
            </a:r>
          </a:p>
          <a:p>
            <a:pPr marL="0" indent="0" algn="ctr" fontAlgn="auto">
              <a:spcAft>
                <a:spcPts val="0"/>
              </a:spcAft>
              <a:buNone/>
              <a:defRPr/>
            </a:pPr>
            <a:r>
              <a:rPr lang="lt-LT" sz="2400" b="1" dirty="0"/>
              <a:t>0,10 · (Pajamos – 2 · </a:t>
            </a:r>
            <a:r>
              <a:rPr lang="lt-LT" sz="2400" b="1" dirty="0" err="1"/>
              <a:t>RP·n</a:t>
            </a:r>
            <a:r>
              <a:rPr lang="lt-LT" sz="2400" b="1" dirty="0"/>
              <a:t>) </a:t>
            </a:r>
          </a:p>
          <a:p>
            <a:pPr marL="0" indent="0" fontAlgn="auto">
              <a:spcAft>
                <a:spcPts val="0"/>
              </a:spcAft>
              <a:buNone/>
              <a:defRPr/>
            </a:pPr>
            <a:r>
              <a:rPr lang="lt-LT" sz="2400" i="1" dirty="0"/>
              <a:t>Normatyvinis plotas: 50m</a:t>
            </a:r>
            <a:r>
              <a:rPr lang="lt-LT" sz="2400" i="1" baseline="30000" dirty="0"/>
              <a:t>2 </a:t>
            </a:r>
            <a:r>
              <a:rPr lang="lt-LT" sz="2400" i="1" dirty="0"/>
              <a:t>vienam; 38</a:t>
            </a:r>
            <a:r>
              <a:rPr lang="lt-LT" sz="2400" i="1" baseline="30000" dirty="0"/>
              <a:t> </a:t>
            </a:r>
            <a:r>
              <a:rPr lang="lt-LT" sz="2400" i="1" dirty="0"/>
              <a:t>+12+10(n-2)m</a:t>
            </a:r>
            <a:r>
              <a:rPr lang="lt-LT" sz="2400" i="1" baseline="30000" dirty="0"/>
              <a:t>2</a:t>
            </a:r>
            <a:r>
              <a:rPr lang="lt-LT" sz="2400" i="1" dirty="0"/>
              <a:t>.</a:t>
            </a:r>
          </a:p>
          <a:p>
            <a:pPr marL="0" indent="0" eaLnBrk="1" fontAlgn="auto" hangingPunct="1">
              <a:spcAft>
                <a:spcPts val="0"/>
              </a:spcAft>
              <a:buFont typeface="Wingdings" pitchFamily="2" charset="2"/>
              <a:buNone/>
              <a:defRPr/>
            </a:pPr>
            <a:r>
              <a:rPr lang="lt-LT" sz="2400" dirty="0"/>
              <a:t>Už ploto virš normatyvo šildymą moka patys BGA.</a:t>
            </a:r>
            <a:endParaRPr lang="en-US" sz="2400" dirty="0"/>
          </a:p>
          <a:p>
            <a:pPr marL="0" indent="0" eaLnBrk="1" fontAlgn="auto" hangingPunct="1">
              <a:spcAft>
                <a:spcPts val="0"/>
              </a:spcAft>
              <a:buFont typeface="Wingdings" pitchFamily="2" charset="2"/>
              <a:buNone/>
              <a:defRPr/>
            </a:pPr>
            <a:endParaRPr lang="lt-LT" baseline="30000" dirty="0"/>
          </a:p>
          <a:p>
            <a:pPr marL="0" indent="0" algn="just" eaLnBrk="1" fontAlgn="auto" hangingPunct="1">
              <a:lnSpc>
                <a:spcPct val="110000"/>
              </a:lnSpc>
              <a:spcBef>
                <a:spcPts val="0"/>
              </a:spcBef>
              <a:spcAft>
                <a:spcPts val="0"/>
              </a:spcAft>
              <a:buFont typeface="Wingdings" pitchFamily="2" charset="2"/>
              <a:buNone/>
              <a:defRPr/>
            </a:pPr>
            <a:r>
              <a:rPr lang="lt-LT" sz="2000" dirty="0"/>
              <a:t>Pavyzdys: 4 asmenų šeimos pajamos 1600 eurų. Už 38+12+2·10 = 70 m</a:t>
            </a:r>
            <a:r>
              <a:rPr lang="lt-LT" sz="2000" baseline="30000" dirty="0"/>
              <a:t>2</a:t>
            </a:r>
            <a:r>
              <a:rPr lang="lt-LT" sz="2000" dirty="0"/>
              <a:t> šildymą šeima sumoka 0,1·(1600 - 2·157·4) = 34,4 eurų. Jei BGA pajamos 1256 eurų – nemoka nieko. Jei pajamos būtų 3000 eurų,</a:t>
            </a:r>
            <a:r>
              <a:rPr lang="en-US" sz="2000" dirty="0"/>
              <a:t> </a:t>
            </a:r>
            <a:r>
              <a:rPr lang="lt-LT" sz="2000"/>
              <a:t>mokėtų 174,4 </a:t>
            </a:r>
            <a:r>
              <a:rPr lang="lt-LT" sz="2000" dirty="0"/>
              <a:t>eurų (jei tiek iš viso reikėtų)</a:t>
            </a:r>
            <a:r>
              <a:rPr lang="en-US" sz="2000" dirty="0"/>
              <a:t>.</a:t>
            </a:r>
            <a:r>
              <a:rPr lang="lt-LT" sz="2000" dirty="0"/>
              <a:t> Likusi apmokėjimui pateiktos sumos dalis kompensuojama.</a:t>
            </a:r>
            <a:endParaRPr lang="en-US" sz="2000" dirty="0"/>
          </a:p>
        </p:txBody>
      </p:sp>
    </p:spTree>
    <p:extLst>
      <p:ext uri="{BB962C8B-B14F-4D97-AF65-F5344CB8AC3E}">
        <p14:creationId xmlns:p14="http://schemas.microsoft.com/office/powerpoint/2010/main" val="2903889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124744"/>
          </a:xfrm>
          <a:solidFill>
            <a:schemeClr val="accent2">
              <a:lumMod val="75000"/>
            </a:schemeClr>
          </a:solidFill>
        </p:spPr>
        <p:txBody>
          <a:bodyPr rtlCol="0">
            <a:normAutofit/>
          </a:bodyPr>
          <a:lstStyle/>
          <a:p>
            <a:pPr eaLnBrk="1" fontAlgn="auto" hangingPunct="1">
              <a:lnSpc>
                <a:spcPct val="70000"/>
              </a:lnSpc>
              <a:spcAft>
                <a:spcPts val="0"/>
              </a:spcAft>
              <a:defRPr/>
            </a:pPr>
            <a:r>
              <a:rPr lang="lt-LT" sz="3600" b="1"/>
              <a:t>Išlaidų šaltam vandeniui ir nuotekoms kompensacijos</a:t>
            </a:r>
          </a:p>
        </p:txBody>
      </p:sp>
      <p:sp>
        <p:nvSpPr>
          <p:cNvPr id="45059" name="Rectangle 3"/>
          <p:cNvSpPr>
            <a:spLocks noGrp="1" noChangeArrowheads="1"/>
          </p:cNvSpPr>
          <p:nvPr>
            <p:ph idx="1"/>
          </p:nvPr>
        </p:nvSpPr>
        <p:spPr>
          <a:xfrm>
            <a:off x="250825" y="1268413"/>
            <a:ext cx="8664575" cy="5445125"/>
          </a:xfrm>
        </p:spPr>
        <p:txBody>
          <a:bodyPr/>
          <a:lstStyle/>
          <a:p>
            <a:pPr marL="0" indent="0" eaLnBrk="1" hangingPunct="1">
              <a:lnSpc>
                <a:spcPct val="90000"/>
              </a:lnSpc>
              <a:buFont typeface="Wingdings" pitchFamily="2" charset="2"/>
              <a:buChar char="Ø"/>
            </a:pPr>
            <a:r>
              <a:rPr lang="lt-LT" altLang="lt-LT" dirty="0"/>
              <a:t>	</a:t>
            </a:r>
            <a:r>
              <a:rPr lang="lt-LT" altLang="lt-LT" sz="2800" dirty="0"/>
              <a:t>BGA už normatyvinį šalto vandens ir nuotekų kiekį sumoka ne daugiau kaip</a:t>
            </a:r>
          </a:p>
          <a:p>
            <a:pPr marL="0" indent="0" algn="ctr" eaLnBrk="1" hangingPunct="1">
              <a:lnSpc>
                <a:spcPct val="90000"/>
              </a:lnSpc>
              <a:buFont typeface="Wingdings" pitchFamily="2" charset="2"/>
              <a:buNone/>
            </a:pPr>
            <a:r>
              <a:rPr lang="lt-LT" altLang="lt-LT" sz="2800" b="1" dirty="0"/>
              <a:t>0,02· Pajamos</a:t>
            </a:r>
          </a:p>
          <a:p>
            <a:pPr marL="0" indent="0" algn="r" eaLnBrk="1" hangingPunct="1">
              <a:lnSpc>
                <a:spcPct val="90000"/>
              </a:lnSpc>
              <a:buFont typeface="Wingdings" pitchFamily="2" charset="2"/>
              <a:buNone/>
            </a:pPr>
            <a:r>
              <a:rPr lang="lt-LT" altLang="lt-LT" sz="2800" i="1" dirty="0"/>
              <a:t>Normatyvinis kiekis: 2+1,5+1</a:t>
            </a:r>
            <a:r>
              <a:rPr lang="lt-LT" altLang="lt-LT" sz="2800" b="1" i="1" dirty="0"/>
              <a:t>·</a:t>
            </a:r>
            <a:r>
              <a:rPr lang="lt-LT" altLang="lt-LT" sz="2800" i="1" dirty="0"/>
              <a:t>(n-2)m</a:t>
            </a:r>
            <a:r>
              <a:rPr lang="lt-LT" altLang="lt-LT" sz="2800" i="1" baseline="30000" dirty="0"/>
              <a:t>3</a:t>
            </a:r>
            <a:r>
              <a:rPr lang="lt-LT" altLang="lt-LT" sz="2800" dirty="0"/>
              <a:t>.</a:t>
            </a:r>
          </a:p>
          <a:p>
            <a:pPr marL="0" indent="0" algn="r" eaLnBrk="1" hangingPunct="1">
              <a:lnSpc>
                <a:spcPct val="90000"/>
              </a:lnSpc>
              <a:buFont typeface="Arial" charset="0"/>
              <a:buNone/>
            </a:pPr>
            <a:r>
              <a:rPr lang="lt-LT" altLang="lt-LT" sz="2800" i="1" dirty="0"/>
              <a:t>Normatyvinis kiekis (šaltas vanduo naudojamas šildymui): 3,5+2,5+1,5</a:t>
            </a:r>
            <a:r>
              <a:rPr lang="lt-LT" altLang="lt-LT" sz="2800" b="1" i="1" dirty="0"/>
              <a:t>·</a:t>
            </a:r>
            <a:r>
              <a:rPr lang="lt-LT" altLang="lt-LT" sz="2800" i="1" dirty="0"/>
              <a:t>(n-2)m</a:t>
            </a:r>
            <a:r>
              <a:rPr lang="lt-LT" altLang="lt-LT" sz="2800" i="1" baseline="30000" dirty="0"/>
              <a:t>3</a:t>
            </a:r>
            <a:r>
              <a:rPr lang="lt-LT" altLang="lt-LT" sz="2800" dirty="0"/>
              <a:t>.</a:t>
            </a:r>
          </a:p>
          <a:p>
            <a:pPr marL="0" indent="0" eaLnBrk="1" hangingPunct="1">
              <a:lnSpc>
                <a:spcPct val="90000"/>
              </a:lnSpc>
              <a:buFont typeface="Wingdings" pitchFamily="2" charset="2"/>
              <a:buChar char="Ø"/>
            </a:pPr>
            <a:r>
              <a:rPr lang="lt-LT" altLang="lt-LT" sz="2800" dirty="0"/>
              <a:t>	BGA už normatyvinį karšto vandens kiekį sumoka ne daugiau kaip</a:t>
            </a:r>
          </a:p>
          <a:p>
            <a:pPr marL="0" indent="0" algn="ctr" eaLnBrk="1" hangingPunct="1">
              <a:lnSpc>
                <a:spcPct val="90000"/>
              </a:lnSpc>
              <a:buFont typeface="Wingdings" pitchFamily="2" charset="2"/>
              <a:buNone/>
            </a:pPr>
            <a:r>
              <a:rPr lang="lt-LT" altLang="lt-LT" sz="2800" b="1" dirty="0"/>
              <a:t>0,05· Pajamos</a:t>
            </a:r>
          </a:p>
          <a:p>
            <a:pPr marL="0" indent="0" algn="r" eaLnBrk="1" hangingPunct="1">
              <a:lnSpc>
                <a:spcPct val="90000"/>
              </a:lnSpc>
              <a:buFont typeface="Wingdings" pitchFamily="2" charset="2"/>
              <a:buNone/>
            </a:pPr>
            <a:r>
              <a:rPr lang="lt-LT" altLang="lt-LT" sz="2800" i="1" dirty="0"/>
              <a:t>Normatyvinis kiekis: 1,5+1+0,5</a:t>
            </a:r>
            <a:r>
              <a:rPr lang="lt-LT" altLang="lt-LT" sz="2800" b="1" i="1" dirty="0"/>
              <a:t>·</a:t>
            </a:r>
            <a:r>
              <a:rPr lang="lt-LT" altLang="lt-LT" sz="2800" i="1" dirty="0"/>
              <a:t>(n-2)m</a:t>
            </a:r>
            <a:r>
              <a:rPr lang="lt-LT" altLang="lt-LT" sz="2800" i="1" baseline="30000" dirty="0"/>
              <a:t>3</a:t>
            </a:r>
            <a:r>
              <a:rPr lang="lt-LT" altLang="lt-LT" sz="2800" i="1" dirty="0"/>
              <a:t>.</a:t>
            </a:r>
          </a:p>
          <a:p>
            <a:pPr marL="0" indent="0" eaLnBrk="1" hangingPunct="1">
              <a:lnSpc>
                <a:spcPct val="90000"/>
              </a:lnSpc>
              <a:buFont typeface="Wingdings" pitchFamily="2" charset="2"/>
              <a:buNone/>
            </a:pPr>
            <a:r>
              <a:rPr lang="lt-LT" altLang="lt-LT" sz="2800" dirty="0"/>
              <a:t>Likusios išlaidos kompensuojamos. Už viršnormatyvinį sunaudojimą moka patys BGA.	</a:t>
            </a:r>
          </a:p>
        </p:txBody>
      </p:sp>
    </p:spTree>
    <p:extLst>
      <p:ext uri="{BB962C8B-B14F-4D97-AF65-F5344CB8AC3E}">
        <p14:creationId xmlns:p14="http://schemas.microsoft.com/office/powerpoint/2010/main" val="996702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FF6F4F-B7DE-4107-B900-DEF85BB7036A}"/>
              </a:ext>
            </a:extLst>
          </p:cNvPr>
          <p:cNvSpPr>
            <a:spLocks noGrp="1"/>
          </p:cNvSpPr>
          <p:nvPr>
            <p:ph type="title"/>
          </p:nvPr>
        </p:nvSpPr>
        <p:spPr>
          <a:xfrm>
            <a:off x="0" y="0"/>
            <a:ext cx="9144000" cy="908720"/>
          </a:xfrm>
        </p:spPr>
        <p:txBody>
          <a:bodyPr/>
          <a:lstStyle/>
          <a:p>
            <a:r>
              <a:rPr lang="lt-LT" sz="4000" b="1" dirty="0"/>
              <a:t>Socialinė parama mokiniams</a:t>
            </a:r>
          </a:p>
        </p:txBody>
      </p:sp>
      <p:sp>
        <p:nvSpPr>
          <p:cNvPr id="3" name="Turinio vietos rezervavimo ženklas 2">
            <a:extLst>
              <a:ext uri="{FF2B5EF4-FFF2-40B4-BE49-F238E27FC236}">
                <a16:creationId xmlns:a16="http://schemas.microsoft.com/office/drawing/2014/main" id="{FB1597BE-4BFC-4003-BAC7-D23D0008FE67}"/>
              </a:ext>
            </a:extLst>
          </p:cNvPr>
          <p:cNvSpPr>
            <a:spLocks noGrp="1"/>
          </p:cNvSpPr>
          <p:nvPr>
            <p:ph idx="1"/>
          </p:nvPr>
        </p:nvSpPr>
        <p:spPr>
          <a:xfrm>
            <a:off x="390364" y="1052736"/>
            <a:ext cx="8363272" cy="5040560"/>
          </a:xfrm>
        </p:spPr>
        <p:txBody>
          <a:bodyPr/>
          <a:lstStyle/>
          <a:p>
            <a:pPr marL="0" indent="0">
              <a:buNone/>
            </a:pPr>
            <a:r>
              <a:rPr lang="lt-LT" sz="2400" b="1" dirty="0"/>
              <a:t>Socialinės paramos mokiniams rūšys</a:t>
            </a:r>
          </a:p>
          <a:p>
            <a:pPr algn="just">
              <a:buFont typeface="Wingdings" panose="05000000000000000000" pitchFamily="2" charset="2"/>
              <a:buChar char="Ø"/>
            </a:pPr>
            <a:r>
              <a:rPr lang="lt-LT" sz="2400" dirty="0"/>
              <a:t>mokinių nemokamas maitinimas;</a:t>
            </a:r>
          </a:p>
          <a:p>
            <a:pPr algn="just">
              <a:buFont typeface="Wingdings" panose="05000000000000000000" pitchFamily="2" charset="2"/>
              <a:buChar char="Ø"/>
            </a:pPr>
            <a:r>
              <a:rPr lang="lt-LT" sz="2400" dirty="0"/>
              <a:t>parama mokinio reikmenims įsigyti.</a:t>
            </a:r>
          </a:p>
          <a:p>
            <a:pPr marL="0" indent="0" algn="just">
              <a:buNone/>
            </a:pPr>
            <a:r>
              <a:rPr lang="lt-LT" sz="2400" dirty="0"/>
              <a:t>Mokiniai turi teisę į nemokamus pietus ir į paramą mokinio reikmenims įsigyti, jeigu vidutinės pajamos, tenkančios vienam iš bendrai gyvenančių asmenų ar vienam gyvenančiam asmeniui per mėnesį yra mažesnės kaip 1,5 valstybės remiamų pajamų  dydžio (192 Eur), atskirais atvejais 2 VRP (256 Eur).</a:t>
            </a:r>
          </a:p>
          <a:p>
            <a:pPr marL="0" indent="0" algn="just">
              <a:buNone/>
            </a:pPr>
            <a:r>
              <a:rPr lang="lt-LT" sz="2400" b="1" dirty="0"/>
              <a:t> Nemokamam maitinimui </a:t>
            </a:r>
            <a:r>
              <a:rPr lang="lt-LT" sz="2400" dirty="0"/>
              <a:t>skirtiems produktams įsigyti vienai dienai vienam mokiniui skiriama nuo 1,6 iki 9,7 procentų bazinės socialinės išmokos (BSI) dydžio suma.</a:t>
            </a:r>
          </a:p>
          <a:p>
            <a:pPr marL="0" indent="0" algn="just">
              <a:buNone/>
            </a:pPr>
            <a:r>
              <a:rPr lang="lt-LT" sz="2400" dirty="0"/>
              <a:t> </a:t>
            </a:r>
            <a:r>
              <a:rPr lang="lt-LT" sz="2400" b="1" dirty="0"/>
              <a:t>Mokinio reikmenims įsigyti </a:t>
            </a:r>
            <a:r>
              <a:rPr lang="lt-LT" sz="2400" dirty="0"/>
              <a:t>skiriama 2 BSI dydžių (80 Eur) suma vienam mokiniui per kalendorinius metus.  </a:t>
            </a:r>
          </a:p>
          <a:p>
            <a:pPr marL="0" indent="0" algn="r">
              <a:buNone/>
            </a:pPr>
            <a:r>
              <a:rPr lang="lt-LT" sz="1800" i="1" dirty="0"/>
              <a:t>Lietuvos Respublikos socialinės paramos mokiniams įstatymas Nr. X-686</a:t>
            </a:r>
          </a:p>
          <a:p>
            <a:endParaRPr lang="lt-LT" dirty="0"/>
          </a:p>
        </p:txBody>
      </p:sp>
    </p:spTree>
    <p:extLst>
      <p:ext uri="{BB962C8B-B14F-4D97-AF65-F5344CB8AC3E}">
        <p14:creationId xmlns:p14="http://schemas.microsoft.com/office/powerpoint/2010/main" val="1198906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80728"/>
          </a:xfrm>
          <a:solidFill>
            <a:schemeClr val="accent2">
              <a:lumMod val="75000"/>
            </a:schemeClr>
          </a:solidFill>
        </p:spPr>
        <p:txBody>
          <a:bodyPr/>
          <a:lstStyle/>
          <a:p>
            <a:pPr eaLnBrk="1" fontAlgn="auto" hangingPunct="1">
              <a:lnSpc>
                <a:spcPct val="70000"/>
              </a:lnSpc>
              <a:spcAft>
                <a:spcPts val="0"/>
              </a:spcAft>
              <a:defRPr/>
            </a:pPr>
            <a:r>
              <a:rPr lang="lt-LT" sz="3600" b="1" dirty="0"/>
              <a:t>Socialinės paramos išmokos (mln. </a:t>
            </a:r>
            <a:r>
              <a:rPr lang="en-US" sz="3600" b="1" dirty="0" err="1"/>
              <a:t>eur</a:t>
            </a:r>
            <a:r>
              <a:rPr lang="lt-LT" sz="3600" b="1" dirty="0"/>
              <a:t>ų)</a:t>
            </a:r>
          </a:p>
        </p:txBody>
      </p:sp>
      <p:graphicFrame>
        <p:nvGraphicFramePr>
          <p:cNvPr id="4" name="Diagrama 3">
            <a:extLst>
              <a:ext uri="{FF2B5EF4-FFF2-40B4-BE49-F238E27FC236}">
                <a16:creationId xmlns:a16="http://schemas.microsoft.com/office/drawing/2014/main" id="{7A25C08F-0AAF-41B8-93B5-EB767A75B676}"/>
              </a:ext>
            </a:extLst>
          </p:cNvPr>
          <p:cNvGraphicFramePr>
            <a:graphicFrameLocks noGrp="1"/>
          </p:cNvGraphicFramePr>
          <p:nvPr>
            <p:extLst>
              <p:ext uri="{D42A27DB-BD31-4B8C-83A1-F6EECF244321}">
                <p14:modId xmlns:p14="http://schemas.microsoft.com/office/powerpoint/2010/main" val="984019441"/>
              </p:ext>
            </p:extLst>
          </p:nvPr>
        </p:nvGraphicFramePr>
        <p:xfrm>
          <a:off x="323528" y="978729"/>
          <a:ext cx="8424936" cy="5812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3404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788987"/>
          </a:xfrm>
          <a:solidFill>
            <a:schemeClr val="accent2">
              <a:lumMod val="75000"/>
            </a:schemeClr>
          </a:solidFill>
        </p:spPr>
        <p:txBody>
          <a:bodyPr rtlCol="0">
            <a:normAutofit/>
          </a:bodyPr>
          <a:lstStyle/>
          <a:p>
            <a:pPr eaLnBrk="1" fontAlgn="auto" hangingPunct="1">
              <a:spcAft>
                <a:spcPts val="0"/>
              </a:spcAft>
              <a:defRPr/>
            </a:pPr>
            <a:r>
              <a:rPr lang="lt-LT" sz="3600" b="1"/>
              <a:t>Finansavimas ir administravimas</a:t>
            </a:r>
            <a:endParaRPr lang="en-GB" sz="3600" b="1"/>
          </a:p>
        </p:txBody>
      </p:sp>
      <p:sp>
        <p:nvSpPr>
          <p:cNvPr id="47107" name="Rectangle 3"/>
          <p:cNvSpPr>
            <a:spLocks noGrp="1" noChangeArrowheads="1"/>
          </p:cNvSpPr>
          <p:nvPr>
            <p:ph idx="1"/>
          </p:nvPr>
        </p:nvSpPr>
        <p:spPr>
          <a:xfrm>
            <a:off x="228600" y="1196752"/>
            <a:ext cx="8686800" cy="5221287"/>
          </a:xfrm>
        </p:spPr>
        <p:txBody>
          <a:bodyPr/>
          <a:lstStyle/>
          <a:p>
            <a:pPr marL="0" indent="0" algn="just">
              <a:buNone/>
            </a:pPr>
            <a:r>
              <a:rPr lang="lt-LT" sz="2400" dirty="0"/>
              <a:t>Piniginę socialinę paramą savivaldybės teikia vykdydamos </a:t>
            </a:r>
            <a:r>
              <a:rPr lang="lt-LT" sz="2400" dirty="0" err="1"/>
              <a:t>savaran-kiškąją</a:t>
            </a:r>
            <a:r>
              <a:rPr lang="lt-LT" sz="2400" dirty="0"/>
              <a:t> savivaldybių funkciją, kuri yra finansuojama iš savivaldybių biudžetų lėšų. Gali būti subsidijuojama ir iš valstybės biudžeto lėšų.</a:t>
            </a:r>
          </a:p>
          <a:p>
            <a:pPr marL="0" indent="0" algn="just">
              <a:buNone/>
            </a:pPr>
            <a:r>
              <a:rPr lang="lt-LT" sz="2400" dirty="0"/>
              <a:t>2021 m. išleista 86,06 milijonų eurų socialinei pašalpai, 19,84 milijonų eurų kompensacijoms.</a:t>
            </a:r>
          </a:p>
          <a:p>
            <a:pPr marL="0" indent="0" algn="just">
              <a:buNone/>
            </a:pPr>
            <a:endParaRPr lang="lt-LT" sz="2400" dirty="0"/>
          </a:p>
          <a:p>
            <a:pPr marL="0" indent="0" algn="just">
              <a:buNone/>
            </a:pPr>
            <a:r>
              <a:rPr lang="lt-LT" sz="2400" dirty="0"/>
              <a:t>Savivaldybės taryba tvirtina piniginės socialinės paramos teikimo tvarkos aprašą.</a:t>
            </a:r>
            <a:r>
              <a:rPr lang="lt-LT" altLang="lt-LT" sz="2400" dirty="0"/>
              <a:t> </a:t>
            </a:r>
          </a:p>
          <a:p>
            <a:pPr marL="0" indent="0" algn="just">
              <a:buNone/>
            </a:pPr>
            <a:endParaRPr lang="lt-LT" altLang="lt-LT" sz="2400" dirty="0"/>
          </a:p>
          <a:p>
            <a:pPr marL="0" indent="0" algn="just">
              <a:buNone/>
            </a:pPr>
            <a:r>
              <a:rPr lang="lt-LT" altLang="lt-LT" sz="2400" dirty="0"/>
              <a:t>Savivaldybės gali pareikalauti iš gavėjo vykdyti socialinės integracijos priemones, pašalpą pakeisti paslaugomis ir t.t.</a:t>
            </a:r>
            <a:r>
              <a:rPr lang="en-GB" altLang="lt-LT" sz="2400" dirty="0"/>
              <a:t> </a:t>
            </a:r>
            <a:endParaRPr lang="lt-LT" altLang="lt-LT" sz="2400" dirty="0"/>
          </a:p>
          <a:p>
            <a:pPr marL="0" indent="0" algn="just">
              <a:buNone/>
            </a:pPr>
            <a:endParaRPr lang="lt-LT" altLang="lt-LT" sz="2400" dirty="0"/>
          </a:p>
          <a:p>
            <a:pPr marL="0" indent="0" algn="just">
              <a:buNone/>
            </a:pPr>
            <a:r>
              <a:rPr lang="lt-LT" altLang="lt-LT" sz="1400" dirty="0"/>
              <a:t>Smulkiau: </a:t>
            </a:r>
            <a:r>
              <a:rPr lang="lt-LT" sz="1400" dirty="0">
                <a:hlinkClick r:id="rId2"/>
              </a:rPr>
              <a:t>Nepasiturintiems gyventojams | Lietuvos Respublikos socialinės apsaugos ir darbo ministerija (</a:t>
            </a:r>
            <a:r>
              <a:rPr lang="lt-LT" sz="1400" dirty="0" err="1">
                <a:hlinkClick r:id="rId2"/>
              </a:rPr>
              <a:t>lrv.lt</a:t>
            </a:r>
            <a:r>
              <a:rPr lang="lt-LT" sz="1400" dirty="0">
                <a:hlinkClick r:id="rId2"/>
              </a:rPr>
              <a:t>)</a:t>
            </a:r>
            <a:endParaRPr lang="lt-LT" altLang="lt-LT" sz="2400" dirty="0"/>
          </a:p>
          <a:p>
            <a:pPr marL="0" indent="0" algn="just" eaLnBrk="1" hangingPunct="1">
              <a:buFont typeface="Wingdings" pitchFamily="2" charset="2"/>
              <a:buNone/>
            </a:pPr>
            <a:endParaRPr lang="en-GB" altLang="lt-LT" sz="2800" dirty="0"/>
          </a:p>
        </p:txBody>
      </p:sp>
    </p:spTree>
    <p:extLst>
      <p:ext uri="{BB962C8B-B14F-4D97-AF65-F5344CB8AC3E}">
        <p14:creationId xmlns:p14="http://schemas.microsoft.com/office/powerpoint/2010/main" val="323346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24744"/>
          </a:xfrm>
          <a:solidFill>
            <a:schemeClr val="accent2">
              <a:lumMod val="75000"/>
            </a:schemeClr>
          </a:solidFill>
        </p:spPr>
        <p:txBody>
          <a:bodyPr rtlCol="0">
            <a:normAutofit/>
          </a:bodyPr>
          <a:lstStyle/>
          <a:p>
            <a:pPr eaLnBrk="1" fontAlgn="auto" hangingPunct="1">
              <a:spcAft>
                <a:spcPts val="0"/>
              </a:spcAft>
              <a:defRPr/>
            </a:pPr>
            <a:r>
              <a:rPr lang="lt-LT" sz="3600" b="1"/>
              <a:t>Skurdo ribos: absoliuti riba</a:t>
            </a:r>
          </a:p>
        </p:txBody>
      </p:sp>
      <p:sp>
        <p:nvSpPr>
          <p:cNvPr id="21507" name="Rectangle 3"/>
          <p:cNvSpPr>
            <a:spLocks noGrp="1" noChangeArrowheads="1"/>
          </p:cNvSpPr>
          <p:nvPr>
            <p:ph idx="1"/>
          </p:nvPr>
        </p:nvSpPr>
        <p:spPr>
          <a:xfrm>
            <a:off x="215106" y="1268760"/>
            <a:ext cx="8713788" cy="5068888"/>
          </a:xfrm>
        </p:spPr>
        <p:txBody>
          <a:bodyPr/>
          <a:lstStyle/>
          <a:p>
            <a:pPr marL="0" indent="0" algn="just" eaLnBrk="1" hangingPunct="1">
              <a:lnSpc>
                <a:spcPct val="110000"/>
              </a:lnSpc>
              <a:buFont typeface="Wingdings" pitchFamily="2" charset="2"/>
              <a:buNone/>
            </a:pPr>
            <a:r>
              <a:rPr lang="lt-LT" altLang="lt-LT" dirty="0"/>
              <a:t>	</a:t>
            </a:r>
            <a:r>
              <a:rPr lang="lt-LT" altLang="lt-LT" sz="2800" b="1" dirty="0"/>
              <a:t>Skurdo riba</a:t>
            </a:r>
            <a:r>
              <a:rPr lang="lt-LT" altLang="lt-LT" sz="2800" dirty="0"/>
              <a:t>: </a:t>
            </a:r>
            <a:r>
              <a:rPr lang="en-GB" altLang="lt-LT" sz="2800" dirty="0" err="1">
                <a:cs typeface="Times New Roman" pitchFamily="18" charset="0"/>
              </a:rPr>
              <a:t>pajamų</a:t>
            </a:r>
            <a:r>
              <a:rPr lang="en-GB" altLang="lt-LT" sz="2800" dirty="0">
                <a:cs typeface="Times New Roman" pitchFamily="18" charset="0"/>
              </a:rPr>
              <a:t> ir </a:t>
            </a:r>
            <a:r>
              <a:rPr lang="en-GB" altLang="lt-LT" sz="2800" dirty="0" err="1">
                <a:cs typeface="Times New Roman" pitchFamily="18" charset="0"/>
              </a:rPr>
              <a:t>išlaidų</a:t>
            </a:r>
            <a:r>
              <a:rPr lang="en-GB" altLang="lt-LT" sz="2800" dirty="0">
                <a:cs typeface="Times New Roman" pitchFamily="18" charset="0"/>
              </a:rPr>
              <a:t> </a:t>
            </a:r>
            <a:r>
              <a:rPr lang="en-GB" altLang="lt-LT" sz="2800" dirty="0" err="1">
                <a:cs typeface="Times New Roman" pitchFamily="18" charset="0"/>
              </a:rPr>
              <a:t>dydis</a:t>
            </a:r>
            <a:r>
              <a:rPr lang="en-GB" altLang="lt-LT" sz="2800" dirty="0">
                <a:cs typeface="Times New Roman" pitchFamily="18" charset="0"/>
              </a:rPr>
              <a:t> </a:t>
            </a:r>
            <a:r>
              <a:rPr lang="en-GB" altLang="lt-LT" sz="2800" dirty="0" err="1">
                <a:cs typeface="Times New Roman" pitchFamily="18" charset="0"/>
              </a:rPr>
              <a:t>ar</a:t>
            </a:r>
            <a:r>
              <a:rPr lang="en-GB" altLang="lt-LT" sz="2800" dirty="0">
                <a:cs typeface="Times New Roman" pitchFamily="18" charset="0"/>
              </a:rPr>
              <a:t> </a:t>
            </a:r>
            <a:r>
              <a:rPr lang="en-GB" altLang="lt-LT" sz="2800" dirty="0" err="1">
                <a:cs typeface="Times New Roman" pitchFamily="18" charset="0"/>
              </a:rPr>
              <a:t>kaip</a:t>
            </a:r>
            <a:r>
              <a:rPr lang="en-GB" altLang="lt-LT" sz="2800" dirty="0">
                <a:cs typeface="Times New Roman" pitchFamily="18" charset="0"/>
              </a:rPr>
              <a:t> </a:t>
            </a:r>
            <a:r>
              <a:rPr lang="en-GB" altLang="lt-LT" sz="2800" dirty="0" err="1">
                <a:cs typeface="Times New Roman" pitchFamily="18" charset="0"/>
              </a:rPr>
              <a:t>nors</a:t>
            </a:r>
            <a:r>
              <a:rPr lang="en-GB" altLang="lt-LT" sz="2800" dirty="0">
                <a:cs typeface="Times New Roman" pitchFamily="18" charset="0"/>
              </a:rPr>
              <a:t> </a:t>
            </a:r>
            <a:r>
              <a:rPr lang="lt-LT" altLang="lt-LT" sz="2800" dirty="0"/>
              <a:t>kitaip </a:t>
            </a:r>
            <a:r>
              <a:rPr lang="en-GB" altLang="lt-LT" sz="2800" dirty="0" err="1">
                <a:cs typeface="Times New Roman" pitchFamily="18" charset="0"/>
              </a:rPr>
              <a:t>nustatyta</a:t>
            </a:r>
            <a:r>
              <a:rPr lang="en-GB" altLang="lt-LT" sz="2800" dirty="0">
                <a:cs typeface="Times New Roman" pitchFamily="18" charset="0"/>
              </a:rPr>
              <a:t> </a:t>
            </a:r>
            <a:r>
              <a:rPr lang="en-GB" altLang="lt-LT" sz="2800" dirty="0" err="1">
                <a:cs typeface="Times New Roman" pitchFamily="18" charset="0"/>
              </a:rPr>
              <a:t>riba</a:t>
            </a:r>
            <a:r>
              <a:rPr lang="en-GB" altLang="lt-LT" sz="2800" dirty="0">
                <a:cs typeface="Times New Roman" pitchFamily="18" charset="0"/>
              </a:rPr>
              <a:t>, </a:t>
            </a:r>
            <a:r>
              <a:rPr lang="en-GB" altLang="lt-LT" sz="2800" dirty="0" err="1">
                <a:cs typeface="Times New Roman" pitchFamily="18" charset="0"/>
              </a:rPr>
              <a:t>pagal</a:t>
            </a:r>
            <a:r>
              <a:rPr lang="en-GB" altLang="lt-LT" sz="2800" dirty="0">
                <a:cs typeface="Times New Roman" pitchFamily="18" charset="0"/>
              </a:rPr>
              <a:t> </a:t>
            </a:r>
            <a:r>
              <a:rPr lang="en-GB" altLang="lt-LT" sz="2800" dirty="0" err="1">
                <a:cs typeface="Times New Roman" pitchFamily="18" charset="0"/>
              </a:rPr>
              <a:t>kurią</a:t>
            </a:r>
            <a:r>
              <a:rPr lang="en-GB" altLang="lt-LT" sz="2800" dirty="0">
                <a:cs typeface="Times New Roman" pitchFamily="18" charset="0"/>
              </a:rPr>
              <a:t> </a:t>
            </a:r>
            <a:r>
              <a:rPr lang="en-GB" altLang="lt-LT" sz="2800" dirty="0" err="1">
                <a:cs typeface="Times New Roman" pitchFamily="18" charset="0"/>
              </a:rPr>
              <a:t>asmenys</a:t>
            </a:r>
            <a:r>
              <a:rPr lang="en-GB" altLang="lt-LT" sz="2800" dirty="0">
                <a:cs typeface="Times New Roman" pitchFamily="18" charset="0"/>
              </a:rPr>
              <a:t> </a:t>
            </a:r>
            <a:r>
              <a:rPr lang="en-GB" altLang="lt-LT" sz="2800" dirty="0" err="1">
                <a:cs typeface="Times New Roman" pitchFamily="18" charset="0"/>
              </a:rPr>
              <a:t>ar</a:t>
            </a:r>
            <a:r>
              <a:rPr lang="en-GB" altLang="lt-LT" sz="2800" dirty="0">
                <a:cs typeface="Times New Roman" pitchFamily="18" charset="0"/>
              </a:rPr>
              <a:t> </a:t>
            </a:r>
            <a:r>
              <a:rPr lang="en-GB" altLang="lt-LT" sz="2800" dirty="0" err="1">
                <a:cs typeface="Times New Roman" pitchFamily="18" charset="0"/>
              </a:rPr>
              <a:t>šeimos</a:t>
            </a:r>
            <a:r>
              <a:rPr lang="en-GB" altLang="lt-LT" sz="2800" dirty="0">
                <a:cs typeface="Times New Roman" pitchFamily="18" charset="0"/>
              </a:rPr>
              <a:t> </a:t>
            </a:r>
            <a:r>
              <a:rPr lang="en-GB" altLang="lt-LT" sz="2800" dirty="0" err="1">
                <a:cs typeface="Times New Roman" pitchFamily="18" charset="0"/>
              </a:rPr>
              <a:t>skirstomos</a:t>
            </a:r>
            <a:r>
              <a:rPr lang="en-GB" altLang="lt-LT" sz="2800" dirty="0">
                <a:cs typeface="Times New Roman" pitchFamily="18" charset="0"/>
              </a:rPr>
              <a:t> į </a:t>
            </a:r>
            <a:r>
              <a:rPr lang="en-GB" altLang="lt-LT" sz="2800" dirty="0" err="1">
                <a:cs typeface="Times New Roman" pitchFamily="18" charset="0"/>
              </a:rPr>
              <a:t>skurstančias</a:t>
            </a:r>
            <a:r>
              <a:rPr lang="en-GB" altLang="lt-LT" sz="2800" dirty="0">
                <a:cs typeface="Times New Roman" pitchFamily="18" charset="0"/>
              </a:rPr>
              <a:t> ir </a:t>
            </a:r>
            <a:r>
              <a:rPr lang="en-GB" altLang="lt-LT" sz="2800" dirty="0" err="1">
                <a:cs typeface="Times New Roman" pitchFamily="18" charset="0"/>
              </a:rPr>
              <a:t>neskurstančias</a:t>
            </a:r>
            <a:r>
              <a:rPr lang="en-GB" altLang="lt-LT" sz="2800" dirty="0">
                <a:cs typeface="Times New Roman" pitchFamily="18" charset="0"/>
              </a:rPr>
              <a:t>.</a:t>
            </a:r>
            <a:r>
              <a:rPr lang="en-GB" altLang="lt-LT" sz="2800" dirty="0"/>
              <a:t> </a:t>
            </a:r>
            <a:endParaRPr lang="lt-LT" altLang="lt-LT" sz="2800" dirty="0"/>
          </a:p>
          <a:p>
            <a:pPr marL="0" indent="0" algn="just" eaLnBrk="1" hangingPunct="1">
              <a:lnSpc>
                <a:spcPct val="110000"/>
              </a:lnSpc>
              <a:buFont typeface="Wingdings" pitchFamily="2" charset="2"/>
              <a:buNone/>
            </a:pPr>
            <a:r>
              <a:rPr lang="en-US" altLang="lt-LT" sz="2800" b="1" dirty="0"/>
              <a:t>	</a:t>
            </a:r>
            <a:r>
              <a:rPr lang="lt-LT" altLang="lt-LT" sz="2800" b="1" dirty="0"/>
              <a:t>Absoliuti skurdo riba</a:t>
            </a:r>
            <a:r>
              <a:rPr lang="lt-LT" altLang="lt-LT" sz="2800" dirty="0"/>
              <a:t> </a:t>
            </a:r>
            <a:r>
              <a:rPr lang="lt-LT" altLang="lt-LT" sz="2800" i="1" dirty="0"/>
              <a:t>(</a:t>
            </a:r>
            <a:r>
              <a:rPr lang="lt-LT" altLang="lt-LT" sz="2800" i="1" dirty="0" err="1"/>
              <a:t>absolute</a:t>
            </a:r>
            <a:r>
              <a:rPr lang="lt-LT" altLang="lt-LT" sz="2800" i="1" dirty="0"/>
              <a:t> </a:t>
            </a:r>
            <a:r>
              <a:rPr lang="lt-LT" altLang="lt-LT" sz="2800" i="1" dirty="0" err="1"/>
              <a:t>poverty</a:t>
            </a:r>
            <a:r>
              <a:rPr lang="lt-LT" altLang="lt-LT" sz="2800" i="1" dirty="0"/>
              <a:t> line)</a:t>
            </a:r>
            <a:r>
              <a:rPr lang="en-US" altLang="lt-LT" sz="2800" i="1" dirty="0"/>
              <a:t> </a:t>
            </a:r>
            <a:r>
              <a:rPr lang="lt-LT" altLang="lt-LT" sz="2800" dirty="0">
                <a:cs typeface="Times New Roman" pitchFamily="18" charset="0"/>
              </a:rPr>
              <a:t>nustatoma pagal minimalų prekių ir paslaugų krepšelį, atspindintį vartotojo pagrindines reikmes. Prekės ir paslaugos, įeinančios į krepšelį, įvertinamos pinigais ir taip</a:t>
            </a:r>
            <a:r>
              <a:rPr lang="lt-LT" altLang="lt-LT" sz="2800" dirty="0"/>
              <a:t> </a:t>
            </a:r>
            <a:r>
              <a:rPr lang="lt-LT" altLang="lt-LT" sz="2800" dirty="0">
                <a:cs typeface="Times New Roman" pitchFamily="18" charset="0"/>
              </a:rPr>
              <a:t>gaunama piniginė absoliučios skurdo ribos išraiška. </a:t>
            </a:r>
          </a:p>
          <a:p>
            <a:pPr marL="0" indent="0" algn="just" eaLnBrk="1" hangingPunct="1">
              <a:lnSpc>
                <a:spcPct val="110000"/>
              </a:lnSpc>
              <a:buFont typeface="Wingdings" pitchFamily="2" charset="2"/>
              <a:buNone/>
            </a:pPr>
            <a:endParaRPr lang="lt-LT" altLang="lt-LT" sz="2800" dirty="0"/>
          </a:p>
        </p:txBody>
      </p:sp>
    </p:spTree>
    <p:extLst>
      <p:ext uri="{BB962C8B-B14F-4D97-AF65-F5344CB8AC3E}">
        <p14:creationId xmlns:p14="http://schemas.microsoft.com/office/powerpoint/2010/main" val="911540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chemeClr val="accent2">
              <a:lumMod val="75000"/>
            </a:schemeClr>
          </a:solidFill>
        </p:spPr>
        <p:txBody>
          <a:bodyPr rtlCol="0">
            <a:normAutofit/>
          </a:bodyPr>
          <a:lstStyle/>
          <a:p>
            <a:pPr eaLnBrk="1" fontAlgn="auto" hangingPunct="1">
              <a:spcAft>
                <a:spcPts val="0"/>
              </a:spcAft>
              <a:defRPr/>
            </a:pPr>
            <a:r>
              <a:rPr lang="lt-LT" sz="3600" b="1" dirty="0"/>
              <a:t>Absoliuti skurdo riba Lietuvoje: minimalus gyvenimo lygis</a:t>
            </a:r>
          </a:p>
        </p:txBody>
      </p:sp>
      <p:sp>
        <p:nvSpPr>
          <p:cNvPr id="83971" name="Rectangle 3"/>
          <p:cNvSpPr>
            <a:spLocks noGrp="1" noChangeArrowheads="1"/>
          </p:cNvSpPr>
          <p:nvPr>
            <p:ph idx="1"/>
          </p:nvPr>
        </p:nvSpPr>
        <p:spPr>
          <a:xfrm>
            <a:off x="250825" y="2286000"/>
            <a:ext cx="8713788" cy="4383088"/>
          </a:xfrm>
        </p:spPr>
        <p:txBody>
          <a:bodyPr/>
          <a:lstStyle/>
          <a:p>
            <a:pPr marL="0" indent="0" algn="just" eaLnBrk="1" hangingPunct="1">
              <a:lnSpc>
                <a:spcPct val="110000"/>
              </a:lnSpc>
              <a:buFont typeface="Wingdings" pitchFamily="2" charset="2"/>
              <a:buNone/>
            </a:pPr>
            <a:r>
              <a:rPr lang="lt-LT" altLang="lt-LT" sz="3600" dirty="0"/>
              <a:t>	</a:t>
            </a:r>
            <a:endParaRPr lang="lt-LT" altLang="lt-LT" dirty="0"/>
          </a:p>
        </p:txBody>
      </p:sp>
      <p:sp>
        <p:nvSpPr>
          <p:cNvPr id="16388" name="Text Box 5"/>
          <p:cNvSpPr txBox="1">
            <a:spLocks noChangeArrowheads="1"/>
          </p:cNvSpPr>
          <p:nvPr/>
        </p:nvSpPr>
        <p:spPr bwMode="auto">
          <a:xfrm>
            <a:off x="323528" y="1773238"/>
            <a:ext cx="8352160" cy="3957637"/>
          </a:xfrm>
          <a:prstGeom prst="rect">
            <a:avLst/>
          </a:prstGeom>
          <a:noFill/>
          <a:ln w="9525">
            <a:noFill/>
            <a:miter lim="800000"/>
            <a:headEnd/>
            <a:tailEnd/>
          </a:ln>
        </p:spPr>
        <p:txBody>
          <a:bodyPr wrap="square">
            <a:spAutoFit/>
          </a:bodyPr>
          <a:lstStyle/>
          <a:p>
            <a:pPr>
              <a:spcBef>
                <a:spcPct val="50000"/>
              </a:spcBef>
            </a:pPr>
            <a:r>
              <a:rPr lang="lt-LT" altLang="lt-LT" sz="2800" dirty="0">
                <a:latin typeface="Calibri" pitchFamily="34" charset="0"/>
              </a:rPr>
              <a:t>	</a:t>
            </a:r>
            <a:r>
              <a:rPr lang="lt-LT" altLang="lt-LT" sz="2400" dirty="0">
                <a:latin typeface="Calibri" pitchFamily="34" charset="0"/>
              </a:rPr>
              <a:t>Gyventojų Pajamų garantijų įstatyme (1990) m</a:t>
            </a:r>
            <a:r>
              <a:rPr lang="en-GB" altLang="lt-LT" sz="2400" dirty="0" err="1">
                <a:latin typeface="Calibri" pitchFamily="34" charset="0"/>
              </a:rPr>
              <a:t>inimalus</a:t>
            </a:r>
            <a:r>
              <a:rPr lang="en-GB" altLang="lt-LT" sz="2400" dirty="0">
                <a:latin typeface="Calibri" pitchFamily="34" charset="0"/>
              </a:rPr>
              <a:t> </a:t>
            </a:r>
            <a:r>
              <a:rPr lang="en-GB" altLang="lt-LT" sz="2400" dirty="0" err="1">
                <a:latin typeface="Calibri" pitchFamily="34" charset="0"/>
              </a:rPr>
              <a:t>gyvenimo</a:t>
            </a:r>
            <a:r>
              <a:rPr lang="en-GB" altLang="lt-LT" sz="2400" dirty="0">
                <a:latin typeface="Calibri" pitchFamily="34" charset="0"/>
              </a:rPr>
              <a:t> </a:t>
            </a:r>
            <a:r>
              <a:rPr lang="en-GB" altLang="lt-LT" sz="2400" dirty="0" err="1">
                <a:latin typeface="Calibri" pitchFamily="34" charset="0"/>
              </a:rPr>
              <a:t>lygis</a:t>
            </a:r>
            <a:r>
              <a:rPr lang="en-GB" altLang="lt-LT" sz="2400" dirty="0">
                <a:latin typeface="Calibri" pitchFamily="34" charset="0"/>
              </a:rPr>
              <a:t> </a:t>
            </a:r>
            <a:r>
              <a:rPr lang="en-GB" altLang="lt-LT" sz="2400" dirty="0" err="1">
                <a:latin typeface="Calibri" pitchFamily="34" charset="0"/>
              </a:rPr>
              <a:t>apibrėžtas</a:t>
            </a:r>
            <a:r>
              <a:rPr lang="en-GB" altLang="lt-LT" sz="2400" dirty="0">
                <a:latin typeface="Calibri" pitchFamily="34" charset="0"/>
              </a:rPr>
              <a:t> </a:t>
            </a:r>
            <a:r>
              <a:rPr lang="lt-LT" altLang="lt-LT" sz="2400" dirty="0">
                <a:latin typeface="Calibri" pitchFamily="34" charset="0"/>
              </a:rPr>
              <a:t>t</a:t>
            </a:r>
            <a:r>
              <a:rPr lang="en-GB" altLang="lt-LT" sz="2400" dirty="0" err="1">
                <a:latin typeface="Calibri" pitchFamily="34" charset="0"/>
              </a:rPr>
              <a:t>aip</a:t>
            </a:r>
            <a:r>
              <a:rPr lang="lt-LT" altLang="lt-LT" sz="2400" dirty="0">
                <a:latin typeface="Calibri" pitchFamily="34" charset="0"/>
              </a:rPr>
              <a:t>: </a:t>
            </a:r>
          </a:p>
          <a:p>
            <a:pPr algn="just">
              <a:lnSpc>
                <a:spcPct val="90000"/>
              </a:lnSpc>
              <a:spcBef>
                <a:spcPct val="50000"/>
              </a:spcBef>
            </a:pPr>
            <a:r>
              <a:rPr lang="lt-LT" altLang="lt-LT" sz="2400" dirty="0">
                <a:latin typeface="Calibri" pitchFamily="34" charset="0"/>
              </a:rPr>
              <a:t>	MGL - </a:t>
            </a:r>
            <a:r>
              <a:rPr lang="en-GB" altLang="lt-LT" sz="2400" dirty="0" err="1">
                <a:latin typeface="Calibri" pitchFamily="34" charset="0"/>
              </a:rPr>
              <a:t>šeimos</a:t>
            </a:r>
            <a:r>
              <a:rPr lang="en-GB" altLang="lt-LT" sz="2400" dirty="0">
                <a:latin typeface="Calibri" pitchFamily="34" charset="0"/>
              </a:rPr>
              <a:t> </a:t>
            </a:r>
            <a:r>
              <a:rPr lang="en-GB" altLang="lt-LT" sz="2400" dirty="0" err="1">
                <a:latin typeface="Calibri" pitchFamily="34" charset="0"/>
              </a:rPr>
              <a:t>mėnesinių</a:t>
            </a:r>
            <a:r>
              <a:rPr lang="en-GB" altLang="lt-LT" sz="2400" dirty="0">
                <a:latin typeface="Calibri" pitchFamily="34" charset="0"/>
              </a:rPr>
              <a:t> </a:t>
            </a:r>
            <a:r>
              <a:rPr lang="en-GB" altLang="lt-LT" sz="2400" dirty="0" err="1">
                <a:latin typeface="Calibri" pitchFamily="34" charset="0"/>
              </a:rPr>
              <a:t>pajamų</a:t>
            </a:r>
            <a:r>
              <a:rPr lang="en-GB" altLang="lt-LT" sz="2400" dirty="0">
                <a:latin typeface="Calibri" pitchFamily="34" charset="0"/>
              </a:rPr>
              <a:t> </a:t>
            </a:r>
            <a:r>
              <a:rPr lang="en-GB" altLang="lt-LT" sz="2400" dirty="0" err="1">
                <a:latin typeface="Calibri" pitchFamily="34" charset="0"/>
              </a:rPr>
              <a:t>suma</a:t>
            </a:r>
            <a:r>
              <a:rPr lang="en-GB" altLang="lt-LT" sz="2400" dirty="0">
                <a:latin typeface="Calibri" pitchFamily="34" charset="0"/>
              </a:rPr>
              <a:t>, </a:t>
            </a:r>
            <a:r>
              <a:rPr lang="en-GB" altLang="lt-LT" sz="2400" dirty="0" err="1">
                <a:latin typeface="Calibri" pitchFamily="34" charset="0"/>
              </a:rPr>
              <a:t>tenkanti</a:t>
            </a:r>
            <a:r>
              <a:rPr lang="en-GB" altLang="lt-LT" sz="2400" dirty="0">
                <a:latin typeface="Calibri" pitchFamily="34" charset="0"/>
              </a:rPr>
              <a:t> </a:t>
            </a:r>
            <a:r>
              <a:rPr lang="en-GB" altLang="lt-LT" sz="2400" dirty="0" err="1">
                <a:latin typeface="Calibri" pitchFamily="34" charset="0"/>
              </a:rPr>
              <a:t>vienam</a:t>
            </a:r>
            <a:r>
              <a:rPr lang="en-GB" altLang="lt-LT" sz="2400" dirty="0">
                <a:latin typeface="Calibri" pitchFamily="34" charset="0"/>
              </a:rPr>
              <a:t> </a:t>
            </a:r>
            <a:r>
              <a:rPr lang="en-GB" altLang="lt-LT" sz="2400" dirty="0" err="1">
                <a:latin typeface="Calibri" pitchFamily="34" charset="0"/>
              </a:rPr>
              <a:t>žmogui</a:t>
            </a:r>
            <a:r>
              <a:rPr lang="en-GB" altLang="lt-LT" sz="2400" dirty="0">
                <a:latin typeface="Calibri" pitchFamily="34" charset="0"/>
              </a:rPr>
              <a:t> per </a:t>
            </a:r>
            <a:r>
              <a:rPr lang="en-GB" altLang="lt-LT" sz="2400" dirty="0" err="1">
                <a:latin typeface="Calibri" pitchFamily="34" charset="0"/>
              </a:rPr>
              <a:t>mėnesį</a:t>
            </a:r>
            <a:r>
              <a:rPr lang="en-GB" altLang="lt-LT" sz="2400" dirty="0">
                <a:latin typeface="Calibri" pitchFamily="34" charset="0"/>
              </a:rPr>
              <a:t> ir </a:t>
            </a:r>
            <a:r>
              <a:rPr lang="en-GB" altLang="lt-LT" sz="2400" dirty="0" err="1">
                <a:latin typeface="Calibri" pitchFamily="34" charset="0"/>
              </a:rPr>
              <a:t>garantuojanti</a:t>
            </a:r>
            <a:r>
              <a:rPr lang="en-GB" altLang="lt-LT" sz="2400" dirty="0">
                <a:latin typeface="Calibri" pitchFamily="34" charset="0"/>
              </a:rPr>
              <a:t> </a:t>
            </a:r>
            <a:r>
              <a:rPr lang="en-GB" altLang="lt-LT" sz="2400" dirty="0" err="1">
                <a:latin typeface="Calibri" pitchFamily="34" charset="0"/>
              </a:rPr>
              <a:t>visiems</a:t>
            </a:r>
            <a:r>
              <a:rPr lang="en-GB" altLang="lt-LT" sz="2400" dirty="0">
                <a:latin typeface="Calibri" pitchFamily="34" charset="0"/>
              </a:rPr>
              <a:t> </a:t>
            </a:r>
            <a:r>
              <a:rPr lang="en-GB" altLang="lt-LT" sz="2400" dirty="0" err="1">
                <a:latin typeface="Calibri" pitchFamily="34" charset="0"/>
              </a:rPr>
              <a:t>minimalų</a:t>
            </a:r>
            <a:r>
              <a:rPr lang="en-GB" altLang="lt-LT" sz="2400" dirty="0">
                <a:latin typeface="Calibri" pitchFamily="34" charset="0"/>
              </a:rPr>
              <a:t> </a:t>
            </a:r>
            <a:r>
              <a:rPr lang="en-GB" altLang="lt-LT" sz="2400" dirty="0" err="1">
                <a:latin typeface="Calibri" pitchFamily="34" charset="0"/>
              </a:rPr>
              <a:t>socialiai</a:t>
            </a:r>
            <a:r>
              <a:rPr lang="en-GB" altLang="lt-LT" sz="2400" dirty="0">
                <a:latin typeface="Calibri" pitchFamily="34" charset="0"/>
              </a:rPr>
              <a:t> </a:t>
            </a:r>
            <a:r>
              <a:rPr lang="en-GB" altLang="lt-LT" sz="2400" dirty="0" err="1">
                <a:latin typeface="Calibri" pitchFamily="34" charset="0"/>
              </a:rPr>
              <a:t>priimtiną</a:t>
            </a:r>
            <a:r>
              <a:rPr lang="en-GB" altLang="lt-LT" sz="2400" dirty="0">
                <a:latin typeface="Calibri" pitchFamily="34" charset="0"/>
              </a:rPr>
              <a:t> </a:t>
            </a:r>
            <a:r>
              <a:rPr lang="en-GB" altLang="lt-LT" sz="2400" dirty="0" err="1">
                <a:latin typeface="Calibri" pitchFamily="34" charset="0"/>
              </a:rPr>
              <a:t>poreikių</a:t>
            </a:r>
            <a:r>
              <a:rPr lang="en-GB" altLang="lt-LT" sz="2400" dirty="0">
                <a:latin typeface="Calibri" pitchFamily="34" charset="0"/>
              </a:rPr>
              <a:t> </a:t>
            </a:r>
            <a:r>
              <a:rPr lang="en-GB" altLang="lt-LT" sz="2400" dirty="0" err="1">
                <a:latin typeface="Calibri" pitchFamily="34" charset="0"/>
              </a:rPr>
              <a:t>patenkinimo</a:t>
            </a:r>
            <a:r>
              <a:rPr lang="en-GB" altLang="lt-LT" sz="2400" dirty="0">
                <a:latin typeface="Calibri" pitchFamily="34" charset="0"/>
              </a:rPr>
              <a:t> </a:t>
            </a:r>
            <a:r>
              <a:rPr lang="en-GB" altLang="lt-LT" sz="2400" dirty="0" err="1">
                <a:latin typeface="Calibri" pitchFamily="34" charset="0"/>
              </a:rPr>
              <a:t>lygį</a:t>
            </a:r>
            <a:r>
              <a:rPr lang="en-GB" altLang="lt-LT" sz="2400" dirty="0">
                <a:latin typeface="Calibri" pitchFamily="34" charset="0"/>
              </a:rPr>
              <a:t>, </a:t>
            </a:r>
            <a:r>
              <a:rPr lang="en-GB" altLang="lt-LT" sz="2400" dirty="0" err="1">
                <a:latin typeface="Calibri" pitchFamily="34" charset="0"/>
              </a:rPr>
              <a:t>atitinkantį</a:t>
            </a:r>
            <a:r>
              <a:rPr lang="en-GB" altLang="lt-LT" sz="2400" dirty="0">
                <a:latin typeface="Calibri" pitchFamily="34" charset="0"/>
              </a:rPr>
              <a:t> </a:t>
            </a:r>
            <a:r>
              <a:rPr lang="en-GB" altLang="lt-LT" sz="2400" dirty="0" err="1">
                <a:latin typeface="Calibri" pitchFamily="34" charset="0"/>
              </a:rPr>
              <a:t>organizmo</a:t>
            </a:r>
            <a:r>
              <a:rPr lang="en-GB" altLang="lt-LT" sz="2400" dirty="0">
                <a:latin typeface="Calibri" pitchFamily="34" charset="0"/>
              </a:rPr>
              <a:t> </a:t>
            </a:r>
            <a:r>
              <a:rPr lang="en-GB" altLang="lt-LT" sz="2400" dirty="0" err="1">
                <a:latin typeface="Calibri" pitchFamily="34" charset="0"/>
              </a:rPr>
              <a:t>maisto</a:t>
            </a:r>
            <a:r>
              <a:rPr lang="en-GB" altLang="lt-LT" sz="2400" dirty="0">
                <a:latin typeface="Calibri" pitchFamily="34" charset="0"/>
              </a:rPr>
              <a:t> </a:t>
            </a:r>
            <a:r>
              <a:rPr lang="en-GB" altLang="lt-LT" sz="2400" dirty="0" err="1">
                <a:latin typeface="Calibri" pitchFamily="34" charset="0"/>
              </a:rPr>
              <a:t>poreikius</a:t>
            </a:r>
            <a:r>
              <a:rPr lang="en-GB" altLang="lt-LT" sz="2400" dirty="0">
                <a:latin typeface="Calibri" pitchFamily="34" charset="0"/>
              </a:rPr>
              <a:t> </a:t>
            </a:r>
            <a:r>
              <a:rPr lang="en-GB" altLang="lt-LT" sz="2400" dirty="0" err="1">
                <a:latin typeface="Calibri" pitchFamily="34" charset="0"/>
              </a:rPr>
              <a:t>pagal</a:t>
            </a:r>
            <a:r>
              <a:rPr lang="en-GB" altLang="lt-LT" sz="2400" dirty="0">
                <a:latin typeface="Calibri" pitchFamily="34" charset="0"/>
              </a:rPr>
              <a:t> </a:t>
            </a:r>
            <a:r>
              <a:rPr lang="en-GB" altLang="lt-LT" sz="2400" dirty="0" err="1">
                <a:latin typeface="Calibri" pitchFamily="34" charset="0"/>
              </a:rPr>
              <a:t>fiziologines</a:t>
            </a:r>
            <a:r>
              <a:rPr lang="en-GB" altLang="lt-LT" sz="2400" dirty="0">
                <a:latin typeface="Calibri" pitchFamily="34" charset="0"/>
              </a:rPr>
              <a:t> </a:t>
            </a:r>
            <a:r>
              <a:rPr lang="en-GB" altLang="lt-LT" sz="2400" dirty="0" err="1">
                <a:latin typeface="Calibri" pitchFamily="34" charset="0"/>
              </a:rPr>
              <a:t>normas</a:t>
            </a:r>
            <a:r>
              <a:rPr lang="en-GB" altLang="lt-LT" sz="2400" dirty="0">
                <a:latin typeface="Calibri" pitchFamily="34" charset="0"/>
              </a:rPr>
              <a:t>, </a:t>
            </a:r>
            <a:r>
              <a:rPr lang="en-GB" altLang="lt-LT" sz="2400" dirty="0" err="1">
                <a:latin typeface="Calibri" pitchFamily="34" charset="0"/>
              </a:rPr>
              <a:t>minimalius</a:t>
            </a:r>
            <a:r>
              <a:rPr lang="en-GB" altLang="lt-LT" sz="2400" dirty="0">
                <a:latin typeface="Calibri" pitchFamily="34" charset="0"/>
              </a:rPr>
              <a:t> </a:t>
            </a:r>
            <a:r>
              <a:rPr lang="en-GB" altLang="lt-LT" sz="2400" dirty="0" err="1">
                <a:latin typeface="Calibri" pitchFamily="34" charset="0"/>
              </a:rPr>
              <a:t>drabužių</a:t>
            </a:r>
            <a:r>
              <a:rPr lang="en-GB" altLang="lt-LT" sz="2400" dirty="0">
                <a:latin typeface="Calibri" pitchFamily="34" charset="0"/>
              </a:rPr>
              <a:t>, </a:t>
            </a:r>
            <a:r>
              <a:rPr lang="en-GB" altLang="lt-LT" sz="2400" dirty="0" err="1">
                <a:latin typeface="Calibri" pitchFamily="34" charset="0"/>
              </a:rPr>
              <a:t>avalynės</a:t>
            </a:r>
            <a:r>
              <a:rPr lang="en-GB" altLang="lt-LT" sz="2400" dirty="0">
                <a:latin typeface="Calibri" pitchFamily="34" charset="0"/>
              </a:rPr>
              <a:t>, </a:t>
            </a:r>
            <a:r>
              <a:rPr lang="en-GB" altLang="lt-LT" sz="2400" dirty="0" err="1">
                <a:latin typeface="Calibri" pitchFamily="34" charset="0"/>
              </a:rPr>
              <a:t>baldų</a:t>
            </a:r>
            <a:r>
              <a:rPr lang="en-GB" altLang="lt-LT" sz="2400" dirty="0">
                <a:latin typeface="Calibri" pitchFamily="34" charset="0"/>
              </a:rPr>
              <a:t>, </a:t>
            </a:r>
            <a:r>
              <a:rPr lang="en-GB" altLang="lt-LT" sz="2400" dirty="0" err="1">
                <a:latin typeface="Calibri" pitchFamily="34" charset="0"/>
              </a:rPr>
              <a:t>ūkinių</a:t>
            </a:r>
            <a:r>
              <a:rPr lang="en-GB" altLang="lt-LT" sz="2400" dirty="0">
                <a:latin typeface="Calibri" pitchFamily="34" charset="0"/>
              </a:rPr>
              <a:t>, </a:t>
            </a:r>
            <a:r>
              <a:rPr lang="en-GB" altLang="lt-LT" sz="2400" dirty="0" err="1">
                <a:latin typeface="Calibri" pitchFamily="34" charset="0"/>
              </a:rPr>
              <a:t>sanitarijos</a:t>
            </a:r>
            <a:r>
              <a:rPr lang="en-GB" altLang="lt-LT" sz="2400" dirty="0">
                <a:latin typeface="Calibri" pitchFamily="34" charset="0"/>
              </a:rPr>
              <a:t> ir </a:t>
            </a:r>
            <a:r>
              <a:rPr lang="en-GB" altLang="lt-LT" sz="2400" dirty="0" err="1">
                <a:latin typeface="Calibri" pitchFamily="34" charset="0"/>
              </a:rPr>
              <a:t>higienos</a:t>
            </a:r>
            <a:r>
              <a:rPr lang="en-GB" altLang="lt-LT" sz="2400" dirty="0">
                <a:latin typeface="Calibri" pitchFamily="34" charset="0"/>
              </a:rPr>
              <a:t> </a:t>
            </a:r>
            <a:r>
              <a:rPr lang="en-GB" altLang="lt-LT" sz="2400" dirty="0" err="1">
                <a:latin typeface="Calibri" pitchFamily="34" charset="0"/>
              </a:rPr>
              <a:t>reikmenų</a:t>
            </a:r>
            <a:r>
              <a:rPr lang="en-GB" altLang="lt-LT" sz="2400" dirty="0">
                <a:latin typeface="Calibri" pitchFamily="34" charset="0"/>
              </a:rPr>
              <a:t>, </a:t>
            </a:r>
            <a:r>
              <a:rPr lang="en-GB" altLang="lt-LT" sz="2400" dirty="0" err="1">
                <a:latin typeface="Calibri" pitchFamily="34" charset="0"/>
              </a:rPr>
              <a:t>buto</a:t>
            </a:r>
            <a:r>
              <a:rPr lang="en-GB" altLang="lt-LT" sz="2400" dirty="0">
                <a:latin typeface="Calibri" pitchFamily="34" charset="0"/>
              </a:rPr>
              <a:t>, </a:t>
            </a:r>
            <a:r>
              <a:rPr lang="en-GB" altLang="lt-LT" sz="2400" dirty="0" err="1">
                <a:latin typeface="Calibri" pitchFamily="34" charset="0"/>
              </a:rPr>
              <a:t>komunalinių</a:t>
            </a:r>
            <a:r>
              <a:rPr lang="en-GB" altLang="lt-LT" sz="2400" dirty="0">
                <a:latin typeface="Calibri" pitchFamily="34" charset="0"/>
              </a:rPr>
              <a:t>, </a:t>
            </a:r>
            <a:r>
              <a:rPr lang="en-GB" altLang="lt-LT" sz="2400" dirty="0" err="1">
                <a:latin typeface="Calibri" pitchFamily="34" charset="0"/>
              </a:rPr>
              <a:t>buitinių</a:t>
            </a:r>
            <a:r>
              <a:rPr lang="en-GB" altLang="lt-LT" sz="2400" dirty="0">
                <a:latin typeface="Calibri" pitchFamily="34" charset="0"/>
              </a:rPr>
              <a:t>, </a:t>
            </a:r>
            <a:r>
              <a:rPr lang="en-GB" altLang="lt-LT" sz="2400" dirty="0" err="1">
                <a:latin typeface="Calibri" pitchFamily="34" charset="0"/>
              </a:rPr>
              <a:t>transporto</a:t>
            </a:r>
            <a:r>
              <a:rPr lang="en-GB" altLang="lt-LT" sz="2400" dirty="0">
                <a:latin typeface="Calibri" pitchFamily="34" charset="0"/>
              </a:rPr>
              <a:t>, </a:t>
            </a:r>
            <a:r>
              <a:rPr lang="en-GB" altLang="lt-LT" sz="2400" dirty="0" err="1">
                <a:latin typeface="Calibri" pitchFamily="34" charset="0"/>
              </a:rPr>
              <a:t>ryšių</a:t>
            </a:r>
            <a:r>
              <a:rPr lang="en-GB" altLang="lt-LT" sz="2400" dirty="0">
                <a:latin typeface="Calibri" pitchFamily="34" charset="0"/>
              </a:rPr>
              <a:t>, </a:t>
            </a:r>
            <a:r>
              <a:rPr lang="en-GB" altLang="lt-LT" sz="2400" dirty="0" err="1">
                <a:latin typeface="Calibri" pitchFamily="34" charset="0"/>
              </a:rPr>
              <a:t>kultūros</a:t>
            </a:r>
            <a:r>
              <a:rPr lang="en-GB" altLang="lt-LT" sz="2400" dirty="0">
                <a:latin typeface="Calibri" pitchFamily="34" charset="0"/>
              </a:rPr>
              <a:t> ir </a:t>
            </a:r>
            <a:r>
              <a:rPr lang="en-GB" altLang="lt-LT" sz="2400" dirty="0" err="1">
                <a:latin typeface="Calibri" pitchFamily="34" charset="0"/>
              </a:rPr>
              <a:t>švietimo</a:t>
            </a:r>
            <a:r>
              <a:rPr lang="en-GB" altLang="lt-LT" sz="2400" dirty="0">
                <a:latin typeface="Calibri" pitchFamily="34" charset="0"/>
              </a:rPr>
              <a:t> </a:t>
            </a:r>
            <a:r>
              <a:rPr lang="en-GB" altLang="lt-LT" sz="2400" dirty="0" err="1">
                <a:latin typeface="Calibri" pitchFamily="34" charset="0"/>
              </a:rPr>
              <a:t>paslaugų</a:t>
            </a:r>
            <a:r>
              <a:rPr lang="en-GB" altLang="lt-LT" sz="2400" dirty="0">
                <a:latin typeface="Calibri" pitchFamily="34" charset="0"/>
              </a:rPr>
              <a:t> </a:t>
            </a:r>
            <a:r>
              <a:rPr lang="en-GB" altLang="lt-LT" sz="2400" dirty="0" err="1">
                <a:latin typeface="Calibri" pitchFamily="34" charset="0"/>
              </a:rPr>
              <a:t>poreikius</a:t>
            </a:r>
            <a:r>
              <a:rPr lang="en-GB" altLang="lt-LT" sz="2400" dirty="0">
                <a:latin typeface="Calibri" pitchFamily="34" charset="0"/>
              </a:rPr>
              <a:t>.</a:t>
            </a:r>
            <a:endParaRPr lang="lt-LT" altLang="lt-LT" sz="2400" dirty="0">
              <a:latin typeface="Calibri" pitchFamily="34" charset="0"/>
            </a:endParaRPr>
          </a:p>
          <a:p>
            <a:pPr algn="r">
              <a:spcBef>
                <a:spcPct val="50000"/>
              </a:spcBef>
            </a:pPr>
            <a:r>
              <a:rPr lang="lt-LT" altLang="lt-LT" sz="2400" i="1" dirty="0">
                <a:latin typeface="Calibri" pitchFamily="34" charset="0"/>
              </a:rPr>
              <a:t>1990 metais buvo nustatytas 100 </a:t>
            </a:r>
            <a:r>
              <a:rPr lang="lt-LT" altLang="lt-LT" sz="2400" i="1" dirty="0" err="1">
                <a:latin typeface="Calibri" pitchFamily="34" charset="0"/>
              </a:rPr>
              <a:t>rub</a:t>
            </a:r>
            <a:r>
              <a:rPr lang="en-US" altLang="lt-LT" sz="2400" i="1" dirty="0">
                <a:latin typeface="Calibri" pitchFamily="34" charset="0"/>
              </a:rPr>
              <a:t>li</a:t>
            </a:r>
            <a:r>
              <a:rPr lang="lt-LT" altLang="lt-LT" sz="2400" i="1" dirty="0">
                <a:latin typeface="Calibri" pitchFamily="34" charset="0"/>
              </a:rPr>
              <a:t>ų</a:t>
            </a:r>
          </a:p>
        </p:txBody>
      </p:sp>
    </p:spTree>
    <p:extLst>
      <p:ext uri="{BB962C8B-B14F-4D97-AF65-F5344CB8AC3E}">
        <p14:creationId xmlns:p14="http://schemas.microsoft.com/office/powerpoint/2010/main" val="3542851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143000"/>
          </a:xfrm>
          <a:solidFill>
            <a:schemeClr val="accent2">
              <a:lumMod val="75000"/>
            </a:schemeClr>
          </a:solidFill>
        </p:spPr>
        <p:txBody>
          <a:bodyPr rtlCol="0">
            <a:normAutofit fontScale="90000"/>
          </a:bodyPr>
          <a:lstStyle/>
          <a:p>
            <a:pPr eaLnBrk="1" fontAlgn="auto" hangingPunct="1">
              <a:spcAft>
                <a:spcPts val="0"/>
              </a:spcAft>
              <a:defRPr/>
            </a:pPr>
            <a:r>
              <a:rPr lang="lt-LT" sz="3600" b="1" dirty="0"/>
              <a:t>Absoliuti skurdo riba Lietuvoje: minimalus gyvenimo lygis</a:t>
            </a:r>
          </a:p>
        </p:txBody>
      </p:sp>
      <p:sp>
        <p:nvSpPr>
          <p:cNvPr id="17411" name="Rectangle 3"/>
          <p:cNvSpPr>
            <a:spLocks noGrp="1" noChangeArrowheads="1"/>
          </p:cNvSpPr>
          <p:nvPr>
            <p:ph type="body" sz="half" idx="1"/>
          </p:nvPr>
        </p:nvSpPr>
        <p:spPr/>
        <p:txBody>
          <a:bodyPr/>
          <a:lstStyle/>
          <a:p>
            <a:pPr marL="0" indent="0" algn="just" eaLnBrk="1" hangingPunct="1">
              <a:lnSpc>
                <a:spcPct val="110000"/>
              </a:lnSpc>
              <a:buFont typeface="Wingdings" pitchFamily="2" charset="2"/>
              <a:buNone/>
            </a:pPr>
            <a:r>
              <a:rPr lang="lt-LT" altLang="lt-LT"/>
              <a:t>	</a:t>
            </a:r>
          </a:p>
        </p:txBody>
      </p:sp>
      <p:graphicFrame>
        <p:nvGraphicFramePr>
          <p:cNvPr id="87141" name="Group 101"/>
          <p:cNvGraphicFramePr>
            <a:graphicFrameLocks noGrp="1"/>
          </p:cNvGraphicFramePr>
          <p:nvPr>
            <p:ph sz="half" idx="2"/>
          </p:nvPr>
        </p:nvGraphicFramePr>
        <p:xfrm>
          <a:off x="251520" y="3861048"/>
          <a:ext cx="8520113" cy="2162175"/>
        </p:xfrm>
        <a:graphic>
          <a:graphicData uri="http://schemas.openxmlformats.org/drawingml/2006/table">
            <a:tbl>
              <a:tblPr/>
              <a:tblGrid>
                <a:gridCol w="1390650">
                  <a:extLst>
                    <a:ext uri="{9D8B030D-6E8A-4147-A177-3AD203B41FA5}">
                      <a16:colId xmlns:a16="http://schemas.microsoft.com/office/drawing/2014/main" val="20000"/>
                    </a:ext>
                  </a:extLst>
                </a:gridCol>
                <a:gridCol w="792163">
                  <a:extLst>
                    <a:ext uri="{9D8B030D-6E8A-4147-A177-3AD203B41FA5}">
                      <a16:colId xmlns:a16="http://schemas.microsoft.com/office/drawing/2014/main" val="20001"/>
                    </a:ext>
                  </a:extLst>
                </a:gridCol>
                <a:gridCol w="792162">
                  <a:extLst>
                    <a:ext uri="{9D8B030D-6E8A-4147-A177-3AD203B41FA5}">
                      <a16:colId xmlns:a16="http://schemas.microsoft.com/office/drawing/2014/main" val="20002"/>
                    </a:ext>
                  </a:extLst>
                </a:gridCol>
                <a:gridCol w="720725">
                  <a:extLst>
                    <a:ext uri="{9D8B030D-6E8A-4147-A177-3AD203B41FA5}">
                      <a16:colId xmlns:a16="http://schemas.microsoft.com/office/drawing/2014/main" val="20003"/>
                    </a:ext>
                  </a:extLst>
                </a:gridCol>
                <a:gridCol w="719138">
                  <a:extLst>
                    <a:ext uri="{9D8B030D-6E8A-4147-A177-3AD203B41FA5}">
                      <a16:colId xmlns:a16="http://schemas.microsoft.com/office/drawing/2014/main" val="20004"/>
                    </a:ext>
                  </a:extLst>
                </a:gridCol>
                <a:gridCol w="865187">
                  <a:extLst>
                    <a:ext uri="{9D8B030D-6E8A-4147-A177-3AD203B41FA5}">
                      <a16:colId xmlns:a16="http://schemas.microsoft.com/office/drawing/2014/main" val="20005"/>
                    </a:ext>
                  </a:extLst>
                </a:gridCol>
                <a:gridCol w="792163">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gridCol w="792163">
                  <a:extLst>
                    <a:ext uri="{9D8B030D-6E8A-4147-A177-3AD203B41FA5}">
                      <a16:colId xmlns:a16="http://schemas.microsoft.com/office/drawing/2014/main" val="20008"/>
                    </a:ext>
                  </a:extLst>
                </a:gridCol>
                <a:gridCol w="863600">
                  <a:extLst>
                    <a:ext uri="{9D8B030D-6E8A-4147-A177-3AD203B41FA5}">
                      <a16:colId xmlns:a16="http://schemas.microsoft.com/office/drawing/2014/main" val="20009"/>
                    </a:ext>
                  </a:extLst>
                </a:gridCol>
              </a:tblGrid>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2003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2005</a:t>
                      </a:r>
                      <a:endParaRPr kumimoji="0" lang="lt-LT"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2006</a:t>
                      </a:r>
                      <a:endParaRPr kumimoji="0" lang="lt-LT"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2007</a:t>
                      </a:r>
                      <a:endParaRPr kumimoji="0" lang="lt-LT"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2008</a:t>
                      </a:r>
                      <a:endParaRPr kumimoji="0" lang="lt-LT"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Taikomas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125</a:t>
                      </a:r>
                      <a:endParaRPr kumimoji="0" lang="lt-LT"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125</a:t>
                      </a:r>
                      <a:endParaRPr kumimoji="0" lang="lt-LT"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130</a:t>
                      </a:r>
                      <a:endParaRPr kumimoji="0" lang="lt-LT"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130</a:t>
                      </a:r>
                      <a:endParaRPr kumimoji="0" lang="lt-LT"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Skaičiuoja</a:t>
                      </a:r>
                      <a:r>
                        <a:rPr kumimoji="0" lang="en-US" sz="2000" b="0" i="0" u="none" strike="noStrike" cap="none" normalizeH="0" baseline="0">
                          <a:ln>
                            <a:noFill/>
                          </a:ln>
                          <a:solidFill>
                            <a:schemeClr val="tx1"/>
                          </a:solidFill>
                          <a:effectLst/>
                          <a:latin typeface="Calibri" pitchFamily="34" charset="0"/>
                        </a:rPr>
                        <a:t>-</a:t>
                      </a:r>
                      <a:r>
                        <a:rPr kumimoji="0" lang="lt-LT" sz="2000" b="0" i="0" u="none" strike="noStrike" cap="none" normalizeH="0" baseline="0">
                          <a:ln>
                            <a:noFill/>
                          </a:ln>
                          <a:solidFill>
                            <a:schemeClr val="tx1"/>
                          </a:solidFill>
                          <a:effectLst/>
                          <a:latin typeface="Calibri" pitchFamily="34" charset="0"/>
                        </a:rPr>
                        <a:t>mas</a:t>
                      </a:r>
                      <a:r>
                        <a:rPr kumimoji="0" lang="en-US" sz="2000" b="0" i="0" u="none" strike="noStrike" cap="none" normalizeH="0" baseline="0">
                          <a:ln>
                            <a:noFill/>
                          </a:ln>
                          <a:solidFill>
                            <a:schemeClr val="tx1"/>
                          </a:solidFill>
                          <a:effectLst/>
                          <a:latin typeface="Calibri" pitchFamily="34" charset="0"/>
                        </a:rPr>
                        <a:t> MGL</a:t>
                      </a:r>
                      <a:endParaRPr kumimoji="0" lang="lt-LT"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201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215</a:t>
                      </a:r>
                      <a:endParaRPr kumimoji="0" lang="lt-LT"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238</a:t>
                      </a:r>
                      <a:endParaRPr kumimoji="0" lang="lt-LT"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283</a:t>
                      </a:r>
                      <a:endParaRPr kumimoji="0" lang="lt-LT"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Apie 350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458" name="Text Box 5"/>
          <p:cNvSpPr txBox="1">
            <a:spLocks noChangeArrowheads="1"/>
          </p:cNvSpPr>
          <p:nvPr/>
        </p:nvSpPr>
        <p:spPr bwMode="auto">
          <a:xfrm>
            <a:off x="251520" y="1484784"/>
            <a:ext cx="8659813" cy="2105025"/>
          </a:xfrm>
          <a:prstGeom prst="rect">
            <a:avLst/>
          </a:prstGeom>
          <a:noFill/>
          <a:ln w="9525">
            <a:noFill/>
            <a:miter lim="800000"/>
            <a:headEnd/>
            <a:tailEnd/>
          </a:ln>
        </p:spPr>
        <p:txBody>
          <a:bodyPr>
            <a:spAutoFit/>
          </a:bodyPr>
          <a:lstStyle/>
          <a:p>
            <a:pPr algn="just">
              <a:spcBef>
                <a:spcPct val="50000"/>
              </a:spcBef>
            </a:pPr>
            <a:r>
              <a:rPr lang="lt-LT" altLang="lt-LT" sz="2800" dirty="0">
                <a:latin typeface="Calibri" pitchFamily="34" charset="0"/>
              </a:rPr>
              <a:t>MGL buvo skaičiuojamas pagal maisto produktų krepšelį, įvertinant juos galiojančiomis kainomis. Laikoma, kad išlaidos maistui sudaro dalį (40-60%) visų išlaidų.</a:t>
            </a:r>
          </a:p>
          <a:p>
            <a:pPr>
              <a:spcBef>
                <a:spcPct val="50000"/>
              </a:spcBef>
            </a:pPr>
            <a:r>
              <a:rPr lang="lt-LT" altLang="lt-LT" sz="2800" dirty="0">
                <a:latin typeface="Calibri" pitchFamily="34" charset="0"/>
              </a:rPr>
              <a:t>Skaičiuojamo MGL ir “taikomo MGL” dydžiai (litais)</a:t>
            </a:r>
            <a:r>
              <a:rPr lang="en-US" altLang="lt-LT" sz="2800" dirty="0">
                <a:latin typeface="Calibri" pitchFamily="34" charset="0"/>
              </a:rPr>
              <a:t>:</a:t>
            </a:r>
            <a:endParaRPr lang="lt-LT" altLang="lt-LT" sz="2800" dirty="0">
              <a:latin typeface="Calibri" pitchFamily="34" charset="0"/>
            </a:endParaRPr>
          </a:p>
        </p:txBody>
      </p:sp>
    </p:spTree>
    <p:extLst>
      <p:ext uri="{BB962C8B-B14F-4D97-AF65-F5344CB8AC3E}">
        <p14:creationId xmlns:p14="http://schemas.microsoft.com/office/powerpoint/2010/main" val="71644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7B5E8D-3AE8-4176-839C-4F99E523E319}"/>
              </a:ext>
            </a:extLst>
          </p:cNvPr>
          <p:cNvSpPr>
            <a:spLocks noGrp="1"/>
          </p:cNvSpPr>
          <p:nvPr>
            <p:ph type="title"/>
          </p:nvPr>
        </p:nvSpPr>
        <p:spPr>
          <a:xfrm>
            <a:off x="0" y="0"/>
            <a:ext cx="9144000" cy="1052736"/>
          </a:xfrm>
          <a:solidFill>
            <a:schemeClr val="accent2">
              <a:lumMod val="75000"/>
            </a:schemeClr>
          </a:solidFill>
        </p:spPr>
        <p:txBody>
          <a:bodyPr/>
          <a:lstStyle/>
          <a:p>
            <a:r>
              <a:rPr lang="lt-LT" sz="3600" b="1" dirty="0"/>
              <a:t>Absoliuti skurdo riba Lietuvoje: MVPD</a:t>
            </a:r>
            <a:endParaRPr lang="lt-LT" sz="3600" dirty="0"/>
          </a:p>
        </p:txBody>
      </p:sp>
      <p:sp>
        <p:nvSpPr>
          <p:cNvPr id="3" name="Turinio vietos rezervavimo ženklas 2">
            <a:extLst>
              <a:ext uri="{FF2B5EF4-FFF2-40B4-BE49-F238E27FC236}">
                <a16:creationId xmlns:a16="http://schemas.microsoft.com/office/drawing/2014/main" id="{CBD4ED91-D081-48FB-B146-7DE16EF99A23}"/>
              </a:ext>
            </a:extLst>
          </p:cNvPr>
          <p:cNvSpPr>
            <a:spLocks noGrp="1"/>
          </p:cNvSpPr>
          <p:nvPr>
            <p:ph idx="1"/>
          </p:nvPr>
        </p:nvSpPr>
        <p:spPr>
          <a:xfrm>
            <a:off x="179512" y="1412776"/>
            <a:ext cx="8784976" cy="5256584"/>
          </a:xfrm>
        </p:spPr>
        <p:txBody>
          <a:bodyPr/>
          <a:lstStyle/>
          <a:p>
            <a:pPr marL="0" indent="0" algn="ctr">
              <a:buNone/>
            </a:pPr>
            <a:r>
              <a:rPr lang="lt-LT" sz="2400" dirty="0"/>
              <a:t>Iš naujo reglamentuota 2018 m. </a:t>
            </a:r>
            <a:r>
              <a:rPr lang="pt-BR" sz="2400" dirty="0">
                <a:solidFill>
                  <a:schemeClr val="bg2">
                    <a:lumMod val="10000"/>
                  </a:schemeClr>
                </a:solidFill>
              </a:rPr>
              <a:t>Socialinės paramos išmokų atskaitos rodiklių ir </a:t>
            </a:r>
            <a:r>
              <a:rPr lang="lt-LT" sz="2400" dirty="0">
                <a:solidFill>
                  <a:schemeClr val="bg2">
                    <a:lumMod val="10000"/>
                  </a:schemeClr>
                </a:solidFill>
              </a:rPr>
              <a:t>bazinio bausmių ir nuobaudų dydžio nustatymo įstatymu  X-1710.</a:t>
            </a:r>
          </a:p>
          <a:p>
            <a:pPr marL="0" indent="0" algn="ctr">
              <a:buNone/>
            </a:pPr>
            <a:r>
              <a:rPr lang="lt-LT" sz="2400" dirty="0"/>
              <a:t>MVPD - minimalių vartojimo poreikių dydis, nurodantis asmens išlaidų sumą eurais, reikalingą minimaliems asmens maisto ir ne maisto (prekių ir paslaugų) poreikiams patenkinti per mėnesį.</a:t>
            </a:r>
          </a:p>
          <a:p>
            <a:pPr marL="0" indent="0">
              <a:buNone/>
            </a:pPr>
            <a:r>
              <a:rPr lang="lt-LT" sz="2400" dirty="0"/>
              <a:t>Pirmą kartą MVPD paskelbtas 2018 metams €245</a:t>
            </a:r>
            <a:r>
              <a:rPr lang="lt-LT" sz="2400" dirty="0">
                <a:solidFill>
                  <a:srgbClr val="000000"/>
                </a:solidFill>
              </a:rPr>
              <a:t>.</a:t>
            </a:r>
          </a:p>
          <a:p>
            <a:pPr marL="0" indent="0">
              <a:buNone/>
            </a:pPr>
            <a:r>
              <a:rPr lang="lt-LT" sz="2400" dirty="0"/>
              <a:t>Toliau keitėsi taip:</a:t>
            </a:r>
          </a:p>
          <a:p>
            <a:pPr marL="0" indent="0" algn="ctr">
              <a:buNone/>
            </a:pPr>
            <a:endParaRPr lang="lt-LT" sz="2400" dirty="0">
              <a:solidFill>
                <a:schemeClr val="bg2">
                  <a:lumMod val="10000"/>
                </a:schemeClr>
              </a:solidFill>
            </a:endParaRPr>
          </a:p>
        </p:txBody>
      </p:sp>
      <p:graphicFrame>
        <p:nvGraphicFramePr>
          <p:cNvPr id="6" name="Lentelė 6">
            <a:extLst>
              <a:ext uri="{FF2B5EF4-FFF2-40B4-BE49-F238E27FC236}">
                <a16:creationId xmlns:a16="http://schemas.microsoft.com/office/drawing/2014/main" id="{66B205CC-F3E5-45BD-B5D3-50B07F0D7094}"/>
              </a:ext>
            </a:extLst>
          </p:cNvPr>
          <p:cNvGraphicFramePr>
            <a:graphicFrameLocks noGrp="1"/>
          </p:cNvGraphicFramePr>
          <p:nvPr>
            <p:extLst>
              <p:ext uri="{D42A27DB-BD31-4B8C-83A1-F6EECF244321}">
                <p14:modId xmlns:p14="http://schemas.microsoft.com/office/powerpoint/2010/main" val="1674846600"/>
              </p:ext>
            </p:extLst>
          </p:nvPr>
        </p:nvGraphicFramePr>
        <p:xfrm>
          <a:off x="1187624" y="5085184"/>
          <a:ext cx="4752529" cy="792480"/>
        </p:xfrm>
        <a:graphic>
          <a:graphicData uri="http://schemas.openxmlformats.org/drawingml/2006/table">
            <a:tbl>
              <a:tblPr firstRow="1" bandRow="1">
                <a:tableStyleId>{21E4AEA4-8DFA-4A89-87EB-49C32662AFE0}</a:tableStyleId>
              </a:tblPr>
              <a:tblGrid>
                <a:gridCol w="732852">
                  <a:extLst>
                    <a:ext uri="{9D8B030D-6E8A-4147-A177-3AD203B41FA5}">
                      <a16:colId xmlns:a16="http://schemas.microsoft.com/office/drawing/2014/main" val="1998607304"/>
                    </a:ext>
                  </a:extLst>
                </a:gridCol>
                <a:gridCol w="827679">
                  <a:extLst>
                    <a:ext uri="{9D8B030D-6E8A-4147-A177-3AD203B41FA5}">
                      <a16:colId xmlns:a16="http://schemas.microsoft.com/office/drawing/2014/main" val="179841602"/>
                    </a:ext>
                  </a:extLst>
                </a:gridCol>
                <a:gridCol w="709333">
                  <a:extLst>
                    <a:ext uri="{9D8B030D-6E8A-4147-A177-3AD203B41FA5}">
                      <a16:colId xmlns:a16="http://schemas.microsoft.com/office/drawing/2014/main" val="1047326045"/>
                    </a:ext>
                  </a:extLst>
                </a:gridCol>
                <a:gridCol w="780266">
                  <a:extLst>
                    <a:ext uri="{9D8B030D-6E8A-4147-A177-3AD203B41FA5}">
                      <a16:colId xmlns:a16="http://schemas.microsoft.com/office/drawing/2014/main" val="1213877719"/>
                    </a:ext>
                  </a:extLst>
                </a:gridCol>
                <a:gridCol w="709333">
                  <a:extLst>
                    <a:ext uri="{9D8B030D-6E8A-4147-A177-3AD203B41FA5}">
                      <a16:colId xmlns:a16="http://schemas.microsoft.com/office/drawing/2014/main" val="3111630632"/>
                    </a:ext>
                  </a:extLst>
                </a:gridCol>
                <a:gridCol w="993066">
                  <a:extLst>
                    <a:ext uri="{9D8B030D-6E8A-4147-A177-3AD203B41FA5}">
                      <a16:colId xmlns:a16="http://schemas.microsoft.com/office/drawing/2014/main" val="2261138584"/>
                    </a:ext>
                  </a:extLst>
                </a:gridCol>
              </a:tblGrid>
              <a:tr h="370840">
                <a:tc>
                  <a:txBody>
                    <a:bodyPr/>
                    <a:lstStyle/>
                    <a:p>
                      <a:pPr algn="ctr"/>
                      <a:r>
                        <a:rPr lang="lt-LT" sz="2000" dirty="0"/>
                        <a:t>2018</a:t>
                      </a:r>
                    </a:p>
                  </a:txBody>
                  <a:tcPr/>
                </a:tc>
                <a:tc>
                  <a:txBody>
                    <a:bodyPr/>
                    <a:lstStyle/>
                    <a:p>
                      <a:pPr algn="ctr"/>
                      <a:r>
                        <a:rPr lang="lt-LT" sz="2000" dirty="0"/>
                        <a:t>2019</a:t>
                      </a:r>
                    </a:p>
                  </a:txBody>
                  <a:tcPr/>
                </a:tc>
                <a:tc>
                  <a:txBody>
                    <a:bodyPr/>
                    <a:lstStyle/>
                    <a:p>
                      <a:pPr algn="ctr"/>
                      <a:r>
                        <a:rPr lang="lt-LT" sz="2000" dirty="0"/>
                        <a:t>2020</a:t>
                      </a:r>
                    </a:p>
                  </a:txBody>
                  <a:tcPr/>
                </a:tc>
                <a:tc>
                  <a:txBody>
                    <a:bodyPr/>
                    <a:lstStyle/>
                    <a:p>
                      <a:pPr algn="ctr"/>
                      <a:r>
                        <a:rPr lang="lt-LT" sz="2000" dirty="0"/>
                        <a:t>2021</a:t>
                      </a:r>
                    </a:p>
                  </a:txBody>
                  <a:tcPr/>
                </a:tc>
                <a:tc>
                  <a:txBody>
                    <a:bodyPr/>
                    <a:lstStyle/>
                    <a:p>
                      <a:pPr algn="ctr"/>
                      <a:r>
                        <a:rPr lang="lt-LT" sz="2000" dirty="0"/>
                        <a:t>2022</a:t>
                      </a:r>
                    </a:p>
                  </a:txBody>
                  <a:tcPr/>
                </a:tc>
                <a:tc>
                  <a:txBody>
                    <a:bodyPr/>
                    <a:lstStyle/>
                    <a:p>
                      <a:pPr algn="ctr"/>
                      <a:r>
                        <a:rPr lang="lt-LT" sz="2000" dirty="0"/>
                        <a:t>2023</a:t>
                      </a:r>
                    </a:p>
                  </a:txBody>
                  <a:tcPr/>
                </a:tc>
                <a:extLst>
                  <a:ext uri="{0D108BD9-81ED-4DB2-BD59-A6C34878D82A}">
                    <a16:rowId xmlns:a16="http://schemas.microsoft.com/office/drawing/2014/main" val="3006999313"/>
                  </a:ext>
                </a:extLst>
              </a:tr>
              <a:tr h="370840">
                <a:tc>
                  <a:txBody>
                    <a:bodyPr/>
                    <a:lstStyle/>
                    <a:p>
                      <a:pPr algn="r"/>
                      <a:r>
                        <a:rPr lang="lt-LT" sz="2000" dirty="0"/>
                        <a:t>245€</a:t>
                      </a:r>
                    </a:p>
                  </a:txBody>
                  <a:tcPr/>
                </a:tc>
                <a:tc>
                  <a:txBody>
                    <a:bodyPr/>
                    <a:lstStyle/>
                    <a:p>
                      <a:pPr algn="r"/>
                      <a:r>
                        <a:rPr lang="lt-LT" sz="2000" dirty="0"/>
                        <a:t>251 €</a:t>
                      </a:r>
                    </a:p>
                  </a:txBody>
                  <a:tcPr/>
                </a:tc>
                <a:tc>
                  <a:txBody>
                    <a:bodyPr/>
                    <a:lstStyle/>
                    <a:p>
                      <a:pPr algn="r"/>
                      <a:r>
                        <a:rPr lang="lt-LT" sz="2000" dirty="0"/>
                        <a:t>257€</a:t>
                      </a:r>
                    </a:p>
                  </a:txBody>
                  <a:tcPr/>
                </a:tc>
                <a:tc>
                  <a:txBody>
                    <a:bodyPr/>
                    <a:lstStyle/>
                    <a:p>
                      <a:pPr algn="r"/>
                      <a:r>
                        <a:rPr lang="lt-LT" sz="2000" dirty="0"/>
                        <a:t>260€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t-LT" sz="2000" dirty="0"/>
                        <a:t>267€</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t-LT" sz="2000" dirty="0"/>
                        <a:t>354€</a:t>
                      </a:r>
                    </a:p>
                  </a:txBody>
                  <a:tcPr/>
                </a:tc>
                <a:extLst>
                  <a:ext uri="{0D108BD9-81ED-4DB2-BD59-A6C34878D82A}">
                    <a16:rowId xmlns:a16="http://schemas.microsoft.com/office/drawing/2014/main" val="2297470642"/>
                  </a:ext>
                </a:extLst>
              </a:tr>
            </a:tbl>
          </a:graphicData>
        </a:graphic>
      </p:graphicFrame>
    </p:spTree>
    <p:extLst>
      <p:ext uri="{BB962C8B-B14F-4D97-AF65-F5344CB8AC3E}">
        <p14:creationId xmlns:p14="http://schemas.microsoft.com/office/powerpoint/2010/main" val="13061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41A46-73B5-4B5F-845D-707ECE499A9F}"/>
              </a:ext>
            </a:extLst>
          </p:cNvPr>
          <p:cNvSpPr>
            <a:spLocks noGrp="1"/>
          </p:cNvSpPr>
          <p:nvPr>
            <p:ph type="title"/>
          </p:nvPr>
        </p:nvSpPr>
        <p:spPr>
          <a:xfrm>
            <a:off x="0" y="0"/>
            <a:ext cx="9144000" cy="1124744"/>
          </a:xfrm>
          <a:solidFill>
            <a:schemeClr val="accent2">
              <a:lumMod val="75000"/>
            </a:schemeClr>
          </a:solidFill>
        </p:spPr>
        <p:txBody>
          <a:bodyPr/>
          <a:lstStyle/>
          <a:p>
            <a:r>
              <a:rPr lang="lt-LT" sz="3600" b="1" dirty="0"/>
              <a:t>Absoliutaus skurdo lygis 2022</a:t>
            </a:r>
          </a:p>
        </p:txBody>
      </p:sp>
      <p:sp>
        <p:nvSpPr>
          <p:cNvPr id="7" name="TextBox 6">
            <a:extLst>
              <a:ext uri="{FF2B5EF4-FFF2-40B4-BE49-F238E27FC236}">
                <a16:creationId xmlns:a16="http://schemas.microsoft.com/office/drawing/2014/main" id="{127198FA-F97E-4378-91C7-2236C70693B7}"/>
              </a:ext>
            </a:extLst>
          </p:cNvPr>
          <p:cNvSpPr txBox="1"/>
          <p:nvPr/>
        </p:nvSpPr>
        <p:spPr>
          <a:xfrm>
            <a:off x="467544" y="4629616"/>
            <a:ext cx="8496944" cy="1938992"/>
          </a:xfrm>
          <a:prstGeom prst="rect">
            <a:avLst/>
          </a:prstGeom>
          <a:noFill/>
        </p:spPr>
        <p:txBody>
          <a:bodyPr wrap="square">
            <a:spAutoFit/>
          </a:bodyPr>
          <a:lstStyle/>
          <a:p>
            <a:pPr algn="l"/>
            <a:r>
              <a:rPr lang="lt-LT" sz="2000" b="0" i="0" u="none" strike="noStrike" baseline="0" dirty="0">
                <a:latin typeface="OpenSans-Regular"/>
              </a:rPr>
              <a:t>2022 m. absoliutaus skurdo riba – 267 EUR per mėnesį vienam gyvenančiam asmeniui ir 561 EUR – šeimai, susidedančiai iš dviejų suaugusių asmenų ir</a:t>
            </a:r>
          </a:p>
          <a:p>
            <a:pPr algn="l"/>
            <a:r>
              <a:rPr lang="lt-LT" sz="2000" b="0" i="0" u="none" strike="noStrike" baseline="0" dirty="0">
                <a:latin typeface="OpenSans-Regular"/>
              </a:rPr>
              <a:t>dviejų vaikų iki 14 metų amžiaus.</a:t>
            </a:r>
            <a:endParaRPr lang="en-US" sz="1800" b="0" i="0" u="none" strike="noStrike" baseline="0" dirty="0">
              <a:solidFill>
                <a:srgbClr val="000000"/>
              </a:solidFill>
            </a:endParaRPr>
          </a:p>
          <a:p>
            <a:r>
              <a:rPr lang="lt-LT" sz="2000" dirty="0">
                <a:latin typeface="OpenSans-Regular"/>
              </a:rPr>
              <a:t>Disponuojamąsias pajamas, mažesnes už absoliutaus skurdo ribą, mieste gavo 3,3 proc. gyventojų (penkiuose didžiuosiuose miestuose – 2,6 proc., kituose miestuose – 4,4 proc.), kaime – 4,9 proc</a:t>
            </a:r>
            <a:r>
              <a:rPr lang="lt-LT" sz="1800" b="0" i="0" u="none" strike="noStrike" baseline="0" dirty="0">
                <a:solidFill>
                  <a:srgbClr val="000000"/>
                </a:solidFill>
              </a:rPr>
              <a:t>.</a:t>
            </a:r>
            <a:endParaRPr lang="lt-LT" sz="2000" dirty="0"/>
          </a:p>
        </p:txBody>
      </p:sp>
      <p:pic>
        <p:nvPicPr>
          <p:cNvPr id="5" name="Paveikslėlis 4">
            <a:extLst>
              <a:ext uri="{FF2B5EF4-FFF2-40B4-BE49-F238E27FC236}">
                <a16:creationId xmlns:a16="http://schemas.microsoft.com/office/drawing/2014/main" id="{8097AFC0-51FC-5E48-9EA3-A06A57FDA5F4}"/>
              </a:ext>
            </a:extLst>
          </p:cNvPr>
          <p:cNvPicPr>
            <a:picLocks noChangeAspect="1"/>
          </p:cNvPicPr>
          <p:nvPr/>
        </p:nvPicPr>
        <p:blipFill rotWithShape="1">
          <a:blip r:embed="rId2"/>
          <a:srcRect l="7160" t="44750" r="13040" b="34250"/>
          <a:stretch/>
        </p:blipFill>
        <p:spPr>
          <a:xfrm>
            <a:off x="899592" y="1628800"/>
            <a:ext cx="7704856" cy="2664296"/>
          </a:xfrm>
          <a:prstGeom prst="rect">
            <a:avLst/>
          </a:prstGeom>
        </p:spPr>
      </p:pic>
    </p:spTree>
    <p:extLst>
      <p:ext uri="{BB962C8B-B14F-4D97-AF65-F5344CB8AC3E}">
        <p14:creationId xmlns:p14="http://schemas.microsoft.com/office/powerpoint/2010/main" val="2452613537"/>
      </p:ext>
    </p:extLst>
  </p:cSld>
  <p:clrMapOvr>
    <a:masterClrMapping/>
  </p:clrMapOvr>
</p:sld>
</file>

<file path=ppt/theme/theme1.xml><?xml version="1.0" encoding="utf-8"?>
<a:theme xmlns:a="http://schemas.openxmlformats.org/drawingml/2006/main" name="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skait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TVM</Template>
  <TotalTime>0</TotalTime>
  <Words>4382</Words>
  <Application>Microsoft Office PowerPoint</Application>
  <PresentationFormat>Demonstracija ekrane (4:3)</PresentationFormat>
  <Paragraphs>852</Paragraphs>
  <Slides>46</Slides>
  <Notes>0</Notes>
  <HiddenSlides>12</HiddenSlides>
  <MMClips>0</MMClips>
  <ScaleCrop>false</ScaleCrop>
  <HeadingPairs>
    <vt:vector size="8" baseType="variant">
      <vt:variant>
        <vt:lpstr>Naudojami šriftai</vt:lpstr>
      </vt:variant>
      <vt:variant>
        <vt:i4>6</vt:i4>
      </vt:variant>
      <vt:variant>
        <vt:lpstr>Tema</vt:lpstr>
      </vt:variant>
      <vt:variant>
        <vt:i4>7</vt:i4>
      </vt:variant>
      <vt:variant>
        <vt:lpstr>Įdėtosios OLE paslaugos</vt:lpstr>
      </vt:variant>
      <vt:variant>
        <vt:i4>1</vt:i4>
      </vt:variant>
      <vt:variant>
        <vt:lpstr>Skaidrių pavadinimai</vt:lpstr>
      </vt:variant>
      <vt:variant>
        <vt:i4>46</vt:i4>
      </vt:variant>
    </vt:vector>
  </HeadingPairs>
  <TitlesOfParts>
    <vt:vector size="60" baseType="lpstr">
      <vt:lpstr>Arial</vt:lpstr>
      <vt:lpstr>Calibri</vt:lpstr>
      <vt:lpstr>Open Sans</vt:lpstr>
      <vt:lpstr>OpenSans-Regular</vt:lpstr>
      <vt:lpstr>Times New Roman</vt:lpstr>
      <vt:lpstr>Wingdings</vt:lpstr>
      <vt:lpstr>TVM</vt:lpstr>
      <vt:lpstr>Paskaitos</vt:lpstr>
      <vt:lpstr>1_TVM</vt:lpstr>
      <vt:lpstr>2_TVM</vt:lpstr>
      <vt:lpstr>3_TVM</vt:lpstr>
      <vt:lpstr>4_TVM</vt:lpstr>
      <vt:lpstr>5_TVM</vt:lpstr>
      <vt:lpstr>Microsoft Excel 97-2003 Worksheet</vt:lpstr>
      <vt:lpstr>SOCIALINĖS APSAUGOS EKONOMIKA</vt:lpstr>
      <vt:lpstr>SKURDO SAMPRATA</vt:lpstr>
      <vt:lpstr>Skurdo apibrėžimas</vt:lpstr>
      <vt:lpstr>Socialinė atskirtis</vt:lpstr>
      <vt:lpstr>Skurdo ribos: absoliuti riba</vt:lpstr>
      <vt:lpstr>Absoliuti skurdo riba Lietuvoje: minimalus gyvenimo lygis</vt:lpstr>
      <vt:lpstr>Absoliuti skurdo riba Lietuvoje: minimalus gyvenimo lygis</vt:lpstr>
      <vt:lpstr>Absoliuti skurdo riba Lietuvoje: MVPD</vt:lpstr>
      <vt:lpstr>Absoliutaus skurdo lygis 2022</vt:lpstr>
      <vt:lpstr>Skurdo ribos: santykinė skurdo rizikos riba</vt:lpstr>
      <vt:lpstr>Santykinės skurdo ribos ir skurdo rizikos lygis</vt:lpstr>
      <vt:lpstr>Skurdo rizikos lygis 2022 m. pagal amžių (procentais)</vt:lpstr>
      <vt:lpstr>Skurdo rizikos lygis ES šalyse</vt:lpstr>
      <vt:lpstr>Skurdo rizikos lygis ES 2021</vt:lpstr>
      <vt:lpstr>Skurdo rizikos riba – ką ji matuoja?</vt:lpstr>
      <vt:lpstr>Asmenų, gyvenančių skurdo rizikoje ar socialinėje atskirtyje, dalis 2022 m. </vt:lpstr>
      <vt:lpstr>Socialinės atskirties kriterijai</vt:lpstr>
      <vt:lpstr>Skurdo rizikos ir socialinės atskirties lygis ES</vt:lpstr>
      <vt:lpstr>Skurdo rizikos ir socialinės atskirties lygis ES 2022</vt:lpstr>
      <vt:lpstr>Kitos skurdo ribos</vt:lpstr>
      <vt:lpstr>Kitos skurdo sąvokos</vt:lpstr>
      <vt:lpstr>Pajamų nelygybė ir jos matai</vt:lpstr>
      <vt:lpstr>Pajamų nelygybė ES šalyse</vt:lpstr>
      <vt:lpstr>Pajamų nelygybė ES šalyse 2022 m.</vt:lpstr>
      <vt:lpstr>Pajamų nelygybė pagal amžių (2020)</vt:lpstr>
      <vt:lpstr>Lorentzo kreivė</vt:lpstr>
      <vt:lpstr>SOCIALINĖS PARAMOS IŠMOKOS NEPASITURINTIEMS</vt:lpstr>
      <vt:lpstr>Socialinės paramos rūšys</vt:lpstr>
      <vt:lpstr>Bendrai gyvenančių asmenų teisė gauti socialinę pašalpą</vt:lpstr>
      <vt:lpstr>Turto normatyvas</vt:lpstr>
      <vt:lpstr>Turto normatyvas: būstas</vt:lpstr>
      <vt:lpstr>Turto normatyvas: žemė</vt:lpstr>
      <vt:lpstr>Turto normatyvas: nekilnojamo ir kilnojamo</vt:lpstr>
      <vt:lpstr>Turto normatyvas</vt:lpstr>
      <vt:lpstr>Apskaitomas turtas</vt:lpstr>
      <vt:lpstr>Apskaitomos pajamos</vt:lpstr>
      <vt:lpstr>Apskaitomos pajamos</vt:lpstr>
      <vt:lpstr>Apskaitomos pajamos</vt:lpstr>
      <vt:lpstr>Socialinės pašalpos dydis</vt:lpstr>
      <vt:lpstr>Socialinės pašalpos mokėjimo trukmė</vt:lpstr>
      <vt:lpstr>Šeimos teisė gauti kompensacijas</vt:lpstr>
      <vt:lpstr>Šildymo išlaidų kompensacijos</vt:lpstr>
      <vt:lpstr>Išlaidų šaltam vandeniui ir nuotekoms kompensacijos</vt:lpstr>
      <vt:lpstr>Socialinė parama mokiniams</vt:lpstr>
      <vt:lpstr>Socialinės paramos išmokos (mln. eurų)</vt:lpstr>
      <vt:lpstr>Finansavimas ir administravimas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Socialinės paramos išmokos</dc:title>
  <dc:creator>TM</dc:creator>
  <cp:lastModifiedBy>Teodoras Medaiskis</cp:lastModifiedBy>
  <cp:revision>372</cp:revision>
  <dcterms:created xsi:type="dcterms:W3CDTF">2004-02-10T09:48:43Z</dcterms:created>
  <dcterms:modified xsi:type="dcterms:W3CDTF">2024-01-23T20:12:32Z</dcterms:modified>
</cp:coreProperties>
</file>