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996" r:id="rId2"/>
    <p:sldMasterId id="2147484010" r:id="rId3"/>
    <p:sldMasterId id="2147484023" r:id="rId4"/>
    <p:sldMasterId id="2147484036" r:id="rId5"/>
    <p:sldMasterId id="2147484049" r:id="rId6"/>
    <p:sldMasterId id="2147484062" r:id="rId7"/>
  </p:sldMasterIdLst>
  <p:notesMasterIdLst>
    <p:notesMasterId r:id="rId49"/>
  </p:notesMasterIdLst>
  <p:handoutMasterIdLst>
    <p:handoutMasterId r:id="rId50"/>
  </p:handoutMasterIdLst>
  <p:sldIdLst>
    <p:sldId id="256" r:id="rId8"/>
    <p:sldId id="271" r:id="rId9"/>
    <p:sldId id="290" r:id="rId10"/>
    <p:sldId id="305" r:id="rId11"/>
    <p:sldId id="309" r:id="rId12"/>
    <p:sldId id="310" r:id="rId13"/>
    <p:sldId id="314" r:id="rId14"/>
    <p:sldId id="273" r:id="rId15"/>
    <p:sldId id="257" r:id="rId16"/>
    <p:sldId id="258" r:id="rId17"/>
    <p:sldId id="292" r:id="rId18"/>
    <p:sldId id="293" r:id="rId19"/>
    <p:sldId id="318" r:id="rId20"/>
    <p:sldId id="294" r:id="rId21"/>
    <p:sldId id="277" r:id="rId22"/>
    <p:sldId id="263" r:id="rId23"/>
    <p:sldId id="267" r:id="rId24"/>
    <p:sldId id="315" r:id="rId25"/>
    <p:sldId id="306" r:id="rId26"/>
    <p:sldId id="296" r:id="rId27"/>
    <p:sldId id="279" r:id="rId28"/>
    <p:sldId id="298" r:id="rId29"/>
    <p:sldId id="317" r:id="rId30"/>
    <p:sldId id="283" r:id="rId31"/>
    <p:sldId id="288" r:id="rId32"/>
    <p:sldId id="274" r:id="rId33"/>
    <p:sldId id="268" r:id="rId34"/>
    <p:sldId id="275" r:id="rId35"/>
    <p:sldId id="281" r:id="rId36"/>
    <p:sldId id="307" r:id="rId37"/>
    <p:sldId id="276" r:id="rId38"/>
    <p:sldId id="301" r:id="rId39"/>
    <p:sldId id="282" r:id="rId40"/>
    <p:sldId id="316" r:id="rId41"/>
    <p:sldId id="312" r:id="rId42"/>
    <p:sldId id="311" r:id="rId43"/>
    <p:sldId id="300" r:id="rId44"/>
    <p:sldId id="284" r:id="rId45"/>
    <p:sldId id="313" r:id="rId46"/>
    <p:sldId id="308" r:id="rId47"/>
    <p:sldId id="285" r:id="rId48"/>
  </p:sldIdLst>
  <p:sldSz cx="9144000" cy="6858000" type="screen4x3"/>
  <p:notesSz cx="6640513" cy="9904413"/>
  <p:defaultTextStyle>
    <a:defPPr>
      <a:defRPr lang="lt-LT"/>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Vidutinis stilius 4 – paryškinima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eminis stilius 1 – paryškinima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72" autoAdjust="0"/>
    <p:restoredTop sz="94693" autoAdjust="0"/>
  </p:normalViewPr>
  <p:slideViewPr>
    <p:cSldViewPr>
      <p:cViewPr varScale="1">
        <p:scale>
          <a:sx n="98" d="100"/>
          <a:sy n="98" d="100"/>
        </p:scale>
        <p:origin x="618" y="78"/>
      </p:cViewPr>
      <p:guideLst>
        <p:guide orient="horz" pos="2160"/>
        <p:guide pos="2880"/>
      </p:guideLst>
    </p:cSldViewPr>
  </p:slideViewPr>
  <p:outlineViewPr>
    <p:cViewPr>
      <p:scale>
        <a:sx n="33" d="100"/>
        <a:sy n="33" d="100"/>
      </p:scale>
      <p:origin x="0" y="-244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lt-LT"/>
          </a:p>
        </p:txBody>
      </p:sp>
      <p:sp>
        <p:nvSpPr>
          <p:cNvPr id="51203" name="Rectangle 3"/>
          <p:cNvSpPr>
            <a:spLocks noGrp="1" noChangeArrowheads="1"/>
          </p:cNvSpPr>
          <p:nvPr>
            <p:ph type="dt" sz="quarter" idx="1"/>
          </p:nvPr>
        </p:nvSpPr>
        <p:spPr bwMode="auto">
          <a:xfrm>
            <a:off x="3760788" y="0"/>
            <a:ext cx="287813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lt-LT"/>
          </a:p>
        </p:txBody>
      </p:sp>
      <p:sp>
        <p:nvSpPr>
          <p:cNvPr id="51204" name="Rectangle 4"/>
          <p:cNvSpPr>
            <a:spLocks noGrp="1" noChangeArrowheads="1"/>
          </p:cNvSpPr>
          <p:nvPr>
            <p:ph type="ftr" sz="quarter" idx="2"/>
          </p:nvPr>
        </p:nvSpPr>
        <p:spPr bwMode="auto">
          <a:xfrm>
            <a:off x="0" y="9407525"/>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lt-LT"/>
          </a:p>
        </p:txBody>
      </p:sp>
      <p:sp>
        <p:nvSpPr>
          <p:cNvPr id="51205" name="Rectangle 5"/>
          <p:cNvSpPr>
            <a:spLocks noGrp="1" noChangeArrowheads="1"/>
          </p:cNvSpPr>
          <p:nvPr>
            <p:ph type="sldNum" sz="quarter" idx="3"/>
          </p:nvPr>
        </p:nvSpPr>
        <p:spPr bwMode="auto">
          <a:xfrm>
            <a:off x="3760788" y="9407525"/>
            <a:ext cx="287813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02B9AE4-15C4-433B-8F34-241CC90E5B7F}" type="slidenum">
              <a:rPr lang="lt-LT"/>
              <a:pPr>
                <a:defRPr/>
              </a:pPr>
              <a:t>‹#›</a:t>
            </a:fld>
            <a:endParaRPr lang="lt-LT"/>
          </a:p>
        </p:txBody>
      </p:sp>
    </p:spTree>
    <p:extLst>
      <p:ext uri="{BB962C8B-B14F-4D97-AF65-F5344CB8AC3E}">
        <p14:creationId xmlns:p14="http://schemas.microsoft.com/office/powerpoint/2010/main" val="349266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878138"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760788" y="0"/>
            <a:ext cx="2878137" cy="496888"/>
          </a:xfrm>
          <a:prstGeom prst="rect">
            <a:avLst/>
          </a:prstGeom>
        </p:spPr>
        <p:txBody>
          <a:bodyPr vert="horz" lIns="91440" tIns="45720" rIns="91440" bIns="45720" rtlCol="0"/>
          <a:lstStyle>
            <a:lvl1pPr algn="r">
              <a:defRPr sz="1200"/>
            </a:lvl1pPr>
          </a:lstStyle>
          <a:p>
            <a:fld id="{F15B3EBB-C1BA-4D60-B423-F01B68AF2976}" type="datetimeFigureOut">
              <a:rPr lang="lt-LT" smtClean="0"/>
              <a:t>2024.01.23</a:t>
            </a:fld>
            <a:endParaRPr lang="lt-LT"/>
          </a:p>
        </p:txBody>
      </p:sp>
      <p:sp>
        <p:nvSpPr>
          <p:cNvPr id="4" name="Skaidrės vaizdo vietos rezervavimo ženklas 3"/>
          <p:cNvSpPr>
            <a:spLocks noGrp="1" noRot="1" noChangeAspect="1"/>
          </p:cNvSpPr>
          <p:nvPr>
            <p:ph type="sldImg" idx="2"/>
          </p:nvPr>
        </p:nvSpPr>
        <p:spPr>
          <a:xfrm>
            <a:off x="1090613" y="1238250"/>
            <a:ext cx="4459287" cy="334327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63575" y="4767263"/>
            <a:ext cx="5313363" cy="389890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407525"/>
            <a:ext cx="2878138" cy="496888"/>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760788" y="9407525"/>
            <a:ext cx="2878137" cy="496888"/>
          </a:xfrm>
          <a:prstGeom prst="rect">
            <a:avLst/>
          </a:prstGeom>
        </p:spPr>
        <p:txBody>
          <a:bodyPr vert="horz" lIns="91440" tIns="45720" rIns="91440" bIns="45720" rtlCol="0" anchor="b"/>
          <a:lstStyle>
            <a:lvl1pPr algn="r">
              <a:defRPr sz="1200"/>
            </a:lvl1pPr>
          </a:lstStyle>
          <a:p>
            <a:fld id="{9B3F4088-7C05-4807-8974-2DC0CF6DD78C}" type="slidenum">
              <a:rPr lang="lt-LT" smtClean="0"/>
              <a:t>‹#›</a:t>
            </a:fld>
            <a:endParaRPr lang="lt-LT"/>
          </a:p>
        </p:txBody>
      </p:sp>
    </p:spTree>
    <p:extLst>
      <p:ext uri="{BB962C8B-B14F-4D97-AF65-F5344CB8AC3E}">
        <p14:creationId xmlns:p14="http://schemas.microsoft.com/office/powerpoint/2010/main" val="418893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B3F4088-7C05-4807-8974-2DC0CF6DD78C}" type="slidenum">
              <a:rPr lang="lt-LT" smtClean="0"/>
              <a:t>33</a:t>
            </a:fld>
            <a:endParaRPr lang="lt-LT"/>
          </a:p>
        </p:txBody>
      </p:sp>
    </p:spTree>
    <p:extLst>
      <p:ext uri="{BB962C8B-B14F-4D97-AF65-F5344CB8AC3E}">
        <p14:creationId xmlns:p14="http://schemas.microsoft.com/office/powerpoint/2010/main" val="91949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B3F4088-7C05-4807-8974-2DC0CF6DD78C}" type="slidenum">
              <a:rPr lang="lt-LT" smtClean="0"/>
              <a:t>34</a:t>
            </a:fld>
            <a:endParaRPr lang="lt-LT"/>
          </a:p>
        </p:txBody>
      </p:sp>
    </p:spTree>
    <p:extLst>
      <p:ext uri="{BB962C8B-B14F-4D97-AF65-F5344CB8AC3E}">
        <p14:creationId xmlns:p14="http://schemas.microsoft.com/office/powerpoint/2010/main" val="369555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B3F4088-7C05-4807-8974-2DC0CF6DD78C}" type="slidenum">
              <a:rPr lang="lt-LT" smtClean="0"/>
              <a:t>35</a:t>
            </a:fld>
            <a:endParaRPr lang="lt-LT"/>
          </a:p>
        </p:txBody>
      </p:sp>
    </p:spTree>
    <p:extLst>
      <p:ext uri="{BB962C8B-B14F-4D97-AF65-F5344CB8AC3E}">
        <p14:creationId xmlns:p14="http://schemas.microsoft.com/office/powerpoint/2010/main" val="374222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B3F4088-7C05-4807-8974-2DC0CF6DD78C}" type="slidenum">
              <a:rPr lang="lt-LT" smtClean="0"/>
              <a:t>40</a:t>
            </a:fld>
            <a:endParaRPr lang="lt-LT"/>
          </a:p>
        </p:txBody>
      </p:sp>
    </p:spTree>
    <p:extLst>
      <p:ext uri="{BB962C8B-B14F-4D97-AF65-F5344CB8AC3E}">
        <p14:creationId xmlns:p14="http://schemas.microsoft.com/office/powerpoint/2010/main" val="1761643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6F95DFF3-2D76-4F3E-9D9C-F52E14D5DBEA}" type="slidenum">
              <a:rPr lang="lt-LT"/>
              <a:pPr>
                <a:defRPr/>
              </a:pPr>
              <a:t>‹#›</a:t>
            </a:fld>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0" y="-30460"/>
            <a:ext cx="9144000" cy="1470025"/>
          </a:xfrm>
          <a:solidFill>
            <a:srgbClr val="C00000"/>
          </a:solidFill>
        </p:spPr>
        <p:txBody>
          <a:bodyPr/>
          <a:lstStyle>
            <a:lvl1pPr>
              <a:defRPr>
                <a:solidFill>
                  <a:schemeClr val="bg1"/>
                </a:solidFill>
              </a:defRPr>
            </a:lvl1p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lvl1pPr>
              <a:defRPr/>
            </a:lvl1pPr>
          </a:lstStyle>
          <a:p>
            <a:pPr>
              <a:defRPr/>
            </a:pPr>
            <a:fld id="{CF669B4C-1AA4-4938-8C60-D232425372DF}"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1019BF8D-9A99-4B4F-ABD6-8E7852543B8D}" type="slidenum">
              <a:rPr lang="lt-LT" smtClean="0"/>
              <a:pPr>
                <a:defRPr/>
              </a:pPr>
              <a:t>‹#›</a:t>
            </a:fld>
            <a:endParaRPr 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19F11152-9202-40FA-A273-C4B0606C4E1F}"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0D985BCC-8B22-49AB-BD87-E5E3C1BC5FED}" type="slidenum">
              <a:rPr lang="lt-LT" smtClean="0"/>
              <a:pPr>
                <a:defRPr/>
              </a:pPr>
              <a:t>‹#›</a:t>
            </a:fld>
            <a:endParaRPr 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E12E3292-95C2-409A-A2C1-8C5E6D49E973}"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E16E747A-B8DA-4EC6-B88C-8F8A580A0004}" type="slidenum">
              <a:rPr lang="lt-LT" smtClean="0"/>
              <a:pPr>
                <a:defRPr/>
              </a:pPr>
              <a:t>‹#›</a:t>
            </a:fld>
            <a:endParaRPr 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vl1pPr>
          </a:lstStyle>
          <a:p>
            <a:pPr>
              <a:defRPr/>
            </a:pPr>
            <a:fld id="{AFFD8450-C69A-42F7-B05D-B7171B0F8A51}" type="datetimeFigureOut">
              <a:rPr lang="lt-LT" smtClean="0"/>
              <a:pPr>
                <a:defRPr/>
              </a:pPr>
              <a:t>2024.01.23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13E921F7-BDA2-49A1-BD95-0E66A52DA954}" type="slidenum">
              <a:rPr lang="lt-LT" smtClean="0"/>
              <a:pPr>
                <a:defRPr/>
              </a:pPr>
              <a:t>‹#›</a:t>
            </a:fld>
            <a:endParaRPr 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3"/>
          <p:cNvSpPr>
            <a:spLocks noGrp="1"/>
          </p:cNvSpPr>
          <p:nvPr>
            <p:ph type="dt" sz="half" idx="10"/>
          </p:nvPr>
        </p:nvSpPr>
        <p:spPr/>
        <p:txBody>
          <a:bodyPr/>
          <a:lstStyle>
            <a:lvl1pPr>
              <a:defRPr/>
            </a:lvl1pPr>
          </a:lstStyle>
          <a:p>
            <a:pPr>
              <a:defRPr/>
            </a:pPr>
            <a:fld id="{EC895AE4-E9C7-4D34-995A-BA9799247C4B}" type="datetimeFigureOut">
              <a:rPr lang="lt-LT" smtClean="0"/>
              <a:pPr>
                <a:defRPr/>
              </a:pPr>
              <a:t>2024.01.23</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74A7E739-67DE-46DE-80D5-1BBE906C528B}" type="slidenum">
              <a:rPr lang="lt-LT" smtClean="0"/>
              <a:pPr>
                <a:defRPr/>
              </a:pPr>
              <a:t>‹#›</a:t>
            </a:fld>
            <a:endParaRPr 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3"/>
          <p:cNvSpPr>
            <a:spLocks noGrp="1"/>
          </p:cNvSpPr>
          <p:nvPr>
            <p:ph type="dt" sz="half" idx="10"/>
          </p:nvPr>
        </p:nvSpPr>
        <p:spPr/>
        <p:txBody>
          <a:bodyPr/>
          <a:lstStyle>
            <a:lvl1pPr>
              <a:defRPr/>
            </a:lvl1pPr>
          </a:lstStyle>
          <a:p>
            <a:pPr>
              <a:defRPr/>
            </a:pPr>
            <a:fld id="{44C2A7C6-C489-4526-AAAD-0B976FB4414C}" type="datetimeFigureOut">
              <a:rPr lang="lt-LT" smtClean="0"/>
              <a:pPr>
                <a:defRPr/>
              </a:pPr>
              <a:t>2024.01.23</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5DACC886-C412-41EE-B2AD-AEBE25CF7F81}" type="slidenum">
              <a:rPr lang="lt-LT" smtClean="0"/>
              <a:pPr>
                <a:defRPr/>
              </a:pPr>
              <a:t>‹#›</a:t>
            </a:fld>
            <a:endParaRPr 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71A934CE-BCDE-41D8-BAC5-A4EAC0215841}" type="datetimeFigureOut">
              <a:rPr lang="lt-LT" smtClean="0"/>
              <a:pPr>
                <a:defRPr/>
              </a:pPr>
              <a:t>2024.01.23</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A44F0DC4-E2AA-4EE3-87C1-ED31D174F198}" type="slidenum">
              <a:rPr lang="lt-LT" smtClean="0"/>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060730AE-9D47-494B-9844-042510E9A0B8}" type="datetimeFigureOut">
              <a:rPr lang="lt-LT" smtClean="0"/>
              <a:pPr>
                <a:defRPr/>
              </a:pPr>
              <a:t>2024.01.23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D36F5506-B735-4497-BAAC-E2F4EBB1F1D4}" type="slidenum">
              <a:rPr lang="lt-LT" smtClean="0"/>
              <a:pPr>
                <a:defRPr/>
              </a:pPr>
              <a:t>‹#›</a:t>
            </a:fld>
            <a:endParaRPr 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3155D28A-9AAF-421C-A980-417E019F8FA3}" type="datetimeFigureOut">
              <a:rPr lang="lt-LT" smtClean="0"/>
              <a:pPr>
                <a:defRPr/>
              </a:pPr>
              <a:t>2024.01.23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387B7028-AD80-4884-B416-F9AA11D2759B}" type="slidenum">
              <a:rPr lang="lt-LT" smtClean="0"/>
              <a:pPr>
                <a:defRPr/>
              </a:pPr>
              <a:t>‹#›</a:t>
            </a:fld>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D407B34A-7102-4FBC-9D6D-895BBB29A2EF}"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CAD442A9-76C4-48CE-A608-7E4C89E35851}" type="slidenum">
              <a:rPr lang="lt-LT" smtClean="0"/>
              <a:pPr>
                <a:defRPr/>
              </a:pPr>
              <a:t>‹#›</a:t>
            </a:fld>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8A3F9850-F9F6-44E2-98AE-A6EB3789110B}" type="datetimeFigureOut">
              <a:rPr lang="lt-LT" smtClean="0"/>
              <a:pPr>
                <a:defRPr/>
              </a:pPr>
              <a:t>2024.01.23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AB796F77-0E26-4C8C-B19A-000BAC4B5082}" type="slidenum">
              <a:rPr lang="lt-LT" smtClean="0"/>
              <a:pPr>
                <a:defRPr/>
              </a:pPr>
              <a:t>‹#›</a:t>
            </a:fld>
            <a:endParaRPr lang="lt-L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914400" y="277813"/>
            <a:ext cx="7772400" cy="5853112"/>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Datos vietos rezervavimo ženklas 2"/>
          <p:cNvSpPr>
            <a:spLocks noGrp="1"/>
          </p:cNvSpPr>
          <p:nvPr>
            <p:ph type="dt" sz="half" idx="10"/>
          </p:nvPr>
        </p:nvSpPr>
        <p:spPr>
          <a:xfrm>
            <a:off x="914400" y="6251575"/>
            <a:ext cx="1981200" cy="457200"/>
          </a:xfrm>
        </p:spPr>
        <p:txBody>
          <a:bodyPr/>
          <a:lstStyle>
            <a:lvl1pPr>
              <a:defRPr/>
            </a:lvl1pPr>
          </a:lstStyle>
          <a:p>
            <a:pPr>
              <a:defRPr/>
            </a:pPr>
            <a:fld id="{00746DA4-446B-4E01-9C7D-5B9E5D581E9F}" type="datetimeFigureOut">
              <a:rPr lang="lt-LT" smtClean="0"/>
              <a:pPr>
                <a:defRPr/>
              </a:pPr>
              <a:t>2024.01.23</a:t>
            </a:fld>
            <a:endParaRPr lang="lt-LT"/>
          </a:p>
        </p:txBody>
      </p:sp>
      <p:sp>
        <p:nvSpPr>
          <p:cNvPr id="4" name="Poraštės vietos rezervavimo ženklas 3"/>
          <p:cNvSpPr>
            <a:spLocks noGrp="1"/>
          </p:cNvSpPr>
          <p:nvPr>
            <p:ph type="ftr" sz="quarter" idx="11"/>
          </p:nvPr>
        </p:nvSpPr>
        <p:spPr>
          <a:xfrm>
            <a:off x="3352800" y="6248400"/>
            <a:ext cx="2971800" cy="457200"/>
          </a:xfrm>
        </p:spPr>
        <p:txBody>
          <a:bodyPr/>
          <a:lstStyle>
            <a:lvl1pPr>
              <a:defRPr/>
            </a:lvl1pPr>
          </a:lstStyle>
          <a:p>
            <a:pPr>
              <a:defRPr/>
            </a:pPr>
            <a:endParaRPr lang="lt-LT"/>
          </a:p>
        </p:txBody>
      </p:sp>
      <p:sp>
        <p:nvSpPr>
          <p:cNvPr id="5" name="Skaidrės numerio vietos rezervavimo ženklas 4"/>
          <p:cNvSpPr>
            <a:spLocks noGrp="1"/>
          </p:cNvSpPr>
          <p:nvPr>
            <p:ph type="sldNum" sz="quarter" idx="12"/>
          </p:nvPr>
        </p:nvSpPr>
        <p:spPr>
          <a:xfrm>
            <a:off x="6781800" y="6248400"/>
            <a:ext cx="1905000" cy="457200"/>
          </a:xfrm>
        </p:spPr>
        <p:txBody>
          <a:bodyPr/>
          <a:lstStyle>
            <a:lvl1pPr>
              <a:defRPr/>
            </a:lvl1pPr>
          </a:lstStyle>
          <a:p>
            <a:pPr>
              <a:defRPr/>
            </a:pPr>
            <a:fld id="{DD14D35C-42F1-4218-B391-A3ECC4BB938C}" type="slidenum">
              <a:rPr lang="lt-LT" smtClean="0"/>
              <a:pPr>
                <a:defRPr/>
              </a:pPr>
              <a:t>‹#›</a:t>
            </a:fld>
            <a:endParaRPr lang="lt-L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rtlCol="0">
            <a:normAutofit/>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p:spPr>
        <p:txBody>
          <a:bodyPr/>
          <a:lstStyle>
            <a:lvl1pPr>
              <a:defRPr>
                <a:latin typeface="Times New Roman" charset="0"/>
              </a:defRPr>
            </a:lvl1pPr>
          </a:lstStyle>
          <a:p>
            <a:pPr>
              <a:defRPr/>
            </a:pPr>
            <a:fld id="{F46BEF0B-BA51-49B7-874A-C3451FC7908F}" type="slidenum">
              <a:rPr lang="lt-LT" smtClean="0"/>
              <a:pPr>
                <a:defRPr/>
              </a:pPr>
              <a:t>‹#›</a:t>
            </a:fld>
            <a:endParaRPr lang="lt-L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E150BF69-AF0A-47C2-9B3C-3BEE5B2BC656}" type="slidenum">
              <a:rPr lang="lt-LT"/>
              <a:pPr>
                <a:defRPr/>
              </a:pPr>
              <a:t>‹#›</a:t>
            </a:fld>
            <a:endParaRPr lang="lt-L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21F19327-300A-43ED-9861-FD160E34A226}" type="slidenum">
              <a:rPr lang="lt-LT"/>
              <a:pPr>
                <a:defRPr/>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7A931D2D-C65D-431D-A8CB-02A2CB4A2784}" type="datetime1">
              <a:rPr lang="lt-LT" smtClean="0"/>
              <a:pPr>
                <a:defRPr/>
              </a:pPr>
              <a:t>2024.01.23</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A93DD534-6D4E-44B2-868D-A80DD5D1665E}" type="slidenum">
              <a:rPr lang="lt-LT"/>
              <a:pPr>
                <a:defRPr/>
              </a:pPr>
              <a:t>‹#›</a:t>
            </a:fld>
            <a:endParaRPr lang="lt-L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F17F2A30-82D8-4C14-B4B6-F2F2773C303B}" type="datetime1">
              <a:rPr lang="lt-LT" smtClean="0"/>
              <a:pPr>
                <a:defRPr/>
              </a:pPr>
              <a:t>2024.01.23</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E26BEEB6-4E0F-4800-851B-DB68EF7FB822}" type="datetime1">
              <a:rPr lang="lt-LT" smtClean="0"/>
              <a:pPr>
                <a:defRPr/>
              </a:pPr>
              <a:t>2024.01.23</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2.jpe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3993"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94" r:id="rId1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0" y="0"/>
            <a:ext cx="9144000" cy="1417638"/>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0B5EB8-7CE4-4591-8B7A-C83801B413C8}" type="datetime1">
              <a:rPr lang="lt-LT" smtClean="0"/>
              <a:pPr>
                <a:defRPr/>
              </a:pPr>
              <a:t>2024.01.23</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49C302-2860-4F45-BCA7-ABCF3B3C53D3}"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rtlCol="0">
            <a:normAutofit/>
          </a:bodyPr>
          <a:lstStyle/>
          <a:p>
            <a:pPr eaLnBrk="1" fontAlgn="auto" hangingPunct="1">
              <a:spcAft>
                <a:spcPts val="0"/>
              </a:spcAft>
              <a:defRPr/>
            </a:pPr>
            <a:r>
              <a:rPr lang="lt-LT" sz="3600" b="1" dirty="0">
                <a:effectLst>
                  <a:outerShdw blurRad="38100" dist="38100" dir="2700000" algn="tl">
                    <a:srgbClr val="000000">
                      <a:alpha val="43137"/>
                    </a:srgbClr>
                  </a:outerShdw>
                </a:effectLst>
              </a:rPr>
              <a:t>SOCIALINĖS APSAUGOS EKONOMIKA</a:t>
            </a:r>
          </a:p>
        </p:txBody>
      </p:sp>
      <p:sp>
        <p:nvSpPr>
          <p:cNvPr id="2051" name="Rectangle 3"/>
          <p:cNvSpPr>
            <a:spLocks noGrp="1" noChangeArrowheads="1"/>
          </p:cNvSpPr>
          <p:nvPr>
            <p:ph type="subTitle" idx="1"/>
          </p:nvPr>
        </p:nvSpPr>
        <p:spPr>
          <a:xfrm>
            <a:off x="755576" y="2780928"/>
            <a:ext cx="7858125" cy="3168352"/>
          </a:xfrm>
        </p:spPr>
        <p:txBody>
          <a:bodyPr rtlCol="0">
            <a:normAutofit/>
          </a:bodyPr>
          <a:lstStyle/>
          <a:p>
            <a:pPr eaLnBrk="1" fontAlgn="auto" hangingPunct="1">
              <a:spcAft>
                <a:spcPts val="0"/>
              </a:spcAft>
              <a:buFont typeface="Arial" pitchFamily="34" charset="0"/>
              <a:buNone/>
              <a:defRPr/>
            </a:pPr>
            <a:r>
              <a:rPr lang="lt-LT" b="1" dirty="0">
                <a:solidFill>
                  <a:schemeClr val="tx1">
                    <a:lumMod val="75000"/>
                    <a:lumOff val="25000"/>
                  </a:schemeClr>
                </a:solidFill>
              </a:rPr>
              <a:t>Socialinės paramos išmokos</a:t>
            </a:r>
            <a:endParaRPr lang="en-US" b="1" dirty="0">
              <a:solidFill>
                <a:schemeClr val="tx1">
                  <a:lumMod val="75000"/>
                  <a:lumOff val="25000"/>
                </a:schemeClr>
              </a:solidFill>
            </a:endParaRPr>
          </a:p>
          <a:p>
            <a:pPr algn="r" eaLnBrk="1" fontAlgn="auto" hangingPunct="1">
              <a:spcAft>
                <a:spcPts val="0"/>
              </a:spcAft>
              <a:buFont typeface="Arial" pitchFamily="34" charset="0"/>
              <a:buNone/>
              <a:defRPr/>
            </a:pPr>
            <a:endParaRPr lang="en-US" i="1" dirty="0">
              <a:solidFill>
                <a:schemeClr val="tx1">
                  <a:lumMod val="75000"/>
                  <a:lumOff val="25000"/>
                </a:schemeClr>
              </a:solidFill>
            </a:endParaRPr>
          </a:p>
          <a:p>
            <a:pPr algn="r" eaLnBrk="1" fontAlgn="auto" hangingPunct="1">
              <a:spcAft>
                <a:spcPts val="0"/>
              </a:spcAft>
              <a:buFont typeface="Arial" pitchFamily="34" charset="0"/>
              <a:buNone/>
              <a:defRPr/>
            </a:pPr>
            <a:r>
              <a:rPr lang="en-US" i="1" dirty="0">
                <a:solidFill>
                  <a:schemeClr val="tx1">
                    <a:lumMod val="75000"/>
                    <a:lumOff val="25000"/>
                  </a:schemeClr>
                </a:solidFill>
              </a:rPr>
              <a:t>Prof</a:t>
            </a:r>
            <a:r>
              <a:rPr lang="lt-LT" i="1" dirty="0">
                <a:solidFill>
                  <a:schemeClr val="tx1">
                    <a:lumMod val="75000"/>
                    <a:lumOff val="25000"/>
                  </a:schemeClr>
                </a:solidFill>
              </a:rPr>
              <a:t>. </a:t>
            </a:r>
            <a:r>
              <a:rPr lang="lt-LT" i="1" dirty="0" err="1">
                <a:solidFill>
                  <a:schemeClr val="tx1">
                    <a:lumMod val="75000"/>
                    <a:lumOff val="25000"/>
                  </a:schemeClr>
                </a:solidFill>
              </a:rPr>
              <a:t>T.Medaiskis</a:t>
            </a:r>
            <a:endParaRPr lang="lt-LT" i="1" dirty="0">
              <a:solidFill>
                <a:schemeClr val="tx1">
                  <a:lumMod val="75000"/>
                  <a:lumOff val="25000"/>
                </a:schemeClr>
              </a:solidFill>
            </a:endParaRPr>
          </a:p>
          <a:p>
            <a:pPr eaLnBrk="1" fontAlgn="auto" hangingPunct="1">
              <a:spcAft>
                <a:spcPts val="0"/>
              </a:spcAft>
              <a:buFont typeface="Arial" pitchFamily="34" charset="0"/>
              <a:buNone/>
              <a:defRPr/>
            </a:pPr>
            <a:r>
              <a:rPr lang="lt-LT" b="1" dirty="0">
                <a:solidFill>
                  <a:schemeClr val="tx1">
                    <a:lumMod val="75000"/>
                    <a:lumOff val="25000"/>
                  </a:schemeClr>
                </a:solidFill>
              </a:rPr>
              <a:t>2023</a:t>
            </a:r>
          </a:p>
          <a:p>
            <a:pPr eaLnBrk="1" fontAlgn="auto" hangingPunct="1">
              <a:spcAft>
                <a:spcPts val="0"/>
              </a:spcAft>
              <a:buFont typeface="Arial" pitchFamily="34" charset="0"/>
              <a:buNone/>
              <a:defRPr/>
            </a:pPr>
            <a:endParaRPr lang="lt-L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64704"/>
          </a:xfrm>
        </p:spPr>
        <p:txBody>
          <a:bodyPr rtlCol="0">
            <a:normAutofit/>
          </a:bodyPr>
          <a:lstStyle/>
          <a:p>
            <a:pPr eaLnBrk="1" fontAlgn="auto" hangingPunct="1">
              <a:spcAft>
                <a:spcPts val="0"/>
              </a:spcAft>
              <a:defRPr/>
            </a:pPr>
            <a:r>
              <a:rPr lang="lt-LT" sz="3600" b="1"/>
              <a:t>Šalpos išmokų rūšys</a:t>
            </a:r>
          </a:p>
        </p:txBody>
      </p:sp>
      <p:sp>
        <p:nvSpPr>
          <p:cNvPr id="21507" name="Rectangle 3"/>
          <p:cNvSpPr>
            <a:spLocks noGrp="1" noChangeArrowheads="1"/>
          </p:cNvSpPr>
          <p:nvPr>
            <p:ph idx="1"/>
          </p:nvPr>
        </p:nvSpPr>
        <p:spPr>
          <a:xfrm>
            <a:off x="250825" y="980728"/>
            <a:ext cx="8893175" cy="5454650"/>
          </a:xfrm>
        </p:spPr>
        <p:txBody>
          <a:bodyPr/>
          <a:lstStyle/>
          <a:p>
            <a:pPr eaLnBrk="1" hangingPunct="1">
              <a:lnSpc>
                <a:spcPct val="110000"/>
              </a:lnSpc>
              <a:buFont typeface="Wingdings" pitchFamily="2" charset="2"/>
              <a:buNone/>
            </a:pPr>
            <a:r>
              <a:rPr lang="lt-LT" dirty="0"/>
              <a:t>A. Pensijos, nesant įgytų visų socialinio draudimo teisių</a:t>
            </a:r>
          </a:p>
          <a:p>
            <a:pPr eaLnBrk="1" hangingPunct="1">
              <a:lnSpc>
                <a:spcPct val="110000"/>
              </a:lnSpc>
              <a:buFont typeface="Wingdings" pitchFamily="2" charset="2"/>
              <a:buChar char="Ø"/>
            </a:pPr>
            <a:r>
              <a:rPr lang="lt-LT" sz="2400" dirty="0"/>
              <a:t>Šalpos senatvės pensijos (0,9B-1B)</a:t>
            </a:r>
          </a:p>
          <a:p>
            <a:pPr eaLnBrk="1" hangingPunct="1">
              <a:lnSpc>
                <a:spcPct val="110000"/>
              </a:lnSpc>
              <a:buFont typeface="Wingdings" pitchFamily="2" charset="2"/>
              <a:buChar char="Ø"/>
            </a:pPr>
            <a:r>
              <a:rPr lang="lt-LT" sz="2400" dirty="0"/>
              <a:t>Šalpos neįgalumo pensijos (B – 2,25B)</a:t>
            </a:r>
          </a:p>
          <a:p>
            <a:pPr eaLnBrk="1" hangingPunct="1">
              <a:lnSpc>
                <a:spcPct val="110000"/>
              </a:lnSpc>
              <a:buFont typeface="Wingdings" pitchFamily="2" charset="2"/>
              <a:buChar char="Ø"/>
            </a:pPr>
            <a:r>
              <a:rPr lang="lt-LT" sz="2400" dirty="0"/>
              <a:t>Šalpos našlaičių pensijos (0,5B)</a:t>
            </a:r>
          </a:p>
          <a:p>
            <a:pPr>
              <a:lnSpc>
                <a:spcPct val="110000"/>
              </a:lnSpc>
              <a:buFont typeface="Wingdings" pitchFamily="2" charset="2"/>
              <a:buChar char="Ø"/>
            </a:pPr>
            <a:r>
              <a:rPr lang="lt-LT" sz="2400" dirty="0"/>
              <a:t>Šalpos kompensacijos (1,5B)</a:t>
            </a:r>
          </a:p>
          <a:p>
            <a:pPr eaLnBrk="1" hangingPunct="1">
              <a:lnSpc>
                <a:spcPct val="110000"/>
              </a:lnSpc>
              <a:buFont typeface="Wingdings" pitchFamily="2" charset="2"/>
              <a:buNone/>
            </a:pPr>
            <a:r>
              <a:rPr lang="lt-LT" dirty="0"/>
              <a:t>B. Neįgaliųjų apsaugos priemonės</a:t>
            </a:r>
          </a:p>
          <a:p>
            <a:pPr eaLnBrk="1" hangingPunct="1">
              <a:lnSpc>
                <a:spcPct val="110000"/>
              </a:lnSpc>
              <a:buFont typeface="Wingdings" pitchFamily="2" charset="2"/>
              <a:buChar char="Ø"/>
            </a:pPr>
            <a:r>
              <a:rPr lang="lt-LT" sz="2400" dirty="0"/>
              <a:t>Slaugos ar priežiūros išlaidų tikslinės kompensacijos</a:t>
            </a:r>
            <a:endParaRPr lang="en-US" sz="2400" dirty="0"/>
          </a:p>
          <a:p>
            <a:pPr eaLnBrk="1" hangingPunct="1">
              <a:lnSpc>
                <a:spcPct val="90000"/>
              </a:lnSpc>
              <a:buFont typeface="Wingdings" pitchFamily="2" charset="2"/>
              <a:buNone/>
            </a:pPr>
            <a:r>
              <a:rPr lang="lt-LT" sz="2400" dirty="0"/>
              <a:t>Taip pat mokamos perimančios ankstesnių įstatymų suteiktas teises ar ankstesniais įstatymais paskirtos</a:t>
            </a:r>
            <a:r>
              <a:rPr lang="lt-LT" sz="2400" i="1" dirty="0"/>
              <a:t> </a:t>
            </a:r>
            <a:endParaRPr lang="lt-LT" sz="2400" dirty="0"/>
          </a:p>
          <a:p>
            <a:pPr eaLnBrk="1" hangingPunct="1">
              <a:lnSpc>
                <a:spcPct val="90000"/>
              </a:lnSpc>
              <a:buFont typeface="Wingdings" pitchFamily="2" charset="2"/>
              <a:buChar char="Ø"/>
            </a:pPr>
            <a:r>
              <a:rPr lang="lt-LT" sz="2400" i="1" dirty="0"/>
              <a:t>šalpos pensijos už invalidų slaugą namuose,</a:t>
            </a:r>
          </a:p>
          <a:p>
            <a:pPr eaLnBrk="1" hangingPunct="1">
              <a:lnSpc>
                <a:spcPct val="90000"/>
              </a:lnSpc>
              <a:buFont typeface="Wingdings" pitchFamily="2" charset="2"/>
              <a:buChar char="Ø"/>
            </a:pPr>
            <a:r>
              <a:rPr lang="lt-LT" sz="2400" i="1" dirty="0"/>
              <a:t>socialinės pensijos.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96925"/>
          </a:xfrm>
        </p:spPr>
        <p:txBody>
          <a:bodyPr rtlCol="0">
            <a:normAutofit/>
          </a:bodyPr>
          <a:lstStyle/>
          <a:p>
            <a:pPr eaLnBrk="1" fontAlgn="auto" hangingPunct="1">
              <a:spcAft>
                <a:spcPts val="0"/>
              </a:spcAft>
              <a:defRPr/>
            </a:pPr>
            <a:r>
              <a:rPr lang="lt-LT" sz="3600" b="1" dirty="0"/>
              <a:t>Šalpos senatvės ir </a:t>
            </a:r>
            <a:r>
              <a:rPr lang="en-US" sz="3600" b="1" dirty="0"/>
              <a:t>n</a:t>
            </a:r>
            <a:r>
              <a:rPr lang="lt-LT" sz="3600" b="1" dirty="0" err="1"/>
              <a:t>eįgalumo</a:t>
            </a:r>
            <a:r>
              <a:rPr lang="lt-LT" sz="3600" b="1" dirty="0"/>
              <a:t> pensijos:</a:t>
            </a:r>
          </a:p>
        </p:txBody>
      </p:sp>
      <p:sp>
        <p:nvSpPr>
          <p:cNvPr id="22531" name="Rectangle 3"/>
          <p:cNvSpPr>
            <a:spLocks noGrp="1" noChangeArrowheads="1"/>
          </p:cNvSpPr>
          <p:nvPr>
            <p:ph idx="1"/>
          </p:nvPr>
        </p:nvSpPr>
        <p:spPr>
          <a:xfrm>
            <a:off x="395536" y="906979"/>
            <a:ext cx="8496943" cy="5760640"/>
          </a:xfrm>
        </p:spPr>
        <p:txBody>
          <a:bodyPr/>
          <a:lstStyle/>
          <a:p>
            <a:pPr marL="0" indent="0" algn="just">
              <a:buNone/>
            </a:pPr>
            <a:r>
              <a:rPr lang="lt-LT" sz="2800" dirty="0"/>
              <a:t>Šalpos </a:t>
            </a:r>
            <a:r>
              <a:rPr lang="lt-LT" sz="2800" b="1" dirty="0"/>
              <a:t>senatvės</a:t>
            </a:r>
            <a:r>
              <a:rPr lang="lt-LT" sz="2800" dirty="0"/>
              <a:t> pensiją turi teisę gauti senatvės pensijos amžių sukakę asmenys. Dydis 0,9B (slaugiusiems neįgaliuosius ir motinoms, užauginusioms 5 ir daugiau vaikų – B)</a:t>
            </a:r>
            <a:endParaRPr lang="en-US" sz="2800" dirty="0"/>
          </a:p>
          <a:p>
            <a:pPr marL="0" indent="0">
              <a:buNone/>
            </a:pPr>
            <a:r>
              <a:rPr lang="lt-LT" sz="2800" dirty="0"/>
              <a:t>Šalpos </a:t>
            </a:r>
            <a:r>
              <a:rPr lang="lt-LT" sz="2800" b="1" dirty="0"/>
              <a:t>neįgalumo</a:t>
            </a:r>
            <a:r>
              <a:rPr lang="lt-LT" sz="2800" dirty="0"/>
              <a:t> pensiją turi teisę gauti</a:t>
            </a:r>
          </a:p>
          <a:p>
            <a:pPr marL="0" indent="0">
              <a:buNone/>
            </a:pPr>
            <a:r>
              <a:rPr lang="lt-LT" sz="2800" dirty="0"/>
              <a:t>1. Asmenys, kuriems nustatytas sunkus, vidutinis ar lengvas neįgalumas</a:t>
            </a:r>
            <a:r>
              <a:rPr lang="en-US" sz="2800" dirty="0"/>
              <a:t>. </a:t>
            </a:r>
            <a:r>
              <a:rPr lang="en-US" sz="2800" dirty="0" err="1"/>
              <a:t>Dyd</a:t>
            </a:r>
            <a:r>
              <a:rPr lang="lt-LT" sz="2800" dirty="0" err="1"/>
              <a:t>žiai</a:t>
            </a:r>
            <a:r>
              <a:rPr lang="lt-LT" sz="2800" dirty="0"/>
              <a:t>, kai nustatytas</a:t>
            </a:r>
          </a:p>
          <a:p>
            <a:pPr marL="271463" indent="-271463"/>
            <a:r>
              <a:rPr lang="lt-LT" sz="2800" dirty="0"/>
              <a:t>sunkus neįgalumas – 2B; </a:t>
            </a:r>
          </a:p>
          <a:p>
            <a:pPr marL="271463" indent="-271463"/>
            <a:r>
              <a:rPr lang="lt-LT" sz="2800" dirty="0"/>
              <a:t>vidutinis neįgalumas – 1,5B;</a:t>
            </a:r>
          </a:p>
          <a:p>
            <a:pPr marL="271463" indent="-271463"/>
            <a:r>
              <a:rPr lang="lt-LT" sz="2800" dirty="0"/>
              <a:t>lengvas neįgalumas – B.</a:t>
            </a:r>
          </a:p>
        </p:txBody>
      </p:sp>
      <p:sp>
        <p:nvSpPr>
          <p:cNvPr id="2" name="TextBox 1">
            <a:extLst>
              <a:ext uri="{FF2B5EF4-FFF2-40B4-BE49-F238E27FC236}">
                <a16:creationId xmlns:a16="http://schemas.microsoft.com/office/drawing/2014/main" id="{978B1E34-6CC6-4E98-A750-8047D5638386}"/>
              </a:ext>
            </a:extLst>
          </p:cNvPr>
          <p:cNvSpPr txBox="1"/>
          <p:nvPr/>
        </p:nvSpPr>
        <p:spPr>
          <a:xfrm>
            <a:off x="395536" y="6021288"/>
            <a:ext cx="8280920" cy="646331"/>
          </a:xfrm>
          <a:prstGeom prst="rect">
            <a:avLst/>
          </a:prstGeom>
          <a:noFill/>
        </p:spPr>
        <p:txBody>
          <a:bodyPr wrap="square" rtlCol="0">
            <a:spAutoFit/>
          </a:bodyPr>
          <a:lstStyle/>
          <a:p>
            <a:r>
              <a:rPr lang="lt-LT" dirty="0">
                <a:latin typeface="+mn-lt"/>
              </a:rPr>
              <a:t>Neįgalumo lygis paprastai nustatomas nepatekusiems į darbo rinką nuo vaikystės. Vyresniems nustatomas nedarbingumo procentas</a:t>
            </a:r>
          </a:p>
        </p:txBody>
      </p:sp>
    </p:spTree>
    <p:extLst>
      <p:ext uri="{BB962C8B-B14F-4D97-AF65-F5344CB8AC3E}">
        <p14:creationId xmlns:p14="http://schemas.microsoft.com/office/powerpoint/2010/main" val="11866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96925"/>
          </a:xfrm>
        </p:spPr>
        <p:txBody>
          <a:bodyPr rtlCol="0">
            <a:normAutofit/>
          </a:bodyPr>
          <a:lstStyle/>
          <a:p>
            <a:pPr eaLnBrk="1" fontAlgn="auto" hangingPunct="1">
              <a:spcAft>
                <a:spcPts val="0"/>
              </a:spcAft>
              <a:defRPr/>
            </a:pPr>
            <a:r>
              <a:rPr lang="lt-LT" sz="3600" b="1"/>
              <a:t>Šalpos </a:t>
            </a:r>
            <a:r>
              <a:rPr lang="en-US" sz="3600" b="1"/>
              <a:t>n</a:t>
            </a:r>
            <a:r>
              <a:rPr lang="lt-LT" sz="3600" b="1"/>
              <a:t>eįgalumo pensijos: gavėjai ir dydžiai</a:t>
            </a:r>
          </a:p>
        </p:txBody>
      </p:sp>
      <p:sp>
        <p:nvSpPr>
          <p:cNvPr id="22531" name="Rectangle 3"/>
          <p:cNvSpPr>
            <a:spLocks noGrp="1" noChangeArrowheads="1"/>
          </p:cNvSpPr>
          <p:nvPr>
            <p:ph idx="1"/>
          </p:nvPr>
        </p:nvSpPr>
        <p:spPr>
          <a:xfrm>
            <a:off x="395535" y="836712"/>
            <a:ext cx="8350803" cy="5760640"/>
          </a:xfrm>
        </p:spPr>
        <p:txBody>
          <a:bodyPr/>
          <a:lstStyle/>
          <a:p>
            <a:pPr marL="0" indent="0" algn="just">
              <a:buNone/>
            </a:pPr>
            <a:r>
              <a:rPr lang="lt-LT" sz="2400" dirty="0"/>
              <a:t>2. Asmenys, pripažinti nedarbingais ar iš dalies darbingais iki dienos, kurią jiems sukanka 24 metai (</a:t>
            </a:r>
            <a:r>
              <a:rPr lang="en-US" sz="2400" dirty="0"/>
              <a:t>26</a:t>
            </a:r>
            <a:r>
              <a:rPr lang="lt-LT" sz="2400" dirty="0"/>
              <a:t> metai, jei liga prasidėjo ik</a:t>
            </a:r>
            <a:r>
              <a:rPr lang="en-US" sz="2400" dirty="0" err="1"/>
              <a:t>i</a:t>
            </a:r>
            <a:r>
              <a:rPr lang="lt-LT" sz="2400" dirty="0"/>
              <a:t> </a:t>
            </a:r>
            <a:r>
              <a:rPr lang="en-US" sz="2400" dirty="0"/>
              <a:t>24</a:t>
            </a:r>
            <a:r>
              <a:rPr lang="lt-LT" sz="2400" dirty="0"/>
              <a:t> metų)</a:t>
            </a:r>
            <a:r>
              <a:rPr lang="en-US" sz="2400" dirty="0"/>
              <a:t>.</a:t>
            </a:r>
            <a:r>
              <a:rPr lang="lt-LT" sz="2400" dirty="0"/>
              <a:t> </a:t>
            </a:r>
          </a:p>
        </p:txBody>
      </p:sp>
      <p:graphicFrame>
        <p:nvGraphicFramePr>
          <p:cNvPr id="2" name="Lentelė 1"/>
          <p:cNvGraphicFramePr>
            <a:graphicFrameLocks noGrp="1"/>
          </p:cNvGraphicFramePr>
          <p:nvPr>
            <p:extLst>
              <p:ext uri="{D42A27DB-BD31-4B8C-83A1-F6EECF244321}">
                <p14:modId xmlns:p14="http://schemas.microsoft.com/office/powerpoint/2010/main" val="4193770090"/>
              </p:ext>
            </p:extLst>
          </p:nvPr>
        </p:nvGraphicFramePr>
        <p:xfrm>
          <a:off x="862524" y="2132856"/>
          <a:ext cx="7416824" cy="3600396"/>
        </p:xfrm>
        <a:graphic>
          <a:graphicData uri="http://schemas.openxmlformats.org/drawingml/2006/table">
            <a:tbl>
              <a:tblPr>
                <a:tableStyleId>{5940675A-B579-460E-94D1-54222C63F5DA}</a:tableStyleId>
              </a:tblPr>
              <a:tblGrid>
                <a:gridCol w="3942451">
                  <a:extLst>
                    <a:ext uri="{9D8B030D-6E8A-4147-A177-3AD203B41FA5}">
                      <a16:colId xmlns:a16="http://schemas.microsoft.com/office/drawing/2014/main" val="20000"/>
                    </a:ext>
                  </a:extLst>
                </a:gridCol>
                <a:gridCol w="3474373">
                  <a:extLst>
                    <a:ext uri="{9D8B030D-6E8A-4147-A177-3AD203B41FA5}">
                      <a16:colId xmlns:a16="http://schemas.microsoft.com/office/drawing/2014/main" val="20001"/>
                    </a:ext>
                  </a:extLst>
                </a:gridCol>
              </a:tblGrid>
              <a:tr h="300033">
                <a:tc>
                  <a:txBody>
                    <a:bodyPr/>
                    <a:lstStyle/>
                    <a:p>
                      <a:pPr algn="ctr" fontAlgn="b"/>
                      <a:r>
                        <a:rPr lang="en-US" sz="1800" u="none" strike="noStrike" dirty="0" err="1">
                          <a:effectLst/>
                        </a:rPr>
                        <a:t>Netekta</a:t>
                      </a:r>
                      <a:r>
                        <a:rPr lang="en-US" sz="1800" u="none" strike="noStrike" dirty="0">
                          <a:effectLst/>
                        </a:rPr>
                        <a:t> </a:t>
                      </a:r>
                      <a:r>
                        <a:rPr lang="en-US" sz="1800" u="none" strike="noStrike" dirty="0" err="1">
                          <a:effectLst/>
                        </a:rPr>
                        <a:t>darbingumo</a:t>
                      </a:r>
                      <a:r>
                        <a:rPr lang="en-US" sz="1800" u="none" strike="noStrike" dirty="0">
                          <a:effectLst/>
                        </a:rPr>
                        <a:t> </a:t>
                      </a:r>
                      <a:r>
                        <a:rPr lang="en-US" sz="1800" u="none" strike="noStrike" dirty="0" err="1">
                          <a:effectLst/>
                        </a:rPr>
                        <a:t>procent</a:t>
                      </a:r>
                      <a:r>
                        <a:rPr lang="lt-LT" sz="1800" u="none" strike="noStrike" dirty="0">
                          <a:effectLst/>
                        </a:rPr>
                        <a:t>ų</a:t>
                      </a:r>
                      <a:r>
                        <a:rPr lang="en-US" sz="1800" u="none" strike="noStrike" dirty="0">
                          <a:effectLst/>
                        </a:rPr>
                        <a:t> </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dirty="0">
                          <a:effectLst/>
                        </a:rPr>
                        <a:t>Mokama B dalis </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00033">
                <a:tc>
                  <a:txBody>
                    <a:bodyPr/>
                    <a:lstStyle/>
                    <a:p>
                      <a:pPr algn="ctr" fontAlgn="b"/>
                      <a:r>
                        <a:rPr lang="lt-LT" sz="1800" u="none" strike="noStrike" dirty="0">
                          <a:effectLst/>
                        </a:rPr>
                        <a:t>100</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a:effectLst/>
                        </a:rPr>
                        <a:t>2,25</a:t>
                      </a:r>
                      <a:endParaRPr lang="lt-LT"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00033">
                <a:tc>
                  <a:txBody>
                    <a:bodyPr/>
                    <a:lstStyle/>
                    <a:p>
                      <a:pPr algn="ctr" fontAlgn="b"/>
                      <a:r>
                        <a:rPr lang="lt-LT" sz="1800" u="none" strike="noStrike" dirty="0">
                          <a:effectLst/>
                        </a:rPr>
                        <a:t>95</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a:effectLst/>
                        </a:rPr>
                        <a:t>2,16</a:t>
                      </a:r>
                      <a:endParaRPr lang="lt-LT"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00033">
                <a:tc>
                  <a:txBody>
                    <a:bodyPr/>
                    <a:lstStyle/>
                    <a:p>
                      <a:pPr algn="ctr" fontAlgn="b"/>
                      <a:r>
                        <a:rPr lang="lt-LT" sz="1800" u="none" strike="noStrike" dirty="0">
                          <a:effectLst/>
                        </a:rPr>
                        <a:t>90</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a:effectLst/>
                        </a:rPr>
                        <a:t>2,08</a:t>
                      </a:r>
                      <a:endParaRPr lang="lt-LT"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00033">
                <a:tc>
                  <a:txBody>
                    <a:bodyPr/>
                    <a:lstStyle/>
                    <a:p>
                      <a:pPr algn="ctr" fontAlgn="b"/>
                      <a:r>
                        <a:rPr lang="lt-LT" sz="1800" u="none" strike="noStrike" dirty="0">
                          <a:effectLst/>
                        </a:rPr>
                        <a:t>85</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a:effectLst/>
                        </a:rPr>
                        <a:t>2</a:t>
                      </a:r>
                      <a:endParaRPr lang="lt-LT"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00033">
                <a:tc>
                  <a:txBody>
                    <a:bodyPr/>
                    <a:lstStyle/>
                    <a:p>
                      <a:pPr algn="ctr" fontAlgn="b"/>
                      <a:r>
                        <a:rPr lang="lt-LT" sz="1800" u="none" strike="noStrike" dirty="0">
                          <a:effectLst/>
                        </a:rPr>
                        <a:t>80</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a:effectLst/>
                        </a:rPr>
                        <a:t>1,91</a:t>
                      </a:r>
                      <a:endParaRPr lang="lt-LT"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00033">
                <a:tc>
                  <a:txBody>
                    <a:bodyPr/>
                    <a:lstStyle/>
                    <a:p>
                      <a:pPr algn="ctr" fontAlgn="b"/>
                      <a:r>
                        <a:rPr lang="lt-LT" sz="1800" u="none" strike="noStrike" dirty="0">
                          <a:effectLst/>
                        </a:rPr>
                        <a:t>75</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dirty="0">
                          <a:effectLst/>
                        </a:rPr>
                        <a:t>1,82</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00033">
                <a:tc>
                  <a:txBody>
                    <a:bodyPr/>
                    <a:lstStyle/>
                    <a:p>
                      <a:pPr algn="ctr" fontAlgn="b"/>
                      <a:r>
                        <a:rPr lang="lt-LT" sz="1800" u="none" strike="noStrike">
                          <a:effectLst/>
                        </a:rPr>
                        <a:t>70</a:t>
                      </a:r>
                      <a:endParaRPr lang="lt-LT" sz="1800" b="0" i="0" u="none" strike="noStrike">
                        <a:solidFill>
                          <a:srgbClr val="000000"/>
                        </a:solidFill>
                        <a:effectLst/>
                        <a:latin typeface="Calibri"/>
                      </a:endParaRPr>
                    </a:p>
                  </a:txBody>
                  <a:tcPr marL="9525" marR="9525" marT="9525" marB="0" anchor="b"/>
                </a:tc>
                <a:tc>
                  <a:txBody>
                    <a:bodyPr/>
                    <a:lstStyle/>
                    <a:p>
                      <a:pPr algn="ctr" fontAlgn="b"/>
                      <a:r>
                        <a:rPr lang="lt-LT" sz="1800" u="none" strike="noStrike" dirty="0">
                          <a:effectLst/>
                        </a:rPr>
                        <a:t>1,74</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00033">
                <a:tc>
                  <a:txBody>
                    <a:bodyPr/>
                    <a:lstStyle/>
                    <a:p>
                      <a:pPr algn="ctr" fontAlgn="b"/>
                      <a:r>
                        <a:rPr lang="lt-LT" sz="1800" u="none" strike="noStrike">
                          <a:effectLst/>
                        </a:rPr>
                        <a:t>65</a:t>
                      </a:r>
                      <a:endParaRPr lang="lt-LT" sz="1800" b="0" i="0" u="none" strike="noStrike">
                        <a:solidFill>
                          <a:srgbClr val="000000"/>
                        </a:solidFill>
                        <a:effectLst/>
                        <a:latin typeface="Calibri"/>
                      </a:endParaRPr>
                    </a:p>
                  </a:txBody>
                  <a:tcPr marL="9525" marR="9525" marT="9525" marB="0" anchor="b"/>
                </a:tc>
                <a:tc>
                  <a:txBody>
                    <a:bodyPr/>
                    <a:lstStyle/>
                    <a:p>
                      <a:pPr algn="ctr" fontAlgn="b"/>
                      <a:r>
                        <a:rPr lang="lt-LT" sz="1800" u="none" strike="noStrike" dirty="0">
                          <a:effectLst/>
                        </a:rPr>
                        <a:t>1,65</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00033">
                <a:tc>
                  <a:txBody>
                    <a:bodyPr/>
                    <a:lstStyle/>
                    <a:p>
                      <a:pPr algn="ctr" fontAlgn="b"/>
                      <a:r>
                        <a:rPr lang="lt-LT" sz="1800" u="none" strike="noStrike">
                          <a:effectLst/>
                        </a:rPr>
                        <a:t>60</a:t>
                      </a:r>
                      <a:endParaRPr lang="lt-LT" sz="1800" b="0" i="0" u="none" strike="noStrike">
                        <a:solidFill>
                          <a:srgbClr val="000000"/>
                        </a:solidFill>
                        <a:effectLst/>
                        <a:latin typeface="Calibri"/>
                      </a:endParaRPr>
                    </a:p>
                  </a:txBody>
                  <a:tcPr marL="9525" marR="9525" marT="9525" marB="0" anchor="b"/>
                </a:tc>
                <a:tc>
                  <a:txBody>
                    <a:bodyPr/>
                    <a:lstStyle/>
                    <a:p>
                      <a:pPr algn="ctr" fontAlgn="b"/>
                      <a:r>
                        <a:rPr lang="lt-LT" sz="1800" u="none" strike="noStrike" dirty="0">
                          <a:effectLst/>
                        </a:rPr>
                        <a:t>1,43</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00033">
                <a:tc>
                  <a:txBody>
                    <a:bodyPr/>
                    <a:lstStyle/>
                    <a:p>
                      <a:pPr algn="ctr" fontAlgn="b"/>
                      <a:r>
                        <a:rPr lang="lt-LT" sz="1800" u="none" strike="noStrike">
                          <a:effectLst/>
                        </a:rPr>
                        <a:t>55</a:t>
                      </a:r>
                      <a:endParaRPr lang="lt-LT" sz="1800" b="0" i="0" u="none" strike="noStrike">
                        <a:solidFill>
                          <a:srgbClr val="000000"/>
                        </a:solidFill>
                        <a:effectLst/>
                        <a:latin typeface="Calibri"/>
                      </a:endParaRPr>
                    </a:p>
                  </a:txBody>
                  <a:tcPr marL="9525" marR="9525" marT="9525" marB="0" anchor="b"/>
                </a:tc>
                <a:tc>
                  <a:txBody>
                    <a:bodyPr/>
                    <a:lstStyle/>
                    <a:p>
                      <a:pPr algn="ctr" fontAlgn="b"/>
                      <a:r>
                        <a:rPr lang="lt-LT" sz="1800" u="none" strike="noStrike" dirty="0">
                          <a:effectLst/>
                        </a:rPr>
                        <a:t>1,2</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300033">
                <a:tc>
                  <a:txBody>
                    <a:bodyPr/>
                    <a:lstStyle/>
                    <a:p>
                      <a:pPr algn="ctr" fontAlgn="b"/>
                      <a:r>
                        <a:rPr lang="lt-LT" sz="1800" u="none" strike="noStrike">
                          <a:effectLst/>
                        </a:rPr>
                        <a:t>50</a:t>
                      </a:r>
                      <a:endParaRPr lang="lt-LT" sz="1800" b="0" i="0" u="none" strike="noStrike">
                        <a:solidFill>
                          <a:srgbClr val="000000"/>
                        </a:solidFill>
                        <a:effectLst/>
                        <a:latin typeface="Calibri"/>
                      </a:endParaRPr>
                    </a:p>
                  </a:txBody>
                  <a:tcPr marL="9525" marR="9525" marT="9525" marB="0" anchor="b"/>
                </a:tc>
                <a:tc>
                  <a:txBody>
                    <a:bodyPr/>
                    <a:lstStyle/>
                    <a:p>
                      <a:pPr algn="ctr" fontAlgn="b"/>
                      <a:r>
                        <a:rPr lang="lt-LT" sz="1800" u="none" strike="noStrike" dirty="0">
                          <a:effectLst/>
                        </a:rPr>
                        <a:t>1,0</a:t>
                      </a:r>
                      <a:endParaRPr lang="lt-LT" sz="1800" b="0" i="0" u="none" strike="sng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bl>
          </a:graphicData>
        </a:graphic>
      </p:graphicFrame>
      <p:sp>
        <p:nvSpPr>
          <p:cNvPr id="6" name="TextBox 5">
            <a:extLst>
              <a:ext uri="{FF2B5EF4-FFF2-40B4-BE49-F238E27FC236}">
                <a16:creationId xmlns:a16="http://schemas.microsoft.com/office/drawing/2014/main" id="{53847628-DE62-4D75-A4A1-63653D3D43B1}"/>
              </a:ext>
            </a:extLst>
          </p:cNvPr>
          <p:cNvSpPr txBox="1"/>
          <p:nvPr/>
        </p:nvSpPr>
        <p:spPr>
          <a:xfrm>
            <a:off x="730424" y="5809923"/>
            <a:ext cx="7523772" cy="830997"/>
          </a:xfrm>
          <a:prstGeom prst="rect">
            <a:avLst/>
          </a:prstGeom>
          <a:noFill/>
        </p:spPr>
        <p:txBody>
          <a:bodyPr wrap="square">
            <a:spAutoFit/>
          </a:bodyPr>
          <a:lstStyle/>
          <a:p>
            <a:r>
              <a:rPr lang="lt-LT" sz="2400" dirty="0">
                <a:latin typeface="+mn-lt"/>
              </a:rPr>
              <a:t>5. Kitiems asmenims, netekusiems 60 procentų ir daugiau darbingumo - B</a:t>
            </a:r>
            <a:r>
              <a:rPr lang="lt-LT" sz="1600" dirty="0">
                <a:latin typeface="+mn-lt"/>
              </a:rPr>
              <a:t>.</a:t>
            </a:r>
            <a:endParaRPr lang="lt-LT" dirty="0"/>
          </a:p>
        </p:txBody>
      </p:sp>
    </p:spTree>
    <p:extLst>
      <p:ext uri="{BB962C8B-B14F-4D97-AF65-F5344CB8AC3E}">
        <p14:creationId xmlns:p14="http://schemas.microsoft.com/office/powerpoint/2010/main" val="123981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96925"/>
          </a:xfrm>
        </p:spPr>
        <p:txBody>
          <a:bodyPr rtlCol="0">
            <a:normAutofit/>
          </a:bodyPr>
          <a:lstStyle/>
          <a:p>
            <a:pPr eaLnBrk="1" fontAlgn="auto" hangingPunct="1">
              <a:spcAft>
                <a:spcPts val="0"/>
              </a:spcAft>
              <a:defRPr/>
            </a:pPr>
            <a:r>
              <a:rPr lang="lt-LT" sz="3600" b="1"/>
              <a:t>Šalpos </a:t>
            </a:r>
            <a:r>
              <a:rPr lang="en-US" sz="3600" b="1"/>
              <a:t>n</a:t>
            </a:r>
            <a:r>
              <a:rPr lang="lt-LT" sz="3600" b="1"/>
              <a:t>eįgalumo pensijos: gavėjai ir dydžiai</a:t>
            </a:r>
          </a:p>
        </p:txBody>
      </p:sp>
      <p:sp>
        <p:nvSpPr>
          <p:cNvPr id="22531" name="Rectangle 3"/>
          <p:cNvSpPr>
            <a:spLocks noGrp="1" noChangeArrowheads="1"/>
          </p:cNvSpPr>
          <p:nvPr>
            <p:ph idx="1"/>
          </p:nvPr>
        </p:nvSpPr>
        <p:spPr>
          <a:xfrm>
            <a:off x="395535" y="836712"/>
            <a:ext cx="8350803" cy="5760640"/>
          </a:xfrm>
        </p:spPr>
        <p:txBody>
          <a:bodyPr/>
          <a:lstStyle/>
          <a:p>
            <a:pPr marL="0" indent="0" algn="just">
              <a:buNone/>
            </a:pPr>
            <a:r>
              <a:rPr lang="lt-LT" sz="2400" dirty="0"/>
              <a:t>3. Tėvai (įtėviai), globėjai ar rūpintojai, kurie yra netekę 60 procentų ir daugiau darbingumo, ir kurie ne mažiau kaip 15 metų slaugė namuose neįgaliuosius.</a:t>
            </a:r>
          </a:p>
          <a:p>
            <a:pPr marL="0" indent="0" algn="just">
              <a:buNone/>
            </a:pPr>
            <a:r>
              <a:rPr lang="lt-LT" sz="2400" dirty="0"/>
              <a:t>4. Motinos, pagimdžiusios ir išauginusios iki 8 metų penkis ar daugiau vaikų ir pripažintos netekusiomis 60 procentų ir daugiau darbingumo</a:t>
            </a:r>
            <a:r>
              <a:rPr lang="en-US" sz="2400" dirty="0"/>
              <a:t>.</a:t>
            </a:r>
            <a:endParaRPr lang="lt-LT" sz="2400" dirty="0"/>
          </a:p>
        </p:txBody>
      </p:sp>
      <p:graphicFrame>
        <p:nvGraphicFramePr>
          <p:cNvPr id="2" name="Lentelė 1"/>
          <p:cNvGraphicFramePr>
            <a:graphicFrameLocks noGrp="1"/>
          </p:cNvGraphicFramePr>
          <p:nvPr>
            <p:extLst>
              <p:ext uri="{D42A27DB-BD31-4B8C-83A1-F6EECF244321}">
                <p14:modId xmlns:p14="http://schemas.microsoft.com/office/powerpoint/2010/main" val="2362479972"/>
              </p:ext>
            </p:extLst>
          </p:nvPr>
        </p:nvGraphicFramePr>
        <p:xfrm>
          <a:off x="730424" y="3181424"/>
          <a:ext cx="7416824" cy="3000330"/>
        </p:xfrm>
        <a:graphic>
          <a:graphicData uri="http://schemas.openxmlformats.org/drawingml/2006/table">
            <a:tbl>
              <a:tblPr>
                <a:tableStyleId>{5940675A-B579-460E-94D1-54222C63F5DA}</a:tableStyleId>
              </a:tblPr>
              <a:tblGrid>
                <a:gridCol w="3942451">
                  <a:extLst>
                    <a:ext uri="{9D8B030D-6E8A-4147-A177-3AD203B41FA5}">
                      <a16:colId xmlns:a16="http://schemas.microsoft.com/office/drawing/2014/main" val="20000"/>
                    </a:ext>
                  </a:extLst>
                </a:gridCol>
                <a:gridCol w="3474373">
                  <a:extLst>
                    <a:ext uri="{9D8B030D-6E8A-4147-A177-3AD203B41FA5}">
                      <a16:colId xmlns:a16="http://schemas.microsoft.com/office/drawing/2014/main" val="20001"/>
                    </a:ext>
                  </a:extLst>
                </a:gridCol>
              </a:tblGrid>
              <a:tr h="300033">
                <a:tc>
                  <a:txBody>
                    <a:bodyPr/>
                    <a:lstStyle/>
                    <a:p>
                      <a:pPr algn="ctr" fontAlgn="b"/>
                      <a:r>
                        <a:rPr lang="en-US" sz="1800" u="none" strike="noStrike" dirty="0" err="1">
                          <a:effectLst/>
                        </a:rPr>
                        <a:t>Netekta</a:t>
                      </a:r>
                      <a:r>
                        <a:rPr lang="en-US" sz="1800" u="none" strike="noStrike" dirty="0">
                          <a:effectLst/>
                        </a:rPr>
                        <a:t> </a:t>
                      </a:r>
                      <a:r>
                        <a:rPr lang="en-US" sz="1800" u="none" strike="noStrike" dirty="0" err="1">
                          <a:effectLst/>
                        </a:rPr>
                        <a:t>darbingumo</a:t>
                      </a:r>
                      <a:r>
                        <a:rPr lang="en-US" sz="1800" u="none" strike="noStrike" dirty="0">
                          <a:effectLst/>
                        </a:rPr>
                        <a:t> </a:t>
                      </a:r>
                      <a:r>
                        <a:rPr lang="en-US" sz="1800" u="none" strike="noStrike" dirty="0" err="1">
                          <a:effectLst/>
                        </a:rPr>
                        <a:t>procent</a:t>
                      </a:r>
                      <a:r>
                        <a:rPr lang="lt-LT" sz="1800" u="none" strike="noStrike" dirty="0">
                          <a:effectLst/>
                        </a:rPr>
                        <a:t>ų</a:t>
                      </a:r>
                      <a:r>
                        <a:rPr lang="en-US" sz="1800" u="none" strike="noStrike" dirty="0">
                          <a:effectLst/>
                        </a:rPr>
                        <a:t> </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dirty="0">
                          <a:effectLst/>
                        </a:rPr>
                        <a:t>Mokama B dalis </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00033">
                <a:tc>
                  <a:txBody>
                    <a:bodyPr/>
                    <a:lstStyle/>
                    <a:p>
                      <a:pPr algn="ctr" fontAlgn="b"/>
                      <a:r>
                        <a:rPr lang="lt-LT" sz="1800" u="none" strike="noStrike" dirty="0">
                          <a:effectLst/>
                        </a:rPr>
                        <a:t>100</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dirty="0">
                          <a:effectLst/>
                        </a:rPr>
                        <a:t>2</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00033">
                <a:tc>
                  <a:txBody>
                    <a:bodyPr/>
                    <a:lstStyle/>
                    <a:p>
                      <a:pPr algn="ctr" fontAlgn="b"/>
                      <a:r>
                        <a:rPr lang="lt-LT" sz="1800" u="none" strike="noStrike" dirty="0">
                          <a:effectLst/>
                        </a:rPr>
                        <a:t>95</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dirty="0">
                          <a:effectLst/>
                        </a:rPr>
                        <a:t>1,87</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00033">
                <a:tc>
                  <a:txBody>
                    <a:bodyPr/>
                    <a:lstStyle/>
                    <a:p>
                      <a:pPr algn="ctr" fontAlgn="b"/>
                      <a:r>
                        <a:rPr lang="lt-LT" sz="1800" u="none" strike="noStrike" dirty="0">
                          <a:effectLst/>
                        </a:rPr>
                        <a:t>90</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dirty="0">
                          <a:effectLst/>
                        </a:rPr>
                        <a:t>1,75</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00033">
                <a:tc>
                  <a:txBody>
                    <a:bodyPr/>
                    <a:lstStyle/>
                    <a:p>
                      <a:pPr algn="ctr" fontAlgn="b"/>
                      <a:r>
                        <a:rPr lang="lt-LT" sz="1800" u="none" strike="noStrike" dirty="0">
                          <a:effectLst/>
                        </a:rPr>
                        <a:t>85</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dirty="0">
                          <a:effectLst/>
                        </a:rPr>
                        <a:t>1,62</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00033">
                <a:tc>
                  <a:txBody>
                    <a:bodyPr/>
                    <a:lstStyle/>
                    <a:p>
                      <a:pPr algn="ctr" fontAlgn="b"/>
                      <a:r>
                        <a:rPr lang="lt-LT" sz="1800" u="none" strike="noStrike" dirty="0">
                          <a:effectLst/>
                        </a:rPr>
                        <a:t>80</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dirty="0">
                          <a:effectLst/>
                        </a:rPr>
                        <a:t>1,5</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00033">
                <a:tc>
                  <a:txBody>
                    <a:bodyPr/>
                    <a:lstStyle/>
                    <a:p>
                      <a:pPr algn="ctr" fontAlgn="b"/>
                      <a:r>
                        <a:rPr lang="lt-LT" sz="1800" u="none" strike="noStrike" dirty="0">
                          <a:effectLst/>
                        </a:rPr>
                        <a:t>75</a:t>
                      </a:r>
                      <a:endParaRPr lang="lt-LT" sz="1800" b="0" i="0" u="none" strike="noStrike" dirty="0">
                        <a:solidFill>
                          <a:srgbClr val="000000"/>
                        </a:solidFill>
                        <a:effectLst/>
                        <a:latin typeface="Calibri"/>
                      </a:endParaRPr>
                    </a:p>
                  </a:txBody>
                  <a:tcPr marL="9525" marR="9525" marT="9525" marB="0" anchor="b"/>
                </a:tc>
                <a:tc>
                  <a:txBody>
                    <a:bodyPr/>
                    <a:lstStyle/>
                    <a:p>
                      <a:pPr algn="ctr" fontAlgn="b"/>
                      <a:r>
                        <a:rPr lang="lt-LT" sz="1800" u="none" strike="noStrike" dirty="0">
                          <a:effectLst/>
                        </a:rPr>
                        <a:t>1,37</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00033">
                <a:tc>
                  <a:txBody>
                    <a:bodyPr/>
                    <a:lstStyle/>
                    <a:p>
                      <a:pPr algn="ctr" fontAlgn="b"/>
                      <a:r>
                        <a:rPr lang="lt-LT" sz="1800" u="none" strike="noStrike">
                          <a:effectLst/>
                        </a:rPr>
                        <a:t>70</a:t>
                      </a:r>
                      <a:endParaRPr lang="lt-LT" sz="1800" b="0" i="0" u="none" strike="noStrike">
                        <a:solidFill>
                          <a:srgbClr val="000000"/>
                        </a:solidFill>
                        <a:effectLst/>
                        <a:latin typeface="Calibri"/>
                      </a:endParaRPr>
                    </a:p>
                  </a:txBody>
                  <a:tcPr marL="9525" marR="9525" marT="9525" marB="0" anchor="b"/>
                </a:tc>
                <a:tc>
                  <a:txBody>
                    <a:bodyPr/>
                    <a:lstStyle/>
                    <a:p>
                      <a:pPr algn="ctr" fontAlgn="b"/>
                      <a:r>
                        <a:rPr lang="lt-LT" sz="1800" u="none" strike="noStrike" dirty="0">
                          <a:effectLst/>
                        </a:rPr>
                        <a:t>1,25</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00033">
                <a:tc>
                  <a:txBody>
                    <a:bodyPr/>
                    <a:lstStyle/>
                    <a:p>
                      <a:pPr algn="ctr" fontAlgn="b"/>
                      <a:r>
                        <a:rPr lang="lt-LT" sz="1800" u="none" strike="noStrike">
                          <a:effectLst/>
                        </a:rPr>
                        <a:t>65</a:t>
                      </a:r>
                      <a:endParaRPr lang="lt-LT" sz="1800" b="0" i="0" u="none" strike="noStrike">
                        <a:solidFill>
                          <a:srgbClr val="000000"/>
                        </a:solidFill>
                        <a:effectLst/>
                        <a:latin typeface="Calibri"/>
                      </a:endParaRPr>
                    </a:p>
                  </a:txBody>
                  <a:tcPr marL="9525" marR="9525" marT="9525" marB="0" anchor="b"/>
                </a:tc>
                <a:tc>
                  <a:txBody>
                    <a:bodyPr/>
                    <a:lstStyle/>
                    <a:p>
                      <a:pPr algn="ctr" fontAlgn="b"/>
                      <a:r>
                        <a:rPr lang="lt-LT" sz="1800" u="none" strike="noStrike" dirty="0">
                          <a:effectLst/>
                        </a:rPr>
                        <a:t>1,12</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00033">
                <a:tc>
                  <a:txBody>
                    <a:bodyPr/>
                    <a:lstStyle/>
                    <a:p>
                      <a:pPr algn="ctr" fontAlgn="b"/>
                      <a:r>
                        <a:rPr lang="lt-LT" sz="1800" u="none" strike="noStrike">
                          <a:effectLst/>
                        </a:rPr>
                        <a:t>60</a:t>
                      </a:r>
                      <a:endParaRPr lang="lt-LT" sz="1800" b="0" i="0" u="none" strike="noStrike">
                        <a:solidFill>
                          <a:srgbClr val="000000"/>
                        </a:solidFill>
                        <a:effectLst/>
                        <a:latin typeface="Calibri"/>
                      </a:endParaRPr>
                    </a:p>
                  </a:txBody>
                  <a:tcPr marL="9525" marR="9525" marT="9525" marB="0" anchor="b"/>
                </a:tc>
                <a:tc>
                  <a:txBody>
                    <a:bodyPr/>
                    <a:lstStyle/>
                    <a:p>
                      <a:pPr algn="ctr" fontAlgn="b"/>
                      <a:r>
                        <a:rPr lang="lt-LT" sz="1800" u="none" strike="noStrike" dirty="0">
                          <a:effectLst/>
                        </a:rPr>
                        <a:t>1</a:t>
                      </a:r>
                      <a:endParaRPr lang="lt-LT"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6" name="TextBox 5">
            <a:extLst>
              <a:ext uri="{FF2B5EF4-FFF2-40B4-BE49-F238E27FC236}">
                <a16:creationId xmlns:a16="http://schemas.microsoft.com/office/drawing/2014/main" id="{53847628-DE62-4D75-A4A1-63653D3D43B1}"/>
              </a:ext>
            </a:extLst>
          </p:cNvPr>
          <p:cNvSpPr txBox="1"/>
          <p:nvPr/>
        </p:nvSpPr>
        <p:spPr>
          <a:xfrm>
            <a:off x="730424" y="5809923"/>
            <a:ext cx="7523772" cy="369332"/>
          </a:xfrm>
          <a:prstGeom prst="rect">
            <a:avLst/>
          </a:prstGeom>
          <a:noFill/>
        </p:spPr>
        <p:txBody>
          <a:bodyPr wrap="square">
            <a:spAutoFit/>
          </a:bodyPr>
          <a:lstStyle/>
          <a:p>
            <a:endParaRPr lang="lt-LT" dirty="0"/>
          </a:p>
        </p:txBody>
      </p:sp>
    </p:spTree>
    <p:extLst>
      <p:ext uri="{BB962C8B-B14F-4D97-AF65-F5344CB8AC3E}">
        <p14:creationId xmlns:p14="http://schemas.microsoft.com/office/powerpoint/2010/main" val="316196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96925"/>
          </a:xfrm>
        </p:spPr>
        <p:txBody>
          <a:bodyPr rtlCol="0">
            <a:normAutofit/>
          </a:bodyPr>
          <a:lstStyle/>
          <a:p>
            <a:pPr eaLnBrk="1" fontAlgn="auto" hangingPunct="1">
              <a:spcAft>
                <a:spcPts val="0"/>
              </a:spcAft>
              <a:defRPr/>
            </a:pPr>
            <a:r>
              <a:rPr lang="lt-LT" sz="3600" b="1"/>
              <a:t>Šalpos </a:t>
            </a:r>
            <a:r>
              <a:rPr lang="en-US" sz="3600" b="1"/>
              <a:t>n</a:t>
            </a:r>
            <a:r>
              <a:rPr lang="lt-LT" sz="3600" b="1"/>
              <a:t>eįgalumo pensijos: gavėjai ir dydžiai</a:t>
            </a:r>
          </a:p>
        </p:txBody>
      </p:sp>
      <p:sp>
        <p:nvSpPr>
          <p:cNvPr id="22531" name="Rectangle 3"/>
          <p:cNvSpPr>
            <a:spLocks noGrp="1" noChangeArrowheads="1"/>
          </p:cNvSpPr>
          <p:nvPr>
            <p:ph idx="1"/>
          </p:nvPr>
        </p:nvSpPr>
        <p:spPr>
          <a:xfrm>
            <a:off x="251519" y="836712"/>
            <a:ext cx="8494819" cy="5760640"/>
          </a:xfrm>
        </p:spPr>
        <p:txBody>
          <a:bodyPr/>
          <a:lstStyle/>
          <a:p>
            <a:pPr marL="0" indent="0">
              <a:buNone/>
            </a:pPr>
            <a:r>
              <a:rPr lang="lt-LT" sz="2800" dirty="0"/>
              <a:t>5. Kitiems asmenims, netekusiems 60 procentų ir daugiau darbingumo - B</a:t>
            </a:r>
            <a:r>
              <a:rPr lang="lt-LT" sz="1800" dirty="0"/>
              <a:t>.</a:t>
            </a:r>
            <a:endParaRPr lang="lt-LT" sz="2800" dirty="0"/>
          </a:p>
          <a:p>
            <a:pPr marL="0" indent="0">
              <a:buNone/>
            </a:pPr>
            <a:endParaRPr lang="lt-LT" sz="2800" dirty="0"/>
          </a:p>
        </p:txBody>
      </p:sp>
      <p:graphicFrame>
        <p:nvGraphicFramePr>
          <p:cNvPr id="2" name="Lentelė 1"/>
          <p:cNvGraphicFramePr>
            <a:graphicFrameLocks noGrp="1"/>
          </p:cNvGraphicFramePr>
          <p:nvPr>
            <p:extLst>
              <p:ext uri="{D42A27DB-BD31-4B8C-83A1-F6EECF244321}">
                <p14:modId xmlns:p14="http://schemas.microsoft.com/office/powerpoint/2010/main" val="3918882726"/>
              </p:ext>
            </p:extLst>
          </p:nvPr>
        </p:nvGraphicFramePr>
        <p:xfrm>
          <a:off x="1115616" y="2011698"/>
          <a:ext cx="6264696" cy="3410667"/>
        </p:xfrm>
        <a:graphic>
          <a:graphicData uri="http://schemas.openxmlformats.org/drawingml/2006/table">
            <a:tbl>
              <a:tblPr>
                <a:tableStyleId>{5940675A-B579-460E-94D1-54222C63F5DA}</a:tableStyleId>
              </a:tblPr>
              <a:tblGrid>
                <a:gridCol w="3132348">
                  <a:extLst>
                    <a:ext uri="{9D8B030D-6E8A-4147-A177-3AD203B41FA5}">
                      <a16:colId xmlns:a16="http://schemas.microsoft.com/office/drawing/2014/main" val="20000"/>
                    </a:ext>
                  </a:extLst>
                </a:gridCol>
                <a:gridCol w="3132348">
                  <a:extLst>
                    <a:ext uri="{9D8B030D-6E8A-4147-A177-3AD203B41FA5}">
                      <a16:colId xmlns:a16="http://schemas.microsoft.com/office/drawing/2014/main" val="20001"/>
                    </a:ext>
                  </a:extLst>
                </a:gridCol>
              </a:tblGrid>
              <a:tr h="344038">
                <a:tc>
                  <a:txBody>
                    <a:bodyPr/>
                    <a:lstStyle/>
                    <a:p>
                      <a:pPr algn="ctr" fontAlgn="b"/>
                      <a:r>
                        <a:rPr lang="lt-LT" sz="2000" u="none" strike="noStrike">
                          <a:effectLst/>
                        </a:rPr>
                        <a:t> Netekta darbingumo</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u="none" strike="noStrike">
                          <a:effectLst/>
                        </a:rPr>
                        <a:t>Mokama B dalis</a:t>
                      </a:r>
                      <a:endParaRPr lang="lt-LT"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44038">
                <a:tc>
                  <a:txBody>
                    <a:bodyPr/>
                    <a:lstStyle/>
                    <a:p>
                      <a:pPr algn="ctr" fontAlgn="b"/>
                      <a:r>
                        <a:rPr lang="lt-LT" sz="2000" u="none" strike="noStrike">
                          <a:effectLst/>
                        </a:rPr>
                        <a:t>100</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u="none" strike="noStrike" dirty="0">
                          <a:effectLst/>
                        </a:rPr>
                        <a:t>2</a:t>
                      </a:r>
                      <a:endParaRPr lang="lt-LT"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44038">
                <a:tc>
                  <a:txBody>
                    <a:bodyPr/>
                    <a:lstStyle/>
                    <a:p>
                      <a:pPr algn="ctr" fontAlgn="b"/>
                      <a:r>
                        <a:rPr lang="lt-LT" sz="2000" u="none" strike="noStrike">
                          <a:effectLst/>
                        </a:rPr>
                        <a:t>95</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b="0" i="0" u="none" strike="noStrike" dirty="0">
                          <a:solidFill>
                            <a:schemeClr val="tx1"/>
                          </a:solidFill>
                          <a:effectLst/>
                          <a:latin typeface="+mn-lt"/>
                        </a:rPr>
                        <a:t>1,83</a:t>
                      </a:r>
                      <a:endParaRPr lang="lt-LT"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44038">
                <a:tc>
                  <a:txBody>
                    <a:bodyPr/>
                    <a:lstStyle/>
                    <a:p>
                      <a:pPr algn="ctr" fontAlgn="b"/>
                      <a:r>
                        <a:rPr lang="lt-LT" sz="2000" u="none" strike="noStrike">
                          <a:effectLst/>
                        </a:rPr>
                        <a:t>90</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b="0" i="0" u="none" strike="noStrike" dirty="0">
                          <a:solidFill>
                            <a:schemeClr val="tx1"/>
                          </a:solidFill>
                          <a:effectLst/>
                          <a:latin typeface="+mn-lt"/>
                        </a:rPr>
                        <a:t>1,66</a:t>
                      </a:r>
                      <a:endParaRPr lang="lt-LT"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44038">
                <a:tc>
                  <a:txBody>
                    <a:bodyPr/>
                    <a:lstStyle/>
                    <a:p>
                      <a:pPr algn="ctr" fontAlgn="b"/>
                      <a:r>
                        <a:rPr lang="lt-LT" sz="2000" u="none" strike="noStrike">
                          <a:effectLst/>
                        </a:rPr>
                        <a:t>85</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b="0" i="0" u="none" strike="noStrike" dirty="0">
                          <a:solidFill>
                            <a:schemeClr val="tx1"/>
                          </a:solidFill>
                          <a:effectLst/>
                          <a:latin typeface="+mn-lt"/>
                        </a:rPr>
                        <a:t>1,5</a:t>
                      </a:r>
                      <a:endParaRPr lang="lt-LT"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44038">
                <a:tc>
                  <a:txBody>
                    <a:bodyPr/>
                    <a:lstStyle/>
                    <a:p>
                      <a:pPr algn="ctr" fontAlgn="b"/>
                      <a:r>
                        <a:rPr lang="lt-LT" sz="2000" u="none" strike="noStrike">
                          <a:effectLst/>
                        </a:rPr>
                        <a:t>80</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u="none" strike="noStrike" dirty="0">
                          <a:effectLst/>
                        </a:rPr>
                        <a:t>1,33</a:t>
                      </a:r>
                      <a:endParaRPr lang="lt-LT"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44038">
                <a:tc>
                  <a:txBody>
                    <a:bodyPr/>
                    <a:lstStyle/>
                    <a:p>
                      <a:pPr algn="ctr" fontAlgn="b"/>
                      <a:r>
                        <a:rPr lang="lt-LT" sz="2000" u="none" strike="noStrike">
                          <a:effectLst/>
                        </a:rPr>
                        <a:t>75</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u="none" strike="noStrike" dirty="0">
                          <a:effectLst/>
                        </a:rPr>
                        <a:t>1,17</a:t>
                      </a:r>
                      <a:endParaRPr lang="lt-LT"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44038">
                <a:tc>
                  <a:txBody>
                    <a:bodyPr/>
                    <a:lstStyle/>
                    <a:p>
                      <a:pPr algn="ctr" fontAlgn="b"/>
                      <a:r>
                        <a:rPr lang="lt-LT" sz="2000" u="none" strike="noStrike">
                          <a:effectLst/>
                        </a:rPr>
                        <a:t>70</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u="none" strike="noStrike" dirty="0">
                          <a:effectLst/>
                        </a:rPr>
                        <a:t>1</a:t>
                      </a:r>
                      <a:endParaRPr lang="lt-LT"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44038">
                <a:tc>
                  <a:txBody>
                    <a:bodyPr/>
                    <a:lstStyle/>
                    <a:p>
                      <a:pPr algn="ctr" fontAlgn="b"/>
                      <a:r>
                        <a:rPr lang="lt-LT" sz="2000" u="none" strike="noStrike">
                          <a:effectLst/>
                        </a:rPr>
                        <a:t>65</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u="none" strike="noStrike" dirty="0">
                          <a:effectLst/>
                        </a:rPr>
                        <a:t>1</a:t>
                      </a:r>
                      <a:endParaRPr lang="lt-LT"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72010">
                <a:tc>
                  <a:txBody>
                    <a:bodyPr/>
                    <a:lstStyle/>
                    <a:p>
                      <a:pPr algn="ctr" fontAlgn="b"/>
                      <a:r>
                        <a:rPr lang="lt-LT" sz="2000" u="none" strike="noStrike">
                          <a:effectLst/>
                        </a:rPr>
                        <a:t>60</a:t>
                      </a:r>
                      <a:endParaRPr lang="lt-LT" sz="2000" b="0" i="0" u="none" strike="noStrike">
                        <a:solidFill>
                          <a:srgbClr val="000000"/>
                        </a:solidFill>
                        <a:effectLst/>
                        <a:latin typeface="Calibri"/>
                      </a:endParaRPr>
                    </a:p>
                  </a:txBody>
                  <a:tcPr marL="9525" marR="9525" marT="9525" marB="0" anchor="b"/>
                </a:tc>
                <a:tc>
                  <a:txBody>
                    <a:bodyPr/>
                    <a:lstStyle/>
                    <a:p>
                      <a:pPr algn="ctr" fontAlgn="b"/>
                      <a:r>
                        <a:rPr lang="lt-LT" sz="2000" u="none" strike="noStrike" dirty="0">
                          <a:effectLst/>
                        </a:rPr>
                        <a:t>1</a:t>
                      </a:r>
                      <a:endParaRPr lang="lt-LT"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7229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80728"/>
          </a:xfrm>
          <a:solidFill>
            <a:schemeClr val="accent2">
              <a:lumMod val="75000"/>
            </a:schemeClr>
          </a:solidFill>
        </p:spPr>
        <p:txBody>
          <a:bodyPr rtlCol="0">
            <a:normAutofit fontScale="90000"/>
          </a:bodyPr>
          <a:lstStyle/>
          <a:p>
            <a:pPr eaLnBrk="1" fontAlgn="auto" hangingPunct="1">
              <a:spcAft>
                <a:spcPts val="0"/>
              </a:spcAft>
              <a:defRPr/>
            </a:pPr>
            <a:r>
              <a:rPr lang="lt-LT" sz="3600" b="1"/>
              <a:t>Šalpos pensijos: </a:t>
            </a:r>
            <a:r>
              <a:rPr lang="en-US" sz="3600" b="1"/>
              <a:t>derinimas su kitomis i</a:t>
            </a:r>
            <a:r>
              <a:rPr lang="lt-LT" sz="3600" b="1"/>
              <a:t>š</a:t>
            </a:r>
            <a:r>
              <a:rPr lang="en-US" sz="3600" b="1"/>
              <a:t>mokomis</a:t>
            </a:r>
            <a:endParaRPr lang="lt-LT" sz="3600" b="1"/>
          </a:p>
        </p:txBody>
      </p:sp>
      <p:sp>
        <p:nvSpPr>
          <p:cNvPr id="65539" name="Rectangle 3"/>
          <p:cNvSpPr>
            <a:spLocks noGrp="1" noChangeArrowheads="1"/>
          </p:cNvSpPr>
          <p:nvPr>
            <p:ph idx="1"/>
          </p:nvPr>
        </p:nvSpPr>
        <p:spPr>
          <a:xfrm>
            <a:off x="395536" y="1268760"/>
            <a:ext cx="8424936" cy="4967287"/>
          </a:xfrm>
        </p:spPr>
        <p:txBody>
          <a:bodyPr/>
          <a:lstStyle/>
          <a:p>
            <a:pPr marL="0" indent="0" algn="just">
              <a:buNone/>
            </a:pPr>
            <a:r>
              <a:rPr lang="lt-LT" sz="2800" dirty="0"/>
              <a:t>Šalpos neįgalumo ir šalpos senatvės pensijos mokamos asmenims, neturintiems teisės gauti didesnių arba tokio paties dydžio socialinio draudimo </a:t>
            </a:r>
            <a:r>
              <a:rPr lang="en-US" sz="2800" dirty="0"/>
              <a:t>ir </a:t>
            </a:r>
            <a:r>
              <a:rPr lang="en-US" sz="2800" dirty="0" err="1"/>
              <a:t>kitoki</a:t>
            </a:r>
            <a:r>
              <a:rPr lang="lt-LT" sz="2800" dirty="0"/>
              <a:t>ų pensijų, mokamų iš socialinio draudimo ar valstybės lėšų, taip pat pagal pensijų kaupimo įstatymus ar užsienio valstybių pensijų išmokas, išskyrus teisę gauti našlių ir našlaičių pensijas.</a:t>
            </a:r>
          </a:p>
          <a:p>
            <a:pPr marL="0" indent="0">
              <a:buNone/>
            </a:pPr>
            <a:r>
              <a:rPr lang="lt-LT" sz="2800" dirty="0"/>
              <a:t>Turint teisę į mažesnę socialinio draudimo pensiją, moka-</a:t>
            </a:r>
            <a:r>
              <a:rPr lang="lt-LT" sz="2800" dirty="0" err="1"/>
              <a:t>mas</a:t>
            </a:r>
            <a:r>
              <a:rPr lang="lt-LT" sz="2800" dirty="0"/>
              <a:t> skirtumas.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796925"/>
          </a:xfrm>
        </p:spPr>
        <p:txBody>
          <a:bodyPr rtlCol="0">
            <a:normAutofit/>
          </a:bodyPr>
          <a:lstStyle/>
          <a:p>
            <a:pPr eaLnBrk="1" fontAlgn="auto" hangingPunct="1">
              <a:spcAft>
                <a:spcPts val="0"/>
              </a:spcAft>
              <a:defRPr/>
            </a:pPr>
            <a:r>
              <a:rPr lang="lt-LT" sz="3600" b="1"/>
              <a:t>Šalpos našlaičių pensijos</a:t>
            </a:r>
          </a:p>
        </p:txBody>
      </p:sp>
      <p:sp>
        <p:nvSpPr>
          <p:cNvPr id="16387" name="Rectangle 6"/>
          <p:cNvSpPr>
            <a:spLocks noGrp="1" noChangeArrowheads="1"/>
          </p:cNvSpPr>
          <p:nvPr>
            <p:ph idx="1"/>
          </p:nvPr>
        </p:nvSpPr>
        <p:spPr>
          <a:xfrm>
            <a:off x="467544" y="1052736"/>
            <a:ext cx="8229600" cy="4997450"/>
          </a:xfrm>
        </p:spPr>
        <p:txBody>
          <a:bodyPr/>
          <a:lstStyle/>
          <a:p>
            <a:pPr marL="0" indent="450850" algn="just" eaLnBrk="1" hangingPunct="1">
              <a:buFont typeface="Wingdings" pitchFamily="2" charset="2"/>
              <a:buNone/>
            </a:pPr>
            <a:r>
              <a:rPr lang="lt-LT" sz="2800"/>
              <a:t>Skiriamos neturintiems teisės gauti kitos (ne šalpos) pensijos mirusiojo vaikams:</a:t>
            </a:r>
          </a:p>
          <a:p>
            <a:pPr marL="0" indent="450850" algn="just"/>
            <a:r>
              <a:rPr lang="lt-LT" sz="2800"/>
              <a:t>nesukakusiems 18 metų; </a:t>
            </a:r>
          </a:p>
          <a:p>
            <a:pPr marL="0" indent="450850" algn="just"/>
            <a:r>
              <a:rPr lang="lt-LT" sz="2800"/>
              <a:t>sukakusiems 18 metų, kurie mokosi aukštųjų, aukštesniųjų, profesinių bei bendrojo lavinimo mokyklų dieniniuose skyriuose (ne vyresniems negu 24 metų) </a:t>
            </a:r>
          </a:p>
          <a:p>
            <a:pPr marL="0" indent="450850" algn="just"/>
            <a:r>
              <a:rPr lang="lt-LT" sz="2800"/>
              <a:t>sukakusiems 18 metų, kurie pripažinti neįgaliais iki tos dienos (įskaitytinai), kai jiems sukako 24 metų. </a:t>
            </a:r>
          </a:p>
          <a:p>
            <a:pPr marL="0" indent="450850" algn="just" eaLnBrk="1" hangingPunct="1">
              <a:buFont typeface="Wingdings" pitchFamily="2" charset="2"/>
              <a:buNone/>
            </a:pPr>
            <a:r>
              <a:rPr lang="lt-LT" sz="2800"/>
              <a:t>Dydis: 0,5B, bet ne daugiau 1,5B visiems mirusiojo vaikams (jei jų 4 ar daugiau).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838200"/>
          </a:xfrm>
        </p:spPr>
        <p:txBody>
          <a:bodyPr rtlCol="0">
            <a:normAutofit/>
          </a:bodyPr>
          <a:lstStyle/>
          <a:p>
            <a:pPr eaLnBrk="1" fontAlgn="auto" hangingPunct="1">
              <a:spcAft>
                <a:spcPts val="0"/>
              </a:spcAft>
              <a:defRPr/>
            </a:pPr>
            <a:r>
              <a:rPr lang="lt-LT" sz="3600" b="1"/>
              <a:t>Šalpos kompensacijos</a:t>
            </a:r>
          </a:p>
        </p:txBody>
      </p:sp>
      <p:sp>
        <p:nvSpPr>
          <p:cNvPr id="20483" name="Rectangle 3"/>
          <p:cNvSpPr>
            <a:spLocks noGrp="1" noChangeArrowheads="1"/>
          </p:cNvSpPr>
          <p:nvPr>
            <p:ph idx="1"/>
          </p:nvPr>
        </p:nvSpPr>
        <p:spPr>
          <a:xfrm>
            <a:off x="395536" y="1124744"/>
            <a:ext cx="8435975" cy="5183187"/>
          </a:xfrm>
        </p:spPr>
        <p:txBody>
          <a:bodyPr/>
          <a:lstStyle/>
          <a:p>
            <a:pPr marL="0" indent="0" algn="just" eaLnBrk="1" hangingPunct="1">
              <a:lnSpc>
                <a:spcPct val="90000"/>
              </a:lnSpc>
              <a:buFont typeface="Wingdings" pitchFamily="2" charset="2"/>
              <a:buNone/>
            </a:pPr>
            <a:r>
              <a:rPr lang="lt-LT"/>
              <a:t>	</a:t>
            </a:r>
            <a:r>
              <a:rPr lang="lt-LT" sz="2600"/>
              <a:t>Teisę gauti šalpos kompensaciją turi:</a:t>
            </a:r>
          </a:p>
          <a:p>
            <a:pPr marL="0" indent="0" algn="just">
              <a:lnSpc>
                <a:spcPct val="90000"/>
              </a:lnSpc>
            </a:pPr>
            <a:r>
              <a:rPr lang="lt-LT" sz="2600"/>
              <a:t>  tėvai (įtėviai), kurie iki 1995 m. sausio 1 d. ne mažiau kaip 10 metų slaugė namuose vaikus invalidus arba vaikus, pripažintus I ar II grupės invalidais nuo vaikystės arba tapusius I ar II grupės invalidais iki 18 metų; </a:t>
            </a:r>
          </a:p>
          <a:p>
            <a:pPr marL="0" indent="0" algn="just">
              <a:lnSpc>
                <a:spcPct val="90000"/>
              </a:lnSpc>
            </a:pPr>
            <a:r>
              <a:rPr lang="lt-LT" sz="2600"/>
              <a:t>  motinos, kurios iki 1995 m. sausio 1 d. pagimdė penkis ar daugiau vaikų ir išaugino juos iki 8 metų. </a:t>
            </a:r>
          </a:p>
          <a:p>
            <a:pPr marL="0" indent="0" algn="just" eaLnBrk="1" hangingPunct="1">
              <a:lnSpc>
                <a:spcPct val="90000"/>
              </a:lnSpc>
              <a:buFont typeface="Wingdings" pitchFamily="2" charset="2"/>
              <a:buNone/>
            </a:pPr>
            <a:r>
              <a:rPr lang="lt-LT" sz="2600"/>
              <a:t>	Šalpos kompensacijos šiems asmenims skiriamos ir mokamos, kai jie sukanka amžių, penkeriais metais mažesnį už senatvės pensijos amžių, arba pripažįstami nedarbingais ar iš dalies darbingais asmenimis, netekusiais 60 procentų ir daugiau darbingumo. Mokama, kol pradeda gauti savo pensiją (išskyrus soc. draudimo našlių) </a:t>
            </a:r>
          </a:p>
          <a:p>
            <a:pPr marL="0" indent="0" algn="r" eaLnBrk="1" hangingPunct="1">
              <a:lnSpc>
                <a:spcPct val="90000"/>
              </a:lnSpc>
              <a:buFont typeface="Wingdings" pitchFamily="2" charset="2"/>
              <a:buNone/>
            </a:pPr>
            <a:r>
              <a:rPr lang="lt-LT" sz="2600"/>
              <a:t>Dydis – 1,5B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838200"/>
          </a:xfrm>
        </p:spPr>
        <p:txBody>
          <a:bodyPr rtlCol="0">
            <a:normAutofit/>
          </a:bodyPr>
          <a:lstStyle/>
          <a:p>
            <a:pPr eaLnBrk="1" fontAlgn="auto" hangingPunct="1">
              <a:spcAft>
                <a:spcPts val="0"/>
              </a:spcAft>
              <a:defRPr/>
            </a:pPr>
            <a:r>
              <a:rPr lang="lt-LT" sz="3600" b="1" dirty="0"/>
              <a:t>Šalpos išmokų gavėjai ir dydžiai. 2023 spalis</a:t>
            </a:r>
          </a:p>
        </p:txBody>
      </p:sp>
      <p:sp>
        <p:nvSpPr>
          <p:cNvPr id="20483" name="Rectangle 3"/>
          <p:cNvSpPr>
            <a:spLocks noGrp="1" noChangeArrowheads="1"/>
          </p:cNvSpPr>
          <p:nvPr>
            <p:ph idx="1"/>
          </p:nvPr>
        </p:nvSpPr>
        <p:spPr>
          <a:xfrm>
            <a:off x="395536" y="1124745"/>
            <a:ext cx="8435975" cy="4536504"/>
          </a:xfrm>
        </p:spPr>
        <p:txBody>
          <a:bodyPr/>
          <a:lstStyle/>
          <a:p>
            <a:pPr marL="0" indent="0" algn="just" eaLnBrk="1" hangingPunct="1">
              <a:lnSpc>
                <a:spcPct val="90000"/>
              </a:lnSpc>
              <a:buFont typeface="Wingdings" pitchFamily="2" charset="2"/>
              <a:buNone/>
            </a:pPr>
            <a:r>
              <a:rPr lang="lt-LT" dirty="0"/>
              <a:t>	</a:t>
            </a:r>
            <a:endParaRPr lang="lt-LT" sz="2600" dirty="0"/>
          </a:p>
        </p:txBody>
      </p:sp>
      <p:graphicFrame>
        <p:nvGraphicFramePr>
          <p:cNvPr id="2" name="Lentelė 1">
            <a:extLst>
              <a:ext uri="{FF2B5EF4-FFF2-40B4-BE49-F238E27FC236}">
                <a16:creationId xmlns:a16="http://schemas.microsoft.com/office/drawing/2014/main" id="{F23BEF67-9E03-464E-82B2-4E80155C5BF7}"/>
              </a:ext>
            </a:extLst>
          </p:cNvPr>
          <p:cNvGraphicFramePr>
            <a:graphicFrameLocks noGrp="1"/>
          </p:cNvGraphicFramePr>
          <p:nvPr>
            <p:extLst>
              <p:ext uri="{D42A27DB-BD31-4B8C-83A1-F6EECF244321}">
                <p14:modId xmlns:p14="http://schemas.microsoft.com/office/powerpoint/2010/main" val="2541827556"/>
              </p:ext>
            </p:extLst>
          </p:nvPr>
        </p:nvGraphicFramePr>
        <p:xfrm>
          <a:off x="395536" y="1700808"/>
          <a:ext cx="7992889" cy="2970116"/>
        </p:xfrm>
        <a:graphic>
          <a:graphicData uri="http://schemas.openxmlformats.org/drawingml/2006/table">
            <a:tbl>
              <a:tblPr>
                <a:tableStyleId>{284E427A-3D55-4303-BF80-6455036E1DE7}</a:tableStyleId>
              </a:tblPr>
              <a:tblGrid>
                <a:gridCol w="3850588">
                  <a:extLst>
                    <a:ext uri="{9D8B030D-6E8A-4147-A177-3AD203B41FA5}">
                      <a16:colId xmlns:a16="http://schemas.microsoft.com/office/drawing/2014/main" val="3028537282"/>
                    </a:ext>
                  </a:extLst>
                </a:gridCol>
                <a:gridCol w="1189972">
                  <a:extLst>
                    <a:ext uri="{9D8B030D-6E8A-4147-A177-3AD203B41FA5}">
                      <a16:colId xmlns:a16="http://schemas.microsoft.com/office/drawing/2014/main" val="1921966324"/>
                    </a:ext>
                  </a:extLst>
                </a:gridCol>
                <a:gridCol w="1296144">
                  <a:extLst>
                    <a:ext uri="{9D8B030D-6E8A-4147-A177-3AD203B41FA5}">
                      <a16:colId xmlns:a16="http://schemas.microsoft.com/office/drawing/2014/main" val="3903746750"/>
                    </a:ext>
                  </a:extLst>
                </a:gridCol>
                <a:gridCol w="1656185">
                  <a:extLst>
                    <a:ext uri="{9D8B030D-6E8A-4147-A177-3AD203B41FA5}">
                      <a16:colId xmlns:a16="http://schemas.microsoft.com/office/drawing/2014/main" val="3299517136"/>
                    </a:ext>
                  </a:extLst>
                </a:gridCol>
              </a:tblGrid>
              <a:tr h="564785">
                <a:tc>
                  <a:txBody>
                    <a:bodyPr/>
                    <a:lstStyle/>
                    <a:p>
                      <a:pPr algn="l" fontAlgn="t"/>
                      <a:endParaRPr lang="lt-LT" sz="2400" b="0"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lt-LT" sz="2400" b="0" i="0" u="none" strike="noStrike" dirty="0">
                          <a:solidFill>
                            <a:srgbClr val="000000"/>
                          </a:solidFill>
                          <a:effectLst/>
                          <a:latin typeface="Calibri" panose="020F0502020204030204" pitchFamily="34" charset="0"/>
                        </a:rPr>
                        <a:t>Gavėjų</a:t>
                      </a:r>
                    </a:p>
                  </a:txBody>
                  <a:tcPr marL="6350" marR="6350" marT="6350" marB="0"/>
                </a:tc>
                <a:tc>
                  <a:txBody>
                    <a:bodyPr/>
                    <a:lstStyle/>
                    <a:p>
                      <a:pPr algn="ctr" fontAlgn="t"/>
                      <a:r>
                        <a:rPr lang="lt-LT" sz="2400" b="0" i="0" u="none" strike="noStrike" dirty="0">
                          <a:solidFill>
                            <a:srgbClr val="000000"/>
                          </a:solidFill>
                          <a:effectLst/>
                          <a:latin typeface="Calibri" panose="020F0502020204030204" pitchFamily="34" charset="0"/>
                        </a:rPr>
                        <a:t>Vidutinis dydis</a:t>
                      </a:r>
                    </a:p>
                  </a:txBody>
                  <a:tcPr marL="6350" marR="6350" marT="6350" marB="0"/>
                </a:tc>
                <a:tc>
                  <a:txBody>
                    <a:bodyPr/>
                    <a:lstStyle/>
                    <a:p>
                      <a:pPr algn="ctr" fontAlgn="t"/>
                      <a:r>
                        <a:rPr lang="lt-LT" sz="2400" b="0" i="0" u="none" strike="noStrike" dirty="0">
                          <a:solidFill>
                            <a:srgbClr val="000000"/>
                          </a:solidFill>
                          <a:effectLst/>
                          <a:latin typeface="Calibri" panose="020F0502020204030204" pitchFamily="34" charset="0"/>
                        </a:rPr>
                        <a:t>Išlaidos (tūkst. €)</a:t>
                      </a:r>
                    </a:p>
                  </a:txBody>
                  <a:tcPr marL="6350" marR="6350" marT="6350" marB="0"/>
                </a:tc>
                <a:extLst>
                  <a:ext uri="{0D108BD9-81ED-4DB2-BD59-A6C34878D82A}">
                    <a16:rowId xmlns:a16="http://schemas.microsoft.com/office/drawing/2014/main" val="1861588873"/>
                  </a:ext>
                </a:extLst>
              </a:tr>
              <a:tr h="564785">
                <a:tc>
                  <a:txBody>
                    <a:bodyPr/>
                    <a:lstStyle/>
                    <a:p>
                      <a:pPr algn="l" fontAlgn="t"/>
                      <a:r>
                        <a:rPr lang="lt-LT" sz="2400" u="none" strike="noStrike" dirty="0">
                          <a:effectLst/>
                        </a:rPr>
                        <a:t>Šalpos senatvės pensija</a:t>
                      </a:r>
                      <a:endParaRPr lang="lt-LT" sz="2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t"/>
                      <a:r>
                        <a:rPr lang="lt-LT" sz="2400" u="none" strike="noStrike" dirty="0">
                          <a:effectLst/>
                        </a:rPr>
                        <a:t>11713</a:t>
                      </a:r>
                      <a:endParaRPr lang="lt-LT" sz="2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t"/>
                      <a:r>
                        <a:rPr lang="lt-LT" sz="2400" u="none" strike="noStrike" dirty="0">
                          <a:effectLst/>
                        </a:rPr>
                        <a:t>182,09</a:t>
                      </a:r>
                      <a:endParaRPr lang="lt-LT" sz="2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t"/>
                      <a:r>
                        <a:rPr lang="lt-LT" sz="2400" u="none" strike="noStrike" dirty="0">
                          <a:effectLst/>
                        </a:rPr>
                        <a:t>2133,0</a:t>
                      </a:r>
                      <a:endParaRPr lang="lt-LT" sz="24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512849767"/>
                  </a:ext>
                </a:extLst>
              </a:tr>
              <a:tr h="564785">
                <a:tc>
                  <a:txBody>
                    <a:bodyPr/>
                    <a:lstStyle/>
                    <a:p>
                      <a:pPr algn="l" fontAlgn="b"/>
                      <a:r>
                        <a:rPr lang="lt-LT" sz="2400" u="none" strike="noStrike" dirty="0">
                          <a:effectLst/>
                        </a:rPr>
                        <a:t>Šalpos neįgalumo pensija</a:t>
                      </a:r>
                      <a:endParaRPr lang="lt-LT"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lt-LT" sz="2400" u="none" strike="noStrike" dirty="0">
                          <a:effectLst/>
                        </a:rPr>
                        <a:t>45243</a:t>
                      </a:r>
                      <a:endParaRPr lang="lt-LT"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lt-LT" sz="2400" u="none" strike="noStrike" dirty="0">
                          <a:effectLst/>
                        </a:rPr>
                        <a:t>281,77</a:t>
                      </a:r>
                    </a:p>
                  </a:txBody>
                  <a:tcPr marL="6350" marR="6350" marT="6350" marB="0" anchor="b"/>
                </a:tc>
                <a:tc>
                  <a:txBody>
                    <a:bodyPr/>
                    <a:lstStyle/>
                    <a:p>
                      <a:pPr algn="r" fontAlgn="b"/>
                      <a:r>
                        <a:rPr lang="lt-LT" sz="2400" u="none" strike="noStrike" dirty="0">
                          <a:effectLst/>
                        </a:rPr>
                        <a:t>11498,7</a:t>
                      </a:r>
                      <a:endParaRPr lang="lt-LT"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00815593"/>
                  </a:ext>
                </a:extLst>
              </a:tr>
              <a:tr h="564785">
                <a:tc>
                  <a:txBody>
                    <a:bodyPr/>
                    <a:lstStyle/>
                    <a:p>
                      <a:pPr algn="l" fontAlgn="b"/>
                      <a:r>
                        <a:rPr lang="lt-LT" sz="2400" u="none" strike="noStrike">
                          <a:effectLst/>
                        </a:rPr>
                        <a:t>Šalpos našlaičių pensija</a:t>
                      </a:r>
                      <a:endParaRPr lang="lt-LT"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lt-LT" sz="2400" u="none" strike="noStrike" dirty="0">
                          <a:effectLst/>
                        </a:rPr>
                        <a:t>4181</a:t>
                      </a:r>
                      <a:endParaRPr lang="lt-LT"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lt-LT" sz="2400" u="none" strike="noStrike" dirty="0">
                          <a:effectLst/>
                        </a:rPr>
                        <a:t>89,78</a:t>
                      </a:r>
                      <a:endParaRPr lang="lt-LT"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lt-LT" sz="2400" u="none" strike="noStrike" dirty="0">
                          <a:effectLst/>
                        </a:rPr>
                        <a:t>375,0</a:t>
                      </a:r>
                      <a:endParaRPr lang="lt-LT"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94361627"/>
                  </a:ext>
                </a:extLst>
              </a:tr>
              <a:tr h="537891">
                <a:tc>
                  <a:txBody>
                    <a:bodyPr/>
                    <a:lstStyle/>
                    <a:p>
                      <a:pPr algn="l" fontAlgn="b"/>
                      <a:r>
                        <a:rPr lang="lt-LT" sz="2400" u="none" strike="noStrike">
                          <a:effectLst/>
                        </a:rPr>
                        <a:t>Šalpos kompensacijos</a:t>
                      </a:r>
                      <a:endParaRPr lang="lt-LT"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lt-LT" sz="2400" u="none" strike="noStrike" dirty="0">
                          <a:effectLst/>
                        </a:rPr>
                        <a:t>1562</a:t>
                      </a:r>
                      <a:endParaRPr lang="lt-LT"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lt-LT" sz="2400" u="none" strike="noStrike" dirty="0">
                          <a:effectLst/>
                        </a:rPr>
                        <a:t>274,84</a:t>
                      </a:r>
                      <a:endParaRPr lang="lt-LT"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lt-LT" sz="2400" u="none" strike="noStrike" dirty="0">
                          <a:effectLst/>
                        </a:rPr>
                        <a:t>429,0</a:t>
                      </a:r>
                      <a:endParaRPr lang="lt-LT"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1313557"/>
                  </a:ext>
                </a:extLst>
              </a:tr>
            </a:tbl>
          </a:graphicData>
        </a:graphic>
      </p:graphicFrame>
      <p:sp>
        <p:nvSpPr>
          <p:cNvPr id="3" name="TextBox 2">
            <a:extLst>
              <a:ext uri="{FF2B5EF4-FFF2-40B4-BE49-F238E27FC236}">
                <a16:creationId xmlns:a16="http://schemas.microsoft.com/office/drawing/2014/main" id="{8024F288-79E4-46F3-8395-7621BDB62C8B}"/>
              </a:ext>
            </a:extLst>
          </p:cNvPr>
          <p:cNvSpPr txBox="1"/>
          <p:nvPr/>
        </p:nvSpPr>
        <p:spPr>
          <a:xfrm>
            <a:off x="287524" y="6037257"/>
            <a:ext cx="8352928" cy="461665"/>
          </a:xfrm>
          <a:prstGeom prst="rect">
            <a:avLst/>
          </a:prstGeom>
          <a:noFill/>
        </p:spPr>
        <p:txBody>
          <a:bodyPr wrap="square" rtlCol="0">
            <a:spAutoFit/>
          </a:bodyPr>
          <a:lstStyle/>
          <a:p>
            <a:r>
              <a:rPr lang="lt-LT" sz="2400" dirty="0">
                <a:latin typeface="+mn-lt"/>
              </a:rPr>
              <a:t>Išlaidos šalpos pensijoms 2023 metais apie 186 milijonus eurų. </a:t>
            </a:r>
          </a:p>
        </p:txBody>
      </p:sp>
    </p:spTree>
    <p:extLst>
      <p:ext uri="{BB962C8B-B14F-4D97-AF65-F5344CB8AC3E}">
        <p14:creationId xmlns:p14="http://schemas.microsoft.com/office/powerpoint/2010/main" val="401725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15769D-3E67-4528-BECC-CEC78764D57B}"/>
              </a:ext>
            </a:extLst>
          </p:cNvPr>
          <p:cNvSpPr>
            <a:spLocks noGrp="1"/>
          </p:cNvSpPr>
          <p:nvPr>
            <p:ph type="title"/>
          </p:nvPr>
        </p:nvSpPr>
        <p:spPr>
          <a:xfrm>
            <a:off x="0" y="0"/>
            <a:ext cx="9144000" cy="980728"/>
          </a:xfrm>
          <a:solidFill>
            <a:schemeClr val="accent2">
              <a:lumMod val="75000"/>
            </a:schemeClr>
          </a:solidFill>
        </p:spPr>
        <p:txBody>
          <a:bodyPr/>
          <a:lstStyle/>
          <a:p>
            <a:r>
              <a:rPr lang="lt-LT" sz="3600" b="1" dirty="0"/>
              <a:t>Pensijų priemokos nuo 2019 m.</a:t>
            </a:r>
          </a:p>
        </p:txBody>
      </p:sp>
      <p:sp>
        <p:nvSpPr>
          <p:cNvPr id="3" name="Turinio vietos rezervavimo ženklas 2">
            <a:extLst>
              <a:ext uri="{FF2B5EF4-FFF2-40B4-BE49-F238E27FC236}">
                <a16:creationId xmlns:a16="http://schemas.microsoft.com/office/drawing/2014/main" id="{EB75039F-3D5D-4E3D-808E-785BE499A23E}"/>
              </a:ext>
            </a:extLst>
          </p:cNvPr>
          <p:cNvSpPr>
            <a:spLocks noGrp="1"/>
          </p:cNvSpPr>
          <p:nvPr>
            <p:ph idx="1"/>
          </p:nvPr>
        </p:nvSpPr>
        <p:spPr>
          <a:xfrm>
            <a:off x="354360" y="1196752"/>
            <a:ext cx="8435280" cy="5544616"/>
          </a:xfrm>
        </p:spPr>
        <p:txBody>
          <a:bodyPr/>
          <a:lstStyle/>
          <a:p>
            <a:pPr marL="0" indent="0">
              <a:buNone/>
            </a:pPr>
            <a:r>
              <a:rPr lang="lt-LT" sz="2400" dirty="0"/>
              <a:t>Teisę gauti pensijos priemoką iš valstybės lėšų turi:</a:t>
            </a:r>
          </a:p>
          <a:p>
            <a:r>
              <a:rPr lang="lt-LT" sz="2400" dirty="0"/>
              <a:t>socialinio draudimo senatvės pensijų, išskyrus išankstines senatvės pensijas, gavėjai,</a:t>
            </a:r>
          </a:p>
          <a:p>
            <a:r>
              <a:rPr lang="lt-LT" sz="2400" dirty="0"/>
              <a:t> netekto darbingumo pensijų gavėjai, netekę 60 procentų ar daugiau darbingumo, </a:t>
            </a:r>
          </a:p>
          <a:p>
            <a:r>
              <a:rPr lang="lt-LT" sz="2400" dirty="0"/>
              <a:t>senatvės pensijos amžių sukakę netekto darbingumo pensijų gavėjai, netekę 45–55 procentų darbingumo,</a:t>
            </a:r>
          </a:p>
          <a:p>
            <a:pPr marL="0" indent="0">
              <a:buNone/>
            </a:pPr>
            <a:r>
              <a:rPr lang="lt-LT" sz="2400" dirty="0"/>
              <a:t>jeigu jų gaunamų socialinio draudimo ir kt. pensijų, suma per mėnesį yra mažesnė negu MVPD  (€ 354).</a:t>
            </a:r>
          </a:p>
          <a:p>
            <a:pPr marL="0" indent="0" algn="just">
              <a:buNone/>
            </a:pPr>
            <a:r>
              <a:rPr lang="lt-LT" sz="2000" dirty="0"/>
              <a:t>Pensijos priemoka skiriama ir mokama, jeigu gavėjas yra deklaravęs gyvenamąją vietą arba įtrauktas į gyvenamosios vietos nedeklaravusių asmenų apskaitą.</a:t>
            </a:r>
          </a:p>
          <a:p>
            <a:pPr marL="0" indent="0" algn="ctr">
              <a:buNone/>
            </a:pPr>
            <a:r>
              <a:rPr lang="lt-LT" sz="2400" dirty="0"/>
              <a:t>Priemoka = [MVPD – Gaunamų pensijų suma]·(S/BS)</a:t>
            </a:r>
          </a:p>
          <a:p>
            <a:pPr marL="0" indent="0" algn="just">
              <a:buNone/>
            </a:pPr>
            <a:r>
              <a:rPr lang="lt-LT" sz="2000" dirty="0"/>
              <a:t>S/BS – turimo ir būtinojo stažo santykis, bet ne daugiau 1.</a:t>
            </a:r>
          </a:p>
          <a:p>
            <a:pPr marL="0" indent="0" algn="r">
              <a:buNone/>
            </a:pPr>
            <a:r>
              <a:rPr lang="lt-LT" sz="2000" i="1" dirty="0"/>
              <a:t>Šalpos pensijų įstatymo VI</a:t>
            </a:r>
            <a:r>
              <a:rPr lang="lt-LT" sz="2000" i="1" baseline="30000" dirty="0"/>
              <a:t>1</a:t>
            </a:r>
            <a:r>
              <a:rPr lang="lt-LT" sz="2000" i="1" dirty="0"/>
              <a:t> skyrus</a:t>
            </a:r>
          </a:p>
        </p:txBody>
      </p:sp>
    </p:spTree>
    <p:extLst>
      <p:ext uri="{BB962C8B-B14F-4D97-AF65-F5344CB8AC3E}">
        <p14:creationId xmlns:p14="http://schemas.microsoft.com/office/powerpoint/2010/main" val="73993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0" y="0"/>
            <a:ext cx="9144000" cy="1143000"/>
          </a:xfrm>
        </p:spPr>
        <p:txBody>
          <a:bodyPr rtlCol="0">
            <a:normAutofit/>
          </a:bodyPr>
          <a:lstStyle/>
          <a:p>
            <a:pPr eaLnBrk="1" fontAlgn="auto" hangingPunct="1">
              <a:spcAft>
                <a:spcPts val="0"/>
              </a:spcAft>
              <a:defRPr/>
            </a:pPr>
            <a:r>
              <a:rPr lang="lt-LT" sz="3600" b="1"/>
              <a:t>Socialinės paramos rūšys</a:t>
            </a:r>
          </a:p>
        </p:txBody>
      </p:sp>
      <p:graphicFrame>
        <p:nvGraphicFramePr>
          <p:cNvPr id="53288" name="Group 40"/>
          <p:cNvGraphicFramePr>
            <a:graphicFrameLocks noGrp="1"/>
          </p:cNvGraphicFramePr>
          <p:nvPr>
            <p:ph type="tbl" idx="1"/>
          </p:nvPr>
        </p:nvGraphicFramePr>
        <p:xfrm>
          <a:off x="500063" y="1428750"/>
          <a:ext cx="8229600" cy="4862259"/>
        </p:xfrm>
        <a:graphic>
          <a:graphicData uri="http://schemas.openxmlformats.org/drawingml/2006/table">
            <a:tbl>
              <a:tblPr/>
              <a:tblGrid>
                <a:gridCol w="3495873">
                  <a:extLst>
                    <a:ext uri="{9D8B030D-6E8A-4147-A177-3AD203B41FA5}">
                      <a16:colId xmlns:a16="http://schemas.microsoft.com/office/drawing/2014/main" val="20000"/>
                    </a:ext>
                  </a:extLst>
                </a:gridCol>
                <a:gridCol w="2923977">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tblGrid>
              <a:tr h="1133475">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lt-LT" sz="1600" b="0" i="0" u="none" strike="noStrike" cap="none" normalizeH="0" baseline="0">
                        <a:ln>
                          <a:noFill/>
                        </a:ln>
                        <a:solidFill>
                          <a:schemeClr val="tx1"/>
                        </a:solidFill>
                        <a:effectLst>
                          <a:outerShdw blurRad="38100" dist="38100" dir="2700000" algn="tl">
                            <a:srgbClr val="000000"/>
                          </a:outerShdw>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3200" b="1" i="0" u="none" strike="noStrike" cap="none" normalizeH="0" baseline="0">
                          <a:ln>
                            <a:noFill/>
                          </a:ln>
                          <a:solidFill>
                            <a:schemeClr val="tx1"/>
                          </a:solidFill>
                          <a:effectLst/>
                          <a:latin typeface="Calibri" pitchFamily="34" charset="0"/>
                        </a:rPr>
                        <a:t>Piniginė socialinė parama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lt-LT"/>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Socialinės paslaugos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1" i="0" u="none" strike="noStrike" cap="none" normalizeH="0" baseline="0">
                          <a:ln>
                            <a:noFill/>
                          </a:ln>
                          <a:solidFill>
                            <a:schemeClr val="tx1"/>
                          </a:solidFill>
                          <a:effectLst/>
                          <a:latin typeface="Calibri" pitchFamily="34" charset="0"/>
                        </a:rPr>
                        <a:t>Kategorinė (universali)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1" i="0" u="none" strike="noStrike" cap="none" normalizeH="0" baseline="0">
                          <a:ln>
                            <a:noFill/>
                          </a:ln>
                          <a:solidFill>
                            <a:schemeClr val="tx1"/>
                          </a:solidFill>
                          <a:effectLst/>
                          <a:latin typeface="Calibri" pitchFamily="34" charset="0"/>
                        </a:rPr>
                        <a:t>Įvertinant gavėjo turtą ir pajamas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Šalpos pensijos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Tikslinės kompensacijos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Laidojimo pašalpa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Socialinė pašalpa</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lt-LT"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Išmokos vaikams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(šeimos išmokos)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Kompensacijos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1" u="none" strike="noStrike" cap="none" normalizeH="0" baseline="0">
                          <a:ln>
                            <a:noFill/>
                          </a:ln>
                          <a:solidFill>
                            <a:schemeClr val="tx1"/>
                          </a:solidFill>
                          <a:effectLst/>
                          <a:latin typeface="Calibri" pitchFamily="34" charset="0"/>
                        </a:rPr>
                        <a:t>(būsto šildymui, vandeniui ir kt.)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684213" y="692150"/>
            <a:ext cx="7772400" cy="1470025"/>
          </a:xfrm>
          <a:solidFill>
            <a:schemeClr val="accent2">
              <a:lumMod val="75000"/>
            </a:schemeClr>
          </a:solidFill>
        </p:spPr>
        <p:txBody>
          <a:bodyPr/>
          <a:lstStyle/>
          <a:p>
            <a:pPr eaLnBrk="1" hangingPunct="1"/>
            <a:r>
              <a:rPr lang="lt-LT" sz="4000" b="1"/>
              <a:t>Tikslinės kompensacijos</a:t>
            </a:r>
          </a:p>
        </p:txBody>
      </p:sp>
      <p:sp>
        <p:nvSpPr>
          <p:cNvPr id="6147" name="Rectangle 5"/>
          <p:cNvSpPr>
            <a:spLocks noGrp="1" noChangeArrowheads="1"/>
          </p:cNvSpPr>
          <p:nvPr>
            <p:ph type="subTitle" idx="1"/>
          </p:nvPr>
        </p:nvSpPr>
        <p:spPr>
          <a:xfrm>
            <a:off x="539750" y="2636838"/>
            <a:ext cx="8137525" cy="2592387"/>
          </a:xfrm>
        </p:spPr>
        <p:txBody>
          <a:bodyPr rtlCol="0">
            <a:normAutofit/>
          </a:bodyPr>
          <a:lstStyle/>
          <a:p>
            <a:pPr eaLnBrk="1" fontAlgn="auto" hangingPunct="1">
              <a:lnSpc>
                <a:spcPct val="110000"/>
              </a:lnSpc>
              <a:spcAft>
                <a:spcPts val="0"/>
              </a:spcAft>
              <a:buFont typeface="Arial" pitchFamily="34" charset="0"/>
              <a:buNone/>
              <a:defRPr/>
            </a:pPr>
            <a:r>
              <a:rPr lang="lt-LT" i="1" dirty="0">
                <a:solidFill>
                  <a:schemeClr val="tx1">
                    <a:lumMod val="75000"/>
                    <a:lumOff val="25000"/>
                  </a:schemeClr>
                </a:solidFill>
              </a:rPr>
              <a:t>Reglamentuojantis įstatymas –</a:t>
            </a:r>
            <a:r>
              <a:rPr lang="lt-LT" dirty="0">
                <a:solidFill>
                  <a:schemeClr val="tx1">
                    <a:lumMod val="75000"/>
                    <a:lumOff val="25000"/>
                  </a:schemeClr>
                </a:solidFill>
              </a:rPr>
              <a:t> </a:t>
            </a:r>
          </a:p>
          <a:p>
            <a:r>
              <a:rPr lang="lt-LT" dirty="0">
                <a:solidFill>
                  <a:schemeClr val="tx1"/>
                </a:solidFill>
              </a:rPr>
              <a:t>Lietuvos Respublikos Tikslinių kompensacijų </a:t>
            </a:r>
          </a:p>
          <a:p>
            <a:r>
              <a:rPr lang="lt-LT" dirty="0">
                <a:solidFill>
                  <a:schemeClr val="tx1"/>
                </a:solidFill>
              </a:rPr>
              <a:t>įstatymas </a:t>
            </a:r>
          </a:p>
          <a:p>
            <a:r>
              <a:rPr lang="nn-NO" sz="2800" dirty="0"/>
              <a:t>2016 m. birželio 29 d. Nr. XII-2507 </a:t>
            </a:r>
            <a:endParaRPr lang="lt-LT" sz="2800" i="1"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90600"/>
          </a:xfrm>
          <a:solidFill>
            <a:schemeClr val="accent2">
              <a:lumMod val="75000"/>
            </a:schemeClr>
          </a:solidFill>
        </p:spPr>
        <p:txBody>
          <a:bodyPr rtlCol="0">
            <a:normAutofit/>
          </a:bodyPr>
          <a:lstStyle/>
          <a:p>
            <a:pPr eaLnBrk="1" fontAlgn="auto" hangingPunct="1">
              <a:spcAft>
                <a:spcPts val="0"/>
              </a:spcAft>
              <a:defRPr/>
            </a:pPr>
            <a:r>
              <a:rPr lang="lt-LT" sz="3600" b="1"/>
              <a:t>Tikslinių kompensacijų rūšys</a:t>
            </a:r>
          </a:p>
        </p:txBody>
      </p:sp>
      <p:sp>
        <p:nvSpPr>
          <p:cNvPr id="14339" name="Rectangle 3"/>
          <p:cNvSpPr>
            <a:spLocks noGrp="1" noChangeArrowheads="1"/>
          </p:cNvSpPr>
          <p:nvPr>
            <p:ph idx="1"/>
          </p:nvPr>
        </p:nvSpPr>
        <p:spPr>
          <a:xfrm>
            <a:off x="467544" y="1412776"/>
            <a:ext cx="8507413" cy="4968552"/>
          </a:xfrm>
        </p:spPr>
        <p:txBody>
          <a:bodyPr rtlCol="0">
            <a:normAutofit lnSpcReduction="10000"/>
          </a:bodyPr>
          <a:lstStyle/>
          <a:p>
            <a:pPr algn="just"/>
            <a:r>
              <a:rPr lang="lt-LT" sz="2800" dirty="0"/>
              <a:t>Asmenims, kuriems teisės aktų nustatyta tvarka yra nustatytas specialusis nuolatinės slaugos poreikis, skiriama ir mokama </a:t>
            </a:r>
            <a:r>
              <a:rPr lang="lt-LT" sz="2800" b="1" dirty="0"/>
              <a:t>slaugos išlaidų tikslinė kompensacija.  </a:t>
            </a:r>
            <a:r>
              <a:rPr lang="lt-LT" sz="2400" dirty="0"/>
              <a:t>(1,9KB-2,6KB)</a:t>
            </a:r>
          </a:p>
          <a:p>
            <a:pPr algn="just"/>
            <a:r>
              <a:rPr lang="lt-LT" sz="2800" dirty="0"/>
              <a:t>Asmenims, kuriems teisės aktų nustatyta tvarka yra nustatytas specialusis nuolatinės priežiūros (pagalbos) poreikis skiriama ir mokama </a:t>
            </a:r>
            <a:r>
              <a:rPr lang="lt-LT" sz="2800" b="1" dirty="0"/>
              <a:t>priežiūros (pagalbos) išlaidų tikslinė kompensacija. </a:t>
            </a:r>
            <a:r>
              <a:rPr lang="lt-LT" sz="2400" dirty="0"/>
              <a:t>(0,6KB-1,1KB)</a:t>
            </a:r>
          </a:p>
          <a:p>
            <a:pPr algn="ctr">
              <a:buNone/>
            </a:pPr>
            <a:endParaRPr lang="lt-LT" sz="2400" dirty="0"/>
          </a:p>
          <a:p>
            <a:pPr>
              <a:buNone/>
            </a:pPr>
            <a:r>
              <a:rPr lang="lt-LT" sz="2400" dirty="0"/>
              <a:t>Tikslinės kompensacijos mokamos iš valstybės biudžeto lėšų.</a:t>
            </a:r>
          </a:p>
          <a:p>
            <a:pPr>
              <a:buNone/>
            </a:pPr>
            <a:r>
              <a:rPr lang="lt-LT" sz="2400" dirty="0"/>
              <a:t>Tikslinių kompensacijų dydžio matas yra tikslinių kompensacijų bazė. Jos dydį tvirtina Vyriausybė (2023 m.  KB =147 €). </a:t>
            </a:r>
          </a:p>
          <a:p>
            <a:pPr algn="ctr">
              <a:buNone/>
            </a:pPr>
            <a:endParaRPr lang="lt-LT" sz="2400" dirty="0"/>
          </a:p>
          <a:p>
            <a:endParaRPr lang="lt-LT"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90600"/>
          </a:xfrm>
        </p:spPr>
        <p:txBody>
          <a:bodyPr rtlCol="0">
            <a:normAutofit/>
          </a:bodyPr>
          <a:lstStyle/>
          <a:p>
            <a:pPr eaLnBrk="1" fontAlgn="auto" hangingPunct="1">
              <a:spcAft>
                <a:spcPts val="0"/>
              </a:spcAft>
              <a:defRPr/>
            </a:pPr>
            <a:r>
              <a:rPr lang="lt-LT" sz="3600" b="1" dirty="0"/>
              <a:t>Tikslinių kompensacijų dydžiai</a:t>
            </a:r>
          </a:p>
        </p:txBody>
      </p:sp>
      <p:sp>
        <p:nvSpPr>
          <p:cNvPr id="14339" name="Rectangle 3"/>
          <p:cNvSpPr>
            <a:spLocks noGrp="1" noChangeArrowheads="1"/>
          </p:cNvSpPr>
          <p:nvPr>
            <p:ph idx="1"/>
          </p:nvPr>
        </p:nvSpPr>
        <p:spPr>
          <a:xfrm>
            <a:off x="467544" y="1268760"/>
            <a:ext cx="8568952" cy="5256584"/>
          </a:xfrm>
        </p:spPr>
        <p:txBody>
          <a:bodyPr rtlCol="0">
            <a:normAutofit fontScale="70000" lnSpcReduction="20000"/>
          </a:bodyPr>
          <a:lstStyle/>
          <a:p>
            <a:pPr marL="0" indent="0">
              <a:buNone/>
            </a:pPr>
            <a:r>
              <a:rPr lang="lt-LT" b="1" dirty="0"/>
              <a:t>Slaugos išlaidų tikslinės kompensacijos dydžiai: </a:t>
            </a:r>
          </a:p>
          <a:p>
            <a:r>
              <a:rPr lang="lt-LT" dirty="0"/>
              <a:t>asmenims, kuriems nustatytas pirmojo lygio specialusis nuolatinės slaugos poreikis, – 2,6 KB; </a:t>
            </a:r>
          </a:p>
          <a:p>
            <a:r>
              <a:rPr lang="lt-LT" dirty="0"/>
              <a:t>asmenims, kuriems nustatytas antrojo lygio specialusis nuolatinės slaugos poreikis, – 1,9 KB. </a:t>
            </a:r>
          </a:p>
          <a:p>
            <a:pPr marL="0" indent="0" algn="r">
              <a:buNone/>
            </a:pPr>
            <a:r>
              <a:rPr lang="lt-LT" sz="2800" i="1" dirty="0"/>
              <a:t>Išlaidos 2020 metais – 118,861 milijonų eurų (</a:t>
            </a:r>
            <a:r>
              <a:rPr lang="lt-LT" sz="2800" i="1" dirty="0" err="1"/>
              <a:t>spis.lt</a:t>
            </a:r>
            <a:r>
              <a:rPr lang="lt-LT" sz="2800" i="1" dirty="0"/>
              <a:t>)</a:t>
            </a:r>
          </a:p>
          <a:p>
            <a:pPr marL="0" indent="0">
              <a:buNone/>
            </a:pPr>
            <a:endParaRPr lang="lt-LT" b="1" dirty="0"/>
          </a:p>
          <a:p>
            <a:pPr marL="0" indent="0">
              <a:buNone/>
            </a:pPr>
            <a:r>
              <a:rPr lang="lt-LT" b="1" dirty="0"/>
              <a:t>Priežiūros (pagalbos) išlaidų tikslinės kompensacijos dydžiai:</a:t>
            </a:r>
          </a:p>
          <a:p>
            <a:r>
              <a:rPr lang="lt-LT" dirty="0"/>
              <a:t>asmenims, kuriems nustatytas pirmojo lygio specialusis nuolatinės priežiūros (pagalbos) poreikis, – 1,1 KB;</a:t>
            </a:r>
          </a:p>
          <a:p>
            <a:r>
              <a:rPr lang="lt-LT" dirty="0"/>
              <a:t>asmenims, kuriems nustatytas antrojo lygio specialusis nuolatinės priežiūros (pagalbos) poreikis, – 0,6 KB</a:t>
            </a:r>
          </a:p>
          <a:p>
            <a:pPr marL="0" indent="0" algn="r">
              <a:buNone/>
            </a:pPr>
            <a:r>
              <a:rPr lang="lt-LT" sz="2900" i="1" dirty="0"/>
              <a:t>Išlaidos 2020 metais – 58,747 milijonų eurų (</a:t>
            </a:r>
            <a:r>
              <a:rPr lang="lt-LT" sz="2900" i="1" dirty="0" err="1"/>
              <a:t>spis.lt</a:t>
            </a:r>
            <a:r>
              <a:rPr lang="lt-LT" sz="2900" i="1" dirty="0"/>
              <a:t>)</a:t>
            </a:r>
          </a:p>
          <a:p>
            <a:endParaRPr lang="lt-LT" sz="2900" dirty="0"/>
          </a:p>
          <a:p>
            <a:pPr marL="0" indent="0">
              <a:buNone/>
            </a:pPr>
            <a:r>
              <a:rPr lang="lt-LT" sz="2900" dirty="0"/>
              <a:t>Tikslinės kompensacijos asmenims, gyvenantiems ar slaugomiems stacionariose socialinės globos, auklėjimo ar slaugos įstaigose, neskiriamos ir nemokamos. </a:t>
            </a:r>
            <a:endParaRPr lang="lt-LT" sz="29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DA2B531-B5B5-DFCF-978D-46EB519492A8}"/>
              </a:ext>
            </a:extLst>
          </p:cNvPr>
          <p:cNvSpPr>
            <a:spLocks noGrp="1"/>
          </p:cNvSpPr>
          <p:nvPr>
            <p:ph type="title"/>
          </p:nvPr>
        </p:nvSpPr>
        <p:spPr>
          <a:xfrm>
            <a:off x="0" y="0"/>
            <a:ext cx="9144000" cy="764704"/>
          </a:xfrm>
        </p:spPr>
        <p:txBody>
          <a:bodyPr/>
          <a:lstStyle/>
          <a:p>
            <a:r>
              <a:rPr lang="lt-LT" sz="4000" b="1" dirty="0"/>
              <a:t>Pokytis nuo 2024</a:t>
            </a:r>
            <a:endParaRPr lang="en-US" sz="4000" b="1" dirty="0"/>
          </a:p>
        </p:txBody>
      </p:sp>
      <p:sp>
        <p:nvSpPr>
          <p:cNvPr id="3" name="TextBox 2">
            <a:extLst>
              <a:ext uri="{FF2B5EF4-FFF2-40B4-BE49-F238E27FC236}">
                <a16:creationId xmlns:a16="http://schemas.microsoft.com/office/drawing/2014/main" id="{7D26A559-E3BA-E2BF-E1EC-DC53922A9359}"/>
              </a:ext>
            </a:extLst>
          </p:cNvPr>
          <p:cNvSpPr txBox="1"/>
          <p:nvPr/>
        </p:nvSpPr>
        <p:spPr>
          <a:xfrm>
            <a:off x="395536" y="908720"/>
            <a:ext cx="8568952" cy="5909310"/>
          </a:xfrm>
          <a:prstGeom prst="rect">
            <a:avLst/>
          </a:prstGeom>
          <a:noFill/>
        </p:spPr>
        <p:txBody>
          <a:bodyPr wrap="square" rtlCol="0">
            <a:spAutoFit/>
          </a:bodyPr>
          <a:lstStyle/>
          <a:p>
            <a:pPr algn="l"/>
            <a:r>
              <a:rPr lang="lt-LT" sz="1400" b="0" i="0" dirty="0">
                <a:solidFill>
                  <a:srgbClr val="222222"/>
                </a:solidFill>
                <a:effectLst/>
                <a:latin typeface="Open Sans" panose="020B0606030504020204" pitchFamily="34" charset="0"/>
              </a:rPr>
              <a:t>Nuo 2024 m. sausio 1 d. keičiasi slaugos ar priežiūros (pagalbos) tikslinių kompensacijų pavadinimai ir lygiai bei dydžiai: </a:t>
            </a:r>
          </a:p>
          <a:p>
            <a:pPr algn="l"/>
            <a:r>
              <a:rPr lang="lt-LT" sz="1400" b="1" i="0" dirty="0">
                <a:solidFill>
                  <a:srgbClr val="222222"/>
                </a:solidFill>
                <a:effectLst/>
                <a:latin typeface="Open Sans" panose="020B0606030504020204" pitchFamily="34" charset="0"/>
              </a:rPr>
              <a:t>I poreikių lygis nustatomas žmogui, kuriam dėl ilgalaikio ar negrįžtamo organizmo funkcijų sutrikimo išsivysto negalia, dėl kurios jis yra visiškai nesavarankiškas, negeba orientuotis ar judėti ir jam reikalinga nuolatinė kito asmens pagalba ar slauga. Nustačius šį lygį, 2024 m. bus mokama 429 Eur individualios pagalbos teikimo išlaidų kompensacija. (2,6*165)</a:t>
            </a:r>
          </a:p>
          <a:p>
            <a:pPr algn="l"/>
            <a:endParaRPr lang="lt-LT" sz="1400" b="1" i="0" dirty="0">
              <a:solidFill>
                <a:srgbClr val="222222"/>
              </a:solidFill>
              <a:effectLst/>
              <a:latin typeface="Open Sans" panose="020B0606030504020204" pitchFamily="34" charset="0"/>
            </a:endParaRPr>
          </a:p>
          <a:p>
            <a:pPr algn="l"/>
            <a:r>
              <a:rPr lang="lt-LT" sz="1400" b="1" i="0" dirty="0">
                <a:solidFill>
                  <a:srgbClr val="222222"/>
                </a:solidFill>
                <a:effectLst/>
                <a:latin typeface="Open Sans" panose="020B0606030504020204" pitchFamily="34" charset="0"/>
              </a:rPr>
              <a:t>II poreikių lygis nustatomas žmogui, kuriam dėl ilgalaikio ar negrįžtamo organizmo funkcijų sutrikimo išsivysto negalia, dėl kurios jis turi didelių savarankiškumo, galimybės orientuotis ar judėti sunkumų, dėl kurių jam reikalinga kito asmens pagalba ar slauga nuo 6 iki 10 valandų per parą. Nustačius šį lygį, 2024 m. bus mokama 313,50 Eur individualios pagalbos teikimo išlaidų kompensacija. (1,9*165)</a:t>
            </a:r>
          </a:p>
          <a:p>
            <a:pPr algn="l"/>
            <a:endParaRPr lang="lt-LT" sz="1400" b="1" i="0" dirty="0">
              <a:solidFill>
                <a:srgbClr val="222222"/>
              </a:solidFill>
              <a:effectLst/>
              <a:latin typeface="Open Sans" panose="020B0606030504020204" pitchFamily="34" charset="0"/>
            </a:endParaRPr>
          </a:p>
          <a:p>
            <a:pPr algn="l"/>
            <a:r>
              <a:rPr lang="lt-LT" sz="1400" b="1" i="0" dirty="0">
                <a:solidFill>
                  <a:srgbClr val="222222"/>
                </a:solidFill>
                <a:effectLst/>
                <a:latin typeface="Open Sans" panose="020B0606030504020204" pitchFamily="34" charset="0"/>
              </a:rPr>
              <a:t>III poreikių lygis nustatomas žmogui, kuriam dėl ilgalaikio ar negrįžtamo organizmo funkcijų sutrikimo išsivysto negalia, dėl kurios asmuo turi vidutinių savarankiškumo ir dalyvavimo visuomeniniame gyvenime sunkumų, dėl kurių jam reikalinga kito asmens pagalba nuo 4 iki 6 valandų per parą. Nustačius šį lygį, 2024 m. bus mokama 181,50 Eur individualios pagalbos teikimo išlaidų kompensacija. (1,1*165)</a:t>
            </a:r>
          </a:p>
          <a:p>
            <a:pPr algn="l"/>
            <a:endParaRPr lang="lt-LT" sz="1400" b="1" i="0" dirty="0">
              <a:solidFill>
                <a:srgbClr val="222222"/>
              </a:solidFill>
              <a:effectLst/>
              <a:latin typeface="Open Sans" panose="020B0606030504020204" pitchFamily="34" charset="0"/>
            </a:endParaRPr>
          </a:p>
          <a:p>
            <a:pPr algn="l"/>
            <a:r>
              <a:rPr lang="lt-LT" sz="1400" b="1" i="0" dirty="0">
                <a:solidFill>
                  <a:srgbClr val="222222"/>
                </a:solidFill>
                <a:effectLst/>
                <a:latin typeface="Open Sans" panose="020B0606030504020204" pitchFamily="34" charset="0"/>
              </a:rPr>
              <a:t>IV poreikių lygis nustatomas žmogui, kuriam dėl ilgalaikio ar negrįžtamo organizmo funkcijų sutrikimo išsivysto negalia, dėl kurios asmuo turi nedidelių savarankiškumo ir dalyvavimo visuomeniniame gyvenime sunkumų, dėl kurių jam reikalinga kito asmens pagalba ne ilgiau kaip 4 valandas per parą. Nustačius šį lygį, 2024 m. bus mokama 99 Eur individualios pagalbos teikimo išlaidų kompensacija. (0,6*165)</a:t>
            </a:r>
          </a:p>
          <a:p>
            <a:pPr algn="l"/>
            <a:endParaRPr lang="lt-LT" sz="1400" b="1" i="0" dirty="0">
              <a:solidFill>
                <a:srgbClr val="222222"/>
              </a:solidFill>
              <a:effectLst/>
              <a:latin typeface="Open Sans" panose="020B0606030504020204" pitchFamily="34" charset="0"/>
            </a:endParaRPr>
          </a:p>
          <a:p>
            <a:pPr algn="l"/>
            <a:r>
              <a:rPr lang="lt-LT" sz="1400" b="1" i="0" dirty="0">
                <a:solidFill>
                  <a:srgbClr val="222222"/>
                </a:solidFill>
                <a:effectLst/>
                <a:latin typeface="Open Sans" panose="020B0606030504020204" pitchFamily="34" charset="0"/>
              </a:rPr>
              <a:t>2023 m. tikslinių kompensacijų bazinis dydis buvo – 147 eurai. 2024 m. tikslinių kompensacijų bazinis dydis siekia 165 eurus.</a:t>
            </a:r>
            <a:endParaRPr lang="en-US" dirty="0"/>
          </a:p>
        </p:txBody>
      </p:sp>
    </p:spTree>
    <p:extLst>
      <p:ext uri="{BB962C8B-B14F-4D97-AF65-F5344CB8AC3E}">
        <p14:creationId xmlns:p14="http://schemas.microsoft.com/office/powerpoint/2010/main" val="113385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9144000" cy="865188"/>
          </a:xfrm>
        </p:spPr>
        <p:txBody>
          <a:bodyPr rtlCol="0">
            <a:normAutofit/>
          </a:bodyPr>
          <a:lstStyle/>
          <a:p>
            <a:pPr eaLnBrk="1" fontAlgn="auto" hangingPunct="1">
              <a:spcAft>
                <a:spcPts val="0"/>
              </a:spcAft>
              <a:defRPr/>
            </a:pPr>
            <a:r>
              <a:rPr lang="lt-LT" sz="3600" b="1"/>
              <a:t>Mokestinės lengvatos </a:t>
            </a:r>
            <a:r>
              <a:rPr lang="en-US" sz="3600" b="1"/>
              <a:t>ne</a:t>
            </a:r>
            <a:r>
              <a:rPr lang="lt-LT" sz="3600" b="1"/>
              <a:t>į</a:t>
            </a:r>
            <a:r>
              <a:rPr lang="en-US" sz="3600" b="1"/>
              <a:t>galiems</a:t>
            </a:r>
            <a:endParaRPr lang="en-GB" sz="3600" b="1"/>
          </a:p>
        </p:txBody>
      </p:sp>
      <p:sp>
        <p:nvSpPr>
          <p:cNvPr id="17411" name="Rectangle 3"/>
          <p:cNvSpPr>
            <a:spLocks noGrp="1" noChangeArrowheads="1"/>
          </p:cNvSpPr>
          <p:nvPr>
            <p:ph type="body" idx="4294967295"/>
          </p:nvPr>
        </p:nvSpPr>
        <p:spPr>
          <a:xfrm>
            <a:off x="323528" y="1196752"/>
            <a:ext cx="8661524" cy="4895850"/>
          </a:xfrm>
        </p:spPr>
        <p:txBody>
          <a:bodyPr rtlCol="0">
            <a:normAutofit fontScale="92500" lnSpcReduction="10000"/>
          </a:bodyPr>
          <a:lstStyle/>
          <a:p>
            <a:pPr eaLnBrk="1" fontAlgn="auto" hangingPunct="1">
              <a:spcAft>
                <a:spcPts val="0"/>
              </a:spcAft>
              <a:buFont typeface="Wingdings" pitchFamily="2" charset="2"/>
              <a:buNone/>
              <a:defRPr/>
            </a:pPr>
            <a:r>
              <a:rPr lang="lt-LT" sz="3600" dirty="0"/>
              <a:t>Neapmokestinamas minimumas:</a:t>
            </a:r>
            <a:endParaRPr lang="en-US" sz="3600" dirty="0"/>
          </a:p>
          <a:p>
            <a:pPr algn="just" fontAlgn="auto">
              <a:spcBef>
                <a:spcPts val="600"/>
              </a:spcBef>
              <a:spcAft>
                <a:spcPts val="0"/>
              </a:spcAft>
              <a:buFont typeface="Wingdings" pitchFamily="2" charset="2"/>
              <a:buChar char="Ø"/>
              <a:defRPr/>
            </a:pPr>
            <a:r>
              <a:rPr lang="lt-LT" sz="2000" dirty="0"/>
              <a:t>Gyventojui 2023 m. mokestiniam laikotarpiui bus taikomas mėnesio </a:t>
            </a:r>
          </a:p>
          <a:p>
            <a:pPr algn="ctr" fontAlgn="auto">
              <a:spcBef>
                <a:spcPts val="600"/>
              </a:spcBef>
              <a:spcAft>
                <a:spcPts val="0"/>
              </a:spcAft>
              <a:buNone/>
              <a:defRPr/>
            </a:pPr>
            <a:r>
              <a:rPr lang="lt-LT" sz="2000" dirty="0"/>
              <a:t>NPD = 625 – 0,42·(mėnesio pajamos – MMA)      (MMA=840€) (uždirbantiems &lt; 1926€)</a:t>
            </a:r>
          </a:p>
          <a:p>
            <a:pPr algn="ctr" fontAlgn="auto">
              <a:spcBef>
                <a:spcPts val="600"/>
              </a:spcBef>
              <a:spcAft>
                <a:spcPts val="0"/>
              </a:spcAft>
              <a:buNone/>
              <a:defRPr/>
            </a:pPr>
            <a:endParaRPr lang="lt-LT" sz="2000" dirty="0"/>
          </a:p>
          <a:p>
            <a:pPr fontAlgn="auto">
              <a:spcBef>
                <a:spcPts val="600"/>
              </a:spcBef>
              <a:spcAft>
                <a:spcPts val="0"/>
              </a:spcAft>
              <a:buNone/>
              <a:defRPr/>
            </a:pPr>
            <a:r>
              <a:rPr lang="lt-LT" sz="2000" dirty="0"/>
              <a:t>NPD = 400 – 0,18·(mėnesio pajamos – 642)                                   (uždirbantiems &gt; 1926€)</a:t>
            </a:r>
          </a:p>
          <a:p>
            <a:pPr algn="ctr" fontAlgn="auto">
              <a:spcBef>
                <a:spcPts val="600"/>
              </a:spcBef>
              <a:spcAft>
                <a:spcPts val="0"/>
              </a:spcAft>
              <a:buNone/>
              <a:defRPr/>
            </a:pPr>
            <a:endParaRPr lang="lt-LT" sz="2000" dirty="0"/>
          </a:p>
          <a:p>
            <a:pPr marL="0" indent="0" algn="just" eaLnBrk="1" fontAlgn="auto" hangingPunct="1">
              <a:spcBef>
                <a:spcPts val="600"/>
              </a:spcBef>
              <a:spcAft>
                <a:spcPts val="0"/>
              </a:spcAft>
              <a:buFont typeface="Wingdings" pitchFamily="2" charset="2"/>
              <a:buChar char="Ø"/>
              <a:defRPr/>
            </a:pPr>
            <a:r>
              <a:rPr lang="lt-LT" sz="2200" dirty="0"/>
              <a:t> Asmenims, kuriems nustatytas 0 – 25 procentų darbingumo lygis, arba senatvės pensijos amžių sukakusiems asmenims, kuriems nustatytas didelių specialiųjų poreikių lygis, arba asmenims, kuriems nustatytas sunkus neįgalumo lygis, taikomas mėnesio NPD yra </a:t>
            </a:r>
            <a:r>
              <a:rPr lang="lt-LT" sz="2200" b="1" dirty="0"/>
              <a:t>1005</a:t>
            </a:r>
            <a:r>
              <a:rPr lang="lt-LT" sz="2200" dirty="0"/>
              <a:t> </a:t>
            </a:r>
            <a:r>
              <a:rPr lang="en-US" sz="2200" dirty="0" err="1"/>
              <a:t>eur</a:t>
            </a:r>
            <a:r>
              <a:rPr lang="lt-LT" sz="2200" dirty="0"/>
              <a:t>ų. </a:t>
            </a:r>
          </a:p>
          <a:p>
            <a:pPr marL="0" indent="0" algn="just" eaLnBrk="1" fontAlgn="auto" hangingPunct="1">
              <a:spcBef>
                <a:spcPts val="600"/>
              </a:spcBef>
              <a:spcAft>
                <a:spcPts val="0"/>
              </a:spcAft>
              <a:buFont typeface="Wingdings" pitchFamily="2" charset="2"/>
              <a:buChar char="Ø"/>
              <a:defRPr/>
            </a:pPr>
            <a:r>
              <a:rPr lang="lt-LT" sz="2200" dirty="0"/>
              <a:t> Asmenims, kuriems nustatytas 30–55 procentų darbingumo lygis, arba senatvės pensijos amžių sukakusiems asmenims, kuriems yra nustatytas vidutinių ar nedidelių specialiųjų poreikių lygis, ar asmenims, kuriems nustatytas vidutinis ar lengvas neįgalumo lygis, taikomas mėnesio NPD yra </a:t>
            </a:r>
            <a:r>
              <a:rPr lang="lt-LT" sz="2200" b="1" dirty="0"/>
              <a:t>935</a:t>
            </a:r>
            <a:r>
              <a:rPr lang="lt-LT" sz="2200" dirty="0"/>
              <a:t> </a:t>
            </a:r>
            <a:r>
              <a:rPr lang="en-US" sz="2200" dirty="0" err="1"/>
              <a:t>eur</a:t>
            </a:r>
            <a:r>
              <a:rPr lang="lt-LT" sz="2200" dirty="0"/>
              <a:t>ų.</a:t>
            </a:r>
            <a:endParaRPr lang="en-GB"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725487"/>
          </a:xfrm>
        </p:spPr>
        <p:txBody>
          <a:bodyPr rtlCol="0">
            <a:normAutofit/>
          </a:bodyPr>
          <a:lstStyle/>
          <a:p>
            <a:pPr eaLnBrk="1" fontAlgn="auto" hangingPunct="1">
              <a:spcAft>
                <a:spcPts val="0"/>
              </a:spcAft>
              <a:defRPr/>
            </a:pPr>
            <a:r>
              <a:rPr lang="lt-LT" sz="3600" b="1"/>
              <a:t>Mokestinės lengvatos </a:t>
            </a:r>
            <a:r>
              <a:rPr lang="en-US" sz="3600" b="1"/>
              <a:t>ne</a:t>
            </a:r>
            <a:r>
              <a:rPr lang="lt-LT" sz="3600" b="1"/>
              <a:t>į</a:t>
            </a:r>
            <a:r>
              <a:rPr lang="en-US" sz="3600" b="1"/>
              <a:t>galiems</a:t>
            </a:r>
            <a:endParaRPr lang="lt-LT" sz="3600" b="1"/>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4014441552"/>
              </p:ext>
            </p:extLst>
          </p:nvPr>
        </p:nvGraphicFramePr>
        <p:xfrm>
          <a:off x="457198" y="1600200"/>
          <a:ext cx="8435277" cy="2341245"/>
        </p:xfrm>
        <a:graphic>
          <a:graphicData uri="http://schemas.openxmlformats.org/drawingml/2006/table">
            <a:tbl>
              <a:tblPr firstRow="1" bandRow="1">
                <a:tableStyleId>{21E4AEA4-8DFA-4A89-87EB-49C32662AFE0}</a:tableStyleId>
              </a:tblPr>
              <a:tblGrid>
                <a:gridCol w="94645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861793">
                  <a:extLst>
                    <a:ext uri="{9D8B030D-6E8A-4147-A177-3AD203B41FA5}">
                      <a16:colId xmlns:a16="http://schemas.microsoft.com/office/drawing/2014/main" val="20006"/>
                    </a:ext>
                  </a:extLst>
                </a:gridCol>
                <a:gridCol w="937253">
                  <a:extLst>
                    <a:ext uri="{9D8B030D-6E8A-4147-A177-3AD203B41FA5}">
                      <a16:colId xmlns:a16="http://schemas.microsoft.com/office/drawing/2014/main" val="20007"/>
                    </a:ext>
                  </a:extLst>
                </a:gridCol>
                <a:gridCol w="937253">
                  <a:extLst>
                    <a:ext uri="{9D8B030D-6E8A-4147-A177-3AD203B41FA5}">
                      <a16:colId xmlns:a16="http://schemas.microsoft.com/office/drawing/2014/main" val="20008"/>
                    </a:ext>
                  </a:extLst>
                </a:gridCol>
              </a:tblGrid>
              <a:tr h="370840">
                <a:tc>
                  <a:txBody>
                    <a:bodyPr/>
                    <a:lstStyle/>
                    <a:p>
                      <a:pPr algn="ctr" fontAlgn="b"/>
                      <a:r>
                        <a:rPr lang="lt-LT" sz="2000" u="none" strike="noStrike"/>
                        <a:t>Mėnesio alga</a:t>
                      </a:r>
                      <a:endParaRPr lang="lt-LT" sz="2000" b="0" i="0" u="none" strike="noStrike">
                        <a:solidFill>
                          <a:srgbClr val="000000"/>
                        </a:solidFill>
                        <a:latin typeface="Calibri"/>
                      </a:endParaRPr>
                    </a:p>
                  </a:txBody>
                  <a:tcPr marL="9525" marR="9525" marT="9525" marB="0" anchor="b"/>
                </a:tc>
                <a:tc>
                  <a:txBody>
                    <a:bodyPr/>
                    <a:lstStyle/>
                    <a:p>
                      <a:pPr algn="ctr" fontAlgn="b"/>
                      <a:r>
                        <a:rPr lang="lt-LT" sz="2000" u="none" strike="noStrike" dirty="0"/>
                        <a:t>Mėnesio </a:t>
                      </a:r>
                    </a:p>
                    <a:p>
                      <a:pPr algn="ctr" fontAlgn="b"/>
                      <a:r>
                        <a:rPr lang="lt-LT" sz="2000" u="none" strike="noStrike" dirty="0"/>
                        <a:t>NPD</a:t>
                      </a:r>
                      <a:endParaRPr lang="lt-LT" sz="2000" b="0" i="0" u="none" strike="noStrike" dirty="0">
                        <a:solidFill>
                          <a:srgbClr val="000000"/>
                        </a:solidFill>
                        <a:latin typeface="Calibri"/>
                      </a:endParaRPr>
                    </a:p>
                  </a:txBody>
                  <a:tcPr marL="9525" marR="9525" marT="9525" marB="0" anchor="b"/>
                </a:tc>
                <a:tc>
                  <a:txBody>
                    <a:bodyPr/>
                    <a:lstStyle/>
                    <a:p>
                      <a:pPr algn="ctr" fontAlgn="b"/>
                      <a:r>
                        <a:rPr lang="lt-LT" sz="2000" b="1" i="0" u="none" strike="noStrike" dirty="0">
                          <a:solidFill>
                            <a:schemeClr val="lt1"/>
                          </a:solidFill>
                          <a:latin typeface="+mn-lt"/>
                        </a:rPr>
                        <a:t>GPM</a:t>
                      </a:r>
                    </a:p>
                    <a:p>
                      <a:pPr algn="ctr" fontAlgn="b"/>
                      <a:r>
                        <a:rPr lang="lt-LT" sz="2000" b="1" i="0" u="none" strike="noStrike" dirty="0">
                          <a:solidFill>
                            <a:schemeClr val="lt1"/>
                          </a:solidFill>
                          <a:latin typeface="+mn-lt"/>
                        </a:rPr>
                        <a:t>20%</a:t>
                      </a:r>
                      <a:endParaRPr lang="lt-LT" sz="2000" b="0" i="0" u="none" strike="noStrike" dirty="0">
                        <a:solidFill>
                          <a:srgbClr val="000000"/>
                        </a:solidFill>
                        <a:latin typeface="Calibri"/>
                      </a:endParaRPr>
                    </a:p>
                  </a:txBody>
                  <a:tcPr marL="9525" marR="9525" marT="9525" marB="0" anchor="b"/>
                </a:tc>
                <a:tc>
                  <a:txBody>
                    <a:bodyPr/>
                    <a:lstStyle/>
                    <a:p>
                      <a:pPr algn="ctr" fontAlgn="b"/>
                      <a:r>
                        <a:rPr lang="lt-LT" sz="2000" u="none" strike="noStrike"/>
                        <a:t>Mėnesio NPD neįg.</a:t>
                      </a:r>
                      <a:r>
                        <a:rPr lang="lt-LT" sz="2000" u="none" strike="noStrike" baseline="0"/>
                        <a:t> </a:t>
                      </a:r>
                    </a:p>
                    <a:p>
                      <a:pPr algn="ctr" fontAlgn="b"/>
                      <a:r>
                        <a:rPr lang="lt-LT" sz="2000" u="none" strike="noStrike" baseline="0"/>
                        <a:t>0-25</a:t>
                      </a:r>
                      <a:endParaRPr lang="lt-LT" sz="2000" b="0" i="0" u="none" strike="noStrike">
                        <a:solidFill>
                          <a:srgbClr val="000000"/>
                        </a:solidFill>
                        <a:latin typeface="Calibri"/>
                      </a:endParaRPr>
                    </a:p>
                  </a:txBody>
                  <a:tcPr marL="9525" marR="9525" marT="9525" marB="0" anchor="b"/>
                </a:tc>
                <a:tc>
                  <a:txBody>
                    <a:bodyPr/>
                    <a:lstStyle/>
                    <a:p>
                      <a:pPr algn="ctr" fontAlgn="b"/>
                      <a:r>
                        <a:rPr lang="lt-LT" sz="2000" u="none" strike="noStrike"/>
                        <a:t>Mėnesio  NPD neįg.</a:t>
                      </a:r>
                    </a:p>
                    <a:p>
                      <a:pPr algn="ctr" fontAlgn="b"/>
                      <a:r>
                        <a:rPr lang="lt-LT" sz="2000" u="none" strike="noStrike"/>
                        <a:t>30-55</a:t>
                      </a:r>
                      <a:endParaRPr lang="lt-LT" sz="2000" b="0" i="0" u="none" strike="noStrike">
                        <a:solidFill>
                          <a:srgbClr val="000000"/>
                        </a:solidFill>
                        <a:latin typeface="Calibri"/>
                      </a:endParaRPr>
                    </a:p>
                  </a:txBody>
                  <a:tcPr marL="9525" marR="9525" marT="9525" marB="0" anchor="b"/>
                </a:tc>
                <a:tc>
                  <a:txBody>
                    <a:bodyPr/>
                    <a:lstStyle/>
                    <a:p>
                      <a:pPr algn="ctr" fontAlgn="b"/>
                      <a:r>
                        <a:rPr lang="lt-LT" sz="2000" u="none" strike="noStrike" dirty="0"/>
                        <a:t>GPM</a:t>
                      </a:r>
                    </a:p>
                    <a:p>
                      <a:pPr algn="ctr" fontAlgn="b"/>
                      <a:r>
                        <a:rPr lang="lt-LT" sz="2000" u="none" strike="noStrike" dirty="0"/>
                        <a:t>20%</a:t>
                      </a:r>
                      <a:endParaRPr lang="lt-LT" sz="2000" b="0" i="0" u="none" strike="noStrike" dirty="0">
                        <a:solidFill>
                          <a:srgbClr val="000000"/>
                        </a:solidFill>
                        <a:latin typeface="Calibri"/>
                      </a:endParaRPr>
                    </a:p>
                  </a:txBody>
                  <a:tcPr marL="9525" marR="9525" marT="9525" marB="0" anchor="b"/>
                </a:tc>
                <a:tc>
                  <a:txBody>
                    <a:bodyPr/>
                    <a:lstStyle/>
                    <a:p>
                      <a:pPr algn="ctr" fontAlgn="b"/>
                      <a:r>
                        <a:rPr lang="lt-LT" sz="2000" u="none" strike="noStrike" dirty="0"/>
                        <a:t>GPM</a:t>
                      </a:r>
                    </a:p>
                    <a:p>
                      <a:pPr algn="ctr" fontAlgn="b"/>
                      <a:r>
                        <a:rPr lang="lt-LT" sz="2000" u="none" strike="noStrike" dirty="0"/>
                        <a:t>20%</a:t>
                      </a:r>
                      <a:endParaRPr lang="lt-LT" sz="2000" b="0" i="0" u="none" strike="noStrike" dirty="0">
                        <a:solidFill>
                          <a:srgbClr val="000000"/>
                        </a:solidFill>
                        <a:latin typeface="Calibri"/>
                      </a:endParaRPr>
                    </a:p>
                  </a:txBody>
                  <a:tcPr marL="9525" marR="9525" marT="9525" marB="0" anchor="b"/>
                </a:tc>
                <a:tc>
                  <a:txBody>
                    <a:bodyPr/>
                    <a:lstStyle/>
                    <a:p>
                      <a:pPr algn="ctr" fontAlgn="b"/>
                      <a:r>
                        <a:rPr lang="lt-LT" sz="2000" u="none" strike="noStrike"/>
                        <a:t>Nauda neįg.</a:t>
                      </a:r>
                      <a:r>
                        <a:rPr lang="lt-LT" sz="2000" u="none" strike="noStrike" baseline="0"/>
                        <a:t> </a:t>
                      </a:r>
                    </a:p>
                    <a:p>
                      <a:pPr algn="ctr" fontAlgn="b"/>
                      <a:r>
                        <a:rPr lang="lt-LT" sz="2000" u="none" strike="noStrike" baseline="0"/>
                        <a:t>0-25</a:t>
                      </a:r>
                      <a:endParaRPr lang="lt-LT" sz="2000" b="0" i="0" u="none" strike="noStrike">
                        <a:solidFill>
                          <a:srgbClr val="000000"/>
                        </a:solidFill>
                        <a:latin typeface="Calibri"/>
                      </a:endParaRPr>
                    </a:p>
                  </a:txBody>
                  <a:tcPr marL="9525" marR="9525" marT="9525" marB="0" anchor="b"/>
                </a:tc>
                <a:tc>
                  <a:txBody>
                    <a:bodyPr/>
                    <a:lstStyle/>
                    <a:p>
                      <a:pPr algn="ctr" fontAlgn="b"/>
                      <a:r>
                        <a:rPr lang="lt-LT" sz="2000" u="none" strike="noStrike"/>
                        <a:t>Nauda neįg.</a:t>
                      </a:r>
                    </a:p>
                    <a:p>
                      <a:pPr algn="ctr" fontAlgn="b"/>
                      <a:r>
                        <a:rPr lang="lt-LT" sz="2000" u="none" strike="noStrike"/>
                        <a:t>30-55</a:t>
                      </a:r>
                      <a:endParaRPr lang="lt-LT" sz="20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370840">
                <a:tc>
                  <a:txBody>
                    <a:bodyPr/>
                    <a:lstStyle/>
                    <a:p>
                      <a:pPr algn="r" fontAlgn="b"/>
                      <a:r>
                        <a:rPr lang="lt-LT" sz="2000" b="0" i="0" u="none" strike="noStrike" dirty="0">
                          <a:solidFill>
                            <a:srgbClr val="000000"/>
                          </a:solidFill>
                          <a:latin typeface="Calibri"/>
                        </a:rPr>
                        <a:t>840</a:t>
                      </a:r>
                    </a:p>
                  </a:txBody>
                  <a:tcPr marL="9525" marR="9525" marT="9525" marB="0" anchor="b"/>
                </a:tc>
                <a:tc>
                  <a:txBody>
                    <a:bodyPr/>
                    <a:lstStyle/>
                    <a:p>
                      <a:pPr algn="r" fontAlgn="b"/>
                      <a:r>
                        <a:rPr lang="lt-LT" sz="2000" b="0" i="0" u="none" strike="noStrike" dirty="0">
                          <a:solidFill>
                            <a:srgbClr val="000000"/>
                          </a:solidFill>
                          <a:latin typeface="Calibri"/>
                        </a:rPr>
                        <a:t>625</a:t>
                      </a:r>
                    </a:p>
                  </a:txBody>
                  <a:tcPr marL="9525" marR="9525" marT="9525" marB="0" anchor="b"/>
                </a:tc>
                <a:tc>
                  <a:txBody>
                    <a:bodyPr/>
                    <a:lstStyle/>
                    <a:p>
                      <a:pPr algn="r" fontAlgn="b"/>
                      <a:r>
                        <a:rPr lang="lt-LT" sz="2000" b="1" i="0" u="none" strike="noStrike" dirty="0">
                          <a:solidFill>
                            <a:schemeClr val="tx1"/>
                          </a:solidFill>
                          <a:latin typeface="Calibri"/>
                        </a:rPr>
                        <a:t>43,00</a:t>
                      </a:r>
                    </a:p>
                  </a:txBody>
                  <a:tcPr marL="9525" marR="9525" marT="9525" marB="0" anchor="b"/>
                </a:tc>
                <a:tc>
                  <a:txBody>
                    <a:bodyPr/>
                    <a:lstStyle/>
                    <a:p>
                      <a:pPr algn="r" fontAlgn="b"/>
                      <a:r>
                        <a:rPr lang="lt-LT" sz="2000" b="0" i="0" u="none" strike="noStrike" dirty="0">
                          <a:solidFill>
                            <a:srgbClr val="000000"/>
                          </a:solidFill>
                          <a:latin typeface="Calibri"/>
                        </a:rPr>
                        <a:t>1005</a:t>
                      </a:r>
                    </a:p>
                  </a:txBody>
                  <a:tcPr marL="9525" marR="9525" marT="9525" marB="0" anchor="b"/>
                </a:tc>
                <a:tc>
                  <a:txBody>
                    <a:bodyPr/>
                    <a:lstStyle/>
                    <a:p>
                      <a:pPr algn="r" fontAlgn="b"/>
                      <a:r>
                        <a:rPr lang="lt-LT" sz="2000" b="0" i="0" u="none" strike="noStrike" dirty="0">
                          <a:solidFill>
                            <a:srgbClr val="000000"/>
                          </a:solidFill>
                          <a:latin typeface="Calibri"/>
                        </a:rPr>
                        <a:t>935</a:t>
                      </a:r>
                    </a:p>
                  </a:txBody>
                  <a:tcPr marL="9525" marR="9525" marT="9525" marB="0" anchor="b"/>
                </a:tc>
                <a:tc>
                  <a:txBody>
                    <a:bodyPr/>
                    <a:lstStyle/>
                    <a:p>
                      <a:pPr algn="r" fontAlgn="b"/>
                      <a:r>
                        <a:rPr lang="lt-LT" sz="2000" b="1" i="0" u="none" strike="noStrike" dirty="0">
                          <a:solidFill>
                            <a:srgbClr val="000000"/>
                          </a:solidFill>
                          <a:latin typeface="Calibri"/>
                        </a:rPr>
                        <a:t>0,00</a:t>
                      </a:r>
                    </a:p>
                  </a:txBody>
                  <a:tcPr marL="9525" marR="9525" marT="9525" marB="0" anchor="b"/>
                </a:tc>
                <a:tc>
                  <a:txBody>
                    <a:bodyPr/>
                    <a:lstStyle/>
                    <a:p>
                      <a:pPr algn="r" fontAlgn="b"/>
                      <a:r>
                        <a:rPr lang="lt-LT" sz="2000" b="1" i="0" u="none" strike="noStrike" dirty="0">
                          <a:solidFill>
                            <a:srgbClr val="000000"/>
                          </a:solidFill>
                          <a:latin typeface="Calibri"/>
                        </a:rPr>
                        <a:t>0,00</a:t>
                      </a:r>
                    </a:p>
                  </a:txBody>
                  <a:tcPr marL="9525" marR="9525" marT="9525" marB="0" anchor="b"/>
                </a:tc>
                <a:tc>
                  <a:txBody>
                    <a:bodyPr/>
                    <a:lstStyle/>
                    <a:p>
                      <a:pPr algn="r" fontAlgn="b"/>
                      <a:r>
                        <a:rPr lang="lt-LT" sz="2000" b="1" i="0" u="none" strike="noStrike" dirty="0">
                          <a:solidFill>
                            <a:srgbClr val="FF0000"/>
                          </a:solidFill>
                          <a:latin typeface="Calibri"/>
                        </a:rPr>
                        <a:t>43,00</a:t>
                      </a:r>
                    </a:p>
                  </a:txBody>
                  <a:tcPr marL="9525" marR="9525" marT="9525" marB="0" anchor="b"/>
                </a:tc>
                <a:tc>
                  <a:txBody>
                    <a:bodyPr/>
                    <a:lstStyle/>
                    <a:p>
                      <a:pPr algn="r" fontAlgn="b"/>
                      <a:r>
                        <a:rPr lang="lt-LT" sz="2000" b="1" i="0" u="none" strike="noStrike" dirty="0">
                          <a:solidFill>
                            <a:srgbClr val="FF0000"/>
                          </a:solidFill>
                          <a:latin typeface="Calibri"/>
                        </a:rPr>
                        <a:t>43,00</a:t>
                      </a:r>
                    </a:p>
                  </a:txBody>
                  <a:tcPr marL="9525" marR="9525" marT="9525" marB="0" anchor="b"/>
                </a:tc>
                <a:extLst>
                  <a:ext uri="{0D108BD9-81ED-4DB2-BD59-A6C34878D82A}">
                    <a16:rowId xmlns:a16="http://schemas.microsoft.com/office/drawing/2014/main" val="10003"/>
                  </a:ext>
                </a:extLst>
              </a:tr>
              <a:tr h="370840">
                <a:tc>
                  <a:txBody>
                    <a:bodyPr/>
                    <a:lstStyle/>
                    <a:p>
                      <a:pPr algn="r" fontAlgn="b"/>
                      <a:r>
                        <a:rPr lang="lt-LT" sz="2000" b="0" i="0" u="none" strike="noStrike" dirty="0">
                          <a:solidFill>
                            <a:srgbClr val="000000"/>
                          </a:solidFill>
                          <a:latin typeface="Calibri"/>
                        </a:rPr>
                        <a:t>1500</a:t>
                      </a:r>
                    </a:p>
                  </a:txBody>
                  <a:tcPr marL="9525" marR="9525" marT="9525" marB="0" anchor="b"/>
                </a:tc>
                <a:tc>
                  <a:txBody>
                    <a:bodyPr/>
                    <a:lstStyle/>
                    <a:p>
                      <a:pPr algn="r" fontAlgn="b"/>
                      <a:r>
                        <a:rPr lang="lt-LT" sz="2000" b="0" i="0" u="none" strike="noStrike" dirty="0">
                          <a:solidFill>
                            <a:srgbClr val="000000"/>
                          </a:solidFill>
                          <a:latin typeface="Calibri"/>
                        </a:rPr>
                        <a:t>281,4</a:t>
                      </a:r>
                    </a:p>
                  </a:txBody>
                  <a:tcPr marL="9525" marR="9525" marT="9525" marB="0" anchor="b"/>
                </a:tc>
                <a:tc>
                  <a:txBody>
                    <a:bodyPr/>
                    <a:lstStyle/>
                    <a:p>
                      <a:pPr algn="r" fontAlgn="b"/>
                      <a:r>
                        <a:rPr lang="lt-LT" sz="2000" b="1" i="0" u="none" strike="noStrike" dirty="0">
                          <a:solidFill>
                            <a:schemeClr val="tx1"/>
                          </a:solidFill>
                          <a:latin typeface="Calibri"/>
                        </a:rPr>
                        <a:t>243,72</a:t>
                      </a:r>
                    </a:p>
                  </a:txBody>
                  <a:tcPr marL="9525" marR="9525" marT="9525" marB="0" anchor="b"/>
                </a:tc>
                <a:tc>
                  <a:txBody>
                    <a:bodyPr/>
                    <a:lstStyle/>
                    <a:p>
                      <a:pPr algn="r" fontAlgn="b"/>
                      <a:r>
                        <a:rPr lang="lt-LT" sz="2000" b="0" i="0" u="none" strike="noStrike" dirty="0">
                          <a:solidFill>
                            <a:srgbClr val="000000"/>
                          </a:solidFill>
                          <a:latin typeface="Calibri"/>
                        </a:rPr>
                        <a:t>1005</a:t>
                      </a:r>
                    </a:p>
                  </a:txBody>
                  <a:tcPr marL="9525" marR="9525" marT="9525" marB="0" anchor="b"/>
                </a:tc>
                <a:tc>
                  <a:txBody>
                    <a:bodyPr/>
                    <a:lstStyle/>
                    <a:p>
                      <a:pPr algn="r" fontAlgn="b"/>
                      <a:r>
                        <a:rPr lang="lt-LT" sz="2000" b="0" i="0" u="none" strike="noStrike" dirty="0">
                          <a:solidFill>
                            <a:srgbClr val="000000"/>
                          </a:solidFill>
                          <a:latin typeface="Calibri"/>
                        </a:rPr>
                        <a:t>935</a:t>
                      </a:r>
                    </a:p>
                  </a:txBody>
                  <a:tcPr marL="9525" marR="9525" marT="9525" marB="0" anchor="b"/>
                </a:tc>
                <a:tc>
                  <a:txBody>
                    <a:bodyPr/>
                    <a:lstStyle/>
                    <a:p>
                      <a:pPr algn="r" fontAlgn="b"/>
                      <a:r>
                        <a:rPr lang="lt-LT" sz="2000" b="1" i="0" u="none" strike="noStrike" dirty="0">
                          <a:solidFill>
                            <a:srgbClr val="000000"/>
                          </a:solidFill>
                          <a:latin typeface="Calibri"/>
                        </a:rPr>
                        <a:t>99,00</a:t>
                      </a:r>
                    </a:p>
                  </a:txBody>
                  <a:tcPr marL="9525" marR="9525" marT="9525" marB="0" anchor="b"/>
                </a:tc>
                <a:tc>
                  <a:txBody>
                    <a:bodyPr/>
                    <a:lstStyle/>
                    <a:p>
                      <a:pPr algn="r" fontAlgn="b"/>
                      <a:r>
                        <a:rPr lang="lt-LT" sz="2000" b="1" i="0" u="none" strike="noStrike" dirty="0">
                          <a:solidFill>
                            <a:srgbClr val="000000"/>
                          </a:solidFill>
                          <a:latin typeface="Calibri"/>
                        </a:rPr>
                        <a:t>113,00</a:t>
                      </a:r>
                    </a:p>
                  </a:txBody>
                  <a:tcPr marL="9525" marR="9525" marT="9525" marB="0" anchor="b"/>
                </a:tc>
                <a:tc>
                  <a:txBody>
                    <a:bodyPr/>
                    <a:lstStyle/>
                    <a:p>
                      <a:pPr algn="r" fontAlgn="b"/>
                      <a:r>
                        <a:rPr lang="lt-LT" sz="2000" b="1" i="0" u="none" strike="noStrike" dirty="0">
                          <a:solidFill>
                            <a:srgbClr val="FF0000"/>
                          </a:solidFill>
                          <a:latin typeface="Calibri"/>
                        </a:rPr>
                        <a:t>144,72</a:t>
                      </a:r>
                    </a:p>
                  </a:txBody>
                  <a:tcPr marL="9525" marR="9525" marT="9525" marB="0" anchor="b"/>
                </a:tc>
                <a:tc>
                  <a:txBody>
                    <a:bodyPr/>
                    <a:lstStyle/>
                    <a:p>
                      <a:pPr algn="r" fontAlgn="b"/>
                      <a:r>
                        <a:rPr lang="lt-LT" sz="2000" b="1" i="0" u="none" strike="noStrike" dirty="0">
                          <a:solidFill>
                            <a:srgbClr val="FF0000"/>
                          </a:solidFill>
                          <a:latin typeface="Calibri"/>
                        </a:rPr>
                        <a:t>130,72</a:t>
                      </a:r>
                    </a:p>
                  </a:txBody>
                  <a:tcPr marL="9525" marR="9525" marT="9525" marB="0" anchor="b"/>
                </a:tc>
                <a:extLst>
                  <a:ext uri="{0D108BD9-81ED-4DB2-BD59-A6C34878D82A}">
                    <a16:rowId xmlns:a16="http://schemas.microsoft.com/office/drawing/2014/main" val="10004"/>
                  </a:ext>
                </a:extLst>
              </a:tr>
              <a:tr h="370840">
                <a:tc>
                  <a:txBody>
                    <a:bodyPr/>
                    <a:lstStyle/>
                    <a:p>
                      <a:pPr algn="r" fontAlgn="b"/>
                      <a:r>
                        <a:rPr lang="lt-LT" sz="2000" b="0" i="0" u="none" strike="noStrike" dirty="0">
                          <a:solidFill>
                            <a:srgbClr val="000000"/>
                          </a:solidFill>
                          <a:latin typeface="Calibri"/>
                        </a:rPr>
                        <a:t>2500</a:t>
                      </a:r>
                    </a:p>
                  </a:txBody>
                  <a:tcPr marL="9525" marR="9525" marT="9525" marB="0" anchor="b"/>
                </a:tc>
                <a:tc>
                  <a:txBody>
                    <a:bodyPr/>
                    <a:lstStyle/>
                    <a:p>
                      <a:pPr algn="r" fontAlgn="b"/>
                      <a:r>
                        <a:rPr lang="lt-LT" sz="2000" b="0" i="0" u="none" strike="noStrike" dirty="0">
                          <a:solidFill>
                            <a:srgbClr val="000000"/>
                          </a:solidFill>
                          <a:latin typeface="Calibri"/>
                        </a:rPr>
                        <a:t>65,56</a:t>
                      </a:r>
                    </a:p>
                  </a:txBody>
                  <a:tcPr marL="9525" marR="9525" marT="9525" marB="0" anchor="b"/>
                </a:tc>
                <a:tc>
                  <a:txBody>
                    <a:bodyPr/>
                    <a:lstStyle/>
                    <a:p>
                      <a:pPr algn="r" fontAlgn="b"/>
                      <a:r>
                        <a:rPr lang="lt-LT" sz="2000" b="1" i="0" u="none" strike="noStrike" dirty="0">
                          <a:solidFill>
                            <a:schemeClr val="tx1"/>
                          </a:solidFill>
                          <a:latin typeface="Calibri"/>
                        </a:rPr>
                        <a:t>486,89</a:t>
                      </a:r>
                    </a:p>
                  </a:txBody>
                  <a:tcPr marL="9525" marR="9525" marT="9525" marB="0" anchor="b"/>
                </a:tc>
                <a:tc>
                  <a:txBody>
                    <a:bodyPr/>
                    <a:lstStyle/>
                    <a:p>
                      <a:pPr algn="r" fontAlgn="b"/>
                      <a:r>
                        <a:rPr lang="lt-LT" sz="2000" b="0" i="0" u="none" strike="noStrike" dirty="0">
                          <a:solidFill>
                            <a:srgbClr val="000000"/>
                          </a:solidFill>
                          <a:latin typeface="Calibri"/>
                        </a:rPr>
                        <a:t>1005</a:t>
                      </a:r>
                    </a:p>
                  </a:txBody>
                  <a:tcPr marL="9525" marR="9525" marT="9525" marB="0" anchor="b"/>
                </a:tc>
                <a:tc>
                  <a:txBody>
                    <a:bodyPr/>
                    <a:lstStyle/>
                    <a:p>
                      <a:pPr algn="r" fontAlgn="b"/>
                      <a:r>
                        <a:rPr lang="lt-LT" sz="2000" b="0" i="0" u="none" strike="noStrike" dirty="0">
                          <a:solidFill>
                            <a:srgbClr val="000000"/>
                          </a:solidFill>
                          <a:latin typeface="Calibri"/>
                        </a:rPr>
                        <a:t>935</a:t>
                      </a:r>
                    </a:p>
                  </a:txBody>
                  <a:tcPr marL="9525" marR="9525" marT="9525" marB="0" anchor="b"/>
                </a:tc>
                <a:tc>
                  <a:txBody>
                    <a:bodyPr/>
                    <a:lstStyle/>
                    <a:p>
                      <a:pPr algn="r" fontAlgn="b"/>
                      <a:r>
                        <a:rPr lang="lt-LT" sz="2000" b="1" i="0" u="none" strike="noStrike" dirty="0">
                          <a:solidFill>
                            <a:srgbClr val="000000"/>
                          </a:solidFill>
                          <a:latin typeface="Calibri"/>
                        </a:rPr>
                        <a:t>299,00</a:t>
                      </a:r>
                    </a:p>
                  </a:txBody>
                  <a:tcPr marL="9525" marR="9525" marT="9525" marB="0" anchor="b"/>
                </a:tc>
                <a:tc>
                  <a:txBody>
                    <a:bodyPr/>
                    <a:lstStyle/>
                    <a:p>
                      <a:pPr algn="r" fontAlgn="b"/>
                      <a:r>
                        <a:rPr lang="lt-LT" sz="2000" b="1" i="0" u="none" strike="noStrike" dirty="0">
                          <a:solidFill>
                            <a:srgbClr val="000000"/>
                          </a:solidFill>
                          <a:latin typeface="Calibri"/>
                        </a:rPr>
                        <a:t>313,00</a:t>
                      </a:r>
                    </a:p>
                  </a:txBody>
                  <a:tcPr marL="9525" marR="9525" marT="9525" marB="0" anchor="b"/>
                </a:tc>
                <a:tc>
                  <a:txBody>
                    <a:bodyPr/>
                    <a:lstStyle/>
                    <a:p>
                      <a:pPr algn="r" fontAlgn="b"/>
                      <a:r>
                        <a:rPr lang="lt-LT" sz="2000" b="1" i="0" u="none" strike="noStrike" dirty="0">
                          <a:solidFill>
                            <a:srgbClr val="FF0000"/>
                          </a:solidFill>
                          <a:latin typeface="Calibri"/>
                        </a:rPr>
                        <a:t>187,89</a:t>
                      </a:r>
                    </a:p>
                  </a:txBody>
                  <a:tcPr marL="9525" marR="9525" marT="9525" marB="0" anchor="b"/>
                </a:tc>
                <a:tc>
                  <a:txBody>
                    <a:bodyPr/>
                    <a:lstStyle/>
                    <a:p>
                      <a:pPr algn="r" fontAlgn="b"/>
                      <a:r>
                        <a:rPr lang="lt-LT" sz="2000" b="1" i="0" u="none" strike="noStrike" dirty="0">
                          <a:solidFill>
                            <a:srgbClr val="FF0000"/>
                          </a:solidFill>
                          <a:latin typeface="Calibri"/>
                        </a:rPr>
                        <a:t>173,89</a:t>
                      </a:r>
                    </a:p>
                  </a:txBody>
                  <a:tcPr marL="9525" marR="9525" marT="9525"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0" y="-30459"/>
            <a:ext cx="9144000" cy="1227212"/>
          </a:xfrm>
          <a:solidFill>
            <a:schemeClr val="accent2">
              <a:lumMod val="75000"/>
            </a:schemeClr>
          </a:solidFill>
        </p:spPr>
        <p:txBody>
          <a:bodyPr/>
          <a:lstStyle/>
          <a:p>
            <a:pPr eaLnBrk="1" hangingPunct="1"/>
            <a:r>
              <a:rPr lang="lt-LT" sz="4000" b="1"/>
              <a:t>Parama mirties atveju</a:t>
            </a:r>
          </a:p>
        </p:txBody>
      </p:sp>
      <p:sp>
        <p:nvSpPr>
          <p:cNvPr id="20483" name="Rectangle 5"/>
          <p:cNvSpPr>
            <a:spLocks noGrp="1" noChangeArrowheads="1"/>
          </p:cNvSpPr>
          <p:nvPr>
            <p:ph type="subTitle" idx="1"/>
          </p:nvPr>
        </p:nvSpPr>
        <p:spPr>
          <a:xfrm>
            <a:off x="323528" y="2060848"/>
            <a:ext cx="8496944" cy="2206625"/>
          </a:xfrm>
        </p:spPr>
        <p:txBody>
          <a:bodyPr rtlCol="0">
            <a:normAutofit fontScale="92500" lnSpcReduction="10000"/>
          </a:bodyPr>
          <a:lstStyle/>
          <a:p>
            <a:pPr eaLnBrk="1" fontAlgn="auto" hangingPunct="1">
              <a:lnSpc>
                <a:spcPct val="110000"/>
              </a:lnSpc>
              <a:spcAft>
                <a:spcPts val="0"/>
              </a:spcAft>
              <a:buFont typeface="Arial" pitchFamily="34" charset="0"/>
              <a:buNone/>
              <a:defRPr/>
            </a:pPr>
            <a:r>
              <a:rPr lang="lt-LT" i="1">
                <a:solidFill>
                  <a:schemeClr val="tx1">
                    <a:lumMod val="75000"/>
                    <a:lumOff val="25000"/>
                  </a:schemeClr>
                </a:solidFill>
              </a:rPr>
              <a:t>Reglamentuojantis įstatymas –</a:t>
            </a:r>
            <a:r>
              <a:rPr lang="lt-LT">
                <a:solidFill>
                  <a:schemeClr val="tx1">
                    <a:lumMod val="75000"/>
                    <a:lumOff val="25000"/>
                  </a:schemeClr>
                </a:solidFill>
              </a:rPr>
              <a:t> </a:t>
            </a:r>
          </a:p>
          <a:p>
            <a:pPr eaLnBrk="1" fontAlgn="auto" hangingPunct="1">
              <a:lnSpc>
                <a:spcPct val="110000"/>
              </a:lnSpc>
              <a:spcAft>
                <a:spcPts val="0"/>
              </a:spcAft>
              <a:buFont typeface="Arial" pitchFamily="34" charset="0"/>
              <a:buNone/>
              <a:defRPr/>
            </a:pPr>
            <a:r>
              <a:rPr lang="lt-LT">
                <a:solidFill>
                  <a:schemeClr val="tx1">
                    <a:lumMod val="75000"/>
                    <a:lumOff val="25000"/>
                  </a:schemeClr>
                </a:solidFill>
              </a:rPr>
              <a:t>Lietuvos Respublikos paramos mirties atveju įstatymas</a:t>
            </a:r>
          </a:p>
          <a:p>
            <a:pPr fontAlgn="auto">
              <a:lnSpc>
                <a:spcPct val="110000"/>
              </a:lnSpc>
              <a:spcAft>
                <a:spcPts val="0"/>
              </a:spcAft>
              <a:defRPr/>
            </a:pPr>
            <a:r>
              <a:rPr lang="nn-NO"/>
              <a:t>1993 m. gruodžio 23 d. Nr. I-348</a:t>
            </a:r>
            <a:endParaRPr lang="lt-LT">
              <a:solidFill>
                <a:schemeClr val="tx1">
                  <a:lumMod val="75000"/>
                  <a:lumOff val="2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08720"/>
          </a:xfrm>
          <a:solidFill>
            <a:schemeClr val="accent2">
              <a:lumMod val="75000"/>
            </a:schemeClr>
          </a:solidFill>
        </p:spPr>
        <p:txBody>
          <a:bodyPr rtlCol="0">
            <a:normAutofit/>
          </a:bodyPr>
          <a:lstStyle/>
          <a:p>
            <a:pPr fontAlgn="auto">
              <a:spcAft>
                <a:spcPts val="0"/>
              </a:spcAft>
              <a:defRPr/>
            </a:pPr>
            <a:r>
              <a:rPr lang="lt-LT" sz="3600" b="1" dirty="0"/>
              <a:t>Paramos mirties atveju rūšys</a:t>
            </a:r>
          </a:p>
        </p:txBody>
      </p:sp>
      <p:sp>
        <p:nvSpPr>
          <p:cNvPr id="44035" name="Rectangle 3"/>
          <p:cNvSpPr>
            <a:spLocks noGrp="1" noChangeArrowheads="1"/>
          </p:cNvSpPr>
          <p:nvPr>
            <p:ph idx="1"/>
          </p:nvPr>
        </p:nvSpPr>
        <p:spPr>
          <a:xfrm>
            <a:off x="485797" y="980728"/>
            <a:ext cx="8640763" cy="5544616"/>
          </a:xfrm>
        </p:spPr>
        <p:txBody>
          <a:bodyPr rtlCol="0">
            <a:normAutofit fontScale="70000" lnSpcReduction="20000"/>
          </a:bodyPr>
          <a:lstStyle/>
          <a:p>
            <a:pPr>
              <a:buNone/>
            </a:pPr>
            <a:r>
              <a:rPr lang="lt-LT" sz="2800" dirty="0"/>
              <a:t>Nustatomos šios paramos mirties atveju rūšys: </a:t>
            </a:r>
          </a:p>
          <a:p>
            <a:r>
              <a:rPr lang="lt-LT" sz="2800" dirty="0"/>
              <a:t>laidojimo pašalpa; </a:t>
            </a:r>
          </a:p>
          <a:p>
            <a:r>
              <a:rPr lang="lt-LT" sz="2800" dirty="0"/>
              <a:t>parama užsienyje mirusių (žuvusių) Lietuvos piliečių palaikams parvežti.</a:t>
            </a:r>
          </a:p>
          <a:p>
            <a:pPr marL="0" indent="0" eaLnBrk="1" fontAlgn="auto" hangingPunct="1">
              <a:lnSpc>
                <a:spcPct val="120000"/>
              </a:lnSpc>
              <a:spcAft>
                <a:spcPts val="0"/>
              </a:spcAft>
              <a:buFont typeface="Wingdings" pitchFamily="2" charset="2"/>
              <a:buNone/>
              <a:defRPr/>
            </a:pPr>
            <a:r>
              <a:rPr lang="lt-LT" sz="2800" b="1" dirty="0"/>
              <a:t>Laidojimo pašalpa </a:t>
            </a:r>
            <a:r>
              <a:rPr lang="lt-LT" sz="2800" dirty="0"/>
              <a:t>mokama mirus Lietuvos Respublikos piliečiui, kurio nuolatinė gyvenamoji vieta yra Lietuvoje (taip pat kai kuriems Lietuvoje gyvenusiems užsieniečiams).</a:t>
            </a:r>
          </a:p>
          <a:p>
            <a:pPr marL="447675" indent="-447675" eaLnBrk="1" fontAlgn="auto" hangingPunct="1">
              <a:lnSpc>
                <a:spcPct val="120000"/>
              </a:lnSpc>
              <a:spcAft>
                <a:spcPts val="0"/>
              </a:spcAft>
              <a:buFont typeface="Wingdings" pitchFamily="2" charset="2"/>
              <a:buNone/>
              <a:defRPr/>
            </a:pPr>
            <a:r>
              <a:rPr lang="lt-LT" sz="2800" dirty="0"/>
              <a:t>Pašalpa taip pat mokama, kai vaikas gimsta negyvas (ne mažiau kaip 22 nėštumo savaičių kūdikis).</a:t>
            </a:r>
          </a:p>
          <a:p>
            <a:pPr marL="0" indent="0" eaLnBrk="1" fontAlgn="auto" hangingPunct="1">
              <a:lnSpc>
                <a:spcPct val="120000"/>
              </a:lnSpc>
              <a:spcAft>
                <a:spcPts val="0"/>
              </a:spcAft>
              <a:buFont typeface="Wingdings" pitchFamily="2" charset="2"/>
              <a:buNone/>
              <a:defRPr/>
            </a:pPr>
            <a:r>
              <a:rPr lang="lt-LT" sz="2800" dirty="0"/>
              <a:t>Pašalpa išmokama mirusįjį laidojančiam asmeniui. Pašalpos dydis – </a:t>
            </a:r>
            <a:r>
              <a:rPr lang="lt-LT" sz="2800" b="1" dirty="0"/>
              <a:t>8 BSI. </a:t>
            </a:r>
            <a:r>
              <a:rPr lang="lt-LT" sz="2800" dirty="0"/>
              <a:t>(392€)</a:t>
            </a:r>
          </a:p>
          <a:p>
            <a:pPr>
              <a:buNone/>
            </a:pPr>
            <a:endParaRPr lang="lt-LT" sz="2900" dirty="0"/>
          </a:p>
          <a:p>
            <a:pPr>
              <a:buNone/>
            </a:pPr>
            <a:r>
              <a:rPr lang="lt-LT" sz="2900" b="1" dirty="0"/>
              <a:t>Parama palaikams parvežti </a:t>
            </a:r>
            <a:r>
              <a:rPr lang="lt-LT" sz="2900" dirty="0"/>
              <a:t>mokama asmeniui, organizavusiam palaikų parvežimą, </a:t>
            </a:r>
          </a:p>
          <a:p>
            <a:pPr>
              <a:buNone/>
            </a:pPr>
            <a:r>
              <a:rPr lang="lt-LT" sz="2900" dirty="0"/>
              <a:t>jeigu jo vidutinės pajamos per mėnesį yra mažesnės negu 3 valstybės remiamų pajamų dydžiai.  Paramos dydis – ne daugiau </a:t>
            </a:r>
            <a:r>
              <a:rPr lang="lt-LT" sz="2900" b="1" dirty="0"/>
              <a:t>54 BSI.</a:t>
            </a:r>
          </a:p>
          <a:p>
            <a:pPr marL="0" indent="0" algn="r" eaLnBrk="1" fontAlgn="auto" hangingPunct="1">
              <a:lnSpc>
                <a:spcPct val="120000"/>
              </a:lnSpc>
              <a:spcAft>
                <a:spcPts val="0"/>
              </a:spcAft>
              <a:buFont typeface="Wingdings" pitchFamily="2" charset="2"/>
              <a:buNone/>
              <a:defRPr/>
            </a:pPr>
            <a:r>
              <a:rPr lang="lt-LT" sz="2800" dirty="0"/>
              <a:t>BSI – bazinė socialinė išmoka 49€ (2023)</a:t>
            </a:r>
          </a:p>
          <a:p>
            <a:pPr marL="0" indent="0" eaLnBrk="1" fontAlgn="auto" hangingPunct="1">
              <a:lnSpc>
                <a:spcPct val="120000"/>
              </a:lnSpc>
              <a:spcAft>
                <a:spcPts val="0"/>
              </a:spcAft>
              <a:buFont typeface="Wingdings" pitchFamily="2" charset="2"/>
              <a:buNone/>
              <a:defRPr/>
            </a:pPr>
            <a:r>
              <a:rPr lang="lt-LT" sz="2800" b="1" dirty="0"/>
              <a:t>Mokėjimo šaltinis – tikslinė valstybės biudžeto dotacija savivaldybėms.</a:t>
            </a:r>
          </a:p>
          <a:p>
            <a:pPr marL="0" indent="0" algn="r" eaLnBrk="1" fontAlgn="auto" hangingPunct="1">
              <a:lnSpc>
                <a:spcPct val="120000"/>
              </a:lnSpc>
              <a:spcAft>
                <a:spcPts val="0"/>
              </a:spcAft>
              <a:buFont typeface="Wingdings" pitchFamily="2" charset="2"/>
              <a:buNone/>
              <a:defRPr/>
            </a:pPr>
            <a:r>
              <a:rPr lang="lt-LT" sz="2800" i="1" dirty="0"/>
              <a:t>Išlaidos 2020 metais 13,43 milijonų eurų  </a:t>
            </a:r>
          </a:p>
        </p:txBody>
      </p:sp>
      <p:sp>
        <p:nvSpPr>
          <p:cNvPr id="5" name="TextBox 4">
            <a:extLst>
              <a:ext uri="{FF2B5EF4-FFF2-40B4-BE49-F238E27FC236}">
                <a16:creationId xmlns:a16="http://schemas.microsoft.com/office/drawing/2014/main" id="{1B33EC6A-6638-438F-943D-4BC79BA2CD11}"/>
              </a:ext>
            </a:extLst>
          </p:cNvPr>
          <p:cNvSpPr txBox="1"/>
          <p:nvPr/>
        </p:nvSpPr>
        <p:spPr>
          <a:xfrm>
            <a:off x="4139119" y="2971800"/>
            <a:ext cx="914400" cy="914400"/>
          </a:xfrm>
          <a:prstGeom prst="rect">
            <a:avLst/>
          </a:prstGeom>
          <a:noFill/>
        </p:spPr>
        <p:txBody>
          <a:bodyPr wrap="square" rtlCol="0">
            <a:spAutoFit/>
          </a:bodyPr>
          <a:lstStyle/>
          <a:p>
            <a:endParaRPr lang="lt-LT" dirty="0"/>
          </a:p>
        </p:txBody>
      </p:sp>
      <p:sp>
        <p:nvSpPr>
          <p:cNvPr id="6" name="TextBox 5">
            <a:extLst>
              <a:ext uri="{FF2B5EF4-FFF2-40B4-BE49-F238E27FC236}">
                <a16:creationId xmlns:a16="http://schemas.microsoft.com/office/drawing/2014/main" id="{685B7C46-2B7B-483D-9E09-32AB865444A1}"/>
              </a:ext>
            </a:extLst>
          </p:cNvPr>
          <p:cNvSpPr txBox="1"/>
          <p:nvPr/>
        </p:nvSpPr>
        <p:spPr>
          <a:xfrm>
            <a:off x="4139119" y="2971800"/>
            <a:ext cx="914400" cy="914400"/>
          </a:xfrm>
          <a:prstGeom prst="rect">
            <a:avLst/>
          </a:prstGeom>
          <a:noFill/>
        </p:spPr>
        <p:txBody>
          <a:bodyPr wrap="square" rtlCol="0">
            <a:spAutoFit/>
          </a:bodyPr>
          <a:lstStyle/>
          <a:p>
            <a:endParaRPr lang="lt-L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0" y="-30459"/>
            <a:ext cx="9144000" cy="1227212"/>
          </a:xfrm>
          <a:solidFill>
            <a:schemeClr val="accent2">
              <a:lumMod val="75000"/>
            </a:schemeClr>
          </a:solidFill>
        </p:spPr>
        <p:txBody>
          <a:bodyPr/>
          <a:lstStyle/>
          <a:p>
            <a:pPr eaLnBrk="1" hangingPunct="1"/>
            <a:r>
              <a:rPr lang="lt-LT" sz="4000" b="1" dirty="0"/>
              <a:t>Išmokos vaikams</a:t>
            </a:r>
          </a:p>
        </p:txBody>
      </p:sp>
      <p:sp>
        <p:nvSpPr>
          <p:cNvPr id="22531" name="Rectangle 5"/>
          <p:cNvSpPr>
            <a:spLocks noGrp="1" noChangeArrowheads="1"/>
          </p:cNvSpPr>
          <p:nvPr>
            <p:ph type="subTitle" idx="1"/>
          </p:nvPr>
        </p:nvSpPr>
        <p:spPr>
          <a:xfrm>
            <a:off x="539552" y="2492896"/>
            <a:ext cx="8135938" cy="2520280"/>
          </a:xfrm>
        </p:spPr>
        <p:txBody>
          <a:bodyPr rtlCol="0">
            <a:normAutofit fontScale="85000" lnSpcReduction="10000"/>
          </a:bodyPr>
          <a:lstStyle/>
          <a:p>
            <a:pPr eaLnBrk="1" fontAlgn="auto" hangingPunct="1">
              <a:lnSpc>
                <a:spcPct val="110000"/>
              </a:lnSpc>
              <a:spcAft>
                <a:spcPts val="0"/>
              </a:spcAft>
              <a:buFont typeface="Arial" pitchFamily="34" charset="0"/>
              <a:buNone/>
              <a:defRPr/>
            </a:pPr>
            <a:r>
              <a:rPr lang="lt-LT" i="1" dirty="0">
                <a:solidFill>
                  <a:schemeClr val="tx1">
                    <a:lumMod val="75000"/>
                    <a:lumOff val="25000"/>
                  </a:schemeClr>
                </a:solidFill>
              </a:rPr>
              <a:t>Reglamentuojantis įstatymas –</a:t>
            </a:r>
            <a:r>
              <a:rPr lang="lt-LT" dirty="0">
                <a:solidFill>
                  <a:schemeClr val="tx1">
                    <a:lumMod val="75000"/>
                    <a:lumOff val="25000"/>
                  </a:schemeClr>
                </a:solidFill>
              </a:rPr>
              <a:t> </a:t>
            </a:r>
          </a:p>
          <a:p>
            <a:pPr eaLnBrk="1" fontAlgn="auto" hangingPunct="1">
              <a:lnSpc>
                <a:spcPct val="110000"/>
              </a:lnSpc>
              <a:spcAft>
                <a:spcPts val="0"/>
              </a:spcAft>
              <a:buFont typeface="Arial" pitchFamily="34" charset="0"/>
              <a:buNone/>
              <a:defRPr/>
            </a:pPr>
            <a:r>
              <a:rPr lang="lt-LT" sz="3800" dirty="0">
                <a:solidFill>
                  <a:schemeClr val="tx1">
                    <a:lumMod val="75000"/>
                    <a:lumOff val="25000"/>
                  </a:schemeClr>
                </a:solidFill>
              </a:rPr>
              <a:t>Lietuvos Respublikos išmokų vaikams įstatymas</a:t>
            </a:r>
          </a:p>
          <a:p>
            <a:r>
              <a:rPr lang="nn-NO" dirty="0"/>
              <a:t> 1994 m. lapkričio 3 d. Nr. I-621 </a:t>
            </a:r>
            <a:r>
              <a:rPr lang="lt-LT" sz="3800" dirty="0">
                <a:solidFill>
                  <a:schemeClr val="tx1">
                    <a:lumMod val="75000"/>
                    <a:lumOff val="25000"/>
                  </a:schemeClr>
                </a:solidFill>
              </a:rPr>
              <a:t> </a:t>
            </a:r>
          </a:p>
          <a:p>
            <a:pPr>
              <a:defRPr/>
            </a:pPr>
            <a:r>
              <a:rPr lang="lt-LT" dirty="0"/>
              <a:t>(nauja redakcija 2017 gruodis)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908720"/>
          </a:xfrm>
          <a:solidFill>
            <a:schemeClr val="accent2">
              <a:lumMod val="75000"/>
            </a:schemeClr>
          </a:solidFill>
        </p:spPr>
        <p:txBody>
          <a:bodyPr rtlCol="0">
            <a:normAutofit/>
          </a:bodyPr>
          <a:lstStyle/>
          <a:p>
            <a:pPr eaLnBrk="1" fontAlgn="auto" hangingPunct="1">
              <a:spcAft>
                <a:spcPts val="0"/>
              </a:spcAft>
              <a:defRPr/>
            </a:pPr>
            <a:r>
              <a:rPr lang="lt-LT" sz="3600" b="1"/>
              <a:t>Išmokų vaikams rūšys</a:t>
            </a:r>
          </a:p>
        </p:txBody>
      </p:sp>
      <p:sp>
        <p:nvSpPr>
          <p:cNvPr id="26627" name="Rectangle 3"/>
          <p:cNvSpPr>
            <a:spLocks noGrp="1" noChangeArrowheads="1"/>
          </p:cNvSpPr>
          <p:nvPr>
            <p:ph idx="1"/>
          </p:nvPr>
        </p:nvSpPr>
        <p:spPr>
          <a:xfrm>
            <a:off x="323528" y="1124744"/>
            <a:ext cx="8496944" cy="5616624"/>
          </a:xfrm>
        </p:spPr>
        <p:txBody>
          <a:bodyPr/>
          <a:lstStyle/>
          <a:p>
            <a:pPr marL="0" indent="0" eaLnBrk="1" hangingPunct="1">
              <a:lnSpc>
                <a:spcPct val="90000"/>
              </a:lnSpc>
              <a:buFont typeface="Wingdings" pitchFamily="2" charset="2"/>
              <a:buNone/>
            </a:pPr>
            <a:r>
              <a:rPr lang="lt-LT" sz="2400" b="1" dirty="0"/>
              <a:t>Išmokos šeimose auginamiems vaikams:</a:t>
            </a:r>
            <a:r>
              <a:rPr lang="lt-LT" sz="2400" dirty="0"/>
              <a:t> </a:t>
            </a:r>
          </a:p>
          <a:p>
            <a:pPr marL="0" indent="0" eaLnBrk="1" hangingPunct="1">
              <a:lnSpc>
                <a:spcPct val="70000"/>
              </a:lnSpc>
              <a:buSzPct val="75000"/>
              <a:buFont typeface="Wingdings" pitchFamily="2" charset="2"/>
              <a:buChar char="Ø"/>
            </a:pPr>
            <a:r>
              <a:rPr lang="lt-LT" sz="2400" dirty="0"/>
              <a:t> vienkartinė išmoka gimus vaikui </a:t>
            </a:r>
            <a:r>
              <a:rPr lang="lt-LT" sz="2000" dirty="0"/>
              <a:t>(11BSI =539€);</a:t>
            </a:r>
          </a:p>
          <a:p>
            <a:pPr marL="0" indent="0">
              <a:lnSpc>
                <a:spcPct val="70000"/>
              </a:lnSpc>
              <a:buSzPct val="75000"/>
              <a:buFont typeface="Wingdings" pitchFamily="2" charset="2"/>
              <a:buChar char="Ø"/>
            </a:pPr>
            <a:r>
              <a:rPr lang="lt-LT" sz="2400" dirty="0"/>
              <a:t> išmoka vaikui </a:t>
            </a:r>
            <a:r>
              <a:rPr lang="lt-LT" sz="2000" dirty="0"/>
              <a:t>(1,75BSI = 85,75€/mėn.); </a:t>
            </a:r>
            <a:endParaRPr lang="en-US" sz="2000" dirty="0"/>
          </a:p>
          <a:p>
            <a:pPr marL="0" indent="0">
              <a:lnSpc>
                <a:spcPct val="70000"/>
              </a:lnSpc>
              <a:buSzPct val="75000"/>
              <a:buFont typeface="Wingdings" pitchFamily="2" charset="2"/>
              <a:buChar char="Ø"/>
            </a:pPr>
            <a:r>
              <a:rPr lang="lt-LT" sz="2400" dirty="0"/>
              <a:t> išmoka gimus vienu metu daugiau kaip vienam vaikui </a:t>
            </a:r>
            <a:r>
              <a:rPr lang="lt-LT" sz="2000" dirty="0"/>
              <a:t>(4BSI/mėn.);  </a:t>
            </a:r>
          </a:p>
          <a:p>
            <a:pPr marL="0" indent="0" eaLnBrk="1" hangingPunct="1">
              <a:lnSpc>
                <a:spcPct val="70000"/>
              </a:lnSpc>
              <a:buSzPct val="75000"/>
              <a:buFont typeface="Wingdings" pitchFamily="2" charset="2"/>
              <a:buChar char="Ø"/>
            </a:pPr>
            <a:r>
              <a:rPr lang="lt-LT" sz="2400" dirty="0"/>
              <a:t> išmoka privalomosios pradinės tarnybos kario vaikui </a:t>
            </a:r>
            <a:r>
              <a:rPr lang="lt-LT" sz="2000" dirty="0"/>
              <a:t>(1,5BSI=73,5€)</a:t>
            </a:r>
            <a:endParaRPr lang="en-US" sz="2000" dirty="0"/>
          </a:p>
          <a:p>
            <a:pPr marL="0" indent="0">
              <a:lnSpc>
                <a:spcPct val="70000"/>
              </a:lnSpc>
              <a:buSzPct val="75000"/>
              <a:buFont typeface="Wingdings" pitchFamily="2" charset="2"/>
              <a:buChar char="Ø"/>
            </a:pPr>
            <a:r>
              <a:rPr lang="en-US" sz="2400" dirty="0"/>
              <a:t> </a:t>
            </a:r>
            <a:r>
              <a:rPr lang="lt-LT" sz="2400" dirty="0"/>
              <a:t>išmoka besimokančio ar studijuojančio asmens vaiko priežiūrai </a:t>
            </a:r>
            <a:r>
              <a:rPr lang="lt-LT" sz="2000" dirty="0"/>
              <a:t>(6BSI/ mėn.</a:t>
            </a:r>
            <a:r>
              <a:rPr lang="lt-LT" sz="2400" dirty="0"/>
              <a:t>)</a:t>
            </a:r>
            <a:r>
              <a:rPr lang="en-US" sz="2400" dirty="0"/>
              <a:t>.</a:t>
            </a:r>
            <a:r>
              <a:rPr lang="lt-LT" sz="2400" dirty="0"/>
              <a:t> </a:t>
            </a:r>
          </a:p>
          <a:p>
            <a:pPr marL="0" indent="0" eaLnBrk="1" hangingPunct="1">
              <a:lnSpc>
                <a:spcPct val="70000"/>
              </a:lnSpc>
              <a:buFont typeface="Wingdings" pitchFamily="2" charset="2"/>
              <a:buNone/>
            </a:pPr>
            <a:endParaRPr lang="lt-LT" sz="2400" b="1" dirty="0"/>
          </a:p>
          <a:p>
            <a:pPr marL="0" indent="0" eaLnBrk="1" hangingPunct="1">
              <a:lnSpc>
                <a:spcPct val="70000"/>
              </a:lnSpc>
              <a:spcAft>
                <a:spcPts val="600"/>
              </a:spcAft>
              <a:buFont typeface="Wingdings" pitchFamily="2" charset="2"/>
              <a:buNone/>
            </a:pPr>
            <a:r>
              <a:rPr lang="lt-LT" sz="2400" b="1" dirty="0"/>
              <a:t>Išmokos globojamiems vaikams ir asmenims, kuriems nustatyta globa (rūpyba):</a:t>
            </a:r>
          </a:p>
          <a:p>
            <a:pPr marL="36000" indent="0">
              <a:lnSpc>
                <a:spcPct val="70000"/>
              </a:lnSpc>
              <a:buSzPct val="75000"/>
              <a:buFont typeface="Wingdings" pitchFamily="2" charset="2"/>
              <a:buChar char="Ø"/>
            </a:pPr>
            <a:r>
              <a:rPr lang="lt-LT" sz="2400" dirty="0"/>
              <a:t> globos (rūpybos) išmoka vaikui  </a:t>
            </a:r>
            <a:r>
              <a:rPr lang="lt-LT" sz="2000" dirty="0"/>
              <a:t>(5,2 - 6,5 BSI/mėn.); </a:t>
            </a:r>
            <a:endParaRPr lang="en-US" sz="2000" dirty="0"/>
          </a:p>
          <a:p>
            <a:pPr marL="36000" indent="0">
              <a:lnSpc>
                <a:spcPct val="70000"/>
              </a:lnSpc>
              <a:buSzPct val="75000"/>
              <a:buFont typeface="Wingdings" pitchFamily="2" charset="2"/>
              <a:buChar char="Ø"/>
            </a:pPr>
            <a:r>
              <a:rPr lang="en-US" sz="2400" dirty="0"/>
              <a:t> </a:t>
            </a:r>
            <a:r>
              <a:rPr lang="lt-LT" sz="2400" dirty="0"/>
              <a:t>globos (rūpybos) išmokos tikslinis priedas globėjui </a:t>
            </a:r>
            <a:r>
              <a:rPr lang="lt-LT" sz="2000" dirty="0"/>
              <a:t>(4BSI/mėn.); </a:t>
            </a:r>
          </a:p>
          <a:p>
            <a:pPr marL="36000" indent="0">
              <a:lnSpc>
                <a:spcPct val="70000"/>
              </a:lnSpc>
              <a:buSzPct val="75000"/>
              <a:buFont typeface="Wingdings" pitchFamily="2" charset="2"/>
              <a:buChar char="Ø"/>
            </a:pPr>
            <a:r>
              <a:rPr lang="lt-LT" sz="2400" dirty="0"/>
              <a:t> vienkartinė išmoka įsikurti </a:t>
            </a:r>
            <a:r>
              <a:rPr lang="lt-LT" sz="2000" dirty="0"/>
              <a:t>(75BSI =3675€);</a:t>
            </a:r>
          </a:p>
          <a:p>
            <a:pPr marL="36000" indent="0">
              <a:lnSpc>
                <a:spcPct val="70000"/>
              </a:lnSpc>
              <a:buSzPct val="75000"/>
              <a:buFont typeface="Wingdings" pitchFamily="2" charset="2"/>
              <a:buChar char="Ø"/>
            </a:pPr>
            <a:r>
              <a:rPr lang="lt-LT" sz="2400" dirty="0"/>
              <a:t> išmoka įsivaikinus </a:t>
            </a:r>
            <a:r>
              <a:rPr lang="lt-LT" sz="2000" dirty="0"/>
              <a:t>(8 BSI/mėn.);</a:t>
            </a:r>
          </a:p>
          <a:p>
            <a:pPr marL="36000" indent="0">
              <a:lnSpc>
                <a:spcPct val="70000"/>
              </a:lnSpc>
              <a:buSzPct val="75000"/>
              <a:buFont typeface="Wingdings" pitchFamily="2" charset="2"/>
              <a:buChar char="Ø"/>
            </a:pPr>
            <a:r>
              <a:rPr lang="lt-LT" sz="2400" dirty="0"/>
              <a:t> vaiko laikinosios priežiūros išmoka </a:t>
            </a:r>
            <a:r>
              <a:rPr lang="lt-LT" sz="2000" dirty="0"/>
              <a:t>(6BSI/mėn.)</a:t>
            </a:r>
          </a:p>
          <a:p>
            <a:pPr marL="0" indent="0" eaLnBrk="1" hangingPunct="1">
              <a:lnSpc>
                <a:spcPct val="90000"/>
              </a:lnSpc>
              <a:spcBef>
                <a:spcPts val="1200"/>
              </a:spcBef>
              <a:buFont typeface="Wingdings" pitchFamily="2" charset="2"/>
              <a:buNone/>
            </a:pPr>
            <a:r>
              <a:rPr lang="lt-LT" sz="2400" b="1" dirty="0"/>
              <a:t>Vienkartinė išmoka nėščiai moteriai. </a:t>
            </a:r>
            <a:r>
              <a:rPr lang="lt-LT" sz="2000" dirty="0"/>
              <a:t>(6,43BSI)                   </a:t>
            </a:r>
            <a:r>
              <a:rPr lang="lt-LT" sz="2000" i="1" dirty="0"/>
              <a:t>2023: BSI = €49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627">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62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p:spPr>
        <p:txBody>
          <a:bodyPr rtlCol="0">
            <a:normAutofit/>
          </a:bodyPr>
          <a:lstStyle/>
          <a:p>
            <a:pPr eaLnBrk="1" fontAlgn="auto" hangingPunct="1">
              <a:spcAft>
                <a:spcPts val="0"/>
              </a:spcAft>
              <a:defRPr/>
            </a:pPr>
            <a:r>
              <a:rPr lang="lt-LT" sz="3600" b="1"/>
              <a:t>Parama: k</a:t>
            </a:r>
            <a:r>
              <a:rPr lang="en-US" sz="3600" b="1"/>
              <a:t>ategorin</a:t>
            </a:r>
            <a:r>
              <a:rPr lang="lt-LT" sz="3600" b="1"/>
              <a:t>ė</a:t>
            </a:r>
            <a:r>
              <a:rPr lang="en-US" sz="3600" b="1"/>
              <a:t> ar testuojama</a:t>
            </a:r>
            <a:endParaRPr lang="lt-LT" sz="3600" b="1"/>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796188874"/>
              </p:ext>
            </p:extLst>
          </p:nvPr>
        </p:nvGraphicFramePr>
        <p:xfrm>
          <a:off x="457200" y="1600200"/>
          <a:ext cx="8363272" cy="4480560"/>
        </p:xfrm>
        <a:graphic>
          <a:graphicData uri="http://schemas.openxmlformats.org/drawingml/2006/table">
            <a:tbl>
              <a:tblPr firstRow="1" bandRow="1">
                <a:tableStyleId>{21E4AEA4-8DFA-4A89-87EB-49C32662AFE0}</a:tableStyleId>
              </a:tblPr>
              <a:tblGrid>
                <a:gridCol w="4181636">
                  <a:extLst>
                    <a:ext uri="{9D8B030D-6E8A-4147-A177-3AD203B41FA5}">
                      <a16:colId xmlns:a16="http://schemas.microsoft.com/office/drawing/2014/main" val="20000"/>
                    </a:ext>
                  </a:extLst>
                </a:gridCol>
                <a:gridCol w="4181636">
                  <a:extLst>
                    <a:ext uri="{9D8B030D-6E8A-4147-A177-3AD203B41FA5}">
                      <a16:colId xmlns:a16="http://schemas.microsoft.com/office/drawing/2014/main" val="20001"/>
                    </a:ext>
                  </a:extLst>
                </a:gridCol>
              </a:tblGrid>
              <a:tr h="370840">
                <a:tc>
                  <a:txBody>
                    <a:bodyPr/>
                    <a:lstStyle/>
                    <a:p>
                      <a:pPr algn="ctr"/>
                      <a:r>
                        <a:rPr lang="lt-LT" sz="2400"/>
                        <a:t>Kategorinė</a:t>
                      </a:r>
                      <a:r>
                        <a:rPr lang="lt-LT" sz="2400" baseline="0"/>
                        <a:t> (universali)</a:t>
                      </a:r>
                      <a:endParaRPr lang="lt-LT" sz="2400"/>
                    </a:p>
                  </a:txBody>
                  <a:tcPr/>
                </a:tc>
                <a:tc>
                  <a:txBody>
                    <a:bodyPr/>
                    <a:lstStyle/>
                    <a:p>
                      <a:pPr algn="ctr"/>
                      <a:r>
                        <a:rPr lang="lt-LT" sz="2400" dirty="0"/>
                        <a:t>Testuojama</a:t>
                      </a:r>
                    </a:p>
                  </a:txBody>
                  <a:tcPr/>
                </a:tc>
                <a:extLst>
                  <a:ext uri="{0D108BD9-81ED-4DB2-BD59-A6C34878D82A}">
                    <a16:rowId xmlns:a16="http://schemas.microsoft.com/office/drawing/2014/main" val="10000"/>
                  </a:ext>
                </a:extLst>
              </a:tr>
              <a:tr h="370840">
                <a:tc>
                  <a:txBody>
                    <a:bodyPr/>
                    <a:lstStyle/>
                    <a:p>
                      <a:r>
                        <a:rPr lang="lt-LT" sz="2400"/>
                        <a:t>Nepakankamai “taikli” – išmokos tenka tiems, kam jos nebūtinos.</a:t>
                      </a:r>
                    </a:p>
                  </a:txBody>
                  <a:tcPr/>
                </a:tc>
                <a:tc>
                  <a:txBody>
                    <a:bodyPr/>
                    <a:lstStyle/>
                    <a:p>
                      <a:r>
                        <a:rPr lang="lt-LT" sz="2400"/>
                        <a:t>Jei gerai įgyvendinta, išmokos tenka tik tiems, ką</a:t>
                      </a:r>
                      <a:r>
                        <a:rPr lang="lt-LT" sz="2400" baseline="0"/>
                        <a:t> tikrai reikia remti.</a:t>
                      </a:r>
                      <a:endParaRPr lang="lt-LT" sz="2400"/>
                    </a:p>
                  </a:txBody>
                  <a:tcPr/>
                </a:tc>
                <a:extLst>
                  <a:ext uri="{0D108BD9-81ED-4DB2-BD59-A6C34878D82A}">
                    <a16:rowId xmlns:a16="http://schemas.microsoft.com/office/drawing/2014/main" val="10001"/>
                  </a:ext>
                </a:extLst>
              </a:tr>
              <a:tr h="370840">
                <a:tc>
                  <a:txBody>
                    <a:bodyPr/>
                    <a:lstStyle/>
                    <a:p>
                      <a:r>
                        <a:rPr lang="lt-LT" sz="2400"/>
                        <a:t>Palyginti brangi, nes mokama</a:t>
                      </a:r>
                      <a:r>
                        <a:rPr lang="lt-LT" sz="2400" baseline="0"/>
                        <a:t> visiems.</a:t>
                      </a:r>
                      <a:endParaRPr lang="lt-LT" sz="2400"/>
                    </a:p>
                  </a:txBody>
                  <a:tcPr/>
                </a:tc>
                <a:tc>
                  <a:txBody>
                    <a:bodyPr/>
                    <a:lstStyle/>
                    <a:p>
                      <a:r>
                        <a:rPr lang="lt-LT" sz="2400"/>
                        <a:t>Pigesnė, nes mokama tik skurstantiems.</a:t>
                      </a:r>
                    </a:p>
                  </a:txBody>
                  <a:tcPr/>
                </a:tc>
                <a:extLst>
                  <a:ext uri="{0D108BD9-81ED-4DB2-BD59-A6C34878D82A}">
                    <a16:rowId xmlns:a16="http://schemas.microsoft.com/office/drawing/2014/main" val="10002"/>
                  </a:ext>
                </a:extLst>
              </a:tr>
              <a:tr h="370840">
                <a:tc>
                  <a:txBody>
                    <a:bodyPr/>
                    <a:lstStyle/>
                    <a:p>
                      <a:r>
                        <a:rPr lang="lt-LT" sz="2400"/>
                        <a:t>Palyginti pigus ir paprastas administravimas.</a:t>
                      </a:r>
                    </a:p>
                  </a:txBody>
                  <a:tcPr/>
                </a:tc>
                <a:tc>
                  <a:txBody>
                    <a:bodyPr/>
                    <a:lstStyle/>
                    <a:p>
                      <a:r>
                        <a:rPr lang="lt-LT" sz="2400"/>
                        <a:t>Brangus administravimas, reikalaujantis nemažų ir gavėjo, ir administratoriaus pastangų.</a:t>
                      </a:r>
                    </a:p>
                  </a:txBody>
                  <a:tcPr/>
                </a:tc>
                <a:extLst>
                  <a:ext uri="{0D108BD9-81ED-4DB2-BD59-A6C34878D82A}">
                    <a16:rowId xmlns:a16="http://schemas.microsoft.com/office/drawing/2014/main" val="10003"/>
                  </a:ext>
                </a:extLst>
              </a:tr>
              <a:tr h="370840">
                <a:tc>
                  <a:txBody>
                    <a:bodyPr/>
                    <a:lstStyle/>
                    <a:p>
                      <a:r>
                        <a:rPr lang="lt-LT" sz="2400"/>
                        <a:t>Nesudaro “skurdo spąstų”, nedemotyvuoja imtis darbo.</a:t>
                      </a:r>
                    </a:p>
                  </a:txBody>
                  <a:tcPr/>
                </a:tc>
                <a:tc>
                  <a:txBody>
                    <a:bodyPr/>
                    <a:lstStyle/>
                    <a:p>
                      <a:r>
                        <a:rPr lang="lt-LT" sz="2400" dirty="0"/>
                        <a:t>Dažnai</a:t>
                      </a:r>
                      <a:r>
                        <a:rPr lang="lt-LT" sz="2400" baseline="0" dirty="0"/>
                        <a:t> sudaro “skurdo spąstus”, mažina motyvaciją dirbti.</a:t>
                      </a:r>
                      <a:endParaRPr lang="lt-LT" sz="24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08050"/>
          </a:xfrm>
          <a:solidFill>
            <a:schemeClr val="accent2">
              <a:lumMod val="75000"/>
            </a:schemeClr>
          </a:solidFill>
        </p:spPr>
        <p:txBody>
          <a:bodyPr rtlCol="0">
            <a:normAutofit/>
          </a:bodyPr>
          <a:lstStyle/>
          <a:p>
            <a:pPr eaLnBrk="1" fontAlgn="auto" hangingPunct="1">
              <a:spcAft>
                <a:spcPts val="0"/>
              </a:spcAft>
              <a:defRPr/>
            </a:pPr>
            <a:r>
              <a:rPr lang="lt-LT" sz="3600" b="1" dirty="0"/>
              <a:t>Išmoka vaikui nuo 2018 m.</a:t>
            </a:r>
            <a:endParaRPr lang="lt-LT" sz="2800" b="1" dirty="0"/>
          </a:p>
        </p:txBody>
      </p:sp>
      <p:sp>
        <p:nvSpPr>
          <p:cNvPr id="28675" name="Turinio vietos rezervavimo ženklas 3"/>
          <p:cNvSpPr>
            <a:spLocks noGrp="1"/>
          </p:cNvSpPr>
          <p:nvPr>
            <p:ph idx="1"/>
          </p:nvPr>
        </p:nvSpPr>
        <p:spPr>
          <a:xfrm>
            <a:off x="287908" y="908050"/>
            <a:ext cx="8568183" cy="5616575"/>
          </a:xfrm>
          <a:ln w="3175">
            <a:noFill/>
          </a:ln>
        </p:spPr>
        <p:txBody>
          <a:bodyPr/>
          <a:lstStyle/>
          <a:p>
            <a:pPr marL="0" indent="0" algn="just">
              <a:buNone/>
            </a:pPr>
            <a:r>
              <a:rPr lang="lt-LT" sz="2400" b="1" dirty="0"/>
              <a:t>Išmoka vaikui: </a:t>
            </a:r>
            <a:r>
              <a:rPr lang="lt-LT" sz="2400" dirty="0"/>
              <a:t>Kiekvienam vaikui nuo gimimo dienos iki 18 metų ir vyresniam, jeigu jis mokosi pagal bendrojo ugdymo programą, bet ne ilgiau, iki jam sukaks 23 metai, yra skiriama ir mokama 1,75 BSI dydžio išmoka per mėnesį. </a:t>
            </a:r>
          </a:p>
          <a:p>
            <a:pPr marL="0" indent="0" algn="just">
              <a:buNone/>
            </a:pPr>
            <a:r>
              <a:rPr lang="lt-LT" sz="2400" b="1" dirty="0"/>
              <a:t>2023: €85,75</a:t>
            </a:r>
            <a:r>
              <a:rPr lang="lt-LT" sz="2400" dirty="0"/>
              <a:t>;</a:t>
            </a:r>
          </a:p>
          <a:p>
            <a:pPr marL="0" indent="0" algn="just">
              <a:buNone/>
            </a:pPr>
            <a:r>
              <a:rPr lang="lt-LT" sz="2200" dirty="0"/>
              <a:t>2022:€73,50-80,50 2021: €70</a:t>
            </a:r>
            <a:r>
              <a:rPr lang="lt-LT" sz="2200" b="1" dirty="0"/>
              <a:t>; </a:t>
            </a:r>
            <a:r>
              <a:rPr lang="lt-LT" sz="2200" dirty="0"/>
              <a:t>2020: €60</a:t>
            </a:r>
            <a:r>
              <a:rPr lang="lt-LT" sz="2200" b="1" dirty="0"/>
              <a:t>; </a:t>
            </a:r>
            <a:r>
              <a:rPr lang="lt-LT" sz="2200" dirty="0"/>
              <a:t>2019: €50; 2018: €30.</a:t>
            </a:r>
          </a:p>
          <a:p>
            <a:pPr marL="0" indent="0">
              <a:buNone/>
            </a:pPr>
            <a:r>
              <a:rPr lang="lt-LT" sz="2400" b="1" dirty="0"/>
              <a:t>Papildoma</a:t>
            </a:r>
            <a:r>
              <a:rPr lang="lt-LT" sz="2400" dirty="0"/>
              <a:t> išmoka vaikui skiriama</a:t>
            </a:r>
          </a:p>
          <a:p>
            <a:pPr algn="just"/>
            <a:r>
              <a:rPr lang="lt-LT" sz="2400" dirty="0"/>
              <a:t>kiekvienam bendrai gyvenančių asmenų, auginamam ir (ar) globojamam vaikui, jeigu vidutinės bendrai gyvenančių asmenų pajamos, vienam asmeniui per mėnesį yra mažesnės negu 2 RP dydžio (€314);</a:t>
            </a:r>
          </a:p>
          <a:p>
            <a:pPr algn="just"/>
            <a:r>
              <a:rPr lang="lt-LT" sz="2400" dirty="0"/>
              <a:t>jei auginami 3 ir daugiau vaikų, taip pat jei vaikas neįgalus, 2RP kriterijus netaikomas;</a:t>
            </a:r>
          </a:p>
          <a:p>
            <a:pPr marL="0" indent="0" algn="just">
              <a:buNone/>
            </a:pPr>
            <a:r>
              <a:rPr lang="lt-LT" sz="2400" dirty="0"/>
              <a:t>Išmokos dydis: </a:t>
            </a:r>
            <a:r>
              <a:rPr lang="lt-LT" sz="2400" b="1" dirty="0"/>
              <a:t>1,03 BSI </a:t>
            </a:r>
            <a:r>
              <a:rPr lang="lt-LT" sz="2400" dirty="0"/>
              <a:t>(2023: €50,47)</a:t>
            </a:r>
          </a:p>
          <a:p>
            <a:pPr marL="0" indent="0" algn="r">
              <a:buNone/>
            </a:pPr>
            <a:r>
              <a:rPr lang="lt-LT" sz="2000" i="1" dirty="0"/>
              <a:t>2023: RP = €157, BSI = €49</a:t>
            </a:r>
          </a:p>
          <a:p>
            <a:pPr marL="0" indent="0" algn="just">
              <a:buNone/>
            </a:pPr>
            <a:endParaRPr lang="lt-LT" sz="2400" dirty="0"/>
          </a:p>
          <a:p>
            <a:pPr marL="0" indent="0">
              <a:buNone/>
            </a:pPr>
            <a:endParaRPr lang="lt-LT" sz="2400" dirty="0"/>
          </a:p>
          <a:p>
            <a:pPr algn="just"/>
            <a:endParaRPr lang="lt-LT" sz="2000" dirty="0"/>
          </a:p>
        </p:txBody>
      </p:sp>
    </p:spTree>
    <p:extLst>
      <p:ext uri="{BB962C8B-B14F-4D97-AF65-F5344CB8AC3E}">
        <p14:creationId xmlns:p14="http://schemas.microsoft.com/office/powerpoint/2010/main" val="846422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3999" cy="2036991"/>
          </a:xfrm>
          <a:solidFill>
            <a:schemeClr val="accent2">
              <a:lumMod val="75000"/>
            </a:schemeClr>
          </a:solidFill>
        </p:spPr>
        <p:txBody>
          <a:bodyPr rtlCol="0">
            <a:normAutofit/>
          </a:bodyPr>
          <a:lstStyle/>
          <a:p>
            <a:pPr fontAlgn="auto">
              <a:spcAft>
                <a:spcPts val="0"/>
              </a:spcAft>
              <a:defRPr/>
            </a:pPr>
            <a:r>
              <a:rPr lang="lt-LT" sz="2800" b="1" dirty="0"/>
              <a:t>Vienkartinė išmoka gimus vaikui</a:t>
            </a:r>
            <a:br>
              <a:rPr lang="lt-LT" sz="2800" b="1" dirty="0"/>
            </a:br>
            <a:r>
              <a:rPr lang="lt-LT" sz="2800" b="1" dirty="0"/>
              <a:t>Išmoka privalomosios pradinės karo tarnybos kario vaikui</a:t>
            </a:r>
            <a:br>
              <a:rPr lang="lt-LT" sz="2800" b="1" dirty="0"/>
            </a:br>
            <a:r>
              <a:rPr lang="lt-LT" sz="2800" b="1" dirty="0"/>
              <a:t>Išmoka besimokančio ar studijuojančio asmens vaiko priežiūrai</a:t>
            </a:r>
          </a:p>
        </p:txBody>
      </p:sp>
      <p:sp>
        <p:nvSpPr>
          <p:cNvPr id="27651" name="Rectangle 3"/>
          <p:cNvSpPr>
            <a:spLocks noGrp="1" noChangeArrowheads="1"/>
          </p:cNvSpPr>
          <p:nvPr>
            <p:ph idx="1"/>
          </p:nvPr>
        </p:nvSpPr>
        <p:spPr>
          <a:xfrm>
            <a:off x="214313" y="2132856"/>
            <a:ext cx="8750175" cy="4608512"/>
          </a:xfrm>
        </p:spPr>
        <p:txBody>
          <a:bodyPr/>
          <a:lstStyle/>
          <a:p>
            <a:pPr marL="0" indent="0" eaLnBrk="1" hangingPunct="1">
              <a:buFont typeface="Arial" charset="0"/>
              <a:buNone/>
            </a:pPr>
            <a:r>
              <a:rPr lang="lt-LT" sz="2600" dirty="0"/>
              <a:t>Vienkartinė išmoka vaikui (gimus ar įvaikinus) – </a:t>
            </a:r>
            <a:r>
              <a:rPr lang="lt-LT" sz="2600" b="1" dirty="0"/>
              <a:t>11 BSI</a:t>
            </a:r>
            <a:r>
              <a:rPr lang="lt-LT" sz="2600" dirty="0"/>
              <a:t>; </a:t>
            </a:r>
          </a:p>
          <a:p>
            <a:pPr marL="0" indent="0" eaLnBrk="1" hangingPunct="1">
              <a:buFont typeface="Arial" charset="0"/>
              <a:buNone/>
            </a:pPr>
            <a:r>
              <a:rPr lang="lt-LT" sz="2600" dirty="0"/>
              <a:t>Išmoka kiekvienam privalomosios pradinės tarnybos kario vaikui – </a:t>
            </a:r>
            <a:r>
              <a:rPr lang="lt-LT" sz="2600" b="1" dirty="0"/>
              <a:t>1,5 BSI </a:t>
            </a:r>
            <a:r>
              <a:rPr lang="lt-LT" sz="2600" dirty="0"/>
              <a:t>per mėnesį tarnybos metu).</a:t>
            </a:r>
          </a:p>
          <a:p>
            <a:pPr marL="0" indent="0" algn="just">
              <a:buNone/>
            </a:pPr>
            <a:r>
              <a:rPr lang="lt-LT" sz="2600" dirty="0">
                <a:cs typeface="Times New Roman" pitchFamily="18" charset="0"/>
              </a:rPr>
              <a:t>Jei nė vienas iš tėvų negauna vaiko priežiūros socialinio draudimo išmokos, </a:t>
            </a:r>
            <a:r>
              <a:rPr lang="lt-LT" sz="2600" dirty="0"/>
              <a:t>auginančiam vaiką vienam iš vaiko tėvų mokslo ar studijų laikotarpiu ir 12 mėnesių po mokslo ar studijų baigimo iki jam sukaks 26 metai (30 metų doktorantūroje ar rezidentūroje) skiriama </a:t>
            </a:r>
            <a:r>
              <a:rPr lang="lt-LT" sz="2600" b="1" dirty="0"/>
              <a:t>6 BSI </a:t>
            </a:r>
            <a:r>
              <a:rPr lang="lt-LT" sz="2600" dirty="0"/>
              <a:t>per mėnesį. Ši išmoka mokama iki vaikui sukaks dveji metai.</a:t>
            </a:r>
          </a:p>
          <a:p>
            <a:pPr marL="0" indent="0" algn="r">
              <a:buNone/>
            </a:pPr>
            <a:r>
              <a:rPr lang="lt-LT" sz="2600" dirty="0"/>
              <a:t>2023: 11 BSI = €539; 6 BSI = €294; 1,5 BSI = €73,5.</a:t>
            </a:r>
          </a:p>
          <a:p>
            <a:pPr marL="0" indent="0" eaLnBrk="1" hangingPunct="1">
              <a:lnSpc>
                <a:spcPct val="70000"/>
              </a:lnSpc>
              <a:buFont typeface="Wingdings" pitchFamily="2" charset="2"/>
              <a:buNone/>
            </a:pPr>
            <a:r>
              <a:rPr lang="lt-LT" sz="28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B537946-CB5B-436F-ABE9-C9A94C79241C}"/>
              </a:ext>
            </a:extLst>
          </p:cNvPr>
          <p:cNvSpPr>
            <a:spLocks noGrp="1"/>
          </p:cNvSpPr>
          <p:nvPr>
            <p:ph type="title"/>
          </p:nvPr>
        </p:nvSpPr>
        <p:spPr>
          <a:xfrm>
            <a:off x="0" y="0"/>
            <a:ext cx="9144000" cy="908720"/>
          </a:xfrm>
          <a:solidFill>
            <a:schemeClr val="accent2">
              <a:lumMod val="75000"/>
            </a:schemeClr>
          </a:solidFill>
        </p:spPr>
        <p:txBody>
          <a:bodyPr/>
          <a:lstStyle/>
          <a:p>
            <a:br>
              <a:rPr lang="lt-LT" sz="3200" b="1" dirty="0"/>
            </a:br>
            <a:r>
              <a:rPr lang="lt-LT" sz="3600" b="1" dirty="0"/>
              <a:t>Išmoka gimus daugiau kaip vienam vaikui</a:t>
            </a:r>
            <a:br>
              <a:rPr lang="lt-LT" dirty="0"/>
            </a:br>
            <a:endParaRPr lang="lt-LT" dirty="0"/>
          </a:p>
        </p:txBody>
      </p:sp>
      <p:sp>
        <p:nvSpPr>
          <p:cNvPr id="3" name="Turinio vietos rezervavimo ženklas 2">
            <a:extLst>
              <a:ext uri="{FF2B5EF4-FFF2-40B4-BE49-F238E27FC236}">
                <a16:creationId xmlns:a16="http://schemas.microsoft.com/office/drawing/2014/main" id="{5DCB371D-0E7C-4522-94DF-A22D75CFF60E}"/>
              </a:ext>
            </a:extLst>
          </p:cNvPr>
          <p:cNvSpPr>
            <a:spLocks noGrp="1"/>
          </p:cNvSpPr>
          <p:nvPr>
            <p:ph idx="1"/>
          </p:nvPr>
        </p:nvSpPr>
        <p:spPr>
          <a:xfrm>
            <a:off x="457200" y="1412776"/>
            <a:ext cx="8229600" cy="4525963"/>
          </a:xfrm>
        </p:spPr>
        <p:txBody>
          <a:bodyPr/>
          <a:lstStyle/>
          <a:p>
            <a:pPr marL="0" indent="0" algn="just">
              <a:buNone/>
            </a:pPr>
            <a:r>
              <a:rPr lang="lt-LT" sz="2800" dirty="0"/>
              <a:t>Kai vienu metu gimsta du vaikai, vienam iš tėvų skiriama </a:t>
            </a:r>
            <a:r>
              <a:rPr lang="lt-LT" sz="2800" b="1" dirty="0"/>
              <a:t>4 BSI </a:t>
            </a:r>
            <a:r>
              <a:rPr lang="lt-LT" sz="2800" dirty="0"/>
              <a:t>dydžio išmoka per mėnesį iki vaikams sukaks 2 metai. </a:t>
            </a:r>
          </a:p>
          <a:p>
            <a:pPr marL="0" indent="0" algn="just">
              <a:buNone/>
            </a:pPr>
            <a:r>
              <a:rPr lang="lt-LT" sz="2800" dirty="0"/>
              <a:t>Kai vienu metu gimsta daugiau kaip du vaikai, išmokos dydis atitinkamai didinamas </a:t>
            </a:r>
            <a:r>
              <a:rPr lang="lt-LT" sz="2800" b="1" dirty="0"/>
              <a:t>4 BSI </a:t>
            </a:r>
            <a:r>
              <a:rPr lang="lt-LT" sz="2800" dirty="0"/>
              <a:t>už kiekvieną paskesnį vaiką.</a:t>
            </a:r>
          </a:p>
          <a:p>
            <a:endParaRPr lang="lt-LT" dirty="0"/>
          </a:p>
          <a:p>
            <a:pPr marL="0" indent="0" algn="r">
              <a:buNone/>
            </a:pPr>
            <a:r>
              <a:rPr lang="lt-LT" sz="2800" dirty="0"/>
              <a:t>2023: 4 BSI = €196</a:t>
            </a:r>
            <a:endParaRPr lang="lt-LT" sz="2800" i="1" dirty="0"/>
          </a:p>
        </p:txBody>
      </p:sp>
    </p:spTree>
    <p:extLst>
      <p:ext uri="{BB962C8B-B14F-4D97-AF65-F5344CB8AC3E}">
        <p14:creationId xmlns:p14="http://schemas.microsoft.com/office/powerpoint/2010/main" val="116504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43000"/>
          </a:xfrm>
          <a:solidFill>
            <a:schemeClr val="accent2">
              <a:lumMod val="75000"/>
            </a:schemeClr>
          </a:solidFill>
        </p:spPr>
        <p:txBody>
          <a:bodyPr rtlCol="0">
            <a:noAutofit/>
          </a:bodyPr>
          <a:lstStyle/>
          <a:p>
            <a:pPr fontAlgn="auto">
              <a:spcAft>
                <a:spcPts val="0"/>
              </a:spcAft>
              <a:defRPr/>
            </a:pPr>
            <a:r>
              <a:rPr lang="lt-LT" sz="3600" b="1" dirty="0"/>
              <a:t>Globos (rūpybos) išmoka</a:t>
            </a:r>
          </a:p>
        </p:txBody>
      </p:sp>
      <p:sp>
        <p:nvSpPr>
          <p:cNvPr id="29699" name="Text Box 5"/>
          <p:cNvSpPr txBox="1">
            <a:spLocks noChangeArrowheads="1"/>
          </p:cNvSpPr>
          <p:nvPr/>
        </p:nvSpPr>
        <p:spPr bwMode="auto">
          <a:xfrm>
            <a:off x="467544" y="1268760"/>
            <a:ext cx="8424862" cy="5155257"/>
          </a:xfrm>
          <a:prstGeom prst="rect">
            <a:avLst/>
          </a:prstGeom>
          <a:noFill/>
          <a:ln w="9525">
            <a:noFill/>
            <a:miter lim="800000"/>
            <a:headEnd/>
            <a:tailEnd/>
          </a:ln>
        </p:spPr>
        <p:txBody>
          <a:bodyPr>
            <a:spAutoFit/>
          </a:bodyPr>
          <a:lstStyle/>
          <a:p>
            <a:pPr marR="0" algn="just">
              <a:spcBef>
                <a:spcPts val="0"/>
              </a:spcBef>
            </a:pPr>
            <a:r>
              <a:rPr lang="lt-LT" sz="2600" b="1" dirty="0">
                <a:latin typeface="Calibri" pitchFamily="34" charset="0"/>
              </a:rPr>
              <a:t>Vaikui, </a:t>
            </a:r>
            <a:r>
              <a:rPr lang="lt-LT" sz="2600" dirty="0">
                <a:latin typeface="Calibri" pitchFamily="34" charset="0"/>
              </a:rPr>
              <a:t>kuriam globa (rūpyba) nustatyta šeimoje, šeimynoje, globos centre ar vaikų globos institucijoje, skiriama ir mokama globos (rūpybos) išmoka:</a:t>
            </a:r>
          </a:p>
          <a:p>
            <a:pPr marL="0" indent="457200" algn="just">
              <a:spcBef>
                <a:spcPts val="0"/>
              </a:spcBef>
            </a:pPr>
            <a:r>
              <a:rPr lang="lt-LT" sz="2600" dirty="0">
                <a:latin typeface="Calibri" pitchFamily="34" charset="0"/>
              </a:rPr>
              <a:t>iki 6 metų – 5,2 BSI/mėn.;</a:t>
            </a:r>
          </a:p>
          <a:p>
            <a:pPr marL="0" indent="457200" algn="just">
              <a:spcBef>
                <a:spcPts val="0"/>
              </a:spcBef>
            </a:pPr>
            <a:r>
              <a:rPr lang="lt-LT" sz="2600" dirty="0">
                <a:latin typeface="Calibri" pitchFamily="34" charset="0"/>
              </a:rPr>
              <a:t>nuo 6 iki 12 metų – 6 BSI/mėn.;</a:t>
            </a:r>
          </a:p>
          <a:p>
            <a:pPr marL="0" indent="457200" algn="just">
              <a:spcBef>
                <a:spcPts val="0"/>
              </a:spcBef>
            </a:pPr>
            <a:r>
              <a:rPr lang="lt-LT" sz="2600" dirty="0">
                <a:latin typeface="Calibri" pitchFamily="34" charset="0"/>
              </a:rPr>
              <a:t>nuo 12 iki 18 metų arba iki pripažįstamas </a:t>
            </a:r>
            <a:r>
              <a:rPr lang="lt-LT" sz="2600" dirty="0" err="1">
                <a:latin typeface="Calibri" pitchFamily="34" charset="0"/>
              </a:rPr>
              <a:t>emancipuotu</a:t>
            </a:r>
            <a:r>
              <a:rPr lang="lt-LT" sz="2600" dirty="0">
                <a:latin typeface="Calibri" pitchFamily="34" charset="0"/>
              </a:rPr>
              <a:t> ar sudaro santuoką ar kol mokosi iki 24 m. – 6,5 BSI/mėn.</a:t>
            </a:r>
          </a:p>
          <a:p>
            <a:pPr marL="0" indent="457200" algn="just">
              <a:spcBef>
                <a:spcPts val="0"/>
              </a:spcBef>
            </a:pPr>
            <a:r>
              <a:rPr lang="lt-LT" sz="2600" dirty="0">
                <a:latin typeface="Calibri" pitchFamily="34" charset="0"/>
              </a:rPr>
              <a:t>vaikui, kuriam nustatytas neįgalumo lygis, neatsižvelgiant į jo amžių, – 6,5 BSI/mėn.</a:t>
            </a:r>
          </a:p>
          <a:p>
            <a:pPr algn="just">
              <a:spcBef>
                <a:spcPts val="600"/>
              </a:spcBef>
            </a:pPr>
            <a:r>
              <a:rPr lang="lt-LT" sz="2600" dirty="0">
                <a:latin typeface="Calibri" pitchFamily="34" charset="0"/>
              </a:rPr>
              <a:t>Jei gauna našlaičio pensiją ar išlaikymą – mokamas skirtumas.</a:t>
            </a:r>
          </a:p>
          <a:p>
            <a:pPr algn="just">
              <a:spcBef>
                <a:spcPts val="600"/>
              </a:spcBef>
              <a:buFont typeface="Arial" pitchFamily="34" charset="0"/>
              <a:buChar char="•"/>
            </a:pPr>
            <a:endParaRPr lang="lt-LT" sz="2600" dirty="0">
              <a:latin typeface="Calibri" pitchFamily="34" charset="0"/>
            </a:endParaRPr>
          </a:p>
          <a:p>
            <a:pPr algn="r">
              <a:spcBef>
                <a:spcPts val="600"/>
              </a:spcBef>
            </a:pPr>
            <a:r>
              <a:rPr lang="lt-LT" sz="2600" dirty="0">
                <a:latin typeface="Calibri" pitchFamily="34" charset="0"/>
              </a:rPr>
              <a:t>2023: BSI = €49</a:t>
            </a:r>
            <a:r>
              <a:rPr lang="lt-LT" sz="2800" dirty="0">
                <a:latin typeface="Calibri" pitchFamily="34" charset="0"/>
              </a:rPr>
              <a:t>	</a:t>
            </a:r>
            <a:endParaRPr lang="lt-LT" sz="28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43000"/>
          </a:xfrm>
          <a:solidFill>
            <a:schemeClr val="accent2">
              <a:lumMod val="75000"/>
            </a:schemeClr>
          </a:solidFill>
        </p:spPr>
        <p:txBody>
          <a:bodyPr rtlCol="0">
            <a:noAutofit/>
          </a:bodyPr>
          <a:lstStyle/>
          <a:p>
            <a:pPr fontAlgn="auto">
              <a:spcAft>
                <a:spcPts val="0"/>
              </a:spcAft>
              <a:defRPr/>
            </a:pPr>
            <a:r>
              <a:rPr lang="lt-LT" sz="3600" b="1" dirty="0"/>
              <a:t>Globos (rūpybos) išmokos tikslinis priedas</a:t>
            </a:r>
          </a:p>
        </p:txBody>
      </p:sp>
      <p:sp>
        <p:nvSpPr>
          <p:cNvPr id="29699" name="Text Box 5"/>
          <p:cNvSpPr txBox="1">
            <a:spLocks noChangeArrowheads="1"/>
          </p:cNvSpPr>
          <p:nvPr/>
        </p:nvSpPr>
        <p:spPr bwMode="auto">
          <a:xfrm>
            <a:off x="467544" y="1268760"/>
            <a:ext cx="8424862" cy="4031873"/>
          </a:xfrm>
          <a:prstGeom prst="rect">
            <a:avLst/>
          </a:prstGeom>
          <a:noFill/>
          <a:ln w="9525">
            <a:noFill/>
            <a:miter lim="800000"/>
            <a:headEnd/>
            <a:tailEnd/>
          </a:ln>
        </p:spPr>
        <p:txBody>
          <a:bodyPr>
            <a:spAutoFit/>
          </a:bodyPr>
          <a:lstStyle/>
          <a:p>
            <a:pPr marR="0" algn="just">
              <a:spcBef>
                <a:spcPts val="0"/>
              </a:spcBef>
            </a:pPr>
            <a:r>
              <a:rPr lang="lt-LT" sz="2600" b="1" dirty="0">
                <a:latin typeface="Calibri" pitchFamily="34" charset="0"/>
              </a:rPr>
              <a:t>Vaiko globėjui </a:t>
            </a:r>
            <a:r>
              <a:rPr lang="lt-LT" sz="2600" dirty="0">
                <a:latin typeface="Calibri" pitchFamily="34" charset="0"/>
              </a:rPr>
              <a:t>(rūpintojui) už vaiką, kuriam globa (rūpyba) nustatyta šeimoje, mokamas </a:t>
            </a:r>
            <a:r>
              <a:rPr lang="lt-LT" sz="2600" b="1" dirty="0">
                <a:latin typeface="Calibri" pitchFamily="34" charset="0"/>
              </a:rPr>
              <a:t>4 BSI </a:t>
            </a:r>
            <a:r>
              <a:rPr lang="lt-LT" sz="2600" dirty="0">
                <a:latin typeface="Calibri" pitchFamily="34" charset="0"/>
              </a:rPr>
              <a:t>tikslinis priedas.</a:t>
            </a:r>
          </a:p>
          <a:p>
            <a:pPr algn="just">
              <a:spcBef>
                <a:spcPts val="600"/>
              </a:spcBef>
            </a:pPr>
            <a:r>
              <a:rPr lang="lt-LT" sz="2600" dirty="0">
                <a:latin typeface="Calibri" pitchFamily="34" charset="0"/>
              </a:rPr>
              <a:t> </a:t>
            </a:r>
          </a:p>
          <a:p>
            <a:pPr algn="just">
              <a:spcBef>
                <a:spcPts val="600"/>
              </a:spcBef>
            </a:pPr>
            <a:r>
              <a:rPr lang="lt-LT" sz="2600" dirty="0">
                <a:latin typeface="Calibri" pitchFamily="34" charset="0"/>
              </a:rPr>
              <a:t>Šeimynos ar globos centrui vykdomai vaiko globai (rūpybai) užtikrinti už vaiką mokamas </a:t>
            </a:r>
            <a:r>
              <a:rPr lang="lt-LT" sz="2600" b="1" dirty="0">
                <a:latin typeface="Calibri" pitchFamily="34" charset="0"/>
              </a:rPr>
              <a:t>4 BSI </a:t>
            </a:r>
            <a:r>
              <a:rPr lang="lt-LT" sz="2600" dirty="0">
                <a:latin typeface="Calibri" pitchFamily="34" charset="0"/>
              </a:rPr>
              <a:t>tikslinis priedas, kuris naudojamas Vyriausybės ar jos įgaliotos institucijos nustatyta tvarka.</a:t>
            </a:r>
          </a:p>
          <a:p>
            <a:pPr algn="just">
              <a:spcBef>
                <a:spcPts val="600"/>
              </a:spcBef>
              <a:buFont typeface="Arial" pitchFamily="34" charset="0"/>
              <a:buChar char="•"/>
            </a:pPr>
            <a:endParaRPr lang="lt-LT" sz="2600" dirty="0">
              <a:latin typeface="Calibri" pitchFamily="34" charset="0"/>
            </a:endParaRPr>
          </a:p>
          <a:p>
            <a:pPr algn="r">
              <a:spcBef>
                <a:spcPts val="600"/>
              </a:spcBef>
            </a:pPr>
            <a:r>
              <a:rPr lang="lt-LT" sz="2600" dirty="0">
                <a:latin typeface="Calibri" pitchFamily="34" charset="0"/>
              </a:rPr>
              <a:t>2023: 4 BSI = €196</a:t>
            </a:r>
            <a:r>
              <a:rPr lang="lt-LT" sz="2800" dirty="0">
                <a:latin typeface="Calibri" pitchFamily="34" charset="0"/>
              </a:rPr>
              <a:t>	</a:t>
            </a:r>
            <a:endParaRPr lang="lt-LT" sz="2800" i="1" dirty="0"/>
          </a:p>
        </p:txBody>
      </p:sp>
    </p:spTree>
    <p:extLst>
      <p:ext uri="{BB962C8B-B14F-4D97-AF65-F5344CB8AC3E}">
        <p14:creationId xmlns:p14="http://schemas.microsoft.com/office/powerpoint/2010/main" val="1729043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43000"/>
          </a:xfrm>
          <a:solidFill>
            <a:schemeClr val="accent2">
              <a:lumMod val="75000"/>
            </a:schemeClr>
          </a:solidFill>
        </p:spPr>
        <p:txBody>
          <a:bodyPr rtlCol="0">
            <a:noAutofit/>
          </a:bodyPr>
          <a:lstStyle/>
          <a:p>
            <a:pPr fontAlgn="auto">
              <a:spcAft>
                <a:spcPts val="0"/>
              </a:spcAft>
              <a:defRPr/>
            </a:pPr>
            <a:r>
              <a:rPr lang="lt-LT" sz="4000" b="1" dirty="0"/>
              <a:t>Išmoka įvaikinus vaiką</a:t>
            </a:r>
          </a:p>
        </p:txBody>
      </p:sp>
      <p:sp>
        <p:nvSpPr>
          <p:cNvPr id="29699" name="Text Box 5"/>
          <p:cNvSpPr txBox="1">
            <a:spLocks noChangeArrowheads="1"/>
          </p:cNvSpPr>
          <p:nvPr/>
        </p:nvSpPr>
        <p:spPr bwMode="auto">
          <a:xfrm>
            <a:off x="359569" y="1484784"/>
            <a:ext cx="8424862" cy="4355038"/>
          </a:xfrm>
          <a:prstGeom prst="rect">
            <a:avLst/>
          </a:prstGeom>
          <a:noFill/>
          <a:ln w="9525">
            <a:noFill/>
            <a:miter lim="800000"/>
            <a:headEnd/>
            <a:tailEnd/>
          </a:ln>
        </p:spPr>
        <p:txBody>
          <a:bodyPr>
            <a:spAutoFit/>
          </a:bodyPr>
          <a:lstStyle/>
          <a:p>
            <a:pPr algn="just">
              <a:spcBef>
                <a:spcPts val="600"/>
              </a:spcBef>
            </a:pPr>
            <a:r>
              <a:rPr lang="lt-LT" sz="2600" dirty="0">
                <a:latin typeface="Calibri" pitchFamily="34" charset="0"/>
              </a:rPr>
              <a:t>Įvaikinus vaiką, jį auginančiam vienam iš vaiko įtėvių nuo teismo sprendimo įvaikinti įsiteisėjimo dienos skiriama </a:t>
            </a:r>
            <a:r>
              <a:rPr lang="lt-LT" sz="2600" b="1" dirty="0">
                <a:latin typeface="Calibri" pitchFamily="34" charset="0"/>
              </a:rPr>
              <a:t>8 BSI </a:t>
            </a:r>
            <a:r>
              <a:rPr lang="lt-LT" sz="2600" dirty="0">
                <a:latin typeface="Calibri" pitchFamily="34" charset="0"/>
              </a:rPr>
              <a:t>dydžio išmoka per mėnesį (mokama 24 mėnesius, bet ne ilgiau ne ilgiau iki vaikui sukaks 18 metų). </a:t>
            </a:r>
          </a:p>
          <a:p>
            <a:pPr algn="just">
              <a:spcBef>
                <a:spcPts val="600"/>
              </a:spcBef>
            </a:pPr>
            <a:r>
              <a:rPr lang="lt-LT" sz="2600" dirty="0">
                <a:latin typeface="Calibri" pitchFamily="34" charset="0"/>
              </a:rPr>
              <a:t>Jeigu vaiko priežiūros išmokos, skiriamos pagal Ligos ir motinystės socialinio draudimo įstatymą, dydis yra mažesnis, mokamas skirtumas, jei didesnis – įvaikinimo išmoka nemokama.</a:t>
            </a:r>
          </a:p>
          <a:p>
            <a:pPr algn="r">
              <a:spcBef>
                <a:spcPts val="600"/>
              </a:spcBef>
            </a:pPr>
            <a:r>
              <a:rPr lang="lt-LT" sz="2600" dirty="0">
                <a:latin typeface="Calibri" pitchFamily="34" charset="0"/>
              </a:rPr>
              <a:t>2023: 8 BSI = €392</a:t>
            </a:r>
          </a:p>
          <a:p>
            <a:pPr algn="just">
              <a:spcBef>
                <a:spcPts val="600"/>
              </a:spcBef>
            </a:pPr>
            <a:endParaRPr lang="lt-LT" sz="2600" dirty="0">
              <a:latin typeface="Calibri" pitchFamily="34" charset="0"/>
            </a:endParaRPr>
          </a:p>
        </p:txBody>
      </p:sp>
    </p:spTree>
    <p:extLst>
      <p:ext uri="{BB962C8B-B14F-4D97-AF65-F5344CB8AC3E}">
        <p14:creationId xmlns:p14="http://schemas.microsoft.com/office/powerpoint/2010/main" val="3291417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43000"/>
          </a:xfrm>
          <a:solidFill>
            <a:schemeClr val="accent2">
              <a:lumMod val="75000"/>
            </a:schemeClr>
          </a:solidFill>
        </p:spPr>
        <p:txBody>
          <a:bodyPr rtlCol="0">
            <a:noAutofit/>
          </a:bodyPr>
          <a:lstStyle/>
          <a:p>
            <a:pPr fontAlgn="auto">
              <a:spcAft>
                <a:spcPts val="0"/>
              </a:spcAft>
              <a:defRPr/>
            </a:pPr>
            <a:r>
              <a:rPr lang="lt-LT" sz="3600" b="1" dirty="0"/>
              <a:t>Vaiko laikinosios priežiūros išmoka (nuo 2020)</a:t>
            </a:r>
          </a:p>
        </p:txBody>
      </p:sp>
      <p:sp>
        <p:nvSpPr>
          <p:cNvPr id="29699" name="Text Box 5"/>
          <p:cNvSpPr txBox="1">
            <a:spLocks noChangeArrowheads="1"/>
          </p:cNvSpPr>
          <p:nvPr/>
        </p:nvSpPr>
        <p:spPr bwMode="auto">
          <a:xfrm>
            <a:off x="395536" y="1412776"/>
            <a:ext cx="8424862" cy="3046988"/>
          </a:xfrm>
          <a:prstGeom prst="rect">
            <a:avLst/>
          </a:prstGeom>
          <a:noFill/>
          <a:ln w="9525">
            <a:noFill/>
            <a:miter lim="800000"/>
            <a:headEnd/>
            <a:tailEnd/>
          </a:ln>
        </p:spPr>
        <p:txBody>
          <a:bodyPr>
            <a:spAutoFit/>
          </a:bodyPr>
          <a:lstStyle/>
          <a:p>
            <a:pPr algn="just">
              <a:spcBef>
                <a:spcPts val="600"/>
              </a:spcBef>
            </a:pPr>
            <a:r>
              <a:rPr lang="lt-LT" sz="2600" dirty="0">
                <a:latin typeface="Calibri" pitchFamily="34" charset="0"/>
              </a:rPr>
              <a:t>Nustačius apsaugos vaikui poreikį, jo laikinosios priežiūros pas fizinius asmenis metu vaiką laikinai prižiūrinčiam asmeniui už kiekvieną laikinai prižiūrimą ar laikinai apgyvendintą vaiką skiriama </a:t>
            </a:r>
            <a:r>
              <a:rPr lang="lt-LT" sz="2600" b="1" dirty="0">
                <a:latin typeface="Calibri" pitchFamily="34" charset="0"/>
              </a:rPr>
              <a:t>6 BSI  </a:t>
            </a:r>
            <a:r>
              <a:rPr lang="lt-LT" sz="2600" dirty="0">
                <a:latin typeface="Calibri" pitchFamily="34" charset="0"/>
              </a:rPr>
              <a:t>bazinių socialinių išmokų dydžio vaiko laikinosios priežiūros išmoka per mėnesį.</a:t>
            </a:r>
          </a:p>
          <a:p>
            <a:pPr algn="just">
              <a:spcBef>
                <a:spcPts val="600"/>
              </a:spcBef>
            </a:pPr>
            <a:endParaRPr lang="lt-LT" sz="2600" dirty="0">
              <a:latin typeface="Calibri" pitchFamily="34" charset="0"/>
            </a:endParaRPr>
          </a:p>
          <a:p>
            <a:pPr algn="r">
              <a:spcBef>
                <a:spcPts val="600"/>
              </a:spcBef>
            </a:pPr>
            <a:r>
              <a:rPr lang="lt-LT" sz="2600" dirty="0">
                <a:latin typeface="Calibri" pitchFamily="34" charset="0"/>
              </a:rPr>
              <a:t>2023: 6 BSI = €294</a:t>
            </a:r>
          </a:p>
        </p:txBody>
      </p:sp>
    </p:spTree>
    <p:extLst>
      <p:ext uri="{BB962C8B-B14F-4D97-AF65-F5344CB8AC3E}">
        <p14:creationId xmlns:p14="http://schemas.microsoft.com/office/powerpoint/2010/main" val="3298251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43000"/>
          </a:xfrm>
          <a:solidFill>
            <a:schemeClr val="accent2">
              <a:lumMod val="75000"/>
            </a:schemeClr>
          </a:solidFill>
        </p:spPr>
        <p:txBody>
          <a:bodyPr rtlCol="0">
            <a:noAutofit/>
          </a:bodyPr>
          <a:lstStyle/>
          <a:p>
            <a:pPr eaLnBrk="1" fontAlgn="auto" hangingPunct="1">
              <a:spcAft>
                <a:spcPts val="0"/>
              </a:spcAft>
              <a:defRPr/>
            </a:pPr>
            <a:r>
              <a:rPr lang="lt-LT" sz="3600" b="1"/>
              <a:t>Vienkartinė išmoka įsikurti</a:t>
            </a:r>
          </a:p>
        </p:txBody>
      </p:sp>
      <p:sp>
        <p:nvSpPr>
          <p:cNvPr id="29699" name="Text Box 5"/>
          <p:cNvSpPr txBox="1">
            <a:spLocks noChangeArrowheads="1"/>
          </p:cNvSpPr>
          <p:nvPr/>
        </p:nvSpPr>
        <p:spPr bwMode="auto">
          <a:xfrm>
            <a:off x="395536" y="1556792"/>
            <a:ext cx="8424862" cy="5139869"/>
          </a:xfrm>
          <a:prstGeom prst="rect">
            <a:avLst/>
          </a:prstGeom>
          <a:noFill/>
          <a:ln w="9525">
            <a:noFill/>
            <a:miter lim="800000"/>
            <a:headEnd/>
            <a:tailEnd/>
          </a:ln>
        </p:spPr>
        <p:txBody>
          <a:bodyPr wrap="square">
            <a:spAutoFit/>
          </a:bodyPr>
          <a:lstStyle/>
          <a:p>
            <a:pPr algn="just"/>
            <a:r>
              <a:rPr lang="lt-LT" sz="2800" dirty="0">
                <a:latin typeface="Calibri" pitchFamily="34" charset="0"/>
              </a:rPr>
              <a:t>Pasibaigus vaiko globai (rūpybai) dėl pilnametystės, emancipacijos ar santuokos sudarymo, skiriama </a:t>
            </a:r>
            <a:r>
              <a:rPr lang="lt-LT" sz="2800" b="1" dirty="0">
                <a:latin typeface="Calibri" pitchFamily="34" charset="0"/>
              </a:rPr>
              <a:t>75 BSI</a:t>
            </a:r>
            <a:r>
              <a:rPr lang="lt-LT" sz="2800" dirty="0">
                <a:latin typeface="Calibri" pitchFamily="34" charset="0"/>
              </a:rPr>
              <a:t> dydžio išmoka įsikurti. </a:t>
            </a:r>
          </a:p>
          <a:p>
            <a:pPr algn="r"/>
            <a:r>
              <a:rPr lang="lt-LT" sz="2800" i="1" dirty="0">
                <a:latin typeface="Calibri" pitchFamily="34" charset="0"/>
              </a:rPr>
              <a:t>(</a:t>
            </a:r>
            <a:r>
              <a:rPr lang="lt-LT" sz="2400" i="1" dirty="0">
                <a:latin typeface="Calibri" pitchFamily="34" charset="0"/>
              </a:rPr>
              <a:t>2023: 75 BSI = €3675. Grynais neišmokama, nebent 2 BSI</a:t>
            </a:r>
            <a:r>
              <a:rPr lang="lt-LT" sz="2400" i="1" dirty="0"/>
              <a:t>)</a:t>
            </a:r>
          </a:p>
          <a:p>
            <a:endParaRPr lang="lt-LT" dirty="0">
              <a:latin typeface="+mn-lt"/>
            </a:endParaRPr>
          </a:p>
          <a:p>
            <a:r>
              <a:rPr lang="lt-LT" dirty="0">
                <a:latin typeface="+mn-lt"/>
              </a:rPr>
              <a:t>Vienkartinė išmoka įsikurti gali būti panaudota: </a:t>
            </a:r>
          </a:p>
          <a:p>
            <a:r>
              <a:rPr lang="lt-LT" dirty="0">
                <a:latin typeface="+mn-lt"/>
              </a:rPr>
              <a:t>1) būstui (gyvenamosioms patalpoms) pirkti; </a:t>
            </a:r>
          </a:p>
          <a:p>
            <a:r>
              <a:rPr lang="lt-LT" dirty="0">
                <a:latin typeface="+mn-lt"/>
              </a:rPr>
              <a:t>2) sumokėti daliai paskolos būstui statyti arba pirkti; </a:t>
            </a:r>
          </a:p>
          <a:p>
            <a:r>
              <a:rPr lang="lt-LT" dirty="0">
                <a:latin typeface="+mn-lt"/>
              </a:rPr>
              <a:t>3) būsto nuomai; </a:t>
            </a:r>
          </a:p>
          <a:p>
            <a:r>
              <a:rPr lang="lt-LT" dirty="0">
                <a:latin typeface="+mn-lt"/>
              </a:rPr>
              <a:t>4) mokesčiams už nuomojamo ar nuosavybės teise turimo būsto komunalines paslaugas; </a:t>
            </a:r>
          </a:p>
          <a:p>
            <a:r>
              <a:rPr lang="fi-FI" dirty="0">
                <a:latin typeface="+mn-lt"/>
              </a:rPr>
              <a:t>5) būstui remontuoti arba rekonstruoti; </a:t>
            </a:r>
          </a:p>
          <a:p>
            <a:r>
              <a:rPr lang="lt-LT" dirty="0">
                <a:latin typeface="+mn-lt"/>
              </a:rPr>
              <a:t>6) baldams, buitinei, vaizdo ir garso technikai, namų apyvokos reikmenims, vienam asmeniniam kompiuteriui įsigyti; </a:t>
            </a:r>
          </a:p>
          <a:p>
            <a:r>
              <a:rPr lang="lt-LT" dirty="0">
                <a:latin typeface="+mn-lt"/>
              </a:rPr>
              <a:t>7) studijų ir neformaliojo švietimo kainai padengti, mokymosi priemonėms įsigyti; </a:t>
            </a:r>
          </a:p>
          <a:p>
            <a:r>
              <a:rPr lang="lt-LT" dirty="0">
                <a:latin typeface="+mn-lt"/>
              </a:rPr>
              <a:t>8) žemės sklypui įsigyti; </a:t>
            </a:r>
          </a:p>
          <a:p>
            <a:r>
              <a:rPr lang="lt-LT" dirty="0">
                <a:latin typeface="+mn-lt"/>
              </a:rPr>
              <a:t>9) mokamų sveikatos priežiūros prekių ir paslaugų išlaidoms apmokėti.</a:t>
            </a:r>
            <a:endParaRPr lang="lt-LT" i="1"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9144000" cy="836712"/>
          </a:xfrm>
          <a:solidFill>
            <a:schemeClr val="accent2">
              <a:lumMod val="75000"/>
            </a:schemeClr>
          </a:solidFill>
        </p:spPr>
        <p:txBody>
          <a:bodyPr rtlCol="0">
            <a:normAutofit fontScale="90000"/>
          </a:bodyPr>
          <a:lstStyle/>
          <a:p>
            <a:pPr fontAlgn="auto">
              <a:lnSpc>
                <a:spcPct val="80000"/>
              </a:lnSpc>
              <a:spcAft>
                <a:spcPts val="0"/>
              </a:spcAft>
              <a:defRPr/>
            </a:pPr>
            <a:br>
              <a:rPr lang="lt-LT" sz="3600" b="1" dirty="0"/>
            </a:br>
            <a:r>
              <a:rPr lang="lt-LT" sz="3600" b="1" dirty="0"/>
              <a:t>Vienkartinė išmoka nėščiai moteriai.</a:t>
            </a:r>
            <a:br>
              <a:rPr lang="lt-LT" sz="3600" b="1" dirty="0"/>
            </a:br>
            <a:endParaRPr lang="en-GB" sz="3600" b="1" dirty="0"/>
          </a:p>
        </p:txBody>
      </p:sp>
      <p:sp>
        <p:nvSpPr>
          <p:cNvPr id="30723" name="Rectangle 3"/>
          <p:cNvSpPr>
            <a:spLocks noGrp="1" noChangeArrowheads="1"/>
          </p:cNvSpPr>
          <p:nvPr>
            <p:ph type="body" idx="4294967295"/>
          </p:nvPr>
        </p:nvSpPr>
        <p:spPr>
          <a:xfrm>
            <a:off x="334045" y="1340768"/>
            <a:ext cx="8475910" cy="4752528"/>
          </a:xfrm>
        </p:spPr>
        <p:txBody>
          <a:bodyPr/>
          <a:lstStyle/>
          <a:p>
            <a:pPr marL="0" indent="0" algn="just">
              <a:spcBef>
                <a:spcPts val="1200"/>
              </a:spcBef>
              <a:buNone/>
            </a:pPr>
            <a:r>
              <a:rPr lang="lt-LT" sz="2800" dirty="0">
                <a:cs typeface="Times New Roman" pitchFamily="18" charset="0"/>
              </a:rPr>
              <a:t>Nėščiai moteriai, pagal socialinio draudimo įstatymą neturinčiai teisės gauti motinystės pašalpos, likus 70 kalendorinių dienų iki gimdymo (suėjus 28 nėštumo savaitėms), skiriama </a:t>
            </a:r>
            <a:r>
              <a:rPr lang="lt-LT" sz="2800" b="1" dirty="0">
                <a:cs typeface="Times New Roman" pitchFamily="18" charset="0"/>
              </a:rPr>
              <a:t>6,43 BSI </a:t>
            </a:r>
            <a:r>
              <a:rPr lang="lt-LT" sz="2800" dirty="0">
                <a:cs typeface="Times New Roman" pitchFamily="18" charset="0"/>
              </a:rPr>
              <a:t>dydžio vienkartinė išmoka.</a:t>
            </a:r>
          </a:p>
          <a:p>
            <a:pPr marL="0" indent="0" algn="just">
              <a:spcBef>
                <a:spcPts val="1200"/>
              </a:spcBef>
              <a:buNone/>
            </a:pPr>
            <a:endParaRPr lang="lt-LT" sz="2800" dirty="0">
              <a:cs typeface="Times New Roman" pitchFamily="18" charset="0"/>
            </a:endParaRPr>
          </a:p>
          <a:p>
            <a:pPr marL="0" indent="0" algn="r">
              <a:spcBef>
                <a:spcPts val="1200"/>
              </a:spcBef>
              <a:buNone/>
            </a:pPr>
            <a:r>
              <a:rPr lang="lt-LT" sz="2800" dirty="0"/>
              <a:t>2023: 6,43 BSI = €315,07</a:t>
            </a:r>
          </a:p>
          <a:p>
            <a:pPr marL="0" indent="0" algn="just">
              <a:spcBef>
                <a:spcPts val="1200"/>
              </a:spcBef>
              <a:buNone/>
            </a:pPr>
            <a:endParaRPr lang="lt-LT" sz="2800" dirty="0">
              <a:cs typeface="Times New Roman" pitchFamily="18" charset="0"/>
            </a:endParaRPr>
          </a:p>
          <a:p>
            <a:pPr marL="0" indent="0" algn="just">
              <a:spcBef>
                <a:spcPts val="1200"/>
              </a:spcBef>
              <a:buNone/>
            </a:pPr>
            <a:r>
              <a:rPr lang="lt-LT" sz="2800" dirty="0">
                <a:cs typeface="Times New Roman" pitchFamily="18" charset="0"/>
              </a:rPr>
              <a:t>   </a:t>
            </a:r>
            <a:endParaRPr lang="en-GB"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06740C2-612F-485A-9A47-E3790E17FBEB}"/>
              </a:ext>
            </a:extLst>
          </p:cNvPr>
          <p:cNvSpPr>
            <a:spLocks noGrp="1"/>
          </p:cNvSpPr>
          <p:nvPr>
            <p:ph type="title"/>
          </p:nvPr>
        </p:nvSpPr>
        <p:spPr>
          <a:xfrm>
            <a:off x="0" y="0"/>
            <a:ext cx="9144000" cy="980728"/>
          </a:xfrm>
          <a:solidFill>
            <a:schemeClr val="accent2">
              <a:lumMod val="75000"/>
            </a:schemeClr>
          </a:solidFill>
        </p:spPr>
        <p:txBody>
          <a:bodyPr/>
          <a:lstStyle/>
          <a:p>
            <a:pPr fontAlgn="auto">
              <a:spcAft>
                <a:spcPts val="0"/>
              </a:spcAft>
              <a:defRPr/>
            </a:pPr>
            <a:r>
              <a:rPr lang="lt-LT" sz="3600" b="1" dirty="0"/>
              <a:t>Diskusiniai klausimai</a:t>
            </a:r>
          </a:p>
        </p:txBody>
      </p:sp>
      <p:sp>
        <p:nvSpPr>
          <p:cNvPr id="3" name="Turinio vietos rezervavimo ženklas 2">
            <a:extLst>
              <a:ext uri="{FF2B5EF4-FFF2-40B4-BE49-F238E27FC236}">
                <a16:creationId xmlns:a16="http://schemas.microsoft.com/office/drawing/2014/main" id="{7F7D6152-8CC8-4B47-8F8A-3C937D742136}"/>
              </a:ext>
            </a:extLst>
          </p:cNvPr>
          <p:cNvSpPr>
            <a:spLocks noGrp="1"/>
          </p:cNvSpPr>
          <p:nvPr>
            <p:ph idx="1"/>
          </p:nvPr>
        </p:nvSpPr>
        <p:spPr>
          <a:xfrm>
            <a:off x="179512" y="1268760"/>
            <a:ext cx="8856984" cy="5112568"/>
          </a:xfrm>
        </p:spPr>
        <p:txBody>
          <a:bodyPr/>
          <a:lstStyle/>
          <a:p>
            <a:pPr>
              <a:buFont typeface="Wingdings" panose="05000000000000000000" pitchFamily="2" charset="2"/>
              <a:buChar char="Ø"/>
            </a:pPr>
            <a:r>
              <a:rPr lang="lt-LT" sz="2800" dirty="0"/>
              <a:t> Ar teisingas "universalios" išmokos principas?</a:t>
            </a:r>
          </a:p>
          <a:p>
            <a:pPr>
              <a:buFont typeface="Wingdings" panose="05000000000000000000" pitchFamily="2" charset="2"/>
              <a:buChar char="Ø"/>
            </a:pPr>
            <a:r>
              <a:rPr lang="lt-LT" sz="2800" dirty="0"/>
              <a:t> Jei taip, tai koks ir kuo pagrįstas turėtų būti išmokos dydis?</a:t>
            </a:r>
          </a:p>
          <a:p>
            <a:pPr>
              <a:buFont typeface="Wingdings" panose="05000000000000000000" pitchFamily="2" charset="2"/>
              <a:buChar char="Ø"/>
            </a:pPr>
            <a:r>
              <a:rPr lang="lt-LT" sz="2800" dirty="0"/>
              <a:t>Paskirtis: pajamų išlyginimas tarp bevaikių ir su vaikais?</a:t>
            </a:r>
          </a:p>
          <a:p>
            <a:pPr>
              <a:buFont typeface="Wingdings" panose="05000000000000000000" pitchFamily="2" charset="2"/>
              <a:buChar char="Ø"/>
            </a:pPr>
            <a:r>
              <a:rPr lang="lt-LT" sz="2800" dirty="0"/>
              <a:t>Ar ne geresnė buvo ankstesnė tvarka, kai už vaikus buvo didinamas NPD?</a:t>
            </a:r>
          </a:p>
          <a:p>
            <a:pPr marL="0" indent="0" algn="just">
              <a:buNone/>
            </a:pPr>
            <a:endParaRPr lang="lt-LT" sz="2000" dirty="0"/>
          </a:p>
          <a:p>
            <a:pPr marL="0" indent="0" algn="just">
              <a:buNone/>
            </a:pPr>
            <a:r>
              <a:rPr lang="lt-LT" sz="2000" dirty="0"/>
              <a:t>Gyventojams auginantiems vaikus, už kiekvieną auginamą vaiką buvo taikomas papildomas neapmokestinamasis pajamų dydis (PNPD). Už kiekvieną vaiką – €200 PNPD. </a:t>
            </a:r>
          </a:p>
          <a:p>
            <a:pPr marL="0" indent="0">
              <a:buNone/>
            </a:pPr>
            <a:endParaRPr lang="lt-LT" dirty="0"/>
          </a:p>
        </p:txBody>
      </p:sp>
    </p:spTree>
    <p:extLst>
      <p:ext uri="{BB962C8B-B14F-4D97-AF65-F5344CB8AC3E}">
        <p14:creationId xmlns:p14="http://schemas.microsoft.com/office/powerpoint/2010/main" val="257619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8E37D73-F104-4006-A0E1-6E938815E562}"/>
              </a:ext>
            </a:extLst>
          </p:cNvPr>
          <p:cNvSpPr>
            <a:spLocks noGrp="1"/>
          </p:cNvSpPr>
          <p:nvPr>
            <p:ph type="title"/>
          </p:nvPr>
        </p:nvSpPr>
        <p:spPr>
          <a:xfrm>
            <a:off x="0" y="0"/>
            <a:ext cx="9144000" cy="692696"/>
          </a:xfrm>
        </p:spPr>
        <p:txBody>
          <a:bodyPr/>
          <a:lstStyle/>
          <a:p>
            <a:r>
              <a:rPr lang="lt-LT" sz="3200" b="1" dirty="0"/>
              <a:t>Socialinės paramos išmokų atskaitos rodikliai</a:t>
            </a:r>
          </a:p>
        </p:txBody>
      </p:sp>
      <p:sp>
        <p:nvSpPr>
          <p:cNvPr id="3" name="Turinio vietos rezervavimo ženklas 2">
            <a:extLst>
              <a:ext uri="{FF2B5EF4-FFF2-40B4-BE49-F238E27FC236}">
                <a16:creationId xmlns:a16="http://schemas.microsoft.com/office/drawing/2014/main" id="{22D7F85E-BE77-4D4C-AE7F-DFEA182F7A1D}"/>
              </a:ext>
            </a:extLst>
          </p:cNvPr>
          <p:cNvSpPr>
            <a:spLocks noGrp="1"/>
          </p:cNvSpPr>
          <p:nvPr>
            <p:ph idx="1"/>
          </p:nvPr>
        </p:nvSpPr>
        <p:spPr>
          <a:xfrm>
            <a:off x="420305" y="1124744"/>
            <a:ext cx="8363272" cy="5400600"/>
          </a:xfrm>
        </p:spPr>
        <p:txBody>
          <a:bodyPr/>
          <a:lstStyle/>
          <a:p>
            <a:pPr marL="0" indent="0">
              <a:buNone/>
            </a:pPr>
            <a:endParaRPr lang="lt-LT" sz="3000" dirty="0"/>
          </a:p>
          <a:p>
            <a:pPr marL="0" indent="0">
              <a:buNone/>
            </a:pPr>
            <a:endParaRPr lang="lt-LT" sz="3000" dirty="0"/>
          </a:p>
          <a:p>
            <a:pPr marL="0" indent="0" algn="ctr">
              <a:buNone/>
            </a:pPr>
            <a:endParaRPr lang="lt-LT" sz="2800" dirty="0"/>
          </a:p>
          <a:p>
            <a:pPr marL="0" indent="0" algn="ctr">
              <a:buNone/>
            </a:pPr>
            <a:endParaRPr lang="lt-LT" sz="2800" dirty="0"/>
          </a:p>
          <a:p>
            <a:pPr marL="0" indent="0" algn="ctr">
              <a:buNone/>
            </a:pPr>
            <a:endParaRPr lang="lt-LT" sz="1200" dirty="0"/>
          </a:p>
          <a:p>
            <a:pPr marL="0" indent="0" algn="just">
              <a:spcBef>
                <a:spcPts val="1200"/>
              </a:spcBef>
              <a:buNone/>
            </a:pPr>
            <a:endParaRPr lang="lt-LT" sz="2400" dirty="0"/>
          </a:p>
          <a:p>
            <a:pPr marL="0" indent="0" algn="just">
              <a:spcBef>
                <a:spcPts val="1200"/>
              </a:spcBef>
              <a:buNone/>
            </a:pPr>
            <a:endParaRPr lang="lt-LT" sz="2400" dirty="0"/>
          </a:p>
          <a:p>
            <a:pPr marL="0" indent="0" algn="just">
              <a:spcBef>
                <a:spcPts val="1200"/>
              </a:spcBef>
              <a:buNone/>
            </a:pPr>
            <a:r>
              <a:rPr lang="lt-LT" sz="2400" dirty="0"/>
              <a:t>MVPD - minimalių vartojimo poreikių dydis, nurodantis asmens išlaidų sumą eurais, reikalingą minimaliems asmens maisto ir ne maisto (prekių ir paslaugų) poreikiams patenkinti per mėnesį.</a:t>
            </a:r>
          </a:p>
          <a:p>
            <a:pPr marL="0" indent="0" algn="just">
              <a:buNone/>
            </a:pPr>
            <a:r>
              <a:rPr lang="lt-LT" sz="2000" dirty="0"/>
              <a:t>MVPD ateinantiems metams skaičiuoja ir iki XII.31 tvirtina SADM. Išvestinius rodiklius, kuriems apskaičiuoti taikomas MVPD, tvirtina Vyriausybė.</a:t>
            </a:r>
          </a:p>
        </p:txBody>
      </p:sp>
      <p:graphicFrame>
        <p:nvGraphicFramePr>
          <p:cNvPr id="4" name="Lentelė 3">
            <a:extLst>
              <a:ext uri="{FF2B5EF4-FFF2-40B4-BE49-F238E27FC236}">
                <a16:creationId xmlns:a16="http://schemas.microsoft.com/office/drawing/2014/main" id="{9554F3FF-848C-41CF-994E-DD8192541015}"/>
              </a:ext>
            </a:extLst>
          </p:cNvPr>
          <p:cNvGraphicFramePr>
            <a:graphicFrameLocks noGrp="1"/>
          </p:cNvGraphicFramePr>
          <p:nvPr>
            <p:extLst>
              <p:ext uri="{D42A27DB-BD31-4B8C-83A1-F6EECF244321}">
                <p14:modId xmlns:p14="http://schemas.microsoft.com/office/powerpoint/2010/main" val="560079198"/>
              </p:ext>
            </p:extLst>
          </p:nvPr>
        </p:nvGraphicFramePr>
        <p:xfrm>
          <a:off x="287524" y="752978"/>
          <a:ext cx="8628833" cy="3596640"/>
        </p:xfrm>
        <a:graphic>
          <a:graphicData uri="http://schemas.openxmlformats.org/drawingml/2006/table">
            <a:tbl>
              <a:tblPr firstRow="1" bandRow="1">
                <a:tableStyleId>{21E4AEA4-8DFA-4A89-87EB-49C32662AFE0}</a:tableStyleId>
              </a:tblPr>
              <a:tblGrid>
                <a:gridCol w="3131457">
                  <a:extLst>
                    <a:ext uri="{9D8B030D-6E8A-4147-A177-3AD203B41FA5}">
                      <a16:colId xmlns:a16="http://schemas.microsoft.com/office/drawing/2014/main" val="944799460"/>
                    </a:ext>
                  </a:extLst>
                </a:gridCol>
                <a:gridCol w="864096">
                  <a:extLst>
                    <a:ext uri="{9D8B030D-6E8A-4147-A177-3AD203B41FA5}">
                      <a16:colId xmlns:a16="http://schemas.microsoft.com/office/drawing/2014/main" val="3001338864"/>
                    </a:ext>
                  </a:extLst>
                </a:gridCol>
                <a:gridCol w="792088">
                  <a:extLst>
                    <a:ext uri="{9D8B030D-6E8A-4147-A177-3AD203B41FA5}">
                      <a16:colId xmlns:a16="http://schemas.microsoft.com/office/drawing/2014/main" val="1153150271"/>
                    </a:ext>
                  </a:extLst>
                </a:gridCol>
                <a:gridCol w="720080">
                  <a:extLst>
                    <a:ext uri="{9D8B030D-6E8A-4147-A177-3AD203B41FA5}">
                      <a16:colId xmlns:a16="http://schemas.microsoft.com/office/drawing/2014/main" val="1506437809"/>
                    </a:ext>
                  </a:extLst>
                </a:gridCol>
                <a:gridCol w="703301">
                  <a:extLst>
                    <a:ext uri="{9D8B030D-6E8A-4147-A177-3AD203B41FA5}">
                      <a16:colId xmlns:a16="http://schemas.microsoft.com/office/drawing/2014/main" val="4139109496"/>
                    </a:ext>
                  </a:extLst>
                </a:gridCol>
                <a:gridCol w="797623">
                  <a:extLst>
                    <a:ext uri="{9D8B030D-6E8A-4147-A177-3AD203B41FA5}">
                      <a16:colId xmlns:a16="http://schemas.microsoft.com/office/drawing/2014/main" val="231534627"/>
                    </a:ext>
                  </a:extLst>
                </a:gridCol>
                <a:gridCol w="1620188">
                  <a:extLst>
                    <a:ext uri="{9D8B030D-6E8A-4147-A177-3AD203B41FA5}">
                      <a16:colId xmlns:a16="http://schemas.microsoft.com/office/drawing/2014/main" val="4175129112"/>
                    </a:ext>
                  </a:extLst>
                </a:gridCol>
              </a:tblGrid>
              <a:tr h="370840">
                <a:tc>
                  <a:txBody>
                    <a:bodyPr/>
                    <a:lstStyle/>
                    <a:p>
                      <a:endParaRPr lang="lt-LT" sz="2000" dirty="0"/>
                    </a:p>
                  </a:txBody>
                  <a:tcPr/>
                </a:tc>
                <a:tc>
                  <a:txBody>
                    <a:bodyPr/>
                    <a:lstStyle/>
                    <a:p>
                      <a:pPr algn="ctr"/>
                      <a:r>
                        <a:rPr lang="lt-LT" sz="2000" dirty="0"/>
                        <a:t>2019</a:t>
                      </a:r>
                    </a:p>
                  </a:txBody>
                  <a:tcPr/>
                </a:tc>
                <a:tc>
                  <a:txBody>
                    <a:bodyPr/>
                    <a:lstStyle/>
                    <a:p>
                      <a:pPr algn="ctr"/>
                      <a:r>
                        <a:rPr lang="lt-LT" sz="2000" dirty="0"/>
                        <a:t>2020</a:t>
                      </a:r>
                    </a:p>
                  </a:txBody>
                  <a:tcPr/>
                </a:tc>
                <a:tc>
                  <a:txBody>
                    <a:bodyPr/>
                    <a:lstStyle/>
                    <a:p>
                      <a:pPr algn="ctr"/>
                      <a:r>
                        <a:rPr lang="lt-LT" sz="2000" dirty="0"/>
                        <a:t>2021</a:t>
                      </a:r>
                    </a:p>
                  </a:txBody>
                  <a:tcPr/>
                </a:tc>
                <a:tc>
                  <a:txBody>
                    <a:bodyPr/>
                    <a:lstStyle/>
                    <a:p>
                      <a:pPr algn="ctr"/>
                      <a:r>
                        <a:rPr lang="lt-LT" sz="2000" dirty="0"/>
                        <a:t>2022</a:t>
                      </a:r>
                    </a:p>
                  </a:txBody>
                  <a:tcPr/>
                </a:tc>
                <a:tc>
                  <a:txBody>
                    <a:bodyPr/>
                    <a:lstStyle/>
                    <a:p>
                      <a:pPr algn="ctr"/>
                      <a:r>
                        <a:rPr lang="lt-LT" sz="2000" dirty="0"/>
                        <a:t>2023</a:t>
                      </a:r>
                    </a:p>
                  </a:txBody>
                  <a:tcPr/>
                </a:tc>
                <a:tc>
                  <a:txBody>
                    <a:bodyPr/>
                    <a:lstStyle/>
                    <a:p>
                      <a:pPr algn="ctr"/>
                      <a:r>
                        <a:rPr lang="lt-LT" sz="2000" dirty="0"/>
                        <a:t>Įstatymo  reikalaujama pernykščio MVPD dalis </a:t>
                      </a:r>
                    </a:p>
                  </a:txBody>
                  <a:tcPr/>
                </a:tc>
                <a:extLst>
                  <a:ext uri="{0D108BD9-81ED-4DB2-BD59-A6C34878D82A}">
                    <a16:rowId xmlns:a16="http://schemas.microsoft.com/office/drawing/2014/main" val="1069670122"/>
                  </a:ext>
                </a:extLst>
              </a:tr>
              <a:tr h="370840">
                <a:tc>
                  <a:txBody>
                    <a:bodyPr/>
                    <a:lstStyle/>
                    <a:p>
                      <a:r>
                        <a:rPr lang="lt-LT" sz="2000" dirty="0"/>
                        <a:t>MVPD</a:t>
                      </a:r>
                    </a:p>
                  </a:txBody>
                  <a:tcPr/>
                </a:tc>
                <a:tc>
                  <a:txBody>
                    <a:bodyPr/>
                    <a:lstStyle/>
                    <a:p>
                      <a:pPr algn="r"/>
                      <a:r>
                        <a:rPr lang="lt-LT" sz="2000" dirty="0"/>
                        <a:t>251 €</a:t>
                      </a:r>
                    </a:p>
                  </a:txBody>
                  <a:tcPr/>
                </a:tc>
                <a:tc>
                  <a:txBody>
                    <a:bodyPr/>
                    <a:lstStyle/>
                    <a:p>
                      <a:pPr algn="r"/>
                      <a:r>
                        <a:rPr lang="lt-LT" sz="2000" dirty="0"/>
                        <a:t>257€</a:t>
                      </a:r>
                    </a:p>
                  </a:txBody>
                  <a:tcPr/>
                </a:tc>
                <a:tc>
                  <a:txBody>
                    <a:bodyPr/>
                    <a:lstStyle/>
                    <a:p>
                      <a:pPr algn="r"/>
                      <a:r>
                        <a:rPr lang="lt-LT" sz="2000" dirty="0"/>
                        <a:t>260€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2000" dirty="0"/>
                        <a:t>267€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2000" dirty="0"/>
                        <a:t>354€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lt-LT" sz="2000" dirty="0"/>
                    </a:p>
                  </a:txBody>
                  <a:tcPr/>
                </a:tc>
                <a:extLst>
                  <a:ext uri="{0D108BD9-81ED-4DB2-BD59-A6C34878D82A}">
                    <a16:rowId xmlns:a16="http://schemas.microsoft.com/office/drawing/2014/main" val="1758682377"/>
                  </a:ext>
                </a:extLst>
              </a:tr>
              <a:tr h="370840">
                <a:tc>
                  <a:txBody>
                    <a:bodyPr/>
                    <a:lstStyle/>
                    <a:p>
                      <a:r>
                        <a:rPr lang="lt-LT" sz="2000" dirty="0"/>
                        <a:t>Bazinė socialinė išmoka </a:t>
                      </a:r>
                    </a:p>
                  </a:txBody>
                  <a:tcPr/>
                </a:tc>
                <a:tc>
                  <a:txBody>
                    <a:bodyPr/>
                    <a:lstStyle/>
                    <a:p>
                      <a:pPr algn="r"/>
                      <a:r>
                        <a:rPr lang="lt-LT" sz="2000" dirty="0"/>
                        <a:t>38 €</a:t>
                      </a:r>
                    </a:p>
                  </a:txBody>
                  <a:tcPr/>
                </a:tc>
                <a:tc>
                  <a:txBody>
                    <a:bodyPr/>
                    <a:lstStyle/>
                    <a:p>
                      <a:pPr algn="r"/>
                      <a:r>
                        <a:rPr lang="lt-LT" sz="2000" dirty="0"/>
                        <a:t>39€</a:t>
                      </a:r>
                    </a:p>
                  </a:txBody>
                  <a:tcPr/>
                </a:tc>
                <a:tc>
                  <a:txBody>
                    <a:bodyPr/>
                    <a:lstStyle/>
                    <a:p>
                      <a:pPr algn="r"/>
                      <a:r>
                        <a:rPr lang="lt-LT" sz="2000" dirty="0"/>
                        <a:t>40€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2000" dirty="0"/>
                        <a:t>42€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2000" dirty="0"/>
                        <a:t>49€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2000" dirty="0"/>
                        <a:t>≥ 0,16</a:t>
                      </a:r>
                    </a:p>
                  </a:txBody>
                  <a:tcPr/>
                </a:tc>
                <a:extLst>
                  <a:ext uri="{0D108BD9-81ED-4DB2-BD59-A6C34878D82A}">
                    <a16:rowId xmlns:a16="http://schemas.microsoft.com/office/drawing/2014/main" val="2620907314"/>
                  </a:ext>
                </a:extLst>
              </a:tr>
              <a:tr h="370840">
                <a:tc>
                  <a:txBody>
                    <a:bodyPr/>
                    <a:lstStyle/>
                    <a:p>
                      <a:r>
                        <a:rPr lang="lt-LT" sz="2000" dirty="0"/>
                        <a:t>Šalpos pensijų bazė </a:t>
                      </a:r>
                    </a:p>
                  </a:txBody>
                  <a:tcPr/>
                </a:tc>
                <a:tc>
                  <a:txBody>
                    <a:bodyPr/>
                    <a:lstStyle/>
                    <a:p>
                      <a:pPr algn="r"/>
                      <a:r>
                        <a:rPr lang="lt-LT" sz="2000" dirty="0"/>
                        <a:t>132 €</a:t>
                      </a:r>
                    </a:p>
                  </a:txBody>
                  <a:tcPr/>
                </a:tc>
                <a:tc>
                  <a:txBody>
                    <a:bodyPr/>
                    <a:lstStyle/>
                    <a:p>
                      <a:pPr algn="r"/>
                      <a:r>
                        <a:rPr lang="lt-LT" sz="2000" dirty="0"/>
                        <a:t>140€</a:t>
                      </a:r>
                    </a:p>
                  </a:txBody>
                  <a:tcPr/>
                </a:tc>
                <a:tc>
                  <a:txBody>
                    <a:bodyPr/>
                    <a:lstStyle/>
                    <a:p>
                      <a:pPr algn="r"/>
                      <a:r>
                        <a:rPr lang="lt-LT" sz="2000" dirty="0"/>
                        <a:t>143€</a:t>
                      </a:r>
                    </a:p>
                  </a:txBody>
                  <a:tcPr/>
                </a:tc>
                <a:tc>
                  <a:txBody>
                    <a:bodyPr/>
                    <a:lstStyle/>
                    <a:p>
                      <a:pPr algn="r"/>
                      <a:r>
                        <a:rPr lang="lt-LT" sz="2000" dirty="0"/>
                        <a:t>150€</a:t>
                      </a:r>
                    </a:p>
                  </a:txBody>
                  <a:tcPr/>
                </a:tc>
                <a:tc>
                  <a:txBody>
                    <a:bodyPr/>
                    <a:lstStyle/>
                    <a:p>
                      <a:pPr algn="r"/>
                      <a:r>
                        <a:rPr lang="lt-LT" sz="2000" dirty="0"/>
                        <a:t>184€</a:t>
                      </a:r>
                    </a:p>
                  </a:txBody>
                  <a:tcPr/>
                </a:tc>
                <a:tc>
                  <a:txBody>
                    <a:bodyPr/>
                    <a:lstStyle/>
                    <a:p>
                      <a:pPr algn="r"/>
                      <a:r>
                        <a:rPr lang="lt-LT" sz="2000" dirty="0"/>
                        <a:t>≥ 0,54</a:t>
                      </a:r>
                    </a:p>
                  </a:txBody>
                  <a:tcPr/>
                </a:tc>
                <a:extLst>
                  <a:ext uri="{0D108BD9-81ED-4DB2-BD59-A6C34878D82A}">
                    <a16:rowId xmlns:a16="http://schemas.microsoft.com/office/drawing/2014/main" val="1138403556"/>
                  </a:ext>
                </a:extLst>
              </a:tr>
              <a:tr h="370840">
                <a:tc>
                  <a:txBody>
                    <a:bodyPr/>
                    <a:lstStyle/>
                    <a:p>
                      <a:r>
                        <a:rPr lang="lt-LT" sz="2000" dirty="0"/>
                        <a:t>Tikslinių kompensacijų bazė </a:t>
                      </a:r>
                    </a:p>
                  </a:txBody>
                  <a:tcPr/>
                </a:tc>
                <a:tc>
                  <a:txBody>
                    <a:bodyPr/>
                    <a:lstStyle/>
                    <a:p>
                      <a:pPr algn="r"/>
                      <a:r>
                        <a:rPr lang="lt-LT" sz="2000" dirty="0"/>
                        <a:t>114 €</a:t>
                      </a:r>
                    </a:p>
                  </a:txBody>
                  <a:tcPr/>
                </a:tc>
                <a:tc>
                  <a:txBody>
                    <a:bodyPr/>
                    <a:lstStyle/>
                    <a:p>
                      <a:pPr algn="r"/>
                      <a:r>
                        <a:rPr lang="lt-LT" sz="2000" dirty="0"/>
                        <a:t>117€</a:t>
                      </a:r>
                    </a:p>
                  </a:txBody>
                  <a:tcPr/>
                </a:tc>
                <a:tc>
                  <a:txBody>
                    <a:bodyPr/>
                    <a:lstStyle/>
                    <a:p>
                      <a:pPr algn="r"/>
                      <a:r>
                        <a:rPr lang="lt-LT" sz="2000" dirty="0"/>
                        <a:t>120€</a:t>
                      </a:r>
                    </a:p>
                  </a:txBody>
                  <a:tcPr/>
                </a:tc>
                <a:tc>
                  <a:txBody>
                    <a:bodyPr/>
                    <a:lstStyle/>
                    <a:p>
                      <a:pPr algn="r"/>
                      <a:r>
                        <a:rPr lang="lt-LT" sz="2000" dirty="0"/>
                        <a:t>126€</a:t>
                      </a:r>
                    </a:p>
                  </a:txBody>
                  <a:tcPr/>
                </a:tc>
                <a:tc>
                  <a:txBody>
                    <a:bodyPr/>
                    <a:lstStyle/>
                    <a:p>
                      <a:pPr algn="r"/>
                      <a:r>
                        <a:rPr lang="lt-LT" sz="2000" dirty="0"/>
                        <a:t>147€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2000" dirty="0"/>
                        <a:t>≥ 0,47</a:t>
                      </a:r>
                    </a:p>
                  </a:txBody>
                  <a:tcPr/>
                </a:tc>
                <a:extLst>
                  <a:ext uri="{0D108BD9-81ED-4DB2-BD59-A6C34878D82A}">
                    <a16:rowId xmlns:a16="http://schemas.microsoft.com/office/drawing/2014/main" val="2901209239"/>
                  </a:ext>
                </a:extLst>
              </a:tr>
              <a:tr h="370840">
                <a:tc>
                  <a:txBody>
                    <a:bodyPr/>
                    <a:lstStyle/>
                    <a:p>
                      <a:r>
                        <a:rPr lang="lt-LT" sz="2000" dirty="0"/>
                        <a:t>Valstybės remiamos pajamos </a:t>
                      </a:r>
                    </a:p>
                  </a:txBody>
                  <a:tcPr/>
                </a:tc>
                <a:tc>
                  <a:txBody>
                    <a:bodyPr/>
                    <a:lstStyle/>
                    <a:p>
                      <a:pPr algn="r"/>
                      <a:r>
                        <a:rPr lang="lt-LT" sz="2000" dirty="0"/>
                        <a:t>122 €</a:t>
                      </a:r>
                    </a:p>
                  </a:txBody>
                  <a:tcPr/>
                </a:tc>
                <a:tc>
                  <a:txBody>
                    <a:bodyPr/>
                    <a:lstStyle/>
                    <a:p>
                      <a:pPr algn="r"/>
                      <a:r>
                        <a:rPr lang="lt-LT" sz="2000" dirty="0"/>
                        <a:t>125€</a:t>
                      </a:r>
                    </a:p>
                  </a:txBody>
                  <a:tcPr/>
                </a:tc>
                <a:tc>
                  <a:txBody>
                    <a:bodyPr/>
                    <a:lstStyle/>
                    <a:p>
                      <a:pPr algn="r"/>
                      <a:r>
                        <a:rPr lang="lt-LT" sz="2000" dirty="0"/>
                        <a:t>128€</a:t>
                      </a:r>
                    </a:p>
                  </a:txBody>
                  <a:tcPr/>
                </a:tc>
                <a:tc>
                  <a:txBody>
                    <a:bodyPr/>
                    <a:lstStyle/>
                    <a:p>
                      <a:pPr algn="r"/>
                      <a:r>
                        <a:rPr lang="lt-LT" sz="2000" dirty="0"/>
                        <a:t>129€</a:t>
                      </a:r>
                    </a:p>
                  </a:txBody>
                  <a:tcPr/>
                </a:tc>
                <a:tc>
                  <a:txBody>
                    <a:bodyPr/>
                    <a:lstStyle/>
                    <a:p>
                      <a:pPr algn="r"/>
                      <a:r>
                        <a:rPr lang="lt-LT" sz="2000" dirty="0"/>
                        <a:t>157€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2000" dirty="0"/>
                        <a:t>≥ 0,50</a:t>
                      </a:r>
                    </a:p>
                  </a:txBody>
                  <a:tcPr/>
                </a:tc>
                <a:extLst>
                  <a:ext uri="{0D108BD9-81ED-4DB2-BD59-A6C34878D82A}">
                    <a16:rowId xmlns:a16="http://schemas.microsoft.com/office/drawing/2014/main" val="462934991"/>
                  </a:ext>
                </a:extLst>
              </a:tr>
            </a:tbl>
          </a:graphicData>
        </a:graphic>
      </p:graphicFrame>
    </p:spTree>
    <p:extLst>
      <p:ext uri="{BB962C8B-B14F-4D97-AF65-F5344CB8AC3E}">
        <p14:creationId xmlns:p14="http://schemas.microsoft.com/office/powerpoint/2010/main" val="1725219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BD00AB5-F8FE-401D-8075-A7BEAA643C16}"/>
              </a:ext>
            </a:extLst>
          </p:cNvPr>
          <p:cNvSpPr>
            <a:spLocks noGrp="1"/>
          </p:cNvSpPr>
          <p:nvPr>
            <p:ph type="title"/>
          </p:nvPr>
        </p:nvSpPr>
        <p:spPr>
          <a:xfrm>
            <a:off x="0" y="0"/>
            <a:ext cx="9144000" cy="908720"/>
          </a:xfrm>
          <a:solidFill>
            <a:schemeClr val="accent2">
              <a:lumMod val="75000"/>
            </a:schemeClr>
          </a:solidFill>
        </p:spPr>
        <p:txBody>
          <a:bodyPr/>
          <a:lstStyle/>
          <a:p>
            <a:r>
              <a:rPr lang="lt-LT" sz="3600" b="1" dirty="0"/>
              <a:t>Išlaidos išmokoms vaikams (mln. eurų)</a:t>
            </a:r>
          </a:p>
        </p:txBody>
      </p:sp>
      <p:graphicFrame>
        <p:nvGraphicFramePr>
          <p:cNvPr id="4" name="Turinio vietos rezervavimo ženklas 3">
            <a:extLst>
              <a:ext uri="{FF2B5EF4-FFF2-40B4-BE49-F238E27FC236}">
                <a16:creationId xmlns:a16="http://schemas.microsoft.com/office/drawing/2014/main" id="{F036D61D-75CE-429A-A20D-24EA3DF280A6}"/>
              </a:ext>
            </a:extLst>
          </p:cNvPr>
          <p:cNvGraphicFramePr>
            <a:graphicFrameLocks noGrp="1"/>
          </p:cNvGraphicFramePr>
          <p:nvPr>
            <p:ph idx="1"/>
            <p:extLst>
              <p:ext uri="{D42A27DB-BD31-4B8C-83A1-F6EECF244321}">
                <p14:modId xmlns:p14="http://schemas.microsoft.com/office/powerpoint/2010/main" val="3289531444"/>
              </p:ext>
            </p:extLst>
          </p:nvPr>
        </p:nvGraphicFramePr>
        <p:xfrm>
          <a:off x="539552" y="1124744"/>
          <a:ext cx="8208912" cy="5077286"/>
        </p:xfrm>
        <a:graphic>
          <a:graphicData uri="http://schemas.openxmlformats.org/drawingml/2006/table">
            <a:tbl>
              <a:tblPr>
                <a:tableStyleId>{8A107856-5554-42FB-B03E-39F5DBC370BA}</a:tableStyleId>
              </a:tblPr>
              <a:tblGrid>
                <a:gridCol w="3946649">
                  <a:extLst>
                    <a:ext uri="{9D8B030D-6E8A-4147-A177-3AD203B41FA5}">
                      <a16:colId xmlns:a16="http://schemas.microsoft.com/office/drawing/2014/main" val="1754677852"/>
                    </a:ext>
                  </a:extLst>
                </a:gridCol>
                <a:gridCol w="823649">
                  <a:extLst>
                    <a:ext uri="{9D8B030D-6E8A-4147-A177-3AD203B41FA5}">
                      <a16:colId xmlns:a16="http://schemas.microsoft.com/office/drawing/2014/main" val="3624740156"/>
                    </a:ext>
                  </a:extLst>
                </a:gridCol>
                <a:gridCol w="823649">
                  <a:extLst>
                    <a:ext uri="{9D8B030D-6E8A-4147-A177-3AD203B41FA5}">
                      <a16:colId xmlns:a16="http://schemas.microsoft.com/office/drawing/2014/main" val="2861898089"/>
                    </a:ext>
                  </a:extLst>
                </a:gridCol>
                <a:gridCol w="823649">
                  <a:extLst>
                    <a:ext uri="{9D8B030D-6E8A-4147-A177-3AD203B41FA5}">
                      <a16:colId xmlns:a16="http://schemas.microsoft.com/office/drawing/2014/main" val="2834192365"/>
                    </a:ext>
                  </a:extLst>
                </a:gridCol>
                <a:gridCol w="823649">
                  <a:extLst>
                    <a:ext uri="{9D8B030D-6E8A-4147-A177-3AD203B41FA5}">
                      <a16:colId xmlns:a16="http://schemas.microsoft.com/office/drawing/2014/main" val="2629234127"/>
                    </a:ext>
                  </a:extLst>
                </a:gridCol>
                <a:gridCol w="967667">
                  <a:extLst>
                    <a:ext uri="{9D8B030D-6E8A-4147-A177-3AD203B41FA5}">
                      <a16:colId xmlns:a16="http://schemas.microsoft.com/office/drawing/2014/main" val="920748346"/>
                    </a:ext>
                  </a:extLst>
                </a:gridCol>
              </a:tblGrid>
              <a:tr h="322431">
                <a:tc>
                  <a:txBody>
                    <a:bodyPr/>
                    <a:lstStyle/>
                    <a:p>
                      <a:pPr algn="l" fontAlgn="b"/>
                      <a:endParaRPr lang="lt-LT" sz="1800" b="0" i="0" u="none" strike="noStrike" dirty="0">
                        <a:solidFill>
                          <a:srgbClr val="000000"/>
                        </a:solidFill>
                        <a:effectLst/>
                        <a:latin typeface="+mn-lt"/>
                      </a:endParaRPr>
                    </a:p>
                  </a:txBody>
                  <a:tcPr marL="6350" marR="6350" marT="6350" marB="0" anchor="b"/>
                </a:tc>
                <a:tc>
                  <a:txBody>
                    <a:bodyPr/>
                    <a:lstStyle/>
                    <a:p>
                      <a:pPr algn="ctr" fontAlgn="b"/>
                      <a:r>
                        <a:rPr lang="lt-LT" sz="1800" b="1" u="none" strike="noStrike" dirty="0">
                          <a:effectLst/>
                          <a:latin typeface="+mn-lt"/>
                        </a:rPr>
                        <a:t>2018 </a:t>
                      </a:r>
                    </a:p>
                  </a:txBody>
                  <a:tcPr marL="6350" marR="6350" marT="6350" marB="0" anchor="b"/>
                </a:tc>
                <a:tc>
                  <a:txBody>
                    <a:bodyPr/>
                    <a:lstStyle/>
                    <a:p>
                      <a:pPr algn="ctr" fontAlgn="b"/>
                      <a:r>
                        <a:rPr lang="lt-LT" sz="1800" b="1" u="none" strike="noStrike" dirty="0">
                          <a:effectLst/>
                          <a:latin typeface="+mn-lt"/>
                        </a:rPr>
                        <a:t>2019 </a:t>
                      </a:r>
                    </a:p>
                  </a:txBody>
                  <a:tcPr marL="6350" marR="6350" marT="6350" marB="0" anchor="b"/>
                </a:tc>
                <a:tc>
                  <a:txBody>
                    <a:bodyPr/>
                    <a:lstStyle/>
                    <a:p>
                      <a:pPr algn="ctr" fontAlgn="b"/>
                      <a:r>
                        <a:rPr lang="lt-LT" sz="1800" b="1" u="none" strike="noStrike" dirty="0">
                          <a:effectLst/>
                          <a:latin typeface="+mn-lt"/>
                        </a:rPr>
                        <a:t>2020</a:t>
                      </a:r>
                    </a:p>
                  </a:txBody>
                  <a:tcPr marL="6350" marR="6350" marT="6350" marB="0" anchor="b"/>
                </a:tc>
                <a:tc>
                  <a:txBody>
                    <a:bodyPr/>
                    <a:lstStyle/>
                    <a:p>
                      <a:pPr algn="ctr" fontAlgn="b"/>
                      <a:r>
                        <a:rPr lang="lt-LT" sz="1800" b="1" u="none" strike="noStrike" dirty="0">
                          <a:effectLst/>
                          <a:latin typeface="+mn-lt"/>
                        </a:rPr>
                        <a:t>2021</a:t>
                      </a:r>
                    </a:p>
                  </a:txBody>
                  <a:tcPr marL="6350" marR="6350" marT="6350" marB="0" anchor="b"/>
                </a:tc>
                <a:tc>
                  <a:txBody>
                    <a:bodyPr/>
                    <a:lstStyle/>
                    <a:p>
                      <a:pPr algn="ctr" fontAlgn="b"/>
                      <a:r>
                        <a:rPr lang="lt-LT" sz="1800" b="1" u="none" strike="noStrike" dirty="0">
                          <a:effectLst/>
                          <a:latin typeface="+mn-lt"/>
                        </a:rPr>
                        <a:t>2022</a:t>
                      </a:r>
                    </a:p>
                  </a:txBody>
                  <a:tcPr marL="6350" marR="6350" marT="6350" marB="0" anchor="b"/>
                </a:tc>
                <a:extLst>
                  <a:ext uri="{0D108BD9-81ED-4DB2-BD59-A6C34878D82A}">
                    <a16:rowId xmlns:a16="http://schemas.microsoft.com/office/drawing/2014/main" val="4226801279"/>
                  </a:ext>
                </a:extLst>
              </a:tr>
              <a:tr h="322431">
                <a:tc>
                  <a:txBody>
                    <a:bodyPr/>
                    <a:lstStyle/>
                    <a:p>
                      <a:pPr algn="l" fontAlgn="b"/>
                      <a:r>
                        <a:rPr lang="lt-LT" sz="1800" u="none" strike="noStrike" dirty="0">
                          <a:effectLst/>
                          <a:latin typeface="+mn-lt"/>
                        </a:rPr>
                        <a:t>Vienkartinė išmoka vaikui</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12,40</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11,59</a:t>
                      </a:r>
                    </a:p>
                  </a:txBody>
                  <a:tcPr marL="6350" marR="6350" marT="6350" marB="0" anchor="b"/>
                </a:tc>
                <a:tc>
                  <a:txBody>
                    <a:bodyPr/>
                    <a:lstStyle/>
                    <a:p>
                      <a:pPr algn="r" fontAlgn="b"/>
                      <a:r>
                        <a:rPr lang="lt-LT" sz="1800" b="0" i="0" u="none" strike="noStrike" dirty="0">
                          <a:solidFill>
                            <a:srgbClr val="000000"/>
                          </a:solidFill>
                          <a:effectLst/>
                          <a:latin typeface="+mn-lt"/>
                        </a:rPr>
                        <a:t>10,79</a:t>
                      </a:r>
                    </a:p>
                  </a:txBody>
                  <a:tcPr marL="6350" marR="6350" marT="6350" marB="0" anchor="b"/>
                </a:tc>
                <a:tc>
                  <a:txBody>
                    <a:bodyPr/>
                    <a:lstStyle/>
                    <a:p>
                      <a:pPr algn="r" fontAlgn="b"/>
                      <a:r>
                        <a:rPr lang="lt-LT" sz="1800" b="0" i="0" u="none" strike="noStrike" dirty="0">
                          <a:solidFill>
                            <a:srgbClr val="000000"/>
                          </a:solidFill>
                          <a:effectLst/>
                          <a:latin typeface="+mn-lt"/>
                        </a:rPr>
                        <a:t>10,71</a:t>
                      </a:r>
                    </a:p>
                  </a:txBody>
                  <a:tcPr marL="6350" marR="6350" marT="6350" marB="0" anchor="b"/>
                </a:tc>
                <a:tc>
                  <a:txBody>
                    <a:bodyPr/>
                    <a:lstStyle/>
                    <a:p>
                      <a:pPr algn="r" fontAlgn="b"/>
                      <a:r>
                        <a:rPr lang="lt-LT" sz="1800" b="0" i="0" u="none" strike="noStrike" dirty="0">
                          <a:solidFill>
                            <a:srgbClr val="000000"/>
                          </a:solidFill>
                          <a:effectLst/>
                          <a:latin typeface="+mn-lt"/>
                        </a:rPr>
                        <a:t>11,01</a:t>
                      </a:r>
                    </a:p>
                  </a:txBody>
                  <a:tcPr marL="6350" marR="6350" marT="6350" marB="0" anchor="b"/>
                </a:tc>
                <a:extLst>
                  <a:ext uri="{0D108BD9-81ED-4DB2-BD59-A6C34878D82A}">
                    <a16:rowId xmlns:a16="http://schemas.microsoft.com/office/drawing/2014/main" val="702975738"/>
                  </a:ext>
                </a:extLst>
              </a:tr>
              <a:tr h="322431">
                <a:tc>
                  <a:txBody>
                    <a:bodyPr/>
                    <a:lstStyle/>
                    <a:p>
                      <a:pPr algn="l" fontAlgn="b"/>
                      <a:r>
                        <a:rPr lang="lt-LT" sz="1800" u="none" strike="noStrike" dirty="0">
                          <a:effectLst/>
                          <a:latin typeface="+mn-lt"/>
                        </a:rPr>
                        <a:t>Išmoka vaikui</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1" u="none" strike="noStrike" dirty="0">
                          <a:effectLst/>
                          <a:latin typeface="+mn-lt"/>
                        </a:rPr>
                        <a:t>194,66</a:t>
                      </a:r>
                      <a:endParaRPr lang="lt-LT" sz="1800" b="1" i="0" u="none" strike="noStrike" dirty="0">
                        <a:solidFill>
                          <a:srgbClr val="000000"/>
                        </a:solidFill>
                        <a:effectLst/>
                        <a:latin typeface="+mn-lt"/>
                      </a:endParaRPr>
                    </a:p>
                  </a:txBody>
                  <a:tcPr marL="6350" marR="6350" marT="6350" marB="0" anchor="b"/>
                </a:tc>
                <a:tc>
                  <a:txBody>
                    <a:bodyPr/>
                    <a:lstStyle/>
                    <a:p>
                      <a:pPr algn="r" fontAlgn="b"/>
                      <a:r>
                        <a:rPr lang="lt-LT" sz="1800" b="1" i="0" u="none" strike="noStrike" dirty="0">
                          <a:solidFill>
                            <a:srgbClr val="000000"/>
                          </a:solidFill>
                          <a:effectLst/>
                          <a:latin typeface="+mn-lt"/>
                        </a:rPr>
                        <a:t>335,17</a:t>
                      </a:r>
                    </a:p>
                  </a:txBody>
                  <a:tcPr marL="6350" marR="6350" marT="6350" marB="0" anchor="b"/>
                </a:tc>
                <a:tc>
                  <a:txBody>
                    <a:bodyPr/>
                    <a:lstStyle/>
                    <a:p>
                      <a:pPr algn="r" fontAlgn="b"/>
                      <a:r>
                        <a:rPr lang="lt-LT" sz="1800" b="1" i="0" u="none" strike="noStrike" dirty="0">
                          <a:solidFill>
                            <a:srgbClr val="000000"/>
                          </a:solidFill>
                          <a:effectLst/>
                          <a:latin typeface="+mn-lt"/>
                        </a:rPr>
                        <a:t>432,24</a:t>
                      </a:r>
                    </a:p>
                  </a:txBody>
                  <a:tcPr marL="6350" marR="6350" marT="6350" marB="0" anchor="b"/>
                </a:tc>
                <a:tc>
                  <a:txBody>
                    <a:bodyPr/>
                    <a:lstStyle/>
                    <a:p>
                      <a:pPr algn="r" fontAlgn="b"/>
                      <a:r>
                        <a:rPr lang="lt-LT" sz="1800" b="1" i="0" u="none" strike="noStrike" dirty="0">
                          <a:solidFill>
                            <a:srgbClr val="000000"/>
                          </a:solidFill>
                          <a:effectLst/>
                          <a:latin typeface="+mn-lt"/>
                        </a:rPr>
                        <a:t>498,86</a:t>
                      </a:r>
                    </a:p>
                  </a:txBody>
                  <a:tcPr marL="6350" marR="6350" marT="6350" marB="0" anchor="b"/>
                </a:tc>
                <a:tc>
                  <a:txBody>
                    <a:bodyPr/>
                    <a:lstStyle/>
                    <a:p>
                      <a:pPr algn="r" fontAlgn="b"/>
                      <a:r>
                        <a:rPr lang="lt-LT" sz="1800" b="1" i="0" u="none" strike="noStrike" dirty="0">
                          <a:solidFill>
                            <a:srgbClr val="000000"/>
                          </a:solidFill>
                          <a:effectLst/>
                          <a:latin typeface="+mn-lt"/>
                        </a:rPr>
                        <a:t>562,3</a:t>
                      </a:r>
                    </a:p>
                  </a:txBody>
                  <a:tcPr marL="6350" marR="6350" marT="6350" marB="0" anchor="b"/>
                </a:tc>
                <a:extLst>
                  <a:ext uri="{0D108BD9-81ED-4DB2-BD59-A6C34878D82A}">
                    <a16:rowId xmlns:a16="http://schemas.microsoft.com/office/drawing/2014/main" val="1801749674"/>
                  </a:ext>
                </a:extLst>
              </a:tr>
              <a:tr h="322431">
                <a:tc>
                  <a:txBody>
                    <a:bodyPr/>
                    <a:lstStyle/>
                    <a:p>
                      <a:pPr algn="l" fontAlgn="b"/>
                      <a:r>
                        <a:rPr lang="lt-LT" sz="1800" u="none" strike="noStrike" dirty="0">
                          <a:effectLst/>
                          <a:latin typeface="+mn-lt"/>
                        </a:rPr>
                        <a:t>          iš jos papildoma</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33,50</a:t>
                      </a:r>
                    </a:p>
                  </a:txBody>
                  <a:tcPr marL="6350" marR="6350" marT="6350" marB="0" anchor="b"/>
                </a:tc>
                <a:tc>
                  <a:txBody>
                    <a:bodyPr/>
                    <a:lstStyle/>
                    <a:p>
                      <a:pPr algn="r" fontAlgn="b"/>
                      <a:r>
                        <a:rPr lang="lt-LT" sz="1800" u="none" strike="noStrike" dirty="0">
                          <a:effectLst/>
                          <a:latin typeface="+mn-lt"/>
                        </a:rPr>
                        <a:t>30,56</a:t>
                      </a:r>
                    </a:p>
                  </a:txBody>
                  <a:tcPr marL="6350" marR="6350" marT="6350" marB="0" anchor="b"/>
                </a:tc>
                <a:tc>
                  <a:txBody>
                    <a:bodyPr/>
                    <a:lstStyle/>
                    <a:p>
                      <a:pPr marL="0" algn="r" defTabSz="914400" rtl="0" eaLnBrk="1" fontAlgn="b" latinLnBrk="0" hangingPunct="1"/>
                      <a:r>
                        <a:rPr lang="lt-LT" sz="1800" u="none" strike="noStrike" kern="1200" dirty="0">
                          <a:solidFill>
                            <a:schemeClr val="dk1"/>
                          </a:solidFill>
                          <a:effectLst/>
                          <a:latin typeface="+mn-lt"/>
                          <a:ea typeface="+mn-ea"/>
                          <a:cs typeface="+mn-cs"/>
                        </a:rPr>
                        <a:t>66,59</a:t>
                      </a:r>
                    </a:p>
                  </a:txBody>
                  <a:tcPr marL="6350" marR="6350" marT="6350" marB="0" anchor="b"/>
                </a:tc>
                <a:tc>
                  <a:txBody>
                    <a:bodyPr/>
                    <a:lstStyle/>
                    <a:p>
                      <a:pPr marL="0" algn="r" defTabSz="914400" rtl="0" eaLnBrk="1" fontAlgn="b" latinLnBrk="0" hangingPunct="1"/>
                      <a:r>
                        <a:rPr lang="lt-LT" sz="1800" u="none" strike="noStrike" kern="1200" dirty="0">
                          <a:solidFill>
                            <a:schemeClr val="dk1"/>
                          </a:solidFill>
                          <a:effectLst/>
                          <a:latin typeface="+mn-lt"/>
                          <a:ea typeface="+mn-ea"/>
                          <a:cs typeface="+mn-cs"/>
                        </a:rPr>
                        <a:t>72,72</a:t>
                      </a:r>
                    </a:p>
                  </a:txBody>
                  <a:tcPr marL="6350" marR="6350" marT="6350" marB="0" anchor="b"/>
                </a:tc>
                <a:tc>
                  <a:txBody>
                    <a:bodyPr/>
                    <a:lstStyle/>
                    <a:p>
                      <a:pPr marL="0" algn="r" defTabSz="914400" rtl="0" eaLnBrk="1" fontAlgn="b" latinLnBrk="0" hangingPunct="1"/>
                      <a:r>
                        <a:rPr lang="lt-LT" sz="1800" u="none" strike="noStrike" kern="1200" dirty="0">
                          <a:solidFill>
                            <a:schemeClr val="dk1"/>
                          </a:solidFill>
                          <a:effectLst/>
                          <a:latin typeface="+mn-lt"/>
                          <a:ea typeface="+mn-ea"/>
                          <a:cs typeface="+mn-cs"/>
                        </a:rPr>
                        <a:t>80,21</a:t>
                      </a:r>
                    </a:p>
                  </a:txBody>
                  <a:tcPr marL="6350" marR="6350" marT="6350" marB="0" anchor="b"/>
                </a:tc>
                <a:extLst>
                  <a:ext uri="{0D108BD9-81ED-4DB2-BD59-A6C34878D82A}">
                    <a16:rowId xmlns:a16="http://schemas.microsoft.com/office/drawing/2014/main" val="1542301186"/>
                  </a:ext>
                </a:extLst>
              </a:tr>
              <a:tr h="322431">
                <a:tc>
                  <a:txBody>
                    <a:bodyPr/>
                    <a:lstStyle/>
                    <a:p>
                      <a:pPr algn="l" fontAlgn="b"/>
                      <a:r>
                        <a:rPr lang="lt-LT" sz="1800" u="none" strike="noStrike" dirty="0">
                          <a:effectLst/>
                          <a:latin typeface="+mn-lt"/>
                        </a:rPr>
                        <a:t> Išmoka gimus daugiau kaip vienam vaikui</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1,38</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1,39</a:t>
                      </a:r>
                    </a:p>
                  </a:txBody>
                  <a:tcPr marL="6350" marR="6350" marT="6350" marB="0" anchor="b"/>
                </a:tc>
                <a:tc>
                  <a:txBody>
                    <a:bodyPr/>
                    <a:lstStyle/>
                    <a:p>
                      <a:pPr marL="0" algn="r" defTabSz="914400" rtl="0" eaLnBrk="1" fontAlgn="b" latinLnBrk="0" hangingPunct="1"/>
                      <a:r>
                        <a:rPr lang="lt-LT" sz="1800" b="0" i="0" u="none" strike="noStrike" kern="1200" dirty="0">
                          <a:solidFill>
                            <a:srgbClr val="000000"/>
                          </a:solidFill>
                          <a:effectLst/>
                          <a:latin typeface="+mn-lt"/>
                          <a:ea typeface="+mn-ea"/>
                          <a:cs typeface="+mn-cs"/>
                        </a:rPr>
                        <a:t>1,54</a:t>
                      </a:r>
                    </a:p>
                  </a:txBody>
                  <a:tcPr marL="6350" marR="6350" marT="6350" marB="0" anchor="b"/>
                </a:tc>
                <a:tc>
                  <a:txBody>
                    <a:bodyPr/>
                    <a:lstStyle/>
                    <a:p>
                      <a:pPr marL="0" algn="r" defTabSz="914400" rtl="0" eaLnBrk="1" fontAlgn="b" latinLnBrk="0" hangingPunct="1"/>
                      <a:r>
                        <a:rPr lang="lt-LT" sz="1800" b="0" i="0" u="none" strike="noStrike" kern="1200" dirty="0">
                          <a:solidFill>
                            <a:srgbClr val="000000"/>
                          </a:solidFill>
                          <a:effectLst/>
                          <a:latin typeface="+mn-lt"/>
                          <a:ea typeface="+mn-ea"/>
                          <a:cs typeface="+mn-cs"/>
                        </a:rPr>
                        <a:t>1,54</a:t>
                      </a:r>
                    </a:p>
                  </a:txBody>
                  <a:tcPr marL="6350" marR="6350" marT="6350" marB="0" anchor="b"/>
                </a:tc>
                <a:tc>
                  <a:txBody>
                    <a:bodyPr/>
                    <a:lstStyle/>
                    <a:p>
                      <a:pPr marL="0" algn="r" defTabSz="914400" rtl="0" eaLnBrk="1" fontAlgn="b" latinLnBrk="0" hangingPunct="1"/>
                      <a:r>
                        <a:rPr lang="lt-LT" sz="1800" b="0" i="0" u="none" strike="noStrike" kern="1200" dirty="0">
                          <a:solidFill>
                            <a:srgbClr val="000000"/>
                          </a:solidFill>
                          <a:effectLst/>
                          <a:latin typeface="+mn-lt"/>
                          <a:ea typeface="+mn-ea"/>
                          <a:cs typeface="+mn-cs"/>
                        </a:rPr>
                        <a:t>1,50</a:t>
                      </a:r>
                    </a:p>
                  </a:txBody>
                  <a:tcPr marL="6350" marR="6350" marT="6350" marB="0" anchor="b"/>
                </a:tc>
                <a:extLst>
                  <a:ext uri="{0D108BD9-81ED-4DB2-BD59-A6C34878D82A}">
                    <a16:rowId xmlns:a16="http://schemas.microsoft.com/office/drawing/2014/main" val="535364736"/>
                  </a:ext>
                </a:extLst>
              </a:tr>
              <a:tr h="604057">
                <a:tc>
                  <a:txBody>
                    <a:bodyPr/>
                    <a:lstStyle/>
                    <a:p>
                      <a:pPr algn="l" fontAlgn="b"/>
                      <a:r>
                        <a:rPr lang="fi-FI" sz="1800" u="none" strike="noStrike" dirty="0">
                          <a:effectLst/>
                          <a:latin typeface="+mn-lt"/>
                        </a:rPr>
                        <a:t>Išmoka privalomosios karo tarnybos  kario vaikui</a:t>
                      </a:r>
                      <a:endParaRPr lang="fi-FI"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0,015</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0,017</a:t>
                      </a:r>
                    </a:p>
                  </a:txBody>
                  <a:tcPr marL="6350" marR="6350" marT="6350" marB="0" anchor="b"/>
                </a:tc>
                <a:tc>
                  <a:txBody>
                    <a:bodyPr/>
                    <a:lstStyle/>
                    <a:p>
                      <a:pPr algn="r" fontAlgn="b"/>
                      <a:r>
                        <a:rPr lang="lt-LT" sz="1800" b="0" i="0" u="none" strike="noStrike" dirty="0">
                          <a:solidFill>
                            <a:srgbClr val="000000"/>
                          </a:solidFill>
                          <a:effectLst/>
                          <a:latin typeface="+mn-lt"/>
                        </a:rPr>
                        <a:t>0,016</a:t>
                      </a:r>
                    </a:p>
                  </a:txBody>
                  <a:tcPr marL="6350" marR="6350" marT="6350" marB="0" anchor="b"/>
                </a:tc>
                <a:tc>
                  <a:txBody>
                    <a:bodyPr/>
                    <a:lstStyle/>
                    <a:p>
                      <a:pPr algn="r" fontAlgn="b"/>
                      <a:r>
                        <a:rPr lang="lt-LT" sz="1800" b="0" i="0" u="none" strike="noStrike" dirty="0">
                          <a:solidFill>
                            <a:srgbClr val="000000"/>
                          </a:solidFill>
                          <a:effectLst/>
                          <a:latin typeface="+mn-lt"/>
                        </a:rPr>
                        <a:t>0,0086</a:t>
                      </a:r>
                    </a:p>
                  </a:txBody>
                  <a:tcPr marL="6350" marR="6350" marT="6350" marB="0" anchor="b"/>
                </a:tc>
                <a:tc>
                  <a:txBody>
                    <a:bodyPr/>
                    <a:lstStyle/>
                    <a:p>
                      <a:pPr algn="r" fontAlgn="b"/>
                      <a:r>
                        <a:rPr lang="lt-LT" sz="1800" b="0" i="0" u="none" strike="noStrike" dirty="0">
                          <a:solidFill>
                            <a:srgbClr val="000000"/>
                          </a:solidFill>
                          <a:effectLst/>
                          <a:latin typeface="+mn-lt"/>
                        </a:rPr>
                        <a:t>0,0085</a:t>
                      </a:r>
                    </a:p>
                  </a:txBody>
                  <a:tcPr marL="6350" marR="6350" marT="6350" marB="0" anchor="b"/>
                </a:tc>
                <a:extLst>
                  <a:ext uri="{0D108BD9-81ED-4DB2-BD59-A6C34878D82A}">
                    <a16:rowId xmlns:a16="http://schemas.microsoft.com/office/drawing/2014/main" val="3754771403"/>
                  </a:ext>
                </a:extLst>
              </a:tr>
              <a:tr h="604057">
                <a:tc>
                  <a:txBody>
                    <a:bodyPr/>
                    <a:lstStyle/>
                    <a:p>
                      <a:pPr algn="l" fontAlgn="b"/>
                      <a:r>
                        <a:rPr lang="lt-LT" sz="1800" u="none" strike="noStrike" dirty="0">
                          <a:effectLst/>
                          <a:latin typeface="+mn-lt"/>
                        </a:rPr>
                        <a:t> Išmoka besimokančio ar studijuojančio asmens vaiko priežiūrai</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1,09</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1,01</a:t>
                      </a:r>
                    </a:p>
                  </a:txBody>
                  <a:tcPr marL="6350" marR="6350" marT="6350" marB="0" anchor="b"/>
                </a:tc>
                <a:tc>
                  <a:txBody>
                    <a:bodyPr/>
                    <a:lstStyle/>
                    <a:p>
                      <a:pPr algn="r" fontAlgn="b"/>
                      <a:r>
                        <a:rPr lang="lt-LT" sz="1800" b="0" i="0" u="none" strike="noStrike" dirty="0">
                          <a:solidFill>
                            <a:srgbClr val="000000"/>
                          </a:solidFill>
                          <a:effectLst/>
                          <a:latin typeface="+mn-lt"/>
                        </a:rPr>
                        <a:t>1,30</a:t>
                      </a:r>
                    </a:p>
                  </a:txBody>
                  <a:tcPr marL="6350" marR="6350" marT="6350" marB="0" anchor="b"/>
                </a:tc>
                <a:tc>
                  <a:txBody>
                    <a:bodyPr/>
                    <a:lstStyle/>
                    <a:p>
                      <a:pPr algn="r" fontAlgn="b"/>
                      <a:r>
                        <a:rPr lang="lt-LT" sz="1800" b="0" i="0" u="none" strike="noStrike" dirty="0">
                          <a:solidFill>
                            <a:srgbClr val="000000"/>
                          </a:solidFill>
                          <a:effectLst/>
                          <a:latin typeface="+mn-lt"/>
                        </a:rPr>
                        <a:t>1,78</a:t>
                      </a:r>
                    </a:p>
                  </a:txBody>
                  <a:tcPr marL="6350" marR="6350" marT="6350" marB="0" anchor="b"/>
                </a:tc>
                <a:tc>
                  <a:txBody>
                    <a:bodyPr/>
                    <a:lstStyle/>
                    <a:p>
                      <a:pPr algn="r" fontAlgn="b"/>
                      <a:r>
                        <a:rPr lang="lt-LT" sz="1800" b="0" i="0" u="none" strike="noStrike" dirty="0">
                          <a:solidFill>
                            <a:srgbClr val="000000"/>
                          </a:solidFill>
                          <a:effectLst/>
                          <a:latin typeface="+mn-lt"/>
                        </a:rPr>
                        <a:t>2,21</a:t>
                      </a:r>
                    </a:p>
                  </a:txBody>
                  <a:tcPr marL="6350" marR="6350" marT="6350" marB="0" anchor="b"/>
                </a:tc>
                <a:extLst>
                  <a:ext uri="{0D108BD9-81ED-4DB2-BD59-A6C34878D82A}">
                    <a16:rowId xmlns:a16="http://schemas.microsoft.com/office/drawing/2014/main" val="2202814517"/>
                  </a:ext>
                </a:extLst>
              </a:tr>
              <a:tr h="322431">
                <a:tc>
                  <a:txBody>
                    <a:bodyPr/>
                    <a:lstStyle/>
                    <a:p>
                      <a:pPr algn="l" fontAlgn="b"/>
                      <a:r>
                        <a:rPr lang="lt-LT" sz="1800" u="none" strike="noStrike" dirty="0">
                          <a:effectLst/>
                          <a:latin typeface="+mn-lt"/>
                        </a:rPr>
                        <a:t>Globos (rūpybos) išmoka </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14,64</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13,35</a:t>
                      </a:r>
                    </a:p>
                  </a:txBody>
                  <a:tcPr marL="6350" marR="6350" marT="6350" marB="0" anchor="b"/>
                </a:tc>
                <a:tc>
                  <a:txBody>
                    <a:bodyPr/>
                    <a:lstStyle/>
                    <a:p>
                      <a:pPr algn="r" fontAlgn="b"/>
                      <a:r>
                        <a:rPr lang="lt-LT" sz="1800" b="0" i="0" u="none" strike="noStrike" dirty="0">
                          <a:solidFill>
                            <a:srgbClr val="000000"/>
                          </a:solidFill>
                          <a:effectLst/>
                          <a:latin typeface="+mn-lt"/>
                        </a:rPr>
                        <a:t>12,38</a:t>
                      </a:r>
                    </a:p>
                  </a:txBody>
                  <a:tcPr marL="6350" marR="6350" marT="6350" marB="0" anchor="b"/>
                </a:tc>
                <a:tc>
                  <a:txBody>
                    <a:bodyPr/>
                    <a:lstStyle/>
                    <a:p>
                      <a:pPr algn="r" fontAlgn="b"/>
                      <a:r>
                        <a:rPr lang="lt-LT" sz="1800" b="0" i="0" u="none" strike="noStrike" dirty="0">
                          <a:solidFill>
                            <a:srgbClr val="000000"/>
                          </a:solidFill>
                          <a:effectLst/>
                          <a:latin typeface="+mn-lt"/>
                        </a:rPr>
                        <a:t>11,72</a:t>
                      </a:r>
                    </a:p>
                  </a:txBody>
                  <a:tcPr marL="6350" marR="6350" marT="6350" marB="0" anchor="b"/>
                </a:tc>
                <a:tc>
                  <a:txBody>
                    <a:bodyPr/>
                    <a:lstStyle/>
                    <a:p>
                      <a:pPr algn="r" fontAlgn="b"/>
                      <a:r>
                        <a:rPr lang="lt-LT" sz="1800" b="0" i="0" u="none" strike="noStrike" dirty="0">
                          <a:solidFill>
                            <a:srgbClr val="000000"/>
                          </a:solidFill>
                          <a:effectLst/>
                          <a:latin typeface="+mn-lt"/>
                        </a:rPr>
                        <a:t>21,18</a:t>
                      </a:r>
                    </a:p>
                  </a:txBody>
                  <a:tcPr marL="6350" marR="6350" marT="6350" marB="0" anchor="b"/>
                </a:tc>
                <a:extLst>
                  <a:ext uri="{0D108BD9-81ED-4DB2-BD59-A6C34878D82A}">
                    <a16:rowId xmlns:a16="http://schemas.microsoft.com/office/drawing/2014/main" val="673206958"/>
                  </a:ext>
                </a:extLst>
              </a:tr>
              <a:tr h="322431">
                <a:tc>
                  <a:txBody>
                    <a:bodyPr/>
                    <a:lstStyle/>
                    <a:p>
                      <a:pPr algn="l" fontAlgn="b"/>
                      <a:r>
                        <a:rPr lang="lt-LT" sz="1800" u="none" strike="noStrike" dirty="0">
                          <a:effectLst/>
                          <a:latin typeface="+mn-lt"/>
                        </a:rPr>
                        <a:t>Globos (rūpybos) išmokos tikslinis priedas</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10,60</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10,17</a:t>
                      </a:r>
                    </a:p>
                  </a:txBody>
                  <a:tcPr marL="6350" marR="6350" marT="6350" marB="0" anchor="b"/>
                </a:tc>
                <a:tc>
                  <a:txBody>
                    <a:bodyPr/>
                    <a:lstStyle/>
                    <a:p>
                      <a:pPr algn="r" fontAlgn="b"/>
                      <a:r>
                        <a:rPr lang="lt-LT" sz="1800" b="0" i="0" u="none" strike="noStrike" dirty="0">
                          <a:solidFill>
                            <a:srgbClr val="000000"/>
                          </a:solidFill>
                          <a:effectLst/>
                          <a:latin typeface="+mn-lt"/>
                        </a:rPr>
                        <a:t>9,98</a:t>
                      </a:r>
                    </a:p>
                  </a:txBody>
                  <a:tcPr marL="6350" marR="6350" marT="6350" marB="0" anchor="b"/>
                </a:tc>
                <a:tc>
                  <a:txBody>
                    <a:bodyPr/>
                    <a:lstStyle/>
                    <a:p>
                      <a:pPr algn="r" fontAlgn="b"/>
                      <a:r>
                        <a:rPr lang="lt-LT" sz="1800" b="0" i="0" u="none" strike="noStrike" dirty="0">
                          <a:solidFill>
                            <a:srgbClr val="000000"/>
                          </a:solidFill>
                          <a:effectLst/>
                          <a:latin typeface="+mn-lt"/>
                        </a:rPr>
                        <a:t>9,74</a:t>
                      </a:r>
                    </a:p>
                  </a:txBody>
                  <a:tcPr marL="6350" marR="6350" marT="6350" marB="0" anchor="b"/>
                </a:tc>
                <a:tc>
                  <a:txBody>
                    <a:bodyPr/>
                    <a:lstStyle/>
                    <a:p>
                      <a:pPr algn="r" fontAlgn="b"/>
                      <a:r>
                        <a:rPr lang="lt-LT" sz="1800" b="0" i="0" u="none" strike="noStrike" dirty="0">
                          <a:solidFill>
                            <a:srgbClr val="000000"/>
                          </a:solidFill>
                          <a:effectLst/>
                          <a:latin typeface="+mn-lt"/>
                        </a:rPr>
                        <a:t>12,09</a:t>
                      </a:r>
                    </a:p>
                  </a:txBody>
                  <a:tcPr marL="6350" marR="6350" marT="6350" marB="0" anchor="b"/>
                </a:tc>
                <a:extLst>
                  <a:ext uri="{0D108BD9-81ED-4DB2-BD59-A6C34878D82A}">
                    <a16:rowId xmlns:a16="http://schemas.microsoft.com/office/drawing/2014/main" val="2250432799"/>
                  </a:ext>
                </a:extLst>
              </a:tr>
              <a:tr h="322431">
                <a:tc>
                  <a:txBody>
                    <a:bodyPr/>
                    <a:lstStyle/>
                    <a:p>
                      <a:pPr algn="l" fontAlgn="b"/>
                      <a:r>
                        <a:rPr lang="lt-LT" sz="1800" u="none" strike="noStrike" dirty="0">
                          <a:effectLst/>
                          <a:latin typeface="+mn-lt"/>
                        </a:rPr>
                        <a:t>Vienkartinė išmoka įsikurti</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2,66</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2,63</a:t>
                      </a:r>
                    </a:p>
                  </a:txBody>
                  <a:tcPr marL="6350" marR="6350" marT="6350" marB="0" anchor="b"/>
                </a:tc>
                <a:tc>
                  <a:txBody>
                    <a:bodyPr/>
                    <a:lstStyle/>
                    <a:p>
                      <a:pPr algn="r" fontAlgn="b"/>
                      <a:r>
                        <a:rPr lang="lt-LT" sz="1800" b="0" i="0" u="none" strike="noStrike" dirty="0">
                          <a:solidFill>
                            <a:srgbClr val="000000"/>
                          </a:solidFill>
                          <a:effectLst/>
                          <a:latin typeface="+mn-lt"/>
                        </a:rPr>
                        <a:t>2,16</a:t>
                      </a:r>
                    </a:p>
                  </a:txBody>
                  <a:tcPr marL="6350" marR="6350" marT="6350" marB="0" anchor="b"/>
                </a:tc>
                <a:tc>
                  <a:txBody>
                    <a:bodyPr/>
                    <a:lstStyle/>
                    <a:p>
                      <a:pPr algn="r" fontAlgn="b"/>
                      <a:r>
                        <a:rPr lang="lt-LT" sz="1800" b="0" i="0" u="none" strike="noStrike" dirty="0">
                          <a:solidFill>
                            <a:srgbClr val="000000"/>
                          </a:solidFill>
                          <a:effectLst/>
                          <a:latin typeface="+mn-lt"/>
                        </a:rPr>
                        <a:t>2,19</a:t>
                      </a:r>
                    </a:p>
                  </a:txBody>
                  <a:tcPr marL="6350" marR="6350" marT="6350" marB="0" anchor="b"/>
                </a:tc>
                <a:tc>
                  <a:txBody>
                    <a:bodyPr/>
                    <a:lstStyle/>
                    <a:p>
                      <a:pPr algn="r" fontAlgn="b"/>
                      <a:r>
                        <a:rPr lang="lt-LT" sz="1800" b="0" i="0" u="none" strike="noStrike" dirty="0">
                          <a:solidFill>
                            <a:srgbClr val="000000"/>
                          </a:solidFill>
                          <a:effectLst/>
                          <a:latin typeface="+mn-lt"/>
                        </a:rPr>
                        <a:t>2,30</a:t>
                      </a:r>
                    </a:p>
                  </a:txBody>
                  <a:tcPr marL="6350" marR="6350" marT="6350" marB="0" anchor="b"/>
                </a:tc>
                <a:extLst>
                  <a:ext uri="{0D108BD9-81ED-4DB2-BD59-A6C34878D82A}">
                    <a16:rowId xmlns:a16="http://schemas.microsoft.com/office/drawing/2014/main" val="2187327723"/>
                  </a:ext>
                </a:extLst>
              </a:tr>
              <a:tr h="322431">
                <a:tc>
                  <a:txBody>
                    <a:bodyPr/>
                    <a:lstStyle/>
                    <a:p>
                      <a:pPr algn="l" fontAlgn="b"/>
                      <a:r>
                        <a:rPr lang="lt-LT" sz="1800" u="none" strike="noStrike" dirty="0">
                          <a:effectLst/>
                          <a:latin typeface="+mn-lt"/>
                        </a:rPr>
                        <a:t>Išmoka įvaikinus vaiką</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0,29</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0,53</a:t>
                      </a:r>
                    </a:p>
                  </a:txBody>
                  <a:tcPr marL="6350" marR="6350" marT="6350" marB="0" anchor="b"/>
                </a:tc>
                <a:tc>
                  <a:txBody>
                    <a:bodyPr/>
                    <a:lstStyle/>
                    <a:p>
                      <a:pPr algn="r" fontAlgn="b"/>
                      <a:r>
                        <a:rPr lang="lt-LT" sz="1800" b="0" i="0" u="none" strike="noStrike" dirty="0">
                          <a:solidFill>
                            <a:srgbClr val="000000"/>
                          </a:solidFill>
                          <a:effectLst/>
                          <a:latin typeface="+mn-lt"/>
                        </a:rPr>
                        <a:t>0,45</a:t>
                      </a:r>
                    </a:p>
                  </a:txBody>
                  <a:tcPr marL="6350" marR="6350" marT="6350" marB="0" anchor="b"/>
                </a:tc>
                <a:tc>
                  <a:txBody>
                    <a:bodyPr/>
                    <a:lstStyle/>
                    <a:p>
                      <a:pPr algn="r" fontAlgn="b"/>
                      <a:r>
                        <a:rPr lang="lt-LT" sz="1800" b="0" i="0" u="none" strike="noStrike" dirty="0">
                          <a:solidFill>
                            <a:srgbClr val="000000"/>
                          </a:solidFill>
                          <a:effectLst/>
                          <a:latin typeface="+mn-lt"/>
                        </a:rPr>
                        <a:t>0,29</a:t>
                      </a:r>
                    </a:p>
                  </a:txBody>
                  <a:tcPr marL="6350" marR="6350" marT="6350" marB="0" anchor="b"/>
                </a:tc>
                <a:tc>
                  <a:txBody>
                    <a:bodyPr/>
                    <a:lstStyle/>
                    <a:p>
                      <a:pPr algn="r" fontAlgn="b"/>
                      <a:r>
                        <a:rPr lang="lt-LT" sz="1800" b="0" i="0" u="none" strike="noStrike" dirty="0">
                          <a:solidFill>
                            <a:srgbClr val="000000"/>
                          </a:solidFill>
                          <a:effectLst/>
                          <a:latin typeface="+mn-lt"/>
                        </a:rPr>
                        <a:t>0,299</a:t>
                      </a:r>
                    </a:p>
                  </a:txBody>
                  <a:tcPr marL="6350" marR="6350" marT="6350" marB="0" anchor="b"/>
                </a:tc>
                <a:extLst>
                  <a:ext uri="{0D108BD9-81ED-4DB2-BD59-A6C34878D82A}">
                    <a16:rowId xmlns:a16="http://schemas.microsoft.com/office/drawing/2014/main" val="3476695890"/>
                  </a:ext>
                </a:extLst>
              </a:tr>
              <a:tr h="322431">
                <a:tc>
                  <a:txBody>
                    <a:bodyPr/>
                    <a:lstStyle/>
                    <a:p>
                      <a:pPr algn="l" fontAlgn="b"/>
                      <a:r>
                        <a:rPr lang="lt-LT" sz="1800" u="none" strike="noStrike" dirty="0">
                          <a:effectLst/>
                          <a:latin typeface="+mn-lt"/>
                        </a:rPr>
                        <a:t>Vienkartinė išmoka nėščiai moteriai</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u="none" strike="noStrike" dirty="0">
                          <a:effectLst/>
                          <a:latin typeface="+mn-lt"/>
                        </a:rPr>
                        <a:t>0,32</a:t>
                      </a:r>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0,28</a:t>
                      </a:r>
                    </a:p>
                  </a:txBody>
                  <a:tcPr marL="6350" marR="6350" marT="6350" marB="0" anchor="b"/>
                </a:tc>
                <a:tc>
                  <a:txBody>
                    <a:bodyPr/>
                    <a:lstStyle/>
                    <a:p>
                      <a:pPr algn="r" fontAlgn="b"/>
                      <a:r>
                        <a:rPr lang="lt-LT" sz="1800" b="0" i="0" u="none" strike="noStrike" dirty="0">
                          <a:solidFill>
                            <a:srgbClr val="000000"/>
                          </a:solidFill>
                          <a:effectLst/>
                          <a:latin typeface="+mn-lt"/>
                        </a:rPr>
                        <a:t>0,85</a:t>
                      </a:r>
                    </a:p>
                  </a:txBody>
                  <a:tcPr marL="6350" marR="6350" marT="6350" marB="0" anchor="b"/>
                </a:tc>
                <a:tc>
                  <a:txBody>
                    <a:bodyPr/>
                    <a:lstStyle/>
                    <a:p>
                      <a:pPr algn="r" fontAlgn="b"/>
                      <a:r>
                        <a:rPr lang="lt-LT" sz="1800" b="0" i="0" u="none" strike="noStrike" dirty="0">
                          <a:solidFill>
                            <a:srgbClr val="000000"/>
                          </a:solidFill>
                          <a:effectLst/>
                          <a:latin typeface="+mn-lt"/>
                        </a:rPr>
                        <a:t>0,87</a:t>
                      </a:r>
                    </a:p>
                  </a:txBody>
                  <a:tcPr marL="6350" marR="6350" marT="6350" marB="0" anchor="b"/>
                </a:tc>
                <a:tc>
                  <a:txBody>
                    <a:bodyPr/>
                    <a:lstStyle/>
                    <a:p>
                      <a:pPr algn="r" fontAlgn="b"/>
                      <a:r>
                        <a:rPr lang="lt-LT" sz="1800" b="0" i="0" u="none" strike="noStrike" dirty="0">
                          <a:solidFill>
                            <a:srgbClr val="000000"/>
                          </a:solidFill>
                          <a:effectLst/>
                          <a:latin typeface="+mn-lt"/>
                        </a:rPr>
                        <a:t>0,93</a:t>
                      </a:r>
                    </a:p>
                  </a:txBody>
                  <a:tcPr marL="6350" marR="6350" marT="6350" marB="0" anchor="b"/>
                </a:tc>
                <a:extLst>
                  <a:ext uri="{0D108BD9-81ED-4DB2-BD59-A6C34878D82A}">
                    <a16:rowId xmlns:a16="http://schemas.microsoft.com/office/drawing/2014/main" val="1913186900"/>
                  </a:ext>
                </a:extLst>
              </a:tr>
              <a:tr h="322431">
                <a:tc>
                  <a:txBody>
                    <a:bodyPr/>
                    <a:lstStyle/>
                    <a:p>
                      <a:pPr algn="l" fontAlgn="b"/>
                      <a:r>
                        <a:rPr lang="lt-LT" sz="1800" b="0" i="0" u="none" strike="noStrike" dirty="0">
                          <a:solidFill>
                            <a:srgbClr val="000000"/>
                          </a:solidFill>
                          <a:effectLst/>
                          <a:latin typeface="+mn-lt"/>
                        </a:rPr>
                        <a:t>Vaiko laikinosios priežiūros išmoka</a:t>
                      </a:r>
                    </a:p>
                  </a:txBody>
                  <a:tcPr marL="6350" marR="6350" marT="6350" marB="0" anchor="b"/>
                </a:tc>
                <a:tc>
                  <a:txBody>
                    <a:bodyPr/>
                    <a:lstStyle/>
                    <a:p>
                      <a:pPr algn="r" fontAlgn="b"/>
                      <a:endParaRPr lang="lt-LT" sz="1800" b="0" i="0" u="none" strike="noStrike" dirty="0">
                        <a:solidFill>
                          <a:srgbClr val="000000"/>
                        </a:solidFill>
                        <a:effectLst/>
                        <a:latin typeface="+mn-lt"/>
                      </a:endParaRPr>
                    </a:p>
                  </a:txBody>
                  <a:tcPr marL="6350" marR="6350" marT="6350" marB="0" anchor="b"/>
                </a:tc>
                <a:tc>
                  <a:txBody>
                    <a:bodyPr/>
                    <a:lstStyle/>
                    <a:p>
                      <a:pPr algn="r" fontAlgn="b"/>
                      <a:endParaRPr lang="lt-LT" sz="1800" b="0" i="0" u="none" strike="noStrike" dirty="0">
                        <a:solidFill>
                          <a:srgbClr val="000000"/>
                        </a:solidFill>
                        <a:effectLst/>
                        <a:latin typeface="+mn-lt"/>
                      </a:endParaRPr>
                    </a:p>
                  </a:txBody>
                  <a:tcPr marL="6350" marR="6350" marT="6350" marB="0" anchor="b"/>
                </a:tc>
                <a:tc>
                  <a:txBody>
                    <a:bodyPr/>
                    <a:lstStyle/>
                    <a:p>
                      <a:pPr algn="r" fontAlgn="b"/>
                      <a:r>
                        <a:rPr lang="lt-LT" sz="1800" b="0" i="0" u="none" strike="noStrike" dirty="0">
                          <a:solidFill>
                            <a:srgbClr val="000000"/>
                          </a:solidFill>
                          <a:effectLst/>
                          <a:latin typeface="+mn-lt"/>
                        </a:rPr>
                        <a:t>0,28</a:t>
                      </a:r>
                    </a:p>
                  </a:txBody>
                  <a:tcPr marL="6350" marR="6350" marT="6350" marB="0" anchor="b"/>
                </a:tc>
                <a:tc>
                  <a:txBody>
                    <a:bodyPr/>
                    <a:lstStyle/>
                    <a:p>
                      <a:pPr algn="r" fontAlgn="b"/>
                      <a:r>
                        <a:rPr lang="lt-LT" sz="1800" b="0" i="0" u="none" strike="noStrike" dirty="0">
                          <a:solidFill>
                            <a:srgbClr val="000000"/>
                          </a:solidFill>
                          <a:effectLst/>
                          <a:latin typeface="+mn-lt"/>
                        </a:rPr>
                        <a:t>0,48</a:t>
                      </a:r>
                    </a:p>
                  </a:txBody>
                  <a:tcPr marL="6350" marR="6350" marT="6350" marB="0" anchor="b"/>
                </a:tc>
                <a:tc>
                  <a:txBody>
                    <a:bodyPr/>
                    <a:lstStyle/>
                    <a:p>
                      <a:pPr algn="r" fontAlgn="b"/>
                      <a:r>
                        <a:rPr lang="lt-LT" sz="1800" b="0" i="0" u="none" strike="noStrike" dirty="0">
                          <a:solidFill>
                            <a:srgbClr val="000000"/>
                          </a:solidFill>
                          <a:effectLst/>
                          <a:latin typeface="+mn-lt"/>
                        </a:rPr>
                        <a:t>0,41</a:t>
                      </a:r>
                    </a:p>
                  </a:txBody>
                  <a:tcPr marL="6350" marR="6350" marT="6350" marB="0" anchor="b"/>
                </a:tc>
                <a:extLst>
                  <a:ext uri="{0D108BD9-81ED-4DB2-BD59-A6C34878D82A}">
                    <a16:rowId xmlns:a16="http://schemas.microsoft.com/office/drawing/2014/main" val="1831383110"/>
                  </a:ext>
                </a:extLst>
              </a:tr>
              <a:tr h="322431">
                <a:tc>
                  <a:txBody>
                    <a:bodyPr/>
                    <a:lstStyle/>
                    <a:p>
                      <a:pPr algn="l" fontAlgn="b"/>
                      <a:r>
                        <a:rPr lang="lt-LT" sz="1800" b="0" i="0" u="none" strike="noStrike" dirty="0">
                          <a:solidFill>
                            <a:srgbClr val="000000"/>
                          </a:solidFill>
                          <a:effectLst/>
                          <a:latin typeface="+mn-lt"/>
                        </a:rPr>
                        <a:t>Viso</a:t>
                      </a:r>
                    </a:p>
                  </a:txBody>
                  <a:tcPr marL="6350" marR="6350" marT="6350" marB="0" anchor="b"/>
                </a:tc>
                <a:tc>
                  <a:txBody>
                    <a:bodyPr/>
                    <a:lstStyle/>
                    <a:p>
                      <a:pPr algn="r" fontAlgn="b"/>
                      <a:r>
                        <a:rPr lang="lt-LT" sz="1800" b="1" i="0" u="none" strike="noStrike" dirty="0">
                          <a:solidFill>
                            <a:srgbClr val="000000"/>
                          </a:solidFill>
                          <a:effectLst/>
                          <a:latin typeface="+mn-lt"/>
                        </a:rPr>
                        <a:t>238,05</a:t>
                      </a:r>
                    </a:p>
                  </a:txBody>
                  <a:tcPr marL="6350" marR="6350" marT="6350" marB="0" anchor="b"/>
                </a:tc>
                <a:tc>
                  <a:txBody>
                    <a:bodyPr/>
                    <a:lstStyle/>
                    <a:p>
                      <a:pPr algn="r" fontAlgn="b"/>
                      <a:r>
                        <a:rPr lang="lt-LT" sz="1800" b="1" i="0" u="none" strike="noStrike" dirty="0">
                          <a:solidFill>
                            <a:srgbClr val="000000"/>
                          </a:solidFill>
                          <a:effectLst/>
                          <a:latin typeface="+mn-lt"/>
                        </a:rPr>
                        <a:t>376,14</a:t>
                      </a:r>
                    </a:p>
                  </a:txBody>
                  <a:tcPr marL="6350" marR="6350" marT="6350" marB="0" anchor="b"/>
                </a:tc>
                <a:tc>
                  <a:txBody>
                    <a:bodyPr/>
                    <a:lstStyle/>
                    <a:p>
                      <a:pPr algn="r" fontAlgn="b"/>
                      <a:r>
                        <a:rPr lang="lt-LT" sz="1800" b="1" i="0" u="none" strike="noStrike" dirty="0">
                          <a:solidFill>
                            <a:srgbClr val="000000"/>
                          </a:solidFill>
                          <a:effectLst/>
                          <a:latin typeface="+mn-lt"/>
                        </a:rPr>
                        <a:t>548,05</a:t>
                      </a:r>
                    </a:p>
                  </a:txBody>
                  <a:tcPr marL="6350" marR="6350" marT="6350" marB="0" anchor="b"/>
                </a:tc>
                <a:tc>
                  <a:txBody>
                    <a:bodyPr/>
                    <a:lstStyle/>
                    <a:p>
                      <a:pPr algn="r" fontAlgn="b"/>
                      <a:r>
                        <a:rPr lang="lt-LT" sz="1800" b="1" i="0" u="none" strike="noStrike" dirty="0">
                          <a:solidFill>
                            <a:srgbClr val="000000"/>
                          </a:solidFill>
                          <a:effectLst/>
                          <a:latin typeface="+mn-lt"/>
                        </a:rPr>
                        <a:t>538,97</a:t>
                      </a:r>
                    </a:p>
                  </a:txBody>
                  <a:tcPr marL="6350" marR="6350" marT="6350" marB="0" anchor="b"/>
                </a:tc>
                <a:tc>
                  <a:txBody>
                    <a:bodyPr/>
                    <a:lstStyle/>
                    <a:p>
                      <a:pPr algn="r" fontAlgn="b"/>
                      <a:r>
                        <a:rPr lang="lt-LT" sz="1800" b="1" i="0" u="none" strike="noStrike" dirty="0">
                          <a:solidFill>
                            <a:srgbClr val="000000"/>
                          </a:solidFill>
                          <a:effectLst/>
                          <a:latin typeface="+mn-lt"/>
                        </a:rPr>
                        <a:t>614,2</a:t>
                      </a:r>
                    </a:p>
                  </a:txBody>
                  <a:tcPr marL="6350" marR="6350" marT="6350" marB="0" anchor="b"/>
                </a:tc>
                <a:extLst>
                  <a:ext uri="{0D108BD9-81ED-4DB2-BD59-A6C34878D82A}">
                    <a16:rowId xmlns:a16="http://schemas.microsoft.com/office/drawing/2014/main" val="3013972061"/>
                  </a:ext>
                </a:extLst>
              </a:tr>
            </a:tbl>
          </a:graphicData>
        </a:graphic>
      </p:graphicFrame>
      <p:sp>
        <p:nvSpPr>
          <p:cNvPr id="5" name="Stačiakampis 4">
            <a:extLst>
              <a:ext uri="{FF2B5EF4-FFF2-40B4-BE49-F238E27FC236}">
                <a16:creationId xmlns:a16="http://schemas.microsoft.com/office/drawing/2014/main" id="{03B96E45-5197-4DBB-BDF7-703DB24291DF}"/>
              </a:ext>
            </a:extLst>
          </p:cNvPr>
          <p:cNvSpPr/>
          <p:nvPr/>
        </p:nvSpPr>
        <p:spPr>
          <a:xfrm>
            <a:off x="539552" y="6023615"/>
            <a:ext cx="8064896" cy="523220"/>
          </a:xfrm>
          <a:prstGeom prst="rect">
            <a:avLst/>
          </a:prstGeom>
        </p:spPr>
        <p:txBody>
          <a:bodyPr wrap="square">
            <a:spAutoFit/>
          </a:bodyPr>
          <a:lstStyle/>
          <a:p>
            <a:pPr algn="r"/>
            <a:endParaRPr lang="lt-LT" sz="1400" dirty="0">
              <a:latin typeface="+mn-lt"/>
            </a:endParaRPr>
          </a:p>
          <a:p>
            <a:pPr algn="r"/>
            <a:r>
              <a:rPr lang="lt-LT" sz="1400" dirty="0">
                <a:latin typeface="+mn-lt"/>
              </a:rPr>
              <a:t>https://socmin.lrv.lt/lt/veiklos-sritys/seima-ir-vaikai/socialine-parama-seimoms-ir-vaikams/statistika</a:t>
            </a:r>
          </a:p>
        </p:txBody>
      </p:sp>
    </p:spTree>
    <p:extLst>
      <p:ext uri="{BB962C8B-B14F-4D97-AF65-F5344CB8AC3E}">
        <p14:creationId xmlns:p14="http://schemas.microsoft.com/office/powerpoint/2010/main" val="1259343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0"/>
            <a:ext cx="9144000" cy="1017588"/>
          </a:xfrm>
          <a:solidFill>
            <a:schemeClr val="accent2">
              <a:lumMod val="75000"/>
            </a:schemeClr>
          </a:solidFill>
          <a:ln>
            <a:solidFill>
              <a:schemeClr val="accent2">
                <a:lumMod val="75000"/>
              </a:schemeClr>
            </a:solidFill>
          </a:ln>
        </p:spPr>
        <p:txBody>
          <a:bodyPr rtlCol="0">
            <a:normAutofit/>
          </a:bodyPr>
          <a:lstStyle/>
          <a:p>
            <a:pPr eaLnBrk="1" fontAlgn="auto" hangingPunct="1">
              <a:lnSpc>
                <a:spcPct val="80000"/>
              </a:lnSpc>
              <a:spcAft>
                <a:spcPts val="0"/>
              </a:spcAft>
              <a:defRPr/>
            </a:pPr>
            <a:r>
              <a:rPr lang="lt-LT" sz="3600" b="1"/>
              <a:t>Išmokos vaikams: administravimas</a:t>
            </a:r>
            <a:endParaRPr lang="en-GB" sz="3600" b="1"/>
          </a:p>
        </p:txBody>
      </p:sp>
      <p:sp>
        <p:nvSpPr>
          <p:cNvPr id="31747" name="Rectangle 3"/>
          <p:cNvSpPr>
            <a:spLocks noGrp="1" noChangeArrowheads="1"/>
          </p:cNvSpPr>
          <p:nvPr>
            <p:ph type="body" idx="4294967295"/>
          </p:nvPr>
        </p:nvSpPr>
        <p:spPr>
          <a:xfrm>
            <a:off x="539552" y="1556792"/>
            <a:ext cx="8115300" cy="4143375"/>
          </a:xfrm>
        </p:spPr>
        <p:txBody>
          <a:bodyPr/>
          <a:lstStyle/>
          <a:p>
            <a:pPr marL="0" indent="0" algn="just" eaLnBrk="1" hangingPunct="1">
              <a:buFont typeface="Wingdings" pitchFamily="2" charset="2"/>
              <a:buChar char="Ø"/>
            </a:pPr>
            <a:r>
              <a:rPr lang="lt-LT" dirty="0"/>
              <a:t> </a:t>
            </a:r>
            <a:r>
              <a:rPr lang="lt-LT" sz="2800" dirty="0"/>
              <a:t>I</a:t>
            </a:r>
            <a:r>
              <a:rPr lang="lt-LT" sz="2800" dirty="0">
                <a:cs typeface="Times New Roman" pitchFamily="18" charset="0"/>
              </a:rPr>
              <a:t>šmokos mokamos iš valstybės biudžeto.</a:t>
            </a:r>
            <a:endParaRPr lang="lt-LT" sz="2800" dirty="0"/>
          </a:p>
          <a:p>
            <a:pPr marL="0" indent="0" algn="just" eaLnBrk="1" hangingPunct="1">
              <a:buFont typeface="Wingdings" pitchFamily="2" charset="2"/>
              <a:buChar char="Ø"/>
            </a:pPr>
            <a:r>
              <a:rPr lang="lt-LT" sz="2800" dirty="0"/>
              <a:t> Išmokas skiria ir moka savivaldybių administracija.</a:t>
            </a:r>
          </a:p>
          <a:p>
            <a:pPr marL="0" indent="0" algn="just" eaLnBrk="1" hangingPunct="1">
              <a:buFont typeface="Wingdings" pitchFamily="2" charset="2"/>
              <a:buChar char="Ø"/>
            </a:pPr>
            <a:r>
              <a:rPr lang="lt-LT" sz="2800" dirty="0"/>
              <a:t> Socialinės rizikos šeimoms savivaldybių </a:t>
            </a:r>
            <a:r>
              <a:rPr lang="lt-LT" sz="2800" dirty="0" err="1"/>
              <a:t>admi-nistracija</a:t>
            </a:r>
            <a:r>
              <a:rPr lang="lt-LT" sz="2800" dirty="0"/>
              <a:t> išmokas pinigais gali pakeisti natūrinėmis išmokomis (paslaugomis) arba nutraukti mokėjimą.</a:t>
            </a:r>
          </a:p>
          <a:p>
            <a:pPr marL="0" indent="0" algn="just">
              <a:buFont typeface="Wingdings" pitchFamily="2" charset="2"/>
              <a:buChar char="Ø"/>
            </a:pPr>
            <a:r>
              <a:rPr lang="lt-LT" sz="2000" dirty="0"/>
              <a:t>Asmenims, patiriantiems socialinę riziką, išmokos dydis piniginėmis lėšomis negali viršyti 50 procentų paskirtos išmokos dydžio, išskyrus atvejus, kai atvejo vadybininkas, koordinuojantis atvejo vadybos procesą, rekomenduoja didesnę kaip 50 procentų paskirtos išmokos dydžio sumą mokėti piniginėmis lėšomis, o kai atvejo vadyba netaikoma, – atsižvelgiant į socialinio darbuotojo, dirbančio su asmenimis, patiriančiais socialinę riziką, rekomendaciją. </a:t>
            </a:r>
            <a:endParaRPr lang="en-GB"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BCB0448-79D3-4858-8FB2-39FB1E9B0842}"/>
              </a:ext>
            </a:extLst>
          </p:cNvPr>
          <p:cNvSpPr>
            <a:spLocks noGrp="1"/>
          </p:cNvSpPr>
          <p:nvPr>
            <p:ph type="title"/>
          </p:nvPr>
        </p:nvSpPr>
        <p:spPr>
          <a:xfrm>
            <a:off x="0" y="0"/>
            <a:ext cx="9144000" cy="836712"/>
          </a:xfrm>
        </p:spPr>
        <p:txBody>
          <a:bodyPr/>
          <a:lstStyle/>
          <a:p>
            <a:r>
              <a:rPr lang="lt-LT" sz="4000" b="1" dirty="0"/>
              <a:t>MVPD apskaičiavimas</a:t>
            </a:r>
          </a:p>
        </p:txBody>
      </p:sp>
      <mc:AlternateContent xmlns:mc="http://schemas.openxmlformats.org/markup-compatibility/2006" xmlns:a14="http://schemas.microsoft.com/office/drawing/2010/main">
        <mc:Choice Requires="a14">
          <p:sp>
            <p:nvSpPr>
              <p:cNvPr id="3" name="Turinio vietos rezervavimo ženklas 2">
                <a:extLst>
                  <a:ext uri="{FF2B5EF4-FFF2-40B4-BE49-F238E27FC236}">
                    <a16:creationId xmlns:a16="http://schemas.microsoft.com/office/drawing/2014/main" id="{D4B7E83E-6E10-47E8-832B-EBD287F6DC1C}"/>
                  </a:ext>
                </a:extLst>
              </p:cNvPr>
              <p:cNvSpPr>
                <a:spLocks noGrp="1"/>
              </p:cNvSpPr>
              <p:nvPr>
                <p:ph idx="1"/>
              </p:nvPr>
            </p:nvSpPr>
            <p:spPr>
              <a:xfrm>
                <a:off x="251520" y="1052736"/>
                <a:ext cx="8784976" cy="5616624"/>
              </a:xfrm>
            </p:spPr>
            <p:txBody>
              <a:bodyPr/>
              <a:lstStyle/>
              <a:p>
                <a:pPr marL="0" indent="0" algn="just">
                  <a:buNone/>
                </a:pPr>
                <a:r>
                  <a:rPr lang="lt-LT" sz="2400" dirty="0"/>
                  <a:t>Minimalią būtiniausių maisto produktų sudėtį pagal mitybos specialistų rekomendacijas tvirtina sveikatos apsaugos ministras. </a:t>
                </a:r>
              </a:p>
              <a:p>
                <a:pPr marL="0" indent="0">
                  <a:buNone/>
                </a:pPr>
                <a:r>
                  <a:rPr lang="lt-LT" sz="2400" dirty="0"/>
                  <a:t>Minimalių maisto poreikių dydis </a:t>
                </a:r>
                <a:r>
                  <a:rPr lang="lt-LT" sz="2400" i="1" dirty="0" err="1"/>
                  <a:t>MVPDm</a:t>
                </a:r>
                <a:r>
                  <a:rPr lang="lt-LT" sz="2400" dirty="0"/>
                  <a:t> eurais vienam asmeniui per mėnesį apskaičiuojamas pagal formulę:</a:t>
                </a:r>
              </a:p>
              <a:p>
                <a:pPr marL="0" indent="0">
                  <a:buNone/>
                </a:pPr>
                <a14:m>
                  <m:oMathPara xmlns:m="http://schemas.openxmlformats.org/officeDocument/2006/math">
                    <m:oMathParaPr>
                      <m:jc m:val="centerGroup"/>
                    </m:oMathParaPr>
                    <m:oMath xmlns:m="http://schemas.openxmlformats.org/officeDocument/2006/math">
                      <m:r>
                        <a:rPr lang="lt-LT" sz="2400" b="0" i="1" smtClean="0">
                          <a:latin typeface="Cambria Math" panose="02040503050406030204" pitchFamily="18" charset="0"/>
                        </a:rPr>
                        <m:t>𝑀𝑉𝑃𝐷𝑚</m:t>
                      </m:r>
                      <m:r>
                        <a:rPr lang="lt-LT" sz="2400" b="0" i="1" smtClean="0">
                          <a:latin typeface="Cambria Math" panose="02040503050406030204" pitchFamily="18" charset="0"/>
                        </a:rPr>
                        <m:t>= </m:t>
                      </m:r>
                      <m:nary>
                        <m:naryPr>
                          <m:chr m:val="∑"/>
                          <m:limLoc m:val="subSup"/>
                          <m:ctrlPr>
                            <a:rPr lang="lt-LT" sz="2400" b="0" i="1" smtClean="0">
                              <a:latin typeface="Cambria Math" panose="02040503050406030204" pitchFamily="18" charset="0"/>
                            </a:rPr>
                          </m:ctrlPr>
                        </m:naryPr>
                        <m:sub>
                          <m:r>
                            <m:rPr>
                              <m:brk m:alnAt="25"/>
                            </m:rPr>
                            <a:rPr lang="lt-LT" sz="2400" b="0" i="1" smtClean="0">
                              <a:latin typeface="Cambria Math" panose="02040503050406030204" pitchFamily="18" charset="0"/>
                            </a:rPr>
                            <m:t>𝑖</m:t>
                          </m:r>
                          <m:r>
                            <a:rPr lang="lt-LT" sz="2400" b="0" i="1" smtClean="0">
                              <a:latin typeface="Cambria Math" panose="02040503050406030204" pitchFamily="18" charset="0"/>
                            </a:rPr>
                            <m:t>=1</m:t>
                          </m:r>
                        </m:sub>
                        <m:sup>
                          <m:r>
                            <a:rPr lang="lt-LT" sz="2400" b="0" i="1" smtClean="0">
                              <a:latin typeface="Cambria Math" panose="02040503050406030204" pitchFamily="18" charset="0"/>
                            </a:rPr>
                            <m:t>𝑛</m:t>
                          </m:r>
                        </m:sup>
                        <m:e>
                          <m:r>
                            <a:rPr lang="lt-LT" sz="2400" b="0" i="1" smtClean="0">
                              <a:latin typeface="Cambria Math" panose="02040503050406030204" pitchFamily="18" charset="0"/>
                            </a:rPr>
                            <m:t>𝑀𝑅𝐾𝑖</m:t>
                          </m:r>
                          <m:r>
                            <a:rPr lang="lt-LT" sz="2400" b="0" i="1" smtClean="0">
                              <a:latin typeface="Cambria Math" panose="02040503050406030204" pitchFamily="18" charset="0"/>
                            </a:rPr>
                            <m:t> ∙</m:t>
                          </m:r>
                          <m:r>
                            <a:rPr lang="lt-LT" sz="2400" b="0" i="1" smtClean="0">
                              <a:latin typeface="Cambria Math" panose="02040503050406030204" pitchFamily="18" charset="0"/>
                              <a:ea typeface="Cambria Math" panose="02040503050406030204" pitchFamily="18" charset="0"/>
                            </a:rPr>
                            <m:t>𝐾𝑖</m:t>
                          </m:r>
                        </m:e>
                      </m:nary>
                    </m:oMath>
                  </m:oMathPara>
                </a14:m>
                <a:endParaRPr lang="lt-LT" sz="2400" dirty="0"/>
              </a:p>
              <a:p>
                <a:pPr marL="0" indent="0">
                  <a:buNone/>
                </a:pPr>
                <a:r>
                  <a:rPr lang="lt-LT" sz="2400" dirty="0"/>
                  <a:t>𝑀𝑅𝐾𝑖– minimalaus maisto produktų rinkinio struktūrą sudarantys produktų kiekiai per mėnesį; </a:t>
                </a:r>
              </a:p>
              <a:p>
                <a:pPr marL="0" indent="0">
                  <a:buNone/>
                </a:pPr>
                <a:r>
                  <a:rPr lang="lt-LT" sz="2400" dirty="0"/>
                  <a:t> 𝐾𝑖 – Lietuvos statistikos departamento skaičiuojamos vidutinės mažmeninės maisto prekių kainos eurais. </a:t>
                </a:r>
              </a:p>
              <a:p>
                <a:pPr marL="0" indent="0" algn="just">
                  <a:buNone/>
                </a:pPr>
                <a:endParaRPr lang="lt-LT" sz="2200" dirty="0"/>
              </a:p>
            </p:txBody>
          </p:sp>
        </mc:Choice>
        <mc:Fallback xmlns="">
          <p:sp>
            <p:nvSpPr>
              <p:cNvPr id="3" name="Turinio vietos rezervavimo ženklas 2">
                <a:extLst>
                  <a:ext uri="{FF2B5EF4-FFF2-40B4-BE49-F238E27FC236}">
                    <a16:creationId xmlns:a16="http://schemas.microsoft.com/office/drawing/2014/main" id="{D4B7E83E-6E10-47E8-832B-EBD287F6DC1C}"/>
                  </a:ext>
                </a:extLst>
              </p:cNvPr>
              <p:cNvSpPr>
                <a:spLocks noGrp="1" noRot="1" noChangeAspect="1" noMove="1" noResize="1" noEditPoints="1" noAdjustHandles="1" noChangeArrowheads="1" noChangeShapeType="1" noTextEdit="1"/>
              </p:cNvSpPr>
              <p:nvPr>
                <p:ph idx="1"/>
              </p:nvPr>
            </p:nvSpPr>
            <p:spPr>
              <a:xfrm>
                <a:off x="251520" y="1052736"/>
                <a:ext cx="8784976" cy="5616624"/>
              </a:xfrm>
              <a:blipFill>
                <a:blip r:embed="rId2"/>
                <a:stretch>
                  <a:fillRect l="-1041" t="-869" r="-1110"/>
                </a:stretch>
              </a:blipFill>
            </p:spPr>
            <p:txBody>
              <a:bodyPr/>
              <a:lstStyle/>
              <a:p>
                <a:r>
                  <a:rPr lang="lt-LT">
                    <a:noFill/>
                  </a:rPr>
                  <a:t> </a:t>
                </a:r>
              </a:p>
            </p:txBody>
          </p:sp>
        </mc:Fallback>
      </mc:AlternateContent>
    </p:spTree>
    <p:extLst>
      <p:ext uri="{BB962C8B-B14F-4D97-AF65-F5344CB8AC3E}">
        <p14:creationId xmlns:p14="http://schemas.microsoft.com/office/powerpoint/2010/main" val="38523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BCB0448-79D3-4858-8FB2-39FB1E9B0842}"/>
              </a:ext>
            </a:extLst>
          </p:cNvPr>
          <p:cNvSpPr>
            <a:spLocks noGrp="1"/>
          </p:cNvSpPr>
          <p:nvPr>
            <p:ph type="title"/>
          </p:nvPr>
        </p:nvSpPr>
        <p:spPr>
          <a:xfrm>
            <a:off x="0" y="0"/>
            <a:ext cx="9144000" cy="836712"/>
          </a:xfrm>
        </p:spPr>
        <p:txBody>
          <a:bodyPr/>
          <a:lstStyle/>
          <a:p>
            <a:r>
              <a:rPr lang="lt-LT" sz="4000" b="1" dirty="0"/>
              <a:t>MVPD apskaičiavimas</a:t>
            </a:r>
          </a:p>
        </p:txBody>
      </p:sp>
      <mc:AlternateContent xmlns:mc="http://schemas.openxmlformats.org/markup-compatibility/2006" xmlns:a14="http://schemas.microsoft.com/office/drawing/2010/main">
        <mc:Choice Requires="a14">
          <p:sp>
            <p:nvSpPr>
              <p:cNvPr id="3" name="Turinio vietos rezervavimo ženklas 2">
                <a:extLst>
                  <a:ext uri="{FF2B5EF4-FFF2-40B4-BE49-F238E27FC236}">
                    <a16:creationId xmlns:a16="http://schemas.microsoft.com/office/drawing/2014/main" id="{D4B7E83E-6E10-47E8-832B-EBD287F6DC1C}"/>
                  </a:ext>
                </a:extLst>
              </p:cNvPr>
              <p:cNvSpPr>
                <a:spLocks noGrp="1"/>
              </p:cNvSpPr>
              <p:nvPr>
                <p:ph idx="1"/>
              </p:nvPr>
            </p:nvSpPr>
            <p:spPr>
              <a:xfrm>
                <a:off x="179512" y="1052736"/>
                <a:ext cx="8784976" cy="5616624"/>
              </a:xfrm>
            </p:spPr>
            <p:txBody>
              <a:bodyPr/>
              <a:lstStyle/>
              <a:p>
                <a:pPr marL="0" indent="0" algn="ctr">
                  <a:buNone/>
                </a:pPr>
                <a14:m>
                  <m:oMath xmlns:m="http://schemas.openxmlformats.org/officeDocument/2006/math">
                    <m:r>
                      <a:rPr lang="lt-LT" sz="2400" b="0" i="1" smtClean="0">
                        <a:latin typeface="Cambria Math" panose="02040503050406030204" pitchFamily="18" charset="0"/>
                      </a:rPr>
                      <m:t>𝑀𝑉𝑃𝐷</m:t>
                    </m:r>
                    <m:r>
                      <a:rPr lang="lt-LT" sz="2400" b="0" i="1" smtClean="0">
                        <a:latin typeface="Cambria Math" panose="02040503050406030204" pitchFamily="18" charset="0"/>
                      </a:rPr>
                      <m:t>= </m:t>
                    </m:r>
                    <m:f>
                      <m:fPr>
                        <m:ctrlPr>
                          <a:rPr lang="lt-LT" sz="2400" b="0" i="1" smtClean="0">
                            <a:latin typeface="Cambria Math" panose="02040503050406030204" pitchFamily="18" charset="0"/>
                          </a:rPr>
                        </m:ctrlPr>
                      </m:fPr>
                      <m:num>
                        <m:r>
                          <a:rPr lang="lt-LT" sz="2400" b="0" i="1" smtClean="0">
                            <a:latin typeface="Cambria Math" panose="02040503050406030204" pitchFamily="18" charset="0"/>
                          </a:rPr>
                          <m:t>𝑀𝑉𝑃𝐷𝑚</m:t>
                        </m:r>
                      </m:num>
                      <m:den>
                        <m:r>
                          <a:rPr lang="lt-LT" sz="2400" b="0" i="1" smtClean="0">
                            <a:latin typeface="Cambria Math" panose="02040503050406030204" pitchFamily="18" charset="0"/>
                          </a:rPr>
                          <m:t>𝐸𝐶</m:t>
                        </m:r>
                      </m:den>
                    </m:f>
                  </m:oMath>
                </a14:m>
                <a:r>
                  <a:rPr lang="lt-LT" sz="2400" dirty="0"/>
                  <a:t> </a:t>
                </a:r>
                <a:r>
                  <a:rPr lang="lt-LT" sz="2400" i="1" dirty="0">
                    <a:latin typeface="Cambria Math" panose="02040503050406030204" pitchFamily="18" charset="0"/>
                  </a:rPr>
                  <a:t>(1+SVKIP)</a:t>
                </a:r>
              </a:p>
              <a:p>
                <a:pPr marL="0" indent="0" algn="just">
                  <a:buNone/>
                </a:pPr>
                <a:r>
                  <a:rPr lang="lt-LT" sz="2400" i="1" dirty="0"/>
                  <a:t>EC</a:t>
                </a:r>
                <a:r>
                  <a:rPr lang="lt-LT" sz="2400" dirty="0"/>
                  <a:t> – maisto ir nealkoholinių gėrimų lyginamasis svoris (</a:t>
                </a:r>
                <a:r>
                  <a:rPr lang="lt-LT" sz="2400" dirty="0" err="1"/>
                  <a:t>Engel</a:t>
                </a:r>
                <a:r>
                  <a:rPr lang="lt-LT" sz="2400" dirty="0"/>
                  <a:t> koeficientas), palyginti su faktine gyventojų piniginių vartojimo išlaidų struktūra, apskaičiuotas remiantis NŪBT duomenimis.</a:t>
                </a:r>
              </a:p>
              <a:p>
                <a:pPr marL="0" indent="0" algn="just">
                  <a:buNone/>
                </a:pPr>
                <a:r>
                  <a:rPr lang="lt-LT" sz="2400" i="1" dirty="0"/>
                  <a:t>SVKIP</a:t>
                </a:r>
                <a:r>
                  <a:rPr lang="lt-LT" sz="2400" dirty="0"/>
                  <a:t> – Lietuvos banko skelbiama vidutinės metinės infliacijos, apskaičiuotos pagal suderintą vartotojų kainų indeksą (toliau – SVKI), ateinančių metų rugsėjo mėnesio prognozė. </a:t>
                </a:r>
              </a:p>
              <a:p>
                <a:pPr marL="0" indent="0" algn="just">
                  <a:buNone/>
                </a:pPr>
                <a:r>
                  <a:rPr lang="lt-LT" sz="2200" dirty="0"/>
                  <a:t>Siekiant išvengti koeficiento EC svyravimo dėl statistinių, o ne faktinių gyventojų piniginių vartojimo išlaidų struktūros pokyčių, EC skaičiuojamas tų gyventojų, kurių išlaidos maistui ir nealkoholiniams gėrimams yra intervale nuo 0,85 iki 1,15 </a:t>
                </a:r>
                <a:r>
                  <a:rPr lang="lt-LT" sz="2200" dirty="0" err="1"/>
                  <a:t>MVPDm</a:t>
                </a:r>
                <a:r>
                  <a:rPr lang="lt-LT" sz="2200" dirty="0"/>
                  <a:t>. Apskaičiuota EC reikšmė negali viršyti 50 procentų. </a:t>
                </a:r>
              </a:p>
              <a:p>
                <a:pPr marL="0" indent="0" algn="just">
                  <a:buNone/>
                </a:pPr>
                <a:r>
                  <a:rPr lang="lt-LT" sz="2000" i="1" dirty="0">
                    <a:solidFill>
                      <a:schemeClr val="bg2">
                        <a:lumMod val="10000"/>
                      </a:schemeClr>
                    </a:solidFill>
                  </a:rPr>
                  <a:t>Lietuvos Respublikos </a:t>
                </a:r>
                <a:r>
                  <a:rPr lang="pt-BR" sz="2000" i="1" dirty="0">
                    <a:solidFill>
                      <a:schemeClr val="bg2">
                        <a:lumMod val="10000"/>
                      </a:schemeClr>
                    </a:solidFill>
                  </a:rPr>
                  <a:t>Socialinės paramos išmokų atskaitos rodiklių ir </a:t>
                </a:r>
                <a:r>
                  <a:rPr lang="lt-LT" sz="2000" i="1" dirty="0">
                    <a:solidFill>
                      <a:schemeClr val="bg2">
                        <a:lumMod val="10000"/>
                      </a:schemeClr>
                    </a:solidFill>
                  </a:rPr>
                  <a:t>bazinio bausmių ir nuobaudų dydžio nustatymo įstatymas  X-1710</a:t>
                </a:r>
              </a:p>
              <a:p>
                <a:pPr marL="0" indent="0" algn="just">
                  <a:buNone/>
                </a:pPr>
                <a:endParaRPr lang="lt-LT" sz="2200" dirty="0"/>
              </a:p>
            </p:txBody>
          </p:sp>
        </mc:Choice>
        <mc:Fallback xmlns="">
          <p:sp>
            <p:nvSpPr>
              <p:cNvPr id="3" name="Turinio vietos rezervavimo ženklas 2">
                <a:extLst>
                  <a:ext uri="{FF2B5EF4-FFF2-40B4-BE49-F238E27FC236}">
                    <a16:creationId xmlns:a16="http://schemas.microsoft.com/office/drawing/2014/main" id="{D4B7E83E-6E10-47E8-832B-EBD287F6DC1C}"/>
                  </a:ext>
                </a:extLst>
              </p:cNvPr>
              <p:cNvSpPr>
                <a:spLocks noGrp="1" noRot="1" noChangeAspect="1" noMove="1" noResize="1" noEditPoints="1" noAdjustHandles="1" noChangeArrowheads="1" noChangeShapeType="1" noTextEdit="1"/>
              </p:cNvSpPr>
              <p:nvPr>
                <p:ph idx="1"/>
              </p:nvPr>
            </p:nvSpPr>
            <p:spPr>
              <a:xfrm>
                <a:off x="179512" y="1052736"/>
                <a:ext cx="8784976" cy="5616624"/>
              </a:xfrm>
              <a:blipFill>
                <a:blip r:embed="rId2"/>
                <a:stretch>
                  <a:fillRect l="-1040" r="-1040"/>
                </a:stretch>
              </a:blipFill>
            </p:spPr>
            <p:txBody>
              <a:bodyPr/>
              <a:lstStyle/>
              <a:p>
                <a:r>
                  <a:rPr lang="lt-LT">
                    <a:noFill/>
                  </a:rPr>
                  <a:t> </a:t>
                </a:r>
              </a:p>
            </p:txBody>
          </p:sp>
        </mc:Fallback>
      </mc:AlternateContent>
    </p:spTree>
    <p:extLst>
      <p:ext uri="{BB962C8B-B14F-4D97-AF65-F5344CB8AC3E}">
        <p14:creationId xmlns:p14="http://schemas.microsoft.com/office/powerpoint/2010/main" val="31776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3C25CF-655E-497B-90CB-C926F75A8B03}"/>
              </a:ext>
            </a:extLst>
          </p:cNvPr>
          <p:cNvSpPr>
            <a:spLocks noGrp="1"/>
          </p:cNvSpPr>
          <p:nvPr>
            <p:ph type="title"/>
          </p:nvPr>
        </p:nvSpPr>
        <p:spPr>
          <a:xfrm>
            <a:off x="0" y="0"/>
            <a:ext cx="9144000" cy="908720"/>
          </a:xfrm>
        </p:spPr>
        <p:txBody>
          <a:bodyPr/>
          <a:lstStyle/>
          <a:p>
            <a:r>
              <a:rPr lang="lt-LT" b="1" dirty="0"/>
              <a:t>Išmokų spektras</a:t>
            </a:r>
          </a:p>
        </p:txBody>
      </p:sp>
      <p:sp>
        <p:nvSpPr>
          <p:cNvPr id="3" name="Turinio vietos rezervavimo ženklas 2">
            <a:extLst>
              <a:ext uri="{FF2B5EF4-FFF2-40B4-BE49-F238E27FC236}">
                <a16:creationId xmlns:a16="http://schemas.microsoft.com/office/drawing/2014/main" id="{EC6EB1F6-8889-4C52-BA3A-0B9D3AA88F41}"/>
              </a:ext>
            </a:extLst>
          </p:cNvPr>
          <p:cNvSpPr>
            <a:spLocks noGrp="1"/>
          </p:cNvSpPr>
          <p:nvPr>
            <p:ph idx="1"/>
          </p:nvPr>
        </p:nvSpPr>
        <p:spPr>
          <a:xfrm>
            <a:off x="457200" y="1600200"/>
            <a:ext cx="8229600" cy="4709120"/>
          </a:xfrm>
        </p:spPr>
        <p:txBody>
          <a:bodyPr/>
          <a:lstStyle/>
          <a:p>
            <a:pPr>
              <a:buFont typeface="Wingdings" panose="05000000000000000000" pitchFamily="2" charset="2"/>
              <a:buChar char="Ø"/>
            </a:pPr>
            <a:r>
              <a:rPr lang="lt-LT" dirty="0"/>
              <a:t>Šalpos išmokos.</a:t>
            </a:r>
          </a:p>
          <a:p>
            <a:pPr>
              <a:buFont typeface="Wingdings" panose="05000000000000000000" pitchFamily="2" charset="2"/>
              <a:buChar char="Ø"/>
            </a:pPr>
            <a:r>
              <a:rPr lang="lt-LT" dirty="0"/>
              <a:t>Pensijų priemokos.</a:t>
            </a:r>
          </a:p>
          <a:p>
            <a:pPr>
              <a:buFont typeface="Wingdings" panose="05000000000000000000" pitchFamily="2" charset="2"/>
              <a:buChar char="Ø"/>
            </a:pPr>
            <a:r>
              <a:rPr lang="lt-LT" dirty="0"/>
              <a:t>Tikslinės kompensacijos.</a:t>
            </a:r>
          </a:p>
          <a:p>
            <a:pPr>
              <a:buFont typeface="Wingdings" panose="05000000000000000000" pitchFamily="2" charset="2"/>
              <a:buChar char="Ø"/>
            </a:pPr>
            <a:r>
              <a:rPr lang="lt-LT" dirty="0"/>
              <a:t>Parama mirties atveju.</a:t>
            </a:r>
          </a:p>
          <a:p>
            <a:pPr>
              <a:buFont typeface="Wingdings" panose="05000000000000000000" pitchFamily="2" charset="2"/>
              <a:buChar char="Ø"/>
            </a:pPr>
            <a:r>
              <a:rPr lang="lt-LT" dirty="0"/>
              <a:t>Išmokos vaikams.</a:t>
            </a:r>
          </a:p>
          <a:p>
            <a:pPr marL="0" indent="0">
              <a:buNone/>
            </a:pPr>
            <a:endParaRPr lang="lt-LT" dirty="0"/>
          </a:p>
          <a:p>
            <a:pPr marL="0" indent="0">
              <a:buNone/>
            </a:pPr>
            <a:r>
              <a:rPr lang="lt-LT" sz="2400" dirty="0"/>
              <a:t>Paminėtina dar mokestinė lengvata neįgaliesiems – padidintas neapmokestinamų pajamų dydis.  Tai  nėra tiesioginė išmoka, bet vis tiek padidina neįgaliųjų pajamas valstybės biudžeto sąskaita. </a:t>
            </a:r>
          </a:p>
        </p:txBody>
      </p:sp>
    </p:spTree>
    <p:extLst>
      <p:ext uri="{BB962C8B-B14F-4D97-AF65-F5344CB8AC3E}">
        <p14:creationId xmlns:p14="http://schemas.microsoft.com/office/powerpoint/2010/main" val="268729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684213" y="692150"/>
            <a:ext cx="7772400" cy="1470025"/>
          </a:xfrm>
        </p:spPr>
        <p:txBody>
          <a:bodyPr/>
          <a:lstStyle/>
          <a:p>
            <a:pPr eaLnBrk="1" hangingPunct="1"/>
            <a:r>
              <a:rPr lang="lt-LT" sz="4000" b="1"/>
              <a:t>Šalpos išmokos</a:t>
            </a:r>
          </a:p>
        </p:txBody>
      </p:sp>
      <p:sp>
        <p:nvSpPr>
          <p:cNvPr id="6147" name="Rectangle 5"/>
          <p:cNvSpPr>
            <a:spLocks noGrp="1" noChangeArrowheads="1"/>
          </p:cNvSpPr>
          <p:nvPr>
            <p:ph type="subTitle" idx="1"/>
          </p:nvPr>
        </p:nvSpPr>
        <p:spPr>
          <a:xfrm>
            <a:off x="539750" y="2636838"/>
            <a:ext cx="8137525" cy="2592387"/>
          </a:xfrm>
        </p:spPr>
        <p:txBody>
          <a:bodyPr rtlCol="0">
            <a:normAutofit/>
          </a:bodyPr>
          <a:lstStyle/>
          <a:p>
            <a:pPr eaLnBrk="1" fontAlgn="auto" hangingPunct="1">
              <a:lnSpc>
                <a:spcPct val="110000"/>
              </a:lnSpc>
              <a:spcAft>
                <a:spcPts val="0"/>
              </a:spcAft>
              <a:buFont typeface="Arial" pitchFamily="34" charset="0"/>
              <a:buNone/>
              <a:defRPr/>
            </a:pPr>
            <a:r>
              <a:rPr lang="lt-LT" i="1" dirty="0">
                <a:solidFill>
                  <a:schemeClr val="tx1">
                    <a:lumMod val="75000"/>
                    <a:lumOff val="25000"/>
                  </a:schemeClr>
                </a:solidFill>
              </a:rPr>
              <a:t>Reglamentuojantis įstatymas –</a:t>
            </a:r>
            <a:r>
              <a:rPr lang="lt-LT" dirty="0">
                <a:solidFill>
                  <a:schemeClr val="tx1">
                    <a:lumMod val="75000"/>
                    <a:lumOff val="25000"/>
                  </a:schemeClr>
                </a:solidFill>
              </a:rPr>
              <a:t> </a:t>
            </a:r>
          </a:p>
          <a:p>
            <a:pPr eaLnBrk="1" fontAlgn="auto" hangingPunct="1">
              <a:lnSpc>
                <a:spcPct val="110000"/>
              </a:lnSpc>
              <a:spcAft>
                <a:spcPts val="0"/>
              </a:spcAft>
              <a:buFont typeface="Arial" pitchFamily="34" charset="0"/>
              <a:buNone/>
              <a:defRPr/>
            </a:pPr>
            <a:r>
              <a:rPr lang="lt-LT" dirty="0">
                <a:solidFill>
                  <a:schemeClr val="tx1">
                    <a:lumMod val="75000"/>
                    <a:lumOff val="25000"/>
                  </a:schemeClr>
                </a:solidFill>
              </a:rPr>
              <a:t>Lietuvos Respublikos šalpos pensijų įstatymas </a:t>
            </a:r>
          </a:p>
          <a:p>
            <a:r>
              <a:rPr lang="nn-NO" sz="2800" dirty="0"/>
              <a:t>1994 m. lapkričio 29 d. Nr. I-675</a:t>
            </a:r>
            <a:endParaRPr lang="lt-LT" sz="2800" dirty="0"/>
          </a:p>
          <a:p>
            <a:r>
              <a:rPr lang="lt-LT" sz="2800" dirty="0"/>
              <a:t>Nauja redakcija nuo 2005 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43000"/>
          </a:xfrm>
        </p:spPr>
        <p:txBody>
          <a:bodyPr rtlCol="0">
            <a:normAutofit/>
          </a:bodyPr>
          <a:lstStyle/>
          <a:p>
            <a:pPr eaLnBrk="1" fontAlgn="auto" hangingPunct="1">
              <a:spcAft>
                <a:spcPts val="0"/>
              </a:spcAft>
              <a:defRPr/>
            </a:pPr>
            <a:r>
              <a:rPr lang="lt-LT" sz="3600" b="1"/>
              <a:t>Šalpos išmokų paskirtis</a:t>
            </a:r>
          </a:p>
        </p:txBody>
      </p:sp>
      <p:sp>
        <p:nvSpPr>
          <p:cNvPr id="10243" name="Rectangle 3"/>
          <p:cNvSpPr>
            <a:spLocks noGrp="1" noChangeArrowheads="1"/>
          </p:cNvSpPr>
          <p:nvPr>
            <p:ph idx="1"/>
          </p:nvPr>
        </p:nvSpPr>
        <p:spPr>
          <a:xfrm>
            <a:off x="251520" y="1341438"/>
            <a:ext cx="8641655" cy="5327650"/>
          </a:xfrm>
        </p:spPr>
        <p:txBody>
          <a:bodyPr/>
          <a:lstStyle/>
          <a:p>
            <a:pPr algn="ctr" eaLnBrk="1" hangingPunct="1">
              <a:lnSpc>
                <a:spcPct val="110000"/>
              </a:lnSpc>
              <a:buFont typeface="Wingdings" pitchFamily="2" charset="2"/>
              <a:buNone/>
            </a:pPr>
            <a:r>
              <a:rPr lang="lt-LT" sz="2800" dirty="0"/>
              <a:t>Šalpos išmokos – mėnesinės piniginės išmokos, skiriamos </a:t>
            </a:r>
            <a:r>
              <a:rPr lang="en-US" sz="2800" dirty="0"/>
              <a:t>ne</a:t>
            </a:r>
            <a:r>
              <a:rPr lang="lt-LT" sz="2800" dirty="0"/>
              <a:t>į</a:t>
            </a:r>
            <a:r>
              <a:rPr lang="en-US" sz="2800" dirty="0" err="1"/>
              <a:t>galiesiems</a:t>
            </a:r>
            <a:r>
              <a:rPr lang="en-US" sz="2800" dirty="0"/>
              <a:t>, ne</a:t>
            </a:r>
            <a:r>
              <a:rPr lang="lt-LT" sz="2800" dirty="0"/>
              <a:t>į</a:t>
            </a:r>
            <a:r>
              <a:rPr lang="en-US" sz="2800" dirty="0" err="1"/>
              <a:t>galiems</a:t>
            </a:r>
            <a:r>
              <a:rPr lang="en-US" sz="2800" dirty="0"/>
              <a:t> </a:t>
            </a:r>
            <a:r>
              <a:rPr lang="en-US" sz="2800" dirty="0" err="1"/>
              <a:t>vaikams</a:t>
            </a:r>
            <a:r>
              <a:rPr lang="lt-LT" sz="2800" dirty="0"/>
              <a:t>, senatvės pensijos amžiaus sulaukusiems asmenims, našlaičiams ir t.t.</a:t>
            </a:r>
          </a:p>
          <a:p>
            <a:pPr algn="ctr" eaLnBrk="1" hangingPunct="1">
              <a:lnSpc>
                <a:spcPct val="110000"/>
              </a:lnSpc>
              <a:buFont typeface="Wingdings" pitchFamily="2" charset="2"/>
              <a:buNone/>
            </a:pPr>
            <a:r>
              <a:rPr lang="lt-LT" sz="2800" i="1" dirty="0"/>
              <a:t>Šalpos išmokų paskirtis – suteikti pragyvenimo šaltinį asmenims, neįgijusiems socialinio draudimo teisių, taip pat paremti slaugos reikalingus neįgaliuosius ir jų slaugytojus.</a:t>
            </a:r>
          </a:p>
          <a:p>
            <a:pPr algn="just" eaLnBrk="1" hangingPunct="1">
              <a:lnSpc>
                <a:spcPct val="110000"/>
              </a:lnSpc>
              <a:buFont typeface="Wingdings" pitchFamily="2" charset="2"/>
              <a:buNone/>
            </a:pPr>
            <a:r>
              <a:rPr lang="lt-LT" sz="2800" dirty="0"/>
              <a:t>Šalpos išmokos mokamos iš valstybės biudžeto.</a:t>
            </a:r>
          </a:p>
          <a:p>
            <a:pPr algn="just">
              <a:lnSpc>
                <a:spcPct val="110000"/>
              </a:lnSpc>
              <a:buNone/>
            </a:pPr>
            <a:r>
              <a:rPr lang="lt-LT" sz="2800" dirty="0"/>
              <a:t>Šalpos pensijų dydžio matas – šalpos pensijų bazė (B), tvirtinama Vyriausybės (</a:t>
            </a:r>
            <a:r>
              <a:rPr lang="en-US" sz="2800" dirty="0"/>
              <a:t>20</a:t>
            </a:r>
            <a:r>
              <a:rPr lang="lt-LT" sz="2800" dirty="0"/>
              <a:t>23</a:t>
            </a:r>
            <a:r>
              <a:rPr lang="en-US" sz="2800" dirty="0"/>
              <a:t>m. – 1</a:t>
            </a:r>
            <a:r>
              <a:rPr lang="lt-LT" sz="2800" dirty="0"/>
              <a:t>84</a:t>
            </a:r>
            <a:r>
              <a:rPr lang="en-US" sz="2800" dirty="0"/>
              <a:t> </a:t>
            </a:r>
            <a:r>
              <a:rPr lang="lt-LT" sz="2800" dirty="0"/>
              <a:t>€)</a:t>
            </a:r>
          </a:p>
        </p:txBody>
      </p:sp>
    </p:spTree>
  </p:cSld>
  <p:clrMapOvr>
    <a:masterClrMapping/>
  </p:clrMapOvr>
</p:sld>
</file>

<file path=ppt/theme/theme1.xml><?xml version="1.0" encoding="utf-8"?>
<a:theme xmlns:a="http://schemas.openxmlformats.org/drawingml/2006/main" name="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skait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TVM</Template>
  <TotalTime>0</TotalTime>
  <Words>3716</Words>
  <Application>Microsoft Office PowerPoint</Application>
  <PresentationFormat>Demonstracija ekrane (4:3)</PresentationFormat>
  <Paragraphs>537</Paragraphs>
  <Slides>41</Slides>
  <Notes>4</Notes>
  <HiddenSlides>15</HiddenSlides>
  <MMClips>0</MMClips>
  <ScaleCrop>false</ScaleCrop>
  <HeadingPairs>
    <vt:vector size="6" baseType="variant">
      <vt:variant>
        <vt:lpstr>Naudojami šriftai</vt:lpstr>
      </vt:variant>
      <vt:variant>
        <vt:i4>6</vt:i4>
      </vt:variant>
      <vt:variant>
        <vt:lpstr>Tema</vt:lpstr>
      </vt:variant>
      <vt:variant>
        <vt:i4>7</vt:i4>
      </vt:variant>
      <vt:variant>
        <vt:lpstr>Skaidrių pavadinimai</vt:lpstr>
      </vt:variant>
      <vt:variant>
        <vt:i4>41</vt:i4>
      </vt:variant>
    </vt:vector>
  </HeadingPairs>
  <TitlesOfParts>
    <vt:vector size="54" baseType="lpstr">
      <vt:lpstr>Arial</vt:lpstr>
      <vt:lpstr>Calibri</vt:lpstr>
      <vt:lpstr>Cambria Math</vt:lpstr>
      <vt:lpstr>Open Sans</vt:lpstr>
      <vt:lpstr>Times New Roman</vt:lpstr>
      <vt:lpstr>Wingdings</vt:lpstr>
      <vt:lpstr>TVM</vt:lpstr>
      <vt:lpstr>Paskaitos</vt:lpstr>
      <vt:lpstr>1_TVM</vt:lpstr>
      <vt:lpstr>2_TVM</vt:lpstr>
      <vt:lpstr>3_TVM</vt:lpstr>
      <vt:lpstr>4_TVM</vt:lpstr>
      <vt:lpstr>5_TVM</vt:lpstr>
      <vt:lpstr>SOCIALINĖS APSAUGOS EKONOMIKA</vt:lpstr>
      <vt:lpstr>Socialinės paramos rūšys</vt:lpstr>
      <vt:lpstr>Parama: kategorinė ar testuojama</vt:lpstr>
      <vt:lpstr>Socialinės paramos išmokų atskaitos rodikliai</vt:lpstr>
      <vt:lpstr>MVPD apskaičiavimas</vt:lpstr>
      <vt:lpstr>MVPD apskaičiavimas</vt:lpstr>
      <vt:lpstr>Išmokų spektras</vt:lpstr>
      <vt:lpstr>Šalpos išmokos</vt:lpstr>
      <vt:lpstr>Šalpos išmokų paskirtis</vt:lpstr>
      <vt:lpstr>Šalpos išmokų rūšys</vt:lpstr>
      <vt:lpstr>Šalpos senatvės ir neįgalumo pensijos:</vt:lpstr>
      <vt:lpstr>Šalpos neįgalumo pensijos: gavėjai ir dydžiai</vt:lpstr>
      <vt:lpstr>Šalpos neįgalumo pensijos: gavėjai ir dydžiai</vt:lpstr>
      <vt:lpstr>Šalpos neįgalumo pensijos: gavėjai ir dydžiai</vt:lpstr>
      <vt:lpstr>Šalpos pensijos: derinimas su kitomis išmokomis</vt:lpstr>
      <vt:lpstr>Šalpos našlaičių pensijos</vt:lpstr>
      <vt:lpstr>Šalpos kompensacijos</vt:lpstr>
      <vt:lpstr>Šalpos išmokų gavėjai ir dydžiai. 2023 spalis</vt:lpstr>
      <vt:lpstr>Pensijų priemokos nuo 2019 m.</vt:lpstr>
      <vt:lpstr>Tikslinės kompensacijos</vt:lpstr>
      <vt:lpstr>Tikslinių kompensacijų rūšys</vt:lpstr>
      <vt:lpstr>Tikslinių kompensacijų dydžiai</vt:lpstr>
      <vt:lpstr>Pokytis nuo 2024</vt:lpstr>
      <vt:lpstr>Mokestinės lengvatos neįgaliems</vt:lpstr>
      <vt:lpstr>Mokestinės lengvatos neįgaliems</vt:lpstr>
      <vt:lpstr>Parama mirties atveju</vt:lpstr>
      <vt:lpstr>Paramos mirties atveju rūšys</vt:lpstr>
      <vt:lpstr>Išmokos vaikams</vt:lpstr>
      <vt:lpstr>Išmokų vaikams rūšys</vt:lpstr>
      <vt:lpstr>Išmoka vaikui nuo 2018 m.</vt:lpstr>
      <vt:lpstr>Vienkartinė išmoka gimus vaikui Išmoka privalomosios pradinės karo tarnybos kario vaikui Išmoka besimokančio ar studijuojančio asmens vaiko priežiūrai</vt:lpstr>
      <vt:lpstr> Išmoka gimus daugiau kaip vienam vaikui </vt:lpstr>
      <vt:lpstr>Globos (rūpybos) išmoka</vt:lpstr>
      <vt:lpstr>Globos (rūpybos) išmokos tikslinis priedas</vt:lpstr>
      <vt:lpstr>Išmoka įvaikinus vaiką</vt:lpstr>
      <vt:lpstr>Vaiko laikinosios priežiūros išmoka (nuo 2020)</vt:lpstr>
      <vt:lpstr>Vienkartinė išmoka įsikurti</vt:lpstr>
      <vt:lpstr> Vienkartinė išmoka nėščiai moteriai. </vt:lpstr>
      <vt:lpstr>Diskusiniai klausimai</vt:lpstr>
      <vt:lpstr>Išlaidos išmokoms vaikams (mln. eurų)</vt:lpstr>
      <vt:lpstr>Išmokos vaikams: administravimas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Socialinės paramos išmokos</dc:title>
  <dc:creator>TM</dc:creator>
  <cp:lastModifiedBy>Teodoras Medaiskis</cp:lastModifiedBy>
  <cp:revision>374</cp:revision>
  <dcterms:created xsi:type="dcterms:W3CDTF">2004-02-10T09:48:43Z</dcterms:created>
  <dcterms:modified xsi:type="dcterms:W3CDTF">2024-01-23T18:11:07Z</dcterms:modified>
</cp:coreProperties>
</file>