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37" r:id="rId2"/>
    <p:sldMasterId id="2147483951" r:id="rId3"/>
  </p:sldMasterIdLst>
  <p:notesMasterIdLst>
    <p:notesMasterId r:id="rId62"/>
  </p:notesMasterIdLst>
  <p:sldIdLst>
    <p:sldId id="256" r:id="rId4"/>
    <p:sldId id="303" r:id="rId5"/>
    <p:sldId id="257" r:id="rId6"/>
    <p:sldId id="258" r:id="rId7"/>
    <p:sldId id="293" r:id="rId8"/>
    <p:sldId id="283" r:id="rId9"/>
    <p:sldId id="259" r:id="rId10"/>
    <p:sldId id="263" r:id="rId11"/>
    <p:sldId id="270" r:id="rId12"/>
    <p:sldId id="296" r:id="rId13"/>
    <p:sldId id="271" r:id="rId14"/>
    <p:sldId id="278" r:id="rId15"/>
    <p:sldId id="309" r:id="rId16"/>
    <p:sldId id="285" r:id="rId17"/>
    <p:sldId id="299" r:id="rId18"/>
    <p:sldId id="280" r:id="rId19"/>
    <p:sldId id="308" r:id="rId20"/>
    <p:sldId id="276" r:id="rId21"/>
    <p:sldId id="306" r:id="rId22"/>
    <p:sldId id="305" r:id="rId23"/>
    <p:sldId id="307" r:id="rId24"/>
    <p:sldId id="297" r:id="rId25"/>
    <p:sldId id="289" r:id="rId26"/>
    <p:sldId id="288" r:id="rId27"/>
    <p:sldId id="304" r:id="rId28"/>
    <p:sldId id="310" r:id="rId29"/>
    <p:sldId id="311" r:id="rId30"/>
    <p:sldId id="312" r:id="rId31"/>
    <p:sldId id="282" r:id="rId32"/>
    <p:sldId id="313" r:id="rId33"/>
    <p:sldId id="279" r:id="rId34"/>
    <p:sldId id="314" r:id="rId35"/>
    <p:sldId id="315" r:id="rId36"/>
    <p:sldId id="316" r:id="rId37"/>
    <p:sldId id="286" r:id="rId38"/>
    <p:sldId id="291" r:id="rId39"/>
    <p:sldId id="287" r:id="rId40"/>
    <p:sldId id="292" r:id="rId41"/>
    <p:sldId id="273" r:id="rId42"/>
    <p:sldId id="317" r:id="rId43"/>
    <p:sldId id="318" r:id="rId44"/>
    <p:sldId id="319" r:id="rId45"/>
    <p:sldId id="320" r:id="rId46"/>
    <p:sldId id="321" r:id="rId47"/>
    <p:sldId id="322" r:id="rId48"/>
    <p:sldId id="323" r:id="rId49"/>
    <p:sldId id="284" r:id="rId50"/>
    <p:sldId id="324" r:id="rId51"/>
    <p:sldId id="325" r:id="rId52"/>
    <p:sldId id="326" r:id="rId53"/>
    <p:sldId id="327" r:id="rId54"/>
    <p:sldId id="328" r:id="rId55"/>
    <p:sldId id="329" r:id="rId56"/>
    <p:sldId id="330" r:id="rId57"/>
    <p:sldId id="331" r:id="rId58"/>
    <p:sldId id="332" r:id="rId59"/>
    <p:sldId id="281" r:id="rId60"/>
    <p:sldId id="333" r:id="rId61"/>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4618" autoAdjust="0"/>
  </p:normalViewPr>
  <p:slideViewPr>
    <p:cSldViewPr>
      <p:cViewPr varScale="1">
        <p:scale>
          <a:sx n="97" d="100"/>
          <a:sy n="97"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meda\Documents\Statistika\Socialin&#279;s%20apsaugos%20i&#353;laidos\LMDraudima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meda\Documents\Statistika\Euro\Nedarbo%20lygis.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meda\Documents\Statistika\Euro\Unemployment%20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Ligos ir motinyst</a:t>
            </a:r>
            <a:r>
              <a:rPr lang="lt-LT"/>
              <a:t>ės draudimo išmokos (mln. eurų)</a:t>
            </a:r>
          </a:p>
          <a:p>
            <a:pPr>
              <a:defRPr/>
            </a:pPr>
            <a:r>
              <a:rPr lang="lt-LT"/>
              <a:t>2022 m. duomenys preliminarūs</a:t>
            </a:r>
          </a:p>
        </c:rich>
      </c:tx>
      <c:layout>
        <c:manualLayout>
          <c:xMode val="edge"/>
          <c:yMode val="edge"/>
          <c:x val="0.22921535332476906"/>
          <c:y val="1.4136808687792476E-2"/>
        </c:manualLayout>
      </c:layout>
      <c:overlay val="0"/>
    </c:title>
    <c:autoTitleDeleted val="0"/>
    <c:plotArea>
      <c:layout/>
      <c:lineChart>
        <c:grouping val="standard"/>
        <c:varyColors val="0"/>
        <c:ser>
          <c:idx val="0"/>
          <c:order val="0"/>
          <c:tx>
            <c:strRef>
              <c:f>Eurai!$A$1</c:f>
              <c:strCache>
                <c:ptCount val="1"/>
                <c:pt idx="0">
                  <c:v>€</c:v>
                </c:pt>
              </c:strCache>
            </c:strRef>
          </c:tx>
          <c:cat>
            <c:numRef>
              <c:f>Eurai!$B$1:$ST$1</c:f>
              <c:numCache>
                <c:formatCode>General</c:formatCode>
                <c:ptCount val="5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Eurai!$B$1:$R$1</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val>
          <c:smooth val="0"/>
          <c:extLst>
            <c:ext xmlns:c16="http://schemas.microsoft.com/office/drawing/2014/chart" uri="{C3380CC4-5D6E-409C-BE32-E72D297353CC}">
              <c16:uniqueId val="{00000000-B6FD-4AE9-881D-410EA64FC9C0}"/>
            </c:ext>
          </c:extLst>
        </c:ser>
        <c:ser>
          <c:idx val="1"/>
          <c:order val="1"/>
          <c:tx>
            <c:strRef>
              <c:f>Eurai!$A$2</c:f>
              <c:strCache>
                <c:ptCount val="1"/>
                <c:pt idx="0">
                  <c:v>Ligos</c:v>
                </c:pt>
              </c:strCache>
            </c:strRef>
          </c:tx>
          <c:cat>
            <c:numRef>
              <c:f>Eurai!$B$1:$ST$1</c:f>
              <c:numCache>
                <c:formatCode>General</c:formatCode>
                <c:ptCount val="5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Eurai!$B$2:$T$2</c:f>
              <c:numCache>
                <c:formatCode>0.000</c:formatCode>
                <c:ptCount val="19"/>
                <c:pt idx="0">
                  <c:v>68.01682692307692</c:v>
                </c:pt>
                <c:pt idx="1">
                  <c:v>82.039706904541248</c:v>
                </c:pt>
                <c:pt idx="2">
                  <c:v>102.06461422613532</c:v>
                </c:pt>
                <c:pt idx="3">
                  <c:v>145.77146084337349</c:v>
                </c:pt>
                <c:pt idx="4">
                  <c:v>192.57874768303986</c:v>
                </c:pt>
                <c:pt idx="5">
                  <c:v>182.48925509731237</c:v>
                </c:pt>
                <c:pt idx="6">
                  <c:v>95.708555375347544</c:v>
                </c:pt>
                <c:pt idx="7">
                  <c:v>101.78875115848008</c:v>
                </c:pt>
                <c:pt idx="8">
                  <c:v>114.10217794253938</c:v>
                </c:pt>
                <c:pt idx="9">
                  <c:v>131.029</c:v>
                </c:pt>
                <c:pt idx="10" formatCode="#,##0.00">
                  <c:v>141.019373</c:v>
                </c:pt>
                <c:pt idx="11">
                  <c:v>198.5317</c:v>
                </c:pt>
                <c:pt idx="12">
                  <c:v>234.244</c:v>
                </c:pt>
                <c:pt idx="13">
                  <c:v>258.09699999999998</c:v>
                </c:pt>
                <c:pt idx="14">
                  <c:v>305.71899999999999</c:v>
                </c:pt>
                <c:pt idx="15" formatCode="#,##0.000">
                  <c:v>308.83800000000002</c:v>
                </c:pt>
                <c:pt idx="16" formatCode="#,##0.000">
                  <c:v>459.68099999999998</c:v>
                </c:pt>
                <c:pt idx="17" formatCode="#,##0.00">
                  <c:v>407.85399999999998</c:v>
                </c:pt>
                <c:pt idx="18" formatCode="#,##0.00">
                  <c:v>471.64</c:v>
                </c:pt>
              </c:numCache>
            </c:numRef>
          </c:val>
          <c:smooth val="0"/>
          <c:extLst>
            <c:ext xmlns:c16="http://schemas.microsoft.com/office/drawing/2014/chart" uri="{C3380CC4-5D6E-409C-BE32-E72D297353CC}">
              <c16:uniqueId val="{00000001-B6FD-4AE9-881D-410EA64FC9C0}"/>
            </c:ext>
          </c:extLst>
        </c:ser>
        <c:ser>
          <c:idx val="2"/>
          <c:order val="2"/>
          <c:tx>
            <c:strRef>
              <c:f>Eurai!$A$3</c:f>
              <c:strCache>
                <c:ptCount val="1"/>
                <c:pt idx="0">
                  <c:v>Motinystės </c:v>
                </c:pt>
              </c:strCache>
            </c:strRef>
          </c:tx>
          <c:spPr>
            <a:ln>
              <a:solidFill>
                <a:schemeClr val="tx1"/>
              </a:solidFill>
            </a:ln>
          </c:spPr>
          <c:marker>
            <c:symbol val="triangle"/>
            <c:size val="7"/>
            <c:spPr>
              <a:solidFill>
                <a:schemeClr val="tx1"/>
              </a:solidFill>
              <a:ln>
                <a:solidFill>
                  <a:schemeClr val="tx1"/>
                </a:solidFill>
              </a:ln>
            </c:spPr>
          </c:marker>
          <c:cat>
            <c:numRef>
              <c:f>Eurai!$B$1:$ST$1</c:f>
              <c:numCache>
                <c:formatCode>General</c:formatCode>
                <c:ptCount val="5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Eurai!$B$3:$T$3</c:f>
              <c:numCache>
                <c:formatCode>0.000</c:formatCode>
                <c:ptCount val="19"/>
                <c:pt idx="0">
                  <c:v>19.354118396663576</c:v>
                </c:pt>
                <c:pt idx="1">
                  <c:v>21.768912187210379</c:v>
                </c:pt>
                <c:pt idx="2">
                  <c:v>28.766131835032439</c:v>
                </c:pt>
                <c:pt idx="3">
                  <c:v>40.616021779425395</c:v>
                </c:pt>
                <c:pt idx="4">
                  <c:v>62.871090129749767</c:v>
                </c:pt>
                <c:pt idx="5">
                  <c:v>74.924003707136251</c:v>
                </c:pt>
                <c:pt idx="6">
                  <c:v>57.293674698795179</c:v>
                </c:pt>
                <c:pt idx="7">
                  <c:v>46.229726598702506</c:v>
                </c:pt>
                <c:pt idx="8">
                  <c:v>46.076807228915662</c:v>
                </c:pt>
                <c:pt idx="9">
                  <c:v>45.646999999999998</c:v>
                </c:pt>
                <c:pt idx="10" formatCode="#,##0.00">
                  <c:v>49.586523999999997</c:v>
                </c:pt>
                <c:pt idx="11">
                  <c:v>54.718800000000002</c:v>
                </c:pt>
                <c:pt idx="12">
                  <c:v>59.478999999999999</c:v>
                </c:pt>
                <c:pt idx="13">
                  <c:v>70.372</c:v>
                </c:pt>
                <c:pt idx="14">
                  <c:v>72.771000000000001</c:v>
                </c:pt>
                <c:pt idx="15" formatCode="#,##0.000">
                  <c:v>77.228999999999999</c:v>
                </c:pt>
                <c:pt idx="16" formatCode="#,##0.000">
                  <c:v>81.272000000000006</c:v>
                </c:pt>
                <c:pt idx="17" formatCode="#,##0.00">
                  <c:v>91.165000000000006</c:v>
                </c:pt>
                <c:pt idx="18" formatCode="#,##0.00">
                  <c:v>103.529</c:v>
                </c:pt>
              </c:numCache>
            </c:numRef>
          </c:val>
          <c:smooth val="0"/>
          <c:extLst>
            <c:ext xmlns:c16="http://schemas.microsoft.com/office/drawing/2014/chart" uri="{C3380CC4-5D6E-409C-BE32-E72D297353CC}">
              <c16:uniqueId val="{00000002-B6FD-4AE9-881D-410EA64FC9C0}"/>
            </c:ext>
          </c:extLst>
        </c:ser>
        <c:ser>
          <c:idx val="3"/>
          <c:order val="3"/>
          <c:tx>
            <c:strRef>
              <c:f>Eurai!$A$4</c:f>
              <c:strCache>
                <c:ptCount val="1"/>
                <c:pt idx="0">
                  <c:v>Vaiko priežiūros</c:v>
                </c:pt>
              </c:strCache>
            </c:strRef>
          </c:tx>
          <c:cat>
            <c:numRef>
              <c:f>Eurai!$B$1:$ST$1</c:f>
              <c:numCache>
                <c:formatCode>General</c:formatCode>
                <c:ptCount val="5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Eurai!$B$4:$T$4</c:f>
              <c:numCache>
                <c:formatCode>0.000</c:formatCode>
                <c:ptCount val="19"/>
                <c:pt idx="0">
                  <c:v>32.588652687673779</c:v>
                </c:pt>
                <c:pt idx="1">
                  <c:v>39.295846848934197</c:v>
                </c:pt>
                <c:pt idx="2">
                  <c:v>47.549611909175162</c:v>
                </c:pt>
                <c:pt idx="3">
                  <c:v>80.427884615384627</c:v>
                </c:pt>
                <c:pt idx="4">
                  <c:v>223.58668327154774</c:v>
                </c:pt>
                <c:pt idx="5">
                  <c:v>346.92831904541242</c:v>
                </c:pt>
                <c:pt idx="6">
                  <c:v>337.67782669138091</c:v>
                </c:pt>
                <c:pt idx="7">
                  <c:v>263.68932460611677</c:v>
                </c:pt>
                <c:pt idx="8">
                  <c:v>199.72630908248379</c:v>
                </c:pt>
                <c:pt idx="9" formatCode="General">
                  <c:v>151.36199999999999</c:v>
                </c:pt>
                <c:pt idx="10" formatCode="#,##0.00">
                  <c:v>153.22064</c:v>
                </c:pt>
                <c:pt idx="11">
                  <c:v>165.54339999999999</c:v>
                </c:pt>
                <c:pt idx="12">
                  <c:v>184.923</c:v>
                </c:pt>
                <c:pt idx="13">
                  <c:v>207.15</c:v>
                </c:pt>
                <c:pt idx="14">
                  <c:v>229.19900000000001</c:v>
                </c:pt>
                <c:pt idx="15" formatCode="#,##0.000">
                  <c:v>241.167</c:v>
                </c:pt>
                <c:pt idx="16" formatCode="#,##0.000">
                  <c:v>252.517</c:v>
                </c:pt>
                <c:pt idx="17" formatCode="#,##0.00">
                  <c:v>258.95600000000002</c:v>
                </c:pt>
                <c:pt idx="18" formatCode="#,##0.00">
                  <c:v>284.45699999999999</c:v>
                </c:pt>
              </c:numCache>
            </c:numRef>
          </c:val>
          <c:smooth val="0"/>
          <c:extLst>
            <c:ext xmlns:c16="http://schemas.microsoft.com/office/drawing/2014/chart" uri="{C3380CC4-5D6E-409C-BE32-E72D297353CC}">
              <c16:uniqueId val="{00000003-B6FD-4AE9-881D-410EA64FC9C0}"/>
            </c:ext>
          </c:extLst>
        </c:ser>
        <c:ser>
          <c:idx val="4"/>
          <c:order val="4"/>
          <c:tx>
            <c:strRef>
              <c:f>Eurai!$A$5</c:f>
              <c:strCache>
                <c:ptCount val="1"/>
                <c:pt idx="0">
                  <c:v>Tėvystės</c:v>
                </c:pt>
              </c:strCache>
            </c:strRef>
          </c:tx>
          <c:cat>
            <c:numRef>
              <c:f>Eurai!$B$1:$ST$1</c:f>
              <c:numCache>
                <c:formatCode>General</c:formatCode>
                <c:ptCount val="5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Eurai!$B$5:$T$5</c:f>
              <c:numCache>
                <c:formatCode>0.000</c:formatCode>
                <c:ptCount val="19"/>
                <c:pt idx="0">
                  <c:v>0</c:v>
                </c:pt>
                <c:pt idx="1">
                  <c:v>0</c:v>
                </c:pt>
                <c:pt idx="2">
                  <c:v>1.5918964318813718</c:v>
                </c:pt>
                <c:pt idx="3">
                  <c:v>5.5497856811862833</c:v>
                </c:pt>
                <c:pt idx="4">
                  <c:v>9.2096848934198334</c:v>
                </c:pt>
                <c:pt idx="5">
                  <c:v>9.8890465708989801</c:v>
                </c:pt>
                <c:pt idx="6">
                  <c:v>8.0973992122335492</c:v>
                </c:pt>
                <c:pt idx="7">
                  <c:v>7.7172439759036138</c:v>
                </c:pt>
                <c:pt idx="8">
                  <c:v>8.2191265060240966</c:v>
                </c:pt>
                <c:pt idx="9">
                  <c:v>8.375</c:v>
                </c:pt>
                <c:pt idx="10" formatCode="#,##0.00">
                  <c:v>9.5068830000000002</c:v>
                </c:pt>
                <c:pt idx="11">
                  <c:v>10.876300000000001</c:v>
                </c:pt>
                <c:pt idx="12">
                  <c:v>12.28</c:v>
                </c:pt>
                <c:pt idx="13">
                  <c:v>14.173</c:v>
                </c:pt>
                <c:pt idx="14">
                  <c:v>15.737</c:v>
                </c:pt>
                <c:pt idx="15" formatCode="#,##0.000">
                  <c:v>16.707999999999998</c:v>
                </c:pt>
                <c:pt idx="16" formatCode="#,##0.000">
                  <c:v>16.393999999999998</c:v>
                </c:pt>
                <c:pt idx="17" formatCode="#,##0.00">
                  <c:v>19.329000000000001</c:v>
                </c:pt>
                <c:pt idx="18" formatCode="#,##0.00">
                  <c:v>20.521999999999998</c:v>
                </c:pt>
              </c:numCache>
            </c:numRef>
          </c:val>
          <c:smooth val="0"/>
          <c:extLst>
            <c:ext xmlns:c16="http://schemas.microsoft.com/office/drawing/2014/chart" uri="{C3380CC4-5D6E-409C-BE32-E72D297353CC}">
              <c16:uniqueId val="{00000004-B6FD-4AE9-881D-410EA64FC9C0}"/>
            </c:ext>
          </c:extLst>
        </c:ser>
        <c:dLbls>
          <c:showLegendKey val="0"/>
          <c:showVal val="0"/>
          <c:showCatName val="0"/>
          <c:showSerName val="0"/>
          <c:showPercent val="0"/>
          <c:showBubbleSize val="0"/>
        </c:dLbls>
        <c:marker val="1"/>
        <c:smooth val="0"/>
        <c:axId val="67417984"/>
        <c:axId val="67477504"/>
      </c:lineChart>
      <c:catAx>
        <c:axId val="67417984"/>
        <c:scaling>
          <c:orientation val="minMax"/>
        </c:scaling>
        <c:delete val="0"/>
        <c:axPos val="b"/>
        <c:numFmt formatCode="General" sourceLinked="1"/>
        <c:majorTickMark val="out"/>
        <c:minorTickMark val="none"/>
        <c:tickLblPos val="nextTo"/>
        <c:crossAx val="67477504"/>
        <c:crosses val="autoZero"/>
        <c:auto val="1"/>
        <c:lblAlgn val="ctr"/>
        <c:lblOffset val="100"/>
        <c:noMultiLvlLbl val="0"/>
      </c:catAx>
      <c:valAx>
        <c:axId val="67477504"/>
        <c:scaling>
          <c:orientation val="minMax"/>
          <c:max val="600"/>
          <c:min val="0"/>
        </c:scaling>
        <c:delete val="0"/>
        <c:axPos val="l"/>
        <c:majorGridlines/>
        <c:numFmt formatCode="0" sourceLinked="0"/>
        <c:majorTickMark val="out"/>
        <c:minorTickMark val="none"/>
        <c:tickLblPos val="nextTo"/>
        <c:crossAx val="67417984"/>
        <c:crosses val="autoZero"/>
        <c:crossBetween val="between"/>
      </c:valAx>
    </c:plotArea>
    <c:legend>
      <c:legendPos val="b"/>
      <c:layout>
        <c:manualLayout>
          <c:xMode val="edge"/>
          <c:yMode val="edge"/>
          <c:x val="0.24657295361385081"/>
          <c:y val="0.95136349440284151"/>
          <c:w val="0.51125114069456945"/>
          <c:h val="3.6519241007622112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2000" dirty="0"/>
              <a:t>Nedarbo</a:t>
            </a:r>
            <a:r>
              <a:rPr lang="lt-LT" sz="2000" baseline="0" dirty="0"/>
              <a:t> lygis 2018 m.</a:t>
            </a:r>
            <a:endParaRPr lang="lt-LT"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0913426730749567"/>
          <c:y val="9.785261457702403E-2"/>
          <c:w val="0.85088632102805328"/>
          <c:h val="0.67793095093882483"/>
        </c:manualLayout>
      </c:layout>
      <c:barChart>
        <c:barDir val="col"/>
        <c:grouping val="clustered"/>
        <c:varyColors val="0"/>
        <c:dLbls>
          <c:showLegendKey val="0"/>
          <c:showVal val="0"/>
          <c:showCatName val="0"/>
          <c:showSerName val="0"/>
          <c:showPercent val="0"/>
          <c:showBubbleSize val="0"/>
        </c:dLbls>
        <c:gapWidth val="219"/>
        <c:overlap val="-27"/>
        <c:axId val="385627472"/>
        <c:axId val="385629112"/>
      </c:barChart>
      <c:catAx>
        <c:axId val="3856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385629112"/>
        <c:crosses val="autoZero"/>
        <c:auto val="1"/>
        <c:lblAlgn val="ctr"/>
        <c:lblOffset val="100"/>
        <c:noMultiLvlLbl val="0"/>
      </c:catAx>
      <c:valAx>
        <c:axId val="385629112"/>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38562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Nedarbo lygis 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spPr>
            <a:solidFill>
              <a:schemeClr val="accent1"/>
            </a:solidFill>
            <a:ln>
              <a:noFill/>
            </a:ln>
            <a:effectLst/>
          </c:spPr>
          <c:invertIfNegative val="0"/>
          <c:dPt>
            <c:idx val="16"/>
            <c:invertIfNegative val="0"/>
            <c:bubble3D val="0"/>
            <c:spPr>
              <a:solidFill>
                <a:schemeClr val="accent3">
                  <a:lumMod val="75000"/>
                </a:schemeClr>
              </a:solidFill>
              <a:ln>
                <a:noFill/>
              </a:ln>
              <a:effectLst/>
            </c:spPr>
            <c:extLst>
              <c:ext xmlns:c16="http://schemas.microsoft.com/office/drawing/2014/chart" uri="{C3380CC4-5D6E-409C-BE32-E72D297353CC}">
                <c16:uniqueId val="{00000002-92EE-409A-91D4-768BF845EC9B}"/>
              </c:ext>
            </c:extLst>
          </c:dPt>
          <c:cat>
            <c:strRef>
              <c:f>'Sheet 1'!$A$12:$S$43</c:f>
              <c:strCache>
                <c:ptCount val="32"/>
                <c:pt idx="0">
                  <c:v>European Union - 27</c:v>
                </c:pt>
                <c:pt idx="1">
                  <c:v>Euro area - 19 </c:v>
                </c:pt>
                <c:pt idx="2">
                  <c:v>Belgium</c:v>
                </c:pt>
                <c:pt idx="3">
                  <c:v>Bulgaria</c:v>
                </c:pt>
                <c:pt idx="4">
                  <c:v>Czechia</c:v>
                </c:pt>
                <c:pt idx="5">
                  <c:v>Denmark</c:v>
                </c:pt>
                <c:pt idx="6">
                  <c:v>Germany</c:v>
                </c:pt>
                <c:pt idx="7">
                  <c:v>Estonia</c:v>
                </c:pt>
                <c:pt idx="8">
                  <c:v>Ireland</c:v>
                </c:pt>
                <c:pt idx="9">
                  <c:v>Greece</c:v>
                </c:pt>
                <c:pt idx="10">
                  <c:v>Spain</c:v>
                </c:pt>
                <c:pt idx="11">
                  <c:v>France</c:v>
                </c:pt>
                <c:pt idx="12">
                  <c:v>Croatia</c:v>
                </c:pt>
                <c:pt idx="13">
                  <c:v>Italy</c:v>
                </c:pt>
                <c:pt idx="14">
                  <c:v>Cyprus</c:v>
                </c:pt>
                <c:pt idx="15">
                  <c:v>Latvia</c:v>
                </c:pt>
                <c:pt idx="16">
                  <c:v>Lithuania</c:v>
                </c:pt>
                <c:pt idx="17">
                  <c:v>Luxembourg</c:v>
                </c:pt>
                <c:pt idx="18">
                  <c:v>Hungary</c:v>
                </c:pt>
                <c:pt idx="19">
                  <c:v>Malta</c:v>
                </c:pt>
                <c:pt idx="20">
                  <c:v>Netherlands</c:v>
                </c:pt>
                <c:pt idx="21">
                  <c:v>Austria</c:v>
                </c:pt>
                <c:pt idx="22">
                  <c:v>Poland</c:v>
                </c:pt>
                <c:pt idx="23">
                  <c:v>Portugal</c:v>
                </c:pt>
                <c:pt idx="24">
                  <c:v>Romania</c:v>
                </c:pt>
                <c:pt idx="25">
                  <c:v>Slovenia</c:v>
                </c:pt>
                <c:pt idx="26">
                  <c:v>Slovakia</c:v>
                </c:pt>
                <c:pt idx="27">
                  <c:v>Finland</c:v>
                </c:pt>
                <c:pt idx="28">
                  <c:v>Sweden</c:v>
                </c:pt>
                <c:pt idx="29">
                  <c:v>Iceland</c:v>
                </c:pt>
                <c:pt idx="30">
                  <c:v>Norway</c:v>
                </c:pt>
                <c:pt idx="31">
                  <c:v>Switzerland</c:v>
                </c:pt>
              </c:strCache>
            </c:strRef>
          </c:cat>
          <c:val>
            <c:numRef>
              <c:f>'Sheet 1'!$T$12:$T$43</c:f>
              <c:numCache>
                <c:formatCode>#,##0.##########</c:formatCode>
                <c:ptCount val="32"/>
                <c:pt idx="0">
                  <c:v>7.1</c:v>
                </c:pt>
                <c:pt idx="1">
                  <c:v>7.9</c:v>
                </c:pt>
                <c:pt idx="2">
                  <c:v>5.6</c:v>
                </c:pt>
                <c:pt idx="3">
                  <c:v>5.2</c:v>
                </c:pt>
                <c:pt idx="4">
                  <c:v>2.6</c:v>
                </c:pt>
                <c:pt idx="5">
                  <c:v>5.6</c:v>
                </c:pt>
                <c:pt idx="6">
                  <c:v>3.8</c:v>
                </c:pt>
                <c:pt idx="7">
                  <c:v>6.8</c:v>
                </c:pt>
                <c:pt idx="8">
                  <c:v>5.7</c:v>
                </c:pt>
                <c:pt idx="9">
                  <c:v>16.3</c:v>
                </c:pt>
                <c:pt idx="10">
                  <c:v>15.5</c:v>
                </c:pt>
                <c:pt idx="11" formatCode="#,##0.0">
                  <c:v>8</c:v>
                </c:pt>
                <c:pt idx="12">
                  <c:v>7.5</c:v>
                </c:pt>
                <c:pt idx="13">
                  <c:v>9.1999999999999993</c:v>
                </c:pt>
                <c:pt idx="14">
                  <c:v>7.6</c:v>
                </c:pt>
                <c:pt idx="15">
                  <c:v>8.1</c:v>
                </c:pt>
                <c:pt idx="16">
                  <c:v>8.5</c:v>
                </c:pt>
                <c:pt idx="17">
                  <c:v>6.8</c:v>
                </c:pt>
                <c:pt idx="18">
                  <c:v>4.0999999999999996</c:v>
                </c:pt>
                <c:pt idx="19">
                  <c:v>4.4000000000000004</c:v>
                </c:pt>
                <c:pt idx="20">
                  <c:v>3.8</c:v>
                </c:pt>
                <c:pt idx="21" formatCode="#,##0.0">
                  <c:v>6</c:v>
                </c:pt>
                <c:pt idx="22">
                  <c:v>3.2</c:v>
                </c:pt>
                <c:pt idx="23" formatCode="#,##0.0">
                  <c:v>7</c:v>
                </c:pt>
                <c:pt idx="24" formatCode="#,##0.0">
                  <c:v>5</c:v>
                </c:pt>
                <c:pt idx="25" formatCode="#,##0.0">
                  <c:v>5</c:v>
                </c:pt>
                <c:pt idx="26">
                  <c:v>6.7</c:v>
                </c:pt>
                <c:pt idx="27">
                  <c:v>7.8</c:v>
                </c:pt>
                <c:pt idx="28">
                  <c:v>8.3000000000000007</c:v>
                </c:pt>
                <c:pt idx="29">
                  <c:v>5.5</c:v>
                </c:pt>
                <c:pt idx="30">
                  <c:v>4.4000000000000004</c:v>
                </c:pt>
                <c:pt idx="31">
                  <c:v>4.8</c:v>
                </c:pt>
              </c:numCache>
            </c:numRef>
          </c:val>
          <c:extLst>
            <c:ext xmlns:c16="http://schemas.microsoft.com/office/drawing/2014/chart" uri="{C3380CC4-5D6E-409C-BE32-E72D297353CC}">
              <c16:uniqueId val="{00000000-92EE-409A-91D4-768BF845EC9B}"/>
            </c:ext>
          </c:extLst>
        </c:ser>
        <c:dLbls>
          <c:showLegendKey val="0"/>
          <c:showVal val="0"/>
          <c:showCatName val="0"/>
          <c:showSerName val="0"/>
          <c:showPercent val="0"/>
          <c:showBubbleSize val="0"/>
        </c:dLbls>
        <c:gapWidth val="219"/>
        <c:overlap val="-27"/>
        <c:axId val="625629144"/>
        <c:axId val="625619960"/>
      </c:barChart>
      <c:catAx>
        <c:axId val="62562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625619960"/>
        <c:crosses val="autoZero"/>
        <c:auto val="1"/>
        <c:lblAlgn val="ctr"/>
        <c:lblOffset val="100"/>
        <c:noMultiLvlLbl val="0"/>
      </c:catAx>
      <c:valAx>
        <c:axId val="62561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t-LT"/>
          </a:p>
        </c:txPr>
        <c:crossAx val="625629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7C01A-D7A1-4137-A992-67410A3FBEF9}" type="datetimeFigureOut">
              <a:rPr lang="lt-LT" smtClean="0"/>
              <a:t>2023.01.13</a:t>
            </a:fld>
            <a:endParaRPr lang="lt-LT"/>
          </a:p>
        </p:txBody>
      </p:sp>
      <p:sp>
        <p:nvSpPr>
          <p:cNvPr id="4" name="Skaidrės vaizdo vietos rezervavimo ženkla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D2152-67A8-49BB-A89D-1EC764A7679D}" type="slidenum">
              <a:rPr lang="lt-LT" smtClean="0"/>
              <a:t>‹#›</a:t>
            </a:fld>
            <a:endParaRPr lang="lt-LT"/>
          </a:p>
        </p:txBody>
      </p:sp>
    </p:spTree>
    <p:extLst>
      <p:ext uri="{BB962C8B-B14F-4D97-AF65-F5344CB8AC3E}">
        <p14:creationId xmlns:p14="http://schemas.microsoft.com/office/powerpoint/2010/main" val="311842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F69D2152-67A8-49BB-A89D-1EC764A7679D}" type="slidenum">
              <a:rPr lang="lt-LT" smtClean="0"/>
              <a:t>24</a:t>
            </a:fld>
            <a:endParaRPr lang="lt-LT"/>
          </a:p>
        </p:txBody>
      </p:sp>
    </p:spTree>
    <p:extLst>
      <p:ext uri="{BB962C8B-B14F-4D97-AF65-F5344CB8AC3E}">
        <p14:creationId xmlns:p14="http://schemas.microsoft.com/office/powerpoint/2010/main" val="184485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BED053F0-4A8C-47FA-AFAA-2D8ABCE1C80A}"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E252F09C-2E7C-425E-84DE-F742E8931639}" type="datetimeFigureOut">
              <a:rPr lang="lt-LT" smtClean="0"/>
              <a:pPr>
                <a:defRPr/>
              </a:pPr>
              <a:t>2023.01.13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4433DB9-C3D0-40AD-B102-4C52C68CC810}"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6B8D0063-DEB3-4315-BF27-CDC120AC47CF}" type="datetimeFigureOut">
              <a:rPr lang="lt-LT" smtClean="0"/>
              <a:pPr>
                <a:defRPr/>
              </a:pPr>
              <a:t>2023.01.13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F1B89879-38F9-4F39-980C-D3C308E55A53}"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A1ED3C05-4DFF-49E7-B6B0-F9F813B03E57}" type="datetimeFigureOut">
              <a:rPr lang="lt-LT" smtClean="0"/>
              <a:pPr>
                <a:defRPr/>
              </a:pPr>
              <a:t>2023.01.13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BC51573E-F825-4F22-9488-DF2679E39129}"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97EB1875-FC7D-4C29-AC5F-DE6E6D10DC4D}" type="datetimeFigureOut">
              <a:rPr lang="lt-LT" smtClean="0"/>
              <a:pPr>
                <a:defRPr/>
              </a:pPr>
              <a:t>2023.01.13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58BA20E7-FDDD-4979-883F-1E1C75B4002D}"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FF640522-FA8A-44FF-9E9F-305120FEBEAF}" type="datetimeFigureOut">
              <a:rPr lang="lt-LT" smtClean="0"/>
              <a:pPr>
                <a:defRPr/>
              </a:pPr>
              <a:t>2023.01.13</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0BA8BFEF-9B28-47E5-94C9-51AF4006FC5D}"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A9A32375-C51C-4908-8016-28E22D361DE3}" type="datetimeFigureOut">
              <a:rPr lang="lt-LT" smtClean="0"/>
              <a:pPr>
                <a:defRPr/>
              </a:pPr>
              <a:t>2023.01.13</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63F07927-CE82-479C-9BE2-0C34AB49440F}"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7FA21CB2-0DD9-4096-9179-CF346CEC6F87}" type="datetimeFigureOut">
              <a:rPr lang="lt-LT" smtClean="0"/>
              <a:pPr>
                <a:defRPr/>
              </a:pPr>
              <a:t>2023.01.13</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D6640E3A-1BEE-4D4A-931C-9A65082AF4B8}"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9A426E1D-EB69-4FEB-A056-BFAE4CAE5451}" type="datetimeFigureOut">
              <a:rPr lang="lt-LT" smtClean="0"/>
              <a:pPr>
                <a:defRPr/>
              </a:pPr>
              <a:t>2023.01.13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004BB10B-6E0E-4456-A61B-60E570023A5F}"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CBB029CE-89AA-4425-94DB-250EE3379481}" type="datetimeFigureOut">
              <a:rPr lang="lt-LT" smtClean="0"/>
              <a:pPr>
                <a:defRPr/>
              </a:pPr>
              <a:t>2023.01.13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0A3599F9-7A3C-4879-93E5-9B155C010804}"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BC1D5ACD-19F8-40E3-8DB8-61B8722BCD6C}" type="datetimeFigureOut">
              <a:rPr lang="lt-LT" smtClean="0"/>
              <a:pPr>
                <a:defRPr/>
              </a:pPr>
              <a:t>2023.01.13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772B6D40-9054-454D-9460-DE666C6976CF}"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24D9C5DB-FFC3-4BA0-8F8F-C1880AEBEABD}" type="datetimeFigureOut">
              <a:rPr lang="lt-LT" smtClean="0"/>
              <a:pPr>
                <a:defRPr/>
              </a:pPr>
              <a:t>2023.01.13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D6F2B7B6-FF57-41BB-B612-72FD473AE1C3}"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69C9A6E2-77BA-4732-B587-DF12B25E3F87}" type="datetimeFigureOut">
              <a:rPr lang="lt-LT" smtClean="0"/>
              <a:pPr>
                <a:defRPr/>
              </a:pPr>
              <a:t>2023.01.13</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243C4DCC-0830-417E-B34F-8058F1C6BF36}"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fld id="{69C9A6E2-77BA-4732-B587-DF12B25E3F87}" type="datetimeFigureOut">
              <a:rPr lang="lt-LT" smtClean="0"/>
              <a:pPr>
                <a:defRPr/>
              </a:pPr>
              <a:t>2023.01.13</a:t>
            </a:fld>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243C4DCC-0830-417E-B34F-8058F1C6BF36}" type="slidenum">
              <a:rPr lang="lt-LT" smtClean="0"/>
              <a:pPr>
                <a:defRPr/>
              </a:pPr>
              <a:t>‹#›</a:t>
            </a:fld>
            <a:endParaRPr lang="lt-L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1BE3F2D8-96D8-43E0-95A9-616F2B5D308A}" type="datetimeFigureOut">
              <a:rPr lang="lt-LT"/>
              <a:pPr>
                <a:defRPr/>
              </a:pPr>
              <a:t>2023.01.13</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3935"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6"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73E40A-C12F-4704-83C3-FA3343859732}" type="datetimeFigureOut">
              <a:rPr lang="lt-LT"/>
              <a:pPr>
                <a:defRPr/>
              </a:pPr>
              <a:t>2023.01.13</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lrs.lt/sip/portal.show?p_r=35403&amp;p_k=1&amp;p_t=281718"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uroparl.europa.eu/RegData/etudes/ATAG/2022/698892/EPRS_ATA(2022)698892_EN.pdf"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tmeda\Downloads\Policy%20Brief_Paternity%20leave.pdf" TargetMode="External"/><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hyperlink" Target="https://uzt.l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osp.stat.gov.lt/documents/10180/9693248/LDR_2022-11.pdf/7504a3d1-3546-41e3-bddb-c6a84fcf6265"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sodra.lt/lt/imokos" TargetMode="Externa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22073"/>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p>
        </p:txBody>
      </p:sp>
      <p:sp>
        <p:nvSpPr>
          <p:cNvPr id="2051" name="Rectangle 3"/>
          <p:cNvSpPr>
            <a:spLocks noGrp="1" noChangeArrowheads="1"/>
          </p:cNvSpPr>
          <p:nvPr>
            <p:ph type="subTitle" idx="1"/>
          </p:nvPr>
        </p:nvSpPr>
        <p:spPr>
          <a:xfrm>
            <a:off x="683568" y="2132856"/>
            <a:ext cx="8072438" cy="3816424"/>
          </a:xfrm>
        </p:spPr>
        <p:txBody>
          <a:bodyPr rtlCol="0">
            <a:normAutofit fontScale="92500" lnSpcReduction="20000"/>
          </a:bodyPr>
          <a:lstStyle/>
          <a:p>
            <a:pPr eaLnBrk="1" fontAlgn="auto" hangingPunct="1">
              <a:spcAft>
                <a:spcPts val="0"/>
              </a:spcAft>
              <a:buFont typeface="Arial" pitchFamily="34" charset="0"/>
              <a:buNone/>
              <a:defRPr/>
            </a:pPr>
            <a:endParaRPr lang="lt-LT" sz="4000" b="1" dirty="0">
              <a:solidFill>
                <a:schemeClr val="bg2">
                  <a:lumMod val="25000"/>
                </a:schemeClr>
              </a:solidFill>
            </a:endParaRPr>
          </a:p>
          <a:p>
            <a:pPr eaLnBrk="1" fontAlgn="auto" hangingPunct="1">
              <a:spcAft>
                <a:spcPts val="0"/>
              </a:spcAft>
              <a:buFont typeface="Arial" pitchFamily="34" charset="0"/>
              <a:buNone/>
              <a:defRPr/>
            </a:pPr>
            <a:r>
              <a:rPr lang="lt-LT" sz="4000" b="1" dirty="0">
                <a:solidFill>
                  <a:schemeClr val="bg2">
                    <a:lumMod val="25000"/>
                  </a:schemeClr>
                </a:solidFill>
              </a:rPr>
              <a:t>Kitos socialinio draudimo rūšys</a:t>
            </a:r>
            <a:endParaRPr lang="en-US" sz="4000" b="1" dirty="0">
              <a:solidFill>
                <a:schemeClr val="bg2">
                  <a:lumMod val="25000"/>
                </a:schemeClr>
              </a:solidFill>
            </a:endParaRPr>
          </a:p>
          <a:p>
            <a:pPr eaLnBrk="1" fontAlgn="auto" hangingPunct="1">
              <a:spcAft>
                <a:spcPts val="0"/>
              </a:spcAft>
              <a:buFont typeface="Arial" pitchFamily="34" charset="0"/>
              <a:buNone/>
              <a:defRPr/>
            </a:pPr>
            <a:endParaRPr lang="en-US" sz="4000" b="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algn="r" eaLnBrk="1" fontAlgn="auto" hangingPunct="1">
              <a:spcAft>
                <a:spcPts val="0"/>
              </a:spcAft>
              <a:buFont typeface="Arial" pitchFamily="34" charset="0"/>
              <a:buNone/>
              <a:defRPr/>
            </a:pPr>
            <a:r>
              <a:rPr lang="en-US" i="1" dirty="0">
                <a:solidFill>
                  <a:schemeClr val="bg2">
                    <a:lumMod val="25000"/>
                  </a:schemeClr>
                </a:solidFill>
              </a:rPr>
              <a:t>Prof. </a:t>
            </a:r>
            <a:r>
              <a:rPr lang="lt-LT" i="1" dirty="0" err="1">
                <a:solidFill>
                  <a:schemeClr val="bg2">
                    <a:lumMod val="25000"/>
                  </a:schemeClr>
                </a:solidFill>
              </a:rPr>
              <a:t>T.Medaiskis</a:t>
            </a:r>
            <a:endParaRPr lang="lt-LT" i="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2023</a:t>
            </a:r>
            <a:endParaRPr lang="en-GB" b="1" dirty="0">
              <a:solidFill>
                <a:schemeClr val="bg2">
                  <a:lumMod val="25000"/>
                </a:schemeClr>
              </a:solidFill>
              <a:effectLst>
                <a:outerShdw blurRad="38100" dist="38100" dir="2700000" algn="tl">
                  <a:srgbClr val="000000"/>
                </a:outerShdw>
              </a:effectLst>
            </a:endParaRPr>
          </a:p>
          <a:p>
            <a:pPr eaLnBrk="1" fontAlgn="auto" hangingPunct="1">
              <a:spcAft>
                <a:spcPts val="0"/>
              </a:spcAft>
              <a:buFont typeface="Arial" pitchFamily="34" charset="0"/>
              <a:buNone/>
              <a:defRPr/>
            </a:pPr>
            <a:endParaRPr lang="lt-LT" dirty="0"/>
          </a:p>
        </p:txBody>
      </p:sp>
      <p:pic>
        <p:nvPicPr>
          <p:cNvPr id="5124"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7545" y="5229200"/>
            <a:ext cx="1008112" cy="112207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08720"/>
          </a:xfrm>
        </p:spPr>
        <p:txBody>
          <a:bodyPr rtlCol="0">
            <a:normAutofit/>
          </a:bodyPr>
          <a:lstStyle/>
          <a:p>
            <a:pPr eaLnBrk="1" fontAlgn="auto" hangingPunct="1">
              <a:spcBef>
                <a:spcPts val="0"/>
              </a:spcBef>
              <a:spcAft>
                <a:spcPts val="0"/>
              </a:spcAft>
              <a:defRPr/>
            </a:pPr>
            <a:r>
              <a:rPr lang="lt-LT" sz="3600" b="1" dirty="0"/>
              <a:t>Kompensuojamas uždarbis ligos išmokai</a:t>
            </a:r>
          </a:p>
        </p:txBody>
      </p:sp>
      <p:sp>
        <p:nvSpPr>
          <p:cNvPr id="10243" name="Rectangle 3"/>
          <p:cNvSpPr>
            <a:spLocks noGrp="1" noChangeArrowheads="1"/>
          </p:cNvSpPr>
          <p:nvPr>
            <p:ph idx="1"/>
          </p:nvPr>
        </p:nvSpPr>
        <p:spPr>
          <a:xfrm>
            <a:off x="395536" y="1124744"/>
            <a:ext cx="8530208" cy="5616624"/>
          </a:xfrm>
        </p:spPr>
        <p:txBody>
          <a:bodyPr rtlCol="0">
            <a:normAutofit/>
          </a:bodyPr>
          <a:lstStyle/>
          <a:p>
            <a:pPr marL="0" indent="432000" algn="just" fontAlgn="auto">
              <a:lnSpc>
                <a:spcPts val="3000"/>
              </a:lnSpc>
              <a:spcAft>
                <a:spcPts val="0"/>
              </a:spcAft>
              <a:buNone/>
              <a:defRPr/>
            </a:pPr>
            <a:r>
              <a:rPr lang="lt-LT" sz="2600" dirty="0"/>
              <a:t>Išmokos dydis sudaro nustatytą procentą nuo </a:t>
            </a:r>
            <a:r>
              <a:rPr lang="lt-LT" sz="2600" b="1" dirty="0"/>
              <a:t>kompensuojamo uždarbio. </a:t>
            </a:r>
            <a:r>
              <a:rPr lang="lt-LT" sz="2600" dirty="0"/>
              <a:t>Kompensuojamas uždarbis (KU) ligos draudimo išmokoms apskaičiuojamas pagal turėtas draudžiamąsias pajamas už tris kalendorinius mėnesius, buvusius iki praeito kalendorinio mėnesio prieš laikinojo nedarbingumo nustatymo pradžios mėnesį</a:t>
            </a:r>
            <a:r>
              <a:rPr lang="en-US" sz="2600" dirty="0"/>
              <a:t> </a:t>
            </a:r>
            <a:r>
              <a:rPr lang="lt-LT" sz="2600" dirty="0"/>
              <a:t>ir ribojamas taip: </a:t>
            </a:r>
          </a:p>
          <a:p>
            <a:pPr marL="0" indent="0" algn="ctr" fontAlgn="auto">
              <a:lnSpc>
                <a:spcPct val="160000"/>
              </a:lnSpc>
              <a:spcAft>
                <a:spcPts val="0"/>
              </a:spcAft>
              <a:buNone/>
              <a:defRPr/>
            </a:pPr>
            <a:r>
              <a:rPr lang="lt-LT" sz="2800" dirty="0"/>
              <a:t>0,15VDU ≤ KU ≤ 2VDU</a:t>
            </a:r>
          </a:p>
          <a:p>
            <a:pPr marL="0" indent="0" algn="just">
              <a:buNone/>
            </a:pPr>
            <a:r>
              <a:rPr lang="lt-LT" sz="2100" b="1" dirty="0"/>
              <a:t>VDU</a:t>
            </a:r>
            <a:r>
              <a:rPr lang="lt-LT" sz="2100" dirty="0"/>
              <a:t> - šalies vidutinis mėnesinis darbo užmokestis, galiojęs </a:t>
            </a:r>
            <a:r>
              <a:rPr lang="lt-LT" sz="2100" dirty="0" err="1"/>
              <a:t>užpraeitą</a:t>
            </a:r>
            <a:r>
              <a:rPr lang="lt-LT" sz="2100" dirty="0"/>
              <a:t> ketvirtį iki nedarbingumo atsiradimo mėnesio. </a:t>
            </a:r>
          </a:p>
        </p:txBody>
      </p:sp>
    </p:spTree>
    <p:extLst>
      <p:ext uri="{BB962C8B-B14F-4D97-AF65-F5344CB8AC3E}">
        <p14:creationId xmlns:p14="http://schemas.microsoft.com/office/powerpoint/2010/main" val="139857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08720"/>
          </a:xfrm>
        </p:spPr>
        <p:txBody>
          <a:bodyPr rtlCol="0">
            <a:normAutofit/>
          </a:bodyPr>
          <a:lstStyle/>
          <a:p>
            <a:pPr eaLnBrk="1" fontAlgn="auto" hangingPunct="1">
              <a:spcBef>
                <a:spcPts val="0"/>
              </a:spcBef>
              <a:spcAft>
                <a:spcPts val="0"/>
              </a:spcAft>
              <a:defRPr/>
            </a:pPr>
            <a:r>
              <a:rPr lang="lt-LT" sz="3600" b="1"/>
              <a:t>Ligos išmokos dydis</a:t>
            </a:r>
          </a:p>
        </p:txBody>
      </p:sp>
      <p:sp>
        <p:nvSpPr>
          <p:cNvPr id="10243" name="Rectangle 3"/>
          <p:cNvSpPr>
            <a:spLocks noGrp="1" noChangeArrowheads="1"/>
          </p:cNvSpPr>
          <p:nvPr>
            <p:ph idx="1"/>
          </p:nvPr>
        </p:nvSpPr>
        <p:spPr>
          <a:xfrm>
            <a:off x="467544" y="1268760"/>
            <a:ext cx="8458200" cy="5040560"/>
          </a:xfrm>
        </p:spPr>
        <p:txBody>
          <a:bodyPr rtlCol="0">
            <a:normAutofit/>
          </a:bodyPr>
          <a:lstStyle/>
          <a:p>
            <a:pPr marL="0" indent="442913" algn="just" eaLnBrk="1" fontAlgn="auto" hangingPunct="1">
              <a:spcAft>
                <a:spcPts val="0"/>
              </a:spcAft>
              <a:buFontTx/>
              <a:buNone/>
              <a:defRPr/>
            </a:pPr>
            <a:r>
              <a:rPr lang="lt-LT" sz="2400" dirty="0"/>
              <a:t>Išmoką nuo trečios dienos sudaro </a:t>
            </a:r>
          </a:p>
          <a:p>
            <a:pPr marL="0" indent="442913" algn="just" eaLnBrk="1" fontAlgn="auto" hangingPunct="1">
              <a:spcAft>
                <a:spcPts val="0"/>
              </a:spcAft>
              <a:buFontTx/>
              <a:buNone/>
              <a:defRPr/>
            </a:pPr>
            <a:r>
              <a:rPr lang="lt-LT" sz="2400" dirty="0"/>
              <a:t>62,06% [80%] kompensuojamojo uždarbio (KU); </a:t>
            </a:r>
          </a:p>
          <a:p>
            <a:pPr marL="0" indent="442913" algn="just" eaLnBrk="1" fontAlgn="auto" hangingPunct="1">
              <a:spcAft>
                <a:spcPts val="0"/>
              </a:spcAft>
              <a:buFontTx/>
              <a:buNone/>
              <a:defRPr/>
            </a:pPr>
            <a:r>
              <a:rPr lang="lt-LT" sz="2400" dirty="0"/>
              <a:t>77,58% [100%] transplantacijos, donorystės atvejais. </a:t>
            </a:r>
          </a:p>
          <a:p>
            <a:pPr marL="0" indent="442913" algn="r" eaLnBrk="1" fontAlgn="auto" hangingPunct="1">
              <a:spcAft>
                <a:spcPts val="0"/>
              </a:spcAft>
              <a:buFontTx/>
              <a:buNone/>
              <a:defRPr/>
            </a:pPr>
            <a:r>
              <a:rPr lang="lt-LT" sz="2400" i="1" dirty="0"/>
              <a:t>Keistų tarifų aiškinimas 0,8∙1000 = 0,6206 ∙1289 = 800</a:t>
            </a:r>
          </a:p>
          <a:p>
            <a:pPr marL="0" indent="442913" algn="just" fontAlgn="auto">
              <a:spcAft>
                <a:spcPts val="0"/>
              </a:spcAft>
              <a:buNone/>
              <a:defRPr/>
            </a:pPr>
            <a:r>
              <a:rPr lang="lt-LT" sz="2400" dirty="0"/>
              <a:t>Išmoka ne mažesnė kaip 11,64% [15%] </a:t>
            </a:r>
            <a:r>
              <a:rPr lang="lt-LT" sz="2400" dirty="0" err="1"/>
              <a:t>užpraeito</a:t>
            </a:r>
            <a:r>
              <a:rPr lang="lt-LT" sz="2400" dirty="0"/>
              <a:t> ketvirčio VDU. </a:t>
            </a:r>
            <a:endParaRPr lang="lt-LT" sz="2400" i="1" dirty="0"/>
          </a:p>
          <a:p>
            <a:pPr marL="0" indent="442913" algn="just" eaLnBrk="1" fontAlgn="auto" hangingPunct="1">
              <a:spcAft>
                <a:spcPts val="0"/>
              </a:spcAft>
              <a:buFontTx/>
              <a:buNone/>
              <a:defRPr/>
            </a:pPr>
            <a:r>
              <a:rPr lang="lt-LT" sz="2400" dirty="0"/>
              <a:t>Darbdavys pirmas dvi dienas moka ne mažiau 62,06% [80%] ir ne daugiau 77,58% [100%] vidutinio uždarbio.</a:t>
            </a:r>
          </a:p>
          <a:p>
            <a:pPr marL="0" indent="442913" algn="just" eaLnBrk="1" fontAlgn="auto" hangingPunct="1">
              <a:spcAft>
                <a:spcPts val="0"/>
              </a:spcAft>
              <a:buFont typeface="Wingdings" pitchFamily="2" charset="2"/>
              <a:buNone/>
              <a:defRPr/>
            </a:pPr>
            <a:r>
              <a:rPr lang="lt-LT" sz="2400" dirty="0"/>
              <a:t>Išmoka slaugant – 65,94% [85%] KU nuo pirmos dienos.</a:t>
            </a:r>
          </a:p>
          <a:p>
            <a:pPr marL="0" indent="0" algn="just" eaLnBrk="1" fontAlgn="auto" hangingPunct="1">
              <a:lnSpc>
                <a:spcPct val="90000"/>
              </a:lnSpc>
              <a:spcAft>
                <a:spcPts val="0"/>
              </a:spcAft>
              <a:buFont typeface="Arial" pitchFamily="34" charset="0"/>
              <a:buNone/>
              <a:defRPr/>
            </a:pPr>
            <a:endParaRPr lang="lt-LT" sz="2800" dirty="0"/>
          </a:p>
          <a:p>
            <a:pPr marL="0" indent="0" algn="r" eaLnBrk="1" fontAlgn="auto" hangingPunct="1">
              <a:lnSpc>
                <a:spcPct val="90000"/>
              </a:lnSpc>
              <a:spcAft>
                <a:spcPts val="0"/>
              </a:spcAft>
              <a:buFont typeface="Arial" pitchFamily="34" charset="0"/>
              <a:buNone/>
              <a:defRPr/>
            </a:pPr>
            <a:r>
              <a:rPr lang="lt-LT" sz="2000" dirty="0"/>
              <a:t>80/1,289 = 62,02; 100/1,289 = 77,58</a:t>
            </a:r>
          </a:p>
          <a:p>
            <a:pPr marL="0" indent="0" algn="just" eaLnBrk="1" fontAlgn="auto" hangingPunct="1">
              <a:lnSpc>
                <a:spcPct val="90000"/>
              </a:lnSpc>
              <a:spcAft>
                <a:spcPts val="0"/>
              </a:spcAft>
              <a:buFont typeface="Arial" pitchFamily="34" charset="0"/>
              <a:buNone/>
              <a:defRPr/>
            </a:pPr>
            <a:endParaRPr lang="lt-LT" sz="2400" dirty="0"/>
          </a:p>
          <a:p>
            <a:pPr marL="0" indent="0" algn="r" eaLnBrk="1" fontAlgn="auto" hangingPunct="1">
              <a:lnSpc>
                <a:spcPct val="90000"/>
              </a:lnSpc>
              <a:spcAft>
                <a:spcPts val="0"/>
              </a:spcAft>
              <a:buFont typeface="Arial" pitchFamily="34" charset="0"/>
              <a:buNone/>
              <a:defRPr/>
            </a:pPr>
            <a:endParaRPr lang="lt-LT"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0" y="0"/>
            <a:ext cx="9144000" cy="980728"/>
          </a:xfrm>
        </p:spPr>
        <p:txBody>
          <a:bodyPr rtlCol="0">
            <a:normAutofit/>
          </a:bodyPr>
          <a:lstStyle/>
          <a:p>
            <a:pPr eaLnBrk="1" fontAlgn="auto" hangingPunct="1">
              <a:spcBef>
                <a:spcPts val="0"/>
              </a:spcBef>
              <a:spcAft>
                <a:spcPts val="0"/>
              </a:spcAft>
              <a:defRPr/>
            </a:pPr>
            <a:r>
              <a:rPr lang="lt-LT" sz="3600" b="1"/>
              <a:t>Profesinės reabilitacijos </a:t>
            </a:r>
            <a:r>
              <a:rPr lang="en-US" sz="3600" b="1"/>
              <a:t>i</a:t>
            </a:r>
            <a:r>
              <a:rPr lang="lt-LT" sz="3600" b="1"/>
              <a:t>š</a:t>
            </a:r>
            <a:r>
              <a:rPr lang="en-US" sz="3600" b="1"/>
              <a:t>mok</a:t>
            </a:r>
            <a:r>
              <a:rPr lang="lt-LT" sz="3600" b="1"/>
              <a:t>os</a:t>
            </a:r>
          </a:p>
        </p:txBody>
      </p:sp>
      <p:sp>
        <p:nvSpPr>
          <p:cNvPr id="11267" name="Rectangle 1027"/>
          <p:cNvSpPr>
            <a:spLocks noGrp="1" noChangeArrowheads="1"/>
          </p:cNvSpPr>
          <p:nvPr>
            <p:ph idx="1"/>
          </p:nvPr>
        </p:nvSpPr>
        <p:spPr>
          <a:xfrm>
            <a:off x="467544" y="1340768"/>
            <a:ext cx="8458200" cy="5256584"/>
          </a:xfrm>
        </p:spPr>
        <p:txBody>
          <a:bodyPr rtlCol="0">
            <a:normAutofit fontScale="77500" lnSpcReduction="20000"/>
          </a:bodyPr>
          <a:lstStyle/>
          <a:p>
            <a:pPr marL="0" indent="442913" algn="just" eaLnBrk="1" fontAlgn="auto" hangingPunct="1">
              <a:lnSpc>
                <a:spcPct val="120000"/>
              </a:lnSpc>
              <a:spcBef>
                <a:spcPts val="600"/>
              </a:spcBef>
              <a:spcAft>
                <a:spcPts val="0"/>
              </a:spcAft>
              <a:buFont typeface="Wingdings" pitchFamily="2" charset="2"/>
              <a:buNone/>
              <a:defRPr/>
            </a:pPr>
            <a:r>
              <a:rPr lang="lt-LT" sz="3100" dirty="0"/>
              <a:t>Apdrausti tie patys asmenys, kaip ir ligos išmokoms.	</a:t>
            </a:r>
          </a:p>
          <a:p>
            <a:pPr marL="0" indent="442913" algn="just" eaLnBrk="1" fontAlgn="auto" hangingPunct="1">
              <a:lnSpc>
                <a:spcPct val="120000"/>
              </a:lnSpc>
              <a:spcBef>
                <a:spcPts val="600"/>
              </a:spcBef>
              <a:spcAft>
                <a:spcPts val="0"/>
              </a:spcAft>
              <a:buFont typeface="Wingdings" pitchFamily="2" charset="2"/>
              <a:buNone/>
              <a:defRPr/>
            </a:pPr>
            <a:r>
              <a:rPr lang="lt-LT" sz="3100" dirty="0"/>
              <a:t>Mokama apdraustajam, kuris turi ligos draudimo reikalaujamą draudimo laikotarpį, </a:t>
            </a:r>
            <a:r>
              <a:rPr lang="lt-LT" sz="3100" dirty="0">
                <a:cs typeface="Times New Roman" pitchFamily="18" charset="0"/>
              </a:rPr>
              <a:t>dalyvauja profesinės reabilitacijos programoje ir dėl to negauna darbo pajamų</a:t>
            </a:r>
            <a:r>
              <a:rPr lang="lt-LT" sz="3100" dirty="0"/>
              <a:t>.</a:t>
            </a:r>
          </a:p>
          <a:p>
            <a:pPr marL="0" indent="452438" algn="just" eaLnBrk="1" fontAlgn="auto" hangingPunct="1">
              <a:lnSpc>
                <a:spcPct val="120000"/>
              </a:lnSpc>
              <a:spcBef>
                <a:spcPts val="600"/>
              </a:spcBef>
              <a:spcAft>
                <a:spcPts val="0"/>
              </a:spcAft>
              <a:buFont typeface="Wingdings" pitchFamily="2" charset="2"/>
              <a:buNone/>
              <a:defRPr/>
            </a:pPr>
            <a:r>
              <a:rPr lang="lt-LT" sz="3100" dirty="0"/>
              <a:t>M</a:t>
            </a:r>
            <a:r>
              <a:rPr lang="lt-LT" sz="3100" dirty="0">
                <a:cs typeface="Times New Roman" pitchFamily="18" charset="0"/>
              </a:rPr>
              <a:t>okama nuo pirmosios dalyvavimo profesinės reabilitacijos programoje dienos, kol asmuo taps darbingu arba bus pripažintas nedarbingu ar iš dalies darbingu, bet ne ilgiau kaip 180 kalendorinių dienų</a:t>
            </a:r>
            <a:r>
              <a:rPr lang="lt-LT" sz="3100" dirty="0">
                <a:effectLst>
                  <a:outerShdw blurRad="38100" dist="38100" dir="2700000" algn="tl">
                    <a:srgbClr val="000000">
                      <a:alpha val="43137"/>
                    </a:srgbClr>
                  </a:outerShdw>
                </a:effectLst>
                <a:cs typeface="Times New Roman" pitchFamily="18" charset="0"/>
              </a:rPr>
              <a:t>. </a:t>
            </a:r>
          </a:p>
          <a:p>
            <a:pPr marL="0" indent="452438" algn="just">
              <a:lnSpc>
                <a:spcPct val="120000"/>
              </a:lnSpc>
              <a:spcBef>
                <a:spcPts val="600"/>
              </a:spcBef>
              <a:buNone/>
            </a:pPr>
            <a:r>
              <a:rPr lang="lt-LT" sz="3100" dirty="0"/>
              <a:t>Išmokos dydis: 65,94% (</a:t>
            </a:r>
            <a:r>
              <a:rPr lang="lt-LT" sz="3100" dirty="0">
                <a:cs typeface="Times New Roman" pitchFamily="18" charset="0"/>
              </a:rPr>
              <a:t>85</a:t>
            </a:r>
            <a:r>
              <a:rPr lang="lt-LT" sz="3100" dirty="0"/>
              <a:t>%)</a:t>
            </a:r>
            <a:r>
              <a:rPr lang="lt-LT" sz="3100" dirty="0">
                <a:cs typeface="Times New Roman" pitchFamily="18" charset="0"/>
              </a:rPr>
              <a:t> gavėjo kompensuojamojo uždarbio</a:t>
            </a:r>
            <a:r>
              <a:rPr lang="lt-LT" sz="3100" dirty="0"/>
              <a:t>, bet ne mažiau kaip </a:t>
            </a:r>
            <a:r>
              <a:rPr lang="lt-LT" sz="3100" dirty="0">
                <a:cs typeface="Times New Roman" pitchFamily="18" charset="0"/>
              </a:rPr>
              <a:t>profesinės reabilitacijos programos pradžioje galiojusių dviejų valstybinių socialinio draudimo bazinių pensijų suma.</a:t>
            </a:r>
            <a:r>
              <a:rPr lang="en-GB" sz="3100" dirty="0">
                <a:cs typeface="Times New Roman" pitchFamily="18" charset="0"/>
              </a:rPr>
              <a:t> </a:t>
            </a:r>
            <a:endParaRPr lang="lt-LT" sz="2800" dirty="0"/>
          </a:p>
          <a:p>
            <a:pPr marL="0" indent="0" algn="r">
              <a:buNone/>
            </a:pPr>
            <a:r>
              <a:rPr lang="lt-LT" sz="2800" dirty="0"/>
              <a:t>	</a:t>
            </a:r>
            <a:r>
              <a:rPr lang="lt-LT" sz="2800" i="1" dirty="0"/>
              <a:t>Mokama ir neapdraustam asmeniui iš valstybės biudžeto lėšų</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24" y="-34605"/>
            <a:ext cx="9144000" cy="908720"/>
          </a:xfrm>
        </p:spPr>
        <p:txBody>
          <a:bodyPr rtlCol="0">
            <a:normAutofit fontScale="90000"/>
          </a:bodyPr>
          <a:lstStyle/>
          <a:p>
            <a:pPr eaLnBrk="1" fontAlgn="auto" hangingPunct="1">
              <a:spcBef>
                <a:spcPts val="0"/>
              </a:spcBef>
              <a:spcAft>
                <a:spcPts val="0"/>
              </a:spcAft>
              <a:defRPr/>
            </a:pPr>
            <a:r>
              <a:rPr lang="lt-LT" sz="3600" b="1" dirty="0"/>
              <a:t>Kompensuojamas uždarbis motinystės, tėvystės ir vaiko priežiūros išmokoms</a:t>
            </a:r>
          </a:p>
        </p:txBody>
      </p:sp>
      <p:sp>
        <p:nvSpPr>
          <p:cNvPr id="10243" name="Rectangle 3"/>
          <p:cNvSpPr>
            <a:spLocks noGrp="1" noChangeArrowheads="1"/>
          </p:cNvSpPr>
          <p:nvPr>
            <p:ph idx="1"/>
          </p:nvPr>
        </p:nvSpPr>
        <p:spPr>
          <a:xfrm>
            <a:off x="395536" y="1124744"/>
            <a:ext cx="8530208" cy="5616624"/>
          </a:xfrm>
        </p:spPr>
        <p:txBody>
          <a:bodyPr rtlCol="0">
            <a:normAutofit/>
          </a:bodyPr>
          <a:lstStyle/>
          <a:p>
            <a:pPr marL="0" indent="0" algn="just" fontAlgn="auto">
              <a:spcAft>
                <a:spcPts val="0"/>
              </a:spcAft>
              <a:buNone/>
              <a:defRPr/>
            </a:pPr>
            <a:r>
              <a:rPr lang="lt-LT" sz="2200" dirty="0">
                <a:latin typeface="+mn-lt"/>
              </a:rPr>
              <a:t>Kompensuojamasis uždarbis, pagal kurį nustatomas motinystės, tėvystės ir vaiko priežiūros išmokų dydis, yra apskaičiuojamas pagal apdraustojo asmens draudžiamąsias pajamas, turėtas per paeiliui einančius </a:t>
            </a:r>
            <a:r>
              <a:rPr lang="lt-LT" sz="2200" b="1" dirty="0">
                <a:latin typeface="+mn-lt"/>
              </a:rPr>
              <a:t>12 kalendorinių mėnesių</a:t>
            </a:r>
            <a:r>
              <a:rPr lang="lt-LT" sz="2200" dirty="0">
                <a:latin typeface="+mn-lt"/>
              </a:rPr>
              <a:t>, buvusių iki praeito kalendorinio mėnesio prieš teisės gauti motinystės, tėvystės ar vaiko priežiūros išmoką atsiradimo mėnesį. </a:t>
            </a:r>
          </a:p>
          <a:p>
            <a:pPr marL="0" indent="0" algn="just" fontAlgn="auto">
              <a:spcAft>
                <a:spcPts val="0"/>
              </a:spcAft>
              <a:buNone/>
              <a:defRPr/>
            </a:pPr>
            <a:r>
              <a:rPr lang="lt-LT" sz="2200" dirty="0">
                <a:latin typeface="+mn-lt"/>
                <a:cs typeface="Calibri" panose="020F0502020204030204" pitchFamily="34" charset="0"/>
              </a:rPr>
              <a:t>Maksimalus kompensuojamasis uždarbis </a:t>
            </a:r>
            <a:r>
              <a:rPr lang="lt-LT" sz="2200" b="1" dirty="0">
                <a:latin typeface="+mn-lt"/>
                <a:cs typeface="Calibri" panose="020F0502020204030204" pitchFamily="34" charset="0"/>
              </a:rPr>
              <a:t>tėvystės ir vaiko priežiūros išmokoms</a:t>
            </a:r>
            <a:r>
              <a:rPr lang="lt-LT" sz="2200" dirty="0">
                <a:latin typeface="+mn-lt"/>
                <a:cs typeface="Calibri" panose="020F0502020204030204" pitchFamily="34" charset="0"/>
              </a:rPr>
              <a:t> apskaičiuoti negali viršyti </a:t>
            </a:r>
            <a:r>
              <a:rPr lang="lt-LT" sz="2200" b="1" dirty="0">
                <a:latin typeface="+mn-lt"/>
                <a:cs typeface="Calibri" panose="020F0502020204030204" pitchFamily="34" charset="0"/>
              </a:rPr>
              <a:t>dviejų šalies vidutinių mėnesinių darbo užmokesčių</a:t>
            </a:r>
            <a:r>
              <a:rPr lang="lt-LT" sz="2200" dirty="0">
                <a:latin typeface="+mn-lt"/>
                <a:cs typeface="Calibri" panose="020F0502020204030204" pitchFamily="34" charset="0"/>
              </a:rPr>
              <a:t>, galiojusių </a:t>
            </a:r>
            <a:r>
              <a:rPr lang="lt-LT" sz="2200" dirty="0" err="1">
                <a:latin typeface="+mn-lt"/>
                <a:cs typeface="Calibri" panose="020F0502020204030204" pitchFamily="34" charset="0"/>
              </a:rPr>
              <a:t>užpraeitą</a:t>
            </a:r>
            <a:r>
              <a:rPr lang="lt-LT" sz="2200" dirty="0">
                <a:latin typeface="+mn-lt"/>
                <a:cs typeface="Calibri" panose="020F0502020204030204" pitchFamily="34" charset="0"/>
              </a:rPr>
              <a:t> ketvirtį iki teisės gauti tėvystės ar vaiko priežiūros išmoką atsiradimo dienos, dydžio. </a:t>
            </a:r>
          </a:p>
          <a:p>
            <a:pPr marL="0" indent="0" algn="just" fontAlgn="auto">
              <a:spcAft>
                <a:spcPts val="0"/>
              </a:spcAft>
              <a:buNone/>
              <a:defRPr/>
            </a:pPr>
            <a:r>
              <a:rPr lang="lt-LT" sz="2200" dirty="0">
                <a:cs typeface="Calibri" panose="020F0502020204030204" pitchFamily="34" charset="0"/>
              </a:rPr>
              <a:t>Kompensuojamasis uždarbis </a:t>
            </a:r>
            <a:r>
              <a:rPr lang="lt-LT" sz="2200" b="1" dirty="0">
                <a:cs typeface="Calibri" panose="020F0502020204030204" pitchFamily="34" charset="0"/>
              </a:rPr>
              <a:t>motinystės</a:t>
            </a:r>
            <a:r>
              <a:rPr lang="lt-LT" sz="2200" dirty="0">
                <a:cs typeface="Calibri" panose="020F0502020204030204" pitchFamily="34" charset="0"/>
              </a:rPr>
              <a:t> išmokoms apskaičiuoti negali viršyti atitinkamų kalendorinių metų </a:t>
            </a:r>
            <a:r>
              <a:rPr lang="lt-LT" sz="2200" b="1" dirty="0">
                <a:cs typeface="Calibri" panose="020F0502020204030204" pitchFamily="34" charset="0"/>
              </a:rPr>
              <a:t>socialinio draudimo įmokų bazės</a:t>
            </a:r>
            <a:r>
              <a:rPr lang="lt-LT" sz="2200" dirty="0">
                <a:cs typeface="Calibri" panose="020F0502020204030204" pitchFamily="34" charset="0"/>
              </a:rPr>
              <a:t>, [5 VDU] galiojančios laikotarpiu, už kurį skaičiuojamas kompensuojamasis uždarbis. </a:t>
            </a:r>
          </a:p>
        </p:txBody>
      </p:sp>
    </p:spTree>
    <p:extLst>
      <p:ext uri="{BB962C8B-B14F-4D97-AF65-F5344CB8AC3E}">
        <p14:creationId xmlns:p14="http://schemas.microsoft.com/office/powerpoint/2010/main" val="81960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68362"/>
          </a:xfrm>
        </p:spPr>
        <p:txBody>
          <a:bodyPr rtlCol="0">
            <a:normAutofit/>
          </a:bodyPr>
          <a:lstStyle/>
          <a:p>
            <a:pPr eaLnBrk="1" fontAlgn="auto" hangingPunct="1">
              <a:spcBef>
                <a:spcPts val="0"/>
              </a:spcBef>
              <a:spcAft>
                <a:spcPts val="0"/>
              </a:spcAft>
              <a:defRPr/>
            </a:pPr>
            <a:r>
              <a:rPr lang="lt-LT" sz="3600" b="1" dirty="0"/>
              <a:t>Motinystės  </a:t>
            </a:r>
            <a:r>
              <a:rPr lang="en-US" sz="3600" b="1" dirty="0" err="1"/>
              <a:t>i</a:t>
            </a:r>
            <a:r>
              <a:rPr lang="lt-LT" sz="3600" b="1" dirty="0"/>
              <a:t>š</a:t>
            </a:r>
            <a:r>
              <a:rPr lang="en-US" sz="3600" b="1" dirty="0" err="1"/>
              <a:t>moka</a:t>
            </a:r>
            <a:r>
              <a:rPr lang="lt-LT" sz="3600" b="1" dirty="0"/>
              <a:t>: teisė gauti ir dydis</a:t>
            </a:r>
          </a:p>
        </p:txBody>
      </p:sp>
      <p:sp>
        <p:nvSpPr>
          <p:cNvPr id="13315" name="Rectangle 3"/>
          <p:cNvSpPr>
            <a:spLocks noGrp="1" noChangeArrowheads="1"/>
          </p:cNvSpPr>
          <p:nvPr>
            <p:ph idx="1"/>
          </p:nvPr>
        </p:nvSpPr>
        <p:spPr>
          <a:xfrm>
            <a:off x="342900" y="1052736"/>
            <a:ext cx="8458200" cy="5328592"/>
          </a:xfrm>
        </p:spPr>
        <p:txBody>
          <a:bodyPr rtlCol="0">
            <a:noAutofit/>
          </a:bodyPr>
          <a:lstStyle/>
          <a:p>
            <a:pPr marL="0" indent="0" algn="just" eaLnBrk="1" fontAlgn="auto" hangingPunct="1">
              <a:spcAft>
                <a:spcPts val="0"/>
              </a:spcAft>
              <a:buFont typeface="Arial" pitchFamily="34" charset="0"/>
              <a:buNone/>
              <a:defRPr/>
            </a:pPr>
            <a:r>
              <a:rPr lang="lt-LT" sz="2400" dirty="0"/>
              <a:t>Motinystės išmoka mokama apdraustoms moterims nėštumo ir gimdymo atostogų metu.</a:t>
            </a:r>
          </a:p>
          <a:p>
            <a:pPr eaLnBrk="1" fontAlgn="auto" hangingPunct="1">
              <a:spcBef>
                <a:spcPct val="50000"/>
              </a:spcBef>
              <a:spcAft>
                <a:spcPts val="0"/>
              </a:spcAft>
              <a:buFont typeface="Arial" pitchFamily="34" charset="0"/>
              <a:buNone/>
              <a:defRPr/>
            </a:pPr>
            <a:r>
              <a:rPr lang="lt-LT" sz="2400" b="1" dirty="0"/>
              <a:t>Skyrimo sąlygos:</a:t>
            </a:r>
          </a:p>
          <a:p>
            <a:pPr marL="442913" indent="-442913" algn="just" eaLnBrk="1" fontAlgn="auto" hangingPunct="1">
              <a:lnSpc>
                <a:spcPct val="110000"/>
              </a:lnSpc>
              <a:spcBef>
                <a:spcPts val="0"/>
              </a:spcBef>
              <a:spcAft>
                <a:spcPts val="0"/>
              </a:spcAft>
              <a:buSzPct val="85000"/>
              <a:buFont typeface="Wingdings" pitchFamily="2" charset="2"/>
              <a:buChar char="Ø"/>
              <a:defRPr/>
            </a:pPr>
            <a:r>
              <a:rPr lang="lt-LT" sz="2400" dirty="0"/>
              <a:t>nėštumo ir gimdymo atostogų suteikimas nustatyta tvarka;</a:t>
            </a:r>
          </a:p>
          <a:p>
            <a:pPr marL="0" indent="442913" algn="just" eaLnBrk="1" fontAlgn="auto" hangingPunct="1">
              <a:lnSpc>
                <a:spcPct val="120000"/>
              </a:lnSpc>
              <a:spcBef>
                <a:spcPts val="0"/>
              </a:spcBef>
              <a:spcAft>
                <a:spcPts val="0"/>
              </a:spcAft>
              <a:buSzPct val="85000"/>
              <a:buFont typeface="Wingdings" pitchFamily="2" charset="2"/>
              <a:buChar char="Ø"/>
              <a:defRPr/>
            </a:pPr>
            <a:r>
              <a:rPr lang="lt-LT" sz="2400" dirty="0"/>
              <a:t>motinystės draudimas: 12 mėn. draudimo per paskutinius 24 mėnesius.</a:t>
            </a:r>
          </a:p>
          <a:p>
            <a:pPr marL="0" indent="0" algn="just" eaLnBrk="1" fontAlgn="auto" hangingPunct="1">
              <a:lnSpc>
                <a:spcPct val="120000"/>
              </a:lnSpc>
              <a:spcBef>
                <a:spcPts val="0"/>
              </a:spcBef>
              <a:spcAft>
                <a:spcPts val="0"/>
              </a:spcAft>
              <a:buSzPct val="85000"/>
              <a:buNone/>
              <a:defRPr/>
            </a:pPr>
            <a:r>
              <a:rPr lang="lt-LT" sz="2400" b="1" dirty="0">
                <a:latin typeface="+mn-lt"/>
              </a:rPr>
              <a:t>Dydis: </a:t>
            </a:r>
            <a:r>
              <a:rPr lang="lt-LT" sz="2400" dirty="0">
                <a:latin typeface="+mn-lt"/>
              </a:rPr>
              <a:t>77,58% (100%) kompensuojamojo uždarbio. </a:t>
            </a:r>
          </a:p>
          <a:p>
            <a:pPr indent="442913" algn="r">
              <a:lnSpc>
                <a:spcPct val="90000"/>
              </a:lnSpc>
              <a:spcBef>
                <a:spcPct val="50000"/>
              </a:spcBef>
              <a:buSzPct val="85000"/>
              <a:buFont typeface="Wingdings" pitchFamily="2" charset="2"/>
              <a:buNone/>
              <a:defRPr/>
            </a:pPr>
            <a:r>
              <a:rPr lang="lt-LT" sz="1600" i="1" dirty="0">
                <a:latin typeface="Calibri" pitchFamily="34" charset="0"/>
              </a:rPr>
              <a:t>I</a:t>
            </a:r>
            <a:r>
              <a:rPr lang="en-US" sz="1600" i="1" dirty="0">
                <a:latin typeface="Calibri" pitchFamily="34" charset="0"/>
              </a:rPr>
              <a:t>ki 2011-07-01 </a:t>
            </a:r>
            <a:r>
              <a:rPr lang="lt-LT" sz="1600" i="1" dirty="0">
                <a:latin typeface="Calibri" pitchFamily="34" charset="0"/>
              </a:rPr>
              <a:t>už dvynukus – dvigubai, trynukus – trigubai.</a:t>
            </a:r>
            <a:endParaRPr lang="en-US" sz="1600" i="1" dirty="0">
              <a:latin typeface="Calibri" pitchFamily="34" charset="0"/>
            </a:endParaRPr>
          </a:p>
          <a:p>
            <a:pPr marL="0" indent="0" algn="just">
              <a:lnSpc>
                <a:spcPct val="90000"/>
              </a:lnSpc>
              <a:spcBef>
                <a:spcPct val="50000"/>
              </a:spcBef>
              <a:buSzPct val="85000"/>
              <a:buNone/>
              <a:defRPr/>
            </a:pPr>
            <a:r>
              <a:rPr lang="lt-LT" sz="1800" dirty="0">
                <a:latin typeface="+mn-lt"/>
              </a:rPr>
              <a:t>Motinystės išmoka per mėnesį negali būti mažesnė už </a:t>
            </a:r>
            <a:r>
              <a:rPr lang="lt-LT" sz="1800" b="1" dirty="0">
                <a:latin typeface="+mn-lt"/>
              </a:rPr>
              <a:t>6 bazinės socialinės išmokos dydžius,</a:t>
            </a:r>
            <a:r>
              <a:rPr lang="lt-LT" sz="1800" dirty="0">
                <a:latin typeface="+mn-lt"/>
              </a:rPr>
              <a:t> galiojusius praeitą ketvirtį iki teisės gauti motinystės išmoką atsiradimo dienos.  6BSI = 294 eurų.</a:t>
            </a:r>
          </a:p>
          <a:p>
            <a:pPr marL="0" indent="0" algn="just" fontAlgn="auto">
              <a:lnSpc>
                <a:spcPct val="120000"/>
              </a:lnSpc>
              <a:spcBef>
                <a:spcPct val="50000"/>
              </a:spcBef>
              <a:spcAft>
                <a:spcPts val="0"/>
              </a:spcAft>
              <a:buSzPct val="85000"/>
              <a:buNone/>
              <a:defRPr/>
            </a:pPr>
            <a:r>
              <a:rPr lang="lt-LT" sz="1800" dirty="0"/>
              <a:t>Nėščiai moteriai, neturinčiai teisės gauti motinystės draudimo, mokama vienkartinė išmoka nėščiai moteriai pagal Lietuvos Respublikos išmokų vaikams įstatymą. </a:t>
            </a:r>
          </a:p>
          <a:p>
            <a:pPr marL="0" indent="0" eaLnBrk="1" fontAlgn="auto" hangingPunct="1">
              <a:lnSpc>
                <a:spcPct val="90000"/>
              </a:lnSpc>
              <a:spcBef>
                <a:spcPct val="50000"/>
              </a:spcBef>
              <a:spcAft>
                <a:spcPts val="0"/>
              </a:spcAft>
              <a:buSzPct val="85000"/>
              <a:buFont typeface="Arial" pitchFamily="34" charset="0"/>
              <a:buNone/>
              <a:defRPr/>
            </a:pPr>
            <a:endParaRPr lang="lt-LT"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14400"/>
          </a:xfrm>
        </p:spPr>
        <p:txBody>
          <a:bodyPr rtlCol="0">
            <a:normAutofit fontScale="90000"/>
          </a:bodyPr>
          <a:lstStyle/>
          <a:p>
            <a:pPr eaLnBrk="1" fontAlgn="auto" hangingPunct="1">
              <a:spcBef>
                <a:spcPts val="0"/>
              </a:spcBef>
              <a:spcAft>
                <a:spcPts val="0"/>
              </a:spcAft>
              <a:defRPr/>
            </a:pPr>
            <a:r>
              <a:rPr lang="lt-LT" sz="3600" b="1" dirty="0"/>
              <a:t>Motinystės  išmoka: trukmė ir derinimas su pajamomis</a:t>
            </a:r>
          </a:p>
        </p:txBody>
      </p:sp>
      <p:sp>
        <p:nvSpPr>
          <p:cNvPr id="18435" name="Rectangle 3"/>
          <p:cNvSpPr>
            <a:spLocks noGrp="1" noChangeArrowheads="1"/>
          </p:cNvSpPr>
          <p:nvPr>
            <p:ph idx="1"/>
          </p:nvPr>
        </p:nvSpPr>
        <p:spPr>
          <a:xfrm>
            <a:off x="467544" y="1700808"/>
            <a:ext cx="8458200" cy="4921250"/>
          </a:xfrm>
        </p:spPr>
        <p:txBody>
          <a:bodyPr/>
          <a:lstStyle/>
          <a:p>
            <a:pPr marL="0" indent="0" algn="just" eaLnBrk="1" hangingPunct="1">
              <a:buFont typeface="Wingdings" pitchFamily="2" charset="2"/>
              <a:buNone/>
            </a:pPr>
            <a:r>
              <a:rPr lang="lt-LT"/>
              <a:t> </a:t>
            </a:r>
          </a:p>
        </p:txBody>
      </p:sp>
      <p:sp>
        <p:nvSpPr>
          <p:cNvPr id="15365" name="Text Box 5"/>
          <p:cNvSpPr txBox="1">
            <a:spLocks noChangeArrowheads="1"/>
          </p:cNvSpPr>
          <p:nvPr/>
        </p:nvSpPr>
        <p:spPr bwMode="auto">
          <a:xfrm>
            <a:off x="218256" y="1052736"/>
            <a:ext cx="8786812" cy="5366084"/>
          </a:xfrm>
          <a:prstGeom prst="rect">
            <a:avLst/>
          </a:prstGeom>
          <a:noFill/>
          <a:ln w="9525">
            <a:noFill/>
            <a:miter lim="800000"/>
            <a:headEnd/>
            <a:tailEnd/>
          </a:ln>
        </p:spPr>
        <p:txBody>
          <a:bodyPr wrap="square">
            <a:spAutoFit/>
          </a:bodyPr>
          <a:lstStyle/>
          <a:p>
            <a:pPr algn="ctr">
              <a:lnSpc>
                <a:spcPct val="90000"/>
              </a:lnSpc>
              <a:spcBef>
                <a:spcPct val="50000"/>
              </a:spcBef>
              <a:buSzPct val="85000"/>
              <a:defRPr/>
            </a:pPr>
            <a:endParaRPr lang="lt-LT" sz="1100" dirty="0">
              <a:latin typeface="+mn-lt"/>
            </a:endParaRPr>
          </a:p>
          <a:p>
            <a:pPr indent="361950" algn="just">
              <a:lnSpc>
                <a:spcPct val="90000"/>
              </a:lnSpc>
              <a:spcBef>
                <a:spcPct val="50000"/>
              </a:spcBef>
              <a:buSzPct val="85000"/>
              <a:buFont typeface="Wingdings" pitchFamily="2" charset="2"/>
              <a:buNone/>
              <a:defRPr/>
            </a:pPr>
            <a:r>
              <a:rPr lang="lt-LT" sz="2400" b="1" dirty="0">
                <a:latin typeface="Calibri" pitchFamily="34" charset="0"/>
              </a:rPr>
              <a:t>Mokėjimo trukmė</a:t>
            </a:r>
            <a:r>
              <a:rPr lang="en-US" sz="2400" b="1" dirty="0">
                <a:latin typeface="Calibri" pitchFamily="34" charset="0"/>
              </a:rPr>
              <a:t>: </a:t>
            </a:r>
            <a:r>
              <a:rPr lang="en-US" sz="2400" dirty="0">
                <a:latin typeface="Calibri" pitchFamily="34" charset="0"/>
              </a:rPr>
              <a:t>126 (</a:t>
            </a:r>
            <a:r>
              <a:rPr lang="lt-LT" sz="2400" dirty="0">
                <a:latin typeface="Calibri" pitchFamily="34" charset="0"/>
              </a:rPr>
              <a:t>70+56</a:t>
            </a:r>
            <a:r>
              <a:rPr lang="en-US" sz="2400" dirty="0">
                <a:latin typeface="Calibri" pitchFamily="34" charset="0"/>
              </a:rPr>
              <a:t>)</a:t>
            </a:r>
            <a:r>
              <a:rPr lang="lt-LT" sz="2400" dirty="0">
                <a:latin typeface="Calibri" pitchFamily="34" charset="0"/>
              </a:rPr>
              <a:t> dienos iki ir po gimdymo (</a:t>
            </a:r>
            <a:r>
              <a:rPr lang="en-US" sz="2400" dirty="0">
                <a:latin typeface="Calibri" pitchFamily="34" charset="0"/>
              </a:rPr>
              <a:t>140 </a:t>
            </a:r>
            <a:r>
              <a:rPr lang="lt-LT" sz="2400" dirty="0">
                <a:latin typeface="Calibri" pitchFamily="34" charset="0"/>
              </a:rPr>
              <a:t>sunkaus gimdymo ir ne vieno naujagimio atveju).</a:t>
            </a:r>
          </a:p>
          <a:p>
            <a:pPr algn="r">
              <a:lnSpc>
                <a:spcPct val="90000"/>
              </a:lnSpc>
              <a:spcBef>
                <a:spcPct val="50000"/>
              </a:spcBef>
              <a:buSzPct val="85000"/>
              <a:buFont typeface="Wingdings" pitchFamily="2" charset="2"/>
              <a:buNone/>
              <a:defRPr/>
            </a:pPr>
            <a:r>
              <a:rPr lang="lt-LT" sz="2400" i="1" dirty="0">
                <a:latin typeface="Calibri" pitchFamily="34" charset="0"/>
              </a:rPr>
              <a:t>Ankstyvo gimdymo atveju taikomos kitokios taisyklės</a:t>
            </a:r>
          </a:p>
          <a:p>
            <a:pPr algn="just"/>
            <a:endParaRPr lang="lt-LT" sz="2400" dirty="0">
              <a:latin typeface="+mn-lt"/>
            </a:endParaRPr>
          </a:p>
          <a:p>
            <a:pPr algn="just"/>
            <a:r>
              <a:rPr lang="lt-LT" sz="2200" dirty="0">
                <a:latin typeface="+mn-lt"/>
              </a:rPr>
              <a:t>Jeigu apdraustasis asmuo motinystės išmokos gavimo laikotarpiu turi pajamų, nuo kurių skaičiuojamos motinystės socialinio draudimo įmokos (...) ir jų dydis mažesnis už motinystės išmoką, jam mokamas motinystės išmokos ir jo atitinkamą mėnesį turėtų pajamų ir (ar) išmokų </a:t>
            </a:r>
            <a:r>
              <a:rPr lang="lt-LT" sz="2200" b="1" dirty="0">
                <a:latin typeface="+mn-lt"/>
              </a:rPr>
              <a:t>skirtumas.  </a:t>
            </a:r>
          </a:p>
          <a:p>
            <a:pPr algn="just"/>
            <a:endParaRPr lang="lt-LT" sz="2200" dirty="0">
              <a:latin typeface="+mn-lt"/>
            </a:endParaRPr>
          </a:p>
          <a:p>
            <a:pPr algn="just"/>
            <a:r>
              <a:rPr lang="lt-LT" sz="2200" dirty="0">
                <a:latin typeface="+mn-lt"/>
              </a:rPr>
              <a:t>Jeigu šių pajamų ir (ar) išmokų dydis yra didesnis už motinystės išmoką arba jai lygus, motinystės išmoka </a:t>
            </a:r>
            <a:r>
              <a:rPr lang="lt-LT" sz="2200" b="1" dirty="0">
                <a:latin typeface="+mn-lt"/>
              </a:rPr>
              <a:t>nemokama</a:t>
            </a:r>
            <a:r>
              <a:rPr lang="lt-LT" sz="2200" dirty="0">
                <a:latin typeface="+mn-lt"/>
              </a:rPr>
              <a:t>. Mokant motinystės išmoką, į draudžiamąsias pajamas neįtraukiamos motinystės išmokos mokėjimo metu gautos draudžiamosios pajamos už darbą, atliktą iki pirmosios nėštumo ir gimdymo atostogų dienos. </a:t>
            </a:r>
            <a:endParaRPr lang="lt-LT" sz="2200" i="1" dirty="0">
              <a:latin typeface="+mn-lt"/>
            </a:endParaRPr>
          </a:p>
        </p:txBody>
      </p:sp>
    </p:spTree>
    <p:extLst>
      <p:ext uri="{BB962C8B-B14F-4D97-AF65-F5344CB8AC3E}">
        <p14:creationId xmlns:p14="http://schemas.microsoft.com/office/powerpoint/2010/main" val="421193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764704"/>
          </a:xfrm>
        </p:spPr>
        <p:txBody>
          <a:bodyPr rtlCol="0">
            <a:noAutofit/>
          </a:bodyPr>
          <a:lstStyle/>
          <a:p>
            <a:pPr eaLnBrk="1" fontAlgn="auto" hangingPunct="1">
              <a:spcBef>
                <a:spcPts val="0"/>
              </a:spcBef>
              <a:spcAft>
                <a:spcPts val="0"/>
              </a:spcAft>
              <a:defRPr/>
            </a:pPr>
            <a:r>
              <a:rPr lang="lt-LT" sz="3600" b="1" dirty="0"/>
              <a:t>Tėvystės  išmoka</a:t>
            </a:r>
          </a:p>
        </p:txBody>
      </p:sp>
      <p:sp>
        <p:nvSpPr>
          <p:cNvPr id="23555" name="Rectangle 3"/>
          <p:cNvSpPr>
            <a:spLocks noGrp="1" noChangeArrowheads="1"/>
          </p:cNvSpPr>
          <p:nvPr>
            <p:ph idx="1"/>
          </p:nvPr>
        </p:nvSpPr>
        <p:spPr>
          <a:xfrm>
            <a:off x="457200" y="1676400"/>
            <a:ext cx="8458200" cy="4921250"/>
          </a:xfrm>
        </p:spPr>
        <p:txBody>
          <a:bodyPr/>
          <a:lstStyle/>
          <a:p>
            <a:pPr marL="0" indent="0" algn="just" eaLnBrk="1" hangingPunct="1">
              <a:buFont typeface="Wingdings" pitchFamily="2" charset="2"/>
              <a:buNone/>
            </a:pPr>
            <a:r>
              <a:rPr lang="lt-LT"/>
              <a:t> </a:t>
            </a:r>
          </a:p>
        </p:txBody>
      </p:sp>
      <p:sp>
        <p:nvSpPr>
          <p:cNvPr id="19461" name="Text Box 5"/>
          <p:cNvSpPr txBox="1">
            <a:spLocks noChangeArrowheads="1"/>
          </p:cNvSpPr>
          <p:nvPr/>
        </p:nvSpPr>
        <p:spPr bwMode="auto">
          <a:xfrm>
            <a:off x="278160" y="980728"/>
            <a:ext cx="8587680" cy="5835444"/>
          </a:xfrm>
          <a:prstGeom prst="rect">
            <a:avLst/>
          </a:prstGeom>
          <a:noFill/>
          <a:ln w="9525">
            <a:noFill/>
            <a:miter lim="800000"/>
            <a:headEnd/>
            <a:tailEnd/>
          </a:ln>
        </p:spPr>
        <p:txBody>
          <a:bodyPr wrap="square">
            <a:spAutoFit/>
          </a:bodyPr>
          <a:lstStyle/>
          <a:p>
            <a:pPr algn="just">
              <a:lnSpc>
                <a:spcPct val="90000"/>
              </a:lnSpc>
              <a:spcBef>
                <a:spcPct val="50000"/>
              </a:spcBef>
              <a:buSzPct val="85000"/>
              <a:buFont typeface="Wingdings" pitchFamily="2" charset="2"/>
              <a:buNone/>
              <a:defRPr/>
            </a:pPr>
            <a:r>
              <a:rPr lang="lt-LT" sz="2400" b="1" dirty="0">
                <a:latin typeface="+mn-lt"/>
              </a:rPr>
              <a:t>Teisė gauti: </a:t>
            </a:r>
            <a:r>
              <a:rPr lang="lt-LT" sz="2400" dirty="0">
                <a:latin typeface="+mn-lt"/>
              </a:rPr>
              <a:t>Tėvystės išmoką gali gauti apdraustas motinystės socialiniu draudimu apdraustas vaiko tėvas, kuris</a:t>
            </a:r>
          </a:p>
          <a:p>
            <a:pPr marL="360000" indent="-342900" algn="just">
              <a:spcBef>
                <a:spcPts val="600"/>
              </a:spcBef>
              <a:buFont typeface="Wingdings" panose="05000000000000000000" pitchFamily="2" charset="2"/>
              <a:buChar char="Ø"/>
            </a:pPr>
            <a:r>
              <a:rPr lang="lt-LT" sz="2200" dirty="0">
                <a:latin typeface="+mn-lt"/>
              </a:rPr>
              <a:t>įstatymų nustatyta tvarka yra išleistas tėvystės atostogų ir </a:t>
            </a:r>
          </a:p>
          <a:p>
            <a:pPr marL="360000" indent="-342900" algn="just">
              <a:spcBef>
                <a:spcPts val="600"/>
              </a:spcBef>
              <a:buFont typeface="Wingdings" panose="05000000000000000000" pitchFamily="2" charset="2"/>
              <a:buChar char="Ø"/>
            </a:pPr>
            <a:r>
              <a:rPr lang="lt-LT" sz="2200" dirty="0">
                <a:latin typeface="+mn-lt"/>
              </a:rPr>
              <a:t>iki pirmosios tėvystės atostogų dienos turi ne trumpesnį kaip 12 mėnesių per paskutinius 24 mėnesius motinystės socialinio draudimo stažą.</a:t>
            </a:r>
          </a:p>
          <a:p>
            <a:pPr>
              <a:lnSpc>
                <a:spcPct val="90000"/>
              </a:lnSpc>
              <a:spcBef>
                <a:spcPct val="50000"/>
              </a:spcBef>
              <a:buSzPct val="85000"/>
              <a:defRPr/>
            </a:pPr>
            <a:r>
              <a:rPr lang="lt-LT" sz="2400" b="1" dirty="0">
                <a:latin typeface="Calibri" pitchFamily="34" charset="0"/>
              </a:rPr>
              <a:t>Dydis:  </a:t>
            </a:r>
            <a:r>
              <a:rPr lang="lt-LT" sz="2400" dirty="0">
                <a:latin typeface="Calibri" pitchFamily="34" charset="0"/>
              </a:rPr>
              <a:t>77,58% </a:t>
            </a:r>
            <a:r>
              <a:rPr lang="lt-LT" sz="2400" b="1" dirty="0">
                <a:latin typeface="Calibri" pitchFamily="34" charset="0"/>
              </a:rPr>
              <a:t>(</a:t>
            </a:r>
            <a:r>
              <a:rPr lang="lt-LT" sz="2400" dirty="0">
                <a:latin typeface="Calibri" pitchFamily="34" charset="0"/>
              </a:rPr>
              <a:t>100%) kompensuojamojo uždarbio.</a:t>
            </a:r>
          </a:p>
          <a:p>
            <a:pPr algn="just">
              <a:lnSpc>
                <a:spcPct val="90000"/>
              </a:lnSpc>
              <a:spcBef>
                <a:spcPct val="50000"/>
              </a:spcBef>
              <a:buSzPct val="85000"/>
              <a:defRPr/>
            </a:pPr>
            <a:r>
              <a:rPr lang="lt-LT" sz="2000" dirty="0">
                <a:latin typeface="Calibri" panose="020F0502020204030204" pitchFamily="34" charset="0"/>
                <a:cs typeface="Calibri" panose="020F0502020204030204" pitchFamily="34" charset="0"/>
              </a:rPr>
              <a:t>Tėvystės išmoka per mėnesį negali būti mažesnė už </a:t>
            </a:r>
            <a:r>
              <a:rPr lang="lt-LT" sz="2000" b="1" dirty="0">
                <a:latin typeface="Calibri" panose="020F0502020204030204" pitchFamily="34" charset="0"/>
                <a:cs typeface="Calibri" panose="020F0502020204030204" pitchFamily="34" charset="0"/>
              </a:rPr>
              <a:t>6 bazinės socialinės išmokos</a:t>
            </a:r>
            <a:r>
              <a:rPr lang="lt-LT" sz="2000" dirty="0">
                <a:latin typeface="Calibri" panose="020F0502020204030204" pitchFamily="34" charset="0"/>
                <a:cs typeface="Calibri" panose="020F0502020204030204" pitchFamily="34" charset="0"/>
              </a:rPr>
              <a:t>, dydžius, galiojusius praeitą</a:t>
            </a:r>
            <a:r>
              <a:rPr lang="lt-LT" sz="2000" b="1" dirty="0">
                <a:latin typeface="Calibri" panose="020F0502020204030204" pitchFamily="34" charset="0"/>
                <a:cs typeface="Calibri" panose="020F0502020204030204" pitchFamily="34" charset="0"/>
              </a:rPr>
              <a:t> </a:t>
            </a:r>
            <a:r>
              <a:rPr lang="lt-LT" sz="2000" dirty="0">
                <a:latin typeface="Calibri" panose="020F0502020204030204" pitchFamily="34" charset="0"/>
                <a:cs typeface="Calibri" panose="020F0502020204030204" pitchFamily="34" charset="0"/>
              </a:rPr>
              <a:t>ketvirtį</a:t>
            </a:r>
            <a:r>
              <a:rPr lang="lt-LT" sz="2000" b="1" dirty="0">
                <a:latin typeface="Calibri" panose="020F0502020204030204" pitchFamily="34" charset="0"/>
                <a:cs typeface="Calibri" panose="020F0502020204030204" pitchFamily="34" charset="0"/>
              </a:rPr>
              <a:t> </a:t>
            </a:r>
            <a:r>
              <a:rPr lang="lt-LT" sz="2000" dirty="0">
                <a:latin typeface="Calibri" panose="020F0502020204030204" pitchFamily="34" charset="0"/>
                <a:cs typeface="Calibri" panose="020F0502020204030204" pitchFamily="34" charset="0"/>
              </a:rPr>
              <a:t>iki teisės gauti išmoką atsiradimo dienos.  6BSI = 294 eurų.</a:t>
            </a:r>
          </a:p>
          <a:p>
            <a:pPr algn="just">
              <a:lnSpc>
                <a:spcPct val="90000"/>
              </a:lnSpc>
              <a:spcBef>
                <a:spcPct val="50000"/>
              </a:spcBef>
              <a:buSzPct val="85000"/>
              <a:defRPr/>
            </a:pPr>
            <a:r>
              <a:rPr lang="lt-LT" sz="2200" dirty="0">
                <a:latin typeface="Calibri" panose="020F0502020204030204" pitchFamily="34" charset="0"/>
                <a:cs typeface="Calibri" panose="020F0502020204030204" pitchFamily="34" charset="0"/>
              </a:rPr>
              <a:t>Turint pajamų taikomos tos pat taisyklės kaip ir motinystės išmokai.</a:t>
            </a:r>
            <a:endParaRPr lang="lt-LT" sz="2200" dirty="0">
              <a:latin typeface="+mn-lt"/>
            </a:endParaRPr>
          </a:p>
          <a:p>
            <a:pPr>
              <a:lnSpc>
                <a:spcPct val="90000"/>
              </a:lnSpc>
              <a:spcBef>
                <a:spcPct val="50000"/>
              </a:spcBef>
              <a:buSzPct val="85000"/>
              <a:defRPr/>
            </a:pPr>
            <a:r>
              <a:rPr lang="lt-LT" sz="2200" b="1" dirty="0">
                <a:latin typeface="Calibri" pitchFamily="34" charset="0"/>
              </a:rPr>
              <a:t>Mokėjimo trukmė: </a:t>
            </a:r>
            <a:r>
              <a:rPr lang="lt-LT" sz="2200" dirty="0">
                <a:latin typeface="Calibri" pitchFamily="34" charset="0"/>
              </a:rPr>
              <a:t>Tėvystės atostogų, suteiktų pagal Darbo kodekso 133 straipsnio 1 dalį, laikotarpiu. </a:t>
            </a:r>
          </a:p>
          <a:p>
            <a:pPr algn="just">
              <a:spcBef>
                <a:spcPts val="600"/>
              </a:spcBef>
              <a:buSzPct val="85000"/>
              <a:buFont typeface="Wingdings" pitchFamily="2" charset="2"/>
              <a:buNone/>
              <a:defRPr/>
            </a:pPr>
            <a:r>
              <a:rPr lang="lt-LT" sz="1600" dirty="0">
                <a:latin typeface="+mn-lt"/>
              </a:rPr>
              <a:t>Darbuotojams po vaiko gimimo suteikiamos trisdešimt kalendorinių dienų nepertraukiamos trukmės tėvystės atostogos. Šios atostogos suteikiamos bet kuriuo laikotarpiu nuo vaiko gimimo, iki vaikui sukanka trys mėnesiai.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4A9A457-6E48-B39E-9612-E4F3439EA223}"/>
              </a:ext>
            </a:extLst>
          </p:cNvPr>
          <p:cNvSpPr>
            <a:spLocks noGrp="1"/>
          </p:cNvSpPr>
          <p:nvPr>
            <p:ph type="title"/>
          </p:nvPr>
        </p:nvSpPr>
        <p:spPr>
          <a:xfrm>
            <a:off x="0" y="0"/>
            <a:ext cx="9144000" cy="836712"/>
          </a:xfrm>
        </p:spPr>
        <p:txBody>
          <a:bodyPr/>
          <a:lstStyle/>
          <a:p>
            <a:r>
              <a:rPr lang="lt-LT" sz="4400" b="1" dirty="0"/>
              <a:t>Vaiko priežiūros išmoka</a:t>
            </a:r>
            <a:endParaRPr lang="en-US" dirty="0"/>
          </a:p>
        </p:txBody>
      </p:sp>
      <p:pic>
        <p:nvPicPr>
          <p:cNvPr id="4" name="Paveikslėlis 3">
            <a:extLst>
              <a:ext uri="{FF2B5EF4-FFF2-40B4-BE49-F238E27FC236}">
                <a16:creationId xmlns:a16="http://schemas.microsoft.com/office/drawing/2014/main" id="{D506697F-828F-3C3E-D328-6250B642AF59}"/>
              </a:ext>
            </a:extLst>
          </p:cNvPr>
          <p:cNvPicPr>
            <a:picLocks noChangeAspect="1"/>
          </p:cNvPicPr>
          <p:nvPr/>
        </p:nvPicPr>
        <p:blipFill rotWithShape="1">
          <a:blip r:embed="rId2"/>
          <a:srcRect l="2121" t="24801" r="32360" b="20600"/>
          <a:stretch/>
        </p:blipFill>
        <p:spPr>
          <a:xfrm>
            <a:off x="395536" y="1004732"/>
            <a:ext cx="8208912" cy="5304588"/>
          </a:xfrm>
          <a:prstGeom prst="rect">
            <a:avLst/>
          </a:prstGeom>
        </p:spPr>
      </p:pic>
      <p:sp>
        <p:nvSpPr>
          <p:cNvPr id="5" name="TextBox 4">
            <a:extLst>
              <a:ext uri="{FF2B5EF4-FFF2-40B4-BE49-F238E27FC236}">
                <a16:creationId xmlns:a16="http://schemas.microsoft.com/office/drawing/2014/main" id="{4CF7164E-B1D2-DF16-4F0D-3E2DDD454128}"/>
              </a:ext>
            </a:extLst>
          </p:cNvPr>
          <p:cNvSpPr txBox="1"/>
          <p:nvPr/>
        </p:nvSpPr>
        <p:spPr>
          <a:xfrm>
            <a:off x="2915816" y="6309320"/>
            <a:ext cx="5832648" cy="276999"/>
          </a:xfrm>
          <a:prstGeom prst="rect">
            <a:avLst/>
          </a:prstGeom>
          <a:noFill/>
        </p:spPr>
        <p:txBody>
          <a:bodyPr wrap="square" rtlCol="0">
            <a:spAutoFit/>
          </a:bodyPr>
          <a:lstStyle/>
          <a:p>
            <a:pPr algn="r"/>
            <a:r>
              <a:rPr lang="lt-LT" sz="1200" dirty="0">
                <a:hlinkClick r:id="rId3"/>
              </a:rPr>
              <a:t>Nuo kitų metų įsigalios nauja vaiko priežiūros išmokų tvarka - Naujienos (</a:t>
            </a:r>
            <a:r>
              <a:rPr lang="lt-LT" sz="1200" dirty="0" err="1">
                <a:hlinkClick r:id="rId3"/>
              </a:rPr>
              <a:t>lrs.lt</a:t>
            </a:r>
            <a:r>
              <a:rPr lang="lt-LT" sz="1200" dirty="0">
                <a:hlinkClick r:id="rId3"/>
              </a:rPr>
              <a:t>)</a:t>
            </a:r>
            <a:endParaRPr lang="en-US" sz="1200" dirty="0"/>
          </a:p>
        </p:txBody>
      </p:sp>
    </p:spTree>
    <p:extLst>
      <p:ext uri="{BB962C8B-B14F-4D97-AF65-F5344CB8AC3E}">
        <p14:creationId xmlns:p14="http://schemas.microsoft.com/office/powerpoint/2010/main" val="149123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42963"/>
          </a:xfrm>
        </p:spPr>
        <p:txBody>
          <a:bodyPr rtlCol="0">
            <a:normAutofit/>
          </a:bodyPr>
          <a:lstStyle/>
          <a:p>
            <a:pPr eaLnBrk="1" fontAlgn="auto" hangingPunct="1">
              <a:spcBef>
                <a:spcPts val="0"/>
              </a:spcBef>
              <a:spcAft>
                <a:spcPts val="0"/>
              </a:spcAft>
              <a:defRPr/>
            </a:pPr>
            <a:r>
              <a:rPr lang="lt-LT" sz="3600" b="1" dirty="0"/>
              <a:t>Vaiko priežiūros išmoka: teisė gauti</a:t>
            </a:r>
          </a:p>
        </p:txBody>
      </p:sp>
      <p:sp>
        <p:nvSpPr>
          <p:cNvPr id="18436" name="TextBox 9"/>
          <p:cNvSpPr txBox="1">
            <a:spLocks noChangeArrowheads="1"/>
          </p:cNvSpPr>
          <p:nvPr/>
        </p:nvSpPr>
        <p:spPr bwMode="auto">
          <a:xfrm>
            <a:off x="395536" y="1196752"/>
            <a:ext cx="8496944" cy="5570756"/>
          </a:xfrm>
          <a:prstGeom prst="rect">
            <a:avLst/>
          </a:prstGeom>
          <a:noFill/>
          <a:ln w="9525">
            <a:noFill/>
            <a:miter lim="800000"/>
            <a:headEnd/>
            <a:tailEnd/>
          </a:ln>
        </p:spPr>
        <p:txBody>
          <a:bodyPr wrap="square">
            <a:spAutoFit/>
          </a:bodyPr>
          <a:lstStyle/>
          <a:p>
            <a:pPr>
              <a:defRPr/>
            </a:pPr>
            <a:r>
              <a:rPr lang="lt-LT" sz="2400" dirty="0">
                <a:latin typeface="Calibri" pitchFamily="34" charset="0"/>
              </a:rPr>
              <a:t>Vaiko priežiūros išmoka mokama vienam iš tėvų vaiko priežiūros atostogų metu nuo nėštumo ir gimdymo atostogų pabaigos iki vaikui sueis 1 ar </a:t>
            </a:r>
            <a:r>
              <a:rPr lang="en-US" sz="2400" dirty="0">
                <a:latin typeface="Calibri" pitchFamily="34" charset="0"/>
              </a:rPr>
              <a:t>2</a:t>
            </a:r>
            <a:r>
              <a:rPr lang="lt-LT" sz="2400" dirty="0">
                <a:latin typeface="Calibri" pitchFamily="34" charset="0"/>
              </a:rPr>
              <a:t> metai (tėvų pasirinkimu)</a:t>
            </a:r>
          </a:p>
          <a:p>
            <a:pPr>
              <a:defRPr/>
            </a:pPr>
            <a:endParaRPr lang="lt-LT" sz="2400" b="1" dirty="0">
              <a:latin typeface="Calibri" pitchFamily="34" charset="0"/>
            </a:endParaRPr>
          </a:p>
          <a:p>
            <a:pPr>
              <a:defRPr/>
            </a:pPr>
            <a:r>
              <a:rPr lang="lt-LT" sz="2400" b="1" dirty="0">
                <a:latin typeface="Calibri" pitchFamily="34" charset="0"/>
              </a:rPr>
              <a:t>Skyrimo sąlygos:</a:t>
            </a:r>
          </a:p>
          <a:p>
            <a:pPr>
              <a:buFont typeface="Wingdings" pitchFamily="2" charset="2"/>
              <a:buChar char="Ø"/>
              <a:defRPr/>
            </a:pPr>
            <a:r>
              <a:rPr lang="lt-LT" sz="2400" dirty="0">
                <a:latin typeface="Calibri" pitchFamily="34" charset="0"/>
              </a:rPr>
              <a:t> vaiko priežiūros atostogų suteikimas nustatyta tvarka (arba ne visas darbo laikas dėl vaiko auginimo);</a:t>
            </a:r>
          </a:p>
          <a:p>
            <a:pPr>
              <a:buFont typeface="Wingdings" pitchFamily="2" charset="2"/>
              <a:buChar char="Ø"/>
              <a:defRPr/>
            </a:pPr>
            <a:r>
              <a:rPr lang="lt-LT" sz="2400" dirty="0">
                <a:latin typeface="Calibri" pitchFamily="34" charset="0"/>
              </a:rPr>
              <a:t> motinystės draudimas: 12 mėn. per paskutinius 24 mėnesius  iki atostogų suteikimo.</a:t>
            </a:r>
          </a:p>
          <a:p>
            <a:pPr algn="just">
              <a:spcBef>
                <a:spcPts val="1200"/>
              </a:spcBef>
              <a:defRPr/>
            </a:pPr>
            <a:r>
              <a:rPr lang="lt-LT" sz="2000" dirty="0">
                <a:latin typeface="+mn-lt"/>
              </a:rPr>
              <a:t>Vaiko priežiūros išmoką gali gauti ir vienas iš vaiko senelių (jeigu jis atitinka sąlygas ir tik tuo atveju, jeigu teisę gauti vaiko priežiūros išmoką tam pačiam vaikui prižiūrėti turi bent vienas iš vaiko tėvų (įtėvių) </a:t>
            </a:r>
          </a:p>
          <a:p>
            <a:pPr algn="just">
              <a:spcBef>
                <a:spcPts val="1200"/>
              </a:spcBef>
              <a:defRPr/>
            </a:pPr>
            <a:r>
              <a:rPr lang="lt-LT" sz="2000" dirty="0">
                <a:latin typeface="+mn-lt"/>
              </a:rPr>
              <a:t>Asmeniui, neturinčiam teisės gauti vaiko priežiūros išmokos iš socialinio draudimo, mokama </a:t>
            </a:r>
            <a:r>
              <a:rPr lang="lt-LT" sz="2000" b="1" dirty="0">
                <a:latin typeface="+mn-lt"/>
              </a:rPr>
              <a:t>išmoka besimokančio ar studijuojančio asmens vaiko priežiūrai pagal Išmokų vaikams įstatymą. </a:t>
            </a:r>
            <a:endParaRPr lang="lt-LT" sz="2400" b="1"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9F0A0F-6371-125E-9FDE-17A9066BB2C9}"/>
              </a:ext>
            </a:extLst>
          </p:cNvPr>
          <p:cNvSpPr>
            <a:spLocks noGrp="1"/>
          </p:cNvSpPr>
          <p:nvPr>
            <p:ph type="title"/>
          </p:nvPr>
        </p:nvSpPr>
        <p:spPr>
          <a:xfrm>
            <a:off x="0" y="0"/>
            <a:ext cx="9144000" cy="1268760"/>
          </a:xfrm>
        </p:spPr>
        <p:txBody>
          <a:bodyPr/>
          <a:lstStyle/>
          <a:p>
            <a:r>
              <a:rPr lang="lt-LT" sz="3600" b="1" dirty="0"/>
              <a:t>Vaiko priežiūros išmoka: laikotarpio pasirinkimas nuo 2023 m.</a:t>
            </a:r>
            <a:endParaRPr lang="en-US" sz="3600" dirty="0"/>
          </a:p>
        </p:txBody>
      </p:sp>
      <p:sp>
        <p:nvSpPr>
          <p:cNvPr id="3" name="Turinio vietos rezervavimo ženklas 2">
            <a:extLst>
              <a:ext uri="{FF2B5EF4-FFF2-40B4-BE49-F238E27FC236}">
                <a16:creationId xmlns:a16="http://schemas.microsoft.com/office/drawing/2014/main" id="{C65C5B89-77B1-90D8-EA68-D798E75B02CB}"/>
              </a:ext>
            </a:extLst>
          </p:cNvPr>
          <p:cNvSpPr>
            <a:spLocks noGrp="1"/>
          </p:cNvSpPr>
          <p:nvPr>
            <p:ph idx="1"/>
          </p:nvPr>
        </p:nvSpPr>
        <p:spPr>
          <a:xfrm>
            <a:off x="457200" y="1600200"/>
            <a:ext cx="8363272" cy="4525963"/>
          </a:xfrm>
        </p:spPr>
        <p:txBody>
          <a:bodyPr/>
          <a:lstStyle/>
          <a:p>
            <a:pPr algn="just">
              <a:buFont typeface="Wingdings" panose="05000000000000000000" pitchFamily="2" charset="2"/>
              <a:buChar char="Ø"/>
            </a:pPr>
            <a:r>
              <a:rPr lang="lt-LT" sz="2400" b="0" i="0" dirty="0">
                <a:solidFill>
                  <a:srgbClr val="414141"/>
                </a:solidFill>
                <a:effectLst/>
              </a:rPr>
              <a:t>Galima pasirinkti vaiko priežiūros išmoką gauti iki vaikui sueis 18 mėnesių arba iki vaikui sueis 24 mėnesiai. </a:t>
            </a:r>
          </a:p>
          <a:p>
            <a:pPr algn="just">
              <a:buFont typeface="Wingdings" panose="05000000000000000000" pitchFamily="2" charset="2"/>
              <a:buChar char="Ø"/>
            </a:pPr>
            <a:r>
              <a:rPr lang="lt-LT" sz="2400" b="0" i="0" dirty="0">
                <a:solidFill>
                  <a:srgbClr val="414141"/>
                </a:solidFill>
                <a:effectLst/>
              </a:rPr>
              <a:t>Iš jų po 2 </a:t>
            </a:r>
            <a:r>
              <a:rPr lang="lt-LT" sz="2400" b="1" i="0" dirty="0">
                <a:solidFill>
                  <a:srgbClr val="414141"/>
                </a:solidFill>
                <a:effectLst/>
              </a:rPr>
              <a:t>neperleidžiamus</a:t>
            </a:r>
            <a:r>
              <a:rPr lang="lt-LT" sz="2400" b="0" i="0" dirty="0">
                <a:solidFill>
                  <a:srgbClr val="414141"/>
                </a:solidFill>
                <a:effectLst/>
              </a:rPr>
              <a:t> mėnesius vaiką galės prižiūrėti kiekvienas iš vaiko tėvų (įtėvių, globėjų), o likusiu laiku vaikas galės būti prižiūrimas ir išmoka mokama tiek mamai, tiek tėčiui, ar įtėviams ir globėjams, tiek vienam iš įstatyme nustatytas sąlygas atitinkančių senelių.</a:t>
            </a:r>
          </a:p>
          <a:p>
            <a:pPr algn="just">
              <a:buFont typeface="Wingdings" panose="05000000000000000000" pitchFamily="2" charset="2"/>
              <a:buChar char="Ø"/>
            </a:pPr>
            <a:r>
              <a:rPr lang="lt-LT" sz="2400" dirty="0">
                <a:solidFill>
                  <a:srgbClr val="414141"/>
                </a:solidFill>
              </a:rPr>
              <a:t>Kiekvienas iš tėvų turi </a:t>
            </a:r>
            <a:r>
              <a:rPr lang="lt-LT" sz="2400" b="1" dirty="0">
                <a:solidFill>
                  <a:srgbClr val="414141"/>
                </a:solidFill>
              </a:rPr>
              <a:t>pasirinkti po du neperleidžiamus mėnesius </a:t>
            </a:r>
            <a:r>
              <a:rPr lang="lt-LT" sz="2400" dirty="0">
                <a:solidFill>
                  <a:srgbClr val="414141"/>
                </a:solidFill>
              </a:rPr>
              <a:t>praleisti su vaiku.</a:t>
            </a:r>
          </a:p>
          <a:p>
            <a:pPr algn="just">
              <a:buFont typeface="Wingdings" panose="05000000000000000000" pitchFamily="2" charset="2"/>
              <a:buChar char="Ø"/>
            </a:pPr>
            <a:r>
              <a:rPr lang="lt-LT" sz="2400" dirty="0">
                <a:solidFill>
                  <a:srgbClr val="414141"/>
                </a:solidFill>
              </a:rPr>
              <a:t>Jei vaiką augina tik vienas iš tėvų, neperleidžiamais laikomi 4 mėnesiai.</a:t>
            </a:r>
            <a:endParaRPr lang="en-US" sz="2400" dirty="0"/>
          </a:p>
        </p:txBody>
      </p:sp>
    </p:spTree>
    <p:extLst>
      <p:ext uri="{BB962C8B-B14F-4D97-AF65-F5344CB8AC3E}">
        <p14:creationId xmlns:p14="http://schemas.microsoft.com/office/powerpoint/2010/main" val="147887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22073"/>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p>
        </p:txBody>
      </p:sp>
      <p:sp>
        <p:nvSpPr>
          <p:cNvPr id="2051" name="Rectangle 3"/>
          <p:cNvSpPr>
            <a:spLocks noGrp="1" noChangeArrowheads="1"/>
          </p:cNvSpPr>
          <p:nvPr>
            <p:ph type="subTitle" idx="1"/>
          </p:nvPr>
        </p:nvSpPr>
        <p:spPr>
          <a:xfrm>
            <a:off x="683568" y="2132856"/>
            <a:ext cx="8072438" cy="3816424"/>
          </a:xfrm>
        </p:spPr>
        <p:txBody>
          <a:bodyPr rtlCol="0">
            <a:normAutofit/>
          </a:bodyPr>
          <a:lstStyle/>
          <a:p>
            <a:pPr eaLnBrk="1" fontAlgn="auto" hangingPunct="1">
              <a:spcAft>
                <a:spcPts val="0"/>
              </a:spcAft>
              <a:buFont typeface="Arial" pitchFamily="34" charset="0"/>
              <a:buNone/>
              <a:defRPr/>
            </a:pPr>
            <a:endParaRPr lang="lt-LT" sz="4000" b="1" dirty="0">
              <a:solidFill>
                <a:schemeClr val="bg2">
                  <a:lumMod val="25000"/>
                </a:schemeClr>
              </a:solidFill>
            </a:endParaRPr>
          </a:p>
          <a:p>
            <a:pPr eaLnBrk="1" fontAlgn="auto" hangingPunct="1">
              <a:spcAft>
                <a:spcPts val="0"/>
              </a:spcAft>
              <a:buFont typeface="Arial" pitchFamily="34" charset="0"/>
              <a:buNone/>
              <a:defRPr/>
            </a:pPr>
            <a:r>
              <a:rPr lang="lt-LT" sz="4000" b="1" dirty="0">
                <a:solidFill>
                  <a:schemeClr val="bg2">
                    <a:lumMod val="25000"/>
                  </a:schemeClr>
                </a:solidFill>
              </a:rPr>
              <a:t>Ligos socialinis draudimas</a:t>
            </a:r>
          </a:p>
          <a:p>
            <a:pPr fontAlgn="auto">
              <a:spcAft>
                <a:spcPts val="0"/>
              </a:spcAft>
              <a:defRPr/>
            </a:pPr>
            <a:r>
              <a:rPr lang="lt-LT" sz="4000" b="1" dirty="0">
                <a:solidFill>
                  <a:schemeClr val="bg2">
                    <a:lumMod val="25000"/>
                  </a:schemeClr>
                </a:solidFill>
              </a:rPr>
              <a:t>Motinystės socialinis draudimas</a:t>
            </a:r>
            <a:endParaRPr lang="en-US" sz="4000" b="1" dirty="0">
              <a:solidFill>
                <a:schemeClr val="bg2">
                  <a:lumMod val="25000"/>
                </a:schemeClr>
              </a:solidFill>
            </a:endParaRPr>
          </a:p>
          <a:p>
            <a:pPr eaLnBrk="1" fontAlgn="auto" hangingPunct="1">
              <a:spcAft>
                <a:spcPts val="0"/>
              </a:spcAft>
              <a:buFont typeface="Arial" pitchFamily="34" charset="0"/>
              <a:buNone/>
              <a:defRPr/>
            </a:pPr>
            <a:endParaRPr lang="en-US" sz="4000" b="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eaLnBrk="1" fontAlgn="auto" hangingPunct="1">
              <a:spcAft>
                <a:spcPts val="0"/>
              </a:spcAft>
              <a:buFont typeface="Arial" pitchFamily="34" charset="0"/>
              <a:buNone/>
              <a:defRPr/>
            </a:pPr>
            <a:endParaRPr lang="lt-LT" dirty="0"/>
          </a:p>
        </p:txBody>
      </p:sp>
    </p:spTree>
    <p:extLst>
      <p:ext uri="{BB962C8B-B14F-4D97-AF65-F5344CB8AC3E}">
        <p14:creationId xmlns:p14="http://schemas.microsoft.com/office/powerpoint/2010/main" val="352110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9F0A0F-6371-125E-9FDE-17A9066BB2C9}"/>
              </a:ext>
            </a:extLst>
          </p:cNvPr>
          <p:cNvSpPr>
            <a:spLocks noGrp="1"/>
          </p:cNvSpPr>
          <p:nvPr>
            <p:ph type="title"/>
          </p:nvPr>
        </p:nvSpPr>
        <p:spPr>
          <a:xfrm>
            <a:off x="0" y="0"/>
            <a:ext cx="9144000" cy="1052736"/>
          </a:xfrm>
        </p:spPr>
        <p:txBody>
          <a:bodyPr/>
          <a:lstStyle/>
          <a:p>
            <a:r>
              <a:rPr lang="lt-LT" sz="3600" b="1" dirty="0"/>
              <a:t>Vaiko priežiūros išmoka: dydžiai</a:t>
            </a:r>
            <a:endParaRPr lang="en-US" sz="3600" dirty="0"/>
          </a:p>
        </p:txBody>
      </p:sp>
      <p:sp>
        <p:nvSpPr>
          <p:cNvPr id="3" name="Turinio vietos rezervavimo ženklas 2">
            <a:extLst>
              <a:ext uri="{FF2B5EF4-FFF2-40B4-BE49-F238E27FC236}">
                <a16:creationId xmlns:a16="http://schemas.microsoft.com/office/drawing/2014/main" id="{C65C5B89-77B1-90D8-EA68-D798E75B02CB}"/>
              </a:ext>
            </a:extLst>
          </p:cNvPr>
          <p:cNvSpPr>
            <a:spLocks noGrp="1"/>
          </p:cNvSpPr>
          <p:nvPr>
            <p:ph idx="1"/>
          </p:nvPr>
        </p:nvSpPr>
        <p:spPr>
          <a:xfrm>
            <a:off x="323528" y="1196752"/>
            <a:ext cx="8363272" cy="5328592"/>
          </a:xfrm>
        </p:spPr>
        <p:txBody>
          <a:bodyPr/>
          <a:lstStyle/>
          <a:p>
            <a:pPr algn="just">
              <a:buFont typeface="Wingdings" panose="05000000000000000000" pitchFamily="2" charset="2"/>
              <a:buChar char="Ø"/>
            </a:pPr>
            <a:r>
              <a:rPr lang="lt-LT" sz="2400" dirty="0">
                <a:solidFill>
                  <a:srgbClr val="414141"/>
                </a:solidFill>
              </a:rPr>
              <a:t>Pasirinkus vaiko priežiūros išmoką gauti iki vaikui sueis 18 mėnesių, vaiko priežiūros išmokos dydis yra 60 proc. kompensuojamojo uždarbio dydžio.</a:t>
            </a:r>
          </a:p>
          <a:p>
            <a:pPr algn="just">
              <a:buFont typeface="Wingdings" panose="05000000000000000000" pitchFamily="2" charset="2"/>
              <a:buChar char="Ø"/>
            </a:pPr>
            <a:r>
              <a:rPr lang="lt-LT" sz="2400" dirty="0">
                <a:solidFill>
                  <a:srgbClr val="414141"/>
                </a:solidFill>
              </a:rPr>
              <a:t>Pasirinkus vaiko priežiūros išmoką gauti iki vaikui sueis 24 mėnesiai, vaiko priežiūros išmokos dydis iki vaikui sueis 12 mėnesių yra 45 proc. kompensuojamojo uždarbio dydžio, o nuo 12 mėnesių iki vaikui sueis 24 mėnesiai – 30 proc. kompensuojamojo uždarbio dydžio.</a:t>
            </a:r>
          </a:p>
          <a:p>
            <a:pPr algn="just">
              <a:buFont typeface="Wingdings" panose="05000000000000000000" pitchFamily="2" charset="2"/>
              <a:buChar char="Ø"/>
            </a:pPr>
            <a:r>
              <a:rPr lang="lt-LT" sz="2400" dirty="0">
                <a:solidFill>
                  <a:srgbClr val="414141"/>
                </a:solidFill>
              </a:rPr>
              <a:t>Neperleidžiamais mėnesiais bus mokama 78 proc. </a:t>
            </a:r>
            <a:r>
              <a:rPr lang="lt-LT" sz="2400" dirty="0" err="1">
                <a:solidFill>
                  <a:srgbClr val="414141"/>
                </a:solidFill>
              </a:rPr>
              <a:t>kompensuo-jamojo</a:t>
            </a:r>
            <a:r>
              <a:rPr lang="lt-LT" sz="2400" dirty="0">
                <a:solidFill>
                  <a:srgbClr val="414141"/>
                </a:solidFill>
              </a:rPr>
              <a:t> uždarbio dydžio vaiko priežiūros išmoka.</a:t>
            </a:r>
          </a:p>
          <a:p>
            <a:pPr algn="just">
              <a:buFont typeface="Wingdings" panose="05000000000000000000" pitchFamily="2" charset="2"/>
              <a:buChar char="Ø"/>
            </a:pPr>
            <a:r>
              <a:rPr lang="lt-LT" sz="2400" dirty="0">
                <a:solidFill>
                  <a:srgbClr val="414141"/>
                </a:solidFill>
              </a:rPr>
              <a:t>Nuo išmokos nuskaitoma 15 proc. GPM ir 6 proc. sveikatos draudimo.</a:t>
            </a:r>
          </a:p>
          <a:p>
            <a:pPr marL="0" indent="0" algn="just">
              <a:buNone/>
            </a:pPr>
            <a:r>
              <a:rPr lang="lt-LT" sz="1800" dirty="0"/>
              <a:t>I</a:t>
            </a:r>
            <a:r>
              <a:rPr lang="lt-LT" sz="1800" dirty="0">
                <a:latin typeface="+mn-lt"/>
              </a:rPr>
              <a:t>šmoka per mėnesį negali būti mažesnė už 6 bazinės socialinės išmokos dydžius, galiojusius praeitą ketvirtį iki teisės gauti motinystės išmoką atsiradimo dienos</a:t>
            </a:r>
            <a:r>
              <a:rPr lang="lt-LT" sz="2000" dirty="0">
                <a:latin typeface="+mn-lt"/>
              </a:rPr>
              <a:t>.  </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95505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9F0A0F-6371-125E-9FDE-17A9066BB2C9}"/>
              </a:ext>
            </a:extLst>
          </p:cNvPr>
          <p:cNvSpPr>
            <a:spLocks noGrp="1"/>
          </p:cNvSpPr>
          <p:nvPr>
            <p:ph type="title"/>
          </p:nvPr>
        </p:nvSpPr>
        <p:spPr>
          <a:xfrm>
            <a:off x="0" y="0"/>
            <a:ext cx="9144000" cy="1196752"/>
          </a:xfrm>
        </p:spPr>
        <p:txBody>
          <a:bodyPr/>
          <a:lstStyle/>
          <a:p>
            <a:r>
              <a:rPr lang="lt-LT" sz="3600" b="1" dirty="0"/>
              <a:t>Vaiko priežiūros išmokos mokėjimas turint pajamų</a:t>
            </a:r>
            <a:endParaRPr lang="en-US" sz="3600" dirty="0"/>
          </a:p>
        </p:txBody>
      </p:sp>
      <p:sp>
        <p:nvSpPr>
          <p:cNvPr id="3" name="Turinio vietos rezervavimo ženklas 2">
            <a:extLst>
              <a:ext uri="{FF2B5EF4-FFF2-40B4-BE49-F238E27FC236}">
                <a16:creationId xmlns:a16="http://schemas.microsoft.com/office/drawing/2014/main" id="{C65C5B89-77B1-90D8-EA68-D798E75B02CB}"/>
              </a:ext>
            </a:extLst>
          </p:cNvPr>
          <p:cNvSpPr>
            <a:spLocks noGrp="1"/>
          </p:cNvSpPr>
          <p:nvPr>
            <p:ph idx="1"/>
          </p:nvPr>
        </p:nvSpPr>
        <p:spPr>
          <a:xfrm>
            <a:off x="457200" y="1340768"/>
            <a:ext cx="8229600" cy="5400600"/>
          </a:xfrm>
        </p:spPr>
        <p:txBody>
          <a:bodyPr/>
          <a:lstStyle/>
          <a:p>
            <a:pPr marL="0" indent="0">
              <a:spcBef>
                <a:spcPts val="0"/>
              </a:spcBef>
              <a:buNone/>
            </a:pPr>
            <a:r>
              <a:rPr lang="lt-LT" sz="2400" b="1" i="0" dirty="0">
                <a:solidFill>
                  <a:srgbClr val="414141"/>
                </a:solidFill>
                <a:effectLst/>
              </a:rPr>
              <a:t>Jei </a:t>
            </a:r>
          </a:p>
          <a:p>
            <a:pPr marL="0" indent="0" algn="ctr">
              <a:spcBef>
                <a:spcPts val="0"/>
              </a:spcBef>
              <a:buNone/>
            </a:pPr>
            <a:r>
              <a:rPr lang="lt-LT" sz="2400" b="0" i="0" dirty="0">
                <a:solidFill>
                  <a:srgbClr val="414141"/>
                </a:solidFill>
                <a:effectLst/>
              </a:rPr>
              <a:t>Vaiko priežiūros išmoka + pajamos  &lt;  KU,</a:t>
            </a:r>
          </a:p>
          <a:p>
            <a:pPr marL="0" indent="0">
              <a:spcBef>
                <a:spcPts val="0"/>
              </a:spcBef>
              <a:buNone/>
            </a:pPr>
            <a:r>
              <a:rPr lang="lt-LT" sz="2400" b="1" dirty="0">
                <a:solidFill>
                  <a:srgbClr val="414141"/>
                </a:solidFill>
              </a:rPr>
              <a:t>mokama visa vaiko priežiūros išmoka</a:t>
            </a:r>
            <a:r>
              <a:rPr lang="lt-LT" sz="2400" dirty="0">
                <a:solidFill>
                  <a:srgbClr val="414141"/>
                </a:solidFill>
              </a:rPr>
              <a:t>;</a:t>
            </a:r>
          </a:p>
          <a:p>
            <a:pPr marL="0" indent="0">
              <a:spcBef>
                <a:spcPts val="0"/>
              </a:spcBef>
              <a:buNone/>
            </a:pPr>
            <a:r>
              <a:rPr lang="lt-LT" sz="2400" b="1" i="0" dirty="0">
                <a:solidFill>
                  <a:srgbClr val="414141"/>
                </a:solidFill>
                <a:effectLst/>
              </a:rPr>
              <a:t>Jei </a:t>
            </a:r>
          </a:p>
          <a:p>
            <a:pPr marL="0" indent="0" algn="ctr">
              <a:spcBef>
                <a:spcPts val="0"/>
              </a:spcBef>
              <a:buNone/>
            </a:pPr>
            <a:r>
              <a:rPr lang="lt-LT" sz="2400" b="0" i="0" dirty="0">
                <a:solidFill>
                  <a:srgbClr val="414141"/>
                </a:solidFill>
                <a:effectLst/>
              </a:rPr>
              <a:t>Vaiko priežiūros išmoka + pajamos  &gt;  KU,</a:t>
            </a:r>
          </a:p>
          <a:p>
            <a:pPr marL="0" indent="0">
              <a:spcBef>
                <a:spcPts val="0"/>
              </a:spcBef>
              <a:buNone/>
            </a:pPr>
            <a:r>
              <a:rPr lang="lt-LT" sz="2400" b="1" dirty="0">
                <a:solidFill>
                  <a:srgbClr val="414141"/>
                </a:solidFill>
              </a:rPr>
              <a:t>mokama  vaiko priežiūros išmoka = KU -  pajamos.</a:t>
            </a:r>
          </a:p>
          <a:p>
            <a:pPr marL="0" indent="0" algn="just">
              <a:buNone/>
            </a:pPr>
            <a:endParaRPr lang="lt-LT" sz="2000" dirty="0"/>
          </a:p>
          <a:p>
            <a:pPr marL="0" indent="0" algn="just">
              <a:buNone/>
            </a:pPr>
            <a:r>
              <a:rPr lang="lt-LT" sz="2000" dirty="0"/>
              <a:t>Pavyzdžiui, jei KU = 1200, pasirinkta 18 mėn. mokėjimo laikotarpis, vaiko priežiūros išmoka 0,6*1200 = 720. Jei uždarbis yra 300, tai  720+300 &lt; 1200, ir mokama visa išmoka. Bet jei uždarbis yra 600, tada 720+600=1320 &gt; 1200, ir vaiko priežiūros išmoka mokama 1200-600=600 eurų dydžio.</a:t>
            </a:r>
          </a:p>
          <a:p>
            <a:pPr marL="0" indent="0" algn="just">
              <a:buNone/>
            </a:pPr>
            <a:endParaRPr lang="lt-LT" sz="2000" dirty="0"/>
          </a:p>
          <a:p>
            <a:pPr marL="0" indent="0" algn="just">
              <a:buNone/>
            </a:pPr>
            <a:r>
              <a:rPr lang="lt-LT" sz="2000" dirty="0"/>
              <a:t>Neperleidžiamais mėnesiais mokamas vaiko priežiūros išmokos ir pajamų skirtumas (preziumuojama, kad neperleidžiamais mėnesiais išmoka kartu su pajamomis negali viršyti 100 proc. buvusių pajamų)</a:t>
            </a:r>
            <a:endParaRPr lang="en-US" sz="2000" dirty="0"/>
          </a:p>
        </p:txBody>
      </p:sp>
    </p:spTree>
    <p:extLst>
      <p:ext uri="{BB962C8B-B14F-4D97-AF65-F5344CB8AC3E}">
        <p14:creationId xmlns:p14="http://schemas.microsoft.com/office/powerpoint/2010/main" val="85596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22337"/>
          </a:xfrm>
        </p:spPr>
        <p:txBody>
          <a:bodyPr rtlCol="0">
            <a:normAutofit fontScale="90000"/>
          </a:bodyPr>
          <a:lstStyle/>
          <a:p>
            <a:pPr eaLnBrk="1" fontAlgn="auto" hangingPunct="1">
              <a:spcAft>
                <a:spcPts val="0"/>
              </a:spcAft>
              <a:defRPr/>
            </a:pPr>
            <a:r>
              <a:rPr lang="lt-LT" sz="3600" b="1" dirty="0"/>
              <a:t>Motinystės (</a:t>
            </a:r>
            <a:r>
              <a:rPr lang="lt-LT" sz="3600" b="1" dirty="0" err="1"/>
              <a:t>maternity</a:t>
            </a:r>
            <a:r>
              <a:rPr lang="lt-LT" sz="3600" b="1" dirty="0"/>
              <a:t> </a:t>
            </a:r>
            <a:r>
              <a:rPr lang="lt-LT" sz="3600" b="1" dirty="0" err="1"/>
              <a:t>leave</a:t>
            </a:r>
            <a:r>
              <a:rPr lang="lt-LT" sz="3600" b="1" dirty="0"/>
              <a:t>) išmokų mokėjimo trukmė</a:t>
            </a:r>
            <a:endParaRPr lang="lt-LT" sz="3600" dirty="0"/>
          </a:p>
        </p:txBody>
      </p:sp>
      <p:sp>
        <p:nvSpPr>
          <p:cNvPr id="8" name="TextBox 7"/>
          <p:cNvSpPr txBox="1"/>
          <p:nvPr/>
        </p:nvSpPr>
        <p:spPr>
          <a:xfrm>
            <a:off x="251520" y="1268760"/>
            <a:ext cx="8568952" cy="738664"/>
          </a:xfrm>
          <a:prstGeom prst="rect">
            <a:avLst/>
          </a:prstGeom>
          <a:noFill/>
        </p:spPr>
        <p:txBody>
          <a:bodyPr wrap="square" rtlCol="0">
            <a:spAutoFit/>
          </a:bodyPr>
          <a:lstStyle/>
          <a:p>
            <a:pPr algn="ctr"/>
            <a:endParaRPr lang="lt-LT" dirty="0">
              <a:latin typeface="+mn-lt"/>
            </a:endParaRPr>
          </a:p>
          <a:p>
            <a:pPr algn="ctr"/>
            <a:r>
              <a:rPr lang="en-US" sz="2400" b="1" dirty="0"/>
              <a:t>	</a:t>
            </a:r>
          </a:p>
        </p:txBody>
      </p:sp>
      <p:pic>
        <p:nvPicPr>
          <p:cNvPr id="5" name="Paveikslėlis 4">
            <a:extLst>
              <a:ext uri="{FF2B5EF4-FFF2-40B4-BE49-F238E27FC236}">
                <a16:creationId xmlns:a16="http://schemas.microsoft.com/office/drawing/2014/main" id="{FBF095DD-BA0B-947A-2620-09B640AED28E}"/>
              </a:ext>
            </a:extLst>
          </p:cNvPr>
          <p:cNvPicPr>
            <a:picLocks noChangeAspect="1"/>
          </p:cNvPicPr>
          <p:nvPr/>
        </p:nvPicPr>
        <p:blipFill rotWithShape="1">
          <a:blip r:embed="rId2"/>
          <a:srcRect l="11360" t="31100" r="33200" b="15351"/>
          <a:stretch/>
        </p:blipFill>
        <p:spPr>
          <a:xfrm>
            <a:off x="228102" y="1124744"/>
            <a:ext cx="8568952" cy="5155118"/>
          </a:xfrm>
          <a:prstGeom prst="rect">
            <a:avLst/>
          </a:prstGeom>
        </p:spPr>
      </p:pic>
      <p:sp>
        <p:nvSpPr>
          <p:cNvPr id="6" name="TextBox 5">
            <a:extLst>
              <a:ext uri="{FF2B5EF4-FFF2-40B4-BE49-F238E27FC236}">
                <a16:creationId xmlns:a16="http://schemas.microsoft.com/office/drawing/2014/main" id="{DA18CA3B-CCFC-B515-F0B5-571B46332A00}"/>
              </a:ext>
            </a:extLst>
          </p:cNvPr>
          <p:cNvSpPr txBox="1"/>
          <p:nvPr/>
        </p:nvSpPr>
        <p:spPr>
          <a:xfrm>
            <a:off x="1043608" y="6453336"/>
            <a:ext cx="7848872" cy="307777"/>
          </a:xfrm>
          <a:prstGeom prst="rect">
            <a:avLst/>
          </a:prstGeom>
          <a:noFill/>
        </p:spPr>
        <p:txBody>
          <a:bodyPr wrap="square" rtlCol="0">
            <a:spAutoFit/>
          </a:bodyPr>
          <a:lstStyle/>
          <a:p>
            <a:pPr algn="r"/>
            <a:r>
              <a:rPr lang="lt-LT" sz="1400" dirty="0">
                <a:hlinkClick r:id="rId3"/>
              </a:rPr>
              <a:t>EPRS_ATA(2022)698892_EN.pdf (europa.eu)</a:t>
            </a:r>
            <a:endParaRPr lang="en-US" sz="1400" dirty="0"/>
          </a:p>
        </p:txBody>
      </p:sp>
    </p:spTree>
    <p:extLst>
      <p:ext uri="{BB962C8B-B14F-4D97-AF65-F5344CB8AC3E}">
        <p14:creationId xmlns:p14="http://schemas.microsoft.com/office/powerpoint/2010/main" val="145301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22337"/>
          </a:xfrm>
        </p:spPr>
        <p:txBody>
          <a:bodyPr rtlCol="0">
            <a:normAutofit/>
          </a:bodyPr>
          <a:lstStyle/>
          <a:p>
            <a:pPr eaLnBrk="1" fontAlgn="auto" hangingPunct="1">
              <a:spcAft>
                <a:spcPts val="0"/>
              </a:spcAft>
              <a:defRPr/>
            </a:pPr>
            <a:r>
              <a:rPr lang="lt-LT" sz="3600" b="1" dirty="0"/>
              <a:t>Vaiko priežiūros (</a:t>
            </a:r>
            <a:r>
              <a:rPr lang="lt-LT" sz="3600" b="1" dirty="0" err="1"/>
              <a:t>parental</a:t>
            </a:r>
            <a:r>
              <a:rPr lang="lt-LT" sz="3600" b="1" dirty="0"/>
              <a:t> </a:t>
            </a:r>
            <a:r>
              <a:rPr lang="lt-LT" sz="3600" b="1" dirty="0" err="1"/>
              <a:t>leave</a:t>
            </a:r>
            <a:r>
              <a:rPr lang="lt-LT" sz="3600" b="1" dirty="0"/>
              <a:t>) trukmė</a:t>
            </a:r>
            <a:endParaRPr lang="lt-LT" sz="3600" dirty="0"/>
          </a:p>
        </p:txBody>
      </p:sp>
      <p:pic>
        <p:nvPicPr>
          <p:cNvPr id="4" name="Paveikslėlis 3">
            <a:extLst>
              <a:ext uri="{FF2B5EF4-FFF2-40B4-BE49-F238E27FC236}">
                <a16:creationId xmlns:a16="http://schemas.microsoft.com/office/drawing/2014/main" id="{BF942DD5-80C0-0FB6-A6EF-811C3C36D544}"/>
              </a:ext>
            </a:extLst>
          </p:cNvPr>
          <p:cNvPicPr>
            <a:picLocks noChangeAspect="1"/>
          </p:cNvPicPr>
          <p:nvPr/>
        </p:nvPicPr>
        <p:blipFill rotWithShape="1">
          <a:blip r:embed="rId2"/>
          <a:srcRect l="18080" t="16401" r="23120" b="9051"/>
          <a:stretch/>
        </p:blipFill>
        <p:spPr>
          <a:xfrm>
            <a:off x="251520" y="1124744"/>
            <a:ext cx="8712968" cy="5256584"/>
          </a:xfrm>
          <a:prstGeom prst="rect">
            <a:avLst/>
          </a:prstGeom>
        </p:spPr>
      </p:pic>
      <p:sp>
        <p:nvSpPr>
          <p:cNvPr id="6" name="TextBox 5">
            <a:extLst>
              <a:ext uri="{FF2B5EF4-FFF2-40B4-BE49-F238E27FC236}">
                <a16:creationId xmlns:a16="http://schemas.microsoft.com/office/drawing/2014/main" id="{5C1F0A2E-15CA-7667-EE31-77D6BAD1C526}"/>
              </a:ext>
            </a:extLst>
          </p:cNvPr>
          <p:cNvSpPr txBox="1"/>
          <p:nvPr/>
        </p:nvSpPr>
        <p:spPr>
          <a:xfrm>
            <a:off x="2339752" y="6414458"/>
            <a:ext cx="6552728" cy="338554"/>
          </a:xfrm>
          <a:prstGeom prst="rect">
            <a:avLst/>
          </a:prstGeom>
          <a:noFill/>
        </p:spPr>
        <p:txBody>
          <a:bodyPr wrap="square" rtlCol="0">
            <a:spAutoFit/>
          </a:bodyPr>
          <a:lstStyle/>
          <a:p>
            <a:pPr algn="r"/>
            <a:r>
              <a:rPr lang="en-US" sz="1600" dirty="0">
                <a:hlinkClick r:id="rId3"/>
              </a:rPr>
              <a:t>Policy </a:t>
            </a:r>
            <a:r>
              <a:rPr lang="en-US" sz="1600" dirty="0" err="1">
                <a:hlinkClick r:id="rId3"/>
              </a:rPr>
              <a:t>Brief_Paternity</a:t>
            </a:r>
            <a:r>
              <a:rPr lang="en-US" sz="1600" dirty="0">
                <a:hlinkClick r:id="rId3"/>
              </a:rPr>
              <a:t> leave.pdf</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648072"/>
          </a:xfrm>
        </p:spPr>
        <p:txBody>
          <a:bodyPr rtlCol="0">
            <a:normAutofit fontScale="90000"/>
          </a:bodyPr>
          <a:lstStyle/>
          <a:p>
            <a:pPr eaLnBrk="1" fontAlgn="auto" hangingPunct="1">
              <a:spcAft>
                <a:spcPts val="0"/>
              </a:spcAft>
              <a:defRPr/>
            </a:pPr>
            <a:br>
              <a:rPr lang="lt-LT" sz="3600" b="1">
                <a:solidFill>
                  <a:schemeClr val="accent5">
                    <a:lumMod val="50000"/>
                  </a:schemeClr>
                </a:solidFill>
              </a:rPr>
            </a:br>
            <a:r>
              <a:rPr lang="en-US" sz="3600" b="1"/>
              <a:t>Ligos ir motinyst</a:t>
            </a:r>
            <a:r>
              <a:rPr lang="lt-LT" sz="3600" b="1"/>
              <a:t>ės draudimo išmokos (mln. eurų)</a:t>
            </a:r>
            <a:br>
              <a:rPr lang="lt-LT"/>
            </a:br>
            <a:endParaRPr lang="lt-LT"/>
          </a:p>
        </p:txBody>
      </p:sp>
      <p:graphicFrame>
        <p:nvGraphicFramePr>
          <p:cNvPr id="3" name="Diagrama 2">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377922016"/>
              </p:ext>
            </p:extLst>
          </p:nvPr>
        </p:nvGraphicFramePr>
        <p:xfrm>
          <a:off x="239661" y="1052736"/>
          <a:ext cx="8664677" cy="5520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22073"/>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p>
        </p:txBody>
      </p:sp>
      <p:sp>
        <p:nvSpPr>
          <p:cNvPr id="2051" name="Rectangle 3"/>
          <p:cNvSpPr>
            <a:spLocks noGrp="1" noChangeArrowheads="1"/>
          </p:cNvSpPr>
          <p:nvPr>
            <p:ph type="subTitle" idx="1"/>
          </p:nvPr>
        </p:nvSpPr>
        <p:spPr>
          <a:xfrm>
            <a:off x="683568" y="2132856"/>
            <a:ext cx="8072438" cy="3816424"/>
          </a:xfrm>
        </p:spPr>
        <p:txBody>
          <a:bodyPr rtlCol="0">
            <a:normAutofit/>
          </a:bodyPr>
          <a:lstStyle/>
          <a:p>
            <a:pPr eaLnBrk="1" fontAlgn="auto" hangingPunct="1">
              <a:spcAft>
                <a:spcPts val="0"/>
              </a:spcAft>
              <a:buFont typeface="Arial" pitchFamily="34" charset="0"/>
              <a:buNone/>
              <a:defRPr/>
            </a:pPr>
            <a:endParaRPr lang="lt-LT" sz="4000" b="1" dirty="0">
              <a:solidFill>
                <a:schemeClr val="bg2">
                  <a:lumMod val="25000"/>
                </a:schemeClr>
              </a:solidFill>
            </a:endParaRPr>
          </a:p>
          <a:p>
            <a:pPr eaLnBrk="1" fontAlgn="auto" hangingPunct="1">
              <a:spcAft>
                <a:spcPts val="0"/>
              </a:spcAft>
              <a:buFont typeface="Arial" pitchFamily="34" charset="0"/>
              <a:buNone/>
              <a:defRPr/>
            </a:pPr>
            <a:r>
              <a:rPr lang="lt-LT" sz="4000" b="1" dirty="0">
                <a:solidFill>
                  <a:schemeClr val="bg2">
                    <a:lumMod val="25000"/>
                  </a:schemeClr>
                </a:solidFill>
              </a:rPr>
              <a:t>Nedarbo draudimas</a:t>
            </a:r>
            <a:endParaRPr lang="en-US" sz="4000" b="1" dirty="0">
              <a:solidFill>
                <a:schemeClr val="bg2">
                  <a:lumMod val="25000"/>
                </a:schemeClr>
              </a:solidFill>
            </a:endParaRPr>
          </a:p>
          <a:p>
            <a:pPr eaLnBrk="1" fontAlgn="auto" hangingPunct="1">
              <a:spcAft>
                <a:spcPts val="0"/>
              </a:spcAft>
              <a:buFont typeface="Arial" pitchFamily="34" charset="0"/>
              <a:buNone/>
              <a:defRPr/>
            </a:pPr>
            <a:endParaRPr lang="en-US" sz="4000" b="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algn="r" eaLnBrk="1" fontAlgn="auto" hangingPunct="1">
              <a:spcAft>
                <a:spcPts val="0"/>
              </a:spcAft>
              <a:buFont typeface="Arial" pitchFamily="34" charset="0"/>
              <a:buNone/>
              <a:defRPr/>
            </a:pPr>
            <a:endParaRPr lang="en-US" i="1" dirty="0">
              <a:solidFill>
                <a:schemeClr val="bg2">
                  <a:lumMod val="25000"/>
                </a:schemeClr>
              </a:solidFill>
            </a:endParaRPr>
          </a:p>
          <a:p>
            <a:pPr eaLnBrk="1" fontAlgn="auto" hangingPunct="1">
              <a:spcAft>
                <a:spcPts val="0"/>
              </a:spcAft>
              <a:buFont typeface="Arial" pitchFamily="34" charset="0"/>
              <a:buNone/>
              <a:defRPr/>
            </a:pPr>
            <a:endParaRPr lang="lt-LT" dirty="0"/>
          </a:p>
        </p:txBody>
      </p:sp>
    </p:spTree>
    <p:extLst>
      <p:ext uri="{BB962C8B-B14F-4D97-AF65-F5344CB8AC3E}">
        <p14:creationId xmlns:p14="http://schemas.microsoft.com/office/powerpoint/2010/main" val="27531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92163"/>
          </a:xfrm>
        </p:spPr>
        <p:txBody>
          <a:bodyPr rtlCol="0">
            <a:normAutofit/>
          </a:bodyPr>
          <a:lstStyle/>
          <a:p>
            <a:pPr eaLnBrk="1" fontAlgn="auto" hangingPunct="1">
              <a:spcAft>
                <a:spcPts val="0"/>
              </a:spcAft>
              <a:defRPr/>
            </a:pPr>
            <a:r>
              <a:rPr lang="lt-LT" sz="3600" b="1"/>
              <a:t>Nedarbo draudimo vieta</a:t>
            </a:r>
          </a:p>
        </p:txBody>
      </p:sp>
      <p:sp>
        <p:nvSpPr>
          <p:cNvPr id="3075" name="Rectangle 3"/>
          <p:cNvSpPr>
            <a:spLocks noGrp="1" noChangeArrowheads="1"/>
          </p:cNvSpPr>
          <p:nvPr>
            <p:ph idx="1"/>
          </p:nvPr>
        </p:nvSpPr>
        <p:spPr>
          <a:xfrm>
            <a:off x="179388" y="1268413"/>
            <a:ext cx="8713787" cy="5184775"/>
          </a:xfrm>
        </p:spPr>
        <p:txBody>
          <a:bodyPr rtlCol="0">
            <a:normAutofit/>
          </a:bodyPr>
          <a:lstStyle/>
          <a:p>
            <a:pPr eaLnBrk="1" fontAlgn="auto" hangingPunct="1">
              <a:lnSpc>
                <a:spcPct val="80000"/>
              </a:lnSpc>
              <a:spcAft>
                <a:spcPts val="0"/>
              </a:spcAft>
              <a:buFont typeface="Wingdings" pitchFamily="2" charset="2"/>
              <a:buChar char="Ø"/>
              <a:defRPr/>
            </a:pPr>
            <a:r>
              <a:rPr lang="lt-LT" sz="3000" b="1">
                <a:solidFill>
                  <a:schemeClr val="accent5">
                    <a:lumMod val="25000"/>
                  </a:schemeClr>
                </a:solidFill>
              </a:rPr>
              <a:t>Aktyvios darbo rinkos politikos priemonės</a:t>
            </a:r>
          </a:p>
          <a:p>
            <a:pPr algn="just" eaLnBrk="1" fontAlgn="auto" hangingPunct="1">
              <a:lnSpc>
                <a:spcPct val="80000"/>
              </a:lnSpc>
              <a:spcAft>
                <a:spcPts val="0"/>
              </a:spcAft>
              <a:buFont typeface="Wingdings" pitchFamily="2" charset="2"/>
              <a:buNone/>
              <a:defRPr/>
            </a:pPr>
            <a:r>
              <a:rPr lang="lt-LT" sz="3000" b="1"/>
              <a:t>	</a:t>
            </a:r>
            <a:r>
              <a:rPr lang="lt-LT" sz="2600"/>
              <a:t>Skirtos grąžinti netekusius darbo asmenis į darbo rinką, surandant naują darbą arba parengiant naujai profesijai ar veiklai. Sudaro svarbiausią valstybės užimtumo politikos dalį.</a:t>
            </a:r>
          </a:p>
          <a:p>
            <a:pPr eaLnBrk="1" fontAlgn="auto" hangingPunct="1">
              <a:lnSpc>
                <a:spcPct val="80000"/>
              </a:lnSpc>
              <a:spcAft>
                <a:spcPts val="0"/>
              </a:spcAft>
              <a:buFont typeface="Wingdings" pitchFamily="2" charset="2"/>
              <a:buChar char="Ø"/>
              <a:defRPr/>
            </a:pPr>
            <a:r>
              <a:rPr lang="lt-LT" sz="3000" b="1">
                <a:solidFill>
                  <a:schemeClr val="accent5">
                    <a:lumMod val="25000"/>
                  </a:schemeClr>
                </a:solidFill>
              </a:rPr>
              <a:t> Nedarbo draudimas</a:t>
            </a:r>
          </a:p>
          <a:p>
            <a:pPr algn="just" eaLnBrk="1" fontAlgn="auto" hangingPunct="1">
              <a:lnSpc>
                <a:spcPct val="80000"/>
              </a:lnSpc>
              <a:spcAft>
                <a:spcPts val="0"/>
              </a:spcAft>
              <a:buFont typeface="Wingdings" pitchFamily="2" charset="2"/>
              <a:buNone/>
              <a:defRPr/>
            </a:pPr>
            <a:r>
              <a:rPr lang="lt-LT" sz="3000" b="1"/>
              <a:t>	</a:t>
            </a:r>
            <a:r>
              <a:rPr lang="lt-LT" sz="2600"/>
              <a:t>Kompensuoja prarastas dėl nedarbo pajamas ir suteikia lėšas netekusiems darbo asmenims pragyvenimui, kol bus surastas darbas.</a:t>
            </a:r>
          </a:p>
          <a:p>
            <a:pPr eaLnBrk="1" fontAlgn="auto" hangingPunct="1">
              <a:lnSpc>
                <a:spcPct val="80000"/>
              </a:lnSpc>
              <a:spcAft>
                <a:spcPts val="0"/>
              </a:spcAft>
              <a:buFont typeface="Wingdings" pitchFamily="2" charset="2"/>
              <a:buChar char="Ø"/>
              <a:defRPr/>
            </a:pPr>
            <a:r>
              <a:rPr lang="lt-LT" sz="3000" b="1">
                <a:solidFill>
                  <a:schemeClr val="accent5">
                    <a:lumMod val="25000"/>
                  </a:schemeClr>
                </a:solidFill>
              </a:rPr>
              <a:t> Piniginė socialinė parama</a:t>
            </a:r>
          </a:p>
          <a:p>
            <a:pPr algn="just" eaLnBrk="1" fontAlgn="auto" hangingPunct="1">
              <a:lnSpc>
                <a:spcPct val="80000"/>
              </a:lnSpc>
              <a:spcAft>
                <a:spcPts val="0"/>
              </a:spcAft>
              <a:buFont typeface="Wingdings" pitchFamily="2" charset="2"/>
              <a:buNone/>
              <a:defRPr/>
            </a:pPr>
            <a:r>
              <a:rPr lang="lt-LT" sz="3000"/>
              <a:t>	</a:t>
            </a:r>
            <a:r>
              <a:rPr lang="lt-LT" sz="2600"/>
              <a:t>Skiriama paremti ilgalaikiams ar neturintiems nedarbo drau-dimo bedarbiams ir jų šeimoms. Teikiama bedarbiams tais pačiais pagrindais kaip ir visoms mažas pajamas turinčioms šeimoms.</a:t>
            </a:r>
          </a:p>
        </p:txBody>
      </p:sp>
    </p:spTree>
    <p:extLst>
      <p:ext uri="{BB962C8B-B14F-4D97-AF65-F5344CB8AC3E}">
        <p14:creationId xmlns:p14="http://schemas.microsoft.com/office/powerpoint/2010/main" val="68819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80728"/>
          </a:xfrm>
        </p:spPr>
        <p:txBody>
          <a:bodyPr rtlCol="0">
            <a:normAutofit/>
          </a:bodyPr>
          <a:lstStyle/>
          <a:p>
            <a:pPr eaLnBrk="1" fontAlgn="auto" hangingPunct="1">
              <a:spcAft>
                <a:spcPts val="0"/>
              </a:spcAft>
              <a:defRPr/>
            </a:pPr>
            <a:r>
              <a:rPr lang="lt-LT" sz="3600" b="1" dirty="0"/>
              <a:t>Nedarbo draudimo paskirtis</a:t>
            </a:r>
          </a:p>
        </p:txBody>
      </p:sp>
      <p:sp>
        <p:nvSpPr>
          <p:cNvPr id="7171" name="Rectangle 3"/>
          <p:cNvSpPr>
            <a:spLocks noGrp="1" noChangeArrowheads="1"/>
          </p:cNvSpPr>
          <p:nvPr>
            <p:ph idx="1"/>
          </p:nvPr>
        </p:nvSpPr>
        <p:spPr>
          <a:xfrm>
            <a:off x="457200" y="1484784"/>
            <a:ext cx="8229600" cy="5040560"/>
          </a:xfrm>
        </p:spPr>
        <p:txBody>
          <a:bodyPr/>
          <a:lstStyle/>
          <a:p>
            <a:pPr algn="ctr" eaLnBrk="1" hangingPunct="1">
              <a:lnSpc>
                <a:spcPct val="110000"/>
              </a:lnSpc>
              <a:buFont typeface="Wingdings" pitchFamily="2" charset="2"/>
              <a:buNone/>
            </a:pPr>
            <a:r>
              <a:rPr lang="lt-LT" dirty="0"/>
              <a:t>Nedarbo draudimo paskirtis – mokėti apdraustiems asmenims išmokas, pakeičiančias uždarbį, prarastą netekus darbo ir ieškant naujo užimtumo</a:t>
            </a:r>
            <a:r>
              <a:rPr lang="en-US" dirty="0"/>
              <a:t>.</a:t>
            </a:r>
            <a:endParaRPr lang="lt-LT" dirty="0"/>
          </a:p>
          <a:p>
            <a:pPr marL="0" indent="0" algn="ctr">
              <a:buNone/>
            </a:pPr>
            <a:r>
              <a:rPr lang="pt-BR" dirty="0"/>
              <a:t> </a:t>
            </a:r>
            <a:r>
              <a:rPr lang="lt-LT" sz="2800" dirty="0"/>
              <a:t>Formuluotė nuo 2019: kompensuoja </a:t>
            </a:r>
            <a:r>
              <a:rPr lang="pt-BR" sz="2800" dirty="0"/>
              <a:t>dėl nedarbo ar </a:t>
            </a:r>
            <a:r>
              <a:rPr lang="pt-BR" sz="2800" b="1" dirty="0"/>
              <a:t>dalinio darbo </a:t>
            </a:r>
            <a:r>
              <a:rPr lang="pt-BR" sz="2800" dirty="0"/>
              <a:t>negautas pajamas arba jų dalį</a:t>
            </a:r>
            <a:r>
              <a:rPr lang="lt-LT" sz="2800" dirty="0"/>
              <a:t>.</a:t>
            </a:r>
            <a:r>
              <a:rPr lang="pt-BR" sz="2800" dirty="0"/>
              <a:t> </a:t>
            </a:r>
            <a:endParaRPr lang="lt-LT" sz="2800" dirty="0"/>
          </a:p>
          <a:p>
            <a:pPr algn="ctr" eaLnBrk="1" hangingPunct="1">
              <a:lnSpc>
                <a:spcPct val="110000"/>
              </a:lnSpc>
              <a:buFont typeface="Arial" charset="0"/>
              <a:buNone/>
            </a:pPr>
            <a:endParaRPr lang="lt-LT" sz="2000" dirty="0"/>
          </a:p>
          <a:p>
            <a:pPr algn="ctr" eaLnBrk="1" hangingPunct="1">
              <a:lnSpc>
                <a:spcPct val="110000"/>
              </a:lnSpc>
              <a:buFont typeface="Arial" charset="0"/>
              <a:buNone/>
            </a:pPr>
            <a:r>
              <a:rPr lang="lt-LT" sz="2000" dirty="0"/>
              <a:t>Nuo 2013 buvo įdėta</a:t>
            </a:r>
            <a:r>
              <a:rPr lang="en-US" sz="2000" dirty="0"/>
              <a:t> </a:t>
            </a:r>
            <a:r>
              <a:rPr lang="lt-LT" sz="2000" dirty="0"/>
              <a:t>į</a:t>
            </a:r>
            <a:r>
              <a:rPr lang="en-US" sz="2000" dirty="0"/>
              <a:t> </a:t>
            </a:r>
            <a:r>
              <a:rPr lang="lt-LT" sz="2000" dirty="0"/>
              <a:t>į</a:t>
            </a:r>
            <a:r>
              <a:rPr lang="en-US" sz="2000" dirty="0"/>
              <a:t>stat</a:t>
            </a:r>
            <a:r>
              <a:rPr lang="lt-LT" sz="2000" dirty="0"/>
              <a:t>i</a:t>
            </a:r>
            <a:r>
              <a:rPr lang="en-US" sz="2000" dirty="0"/>
              <a:t>m</a:t>
            </a:r>
            <a:r>
              <a:rPr lang="lt-LT" sz="2000" dirty="0"/>
              <a:t>ą visiškai neteisinga nuostata, kad finansuoja aktyvios darbo rinkos politikos priemones (2 str.)</a:t>
            </a:r>
            <a:r>
              <a:rPr lang="en-US" sz="2000" dirty="0"/>
              <a:t>. </a:t>
            </a:r>
            <a:r>
              <a:rPr lang="lt-LT" sz="2000" dirty="0"/>
              <a:t>Naujojoje redakcijoje nebėra.</a:t>
            </a:r>
          </a:p>
          <a:p>
            <a:pPr algn="r" eaLnBrk="1" hangingPunct="1">
              <a:lnSpc>
                <a:spcPct val="110000"/>
              </a:lnSpc>
              <a:buFont typeface="Arial" charset="0"/>
              <a:buNone/>
            </a:pPr>
            <a:r>
              <a:rPr lang="lt-LT" sz="2000" i="1" dirty="0"/>
              <a:t>LR Nedarbo socialinio draudimo įstatymas IX-1904</a:t>
            </a:r>
          </a:p>
        </p:txBody>
      </p:sp>
    </p:spTree>
    <p:extLst>
      <p:ext uri="{BB962C8B-B14F-4D97-AF65-F5344CB8AC3E}">
        <p14:creationId xmlns:p14="http://schemas.microsoft.com/office/powerpoint/2010/main" val="2709539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00" cy="764703"/>
          </a:xfrm>
        </p:spPr>
        <p:txBody>
          <a:bodyPr rtlCol="0">
            <a:normAutofit/>
          </a:bodyPr>
          <a:lstStyle/>
          <a:p>
            <a:pPr eaLnBrk="1" fontAlgn="auto" hangingPunct="1">
              <a:spcAft>
                <a:spcPts val="0"/>
              </a:spcAft>
              <a:defRPr/>
            </a:pPr>
            <a:r>
              <a:rPr lang="lt-LT" sz="3600" b="1" dirty="0"/>
              <a:t>Apdrausti asmenys</a:t>
            </a:r>
          </a:p>
        </p:txBody>
      </p:sp>
      <p:sp>
        <p:nvSpPr>
          <p:cNvPr id="21507" name="Rectangle 3"/>
          <p:cNvSpPr>
            <a:spLocks noGrp="1" noChangeArrowheads="1"/>
          </p:cNvSpPr>
          <p:nvPr>
            <p:ph idx="1"/>
          </p:nvPr>
        </p:nvSpPr>
        <p:spPr>
          <a:xfrm>
            <a:off x="215106" y="908720"/>
            <a:ext cx="8713788" cy="5688632"/>
          </a:xfrm>
        </p:spPr>
        <p:txBody>
          <a:bodyPr rtlCol="0">
            <a:normAutofit fontScale="70000" lnSpcReduction="20000"/>
          </a:bodyPr>
          <a:lstStyle/>
          <a:p>
            <a:endParaRPr lang="lt-LT" sz="2800" dirty="0"/>
          </a:p>
          <a:p>
            <a:pPr marL="0" indent="0">
              <a:buNone/>
            </a:pPr>
            <a:r>
              <a:rPr lang="lt-LT" sz="2800" b="1" dirty="0"/>
              <a:t>Dirbantieji, gaunantys reguliarų atlyginimą</a:t>
            </a:r>
          </a:p>
          <a:p>
            <a:r>
              <a:rPr lang="fr-FR" sz="2700" dirty="0" err="1"/>
              <a:t>Asmenys</a:t>
            </a:r>
            <a:r>
              <a:rPr lang="fr-FR" sz="2700" dirty="0"/>
              <a:t>, </a:t>
            </a:r>
            <a:r>
              <a:rPr lang="fr-FR" sz="2700" dirty="0" err="1"/>
              <a:t>dirbantys</a:t>
            </a:r>
            <a:r>
              <a:rPr lang="fr-FR" sz="2700" dirty="0"/>
              <a:t> </a:t>
            </a:r>
            <a:r>
              <a:rPr lang="fr-FR" sz="2700" dirty="0" err="1"/>
              <a:t>pagal</a:t>
            </a:r>
            <a:r>
              <a:rPr lang="fr-FR" sz="2700" dirty="0"/>
              <a:t> darbo </a:t>
            </a:r>
            <a:r>
              <a:rPr lang="fr-FR" sz="2700" dirty="0" err="1"/>
              <a:t>sutartis</a:t>
            </a:r>
            <a:endParaRPr lang="lt-LT" sz="2700" dirty="0"/>
          </a:p>
          <a:p>
            <a:r>
              <a:rPr lang="fr-FR" sz="2700" dirty="0" err="1"/>
              <a:t>Asmenys</a:t>
            </a:r>
            <a:r>
              <a:rPr lang="fr-FR" sz="2700" dirty="0"/>
              <a:t>, </a:t>
            </a:r>
            <a:r>
              <a:rPr lang="fr-FR" sz="2700" dirty="0" err="1"/>
              <a:t>atlygintinai</a:t>
            </a:r>
            <a:r>
              <a:rPr lang="fr-FR" sz="2700" dirty="0"/>
              <a:t> </a:t>
            </a:r>
            <a:r>
              <a:rPr lang="fr-FR" sz="2700" dirty="0" err="1"/>
              <a:t>einantys</a:t>
            </a:r>
            <a:r>
              <a:rPr lang="fr-FR" sz="2700" dirty="0"/>
              <a:t> </a:t>
            </a:r>
            <a:r>
              <a:rPr lang="fr-FR" sz="2700" dirty="0" err="1"/>
              <a:t>narystės</a:t>
            </a:r>
            <a:r>
              <a:rPr lang="fr-FR" sz="2700" dirty="0"/>
              <a:t> </a:t>
            </a:r>
            <a:r>
              <a:rPr lang="fr-FR" sz="2700" dirty="0" err="1"/>
              <a:t>pagrindu</a:t>
            </a:r>
            <a:r>
              <a:rPr lang="fr-FR" sz="2700" dirty="0"/>
              <a:t> </a:t>
            </a:r>
            <a:r>
              <a:rPr lang="fr-FR" sz="2700" dirty="0" err="1"/>
              <a:t>renkamąsias</a:t>
            </a:r>
            <a:r>
              <a:rPr lang="fr-FR" sz="2700" dirty="0"/>
              <a:t> </a:t>
            </a:r>
            <a:r>
              <a:rPr lang="fr-FR" sz="2700" dirty="0" err="1"/>
              <a:t>ar</a:t>
            </a:r>
            <a:r>
              <a:rPr lang="fr-FR" sz="2700" dirty="0"/>
              <a:t> </a:t>
            </a:r>
            <a:r>
              <a:rPr lang="fr-FR" sz="2700" dirty="0" err="1"/>
              <a:t>skiriamąsias</a:t>
            </a:r>
            <a:r>
              <a:rPr lang="fr-FR" sz="2700" dirty="0"/>
              <a:t> </a:t>
            </a:r>
            <a:r>
              <a:rPr lang="fr-FR" sz="2700" dirty="0" err="1"/>
              <a:t>pareigas</a:t>
            </a:r>
            <a:endParaRPr lang="lt-LT" sz="2700" dirty="0"/>
          </a:p>
          <a:p>
            <a:r>
              <a:rPr lang="fr-FR" sz="2700" dirty="0" err="1"/>
              <a:t>Asmenys</a:t>
            </a:r>
            <a:r>
              <a:rPr lang="fr-FR" sz="2700" dirty="0"/>
              <a:t>, </a:t>
            </a:r>
            <a:r>
              <a:rPr lang="fr-FR" sz="2700" dirty="0" err="1"/>
              <a:t>susiję</a:t>
            </a:r>
            <a:r>
              <a:rPr lang="fr-FR" sz="2700" dirty="0"/>
              <a:t> su </a:t>
            </a:r>
            <a:r>
              <a:rPr lang="fr-FR" sz="2700" dirty="0" err="1"/>
              <a:t>draudėju</a:t>
            </a:r>
            <a:r>
              <a:rPr lang="fr-FR" sz="2700" dirty="0"/>
              <a:t> darbo </a:t>
            </a:r>
            <a:r>
              <a:rPr lang="fr-FR" sz="2700" dirty="0" err="1"/>
              <a:t>santykiais</a:t>
            </a:r>
            <a:r>
              <a:rPr lang="fr-FR" sz="2700" dirty="0"/>
              <a:t> </a:t>
            </a:r>
            <a:r>
              <a:rPr lang="fr-FR" sz="2700" dirty="0" err="1"/>
              <a:t>arba</a:t>
            </a:r>
            <a:r>
              <a:rPr lang="fr-FR" sz="2700" dirty="0"/>
              <a:t> </a:t>
            </a:r>
            <a:r>
              <a:rPr lang="fr-FR" sz="2700" dirty="0" err="1"/>
              <a:t>jų</a:t>
            </a:r>
            <a:r>
              <a:rPr lang="fr-FR" sz="2700" dirty="0"/>
              <a:t> </a:t>
            </a:r>
            <a:r>
              <a:rPr lang="fr-FR" sz="2700" dirty="0" err="1"/>
              <a:t>esmę</a:t>
            </a:r>
            <a:r>
              <a:rPr lang="fr-FR" sz="2700" dirty="0"/>
              <a:t> </a:t>
            </a:r>
            <a:r>
              <a:rPr lang="fr-FR" sz="2700" dirty="0" err="1"/>
              <a:t>atitinkančiais</a:t>
            </a:r>
            <a:r>
              <a:rPr lang="fr-FR" sz="2700" dirty="0"/>
              <a:t> </a:t>
            </a:r>
            <a:r>
              <a:rPr lang="fr-FR" sz="2700" dirty="0" err="1"/>
              <a:t>santykiais</a:t>
            </a:r>
            <a:r>
              <a:rPr lang="fr-FR" sz="2700" dirty="0"/>
              <a:t>, </a:t>
            </a:r>
            <a:r>
              <a:rPr lang="fr-FR" sz="2700" dirty="0" err="1"/>
              <a:t>tuo</a:t>
            </a:r>
            <a:r>
              <a:rPr lang="fr-FR" sz="2700" dirty="0"/>
              <a:t> </a:t>
            </a:r>
            <a:r>
              <a:rPr lang="fr-FR" sz="2700" dirty="0" err="1"/>
              <a:t>pačiu</a:t>
            </a:r>
            <a:r>
              <a:rPr lang="fr-FR" sz="2700" dirty="0"/>
              <a:t> </a:t>
            </a:r>
            <a:r>
              <a:rPr lang="fr-FR" sz="2700" dirty="0" err="1"/>
              <a:t>metu</a:t>
            </a:r>
            <a:r>
              <a:rPr lang="fr-FR" sz="2700" dirty="0"/>
              <a:t> </a:t>
            </a:r>
            <a:r>
              <a:rPr lang="fr-FR" sz="2700" dirty="0" err="1"/>
              <a:t>iš</a:t>
            </a:r>
            <a:r>
              <a:rPr lang="fr-FR" sz="2700" dirty="0"/>
              <a:t> </a:t>
            </a:r>
            <a:r>
              <a:rPr lang="fr-FR" sz="2700" dirty="0" err="1"/>
              <a:t>šio</a:t>
            </a:r>
            <a:r>
              <a:rPr lang="fr-FR" sz="2700" dirty="0"/>
              <a:t> </a:t>
            </a:r>
            <a:r>
              <a:rPr lang="fr-FR" sz="2700" dirty="0" err="1"/>
              <a:t>draudėjo</a:t>
            </a:r>
            <a:r>
              <a:rPr lang="fr-FR" sz="2700" dirty="0"/>
              <a:t> </a:t>
            </a:r>
            <a:r>
              <a:rPr lang="fr-FR" sz="2700" dirty="0" err="1"/>
              <a:t>gaunantys</a:t>
            </a:r>
            <a:r>
              <a:rPr lang="fr-FR" sz="2700" dirty="0"/>
              <a:t> </a:t>
            </a:r>
            <a:r>
              <a:rPr lang="fr-FR" sz="2700" dirty="0" err="1"/>
              <a:t>pajamas</a:t>
            </a:r>
            <a:r>
              <a:rPr lang="fr-FR" sz="2700" dirty="0"/>
              <a:t> </a:t>
            </a:r>
            <a:r>
              <a:rPr lang="fr-FR" sz="2700" dirty="0" err="1"/>
              <a:t>iš</a:t>
            </a:r>
            <a:r>
              <a:rPr lang="fr-FR" sz="2700" dirty="0"/>
              <a:t> </a:t>
            </a:r>
            <a:r>
              <a:rPr lang="fr-FR" sz="2700" dirty="0" err="1"/>
              <a:t>sporto</a:t>
            </a:r>
            <a:r>
              <a:rPr lang="fr-FR" sz="2700" dirty="0"/>
              <a:t> </a:t>
            </a:r>
            <a:r>
              <a:rPr lang="fr-FR" sz="2700" dirty="0" err="1"/>
              <a:t>veiklos</a:t>
            </a:r>
            <a:r>
              <a:rPr lang="fr-FR" sz="2700" dirty="0"/>
              <a:t> </a:t>
            </a:r>
            <a:r>
              <a:rPr lang="fr-FR" sz="2700" dirty="0" err="1"/>
              <a:t>ar</a:t>
            </a:r>
            <a:r>
              <a:rPr lang="fr-FR" sz="2700" dirty="0"/>
              <a:t> </a:t>
            </a:r>
            <a:r>
              <a:rPr lang="fr-FR" sz="2700" dirty="0" err="1"/>
              <a:t>atlikėjo</a:t>
            </a:r>
            <a:r>
              <a:rPr lang="fr-FR" sz="2700" dirty="0"/>
              <a:t> </a:t>
            </a:r>
            <a:r>
              <a:rPr lang="fr-FR" sz="2700" dirty="0" err="1"/>
              <a:t>veiklos</a:t>
            </a:r>
            <a:endParaRPr lang="lt-LT" sz="2700" dirty="0"/>
          </a:p>
          <a:p>
            <a:r>
              <a:rPr lang="fr-FR" sz="2700" dirty="0" err="1"/>
              <a:t>Valstybės</a:t>
            </a:r>
            <a:r>
              <a:rPr lang="fr-FR" sz="2700" dirty="0"/>
              <a:t> </a:t>
            </a:r>
            <a:r>
              <a:rPr lang="fr-FR" sz="2700" dirty="0" err="1"/>
              <a:t>politikai</a:t>
            </a:r>
            <a:r>
              <a:rPr lang="fr-FR" sz="2700" dirty="0"/>
              <a:t>, </a:t>
            </a:r>
            <a:r>
              <a:rPr lang="fr-FR" sz="2700" dirty="0" err="1"/>
              <a:t>teisėjai</a:t>
            </a:r>
            <a:r>
              <a:rPr lang="fr-FR" sz="2700" dirty="0"/>
              <a:t>, </a:t>
            </a:r>
            <a:r>
              <a:rPr lang="fr-FR" sz="2700" dirty="0" err="1"/>
              <a:t>valstybės</a:t>
            </a:r>
            <a:r>
              <a:rPr lang="fr-FR" sz="2700" dirty="0"/>
              <a:t> </a:t>
            </a:r>
            <a:r>
              <a:rPr lang="fr-FR" sz="2700" dirty="0" err="1"/>
              <a:t>pareigūnai</a:t>
            </a:r>
            <a:r>
              <a:rPr lang="fr-FR" sz="2700" dirty="0"/>
              <a:t>, </a:t>
            </a:r>
            <a:r>
              <a:rPr lang="fr-FR" sz="2700" dirty="0" err="1"/>
              <a:t>valstybės</a:t>
            </a:r>
            <a:r>
              <a:rPr lang="fr-FR" sz="2700" dirty="0"/>
              <a:t> </a:t>
            </a:r>
            <a:r>
              <a:rPr lang="fr-FR" sz="2700" dirty="0" err="1"/>
              <a:t>tarnautojai</a:t>
            </a:r>
            <a:endParaRPr lang="lt-LT" sz="2700" dirty="0"/>
          </a:p>
          <a:p>
            <a:r>
              <a:rPr lang="fr-FR" sz="2700" dirty="0"/>
              <a:t>Į </a:t>
            </a:r>
            <a:r>
              <a:rPr lang="fr-FR" sz="2700" dirty="0" err="1"/>
              <a:t>tarptautines</a:t>
            </a:r>
            <a:r>
              <a:rPr lang="fr-FR" sz="2700" dirty="0"/>
              <a:t> </a:t>
            </a:r>
            <a:r>
              <a:rPr lang="fr-FR" sz="2700" dirty="0" err="1"/>
              <a:t>institucijas</a:t>
            </a:r>
            <a:r>
              <a:rPr lang="fr-FR" sz="2700" dirty="0"/>
              <a:t> </a:t>
            </a:r>
            <a:r>
              <a:rPr lang="fr-FR" sz="2700" dirty="0" err="1"/>
              <a:t>deleguoti</a:t>
            </a:r>
            <a:r>
              <a:rPr lang="fr-FR" sz="2700" dirty="0"/>
              <a:t> </a:t>
            </a:r>
            <a:r>
              <a:rPr lang="fr-FR" sz="2700" dirty="0" err="1"/>
              <a:t>asmenys</a:t>
            </a:r>
            <a:endParaRPr lang="lt-LT" sz="2700" dirty="0"/>
          </a:p>
          <a:p>
            <a:r>
              <a:rPr lang="fr-FR" sz="2700" dirty="0" err="1"/>
              <a:t>Gaunantys</a:t>
            </a:r>
            <a:r>
              <a:rPr lang="fr-FR" sz="2700" dirty="0"/>
              <a:t> darbo </a:t>
            </a:r>
            <a:r>
              <a:rPr lang="fr-FR" sz="2700" dirty="0" err="1"/>
              <a:t>užmokestį</a:t>
            </a:r>
            <a:r>
              <a:rPr lang="fr-FR" sz="2700" dirty="0"/>
              <a:t> </a:t>
            </a:r>
            <a:r>
              <a:rPr lang="fr-FR" sz="2700" dirty="0" err="1"/>
              <a:t>Seimo</a:t>
            </a:r>
            <a:r>
              <a:rPr lang="fr-FR" sz="2700" dirty="0"/>
              <a:t>, </a:t>
            </a:r>
            <a:r>
              <a:rPr lang="fr-FR" sz="2700" dirty="0" err="1"/>
              <a:t>Seimo</a:t>
            </a:r>
            <a:r>
              <a:rPr lang="fr-FR" sz="2700" dirty="0"/>
              <a:t> </a:t>
            </a:r>
            <a:r>
              <a:rPr lang="fr-FR" sz="2700" dirty="0" err="1"/>
              <a:t>Pirmininko</a:t>
            </a:r>
            <a:r>
              <a:rPr lang="fr-FR" sz="2700" dirty="0"/>
              <a:t>, </a:t>
            </a:r>
            <a:r>
              <a:rPr lang="fr-FR" sz="2700" dirty="0" err="1"/>
              <a:t>Prezidento</a:t>
            </a:r>
            <a:r>
              <a:rPr lang="fr-FR" sz="2700" dirty="0"/>
              <a:t> </a:t>
            </a:r>
            <a:r>
              <a:rPr lang="fr-FR" sz="2700" dirty="0" err="1"/>
              <a:t>ar</a:t>
            </a:r>
            <a:r>
              <a:rPr lang="fr-FR" sz="2700" dirty="0"/>
              <a:t> </a:t>
            </a:r>
            <a:r>
              <a:rPr lang="fr-FR" sz="2700" dirty="0" err="1"/>
              <a:t>Ministro</a:t>
            </a:r>
            <a:r>
              <a:rPr lang="fr-FR" sz="2700" dirty="0"/>
              <a:t> </a:t>
            </a:r>
            <a:r>
              <a:rPr lang="fr-FR" sz="2700" dirty="0" err="1"/>
              <a:t>Pirmininko</a:t>
            </a:r>
            <a:r>
              <a:rPr lang="fr-FR" sz="2700" dirty="0"/>
              <a:t> </a:t>
            </a:r>
            <a:r>
              <a:rPr lang="fr-FR" sz="2700" dirty="0" err="1"/>
              <a:t>skiriami</a:t>
            </a:r>
            <a:r>
              <a:rPr lang="fr-FR" sz="2700" dirty="0"/>
              <a:t> į </a:t>
            </a:r>
            <a:r>
              <a:rPr lang="fr-FR" sz="2700" dirty="0" err="1"/>
              <a:t>pareigas</a:t>
            </a:r>
            <a:r>
              <a:rPr lang="fr-FR" sz="2700" dirty="0"/>
              <a:t> </a:t>
            </a:r>
            <a:r>
              <a:rPr lang="fr-FR" sz="2700" dirty="0" err="1"/>
              <a:t>asmenys</a:t>
            </a:r>
            <a:endParaRPr lang="lt-LT" sz="2700" dirty="0"/>
          </a:p>
          <a:p>
            <a:r>
              <a:rPr lang="fr-FR" sz="2700" dirty="0" err="1"/>
              <a:t>Vidaus</a:t>
            </a:r>
            <a:r>
              <a:rPr lang="fr-FR" sz="2700" dirty="0"/>
              <a:t> </a:t>
            </a:r>
            <a:r>
              <a:rPr lang="fr-FR" sz="2700" dirty="0" err="1"/>
              <a:t>tarnybos</a:t>
            </a:r>
            <a:r>
              <a:rPr lang="fr-FR" sz="2700" dirty="0"/>
              <a:t> </a:t>
            </a:r>
            <a:r>
              <a:rPr lang="fr-FR" sz="2700" dirty="0" err="1"/>
              <a:t>sistemos</a:t>
            </a:r>
            <a:r>
              <a:rPr lang="fr-FR" sz="2700" dirty="0"/>
              <a:t> </a:t>
            </a:r>
            <a:r>
              <a:rPr lang="fr-FR" sz="2700" dirty="0" err="1"/>
              <a:t>pareigūnai</a:t>
            </a:r>
            <a:r>
              <a:rPr lang="fr-FR" sz="2700" dirty="0"/>
              <a:t>, </a:t>
            </a:r>
            <a:r>
              <a:rPr lang="fr-FR" sz="2700" dirty="0" err="1"/>
              <a:t>Kalėjimų</a:t>
            </a:r>
            <a:r>
              <a:rPr lang="fr-FR" sz="2700" dirty="0"/>
              <a:t> </a:t>
            </a:r>
            <a:r>
              <a:rPr lang="fr-FR" sz="2700" dirty="0" err="1"/>
              <a:t>departamento</a:t>
            </a:r>
            <a:r>
              <a:rPr lang="fr-FR" sz="2700" dirty="0"/>
              <a:t> prie </a:t>
            </a:r>
            <a:r>
              <a:rPr lang="fr-FR" sz="2700" dirty="0" err="1"/>
              <a:t>Lietuvos</a:t>
            </a:r>
            <a:r>
              <a:rPr lang="fr-FR" sz="2700" dirty="0"/>
              <a:t> </a:t>
            </a:r>
            <a:r>
              <a:rPr lang="fr-FR" sz="2700" dirty="0" err="1"/>
              <a:t>Respublikos</a:t>
            </a:r>
            <a:r>
              <a:rPr lang="fr-FR" sz="2700" dirty="0"/>
              <a:t> </a:t>
            </a:r>
            <a:r>
              <a:rPr lang="fr-FR" sz="2700" dirty="0" err="1"/>
              <a:t>teisingumo</a:t>
            </a:r>
            <a:r>
              <a:rPr lang="fr-FR" sz="2700" dirty="0"/>
              <a:t> </a:t>
            </a:r>
            <a:r>
              <a:rPr lang="fr-FR" sz="2700" dirty="0" err="1"/>
              <a:t>ministerijos</a:t>
            </a:r>
            <a:r>
              <a:rPr lang="fr-FR" sz="2700" dirty="0"/>
              <a:t> </a:t>
            </a:r>
            <a:r>
              <a:rPr lang="fr-FR" sz="2700" dirty="0" err="1"/>
              <a:t>bei</a:t>
            </a:r>
            <a:r>
              <a:rPr lang="fr-FR" sz="2700" dirty="0"/>
              <a:t> jam </a:t>
            </a:r>
            <a:r>
              <a:rPr lang="fr-FR" sz="2700" dirty="0" err="1"/>
              <a:t>pavaldžių</a:t>
            </a:r>
            <a:r>
              <a:rPr lang="fr-FR" sz="2700" dirty="0"/>
              <a:t> </a:t>
            </a:r>
            <a:r>
              <a:rPr lang="fr-FR" sz="2700" dirty="0" err="1"/>
              <a:t>įstaigų</a:t>
            </a:r>
            <a:r>
              <a:rPr lang="fr-FR" sz="2700" dirty="0"/>
              <a:t> </a:t>
            </a:r>
            <a:r>
              <a:rPr lang="fr-FR" sz="2700" dirty="0" err="1"/>
              <a:t>pareigūnai</a:t>
            </a:r>
            <a:endParaRPr lang="lt-LT" sz="2700" dirty="0"/>
          </a:p>
          <a:p>
            <a:r>
              <a:rPr lang="fr-FR" sz="2700" dirty="0" err="1"/>
              <a:t>Krašto</a:t>
            </a:r>
            <a:r>
              <a:rPr lang="fr-FR" sz="2700" dirty="0"/>
              <a:t> </a:t>
            </a:r>
            <a:r>
              <a:rPr lang="fr-FR" sz="2700" dirty="0" err="1"/>
              <a:t>apsaugos</a:t>
            </a:r>
            <a:r>
              <a:rPr lang="fr-FR" sz="2700" dirty="0"/>
              <a:t> </a:t>
            </a:r>
            <a:r>
              <a:rPr lang="fr-FR" sz="2700" dirty="0" err="1"/>
              <a:t>sistemos</a:t>
            </a:r>
            <a:r>
              <a:rPr lang="fr-FR" sz="2700" dirty="0"/>
              <a:t> </a:t>
            </a:r>
            <a:r>
              <a:rPr lang="fr-FR" sz="2700" dirty="0" err="1"/>
              <a:t>profesinės</a:t>
            </a:r>
            <a:r>
              <a:rPr lang="fr-FR" sz="2700" dirty="0"/>
              <a:t> </a:t>
            </a:r>
            <a:r>
              <a:rPr lang="fr-FR" sz="2700" dirty="0" err="1"/>
              <a:t>karo</a:t>
            </a:r>
            <a:r>
              <a:rPr lang="fr-FR" sz="2700" dirty="0"/>
              <a:t> </a:t>
            </a:r>
            <a:r>
              <a:rPr lang="fr-FR" sz="2700" dirty="0" err="1"/>
              <a:t>tarnybos</a:t>
            </a:r>
            <a:r>
              <a:rPr lang="fr-FR" sz="2700" dirty="0"/>
              <a:t> </a:t>
            </a:r>
            <a:r>
              <a:rPr lang="fr-FR" sz="2700" dirty="0" err="1"/>
              <a:t>kariai</a:t>
            </a:r>
            <a:r>
              <a:rPr lang="fr-FR" sz="2700" dirty="0"/>
              <a:t>, </a:t>
            </a:r>
            <a:r>
              <a:rPr lang="fr-FR" sz="2700" dirty="0" err="1"/>
              <a:t>taip</a:t>
            </a:r>
            <a:r>
              <a:rPr lang="fr-FR" sz="2700" dirty="0"/>
              <a:t> pat </a:t>
            </a:r>
            <a:r>
              <a:rPr lang="fr-FR" sz="2700" dirty="0" err="1"/>
              <a:t>kariai</a:t>
            </a:r>
            <a:r>
              <a:rPr lang="fr-FR" sz="2700" dirty="0"/>
              <a:t> </a:t>
            </a:r>
            <a:r>
              <a:rPr lang="fr-FR" sz="2700" dirty="0" err="1"/>
              <a:t>savanoriai</a:t>
            </a:r>
            <a:endParaRPr lang="lt-LT" sz="2700" dirty="0"/>
          </a:p>
          <a:p>
            <a:r>
              <a:rPr lang="fr-FR" sz="2700" dirty="0" err="1"/>
              <a:t>Asmenys</a:t>
            </a:r>
            <a:r>
              <a:rPr lang="fr-FR" sz="2700" dirty="0"/>
              <a:t>, </a:t>
            </a:r>
            <a:r>
              <a:rPr lang="fr-FR" sz="2700" dirty="0" err="1"/>
              <a:t>gaunantys</a:t>
            </a:r>
            <a:r>
              <a:rPr lang="fr-FR" sz="2700" dirty="0"/>
              <a:t> </a:t>
            </a:r>
            <a:r>
              <a:rPr lang="fr-FR" sz="2700" dirty="0" err="1"/>
              <a:t>pajamas</a:t>
            </a:r>
            <a:r>
              <a:rPr lang="fr-FR" sz="2700" dirty="0"/>
              <a:t> </a:t>
            </a:r>
            <a:r>
              <a:rPr lang="fr-FR" sz="2700" dirty="0" err="1"/>
              <a:t>pagal</a:t>
            </a:r>
            <a:r>
              <a:rPr lang="fr-FR" sz="2700" dirty="0"/>
              <a:t> </a:t>
            </a:r>
            <a:r>
              <a:rPr lang="fr-FR" sz="2700" dirty="0" err="1"/>
              <a:t>autorines</a:t>
            </a:r>
            <a:r>
              <a:rPr lang="fr-FR" sz="2700" dirty="0"/>
              <a:t> </a:t>
            </a:r>
            <a:r>
              <a:rPr lang="fr-FR" sz="2700" dirty="0" err="1"/>
              <a:t>sutartis</a:t>
            </a:r>
            <a:r>
              <a:rPr lang="fr-FR" sz="2700" dirty="0"/>
              <a:t> </a:t>
            </a:r>
            <a:r>
              <a:rPr lang="fr-FR" sz="2700" dirty="0" err="1"/>
              <a:t>iš</a:t>
            </a:r>
            <a:r>
              <a:rPr lang="fr-FR" sz="2700" dirty="0"/>
              <a:t> </a:t>
            </a:r>
            <a:r>
              <a:rPr lang="fr-FR" sz="2700" dirty="0" err="1"/>
              <a:t>draudėjo</a:t>
            </a:r>
            <a:r>
              <a:rPr lang="fr-FR" sz="2700" dirty="0"/>
              <a:t> – </a:t>
            </a:r>
            <a:r>
              <a:rPr lang="fr-FR" sz="2700" dirty="0" err="1"/>
              <a:t>Lietuvos</a:t>
            </a:r>
            <a:r>
              <a:rPr lang="fr-FR" sz="2700" dirty="0"/>
              <a:t> </a:t>
            </a:r>
            <a:r>
              <a:rPr lang="fr-FR" sz="2700" dirty="0" err="1"/>
              <a:t>vieneto</a:t>
            </a:r>
            <a:r>
              <a:rPr lang="fr-FR" sz="2700" dirty="0"/>
              <a:t>, </a:t>
            </a:r>
            <a:r>
              <a:rPr lang="fr-FR" sz="2700" dirty="0" err="1"/>
              <a:t>jei</a:t>
            </a:r>
            <a:r>
              <a:rPr lang="fr-FR" sz="2700" dirty="0"/>
              <a:t> </a:t>
            </a:r>
            <a:r>
              <a:rPr lang="fr-FR" sz="2700" dirty="0" err="1"/>
              <a:t>jie</a:t>
            </a:r>
            <a:r>
              <a:rPr lang="fr-FR" sz="2700" dirty="0"/>
              <a:t> dar ir </a:t>
            </a:r>
            <a:r>
              <a:rPr lang="fr-FR" sz="2700" dirty="0" err="1"/>
              <a:t>patenka</a:t>
            </a:r>
            <a:r>
              <a:rPr lang="fr-FR" sz="2700" dirty="0"/>
              <a:t> į </a:t>
            </a:r>
            <a:r>
              <a:rPr lang="fr-FR" sz="2700" dirty="0" err="1"/>
              <a:t>aukščiau</a:t>
            </a:r>
            <a:r>
              <a:rPr lang="fr-FR" sz="2700" dirty="0"/>
              <a:t> </a:t>
            </a:r>
            <a:r>
              <a:rPr lang="fr-FR" sz="2700" dirty="0" err="1"/>
              <a:t>išvardintas</a:t>
            </a:r>
            <a:r>
              <a:rPr lang="fr-FR" sz="2700" dirty="0"/>
              <a:t> </a:t>
            </a:r>
            <a:r>
              <a:rPr lang="fr-FR" sz="2700" dirty="0" err="1"/>
              <a:t>grupes</a:t>
            </a:r>
            <a:r>
              <a:rPr lang="fr-FR" sz="2700" dirty="0"/>
              <a:t> </a:t>
            </a:r>
            <a:r>
              <a:rPr lang="fr-FR" sz="2700" dirty="0" err="1"/>
              <a:t>arba</a:t>
            </a:r>
            <a:r>
              <a:rPr lang="fr-FR" sz="2700" dirty="0"/>
              <a:t> </a:t>
            </a:r>
            <a:r>
              <a:rPr lang="fr-FR" sz="2700" dirty="0" err="1"/>
              <a:t>yra</a:t>
            </a:r>
            <a:r>
              <a:rPr lang="fr-FR" sz="2700" dirty="0"/>
              <a:t> </a:t>
            </a:r>
            <a:r>
              <a:rPr lang="fr-FR" sz="2700" dirty="0" err="1"/>
              <a:t>deleguotų</a:t>
            </a:r>
            <a:r>
              <a:rPr lang="fr-FR" sz="2700" dirty="0"/>
              <a:t> </a:t>
            </a:r>
            <a:r>
              <a:rPr lang="fr-FR" sz="2700" dirty="0" err="1"/>
              <a:t>asmenų</a:t>
            </a:r>
            <a:r>
              <a:rPr lang="fr-FR" sz="2700" dirty="0"/>
              <a:t> </a:t>
            </a:r>
            <a:r>
              <a:rPr lang="fr-FR" sz="2700" dirty="0" err="1"/>
              <a:t>sutuoktiniai</a:t>
            </a:r>
            <a:r>
              <a:rPr lang="fr-FR" sz="2700" dirty="0"/>
              <a:t>, </a:t>
            </a:r>
            <a:r>
              <a:rPr lang="fr-FR" sz="2700" dirty="0" err="1"/>
              <a:t>vaiko</a:t>
            </a:r>
            <a:r>
              <a:rPr lang="fr-FR" sz="2700" dirty="0"/>
              <a:t> </a:t>
            </a:r>
            <a:r>
              <a:rPr lang="fr-FR" sz="2700" dirty="0" err="1"/>
              <a:t>ar</a:t>
            </a:r>
            <a:r>
              <a:rPr lang="fr-FR" sz="2700" dirty="0"/>
              <a:t> </a:t>
            </a:r>
            <a:r>
              <a:rPr lang="fr-FR" sz="2700" dirty="0" err="1"/>
              <a:t>neįgaliojo</a:t>
            </a:r>
            <a:r>
              <a:rPr lang="fr-FR" sz="2700" dirty="0"/>
              <a:t> </a:t>
            </a:r>
            <a:r>
              <a:rPr lang="fr-FR" sz="2700" dirty="0" err="1"/>
              <a:t>globėjai</a:t>
            </a:r>
            <a:r>
              <a:rPr lang="fr-FR" sz="2700" dirty="0"/>
              <a:t>.</a:t>
            </a:r>
            <a:endParaRPr lang="lt-LT" sz="2700" dirty="0"/>
          </a:p>
          <a:p>
            <a:endParaRPr lang="lt-LT" sz="2700" dirty="0"/>
          </a:p>
          <a:p>
            <a:pPr marL="0" indent="357188" algn="just" eaLnBrk="1" fontAlgn="auto" hangingPunct="1">
              <a:lnSpc>
                <a:spcPct val="90000"/>
              </a:lnSpc>
              <a:spcAft>
                <a:spcPts val="0"/>
              </a:spcAft>
              <a:buNone/>
              <a:defRPr/>
            </a:pPr>
            <a:r>
              <a:rPr lang="lt-LT" sz="3000" dirty="0"/>
              <a:t>Įmoka (darbdavio)  1,31 proc. (2,03 </a:t>
            </a:r>
            <a:r>
              <a:rPr lang="lt-LT" sz="3000" dirty="0" err="1"/>
              <a:t>proc.terminuotoms</a:t>
            </a:r>
            <a:r>
              <a:rPr lang="lt-LT" sz="3000" dirty="0"/>
              <a:t> sutartims)</a:t>
            </a:r>
          </a:p>
        </p:txBody>
      </p:sp>
    </p:spTree>
    <p:extLst>
      <p:ext uri="{BB962C8B-B14F-4D97-AF65-F5344CB8AC3E}">
        <p14:creationId xmlns:p14="http://schemas.microsoft.com/office/powerpoint/2010/main" val="30147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00" cy="980728"/>
          </a:xfrm>
        </p:spPr>
        <p:txBody>
          <a:bodyPr rtlCol="0">
            <a:normAutofit/>
          </a:bodyPr>
          <a:lstStyle/>
          <a:p>
            <a:pPr eaLnBrk="1" fontAlgn="auto" hangingPunct="1">
              <a:spcAft>
                <a:spcPts val="0"/>
              </a:spcAft>
              <a:defRPr/>
            </a:pPr>
            <a:r>
              <a:rPr lang="lt-LT" sz="3600" b="1"/>
              <a:t>Apdrausti asmenys</a:t>
            </a:r>
          </a:p>
        </p:txBody>
      </p:sp>
      <p:sp>
        <p:nvSpPr>
          <p:cNvPr id="21507" name="Rectangle 3"/>
          <p:cNvSpPr>
            <a:spLocks noGrp="1" noChangeArrowheads="1"/>
          </p:cNvSpPr>
          <p:nvPr>
            <p:ph idx="1"/>
          </p:nvPr>
        </p:nvSpPr>
        <p:spPr>
          <a:xfrm>
            <a:off x="285750" y="1357313"/>
            <a:ext cx="8713788" cy="4824412"/>
          </a:xfrm>
        </p:spPr>
        <p:txBody>
          <a:bodyPr rtlCol="0">
            <a:normAutofit fontScale="92500"/>
          </a:bodyPr>
          <a:lstStyle/>
          <a:p>
            <a:r>
              <a:rPr lang="lt-LT" sz="2400" dirty="0"/>
              <a:t>Individualių įmonių savininkai, mažųjų bendrijų nariai ir ūkinių bendrijų tikrieji nariai.</a:t>
            </a:r>
          </a:p>
          <a:p>
            <a:pPr marL="0" indent="0">
              <a:buNone/>
            </a:pPr>
            <a:r>
              <a:rPr lang="lt-LT" sz="2200" b="1" dirty="0"/>
              <a:t>Draudžiami valstybės</a:t>
            </a:r>
          </a:p>
          <a:p>
            <a:r>
              <a:rPr lang="fr-FR" sz="2200" dirty="0" err="1"/>
              <a:t>Nesukakę</a:t>
            </a:r>
            <a:r>
              <a:rPr lang="fr-FR" sz="2200" dirty="0"/>
              <a:t> </a:t>
            </a:r>
            <a:r>
              <a:rPr lang="fr-FR" sz="2200" dirty="0" err="1"/>
              <a:t>senatvės</a:t>
            </a:r>
            <a:r>
              <a:rPr lang="fr-FR" sz="2200" dirty="0"/>
              <a:t> </a:t>
            </a:r>
            <a:r>
              <a:rPr lang="fr-FR" sz="2200" dirty="0" err="1"/>
              <a:t>pensijos</a:t>
            </a:r>
            <a:r>
              <a:rPr lang="fr-FR" sz="2200" dirty="0"/>
              <a:t> </a:t>
            </a:r>
            <a:r>
              <a:rPr lang="fr-FR" sz="2200" dirty="0" err="1"/>
              <a:t>amžiaus</a:t>
            </a:r>
            <a:r>
              <a:rPr lang="fr-FR" sz="2200" dirty="0"/>
              <a:t> ir </a:t>
            </a:r>
            <a:r>
              <a:rPr lang="fr-FR" sz="2200" dirty="0" err="1"/>
              <a:t>neturintys</a:t>
            </a:r>
            <a:r>
              <a:rPr lang="fr-FR" sz="2200" dirty="0"/>
              <a:t> </a:t>
            </a:r>
            <a:r>
              <a:rPr lang="fr-FR" sz="2200" dirty="0" err="1"/>
              <a:t>draudžiamųjų</a:t>
            </a:r>
            <a:r>
              <a:rPr lang="fr-FR" sz="2200" dirty="0"/>
              <a:t> </a:t>
            </a:r>
            <a:r>
              <a:rPr lang="fr-FR" sz="2200" dirty="0" err="1"/>
              <a:t>pajamų</a:t>
            </a:r>
            <a:r>
              <a:rPr lang="fr-FR" sz="2200" dirty="0"/>
              <a:t>, </a:t>
            </a:r>
            <a:r>
              <a:rPr lang="fr-FR" sz="2200" dirty="0" err="1"/>
              <a:t>valstybės</a:t>
            </a:r>
            <a:r>
              <a:rPr lang="fr-FR" sz="2200" dirty="0"/>
              <a:t> </a:t>
            </a:r>
            <a:r>
              <a:rPr lang="fr-FR" sz="2200" dirty="0" err="1"/>
              <a:t>tarnautojų</a:t>
            </a:r>
            <a:r>
              <a:rPr lang="fr-FR" sz="2200" dirty="0"/>
              <a:t> ir </a:t>
            </a:r>
            <a:r>
              <a:rPr lang="fr-FR" sz="2200" dirty="0" err="1"/>
              <a:t>profesinės</a:t>
            </a:r>
            <a:r>
              <a:rPr lang="fr-FR" sz="2200" dirty="0"/>
              <a:t> </a:t>
            </a:r>
            <a:r>
              <a:rPr lang="fr-FR" sz="2200" dirty="0" err="1"/>
              <a:t>karo</a:t>
            </a:r>
            <a:r>
              <a:rPr lang="fr-FR" sz="2200" dirty="0"/>
              <a:t> </a:t>
            </a:r>
            <a:r>
              <a:rPr lang="fr-FR" sz="2200" dirty="0" err="1"/>
              <a:t>tarnybos</a:t>
            </a:r>
            <a:r>
              <a:rPr lang="fr-FR" sz="2200" dirty="0"/>
              <a:t> </a:t>
            </a:r>
            <a:r>
              <a:rPr lang="fr-FR" sz="2200" dirty="0" err="1"/>
              <a:t>karių</a:t>
            </a:r>
            <a:r>
              <a:rPr lang="fr-FR" sz="2200" dirty="0"/>
              <a:t> </a:t>
            </a:r>
            <a:r>
              <a:rPr lang="fr-FR" sz="2200" dirty="0" err="1"/>
              <a:t>bei</a:t>
            </a:r>
            <a:r>
              <a:rPr lang="fr-FR" sz="2200" dirty="0"/>
              <a:t> </a:t>
            </a:r>
            <a:r>
              <a:rPr lang="fr-FR" sz="2200" dirty="0" err="1"/>
              <a:t>deleguotų</a:t>
            </a:r>
            <a:r>
              <a:rPr lang="fr-FR" sz="2200" dirty="0"/>
              <a:t> </a:t>
            </a:r>
            <a:r>
              <a:rPr lang="fr-FR" sz="2200" dirty="0" err="1"/>
              <a:t>asmenų</a:t>
            </a:r>
            <a:r>
              <a:rPr lang="fr-FR" sz="2200" dirty="0"/>
              <a:t> </a:t>
            </a:r>
            <a:r>
              <a:rPr lang="fr-FR" sz="2200" dirty="0" err="1"/>
              <a:t>sutuoktiniai</a:t>
            </a:r>
            <a:r>
              <a:rPr lang="fr-FR" sz="2200" dirty="0"/>
              <a:t> – </a:t>
            </a:r>
            <a:r>
              <a:rPr lang="fr-FR" sz="2200" dirty="0" err="1"/>
              <a:t>tuo</a:t>
            </a:r>
            <a:r>
              <a:rPr lang="fr-FR" sz="2200" dirty="0"/>
              <a:t> </a:t>
            </a:r>
            <a:r>
              <a:rPr lang="fr-FR" sz="2200" dirty="0" err="1"/>
              <a:t>laikotarpiu</a:t>
            </a:r>
            <a:r>
              <a:rPr lang="fr-FR" sz="2200" dirty="0"/>
              <a:t>, </a:t>
            </a:r>
            <a:r>
              <a:rPr lang="fr-FR" sz="2200" dirty="0" err="1"/>
              <a:t>kai</a:t>
            </a:r>
            <a:r>
              <a:rPr lang="fr-FR" sz="2200" dirty="0"/>
              <a:t> </a:t>
            </a:r>
            <a:r>
              <a:rPr lang="fr-FR" sz="2200" dirty="0" err="1"/>
              <a:t>jie</a:t>
            </a:r>
            <a:r>
              <a:rPr lang="fr-FR" sz="2200" dirty="0"/>
              <a:t> </a:t>
            </a:r>
            <a:r>
              <a:rPr lang="fr-FR" sz="2200" dirty="0" err="1"/>
              <a:t>gyvena</a:t>
            </a:r>
            <a:r>
              <a:rPr lang="fr-FR" sz="2200" dirty="0"/>
              <a:t> </a:t>
            </a:r>
            <a:r>
              <a:rPr lang="fr-FR" sz="2200" dirty="0" err="1"/>
              <a:t>užsienyje</a:t>
            </a:r>
            <a:r>
              <a:rPr lang="fr-FR" sz="2200" dirty="0"/>
              <a:t> </a:t>
            </a:r>
            <a:r>
              <a:rPr lang="fr-FR" sz="2200" dirty="0" err="1"/>
              <a:t>kartu</a:t>
            </a:r>
            <a:r>
              <a:rPr lang="fr-FR" sz="2200" dirty="0"/>
              <a:t> su </a:t>
            </a:r>
            <a:r>
              <a:rPr lang="fr-FR" sz="2200" dirty="0" err="1"/>
              <a:t>valstybės</a:t>
            </a:r>
            <a:r>
              <a:rPr lang="fr-FR" sz="2200" dirty="0"/>
              <a:t> </a:t>
            </a:r>
            <a:r>
              <a:rPr lang="fr-FR" sz="2200" dirty="0" err="1"/>
              <a:t>tarnautoju</a:t>
            </a:r>
            <a:r>
              <a:rPr lang="fr-FR" sz="2200" dirty="0"/>
              <a:t> </a:t>
            </a:r>
            <a:r>
              <a:rPr lang="fr-FR" sz="2200" dirty="0" err="1"/>
              <a:t>ar</a:t>
            </a:r>
            <a:r>
              <a:rPr lang="fr-FR" sz="2200" dirty="0"/>
              <a:t> </a:t>
            </a:r>
            <a:r>
              <a:rPr lang="fr-FR" sz="2200" dirty="0" err="1"/>
              <a:t>deleguotu</a:t>
            </a:r>
            <a:r>
              <a:rPr lang="fr-FR" sz="2200" dirty="0"/>
              <a:t> </a:t>
            </a:r>
            <a:r>
              <a:rPr lang="fr-FR" sz="2200" dirty="0" err="1"/>
              <a:t>asmeniu</a:t>
            </a:r>
            <a:r>
              <a:rPr lang="fr-FR" sz="2200" dirty="0"/>
              <a:t>, </a:t>
            </a:r>
            <a:r>
              <a:rPr lang="fr-FR" sz="2200" dirty="0" err="1"/>
              <a:t>taip</a:t>
            </a:r>
            <a:r>
              <a:rPr lang="fr-FR" sz="2200" dirty="0"/>
              <a:t> pat </a:t>
            </a:r>
            <a:r>
              <a:rPr lang="fr-FR" sz="2200" dirty="0" err="1"/>
              <a:t>Respublikos</a:t>
            </a:r>
            <a:r>
              <a:rPr lang="fr-FR" sz="2200" dirty="0"/>
              <a:t> </a:t>
            </a:r>
            <a:r>
              <a:rPr lang="fr-FR" sz="2200" dirty="0" err="1"/>
              <a:t>Prezidento</a:t>
            </a:r>
            <a:r>
              <a:rPr lang="fr-FR" sz="2200" dirty="0"/>
              <a:t> </a:t>
            </a:r>
            <a:r>
              <a:rPr lang="fr-FR" sz="2200" dirty="0" err="1"/>
              <a:t>sutuoktinis</a:t>
            </a:r>
            <a:r>
              <a:rPr lang="fr-FR" sz="2200" dirty="0"/>
              <a:t>.</a:t>
            </a:r>
            <a:endParaRPr lang="lt-LT" sz="2200" dirty="0"/>
          </a:p>
          <a:p>
            <a:r>
              <a:rPr lang="fr-FR" sz="2200" dirty="0" err="1"/>
              <a:t>Vienas</a:t>
            </a:r>
            <a:r>
              <a:rPr lang="fr-FR" sz="2200" dirty="0"/>
              <a:t> </a:t>
            </a:r>
            <a:r>
              <a:rPr lang="fr-FR" sz="2200" dirty="0" err="1"/>
              <a:t>iš</a:t>
            </a:r>
            <a:r>
              <a:rPr lang="fr-FR" sz="2200" dirty="0"/>
              <a:t> </a:t>
            </a:r>
            <a:r>
              <a:rPr lang="fr-FR" sz="2200" dirty="0" err="1"/>
              <a:t>tėvų</a:t>
            </a:r>
            <a:r>
              <a:rPr lang="fr-FR" sz="2200" dirty="0"/>
              <a:t> (</a:t>
            </a:r>
            <a:r>
              <a:rPr lang="fr-FR" sz="2200" dirty="0" err="1"/>
              <a:t>įtėvių</a:t>
            </a:r>
            <a:r>
              <a:rPr lang="fr-FR" sz="2200" dirty="0"/>
              <a:t>) </a:t>
            </a:r>
            <a:r>
              <a:rPr lang="fr-FR" sz="2200" dirty="0" err="1"/>
              <a:t>arba</a:t>
            </a:r>
            <a:r>
              <a:rPr lang="fr-FR" sz="2200" dirty="0"/>
              <a:t> </a:t>
            </a:r>
            <a:r>
              <a:rPr lang="fr-FR" sz="2200" dirty="0" err="1"/>
              <a:t>globėjas</a:t>
            </a:r>
            <a:r>
              <a:rPr lang="fr-FR" sz="2200" dirty="0"/>
              <a:t>, </a:t>
            </a:r>
            <a:r>
              <a:rPr lang="fr-FR" sz="2200" dirty="0" err="1"/>
              <a:t>auginantys</a:t>
            </a:r>
            <a:r>
              <a:rPr lang="fr-FR" sz="2200" dirty="0"/>
              <a:t> </a:t>
            </a:r>
            <a:r>
              <a:rPr lang="fr-FR" sz="2200" dirty="0" err="1"/>
              <a:t>vaiką</a:t>
            </a:r>
            <a:r>
              <a:rPr lang="fr-FR" sz="2200" dirty="0"/>
              <a:t> </a:t>
            </a:r>
            <a:r>
              <a:rPr lang="fr-FR" sz="2200" dirty="0" err="1"/>
              <a:t>iki</a:t>
            </a:r>
            <a:r>
              <a:rPr lang="fr-FR" sz="2200" dirty="0"/>
              <a:t> 3 </a:t>
            </a:r>
            <a:r>
              <a:rPr lang="fr-FR" sz="2200" dirty="0" err="1"/>
              <a:t>metų</a:t>
            </a:r>
            <a:r>
              <a:rPr lang="fr-FR" sz="2200" dirty="0"/>
              <a:t>, </a:t>
            </a:r>
            <a:r>
              <a:rPr lang="fr-FR" sz="2200" dirty="0" err="1"/>
              <a:t>neturintys</a:t>
            </a:r>
            <a:r>
              <a:rPr lang="fr-FR" sz="2200" dirty="0"/>
              <a:t> </a:t>
            </a:r>
            <a:r>
              <a:rPr lang="fr-FR" sz="2200" dirty="0" err="1"/>
              <a:t>draudžiamųjų</a:t>
            </a:r>
            <a:r>
              <a:rPr lang="fr-FR" sz="2200" dirty="0"/>
              <a:t> </a:t>
            </a:r>
            <a:r>
              <a:rPr lang="fr-FR" sz="2200" dirty="0" err="1"/>
              <a:t>pajamų</a:t>
            </a:r>
            <a:r>
              <a:rPr lang="fr-FR" sz="2200" dirty="0"/>
              <a:t>, </a:t>
            </a:r>
            <a:endParaRPr lang="lt-LT" sz="2200" dirty="0"/>
          </a:p>
          <a:p>
            <a:r>
              <a:rPr lang="fr-FR" sz="2200" dirty="0" err="1"/>
              <a:t>Nesukakęs</a:t>
            </a:r>
            <a:r>
              <a:rPr lang="fr-FR" sz="2200" dirty="0"/>
              <a:t> </a:t>
            </a:r>
            <a:r>
              <a:rPr lang="fr-FR" sz="2200" dirty="0" err="1"/>
              <a:t>senatvės</a:t>
            </a:r>
            <a:r>
              <a:rPr lang="fr-FR" sz="2200" dirty="0"/>
              <a:t> </a:t>
            </a:r>
            <a:r>
              <a:rPr lang="fr-FR" sz="2200" dirty="0" err="1"/>
              <a:t>pensijos</a:t>
            </a:r>
            <a:r>
              <a:rPr lang="fr-FR" sz="2200" dirty="0"/>
              <a:t> </a:t>
            </a:r>
            <a:r>
              <a:rPr lang="fr-FR" sz="2200" dirty="0" err="1"/>
              <a:t>amžiaus</a:t>
            </a:r>
            <a:r>
              <a:rPr lang="fr-FR" sz="2200" dirty="0"/>
              <a:t> </a:t>
            </a:r>
            <a:r>
              <a:rPr lang="fr-FR" sz="2200" dirty="0" err="1"/>
              <a:t>vienas</a:t>
            </a:r>
            <a:r>
              <a:rPr lang="fr-FR" sz="2200" dirty="0"/>
              <a:t> </a:t>
            </a:r>
            <a:r>
              <a:rPr lang="fr-FR" sz="2200" dirty="0" err="1"/>
              <a:t>iš</a:t>
            </a:r>
            <a:r>
              <a:rPr lang="fr-FR" sz="2200" dirty="0"/>
              <a:t> </a:t>
            </a:r>
            <a:r>
              <a:rPr lang="fr-FR" sz="2200" dirty="0" err="1"/>
              <a:t>neįgalaus</a:t>
            </a:r>
            <a:r>
              <a:rPr lang="fr-FR" sz="2200" dirty="0"/>
              <a:t> </a:t>
            </a:r>
            <a:r>
              <a:rPr lang="fr-FR" sz="2200" dirty="0" err="1"/>
              <a:t>asmens</a:t>
            </a:r>
            <a:r>
              <a:rPr lang="fr-FR" sz="2200" dirty="0"/>
              <a:t>, </a:t>
            </a:r>
            <a:r>
              <a:rPr lang="fr-FR" sz="2200" dirty="0" err="1"/>
              <a:t>kuriam</a:t>
            </a:r>
            <a:r>
              <a:rPr lang="fr-FR" sz="2200" dirty="0"/>
              <a:t> </a:t>
            </a:r>
            <a:r>
              <a:rPr lang="fr-FR" sz="2200" dirty="0" err="1"/>
              <a:t>nustatytas</a:t>
            </a:r>
            <a:r>
              <a:rPr lang="fr-FR" sz="2200" dirty="0"/>
              <a:t> </a:t>
            </a:r>
            <a:r>
              <a:rPr lang="fr-FR" sz="2200" dirty="0" err="1"/>
              <a:t>specialusis</a:t>
            </a:r>
            <a:r>
              <a:rPr lang="fr-FR" sz="2200" dirty="0"/>
              <a:t> </a:t>
            </a:r>
            <a:r>
              <a:rPr lang="fr-FR" sz="2200" dirty="0" err="1"/>
              <a:t>nuolatinės</a:t>
            </a:r>
            <a:r>
              <a:rPr lang="fr-FR" sz="2200" dirty="0"/>
              <a:t> </a:t>
            </a:r>
            <a:r>
              <a:rPr lang="fr-FR" sz="2200" dirty="0" err="1"/>
              <a:t>slaugos</a:t>
            </a:r>
            <a:r>
              <a:rPr lang="fr-FR" sz="2200" dirty="0"/>
              <a:t> </a:t>
            </a:r>
            <a:r>
              <a:rPr lang="fr-FR" sz="2200" dirty="0" err="1"/>
              <a:t>poreikis</a:t>
            </a:r>
            <a:r>
              <a:rPr lang="fr-FR" sz="2200" dirty="0"/>
              <a:t>, </a:t>
            </a:r>
            <a:r>
              <a:rPr lang="fr-FR" sz="2200" dirty="0" err="1"/>
              <a:t>tėvų</a:t>
            </a:r>
            <a:r>
              <a:rPr lang="fr-FR" sz="2200" dirty="0"/>
              <a:t> (</a:t>
            </a:r>
            <a:r>
              <a:rPr lang="fr-FR" sz="2200" dirty="0" err="1"/>
              <a:t>įtėvių</a:t>
            </a:r>
            <a:r>
              <a:rPr lang="fr-FR" sz="2200" dirty="0"/>
              <a:t>) </a:t>
            </a:r>
            <a:r>
              <a:rPr lang="fr-FR" sz="2200" dirty="0" err="1"/>
              <a:t>ar</a:t>
            </a:r>
            <a:r>
              <a:rPr lang="fr-FR" sz="2200" dirty="0"/>
              <a:t> </a:t>
            </a:r>
            <a:r>
              <a:rPr lang="fr-FR" sz="2200" dirty="0" err="1"/>
              <a:t>globėjų</a:t>
            </a:r>
            <a:r>
              <a:rPr lang="fr-FR" sz="2200" dirty="0"/>
              <a:t>, </a:t>
            </a:r>
            <a:r>
              <a:rPr lang="fr-FR" sz="2200" dirty="0" err="1"/>
              <a:t>slaugantys</a:t>
            </a:r>
            <a:r>
              <a:rPr lang="fr-FR" sz="2200" dirty="0"/>
              <a:t> </a:t>
            </a:r>
            <a:r>
              <a:rPr lang="fr-FR" sz="2200" dirty="0" err="1"/>
              <a:t>namuose</a:t>
            </a:r>
            <a:r>
              <a:rPr lang="fr-FR" sz="2200" dirty="0"/>
              <a:t> </a:t>
            </a:r>
            <a:r>
              <a:rPr lang="fr-FR" sz="2200" dirty="0" err="1"/>
              <a:t>šį</a:t>
            </a:r>
            <a:r>
              <a:rPr lang="fr-FR" sz="2200" dirty="0"/>
              <a:t> </a:t>
            </a:r>
            <a:r>
              <a:rPr lang="fr-FR" sz="2200" dirty="0" err="1"/>
              <a:t>neįgalų</a:t>
            </a:r>
            <a:r>
              <a:rPr lang="fr-FR" sz="2200" dirty="0"/>
              <a:t> </a:t>
            </a:r>
            <a:r>
              <a:rPr lang="fr-FR" sz="2200" dirty="0" err="1"/>
              <a:t>asmenį</a:t>
            </a:r>
            <a:r>
              <a:rPr lang="fr-FR" sz="2200" dirty="0"/>
              <a:t>, </a:t>
            </a:r>
            <a:r>
              <a:rPr lang="fr-FR" sz="2200" dirty="0" err="1"/>
              <a:t>neturintys</a:t>
            </a:r>
            <a:r>
              <a:rPr lang="fr-FR" sz="2200" dirty="0"/>
              <a:t> </a:t>
            </a:r>
            <a:r>
              <a:rPr lang="fr-FR" sz="2200" dirty="0" err="1"/>
              <a:t>draudžiamųjų</a:t>
            </a:r>
            <a:r>
              <a:rPr lang="fr-FR" sz="2200" dirty="0"/>
              <a:t> </a:t>
            </a:r>
            <a:r>
              <a:rPr lang="fr-FR" sz="2200" dirty="0" err="1"/>
              <a:t>pajamų</a:t>
            </a:r>
            <a:r>
              <a:rPr lang="fr-FR" sz="2200" dirty="0"/>
              <a:t>,</a:t>
            </a:r>
            <a:endParaRPr lang="lt-LT" sz="2200" dirty="0"/>
          </a:p>
          <a:p>
            <a:r>
              <a:rPr lang="fr-FR" sz="2200" dirty="0" err="1"/>
              <a:t>Privalomosios</a:t>
            </a:r>
            <a:r>
              <a:rPr lang="fr-FR" sz="2200" dirty="0"/>
              <a:t> </a:t>
            </a:r>
            <a:r>
              <a:rPr lang="fr-FR" sz="2200" dirty="0" err="1"/>
              <a:t>pradinės</a:t>
            </a:r>
            <a:r>
              <a:rPr lang="fr-FR" sz="2200" dirty="0"/>
              <a:t> </a:t>
            </a:r>
            <a:r>
              <a:rPr lang="fr-FR" sz="2200" dirty="0" err="1"/>
              <a:t>karo</a:t>
            </a:r>
            <a:r>
              <a:rPr lang="fr-FR" sz="2200" dirty="0"/>
              <a:t> </a:t>
            </a:r>
            <a:r>
              <a:rPr lang="fr-FR" sz="2200" dirty="0" err="1"/>
              <a:t>tarnybos</a:t>
            </a:r>
            <a:r>
              <a:rPr lang="fr-FR" sz="2200" dirty="0"/>
              <a:t> </a:t>
            </a:r>
            <a:r>
              <a:rPr lang="fr-FR" sz="2200" dirty="0" err="1"/>
              <a:t>kariai</a:t>
            </a:r>
            <a:r>
              <a:rPr lang="fr-FR" sz="2200" dirty="0"/>
              <a:t> ir </a:t>
            </a:r>
            <a:r>
              <a:rPr lang="fr-FR" sz="2200" dirty="0" err="1"/>
              <a:t>asmenys</a:t>
            </a:r>
            <a:r>
              <a:rPr lang="fr-FR" sz="2200" dirty="0"/>
              <a:t>, </a:t>
            </a:r>
            <a:r>
              <a:rPr lang="fr-FR" sz="2200" dirty="0" err="1"/>
              <a:t>atliekantys</a:t>
            </a:r>
            <a:r>
              <a:rPr lang="fr-FR" sz="2200" dirty="0"/>
              <a:t> </a:t>
            </a:r>
            <a:r>
              <a:rPr lang="fr-FR" sz="2200" dirty="0" err="1"/>
              <a:t>alternatyviąją</a:t>
            </a:r>
            <a:r>
              <a:rPr lang="fr-FR" sz="2200" dirty="0"/>
              <a:t> </a:t>
            </a:r>
            <a:r>
              <a:rPr lang="fr-FR" sz="2200" dirty="0" err="1"/>
              <a:t>krašto</a:t>
            </a:r>
            <a:r>
              <a:rPr lang="fr-FR" sz="2200" dirty="0"/>
              <a:t> </a:t>
            </a:r>
            <a:r>
              <a:rPr lang="fr-FR" sz="2200" dirty="0" err="1"/>
              <a:t>apsaugos</a:t>
            </a:r>
            <a:r>
              <a:rPr lang="fr-FR" sz="2200" dirty="0"/>
              <a:t> </a:t>
            </a:r>
            <a:r>
              <a:rPr lang="fr-FR" sz="2200" dirty="0" err="1"/>
              <a:t>tarnybą</a:t>
            </a:r>
            <a:r>
              <a:rPr lang="fr-FR" sz="2200" dirty="0"/>
              <a:t>.</a:t>
            </a:r>
            <a:endParaRPr lang="lt-LT" sz="2200" dirty="0"/>
          </a:p>
          <a:p>
            <a:endParaRPr lang="lt-LT" sz="3000" dirty="0"/>
          </a:p>
        </p:txBody>
      </p:sp>
    </p:spTree>
    <p:extLst>
      <p:ext uri="{BB962C8B-B14F-4D97-AF65-F5344CB8AC3E}">
        <p14:creationId xmlns:p14="http://schemas.microsoft.com/office/powerpoint/2010/main" val="25214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52513"/>
          </a:xfrm>
        </p:spPr>
        <p:txBody>
          <a:bodyPr rtlCol="0">
            <a:normAutofit/>
          </a:bodyPr>
          <a:lstStyle/>
          <a:p>
            <a:pPr eaLnBrk="1" fontAlgn="auto" hangingPunct="1">
              <a:spcBef>
                <a:spcPts val="0"/>
              </a:spcBef>
              <a:spcAft>
                <a:spcPts val="0"/>
              </a:spcAft>
              <a:defRPr/>
            </a:pPr>
            <a:r>
              <a:rPr lang="lt-LT" sz="3600" b="1"/>
              <a:t>Ligos ir motinystės draudimų paskirtis</a:t>
            </a:r>
          </a:p>
        </p:txBody>
      </p:sp>
      <p:sp>
        <p:nvSpPr>
          <p:cNvPr id="6147" name="Rectangle 3"/>
          <p:cNvSpPr>
            <a:spLocks noGrp="1" noChangeArrowheads="1"/>
          </p:cNvSpPr>
          <p:nvPr>
            <p:ph idx="1"/>
          </p:nvPr>
        </p:nvSpPr>
        <p:spPr>
          <a:xfrm>
            <a:off x="251520" y="1484784"/>
            <a:ext cx="8784976" cy="4968552"/>
          </a:xfrm>
        </p:spPr>
        <p:txBody>
          <a:bodyPr/>
          <a:lstStyle/>
          <a:p>
            <a:pPr algn="ctr" eaLnBrk="1" hangingPunct="1">
              <a:lnSpc>
                <a:spcPct val="110000"/>
              </a:lnSpc>
              <a:buFont typeface="Wingdings" pitchFamily="2" charset="2"/>
              <a:buNone/>
            </a:pPr>
            <a:r>
              <a:rPr lang="lt-LT" dirty="0"/>
              <a:t>Ligos ir motinystės draudimų paskirtis – mokėti apdraustiems asmenims išmokas, pakeičiančias uždarbį, prarastą arba negautą dėl ligos</a:t>
            </a:r>
            <a:r>
              <a:rPr lang="en-US" dirty="0"/>
              <a:t>, </a:t>
            </a:r>
            <a:r>
              <a:rPr lang="en-US" dirty="0" err="1"/>
              <a:t>reabilitacijos</a:t>
            </a:r>
            <a:r>
              <a:rPr lang="lt-LT" dirty="0"/>
              <a:t> ar motinystės (tėvystės) pareigų vykdymo.</a:t>
            </a:r>
          </a:p>
          <a:p>
            <a:pPr marL="0" indent="0" algn="just">
              <a:spcBef>
                <a:spcPts val="0"/>
              </a:spcBef>
              <a:buNone/>
            </a:pPr>
            <a:endParaRPr lang="lt-LT" sz="1600" b="1" dirty="0"/>
          </a:p>
          <a:p>
            <a:pPr marL="0" indent="0" algn="just">
              <a:spcBef>
                <a:spcPts val="0"/>
              </a:spcBef>
              <a:buNone/>
            </a:pPr>
            <a:r>
              <a:rPr lang="lt-LT" sz="1800" b="1" dirty="0"/>
              <a:t>Ligos ir motinystės socialinio draudimo įstatymo 2 str</a:t>
            </a:r>
            <a:r>
              <a:rPr lang="lt-LT" sz="1600" b="1" dirty="0"/>
              <a:t>.: </a:t>
            </a:r>
            <a:r>
              <a:rPr lang="lt-LT" sz="1600" dirty="0"/>
              <a:t> </a:t>
            </a:r>
            <a:r>
              <a:rPr lang="lt-LT" sz="1600" b="1" dirty="0"/>
              <a:t>Iš ligos socialinio draudimo lėšų kompensuojamos</a:t>
            </a:r>
            <a:r>
              <a:rPr lang="lt-LT" sz="1600" dirty="0"/>
              <a:t> apdraustiems asmenims dėl jų pačių ar jų šeimos narių arba budinčio globotojo, globėjo, rūpintojo arba vaiką ar neįgalų asmenį, [...] laikinai prižiūrinčio asmens[...} ar dėl dalyvavimo profesinės reabilitacijos programoje </a:t>
            </a:r>
            <a:r>
              <a:rPr lang="lt-LT" sz="1600" b="1" dirty="0"/>
              <a:t>negautos pajamos arba jų dalis</a:t>
            </a:r>
            <a:r>
              <a:rPr lang="lt-LT" sz="1600" dirty="0"/>
              <a:t>;</a:t>
            </a:r>
          </a:p>
          <a:p>
            <a:pPr marL="0" indent="0" algn="just">
              <a:spcBef>
                <a:spcPts val="0"/>
              </a:spcBef>
              <a:buNone/>
            </a:pPr>
            <a:endParaRPr lang="lt-LT" sz="1600" dirty="0"/>
          </a:p>
          <a:p>
            <a:pPr marL="0" indent="0" algn="just">
              <a:spcBef>
                <a:spcPts val="0"/>
              </a:spcBef>
              <a:buNone/>
            </a:pPr>
            <a:r>
              <a:rPr lang="lt-LT" sz="1600" b="1" dirty="0"/>
              <a:t>iš motinystės socialinio draudimo lėšų kompensuojamos  </a:t>
            </a:r>
            <a:r>
              <a:rPr lang="lt-LT" sz="1600" dirty="0"/>
              <a:t>apdraustiems asmenims dėl motinystės, tėvystės ar vaiko priežiūros </a:t>
            </a:r>
            <a:r>
              <a:rPr lang="lt-LT" sz="1600" b="1" dirty="0"/>
              <a:t>prarastos pajamos ar jų dalis.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052736"/>
          </a:xfrm>
        </p:spPr>
        <p:txBody>
          <a:bodyPr rtlCol="0">
            <a:normAutofit/>
          </a:bodyPr>
          <a:lstStyle/>
          <a:p>
            <a:pPr eaLnBrk="1" fontAlgn="auto" hangingPunct="1">
              <a:lnSpc>
                <a:spcPct val="80000"/>
              </a:lnSpc>
              <a:spcAft>
                <a:spcPts val="0"/>
              </a:spcAft>
              <a:defRPr/>
            </a:pPr>
            <a:r>
              <a:rPr lang="lt-LT" sz="3600" b="1"/>
              <a:t>Teisė gauti nedarbo draudimo išmoką</a:t>
            </a:r>
          </a:p>
        </p:txBody>
      </p:sp>
      <p:sp>
        <p:nvSpPr>
          <p:cNvPr id="9219" name="Rectangle 6"/>
          <p:cNvSpPr>
            <a:spLocks noGrp="1" noChangeArrowheads="1"/>
          </p:cNvSpPr>
          <p:nvPr>
            <p:ph idx="1"/>
          </p:nvPr>
        </p:nvSpPr>
        <p:spPr>
          <a:xfrm>
            <a:off x="395536" y="1412776"/>
            <a:ext cx="8424936" cy="5040560"/>
          </a:xfrm>
        </p:spPr>
        <p:txBody>
          <a:bodyPr/>
          <a:lstStyle/>
          <a:p>
            <a:pPr marL="0" indent="447675" algn="just">
              <a:buNone/>
            </a:pPr>
            <a:r>
              <a:rPr lang="lt-LT" sz="2400" dirty="0"/>
              <a:t>Teisę į nedarbo draudimo išmoką turi Užimtumo tarnyboje </a:t>
            </a:r>
            <a:r>
              <a:rPr lang="lt-LT" sz="2400" b="1" dirty="0"/>
              <a:t>įsiregistravę</a:t>
            </a:r>
            <a:r>
              <a:rPr lang="lt-LT" sz="2400" dirty="0"/>
              <a:t> asmenys, kuriems </a:t>
            </a:r>
            <a:r>
              <a:rPr lang="lt-LT" sz="2400" b="1" dirty="0"/>
              <a:t>suteiktas bedarbio statusas</a:t>
            </a:r>
            <a:r>
              <a:rPr lang="lt-LT" sz="2400" dirty="0"/>
              <a:t>, jeigu Užimtumo tarnyba jiems nepasiūlė tinkamo darbo ar aktyvios darbo rinkos politikos priemonių ir jeigu jie atitinka bent vieną iš šių sąlygų: </a:t>
            </a:r>
          </a:p>
          <a:p>
            <a:pPr marL="0" indent="354013" algn="just">
              <a:buNone/>
            </a:pPr>
            <a:r>
              <a:rPr lang="lt-LT" sz="2400" dirty="0"/>
              <a:t>1) iki įsiregistravimo Užimtumo tarnyboje turi ne mažesnį kaip 12 mėnesių nedarbo draudimo stažą per paskutinius 30 mėnesių; </a:t>
            </a:r>
          </a:p>
          <a:p>
            <a:pPr marL="0" indent="354013" algn="just">
              <a:buNone/>
            </a:pPr>
            <a:r>
              <a:rPr lang="lt-LT" sz="2400" dirty="0"/>
              <a:t>2) baigė privalomąją pradinę karo tarnybą ar alternatyviąją krašto apsaugos tarnybą arba buvo paleisti iš nuolatinės privalomosios pradinės karo tarnybos, kurios metu įgijo pagrindinį karinį parengtumą. </a:t>
            </a:r>
          </a:p>
          <a:p>
            <a:pPr marL="0" indent="0" algn="r" eaLnBrk="1" hangingPunct="1">
              <a:lnSpc>
                <a:spcPct val="110000"/>
              </a:lnSpc>
              <a:buNone/>
            </a:pPr>
            <a:r>
              <a:rPr lang="lt-LT" sz="2000" i="1" dirty="0"/>
              <a:t>Po tarnybos reikia užsiregistruoti per 6 mėn.</a:t>
            </a:r>
          </a:p>
        </p:txBody>
      </p:sp>
    </p:spTree>
    <p:extLst>
      <p:ext uri="{BB962C8B-B14F-4D97-AF65-F5344CB8AC3E}">
        <p14:creationId xmlns:p14="http://schemas.microsoft.com/office/powerpoint/2010/main" val="1216285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908050"/>
          </a:xfrm>
        </p:spPr>
        <p:txBody>
          <a:bodyPr rtlCol="0">
            <a:normAutofit/>
          </a:bodyPr>
          <a:lstStyle/>
          <a:p>
            <a:pPr eaLnBrk="1" fontAlgn="auto" hangingPunct="1">
              <a:lnSpc>
                <a:spcPct val="80000"/>
              </a:lnSpc>
              <a:spcAft>
                <a:spcPts val="0"/>
              </a:spcAft>
              <a:defRPr/>
            </a:pPr>
            <a:r>
              <a:rPr lang="lt-LT" sz="3600" b="1" dirty="0"/>
              <a:t>Bedarbio statuso suteikimas</a:t>
            </a:r>
          </a:p>
        </p:txBody>
      </p:sp>
      <p:sp>
        <p:nvSpPr>
          <p:cNvPr id="10243" name="Rectangle 3"/>
          <p:cNvSpPr>
            <a:spLocks noGrp="1" noChangeArrowheads="1"/>
          </p:cNvSpPr>
          <p:nvPr>
            <p:ph idx="1"/>
          </p:nvPr>
        </p:nvSpPr>
        <p:spPr>
          <a:xfrm>
            <a:off x="107950" y="981075"/>
            <a:ext cx="8893175" cy="5616575"/>
          </a:xfrm>
        </p:spPr>
        <p:txBody>
          <a:bodyPr/>
          <a:lstStyle/>
          <a:p>
            <a:pPr marL="0" indent="0" eaLnBrk="1" hangingPunct="1">
              <a:buFont typeface="Wingdings" pitchFamily="2" charset="2"/>
              <a:buNone/>
            </a:pPr>
            <a:br>
              <a:rPr lang="lt-LT" sz="1200" i="1" dirty="0"/>
            </a:br>
            <a:br>
              <a:rPr lang="lt-LT" sz="1200" dirty="0"/>
            </a:br>
            <a:endParaRPr lang="lt-LT" sz="1200" dirty="0"/>
          </a:p>
          <a:p>
            <a:pPr marL="0" indent="0" eaLnBrk="1" hangingPunct="1">
              <a:buFont typeface="Arial" charset="0"/>
              <a:buNone/>
            </a:pPr>
            <a:endParaRPr lang="lt-LT" sz="1200" dirty="0"/>
          </a:p>
        </p:txBody>
      </p:sp>
      <p:sp>
        <p:nvSpPr>
          <p:cNvPr id="6" name="TextBox 5"/>
          <p:cNvSpPr txBox="1"/>
          <p:nvPr/>
        </p:nvSpPr>
        <p:spPr>
          <a:xfrm>
            <a:off x="179512" y="992839"/>
            <a:ext cx="8712968" cy="5632311"/>
          </a:xfrm>
          <a:prstGeom prst="rect">
            <a:avLst/>
          </a:prstGeom>
          <a:noFill/>
        </p:spPr>
        <p:txBody>
          <a:bodyPr wrap="square" rtlCol="0">
            <a:spAutoFit/>
          </a:bodyPr>
          <a:lstStyle/>
          <a:p>
            <a:r>
              <a:rPr lang="lt-LT" sz="2400" dirty="0">
                <a:latin typeface="+mn-lt"/>
              </a:rPr>
              <a:t>Užimtumo įstatymo (XII-2470) 22 straipsnis:</a:t>
            </a:r>
          </a:p>
          <a:p>
            <a:pPr algn="just"/>
            <a:r>
              <a:rPr lang="lt-LT" sz="2200" b="1" dirty="0">
                <a:latin typeface="+mn-lt"/>
              </a:rPr>
              <a:t>Bedarbis </a:t>
            </a:r>
            <a:r>
              <a:rPr lang="lt-LT" sz="2200" dirty="0">
                <a:latin typeface="+mn-lt"/>
              </a:rPr>
              <a:t>yra asmuo, kuris atitinka visas šias sąlygas: </a:t>
            </a:r>
          </a:p>
          <a:p>
            <a:pPr indent="266700" algn="just">
              <a:buFont typeface="Wingdings" pitchFamily="2" charset="2"/>
              <a:buChar char="Ø"/>
            </a:pPr>
            <a:r>
              <a:rPr lang="lt-LT" sz="2200" dirty="0">
                <a:latin typeface="+mn-lt"/>
              </a:rPr>
              <a:t>nedirba pagal darbo sutartį ar nėra darbo santykiams prilygintų teisinių santykių subjektas; </a:t>
            </a:r>
          </a:p>
          <a:p>
            <a:pPr indent="266700" algn="just">
              <a:buFont typeface="Wingdings" pitchFamily="2" charset="2"/>
              <a:buChar char="Ø"/>
            </a:pPr>
            <a:r>
              <a:rPr lang="lt-LT" sz="2200" dirty="0">
                <a:latin typeface="+mn-lt"/>
              </a:rPr>
              <a:t>nėra savarankiškai dirbantis asmuo (išskyrus kai kuriuos atvejus); </a:t>
            </a:r>
          </a:p>
          <a:p>
            <a:pPr indent="266700" algn="just">
              <a:buFont typeface="Wingdings" pitchFamily="2" charset="2"/>
              <a:buChar char="Ø"/>
            </a:pPr>
            <a:r>
              <a:rPr lang="lt-LT" sz="2200" dirty="0">
                <a:latin typeface="+mn-lt"/>
              </a:rPr>
              <a:t>yra asmuo nuo 16 metų iki teisės aktais nustatyto senatvės pensijos amžiaus; </a:t>
            </a:r>
          </a:p>
          <a:p>
            <a:pPr indent="266700" algn="just">
              <a:buFont typeface="Wingdings" pitchFamily="2" charset="2"/>
              <a:buChar char="Ø"/>
            </a:pPr>
            <a:r>
              <a:rPr lang="lt-LT" sz="2200" dirty="0">
                <a:latin typeface="+mn-lt"/>
              </a:rPr>
              <a:t>yra asmuo, pagal Darbo kodeksą galintis būti darbuotoju;</a:t>
            </a:r>
          </a:p>
          <a:p>
            <a:pPr indent="269875" algn="just">
              <a:buFont typeface="Wingdings" pitchFamily="2" charset="2"/>
              <a:buChar char="Ø"/>
            </a:pPr>
            <a:r>
              <a:rPr lang="lt-LT" sz="2400" b="0" i="0" dirty="0">
                <a:solidFill>
                  <a:srgbClr val="000000"/>
                </a:solidFill>
                <a:effectLst/>
                <a:latin typeface="+mj-lt"/>
              </a:rPr>
              <a:t>nesimoko pagal </a:t>
            </a:r>
            <a:r>
              <a:rPr lang="lt-LT" sz="2400" b="1" i="0" dirty="0">
                <a:solidFill>
                  <a:srgbClr val="000000"/>
                </a:solidFill>
                <a:effectLst/>
                <a:latin typeface="+mj-lt"/>
              </a:rPr>
              <a:t>bendrojo ugdymo </a:t>
            </a:r>
            <a:r>
              <a:rPr lang="lt-LT" sz="2400" b="0" i="0" dirty="0">
                <a:solidFill>
                  <a:srgbClr val="000000"/>
                </a:solidFill>
                <a:effectLst/>
                <a:latin typeface="+mj-lt"/>
              </a:rPr>
              <a:t>programas, išskyrus asmenis, kurie mokosi pagal suaugusiųjų pradinio, pagrindinio, vidurinio ugdymo programas,</a:t>
            </a:r>
            <a:r>
              <a:rPr lang="lt-LT" sz="2400" dirty="0">
                <a:latin typeface="+mn-lt"/>
              </a:rPr>
              <a:t> </a:t>
            </a:r>
          </a:p>
          <a:p>
            <a:pPr indent="269875" algn="just">
              <a:buFont typeface="Wingdings" pitchFamily="2" charset="2"/>
              <a:buChar char="Ø"/>
            </a:pPr>
            <a:r>
              <a:rPr lang="lt-LT" sz="2200" dirty="0">
                <a:latin typeface="+mn-lt"/>
              </a:rPr>
              <a:t>tiek savarankiškai, tiek naudodamasis Užimtumo tarnybos teikiamomis darbo rinkos paslaugomis ieško darbo. </a:t>
            </a:r>
          </a:p>
          <a:p>
            <a:pPr algn="just"/>
            <a:r>
              <a:rPr lang="lt-LT" sz="2200" dirty="0">
                <a:latin typeface="+mn-lt"/>
              </a:rPr>
              <a:t>Bedarbio statuso netenkama pradėjus dirbti, vykdyti individualią ar ūkininko veiklą, atsisakius vykdyti užimtumo veiklos planą, aktyvias priemones ir t.t.</a:t>
            </a:r>
          </a:p>
        </p:txBody>
      </p:sp>
    </p:spTree>
    <p:extLst>
      <p:ext uri="{BB962C8B-B14F-4D97-AF65-F5344CB8AC3E}">
        <p14:creationId xmlns:p14="http://schemas.microsoft.com/office/powerpoint/2010/main" val="3316369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78098"/>
          </a:xfrm>
        </p:spPr>
        <p:txBody>
          <a:bodyPr rtlCol="0">
            <a:noAutofit/>
          </a:bodyPr>
          <a:lstStyle/>
          <a:p>
            <a:pPr eaLnBrk="1" fontAlgn="auto" hangingPunct="1">
              <a:spcAft>
                <a:spcPts val="0"/>
              </a:spcAft>
              <a:defRPr/>
            </a:pPr>
            <a:r>
              <a:rPr lang="lt-LT" sz="3200" b="1"/>
              <a:t>Nedarbo draudimo išmokos  mokėjimo trukmė</a:t>
            </a:r>
          </a:p>
        </p:txBody>
      </p:sp>
      <p:sp>
        <p:nvSpPr>
          <p:cNvPr id="11267" name="Rectangle 3"/>
          <p:cNvSpPr>
            <a:spLocks noGrp="1" noChangeArrowheads="1"/>
          </p:cNvSpPr>
          <p:nvPr>
            <p:ph idx="1"/>
          </p:nvPr>
        </p:nvSpPr>
        <p:spPr>
          <a:xfrm>
            <a:off x="179512" y="1052736"/>
            <a:ext cx="8746232" cy="5328592"/>
          </a:xfrm>
        </p:spPr>
        <p:txBody>
          <a:bodyPr/>
          <a:lstStyle/>
          <a:p>
            <a:pPr marL="0" indent="0" algn="just" eaLnBrk="1" hangingPunct="1">
              <a:lnSpc>
                <a:spcPct val="90000"/>
              </a:lnSpc>
              <a:buNone/>
            </a:pPr>
            <a:r>
              <a:rPr lang="lt-LT" sz="2400" dirty="0"/>
              <a:t>Nedarbo draudimo išmoka pradedama mokėti </a:t>
            </a:r>
          </a:p>
          <a:p>
            <a:pPr algn="just" eaLnBrk="1" hangingPunct="1">
              <a:lnSpc>
                <a:spcPct val="90000"/>
              </a:lnSpc>
              <a:buFont typeface="Wingdings" panose="05000000000000000000" pitchFamily="2" charset="2"/>
              <a:buChar char="Ø"/>
            </a:pPr>
            <a:r>
              <a:rPr lang="lt-LT" sz="2400" dirty="0"/>
              <a:t>nuo 8 po įsiregistravimo Užimtumo tarnyboje dienos; </a:t>
            </a:r>
          </a:p>
          <a:p>
            <a:pPr algn="just" eaLnBrk="1" hangingPunct="1">
              <a:lnSpc>
                <a:spcPct val="90000"/>
              </a:lnSpc>
              <a:buFont typeface="Wingdings" panose="05000000000000000000" pitchFamily="2" charset="2"/>
              <a:buChar char="Ø"/>
            </a:pPr>
            <a:r>
              <a:rPr lang="lt-LT" sz="2400" dirty="0"/>
              <a:t>atleistiems dėl pačių kaltės po 3 mėnesių; </a:t>
            </a:r>
          </a:p>
          <a:p>
            <a:pPr algn="just" eaLnBrk="1" hangingPunct="1">
              <a:lnSpc>
                <a:spcPct val="90000"/>
              </a:lnSpc>
              <a:buFont typeface="Wingdings" panose="05000000000000000000" pitchFamily="2" charset="2"/>
              <a:buChar char="Ø"/>
            </a:pPr>
            <a:r>
              <a:rPr lang="lt-LT" sz="2400" dirty="0"/>
              <a:t>gaunantiems ligos, profesinės reabilitacijos, motinystės, tėvystės ar vaiko priežiūros socialinio draudimo išmoką, paskirtą iki įsiregistravimo pradedama mokėti ne anksčiau, negu baigiasi šių išmokų mokėjimo laikas. </a:t>
            </a:r>
          </a:p>
          <a:p>
            <a:pPr marL="0" indent="0" algn="just">
              <a:lnSpc>
                <a:spcPct val="90000"/>
              </a:lnSpc>
              <a:buNone/>
            </a:pPr>
            <a:r>
              <a:rPr lang="lt-LT" sz="2400" b="1" dirty="0"/>
              <a:t>Nedarbo draudimo išmoka mokama 9 mėnesius.</a:t>
            </a:r>
          </a:p>
          <a:p>
            <a:pPr marL="0" indent="0" algn="just">
              <a:lnSpc>
                <a:spcPct val="90000"/>
              </a:lnSpc>
              <a:buNone/>
            </a:pPr>
            <a:r>
              <a:rPr lang="lt-LT" sz="2400" dirty="0"/>
              <a:t>Bedarbiams, kuriems nedarbo draudimo išmokos mokėjimo termino pabaigos dieną iki senatvės pensijos amžiaus yra likę ne daugiau kaip 5 metai, nedarbo draudimo išmokos mokėjimas pratęsiamas dar 2 mėnesiams, jeigu asmeniui nepaskirta išankstinė senatvės pensija.</a:t>
            </a:r>
          </a:p>
          <a:p>
            <a:pPr marL="0" indent="0" algn="just" eaLnBrk="1" hangingPunct="1">
              <a:lnSpc>
                <a:spcPct val="90000"/>
              </a:lnSpc>
              <a:buNone/>
            </a:pPr>
            <a:endParaRPr lang="lt-LT" sz="2400" dirty="0"/>
          </a:p>
          <a:p>
            <a:pPr marL="0" indent="0" algn="just" eaLnBrk="1" hangingPunct="1">
              <a:lnSpc>
                <a:spcPct val="90000"/>
              </a:lnSpc>
              <a:buNone/>
            </a:pPr>
            <a:endParaRPr lang="lt-LT" sz="2400" dirty="0"/>
          </a:p>
          <a:p>
            <a:pPr marL="0" indent="0" algn="just" eaLnBrk="1" hangingPunct="1">
              <a:lnSpc>
                <a:spcPct val="90000"/>
              </a:lnSpc>
              <a:buNone/>
            </a:pPr>
            <a:endParaRPr lang="lt-LT" sz="2400" dirty="0"/>
          </a:p>
          <a:p>
            <a:pPr marL="0" indent="0" algn="r" eaLnBrk="1" hangingPunct="1">
              <a:lnSpc>
                <a:spcPct val="90000"/>
              </a:lnSpc>
              <a:buFont typeface="Wingdings" pitchFamily="2" charset="2"/>
              <a:buNone/>
            </a:pPr>
            <a:endParaRPr lang="lt-LT" sz="2400" dirty="0">
              <a:solidFill>
                <a:srgbClr val="FF0000"/>
              </a:solidFill>
            </a:endParaRPr>
          </a:p>
          <a:p>
            <a:pPr marL="0" indent="0" algn="r" eaLnBrk="1" hangingPunct="1">
              <a:lnSpc>
                <a:spcPct val="90000"/>
              </a:lnSpc>
              <a:buFont typeface="Wingdings" pitchFamily="2" charset="2"/>
              <a:buNone/>
            </a:pPr>
            <a:endParaRPr lang="lt-LT" sz="2400" dirty="0">
              <a:solidFill>
                <a:srgbClr val="FF0000"/>
              </a:solidFill>
            </a:endParaRPr>
          </a:p>
          <a:p>
            <a:pPr marL="0" indent="0" algn="r" eaLnBrk="1" hangingPunct="1">
              <a:lnSpc>
                <a:spcPct val="90000"/>
              </a:lnSpc>
              <a:buFont typeface="Wingdings" pitchFamily="2" charset="2"/>
              <a:buNone/>
            </a:pPr>
            <a:endParaRPr lang="lt-LT" sz="2400" dirty="0">
              <a:solidFill>
                <a:srgbClr val="FF0000"/>
              </a:solidFill>
            </a:endParaRPr>
          </a:p>
          <a:p>
            <a:pPr marL="0" indent="0" algn="r" eaLnBrk="1" hangingPunct="1">
              <a:lnSpc>
                <a:spcPct val="90000"/>
              </a:lnSpc>
              <a:buFont typeface="Wingdings" pitchFamily="2" charset="2"/>
              <a:buNone/>
            </a:pPr>
            <a:endParaRPr lang="lt-LT" sz="2400" dirty="0">
              <a:solidFill>
                <a:srgbClr val="FF0000"/>
              </a:solidFill>
            </a:endParaRPr>
          </a:p>
        </p:txBody>
      </p:sp>
    </p:spTree>
    <p:extLst>
      <p:ext uri="{BB962C8B-B14F-4D97-AF65-F5344CB8AC3E}">
        <p14:creationId xmlns:p14="http://schemas.microsoft.com/office/powerpoint/2010/main" val="1957050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47700"/>
          </a:xfrm>
        </p:spPr>
        <p:txBody>
          <a:bodyPr rtlCol="0">
            <a:normAutofit/>
          </a:bodyPr>
          <a:lstStyle/>
          <a:p>
            <a:pPr eaLnBrk="1" fontAlgn="auto" hangingPunct="1">
              <a:spcAft>
                <a:spcPts val="0"/>
              </a:spcAft>
              <a:defRPr/>
            </a:pPr>
            <a:r>
              <a:rPr lang="lt-LT" sz="3600" b="1"/>
              <a:t>Nedarbo draudimo išmokos dydis</a:t>
            </a:r>
          </a:p>
        </p:txBody>
      </p:sp>
      <p:sp>
        <p:nvSpPr>
          <p:cNvPr id="12291" name="Rectangle 3"/>
          <p:cNvSpPr>
            <a:spLocks noGrp="1" noChangeArrowheads="1"/>
          </p:cNvSpPr>
          <p:nvPr>
            <p:ph idx="1"/>
          </p:nvPr>
        </p:nvSpPr>
        <p:spPr>
          <a:xfrm>
            <a:off x="179512" y="908720"/>
            <a:ext cx="8736012" cy="5688285"/>
          </a:xfrm>
        </p:spPr>
        <p:txBody>
          <a:bodyPr/>
          <a:lstStyle/>
          <a:p>
            <a:pPr marL="0" indent="0" algn="ctr" eaLnBrk="1" hangingPunct="1">
              <a:spcBef>
                <a:spcPts val="400"/>
              </a:spcBef>
              <a:buFont typeface="Wingdings" pitchFamily="2" charset="2"/>
              <a:buNone/>
            </a:pPr>
            <a:r>
              <a:rPr lang="lt-LT" sz="2800" dirty="0"/>
              <a:t>Išmoka = Pastovi dalis + Kintama dalis</a:t>
            </a:r>
          </a:p>
          <a:p>
            <a:pPr marL="0" indent="0" algn="ctr" eaLnBrk="1" hangingPunct="1">
              <a:spcBef>
                <a:spcPts val="400"/>
              </a:spcBef>
              <a:buFont typeface="Wingdings" pitchFamily="2" charset="2"/>
              <a:buNone/>
            </a:pPr>
            <a:endParaRPr lang="lt-LT" sz="2800" dirty="0"/>
          </a:p>
        </p:txBody>
      </p:sp>
      <p:graphicFrame>
        <p:nvGraphicFramePr>
          <p:cNvPr id="6" name="Lentelė 5"/>
          <p:cNvGraphicFramePr>
            <a:graphicFrameLocks noGrp="1"/>
          </p:cNvGraphicFramePr>
          <p:nvPr>
            <p:extLst>
              <p:ext uri="{D42A27DB-BD31-4B8C-83A1-F6EECF244321}">
                <p14:modId xmlns:p14="http://schemas.microsoft.com/office/powerpoint/2010/main" val="2282887218"/>
              </p:ext>
            </p:extLst>
          </p:nvPr>
        </p:nvGraphicFramePr>
        <p:xfrm>
          <a:off x="611560" y="1484784"/>
          <a:ext cx="8208912" cy="3387506"/>
        </p:xfrm>
        <a:graphic>
          <a:graphicData uri="http://schemas.openxmlformats.org/drawingml/2006/table">
            <a:tbl>
              <a:tblPr firstRow="1" bandRow="1">
                <a:tableStyleId>{5940675A-B579-460E-94D1-54222C63F5DA}</a:tableStyleId>
              </a:tblPr>
              <a:tblGrid>
                <a:gridCol w="8208912">
                  <a:extLst>
                    <a:ext uri="{9D8B030D-6E8A-4147-A177-3AD203B41FA5}">
                      <a16:colId xmlns:a16="http://schemas.microsoft.com/office/drawing/2014/main" val="20001"/>
                    </a:ext>
                  </a:extLst>
                </a:gridCol>
              </a:tblGrid>
              <a:tr h="457095">
                <a:tc>
                  <a:txBody>
                    <a:bodyPr/>
                    <a:lstStyle/>
                    <a:p>
                      <a:r>
                        <a:rPr lang="lt-LT" sz="2000" dirty="0"/>
                        <a:t>Pastovi dalis = 23,27% [30]MMA (€ 195,47)</a:t>
                      </a:r>
                    </a:p>
                  </a:txBody>
                  <a:tcPr/>
                </a:tc>
                <a:extLst>
                  <a:ext uri="{0D108BD9-81ED-4DB2-BD59-A6C34878D82A}">
                    <a16:rowId xmlns:a16="http://schemas.microsoft.com/office/drawing/2014/main" val="10000"/>
                  </a:ext>
                </a:extLst>
              </a:tr>
              <a:tr h="1127081">
                <a:tc>
                  <a:txBody>
                    <a:bodyPr/>
                    <a:lstStyle/>
                    <a:p>
                      <a:r>
                        <a:rPr lang="lt-LT" sz="2000" dirty="0"/>
                        <a:t>Kintama dalis = 38,79% [50]asmens DP (1-3 mėn.)</a:t>
                      </a:r>
                    </a:p>
                    <a:p>
                      <a:pPr marL="0" marR="0" indent="0" algn="l" defTabSz="914400" rtl="0" eaLnBrk="1" fontAlgn="auto" latinLnBrk="0" hangingPunct="1">
                        <a:lnSpc>
                          <a:spcPct val="100000"/>
                        </a:lnSpc>
                        <a:spcBef>
                          <a:spcPts val="0"/>
                        </a:spcBef>
                        <a:spcAft>
                          <a:spcPts val="0"/>
                        </a:spcAft>
                        <a:buClrTx/>
                        <a:buSzTx/>
                        <a:buFontTx/>
                        <a:buNone/>
                        <a:tabLst/>
                        <a:defRPr/>
                      </a:pPr>
                      <a:r>
                        <a:rPr lang="lt-LT" sz="2000" dirty="0"/>
                        <a:t>Kintama dalis = 31,03% [40]asmens DP (4-6 mėn.)</a:t>
                      </a:r>
                    </a:p>
                    <a:p>
                      <a:pPr marL="0" marR="0" indent="0" algn="l" defTabSz="914400" rtl="0" eaLnBrk="1" fontAlgn="auto" latinLnBrk="0" hangingPunct="1">
                        <a:lnSpc>
                          <a:spcPct val="100000"/>
                        </a:lnSpc>
                        <a:spcBef>
                          <a:spcPts val="0"/>
                        </a:spcBef>
                        <a:spcAft>
                          <a:spcPts val="0"/>
                        </a:spcAft>
                        <a:buClrTx/>
                        <a:buSzTx/>
                        <a:buFontTx/>
                        <a:buNone/>
                        <a:tabLst/>
                        <a:defRPr/>
                      </a:pPr>
                      <a:r>
                        <a:rPr lang="lt-LT" sz="2000" dirty="0"/>
                        <a:t>Kintama dalis = 23,27% [30]asmens DP (7-9 mėn.)</a:t>
                      </a:r>
                    </a:p>
                  </a:txBody>
                  <a:tcPr/>
                </a:tc>
                <a:extLst>
                  <a:ext uri="{0D108BD9-81ED-4DB2-BD59-A6C34878D82A}">
                    <a16:rowId xmlns:a16="http://schemas.microsoft.com/office/drawing/2014/main" val="10001"/>
                  </a:ext>
                </a:extLst>
              </a:tr>
              <a:tr h="1803330">
                <a:tc>
                  <a:txBody>
                    <a:bodyPr/>
                    <a:lstStyle/>
                    <a:p>
                      <a:r>
                        <a:rPr lang="lt-LT" sz="2000" kern="1200" baseline="0" dirty="0">
                          <a:solidFill>
                            <a:schemeClr val="tx1"/>
                          </a:solidFill>
                          <a:latin typeface="+mn-lt"/>
                          <a:ea typeface="+mn-ea"/>
                          <a:cs typeface="+mn-cs"/>
                        </a:rPr>
                        <a:t>Visa išmoka ne daugiau 58,18% [75] Lietuvos vidutinio mėnesinio bruto darbo užmokesčio, galiojusio </a:t>
                      </a:r>
                      <a:r>
                        <a:rPr lang="lt-LT" sz="2000" kern="1200" baseline="0" dirty="0" err="1">
                          <a:solidFill>
                            <a:schemeClr val="tx1"/>
                          </a:solidFill>
                          <a:latin typeface="+mn-lt"/>
                          <a:ea typeface="+mn-ea"/>
                          <a:cs typeface="+mn-cs"/>
                        </a:rPr>
                        <a:t>užpraeitą</a:t>
                      </a:r>
                      <a:r>
                        <a:rPr lang="lt-LT" sz="2000" kern="1200" baseline="0" dirty="0">
                          <a:solidFill>
                            <a:schemeClr val="tx1"/>
                          </a:solidFill>
                          <a:latin typeface="+mn-lt"/>
                          <a:ea typeface="+mn-ea"/>
                          <a:cs typeface="+mn-cs"/>
                        </a:rPr>
                        <a:t> ketvirtį nuo bedarbio įsiregistravimo darbo biržoje dienos. (€1046,65)</a:t>
                      </a:r>
                      <a:endParaRPr lang="lt-LT" sz="2000" dirty="0"/>
                    </a:p>
                  </a:txBody>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C4571D29-2272-4B11-A71E-AB6657BCB836}"/>
              </a:ext>
            </a:extLst>
          </p:cNvPr>
          <p:cNvSpPr txBox="1"/>
          <p:nvPr/>
        </p:nvSpPr>
        <p:spPr>
          <a:xfrm>
            <a:off x="251520" y="5158869"/>
            <a:ext cx="8591996" cy="646331"/>
          </a:xfrm>
          <a:prstGeom prst="rect">
            <a:avLst/>
          </a:prstGeom>
          <a:noFill/>
        </p:spPr>
        <p:txBody>
          <a:bodyPr wrap="square">
            <a:spAutoFit/>
          </a:bodyPr>
          <a:lstStyle/>
          <a:p>
            <a:r>
              <a:rPr lang="lt-LT" sz="1800" kern="1200" baseline="0" dirty="0">
                <a:solidFill>
                  <a:schemeClr val="tx1"/>
                </a:solidFill>
                <a:latin typeface="+mn-lt"/>
                <a:ea typeface="+mn-ea"/>
                <a:cs typeface="+mn-cs"/>
              </a:rPr>
              <a:t>Asmens DP apskaičiuojamos kaip 30 mėnesių, praėjusių iki </a:t>
            </a:r>
            <a:r>
              <a:rPr lang="lt-LT" sz="1800" kern="1200" baseline="0" dirty="0" err="1">
                <a:solidFill>
                  <a:schemeClr val="tx1"/>
                </a:solidFill>
                <a:latin typeface="+mn-lt"/>
                <a:ea typeface="+mn-ea"/>
                <a:cs typeface="+mn-cs"/>
              </a:rPr>
              <a:t>užpraeito</a:t>
            </a:r>
            <a:r>
              <a:rPr lang="lt-LT" sz="1800" kern="1200" baseline="0" dirty="0">
                <a:solidFill>
                  <a:schemeClr val="tx1"/>
                </a:solidFill>
                <a:latin typeface="+mn-lt"/>
                <a:ea typeface="+mn-ea"/>
                <a:cs typeface="+mn-cs"/>
              </a:rPr>
              <a:t> kalendorinio mėnesio pabaigos nuo bedarbio įsiregistravimo darbo biržoje dienos, vidurkis. </a:t>
            </a:r>
            <a:endParaRPr lang="lt-LT" dirty="0"/>
          </a:p>
        </p:txBody>
      </p:sp>
    </p:spTree>
    <p:extLst>
      <p:ext uri="{BB962C8B-B14F-4D97-AF65-F5344CB8AC3E}">
        <p14:creationId xmlns:p14="http://schemas.microsoft.com/office/powerpoint/2010/main" val="2440824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pPr fontAlgn="auto">
              <a:spcAft>
                <a:spcPts val="0"/>
              </a:spcAft>
              <a:defRPr/>
            </a:pPr>
            <a:r>
              <a:rPr lang="lt-LT" sz="3600" b="1"/>
              <a:t>Naujovė: dalinio darbo išmoka</a:t>
            </a:r>
          </a:p>
        </p:txBody>
      </p:sp>
      <p:sp>
        <p:nvSpPr>
          <p:cNvPr id="3" name="Turinio vietos rezervavimo ženklas 2"/>
          <p:cNvSpPr>
            <a:spLocks noGrp="1"/>
          </p:cNvSpPr>
          <p:nvPr>
            <p:ph idx="1"/>
          </p:nvPr>
        </p:nvSpPr>
        <p:spPr>
          <a:xfrm>
            <a:off x="467544" y="1340768"/>
            <a:ext cx="8507288" cy="4925144"/>
          </a:xfrm>
        </p:spPr>
        <p:txBody>
          <a:bodyPr/>
          <a:lstStyle/>
          <a:p>
            <a:pPr algn="just">
              <a:buFont typeface="Wingdings" panose="05000000000000000000" pitchFamily="2" charset="2"/>
              <a:buChar char="Ø"/>
            </a:pPr>
            <a:r>
              <a:rPr lang="lt-LT" sz="2000" dirty="0"/>
              <a:t>Teisę į dalinio darbo išmoką turi apdraustieji, kuriems Lietuvos Respublikos darbo kodekso nustatyta tvarka darbdavys savo sprendimu nustato dalinį darbą. </a:t>
            </a:r>
            <a:endParaRPr lang="en-US" sz="2000" dirty="0"/>
          </a:p>
          <a:p>
            <a:pPr algn="just">
              <a:buFont typeface="Wingdings" panose="05000000000000000000" pitchFamily="2" charset="2"/>
              <a:buChar char="Ø"/>
            </a:pPr>
            <a:r>
              <a:rPr lang="lt-LT" sz="2000" dirty="0"/>
              <a:t>Dėl dalinio darbo išmokos skyrimo darbuotojams darbdavys kreipiasi į </a:t>
            </a:r>
            <a:r>
              <a:rPr lang="en-US" sz="2000" dirty="0" err="1"/>
              <a:t>Sodros</a:t>
            </a:r>
            <a:r>
              <a:rPr lang="en-US" sz="2000" dirty="0"/>
              <a:t> </a:t>
            </a:r>
            <a:r>
              <a:rPr lang="lt-LT" sz="2000" dirty="0"/>
              <a:t>teritorinį skyrių, pateikdamas motyvuotą prašymą skirti dalinio darbo išmoką ir nurodydamas kiekvieno darbuotojo darbo laiko normos sutrumpinimą iki 50 procentų, dalinio darbo pradžią ir jo trukmę. Prašymas skirti dalinio darbo išmoką svarstomas Valstybinio socialinio draudimo fondo taryboje. </a:t>
            </a:r>
            <a:r>
              <a:rPr lang="en-US" sz="2000" dirty="0" err="1"/>
              <a:t>Skiriama</a:t>
            </a:r>
            <a:r>
              <a:rPr lang="en-US" sz="2000" dirty="0"/>
              <a:t> </a:t>
            </a:r>
            <a:r>
              <a:rPr lang="en-US" sz="2000" dirty="0" err="1"/>
              <a:t>gavus</a:t>
            </a:r>
            <a:r>
              <a:rPr lang="en-US" sz="2000" dirty="0"/>
              <a:t> </a:t>
            </a:r>
            <a:r>
              <a:rPr lang="en-US" sz="2000" dirty="0" err="1"/>
              <a:t>tarybos</a:t>
            </a:r>
            <a:r>
              <a:rPr lang="en-US" sz="2000" dirty="0"/>
              <a:t> </a:t>
            </a:r>
            <a:r>
              <a:rPr lang="en-US" sz="2000" dirty="0" err="1"/>
              <a:t>i</a:t>
            </a:r>
            <a:r>
              <a:rPr lang="lt-LT" sz="2000" dirty="0" err="1"/>
              <a:t>švadą</a:t>
            </a:r>
            <a:r>
              <a:rPr lang="lt-LT" sz="2000" dirty="0"/>
              <a:t>.</a:t>
            </a:r>
          </a:p>
          <a:p>
            <a:pPr algn="just">
              <a:buFont typeface="Wingdings" panose="05000000000000000000" pitchFamily="2" charset="2"/>
              <a:buChar char="Ø"/>
            </a:pPr>
            <a:r>
              <a:rPr lang="lt-LT" sz="2000" dirty="0"/>
              <a:t>Dalinio darbo išmokos dydis yra lygus sutrumpintam darbo laikui (iki 50 procentų darbo laiko normos) proporcingai mažesnei nedarbo draudimo išmokai, kuri būtų mokama asmeniui. </a:t>
            </a:r>
          </a:p>
          <a:p>
            <a:pPr algn="just">
              <a:buFont typeface="Wingdings" panose="05000000000000000000" pitchFamily="2" charset="2"/>
              <a:buChar char="Ø"/>
            </a:pPr>
            <a:r>
              <a:rPr lang="lt-LT" sz="2000" dirty="0"/>
              <a:t>Visa dalinio darbo išmokos mokėjimo trukmė negali būti ilgesnė kaip 3 mėnesiai. </a:t>
            </a:r>
          </a:p>
        </p:txBody>
      </p:sp>
    </p:spTree>
    <p:extLst>
      <p:ext uri="{BB962C8B-B14F-4D97-AF65-F5344CB8AC3E}">
        <p14:creationId xmlns:p14="http://schemas.microsoft.com/office/powerpoint/2010/main" val="2834298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pPr fontAlgn="auto">
              <a:spcAft>
                <a:spcPts val="0"/>
              </a:spcAft>
              <a:defRPr/>
            </a:pPr>
            <a:r>
              <a:rPr lang="lt-LT" sz="3600" b="1" dirty="0"/>
              <a:t>Dalinio darbo išmoka: pavyzdys</a:t>
            </a:r>
          </a:p>
        </p:txBody>
      </p:sp>
      <p:sp>
        <p:nvSpPr>
          <p:cNvPr id="3" name="Turinio vietos rezervavimo ženklas 2"/>
          <p:cNvSpPr>
            <a:spLocks noGrp="1"/>
          </p:cNvSpPr>
          <p:nvPr>
            <p:ph idx="1"/>
          </p:nvPr>
        </p:nvSpPr>
        <p:spPr>
          <a:xfrm>
            <a:off x="467544" y="1340768"/>
            <a:ext cx="8507288" cy="4925144"/>
          </a:xfrm>
        </p:spPr>
        <p:txBody>
          <a:bodyPr/>
          <a:lstStyle/>
          <a:p>
            <a:pPr algn="just"/>
            <a:r>
              <a:rPr lang="lt-LT" sz="2000" dirty="0"/>
              <a:t>Darbdavys pateikė prašymą skirti dalinio darbo išmoką nuo 2020-08-07.  Nurodė, kad jo darbuotojų darbo laikas sumažėjo 40 proc.</a:t>
            </a:r>
          </a:p>
          <a:p>
            <a:pPr algn="just"/>
            <a:r>
              <a:rPr lang="lt-LT" sz="2000" dirty="0"/>
              <a:t>2020 m. rugpjūčio mėn. MMA lygus €607, pastovioji dalinio darbo išmokos dalis bus €141,25 (0,2327*607)</a:t>
            </a:r>
          </a:p>
          <a:p>
            <a:pPr algn="just"/>
            <a:r>
              <a:rPr lang="lt-LT" sz="2000" dirty="0"/>
              <a:t>Darbuotojo vidutinės mėnesio draudžiamosios pajamos būtų apskaičiuotos iš laikotarpiu nuo 2018-01-01 iki 2020-06-30 (30 mėn.) turėtų draudžiamųjų pajamų. Tarkim, jos yra €1000 (apskaičiuojama dauginant 2018 metų dydžius iš 1,289). Kintama dalinio darbo išmokos dalis yra 38,79 procentų apdraustojo vidutinių mėnesio draudžiamųjų pajamų ir bus 0,3879*1000 = 387,9 Eur.</a:t>
            </a:r>
          </a:p>
          <a:p>
            <a:pPr algn="just"/>
            <a:r>
              <a:rPr lang="lt-LT" sz="2000" dirty="0"/>
              <a:t>Pastovios ir kintamos dalinio darbo išmokos dalių suma, atitinkanti sumažintą darbo laiką, per mėnesį bus</a:t>
            </a:r>
          </a:p>
          <a:p>
            <a:pPr marL="0" indent="0" algn="ctr">
              <a:buNone/>
            </a:pPr>
            <a:r>
              <a:rPr lang="lt-LT" sz="2000" dirty="0"/>
              <a:t> 0,4*(€141,25 + €387,9) = €211,66</a:t>
            </a:r>
          </a:p>
          <a:p>
            <a:pPr marL="0" indent="0" algn="r">
              <a:buNone/>
            </a:pPr>
            <a:r>
              <a:rPr lang="lt-LT" sz="2000" i="1" dirty="0"/>
              <a:t>Kol kas niekas dėl šios išmokos nesikreipia...</a:t>
            </a:r>
          </a:p>
          <a:p>
            <a:endParaRPr lang="lt-LT" sz="2000" dirty="0"/>
          </a:p>
        </p:txBody>
      </p:sp>
    </p:spTree>
    <p:extLst>
      <p:ext uri="{BB962C8B-B14F-4D97-AF65-F5344CB8AC3E}">
        <p14:creationId xmlns:p14="http://schemas.microsoft.com/office/powerpoint/2010/main" val="384834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9693E52-A890-4BD8-9FD4-8BBDCEFA76F6}"/>
              </a:ext>
            </a:extLst>
          </p:cNvPr>
          <p:cNvSpPr>
            <a:spLocks noGrp="1"/>
          </p:cNvSpPr>
          <p:nvPr>
            <p:ph type="title"/>
          </p:nvPr>
        </p:nvSpPr>
        <p:spPr>
          <a:xfrm>
            <a:off x="0" y="0"/>
            <a:ext cx="9144000" cy="1052736"/>
          </a:xfrm>
        </p:spPr>
        <p:txBody>
          <a:bodyPr/>
          <a:lstStyle/>
          <a:p>
            <a:pPr fontAlgn="auto">
              <a:spcAft>
                <a:spcPts val="0"/>
              </a:spcAft>
              <a:defRPr/>
            </a:pPr>
            <a:r>
              <a:rPr lang="lt-LT" sz="3600" b="1" dirty="0"/>
              <a:t>Garantinis ir ilgalaikio darbo išmokų fondai</a:t>
            </a:r>
          </a:p>
        </p:txBody>
      </p:sp>
      <p:sp>
        <p:nvSpPr>
          <p:cNvPr id="3" name="Turinio vietos rezervavimo ženklas 2">
            <a:extLst>
              <a:ext uri="{FF2B5EF4-FFF2-40B4-BE49-F238E27FC236}">
                <a16:creationId xmlns:a16="http://schemas.microsoft.com/office/drawing/2014/main" id="{1F5F6AD3-3894-49B1-83BA-EA72B44BF06A}"/>
              </a:ext>
            </a:extLst>
          </p:cNvPr>
          <p:cNvSpPr>
            <a:spLocks noGrp="1"/>
          </p:cNvSpPr>
          <p:nvPr>
            <p:ph idx="1"/>
          </p:nvPr>
        </p:nvSpPr>
        <p:spPr>
          <a:xfrm>
            <a:off x="457200" y="1340768"/>
            <a:ext cx="8229600" cy="4525963"/>
          </a:xfrm>
        </p:spPr>
        <p:txBody>
          <a:bodyPr/>
          <a:lstStyle/>
          <a:p>
            <a:pPr marR="0" algn="just">
              <a:spcBef>
                <a:spcPts val="0"/>
              </a:spcBef>
              <a:spcAft>
                <a:spcPts val="0"/>
              </a:spcAft>
              <a:buFont typeface="Wingdings" panose="05000000000000000000" pitchFamily="2" charset="2"/>
              <a:buChar char="Ø"/>
            </a:pPr>
            <a:r>
              <a:rPr lang="lt-LT" sz="2400" b="1" i="0" dirty="0">
                <a:solidFill>
                  <a:srgbClr val="000000"/>
                </a:solidFill>
                <a:effectLst/>
              </a:rPr>
              <a:t>Garantinis fondas </a:t>
            </a:r>
            <a:r>
              <a:rPr lang="lt-LT" sz="2400" b="0" i="0" dirty="0">
                <a:solidFill>
                  <a:srgbClr val="000000"/>
                </a:solidFill>
                <a:effectLst/>
              </a:rPr>
              <a:t>yra valstybės išteklių fondas, skirtas užtikrinti garantijas darbuotojams jų darbdaviui tapus nemokiam. Administruoja Sodra.</a:t>
            </a:r>
          </a:p>
          <a:p>
            <a:pPr algn="just">
              <a:spcBef>
                <a:spcPts val="0"/>
              </a:spcBef>
              <a:spcAft>
                <a:spcPts val="0"/>
              </a:spcAft>
              <a:buFont typeface="Wingdings" panose="05000000000000000000" pitchFamily="2" charset="2"/>
              <a:buChar char="Ø"/>
            </a:pPr>
            <a:endParaRPr lang="lt-LT" sz="2400" dirty="0">
              <a:solidFill>
                <a:srgbClr val="000000"/>
              </a:solidFill>
            </a:endParaRPr>
          </a:p>
          <a:p>
            <a:pPr algn="just">
              <a:spcBef>
                <a:spcPts val="0"/>
              </a:spcBef>
              <a:spcAft>
                <a:spcPts val="0"/>
              </a:spcAft>
              <a:buFont typeface="Wingdings" panose="05000000000000000000" pitchFamily="2" charset="2"/>
              <a:buChar char="Ø"/>
            </a:pPr>
            <a:r>
              <a:rPr lang="lt-LT" sz="2400" b="1" dirty="0">
                <a:solidFill>
                  <a:srgbClr val="000000"/>
                </a:solidFill>
              </a:rPr>
              <a:t>Ilgalaikio darbo išmokų fondas </a:t>
            </a:r>
            <a:r>
              <a:rPr lang="lt-LT" sz="2400" dirty="0">
                <a:solidFill>
                  <a:srgbClr val="000000"/>
                </a:solidFill>
              </a:rPr>
              <a:t>yra valstybės išteklių fondas, skirtas darbuotojų, nepertraukiamai dirbusių vienoje įmonėje 5 ir daugiau metų, atleidimo iš darbo atveju papildomoms finansinėms garantijoms užtikrinti. Administruoja Sodra.</a:t>
            </a:r>
          </a:p>
          <a:p>
            <a:pPr marL="0" indent="0">
              <a:buNone/>
            </a:pPr>
            <a:endParaRPr lang="lt-LT" sz="2000" i="1" dirty="0"/>
          </a:p>
          <a:p>
            <a:pPr marL="0" indent="0" algn="r">
              <a:buNone/>
            </a:pPr>
            <a:r>
              <a:rPr lang="lt-LT" sz="2000" i="1" dirty="0"/>
              <a:t>LR Garantijų darbuotojams jų darbdaviui tapus nemokiam ir ilgalaikio darbo išmokų įstatymas XII-2604</a:t>
            </a:r>
            <a:endParaRPr lang="en-US" sz="2000" i="1" dirty="0"/>
          </a:p>
          <a:p>
            <a:endParaRPr lang="lt-LT" dirty="0"/>
          </a:p>
        </p:txBody>
      </p:sp>
    </p:spTree>
    <p:extLst>
      <p:ext uri="{BB962C8B-B14F-4D97-AF65-F5344CB8AC3E}">
        <p14:creationId xmlns:p14="http://schemas.microsoft.com/office/powerpoint/2010/main" val="338405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pPr fontAlgn="auto">
              <a:spcAft>
                <a:spcPts val="0"/>
              </a:spcAft>
              <a:defRPr/>
            </a:pPr>
            <a:r>
              <a:rPr lang="lt-LT" sz="3600" b="1" dirty="0"/>
              <a:t>Išmokos iš garantinio fondo</a:t>
            </a:r>
          </a:p>
        </p:txBody>
      </p:sp>
      <p:sp>
        <p:nvSpPr>
          <p:cNvPr id="3" name="Turinio vietos rezervavimo ženklas 2"/>
          <p:cNvSpPr>
            <a:spLocks noGrp="1"/>
          </p:cNvSpPr>
          <p:nvPr>
            <p:ph idx="1"/>
          </p:nvPr>
        </p:nvSpPr>
        <p:spPr>
          <a:xfrm>
            <a:off x="395536" y="980728"/>
            <a:ext cx="8507288" cy="5616624"/>
          </a:xfrm>
        </p:spPr>
        <p:txBody>
          <a:bodyPr/>
          <a:lstStyle/>
          <a:p>
            <a:pPr marL="0" indent="0" algn="just">
              <a:buNone/>
            </a:pPr>
            <a:r>
              <a:rPr lang="lt-LT" sz="2000" dirty="0"/>
              <a:t>Išmokos iš garantinio fondo mokamos nemokiais tapusių (bankrutuojančių) darbdavių darbuotojų negautoms priskaičiuotoms su darbo santykiais susijusioms sumoms  išmokėti. Išmokos vienam asmeniui  negali viršyti 6 MMA.</a:t>
            </a:r>
          </a:p>
          <a:p>
            <a:pPr marL="0" indent="0" algn="just">
              <a:buNone/>
            </a:pPr>
            <a:endParaRPr lang="lt-LT" sz="1800" dirty="0"/>
          </a:p>
          <a:p>
            <a:pPr marL="0" indent="0" algn="just">
              <a:buNone/>
            </a:pPr>
            <a:r>
              <a:rPr lang="lt-LT" sz="1800" dirty="0"/>
              <a:t>Taip pat iš šio fondo buvo mokamos paskelbus ekstremalią situaciją ar karantiną nustatytos  išmokos savarankiškai dirbantiems asmenims bei subsidija darbo užmokesčiui.</a:t>
            </a:r>
          </a:p>
          <a:p>
            <a:pPr marL="0" indent="0" algn="just">
              <a:buNone/>
            </a:pPr>
            <a:endParaRPr lang="lt-LT" sz="2000" dirty="0"/>
          </a:p>
          <a:p>
            <a:pPr marL="0" marR="0" indent="0" algn="just">
              <a:buNone/>
            </a:pPr>
            <a:r>
              <a:rPr lang="lt-LT" sz="2000" dirty="0"/>
              <a:t>Į Garantinį fondą 0,16 procento dydžio įmokas nuo darbuotojams apskaičiuotų pajamų, nuo kurių skaičiuojamos socialinio draudimo įmokos, moka darbdaviai (</a:t>
            </a:r>
            <a:r>
              <a:rPr lang="lt-LT" sz="1800" dirty="0"/>
              <a:t>juridiniai asmenys, jų filialai ir atstovybės, išskyrus Lietuvos banką, biudžetines įstaigas, politines partijas, profesines sąjungas, religines bendruomenes ir bendrijas</a:t>
            </a:r>
            <a:r>
              <a:rPr lang="lt-LT" sz="2000" dirty="0"/>
              <a:t>).</a:t>
            </a:r>
          </a:p>
          <a:p>
            <a:pPr marL="0" marR="0" indent="0" algn="just">
              <a:buNone/>
            </a:pPr>
            <a:endParaRPr lang="lt-LT" sz="2000" dirty="0"/>
          </a:p>
          <a:p>
            <a:pPr marL="0" marR="0" indent="0" algn="just">
              <a:buNone/>
            </a:pPr>
            <a:r>
              <a:rPr lang="lt-LT" sz="2000" dirty="0"/>
              <a:t>2021 m. išlaidos apie 465 milijonus eurų.</a:t>
            </a:r>
          </a:p>
          <a:p>
            <a:pPr marL="0" marR="0" indent="0" algn="just">
              <a:buNone/>
            </a:pPr>
            <a:endParaRPr lang="lt-LT" sz="2000" dirty="0"/>
          </a:p>
        </p:txBody>
      </p:sp>
    </p:spTree>
    <p:extLst>
      <p:ext uri="{BB962C8B-B14F-4D97-AF65-F5344CB8AC3E}">
        <p14:creationId xmlns:p14="http://schemas.microsoft.com/office/powerpoint/2010/main" val="3787998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08720"/>
          </a:xfrm>
        </p:spPr>
        <p:txBody>
          <a:bodyPr/>
          <a:lstStyle/>
          <a:p>
            <a:pPr fontAlgn="auto">
              <a:spcAft>
                <a:spcPts val="0"/>
              </a:spcAft>
              <a:defRPr/>
            </a:pPr>
            <a:r>
              <a:rPr lang="lt-LT" sz="3600" b="1" dirty="0"/>
              <a:t>Ilgalaikio darbo išmoka</a:t>
            </a:r>
          </a:p>
        </p:txBody>
      </p:sp>
      <p:sp>
        <p:nvSpPr>
          <p:cNvPr id="3" name="Turinio vietos rezervavimo ženklas 2"/>
          <p:cNvSpPr>
            <a:spLocks noGrp="1"/>
          </p:cNvSpPr>
          <p:nvPr>
            <p:ph idx="1"/>
          </p:nvPr>
        </p:nvSpPr>
        <p:spPr>
          <a:xfrm>
            <a:off x="395536" y="980728"/>
            <a:ext cx="8507288" cy="5616624"/>
          </a:xfrm>
        </p:spPr>
        <p:txBody>
          <a:bodyPr/>
          <a:lstStyle/>
          <a:p>
            <a:pPr marL="0" indent="0" algn="just">
              <a:buNone/>
            </a:pPr>
            <a:r>
              <a:rPr lang="lt-LT" sz="2000" dirty="0"/>
              <a:t>Darbuotojui, dirbusiam vienoje įmonėje 5 ir daugiau metų, atleidimo iš darbo atveju nuo 2017 m. priklauso papildomos ilgalaikio darbo išmokos. Šios išmokos mokamos visiems darbuotojams, dirbusiems pagal darbo sutartis, išskyrus iš biudžetinių įstaigų ir Centrinio banko atleistus asmenims. </a:t>
            </a:r>
          </a:p>
          <a:p>
            <a:pPr marL="0" indent="0" algn="just">
              <a:buNone/>
            </a:pPr>
            <a:r>
              <a:rPr lang="lt-LT" sz="2000" dirty="0"/>
              <a:t>Jei darbuotojas, atleistas iš einamų pareigų darbdavio iniciatyva nesant darbuotojo kaltės, per tris mėnesius su tuo pačiu darbdaviu nesudaro naujos darbo sutarties, iš Ilgalaikio darbo išmokų fondo jam skiriama:</a:t>
            </a:r>
          </a:p>
          <a:p>
            <a:pPr algn="just"/>
            <a:r>
              <a:rPr lang="lt-LT" sz="1800" dirty="0"/>
              <a:t>išdirbus nuo 5 iki 10 metų – vieno mėnesio 77,58% darbo užmokesčio dydžio išmoka,</a:t>
            </a:r>
          </a:p>
          <a:p>
            <a:pPr algn="just"/>
            <a:r>
              <a:rPr lang="lt-LT" sz="1800" dirty="0"/>
              <a:t>išdirbus nuo 10 iki 20 metų – dviejų mėnesių 77,58%  darbo </a:t>
            </a:r>
            <a:r>
              <a:rPr lang="lt-LT" sz="1800" dirty="0" err="1"/>
              <a:t>užm</a:t>
            </a:r>
            <a:r>
              <a:rPr lang="lt-LT" sz="1800" dirty="0"/>
              <a:t>. dydžio išmoka,</a:t>
            </a:r>
          </a:p>
          <a:p>
            <a:pPr algn="just"/>
            <a:r>
              <a:rPr lang="lt-LT" sz="1800" dirty="0"/>
              <a:t>išdirbus daugiau nei 20 metų – trijų mėnesių 77,58% darbo </a:t>
            </a:r>
            <a:r>
              <a:rPr lang="lt-LT" sz="1800" dirty="0" err="1"/>
              <a:t>užm</a:t>
            </a:r>
            <a:r>
              <a:rPr lang="lt-LT" sz="1800" dirty="0"/>
              <a:t>. dydžio išmoka.</a:t>
            </a:r>
          </a:p>
          <a:p>
            <a:pPr marL="0" indent="0" algn="just">
              <a:buNone/>
            </a:pPr>
            <a:r>
              <a:rPr lang="lt-LT" sz="1800" dirty="0"/>
              <a:t>Darbuotojo vieno mėnesinio darbo užmokesčio dydis apskaičiuojamas pagal tam darbuotojui už praėjusių dvylika mėnesių, buvusių prieš darbuotojo atleidimo mėnesį, priskaičiuotų su darbo santykiais susijusių pajamų, nuo kurių skaičiuojamos valstybinio socialinio draudimo įmokos, vidurkį.  </a:t>
            </a:r>
          </a:p>
          <a:p>
            <a:pPr marL="0" indent="0" algn="just">
              <a:buNone/>
            </a:pPr>
            <a:r>
              <a:rPr lang="lt-LT" sz="2000" dirty="0"/>
              <a:t>Įmokos (0,16 proc.) darbdavio lėšomis mokamos į minėtą </a:t>
            </a:r>
            <a:r>
              <a:rPr lang="lt-LT" sz="2000" b="1" dirty="0"/>
              <a:t>ilgalaikio darbo išmokų fondą.</a:t>
            </a:r>
            <a:r>
              <a:rPr lang="lt-LT" sz="2000" dirty="0"/>
              <a:t> </a:t>
            </a:r>
          </a:p>
          <a:p>
            <a:pPr marL="0" indent="0" algn="just">
              <a:buNone/>
            </a:pPr>
            <a:r>
              <a:rPr lang="lt-LT" sz="2000" dirty="0"/>
              <a:t>2021 m. jo išlaidos sudarė apie 7,6 milijonų eurų.</a:t>
            </a:r>
            <a:endParaRPr lang="lt-LT" sz="1400" b="1" cap="all" dirty="0"/>
          </a:p>
          <a:p>
            <a:pPr marL="0" indent="0">
              <a:buNone/>
            </a:pPr>
            <a:endParaRPr lang="lt-LT" sz="2000" i="1" dirty="0"/>
          </a:p>
          <a:p>
            <a:endParaRPr lang="lt-LT" sz="2000" dirty="0"/>
          </a:p>
        </p:txBody>
      </p:sp>
    </p:spTree>
    <p:extLst>
      <p:ext uri="{BB962C8B-B14F-4D97-AF65-F5344CB8AC3E}">
        <p14:creationId xmlns:p14="http://schemas.microsoft.com/office/powerpoint/2010/main" val="406962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052513"/>
          </a:xfrm>
        </p:spPr>
        <p:txBody>
          <a:bodyPr rtlCol="0">
            <a:noAutofit/>
          </a:bodyPr>
          <a:lstStyle/>
          <a:p>
            <a:pPr eaLnBrk="1" fontAlgn="auto" hangingPunct="1">
              <a:spcAft>
                <a:spcPts val="0"/>
              </a:spcAft>
              <a:defRPr/>
            </a:pPr>
            <a:r>
              <a:rPr lang="lt-LT" sz="3600" b="1"/>
              <a:t>Nedarbo apsaugos administravimas</a:t>
            </a:r>
          </a:p>
        </p:txBody>
      </p:sp>
      <p:sp>
        <p:nvSpPr>
          <p:cNvPr id="13315" name="Rectangle 3"/>
          <p:cNvSpPr>
            <a:spLocks noGrp="1" noChangeArrowheads="1"/>
          </p:cNvSpPr>
          <p:nvPr>
            <p:ph idx="1"/>
          </p:nvPr>
        </p:nvSpPr>
        <p:spPr>
          <a:xfrm>
            <a:off x="395288" y="1341438"/>
            <a:ext cx="8458200" cy="5256212"/>
          </a:xfrm>
        </p:spPr>
        <p:txBody>
          <a:bodyPr/>
          <a:lstStyle/>
          <a:p>
            <a:pPr marL="0" indent="0" algn="just" eaLnBrk="1" hangingPunct="1">
              <a:lnSpc>
                <a:spcPct val="90000"/>
              </a:lnSpc>
              <a:buFont typeface="Wingdings" pitchFamily="2" charset="2"/>
              <a:buNone/>
            </a:pPr>
            <a:r>
              <a:rPr lang="lt-LT" sz="2400" dirty="0"/>
              <a:t>Nedarbo draudimo išmokas nuo 2013 metų apskaičiuoja, skiria ir moka </a:t>
            </a:r>
            <a:r>
              <a:rPr lang="lt-LT" sz="2400" b="1" dirty="0"/>
              <a:t>Valstybinio socialinio draudimo fondo valdybos </a:t>
            </a:r>
            <a:r>
              <a:rPr lang="lt-LT" sz="2400" dirty="0"/>
              <a:t>teritoriniai skyriai.</a:t>
            </a:r>
          </a:p>
          <a:p>
            <a:pPr marL="0" indent="0" algn="just" eaLnBrk="1" hangingPunct="1">
              <a:lnSpc>
                <a:spcPct val="90000"/>
              </a:lnSpc>
              <a:buFont typeface="Wingdings" pitchFamily="2" charset="2"/>
              <a:buNone/>
            </a:pPr>
            <a:r>
              <a:rPr lang="lt-LT" sz="2400" b="1" dirty="0"/>
              <a:t>Užimtumo tarnybos </a:t>
            </a:r>
            <a:r>
              <a:rPr lang="lt-LT" sz="2400" dirty="0"/>
              <a:t>veikla:</a:t>
            </a:r>
          </a:p>
          <a:p>
            <a:pPr marL="0" indent="0">
              <a:buNone/>
            </a:pPr>
            <a:r>
              <a:rPr lang="lt-LT" sz="2000" dirty="0"/>
              <a:t>1.Darbo pasiūlos ir paklausos derinimas.</a:t>
            </a:r>
          </a:p>
          <a:p>
            <a:pPr marL="0" indent="0">
              <a:buNone/>
            </a:pPr>
            <a:r>
              <a:rPr lang="lt-LT" sz="2000" dirty="0"/>
              <a:t>2. Darbo ieškančių darbingo amžiaus asmenų užimtumo galimybių didinimas.</a:t>
            </a:r>
          </a:p>
          <a:p>
            <a:pPr marL="0" indent="0">
              <a:buNone/>
            </a:pPr>
            <a:r>
              <a:rPr lang="lt-LT" sz="2000" dirty="0"/>
              <a:t>3. Bendradarbiavimas su socialiniais ir darbo rinkos partneriais.</a:t>
            </a:r>
          </a:p>
          <a:p>
            <a:pPr marL="0" indent="0">
              <a:buNone/>
            </a:pPr>
            <a:r>
              <a:rPr lang="lt-LT" sz="2000" dirty="0"/>
              <a:t>4. Socialinės atskirties mažinimas.</a:t>
            </a:r>
          </a:p>
          <a:p>
            <a:pPr marL="0" indent="0">
              <a:buNone/>
            </a:pPr>
            <a:r>
              <a:rPr lang="lt-LT" sz="2000" dirty="0"/>
              <a:t>5. Nedarbo prevencijos ir darbuotojų atleidimo iš darbo pasekmių švelninimas.</a:t>
            </a:r>
          </a:p>
          <a:p>
            <a:pPr marL="0" indent="0">
              <a:buNone/>
            </a:pPr>
            <a:r>
              <a:rPr lang="lt-LT" sz="2000" dirty="0"/>
              <a:t>6. Padėties darbo rinkoje stebėsena, vertinimas ir prognozavimas.</a:t>
            </a:r>
          </a:p>
          <a:p>
            <a:pPr marL="0" indent="0">
              <a:buNone/>
            </a:pPr>
            <a:r>
              <a:rPr lang="lt-LT" sz="2000" dirty="0"/>
              <a:t>7. Laisvas asmenų judėjimas.</a:t>
            </a:r>
          </a:p>
          <a:p>
            <a:pPr marL="0" indent="0">
              <a:buNone/>
            </a:pPr>
            <a:r>
              <a:rPr lang="lt-LT" sz="2000" dirty="0"/>
              <a:t>8. Viešųjų paslaugų teikimas ir užimtumo rėmimo priemonių įgyvendinimas.</a:t>
            </a:r>
          </a:p>
          <a:p>
            <a:pPr marL="0" indent="0">
              <a:buNone/>
            </a:pPr>
            <a:r>
              <a:rPr lang="lt-LT" sz="2000" dirty="0"/>
              <a:t>9. Europos Sąjungos, tarptautinių ir kitų fondų lėšų įsisavinimas.</a:t>
            </a:r>
          </a:p>
          <a:p>
            <a:pPr marL="0" indent="0" algn="r">
              <a:buNone/>
            </a:pPr>
            <a:r>
              <a:rPr lang="lt-LT" sz="1200" dirty="0">
                <a:hlinkClick r:id="rId2"/>
              </a:rPr>
              <a:t>https//</a:t>
            </a:r>
            <a:r>
              <a:rPr lang="lt-LT" sz="1200" dirty="0" err="1">
                <a:hlinkClick r:id="rId2"/>
              </a:rPr>
              <a:t>uzt.lt</a:t>
            </a:r>
            <a:r>
              <a:rPr lang="lt-LT" sz="1200" dirty="0"/>
              <a:t>/</a:t>
            </a:r>
            <a:endParaRPr lang="lt-LT" sz="2000" dirty="0"/>
          </a:p>
          <a:p>
            <a:pPr marL="0" indent="0" algn="just" eaLnBrk="1" hangingPunct="1">
              <a:lnSpc>
                <a:spcPct val="90000"/>
              </a:lnSpc>
              <a:buFont typeface="Wingdings" pitchFamily="2" charset="2"/>
              <a:buNone/>
            </a:pPr>
            <a:endParaRPr lang="lt-LT" sz="2800" dirty="0"/>
          </a:p>
        </p:txBody>
      </p:sp>
    </p:spTree>
    <p:extLst>
      <p:ext uri="{BB962C8B-B14F-4D97-AF65-F5344CB8AC3E}">
        <p14:creationId xmlns:p14="http://schemas.microsoft.com/office/powerpoint/2010/main" val="320505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81075"/>
          </a:xfrm>
        </p:spPr>
        <p:txBody>
          <a:bodyPr rtlCol="0">
            <a:normAutofit fontScale="90000"/>
          </a:bodyPr>
          <a:lstStyle/>
          <a:p>
            <a:pPr eaLnBrk="1" fontAlgn="auto" hangingPunct="1">
              <a:spcBef>
                <a:spcPts val="0"/>
              </a:spcBef>
              <a:spcAft>
                <a:spcPts val="0"/>
              </a:spcAft>
              <a:defRPr/>
            </a:pPr>
            <a:r>
              <a:rPr lang="lt-LT" sz="3600" b="1" dirty="0"/>
              <a:t>Ligos ir motinystės draudimais apdrausti asmenys</a:t>
            </a:r>
          </a:p>
        </p:txBody>
      </p:sp>
      <p:sp>
        <p:nvSpPr>
          <p:cNvPr id="21507" name="Rectangle 3"/>
          <p:cNvSpPr>
            <a:spLocks noGrp="1" noChangeArrowheads="1"/>
          </p:cNvSpPr>
          <p:nvPr>
            <p:ph idx="1"/>
          </p:nvPr>
        </p:nvSpPr>
        <p:spPr>
          <a:xfrm>
            <a:off x="323528" y="1412777"/>
            <a:ext cx="8713788" cy="3888432"/>
          </a:xfrm>
        </p:spPr>
        <p:txBody>
          <a:bodyPr rtlCol="0">
            <a:noAutofit/>
          </a:bodyPr>
          <a:lstStyle/>
          <a:p>
            <a:pPr algn="just" fontAlgn="auto">
              <a:spcAft>
                <a:spcPts val="0"/>
              </a:spcAft>
              <a:buSzPct val="85000"/>
              <a:buNone/>
              <a:defRPr/>
            </a:pPr>
            <a:r>
              <a:rPr lang="lt-LT" sz="2200" b="1" dirty="0"/>
              <a:t>Dirbantieji, gaunantys reguliarų atlyginimą</a:t>
            </a:r>
          </a:p>
          <a:p>
            <a:pPr algn="just" fontAlgn="auto">
              <a:spcAft>
                <a:spcPts val="0"/>
              </a:spcAft>
              <a:buSzPct val="85000"/>
              <a:buNone/>
              <a:defRPr/>
            </a:pPr>
            <a:r>
              <a:rPr lang="lt-LT" sz="1800" dirty="0"/>
              <a:t>Asmenys, </a:t>
            </a:r>
            <a:r>
              <a:rPr lang="pt-BR" sz="1800" dirty="0"/>
              <a:t>dirbantys pagal darbo sutartis</a:t>
            </a:r>
            <a:endParaRPr lang="lt-LT" sz="1800" dirty="0"/>
          </a:p>
          <a:p>
            <a:pPr algn="just" fontAlgn="auto">
              <a:spcAft>
                <a:spcPts val="0"/>
              </a:spcAft>
              <a:buSzPct val="85000"/>
              <a:buNone/>
              <a:defRPr/>
            </a:pPr>
            <a:r>
              <a:rPr lang="lt-LT" sz="1800" dirty="0"/>
              <a:t>Asmenys, atlygintinai einantys narystės pagrindu renkamąsias ar skiriamąsias pareigas.</a:t>
            </a:r>
          </a:p>
          <a:p>
            <a:pPr algn="just" fontAlgn="auto">
              <a:spcAft>
                <a:spcPts val="0"/>
              </a:spcAft>
              <a:buSzPct val="85000"/>
              <a:buNone/>
              <a:defRPr/>
            </a:pPr>
            <a:r>
              <a:rPr lang="lt-LT" sz="1800" dirty="0"/>
              <a:t>Asmenys, susiję su draudėju darbo santykiais (..) tuo pačiu metu iš šio draudėjo gaunantys pajamas iš sporto veiklos ar atlikėjo veiklos arba pagal autorines sutartis.</a:t>
            </a:r>
          </a:p>
          <a:p>
            <a:pPr algn="just" fontAlgn="auto">
              <a:spcAft>
                <a:spcPts val="0"/>
              </a:spcAft>
              <a:buSzPct val="85000"/>
              <a:buNone/>
              <a:defRPr/>
            </a:pPr>
            <a:r>
              <a:rPr lang="lt-LT" sz="1800" dirty="0"/>
              <a:t>Valstybės politikai, teisėjai, valstybės pareigūnai, valstybės tarnautojai</a:t>
            </a:r>
            <a:r>
              <a:rPr lang="en-US" sz="1800" dirty="0"/>
              <a:t>, </a:t>
            </a:r>
            <a:r>
              <a:rPr lang="lt-LT" sz="1800" dirty="0"/>
              <a:t>į</a:t>
            </a:r>
            <a:r>
              <a:rPr lang="en-US" sz="1800" dirty="0"/>
              <a:t> </a:t>
            </a:r>
            <a:r>
              <a:rPr lang="en-US" sz="1800" dirty="0" err="1"/>
              <a:t>tarptautines</a:t>
            </a:r>
            <a:r>
              <a:rPr lang="en-US" sz="1800" dirty="0"/>
              <a:t> </a:t>
            </a:r>
            <a:r>
              <a:rPr lang="en-US" sz="1800" dirty="0" err="1"/>
              <a:t>institucijas</a:t>
            </a:r>
            <a:r>
              <a:rPr lang="en-US" sz="1800" dirty="0"/>
              <a:t> </a:t>
            </a:r>
            <a:r>
              <a:rPr lang="en-US" sz="1800" dirty="0" err="1"/>
              <a:t>delegu</a:t>
            </a:r>
            <a:r>
              <a:rPr lang="lt-LT" sz="1800" dirty="0"/>
              <a:t>o</a:t>
            </a:r>
            <a:r>
              <a:rPr lang="en-US" sz="1800" dirty="0" err="1"/>
              <a:t>ti</a:t>
            </a:r>
            <a:r>
              <a:rPr lang="en-US" sz="1800" dirty="0"/>
              <a:t> </a:t>
            </a:r>
            <a:r>
              <a:rPr lang="en-US" sz="1800" dirty="0" err="1"/>
              <a:t>asmenys</a:t>
            </a:r>
            <a:r>
              <a:rPr lang="lt-LT" sz="1800" dirty="0"/>
              <a:t>, g</a:t>
            </a:r>
            <a:r>
              <a:rPr lang="fr-FR" sz="1800" dirty="0" err="1"/>
              <a:t>aunantys</a:t>
            </a:r>
            <a:r>
              <a:rPr lang="fr-FR" sz="1800" dirty="0"/>
              <a:t> darbo </a:t>
            </a:r>
            <a:r>
              <a:rPr lang="fr-FR" sz="1800" dirty="0" err="1"/>
              <a:t>užmokestį</a:t>
            </a:r>
            <a:r>
              <a:rPr lang="fr-FR" sz="1800" dirty="0"/>
              <a:t> </a:t>
            </a:r>
            <a:r>
              <a:rPr lang="fr-FR" sz="1800" dirty="0" err="1"/>
              <a:t>Seimo</a:t>
            </a:r>
            <a:r>
              <a:rPr lang="fr-FR" sz="1800" dirty="0"/>
              <a:t>, </a:t>
            </a:r>
            <a:r>
              <a:rPr lang="fr-FR" sz="1800" dirty="0" err="1"/>
              <a:t>Seimo</a:t>
            </a:r>
            <a:r>
              <a:rPr lang="fr-FR" sz="1800" dirty="0"/>
              <a:t> </a:t>
            </a:r>
            <a:r>
              <a:rPr lang="fr-FR" sz="1800" dirty="0" err="1"/>
              <a:t>Pirmininko</a:t>
            </a:r>
            <a:r>
              <a:rPr lang="fr-FR" sz="1800" dirty="0"/>
              <a:t>, </a:t>
            </a:r>
            <a:r>
              <a:rPr lang="fr-FR" sz="1800" dirty="0" err="1"/>
              <a:t>Prezidento</a:t>
            </a:r>
            <a:r>
              <a:rPr lang="fr-FR" sz="1800" dirty="0"/>
              <a:t> </a:t>
            </a:r>
            <a:r>
              <a:rPr lang="fr-FR" sz="1800" dirty="0" err="1"/>
              <a:t>ar</a:t>
            </a:r>
            <a:r>
              <a:rPr lang="fr-FR" sz="1800" dirty="0"/>
              <a:t> </a:t>
            </a:r>
            <a:r>
              <a:rPr lang="fr-FR" sz="1800" dirty="0" err="1"/>
              <a:t>Ministro</a:t>
            </a:r>
            <a:r>
              <a:rPr lang="fr-FR" sz="1800" dirty="0"/>
              <a:t> </a:t>
            </a:r>
            <a:r>
              <a:rPr lang="fr-FR" sz="1800" dirty="0" err="1"/>
              <a:t>Pirmininko</a:t>
            </a:r>
            <a:r>
              <a:rPr lang="fr-FR" sz="1800" dirty="0"/>
              <a:t> </a:t>
            </a:r>
            <a:r>
              <a:rPr lang="fr-FR" sz="1800" dirty="0" err="1"/>
              <a:t>skiriami</a:t>
            </a:r>
            <a:r>
              <a:rPr lang="fr-FR" sz="1800" dirty="0"/>
              <a:t> į </a:t>
            </a:r>
            <a:r>
              <a:rPr lang="fr-FR" sz="1800" dirty="0" err="1"/>
              <a:t>pareigas</a:t>
            </a:r>
            <a:r>
              <a:rPr lang="fr-FR" sz="1800" dirty="0"/>
              <a:t> </a:t>
            </a:r>
            <a:r>
              <a:rPr lang="fr-FR" sz="1800" dirty="0" err="1"/>
              <a:t>asmenys</a:t>
            </a:r>
            <a:r>
              <a:rPr lang="lt-LT" sz="1800" dirty="0"/>
              <a:t>.</a:t>
            </a:r>
          </a:p>
          <a:p>
            <a:pPr algn="just" fontAlgn="auto">
              <a:spcAft>
                <a:spcPts val="0"/>
              </a:spcAft>
              <a:buSzPct val="85000"/>
              <a:buNone/>
              <a:defRPr/>
            </a:pPr>
            <a:r>
              <a:rPr lang="lt-LT" sz="1800" dirty="0"/>
              <a:t>Vidaus tarnybos sistemos pareigūnai, Kalėjimų departamento bei jam pavaldžių įstaigų pareigūnai.</a:t>
            </a:r>
          </a:p>
          <a:p>
            <a:pPr algn="just" fontAlgn="auto">
              <a:spcAft>
                <a:spcPts val="0"/>
              </a:spcAft>
              <a:buSzPct val="85000"/>
              <a:buNone/>
              <a:defRPr/>
            </a:pPr>
            <a:r>
              <a:rPr lang="lt-LT" sz="1800" dirty="0"/>
              <a:t>Krašto apsaugos sistemos profesinės karo tarnybos kariai,</a:t>
            </a:r>
            <a:r>
              <a:rPr lang="fr-FR" sz="1800" b="1" dirty="0"/>
              <a:t> </a:t>
            </a:r>
            <a:r>
              <a:rPr lang="fr-FR" sz="1800" dirty="0" err="1"/>
              <a:t>taip</a:t>
            </a:r>
            <a:r>
              <a:rPr lang="fr-FR" sz="1800" dirty="0"/>
              <a:t> pat </a:t>
            </a:r>
            <a:r>
              <a:rPr lang="fr-FR" sz="1800" dirty="0" err="1"/>
              <a:t>kariai</a:t>
            </a:r>
            <a:r>
              <a:rPr lang="fr-FR" sz="1800" dirty="0"/>
              <a:t> </a:t>
            </a:r>
            <a:r>
              <a:rPr lang="fr-FR" sz="1800" dirty="0" err="1"/>
              <a:t>savanoriai</a:t>
            </a:r>
            <a:r>
              <a:rPr lang="lt-LT" sz="1800" dirty="0"/>
              <a:t>.</a:t>
            </a:r>
          </a:p>
          <a:p>
            <a:pPr fontAlgn="auto">
              <a:spcAft>
                <a:spcPts val="0"/>
              </a:spcAft>
              <a:buSzPct val="85000"/>
              <a:buNone/>
              <a:defRPr/>
            </a:pPr>
            <a:endParaRPr lang="lt-LT" sz="2200" dirty="0"/>
          </a:p>
          <a:p>
            <a:pPr fontAlgn="auto">
              <a:spcAft>
                <a:spcPts val="0"/>
              </a:spcAft>
              <a:buSzPct val="85000"/>
              <a:buNone/>
              <a:defRPr/>
            </a:pPr>
            <a:endParaRPr lang="lt-LT"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B932D3-8777-4372-BF25-A876C85B9710}"/>
              </a:ext>
            </a:extLst>
          </p:cNvPr>
          <p:cNvSpPr>
            <a:spLocks noGrp="1"/>
          </p:cNvSpPr>
          <p:nvPr>
            <p:ph type="title"/>
          </p:nvPr>
        </p:nvSpPr>
        <p:spPr>
          <a:xfrm>
            <a:off x="0" y="0"/>
            <a:ext cx="9144000" cy="836712"/>
          </a:xfrm>
        </p:spPr>
        <p:txBody>
          <a:bodyPr/>
          <a:lstStyle/>
          <a:p>
            <a:r>
              <a:rPr lang="lt-LT" sz="4000" b="1" dirty="0"/>
              <a:t>Nedarbo lygis Lietuvoje</a:t>
            </a:r>
            <a:endParaRPr lang="lt-LT" b="1" dirty="0"/>
          </a:p>
        </p:txBody>
      </p:sp>
      <p:pic>
        <p:nvPicPr>
          <p:cNvPr id="5" name="Paveikslėlis 4">
            <a:extLst>
              <a:ext uri="{FF2B5EF4-FFF2-40B4-BE49-F238E27FC236}">
                <a16:creationId xmlns:a16="http://schemas.microsoft.com/office/drawing/2014/main" id="{1A21657E-A707-84FC-8E42-954E759D9424}"/>
              </a:ext>
            </a:extLst>
          </p:cNvPr>
          <p:cNvPicPr>
            <a:picLocks noChangeAspect="1"/>
          </p:cNvPicPr>
          <p:nvPr/>
        </p:nvPicPr>
        <p:blipFill rotWithShape="1">
          <a:blip r:embed="rId2"/>
          <a:srcRect l="22281" t="30050" r="25641" b="38450"/>
          <a:stretch/>
        </p:blipFill>
        <p:spPr>
          <a:xfrm>
            <a:off x="683568" y="1268760"/>
            <a:ext cx="7887276" cy="4824536"/>
          </a:xfrm>
          <a:prstGeom prst="rect">
            <a:avLst/>
          </a:prstGeom>
        </p:spPr>
      </p:pic>
      <p:sp>
        <p:nvSpPr>
          <p:cNvPr id="6" name="TextBox 5">
            <a:extLst>
              <a:ext uri="{FF2B5EF4-FFF2-40B4-BE49-F238E27FC236}">
                <a16:creationId xmlns:a16="http://schemas.microsoft.com/office/drawing/2014/main" id="{EF36F9DA-C1D2-956B-4BB2-40EFD7580C6D}"/>
              </a:ext>
            </a:extLst>
          </p:cNvPr>
          <p:cNvSpPr txBox="1"/>
          <p:nvPr/>
        </p:nvSpPr>
        <p:spPr>
          <a:xfrm>
            <a:off x="2887123" y="6156637"/>
            <a:ext cx="5832648" cy="307777"/>
          </a:xfrm>
          <a:prstGeom prst="rect">
            <a:avLst/>
          </a:prstGeom>
          <a:noFill/>
        </p:spPr>
        <p:txBody>
          <a:bodyPr wrap="square" rtlCol="0">
            <a:spAutoFit/>
          </a:bodyPr>
          <a:lstStyle/>
          <a:p>
            <a:pPr algn="r"/>
            <a:r>
              <a:rPr lang="lt-LT" sz="1400" i="1" dirty="0">
                <a:hlinkClick r:id="rId3"/>
              </a:rPr>
              <a:t>LIETUVOS DARBO RINKA 2021-12 (</a:t>
            </a:r>
            <a:r>
              <a:rPr lang="lt-LT" sz="1400" i="1" dirty="0" err="1">
                <a:hlinkClick r:id="rId3"/>
              </a:rPr>
              <a:t>stat.gov.lt</a:t>
            </a:r>
            <a:r>
              <a:rPr lang="lt-LT" sz="1400" i="1" dirty="0">
                <a:hlinkClick r:id="rId3"/>
              </a:rPr>
              <a:t>)</a:t>
            </a:r>
            <a:endParaRPr lang="en-US" sz="1400" i="1" dirty="0"/>
          </a:p>
        </p:txBody>
      </p:sp>
    </p:spTree>
    <p:extLst>
      <p:ext uri="{BB962C8B-B14F-4D97-AF65-F5344CB8AC3E}">
        <p14:creationId xmlns:p14="http://schemas.microsoft.com/office/powerpoint/2010/main" val="54251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186520-761E-4A18-9B71-7094628FAC25}"/>
              </a:ext>
            </a:extLst>
          </p:cNvPr>
          <p:cNvSpPr>
            <a:spLocks noGrp="1"/>
          </p:cNvSpPr>
          <p:nvPr>
            <p:ph type="title"/>
          </p:nvPr>
        </p:nvSpPr>
        <p:spPr>
          <a:xfrm>
            <a:off x="0" y="0"/>
            <a:ext cx="9144000" cy="980728"/>
          </a:xfrm>
        </p:spPr>
        <p:txBody>
          <a:bodyPr/>
          <a:lstStyle/>
          <a:p>
            <a:r>
              <a:rPr lang="lt-LT" sz="4000" b="1" dirty="0"/>
              <a:t>Nedarbo lygis ES 2020 m.</a:t>
            </a:r>
          </a:p>
        </p:txBody>
      </p:sp>
      <p:graphicFrame>
        <p:nvGraphicFramePr>
          <p:cNvPr id="7" name="Diagrama 6">
            <a:extLst>
              <a:ext uri="{FF2B5EF4-FFF2-40B4-BE49-F238E27FC236}">
                <a16:creationId xmlns:a16="http://schemas.microsoft.com/office/drawing/2014/main" id="{B4BFEFB7-8081-4316-B580-8614ADE17272}"/>
              </a:ext>
            </a:extLst>
          </p:cNvPr>
          <p:cNvGraphicFramePr>
            <a:graphicFrameLocks/>
          </p:cNvGraphicFramePr>
          <p:nvPr/>
        </p:nvGraphicFramePr>
        <p:xfrm>
          <a:off x="251520" y="1196752"/>
          <a:ext cx="8424935" cy="5328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a 3">
            <a:extLst>
              <a:ext uri="{FF2B5EF4-FFF2-40B4-BE49-F238E27FC236}">
                <a16:creationId xmlns:a16="http://schemas.microsoft.com/office/drawing/2014/main" id="{0C9192ED-417C-48FA-AB66-F6C9B77C891E}"/>
              </a:ext>
            </a:extLst>
          </p:cNvPr>
          <p:cNvGraphicFramePr>
            <a:graphicFrameLocks/>
          </p:cNvGraphicFramePr>
          <p:nvPr/>
        </p:nvGraphicFramePr>
        <p:xfrm>
          <a:off x="1209678" y="1196752"/>
          <a:ext cx="6724644"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5235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p:spPr>
        <p:txBody>
          <a:bodyPr rtlCol="0">
            <a:normAutofit/>
          </a:bodyPr>
          <a:lstStyle/>
          <a:p>
            <a:pPr eaLnBrk="1" fontAlgn="auto" hangingPunct="1">
              <a:spcAft>
                <a:spcPts val="0"/>
              </a:spcAft>
              <a:defRPr/>
            </a:pPr>
            <a:r>
              <a:rPr lang="lt-LT" sz="3600" b="1"/>
              <a:t>Nedarbo draudimo išmokos</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256792622"/>
              </p:ext>
            </p:extLst>
          </p:nvPr>
        </p:nvGraphicFramePr>
        <p:xfrm>
          <a:off x="827584" y="980728"/>
          <a:ext cx="7200800" cy="5003165"/>
        </p:xfrm>
        <a:graphic>
          <a:graphicData uri="http://schemas.openxmlformats.org/drawingml/2006/table">
            <a:tbl>
              <a:tblPr firstRow="1" bandRow="1">
                <a:tableStyleId>{21E4AEA4-8DFA-4A89-87EB-49C32662AFE0}</a:tableStyleId>
              </a:tblPr>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370840">
                <a:tc>
                  <a:txBody>
                    <a:bodyPr/>
                    <a:lstStyle/>
                    <a:p>
                      <a:pPr algn="ctr"/>
                      <a:r>
                        <a:rPr lang="lt-LT" sz="2000"/>
                        <a:t>Metai</a:t>
                      </a:r>
                    </a:p>
                  </a:txBody>
                  <a:tcPr/>
                </a:tc>
                <a:tc>
                  <a:txBody>
                    <a:bodyPr/>
                    <a:lstStyle/>
                    <a:p>
                      <a:pPr algn="ctr"/>
                      <a:r>
                        <a:rPr lang="en-US" sz="2000"/>
                        <a:t>Vidutinis gav</a:t>
                      </a:r>
                      <a:r>
                        <a:rPr lang="lt-LT" sz="2000"/>
                        <a:t>ėjų</a:t>
                      </a:r>
                      <a:r>
                        <a:rPr lang="lt-LT" sz="2000" baseline="0"/>
                        <a:t> sk. </a:t>
                      </a:r>
                      <a:endParaRPr lang="lt-LT" sz="2000"/>
                    </a:p>
                  </a:txBody>
                  <a:tcPr/>
                </a:tc>
                <a:tc>
                  <a:txBody>
                    <a:bodyPr/>
                    <a:lstStyle/>
                    <a:p>
                      <a:pPr algn="ctr"/>
                      <a:r>
                        <a:rPr lang="lt-LT" sz="2000"/>
                        <a:t>Išmokėta </a:t>
                      </a:r>
                    </a:p>
                    <a:p>
                      <a:pPr algn="ctr"/>
                      <a:r>
                        <a:rPr lang="lt-LT" sz="2000"/>
                        <a:t> </a:t>
                      </a:r>
                      <a:r>
                        <a:rPr lang="lt-LT" sz="2000" dirty="0"/>
                        <a:t>(mln. eurų)</a:t>
                      </a:r>
                    </a:p>
                  </a:txBody>
                  <a:tcPr/>
                </a:tc>
                <a:tc>
                  <a:txBody>
                    <a:bodyPr/>
                    <a:lstStyle/>
                    <a:p>
                      <a:pPr marL="0" algn="ctr" defTabSz="914400" rtl="0" eaLnBrk="1" fontAlgn="b" latinLnBrk="0" hangingPunct="1"/>
                      <a:r>
                        <a:rPr lang="lt-LT" sz="2000" kern="1200"/>
                        <a:t>Aktyvios darbo rinkos politikos priemonėms (mln. eurų)</a:t>
                      </a:r>
                      <a:endParaRPr lang="lt-LT" sz="2000" b="1" kern="1200">
                        <a:solidFill>
                          <a:schemeClr val="lt1"/>
                        </a:solidFill>
                        <a:latin typeface="+mn-lt"/>
                        <a:ea typeface="+mn-ea"/>
                        <a:cs typeface="+mn-cs"/>
                      </a:endParaRPr>
                    </a:p>
                  </a:txBody>
                  <a:tcPr marL="9525" marR="9525" marT="9525" marB="0" anchor="b"/>
                </a:tc>
                <a:extLst>
                  <a:ext uri="{0D108BD9-81ED-4DB2-BD59-A6C34878D82A}">
                    <a16:rowId xmlns:a16="http://schemas.microsoft.com/office/drawing/2014/main" val="10000"/>
                  </a:ext>
                </a:extLst>
              </a:tr>
              <a:tr h="370840">
                <a:tc>
                  <a:txBody>
                    <a:bodyPr/>
                    <a:lstStyle/>
                    <a:p>
                      <a:pPr algn="ctr"/>
                      <a:r>
                        <a:rPr lang="lt-LT" sz="1800" dirty="0"/>
                        <a:t>2007</a:t>
                      </a:r>
                    </a:p>
                  </a:txBody>
                  <a:tcPr/>
                </a:tc>
                <a:tc>
                  <a:txBody>
                    <a:bodyPr/>
                    <a:lstStyle/>
                    <a:p>
                      <a:pPr algn="r"/>
                      <a:r>
                        <a:rPr lang="lt-LT" sz="1800"/>
                        <a:t>18036</a:t>
                      </a:r>
                    </a:p>
                  </a:txBody>
                  <a:tcPr/>
                </a:tc>
                <a:tc>
                  <a:txBody>
                    <a:bodyPr/>
                    <a:lstStyle/>
                    <a:p>
                      <a:pPr algn="r" fontAlgn="b"/>
                      <a:r>
                        <a:rPr lang="lt-LT" sz="1800" u="none" strike="noStrike"/>
                        <a:t>28,56</a:t>
                      </a:r>
                      <a:endParaRPr lang="lt-LT" sz="1800" b="0" i="0" u="none" strike="noStrike">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1"/>
                  </a:ext>
                </a:extLst>
              </a:tr>
              <a:tr h="370840">
                <a:tc>
                  <a:txBody>
                    <a:bodyPr/>
                    <a:lstStyle/>
                    <a:p>
                      <a:pPr algn="ctr"/>
                      <a:r>
                        <a:rPr lang="lt-LT" sz="1800" dirty="0"/>
                        <a:t>2008</a:t>
                      </a:r>
                    </a:p>
                  </a:txBody>
                  <a:tcPr/>
                </a:tc>
                <a:tc>
                  <a:txBody>
                    <a:bodyPr/>
                    <a:lstStyle/>
                    <a:p>
                      <a:pPr algn="r"/>
                      <a:r>
                        <a:rPr lang="lt-LT" sz="1800" dirty="0"/>
                        <a:t>23367</a:t>
                      </a:r>
                    </a:p>
                  </a:txBody>
                  <a:tcPr/>
                </a:tc>
                <a:tc>
                  <a:txBody>
                    <a:bodyPr/>
                    <a:lstStyle/>
                    <a:p>
                      <a:pPr algn="r" fontAlgn="b"/>
                      <a:r>
                        <a:rPr lang="lt-LT" sz="1800" u="none" strike="noStrike" dirty="0"/>
                        <a:t>44,34</a:t>
                      </a:r>
                      <a:endParaRPr lang="lt-LT" sz="1800" b="0" i="0" u="none" strike="noStrike" dirty="0">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370840">
                <a:tc>
                  <a:txBody>
                    <a:bodyPr/>
                    <a:lstStyle/>
                    <a:p>
                      <a:pPr algn="ctr"/>
                      <a:r>
                        <a:rPr lang="lt-LT" sz="1800"/>
                        <a:t>2009</a:t>
                      </a:r>
                    </a:p>
                  </a:txBody>
                  <a:tcPr/>
                </a:tc>
                <a:tc>
                  <a:txBody>
                    <a:bodyPr/>
                    <a:lstStyle/>
                    <a:p>
                      <a:pPr algn="r"/>
                      <a:r>
                        <a:rPr lang="lt-LT" sz="1800" dirty="0"/>
                        <a:t>70362</a:t>
                      </a:r>
                    </a:p>
                  </a:txBody>
                  <a:tcPr/>
                </a:tc>
                <a:tc>
                  <a:txBody>
                    <a:bodyPr/>
                    <a:lstStyle/>
                    <a:p>
                      <a:pPr algn="r" fontAlgn="b"/>
                      <a:r>
                        <a:rPr lang="lt-LT" sz="1800" u="none" strike="noStrike"/>
                        <a:t>156,16</a:t>
                      </a:r>
                      <a:endParaRPr lang="lt-LT" sz="1800" b="0" i="0" u="none" strike="noStrike">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370840">
                <a:tc>
                  <a:txBody>
                    <a:bodyPr/>
                    <a:lstStyle/>
                    <a:p>
                      <a:pPr algn="ctr"/>
                      <a:r>
                        <a:rPr lang="en-US" sz="1800"/>
                        <a:t>2010</a:t>
                      </a:r>
                      <a:endParaRPr lang="lt-LT" sz="1800"/>
                    </a:p>
                  </a:txBody>
                  <a:tcPr/>
                </a:tc>
                <a:tc>
                  <a:txBody>
                    <a:bodyPr/>
                    <a:lstStyle/>
                    <a:p>
                      <a:pPr algn="r"/>
                      <a:r>
                        <a:rPr lang="lt-LT" sz="1800" dirty="0"/>
                        <a:t>56376</a:t>
                      </a:r>
                    </a:p>
                  </a:txBody>
                  <a:tcPr/>
                </a:tc>
                <a:tc>
                  <a:txBody>
                    <a:bodyPr/>
                    <a:lstStyle/>
                    <a:p>
                      <a:pPr algn="r" fontAlgn="b"/>
                      <a:r>
                        <a:rPr lang="lt-LT" sz="1800" u="none" strike="noStrike"/>
                        <a:t>114,34</a:t>
                      </a:r>
                      <a:endParaRPr lang="lt-LT" sz="1800" b="0" i="0" u="none" strike="noStrike">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4"/>
                  </a:ext>
                </a:extLst>
              </a:tr>
              <a:tr h="370840">
                <a:tc>
                  <a:txBody>
                    <a:bodyPr/>
                    <a:lstStyle/>
                    <a:p>
                      <a:pPr algn="ctr"/>
                      <a:r>
                        <a:rPr lang="en-US" sz="1800"/>
                        <a:t>2011</a:t>
                      </a:r>
                      <a:endParaRPr lang="lt-LT" sz="1800"/>
                    </a:p>
                  </a:txBody>
                  <a:tcPr/>
                </a:tc>
                <a:tc>
                  <a:txBody>
                    <a:bodyPr/>
                    <a:lstStyle/>
                    <a:p>
                      <a:pPr algn="r"/>
                      <a:r>
                        <a:rPr lang="lt-LT" sz="1800" dirty="0"/>
                        <a:t>35653</a:t>
                      </a:r>
                    </a:p>
                  </a:txBody>
                  <a:tcPr/>
                </a:tc>
                <a:tc>
                  <a:txBody>
                    <a:bodyPr/>
                    <a:lstStyle/>
                    <a:p>
                      <a:pPr algn="r" fontAlgn="b"/>
                      <a:r>
                        <a:rPr lang="lt-LT" sz="1800" u="none" strike="noStrike"/>
                        <a:t>69,65</a:t>
                      </a:r>
                      <a:endParaRPr lang="lt-LT" sz="1800" b="0" i="0" u="none" strike="noStrike">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370840">
                <a:tc>
                  <a:txBody>
                    <a:bodyPr/>
                    <a:lstStyle/>
                    <a:p>
                      <a:pPr algn="ctr"/>
                      <a:r>
                        <a:rPr lang="lt-LT" sz="1800"/>
                        <a:t>2012</a:t>
                      </a:r>
                    </a:p>
                  </a:txBody>
                  <a:tcPr/>
                </a:tc>
                <a:tc>
                  <a:txBody>
                    <a:bodyPr/>
                    <a:lstStyle/>
                    <a:p>
                      <a:pPr algn="r"/>
                      <a:r>
                        <a:rPr lang="lt-LT" sz="1800" dirty="0"/>
                        <a:t>35007</a:t>
                      </a:r>
                    </a:p>
                  </a:txBody>
                  <a:tcPr/>
                </a:tc>
                <a:tc>
                  <a:txBody>
                    <a:bodyPr/>
                    <a:lstStyle/>
                    <a:p>
                      <a:pPr algn="r" fontAlgn="b"/>
                      <a:r>
                        <a:rPr lang="lt-LT" sz="1800" u="none" strike="noStrike" dirty="0"/>
                        <a:t>67,97</a:t>
                      </a:r>
                      <a:endParaRPr lang="lt-LT" sz="1800" b="0" i="0" u="none" strike="noStrike" dirty="0">
                        <a:solidFill>
                          <a:srgbClr val="000000"/>
                        </a:solidFill>
                        <a:latin typeface="Calibri"/>
                      </a:endParaRPr>
                    </a:p>
                  </a:txBody>
                  <a:tcPr marL="9525" marR="9525" marT="9525" marB="0" anchor="b"/>
                </a:tc>
                <a:tc>
                  <a:txBody>
                    <a:bodyPr/>
                    <a:lstStyle/>
                    <a:p>
                      <a:pPr algn="r" fontAlgn="b"/>
                      <a:endParaRPr lang="lt-LT" sz="18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6"/>
                  </a:ext>
                </a:extLst>
              </a:tr>
              <a:tr h="370840">
                <a:tc>
                  <a:txBody>
                    <a:bodyPr/>
                    <a:lstStyle/>
                    <a:p>
                      <a:pPr algn="ctr"/>
                      <a:r>
                        <a:rPr lang="lt-LT" sz="1800" dirty="0"/>
                        <a:t>2017</a:t>
                      </a:r>
                    </a:p>
                  </a:txBody>
                  <a:tcPr/>
                </a:tc>
                <a:tc>
                  <a:txBody>
                    <a:bodyPr/>
                    <a:lstStyle/>
                    <a:p>
                      <a:pPr algn="r"/>
                      <a:r>
                        <a:rPr lang="lt-LT" sz="1800" dirty="0"/>
                        <a:t>42616</a:t>
                      </a:r>
                    </a:p>
                  </a:txBody>
                  <a:tcPr/>
                </a:tc>
                <a:tc>
                  <a:txBody>
                    <a:bodyPr/>
                    <a:lstStyle/>
                    <a:p>
                      <a:pPr algn="r" fontAlgn="b"/>
                      <a:r>
                        <a:rPr lang="lt-LT" sz="1800" u="none" strike="noStrike" dirty="0"/>
                        <a:t>95,08</a:t>
                      </a:r>
                      <a:endParaRPr lang="lt-LT" sz="1800" b="0" i="0" u="none" strike="noStrike" dirty="0">
                        <a:solidFill>
                          <a:srgbClr val="000000"/>
                        </a:solidFill>
                        <a:latin typeface="Calibri"/>
                      </a:endParaRPr>
                    </a:p>
                  </a:txBody>
                  <a:tcPr marL="9525" marR="9525" marT="9525" marB="0" anchor="b"/>
                </a:tc>
                <a:tc>
                  <a:txBody>
                    <a:bodyPr/>
                    <a:lstStyle/>
                    <a:p>
                      <a:pPr algn="r" fontAlgn="b"/>
                      <a:r>
                        <a:rPr lang="lt-LT" sz="1800" u="none" strike="noStrike" dirty="0">
                          <a:solidFill>
                            <a:srgbClr val="FF0000"/>
                          </a:solidFill>
                        </a:rPr>
                        <a:t>28,1</a:t>
                      </a:r>
                      <a:endParaRPr lang="lt-LT" sz="1800" b="0" i="0" u="none" strike="noStrike" dirty="0">
                        <a:solidFill>
                          <a:srgbClr val="FF0000"/>
                        </a:solidFill>
                        <a:latin typeface="Calibri"/>
                      </a:endParaRPr>
                    </a:p>
                  </a:txBody>
                  <a:tcPr marL="9525" marR="9525" marT="9525" marB="0" anchor="b"/>
                </a:tc>
                <a:extLst>
                  <a:ext uri="{0D108BD9-81ED-4DB2-BD59-A6C34878D82A}">
                    <a16:rowId xmlns:a16="http://schemas.microsoft.com/office/drawing/2014/main" val="763836488"/>
                  </a:ext>
                </a:extLst>
              </a:tr>
              <a:tr h="370840">
                <a:tc>
                  <a:txBody>
                    <a:bodyPr/>
                    <a:lstStyle/>
                    <a:p>
                      <a:pPr algn="ctr"/>
                      <a:r>
                        <a:rPr lang="lt-LT" sz="1800" dirty="0"/>
                        <a:t>2018</a:t>
                      </a:r>
                    </a:p>
                  </a:txBody>
                  <a:tcPr/>
                </a:tc>
                <a:tc>
                  <a:txBody>
                    <a:bodyPr/>
                    <a:lstStyle/>
                    <a:p>
                      <a:pPr algn="r"/>
                      <a:r>
                        <a:rPr lang="lt-LT" sz="1800" dirty="0"/>
                        <a:t>57853</a:t>
                      </a:r>
                    </a:p>
                  </a:txBody>
                  <a:tcPr/>
                </a:tc>
                <a:tc>
                  <a:txBody>
                    <a:bodyPr/>
                    <a:lstStyle/>
                    <a:p>
                      <a:pPr algn="r" fontAlgn="b"/>
                      <a:r>
                        <a:rPr lang="lt-LT" sz="1800" b="0" i="0" u="none" strike="noStrike" dirty="0">
                          <a:solidFill>
                            <a:srgbClr val="000000"/>
                          </a:solidFill>
                          <a:latin typeface="Calibri"/>
                        </a:rPr>
                        <a:t>167,68</a:t>
                      </a:r>
                    </a:p>
                  </a:txBody>
                  <a:tcPr marL="9525" marR="9525" marT="9525" marB="0" anchor="b"/>
                </a:tc>
                <a:tc>
                  <a:txBody>
                    <a:bodyPr/>
                    <a:lstStyle/>
                    <a:p>
                      <a:pPr algn="r" fontAlgn="b"/>
                      <a:r>
                        <a:rPr lang="lt-LT" sz="1800" b="0" i="0" u="none" strike="noStrike" dirty="0">
                          <a:solidFill>
                            <a:srgbClr val="FF0000"/>
                          </a:solidFill>
                          <a:latin typeface="Calibri"/>
                        </a:rPr>
                        <a:t>26,6</a:t>
                      </a:r>
                    </a:p>
                  </a:txBody>
                  <a:tcPr marL="9525" marR="9525" marT="9525" marB="0" anchor="b"/>
                </a:tc>
                <a:extLst>
                  <a:ext uri="{0D108BD9-81ED-4DB2-BD59-A6C34878D82A}">
                    <a16:rowId xmlns:a16="http://schemas.microsoft.com/office/drawing/2014/main" val="3510128675"/>
                  </a:ext>
                </a:extLst>
              </a:tr>
              <a:tr h="370840">
                <a:tc>
                  <a:txBody>
                    <a:bodyPr/>
                    <a:lstStyle/>
                    <a:p>
                      <a:pPr algn="ctr"/>
                      <a:r>
                        <a:rPr lang="lt-LT" sz="1800" dirty="0"/>
                        <a:t>2019</a:t>
                      </a:r>
                    </a:p>
                  </a:txBody>
                  <a:tcPr/>
                </a:tc>
                <a:tc>
                  <a:txBody>
                    <a:bodyPr/>
                    <a:lstStyle/>
                    <a:p>
                      <a:pPr algn="r"/>
                      <a:r>
                        <a:rPr lang="lt-LT" sz="1800" dirty="0"/>
                        <a:t>59982</a:t>
                      </a:r>
                    </a:p>
                  </a:txBody>
                  <a:tcPr/>
                </a:tc>
                <a:tc>
                  <a:txBody>
                    <a:bodyPr/>
                    <a:lstStyle/>
                    <a:p>
                      <a:pPr algn="r" fontAlgn="b"/>
                      <a:r>
                        <a:rPr lang="lt-LT" sz="1800" b="0" i="0" u="none" strike="noStrike" dirty="0">
                          <a:solidFill>
                            <a:srgbClr val="000000"/>
                          </a:solidFill>
                          <a:latin typeface="Calibri"/>
                        </a:rPr>
                        <a:t>201,30</a:t>
                      </a:r>
                    </a:p>
                  </a:txBody>
                  <a:tcPr marL="9525" marR="9525" marT="9525" marB="0" anchor="b"/>
                </a:tc>
                <a:tc>
                  <a:txBody>
                    <a:bodyPr/>
                    <a:lstStyle/>
                    <a:p>
                      <a:pPr algn="r" fontAlgn="b"/>
                      <a:r>
                        <a:rPr lang="lt-LT" sz="1800" b="1" i="0" u="none" strike="noStrike" dirty="0">
                          <a:solidFill>
                            <a:srgbClr val="FF0000"/>
                          </a:solidFill>
                          <a:latin typeface="Calibri"/>
                        </a:rPr>
                        <a:t>0,00</a:t>
                      </a:r>
                    </a:p>
                  </a:txBody>
                  <a:tcPr marL="9525" marR="9525" marT="9525" marB="0" anchor="b"/>
                </a:tc>
                <a:extLst>
                  <a:ext uri="{0D108BD9-81ED-4DB2-BD59-A6C34878D82A}">
                    <a16:rowId xmlns:a16="http://schemas.microsoft.com/office/drawing/2014/main" val="1205220485"/>
                  </a:ext>
                </a:extLst>
              </a:tr>
              <a:tr h="370840">
                <a:tc>
                  <a:txBody>
                    <a:bodyPr/>
                    <a:lstStyle/>
                    <a:p>
                      <a:pPr algn="ctr"/>
                      <a:r>
                        <a:rPr lang="lt-LT" sz="1800" dirty="0"/>
                        <a:t>2020</a:t>
                      </a:r>
                    </a:p>
                  </a:txBody>
                  <a:tcPr/>
                </a:tc>
                <a:tc>
                  <a:txBody>
                    <a:bodyPr/>
                    <a:lstStyle/>
                    <a:p>
                      <a:pPr algn="r"/>
                      <a:r>
                        <a:rPr lang="lt-LT" sz="1800" dirty="0"/>
                        <a:t>82081</a:t>
                      </a:r>
                    </a:p>
                  </a:txBody>
                  <a:tcPr/>
                </a:tc>
                <a:tc>
                  <a:txBody>
                    <a:bodyPr/>
                    <a:lstStyle/>
                    <a:p>
                      <a:pPr algn="r" fontAlgn="b"/>
                      <a:r>
                        <a:rPr lang="lt-LT" sz="1800" b="0" i="0" u="none" strike="noStrike" dirty="0">
                          <a:solidFill>
                            <a:srgbClr val="000000"/>
                          </a:solidFill>
                          <a:latin typeface="Calibri"/>
                        </a:rPr>
                        <a:t>288,94</a:t>
                      </a:r>
                    </a:p>
                  </a:txBody>
                  <a:tcPr marL="9525" marR="9525" marT="9525" marB="0" anchor="b"/>
                </a:tc>
                <a:tc>
                  <a:txBody>
                    <a:bodyPr/>
                    <a:lstStyle/>
                    <a:p>
                      <a:pPr algn="r" fontAlgn="b"/>
                      <a:endParaRPr lang="lt-LT" sz="1800" b="1" i="0" u="none" strike="noStrike" dirty="0">
                        <a:solidFill>
                          <a:srgbClr val="FF0000"/>
                        </a:solidFill>
                        <a:latin typeface="Calibri"/>
                      </a:endParaRPr>
                    </a:p>
                  </a:txBody>
                  <a:tcPr marL="9525" marR="9525" marT="9525" marB="0" anchor="b"/>
                </a:tc>
                <a:extLst>
                  <a:ext uri="{0D108BD9-81ED-4DB2-BD59-A6C34878D82A}">
                    <a16:rowId xmlns:a16="http://schemas.microsoft.com/office/drawing/2014/main" val="2091767091"/>
                  </a:ext>
                </a:extLst>
              </a:tr>
              <a:tr h="370840">
                <a:tc>
                  <a:txBody>
                    <a:bodyPr/>
                    <a:lstStyle/>
                    <a:p>
                      <a:pPr algn="ctr"/>
                      <a:r>
                        <a:rPr lang="lt-LT" sz="1800" dirty="0"/>
                        <a:t>2021</a:t>
                      </a:r>
                    </a:p>
                  </a:txBody>
                  <a:tcPr/>
                </a:tc>
                <a:tc>
                  <a:txBody>
                    <a:bodyPr/>
                    <a:lstStyle/>
                    <a:p>
                      <a:pPr algn="r"/>
                      <a:endParaRPr lang="lt-LT" sz="1800" dirty="0"/>
                    </a:p>
                  </a:txBody>
                  <a:tcPr/>
                </a:tc>
                <a:tc>
                  <a:txBody>
                    <a:bodyPr/>
                    <a:lstStyle/>
                    <a:p>
                      <a:pPr algn="r" fontAlgn="b"/>
                      <a:r>
                        <a:rPr lang="lt-LT" sz="1800" b="0" i="0" u="none" strike="noStrike" dirty="0">
                          <a:solidFill>
                            <a:srgbClr val="000000"/>
                          </a:solidFill>
                          <a:latin typeface="Calibri"/>
                        </a:rPr>
                        <a:t>285,76</a:t>
                      </a:r>
                    </a:p>
                  </a:txBody>
                  <a:tcPr marL="9525" marR="9525" marT="9525" marB="0" anchor="b"/>
                </a:tc>
                <a:tc>
                  <a:txBody>
                    <a:bodyPr/>
                    <a:lstStyle/>
                    <a:p>
                      <a:pPr algn="r" fontAlgn="b"/>
                      <a:endParaRPr lang="lt-LT" sz="1800" b="1" i="0" u="none" strike="noStrike" dirty="0">
                        <a:solidFill>
                          <a:srgbClr val="FF0000"/>
                        </a:solidFill>
                        <a:latin typeface="Calibri"/>
                      </a:endParaRPr>
                    </a:p>
                  </a:txBody>
                  <a:tcPr marL="9525" marR="9525" marT="9525" marB="0" anchor="b"/>
                </a:tc>
                <a:extLst>
                  <a:ext uri="{0D108BD9-81ED-4DB2-BD59-A6C34878D82A}">
                    <a16:rowId xmlns:a16="http://schemas.microsoft.com/office/drawing/2014/main" val="1500603191"/>
                  </a:ext>
                </a:extLst>
              </a:tr>
            </a:tbl>
          </a:graphicData>
        </a:graphic>
      </p:graphicFrame>
    </p:spTree>
    <p:extLst>
      <p:ext uri="{BB962C8B-B14F-4D97-AF65-F5344CB8AC3E}">
        <p14:creationId xmlns:p14="http://schemas.microsoft.com/office/powerpoint/2010/main" val="1320922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rtlCol="0">
            <a:normAutofit/>
          </a:bodyPr>
          <a:lstStyle/>
          <a:p>
            <a:pPr eaLnBrk="1" fontAlgn="auto" hangingPunct="1">
              <a:spcAft>
                <a:spcPts val="0"/>
              </a:spcAft>
              <a:defRPr/>
            </a:pPr>
            <a:r>
              <a:rPr lang="lt-LT" sz="3600" b="1">
                <a:effectLst>
                  <a:outerShdw blurRad="38100" dist="38100" dir="2700000" algn="tl">
                    <a:srgbClr val="000000">
                      <a:alpha val="43137"/>
                    </a:srgbClr>
                  </a:outerShdw>
                </a:effectLst>
              </a:rPr>
              <a:t>SOCIALINĖS APSAUGOS EKONOMIKA</a:t>
            </a:r>
          </a:p>
        </p:txBody>
      </p:sp>
      <p:sp>
        <p:nvSpPr>
          <p:cNvPr id="4099" name="Rectangle 3"/>
          <p:cNvSpPr>
            <a:spLocks noGrp="1" noChangeArrowheads="1"/>
          </p:cNvSpPr>
          <p:nvPr>
            <p:ph type="subTitle" idx="1"/>
          </p:nvPr>
        </p:nvSpPr>
        <p:spPr>
          <a:xfrm>
            <a:off x="683568" y="2276872"/>
            <a:ext cx="8034338" cy="3816424"/>
          </a:xfrm>
        </p:spPr>
        <p:txBody>
          <a:bodyPr rtlCol="0">
            <a:normAutofit/>
          </a:bodyPr>
          <a:lstStyle/>
          <a:p>
            <a:pPr eaLnBrk="1" fontAlgn="auto" hangingPunct="1">
              <a:spcAft>
                <a:spcPts val="0"/>
              </a:spcAft>
              <a:buFont typeface="Arial" pitchFamily="34" charset="0"/>
              <a:buNone/>
              <a:defRPr/>
            </a:pPr>
            <a:endParaRPr lang="lt-LT" b="1" dirty="0">
              <a:solidFill>
                <a:schemeClr val="bg2">
                  <a:lumMod val="25000"/>
                </a:schemeClr>
              </a:solidFill>
            </a:endParaRPr>
          </a:p>
          <a:p>
            <a:pPr eaLnBrk="1" fontAlgn="auto" hangingPunct="1">
              <a:spcAft>
                <a:spcPts val="0"/>
              </a:spcAft>
              <a:buFont typeface="Arial" pitchFamily="34" charset="0"/>
              <a:buNone/>
              <a:defRPr/>
            </a:pPr>
            <a:endParaRPr lang="lt-LT" b="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Draudimas nuo nelaimingų atsitikimų darbe ir profesinių ligų</a:t>
            </a:r>
            <a:endParaRPr lang="en-US" b="1" dirty="0">
              <a:solidFill>
                <a:schemeClr val="bg2">
                  <a:lumMod val="25000"/>
                </a:schemeClr>
              </a:solidFill>
            </a:endParaRPr>
          </a:p>
          <a:p>
            <a:pPr eaLnBrk="1" fontAlgn="auto" hangingPunct="1">
              <a:spcAft>
                <a:spcPts val="0"/>
              </a:spcAft>
              <a:buFont typeface="Arial" pitchFamily="34" charset="0"/>
              <a:buNone/>
              <a:defRPr/>
            </a:pPr>
            <a:endParaRPr lang="en-US" dirty="0">
              <a:solidFill>
                <a:schemeClr val="bg2">
                  <a:lumMod val="25000"/>
                </a:schemeClr>
              </a:solidFill>
            </a:endParaRPr>
          </a:p>
          <a:p>
            <a:pPr eaLnBrk="1" fontAlgn="auto" hangingPunct="1">
              <a:spcAft>
                <a:spcPts val="0"/>
              </a:spcAft>
              <a:buFont typeface="Arial" pitchFamily="34" charset="0"/>
              <a:buNone/>
              <a:defRPr/>
            </a:pPr>
            <a:endParaRPr lang="en-US" dirty="0">
              <a:solidFill>
                <a:schemeClr val="bg2">
                  <a:lumMod val="25000"/>
                </a:schemeClr>
              </a:solidFill>
            </a:endParaRPr>
          </a:p>
          <a:p>
            <a:pPr eaLnBrk="1" fontAlgn="auto" hangingPunct="1">
              <a:spcAft>
                <a:spcPts val="0"/>
              </a:spcAft>
              <a:buFont typeface="Arial" pitchFamily="34" charset="0"/>
              <a:buNone/>
              <a:defRPr/>
            </a:pPr>
            <a:endParaRPr lang="lt-LT" dirty="0"/>
          </a:p>
        </p:txBody>
      </p:sp>
    </p:spTree>
    <p:extLst>
      <p:ext uri="{BB962C8B-B14F-4D97-AF65-F5344CB8AC3E}">
        <p14:creationId xmlns:p14="http://schemas.microsoft.com/office/powerpoint/2010/main" val="3632881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066800"/>
          </a:xfrm>
        </p:spPr>
        <p:txBody>
          <a:bodyPr rtlCol="0">
            <a:normAutofit/>
          </a:bodyPr>
          <a:lstStyle/>
          <a:p>
            <a:pPr eaLnBrk="1" fontAlgn="auto" hangingPunct="1">
              <a:spcAft>
                <a:spcPts val="0"/>
              </a:spcAft>
              <a:defRPr/>
            </a:pPr>
            <a:r>
              <a:rPr lang="lt-LT" sz="3600" b="1"/>
              <a:t>Draudimo rūšies paskirtis</a:t>
            </a:r>
          </a:p>
        </p:txBody>
      </p:sp>
      <p:sp>
        <p:nvSpPr>
          <p:cNvPr id="6147" name="Rectangle 3"/>
          <p:cNvSpPr>
            <a:spLocks noGrp="1" noChangeArrowheads="1"/>
          </p:cNvSpPr>
          <p:nvPr>
            <p:ph idx="1"/>
          </p:nvPr>
        </p:nvSpPr>
        <p:spPr>
          <a:xfrm>
            <a:off x="500063" y="1643063"/>
            <a:ext cx="8229600" cy="4700587"/>
          </a:xfrm>
        </p:spPr>
        <p:txBody>
          <a:bodyPr/>
          <a:lstStyle/>
          <a:p>
            <a:pPr algn="ctr" eaLnBrk="1" hangingPunct="1">
              <a:lnSpc>
                <a:spcPct val="110000"/>
              </a:lnSpc>
              <a:buFont typeface="Wingdings" pitchFamily="2" charset="2"/>
              <a:buNone/>
            </a:pPr>
            <a:r>
              <a:rPr lang="lt-LT" sz="4000"/>
              <a:t>Nelaimingų atsitiki</a:t>
            </a:r>
            <a:r>
              <a:rPr lang="en-US" sz="4000"/>
              <a:t>m</a:t>
            </a:r>
            <a:r>
              <a:rPr lang="lt-LT" sz="4000"/>
              <a:t>ų darbe ir profesinių ligų socialinio draudimo paskirtis – kompensuoti apdraustiems asmenims dėl nelaimingo atsitikimo darbe ar profesinės ligos </a:t>
            </a:r>
            <a:r>
              <a:rPr lang="en-US" sz="4000"/>
              <a:t>negautas</a:t>
            </a:r>
            <a:r>
              <a:rPr lang="lt-LT" sz="4000"/>
              <a:t> pajamas.</a:t>
            </a:r>
          </a:p>
        </p:txBody>
      </p:sp>
    </p:spTree>
    <p:extLst>
      <p:ext uri="{BB962C8B-B14F-4D97-AF65-F5344CB8AC3E}">
        <p14:creationId xmlns:p14="http://schemas.microsoft.com/office/powerpoint/2010/main" val="172210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96752"/>
          </a:xfrm>
        </p:spPr>
        <p:txBody>
          <a:bodyPr rtlCol="0">
            <a:normAutofit/>
          </a:bodyPr>
          <a:lstStyle/>
          <a:p>
            <a:pPr eaLnBrk="1" fontAlgn="auto" hangingPunct="1">
              <a:spcAft>
                <a:spcPts val="0"/>
              </a:spcAft>
              <a:defRPr/>
            </a:pPr>
            <a:r>
              <a:rPr lang="lt-LT" sz="3600" b="1" dirty="0"/>
              <a:t>Diskusiniai klausimai draudimo rūšies paskirtis</a:t>
            </a:r>
          </a:p>
        </p:txBody>
      </p:sp>
      <p:sp>
        <p:nvSpPr>
          <p:cNvPr id="6147" name="Rectangle 3"/>
          <p:cNvSpPr>
            <a:spLocks noGrp="1" noChangeArrowheads="1"/>
          </p:cNvSpPr>
          <p:nvPr>
            <p:ph idx="1"/>
          </p:nvPr>
        </p:nvSpPr>
        <p:spPr>
          <a:xfrm>
            <a:off x="457200" y="1600200"/>
            <a:ext cx="8458200" cy="4329113"/>
          </a:xfrm>
        </p:spPr>
        <p:txBody>
          <a:bodyPr rtlCol="0">
            <a:normAutofit fontScale="92500" lnSpcReduction="10000"/>
          </a:bodyPr>
          <a:lstStyle/>
          <a:p>
            <a:pPr marL="0" indent="0" algn="ctr" eaLnBrk="1" fontAlgn="auto" hangingPunct="1">
              <a:lnSpc>
                <a:spcPct val="110000"/>
              </a:lnSpc>
              <a:spcAft>
                <a:spcPts val="0"/>
              </a:spcAft>
              <a:buFont typeface="Wingdings" pitchFamily="2" charset="2"/>
              <a:buNone/>
              <a:defRPr/>
            </a:pPr>
            <a:r>
              <a:rPr lang="lt-LT" sz="4000"/>
              <a:t> Ar ši draudimo rūšis reikalinga?</a:t>
            </a:r>
          </a:p>
          <a:p>
            <a:pPr marL="0" indent="0" eaLnBrk="1" fontAlgn="auto" hangingPunct="1">
              <a:lnSpc>
                <a:spcPct val="80000"/>
              </a:lnSpc>
              <a:spcAft>
                <a:spcPts val="0"/>
              </a:spcAft>
              <a:buFont typeface="Wingdings" pitchFamily="2" charset="2"/>
              <a:buNone/>
              <a:defRPr/>
            </a:pPr>
            <a:r>
              <a:rPr lang="lt-LT"/>
              <a:t>Prieš:</a:t>
            </a:r>
          </a:p>
          <a:p>
            <a:pPr marL="0" indent="0" algn="r" eaLnBrk="1" fontAlgn="auto" hangingPunct="1">
              <a:lnSpc>
                <a:spcPct val="80000"/>
              </a:lnSpc>
              <a:spcAft>
                <a:spcPts val="0"/>
              </a:spcAft>
              <a:buFont typeface="Wingdings" pitchFamily="2" charset="2"/>
              <a:buNone/>
              <a:defRPr/>
            </a:pPr>
            <a:r>
              <a:rPr lang="lt-LT" i="1"/>
              <a:t>Nėra “savos” socialinės rizikos</a:t>
            </a:r>
          </a:p>
          <a:p>
            <a:pPr marL="0" indent="0" algn="r" eaLnBrk="1" fontAlgn="auto" hangingPunct="1">
              <a:lnSpc>
                <a:spcPct val="80000"/>
              </a:lnSpc>
              <a:spcAft>
                <a:spcPts val="0"/>
              </a:spcAft>
              <a:buFont typeface="Wingdings" pitchFamily="2" charset="2"/>
              <a:buNone/>
              <a:defRPr/>
            </a:pPr>
            <a:r>
              <a:rPr lang="lt-LT" i="1"/>
              <a:t>Dubliuoja draudimą ligos ir negalios atveju</a:t>
            </a:r>
          </a:p>
          <a:p>
            <a:pPr marL="0" indent="0" algn="r" eaLnBrk="1" fontAlgn="auto" hangingPunct="1">
              <a:lnSpc>
                <a:spcPct val="80000"/>
              </a:lnSpc>
              <a:spcAft>
                <a:spcPts val="0"/>
              </a:spcAft>
              <a:buFont typeface="Wingdings" pitchFamily="2" charset="2"/>
              <a:buNone/>
              <a:defRPr/>
            </a:pPr>
            <a:r>
              <a:rPr lang="lt-LT" i="1"/>
              <a:t>Moka nepagrįstai dideles išmokas, lyginant su įvykiu, įvykusiu ne darbe </a:t>
            </a:r>
          </a:p>
          <a:p>
            <a:pPr marL="0" indent="0" eaLnBrk="1" fontAlgn="auto" hangingPunct="1">
              <a:lnSpc>
                <a:spcPct val="110000"/>
              </a:lnSpc>
              <a:spcAft>
                <a:spcPts val="0"/>
              </a:spcAft>
              <a:buFont typeface="Wingdings" pitchFamily="2" charset="2"/>
              <a:buNone/>
              <a:defRPr/>
            </a:pPr>
            <a:r>
              <a:rPr lang="lt-LT"/>
              <a:t>Už:</a:t>
            </a:r>
          </a:p>
          <a:p>
            <a:pPr marL="0" indent="0" algn="r" eaLnBrk="1" fontAlgn="auto" hangingPunct="1">
              <a:lnSpc>
                <a:spcPct val="90000"/>
              </a:lnSpc>
              <a:spcAft>
                <a:spcPts val="0"/>
              </a:spcAft>
              <a:buFont typeface="Wingdings" pitchFamily="2" charset="2"/>
              <a:buNone/>
              <a:defRPr/>
            </a:pPr>
            <a:r>
              <a:rPr lang="lt-LT" i="1"/>
              <a:t>Ilgametė draudimo rūšies tradicija</a:t>
            </a:r>
          </a:p>
          <a:p>
            <a:pPr marL="0" indent="0" algn="r" eaLnBrk="1" fontAlgn="auto" hangingPunct="1">
              <a:lnSpc>
                <a:spcPct val="90000"/>
              </a:lnSpc>
              <a:spcAft>
                <a:spcPts val="0"/>
              </a:spcAft>
              <a:buFont typeface="Wingdings" pitchFamily="2" charset="2"/>
              <a:buNone/>
              <a:defRPr/>
            </a:pPr>
            <a:r>
              <a:rPr lang="lt-LT" i="1"/>
              <a:t>Darbdavio civilinės atsakomybės draudimas</a:t>
            </a:r>
          </a:p>
        </p:txBody>
      </p:sp>
    </p:spTree>
    <p:extLst>
      <p:ext uri="{BB962C8B-B14F-4D97-AF65-F5344CB8AC3E}">
        <p14:creationId xmlns:p14="http://schemas.microsoft.com/office/powerpoint/2010/main" val="2001097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14400"/>
          </a:xfrm>
        </p:spPr>
        <p:txBody>
          <a:bodyPr rtlCol="0">
            <a:normAutofit/>
          </a:bodyPr>
          <a:lstStyle/>
          <a:p>
            <a:pPr eaLnBrk="1" fontAlgn="auto" hangingPunct="1">
              <a:spcAft>
                <a:spcPts val="0"/>
              </a:spcAft>
              <a:defRPr/>
            </a:pPr>
            <a:r>
              <a:rPr lang="lt-LT" sz="3600" b="1" dirty="0"/>
              <a:t>Diskusiniai klausimai: tarifas</a:t>
            </a:r>
          </a:p>
        </p:txBody>
      </p:sp>
      <p:sp>
        <p:nvSpPr>
          <p:cNvPr id="6147" name="Rectangle 3"/>
          <p:cNvSpPr>
            <a:spLocks noGrp="1" noChangeArrowheads="1"/>
          </p:cNvSpPr>
          <p:nvPr>
            <p:ph idx="1"/>
          </p:nvPr>
        </p:nvSpPr>
        <p:spPr>
          <a:xfrm>
            <a:off x="196056" y="980728"/>
            <a:ext cx="8751888" cy="5760640"/>
          </a:xfrm>
        </p:spPr>
        <p:txBody>
          <a:bodyPr rtlCol="0">
            <a:noAutofit/>
          </a:bodyPr>
          <a:lstStyle/>
          <a:p>
            <a:pPr marL="0" indent="0" eaLnBrk="1" fontAlgn="auto" hangingPunct="1">
              <a:lnSpc>
                <a:spcPct val="110000"/>
              </a:lnSpc>
              <a:spcBef>
                <a:spcPts val="0"/>
              </a:spcBef>
              <a:spcAft>
                <a:spcPts val="0"/>
              </a:spcAft>
              <a:buFont typeface="Wingdings" pitchFamily="2" charset="2"/>
              <a:buNone/>
              <a:defRPr/>
            </a:pPr>
            <a:r>
              <a:rPr lang="lt-LT" sz="2400" dirty="0"/>
              <a:t>Įmokų tarifo diferencijavimo principai:</a:t>
            </a:r>
          </a:p>
          <a:p>
            <a:pPr marL="1168400" indent="0" eaLnBrk="1" fontAlgn="auto" hangingPunct="1">
              <a:lnSpc>
                <a:spcPct val="110000"/>
              </a:lnSpc>
              <a:spcBef>
                <a:spcPts val="0"/>
              </a:spcBef>
              <a:spcAft>
                <a:spcPts val="0"/>
              </a:spcAft>
              <a:buFont typeface="Wingdings" pitchFamily="2" charset="2"/>
              <a:buChar char=""/>
              <a:defRPr/>
            </a:pPr>
            <a:r>
              <a:rPr lang="lt-LT" sz="2400" dirty="0"/>
              <a:t> pagal “šakas”?</a:t>
            </a:r>
          </a:p>
          <a:p>
            <a:pPr marL="1168400" indent="0" eaLnBrk="1" fontAlgn="auto" hangingPunct="1">
              <a:lnSpc>
                <a:spcPct val="110000"/>
              </a:lnSpc>
              <a:spcBef>
                <a:spcPts val="0"/>
              </a:spcBef>
              <a:spcAft>
                <a:spcPts val="0"/>
              </a:spcAft>
              <a:buFont typeface="Wingdings" pitchFamily="2" charset="2"/>
              <a:buChar char=""/>
              <a:defRPr/>
            </a:pPr>
            <a:r>
              <a:rPr lang="lt-LT" sz="2400" dirty="0"/>
              <a:t> pagal nelaimingų įvykių skaičių?</a:t>
            </a:r>
          </a:p>
          <a:p>
            <a:pPr marL="90488" indent="0" eaLnBrk="1" fontAlgn="auto" hangingPunct="1">
              <a:lnSpc>
                <a:spcPct val="110000"/>
              </a:lnSpc>
              <a:spcBef>
                <a:spcPts val="0"/>
              </a:spcBef>
              <a:spcAft>
                <a:spcPts val="0"/>
              </a:spcAft>
              <a:buFont typeface="Wingdings" pitchFamily="2" charset="2"/>
              <a:buNone/>
              <a:defRPr/>
            </a:pPr>
            <a:r>
              <a:rPr lang="lt-LT" sz="2400" dirty="0"/>
              <a:t>Lietuvoje pasirinktas principas</a:t>
            </a:r>
          </a:p>
          <a:p>
            <a:pPr marL="90488" indent="0" algn="just" eaLnBrk="1" fontAlgn="auto" hangingPunct="1">
              <a:lnSpc>
                <a:spcPct val="110000"/>
              </a:lnSpc>
              <a:spcBef>
                <a:spcPts val="0"/>
              </a:spcBef>
              <a:spcAft>
                <a:spcPts val="0"/>
              </a:spcAft>
              <a:buFont typeface="Wingdings" pitchFamily="2" charset="2"/>
              <a:buChar char="Ø"/>
              <a:defRPr/>
            </a:pPr>
            <a:r>
              <a:rPr lang="lt-LT" sz="2000" dirty="0"/>
              <a:t>  į žemiausio tarifo grupę atskirti per 3 metus neturėjusias  sunkių įvykių įmones; joms 2021 m. nustatytas  0,14 proc. apdraustųjų darbo užmokesčio tarifas;</a:t>
            </a:r>
          </a:p>
          <a:p>
            <a:pPr marL="90488" indent="0" algn="just" eaLnBrk="1" fontAlgn="auto" hangingPunct="1">
              <a:lnSpc>
                <a:spcPct val="110000"/>
              </a:lnSpc>
              <a:spcBef>
                <a:spcPts val="0"/>
              </a:spcBef>
              <a:spcAft>
                <a:spcPts val="0"/>
              </a:spcAft>
              <a:buFont typeface="Wingdings" pitchFamily="2" charset="2"/>
              <a:buChar char="Ø"/>
              <a:defRPr/>
            </a:pPr>
            <a:r>
              <a:rPr lang="lt-LT" sz="2000" dirty="0"/>
              <a:t>  likusioms įmonėms suskaičiuoti atitinkamą rizikingumo balą pagal įvykių skaičių dirbančiajam ir padalinti į dvi grupes; joms 2023 m. nustatyti tarifai:  II grupė – 0,54 proc., III grupė – 0,7 proc. apdraustųjų darbo užmokesčio;</a:t>
            </a:r>
          </a:p>
          <a:p>
            <a:pPr marL="90488" indent="0" algn="just" eaLnBrk="1" fontAlgn="auto" hangingPunct="1">
              <a:lnSpc>
                <a:spcPct val="110000"/>
              </a:lnSpc>
              <a:spcBef>
                <a:spcPts val="0"/>
              </a:spcBef>
              <a:spcAft>
                <a:spcPts val="0"/>
              </a:spcAft>
              <a:buFont typeface="Wingdings" pitchFamily="2" charset="2"/>
              <a:buChar char="Ø"/>
              <a:defRPr/>
            </a:pPr>
            <a:r>
              <a:rPr lang="lt-LT" sz="2000" dirty="0"/>
              <a:t>  Valstybinei darbo inspekcijai pateikus informaciją apie draudėjų darbo priemonių, darbo sąlygų neatitikimą darbuotojų saugos ir sveikatos teisės aktų reikalavimams arba nustačius darbuotojų saugos ir sveikatos teisės aktų pažeidimus, gali būti nustatytas aukščiausias IV grupės tarifas  – 1,4 proc. apdraustųjų darbo užmokesčio</a:t>
            </a:r>
            <a:r>
              <a:rPr lang="en-US" sz="2000" dirty="0"/>
              <a:t>.</a:t>
            </a:r>
            <a:endParaRPr lang="lt-LT" sz="2000" dirty="0"/>
          </a:p>
          <a:p>
            <a:pPr marL="90488" indent="0" eaLnBrk="1" fontAlgn="auto" hangingPunct="1">
              <a:lnSpc>
                <a:spcPct val="110000"/>
              </a:lnSpc>
              <a:spcBef>
                <a:spcPts val="0"/>
              </a:spcBef>
              <a:spcAft>
                <a:spcPts val="0"/>
              </a:spcAft>
              <a:buNone/>
              <a:defRPr/>
            </a:pPr>
            <a:r>
              <a:rPr lang="lt-LT" sz="2000" dirty="0"/>
              <a:t>       Bendruoju (vidutiniu) tarifu laikoma 0,16 proc. </a:t>
            </a:r>
          </a:p>
          <a:p>
            <a:pPr marL="90488" indent="0" eaLnBrk="1" fontAlgn="auto" hangingPunct="1">
              <a:lnSpc>
                <a:spcPct val="110000"/>
              </a:lnSpc>
              <a:spcBef>
                <a:spcPts val="0"/>
              </a:spcBef>
              <a:spcAft>
                <a:spcPts val="0"/>
              </a:spcAft>
              <a:buNone/>
              <a:defRPr/>
            </a:pPr>
            <a:r>
              <a:rPr lang="lt-LT" sz="2000" dirty="0"/>
              <a:t>Išlaidos šiai draudimo rūšiai siekia 25 – 30 milijonų eurų per metus (apie 0,7% SD)</a:t>
            </a:r>
          </a:p>
        </p:txBody>
      </p:sp>
    </p:spTree>
    <p:extLst>
      <p:ext uri="{BB962C8B-B14F-4D97-AF65-F5344CB8AC3E}">
        <p14:creationId xmlns:p14="http://schemas.microsoft.com/office/powerpoint/2010/main" val="3665506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96752"/>
          </a:xfrm>
        </p:spPr>
        <p:txBody>
          <a:bodyPr rtlCol="0">
            <a:normAutofit/>
          </a:bodyPr>
          <a:lstStyle/>
          <a:p>
            <a:pPr eaLnBrk="1" fontAlgn="auto" hangingPunct="1">
              <a:spcAft>
                <a:spcPts val="0"/>
              </a:spcAft>
              <a:defRPr/>
            </a:pPr>
            <a:r>
              <a:rPr lang="lt-LT" sz="3600" b="1"/>
              <a:t>Diskusiniai klausimai</a:t>
            </a:r>
          </a:p>
        </p:txBody>
      </p:sp>
      <p:sp>
        <p:nvSpPr>
          <p:cNvPr id="8195" name="Rectangle 3"/>
          <p:cNvSpPr>
            <a:spLocks noGrp="1" noChangeArrowheads="1"/>
          </p:cNvSpPr>
          <p:nvPr>
            <p:ph idx="1"/>
          </p:nvPr>
        </p:nvSpPr>
        <p:spPr>
          <a:xfrm>
            <a:off x="214313" y="1600200"/>
            <a:ext cx="8701087" cy="4686300"/>
          </a:xfrm>
        </p:spPr>
        <p:txBody>
          <a:bodyPr rtlCol="0">
            <a:normAutofit fontScale="92500" lnSpcReduction="10000"/>
          </a:bodyPr>
          <a:lstStyle/>
          <a:p>
            <a:pPr marL="0" indent="0" algn="ctr" eaLnBrk="1" fontAlgn="auto" hangingPunct="1">
              <a:lnSpc>
                <a:spcPct val="110000"/>
              </a:lnSpc>
              <a:spcAft>
                <a:spcPts val="0"/>
              </a:spcAft>
              <a:buFont typeface="Wingdings" pitchFamily="2" charset="2"/>
              <a:buNone/>
              <a:defRPr/>
            </a:pPr>
            <a:r>
              <a:rPr lang="lt-LT" sz="3600"/>
              <a:t>Ar draudimo vykdytojas turi būti privatus ar valstybinis?</a:t>
            </a:r>
          </a:p>
          <a:p>
            <a:pPr marL="0" indent="0" eaLnBrk="1" fontAlgn="auto" hangingPunct="1">
              <a:lnSpc>
                <a:spcPct val="110000"/>
              </a:lnSpc>
              <a:spcAft>
                <a:spcPts val="0"/>
              </a:spcAft>
              <a:buFont typeface="Wingdings" pitchFamily="2" charset="2"/>
              <a:buNone/>
              <a:defRPr/>
            </a:pPr>
            <a:r>
              <a:rPr lang="lt-LT"/>
              <a:t>Argumentai už valstybinį draudiką</a:t>
            </a:r>
          </a:p>
          <a:p>
            <a:pPr marL="0" indent="0" algn="r" eaLnBrk="1" fontAlgn="auto" hangingPunct="1">
              <a:spcAft>
                <a:spcPts val="0"/>
              </a:spcAft>
              <a:buFont typeface="Wingdings" pitchFamily="2" charset="2"/>
              <a:buNone/>
              <a:defRPr/>
            </a:pPr>
            <a:r>
              <a:rPr lang="lt-LT" i="1"/>
              <a:t>Privatus draudimas nenoriai imasi prievolės mokėti ilgalaikę (iki gyvos galvos) periodinę išmoką</a:t>
            </a:r>
          </a:p>
          <a:p>
            <a:pPr marL="0" indent="0" algn="r" eaLnBrk="1" fontAlgn="auto" hangingPunct="1">
              <a:spcAft>
                <a:spcPts val="0"/>
              </a:spcAft>
              <a:buFont typeface="Wingdings" pitchFamily="2" charset="2"/>
              <a:buNone/>
              <a:defRPr/>
            </a:pPr>
            <a:r>
              <a:rPr lang="lt-LT" i="1"/>
              <a:t>Jei kas nors iš darbdavių nevykdys draudimo prievolės, sužaloti dirbantieji liks be išmokų (darbdavys gali būti nemokus)</a:t>
            </a:r>
          </a:p>
          <a:p>
            <a:pPr marL="0" indent="0" algn="r" eaLnBrk="1" fontAlgn="auto" hangingPunct="1">
              <a:spcAft>
                <a:spcPts val="0"/>
              </a:spcAft>
              <a:buFont typeface="Wingdings" pitchFamily="2" charset="2"/>
              <a:buNone/>
              <a:defRPr/>
            </a:pPr>
            <a:r>
              <a:rPr lang="lt-LT" i="1"/>
              <a:t>Privatus draudimas gali būti brangesnis </a:t>
            </a:r>
          </a:p>
        </p:txBody>
      </p:sp>
    </p:spTree>
    <p:extLst>
      <p:ext uri="{BB962C8B-B14F-4D97-AF65-F5344CB8AC3E}">
        <p14:creationId xmlns:p14="http://schemas.microsoft.com/office/powerpoint/2010/main" val="2169644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52736"/>
          </a:xfrm>
        </p:spPr>
        <p:txBody>
          <a:bodyPr rtlCol="0">
            <a:normAutofit/>
          </a:bodyPr>
          <a:lstStyle/>
          <a:p>
            <a:pPr eaLnBrk="1" fontAlgn="auto" hangingPunct="1">
              <a:spcAft>
                <a:spcPts val="0"/>
              </a:spcAft>
              <a:defRPr/>
            </a:pPr>
            <a:r>
              <a:rPr lang="lt-LT" sz="3600" b="1"/>
              <a:t>Apdrausti asmenys</a:t>
            </a:r>
          </a:p>
        </p:txBody>
      </p:sp>
      <p:sp>
        <p:nvSpPr>
          <p:cNvPr id="21507" name="Rectangle 3"/>
          <p:cNvSpPr>
            <a:spLocks noGrp="1" noChangeArrowheads="1"/>
          </p:cNvSpPr>
          <p:nvPr>
            <p:ph idx="1"/>
          </p:nvPr>
        </p:nvSpPr>
        <p:spPr>
          <a:xfrm>
            <a:off x="251520" y="1268760"/>
            <a:ext cx="8713788" cy="5040560"/>
          </a:xfrm>
        </p:spPr>
        <p:txBody>
          <a:bodyPr/>
          <a:lstStyle/>
          <a:p>
            <a:r>
              <a:rPr lang="fr-FR" sz="2000" b="1"/>
              <a:t>Asmenys, dirbantys pagal darbo sutartis</a:t>
            </a:r>
            <a:endParaRPr lang="lt-LT" sz="2000" b="1"/>
          </a:p>
          <a:p>
            <a:r>
              <a:rPr lang="fr-FR" sz="2000" b="1"/>
              <a:t>Asmenys, atlygintinai einantys narystės pagrindu renkamąsias ar skiriamąsias pareigas</a:t>
            </a:r>
            <a:endParaRPr lang="lt-LT" sz="2000" b="1"/>
          </a:p>
          <a:p>
            <a:r>
              <a:rPr lang="fr-FR" sz="2000" b="1"/>
              <a:t>Asmenys, susiję su draudėju darbo santykiais arba jų esmę atitinkančiais santykiais, tuo pačiu metu iš šio draudėjo gaunantys pajamas iš sporto veiklos ar atlikėjo veiklos</a:t>
            </a:r>
            <a:endParaRPr lang="lt-LT" sz="2000" b="1"/>
          </a:p>
          <a:p>
            <a:r>
              <a:rPr lang="fr-FR" sz="2000" b="1"/>
              <a:t>Valstybės politikai, teisėjai, valstybės pareigūnai, valstybės tarnautojai</a:t>
            </a:r>
            <a:endParaRPr lang="lt-LT" sz="2000" b="1"/>
          </a:p>
          <a:p>
            <a:r>
              <a:rPr lang="fr-FR" sz="2000" b="1"/>
              <a:t>Į tarptautines institucijas deleguoti asmenys</a:t>
            </a:r>
            <a:endParaRPr lang="lt-LT" sz="2000" b="1"/>
          </a:p>
          <a:p>
            <a:r>
              <a:rPr lang="fr-FR" sz="2000" b="1"/>
              <a:t>Gaunantys darbo užmokestį Seimo, Seimo Pirmininko, Prezidento ar Ministro Pirmininko skiriami į pareigas asmenys</a:t>
            </a:r>
            <a:endParaRPr lang="lt-LT" sz="2000" b="1"/>
          </a:p>
          <a:p>
            <a:r>
              <a:rPr lang="fr-FR" sz="2000" b="1"/>
              <a:t>Vidaus tarnybos sistemos pareigūnai, Kalėjimų departamento prie Lietuvos Respublikos teisingumo ministerijos bei jam pavaldžių įstaigų pareigūnai</a:t>
            </a:r>
            <a:endParaRPr lang="lt-LT" sz="2000" b="1"/>
          </a:p>
          <a:p>
            <a:r>
              <a:rPr lang="fr-FR" sz="2000" b="1"/>
              <a:t>Krašto apsaugos sistemos profesinės karo tarnybos kariai, taip pat kariai savanoriai</a:t>
            </a:r>
            <a:endParaRPr lang="lt-LT" sz="2000" b="1"/>
          </a:p>
        </p:txBody>
      </p:sp>
    </p:spTree>
    <p:extLst>
      <p:ext uri="{BB962C8B-B14F-4D97-AF65-F5344CB8AC3E}">
        <p14:creationId xmlns:p14="http://schemas.microsoft.com/office/powerpoint/2010/main" val="5945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52736"/>
          </a:xfrm>
        </p:spPr>
        <p:txBody>
          <a:bodyPr rtlCol="0">
            <a:normAutofit/>
          </a:bodyPr>
          <a:lstStyle/>
          <a:p>
            <a:pPr eaLnBrk="1" fontAlgn="auto" hangingPunct="1">
              <a:spcAft>
                <a:spcPts val="0"/>
              </a:spcAft>
              <a:defRPr/>
            </a:pPr>
            <a:r>
              <a:rPr lang="lt-LT" sz="3600" b="1"/>
              <a:t>Apdrausti asmenys</a:t>
            </a:r>
          </a:p>
        </p:txBody>
      </p:sp>
      <p:sp>
        <p:nvSpPr>
          <p:cNvPr id="21507" name="Rectangle 3"/>
          <p:cNvSpPr>
            <a:spLocks noGrp="1" noChangeArrowheads="1"/>
          </p:cNvSpPr>
          <p:nvPr>
            <p:ph idx="1"/>
          </p:nvPr>
        </p:nvSpPr>
        <p:spPr>
          <a:xfrm>
            <a:off x="251520" y="1268760"/>
            <a:ext cx="8713788" cy="5040560"/>
          </a:xfrm>
        </p:spPr>
        <p:txBody>
          <a:bodyPr/>
          <a:lstStyle/>
          <a:p>
            <a:r>
              <a:rPr lang="fr-FR" sz="2000" b="1"/>
              <a:t>Asmenys, gaunantys pajamas pagal autorines sutartis iš draudėjo – Lietuvos vieneto, jei jie dar ir patenka į aukščiau išvardintas grupes arba yra deleguotų asmenų sutuoktiniai, vaiko ar neįgaliojo globėjai.</a:t>
            </a:r>
          </a:p>
          <a:p>
            <a:r>
              <a:rPr lang="fr-FR" sz="2000" b="1"/>
              <a:t>Privalomosios pradinės karo tarnybos kariai ir asmenys, atliekantys alternatyviąją krašto apsaugos tarnybą.</a:t>
            </a:r>
          </a:p>
          <a:p>
            <a:r>
              <a:rPr lang="fr-FR" sz="2000" b="1"/>
              <a:t>Profesinių mokyklų mokiniai, aukštųjų mokyklų studentai ir asmenys, teritorinių darbo biržų siųsti profesiniam mokymui ar profesinei reabilitacijai, taip pat kiti, nustatyta tvarka esantys profesiniuose mokymuose.</a:t>
            </a:r>
            <a:endParaRPr lang="lt-LT" sz="2000"/>
          </a:p>
          <a:p>
            <a:r>
              <a:rPr lang="fr-FR" sz="2000" b="1"/>
              <a:t>Asmenys, atliekantys savanorišką praktiką Užimtumo įstatymo nustatyta tvarka,</a:t>
            </a:r>
            <a:endParaRPr lang="lt-LT" sz="2000"/>
          </a:p>
          <a:p>
            <a:r>
              <a:rPr lang="fr-FR" sz="2000" b="1"/>
              <a:t>Gaunantys darbo užmokestį asmenys, esantys socialinės ir psichologinės reabilitacijos įstaigose.</a:t>
            </a:r>
            <a:endParaRPr lang="lt-LT" sz="2000"/>
          </a:p>
          <a:p>
            <a:r>
              <a:rPr lang="fr-FR" sz="2000" b="1"/>
              <a:t>Gaunantys darbo užmokestį nuteistieji laisvės atėmimu asmenys jų darbo laikotarpiu.</a:t>
            </a:r>
            <a:endParaRPr lang="lt-LT" sz="2000" b="1"/>
          </a:p>
        </p:txBody>
      </p:sp>
    </p:spTree>
    <p:extLst>
      <p:ext uri="{BB962C8B-B14F-4D97-AF65-F5344CB8AC3E}">
        <p14:creationId xmlns:p14="http://schemas.microsoft.com/office/powerpoint/2010/main" val="373979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981075"/>
          </a:xfrm>
        </p:spPr>
        <p:txBody>
          <a:bodyPr rtlCol="0">
            <a:normAutofit fontScale="90000"/>
          </a:bodyPr>
          <a:lstStyle/>
          <a:p>
            <a:pPr eaLnBrk="1" fontAlgn="auto" hangingPunct="1">
              <a:spcBef>
                <a:spcPts val="0"/>
              </a:spcBef>
              <a:spcAft>
                <a:spcPts val="0"/>
              </a:spcAft>
              <a:defRPr/>
            </a:pPr>
            <a:r>
              <a:rPr lang="lt-LT" sz="3600" b="1"/>
              <a:t>Ligos ir motinystės draudimais apdrausti asmenys</a:t>
            </a:r>
          </a:p>
        </p:txBody>
      </p:sp>
      <p:sp>
        <p:nvSpPr>
          <p:cNvPr id="21507" name="Rectangle 3"/>
          <p:cNvSpPr>
            <a:spLocks noGrp="1" noChangeArrowheads="1"/>
          </p:cNvSpPr>
          <p:nvPr>
            <p:ph idx="1"/>
          </p:nvPr>
        </p:nvSpPr>
        <p:spPr>
          <a:xfrm>
            <a:off x="251520" y="1341438"/>
            <a:ext cx="8786118" cy="5241925"/>
          </a:xfrm>
        </p:spPr>
        <p:txBody>
          <a:bodyPr rtlCol="0">
            <a:noAutofit/>
          </a:bodyPr>
          <a:lstStyle/>
          <a:p>
            <a:pPr algn="just" fontAlgn="auto">
              <a:spcAft>
                <a:spcPts val="0"/>
              </a:spcAft>
              <a:buSzPct val="85000"/>
              <a:buNone/>
              <a:defRPr/>
            </a:pPr>
            <a:r>
              <a:rPr lang="lt-LT" sz="2200" b="1" dirty="0"/>
              <a:t>Kiti – besiverčiantys individualia veikla ar ne</a:t>
            </a:r>
          </a:p>
          <a:p>
            <a:pPr fontAlgn="auto">
              <a:spcAft>
                <a:spcPts val="0"/>
              </a:spcAft>
              <a:buSzPct val="85000"/>
              <a:buNone/>
              <a:defRPr/>
            </a:pPr>
            <a:r>
              <a:rPr lang="fr-FR" sz="1600" dirty="0" err="1"/>
              <a:t>Ūkininkai</a:t>
            </a:r>
            <a:r>
              <a:rPr lang="fr-FR" sz="1600" dirty="0"/>
              <a:t> ir </a:t>
            </a:r>
            <a:r>
              <a:rPr lang="fr-FR" sz="1600" dirty="0" err="1"/>
              <a:t>jų</a:t>
            </a:r>
            <a:r>
              <a:rPr lang="fr-FR" sz="1600" dirty="0"/>
              <a:t> </a:t>
            </a:r>
            <a:r>
              <a:rPr lang="fr-FR" sz="1600" dirty="0" err="1"/>
              <a:t>partneriai</a:t>
            </a:r>
            <a:r>
              <a:rPr lang="fr-FR" sz="1600" dirty="0"/>
              <a:t>, </a:t>
            </a:r>
            <a:r>
              <a:rPr lang="fr-FR" sz="1600" dirty="0" err="1"/>
              <a:t>šeimynos</a:t>
            </a:r>
            <a:r>
              <a:rPr lang="fr-FR" sz="1600" dirty="0"/>
              <a:t> </a:t>
            </a:r>
            <a:r>
              <a:rPr lang="fr-FR" sz="1600" dirty="0" err="1"/>
              <a:t>dalyviai</a:t>
            </a:r>
            <a:r>
              <a:rPr lang="fr-FR" sz="1600" dirty="0"/>
              <a:t> ir </a:t>
            </a:r>
            <a:r>
              <a:rPr lang="fr-FR" sz="1600" dirty="0" err="1"/>
              <a:t>asmenys</a:t>
            </a:r>
            <a:r>
              <a:rPr lang="fr-FR" sz="1600" dirty="0"/>
              <a:t>, </a:t>
            </a:r>
            <a:r>
              <a:rPr lang="fr-FR" sz="1600" dirty="0" err="1"/>
              <a:t>kurie</a:t>
            </a:r>
            <a:r>
              <a:rPr lang="fr-FR" sz="1600" dirty="0"/>
              <a:t> </a:t>
            </a:r>
            <a:r>
              <a:rPr lang="fr-FR" sz="1600" dirty="0" err="1"/>
              <a:t>verčiasi</a:t>
            </a:r>
            <a:r>
              <a:rPr lang="fr-FR" sz="1600" dirty="0"/>
              <a:t> </a:t>
            </a:r>
            <a:r>
              <a:rPr lang="fr-FR" sz="1600" dirty="0" err="1"/>
              <a:t>individualia</a:t>
            </a:r>
            <a:r>
              <a:rPr lang="fr-FR" sz="1600" dirty="0"/>
              <a:t> </a:t>
            </a:r>
            <a:r>
              <a:rPr lang="fr-FR" sz="1600" dirty="0" err="1"/>
              <a:t>veikla</a:t>
            </a:r>
            <a:r>
              <a:rPr lang="lt-LT" sz="1600" dirty="0"/>
              <a:t>.</a:t>
            </a:r>
          </a:p>
          <a:p>
            <a:pPr fontAlgn="auto">
              <a:spcAft>
                <a:spcPts val="0"/>
              </a:spcAft>
              <a:buSzPct val="85000"/>
              <a:buNone/>
              <a:defRPr/>
            </a:pPr>
            <a:r>
              <a:rPr lang="fr-FR" sz="1600" dirty="0" err="1"/>
              <a:t>Meno</a:t>
            </a:r>
            <a:r>
              <a:rPr lang="fr-FR" sz="1600" dirty="0"/>
              <a:t> </a:t>
            </a:r>
            <a:r>
              <a:rPr lang="fr-FR" sz="1600" dirty="0" err="1"/>
              <a:t>kūrėjo</a:t>
            </a:r>
            <a:r>
              <a:rPr lang="fr-FR" sz="1600" dirty="0"/>
              <a:t> </a:t>
            </a:r>
            <a:r>
              <a:rPr lang="fr-FR" sz="1600" dirty="0" err="1"/>
              <a:t>statusą</a:t>
            </a:r>
            <a:r>
              <a:rPr lang="fr-FR" sz="1600" dirty="0"/>
              <a:t> </a:t>
            </a:r>
            <a:r>
              <a:rPr lang="fr-FR" sz="1600" dirty="0" err="1"/>
              <a:t>turintys</a:t>
            </a:r>
            <a:r>
              <a:rPr lang="fr-FR" sz="1600" dirty="0"/>
              <a:t> </a:t>
            </a:r>
            <a:r>
              <a:rPr lang="fr-FR" sz="1600" dirty="0" err="1"/>
              <a:t>darbingo</a:t>
            </a:r>
            <a:r>
              <a:rPr lang="fr-FR" sz="1600" dirty="0"/>
              <a:t> </a:t>
            </a:r>
            <a:r>
              <a:rPr lang="fr-FR" sz="1600" dirty="0" err="1"/>
              <a:t>amžiaus</a:t>
            </a:r>
            <a:r>
              <a:rPr lang="fr-FR" sz="1600" dirty="0"/>
              <a:t> </a:t>
            </a:r>
            <a:r>
              <a:rPr lang="fr-FR" sz="1600" dirty="0" err="1"/>
              <a:t>asmenys</a:t>
            </a:r>
            <a:r>
              <a:rPr lang="fr-FR" sz="1600" dirty="0"/>
              <a:t>, </a:t>
            </a:r>
            <a:r>
              <a:rPr lang="fr-FR" sz="1600" dirty="0" err="1"/>
              <a:t>jeigu</a:t>
            </a:r>
            <a:r>
              <a:rPr lang="fr-FR" sz="1600" dirty="0"/>
              <a:t> </a:t>
            </a:r>
            <a:r>
              <a:rPr lang="fr-FR" sz="1600" dirty="0" err="1"/>
              <a:t>jų</a:t>
            </a:r>
            <a:r>
              <a:rPr lang="fr-FR" sz="1600" dirty="0"/>
              <a:t> </a:t>
            </a:r>
            <a:r>
              <a:rPr lang="fr-FR" sz="1600" dirty="0" err="1"/>
              <a:t>draudžiamųjų</a:t>
            </a:r>
            <a:r>
              <a:rPr lang="fr-FR" sz="1600" dirty="0"/>
              <a:t> </a:t>
            </a:r>
            <a:r>
              <a:rPr lang="fr-FR" sz="1600" dirty="0" err="1"/>
              <a:t>pajamų</a:t>
            </a:r>
            <a:r>
              <a:rPr lang="fr-FR" sz="1600" dirty="0"/>
              <a:t> </a:t>
            </a:r>
            <a:r>
              <a:rPr lang="fr-FR" sz="1600" dirty="0" err="1"/>
              <a:t>suma</a:t>
            </a:r>
            <a:r>
              <a:rPr lang="fr-FR" sz="1600" dirty="0"/>
              <a:t> </a:t>
            </a:r>
            <a:r>
              <a:rPr lang="fr-FR" sz="1600" dirty="0" err="1"/>
              <a:t>mažesnė</a:t>
            </a:r>
            <a:r>
              <a:rPr lang="fr-FR" sz="1600" dirty="0"/>
              <a:t> </a:t>
            </a:r>
            <a:r>
              <a:rPr lang="fr-FR" sz="1600" dirty="0" err="1"/>
              <a:t>už</a:t>
            </a:r>
            <a:r>
              <a:rPr lang="fr-FR" sz="1600" dirty="0"/>
              <a:t> 12 MMA</a:t>
            </a:r>
            <a:r>
              <a:rPr lang="lt-LT" sz="1600" dirty="0"/>
              <a:t>.</a:t>
            </a:r>
          </a:p>
          <a:p>
            <a:pPr algn="just" fontAlgn="auto">
              <a:spcAft>
                <a:spcPts val="0"/>
              </a:spcAft>
              <a:buSzPct val="85000"/>
              <a:buNone/>
              <a:defRPr/>
            </a:pPr>
            <a:r>
              <a:rPr lang="fr-FR" sz="1600" dirty="0" err="1"/>
              <a:t>Asmenys</a:t>
            </a:r>
            <a:r>
              <a:rPr lang="fr-FR" sz="1600" dirty="0"/>
              <a:t>, </a:t>
            </a:r>
            <a:r>
              <a:rPr lang="fr-FR" sz="1600" dirty="0" err="1"/>
              <a:t>gaunantys</a:t>
            </a:r>
            <a:r>
              <a:rPr lang="fr-FR" sz="1600" dirty="0"/>
              <a:t> </a:t>
            </a:r>
            <a:r>
              <a:rPr lang="fr-FR" sz="1600" dirty="0" err="1"/>
              <a:t>pajamas</a:t>
            </a:r>
            <a:r>
              <a:rPr lang="fr-FR" sz="1600" dirty="0"/>
              <a:t> </a:t>
            </a:r>
            <a:r>
              <a:rPr lang="fr-FR" sz="1600" dirty="0" err="1"/>
              <a:t>pagal</a:t>
            </a:r>
            <a:r>
              <a:rPr lang="fr-FR" sz="1600" dirty="0"/>
              <a:t> </a:t>
            </a:r>
            <a:r>
              <a:rPr lang="fr-FR" sz="1600" dirty="0" err="1"/>
              <a:t>autorines</a:t>
            </a:r>
            <a:r>
              <a:rPr lang="fr-FR" sz="1600" dirty="0"/>
              <a:t> </a:t>
            </a:r>
            <a:r>
              <a:rPr lang="fr-FR" sz="1600" dirty="0" err="1"/>
              <a:t>sutartis</a:t>
            </a:r>
            <a:r>
              <a:rPr lang="fr-FR" sz="1600" dirty="0"/>
              <a:t> </a:t>
            </a:r>
            <a:r>
              <a:rPr lang="fr-FR" sz="1600" dirty="0" err="1"/>
              <a:t>iš</a:t>
            </a:r>
            <a:r>
              <a:rPr lang="fr-FR" sz="1600" dirty="0"/>
              <a:t> </a:t>
            </a:r>
            <a:r>
              <a:rPr lang="fr-FR" sz="1600" dirty="0" err="1"/>
              <a:t>draudėjo</a:t>
            </a:r>
            <a:r>
              <a:rPr lang="fr-FR" sz="1600" dirty="0"/>
              <a:t> – </a:t>
            </a:r>
            <a:r>
              <a:rPr lang="fr-FR" sz="1600" dirty="0" err="1"/>
              <a:t>Lietuvos</a:t>
            </a:r>
            <a:r>
              <a:rPr lang="fr-FR" sz="1600" dirty="0"/>
              <a:t> </a:t>
            </a:r>
            <a:r>
              <a:rPr lang="fr-FR" sz="1600" dirty="0" err="1"/>
              <a:t>vieneto</a:t>
            </a:r>
            <a:r>
              <a:rPr lang="fr-FR" sz="1600" dirty="0"/>
              <a:t>, bet </a:t>
            </a:r>
            <a:r>
              <a:rPr lang="fr-FR" sz="1600" dirty="0" err="1"/>
              <a:t>nesiverčia</a:t>
            </a:r>
            <a:r>
              <a:rPr lang="fr-FR" sz="1600" dirty="0"/>
              <a:t> </a:t>
            </a:r>
            <a:r>
              <a:rPr lang="fr-FR" sz="1600" dirty="0" err="1"/>
              <a:t>individualia</a:t>
            </a:r>
            <a:r>
              <a:rPr lang="fr-FR" sz="1600" dirty="0"/>
              <a:t> </a:t>
            </a:r>
            <a:r>
              <a:rPr lang="fr-FR" sz="1600" dirty="0" err="1"/>
              <a:t>veikla</a:t>
            </a:r>
            <a:r>
              <a:rPr lang="lt-LT" sz="1600" dirty="0"/>
              <a:t>.</a:t>
            </a:r>
          </a:p>
          <a:p>
            <a:pPr algn="just" fontAlgn="auto">
              <a:spcAft>
                <a:spcPts val="0"/>
              </a:spcAft>
              <a:buSzPct val="85000"/>
              <a:buNone/>
              <a:defRPr/>
            </a:pPr>
            <a:r>
              <a:rPr lang="fr-FR" sz="1600" dirty="0" err="1"/>
              <a:t>Asmenys</a:t>
            </a:r>
            <a:r>
              <a:rPr lang="fr-FR" sz="1600" dirty="0"/>
              <a:t>, </a:t>
            </a:r>
            <a:r>
              <a:rPr lang="fr-FR" sz="1600" dirty="0" err="1"/>
              <a:t>gaunantys</a:t>
            </a:r>
            <a:r>
              <a:rPr lang="fr-FR" sz="1600" dirty="0"/>
              <a:t> </a:t>
            </a:r>
            <a:r>
              <a:rPr lang="fr-FR" sz="1600" dirty="0" err="1"/>
              <a:t>pajamas</a:t>
            </a:r>
            <a:r>
              <a:rPr lang="fr-FR" sz="1600" dirty="0"/>
              <a:t> </a:t>
            </a:r>
            <a:r>
              <a:rPr lang="fr-FR" sz="1600" dirty="0" err="1"/>
              <a:t>iš</a:t>
            </a:r>
            <a:r>
              <a:rPr lang="fr-FR" sz="1600" dirty="0"/>
              <a:t> </a:t>
            </a:r>
            <a:r>
              <a:rPr lang="fr-FR" sz="1600" dirty="0" err="1"/>
              <a:t>sporto</a:t>
            </a:r>
            <a:r>
              <a:rPr lang="fr-FR" sz="1600" dirty="0"/>
              <a:t> </a:t>
            </a:r>
            <a:r>
              <a:rPr lang="fr-FR" sz="1600" dirty="0" err="1"/>
              <a:t>veiklos</a:t>
            </a:r>
            <a:r>
              <a:rPr lang="fr-FR" sz="1600" dirty="0"/>
              <a:t> </a:t>
            </a:r>
            <a:r>
              <a:rPr lang="fr-FR" sz="1600" dirty="0" err="1"/>
              <a:t>ar</a:t>
            </a:r>
            <a:r>
              <a:rPr lang="fr-FR" sz="1600" dirty="0"/>
              <a:t> </a:t>
            </a:r>
            <a:r>
              <a:rPr lang="fr-FR" sz="1600" dirty="0" err="1"/>
              <a:t>atlikėjo</a:t>
            </a:r>
            <a:r>
              <a:rPr lang="fr-FR" sz="1600" dirty="0"/>
              <a:t> </a:t>
            </a:r>
            <a:r>
              <a:rPr lang="fr-FR" sz="1600" dirty="0" err="1"/>
              <a:t>veiklos</a:t>
            </a:r>
            <a:r>
              <a:rPr lang="fr-FR" sz="1600" dirty="0"/>
              <a:t>, </a:t>
            </a:r>
            <a:r>
              <a:rPr lang="fr-FR" sz="1600" dirty="0" err="1"/>
              <a:t>iš</a:t>
            </a:r>
            <a:r>
              <a:rPr lang="fr-FR" sz="1600" dirty="0"/>
              <a:t> </a:t>
            </a:r>
            <a:r>
              <a:rPr lang="fr-FR" sz="1600" dirty="0" err="1"/>
              <a:t>draudėjo</a:t>
            </a:r>
            <a:r>
              <a:rPr lang="fr-FR" sz="1600" dirty="0"/>
              <a:t> –  </a:t>
            </a:r>
            <a:r>
              <a:rPr lang="fr-FR" sz="1600" dirty="0" err="1"/>
              <a:t>Lietuvos</a:t>
            </a:r>
            <a:r>
              <a:rPr lang="fr-FR" sz="1600" dirty="0"/>
              <a:t> </a:t>
            </a:r>
            <a:r>
              <a:rPr lang="fr-FR" sz="1600" dirty="0" err="1"/>
              <a:t>vieneto</a:t>
            </a:r>
            <a:r>
              <a:rPr lang="fr-FR" sz="1600" dirty="0"/>
              <a:t>, su </a:t>
            </a:r>
            <a:r>
              <a:rPr lang="fr-FR" sz="1600" dirty="0" err="1"/>
              <a:t>kuriuo</a:t>
            </a:r>
            <a:r>
              <a:rPr lang="fr-FR" sz="1600" dirty="0"/>
              <a:t> </a:t>
            </a:r>
            <a:r>
              <a:rPr lang="fr-FR" sz="1600" dirty="0" err="1"/>
              <a:t>jie</a:t>
            </a:r>
            <a:r>
              <a:rPr lang="fr-FR" sz="1600" dirty="0"/>
              <a:t> </a:t>
            </a:r>
            <a:r>
              <a:rPr lang="fr-FR" sz="1600" dirty="0" err="1"/>
              <a:t>nesusiję</a:t>
            </a:r>
            <a:r>
              <a:rPr lang="fr-FR" sz="1600" dirty="0"/>
              <a:t> darbo </a:t>
            </a:r>
            <a:r>
              <a:rPr lang="fr-FR" sz="1600" dirty="0" err="1"/>
              <a:t>santykiais</a:t>
            </a:r>
            <a:r>
              <a:rPr lang="fr-FR" sz="1600" dirty="0"/>
              <a:t>, bet </a:t>
            </a:r>
            <a:r>
              <a:rPr lang="fr-FR" sz="1600" dirty="0" err="1"/>
              <a:t>nesiverčia</a:t>
            </a:r>
            <a:r>
              <a:rPr lang="fr-FR" sz="1600" dirty="0"/>
              <a:t> </a:t>
            </a:r>
            <a:r>
              <a:rPr lang="fr-FR" sz="1600" dirty="0" err="1"/>
              <a:t>individualia</a:t>
            </a:r>
            <a:r>
              <a:rPr lang="fr-FR" sz="1600" dirty="0"/>
              <a:t> </a:t>
            </a:r>
            <a:r>
              <a:rPr lang="fr-FR" sz="1600" dirty="0" err="1"/>
              <a:t>veikla</a:t>
            </a:r>
            <a:r>
              <a:rPr lang="lt-LT" sz="1600" dirty="0"/>
              <a:t>. </a:t>
            </a:r>
          </a:p>
          <a:p>
            <a:pPr algn="just" fontAlgn="auto">
              <a:spcAft>
                <a:spcPts val="0"/>
              </a:spcAft>
              <a:buSzPct val="85000"/>
              <a:buNone/>
              <a:defRPr/>
            </a:pPr>
            <a:r>
              <a:rPr lang="lt-LT" sz="1600" dirty="0"/>
              <a:t>Asmenys, gaunantys pajamas iš sporto ar atlikėjo veiklos arba pagal autorines sutartis, laikomi apdraustaisiais nuo valstybinio socialinio draudimo pradžios datos iki draudžiamojo įvykio dienos, jeigu per šį laikotarpį buvo sumokėtos valstybinio socialinio draudimo įmokos nuo pajamų sumos, ne mažesnės kaip šio laikotarpio minimaliųjų mėnesinių algų suma. Nurodyti asmenys apdraustaisiais laikomi ne ilgesnį kaip 24 mėnesių laikotarpį nuo valstybinio socialinio draudimo pradžios datos. </a:t>
            </a:r>
          </a:p>
          <a:p>
            <a:pPr algn="r" fontAlgn="auto">
              <a:spcAft>
                <a:spcPts val="0"/>
              </a:spcAft>
              <a:buSzPct val="85000"/>
              <a:buNone/>
              <a:defRPr/>
            </a:pPr>
            <a:r>
              <a:rPr lang="lt-LT" sz="1600" dirty="0">
                <a:hlinkClick r:id="rId2"/>
              </a:rPr>
              <a:t>https://www.sodra.lt/lt/imokos</a:t>
            </a:r>
            <a:endParaRPr lang="lt-LT" sz="1600" dirty="0"/>
          </a:p>
          <a:p>
            <a:pPr algn="just" fontAlgn="auto">
              <a:spcAft>
                <a:spcPts val="0"/>
              </a:spcAft>
              <a:buSzPct val="85000"/>
              <a:buNone/>
              <a:defRPr/>
            </a:pPr>
            <a:r>
              <a:rPr lang="lt-LT" sz="2200" b="1" dirty="0"/>
              <a:t>Kiti – valstybės draudžiami</a:t>
            </a:r>
          </a:p>
          <a:p>
            <a:pPr fontAlgn="auto">
              <a:spcAft>
                <a:spcPts val="0"/>
              </a:spcAft>
              <a:buSzPct val="85000"/>
              <a:buNone/>
              <a:defRPr/>
            </a:pPr>
            <a:r>
              <a:rPr lang="lt-LT" sz="1600" dirty="0"/>
              <a:t>Valstybės deleguotų į užsienį asmenų sutuoktiniai (tik motinystės draudimu)</a:t>
            </a:r>
          </a:p>
          <a:p>
            <a:pPr fontAlgn="auto">
              <a:spcAft>
                <a:spcPts val="0"/>
              </a:spcAft>
              <a:buSzPct val="85000"/>
              <a:buNone/>
              <a:defRPr/>
            </a:pPr>
            <a:r>
              <a:rPr lang="fr-FR" sz="1600" dirty="0" err="1"/>
              <a:t>Privalomosios</a:t>
            </a:r>
            <a:r>
              <a:rPr lang="fr-FR" sz="1600" dirty="0"/>
              <a:t> </a:t>
            </a:r>
            <a:r>
              <a:rPr lang="fr-FR" sz="1600" dirty="0" err="1"/>
              <a:t>pradinės</a:t>
            </a:r>
            <a:r>
              <a:rPr lang="fr-FR" sz="1600" dirty="0"/>
              <a:t> </a:t>
            </a:r>
            <a:r>
              <a:rPr lang="fr-FR" sz="1600" dirty="0" err="1"/>
              <a:t>karo</a:t>
            </a:r>
            <a:r>
              <a:rPr lang="fr-FR" sz="1600" dirty="0"/>
              <a:t> </a:t>
            </a:r>
            <a:r>
              <a:rPr lang="fr-FR" sz="1600" dirty="0" err="1"/>
              <a:t>tarnybos</a:t>
            </a:r>
            <a:r>
              <a:rPr lang="fr-FR" sz="1600" dirty="0"/>
              <a:t> </a:t>
            </a:r>
            <a:r>
              <a:rPr lang="fr-FR" sz="1600" dirty="0" err="1"/>
              <a:t>kariai</a:t>
            </a:r>
            <a:r>
              <a:rPr lang="fr-FR" sz="1600" dirty="0"/>
              <a:t> ir </a:t>
            </a:r>
            <a:r>
              <a:rPr lang="fr-FR" sz="1600" dirty="0" err="1"/>
              <a:t>asmenys</a:t>
            </a:r>
            <a:r>
              <a:rPr lang="fr-FR" sz="1600" dirty="0"/>
              <a:t>, </a:t>
            </a:r>
            <a:r>
              <a:rPr lang="fr-FR" sz="1600" dirty="0" err="1"/>
              <a:t>atliekantys</a:t>
            </a:r>
            <a:r>
              <a:rPr lang="fr-FR" sz="1600" dirty="0"/>
              <a:t> </a:t>
            </a:r>
            <a:r>
              <a:rPr lang="fr-FR" sz="1600" dirty="0" err="1"/>
              <a:t>alternatyviąją</a:t>
            </a:r>
            <a:r>
              <a:rPr lang="fr-FR" sz="1600" dirty="0"/>
              <a:t> </a:t>
            </a:r>
            <a:r>
              <a:rPr lang="fr-FR" sz="1600" dirty="0" err="1"/>
              <a:t>krašto</a:t>
            </a:r>
            <a:r>
              <a:rPr lang="fr-FR" sz="1600" dirty="0"/>
              <a:t> </a:t>
            </a:r>
            <a:r>
              <a:rPr lang="fr-FR" sz="1600" dirty="0" err="1"/>
              <a:t>apsaugos</a:t>
            </a:r>
            <a:r>
              <a:rPr lang="fr-FR" sz="1600" dirty="0"/>
              <a:t> </a:t>
            </a:r>
            <a:r>
              <a:rPr lang="fr-FR" sz="1600" dirty="0" err="1"/>
              <a:t>tarnybą</a:t>
            </a:r>
            <a:r>
              <a:rPr lang="lt-LT" sz="1600" dirty="0"/>
              <a:t> (tik motinystės draudimu)</a:t>
            </a:r>
            <a:r>
              <a:rPr lang="fr-FR" sz="1600" dirty="0"/>
              <a:t>.</a:t>
            </a:r>
            <a:endParaRPr lang="lt-LT" sz="1600" dirty="0"/>
          </a:p>
          <a:p>
            <a:pPr algn="just" fontAlgn="auto">
              <a:spcAft>
                <a:spcPts val="0"/>
              </a:spcAft>
              <a:buSzPct val="85000"/>
              <a:buNone/>
              <a:defRPr/>
            </a:pPr>
            <a:endParaRPr lang="lt-LT" sz="1600" dirty="0"/>
          </a:p>
          <a:p>
            <a:pPr fontAlgn="auto">
              <a:spcAft>
                <a:spcPts val="0"/>
              </a:spcAft>
              <a:buSzPct val="85000"/>
              <a:buNone/>
              <a:defRPr/>
            </a:pPr>
            <a:endParaRPr lang="lt-LT" sz="24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p:spPr>
        <p:txBody>
          <a:bodyPr rtlCol="0">
            <a:normAutofit/>
          </a:bodyPr>
          <a:lstStyle/>
          <a:p>
            <a:pPr eaLnBrk="1" fontAlgn="auto" hangingPunct="1">
              <a:lnSpc>
                <a:spcPct val="80000"/>
              </a:lnSpc>
              <a:spcAft>
                <a:spcPts val="0"/>
              </a:spcAft>
              <a:defRPr/>
            </a:pPr>
            <a:r>
              <a:rPr lang="lt-LT" sz="3600" b="1"/>
              <a:t>Teisė gauti draudimo išmoką</a:t>
            </a:r>
          </a:p>
        </p:txBody>
      </p:sp>
      <p:sp>
        <p:nvSpPr>
          <p:cNvPr id="11267" name="Rectangle 6"/>
          <p:cNvSpPr>
            <a:spLocks noGrp="1" noChangeArrowheads="1"/>
          </p:cNvSpPr>
          <p:nvPr>
            <p:ph idx="1"/>
          </p:nvPr>
        </p:nvSpPr>
        <p:spPr>
          <a:xfrm>
            <a:off x="457200" y="1628775"/>
            <a:ext cx="8229600" cy="3800475"/>
          </a:xfrm>
        </p:spPr>
        <p:txBody>
          <a:bodyPr/>
          <a:lstStyle/>
          <a:p>
            <a:pPr marL="0" indent="0" algn="just" eaLnBrk="1" hangingPunct="1">
              <a:lnSpc>
                <a:spcPct val="110000"/>
              </a:lnSpc>
              <a:buFont typeface="Wingdings" pitchFamily="2" charset="2"/>
              <a:buNone/>
            </a:pPr>
            <a:r>
              <a:rPr lang="lt-LT"/>
              <a:t>	</a:t>
            </a:r>
            <a:r>
              <a:rPr lang="lt-LT" sz="3600"/>
              <a:t>Apdraustas asmuo, nukentėjęs nuo draudiminio įvykio, turi teisę gauti išmoką nuo pirmos draudimo (darbo) dienos.</a:t>
            </a:r>
          </a:p>
        </p:txBody>
      </p:sp>
    </p:spTree>
    <p:extLst>
      <p:ext uri="{BB962C8B-B14F-4D97-AF65-F5344CB8AC3E}">
        <p14:creationId xmlns:p14="http://schemas.microsoft.com/office/powerpoint/2010/main" val="3490771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24744"/>
          </a:xfrm>
        </p:spPr>
        <p:txBody>
          <a:bodyPr rtlCol="0">
            <a:normAutofit/>
          </a:bodyPr>
          <a:lstStyle/>
          <a:p>
            <a:pPr eaLnBrk="1" fontAlgn="auto" hangingPunct="1">
              <a:lnSpc>
                <a:spcPct val="80000"/>
              </a:lnSpc>
              <a:spcAft>
                <a:spcPts val="0"/>
              </a:spcAft>
              <a:defRPr/>
            </a:pPr>
            <a:r>
              <a:rPr lang="lt-LT" sz="3600" b="1"/>
              <a:t>Draudiminiai įvykiai</a:t>
            </a:r>
          </a:p>
        </p:txBody>
      </p:sp>
      <p:sp>
        <p:nvSpPr>
          <p:cNvPr id="12291" name="Rectangle 3"/>
          <p:cNvSpPr>
            <a:spLocks noGrp="1" noChangeArrowheads="1"/>
          </p:cNvSpPr>
          <p:nvPr>
            <p:ph idx="1"/>
          </p:nvPr>
        </p:nvSpPr>
        <p:spPr>
          <a:xfrm>
            <a:off x="250825" y="1484313"/>
            <a:ext cx="8569325" cy="5040312"/>
          </a:xfrm>
        </p:spPr>
        <p:txBody>
          <a:bodyPr/>
          <a:lstStyle/>
          <a:p>
            <a:pPr marL="0" indent="0" eaLnBrk="1" hangingPunct="1">
              <a:lnSpc>
                <a:spcPct val="90000"/>
              </a:lnSpc>
              <a:buFont typeface="Wingdings" pitchFamily="2" charset="2"/>
              <a:buNone/>
            </a:pPr>
            <a:r>
              <a:rPr lang="lt-LT" sz="2400"/>
              <a:t>1.Nelaimingi atsitikimai, įvykę</a:t>
            </a:r>
          </a:p>
          <a:p>
            <a:pPr algn="just"/>
            <a:r>
              <a:rPr lang="lt-LT" sz="2400"/>
              <a:t>dirbant draudėjo nustatytu darbo laiku, taip pat atskiru draudėjo nurodymu paskirtu dirbti laiku bei dirbant tarnybinių koman</a:t>
            </a:r>
            <a:r>
              <a:rPr lang="en-US" sz="2400"/>
              <a:t>-</a:t>
            </a:r>
            <a:r>
              <a:rPr lang="lt-LT" sz="2400"/>
              <a:t>diruočių laiku; </a:t>
            </a:r>
          </a:p>
          <a:p>
            <a:pPr algn="just"/>
            <a:r>
              <a:rPr lang="lt-LT" sz="2400"/>
              <a:t>dirbant darbo sutartyje sulygtą darbą (įskaitant ir darbo vietos parengimą bei sutvarkymą), taip pat atliekant kitus draudėjo pavestus su jo vykdoma veikla susijusius darbus draudėjo naudai arba atliekant viešojo administravimo funkcijas; </a:t>
            </a:r>
          </a:p>
          <a:p>
            <a:pPr algn="just"/>
            <a:r>
              <a:rPr lang="lt-LT" sz="2400"/>
              <a:t>dirbant darbą, už kurį mokamas darbo užmokestis, nuo kurio mokamos arba turi būti mokamos nelaimingų atsitikimų darbe socialinio draudimo įmokos. </a:t>
            </a:r>
          </a:p>
          <a:p>
            <a:pPr marL="0" indent="0" eaLnBrk="1" hangingPunct="1">
              <a:lnSpc>
                <a:spcPct val="90000"/>
              </a:lnSpc>
              <a:buNone/>
            </a:pPr>
            <a:endParaRPr lang="lt-LT" sz="2400" i="1"/>
          </a:p>
        </p:txBody>
      </p:sp>
    </p:spTree>
    <p:extLst>
      <p:ext uri="{BB962C8B-B14F-4D97-AF65-F5344CB8AC3E}">
        <p14:creationId xmlns:p14="http://schemas.microsoft.com/office/powerpoint/2010/main" val="1277720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24744"/>
          </a:xfrm>
        </p:spPr>
        <p:txBody>
          <a:bodyPr rtlCol="0">
            <a:normAutofit/>
          </a:bodyPr>
          <a:lstStyle/>
          <a:p>
            <a:pPr eaLnBrk="1" fontAlgn="auto" hangingPunct="1">
              <a:lnSpc>
                <a:spcPct val="80000"/>
              </a:lnSpc>
              <a:spcAft>
                <a:spcPts val="0"/>
              </a:spcAft>
              <a:defRPr/>
            </a:pPr>
            <a:r>
              <a:rPr lang="lt-LT" sz="3600" b="1"/>
              <a:t>Draudiminiai įvykiai</a:t>
            </a:r>
          </a:p>
        </p:txBody>
      </p:sp>
      <p:sp>
        <p:nvSpPr>
          <p:cNvPr id="12291" name="Rectangle 3"/>
          <p:cNvSpPr>
            <a:spLocks noGrp="1" noChangeArrowheads="1"/>
          </p:cNvSpPr>
          <p:nvPr>
            <p:ph idx="1"/>
          </p:nvPr>
        </p:nvSpPr>
        <p:spPr>
          <a:xfrm>
            <a:off x="250825" y="1484313"/>
            <a:ext cx="8569325" cy="5040312"/>
          </a:xfrm>
        </p:spPr>
        <p:txBody>
          <a:bodyPr/>
          <a:lstStyle/>
          <a:p>
            <a:pPr algn="just"/>
            <a:r>
              <a:rPr lang="lt-LT" sz="2400"/>
              <a:t>papildomų, specialių pertraukų ar pertraukų pailsėti ir pavalgyti metu, kai darbuotojas yra darbo vietoje, įmonės patalpose ar jos teritorijoje; </a:t>
            </a:r>
          </a:p>
          <a:p>
            <a:pPr algn="just"/>
            <a:r>
              <a:rPr lang="lt-LT" sz="2400"/>
              <a:t>pakeliui į darbą ar iš darbo</a:t>
            </a:r>
            <a:r>
              <a:rPr lang="en-US" sz="2400"/>
              <a:t> </a:t>
            </a:r>
            <a:r>
              <a:rPr lang="en-US" sz="2400">
                <a:solidFill>
                  <a:srgbClr val="FF0000"/>
                </a:solidFill>
              </a:rPr>
              <a:t>(atmestas si</a:t>
            </a:r>
            <a:r>
              <a:rPr lang="lt-LT" sz="2400">
                <a:solidFill>
                  <a:srgbClr val="FF0000"/>
                </a:solidFill>
              </a:rPr>
              <a:t>ū</a:t>
            </a:r>
            <a:r>
              <a:rPr lang="en-US" sz="2400">
                <a:solidFill>
                  <a:srgbClr val="FF0000"/>
                </a:solidFill>
              </a:rPr>
              <a:t>lymas</a:t>
            </a:r>
            <a:r>
              <a:rPr lang="lt-LT" sz="2400">
                <a:solidFill>
                  <a:srgbClr val="FF0000"/>
                </a:solidFill>
              </a:rPr>
              <a:t>: kai vykstama organizuotai darbdavio transportu)</a:t>
            </a:r>
            <a:r>
              <a:rPr lang="lt-LT" sz="2400"/>
              <a:t>; </a:t>
            </a:r>
          </a:p>
          <a:p>
            <a:pPr algn="just"/>
            <a:r>
              <a:rPr lang="lt-LT" sz="2000"/>
              <a:t>kai įspėjimo apie darbo sutarties nutraukimą laikotarpiu darbuotojas ieško naujo darbo; </a:t>
            </a:r>
          </a:p>
          <a:p>
            <a:pPr algn="just"/>
            <a:r>
              <a:rPr lang="lt-LT" sz="2000"/>
              <a:t>apdraustiesiems asmenims atliekant įstatymų nustatytas valstybines, visuomenines ar piliečio pareigas, kai už tą laiką mokamas darbo užmokestis arba atitinkama kompensacija, nuo kurių mokamos arba turi būti mokamos nelaimingų atsitikimų darbe socialinio draudimo įmokos. </a:t>
            </a:r>
            <a:r>
              <a:rPr lang="en-US" sz="2000"/>
              <a:t> </a:t>
            </a:r>
            <a:endParaRPr lang="lt-LT" sz="2000"/>
          </a:p>
          <a:p>
            <a:pPr algn="just"/>
            <a:endParaRPr lang="lt-LT" sz="2000">
              <a:solidFill>
                <a:srgbClr val="FF0000"/>
              </a:solidFill>
            </a:endParaRPr>
          </a:p>
          <a:p>
            <a:pPr marL="0" indent="0">
              <a:lnSpc>
                <a:spcPct val="90000"/>
              </a:lnSpc>
              <a:buNone/>
            </a:pPr>
            <a:r>
              <a:rPr lang="en-US" sz="2400"/>
              <a:t>2</a:t>
            </a:r>
            <a:r>
              <a:rPr lang="lt-LT" sz="2400"/>
              <a:t>. Draudžiamaisiais įvykiais taip pripažįstamos nustatytos lėtinės profesinės ligos.</a:t>
            </a:r>
          </a:p>
        </p:txBody>
      </p:sp>
    </p:spTree>
    <p:extLst>
      <p:ext uri="{BB962C8B-B14F-4D97-AF65-F5344CB8AC3E}">
        <p14:creationId xmlns:p14="http://schemas.microsoft.com/office/powerpoint/2010/main" val="1217849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24744"/>
          </a:xfrm>
        </p:spPr>
        <p:txBody>
          <a:bodyPr rtlCol="0">
            <a:normAutofit/>
          </a:bodyPr>
          <a:lstStyle/>
          <a:p>
            <a:pPr eaLnBrk="1" fontAlgn="auto" hangingPunct="1">
              <a:lnSpc>
                <a:spcPct val="80000"/>
              </a:lnSpc>
              <a:spcAft>
                <a:spcPts val="0"/>
              </a:spcAft>
              <a:defRPr/>
            </a:pPr>
            <a:r>
              <a:rPr lang="lt-LT" sz="3600" b="1"/>
              <a:t>Draudiminiai įvykiai</a:t>
            </a:r>
          </a:p>
        </p:txBody>
      </p:sp>
      <p:sp>
        <p:nvSpPr>
          <p:cNvPr id="12291" name="Rectangle 3"/>
          <p:cNvSpPr>
            <a:spLocks noGrp="1" noChangeArrowheads="1"/>
          </p:cNvSpPr>
          <p:nvPr>
            <p:ph idx="1"/>
          </p:nvPr>
        </p:nvSpPr>
        <p:spPr>
          <a:xfrm>
            <a:off x="250825" y="1484313"/>
            <a:ext cx="8569325" cy="5040312"/>
          </a:xfrm>
        </p:spPr>
        <p:txBody>
          <a:bodyPr/>
          <a:lstStyle/>
          <a:p>
            <a:pPr>
              <a:buNone/>
            </a:pPr>
            <a:r>
              <a:rPr lang="lt-LT" sz="2400"/>
              <a:t>Draudžiamaisiais įvykiais nepripažįstami</a:t>
            </a:r>
          </a:p>
          <a:p>
            <a:r>
              <a:rPr lang="lt-LT" sz="2200"/>
              <a:t>apdraustasis asmuo nukentėjo dėl savo nusikalstamos veikos, </a:t>
            </a:r>
          </a:p>
          <a:p>
            <a:r>
              <a:rPr lang="lt-LT" sz="2200"/>
              <a:t>apdraustasis asmuo tyčia siekė, kad įvyktų nelaimingas atsitikimas; </a:t>
            </a:r>
          </a:p>
          <a:p>
            <a:r>
              <a:rPr lang="es-ES" sz="2200"/>
              <a:t>apdraustasis asmuo sirgo liga, nesusijusia su darbu; </a:t>
            </a:r>
          </a:p>
          <a:p>
            <a:r>
              <a:rPr lang="lt-LT" sz="2200"/>
              <a:t>apdraustasis asmuo savavališkai (be darbdavio žinios) dirbo sau (savo interesais); </a:t>
            </a:r>
          </a:p>
          <a:p>
            <a:r>
              <a:rPr lang="lt-LT" sz="2200"/>
              <a:t>prieš apdraustąjį asmenį buvo panaudotas smurtas, jeigu smurto aplinkybės ir motyvai nesusiję su darbu, išskyrus atvejus, kai nelaimingas atsitikimas įvyksta pakeliui į darbą ar iš darbo. </a:t>
            </a:r>
          </a:p>
          <a:p>
            <a:r>
              <a:rPr lang="lt-LT" sz="2200"/>
              <a:t>nelaimingą atsitikimą ar ūmią profesinę ligą lėmė apdraustojo asmens neblaivumas (girtumas) arba apsvaigimas nuo psichiką veikiančių medžiagų. </a:t>
            </a:r>
          </a:p>
        </p:txBody>
      </p:sp>
    </p:spTree>
    <p:extLst>
      <p:ext uri="{BB962C8B-B14F-4D97-AF65-F5344CB8AC3E}">
        <p14:creationId xmlns:p14="http://schemas.microsoft.com/office/powerpoint/2010/main" val="1289088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052736"/>
          </a:xfrm>
        </p:spPr>
        <p:txBody>
          <a:bodyPr rtlCol="0">
            <a:normAutofit/>
          </a:bodyPr>
          <a:lstStyle/>
          <a:p>
            <a:pPr eaLnBrk="1" fontAlgn="auto" hangingPunct="1">
              <a:lnSpc>
                <a:spcPct val="80000"/>
              </a:lnSpc>
              <a:spcAft>
                <a:spcPts val="0"/>
              </a:spcAft>
              <a:defRPr/>
            </a:pPr>
            <a:r>
              <a:rPr lang="lt-LT" sz="3600" b="1"/>
              <a:t>Išmokų rūšys</a:t>
            </a:r>
          </a:p>
        </p:txBody>
      </p:sp>
      <p:sp>
        <p:nvSpPr>
          <p:cNvPr id="13315" name="Rectangle 3"/>
          <p:cNvSpPr>
            <a:spLocks noGrp="1" noChangeArrowheads="1"/>
          </p:cNvSpPr>
          <p:nvPr>
            <p:ph idx="1"/>
          </p:nvPr>
        </p:nvSpPr>
        <p:spPr>
          <a:xfrm>
            <a:off x="468313" y="1557338"/>
            <a:ext cx="8458200" cy="4679974"/>
          </a:xfrm>
        </p:spPr>
        <p:txBody>
          <a:bodyPr/>
          <a:lstStyle/>
          <a:p>
            <a:r>
              <a:rPr lang="lt-LT" sz="2800"/>
              <a:t>Ligos dėl nelaimingo atsitikimo darbe, pakeliui į darbą ar iš darbo arba profesinės ligos išmoka (toliau – ligos išmoka); </a:t>
            </a:r>
          </a:p>
          <a:p>
            <a:r>
              <a:rPr lang="lt-LT" sz="2800"/>
              <a:t>Netekto darbingumo vienkartinė kompensacija; </a:t>
            </a:r>
          </a:p>
          <a:p>
            <a:r>
              <a:rPr lang="lt-LT" sz="2800"/>
              <a:t>Netekto darbingumo periodinė kompensacija. </a:t>
            </a:r>
          </a:p>
          <a:p>
            <a:r>
              <a:rPr lang="lt-LT" sz="2800"/>
              <a:t>Vienkartinė draudimo išmoka šeimos nariams, apdraustajam asmeniui mirus dėl draudžiamojo įvykio.</a:t>
            </a:r>
          </a:p>
          <a:p>
            <a:r>
              <a:rPr lang="lt-LT" sz="2800"/>
              <a:t>Periodinė draudimo išmoka šeimos nariams, apdraustajam asmeniui mirus dėl draudžiamojo įvykio.</a:t>
            </a:r>
            <a:endParaRPr lang="lt-LT" sz="2800" i="1"/>
          </a:p>
        </p:txBody>
      </p:sp>
    </p:spTree>
    <p:extLst>
      <p:ext uri="{BB962C8B-B14F-4D97-AF65-F5344CB8AC3E}">
        <p14:creationId xmlns:p14="http://schemas.microsoft.com/office/powerpoint/2010/main" val="3662968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77875"/>
          </a:xfrm>
        </p:spPr>
        <p:txBody>
          <a:bodyPr rtlCol="0">
            <a:normAutofit/>
          </a:bodyPr>
          <a:lstStyle/>
          <a:p>
            <a:pPr eaLnBrk="1" fontAlgn="auto" hangingPunct="1">
              <a:lnSpc>
                <a:spcPct val="80000"/>
              </a:lnSpc>
              <a:spcAft>
                <a:spcPts val="0"/>
              </a:spcAft>
              <a:defRPr/>
            </a:pPr>
            <a:r>
              <a:rPr lang="lt-LT" sz="3600" b="1"/>
              <a:t>Ligos išmoka</a:t>
            </a:r>
          </a:p>
        </p:txBody>
      </p:sp>
      <p:sp>
        <p:nvSpPr>
          <p:cNvPr id="14339" name="Rectangle 3"/>
          <p:cNvSpPr>
            <a:spLocks noGrp="1" noChangeArrowheads="1"/>
          </p:cNvSpPr>
          <p:nvPr>
            <p:ph idx="1"/>
          </p:nvPr>
        </p:nvSpPr>
        <p:spPr>
          <a:xfrm>
            <a:off x="395536" y="1196752"/>
            <a:ext cx="8458200" cy="4298950"/>
          </a:xfrm>
        </p:spPr>
        <p:txBody>
          <a:bodyPr/>
          <a:lstStyle/>
          <a:p>
            <a:pPr marL="0" indent="0" algn="ctr" eaLnBrk="1" hangingPunct="1">
              <a:buFont typeface="Wingdings" pitchFamily="2" charset="2"/>
              <a:buNone/>
            </a:pPr>
            <a:r>
              <a:rPr lang="lt-LT" sz="2800" dirty="0"/>
              <a:t>Mokama 77,58% [100%] kompensuojamojo uždarbio nuo pirmos nedarbingumo dienos.</a:t>
            </a:r>
          </a:p>
          <a:p>
            <a:pPr marL="0" indent="0" algn="r" eaLnBrk="1" hangingPunct="1">
              <a:buFont typeface="Wingdings" pitchFamily="2" charset="2"/>
              <a:buNone/>
            </a:pPr>
            <a:endParaRPr lang="lt-LT" sz="2800" i="1" dirty="0"/>
          </a:p>
          <a:p>
            <a:pPr marL="0" indent="0" algn="r">
              <a:buNone/>
            </a:pPr>
            <a:r>
              <a:rPr lang="lt-LT" sz="2400" i="1" dirty="0"/>
              <a:t>Kompensuojamas uždarbis apskaičiuojamas už tris kalendorinius mėnesius, buvusius iki praeito kalendorinio mėnesio prieš laikinojo nedarbingumo nustatymo pradžios mėnesį ir ne mažesnis už </a:t>
            </a:r>
            <a:r>
              <a:rPr lang="en-US" sz="2400" i="1" dirty="0"/>
              <a:t>1</a:t>
            </a:r>
            <a:r>
              <a:rPr lang="lt-LT" sz="2400" i="1" dirty="0"/>
              <a:t>5% ir ne didesnis už 2 </a:t>
            </a:r>
            <a:r>
              <a:rPr lang="lt-LT" sz="2400" i="1" dirty="0" err="1"/>
              <a:t>užpraeito</a:t>
            </a:r>
            <a:r>
              <a:rPr lang="lt-LT" sz="2400" i="1" dirty="0"/>
              <a:t> ketvirčio </a:t>
            </a:r>
            <a:r>
              <a:rPr lang="en-US" sz="2400" i="1" dirty="0"/>
              <a:t>VDU</a:t>
            </a:r>
            <a:endParaRPr lang="lt-LT" sz="2400" dirty="0"/>
          </a:p>
          <a:p>
            <a:pPr marL="0" indent="0" algn="r" eaLnBrk="1" hangingPunct="1">
              <a:buFont typeface="Arial" charset="0"/>
              <a:buNone/>
            </a:pPr>
            <a:r>
              <a:rPr lang="lt-LT" sz="2400" i="1" dirty="0"/>
              <a:t> </a:t>
            </a:r>
          </a:p>
          <a:p>
            <a:pPr marL="0" indent="0" algn="r" eaLnBrk="1" hangingPunct="1">
              <a:buFont typeface="Arial" charset="0"/>
              <a:buNone/>
            </a:pPr>
            <a:endParaRPr lang="lt-LT" sz="2400" i="1" dirty="0"/>
          </a:p>
          <a:p>
            <a:pPr marL="0" indent="0" algn="r" eaLnBrk="1" hangingPunct="1">
              <a:buNone/>
            </a:pPr>
            <a:r>
              <a:rPr lang="lt-LT" sz="2400" i="1" dirty="0">
                <a:solidFill>
                  <a:srgbClr val="FF0000"/>
                </a:solidFill>
              </a:rPr>
              <a:t>.</a:t>
            </a:r>
          </a:p>
        </p:txBody>
      </p:sp>
    </p:spTree>
    <p:extLst>
      <p:ext uri="{BB962C8B-B14F-4D97-AF65-F5344CB8AC3E}">
        <p14:creationId xmlns:p14="http://schemas.microsoft.com/office/powerpoint/2010/main" val="1170688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36625"/>
          </a:xfrm>
        </p:spPr>
        <p:txBody>
          <a:bodyPr rtlCol="0">
            <a:normAutofit/>
          </a:bodyPr>
          <a:lstStyle/>
          <a:p>
            <a:pPr eaLnBrk="1" fontAlgn="auto" hangingPunct="1">
              <a:lnSpc>
                <a:spcPct val="80000"/>
              </a:lnSpc>
              <a:spcAft>
                <a:spcPts val="0"/>
              </a:spcAft>
              <a:defRPr/>
            </a:pPr>
            <a:r>
              <a:rPr lang="lt-LT" sz="3600" b="1"/>
              <a:t>Vienkartinės kompensacijos dydis</a:t>
            </a:r>
          </a:p>
        </p:txBody>
      </p:sp>
      <p:sp>
        <p:nvSpPr>
          <p:cNvPr id="15363" name="Rectangle 3"/>
          <p:cNvSpPr>
            <a:spLocks noGrp="1" noChangeArrowheads="1"/>
          </p:cNvSpPr>
          <p:nvPr>
            <p:ph idx="1"/>
          </p:nvPr>
        </p:nvSpPr>
        <p:spPr>
          <a:xfrm>
            <a:off x="179512" y="1268760"/>
            <a:ext cx="8736012" cy="5445125"/>
          </a:xfrm>
        </p:spPr>
        <p:txBody>
          <a:bodyPr/>
          <a:lstStyle/>
          <a:p>
            <a:pPr marL="0" indent="0" algn="just" eaLnBrk="1" hangingPunct="1">
              <a:buFont typeface="Wingdings" pitchFamily="2" charset="2"/>
              <a:buChar char="Ø"/>
            </a:pPr>
            <a:r>
              <a:rPr lang="lt-LT" sz="2800" dirty="0">
                <a:cs typeface="Times New Roman" pitchFamily="18" charset="0"/>
              </a:rPr>
              <a:t> Jeigu apdraustasis neteko iki 20</a:t>
            </a:r>
            <a:r>
              <a:rPr lang="lt-LT" sz="2800" dirty="0"/>
              <a:t>%</a:t>
            </a:r>
            <a:r>
              <a:rPr lang="lt-LT" sz="2800" dirty="0">
                <a:cs typeface="Times New Roman" pitchFamily="18" charset="0"/>
              </a:rPr>
              <a:t> darbingumo, jam išmokama 7,76</a:t>
            </a:r>
            <a:r>
              <a:rPr lang="lt-LT" sz="2800" dirty="0"/>
              <a:t>% [10%] </a:t>
            </a:r>
            <a:r>
              <a:rPr lang="lt-LT" sz="2800" dirty="0">
                <a:cs typeface="Times New Roman" pitchFamily="18" charset="0"/>
              </a:rPr>
              <a:t>jo 24 mėnesių kompensuojamojo uždarbio dydžio</a:t>
            </a:r>
            <a:r>
              <a:rPr lang="lt-LT" sz="2800" dirty="0"/>
              <a:t> </a:t>
            </a:r>
            <a:r>
              <a:rPr lang="lt-LT" sz="2800" dirty="0">
                <a:cs typeface="Times New Roman" pitchFamily="18" charset="0"/>
              </a:rPr>
              <a:t>kompensaci</a:t>
            </a:r>
            <a:r>
              <a:rPr lang="lt-LT" sz="2800" dirty="0"/>
              <a:t>ja.</a:t>
            </a:r>
          </a:p>
          <a:p>
            <a:pPr marL="0" indent="0" algn="just" eaLnBrk="1" hangingPunct="1">
              <a:buFont typeface="Wingdings" pitchFamily="2" charset="2"/>
              <a:buChar char="Ø"/>
            </a:pPr>
            <a:r>
              <a:rPr lang="lt-LT" sz="2800" dirty="0">
                <a:cs typeface="Times New Roman" pitchFamily="18" charset="0"/>
              </a:rPr>
              <a:t> Jeigu apdraustasis neteko daugiau kaip 20</a:t>
            </a:r>
            <a:r>
              <a:rPr lang="lt-LT" sz="2800" dirty="0"/>
              <a:t>%</a:t>
            </a:r>
            <a:r>
              <a:rPr lang="lt-LT" sz="2800" dirty="0">
                <a:cs typeface="Times New Roman" pitchFamily="18" charset="0"/>
              </a:rPr>
              <a:t>, bet mažiau kaip 30</a:t>
            </a:r>
            <a:r>
              <a:rPr lang="lt-LT" sz="2800" dirty="0"/>
              <a:t>%</a:t>
            </a:r>
            <a:r>
              <a:rPr lang="lt-LT" sz="2800" dirty="0">
                <a:cs typeface="Times New Roman" pitchFamily="18" charset="0"/>
              </a:rPr>
              <a:t> darbingumo, jam išmokama 15,54</a:t>
            </a:r>
            <a:r>
              <a:rPr lang="lt-LT" sz="2800" dirty="0"/>
              <a:t>%</a:t>
            </a:r>
            <a:r>
              <a:rPr lang="lt-LT" sz="2800" dirty="0">
                <a:cs typeface="Times New Roman" pitchFamily="18" charset="0"/>
              </a:rPr>
              <a:t> [20%] jo 24 mėnesių kompensuojamojo uždarbio dydžio netekto darbingumo vienkartinė kompensacija.</a:t>
            </a:r>
            <a:endParaRPr lang="en-GB" sz="2800" dirty="0">
              <a:cs typeface="Times New Roman" pitchFamily="18" charset="0"/>
            </a:endParaRPr>
          </a:p>
          <a:p>
            <a:pPr marL="0" indent="0" algn="just" eaLnBrk="1" hangingPunct="1">
              <a:buFont typeface="Wingdings" pitchFamily="2" charset="2"/>
              <a:buChar char="Ø"/>
            </a:pPr>
            <a:r>
              <a:rPr lang="lt-LT" sz="2800" dirty="0">
                <a:cs typeface="Times New Roman" pitchFamily="18" charset="0"/>
              </a:rPr>
              <a:t> Jeigu apdraustajam nustatytas neterminuotas nedarbingumas, netekto darbingumo vienkartinė </a:t>
            </a:r>
            <a:r>
              <a:rPr lang="lt-LT" sz="2800" dirty="0" err="1">
                <a:cs typeface="Times New Roman" pitchFamily="18" charset="0"/>
              </a:rPr>
              <a:t>kompen-sacija</a:t>
            </a:r>
            <a:r>
              <a:rPr lang="lt-LT" sz="2800" dirty="0">
                <a:cs typeface="Times New Roman" pitchFamily="18" charset="0"/>
              </a:rPr>
              <a:t> išmokama trigubai didesnė. </a:t>
            </a:r>
            <a:endParaRPr lang="en-US" sz="2800" dirty="0">
              <a:cs typeface="Times New Roman" pitchFamily="18" charset="0"/>
            </a:endParaRPr>
          </a:p>
          <a:p>
            <a:pPr marL="0" indent="0" algn="r" eaLnBrk="1" hangingPunct="1">
              <a:buNone/>
            </a:pPr>
            <a:r>
              <a:rPr lang="en-US" sz="2400" i="1" dirty="0" err="1">
                <a:cs typeface="Times New Roman" pitchFamily="18" charset="0"/>
              </a:rPr>
              <a:t>Kompensuojamas</a:t>
            </a:r>
            <a:r>
              <a:rPr lang="en-US" sz="2400" i="1" dirty="0">
                <a:cs typeface="Times New Roman" pitchFamily="18" charset="0"/>
              </a:rPr>
              <a:t> u</a:t>
            </a:r>
            <a:r>
              <a:rPr lang="lt-LT" sz="2400" i="1" dirty="0">
                <a:cs typeface="Times New Roman" pitchFamily="18" charset="0"/>
              </a:rPr>
              <a:t>ž</a:t>
            </a:r>
            <a:r>
              <a:rPr lang="en-US" sz="2400" i="1" dirty="0" err="1">
                <a:cs typeface="Times New Roman" pitchFamily="18" charset="0"/>
              </a:rPr>
              <a:t>darbis</a:t>
            </a:r>
            <a:r>
              <a:rPr lang="lt-LT" sz="2400" i="1" dirty="0">
                <a:cs typeface="Times New Roman" pitchFamily="18" charset="0"/>
              </a:rPr>
              <a:t> skaičiuojamas už 12 mėn. Ribos kaip ligos išmokos atveju</a:t>
            </a:r>
            <a:endParaRPr lang="lt-LT" sz="2400" i="1" dirty="0"/>
          </a:p>
        </p:txBody>
      </p:sp>
    </p:spTree>
    <p:extLst>
      <p:ext uri="{BB962C8B-B14F-4D97-AF65-F5344CB8AC3E}">
        <p14:creationId xmlns:p14="http://schemas.microsoft.com/office/powerpoint/2010/main" val="1509611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80728"/>
          </a:xfrm>
        </p:spPr>
        <p:txBody>
          <a:bodyPr rtlCol="0">
            <a:normAutofit/>
          </a:bodyPr>
          <a:lstStyle/>
          <a:p>
            <a:pPr eaLnBrk="1" fontAlgn="auto" hangingPunct="1">
              <a:lnSpc>
                <a:spcPct val="80000"/>
              </a:lnSpc>
              <a:spcAft>
                <a:spcPts val="0"/>
              </a:spcAft>
              <a:defRPr/>
            </a:pPr>
            <a:r>
              <a:rPr lang="lt-LT" sz="3600" b="1"/>
              <a:t>Periodinės kompensacijos dydis</a:t>
            </a:r>
          </a:p>
        </p:txBody>
      </p:sp>
      <p:sp>
        <p:nvSpPr>
          <p:cNvPr id="16387" name="Rectangle 3"/>
          <p:cNvSpPr>
            <a:spLocks noGrp="1" noChangeArrowheads="1"/>
          </p:cNvSpPr>
          <p:nvPr>
            <p:ph idx="1"/>
          </p:nvPr>
        </p:nvSpPr>
        <p:spPr>
          <a:xfrm>
            <a:off x="395536" y="1196752"/>
            <a:ext cx="8568952" cy="5400600"/>
          </a:xfrm>
        </p:spPr>
        <p:txBody>
          <a:bodyPr/>
          <a:lstStyle/>
          <a:p>
            <a:pPr marL="0" indent="0" algn="just" eaLnBrk="1" hangingPunct="1">
              <a:lnSpc>
                <a:spcPct val="90000"/>
              </a:lnSpc>
              <a:buFont typeface="Wingdings" pitchFamily="2" charset="2"/>
              <a:buNone/>
            </a:pPr>
            <a:r>
              <a:rPr lang="lt-LT" sz="2800" dirty="0"/>
              <a:t>A</a:t>
            </a:r>
            <a:r>
              <a:rPr lang="lt-LT" sz="2800" dirty="0">
                <a:cs typeface="Times New Roman" pitchFamily="18" charset="0"/>
              </a:rPr>
              <a:t>pdrausta</a:t>
            </a:r>
            <a:r>
              <a:rPr lang="lt-LT" sz="2800" dirty="0"/>
              <a:t>jam </a:t>
            </a:r>
            <a:r>
              <a:rPr lang="lt-LT" sz="2800" dirty="0">
                <a:cs typeface="Times New Roman" pitchFamily="18" charset="0"/>
              </a:rPr>
              <a:t>netek</a:t>
            </a:r>
            <a:r>
              <a:rPr lang="lt-LT" sz="2800" dirty="0"/>
              <a:t>us</a:t>
            </a:r>
            <a:r>
              <a:rPr lang="lt-LT" sz="2800" dirty="0">
                <a:cs typeface="Times New Roman" pitchFamily="18" charset="0"/>
              </a:rPr>
              <a:t> 30</a:t>
            </a:r>
            <a:r>
              <a:rPr lang="lt-LT" sz="2800" dirty="0"/>
              <a:t>%</a:t>
            </a:r>
            <a:r>
              <a:rPr lang="lt-LT" sz="2800" dirty="0">
                <a:cs typeface="Times New Roman" pitchFamily="18" charset="0"/>
              </a:rPr>
              <a:t> ir daugiau</a:t>
            </a:r>
            <a:r>
              <a:rPr lang="lt-LT" sz="2800" dirty="0"/>
              <a:t> </a:t>
            </a:r>
            <a:r>
              <a:rPr lang="lt-LT" sz="2800" dirty="0">
                <a:cs typeface="Times New Roman" pitchFamily="18" charset="0"/>
              </a:rPr>
              <a:t>darbingumo, jam </a:t>
            </a:r>
            <a:r>
              <a:rPr lang="lt-LT" sz="2800" dirty="0"/>
              <a:t>kas mėnesį </a:t>
            </a:r>
            <a:r>
              <a:rPr lang="lt-LT" sz="2800" dirty="0">
                <a:cs typeface="Times New Roman" pitchFamily="18" charset="0"/>
              </a:rPr>
              <a:t>mokama netekto darbingumo periodinė kompensacija.</a:t>
            </a:r>
            <a:endParaRPr lang="lt-LT" sz="2800" dirty="0"/>
          </a:p>
          <a:p>
            <a:pPr marL="0" indent="0" algn="just">
              <a:lnSpc>
                <a:spcPct val="90000"/>
              </a:lnSpc>
              <a:buNone/>
            </a:pPr>
            <a:r>
              <a:rPr lang="lt-LT" sz="2800" dirty="0"/>
              <a:t>Kompensacijos dydis: 0,5•d•k•0,7758•D    (</a:t>
            </a:r>
            <a:r>
              <a:rPr lang="lt-LT" sz="2800" i="1" dirty="0">
                <a:sym typeface="Symbol" pitchFamily="18" charset="2"/>
              </a:rPr>
              <a:t>0,25  </a:t>
            </a:r>
            <a:r>
              <a:rPr lang="lt-LT" sz="2800" i="1" dirty="0"/>
              <a:t>k </a:t>
            </a:r>
            <a:r>
              <a:rPr lang="lt-LT" sz="2800" i="1" dirty="0">
                <a:sym typeface="Symbol" pitchFamily="18" charset="2"/>
              </a:rPr>
              <a:t> 3)</a:t>
            </a:r>
          </a:p>
          <a:p>
            <a:pPr marL="0" indent="0" algn="just">
              <a:lnSpc>
                <a:spcPct val="90000"/>
              </a:lnSpc>
              <a:buNone/>
            </a:pPr>
            <a:r>
              <a:rPr lang="lt-LT" sz="1800" i="1" dirty="0"/>
              <a:t>d - netekto darbingumo dalis; k – kompensavimo koeficientas, </a:t>
            </a:r>
            <a:r>
              <a:rPr lang="lt-LT" sz="1800" i="1" dirty="0" err="1"/>
              <a:t>t.y</a:t>
            </a:r>
            <a:r>
              <a:rPr lang="lt-LT" sz="1800" i="1" dirty="0"/>
              <a:t>. asmens vidutinių mėnesinių draudžiamųjų pajamų per paskutinius paeiliui einančius 12 mėnesių, skaičiuojant atgal nuo pabaigos </a:t>
            </a:r>
            <a:r>
              <a:rPr lang="lt-LT" sz="1800" i="1" dirty="0" err="1"/>
              <a:t>užpraeito</a:t>
            </a:r>
            <a:r>
              <a:rPr lang="lt-LT" sz="1800" i="1" dirty="0"/>
              <a:t> kalendorinio mėnesio, buvusio prieš nelaimingo atsitikimo darbe (tarnyboje), pakeliui į darbą (tarnybą) ar iš darbo (tarnybos) arba ūmios profesinės ligos nustatymo mėnesį, santykis su nelaimingo atsitikimo darbe, pakeliui į darbą ar iš darbo arba susirgimo ūmia profesine liga nustatymo metu galiojančiu </a:t>
            </a:r>
            <a:r>
              <a:rPr lang="lt-LT" sz="1800" i="1" dirty="0" err="1"/>
              <a:t>užpraeito</a:t>
            </a:r>
            <a:r>
              <a:rPr lang="lt-LT" sz="1800" i="1" dirty="0"/>
              <a:t> ketvirčio šalies vidutiniu mėnesiniu darbo užmokesčiu</a:t>
            </a:r>
            <a:r>
              <a:rPr lang="lt-LT" sz="2400" i="1" dirty="0"/>
              <a:t>. </a:t>
            </a:r>
          </a:p>
          <a:p>
            <a:pPr marL="0" indent="0" algn="just">
              <a:lnSpc>
                <a:spcPct val="90000"/>
              </a:lnSpc>
              <a:buNone/>
            </a:pPr>
            <a:r>
              <a:rPr lang="lt-LT" sz="1800" i="1" dirty="0"/>
              <a:t>D – mokėjimo mėnesio šalies vidutinis darbo užmokestis.</a:t>
            </a:r>
          </a:p>
          <a:p>
            <a:pPr marL="0" indent="0" algn="just">
              <a:lnSpc>
                <a:spcPct val="90000"/>
              </a:lnSpc>
              <a:buNone/>
            </a:pPr>
            <a:r>
              <a:rPr lang="lt-LT" sz="2400" dirty="0"/>
              <a:t>Naujovė: Netekus 45% ir daugiau darbingumo, kompensacija mokama, jeigu gavėjas dėl to paties draudžiamojo įvykio neturi teisės į tokio paties dydžio arba didesnę netekto darbingumo socialinio draudimo pensiją; jei pensija mažesnė už kompensaciją, mokamas skirtumas.</a:t>
            </a:r>
          </a:p>
          <a:p>
            <a:pPr marL="0" indent="0" algn="just">
              <a:lnSpc>
                <a:spcPct val="90000"/>
              </a:lnSpc>
              <a:buNone/>
            </a:pPr>
            <a:endParaRPr lang="lt-LT" sz="2400" i="1" dirty="0"/>
          </a:p>
        </p:txBody>
      </p:sp>
    </p:spTree>
    <p:extLst>
      <p:ext uri="{BB962C8B-B14F-4D97-AF65-F5344CB8AC3E}">
        <p14:creationId xmlns:p14="http://schemas.microsoft.com/office/powerpoint/2010/main" val="1314146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052736"/>
          </a:xfrm>
        </p:spPr>
        <p:txBody>
          <a:bodyPr rtlCol="0">
            <a:normAutofit/>
          </a:bodyPr>
          <a:lstStyle/>
          <a:p>
            <a:pPr eaLnBrk="1" fontAlgn="auto" hangingPunct="1">
              <a:lnSpc>
                <a:spcPct val="80000"/>
              </a:lnSpc>
              <a:spcAft>
                <a:spcPts val="0"/>
              </a:spcAft>
              <a:defRPr/>
            </a:pPr>
            <a:r>
              <a:rPr lang="lt-LT" sz="3600" b="1" dirty="0"/>
              <a:t>Išmokų apdraustajam žuvus dydis</a:t>
            </a:r>
          </a:p>
        </p:txBody>
      </p:sp>
      <p:sp>
        <p:nvSpPr>
          <p:cNvPr id="17411" name="Rectangle 3"/>
          <p:cNvSpPr>
            <a:spLocks noGrp="1" noChangeArrowheads="1"/>
          </p:cNvSpPr>
          <p:nvPr>
            <p:ph idx="1"/>
          </p:nvPr>
        </p:nvSpPr>
        <p:spPr>
          <a:xfrm>
            <a:off x="204056" y="1124744"/>
            <a:ext cx="8735888" cy="5256584"/>
          </a:xfrm>
        </p:spPr>
        <p:txBody>
          <a:bodyPr/>
          <a:lstStyle/>
          <a:p>
            <a:pPr marL="0" indent="0" algn="just">
              <a:lnSpc>
                <a:spcPct val="110000"/>
              </a:lnSpc>
              <a:buNone/>
            </a:pPr>
            <a:r>
              <a:rPr lang="lt-LT" sz="2800" dirty="0"/>
              <a:t>Išmokos dydis – 46,55 [60] šalies vidutinių mėnesinių darbo užmokesčių mirties mėnesiu, dydžių. </a:t>
            </a:r>
          </a:p>
          <a:p>
            <a:pPr marL="0" indent="0" algn="just">
              <a:lnSpc>
                <a:spcPct val="110000"/>
              </a:lnSpc>
              <a:buNone/>
            </a:pPr>
            <a:r>
              <a:rPr lang="lt-LT" sz="2400" dirty="0"/>
              <a:t>[2022 rugsėjį būtų 46,55 •1799 = €83744]</a:t>
            </a:r>
          </a:p>
          <a:p>
            <a:pPr marL="0" indent="0" algn="just" eaLnBrk="1" hangingPunct="1">
              <a:lnSpc>
                <a:spcPct val="110000"/>
              </a:lnSpc>
              <a:buFont typeface="Wingdings" pitchFamily="2" charset="2"/>
              <a:buNone/>
            </a:pPr>
            <a:r>
              <a:rPr lang="lt-LT" sz="2800" dirty="0"/>
              <a:t>Išmokama po lygiai šeimos nariams.</a:t>
            </a:r>
          </a:p>
          <a:p>
            <a:pPr marL="0" indent="0" algn="just">
              <a:lnSpc>
                <a:spcPct val="110000"/>
              </a:lnSpc>
              <a:buNone/>
            </a:pPr>
            <a:r>
              <a:rPr lang="lt-LT" sz="2800" dirty="0"/>
              <a:t>Periodinės kompensacijos dydis 0,5•k•0,7758•D.</a:t>
            </a:r>
          </a:p>
          <a:p>
            <a:pPr marL="0" indent="0" algn="just">
              <a:lnSpc>
                <a:spcPct val="110000"/>
              </a:lnSpc>
              <a:buNone/>
            </a:pPr>
            <a:r>
              <a:rPr lang="lt-LT" sz="2800" dirty="0"/>
              <a:t> Kiekvienam žuvusiojo šeimos nariui mokama 1/(n+1) dalis.</a:t>
            </a:r>
          </a:p>
          <a:p>
            <a:pPr marL="0" indent="0" algn="r" eaLnBrk="1" hangingPunct="1">
              <a:buFont typeface="Wingdings" pitchFamily="2" charset="2"/>
              <a:buNone/>
            </a:pPr>
            <a:r>
              <a:rPr lang="lt-LT" sz="2000" i="1" dirty="0"/>
              <a:t>n – šeimos narių skaičius</a:t>
            </a:r>
          </a:p>
          <a:p>
            <a:pPr marL="0" indent="0" algn="just">
              <a:buNone/>
            </a:pPr>
            <a:r>
              <a:rPr lang="lt-LT" sz="2000" dirty="0"/>
              <a:t>Kompensacija mokama, jeigu gavėjas dėl to paties įvykio neturi teisės į tokio paties dydžio arba didesnę našlių/našlaičių socialinio draudimo pensiją; jei pensija mažesnė už kompensaciją, mokamas skirtumas. Sutuoktiniui mokėjimas nutraukiamas naujai susituokus</a:t>
            </a:r>
            <a:r>
              <a:rPr lang="lt-LT" sz="2400" dirty="0"/>
              <a:t>.</a:t>
            </a:r>
          </a:p>
          <a:p>
            <a:pPr marL="0" indent="0" algn="r" eaLnBrk="1" hangingPunct="1">
              <a:buFont typeface="Wingdings" pitchFamily="2" charset="2"/>
              <a:buNone/>
            </a:pPr>
            <a:endParaRPr lang="lt-LT" sz="2800" i="1" dirty="0"/>
          </a:p>
        </p:txBody>
      </p:sp>
    </p:spTree>
    <p:extLst>
      <p:ext uri="{BB962C8B-B14F-4D97-AF65-F5344CB8AC3E}">
        <p14:creationId xmlns:p14="http://schemas.microsoft.com/office/powerpoint/2010/main" val="64697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
            <a:ext cx="9144000" cy="908720"/>
          </a:xfrm>
        </p:spPr>
        <p:txBody>
          <a:bodyPr rtlCol="0">
            <a:normAutofit/>
          </a:bodyPr>
          <a:lstStyle/>
          <a:p>
            <a:pPr eaLnBrk="1" fontAlgn="auto" hangingPunct="1">
              <a:spcBef>
                <a:spcPts val="0"/>
              </a:spcBef>
              <a:spcAft>
                <a:spcPts val="0"/>
              </a:spcAft>
              <a:defRPr/>
            </a:pPr>
            <a:r>
              <a:rPr lang="lt-LT" sz="3600" b="1"/>
              <a:t>Ligos ir motinystės draudimų </a:t>
            </a:r>
            <a:r>
              <a:rPr lang="en-US" sz="3600" b="1"/>
              <a:t>i</a:t>
            </a:r>
            <a:r>
              <a:rPr lang="lt-LT" sz="3600" b="1"/>
              <a:t>šmokų rūšys</a:t>
            </a:r>
          </a:p>
        </p:txBody>
      </p:sp>
      <p:sp>
        <p:nvSpPr>
          <p:cNvPr id="6147" name="Rectangle 3"/>
          <p:cNvSpPr>
            <a:spLocks noGrp="1" noChangeArrowheads="1"/>
          </p:cNvSpPr>
          <p:nvPr>
            <p:ph idx="1"/>
          </p:nvPr>
        </p:nvSpPr>
        <p:spPr>
          <a:xfrm>
            <a:off x="554562" y="5373216"/>
            <a:ext cx="8229600" cy="720080"/>
          </a:xfrm>
        </p:spPr>
        <p:txBody>
          <a:bodyPr rtlCol="0">
            <a:noAutofit/>
          </a:bodyPr>
          <a:lstStyle/>
          <a:p>
            <a:pPr marL="625475" indent="-625475" algn="r" eaLnBrk="1" fontAlgn="auto" hangingPunct="1">
              <a:lnSpc>
                <a:spcPct val="110000"/>
              </a:lnSpc>
              <a:spcAft>
                <a:spcPts val="0"/>
              </a:spcAft>
              <a:buFontTx/>
              <a:buNone/>
              <a:defRPr/>
            </a:pPr>
            <a:r>
              <a:rPr lang="lt-LT" sz="2400" i="1" dirty="0"/>
              <a:t>Anksčiau vadinta „pašalpomis” – socialiniam draudimui netinkamas terminas. Todėl pervadintos išmokomis. </a:t>
            </a:r>
            <a:r>
              <a:rPr lang="en-US" sz="2400" i="1" dirty="0"/>
              <a:t> </a:t>
            </a:r>
            <a:r>
              <a:rPr lang="lt-LT" sz="2400" i="1" dirty="0"/>
              <a:t> </a:t>
            </a:r>
          </a:p>
        </p:txBody>
      </p:sp>
      <p:sp>
        <p:nvSpPr>
          <p:cNvPr id="2" name="TextBox 1">
            <a:extLst>
              <a:ext uri="{FF2B5EF4-FFF2-40B4-BE49-F238E27FC236}">
                <a16:creationId xmlns:a16="http://schemas.microsoft.com/office/drawing/2014/main" id="{618727C6-E58A-4558-9982-7BD9FF9EC318}"/>
              </a:ext>
            </a:extLst>
          </p:cNvPr>
          <p:cNvSpPr txBox="1"/>
          <p:nvPr/>
        </p:nvSpPr>
        <p:spPr>
          <a:xfrm>
            <a:off x="539552" y="1196752"/>
            <a:ext cx="8280920" cy="4308872"/>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lt-LT" sz="2800" dirty="0">
                <a:latin typeface="+mn-lt"/>
              </a:rPr>
              <a:t>Ligos išmokos (</a:t>
            </a:r>
            <a:r>
              <a:rPr lang="lt-LT" sz="2800" dirty="0" err="1">
                <a:latin typeface="+mn-lt"/>
              </a:rPr>
              <a:t>sickness</a:t>
            </a:r>
            <a:r>
              <a:rPr lang="lt-LT" sz="2800" dirty="0">
                <a:latin typeface="+mn-lt"/>
              </a:rPr>
              <a:t> </a:t>
            </a:r>
            <a:r>
              <a:rPr lang="lt-LT" sz="2800" dirty="0" err="1">
                <a:latin typeface="+mn-lt"/>
              </a:rPr>
              <a:t>benefit</a:t>
            </a:r>
            <a:r>
              <a:rPr lang="lt-LT" sz="2800" dirty="0">
                <a:latin typeface="+mn-lt"/>
              </a:rPr>
              <a:t>).</a:t>
            </a:r>
          </a:p>
          <a:p>
            <a:pPr marL="457200" indent="-457200">
              <a:spcBef>
                <a:spcPts val="1200"/>
              </a:spcBef>
              <a:buFont typeface="Wingdings" panose="05000000000000000000" pitchFamily="2" charset="2"/>
              <a:buChar char="Ø"/>
            </a:pPr>
            <a:r>
              <a:rPr lang="lt-LT" sz="2800" dirty="0">
                <a:latin typeface="+mn-lt"/>
              </a:rPr>
              <a:t>Profesinės reabilitacijos išmokos (</a:t>
            </a:r>
            <a:r>
              <a:rPr lang="lt-LT" sz="2800" dirty="0" err="1">
                <a:latin typeface="+mn-lt"/>
              </a:rPr>
              <a:t>professional</a:t>
            </a:r>
            <a:r>
              <a:rPr lang="lt-LT" sz="2800" dirty="0">
                <a:latin typeface="+mn-lt"/>
              </a:rPr>
              <a:t> </a:t>
            </a:r>
            <a:r>
              <a:rPr lang="lt-LT" sz="2800" dirty="0" err="1">
                <a:latin typeface="+mn-lt"/>
              </a:rPr>
              <a:t>rehabilitation</a:t>
            </a:r>
            <a:r>
              <a:rPr lang="lt-LT" sz="2800" dirty="0">
                <a:latin typeface="+mn-lt"/>
              </a:rPr>
              <a:t> </a:t>
            </a:r>
            <a:r>
              <a:rPr lang="lt-LT" sz="2800" dirty="0" err="1">
                <a:latin typeface="+mn-lt"/>
              </a:rPr>
              <a:t>benefit</a:t>
            </a:r>
            <a:r>
              <a:rPr lang="lt-LT" sz="2800" dirty="0">
                <a:latin typeface="+mn-lt"/>
              </a:rPr>
              <a:t>).</a:t>
            </a:r>
          </a:p>
          <a:p>
            <a:pPr marL="457200" indent="-457200">
              <a:spcBef>
                <a:spcPts val="1200"/>
              </a:spcBef>
              <a:buFont typeface="Wingdings" panose="05000000000000000000" pitchFamily="2" charset="2"/>
              <a:buChar char="Ø"/>
            </a:pPr>
            <a:r>
              <a:rPr lang="lt-LT" sz="2800" dirty="0">
                <a:latin typeface="+mn-lt"/>
              </a:rPr>
              <a:t>Motinystės išmokos (</a:t>
            </a:r>
            <a:r>
              <a:rPr lang="lt-LT" sz="2800" dirty="0" err="1">
                <a:latin typeface="+mn-lt"/>
              </a:rPr>
              <a:t>maternity</a:t>
            </a:r>
            <a:r>
              <a:rPr lang="lt-LT" sz="2800" dirty="0">
                <a:latin typeface="+mn-lt"/>
              </a:rPr>
              <a:t> </a:t>
            </a:r>
            <a:r>
              <a:rPr lang="lt-LT" sz="2800" dirty="0" err="1">
                <a:latin typeface="+mn-lt"/>
              </a:rPr>
              <a:t>leave</a:t>
            </a:r>
            <a:r>
              <a:rPr lang="lt-LT" sz="2800" dirty="0">
                <a:latin typeface="+mn-lt"/>
              </a:rPr>
              <a:t> </a:t>
            </a:r>
            <a:r>
              <a:rPr lang="lt-LT" sz="2800" dirty="0" err="1">
                <a:latin typeface="+mn-lt"/>
              </a:rPr>
              <a:t>benefit</a:t>
            </a:r>
            <a:r>
              <a:rPr lang="lt-LT" sz="2800" dirty="0">
                <a:latin typeface="+mn-lt"/>
              </a:rPr>
              <a:t>).</a:t>
            </a:r>
          </a:p>
          <a:p>
            <a:pPr marL="457200" indent="-457200">
              <a:spcBef>
                <a:spcPts val="1200"/>
              </a:spcBef>
              <a:buFont typeface="Wingdings" panose="05000000000000000000" pitchFamily="2" charset="2"/>
              <a:buChar char="Ø"/>
            </a:pPr>
            <a:r>
              <a:rPr lang="lt-LT" sz="2800" dirty="0">
                <a:latin typeface="+mn-lt"/>
              </a:rPr>
              <a:t>Tėvystės išmokos (</a:t>
            </a:r>
            <a:r>
              <a:rPr lang="lt-LT" sz="2800" dirty="0" err="1">
                <a:latin typeface="+mn-lt"/>
              </a:rPr>
              <a:t>paternity</a:t>
            </a:r>
            <a:r>
              <a:rPr lang="lt-LT" sz="2800" dirty="0">
                <a:latin typeface="+mn-lt"/>
              </a:rPr>
              <a:t> </a:t>
            </a:r>
            <a:r>
              <a:rPr lang="lt-LT" sz="2800" dirty="0" err="1">
                <a:latin typeface="+mn-lt"/>
              </a:rPr>
              <a:t>leave</a:t>
            </a:r>
            <a:r>
              <a:rPr lang="lt-LT" sz="2800" dirty="0">
                <a:latin typeface="+mn-lt"/>
              </a:rPr>
              <a:t> </a:t>
            </a:r>
            <a:r>
              <a:rPr lang="lt-LT" sz="2800" dirty="0" err="1">
                <a:latin typeface="+mn-lt"/>
              </a:rPr>
              <a:t>benefit</a:t>
            </a:r>
            <a:r>
              <a:rPr lang="lt-LT" sz="2800" dirty="0">
                <a:latin typeface="+mn-lt"/>
              </a:rPr>
              <a:t>).</a:t>
            </a:r>
          </a:p>
          <a:p>
            <a:pPr marL="457200" indent="-457200">
              <a:spcBef>
                <a:spcPts val="1200"/>
              </a:spcBef>
              <a:buFont typeface="Wingdings" panose="05000000000000000000" pitchFamily="2" charset="2"/>
              <a:buChar char="Ø"/>
            </a:pPr>
            <a:r>
              <a:rPr lang="lt-LT" sz="2800" dirty="0">
                <a:latin typeface="+mn-lt"/>
              </a:rPr>
              <a:t>Vaiko priežiūros išmokos (</a:t>
            </a:r>
            <a:r>
              <a:rPr lang="lt-LT" sz="2800" dirty="0" err="1">
                <a:latin typeface="+mn-lt"/>
              </a:rPr>
              <a:t>parental</a:t>
            </a:r>
            <a:r>
              <a:rPr lang="lt-LT" sz="2800" dirty="0">
                <a:latin typeface="+mn-lt"/>
              </a:rPr>
              <a:t> </a:t>
            </a:r>
            <a:r>
              <a:rPr lang="lt-LT" sz="2800" dirty="0" err="1">
                <a:latin typeface="+mn-lt"/>
              </a:rPr>
              <a:t>leave</a:t>
            </a:r>
            <a:r>
              <a:rPr lang="lt-LT" sz="2800" dirty="0">
                <a:latin typeface="+mn-lt"/>
              </a:rPr>
              <a:t> / </a:t>
            </a:r>
            <a:r>
              <a:rPr lang="lt-LT" sz="2800" dirty="0" err="1">
                <a:latin typeface="+mn-lt"/>
              </a:rPr>
              <a:t>home</a:t>
            </a:r>
            <a:r>
              <a:rPr lang="lt-LT" sz="2800" dirty="0">
                <a:latin typeface="+mn-lt"/>
              </a:rPr>
              <a:t> care </a:t>
            </a:r>
            <a:r>
              <a:rPr lang="lt-LT" sz="2800" dirty="0" err="1">
                <a:latin typeface="+mn-lt"/>
              </a:rPr>
              <a:t>benefit</a:t>
            </a:r>
            <a:r>
              <a:rPr lang="lt-LT" sz="2800" dirty="0">
                <a:latin typeface="+mn-lt"/>
              </a:rPr>
              <a:t>).</a:t>
            </a:r>
          </a:p>
          <a:p>
            <a:pPr>
              <a:spcBef>
                <a:spcPts val="1200"/>
              </a:spcBef>
            </a:pPr>
            <a:endParaRPr lang="lt-LT" sz="28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80728"/>
          </a:xfrm>
        </p:spPr>
        <p:txBody>
          <a:bodyPr rtlCol="0">
            <a:normAutofit/>
          </a:bodyPr>
          <a:lstStyle/>
          <a:p>
            <a:pPr eaLnBrk="1" fontAlgn="auto" hangingPunct="1">
              <a:spcBef>
                <a:spcPts val="0"/>
              </a:spcBef>
              <a:spcAft>
                <a:spcPts val="0"/>
              </a:spcAft>
              <a:defRPr/>
            </a:pPr>
            <a:r>
              <a:rPr lang="lt-LT" sz="3600" b="1"/>
              <a:t>Ligos išmokos: mokėjimo atvejai</a:t>
            </a:r>
          </a:p>
        </p:txBody>
      </p:sp>
      <p:sp>
        <p:nvSpPr>
          <p:cNvPr id="22531" name="Rectangle 3"/>
          <p:cNvSpPr>
            <a:spLocks noGrp="1" noChangeArrowheads="1"/>
          </p:cNvSpPr>
          <p:nvPr>
            <p:ph idx="1"/>
          </p:nvPr>
        </p:nvSpPr>
        <p:spPr>
          <a:xfrm>
            <a:off x="457200" y="1340768"/>
            <a:ext cx="8229600" cy="5040560"/>
          </a:xfrm>
        </p:spPr>
        <p:txBody>
          <a:bodyPr/>
          <a:lstStyle/>
          <a:p>
            <a:pPr eaLnBrk="1" hangingPunct="1">
              <a:buFont typeface="Wingdings" pitchFamily="2" charset="2"/>
              <a:buChar char="Ø"/>
            </a:pPr>
            <a:r>
              <a:rPr lang="en-US" sz="2400" dirty="0"/>
              <a:t> </a:t>
            </a:r>
            <a:r>
              <a:rPr lang="lt-LT" sz="2200" dirty="0"/>
              <a:t>Susirgus (tapus laikinai nedarbingu) ir praradus pajamas pačiam apdraustajam (kai kuriems ir nepraradus pajamų).</a:t>
            </a:r>
          </a:p>
          <a:p>
            <a:pPr eaLnBrk="1" hangingPunct="1">
              <a:buFont typeface="Wingdings" pitchFamily="2" charset="2"/>
              <a:buChar char="Ø"/>
            </a:pPr>
            <a:r>
              <a:rPr lang="en-US" sz="2200" dirty="0"/>
              <a:t> </a:t>
            </a:r>
            <a:r>
              <a:rPr lang="lt-LT" sz="2200" dirty="0"/>
              <a:t>Sergantiems šeimos nariams slaugyti.</a:t>
            </a:r>
          </a:p>
          <a:p>
            <a:pPr>
              <a:buFont typeface="Wingdings" pitchFamily="2" charset="2"/>
              <a:buChar char="Ø"/>
            </a:pPr>
            <a:r>
              <a:rPr lang="en-US" sz="2200" dirty="0"/>
              <a:t> </a:t>
            </a:r>
            <a:r>
              <a:rPr lang="lt-LT" sz="2200" dirty="0"/>
              <a:t>Nušalintiems nuo darbo dėl užkrečiamųjų ligų protrūkių arba epidemijų, taip pat </a:t>
            </a:r>
            <a:r>
              <a:rPr lang="lt-LT" sz="2200" dirty="0">
                <a:solidFill>
                  <a:srgbClr val="FF0000"/>
                </a:solidFill>
              </a:rPr>
              <a:t>esantiems privalomoje izoliacijoje be galimybės dirbti nuotoliniu būdu.</a:t>
            </a:r>
          </a:p>
          <a:p>
            <a:pPr eaLnBrk="1" hangingPunct="1">
              <a:buFont typeface="Wingdings" pitchFamily="2" charset="2"/>
              <a:buChar char="Ø"/>
            </a:pPr>
            <a:r>
              <a:rPr lang="en-US" sz="2200" dirty="0"/>
              <a:t> </a:t>
            </a:r>
            <a:r>
              <a:rPr lang="lt-LT" sz="2200" dirty="0"/>
              <a:t>Ortopedinio gydymo ar protezavimo metu.</a:t>
            </a:r>
          </a:p>
          <a:p>
            <a:pPr eaLnBrk="1" hangingPunct="1">
              <a:buFont typeface="Wingdings" pitchFamily="2" charset="2"/>
              <a:buChar char="Ø"/>
            </a:pPr>
            <a:r>
              <a:rPr lang="en-US" sz="2200" dirty="0"/>
              <a:t> </a:t>
            </a:r>
            <a:r>
              <a:rPr lang="lt-LT" sz="2200" dirty="0"/>
              <a:t>Vaikų priežiūrai, kai vaikų įstaigose nustatytas infekcijų plitimą ribojantis režimas, </a:t>
            </a:r>
            <a:r>
              <a:rPr lang="lt-LT" sz="2200" dirty="0">
                <a:solidFill>
                  <a:srgbClr val="FF0000"/>
                </a:solidFill>
              </a:rPr>
              <a:t>taip pat izoliacijoje esančio vaiko priežiūrai.</a:t>
            </a:r>
          </a:p>
          <a:p>
            <a:pPr eaLnBrk="1" hangingPunct="1">
              <a:buFont typeface="Wingdings" pitchFamily="2" charset="2"/>
              <a:buChar char="Ø"/>
            </a:pPr>
            <a:r>
              <a:rPr lang="lt-LT" sz="2200" dirty="0"/>
              <a:t>Vaikų priežiūrai, kai kitas vaiko priežiūros atostogose esantis asmuo negali to vaiko prižiūrėti</a:t>
            </a:r>
            <a:r>
              <a:rPr lang="en-US" sz="2200" dirty="0"/>
              <a:t>.</a:t>
            </a:r>
            <a:endParaRPr lang="lt-LT" sz="2200" dirty="0"/>
          </a:p>
          <a:p>
            <a:pPr>
              <a:buFont typeface="Wingdings" pitchFamily="2" charset="2"/>
              <a:buChar char="Ø"/>
            </a:pPr>
            <a:r>
              <a:rPr lang="lt-LT" sz="2200" dirty="0"/>
              <a:t>Tapus laikinai nedarbingiems dėl audinių, ląstelių ar organų paėmimo transplantacijai donorystės tikslu.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08720"/>
          </a:xfrm>
        </p:spPr>
        <p:txBody>
          <a:bodyPr rtlCol="0">
            <a:normAutofit/>
          </a:bodyPr>
          <a:lstStyle/>
          <a:p>
            <a:pPr eaLnBrk="1" fontAlgn="auto" hangingPunct="1">
              <a:spcBef>
                <a:spcPts val="0"/>
              </a:spcBef>
              <a:spcAft>
                <a:spcPts val="0"/>
              </a:spcAft>
              <a:defRPr/>
            </a:pPr>
            <a:r>
              <a:rPr lang="lt-LT" sz="3600" b="1"/>
              <a:t>Teisė gauti ligos išmoką</a:t>
            </a:r>
          </a:p>
        </p:txBody>
      </p:sp>
      <p:sp>
        <p:nvSpPr>
          <p:cNvPr id="10243" name="Rectangle 6"/>
          <p:cNvSpPr>
            <a:spLocks noGrp="1" noChangeArrowheads="1"/>
          </p:cNvSpPr>
          <p:nvPr>
            <p:ph idx="1"/>
          </p:nvPr>
        </p:nvSpPr>
        <p:spPr>
          <a:xfrm>
            <a:off x="323528" y="1268760"/>
            <a:ext cx="8363272" cy="5328592"/>
          </a:xfrm>
        </p:spPr>
        <p:txBody>
          <a:bodyPr/>
          <a:lstStyle/>
          <a:p>
            <a:pPr marL="0" indent="0" algn="just" eaLnBrk="1" hangingPunct="1">
              <a:lnSpc>
                <a:spcPct val="80000"/>
              </a:lnSpc>
              <a:buFont typeface="Wingdings" pitchFamily="2" charset="2"/>
              <a:buNone/>
            </a:pPr>
            <a:r>
              <a:rPr lang="lt-LT" dirty="0"/>
              <a:t>	</a:t>
            </a:r>
            <a:r>
              <a:rPr lang="lt-LT" sz="2400" dirty="0"/>
              <a:t>Apdraustas asmuo turi teisę gauti ligos išmoką, jei</a:t>
            </a:r>
          </a:p>
          <a:p>
            <a:pPr algn="just">
              <a:buFont typeface="Wingdings" panose="05000000000000000000" pitchFamily="2" charset="2"/>
              <a:buChar char="Ø"/>
            </a:pPr>
            <a:r>
              <a:rPr lang="lt-LT" sz="2400" dirty="0"/>
              <a:t>yra apdraustas ligos socialiniu draudimu ir tampa laikinai nedarbingu dėl ko praranda darbo pajamas (ūkininkui ir kt. „praranda“ netaikoma)</a:t>
            </a:r>
          </a:p>
          <a:p>
            <a:pPr algn="just">
              <a:buFont typeface="Wingdings" panose="05000000000000000000" pitchFamily="2" charset="2"/>
              <a:buChar char="Ø"/>
            </a:pPr>
            <a:r>
              <a:rPr lang="lt-LT" sz="2400" dirty="0"/>
              <a:t>turi ne mažesnį kaip 3 mėnesių per paskutinius 12 mėnesių arba 6 mėnesius per paskutinius 24 mėnesius ligos socialinio draudimo stažą.</a:t>
            </a:r>
          </a:p>
          <a:p>
            <a:pPr marL="0" indent="0" algn="just">
              <a:buNone/>
            </a:pPr>
            <a:endParaRPr lang="lt-LT" sz="2000" i="1" dirty="0"/>
          </a:p>
          <a:p>
            <a:pPr marL="0" indent="0" algn="just">
              <a:buNone/>
            </a:pPr>
            <a:r>
              <a:rPr lang="lt-LT" sz="2000" i="1" dirty="0"/>
              <a:t>Stažas - laikotarpiai, per kuriuos </a:t>
            </a:r>
            <a:r>
              <a:rPr lang="lt-LT" sz="2000" b="1" i="1" dirty="0"/>
              <a:t>mokamos</a:t>
            </a:r>
            <a:r>
              <a:rPr lang="lt-LT" sz="2000" i="1" dirty="0"/>
              <a:t> arba pagal įstatymus </a:t>
            </a:r>
            <a:r>
              <a:rPr lang="lt-LT" sz="2000" b="1" i="1" dirty="0"/>
              <a:t>turėjo būti mokamos</a:t>
            </a:r>
            <a:r>
              <a:rPr lang="lt-LT" sz="2000" i="1" dirty="0"/>
              <a:t> valstybinio socialinio draudimo įmokos ligos socialiniam draudimui ir (ar) socialinio draudimo išmokų gavimo laikotarpiai</a:t>
            </a:r>
          </a:p>
          <a:p>
            <a:pPr marL="0" indent="0" algn="r" eaLnBrk="1" hangingPunct="1">
              <a:lnSpc>
                <a:spcPct val="110000"/>
              </a:lnSpc>
              <a:buFontTx/>
              <a:buNone/>
            </a:pPr>
            <a:endParaRPr lang="lt-LT" sz="1800" i="1" dirty="0"/>
          </a:p>
          <a:p>
            <a:pPr marL="0" indent="0" algn="just">
              <a:lnSpc>
                <a:spcPct val="110000"/>
              </a:lnSpc>
              <a:buNone/>
            </a:pPr>
            <a:r>
              <a:rPr lang="lt-LT" sz="2000" i="1" dirty="0"/>
              <a:t>Stažo nereikalaujama iki 26 metų, jei iki susirgimo mokėsi, pradėjo dirbti ir nespėjo "uždirbti" 3 mėnesių.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052736"/>
          </a:xfrm>
        </p:spPr>
        <p:txBody>
          <a:bodyPr rtlCol="0">
            <a:normAutofit/>
          </a:bodyPr>
          <a:lstStyle/>
          <a:p>
            <a:pPr eaLnBrk="1" fontAlgn="auto" hangingPunct="1">
              <a:spcBef>
                <a:spcPts val="0"/>
              </a:spcBef>
              <a:spcAft>
                <a:spcPts val="0"/>
              </a:spcAft>
              <a:defRPr/>
            </a:pPr>
            <a:r>
              <a:rPr lang="lt-LT" sz="3600" b="1"/>
              <a:t>Ligos išmokos mokėjimo trukmė</a:t>
            </a:r>
          </a:p>
        </p:txBody>
      </p:sp>
      <p:sp>
        <p:nvSpPr>
          <p:cNvPr id="8195" name="Rectangle 3"/>
          <p:cNvSpPr>
            <a:spLocks noGrp="1" noChangeArrowheads="1"/>
          </p:cNvSpPr>
          <p:nvPr>
            <p:ph idx="1"/>
          </p:nvPr>
        </p:nvSpPr>
        <p:spPr>
          <a:xfrm>
            <a:off x="266700" y="1268760"/>
            <a:ext cx="8610600" cy="5184576"/>
          </a:xfrm>
        </p:spPr>
        <p:txBody>
          <a:bodyPr rtlCol="0">
            <a:noAutofit/>
          </a:bodyPr>
          <a:lstStyle/>
          <a:p>
            <a:pPr marL="0" indent="432000" algn="just" eaLnBrk="1" fontAlgn="auto" hangingPunct="1">
              <a:lnSpc>
                <a:spcPts val="3000"/>
              </a:lnSpc>
              <a:spcAft>
                <a:spcPts val="0"/>
              </a:spcAft>
              <a:buFont typeface="Wingdings" pitchFamily="2" charset="2"/>
              <a:buNone/>
              <a:defRPr/>
            </a:pPr>
            <a:r>
              <a:rPr lang="lt-LT" sz="2400" dirty="0"/>
              <a:t>Išmoka mokama nuo</a:t>
            </a:r>
            <a:r>
              <a:rPr lang="lt-LT" sz="2400" i="1" dirty="0"/>
              <a:t> </a:t>
            </a:r>
            <a:r>
              <a:rPr lang="lt-LT" sz="2400" dirty="0"/>
              <a:t>trečios nedarbingumo dienos (kai yra darbdavys) iki darbingumo atstatymo arba dalyvavimo profesinio reabilitacijoje pradžios arba negalios pripažinimo. Nušalintiems dėl karantino – visą nušalinimo nuo darbo laikotarpį iki karantino pabaigos.</a:t>
            </a:r>
          </a:p>
          <a:p>
            <a:pPr marL="0" indent="0" algn="r" eaLnBrk="1" fontAlgn="auto" hangingPunct="1">
              <a:lnSpc>
                <a:spcPct val="90000"/>
              </a:lnSpc>
              <a:spcAft>
                <a:spcPts val="0"/>
              </a:spcAft>
              <a:buFont typeface="Wingdings" pitchFamily="2" charset="2"/>
              <a:buNone/>
              <a:defRPr/>
            </a:pPr>
            <a:r>
              <a:rPr lang="lt-LT" sz="2400" i="1" dirty="0"/>
              <a:t>	Netekto darbingumo pensijų gavėjams – ne daugiau 90 dienų per kalendorinius metus</a:t>
            </a:r>
          </a:p>
          <a:p>
            <a:pPr marL="0" indent="442913" algn="just" eaLnBrk="1" fontAlgn="auto" hangingPunct="1">
              <a:spcAft>
                <a:spcPts val="0"/>
              </a:spcAft>
              <a:buFont typeface="Wingdings" pitchFamily="2" charset="2"/>
              <a:buNone/>
              <a:defRPr/>
            </a:pPr>
            <a:r>
              <a:rPr lang="lt-LT" sz="2400" dirty="0"/>
              <a:t>Pirmas dvi dienas (išskyrus slaugos atvejus) turi mokėti darbdavys iš savo lėšų (jei jis yra).</a:t>
            </a:r>
          </a:p>
          <a:p>
            <a:pPr marL="0" indent="0" algn="r" eaLnBrk="1" fontAlgn="auto" hangingPunct="1">
              <a:lnSpc>
                <a:spcPct val="90000"/>
              </a:lnSpc>
              <a:spcAft>
                <a:spcPts val="0"/>
              </a:spcAft>
              <a:buFont typeface="Wingdings" pitchFamily="2" charset="2"/>
              <a:buNone/>
              <a:defRPr/>
            </a:pPr>
            <a:r>
              <a:rPr lang="lt-LT" sz="2400" i="1" dirty="0">
                <a:solidFill>
                  <a:schemeClr val="tx2"/>
                </a:solidFill>
              </a:rPr>
              <a:t>Ar reikalingas “darbdavio laikotarpis”, ypač kai draudimo įmoką dabar moka pats apdraustasis?</a:t>
            </a:r>
          </a:p>
          <a:p>
            <a:pPr marL="0" indent="442913" algn="just" fontAlgn="auto">
              <a:lnSpc>
                <a:spcPct val="90000"/>
              </a:lnSpc>
              <a:spcAft>
                <a:spcPts val="0"/>
              </a:spcAft>
              <a:buNone/>
              <a:defRPr/>
            </a:pPr>
            <a:r>
              <a:rPr lang="lt-LT" sz="2400" dirty="0"/>
              <a:t>Slaugos atveju nustatomas fiksuotas mokėjimo laikotarpis – 7, 14 dienų arba net 120-180 dienų sunkiais atvejais.</a:t>
            </a:r>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TVM</Template>
  <TotalTime>0</TotalTime>
  <Words>5257</Words>
  <Application>Microsoft Office PowerPoint</Application>
  <PresentationFormat>Demonstracija ekrane (4:3)</PresentationFormat>
  <Paragraphs>433</Paragraphs>
  <Slides>58</Slides>
  <Notes>1</Notes>
  <HiddenSlides>1</HiddenSlides>
  <MMClips>0</MMClips>
  <ScaleCrop>false</ScaleCrop>
  <HeadingPairs>
    <vt:vector size="6" baseType="variant">
      <vt:variant>
        <vt:lpstr>Naudojami šriftai</vt:lpstr>
      </vt:variant>
      <vt:variant>
        <vt:i4>4</vt:i4>
      </vt:variant>
      <vt:variant>
        <vt:lpstr>Tema</vt:lpstr>
      </vt:variant>
      <vt:variant>
        <vt:i4>3</vt:i4>
      </vt:variant>
      <vt:variant>
        <vt:lpstr>Skaidrių pavadinimai</vt:lpstr>
      </vt:variant>
      <vt:variant>
        <vt:i4>58</vt:i4>
      </vt:variant>
    </vt:vector>
  </HeadingPairs>
  <TitlesOfParts>
    <vt:vector size="65" baseType="lpstr">
      <vt:lpstr>Arial</vt:lpstr>
      <vt:lpstr>Calibri</vt:lpstr>
      <vt:lpstr>Times New Roman</vt:lpstr>
      <vt:lpstr>Wingdings</vt:lpstr>
      <vt:lpstr>TVM</vt:lpstr>
      <vt:lpstr>Paskaitos</vt:lpstr>
      <vt:lpstr>1_TVM</vt:lpstr>
      <vt:lpstr>SOCIALINĖS APSAUGOS EKONOMIKA</vt:lpstr>
      <vt:lpstr>SOCIALINĖS APSAUGOS EKONOMIKA</vt:lpstr>
      <vt:lpstr>Ligos ir motinystės draudimų paskirtis</vt:lpstr>
      <vt:lpstr>Ligos ir motinystės draudimais apdrausti asmenys</vt:lpstr>
      <vt:lpstr>Ligos ir motinystės draudimais apdrausti asmenys</vt:lpstr>
      <vt:lpstr>Ligos ir motinystės draudimų išmokų rūšys</vt:lpstr>
      <vt:lpstr>Ligos išmokos: mokėjimo atvejai</vt:lpstr>
      <vt:lpstr>Teisė gauti ligos išmoką</vt:lpstr>
      <vt:lpstr>Ligos išmokos mokėjimo trukmė</vt:lpstr>
      <vt:lpstr>Kompensuojamas uždarbis ligos išmokai</vt:lpstr>
      <vt:lpstr>Ligos išmokos dydis</vt:lpstr>
      <vt:lpstr>Profesinės reabilitacijos išmokos</vt:lpstr>
      <vt:lpstr>Kompensuojamas uždarbis motinystės, tėvystės ir vaiko priežiūros išmokoms</vt:lpstr>
      <vt:lpstr>Motinystės  išmoka: teisė gauti ir dydis</vt:lpstr>
      <vt:lpstr>Motinystės  išmoka: trukmė ir derinimas su pajamomis</vt:lpstr>
      <vt:lpstr>Tėvystės  išmoka</vt:lpstr>
      <vt:lpstr>Vaiko priežiūros išmoka</vt:lpstr>
      <vt:lpstr>Vaiko priežiūros išmoka: teisė gauti</vt:lpstr>
      <vt:lpstr>Vaiko priežiūros išmoka: laikotarpio pasirinkimas nuo 2023 m.</vt:lpstr>
      <vt:lpstr>Vaiko priežiūros išmoka: dydžiai</vt:lpstr>
      <vt:lpstr>Vaiko priežiūros išmokos mokėjimas turint pajamų</vt:lpstr>
      <vt:lpstr>Motinystės (maternity leave) išmokų mokėjimo trukmė</vt:lpstr>
      <vt:lpstr>Vaiko priežiūros (parental leave) trukmė</vt:lpstr>
      <vt:lpstr> Ligos ir motinystės draudimo išmokos (mln. eurų) </vt:lpstr>
      <vt:lpstr>SOCIALINĖS APSAUGOS EKONOMIKA</vt:lpstr>
      <vt:lpstr>Nedarbo draudimo vieta</vt:lpstr>
      <vt:lpstr>Nedarbo draudimo paskirtis</vt:lpstr>
      <vt:lpstr>Apdrausti asmenys</vt:lpstr>
      <vt:lpstr>Apdrausti asmenys</vt:lpstr>
      <vt:lpstr>Teisė gauti nedarbo draudimo išmoką</vt:lpstr>
      <vt:lpstr>Bedarbio statuso suteikimas</vt:lpstr>
      <vt:lpstr>Nedarbo draudimo išmokos  mokėjimo trukmė</vt:lpstr>
      <vt:lpstr>Nedarbo draudimo išmokos dydis</vt:lpstr>
      <vt:lpstr>Naujovė: dalinio darbo išmoka</vt:lpstr>
      <vt:lpstr>Dalinio darbo išmoka: pavyzdys</vt:lpstr>
      <vt:lpstr>Garantinis ir ilgalaikio darbo išmokų fondai</vt:lpstr>
      <vt:lpstr>Išmokos iš garantinio fondo</vt:lpstr>
      <vt:lpstr>Ilgalaikio darbo išmoka</vt:lpstr>
      <vt:lpstr>Nedarbo apsaugos administravimas</vt:lpstr>
      <vt:lpstr>Nedarbo lygis Lietuvoje</vt:lpstr>
      <vt:lpstr>Nedarbo lygis ES 2020 m.</vt:lpstr>
      <vt:lpstr>Nedarbo draudimo išmokos</vt:lpstr>
      <vt:lpstr>SOCIALINĖS APSAUGOS EKONOMIKA</vt:lpstr>
      <vt:lpstr>Draudimo rūšies paskirtis</vt:lpstr>
      <vt:lpstr>Diskusiniai klausimai draudimo rūšies paskirtis</vt:lpstr>
      <vt:lpstr>Diskusiniai klausimai: tarifas</vt:lpstr>
      <vt:lpstr>Diskusiniai klausimai</vt:lpstr>
      <vt:lpstr>Apdrausti asmenys</vt:lpstr>
      <vt:lpstr>Apdrausti asmenys</vt:lpstr>
      <vt:lpstr>Teisė gauti draudimo išmoką</vt:lpstr>
      <vt:lpstr>Draudiminiai įvykiai</vt:lpstr>
      <vt:lpstr>Draudiminiai įvykiai</vt:lpstr>
      <vt:lpstr>Draudiminiai įvykiai</vt:lpstr>
      <vt:lpstr>Išmokų rūšys</vt:lpstr>
      <vt:lpstr>Ligos išmoka</vt:lpstr>
      <vt:lpstr>Vienkartinės kompensacijos dydis</vt:lpstr>
      <vt:lpstr>Periodinės kompensacijos dydis</vt:lpstr>
      <vt:lpstr>Išmokų apdraustajam žuvus dydis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Ligos ir motinystės draudimas</dc:title>
  <dc:creator>TM</dc:creator>
  <cp:lastModifiedBy>Teodoras Medaiskis</cp:lastModifiedBy>
  <cp:revision>301</cp:revision>
  <dcterms:created xsi:type="dcterms:W3CDTF">2004-02-10T09:48:43Z</dcterms:created>
  <dcterms:modified xsi:type="dcterms:W3CDTF">2023-01-13T15:54:30Z</dcterms:modified>
</cp:coreProperties>
</file>