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4385" r:id="rId2"/>
    <p:sldMasterId id="2147484399" r:id="rId3"/>
    <p:sldMasterId id="2147484412" r:id="rId4"/>
  </p:sldMasterIdLst>
  <p:notesMasterIdLst>
    <p:notesMasterId r:id="rId79"/>
  </p:notesMasterIdLst>
  <p:sldIdLst>
    <p:sldId id="257" r:id="rId5"/>
    <p:sldId id="350" r:id="rId6"/>
    <p:sldId id="258" r:id="rId7"/>
    <p:sldId id="259" r:id="rId8"/>
    <p:sldId id="351" r:id="rId9"/>
    <p:sldId id="270" r:id="rId10"/>
    <p:sldId id="311" r:id="rId11"/>
    <p:sldId id="328" r:id="rId12"/>
    <p:sldId id="312" r:id="rId13"/>
    <p:sldId id="344" r:id="rId14"/>
    <p:sldId id="327" r:id="rId15"/>
    <p:sldId id="293" r:id="rId16"/>
    <p:sldId id="329" r:id="rId17"/>
    <p:sldId id="315" r:id="rId18"/>
    <p:sldId id="332" r:id="rId19"/>
    <p:sldId id="335" r:id="rId20"/>
    <p:sldId id="403" r:id="rId21"/>
    <p:sldId id="326" r:id="rId22"/>
    <p:sldId id="345" r:id="rId23"/>
    <p:sldId id="354" r:id="rId24"/>
    <p:sldId id="261" r:id="rId25"/>
    <p:sldId id="407" r:id="rId26"/>
    <p:sldId id="408" r:id="rId27"/>
    <p:sldId id="409" r:id="rId28"/>
    <p:sldId id="341" r:id="rId29"/>
    <p:sldId id="342" r:id="rId30"/>
    <p:sldId id="336" r:id="rId31"/>
    <p:sldId id="267" r:id="rId32"/>
    <p:sldId id="339" r:id="rId33"/>
    <p:sldId id="317" r:id="rId34"/>
    <p:sldId id="340" r:id="rId35"/>
    <p:sldId id="275" r:id="rId36"/>
    <p:sldId id="268" r:id="rId37"/>
    <p:sldId id="269" r:id="rId38"/>
    <p:sldId id="346" r:id="rId39"/>
    <p:sldId id="348" r:id="rId40"/>
    <p:sldId id="405" r:id="rId41"/>
    <p:sldId id="412" r:id="rId42"/>
    <p:sldId id="330" r:id="rId43"/>
    <p:sldId id="404" r:id="rId44"/>
    <p:sldId id="413" r:id="rId45"/>
    <p:sldId id="347" r:id="rId46"/>
    <p:sldId id="349" r:id="rId47"/>
    <p:sldId id="411" r:id="rId48"/>
    <p:sldId id="343" r:id="rId49"/>
    <p:sldId id="320" r:id="rId50"/>
    <p:sldId id="321" r:id="rId51"/>
    <p:sldId id="274" r:id="rId52"/>
    <p:sldId id="277" r:id="rId53"/>
    <p:sldId id="374" r:id="rId54"/>
    <p:sldId id="399" r:id="rId55"/>
    <p:sldId id="414" r:id="rId56"/>
    <p:sldId id="410" r:id="rId57"/>
    <p:sldId id="280" r:id="rId58"/>
    <p:sldId id="281" r:id="rId59"/>
    <p:sldId id="306" r:id="rId60"/>
    <p:sldId id="307" r:id="rId61"/>
    <p:sldId id="283" r:id="rId62"/>
    <p:sldId id="308" r:id="rId63"/>
    <p:sldId id="352" r:id="rId64"/>
    <p:sldId id="331" r:id="rId65"/>
    <p:sldId id="353" r:id="rId66"/>
    <p:sldId id="284" r:id="rId67"/>
    <p:sldId id="285" r:id="rId68"/>
    <p:sldId id="286" r:id="rId69"/>
    <p:sldId id="309" r:id="rId70"/>
    <p:sldId id="291" r:id="rId71"/>
    <p:sldId id="319" r:id="rId72"/>
    <p:sldId id="402" r:id="rId73"/>
    <p:sldId id="406" r:id="rId74"/>
    <p:sldId id="400" r:id="rId75"/>
    <p:sldId id="401" r:id="rId76"/>
    <p:sldId id="296" r:id="rId77"/>
    <p:sldId id="298" r:id="rId78"/>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94743" autoAdjust="0"/>
  </p:normalViewPr>
  <p:slideViewPr>
    <p:cSldViewPr>
      <p:cViewPr varScale="1">
        <p:scale>
          <a:sx n="98" d="100"/>
          <a:sy n="98" d="100"/>
        </p:scale>
        <p:origin x="3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meda\Documents\Socialine%20apsauga\Kaupimas\Pervedimai%20&#303;%20pensiju%20fond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data!$B$5</c:f>
              <c:strCache>
                <c:ptCount val="1"/>
                <c:pt idx="0">
                  <c:v>Pervesta iš Sodros suma</c:v>
                </c:pt>
              </c:strCache>
            </c:strRef>
          </c:tx>
          <c:spPr>
            <a:solidFill>
              <a:srgbClr val="FF0000"/>
            </a:solidFill>
          </c:spPr>
          <c:invertIfNegative val="0"/>
          <c:cat>
            <c:numRef>
              <c:f>data!$A$16:$A$20</c:f>
              <c:numCache>
                <c:formatCode>General</c:formatCode>
                <c:ptCount val="5"/>
                <c:pt idx="0">
                  <c:v>2014</c:v>
                </c:pt>
                <c:pt idx="1">
                  <c:v>2015</c:v>
                </c:pt>
                <c:pt idx="2">
                  <c:v>2016</c:v>
                </c:pt>
                <c:pt idx="3">
                  <c:v>2017</c:v>
                </c:pt>
                <c:pt idx="4">
                  <c:v>2018</c:v>
                </c:pt>
              </c:numCache>
            </c:numRef>
          </c:cat>
          <c:val>
            <c:numRef>
              <c:f>data!$B$16:$B$20</c:f>
              <c:numCache>
                <c:formatCode>General</c:formatCode>
                <c:ptCount val="5"/>
                <c:pt idx="0">
                  <c:v>131.82</c:v>
                </c:pt>
                <c:pt idx="1">
                  <c:v>137.44</c:v>
                </c:pt>
                <c:pt idx="2">
                  <c:v>153.47999999999999</c:v>
                </c:pt>
                <c:pt idx="3">
                  <c:v>170.21</c:v>
                </c:pt>
                <c:pt idx="4">
                  <c:v>189.34</c:v>
                </c:pt>
              </c:numCache>
            </c:numRef>
          </c:val>
          <c:extLst>
            <c:ext xmlns:c16="http://schemas.microsoft.com/office/drawing/2014/chart" uri="{C3380CC4-5D6E-409C-BE32-E72D297353CC}">
              <c16:uniqueId val="{00000000-FEBD-4459-A6B2-6A28F7C16630}"/>
            </c:ext>
          </c:extLst>
        </c:ser>
        <c:ser>
          <c:idx val="2"/>
          <c:order val="1"/>
          <c:tx>
            <c:strRef>
              <c:f>data!$D$5</c:f>
              <c:strCache>
                <c:ptCount val="1"/>
                <c:pt idx="0">
                  <c:v>Papildomos apdraustųjų įmokos </c:v>
                </c:pt>
              </c:strCache>
            </c:strRef>
          </c:tx>
          <c:spPr>
            <a:solidFill>
              <a:srgbClr val="FFC000"/>
            </a:solidFill>
          </c:spPr>
          <c:invertIfNegative val="0"/>
          <c:cat>
            <c:numRef>
              <c:f>data!$A$16:$A$20</c:f>
              <c:numCache>
                <c:formatCode>General</c:formatCode>
                <c:ptCount val="5"/>
                <c:pt idx="0">
                  <c:v>2014</c:v>
                </c:pt>
                <c:pt idx="1">
                  <c:v>2015</c:v>
                </c:pt>
                <c:pt idx="2">
                  <c:v>2016</c:v>
                </c:pt>
                <c:pt idx="3">
                  <c:v>2017</c:v>
                </c:pt>
                <c:pt idx="4">
                  <c:v>2018</c:v>
                </c:pt>
              </c:numCache>
            </c:numRef>
          </c:cat>
          <c:val>
            <c:numRef>
              <c:f>data!$D$16:$D$20</c:f>
              <c:numCache>
                <c:formatCode>General</c:formatCode>
                <c:ptCount val="5"/>
                <c:pt idx="0">
                  <c:v>22.74</c:v>
                </c:pt>
                <c:pt idx="1">
                  <c:v>31.08</c:v>
                </c:pt>
                <c:pt idx="2">
                  <c:v>66.63</c:v>
                </c:pt>
                <c:pt idx="3">
                  <c:v>84.47</c:v>
                </c:pt>
                <c:pt idx="4">
                  <c:v>97.14</c:v>
                </c:pt>
              </c:numCache>
            </c:numRef>
          </c:val>
          <c:extLst>
            <c:ext xmlns:c16="http://schemas.microsoft.com/office/drawing/2014/chart" uri="{C3380CC4-5D6E-409C-BE32-E72D297353CC}">
              <c16:uniqueId val="{00000001-FEBD-4459-A6B2-6A28F7C16630}"/>
            </c:ext>
          </c:extLst>
        </c:ser>
        <c:ser>
          <c:idx val="3"/>
          <c:order val="2"/>
          <c:tx>
            <c:strRef>
              <c:f>data!$E$5</c:f>
              <c:strCache>
                <c:ptCount val="1"/>
                <c:pt idx="0">
                  <c:v>Valstybės įmokos II pakopos dalyviams</c:v>
                </c:pt>
              </c:strCache>
            </c:strRef>
          </c:tx>
          <c:spPr>
            <a:solidFill>
              <a:schemeClr val="accent1"/>
            </a:solidFill>
          </c:spPr>
          <c:invertIfNegative val="0"/>
          <c:cat>
            <c:numRef>
              <c:f>data!$A$16:$A$20</c:f>
              <c:numCache>
                <c:formatCode>General</c:formatCode>
                <c:ptCount val="5"/>
                <c:pt idx="0">
                  <c:v>2014</c:v>
                </c:pt>
                <c:pt idx="1">
                  <c:v>2015</c:v>
                </c:pt>
                <c:pt idx="2">
                  <c:v>2016</c:v>
                </c:pt>
                <c:pt idx="3">
                  <c:v>2017</c:v>
                </c:pt>
                <c:pt idx="4">
                  <c:v>2018</c:v>
                </c:pt>
              </c:numCache>
            </c:numRef>
          </c:cat>
          <c:val>
            <c:numRef>
              <c:f>data!$E$16:$E$20</c:f>
              <c:numCache>
                <c:formatCode>General</c:formatCode>
                <c:ptCount val="5"/>
                <c:pt idx="0">
                  <c:v>27.39</c:v>
                </c:pt>
                <c:pt idx="1">
                  <c:v>37.01</c:v>
                </c:pt>
                <c:pt idx="2">
                  <c:v>70.290000000000006</c:v>
                </c:pt>
                <c:pt idx="3">
                  <c:v>83.27</c:v>
                </c:pt>
                <c:pt idx="4">
                  <c:v>95.16</c:v>
                </c:pt>
              </c:numCache>
            </c:numRef>
          </c:val>
          <c:extLst>
            <c:ext xmlns:c16="http://schemas.microsoft.com/office/drawing/2014/chart" uri="{C3380CC4-5D6E-409C-BE32-E72D297353CC}">
              <c16:uniqueId val="{00000002-FEBD-4459-A6B2-6A28F7C16630}"/>
            </c:ext>
          </c:extLst>
        </c:ser>
        <c:dLbls>
          <c:showLegendKey val="0"/>
          <c:showVal val="0"/>
          <c:showCatName val="0"/>
          <c:showSerName val="0"/>
          <c:showPercent val="0"/>
          <c:showBubbleSize val="0"/>
        </c:dLbls>
        <c:gapWidth val="150"/>
        <c:overlap val="100"/>
        <c:axId val="67543808"/>
        <c:axId val="67545344"/>
      </c:barChart>
      <c:catAx>
        <c:axId val="67543808"/>
        <c:scaling>
          <c:orientation val="minMax"/>
        </c:scaling>
        <c:delete val="0"/>
        <c:axPos val="b"/>
        <c:numFmt formatCode="General" sourceLinked="1"/>
        <c:majorTickMark val="out"/>
        <c:minorTickMark val="none"/>
        <c:tickLblPos val="nextTo"/>
        <c:txPr>
          <a:bodyPr/>
          <a:lstStyle/>
          <a:p>
            <a:pPr>
              <a:defRPr sz="1600"/>
            </a:pPr>
            <a:endParaRPr lang="lt-LT"/>
          </a:p>
        </c:txPr>
        <c:crossAx val="67545344"/>
        <c:crosses val="autoZero"/>
        <c:auto val="1"/>
        <c:lblAlgn val="ctr"/>
        <c:lblOffset val="100"/>
        <c:noMultiLvlLbl val="0"/>
      </c:catAx>
      <c:valAx>
        <c:axId val="67545344"/>
        <c:scaling>
          <c:orientation val="minMax"/>
        </c:scaling>
        <c:delete val="0"/>
        <c:axPos val="l"/>
        <c:majorGridlines/>
        <c:numFmt formatCode="General" sourceLinked="1"/>
        <c:majorTickMark val="out"/>
        <c:minorTickMark val="none"/>
        <c:tickLblPos val="nextTo"/>
        <c:txPr>
          <a:bodyPr/>
          <a:lstStyle/>
          <a:p>
            <a:pPr>
              <a:defRPr sz="1400"/>
            </a:pPr>
            <a:endParaRPr lang="lt-LT"/>
          </a:p>
        </c:txPr>
        <c:crossAx val="67543808"/>
        <c:crosses val="autoZero"/>
        <c:crossBetween val="between"/>
      </c:valAx>
    </c:plotArea>
    <c:legend>
      <c:legendPos val="b"/>
      <c:overlay val="0"/>
      <c:txPr>
        <a:bodyPr/>
        <a:lstStyle/>
        <a:p>
          <a:pPr>
            <a:defRPr sz="1400"/>
          </a:pPr>
          <a:endParaRPr lang="lt-LT"/>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537A4-135E-48D8-8C35-9E54F11DD4CB}" type="datetimeFigureOut">
              <a:rPr lang="lt-LT" smtClean="0"/>
              <a:pPr/>
              <a:t>2023.01.06</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54B43-545D-4EEF-98AA-08E44E5E3F02}" type="slidenum">
              <a:rPr lang="lt-LT" smtClean="0"/>
              <a:pPr/>
              <a:t>‹#›</a:t>
            </a:fld>
            <a:endParaRPr lang="lt-LT"/>
          </a:p>
        </p:txBody>
      </p:sp>
    </p:spTree>
    <p:extLst>
      <p:ext uri="{BB962C8B-B14F-4D97-AF65-F5344CB8AC3E}">
        <p14:creationId xmlns:p14="http://schemas.microsoft.com/office/powerpoint/2010/main" val="204704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F954B43-545D-4EEF-98AA-08E44E5E3F02}" type="slidenum">
              <a:rPr lang="lt-LT" smtClean="0"/>
              <a:pPr/>
              <a:t>44</a:t>
            </a:fld>
            <a:endParaRPr lang="lt-LT"/>
          </a:p>
        </p:txBody>
      </p:sp>
    </p:spTree>
    <p:extLst>
      <p:ext uri="{BB962C8B-B14F-4D97-AF65-F5344CB8AC3E}">
        <p14:creationId xmlns:p14="http://schemas.microsoft.com/office/powerpoint/2010/main" val="285712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5F954B43-545D-4EEF-98AA-08E44E5E3F02}" type="slidenum">
              <a:rPr lang="lt-LT" smtClean="0"/>
              <a:pPr/>
              <a:t>73</a:t>
            </a:fld>
            <a:endParaRPr lang="lt-LT"/>
          </a:p>
        </p:txBody>
      </p:sp>
    </p:spTree>
    <p:extLst>
      <p:ext uri="{BB962C8B-B14F-4D97-AF65-F5344CB8AC3E}">
        <p14:creationId xmlns:p14="http://schemas.microsoft.com/office/powerpoint/2010/main" val="3091060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7A931D2D-C65D-431D-A8CB-02A2CB4A2784}" type="datetime1">
              <a:rPr lang="lt-LT" smtClean="0"/>
              <a:pPr>
                <a:defRPr/>
              </a:pPr>
              <a:t>2023.01.06</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A93DD534-6D4E-44B2-868D-A80DD5D1665E}"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9C276CA7-89D0-404E-8F24-287DC100A384}" type="datetime1">
              <a:rPr lang="lt-LT" smtClean="0"/>
              <a:pPr>
                <a:defRPr/>
              </a:pPr>
              <a:t>2023.01.06</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366A5636-49CF-4325-B4FE-D1024DD83895}" type="slidenum">
              <a:rPr lang="lt-LT" smtClean="0"/>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BDB38EAE-E93A-4E93-BAFA-931492D3C15C}" type="datetime1">
              <a:rPr lang="lt-LT" smtClean="0"/>
              <a:pPr>
                <a:defRPr/>
              </a:pPr>
              <a:t>2023.01.06</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58424595-460B-40C3-B101-DA1F8FCBD885}"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5A4413EC-64C5-41BB-898D-D2494DFFC951}" type="datetime1">
              <a:rPr lang="lt-LT" smtClean="0"/>
              <a:pPr>
                <a:defRPr/>
              </a:pPr>
              <a:t>2023.01.06</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4C3B0B28-3107-4028-949D-7B06B16B6F67}"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1D022BBC-0FEA-42D8-808F-3EA6A76EA75D}" type="datetime1">
              <a:rPr lang="lt-LT" smtClean="0"/>
              <a:pPr>
                <a:defRPr/>
              </a:pPr>
              <a:t>2023.01.06</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B537573A-E41E-40D7-A337-2F9760AA2064}"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1F7E3161-10FD-4208-A664-53AFA2FFEF48}" type="datetime1">
              <a:rPr lang="lt-LT" smtClean="0"/>
              <a:pPr>
                <a:defRPr/>
              </a:pPr>
              <a:t>2023.01.06</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B937D3B2-2F18-4DEE-A5ED-A544B449E813}"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3AAC383B-F094-4B51-BE3C-D7B5972B2784}" type="datetime1">
              <a:rPr lang="lt-LT" smtClean="0"/>
              <a:pPr>
                <a:defRPr/>
              </a:pPr>
              <a:t>2023.01.06</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D819843B-AD6F-4B05-804D-5DE3897E01FD}"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4ECD59DC-5BCB-4E35-810E-326E91B20CD4}" type="datetime1">
              <a:rPr lang="lt-LT" smtClean="0"/>
              <a:pPr>
                <a:defRPr/>
              </a:pPr>
              <a:t>2023.01.06</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8710909E-3B57-4F43-8CB5-068B844B09B4}"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F33C5BB5-D76A-4AFC-809D-750BA7EFF051}" type="datetime1">
              <a:rPr lang="lt-LT" smtClean="0"/>
              <a:pPr>
                <a:defRPr/>
              </a:pPr>
              <a:t>2023.01.06</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8D55CB28-727C-422E-B655-275A270E2914}"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CC1D5ACF-ABEB-420A-8932-B3D45245DFB7}" type="datetime1">
              <a:rPr lang="lt-LT" smtClean="0"/>
              <a:pPr>
                <a:defRPr/>
              </a:pPr>
              <a:t>2023.01.06</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7A96D5D1-E126-413E-A294-0232D1ACA9F6}"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BDE4E392-20DE-4C80-92D1-6800CF8E8151}" type="datetime1">
              <a:rPr lang="lt-LT" smtClean="0"/>
              <a:pPr>
                <a:defRPr/>
              </a:pPr>
              <a:t>2023.01.06</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B5447BD6-222D-4394-956A-5F9E27780331}"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5C3C9090-0080-4334-9901-EF286D6602D9}" type="datetime1">
              <a:rPr lang="lt-LT" smtClean="0"/>
              <a:pPr>
                <a:defRPr/>
              </a:pPr>
              <a:t>2023.01.06</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2891CFF4-62F8-492C-89EB-5EED0A9449A3}"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663C5000-182E-48A0-B638-39FD445D1279}" type="datetime1">
              <a:rPr lang="lt-LT" smtClean="0"/>
              <a:pPr>
                <a:defRPr/>
              </a:pPr>
              <a:t>2023.01.06</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CEF4D097-EF15-4F8B-9F21-B009F66AD3D6}"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2"/>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fld id="{8A425C8F-3B99-4661-9355-472F71745322}" type="datetime1">
              <a:rPr lang="lt-LT" smtClean="0"/>
              <a:pPr>
                <a:defRPr/>
              </a:pPr>
              <a:t>2023.01.06</a:t>
            </a:fld>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0CB0D87F-1524-4DD5-A866-BABE8D953092}" type="slidenum">
              <a:rPr lang="lt-LT" smtClean="0"/>
              <a:pPr>
                <a:defRPr/>
              </a:pPr>
              <a:t>‹#›</a:t>
            </a:fld>
            <a:endParaRPr lang="lt-LT"/>
          </a:p>
        </p:txBody>
      </p:sp>
    </p:spTree>
    <p:extLst>
      <p:ext uri="{BB962C8B-B14F-4D97-AF65-F5344CB8AC3E}">
        <p14:creationId xmlns:p14="http://schemas.microsoft.com/office/powerpoint/2010/main" val="3595977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F17F2A30-82D8-4C14-B4B6-F2F2773C303B}" type="datetime1">
              <a:rPr lang="lt-LT" smtClean="0"/>
              <a:pPr>
                <a:defRPr/>
              </a:pPr>
              <a:t>2023.01.06</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E26BEEB6-4E0F-4800-851B-DB68EF7FB822}" type="datetime1">
              <a:rPr lang="lt-LT" smtClean="0"/>
              <a:pPr>
                <a:defRPr/>
              </a:pPr>
              <a:t>2023.01.06</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343"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44" r:id="rId12"/>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0B5EB8-7CE4-4591-8B7A-C83801B413C8}" type="datetime1">
              <a:rPr lang="lt-LT" smtClean="0"/>
              <a:pPr>
                <a:defRPr/>
              </a:pPr>
              <a:t>2023.01.06</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425" r:id="rId13"/>
  </p:sldLayoutIdLst>
  <p:hf hdr="0" ftr="0" dt="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hyperlink" Target="https://www.sodra.lt/lt/skaiciuokles/pensiju-anuitetu-skaiciuokle"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www.sodra.lt/lt/pensiju-anuitetu-fondo-periodines-ataskaito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sodra.lt/lt/naujienos/sodros-pensiju-anuitetu-fondejau-10-milijonu-eur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hyperlink" Target="http://www.lb.lt/prieziura" TargetMode="Externa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hyperlink" Target="#RANGE!A1"/><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hyperlink" Target="#RANGE!A1"/><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457200" y="1752600"/>
            <a:ext cx="8229600" cy="4148828"/>
          </a:xfrm>
          <a:prstGeom prst="rect">
            <a:avLst/>
          </a:prstGeom>
          <a:noFill/>
          <a:ln w="88900" cmpd="tri">
            <a:noFill/>
            <a:prstDash val="sysDot"/>
            <a:miter lim="800000"/>
            <a:headEnd/>
            <a:tailEnd/>
          </a:ln>
          <a:effectLst/>
        </p:spPr>
        <p:txBody>
          <a:bodyPr wrap="square">
            <a:spAutoFit/>
          </a:bodyPr>
          <a:lstStyle/>
          <a:p>
            <a:pPr algn="ctr" fontAlgn="auto">
              <a:spcBef>
                <a:spcPct val="20000"/>
              </a:spcBef>
              <a:spcAft>
                <a:spcPts val="0"/>
              </a:spcAft>
              <a:buClr>
                <a:schemeClr val="hlink"/>
              </a:buClr>
              <a:buSzPct val="60000"/>
              <a:buFont typeface="Wingdings" pitchFamily="2" charset="2"/>
              <a:buNone/>
              <a:defRPr/>
            </a:pPr>
            <a:endParaRPr lang="en-US" sz="5400" b="1" dirty="0">
              <a:solidFill>
                <a:schemeClr val="tx2"/>
              </a:solidFill>
              <a:effectLst>
                <a:outerShdw blurRad="38100" dist="38100" dir="2700000" algn="tl">
                  <a:srgbClr val="000000"/>
                </a:outerShdw>
              </a:effectLst>
              <a:latin typeface="+mn-lt"/>
            </a:endParaRPr>
          </a:p>
          <a:p>
            <a:pPr algn="ctr" fontAlgn="auto">
              <a:spcBef>
                <a:spcPct val="20000"/>
              </a:spcBef>
              <a:spcAft>
                <a:spcPts val="0"/>
              </a:spcAft>
              <a:buClr>
                <a:schemeClr val="hlink"/>
              </a:buClr>
              <a:buSzPct val="60000"/>
              <a:buFont typeface="Wingdings" pitchFamily="2" charset="2"/>
              <a:buNone/>
              <a:defRPr/>
            </a:pPr>
            <a:r>
              <a:rPr lang="lt-LT" sz="3600" b="1" dirty="0">
                <a:solidFill>
                  <a:schemeClr val="bg2">
                    <a:lumMod val="25000"/>
                  </a:schemeClr>
                </a:solidFill>
                <a:latin typeface="Calibri" pitchFamily="34" charset="0"/>
              </a:rPr>
              <a:t>6. Lietuvos kaupiamoji pensijų sistema</a:t>
            </a:r>
            <a:endParaRPr lang="en-US" sz="3600" b="1" dirty="0">
              <a:solidFill>
                <a:schemeClr val="bg2">
                  <a:lumMod val="25000"/>
                </a:schemeClr>
              </a:solidFill>
              <a:latin typeface="Calibri" pitchFamily="34" charset="0"/>
            </a:endParaRPr>
          </a:p>
          <a:p>
            <a:pPr algn="ctr" fontAlgn="auto">
              <a:spcBef>
                <a:spcPct val="20000"/>
              </a:spcBef>
              <a:spcAft>
                <a:spcPts val="0"/>
              </a:spcAft>
              <a:buClr>
                <a:schemeClr val="hlink"/>
              </a:buClr>
              <a:buSzPct val="60000"/>
              <a:buFont typeface="Wingdings" pitchFamily="2" charset="2"/>
              <a:buNone/>
              <a:defRPr/>
            </a:pPr>
            <a:endParaRPr lang="lt-LT" sz="3200" dirty="0">
              <a:solidFill>
                <a:schemeClr val="bg2">
                  <a:lumMod val="25000"/>
                </a:schemeClr>
              </a:solidFill>
              <a:latin typeface="Calibri" pitchFamily="34" charset="0"/>
            </a:endParaRPr>
          </a:p>
          <a:p>
            <a:pPr algn="r" fontAlgn="auto">
              <a:spcBef>
                <a:spcPts val="0"/>
              </a:spcBef>
              <a:spcAft>
                <a:spcPts val="0"/>
              </a:spcAft>
              <a:defRPr/>
            </a:pPr>
            <a:endParaRPr lang="en-US" sz="3200" i="1" dirty="0">
              <a:solidFill>
                <a:schemeClr val="bg2">
                  <a:lumMod val="25000"/>
                </a:schemeClr>
              </a:solidFill>
              <a:latin typeface="Calibri" pitchFamily="34" charset="0"/>
            </a:endParaRPr>
          </a:p>
          <a:p>
            <a:pPr algn="r" fontAlgn="auto">
              <a:spcBef>
                <a:spcPts val="0"/>
              </a:spcBef>
              <a:spcAft>
                <a:spcPts val="0"/>
              </a:spcAft>
              <a:defRPr/>
            </a:pPr>
            <a:endParaRPr lang="en-US" sz="3200" i="1" dirty="0">
              <a:solidFill>
                <a:schemeClr val="bg2">
                  <a:lumMod val="25000"/>
                </a:schemeClr>
              </a:solidFill>
              <a:latin typeface="Calibri" pitchFamily="34" charset="0"/>
            </a:endParaRPr>
          </a:p>
          <a:p>
            <a:pPr algn="r" fontAlgn="auto">
              <a:spcBef>
                <a:spcPts val="0"/>
              </a:spcBef>
              <a:spcAft>
                <a:spcPts val="0"/>
              </a:spcAft>
              <a:defRPr/>
            </a:pPr>
            <a:r>
              <a:rPr lang="en-US" sz="3200" i="1" dirty="0">
                <a:solidFill>
                  <a:schemeClr val="bg2">
                    <a:lumMod val="25000"/>
                  </a:schemeClr>
                </a:solidFill>
                <a:latin typeface="Calibri" pitchFamily="34" charset="0"/>
              </a:rPr>
              <a:t>prof. </a:t>
            </a:r>
            <a:r>
              <a:rPr lang="lt-LT" sz="3200" i="1" dirty="0" err="1">
                <a:solidFill>
                  <a:schemeClr val="bg2">
                    <a:lumMod val="25000"/>
                  </a:schemeClr>
                </a:solidFill>
                <a:latin typeface="Calibri" pitchFamily="34" charset="0"/>
              </a:rPr>
              <a:t>T.Medaiskis</a:t>
            </a:r>
            <a:endParaRPr lang="lt-LT" sz="3200" i="1" dirty="0">
              <a:solidFill>
                <a:schemeClr val="bg2">
                  <a:lumMod val="25000"/>
                </a:schemeClr>
              </a:solidFill>
              <a:latin typeface="Calibri" pitchFamily="34" charset="0"/>
            </a:endParaRPr>
          </a:p>
          <a:p>
            <a:pPr algn="ctr" fontAlgn="auto">
              <a:spcBef>
                <a:spcPts val="0"/>
              </a:spcBef>
              <a:spcAft>
                <a:spcPts val="0"/>
              </a:spcAft>
              <a:defRPr/>
            </a:pPr>
            <a:r>
              <a:rPr lang="lt-LT" sz="3200" b="1" dirty="0">
                <a:solidFill>
                  <a:schemeClr val="bg2">
                    <a:lumMod val="25000"/>
                  </a:schemeClr>
                </a:solidFill>
                <a:latin typeface="Calibri" pitchFamily="34" charset="0"/>
              </a:rPr>
              <a:t>2023</a:t>
            </a:r>
            <a:endParaRPr lang="en-US" sz="3200" b="1" dirty="0">
              <a:solidFill>
                <a:schemeClr val="bg2">
                  <a:lumMod val="25000"/>
                </a:schemeClr>
              </a:solidFill>
              <a:latin typeface="Calibri" pitchFamily="34" charset="0"/>
            </a:endParaRPr>
          </a:p>
        </p:txBody>
      </p:sp>
      <p:sp>
        <p:nvSpPr>
          <p:cNvPr id="4" name="Stačiakampis 3"/>
          <p:cNvSpPr/>
          <p:nvPr/>
        </p:nvSpPr>
        <p:spPr>
          <a:xfrm>
            <a:off x="0" y="0"/>
            <a:ext cx="9144000" cy="1261884"/>
          </a:xfrm>
          <a:prstGeom prst="rect">
            <a:avLst/>
          </a:prstGeom>
          <a:solidFill>
            <a:schemeClr val="accent2">
              <a:lumMod val="75000"/>
            </a:schemeClr>
          </a:solidFill>
        </p:spPr>
        <p:txBody>
          <a:bodyPr wrap="square">
            <a:spAutoFit/>
          </a:bodyPr>
          <a:lstStyle/>
          <a:p>
            <a:pPr algn="ctr" fontAlgn="auto">
              <a:spcAft>
                <a:spcPts val="0"/>
              </a:spcAft>
              <a:defRPr/>
            </a:pPr>
            <a:endParaRPr lang="en-US" sz="2000" b="1">
              <a:solidFill>
                <a:schemeClr val="bg1"/>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lt-LT" sz="3600" b="1">
                <a:solidFill>
                  <a:schemeClr val="bg1"/>
                </a:solidFill>
                <a:effectLst>
                  <a:outerShdw blurRad="38100" dist="38100" dir="2700000" algn="tl">
                    <a:srgbClr val="000000">
                      <a:alpha val="43137"/>
                    </a:srgbClr>
                  </a:outerShdw>
                </a:effectLst>
                <a:latin typeface="+mj-lt"/>
                <a:ea typeface="+mj-ea"/>
                <a:cs typeface="+mj-cs"/>
              </a:rPr>
              <a:t>SOCIALINĖS APSAUGOS EKONOMIKA</a:t>
            </a:r>
            <a:endParaRPr lang="en-US" sz="3600" b="1">
              <a:solidFill>
                <a:schemeClr val="bg1"/>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endParaRPr lang="lt-LT" sz="2000" b="1">
              <a:solidFill>
                <a:schemeClr val="bg1"/>
              </a:solidFill>
              <a:effectLst>
                <a:outerShdw blurRad="38100" dist="38100" dir="2700000" algn="tl">
                  <a:srgbClr val="000000">
                    <a:alpha val="43137"/>
                  </a:srgbClr>
                </a:outerShdw>
              </a:effectLst>
              <a:latin typeface="+mj-lt"/>
              <a:ea typeface="+mj-ea"/>
              <a:cs typeface="+mj-cs"/>
            </a:endParaRPr>
          </a:p>
        </p:txBody>
      </p:sp>
      <p:pic>
        <p:nvPicPr>
          <p:cNvPr id="7172" name="Paveikslėlis 4" descr="sp_VU_zenklas.bmp"/>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55577" y="5157192"/>
            <a:ext cx="905726" cy="10081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rPr>
              <a:t>Pasirinkimas iki 2013 lapkričio 30 d.</a:t>
            </a:r>
            <a:endParaRPr lang="en-GB" sz="3600" b="1" dirty="0">
              <a:solidFill>
                <a:schemeClr val="bg1"/>
              </a:solidFill>
              <a:latin typeface="Calibri" pitchFamily="34" charset="0"/>
            </a:endParaRPr>
          </a:p>
        </p:txBody>
      </p:sp>
      <p:sp>
        <p:nvSpPr>
          <p:cNvPr id="6" name="TextBox 5"/>
          <p:cNvSpPr txBox="1"/>
          <p:nvPr/>
        </p:nvSpPr>
        <p:spPr>
          <a:xfrm>
            <a:off x="395536" y="1052736"/>
            <a:ext cx="8497887" cy="4909036"/>
          </a:xfrm>
          <a:prstGeom prst="rect">
            <a:avLst/>
          </a:prstGeom>
          <a:noFill/>
        </p:spPr>
        <p:txBody>
          <a:bodyPr wrap="square">
            <a:spAutoFit/>
          </a:bodyPr>
          <a:lstStyle/>
          <a:p>
            <a:pPr indent="533400" algn="just">
              <a:spcBef>
                <a:spcPts val="600"/>
              </a:spcBef>
              <a:defRPr/>
            </a:pPr>
            <a:r>
              <a:rPr lang="lt-LT" sz="2400" dirty="0">
                <a:latin typeface="+mn-lt"/>
              </a:rPr>
              <a:t>Pasirinkimo galimybę turėjo tik tie, kas iki 2013 sausio 1 d. jau tapo kaupimo dalyviais, kadangi privaloma atsižvelgti į jų lūkesčius, suformuotus ankstesnėmis dalyvavimo sąlygomis. </a:t>
            </a:r>
          </a:p>
          <a:p>
            <a:pPr indent="533400" algn="just">
              <a:spcBef>
                <a:spcPts val="600"/>
              </a:spcBef>
              <a:defRPr/>
            </a:pPr>
            <a:r>
              <a:rPr lang="lt-LT" sz="2400" dirty="0">
                <a:latin typeface="+mn-lt"/>
              </a:rPr>
              <a:t>2013-ais pasirašantys sutartis galėjo dalyvauti tik </a:t>
            </a:r>
            <a:r>
              <a:rPr lang="en-US" sz="2400" dirty="0" err="1">
                <a:latin typeface="+mn-lt"/>
              </a:rPr>
              <a:t>nauja</a:t>
            </a:r>
            <a:r>
              <a:rPr lang="en-US" sz="2400" dirty="0">
                <a:latin typeface="+mn-lt"/>
              </a:rPr>
              <a:t> </a:t>
            </a:r>
            <a:r>
              <a:rPr lang="lt-LT" sz="2400" dirty="0">
                <a:latin typeface="+mn-lt"/>
              </a:rPr>
              <a:t>(2+2+2) </a:t>
            </a:r>
            <a:r>
              <a:rPr lang="en-US" sz="2400" dirty="0" err="1">
                <a:latin typeface="+mn-lt"/>
              </a:rPr>
              <a:t>tvarka</a:t>
            </a:r>
            <a:r>
              <a:rPr lang="en-US" sz="2400" dirty="0">
                <a:latin typeface="+mn-lt"/>
              </a:rPr>
              <a:t>.</a:t>
            </a:r>
            <a:endParaRPr lang="lt-LT" sz="2400" dirty="0">
              <a:latin typeface="+mn-lt"/>
            </a:endParaRPr>
          </a:p>
          <a:p>
            <a:pPr indent="442913" algn="just">
              <a:spcBef>
                <a:spcPts val="600"/>
              </a:spcBef>
              <a:defRPr/>
            </a:pPr>
            <a:r>
              <a:rPr lang="lt-LT" sz="2400" dirty="0">
                <a:latin typeface="+mn-lt"/>
              </a:rPr>
              <a:t>Trys galimybės ankstesniems dalyviams:</a:t>
            </a:r>
          </a:p>
          <a:p>
            <a:pPr indent="442913" algn="just">
              <a:spcBef>
                <a:spcPts val="600"/>
              </a:spcBef>
              <a:buFontTx/>
              <a:buAutoNum type="arabicPeriod"/>
              <a:defRPr/>
            </a:pPr>
            <a:r>
              <a:rPr lang="lt-LT" sz="2400" dirty="0">
                <a:latin typeface="+mn-lt"/>
              </a:rPr>
              <a:t>Nutraukti kaupimą ir sugrįžti į Sodrą. Sumokėtos į fondus lėšos tada laukia iki senatvės pensijos amžiaus ir bus išmokėtos. </a:t>
            </a:r>
          </a:p>
          <a:p>
            <a:pPr indent="442913" algn="just">
              <a:spcBef>
                <a:spcPts val="600"/>
              </a:spcBef>
              <a:buFontTx/>
              <a:buAutoNum type="arabicPeriod"/>
              <a:defRPr/>
            </a:pPr>
            <a:r>
              <a:rPr lang="lt-LT" sz="2400" dirty="0">
                <a:latin typeface="+mn-lt"/>
              </a:rPr>
              <a:t>Kaupti ir toliau pagal senąją tvarką, neprisidedant savomis </a:t>
            </a:r>
            <a:r>
              <a:rPr lang="lt-LT" sz="2400" dirty="0" err="1">
                <a:latin typeface="+mn-lt"/>
              </a:rPr>
              <a:t>lėšomos</a:t>
            </a:r>
            <a:r>
              <a:rPr lang="lt-LT" sz="2400" dirty="0">
                <a:latin typeface="+mn-lt"/>
              </a:rPr>
              <a:t> (</a:t>
            </a:r>
            <a:r>
              <a:rPr lang="lt-LT" sz="2400" i="1" dirty="0" err="1">
                <a:latin typeface="+mn-lt"/>
              </a:rPr>
              <a:t>default</a:t>
            </a:r>
            <a:r>
              <a:rPr lang="lt-LT" sz="2400" i="1" dirty="0">
                <a:latin typeface="+mn-lt"/>
              </a:rPr>
              <a:t> </a:t>
            </a:r>
            <a:r>
              <a:rPr lang="lt-LT" sz="2400" dirty="0">
                <a:latin typeface="+mn-lt"/>
              </a:rPr>
              <a:t>versija). Tada įmokos į fondus nuo 2014 yra 2%,  nuo 2020 būtų 3,5%.</a:t>
            </a:r>
          </a:p>
          <a:p>
            <a:pPr indent="442913" algn="just">
              <a:spcBef>
                <a:spcPts val="600"/>
              </a:spcBef>
              <a:buFontTx/>
              <a:buAutoNum type="arabicPeriod"/>
              <a:defRPr/>
            </a:pPr>
            <a:r>
              <a:rPr lang="lt-LT" sz="2400" dirty="0">
                <a:latin typeface="+mn-lt"/>
              </a:rPr>
              <a:t>Dalyvauti prisidedant savo lėšomis nauja (2+2+2) tvarka.</a:t>
            </a:r>
            <a:endParaRPr lang="lt-LT" dirty="0"/>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10</a:t>
            </a:fld>
            <a:endParaRPr lang="lt-LT"/>
          </a:p>
        </p:txBody>
      </p:sp>
    </p:spTree>
    <p:extLst>
      <p:ext uri="{BB962C8B-B14F-4D97-AF65-F5344CB8AC3E}">
        <p14:creationId xmlns:p14="http://schemas.microsoft.com/office/powerpoint/2010/main" val="118884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08112"/>
          </a:xfrm>
          <a:solidFill>
            <a:schemeClr val="accent2">
              <a:lumMod val="75000"/>
            </a:schemeClr>
          </a:solidFill>
        </p:spPr>
        <p:txBody>
          <a:bodyPr/>
          <a:lstStyle/>
          <a:p>
            <a:pPr fontAlgn="auto">
              <a:spcBef>
                <a:spcPts val="0"/>
              </a:spcBef>
              <a:spcAft>
                <a:spcPts val="0"/>
              </a:spcAft>
              <a:defRPr/>
            </a:pPr>
            <a:r>
              <a:rPr lang="lt-LT" sz="4000" b="1" dirty="0">
                <a:latin typeface="Calibri" pitchFamily="34" charset="0"/>
                <a:ea typeface="+mn-ea"/>
                <a:cs typeface="+mn-cs"/>
              </a:rPr>
              <a:t>Pasirinkimo rezultatai</a:t>
            </a:r>
          </a:p>
        </p:txBody>
      </p:sp>
      <p:sp>
        <p:nvSpPr>
          <p:cNvPr id="6" name="Turinio vietos rezervavimo ženklas 5"/>
          <p:cNvSpPr>
            <a:spLocks noGrp="1"/>
          </p:cNvSpPr>
          <p:nvPr>
            <p:ph idx="1"/>
          </p:nvPr>
        </p:nvSpPr>
        <p:spPr/>
        <p:txBody>
          <a:bodyPr/>
          <a:lstStyle/>
          <a:p>
            <a:endParaRPr lang="lt-LT"/>
          </a:p>
        </p:txBody>
      </p:sp>
      <p:pic>
        <p:nvPicPr>
          <p:cNvPr id="16385" name="Picture 1"/>
          <p:cNvPicPr>
            <a:picLocks noChangeAspect="1" noChangeArrowheads="1"/>
          </p:cNvPicPr>
          <p:nvPr/>
        </p:nvPicPr>
        <p:blipFill>
          <a:blip r:embed="rId2" cstate="print"/>
          <a:srcRect l="15647" t="36175" r="17022" b="35032"/>
          <a:stretch>
            <a:fillRect/>
          </a:stretch>
        </p:blipFill>
        <p:spPr bwMode="auto">
          <a:xfrm>
            <a:off x="467544" y="1628800"/>
            <a:ext cx="8208912" cy="2808312"/>
          </a:xfrm>
          <a:prstGeom prst="rect">
            <a:avLst/>
          </a:prstGeom>
          <a:noFill/>
          <a:ln w="9525">
            <a:noFill/>
            <a:miter lim="800000"/>
            <a:headEnd/>
            <a:tailEnd/>
          </a:ln>
        </p:spPr>
      </p:pic>
      <p:sp>
        <p:nvSpPr>
          <p:cNvPr id="7" name="TextBox 6"/>
          <p:cNvSpPr txBox="1"/>
          <p:nvPr/>
        </p:nvSpPr>
        <p:spPr>
          <a:xfrm>
            <a:off x="755576" y="4509120"/>
            <a:ext cx="7704856" cy="1107996"/>
          </a:xfrm>
          <a:prstGeom prst="rect">
            <a:avLst/>
          </a:prstGeom>
          <a:noFill/>
        </p:spPr>
        <p:txBody>
          <a:bodyPr wrap="square" rtlCol="0">
            <a:spAutoFit/>
          </a:bodyPr>
          <a:lstStyle/>
          <a:p>
            <a:r>
              <a:rPr lang="lt-LT" sz="1600" dirty="0"/>
              <a:t>2 proc. pasitraukė iš antrosios pakopos.</a:t>
            </a:r>
          </a:p>
          <a:p>
            <a:r>
              <a:rPr lang="en-US" sz="1600" dirty="0"/>
              <a:t>61 proc. </a:t>
            </a:r>
            <a:r>
              <a:rPr lang="en-US" sz="1600" dirty="0" err="1"/>
              <a:t>liko</a:t>
            </a:r>
            <a:r>
              <a:rPr lang="en-US" sz="1600" dirty="0"/>
              <a:t> </a:t>
            </a:r>
            <a:r>
              <a:rPr lang="en-US" sz="1600" dirty="0" err="1"/>
              <a:t>dalyvauti</a:t>
            </a:r>
            <a:r>
              <a:rPr lang="en-US" sz="1600" dirty="0"/>
              <a:t> "</a:t>
            </a:r>
            <a:r>
              <a:rPr lang="en-US" sz="1600" dirty="0" err="1"/>
              <a:t>sena</a:t>
            </a:r>
            <a:r>
              <a:rPr lang="en-US" sz="1600" dirty="0"/>
              <a:t> </a:t>
            </a:r>
            <a:r>
              <a:rPr lang="en-US" sz="1600" dirty="0" err="1"/>
              <a:t>tvarka</a:t>
            </a:r>
            <a:r>
              <a:rPr lang="en-US" sz="1600" dirty="0"/>
              <a:t>"</a:t>
            </a:r>
            <a:endParaRPr lang="lt-LT" sz="1600" dirty="0"/>
          </a:p>
          <a:p>
            <a:r>
              <a:rPr lang="lt-LT" sz="1600" dirty="0"/>
              <a:t>37 proc.(su naujais dalyviais) pasirinko naująją sistemą</a:t>
            </a:r>
          </a:p>
          <a:p>
            <a:endParaRPr lang="lt-LT" dirty="0"/>
          </a:p>
        </p:txBody>
      </p:sp>
      <p:sp>
        <p:nvSpPr>
          <p:cNvPr id="8" name="Skaidrės numerio vietos rezervavimo ženklas 7"/>
          <p:cNvSpPr>
            <a:spLocks noGrp="1"/>
          </p:cNvSpPr>
          <p:nvPr>
            <p:ph type="sldNum" sz="quarter" idx="12"/>
          </p:nvPr>
        </p:nvSpPr>
        <p:spPr/>
        <p:txBody>
          <a:bodyPr/>
          <a:lstStyle/>
          <a:p>
            <a:pPr>
              <a:defRPr/>
            </a:pPr>
            <a:fld id="{58424595-460B-40C3-B101-DA1F8FCBD885}" type="slidenum">
              <a:rPr lang="lt-LT" smtClean="0"/>
              <a:pPr>
                <a:defRPr/>
              </a:pPr>
              <a:t>11</a:t>
            </a:fld>
            <a:endParaRPr lang="lt-L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3999" cy="1484784"/>
          </a:xfrm>
          <a:solidFill>
            <a:schemeClr val="accent2">
              <a:lumMod val="75000"/>
            </a:schemeClr>
          </a:solidFill>
        </p:spPr>
        <p:txBody>
          <a:bodyPr rtlCol="0">
            <a:normAutofit fontScale="90000"/>
          </a:bodyPr>
          <a:lstStyle/>
          <a:p>
            <a:pPr eaLnBrk="1" fontAlgn="auto" hangingPunct="1">
              <a:spcAft>
                <a:spcPts val="0"/>
              </a:spcAft>
              <a:defRPr/>
            </a:pPr>
            <a:r>
              <a:rPr lang="lt-LT" sz="4000" b="1" dirty="0"/>
              <a:t>II pakopos pensijų fondų vieneto vertės pokyčiai, procentais </a:t>
            </a:r>
            <a:br>
              <a:rPr lang="lt-LT" dirty="0">
                <a:solidFill>
                  <a:schemeClr val="accent5">
                    <a:lumMod val="50000"/>
                  </a:schemeClr>
                </a:solidFill>
              </a:rPr>
            </a:br>
            <a:endParaRPr lang="lt-LT" sz="2400" dirty="0">
              <a:solidFill>
                <a:schemeClr val="accent5">
                  <a:lumMod val="50000"/>
                </a:schemeClr>
              </a:solidFill>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971016353"/>
              </p:ext>
            </p:extLst>
          </p:nvPr>
        </p:nvGraphicFramePr>
        <p:xfrm>
          <a:off x="326538" y="1869440"/>
          <a:ext cx="8424936" cy="3119120"/>
        </p:xfrm>
        <a:graphic>
          <a:graphicData uri="http://schemas.openxmlformats.org/drawingml/2006/table">
            <a:tbl>
              <a:tblPr firstRow="1" bandRow="1">
                <a:tableStyleId>{93296810-A885-4BE3-A3E7-6D5BEEA58F35}</a:tableStyleId>
              </a:tblPr>
              <a:tblGrid>
                <a:gridCol w="1237460">
                  <a:extLst>
                    <a:ext uri="{9D8B030D-6E8A-4147-A177-3AD203B41FA5}">
                      <a16:colId xmlns:a16="http://schemas.microsoft.com/office/drawing/2014/main" val="20000"/>
                    </a:ext>
                  </a:extLst>
                </a:gridCol>
                <a:gridCol w="706756">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06150">
                  <a:extLst>
                    <a:ext uri="{9D8B030D-6E8A-4147-A177-3AD203B41FA5}">
                      <a16:colId xmlns:a16="http://schemas.microsoft.com/office/drawing/2014/main" val="20004"/>
                    </a:ext>
                  </a:extLst>
                </a:gridCol>
                <a:gridCol w="675138">
                  <a:extLst>
                    <a:ext uri="{9D8B030D-6E8A-4147-A177-3AD203B41FA5}">
                      <a16:colId xmlns:a16="http://schemas.microsoft.com/office/drawing/2014/main" val="20005"/>
                    </a:ext>
                  </a:extLst>
                </a:gridCol>
                <a:gridCol w="650548">
                  <a:extLst>
                    <a:ext uri="{9D8B030D-6E8A-4147-A177-3AD203B41FA5}">
                      <a16:colId xmlns:a16="http://schemas.microsoft.com/office/drawing/2014/main" val="20006"/>
                    </a:ext>
                  </a:extLst>
                </a:gridCol>
                <a:gridCol w="650548">
                  <a:extLst>
                    <a:ext uri="{9D8B030D-6E8A-4147-A177-3AD203B41FA5}">
                      <a16:colId xmlns:a16="http://schemas.microsoft.com/office/drawing/2014/main" val="20007"/>
                    </a:ext>
                  </a:extLst>
                </a:gridCol>
                <a:gridCol w="650548">
                  <a:extLst>
                    <a:ext uri="{9D8B030D-6E8A-4147-A177-3AD203B41FA5}">
                      <a16:colId xmlns:a16="http://schemas.microsoft.com/office/drawing/2014/main" val="20009"/>
                    </a:ext>
                  </a:extLst>
                </a:gridCol>
                <a:gridCol w="650548">
                  <a:extLst>
                    <a:ext uri="{9D8B030D-6E8A-4147-A177-3AD203B41FA5}">
                      <a16:colId xmlns:a16="http://schemas.microsoft.com/office/drawing/2014/main" val="20010"/>
                    </a:ext>
                  </a:extLst>
                </a:gridCol>
                <a:gridCol w="650548">
                  <a:extLst>
                    <a:ext uri="{9D8B030D-6E8A-4147-A177-3AD203B41FA5}">
                      <a16:colId xmlns:a16="http://schemas.microsoft.com/office/drawing/2014/main" val="2195344113"/>
                    </a:ext>
                  </a:extLst>
                </a:gridCol>
                <a:gridCol w="650548">
                  <a:extLst>
                    <a:ext uri="{9D8B030D-6E8A-4147-A177-3AD203B41FA5}">
                      <a16:colId xmlns:a16="http://schemas.microsoft.com/office/drawing/2014/main" val="741919892"/>
                    </a:ext>
                  </a:extLst>
                </a:gridCol>
              </a:tblGrid>
              <a:tr h="370840">
                <a:tc>
                  <a:txBody>
                    <a:bodyPr/>
                    <a:lstStyle/>
                    <a:p>
                      <a:endParaRPr lang="lt-LT"/>
                    </a:p>
                  </a:txBody>
                  <a:tcPr/>
                </a:tc>
                <a:tc>
                  <a:txBody>
                    <a:bodyPr/>
                    <a:lstStyle/>
                    <a:p>
                      <a:pPr algn="ctr"/>
                      <a:r>
                        <a:rPr lang="en-US" sz="1600"/>
                        <a:t>2004</a:t>
                      </a:r>
                      <a:endParaRPr lang="lt-LT" sz="1600"/>
                    </a:p>
                  </a:txBody>
                  <a:tcPr/>
                </a:tc>
                <a:tc>
                  <a:txBody>
                    <a:bodyPr/>
                    <a:lstStyle/>
                    <a:p>
                      <a:pPr algn="ctr"/>
                      <a:r>
                        <a:rPr lang="en-US" sz="1600"/>
                        <a:t>2005</a:t>
                      </a:r>
                      <a:endParaRPr lang="lt-LT" sz="1600"/>
                    </a:p>
                  </a:txBody>
                  <a:tcPr/>
                </a:tc>
                <a:tc>
                  <a:txBody>
                    <a:bodyPr/>
                    <a:lstStyle/>
                    <a:p>
                      <a:pPr algn="ctr"/>
                      <a:r>
                        <a:rPr lang="en-US" sz="1600"/>
                        <a:t>2008</a:t>
                      </a:r>
                      <a:endParaRPr lang="lt-LT" sz="1600"/>
                    </a:p>
                  </a:txBody>
                  <a:tcPr/>
                </a:tc>
                <a:tc>
                  <a:txBody>
                    <a:bodyPr/>
                    <a:lstStyle/>
                    <a:p>
                      <a:pPr algn="ctr"/>
                      <a:r>
                        <a:rPr lang="en-US" sz="1600"/>
                        <a:t>2009</a:t>
                      </a:r>
                      <a:endParaRPr lang="lt-LT" sz="1600"/>
                    </a:p>
                  </a:txBody>
                  <a:tcPr/>
                </a:tc>
                <a:tc>
                  <a:txBody>
                    <a:bodyPr/>
                    <a:lstStyle/>
                    <a:p>
                      <a:pPr algn="ctr"/>
                      <a:r>
                        <a:rPr lang="lt-LT" sz="1600"/>
                        <a:t>2010</a:t>
                      </a:r>
                    </a:p>
                  </a:txBody>
                  <a:tcPr/>
                </a:tc>
                <a:tc>
                  <a:txBody>
                    <a:bodyPr/>
                    <a:lstStyle/>
                    <a:p>
                      <a:pPr algn="ctr"/>
                      <a:r>
                        <a:rPr lang="en-US" sz="1600"/>
                        <a:t>2011</a:t>
                      </a:r>
                      <a:endParaRPr lang="lt-LT" sz="1600"/>
                    </a:p>
                  </a:txBody>
                  <a:tcPr/>
                </a:tc>
                <a:tc>
                  <a:txBody>
                    <a:bodyPr/>
                    <a:lstStyle/>
                    <a:p>
                      <a:pPr algn="ctr"/>
                      <a:r>
                        <a:rPr lang="en-US" sz="1600"/>
                        <a:t>2012</a:t>
                      </a:r>
                      <a:endParaRPr lang="lt-LT" sz="1600"/>
                    </a:p>
                  </a:txBody>
                  <a:tcPr/>
                </a:tc>
                <a:tc>
                  <a:txBody>
                    <a:bodyPr/>
                    <a:lstStyle/>
                    <a:p>
                      <a:pPr algn="ctr"/>
                      <a:r>
                        <a:rPr lang="en-US" sz="1600" dirty="0"/>
                        <a:t>2014</a:t>
                      </a:r>
                      <a:endParaRPr lang="lt-LT" sz="1600" dirty="0"/>
                    </a:p>
                  </a:txBody>
                  <a:tcPr/>
                </a:tc>
                <a:tc>
                  <a:txBody>
                    <a:bodyPr/>
                    <a:lstStyle/>
                    <a:p>
                      <a:pPr algn="ctr"/>
                      <a:r>
                        <a:rPr lang="en-US" sz="1600" dirty="0"/>
                        <a:t>201</a:t>
                      </a:r>
                      <a:r>
                        <a:rPr lang="lt-LT" sz="1600" dirty="0"/>
                        <a:t>6</a:t>
                      </a:r>
                    </a:p>
                  </a:txBody>
                  <a:tcPr/>
                </a:tc>
                <a:tc>
                  <a:txBody>
                    <a:bodyPr/>
                    <a:lstStyle/>
                    <a:p>
                      <a:pPr algn="ctr"/>
                      <a:r>
                        <a:rPr lang="lt-LT" sz="1600" dirty="0"/>
                        <a:t>2017</a:t>
                      </a:r>
                    </a:p>
                  </a:txBody>
                  <a:tcPr/>
                </a:tc>
                <a:tc>
                  <a:txBody>
                    <a:bodyPr/>
                    <a:lstStyle/>
                    <a:p>
                      <a:pPr algn="ctr"/>
                      <a:r>
                        <a:rPr lang="lt-LT" sz="1600" dirty="0"/>
                        <a:t>2018</a:t>
                      </a:r>
                    </a:p>
                  </a:txBody>
                  <a:tcPr/>
                </a:tc>
                <a:extLst>
                  <a:ext uri="{0D108BD9-81ED-4DB2-BD59-A6C34878D82A}">
                    <a16:rowId xmlns:a16="http://schemas.microsoft.com/office/drawing/2014/main" val="10000"/>
                  </a:ext>
                </a:extLst>
              </a:tr>
              <a:tr h="370840">
                <a:tc>
                  <a:txBody>
                    <a:bodyPr/>
                    <a:lstStyle/>
                    <a:p>
                      <a:r>
                        <a:rPr lang="en-US" sz="1600"/>
                        <a:t>Konserva-</a:t>
                      </a:r>
                      <a:endParaRPr lang="lt-LT" sz="1600"/>
                    </a:p>
                    <a:p>
                      <a:r>
                        <a:rPr lang="en-US" sz="1600"/>
                        <a:t>tyv</a:t>
                      </a:r>
                      <a:r>
                        <a:rPr lang="lt-LT" sz="1600"/>
                        <a:t>ū</a:t>
                      </a:r>
                      <a:r>
                        <a:rPr lang="en-US" sz="1600"/>
                        <a:t>s</a:t>
                      </a:r>
                      <a:endParaRPr lang="lt-LT" sz="1600"/>
                    </a:p>
                  </a:txBody>
                  <a:tcPr/>
                </a:tc>
                <a:tc>
                  <a:txBody>
                    <a:bodyPr/>
                    <a:lstStyle/>
                    <a:p>
                      <a:pPr algn="r" fontAlgn="b"/>
                      <a:r>
                        <a:rPr lang="lt-LT" sz="1600" b="1" u="none" strike="noStrike"/>
                        <a:t>4,58</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t>2,21</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t>2,94</a:t>
                      </a:r>
                      <a:endParaRPr lang="lt-LT" sz="1600" b="1" i="0" u="none" strike="noStrike">
                        <a:solidFill>
                          <a:srgbClr val="00B050"/>
                        </a:solidFill>
                        <a:latin typeface="+mn-lt"/>
                      </a:endParaRPr>
                    </a:p>
                  </a:txBody>
                  <a:tcPr marL="9525" marR="9525" marT="9525" marB="0" anchor="b"/>
                </a:tc>
                <a:tc>
                  <a:txBody>
                    <a:bodyPr/>
                    <a:lstStyle/>
                    <a:p>
                      <a:pPr algn="r" fontAlgn="b"/>
                      <a:r>
                        <a:rPr lang="en-US" sz="1600" b="1" u="none" strike="noStrike"/>
                        <a:t>8,01</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t>3,12</a:t>
                      </a:r>
                      <a:endParaRPr lang="lt-LT" sz="1600" b="1" i="0" u="none" strike="noStrike">
                        <a:solidFill>
                          <a:srgbClr val="00B050"/>
                        </a:solidFill>
                        <a:latin typeface="+mn-lt"/>
                      </a:endParaRPr>
                    </a:p>
                  </a:txBody>
                  <a:tcPr marL="9525" marR="9525" marT="9525" marB="0" anchor="b"/>
                </a:tc>
                <a:tc>
                  <a:txBody>
                    <a:bodyPr/>
                    <a:lstStyle/>
                    <a:p>
                      <a:pPr algn="r" fontAlgn="b"/>
                      <a:r>
                        <a:rPr lang="en-US" sz="1600" b="1" i="0" u="none" strike="noStrike" dirty="0">
                          <a:solidFill>
                            <a:schemeClr val="tx1"/>
                          </a:solidFill>
                          <a:latin typeface="+mn-lt"/>
                        </a:rPr>
                        <a:t>1,41</a:t>
                      </a:r>
                      <a:endParaRPr lang="lt-LT" sz="1600" b="1" i="0" u="none" strike="noStrike" dirty="0">
                        <a:solidFill>
                          <a:schemeClr val="tx1"/>
                        </a:solidFill>
                        <a:latin typeface="+mn-lt"/>
                      </a:endParaRPr>
                    </a:p>
                  </a:txBody>
                  <a:tcPr marL="9525" marR="9525" marT="9525" marB="0" anchor="b"/>
                </a:tc>
                <a:tc>
                  <a:txBody>
                    <a:bodyPr/>
                    <a:lstStyle/>
                    <a:p>
                      <a:pPr algn="r" fontAlgn="b"/>
                      <a:r>
                        <a:rPr lang="en-US" sz="1600" b="1" i="0" u="none" strike="noStrike">
                          <a:solidFill>
                            <a:schemeClr val="tx1"/>
                          </a:solidFill>
                          <a:latin typeface="+mn-lt"/>
                        </a:rPr>
                        <a:t>6,47</a:t>
                      </a:r>
                      <a:endParaRPr lang="lt-LT" sz="1600" b="1" i="0" u="none" strike="noStrike">
                        <a:solidFill>
                          <a:schemeClr val="tx1"/>
                        </a:solidFill>
                        <a:latin typeface="+mn-lt"/>
                      </a:endParaRPr>
                    </a:p>
                  </a:txBody>
                  <a:tcPr marL="9525" marR="9525" marT="9525" marB="0" anchor="b"/>
                </a:tc>
                <a:tc>
                  <a:txBody>
                    <a:bodyPr/>
                    <a:lstStyle/>
                    <a:p>
                      <a:pPr algn="r" fontAlgn="b"/>
                      <a:r>
                        <a:rPr lang="en-US" sz="1600" b="1" i="0" u="none" strike="noStrike">
                          <a:solidFill>
                            <a:schemeClr val="tx1"/>
                          </a:solidFill>
                          <a:latin typeface="+mn-lt"/>
                        </a:rPr>
                        <a:t>4,02</a:t>
                      </a:r>
                      <a:endParaRPr lang="lt-LT" sz="1600" b="1" i="0" u="none" strike="noStrike">
                        <a:solidFill>
                          <a:schemeClr val="tx1"/>
                        </a:solidFill>
                        <a:latin typeface="+mn-lt"/>
                      </a:endParaRPr>
                    </a:p>
                  </a:txBody>
                  <a:tcPr marL="9525" marR="9525" marT="9525" marB="0" anchor="b"/>
                </a:tc>
                <a:tc>
                  <a:txBody>
                    <a:bodyPr/>
                    <a:lstStyle/>
                    <a:p>
                      <a:pPr algn="r" fontAlgn="b"/>
                      <a:r>
                        <a:rPr lang="lt-LT" sz="1600" b="1" i="0" u="none" strike="noStrike" dirty="0">
                          <a:solidFill>
                            <a:schemeClr val="tx1"/>
                          </a:solidFill>
                          <a:latin typeface="+mn-lt"/>
                        </a:rPr>
                        <a:t>0,79</a:t>
                      </a:r>
                    </a:p>
                  </a:txBody>
                  <a:tcPr marL="9525" marR="9525" marT="9525" marB="0" anchor="b"/>
                </a:tc>
                <a:tc>
                  <a:txBody>
                    <a:bodyPr/>
                    <a:lstStyle/>
                    <a:p>
                      <a:pPr algn="r" fontAlgn="b"/>
                      <a:r>
                        <a:rPr lang="lt-LT" sz="1600" b="1" i="0" u="none" strike="noStrike" dirty="0">
                          <a:solidFill>
                            <a:srgbClr val="FF0000"/>
                          </a:solidFill>
                          <a:latin typeface="+mn-lt"/>
                        </a:rPr>
                        <a:t>-0,25</a:t>
                      </a:r>
                    </a:p>
                  </a:txBody>
                  <a:tcPr marL="9525" marR="9525" marT="9525" marB="0" anchor="b"/>
                </a:tc>
                <a:tc>
                  <a:txBody>
                    <a:bodyPr/>
                    <a:lstStyle/>
                    <a:p>
                      <a:pPr algn="r" fontAlgn="b"/>
                      <a:r>
                        <a:rPr lang="lt-LT" sz="1600" b="1" i="0" u="none" strike="noStrike" dirty="0">
                          <a:solidFill>
                            <a:srgbClr val="FF0000"/>
                          </a:solidFill>
                          <a:latin typeface="+mn-lt"/>
                        </a:rPr>
                        <a:t>-0,40</a:t>
                      </a:r>
                    </a:p>
                  </a:txBody>
                  <a:tcPr marL="9525" marR="9525" marT="9525" marB="0" anchor="b"/>
                </a:tc>
                <a:extLst>
                  <a:ext uri="{0D108BD9-81ED-4DB2-BD59-A6C34878D82A}">
                    <a16:rowId xmlns:a16="http://schemas.microsoft.com/office/drawing/2014/main" val="10001"/>
                  </a:ext>
                </a:extLst>
              </a:tr>
              <a:tr h="370840">
                <a:tc>
                  <a:txBody>
                    <a:bodyPr/>
                    <a:lstStyle/>
                    <a:p>
                      <a:r>
                        <a:rPr lang="lt-LT" sz="1600"/>
                        <a:t>Mažos akcijų dalies</a:t>
                      </a:r>
                    </a:p>
                  </a:txBody>
                  <a:tcPr/>
                </a:tc>
                <a:tc>
                  <a:txBody>
                    <a:bodyPr/>
                    <a:lstStyle/>
                    <a:p>
                      <a:pPr algn="r" fontAlgn="b"/>
                      <a:r>
                        <a:rPr lang="lt-LT" sz="1600" b="1" u="none" strike="noStrike"/>
                        <a:t>9,05</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t>7,52</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solidFill>
                            <a:srgbClr val="FF0000"/>
                          </a:solidFill>
                        </a:rPr>
                        <a:t>-12,00</a:t>
                      </a:r>
                      <a:endParaRPr lang="lt-LT" sz="1600" b="1" i="0" u="none" strike="noStrike">
                        <a:solidFill>
                          <a:srgbClr val="FF0000"/>
                        </a:solidFill>
                        <a:latin typeface="+mn-lt"/>
                      </a:endParaRPr>
                    </a:p>
                  </a:txBody>
                  <a:tcPr marL="9525" marR="9525" marT="9525" marB="0" anchor="b"/>
                </a:tc>
                <a:tc>
                  <a:txBody>
                    <a:bodyPr/>
                    <a:lstStyle/>
                    <a:p>
                      <a:pPr marL="0" algn="r" defTabSz="914400" rtl="0" eaLnBrk="1" fontAlgn="b" latinLnBrk="0" hangingPunct="1"/>
                      <a:r>
                        <a:rPr lang="en-US" sz="1600" b="1" u="none" strike="noStrike" kern="1200"/>
                        <a:t>13,36</a:t>
                      </a:r>
                      <a:endParaRPr lang="lt-LT"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u="none" strike="noStrike" kern="1200"/>
                        <a:t>6,17</a:t>
                      </a:r>
                      <a:endParaRPr lang="lt-LT"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dirty="0">
                          <a:solidFill>
                            <a:srgbClr val="FF0000"/>
                          </a:solidFill>
                          <a:latin typeface="+mn-lt"/>
                          <a:ea typeface="+mn-ea"/>
                          <a:cs typeface="+mn-cs"/>
                        </a:rPr>
                        <a:t>-</a:t>
                      </a:r>
                      <a:r>
                        <a:rPr lang="lt-LT" sz="1600" b="1" i="0" u="none" strike="noStrike" kern="1200" dirty="0">
                          <a:solidFill>
                            <a:srgbClr val="FF0000"/>
                          </a:solidFill>
                          <a:latin typeface="+mn-lt"/>
                          <a:ea typeface="+mn-ea"/>
                          <a:cs typeface="+mn-cs"/>
                        </a:rPr>
                        <a:t>0,4</a:t>
                      </a:r>
                      <a:r>
                        <a:rPr lang="en-US" sz="1600" b="1" i="0" u="none" strike="noStrike" kern="1200" dirty="0">
                          <a:solidFill>
                            <a:srgbClr val="FF0000"/>
                          </a:solidFill>
                          <a:latin typeface="+mn-lt"/>
                          <a:ea typeface="+mn-ea"/>
                          <a:cs typeface="+mn-cs"/>
                        </a:rPr>
                        <a:t>1</a:t>
                      </a:r>
                      <a:endParaRPr lang="lt-LT" sz="1600" b="1" i="0" u="none" strike="noStrike" kern="1200" dirty="0">
                        <a:solidFill>
                          <a:srgbClr val="FF0000"/>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a:solidFill>
                            <a:schemeClr val="tx1"/>
                          </a:solidFill>
                          <a:latin typeface="+mn-lt"/>
                          <a:ea typeface="+mn-ea"/>
                          <a:cs typeface="+mn-cs"/>
                        </a:rPr>
                        <a:t>10,94</a:t>
                      </a:r>
                      <a:endParaRPr lang="lt-LT" sz="1600" b="1" i="0" u="none" strike="noStrike" kern="120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a:solidFill>
                            <a:schemeClr val="tx1"/>
                          </a:solidFill>
                          <a:latin typeface="+mn-lt"/>
                          <a:ea typeface="+mn-ea"/>
                          <a:cs typeface="+mn-cs"/>
                        </a:rPr>
                        <a:t>8,20</a:t>
                      </a:r>
                      <a:endParaRPr lang="lt-LT" sz="1600" b="1" i="0" u="none" strike="noStrike" kern="120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2,48</a:t>
                      </a: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1,10</a:t>
                      </a:r>
                    </a:p>
                  </a:txBody>
                  <a:tcPr marL="9525" marR="9525" marT="9525" marB="0" anchor="b"/>
                </a:tc>
                <a:tc>
                  <a:txBody>
                    <a:bodyPr/>
                    <a:lstStyle/>
                    <a:p>
                      <a:pPr marL="0" algn="r" defTabSz="914400" rtl="0" eaLnBrk="1" fontAlgn="b" latinLnBrk="0" hangingPunct="1"/>
                      <a:r>
                        <a:rPr lang="lt-LT" sz="1600" b="1" i="0" u="none" strike="noStrike" kern="1200" dirty="0">
                          <a:solidFill>
                            <a:srgbClr val="FF0000"/>
                          </a:solidFill>
                          <a:latin typeface="+mn-lt"/>
                          <a:ea typeface="+mn-ea"/>
                          <a:cs typeface="+mn-cs"/>
                        </a:rPr>
                        <a:t>-2,48</a:t>
                      </a:r>
                    </a:p>
                  </a:txBody>
                  <a:tcPr marL="9525" marR="9525" marT="9525" marB="0" anchor="b"/>
                </a:tc>
                <a:extLst>
                  <a:ext uri="{0D108BD9-81ED-4DB2-BD59-A6C34878D82A}">
                    <a16:rowId xmlns:a16="http://schemas.microsoft.com/office/drawing/2014/main" val="10002"/>
                  </a:ext>
                </a:extLst>
              </a:tr>
              <a:tr h="370840">
                <a:tc>
                  <a:txBody>
                    <a:bodyPr/>
                    <a:lstStyle/>
                    <a:p>
                      <a:r>
                        <a:rPr lang="lt-LT" sz="1600" dirty="0"/>
                        <a:t>Vidutinės akcijų dalies</a:t>
                      </a:r>
                    </a:p>
                  </a:txBody>
                  <a:tcPr/>
                </a:tc>
                <a:tc>
                  <a:txBody>
                    <a:bodyPr/>
                    <a:lstStyle/>
                    <a:p>
                      <a:pPr algn="r" fontAlgn="b"/>
                      <a:r>
                        <a:rPr lang="lt-LT" sz="1600" b="1" u="none" strike="noStrike"/>
                        <a:t>11,88</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t>15,10</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solidFill>
                            <a:srgbClr val="FF0000"/>
                          </a:solidFill>
                        </a:rPr>
                        <a:t>-27,47</a:t>
                      </a:r>
                      <a:endParaRPr lang="lt-LT" sz="1600" b="1" i="0" u="none" strike="noStrike">
                        <a:solidFill>
                          <a:srgbClr val="FF0000"/>
                        </a:solidFill>
                        <a:latin typeface="+mn-lt"/>
                      </a:endParaRPr>
                    </a:p>
                  </a:txBody>
                  <a:tcPr marL="9525" marR="9525" marT="9525" marB="0" anchor="b"/>
                </a:tc>
                <a:tc>
                  <a:txBody>
                    <a:bodyPr/>
                    <a:lstStyle/>
                    <a:p>
                      <a:pPr marL="0" algn="r" defTabSz="914400" rtl="0" eaLnBrk="1" fontAlgn="b" latinLnBrk="0" hangingPunct="1"/>
                      <a:r>
                        <a:rPr lang="en-US" sz="1600" b="1" u="none" strike="noStrike" kern="1200"/>
                        <a:t>21,60</a:t>
                      </a:r>
                      <a:endParaRPr lang="lt-LT"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u="none" strike="noStrike" kern="1200"/>
                        <a:t>10,60</a:t>
                      </a:r>
                      <a:endParaRPr lang="lt-LT"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a:solidFill>
                            <a:srgbClr val="FF0000"/>
                          </a:solidFill>
                          <a:latin typeface="+mn-lt"/>
                          <a:ea typeface="+mn-ea"/>
                          <a:cs typeface="+mn-cs"/>
                        </a:rPr>
                        <a:t>-</a:t>
                      </a:r>
                      <a:r>
                        <a:rPr lang="lt-LT" sz="1600" b="1" i="0" u="none" strike="noStrike" kern="1200">
                          <a:solidFill>
                            <a:srgbClr val="FF0000"/>
                          </a:solidFill>
                          <a:latin typeface="+mn-lt"/>
                          <a:ea typeface="+mn-ea"/>
                          <a:cs typeface="+mn-cs"/>
                        </a:rPr>
                        <a:t>4,</a:t>
                      </a:r>
                      <a:r>
                        <a:rPr lang="en-US" sz="1600" b="1" i="0" u="none" strike="noStrike" kern="1200">
                          <a:solidFill>
                            <a:srgbClr val="FF0000"/>
                          </a:solidFill>
                          <a:latin typeface="+mn-lt"/>
                          <a:ea typeface="+mn-ea"/>
                          <a:cs typeface="+mn-cs"/>
                        </a:rPr>
                        <a:t>15</a:t>
                      </a:r>
                      <a:endParaRPr lang="lt-LT" sz="1600" b="1" i="0" u="none" strike="noStrike" kern="1200">
                        <a:solidFill>
                          <a:srgbClr val="FF0000"/>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i="0" u="none" strike="noStrike" kern="1200">
                          <a:solidFill>
                            <a:schemeClr val="tx1"/>
                          </a:solidFill>
                          <a:latin typeface="+mn-lt"/>
                          <a:ea typeface="+mn-ea"/>
                          <a:cs typeface="+mn-cs"/>
                        </a:rPr>
                        <a:t>1</a:t>
                      </a:r>
                      <a:r>
                        <a:rPr lang="en-US" sz="1600" b="1" i="0" u="none" strike="noStrike" kern="1200">
                          <a:solidFill>
                            <a:schemeClr val="tx1"/>
                          </a:solidFill>
                          <a:latin typeface="+mn-lt"/>
                          <a:ea typeface="+mn-ea"/>
                          <a:cs typeface="+mn-cs"/>
                        </a:rPr>
                        <a:t>2,24</a:t>
                      </a:r>
                      <a:endParaRPr lang="lt-LT" sz="1600" b="1" i="0" u="none" strike="noStrike" kern="120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a:solidFill>
                            <a:schemeClr val="tx1"/>
                          </a:solidFill>
                          <a:latin typeface="+mn-lt"/>
                          <a:ea typeface="+mn-ea"/>
                          <a:cs typeface="+mn-cs"/>
                        </a:rPr>
                        <a:t>7,95</a:t>
                      </a:r>
                      <a:endParaRPr lang="lt-LT" sz="1600" b="1" i="0" u="none" strike="noStrike" kern="120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4,66</a:t>
                      </a: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2,65</a:t>
                      </a:r>
                    </a:p>
                  </a:txBody>
                  <a:tcPr marL="9525" marR="9525" marT="9525" marB="0" anchor="b"/>
                </a:tc>
                <a:tc>
                  <a:txBody>
                    <a:bodyPr/>
                    <a:lstStyle/>
                    <a:p>
                      <a:pPr marL="0" algn="r" defTabSz="914400" rtl="0" eaLnBrk="1" fontAlgn="b" latinLnBrk="0" hangingPunct="1"/>
                      <a:r>
                        <a:rPr lang="lt-LT" sz="1600" b="1" i="0" u="none" strike="noStrike" kern="1200" dirty="0">
                          <a:solidFill>
                            <a:srgbClr val="FF0000"/>
                          </a:solidFill>
                          <a:latin typeface="+mn-lt"/>
                          <a:ea typeface="+mn-ea"/>
                          <a:cs typeface="+mn-cs"/>
                        </a:rPr>
                        <a:t>-4,27</a:t>
                      </a:r>
                    </a:p>
                  </a:txBody>
                  <a:tcPr marL="9525" marR="9525" marT="9525" marB="0" anchor="b"/>
                </a:tc>
                <a:extLst>
                  <a:ext uri="{0D108BD9-81ED-4DB2-BD59-A6C34878D82A}">
                    <a16:rowId xmlns:a16="http://schemas.microsoft.com/office/drawing/2014/main" val="10003"/>
                  </a:ext>
                </a:extLst>
              </a:tr>
              <a:tr h="370840">
                <a:tc>
                  <a:txBody>
                    <a:bodyPr/>
                    <a:lstStyle/>
                    <a:p>
                      <a:r>
                        <a:rPr lang="lt-LT"/>
                        <a:t>Akcijų</a:t>
                      </a:r>
                    </a:p>
                  </a:txBody>
                  <a:tcPr/>
                </a:tc>
                <a:tc>
                  <a:txBody>
                    <a:bodyPr/>
                    <a:lstStyle/>
                    <a:p>
                      <a:pPr algn="r" fontAlgn="b"/>
                      <a:r>
                        <a:rPr lang="lt-LT" sz="1600" b="1" u="none" strike="noStrike" dirty="0"/>
                        <a:t>76,00</a:t>
                      </a:r>
                      <a:endParaRPr lang="lt-LT" sz="1600" b="1" i="0" u="none" strike="noStrike" dirty="0">
                        <a:solidFill>
                          <a:srgbClr val="00B050"/>
                        </a:solidFill>
                        <a:latin typeface="+mn-lt"/>
                      </a:endParaRPr>
                    </a:p>
                  </a:txBody>
                  <a:tcPr marL="9525" marR="9525" marT="9525" marB="0" anchor="b"/>
                </a:tc>
                <a:tc>
                  <a:txBody>
                    <a:bodyPr/>
                    <a:lstStyle/>
                    <a:p>
                      <a:pPr algn="r" fontAlgn="b"/>
                      <a:r>
                        <a:rPr lang="lt-LT" sz="1600" b="1" u="none" strike="noStrike"/>
                        <a:t>21,31</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dirty="0">
                          <a:solidFill>
                            <a:srgbClr val="FF0000"/>
                          </a:solidFill>
                        </a:rPr>
                        <a:t>-54,91</a:t>
                      </a:r>
                      <a:endParaRPr lang="lt-LT" sz="1600" b="1" i="0" u="none" strike="noStrike" dirty="0">
                        <a:solidFill>
                          <a:srgbClr val="FF0000"/>
                        </a:solidFill>
                        <a:latin typeface="+mn-lt"/>
                      </a:endParaRPr>
                    </a:p>
                  </a:txBody>
                  <a:tcPr marL="9525" marR="9525" marT="9525" marB="0" anchor="b"/>
                </a:tc>
                <a:tc>
                  <a:txBody>
                    <a:bodyPr/>
                    <a:lstStyle/>
                    <a:p>
                      <a:pPr marL="0" algn="r" defTabSz="914400" rtl="0" eaLnBrk="1" fontAlgn="b" latinLnBrk="0" hangingPunct="1"/>
                      <a:r>
                        <a:rPr lang="en-US" sz="1600" b="1" u="none" strike="noStrike" kern="1200"/>
                        <a:t>27,56</a:t>
                      </a:r>
                      <a:endParaRPr lang="lt-LT"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u="none" strike="noStrike" kern="1200"/>
                        <a:t>18,82</a:t>
                      </a:r>
                      <a:endParaRPr lang="lt-LT"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dirty="0">
                          <a:solidFill>
                            <a:srgbClr val="FF0000"/>
                          </a:solidFill>
                          <a:latin typeface="+mn-lt"/>
                          <a:ea typeface="+mn-ea"/>
                          <a:cs typeface="+mn-cs"/>
                        </a:rPr>
                        <a:t>-</a:t>
                      </a:r>
                      <a:r>
                        <a:rPr lang="lt-LT" sz="1600" b="1" i="0" u="none" strike="noStrike" kern="1200" dirty="0">
                          <a:solidFill>
                            <a:srgbClr val="FF0000"/>
                          </a:solidFill>
                          <a:latin typeface="+mn-lt"/>
                          <a:ea typeface="+mn-ea"/>
                          <a:cs typeface="+mn-cs"/>
                        </a:rPr>
                        <a:t>10,8</a:t>
                      </a:r>
                      <a:r>
                        <a:rPr lang="en-US" sz="1600" b="1" i="0" u="none" strike="noStrike" kern="1200" dirty="0">
                          <a:solidFill>
                            <a:srgbClr val="FF0000"/>
                          </a:solidFill>
                          <a:latin typeface="+mn-lt"/>
                          <a:ea typeface="+mn-ea"/>
                          <a:cs typeface="+mn-cs"/>
                        </a:rPr>
                        <a:t>2</a:t>
                      </a:r>
                      <a:endParaRPr lang="lt-LT" sz="1600" b="1" i="0" u="none" strike="noStrike" kern="1200" dirty="0">
                        <a:solidFill>
                          <a:srgbClr val="FF0000"/>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a:solidFill>
                            <a:schemeClr val="tx1"/>
                          </a:solidFill>
                          <a:latin typeface="+mn-lt"/>
                          <a:ea typeface="+mn-ea"/>
                          <a:cs typeface="+mn-cs"/>
                        </a:rPr>
                        <a:t>13,06</a:t>
                      </a:r>
                      <a:endParaRPr lang="lt-LT" sz="1600" b="1" i="0" u="none" strike="noStrike" kern="120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a:solidFill>
                            <a:schemeClr val="tx1"/>
                          </a:solidFill>
                          <a:latin typeface="+mn-lt"/>
                          <a:ea typeface="+mn-ea"/>
                          <a:cs typeface="+mn-cs"/>
                        </a:rPr>
                        <a:t>9,73</a:t>
                      </a:r>
                      <a:endParaRPr lang="lt-LT" sz="1600" b="1" i="0" u="none" strike="noStrike" kern="120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9,20</a:t>
                      </a: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4,96</a:t>
                      </a:r>
                    </a:p>
                  </a:txBody>
                  <a:tcPr marL="9525" marR="9525" marT="9525" marB="0" anchor="b"/>
                </a:tc>
                <a:tc>
                  <a:txBody>
                    <a:bodyPr/>
                    <a:lstStyle/>
                    <a:p>
                      <a:pPr marL="0" algn="r" defTabSz="914400" rtl="0" eaLnBrk="1" fontAlgn="b" latinLnBrk="0" hangingPunct="1"/>
                      <a:r>
                        <a:rPr lang="lt-LT" sz="1600" b="1" i="0" u="none" strike="noStrike" kern="1200" dirty="0">
                          <a:solidFill>
                            <a:srgbClr val="FF0000"/>
                          </a:solidFill>
                          <a:latin typeface="+mn-lt"/>
                          <a:ea typeface="+mn-ea"/>
                          <a:cs typeface="+mn-cs"/>
                        </a:rPr>
                        <a:t>-6,33</a:t>
                      </a:r>
                    </a:p>
                  </a:txBody>
                  <a:tcPr marL="9525" marR="9525" marT="9525" marB="0" anchor="b"/>
                </a:tc>
                <a:extLst>
                  <a:ext uri="{0D108BD9-81ED-4DB2-BD59-A6C34878D82A}">
                    <a16:rowId xmlns:a16="http://schemas.microsoft.com/office/drawing/2014/main" val="10004"/>
                  </a:ext>
                </a:extLst>
              </a:tr>
              <a:tr h="370840">
                <a:tc>
                  <a:txBody>
                    <a:bodyPr/>
                    <a:lstStyle/>
                    <a:p>
                      <a:r>
                        <a:rPr lang="lt-LT"/>
                        <a:t>Svertinis</a:t>
                      </a:r>
                      <a:r>
                        <a:rPr lang="lt-LT" baseline="0"/>
                        <a:t> vidurkis</a:t>
                      </a:r>
                      <a:endParaRPr lang="lt-LT" i="1"/>
                    </a:p>
                  </a:txBody>
                  <a:tcPr/>
                </a:tc>
                <a:tc>
                  <a:txBody>
                    <a:bodyPr/>
                    <a:lstStyle/>
                    <a:p>
                      <a:pPr algn="r" fontAlgn="b"/>
                      <a:r>
                        <a:rPr lang="lt-LT" sz="1600" b="1" u="none" strike="noStrike"/>
                        <a:t>11,60</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t>10,59</a:t>
                      </a:r>
                      <a:endParaRPr lang="lt-LT" sz="1600" b="1" i="0" u="none" strike="noStrike">
                        <a:solidFill>
                          <a:srgbClr val="00B050"/>
                        </a:solidFill>
                        <a:latin typeface="+mn-lt"/>
                      </a:endParaRPr>
                    </a:p>
                  </a:txBody>
                  <a:tcPr marL="9525" marR="9525" marT="9525" marB="0" anchor="b"/>
                </a:tc>
                <a:tc>
                  <a:txBody>
                    <a:bodyPr/>
                    <a:lstStyle/>
                    <a:p>
                      <a:pPr algn="r" fontAlgn="b"/>
                      <a:r>
                        <a:rPr lang="lt-LT" sz="1600" b="1" u="none" strike="noStrike">
                          <a:solidFill>
                            <a:srgbClr val="FF0000"/>
                          </a:solidFill>
                        </a:rPr>
                        <a:t>-19,71</a:t>
                      </a:r>
                      <a:endParaRPr lang="lt-LT" sz="1600" b="1" i="0" u="none" strike="noStrike">
                        <a:solidFill>
                          <a:srgbClr val="FF0000"/>
                        </a:solidFill>
                        <a:latin typeface="+mn-lt"/>
                      </a:endParaRPr>
                    </a:p>
                  </a:txBody>
                  <a:tcPr marL="9525" marR="9525" marT="9525" marB="0" anchor="b"/>
                </a:tc>
                <a:tc>
                  <a:txBody>
                    <a:bodyPr/>
                    <a:lstStyle/>
                    <a:p>
                      <a:pPr marL="0" algn="r" defTabSz="914400" rtl="0" eaLnBrk="1" fontAlgn="b" latinLnBrk="0" hangingPunct="1"/>
                      <a:r>
                        <a:rPr lang="en-US" sz="1600" b="1" u="none" strike="noStrike" kern="1200"/>
                        <a:t>17</a:t>
                      </a:r>
                      <a:r>
                        <a:rPr lang="lt-LT" sz="1600" b="1" u="none" strike="noStrike" kern="1200"/>
                        <a:t>,</a:t>
                      </a:r>
                      <a:r>
                        <a:rPr lang="en-US" sz="1600" b="1" u="none" strike="noStrike" kern="1200"/>
                        <a:t>31</a:t>
                      </a:r>
                      <a:endParaRPr lang="en-US"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u="none" strike="noStrike" kern="1200"/>
                        <a:t>9,05</a:t>
                      </a:r>
                      <a:endParaRPr lang="en-US" sz="1600" b="1" i="0" u="none" strike="noStrike" kern="1200">
                        <a:solidFill>
                          <a:srgbClr val="00B050"/>
                        </a:solidFill>
                        <a:latin typeface="+mn-lt"/>
                        <a:ea typeface="+mn-ea"/>
                        <a:cs typeface="+mn-cs"/>
                      </a:endParaRPr>
                    </a:p>
                  </a:txBody>
                  <a:tcPr marL="9525" marR="9525" marT="9525" marB="0" anchor="b"/>
                </a:tc>
                <a:tc>
                  <a:txBody>
                    <a:bodyPr/>
                    <a:lstStyle/>
                    <a:p>
                      <a:pPr marL="0" algn="r" defTabSz="914400" rtl="0" eaLnBrk="1" fontAlgn="b" latinLnBrk="0" hangingPunct="1"/>
                      <a:r>
                        <a:rPr lang="en-US" sz="1600" b="1" i="0" u="none" strike="noStrike" kern="1200">
                          <a:solidFill>
                            <a:srgbClr val="FF0000"/>
                          </a:solidFill>
                          <a:latin typeface="+mn-lt"/>
                          <a:ea typeface="+mn-ea"/>
                          <a:cs typeface="+mn-cs"/>
                        </a:rPr>
                        <a:t>-</a:t>
                      </a:r>
                      <a:r>
                        <a:rPr lang="lt-LT" sz="1600" b="1" i="0" u="none" strike="noStrike" kern="1200">
                          <a:solidFill>
                            <a:srgbClr val="FF0000"/>
                          </a:solidFill>
                          <a:latin typeface="+mn-lt"/>
                          <a:ea typeface="+mn-ea"/>
                          <a:cs typeface="+mn-cs"/>
                        </a:rPr>
                        <a:t>2,</a:t>
                      </a:r>
                      <a:r>
                        <a:rPr lang="en-US" sz="1600" b="1" i="0" u="none" strike="noStrike" kern="1200">
                          <a:solidFill>
                            <a:srgbClr val="FF0000"/>
                          </a:solidFill>
                          <a:latin typeface="+mn-lt"/>
                          <a:ea typeface="+mn-ea"/>
                          <a:cs typeface="+mn-cs"/>
                        </a:rPr>
                        <a:t>88</a:t>
                      </a:r>
                    </a:p>
                  </a:txBody>
                  <a:tcPr marL="9525" marR="9525" marT="9525" marB="0" anchor="b"/>
                </a:tc>
                <a:tc>
                  <a:txBody>
                    <a:bodyPr/>
                    <a:lstStyle/>
                    <a:p>
                      <a:pPr marL="0" algn="r" defTabSz="914400" rtl="0" eaLnBrk="1" fontAlgn="b" latinLnBrk="0" hangingPunct="1"/>
                      <a:r>
                        <a:rPr lang="en-US" sz="1600" b="1" i="0" u="none" strike="noStrike" kern="1200">
                          <a:solidFill>
                            <a:schemeClr val="tx1"/>
                          </a:solidFill>
                          <a:latin typeface="+mn-lt"/>
                          <a:ea typeface="+mn-ea"/>
                          <a:cs typeface="+mn-cs"/>
                        </a:rPr>
                        <a:t>11,21</a:t>
                      </a:r>
                    </a:p>
                  </a:txBody>
                  <a:tcPr marL="9525" marR="9525" marT="9525" marB="0" anchor="b"/>
                </a:tc>
                <a:tc>
                  <a:txBody>
                    <a:bodyPr/>
                    <a:lstStyle/>
                    <a:p>
                      <a:pPr marL="0" algn="r" defTabSz="914400" rtl="0" eaLnBrk="1" fontAlgn="b" latinLnBrk="0" hangingPunct="1"/>
                      <a:r>
                        <a:rPr lang="en-US" sz="1600" b="1" i="0" u="none" strike="noStrike" kern="1200">
                          <a:solidFill>
                            <a:schemeClr val="tx1"/>
                          </a:solidFill>
                          <a:latin typeface="+mn-lt"/>
                          <a:ea typeface="+mn-ea"/>
                          <a:cs typeface="+mn-cs"/>
                        </a:rPr>
                        <a:t>7,78</a:t>
                      </a: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4,37</a:t>
                      </a:r>
                      <a:endParaRPr lang="en-US" sz="1600" b="1" i="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i="0" u="none" strike="noStrike" kern="1200" dirty="0">
                          <a:solidFill>
                            <a:schemeClr val="tx1"/>
                          </a:solidFill>
                          <a:latin typeface="+mn-lt"/>
                          <a:ea typeface="+mn-ea"/>
                          <a:cs typeface="+mn-cs"/>
                        </a:rPr>
                        <a:t>2,34</a:t>
                      </a:r>
                      <a:endParaRPr lang="en-US" sz="1600" b="1" i="0" u="none" strike="noStrike" kern="1200" dirty="0">
                        <a:solidFill>
                          <a:schemeClr val="tx1"/>
                        </a:solidFill>
                        <a:latin typeface="+mn-lt"/>
                        <a:ea typeface="+mn-ea"/>
                        <a:cs typeface="+mn-cs"/>
                      </a:endParaRPr>
                    </a:p>
                  </a:txBody>
                  <a:tcPr marL="9525" marR="9525" marT="9525" marB="0" anchor="b"/>
                </a:tc>
                <a:tc>
                  <a:txBody>
                    <a:bodyPr/>
                    <a:lstStyle/>
                    <a:p>
                      <a:pPr marL="0" algn="r" defTabSz="914400" rtl="0" eaLnBrk="1" fontAlgn="b" latinLnBrk="0" hangingPunct="1"/>
                      <a:r>
                        <a:rPr lang="lt-LT" sz="1600" b="1" i="0" u="none" strike="noStrike" kern="1200" dirty="0">
                          <a:solidFill>
                            <a:srgbClr val="FF0000"/>
                          </a:solidFill>
                          <a:latin typeface="+mn-lt"/>
                          <a:ea typeface="+mn-ea"/>
                          <a:cs typeface="+mn-cs"/>
                        </a:rPr>
                        <a:t>-3,90</a:t>
                      </a:r>
                      <a:endParaRPr lang="en-US" sz="1600" b="1" i="0" u="none" strike="noStrike" kern="1200" dirty="0">
                        <a:solidFill>
                          <a:srgbClr val="FF0000"/>
                        </a:solidFill>
                        <a:latin typeface="+mn-lt"/>
                        <a:ea typeface="+mn-ea"/>
                        <a:cs typeface="+mn-cs"/>
                      </a:endParaRPr>
                    </a:p>
                  </a:txBody>
                  <a:tcPr marL="9525" marR="9525" marT="9525" marB="0" anchor="b"/>
                </a:tc>
                <a:extLst>
                  <a:ext uri="{0D108BD9-81ED-4DB2-BD59-A6C34878D82A}">
                    <a16:rowId xmlns:a16="http://schemas.microsoft.com/office/drawing/2014/main" val="10005"/>
                  </a:ext>
                </a:extLst>
              </a:tr>
            </a:tbl>
          </a:graphicData>
        </a:graphic>
      </p:graphicFrame>
      <p:sp>
        <p:nvSpPr>
          <p:cNvPr id="36954" name="TextBox 5"/>
          <p:cNvSpPr txBox="1">
            <a:spLocks noChangeArrowheads="1"/>
          </p:cNvSpPr>
          <p:nvPr/>
        </p:nvSpPr>
        <p:spPr bwMode="auto">
          <a:xfrm>
            <a:off x="323528" y="5517232"/>
            <a:ext cx="8569325" cy="922337"/>
          </a:xfrm>
          <a:prstGeom prst="rect">
            <a:avLst/>
          </a:prstGeom>
          <a:noFill/>
          <a:ln w="9525">
            <a:noFill/>
            <a:miter lim="800000"/>
            <a:headEnd/>
            <a:tailEnd/>
          </a:ln>
        </p:spPr>
        <p:txBody>
          <a:bodyPr>
            <a:spAutoFit/>
          </a:bodyPr>
          <a:lstStyle/>
          <a:p>
            <a:r>
              <a:rPr lang="lt-LT" dirty="0">
                <a:latin typeface="Calibri" pitchFamily="34" charset="0"/>
              </a:rPr>
              <a:t>Pensijų fondo vieneto vertės pokytis įvertina atskaitymus nuo turto, tačiau neįvertina atskaitymų nuo įmokų, dėl to grynoji grąža yra mažesnė.</a:t>
            </a:r>
          </a:p>
          <a:p>
            <a:endParaRPr lang="lt-LT" dirty="0"/>
          </a:p>
        </p:txBody>
      </p:sp>
      <p:sp>
        <p:nvSpPr>
          <p:cNvPr id="6" name="Skaidrės numerio vietos rezervavimo ženklas 5"/>
          <p:cNvSpPr>
            <a:spLocks noGrp="1"/>
          </p:cNvSpPr>
          <p:nvPr>
            <p:ph type="sldNum" sz="quarter" idx="12"/>
          </p:nvPr>
        </p:nvSpPr>
        <p:spPr/>
        <p:txBody>
          <a:bodyPr/>
          <a:lstStyle/>
          <a:p>
            <a:pPr>
              <a:defRPr/>
            </a:pPr>
            <a:fld id="{58424595-460B-40C3-B101-DA1F8FCBD885}" type="slidenum">
              <a:rPr lang="lt-LT" smtClean="0"/>
              <a:pPr>
                <a:defRPr/>
              </a:pPr>
              <a:t>12</a:t>
            </a:fld>
            <a:endParaRPr lang="lt-L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80728"/>
          </a:xfrm>
          <a:solidFill>
            <a:schemeClr val="accent2">
              <a:lumMod val="75000"/>
            </a:schemeClr>
          </a:solidFill>
        </p:spPr>
        <p:txBody>
          <a:bodyPr/>
          <a:lstStyle/>
          <a:p>
            <a:r>
              <a:rPr lang="lt-LT" sz="3600" b="1" dirty="0"/>
              <a:t>Kaupimo finansavimas nuo 2014 metų</a:t>
            </a:r>
          </a:p>
        </p:txBody>
      </p:sp>
      <p:sp>
        <p:nvSpPr>
          <p:cNvPr id="4" name="Skaidrės numerio vietos rezervavimo ženklas 3"/>
          <p:cNvSpPr>
            <a:spLocks noGrp="1"/>
          </p:cNvSpPr>
          <p:nvPr>
            <p:ph type="sldNum" sz="quarter" idx="12"/>
          </p:nvPr>
        </p:nvSpPr>
        <p:spPr/>
        <p:txBody>
          <a:bodyPr/>
          <a:lstStyle/>
          <a:p>
            <a:pPr>
              <a:defRPr/>
            </a:pPr>
            <a:fld id="{58424595-460B-40C3-B101-DA1F8FCBD885}" type="slidenum">
              <a:rPr lang="lt-LT" smtClean="0"/>
              <a:pPr>
                <a:defRPr/>
              </a:pPr>
              <a:t>13</a:t>
            </a:fld>
            <a:endParaRPr lang="lt-LT"/>
          </a:p>
        </p:txBody>
      </p:sp>
      <p:sp>
        <p:nvSpPr>
          <p:cNvPr id="6" name="TextBox 5"/>
          <p:cNvSpPr txBox="1"/>
          <p:nvPr/>
        </p:nvSpPr>
        <p:spPr>
          <a:xfrm>
            <a:off x="6588224" y="6021288"/>
            <a:ext cx="2232248" cy="307777"/>
          </a:xfrm>
          <a:prstGeom prst="rect">
            <a:avLst/>
          </a:prstGeom>
          <a:noFill/>
        </p:spPr>
        <p:txBody>
          <a:bodyPr wrap="square" rtlCol="0">
            <a:spAutoFit/>
          </a:bodyPr>
          <a:lstStyle/>
          <a:p>
            <a:pPr algn="r"/>
            <a:r>
              <a:rPr lang="lt-LT" sz="1400" i="1">
                <a:latin typeface="+mn-lt"/>
              </a:rPr>
              <a:t>Milijonai eurų</a:t>
            </a:r>
          </a:p>
        </p:txBody>
      </p:sp>
      <p:graphicFrame>
        <p:nvGraphicFramePr>
          <p:cNvPr id="8" name="Diagrama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405894054"/>
              </p:ext>
            </p:extLst>
          </p:nvPr>
        </p:nvGraphicFramePr>
        <p:xfrm>
          <a:off x="539552" y="1700808"/>
          <a:ext cx="7804150" cy="4206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0" y="0"/>
            <a:ext cx="9144000" cy="908720"/>
          </a:xfrm>
          <a:solidFill>
            <a:schemeClr val="accent2">
              <a:lumMod val="75000"/>
            </a:schemeClr>
          </a:solidFill>
        </p:spPr>
        <p:txBody>
          <a:bodyPr/>
          <a:lstStyle/>
          <a:p>
            <a:pPr eaLnBrk="1" fontAlgn="auto" hangingPunct="1">
              <a:spcAft>
                <a:spcPts val="0"/>
              </a:spcAft>
              <a:defRPr/>
            </a:pPr>
            <a:r>
              <a:rPr lang="lt-LT" sz="4000" b="1" dirty="0"/>
              <a:t>Vieno tyrimo rezultatai</a:t>
            </a:r>
          </a:p>
        </p:txBody>
      </p:sp>
      <p:sp>
        <p:nvSpPr>
          <p:cNvPr id="1029" name="TextBox 6"/>
          <p:cNvSpPr txBox="1">
            <a:spLocks noChangeArrowheads="1"/>
          </p:cNvSpPr>
          <p:nvPr/>
        </p:nvSpPr>
        <p:spPr bwMode="auto">
          <a:xfrm>
            <a:off x="539552" y="3573016"/>
            <a:ext cx="8352928" cy="3016210"/>
          </a:xfrm>
          <a:prstGeom prst="rect">
            <a:avLst/>
          </a:prstGeom>
          <a:noFill/>
          <a:ln w="9525">
            <a:noFill/>
            <a:miter lim="800000"/>
            <a:headEnd/>
            <a:tailEnd/>
          </a:ln>
        </p:spPr>
        <p:txBody>
          <a:bodyPr wrap="square">
            <a:spAutoFit/>
          </a:bodyPr>
          <a:lstStyle/>
          <a:p>
            <a:pPr algn="just">
              <a:spcBef>
                <a:spcPts val="600"/>
              </a:spcBef>
            </a:pPr>
            <a:r>
              <a:rPr lang="lt-LT">
                <a:latin typeface="+mn-lt"/>
              </a:rPr>
              <a:t>2004-2012 vidutinio uždarbio gavėjas, dėl dalyvavimo kaupime  prarado iš “Sodros” 31,80 litų (€9,2) per mėnesį. Užtat sukaupė (priklausomai nuo fondo lentelėje nurodytas sumas (apie €2000). Palyginus su baziniu anuitetu, panašu, kad, nors ir nedaug, bet dalyviai laimėjo. </a:t>
            </a:r>
          </a:p>
          <a:p>
            <a:pPr algn="ctr">
              <a:spcBef>
                <a:spcPts val="600"/>
              </a:spcBef>
            </a:pPr>
            <a:r>
              <a:rPr lang="lt-LT">
                <a:latin typeface="+mn-lt"/>
              </a:rPr>
              <a:t>Tačiau palyginus su komerciniu anuitetu (27 litai vietoj 34,64 litų akcijų fondų atveju), ko gero, pralaimėjo. Be to, anuiteto nenumatoma indeksuoti.</a:t>
            </a:r>
          </a:p>
          <a:p>
            <a:pPr algn="just">
              <a:spcBef>
                <a:spcPts val="600"/>
              </a:spcBef>
            </a:pPr>
            <a:r>
              <a:rPr lang="lt-LT">
                <a:latin typeface="+mn-lt"/>
              </a:rPr>
              <a:t>Pakartojus tyrimą 2004 - 2018 metų laikotarpiui, įvertinta, kad vidutinio uždarbio gavėjas, dėl dalyvavimo kaupime  praras iš  "Sodros" apie 15 eurų per mėnesį, tačiau sukaups apie 5000 eurų. Tai galėtų duoti apie 22 eurų anuitetinę išmoką, bet Sodros 15 eurų indeksavimas gali šį dydį greitai pralenkti.</a:t>
            </a:r>
          </a:p>
        </p:txBody>
      </p:sp>
      <p:graphicFrame>
        <p:nvGraphicFramePr>
          <p:cNvPr id="7" name="Lentelė 6"/>
          <p:cNvGraphicFramePr>
            <a:graphicFrameLocks noGrp="1"/>
          </p:cNvGraphicFramePr>
          <p:nvPr/>
        </p:nvGraphicFramePr>
        <p:xfrm>
          <a:off x="467544" y="1196752"/>
          <a:ext cx="8424935" cy="2216246"/>
        </p:xfrm>
        <a:graphic>
          <a:graphicData uri="http://schemas.openxmlformats.org/drawingml/2006/table">
            <a:tbl>
              <a:tblPr/>
              <a:tblGrid>
                <a:gridCol w="2047181">
                  <a:extLst>
                    <a:ext uri="{9D8B030D-6E8A-4147-A177-3AD203B41FA5}">
                      <a16:colId xmlns:a16="http://schemas.microsoft.com/office/drawing/2014/main" val="20000"/>
                    </a:ext>
                  </a:extLst>
                </a:gridCol>
                <a:gridCol w="1259803">
                  <a:extLst>
                    <a:ext uri="{9D8B030D-6E8A-4147-A177-3AD203B41FA5}">
                      <a16:colId xmlns:a16="http://schemas.microsoft.com/office/drawing/2014/main" val="20001"/>
                    </a:ext>
                  </a:extLst>
                </a:gridCol>
                <a:gridCol w="1259803">
                  <a:extLst>
                    <a:ext uri="{9D8B030D-6E8A-4147-A177-3AD203B41FA5}">
                      <a16:colId xmlns:a16="http://schemas.microsoft.com/office/drawing/2014/main" val="20002"/>
                    </a:ext>
                  </a:extLst>
                </a:gridCol>
                <a:gridCol w="1448824">
                  <a:extLst>
                    <a:ext uri="{9D8B030D-6E8A-4147-A177-3AD203B41FA5}">
                      <a16:colId xmlns:a16="http://schemas.microsoft.com/office/drawing/2014/main" val="20003"/>
                    </a:ext>
                  </a:extLst>
                </a:gridCol>
                <a:gridCol w="1204662">
                  <a:extLst>
                    <a:ext uri="{9D8B030D-6E8A-4147-A177-3AD203B41FA5}">
                      <a16:colId xmlns:a16="http://schemas.microsoft.com/office/drawing/2014/main" val="20004"/>
                    </a:ext>
                  </a:extLst>
                </a:gridCol>
                <a:gridCol w="1204662">
                  <a:extLst>
                    <a:ext uri="{9D8B030D-6E8A-4147-A177-3AD203B41FA5}">
                      <a16:colId xmlns:a16="http://schemas.microsoft.com/office/drawing/2014/main" val="20005"/>
                    </a:ext>
                  </a:extLst>
                </a:gridCol>
              </a:tblGrid>
              <a:tr h="544061">
                <a:tc>
                  <a:txBody>
                    <a:bodyPr/>
                    <a:lstStyle/>
                    <a:p>
                      <a:pPr algn="l">
                        <a:spcAft>
                          <a:spcPts val="0"/>
                        </a:spcAft>
                      </a:pPr>
                      <a:r>
                        <a:rPr lang="lt-LT" sz="1400" b="1">
                          <a:solidFill>
                            <a:srgbClr val="000000"/>
                          </a:solidFill>
                          <a:latin typeface="Times New Roman"/>
                          <a:ea typeface="Times New Roman"/>
                          <a:cs typeface="Times New Roman"/>
                        </a:rPr>
                        <a:t>PF pagal investavimo</a:t>
                      </a:r>
                      <a:r>
                        <a:rPr lang="lt-LT" sz="1400" b="1" baseline="0">
                          <a:solidFill>
                            <a:srgbClr val="000000"/>
                          </a:solidFill>
                          <a:latin typeface="Times New Roman"/>
                          <a:ea typeface="Times New Roman"/>
                          <a:cs typeface="Times New Roman"/>
                        </a:rPr>
                        <a:t> strategijas</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1">
                          <a:solidFill>
                            <a:srgbClr val="000000"/>
                          </a:solidFill>
                          <a:latin typeface="Times New Roman"/>
                          <a:ea typeface="Times New Roman"/>
                          <a:cs typeface="Times New Roman"/>
                        </a:rPr>
                        <a:t>Sukaupta suma </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lt-LT" sz="1400" b="1">
                          <a:solidFill>
                            <a:srgbClr val="000000"/>
                          </a:solidFill>
                          <a:latin typeface="Times New Roman"/>
                          <a:ea typeface="Times New Roman"/>
                          <a:cs typeface="Times New Roman"/>
                        </a:rPr>
                        <a:t>Bazinis anuitetas</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gridSpan="2">
                  <a:txBody>
                    <a:bodyPr/>
                    <a:lstStyle/>
                    <a:p>
                      <a:pPr algn="ctr">
                        <a:spcAft>
                          <a:spcPts val="0"/>
                        </a:spcAft>
                      </a:pPr>
                      <a:r>
                        <a:rPr lang="lt-LT" sz="1400" b="1">
                          <a:solidFill>
                            <a:srgbClr val="000000"/>
                          </a:solidFill>
                          <a:latin typeface="Times New Roman"/>
                          <a:ea typeface="Times New Roman"/>
                          <a:cs typeface="Times New Roman"/>
                        </a:rPr>
                        <a:t>Skirtumas</a:t>
                      </a:r>
                      <a:endParaRPr lang="lt-LT" sz="1400">
                        <a:latin typeface="Times New Roman"/>
                        <a:ea typeface="Times New Roman"/>
                        <a:cs typeface="Times New Roman"/>
                      </a:endParaRPr>
                    </a:p>
                    <a:p>
                      <a:pPr algn="ctr">
                        <a:spcAft>
                          <a:spcPts val="0"/>
                        </a:spcAft>
                      </a:pPr>
                      <a:r>
                        <a:rPr lang="en-US" sz="1400" b="1">
                          <a:solidFill>
                            <a:srgbClr val="000000"/>
                          </a:solidFill>
                          <a:latin typeface="Times New Roman"/>
                          <a:ea typeface="Times New Roman"/>
                          <a:cs typeface="Times New Roman"/>
                        </a:rPr>
                        <a:t>(</a:t>
                      </a:r>
                      <a:r>
                        <a:rPr lang="lt-LT" sz="1400" b="1">
                          <a:solidFill>
                            <a:srgbClr val="000000"/>
                          </a:solidFill>
                          <a:latin typeface="Times New Roman"/>
                          <a:ea typeface="Times New Roman"/>
                          <a:cs typeface="Times New Roman"/>
                        </a:rPr>
                        <a:t>palyginti su 31,80</a:t>
                      </a:r>
                      <a:r>
                        <a:rPr lang="en-US" sz="1400" b="1">
                          <a:solidFill>
                            <a:srgbClr val="000000"/>
                          </a:solidFill>
                          <a:latin typeface="Times New Roman"/>
                          <a:ea typeface="Times New Roman"/>
                          <a:cs typeface="Times New Roman"/>
                        </a:rPr>
                        <a:t> LTL) </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10000"/>
                  </a:ext>
                </a:extLst>
              </a:tr>
              <a:tr h="320035">
                <a:tc>
                  <a:txBody>
                    <a:bodyPr/>
                    <a:lstStyle/>
                    <a:p>
                      <a:pPr algn="l"/>
                      <a:endParaRPr lang="lt-LT" sz="1400">
                        <a:latin typeface="Calibri"/>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lt-LT" sz="1400">
                        <a:latin typeface="Calibri"/>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1">
                          <a:solidFill>
                            <a:srgbClr val="000000"/>
                          </a:solidFill>
                          <a:latin typeface="Times New Roman"/>
                          <a:ea typeface="Times New Roman"/>
                          <a:cs typeface="Times New Roman"/>
                        </a:rPr>
                        <a:t>Vyrai</a:t>
                      </a:r>
                      <a:r>
                        <a:rPr lang="en-US" sz="1400" b="1">
                          <a:solidFill>
                            <a:srgbClr val="000000"/>
                          </a:solidFill>
                          <a:latin typeface="Times New Roman"/>
                          <a:ea typeface="Times New Roman"/>
                          <a:cs typeface="Times New Roman"/>
                        </a:rPr>
                        <a:t> (63)</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1">
                          <a:solidFill>
                            <a:srgbClr val="000000"/>
                          </a:solidFill>
                          <a:latin typeface="Times New Roman"/>
                          <a:ea typeface="Times New Roman"/>
                          <a:cs typeface="Times New Roman"/>
                        </a:rPr>
                        <a:t>Moterys</a:t>
                      </a:r>
                      <a:r>
                        <a:rPr lang="en-US" sz="1400" b="1">
                          <a:solidFill>
                            <a:srgbClr val="000000"/>
                          </a:solidFill>
                          <a:latin typeface="Times New Roman"/>
                          <a:ea typeface="Times New Roman"/>
                          <a:cs typeface="Times New Roman"/>
                        </a:rPr>
                        <a:t> (61)</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1">
                          <a:solidFill>
                            <a:srgbClr val="000000"/>
                          </a:solidFill>
                          <a:latin typeface="Times New Roman"/>
                          <a:ea typeface="Times New Roman"/>
                          <a:cs typeface="Times New Roman"/>
                        </a:rPr>
                        <a:t>Vyrai </a:t>
                      </a:r>
                      <a:r>
                        <a:rPr lang="en-US" sz="1400" b="1">
                          <a:solidFill>
                            <a:srgbClr val="000000"/>
                          </a:solidFill>
                          <a:latin typeface="Times New Roman"/>
                          <a:ea typeface="Times New Roman"/>
                          <a:cs typeface="Times New Roman"/>
                        </a:rPr>
                        <a:t>(63)</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1">
                          <a:solidFill>
                            <a:srgbClr val="000000"/>
                          </a:solidFill>
                          <a:latin typeface="Times New Roman"/>
                          <a:ea typeface="Times New Roman"/>
                          <a:cs typeface="Times New Roman"/>
                        </a:rPr>
                        <a:t>Moterys </a:t>
                      </a:r>
                      <a:r>
                        <a:rPr lang="en-US" sz="1400" b="1">
                          <a:solidFill>
                            <a:srgbClr val="000000"/>
                          </a:solidFill>
                          <a:latin typeface="Times New Roman"/>
                          <a:ea typeface="Times New Roman"/>
                          <a:cs typeface="Times New Roman"/>
                        </a:rPr>
                        <a:t>(61)</a:t>
                      </a:r>
                      <a:endParaRPr lang="lt-LT" sz="1400">
                        <a:latin typeface="Times New Roman"/>
                        <a:ea typeface="Times New Roman"/>
                        <a:cs typeface="Times New Roman"/>
                      </a:endParaRPr>
                    </a:p>
                  </a:txBody>
                  <a:tcPr marL="66812" marR="6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2030">
                <a:tc>
                  <a:txBody>
                    <a:bodyPr/>
                    <a:lstStyle/>
                    <a:p>
                      <a:pPr algn="l">
                        <a:spcAft>
                          <a:spcPts val="0"/>
                        </a:spcAft>
                      </a:pPr>
                      <a:r>
                        <a:rPr lang="lt-LT" sz="1400" b="1">
                          <a:solidFill>
                            <a:srgbClr val="000000"/>
                          </a:solidFill>
                          <a:latin typeface="Times New Roman"/>
                          <a:ea typeface="Times New Roman"/>
                          <a:cs typeface="Times New Roman"/>
                        </a:rPr>
                        <a:t>Konservatyvaus  investavimo</a:t>
                      </a:r>
                      <a:endParaRPr lang="lt-LT" sz="1400">
                        <a:latin typeface="Times New Roman"/>
                        <a:ea typeface="Times New Roman"/>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7587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44.03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41.63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12.23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9.83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2030">
                <a:tc>
                  <a:txBody>
                    <a:bodyPr/>
                    <a:lstStyle/>
                    <a:p>
                      <a:pPr algn="l">
                        <a:spcAft>
                          <a:spcPts val="0"/>
                        </a:spcAft>
                      </a:pPr>
                      <a:r>
                        <a:rPr lang="lt-LT" sz="1400" b="1">
                          <a:solidFill>
                            <a:srgbClr val="000000"/>
                          </a:solidFill>
                          <a:latin typeface="Times New Roman"/>
                          <a:ea typeface="Times New Roman"/>
                          <a:cs typeface="Times New Roman"/>
                        </a:rPr>
                        <a:t>Mažos akcijų dalies</a:t>
                      </a:r>
                      <a:endParaRPr lang="lt-LT" sz="1400">
                        <a:latin typeface="Times New Roman"/>
                        <a:ea typeface="Times New Roman"/>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7998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46.41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43.88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14.61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12.08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370">
                <a:tc>
                  <a:txBody>
                    <a:bodyPr/>
                    <a:lstStyle/>
                    <a:p>
                      <a:pPr algn="l">
                        <a:spcAft>
                          <a:spcPts val="0"/>
                        </a:spcAft>
                      </a:pPr>
                      <a:r>
                        <a:rPr lang="lt-LT" sz="1400" b="1">
                          <a:solidFill>
                            <a:srgbClr val="000000"/>
                          </a:solidFill>
                          <a:latin typeface="Times New Roman"/>
                          <a:ea typeface="Times New Roman"/>
                          <a:cs typeface="Times New Roman"/>
                        </a:rPr>
                        <a:t>Vidutinės akcijų dalies</a:t>
                      </a:r>
                      <a:endParaRPr lang="lt-LT" sz="1400">
                        <a:latin typeface="Times New Roman"/>
                        <a:ea typeface="Times New Roman"/>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7421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43.06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40.72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11.26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8.92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2030">
                <a:tc>
                  <a:txBody>
                    <a:bodyPr/>
                    <a:lstStyle/>
                    <a:p>
                      <a:pPr algn="l">
                        <a:spcAft>
                          <a:spcPts val="0"/>
                        </a:spcAft>
                      </a:pPr>
                      <a:r>
                        <a:rPr lang="lt-LT" sz="1400" b="1">
                          <a:solidFill>
                            <a:srgbClr val="000000"/>
                          </a:solidFill>
                          <a:latin typeface="Times New Roman"/>
                          <a:ea typeface="Times New Roman"/>
                          <a:cs typeface="Times New Roman"/>
                        </a:rPr>
                        <a:t>Akcijų</a:t>
                      </a:r>
                      <a:endParaRPr lang="lt-LT" sz="1400">
                        <a:latin typeface="Times New Roman"/>
                        <a:ea typeface="Times New Roman"/>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6320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36.67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34.67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4.87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2.87 </a:t>
                      </a:r>
                      <a:endParaRPr lang="lt-LT" sz="16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Skaidrės numerio vietos rezervavimo ženklas 7"/>
          <p:cNvSpPr>
            <a:spLocks noGrp="1"/>
          </p:cNvSpPr>
          <p:nvPr>
            <p:ph type="sldNum" sz="quarter" idx="12"/>
          </p:nvPr>
        </p:nvSpPr>
        <p:spPr/>
        <p:txBody>
          <a:bodyPr/>
          <a:lstStyle/>
          <a:p>
            <a:pPr>
              <a:defRPr/>
            </a:pPr>
            <a:fld id="{D819843B-AD6F-4B05-804D-5DE3897E01FD}" type="slidenum">
              <a:rPr lang="lt-LT" smtClean="0"/>
              <a:pPr>
                <a:defRPr/>
              </a:pPr>
              <a:t>14</a:t>
            </a:fld>
            <a:endParaRPr lang="lt-L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16076"/>
            <a:ext cx="9144000" cy="633412"/>
          </a:xfrm>
          <a:solidFill>
            <a:schemeClr val="accent2">
              <a:lumMod val="75000"/>
            </a:schemeClr>
          </a:solidFill>
        </p:spPr>
        <p:txBody>
          <a:bodyPr>
            <a:normAutofit fontScale="90000"/>
          </a:bodyPr>
          <a:lstStyle/>
          <a:p>
            <a:pPr fontAlgn="auto">
              <a:spcAft>
                <a:spcPts val="0"/>
              </a:spcAft>
              <a:defRPr/>
            </a:pPr>
            <a:r>
              <a:rPr lang="lt-LT" sz="4000" b="1" dirty="0"/>
              <a:t>Kodėl buvo siūloma reformuoti dar kartą</a:t>
            </a:r>
          </a:p>
        </p:txBody>
      </p:sp>
      <p:sp>
        <p:nvSpPr>
          <p:cNvPr id="39939" name="Turinio vietos rezervavimo ženklas 2"/>
          <p:cNvSpPr>
            <a:spLocks noGrp="1"/>
          </p:cNvSpPr>
          <p:nvPr>
            <p:ph idx="1"/>
          </p:nvPr>
        </p:nvSpPr>
        <p:spPr>
          <a:xfrm>
            <a:off x="395536" y="836712"/>
            <a:ext cx="8496944" cy="5760640"/>
          </a:xfrm>
        </p:spPr>
        <p:txBody>
          <a:bodyPr>
            <a:normAutofit/>
          </a:bodyPr>
          <a:lstStyle/>
          <a:p>
            <a:pPr algn="just">
              <a:buFont typeface="Wingdings" panose="05000000000000000000" pitchFamily="2" charset="2"/>
              <a:buChar char="Ø"/>
            </a:pPr>
            <a:r>
              <a:rPr lang="lt-LT" dirty="0"/>
              <a:t> Neužtikrinantis pakankamos pensijos kaupimas (2 proc. ar net 2+2+2 nuo mažų algų);</a:t>
            </a:r>
          </a:p>
          <a:p>
            <a:pPr algn="just">
              <a:buFont typeface="Wingdings" panose="05000000000000000000" pitchFamily="2" charset="2"/>
              <a:buChar char="Ø"/>
            </a:pPr>
            <a:r>
              <a:rPr lang="lt-LT" dirty="0"/>
              <a:t> Dominuojanti vienkartinė išmoka – „neteisingas“ pensijos pakaitalas;</a:t>
            </a:r>
          </a:p>
          <a:p>
            <a:pPr algn="just">
              <a:buFont typeface="Wingdings" panose="05000000000000000000" pitchFamily="2" charset="2"/>
              <a:buChar char="Ø"/>
            </a:pPr>
            <a:r>
              <a:rPr lang="lt-LT" dirty="0"/>
              <a:t> Kaupimas vykdomas dabartinių pensininkų (Sodros pajamų) sąskaita;</a:t>
            </a:r>
          </a:p>
          <a:p>
            <a:pPr algn="just">
              <a:buFont typeface="Wingdings" panose="05000000000000000000" pitchFamily="2" charset="2"/>
              <a:buChar char="Ø"/>
            </a:pPr>
            <a:r>
              <a:rPr lang="lt-LT" dirty="0"/>
              <a:t> Neracionalus fondų pasirinkimas.</a:t>
            </a:r>
          </a:p>
          <a:p>
            <a:pPr>
              <a:buFont typeface="Arial" charset="0"/>
              <a:buNone/>
            </a:pPr>
            <a:endParaRPr lang="lt-LT" sz="2000" dirty="0"/>
          </a:p>
        </p:txBody>
      </p:sp>
      <p:sp>
        <p:nvSpPr>
          <p:cNvPr id="5" name="Skaidrės numerio vietos rezervavimo ženklas 4"/>
          <p:cNvSpPr>
            <a:spLocks noGrp="1"/>
          </p:cNvSpPr>
          <p:nvPr>
            <p:ph type="sldNum" sz="quarter" idx="12"/>
          </p:nvPr>
        </p:nvSpPr>
        <p:spPr/>
        <p:txBody>
          <a:bodyPr/>
          <a:lstStyle/>
          <a:p>
            <a:pPr>
              <a:defRPr/>
            </a:pPr>
            <a:fld id="{58424595-460B-40C3-B101-DA1F8FCBD885}" type="slidenum">
              <a:rPr lang="lt-LT" smtClean="0"/>
              <a:pPr>
                <a:defRPr/>
              </a:pPr>
              <a:t>15</a:t>
            </a:fld>
            <a:endParaRPr lang="lt-LT"/>
          </a:p>
        </p:txBody>
      </p:sp>
    </p:spTree>
    <p:extLst>
      <p:ext uri="{BB962C8B-B14F-4D97-AF65-F5344CB8AC3E}">
        <p14:creationId xmlns:p14="http://schemas.microsoft.com/office/powerpoint/2010/main" val="334606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2018 m. birželio 28 d. reforma</a:t>
            </a:r>
            <a:endParaRPr lang="en-GB" sz="2400" b="1" dirty="0">
              <a:solidFill>
                <a:schemeClr val="bg1"/>
              </a:solidFill>
              <a:latin typeface="Times New Roman" charset="0"/>
            </a:endParaRPr>
          </a:p>
        </p:txBody>
      </p:sp>
      <p:sp>
        <p:nvSpPr>
          <p:cNvPr id="11267" name="Text Box 6"/>
          <p:cNvSpPr txBox="1">
            <a:spLocks noChangeArrowheads="1"/>
          </p:cNvSpPr>
          <p:nvPr/>
        </p:nvSpPr>
        <p:spPr bwMode="auto">
          <a:xfrm>
            <a:off x="1371600" y="2209800"/>
            <a:ext cx="7239000" cy="457200"/>
          </a:xfrm>
          <a:prstGeom prst="rect">
            <a:avLst/>
          </a:prstGeom>
          <a:noFill/>
          <a:ln w="12700" cap="sq">
            <a:noFill/>
            <a:miter lim="800000"/>
            <a:headEnd type="none" w="sm" len="sm"/>
            <a:tailEnd type="none" w="sm" len="sm"/>
          </a:ln>
        </p:spPr>
        <p:txBody>
          <a:bodyPr>
            <a:spAutoFit/>
          </a:bodyPr>
          <a:lstStyle/>
          <a:p>
            <a:pPr algn="ctr">
              <a:spcBef>
                <a:spcPct val="50000"/>
              </a:spcBef>
            </a:pPr>
            <a:endParaRPr lang="lt-LT" sz="2400">
              <a:latin typeface="Calibri" pitchFamily="34" charset="0"/>
            </a:endParaRPr>
          </a:p>
        </p:txBody>
      </p:sp>
      <p:sp>
        <p:nvSpPr>
          <p:cNvPr id="11268" name="Text Box 7"/>
          <p:cNvSpPr txBox="1">
            <a:spLocks noChangeArrowheads="1"/>
          </p:cNvSpPr>
          <p:nvPr/>
        </p:nvSpPr>
        <p:spPr bwMode="auto">
          <a:xfrm>
            <a:off x="342900" y="1049189"/>
            <a:ext cx="8549580" cy="5016758"/>
          </a:xfrm>
          <a:prstGeom prst="rect">
            <a:avLst/>
          </a:prstGeom>
          <a:noFill/>
          <a:ln w="12700" cap="sq">
            <a:noFill/>
            <a:miter lim="800000"/>
            <a:headEnd type="none" w="sm" len="sm"/>
            <a:tailEnd type="none" w="sm" len="sm"/>
          </a:ln>
        </p:spPr>
        <p:txBody>
          <a:bodyPr wrap="square">
            <a:spAutoFit/>
          </a:bodyPr>
          <a:lstStyle/>
          <a:p>
            <a:pPr algn="ctr"/>
            <a:r>
              <a:rPr lang="lt-LT" sz="2800" b="1" dirty="0">
                <a:latin typeface="+mn-lt"/>
              </a:rPr>
              <a:t>Lietuvos Respublikos pensijų kaupimo įstatymo </a:t>
            </a:r>
          </a:p>
          <a:p>
            <a:pPr algn="ctr"/>
            <a:r>
              <a:rPr lang="lt-LT" sz="2800" b="1" dirty="0">
                <a:latin typeface="+mn-lt"/>
              </a:rPr>
              <a:t>Nr. IX-1691 nauja redakcija </a:t>
            </a:r>
          </a:p>
          <a:p>
            <a:pPr algn="ctr"/>
            <a:r>
              <a:rPr lang="lt-LT" sz="2400" dirty="0">
                <a:latin typeface="+mn-lt"/>
              </a:rPr>
              <a:t>(keičiama </a:t>
            </a:r>
            <a:r>
              <a:rPr lang="nn-NO" sz="2400" dirty="0">
                <a:latin typeface="+mn-lt"/>
              </a:rPr>
              <a:t>2018 m. birželio 28 d. </a:t>
            </a:r>
            <a:r>
              <a:rPr lang="lt-LT" sz="2400" dirty="0">
                <a:latin typeface="+mn-lt"/>
              </a:rPr>
              <a:t>įstatymu </a:t>
            </a:r>
            <a:r>
              <a:rPr lang="nn-NO" sz="2400" dirty="0">
                <a:latin typeface="+mn-lt"/>
              </a:rPr>
              <a:t>Nr. XIII-1360</a:t>
            </a:r>
            <a:r>
              <a:rPr lang="lt-LT" sz="2400" dirty="0">
                <a:latin typeface="+mn-lt"/>
              </a:rPr>
              <a:t>)</a:t>
            </a:r>
            <a:r>
              <a:rPr lang="nn-NO" sz="2400" dirty="0">
                <a:latin typeface="+mn-lt"/>
              </a:rPr>
              <a:t> </a:t>
            </a:r>
            <a:endParaRPr lang="lt-LT" sz="2400" b="1" dirty="0">
              <a:latin typeface="+mn-lt"/>
            </a:endParaRPr>
          </a:p>
          <a:p>
            <a:pPr algn="ctr"/>
            <a:endParaRPr lang="lt-LT" sz="2400" dirty="0">
              <a:latin typeface="Calibri" pitchFamily="34" charset="0"/>
            </a:endParaRPr>
          </a:p>
          <a:p>
            <a:pPr marL="342900" indent="-342900" algn="just">
              <a:buFont typeface="Wingdings" panose="05000000000000000000" pitchFamily="2" charset="2"/>
              <a:buChar char=""/>
            </a:pPr>
            <a:r>
              <a:rPr lang="lt-LT" sz="2400" dirty="0">
                <a:latin typeface="Calibri" pitchFamily="34" charset="0"/>
              </a:rPr>
              <a:t> Naikinamas pensijų sistemos reformos įstatymas.</a:t>
            </a:r>
          </a:p>
          <a:p>
            <a:pPr marL="342900" indent="-342900" algn="just">
              <a:buFont typeface="Wingdings" panose="05000000000000000000" pitchFamily="2" charset="2"/>
              <a:buChar char=""/>
            </a:pPr>
            <a:endParaRPr lang="lt-LT" sz="2400" dirty="0">
              <a:latin typeface="Calibri" pitchFamily="34" charset="0"/>
            </a:endParaRPr>
          </a:p>
          <a:p>
            <a:pPr marL="342900" indent="-342900" algn="just">
              <a:buFont typeface="Wingdings" panose="05000000000000000000" pitchFamily="2" charset="2"/>
              <a:buChar char=""/>
            </a:pPr>
            <a:r>
              <a:rPr lang="lt-LT" sz="2400" dirty="0">
                <a:latin typeface="Calibri" pitchFamily="34" charset="0"/>
              </a:rPr>
              <a:t> Atsisakoma pensijų pakopų: pensijų kaupimui mokamos įmokos nebelaikomos socialinio draudimo įmokų kaupiamąja dalimi. Lieka „pensijų kaupimas“ ir „papildomas savanoriškas pensijų kaupimas“.</a:t>
            </a:r>
          </a:p>
          <a:p>
            <a:endParaRPr lang="lt-LT" sz="2400" dirty="0">
              <a:latin typeface="Calibri" pitchFamily="34" charset="0"/>
            </a:endParaRPr>
          </a:p>
          <a:p>
            <a:pPr algn="just"/>
            <a:r>
              <a:rPr lang="lt-LT" sz="2400" dirty="0">
                <a:latin typeface="Calibri" pitchFamily="34" charset="0"/>
              </a:rPr>
              <a:t>Jokios „Baltosios knygos“ ar gilesnių teorinių pagrindimų, kam to reikia, šiuo atveju nebuvo. </a:t>
            </a:r>
          </a:p>
        </p:txBody>
      </p:sp>
      <p:sp>
        <p:nvSpPr>
          <p:cNvPr id="6" name="Skaidrės numerio vietos rezervavimo ženklas 5"/>
          <p:cNvSpPr>
            <a:spLocks noGrp="1"/>
          </p:cNvSpPr>
          <p:nvPr>
            <p:ph type="sldNum" sz="quarter" idx="12"/>
          </p:nvPr>
        </p:nvSpPr>
        <p:spPr/>
        <p:txBody>
          <a:bodyPr/>
          <a:lstStyle/>
          <a:p>
            <a:pPr>
              <a:defRPr/>
            </a:pPr>
            <a:fld id="{8710909E-3B57-4F43-8CB5-068B844B09B4}" type="slidenum">
              <a:rPr lang="lt-LT" smtClean="0"/>
              <a:pPr>
                <a:defRPr/>
              </a:pPr>
              <a:t>16</a:t>
            </a:fld>
            <a:endParaRPr lang="lt-LT"/>
          </a:p>
        </p:txBody>
      </p:sp>
    </p:spTree>
    <p:extLst>
      <p:ext uri="{BB962C8B-B14F-4D97-AF65-F5344CB8AC3E}">
        <p14:creationId xmlns:p14="http://schemas.microsoft.com/office/powerpoint/2010/main" val="228776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0A9AA88-8D4B-4279-B248-CEDF3ADCD418}"/>
              </a:ext>
            </a:extLst>
          </p:cNvPr>
          <p:cNvSpPr>
            <a:spLocks noGrp="1"/>
          </p:cNvSpPr>
          <p:nvPr>
            <p:ph type="title"/>
          </p:nvPr>
        </p:nvSpPr>
        <p:spPr>
          <a:xfrm>
            <a:off x="0" y="0"/>
            <a:ext cx="9144000" cy="1196752"/>
          </a:xfrm>
        </p:spPr>
        <p:txBody>
          <a:bodyPr/>
          <a:lstStyle/>
          <a:p>
            <a:r>
              <a:rPr lang="lt-LT" b="1" dirty="0"/>
              <a:t>2+2+2 </a:t>
            </a:r>
            <a:r>
              <a:rPr lang="lt-LT" b="1" dirty="0">
                <a:sym typeface="Wingdings" panose="05000000000000000000" pitchFamily="2" charset="2"/>
              </a:rPr>
              <a:t> 0+4+2  0+3+1,5</a:t>
            </a:r>
            <a:endParaRPr lang="lt-LT" b="1" dirty="0"/>
          </a:p>
        </p:txBody>
      </p:sp>
      <p:sp>
        <p:nvSpPr>
          <p:cNvPr id="3" name="Skaidrės numerio vietos rezervavimo ženklas 2">
            <a:extLst>
              <a:ext uri="{FF2B5EF4-FFF2-40B4-BE49-F238E27FC236}">
                <a16:creationId xmlns:a16="http://schemas.microsoft.com/office/drawing/2014/main" id="{E2180992-68D2-47D3-BF9A-8CA4D563ADAE}"/>
              </a:ext>
            </a:extLst>
          </p:cNvPr>
          <p:cNvSpPr>
            <a:spLocks noGrp="1"/>
          </p:cNvSpPr>
          <p:nvPr>
            <p:ph type="sldNum" sz="quarter" idx="12"/>
          </p:nvPr>
        </p:nvSpPr>
        <p:spPr/>
        <p:txBody>
          <a:bodyPr/>
          <a:lstStyle/>
          <a:p>
            <a:pPr>
              <a:defRPr/>
            </a:pPr>
            <a:fld id="{D819843B-AD6F-4B05-804D-5DE3897E01FD}" type="slidenum">
              <a:rPr lang="lt-LT" smtClean="0"/>
              <a:pPr>
                <a:defRPr/>
              </a:pPr>
              <a:t>17</a:t>
            </a:fld>
            <a:endParaRPr lang="lt-LT"/>
          </a:p>
        </p:txBody>
      </p:sp>
      <p:sp>
        <p:nvSpPr>
          <p:cNvPr id="4" name="Stačiakampis 3">
            <a:extLst>
              <a:ext uri="{FF2B5EF4-FFF2-40B4-BE49-F238E27FC236}">
                <a16:creationId xmlns:a16="http://schemas.microsoft.com/office/drawing/2014/main" id="{5CB2864F-E248-4A86-B2F8-D73722FF8776}"/>
              </a:ext>
            </a:extLst>
          </p:cNvPr>
          <p:cNvSpPr/>
          <p:nvPr/>
        </p:nvSpPr>
        <p:spPr>
          <a:xfrm>
            <a:off x="467544" y="2348880"/>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2 (asmens </a:t>
            </a:r>
            <a:r>
              <a:rPr lang="lt-LT" dirty="0" err="1"/>
              <a:t>sd</a:t>
            </a:r>
            <a:r>
              <a:rPr lang="lt-LT" dirty="0"/>
              <a:t>)</a:t>
            </a:r>
          </a:p>
        </p:txBody>
      </p:sp>
      <p:sp>
        <p:nvSpPr>
          <p:cNvPr id="5" name="Ovalas 4">
            <a:extLst>
              <a:ext uri="{FF2B5EF4-FFF2-40B4-BE49-F238E27FC236}">
                <a16:creationId xmlns:a16="http://schemas.microsoft.com/office/drawing/2014/main" id="{0682AD6A-2F1A-4C18-B4E6-C5679D178AE6}"/>
              </a:ext>
            </a:extLst>
          </p:cNvPr>
          <p:cNvSpPr/>
          <p:nvPr/>
        </p:nvSpPr>
        <p:spPr>
          <a:xfrm>
            <a:off x="2411760" y="2096852"/>
            <a:ext cx="1296144" cy="1080120"/>
          </a:xfrm>
          <a:prstGeom prst="ellipse">
            <a:avLst/>
          </a:prstGeom>
          <a:solidFill>
            <a:schemeClr val="accent2">
              <a:lumMod val="7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lt-LT" dirty="0">
                <a:solidFill>
                  <a:schemeClr val="bg1"/>
                </a:solidFill>
              </a:rPr>
              <a:t>SODRA</a:t>
            </a:r>
          </a:p>
        </p:txBody>
      </p:sp>
      <p:sp>
        <p:nvSpPr>
          <p:cNvPr id="6" name="Stačiakampis 5">
            <a:extLst>
              <a:ext uri="{FF2B5EF4-FFF2-40B4-BE49-F238E27FC236}">
                <a16:creationId xmlns:a16="http://schemas.microsoft.com/office/drawing/2014/main" id="{0BB94ACB-E924-4703-B641-48C52EA88535}"/>
              </a:ext>
            </a:extLst>
          </p:cNvPr>
          <p:cNvSpPr/>
          <p:nvPr/>
        </p:nvSpPr>
        <p:spPr>
          <a:xfrm>
            <a:off x="4211960" y="2348880"/>
            <a:ext cx="3384376" cy="1800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Asmens sąskaita II pakopos fonde</a:t>
            </a:r>
          </a:p>
        </p:txBody>
      </p:sp>
      <p:sp>
        <p:nvSpPr>
          <p:cNvPr id="7" name="Stačiakampis 6">
            <a:extLst>
              <a:ext uri="{FF2B5EF4-FFF2-40B4-BE49-F238E27FC236}">
                <a16:creationId xmlns:a16="http://schemas.microsoft.com/office/drawing/2014/main" id="{0CAF0593-B2C6-419A-AFF8-9F7E9D06BC1F}"/>
              </a:ext>
            </a:extLst>
          </p:cNvPr>
          <p:cNvSpPr/>
          <p:nvPr/>
        </p:nvSpPr>
        <p:spPr>
          <a:xfrm>
            <a:off x="467544" y="299695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2 (asmuo)</a:t>
            </a:r>
          </a:p>
        </p:txBody>
      </p:sp>
      <p:sp>
        <p:nvSpPr>
          <p:cNvPr id="8" name="Stačiakampis 7">
            <a:extLst>
              <a:ext uri="{FF2B5EF4-FFF2-40B4-BE49-F238E27FC236}">
                <a16:creationId xmlns:a16="http://schemas.microsoft.com/office/drawing/2014/main" id="{9A92F92D-9CB8-420E-93DA-69CA655BD7FF}"/>
              </a:ext>
            </a:extLst>
          </p:cNvPr>
          <p:cNvSpPr/>
          <p:nvPr/>
        </p:nvSpPr>
        <p:spPr>
          <a:xfrm>
            <a:off x="467544" y="3645024"/>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2 (valstybė)</a:t>
            </a:r>
          </a:p>
        </p:txBody>
      </p:sp>
      <p:sp>
        <p:nvSpPr>
          <p:cNvPr id="9" name="Rodyklė: dešinėn 8">
            <a:extLst>
              <a:ext uri="{FF2B5EF4-FFF2-40B4-BE49-F238E27FC236}">
                <a16:creationId xmlns:a16="http://schemas.microsoft.com/office/drawing/2014/main" id="{62F74BF1-F750-4563-A7CA-B864A0BCAFA1}"/>
              </a:ext>
            </a:extLst>
          </p:cNvPr>
          <p:cNvSpPr/>
          <p:nvPr/>
        </p:nvSpPr>
        <p:spPr>
          <a:xfrm>
            <a:off x="1979712" y="263691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Rodyklė: dešinėn 9">
            <a:extLst>
              <a:ext uri="{FF2B5EF4-FFF2-40B4-BE49-F238E27FC236}">
                <a16:creationId xmlns:a16="http://schemas.microsoft.com/office/drawing/2014/main" id="{613A9508-98EE-41D5-84A3-398C37B1F76A}"/>
              </a:ext>
            </a:extLst>
          </p:cNvPr>
          <p:cNvSpPr/>
          <p:nvPr/>
        </p:nvSpPr>
        <p:spPr>
          <a:xfrm>
            <a:off x="3707904" y="263691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dyklė: dešinėn 10">
            <a:extLst>
              <a:ext uri="{FF2B5EF4-FFF2-40B4-BE49-F238E27FC236}">
                <a16:creationId xmlns:a16="http://schemas.microsoft.com/office/drawing/2014/main" id="{DE4EC05F-1195-4DB8-A7DD-7746C2E000DC}"/>
              </a:ext>
            </a:extLst>
          </p:cNvPr>
          <p:cNvSpPr/>
          <p:nvPr/>
        </p:nvSpPr>
        <p:spPr>
          <a:xfrm>
            <a:off x="1979712" y="3284984"/>
            <a:ext cx="22322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odyklė: dešinėn 11">
            <a:extLst>
              <a:ext uri="{FF2B5EF4-FFF2-40B4-BE49-F238E27FC236}">
                <a16:creationId xmlns:a16="http://schemas.microsoft.com/office/drawing/2014/main" id="{6697E5D0-8084-4081-B8AD-1D1A0BAFFAB6}"/>
              </a:ext>
            </a:extLst>
          </p:cNvPr>
          <p:cNvSpPr/>
          <p:nvPr/>
        </p:nvSpPr>
        <p:spPr>
          <a:xfrm>
            <a:off x="1979712" y="3861048"/>
            <a:ext cx="2232248" cy="139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tačiakampis 12">
            <a:extLst>
              <a:ext uri="{FF2B5EF4-FFF2-40B4-BE49-F238E27FC236}">
                <a16:creationId xmlns:a16="http://schemas.microsoft.com/office/drawing/2014/main" id="{60BEA7BD-2BC6-4BE7-B0A6-A08A5DE05FED}"/>
              </a:ext>
            </a:extLst>
          </p:cNvPr>
          <p:cNvSpPr/>
          <p:nvPr/>
        </p:nvSpPr>
        <p:spPr>
          <a:xfrm>
            <a:off x="539552" y="4725144"/>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4 (asmuo)</a:t>
            </a:r>
          </a:p>
        </p:txBody>
      </p:sp>
      <p:sp>
        <p:nvSpPr>
          <p:cNvPr id="14" name="Stačiakampis 13">
            <a:extLst>
              <a:ext uri="{FF2B5EF4-FFF2-40B4-BE49-F238E27FC236}">
                <a16:creationId xmlns:a16="http://schemas.microsoft.com/office/drawing/2014/main" id="{7E00D992-18B2-4970-9B5C-C201B395B109}"/>
              </a:ext>
            </a:extLst>
          </p:cNvPr>
          <p:cNvSpPr/>
          <p:nvPr/>
        </p:nvSpPr>
        <p:spPr>
          <a:xfrm>
            <a:off x="539552" y="5949280"/>
            <a:ext cx="1440160" cy="407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2 (valstybė)</a:t>
            </a:r>
          </a:p>
        </p:txBody>
      </p:sp>
      <p:sp>
        <p:nvSpPr>
          <p:cNvPr id="15" name="Stačiakampis 14">
            <a:extLst>
              <a:ext uri="{FF2B5EF4-FFF2-40B4-BE49-F238E27FC236}">
                <a16:creationId xmlns:a16="http://schemas.microsoft.com/office/drawing/2014/main" id="{415F8CA2-C7D1-4A4C-9451-B5E65A634C86}"/>
              </a:ext>
            </a:extLst>
          </p:cNvPr>
          <p:cNvSpPr/>
          <p:nvPr/>
        </p:nvSpPr>
        <p:spPr>
          <a:xfrm>
            <a:off x="4211960" y="4725144"/>
            <a:ext cx="3384376" cy="163120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Asmens sąskaita II pakopos fonde</a:t>
            </a:r>
          </a:p>
        </p:txBody>
      </p:sp>
      <p:sp>
        <p:nvSpPr>
          <p:cNvPr id="17" name="Rodyklė: dešinėn 16">
            <a:extLst>
              <a:ext uri="{FF2B5EF4-FFF2-40B4-BE49-F238E27FC236}">
                <a16:creationId xmlns:a16="http://schemas.microsoft.com/office/drawing/2014/main" id="{92C426AD-BFF5-4D12-97BE-A121F605E7F1}"/>
              </a:ext>
            </a:extLst>
          </p:cNvPr>
          <p:cNvSpPr/>
          <p:nvPr/>
        </p:nvSpPr>
        <p:spPr>
          <a:xfrm>
            <a:off x="1979712" y="5068887"/>
            <a:ext cx="22322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Rodyklė: dešinėn 18">
            <a:extLst>
              <a:ext uri="{FF2B5EF4-FFF2-40B4-BE49-F238E27FC236}">
                <a16:creationId xmlns:a16="http://schemas.microsoft.com/office/drawing/2014/main" id="{7C37C953-0A53-4F2C-A898-D1D33C098FF5}"/>
              </a:ext>
            </a:extLst>
          </p:cNvPr>
          <p:cNvSpPr/>
          <p:nvPr/>
        </p:nvSpPr>
        <p:spPr>
          <a:xfrm>
            <a:off x="1979712" y="6034264"/>
            <a:ext cx="22322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TextBox 19">
            <a:extLst>
              <a:ext uri="{FF2B5EF4-FFF2-40B4-BE49-F238E27FC236}">
                <a16:creationId xmlns:a16="http://schemas.microsoft.com/office/drawing/2014/main" id="{2A7B1BA6-CF01-4A89-98F2-E79B42113057}"/>
              </a:ext>
            </a:extLst>
          </p:cNvPr>
          <p:cNvSpPr txBox="1"/>
          <p:nvPr/>
        </p:nvSpPr>
        <p:spPr>
          <a:xfrm>
            <a:off x="467544" y="1618216"/>
            <a:ext cx="2232248" cy="400110"/>
          </a:xfrm>
          <a:prstGeom prst="rect">
            <a:avLst/>
          </a:prstGeom>
          <a:noFill/>
        </p:spPr>
        <p:txBody>
          <a:bodyPr wrap="square" rtlCol="0">
            <a:spAutoFit/>
          </a:bodyPr>
          <a:lstStyle/>
          <a:p>
            <a:r>
              <a:rPr lang="lt-LT" sz="2000" dirty="0"/>
              <a:t>Kaip buvo</a:t>
            </a:r>
          </a:p>
        </p:txBody>
      </p:sp>
      <p:sp>
        <p:nvSpPr>
          <p:cNvPr id="21" name="TextBox 20">
            <a:extLst>
              <a:ext uri="{FF2B5EF4-FFF2-40B4-BE49-F238E27FC236}">
                <a16:creationId xmlns:a16="http://schemas.microsoft.com/office/drawing/2014/main" id="{F8F72A35-4082-49FD-813C-1B8D084668B9}"/>
              </a:ext>
            </a:extLst>
          </p:cNvPr>
          <p:cNvSpPr txBox="1"/>
          <p:nvPr/>
        </p:nvSpPr>
        <p:spPr>
          <a:xfrm>
            <a:off x="567263" y="4261396"/>
            <a:ext cx="2304256" cy="369332"/>
          </a:xfrm>
          <a:prstGeom prst="rect">
            <a:avLst/>
          </a:prstGeom>
          <a:noFill/>
        </p:spPr>
        <p:txBody>
          <a:bodyPr wrap="square" rtlCol="0">
            <a:spAutoFit/>
          </a:bodyPr>
          <a:lstStyle/>
          <a:p>
            <a:r>
              <a:rPr lang="lt-LT" dirty="0"/>
              <a:t>Kaip „reformavo“</a:t>
            </a:r>
          </a:p>
        </p:txBody>
      </p:sp>
    </p:spTree>
    <p:extLst>
      <p:ext uri="{BB962C8B-B14F-4D97-AF65-F5344CB8AC3E}">
        <p14:creationId xmlns:p14="http://schemas.microsoft.com/office/powerpoint/2010/main" val="4649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rPr>
              <a:t>Pasirinkimas iki 2019 birželio 30 d.</a:t>
            </a:r>
            <a:endParaRPr lang="en-GB" sz="3600" b="1" dirty="0">
              <a:solidFill>
                <a:schemeClr val="bg1"/>
              </a:solidFill>
              <a:latin typeface="Calibri" pitchFamily="34" charset="0"/>
            </a:endParaRPr>
          </a:p>
        </p:txBody>
      </p:sp>
      <p:sp>
        <p:nvSpPr>
          <p:cNvPr id="6" name="TextBox 5"/>
          <p:cNvSpPr txBox="1"/>
          <p:nvPr/>
        </p:nvSpPr>
        <p:spPr>
          <a:xfrm>
            <a:off x="323056" y="891212"/>
            <a:ext cx="8497887" cy="5647700"/>
          </a:xfrm>
          <a:prstGeom prst="rect">
            <a:avLst/>
          </a:prstGeom>
          <a:noFill/>
        </p:spPr>
        <p:txBody>
          <a:bodyPr wrap="square">
            <a:spAutoFit/>
          </a:bodyPr>
          <a:lstStyle/>
          <a:p>
            <a:pPr indent="533400" algn="just">
              <a:spcBef>
                <a:spcPts val="600"/>
              </a:spcBef>
              <a:defRPr/>
            </a:pPr>
            <a:r>
              <a:rPr lang="lt-LT" sz="2400" b="1" dirty="0" err="1">
                <a:latin typeface="+mn-lt"/>
              </a:rPr>
              <a:t>Default</a:t>
            </a:r>
            <a:r>
              <a:rPr lang="lt-LT" sz="2400" dirty="0">
                <a:latin typeface="+mn-lt"/>
              </a:rPr>
              <a:t> opcija: dalyvavęs 2+2+2 sistemoje tampa 3+1,5 sistemos dalyviu; dalyvavęs tik 2 proc. lygyje 2019 m. tampa 1,8+0,3 dalyviu su laipsnišku perėjimu į pilną dalyvavimą.</a:t>
            </a:r>
          </a:p>
          <a:p>
            <a:pPr indent="533400" algn="just">
              <a:spcBef>
                <a:spcPts val="600"/>
              </a:spcBef>
              <a:defRPr/>
            </a:pPr>
            <a:r>
              <a:rPr lang="lt-LT" sz="2400" dirty="0">
                <a:latin typeface="+mn-lt"/>
              </a:rPr>
              <a:t>Tačiau buvo galima </a:t>
            </a:r>
          </a:p>
          <a:p>
            <a:pPr marL="342900" indent="-342900" algn="just">
              <a:spcBef>
                <a:spcPts val="600"/>
              </a:spcBef>
              <a:buFont typeface="Wingdings" panose="05000000000000000000" pitchFamily="2" charset="2"/>
              <a:buChar char="Ø"/>
              <a:defRPr/>
            </a:pPr>
            <a:r>
              <a:rPr lang="lt-LT" sz="2400" b="1" dirty="0">
                <a:latin typeface="+mn-lt"/>
              </a:rPr>
              <a:t>nutraukti dalyvavimą </a:t>
            </a:r>
            <a:r>
              <a:rPr lang="lt-LT" sz="2400" dirty="0">
                <a:latin typeface="+mn-lt"/>
              </a:rPr>
              <a:t>arba </a:t>
            </a:r>
          </a:p>
          <a:p>
            <a:pPr marL="342900" indent="-342900" algn="just">
              <a:spcBef>
                <a:spcPts val="600"/>
              </a:spcBef>
              <a:buFont typeface="Wingdings" panose="05000000000000000000" pitchFamily="2" charset="2"/>
              <a:buChar char="Ø"/>
              <a:defRPr/>
            </a:pPr>
            <a:r>
              <a:rPr lang="lt-LT" sz="2400" b="1" dirty="0">
                <a:latin typeface="+mn-lt"/>
              </a:rPr>
              <a:t>sustabdyti įmokų mokėjimą. </a:t>
            </a:r>
          </a:p>
          <a:p>
            <a:pPr indent="533400" algn="just">
              <a:spcBef>
                <a:spcPts val="600"/>
              </a:spcBef>
              <a:defRPr/>
            </a:pPr>
            <a:r>
              <a:rPr lang="lt-LT" sz="2400" dirty="0">
                <a:latin typeface="+mn-lt"/>
              </a:rPr>
              <a:t>Reikėjo pateikti prašymą iki 2019-06-30.</a:t>
            </a:r>
          </a:p>
          <a:p>
            <a:pPr indent="533400" algn="just">
              <a:spcBef>
                <a:spcPts val="600"/>
              </a:spcBef>
              <a:defRPr/>
            </a:pPr>
            <a:r>
              <a:rPr lang="lt-LT" sz="2400" b="1" dirty="0">
                <a:latin typeface="+mn-lt"/>
              </a:rPr>
              <a:t>Nutraukus dalyvavimą, </a:t>
            </a:r>
            <a:r>
              <a:rPr lang="lt-LT" sz="2400" dirty="0">
                <a:latin typeface="+mn-lt"/>
              </a:rPr>
              <a:t>sumokėtos sumos grąžinamos į Sodrą, o ji AV skaičiaus už dalyvavimo laikotarpį nemažina, net jei grąžinama mažiau, negu sumokėta. Viršijančios iš Sodros savo metu pervestas lėšas sumos (fondų uždirbtos, sumokėtos paties asmens ir valstybės) „įskaitomos kaip pervedimo metais VSDF biudžeto gautos asmens pensijų socialinio draudimo įmokos individualiajai pensijos daliai“ </a:t>
            </a:r>
            <a:endParaRPr lang="lt-LT" sz="2400" b="1" dirty="0">
              <a:latin typeface="+mn-lt"/>
            </a:endParaRPr>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18</a:t>
            </a:fld>
            <a:endParaRPr lang="lt-LT"/>
          </a:p>
        </p:txBody>
      </p:sp>
    </p:spTree>
    <p:extLst>
      <p:ext uri="{BB962C8B-B14F-4D97-AF65-F5344CB8AC3E}">
        <p14:creationId xmlns:p14="http://schemas.microsoft.com/office/powerpoint/2010/main" val="336677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rPr>
              <a:t>Pasirinkimas iki 2019 birželio 30 d.</a:t>
            </a:r>
            <a:endParaRPr lang="en-GB" sz="3600" b="1" dirty="0">
              <a:solidFill>
                <a:schemeClr val="bg1"/>
              </a:solidFill>
              <a:latin typeface="Calibri" pitchFamily="34" charset="0"/>
            </a:endParaRPr>
          </a:p>
        </p:txBody>
      </p:sp>
      <p:sp>
        <p:nvSpPr>
          <p:cNvPr id="6" name="TextBox 5"/>
          <p:cNvSpPr txBox="1"/>
          <p:nvPr/>
        </p:nvSpPr>
        <p:spPr>
          <a:xfrm>
            <a:off x="395536" y="1052736"/>
            <a:ext cx="8497887" cy="4231928"/>
          </a:xfrm>
          <a:prstGeom prst="rect">
            <a:avLst/>
          </a:prstGeom>
          <a:noFill/>
        </p:spPr>
        <p:txBody>
          <a:bodyPr wrap="square">
            <a:spAutoFit/>
          </a:bodyPr>
          <a:lstStyle/>
          <a:p>
            <a:pPr indent="533400" algn="just">
              <a:spcBef>
                <a:spcPts val="600"/>
              </a:spcBef>
              <a:defRPr/>
            </a:pPr>
            <a:r>
              <a:rPr lang="lt-LT" sz="2400" b="1" dirty="0">
                <a:latin typeface="+mn-lt"/>
              </a:rPr>
              <a:t>Sustabdžius įmokų mokėjimą </a:t>
            </a:r>
            <a:r>
              <a:rPr lang="lt-LT" sz="2400" dirty="0">
                <a:latin typeface="+mn-lt"/>
              </a:rPr>
              <a:t>dalyvių sukauptos lėšos „lieka jų pensijos sąskaitoje“ iki tol, kol jų pensijų kaupimas pasibaigia. Šiems asmenims, nepaisant amžiaus, ne daugiau kaip 3 kartus taikoma [automatinio] įtraukimo procedūra. Jei jie neatsisako dalyvauti, tampa dalyviais [atitinkamame tiksliniame fonde]. Jie gali bet kada pareikšti norą toliau dalyvauti, nelaukdami įtraukimo procedūros taikymo.</a:t>
            </a:r>
          </a:p>
          <a:p>
            <a:pPr indent="533400" algn="just">
              <a:spcBef>
                <a:spcPts val="600"/>
              </a:spcBef>
              <a:defRPr/>
            </a:pPr>
            <a:r>
              <a:rPr lang="lt-LT" sz="2400" dirty="0">
                <a:latin typeface="+mn-lt"/>
              </a:rPr>
              <a:t>„Nepaisant amžiaus“ liečia tik gimusius po 1954 sausio 1 d. Gimusieji anksčiau turi sudaryti pensijų išmokų sutartį; jei iki birželio 30 d. nesudaro, jų lėšos perkeliamos į turto išsaugojimo pensijų fondą.</a:t>
            </a:r>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19</a:t>
            </a:fld>
            <a:endParaRPr lang="lt-LT"/>
          </a:p>
        </p:txBody>
      </p:sp>
    </p:spTree>
    <p:extLst>
      <p:ext uri="{BB962C8B-B14F-4D97-AF65-F5344CB8AC3E}">
        <p14:creationId xmlns:p14="http://schemas.microsoft.com/office/powerpoint/2010/main" val="260008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457200" y="1752600"/>
            <a:ext cx="8229600" cy="3163943"/>
          </a:xfrm>
          <a:prstGeom prst="rect">
            <a:avLst/>
          </a:prstGeom>
          <a:noFill/>
          <a:ln w="88900" cmpd="tri">
            <a:noFill/>
            <a:prstDash val="sysDot"/>
            <a:miter lim="800000"/>
            <a:headEnd/>
            <a:tailEnd/>
          </a:ln>
          <a:effectLst/>
        </p:spPr>
        <p:txBody>
          <a:bodyPr wrap="square">
            <a:spAutoFit/>
          </a:bodyPr>
          <a:lstStyle/>
          <a:p>
            <a:pPr algn="ctr" fontAlgn="auto">
              <a:spcBef>
                <a:spcPct val="20000"/>
              </a:spcBef>
              <a:spcAft>
                <a:spcPts val="0"/>
              </a:spcAft>
              <a:buClr>
                <a:schemeClr val="hlink"/>
              </a:buClr>
              <a:buSzPct val="60000"/>
              <a:buFont typeface="Wingdings" pitchFamily="2" charset="2"/>
              <a:buNone/>
              <a:defRPr/>
            </a:pPr>
            <a:endParaRPr lang="en-US" sz="5400" b="1" dirty="0">
              <a:solidFill>
                <a:schemeClr val="tx2"/>
              </a:solidFill>
              <a:effectLst>
                <a:outerShdw blurRad="38100" dist="38100" dir="2700000" algn="tl">
                  <a:srgbClr val="000000"/>
                </a:outerShdw>
              </a:effectLst>
              <a:latin typeface="+mn-lt"/>
            </a:endParaRPr>
          </a:p>
          <a:p>
            <a:pPr algn="ctr" fontAlgn="auto">
              <a:spcBef>
                <a:spcPct val="20000"/>
              </a:spcBef>
              <a:spcAft>
                <a:spcPts val="0"/>
              </a:spcAft>
              <a:buClr>
                <a:schemeClr val="hlink"/>
              </a:buClr>
              <a:buSzPct val="60000"/>
              <a:buFont typeface="Wingdings" pitchFamily="2" charset="2"/>
              <a:buNone/>
              <a:defRPr/>
            </a:pPr>
            <a:r>
              <a:rPr lang="lt-LT" sz="3600" b="1" dirty="0">
                <a:solidFill>
                  <a:schemeClr val="bg2">
                    <a:lumMod val="25000"/>
                  </a:schemeClr>
                </a:solidFill>
                <a:latin typeface="Calibri" pitchFamily="34" charset="0"/>
              </a:rPr>
              <a:t>Šiek tiek istorinio konteksto...</a:t>
            </a:r>
            <a:endParaRPr lang="en-US" sz="3600" b="1" dirty="0">
              <a:solidFill>
                <a:schemeClr val="bg2">
                  <a:lumMod val="25000"/>
                </a:schemeClr>
              </a:solidFill>
              <a:latin typeface="Calibri" pitchFamily="34" charset="0"/>
            </a:endParaRPr>
          </a:p>
          <a:p>
            <a:pPr algn="ctr" fontAlgn="auto">
              <a:spcBef>
                <a:spcPct val="20000"/>
              </a:spcBef>
              <a:spcAft>
                <a:spcPts val="0"/>
              </a:spcAft>
              <a:buClr>
                <a:schemeClr val="hlink"/>
              </a:buClr>
              <a:buSzPct val="60000"/>
              <a:buFont typeface="Wingdings" pitchFamily="2" charset="2"/>
              <a:buNone/>
              <a:defRPr/>
            </a:pPr>
            <a:endParaRPr lang="lt-LT" sz="3200" dirty="0">
              <a:solidFill>
                <a:schemeClr val="bg2">
                  <a:lumMod val="25000"/>
                </a:schemeClr>
              </a:solidFill>
              <a:latin typeface="Calibri" pitchFamily="34" charset="0"/>
            </a:endParaRPr>
          </a:p>
          <a:p>
            <a:pPr algn="r" fontAlgn="auto">
              <a:spcBef>
                <a:spcPts val="0"/>
              </a:spcBef>
              <a:spcAft>
                <a:spcPts val="0"/>
              </a:spcAft>
              <a:defRPr/>
            </a:pPr>
            <a:endParaRPr lang="en-US" sz="3200" i="1" dirty="0">
              <a:solidFill>
                <a:schemeClr val="bg2">
                  <a:lumMod val="25000"/>
                </a:schemeClr>
              </a:solidFill>
              <a:latin typeface="Calibri" pitchFamily="34" charset="0"/>
            </a:endParaRPr>
          </a:p>
          <a:p>
            <a:pPr algn="r" fontAlgn="auto">
              <a:spcBef>
                <a:spcPts val="0"/>
              </a:spcBef>
              <a:spcAft>
                <a:spcPts val="0"/>
              </a:spcAft>
              <a:defRPr/>
            </a:pPr>
            <a:endParaRPr lang="en-US" sz="3200" i="1" dirty="0">
              <a:solidFill>
                <a:schemeClr val="bg2">
                  <a:lumMod val="25000"/>
                </a:schemeClr>
              </a:solidFill>
              <a:latin typeface="Calibri" pitchFamily="34" charset="0"/>
            </a:endParaRPr>
          </a:p>
        </p:txBody>
      </p:sp>
      <p:sp>
        <p:nvSpPr>
          <p:cNvPr id="4" name="Stačiakampis 3"/>
          <p:cNvSpPr/>
          <p:nvPr/>
        </p:nvSpPr>
        <p:spPr>
          <a:xfrm>
            <a:off x="0" y="0"/>
            <a:ext cx="9144000" cy="1261884"/>
          </a:xfrm>
          <a:prstGeom prst="rect">
            <a:avLst/>
          </a:prstGeom>
          <a:solidFill>
            <a:srgbClr val="C00000"/>
          </a:solidFill>
        </p:spPr>
        <p:txBody>
          <a:bodyPr wrap="square">
            <a:spAutoFit/>
          </a:bodyPr>
          <a:lstStyle/>
          <a:p>
            <a:pPr algn="ctr" fontAlgn="auto">
              <a:spcAft>
                <a:spcPts val="0"/>
              </a:spcAft>
              <a:defRPr/>
            </a:pPr>
            <a:endParaRPr lang="en-US" sz="2000" b="1">
              <a:solidFill>
                <a:schemeClr val="bg1"/>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lt-LT" sz="3600" b="1">
                <a:solidFill>
                  <a:schemeClr val="bg1"/>
                </a:solidFill>
                <a:effectLst>
                  <a:outerShdw blurRad="38100" dist="38100" dir="2700000" algn="tl">
                    <a:srgbClr val="000000">
                      <a:alpha val="43137"/>
                    </a:srgbClr>
                  </a:outerShdw>
                </a:effectLst>
                <a:latin typeface="+mj-lt"/>
                <a:ea typeface="+mj-ea"/>
                <a:cs typeface="+mj-cs"/>
              </a:rPr>
              <a:t>SOCIALINĖS APSAUGOS EKONOMIKA</a:t>
            </a:r>
            <a:endParaRPr lang="en-US" sz="3600" b="1">
              <a:solidFill>
                <a:schemeClr val="bg1"/>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endParaRPr lang="lt-LT" sz="2000" b="1">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88281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rPr>
              <a:t>Pasirinkimo rezultatai</a:t>
            </a:r>
            <a:endParaRPr lang="en-GB" sz="3600" b="1" dirty="0">
              <a:solidFill>
                <a:schemeClr val="bg1"/>
              </a:solidFill>
              <a:latin typeface="Calibri" pitchFamily="34" charset="0"/>
            </a:endParaRPr>
          </a:p>
        </p:txBody>
      </p:sp>
      <p:sp>
        <p:nvSpPr>
          <p:cNvPr id="6" name="TextBox 5"/>
          <p:cNvSpPr txBox="1"/>
          <p:nvPr/>
        </p:nvSpPr>
        <p:spPr>
          <a:xfrm>
            <a:off x="395536" y="1052736"/>
            <a:ext cx="8497887" cy="1277273"/>
          </a:xfrm>
          <a:prstGeom prst="rect">
            <a:avLst/>
          </a:prstGeom>
          <a:noFill/>
        </p:spPr>
        <p:txBody>
          <a:bodyPr wrap="square">
            <a:spAutoFit/>
          </a:bodyPr>
          <a:lstStyle/>
          <a:p>
            <a:pPr indent="533400" algn="just">
              <a:spcBef>
                <a:spcPts val="600"/>
              </a:spcBef>
              <a:defRPr/>
            </a:pPr>
            <a:r>
              <a:rPr lang="lt-LT" sz="2400" b="1" dirty="0">
                <a:latin typeface="Calibri" panose="020F0502020204030204" pitchFamily="34" charset="0"/>
                <a:ea typeface="Calibri" panose="020F0502020204030204" pitchFamily="34" charset="0"/>
              </a:rPr>
              <a:t>2019 m. sausio 1 d. buvo 1,298 mln. veikiančių antros pakopos pensijų kaupimo sutarčių, o liepos mėnesį – 1,132 mln. </a:t>
            </a:r>
          </a:p>
          <a:p>
            <a:pPr indent="533400" algn="just">
              <a:spcBef>
                <a:spcPts val="600"/>
              </a:spcBef>
              <a:defRPr/>
            </a:pPr>
            <a:endParaRPr lang="lt-LT" sz="2400" dirty="0">
              <a:latin typeface="+mn-lt"/>
            </a:endParaRPr>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20</a:t>
            </a:fld>
            <a:endParaRPr lang="lt-LT"/>
          </a:p>
        </p:txBody>
      </p:sp>
      <p:graphicFrame>
        <p:nvGraphicFramePr>
          <p:cNvPr id="2" name="Lentelė 2">
            <a:extLst>
              <a:ext uri="{FF2B5EF4-FFF2-40B4-BE49-F238E27FC236}">
                <a16:creationId xmlns:a16="http://schemas.microsoft.com/office/drawing/2014/main" id="{CE3A7D50-7B2D-46CD-8351-1C2FFAA439A4}"/>
              </a:ext>
            </a:extLst>
          </p:cNvPr>
          <p:cNvGraphicFramePr>
            <a:graphicFrameLocks noGrp="1"/>
          </p:cNvGraphicFramePr>
          <p:nvPr>
            <p:extLst>
              <p:ext uri="{D42A27DB-BD31-4B8C-83A1-F6EECF244321}">
                <p14:modId xmlns:p14="http://schemas.microsoft.com/office/powerpoint/2010/main" val="2181176094"/>
              </p:ext>
            </p:extLst>
          </p:nvPr>
        </p:nvGraphicFramePr>
        <p:xfrm>
          <a:off x="1331640" y="2361854"/>
          <a:ext cx="6096000" cy="2763520"/>
        </p:xfrm>
        <a:graphic>
          <a:graphicData uri="http://schemas.openxmlformats.org/drawingml/2006/table">
            <a:tbl>
              <a:tblPr firstRow="1" bandRow="1">
                <a:tableStyleId>{93296810-A885-4BE3-A3E7-6D5BEEA58F35}</a:tableStyleId>
              </a:tblPr>
              <a:tblGrid>
                <a:gridCol w="4608512">
                  <a:extLst>
                    <a:ext uri="{9D8B030D-6E8A-4147-A177-3AD203B41FA5}">
                      <a16:colId xmlns:a16="http://schemas.microsoft.com/office/drawing/2014/main" val="827357737"/>
                    </a:ext>
                  </a:extLst>
                </a:gridCol>
                <a:gridCol w="1487488">
                  <a:extLst>
                    <a:ext uri="{9D8B030D-6E8A-4147-A177-3AD203B41FA5}">
                      <a16:colId xmlns:a16="http://schemas.microsoft.com/office/drawing/2014/main" val="312673643"/>
                    </a:ext>
                  </a:extLst>
                </a:gridCol>
              </a:tblGrid>
              <a:tr h="370840">
                <a:tc>
                  <a:txBody>
                    <a:bodyPr/>
                    <a:lstStyle/>
                    <a:p>
                      <a:endParaRPr lang="lt-LT" dirty="0"/>
                    </a:p>
                  </a:txBody>
                  <a:tcPr/>
                </a:tc>
                <a:tc>
                  <a:txBody>
                    <a:bodyPr/>
                    <a:lstStyle/>
                    <a:p>
                      <a:pPr algn="ctr"/>
                      <a:r>
                        <a:rPr lang="lt-LT" dirty="0"/>
                        <a:t>Tūkst. dalyvių</a:t>
                      </a:r>
                    </a:p>
                  </a:txBody>
                  <a:tcPr/>
                </a:tc>
                <a:extLst>
                  <a:ext uri="{0D108BD9-81ED-4DB2-BD59-A6C34878D82A}">
                    <a16:rowId xmlns:a16="http://schemas.microsoft.com/office/drawing/2014/main" val="565411902"/>
                  </a:ext>
                </a:extLst>
              </a:tr>
              <a:tr h="370840">
                <a:tc>
                  <a:txBody>
                    <a:bodyPr/>
                    <a:lstStyle/>
                    <a:p>
                      <a:r>
                        <a:rPr lang="lt-LT" dirty="0"/>
                        <a:t>Nutraukė kaupimą ir grįžo į Sodrą</a:t>
                      </a:r>
                      <a:endParaRPr lang="lt-LT" b="1" dirty="0"/>
                    </a:p>
                  </a:txBody>
                  <a:tcPr/>
                </a:tc>
                <a:tc>
                  <a:txBody>
                    <a:bodyPr/>
                    <a:lstStyle/>
                    <a:p>
                      <a:pPr algn="r"/>
                      <a:r>
                        <a:rPr lang="lt-LT" dirty="0"/>
                        <a:t>41 (3,1%)</a:t>
                      </a:r>
                      <a:endParaRPr lang="lt-LT" b="1" dirty="0"/>
                    </a:p>
                  </a:txBody>
                  <a:tcPr/>
                </a:tc>
                <a:extLst>
                  <a:ext uri="{0D108BD9-81ED-4DB2-BD59-A6C34878D82A}">
                    <a16:rowId xmlns:a16="http://schemas.microsoft.com/office/drawing/2014/main" val="3624489196"/>
                  </a:ext>
                </a:extLst>
              </a:tr>
              <a:tr h="370840">
                <a:tc>
                  <a:txBody>
                    <a:bodyPr/>
                    <a:lstStyle/>
                    <a:p>
                      <a:r>
                        <a:rPr lang="lt-LT" dirty="0"/>
                        <a:t>Sustabdė įmokų mokėjimą</a:t>
                      </a:r>
                      <a:endParaRPr lang="lt-LT" b="1" dirty="0"/>
                    </a:p>
                  </a:txBody>
                  <a:tcPr/>
                </a:tc>
                <a:tc>
                  <a:txBody>
                    <a:bodyPr/>
                    <a:lstStyle/>
                    <a:p>
                      <a:pPr algn="r"/>
                      <a:r>
                        <a:rPr lang="lt-LT" dirty="0"/>
                        <a:t>204,1 (15.4%)</a:t>
                      </a:r>
                      <a:endParaRPr lang="lt-LT" b="1" dirty="0"/>
                    </a:p>
                  </a:txBody>
                  <a:tcPr/>
                </a:tc>
                <a:extLst>
                  <a:ext uri="{0D108BD9-81ED-4DB2-BD59-A6C34878D82A}">
                    <a16:rowId xmlns:a16="http://schemas.microsoft.com/office/drawing/2014/main" val="630851366"/>
                  </a:ext>
                </a:extLst>
              </a:tr>
              <a:tr h="370840">
                <a:tc>
                  <a:txBody>
                    <a:bodyPr/>
                    <a:lstStyle/>
                    <a:p>
                      <a:pPr marL="0" algn="l" defTabSz="457200" rtl="0" eaLnBrk="1" latinLnBrk="0" hangingPunct="1"/>
                      <a:r>
                        <a:rPr lang="lt-LT" sz="1800" kern="1200" dirty="0"/>
                        <a:t>Pasididino kaupimo tarifą iš 1,8 proc. į 3 proc.</a:t>
                      </a:r>
                      <a:endParaRPr lang="lt-LT" sz="1800" b="1" kern="1200" dirty="0">
                        <a:solidFill>
                          <a:schemeClr val="dk1"/>
                        </a:solidFill>
                        <a:latin typeface="+mn-lt"/>
                        <a:ea typeface="+mn-ea"/>
                        <a:cs typeface="+mn-cs"/>
                      </a:endParaRPr>
                    </a:p>
                  </a:txBody>
                  <a:tcPr/>
                </a:tc>
                <a:tc>
                  <a:txBody>
                    <a:bodyPr/>
                    <a:lstStyle/>
                    <a:p>
                      <a:pPr algn="r"/>
                      <a:r>
                        <a:rPr lang="lt-LT" dirty="0"/>
                        <a:t>90</a:t>
                      </a:r>
                      <a:endParaRPr lang="lt-LT" b="1" dirty="0"/>
                    </a:p>
                  </a:txBody>
                  <a:tcPr/>
                </a:tc>
                <a:extLst>
                  <a:ext uri="{0D108BD9-81ED-4DB2-BD59-A6C34878D82A}">
                    <a16:rowId xmlns:a16="http://schemas.microsoft.com/office/drawing/2014/main" val="628587369"/>
                  </a:ext>
                </a:extLst>
              </a:tr>
              <a:tr h="370840">
                <a:tc>
                  <a:txBody>
                    <a:bodyPr/>
                    <a:lstStyle/>
                    <a:p>
                      <a:r>
                        <a:rPr lang="lt-LT" dirty="0"/>
                        <a:t>Su automatiniu įtraukimu sutiko (iki tol nedalyvavę)</a:t>
                      </a:r>
                      <a:endParaRPr lang="lt-LT" b="1" dirty="0"/>
                    </a:p>
                  </a:txBody>
                  <a:tcPr/>
                </a:tc>
                <a:tc>
                  <a:txBody>
                    <a:bodyPr/>
                    <a:lstStyle/>
                    <a:p>
                      <a:pPr algn="r"/>
                      <a:r>
                        <a:rPr lang="lt-LT" dirty="0"/>
                        <a:t>74,3</a:t>
                      </a:r>
                      <a:endParaRPr lang="lt-LT" b="1" dirty="0"/>
                    </a:p>
                  </a:txBody>
                  <a:tcPr/>
                </a:tc>
                <a:extLst>
                  <a:ext uri="{0D108BD9-81ED-4DB2-BD59-A6C34878D82A}">
                    <a16:rowId xmlns:a16="http://schemas.microsoft.com/office/drawing/2014/main" val="20439922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t-LT" dirty="0"/>
                        <a:t>Iki tol nedalyvavę vyresni kaip 40 m. ėmė dalyvauti</a:t>
                      </a:r>
                      <a:endParaRPr lang="lt-LT" b="1" dirty="0"/>
                    </a:p>
                  </a:txBody>
                  <a:tcPr/>
                </a:tc>
                <a:tc>
                  <a:txBody>
                    <a:bodyPr/>
                    <a:lstStyle/>
                    <a:p>
                      <a:pPr algn="r"/>
                      <a:r>
                        <a:rPr lang="lt-LT" dirty="0"/>
                        <a:t>3,8</a:t>
                      </a:r>
                      <a:endParaRPr lang="lt-LT" b="1" dirty="0"/>
                    </a:p>
                  </a:txBody>
                  <a:tcPr/>
                </a:tc>
                <a:extLst>
                  <a:ext uri="{0D108BD9-81ED-4DB2-BD59-A6C34878D82A}">
                    <a16:rowId xmlns:a16="http://schemas.microsoft.com/office/drawing/2014/main" val="2250263898"/>
                  </a:ext>
                </a:extLst>
              </a:tr>
            </a:tbl>
          </a:graphicData>
        </a:graphic>
      </p:graphicFrame>
      <p:sp>
        <p:nvSpPr>
          <p:cNvPr id="4" name="TextBox 3">
            <a:extLst>
              <a:ext uri="{FF2B5EF4-FFF2-40B4-BE49-F238E27FC236}">
                <a16:creationId xmlns:a16="http://schemas.microsoft.com/office/drawing/2014/main" id="{AC5AE776-424E-45D2-8594-536DECBF7270}"/>
              </a:ext>
            </a:extLst>
          </p:cNvPr>
          <p:cNvSpPr txBox="1"/>
          <p:nvPr/>
        </p:nvSpPr>
        <p:spPr>
          <a:xfrm>
            <a:off x="539552" y="5589240"/>
            <a:ext cx="8064896" cy="646331"/>
          </a:xfrm>
          <a:prstGeom prst="rect">
            <a:avLst/>
          </a:prstGeom>
          <a:noFill/>
        </p:spPr>
        <p:txBody>
          <a:bodyPr wrap="square" rtlCol="0">
            <a:spAutoFit/>
          </a:bodyPr>
          <a:lstStyle/>
          <a:p>
            <a:r>
              <a:rPr lang="lt-LT" dirty="0">
                <a:latin typeface="Calibri" panose="020F0502020204030204" pitchFamily="34" charset="0"/>
                <a:ea typeface="Calibri" panose="020F0502020204030204" pitchFamily="34" charset="0"/>
              </a:rPr>
              <a:t>Į „Sodrą“ lėšas perkėlusių ir kaupimą nutraukusių 41 tūkst. gyventojų grąžinta 82,92 mln. eurų, iš kurių 67,96 mln. eurų pensijų fondams buvo pervedusi pati „Sodra“.</a:t>
            </a:r>
            <a:endParaRPr lang="lt-LT" dirty="0"/>
          </a:p>
        </p:txBody>
      </p:sp>
    </p:spTree>
    <p:extLst>
      <p:ext uri="{BB962C8B-B14F-4D97-AF65-F5344CB8AC3E}">
        <p14:creationId xmlns:p14="http://schemas.microsoft.com/office/powerpoint/2010/main" val="364783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539552" y="1556792"/>
            <a:ext cx="8305800" cy="3336298"/>
          </a:xfrm>
          <a:prstGeom prst="rect">
            <a:avLst/>
          </a:prstGeom>
          <a:solidFill>
            <a:schemeClr val="accent2">
              <a:lumMod val="75000"/>
            </a:schemeClr>
          </a:solidFill>
          <a:ln w="88900" cmpd="tri">
            <a:noFill/>
            <a:prstDash val="sysDot"/>
            <a:miter lim="800000"/>
            <a:headEnd/>
            <a:tailEnd/>
          </a:ln>
        </p:spPr>
        <p:txBody>
          <a:bodyPr>
            <a:spAutoFit/>
          </a:bodyPr>
          <a:lstStyle/>
          <a:p>
            <a:pPr marL="190500" lvl="1" algn="ctr" eaLnBrk="0" fontAlgn="auto" hangingPunct="0">
              <a:lnSpc>
                <a:spcPct val="120000"/>
              </a:lnSpc>
              <a:spcBef>
                <a:spcPct val="20000"/>
              </a:spcBef>
              <a:spcAft>
                <a:spcPts val="0"/>
              </a:spcAft>
              <a:buSzPct val="80000"/>
              <a:buFont typeface="Wingdings" pitchFamily="2" charset="2"/>
              <a:buNone/>
              <a:defRPr/>
            </a:pPr>
            <a:r>
              <a:rPr lang="lt-LT" sz="5400" b="1" dirty="0">
                <a:solidFill>
                  <a:schemeClr val="bg1"/>
                </a:solidFill>
                <a:effectLst>
                  <a:outerShdw blurRad="38100" dist="38100" dir="2700000" algn="tl">
                    <a:srgbClr val="000000">
                      <a:alpha val="43137"/>
                    </a:srgbClr>
                  </a:outerShdw>
                </a:effectLst>
                <a:latin typeface="Calibri" pitchFamily="34" charset="0"/>
              </a:rPr>
              <a:t>PENSIJŲ KAUPIMAS</a:t>
            </a:r>
          </a:p>
          <a:p>
            <a:endParaRPr lang="lt-LT" dirty="0"/>
          </a:p>
          <a:p>
            <a:pPr algn="ctr"/>
            <a:r>
              <a:rPr lang="lt-LT" sz="2000" dirty="0">
                <a:solidFill>
                  <a:schemeClr val="bg1"/>
                </a:solidFill>
              </a:rPr>
              <a:t> </a:t>
            </a:r>
            <a:r>
              <a:rPr lang="lt-LT" sz="3200" b="1" dirty="0">
                <a:solidFill>
                  <a:schemeClr val="bg1"/>
                </a:solidFill>
              </a:rPr>
              <a:t>(Dalyvio lėšomis mokamos pensijų įmokos ir iš valstybės biudžeto lėšų už dalyvį mokamos pensijų įmokos kaupimas) </a:t>
            </a:r>
            <a:endParaRPr lang="en-GB" sz="3200" b="1" dirty="0">
              <a:solidFill>
                <a:schemeClr val="bg1"/>
              </a:solidFill>
              <a:effectLst>
                <a:outerShdw blurRad="38100" dist="38100" dir="2700000" algn="tl">
                  <a:srgbClr val="000000">
                    <a:alpha val="43137"/>
                  </a:srgbClr>
                </a:outerShdw>
              </a:effectLst>
              <a:latin typeface="Calibri" pitchFamily="34" charset="0"/>
            </a:endParaRPr>
          </a:p>
        </p:txBody>
      </p:sp>
      <p:sp>
        <p:nvSpPr>
          <p:cNvPr id="3" name="Skaidrės numerio vietos rezervavimo ženklas 2"/>
          <p:cNvSpPr>
            <a:spLocks noGrp="1"/>
          </p:cNvSpPr>
          <p:nvPr>
            <p:ph type="sldNum" sz="quarter" idx="12"/>
          </p:nvPr>
        </p:nvSpPr>
        <p:spPr/>
        <p:txBody>
          <a:bodyPr/>
          <a:lstStyle/>
          <a:p>
            <a:pPr>
              <a:defRPr/>
            </a:pPr>
            <a:fld id="{8710909E-3B57-4F43-8CB5-068B844B09B4}" type="slidenum">
              <a:rPr lang="lt-LT" smtClean="0"/>
              <a:pPr>
                <a:defRPr/>
              </a:pPr>
              <a:t>21</a:t>
            </a:fld>
            <a:endParaRPr lang="lt-L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30AB6EF-0D08-4D27-8FD7-CDCB09491875}"/>
              </a:ext>
            </a:extLst>
          </p:cNvPr>
          <p:cNvSpPr>
            <a:spLocks noGrp="1"/>
          </p:cNvSpPr>
          <p:nvPr>
            <p:ph type="title"/>
          </p:nvPr>
        </p:nvSpPr>
        <p:spPr>
          <a:xfrm>
            <a:off x="0" y="0"/>
            <a:ext cx="9144000" cy="1052736"/>
          </a:xfrm>
          <a:solidFill>
            <a:schemeClr val="accent2">
              <a:lumMod val="75000"/>
            </a:schemeClr>
          </a:solidFill>
        </p:spPr>
        <p:txBody>
          <a:bodyPr/>
          <a:lstStyle/>
          <a:p>
            <a:r>
              <a:rPr lang="lt-LT" sz="4000" b="1" dirty="0"/>
              <a:t>Dalyvavimas pensijų kaupime</a:t>
            </a:r>
          </a:p>
        </p:txBody>
      </p:sp>
      <p:sp>
        <p:nvSpPr>
          <p:cNvPr id="3" name="Turinio vietos rezervavimo ženklas 2">
            <a:extLst>
              <a:ext uri="{FF2B5EF4-FFF2-40B4-BE49-F238E27FC236}">
                <a16:creationId xmlns:a16="http://schemas.microsoft.com/office/drawing/2014/main" id="{00766870-CFE1-4080-8583-77253AE5D4F0}"/>
              </a:ext>
            </a:extLst>
          </p:cNvPr>
          <p:cNvSpPr>
            <a:spLocks noGrp="1"/>
          </p:cNvSpPr>
          <p:nvPr>
            <p:ph idx="1"/>
          </p:nvPr>
        </p:nvSpPr>
        <p:spPr>
          <a:xfrm>
            <a:off x="457200" y="1268760"/>
            <a:ext cx="8229600" cy="5328592"/>
          </a:xfrm>
        </p:spPr>
        <p:txBody>
          <a:bodyPr/>
          <a:lstStyle/>
          <a:p>
            <a:pPr marL="533400" lvl="1" indent="-342900" algn="just" eaLnBrk="0" hangingPunct="0">
              <a:spcBef>
                <a:spcPct val="20000"/>
              </a:spcBef>
              <a:buSzPct val="80000"/>
              <a:buFont typeface="Wingdings" panose="05000000000000000000" pitchFamily="2" charset="2"/>
              <a:buChar char="Ø"/>
            </a:pPr>
            <a:r>
              <a:rPr lang="lt-LT" sz="2400" b="1" dirty="0">
                <a:latin typeface="Calibri" pitchFamily="34" charset="0"/>
              </a:rPr>
              <a:t>Kas gali dalyvauti </a:t>
            </a:r>
          </a:p>
          <a:p>
            <a:pPr marL="531813" indent="-358775" algn="just">
              <a:buFont typeface="Wingdings" panose="05000000000000000000" pitchFamily="2" charset="2"/>
              <a:buChar char="§"/>
            </a:pPr>
            <a:r>
              <a:rPr lang="lt-LT" sz="1700" dirty="0">
                <a:latin typeface="Calibri" pitchFamily="34" charset="0"/>
              </a:rPr>
              <a:t>v</a:t>
            </a:r>
            <a:r>
              <a:rPr lang="en-GB" sz="1700" dirty="0" err="1">
                <a:latin typeface="Calibri" pitchFamily="34" charset="0"/>
              </a:rPr>
              <a:t>isi</a:t>
            </a:r>
            <a:r>
              <a:rPr lang="en-GB" sz="1700" dirty="0">
                <a:latin typeface="Calibri" pitchFamily="34" charset="0"/>
              </a:rPr>
              <a:t> </a:t>
            </a:r>
            <a:r>
              <a:rPr lang="lt-LT" sz="1700" dirty="0">
                <a:latin typeface="Calibri" pitchFamily="34" charset="0"/>
              </a:rPr>
              <a:t>asmenys, nesukakę senatvės pensijos amžiaus ir turintys draudžiamųjų pajamų, nuo kurių privalomai skaičiuojamos pensijų socialinio draudimo įmokos. Dalyviai registruojami Dalyvių ir sutarčių registre, kurio valdytoja ir tvarkytoja yra Sodra.</a:t>
            </a:r>
          </a:p>
          <a:p>
            <a:pPr marL="533400" lvl="1" indent="-342900" algn="just" eaLnBrk="0" hangingPunct="0">
              <a:spcBef>
                <a:spcPct val="20000"/>
              </a:spcBef>
              <a:buSzPct val="80000"/>
              <a:buFont typeface="Wingdings" panose="05000000000000000000" pitchFamily="2" charset="2"/>
              <a:buChar char="Ø"/>
            </a:pPr>
            <a:r>
              <a:rPr lang="lt-LT" sz="2400" b="1" dirty="0">
                <a:latin typeface="Calibri" pitchFamily="34" charset="0"/>
              </a:rPr>
              <a:t>Automatinis įtraukimas</a:t>
            </a:r>
          </a:p>
          <a:p>
            <a:pPr marL="533400" lvl="1" indent="-342900" algn="just" eaLnBrk="0" hangingPunct="0">
              <a:spcBef>
                <a:spcPct val="20000"/>
              </a:spcBef>
              <a:buSzPct val="80000"/>
              <a:buFont typeface="Wingdings" panose="05000000000000000000" pitchFamily="2" charset="2"/>
              <a:buChar char="§"/>
            </a:pPr>
            <a:r>
              <a:rPr lang="lt-LT" sz="1700" dirty="0">
                <a:latin typeface="Calibri" pitchFamily="34" charset="0"/>
              </a:rPr>
              <a:t>Nuo 2019 m. sausio 1 d. kas trejus metus pilnamečiai asmenys, kurie įtraukimo į pensijų kaupimą metų sausio 1 dieną yra jaunesni kaip 40 metų amžiaus (drausti pensijų draudimu) įtraukiami į pensijų kaupimą. Pensijų įmokos už įtrauktus į pensijų kaupimą asmenis pradedamos skaičiuoti nuo įtraukimo į pensijų kaupimą metų liepos 1 dienos. </a:t>
            </a:r>
          </a:p>
          <a:p>
            <a:pPr marL="533400" lvl="1" indent="-342900" algn="just" eaLnBrk="0" hangingPunct="0">
              <a:spcBef>
                <a:spcPct val="20000"/>
              </a:spcBef>
              <a:buSzPct val="80000"/>
              <a:buFont typeface="Wingdings" panose="05000000000000000000" pitchFamily="2" charset="2"/>
              <a:buChar char="§"/>
            </a:pPr>
            <a:r>
              <a:rPr lang="lt-LT" sz="1700" dirty="0">
                <a:latin typeface="Calibri" pitchFamily="34" charset="0"/>
              </a:rPr>
              <a:t>Sodra tokį asmenį turi informuoti iki sausio 31 d., kad jis iki birželio 30 dienos sudarytų pensijų kaupimo sutartį su pasirinkta pensijų kaupimo bendrove arba atsisakytų dalyvauti kaupime raštu, asmeniškai ar per Sodros informacinę sistemą.</a:t>
            </a:r>
          </a:p>
          <a:p>
            <a:pPr marL="533400" lvl="1" indent="-342900" algn="just" eaLnBrk="0" hangingPunct="0">
              <a:spcBef>
                <a:spcPct val="20000"/>
              </a:spcBef>
              <a:buSzPct val="80000"/>
              <a:buFont typeface="Wingdings" panose="05000000000000000000" pitchFamily="2" charset="2"/>
              <a:buChar char="§"/>
            </a:pPr>
            <a:r>
              <a:rPr lang="lt-LT" sz="1700" dirty="0">
                <a:latin typeface="Calibri" pitchFamily="34" charset="0"/>
              </a:rPr>
              <a:t>Neatsisakęs dalyvauti ir nepasirinkęs bendrovės asmuo Sodros atsitiktine tvarka bus atsitiktine tvarka priskirtas kuriai nors pensijų kaupimo bendrovei ir kaups pensijų įmokas jo gimimo datą atitinkančiame tikslinės grupės pensijų fonde. </a:t>
            </a:r>
          </a:p>
          <a:p>
            <a:pPr marL="533400" lvl="1" indent="-342900" algn="just" eaLnBrk="0" hangingPunct="0">
              <a:spcBef>
                <a:spcPct val="20000"/>
              </a:spcBef>
              <a:buSzPct val="80000"/>
              <a:buFont typeface="Wingdings" panose="05000000000000000000" pitchFamily="2" charset="2"/>
              <a:buChar char="§"/>
            </a:pPr>
            <a:r>
              <a:rPr lang="lt-LT" sz="1700" dirty="0">
                <a:latin typeface="Calibri" pitchFamily="34" charset="0"/>
              </a:rPr>
              <a:t>Vyresni kaip 40 metų asmenys gali tapti dalyviais, sudarydami pensijų kaupimo sutartis su pasirinkta pensijų kaupimo bendrove savo iniciatyva. </a:t>
            </a:r>
          </a:p>
          <a:p>
            <a:endParaRPr lang="lt-LT" dirty="0"/>
          </a:p>
        </p:txBody>
      </p:sp>
      <p:sp>
        <p:nvSpPr>
          <p:cNvPr id="4" name="Skaidrės numerio vietos rezervavimo ženklas 3">
            <a:extLst>
              <a:ext uri="{FF2B5EF4-FFF2-40B4-BE49-F238E27FC236}">
                <a16:creationId xmlns:a16="http://schemas.microsoft.com/office/drawing/2014/main" id="{726F3FD7-05A8-4A64-AE82-D22E8206D7AB}"/>
              </a:ext>
            </a:extLst>
          </p:cNvPr>
          <p:cNvSpPr>
            <a:spLocks noGrp="1"/>
          </p:cNvSpPr>
          <p:nvPr>
            <p:ph type="sldNum" sz="quarter" idx="12"/>
          </p:nvPr>
        </p:nvSpPr>
        <p:spPr/>
        <p:txBody>
          <a:bodyPr/>
          <a:lstStyle/>
          <a:p>
            <a:pPr>
              <a:defRPr/>
            </a:pPr>
            <a:fld id="{58424595-460B-40C3-B101-DA1F8FCBD885}" type="slidenum">
              <a:rPr lang="lt-LT" smtClean="0"/>
              <a:pPr>
                <a:defRPr/>
              </a:pPr>
              <a:t>22</a:t>
            </a:fld>
            <a:endParaRPr lang="lt-LT"/>
          </a:p>
        </p:txBody>
      </p:sp>
    </p:spTree>
    <p:extLst>
      <p:ext uri="{BB962C8B-B14F-4D97-AF65-F5344CB8AC3E}">
        <p14:creationId xmlns:p14="http://schemas.microsoft.com/office/powerpoint/2010/main" val="327046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63B7EFC-5794-4093-A5B5-651211ADC9B8}"/>
              </a:ext>
            </a:extLst>
          </p:cNvPr>
          <p:cNvSpPr>
            <a:spLocks noGrp="1"/>
          </p:cNvSpPr>
          <p:nvPr>
            <p:ph type="title"/>
          </p:nvPr>
        </p:nvSpPr>
        <p:spPr>
          <a:xfrm>
            <a:off x="0" y="3931"/>
            <a:ext cx="9144000" cy="994073"/>
          </a:xfrm>
          <a:solidFill>
            <a:schemeClr val="accent2">
              <a:lumMod val="75000"/>
            </a:schemeClr>
          </a:solidFill>
        </p:spPr>
        <p:txBody>
          <a:bodyPr/>
          <a:lstStyle/>
          <a:p>
            <a:r>
              <a:rPr lang="lt-LT" sz="4000" b="1" dirty="0"/>
              <a:t>Dalyvavimo pradžia</a:t>
            </a:r>
          </a:p>
        </p:txBody>
      </p:sp>
      <p:sp>
        <p:nvSpPr>
          <p:cNvPr id="3" name="Turinio vietos rezervavimo ženklas 2">
            <a:extLst>
              <a:ext uri="{FF2B5EF4-FFF2-40B4-BE49-F238E27FC236}">
                <a16:creationId xmlns:a16="http://schemas.microsoft.com/office/drawing/2014/main" id="{5EE4661A-C15C-45EC-BE48-7F52B35B2F40}"/>
              </a:ext>
            </a:extLst>
          </p:cNvPr>
          <p:cNvSpPr>
            <a:spLocks noGrp="1"/>
          </p:cNvSpPr>
          <p:nvPr>
            <p:ph idx="1"/>
          </p:nvPr>
        </p:nvSpPr>
        <p:spPr>
          <a:xfrm>
            <a:off x="457200" y="1176634"/>
            <a:ext cx="8229600" cy="5420717"/>
          </a:xfrm>
        </p:spPr>
        <p:txBody>
          <a:bodyPr/>
          <a:lstStyle/>
          <a:p>
            <a:pPr marL="457200" indent="-457200" algn="just">
              <a:spcBef>
                <a:spcPts val="600"/>
              </a:spcBef>
              <a:buFont typeface="Wingdings" panose="05000000000000000000" pitchFamily="2" charset="2"/>
              <a:buChar char="Ø"/>
              <a:defRPr/>
            </a:pPr>
            <a:r>
              <a:rPr lang="lt-LT" sz="2400" b="1" dirty="0">
                <a:latin typeface="Calibri" pitchFamily="34" charset="0"/>
              </a:rPr>
              <a:t>Dalyvavimo pradžia</a:t>
            </a:r>
          </a:p>
          <a:p>
            <a:pPr indent="0" algn="just">
              <a:spcBef>
                <a:spcPts val="600"/>
              </a:spcBef>
              <a:buNone/>
              <a:defRPr/>
            </a:pPr>
            <a:r>
              <a:rPr lang="lt-LT" sz="2400" dirty="0">
                <a:latin typeface="Calibri" pitchFamily="34" charset="0"/>
              </a:rPr>
              <a:t>Dalyvavimas prasideda įsigaliojus pensijų kaupimo sutarčiai tarp dalyvio ir pensijų kaupimo bendrovės arba dalyvį </a:t>
            </a:r>
            <a:r>
              <a:rPr lang="lt-LT" sz="2400" i="1" dirty="0">
                <a:latin typeface="Calibri" pitchFamily="34" charset="0"/>
              </a:rPr>
              <a:t>(automatiškai) </a:t>
            </a:r>
            <a:r>
              <a:rPr lang="lt-LT" sz="2400" dirty="0">
                <a:latin typeface="Calibri" pitchFamily="34" charset="0"/>
              </a:rPr>
              <a:t>įtraukus, jei jis nustatyta tvarka neatsisakė. Atsisakyti galima iki įtraukimo ir net 30 dienų po sutarties sudarymo. </a:t>
            </a:r>
          </a:p>
          <a:p>
            <a:pPr marL="342900" lvl="1" indent="-342900" algn="just" eaLnBrk="0" hangingPunct="0">
              <a:spcBef>
                <a:spcPts val="600"/>
              </a:spcBef>
              <a:buSzPct val="80000"/>
              <a:buFont typeface="Arial" panose="020B0604020202020204" pitchFamily="34" charset="0"/>
              <a:buChar char="•"/>
              <a:defRPr/>
            </a:pPr>
            <a:endParaRPr lang="lt-LT" sz="2000" dirty="0">
              <a:latin typeface="Calibri" pitchFamily="34" charset="0"/>
            </a:endParaRPr>
          </a:p>
          <a:p>
            <a:endParaRPr lang="lt-LT" dirty="0"/>
          </a:p>
        </p:txBody>
      </p:sp>
      <p:sp>
        <p:nvSpPr>
          <p:cNvPr id="4" name="Skaidrės numerio vietos rezervavimo ženklas 3">
            <a:extLst>
              <a:ext uri="{FF2B5EF4-FFF2-40B4-BE49-F238E27FC236}">
                <a16:creationId xmlns:a16="http://schemas.microsoft.com/office/drawing/2014/main" id="{41368780-255A-4381-B570-AADC18287E5B}"/>
              </a:ext>
            </a:extLst>
          </p:cNvPr>
          <p:cNvSpPr>
            <a:spLocks noGrp="1"/>
          </p:cNvSpPr>
          <p:nvPr>
            <p:ph type="sldNum" sz="quarter" idx="12"/>
          </p:nvPr>
        </p:nvSpPr>
        <p:spPr/>
        <p:txBody>
          <a:bodyPr/>
          <a:lstStyle/>
          <a:p>
            <a:pPr>
              <a:defRPr/>
            </a:pPr>
            <a:fld id="{58424595-460B-40C3-B101-DA1F8FCBD885}" type="slidenum">
              <a:rPr lang="lt-LT" smtClean="0"/>
              <a:pPr>
                <a:defRPr/>
              </a:pPr>
              <a:t>23</a:t>
            </a:fld>
            <a:endParaRPr lang="lt-LT"/>
          </a:p>
        </p:txBody>
      </p:sp>
    </p:spTree>
    <p:extLst>
      <p:ext uri="{BB962C8B-B14F-4D97-AF65-F5344CB8AC3E}">
        <p14:creationId xmlns:p14="http://schemas.microsoft.com/office/powerpoint/2010/main" val="62845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63B7EFC-5794-4093-A5B5-651211ADC9B8}"/>
              </a:ext>
            </a:extLst>
          </p:cNvPr>
          <p:cNvSpPr>
            <a:spLocks noGrp="1"/>
          </p:cNvSpPr>
          <p:nvPr>
            <p:ph type="title"/>
          </p:nvPr>
        </p:nvSpPr>
        <p:spPr>
          <a:xfrm>
            <a:off x="0" y="0"/>
            <a:ext cx="9144000" cy="994073"/>
          </a:xfrm>
          <a:solidFill>
            <a:schemeClr val="accent2">
              <a:lumMod val="75000"/>
            </a:schemeClr>
          </a:solidFill>
        </p:spPr>
        <p:txBody>
          <a:bodyPr/>
          <a:lstStyle/>
          <a:p>
            <a:r>
              <a:rPr lang="lt-LT" sz="4000" b="1" dirty="0"/>
              <a:t>Pensijų fondai</a:t>
            </a:r>
          </a:p>
        </p:txBody>
      </p:sp>
      <p:sp>
        <p:nvSpPr>
          <p:cNvPr id="3" name="Turinio vietos rezervavimo ženklas 2">
            <a:extLst>
              <a:ext uri="{FF2B5EF4-FFF2-40B4-BE49-F238E27FC236}">
                <a16:creationId xmlns:a16="http://schemas.microsoft.com/office/drawing/2014/main" id="{5EE4661A-C15C-45EC-BE48-7F52B35B2F40}"/>
              </a:ext>
            </a:extLst>
          </p:cNvPr>
          <p:cNvSpPr>
            <a:spLocks noGrp="1"/>
          </p:cNvSpPr>
          <p:nvPr>
            <p:ph idx="1"/>
          </p:nvPr>
        </p:nvSpPr>
        <p:spPr>
          <a:xfrm>
            <a:off x="457200" y="1176634"/>
            <a:ext cx="8229600" cy="5420717"/>
          </a:xfrm>
        </p:spPr>
        <p:txBody>
          <a:bodyPr/>
          <a:lstStyle/>
          <a:p>
            <a:pPr indent="0" algn="just">
              <a:lnSpc>
                <a:spcPct val="90000"/>
              </a:lnSpc>
              <a:spcBef>
                <a:spcPts val="600"/>
              </a:spcBef>
              <a:buNone/>
            </a:pPr>
            <a:r>
              <a:rPr lang="lt-LT" sz="2400" dirty="0">
                <a:latin typeface="Calibri" pitchFamily="34" charset="0"/>
              </a:rPr>
              <a:t>Kiekviena pensijų kaupimo bendrovė turi įsteigti ir valdyti </a:t>
            </a:r>
          </a:p>
          <a:p>
            <a:pPr marL="457200" indent="-457200" algn="just">
              <a:lnSpc>
                <a:spcPct val="90000"/>
              </a:lnSpc>
              <a:spcBef>
                <a:spcPts val="600"/>
              </a:spcBef>
              <a:buSzPct val="80000"/>
              <a:buFont typeface="Wingdings" panose="05000000000000000000" pitchFamily="2" charset="2"/>
              <a:buChar char="è"/>
            </a:pPr>
            <a:r>
              <a:rPr lang="lt-LT" sz="2400" dirty="0">
                <a:latin typeface="Calibri" pitchFamily="34" charset="0"/>
              </a:rPr>
              <a:t>visoms tikslinėms pensijų fondų dalyvių grupėms skirtus </a:t>
            </a:r>
            <a:r>
              <a:rPr lang="lt-LT" sz="2400" b="1" dirty="0">
                <a:latin typeface="Calibri" pitchFamily="34" charset="0"/>
              </a:rPr>
              <a:t>tikslinės grupės pensijų fondus </a:t>
            </a:r>
            <a:r>
              <a:rPr lang="lt-LT" sz="2400" dirty="0">
                <a:latin typeface="Calibri" pitchFamily="34" charset="0"/>
              </a:rPr>
              <a:t>ir </a:t>
            </a:r>
          </a:p>
          <a:p>
            <a:pPr marL="457200" indent="-457200" algn="just">
              <a:lnSpc>
                <a:spcPct val="90000"/>
              </a:lnSpc>
              <a:spcBef>
                <a:spcPts val="600"/>
              </a:spcBef>
              <a:buSzPct val="80000"/>
              <a:buFont typeface="Wingdings" panose="05000000000000000000" pitchFamily="2" charset="2"/>
              <a:buChar char="è"/>
            </a:pPr>
            <a:r>
              <a:rPr lang="lt-LT" sz="2400" dirty="0">
                <a:latin typeface="Calibri" pitchFamily="34" charset="0"/>
              </a:rPr>
              <a:t>vieną </a:t>
            </a:r>
            <a:r>
              <a:rPr lang="lt-LT" sz="2400" b="1" dirty="0">
                <a:latin typeface="Calibri" pitchFamily="34" charset="0"/>
              </a:rPr>
              <a:t>turto išsaugojimo pensijų fondą. </a:t>
            </a:r>
          </a:p>
          <a:p>
            <a:pPr indent="0" algn="just">
              <a:lnSpc>
                <a:spcPct val="90000"/>
              </a:lnSpc>
              <a:spcBef>
                <a:spcPts val="600"/>
              </a:spcBef>
              <a:buNone/>
            </a:pPr>
            <a:r>
              <a:rPr lang="lt-LT" sz="1800" dirty="0">
                <a:latin typeface="Calibri" pitchFamily="34" charset="0"/>
              </a:rPr>
              <a:t>Pensijų fondo pavadinime turi būti nurodyta fondo rūšis (tikslinės grupės ar turto išsaugojimo pensijų fondas). </a:t>
            </a:r>
          </a:p>
          <a:p>
            <a:pPr marL="342900" lvl="1" indent="-342900" algn="just" eaLnBrk="0" hangingPunct="0">
              <a:spcBef>
                <a:spcPts val="600"/>
              </a:spcBef>
              <a:buSzPct val="80000"/>
              <a:buFont typeface="Wingdings" panose="05000000000000000000" pitchFamily="2" charset="2"/>
              <a:buChar char="Ø"/>
              <a:defRPr/>
            </a:pPr>
            <a:r>
              <a:rPr lang="lt-LT" sz="2200" dirty="0">
                <a:latin typeface="Calibri" pitchFamily="34" charset="0"/>
              </a:rPr>
              <a:t>Pensijų kaupimo bendrovė įtraukiamam į pensijų kaupimą asmeniui privalo pasiūlyti kaupti pensijų įmokas dalyvio amžių atitinkančiame </a:t>
            </a:r>
            <a:r>
              <a:rPr lang="lt-LT" sz="2200" b="1" dirty="0">
                <a:latin typeface="Calibri" pitchFamily="34" charset="0"/>
              </a:rPr>
              <a:t>tikslinės grupės pensijų fonde. </a:t>
            </a:r>
          </a:p>
          <a:p>
            <a:pPr marL="342900" lvl="1" indent="-342900" algn="just" eaLnBrk="0" hangingPunct="0">
              <a:spcBef>
                <a:spcPts val="600"/>
              </a:spcBef>
              <a:buSzPct val="80000"/>
              <a:buFont typeface="Wingdings" panose="05000000000000000000" pitchFamily="2" charset="2"/>
              <a:buChar char="Ø"/>
              <a:defRPr/>
            </a:pPr>
            <a:r>
              <a:rPr lang="lt-LT" sz="2200" dirty="0">
                <a:latin typeface="Calibri" pitchFamily="34" charset="0"/>
              </a:rPr>
              <a:t>Jeigu asmuo pageidauja kaupti pensijų įmokas ne jo amžių atitinkančiame tikslinės grupės pensijų fonde, jis turi tokią teisę, bet privalo būti įspėtas dėl galimos rizikos</a:t>
            </a:r>
          </a:p>
          <a:p>
            <a:pPr marL="342900" lvl="1" indent="-342900" algn="just" eaLnBrk="0" hangingPunct="0">
              <a:spcBef>
                <a:spcPts val="600"/>
              </a:spcBef>
              <a:buSzPct val="80000"/>
              <a:buFont typeface="Wingdings" panose="05000000000000000000" pitchFamily="2" charset="2"/>
              <a:buChar char="Ø"/>
              <a:defRPr/>
            </a:pPr>
            <a:r>
              <a:rPr lang="lt-LT" sz="2200" dirty="0">
                <a:latin typeface="Calibri" pitchFamily="34" charset="0"/>
              </a:rPr>
              <a:t>Vienu metu dalyvauti galima tik viename pensijų fonde.</a:t>
            </a:r>
            <a:r>
              <a:rPr lang="lt-LT" sz="2200" dirty="0">
                <a:latin typeface="+mn-lt"/>
              </a:rPr>
              <a:t> </a:t>
            </a:r>
          </a:p>
          <a:p>
            <a:endParaRPr lang="lt-LT" dirty="0"/>
          </a:p>
        </p:txBody>
      </p:sp>
      <p:sp>
        <p:nvSpPr>
          <p:cNvPr id="4" name="Skaidrės numerio vietos rezervavimo ženklas 3">
            <a:extLst>
              <a:ext uri="{FF2B5EF4-FFF2-40B4-BE49-F238E27FC236}">
                <a16:creationId xmlns:a16="http://schemas.microsoft.com/office/drawing/2014/main" id="{41368780-255A-4381-B570-AADC18287E5B}"/>
              </a:ext>
            </a:extLst>
          </p:cNvPr>
          <p:cNvSpPr>
            <a:spLocks noGrp="1"/>
          </p:cNvSpPr>
          <p:nvPr>
            <p:ph type="sldNum" sz="quarter" idx="12"/>
          </p:nvPr>
        </p:nvSpPr>
        <p:spPr/>
        <p:txBody>
          <a:bodyPr/>
          <a:lstStyle/>
          <a:p>
            <a:pPr>
              <a:defRPr/>
            </a:pPr>
            <a:fld id="{58424595-460B-40C3-B101-DA1F8FCBD885}" type="slidenum">
              <a:rPr lang="lt-LT" smtClean="0"/>
              <a:pPr>
                <a:defRPr/>
              </a:pPr>
              <a:t>24</a:t>
            </a:fld>
            <a:endParaRPr lang="lt-LT"/>
          </a:p>
        </p:txBody>
      </p:sp>
    </p:spTree>
    <p:extLst>
      <p:ext uri="{BB962C8B-B14F-4D97-AF65-F5344CB8AC3E}">
        <p14:creationId xmlns:p14="http://schemas.microsoft.com/office/powerpoint/2010/main" val="22723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19459" name="Text Box 5"/>
          <p:cNvSpPr txBox="1">
            <a:spLocks noChangeArrowheads="1"/>
          </p:cNvSpPr>
          <p:nvPr/>
        </p:nvSpPr>
        <p:spPr bwMode="auto">
          <a:xfrm>
            <a:off x="2133600" y="685800"/>
            <a:ext cx="62484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b="1">
              <a:latin typeface="Calibri" pitchFamily="34" charset="0"/>
            </a:endParaRPr>
          </a:p>
        </p:txBody>
      </p:sp>
      <p:sp>
        <p:nvSpPr>
          <p:cNvPr id="11269" name="Text Box 63"/>
          <p:cNvSpPr txBox="1">
            <a:spLocks noChangeArrowheads="1"/>
          </p:cNvSpPr>
          <p:nvPr/>
        </p:nvSpPr>
        <p:spPr bwMode="auto">
          <a:xfrm>
            <a:off x="0" y="0"/>
            <a:ext cx="9144000" cy="61555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400" b="1" dirty="0">
                <a:solidFill>
                  <a:schemeClr val="bg1"/>
                </a:solidFill>
                <a:latin typeface="Calibri" pitchFamily="34" charset="0"/>
                <a:ea typeface="+mj-ea"/>
                <a:cs typeface="+mj-cs"/>
              </a:rPr>
              <a:t>Tikslinės grupės pensijų fondai</a:t>
            </a:r>
            <a:endParaRPr lang="en-GB" sz="3400" b="1" dirty="0">
              <a:solidFill>
                <a:schemeClr val="bg1"/>
              </a:solidFill>
              <a:latin typeface="Calibri" pitchFamily="34" charset="0"/>
              <a:ea typeface="+mj-ea"/>
              <a:cs typeface="+mj-cs"/>
            </a:endParaRPr>
          </a:p>
        </p:txBody>
      </p:sp>
      <p:sp>
        <p:nvSpPr>
          <p:cNvPr id="19461" name="Text Box 64"/>
          <p:cNvSpPr txBox="1">
            <a:spLocks noChangeArrowheads="1"/>
          </p:cNvSpPr>
          <p:nvPr/>
        </p:nvSpPr>
        <p:spPr bwMode="auto">
          <a:xfrm>
            <a:off x="349188" y="785065"/>
            <a:ext cx="8445624" cy="6063198"/>
          </a:xfrm>
          <a:prstGeom prst="rect">
            <a:avLst/>
          </a:prstGeom>
          <a:noFill/>
          <a:ln w="12700" cap="sq">
            <a:noFill/>
            <a:miter lim="800000"/>
            <a:headEnd type="none" w="sm" len="sm"/>
            <a:tailEnd type="none" w="sm" len="sm"/>
          </a:ln>
        </p:spPr>
        <p:txBody>
          <a:bodyPr wrap="square">
            <a:spAutoFit/>
          </a:bodyPr>
          <a:lstStyle/>
          <a:p>
            <a:pPr algn="just"/>
            <a:r>
              <a:rPr lang="lt-LT" sz="2200" b="1" dirty="0">
                <a:latin typeface="+mn-lt"/>
              </a:rPr>
              <a:t>Tikslinės pensijų fondų dalyvių grupės pensijų fondas </a:t>
            </a:r>
            <a:r>
              <a:rPr lang="lt-LT" sz="2200" dirty="0">
                <a:latin typeface="+mn-lt"/>
              </a:rPr>
              <a:t>– tikslinės pensijų fondų dalyvių grupės gyvenimo ciklo investavimo strategiją įgyvendinantis pensijų fondas, kurio investicijų portfelis sudaromas ir valdomas siekiant užtikrinti optimalų rizikingų ir mažiau rizikingų turto klasių santykį atsižvelgiant į likusią šio fondo dalyvių dalyvavimo pensijų kaupime trukmę, kad dalyvis gautų didžiausią investicijų naudą visu kaupimo laikotarpiu. </a:t>
            </a:r>
          </a:p>
          <a:p>
            <a:pPr algn="just">
              <a:spcBef>
                <a:spcPts val="600"/>
              </a:spcBef>
            </a:pPr>
            <a:r>
              <a:rPr lang="lt-LT" sz="2000" dirty="0">
                <a:latin typeface="+mn-lt"/>
              </a:rPr>
              <a:t>Pensijų kaupimo bendrovės nuo 2019 privalo turėti tikslinės grupės pensijų fondus šioms tikslinėms pensijų fondo dalyvių grupėms: </a:t>
            </a:r>
          </a:p>
          <a:p>
            <a:pPr>
              <a:spcBef>
                <a:spcPts val="600"/>
              </a:spcBef>
            </a:pPr>
            <a:r>
              <a:rPr lang="it-IT" sz="2000" dirty="0">
                <a:latin typeface="+mn-lt"/>
              </a:rPr>
              <a:t>1) 1954–1960 gimimo metų dalyvių; </a:t>
            </a:r>
          </a:p>
          <a:p>
            <a:pPr>
              <a:spcBef>
                <a:spcPts val="600"/>
              </a:spcBef>
            </a:pPr>
            <a:r>
              <a:rPr lang="it-IT" sz="2000" dirty="0">
                <a:latin typeface="+mn-lt"/>
              </a:rPr>
              <a:t>2) 1961–1967 gimimo metų dalyvių; </a:t>
            </a:r>
          </a:p>
          <a:p>
            <a:pPr>
              <a:spcBef>
                <a:spcPts val="600"/>
              </a:spcBef>
            </a:pPr>
            <a:r>
              <a:rPr lang="it-IT" sz="2000" dirty="0">
                <a:latin typeface="+mn-lt"/>
              </a:rPr>
              <a:t>3) 1968–1974 gimimo metų dalyvių; </a:t>
            </a:r>
          </a:p>
          <a:p>
            <a:pPr>
              <a:spcBef>
                <a:spcPts val="600"/>
              </a:spcBef>
            </a:pPr>
            <a:r>
              <a:rPr lang="it-IT" sz="2000" dirty="0">
                <a:latin typeface="+mn-lt"/>
              </a:rPr>
              <a:t>4) 1975–1981 gimimo metų dalyvių; </a:t>
            </a:r>
          </a:p>
          <a:p>
            <a:pPr>
              <a:spcBef>
                <a:spcPts val="600"/>
              </a:spcBef>
            </a:pPr>
            <a:r>
              <a:rPr lang="it-IT" sz="2000" dirty="0">
                <a:latin typeface="+mn-lt"/>
              </a:rPr>
              <a:t>5) 1982–1988 gimimo metų dalyvių; </a:t>
            </a:r>
          </a:p>
          <a:p>
            <a:pPr>
              <a:spcBef>
                <a:spcPts val="600"/>
              </a:spcBef>
            </a:pPr>
            <a:r>
              <a:rPr lang="it-IT" sz="2000" dirty="0">
                <a:latin typeface="+mn-lt"/>
              </a:rPr>
              <a:t>6) 1989–1995 gimimo metų dalyvių; </a:t>
            </a:r>
          </a:p>
          <a:p>
            <a:pPr>
              <a:spcBef>
                <a:spcPts val="600"/>
              </a:spcBef>
            </a:pPr>
            <a:r>
              <a:rPr lang="it-IT" sz="2000" dirty="0">
                <a:latin typeface="+mn-lt"/>
              </a:rPr>
              <a:t>7) 1996–2002 gimimo metų dalyvių. </a:t>
            </a:r>
            <a:endParaRPr lang="lt-LT" sz="2000" dirty="0">
              <a:latin typeface="+mn-lt"/>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25</a:t>
            </a:fld>
            <a:endParaRPr lang="lt-LT"/>
          </a:p>
        </p:txBody>
      </p:sp>
      <p:sp>
        <p:nvSpPr>
          <p:cNvPr id="2" name="TextBox 1">
            <a:extLst>
              <a:ext uri="{FF2B5EF4-FFF2-40B4-BE49-F238E27FC236}">
                <a16:creationId xmlns:a16="http://schemas.microsoft.com/office/drawing/2014/main" id="{CAB17E60-B44B-4671-96C8-4FE262AE4A10}"/>
              </a:ext>
            </a:extLst>
          </p:cNvPr>
          <p:cNvSpPr txBox="1"/>
          <p:nvPr/>
        </p:nvSpPr>
        <p:spPr>
          <a:xfrm>
            <a:off x="4644008" y="4293096"/>
            <a:ext cx="3528392" cy="2308324"/>
          </a:xfrm>
          <a:prstGeom prst="rect">
            <a:avLst/>
          </a:prstGeom>
          <a:noFill/>
        </p:spPr>
        <p:txBody>
          <a:bodyPr wrap="square" rtlCol="0">
            <a:spAutoFit/>
          </a:bodyPr>
          <a:lstStyle/>
          <a:p>
            <a:r>
              <a:rPr lang="lt-LT" dirty="0">
                <a:latin typeface="+mn-lt"/>
              </a:rPr>
              <a:t>Tikslinės grupės pensijų fondas veikia tol, kol visi jo dalyviai sukanka senatvės pensijos amžių ir kartu su jiems priklausančiu pensijų turtu perkeliami į turto išsaugojimo pensijų fondą. Turto išsaugojimo pensijų fondo veiklos trukmė yra neribota. </a:t>
            </a:r>
          </a:p>
        </p:txBody>
      </p:sp>
    </p:spTree>
    <p:extLst>
      <p:ext uri="{BB962C8B-B14F-4D97-AF65-F5344CB8AC3E}">
        <p14:creationId xmlns:p14="http://schemas.microsoft.com/office/powerpoint/2010/main" val="243177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19459" name="Text Box 5"/>
          <p:cNvSpPr txBox="1">
            <a:spLocks noChangeArrowheads="1"/>
          </p:cNvSpPr>
          <p:nvPr/>
        </p:nvSpPr>
        <p:spPr bwMode="auto">
          <a:xfrm>
            <a:off x="2133600" y="685800"/>
            <a:ext cx="62484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b="1">
              <a:latin typeface="Calibri" pitchFamily="34" charset="0"/>
            </a:endParaRPr>
          </a:p>
        </p:txBody>
      </p:sp>
      <p:sp>
        <p:nvSpPr>
          <p:cNvPr id="11269" name="Text Box 63"/>
          <p:cNvSpPr txBox="1">
            <a:spLocks noChangeArrowheads="1"/>
          </p:cNvSpPr>
          <p:nvPr/>
        </p:nvSpPr>
        <p:spPr bwMode="auto">
          <a:xfrm>
            <a:off x="0" y="0"/>
            <a:ext cx="9144000" cy="61555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400" b="1" dirty="0">
                <a:solidFill>
                  <a:schemeClr val="bg1"/>
                </a:solidFill>
                <a:latin typeface="Calibri" pitchFamily="34" charset="0"/>
                <a:ea typeface="+mj-ea"/>
                <a:cs typeface="+mj-cs"/>
              </a:rPr>
              <a:t>Turto išsaugojimo pensijų fondas</a:t>
            </a:r>
            <a:endParaRPr lang="en-GB" sz="3400" b="1" dirty="0">
              <a:solidFill>
                <a:schemeClr val="bg1"/>
              </a:solidFill>
              <a:latin typeface="Calibri" pitchFamily="34" charset="0"/>
              <a:ea typeface="+mj-ea"/>
              <a:cs typeface="+mj-cs"/>
            </a:endParaRPr>
          </a:p>
        </p:txBody>
      </p:sp>
      <p:sp>
        <p:nvSpPr>
          <p:cNvPr id="19461" name="Text Box 64"/>
          <p:cNvSpPr txBox="1">
            <a:spLocks noChangeArrowheads="1"/>
          </p:cNvSpPr>
          <p:nvPr/>
        </p:nvSpPr>
        <p:spPr bwMode="auto">
          <a:xfrm>
            <a:off x="323528" y="908720"/>
            <a:ext cx="8445624" cy="4524315"/>
          </a:xfrm>
          <a:prstGeom prst="rect">
            <a:avLst/>
          </a:prstGeom>
          <a:noFill/>
          <a:ln w="12700" cap="sq">
            <a:noFill/>
            <a:miter lim="800000"/>
            <a:headEnd type="none" w="sm" len="sm"/>
            <a:tailEnd type="none" w="sm" len="sm"/>
          </a:ln>
        </p:spPr>
        <p:txBody>
          <a:bodyPr wrap="square">
            <a:spAutoFit/>
          </a:bodyPr>
          <a:lstStyle/>
          <a:p>
            <a:pPr algn="just"/>
            <a:r>
              <a:rPr lang="lt-LT" sz="2400" b="1" dirty="0">
                <a:latin typeface="+mn-lt"/>
              </a:rPr>
              <a:t>Pensijų turto išsaugojimo pensijų fondas </a:t>
            </a:r>
            <a:r>
              <a:rPr lang="lt-LT" sz="2400" dirty="0">
                <a:latin typeface="+mn-lt"/>
              </a:rPr>
              <a:t>– pensijų fondas, kuris sudaromas ir valdomas siekiant apsaugoti dalyvio sukauptą pensijų turtą nuo infliacijos rizikos ir kiek įmanoma labiau apriboti dalyviui tenkančią investavimo riziką. </a:t>
            </a:r>
          </a:p>
          <a:p>
            <a:pPr algn="just"/>
            <a:endParaRPr lang="lt-LT" sz="2400" dirty="0">
              <a:latin typeface="+mn-lt"/>
            </a:endParaRPr>
          </a:p>
          <a:p>
            <a:pPr algn="just"/>
            <a:r>
              <a:rPr lang="lt-LT" sz="2400" dirty="0">
                <a:latin typeface="+mn-lt"/>
              </a:rPr>
              <a:t>Į turto išsaugojimo pensijų fondą kartu su jiems priklausančiu pensijų turtu perkeliami senatvės pensijos amžių sukakę tikslinės grupės pensijų fondo dalyviai, kurie per vieną mėnesį nuo senatvės pensijos amžiaus sukakties dienos nesudaro pensijų išmokos sutarties, taip pat mirusių dalyvių pensijų turtas, kol jis nėra paveldėtas. </a:t>
            </a:r>
          </a:p>
          <a:p>
            <a:pPr algn="just"/>
            <a:endParaRPr lang="lt-LT" sz="2400" dirty="0">
              <a:latin typeface="+mn-lt"/>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26</a:t>
            </a:fld>
            <a:endParaRPr lang="lt-LT"/>
          </a:p>
        </p:txBody>
      </p:sp>
    </p:spTree>
    <p:extLst>
      <p:ext uri="{BB962C8B-B14F-4D97-AF65-F5344CB8AC3E}">
        <p14:creationId xmlns:p14="http://schemas.microsoft.com/office/powerpoint/2010/main" val="416740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23555" name="Text Box 5"/>
          <p:cNvSpPr txBox="1">
            <a:spLocks noChangeArrowheads="1"/>
          </p:cNvSpPr>
          <p:nvPr/>
        </p:nvSpPr>
        <p:spPr bwMode="auto">
          <a:xfrm>
            <a:off x="2133600" y="685800"/>
            <a:ext cx="62484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b="1">
              <a:latin typeface="Calibri" pitchFamily="34" charset="0"/>
            </a:endParaRPr>
          </a:p>
        </p:txBody>
      </p:sp>
      <p:sp>
        <p:nvSpPr>
          <p:cNvPr id="12293"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Dalyvavimo pabaiga ir dalyvio teisės</a:t>
            </a:r>
            <a:endParaRPr lang="en-GB" sz="3600" b="1" dirty="0">
              <a:solidFill>
                <a:schemeClr val="bg1"/>
              </a:solidFill>
              <a:latin typeface="Calibri" pitchFamily="34" charset="0"/>
              <a:ea typeface="+mj-ea"/>
              <a:cs typeface="+mj-cs"/>
            </a:endParaRPr>
          </a:p>
        </p:txBody>
      </p:sp>
      <p:sp>
        <p:nvSpPr>
          <p:cNvPr id="18437" name="Text Box 7"/>
          <p:cNvSpPr txBox="1">
            <a:spLocks noChangeArrowheads="1"/>
          </p:cNvSpPr>
          <p:nvPr/>
        </p:nvSpPr>
        <p:spPr bwMode="auto">
          <a:xfrm>
            <a:off x="179512" y="714150"/>
            <a:ext cx="8659688" cy="5847755"/>
          </a:xfrm>
          <a:prstGeom prst="rect">
            <a:avLst/>
          </a:prstGeom>
          <a:noFill/>
          <a:ln w="12700" cap="sq">
            <a:noFill/>
            <a:miter lim="800000"/>
            <a:headEnd type="none" w="sm" len="sm"/>
            <a:tailEnd type="none" w="sm" len="sm"/>
          </a:ln>
        </p:spPr>
        <p:txBody>
          <a:bodyPr wrap="square">
            <a:spAutoFit/>
          </a:bodyPr>
          <a:lstStyle/>
          <a:p>
            <a:pPr marL="457200" indent="-457200" algn="just">
              <a:spcBef>
                <a:spcPts val="600"/>
              </a:spcBef>
              <a:buFont typeface="Wingdings" panose="05000000000000000000" pitchFamily="2" charset="2"/>
              <a:buChar char="Ø"/>
              <a:defRPr/>
            </a:pPr>
            <a:r>
              <a:rPr lang="fi-FI" sz="2400" b="1" dirty="0">
                <a:latin typeface="Calibri" pitchFamily="34" charset="0"/>
              </a:rPr>
              <a:t>Pensijų kaupimas baigiasi, </a:t>
            </a:r>
            <a:r>
              <a:rPr lang="fi-FI" sz="2400" dirty="0">
                <a:latin typeface="Calibri" pitchFamily="34" charset="0"/>
              </a:rPr>
              <a:t>kai: </a:t>
            </a:r>
          </a:p>
          <a:p>
            <a:pPr marL="342900" indent="-342900">
              <a:buSzPct val="80000"/>
              <a:buFont typeface="Arial" panose="020B0604020202020204" pitchFamily="34" charset="0"/>
              <a:buChar char="•"/>
            </a:pPr>
            <a:r>
              <a:rPr lang="lt-LT" sz="2400" dirty="0">
                <a:latin typeface="Calibri" pitchFamily="34" charset="0"/>
              </a:rPr>
              <a:t>dalyvis sukanka senatvės pensijos amžių ir pagal pensijos išmokos sutartį jam išmokama visa pensijų išmoka; </a:t>
            </a:r>
          </a:p>
          <a:p>
            <a:pPr marL="342900" indent="-342900">
              <a:buSzPct val="80000"/>
              <a:buFont typeface="Arial" panose="020B0604020202020204" pitchFamily="34" charset="0"/>
              <a:buChar char="•"/>
            </a:pPr>
            <a:r>
              <a:rPr lang="lt-LT" sz="2400" dirty="0">
                <a:latin typeface="Calibri" pitchFamily="34" charset="0"/>
              </a:rPr>
              <a:t>dalyvis miršta; </a:t>
            </a:r>
          </a:p>
          <a:p>
            <a:pPr marL="342900" indent="-342900">
              <a:buFont typeface="Arial" panose="020B0604020202020204" pitchFamily="34" charset="0"/>
              <a:buChar char="•"/>
            </a:pPr>
            <a:r>
              <a:rPr lang="lt-LT" sz="2000" dirty="0">
                <a:latin typeface="Calibri" pitchFamily="34" charset="0"/>
              </a:rPr>
              <a:t>teismo sprendimu pensijų kaupimo sutartis pripažįstama negaliojančia.</a:t>
            </a:r>
          </a:p>
          <a:p>
            <a:pPr algn="ctr">
              <a:spcBef>
                <a:spcPts val="600"/>
              </a:spcBef>
            </a:pPr>
            <a:r>
              <a:rPr lang="lt-LT" sz="2400" b="1" dirty="0">
                <a:latin typeface="Calibri" pitchFamily="34" charset="0"/>
              </a:rPr>
              <a:t>Kitaip nutraukti dalyvavimo negalima: jis baigiasi tik sukakus senatvės pensijos amžių ar mirus.</a:t>
            </a:r>
          </a:p>
          <a:p>
            <a:pPr marL="457200" indent="-457200" algn="just">
              <a:spcBef>
                <a:spcPts val="600"/>
              </a:spcBef>
              <a:buFont typeface="Wingdings" panose="05000000000000000000" pitchFamily="2" charset="2"/>
              <a:buChar char="Ø"/>
              <a:defRPr/>
            </a:pPr>
            <a:r>
              <a:rPr lang="lt-LT" sz="2400" b="1" dirty="0">
                <a:latin typeface="Calibri" pitchFamily="34" charset="0"/>
              </a:rPr>
              <a:t>Dalyvis turi teisę </a:t>
            </a:r>
            <a:r>
              <a:rPr lang="lt-LT" sz="2000" dirty="0">
                <a:latin typeface="Calibri" pitchFamily="34" charset="0"/>
              </a:rPr>
              <a:t>(net ir tuo atveju, kai jo vardu nemokamos įmokos):</a:t>
            </a:r>
          </a:p>
          <a:p>
            <a:pPr marL="342900" indent="-342900" algn="just">
              <a:buSzPct val="80000"/>
              <a:buFont typeface="Wingdings" panose="05000000000000000000" pitchFamily="2" charset="2"/>
              <a:buChar char="§"/>
            </a:pPr>
            <a:r>
              <a:rPr lang="lt-LT" sz="2200" dirty="0">
                <a:latin typeface="Calibri" pitchFamily="34" charset="0"/>
              </a:rPr>
              <a:t>gauti iš pensijų kaupimo bendrovės informaciją apie jo pensijos sąskaitoje įrašytus pensijų fondo vienetus ir jų vertę, lėšų investavimo strategiją ir pagal ją gautą investicinę grąžą (...), </a:t>
            </a:r>
          </a:p>
          <a:p>
            <a:pPr marL="342900" indent="-342900" algn="just">
              <a:buSzPct val="80000"/>
              <a:buFont typeface="Wingdings" panose="05000000000000000000" pitchFamily="2" charset="2"/>
              <a:buChar char="§"/>
            </a:pPr>
            <a:r>
              <a:rPr lang="lt-LT" sz="2200" dirty="0">
                <a:latin typeface="Calibri" pitchFamily="34" charset="0"/>
              </a:rPr>
              <a:t>ne ilgiau kaip 12 mėnesių (iš karto ar dalimis) per visą dalyvavimo pensijų kaupime laikotarpį nustatyta tvarka sustabdyti pensijų įmokų pervedimus į pensijos sąskaitą;</a:t>
            </a:r>
          </a:p>
          <a:p>
            <a:pPr marL="342900" indent="-342900" algn="just">
              <a:buSzPct val="80000"/>
              <a:buFont typeface="Wingdings" panose="05000000000000000000" pitchFamily="2" charset="2"/>
              <a:buChar char="§"/>
            </a:pPr>
            <a:r>
              <a:rPr lang="lt-LT" sz="2200" dirty="0">
                <a:latin typeface="Calibri" pitchFamily="34" charset="0"/>
              </a:rPr>
              <a:t>nukelti pensijų išmokos mokėjimo pradžią; </a:t>
            </a:r>
          </a:p>
          <a:p>
            <a:pPr marL="342900" indent="-342900" algn="just">
              <a:buSzPct val="80000"/>
              <a:buFont typeface="Wingdings" panose="05000000000000000000" pitchFamily="2" charset="2"/>
              <a:buChar char="§"/>
            </a:pPr>
            <a:r>
              <a:rPr lang="lt-LT" sz="2200" dirty="0">
                <a:latin typeface="Calibri" pitchFamily="34" charset="0"/>
              </a:rPr>
              <a:t>testamentu palikti jam priklausančią pensijų turto dalį. </a:t>
            </a:r>
          </a:p>
        </p:txBody>
      </p:sp>
    </p:spTree>
    <p:extLst>
      <p:ext uri="{BB962C8B-B14F-4D97-AF65-F5344CB8AC3E}">
        <p14:creationId xmlns:p14="http://schemas.microsoft.com/office/powerpoint/2010/main" val="3137803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052"/>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24579" name="Text Box 2053"/>
          <p:cNvSpPr txBox="1">
            <a:spLocks noChangeArrowheads="1"/>
          </p:cNvSpPr>
          <p:nvPr/>
        </p:nvSpPr>
        <p:spPr bwMode="auto">
          <a:xfrm>
            <a:off x="2133600" y="685800"/>
            <a:ext cx="62484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b="1">
              <a:latin typeface="Calibri" pitchFamily="34" charset="0"/>
            </a:endParaRPr>
          </a:p>
        </p:txBody>
      </p:sp>
      <p:sp>
        <p:nvSpPr>
          <p:cNvPr id="13317" name="Text Box 2054"/>
          <p:cNvSpPr txBox="1">
            <a:spLocks noChangeArrowheads="1"/>
          </p:cNvSpPr>
          <p:nvPr/>
        </p:nvSpPr>
        <p:spPr bwMode="auto">
          <a:xfrm>
            <a:off x="0" y="1"/>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Dalyvavimo pasikeitimai</a:t>
            </a:r>
            <a:endParaRPr lang="en-GB" sz="3600" b="1">
              <a:solidFill>
                <a:schemeClr val="bg1"/>
              </a:solidFill>
              <a:latin typeface="Calibri" pitchFamily="34" charset="0"/>
              <a:ea typeface="+mj-ea"/>
              <a:cs typeface="+mj-cs"/>
            </a:endParaRPr>
          </a:p>
        </p:txBody>
      </p:sp>
      <p:sp>
        <p:nvSpPr>
          <p:cNvPr id="24581" name="Text Box 2055"/>
          <p:cNvSpPr txBox="1">
            <a:spLocks noChangeArrowheads="1"/>
          </p:cNvSpPr>
          <p:nvPr/>
        </p:nvSpPr>
        <p:spPr bwMode="auto">
          <a:xfrm>
            <a:off x="395536" y="825579"/>
            <a:ext cx="8305800" cy="4154984"/>
          </a:xfrm>
          <a:prstGeom prst="rect">
            <a:avLst/>
          </a:prstGeom>
          <a:noFill/>
          <a:ln w="12700" cap="sq">
            <a:noFill/>
            <a:miter lim="800000"/>
            <a:headEnd type="none" w="sm" len="sm"/>
            <a:tailEnd type="none" w="sm" len="sm"/>
          </a:ln>
        </p:spPr>
        <p:txBody>
          <a:bodyPr>
            <a:spAutoFit/>
          </a:bodyPr>
          <a:lstStyle/>
          <a:p>
            <a:pPr indent="476250" algn="just">
              <a:spcBef>
                <a:spcPct val="50000"/>
              </a:spcBef>
            </a:pPr>
            <a:r>
              <a:rPr lang="lt-LT" sz="2200" dirty="0">
                <a:latin typeface="Calibri" pitchFamily="34" charset="0"/>
              </a:rPr>
              <a:t>Dalyvis turi teisę kartą per metus nemokamai pereiti į kitą pensijų fondą toje pačioje pensijų kaupimo bendrovėje.</a:t>
            </a:r>
          </a:p>
          <a:p>
            <a:pPr indent="476250" algn="just">
              <a:spcBef>
                <a:spcPct val="50000"/>
              </a:spcBef>
            </a:pPr>
            <a:r>
              <a:rPr lang="lt-LT" sz="2200" dirty="0">
                <a:latin typeface="Calibri" pitchFamily="34" charset="0"/>
              </a:rPr>
              <a:t>Dalyvis turi teisę pereiti į kitos pensijų kaupimo bendrovės valdomą pensijų fondą, kai jo vardu į pensijų fondą yra pervesta bent viena pensijų įmoka   padengdamas tik pensijų kaupimo bendrovės išlaidas, iš kurios valdomo pensijų fondo pereinama. </a:t>
            </a:r>
          </a:p>
          <a:p>
            <a:pPr indent="476250" algn="just">
              <a:spcBef>
                <a:spcPct val="50000"/>
              </a:spcBef>
            </a:pPr>
            <a:r>
              <a:rPr lang="lt-LT" sz="2200" dirty="0">
                <a:latin typeface="Calibri" pitchFamily="34" charset="0"/>
              </a:rPr>
              <a:t>Dalyvio perėjimo į kitos ar tos pačios pensijų kaupimo bendrovės valdomą pensijų fondą išlaidas sudaro tik pensijų kaupimo bendrovės patiriamos pensijų sąskaitos uždarymo ir lėšų pervedimo išlaidos. Šios išlaidos negali viršyti 0,05 procento dalyvio vardu pervedamų piniginių lėšų. </a:t>
            </a: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28</a:t>
            </a:fld>
            <a:endParaRPr lang="lt-L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052"/>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24579" name="Text Box 2053"/>
          <p:cNvSpPr txBox="1">
            <a:spLocks noChangeArrowheads="1"/>
          </p:cNvSpPr>
          <p:nvPr/>
        </p:nvSpPr>
        <p:spPr bwMode="auto">
          <a:xfrm>
            <a:off x="467544" y="764704"/>
            <a:ext cx="8305800" cy="5893921"/>
          </a:xfrm>
          <a:prstGeom prst="rect">
            <a:avLst/>
          </a:prstGeom>
          <a:noFill/>
          <a:ln w="88900" cmpd="tri">
            <a:noFill/>
            <a:prstDash val="sysDot"/>
            <a:miter lim="800000"/>
            <a:headEnd/>
            <a:tailEnd/>
          </a:ln>
        </p:spPr>
        <p:txBody>
          <a:bodyPr wrap="square">
            <a:spAutoFit/>
          </a:bodyPr>
          <a:lstStyle/>
          <a:p>
            <a:pPr algn="just">
              <a:spcBef>
                <a:spcPts val="600"/>
              </a:spcBef>
            </a:pPr>
            <a:r>
              <a:rPr lang="lt-LT" sz="2000" b="1" dirty="0">
                <a:latin typeface="+mn-lt"/>
              </a:rPr>
              <a:t>Pensijų įmoka mokama dalyvio ir valstybės biudžeto lėšomis</a:t>
            </a:r>
          </a:p>
          <a:p>
            <a:pPr algn="just">
              <a:spcBef>
                <a:spcPts val="600"/>
              </a:spcBef>
            </a:pPr>
            <a:r>
              <a:rPr lang="lt-LT" sz="2000" dirty="0">
                <a:latin typeface="+mn-lt"/>
              </a:rPr>
              <a:t>Pensijų įmokos dydis yra 3 procentai dalyvio pajamų, nuo kurių skaičiuojamos valstybinio socialinio draudimo įmokos (netaikant „grindų“) </a:t>
            </a:r>
          </a:p>
          <a:p>
            <a:pPr algn="just">
              <a:spcBef>
                <a:spcPts val="600"/>
              </a:spcBef>
            </a:pPr>
            <a:r>
              <a:rPr lang="lt-LT" sz="2000" dirty="0">
                <a:latin typeface="+mn-lt"/>
              </a:rPr>
              <a:t>Iš valstybės biudžeto už dalyvį mokamos pensijų įmokos dydis yra 1,5 procento statistikos paskelbto </a:t>
            </a:r>
            <a:r>
              <a:rPr lang="lt-LT" sz="2000" dirty="0" err="1">
                <a:latin typeface="+mn-lt"/>
              </a:rPr>
              <a:t>užpraeitų</a:t>
            </a:r>
            <a:r>
              <a:rPr lang="lt-LT" sz="2000" dirty="0">
                <a:latin typeface="+mn-lt"/>
              </a:rPr>
              <a:t> metų keturių ketvirčių šalies ūkio darbuotojų vidutinio mėnesinio bruto darbo užmokesčio vidurkio. (€ 23,85  2023 m.)</a:t>
            </a:r>
          </a:p>
          <a:p>
            <a:pPr>
              <a:spcBef>
                <a:spcPct val="50000"/>
              </a:spcBef>
            </a:pPr>
            <a:endParaRPr lang="lt-LT" dirty="0"/>
          </a:p>
          <a:p>
            <a:pPr>
              <a:spcBef>
                <a:spcPct val="50000"/>
              </a:spcBef>
            </a:pPr>
            <a:endParaRPr lang="lt-LT" dirty="0"/>
          </a:p>
          <a:p>
            <a:pPr>
              <a:spcBef>
                <a:spcPct val="50000"/>
              </a:spcBef>
            </a:pPr>
            <a:endParaRPr lang="lt-LT" dirty="0"/>
          </a:p>
          <a:p>
            <a:pPr>
              <a:spcBef>
                <a:spcPct val="50000"/>
              </a:spcBef>
            </a:pPr>
            <a:endParaRPr lang="lt-LT" dirty="0"/>
          </a:p>
          <a:p>
            <a:pPr>
              <a:spcBef>
                <a:spcPct val="50000"/>
              </a:spcBef>
            </a:pPr>
            <a:endParaRPr lang="lt-LT" dirty="0"/>
          </a:p>
          <a:p>
            <a:pPr>
              <a:spcBef>
                <a:spcPct val="50000"/>
              </a:spcBef>
            </a:pPr>
            <a:endParaRPr lang="lt-LT" dirty="0"/>
          </a:p>
          <a:p>
            <a:pPr algn="just">
              <a:spcBef>
                <a:spcPts val="600"/>
              </a:spcBef>
            </a:pPr>
            <a:r>
              <a:rPr lang="lt-LT" sz="2000" dirty="0">
                <a:latin typeface="+mn-lt"/>
              </a:rPr>
              <a:t>Dalyvio pageidavimu jau nuo 2019 m. galėjo būti mokamos 2023 metams numatytos įmokos. Be to, kartu su 3 procentų pensijų įmoka dalyvis į pensijos sąskaitą gali mokėti savo pasirinkto dydžio papildomą pensijų įmoką. Mokėti pensijų įmokas dalyvio naudai gali ir dalyvio darbdavys (darbdaviai) </a:t>
            </a:r>
            <a:endParaRPr lang="lt-LT" sz="2400" b="1" dirty="0">
              <a:latin typeface="Calibri" pitchFamily="34" charset="0"/>
            </a:endParaRPr>
          </a:p>
        </p:txBody>
      </p:sp>
      <p:sp>
        <p:nvSpPr>
          <p:cNvPr id="13317" name="Text Box 2054"/>
          <p:cNvSpPr txBox="1">
            <a:spLocks noChangeArrowheads="1"/>
          </p:cNvSpPr>
          <p:nvPr/>
        </p:nvSpPr>
        <p:spPr bwMode="auto">
          <a:xfrm>
            <a:off x="-1674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įmokos</a:t>
            </a:r>
            <a:endParaRPr lang="en-GB" sz="3600" b="1" dirty="0">
              <a:solidFill>
                <a:schemeClr val="bg1"/>
              </a:solidFill>
              <a:latin typeface="Calibri" pitchFamily="34" charset="0"/>
              <a:ea typeface="+mj-ea"/>
              <a:cs typeface="+mj-cs"/>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29</a:t>
            </a:fld>
            <a:endParaRPr lang="lt-LT" dirty="0"/>
          </a:p>
        </p:txBody>
      </p:sp>
      <p:graphicFrame>
        <p:nvGraphicFramePr>
          <p:cNvPr id="2" name="Lentelė 1">
            <a:extLst>
              <a:ext uri="{FF2B5EF4-FFF2-40B4-BE49-F238E27FC236}">
                <a16:creationId xmlns:a16="http://schemas.microsoft.com/office/drawing/2014/main" id="{84DB7FCA-98A7-4F94-B8CB-115879E91627}"/>
              </a:ext>
            </a:extLst>
          </p:cNvPr>
          <p:cNvGraphicFramePr>
            <a:graphicFrameLocks noGrp="1"/>
          </p:cNvGraphicFramePr>
          <p:nvPr/>
        </p:nvGraphicFramePr>
        <p:xfrm>
          <a:off x="611560" y="2852936"/>
          <a:ext cx="4871764" cy="2194560"/>
        </p:xfrm>
        <a:graphic>
          <a:graphicData uri="http://schemas.openxmlformats.org/drawingml/2006/table">
            <a:tbl>
              <a:tblPr firstRow="1" bandRow="1">
                <a:tableStyleId>{21E4AEA4-8DFA-4A89-87EB-49C32662AFE0}</a:tableStyleId>
              </a:tblPr>
              <a:tblGrid>
                <a:gridCol w="941580">
                  <a:extLst>
                    <a:ext uri="{9D8B030D-6E8A-4147-A177-3AD203B41FA5}">
                      <a16:colId xmlns:a16="http://schemas.microsoft.com/office/drawing/2014/main" val="2730420312"/>
                    </a:ext>
                  </a:extLst>
                </a:gridCol>
                <a:gridCol w="1861666">
                  <a:extLst>
                    <a:ext uri="{9D8B030D-6E8A-4147-A177-3AD203B41FA5}">
                      <a16:colId xmlns:a16="http://schemas.microsoft.com/office/drawing/2014/main" val="664477557"/>
                    </a:ext>
                  </a:extLst>
                </a:gridCol>
                <a:gridCol w="2068518">
                  <a:extLst>
                    <a:ext uri="{9D8B030D-6E8A-4147-A177-3AD203B41FA5}">
                      <a16:colId xmlns:a16="http://schemas.microsoft.com/office/drawing/2014/main" val="706626581"/>
                    </a:ext>
                  </a:extLst>
                </a:gridCol>
              </a:tblGrid>
              <a:tr h="340446">
                <a:tc>
                  <a:txBody>
                    <a:bodyPr/>
                    <a:lstStyle/>
                    <a:p>
                      <a:r>
                        <a:rPr lang="lt-LT" dirty="0"/>
                        <a:t>Metai</a:t>
                      </a:r>
                    </a:p>
                  </a:txBody>
                  <a:tcPr/>
                </a:tc>
                <a:tc>
                  <a:txBody>
                    <a:bodyPr/>
                    <a:lstStyle/>
                    <a:p>
                      <a:r>
                        <a:rPr lang="lt-LT" dirty="0"/>
                        <a:t>Dalyvio įmoka  %</a:t>
                      </a:r>
                    </a:p>
                  </a:txBody>
                  <a:tcPr/>
                </a:tc>
                <a:tc>
                  <a:txBody>
                    <a:bodyPr/>
                    <a:lstStyle/>
                    <a:p>
                      <a:r>
                        <a:rPr lang="lt-LT" dirty="0"/>
                        <a:t>Valstybės įmoka %</a:t>
                      </a:r>
                    </a:p>
                  </a:txBody>
                  <a:tcPr/>
                </a:tc>
                <a:extLst>
                  <a:ext uri="{0D108BD9-81ED-4DB2-BD59-A6C34878D82A}">
                    <a16:rowId xmlns:a16="http://schemas.microsoft.com/office/drawing/2014/main" val="621019324"/>
                  </a:ext>
                </a:extLst>
              </a:tr>
              <a:tr h="340446">
                <a:tc>
                  <a:txBody>
                    <a:bodyPr/>
                    <a:lstStyle/>
                    <a:p>
                      <a:r>
                        <a:rPr lang="lt-LT" dirty="0"/>
                        <a:t>2019</a:t>
                      </a:r>
                    </a:p>
                  </a:txBody>
                  <a:tcPr/>
                </a:tc>
                <a:tc>
                  <a:txBody>
                    <a:bodyPr/>
                    <a:lstStyle/>
                    <a:p>
                      <a:pPr algn="ctr"/>
                      <a:r>
                        <a:rPr lang="lt-LT" dirty="0"/>
                        <a:t>1,8</a:t>
                      </a:r>
                    </a:p>
                  </a:txBody>
                  <a:tcPr/>
                </a:tc>
                <a:tc>
                  <a:txBody>
                    <a:bodyPr/>
                    <a:lstStyle/>
                    <a:p>
                      <a:pPr algn="ctr"/>
                      <a:r>
                        <a:rPr lang="lt-LT" dirty="0"/>
                        <a:t>0,3</a:t>
                      </a:r>
                    </a:p>
                  </a:txBody>
                  <a:tcPr/>
                </a:tc>
                <a:extLst>
                  <a:ext uri="{0D108BD9-81ED-4DB2-BD59-A6C34878D82A}">
                    <a16:rowId xmlns:a16="http://schemas.microsoft.com/office/drawing/2014/main" val="460576933"/>
                  </a:ext>
                </a:extLst>
              </a:tr>
              <a:tr h="340446">
                <a:tc>
                  <a:txBody>
                    <a:bodyPr/>
                    <a:lstStyle/>
                    <a:p>
                      <a:r>
                        <a:rPr lang="lt-LT" dirty="0"/>
                        <a:t>2020</a:t>
                      </a:r>
                    </a:p>
                  </a:txBody>
                  <a:tcPr/>
                </a:tc>
                <a:tc>
                  <a:txBody>
                    <a:bodyPr/>
                    <a:lstStyle/>
                    <a:p>
                      <a:pPr algn="ctr"/>
                      <a:r>
                        <a:rPr lang="lt-LT" dirty="0"/>
                        <a:t>2,1</a:t>
                      </a:r>
                    </a:p>
                  </a:txBody>
                  <a:tcPr/>
                </a:tc>
                <a:tc>
                  <a:txBody>
                    <a:bodyPr/>
                    <a:lstStyle/>
                    <a:p>
                      <a:pPr algn="ctr"/>
                      <a:r>
                        <a:rPr lang="lt-LT" dirty="0"/>
                        <a:t>0,6</a:t>
                      </a:r>
                    </a:p>
                  </a:txBody>
                  <a:tcPr/>
                </a:tc>
                <a:extLst>
                  <a:ext uri="{0D108BD9-81ED-4DB2-BD59-A6C34878D82A}">
                    <a16:rowId xmlns:a16="http://schemas.microsoft.com/office/drawing/2014/main" val="1105439755"/>
                  </a:ext>
                </a:extLst>
              </a:tr>
              <a:tr h="340446">
                <a:tc>
                  <a:txBody>
                    <a:bodyPr/>
                    <a:lstStyle/>
                    <a:p>
                      <a:r>
                        <a:rPr lang="lt-LT" dirty="0"/>
                        <a:t>2021</a:t>
                      </a:r>
                    </a:p>
                  </a:txBody>
                  <a:tcPr/>
                </a:tc>
                <a:tc>
                  <a:txBody>
                    <a:bodyPr/>
                    <a:lstStyle/>
                    <a:p>
                      <a:pPr algn="ctr"/>
                      <a:r>
                        <a:rPr lang="lt-LT" dirty="0"/>
                        <a:t>2,4</a:t>
                      </a:r>
                    </a:p>
                  </a:txBody>
                  <a:tcPr/>
                </a:tc>
                <a:tc>
                  <a:txBody>
                    <a:bodyPr/>
                    <a:lstStyle/>
                    <a:p>
                      <a:pPr algn="ctr"/>
                      <a:r>
                        <a:rPr lang="lt-LT" dirty="0"/>
                        <a:t>0,9</a:t>
                      </a:r>
                    </a:p>
                  </a:txBody>
                  <a:tcPr/>
                </a:tc>
                <a:extLst>
                  <a:ext uri="{0D108BD9-81ED-4DB2-BD59-A6C34878D82A}">
                    <a16:rowId xmlns:a16="http://schemas.microsoft.com/office/drawing/2014/main" val="2830258485"/>
                  </a:ext>
                </a:extLst>
              </a:tr>
              <a:tr h="340446">
                <a:tc>
                  <a:txBody>
                    <a:bodyPr/>
                    <a:lstStyle/>
                    <a:p>
                      <a:r>
                        <a:rPr lang="lt-LT" dirty="0"/>
                        <a:t>2022</a:t>
                      </a:r>
                    </a:p>
                  </a:txBody>
                  <a:tcPr/>
                </a:tc>
                <a:tc>
                  <a:txBody>
                    <a:bodyPr/>
                    <a:lstStyle/>
                    <a:p>
                      <a:pPr algn="ctr"/>
                      <a:r>
                        <a:rPr lang="lt-LT" dirty="0"/>
                        <a:t>2,7</a:t>
                      </a:r>
                    </a:p>
                  </a:txBody>
                  <a:tcPr/>
                </a:tc>
                <a:tc>
                  <a:txBody>
                    <a:bodyPr/>
                    <a:lstStyle/>
                    <a:p>
                      <a:pPr algn="ctr"/>
                      <a:r>
                        <a:rPr lang="lt-LT" dirty="0"/>
                        <a:t>1,2</a:t>
                      </a:r>
                    </a:p>
                  </a:txBody>
                  <a:tcPr/>
                </a:tc>
                <a:extLst>
                  <a:ext uri="{0D108BD9-81ED-4DB2-BD59-A6C34878D82A}">
                    <a16:rowId xmlns:a16="http://schemas.microsoft.com/office/drawing/2014/main" val="572863435"/>
                  </a:ext>
                </a:extLst>
              </a:tr>
              <a:tr h="340446">
                <a:tc>
                  <a:txBody>
                    <a:bodyPr/>
                    <a:lstStyle/>
                    <a:p>
                      <a:r>
                        <a:rPr lang="lt-LT" dirty="0"/>
                        <a:t>2023</a:t>
                      </a:r>
                    </a:p>
                  </a:txBody>
                  <a:tcPr/>
                </a:tc>
                <a:tc>
                  <a:txBody>
                    <a:bodyPr/>
                    <a:lstStyle/>
                    <a:p>
                      <a:pPr algn="ctr"/>
                      <a:r>
                        <a:rPr lang="lt-LT" dirty="0"/>
                        <a:t>3</a:t>
                      </a:r>
                    </a:p>
                  </a:txBody>
                  <a:tcPr/>
                </a:tc>
                <a:tc>
                  <a:txBody>
                    <a:bodyPr/>
                    <a:lstStyle/>
                    <a:p>
                      <a:pPr algn="ctr"/>
                      <a:r>
                        <a:rPr lang="lt-LT" dirty="0"/>
                        <a:t>1,5</a:t>
                      </a:r>
                    </a:p>
                  </a:txBody>
                  <a:tcPr/>
                </a:tc>
                <a:extLst>
                  <a:ext uri="{0D108BD9-81ED-4DB2-BD59-A6C34878D82A}">
                    <a16:rowId xmlns:a16="http://schemas.microsoft.com/office/drawing/2014/main" val="1831979073"/>
                  </a:ext>
                </a:extLst>
              </a:tr>
            </a:tbl>
          </a:graphicData>
        </a:graphic>
      </p:graphicFrame>
      <p:sp>
        <p:nvSpPr>
          <p:cNvPr id="3" name="TextBox 2">
            <a:extLst>
              <a:ext uri="{FF2B5EF4-FFF2-40B4-BE49-F238E27FC236}">
                <a16:creationId xmlns:a16="http://schemas.microsoft.com/office/drawing/2014/main" id="{4A1CB729-28B4-445A-A4BF-0EB1FFEC1468}"/>
              </a:ext>
            </a:extLst>
          </p:cNvPr>
          <p:cNvSpPr txBox="1"/>
          <p:nvPr/>
        </p:nvSpPr>
        <p:spPr>
          <a:xfrm>
            <a:off x="5868144" y="2924944"/>
            <a:ext cx="2971056" cy="2062103"/>
          </a:xfrm>
          <a:prstGeom prst="rect">
            <a:avLst/>
          </a:prstGeom>
          <a:noFill/>
        </p:spPr>
        <p:txBody>
          <a:bodyPr wrap="square" rtlCol="0">
            <a:spAutoFit/>
          </a:bodyPr>
          <a:lstStyle/>
          <a:p>
            <a:r>
              <a:rPr lang="lt-LT" sz="1600" dirty="0">
                <a:latin typeface="+mn-lt"/>
              </a:rPr>
              <a:t>Už vieną iš tėvų, auginantį vaiką iki 3 metų ir gaunantį vaiko priežiūros išmoką arba draudžiamą pensijų socialiniu draudimu valstybės lėšomis, į pensijų fondą pervedama 1,5 procento šalies VDU iš valstybės biudžeto lėšų</a:t>
            </a:r>
            <a:endParaRPr lang="lt-LT" sz="1600" dirty="0">
              <a:solidFill>
                <a:srgbClr val="FF0000"/>
              </a:solidFill>
              <a:latin typeface="+mn-lt"/>
            </a:endParaRPr>
          </a:p>
        </p:txBody>
      </p:sp>
    </p:spTree>
    <p:extLst>
      <p:ext uri="{BB962C8B-B14F-4D97-AF65-F5344CB8AC3E}">
        <p14:creationId xmlns:p14="http://schemas.microsoft.com/office/powerpoint/2010/main" val="204719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67544" y="1988840"/>
            <a:ext cx="8496944" cy="1974067"/>
          </a:xfrm>
          <a:prstGeom prst="rect">
            <a:avLst/>
          </a:prstGeom>
          <a:noFill/>
          <a:ln w="88900" cmpd="tri">
            <a:noFill/>
            <a:prstDash val="sysDot"/>
            <a:miter lim="800000"/>
            <a:headEnd/>
            <a:tailEnd/>
          </a:ln>
        </p:spPr>
        <p:txBody>
          <a:bodyPr wrap="square">
            <a:spAutoFit/>
          </a:bodyPr>
          <a:lstStyle/>
          <a:p>
            <a:pPr algn="just" eaLnBrk="0" hangingPunct="0">
              <a:lnSpc>
                <a:spcPct val="110000"/>
              </a:lnSpc>
              <a:spcBef>
                <a:spcPct val="20000"/>
              </a:spcBef>
              <a:buFont typeface="Wingdings" pitchFamily="2" charset="2"/>
              <a:buNone/>
            </a:pPr>
            <a:r>
              <a:rPr lang="lt-LT" sz="2000" b="1" i="1" dirty="0">
                <a:solidFill>
                  <a:srgbClr val="903A00"/>
                </a:solidFill>
                <a:latin typeface="Calibri" pitchFamily="34" charset="0"/>
              </a:rPr>
              <a:t>	</a:t>
            </a:r>
            <a:r>
              <a:rPr lang="lt-LT" sz="2800" b="1" dirty="0">
                <a:latin typeface="Calibri" pitchFamily="34" charset="0"/>
              </a:rPr>
              <a:t>REFORMOS ESMĖ: </a:t>
            </a:r>
            <a:r>
              <a:rPr lang="lt-LT" sz="2800" dirty="0">
                <a:latin typeface="Calibri" pitchFamily="34" charset="0"/>
              </a:rPr>
              <a:t>šalia einamojo finansavimo senatvės pensijų sistemos steigiama ją papildanti </a:t>
            </a:r>
            <a:r>
              <a:rPr lang="en-US" sz="2800" dirty="0">
                <a:latin typeface="Calibri" pitchFamily="34" charset="0"/>
              </a:rPr>
              <a:t>ir </a:t>
            </a:r>
            <a:r>
              <a:rPr lang="en-US" sz="2800" dirty="0" err="1">
                <a:latin typeface="Calibri" pitchFamily="34" charset="0"/>
              </a:rPr>
              <a:t>dalinai</a:t>
            </a:r>
            <a:r>
              <a:rPr lang="en-US" sz="2800" dirty="0">
                <a:latin typeface="Calibri" pitchFamily="34" charset="0"/>
              </a:rPr>
              <a:t> </a:t>
            </a:r>
            <a:r>
              <a:rPr lang="en-US" sz="2800" dirty="0" err="1">
                <a:latin typeface="Calibri" pitchFamily="34" charset="0"/>
              </a:rPr>
              <a:t>pakei</a:t>
            </a:r>
            <a:r>
              <a:rPr lang="lt-LT" sz="2800" dirty="0" err="1">
                <a:latin typeface="Calibri" pitchFamily="34" charset="0"/>
              </a:rPr>
              <a:t>čianti</a:t>
            </a:r>
            <a:r>
              <a:rPr lang="lt-LT" sz="2800" dirty="0">
                <a:latin typeface="Calibri" pitchFamily="34" charset="0"/>
              </a:rPr>
              <a:t> kaupimu pagrįsta sistema.</a:t>
            </a:r>
            <a:endParaRPr lang="lt-LT" sz="2800" i="1" dirty="0">
              <a:latin typeface="Calibri" pitchFamily="34" charset="0"/>
            </a:endParaRPr>
          </a:p>
          <a:p>
            <a:pPr algn="just" eaLnBrk="0" hangingPunct="0">
              <a:lnSpc>
                <a:spcPct val="110000"/>
              </a:lnSpc>
              <a:spcBef>
                <a:spcPct val="20000"/>
              </a:spcBef>
              <a:buFont typeface="Wingdings" pitchFamily="2" charset="2"/>
              <a:buNone/>
            </a:pPr>
            <a:r>
              <a:rPr lang="lt-LT" sz="2400" i="1" dirty="0">
                <a:latin typeface="Calibri" pitchFamily="34" charset="0"/>
              </a:rPr>
              <a:t>	</a:t>
            </a:r>
            <a:endParaRPr lang="lt-LT" sz="2200" dirty="0">
              <a:latin typeface="Calibri" pitchFamily="34" charset="0"/>
            </a:endParaRPr>
          </a:p>
        </p:txBody>
      </p:sp>
      <p:sp>
        <p:nvSpPr>
          <p:cNvPr id="4099" name="Text Box 4"/>
          <p:cNvSpPr txBox="1">
            <a:spLocks noChangeArrowheads="1"/>
          </p:cNvSpPr>
          <p:nvPr/>
        </p:nvSpPr>
        <p:spPr bwMode="auto">
          <a:xfrm>
            <a:off x="0" y="0"/>
            <a:ext cx="9143999"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2003 metų reformos esmė ir tikslai</a:t>
            </a:r>
          </a:p>
        </p:txBody>
      </p:sp>
      <p:sp>
        <p:nvSpPr>
          <p:cNvPr id="6" name="Skaidrės numerio vietos rezervavimo ženklas 5"/>
          <p:cNvSpPr>
            <a:spLocks noGrp="1"/>
          </p:cNvSpPr>
          <p:nvPr>
            <p:ph type="sldNum" sz="quarter" idx="12"/>
          </p:nvPr>
        </p:nvSpPr>
        <p:spPr/>
        <p:txBody>
          <a:bodyPr/>
          <a:lstStyle/>
          <a:p>
            <a:pPr>
              <a:defRPr/>
            </a:pPr>
            <a:fld id="{8710909E-3B57-4F43-8CB5-068B844B09B4}" type="slidenum">
              <a:rPr lang="lt-LT" smtClean="0"/>
              <a:pPr>
                <a:defRPr/>
              </a:pPr>
              <a:t>3</a:t>
            </a:fld>
            <a:endParaRPr lang="lt-L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42900" y="866701"/>
            <a:ext cx="8458200" cy="5262979"/>
          </a:xfrm>
          <a:prstGeom prst="rect">
            <a:avLst/>
          </a:prstGeom>
          <a:noFill/>
          <a:ln w="88900" cmpd="tri">
            <a:noFill/>
            <a:prstDash val="sysDot"/>
            <a:miter lim="800000"/>
            <a:headEnd/>
            <a:tailEnd/>
          </a:ln>
          <a:effectLst/>
        </p:spPr>
        <p:txBody>
          <a:bodyPr wrap="square">
            <a:spAutoFit/>
          </a:bodyPr>
          <a:lstStyle/>
          <a:p>
            <a:pPr marL="342900" indent="-342900" algn="just">
              <a:buFont typeface="Wingdings" panose="05000000000000000000" pitchFamily="2" charset="2"/>
              <a:buChar char="Ø"/>
            </a:pPr>
            <a:r>
              <a:rPr lang="lt-LT" sz="2200" dirty="0">
                <a:latin typeface="+mn-lt"/>
              </a:rPr>
              <a:t>Dalyvio lėšomis mokamos pensijų įmokos kartu su kitomis privalomomis valstybinio socialinio draudimo įmokomis draudėjų apskaičiuojamos ir pervedamos Sodrai įstatymo nustatyta tvarka. </a:t>
            </a:r>
          </a:p>
          <a:p>
            <a:pPr marL="342900" indent="-342900" algn="just">
              <a:buFont typeface="Wingdings" panose="05000000000000000000" pitchFamily="2" charset="2"/>
              <a:buChar char="Ø"/>
            </a:pPr>
            <a:r>
              <a:rPr lang="lt-LT" sz="2200" dirty="0">
                <a:latin typeface="+mn-lt"/>
              </a:rPr>
              <a:t>Sodra, remdamasi Dalyvių ir sutarčių registre esančia informacija apie dalyvius ir jų pasirinktus pensijų fondus, už kiekvieną dalyvį perveda pensijų įmokas atitinkamiems pensijų kaupimo bendrovių valdomiems pensijų fondams. </a:t>
            </a:r>
          </a:p>
          <a:p>
            <a:pPr marL="342900" indent="-342900" algn="just">
              <a:buFont typeface="Wingdings" panose="05000000000000000000" pitchFamily="2" charset="2"/>
              <a:buChar char="Ø"/>
            </a:pPr>
            <a:r>
              <a:rPr lang="lt-LT" sz="2200" dirty="0">
                <a:latin typeface="+mn-lt"/>
              </a:rPr>
              <a:t>Pensijų įmokas iki jų pervedimo Sodra laiko patikėjimo teisės pagrindais banke atskirai nuo kitų lėšų. </a:t>
            </a:r>
          </a:p>
          <a:p>
            <a:pPr marL="342900" indent="-342900" algn="just">
              <a:buFont typeface="Wingdings" panose="05000000000000000000" pitchFamily="2" charset="2"/>
              <a:buChar char="Ø"/>
            </a:pPr>
            <a:r>
              <a:rPr lang="lt-LT" sz="2200" dirty="0">
                <a:latin typeface="+mn-lt"/>
              </a:rPr>
              <a:t>Sodros veiklos sąnaudas, susijusias su pensijų įmokų surinkimu ir pervedimu, atlygina pensijų kaupimo bendrovės pagal patvirtintą kompensuojamąjį dydį. Dydis, skirtas Sodros sąnaudoms </a:t>
            </a:r>
            <a:r>
              <a:rPr lang="lt-LT" sz="2200" dirty="0" err="1">
                <a:latin typeface="+mn-lt"/>
              </a:rPr>
              <a:t>kompen-suoti</a:t>
            </a:r>
            <a:r>
              <a:rPr lang="lt-LT" sz="2200" dirty="0">
                <a:latin typeface="+mn-lt"/>
              </a:rPr>
              <a:t>, tvirtinamas biudžeto rodiklių patvirtinimo įstatymu</a:t>
            </a:r>
            <a:r>
              <a:rPr lang="lt-LT" sz="2400" dirty="0">
                <a:latin typeface="+mn-lt"/>
              </a:rPr>
              <a:t>. </a:t>
            </a:r>
          </a:p>
          <a:p>
            <a:pPr marL="342900" indent="-342900" algn="just">
              <a:buFont typeface="Wingdings" panose="05000000000000000000" pitchFamily="2" charset="2"/>
              <a:buChar char="Ø"/>
            </a:pPr>
            <a:endParaRPr lang="lt-LT" sz="2400" dirty="0">
              <a:latin typeface="+mn-lt"/>
            </a:endParaRPr>
          </a:p>
          <a:p>
            <a:pPr algn="just"/>
            <a:r>
              <a:rPr lang="lt-LT" dirty="0">
                <a:solidFill>
                  <a:srgbClr val="FF0000"/>
                </a:solidFill>
                <a:latin typeface="+mn-lt"/>
              </a:rPr>
              <a:t>Ir kuo gi čia kitaip, negu buvo?</a:t>
            </a:r>
          </a:p>
        </p:txBody>
      </p:sp>
      <p:sp>
        <p:nvSpPr>
          <p:cNvPr id="9219" name="Text Box 4"/>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įmokų administravimas</a:t>
            </a:r>
            <a:endParaRPr lang="en-GB" sz="3600" b="1" dirty="0">
              <a:solidFill>
                <a:schemeClr val="bg1"/>
              </a:solidFill>
              <a:latin typeface="Calibri" pitchFamily="34" charset="0"/>
              <a:ea typeface="+mj-ea"/>
              <a:cs typeface="+mj-cs"/>
            </a:endParaRPr>
          </a:p>
        </p:txBody>
      </p:sp>
      <p:sp>
        <p:nvSpPr>
          <p:cNvPr id="6" name="Skaidrės numerio vietos rezervavimo ženklas 5"/>
          <p:cNvSpPr>
            <a:spLocks noGrp="1"/>
          </p:cNvSpPr>
          <p:nvPr>
            <p:ph type="sldNum" sz="quarter" idx="12"/>
          </p:nvPr>
        </p:nvSpPr>
        <p:spPr/>
        <p:txBody>
          <a:bodyPr/>
          <a:lstStyle/>
          <a:p>
            <a:pPr>
              <a:defRPr/>
            </a:pPr>
            <a:fld id="{8710909E-3B57-4F43-8CB5-068B844B09B4}" type="slidenum">
              <a:rPr lang="lt-LT" smtClean="0"/>
              <a:pPr>
                <a:defRPr/>
              </a:pPr>
              <a:t>30</a:t>
            </a:fld>
            <a:endParaRPr lang="lt-L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95536" y="980728"/>
            <a:ext cx="8458200" cy="5172185"/>
          </a:xfrm>
          <a:prstGeom prst="rect">
            <a:avLst/>
          </a:prstGeom>
          <a:noFill/>
          <a:ln w="88900" cmpd="tri">
            <a:noFill/>
            <a:prstDash val="sysDot"/>
            <a:miter lim="800000"/>
            <a:headEnd/>
            <a:tailEnd/>
          </a:ln>
          <a:effectLst/>
        </p:spPr>
        <p:txBody>
          <a:bodyPr wrap="square">
            <a:spAutoFit/>
          </a:bodyPr>
          <a:lstStyle/>
          <a:p>
            <a:pPr marL="190500" lvl="1" algn="just" eaLnBrk="0" fontAlgn="auto" hangingPunct="0">
              <a:lnSpc>
                <a:spcPct val="90000"/>
              </a:lnSpc>
              <a:spcBef>
                <a:spcPct val="20000"/>
              </a:spcBef>
              <a:spcAft>
                <a:spcPts val="0"/>
              </a:spcAft>
              <a:buFont typeface="Wingdings" pitchFamily="2" charset="2"/>
              <a:buNone/>
              <a:defRPr/>
            </a:pPr>
            <a:r>
              <a:rPr lang="lt-LT" sz="2800" b="1" dirty="0">
                <a:latin typeface="+mn-lt"/>
              </a:rPr>
              <a:t>Pensijų kaupimo bendrovė </a:t>
            </a:r>
            <a:r>
              <a:rPr lang="lt-LT" sz="2800" dirty="0">
                <a:latin typeface="+mn-lt"/>
              </a:rPr>
              <a:t>– </a:t>
            </a:r>
          </a:p>
          <a:p>
            <a:pPr marL="533400" lvl="1" indent="-342900" algn="just" eaLnBrk="0" fontAlgn="auto" hangingPunct="0">
              <a:lnSpc>
                <a:spcPct val="90000"/>
              </a:lnSpc>
              <a:spcBef>
                <a:spcPct val="20000"/>
              </a:spcBef>
              <a:spcAft>
                <a:spcPts val="0"/>
              </a:spcAft>
              <a:buSzPct val="80000"/>
              <a:buFont typeface="Wingdings" panose="05000000000000000000" pitchFamily="2" charset="2"/>
              <a:buChar char=""/>
              <a:defRPr/>
            </a:pPr>
            <a:r>
              <a:rPr lang="lt-LT" sz="2400" b="1" dirty="0">
                <a:latin typeface="+mn-lt"/>
              </a:rPr>
              <a:t>pensijų fondų valdymo įmonė</a:t>
            </a:r>
            <a:r>
              <a:rPr lang="lt-LT" sz="2400" dirty="0">
                <a:latin typeface="+mn-lt"/>
              </a:rPr>
              <a:t>, veikianti pagal Papildomo savanoriško pensijų kaupimo įstatymą ar Kolektyvinio investavimo subjektų įstatymą arba</a:t>
            </a:r>
          </a:p>
          <a:p>
            <a:pPr marL="533400" lvl="1" indent="-342900" algn="just" eaLnBrk="0" fontAlgn="auto" hangingPunct="0">
              <a:lnSpc>
                <a:spcPct val="90000"/>
              </a:lnSpc>
              <a:spcBef>
                <a:spcPct val="20000"/>
              </a:spcBef>
              <a:spcAft>
                <a:spcPts val="0"/>
              </a:spcAft>
              <a:buSzPct val="80000"/>
              <a:buFont typeface="Wingdings" panose="05000000000000000000" pitchFamily="2" charset="2"/>
              <a:buChar char=""/>
              <a:defRPr/>
            </a:pPr>
            <a:r>
              <a:rPr lang="lt-LT" sz="2400" b="1" dirty="0">
                <a:latin typeface="+mn-lt"/>
              </a:rPr>
              <a:t>gyvybės draudimo įmonė</a:t>
            </a:r>
            <a:r>
              <a:rPr lang="lt-LT" sz="2400" dirty="0">
                <a:latin typeface="+mn-lt"/>
              </a:rPr>
              <a:t>, veikianti pagal Draudimo įstatymą, </a:t>
            </a:r>
          </a:p>
          <a:p>
            <a:pPr marL="190500" lvl="1" algn="just" eaLnBrk="0" fontAlgn="auto" hangingPunct="0">
              <a:lnSpc>
                <a:spcPct val="90000"/>
              </a:lnSpc>
              <a:spcBef>
                <a:spcPct val="20000"/>
              </a:spcBef>
              <a:spcAft>
                <a:spcPts val="0"/>
              </a:spcAft>
              <a:buSzPct val="80000"/>
              <a:defRPr/>
            </a:pPr>
            <a:r>
              <a:rPr lang="lt-LT" sz="2400" dirty="0">
                <a:latin typeface="+mn-lt"/>
              </a:rPr>
              <a:t>turinčios priežiūros institucijos išduotą licenciją Lietuvos </a:t>
            </a:r>
            <a:r>
              <a:rPr lang="lt-LT" sz="2400" dirty="0" err="1">
                <a:latin typeface="+mn-lt"/>
              </a:rPr>
              <a:t>Respub-likos</a:t>
            </a:r>
            <a:r>
              <a:rPr lang="lt-LT" sz="2400" dirty="0">
                <a:latin typeface="+mn-lt"/>
              </a:rPr>
              <a:t> teritorijoje užsiimti pensijų kaupimo veikla.</a:t>
            </a:r>
          </a:p>
          <a:p>
            <a:pPr marL="190500" lvl="1" algn="just" eaLnBrk="0" fontAlgn="auto" hangingPunct="0">
              <a:lnSpc>
                <a:spcPct val="90000"/>
              </a:lnSpc>
              <a:spcBef>
                <a:spcPct val="20000"/>
              </a:spcBef>
              <a:spcAft>
                <a:spcPts val="0"/>
              </a:spcAft>
              <a:buFont typeface="Wingdings" pitchFamily="2" charset="2"/>
              <a:buNone/>
              <a:defRPr/>
            </a:pPr>
            <a:endParaRPr lang="lt-LT" sz="1100" dirty="0">
              <a:latin typeface="+mn-lt"/>
            </a:endParaRPr>
          </a:p>
          <a:p>
            <a:pPr marL="190500" lvl="1" algn="just" eaLnBrk="0" fontAlgn="auto" hangingPunct="0">
              <a:lnSpc>
                <a:spcPct val="90000"/>
              </a:lnSpc>
              <a:spcBef>
                <a:spcPct val="20000"/>
              </a:spcBef>
              <a:spcAft>
                <a:spcPts val="0"/>
              </a:spcAft>
              <a:buFont typeface="Wingdings" pitchFamily="2" charset="2"/>
              <a:buNone/>
              <a:defRPr/>
            </a:pPr>
            <a:r>
              <a:rPr lang="lt-LT" sz="2400" dirty="0">
                <a:latin typeface="+mn-lt"/>
              </a:rPr>
              <a:t>Taigi pensijų kaupimo bendrovės yra dviejų rūšių:</a:t>
            </a:r>
          </a:p>
          <a:p>
            <a:pPr marL="533400" lvl="1" indent="-342900" eaLnBrk="0" fontAlgn="auto" hangingPunct="0">
              <a:lnSpc>
                <a:spcPct val="90000"/>
              </a:lnSpc>
              <a:spcBef>
                <a:spcPct val="20000"/>
              </a:spcBef>
              <a:spcAft>
                <a:spcPts val="0"/>
              </a:spcAft>
              <a:buSzPct val="80000"/>
              <a:buFont typeface="Wingdings" panose="05000000000000000000" pitchFamily="2" charset="2"/>
              <a:buChar char=""/>
              <a:defRPr/>
            </a:pPr>
            <a:r>
              <a:rPr lang="lt-LT" sz="2400" dirty="0">
                <a:latin typeface="+mn-lt"/>
              </a:rPr>
              <a:t>valdymo įmonės,</a:t>
            </a:r>
          </a:p>
          <a:p>
            <a:pPr marL="533400" lvl="1" indent="-342900" eaLnBrk="0" fontAlgn="auto" hangingPunct="0">
              <a:lnSpc>
                <a:spcPct val="90000"/>
              </a:lnSpc>
              <a:spcBef>
                <a:spcPct val="20000"/>
              </a:spcBef>
              <a:spcAft>
                <a:spcPts val="0"/>
              </a:spcAft>
              <a:buSzPct val="80000"/>
              <a:buFont typeface="Wingdings" panose="05000000000000000000" pitchFamily="2" charset="2"/>
              <a:buChar char=""/>
              <a:defRPr/>
            </a:pPr>
            <a:r>
              <a:rPr lang="lt-LT" sz="2400" dirty="0">
                <a:latin typeface="+mn-lt"/>
              </a:rPr>
              <a:t>draudimo įmonės.</a:t>
            </a:r>
          </a:p>
          <a:p>
            <a:pPr marL="190500" lvl="1" algn="just" eaLnBrk="0" fontAlgn="auto" hangingPunct="0">
              <a:lnSpc>
                <a:spcPct val="90000"/>
              </a:lnSpc>
              <a:spcBef>
                <a:spcPct val="20000"/>
              </a:spcBef>
              <a:spcAft>
                <a:spcPts val="0"/>
              </a:spcAft>
              <a:buSzPct val="80000"/>
              <a:defRPr/>
            </a:pPr>
            <a:r>
              <a:rPr lang="lt-LT" sz="2400" dirty="0">
                <a:latin typeface="Calibri" pitchFamily="34" charset="0"/>
              </a:rPr>
              <a:t>Pensijų kaupimo bendrovė privalo nuolat vykdyti priežiūros institucijos nustatytus kapitalo pakankamumo ir kitus </a:t>
            </a:r>
            <a:r>
              <a:rPr lang="lt-LT" sz="2400" dirty="0" err="1">
                <a:latin typeface="Calibri" pitchFamily="34" charset="0"/>
              </a:rPr>
              <a:t>reika-lavimus</a:t>
            </a:r>
            <a:r>
              <a:rPr lang="lt-LT" sz="2400" dirty="0">
                <a:latin typeface="Calibri" pitchFamily="34" charset="0"/>
              </a:rPr>
              <a:t>.</a:t>
            </a:r>
          </a:p>
        </p:txBody>
      </p:sp>
      <p:sp>
        <p:nvSpPr>
          <p:cNvPr id="9219" name="Text Box 4"/>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Pensijų kaupimo vykdytojai</a:t>
            </a:r>
            <a:endParaRPr lang="en-GB" sz="3600" b="1">
              <a:solidFill>
                <a:schemeClr val="bg1"/>
              </a:solidFill>
              <a:latin typeface="Calibri" pitchFamily="34" charset="0"/>
              <a:ea typeface="+mj-ea"/>
              <a:cs typeface="+mj-cs"/>
            </a:endParaRPr>
          </a:p>
        </p:txBody>
      </p:sp>
      <p:sp>
        <p:nvSpPr>
          <p:cNvPr id="6" name="Skaidrės numerio vietos rezervavimo ženklas 5"/>
          <p:cNvSpPr>
            <a:spLocks noGrp="1"/>
          </p:cNvSpPr>
          <p:nvPr>
            <p:ph type="sldNum" sz="quarter" idx="12"/>
          </p:nvPr>
        </p:nvSpPr>
        <p:spPr/>
        <p:txBody>
          <a:bodyPr/>
          <a:lstStyle/>
          <a:p>
            <a:pPr>
              <a:defRPr/>
            </a:pPr>
            <a:fld id="{8710909E-3B57-4F43-8CB5-068B844B09B4}" type="slidenum">
              <a:rPr lang="lt-LT" smtClean="0"/>
              <a:pPr>
                <a:defRPr/>
              </a:pPr>
              <a:t>31</a:t>
            </a:fld>
            <a:endParaRPr lang="lt-LT" dirty="0"/>
          </a:p>
        </p:txBody>
      </p:sp>
    </p:spTree>
    <p:extLst>
      <p:ext uri="{BB962C8B-B14F-4D97-AF65-F5344CB8AC3E}">
        <p14:creationId xmlns:p14="http://schemas.microsoft.com/office/powerpoint/2010/main" val="352701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2771"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34821" name="Text Box 6"/>
          <p:cNvSpPr txBox="1">
            <a:spLocks noChangeArrowheads="1"/>
          </p:cNvSpPr>
          <p:nvPr/>
        </p:nvSpPr>
        <p:spPr bwMode="auto">
          <a:xfrm>
            <a:off x="6350" y="10318"/>
            <a:ext cx="9144000" cy="64611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turtas</a:t>
            </a:r>
            <a:endParaRPr lang="en-GB" sz="3600" b="1" dirty="0">
              <a:solidFill>
                <a:schemeClr val="bg1"/>
              </a:solidFill>
              <a:latin typeface="Calibri" pitchFamily="34" charset="0"/>
              <a:ea typeface="+mj-ea"/>
              <a:cs typeface="+mj-cs"/>
            </a:endParaRPr>
          </a:p>
        </p:txBody>
      </p:sp>
      <p:sp>
        <p:nvSpPr>
          <p:cNvPr id="32773" name="Text Box 7"/>
          <p:cNvSpPr txBox="1">
            <a:spLocks noChangeArrowheads="1"/>
          </p:cNvSpPr>
          <p:nvPr/>
        </p:nvSpPr>
        <p:spPr bwMode="auto">
          <a:xfrm>
            <a:off x="533400" y="2133600"/>
            <a:ext cx="8001000" cy="519113"/>
          </a:xfrm>
          <a:prstGeom prst="rect">
            <a:avLst/>
          </a:prstGeom>
          <a:noFill/>
          <a:ln w="12700" cap="sq">
            <a:noFill/>
            <a:miter lim="800000"/>
            <a:headEnd type="none" w="sm" len="sm"/>
            <a:tailEnd type="none" w="sm" len="sm"/>
          </a:ln>
        </p:spPr>
        <p:txBody>
          <a:bodyPr>
            <a:spAutoFit/>
          </a:bodyPr>
          <a:lstStyle/>
          <a:p>
            <a:pPr>
              <a:spcBef>
                <a:spcPct val="50000"/>
              </a:spcBef>
            </a:pPr>
            <a:endParaRPr lang="lt-LT" sz="2800">
              <a:latin typeface="Calibri" pitchFamily="34" charset="0"/>
            </a:endParaRPr>
          </a:p>
        </p:txBody>
      </p:sp>
      <p:sp>
        <p:nvSpPr>
          <p:cNvPr id="32774" name="Text Box 8"/>
          <p:cNvSpPr txBox="1">
            <a:spLocks noChangeArrowheads="1"/>
          </p:cNvSpPr>
          <p:nvPr/>
        </p:nvSpPr>
        <p:spPr bwMode="auto">
          <a:xfrm>
            <a:off x="464468" y="812165"/>
            <a:ext cx="8443664" cy="5124480"/>
          </a:xfrm>
          <a:prstGeom prst="rect">
            <a:avLst/>
          </a:prstGeom>
          <a:noFill/>
          <a:ln w="12700" cap="sq">
            <a:noFill/>
            <a:miter lim="800000"/>
            <a:headEnd type="none" w="sm" len="sm"/>
            <a:tailEnd type="none" w="sm" len="sm"/>
          </a:ln>
        </p:spPr>
        <p:txBody>
          <a:bodyPr wrap="square">
            <a:spAutoFit/>
          </a:bodyPr>
          <a:lstStyle/>
          <a:p>
            <a:pPr algn="just">
              <a:spcBef>
                <a:spcPts val="600"/>
              </a:spcBef>
            </a:pPr>
            <a:r>
              <a:rPr lang="lt-LT" sz="2600" dirty="0">
                <a:latin typeface="Calibri" pitchFamily="34" charset="0"/>
              </a:rPr>
              <a:t>Pensijų fondą sudarantis pensijų turtas </a:t>
            </a:r>
            <a:r>
              <a:rPr lang="lt-LT" sz="2600" b="1" dirty="0">
                <a:latin typeface="Calibri" pitchFamily="34" charset="0"/>
              </a:rPr>
              <a:t>yra jo dalyvių bendroji dalinė nuosavybė.</a:t>
            </a:r>
            <a:r>
              <a:rPr lang="lt-LT" sz="2600" dirty="0">
                <a:latin typeface="Calibri" pitchFamily="34" charset="0"/>
              </a:rPr>
              <a:t> </a:t>
            </a:r>
          </a:p>
          <a:p>
            <a:pPr algn="just">
              <a:spcBef>
                <a:spcPts val="600"/>
              </a:spcBef>
            </a:pPr>
            <a:r>
              <a:rPr lang="lt-LT" sz="2600" dirty="0">
                <a:latin typeface="Calibri" pitchFamily="34" charset="0"/>
              </a:rPr>
              <a:t>Dalyvio dalis bendrojoje nuosavybėje nustatoma pagal jo pensijų sąskaitoje įrašytų </a:t>
            </a:r>
            <a:r>
              <a:rPr lang="lt-LT" sz="2600" i="1" dirty="0">
                <a:latin typeface="Calibri" pitchFamily="34" charset="0"/>
              </a:rPr>
              <a:t>pensijų fondų vienetų </a:t>
            </a:r>
            <a:r>
              <a:rPr lang="lt-LT" sz="2600" dirty="0">
                <a:latin typeface="Calibri" pitchFamily="34" charset="0"/>
              </a:rPr>
              <a:t>skaičių. Pensijų kaupimo bendrovė pensijų turtą valdo, naudoja ir juo disponuoja turto patikėjimo teisės pagrindais. </a:t>
            </a:r>
          </a:p>
          <a:p>
            <a:pPr algn="just">
              <a:spcBef>
                <a:spcPts val="600"/>
              </a:spcBef>
            </a:pPr>
            <a:r>
              <a:rPr lang="lt-LT" sz="2600" dirty="0">
                <a:latin typeface="Calibri" pitchFamily="34" charset="0"/>
              </a:rPr>
              <a:t>Kiekvieną pensijų fondą sudarantis pensijų turtas turi būti atskirtas nuo kito pensijų kaupimo bendrovės turto ir kitų tos pačios pensijų kaupimo bendrovės valdomų pensijų fondų pensijų turto. </a:t>
            </a:r>
          </a:p>
          <a:p>
            <a:pPr algn="just">
              <a:spcBef>
                <a:spcPts val="600"/>
              </a:spcBef>
            </a:pPr>
            <a:r>
              <a:rPr lang="lt-LT" sz="2600" dirty="0">
                <a:latin typeface="Calibri" pitchFamily="34" charset="0"/>
              </a:rPr>
              <a:t>Į pensijų turtą draudžiama nukreipti išieškojimą pagal pensijų kaupimo bendrovės ir pensijų fondo dalyvių prievoles. </a:t>
            </a:r>
          </a:p>
        </p:txBody>
      </p:sp>
      <p:sp>
        <p:nvSpPr>
          <p:cNvPr id="9" name="Skaidrės numerio vietos rezervavimo ženklas 8"/>
          <p:cNvSpPr>
            <a:spLocks noGrp="1"/>
          </p:cNvSpPr>
          <p:nvPr>
            <p:ph type="sldNum" sz="quarter" idx="12"/>
          </p:nvPr>
        </p:nvSpPr>
        <p:spPr/>
        <p:txBody>
          <a:bodyPr/>
          <a:lstStyle/>
          <a:p>
            <a:pPr>
              <a:defRPr/>
            </a:pPr>
            <a:fld id="{8710909E-3B57-4F43-8CB5-068B844B09B4}" type="slidenum">
              <a:rPr lang="lt-LT" smtClean="0"/>
              <a:pPr>
                <a:defRPr/>
              </a:pPr>
              <a:t>32</a:t>
            </a:fld>
            <a:endParaRPr lang="lt-L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Atskaitymai iš pensijų turto</a:t>
            </a:r>
            <a:endParaRPr lang="en-GB" sz="3600" b="1">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990600" y="2362200"/>
            <a:ext cx="76200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Calibri" pitchFamily="34" charset="0"/>
            </a:endParaRPr>
          </a:p>
        </p:txBody>
      </p:sp>
      <p:sp>
        <p:nvSpPr>
          <p:cNvPr id="25604" name="Text Box 7"/>
          <p:cNvSpPr txBox="1">
            <a:spLocks noChangeArrowheads="1"/>
          </p:cNvSpPr>
          <p:nvPr/>
        </p:nvSpPr>
        <p:spPr bwMode="auto">
          <a:xfrm>
            <a:off x="533400" y="2133600"/>
            <a:ext cx="8305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Calibri" pitchFamily="34" charset="0"/>
            </a:endParaRPr>
          </a:p>
        </p:txBody>
      </p:sp>
      <p:sp>
        <p:nvSpPr>
          <p:cNvPr id="25605" name="Text Box 11"/>
          <p:cNvSpPr txBox="1">
            <a:spLocks noChangeArrowheads="1"/>
          </p:cNvSpPr>
          <p:nvPr/>
        </p:nvSpPr>
        <p:spPr bwMode="auto">
          <a:xfrm>
            <a:off x="323528" y="1052736"/>
            <a:ext cx="8567738" cy="4924425"/>
          </a:xfrm>
          <a:prstGeom prst="rect">
            <a:avLst/>
          </a:prstGeom>
          <a:noFill/>
          <a:ln w="12700" cap="sq">
            <a:noFill/>
            <a:miter lim="800000"/>
            <a:headEnd type="none" w="sm" len="sm"/>
            <a:tailEnd type="none" w="sm" len="sm"/>
          </a:ln>
        </p:spPr>
        <p:txBody>
          <a:bodyPr>
            <a:spAutoFit/>
          </a:bodyPr>
          <a:lstStyle/>
          <a:p>
            <a:pPr algn="just">
              <a:spcBef>
                <a:spcPts val="600"/>
              </a:spcBef>
            </a:pPr>
            <a:r>
              <a:rPr lang="lt-LT" sz="2400" dirty="0">
                <a:latin typeface="Calibri" pitchFamily="34" charset="0"/>
              </a:rPr>
              <a:t>Atskaitymai iš pensijų turto pensijų kaupimo bendrovės naudai turi būti numatyti pensijų fondo taisyklėse ir pagal kiekvieną sutartį sudaro ne daugiau kaip : 2019 – 0,8%;  2020 – 0,65%;  nuo 2021 – 0,5% pensijų fonde dalyvio pensijų sąskaitoje apskaičiuotų lėšų vidutinės metinės vertės. </a:t>
            </a:r>
          </a:p>
          <a:p>
            <a:pPr algn="just">
              <a:spcBef>
                <a:spcPts val="600"/>
              </a:spcBef>
            </a:pPr>
            <a:r>
              <a:rPr lang="lt-LT" sz="2400" dirty="0">
                <a:latin typeface="Calibri" pitchFamily="34" charset="0"/>
              </a:rPr>
              <a:t>Be to, atskaitymai sudaro tik 0,4%, jei pensijų kaupimo bendrovės valdomo bendro pensijų fondų turto vidutinė metinė vertė sudaro 2,5 mlrd. eurų arba daugiau. </a:t>
            </a:r>
          </a:p>
          <a:p>
            <a:pPr algn="just">
              <a:spcBef>
                <a:spcPts val="600"/>
              </a:spcBef>
            </a:pPr>
            <a:r>
              <a:rPr lang="lt-LT" sz="2400" dirty="0">
                <a:latin typeface="Calibri" pitchFamily="34" charset="0"/>
              </a:rPr>
              <a:t>Turto išsaugojimo pensijų fonde atskaitymai tik 0,2%. </a:t>
            </a:r>
          </a:p>
          <a:p>
            <a:pPr algn="just">
              <a:spcBef>
                <a:spcPts val="600"/>
              </a:spcBef>
              <a:buSzPct val="80000"/>
            </a:pPr>
            <a:r>
              <a:rPr lang="lt-LT" sz="2400" dirty="0">
                <a:latin typeface="Calibri" pitchFamily="34" charset="0"/>
              </a:rPr>
              <a:t>Kitokie atskaitymai (</a:t>
            </a:r>
            <a:r>
              <a:rPr lang="lt-LT" sz="2400" dirty="0" err="1">
                <a:latin typeface="Calibri" pitchFamily="34" charset="0"/>
              </a:rPr>
              <a:t>pvz</a:t>
            </a:r>
            <a:r>
              <a:rPr lang="lt-LT" sz="2400" dirty="0">
                <a:latin typeface="Calibri" pitchFamily="34" charset="0"/>
              </a:rPr>
              <a:t>, valiutos keitimo sąnaudų) draudžiami.</a:t>
            </a:r>
          </a:p>
          <a:p>
            <a:pPr>
              <a:spcBef>
                <a:spcPts val="600"/>
              </a:spcBef>
              <a:buSzPct val="80000"/>
            </a:pPr>
            <a:r>
              <a:rPr lang="lt-LT" i="1" dirty="0">
                <a:latin typeface="Calibri" pitchFamily="34" charset="0"/>
              </a:rPr>
              <a:t>Anksčiau buvę atskaitymai nuo dalyvio vardu įmokėtų įmokų</a:t>
            </a:r>
            <a:r>
              <a:rPr lang="lt-LT" dirty="0">
                <a:latin typeface="Calibri" pitchFamily="34" charset="0"/>
              </a:rPr>
              <a:t>: iki 2013 m. ne daugiau 10% įmokų, 2013 – ne daugiau 2%;  2014 – 1,5%;  2015 - 1%; 2016 – 0,5%; nuo 2017 – nėra. (faktiškai buvo nuo 0 iki 3%)</a:t>
            </a:r>
            <a:endParaRPr lang="en-GB" dirty="0">
              <a:solidFill>
                <a:srgbClr val="FF0000"/>
              </a:solidFill>
              <a:latin typeface="Calibri"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33</a:t>
            </a:fld>
            <a:endParaRPr lang="lt-L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26628" name="Text Box 5"/>
          <p:cNvSpPr txBox="1">
            <a:spLocks noChangeArrowheads="1"/>
          </p:cNvSpPr>
          <p:nvPr/>
        </p:nvSpPr>
        <p:spPr bwMode="auto">
          <a:xfrm>
            <a:off x="0" y="1"/>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Pensijų išmokos iš kaupimo (nuo 2020)</a:t>
            </a:r>
            <a:endParaRPr lang="en-GB" sz="3600" b="1">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26629" name="Text Box 116"/>
          <p:cNvSpPr txBox="1">
            <a:spLocks noChangeArrowheads="1"/>
          </p:cNvSpPr>
          <p:nvPr/>
        </p:nvSpPr>
        <p:spPr bwMode="auto">
          <a:xfrm>
            <a:off x="406659" y="830632"/>
            <a:ext cx="8534400" cy="5586145"/>
          </a:xfrm>
          <a:prstGeom prst="rect">
            <a:avLst/>
          </a:prstGeom>
          <a:noFill/>
          <a:ln w="12700" cap="sq">
            <a:noFill/>
            <a:miter lim="800000"/>
            <a:headEnd type="none" w="sm" len="sm"/>
            <a:tailEnd type="none" w="sm" len="sm"/>
          </a:ln>
        </p:spPr>
        <p:txBody>
          <a:bodyPr wrap="square">
            <a:spAutoFit/>
          </a:bodyPr>
          <a:lstStyle/>
          <a:p>
            <a:r>
              <a:rPr lang="lt-LT" sz="2400" b="1" dirty="0">
                <a:latin typeface="+mn-lt"/>
              </a:rPr>
              <a:t>Pensijų išmokų rūšys: </a:t>
            </a:r>
          </a:p>
          <a:p>
            <a:pPr marL="342900" indent="-342900">
              <a:buSzPct val="80000"/>
              <a:buFont typeface="Wingdings" panose="05000000000000000000" pitchFamily="2" charset="2"/>
              <a:buChar char="è"/>
            </a:pPr>
            <a:r>
              <a:rPr lang="lt-LT" sz="2400" dirty="0">
                <a:latin typeface="+mn-lt"/>
              </a:rPr>
              <a:t>pensijų anuitetas, kurį remdamasi draudimo principais moka Sodra (pensijų anuiteto mokėtojas); </a:t>
            </a:r>
          </a:p>
          <a:p>
            <a:pPr marL="342900" indent="-342900">
              <a:buSzPct val="80000"/>
              <a:buFont typeface="Wingdings" panose="05000000000000000000" pitchFamily="2" charset="2"/>
              <a:buChar char="è"/>
            </a:pPr>
            <a:r>
              <a:rPr lang="lt-LT" sz="2400" dirty="0">
                <a:latin typeface="+mn-lt"/>
              </a:rPr>
              <a:t>vienkartinė pensijų išmoka; </a:t>
            </a:r>
          </a:p>
          <a:p>
            <a:pPr marL="342900" indent="-342900">
              <a:buSzPct val="80000"/>
              <a:buFont typeface="Wingdings" panose="05000000000000000000" pitchFamily="2" charset="2"/>
              <a:buChar char="è"/>
            </a:pPr>
            <a:r>
              <a:rPr lang="lt-LT" sz="2400" dirty="0">
                <a:latin typeface="+mn-lt"/>
              </a:rPr>
              <a:t>periodinės pensijų išmokos. </a:t>
            </a:r>
          </a:p>
          <a:p>
            <a:pPr marL="342900" indent="-342900">
              <a:buSzPct val="80000"/>
              <a:buFont typeface="Wingdings" panose="05000000000000000000" pitchFamily="2" charset="2"/>
              <a:buChar char="è"/>
            </a:pPr>
            <a:endParaRPr lang="lt-LT" sz="2400" dirty="0">
              <a:latin typeface="+mn-lt"/>
            </a:endParaRPr>
          </a:p>
          <a:p>
            <a:pPr indent="447675" algn="just">
              <a:lnSpc>
                <a:spcPct val="90000"/>
              </a:lnSpc>
              <a:spcBef>
                <a:spcPts val="600"/>
              </a:spcBef>
            </a:pPr>
            <a:r>
              <a:rPr lang="lt-LT" sz="2200" dirty="0">
                <a:latin typeface="Calibri" pitchFamily="34" charset="0"/>
              </a:rPr>
              <a:t>Teisę gauti pensijų išmoką iš pensijų fondų dalyviai įgyja tik sukakę senatvės pensijos amžių. Išankstinės socialinio draudimo pensijos skyrimas taip pat suteikia teisę gauti ir išmoką iš pensijų fondų.. </a:t>
            </a:r>
          </a:p>
          <a:p>
            <a:pPr indent="447675" algn="just">
              <a:lnSpc>
                <a:spcPct val="90000"/>
              </a:lnSpc>
              <a:spcBef>
                <a:spcPts val="600"/>
              </a:spcBef>
            </a:pPr>
            <a:r>
              <a:rPr lang="lt-LT" sz="2200" dirty="0">
                <a:latin typeface="Calibri" pitchFamily="34" charset="0"/>
              </a:rPr>
              <a:t>Nepateikus kaupimo bendrovei prašymo pensijų išmokos sutarčiai sudaryti, laikoma, kad dalyvis pasinaudojo teise atidėti išmokos mokėjimą ir lieka dalyviu toliau.</a:t>
            </a:r>
          </a:p>
          <a:p>
            <a:pPr indent="447675" algn="just">
              <a:lnSpc>
                <a:spcPct val="90000"/>
              </a:lnSpc>
              <a:spcBef>
                <a:spcPts val="600"/>
              </a:spcBef>
            </a:pPr>
            <a:r>
              <a:rPr lang="lt-LT" sz="2200" dirty="0">
                <a:latin typeface="Calibri" pitchFamily="34" charset="0"/>
              </a:rPr>
              <a:t>Pensijų kaupimo bendrovė privalo informuoti dalyvį, kuriam iki senatvės pensijos amžiaus yra likę ne mažiau negu 3 mėnesiai, apie dalyvio perkėlimą į turto išsaugojimo pensijų fondą, jam sukakus senatvės pensijos amžių ir pensijų išmokų rūšis ir jų gavimo sąlygas bei tvarką. </a:t>
            </a: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34</a:t>
            </a:fld>
            <a:endParaRPr lang="lt-L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26628" name="Text Box 5"/>
          <p:cNvSpPr txBox="1">
            <a:spLocks noChangeArrowheads="1"/>
          </p:cNvSpPr>
          <p:nvPr/>
        </p:nvSpPr>
        <p:spPr bwMode="auto">
          <a:xfrm>
            <a:off x="0" y="1"/>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Pensijų išmokos iš kaupimo</a:t>
            </a:r>
            <a:endParaRPr lang="en-GB" sz="3600" b="1">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26629" name="Text Box 116"/>
          <p:cNvSpPr txBox="1">
            <a:spLocks noChangeArrowheads="1"/>
          </p:cNvSpPr>
          <p:nvPr/>
        </p:nvSpPr>
        <p:spPr bwMode="auto">
          <a:xfrm>
            <a:off x="323528" y="836712"/>
            <a:ext cx="8534400" cy="6340197"/>
          </a:xfrm>
          <a:prstGeom prst="rect">
            <a:avLst/>
          </a:prstGeom>
          <a:noFill/>
          <a:ln w="12700" cap="sq">
            <a:noFill/>
            <a:miter lim="800000"/>
            <a:headEnd type="none" w="sm" len="sm"/>
            <a:tailEnd type="none" w="sm" len="sm"/>
          </a:ln>
        </p:spPr>
        <p:txBody>
          <a:bodyPr wrap="square">
            <a:spAutoFit/>
          </a:bodyPr>
          <a:lstStyle/>
          <a:p>
            <a:pPr indent="447675" algn="just"/>
            <a:r>
              <a:rPr lang="lt-LT" sz="2200" dirty="0">
                <a:latin typeface="+mn-lt"/>
              </a:rPr>
              <a:t>Kai dalyvio vardu pensijų fonde sukauptas pensijų turtas yra mažesnis arba lygus 5000</a:t>
            </a:r>
            <a:r>
              <a:rPr lang="lt-LT" sz="2200" b="1" dirty="0">
                <a:latin typeface="+mn-lt"/>
              </a:rPr>
              <a:t> (5403 </a:t>
            </a:r>
            <a:r>
              <a:rPr lang="lt-LT" sz="2200" dirty="0">
                <a:latin typeface="+mn-lt"/>
              </a:rPr>
              <a:t>nuo 2023m.) eurų, mokama </a:t>
            </a:r>
            <a:r>
              <a:rPr lang="lt-LT" sz="2200" b="1" dirty="0">
                <a:latin typeface="+mn-lt"/>
              </a:rPr>
              <a:t>vienkartinė pensijų išmoka</a:t>
            </a:r>
            <a:r>
              <a:rPr lang="lt-LT" sz="2200" dirty="0">
                <a:latin typeface="+mn-lt"/>
              </a:rPr>
              <a:t>. </a:t>
            </a:r>
          </a:p>
          <a:p>
            <a:pPr indent="447675" algn="just"/>
            <a:r>
              <a:rPr lang="lt-LT" sz="2200" dirty="0">
                <a:latin typeface="+mn-lt"/>
              </a:rPr>
              <a:t>Kai dalyvio vardu pensijų fonde sukauptas pensijų turtas yra didesnis kaip 5403 eurų, bet mažesnis kaip 10000 (</a:t>
            </a:r>
            <a:r>
              <a:rPr lang="lt-LT" sz="2200" b="1" dirty="0">
                <a:latin typeface="+mn-lt"/>
              </a:rPr>
              <a:t>10 807 </a:t>
            </a:r>
            <a:r>
              <a:rPr lang="lt-LT" sz="2200" dirty="0">
                <a:latin typeface="+mn-lt"/>
              </a:rPr>
              <a:t>nuo 2023m.)  eurų, dalyviui mokamos </a:t>
            </a:r>
            <a:r>
              <a:rPr lang="lt-LT" sz="2200" b="1" dirty="0">
                <a:latin typeface="+mn-lt"/>
              </a:rPr>
              <a:t>periodinės pensijų išmokos</a:t>
            </a:r>
            <a:r>
              <a:rPr lang="lt-LT" sz="2200" dirty="0">
                <a:latin typeface="+mn-lt"/>
              </a:rPr>
              <a:t>. </a:t>
            </a:r>
          </a:p>
          <a:p>
            <a:pPr indent="447675" algn="just"/>
            <a:r>
              <a:rPr lang="lt-LT" sz="2200" dirty="0">
                <a:latin typeface="+mn-lt"/>
              </a:rPr>
              <a:t>Kai dalyvio vardu pensijų fonde sukauptas pensijų turtas yra lygus arba didesnis kaip 10 807 eurų, dalyvis </a:t>
            </a:r>
            <a:r>
              <a:rPr lang="lt-LT" sz="2200" b="1" dirty="0">
                <a:latin typeface="+mn-lt"/>
              </a:rPr>
              <a:t>privalo</a:t>
            </a:r>
            <a:r>
              <a:rPr lang="lt-LT" sz="2200" dirty="0">
                <a:latin typeface="+mn-lt"/>
              </a:rPr>
              <a:t> su pensijų anuiteto mokėtoju sudaryti </a:t>
            </a:r>
            <a:r>
              <a:rPr lang="lt-LT" sz="2200" b="1" dirty="0">
                <a:latin typeface="+mn-lt"/>
              </a:rPr>
              <a:t>pensijų anuiteto </a:t>
            </a:r>
            <a:r>
              <a:rPr lang="lt-LT" sz="2200" dirty="0">
                <a:latin typeface="+mn-lt"/>
              </a:rPr>
              <a:t>sutartį. </a:t>
            </a:r>
          </a:p>
          <a:p>
            <a:pPr indent="447675" algn="just"/>
            <a:r>
              <a:rPr lang="lt-LT" sz="2200" dirty="0">
                <a:latin typeface="+mn-lt"/>
              </a:rPr>
              <a:t>Dalyvis, kurio vardu pensijų fonde sukauptas pensijų turtas yra didesnis kaip 60 000 (</a:t>
            </a:r>
            <a:r>
              <a:rPr lang="lt-LT" sz="2200" b="1" dirty="0">
                <a:latin typeface="+mn-lt"/>
              </a:rPr>
              <a:t>64841 </a:t>
            </a:r>
            <a:r>
              <a:rPr lang="lt-LT" sz="2200" dirty="0">
                <a:latin typeface="+mn-lt"/>
              </a:rPr>
              <a:t>nuo 2023m.) eurų, turi teisę sukauptą pensijų turto dalį, viršijančią šią sumą, gauti iš pensijų kaupimo bendrovės vienkartine pensijų išmoka.</a:t>
            </a:r>
          </a:p>
          <a:p>
            <a:pPr indent="447675" algn="just"/>
            <a:r>
              <a:rPr lang="lt-LT" sz="2200" dirty="0">
                <a:latin typeface="+mn-lt"/>
              </a:rPr>
              <a:t>Asmuo, įgijęs teisę į vienkartinę ar periodines pensijų išmokas, gali vietoj jų įsigyti pensijų anuitetą</a:t>
            </a:r>
            <a:r>
              <a:rPr lang="lt-LT" dirty="0"/>
              <a:t>. </a:t>
            </a:r>
            <a:r>
              <a:rPr lang="lt-LT" sz="2200" dirty="0">
                <a:latin typeface="+mn-lt"/>
              </a:rPr>
              <a:t> </a:t>
            </a:r>
          </a:p>
          <a:p>
            <a:pPr indent="447675" algn="just"/>
            <a:endParaRPr lang="lt-LT" sz="2200" dirty="0">
              <a:latin typeface="+mn-lt"/>
            </a:endParaRPr>
          </a:p>
          <a:p>
            <a:pPr algn="just"/>
            <a:r>
              <a:rPr lang="lt-LT" dirty="0">
                <a:latin typeface="+mn-lt"/>
              </a:rPr>
              <a:t>Nurodyti dydžiai eurais kas 5 metus indeksuojami Vyriausybės įgaliotos institucijos nustatyta tvarka, atsižvelgiant į Lietuvos statistikos departamento skaičiuojamo Lietuvos suderinto vartotojų kainų indekso ir mirtingumo kitimo tendencijas. </a:t>
            </a:r>
            <a:endParaRPr lang="lt-LT" dirty="0"/>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35</a:t>
            </a:fld>
            <a:endParaRPr lang="lt-LT"/>
          </a:p>
        </p:txBody>
      </p:sp>
    </p:spTree>
    <p:extLst>
      <p:ext uri="{BB962C8B-B14F-4D97-AF65-F5344CB8AC3E}">
        <p14:creationId xmlns:p14="http://schemas.microsoft.com/office/powerpoint/2010/main" val="161522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26628" name="Text Box 5"/>
          <p:cNvSpPr txBox="1">
            <a:spLocks noChangeArrowheads="1"/>
          </p:cNvSpPr>
          <p:nvPr/>
        </p:nvSpPr>
        <p:spPr bwMode="auto">
          <a:xfrm>
            <a:off x="0" y="1"/>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išmokos </a:t>
            </a:r>
            <a:r>
              <a:rPr lang="lt-LT" sz="3600" b="1">
                <a:solidFill>
                  <a:schemeClr val="bg1"/>
                </a:solidFill>
                <a:latin typeface="Calibri" pitchFamily="34" charset="0"/>
                <a:ea typeface="+mj-ea"/>
                <a:cs typeface="+mj-cs"/>
              </a:rPr>
              <a:t>: vienkartinė</a:t>
            </a:r>
            <a:endParaRPr lang="en-GB" sz="3600" b="1" dirty="0">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36</a:t>
            </a:fld>
            <a:endParaRPr lang="lt-LT"/>
          </a:p>
        </p:txBody>
      </p:sp>
      <p:sp>
        <p:nvSpPr>
          <p:cNvPr id="3" name="Stačiakampis 2">
            <a:extLst>
              <a:ext uri="{FF2B5EF4-FFF2-40B4-BE49-F238E27FC236}">
                <a16:creationId xmlns:a16="http://schemas.microsoft.com/office/drawing/2014/main" id="{A7381689-5F7A-40B5-BEF2-504940075399}"/>
              </a:ext>
            </a:extLst>
          </p:cNvPr>
          <p:cNvSpPr/>
          <p:nvPr/>
        </p:nvSpPr>
        <p:spPr>
          <a:xfrm>
            <a:off x="342900" y="829281"/>
            <a:ext cx="8458200" cy="4231928"/>
          </a:xfrm>
          <a:prstGeom prst="rect">
            <a:avLst/>
          </a:prstGeom>
        </p:spPr>
        <p:txBody>
          <a:bodyPr wrap="square">
            <a:spAutoFit/>
          </a:bodyPr>
          <a:lstStyle/>
          <a:p>
            <a:pPr indent="447675" algn="just">
              <a:spcBef>
                <a:spcPts val="600"/>
              </a:spcBef>
            </a:pPr>
            <a:r>
              <a:rPr lang="lt-LT" sz="2400" dirty="0">
                <a:solidFill>
                  <a:srgbClr val="000000"/>
                </a:solidFill>
                <a:latin typeface="+mn-lt"/>
              </a:rPr>
              <a:t>Dalyvio, įgijusio teisę į vienkartinę pensijų išmoką, pensijos sąskaitoje esantys pensijų fondo vienetai konvertuojami į pinigines lėšas kitos darbo dienos, einančios po rašytinio prašymo dėl pensijų išmokos mokėjimo gavimo pensijų kaupimo bendrovėje dienos, pensijų fondo vienetų verte. </a:t>
            </a:r>
          </a:p>
          <a:p>
            <a:pPr indent="447675" algn="just">
              <a:spcBef>
                <a:spcPts val="600"/>
              </a:spcBef>
            </a:pPr>
            <a:r>
              <a:rPr lang="lt-LT" sz="2400" b="1" dirty="0">
                <a:solidFill>
                  <a:srgbClr val="000000"/>
                </a:solidFill>
                <a:latin typeface="+mn-lt"/>
              </a:rPr>
              <a:t>Vienkartinė pensijų išmoka </a:t>
            </a:r>
            <a:r>
              <a:rPr lang="lt-LT" sz="2400" dirty="0">
                <a:solidFill>
                  <a:srgbClr val="000000"/>
                </a:solidFill>
                <a:latin typeface="+mn-lt"/>
              </a:rPr>
              <a:t>pensijų išmokos gavėjui išmokama pensijų išmokos sutartyje nurodytą dieną, bet ne vėliau kaip per 30 kalendorinių dienų nuo pensijų išmokos sutarties sudarymo dienos. </a:t>
            </a:r>
            <a:r>
              <a:rPr lang="lt-LT" sz="2400" dirty="0">
                <a:latin typeface="+mn-lt"/>
              </a:rPr>
              <a:t>Vienkartinė pensijų išmoka, neišmokėta dėl pensijų išmokos gavėjo mirties, paveldima Civilinio </a:t>
            </a:r>
            <a:r>
              <a:rPr lang="lt-LT" sz="2400" dirty="0">
                <a:solidFill>
                  <a:srgbClr val="000000"/>
                </a:solidFill>
                <a:latin typeface="+mn-lt"/>
              </a:rPr>
              <a:t>kodekso nustatyta tvarka</a:t>
            </a:r>
            <a:r>
              <a:rPr lang="lt-LT" sz="2400">
                <a:solidFill>
                  <a:srgbClr val="000000"/>
                </a:solidFill>
                <a:latin typeface="+mn-lt"/>
              </a:rPr>
              <a:t>. </a:t>
            </a:r>
            <a:endParaRPr lang="lt-LT" sz="2400" dirty="0">
              <a:solidFill>
                <a:srgbClr val="000000"/>
              </a:solidFill>
              <a:latin typeface="+mn-lt"/>
            </a:endParaRPr>
          </a:p>
        </p:txBody>
      </p:sp>
    </p:spTree>
    <p:extLst>
      <p:ext uri="{BB962C8B-B14F-4D97-AF65-F5344CB8AC3E}">
        <p14:creationId xmlns:p14="http://schemas.microsoft.com/office/powerpoint/2010/main" val="1450732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26628" name="Text Box 5"/>
          <p:cNvSpPr txBox="1">
            <a:spLocks noChangeArrowheads="1"/>
          </p:cNvSpPr>
          <p:nvPr/>
        </p:nvSpPr>
        <p:spPr bwMode="auto">
          <a:xfrm>
            <a:off x="0" y="1"/>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išmokos </a:t>
            </a:r>
            <a:r>
              <a:rPr lang="lt-LT" sz="3600" b="1">
                <a:solidFill>
                  <a:schemeClr val="bg1"/>
                </a:solidFill>
                <a:latin typeface="Calibri" pitchFamily="34" charset="0"/>
                <a:ea typeface="+mj-ea"/>
                <a:cs typeface="+mj-cs"/>
              </a:rPr>
              <a:t>: periodinė</a:t>
            </a:r>
            <a:endParaRPr lang="en-GB" sz="3600" b="1" dirty="0">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37</a:t>
            </a:fld>
            <a:endParaRPr lang="lt-LT"/>
          </a:p>
        </p:txBody>
      </p:sp>
      <p:sp>
        <p:nvSpPr>
          <p:cNvPr id="3" name="Stačiakampis 2">
            <a:extLst>
              <a:ext uri="{FF2B5EF4-FFF2-40B4-BE49-F238E27FC236}">
                <a16:creationId xmlns:a16="http://schemas.microsoft.com/office/drawing/2014/main" id="{A7381689-5F7A-40B5-BEF2-504940075399}"/>
              </a:ext>
            </a:extLst>
          </p:cNvPr>
          <p:cNvSpPr/>
          <p:nvPr/>
        </p:nvSpPr>
        <p:spPr>
          <a:xfrm>
            <a:off x="342900" y="829281"/>
            <a:ext cx="8458200" cy="6186309"/>
          </a:xfrm>
          <a:prstGeom prst="rect">
            <a:avLst/>
          </a:prstGeom>
        </p:spPr>
        <p:txBody>
          <a:bodyPr wrap="square">
            <a:spAutoFit/>
          </a:bodyPr>
          <a:lstStyle/>
          <a:p>
            <a:pPr marL="342900" indent="-342900" algn="just">
              <a:spcBef>
                <a:spcPts val="600"/>
              </a:spcBef>
              <a:buFont typeface="Wingdings" panose="05000000000000000000" pitchFamily="2" charset="2"/>
              <a:buChar char="Ø"/>
            </a:pPr>
            <a:r>
              <a:rPr lang="lt-LT" sz="2200" dirty="0">
                <a:solidFill>
                  <a:srgbClr val="000000"/>
                </a:solidFill>
                <a:latin typeface="+mn-lt"/>
              </a:rPr>
              <a:t>Pensijų kaupimo bendrovės dalyviui per mėnesį mokėtinos </a:t>
            </a:r>
            <a:r>
              <a:rPr lang="lt-LT" sz="2200" b="1" dirty="0">
                <a:solidFill>
                  <a:srgbClr val="000000"/>
                </a:solidFill>
                <a:latin typeface="+mn-lt"/>
              </a:rPr>
              <a:t>periodinės išmokos dydis </a:t>
            </a:r>
            <a:r>
              <a:rPr lang="lt-LT" sz="2200" dirty="0">
                <a:solidFill>
                  <a:srgbClr val="000000"/>
                </a:solidFill>
                <a:latin typeface="+mn-lt"/>
              </a:rPr>
              <a:t>yra nustatomas priežiūros institucijos (Lietuvos Banko) nustatyta tvarka. </a:t>
            </a:r>
          </a:p>
          <a:p>
            <a:pPr marL="342900" indent="-342900" algn="just">
              <a:spcBef>
                <a:spcPts val="600"/>
              </a:spcBef>
              <a:buFont typeface="Wingdings" panose="05000000000000000000" pitchFamily="2" charset="2"/>
              <a:buChar char="Ø"/>
            </a:pPr>
            <a:r>
              <a:rPr lang="lt-LT" sz="2200" dirty="0">
                <a:solidFill>
                  <a:srgbClr val="000000"/>
                </a:solidFill>
                <a:latin typeface="+mn-lt"/>
              </a:rPr>
              <a:t>Pensijų išmokos sutartyje turi būti nurodyta mėnesio diena, kurią bus mokama išmoka bei mokėjimo periodiškumas (ne rečiau kaip vieną kartą per 3 mėnesius). Periodinių pensijų išmokų suma, neišmokėta dėl gavėjo mirties, yra paveldima Civilinio kodekso nustatyta tvarka. </a:t>
            </a:r>
            <a:endParaRPr lang="en-US" sz="2200" dirty="0">
              <a:solidFill>
                <a:srgbClr val="000000"/>
              </a:solidFill>
              <a:latin typeface="+mn-lt"/>
            </a:endParaRPr>
          </a:p>
          <a:p>
            <a:pPr marL="342900" indent="-342900" algn="just">
              <a:spcBef>
                <a:spcPts val="600"/>
              </a:spcBef>
              <a:buFont typeface="Wingdings" panose="05000000000000000000" pitchFamily="2" charset="2"/>
              <a:buChar char="Ø"/>
            </a:pPr>
            <a:r>
              <a:rPr lang="en-US" sz="2200" dirty="0">
                <a:solidFill>
                  <a:srgbClr val="000000"/>
                </a:solidFill>
                <a:latin typeface="+mn-lt"/>
              </a:rPr>
              <a:t>Peri</a:t>
            </a:r>
            <a:r>
              <a:rPr lang="lt-LT" sz="2200" dirty="0">
                <a:solidFill>
                  <a:srgbClr val="000000"/>
                </a:solidFill>
                <a:latin typeface="+mn-lt"/>
              </a:rPr>
              <a:t>o</a:t>
            </a:r>
            <a:r>
              <a:rPr lang="en-US" sz="2200" dirty="0">
                <a:solidFill>
                  <a:srgbClr val="000000"/>
                </a:solidFill>
                <a:latin typeface="+mn-lt"/>
              </a:rPr>
              <a:t>din</a:t>
            </a:r>
            <a:r>
              <a:rPr lang="lt-LT" sz="2200" dirty="0">
                <a:solidFill>
                  <a:srgbClr val="000000"/>
                </a:solidFill>
                <a:latin typeface="+mn-lt"/>
              </a:rPr>
              <a:t>ės išmokos mėnesinis dydis: </a:t>
            </a:r>
            <a:r>
              <a:rPr lang="lt-LT" sz="2200" b="1" dirty="0">
                <a:solidFill>
                  <a:srgbClr val="000000"/>
                </a:solidFill>
                <a:latin typeface="+mn-lt"/>
              </a:rPr>
              <a:t>PI = VS/T </a:t>
            </a:r>
            <a:r>
              <a:rPr lang="lt-LT" sz="2200" dirty="0">
                <a:solidFill>
                  <a:srgbClr val="000000"/>
                </a:solidFill>
                <a:latin typeface="+mn-lt"/>
              </a:rPr>
              <a:t>(VS – vienetų skaičius, T – mokėjimo trukmė</a:t>
            </a:r>
            <a:r>
              <a:rPr lang="en-US" sz="2200" dirty="0">
                <a:solidFill>
                  <a:srgbClr val="000000"/>
                </a:solidFill>
                <a:latin typeface="+mn-lt"/>
              </a:rPr>
              <a:t> m</a:t>
            </a:r>
            <a:r>
              <a:rPr lang="lt-LT" sz="2200" dirty="0">
                <a:solidFill>
                  <a:srgbClr val="000000"/>
                </a:solidFill>
                <a:latin typeface="+mn-lt"/>
              </a:rPr>
              <a:t>ė</a:t>
            </a:r>
            <a:r>
              <a:rPr lang="en-US" sz="2200" dirty="0" err="1">
                <a:solidFill>
                  <a:srgbClr val="000000"/>
                </a:solidFill>
                <a:latin typeface="+mn-lt"/>
              </a:rPr>
              <a:t>nesiais</a:t>
            </a:r>
            <a:r>
              <a:rPr lang="en-US" sz="2200" dirty="0">
                <a:solidFill>
                  <a:srgbClr val="000000"/>
                </a:solidFill>
                <a:latin typeface="+mn-lt"/>
              </a:rPr>
              <a:t> </a:t>
            </a:r>
            <a:r>
              <a:rPr lang="lt-LT" sz="2200" dirty="0">
                <a:solidFill>
                  <a:srgbClr val="000000"/>
                </a:solidFill>
                <a:latin typeface="+mn-lt"/>
              </a:rPr>
              <a:t> iki </a:t>
            </a:r>
            <a:r>
              <a:rPr lang="en-US" sz="2200" dirty="0">
                <a:solidFill>
                  <a:srgbClr val="000000"/>
                </a:solidFill>
                <a:latin typeface="+mn-lt"/>
              </a:rPr>
              <a:t>85 </a:t>
            </a:r>
            <a:r>
              <a:rPr lang="lt-LT" sz="2200" dirty="0">
                <a:solidFill>
                  <a:srgbClr val="000000"/>
                </a:solidFill>
                <a:latin typeface="+mn-lt"/>
              </a:rPr>
              <a:t>metų sukakties.</a:t>
            </a:r>
          </a:p>
          <a:p>
            <a:pPr algn="r">
              <a:spcBef>
                <a:spcPts val="600"/>
              </a:spcBef>
            </a:pPr>
            <a:r>
              <a:rPr lang="lt-LT" sz="2200" i="1" dirty="0">
                <a:solidFill>
                  <a:srgbClr val="000000"/>
                </a:solidFill>
                <a:latin typeface="+mn-lt"/>
              </a:rPr>
              <a:t>€5403/240 = €22,51 (mažiausia periodinė išmoka 20 m.)</a:t>
            </a:r>
          </a:p>
          <a:p>
            <a:pPr marL="342900" marR="0" indent="-342900" algn="just">
              <a:spcBef>
                <a:spcPts val="0"/>
              </a:spcBef>
              <a:spcAft>
                <a:spcPts val="0"/>
              </a:spcAft>
              <a:buFont typeface="Wingdings" panose="05000000000000000000" pitchFamily="2" charset="2"/>
              <a:buChar char="Ø"/>
            </a:pPr>
            <a:r>
              <a:rPr lang="lt-LT" sz="2200" b="0" i="0" dirty="0">
                <a:solidFill>
                  <a:srgbClr val="000000"/>
                </a:solidFill>
                <a:effectLst/>
                <a:latin typeface="Times New Roman" panose="02020603050405020304" pitchFamily="18" charset="0"/>
              </a:rPr>
              <a:t> </a:t>
            </a:r>
            <a:r>
              <a:rPr lang="lt-LT" sz="2200" b="0" i="0" dirty="0">
                <a:solidFill>
                  <a:srgbClr val="000000"/>
                </a:solidFill>
                <a:effectLst/>
                <a:latin typeface="+mn-lt"/>
              </a:rPr>
              <a:t>Periodinės pensijų išmokos dydis vienetais turi būti nurodytas pensijų išmokos sutartyje ir nesikeisti visą periodinių pensijų išmokų mokėjimo laikotarpį. </a:t>
            </a:r>
          </a:p>
          <a:p>
            <a:pPr marL="342900" marR="0" indent="-342900" algn="just">
              <a:spcBef>
                <a:spcPts val="0"/>
              </a:spcBef>
              <a:spcAft>
                <a:spcPts val="0"/>
              </a:spcAft>
              <a:buFont typeface="Wingdings" panose="05000000000000000000" pitchFamily="2" charset="2"/>
              <a:buChar char="Ø"/>
            </a:pPr>
            <a:r>
              <a:rPr lang="lt-LT" sz="2200" b="0" i="0" dirty="0">
                <a:solidFill>
                  <a:srgbClr val="000000"/>
                </a:solidFill>
                <a:effectLst/>
                <a:latin typeface="+mn-lt"/>
              </a:rPr>
              <a:t>Pensijų išmokos sutartyje taip pat turi būti pateiktas įspėjimas, kad vieneto vertė gali tiek padidėti, tiek sumažėti, todėl periodinės pensijų išmokos dydis eurais gali kisti.</a:t>
            </a:r>
          </a:p>
          <a:p>
            <a:pPr indent="447675" algn="just">
              <a:spcBef>
                <a:spcPts val="600"/>
              </a:spcBef>
            </a:pPr>
            <a:endParaRPr lang="lt-LT" sz="2400" dirty="0">
              <a:solidFill>
                <a:srgbClr val="000000"/>
              </a:solidFill>
              <a:latin typeface="+mn-lt"/>
            </a:endParaRPr>
          </a:p>
        </p:txBody>
      </p:sp>
    </p:spTree>
    <p:extLst>
      <p:ext uri="{BB962C8B-B14F-4D97-AF65-F5344CB8AC3E}">
        <p14:creationId xmlns:p14="http://schemas.microsoft.com/office/powerpoint/2010/main" val="2780109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26628" name="Text Box 5"/>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išmokos : apie periodinę smulkiau</a:t>
            </a:r>
            <a:endParaRPr lang="en-GB" sz="3600" b="1" dirty="0">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38</a:t>
            </a:fld>
            <a:endParaRPr lang="lt-LT"/>
          </a:p>
        </p:txBody>
      </p:sp>
      <p:sp>
        <p:nvSpPr>
          <p:cNvPr id="3" name="Stačiakampis 2">
            <a:extLst>
              <a:ext uri="{FF2B5EF4-FFF2-40B4-BE49-F238E27FC236}">
                <a16:creationId xmlns:a16="http://schemas.microsoft.com/office/drawing/2014/main" id="{A7381689-5F7A-40B5-BEF2-504940075399}"/>
              </a:ext>
            </a:extLst>
          </p:cNvPr>
          <p:cNvSpPr/>
          <p:nvPr/>
        </p:nvSpPr>
        <p:spPr>
          <a:xfrm>
            <a:off x="342900" y="829281"/>
            <a:ext cx="8458200" cy="5139869"/>
          </a:xfrm>
          <a:prstGeom prst="rect">
            <a:avLst/>
          </a:prstGeom>
        </p:spPr>
        <p:txBody>
          <a:bodyPr wrap="square">
            <a:spAutoFit/>
          </a:bodyPr>
          <a:lstStyle/>
          <a:p>
            <a:pPr algn="just">
              <a:spcBef>
                <a:spcPts val="600"/>
              </a:spcBef>
            </a:pPr>
            <a:r>
              <a:rPr lang="en-US" sz="2200" dirty="0">
                <a:solidFill>
                  <a:srgbClr val="000000"/>
                </a:solidFill>
                <a:latin typeface="+mn-lt"/>
              </a:rPr>
              <a:t>Peri</a:t>
            </a:r>
            <a:r>
              <a:rPr lang="lt-LT" sz="2200" dirty="0">
                <a:solidFill>
                  <a:srgbClr val="000000"/>
                </a:solidFill>
                <a:latin typeface="+mn-lt"/>
              </a:rPr>
              <a:t>o</a:t>
            </a:r>
            <a:r>
              <a:rPr lang="en-US" sz="2200" dirty="0">
                <a:solidFill>
                  <a:srgbClr val="000000"/>
                </a:solidFill>
                <a:latin typeface="+mn-lt"/>
              </a:rPr>
              <a:t>din</a:t>
            </a:r>
            <a:r>
              <a:rPr lang="lt-LT" sz="2200" dirty="0">
                <a:solidFill>
                  <a:srgbClr val="000000"/>
                </a:solidFill>
                <a:latin typeface="+mn-lt"/>
              </a:rPr>
              <a:t>ės išmokos mėnesinis dydis: </a:t>
            </a:r>
            <a:r>
              <a:rPr lang="lt-LT" sz="2200" b="1" dirty="0">
                <a:solidFill>
                  <a:srgbClr val="000000"/>
                </a:solidFill>
                <a:latin typeface="+mn-lt"/>
              </a:rPr>
              <a:t>PI = VS/T </a:t>
            </a:r>
            <a:r>
              <a:rPr lang="lt-LT" sz="2200" dirty="0">
                <a:solidFill>
                  <a:srgbClr val="000000"/>
                </a:solidFill>
                <a:latin typeface="+mn-lt"/>
              </a:rPr>
              <a:t>(VS – vienetų skaičius, T – mokėjimo trukmė</a:t>
            </a:r>
            <a:r>
              <a:rPr lang="en-US" sz="2200" dirty="0">
                <a:solidFill>
                  <a:srgbClr val="000000"/>
                </a:solidFill>
                <a:latin typeface="+mn-lt"/>
              </a:rPr>
              <a:t> m</a:t>
            </a:r>
            <a:r>
              <a:rPr lang="lt-LT" sz="2200" dirty="0">
                <a:solidFill>
                  <a:srgbClr val="000000"/>
                </a:solidFill>
                <a:latin typeface="+mn-lt"/>
              </a:rPr>
              <a:t>ė</a:t>
            </a:r>
            <a:r>
              <a:rPr lang="en-US" sz="2200" dirty="0" err="1">
                <a:solidFill>
                  <a:srgbClr val="000000"/>
                </a:solidFill>
                <a:latin typeface="+mn-lt"/>
              </a:rPr>
              <a:t>nesiais</a:t>
            </a:r>
            <a:r>
              <a:rPr lang="en-US" sz="2200" dirty="0">
                <a:solidFill>
                  <a:srgbClr val="000000"/>
                </a:solidFill>
                <a:latin typeface="+mn-lt"/>
              </a:rPr>
              <a:t> </a:t>
            </a:r>
            <a:r>
              <a:rPr lang="lt-LT" sz="2200" dirty="0">
                <a:solidFill>
                  <a:srgbClr val="000000"/>
                </a:solidFill>
                <a:latin typeface="+mn-lt"/>
              </a:rPr>
              <a:t> iki </a:t>
            </a:r>
            <a:r>
              <a:rPr lang="en-US" sz="2200" dirty="0">
                <a:solidFill>
                  <a:srgbClr val="000000"/>
                </a:solidFill>
                <a:latin typeface="+mn-lt"/>
              </a:rPr>
              <a:t>85 </a:t>
            </a:r>
            <a:r>
              <a:rPr lang="lt-LT" sz="2200" dirty="0">
                <a:solidFill>
                  <a:srgbClr val="000000"/>
                </a:solidFill>
                <a:latin typeface="+mn-lt"/>
              </a:rPr>
              <a:t>metų sukakties.</a:t>
            </a:r>
          </a:p>
          <a:p>
            <a:pPr algn="just">
              <a:spcBef>
                <a:spcPts val="600"/>
              </a:spcBef>
            </a:pPr>
            <a:endParaRPr lang="lt-LT" sz="2200" dirty="0">
              <a:solidFill>
                <a:srgbClr val="000000"/>
              </a:solidFill>
              <a:latin typeface="+mn-lt"/>
            </a:endParaRPr>
          </a:p>
          <a:p>
            <a:pPr marL="342900" indent="-342900" algn="just">
              <a:spcBef>
                <a:spcPts val="600"/>
              </a:spcBef>
              <a:buFont typeface="Wingdings" panose="05000000000000000000" pitchFamily="2" charset="2"/>
              <a:buChar char="§"/>
            </a:pPr>
            <a:r>
              <a:rPr lang="lt-LT" sz="2200" dirty="0">
                <a:solidFill>
                  <a:srgbClr val="000000"/>
                </a:solidFill>
                <a:latin typeface="+mn-lt"/>
              </a:rPr>
              <a:t>Sakykim, asmuo periodinės išmokos skyrimo metu turi 600 vienetų po 10 eurų, taigi viso €6000. </a:t>
            </a:r>
          </a:p>
          <a:p>
            <a:pPr marL="342900" indent="-342900" algn="just">
              <a:spcBef>
                <a:spcPts val="600"/>
              </a:spcBef>
              <a:buFont typeface="Wingdings" panose="05000000000000000000" pitchFamily="2" charset="2"/>
              <a:buChar char="§"/>
            </a:pPr>
            <a:r>
              <a:rPr lang="lt-LT" sz="2200" dirty="0">
                <a:solidFill>
                  <a:srgbClr val="000000"/>
                </a:solidFill>
                <a:latin typeface="+mn-lt"/>
              </a:rPr>
              <a:t>Nuo 65 metų iki 85 metų yra 20 metų arba 240 mėnesių.</a:t>
            </a:r>
          </a:p>
          <a:p>
            <a:pPr marL="342900" indent="-342900" algn="just">
              <a:spcBef>
                <a:spcPts val="600"/>
              </a:spcBef>
              <a:buFont typeface="Wingdings" panose="05000000000000000000" pitchFamily="2" charset="2"/>
              <a:buChar char="§"/>
            </a:pPr>
            <a:r>
              <a:rPr lang="lt-LT" sz="2200" dirty="0">
                <a:solidFill>
                  <a:srgbClr val="000000"/>
                </a:solidFill>
                <a:latin typeface="+mn-lt"/>
              </a:rPr>
              <a:t>Todėl jam nustatoma mokėti 600/240 = 2,5 vieneto per mėnesį. </a:t>
            </a:r>
          </a:p>
          <a:p>
            <a:pPr marL="342900" indent="-342900" algn="just">
              <a:spcBef>
                <a:spcPts val="600"/>
              </a:spcBef>
              <a:buFont typeface="Wingdings" panose="05000000000000000000" pitchFamily="2" charset="2"/>
              <a:buChar char="§"/>
            </a:pPr>
            <a:r>
              <a:rPr lang="lt-LT" sz="2200" dirty="0">
                <a:solidFill>
                  <a:srgbClr val="000000"/>
                </a:solidFill>
                <a:latin typeface="+mn-lt"/>
              </a:rPr>
              <a:t>Kol vieneto vertė yra €10, mėnesinė išmoka 2,5∙ €10 = €25.</a:t>
            </a:r>
          </a:p>
          <a:p>
            <a:pPr marL="342900" indent="-342900" algn="just">
              <a:spcBef>
                <a:spcPts val="600"/>
              </a:spcBef>
              <a:buFont typeface="Wingdings" panose="05000000000000000000" pitchFamily="2" charset="2"/>
              <a:buChar char="§"/>
            </a:pPr>
            <a:r>
              <a:rPr lang="lt-LT" sz="2200" dirty="0">
                <a:solidFill>
                  <a:srgbClr val="000000"/>
                </a:solidFill>
                <a:latin typeface="+mn-lt"/>
              </a:rPr>
              <a:t> Jei pensijų kaupimo bendrovei gerai sekasi, ir vieneto vertė pakyla iki €12, tai išmoka bus 2,5∙ €12 = €30</a:t>
            </a:r>
          </a:p>
          <a:p>
            <a:pPr marL="342900" indent="-342900" algn="just">
              <a:spcBef>
                <a:spcPts val="600"/>
              </a:spcBef>
              <a:buFont typeface="Wingdings" panose="05000000000000000000" pitchFamily="2" charset="2"/>
              <a:buChar char="§"/>
            </a:pPr>
            <a:r>
              <a:rPr lang="lt-LT" sz="2200" dirty="0">
                <a:solidFill>
                  <a:srgbClr val="000000"/>
                </a:solidFill>
                <a:latin typeface="+mn-lt"/>
              </a:rPr>
              <a:t>Jei pensijų kaupimo bendrovei blogai sekasi, ir vieneto vertė krinta iki €8, tai išmoka bus 2,5∙ €8 = €20.</a:t>
            </a:r>
          </a:p>
          <a:p>
            <a:pPr indent="447675" algn="just">
              <a:spcBef>
                <a:spcPts val="600"/>
              </a:spcBef>
            </a:pPr>
            <a:endParaRPr lang="lt-LT" sz="2400" dirty="0">
              <a:solidFill>
                <a:srgbClr val="000000"/>
              </a:solidFill>
              <a:latin typeface="+mn-lt"/>
            </a:endParaRPr>
          </a:p>
        </p:txBody>
      </p:sp>
    </p:spTree>
    <p:extLst>
      <p:ext uri="{BB962C8B-B14F-4D97-AF65-F5344CB8AC3E}">
        <p14:creationId xmlns:p14="http://schemas.microsoft.com/office/powerpoint/2010/main" val="3638229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9552" y="758317"/>
            <a:ext cx="8305800" cy="5709255"/>
          </a:xfrm>
          <a:prstGeom prst="rect">
            <a:avLst/>
          </a:prstGeom>
          <a:noFill/>
          <a:ln w="88900" cmpd="tri">
            <a:noFill/>
            <a:prstDash val="sysDot"/>
            <a:miter lim="800000"/>
            <a:headEnd/>
            <a:tailEnd/>
          </a:ln>
        </p:spPr>
        <p:txBody>
          <a:bodyPr>
            <a:spAutoFit/>
          </a:bodyPr>
          <a:lstStyle/>
          <a:p>
            <a:r>
              <a:rPr lang="lt-LT" sz="2200" b="1" dirty="0">
                <a:latin typeface="+mn-lt"/>
              </a:rPr>
              <a:t>Pensijų anuitetas </a:t>
            </a:r>
            <a:r>
              <a:rPr lang="lt-LT" sz="2200" dirty="0">
                <a:latin typeface="+mn-lt"/>
              </a:rPr>
              <a:t>-  dalyviui iki gyvos galvos mokama periodinė pensijos išmoka, kurios visa išmokėjimo rizika tenka pensijų anuiteto mokėtojui. </a:t>
            </a:r>
            <a:endParaRPr lang="lt-LT" sz="2200" b="1" dirty="0">
              <a:latin typeface="+mn-lt"/>
            </a:endParaRPr>
          </a:p>
          <a:p>
            <a:r>
              <a:rPr lang="lt-LT" sz="2200" b="1" dirty="0">
                <a:latin typeface="+mn-lt"/>
              </a:rPr>
              <a:t>Pensijų anuiteto rūšys : </a:t>
            </a:r>
          </a:p>
          <a:p>
            <a:pPr marL="342900" indent="-342900" algn="just">
              <a:buSzPct val="80000"/>
              <a:buFont typeface="Wingdings" panose="05000000000000000000" pitchFamily="2" charset="2"/>
              <a:buChar char="è"/>
            </a:pPr>
            <a:r>
              <a:rPr lang="lt-LT" sz="2000" b="1" dirty="0">
                <a:latin typeface="+mn-lt"/>
              </a:rPr>
              <a:t>standartinis pensijų anuitetas</a:t>
            </a:r>
            <a:r>
              <a:rPr lang="lt-LT" sz="2200" b="1" dirty="0">
                <a:latin typeface="+mn-lt"/>
              </a:rPr>
              <a:t>. </a:t>
            </a:r>
            <a:r>
              <a:rPr lang="lt-LT" sz="2000" dirty="0">
                <a:latin typeface="+mn-lt"/>
              </a:rPr>
              <a:t>Anuiteto mokėtojas pensijų išmokų gavėjui iki gyvos galvos periodiškai moka vienodo dydžio pensijų išmokas, kurių mokėjimas nutrūksta pensijų anuitetą įsigijusiam dalyviui mirus. Standartinis pensijų anuitetas nepaveldimas</a:t>
            </a:r>
            <a:r>
              <a:rPr lang="lt-LT" sz="2200" dirty="0">
                <a:latin typeface="+mn-lt"/>
              </a:rPr>
              <a:t>. </a:t>
            </a:r>
          </a:p>
          <a:p>
            <a:pPr marL="342900" indent="-342900" algn="just">
              <a:spcBef>
                <a:spcPts val="600"/>
              </a:spcBef>
              <a:buFont typeface="Wingdings" panose="05000000000000000000" pitchFamily="2" charset="2"/>
              <a:buChar char="Ø"/>
            </a:pPr>
            <a:r>
              <a:rPr lang="lt-LT" sz="2000" dirty="0">
                <a:latin typeface="+mn-lt"/>
              </a:rPr>
              <a:t>Standartinis pensijų anuitetas privalo būti įsigytas už visą dalyvio vardu pensijų fonde sukauptą pensijų turtą (neviršijantį 64841eurų) </a:t>
            </a:r>
          </a:p>
          <a:p>
            <a:pPr marL="342900" indent="-342900" algn="just">
              <a:spcBef>
                <a:spcPts val="600"/>
              </a:spcBef>
              <a:buFont typeface="Wingdings" panose="05000000000000000000" pitchFamily="2" charset="2"/>
              <a:buChar char="Ø"/>
            </a:pPr>
            <a:endParaRPr lang="lt-LT" sz="2000" dirty="0">
              <a:latin typeface="+mn-lt"/>
            </a:endParaRPr>
          </a:p>
          <a:p>
            <a:pPr marL="342900" indent="-342900" algn="just">
              <a:buFont typeface="Wingdings" panose="05000000000000000000" pitchFamily="2" charset="2"/>
              <a:buChar char="è"/>
            </a:pPr>
            <a:r>
              <a:rPr lang="lt-LT" sz="2000" b="1" dirty="0">
                <a:latin typeface="Calibri" panose="020F0502020204030204" pitchFamily="34" charset="0"/>
                <a:cs typeface="Calibri" panose="020F0502020204030204" pitchFamily="34" charset="0"/>
              </a:rPr>
              <a:t>standartinis pensijų anuitetas su garantuojamu mokėjimo laikotarpiu. </a:t>
            </a:r>
            <a:r>
              <a:rPr lang="lt-LT" sz="2000" dirty="0">
                <a:latin typeface="+mn-lt"/>
              </a:rPr>
              <a:t>Pensijų anuiteto gavėjui iki gyvos galvos periodiškai mokamas pensijų anuitetas. </a:t>
            </a:r>
          </a:p>
          <a:p>
            <a:pPr marL="342900" indent="-342900" algn="just">
              <a:buFont typeface="Wingdings" panose="05000000000000000000" pitchFamily="2" charset="2"/>
              <a:buChar char="Ø"/>
            </a:pPr>
            <a:r>
              <a:rPr lang="lt-LT" sz="2000" dirty="0">
                <a:latin typeface="+mn-lt"/>
              </a:rPr>
              <a:t>Jei pensijų anuiteto gavėjas miršta nesibaigus numatytam garantuojamam mokėjimo laikotarpiui, tuomet už likusį garantuojamą mokėjimo laikotarpį sumą priklausanti vienkartinė pensijų anuiteto išmoka paveldima</a:t>
            </a:r>
            <a:r>
              <a:rPr lang="lt-LT" sz="2000" dirty="0">
                <a:latin typeface="Calibri" panose="020F0502020204030204" pitchFamily="34" charset="0"/>
                <a:cs typeface="Calibri" panose="020F0502020204030204" pitchFamily="34" charset="0"/>
              </a:rPr>
              <a:t>. </a:t>
            </a:r>
          </a:p>
          <a:p>
            <a:pPr marL="342900" indent="-342900" algn="just">
              <a:spcBef>
                <a:spcPts val="600"/>
              </a:spcBef>
              <a:buFont typeface="Wingdings" panose="05000000000000000000" pitchFamily="2" charset="2"/>
              <a:buChar char="Ø"/>
            </a:pPr>
            <a:endParaRPr lang="lt-LT" sz="2000" dirty="0">
              <a:latin typeface="+mn-lt"/>
            </a:endParaRPr>
          </a:p>
        </p:txBody>
      </p:sp>
      <p:sp>
        <p:nvSpPr>
          <p:cNvPr id="26628" name="Text Box 5"/>
          <p:cNvSpPr txBox="1">
            <a:spLocks noChangeArrowheads="1"/>
          </p:cNvSpPr>
          <p:nvPr/>
        </p:nvSpPr>
        <p:spPr bwMode="auto">
          <a:xfrm>
            <a:off x="0" y="1"/>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Pensijų anuitetas</a:t>
            </a:r>
            <a:endParaRPr lang="en-GB" sz="3600" b="1">
              <a:solidFill>
                <a:schemeClr val="bg1"/>
              </a:solidFill>
              <a:latin typeface="Calibri" pitchFamily="34" charset="0"/>
              <a:ea typeface="+mj-ea"/>
              <a:cs typeface="+mj-cs"/>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39</a:t>
            </a:fld>
            <a:endParaRPr lang="lt-L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7"/>
          <p:cNvSpPr txBox="1">
            <a:spLocks noChangeArrowheads="1"/>
          </p:cNvSpPr>
          <p:nvPr/>
        </p:nvSpPr>
        <p:spPr bwMode="auto">
          <a:xfrm>
            <a:off x="539552" y="836712"/>
            <a:ext cx="8352928" cy="5890843"/>
          </a:xfrm>
          <a:prstGeom prst="rect">
            <a:avLst/>
          </a:prstGeom>
          <a:noFill/>
          <a:ln w="88900" cmpd="tri">
            <a:noFill/>
            <a:prstDash val="sysDot"/>
            <a:miter lim="800000"/>
            <a:headEnd/>
            <a:tailEnd/>
          </a:ln>
        </p:spPr>
        <p:txBody>
          <a:bodyPr wrap="square">
            <a:spAutoFit/>
          </a:bodyPr>
          <a:lstStyle/>
          <a:p>
            <a:pPr algn="just" eaLnBrk="0" fontAlgn="auto" hangingPunct="0">
              <a:lnSpc>
                <a:spcPct val="110000"/>
              </a:lnSpc>
              <a:spcBef>
                <a:spcPct val="20000"/>
              </a:spcBef>
              <a:spcAft>
                <a:spcPts val="0"/>
              </a:spcAft>
              <a:buFont typeface="Wingdings" pitchFamily="2" charset="2"/>
              <a:buNone/>
              <a:defRPr/>
            </a:pPr>
            <a:r>
              <a:rPr lang="lt-LT" sz="2400" b="1">
                <a:latin typeface="Calibri" pitchFamily="34" charset="0"/>
              </a:rPr>
              <a:t>"Baltojoje knygoje"(2000) deklaruoti reformos tikslai:</a:t>
            </a:r>
          </a:p>
          <a:p>
            <a:pPr lvl="0" indent="476250" algn="just" eaLnBrk="0" fontAlgn="auto" hangingPunct="0">
              <a:spcBef>
                <a:spcPct val="20000"/>
              </a:spcBef>
              <a:spcAft>
                <a:spcPts val="0"/>
              </a:spcAft>
              <a:buSzPct val="80000"/>
              <a:buFont typeface="Wingdings" pitchFamily="2" charset="2"/>
              <a:buChar char="è"/>
              <a:defRPr/>
            </a:pPr>
            <a:r>
              <a:rPr lang="lt-LT" sz="2400">
                <a:latin typeface="Calibri" pitchFamily="34" charset="0"/>
              </a:rPr>
              <a:t>pakeisti pensijų sistemą taip, kad sulaukę pensinio amžiaus žmonės gautų didesnes pajamas nei iki šiol, tačiau perskirstymas būtų ne padidintas, bet sumažintas; </a:t>
            </a:r>
          </a:p>
          <a:p>
            <a:pPr lvl="0" indent="476250" algn="just" eaLnBrk="0" fontAlgn="auto" hangingPunct="0">
              <a:spcBef>
                <a:spcPct val="20000"/>
              </a:spcBef>
              <a:spcAft>
                <a:spcPts val="0"/>
              </a:spcAft>
              <a:buSzPct val="80000"/>
              <a:buFont typeface="Wingdings" pitchFamily="2" charset="2"/>
              <a:buChar char="è"/>
              <a:defRPr/>
            </a:pPr>
            <a:r>
              <a:rPr lang="lt-LT" sz="2400">
                <a:latin typeface="Calibri" pitchFamily="34" charset="0"/>
              </a:rPr>
              <a:t>finansiškai subalansuoti socialinio draudimo pensijų sistemą taip, kad ji galėtų artimiausiais metais veikti be finansinio deficito; </a:t>
            </a:r>
          </a:p>
          <a:p>
            <a:pPr lvl="0" indent="476250" algn="just" eaLnBrk="0" fontAlgn="auto" hangingPunct="0">
              <a:spcBef>
                <a:spcPct val="20000"/>
              </a:spcBef>
              <a:spcAft>
                <a:spcPts val="0"/>
              </a:spcAft>
              <a:buSzPct val="80000"/>
              <a:buFont typeface="Wingdings" pitchFamily="2" charset="2"/>
              <a:buChar char="è"/>
              <a:defRPr/>
            </a:pPr>
            <a:r>
              <a:rPr lang="lt-LT" sz="2400">
                <a:latin typeface="Calibri" pitchFamily="34" charset="0"/>
              </a:rPr>
              <a:t>paskatinti taupymą šalyje bei sumažinti mokesčių vengimą.</a:t>
            </a:r>
          </a:p>
          <a:p>
            <a:pPr algn="just" eaLnBrk="0" fontAlgn="auto" hangingPunct="0">
              <a:lnSpc>
                <a:spcPct val="110000"/>
              </a:lnSpc>
              <a:spcBef>
                <a:spcPct val="20000"/>
              </a:spcBef>
              <a:spcAft>
                <a:spcPts val="0"/>
              </a:spcAft>
              <a:buFont typeface="Wingdings" pitchFamily="2" charset="2"/>
              <a:buNone/>
              <a:defRPr/>
            </a:pPr>
            <a:r>
              <a:rPr lang="lt-LT" sz="2400" b="1">
                <a:latin typeface="Calibri" pitchFamily="34" charset="0"/>
              </a:rPr>
              <a:t>Tiesiogiai nedeklaruoti, bet numanomi tikslai</a:t>
            </a:r>
          </a:p>
          <a:p>
            <a:pPr indent="476250" algn="just" eaLnBrk="0" fontAlgn="auto" hangingPunct="0">
              <a:spcBef>
                <a:spcPct val="20000"/>
              </a:spcBef>
              <a:spcAft>
                <a:spcPts val="0"/>
              </a:spcAft>
              <a:buSzPct val="80000"/>
              <a:buFont typeface="Wingdings" pitchFamily="2" charset="2"/>
              <a:buChar char="è"/>
              <a:defRPr/>
            </a:pPr>
            <a:r>
              <a:rPr lang="lt-LT" sz="2400">
                <a:latin typeface="Calibri" pitchFamily="34" charset="0"/>
              </a:rPr>
              <a:t> </a:t>
            </a:r>
            <a:r>
              <a:rPr lang="lt-LT" sz="2000">
                <a:latin typeface="Calibri" pitchFamily="34" charset="0"/>
              </a:rPr>
              <a:t>užtikrinti apsaugą senatvėje skirtingais mechanizmais,  derinant viešąjį ir privatų sektorius ir taip sumažinant riziką;</a:t>
            </a:r>
          </a:p>
          <a:p>
            <a:pPr indent="476250" algn="just" eaLnBrk="0" fontAlgn="auto" hangingPunct="0">
              <a:spcBef>
                <a:spcPct val="20000"/>
              </a:spcBef>
              <a:spcAft>
                <a:spcPts val="0"/>
              </a:spcAft>
              <a:buSzPct val="80000"/>
              <a:buFont typeface="Wingdings" pitchFamily="2" charset="2"/>
              <a:buChar char="è"/>
              <a:defRPr/>
            </a:pPr>
            <a:r>
              <a:rPr lang="lt-LT" sz="2000">
                <a:latin typeface="Calibri" pitchFamily="34" charset="0"/>
              </a:rPr>
              <a:t>pritaikyti pensijų sistemą būsimam visuomenės senėjimui, sumažinant būsimus socialinio draudimo įsipareigojimus;</a:t>
            </a:r>
          </a:p>
          <a:p>
            <a:pPr indent="476250" algn="just" eaLnBrk="0" fontAlgn="auto" hangingPunct="0">
              <a:spcBef>
                <a:spcPct val="20000"/>
              </a:spcBef>
              <a:spcAft>
                <a:spcPts val="0"/>
              </a:spcAft>
              <a:buSzPct val="80000"/>
              <a:buFont typeface="Wingdings" pitchFamily="2" charset="2"/>
              <a:buChar char="è"/>
              <a:defRPr/>
            </a:pPr>
            <a:r>
              <a:rPr lang="lt-LT" sz="2000">
                <a:latin typeface="Calibri" pitchFamily="34" charset="0"/>
              </a:rPr>
              <a:t> paskatinti šalies kapitalo rinkų ir finansinės infrastruktūros plėtrą;</a:t>
            </a:r>
          </a:p>
          <a:p>
            <a:pPr indent="476250" algn="just" eaLnBrk="0" fontAlgn="auto" hangingPunct="0">
              <a:spcBef>
                <a:spcPct val="20000"/>
              </a:spcBef>
              <a:spcAft>
                <a:spcPts val="0"/>
              </a:spcAft>
              <a:buSzPct val="80000"/>
              <a:buFont typeface="Wingdings" pitchFamily="2" charset="2"/>
              <a:buChar char="è"/>
              <a:defRPr/>
            </a:pPr>
            <a:r>
              <a:rPr lang="lt-LT" sz="2000">
                <a:latin typeface="Calibri" pitchFamily="34" charset="0"/>
              </a:rPr>
              <a:t>rasti geresnį balansą tarp socialinio solidarumo ir individualios atsakomybės už apsaugą senatvėje.</a:t>
            </a:r>
            <a:endParaRPr lang="lt-LT" sz="2000" i="1">
              <a:solidFill>
                <a:srgbClr val="903A00"/>
              </a:solidFill>
              <a:latin typeface="Calibri" pitchFamily="34" charset="0"/>
            </a:endParaRPr>
          </a:p>
        </p:txBody>
      </p:sp>
      <p:sp>
        <p:nvSpPr>
          <p:cNvPr id="5123" name="Text Box 1028"/>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2003 m. reformos esmė ir tikslai</a:t>
            </a:r>
            <a:endParaRPr lang="lt-LT" sz="2400" b="1">
              <a:solidFill>
                <a:schemeClr val="bg1"/>
              </a:solidFill>
              <a:latin typeface="Times New Roman" charset="0"/>
            </a:endParaRPr>
          </a:p>
        </p:txBody>
      </p:sp>
      <p:sp>
        <p:nvSpPr>
          <p:cNvPr id="6" name="Skaidrės numerio vietos rezervavimo ženklas 5"/>
          <p:cNvSpPr>
            <a:spLocks noGrp="1"/>
          </p:cNvSpPr>
          <p:nvPr>
            <p:ph type="sldNum" sz="quarter" idx="12"/>
          </p:nvPr>
        </p:nvSpPr>
        <p:spPr/>
        <p:txBody>
          <a:bodyPr/>
          <a:lstStyle/>
          <a:p>
            <a:pPr>
              <a:defRPr/>
            </a:pPr>
            <a:fld id="{8710909E-3B57-4F43-8CB5-068B844B09B4}" type="slidenum">
              <a:rPr lang="lt-LT" smtClean="0"/>
              <a:pPr>
                <a:defRPr/>
              </a:pPr>
              <a:t>4</a:t>
            </a:fld>
            <a:endParaRPr lang="lt-L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9552" y="758317"/>
            <a:ext cx="8305800" cy="3739485"/>
          </a:xfrm>
          <a:prstGeom prst="rect">
            <a:avLst/>
          </a:prstGeom>
          <a:noFill/>
          <a:ln w="88900" cmpd="tri">
            <a:noFill/>
            <a:prstDash val="sysDot"/>
            <a:miter lim="800000"/>
            <a:headEnd/>
            <a:tailEnd/>
          </a:ln>
        </p:spPr>
        <p:txBody>
          <a:bodyPr>
            <a:spAutoFit/>
          </a:bodyPr>
          <a:lstStyle/>
          <a:p>
            <a:pPr marL="342900" indent="-342900" algn="just">
              <a:buSzPct val="80000"/>
              <a:buFont typeface="Wingdings" panose="05000000000000000000" pitchFamily="2" charset="2"/>
              <a:buChar char="è"/>
            </a:pPr>
            <a:r>
              <a:rPr lang="lt-LT" sz="2200" b="1" dirty="0">
                <a:latin typeface="+mn-lt"/>
              </a:rPr>
              <a:t>atidėtasis pensijų anuitetas. </a:t>
            </a:r>
            <a:r>
              <a:rPr lang="lt-LT" sz="2000" dirty="0">
                <a:latin typeface="+mn-lt"/>
              </a:rPr>
              <a:t>Anuiteto mokėtojas pensijų išmokų gavėjui, sukakusiam 85 metų amžių, pradeda mokėti ir iki gyvos galvos periodiškai moka vienodo dydžio pensijų išmokas, kurių mokėjimas nutrūksta pensijų anuitetą įsigijusiam dalyviui mirus. Atidėtasis pensijų anuitetas nepaveldimas. </a:t>
            </a:r>
          </a:p>
          <a:p>
            <a:pPr marL="342900" indent="-342900" algn="just">
              <a:spcBef>
                <a:spcPts val="600"/>
              </a:spcBef>
              <a:buFont typeface="Wingdings" panose="05000000000000000000" pitchFamily="2" charset="2"/>
              <a:buChar char="Ø"/>
            </a:pPr>
            <a:r>
              <a:rPr lang="lt-LT" sz="2000" dirty="0">
                <a:latin typeface="+mn-lt"/>
              </a:rPr>
              <a:t>Atidėtasis pensijų anuitetas įsigyjamas už dalį dalyvio vardu pensijų fonde sukauptų lėšų, kurią apskaičiuoja pensijų anuiteto mokėtojas, pateikdamas dalyviui atitinkamą pasiūlymą. Likusi turto dalis išmokama periodinėmis pensijų išmokomis.</a:t>
            </a:r>
          </a:p>
          <a:p>
            <a:pPr algn="just">
              <a:spcBef>
                <a:spcPts val="600"/>
              </a:spcBef>
            </a:pPr>
            <a:r>
              <a:rPr lang="lt-LT" sz="2000" dirty="0">
                <a:latin typeface="+mn-lt"/>
              </a:rPr>
              <a:t>Skaičiuoklė: </a:t>
            </a:r>
            <a:r>
              <a:rPr lang="lt-LT" sz="2000" dirty="0">
                <a:latin typeface="+mn-lt"/>
                <a:hlinkClick r:id="rId2"/>
              </a:rPr>
              <a:t>https://www.sodra.lt/lt/skaiciuokles/pensiju-anuitetu-skaiciuokle</a:t>
            </a:r>
            <a:endParaRPr lang="lt-LT" sz="2000" dirty="0">
              <a:latin typeface="+mn-lt"/>
            </a:endParaRPr>
          </a:p>
          <a:p>
            <a:pPr algn="just">
              <a:spcBef>
                <a:spcPts val="600"/>
              </a:spcBef>
            </a:pPr>
            <a:endParaRPr lang="lt-LT" sz="2000" dirty="0">
              <a:latin typeface="+mn-lt"/>
            </a:endParaRPr>
          </a:p>
        </p:txBody>
      </p:sp>
      <p:sp>
        <p:nvSpPr>
          <p:cNvPr id="26628" name="Text Box 5"/>
          <p:cNvSpPr txBox="1">
            <a:spLocks noChangeArrowheads="1"/>
          </p:cNvSpPr>
          <p:nvPr/>
        </p:nvSpPr>
        <p:spPr bwMode="auto">
          <a:xfrm>
            <a:off x="0" y="1"/>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anuitetas</a:t>
            </a:r>
            <a:endParaRPr lang="en-GB" sz="3600" b="1" dirty="0">
              <a:solidFill>
                <a:schemeClr val="bg1"/>
              </a:solidFill>
              <a:latin typeface="Calibri" pitchFamily="34" charset="0"/>
              <a:ea typeface="+mj-ea"/>
              <a:cs typeface="+mj-cs"/>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40</a:t>
            </a:fld>
            <a:endParaRPr lang="lt-LT"/>
          </a:p>
        </p:txBody>
      </p:sp>
    </p:spTree>
    <p:extLst>
      <p:ext uri="{BB962C8B-B14F-4D97-AF65-F5344CB8AC3E}">
        <p14:creationId xmlns:p14="http://schemas.microsoft.com/office/powerpoint/2010/main" val="3794402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F89C75-84F3-46EA-9B93-51A7E5EABD67}"/>
              </a:ext>
            </a:extLst>
          </p:cNvPr>
          <p:cNvSpPr>
            <a:spLocks noGrp="1"/>
          </p:cNvSpPr>
          <p:nvPr>
            <p:ph type="title"/>
          </p:nvPr>
        </p:nvSpPr>
        <p:spPr>
          <a:xfrm>
            <a:off x="0" y="0"/>
            <a:ext cx="9144000" cy="987221"/>
          </a:xfrm>
          <a:solidFill>
            <a:schemeClr val="accent2">
              <a:lumMod val="75000"/>
            </a:schemeClr>
          </a:solidFill>
        </p:spPr>
        <p:txBody>
          <a:bodyPr/>
          <a:lstStyle/>
          <a:p>
            <a:r>
              <a:rPr lang="lt-LT" sz="3200" b="1" dirty="0">
                <a:solidFill>
                  <a:schemeClr val="bg1"/>
                </a:solidFill>
                <a:latin typeface="Calibri" pitchFamily="34" charset="0"/>
                <a:ea typeface="+mj-ea"/>
                <a:cs typeface="+mj-cs"/>
              </a:rPr>
              <a:t>Pensijų anuitetas</a:t>
            </a:r>
            <a:r>
              <a:rPr lang="lt-LT" sz="3200" b="1" dirty="0">
                <a:latin typeface="Calibri" pitchFamily="34" charset="0"/>
              </a:rPr>
              <a:t>: orientaciniai dydžiai iš €12000</a:t>
            </a:r>
            <a:endParaRPr lang="lt-LT" sz="3200" dirty="0"/>
          </a:p>
        </p:txBody>
      </p:sp>
      <p:sp>
        <p:nvSpPr>
          <p:cNvPr id="4" name="Skaidrės numerio vietos rezervavimo ženklas 3">
            <a:extLst>
              <a:ext uri="{FF2B5EF4-FFF2-40B4-BE49-F238E27FC236}">
                <a16:creationId xmlns:a16="http://schemas.microsoft.com/office/drawing/2014/main" id="{A9FC23F7-E14E-4123-BE7F-2A71100CFF82}"/>
              </a:ext>
            </a:extLst>
          </p:cNvPr>
          <p:cNvSpPr>
            <a:spLocks noGrp="1"/>
          </p:cNvSpPr>
          <p:nvPr>
            <p:ph type="sldNum" sz="quarter" idx="12"/>
          </p:nvPr>
        </p:nvSpPr>
        <p:spPr/>
        <p:txBody>
          <a:bodyPr/>
          <a:lstStyle/>
          <a:p>
            <a:pPr>
              <a:defRPr/>
            </a:pPr>
            <a:fld id="{58424595-460B-40C3-B101-DA1F8FCBD885}" type="slidenum">
              <a:rPr lang="lt-LT" smtClean="0"/>
              <a:pPr>
                <a:defRPr/>
              </a:pPr>
              <a:t>41</a:t>
            </a:fld>
            <a:endParaRPr lang="lt-LT"/>
          </a:p>
        </p:txBody>
      </p:sp>
      <p:pic>
        <p:nvPicPr>
          <p:cNvPr id="8" name="Paveikslėlis 7">
            <a:extLst>
              <a:ext uri="{FF2B5EF4-FFF2-40B4-BE49-F238E27FC236}">
                <a16:creationId xmlns:a16="http://schemas.microsoft.com/office/drawing/2014/main" id="{7C881ECC-C002-F274-96DC-EABE1D55D709}"/>
              </a:ext>
            </a:extLst>
          </p:cNvPr>
          <p:cNvPicPr>
            <a:picLocks noChangeAspect="1"/>
          </p:cNvPicPr>
          <p:nvPr/>
        </p:nvPicPr>
        <p:blipFill rotWithShape="1">
          <a:blip r:embed="rId2"/>
          <a:srcRect l="9680" t="10101" r="14721" b="7315"/>
          <a:stretch/>
        </p:blipFill>
        <p:spPr>
          <a:xfrm>
            <a:off x="323528" y="1057821"/>
            <a:ext cx="8496944" cy="5663654"/>
          </a:xfrm>
          <a:prstGeom prst="rect">
            <a:avLst/>
          </a:prstGeom>
        </p:spPr>
      </p:pic>
    </p:spTree>
    <p:extLst>
      <p:ext uri="{BB962C8B-B14F-4D97-AF65-F5344CB8AC3E}">
        <p14:creationId xmlns:p14="http://schemas.microsoft.com/office/powerpoint/2010/main" val="1395098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26628" name="Text Box 5"/>
          <p:cNvSpPr txBox="1">
            <a:spLocks noChangeArrowheads="1"/>
          </p:cNvSpPr>
          <p:nvPr/>
        </p:nvSpPr>
        <p:spPr bwMode="auto">
          <a:xfrm>
            <a:off x="0" y="1"/>
            <a:ext cx="9144000" cy="646331"/>
          </a:xfrm>
          <a:prstGeom prst="rect">
            <a:avLst/>
          </a:prstGeom>
          <a:solidFill>
            <a:srgbClr val="C00000"/>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anuiteto pasirinkimas ir sutartis</a:t>
            </a:r>
            <a:endParaRPr lang="en-GB" sz="3600" b="1" dirty="0">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42</a:t>
            </a:fld>
            <a:endParaRPr lang="lt-LT"/>
          </a:p>
        </p:txBody>
      </p:sp>
      <p:sp>
        <p:nvSpPr>
          <p:cNvPr id="3" name="Stačiakampis 2">
            <a:extLst>
              <a:ext uri="{FF2B5EF4-FFF2-40B4-BE49-F238E27FC236}">
                <a16:creationId xmlns:a16="http://schemas.microsoft.com/office/drawing/2014/main" id="{1288D0AC-48DA-476D-BF77-DCF96B5CD194}"/>
              </a:ext>
            </a:extLst>
          </p:cNvPr>
          <p:cNvSpPr/>
          <p:nvPr/>
        </p:nvSpPr>
        <p:spPr>
          <a:xfrm>
            <a:off x="419100" y="836712"/>
            <a:ext cx="8420100" cy="5632311"/>
          </a:xfrm>
          <a:prstGeom prst="rect">
            <a:avLst/>
          </a:prstGeom>
        </p:spPr>
        <p:txBody>
          <a:bodyPr wrap="square">
            <a:spAutoFit/>
          </a:bodyPr>
          <a:lstStyle/>
          <a:p>
            <a:pPr indent="447675" algn="just"/>
            <a:r>
              <a:rPr lang="lt-LT" sz="2000" dirty="0">
                <a:solidFill>
                  <a:srgbClr val="000000"/>
                </a:solidFill>
                <a:latin typeface="+mn-lt"/>
              </a:rPr>
              <a:t>Dalyvis, įsigyjantis pensijų anuitetą, turi teisę pasirinkti vieną iš nustatytų pensijų anuiteto rūšių. </a:t>
            </a:r>
          </a:p>
          <a:p>
            <a:pPr indent="447675" algn="just"/>
            <a:r>
              <a:rPr lang="lt-LT" sz="2000" dirty="0">
                <a:latin typeface="+mn-lt"/>
              </a:rPr>
              <a:t>Dalyvis pateikia pensijų anuiteto mokėtojui duomenis, reikalingus pensijų anuiteto rūšiai pasirinkti. Pensijų anuiteto mokėtojas pateikia pasiūlymą dėl dalyviui mokėtino pensijų anuiteto dydžio pagal kiekvieną anuiteto rūšį. Dalyvis, gavęs anuiteto mokėtojo pasiūlymą, turi pasirinkti pensijų anuiteto rūšį ir iki pasiūlymo galiojimo pabaigos kreiptis į pensijų anuiteto mokėtoją dėl pensijų anuiteto sutarties sudarymo.</a:t>
            </a:r>
          </a:p>
          <a:p>
            <a:pPr indent="447675" algn="just"/>
            <a:r>
              <a:rPr lang="lt-LT" sz="2000" dirty="0">
                <a:solidFill>
                  <a:srgbClr val="000000"/>
                </a:solidFill>
                <a:latin typeface="+mn-lt"/>
              </a:rPr>
              <a:t>Pensijų anuitetas mokamas šios sutarties, apmokėtos vienkartine įmoka iš dalyvio vardu pensijų fonde sukaupto pensijų turto, pagrindu. Šią vienkartinę įmoką pensijų anuiteto mokėtojui perveda pensijų kaupimo bendrovė su dalyviu sudarytos pensijų išmokos sutarties pagrindu. </a:t>
            </a:r>
          </a:p>
          <a:p>
            <a:pPr indent="447675" algn="just"/>
            <a:r>
              <a:rPr lang="lt-LT" sz="2000" dirty="0">
                <a:latin typeface="+mn-lt"/>
              </a:rPr>
              <a:t>Pensijų anuiteto mokėtojui draudžiama atsisakyti sudaryti ar kitaip vengti sudaryti pensijų anuiteto sutartį su dalyviu, įgijusiu teisę į pensijų išmoką. Sudarant pensijų anuiteto sutartį, </a:t>
            </a:r>
            <a:r>
              <a:rPr lang="lt-LT" sz="2000" b="1" dirty="0">
                <a:latin typeface="+mn-lt"/>
              </a:rPr>
              <a:t>draudžiama bet kokia forma reikalauti dalyvio sveikatos patikrinimo</a:t>
            </a:r>
            <a:r>
              <a:rPr lang="lt-LT" sz="2000" dirty="0">
                <a:latin typeface="+mn-lt"/>
              </a:rPr>
              <a:t> duomenų ir juos naudoti. </a:t>
            </a:r>
          </a:p>
          <a:p>
            <a:pPr indent="447675" algn="just"/>
            <a:r>
              <a:rPr lang="lt-LT" sz="2000" dirty="0">
                <a:latin typeface="+mn-lt"/>
              </a:rPr>
              <a:t>Pensijų anuitetas mokamas buvusiam dalyviui ne rečiau kaip vieną kartą per 3 mėnesius iki gyvos galvos. </a:t>
            </a:r>
            <a:endParaRPr lang="lt-LT" sz="2000" dirty="0">
              <a:solidFill>
                <a:srgbClr val="000000"/>
              </a:solidFill>
              <a:latin typeface="+mn-lt"/>
            </a:endParaRPr>
          </a:p>
        </p:txBody>
      </p:sp>
    </p:spTree>
    <p:extLst>
      <p:ext uri="{BB962C8B-B14F-4D97-AF65-F5344CB8AC3E}">
        <p14:creationId xmlns:p14="http://schemas.microsoft.com/office/powerpoint/2010/main" val="2338653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26628" name="Text Box 5"/>
          <p:cNvSpPr txBox="1">
            <a:spLocks noChangeArrowheads="1"/>
          </p:cNvSpPr>
          <p:nvPr/>
        </p:nvSpPr>
        <p:spPr bwMode="auto">
          <a:xfrm>
            <a:off x="0" y="29299"/>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anuiteto mokėtojo prievolės</a:t>
            </a:r>
            <a:endParaRPr lang="en-GB" sz="3600" b="1" dirty="0">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43</a:t>
            </a:fld>
            <a:endParaRPr lang="lt-LT"/>
          </a:p>
        </p:txBody>
      </p:sp>
      <p:sp>
        <p:nvSpPr>
          <p:cNvPr id="3" name="Stačiakampis 2">
            <a:extLst>
              <a:ext uri="{FF2B5EF4-FFF2-40B4-BE49-F238E27FC236}">
                <a16:creationId xmlns:a16="http://schemas.microsoft.com/office/drawing/2014/main" id="{1288D0AC-48DA-476D-BF77-DCF96B5CD194}"/>
              </a:ext>
            </a:extLst>
          </p:cNvPr>
          <p:cNvSpPr/>
          <p:nvPr/>
        </p:nvSpPr>
        <p:spPr>
          <a:xfrm>
            <a:off x="419100" y="1052736"/>
            <a:ext cx="8305800" cy="5124480"/>
          </a:xfrm>
          <a:prstGeom prst="rect">
            <a:avLst/>
          </a:prstGeom>
        </p:spPr>
        <p:txBody>
          <a:bodyPr wrap="square">
            <a:spAutoFit/>
          </a:bodyPr>
          <a:lstStyle/>
          <a:p>
            <a:pPr marL="342900" indent="-342900" algn="just">
              <a:spcBef>
                <a:spcPts val="600"/>
              </a:spcBef>
              <a:buFont typeface="Wingdings" panose="05000000000000000000" pitchFamily="2" charset="2"/>
              <a:buChar char="Ø"/>
            </a:pPr>
            <a:r>
              <a:rPr lang="lt-LT" sz="2400" dirty="0">
                <a:solidFill>
                  <a:srgbClr val="000000"/>
                </a:solidFill>
                <a:latin typeface="+mn-lt"/>
              </a:rPr>
              <a:t>Pensijų anuiteto mokėtojui </a:t>
            </a:r>
            <a:r>
              <a:rPr lang="lt-LT" sz="2400" dirty="0">
                <a:latin typeface="+mn-lt"/>
              </a:rPr>
              <a:t>[Sodrai] </a:t>
            </a:r>
            <a:r>
              <a:rPr lang="lt-LT" sz="2400" i="1" dirty="0" err="1">
                <a:solidFill>
                  <a:srgbClr val="000000"/>
                </a:solidFill>
                <a:latin typeface="+mn-lt"/>
              </a:rPr>
              <a:t>mutatis</a:t>
            </a:r>
            <a:r>
              <a:rPr lang="lt-LT" sz="2400" i="1" dirty="0">
                <a:solidFill>
                  <a:srgbClr val="000000"/>
                </a:solidFill>
                <a:latin typeface="+mn-lt"/>
              </a:rPr>
              <a:t> </a:t>
            </a:r>
            <a:r>
              <a:rPr lang="lt-LT" sz="2400" i="1" dirty="0" err="1">
                <a:solidFill>
                  <a:srgbClr val="000000"/>
                </a:solidFill>
                <a:latin typeface="+mn-lt"/>
              </a:rPr>
              <a:t>mutandis</a:t>
            </a:r>
            <a:r>
              <a:rPr lang="lt-LT" sz="2400" i="1" dirty="0">
                <a:solidFill>
                  <a:srgbClr val="000000"/>
                </a:solidFill>
                <a:latin typeface="+mn-lt"/>
              </a:rPr>
              <a:t> </a:t>
            </a:r>
            <a:r>
              <a:rPr lang="lt-LT" sz="2400" dirty="0">
                <a:solidFill>
                  <a:srgbClr val="000000"/>
                </a:solidFill>
                <a:latin typeface="+mn-lt"/>
              </a:rPr>
              <a:t>taikomi Draudimo įstatymo reikalavimai, reglamentuojantys aktuarinę funkciją, techninius atidėjinius, jų skaičiavimą, turto, dengiančio techninius atidėjinius, investavimą. </a:t>
            </a:r>
          </a:p>
          <a:p>
            <a:pPr marL="342900" indent="-342900" algn="just">
              <a:spcBef>
                <a:spcPts val="600"/>
              </a:spcBef>
              <a:buFont typeface="Wingdings" panose="05000000000000000000" pitchFamily="2" charset="2"/>
              <a:buChar char="Ø"/>
            </a:pPr>
            <a:r>
              <a:rPr lang="lt-LT" sz="2400" dirty="0">
                <a:solidFill>
                  <a:srgbClr val="000000"/>
                </a:solidFill>
                <a:latin typeface="+mn-lt"/>
              </a:rPr>
              <a:t>Priežiūros institucija nustato draudimo techninių atidėjinių </a:t>
            </a:r>
            <a:r>
              <a:rPr lang="lt-LT" sz="2400" dirty="0">
                <a:latin typeface="+mn-lt"/>
              </a:rPr>
              <a:t>skaičiavimo, atsižvelgiant į įsipareigojimus pagal pensijų anuitetų sutartis, tvarką ir metodiką. </a:t>
            </a:r>
          </a:p>
          <a:p>
            <a:pPr marL="342900" indent="-342900" algn="just">
              <a:spcBef>
                <a:spcPts val="600"/>
              </a:spcBef>
              <a:buFont typeface="Wingdings" panose="05000000000000000000" pitchFamily="2" charset="2"/>
              <a:buChar char="Ø"/>
            </a:pPr>
            <a:r>
              <a:rPr lang="lt-LT" sz="2400" dirty="0">
                <a:latin typeface="+mn-lt"/>
              </a:rPr>
              <a:t>Turtas, dengiantis techninius atidėjinius, turi būti atskirtas, valdomas ir saugomas atskirai nuo kito pensijų anuiteto mokėtojo turto ir gali būti naudojamas tik įsipareigojimams pagal pensijų anuiteto sutartis vykdyti. </a:t>
            </a:r>
          </a:p>
          <a:p>
            <a:pPr marL="342900" indent="-342900" algn="just">
              <a:spcBef>
                <a:spcPts val="600"/>
              </a:spcBef>
              <a:buFont typeface="Wingdings" panose="05000000000000000000" pitchFamily="2" charset="2"/>
              <a:buChar char="Ø"/>
            </a:pPr>
            <a:r>
              <a:rPr lang="lt-LT" sz="2400" dirty="0">
                <a:latin typeface="+mn-lt"/>
              </a:rPr>
              <a:t>Priežiūros institucija </a:t>
            </a:r>
            <a:r>
              <a:rPr lang="lt-LT" sz="2400" i="1" dirty="0" err="1">
                <a:latin typeface="+mn-lt"/>
              </a:rPr>
              <a:t>mutatis</a:t>
            </a:r>
            <a:r>
              <a:rPr lang="lt-LT" sz="2400" i="1" dirty="0">
                <a:latin typeface="+mn-lt"/>
              </a:rPr>
              <a:t> </a:t>
            </a:r>
            <a:r>
              <a:rPr lang="lt-LT" sz="2400" i="1" dirty="0" err="1">
                <a:latin typeface="+mn-lt"/>
              </a:rPr>
              <a:t>mutandis</a:t>
            </a:r>
            <a:r>
              <a:rPr lang="lt-LT" sz="2400" i="1" dirty="0">
                <a:latin typeface="+mn-lt"/>
              </a:rPr>
              <a:t> </a:t>
            </a:r>
            <a:r>
              <a:rPr lang="lt-LT" sz="2400" dirty="0">
                <a:latin typeface="+mn-lt"/>
              </a:rPr>
              <a:t>vykdo šių reikalavimų laikymosi priežiūrą Draudimo įstatymo nustatyta tvarka. </a:t>
            </a:r>
          </a:p>
        </p:txBody>
      </p:sp>
    </p:spTree>
    <p:extLst>
      <p:ext uri="{BB962C8B-B14F-4D97-AF65-F5344CB8AC3E}">
        <p14:creationId xmlns:p14="http://schemas.microsoft.com/office/powerpoint/2010/main" val="2140183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numerio vietos rezervavimo ženklas 1">
            <a:extLst>
              <a:ext uri="{FF2B5EF4-FFF2-40B4-BE49-F238E27FC236}">
                <a16:creationId xmlns:a16="http://schemas.microsoft.com/office/drawing/2014/main" id="{A0E47E68-89B5-4501-8A41-4C45FA634163}"/>
              </a:ext>
            </a:extLst>
          </p:cNvPr>
          <p:cNvSpPr>
            <a:spLocks noGrp="1"/>
          </p:cNvSpPr>
          <p:nvPr>
            <p:ph type="sldNum" sz="quarter" idx="12"/>
          </p:nvPr>
        </p:nvSpPr>
        <p:spPr/>
        <p:txBody>
          <a:bodyPr/>
          <a:lstStyle/>
          <a:p>
            <a:pPr>
              <a:defRPr/>
            </a:pPr>
            <a:fld id="{8710909E-3B57-4F43-8CB5-068B844B09B4}" type="slidenum">
              <a:rPr lang="lt-LT" smtClean="0"/>
              <a:pPr>
                <a:defRPr/>
              </a:pPr>
              <a:t>44</a:t>
            </a:fld>
            <a:endParaRPr lang="lt-LT"/>
          </a:p>
        </p:txBody>
      </p:sp>
      <p:sp>
        <p:nvSpPr>
          <p:cNvPr id="5" name="Text Box 5">
            <a:extLst>
              <a:ext uri="{FF2B5EF4-FFF2-40B4-BE49-F238E27FC236}">
                <a16:creationId xmlns:a16="http://schemas.microsoft.com/office/drawing/2014/main" id="{4EB33658-A094-4729-B7E8-BFCF95C4CF52}"/>
              </a:ext>
            </a:extLst>
          </p:cNvPr>
          <p:cNvSpPr txBox="1">
            <a:spLocks noChangeArrowheads="1"/>
          </p:cNvSpPr>
          <p:nvPr/>
        </p:nvSpPr>
        <p:spPr bwMode="auto">
          <a:xfrm>
            <a:off x="0" y="29299"/>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a:t>
            </a:r>
            <a:r>
              <a:rPr lang="lt-LT" sz="3600" b="1" dirty="0" err="1">
                <a:solidFill>
                  <a:schemeClr val="bg1"/>
                </a:solidFill>
                <a:latin typeface="Calibri" pitchFamily="34" charset="0"/>
                <a:ea typeface="+mj-ea"/>
                <a:cs typeface="+mj-cs"/>
              </a:rPr>
              <a:t>anuitantų</a:t>
            </a:r>
            <a:r>
              <a:rPr lang="lt-LT" sz="3600" b="1" dirty="0">
                <a:solidFill>
                  <a:schemeClr val="bg1"/>
                </a:solidFill>
                <a:latin typeface="Calibri" pitchFamily="34" charset="0"/>
                <a:ea typeface="+mj-ea"/>
                <a:cs typeface="+mj-cs"/>
              </a:rPr>
              <a:t> pasiskirstymas </a:t>
            </a:r>
            <a:endParaRPr lang="en-GB" sz="3600" b="1" dirty="0">
              <a:solidFill>
                <a:schemeClr val="bg1"/>
              </a:solidFill>
              <a:latin typeface="Calibri" pitchFamily="34" charset="0"/>
              <a:ea typeface="+mj-ea"/>
              <a:cs typeface="+mj-cs"/>
            </a:endParaRPr>
          </a:p>
        </p:txBody>
      </p:sp>
      <p:sp>
        <p:nvSpPr>
          <p:cNvPr id="10" name="TextBox 9">
            <a:extLst>
              <a:ext uri="{FF2B5EF4-FFF2-40B4-BE49-F238E27FC236}">
                <a16:creationId xmlns:a16="http://schemas.microsoft.com/office/drawing/2014/main" id="{4AE9B893-C9BB-4396-BE26-BFFC9153472F}"/>
              </a:ext>
            </a:extLst>
          </p:cNvPr>
          <p:cNvSpPr txBox="1"/>
          <p:nvPr/>
        </p:nvSpPr>
        <p:spPr>
          <a:xfrm>
            <a:off x="678105" y="6356350"/>
            <a:ext cx="7566303" cy="307777"/>
          </a:xfrm>
          <a:prstGeom prst="rect">
            <a:avLst/>
          </a:prstGeom>
          <a:noFill/>
        </p:spPr>
        <p:txBody>
          <a:bodyPr wrap="square">
            <a:spAutoFit/>
          </a:bodyPr>
          <a:lstStyle/>
          <a:p>
            <a:pPr algn="r"/>
            <a:r>
              <a:rPr lang="lt-LT" sz="1400" dirty="0">
                <a:hlinkClick r:id="rId3"/>
              </a:rPr>
              <a:t>https://www.sodra.lt/lt/</a:t>
            </a:r>
            <a:r>
              <a:rPr lang="lt-LT" sz="1400" dirty="0" err="1">
                <a:hlinkClick r:id="rId3"/>
              </a:rPr>
              <a:t>pensiju</a:t>
            </a:r>
            <a:r>
              <a:rPr lang="lt-LT" sz="1400" dirty="0">
                <a:hlinkClick r:id="rId3"/>
              </a:rPr>
              <a:t>-anuitetu-fondo-periodines-ataskaitos</a:t>
            </a:r>
            <a:r>
              <a:rPr lang="lt-LT" sz="1400" dirty="0">
                <a:hlinkClick r:id="rId4"/>
              </a:rPr>
              <a:t>„</a:t>
            </a:r>
            <a:endParaRPr lang="lt-LT" sz="1400" dirty="0"/>
          </a:p>
        </p:txBody>
      </p:sp>
      <p:pic>
        <p:nvPicPr>
          <p:cNvPr id="4" name="Paveikslėlis 3">
            <a:extLst>
              <a:ext uri="{FF2B5EF4-FFF2-40B4-BE49-F238E27FC236}">
                <a16:creationId xmlns:a16="http://schemas.microsoft.com/office/drawing/2014/main" id="{DAE6F749-4C69-43BB-FD10-F9EF350BB4B4}"/>
              </a:ext>
            </a:extLst>
          </p:cNvPr>
          <p:cNvPicPr>
            <a:picLocks noChangeAspect="1"/>
          </p:cNvPicPr>
          <p:nvPr/>
        </p:nvPicPr>
        <p:blipFill rotWithShape="1">
          <a:blip r:embed="rId5"/>
          <a:srcRect l="10521" t="43700" r="28160" b="40550"/>
          <a:stretch/>
        </p:blipFill>
        <p:spPr>
          <a:xfrm>
            <a:off x="471458" y="724917"/>
            <a:ext cx="7091158" cy="2053168"/>
          </a:xfrm>
          <a:prstGeom prst="rect">
            <a:avLst/>
          </a:prstGeom>
        </p:spPr>
      </p:pic>
      <p:pic>
        <p:nvPicPr>
          <p:cNvPr id="9" name="Paveikslėlis 8">
            <a:extLst>
              <a:ext uri="{FF2B5EF4-FFF2-40B4-BE49-F238E27FC236}">
                <a16:creationId xmlns:a16="http://schemas.microsoft.com/office/drawing/2014/main" id="{C27EC666-00FD-6F48-FB11-30219C3FBA5A}"/>
              </a:ext>
            </a:extLst>
          </p:cNvPr>
          <p:cNvPicPr>
            <a:picLocks noChangeAspect="1"/>
          </p:cNvPicPr>
          <p:nvPr/>
        </p:nvPicPr>
        <p:blipFill rotWithShape="1">
          <a:blip r:embed="rId6"/>
          <a:srcRect l="39920" t="34250" r="23121" b="39500"/>
          <a:stretch/>
        </p:blipFill>
        <p:spPr>
          <a:xfrm>
            <a:off x="709537" y="2743057"/>
            <a:ext cx="6958807" cy="2003501"/>
          </a:xfrm>
          <a:prstGeom prst="rect">
            <a:avLst/>
          </a:prstGeom>
        </p:spPr>
      </p:pic>
      <p:sp>
        <p:nvSpPr>
          <p:cNvPr id="11" name="TextBox 10">
            <a:extLst>
              <a:ext uri="{FF2B5EF4-FFF2-40B4-BE49-F238E27FC236}">
                <a16:creationId xmlns:a16="http://schemas.microsoft.com/office/drawing/2014/main" id="{18D07CC1-69AC-66DC-34D0-11F5725D9180}"/>
              </a:ext>
            </a:extLst>
          </p:cNvPr>
          <p:cNvSpPr txBox="1"/>
          <p:nvPr/>
        </p:nvSpPr>
        <p:spPr>
          <a:xfrm>
            <a:off x="373348" y="4666992"/>
            <a:ext cx="8591140" cy="1661993"/>
          </a:xfrm>
          <a:prstGeom prst="rect">
            <a:avLst/>
          </a:prstGeom>
          <a:noFill/>
        </p:spPr>
        <p:txBody>
          <a:bodyPr wrap="square" rtlCol="0">
            <a:spAutoFit/>
          </a:bodyPr>
          <a:lstStyle/>
          <a:p>
            <a:pPr algn="ctr"/>
            <a:r>
              <a:rPr lang="lt-LT" sz="1800" b="0" i="0" u="none" strike="noStrike" baseline="0" dirty="0">
                <a:solidFill>
                  <a:srgbClr val="000000"/>
                </a:solidFill>
                <a:latin typeface="+mn-lt"/>
              </a:rPr>
              <a:t>2021 metais paskirtų anuitetų vidutinis mėn. dydis yra </a:t>
            </a:r>
            <a:r>
              <a:rPr lang="lt-LT" sz="1800" b="1" i="0" u="none" strike="noStrike" baseline="0" dirty="0">
                <a:solidFill>
                  <a:srgbClr val="000000"/>
                </a:solidFill>
                <a:latin typeface="+mn-lt"/>
              </a:rPr>
              <a:t>63,49</a:t>
            </a:r>
            <a:r>
              <a:rPr lang="lt-LT" sz="1800" b="0" i="0" u="none" strike="noStrike" baseline="0" dirty="0">
                <a:solidFill>
                  <a:srgbClr val="000000"/>
                </a:solidFill>
                <a:latin typeface="+mn-lt"/>
              </a:rPr>
              <a:t> eurų, o mediana 51,72 eurų.</a:t>
            </a:r>
          </a:p>
          <a:p>
            <a:pPr algn="ctr"/>
            <a:r>
              <a:rPr lang="lt-LT" sz="1800" b="0" i="0" u="none" strike="noStrike" baseline="0" dirty="0">
                <a:solidFill>
                  <a:srgbClr val="000000"/>
                </a:solidFill>
                <a:latin typeface="+mn-lt"/>
              </a:rPr>
              <a:t> </a:t>
            </a:r>
          </a:p>
          <a:p>
            <a:r>
              <a:rPr lang="lt-LT" sz="1600" b="0" i="0" u="none" strike="noStrike" baseline="0" dirty="0">
                <a:solidFill>
                  <a:srgbClr val="000000"/>
                </a:solidFill>
                <a:latin typeface="+mn-lt"/>
              </a:rPr>
              <a:t>Tai, kad mediana yra ženkliai mažesnė už vidurkį rodo, kad galiojančių pensijų anuitetų portfelyje dominuoja mažesni už vidutinius pensijų anuitetus ir santykinai nedidelis skaičius didelių pensijų anuitetų pakelia viso portfelio vidutinį pensijų anuitetų dydį.</a:t>
            </a:r>
          </a:p>
          <a:p>
            <a:endParaRPr lang="en-US" dirty="0"/>
          </a:p>
        </p:txBody>
      </p:sp>
    </p:spTree>
    <p:extLst>
      <p:ext uri="{BB962C8B-B14F-4D97-AF65-F5344CB8AC3E}">
        <p14:creationId xmlns:p14="http://schemas.microsoft.com/office/powerpoint/2010/main" val="1670725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19459" name="Text Box 5"/>
          <p:cNvSpPr txBox="1">
            <a:spLocks noChangeArrowheads="1"/>
          </p:cNvSpPr>
          <p:nvPr/>
        </p:nvSpPr>
        <p:spPr bwMode="auto">
          <a:xfrm>
            <a:off x="2133600" y="685800"/>
            <a:ext cx="62484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b="1">
              <a:latin typeface="Calibri" pitchFamily="34" charset="0"/>
            </a:endParaRPr>
          </a:p>
        </p:txBody>
      </p:sp>
      <p:sp>
        <p:nvSpPr>
          <p:cNvPr id="11269" name="Text Box 63"/>
          <p:cNvSpPr txBox="1">
            <a:spLocks noChangeArrowheads="1"/>
          </p:cNvSpPr>
          <p:nvPr/>
        </p:nvSpPr>
        <p:spPr bwMode="auto">
          <a:xfrm>
            <a:off x="0" y="0"/>
            <a:ext cx="9144000" cy="61555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400" b="1" dirty="0">
                <a:solidFill>
                  <a:schemeClr val="bg1"/>
                </a:solidFill>
                <a:latin typeface="Calibri" pitchFamily="34" charset="0"/>
                <a:ea typeface="+mj-ea"/>
                <a:cs typeface="+mj-cs"/>
              </a:rPr>
              <a:t>Investavimo strategijos</a:t>
            </a:r>
            <a:endParaRPr lang="en-GB" sz="3400" b="1" dirty="0">
              <a:solidFill>
                <a:schemeClr val="bg1"/>
              </a:solidFill>
              <a:latin typeface="Calibri" pitchFamily="34" charset="0"/>
              <a:ea typeface="+mj-ea"/>
              <a:cs typeface="+mj-cs"/>
            </a:endParaRPr>
          </a:p>
        </p:txBody>
      </p:sp>
      <p:sp>
        <p:nvSpPr>
          <p:cNvPr id="19461" name="Text Box 64"/>
          <p:cNvSpPr txBox="1">
            <a:spLocks noChangeArrowheads="1"/>
          </p:cNvSpPr>
          <p:nvPr/>
        </p:nvSpPr>
        <p:spPr bwMode="auto">
          <a:xfrm>
            <a:off x="323528" y="908720"/>
            <a:ext cx="8445624" cy="5016758"/>
          </a:xfrm>
          <a:prstGeom prst="rect">
            <a:avLst/>
          </a:prstGeom>
          <a:noFill/>
          <a:ln w="12700" cap="sq">
            <a:noFill/>
            <a:miter lim="800000"/>
            <a:headEnd type="none" w="sm" len="sm"/>
            <a:tailEnd type="none" w="sm" len="sm"/>
          </a:ln>
        </p:spPr>
        <p:txBody>
          <a:bodyPr wrap="square">
            <a:spAutoFit/>
          </a:bodyPr>
          <a:lstStyle/>
          <a:p>
            <a:pPr algn="just"/>
            <a:r>
              <a:rPr lang="lt-LT" sz="2000" b="1" dirty="0">
                <a:latin typeface="+mn-lt"/>
              </a:rPr>
              <a:t>Tikslinės grupės pensijų fondų </a:t>
            </a:r>
            <a:r>
              <a:rPr lang="lt-LT" sz="2000" dirty="0">
                <a:latin typeface="+mn-lt"/>
              </a:rPr>
              <a:t>investicijų portfelis sudaromas ir valdomas laikantis investavimo strategijos, grindžiamos rizikingų ir mažiau rizikingų turto klasių optimaliu santykiu atsižvelgiant į konkretaus tikslinės grupės pensijų fondo likusį veiklos laikotarpį. Investavimo strategija tvirtinama visam fondo veiklos laikotarpiui fondo steigimo metu. Pensijų fondo veiklos laikotarpiu pensijų fondo turto sudėtis tolygiai kinta mažinant pensijų fondo prisiimamą investavimo riziką ir didinant mažiau rizikingų turto klasių dalį atitinkamo pensijų fondo investicijų portfelyje. </a:t>
            </a:r>
          </a:p>
          <a:p>
            <a:pPr algn="just"/>
            <a:endParaRPr lang="lt-LT" sz="2000" dirty="0">
              <a:latin typeface="+mn-lt"/>
            </a:endParaRPr>
          </a:p>
          <a:p>
            <a:pPr algn="just"/>
            <a:r>
              <a:rPr lang="lt-LT" sz="2000" b="1" dirty="0">
                <a:latin typeface="+mn-lt"/>
              </a:rPr>
              <a:t>Turto išsaugojimo pensijų fondo </a:t>
            </a:r>
            <a:r>
              <a:rPr lang="lt-LT" sz="2000" dirty="0">
                <a:latin typeface="+mn-lt"/>
              </a:rPr>
              <a:t>investavimo strategija grindžiama investavimu į mažiausios rizikos turto klasių finansines priemones ir kitą turtą, kuris galėtų apsaugoti sukauptą pensijų turtą nuo infliacijos rizikos. Investavimo strategija patvirtinama fondo steigimo metu. Turto išsaugojimo pensijų fondo investicijų portfelis sudaromas ir valdomas siekiant apsaugoti sukauptą pensijų turtą nuo infliacijos rizikos, kartu kiek įmanoma labiau ribojant dalyviui tenkančią investavimo riziką. </a:t>
            </a: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45</a:t>
            </a:fld>
            <a:endParaRPr lang="lt-LT"/>
          </a:p>
        </p:txBody>
      </p:sp>
    </p:spTree>
    <p:extLst>
      <p:ext uri="{BB962C8B-B14F-4D97-AF65-F5344CB8AC3E}">
        <p14:creationId xmlns:p14="http://schemas.microsoft.com/office/powerpoint/2010/main" val="3494408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21507" name="Text Box 5"/>
          <p:cNvSpPr txBox="1">
            <a:spLocks noChangeArrowheads="1"/>
          </p:cNvSpPr>
          <p:nvPr/>
        </p:nvSpPr>
        <p:spPr bwMode="auto">
          <a:xfrm>
            <a:off x="2133600" y="685800"/>
            <a:ext cx="62484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b="1">
              <a:latin typeface="Calibri" pitchFamily="34" charset="0"/>
            </a:endParaRPr>
          </a:p>
        </p:txBody>
      </p:sp>
      <p:sp>
        <p:nvSpPr>
          <p:cNvPr id="11269" name="Text Box 63"/>
          <p:cNvSpPr txBox="1">
            <a:spLocks noChangeArrowheads="1"/>
          </p:cNvSpPr>
          <p:nvPr/>
        </p:nvSpPr>
        <p:spPr bwMode="auto">
          <a:xfrm>
            <a:off x="-6220" y="0"/>
            <a:ext cx="9144000" cy="584775"/>
          </a:xfrm>
          <a:prstGeom prst="rect">
            <a:avLst/>
          </a:prstGeom>
          <a:solidFill>
            <a:schemeClr val="accent6"/>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200" b="1" dirty="0">
                <a:solidFill>
                  <a:schemeClr val="bg1"/>
                </a:solidFill>
                <a:latin typeface="+mn-lt"/>
              </a:rPr>
              <a:t>Turto išsaugojimo pensijų fondo lėšų investavimas</a:t>
            </a:r>
            <a:endParaRPr lang="en-GB" sz="3200" b="1" dirty="0">
              <a:solidFill>
                <a:schemeClr val="bg1"/>
              </a:solidFill>
              <a:latin typeface="+mn-lt"/>
              <a:ea typeface="+mj-ea"/>
              <a:cs typeface="+mj-cs"/>
            </a:endParaRPr>
          </a:p>
        </p:txBody>
      </p:sp>
      <p:sp>
        <p:nvSpPr>
          <p:cNvPr id="21509" name="Text Box 64"/>
          <p:cNvSpPr txBox="1">
            <a:spLocks noChangeArrowheads="1"/>
          </p:cNvSpPr>
          <p:nvPr/>
        </p:nvSpPr>
        <p:spPr bwMode="auto">
          <a:xfrm>
            <a:off x="457200" y="856357"/>
            <a:ext cx="8229600" cy="6001643"/>
          </a:xfrm>
          <a:prstGeom prst="rect">
            <a:avLst/>
          </a:prstGeom>
          <a:noFill/>
          <a:ln w="12700" cap="sq">
            <a:noFill/>
            <a:miter lim="800000"/>
            <a:headEnd type="none" w="sm" len="sm"/>
            <a:tailEnd type="none" w="sm" len="sm"/>
          </a:ln>
        </p:spPr>
        <p:txBody>
          <a:bodyPr>
            <a:spAutoFit/>
          </a:bodyPr>
          <a:lstStyle/>
          <a:p>
            <a:r>
              <a:rPr lang="lt-LT" sz="2000" b="1" dirty="0">
                <a:latin typeface="+mn-lt"/>
              </a:rPr>
              <a:t>Turto išsaugojimo pensijų fondo lėšos investuojamos tik į: </a:t>
            </a:r>
          </a:p>
          <a:p>
            <a:pPr marL="342900" indent="-342900">
              <a:buFont typeface="Wingdings" panose="05000000000000000000" pitchFamily="2" charset="2"/>
              <a:buChar char="Ø"/>
            </a:pPr>
            <a:r>
              <a:rPr lang="lt-LT" sz="2000" dirty="0">
                <a:latin typeface="+mn-lt"/>
              </a:rPr>
              <a:t>valstybės narės arba Ekonominio bendradarbiavimo ir plėtros organizacijos valstybių narių vyriausybių, centrinių bankų ir Europos Centrinio Banko išleistas ar jų garantuotas obligacijas ir kitų formų ne nuosavybės vertybinius popierius; </a:t>
            </a:r>
          </a:p>
          <a:p>
            <a:pPr marL="342900" indent="-342900">
              <a:buFont typeface="Wingdings" panose="05000000000000000000" pitchFamily="2" charset="2"/>
              <a:buChar char="Ø"/>
            </a:pPr>
            <a:r>
              <a:rPr lang="lt-LT" sz="2000" dirty="0">
                <a:latin typeface="+mn-lt"/>
              </a:rPr>
              <a:t>kolektyvinio investavimo subjektų, kurių lėšos investuojamos tik į aukščiau nurodytus investavimo objektus, akcijas ar investicinius vienetus; </a:t>
            </a:r>
          </a:p>
          <a:p>
            <a:pPr marL="342900" indent="-342900">
              <a:buFont typeface="Wingdings" panose="05000000000000000000" pitchFamily="2" charset="2"/>
              <a:buChar char="Ø"/>
            </a:pPr>
            <a:r>
              <a:rPr lang="lt-LT" sz="2000" dirty="0">
                <a:latin typeface="+mn-lt"/>
              </a:rPr>
              <a:t>ne ilgesniam kaip 12 mėnesių terminui padėtus indėlius, kuriuos galima atsiimti pareikalavus ir kurie yra kredito įstaigose, kurių registruota buveinė yra valstybėje narėje arba kitoje valstybėje, kurioje riziką ribojanti priežiūra yra ne mažiau griežta negu ES; </a:t>
            </a:r>
          </a:p>
          <a:p>
            <a:pPr marL="342900" indent="-342900">
              <a:buFont typeface="Wingdings" panose="05000000000000000000" pitchFamily="2" charset="2"/>
              <a:buChar char="Ø"/>
            </a:pPr>
            <a:r>
              <a:rPr lang="lt-LT" sz="2000" dirty="0">
                <a:latin typeface="+mn-lt"/>
              </a:rPr>
              <a:t>išvestines finansines priemones (tik rizikai suvaldyti).</a:t>
            </a:r>
          </a:p>
          <a:p>
            <a:endParaRPr lang="lt-LT" dirty="0">
              <a:latin typeface="+mn-lt"/>
            </a:endParaRPr>
          </a:p>
          <a:p>
            <a:pPr algn="just"/>
            <a:r>
              <a:rPr lang="lt-LT" dirty="0">
                <a:latin typeface="+mn-lt"/>
              </a:rPr>
              <a:t>Ne daugiau kaip 20 procentų turto išsaugojimo pensijų fondo grynųjų aktyvų vertės gali būti investuojama į nuosavybės vertybinius popierius ir kolektyvinio investavimo subjektus, investuojančius į nuosavybės vertybinius popierius. Ne daugiau kaip 30 procentų turto išsaugojimo pensijų fondo grynųjų aktyvų vertės gali būti investuojama į kitas negu aukščiau nurodytas obligacijas ir kitų formų ne nuosavybės vertybinius popierius bei į šias priemones lėšas investuojančius kolektyvinio investavimo subjektus. </a:t>
            </a: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46</a:t>
            </a:fld>
            <a:endParaRPr lang="lt-L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22531" name="Text Box 5"/>
          <p:cNvSpPr txBox="1">
            <a:spLocks noChangeArrowheads="1"/>
          </p:cNvSpPr>
          <p:nvPr/>
        </p:nvSpPr>
        <p:spPr bwMode="auto">
          <a:xfrm>
            <a:off x="2133600" y="685800"/>
            <a:ext cx="62484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b="1">
              <a:latin typeface="Calibri" pitchFamily="34" charset="0"/>
            </a:endParaRPr>
          </a:p>
        </p:txBody>
      </p:sp>
      <p:sp>
        <p:nvSpPr>
          <p:cNvPr id="11269" name="Text Box 63"/>
          <p:cNvSpPr txBox="1">
            <a:spLocks noChangeArrowheads="1"/>
          </p:cNvSpPr>
          <p:nvPr/>
        </p:nvSpPr>
        <p:spPr bwMode="auto">
          <a:xfrm>
            <a:off x="0" y="0"/>
            <a:ext cx="9143999" cy="615553"/>
          </a:xfrm>
          <a:prstGeom prst="rect">
            <a:avLst/>
          </a:prstGeom>
          <a:solidFill>
            <a:schemeClr val="accent6"/>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400" b="1" dirty="0">
                <a:solidFill>
                  <a:schemeClr val="bg1"/>
                </a:solidFill>
                <a:latin typeface="Calibri" pitchFamily="34" charset="0"/>
                <a:ea typeface="+mj-ea"/>
                <a:cs typeface="+mj-cs"/>
              </a:rPr>
              <a:t>Pensijų turto investavimo ypatumai (21 str.)</a:t>
            </a:r>
            <a:endParaRPr lang="en-GB" sz="3400" b="1" dirty="0">
              <a:solidFill>
                <a:schemeClr val="bg1"/>
              </a:solidFill>
              <a:latin typeface="Calibri" pitchFamily="34" charset="0"/>
              <a:ea typeface="+mj-ea"/>
              <a:cs typeface="+mj-cs"/>
            </a:endParaRPr>
          </a:p>
        </p:txBody>
      </p:sp>
      <p:sp>
        <p:nvSpPr>
          <p:cNvPr id="14341" name="Text Box 64"/>
          <p:cNvSpPr txBox="1">
            <a:spLocks noChangeArrowheads="1"/>
          </p:cNvSpPr>
          <p:nvPr/>
        </p:nvSpPr>
        <p:spPr bwMode="auto">
          <a:xfrm>
            <a:off x="251520" y="850520"/>
            <a:ext cx="8748712" cy="5463034"/>
          </a:xfrm>
          <a:prstGeom prst="rect">
            <a:avLst/>
          </a:prstGeom>
          <a:noFill/>
          <a:ln w="12700" cap="sq">
            <a:noFill/>
            <a:miter lim="800000"/>
            <a:headEnd type="none" w="sm" len="sm"/>
            <a:tailEnd type="none" w="sm" len="sm"/>
          </a:ln>
        </p:spPr>
        <p:txBody>
          <a:bodyPr wrap="square">
            <a:spAutoFit/>
          </a:bodyPr>
          <a:lstStyle/>
          <a:p>
            <a:pPr>
              <a:defRPr/>
            </a:pPr>
            <a:r>
              <a:rPr lang="lt-LT" sz="2400" dirty="0">
                <a:latin typeface="+mn-lt"/>
              </a:rPr>
              <a:t>P</a:t>
            </a:r>
            <a:r>
              <a:rPr lang="x-none" sz="2400" dirty="0">
                <a:latin typeface="+mn-lt"/>
              </a:rPr>
              <a:t>ensijų turtą gali sudaryti tik tokie perleidžiamieji vertybiniai popieriai ir pinigų rinkos priemonės, kurie </a:t>
            </a:r>
            <a:endParaRPr lang="lt-LT" sz="2400" dirty="0">
              <a:latin typeface="+mn-lt"/>
            </a:endParaRPr>
          </a:p>
          <a:p>
            <a:pPr indent="442913">
              <a:buFont typeface="Wingdings" pitchFamily="2" charset="2"/>
              <a:buChar char="Ø"/>
              <a:defRPr/>
            </a:pPr>
            <a:r>
              <a:rPr lang="lt-LT" sz="2000" dirty="0">
                <a:latin typeface="+mn-lt"/>
              </a:rPr>
              <a:t>yra </a:t>
            </a:r>
            <a:r>
              <a:rPr lang="x-none" sz="2000" dirty="0">
                <a:latin typeface="+mn-lt"/>
              </a:rPr>
              <a:t>įtraukti į prekybą rinkose, pagal Lietuvos Respublikos finansinių priemonių rinkų įstatymą laikomose reguliuojamomis ir veikiančiose valstybėje narėje</a:t>
            </a:r>
            <a:r>
              <a:rPr lang="lt-LT" sz="2000" dirty="0">
                <a:latin typeface="+mn-lt"/>
              </a:rPr>
              <a:t>;</a:t>
            </a:r>
          </a:p>
          <a:p>
            <a:pPr indent="442913">
              <a:buFont typeface="Wingdings" pitchFamily="2" charset="2"/>
              <a:buChar char="Ø"/>
              <a:defRPr/>
            </a:pPr>
            <a:r>
              <a:rPr lang="x-none" sz="2000" dirty="0">
                <a:latin typeface="+mn-lt"/>
              </a:rPr>
              <a:t>yra įtraukti į prekybą </a:t>
            </a:r>
            <a:r>
              <a:rPr lang="lt-LT" sz="2000" dirty="0">
                <a:latin typeface="+mn-lt"/>
              </a:rPr>
              <a:t>OECD </a:t>
            </a:r>
            <a:r>
              <a:rPr lang="x-none" sz="2000" dirty="0">
                <a:latin typeface="+mn-lt"/>
              </a:rPr>
              <a:t>valstybėje narėje esančioje reguliuojamoje rinkoje, veikiančioje pagal nustatytas taisykles, pripažintoje ir visuomenei prieinamoje, jei ši rinka yra nurodyta pensijų fondo taisyklėse. </a:t>
            </a:r>
            <a:endParaRPr lang="lt-LT" sz="2000" dirty="0">
              <a:latin typeface="+mn-lt"/>
            </a:endParaRPr>
          </a:p>
          <a:p>
            <a:pPr>
              <a:spcBef>
                <a:spcPts val="600"/>
              </a:spcBef>
              <a:defRPr/>
            </a:pPr>
            <a:r>
              <a:rPr lang="x-none" sz="2400" dirty="0">
                <a:latin typeface="+mn-lt"/>
              </a:rPr>
              <a:t>Į kitą turtą pensijų turtas investuojamas Papildomo savanoriško pensijų kaupimo įstatymo nustatyta tvarka.</a:t>
            </a:r>
            <a:endParaRPr lang="lt-LT" sz="2400" dirty="0">
              <a:latin typeface="+mn-lt"/>
            </a:endParaRPr>
          </a:p>
          <a:p>
            <a:pPr algn="just">
              <a:spcBef>
                <a:spcPts val="600"/>
              </a:spcBef>
              <a:defRPr/>
            </a:pPr>
            <a:r>
              <a:rPr lang="en-US" dirty="0" err="1">
                <a:latin typeface="+mn-lt"/>
              </a:rPr>
              <a:t>Iki</a:t>
            </a:r>
            <a:r>
              <a:rPr lang="en-US" dirty="0">
                <a:latin typeface="+mn-lt"/>
              </a:rPr>
              <a:t> 20 </a:t>
            </a:r>
            <a:r>
              <a:rPr lang="en-US" dirty="0" err="1">
                <a:latin typeface="+mn-lt"/>
              </a:rPr>
              <a:t>procentų</a:t>
            </a:r>
            <a:r>
              <a:rPr lang="en-US" dirty="0">
                <a:latin typeface="+mn-lt"/>
              </a:rPr>
              <a:t> </a:t>
            </a:r>
            <a:r>
              <a:rPr lang="en-US" dirty="0" err="1">
                <a:latin typeface="+mn-lt"/>
              </a:rPr>
              <a:t>pensijų</a:t>
            </a:r>
            <a:r>
              <a:rPr lang="en-US" dirty="0">
                <a:latin typeface="+mn-lt"/>
              </a:rPr>
              <a:t> </a:t>
            </a:r>
            <a:r>
              <a:rPr lang="en-US" dirty="0" err="1">
                <a:latin typeface="+mn-lt"/>
              </a:rPr>
              <a:t>fondo</a:t>
            </a:r>
            <a:r>
              <a:rPr lang="en-US" dirty="0">
                <a:latin typeface="+mn-lt"/>
              </a:rPr>
              <a:t> </a:t>
            </a:r>
            <a:r>
              <a:rPr lang="en-US" dirty="0" err="1">
                <a:latin typeface="+mn-lt"/>
              </a:rPr>
              <a:t>grynųjų</a:t>
            </a:r>
            <a:r>
              <a:rPr lang="en-US" dirty="0">
                <a:latin typeface="+mn-lt"/>
              </a:rPr>
              <a:t> </a:t>
            </a:r>
            <a:r>
              <a:rPr lang="en-US" dirty="0" err="1">
                <a:latin typeface="+mn-lt"/>
              </a:rPr>
              <a:t>aktyvų</a:t>
            </a:r>
            <a:r>
              <a:rPr lang="en-US" dirty="0">
                <a:latin typeface="+mn-lt"/>
              </a:rPr>
              <a:t> </a:t>
            </a:r>
            <a:r>
              <a:rPr lang="en-US" dirty="0" err="1">
                <a:latin typeface="+mn-lt"/>
              </a:rPr>
              <a:t>gali</a:t>
            </a:r>
            <a:r>
              <a:rPr lang="en-US" dirty="0">
                <a:latin typeface="+mn-lt"/>
              </a:rPr>
              <a:t> </a:t>
            </a:r>
            <a:r>
              <a:rPr lang="en-US" dirty="0" err="1">
                <a:latin typeface="+mn-lt"/>
              </a:rPr>
              <a:t>būti</a:t>
            </a:r>
            <a:r>
              <a:rPr lang="en-US" dirty="0">
                <a:latin typeface="+mn-lt"/>
              </a:rPr>
              <a:t> </a:t>
            </a:r>
            <a:r>
              <a:rPr lang="en-US" dirty="0" err="1">
                <a:latin typeface="+mn-lt"/>
              </a:rPr>
              <a:t>investuojama</a:t>
            </a:r>
            <a:r>
              <a:rPr lang="en-US" dirty="0">
                <a:latin typeface="+mn-lt"/>
              </a:rPr>
              <a:t> į </a:t>
            </a:r>
            <a:r>
              <a:rPr lang="lt-LT" dirty="0">
                <a:latin typeface="+mn-lt"/>
              </a:rPr>
              <a:t>kai kurių</a:t>
            </a:r>
            <a:r>
              <a:rPr lang="en-US" dirty="0">
                <a:latin typeface="+mn-lt"/>
              </a:rPr>
              <a:t> </a:t>
            </a:r>
            <a:r>
              <a:rPr lang="en-US" dirty="0" err="1">
                <a:latin typeface="+mn-lt"/>
              </a:rPr>
              <a:t>sąlygų</a:t>
            </a:r>
            <a:r>
              <a:rPr lang="en-US" dirty="0">
                <a:latin typeface="+mn-lt"/>
              </a:rPr>
              <a:t> </a:t>
            </a:r>
            <a:r>
              <a:rPr lang="en-US" dirty="0" err="1">
                <a:latin typeface="+mn-lt"/>
              </a:rPr>
              <a:t>neatitinkančių</a:t>
            </a:r>
            <a:r>
              <a:rPr lang="en-US" dirty="0">
                <a:latin typeface="+mn-lt"/>
              </a:rPr>
              <a:t> </a:t>
            </a:r>
            <a:r>
              <a:rPr lang="lt-LT" dirty="0">
                <a:latin typeface="+mn-lt"/>
              </a:rPr>
              <a:t>KIS </a:t>
            </a:r>
            <a:r>
              <a:rPr lang="en-US" dirty="0" err="1">
                <a:latin typeface="+mn-lt"/>
              </a:rPr>
              <a:t>investicinius</a:t>
            </a:r>
            <a:r>
              <a:rPr lang="en-US" dirty="0">
                <a:latin typeface="+mn-lt"/>
              </a:rPr>
              <a:t> </a:t>
            </a:r>
            <a:r>
              <a:rPr lang="en-US" dirty="0" err="1">
                <a:latin typeface="+mn-lt"/>
              </a:rPr>
              <a:t>vienetus</a:t>
            </a:r>
            <a:r>
              <a:rPr lang="en-US" dirty="0">
                <a:latin typeface="+mn-lt"/>
              </a:rPr>
              <a:t> </a:t>
            </a:r>
            <a:r>
              <a:rPr lang="en-US" dirty="0" err="1">
                <a:latin typeface="+mn-lt"/>
              </a:rPr>
              <a:t>ar</a:t>
            </a:r>
            <a:r>
              <a:rPr lang="en-US" dirty="0">
                <a:latin typeface="+mn-lt"/>
              </a:rPr>
              <a:t> </a:t>
            </a:r>
            <a:r>
              <a:rPr lang="en-US" dirty="0" err="1">
                <a:latin typeface="+mn-lt"/>
              </a:rPr>
              <a:t>akcijas</a:t>
            </a:r>
            <a:r>
              <a:rPr lang="en-US" dirty="0">
                <a:latin typeface="+mn-lt"/>
              </a:rPr>
              <a:t>, </a:t>
            </a:r>
            <a:r>
              <a:rPr lang="en-US" dirty="0" err="1">
                <a:latin typeface="+mn-lt"/>
              </a:rPr>
              <a:t>jeigu</a:t>
            </a:r>
            <a:r>
              <a:rPr lang="en-US" dirty="0">
                <a:latin typeface="+mn-lt"/>
              </a:rPr>
              <a:t> </a:t>
            </a:r>
            <a:r>
              <a:rPr lang="en-US" dirty="0" err="1">
                <a:latin typeface="+mn-lt"/>
              </a:rPr>
              <a:t>tokie</a:t>
            </a:r>
            <a:r>
              <a:rPr lang="en-US" dirty="0">
                <a:latin typeface="+mn-lt"/>
              </a:rPr>
              <a:t> </a:t>
            </a:r>
            <a:r>
              <a:rPr lang="lt-LT" dirty="0">
                <a:latin typeface="+mn-lt"/>
              </a:rPr>
              <a:t>KIS prižiūrimi </a:t>
            </a:r>
            <a:r>
              <a:rPr lang="x-none" dirty="0">
                <a:latin typeface="+mn-lt"/>
              </a:rPr>
              <a:t>atitinkam</a:t>
            </a:r>
            <a:r>
              <a:rPr lang="lt-LT" dirty="0">
                <a:latin typeface="+mn-lt"/>
              </a:rPr>
              <a:t>ų</a:t>
            </a:r>
            <a:r>
              <a:rPr lang="x-none" dirty="0">
                <a:latin typeface="+mn-lt"/>
              </a:rPr>
              <a:t> priežiūros institucij</a:t>
            </a:r>
            <a:r>
              <a:rPr lang="lt-LT" dirty="0">
                <a:latin typeface="+mn-lt"/>
              </a:rPr>
              <a:t>ų, o </a:t>
            </a:r>
            <a:r>
              <a:rPr lang="x-none" dirty="0">
                <a:latin typeface="+mn-lt"/>
              </a:rPr>
              <a:t>priežiūros institucija bendradarbiauja su užsienio valstybės atitinkama priežiūros institucija dvišalių susitarimų pagrindais, jeigu ši valstybė nėra </a:t>
            </a:r>
            <a:r>
              <a:rPr lang="lt-LT" dirty="0">
                <a:latin typeface="+mn-lt"/>
              </a:rPr>
              <a:t>ES ar OECD narė.</a:t>
            </a:r>
          </a:p>
          <a:p>
            <a:pPr>
              <a:spcBef>
                <a:spcPts val="600"/>
              </a:spcBef>
              <a:defRPr/>
            </a:pPr>
            <a:r>
              <a:rPr lang="en-US" sz="2400" dirty="0" err="1">
                <a:latin typeface="+mn-lt"/>
              </a:rPr>
              <a:t>Pensijų</a:t>
            </a:r>
            <a:r>
              <a:rPr lang="en-US" sz="2400" dirty="0">
                <a:latin typeface="+mn-lt"/>
              </a:rPr>
              <a:t> </a:t>
            </a:r>
            <a:r>
              <a:rPr lang="en-US" sz="2400" dirty="0" err="1">
                <a:latin typeface="+mn-lt"/>
              </a:rPr>
              <a:t>turtas</a:t>
            </a:r>
            <a:r>
              <a:rPr lang="en-US" sz="2400" dirty="0">
                <a:latin typeface="+mn-lt"/>
              </a:rPr>
              <a:t> </a:t>
            </a:r>
            <a:r>
              <a:rPr lang="en-US" sz="2400" dirty="0" err="1">
                <a:latin typeface="+mn-lt"/>
              </a:rPr>
              <a:t>gali</a:t>
            </a:r>
            <a:r>
              <a:rPr lang="en-US" sz="2400" dirty="0">
                <a:latin typeface="+mn-lt"/>
              </a:rPr>
              <a:t> </a:t>
            </a:r>
            <a:r>
              <a:rPr lang="en-US" sz="2400" dirty="0" err="1">
                <a:latin typeface="+mn-lt"/>
              </a:rPr>
              <a:t>būti</a:t>
            </a:r>
            <a:r>
              <a:rPr lang="en-US" sz="2400" dirty="0">
                <a:latin typeface="+mn-lt"/>
              </a:rPr>
              <a:t> </a:t>
            </a:r>
            <a:r>
              <a:rPr lang="en-US" sz="2400" dirty="0" err="1">
                <a:latin typeface="+mn-lt"/>
              </a:rPr>
              <a:t>investuotas</a:t>
            </a:r>
            <a:r>
              <a:rPr lang="en-US" sz="2400" dirty="0">
                <a:latin typeface="+mn-lt"/>
              </a:rPr>
              <a:t> į </a:t>
            </a:r>
            <a:r>
              <a:rPr lang="en-US" sz="2400" dirty="0" err="1">
                <a:latin typeface="+mn-lt"/>
              </a:rPr>
              <a:t>išvestines</a:t>
            </a:r>
            <a:r>
              <a:rPr lang="en-US" sz="2400" dirty="0">
                <a:latin typeface="+mn-lt"/>
              </a:rPr>
              <a:t> </a:t>
            </a:r>
            <a:r>
              <a:rPr lang="en-US" sz="2400" dirty="0" err="1">
                <a:latin typeface="+mn-lt"/>
              </a:rPr>
              <a:t>investicines</a:t>
            </a:r>
            <a:r>
              <a:rPr lang="en-US" sz="2400" dirty="0">
                <a:latin typeface="+mn-lt"/>
              </a:rPr>
              <a:t> </a:t>
            </a:r>
            <a:r>
              <a:rPr lang="en-US" sz="2400" dirty="0" err="1">
                <a:latin typeface="+mn-lt"/>
              </a:rPr>
              <a:t>priemones</a:t>
            </a:r>
            <a:r>
              <a:rPr lang="en-US" sz="2400" dirty="0">
                <a:latin typeface="+mn-lt"/>
              </a:rPr>
              <a:t> </a:t>
            </a:r>
            <a:r>
              <a:rPr lang="en-US" sz="2400" dirty="0" err="1">
                <a:latin typeface="+mn-lt"/>
              </a:rPr>
              <a:t>tik</a:t>
            </a:r>
            <a:r>
              <a:rPr lang="en-US" sz="2400" dirty="0">
                <a:latin typeface="+mn-lt"/>
              </a:rPr>
              <a:t> </a:t>
            </a:r>
            <a:r>
              <a:rPr lang="en-US" sz="2400" dirty="0" err="1">
                <a:latin typeface="+mn-lt"/>
              </a:rPr>
              <a:t>rizikai</a:t>
            </a:r>
            <a:r>
              <a:rPr lang="en-US" sz="2400" dirty="0">
                <a:latin typeface="+mn-lt"/>
              </a:rPr>
              <a:t> </a:t>
            </a:r>
            <a:r>
              <a:rPr lang="en-US" sz="2400" dirty="0" err="1">
                <a:latin typeface="+mn-lt"/>
              </a:rPr>
              <a:t>valdyti</a:t>
            </a:r>
            <a:r>
              <a:rPr lang="en-US" sz="2400" dirty="0">
                <a:latin typeface="+mn-lt"/>
              </a:rPr>
              <a:t>. </a:t>
            </a:r>
            <a:endParaRPr lang="en-GB" sz="2400" dirty="0">
              <a:latin typeface="+mn-lt"/>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47</a:t>
            </a:fld>
            <a:endParaRPr lang="lt-L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1748" name="Text Box 5"/>
          <p:cNvSpPr txBox="1">
            <a:spLocks noChangeArrowheads="1"/>
          </p:cNvSpPr>
          <p:nvPr/>
        </p:nvSpPr>
        <p:spPr bwMode="auto">
          <a:xfrm>
            <a:off x="0" y="10318"/>
            <a:ext cx="9158288" cy="646113"/>
          </a:xfrm>
          <a:prstGeom prst="rect">
            <a:avLst/>
          </a:prstGeom>
          <a:solidFill>
            <a:srgbClr val="C00000"/>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Priežiūra</a:t>
            </a:r>
            <a:endParaRPr lang="en-GB" sz="3600" b="1" dirty="0">
              <a:solidFill>
                <a:schemeClr val="bg1"/>
              </a:solidFill>
              <a:latin typeface="Calibri" pitchFamily="34" charset="0"/>
              <a:ea typeface="+mj-ea"/>
              <a:cs typeface="+mj-cs"/>
            </a:endParaRPr>
          </a:p>
        </p:txBody>
      </p:sp>
      <p:sp>
        <p:nvSpPr>
          <p:cNvPr id="2"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23557" name="Text Box 7"/>
          <p:cNvSpPr txBox="1">
            <a:spLocks noChangeArrowheads="1"/>
          </p:cNvSpPr>
          <p:nvPr/>
        </p:nvSpPr>
        <p:spPr bwMode="auto">
          <a:xfrm>
            <a:off x="304800" y="836712"/>
            <a:ext cx="8534400" cy="5570756"/>
          </a:xfrm>
          <a:prstGeom prst="rect">
            <a:avLst/>
          </a:prstGeom>
          <a:noFill/>
          <a:ln w="12700" cap="sq">
            <a:noFill/>
            <a:miter lim="800000"/>
            <a:headEnd type="none" w="sm" len="sm"/>
            <a:tailEnd type="none" w="sm" len="sm"/>
          </a:ln>
        </p:spPr>
        <p:txBody>
          <a:bodyPr wrap="square">
            <a:spAutoFit/>
          </a:bodyPr>
          <a:lstStyle/>
          <a:p>
            <a:pPr marL="342900" indent="-342900">
              <a:lnSpc>
                <a:spcPct val="90000"/>
              </a:lnSpc>
              <a:spcBef>
                <a:spcPct val="20000"/>
              </a:spcBef>
              <a:buClr>
                <a:schemeClr val="hlink"/>
              </a:buClr>
              <a:buSzPct val="75000"/>
              <a:buFont typeface="Wingdings" panose="05000000000000000000" pitchFamily="2" charset="2"/>
              <a:buChar char="Ø"/>
              <a:defRPr/>
            </a:pPr>
            <a:r>
              <a:rPr lang="lt-LT" sz="2000" dirty="0">
                <a:latin typeface="+mn-lt"/>
              </a:rPr>
              <a:t>Pensijų kaupimo bendrovių valstybinę priežiūrą įstatymų nustatyta tvarka atlieka Lietuvos Bankas.</a:t>
            </a:r>
          </a:p>
          <a:p>
            <a:pPr marL="342900" indent="-342900">
              <a:lnSpc>
                <a:spcPct val="90000"/>
              </a:lnSpc>
              <a:spcBef>
                <a:spcPct val="20000"/>
              </a:spcBef>
              <a:buClr>
                <a:schemeClr val="hlink"/>
              </a:buClr>
              <a:buSzPct val="75000"/>
              <a:buFont typeface="Wingdings" panose="05000000000000000000" pitchFamily="2" charset="2"/>
              <a:buChar char="Ø"/>
              <a:defRPr/>
            </a:pPr>
            <a:r>
              <a:rPr lang="lt-LT" sz="2000" dirty="0">
                <a:latin typeface="Calibri" pitchFamily="34" charset="0"/>
              </a:rPr>
              <a:t>Pensijų kaupimo veikla vykdoma remiantis priežiūros institucijos patvirtinto-mis standartinėmis pensijų fondų taisyklėmis. Pensijų kaupimo bendrovė, steigianti pensijų fondą, turi patvirtinti pensijų fondo investavimo strategiją, taikomus mokesčius bei atskaitymus ir apie tai pranešti priežiūros institucijai. </a:t>
            </a:r>
          </a:p>
          <a:p>
            <a:pPr marL="342900" indent="-342900">
              <a:lnSpc>
                <a:spcPct val="90000"/>
              </a:lnSpc>
              <a:spcBef>
                <a:spcPct val="20000"/>
              </a:spcBef>
              <a:buClr>
                <a:schemeClr val="hlink"/>
              </a:buClr>
              <a:buSzPct val="75000"/>
              <a:buFont typeface="Wingdings" panose="05000000000000000000" pitchFamily="2" charset="2"/>
              <a:buChar char="Ø"/>
              <a:defRPr/>
            </a:pPr>
            <a:r>
              <a:rPr lang="x-none" sz="2000" dirty="0">
                <a:latin typeface="+mn-lt"/>
              </a:rPr>
              <a:t>Priežiūros institucija, be kituose įstatymuose nustatytų teisių, turi teisę:</a:t>
            </a:r>
            <a:endParaRPr lang="lt-LT" sz="2000" dirty="0">
              <a:latin typeface="+mn-lt"/>
            </a:endParaRPr>
          </a:p>
          <a:p>
            <a:pPr marL="342900" indent="-342900">
              <a:buFont typeface="Arial" panose="020B0604020202020204" pitchFamily="34" charset="0"/>
              <a:buChar char="•"/>
            </a:pPr>
            <a:r>
              <a:rPr lang="lt-LT" sz="2000" dirty="0">
                <a:latin typeface="+mn-lt"/>
              </a:rPr>
              <a:t>įpareigoti pensijų kaupimo bendrovę perduoti pensijų fondų valdymą; </a:t>
            </a:r>
          </a:p>
          <a:p>
            <a:pPr marL="342900" indent="-342900">
              <a:buFont typeface="Arial" panose="020B0604020202020204" pitchFamily="34" charset="0"/>
              <a:buChar char="•"/>
            </a:pPr>
            <a:r>
              <a:rPr lang="it-IT" sz="2000" dirty="0">
                <a:latin typeface="+mn-lt"/>
              </a:rPr>
              <a:t>įpareigoti pensijų kaupimo bendrovę pakeisti depozitoriumą; </a:t>
            </a:r>
          </a:p>
          <a:p>
            <a:pPr marL="342900" indent="-342900">
              <a:buFont typeface="Arial" panose="020B0604020202020204" pitchFamily="34" charset="0"/>
              <a:buChar char="•"/>
            </a:pPr>
            <a:r>
              <a:rPr lang="lt-LT" sz="2000" dirty="0">
                <a:latin typeface="+mn-lt"/>
              </a:rPr>
              <a:t>apriboti arba uždrausti pensijų turto investicijas arba kitaip apriboti disponavimo pensijų turtu teises. </a:t>
            </a:r>
          </a:p>
          <a:p>
            <a:pPr algn="r"/>
            <a:r>
              <a:rPr lang="lt-LT" sz="1600" dirty="0"/>
              <a:t>. </a:t>
            </a:r>
            <a:r>
              <a:rPr lang="lt-LT" sz="1600" dirty="0">
                <a:hlinkClick r:id="rId2"/>
              </a:rPr>
              <a:t>http://www.lb.lt/prieziura</a:t>
            </a:r>
            <a:endParaRPr lang="lt-LT" sz="1600" dirty="0"/>
          </a:p>
          <a:p>
            <a:pPr marL="285750" indent="-285750">
              <a:buFont typeface="Arial" panose="020B0604020202020204" pitchFamily="34" charset="0"/>
              <a:buChar char="•"/>
            </a:pPr>
            <a:r>
              <a:rPr lang="lt-LT" dirty="0">
                <a:latin typeface="+mn-lt"/>
              </a:rPr>
              <a:t>Priežiūros institucija teikia Socialinės apsaugos ir darbo ministerijai informaciją apie pensijų kaupimo bendrovių veiklos rezultatus, ir kitą informaciją.</a:t>
            </a:r>
          </a:p>
          <a:p>
            <a:pPr marL="285750" indent="-285750">
              <a:buFont typeface="Arial" panose="020B0604020202020204" pitchFamily="34" charset="0"/>
              <a:buChar char="•"/>
            </a:pPr>
            <a:r>
              <a:rPr lang="lt-LT" dirty="0">
                <a:latin typeface="+mn-lt"/>
              </a:rPr>
              <a:t>VSDF valdybai priežiūros institucija teikia su pensijų kaupimo veikla susijusią informaciją, būtiną tvarkant Dalyvių ir sutarčių registrą.</a:t>
            </a:r>
          </a:p>
          <a:p>
            <a:pPr marL="285750" indent="-285750">
              <a:buFont typeface="Arial" panose="020B0604020202020204" pitchFamily="34" charset="0"/>
              <a:buChar char="•"/>
            </a:pPr>
            <a:r>
              <a:rPr lang="lt-LT" dirty="0">
                <a:latin typeface="+mn-lt"/>
              </a:rPr>
              <a:t>VSDF valdyba teikia priežiūros institucijai informaciją apie konkrečios pensijų kaupimo bendrovės valdomų pensijų fondų dalyvius, į pensijų fondo sąskaitą pervestas pinigines lėšas ir kitus duomenis, reikalingus priežiūros institucijai. </a:t>
            </a:r>
            <a:endParaRPr lang="en-US" dirty="0">
              <a:latin typeface="Calibri"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48</a:t>
            </a:fld>
            <a:endParaRPr lang="lt-L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 y="0"/>
            <a:ext cx="9144001" cy="877797"/>
          </a:xfrm>
          <a:solidFill>
            <a:schemeClr val="accent2">
              <a:lumMod val="75000"/>
            </a:schemeClr>
          </a:solidFill>
        </p:spPr>
        <p:txBody>
          <a:bodyPr rtlCol="0">
            <a:normAutofit/>
          </a:bodyPr>
          <a:lstStyle/>
          <a:p>
            <a:pPr>
              <a:spcBef>
                <a:spcPts val="0"/>
              </a:spcBef>
              <a:defRPr/>
            </a:pPr>
            <a:r>
              <a:rPr lang="lt-LT" sz="4000" b="1" dirty="0"/>
              <a:t>Faktinė padėtis 2022 m. viduryje</a:t>
            </a:r>
          </a:p>
        </p:txBody>
      </p:sp>
      <p:graphicFrame>
        <p:nvGraphicFramePr>
          <p:cNvPr id="4" name="Lentelės vietos rezervavimo ženklas 3"/>
          <p:cNvGraphicFramePr>
            <a:graphicFrameLocks noGrp="1"/>
          </p:cNvGraphicFramePr>
          <p:nvPr>
            <p:ph type="tbl" idx="1"/>
            <p:extLst>
              <p:ext uri="{D42A27DB-BD31-4B8C-83A1-F6EECF244321}">
                <p14:modId xmlns:p14="http://schemas.microsoft.com/office/powerpoint/2010/main" val="1947159782"/>
              </p:ext>
            </p:extLst>
          </p:nvPr>
        </p:nvGraphicFramePr>
        <p:xfrm>
          <a:off x="395536" y="1268760"/>
          <a:ext cx="8280920" cy="4320479"/>
        </p:xfrm>
        <a:graphic>
          <a:graphicData uri="http://schemas.openxmlformats.org/drawingml/2006/table">
            <a:tbl>
              <a:tblPr firstRow="1" bandRow="1">
                <a:tableStyleId>{93296810-A885-4BE3-A3E7-6D5BEEA58F35}</a:tableStyleId>
              </a:tblPr>
              <a:tblGrid>
                <a:gridCol w="604867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856384">
                <a:tc>
                  <a:txBody>
                    <a:bodyPr/>
                    <a:lstStyle/>
                    <a:p>
                      <a:endParaRPr lang="lt-LT" sz="2000" b="1" dirty="0"/>
                    </a:p>
                  </a:txBody>
                  <a:tcPr marL="68580" marR="68580" marT="34290" marB="34290"/>
                </a:tc>
                <a:tc>
                  <a:txBody>
                    <a:bodyPr/>
                    <a:lstStyle/>
                    <a:p>
                      <a:pPr algn="ctr"/>
                      <a:r>
                        <a:rPr lang="lt-LT" sz="2000" dirty="0"/>
                        <a:t>2022</a:t>
                      </a:r>
                    </a:p>
                    <a:p>
                      <a:pPr algn="ctr"/>
                      <a:r>
                        <a:rPr lang="lt-LT" sz="2000" dirty="0"/>
                        <a:t>birželio 30</a:t>
                      </a:r>
                      <a:endParaRPr lang="lt-LT" sz="2000" b="1" dirty="0">
                        <a:solidFill>
                          <a:schemeClr val="tx1"/>
                        </a:solidFill>
                      </a:endParaRPr>
                    </a:p>
                  </a:txBody>
                  <a:tcPr marL="68580" marR="68580" marT="34290" marB="34290"/>
                </a:tc>
                <a:extLst>
                  <a:ext uri="{0D108BD9-81ED-4DB2-BD59-A6C34878D82A}">
                    <a16:rowId xmlns:a16="http://schemas.microsoft.com/office/drawing/2014/main" val="10000"/>
                  </a:ext>
                </a:extLst>
              </a:tr>
              <a:tr h="1031028">
                <a:tc>
                  <a:txBody>
                    <a:bodyPr/>
                    <a:lstStyle/>
                    <a:p>
                      <a:r>
                        <a:rPr lang="en-US" sz="2000" dirty="0"/>
                        <a:t>II </a:t>
                      </a:r>
                      <a:r>
                        <a:rPr lang="en-US" sz="2000" dirty="0" err="1"/>
                        <a:t>pakopos</a:t>
                      </a:r>
                      <a:r>
                        <a:rPr lang="en-US" sz="2000" dirty="0"/>
                        <a:t> PF </a:t>
                      </a:r>
                      <a:r>
                        <a:rPr lang="en-US" sz="2000" dirty="0" err="1"/>
                        <a:t>skai</a:t>
                      </a:r>
                      <a:r>
                        <a:rPr lang="lt-LT" sz="2000" dirty="0"/>
                        <a:t>č</a:t>
                      </a:r>
                      <a:r>
                        <a:rPr lang="en-US" sz="2000" dirty="0" err="1"/>
                        <a:t>ius</a:t>
                      </a:r>
                      <a:endParaRPr lang="lt-LT" sz="2000" dirty="0"/>
                    </a:p>
                    <a:p>
                      <a:pPr marL="0" marR="0" indent="442913" algn="l" defTabSz="914400" rtl="0" eaLnBrk="1" fontAlgn="auto" latinLnBrk="0" hangingPunct="1">
                        <a:lnSpc>
                          <a:spcPct val="100000"/>
                        </a:lnSpc>
                        <a:spcBef>
                          <a:spcPts val="0"/>
                        </a:spcBef>
                        <a:spcAft>
                          <a:spcPts val="0"/>
                        </a:spcAft>
                        <a:buClrTx/>
                        <a:buSzTx/>
                        <a:buFontTx/>
                        <a:buNone/>
                        <a:tabLst/>
                        <a:defRPr/>
                      </a:pPr>
                      <a:r>
                        <a:rPr lang="lt-LT" sz="2000" dirty="0"/>
                        <a:t>iš jų – tikslinės grupės</a:t>
                      </a:r>
                    </a:p>
                    <a:p>
                      <a:pPr marL="0" marR="0" indent="442913" algn="l" defTabSz="914400" rtl="0" eaLnBrk="1" fontAlgn="auto" latinLnBrk="0" hangingPunct="1">
                        <a:lnSpc>
                          <a:spcPct val="100000"/>
                        </a:lnSpc>
                        <a:spcBef>
                          <a:spcPts val="0"/>
                        </a:spcBef>
                        <a:spcAft>
                          <a:spcPts val="0"/>
                        </a:spcAft>
                        <a:buClrTx/>
                        <a:buSzTx/>
                        <a:buFontTx/>
                        <a:buNone/>
                        <a:tabLst/>
                        <a:defRPr/>
                      </a:pPr>
                      <a:r>
                        <a:rPr lang="lt-LT" sz="2000" dirty="0"/>
                        <a:t>          turto išsaugojimo</a:t>
                      </a:r>
                      <a:endParaRPr lang="lt-LT" sz="2000" b="1" dirty="0"/>
                    </a:p>
                  </a:txBody>
                  <a:tcPr marL="68580" marR="68580" marT="34290" marB="34290"/>
                </a:tc>
                <a:tc>
                  <a:txBody>
                    <a:bodyPr/>
                    <a:lstStyle/>
                    <a:p>
                      <a:pPr algn="r"/>
                      <a:r>
                        <a:rPr lang="lt-LT" sz="2000" dirty="0"/>
                        <a:t>40</a:t>
                      </a:r>
                    </a:p>
                    <a:p>
                      <a:pPr algn="r"/>
                      <a:r>
                        <a:rPr lang="lt-LT" sz="2000" dirty="0"/>
                        <a:t>35</a:t>
                      </a:r>
                    </a:p>
                    <a:p>
                      <a:pPr algn="r"/>
                      <a:r>
                        <a:rPr lang="lt-LT" sz="2000" dirty="0"/>
                        <a:t>5</a:t>
                      </a:r>
                      <a:endParaRPr lang="lt-LT" sz="2000" b="1" dirty="0"/>
                    </a:p>
                  </a:txBody>
                  <a:tcPr marL="68580" marR="68580" marT="34290" marB="34290"/>
                </a:tc>
                <a:extLst>
                  <a:ext uri="{0D108BD9-81ED-4DB2-BD59-A6C34878D82A}">
                    <a16:rowId xmlns:a16="http://schemas.microsoft.com/office/drawing/2014/main" val="10001"/>
                  </a:ext>
                </a:extLst>
              </a:tr>
              <a:tr h="856384">
                <a:tc>
                  <a:txBody>
                    <a:bodyPr/>
                    <a:lstStyle/>
                    <a:p>
                      <a:r>
                        <a:rPr lang="lt-LT" sz="2000" dirty="0"/>
                        <a:t>Pensijų kaupimo bendrovės (valdymo įmonės + draudimo bendrovės)</a:t>
                      </a:r>
                    </a:p>
                  </a:txBody>
                  <a:tcPr marL="68580" marR="68580" marT="34290" marB="34290"/>
                </a:tc>
                <a:tc>
                  <a:txBody>
                    <a:bodyPr/>
                    <a:lstStyle/>
                    <a:p>
                      <a:pPr algn="r"/>
                      <a:r>
                        <a:rPr lang="lt-LT" sz="2000" dirty="0"/>
                        <a:t>4+</a:t>
                      </a:r>
                      <a:r>
                        <a:rPr lang="en-US" sz="2000" dirty="0"/>
                        <a:t>1</a:t>
                      </a:r>
                      <a:endParaRPr lang="lt-LT" sz="2000" b="1" dirty="0"/>
                    </a:p>
                  </a:txBody>
                  <a:tcPr marL="68580" marR="68580" marT="34290" marB="34290"/>
                </a:tc>
                <a:extLst>
                  <a:ext uri="{0D108BD9-81ED-4DB2-BD59-A6C34878D82A}">
                    <a16:rowId xmlns:a16="http://schemas.microsoft.com/office/drawing/2014/main" val="10002"/>
                  </a:ext>
                </a:extLst>
              </a:tr>
              <a:tr h="798256">
                <a:tc>
                  <a:txBody>
                    <a:bodyPr/>
                    <a:lstStyle/>
                    <a:p>
                      <a:r>
                        <a:rPr lang="lt-LT" sz="2000" dirty="0"/>
                        <a:t>Bendra grynųjų aktyvų vertė</a:t>
                      </a:r>
                    </a:p>
                    <a:p>
                      <a:pPr marL="0" indent="442913"/>
                      <a:endParaRPr lang="lt-LT" sz="2000" b="1" dirty="0"/>
                    </a:p>
                  </a:txBody>
                  <a:tcPr marL="68580" marR="68580" marT="34290" marB="34290"/>
                </a:tc>
                <a:tc>
                  <a:txBody>
                    <a:bodyPr/>
                    <a:lstStyle/>
                    <a:p>
                      <a:pPr algn="r"/>
                      <a:r>
                        <a:rPr lang="lt-LT" sz="2000" dirty="0"/>
                        <a:t>5370 milijonų </a:t>
                      </a:r>
                      <a:r>
                        <a:rPr lang="en-US" sz="2000" baseline="0" dirty="0" err="1"/>
                        <a:t>eur</a:t>
                      </a:r>
                      <a:r>
                        <a:rPr lang="lt-LT" sz="2000" dirty="0"/>
                        <a:t>.</a:t>
                      </a:r>
                    </a:p>
                    <a:p>
                      <a:pPr algn="r"/>
                      <a:endParaRPr lang="lt-LT" sz="2000" b="1" dirty="0">
                        <a:latin typeface="Calibri" pitchFamily="34" charset="0"/>
                      </a:endParaRPr>
                    </a:p>
                  </a:txBody>
                  <a:tcPr marL="68580" marR="68580" marT="34290" marB="34290"/>
                </a:tc>
                <a:extLst>
                  <a:ext uri="{0D108BD9-81ED-4DB2-BD59-A6C34878D82A}">
                    <a16:rowId xmlns:a16="http://schemas.microsoft.com/office/drawing/2014/main" val="10003"/>
                  </a:ext>
                </a:extLst>
              </a:tr>
              <a:tr h="778427">
                <a:tc>
                  <a:txBody>
                    <a:bodyPr/>
                    <a:lstStyle/>
                    <a:p>
                      <a:r>
                        <a:rPr lang="lt-LT" sz="2000" dirty="0"/>
                        <a:t>Dalyvių skaičius (tūkst.)</a:t>
                      </a:r>
                      <a:endParaRPr lang="lt-LT" sz="2000" b="1" dirty="0"/>
                    </a:p>
                  </a:txBody>
                  <a:tcPr marL="68580" marR="68580" marT="34290" marB="34290"/>
                </a:tc>
                <a:tc>
                  <a:txBody>
                    <a:bodyPr/>
                    <a:lstStyle/>
                    <a:p>
                      <a:pPr algn="r"/>
                      <a:r>
                        <a:rPr lang="lt-LT" sz="2000" dirty="0"/>
                        <a:t>1 386</a:t>
                      </a:r>
                      <a:endParaRPr lang="lt-LT" sz="2000" b="1" dirty="0"/>
                    </a:p>
                  </a:txBody>
                  <a:tcPr marL="68580" marR="68580" marT="34290" marB="34290"/>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089A5420-577D-189E-ED5F-89554AACC6D3}"/>
              </a:ext>
            </a:extLst>
          </p:cNvPr>
          <p:cNvSpPr txBox="1"/>
          <p:nvPr/>
        </p:nvSpPr>
        <p:spPr>
          <a:xfrm>
            <a:off x="467544" y="5877272"/>
            <a:ext cx="8208912" cy="646331"/>
          </a:xfrm>
          <a:prstGeom prst="rect">
            <a:avLst/>
          </a:prstGeom>
          <a:noFill/>
        </p:spPr>
        <p:txBody>
          <a:bodyPr wrap="square">
            <a:spAutoFit/>
          </a:bodyPr>
          <a:lstStyle/>
          <a:p>
            <a:pPr algn="r"/>
            <a:r>
              <a:rPr lang="lt-LT" sz="1800" b="0" i="1" dirty="0">
                <a:latin typeface="+mn-lt"/>
              </a:rPr>
              <a:t>Viena bendrovė (</a:t>
            </a:r>
            <a:r>
              <a:rPr lang="lt-LT" sz="1800" b="0" i="1" dirty="0" err="1">
                <a:latin typeface="+mn-lt"/>
              </a:rPr>
              <a:t>Goindex</a:t>
            </a:r>
            <a:r>
              <a:rPr lang="lt-LT" sz="1800" b="0" i="1" dirty="0">
                <a:latin typeface="+mn-lt"/>
              </a:rPr>
              <a:t>) pradėjo veiklą 2022 m, viduryje, todėl metų pabaigoje jau bus skaičiuojamos 6 bendrovės ir 48 pensijų fondai</a:t>
            </a:r>
          </a:p>
        </p:txBody>
      </p:sp>
    </p:spTree>
    <p:extLst>
      <p:ext uri="{BB962C8B-B14F-4D97-AF65-F5344CB8AC3E}">
        <p14:creationId xmlns:p14="http://schemas.microsoft.com/office/powerpoint/2010/main" val="196699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5255118-A09F-4AAB-8DF1-E35A501EE766}"/>
              </a:ext>
            </a:extLst>
          </p:cNvPr>
          <p:cNvSpPr>
            <a:spLocks noGrp="1"/>
          </p:cNvSpPr>
          <p:nvPr>
            <p:ph type="title"/>
          </p:nvPr>
        </p:nvSpPr>
        <p:spPr>
          <a:xfrm>
            <a:off x="0" y="0"/>
            <a:ext cx="9144000" cy="908720"/>
          </a:xfrm>
          <a:solidFill>
            <a:schemeClr val="accent2">
              <a:lumMod val="75000"/>
            </a:schemeClr>
          </a:solidFill>
        </p:spPr>
        <p:txBody>
          <a:bodyPr/>
          <a:lstStyle/>
          <a:p>
            <a:r>
              <a:rPr lang="lt-LT" b="1" dirty="0"/>
              <a:t>Pensijų sistemos pakopos</a:t>
            </a:r>
          </a:p>
        </p:txBody>
      </p:sp>
      <p:sp>
        <p:nvSpPr>
          <p:cNvPr id="3" name="Turinio vietos rezervavimo ženklas 2">
            <a:extLst>
              <a:ext uri="{FF2B5EF4-FFF2-40B4-BE49-F238E27FC236}">
                <a16:creationId xmlns:a16="http://schemas.microsoft.com/office/drawing/2014/main" id="{234015A7-1520-43A4-A3F0-A09D16F9CFFA}"/>
              </a:ext>
            </a:extLst>
          </p:cNvPr>
          <p:cNvSpPr>
            <a:spLocks noGrp="1"/>
          </p:cNvSpPr>
          <p:nvPr>
            <p:ph idx="1"/>
          </p:nvPr>
        </p:nvSpPr>
        <p:spPr>
          <a:xfrm>
            <a:off x="457200" y="1268760"/>
            <a:ext cx="8229600" cy="4997152"/>
          </a:xfrm>
        </p:spPr>
        <p:txBody>
          <a:bodyPr/>
          <a:lstStyle/>
          <a:p>
            <a:pPr algn="just" eaLnBrk="0" hangingPunct="0">
              <a:lnSpc>
                <a:spcPct val="110000"/>
              </a:lnSpc>
              <a:buNone/>
            </a:pPr>
            <a:r>
              <a:rPr lang="lt-LT" sz="2400" b="1" dirty="0">
                <a:latin typeface="Calibri" pitchFamily="34" charset="0"/>
              </a:rPr>
              <a:t>PENSIJŲ SISTEMOS PAKOPOS:</a:t>
            </a:r>
          </a:p>
          <a:p>
            <a:pPr algn="just" eaLnBrk="0" hangingPunct="0">
              <a:lnSpc>
                <a:spcPct val="110000"/>
              </a:lnSpc>
              <a:buFont typeface="Arial" panose="020B0604020202020204" pitchFamily="34" charset="0"/>
              <a:buChar char="•"/>
            </a:pPr>
            <a:r>
              <a:rPr lang="lt-LT" sz="2400" b="1" i="1" dirty="0">
                <a:latin typeface="Calibri" pitchFamily="34" charset="0"/>
              </a:rPr>
              <a:t>Pirmoji pakopa (arba pirmosios pakopos 1 lygis): </a:t>
            </a:r>
            <a:r>
              <a:rPr lang="lt-LT" sz="2400" dirty="0">
                <a:latin typeface="Calibri" pitchFamily="34" charset="0"/>
              </a:rPr>
              <a:t>Einamojo finansavimo pakopa, kurioje išmokos finansuojamos einamosiomis privalomomis įmokomis.</a:t>
            </a:r>
          </a:p>
          <a:p>
            <a:pPr algn="just" eaLnBrk="0" hangingPunct="0">
              <a:lnSpc>
                <a:spcPct val="110000"/>
              </a:lnSpc>
            </a:pPr>
            <a:r>
              <a:rPr lang="lt-LT" sz="2400" b="1" i="1" dirty="0">
                <a:latin typeface="Calibri" pitchFamily="34" charset="0"/>
              </a:rPr>
              <a:t>Antroji pakopa (arba pirmosios pakopos 2 lygis): </a:t>
            </a:r>
            <a:r>
              <a:rPr lang="lt-LT" sz="2400" dirty="0">
                <a:latin typeface="Calibri" pitchFamily="34" charset="0"/>
              </a:rPr>
              <a:t>Kaupimo iš privalomų įmokų pakopa, kurioje išmokos finansuojamos iš asmeninėse sąskaitose sukauptų lėšų, gautų nukreipus dalį privalomų socialinio draudimo įmokų į asmenines sąskaitas pensijų fonduose.</a:t>
            </a:r>
          </a:p>
          <a:p>
            <a:pPr algn="just" eaLnBrk="0" hangingPunct="0">
              <a:lnSpc>
                <a:spcPct val="110000"/>
              </a:lnSpc>
            </a:pPr>
            <a:r>
              <a:rPr lang="lt-LT" sz="2400" dirty="0">
                <a:latin typeface="Calibri" pitchFamily="34" charset="0"/>
              </a:rPr>
              <a:t> </a:t>
            </a:r>
            <a:r>
              <a:rPr lang="lt-LT" sz="2400" b="1" i="1" dirty="0">
                <a:latin typeface="Calibri" pitchFamily="34" charset="0"/>
              </a:rPr>
              <a:t>Trečioji pakopa: </a:t>
            </a:r>
            <a:r>
              <a:rPr lang="lt-LT" sz="2400" dirty="0">
                <a:latin typeface="Calibri" pitchFamily="34" charset="0"/>
              </a:rPr>
              <a:t>Kaupimo iš laisvanoriškai mokamų papildomų įmokų pakopa, kurioje išmokos taip pat finansuojamos iš asmeninėse sąskaitose sukauptų lėšų. </a:t>
            </a:r>
          </a:p>
          <a:p>
            <a:endParaRPr lang="lt-LT" dirty="0"/>
          </a:p>
        </p:txBody>
      </p:sp>
      <p:sp>
        <p:nvSpPr>
          <p:cNvPr id="4" name="Skaidrės numerio vietos rezervavimo ženklas 3">
            <a:extLst>
              <a:ext uri="{FF2B5EF4-FFF2-40B4-BE49-F238E27FC236}">
                <a16:creationId xmlns:a16="http://schemas.microsoft.com/office/drawing/2014/main" id="{D24E0CF2-390A-4ADF-9B1A-0075E104F87A}"/>
              </a:ext>
            </a:extLst>
          </p:cNvPr>
          <p:cNvSpPr>
            <a:spLocks noGrp="1"/>
          </p:cNvSpPr>
          <p:nvPr>
            <p:ph type="sldNum" sz="quarter" idx="12"/>
          </p:nvPr>
        </p:nvSpPr>
        <p:spPr/>
        <p:txBody>
          <a:bodyPr/>
          <a:lstStyle/>
          <a:p>
            <a:pPr>
              <a:defRPr/>
            </a:pPr>
            <a:fld id="{58424595-460B-40C3-B101-DA1F8FCBD885}" type="slidenum">
              <a:rPr lang="lt-LT" smtClean="0"/>
              <a:pPr>
                <a:defRPr/>
              </a:pPr>
              <a:t>5</a:t>
            </a:fld>
            <a:endParaRPr lang="lt-LT"/>
          </a:p>
        </p:txBody>
      </p:sp>
    </p:spTree>
    <p:extLst>
      <p:ext uri="{BB962C8B-B14F-4D97-AF65-F5344CB8AC3E}">
        <p14:creationId xmlns:p14="http://schemas.microsoft.com/office/powerpoint/2010/main" val="2678359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84FA82C-02A6-4913-BC40-F022F9184949}"/>
              </a:ext>
            </a:extLst>
          </p:cNvPr>
          <p:cNvSpPr>
            <a:spLocks noGrp="1"/>
          </p:cNvSpPr>
          <p:nvPr>
            <p:ph type="title"/>
          </p:nvPr>
        </p:nvSpPr>
        <p:spPr>
          <a:xfrm>
            <a:off x="29412" y="31440"/>
            <a:ext cx="9144000" cy="1021296"/>
          </a:xfrm>
          <a:solidFill>
            <a:schemeClr val="accent2">
              <a:lumMod val="75000"/>
            </a:schemeClr>
          </a:solidFill>
        </p:spPr>
        <p:txBody>
          <a:bodyPr/>
          <a:lstStyle/>
          <a:p>
            <a:r>
              <a:rPr lang="lt-LT" sz="4000" b="1" dirty="0"/>
              <a:t>Dalyviai 2022 m. viduryje</a:t>
            </a:r>
          </a:p>
        </p:txBody>
      </p:sp>
      <p:sp>
        <p:nvSpPr>
          <p:cNvPr id="4" name="Skaidrės numerio vietos rezervavimo ženklas 3">
            <a:extLst>
              <a:ext uri="{FF2B5EF4-FFF2-40B4-BE49-F238E27FC236}">
                <a16:creationId xmlns:a16="http://schemas.microsoft.com/office/drawing/2014/main" id="{1274E251-3F08-4A8F-BC99-57984435ACD6}"/>
              </a:ext>
            </a:extLst>
          </p:cNvPr>
          <p:cNvSpPr>
            <a:spLocks noGrp="1"/>
          </p:cNvSpPr>
          <p:nvPr>
            <p:ph type="sldNum" sz="quarter" idx="12"/>
          </p:nvPr>
        </p:nvSpPr>
        <p:spPr/>
        <p:txBody>
          <a:bodyPr/>
          <a:lstStyle/>
          <a:p>
            <a:pPr>
              <a:defRPr/>
            </a:pPr>
            <a:fld id="{58424595-460B-40C3-B101-DA1F8FCBD885}" type="slidenum">
              <a:rPr lang="lt-LT" smtClean="0"/>
              <a:pPr>
                <a:defRPr/>
              </a:pPr>
              <a:t>50</a:t>
            </a:fld>
            <a:endParaRPr lang="lt-LT"/>
          </a:p>
        </p:txBody>
      </p:sp>
      <p:graphicFrame>
        <p:nvGraphicFramePr>
          <p:cNvPr id="3" name="Lentelė 2">
            <a:extLst>
              <a:ext uri="{FF2B5EF4-FFF2-40B4-BE49-F238E27FC236}">
                <a16:creationId xmlns:a16="http://schemas.microsoft.com/office/drawing/2014/main" id="{A2421A3F-F8E9-A9A7-A284-A8924335C9D2}"/>
              </a:ext>
            </a:extLst>
          </p:cNvPr>
          <p:cNvGraphicFramePr>
            <a:graphicFrameLocks noGrp="1"/>
          </p:cNvGraphicFramePr>
          <p:nvPr>
            <p:extLst>
              <p:ext uri="{D42A27DB-BD31-4B8C-83A1-F6EECF244321}">
                <p14:modId xmlns:p14="http://schemas.microsoft.com/office/powerpoint/2010/main" val="2263199484"/>
              </p:ext>
            </p:extLst>
          </p:nvPr>
        </p:nvGraphicFramePr>
        <p:xfrm>
          <a:off x="457200" y="1268760"/>
          <a:ext cx="8424936" cy="4320484"/>
        </p:xfrm>
        <a:graphic>
          <a:graphicData uri="http://schemas.openxmlformats.org/drawingml/2006/table">
            <a:tbl>
              <a:tblPr>
                <a:tableStyleId>{5C22544A-7EE6-4342-B048-85BDC9FD1C3A}</a:tableStyleId>
              </a:tblPr>
              <a:tblGrid>
                <a:gridCol w="5786254">
                  <a:extLst>
                    <a:ext uri="{9D8B030D-6E8A-4147-A177-3AD203B41FA5}">
                      <a16:colId xmlns:a16="http://schemas.microsoft.com/office/drawing/2014/main" val="3340556471"/>
                    </a:ext>
                  </a:extLst>
                </a:gridCol>
                <a:gridCol w="1696296">
                  <a:extLst>
                    <a:ext uri="{9D8B030D-6E8A-4147-A177-3AD203B41FA5}">
                      <a16:colId xmlns:a16="http://schemas.microsoft.com/office/drawing/2014/main" val="2151378378"/>
                    </a:ext>
                  </a:extLst>
                </a:gridCol>
                <a:gridCol w="942386">
                  <a:extLst>
                    <a:ext uri="{9D8B030D-6E8A-4147-A177-3AD203B41FA5}">
                      <a16:colId xmlns:a16="http://schemas.microsoft.com/office/drawing/2014/main" val="3609883007"/>
                    </a:ext>
                  </a:extLst>
                </a:gridCol>
              </a:tblGrid>
              <a:tr h="664689">
                <a:tc>
                  <a:txBody>
                    <a:bodyPr/>
                    <a:lstStyle/>
                    <a:p>
                      <a:pPr algn="l" fontAlgn="b"/>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lt-LT" sz="1600" b="1" u="none" strike="noStrike" dirty="0">
                          <a:effectLst/>
                        </a:rPr>
                        <a:t>Grynųjų aktyvų vertė, mln. Eur </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lt-LT" sz="1600" b="1" u="none" strike="noStrike" dirty="0">
                          <a:effectLst/>
                        </a:rPr>
                        <a:t>Dalyvių skaičius</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5060630"/>
                  </a:ext>
                </a:extLst>
              </a:tr>
              <a:tr h="332345">
                <a:tc>
                  <a:txBody>
                    <a:bodyPr/>
                    <a:lstStyle/>
                    <a:p>
                      <a:pPr algn="l" fontAlgn="b"/>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973078"/>
                  </a:ext>
                </a:extLst>
              </a:tr>
              <a:tr h="332345">
                <a:tc>
                  <a:txBody>
                    <a:bodyPr/>
                    <a:lstStyle/>
                    <a:p>
                      <a:pPr algn="l" fontAlgn="b"/>
                      <a:r>
                        <a:rPr lang="lt-LT" sz="1600" b="1" u="none" strike="noStrike" dirty="0">
                          <a:effectLst/>
                        </a:rPr>
                        <a:t>Tikslinės pensijų fondų dalyvių grupės pensijų fondai, 1996-2002</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a:effectLst/>
                        </a:rPr>
                        <a:t>112,12</a:t>
                      </a:r>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102444</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7473498"/>
                  </a:ext>
                </a:extLst>
              </a:tr>
              <a:tr h="332345">
                <a:tc>
                  <a:txBody>
                    <a:bodyPr/>
                    <a:lstStyle/>
                    <a:p>
                      <a:pPr algn="l" fontAlgn="b"/>
                      <a:r>
                        <a:rPr lang="lt-LT" sz="1600" b="1" u="none" strike="noStrike" dirty="0">
                          <a:effectLst/>
                        </a:rPr>
                        <a:t>Tikslinės pensijų fondų dalyvių grupės pensijų fondai, 1989-1995</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522,57</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220308</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3335847"/>
                  </a:ext>
                </a:extLst>
              </a:tr>
              <a:tr h="332345">
                <a:tc>
                  <a:txBody>
                    <a:bodyPr/>
                    <a:lstStyle/>
                    <a:p>
                      <a:pPr algn="l" fontAlgn="b"/>
                      <a:r>
                        <a:rPr lang="lt-LT" sz="1600" b="1" u="none" strike="noStrike">
                          <a:effectLst/>
                        </a:rPr>
                        <a:t>Tikslinės pensijų fondų dalyvių grupės pensijų fondai, 1982-1988</a:t>
                      </a:r>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972,67</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295929</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4271502"/>
                  </a:ext>
                </a:extLst>
              </a:tr>
              <a:tr h="332345">
                <a:tc>
                  <a:txBody>
                    <a:bodyPr/>
                    <a:lstStyle/>
                    <a:p>
                      <a:pPr algn="l" fontAlgn="b"/>
                      <a:r>
                        <a:rPr lang="lt-LT" sz="1600" b="1" u="none" strike="noStrike">
                          <a:effectLst/>
                        </a:rPr>
                        <a:t>Tikslinės pensijų fondų dalyvių grupės pensijų fondai, 1975-1981</a:t>
                      </a:r>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1224,67</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248995</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6292302"/>
                  </a:ext>
                </a:extLst>
              </a:tr>
              <a:tr h="332345">
                <a:tc>
                  <a:txBody>
                    <a:bodyPr/>
                    <a:lstStyle/>
                    <a:p>
                      <a:pPr algn="l" fontAlgn="b"/>
                      <a:r>
                        <a:rPr lang="lt-LT" sz="1600" b="1" u="none" strike="noStrike" dirty="0">
                          <a:effectLst/>
                        </a:rPr>
                        <a:t>Tikslinės pensijų fondų dalyvių grupės pensijų fondai, 1968-1974</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1209,48</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231994</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9620594"/>
                  </a:ext>
                </a:extLst>
              </a:tr>
              <a:tr h="332345">
                <a:tc>
                  <a:txBody>
                    <a:bodyPr/>
                    <a:lstStyle/>
                    <a:p>
                      <a:pPr algn="l" fontAlgn="b"/>
                      <a:r>
                        <a:rPr lang="lt-LT" sz="1600" b="1" u="none" strike="noStrike">
                          <a:effectLst/>
                        </a:rPr>
                        <a:t>Tikslinės pensijų fondų dalyvių grupės pensijų fondai, 1961-1967</a:t>
                      </a:r>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968,74</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180649</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0110378"/>
                  </a:ext>
                </a:extLst>
              </a:tr>
              <a:tr h="332345">
                <a:tc>
                  <a:txBody>
                    <a:bodyPr/>
                    <a:lstStyle/>
                    <a:p>
                      <a:pPr algn="l" fontAlgn="b"/>
                      <a:r>
                        <a:rPr lang="lt-LT" sz="1600" b="1" u="none" strike="noStrike">
                          <a:effectLst/>
                        </a:rPr>
                        <a:t>Tikslinės pensijų fondų dalyvių grupės pensijų fondai, 1954-1960</a:t>
                      </a:r>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285,17</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88291</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7363347"/>
                  </a:ext>
                </a:extLst>
              </a:tr>
              <a:tr h="332345">
                <a:tc>
                  <a:txBody>
                    <a:bodyPr/>
                    <a:lstStyle/>
                    <a:p>
                      <a:pPr algn="l" fontAlgn="b"/>
                      <a:r>
                        <a:rPr lang="it-IT" sz="1600" b="1" u="none" strike="noStrike">
                          <a:effectLst/>
                        </a:rPr>
                        <a:t>Pensijų turto išsaugojimo pensijų fondai</a:t>
                      </a:r>
                      <a:endParaRPr lang="it-I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a:effectLst/>
                        </a:rPr>
                        <a:t>74,63</a:t>
                      </a:r>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17564</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2451212"/>
                  </a:ext>
                </a:extLst>
              </a:tr>
              <a:tr h="332345">
                <a:tc>
                  <a:txBody>
                    <a:bodyPr/>
                    <a:lstStyle/>
                    <a:p>
                      <a:pPr algn="l" fontAlgn="b"/>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9537793"/>
                  </a:ext>
                </a:extLst>
              </a:tr>
              <a:tr h="332345">
                <a:tc>
                  <a:txBody>
                    <a:bodyPr/>
                    <a:lstStyle/>
                    <a:p>
                      <a:pPr algn="l" fontAlgn="b"/>
                      <a:r>
                        <a:rPr lang="lt-LT" sz="1600" b="1" u="none" strike="noStrike">
                          <a:effectLst/>
                        </a:rPr>
                        <a:t>VISO</a:t>
                      </a:r>
                      <a:endParaRPr lang="lt-LT"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5370,05</a:t>
                      </a:r>
                      <a:endParaRPr lang="lt-L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lt-LT" sz="1600" b="1" u="none" strike="noStrike" dirty="0">
                          <a:effectLst/>
                        </a:rPr>
                        <a:t>1386174</a:t>
                      </a:r>
                      <a:endParaRPr lang="lt-L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6366771"/>
                  </a:ext>
                </a:extLst>
              </a:tr>
            </a:tbl>
          </a:graphicData>
        </a:graphic>
      </p:graphicFrame>
    </p:spTree>
    <p:extLst>
      <p:ext uri="{BB962C8B-B14F-4D97-AF65-F5344CB8AC3E}">
        <p14:creationId xmlns:p14="http://schemas.microsoft.com/office/powerpoint/2010/main" val="3721573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D656C3-B135-4672-AA52-23F8FF2A6B5D}"/>
              </a:ext>
            </a:extLst>
          </p:cNvPr>
          <p:cNvSpPr txBox="1"/>
          <p:nvPr/>
        </p:nvSpPr>
        <p:spPr>
          <a:xfrm>
            <a:off x="179512" y="116632"/>
            <a:ext cx="9030094" cy="923330"/>
          </a:xfrm>
          <a:prstGeom prst="rect">
            <a:avLst/>
          </a:prstGeom>
          <a:solidFill>
            <a:schemeClr val="accent2">
              <a:lumMod val="75000"/>
            </a:schemeClr>
          </a:solidFill>
        </p:spPr>
        <p:txBody>
          <a:bodyPr wrap="square" rtlCol="0">
            <a:spAutoFit/>
          </a:bodyPr>
          <a:lstStyle/>
          <a:p>
            <a:pPr algn="ctr"/>
            <a:r>
              <a:rPr lang="lt-LT" sz="2700" b="1" dirty="0">
                <a:solidFill>
                  <a:schemeClr val="bg1"/>
                </a:solidFill>
              </a:rPr>
              <a:t>Pensijų fondų grąža (vieneto vertės pokytis) per 2022 I pusmetį (proc.) ir paskutinius 3 metus</a:t>
            </a:r>
          </a:p>
        </p:txBody>
      </p:sp>
      <p:graphicFrame>
        <p:nvGraphicFramePr>
          <p:cNvPr id="5" name="Lentelė 4">
            <a:extLst>
              <a:ext uri="{FF2B5EF4-FFF2-40B4-BE49-F238E27FC236}">
                <a16:creationId xmlns:a16="http://schemas.microsoft.com/office/drawing/2014/main" id="{99EA54F0-13EB-40DD-95E9-D19EFDD0D4B8}"/>
              </a:ext>
            </a:extLst>
          </p:cNvPr>
          <p:cNvGraphicFramePr>
            <a:graphicFrameLocks noGrp="1"/>
          </p:cNvGraphicFramePr>
          <p:nvPr>
            <p:extLst>
              <p:ext uri="{D42A27DB-BD31-4B8C-83A1-F6EECF244321}">
                <p14:modId xmlns:p14="http://schemas.microsoft.com/office/powerpoint/2010/main" val="539177332"/>
              </p:ext>
            </p:extLst>
          </p:nvPr>
        </p:nvGraphicFramePr>
        <p:xfrm>
          <a:off x="262351" y="1484784"/>
          <a:ext cx="8619298" cy="4633338"/>
        </p:xfrm>
        <a:graphic>
          <a:graphicData uri="http://schemas.openxmlformats.org/drawingml/2006/table">
            <a:tbl>
              <a:tblPr>
                <a:tableStyleId>{5C22544A-7EE6-4342-B048-85BDC9FD1C3A}</a:tableStyleId>
              </a:tblPr>
              <a:tblGrid>
                <a:gridCol w="5493860">
                  <a:extLst>
                    <a:ext uri="{9D8B030D-6E8A-4147-A177-3AD203B41FA5}">
                      <a16:colId xmlns:a16="http://schemas.microsoft.com/office/drawing/2014/main" val="1204225389"/>
                    </a:ext>
                  </a:extLst>
                </a:gridCol>
                <a:gridCol w="1071067">
                  <a:extLst>
                    <a:ext uri="{9D8B030D-6E8A-4147-A177-3AD203B41FA5}">
                      <a16:colId xmlns:a16="http://schemas.microsoft.com/office/drawing/2014/main" val="3075382736"/>
                    </a:ext>
                  </a:extLst>
                </a:gridCol>
                <a:gridCol w="2054371">
                  <a:extLst>
                    <a:ext uri="{9D8B030D-6E8A-4147-A177-3AD203B41FA5}">
                      <a16:colId xmlns:a16="http://schemas.microsoft.com/office/drawing/2014/main" val="2727041441"/>
                    </a:ext>
                  </a:extLst>
                </a:gridCol>
              </a:tblGrid>
              <a:tr h="321986">
                <a:tc>
                  <a:txBody>
                    <a:bodyPr/>
                    <a:lstStyle/>
                    <a:p>
                      <a:pPr algn="l" fontAlgn="b"/>
                      <a:r>
                        <a:rPr lang="lt-LT" sz="1600" b="1" u="none" strike="noStrike" dirty="0">
                          <a:solidFill>
                            <a:schemeClr val="tx1"/>
                          </a:solidFill>
                          <a:effectLst/>
                        </a:rPr>
                        <a:t>2022.06.30</a:t>
                      </a:r>
                      <a:endParaRPr lang="lt-LT" sz="1600" b="1" i="0" u="none" strike="noStrike" dirty="0">
                        <a:solidFill>
                          <a:schemeClr val="tx1"/>
                        </a:solidFill>
                        <a:effectLst/>
                        <a:latin typeface="Verdana" panose="020B0604030504040204" pitchFamily="34" charset="0"/>
                      </a:endParaRPr>
                    </a:p>
                  </a:txBody>
                  <a:tcPr marL="9525" marR="9525" marT="9525" marB="0" anchor="b"/>
                </a:tc>
                <a:tc gridSpan="2">
                  <a:txBody>
                    <a:bodyPr/>
                    <a:lstStyle/>
                    <a:p>
                      <a:pPr algn="ctr" fontAlgn="ctr"/>
                      <a:r>
                        <a:rPr lang="lt-LT" sz="1600" b="1" u="none" strike="noStrike" dirty="0">
                          <a:solidFill>
                            <a:schemeClr val="tx1"/>
                          </a:solidFill>
                          <a:effectLst/>
                        </a:rPr>
                        <a:t>Grąža</a:t>
                      </a:r>
                      <a:endParaRPr lang="lt-LT" sz="1600" b="1" i="0" u="none" strike="noStrike" dirty="0">
                        <a:solidFill>
                          <a:schemeClr val="tx1"/>
                        </a:solidFill>
                        <a:effectLst/>
                        <a:latin typeface="Verdana" panose="020B0604030504040204" pitchFamily="34" charset="0"/>
                      </a:endParaRPr>
                    </a:p>
                  </a:txBody>
                  <a:tcPr marL="9525" marR="9525" marT="9525" marB="0" anchor="ctr"/>
                </a:tc>
                <a:tc hMerge="1">
                  <a:txBody>
                    <a:bodyPr/>
                    <a:lstStyle/>
                    <a:p>
                      <a:endParaRPr lang="lt-LT"/>
                    </a:p>
                  </a:txBody>
                  <a:tcPr/>
                </a:tc>
                <a:extLst>
                  <a:ext uri="{0D108BD9-81ED-4DB2-BD59-A6C34878D82A}">
                    <a16:rowId xmlns:a16="http://schemas.microsoft.com/office/drawing/2014/main" val="87176533"/>
                  </a:ext>
                </a:extLst>
              </a:tr>
              <a:tr h="1650379">
                <a:tc>
                  <a:txBody>
                    <a:bodyPr/>
                    <a:lstStyle/>
                    <a:p>
                      <a:pPr algn="ctr" fontAlgn="ctr"/>
                      <a:br>
                        <a:rPr lang="lt-LT" sz="1600" b="1" u="none" strike="noStrike" dirty="0">
                          <a:solidFill>
                            <a:schemeClr val="tx1"/>
                          </a:solidFill>
                          <a:effectLst/>
                        </a:rPr>
                      </a:br>
                      <a:endParaRPr lang="lt-LT" sz="1600" b="1"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lt-LT" sz="1600" b="1" u="none" strike="noStrike" dirty="0">
                          <a:solidFill>
                            <a:schemeClr val="tx1"/>
                          </a:solidFill>
                          <a:effectLst/>
                        </a:rPr>
                        <a:t>vieneto vertės pokytis nuo metų pradžios, proc.</a:t>
                      </a:r>
                      <a:endParaRPr lang="lt-LT" sz="1600" b="1"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pt-BR" sz="1600" b="1" u="none" strike="noStrike" dirty="0">
                          <a:solidFill>
                            <a:schemeClr val="tx1"/>
                          </a:solidFill>
                          <a:effectLst/>
                        </a:rPr>
                        <a:t>vidutinis metinis vieneto vertės pokytis per praėjusius </a:t>
                      </a:r>
                      <a:r>
                        <a:rPr lang="lt-LT" sz="1600" b="1" u="none" strike="noStrike" dirty="0">
                          <a:solidFill>
                            <a:schemeClr val="tx1"/>
                          </a:solidFill>
                          <a:effectLst/>
                        </a:rPr>
                        <a:t>3</a:t>
                      </a:r>
                      <a:r>
                        <a:rPr lang="pt-BR" sz="1600" b="1" u="none" strike="noStrike" dirty="0">
                          <a:solidFill>
                            <a:schemeClr val="tx1"/>
                          </a:solidFill>
                          <a:effectLst/>
                        </a:rPr>
                        <a:t> metus, proc.</a:t>
                      </a:r>
                      <a:endParaRPr lang="pt-BR" sz="1600" b="1"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60450849"/>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1996-2002</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-14,75</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7,19</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3479162787"/>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1989-1995</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-14,34</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7,55</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980967784"/>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1982-1988</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-14,20</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7,64</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399963954"/>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1975-1981</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-14,28</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7,61</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305474531"/>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1968-1974</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-13,56</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6,69</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3066605521"/>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1961-1967</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-12,12</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2,92</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2990223180"/>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1954-1960</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-10,59</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-0,66</a:t>
                      </a:r>
                      <a:endParaRPr lang="lt-LT" sz="1600" b="1" i="0" u="none" strike="noStrike" dirty="0">
                        <a:solidFill>
                          <a:srgbClr val="FF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4235154115"/>
                  </a:ext>
                </a:extLst>
              </a:tr>
              <a:tr h="300951">
                <a:tc>
                  <a:txBody>
                    <a:bodyPr/>
                    <a:lstStyle/>
                    <a:p>
                      <a:pPr algn="l" fontAlgn="b"/>
                      <a:r>
                        <a:rPr lang="it-I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Pensijų turto išsaugojimo pensijų fondai</a:t>
                      </a:r>
                      <a:endParaRPr lang="it-I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-9,99</a:t>
                      </a:r>
                      <a:endParaRPr lang="lt-LT" sz="1600" b="1" i="0" u="none" strike="noStrike" dirty="0">
                        <a:solidFill>
                          <a:srgbClr val="FF0000"/>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rgbClr val="FF0000"/>
                          </a:solidFill>
                          <a:effectLst/>
                        </a:rPr>
                        <a:t>-0,90</a:t>
                      </a:r>
                      <a:endParaRPr lang="lt-LT" sz="1600" b="1" i="0" u="none" strike="noStrike" dirty="0">
                        <a:solidFill>
                          <a:srgbClr val="FF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2027004563"/>
                  </a:ext>
                </a:extLst>
              </a:tr>
              <a:tr h="242703">
                <a:tc>
                  <a:txBody>
                    <a:bodyPr/>
                    <a:lstStyle/>
                    <a:p>
                      <a:pPr algn="l" fontAlgn="ctr"/>
                      <a:r>
                        <a:rPr lang="lt-LT" sz="1600" b="1" u="none" strike="noStrike" dirty="0">
                          <a:solidFill>
                            <a:schemeClr val="tx1"/>
                          </a:solidFill>
                          <a:effectLst/>
                        </a:rPr>
                        <a:t>Svertinis vidurkis</a:t>
                      </a:r>
                      <a:endParaRPr lang="lt-LT" sz="1600" b="1" i="0" u="none" strike="noStrike" dirty="0">
                        <a:solidFill>
                          <a:schemeClr val="tx1"/>
                        </a:solidFill>
                        <a:effectLst/>
                        <a:latin typeface="Verdana" panose="020B0604030504040204" pitchFamily="34" charset="0"/>
                      </a:endParaRPr>
                    </a:p>
                  </a:txBody>
                  <a:tcPr marL="9525" marR="9525" marT="9525" marB="0" anchor="ctr"/>
                </a:tc>
                <a:tc>
                  <a:txBody>
                    <a:bodyPr/>
                    <a:lstStyle/>
                    <a:p>
                      <a:pPr algn="r" fontAlgn="ctr"/>
                      <a:r>
                        <a:rPr lang="lt-LT" sz="1600" b="1" u="none" strike="noStrike" dirty="0">
                          <a:solidFill>
                            <a:srgbClr val="FF0000"/>
                          </a:solidFill>
                          <a:effectLst/>
                        </a:rPr>
                        <a:t>-13,47</a:t>
                      </a:r>
                      <a:endParaRPr lang="lt-LT" sz="1600" b="1" i="0" u="none" strike="noStrike" dirty="0">
                        <a:solidFill>
                          <a:srgbClr val="FF0000"/>
                        </a:solidFill>
                        <a:effectLst/>
                        <a:latin typeface="Verdana" panose="020B0604030504040204" pitchFamily="34" charset="0"/>
                      </a:endParaRPr>
                    </a:p>
                  </a:txBody>
                  <a:tcPr marL="9525" marR="9525" marT="9525" marB="0" anchor="ctr"/>
                </a:tc>
                <a:tc>
                  <a:txBody>
                    <a:bodyPr/>
                    <a:lstStyle/>
                    <a:p>
                      <a:pPr algn="r" fontAlgn="ctr"/>
                      <a:r>
                        <a:rPr lang="lt-LT" sz="1600" b="1" u="none" strike="noStrike" dirty="0">
                          <a:solidFill>
                            <a:schemeClr val="tx1"/>
                          </a:solidFill>
                          <a:effectLst/>
                        </a:rPr>
                        <a:t>5,99</a:t>
                      </a:r>
                      <a:endParaRPr lang="lt-LT" sz="1600" b="1"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2325351401"/>
                  </a:ext>
                </a:extLst>
              </a:tr>
            </a:tbl>
          </a:graphicData>
        </a:graphic>
      </p:graphicFrame>
    </p:spTree>
    <p:extLst>
      <p:ext uri="{BB962C8B-B14F-4D97-AF65-F5344CB8AC3E}">
        <p14:creationId xmlns:p14="http://schemas.microsoft.com/office/powerpoint/2010/main" val="1396580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D656C3-B135-4672-AA52-23F8FF2A6B5D}"/>
              </a:ext>
            </a:extLst>
          </p:cNvPr>
          <p:cNvSpPr txBox="1"/>
          <p:nvPr/>
        </p:nvSpPr>
        <p:spPr>
          <a:xfrm>
            <a:off x="0" y="9628"/>
            <a:ext cx="9144000" cy="923330"/>
          </a:xfrm>
          <a:prstGeom prst="rect">
            <a:avLst/>
          </a:prstGeom>
          <a:solidFill>
            <a:schemeClr val="accent2">
              <a:lumMod val="75000"/>
            </a:schemeClr>
          </a:solidFill>
        </p:spPr>
        <p:txBody>
          <a:bodyPr wrap="square" rtlCol="0">
            <a:spAutoFit/>
          </a:bodyPr>
          <a:lstStyle/>
          <a:p>
            <a:pPr algn="ctr"/>
            <a:r>
              <a:rPr lang="lt-LT" sz="2700" b="1" dirty="0">
                <a:solidFill>
                  <a:schemeClr val="bg1"/>
                </a:solidFill>
              </a:rPr>
              <a:t>Pensijų fondų grąža (vieneto vertės pokytis) per 2021 I pusmetį (proc.) ir paskutinius 2 metus</a:t>
            </a:r>
          </a:p>
        </p:txBody>
      </p:sp>
      <p:graphicFrame>
        <p:nvGraphicFramePr>
          <p:cNvPr id="5" name="Lentelė 4">
            <a:extLst>
              <a:ext uri="{FF2B5EF4-FFF2-40B4-BE49-F238E27FC236}">
                <a16:creationId xmlns:a16="http://schemas.microsoft.com/office/drawing/2014/main" id="{99EA54F0-13EB-40DD-95E9-D19EFDD0D4B8}"/>
              </a:ext>
            </a:extLst>
          </p:cNvPr>
          <p:cNvGraphicFramePr>
            <a:graphicFrameLocks noGrp="1"/>
          </p:cNvGraphicFramePr>
          <p:nvPr>
            <p:extLst>
              <p:ext uri="{D42A27DB-BD31-4B8C-83A1-F6EECF244321}">
                <p14:modId xmlns:p14="http://schemas.microsoft.com/office/powerpoint/2010/main" val="4007565012"/>
              </p:ext>
            </p:extLst>
          </p:nvPr>
        </p:nvGraphicFramePr>
        <p:xfrm>
          <a:off x="262351" y="1484784"/>
          <a:ext cx="8619298" cy="4633338"/>
        </p:xfrm>
        <a:graphic>
          <a:graphicData uri="http://schemas.openxmlformats.org/drawingml/2006/table">
            <a:tbl>
              <a:tblPr>
                <a:tableStyleId>{5C22544A-7EE6-4342-B048-85BDC9FD1C3A}</a:tableStyleId>
              </a:tblPr>
              <a:tblGrid>
                <a:gridCol w="5493860">
                  <a:extLst>
                    <a:ext uri="{9D8B030D-6E8A-4147-A177-3AD203B41FA5}">
                      <a16:colId xmlns:a16="http://schemas.microsoft.com/office/drawing/2014/main" val="1204225389"/>
                    </a:ext>
                  </a:extLst>
                </a:gridCol>
                <a:gridCol w="1071067">
                  <a:extLst>
                    <a:ext uri="{9D8B030D-6E8A-4147-A177-3AD203B41FA5}">
                      <a16:colId xmlns:a16="http://schemas.microsoft.com/office/drawing/2014/main" val="3075382736"/>
                    </a:ext>
                  </a:extLst>
                </a:gridCol>
                <a:gridCol w="2054371">
                  <a:extLst>
                    <a:ext uri="{9D8B030D-6E8A-4147-A177-3AD203B41FA5}">
                      <a16:colId xmlns:a16="http://schemas.microsoft.com/office/drawing/2014/main" val="2727041441"/>
                    </a:ext>
                  </a:extLst>
                </a:gridCol>
              </a:tblGrid>
              <a:tr h="321986">
                <a:tc>
                  <a:txBody>
                    <a:bodyPr/>
                    <a:lstStyle/>
                    <a:p>
                      <a:pPr algn="l" fontAlgn="b"/>
                      <a:r>
                        <a:rPr lang="lt-LT" sz="1600" b="1" u="none" strike="noStrike" dirty="0">
                          <a:solidFill>
                            <a:schemeClr val="tx1"/>
                          </a:solidFill>
                          <a:effectLst/>
                        </a:rPr>
                        <a:t>2021.06.30</a:t>
                      </a:r>
                      <a:endParaRPr lang="lt-LT" sz="1600" b="1" i="0" u="none" strike="noStrike" dirty="0">
                        <a:solidFill>
                          <a:schemeClr val="tx1"/>
                        </a:solidFill>
                        <a:effectLst/>
                        <a:latin typeface="Verdana" panose="020B0604030504040204" pitchFamily="34" charset="0"/>
                      </a:endParaRPr>
                    </a:p>
                  </a:txBody>
                  <a:tcPr marL="9525" marR="9525" marT="9525" marB="0" anchor="b"/>
                </a:tc>
                <a:tc gridSpan="2">
                  <a:txBody>
                    <a:bodyPr/>
                    <a:lstStyle/>
                    <a:p>
                      <a:pPr algn="ctr" fontAlgn="ctr"/>
                      <a:r>
                        <a:rPr lang="lt-LT" sz="1600" b="1" u="none" strike="noStrike" dirty="0">
                          <a:solidFill>
                            <a:schemeClr val="tx1"/>
                          </a:solidFill>
                          <a:effectLst/>
                        </a:rPr>
                        <a:t>Grąža</a:t>
                      </a:r>
                      <a:endParaRPr lang="lt-LT" sz="1600" b="1" i="0" u="none" strike="noStrike" dirty="0">
                        <a:solidFill>
                          <a:schemeClr val="tx1"/>
                        </a:solidFill>
                        <a:effectLst/>
                        <a:latin typeface="Verdana" panose="020B0604030504040204" pitchFamily="34" charset="0"/>
                      </a:endParaRPr>
                    </a:p>
                  </a:txBody>
                  <a:tcPr marL="9525" marR="9525" marT="9525" marB="0" anchor="ctr"/>
                </a:tc>
                <a:tc hMerge="1">
                  <a:txBody>
                    <a:bodyPr/>
                    <a:lstStyle/>
                    <a:p>
                      <a:endParaRPr lang="lt-LT"/>
                    </a:p>
                  </a:txBody>
                  <a:tcPr/>
                </a:tc>
                <a:extLst>
                  <a:ext uri="{0D108BD9-81ED-4DB2-BD59-A6C34878D82A}">
                    <a16:rowId xmlns:a16="http://schemas.microsoft.com/office/drawing/2014/main" val="87176533"/>
                  </a:ext>
                </a:extLst>
              </a:tr>
              <a:tr h="1650379">
                <a:tc>
                  <a:txBody>
                    <a:bodyPr/>
                    <a:lstStyle/>
                    <a:p>
                      <a:pPr algn="ctr" fontAlgn="ctr"/>
                      <a:br>
                        <a:rPr lang="lt-LT" sz="1600" b="1" u="none" strike="noStrike" dirty="0">
                          <a:solidFill>
                            <a:schemeClr val="tx1"/>
                          </a:solidFill>
                          <a:effectLst/>
                        </a:rPr>
                      </a:br>
                      <a:endParaRPr lang="lt-LT" sz="1600" b="1"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lt-LT" sz="1600" b="1" u="none" strike="noStrike" dirty="0">
                          <a:solidFill>
                            <a:schemeClr val="tx1"/>
                          </a:solidFill>
                          <a:effectLst/>
                        </a:rPr>
                        <a:t>vieneto vertės pokytis nuo metų pradžios, proc.</a:t>
                      </a:r>
                      <a:endParaRPr lang="lt-LT" sz="1600" b="1" i="0" u="none" strike="noStrike" dirty="0">
                        <a:solidFill>
                          <a:schemeClr val="tx1"/>
                        </a:solidFill>
                        <a:effectLst/>
                        <a:latin typeface="Verdana" panose="020B0604030504040204" pitchFamily="34" charset="0"/>
                      </a:endParaRPr>
                    </a:p>
                  </a:txBody>
                  <a:tcPr marL="9525" marR="9525" marT="9525" marB="0" anchor="ctr"/>
                </a:tc>
                <a:tc>
                  <a:txBody>
                    <a:bodyPr/>
                    <a:lstStyle/>
                    <a:p>
                      <a:pPr algn="ctr" fontAlgn="ctr"/>
                      <a:r>
                        <a:rPr lang="pt-BR" sz="1600" b="1" u="none" strike="noStrike" dirty="0">
                          <a:solidFill>
                            <a:schemeClr val="tx1"/>
                          </a:solidFill>
                          <a:effectLst/>
                        </a:rPr>
                        <a:t>vidutinis metinis vieneto vertės pokytis per praėjusius </a:t>
                      </a:r>
                      <a:r>
                        <a:rPr lang="lt-LT" sz="1600" b="1" u="none" strike="noStrike" dirty="0">
                          <a:solidFill>
                            <a:schemeClr val="tx1"/>
                          </a:solidFill>
                          <a:effectLst/>
                        </a:rPr>
                        <a:t>2</a:t>
                      </a:r>
                      <a:r>
                        <a:rPr lang="pt-BR" sz="1600" b="1" u="none" strike="noStrike" dirty="0">
                          <a:solidFill>
                            <a:schemeClr val="tx1"/>
                          </a:solidFill>
                          <a:effectLst/>
                        </a:rPr>
                        <a:t> metus, proc.</a:t>
                      </a:r>
                      <a:endParaRPr lang="pt-BR" sz="1600" b="1"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60450849"/>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1996-2002</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13,87</a:t>
                      </a:r>
                      <a:endParaRPr lang="lt-LT" sz="1600" b="1" i="0" u="none" strike="noStrike" dirty="0">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14,36</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3479162787"/>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1989-1995</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14,01</a:t>
                      </a:r>
                      <a:endParaRPr lang="lt-LT" sz="1600" b="1" i="0" u="none" strike="noStrike" dirty="0">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14,73</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980967784"/>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1982-1988</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14,13</a:t>
                      </a:r>
                      <a:endParaRPr lang="lt-LT" sz="1600" b="1" i="0" u="none"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14,93</a:t>
                      </a:r>
                      <a:endParaRPr lang="lt-LT" sz="1600" b="1" i="0" u="none" strike="noStrike">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1399963954"/>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1975-1981</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14,08</a:t>
                      </a:r>
                      <a:endParaRPr lang="lt-LT" sz="1600" b="1" i="0" u="none"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dirty="0">
                          <a:solidFill>
                            <a:schemeClr val="tx1"/>
                          </a:solidFill>
                          <a:effectLst/>
                        </a:rPr>
                        <a:t>14,90</a:t>
                      </a:r>
                      <a:endParaRPr lang="lt-LT" sz="1600" b="1" i="0" u="none" strike="noStrike" dirty="0">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305474531"/>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1968-1974</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12,32</a:t>
                      </a:r>
                      <a:endParaRPr lang="lt-LT" sz="1600" b="1" i="0" u="none"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13,64</a:t>
                      </a:r>
                      <a:endParaRPr lang="lt-LT" sz="1600" b="1" i="0" u="none" strike="noStrike">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3066605521"/>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1961-1967</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6,88</a:t>
                      </a:r>
                      <a:endParaRPr lang="lt-LT" sz="1600" b="1" i="0" u="none"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8,84</a:t>
                      </a:r>
                      <a:endParaRPr lang="lt-LT" sz="1600" b="1" i="0" u="none" strike="noStrike">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2990223180"/>
                  </a:ext>
                </a:extLst>
              </a:tr>
              <a:tr h="300951">
                <a:tc>
                  <a:txBody>
                    <a:bodyPr/>
                    <a:lstStyle/>
                    <a:p>
                      <a:pPr algn="l" fontAlgn="b"/>
                      <a:r>
                        <a:rPr lang="lt-L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Tikslinės pensijų fondų dalyvių grupės pensijų fondai, 1954-1960</a:t>
                      </a:r>
                      <a:endParaRPr lang="lt-L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2,17</a:t>
                      </a:r>
                      <a:endParaRPr lang="lt-LT" sz="1600" b="1" i="0" u="none"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3,98</a:t>
                      </a:r>
                      <a:endParaRPr lang="lt-LT" sz="1600" b="1" i="0" u="none" strike="noStrike">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4235154115"/>
                  </a:ext>
                </a:extLst>
              </a:tr>
              <a:tr h="300951">
                <a:tc>
                  <a:txBody>
                    <a:bodyPr/>
                    <a:lstStyle/>
                    <a:p>
                      <a:pPr algn="l" fontAlgn="b"/>
                      <a:r>
                        <a:rPr lang="it-IT" sz="1600" b="1" u="sng" strike="noStrike">
                          <a:solidFill>
                            <a:schemeClr val="tx1"/>
                          </a:solidFill>
                          <a:effectLst/>
                          <a:hlinkClick r:id="rId2" action="ppaction://hlinkfile">
                            <a:extLst>
                              <a:ext uri="{A12FA001-AC4F-418D-AE19-62706E023703}">
                                <ahyp:hlinkClr xmlns:ahyp="http://schemas.microsoft.com/office/drawing/2018/hyperlinkcolor" val="tx"/>
                              </a:ext>
                            </a:extLst>
                          </a:hlinkClick>
                        </a:rPr>
                        <a:t>Pensijų turto išsaugojimo pensijų fondai</a:t>
                      </a:r>
                      <a:endParaRPr lang="it-IT" sz="1600" b="1" i="0" u="sng"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1,80</a:t>
                      </a:r>
                      <a:endParaRPr lang="lt-LT" sz="1600" b="1" i="0" u="none" strike="noStrike">
                        <a:solidFill>
                          <a:schemeClr val="tx1"/>
                        </a:solidFill>
                        <a:effectLst/>
                        <a:latin typeface="Verdana" panose="020B0604030504040204" pitchFamily="34" charset="0"/>
                      </a:endParaRPr>
                    </a:p>
                  </a:txBody>
                  <a:tcPr marL="9525" marR="9525" marT="9525" marB="0" anchor="b"/>
                </a:tc>
                <a:tc>
                  <a:txBody>
                    <a:bodyPr/>
                    <a:lstStyle/>
                    <a:p>
                      <a:pPr algn="r" fontAlgn="b"/>
                      <a:r>
                        <a:rPr lang="lt-LT" sz="1600" b="1" u="none" strike="noStrike">
                          <a:solidFill>
                            <a:schemeClr val="tx1"/>
                          </a:solidFill>
                          <a:effectLst/>
                        </a:rPr>
                        <a:t>3,39</a:t>
                      </a:r>
                      <a:endParaRPr lang="lt-LT" sz="1600" b="1" i="0" u="none" strike="noStrike">
                        <a:solidFill>
                          <a:schemeClr val="tx1"/>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2027004563"/>
                  </a:ext>
                </a:extLst>
              </a:tr>
              <a:tr h="242703">
                <a:tc>
                  <a:txBody>
                    <a:bodyPr/>
                    <a:lstStyle/>
                    <a:p>
                      <a:pPr algn="l" fontAlgn="ctr"/>
                      <a:r>
                        <a:rPr lang="lt-LT" sz="1600" b="1" u="none" strike="noStrike" dirty="0">
                          <a:solidFill>
                            <a:schemeClr val="tx1"/>
                          </a:solidFill>
                          <a:effectLst/>
                        </a:rPr>
                        <a:t>Svertinis vidurkis</a:t>
                      </a:r>
                      <a:endParaRPr lang="lt-LT" sz="1600" b="1" i="0" u="none" strike="noStrike" dirty="0">
                        <a:solidFill>
                          <a:schemeClr val="tx1"/>
                        </a:solidFill>
                        <a:effectLst/>
                        <a:latin typeface="Verdana" panose="020B0604030504040204" pitchFamily="34" charset="0"/>
                      </a:endParaRPr>
                    </a:p>
                  </a:txBody>
                  <a:tcPr marL="9525" marR="9525" marT="9525" marB="0" anchor="ctr"/>
                </a:tc>
                <a:tc>
                  <a:txBody>
                    <a:bodyPr/>
                    <a:lstStyle/>
                    <a:p>
                      <a:pPr algn="r" fontAlgn="ctr"/>
                      <a:r>
                        <a:rPr lang="lt-LT" sz="1600" b="1" u="none" strike="noStrike" dirty="0">
                          <a:solidFill>
                            <a:schemeClr val="tx1"/>
                          </a:solidFill>
                          <a:effectLst/>
                        </a:rPr>
                        <a:t>11,41</a:t>
                      </a:r>
                      <a:endParaRPr lang="lt-LT" sz="1600" b="1" i="0" u="none" strike="noStrike" dirty="0">
                        <a:solidFill>
                          <a:schemeClr val="tx1"/>
                        </a:solidFill>
                        <a:effectLst/>
                        <a:latin typeface="Verdana" panose="020B0604030504040204" pitchFamily="34" charset="0"/>
                      </a:endParaRPr>
                    </a:p>
                  </a:txBody>
                  <a:tcPr marL="9525" marR="9525" marT="9525" marB="0" anchor="ctr"/>
                </a:tc>
                <a:tc>
                  <a:txBody>
                    <a:bodyPr/>
                    <a:lstStyle/>
                    <a:p>
                      <a:pPr algn="r" fontAlgn="ctr"/>
                      <a:r>
                        <a:rPr lang="lt-LT" sz="1600" b="1" u="none" strike="noStrike" dirty="0">
                          <a:solidFill>
                            <a:schemeClr val="tx1"/>
                          </a:solidFill>
                          <a:effectLst/>
                        </a:rPr>
                        <a:t>12,61</a:t>
                      </a:r>
                      <a:endParaRPr lang="lt-LT" sz="1600" b="1" i="0" u="none" strike="noStrike" dirty="0">
                        <a:solidFill>
                          <a:schemeClr val="tx1"/>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2325351401"/>
                  </a:ext>
                </a:extLst>
              </a:tr>
            </a:tbl>
          </a:graphicData>
        </a:graphic>
      </p:graphicFrame>
    </p:spTree>
    <p:extLst>
      <p:ext uri="{BB962C8B-B14F-4D97-AF65-F5344CB8AC3E}">
        <p14:creationId xmlns:p14="http://schemas.microsoft.com/office/powerpoint/2010/main" val="1756029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D656C3-B135-4672-AA52-23F8FF2A6B5D}"/>
              </a:ext>
            </a:extLst>
          </p:cNvPr>
          <p:cNvSpPr txBox="1"/>
          <p:nvPr/>
        </p:nvSpPr>
        <p:spPr>
          <a:xfrm>
            <a:off x="28382" y="0"/>
            <a:ext cx="9115617" cy="507831"/>
          </a:xfrm>
          <a:prstGeom prst="rect">
            <a:avLst/>
          </a:prstGeom>
          <a:solidFill>
            <a:schemeClr val="accent2">
              <a:lumMod val="75000"/>
            </a:schemeClr>
          </a:solidFill>
        </p:spPr>
        <p:txBody>
          <a:bodyPr wrap="square" rtlCol="0">
            <a:spAutoFit/>
          </a:bodyPr>
          <a:lstStyle/>
          <a:p>
            <a:pPr algn="ctr"/>
            <a:r>
              <a:rPr lang="lt-LT" sz="2700" b="1" dirty="0">
                <a:solidFill>
                  <a:schemeClr val="bg1"/>
                </a:solidFill>
              </a:rPr>
              <a:t>Pensijų fondų grąža (kritimų būta ir anksčiau)</a:t>
            </a:r>
          </a:p>
        </p:txBody>
      </p:sp>
      <p:pic>
        <p:nvPicPr>
          <p:cNvPr id="6" name="Paveikslėlis 5">
            <a:extLst>
              <a:ext uri="{FF2B5EF4-FFF2-40B4-BE49-F238E27FC236}">
                <a16:creationId xmlns:a16="http://schemas.microsoft.com/office/drawing/2014/main" id="{359DD34F-3CC0-4475-8E25-C4A0DBA6804D}"/>
              </a:ext>
            </a:extLst>
          </p:cNvPr>
          <p:cNvPicPr>
            <a:picLocks noChangeAspect="1"/>
          </p:cNvPicPr>
          <p:nvPr/>
        </p:nvPicPr>
        <p:blipFill rotWithShape="1">
          <a:blip r:embed="rId2"/>
          <a:srcRect l="15074" t="30380" r="17415" b="23547"/>
          <a:stretch/>
        </p:blipFill>
        <p:spPr>
          <a:xfrm>
            <a:off x="211389" y="1196752"/>
            <a:ext cx="8418964" cy="4464496"/>
          </a:xfrm>
          <a:prstGeom prst="rect">
            <a:avLst/>
          </a:prstGeom>
        </p:spPr>
      </p:pic>
    </p:spTree>
    <p:extLst>
      <p:ext uri="{BB962C8B-B14F-4D97-AF65-F5344CB8AC3E}">
        <p14:creationId xmlns:p14="http://schemas.microsoft.com/office/powerpoint/2010/main" val="110930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0963" name="Text Box 6"/>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38916" name="Text Box 7"/>
          <p:cNvSpPr txBox="1">
            <a:spLocks noChangeArrowheads="1"/>
          </p:cNvSpPr>
          <p:nvPr/>
        </p:nvSpPr>
        <p:spPr bwMode="auto">
          <a:xfrm>
            <a:off x="381000" y="940886"/>
            <a:ext cx="8382000" cy="4819781"/>
          </a:xfrm>
          <a:prstGeom prst="rect">
            <a:avLst/>
          </a:prstGeom>
          <a:solidFill>
            <a:schemeClr val="accent2">
              <a:lumMod val="50000"/>
            </a:schemeClr>
          </a:solidFill>
          <a:ln w="12700" cap="sq">
            <a:noFill/>
            <a:miter lim="800000"/>
            <a:headEnd type="none" w="sm" len="sm"/>
            <a:tailEnd type="none" w="sm" len="sm"/>
          </a:ln>
        </p:spPr>
        <p:txBody>
          <a:bodyPr wrap="square">
            <a:spAutoFit/>
          </a:bodyPr>
          <a:lstStyle/>
          <a:p>
            <a:pPr marL="190500" lvl="1" algn="ctr" eaLnBrk="0" fontAlgn="auto" hangingPunct="0">
              <a:lnSpc>
                <a:spcPct val="120000"/>
              </a:lnSpc>
              <a:spcBef>
                <a:spcPct val="20000"/>
              </a:spcBef>
              <a:spcAft>
                <a:spcPts val="0"/>
              </a:spcAft>
              <a:buSzPct val="80000"/>
              <a:defRPr/>
            </a:pPr>
            <a:endParaRPr lang="en-US" sz="4000" b="1" dirty="0">
              <a:solidFill>
                <a:schemeClr val="bg1"/>
              </a:solidFill>
              <a:effectLst>
                <a:outerShdw blurRad="38100" dist="38100" dir="2700000" algn="tl">
                  <a:srgbClr val="000000">
                    <a:alpha val="43137"/>
                  </a:srgbClr>
                </a:outerShdw>
              </a:effectLst>
              <a:latin typeface="Calibri" pitchFamily="34" charset="0"/>
            </a:endParaRPr>
          </a:p>
          <a:p>
            <a:pPr marL="190500" lvl="1" algn="ctr" eaLnBrk="0" fontAlgn="auto" hangingPunct="0">
              <a:lnSpc>
                <a:spcPct val="120000"/>
              </a:lnSpc>
              <a:spcBef>
                <a:spcPct val="20000"/>
              </a:spcBef>
              <a:spcAft>
                <a:spcPts val="0"/>
              </a:spcAft>
              <a:buSzPct val="80000"/>
              <a:defRPr/>
            </a:pPr>
            <a:r>
              <a:rPr lang="lt-LT" sz="4400" b="1" dirty="0">
                <a:solidFill>
                  <a:schemeClr val="bg1"/>
                </a:solidFill>
              </a:rPr>
              <a:t>PAPILDOMAS SAVANORIŠKAS PENSIJŲ KAUPIMAS</a:t>
            </a:r>
          </a:p>
          <a:p>
            <a:endParaRPr lang="lt-LT" dirty="0"/>
          </a:p>
          <a:p>
            <a:pPr algn="ctr"/>
            <a:r>
              <a:rPr lang="lt-LT" sz="2000" dirty="0"/>
              <a:t> </a:t>
            </a:r>
            <a:r>
              <a:rPr lang="lt-LT" b="1" dirty="0">
                <a:solidFill>
                  <a:schemeClr val="bg1"/>
                </a:solidFill>
              </a:rPr>
              <a:t>LIETUVOS RESPUBLIKOS PAPILDOMO SAVANORIŠKO PENSIJŲ KAUPIMO ĮSTATYMAS </a:t>
            </a:r>
          </a:p>
          <a:p>
            <a:pPr algn="ctr"/>
            <a:endParaRPr lang="lt-LT" b="1" dirty="0">
              <a:solidFill>
                <a:schemeClr val="bg1"/>
              </a:solidFill>
            </a:endParaRPr>
          </a:p>
          <a:p>
            <a:pPr algn="ctr"/>
            <a:r>
              <a:rPr lang="lt-LT" dirty="0">
                <a:solidFill>
                  <a:schemeClr val="bg1"/>
                </a:solidFill>
              </a:rPr>
              <a:t>1999 m. birželio 3 d. Nr. VIII-1212</a:t>
            </a:r>
            <a:endParaRPr lang="lt-LT" b="1" dirty="0">
              <a:solidFill>
                <a:schemeClr val="bg1"/>
              </a:solidFill>
            </a:endParaRPr>
          </a:p>
        </p:txBody>
      </p:sp>
      <p:sp>
        <p:nvSpPr>
          <p:cNvPr id="5" name="Skaidrės numerio vietos rezervavimo ženklas 4"/>
          <p:cNvSpPr>
            <a:spLocks noGrp="1"/>
          </p:cNvSpPr>
          <p:nvPr>
            <p:ph type="sldNum" sz="quarter" idx="12"/>
          </p:nvPr>
        </p:nvSpPr>
        <p:spPr/>
        <p:txBody>
          <a:bodyPr/>
          <a:lstStyle/>
          <a:p>
            <a:pPr>
              <a:defRPr/>
            </a:pPr>
            <a:fld id="{8710909E-3B57-4F43-8CB5-068B844B09B4}" type="slidenum">
              <a:rPr lang="lt-LT" smtClean="0"/>
              <a:pPr>
                <a:defRPr/>
              </a:pPr>
              <a:t>54</a:t>
            </a:fld>
            <a:endParaRPr lang="lt-L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1987"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39941" name="Text Box 7"/>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Dalyvavimas</a:t>
            </a:r>
            <a:r>
              <a:rPr lang="en-US" sz="3600" b="1" dirty="0">
                <a:solidFill>
                  <a:schemeClr val="bg1"/>
                </a:solidFill>
                <a:latin typeface="Calibri" pitchFamily="34" charset="0"/>
                <a:ea typeface="+mj-ea"/>
                <a:cs typeface="+mj-cs"/>
              </a:rPr>
              <a:t>. </a:t>
            </a:r>
            <a:r>
              <a:rPr lang="en-US" sz="3600" b="1" dirty="0" err="1">
                <a:solidFill>
                  <a:schemeClr val="bg1"/>
                </a:solidFill>
                <a:latin typeface="Calibri" pitchFamily="34" charset="0"/>
                <a:ea typeface="+mj-ea"/>
                <a:cs typeface="+mj-cs"/>
              </a:rPr>
              <a:t>Taisykl</a:t>
            </a:r>
            <a:r>
              <a:rPr lang="lt-LT" sz="3600" b="1" dirty="0">
                <a:solidFill>
                  <a:schemeClr val="bg1"/>
                </a:solidFill>
                <a:latin typeface="Calibri" pitchFamily="34" charset="0"/>
                <a:ea typeface="+mj-ea"/>
                <a:cs typeface="+mj-cs"/>
              </a:rPr>
              <a:t>ė</a:t>
            </a:r>
            <a:r>
              <a:rPr lang="en-US" sz="3600" b="1" dirty="0">
                <a:solidFill>
                  <a:schemeClr val="bg1"/>
                </a:solidFill>
                <a:latin typeface="Calibri" pitchFamily="34" charset="0"/>
                <a:ea typeface="+mj-ea"/>
                <a:cs typeface="+mj-cs"/>
              </a:rPr>
              <a:t>s</a:t>
            </a:r>
            <a:endParaRPr lang="en-GB" sz="3600" b="1" dirty="0">
              <a:solidFill>
                <a:schemeClr val="bg1"/>
              </a:solidFill>
              <a:latin typeface="Calibri" pitchFamily="34" charset="0"/>
              <a:ea typeface="+mj-ea"/>
              <a:cs typeface="+mj-cs"/>
            </a:endParaRPr>
          </a:p>
        </p:txBody>
      </p:sp>
      <p:sp>
        <p:nvSpPr>
          <p:cNvPr id="41989" name="Text Box 8"/>
          <p:cNvSpPr txBox="1">
            <a:spLocks noChangeArrowheads="1"/>
          </p:cNvSpPr>
          <p:nvPr/>
        </p:nvSpPr>
        <p:spPr bwMode="auto">
          <a:xfrm>
            <a:off x="539552" y="908720"/>
            <a:ext cx="8424936" cy="5309146"/>
          </a:xfrm>
          <a:prstGeom prst="rect">
            <a:avLst/>
          </a:prstGeom>
          <a:noFill/>
          <a:ln w="12700" cap="sq">
            <a:noFill/>
            <a:miter lim="800000"/>
            <a:headEnd type="none" w="sm" len="sm"/>
            <a:tailEnd type="none" w="sm" len="sm"/>
          </a:ln>
        </p:spPr>
        <p:txBody>
          <a:bodyPr wrap="square">
            <a:spAutoFit/>
          </a:bodyPr>
          <a:lstStyle/>
          <a:p>
            <a:pPr algn="ctr">
              <a:spcBef>
                <a:spcPts val="600"/>
              </a:spcBef>
            </a:pPr>
            <a:r>
              <a:rPr lang="lt-LT" sz="3000" dirty="0">
                <a:latin typeface="Calibri" pitchFamily="34" charset="0"/>
              </a:rPr>
              <a:t>Pensijų fondo dalyviu gali būti bet kuris asmuo, </a:t>
            </a:r>
          </a:p>
          <a:p>
            <a:pPr algn="ctr">
              <a:spcBef>
                <a:spcPts val="600"/>
              </a:spcBef>
            </a:pPr>
            <a:r>
              <a:rPr lang="lt-LT" sz="3000" dirty="0">
                <a:latin typeface="Calibri" pitchFamily="34" charset="0"/>
              </a:rPr>
              <a:t>pasirašęs pensijų kaupimo sutartį.</a:t>
            </a:r>
          </a:p>
          <a:p>
            <a:pPr algn="ctr">
              <a:spcBef>
                <a:spcPts val="600"/>
              </a:spcBef>
            </a:pPr>
            <a:endParaRPr lang="en-US" sz="3000" dirty="0">
              <a:latin typeface="Calibri" pitchFamily="34" charset="0"/>
            </a:endParaRPr>
          </a:p>
          <a:p>
            <a:pPr algn="just">
              <a:spcBef>
                <a:spcPts val="600"/>
              </a:spcBef>
              <a:defRPr/>
            </a:pPr>
            <a:r>
              <a:rPr lang="lt-LT" sz="2800" dirty="0">
                <a:latin typeface="Calibri" pitchFamily="34" charset="0"/>
              </a:rPr>
              <a:t>Pensijų kaupimo veikla valdymo įmonės valdomuose pensijų fonduose grindžiama </a:t>
            </a:r>
            <a:r>
              <a:rPr lang="lt-LT" sz="2800" b="1" dirty="0">
                <a:latin typeface="Calibri" pitchFamily="34" charset="0"/>
              </a:rPr>
              <a:t>pensijų fondo taisyklėmis</a:t>
            </a:r>
            <a:r>
              <a:rPr lang="en-US" sz="2800" b="1" dirty="0">
                <a:latin typeface="Calibri" pitchFamily="34" charset="0"/>
              </a:rPr>
              <a:t>.</a:t>
            </a:r>
          </a:p>
          <a:p>
            <a:pPr algn="just">
              <a:spcBef>
                <a:spcPts val="600"/>
              </a:spcBef>
              <a:defRPr/>
            </a:pPr>
            <a:r>
              <a:rPr lang="lt-LT" sz="2800" dirty="0">
                <a:latin typeface="Calibri" pitchFamily="34" charset="0"/>
              </a:rPr>
              <a:t>Pensijų fondo taisykles tvirtina valdymo įmonės valdyba savo sprendimu. </a:t>
            </a:r>
            <a:endParaRPr lang="en-US" sz="2800" dirty="0">
              <a:latin typeface="Calibri" pitchFamily="34" charset="0"/>
            </a:endParaRPr>
          </a:p>
          <a:p>
            <a:pPr algn="just">
              <a:spcBef>
                <a:spcPts val="600"/>
              </a:spcBef>
              <a:defRPr/>
            </a:pPr>
            <a:r>
              <a:rPr lang="lt-LT" sz="2800" dirty="0">
                <a:latin typeface="Calibri" pitchFamily="34" charset="0"/>
              </a:rPr>
              <a:t>Valdymo įmonė pensijų kaupimo dalyvių įmokas į pensijų fondą gali pradėti rinkti tik po to, kai pensijų fondo taisykles patvirtina priežiūros institucija jos nustatyta tvarka.</a:t>
            </a: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55</a:t>
            </a:fld>
            <a:endParaRPr lang="lt-L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0965"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Pensijų fondo taisyklės</a:t>
            </a:r>
            <a:endParaRPr lang="en-GB" sz="3600" b="1">
              <a:solidFill>
                <a:schemeClr val="bg1"/>
              </a:solidFill>
              <a:latin typeface="Calibri" pitchFamily="34" charset="0"/>
              <a:ea typeface="+mj-ea"/>
              <a:cs typeface="+mj-cs"/>
            </a:endParaRPr>
          </a:p>
        </p:txBody>
      </p:sp>
      <p:sp>
        <p:nvSpPr>
          <p:cNvPr id="44036" name="Text Box 7"/>
          <p:cNvSpPr txBox="1">
            <a:spLocks noChangeArrowheads="1"/>
          </p:cNvSpPr>
          <p:nvPr/>
        </p:nvSpPr>
        <p:spPr bwMode="auto">
          <a:xfrm>
            <a:off x="533400" y="2133600"/>
            <a:ext cx="8001000" cy="519113"/>
          </a:xfrm>
          <a:prstGeom prst="rect">
            <a:avLst/>
          </a:prstGeom>
          <a:noFill/>
          <a:ln w="12700" cap="sq">
            <a:noFill/>
            <a:miter lim="800000"/>
            <a:headEnd type="none" w="sm" len="sm"/>
            <a:tailEnd type="none" w="sm" len="sm"/>
          </a:ln>
        </p:spPr>
        <p:txBody>
          <a:bodyPr>
            <a:spAutoFit/>
          </a:bodyPr>
          <a:lstStyle/>
          <a:p>
            <a:pPr>
              <a:spcBef>
                <a:spcPct val="50000"/>
              </a:spcBef>
            </a:pPr>
            <a:endParaRPr lang="lt-LT" sz="2800">
              <a:latin typeface="Calibri" pitchFamily="34" charset="0"/>
            </a:endParaRPr>
          </a:p>
        </p:txBody>
      </p:sp>
      <p:sp>
        <p:nvSpPr>
          <p:cNvPr id="75778" name="Rectangle 2"/>
          <p:cNvSpPr>
            <a:spLocks noChangeArrowheads="1"/>
          </p:cNvSpPr>
          <p:nvPr/>
        </p:nvSpPr>
        <p:spPr bwMode="auto">
          <a:xfrm>
            <a:off x="323528" y="836712"/>
            <a:ext cx="8568952" cy="5692775"/>
          </a:xfrm>
          <a:prstGeom prst="rect">
            <a:avLst/>
          </a:prstGeom>
          <a:noFill/>
          <a:ln w="9525">
            <a:noFill/>
            <a:miter lim="800000"/>
            <a:headEnd/>
            <a:tailEnd/>
          </a:ln>
          <a:effectLst/>
        </p:spPr>
        <p:txBody>
          <a:bodyPr wrap="square" anchor="ctr">
            <a:spAutoFit/>
          </a:bodyPr>
          <a:lstStyle/>
          <a:p>
            <a:pPr>
              <a:defRPr/>
            </a:pPr>
            <a:r>
              <a:rPr lang="x-none" sz="2400" b="1" cap="all" dirty="0">
                <a:latin typeface="+mn-lt"/>
              </a:rPr>
              <a:t>P</a:t>
            </a:r>
            <a:r>
              <a:rPr lang="x-none" sz="2400" b="1" dirty="0">
                <a:latin typeface="+mn-lt"/>
              </a:rPr>
              <a:t>ensijų fondo taisyklėse turi būti nurodyta:</a:t>
            </a:r>
            <a:endParaRPr lang="lt-LT" sz="2400" b="1" dirty="0">
              <a:latin typeface="+mn-lt"/>
            </a:endParaRPr>
          </a:p>
          <a:p>
            <a:pPr indent="361950">
              <a:defRPr/>
            </a:pPr>
            <a:r>
              <a:rPr lang="lt-LT" sz="2000" dirty="0">
                <a:latin typeface="+mn-lt"/>
              </a:rPr>
              <a:t>1) pensijų fondo pavadinimas (iš jo turi būti aišku, kad tai papildomo savanoriško pensijų kaupimo fondas);</a:t>
            </a:r>
          </a:p>
          <a:p>
            <a:pPr indent="361950">
              <a:defRPr/>
            </a:pPr>
            <a:r>
              <a:rPr lang="lt-LT" sz="2000" dirty="0">
                <a:latin typeface="+mn-lt"/>
              </a:rPr>
              <a:t>2) įstojimo į pensijų fondą, išstojimo iš jo ir kitokios dalyvavimo pensijų fonde baigties, sustabdymo ir atnaujinimo sąlygos ir tvarka;</a:t>
            </a:r>
          </a:p>
          <a:p>
            <a:pPr indent="361950">
              <a:defRPr/>
            </a:pPr>
            <a:r>
              <a:rPr lang="lt-LT" sz="2000" dirty="0">
                <a:latin typeface="+mn-lt"/>
              </a:rPr>
              <a:t>3) pensijų fondo dalyvių teisės ir pareigos;</a:t>
            </a:r>
          </a:p>
          <a:p>
            <a:pPr indent="361950">
              <a:defRPr/>
            </a:pPr>
            <a:r>
              <a:rPr lang="lt-LT" sz="2000" dirty="0">
                <a:latin typeface="+mn-lt"/>
              </a:rPr>
              <a:t>4) valdymo įmonės teisės ir pareigos;</a:t>
            </a:r>
          </a:p>
          <a:p>
            <a:pPr indent="361950">
              <a:defRPr/>
            </a:pPr>
            <a:r>
              <a:rPr lang="lt-LT" sz="2000" dirty="0">
                <a:latin typeface="+mn-lt"/>
              </a:rPr>
              <a:t>5) pensijų išmokų mokėjimo būdai ir jų pasirinkimo galimybės, pensijų išmokų mokėjimo tvarka, </a:t>
            </a:r>
            <a:r>
              <a:rPr lang="lt-LT" sz="2000" b="1" dirty="0">
                <a:latin typeface="+mn-lt"/>
              </a:rPr>
              <a:t>amžius, suteikiantis teisę </a:t>
            </a:r>
            <a:r>
              <a:rPr lang="lt-LT" sz="2000" b="1">
                <a:latin typeface="+mn-lt"/>
              </a:rPr>
              <a:t>įgyti pensiją</a:t>
            </a:r>
            <a:r>
              <a:rPr lang="lt-LT" sz="2000" b="1" dirty="0">
                <a:latin typeface="+mn-lt"/>
              </a:rPr>
              <a:t>; </a:t>
            </a:r>
          </a:p>
          <a:p>
            <a:pPr indent="361950">
              <a:defRPr/>
            </a:pPr>
            <a:r>
              <a:rPr lang="x-none" sz="2000" cap="all" dirty="0">
                <a:latin typeface="+mn-lt"/>
              </a:rPr>
              <a:t>6) </a:t>
            </a:r>
            <a:r>
              <a:rPr lang="x-none" sz="2000" dirty="0">
                <a:latin typeface="+mn-lt"/>
              </a:rPr>
              <a:t>pensijų fondo grynųjų aktyvų apskaičiavimo, apskaitos vieneto vertės apskaičiavimo taisyklės ir skelbimo tvarka;</a:t>
            </a:r>
            <a:endParaRPr lang="lt-LT" sz="2000" dirty="0">
              <a:latin typeface="+mn-lt"/>
            </a:endParaRPr>
          </a:p>
          <a:p>
            <a:pPr indent="361950">
              <a:defRPr/>
            </a:pPr>
            <a:r>
              <a:rPr lang="lt-LT" sz="2000" dirty="0">
                <a:latin typeface="+mn-lt"/>
              </a:rPr>
              <a:t>7) pensijų įmokų ir į kitą pensijų fondą ar pensijų kaupimo bendrovę pervedamų pensijų fondo dalyviui priklausančių piniginių lėšų konvertavimo į apskaitos vienetus tvarka, taip pat apskaitos vienetų konvertavimo į pinigus ir pinigų išmokėjimo asmenims, turintiems teisę juos gauti, taisyklės;</a:t>
            </a:r>
          </a:p>
          <a:p>
            <a:pPr indent="361950">
              <a:defRPr/>
            </a:pPr>
            <a:r>
              <a:rPr lang="x-none" sz="2000" cap="all" dirty="0">
                <a:latin typeface="+mn-lt"/>
              </a:rPr>
              <a:t>8) </a:t>
            </a:r>
            <a:r>
              <a:rPr lang="x-none" sz="2000" dirty="0">
                <a:latin typeface="+mn-lt"/>
              </a:rPr>
              <a:t>pensijų fondo investavimo strategija;</a:t>
            </a:r>
            <a:endParaRPr lang="lt-LT" sz="2000" dirty="0">
              <a:latin typeface="+mn-lt"/>
            </a:endParaRPr>
          </a:p>
          <a:p>
            <a:pPr indent="361950">
              <a:defRPr/>
            </a:pPr>
            <a:r>
              <a:rPr lang="x-none" sz="2000" dirty="0">
                <a:latin typeface="+mn-lt"/>
              </a:rPr>
              <a:t>9) pensijų sąskaitų atidarymo, tvarkymo ir uždarymo bei apskaitos vienetų tose sąskaitose apskaitos tvarka;</a:t>
            </a:r>
            <a:endParaRPr lang="lt-LT" dirty="0">
              <a:latin typeface="Arial" pitchFamily="34" charset="0"/>
            </a:endParaRPr>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56</a:t>
            </a:fld>
            <a:endParaRPr lang="lt-L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0965"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Pensijų fondo taisyklės</a:t>
            </a:r>
            <a:r>
              <a:rPr lang="en-US" sz="3600" b="1">
                <a:solidFill>
                  <a:schemeClr val="bg1"/>
                </a:solidFill>
                <a:latin typeface="Calibri" pitchFamily="34" charset="0"/>
                <a:ea typeface="+mj-ea"/>
                <a:cs typeface="+mj-cs"/>
              </a:rPr>
              <a:t> (t</a:t>
            </a:r>
            <a:r>
              <a:rPr lang="lt-LT" sz="3600" b="1">
                <a:solidFill>
                  <a:schemeClr val="bg1"/>
                </a:solidFill>
                <a:latin typeface="Calibri" pitchFamily="34" charset="0"/>
                <a:ea typeface="+mj-ea"/>
                <a:cs typeface="+mj-cs"/>
              </a:rPr>
              <a:t>ę</a:t>
            </a:r>
            <a:r>
              <a:rPr lang="en-US" sz="3600" b="1">
                <a:solidFill>
                  <a:schemeClr val="bg1"/>
                </a:solidFill>
                <a:latin typeface="Calibri" pitchFamily="34" charset="0"/>
                <a:ea typeface="+mj-ea"/>
                <a:cs typeface="+mj-cs"/>
              </a:rPr>
              <a:t>sinys)</a:t>
            </a:r>
            <a:endParaRPr lang="en-GB" sz="3600" b="1">
              <a:solidFill>
                <a:schemeClr val="bg1"/>
              </a:solidFill>
              <a:latin typeface="Calibri" pitchFamily="34" charset="0"/>
              <a:ea typeface="+mj-ea"/>
              <a:cs typeface="+mj-cs"/>
            </a:endParaRPr>
          </a:p>
        </p:txBody>
      </p:sp>
      <p:sp>
        <p:nvSpPr>
          <p:cNvPr id="45060" name="Text Box 7"/>
          <p:cNvSpPr txBox="1">
            <a:spLocks noChangeArrowheads="1"/>
          </p:cNvSpPr>
          <p:nvPr/>
        </p:nvSpPr>
        <p:spPr bwMode="auto">
          <a:xfrm>
            <a:off x="533400" y="2133600"/>
            <a:ext cx="8001000" cy="519113"/>
          </a:xfrm>
          <a:prstGeom prst="rect">
            <a:avLst/>
          </a:prstGeom>
          <a:noFill/>
          <a:ln w="12700" cap="sq">
            <a:noFill/>
            <a:miter lim="800000"/>
            <a:headEnd type="none" w="sm" len="sm"/>
            <a:tailEnd type="none" w="sm" len="sm"/>
          </a:ln>
        </p:spPr>
        <p:txBody>
          <a:bodyPr>
            <a:spAutoFit/>
          </a:bodyPr>
          <a:lstStyle/>
          <a:p>
            <a:pPr>
              <a:spcBef>
                <a:spcPct val="50000"/>
              </a:spcBef>
            </a:pPr>
            <a:endParaRPr lang="lt-LT" sz="2800">
              <a:latin typeface="Calibri" pitchFamily="34" charset="0"/>
            </a:endParaRPr>
          </a:p>
        </p:txBody>
      </p:sp>
      <p:sp>
        <p:nvSpPr>
          <p:cNvPr id="75778" name="Rectangle 2"/>
          <p:cNvSpPr>
            <a:spLocks noChangeArrowheads="1"/>
          </p:cNvSpPr>
          <p:nvPr/>
        </p:nvSpPr>
        <p:spPr bwMode="auto">
          <a:xfrm>
            <a:off x="395536" y="672922"/>
            <a:ext cx="8424862" cy="5940088"/>
          </a:xfrm>
          <a:prstGeom prst="rect">
            <a:avLst/>
          </a:prstGeom>
          <a:noFill/>
          <a:ln w="9525">
            <a:noFill/>
            <a:miter lim="800000"/>
            <a:headEnd/>
            <a:tailEnd/>
          </a:ln>
          <a:effectLst/>
        </p:spPr>
        <p:txBody>
          <a:bodyPr anchor="ctr">
            <a:spAutoFit/>
          </a:bodyPr>
          <a:lstStyle/>
          <a:p>
            <a:pPr indent="361950">
              <a:defRPr/>
            </a:pPr>
            <a:r>
              <a:rPr lang="x-none" sz="2000" cap="all" dirty="0">
                <a:latin typeface="+mn-lt"/>
              </a:rPr>
              <a:t>10) </a:t>
            </a:r>
            <a:r>
              <a:rPr lang="x-none" sz="2000" dirty="0">
                <a:latin typeface="+mn-lt"/>
              </a:rPr>
              <a:t>atlyginimo valdymo įmonei ir depozitoriumui apskaičiavimo metodika, dydis ir mokėjimo tvarka; kitų išlaidų, dengiamų iš pensijų turto, baigtinis sąrašas ir apskaičiavimo metodika;</a:t>
            </a:r>
            <a:endParaRPr lang="lt-LT" sz="2000" dirty="0">
              <a:latin typeface="+mn-lt"/>
            </a:endParaRPr>
          </a:p>
          <a:p>
            <a:pPr indent="361950">
              <a:defRPr/>
            </a:pPr>
            <a:r>
              <a:rPr lang="x-none" sz="2000" cap="all" dirty="0">
                <a:latin typeface="+mn-lt"/>
              </a:rPr>
              <a:t>11) </a:t>
            </a:r>
            <a:r>
              <a:rPr lang="x-none" sz="2000" dirty="0">
                <a:latin typeface="+mn-lt"/>
              </a:rPr>
              <a:t>valdymo įmonės pensijų fondo valdymo veiklos ir pensijų sąskaitų ataskaitų pateikimo pensijų fondo dalyviams šio įstatymo numatytais atvejais tvarka, taip pat kitų pensijų fondo pranešimų pateikimo pensijų fondo dalyviams formos ir tvarka;</a:t>
            </a:r>
            <a:endParaRPr lang="lt-LT" sz="2000" dirty="0">
              <a:latin typeface="+mn-lt"/>
            </a:endParaRPr>
          </a:p>
          <a:p>
            <a:pPr indent="361950">
              <a:defRPr/>
            </a:pPr>
            <a:r>
              <a:rPr lang="lt-LT" sz="2000" dirty="0">
                <a:latin typeface="+mn-lt"/>
              </a:rPr>
              <a:t>12) pensijų kaupimo sutarčių sudarymo, keitimo ir nutraukimo sąlygos ir tvarka;</a:t>
            </a:r>
          </a:p>
          <a:p>
            <a:pPr indent="361950">
              <a:defRPr/>
            </a:pPr>
            <a:r>
              <a:rPr lang="x-none" sz="2000" cap="all" dirty="0">
                <a:latin typeface="+mn-lt"/>
              </a:rPr>
              <a:t>13) </a:t>
            </a:r>
            <a:r>
              <a:rPr lang="x-none" sz="2000" dirty="0">
                <a:latin typeface="+mn-lt"/>
              </a:rPr>
              <a:t>perėjimo į kitą tos pačios ar kitos valdymo įmonės valdomą pensijų fondą tvarka ir laikotarpis, per kurį valdymo įmonė turi pervesti dalyviui priklausančias lėšas;</a:t>
            </a:r>
            <a:endParaRPr lang="lt-LT" sz="2000" dirty="0">
              <a:latin typeface="+mn-lt"/>
            </a:endParaRPr>
          </a:p>
          <a:p>
            <a:pPr indent="361950">
              <a:defRPr/>
            </a:pPr>
            <a:r>
              <a:rPr lang="x-none" sz="2000" dirty="0">
                <a:latin typeface="+mn-lt"/>
              </a:rPr>
              <a:t>14) depozitoriumo pavadinimas, buveinė, teisės ir pareigos</a:t>
            </a:r>
            <a:r>
              <a:rPr lang="lt-LT" sz="2000" dirty="0">
                <a:latin typeface="+mn-lt"/>
              </a:rPr>
              <a:t>, jo </a:t>
            </a:r>
            <a:r>
              <a:rPr lang="x-none" sz="2000" dirty="0">
                <a:latin typeface="+mn-lt"/>
              </a:rPr>
              <a:t>pakeitimo sąlygos ir tvarka;</a:t>
            </a:r>
            <a:endParaRPr lang="lt-LT" sz="2000" dirty="0">
              <a:latin typeface="+mn-lt"/>
            </a:endParaRPr>
          </a:p>
          <a:p>
            <a:pPr indent="361950">
              <a:defRPr/>
            </a:pPr>
            <a:r>
              <a:rPr lang="lt-LT" sz="2000" dirty="0">
                <a:latin typeface="+mn-lt"/>
              </a:rPr>
              <a:t>16) pensijų fondo taisyklių pakeitimo tvarka;</a:t>
            </a:r>
          </a:p>
          <a:p>
            <a:pPr indent="361950">
              <a:defRPr/>
            </a:pPr>
            <a:r>
              <a:rPr lang="x-none" sz="2000" dirty="0">
                <a:latin typeface="+mn-lt"/>
              </a:rPr>
              <a:t>17) pensijų fondo panaikinimo sąlygos ir tvarka, panaikinto pensijų fondo turto padalijimo tvarka</a:t>
            </a:r>
            <a:r>
              <a:rPr lang="lt-LT" sz="2000" dirty="0">
                <a:latin typeface="+mn-lt"/>
              </a:rPr>
              <a:t>;</a:t>
            </a:r>
          </a:p>
          <a:p>
            <a:pPr indent="361950">
              <a:defRPr/>
            </a:pPr>
            <a:r>
              <a:rPr lang="lt-LT" sz="2000" dirty="0">
                <a:latin typeface="+mn-lt"/>
              </a:rPr>
              <a:t>18) pensijų fondų jungimo tvarka;</a:t>
            </a:r>
          </a:p>
          <a:p>
            <a:pPr indent="361950">
              <a:defRPr/>
            </a:pPr>
            <a:r>
              <a:rPr lang="x-none" sz="2000" dirty="0">
                <a:latin typeface="+mn-lt"/>
              </a:rPr>
              <a:t>1</a:t>
            </a:r>
            <a:r>
              <a:rPr lang="lt-LT" sz="2000" dirty="0">
                <a:latin typeface="+mn-lt"/>
              </a:rPr>
              <a:t>9</a:t>
            </a:r>
            <a:r>
              <a:rPr lang="x-none" sz="2000" dirty="0">
                <a:latin typeface="+mn-lt"/>
              </a:rPr>
              <a:t>) kitos priežiūros institucijos nustatytos sąlygos ir duomenys.</a:t>
            </a:r>
            <a:endParaRPr lang="lt-LT" sz="2000" dirty="0">
              <a:latin typeface="+mn-lt"/>
            </a:endParaRPr>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57</a:t>
            </a:fld>
            <a:endParaRPr lang="lt-L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6083"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1989" name="Text Box 6"/>
          <p:cNvSpPr txBox="1">
            <a:spLocks noChangeArrowheads="1"/>
          </p:cNvSpPr>
          <p:nvPr/>
        </p:nvSpPr>
        <p:spPr bwMode="auto">
          <a:xfrm>
            <a:off x="0" y="0"/>
            <a:ext cx="9144000" cy="64611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Dalyvavimo pradžia. Sutartis</a:t>
            </a:r>
            <a:endParaRPr lang="en-GB" sz="3600" b="1" dirty="0">
              <a:solidFill>
                <a:schemeClr val="bg1"/>
              </a:solidFill>
              <a:latin typeface="Calibri" pitchFamily="34" charset="0"/>
              <a:ea typeface="+mj-ea"/>
              <a:cs typeface="+mj-cs"/>
            </a:endParaRPr>
          </a:p>
        </p:txBody>
      </p:sp>
      <p:sp>
        <p:nvSpPr>
          <p:cNvPr id="39941" name="Text Box 7"/>
          <p:cNvSpPr txBox="1">
            <a:spLocks noChangeArrowheads="1"/>
          </p:cNvSpPr>
          <p:nvPr/>
        </p:nvSpPr>
        <p:spPr bwMode="auto">
          <a:xfrm>
            <a:off x="179512" y="836712"/>
            <a:ext cx="8784976" cy="5863144"/>
          </a:xfrm>
          <a:prstGeom prst="rect">
            <a:avLst/>
          </a:prstGeom>
          <a:noFill/>
          <a:ln w="12700" cap="sq">
            <a:noFill/>
            <a:miter lim="800000"/>
            <a:headEnd type="none" w="sm" len="sm"/>
            <a:tailEnd type="none" w="sm" len="sm"/>
          </a:ln>
        </p:spPr>
        <p:txBody>
          <a:bodyPr wrap="square">
            <a:spAutoFit/>
          </a:bodyPr>
          <a:lstStyle/>
          <a:p>
            <a:pPr>
              <a:spcBef>
                <a:spcPts val="600"/>
              </a:spcBef>
              <a:defRPr/>
            </a:pPr>
            <a:r>
              <a:rPr lang="lt-LT" sz="2800" b="1" dirty="0">
                <a:latin typeface="Calibri" pitchFamily="34" charset="0"/>
              </a:rPr>
              <a:t>Dalyvavimas prasideda</a:t>
            </a:r>
            <a:r>
              <a:rPr lang="lt-LT" sz="2800" dirty="0">
                <a:latin typeface="Calibri" pitchFamily="34" charset="0"/>
              </a:rPr>
              <a:t>, pasirašius pensijų kaupimo sutartį. </a:t>
            </a:r>
          </a:p>
          <a:p>
            <a:pPr algn="just">
              <a:spcBef>
                <a:spcPts val="600"/>
              </a:spcBef>
              <a:defRPr/>
            </a:pPr>
            <a:r>
              <a:rPr lang="lt-LT" sz="2400" dirty="0">
                <a:latin typeface="+mn-lt"/>
              </a:rPr>
              <a:t>Prieš asmeniui sudarant pensijų kaupimo sutartį, jis turi būti supažindintas su pensijų fondo, kurio dalyviu jis taps, taisyklėmis. Pensijų fondo taisyklės yra sudedamoji pensijų kaupimo sutarties dalis. </a:t>
            </a:r>
            <a:r>
              <a:rPr lang="lt-LT" sz="2400" dirty="0">
                <a:latin typeface="Calibri" pitchFamily="34" charset="0"/>
              </a:rPr>
              <a:t>Sutartyje, be kita ko, privaloma nurodyti:</a:t>
            </a:r>
          </a:p>
          <a:p>
            <a:pPr indent="361950">
              <a:spcBef>
                <a:spcPts val="600"/>
              </a:spcBef>
              <a:buFont typeface="Wingdings" pitchFamily="2" charset="2"/>
              <a:buChar char="Ø"/>
              <a:defRPr/>
            </a:pPr>
            <a:r>
              <a:rPr lang="lt-LT" sz="2400" dirty="0">
                <a:latin typeface="Calibri" pitchFamily="34" charset="0"/>
              </a:rPr>
              <a:t>pensijų įmokų dydis, mokėjimo būdas, tvarka ir terminai;</a:t>
            </a:r>
          </a:p>
          <a:p>
            <a:pPr indent="361950">
              <a:spcBef>
                <a:spcPts val="600"/>
              </a:spcBef>
              <a:buFont typeface="Wingdings" pitchFamily="2" charset="2"/>
              <a:buChar char="Ø"/>
              <a:defRPr/>
            </a:pPr>
            <a:r>
              <a:rPr lang="lt-LT" sz="2400" dirty="0">
                <a:latin typeface="Calibri" pitchFamily="34" charset="0"/>
              </a:rPr>
              <a:t>pensijų išmokų mokėjimo sąlygos;</a:t>
            </a:r>
          </a:p>
          <a:p>
            <a:pPr marL="285750" indent="-285750">
              <a:spcBef>
                <a:spcPts val="600"/>
              </a:spcBef>
              <a:buFont typeface="Wingdings" pitchFamily="2" charset="2"/>
              <a:buChar char="Ø"/>
              <a:defRPr/>
            </a:pPr>
            <a:r>
              <a:rPr lang="lt-LT" sz="2400" dirty="0">
                <a:latin typeface="Calibri" pitchFamily="34" charset="0"/>
              </a:rPr>
              <a:t> sutarties nutraukimo tvarka ir sąlygos, iš jų – dalyvio teisė vienašališkai nutraukti pensijų kaupimo sutartį; </a:t>
            </a:r>
          </a:p>
          <a:p>
            <a:pPr marL="285750" indent="-285750">
              <a:spcBef>
                <a:spcPts val="600"/>
              </a:spcBef>
              <a:buFont typeface="Wingdings" pitchFamily="2" charset="2"/>
              <a:buChar char="Ø"/>
              <a:defRPr/>
            </a:pPr>
            <a:r>
              <a:rPr lang="lt-LT" sz="2400" dirty="0">
                <a:latin typeface="Calibri" pitchFamily="34" charset="0"/>
              </a:rPr>
              <a:t> </a:t>
            </a:r>
            <a:r>
              <a:rPr lang="pt-BR" sz="2400" dirty="0">
                <a:latin typeface="Calibri" pitchFamily="34" charset="0"/>
              </a:rPr>
              <a:t>sutarties galiojimo terminas ir galiojimo pasibaigimo pagrindai</a:t>
            </a:r>
            <a:r>
              <a:rPr lang="lt-LT" sz="2400" dirty="0">
                <a:latin typeface="Calibri" pitchFamily="34" charset="0"/>
              </a:rPr>
              <a:t>.</a:t>
            </a:r>
          </a:p>
          <a:p>
            <a:pPr>
              <a:spcBef>
                <a:spcPts val="600"/>
              </a:spcBef>
            </a:pPr>
            <a:r>
              <a:rPr lang="lt-LT" sz="2400" dirty="0">
                <a:latin typeface="+mn-lt"/>
              </a:rPr>
              <a:t>Pensijų kaupimo sutartis įsigalioja nuo pirmosios įmokos įmokėjimo į pensijų sąskaitą. </a:t>
            </a:r>
          </a:p>
          <a:p>
            <a:pPr>
              <a:spcBef>
                <a:spcPts val="600"/>
              </a:spcBef>
            </a:pPr>
            <a:r>
              <a:rPr lang="lt-LT" sz="2400" dirty="0">
                <a:latin typeface="+mn-lt"/>
              </a:rPr>
              <a:t>Sudarius pensijų kaupimo sutartį, valdymo įmonė kiekvienam pensijų fondo dalyviui atidaro asmeninę pensijų sąskaitą</a:t>
            </a:r>
            <a:r>
              <a:rPr lang="lt-LT" sz="2000" dirty="0">
                <a:latin typeface="+mn-lt"/>
              </a:rPr>
              <a:t>.</a:t>
            </a:r>
            <a:endParaRPr lang="pt-BR" sz="2000" dirty="0">
              <a:latin typeface="+mn-lt"/>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58</a:t>
            </a:fld>
            <a:endParaRPr lang="lt-L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7107"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8133"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Įmokos į pensijų fondą. Pensijų turtas</a:t>
            </a:r>
            <a:endParaRPr lang="en-GB" sz="3600" b="1" dirty="0">
              <a:solidFill>
                <a:schemeClr val="bg1"/>
              </a:solidFill>
              <a:latin typeface="Calibri" pitchFamily="34" charset="0"/>
              <a:ea typeface="+mj-ea"/>
              <a:cs typeface="+mj-cs"/>
            </a:endParaRPr>
          </a:p>
        </p:txBody>
      </p:sp>
      <p:sp>
        <p:nvSpPr>
          <p:cNvPr id="47109" name="Text Box 7"/>
          <p:cNvSpPr txBox="1">
            <a:spLocks noChangeArrowheads="1"/>
          </p:cNvSpPr>
          <p:nvPr/>
        </p:nvSpPr>
        <p:spPr bwMode="auto">
          <a:xfrm>
            <a:off x="533400" y="2133600"/>
            <a:ext cx="8001000" cy="519113"/>
          </a:xfrm>
          <a:prstGeom prst="rect">
            <a:avLst/>
          </a:prstGeom>
          <a:noFill/>
          <a:ln w="12700" cap="sq">
            <a:noFill/>
            <a:miter lim="800000"/>
            <a:headEnd type="none" w="sm" len="sm"/>
            <a:tailEnd type="none" w="sm" len="sm"/>
          </a:ln>
        </p:spPr>
        <p:txBody>
          <a:bodyPr>
            <a:spAutoFit/>
          </a:bodyPr>
          <a:lstStyle/>
          <a:p>
            <a:pPr>
              <a:spcBef>
                <a:spcPct val="50000"/>
              </a:spcBef>
            </a:pPr>
            <a:endParaRPr lang="lt-LT" sz="2800">
              <a:latin typeface="Calibri" pitchFamily="34" charset="0"/>
            </a:endParaRPr>
          </a:p>
        </p:txBody>
      </p:sp>
      <p:sp>
        <p:nvSpPr>
          <p:cNvPr id="46086" name="Text Box 8"/>
          <p:cNvSpPr txBox="1">
            <a:spLocks noChangeArrowheads="1"/>
          </p:cNvSpPr>
          <p:nvPr/>
        </p:nvSpPr>
        <p:spPr bwMode="auto">
          <a:xfrm>
            <a:off x="395536" y="1052513"/>
            <a:ext cx="8496944" cy="5401479"/>
          </a:xfrm>
          <a:prstGeom prst="rect">
            <a:avLst/>
          </a:prstGeom>
          <a:noFill/>
          <a:ln w="12700" cap="sq">
            <a:noFill/>
            <a:miter lim="800000"/>
            <a:headEnd type="none" w="sm" len="sm"/>
            <a:tailEnd type="none" w="sm" len="sm"/>
          </a:ln>
        </p:spPr>
        <p:txBody>
          <a:bodyPr wrap="square">
            <a:spAutoFit/>
          </a:bodyPr>
          <a:lstStyle/>
          <a:p>
            <a:pPr>
              <a:spcBef>
                <a:spcPts val="600"/>
              </a:spcBef>
              <a:defRPr/>
            </a:pPr>
            <a:r>
              <a:rPr lang="lt-LT" sz="2600" dirty="0">
                <a:latin typeface="Calibri" pitchFamily="34" charset="0"/>
              </a:rPr>
              <a:t>Įmokos mokamos tik pinigais.</a:t>
            </a:r>
          </a:p>
          <a:p>
            <a:pPr>
              <a:spcBef>
                <a:spcPts val="600"/>
              </a:spcBef>
              <a:defRPr/>
            </a:pPr>
            <a:r>
              <a:rPr lang="lt-LT" sz="2600" dirty="0">
                <a:latin typeface="Calibri" pitchFamily="34" charset="0"/>
              </a:rPr>
              <a:t>Darbdavys gali mokėti dalį ar visą įmoką darbuotojo naudai</a:t>
            </a:r>
          </a:p>
          <a:p>
            <a:pPr algn="r">
              <a:spcBef>
                <a:spcPts val="600"/>
              </a:spcBef>
              <a:defRPr/>
            </a:pPr>
            <a:r>
              <a:rPr lang="lt-LT" sz="2000" dirty="0">
                <a:latin typeface="+mn-lt"/>
              </a:rPr>
              <a:t>Tais atvejais, kai įmokas moka ne pats pensijų fondo dalyvis, įmokos tampa pensijų fondo dalyvio nuosavybe nuo to momento, kai į pensijų fondo vienetus konvertuotos įmokos įrašomos į pensijų sąskaitą.</a:t>
            </a:r>
          </a:p>
          <a:p>
            <a:pPr>
              <a:spcBef>
                <a:spcPts val="600"/>
              </a:spcBef>
              <a:defRPr/>
            </a:pPr>
            <a:r>
              <a:rPr lang="lt-LT" sz="2600" dirty="0">
                <a:latin typeface="+mn-lt"/>
              </a:rPr>
              <a:t>Įmokų mokėjimo nutraukimas nėra pagrindas kaupimo sutarčiai nutraukti.</a:t>
            </a:r>
          </a:p>
          <a:p>
            <a:pPr algn="just">
              <a:spcBef>
                <a:spcPts val="600"/>
              </a:spcBef>
              <a:defRPr/>
            </a:pPr>
            <a:r>
              <a:rPr lang="lt-LT" sz="2600" dirty="0">
                <a:latin typeface="+mn-lt"/>
              </a:rPr>
              <a:t>Pensijų turtas yra dalyvių bendroji dalinė nuosavybė. Dalyvio dalis bendrojoje nuosavybėje nustatoma atsižvelgiant į jo asmeninėje pensijų sąskaitoje įrašytų pensijų fondo vienetų skaičių. </a:t>
            </a:r>
          </a:p>
          <a:p>
            <a:pPr algn="just">
              <a:spcBef>
                <a:spcPts val="600"/>
              </a:spcBef>
              <a:defRPr/>
            </a:pPr>
            <a:r>
              <a:rPr lang="lt-LT" sz="2600" dirty="0">
                <a:latin typeface="+mn-lt"/>
              </a:rPr>
              <a:t>Valdymo įmonė pensijų turtą valdo, naudoja ir juo disponuoja turto patikėjimo teisės pagrindais.</a:t>
            </a:r>
            <a:endParaRPr lang="en-GB" sz="2600" dirty="0">
              <a:latin typeface="+mn-lt"/>
            </a:endParaRPr>
          </a:p>
        </p:txBody>
      </p:sp>
      <p:sp>
        <p:nvSpPr>
          <p:cNvPr id="9" name="Skaidrės numerio vietos rezervavimo ženklas 8"/>
          <p:cNvSpPr>
            <a:spLocks noGrp="1"/>
          </p:cNvSpPr>
          <p:nvPr>
            <p:ph type="sldNum" sz="quarter" idx="12"/>
          </p:nvPr>
        </p:nvSpPr>
        <p:spPr/>
        <p:txBody>
          <a:bodyPr/>
          <a:lstStyle/>
          <a:p>
            <a:pPr>
              <a:defRPr/>
            </a:pPr>
            <a:fld id="{8710909E-3B57-4F43-8CB5-068B844B09B4}" type="slidenum">
              <a:rPr lang="lt-LT" smtClean="0"/>
              <a:pPr>
                <a:defRPr/>
              </a:pPr>
              <a:t>59</a:t>
            </a:fld>
            <a:endParaRPr lang="lt-L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1029"/>
          <p:cNvSpPr txBox="1">
            <a:spLocks noChangeArrowheads="1"/>
          </p:cNvSpPr>
          <p:nvPr/>
        </p:nvSpPr>
        <p:spPr bwMode="auto">
          <a:xfrm>
            <a:off x="0" y="0"/>
            <a:ext cx="9144000" cy="6463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defTabSz="457200">
              <a:defRPr/>
            </a:pPr>
            <a:r>
              <a:rPr lang="lt-LT" sz="3600" b="1" dirty="0">
                <a:solidFill>
                  <a:schemeClr val="bg1"/>
                </a:solidFill>
                <a:latin typeface="+mn-lt"/>
              </a:rPr>
              <a:t>Dalyvavimo kaupime pasekmės</a:t>
            </a:r>
          </a:p>
        </p:txBody>
      </p:sp>
      <p:sp>
        <p:nvSpPr>
          <p:cNvPr id="2" name="Text Box 1030"/>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27652" name="Text Box 1031"/>
          <p:cNvSpPr txBox="1">
            <a:spLocks noChangeArrowheads="1"/>
          </p:cNvSpPr>
          <p:nvPr/>
        </p:nvSpPr>
        <p:spPr bwMode="auto">
          <a:xfrm>
            <a:off x="419100" y="1012684"/>
            <a:ext cx="8305800" cy="5519331"/>
          </a:xfrm>
          <a:prstGeom prst="rect">
            <a:avLst/>
          </a:prstGeom>
          <a:noFill/>
          <a:ln w="12700" cap="sq">
            <a:noFill/>
            <a:miter lim="800000"/>
            <a:headEnd type="none" w="sm" len="sm"/>
            <a:tailEnd type="none" w="sm" len="sm"/>
          </a:ln>
        </p:spPr>
        <p:txBody>
          <a:bodyPr>
            <a:spAutoFit/>
          </a:bodyPr>
          <a:lstStyle/>
          <a:p>
            <a:pPr algn="just">
              <a:lnSpc>
                <a:spcPct val="130000"/>
              </a:lnSpc>
              <a:spcBef>
                <a:spcPct val="50000"/>
              </a:spcBef>
            </a:pPr>
            <a:r>
              <a:rPr lang="lt-LT" sz="2800" dirty="0">
                <a:latin typeface="Calibri" pitchFamily="34" charset="0"/>
              </a:rPr>
              <a:t>Dalyvavimas nuo pat pradžių buvo savanoriškas, bet, sykį pradėjus, pasitraukti nebuvo galima.</a:t>
            </a:r>
          </a:p>
          <a:p>
            <a:pPr algn="just">
              <a:lnSpc>
                <a:spcPct val="130000"/>
              </a:lnSpc>
              <a:spcBef>
                <a:spcPct val="50000"/>
              </a:spcBef>
            </a:pPr>
            <a:r>
              <a:rPr lang="lt-LT" sz="2800" dirty="0">
                <a:latin typeface="Calibri" pitchFamily="34" charset="0"/>
              </a:rPr>
              <a:t>Dalyvavimas kaupime neturėjo įtakos dalyvio </a:t>
            </a:r>
            <a:r>
              <a:rPr lang="en-US" sz="2800" dirty="0" err="1">
                <a:latin typeface="Calibri" pitchFamily="34" charset="0"/>
              </a:rPr>
              <a:t>netekto</a:t>
            </a:r>
            <a:r>
              <a:rPr lang="en-US" sz="2800" dirty="0">
                <a:latin typeface="Calibri" pitchFamily="34" charset="0"/>
              </a:rPr>
              <a:t> </a:t>
            </a:r>
            <a:r>
              <a:rPr lang="en-US" sz="2800" dirty="0" err="1">
                <a:latin typeface="Calibri" pitchFamily="34" charset="0"/>
              </a:rPr>
              <a:t>darbingumo</a:t>
            </a:r>
            <a:r>
              <a:rPr lang="lt-LT" sz="2800" dirty="0">
                <a:latin typeface="Calibri" pitchFamily="34" charset="0"/>
              </a:rPr>
              <a:t> pensijos dydžiui, našlių ir našlaičių pensijos dydžiui bei pagrindinei (bendrajai) senatvės pensijos daliai.</a:t>
            </a:r>
          </a:p>
          <a:p>
            <a:pPr algn="just">
              <a:lnSpc>
                <a:spcPct val="130000"/>
              </a:lnSpc>
              <a:spcBef>
                <a:spcPct val="50000"/>
              </a:spcBef>
            </a:pPr>
            <a:r>
              <a:rPr lang="lt-LT" sz="2800" dirty="0">
                <a:latin typeface="Calibri" pitchFamily="34" charset="0"/>
              </a:rPr>
              <a:t>Papildoma (individualioji) socialinio draudimo senatvės pensijos dalis buvo mažinama tik už dalyvavimo metus proporcingai kaupimui tenkančiai įmokų tarifo daliai. </a:t>
            </a:r>
            <a:endParaRPr lang="en-GB" sz="2800" dirty="0">
              <a:latin typeface="Calibri" pitchFamily="34" charset="0"/>
            </a:endParaRPr>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6</a:t>
            </a:fld>
            <a:endParaRPr lang="lt-LT"/>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7107"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8133"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fondo vienetai</a:t>
            </a:r>
            <a:endParaRPr lang="en-GB" sz="3600" b="1" dirty="0">
              <a:solidFill>
                <a:schemeClr val="bg1"/>
              </a:solidFill>
              <a:latin typeface="Calibri" pitchFamily="34" charset="0"/>
              <a:ea typeface="+mj-ea"/>
              <a:cs typeface="+mj-cs"/>
            </a:endParaRPr>
          </a:p>
        </p:txBody>
      </p:sp>
      <p:sp>
        <p:nvSpPr>
          <p:cNvPr id="47109" name="Text Box 7"/>
          <p:cNvSpPr txBox="1">
            <a:spLocks noChangeArrowheads="1"/>
          </p:cNvSpPr>
          <p:nvPr/>
        </p:nvSpPr>
        <p:spPr bwMode="auto">
          <a:xfrm>
            <a:off x="533400" y="2133600"/>
            <a:ext cx="8001000" cy="519113"/>
          </a:xfrm>
          <a:prstGeom prst="rect">
            <a:avLst/>
          </a:prstGeom>
          <a:noFill/>
          <a:ln w="12700" cap="sq">
            <a:noFill/>
            <a:miter lim="800000"/>
            <a:headEnd type="none" w="sm" len="sm"/>
            <a:tailEnd type="none" w="sm" len="sm"/>
          </a:ln>
        </p:spPr>
        <p:txBody>
          <a:bodyPr>
            <a:spAutoFit/>
          </a:bodyPr>
          <a:lstStyle/>
          <a:p>
            <a:pPr>
              <a:spcBef>
                <a:spcPct val="50000"/>
              </a:spcBef>
            </a:pPr>
            <a:endParaRPr lang="lt-LT" sz="2800">
              <a:latin typeface="Calibri" pitchFamily="34" charset="0"/>
            </a:endParaRPr>
          </a:p>
        </p:txBody>
      </p:sp>
      <p:sp>
        <p:nvSpPr>
          <p:cNvPr id="46086" name="Text Box 8"/>
          <p:cNvSpPr txBox="1">
            <a:spLocks noChangeArrowheads="1"/>
          </p:cNvSpPr>
          <p:nvPr/>
        </p:nvSpPr>
        <p:spPr bwMode="auto">
          <a:xfrm>
            <a:off x="350370" y="980728"/>
            <a:ext cx="8496944" cy="5386090"/>
          </a:xfrm>
          <a:prstGeom prst="rect">
            <a:avLst/>
          </a:prstGeom>
          <a:noFill/>
          <a:ln w="12700" cap="sq">
            <a:noFill/>
            <a:miter lim="800000"/>
            <a:headEnd type="none" w="sm" len="sm"/>
            <a:tailEnd type="none" w="sm" len="sm"/>
          </a:ln>
        </p:spPr>
        <p:txBody>
          <a:bodyPr wrap="square">
            <a:spAutoFit/>
          </a:bodyPr>
          <a:lstStyle/>
          <a:p>
            <a:pPr>
              <a:spcBef>
                <a:spcPts val="600"/>
              </a:spcBef>
              <a:defRPr/>
            </a:pPr>
            <a:r>
              <a:rPr lang="lt-LT" sz="2400" dirty="0">
                <a:latin typeface="+mn-lt"/>
              </a:rPr>
              <a:t>Kiekvieno dalyvio įmokos apskaitomos jo sąskaitoje pensijų fondo vienetais. Kiekvienas pensijų fondas turi turėti savo pensijų fondo vienetus. Pensijų fondo vieneto (jo dalies) vertė išreiškiama eurais. </a:t>
            </a:r>
          </a:p>
          <a:p>
            <a:pPr>
              <a:spcBef>
                <a:spcPts val="600"/>
              </a:spcBef>
            </a:pPr>
            <a:r>
              <a:rPr lang="lt-LT" sz="2400" dirty="0">
                <a:latin typeface="+mn-lt"/>
              </a:rPr>
              <a:t>Pensijų fondo vienetai išreiškia dalyviui priklausančią pensijų turto dalį. </a:t>
            </a:r>
          </a:p>
          <a:p>
            <a:pPr>
              <a:spcBef>
                <a:spcPts val="600"/>
              </a:spcBef>
            </a:pPr>
            <a:r>
              <a:rPr lang="lt-LT" dirty="0">
                <a:latin typeface="+mn-lt"/>
              </a:rPr>
              <a:t>Mokamos pensijų įmokos, turi būti konvertuojamos į pensijų fondo vienetus, o pensijų fondo vienetai įrašomi į pensijų sąskaitą. Pinigai turi būti konvertuoti į pensijų fondo vienetus atitinkamo pensijų fondo vienetų verte, esančia pinigų gavimo į pensijų fondą dieną. </a:t>
            </a:r>
          </a:p>
          <a:p>
            <a:pPr>
              <a:spcBef>
                <a:spcPts val="600"/>
              </a:spcBef>
            </a:pPr>
            <a:r>
              <a:rPr lang="lt-LT" sz="2400" dirty="0">
                <a:latin typeface="+mn-lt"/>
              </a:rPr>
              <a:t>Kiekvieno pensijų fondo vieneto vertė nustatoma padalijus pensijų fondo grynųjų aktyvų vertę iš viso pensijų fondo vienetų skaičiaus. Bendra visų pensijų fondo vienetų vertė visada yra lygi to pensijų fondo grynųjų aktyvų vertei. </a:t>
            </a:r>
          </a:p>
          <a:p>
            <a:pPr>
              <a:spcBef>
                <a:spcPts val="600"/>
              </a:spcBef>
            </a:pPr>
            <a:r>
              <a:rPr lang="lt-LT" dirty="0">
                <a:latin typeface="+mn-lt"/>
              </a:rPr>
              <a:t>Pensijų fondo vieneto (jo dalių) vertė turi būti nustatoma keturių skaičių po kablelio tikslumu ir apvalinama pagal matematines apvalinimo taisykles.</a:t>
            </a:r>
          </a:p>
        </p:txBody>
      </p:sp>
      <p:sp>
        <p:nvSpPr>
          <p:cNvPr id="9" name="Skaidrės numerio vietos rezervavimo ženklas 8"/>
          <p:cNvSpPr>
            <a:spLocks noGrp="1"/>
          </p:cNvSpPr>
          <p:nvPr>
            <p:ph type="sldNum" sz="quarter" idx="12"/>
          </p:nvPr>
        </p:nvSpPr>
        <p:spPr/>
        <p:txBody>
          <a:bodyPr/>
          <a:lstStyle/>
          <a:p>
            <a:pPr>
              <a:defRPr/>
            </a:pPr>
            <a:fld id="{8710909E-3B57-4F43-8CB5-068B844B09B4}" type="slidenum">
              <a:rPr lang="lt-LT" smtClean="0"/>
              <a:pPr>
                <a:defRPr/>
              </a:pPr>
              <a:t>60</a:t>
            </a:fld>
            <a:endParaRPr lang="lt-LT"/>
          </a:p>
        </p:txBody>
      </p:sp>
    </p:spTree>
    <p:extLst>
      <p:ext uri="{BB962C8B-B14F-4D97-AF65-F5344CB8AC3E}">
        <p14:creationId xmlns:p14="http://schemas.microsoft.com/office/powerpoint/2010/main" val="2733899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2227"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6085"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Dalyvavimo pabaiga</a:t>
            </a:r>
            <a:endParaRPr lang="en-GB" sz="3600" b="1" dirty="0">
              <a:solidFill>
                <a:schemeClr val="bg1"/>
              </a:solidFill>
              <a:latin typeface="Calibri" pitchFamily="34" charset="0"/>
              <a:ea typeface="+mj-ea"/>
              <a:cs typeface="+mj-cs"/>
            </a:endParaRPr>
          </a:p>
        </p:txBody>
      </p:sp>
      <p:sp>
        <p:nvSpPr>
          <p:cNvPr id="52229" name="Text Box 7"/>
          <p:cNvSpPr txBox="1">
            <a:spLocks noChangeArrowheads="1"/>
          </p:cNvSpPr>
          <p:nvPr/>
        </p:nvSpPr>
        <p:spPr bwMode="auto">
          <a:xfrm>
            <a:off x="539551" y="908720"/>
            <a:ext cx="8287207" cy="3877985"/>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lt-LT" sz="2400" b="1" dirty="0">
                <a:latin typeface="Calibri" pitchFamily="34" charset="0"/>
              </a:rPr>
              <a:t>Dalyvavimas baigiasi, </a:t>
            </a:r>
            <a:r>
              <a:rPr lang="lt-LT" sz="2400" dirty="0">
                <a:latin typeface="Calibri" pitchFamily="34" charset="0"/>
              </a:rPr>
              <a:t>kai</a:t>
            </a:r>
          </a:p>
          <a:p>
            <a:pPr indent="361950">
              <a:spcBef>
                <a:spcPts val="600"/>
              </a:spcBef>
              <a:buFont typeface="Wingdings" pitchFamily="2" charset="2"/>
              <a:buChar char="Ø"/>
              <a:defRPr/>
            </a:pPr>
            <a:r>
              <a:rPr lang="lt-LT" sz="2400" dirty="0">
                <a:latin typeface="Calibri" pitchFamily="34" charset="0"/>
              </a:rPr>
              <a:t> valdymo įmonė </a:t>
            </a:r>
            <a:r>
              <a:rPr lang="lt-LT" sz="2400" b="1" dirty="0">
                <a:latin typeface="Calibri" pitchFamily="34" charset="0"/>
              </a:rPr>
              <a:t>įvykdo įsipareigojimus </a:t>
            </a:r>
            <a:r>
              <a:rPr lang="lt-LT" sz="2400" dirty="0">
                <a:latin typeface="Calibri" pitchFamily="34" charset="0"/>
              </a:rPr>
              <a:t>dalyviui,</a:t>
            </a:r>
          </a:p>
          <a:p>
            <a:pPr indent="361950">
              <a:spcBef>
                <a:spcPts val="600"/>
              </a:spcBef>
              <a:buFont typeface="Wingdings" pitchFamily="2" charset="2"/>
              <a:buChar char="Ø"/>
              <a:defRPr/>
            </a:pPr>
            <a:r>
              <a:rPr lang="lt-LT" sz="2400" dirty="0">
                <a:latin typeface="Calibri" pitchFamily="34" charset="0"/>
              </a:rPr>
              <a:t> dalyvis </a:t>
            </a:r>
            <a:r>
              <a:rPr lang="lt-LT" sz="2400" b="1" dirty="0">
                <a:latin typeface="Calibri" pitchFamily="34" charset="0"/>
              </a:rPr>
              <a:t>nutraukia</a:t>
            </a:r>
            <a:r>
              <a:rPr lang="lt-LT" sz="2400" dirty="0">
                <a:latin typeface="Calibri" pitchFamily="34" charset="0"/>
              </a:rPr>
              <a:t> pensijų kaupimo sutartį, nepereidamas į kitą pensijų fondą; </a:t>
            </a:r>
          </a:p>
          <a:p>
            <a:pPr indent="361950">
              <a:spcBef>
                <a:spcPts val="600"/>
              </a:spcBef>
              <a:buFont typeface="Wingdings" pitchFamily="2" charset="2"/>
              <a:buChar char="Ø"/>
              <a:defRPr/>
            </a:pPr>
            <a:r>
              <a:rPr lang="lt-LT" sz="2400" dirty="0">
                <a:latin typeface="Calibri" pitchFamily="34" charset="0"/>
              </a:rPr>
              <a:t> dalyvis pereina į kitą pensijų fondą,</a:t>
            </a:r>
          </a:p>
          <a:p>
            <a:pPr indent="361950">
              <a:spcBef>
                <a:spcPts val="600"/>
              </a:spcBef>
              <a:buFont typeface="Wingdings" pitchFamily="2" charset="2"/>
              <a:buChar char="Ø"/>
              <a:defRPr/>
            </a:pPr>
            <a:r>
              <a:rPr lang="lt-LT" sz="2400" dirty="0">
                <a:latin typeface="Calibri" pitchFamily="34" charset="0"/>
              </a:rPr>
              <a:t> dalyvis miršta,</a:t>
            </a:r>
          </a:p>
          <a:p>
            <a:pPr indent="361950">
              <a:spcBef>
                <a:spcPts val="600"/>
              </a:spcBef>
              <a:buFont typeface="Wingdings" pitchFamily="2" charset="2"/>
              <a:buChar char="Ø"/>
              <a:defRPr/>
            </a:pPr>
            <a:r>
              <a:rPr lang="lt-LT" sz="2400" dirty="0">
                <a:latin typeface="Calibri" pitchFamily="34" charset="0"/>
              </a:rPr>
              <a:t> fondas panaikinamas,</a:t>
            </a:r>
          </a:p>
          <a:p>
            <a:pPr indent="447675">
              <a:spcBef>
                <a:spcPts val="600"/>
              </a:spcBef>
              <a:buFont typeface="Wingdings" pitchFamily="2" charset="2"/>
              <a:buChar char="Ø"/>
              <a:defRPr/>
            </a:pPr>
            <a:r>
              <a:rPr lang="lt-LT" sz="2400" dirty="0">
                <a:latin typeface="Calibri" pitchFamily="34" charset="0"/>
              </a:rPr>
              <a:t>pensijų fondas prijungiamas prie kito arba sujungiamas su kitu pensijų fondu.</a:t>
            </a:r>
            <a:endParaRPr lang="en-GB" sz="2400" dirty="0">
              <a:latin typeface="Calibri"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61</a:t>
            </a:fld>
            <a:endParaRPr lang="lt-L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2227"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6085"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Išmokos įvykdžius įsipareigojimus</a:t>
            </a:r>
            <a:endParaRPr lang="en-GB" sz="3600" b="1">
              <a:solidFill>
                <a:schemeClr val="bg1"/>
              </a:solidFill>
              <a:latin typeface="Calibri" pitchFamily="34" charset="0"/>
              <a:ea typeface="+mj-ea"/>
              <a:cs typeface="+mj-cs"/>
            </a:endParaRPr>
          </a:p>
        </p:txBody>
      </p:sp>
      <p:sp>
        <p:nvSpPr>
          <p:cNvPr id="52229" name="Text Box 7"/>
          <p:cNvSpPr txBox="1">
            <a:spLocks noChangeArrowheads="1"/>
          </p:cNvSpPr>
          <p:nvPr/>
        </p:nvSpPr>
        <p:spPr bwMode="auto">
          <a:xfrm>
            <a:off x="304800" y="908720"/>
            <a:ext cx="8515672" cy="5707396"/>
          </a:xfrm>
          <a:prstGeom prst="rect">
            <a:avLst/>
          </a:prstGeom>
          <a:noFill/>
          <a:ln w="12700" cap="sq">
            <a:noFill/>
            <a:miter lim="800000"/>
            <a:headEnd type="none" w="sm" len="sm"/>
            <a:tailEnd type="none" w="sm" len="sm"/>
          </a:ln>
        </p:spPr>
        <p:txBody>
          <a:bodyPr wrap="square">
            <a:spAutoFit/>
          </a:bodyPr>
          <a:lstStyle/>
          <a:p>
            <a:pPr>
              <a:spcBef>
                <a:spcPts val="600"/>
              </a:spcBef>
            </a:pPr>
            <a:r>
              <a:rPr lang="lt-LT" sz="2200" b="1" dirty="0">
                <a:latin typeface="+mn-lt"/>
              </a:rPr>
              <a:t>T</a:t>
            </a:r>
            <a:r>
              <a:rPr lang="lt-LT" sz="2400" b="1" dirty="0">
                <a:latin typeface="+mn-lt"/>
              </a:rPr>
              <a:t>eisė gauti pensijų išmokas įgyjama </a:t>
            </a:r>
          </a:p>
          <a:p>
            <a:pPr>
              <a:spcBef>
                <a:spcPts val="600"/>
              </a:spcBef>
              <a:buFont typeface="Wingdings" pitchFamily="2" charset="2"/>
              <a:buChar char="ð"/>
            </a:pPr>
            <a:r>
              <a:rPr lang="lt-LT" sz="2400" dirty="0">
                <a:latin typeface="+mn-lt"/>
              </a:rPr>
              <a:t> sulaukus fondo taisyklėse nurodyto amžiaus (tačiau taisyklėse </a:t>
            </a:r>
            <a:r>
              <a:rPr lang="lt-LT" sz="2400" b="1" dirty="0">
                <a:latin typeface="+mn-lt"/>
              </a:rPr>
              <a:t>negali būti nurodytas mažesnis kaip 5 metai iki senatvės pensijos amžiaus</a:t>
            </a:r>
            <a:r>
              <a:rPr lang="lt-LT" sz="2400" dirty="0">
                <a:latin typeface="+mn-lt"/>
              </a:rPr>
              <a:t>, 35 str. 1 dalis),</a:t>
            </a:r>
          </a:p>
          <a:p>
            <a:pPr>
              <a:spcBef>
                <a:spcPts val="600"/>
              </a:spcBef>
              <a:buFont typeface="Wingdings" pitchFamily="2" charset="2"/>
              <a:buChar char="ð"/>
            </a:pPr>
            <a:r>
              <a:rPr lang="lt-LT" sz="2400" dirty="0">
                <a:latin typeface="+mn-lt"/>
              </a:rPr>
              <a:t> tapus dalinai nedarbingu.</a:t>
            </a:r>
          </a:p>
          <a:p>
            <a:pPr>
              <a:lnSpc>
                <a:spcPct val="110000"/>
              </a:lnSpc>
              <a:spcBef>
                <a:spcPts val="600"/>
              </a:spcBef>
              <a:defRPr/>
            </a:pPr>
            <a:r>
              <a:rPr lang="lt-LT" sz="2400" b="1" dirty="0">
                <a:latin typeface="+mn-lt"/>
              </a:rPr>
              <a:t>Išmokų mokėjimo būdai:</a:t>
            </a:r>
          </a:p>
          <a:p>
            <a:pPr>
              <a:lnSpc>
                <a:spcPct val="110000"/>
              </a:lnSpc>
              <a:spcBef>
                <a:spcPts val="600"/>
              </a:spcBef>
              <a:buFont typeface="Wingdings" pitchFamily="2" charset="2"/>
              <a:buChar char="ð"/>
              <a:defRPr/>
            </a:pPr>
            <a:r>
              <a:rPr lang="lt-LT" sz="2400" dirty="0">
                <a:latin typeface="+mn-lt"/>
              </a:rPr>
              <a:t> vienkartinė išmoka,</a:t>
            </a:r>
          </a:p>
          <a:p>
            <a:pPr>
              <a:lnSpc>
                <a:spcPct val="110000"/>
              </a:lnSpc>
              <a:spcBef>
                <a:spcPts val="600"/>
              </a:spcBef>
              <a:buFont typeface="Wingdings" pitchFamily="2" charset="2"/>
              <a:buChar char="ð"/>
              <a:defRPr/>
            </a:pPr>
            <a:r>
              <a:rPr lang="lt-LT" sz="2400" dirty="0">
                <a:latin typeface="+mn-lt"/>
              </a:rPr>
              <a:t> periodinė išmoka reguliariai konvertuojant pensijų fondo  vienetus į pinigus ir išmokant,</a:t>
            </a:r>
          </a:p>
          <a:p>
            <a:pPr>
              <a:lnSpc>
                <a:spcPct val="110000"/>
              </a:lnSpc>
              <a:spcBef>
                <a:spcPts val="600"/>
              </a:spcBef>
              <a:buFont typeface="Wingdings" pitchFamily="2" charset="2"/>
              <a:buChar char="ð"/>
              <a:defRPr/>
            </a:pPr>
            <a:r>
              <a:rPr lang="lt-LT" sz="2400" dirty="0">
                <a:latin typeface="+mn-lt"/>
              </a:rPr>
              <a:t> nuperkant anuitetą draudimo įmonėje.</a:t>
            </a:r>
          </a:p>
          <a:p>
            <a:pPr>
              <a:lnSpc>
                <a:spcPct val="110000"/>
              </a:lnSpc>
              <a:spcBef>
                <a:spcPts val="600"/>
              </a:spcBef>
              <a:defRPr/>
            </a:pPr>
            <a:r>
              <a:rPr lang="lt-LT" sz="2400" dirty="0">
                <a:latin typeface="+mn-lt"/>
              </a:rPr>
              <a:t>Pensijų išmokų mokėjimo būdą </a:t>
            </a:r>
            <a:r>
              <a:rPr lang="lt-LT" sz="2400" b="1" dirty="0">
                <a:latin typeface="+mn-lt"/>
              </a:rPr>
              <a:t>pasirenka</a:t>
            </a:r>
            <a:r>
              <a:rPr lang="lt-LT" sz="2400" dirty="0">
                <a:latin typeface="+mn-lt"/>
              </a:rPr>
              <a:t> pensijų fondo dalyvis. Dalyvis turi teisę nukelti išmokų mokėjimą ir toliau iki </a:t>
            </a:r>
            <a:r>
              <a:rPr lang="lt-LT" sz="2400" dirty="0" err="1">
                <a:latin typeface="+mn-lt"/>
              </a:rPr>
              <a:t>pageidau-jamo</a:t>
            </a:r>
            <a:r>
              <a:rPr lang="lt-LT" sz="2400" dirty="0">
                <a:latin typeface="+mn-lt"/>
              </a:rPr>
              <a:t> laiko likti fondo dalyviu.</a:t>
            </a:r>
            <a:endParaRPr lang="en-GB" sz="2400" dirty="0">
              <a:latin typeface="+mn-lt"/>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62</a:t>
            </a:fld>
            <a:endParaRPr lang="lt-LT"/>
          </a:p>
        </p:txBody>
      </p:sp>
    </p:spTree>
    <p:extLst>
      <p:ext uri="{BB962C8B-B14F-4D97-AF65-F5344CB8AC3E}">
        <p14:creationId xmlns:p14="http://schemas.microsoft.com/office/powerpoint/2010/main" val="2111399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9155"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3013" name="Text Box 6"/>
          <p:cNvSpPr txBox="1">
            <a:spLocks noChangeArrowheads="1"/>
          </p:cNvSpPr>
          <p:nvPr/>
        </p:nvSpPr>
        <p:spPr bwMode="auto">
          <a:xfrm>
            <a:off x="0" y="0"/>
            <a:ext cx="9144000" cy="64611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en-US" sz="3600" b="1">
                <a:solidFill>
                  <a:schemeClr val="bg1"/>
                </a:solidFill>
                <a:latin typeface="Calibri" pitchFamily="34" charset="0"/>
                <a:ea typeface="+mj-ea"/>
                <a:cs typeface="+mj-cs"/>
              </a:rPr>
              <a:t>P</a:t>
            </a:r>
            <a:r>
              <a:rPr lang="lt-LT" sz="3600" b="1">
                <a:solidFill>
                  <a:schemeClr val="bg1"/>
                </a:solidFill>
                <a:latin typeface="Calibri" pitchFamily="34" charset="0"/>
                <a:ea typeface="+mj-ea"/>
                <a:cs typeface="+mj-cs"/>
              </a:rPr>
              <a:t>ensijų </a:t>
            </a:r>
            <a:r>
              <a:rPr lang="en-US" sz="3600" b="1">
                <a:solidFill>
                  <a:schemeClr val="bg1"/>
                </a:solidFill>
                <a:latin typeface="Calibri" pitchFamily="34" charset="0"/>
                <a:ea typeface="+mj-ea"/>
                <a:cs typeface="+mj-cs"/>
              </a:rPr>
              <a:t>kaupimo sutarties nutraukimas</a:t>
            </a:r>
            <a:endParaRPr lang="en-GB" sz="3600" b="1">
              <a:solidFill>
                <a:schemeClr val="bg1"/>
              </a:solidFill>
              <a:latin typeface="Calibri" pitchFamily="34" charset="0"/>
              <a:ea typeface="+mj-ea"/>
              <a:cs typeface="+mj-cs"/>
            </a:endParaRPr>
          </a:p>
        </p:txBody>
      </p:sp>
      <p:sp>
        <p:nvSpPr>
          <p:cNvPr id="49157" name="Text Box 7"/>
          <p:cNvSpPr txBox="1">
            <a:spLocks noChangeArrowheads="1"/>
          </p:cNvSpPr>
          <p:nvPr/>
        </p:nvSpPr>
        <p:spPr bwMode="auto">
          <a:xfrm>
            <a:off x="323528" y="1052736"/>
            <a:ext cx="8458200" cy="5703100"/>
          </a:xfrm>
          <a:prstGeom prst="rect">
            <a:avLst/>
          </a:prstGeom>
          <a:noFill/>
          <a:ln w="12700" cap="sq">
            <a:noFill/>
            <a:miter lim="800000"/>
            <a:headEnd type="none" w="sm" len="sm"/>
            <a:tailEnd type="none" w="sm" len="sm"/>
          </a:ln>
        </p:spPr>
        <p:txBody>
          <a:bodyPr>
            <a:spAutoFit/>
          </a:bodyPr>
          <a:lstStyle/>
          <a:p>
            <a:pPr marL="342900" indent="-342900" algn="just">
              <a:spcBef>
                <a:spcPts val="600"/>
              </a:spcBef>
              <a:buFont typeface="Wingdings" panose="05000000000000000000" pitchFamily="2" charset="2"/>
              <a:buChar char="Ø"/>
            </a:pPr>
            <a:r>
              <a:rPr lang="lt-LT" sz="2400" dirty="0">
                <a:latin typeface="+mn-lt"/>
              </a:rPr>
              <a:t>Pensijų kaupimo sutartį nutraukiančiam, bet nepereinančiam į kitą pensijų fondą dalyviui turi būti išmokėta suma, gauta konvertavus jo pensijų sąskaitoje įrašytus pensijų fondo vienetus į pinigus.</a:t>
            </a:r>
          </a:p>
          <a:p>
            <a:pPr marL="719138" algn="just">
              <a:spcBef>
                <a:spcPts val="600"/>
              </a:spcBef>
            </a:pPr>
            <a:r>
              <a:rPr lang="lt-LT" sz="2000" dirty="0">
                <a:latin typeface="+mn-lt"/>
              </a:rPr>
              <a:t>Už pensijų kaupimo sutarties nutraukimą nepereinant į kitą pensijų fondą iš pensijų fondo valdymo įmonė gali imti vieno procento atsiimamos sumos neviršijantį mokestį, jeigu tai numatyta pensijų fondo taisyklėse. </a:t>
            </a:r>
          </a:p>
          <a:p>
            <a:pPr marL="342900" indent="-342900">
              <a:spcBef>
                <a:spcPts val="600"/>
              </a:spcBef>
              <a:buFont typeface="Wingdings" panose="05000000000000000000" pitchFamily="2" charset="2"/>
              <a:buChar char="Ø"/>
            </a:pPr>
            <a:r>
              <a:rPr lang="lt-LT" sz="2400" dirty="0">
                <a:latin typeface="+mn-lt"/>
              </a:rPr>
              <a:t>Valdymo įmonei draudžiama tiesiogiai ar netiesiogiai riboti dalyvio teisę nutraukti pensijų kaupimo sutartį, išskyrus jei:</a:t>
            </a:r>
          </a:p>
          <a:p>
            <a:pPr marL="719138" algn="just">
              <a:lnSpc>
                <a:spcPct val="90000"/>
              </a:lnSpc>
              <a:spcBef>
                <a:spcPts val="600"/>
              </a:spcBef>
            </a:pPr>
            <a:r>
              <a:rPr lang="lt-LT" sz="2400" dirty="0">
                <a:latin typeface="Calibri" pitchFamily="34" charset="0"/>
              </a:rPr>
              <a:t>Pensijų fondo taisyklėse gali būti </a:t>
            </a:r>
            <a:r>
              <a:rPr lang="lt-LT" sz="2400" b="1" dirty="0">
                <a:latin typeface="Calibri" pitchFamily="34" charset="0"/>
              </a:rPr>
              <a:t>numatytas draudimas </a:t>
            </a:r>
            <a:r>
              <a:rPr lang="en-US" sz="2400" dirty="0" err="1">
                <a:latin typeface="Calibri" pitchFamily="34" charset="0"/>
              </a:rPr>
              <a:t>nutraukti</a:t>
            </a:r>
            <a:r>
              <a:rPr lang="en-US" sz="2400" dirty="0">
                <a:latin typeface="Calibri" pitchFamily="34" charset="0"/>
              </a:rPr>
              <a:t> </a:t>
            </a:r>
            <a:r>
              <a:rPr lang="lt-LT" sz="2400" dirty="0">
                <a:latin typeface="Calibri" pitchFamily="34" charset="0"/>
              </a:rPr>
              <a:t>pensijų </a:t>
            </a:r>
            <a:r>
              <a:rPr lang="en-US" sz="2400" dirty="0" err="1">
                <a:latin typeface="Calibri" pitchFamily="34" charset="0"/>
              </a:rPr>
              <a:t>kaupimo</a:t>
            </a:r>
            <a:r>
              <a:rPr lang="en-US" sz="2400" dirty="0">
                <a:latin typeface="Calibri" pitchFamily="34" charset="0"/>
              </a:rPr>
              <a:t> </a:t>
            </a:r>
            <a:r>
              <a:rPr lang="en-US" sz="2400" dirty="0" err="1">
                <a:latin typeface="Calibri" pitchFamily="34" charset="0"/>
              </a:rPr>
              <a:t>sutart</a:t>
            </a:r>
            <a:r>
              <a:rPr lang="lt-LT" sz="2400" dirty="0">
                <a:latin typeface="Calibri" pitchFamily="34" charset="0"/>
              </a:rPr>
              <a:t>į iki dalyvis sukaks pensijų amžių arba kol nebus dalyvauta nustatytą metų skaičių (30 str. 2 dalis).</a:t>
            </a:r>
          </a:p>
          <a:p>
            <a:pPr algn="just">
              <a:lnSpc>
                <a:spcPct val="90000"/>
              </a:lnSpc>
              <a:spcBef>
                <a:spcPct val="50000"/>
              </a:spcBef>
            </a:pPr>
            <a:endParaRPr lang="en-GB" sz="2800" dirty="0">
              <a:latin typeface="Calibri"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63</a:t>
            </a:fld>
            <a:endParaRPr lang="lt-L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0179"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4037"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Perėjimas į kitą pensijų fondą</a:t>
            </a:r>
            <a:endParaRPr lang="en-GB" sz="3600" b="1">
              <a:solidFill>
                <a:schemeClr val="bg1"/>
              </a:solidFill>
              <a:latin typeface="Calibri" pitchFamily="34" charset="0"/>
              <a:ea typeface="+mj-ea"/>
              <a:cs typeface="+mj-cs"/>
            </a:endParaRPr>
          </a:p>
        </p:txBody>
      </p:sp>
      <p:sp>
        <p:nvSpPr>
          <p:cNvPr id="50181" name="Text Box 7"/>
          <p:cNvSpPr txBox="1">
            <a:spLocks noChangeArrowheads="1"/>
          </p:cNvSpPr>
          <p:nvPr/>
        </p:nvSpPr>
        <p:spPr bwMode="auto">
          <a:xfrm>
            <a:off x="395536" y="1340768"/>
            <a:ext cx="8458200" cy="3724275"/>
          </a:xfrm>
          <a:prstGeom prst="rect">
            <a:avLst/>
          </a:prstGeom>
          <a:noFill/>
          <a:ln w="12700" cap="sq">
            <a:noFill/>
            <a:miter lim="800000"/>
            <a:headEnd type="none" w="sm" len="sm"/>
            <a:tailEnd type="none" w="sm" len="sm"/>
          </a:ln>
        </p:spPr>
        <p:txBody>
          <a:bodyPr>
            <a:spAutoFit/>
          </a:bodyPr>
          <a:lstStyle/>
          <a:p>
            <a:pPr marL="457200" indent="-457200">
              <a:spcBef>
                <a:spcPct val="50000"/>
              </a:spcBef>
              <a:buFont typeface="Wingdings" panose="05000000000000000000" pitchFamily="2" charset="2"/>
              <a:buChar char="Ø"/>
            </a:pPr>
            <a:r>
              <a:rPr lang="lt-LT" sz="2800" dirty="0">
                <a:latin typeface="Calibri" pitchFamily="34" charset="0"/>
              </a:rPr>
              <a:t>Dalyvis gali pereiti į kitą pensijų fondą, mokėdamas ne daugiau </a:t>
            </a:r>
            <a:r>
              <a:rPr lang="en-US" sz="2800" dirty="0">
                <a:latin typeface="Calibri" pitchFamily="34" charset="0"/>
              </a:rPr>
              <a:t>0,5</a:t>
            </a:r>
            <a:r>
              <a:rPr lang="lt-LT" sz="2800" dirty="0">
                <a:latin typeface="Calibri" pitchFamily="34" charset="0"/>
              </a:rPr>
              <a:t>% pervedamos sumos.</a:t>
            </a:r>
          </a:p>
          <a:p>
            <a:pPr marL="457200" indent="-457200">
              <a:spcBef>
                <a:spcPct val="50000"/>
              </a:spcBef>
              <a:buFont typeface="Wingdings" panose="05000000000000000000" pitchFamily="2" charset="2"/>
              <a:buChar char="Ø"/>
            </a:pPr>
            <a:r>
              <a:rPr lang="lt-LT" sz="2800" dirty="0">
                <a:latin typeface="Calibri" pitchFamily="34" charset="0"/>
              </a:rPr>
              <a:t>Dalyvis kartą per metus gali nemokamai pereiti į kitą tos pačios bendrovės valdomą fondą.</a:t>
            </a:r>
          </a:p>
          <a:p>
            <a:pPr marL="457200" indent="-457200">
              <a:spcBef>
                <a:spcPct val="50000"/>
              </a:spcBef>
              <a:buFont typeface="Wingdings" panose="05000000000000000000" pitchFamily="2" charset="2"/>
              <a:buChar char="Ø"/>
            </a:pPr>
            <a:r>
              <a:rPr lang="lt-LT" sz="2800" dirty="0">
                <a:latin typeface="Calibri" pitchFamily="34" charset="0"/>
              </a:rPr>
              <a:t> Dalyvis kartą per metus gali pereiti į kitos bendrovės valdomą fondą, padengdamas tik perėjimo išlaidas.</a:t>
            </a:r>
          </a:p>
          <a:p>
            <a:pPr>
              <a:spcBef>
                <a:spcPct val="50000"/>
              </a:spcBef>
            </a:pPr>
            <a:endParaRPr lang="en-GB" sz="2800" dirty="0">
              <a:latin typeface="Calibri"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64</a:t>
            </a:fld>
            <a:endParaRPr lang="lt-L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1203"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5061" name="Text Box 6"/>
          <p:cNvSpPr txBox="1">
            <a:spLocks noChangeArrowheads="1"/>
          </p:cNvSpPr>
          <p:nvPr/>
        </p:nvSpPr>
        <p:spPr bwMode="auto">
          <a:xfrm>
            <a:off x="0" y="0"/>
            <a:ext cx="9144000" cy="64611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Išmoka mirties atveju</a:t>
            </a:r>
            <a:endParaRPr lang="en-GB" sz="3600" b="1">
              <a:solidFill>
                <a:schemeClr val="bg1"/>
              </a:solidFill>
              <a:latin typeface="Calibri" pitchFamily="34" charset="0"/>
              <a:ea typeface="+mj-ea"/>
              <a:cs typeface="+mj-cs"/>
            </a:endParaRPr>
          </a:p>
        </p:txBody>
      </p:sp>
      <p:sp>
        <p:nvSpPr>
          <p:cNvPr id="51205" name="Text Box 7"/>
          <p:cNvSpPr txBox="1">
            <a:spLocks noChangeArrowheads="1"/>
          </p:cNvSpPr>
          <p:nvPr/>
        </p:nvSpPr>
        <p:spPr bwMode="auto">
          <a:xfrm>
            <a:off x="323528" y="1052736"/>
            <a:ext cx="8458200" cy="3871188"/>
          </a:xfrm>
          <a:prstGeom prst="rect">
            <a:avLst/>
          </a:prstGeom>
          <a:noFill/>
          <a:ln w="12700" cap="sq">
            <a:noFill/>
            <a:miter lim="800000"/>
            <a:headEnd type="none" w="sm" len="sm"/>
            <a:tailEnd type="none" w="sm" len="sm"/>
          </a:ln>
        </p:spPr>
        <p:txBody>
          <a:bodyPr>
            <a:spAutoFit/>
          </a:bodyPr>
          <a:lstStyle/>
          <a:p>
            <a:pPr algn="just">
              <a:lnSpc>
                <a:spcPct val="140000"/>
              </a:lnSpc>
              <a:spcBef>
                <a:spcPct val="50000"/>
              </a:spcBef>
            </a:pPr>
            <a:r>
              <a:rPr lang="lt-LT" sz="2800" dirty="0">
                <a:latin typeface="Calibri" pitchFamily="34" charset="0"/>
              </a:rPr>
              <a:t>Mirus pensijų fondo dalyviui, jam priklausanti pensijų turto dalis paveldima įstatymų nustatyta tvarka.</a:t>
            </a:r>
          </a:p>
          <a:p>
            <a:pPr algn="just">
              <a:lnSpc>
                <a:spcPct val="140000"/>
              </a:lnSpc>
              <a:spcBef>
                <a:spcPct val="50000"/>
              </a:spcBef>
            </a:pPr>
            <a:r>
              <a:rPr lang="lt-LT" sz="2800" dirty="0">
                <a:latin typeface="Calibri" pitchFamily="34" charset="0"/>
              </a:rPr>
              <a:t>Jei paveldėtojas yra to paties fondo dalyvis, pensijų sąskaitoje įrašyti paveldimai turto daliai tenkantys pensijų fondo vienetai pervedami paveldėtojui </a:t>
            </a:r>
            <a:r>
              <a:rPr lang="lt-LT" sz="2800" dirty="0" err="1">
                <a:latin typeface="Calibri" pitchFamily="34" charset="0"/>
              </a:rPr>
              <a:t>nekonver-tuojant</a:t>
            </a:r>
            <a:r>
              <a:rPr lang="lt-LT" sz="2800" dirty="0">
                <a:latin typeface="Calibri" pitchFamily="34" charset="0"/>
              </a:rPr>
              <a:t> į pinigus, jei paveldėtojas su tuo sutinka.</a:t>
            </a:r>
            <a:endParaRPr lang="en-GB" sz="2800" dirty="0">
              <a:latin typeface="Calibri"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65</a:t>
            </a:fld>
            <a:endParaRPr lang="lt-L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48131"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8133" name="Text Box 6"/>
          <p:cNvSpPr txBox="1">
            <a:spLocks noChangeArrowheads="1"/>
          </p:cNvSpPr>
          <p:nvPr/>
        </p:nvSpPr>
        <p:spPr bwMode="auto">
          <a:xfrm>
            <a:off x="0" y="0"/>
            <a:ext cx="9144000" cy="646331"/>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a:solidFill>
                  <a:schemeClr val="bg1"/>
                </a:solidFill>
                <a:latin typeface="Calibri" pitchFamily="34" charset="0"/>
                <a:ea typeface="+mj-ea"/>
                <a:cs typeface="+mj-cs"/>
              </a:rPr>
              <a:t>Atskaitymai iš pensijų turto</a:t>
            </a:r>
            <a:endParaRPr lang="en-GB" sz="3600" b="1">
              <a:solidFill>
                <a:schemeClr val="bg1"/>
              </a:solidFill>
              <a:latin typeface="Calibri" pitchFamily="34" charset="0"/>
              <a:ea typeface="+mj-ea"/>
              <a:cs typeface="+mj-cs"/>
            </a:endParaRPr>
          </a:p>
        </p:txBody>
      </p:sp>
      <p:sp>
        <p:nvSpPr>
          <p:cNvPr id="2" name="Text Box 7"/>
          <p:cNvSpPr txBox="1">
            <a:spLocks noChangeArrowheads="1"/>
          </p:cNvSpPr>
          <p:nvPr/>
        </p:nvSpPr>
        <p:spPr bwMode="auto">
          <a:xfrm>
            <a:off x="533400" y="2133600"/>
            <a:ext cx="8001000" cy="519113"/>
          </a:xfrm>
          <a:prstGeom prst="rect">
            <a:avLst/>
          </a:prstGeom>
          <a:noFill/>
          <a:ln w="12700" cap="sq">
            <a:noFill/>
            <a:miter lim="800000"/>
            <a:headEnd type="none" w="sm" len="sm"/>
            <a:tailEnd type="none" w="sm" len="sm"/>
          </a:ln>
        </p:spPr>
        <p:txBody>
          <a:bodyPr>
            <a:spAutoFit/>
          </a:bodyPr>
          <a:lstStyle/>
          <a:p>
            <a:pPr>
              <a:spcBef>
                <a:spcPct val="50000"/>
              </a:spcBef>
            </a:pPr>
            <a:endParaRPr lang="lt-LT" sz="2800">
              <a:latin typeface="Calibri" pitchFamily="34" charset="0"/>
            </a:endParaRPr>
          </a:p>
        </p:txBody>
      </p:sp>
      <p:sp>
        <p:nvSpPr>
          <p:cNvPr id="46086" name="Text Box 8"/>
          <p:cNvSpPr txBox="1">
            <a:spLocks noChangeArrowheads="1"/>
          </p:cNvSpPr>
          <p:nvPr/>
        </p:nvSpPr>
        <p:spPr bwMode="auto">
          <a:xfrm>
            <a:off x="539552" y="1196752"/>
            <a:ext cx="8077200" cy="4986337"/>
          </a:xfrm>
          <a:prstGeom prst="rect">
            <a:avLst/>
          </a:prstGeom>
          <a:noFill/>
          <a:ln w="12700" cap="sq">
            <a:noFill/>
            <a:miter lim="800000"/>
            <a:headEnd type="none" w="sm" len="sm"/>
            <a:tailEnd type="none" w="sm" len="sm"/>
          </a:ln>
        </p:spPr>
        <p:txBody>
          <a:bodyPr>
            <a:spAutoFit/>
          </a:bodyPr>
          <a:lstStyle/>
          <a:p>
            <a:pPr algn="just">
              <a:spcBef>
                <a:spcPts val="600"/>
              </a:spcBef>
              <a:defRPr/>
            </a:pPr>
            <a:r>
              <a:rPr lang="lt-LT" sz="2800">
                <a:latin typeface="+mn-lt"/>
              </a:rPr>
              <a:t>Atlyginimas valdymo įmonei už pensijų fondo valdymą, depozitoriumui už jo paslaugas mokamas iš pensijų turto, iš jo dengiamos ir kitos su pensijų fondo valdymu susijusios išlaidos.</a:t>
            </a:r>
          </a:p>
          <a:p>
            <a:pPr algn="just">
              <a:spcBef>
                <a:spcPts val="600"/>
              </a:spcBef>
              <a:defRPr/>
            </a:pPr>
            <a:r>
              <a:rPr lang="lt-LT" sz="2800">
                <a:latin typeface="+mn-lt"/>
              </a:rPr>
              <a:t>Iš pensijų turto galima apmokėti tik tas išlaidas, kurios susijusios su pensijų fondo valdymu ir yra numatytos pensijų fondo taisyklėse. Šių išlaidų suma negali viršyti pensijų fondo taisyklėse nustatytų išlaidų ribų. </a:t>
            </a:r>
          </a:p>
          <a:p>
            <a:pPr algn="just">
              <a:spcBef>
                <a:spcPts val="600"/>
              </a:spcBef>
              <a:defRPr/>
            </a:pPr>
            <a:r>
              <a:rPr lang="lt-LT" sz="2800">
                <a:latin typeface="+mn-lt"/>
              </a:rPr>
              <a:t>Visos kitos pensijų fondo taisyklėse nenumatytos arba nustatytas ribas viršijančios išlaidos turi būti padengiamos iš valdymo įmonės lėšų.</a:t>
            </a:r>
            <a:endParaRPr lang="en-GB" sz="2400">
              <a:latin typeface="Calibri" pitchFamily="34" charset="0"/>
            </a:endParaRPr>
          </a:p>
        </p:txBody>
      </p:sp>
      <p:sp>
        <p:nvSpPr>
          <p:cNvPr id="9" name="Skaidrės numerio vietos rezervavimo ženklas 8"/>
          <p:cNvSpPr>
            <a:spLocks noGrp="1"/>
          </p:cNvSpPr>
          <p:nvPr>
            <p:ph type="sldNum" sz="quarter" idx="12"/>
          </p:nvPr>
        </p:nvSpPr>
        <p:spPr/>
        <p:txBody>
          <a:bodyPr/>
          <a:lstStyle/>
          <a:p>
            <a:pPr>
              <a:defRPr/>
            </a:pPr>
            <a:fld id="{8710909E-3B57-4F43-8CB5-068B844B09B4}" type="slidenum">
              <a:rPr lang="lt-LT" smtClean="0"/>
              <a:pPr>
                <a:defRPr/>
              </a:pPr>
              <a:t>66</a:t>
            </a:fld>
            <a:endParaRPr lang="lt-LT"/>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4275" name="Text Box 5"/>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49157" name="Text Box 6"/>
          <p:cNvSpPr txBox="1">
            <a:spLocks noChangeArrowheads="1"/>
          </p:cNvSpPr>
          <p:nvPr/>
        </p:nvSpPr>
        <p:spPr bwMode="auto">
          <a:xfrm>
            <a:off x="0" y="6085"/>
            <a:ext cx="9144000" cy="646112"/>
          </a:xfrm>
          <a:prstGeom prst="rect">
            <a:avLst/>
          </a:prstGeom>
          <a:solidFill>
            <a:schemeClr val="accent6"/>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Investavimo apribojimai (45-50 str.)</a:t>
            </a:r>
            <a:endParaRPr lang="en-GB" sz="3600" b="1" dirty="0">
              <a:solidFill>
                <a:schemeClr val="bg1"/>
              </a:solidFill>
              <a:latin typeface="Calibri" pitchFamily="34" charset="0"/>
              <a:ea typeface="+mj-ea"/>
              <a:cs typeface="+mj-cs"/>
            </a:endParaRPr>
          </a:p>
        </p:txBody>
      </p:sp>
      <p:sp>
        <p:nvSpPr>
          <p:cNvPr id="45061" name="Text Box 8"/>
          <p:cNvSpPr txBox="1">
            <a:spLocks noChangeArrowheads="1"/>
          </p:cNvSpPr>
          <p:nvPr/>
        </p:nvSpPr>
        <p:spPr bwMode="auto">
          <a:xfrm>
            <a:off x="462677" y="836712"/>
            <a:ext cx="8496944" cy="5832366"/>
          </a:xfrm>
          <a:prstGeom prst="rect">
            <a:avLst/>
          </a:prstGeom>
          <a:noFill/>
          <a:ln w="12700" cap="sq">
            <a:noFill/>
            <a:miter lim="800000"/>
            <a:headEnd type="none" w="sm" len="sm"/>
            <a:tailEnd type="none" w="sm" len="sm"/>
          </a:ln>
        </p:spPr>
        <p:txBody>
          <a:bodyPr wrap="square">
            <a:spAutoFit/>
          </a:bodyPr>
          <a:lstStyle/>
          <a:p>
            <a:r>
              <a:rPr lang="lt-LT" sz="2000" b="1" dirty="0">
                <a:latin typeface="+mn-lt"/>
              </a:rPr>
              <a:t>Pensijų turtą gali sudaryti tik: </a:t>
            </a:r>
          </a:p>
          <a:p>
            <a:pPr algn="just">
              <a:spcBef>
                <a:spcPts val="600"/>
              </a:spcBef>
            </a:pPr>
            <a:r>
              <a:rPr lang="lt-LT" sz="2000" dirty="0">
                <a:latin typeface="+mn-lt"/>
              </a:rPr>
              <a:t>1) perleidžiamieji vertybiniai popieriai ir pinigų rinkos priemonės, įtraukti į prekybą rinkoje, laikoma reguliuojama ir veikiančia Lietuvos Respublikoje ar ES, 2) perleidžiamieji vertybiniai popieriai ir pinigų rinkos priemonės, įtraukti į prekybą kitoje valstybėje veikiančioje, pripažintoje, prižiūrimoje ir visuomenei prieinamoje rinkoje, jeigu ši rinka yra nurodyta pensijų fondo taisyklėse,</a:t>
            </a:r>
          </a:p>
          <a:p>
            <a:pPr algn="just">
              <a:spcBef>
                <a:spcPts val="600"/>
              </a:spcBef>
            </a:pPr>
            <a:r>
              <a:rPr lang="lt-LT" sz="2000" dirty="0">
                <a:latin typeface="+mn-lt"/>
              </a:rPr>
              <a:t>3) išleidžiami nauji perleidžiamieji vertybiniai popieriai, jeigu emisijos sąlygose yra numatytas įsipareigojimas įtraukti juos į prekybą reguliuojamoje rinkoje ne vėliau kaip per vienus metus nuo išleidimo,</a:t>
            </a:r>
          </a:p>
          <a:p>
            <a:pPr algn="just">
              <a:spcBef>
                <a:spcPts val="600"/>
              </a:spcBef>
            </a:pPr>
            <a:r>
              <a:rPr lang="lt-LT" sz="2000" dirty="0">
                <a:latin typeface="+mn-lt"/>
              </a:rPr>
              <a:t>4) ne ilgesniam kaip 12 mėnesių terminui padėti indėliai, kuriuos galima atsiimti pareikalavus, esantys kredito įstaigoje, kurios buveinė yra ES arba kitoje valstybėje, kurioje riziką ribojanti priežiūra yra ne mažiau griežta negu ES. </a:t>
            </a:r>
          </a:p>
          <a:p>
            <a:pPr algn="just">
              <a:spcBef>
                <a:spcPts val="600"/>
              </a:spcBef>
            </a:pPr>
            <a:r>
              <a:rPr lang="lt-LT" sz="1600" dirty="0">
                <a:latin typeface="+mn-lt"/>
              </a:rPr>
              <a:t>Į pinigų rinkos priemones, kurios nėra įtrauktos į prekybą reguliuojamoje rinkoje, leidžiama investuoti tik tuo atveju, jeigu tų priemonių emisija ar emitentas yra reguliuojami siekiant apsaugoti investuotojus ir jų santaupas ir jeigu tos priemonės tenkina papildomas sąlygas. (...)</a:t>
            </a:r>
          </a:p>
          <a:p>
            <a:pPr algn="just">
              <a:spcBef>
                <a:spcPts val="600"/>
              </a:spcBef>
            </a:pPr>
            <a:r>
              <a:rPr lang="lt-LT" sz="2000" dirty="0">
                <a:latin typeface="+mn-lt"/>
              </a:rPr>
              <a:t>Į vieno emitento perleidžiamuosius vertybinius popierius ar pinigų rinkos priemones gali būti investuota ne daugiau kaip 5 procentai pensijų turtą sudarančių grynųjų aktyvų.</a:t>
            </a: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67</a:t>
            </a:fld>
            <a:endParaRPr lang="lt-L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533400" y="19812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endParaRPr lang="lt-LT" sz="2000">
              <a:latin typeface="Calibri" pitchFamily="34" charset="0"/>
            </a:endParaRPr>
          </a:p>
        </p:txBody>
      </p:sp>
      <p:sp>
        <p:nvSpPr>
          <p:cNvPr id="11269" name="Text Box 63"/>
          <p:cNvSpPr txBox="1">
            <a:spLocks noChangeArrowheads="1"/>
          </p:cNvSpPr>
          <p:nvPr/>
        </p:nvSpPr>
        <p:spPr bwMode="auto">
          <a:xfrm>
            <a:off x="0" y="0"/>
            <a:ext cx="9144000" cy="615950"/>
          </a:xfrm>
          <a:prstGeom prst="rect">
            <a:avLst/>
          </a:prstGeom>
          <a:solidFill>
            <a:schemeClr val="accent6"/>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400" b="1">
                <a:solidFill>
                  <a:schemeClr val="bg1"/>
                </a:solidFill>
                <a:latin typeface="Calibri" pitchFamily="34" charset="0"/>
                <a:ea typeface="+mj-ea"/>
                <a:cs typeface="+mj-cs"/>
              </a:rPr>
              <a:t>Saugumo reikalavimai</a:t>
            </a:r>
            <a:endParaRPr lang="en-GB" sz="3400" b="1">
              <a:solidFill>
                <a:schemeClr val="bg1"/>
              </a:solidFill>
              <a:latin typeface="Calibri" pitchFamily="34" charset="0"/>
              <a:ea typeface="+mj-ea"/>
              <a:cs typeface="+mj-cs"/>
            </a:endParaRPr>
          </a:p>
        </p:txBody>
      </p:sp>
      <p:sp>
        <p:nvSpPr>
          <p:cNvPr id="14341" name="Text Box 64"/>
          <p:cNvSpPr txBox="1">
            <a:spLocks noChangeArrowheads="1"/>
          </p:cNvSpPr>
          <p:nvPr/>
        </p:nvSpPr>
        <p:spPr bwMode="auto">
          <a:xfrm>
            <a:off x="467544" y="908720"/>
            <a:ext cx="8424863" cy="5355312"/>
          </a:xfrm>
          <a:prstGeom prst="rect">
            <a:avLst/>
          </a:prstGeom>
          <a:noFill/>
          <a:ln w="12700" cap="sq">
            <a:noFill/>
            <a:miter lim="800000"/>
            <a:headEnd type="none" w="sm" len="sm"/>
            <a:tailEnd type="none" w="sm" len="sm"/>
          </a:ln>
        </p:spPr>
        <p:txBody>
          <a:bodyPr>
            <a:spAutoFit/>
          </a:bodyPr>
          <a:lstStyle/>
          <a:p>
            <a:pPr>
              <a:defRPr/>
            </a:pPr>
            <a:r>
              <a:rPr lang="lt-LT" sz="2000" b="1" dirty="0"/>
              <a:t>Valdymo įmonė privalo:</a:t>
            </a:r>
          </a:p>
          <a:p>
            <a:pPr indent="361950" algn="just">
              <a:buFont typeface="Wingdings" pitchFamily="2" charset="2"/>
              <a:buChar char="Ø"/>
              <a:defRPr/>
            </a:pPr>
            <a:r>
              <a:rPr lang="x-none" sz="2000" dirty="0">
                <a:latin typeface="+mn-lt"/>
              </a:rPr>
              <a:t>nuolat vykdyti priežiūros institucijos nustatytus kapitalo pakankamumo reikalavimus;</a:t>
            </a:r>
            <a:endParaRPr lang="lt-LT" sz="2000" dirty="0">
              <a:latin typeface="+mn-lt"/>
            </a:endParaRPr>
          </a:p>
          <a:p>
            <a:pPr indent="361950" algn="just">
              <a:buFont typeface="Wingdings" pitchFamily="2" charset="2"/>
              <a:buChar char="Ø"/>
              <a:defRPr/>
            </a:pPr>
            <a:r>
              <a:rPr lang="lt-LT" sz="2000" dirty="0">
                <a:latin typeface="+mn-lt"/>
              </a:rPr>
              <a:t>sudaryti pakankamą garantijų rezervą, jeigu pagal pensijų fondo taisykles prisiima įsipareigojimus dalyviams garantuoti tam tikrą pajamingumą.</a:t>
            </a:r>
          </a:p>
          <a:p>
            <a:pPr>
              <a:defRPr/>
            </a:pPr>
            <a:endParaRPr lang="lt-LT" sz="2000" dirty="0">
              <a:latin typeface="+mn-lt"/>
            </a:endParaRPr>
          </a:p>
          <a:p>
            <a:pPr>
              <a:defRPr/>
            </a:pPr>
            <a:r>
              <a:rPr lang="lt-LT" sz="2000" b="1" dirty="0">
                <a:latin typeface="+mn-lt"/>
              </a:rPr>
              <a:t>Draudimo įmonė privalo: </a:t>
            </a:r>
          </a:p>
          <a:p>
            <a:pPr indent="361950" algn="just">
              <a:buFont typeface="Wingdings" pitchFamily="2" charset="2"/>
              <a:buChar char="Ø"/>
              <a:defRPr/>
            </a:pPr>
            <a:r>
              <a:rPr lang="fi-FI" sz="2000" dirty="0">
                <a:latin typeface="+mn-lt"/>
              </a:rPr>
              <a:t>nuolat vykdyti </a:t>
            </a:r>
            <a:r>
              <a:rPr lang="x-none" sz="2000" dirty="0">
                <a:latin typeface="+mn-lt"/>
              </a:rPr>
              <a:t>priežiūros institucijos</a:t>
            </a:r>
            <a:r>
              <a:rPr lang="lt-LT" sz="2000" dirty="0">
                <a:latin typeface="+mn-lt"/>
              </a:rPr>
              <a:t> nustatyta tvarka apskaičiuotus </a:t>
            </a:r>
            <a:r>
              <a:rPr lang="x-none" sz="2000" dirty="0">
                <a:latin typeface="+mn-lt"/>
              </a:rPr>
              <a:t> </a:t>
            </a:r>
            <a:r>
              <a:rPr lang="fi-FI" sz="2000" dirty="0">
                <a:latin typeface="+mn-lt"/>
              </a:rPr>
              <a:t>mokumo kapitalo reikalavimus; </a:t>
            </a:r>
            <a:endParaRPr lang="lt-LT" sz="2000" dirty="0">
              <a:latin typeface="+mn-lt"/>
            </a:endParaRPr>
          </a:p>
          <a:p>
            <a:pPr indent="361950" algn="just">
              <a:buFont typeface="Wingdings" pitchFamily="2" charset="2"/>
              <a:buChar char="Ø"/>
              <a:defRPr/>
            </a:pPr>
            <a:r>
              <a:rPr lang="lt-LT" sz="2000" dirty="0">
                <a:latin typeface="+mn-lt"/>
              </a:rPr>
              <a:t>sudaryti pakankamus pensijų kaupimo techninius atidėjimus, jeigu pagal pensijų fondo taisykles prisiima įsipareigojimus garantuoti dalyviams tam tikrą pajamingumą. </a:t>
            </a:r>
          </a:p>
          <a:p>
            <a:pPr indent="361950" algn="just">
              <a:buFont typeface="Wingdings" pitchFamily="2" charset="2"/>
              <a:buChar char="Ø"/>
              <a:defRPr/>
            </a:pPr>
            <a:endParaRPr lang="lt-LT" sz="2000" dirty="0"/>
          </a:p>
          <a:p>
            <a:pPr indent="361950" algn="just">
              <a:defRPr/>
            </a:pPr>
            <a:r>
              <a:rPr lang="lt-LT" sz="1600" dirty="0">
                <a:latin typeface="+mj-lt"/>
              </a:rPr>
              <a:t>Garantijų rezervas turi būti sudaromas, investuojamas ir naudojamas valdymo įmonės nustatyta, su priežiūros institucija suderinta tvarka. Garantijų rezervas investuojamas į diversifikuotą investicijų portfelį, kuriam taikomi tokie patys kaip ir pensijų turtui reikalavimai. Pensijų kaupimo techninių </a:t>
            </a:r>
            <a:r>
              <a:rPr lang="lt-LT" sz="1600" dirty="0" err="1">
                <a:latin typeface="+mj-lt"/>
              </a:rPr>
              <a:t>atidėjinių</a:t>
            </a:r>
            <a:r>
              <a:rPr lang="lt-LT" sz="1600" dirty="0">
                <a:latin typeface="+mj-lt"/>
              </a:rPr>
              <a:t> investavimui keliami tokie pat reikalavimai kaip ir draudimo techninių </a:t>
            </a:r>
            <a:r>
              <a:rPr lang="lt-LT" sz="1600" dirty="0" err="1">
                <a:latin typeface="+mj-lt"/>
              </a:rPr>
              <a:t>atidėjinių</a:t>
            </a:r>
            <a:r>
              <a:rPr lang="lt-LT" sz="1600" dirty="0">
                <a:latin typeface="+mj-lt"/>
              </a:rPr>
              <a:t> investavimui</a:t>
            </a:r>
            <a:r>
              <a:rPr lang="lt-LT" dirty="0">
                <a:latin typeface="+mj-lt"/>
              </a:rPr>
              <a:t>.</a:t>
            </a:r>
          </a:p>
        </p:txBody>
      </p:sp>
      <p:sp>
        <p:nvSpPr>
          <p:cNvPr id="6" name="Skaidrės numerio vietos rezervavimo ženklas 5"/>
          <p:cNvSpPr>
            <a:spLocks noGrp="1"/>
          </p:cNvSpPr>
          <p:nvPr>
            <p:ph type="sldNum" sz="quarter" idx="12"/>
          </p:nvPr>
        </p:nvSpPr>
        <p:spPr/>
        <p:txBody>
          <a:bodyPr/>
          <a:lstStyle/>
          <a:p>
            <a:pPr>
              <a:defRPr/>
            </a:pPr>
            <a:fld id="{8710909E-3B57-4F43-8CB5-068B844B09B4}" type="slidenum">
              <a:rPr lang="lt-LT" smtClean="0"/>
              <a:pPr>
                <a:defRPr/>
              </a:pPr>
              <a:t>68</a:t>
            </a:fld>
            <a:endParaRPr lang="lt-L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5299"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50181" name="Text Box 5"/>
          <p:cNvSpPr txBox="1">
            <a:spLocks noChangeArrowheads="1"/>
          </p:cNvSpPr>
          <p:nvPr/>
        </p:nvSpPr>
        <p:spPr bwMode="auto">
          <a:xfrm>
            <a:off x="0" y="0"/>
            <a:ext cx="9144000" cy="64611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Apmokestinimas</a:t>
            </a:r>
            <a:endParaRPr lang="en-GB" sz="3600" b="1" dirty="0">
              <a:solidFill>
                <a:schemeClr val="bg1"/>
              </a:solidFill>
              <a:latin typeface="Calibri" pitchFamily="34" charset="0"/>
              <a:ea typeface="+mj-ea"/>
              <a:cs typeface="+mj-cs"/>
            </a:endParaRPr>
          </a:p>
        </p:txBody>
      </p:sp>
      <p:sp>
        <p:nvSpPr>
          <p:cNvPr id="43013" name="Text Box 6"/>
          <p:cNvSpPr txBox="1">
            <a:spLocks noChangeArrowheads="1"/>
          </p:cNvSpPr>
          <p:nvPr/>
        </p:nvSpPr>
        <p:spPr bwMode="auto">
          <a:xfrm>
            <a:off x="270248" y="1345602"/>
            <a:ext cx="8568952" cy="400110"/>
          </a:xfrm>
          <a:prstGeom prst="rect">
            <a:avLst/>
          </a:prstGeom>
          <a:noFill/>
          <a:ln w="12700" cap="sq">
            <a:noFill/>
            <a:miter lim="800000"/>
            <a:headEnd type="none" w="sm" len="sm"/>
            <a:tailEnd type="none" w="sm" len="sm"/>
          </a:ln>
        </p:spPr>
        <p:txBody>
          <a:bodyPr wrap="square">
            <a:spAutoFit/>
          </a:bodyPr>
          <a:lstStyle/>
          <a:p>
            <a:endParaRPr lang="lt-LT" sz="2000" dirty="0">
              <a:latin typeface="+mj-lt"/>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69</a:t>
            </a:fld>
            <a:endParaRPr lang="lt-LT"/>
          </a:p>
        </p:txBody>
      </p:sp>
      <p:sp>
        <p:nvSpPr>
          <p:cNvPr id="2" name="TextBox 1">
            <a:extLst>
              <a:ext uri="{FF2B5EF4-FFF2-40B4-BE49-F238E27FC236}">
                <a16:creationId xmlns:a16="http://schemas.microsoft.com/office/drawing/2014/main" id="{C124A9CC-42CF-40B0-A86F-5CED31C0EB79}"/>
              </a:ext>
            </a:extLst>
          </p:cNvPr>
          <p:cNvSpPr txBox="1"/>
          <p:nvPr/>
        </p:nvSpPr>
        <p:spPr>
          <a:xfrm>
            <a:off x="304800" y="836712"/>
            <a:ext cx="8534400" cy="400110"/>
          </a:xfrm>
          <a:prstGeom prst="rect">
            <a:avLst/>
          </a:prstGeom>
          <a:noFill/>
        </p:spPr>
        <p:txBody>
          <a:bodyPr wrap="square" rtlCol="0">
            <a:spAutoFit/>
          </a:bodyPr>
          <a:lstStyle/>
          <a:p>
            <a:r>
              <a:rPr lang="lt-LT" sz="2000" b="1" dirty="0">
                <a:latin typeface="+mn-lt"/>
              </a:rPr>
              <a:t>Kas yra EEE – TTT režimai.</a:t>
            </a:r>
          </a:p>
        </p:txBody>
      </p:sp>
      <p:pic>
        <p:nvPicPr>
          <p:cNvPr id="4" name="Paveikslėlis 3">
            <a:extLst>
              <a:ext uri="{FF2B5EF4-FFF2-40B4-BE49-F238E27FC236}">
                <a16:creationId xmlns:a16="http://schemas.microsoft.com/office/drawing/2014/main" id="{9393DDAF-0EF3-4DFD-A539-D29E9DB26D23}"/>
              </a:ext>
            </a:extLst>
          </p:cNvPr>
          <p:cNvPicPr>
            <a:picLocks noChangeAspect="1"/>
          </p:cNvPicPr>
          <p:nvPr/>
        </p:nvPicPr>
        <p:blipFill rotWithShape="1">
          <a:blip r:embed="rId2"/>
          <a:srcRect l="9111" t="8000" r="48320" b="18500"/>
          <a:stretch/>
        </p:blipFill>
        <p:spPr>
          <a:xfrm>
            <a:off x="611560" y="1558350"/>
            <a:ext cx="7543800" cy="5040560"/>
          </a:xfrm>
          <a:prstGeom prst="rect">
            <a:avLst/>
          </a:prstGeom>
        </p:spPr>
      </p:pic>
    </p:spTree>
    <p:extLst>
      <p:ext uri="{BB962C8B-B14F-4D97-AF65-F5344CB8AC3E}">
        <p14:creationId xmlns:p14="http://schemas.microsoft.com/office/powerpoint/2010/main" val="159107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381000" y="1981200"/>
            <a:ext cx="8458200" cy="579438"/>
          </a:xfrm>
          <a:prstGeom prst="rect">
            <a:avLst/>
          </a:prstGeom>
          <a:noFill/>
          <a:ln w="88900" cmpd="tri">
            <a:noFill/>
            <a:prstDash val="sysDot"/>
            <a:miter lim="800000"/>
            <a:headEnd/>
            <a:tailEnd/>
          </a:ln>
          <a:effectLst/>
        </p:spPr>
        <p:txBody>
          <a:bodyPr>
            <a:spAutoFit/>
          </a:bodyPr>
          <a:lstStyle/>
          <a:p>
            <a:pPr lvl="1" algn="just" eaLnBrk="0" fontAlgn="auto" hangingPunct="0">
              <a:spcBef>
                <a:spcPct val="20000"/>
              </a:spcBef>
              <a:spcAft>
                <a:spcPts val="0"/>
              </a:spcAft>
              <a:buFont typeface="Wingdings" pitchFamily="2" charset="2"/>
              <a:buNone/>
              <a:defRPr/>
            </a:pPr>
            <a:r>
              <a:rPr lang="lt-LT" sz="3200">
                <a:effectLst>
                  <a:outerShdw blurRad="38100" dist="38100" dir="2700000" algn="tl">
                    <a:srgbClr val="000000"/>
                  </a:outerShdw>
                </a:effectLst>
                <a:latin typeface="+mn-lt"/>
              </a:rPr>
              <a:t>	</a:t>
            </a:r>
            <a:endParaRPr lang="en-GB" sz="2800">
              <a:solidFill>
                <a:srgbClr val="903A00"/>
              </a:solidFill>
              <a:latin typeface="+mn-lt"/>
            </a:endParaRPr>
          </a:p>
        </p:txBody>
      </p:sp>
      <p:sp>
        <p:nvSpPr>
          <p:cNvPr id="10243" name="Text Box 4"/>
          <p:cNvSpPr txBox="1">
            <a:spLocks noChangeArrowheads="1"/>
          </p:cNvSpPr>
          <p:nvPr/>
        </p:nvSpPr>
        <p:spPr bwMode="auto">
          <a:xfrm>
            <a:off x="0" y="0"/>
            <a:ext cx="9144000" cy="646113"/>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Pensijų kaupimo įmokų tarifas</a:t>
            </a:r>
            <a:endParaRPr lang="en-GB" sz="3600" b="1" dirty="0">
              <a:solidFill>
                <a:schemeClr val="bg1"/>
              </a:solidFill>
              <a:latin typeface="Calibri" pitchFamily="34" charset="0"/>
              <a:ea typeface="+mj-ea"/>
              <a:cs typeface="+mj-cs"/>
            </a:endParaRPr>
          </a:p>
        </p:txBody>
      </p:sp>
      <p:graphicFrame>
        <p:nvGraphicFramePr>
          <p:cNvPr id="60501" name="Group 85"/>
          <p:cNvGraphicFramePr>
            <a:graphicFrameLocks noGrp="1"/>
          </p:cNvGraphicFramePr>
          <p:nvPr>
            <p:extLst>
              <p:ext uri="{D42A27DB-BD31-4B8C-83A1-F6EECF244321}">
                <p14:modId xmlns:p14="http://schemas.microsoft.com/office/powerpoint/2010/main" val="7999314"/>
              </p:ext>
            </p:extLst>
          </p:nvPr>
        </p:nvGraphicFramePr>
        <p:xfrm>
          <a:off x="533400" y="1172873"/>
          <a:ext cx="8077200" cy="3422968"/>
        </p:xfrm>
        <a:graphic>
          <a:graphicData uri="http://schemas.openxmlformats.org/drawingml/2006/table">
            <a:tbl>
              <a:tblPr/>
              <a:tblGrid>
                <a:gridCol w="1529788">
                  <a:extLst>
                    <a:ext uri="{9D8B030D-6E8A-4147-A177-3AD203B41FA5}">
                      <a16:colId xmlns:a16="http://schemas.microsoft.com/office/drawing/2014/main" val="20000"/>
                    </a:ext>
                  </a:extLst>
                </a:gridCol>
                <a:gridCol w="831446">
                  <a:extLst>
                    <a:ext uri="{9D8B030D-6E8A-4147-A177-3AD203B41FA5}">
                      <a16:colId xmlns:a16="http://schemas.microsoft.com/office/drawing/2014/main" val="20001"/>
                    </a:ext>
                  </a:extLst>
                </a:gridCol>
                <a:gridCol w="952661">
                  <a:extLst>
                    <a:ext uri="{9D8B030D-6E8A-4147-A177-3AD203B41FA5}">
                      <a16:colId xmlns:a16="http://schemas.microsoft.com/office/drawing/2014/main" val="20002"/>
                    </a:ext>
                  </a:extLst>
                </a:gridCol>
                <a:gridCol w="952661">
                  <a:extLst>
                    <a:ext uri="{9D8B030D-6E8A-4147-A177-3AD203B41FA5}">
                      <a16:colId xmlns:a16="http://schemas.microsoft.com/office/drawing/2014/main" val="20003"/>
                    </a:ext>
                  </a:extLst>
                </a:gridCol>
                <a:gridCol w="952661">
                  <a:extLst>
                    <a:ext uri="{9D8B030D-6E8A-4147-A177-3AD203B41FA5}">
                      <a16:colId xmlns:a16="http://schemas.microsoft.com/office/drawing/2014/main" val="20004"/>
                    </a:ext>
                  </a:extLst>
                </a:gridCol>
                <a:gridCol w="952661">
                  <a:extLst>
                    <a:ext uri="{9D8B030D-6E8A-4147-A177-3AD203B41FA5}">
                      <a16:colId xmlns:a16="http://schemas.microsoft.com/office/drawing/2014/main" val="20005"/>
                    </a:ext>
                  </a:extLst>
                </a:gridCol>
                <a:gridCol w="952661">
                  <a:extLst>
                    <a:ext uri="{9D8B030D-6E8A-4147-A177-3AD203B41FA5}">
                      <a16:colId xmlns:a16="http://schemas.microsoft.com/office/drawing/2014/main" val="20006"/>
                    </a:ext>
                  </a:extLst>
                </a:gridCol>
                <a:gridCol w="952661">
                  <a:extLst>
                    <a:ext uri="{9D8B030D-6E8A-4147-A177-3AD203B41FA5}">
                      <a16:colId xmlns:a16="http://schemas.microsoft.com/office/drawing/2014/main" val="20007"/>
                    </a:ext>
                  </a:extLst>
                </a:gridCol>
              </a:tblGrid>
              <a:tr h="644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t-LT"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dirty="0">
                          <a:ln>
                            <a:noFill/>
                          </a:ln>
                          <a:solidFill>
                            <a:schemeClr val="tx1"/>
                          </a:solidFill>
                          <a:effectLst/>
                          <a:latin typeface="Calibri" pitchFamily="34" charset="0"/>
                        </a:rPr>
                        <a:t>2004</a:t>
                      </a:r>
                      <a:endParaRPr kumimoji="0" lang="en-GB" sz="24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2005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dirty="0">
                          <a:ln>
                            <a:noFill/>
                          </a:ln>
                          <a:solidFill>
                            <a:schemeClr val="tx1"/>
                          </a:solidFill>
                          <a:effectLst/>
                          <a:latin typeface="Calibri" pitchFamily="34" charset="0"/>
                        </a:rPr>
                        <a:t>2006</a:t>
                      </a:r>
                      <a:endParaRPr kumimoji="0" lang="en-GB" sz="24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2007-2008</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kern="1200" cap="none" normalizeH="0" baseline="0" dirty="0">
                          <a:ln>
                            <a:noFill/>
                          </a:ln>
                          <a:solidFill>
                            <a:schemeClr val="tx1"/>
                          </a:solidFill>
                          <a:effectLst/>
                          <a:latin typeface="Calibri" pitchFamily="34" charset="0"/>
                          <a:ea typeface="+mn-ea"/>
                          <a:cs typeface="+mn-cs"/>
                        </a:rPr>
                        <a:t>2009</a:t>
                      </a:r>
                      <a:r>
                        <a:rPr kumimoji="0" lang="en-US" sz="2400" b="0" i="0" u="none" strike="noStrike" kern="1200" cap="none" normalizeH="0" baseline="0" dirty="0">
                          <a:ln>
                            <a:noFill/>
                          </a:ln>
                          <a:solidFill>
                            <a:schemeClr val="tx1"/>
                          </a:solidFill>
                          <a:effectLst/>
                          <a:latin typeface="Calibri" pitchFamily="34" charset="0"/>
                          <a:ea typeface="+mn-ea"/>
                          <a:cs typeface="+mn-cs"/>
                        </a:rPr>
                        <a:t>-2011*</a:t>
                      </a:r>
                      <a:endParaRPr kumimoji="0" lang="en-GB" sz="2400" b="0" i="0" u="none" strike="noStrike" kern="1200" cap="none" normalizeH="0" baseline="0" dirty="0">
                        <a:ln>
                          <a:noFill/>
                        </a:ln>
                        <a:solidFill>
                          <a:schemeClr val="tx1"/>
                        </a:solidFill>
                        <a:effectLst/>
                        <a:latin typeface="Calibri" pitchFamily="34" charset="0"/>
                        <a:ea typeface="+mn-ea"/>
                        <a:cs typeface="+mn-cs"/>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400" b="0" i="0" u="none" strike="noStrike" kern="1200" cap="none" normalizeH="0" baseline="0">
                          <a:ln>
                            <a:noFill/>
                          </a:ln>
                          <a:solidFill>
                            <a:schemeClr val="tx1"/>
                          </a:solidFill>
                          <a:effectLst/>
                          <a:latin typeface="Calibri" pitchFamily="34" charset="0"/>
                          <a:ea typeface="+mn-ea"/>
                          <a:cs typeface="+mn-cs"/>
                        </a:rPr>
                        <a:t>2012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kern="1200" cap="none" normalizeH="0" baseline="0">
                          <a:ln>
                            <a:noFill/>
                          </a:ln>
                          <a:solidFill>
                            <a:schemeClr val="tx1"/>
                          </a:solidFill>
                          <a:effectLst/>
                          <a:latin typeface="Calibri" pitchFamily="34" charset="0"/>
                          <a:ea typeface="+mn-ea"/>
                          <a:cs typeface="+mn-cs"/>
                        </a:rPr>
                        <a:t>2013</a:t>
                      </a:r>
                      <a:endParaRPr kumimoji="0" lang="en-GB" sz="2400" b="0" i="0" u="none" strike="noStrike" kern="1200" cap="none" normalizeH="0" baseline="0">
                        <a:ln>
                          <a:noFill/>
                        </a:ln>
                        <a:solidFill>
                          <a:schemeClr val="tx1"/>
                        </a:solidFill>
                        <a:effectLst/>
                        <a:latin typeface="Calibri" pitchFamily="34" charset="0"/>
                        <a:ea typeface="+mn-ea"/>
                        <a:cs typeface="+mn-cs"/>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27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Apdraustojo įmoka</a:t>
                      </a:r>
                      <a:endParaRPr kumimoji="0" lang="en-GB" sz="24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dirty="0">
                          <a:ln>
                            <a:noFill/>
                          </a:ln>
                          <a:solidFill>
                            <a:schemeClr val="tx1"/>
                          </a:solidFill>
                          <a:effectLst/>
                          <a:latin typeface="Calibri" pitchFamily="34" charset="0"/>
                        </a:rPr>
                        <a:t>2.5%</a:t>
                      </a:r>
                      <a:endParaRPr kumimoji="0" lang="en-GB" sz="24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2,0%</a:t>
                      </a:r>
                      <a:endParaRPr kumimoji="0" lang="en-GB" sz="24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400" b="0" i="0" u="none" strike="noStrike" cap="none" normalizeH="0" baseline="0">
                          <a:ln>
                            <a:noFill/>
                          </a:ln>
                          <a:solidFill>
                            <a:schemeClr val="tx1"/>
                          </a:solidFill>
                          <a:effectLst/>
                          <a:latin typeface="Calibri" pitchFamily="34"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Darbdavio įmoka</a:t>
                      </a:r>
                      <a:endParaRPr kumimoji="0" lang="en-GB" sz="24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t-LT"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dirty="0">
                          <a:ln>
                            <a:noFill/>
                          </a:ln>
                          <a:solidFill>
                            <a:schemeClr val="tx1"/>
                          </a:solidFill>
                          <a:effectLst/>
                          <a:latin typeface="Calibri" pitchFamily="34" charset="0"/>
                        </a:rPr>
                        <a:t>1.0%</a:t>
                      </a:r>
                      <a:endParaRPr kumimoji="0" lang="en-GB" sz="24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2.0%</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3.0%</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0</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400" b="0" i="0" u="none" strike="noStrike" cap="none" normalizeH="0" baseline="0">
                          <a:ln>
                            <a:noFill/>
                          </a:ln>
                          <a:solidFill>
                            <a:schemeClr val="tx1"/>
                          </a:solidFill>
                          <a:effectLst/>
                          <a:latin typeface="Calibri" pitchFamily="34"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0</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54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Visa įmoka kaupimui</a:t>
                      </a:r>
                      <a:endParaRPr kumimoji="0" lang="en-GB" sz="24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2.5%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3.5%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a:ln>
                            <a:noFill/>
                          </a:ln>
                          <a:solidFill>
                            <a:schemeClr val="tx1"/>
                          </a:solidFill>
                          <a:effectLst/>
                          <a:latin typeface="Calibri" pitchFamily="34" charset="0"/>
                        </a:rPr>
                        <a:t>4.5%</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dirty="0">
                          <a:ln>
                            <a:noFill/>
                          </a:ln>
                          <a:solidFill>
                            <a:schemeClr val="tx1"/>
                          </a:solidFill>
                          <a:effectLst/>
                          <a:latin typeface="Calibri" pitchFamily="34" charset="0"/>
                        </a:rPr>
                        <a:t>5.5%</a:t>
                      </a:r>
                      <a:endParaRPr kumimoji="0" lang="en-GB" sz="24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2,0%</a:t>
                      </a:r>
                      <a:endParaRPr kumimoji="0" lang="en-GB" sz="24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400" b="0" i="0" u="none" strike="noStrike" cap="none" normalizeH="0" baseline="0">
                          <a:ln>
                            <a:noFill/>
                          </a:ln>
                          <a:solidFill>
                            <a:schemeClr val="tx1"/>
                          </a:solidFill>
                          <a:effectLst/>
                          <a:latin typeface="Calibri" pitchFamily="34"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400" b="0" i="0" u="none" strike="noStrike" cap="none" normalizeH="0" baseline="0" dirty="0">
                          <a:ln>
                            <a:noFill/>
                          </a:ln>
                          <a:solidFill>
                            <a:schemeClr val="tx1"/>
                          </a:solidFill>
                          <a:effectLst/>
                          <a:latin typeface="Calibri" pitchFamily="34" charset="0"/>
                        </a:rPr>
                        <a:t>2,5%</a:t>
                      </a:r>
                      <a:endParaRPr kumimoji="0" lang="en-GB" sz="24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388" name="TextBox 6"/>
          <p:cNvSpPr txBox="1">
            <a:spLocks noChangeArrowheads="1"/>
          </p:cNvSpPr>
          <p:nvPr/>
        </p:nvSpPr>
        <p:spPr bwMode="auto">
          <a:xfrm>
            <a:off x="5296236" y="4679864"/>
            <a:ext cx="3311525" cy="307777"/>
          </a:xfrm>
          <a:prstGeom prst="rect">
            <a:avLst/>
          </a:prstGeom>
          <a:noFill/>
          <a:ln w="9525">
            <a:noFill/>
            <a:miter lim="800000"/>
            <a:headEnd/>
            <a:tailEnd/>
          </a:ln>
        </p:spPr>
        <p:txBody>
          <a:bodyPr>
            <a:spAutoFit/>
          </a:bodyPr>
          <a:lstStyle/>
          <a:p>
            <a:pPr algn="r"/>
            <a:r>
              <a:rPr lang="en-US" sz="1400" dirty="0"/>
              <a:t>*</a:t>
            </a:r>
            <a:r>
              <a:rPr lang="en-US" sz="1400" dirty="0" err="1"/>
              <a:t>Iki</a:t>
            </a:r>
            <a:r>
              <a:rPr lang="en-US" sz="1400" dirty="0"/>
              <a:t> 2009 </a:t>
            </a:r>
            <a:r>
              <a:rPr lang="en-US" sz="1400" dirty="0" err="1"/>
              <a:t>liepos</a:t>
            </a:r>
            <a:r>
              <a:rPr lang="en-US" sz="1400" dirty="0"/>
              <a:t> 1 d. - 3%</a:t>
            </a:r>
            <a:endParaRPr lang="lt-LT" sz="1400" dirty="0"/>
          </a:p>
        </p:txBody>
      </p:sp>
      <p:sp>
        <p:nvSpPr>
          <p:cNvPr id="2" name="TextBox 1">
            <a:extLst>
              <a:ext uri="{FF2B5EF4-FFF2-40B4-BE49-F238E27FC236}">
                <a16:creationId xmlns:a16="http://schemas.microsoft.com/office/drawing/2014/main" id="{30BFF008-4CBF-4481-9D93-03C49BA71EFE}"/>
              </a:ext>
            </a:extLst>
          </p:cNvPr>
          <p:cNvSpPr txBox="1"/>
          <p:nvPr/>
        </p:nvSpPr>
        <p:spPr>
          <a:xfrm>
            <a:off x="500134" y="5122601"/>
            <a:ext cx="8187883" cy="1200329"/>
          </a:xfrm>
          <a:prstGeom prst="rect">
            <a:avLst/>
          </a:prstGeom>
          <a:noFill/>
        </p:spPr>
        <p:txBody>
          <a:bodyPr wrap="square" rtlCol="0">
            <a:spAutoFit/>
          </a:bodyPr>
          <a:lstStyle/>
          <a:p>
            <a:r>
              <a:rPr lang="lt-LT" dirty="0"/>
              <a:t>Iš pradžių kaupiamoji dalis buvo didinama pagal numatytą planą, bet dėl krizės teko sumažinti įmokų tarifą. Iš pradžių buvo ketinta grįžti prie 5,5% lygio ar net aukštesnio, bet dėl finansinių priežasčių šių ketinimų atsisakyta ir nuo 2014 m. įvykdyta  vadinamoji "2+2+2" reforma.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5299"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50181" name="Text Box 5"/>
          <p:cNvSpPr txBox="1">
            <a:spLocks noChangeArrowheads="1"/>
          </p:cNvSpPr>
          <p:nvPr/>
        </p:nvSpPr>
        <p:spPr bwMode="auto">
          <a:xfrm>
            <a:off x="0" y="0"/>
            <a:ext cx="9144000" cy="64611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Apmokestinimas</a:t>
            </a:r>
            <a:endParaRPr lang="en-GB" sz="3600" b="1" dirty="0">
              <a:solidFill>
                <a:schemeClr val="bg1"/>
              </a:solidFill>
              <a:latin typeface="Calibri" pitchFamily="34" charset="0"/>
              <a:ea typeface="+mj-ea"/>
              <a:cs typeface="+mj-cs"/>
            </a:endParaRPr>
          </a:p>
        </p:txBody>
      </p:sp>
      <p:sp>
        <p:nvSpPr>
          <p:cNvPr id="43013" name="Text Box 6"/>
          <p:cNvSpPr txBox="1">
            <a:spLocks noChangeArrowheads="1"/>
          </p:cNvSpPr>
          <p:nvPr/>
        </p:nvSpPr>
        <p:spPr bwMode="auto">
          <a:xfrm>
            <a:off x="287524" y="959093"/>
            <a:ext cx="8568952" cy="4939814"/>
          </a:xfrm>
          <a:prstGeom prst="rect">
            <a:avLst/>
          </a:prstGeom>
          <a:noFill/>
          <a:ln w="12700" cap="sq">
            <a:noFill/>
            <a:miter lim="800000"/>
            <a:headEnd type="none" w="sm" len="sm"/>
            <a:tailEnd type="none" w="sm" len="sm"/>
          </a:ln>
        </p:spPr>
        <p:txBody>
          <a:bodyPr wrap="square">
            <a:spAutoFit/>
          </a:bodyPr>
          <a:lstStyle/>
          <a:p>
            <a:r>
              <a:rPr lang="lt-LT" sz="2000" b="1" dirty="0">
                <a:latin typeface="+mn-lt"/>
              </a:rPr>
              <a:t>GPM 21 straipsnis. Iš pajamų atimamos gyventojo patirtos išlaidos </a:t>
            </a:r>
            <a:endParaRPr lang="lt-LT" sz="2000" dirty="0">
              <a:latin typeface="+mn-lt"/>
            </a:endParaRPr>
          </a:p>
          <a:p>
            <a:r>
              <a:rPr lang="lt-LT" sz="2000" dirty="0">
                <a:latin typeface="+mn-lt"/>
              </a:rPr>
              <a:t>Iš pajamų gali būti atimamos šios per mokestinį laikotarpį patirtos nuolatinio Lietuvos gyventojo išlaidos:</a:t>
            </a:r>
          </a:p>
          <a:p>
            <a:pPr marL="342900" indent="-342900" algn="just">
              <a:spcBef>
                <a:spcPts val="600"/>
              </a:spcBef>
              <a:buFont typeface="Wingdings" panose="05000000000000000000" pitchFamily="2" charset="2"/>
              <a:buChar char="Ø"/>
            </a:pPr>
            <a:r>
              <a:rPr lang="lt-LT" dirty="0">
                <a:latin typeface="+mn-lt"/>
              </a:rPr>
              <a:t>savo, sutuoktinio, iki 18 metų ir vyresnių neįgaliųjų vaikų (...) naudai sumokėtos </a:t>
            </a:r>
            <a:r>
              <a:rPr lang="lt-LT" b="1" dirty="0">
                <a:latin typeface="+mn-lt"/>
              </a:rPr>
              <a:t>pensijų įmokos į pensijų fondus</a:t>
            </a:r>
            <a:r>
              <a:rPr lang="lt-LT" dirty="0">
                <a:latin typeface="+mn-lt"/>
              </a:rPr>
              <a:t>, profesinių pensijų fondų dalyvių asociacijų ir (ar) jiems analogiškų subjektų, veikiančių Europos ekonominės erdvės valstybėje, turimus pensijų fondus (1 dalies 2p.); </a:t>
            </a:r>
          </a:p>
          <a:p>
            <a:pPr marL="342900" indent="-342900" algn="just">
              <a:spcBef>
                <a:spcPts val="600"/>
              </a:spcBef>
              <a:buFont typeface="Wingdings" panose="05000000000000000000" pitchFamily="2" charset="2"/>
              <a:buChar char="Ø"/>
            </a:pPr>
            <a:r>
              <a:rPr lang="lt-LT" dirty="0">
                <a:latin typeface="+mn-lt"/>
              </a:rPr>
              <a:t>pensijų įmokos į pensijų fondus, profesinių pensijų fondų dalyvių asociacijų ir (ar) jiems analogiškų subjektų, veikiančių Europos ekonominės erdvės valstybėje ar Ekonominio bendradarbiavimo ir plėtros organizacijos valstybėje narėje, turimus pensijų fondus, kurias Lietuvos nuolatinis gyventojas moka </a:t>
            </a:r>
            <a:r>
              <a:rPr lang="lt-LT" b="1" dirty="0">
                <a:latin typeface="+mn-lt"/>
              </a:rPr>
              <a:t>kaip papildomas kaupiamąsias pensijų įmokas </a:t>
            </a:r>
            <a:r>
              <a:rPr lang="lt-LT" dirty="0">
                <a:latin typeface="+mn-lt"/>
              </a:rPr>
              <a:t>ir kurios yra didesnės negu 3 procentai šio gyventojo pajamų, nuo kurių skaičiuojamos valstybinio socialinio draudimo įmokos;</a:t>
            </a:r>
          </a:p>
          <a:p>
            <a:pPr algn="just">
              <a:spcBef>
                <a:spcPts val="600"/>
              </a:spcBef>
            </a:pPr>
            <a:r>
              <a:rPr lang="lt-LT" sz="2000" dirty="0">
                <a:latin typeface="+mj-lt"/>
              </a:rPr>
              <a:t>Bendra atimamų išlaidų (</a:t>
            </a:r>
            <a:r>
              <a:rPr lang="en-AU" sz="2000" dirty="0" err="1">
                <a:latin typeface="Calibri" pitchFamily="34" charset="0"/>
              </a:rPr>
              <a:t>kartu</a:t>
            </a:r>
            <a:r>
              <a:rPr lang="en-AU" sz="2000" dirty="0">
                <a:latin typeface="Calibri" pitchFamily="34" charset="0"/>
              </a:rPr>
              <a:t> </a:t>
            </a:r>
            <a:r>
              <a:rPr lang="en-AU" sz="2000" dirty="0" err="1">
                <a:latin typeface="Calibri" pitchFamily="34" charset="0"/>
              </a:rPr>
              <a:t>su</a:t>
            </a:r>
            <a:r>
              <a:rPr lang="en-AU" sz="2000" dirty="0">
                <a:latin typeface="Calibri" pitchFamily="34" charset="0"/>
              </a:rPr>
              <a:t> </a:t>
            </a:r>
            <a:r>
              <a:rPr lang="lt-LT" sz="2000" dirty="0">
                <a:latin typeface="Calibri" pitchFamily="34" charset="0"/>
              </a:rPr>
              <a:t>kitomis atimamomis išlaidomis)</a:t>
            </a:r>
            <a:r>
              <a:rPr lang="lt-LT" sz="2000" dirty="0">
                <a:latin typeface="+mj-lt"/>
              </a:rPr>
              <a:t> suma negali viršyti 25 procentų apmokestinamųjų pajamų ir bet kokiu  atveju   negali   viršyti 1 500 eurų,</a:t>
            </a: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70</a:t>
            </a:fld>
            <a:endParaRPr lang="lt-LT"/>
          </a:p>
        </p:txBody>
      </p:sp>
    </p:spTree>
    <p:extLst>
      <p:ext uri="{BB962C8B-B14F-4D97-AF65-F5344CB8AC3E}">
        <p14:creationId xmlns:p14="http://schemas.microsoft.com/office/powerpoint/2010/main" val="19503032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5299"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50181" name="Text Box 5"/>
          <p:cNvSpPr txBox="1">
            <a:spLocks noChangeArrowheads="1"/>
          </p:cNvSpPr>
          <p:nvPr/>
        </p:nvSpPr>
        <p:spPr bwMode="auto">
          <a:xfrm>
            <a:off x="0" y="0"/>
            <a:ext cx="9144000" cy="646113"/>
          </a:xfrm>
          <a:prstGeom prst="rect">
            <a:avLst/>
          </a:prstGeom>
          <a:solidFill>
            <a:schemeClr val="accent6"/>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Išmokų apmokestinimas: senos sutartys</a:t>
            </a:r>
            <a:endParaRPr lang="en-GB" sz="3600" b="1" dirty="0">
              <a:solidFill>
                <a:schemeClr val="bg1"/>
              </a:solidFill>
              <a:latin typeface="Calibri" pitchFamily="34" charset="0"/>
              <a:ea typeface="+mj-ea"/>
              <a:cs typeface="+mj-cs"/>
            </a:endParaRPr>
          </a:p>
        </p:txBody>
      </p:sp>
      <p:sp>
        <p:nvSpPr>
          <p:cNvPr id="43013" name="Text Box 6"/>
          <p:cNvSpPr txBox="1">
            <a:spLocks noChangeArrowheads="1"/>
          </p:cNvSpPr>
          <p:nvPr/>
        </p:nvSpPr>
        <p:spPr bwMode="auto">
          <a:xfrm>
            <a:off x="256252" y="937746"/>
            <a:ext cx="8568952" cy="4755148"/>
          </a:xfrm>
          <a:prstGeom prst="rect">
            <a:avLst/>
          </a:prstGeom>
          <a:noFill/>
          <a:ln w="12700" cap="sq">
            <a:noFill/>
            <a:miter lim="800000"/>
            <a:headEnd type="none" w="sm" len="sm"/>
            <a:tailEnd type="none" w="sm" len="sm"/>
          </a:ln>
        </p:spPr>
        <p:txBody>
          <a:bodyPr wrap="square">
            <a:spAutoFit/>
          </a:bodyPr>
          <a:lstStyle/>
          <a:p>
            <a:pPr indent="442913" algn="just">
              <a:defRPr/>
            </a:pPr>
            <a:r>
              <a:rPr lang="lt-LT" b="1" dirty="0"/>
              <a:t>GPM 17 straipsnis. Neapmokestinamosios pajamos</a:t>
            </a:r>
            <a:r>
              <a:rPr lang="lt-LT" sz="2000" dirty="0">
                <a:latin typeface="+mn-lt"/>
              </a:rPr>
              <a:t> </a:t>
            </a:r>
          </a:p>
          <a:p>
            <a:pPr indent="442913" algn="just">
              <a:defRPr/>
            </a:pPr>
            <a:r>
              <a:rPr lang="lt-LT" sz="2000" dirty="0">
                <a:latin typeface="+mn-lt"/>
              </a:rPr>
              <a:t>Neapmokestinamosios pajamos yra šios</a:t>
            </a:r>
          </a:p>
          <a:p>
            <a:pPr indent="442913" algn="just">
              <a:defRPr/>
            </a:pPr>
            <a:endParaRPr lang="lt-LT" sz="2000" dirty="0">
              <a:latin typeface="+mn-lt"/>
            </a:endParaRPr>
          </a:p>
          <a:p>
            <a:pPr algn="just"/>
            <a:r>
              <a:rPr lang="lt-LT" sz="2000" dirty="0">
                <a:sym typeface="Wingdings" panose="05000000000000000000" pitchFamily="2" charset="2"/>
              </a:rPr>
              <a:t> </a:t>
            </a:r>
            <a:r>
              <a:rPr lang="lt-LT" sz="2000" dirty="0">
                <a:latin typeface="+mn-lt"/>
              </a:rPr>
              <a:t>pagal iki 2012 m. gruodžio 31 d. sudarytą pensijų kaupimo sutartį iš pensijų fondo gauta pensijų išmoka, jeigu </a:t>
            </a:r>
          </a:p>
          <a:p>
            <a:pPr marL="342900" indent="-342900" algn="just">
              <a:spcBef>
                <a:spcPts val="600"/>
              </a:spcBef>
              <a:buFont typeface="Wingdings" panose="05000000000000000000" pitchFamily="2" charset="2"/>
              <a:buChar char="Ø"/>
            </a:pPr>
            <a:r>
              <a:rPr lang="lt-LT" sz="2000" dirty="0">
                <a:latin typeface="+mn-lt"/>
              </a:rPr>
              <a:t>pensijų kaupimo </a:t>
            </a:r>
            <a:r>
              <a:rPr lang="lt-LT" sz="2000" b="1" dirty="0">
                <a:latin typeface="+mn-lt"/>
              </a:rPr>
              <a:t>sutarties terminas yra ne trumpesnis kaip 5 metai</a:t>
            </a:r>
            <a:r>
              <a:rPr lang="lt-LT" sz="2000" dirty="0">
                <a:latin typeface="+mn-lt"/>
              </a:rPr>
              <a:t> ir </a:t>
            </a:r>
          </a:p>
          <a:p>
            <a:pPr marL="342900" indent="-342900" algn="just">
              <a:spcBef>
                <a:spcPts val="600"/>
              </a:spcBef>
              <a:buFont typeface="Wingdings" panose="05000000000000000000" pitchFamily="2" charset="2"/>
              <a:buChar char="Ø"/>
            </a:pPr>
            <a:r>
              <a:rPr lang="lt-LT" sz="2000" dirty="0">
                <a:latin typeface="+mn-lt"/>
              </a:rPr>
              <a:t>išmoką gaunantis pensijų fondo dalyvis yra </a:t>
            </a:r>
            <a:r>
              <a:rPr lang="lt-LT" sz="2000" b="1" dirty="0">
                <a:latin typeface="+mn-lt"/>
              </a:rPr>
              <a:t>sulaukęs 55 metų </a:t>
            </a:r>
            <a:r>
              <a:rPr lang="lt-LT" sz="2000" dirty="0">
                <a:latin typeface="+mn-lt"/>
              </a:rPr>
              <a:t>arba išmokos gavimo momentu išmokos gavėjui yra nustatytas 0–25 procentų ar 30–40 procentų darbingumo lygis, </a:t>
            </a:r>
          </a:p>
          <a:p>
            <a:pPr marL="342900" indent="-342900" algn="just">
              <a:spcBef>
                <a:spcPts val="600"/>
              </a:spcBef>
              <a:buFont typeface="Wingdings" panose="05000000000000000000" pitchFamily="2" charset="2"/>
              <a:buChar char="Ø"/>
            </a:pPr>
            <a:r>
              <a:rPr lang="lt-LT" sz="2000" dirty="0">
                <a:latin typeface="+mn-lt"/>
              </a:rPr>
              <a:t>gyventojui išstojus iš pensijų fondo ir neperėjus į kitą pensijų fondą išmokama suma, jeigu išstojama iš pensijų fondo ne anksčiau kaip praėjus 5 metams nuo pensijų kaupimo sutarties sudarymo dienos ir pensijų išmoką gaunantis pensijų fondo dalyvis yra sulaukęs 55 metų; </a:t>
            </a:r>
          </a:p>
          <a:p>
            <a:endParaRPr lang="lt-LT" sz="2800" dirty="0">
              <a:latin typeface="Calibri" pitchFamily="34" charset="0"/>
            </a:endParaRPr>
          </a:p>
        </p:txBody>
      </p:sp>
      <p:sp>
        <p:nvSpPr>
          <p:cNvPr id="8" name="Skaidrės numerio vietos rezervavimo ženklas 7"/>
          <p:cNvSpPr>
            <a:spLocks noGrp="1"/>
          </p:cNvSpPr>
          <p:nvPr>
            <p:ph type="sldNum" sz="quarter" idx="12"/>
          </p:nvPr>
        </p:nvSpPr>
        <p:spPr/>
        <p:txBody>
          <a:bodyPr/>
          <a:lstStyle/>
          <a:p>
            <a:pPr>
              <a:defRPr/>
            </a:pPr>
            <a:fld id="{8710909E-3B57-4F43-8CB5-068B844B09B4}" type="slidenum">
              <a:rPr lang="lt-LT" smtClean="0"/>
              <a:pPr>
                <a:defRPr/>
              </a:pPr>
              <a:t>71</a:t>
            </a:fld>
            <a:endParaRPr lang="lt-LT"/>
          </a:p>
        </p:txBody>
      </p:sp>
    </p:spTree>
    <p:extLst>
      <p:ext uri="{BB962C8B-B14F-4D97-AF65-F5344CB8AC3E}">
        <p14:creationId xmlns:p14="http://schemas.microsoft.com/office/powerpoint/2010/main" val="1370813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55299"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lt-LT" sz="2400">
              <a:latin typeface="Arial Narrow" pitchFamily="34" charset="0"/>
            </a:endParaRPr>
          </a:p>
        </p:txBody>
      </p:sp>
      <p:sp>
        <p:nvSpPr>
          <p:cNvPr id="50181" name="Text Box 5"/>
          <p:cNvSpPr txBox="1">
            <a:spLocks noChangeArrowheads="1"/>
          </p:cNvSpPr>
          <p:nvPr/>
        </p:nvSpPr>
        <p:spPr bwMode="auto">
          <a:xfrm>
            <a:off x="0" y="0"/>
            <a:ext cx="9144000" cy="646113"/>
          </a:xfrm>
          <a:prstGeom prst="rect">
            <a:avLst/>
          </a:prstGeom>
          <a:solidFill>
            <a:schemeClr val="accent2">
              <a:lumMod val="75000"/>
            </a:schemeClr>
          </a:solidFill>
          <a:ln w="12700" cap="sq">
            <a:noFill/>
            <a:miter lim="800000"/>
            <a:headEnd type="none" w="sm" len="sm"/>
            <a:tailEnd type="none" w="sm" len="sm"/>
          </a:ln>
        </p:spPr>
        <p:txBody>
          <a:bodyPr wrap="square">
            <a:spAutoFit/>
          </a:bodyPr>
          <a:lstStyle/>
          <a:p>
            <a:pPr algn="ctr" fontAlgn="auto">
              <a:spcBef>
                <a:spcPts val="0"/>
              </a:spcBef>
              <a:spcAft>
                <a:spcPts val="0"/>
              </a:spcAft>
              <a:defRPr/>
            </a:pPr>
            <a:r>
              <a:rPr lang="lt-LT" sz="3600" b="1" dirty="0">
                <a:solidFill>
                  <a:schemeClr val="bg1"/>
                </a:solidFill>
                <a:latin typeface="Calibri" pitchFamily="34" charset="0"/>
                <a:ea typeface="+mj-ea"/>
                <a:cs typeface="+mj-cs"/>
              </a:rPr>
              <a:t>Išmokų apmokestinimas</a:t>
            </a:r>
            <a:endParaRPr lang="en-GB" sz="3600" b="1" dirty="0">
              <a:solidFill>
                <a:schemeClr val="bg1"/>
              </a:solidFill>
              <a:latin typeface="Calibri" pitchFamily="34" charset="0"/>
              <a:ea typeface="+mj-ea"/>
              <a:cs typeface="+mj-cs"/>
            </a:endParaRPr>
          </a:p>
        </p:txBody>
      </p:sp>
      <p:sp>
        <p:nvSpPr>
          <p:cNvPr id="43013" name="Text Box 6"/>
          <p:cNvSpPr txBox="1">
            <a:spLocks noChangeArrowheads="1"/>
          </p:cNvSpPr>
          <p:nvPr/>
        </p:nvSpPr>
        <p:spPr bwMode="auto">
          <a:xfrm>
            <a:off x="107504" y="764704"/>
            <a:ext cx="8928992" cy="5940088"/>
          </a:xfrm>
          <a:prstGeom prst="rect">
            <a:avLst/>
          </a:prstGeom>
          <a:noFill/>
          <a:ln w="12700" cap="sq">
            <a:noFill/>
            <a:miter lim="800000"/>
            <a:headEnd type="none" w="sm" len="sm"/>
            <a:tailEnd type="none" w="sm" len="sm"/>
          </a:ln>
        </p:spPr>
        <p:txBody>
          <a:bodyPr wrap="square">
            <a:spAutoFit/>
          </a:bodyPr>
          <a:lstStyle/>
          <a:p>
            <a:pPr indent="442913" algn="just">
              <a:defRPr/>
            </a:pPr>
            <a:r>
              <a:rPr lang="lt-LT" b="1" dirty="0">
                <a:latin typeface="+mn-lt"/>
              </a:rPr>
              <a:t>GPM 17 straipsnis. Neapmokestinamosios pajamos</a:t>
            </a:r>
            <a:r>
              <a:rPr lang="lt-LT" sz="2000" dirty="0">
                <a:latin typeface="+mn-lt"/>
              </a:rPr>
              <a:t> </a:t>
            </a:r>
          </a:p>
          <a:p>
            <a:pPr indent="442913" algn="just">
              <a:defRPr/>
            </a:pPr>
            <a:r>
              <a:rPr lang="lt-LT" dirty="0">
                <a:latin typeface="+mn-lt"/>
              </a:rPr>
              <a:t>Neapmokestinamosios pajamos yra šios (16, 17,18, 46 p. ): </a:t>
            </a:r>
          </a:p>
          <a:p>
            <a:r>
              <a:rPr lang="lt-LT" dirty="0">
                <a:latin typeface="+mn-lt"/>
                <a:sym typeface="Wingdings" panose="05000000000000000000" pitchFamily="2" charset="2"/>
              </a:rPr>
              <a:t> </a:t>
            </a:r>
            <a:r>
              <a:rPr lang="lt-LT" dirty="0">
                <a:latin typeface="+mn-lt"/>
              </a:rPr>
              <a:t>Iš pensijų fondo gauta pensijų išmoka, jeigu </a:t>
            </a:r>
          </a:p>
          <a:p>
            <a:pPr marL="285750" indent="-285750" algn="just">
              <a:spcBef>
                <a:spcPts val="600"/>
              </a:spcBef>
              <a:buFont typeface="Wingdings" panose="05000000000000000000" pitchFamily="2" charset="2"/>
              <a:buChar char="Ø"/>
            </a:pPr>
            <a:r>
              <a:rPr lang="lt-LT" sz="1600" dirty="0">
                <a:latin typeface="+mn-lt"/>
              </a:rPr>
              <a:t>pagal nuo 2013 m. sausio 1 d. sudarytą pensijų kaupimo sutartį šios </a:t>
            </a:r>
            <a:r>
              <a:rPr lang="lt-LT" sz="1600" b="1" dirty="0">
                <a:latin typeface="+mn-lt"/>
              </a:rPr>
              <a:t>sutarties terminas yra ne trumpesnis kaip 5 metai </a:t>
            </a:r>
            <a:r>
              <a:rPr lang="lt-LT" sz="1600" dirty="0">
                <a:latin typeface="+mn-lt"/>
              </a:rPr>
              <a:t>ir </a:t>
            </a:r>
          </a:p>
          <a:p>
            <a:pPr marL="285750" indent="-285750" algn="just">
              <a:spcBef>
                <a:spcPts val="600"/>
              </a:spcBef>
              <a:buFont typeface="Wingdings" panose="05000000000000000000" pitchFamily="2" charset="2"/>
              <a:buChar char="Ø"/>
            </a:pPr>
            <a:r>
              <a:rPr lang="lt-LT" sz="1600" dirty="0">
                <a:latin typeface="+mn-lt"/>
              </a:rPr>
              <a:t>išmoką gaunančiam pensijų fondo dalyviui iki senatvės pensijos amžiaus, nustatyto pensijų kaupimo sutarties sudarymo metu galiojusiame Valstybinių socialinio draudimo pensijų įstatyme, yra </a:t>
            </a:r>
            <a:r>
              <a:rPr lang="lt-LT" sz="1600" b="1" dirty="0">
                <a:latin typeface="+mn-lt"/>
              </a:rPr>
              <a:t>likę ne daugiau kaip 5 metai </a:t>
            </a:r>
            <a:r>
              <a:rPr lang="lt-LT" sz="1600" dirty="0">
                <a:latin typeface="+mn-lt"/>
              </a:rPr>
              <a:t>arba išmokos gavimo momentu išmokos gavėjui yra nustatytas 0–25 procentų ar 30–40 procentų darbingumo lygis, </a:t>
            </a:r>
          </a:p>
          <a:p>
            <a:pPr marL="285750" indent="-285750" algn="just">
              <a:spcBef>
                <a:spcPts val="600"/>
              </a:spcBef>
              <a:buFont typeface="Wingdings" panose="05000000000000000000" pitchFamily="2" charset="2"/>
              <a:buChar char="Ø"/>
            </a:pPr>
            <a:r>
              <a:rPr lang="lt-LT" sz="1600" dirty="0">
                <a:latin typeface="+mn-lt"/>
              </a:rPr>
              <a:t>taip pat gyventojui išstojus iš pensijų fondo ir neperėjus į kitą pensijų fondą išmokama suma, jeigu išstojama iš pensijų fondo </a:t>
            </a:r>
            <a:r>
              <a:rPr lang="lt-LT" sz="1600" b="1" dirty="0">
                <a:latin typeface="+mn-lt"/>
              </a:rPr>
              <a:t>ne anksčiau kaip praėjus 5 metams </a:t>
            </a:r>
            <a:r>
              <a:rPr lang="lt-LT" sz="1600" dirty="0">
                <a:latin typeface="+mn-lt"/>
              </a:rPr>
              <a:t>nuo pensijų kaupimo sutarties sudarymo dienos ir išmoką gaunančiam pensijų fondo dalyviui iki senatvės pensijos amžiaus, nustatyto pensijų kaupimo sutarties sudarymo metu galiojusiame Valstybinių socialinio draudimo pensijų įstatyme, yra </a:t>
            </a:r>
            <a:r>
              <a:rPr lang="lt-LT" sz="1600" b="1" dirty="0">
                <a:latin typeface="+mn-lt"/>
              </a:rPr>
              <a:t>likę ne daugiau kaip 5 metai; </a:t>
            </a:r>
          </a:p>
          <a:p>
            <a:pPr marL="285750" indent="-285750" algn="just">
              <a:spcBef>
                <a:spcPts val="600"/>
              </a:spcBef>
              <a:buFont typeface="Wingdings" panose="05000000000000000000" pitchFamily="2" charset="2"/>
              <a:buChar char="è"/>
            </a:pPr>
            <a:r>
              <a:rPr lang="lt-LT" dirty="0">
                <a:latin typeface="+mn-lt"/>
              </a:rPr>
              <a:t>pensijos ir rentos, gautos iš Lietuvos Respublikos valstybės, savivaldybių ir Valstybinio socialinio draudimo fondo biudžetų, taip pat iš tarptautinių organizacijų ir užsienio valstybių valstybinių fondų; </a:t>
            </a:r>
          </a:p>
          <a:p>
            <a:pPr marL="285750" indent="-285750" algn="just">
              <a:spcBef>
                <a:spcPts val="600"/>
              </a:spcBef>
              <a:buFont typeface="Wingdings" panose="05000000000000000000" pitchFamily="2" charset="2"/>
              <a:buChar char="è"/>
            </a:pPr>
            <a:r>
              <a:rPr lang="lt-LT" dirty="0">
                <a:latin typeface="+mn-lt"/>
              </a:rPr>
              <a:t>iš pensijų kaupimo bendrovės gauta pensijų išmoka pagal Pensijų kaupimo įstatymo arba kitų užsienio valstybių įstatymų, reglamentuojančių analogiškas pensijų kaupimo nuostatas;</a:t>
            </a:r>
          </a:p>
          <a:p>
            <a:pPr marL="285750" indent="-285750" algn="just">
              <a:spcBef>
                <a:spcPts val="600"/>
              </a:spcBef>
              <a:buFont typeface="Wingdings" panose="05000000000000000000" pitchFamily="2" charset="2"/>
              <a:buChar char="è"/>
            </a:pPr>
            <a:r>
              <a:rPr lang="lt-LT" dirty="0">
                <a:latin typeface="+mn-lt"/>
              </a:rPr>
              <a:t>iš gyvybės draudimą vykdančios draudimo įmonės gauti pensijų anuitetai. </a:t>
            </a:r>
            <a:endParaRPr lang="lt-LT" sz="2800" dirty="0">
              <a:latin typeface="+mn-lt"/>
            </a:endParaRPr>
          </a:p>
        </p:txBody>
      </p:sp>
      <p:sp>
        <p:nvSpPr>
          <p:cNvPr id="8" name="Skaidrės numerio vietos rezervavimo ženklas 7"/>
          <p:cNvSpPr>
            <a:spLocks noGrp="1"/>
          </p:cNvSpPr>
          <p:nvPr>
            <p:ph type="sldNum" sz="quarter" idx="12"/>
          </p:nvPr>
        </p:nvSpPr>
        <p:spPr>
          <a:xfrm>
            <a:off x="8316416" y="6356350"/>
            <a:ext cx="370384" cy="365125"/>
          </a:xfrm>
        </p:spPr>
        <p:txBody>
          <a:bodyPr/>
          <a:lstStyle/>
          <a:p>
            <a:pPr>
              <a:defRPr/>
            </a:pPr>
            <a:fld id="{8710909E-3B57-4F43-8CB5-068B844B09B4}" type="slidenum">
              <a:rPr lang="lt-LT" smtClean="0"/>
              <a:pPr>
                <a:defRPr/>
              </a:pPr>
              <a:t>72</a:t>
            </a:fld>
            <a:endParaRPr lang="lt-LT" dirty="0"/>
          </a:p>
        </p:txBody>
      </p:sp>
    </p:spTree>
    <p:extLst>
      <p:ext uri="{BB962C8B-B14F-4D97-AF65-F5344CB8AC3E}">
        <p14:creationId xmlns:p14="http://schemas.microsoft.com/office/powerpoint/2010/main" val="1820034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720"/>
          </a:xfrm>
          <a:solidFill>
            <a:schemeClr val="accent2">
              <a:lumMod val="75000"/>
            </a:schemeClr>
          </a:solidFill>
        </p:spPr>
        <p:txBody>
          <a:bodyPr/>
          <a:lstStyle/>
          <a:p>
            <a:pPr eaLnBrk="1" fontAlgn="auto" hangingPunct="1">
              <a:spcBef>
                <a:spcPts val="0"/>
              </a:spcBef>
              <a:spcAft>
                <a:spcPts val="0"/>
              </a:spcAft>
              <a:defRPr/>
            </a:pPr>
            <a:r>
              <a:rPr lang="lt-LT" sz="3600" b="1"/>
              <a:t>III pakopos pensijų fondai </a:t>
            </a:r>
          </a:p>
        </p:txBody>
      </p:sp>
      <p:sp>
        <p:nvSpPr>
          <p:cNvPr id="6" name="Skaidrės numerio vietos rezervavimo ženklas 5"/>
          <p:cNvSpPr>
            <a:spLocks noGrp="1"/>
          </p:cNvSpPr>
          <p:nvPr>
            <p:ph type="sldNum" sz="quarter" idx="12"/>
          </p:nvPr>
        </p:nvSpPr>
        <p:spPr/>
        <p:txBody>
          <a:bodyPr/>
          <a:lstStyle/>
          <a:p>
            <a:pPr>
              <a:defRPr/>
            </a:pPr>
            <a:fld id="{58424595-460B-40C3-B101-DA1F8FCBD885}" type="slidenum">
              <a:rPr lang="lt-LT" smtClean="0"/>
              <a:pPr>
                <a:defRPr/>
              </a:pPr>
              <a:t>73</a:t>
            </a:fld>
            <a:endParaRPr lang="lt-LT"/>
          </a:p>
        </p:txBody>
      </p:sp>
      <p:sp>
        <p:nvSpPr>
          <p:cNvPr id="3" name="Turinio vietos rezervavimo ženklas 2">
            <a:extLst>
              <a:ext uri="{FF2B5EF4-FFF2-40B4-BE49-F238E27FC236}">
                <a16:creationId xmlns:a16="http://schemas.microsoft.com/office/drawing/2014/main" id="{B4E6781D-3F2A-4F99-B7A1-A571AD5A4D13}"/>
              </a:ext>
            </a:extLst>
          </p:cNvPr>
          <p:cNvSpPr>
            <a:spLocks noGrp="1"/>
          </p:cNvSpPr>
          <p:nvPr>
            <p:ph idx="1"/>
          </p:nvPr>
        </p:nvSpPr>
        <p:spPr/>
        <p:txBody>
          <a:bodyPr/>
          <a:lstStyle/>
          <a:p>
            <a:endParaRPr lang="lt-LT" dirty="0"/>
          </a:p>
        </p:txBody>
      </p:sp>
      <p:graphicFrame>
        <p:nvGraphicFramePr>
          <p:cNvPr id="7" name="Turinio vietos rezervavimo ženklas 3">
            <a:extLst>
              <a:ext uri="{FF2B5EF4-FFF2-40B4-BE49-F238E27FC236}">
                <a16:creationId xmlns:a16="http://schemas.microsoft.com/office/drawing/2014/main" id="{C77662E5-97E9-4A82-9761-DBA1DF748CE2}"/>
              </a:ext>
            </a:extLst>
          </p:cNvPr>
          <p:cNvGraphicFramePr>
            <a:graphicFrameLocks/>
          </p:cNvGraphicFramePr>
          <p:nvPr>
            <p:extLst>
              <p:ext uri="{D42A27DB-BD31-4B8C-83A1-F6EECF244321}">
                <p14:modId xmlns:p14="http://schemas.microsoft.com/office/powerpoint/2010/main" val="392809697"/>
              </p:ext>
            </p:extLst>
          </p:nvPr>
        </p:nvGraphicFramePr>
        <p:xfrm>
          <a:off x="422774" y="1600200"/>
          <a:ext cx="8264025" cy="4754880"/>
        </p:xfrm>
        <a:graphic>
          <a:graphicData uri="http://schemas.openxmlformats.org/drawingml/2006/table">
            <a:tbl>
              <a:tblPr firstRow="1" bandRow="1">
                <a:tableStyleId>{93296810-A885-4BE3-A3E7-6D5BEEA58F35}</a:tableStyleId>
              </a:tblPr>
              <a:tblGrid>
                <a:gridCol w="956290">
                  <a:extLst>
                    <a:ext uri="{9D8B030D-6E8A-4147-A177-3AD203B41FA5}">
                      <a16:colId xmlns:a16="http://schemas.microsoft.com/office/drawing/2014/main" val="20000"/>
                    </a:ext>
                  </a:extLst>
                </a:gridCol>
                <a:gridCol w="1295206">
                  <a:extLst>
                    <a:ext uri="{9D8B030D-6E8A-4147-A177-3AD203B41FA5}">
                      <a16:colId xmlns:a16="http://schemas.microsoft.com/office/drawing/2014/main" val="20001"/>
                    </a:ext>
                  </a:extLst>
                </a:gridCol>
                <a:gridCol w="1272344">
                  <a:extLst>
                    <a:ext uri="{9D8B030D-6E8A-4147-A177-3AD203B41FA5}">
                      <a16:colId xmlns:a16="http://schemas.microsoft.com/office/drawing/2014/main" val="20002"/>
                    </a:ext>
                  </a:extLst>
                </a:gridCol>
                <a:gridCol w="1777514">
                  <a:extLst>
                    <a:ext uri="{9D8B030D-6E8A-4147-A177-3AD203B41FA5}">
                      <a16:colId xmlns:a16="http://schemas.microsoft.com/office/drawing/2014/main" val="1396289443"/>
                    </a:ext>
                  </a:extLst>
                </a:gridCol>
                <a:gridCol w="1440160">
                  <a:extLst>
                    <a:ext uri="{9D8B030D-6E8A-4147-A177-3AD203B41FA5}">
                      <a16:colId xmlns:a16="http://schemas.microsoft.com/office/drawing/2014/main" val="1692080248"/>
                    </a:ext>
                  </a:extLst>
                </a:gridCol>
                <a:gridCol w="1522511">
                  <a:extLst>
                    <a:ext uri="{9D8B030D-6E8A-4147-A177-3AD203B41FA5}">
                      <a16:colId xmlns:a16="http://schemas.microsoft.com/office/drawing/2014/main" val="2980336653"/>
                    </a:ext>
                  </a:extLst>
                </a:gridCol>
              </a:tblGrid>
              <a:tr h="632206">
                <a:tc>
                  <a:txBody>
                    <a:bodyPr/>
                    <a:lstStyle/>
                    <a:p>
                      <a:endParaRPr lang="lt-LT" dirty="0"/>
                    </a:p>
                  </a:txBody>
                  <a:tcPr/>
                </a:tc>
                <a:tc>
                  <a:txBody>
                    <a:bodyPr/>
                    <a:lstStyle/>
                    <a:p>
                      <a:pPr algn="ctr"/>
                      <a:r>
                        <a:rPr lang="en-US" dirty="0" err="1"/>
                        <a:t>Vieneto</a:t>
                      </a:r>
                      <a:r>
                        <a:rPr lang="en-US" dirty="0"/>
                        <a:t> p</a:t>
                      </a:r>
                      <a:r>
                        <a:rPr lang="lt-LT" dirty="0" err="1"/>
                        <a:t>okytis</a:t>
                      </a:r>
                      <a:r>
                        <a:rPr lang="lt-LT" dirty="0"/>
                        <a:t> </a:t>
                      </a:r>
                      <a:r>
                        <a:rPr lang="en-US" dirty="0"/>
                        <a:t> %</a:t>
                      </a:r>
                      <a:endParaRPr lang="lt-LT" dirty="0"/>
                    </a:p>
                  </a:txBody>
                  <a:tcPr/>
                </a:tc>
                <a:tc>
                  <a:txBody>
                    <a:bodyPr/>
                    <a:lstStyle/>
                    <a:p>
                      <a:pPr marL="0" algn="ctr" defTabSz="914400" rtl="0" eaLnBrk="1" fontAlgn="b" latinLnBrk="0" hangingPunct="1"/>
                      <a:r>
                        <a:rPr lang="en-US" sz="1800" b="1" kern="1200" dirty="0" err="1">
                          <a:solidFill>
                            <a:schemeClr val="lt1"/>
                          </a:solidFill>
                          <a:latin typeface="+mn-lt"/>
                          <a:ea typeface="+mn-ea"/>
                          <a:cs typeface="+mn-cs"/>
                        </a:rPr>
                        <a:t>Turtas</a:t>
                      </a:r>
                      <a:endParaRPr lang="en-US" sz="1800" b="1" kern="1200" dirty="0">
                        <a:solidFill>
                          <a:schemeClr val="lt1"/>
                        </a:solidFill>
                        <a:latin typeface="+mn-lt"/>
                        <a:ea typeface="+mn-ea"/>
                        <a:cs typeface="+mn-cs"/>
                      </a:endParaRPr>
                    </a:p>
                    <a:p>
                      <a:pPr marL="0" algn="ctr" defTabSz="914400" rtl="0" eaLnBrk="1" fontAlgn="b" latinLnBrk="0" hangingPunct="1"/>
                      <a:r>
                        <a:rPr lang="en-US" sz="1800" b="1" kern="1200" dirty="0" err="1">
                          <a:solidFill>
                            <a:schemeClr val="lt1"/>
                          </a:solidFill>
                          <a:latin typeface="+mn-lt"/>
                          <a:ea typeface="+mn-ea"/>
                          <a:cs typeface="+mn-cs"/>
                        </a:rPr>
                        <a:t>mln.eur</a:t>
                      </a:r>
                      <a:endParaRPr lang="lt-LT" sz="1800" b="1" kern="1200" dirty="0">
                        <a:solidFill>
                          <a:schemeClr val="lt1"/>
                        </a:solidFill>
                        <a:latin typeface="+mn-lt"/>
                        <a:ea typeface="+mn-ea"/>
                        <a:cs typeface="+mn-cs"/>
                      </a:endParaRPr>
                    </a:p>
                  </a:txBody>
                  <a:tcPr marL="9525" marR="9525" marT="9524" marB="0" anchor="b"/>
                </a:tc>
                <a:tc>
                  <a:txBody>
                    <a:bodyPr/>
                    <a:lstStyle/>
                    <a:p>
                      <a:pPr marL="0" algn="ctr" defTabSz="914400" rtl="0" eaLnBrk="1" fontAlgn="b" latinLnBrk="0" hangingPunct="1"/>
                      <a:endParaRPr lang="lt-LT" sz="1800" b="1" kern="1200" dirty="0">
                        <a:solidFill>
                          <a:schemeClr val="lt1"/>
                        </a:solidFill>
                        <a:latin typeface="+mn-lt"/>
                        <a:ea typeface="+mn-ea"/>
                        <a:cs typeface="+mn-cs"/>
                      </a:endParaRPr>
                    </a:p>
                  </a:txBody>
                  <a:tcPr marL="9525" marR="9525" marT="9524" marB="0" anchor="b"/>
                </a:tc>
                <a:tc>
                  <a:txBody>
                    <a:bodyPr/>
                    <a:lstStyle/>
                    <a:p>
                      <a:pPr algn="ctr"/>
                      <a:r>
                        <a:rPr lang="en-US" dirty="0" err="1"/>
                        <a:t>Vieneto</a:t>
                      </a:r>
                      <a:r>
                        <a:rPr lang="en-US" dirty="0"/>
                        <a:t> p</a:t>
                      </a:r>
                      <a:r>
                        <a:rPr lang="lt-LT" dirty="0" err="1"/>
                        <a:t>okytis</a:t>
                      </a:r>
                      <a:r>
                        <a:rPr lang="lt-LT" dirty="0"/>
                        <a:t> </a:t>
                      </a:r>
                      <a:r>
                        <a:rPr lang="en-US" dirty="0"/>
                        <a:t> %</a:t>
                      </a:r>
                      <a:endParaRPr lang="lt-LT" dirty="0"/>
                    </a:p>
                  </a:txBody>
                  <a:tcPr/>
                </a:tc>
                <a:tc>
                  <a:txBody>
                    <a:bodyPr/>
                    <a:lstStyle/>
                    <a:p>
                      <a:pPr marL="0" algn="ctr" defTabSz="914400" rtl="0" eaLnBrk="1" fontAlgn="b" latinLnBrk="0" hangingPunct="1"/>
                      <a:r>
                        <a:rPr lang="en-US" sz="1800" b="1" kern="1200" dirty="0" err="1">
                          <a:solidFill>
                            <a:schemeClr val="lt1"/>
                          </a:solidFill>
                          <a:latin typeface="+mn-lt"/>
                          <a:ea typeface="+mn-ea"/>
                          <a:cs typeface="+mn-cs"/>
                        </a:rPr>
                        <a:t>Turtas</a:t>
                      </a:r>
                      <a:endParaRPr lang="en-US" sz="1800" b="1" kern="1200" dirty="0">
                        <a:solidFill>
                          <a:schemeClr val="lt1"/>
                        </a:solidFill>
                        <a:latin typeface="+mn-lt"/>
                        <a:ea typeface="+mn-ea"/>
                        <a:cs typeface="+mn-cs"/>
                      </a:endParaRPr>
                    </a:p>
                    <a:p>
                      <a:pPr marL="0" algn="ctr" defTabSz="914400" rtl="0" eaLnBrk="1" fontAlgn="b" latinLnBrk="0" hangingPunct="1"/>
                      <a:r>
                        <a:rPr lang="en-US" sz="1800" b="1" kern="1200" dirty="0" err="1">
                          <a:solidFill>
                            <a:schemeClr val="lt1"/>
                          </a:solidFill>
                          <a:latin typeface="+mn-lt"/>
                          <a:ea typeface="+mn-ea"/>
                          <a:cs typeface="+mn-cs"/>
                        </a:rPr>
                        <a:t>mln.eur</a:t>
                      </a:r>
                      <a:endParaRPr lang="lt-LT" sz="1800" b="1" kern="1200" dirty="0">
                        <a:solidFill>
                          <a:schemeClr val="lt1"/>
                        </a:solidFill>
                        <a:latin typeface="+mn-lt"/>
                        <a:ea typeface="+mn-ea"/>
                        <a:cs typeface="+mn-cs"/>
                      </a:endParaRPr>
                    </a:p>
                  </a:txBody>
                  <a:tcPr marL="9525" marR="9525" marT="9524" marB="0" anchor="b"/>
                </a:tc>
                <a:extLst>
                  <a:ext uri="{0D108BD9-81ED-4DB2-BD59-A6C34878D82A}">
                    <a16:rowId xmlns:a16="http://schemas.microsoft.com/office/drawing/2014/main" val="10000"/>
                  </a:ext>
                </a:extLst>
              </a:tr>
              <a:tr h="451576">
                <a:tc>
                  <a:txBody>
                    <a:bodyPr/>
                    <a:lstStyle/>
                    <a:p>
                      <a:r>
                        <a:rPr lang="en-US" sz="2400"/>
                        <a:t>2005</a:t>
                      </a:r>
                      <a:endParaRPr lang="lt-LT" sz="2400"/>
                    </a:p>
                  </a:txBody>
                  <a:tcPr/>
                </a:tc>
                <a:tc>
                  <a:txBody>
                    <a:bodyPr/>
                    <a:lstStyle/>
                    <a:p>
                      <a:pPr algn="r"/>
                      <a:r>
                        <a:rPr lang="en-US" sz="2400"/>
                        <a:t>13,16</a:t>
                      </a:r>
                      <a:endParaRPr lang="lt-LT" sz="2400"/>
                    </a:p>
                  </a:txBody>
                  <a:tcPr/>
                </a:tc>
                <a:tc>
                  <a:txBody>
                    <a:bodyPr/>
                    <a:lstStyle/>
                    <a:p>
                      <a:pPr algn="r" fontAlgn="b"/>
                      <a:r>
                        <a:rPr lang="en-US" sz="2400" u="none" strike="noStrike" dirty="0"/>
                        <a:t>10,4</a:t>
                      </a:r>
                      <a:endParaRPr lang="lt-LT" sz="2400" b="0" i="0" u="none" strike="noStrike" dirty="0">
                        <a:latin typeface="+mn-lt"/>
                      </a:endParaRPr>
                    </a:p>
                  </a:txBody>
                  <a:tcPr marL="9525" marR="9525" marT="9524" marB="0" anchor="b"/>
                </a:tc>
                <a:tc>
                  <a:txBody>
                    <a:bodyPr/>
                    <a:lstStyle/>
                    <a:p>
                      <a:pPr algn="r"/>
                      <a:r>
                        <a:rPr lang="lt-LT" sz="2400" dirty="0"/>
                        <a:t>2013</a:t>
                      </a:r>
                    </a:p>
                  </a:txBody>
                  <a:tcPr/>
                </a:tc>
                <a:tc>
                  <a:txBody>
                    <a:bodyPr/>
                    <a:lstStyle/>
                    <a:p>
                      <a:pPr algn="r"/>
                      <a:r>
                        <a:rPr lang="lt-LT" sz="2400" dirty="0">
                          <a:solidFill>
                            <a:schemeClr val="tx1"/>
                          </a:solidFill>
                        </a:rPr>
                        <a:t>6,42</a:t>
                      </a:r>
                    </a:p>
                  </a:txBody>
                  <a:tcPr/>
                </a:tc>
                <a:tc>
                  <a:txBody>
                    <a:bodyPr/>
                    <a:lstStyle/>
                    <a:p>
                      <a:pPr algn="r"/>
                      <a:r>
                        <a:rPr lang="en-US" sz="2400" dirty="0">
                          <a:solidFill>
                            <a:schemeClr val="tx1"/>
                          </a:solidFill>
                        </a:rPr>
                        <a:t>37,8</a:t>
                      </a:r>
                      <a:endParaRPr lang="lt-LT" sz="2400" dirty="0">
                        <a:solidFill>
                          <a:schemeClr val="tx1"/>
                        </a:solidFill>
                      </a:endParaRPr>
                    </a:p>
                  </a:txBody>
                  <a:tcPr/>
                </a:tc>
                <a:extLst>
                  <a:ext uri="{0D108BD9-81ED-4DB2-BD59-A6C34878D82A}">
                    <a16:rowId xmlns:a16="http://schemas.microsoft.com/office/drawing/2014/main" val="10001"/>
                  </a:ext>
                </a:extLst>
              </a:tr>
              <a:tr h="451576">
                <a:tc>
                  <a:txBody>
                    <a:bodyPr/>
                    <a:lstStyle/>
                    <a:p>
                      <a:r>
                        <a:rPr lang="en-US" sz="2400"/>
                        <a:t>2006</a:t>
                      </a:r>
                      <a:endParaRPr lang="lt-LT" sz="2400"/>
                    </a:p>
                  </a:txBody>
                  <a:tcPr/>
                </a:tc>
                <a:tc>
                  <a:txBody>
                    <a:bodyPr/>
                    <a:lstStyle/>
                    <a:p>
                      <a:pPr algn="r"/>
                      <a:r>
                        <a:rPr lang="en-US" sz="2400"/>
                        <a:t>8,82</a:t>
                      </a:r>
                      <a:endParaRPr lang="lt-LT" sz="2400"/>
                    </a:p>
                  </a:txBody>
                  <a:tcPr/>
                </a:tc>
                <a:tc>
                  <a:txBody>
                    <a:bodyPr/>
                    <a:lstStyle/>
                    <a:p>
                      <a:pPr algn="r" fontAlgn="b"/>
                      <a:r>
                        <a:rPr lang="en-US" sz="2400" u="none" strike="noStrike"/>
                        <a:t>21,3</a:t>
                      </a:r>
                      <a:endParaRPr lang="lt-LT" sz="2400" b="0" i="0" u="none" strike="noStrike">
                        <a:latin typeface="+mn-lt"/>
                      </a:endParaRPr>
                    </a:p>
                  </a:txBody>
                  <a:tcPr marL="9525" marR="9525" marT="9524" marB="0" anchor="b"/>
                </a:tc>
                <a:tc>
                  <a:txBody>
                    <a:bodyPr/>
                    <a:lstStyle/>
                    <a:p>
                      <a:pPr algn="r"/>
                      <a:r>
                        <a:rPr lang="lt-LT" sz="2400" dirty="0"/>
                        <a:t>2014</a:t>
                      </a:r>
                    </a:p>
                  </a:txBody>
                  <a:tcPr/>
                </a:tc>
                <a:tc>
                  <a:txBody>
                    <a:bodyPr/>
                    <a:lstStyle/>
                    <a:p>
                      <a:pPr algn="r"/>
                      <a:r>
                        <a:rPr lang="lt-LT" sz="2400" dirty="0">
                          <a:solidFill>
                            <a:schemeClr val="tx1"/>
                          </a:solidFill>
                        </a:rPr>
                        <a:t>7,30</a:t>
                      </a:r>
                    </a:p>
                  </a:txBody>
                  <a:tcPr/>
                </a:tc>
                <a:tc>
                  <a:txBody>
                    <a:bodyPr/>
                    <a:lstStyle/>
                    <a:p>
                      <a:pPr algn="r"/>
                      <a:r>
                        <a:rPr lang="en-US" sz="2400" dirty="0">
                          <a:solidFill>
                            <a:schemeClr val="tx1"/>
                          </a:solidFill>
                        </a:rPr>
                        <a:t>47,6</a:t>
                      </a:r>
                      <a:endParaRPr lang="lt-LT" sz="2400" dirty="0">
                        <a:solidFill>
                          <a:schemeClr val="tx1"/>
                        </a:solidFill>
                      </a:endParaRPr>
                    </a:p>
                  </a:txBody>
                  <a:tcPr/>
                </a:tc>
                <a:extLst>
                  <a:ext uri="{0D108BD9-81ED-4DB2-BD59-A6C34878D82A}">
                    <a16:rowId xmlns:a16="http://schemas.microsoft.com/office/drawing/2014/main" val="10002"/>
                  </a:ext>
                </a:extLst>
              </a:tr>
              <a:tr h="451576">
                <a:tc>
                  <a:txBody>
                    <a:bodyPr/>
                    <a:lstStyle/>
                    <a:p>
                      <a:r>
                        <a:rPr lang="en-US" sz="2400"/>
                        <a:t>2007</a:t>
                      </a:r>
                      <a:endParaRPr lang="lt-LT" sz="2400"/>
                    </a:p>
                  </a:txBody>
                  <a:tcPr/>
                </a:tc>
                <a:tc>
                  <a:txBody>
                    <a:bodyPr/>
                    <a:lstStyle/>
                    <a:p>
                      <a:pPr algn="r"/>
                      <a:r>
                        <a:rPr lang="en-US" sz="2400"/>
                        <a:t>7,26</a:t>
                      </a:r>
                      <a:endParaRPr lang="lt-LT" sz="2400"/>
                    </a:p>
                  </a:txBody>
                  <a:tcPr/>
                </a:tc>
                <a:tc>
                  <a:txBody>
                    <a:bodyPr/>
                    <a:lstStyle/>
                    <a:p>
                      <a:pPr algn="r" fontAlgn="b"/>
                      <a:r>
                        <a:rPr lang="en-US" sz="2400" u="none" strike="noStrike"/>
                        <a:t>30,0</a:t>
                      </a:r>
                      <a:endParaRPr lang="lt-LT" sz="2400" b="0" i="0" u="none" strike="noStrike">
                        <a:latin typeface="+mn-lt"/>
                      </a:endParaRPr>
                    </a:p>
                  </a:txBody>
                  <a:tcPr marL="9525" marR="9525" marT="9524" marB="0" anchor="b"/>
                </a:tc>
                <a:tc>
                  <a:txBody>
                    <a:bodyPr/>
                    <a:lstStyle/>
                    <a:p>
                      <a:pPr algn="r"/>
                      <a:r>
                        <a:rPr lang="en-US" sz="2400" dirty="0"/>
                        <a:t>2015</a:t>
                      </a:r>
                      <a:endParaRPr lang="lt-LT" sz="2400" dirty="0"/>
                    </a:p>
                  </a:txBody>
                  <a:tcPr/>
                </a:tc>
                <a:tc>
                  <a:txBody>
                    <a:bodyPr/>
                    <a:lstStyle/>
                    <a:p>
                      <a:pPr algn="r"/>
                      <a:r>
                        <a:rPr lang="en-US" sz="2400" dirty="0">
                          <a:solidFill>
                            <a:schemeClr val="tx1"/>
                          </a:solidFill>
                        </a:rPr>
                        <a:t>3,60</a:t>
                      </a:r>
                      <a:endParaRPr lang="lt-LT" sz="2400" dirty="0">
                        <a:solidFill>
                          <a:schemeClr val="tx1"/>
                        </a:solidFill>
                      </a:endParaRPr>
                    </a:p>
                  </a:txBody>
                  <a:tcPr/>
                </a:tc>
                <a:tc>
                  <a:txBody>
                    <a:bodyPr/>
                    <a:lstStyle/>
                    <a:p>
                      <a:pPr algn="r"/>
                      <a:r>
                        <a:rPr lang="en-US" sz="2400" dirty="0">
                          <a:solidFill>
                            <a:schemeClr val="tx1"/>
                          </a:solidFill>
                        </a:rPr>
                        <a:t>61,6</a:t>
                      </a:r>
                      <a:endParaRPr lang="lt-LT" sz="2400" dirty="0">
                        <a:solidFill>
                          <a:schemeClr val="tx1"/>
                        </a:solidFill>
                      </a:endParaRPr>
                    </a:p>
                  </a:txBody>
                  <a:tcPr/>
                </a:tc>
                <a:extLst>
                  <a:ext uri="{0D108BD9-81ED-4DB2-BD59-A6C34878D82A}">
                    <a16:rowId xmlns:a16="http://schemas.microsoft.com/office/drawing/2014/main" val="10003"/>
                  </a:ext>
                </a:extLst>
              </a:tr>
              <a:tr h="451576">
                <a:tc>
                  <a:txBody>
                    <a:bodyPr/>
                    <a:lstStyle/>
                    <a:p>
                      <a:r>
                        <a:rPr lang="en-US" sz="2400"/>
                        <a:t>2008</a:t>
                      </a:r>
                      <a:endParaRPr lang="lt-LT" sz="2400"/>
                    </a:p>
                  </a:txBody>
                  <a:tcPr/>
                </a:tc>
                <a:tc>
                  <a:txBody>
                    <a:bodyPr/>
                    <a:lstStyle/>
                    <a:p>
                      <a:pPr algn="r"/>
                      <a:r>
                        <a:rPr lang="en-US" sz="2400">
                          <a:solidFill>
                            <a:srgbClr val="FF0000"/>
                          </a:solidFill>
                        </a:rPr>
                        <a:t>-37,62</a:t>
                      </a:r>
                      <a:endParaRPr lang="lt-LT" sz="2400">
                        <a:solidFill>
                          <a:srgbClr val="FF0000"/>
                        </a:solidFill>
                      </a:endParaRPr>
                    </a:p>
                  </a:txBody>
                  <a:tcPr/>
                </a:tc>
                <a:tc>
                  <a:txBody>
                    <a:bodyPr/>
                    <a:lstStyle/>
                    <a:p>
                      <a:pPr algn="r" fontAlgn="b"/>
                      <a:r>
                        <a:rPr lang="en-US" sz="2400" b="1" u="none" strike="noStrike">
                          <a:solidFill>
                            <a:srgbClr val="FF0000"/>
                          </a:solidFill>
                        </a:rPr>
                        <a:t>17,0</a:t>
                      </a:r>
                      <a:endParaRPr lang="lt-LT" sz="2400" b="1" i="0" u="none" strike="noStrike">
                        <a:solidFill>
                          <a:srgbClr val="FF0000"/>
                        </a:solidFill>
                        <a:latin typeface="+mn-lt"/>
                      </a:endParaRPr>
                    </a:p>
                  </a:txBody>
                  <a:tcPr marL="9525" marR="9525" marT="9524" marB="0" anchor="b"/>
                </a:tc>
                <a:tc>
                  <a:txBody>
                    <a:bodyPr/>
                    <a:lstStyle/>
                    <a:p>
                      <a:pPr algn="r" fontAlgn="b"/>
                      <a:r>
                        <a:rPr lang="lt-LT" sz="2400" b="0" i="0" u="none" strike="noStrike" dirty="0">
                          <a:latin typeface="+mn-lt"/>
                        </a:rPr>
                        <a:t>2016</a:t>
                      </a:r>
                    </a:p>
                  </a:txBody>
                  <a:tcPr marL="9525" marR="9525" marT="9524" marB="0" anchor="b"/>
                </a:tc>
                <a:tc>
                  <a:txBody>
                    <a:bodyPr/>
                    <a:lstStyle/>
                    <a:p>
                      <a:pPr marL="0" algn="r" defTabSz="457200" rtl="0" eaLnBrk="1" fontAlgn="b" latinLnBrk="0" hangingPunct="1"/>
                      <a:r>
                        <a:rPr lang="lt-LT" sz="2400" kern="1200" dirty="0">
                          <a:solidFill>
                            <a:schemeClr val="tx1"/>
                          </a:solidFill>
                          <a:latin typeface="+mn-lt"/>
                          <a:ea typeface="+mn-ea"/>
                          <a:cs typeface="+mn-cs"/>
                        </a:rPr>
                        <a:t>4,90</a:t>
                      </a:r>
                    </a:p>
                  </a:txBody>
                  <a:tcPr marL="9525" marR="9525" marT="9524" marB="0" anchor="b"/>
                </a:tc>
                <a:tc>
                  <a:txBody>
                    <a:bodyPr/>
                    <a:lstStyle/>
                    <a:p>
                      <a:pPr algn="r" fontAlgn="b"/>
                      <a:r>
                        <a:rPr lang="lt-LT" sz="2400" b="0" i="0" u="none" strike="noStrike" dirty="0">
                          <a:solidFill>
                            <a:schemeClr val="tx1"/>
                          </a:solidFill>
                          <a:latin typeface="+mn-lt"/>
                        </a:rPr>
                        <a:t>79,5 </a:t>
                      </a:r>
                    </a:p>
                  </a:txBody>
                  <a:tcPr marL="9525" marR="9525" marT="9524" marB="0" anchor="b"/>
                </a:tc>
                <a:extLst>
                  <a:ext uri="{0D108BD9-81ED-4DB2-BD59-A6C34878D82A}">
                    <a16:rowId xmlns:a16="http://schemas.microsoft.com/office/drawing/2014/main" val="10004"/>
                  </a:ext>
                </a:extLst>
              </a:tr>
              <a:tr h="451576">
                <a:tc>
                  <a:txBody>
                    <a:bodyPr/>
                    <a:lstStyle/>
                    <a:p>
                      <a:r>
                        <a:rPr lang="en-US" sz="2400"/>
                        <a:t>2009</a:t>
                      </a:r>
                      <a:endParaRPr lang="lt-LT" sz="2400"/>
                    </a:p>
                  </a:txBody>
                  <a:tcPr/>
                </a:tc>
                <a:tc>
                  <a:txBody>
                    <a:bodyPr/>
                    <a:lstStyle/>
                    <a:p>
                      <a:pPr algn="r"/>
                      <a:r>
                        <a:rPr lang="en-US" sz="2400"/>
                        <a:t>28,49</a:t>
                      </a:r>
                      <a:endParaRPr lang="lt-LT" sz="2400"/>
                    </a:p>
                  </a:txBody>
                  <a:tcPr/>
                </a:tc>
                <a:tc>
                  <a:txBody>
                    <a:bodyPr/>
                    <a:lstStyle/>
                    <a:p>
                      <a:pPr algn="r" fontAlgn="b"/>
                      <a:r>
                        <a:rPr lang="en-US" sz="2400" u="none" strike="noStrike"/>
                        <a:t>22,9</a:t>
                      </a:r>
                      <a:endParaRPr lang="lt-LT" sz="2400" b="0" i="0" u="none" strike="noStrike">
                        <a:latin typeface="+mn-lt"/>
                      </a:endParaRPr>
                    </a:p>
                  </a:txBody>
                  <a:tcPr marL="9525" marR="9525" marT="9524" marB="0" anchor="b"/>
                </a:tc>
                <a:tc>
                  <a:txBody>
                    <a:bodyPr/>
                    <a:lstStyle/>
                    <a:p>
                      <a:pPr algn="r" fontAlgn="b"/>
                      <a:r>
                        <a:rPr lang="lt-LT" sz="2400" b="0" i="0" u="none" strike="noStrike" dirty="0">
                          <a:latin typeface="+mn-lt"/>
                        </a:rPr>
                        <a:t>2017</a:t>
                      </a:r>
                    </a:p>
                  </a:txBody>
                  <a:tcPr marL="9525" marR="9525" marT="9524" marB="0" anchor="b"/>
                </a:tc>
                <a:tc>
                  <a:txBody>
                    <a:bodyPr/>
                    <a:lstStyle/>
                    <a:p>
                      <a:pPr algn="r" fontAlgn="b"/>
                      <a:r>
                        <a:rPr lang="lt-LT" sz="2400" b="0" i="0" u="none" strike="noStrike" dirty="0">
                          <a:latin typeface="+mn-lt"/>
                        </a:rPr>
                        <a:t>5,19</a:t>
                      </a:r>
                    </a:p>
                  </a:txBody>
                  <a:tcPr marL="9525" marR="9525" marT="9524" marB="0" anchor="b"/>
                </a:tc>
                <a:tc>
                  <a:txBody>
                    <a:bodyPr/>
                    <a:lstStyle/>
                    <a:p>
                      <a:pPr algn="r" fontAlgn="b"/>
                      <a:r>
                        <a:rPr lang="lt-LT" sz="2400" b="0" i="0" u="none" strike="noStrike" dirty="0">
                          <a:latin typeface="+mn-lt"/>
                        </a:rPr>
                        <a:t>96,6</a:t>
                      </a:r>
                    </a:p>
                  </a:txBody>
                  <a:tcPr marL="9525" marR="9525" marT="9524" marB="0" anchor="b"/>
                </a:tc>
                <a:extLst>
                  <a:ext uri="{0D108BD9-81ED-4DB2-BD59-A6C34878D82A}">
                    <a16:rowId xmlns:a16="http://schemas.microsoft.com/office/drawing/2014/main" val="10005"/>
                  </a:ext>
                </a:extLst>
              </a:tr>
              <a:tr h="451576">
                <a:tc>
                  <a:txBody>
                    <a:bodyPr/>
                    <a:lstStyle/>
                    <a:p>
                      <a:r>
                        <a:rPr lang="en-US" sz="2400"/>
                        <a:t>2010</a:t>
                      </a:r>
                      <a:endParaRPr lang="lt-LT" sz="2400"/>
                    </a:p>
                  </a:txBody>
                  <a:tcPr/>
                </a:tc>
                <a:tc>
                  <a:txBody>
                    <a:bodyPr/>
                    <a:lstStyle/>
                    <a:p>
                      <a:pPr algn="r"/>
                      <a:r>
                        <a:rPr lang="lt-LT" sz="2400"/>
                        <a:t>14,42</a:t>
                      </a:r>
                    </a:p>
                  </a:txBody>
                  <a:tcPr/>
                </a:tc>
                <a:tc>
                  <a:txBody>
                    <a:bodyPr/>
                    <a:lstStyle/>
                    <a:p>
                      <a:pPr algn="r" fontAlgn="b"/>
                      <a:r>
                        <a:rPr lang="en-US" sz="2400" u="none" strike="noStrike"/>
                        <a:t>28,7</a:t>
                      </a:r>
                      <a:endParaRPr lang="lt-LT" sz="2400" b="0" i="0" u="none" strike="noStrike">
                        <a:latin typeface="+mn-lt"/>
                      </a:endParaRPr>
                    </a:p>
                  </a:txBody>
                  <a:tcPr marL="9525" marR="9525" marT="9524" marB="0" anchor="b"/>
                </a:tc>
                <a:tc>
                  <a:txBody>
                    <a:bodyPr/>
                    <a:lstStyle/>
                    <a:p>
                      <a:pPr marL="0" algn="r" defTabSz="914400" rtl="0" eaLnBrk="1" fontAlgn="b" latinLnBrk="0" hangingPunct="1"/>
                      <a:r>
                        <a:rPr lang="lt-LT" sz="2400" b="0" i="0" u="none" strike="noStrike" kern="1200" dirty="0">
                          <a:solidFill>
                            <a:schemeClr val="dk1"/>
                          </a:solidFill>
                          <a:latin typeface="+mn-lt"/>
                          <a:ea typeface="+mn-ea"/>
                          <a:cs typeface="+mn-cs"/>
                        </a:rPr>
                        <a:t>2018</a:t>
                      </a:r>
                    </a:p>
                  </a:txBody>
                  <a:tcPr/>
                </a:tc>
                <a:tc>
                  <a:txBody>
                    <a:bodyPr/>
                    <a:lstStyle/>
                    <a:p>
                      <a:pPr algn="r"/>
                      <a:r>
                        <a:rPr lang="lt-LT" sz="2400" dirty="0">
                          <a:solidFill>
                            <a:srgbClr val="FF0000"/>
                          </a:solidFill>
                        </a:rPr>
                        <a:t>-4,43</a:t>
                      </a:r>
                    </a:p>
                  </a:txBody>
                  <a:tcPr/>
                </a:tc>
                <a:tc>
                  <a:txBody>
                    <a:bodyPr/>
                    <a:lstStyle/>
                    <a:p>
                      <a:pPr algn="r"/>
                      <a:r>
                        <a:rPr lang="lt-LT" sz="2400" dirty="0">
                          <a:solidFill>
                            <a:schemeClr val="tx1"/>
                          </a:solidFill>
                        </a:rPr>
                        <a:t>103,9</a:t>
                      </a:r>
                    </a:p>
                  </a:txBody>
                  <a:tcPr/>
                </a:tc>
                <a:extLst>
                  <a:ext uri="{0D108BD9-81ED-4DB2-BD59-A6C34878D82A}">
                    <a16:rowId xmlns:a16="http://schemas.microsoft.com/office/drawing/2014/main" val="10006"/>
                  </a:ext>
                </a:extLst>
              </a:tr>
              <a:tr h="451576">
                <a:tc>
                  <a:txBody>
                    <a:bodyPr/>
                    <a:lstStyle/>
                    <a:p>
                      <a:r>
                        <a:rPr lang="lt-LT" sz="2400" dirty="0"/>
                        <a:t>2011</a:t>
                      </a:r>
                    </a:p>
                  </a:txBody>
                  <a:tcPr/>
                </a:tc>
                <a:tc>
                  <a:txBody>
                    <a:bodyPr/>
                    <a:lstStyle/>
                    <a:p>
                      <a:pPr algn="r"/>
                      <a:r>
                        <a:rPr lang="lt-LT" sz="2400" dirty="0">
                          <a:solidFill>
                            <a:srgbClr val="FF0000"/>
                          </a:solidFill>
                        </a:rPr>
                        <a:t>-8,70</a:t>
                      </a:r>
                    </a:p>
                  </a:txBody>
                  <a:tcPr/>
                </a:tc>
                <a:tc>
                  <a:txBody>
                    <a:bodyPr/>
                    <a:lstStyle/>
                    <a:p>
                      <a:pPr algn="r"/>
                      <a:r>
                        <a:rPr lang="en-US" sz="2400" dirty="0">
                          <a:solidFill>
                            <a:srgbClr val="FF0000"/>
                          </a:solidFill>
                        </a:rPr>
                        <a:t>27,2</a:t>
                      </a:r>
                      <a:endParaRPr lang="lt-LT" sz="2400" dirty="0">
                        <a:solidFill>
                          <a:srgbClr val="FF0000"/>
                        </a:solidFill>
                      </a:endParaRPr>
                    </a:p>
                  </a:txBody>
                  <a:tcPr/>
                </a:tc>
                <a:tc>
                  <a:txBody>
                    <a:bodyPr/>
                    <a:lstStyle/>
                    <a:p>
                      <a:pPr marL="0" algn="r" defTabSz="914400" rtl="0" eaLnBrk="1" fontAlgn="b" latinLnBrk="0" hangingPunct="1"/>
                      <a:r>
                        <a:rPr lang="lt-LT" sz="2400" b="0" i="0" u="none" strike="noStrike" kern="1200" dirty="0">
                          <a:solidFill>
                            <a:schemeClr val="dk1"/>
                          </a:solidFill>
                          <a:latin typeface="+mn-lt"/>
                          <a:ea typeface="+mn-ea"/>
                          <a:cs typeface="+mn-cs"/>
                        </a:rPr>
                        <a:t>2019</a:t>
                      </a:r>
                    </a:p>
                  </a:txBody>
                  <a:tcPr/>
                </a:tc>
                <a:tc>
                  <a:txBody>
                    <a:bodyPr/>
                    <a:lstStyle/>
                    <a:p>
                      <a:pPr algn="r"/>
                      <a:r>
                        <a:rPr lang="lt-LT" sz="2400" dirty="0">
                          <a:solidFill>
                            <a:schemeClr val="tx1"/>
                          </a:solidFill>
                        </a:rPr>
                        <a:t>14,3</a:t>
                      </a:r>
                    </a:p>
                  </a:txBody>
                  <a:tcPr/>
                </a:tc>
                <a:tc>
                  <a:txBody>
                    <a:bodyPr/>
                    <a:lstStyle/>
                    <a:p>
                      <a:pPr algn="r"/>
                      <a:r>
                        <a:rPr lang="lt-LT" sz="2400" dirty="0">
                          <a:solidFill>
                            <a:schemeClr val="tx1"/>
                          </a:solidFill>
                        </a:rPr>
                        <a:t>135,4</a:t>
                      </a:r>
                    </a:p>
                  </a:txBody>
                  <a:tcPr/>
                </a:tc>
                <a:extLst>
                  <a:ext uri="{0D108BD9-81ED-4DB2-BD59-A6C34878D82A}">
                    <a16:rowId xmlns:a16="http://schemas.microsoft.com/office/drawing/2014/main" val="10007"/>
                  </a:ext>
                </a:extLst>
              </a:tr>
              <a:tr h="451576">
                <a:tc>
                  <a:txBody>
                    <a:bodyPr/>
                    <a:lstStyle/>
                    <a:p>
                      <a:pPr algn="l"/>
                      <a:r>
                        <a:rPr lang="lt-LT" sz="2400" dirty="0"/>
                        <a:t>2012</a:t>
                      </a:r>
                    </a:p>
                  </a:txBody>
                  <a:tcPr/>
                </a:tc>
                <a:tc>
                  <a:txBody>
                    <a:bodyPr/>
                    <a:lstStyle/>
                    <a:p>
                      <a:pPr algn="r"/>
                      <a:r>
                        <a:rPr lang="en-US" sz="2400" dirty="0">
                          <a:solidFill>
                            <a:schemeClr val="tx1"/>
                          </a:solidFill>
                        </a:rPr>
                        <a:t>11,05</a:t>
                      </a:r>
                      <a:endParaRPr lang="lt-LT" sz="2400" dirty="0">
                        <a:solidFill>
                          <a:schemeClr val="tx1"/>
                        </a:solidFill>
                      </a:endParaRPr>
                    </a:p>
                  </a:txBody>
                  <a:tcPr/>
                </a:tc>
                <a:tc>
                  <a:txBody>
                    <a:bodyPr/>
                    <a:lstStyle/>
                    <a:p>
                      <a:pPr algn="r"/>
                      <a:r>
                        <a:rPr lang="en-US" sz="2400" dirty="0">
                          <a:solidFill>
                            <a:schemeClr val="tx1"/>
                          </a:solidFill>
                        </a:rPr>
                        <a:t>31,5</a:t>
                      </a:r>
                      <a:endParaRPr lang="lt-LT" sz="2400" dirty="0">
                        <a:solidFill>
                          <a:schemeClr val="tx1"/>
                        </a:solidFill>
                      </a:endParaRPr>
                    </a:p>
                  </a:txBody>
                  <a:tcPr/>
                </a:tc>
                <a:tc>
                  <a:txBody>
                    <a:bodyPr/>
                    <a:lstStyle/>
                    <a:p>
                      <a:pPr marL="0" algn="r" defTabSz="914400" rtl="0" eaLnBrk="1" fontAlgn="b" latinLnBrk="0" hangingPunct="1"/>
                      <a:r>
                        <a:rPr lang="lt-LT" sz="2400" b="0" i="0" u="none" strike="noStrike" kern="1200" dirty="0">
                          <a:solidFill>
                            <a:schemeClr val="dk1"/>
                          </a:solidFill>
                          <a:latin typeface="+mn-lt"/>
                          <a:ea typeface="+mn-ea"/>
                          <a:cs typeface="+mn-cs"/>
                        </a:rPr>
                        <a:t>2020</a:t>
                      </a:r>
                    </a:p>
                  </a:txBody>
                  <a:tcPr/>
                </a:tc>
                <a:tc>
                  <a:txBody>
                    <a:bodyPr/>
                    <a:lstStyle/>
                    <a:p>
                      <a:pPr algn="r"/>
                      <a:r>
                        <a:rPr lang="lt-LT" sz="2400" dirty="0">
                          <a:solidFill>
                            <a:schemeClr val="tx1"/>
                          </a:solidFill>
                        </a:rPr>
                        <a:t>4,63</a:t>
                      </a:r>
                    </a:p>
                  </a:txBody>
                  <a:tcPr/>
                </a:tc>
                <a:tc>
                  <a:txBody>
                    <a:bodyPr/>
                    <a:lstStyle/>
                    <a:p>
                      <a:pPr algn="r"/>
                      <a:r>
                        <a:rPr lang="lt-LT" sz="2400" dirty="0">
                          <a:solidFill>
                            <a:schemeClr val="tx1"/>
                          </a:solidFill>
                        </a:rPr>
                        <a:t>167,0</a:t>
                      </a:r>
                    </a:p>
                  </a:txBody>
                  <a:tcPr/>
                </a:tc>
                <a:extLst>
                  <a:ext uri="{0D108BD9-81ED-4DB2-BD59-A6C34878D82A}">
                    <a16:rowId xmlns:a16="http://schemas.microsoft.com/office/drawing/2014/main" val="2988840697"/>
                  </a:ext>
                </a:extLst>
              </a:tr>
              <a:tr h="451576">
                <a:tc>
                  <a:txBody>
                    <a:bodyPr/>
                    <a:lstStyle/>
                    <a:p>
                      <a:pPr algn="l"/>
                      <a:endParaRPr lang="lt-LT" sz="2400" dirty="0"/>
                    </a:p>
                  </a:txBody>
                  <a:tcPr/>
                </a:tc>
                <a:tc>
                  <a:txBody>
                    <a:bodyPr/>
                    <a:lstStyle/>
                    <a:p>
                      <a:pPr algn="r"/>
                      <a:endParaRPr lang="lt-LT" sz="2400" dirty="0">
                        <a:solidFill>
                          <a:schemeClr val="tx1"/>
                        </a:solidFill>
                      </a:endParaRPr>
                    </a:p>
                  </a:txBody>
                  <a:tcPr/>
                </a:tc>
                <a:tc>
                  <a:txBody>
                    <a:bodyPr/>
                    <a:lstStyle/>
                    <a:p>
                      <a:pPr algn="r"/>
                      <a:endParaRPr lang="lt-LT" sz="2400" dirty="0">
                        <a:solidFill>
                          <a:schemeClr val="tx1"/>
                        </a:solidFill>
                      </a:endParaRPr>
                    </a:p>
                  </a:txBody>
                  <a:tcPr/>
                </a:tc>
                <a:tc>
                  <a:txBody>
                    <a:bodyPr/>
                    <a:lstStyle/>
                    <a:p>
                      <a:pPr marL="0" algn="r" defTabSz="914400" rtl="0" eaLnBrk="1" fontAlgn="b" latinLnBrk="0" hangingPunct="1"/>
                      <a:r>
                        <a:rPr lang="lt-LT" sz="2400" b="0" i="0" u="none" strike="noStrike" kern="1200" dirty="0">
                          <a:solidFill>
                            <a:schemeClr val="dk1"/>
                          </a:solidFill>
                          <a:latin typeface="+mn-lt"/>
                          <a:ea typeface="+mn-ea"/>
                          <a:cs typeface="+mn-cs"/>
                        </a:rPr>
                        <a:t>2021</a:t>
                      </a:r>
                    </a:p>
                  </a:txBody>
                  <a:tcPr/>
                </a:tc>
                <a:tc>
                  <a:txBody>
                    <a:bodyPr/>
                    <a:lstStyle/>
                    <a:p>
                      <a:pPr algn="r"/>
                      <a:r>
                        <a:rPr lang="lt-LT" sz="2400" dirty="0">
                          <a:solidFill>
                            <a:schemeClr val="tx1"/>
                          </a:solidFill>
                        </a:rPr>
                        <a:t>13,82</a:t>
                      </a:r>
                    </a:p>
                  </a:txBody>
                  <a:tcPr/>
                </a:tc>
                <a:tc>
                  <a:txBody>
                    <a:bodyPr/>
                    <a:lstStyle/>
                    <a:p>
                      <a:pPr algn="r"/>
                      <a:r>
                        <a:rPr lang="lt-LT" sz="2400" dirty="0">
                          <a:solidFill>
                            <a:schemeClr val="tx1"/>
                          </a:solidFill>
                        </a:rPr>
                        <a:t>221,8</a:t>
                      </a:r>
                    </a:p>
                  </a:txBody>
                  <a:tcPr/>
                </a:tc>
                <a:extLst>
                  <a:ext uri="{0D108BD9-81ED-4DB2-BD59-A6C34878D82A}">
                    <a16:rowId xmlns:a16="http://schemas.microsoft.com/office/drawing/2014/main" val="1862753486"/>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87119"/>
          </a:xfrm>
          <a:solidFill>
            <a:schemeClr val="accent2">
              <a:lumMod val="75000"/>
            </a:schemeClr>
          </a:solidFill>
        </p:spPr>
        <p:txBody>
          <a:bodyPr rtlCol="0">
            <a:normAutofit/>
          </a:bodyPr>
          <a:lstStyle/>
          <a:p>
            <a:pPr eaLnBrk="1" fontAlgn="auto" hangingPunct="1">
              <a:spcBef>
                <a:spcPts val="0"/>
              </a:spcBef>
              <a:spcAft>
                <a:spcPts val="0"/>
              </a:spcAft>
              <a:defRPr/>
            </a:pPr>
            <a:r>
              <a:rPr lang="lt-LT" sz="3600" b="1" dirty="0"/>
              <a:t>Faktinė padėtis 2022 m. birželio 30 d.</a:t>
            </a:r>
          </a:p>
        </p:txBody>
      </p:sp>
      <p:sp>
        <p:nvSpPr>
          <p:cNvPr id="56323" name="Turinio vietos rezervavimo ženklas 2"/>
          <p:cNvSpPr>
            <a:spLocks noGrp="1"/>
          </p:cNvSpPr>
          <p:nvPr>
            <p:ph idx="1"/>
          </p:nvPr>
        </p:nvSpPr>
        <p:spPr>
          <a:xfrm>
            <a:off x="500063" y="1357313"/>
            <a:ext cx="8393112" cy="5167312"/>
          </a:xfrm>
        </p:spPr>
        <p:txBody>
          <a:bodyPr/>
          <a:lstStyle/>
          <a:p>
            <a:pPr>
              <a:buFont typeface="Wingdings" pitchFamily="2" charset="2"/>
              <a:buChar char="Ø"/>
            </a:pPr>
            <a:r>
              <a:rPr lang="lt-LT" sz="2800" dirty="0">
                <a:latin typeface="Calibri" panose="020F0502020204030204" pitchFamily="34" charset="0"/>
                <a:cs typeface="Calibri" panose="020F0502020204030204" pitchFamily="34" charset="0"/>
              </a:rPr>
              <a:t>Lietuvoje veikė 21  III pakopos pensijų fondų, juos valdė 5 valdymo įmonės. </a:t>
            </a:r>
          </a:p>
          <a:p>
            <a:pPr>
              <a:buFont typeface="Wingdings" pitchFamily="2" charset="2"/>
              <a:buChar char="Ø"/>
            </a:pPr>
            <a:r>
              <a:rPr lang="lt-LT" sz="2800" dirty="0">
                <a:latin typeface="Calibri" panose="020F0502020204030204" pitchFamily="34" charset="0"/>
                <a:cs typeface="Calibri" panose="020F0502020204030204" pitchFamily="34" charset="0"/>
              </a:rPr>
              <a:t>PF turtas buvo 205,65 mln. eurų. </a:t>
            </a:r>
          </a:p>
          <a:p>
            <a:pPr>
              <a:buFont typeface="Wingdings" pitchFamily="2" charset="2"/>
              <a:buChar char="Ø"/>
            </a:pPr>
            <a:r>
              <a:rPr lang="lt-LT" sz="2800" dirty="0">
                <a:latin typeface="Calibri" panose="020F0502020204030204" pitchFamily="34" charset="0"/>
                <a:cs typeface="Calibri" panose="020F0502020204030204" pitchFamily="34" charset="0"/>
              </a:rPr>
              <a:t>Dalyvių skaičius 84 718.</a:t>
            </a:r>
          </a:p>
        </p:txBody>
      </p:sp>
      <p:sp>
        <p:nvSpPr>
          <p:cNvPr id="5" name="Skaidrės numerio vietos rezervavimo ženklas 4"/>
          <p:cNvSpPr>
            <a:spLocks noGrp="1"/>
          </p:cNvSpPr>
          <p:nvPr>
            <p:ph type="sldNum" sz="quarter" idx="12"/>
          </p:nvPr>
        </p:nvSpPr>
        <p:spPr>
          <a:xfrm>
            <a:off x="6553200" y="6356350"/>
            <a:ext cx="2133600" cy="365125"/>
          </a:xfrm>
        </p:spPr>
        <p:txBody>
          <a:bodyPr/>
          <a:lstStyle/>
          <a:p>
            <a:pPr>
              <a:defRPr/>
            </a:pPr>
            <a:fld id="{58424595-460B-40C3-B101-DA1F8FCBD885}" type="slidenum">
              <a:rPr lang="lt-LT" smtClean="0"/>
              <a:pPr>
                <a:defRPr/>
              </a:pPr>
              <a:t>74</a:t>
            </a:fld>
            <a:endParaRPr lang="lt-LT"/>
          </a:p>
        </p:txBody>
      </p:sp>
      <p:graphicFrame>
        <p:nvGraphicFramePr>
          <p:cNvPr id="3" name="Lentelė 2">
            <a:extLst>
              <a:ext uri="{FF2B5EF4-FFF2-40B4-BE49-F238E27FC236}">
                <a16:creationId xmlns:a16="http://schemas.microsoft.com/office/drawing/2014/main" id="{DC737F7C-40F2-436E-B30F-2E6AFE5465AB}"/>
              </a:ext>
            </a:extLst>
          </p:cNvPr>
          <p:cNvGraphicFramePr>
            <a:graphicFrameLocks noGrp="1"/>
          </p:cNvGraphicFramePr>
          <p:nvPr>
            <p:extLst>
              <p:ext uri="{D42A27DB-BD31-4B8C-83A1-F6EECF244321}">
                <p14:modId xmlns:p14="http://schemas.microsoft.com/office/powerpoint/2010/main" val="2180300548"/>
              </p:ext>
            </p:extLst>
          </p:nvPr>
        </p:nvGraphicFramePr>
        <p:xfrm>
          <a:off x="755576" y="3661903"/>
          <a:ext cx="7272809" cy="2397760"/>
        </p:xfrm>
        <a:graphic>
          <a:graphicData uri="http://schemas.openxmlformats.org/drawingml/2006/table">
            <a:tbl>
              <a:tblPr firstRow="1" bandRow="1">
                <a:tableStyleId>{21E4AEA4-8DFA-4A89-87EB-49C32662AFE0}</a:tableStyleId>
              </a:tblPr>
              <a:tblGrid>
                <a:gridCol w="3529451">
                  <a:extLst>
                    <a:ext uri="{9D8B030D-6E8A-4147-A177-3AD203B41FA5}">
                      <a16:colId xmlns:a16="http://schemas.microsoft.com/office/drawing/2014/main" val="1507996474"/>
                    </a:ext>
                  </a:extLst>
                </a:gridCol>
                <a:gridCol w="1871679">
                  <a:extLst>
                    <a:ext uri="{9D8B030D-6E8A-4147-A177-3AD203B41FA5}">
                      <a16:colId xmlns:a16="http://schemas.microsoft.com/office/drawing/2014/main" val="2938737372"/>
                    </a:ext>
                  </a:extLst>
                </a:gridCol>
                <a:gridCol w="1871679">
                  <a:extLst>
                    <a:ext uri="{9D8B030D-6E8A-4147-A177-3AD203B41FA5}">
                      <a16:colId xmlns:a16="http://schemas.microsoft.com/office/drawing/2014/main" val="300146833"/>
                    </a:ext>
                  </a:extLst>
                </a:gridCol>
              </a:tblGrid>
              <a:tr h="370840">
                <a:tc>
                  <a:txBody>
                    <a:bodyPr/>
                    <a:lstStyle/>
                    <a:p>
                      <a:endParaRPr lang="lt-LT" dirty="0"/>
                    </a:p>
                  </a:txBody>
                  <a:tcPr/>
                </a:tc>
                <a:tc>
                  <a:txBody>
                    <a:bodyPr/>
                    <a:lstStyle/>
                    <a:p>
                      <a:pPr algn="ctr"/>
                      <a:r>
                        <a:rPr lang="lt-LT" dirty="0"/>
                        <a:t>Grąža 2022 I pusmetis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dirty="0"/>
                        <a:t>Vidutinė metinė grąža per 5 metus (%)</a:t>
                      </a:r>
                    </a:p>
                  </a:txBody>
                  <a:tcPr/>
                </a:tc>
                <a:extLst>
                  <a:ext uri="{0D108BD9-81ED-4DB2-BD59-A6C34878D82A}">
                    <a16:rowId xmlns:a16="http://schemas.microsoft.com/office/drawing/2014/main" val="1003683433"/>
                  </a:ext>
                </a:extLst>
              </a:tr>
              <a:tr h="370840">
                <a:tc>
                  <a:txBody>
                    <a:bodyPr/>
                    <a:lstStyle/>
                    <a:p>
                      <a:r>
                        <a:rPr lang="lt-LT" dirty="0"/>
                        <a:t>Obligacijų pensijų fondai</a:t>
                      </a:r>
                    </a:p>
                  </a:txBody>
                  <a:tcPr/>
                </a:tc>
                <a:tc>
                  <a:txBody>
                    <a:bodyPr/>
                    <a:lstStyle/>
                    <a:p>
                      <a:pPr algn="ctr"/>
                      <a:r>
                        <a:rPr lang="lt-LT" b="1" dirty="0">
                          <a:solidFill>
                            <a:srgbClr val="FF0000"/>
                          </a:solidFill>
                        </a:rPr>
                        <a:t>-9,72</a:t>
                      </a:r>
                    </a:p>
                  </a:txBody>
                  <a:tcPr/>
                </a:tc>
                <a:tc>
                  <a:txBody>
                    <a:bodyPr/>
                    <a:lstStyle/>
                    <a:p>
                      <a:pPr algn="ctr"/>
                      <a:r>
                        <a:rPr lang="lt-LT" dirty="0">
                          <a:solidFill>
                            <a:srgbClr val="FF0000"/>
                          </a:solidFill>
                        </a:rPr>
                        <a:t>- 1,33</a:t>
                      </a:r>
                    </a:p>
                  </a:txBody>
                  <a:tcPr/>
                </a:tc>
                <a:extLst>
                  <a:ext uri="{0D108BD9-81ED-4DB2-BD59-A6C34878D82A}">
                    <a16:rowId xmlns:a16="http://schemas.microsoft.com/office/drawing/2014/main" val="2592196807"/>
                  </a:ext>
                </a:extLst>
              </a:tr>
              <a:tr h="370840">
                <a:tc>
                  <a:txBody>
                    <a:bodyPr/>
                    <a:lstStyle/>
                    <a:p>
                      <a:r>
                        <a:rPr lang="lt-LT" dirty="0"/>
                        <a:t>Mišraus investavimo pensijų fondai</a:t>
                      </a:r>
                    </a:p>
                  </a:txBody>
                  <a:tcPr/>
                </a:tc>
                <a:tc>
                  <a:txBody>
                    <a:bodyPr/>
                    <a:lstStyle/>
                    <a:p>
                      <a:pPr algn="ctr"/>
                      <a:r>
                        <a:rPr lang="lt-LT" b="1" dirty="0">
                          <a:solidFill>
                            <a:srgbClr val="FF0000"/>
                          </a:solidFill>
                        </a:rPr>
                        <a:t>-11,30</a:t>
                      </a:r>
                    </a:p>
                  </a:txBody>
                  <a:tcPr/>
                </a:tc>
                <a:tc>
                  <a:txBody>
                    <a:bodyPr/>
                    <a:lstStyle/>
                    <a:p>
                      <a:pPr algn="ctr"/>
                      <a:r>
                        <a:rPr lang="lt-LT" dirty="0">
                          <a:solidFill>
                            <a:schemeClr val="tx1"/>
                          </a:solidFill>
                        </a:rPr>
                        <a:t>1,88</a:t>
                      </a:r>
                    </a:p>
                  </a:txBody>
                  <a:tcPr/>
                </a:tc>
                <a:extLst>
                  <a:ext uri="{0D108BD9-81ED-4DB2-BD59-A6C34878D82A}">
                    <a16:rowId xmlns:a16="http://schemas.microsoft.com/office/drawing/2014/main" val="3485067764"/>
                  </a:ext>
                </a:extLst>
              </a:tr>
              <a:tr h="370840">
                <a:tc>
                  <a:txBody>
                    <a:bodyPr/>
                    <a:lstStyle/>
                    <a:p>
                      <a:r>
                        <a:rPr lang="lt-LT" dirty="0"/>
                        <a:t>Akcijų pensijų fondai</a:t>
                      </a:r>
                    </a:p>
                  </a:txBody>
                  <a:tcPr/>
                </a:tc>
                <a:tc>
                  <a:txBody>
                    <a:bodyPr/>
                    <a:lstStyle/>
                    <a:p>
                      <a:pPr algn="ctr"/>
                      <a:r>
                        <a:rPr lang="lt-LT" b="1" dirty="0">
                          <a:solidFill>
                            <a:srgbClr val="FF0000"/>
                          </a:solidFill>
                        </a:rPr>
                        <a:t>-13,52</a:t>
                      </a:r>
                    </a:p>
                  </a:txBody>
                  <a:tcPr/>
                </a:tc>
                <a:tc>
                  <a:txBody>
                    <a:bodyPr/>
                    <a:lstStyle/>
                    <a:p>
                      <a:pPr algn="ctr"/>
                      <a:r>
                        <a:rPr lang="lt-LT" dirty="0">
                          <a:solidFill>
                            <a:schemeClr val="tx1"/>
                          </a:solidFill>
                        </a:rPr>
                        <a:t>6,52</a:t>
                      </a:r>
                    </a:p>
                  </a:txBody>
                  <a:tcPr/>
                </a:tc>
                <a:extLst>
                  <a:ext uri="{0D108BD9-81ED-4DB2-BD59-A6C34878D82A}">
                    <a16:rowId xmlns:a16="http://schemas.microsoft.com/office/drawing/2014/main" val="4107667723"/>
                  </a:ext>
                </a:extLst>
              </a:tr>
              <a:tr h="370840">
                <a:tc>
                  <a:txBody>
                    <a:bodyPr/>
                    <a:lstStyle/>
                    <a:p>
                      <a:r>
                        <a:rPr lang="lt-LT" b="1" dirty="0"/>
                        <a:t>Svertinis vidurkis</a:t>
                      </a:r>
                      <a:endParaRPr lang="lt-LT" b="1" i="1" dirty="0"/>
                    </a:p>
                  </a:txBody>
                  <a:tcPr/>
                </a:tc>
                <a:tc>
                  <a:txBody>
                    <a:bodyPr/>
                    <a:lstStyle/>
                    <a:p>
                      <a:pPr algn="ctr"/>
                      <a:r>
                        <a:rPr lang="lt-LT" b="1" dirty="0">
                          <a:solidFill>
                            <a:srgbClr val="FF0000"/>
                          </a:solidFill>
                        </a:rPr>
                        <a:t>-12,21</a:t>
                      </a:r>
                    </a:p>
                  </a:txBody>
                  <a:tcPr/>
                </a:tc>
                <a:tc>
                  <a:txBody>
                    <a:bodyPr/>
                    <a:lstStyle/>
                    <a:p>
                      <a:pPr algn="ctr"/>
                      <a:r>
                        <a:rPr lang="lt-LT" b="1" dirty="0">
                          <a:solidFill>
                            <a:schemeClr val="tx1"/>
                          </a:solidFill>
                        </a:rPr>
                        <a:t>3,74</a:t>
                      </a:r>
                    </a:p>
                  </a:txBody>
                  <a:tcPr/>
                </a:tc>
                <a:extLst>
                  <a:ext uri="{0D108BD9-81ED-4DB2-BD59-A6C34878D82A}">
                    <a16:rowId xmlns:a16="http://schemas.microsoft.com/office/drawing/2014/main" val="187691122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80728"/>
          </a:xfrm>
          <a:solidFill>
            <a:schemeClr val="accent2">
              <a:lumMod val="75000"/>
            </a:schemeClr>
          </a:solidFill>
        </p:spPr>
        <p:txBody>
          <a:bodyPr/>
          <a:lstStyle/>
          <a:p>
            <a:r>
              <a:rPr lang="lt-LT" sz="3600" b="1" dirty="0"/>
              <a:t>Koeficiento mažinimo proporcijos</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555529003"/>
              </p:ext>
            </p:extLst>
          </p:nvPr>
        </p:nvGraphicFramePr>
        <p:xfrm>
          <a:off x="395536" y="1556791"/>
          <a:ext cx="8229600" cy="4546539"/>
        </p:xfrm>
        <a:graphic>
          <a:graphicData uri="http://schemas.openxmlformats.org/drawingml/2006/table">
            <a:tbl>
              <a:tblPr firstRow="1" bandRow="1">
                <a:tableStyleId>{93296810-A885-4BE3-A3E7-6D5BEEA58F35}</a:tableStyleId>
              </a:tblPr>
              <a:tblGrid>
                <a:gridCol w="1440160">
                  <a:extLst>
                    <a:ext uri="{9D8B030D-6E8A-4147-A177-3AD203B41FA5}">
                      <a16:colId xmlns:a16="http://schemas.microsoft.com/office/drawing/2014/main" val="20000"/>
                    </a:ext>
                  </a:extLst>
                </a:gridCol>
                <a:gridCol w="267464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03571">
                <a:tc>
                  <a:txBody>
                    <a:bodyPr/>
                    <a:lstStyle/>
                    <a:p>
                      <a:endParaRPr lang="lt-LT"/>
                    </a:p>
                  </a:txBody>
                  <a:tcPr/>
                </a:tc>
                <a:tc>
                  <a:txBody>
                    <a:bodyPr/>
                    <a:lstStyle/>
                    <a:p>
                      <a:pPr algn="ctr"/>
                      <a:r>
                        <a:rPr lang="lt-LT" dirty="0">
                          <a:solidFill>
                            <a:schemeClr val="tx1"/>
                          </a:solidFill>
                        </a:rPr>
                        <a:t>Visas įmokos tarifas individualiai senatvės pensijos daliai</a:t>
                      </a:r>
                    </a:p>
                  </a:txBody>
                  <a:tcPr/>
                </a:tc>
                <a:tc>
                  <a:txBody>
                    <a:bodyPr/>
                    <a:lstStyle/>
                    <a:p>
                      <a:pPr algn="ctr"/>
                      <a:r>
                        <a:rPr lang="lt-LT">
                          <a:solidFill>
                            <a:schemeClr val="tx1"/>
                          </a:solidFill>
                        </a:rPr>
                        <a:t>Įmokos į antrąją (kaupimo) pakopą tarifas</a:t>
                      </a:r>
                    </a:p>
                  </a:txBody>
                  <a:tcPr/>
                </a:tc>
                <a:tc>
                  <a:txBody>
                    <a:bodyPr/>
                    <a:lstStyle/>
                    <a:p>
                      <a:pPr algn="ctr"/>
                      <a:r>
                        <a:rPr lang="lt-LT">
                          <a:solidFill>
                            <a:schemeClr val="tx1"/>
                          </a:solidFill>
                        </a:rPr>
                        <a:t>Koeficiento sumažėjimas</a:t>
                      </a:r>
                      <a:r>
                        <a:rPr lang="en-US">
                          <a:solidFill>
                            <a:schemeClr val="tx1"/>
                          </a:solidFill>
                        </a:rPr>
                        <a:t> (d)</a:t>
                      </a:r>
                      <a:endParaRPr lang="lt-LT">
                        <a:solidFill>
                          <a:schemeClr val="tx1"/>
                        </a:solidFill>
                      </a:endParaRPr>
                    </a:p>
                  </a:txBody>
                  <a:tcPr/>
                </a:tc>
                <a:extLst>
                  <a:ext uri="{0D108BD9-81ED-4DB2-BD59-A6C34878D82A}">
                    <a16:rowId xmlns:a16="http://schemas.microsoft.com/office/drawing/2014/main" val="10000"/>
                  </a:ext>
                </a:extLst>
              </a:tr>
              <a:tr h="403571">
                <a:tc>
                  <a:txBody>
                    <a:bodyPr/>
                    <a:lstStyle/>
                    <a:p>
                      <a:pPr algn="ctr">
                        <a:spcAft>
                          <a:spcPts val="0"/>
                        </a:spcAft>
                      </a:pPr>
                      <a:r>
                        <a:rPr lang="en-US" sz="2400"/>
                        <a:t>2004</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10.5</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2.5</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0.762</a:t>
                      </a:r>
                      <a:endParaRPr lang="lt-LT" sz="2400" kern="120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403571">
                <a:tc>
                  <a:txBody>
                    <a:bodyPr/>
                    <a:lstStyle/>
                    <a:p>
                      <a:pPr algn="ctr">
                        <a:spcAft>
                          <a:spcPts val="0"/>
                        </a:spcAft>
                      </a:pPr>
                      <a:r>
                        <a:rPr lang="en-US" sz="2400"/>
                        <a:t>2005</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10.6</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3.5</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0.670</a:t>
                      </a:r>
                      <a:endParaRPr lang="lt-LT" sz="2400" kern="120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403571">
                <a:tc>
                  <a:txBody>
                    <a:bodyPr/>
                    <a:lstStyle/>
                    <a:p>
                      <a:pPr algn="ctr">
                        <a:spcAft>
                          <a:spcPts val="0"/>
                        </a:spcAft>
                      </a:pPr>
                      <a:r>
                        <a:rPr lang="en-US" sz="2400"/>
                        <a:t>2006</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10.5</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4.5</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0.571</a:t>
                      </a:r>
                      <a:endParaRPr lang="lt-LT" sz="2400" kern="120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403571">
                <a:tc>
                  <a:txBody>
                    <a:bodyPr/>
                    <a:lstStyle/>
                    <a:p>
                      <a:pPr algn="ctr">
                        <a:spcAft>
                          <a:spcPts val="0"/>
                        </a:spcAft>
                      </a:pPr>
                      <a:r>
                        <a:rPr lang="en-US" sz="2400"/>
                        <a:t>2007</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9.9</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5.5</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dirty="0">
                          <a:solidFill>
                            <a:schemeClr val="dk1"/>
                          </a:solidFill>
                          <a:latin typeface="+mn-lt"/>
                          <a:ea typeface="+mn-ea"/>
                          <a:cs typeface="+mn-cs"/>
                        </a:rPr>
                        <a:t>0.444</a:t>
                      </a:r>
                      <a:endParaRPr lang="lt-LT" sz="24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403571">
                <a:tc>
                  <a:txBody>
                    <a:bodyPr/>
                    <a:lstStyle/>
                    <a:p>
                      <a:pPr algn="ctr">
                        <a:spcAft>
                          <a:spcPts val="0"/>
                        </a:spcAft>
                      </a:pPr>
                      <a:r>
                        <a:rPr lang="en-US" sz="2400"/>
                        <a:t>2008</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9.3</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5.5</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dirty="0">
                          <a:solidFill>
                            <a:schemeClr val="dk1"/>
                          </a:solidFill>
                          <a:latin typeface="+mn-lt"/>
                          <a:ea typeface="+mn-ea"/>
                          <a:cs typeface="+mn-cs"/>
                        </a:rPr>
                        <a:t>0.409</a:t>
                      </a:r>
                      <a:endParaRPr lang="lt-LT" sz="24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403571">
                <a:tc>
                  <a:txBody>
                    <a:bodyPr/>
                    <a:lstStyle/>
                    <a:p>
                      <a:pPr algn="ctr">
                        <a:spcAft>
                          <a:spcPts val="0"/>
                        </a:spcAft>
                      </a:pPr>
                      <a:r>
                        <a:rPr lang="en-US" sz="2400"/>
                        <a:t>2009</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9.3</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2.5</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0.731</a:t>
                      </a:r>
                      <a:endParaRPr lang="lt-LT" sz="2400" kern="120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6"/>
                  </a:ext>
                </a:extLst>
              </a:tr>
              <a:tr h="403571">
                <a:tc>
                  <a:txBody>
                    <a:bodyPr/>
                    <a:lstStyle/>
                    <a:p>
                      <a:pPr algn="ctr">
                        <a:spcAft>
                          <a:spcPts val="0"/>
                        </a:spcAft>
                      </a:pPr>
                      <a:r>
                        <a:rPr lang="en-US" sz="2400"/>
                        <a:t>2010</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9.3</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2.0</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0.785</a:t>
                      </a:r>
                      <a:endParaRPr lang="lt-LT" sz="2400" kern="120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7"/>
                  </a:ext>
                </a:extLst>
              </a:tr>
              <a:tr h="403571">
                <a:tc>
                  <a:txBody>
                    <a:bodyPr/>
                    <a:lstStyle/>
                    <a:p>
                      <a:pPr algn="ctr">
                        <a:spcAft>
                          <a:spcPts val="0"/>
                        </a:spcAft>
                      </a:pPr>
                      <a:r>
                        <a:rPr lang="en-US" sz="2400"/>
                        <a:t>2011</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a:t>9.3</a:t>
                      </a:r>
                      <a:endParaRPr lang="lt-LT" sz="240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2.0</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0.785</a:t>
                      </a:r>
                      <a:endParaRPr lang="lt-LT" sz="2400" kern="120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8"/>
                  </a:ext>
                </a:extLst>
              </a:tr>
              <a:tr h="403571">
                <a:tc>
                  <a:txBody>
                    <a:bodyPr/>
                    <a:lstStyle/>
                    <a:p>
                      <a:pPr algn="ctr">
                        <a:spcAft>
                          <a:spcPts val="0"/>
                        </a:spcAft>
                      </a:pPr>
                      <a:r>
                        <a:rPr lang="en-US" sz="2400"/>
                        <a:t>2012</a:t>
                      </a:r>
                      <a:endParaRPr lang="lt-LT" sz="2400">
                        <a:latin typeface="Times New Roman"/>
                        <a:ea typeface="Times New Roman"/>
                        <a:cs typeface="Times New Roman"/>
                      </a:endParaRPr>
                    </a:p>
                  </a:txBody>
                  <a:tcPr marL="68580" marR="68580" marT="0" marB="0"/>
                </a:tc>
                <a:tc>
                  <a:txBody>
                    <a:bodyPr/>
                    <a:lstStyle/>
                    <a:p>
                      <a:pPr algn="ctr">
                        <a:spcAft>
                          <a:spcPts val="0"/>
                        </a:spcAft>
                      </a:pPr>
                      <a:r>
                        <a:rPr lang="en-US" sz="2400" dirty="0"/>
                        <a:t>9.3</a:t>
                      </a:r>
                      <a:r>
                        <a:rPr lang="lt-LT" sz="2400" dirty="0"/>
                        <a:t> </a:t>
                      </a:r>
                      <a:endParaRPr lang="lt-LT" sz="2400" dirty="0">
                        <a:latin typeface="Times New Roman"/>
                        <a:ea typeface="Times New Roman"/>
                        <a:cs typeface="Times New Roman"/>
                      </a:endParaRPr>
                    </a:p>
                  </a:txBody>
                  <a:tcPr marL="68580" marR="68580" marT="0" marB="0" anchor="b"/>
                </a:tc>
                <a:tc>
                  <a:txBody>
                    <a:bodyPr/>
                    <a:lstStyle/>
                    <a:p>
                      <a:pPr marL="0" algn="ctr" defTabSz="914400" rtl="0" eaLnBrk="1" latinLnBrk="0" hangingPunct="1">
                        <a:spcAft>
                          <a:spcPts val="0"/>
                        </a:spcAft>
                      </a:pPr>
                      <a:r>
                        <a:rPr lang="en-US" sz="2400" kern="1200">
                          <a:solidFill>
                            <a:schemeClr val="dk1"/>
                          </a:solidFill>
                          <a:latin typeface="+mn-lt"/>
                          <a:ea typeface="+mn-ea"/>
                          <a:cs typeface="+mn-cs"/>
                        </a:rPr>
                        <a:t>1.5</a:t>
                      </a:r>
                      <a:endParaRPr lang="lt-LT" sz="2400" kern="1200">
                        <a:solidFill>
                          <a:schemeClr val="dk1"/>
                        </a:solidFill>
                        <a:latin typeface="+mn-lt"/>
                        <a:ea typeface="+mn-ea"/>
                        <a:cs typeface="+mn-cs"/>
                      </a:endParaRPr>
                    </a:p>
                  </a:txBody>
                  <a:tcPr marL="68580" marR="68580" marT="0" marB="0" anchor="b"/>
                </a:tc>
                <a:tc>
                  <a:txBody>
                    <a:bodyPr/>
                    <a:lstStyle/>
                    <a:p>
                      <a:pPr marL="0" algn="ctr" defTabSz="914400" rtl="0" eaLnBrk="1" latinLnBrk="0" hangingPunct="1">
                        <a:spcAft>
                          <a:spcPts val="0"/>
                        </a:spcAft>
                      </a:pPr>
                      <a:r>
                        <a:rPr lang="en-US" sz="2400" kern="1200" dirty="0">
                          <a:solidFill>
                            <a:schemeClr val="dk1"/>
                          </a:solidFill>
                          <a:latin typeface="+mn-lt"/>
                          <a:ea typeface="+mn-ea"/>
                          <a:cs typeface="+mn-cs"/>
                        </a:rPr>
                        <a:t>0.839</a:t>
                      </a:r>
                      <a:endParaRPr lang="lt-LT" sz="24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9"/>
                  </a:ext>
                </a:extLst>
              </a:tr>
            </a:tbl>
          </a:graphicData>
        </a:graphic>
      </p:graphicFrame>
      <p:sp>
        <p:nvSpPr>
          <p:cNvPr id="5" name="Skaidrės numerio vietos rezervavimo ženklas 4"/>
          <p:cNvSpPr>
            <a:spLocks noGrp="1"/>
          </p:cNvSpPr>
          <p:nvPr>
            <p:ph type="sldNum" sz="quarter" idx="12"/>
          </p:nvPr>
        </p:nvSpPr>
        <p:spPr/>
        <p:txBody>
          <a:bodyPr/>
          <a:lstStyle/>
          <a:p>
            <a:pPr>
              <a:defRPr/>
            </a:pPr>
            <a:fld id="{58424595-460B-40C3-B101-DA1F8FCBD885}" type="slidenum">
              <a:rPr lang="lt-LT" smtClean="0"/>
              <a:pPr>
                <a:defRPr/>
              </a:pPr>
              <a:t>8</a:t>
            </a:fld>
            <a:endParaRPr lang="lt-LT"/>
          </a:p>
        </p:txBody>
      </p:sp>
      <p:sp>
        <p:nvSpPr>
          <p:cNvPr id="3" name="TextBox 2">
            <a:extLst>
              <a:ext uri="{FF2B5EF4-FFF2-40B4-BE49-F238E27FC236}">
                <a16:creationId xmlns:a16="http://schemas.microsoft.com/office/drawing/2014/main" id="{AACFB3EE-6B44-4504-B8D4-A188D28849F1}"/>
              </a:ext>
            </a:extLst>
          </p:cNvPr>
          <p:cNvSpPr txBox="1"/>
          <p:nvPr/>
        </p:nvSpPr>
        <p:spPr>
          <a:xfrm>
            <a:off x="467544" y="6237312"/>
            <a:ext cx="4896544" cy="369332"/>
          </a:xfrm>
          <a:prstGeom prst="rect">
            <a:avLst/>
          </a:prstGeom>
          <a:noFill/>
        </p:spPr>
        <p:txBody>
          <a:bodyPr wrap="square" rtlCol="0">
            <a:spAutoFit/>
          </a:bodyPr>
          <a:lstStyle/>
          <a:p>
            <a:r>
              <a:rPr lang="lt-LT" dirty="0"/>
              <a:t>Visas tarifas pensijai buvo 23,3 + 3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228600" y="1556792"/>
            <a:ext cx="8458200" cy="400110"/>
          </a:xfrm>
          <a:prstGeom prst="rect">
            <a:avLst/>
          </a:prstGeom>
          <a:noFill/>
          <a:ln w="88900" cmpd="tri">
            <a:noFill/>
            <a:prstDash val="sysDot"/>
            <a:miter lim="800000"/>
            <a:headEnd/>
            <a:tailEnd/>
          </a:ln>
          <a:effectLst/>
        </p:spPr>
        <p:txBody>
          <a:bodyPr>
            <a:spAutoFit/>
          </a:bodyPr>
          <a:lstStyle/>
          <a:p>
            <a:pPr marL="84138" lvl="1" algn="just" eaLnBrk="0" fontAlgn="auto" hangingPunct="0">
              <a:spcBef>
                <a:spcPct val="20000"/>
              </a:spcBef>
              <a:spcAft>
                <a:spcPts val="0"/>
              </a:spcAft>
              <a:buFont typeface="Wingdings" pitchFamily="2" charset="2"/>
              <a:buNone/>
              <a:defRPr/>
            </a:pPr>
            <a:r>
              <a:rPr lang="lt-LT" sz="2000" dirty="0">
                <a:latin typeface="+mj-lt"/>
              </a:rPr>
              <a:t>Užuot grįžus prie ankstesnės tvarkos, sistema nuo 2014 m. buvo reformuota</a:t>
            </a:r>
            <a:endParaRPr lang="en-GB" sz="2000" dirty="0">
              <a:latin typeface="+mj-lt"/>
            </a:endParaRPr>
          </a:p>
        </p:txBody>
      </p:sp>
      <p:sp>
        <p:nvSpPr>
          <p:cNvPr id="10243" name="Text Box 4"/>
          <p:cNvSpPr txBox="1">
            <a:spLocks noChangeArrowheads="1"/>
          </p:cNvSpPr>
          <p:nvPr/>
        </p:nvSpPr>
        <p:spPr bwMode="auto">
          <a:xfrm>
            <a:off x="0" y="0"/>
            <a:ext cx="9144000" cy="1200329"/>
          </a:xfrm>
          <a:prstGeom prst="rect">
            <a:avLst/>
          </a:prstGeom>
          <a:solidFill>
            <a:schemeClr val="accent2">
              <a:lumMod val="75000"/>
            </a:schemeClr>
          </a:solidFill>
          <a:ln w="88900" cmpd="tri">
            <a:noFill/>
            <a:prstDash val="sysDot"/>
            <a:miter lim="800000"/>
            <a:headEnd/>
            <a:tailEnd/>
          </a:ln>
        </p:spPr>
        <p:txBody>
          <a:bodyPr wrap="square">
            <a:spAutoFit/>
          </a:bodyPr>
          <a:lstStyle/>
          <a:p>
            <a:pPr algn="ctr">
              <a:defRPr/>
            </a:pPr>
            <a:r>
              <a:rPr lang="lt-LT" sz="3600" b="1" dirty="0">
                <a:solidFill>
                  <a:schemeClr val="bg1"/>
                </a:solidFill>
                <a:latin typeface="Calibri" pitchFamily="34" charset="0"/>
              </a:rPr>
              <a:t>Pensijų kaupimo įmokų buvęs ir planuotas tarifas</a:t>
            </a:r>
            <a:r>
              <a:rPr lang="en-US" sz="3600" b="1" dirty="0">
                <a:solidFill>
                  <a:schemeClr val="bg1"/>
                </a:solidFill>
                <a:latin typeface="Calibri" pitchFamily="34" charset="0"/>
              </a:rPr>
              <a:t> </a:t>
            </a:r>
            <a:r>
              <a:rPr lang="en-US" sz="3600" b="1" dirty="0" err="1">
                <a:solidFill>
                  <a:schemeClr val="bg1"/>
                </a:solidFill>
                <a:latin typeface="Calibri" pitchFamily="34" charset="0"/>
              </a:rPr>
              <a:t>nuo</a:t>
            </a:r>
            <a:r>
              <a:rPr lang="en-US" sz="3600" b="1" dirty="0">
                <a:solidFill>
                  <a:schemeClr val="bg1"/>
                </a:solidFill>
                <a:latin typeface="Calibri" pitchFamily="34" charset="0"/>
              </a:rPr>
              <a:t> 2014</a:t>
            </a:r>
            <a:r>
              <a:rPr lang="lt-LT" sz="3600" b="1" dirty="0">
                <a:solidFill>
                  <a:schemeClr val="bg1"/>
                </a:solidFill>
                <a:latin typeface="Calibri" pitchFamily="34" charset="0"/>
              </a:rPr>
              <a:t> m. "2+2+2"</a:t>
            </a:r>
            <a:endParaRPr lang="lt-LT" sz="3600" dirty="0">
              <a:solidFill>
                <a:schemeClr val="bg1"/>
              </a:solidFill>
            </a:endParaRPr>
          </a:p>
        </p:txBody>
      </p:sp>
      <p:graphicFrame>
        <p:nvGraphicFramePr>
          <p:cNvPr id="60501" name="Group 85"/>
          <p:cNvGraphicFramePr>
            <a:graphicFrameLocks noGrp="1"/>
          </p:cNvGraphicFramePr>
          <p:nvPr>
            <p:extLst>
              <p:ext uri="{D42A27DB-BD31-4B8C-83A1-F6EECF244321}">
                <p14:modId xmlns:p14="http://schemas.microsoft.com/office/powerpoint/2010/main" val="1122544017"/>
              </p:ext>
            </p:extLst>
          </p:nvPr>
        </p:nvGraphicFramePr>
        <p:xfrm>
          <a:off x="325035" y="2217057"/>
          <a:ext cx="7848870" cy="2031287"/>
        </p:xfrm>
        <a:graphic>
          <a:graphicData uri="http://schemas.openxmlformats.org/drawingml/2006/table">
            <a:tbl>
              <a:tblPr/>
              <a:tblGrid>
                <a:gridCol w="3853083">
                  <a:extLst>
                    <a:ext uri="{9D8B030D-6E8A-4147-A177-3AD203B41FA5}">
                      <a16:colId xmlns:a16="http://schemas.microsoft.com/office/drawing/2014/main" val="20000"/>
                    </a:ext>
                  </a:extLst>
                </a:gridCol>
                <a:gridCol w="1213007">
                  <a:extLst>
                    <a:ext uri="{9D8B030D-6E8A-4147-A177-3AD203B41FA5}">
                      <a16:colId xmlns:a16="http://schemas.microsoft.com/office/drawing/2014/main" val="20001"/>
                    </a:ext>
                  </a:extLst>
                </a:gridCol>
                <a:gridCol w="1569773">
                  <a:extLst>
                    <a:ext uri="{9D8B030D-6E8A-4147-A177-3AD203B41FA5}">
                      <a16:colId xmlns:a16="http://schemas.microsoft.com/office/drawing/2014/main" val="20002"/>
                    </a:ext>
                  </a:extLst>
                </a:gridCol>
                <a:gridCol w="1213007">
                  <a:extLst>
                    <a:ext uri="{9D8B030D-6E8A-4147-A177-3AD203B41FA5}">
                      <a16:colId xmlns:a16="http://schemas.microsoft.com/office/drawing/2014/main" val="20003"/>
                    </a:ext>
                  </a:extLst>
                </a:gridCol>
              </a:tblGrid>
              <a:tr h="4603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t-LT"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a:t>
                      </a:r>
                      <a:r>
                        <a:rPr kumimoji="0" lang="en-US" sz="2000" b="0" i="0" u="none" strike="noStrike" cap="none" normalizeH="0" baseline="0" dirty="0">
                          <a:ln>
                            <a:noFill/>
                          </a:ln>
                          <a:solidFill>
                            <a:schemeClr val="tx1"/>
                          </a:solidFill>
                          <a:effectLst/>
                          <a:latin typeface="Calibri" pitchFamily="34" charset="0"/>
                        </a:rPr>
                        <a:t>1</a:t>
                      </a:r>
                      <a:r>
                        <a:rPr kumimoji="0" lang="lt-LT" sz="2000" b="0" i="0" u="none" strike="noStrike" cap="none" normalizeH="0" baseline="0" dirty="0">
                          <a:ln>
                            <a:noFill/>
                          </a:ln>
                          <a:solidFill>
                            <a:schemeClr val="tx1"/>
                          </a:solidFill>
                          <a:effectLst/>
                          <a:latin typeface="Calibri" pitchFamily="34" charset="0"/>
                        </a:rPr>
                        <a:t>4-15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a:t>
                      </a:r>
                      <a:r>
                        <a:rPr kumimoji="0" lang="en-US" sz="2000" b="0" i="0" u="none" strike="noStrike" cap="none" normalizeH="0" baseline="0" dirty="0">
                          <a:ln>
                            <a:noFill/>
                          </a:ln>
                          <a:solidFill>
                            <a:schemeClr val="tx1"/>
                          </a:solidFill>
                          <a:effectLst/>
                          <a:latin typeface="Calibri" pitchFamily="34" charset="0"/>
                        </a:rPr>
                        <a:t>16</a:t>
                      </a:r>
                      <a:r>
                        <a:rPr kumimoji="0" lang="lt-LT" sz="2000" b="0" i="0" u="none" strike="noStrike" cap="none" normalizeH="0" baseline="0" dirty="0">
                          <a:ln>
                            <a:noFill/>
                          </a:ln>
                          <a:solidFill>
                            <a:schemeClr val="tx1"/>
                          </a:solidFill>
                          <a:effectLst/>
                          <a:latin typeface="Calibri" pitchFamily="34" charset="0"/>
                        </a:rPr>
                        <a:t> -19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20</a:t>
                      </a:r>
                      <a:r>
                        <a:rPr kumimoji="0" lang="en-US" sz="2000" b="0" i="0" u="none" strike="noStrike" cap="none" normalizeH="0" baseline="0" dirty="0">
                          <a:ln>
                            <a:noFill/>
                          </a:ln>
                          <a:solidFill>
                            <a:schemeClr val="tx1"/>
                          </a:solidFill>
                          <a:effectLst/>
                          <a:latin typeface="Calibri" pitchFamily="34" charset="0"/>
                        </a:rPr>
                        <a:t>20</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7311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Apdraustojo įmoka</a:t>
                      </a:r>
                      <a:r>
                        <a:rPr kumimoji="0" lang="en-US" sz="2000" b="0" i="0" u="none" strike="noStrike" cap="none" normalizeH="0" baseline="0" dirty="0">
                          <a:ln>
                            <a:noFill/>
                          </a:ln>
                          <a:solidFill>
                            <a:schemeClr val="tx1"/>
                          </a:solidFill>
                          <a:effectLst/>
                          <a:latin typeface="Calibri" pitchFamily="34" charset="0"/>
                        </a:rPr>
                        <a:t> </a:t>
                      </a:r>
                      <a:r>
                        <a:rPr kumimoji="0" lang="en-US" sz="2000" b="0" i="0" u="none" strike="noStrike" cap="none" normalizeH="0" baseline="0" dirty="0" err="1">
                          <a:ln>
                            <a:noFill/>
                          </a:ln>
                          <a:solidFill>
                            <a:schemeClr val="tx1"/>
                          </a:solidFill>
                          <a:effectLst/>
                          <a:latin typeface="Calibri" pitchFamily="34" charset="0"/>
                        </a:rPr>
                        <a:t>socialinio</a:t>
                      </a:r>
                      <a:r>
                        <a:rPr kumimoji="0" lang="en-US" sz="2000" b="0" i="0" u="none" strike="noStrike" cap="none" normalizeH="0" baseline="0" dirty="0">
                          <a:ln>
                            <a:noFill/>
                          </a:ln>
                          <a:solidFill>
                            <a:schemeClr val="tx1"/>
                          </a:solidFill>
                          <a:effectLst/>
                          <a:latin typeface="Calibri" pitchFamily="34" charset="0"/>
                        </a:rPr>
                        <a:t> </a:t>
                      </a:r>
                      <a:r>
                        <a:rPr kumimoji="0" lang="en-US" sz="2000" b="0" i="0" u="none" strike="noStrike" cap="none" normalizeH="0" baseline="0" dirty="0" err="1">
                          <a:ln>
                            <a:noFill/>
                          </a:ln>
                          <a:solidFill>
                            <a:schemeClr val="tx1"/>
                          </a:solidFill>
                          <a:effectLst/>
                          <a:latin typeface="Calibri" pitchFamily="34" charset="0"/>
                        </a:rPr>
                        <a:t>draudimo</a:t>
                      </a:r>
                      <a:r>
                        <a:rPr kumimoji="0" lang="en-US" sz="2000" b="0" i="0" u="none" strike="noStrike" cap="none" normalizeH="0" baseline="0" dirty="0">
                          <a:ln>
                            <a:noFill/>
                          </a:ln>
                          <a:solidFill>
                            <a:schemeClr val="tx1"/>
                          </a:solidFill>
                          <a:effectLst/>
                          <a:latin typeface="Calibri" pitchFamily="34" charset="0"/>
                        </a:rPr>
                        <a:t> </a:t>
                      </a:r>
                      <a:r>
                        <a:rPr kumimoji="0" lang="lt-LT" sz="2000" b="0" i="0" u="none" strike="noStrike" cap="none" normalizeH="0" baseline="0" dirty="0">
                          <a:ln>
                            <a:noFill/>
                          </a:ln>
                          <a:solidFill>
                            <a:schemeClr val="tx1"/>
                          </a:solidFill>
                          <a:effectLst/>
                          <a:latin typeface="Calibri" pitchFamily="34" charset="0"/>
                        </a:rPr>
                        <a:t>į</a:t>
                      </a:r>
                      <a:r>
                        <a:rPr kumimoji="0" lang="en-US" sz="2000" b="0" i="0" u="none" strike="noStrike" cap="none" normalizeH="0" baseline="0" dirty="0" err="1">
                          <a:ln>
                            <a:noFill/>
                          </a:ln>
                          <a:solidFill>
                            <a:schemeClr val="tx1"/>
                          </a:solidFill>
                          <a:effectLst/>
                          <a:latin typeface="Calibri" pitchFamily="34" charset="0"/>
                        </a:rPr>
                        <a:t>mokos</a:t>
                      </a:r>
                      <a:r>
                        <a:rPr kumimoji="0" lang="en-US" sz="2000" b="0" i="0" u="none" strike="noStrike" cap="none" normalizeH="0" baseline="0" dirty="0">
                          <a:ln>
                            <a:noFill/>
                          </a:ln>
                          <a:solidFill>
                            <a:schemeClr val="tx1"/>
                          </a:solidFill>
                          <a:effectLst/>
                          <a:latin typeface="Calibri" pitchFamily="34" charset="0"/>
                        </a:rPr>
                        <a:t> s</a:t>
                      </a:r>
                      <a:r>
                        <a:rPr kumimoji="0" lang="lt-LT" sz="2000" b="0" i="0" u="none" strike="noStrike" cap="none" normalizeH="0" baseline="0" dirty="0">
                          <a:ln>
                            <a:noFill/>
                          </a:ln>
                          <a:solidFill>
                            <a:schemeClr val="tx1"/>
                          </a:solidFill>
                          <a:effectLst/>
                          <a:latin typeface="Calibri" pitchFamily="34" charset="0"/>
                        </a:rPr>
                        <a:t>ą</a:t>
                      </a:r>
                      <a:r>
                        <a:rPr kumimoji="0" lang="en-US" sz="2000" b="0" i="0" u="none" strike="noStrike" cap="none" normalizeH="0" baseline="0" dirty="0" err="1">
                          <a:ln>
                            <a:noFill/>
                          </a:ln>
                          <a:solidFill>
                            <a:schemeClr val="tx1"/>
                          </a:solidFill>
                          <a:effectLst/>
                          <a:latin typeface="Calibri" pitchFamily="34" charset="0"/>
                        </a:rPr>
                        <a:t>skaita</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2%</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3,5%</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4061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Papildoma apdraustojo įmoka</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4335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Valstybės įmoka</a:t>
                      </a:r>
                      <a:endParaRPr kumimoji="0" lang="en-GB"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a:ln>
                            <a:noFill/>
                          </a:ln>
                          <a:solidFill>
                            <a:schemeClr val="tx1"/>
                          </a:solidFill>
                          <a:effectLst/>
                          <a:latin typeface="Calibri" pitchFamily="34" charset="0"/>
                        </a:rPr>
                        <a:t>1%</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75000"/>
                      </a:schemeClr>
                    </a:solidFill>
                  </a:tcPr>
                </a:tc>
                <a:extLst>
                  <a:ext uri="{0D108BD9-81ED-4DB2-BD59-A6C34878D82A}">
                    <a16:rowId xmlns:a16="http://schemas.microsoft.com/office/drawing/2014/main" val="10003"/>
                  </a:ext>
                </a:extLst>
              </a:tr>
            </a:tbl>
          </a:graphicData>
        </a:graphic>
      </p:graphicFrame>
      <p:sp>
        <p:nvSpPr>
          <p:cNvPr id="15392" name="TextBox 6"/>
          <p:cNvSpPr txBox="1">
            <a:spLocks noChangeArrowheads="1"/>
          </p:cNvSpPr>
          <p:nvPr/>
        </p:nvSpPr>
        <p:spPr bwMode="auto">
          <a:xfrm>
            <a:off x="323529" y="4508500"/>
            <a:ext cx="8568952" cy="1631216"/>
          </a:xfrm>
          <a:prstGeom prst="rect">
            <a:avLst/>
          </a:prstGeom>
          <a:noFill/>
          <a:ln w="9525">
            <a:noFill/>
            <a:miter lim="800000"/>
            <a:headEnd/>
            <a:tailEnd/>
          </a:ln>
        </p:spPr>
        <p:txBody>
          <a:bodyPr wrap="square">
            <a:spAutoFit/>
          </a:bodyPr>
          <a:lstStyle/>
          <a:p>
            <a:r>
              <a:rPr lang="lt-LT" sz="2000" dirty="0">
                <a:latin typeface="+mj-lt"/>
              </a:rPr>
              <a:t>Apdraustojo įmoka skaičiuojama nuo pajamų, nuo kurių skaičiuojamos valstybinio socialinio draudimo įmokos.</a:t>
            </a:r>
          </a:p>
          <a:p>
            <a:endParaRPr lang="lt-LT" sz="2000" dirty="0">
              <a:latin typeface="+mj-lt"/>
            </a:endParaRPr>
          </a:p>
          <a:p>
            <a:r>
              <a:rPr lang="lt-LT" sz="2000" dirty="0">
                <a:latin typeface="+mj-lt"/>
              </a:rPr>
              <a:t>Valstybės įmoka skaičiuojama nuo </a:t>
            </a:r>
            <a:r>
              <a:rPr lang="lt-LT" sz="2000" dirty="0" err="1">
                <a:latin typeface="+mj-lt"/>
              </a:rPr>
              <a:t>užpraeitų</a:t>
            </a:r>
            <a:r>
              <a:rPr lang="lt-LT" sz="2000" dirty="0">
                <a:latin typeface="+mj-lt"/>
              </a:rPr>
              <a:t> metų keturių ketvirčių šalies ūkio darbuotojų vidutinio mėnesinio bruto darbo užmokesčio vidurkio.</a:t>
            </a:r>
          </a:p>
        </p:txBody>
      </p:sp>
      <p:sp>
        <p:nvSpPr>
          <p:cNvPr id="7" name="Skaidrės numerio vietos rezervavimo ženklas 6"/>
          <p:cNvSpPr>
            <a:spLocks noGrp="1"/>
          </p:cNvSpPr>
          <p:nvPr>
            <p:ph type="sldNum" sz="quarter" idx="12"/>
          </p:nvPr>
        </p:nvSpPr>
        <p:spPr/>
        <p:txBody>
          <a:bodyPr/>
          <a:lstStyle/>
          <a:p>
            <a:pPr>
              <a:defRPr/>
            </a:pPr>
            <a:fld id="{8710909E-3B57-4F43-8CB5-068B844B09B4}" type="slidenum">
              <a:rPr lang="lt-LT" smtClean="0"/>
              <a:pPr>
                <a:defRPr/>
              </a:pPr>
              <a:t>9</a:t>
            </a:fld>
            <a:endParaRPr lang="lt-LT"/>
          </a:p>
        </p:txBody>
      </p:sp>
    </p:spTree>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TVM</Template>
  <TotalTime>0</TotalTime>
  <Words>7814</Words>
  <Application>Microsoft Office PowerPoint</Application>
  <PresentationFormat>Demonstracija ekrane (4:3)</PresentationFormat>
  <Paragraphs>926</Paragraphs>
  <Slides>74</Slides>
  <Notes>2</Notes>
  <HiddenSlides>7</HiddenSlides>
  <MMClips>0</MMClips>
  <ScaleCrop>false</ScaleCrop>
  <HeadingPairs>
    <vt:vector size="6" baseType="variant">
      <vt:variant>
        <vt:lpstr>Naudojami šriftai</vt:lpstr>
      </vt:variant>
      <vt:variant>
        <vt:i4>6</vt:i4>
      </vt:variant>
      <vt:variant>
        <vt:lpstr>Tema</vt:lpstr>
      </vt:variant>
      <vt:variant>
        <vt:i4>4</vt:i4>
      </vt:variant>
      <vt:variant>
        <vt:lpstr>Skaidrių pavadinimai</vt:lpstr>
      </vt:variant>
      <vt:variant>
        <vt:i4>74</vt:i4>
      </vt:variant>
    </vt:vector>
  </HeadingPairs>
  <TitlesOfParts>
    <vt:vector size="84" baseType="lpstr">
      <vt:lpstr>Arial</vt:lpstr>
      <vt:lpstr>Arial Narrow</vt:lpstr>
      <vt:lpstr>Calibri</vt:lpstr>
      <vt:lpstr>Times New Roman</vt:lpstr>
      <vt:lpstr>Verdana</vt:lpstr>
      <vt:lpstr>Wingdings</vt:lpstr>
      <vt:lpstr>TVM</vt:lpstr>
      <vt:lpstr>Paskaitos</vt:lpstr>
      <vt:lpstr>1_TVM</vt:lpstr>
      <vt:lpstr>2_TVM</vt:lpstr>
      <vt:lpstr>„PowerPoint“ pateiktis</vt:lpstr>
      <vt:lpstr>„PowerPoint“ pateiktis</vt:lpstr>
      <vt:lpstr>„PowerPoint“ pateiktis</vt:lpstr>
      <vt:lpstr>„PowerPoint“ pateiktis</vt:lpstr>
      <vt:lpstr>Pensijų sistemos pakopos</vt:lpstr>
      <vt:lpstr>„PowerPoint“ pateiktis</vt:lpstr>
      <vt:lpstr>„PowerPoint“ pateiktis</vt:lpstr>
      <vt:lpstr>Koeficiento mažinimo proporcijos</vt:lpstr>
      <vt:lpstr>„PowerPoint“ pateiktis</vt:lpstr>
      <vt:lpstr>„PowerPoint“ pateiktis</vt:lpstr>
      <vt:lpstr>Pasirinkimo rezultatai</vt:lpstr>
      <vt:lpstr>II pakopos pensijų fondų vieneto vertės pokyčiai, procentais  </vt:lpstr>
      <vt:lpstr>Kaupimo finansavimas nuo 2014 metų</vt:lpstr>
      <vt:lpstr>Vieno tyrimo rezultatai</vt:lpstr>
      <vt:lpstr>Kodėl buvo siūloma reformuoti dar kartą</vt:lpstr>
      <vt:lpstr>„PowerPoint“ pateiktis</vt:lpstr>
      <vt:lpstr>2+2+2  0+4+2  0+3+1,5</vt:lpstr>
      <vt:lpstr>„PowerPoint“ pateiktis</vt:lpstr>
      <vt:lpstr>„PowerPoint“ pateiktis</vt:lpstr>
      <vt:lpstr>„PowerPoint“ pateiktis</vt:lpstr>
      <vt:lpstr>„PowerPoint“ pateiktis</vt:lpstr>
      <vt:lpstr>Dalyvavimas pensijų kaupime</vt:lpstr>
      <vt:lpstr>Dalyvavimo pradžia</vt:lpstr>
      <vt:lpstr>Pensijų fondai</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Pensijų anuitetas: orientaciniai dydžiai iš €12000</vt:lpstr>
      <vt:lpstr>„PowerPoint“ pateiktis</vt:lpstr>
      <vt:lpstr>„PowerPoint“ pateiktis</vt:lpstr>
      <vt:lpstr>„PowerPoint“ pateiktis</vt:lpstr>
      <vt:lpstr>„PowerPoint“ pateiktis</vt:lpstr>
      <vt:lpstr>„PowerPoint“ pateiktis</vt:lpstr>
      <vt:lpstr>„PowerPoint“ pateiktis</vt:lpstr>
      <vt:lpstr>„PowerPoint“ pateiktis</vt:lpstr>
      <vt:lpstr>Faktinė padėtis 2022 m. viduryje</vt:lpstr>
      <vt:lpstr>Dalyviai 2022 m. viduryje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III pakopos pensijų fondai </vt:lpstr>
      <vt:lpstr>Faktinė padėtis 2022 m. birželio 30 d.</vt:lpstr>
    </vt:vector>
  </TitlesOfParts>
  <Company>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Teodoras</dc:creator>
  <cp:lastModifiedBy>Teodoras Medaiskis</cp:lastModifiedBy>
  <cp:revision>474</cp:revision>
  <dcterms:created xsi:type="dcterms:W3CDTF">2009-10-19T18:06:20Z</dcterms:created>
  <dcterms:modified xsi:type="dcterms:W3CDTF">2023-01-06T16:51:35Z</dcterms:modified>
</cp:coreProperties>
</file>