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4306" r:id="rId2"/>
  </p:sldMasterIdLst>
  <p:sldIdLst>
    <p:sldId id="257" r:id="rId3"/>
    <p:sldId id="258" r:id="rId4"/>
    <p:sldId id="311" r:id="rId5"/>
    <p:sldId id="276" r:id="rId6"/>
    <p:sldId id="260" r:id="rId7"/>
    <p:sldId id="344" r:id="rId8"/>
    <p:sldId id="261" r:id="rId9"/>
    <p:sldId id="313" r:id="rId10"/>
    <p:sldId id="303" r:id="rId11"/>
    <p:sldId id="312" r:id="rId12"/>
    <p:sldId id="305" r:id="rId13"/>
    <p:sldId id="345" r:id="rId14"/>
    <p:sldId id="335" r:id="rId15"/>
    <p:sldId id="289" r:id="rId16"/>
    <p:sldId id="265" r:id="rId17"/>
    <p:sldId id="304" r:id="rId18"/>
    <p:sldId id="310" r:id="rId19"/>
    <p:sldId id="329" r:id="rId20"/>
    <p:sldId id="327" r:id="rId21"/>
    <p:sldId id="285" r:id="rId22"/>
    <p:sldId id="309" r:id="rId23"/>
    <p:sldId id="306" r:id="rId24"/>
    <p:sldId id="314" r:id="rId25"/>
    <p:sldId id="339" r:id="rId26"/>
    <p:sldId id="330" r:id="rId27"/>
    <p:sldId id="269" r:id="rId28"/>
    <p:sldId id="300" r:id="rId29"/>
    <p:sldId id="328" r:id="rId30"/>
    <p:sldId id="342" r:id="rId31"/>
    <p:sldId id="307" r:id="rId32"/>
    <p:sldId id="315" r:id="rId33"/>
    <p:sldId id="340" r:id="rId34"/>
    <p:sldId id="343" r:id="rId35"/>
    <p:sldId id="331" r:id="rId36"/>
    <p:sldId id="273" r:id="rId37"/>
    <p:sldId id="295" r:id="rId38"/>
    <p:sldId id="334" r:id="rId39"/>
    <p:sldId id="308" r:id="rId40"/>
    <p:sldId id="341" r:id="rId41"/>
    <p:sldId id="316" r:id="rId42"/>
    <p:sldId id="317" r:id="rId43"/>
    <p:sldId id="318" r:id="rId44"/>
    <p:sldId id="320" r:id="rId45"/>
    <p:sldId id="333" r:id="rId46"/>
    <p:sldId id="321" r:id="rId47"/>
    <p:sldId id="322" r:id="rId48"/>
    <p:sldId id="323" r:id="rId49"/>
    <p:sldId id="324" r:id="rId50"/>
    <p:sldId id="325" r:id="rId51"/>
    <p:sldId id="338" r:id="rId52"/>
    <p:sldId id="346" r:id="rId53"/>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72" autoAdjust="0"/>
    <p:restoredTop sz="94660"/>
  </p:normalViewPr>
  <p:slideViewPr>
    <p:cSldViewPr>
      <p:cViewPr varScale="1">
        <p:scale>
          <a:sx n="103" d="100"/>
          <a:sy n="103" d="100"/>
        </p:scale>
        <p:origin x="498"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meda\Documents\Statistika\BASE1217.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meda\Documents\Statistika\Euro\Aggregate%20replacement%20ratio_tespn070%20(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meda\Documents\Statistika\Skurdas\Duomeny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tmeda\Documents\Statistika\Euro\At%20risk%20poverty%20pensioners%20tespn100%202022.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meda\Documents\Statistika\Pensijos\Istoriniai%20dyd&#382;iai.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meda\AppData\Local\Packages\Microsoft.MicrosoftEdge_8wekyb3d8bbwe\TempState\Downloads\biudzetas_11_2%20(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meda\Documents\Statistika\VSDF%20Biud&#382;etai\Sodra%202019\2018%202019%20islaid&#371;%20diagrama%20.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meda\Documents\Statistika\VSDF%20Biud&#382;etai\Islaid&#371;%20diagramo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meda\Downloads\tps00103_page_spreadsheet.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66980071016974E-2"/>
          <c:y val="3.4916538438539653E-2"/>
          <c:w val="0.93679186846247597"/>
          <c:h val="0.92160369261260644"/>
        </c:manualLayout>
      </c:layout>
      <c:lineChart>
        <c:grouping val="standard"/>
        <c:varyColors val="0"/>
        <c:ser>
          <c:idx val="0"/>
          <c:order val="0"/>
          <c:cat>
            <c:numRef>
              <c:f>SD!$M$5:$M$27</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SD!$N$5:$N$27</c:f>
              <c:numCache>
                <c:formatCode>General</c:formatCode>
                <c:ptCount val="23"/>
                <c:pt idx="0">
                  <c:v>0.41263538702490449</c:v>
                </c:pt>
                <c:pt idx="1">
                  <c:v>0.42197978590326901</c:v>
                </c:pt>
                <c:pt idx="2">
                  <c:v>0.40621238769338425</c:v>
                </c:pt>
                <c:pt idx="3">
                  <c:v>0.40175526579739224</c:v>
                </c:pt>
                <c:pt idx="4">
                  <c:v>0.41743758249782342</c:v>
                </c:pt>
                <c:pt idx="5">
                  <c:v>0.43380275635569543</c:v>
                </c:pt>
                <c:pt idx="6">
                  <c:v>0.4203654054054054</c:v>
                </c:pt>
                <c:pt idx="7">
                  <c:v>0.43065366647791631</c:v>
                </c:pt>
                <c:pt idx="8">
                  <c:v>0.455168222270458</c:v>
                </c:pt>
                <c:pt idx="9">
                  <c:v>0.49702459114241365</c:v>
                </c:pt>
                <c:pt idx="10">
                  <c:v>0.47382195168543401</c:v>
                </c:pt>
                <c:pt idx="11">
                  <c:v>0.46654118028042169</c:v>
                </c:pt>
                <c:pt idx="12">
                  <c:v>0.49878545508405536</c:v>
                </c:pt>
                <c:pt idx="13">
                  <c:v>0.48138881424173419</c:v>
                </c:pt>
                <c:pt idx="14">
                  <c:v>0.46449629468636278</c:v>
                </c:pt>
                <c:pt idx="15">
                  <c:v>0.45188640132669983</c:v>
                </c:pt>
                <c:pt idx="16">
                  <c:v>0.43679589743589747</c:v>
                </c:pt>
                <c:pt idx="17">
                  <c:v>0.43758689362341707</c:v>
                </c:pt>
                <c:pt idx="18">
                  <c:v>0.45261857991292453</c:v>
                </c:pt>
                <c:pt idx="19" formatCode="0.00000000">
                  <c:v>0.43991104939575976</c:v>
                </c:pt>
                <c:pt idx="20">
                  <c:v>0.43621210466935995</c:v>
                </c:pt>
                <c:pt idx="21">
                  <c:v>0.43715204576833105</c:v>
                </c:pt>
                <c:pt idx="22">
                  <c:v>0.44465942671394804</c:v>
                </c:pt>
              </c:numCache>
            </c:numRef>
          </c:val>
          <c:smooth val="0"/>
          <c:extLst>
            <c:ext xmlns:c16="http://schemas.microsoft.com/office/drawing/2014/chart" uri="{C3380CC4-5D6E-409C-BE32-E72D297353CC}">
              <c16:uniqueId val="{00000000-36C6-413C-BE68-A8F0F9E933FE}"/>
            </c:ext>
          </c:extLst>
        </c:ser>
        <c:dLbls>
          <c:showLegendKey val="0"/>
          <c:showVal val="0"/>
          <c:showCatName val="0"/>
          <c:showSerName val="0"/>
          <c:showPercent val="0"/>
          <c:showBubbleSize val="0"/>
        </c:dLbls>
        <c:marker val="1"/>
        <c:smooth val="0"/>
        <c:axId val="84994304"/>
        <c:axId val="85008384"/>
      </c:lineChart>
      <c:catAx>
        <c:axId val="84994304"/>
        <c:scaling>
          <c:orientation val="minMax"/>
        </c:scaling>
        <c:delete val="0"/>
        <c:axPos val="b"/>
        <c:numFmt formatCode="General" sourceLinked="1"/>
        <c:majorTickMark val="out"/>
        <c:minorTickMark val="none"/>
        <c:tickLblPos val="nextTo"/>
        <c:crossAx val="85008384"/>
        <c:crosses val="autoZero"/>
        <c:auto val="1"/>
        <c:lblAlgn val="ctr"/>
        <c:lblOffset val="100"/>
        <c:noMultiLvlLbl val="0"/>
      </c:catAx>
      <c:valAx>
        <c:axId val="85008384"/>
        <c:scaling>
          <c:orientation val="minMax"/>
          <c:max val="0.52"/>
          <c:min val="0.4"/>
        </c:scaling>
        <c:delete val="0"/>
        <c:axPos val="l"/>
        <c:majorGridlines/>
        <c:numFmt formatCode="General" sourceLinked="1"/>
        <c:majorTickMark val="out"/>
        <c:minorTickMark val="none"/>
        <c:tickLblPos val="nextTo"/>
        <c:crossAx val="84994304"/>
        <c:crosses val="autoZero"/>
        <c:crossBetween val="between"/>
        <c:majorUnit val="1.0000000000000005E-2"/>
      </c:valAx>
      <c:spPr>
        <a:ln>
          <a:solidFill>
            <a:srgbClr val="C00000"/>
          </a:solidFill>
        </a:ln>
        <a:effectLst>
          <a:outerShdw blurRad="50800" dist="38100" dir="18900000" algn="bl" rotWithShape="0">
            <a:prstClr val="black">
              <a:alpha val="40000"/>
            </a:prstClr>
          </a:outerShdw>
        </a:effectLst>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6137982752156E-2"/>
          <c:y val="5.2484281407527214E-2"/>
          <c:w val="0.90280027946147023"/>
          <c:h val="0.86901848065906928"/>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4"/>
            <c:marker>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1-BC95-409F-920E-F7BACD7404D4}"/>
              </c:ext>
            </c:extLst>
          </c:dPt>
          <c:cat>
            <c:strRef>
              <c:f>Lapas1!$B$2:$S$2</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Lapas1!$B$3:$S$3</c:f>
              <c:numCache>
                <c:formatCode>General</c:formatCode>
                <c:ptCount val="18"/>
                <c:pt idx="0">
                  <c:v>0.47</c:v>
                </c:pt>
                <c:pt idx="1">
                  <c:v>0.44</c:v>
                </c:pt>
                <c:pt idx="2">
                  <c:v>0.4</c:v>
                </c:pt>
                <c:pt idx="3">
                  <c:v>0.43</c:v>
                </c:pt>
                <c:pt idx="4">
                  <c:v>0.48</c:v>
                </c:pt>
                <c:pt idx="5">
                  <c:v>0.57999999999999996</c:v>
                </c:pt>
                <c:pt idx="6">
                  <c:v>0.52</c:v>
                </c:pt>
                <c:pt idx="7">
                  <c:v>0.45</c:v>
                </c:pt>
                <c:pt idx="8">
                  <c:v>0.48</c:v>
                </c:pt>
                <c:pt idx="9">
                  <c:v>0.45</c:v>
                </c:pt>
                <c:pt idx="10">
                  <c:v>0.46</c:v>
                </c:pt>
                <c:pt idx="11">
                  <c:v>0.45</c:v>
                </c:pt>
                <c:pt idx="12">
                  <c:v>0.43</c:v>
                </c:pt>
                <c:pt idx="13">
                  <c:v>0.4</c:v>
                </c:pt>
                <c:pt idx="14">
                  <c:v>0.43</c:v>
                </c:pt>
                <c:pt idx="15">
                  <c:v>0.35</c:v>
                </c:pt>
                <c:pt idx="16">
                  <c:v>0.34</c:v>
                </c:pt>
                <c:pt idx="17">
                  <c:v>0.33</c:v>
                </c:pt>
              </c:numCache>
            </c:numRef>
          </c:val>
          <c:smooth val="0"/>
          <c:extLst>
            <c:ext xmlns:c16="http://schemas.microsoft.com/office/drawing/2014/chart" uri="{C3380CC4-5D6E-409C-BE32-E72D297353CC}">
              <c16:uniqueId val="{00000002-BC95-409F-920E-F7BACD7404D4}"/>
            </c:ext>
          </c:extLst>
        </c:ser>
        <c:dLbls>
          <c:showLegendKey val="0"/>
          <c:showVal val="0"/>
          <c:showCatName val="0"/>
          <c:showSerName val="0"/>
          <c:showPercent val="0"/>
          <c:showBubbleSize val="0"/>
        </c:dLbls>
        <c:marker val="1"/>
        <c:smooth val="0"/>
        <c:axId val="598229392"/>
        <c:axId val="1"/>
      </c:lineChart>
      <c:catAx>
        <c:axId val="598229392"/>
        <c:scaling>
          <c:orientation val="minMax"/>
        </c:scaling>
        <c:delete val="0"/>
        <c:axPos val="b"/>
        <c:minorGridlines>
          <c:spPr>
            <a:ln w="9525" cap="flat" cmpd="sng" algn="ctr">
              <a:solidFill>
                <a:schemeClr val="tx1">
                  <a:lumMod val="15000"/>
                  <a:lumOff val="8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200" b="1" i="0" u="none" strike="noStrike" baseline="0">
                <a:solidFill>
                  <a:srgbClr val="333333"/>
                </a:solidFill>
                <a:latin typeface="Calibri"/>
                <a:ea typeface="Calibri"/>
                <a:cs typeface="Calibri"/>
              </a:defRPr>
            </a:pPr>
            <a:endParaRPr lang="lt-LT"/>
          </a:p>
        </c:txPr>
        <c:crossAx val="1"/>
        <c:crosses val="autoZero"/>
        <c:auto val="1"/>
        <c:lblAlgn val="ctr"/>
        <c:lblOffset val="100"/>
        <c:noMultiLvlLbl val="0"/>
      </c:catAx>
      <c:valAx>
        <c:axId val="1"/>
        <c:scaling>
          <c:orientation val="minMax"/>
          <c:min val="0.3200000000000000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1600" b="1" i="0" u="none" strike="noStrike" baseline="0">
                <a:solidFill>
                  <a:srgbClr val="333333"/>
                </a:solidFill>
                <a:latin typeface="Calibri"/>
                <a:ea typeface="Calibri"/>
                <a:cs typeface="Calibri"/>
              </a:defRPr>
            </a:pPr>
            <a:endParaRPr lang="lt-LT"/>
          </a:p>
        </c:txPr>
        <c:crossAx val="598229392"/>
        <c:crosses val="autoZero"/>
        <c:crossBetween val="between"/>
      </c:valAx>
      <c:spPr>
        <a:no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lt-LT"/>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Sheet8!$B$30</c:f>
              <c:strCache>
                <c:ptCount val="1"/>
                <c:pt idx="0">
                  <c:v>Bendras</c:v>
                </c:pt>
              </c:strCache>
            </c:strRef>
          </c:tx>
          <c:spPr>
            <a:ln w="44450"/>
          </c:spPr>
          <c:xVal>
            <c:numRef>
              <c:f>Sheet8!$B$9:$B$26</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xVal>
          <c:yVal>
            <c:numRef>
              <c:f>Sheet8!$C$9:$C$26</c:f>
              <c:numCache>
                <c:formatCode>#,##0.0</c:formatCode>
                <c:ptCount val="18"/>
                <c:pt idx="0">
                  <c:v>20.5</c:v>
                </c:pt>
                <c:pt idx="1">
                  <c:v>20</c:v>
                </c:pt>
                <c:pt idx="2">
                  <c:v>19.100000000000001</c:v>
                </c:pt>
                <c:pt idx="3">
                  <c:v>20</c:v>
                </c:pt>
                <c:pt idx="4">
                  <c:v>20.3</c:v>
                </c:pt>
                <c:pt idx="5">
                  <c:v>20.5</c:v>
                </c:pt>
                <c:pt idx="6">
                  <c:v>19.2</c:v>
                </c:pt>
                <c:pt idx="7">
                  <c:v>18.600000000000001</c:v>
                </c:pt>
                <c:pt idx="8">
                  <c:v>20.6</c:v>
                </c:pt>
                <c:pt idx="9">
                  <c:v>19.100000000000001</c:v>
                </c:pt>
                <c:pt idx="10">
                  <c:v>22.2</c:v>
                </c:pt>
                <c:pt idx="11">
                  <c:v>21.9</c:v>
                </c:pt>
                <c:pt idx="12">
                  <c:v>22.9</c:v>
                </c:pt>
                <c:pt idx="13">
                  <c:v>22.9</c:v>
                </c:pt>
                <c:pt idx="14">
                  <c:v>20.6</c:v>
                </c:pt>
                <c:pt idx="15">
                  <c:v>20.9</c:v>
                </c:pt>
                <c:pt idx="16">
                  <c:v>20</c:v>
                </c:pt>
                <c:pt idx="17">
                  <c:v>20.9</c:v>
                </c:pt>
              </c:numCache>
            </c:numRef>
          </c:yVal>
          <c:smooth val="0"/>
          <c:extLst>
            <c:ext xmlns:c16="http://schemas.microsoft.com/office/drawing/2014/chart" uri="{C3380CC4-5D6E-409C-BE32-E72D297353CC}">
              <c16:uniqueId val="{00000000-37EC-4557-8AB3-75D8C0ABF9CB}"/>
            </c:ext>
          </c:extLst>
        </c:ser>
        <c:ser>
          <c:idx val="1"/>
          <c:order val="1"/>
          <c:tx>
            <c:strRef>
              <c:f>Sheet8!$B$29</c:f>
              <c:strCache>
                <c:ptCount val="1"/>
                <c:pt idx="0">
                  <c:v> 65 m. ir vyresnių</c:v>
                </c:pt>
              </c:strCache>
            </c:strRef>
          </c:tx>
          <c:spPr>
            <a:ln w="44450"/>
          </c:spPr>
          <c:xVal>
            <c:numRef>
              <c:f>Sheet8!$B$9:$B$26</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xVal>
          <c:yVal>
            <c:numRef>
              <c:f>Sheet8!$D$9:$D$26</c:f>
              <c:numCache>
                <c:formatCode>#,##0.0</c:formatCode>
                <c:ptCount val="18"/>
                <c:pt idx="0">
                  <c:v>17</c:v>
                </c:pt>
                <c:pt idx="1">
                  <c:v>22</c:v>
                </c:pt>
                <c:pt idx="2">
                  <c:v>29.8</c:v>
                </c:pt>
                <c:pt idx="3">
                  <c:v>29.5</c:v>
                </c:pt>
                <c:pt idx="4">
                  <c:v>23.9</c:v>
                </c:pt>
                <c:pt idx="5">
                  <c:v>9.6</c:v>
                </c:pt>
                <c:pt idx="6">
                  <c:v>9.6999999999999993</c:v>
                </c:pt>
                <c:pt idx="7">
                  <c:v>18.7</c:v>
                </c:pt>
                <c:pt idx="8">
                  <c:v>19.399999999999999</c:v>
                </c:pt>
                <c:pt idx="9">
                  <c:v>20.100000000000001</c:v>
                </c:pt>
                <c:pt idx="10">
                  <c:v>25</c:v>
                </c:pt>
                <c:pt idx="11">
                  <c:v>27.7</c:v>
                </c:pt>
                <c:pt idx="12">
                  <c:v>33.4</c:v>
                </c:pt>
                <c:pt idx="13">
                  <c:v>37.700000000000003</c:v>
                </c:pt>
                <c:pt idx="14">
                  <c:v>31.6</c:v>
                </c:pt>
                <c:pt idx="15">
                  <c:v>36</c:v>
                </c:pt>
                <c:pt idx="16">
                  <c:v>35.9</c:v>
                </c:pt>
                <c:pt idx="17">
                  <c:v>39.5</c:v>
                </c:pt>
              </c:numCache>
            </c:numRef>
          </c:yVal>
          <c:smooth val="0"/>
          <c:extLst>
            <c:ext xmlns:c16="http://schemas.microsoft.com/office/drawing/2014/chart" uri="{C3380CC4-5D6E-409C-BE32-E72D297353CC}">
              <c16:uniqueId val="{00000001-37EC-4557-8AB3-75D8C0ABF9CB}"/>
            </c:ext>
          </c:extLst>
        </c:ser>
        <c:dLbls>
          <c:showLegendKey val="0"/>
          <c:showVal val="0"/>
          <c:showCatName val="0"/>
          <c:showSerName val="0"/>
          <c:showPercent val="0"/>
          <c:showBubbleSize val="0"/>
        </c:dLbls>
        <c:axId val="94614656"/>
        <c:axId val="94616192"/>
      </c:scatterChart>
      <c:valAx>
        <c:axId val="94614656"/>
        <c:scaling>
          <c:orientation val="minMax"/>
        </c:scaling>
        <c:delete val="0"/>
        <c:axPos val="b"/>
        <c:majorGridlines/>
        <c:numFmt formatCode="General" sourceLinked="1"/>
        <c:majorTickMark val="out"/>
        <c:minorTickMark val="none"/>
        <c:tickLblPos val="nextTo"/>
        <c:txPr>
          <a:bodyPr/>
          <a:lstStyle/>
          <a:p>
            <a:pPr>
              <a:defRPr sz="1200" b="1"/>
            </a:pPr>
            <a:endParaRPr lang="lt-LT"/>
          </a:p>
        </c:txPr>
        <c:crossAx val="94616192"/>
        <c:crosses val="autoZero"/>
        <c:crossBetween val="midCat"/>
        <c:majorUnit val="1"/>
      </c:valAx>
      <c:valAx>
        <c:axId val="94616192"/>
        <c:scaling>
          <c:orientation val="minMax"/>
          <c:max val="40"/>
          <c:min val="5"/>
        </c:scaling>
        <c:delete val="0"/>
        <c:axPos val="l"/>
        <c:majorGridlines/>
        <c:numFmt formatCode="#,##0.0" sourceLinked="1"/>
        <c:majorTickMark val="out"/>
        <c:minorTickMark val="none"/>
        <c:tickLblPos val="nextTo"/>
        <c:txPr>
          <a:bodyPr/>
          <a:lstStyle/>
          <a:p>
            <a:pPr>
              <a:defRPr sz="1200" b="1"/>
            </a:pPr>
            <a:endParaRPr lang="lt-LT"/>
          </a:p>
        </c:txPr>
        <c:crossAx val="94614656"/>
        <c:crosses val="autoZero"/>
        <c:crossBetween val="midCat"/>
      </c:valAx>
    </c:plotArea>
    <c:legend>
      <c:legendPos val="b"/>
      <c:overlay val="0"/>
      <c:txPr>
        <a:bodyPr/>
        <a:lstStyle/>
        <a:p>
          <a:pPr>
            <a:defRPr sz="1200" b="1"/>
          </a:pPr>
          <a:endParaRPr lang="lt-LT"/>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458442694663175E-2"/>
          <c:y val="4.2928157430766521E-2"/>
          <c:w val="0.92815304127252551"/>
          <c:h val="0.765250394657771"/>
        </c:manualLayout>
      </c:layout>
      <c:barChart>
        <c:barDir val="col"/>
        <c:grouping val="clustered"/>
        <c:varyColors val="0"/>
        <c:ser>
          <c:idx val="0"/>
          <c:order val="0"/>
          <c:spPr>
            <a:solidFill>
              <a:schemeClr val="tx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2AC-43B9-B76A-9DE2BFA446A1}"/>
              </c:ext>
            </c:extLst>
          </c:dPt>
          <c:dPt>
            <c:idx val="15"/>
            <c:invertIfNegative val="0"/>
            <c:bubble3D val="0"/>
            <c:spPr>
              <a:solidFill>
                <a:schemeClr val="accent3">
                  <a:lumMod val="75000"/>
                </a:schemeClr>
              </a:solidFill>
              <a:ln>
                <a:noFill/>
              </a:ln>
              <a:effectLst/>
            </c:spPr>
            <c:extLst>
              <c:ext xmlns:c16="http://schemas.microsoft.com/office/drawing/2014/chart" uri="{C3380CC4-5D6E-409C-BE32-E72D297353CC}">
                <c16:uniqueId val="{00000003-22AC-43B9-B76A-9DE2BFA446A1}"/>
              </c:ext>
            </c:extLst>
          </c:dPt>
          <c:cat>
            <c:strRef>
              <c:f>Lapas1!$A$2:$A$29</c:f>
              <c:strCache>
                <c:ptCount val="28"/>
                <c:pt idx="0">
                  <c:v>EU</c:v>
                </c:pt>
                <c:pt idx="1">
                  <c:v>Belgium</c:v>
                </c:pt>
                <c:pt idx="2">
                  <c:v>Bulgaria</c:v>
                </c:pt>
                <c:pt idx="3">
                  <c:v>Czechia</c:v>
                </c:pt>
                <c:pt idx="4">
                  <c:v>Denmark</c:v>
                </c:pt>
                <c:pt idx="5">
                  <c:v>Germany</c:v>
                </c:pt>
                <c:pt idx="6">
                  <c:v>Estonia</c:v>
                </c:pt>
                <c:pt idx="7">
                  <c:v>Ireland</c:v>
                </c:pt>
                <c:pt idx="8">
                  <c:v>Greece</c:v>
                </c:pt>
                <c:pt idx="9">
                  <c:v>Spain</c:v>
                </c:pt>
                <c:pt idx="10">
                  <c:v>France</c:v>
                </c:pt>
                <c:pt idx="11">
                  <c:v>Croatia</c:v>
                </c:pt>
                <c:pt idx="12">
                  <c:v>Italy</c:v>
                </c:pt>
                <c:pt idx="13">
                  <c:v>Cyprus</c:v>
                </c:pt>
                <c:pt idx="14">
                  <c:v>Latvia</c:v>
                </c:pt>
                <c:pt idx="15">
                  <c:v>Lithuania</c:v>
                </c:pt>
                <c:pt idx="16">
                  <c:v>Luxembourg</c:v>
                </c:pt>
                <c:pt idx="17">
                  <c:v>Hungary</c:v>
                </c:pt>
                <c:pt idx="18">
                  <c:v>Malta</c:v>
                </c:pt>
                <c:pt idx="19">
                  <c:v>Netherlands</c:v>
                </c:pt>
                <c:pt idx="20">
                  <c:v>Austria</c:v>
                </c:pt>
                <c:pt idx="21">
                  <c:v>Poland</c:v>
                </c:pt>
                <c:pt idx="22">
                  <c:v>Portugal</c:v>
                </c:pt>
                <c:pt idx="23">
                  <c:v>Romania</c:v>
                </c:pt>
                <c:pt idx="24">
                  <c:v>Slovenia</c:v>
                </c:pt>
                <c:pt idx="25">
                  <c:v>Slovakia</c:v>
                </c:pt>
                <c:pt idx="26">
                  <c:v>Finland</c:v>
                </c:pt>
                <c:pt idx="27">
                  <c:v>Sweden</c:v>
                </c:pt>
              </c:strCache>
            </c:strRef>
          </c:cat>
          <c:val>
            <c:numRef>
              <c:f>Lapas1!$B$2:$B$29</c:f>
              <c:numCache>
                <c:formatCode>#,##0.##########</c:formatCode>
                <c:ptCount val="28"/>
                <c:pt idx="0">
                  <c:v>16.2</c:v>
                </c:pt>
                <c:pt idx="1">
                  <c:v>15.6</c:v>
                </c:pt>
                <c:pt idx="2">
                  <c:v>36.799999999999997</c:v>
                </c:pt>
                <c:pt idx="3">
                  <c:v>16.7</c:v>
                </c:pt>
                <c:pt idx="4">
                  <c:v>14.3</c:v>
                </c:pt>
                <c:pt idx="5">
                  <c:v>18.2</c:v>
                </c:pt>
                <c:pt idx="6">
                  <c:v>59.8</c:v>
                </c:pt>
                <c:pt idx="7">
                  <c:v>24.1</c:v>
                </c:pt>
                <c:pt idx="8" formatCode="#,##0.0">
                  <c:v>11</c:v>
                </c:pt>
                <c:pt idx="9" formatCode="#,##0.0">
                  <c:v>15</c:v>
                </c:pt>
                <c:pt idx="10">
                  <c:v>11.6</c:v>
                </c:pt>
                <c:pt idx="11">
                  <c:v>29.2</c:v>
                </c:pt>
                <c:pt idx="12" formatCode="#,##0.0">
                  <c:v>14</c:v>
                </c:pt>
                <c:pt idx="13">
                  <c:v>21.2</c:v>
                </c:pt>
                <c:pt idx="14">
                  <c:v>47.3</c:v>
                </c:pt>
                <c:pt idx="15">
                  <c:v>43.1</c:v>
                </c:pt>
                <c:pt idx="16">
                  <c:v>10.9</c:v>
                </c:pt>
                <c:pt idx="17">
                  <c:v>12.7</c:v>
                </c:pt>
                <c:pt idx="18">
                  <c:v>25.8</c:v>
                </c:pt>
                <c:pt idx="19">
                  <c:v>18.100000000000001</c:v>
                </c:pt>
                <c:pt idx="20">
                  <c:v>15.6</c:v>
                </c:pt>
                <c:pt idx="21">
                  <c:v>15.3</c:v>
                </c:pt>
                <c:pt idx="22">
                  <c:v>14.9</c:v>
                </c:pt>
                <c:pt idx="23">
                  <c:v>18.100000000000001</c:v>
                </c:pt>
                <c:pt idx="24">
                  <c:v>19.600000000000001</c:v>
                </c:pt>
                <c:pt idx="25">
                  <c:v>9.5</c:v>
                </c:pt>
                <c:pt idx="26">
                  <c:v>15.3</c:v>
                </c:pt>
                <c:pt idx="27" formatCode="#,##0.0">
                  <c:v>17</c:v>
                </c:pt>
              </c:numCache>
            </c:numRef>
          </c:val>
          <c:extLst>
            <c:ext xmlns:c16="http://schemas.microsoft.com/office/drawing/2014/chart" uri="{C3380CC4-5D6E-409C-BE32-E72D297353CC}">
              <c16:uniqueId val="{00000004-22AC-43B9-B76A-9DE2BFA446A1}"/>
            </c:ext>
          </c:extLst>
        </c:ser>
        <c:dLbls>
          <c:showLegendKey val="0"/>
          <c:showVal val="0"/>
          <c:showCatName val="0"/>
          <c:showSerName val="0"/>
          <c:showPercent val="0"/>
          <c:showBubbleSize val="0"/>
        </c:dLbls>
        <c:gapWidth val="219"/>
        <c:overlap val="-27"/>
        <c:axId val="609219472"/>
        <c:axId val="659410672"/>
      </c:barChart>
      <c:catAx>
        <c:axId val="60921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t-LT"/>
          </a:p>
        </c:txPr>
        <c:crossAx val="659410672"/>
        <c:crosses val="autoZero"/>
        <c:auto val="1"/>
        <c:lblAlgn val="ctr"/>
        <c:lblOffset val="100"/>
        <c:noMultiLvlLbl val="0"/>
      </c:catAx>
      <c:valAx>
        <c:axId val="659410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crossAx val="60921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Metiniai bendrosios</a:t>
            </a:r>
            <a:r>
              <a:rPr lang="lt-LT" baseline="0"/>
              <a:t> ir individualiosios dalių indeksai</a:t>
            </a:r>
            <a:endParaRPr lang="lt-L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lineChart>
        <c:grouping val="standard"/>
        <c:varyColors val="0"/>
        <c:ser>
          <c:idx val="0"/>
          <c:order val="0"/>
          <c:tx>
            <c:strRef>
              <c:f>Lapas1!$J$3</c:f>
              <c:strCache>
                <c:ptCount val="1"/>
                <c:pt idx="0">
                  <c:v>Bendroji</c:v>
                </c:pt>
              </c:strCache>
            </c:strRef>
          </c:tx>
          <c:spPr>
            <a:ln w="28575" cap="rnd">
              <a:solidFill>
                <a:schemeClr val="accent1"/>
              </a:solidFill>
              <a:round/>
            </a:ln>
            <a:effectLst/>
          </c:spPr>
          <c:marker>
            <c:symbol val="none"/>
          </c:marker>
          <c:cat>
            <c:numRef>
              <c:f>Lapas1!$A$4:$A$31</c:f>
              <c:numCache>
                <c:formatCode>General</c:formatCode>
                <c:ptCount val="2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numCache>
            </c:numRef>
          </c:cat>
          <c:val>
            <c:numRef>
              <c:f>Lapas1!$J$4:$J$31</c:f>
              <c:numCache>
                <c:formatCode>0.000</c:formatCode>
                <c:ptCount val="28"/>
                <c:pt idx="0">
                  <c:v>1.2512820512820513</c:v>
                </c:pt>
                <c:pt idx="1">
                  <c:v>1.1991803278688524</c:v>
                </c:pt>
                <c:pt idx="2">
                  <c:v>1.1155160628844838</c:v>
                </c:pt>
                <c:pt idx="3">
                  <c:v>1.0147058823529411</c:v>
                </c:pt>
                <c:pt idx="4">
                  <c:v>1</c:v>
                </c:pt>
                <c:pt idx="5">
                  <c:v>1</c:v>
                </c:pt>
                <c:pt idx="6">
                  <c:v>1.0338164251207729</c:v>
                </c:pt>
                <c:pt idx="7">
                  <c:v>1.0537383177570094</c:v>
                </c:pt>
                <c:pt idx="8">
                  <c:v>1.1108647450110865</c:v>
                </c:pt>
                <c:pt idx="9">
                  <c:v>1.1137724550898203</c:v>
                </c:pt>
                <c:pt idx="10">
                  <c:v>1.1559139784946237</c:v>
                </c:pt>
                <c:pt idx="11">
                  <c:v>1.2232558139534884</c:v>
                </c:pt>
                <c:pt idx="12">
                  <c:v>1.398352344740176</c:v>
                </c:pt>
                <c:pt idx="13">
                  <c:v>1.0767696909272195</c:v>
                </c:pt>
                <c:pt idx="14">
                  <c:v>1.0909090909090908</c:v>
                </c:pt>
                <c:pt idx="15">
                  <c:v>1</c:v>
                </c:pt>
                <c:pt idx="16">
                  <c:v>0.91666666666666685</c:v>
                </c:pt>
                <c:pt idx="17">
                  <c:v>1</c:v>
                </c:pt>
                <c:pt idx="18">
                  <c:v>0.99999999999999767</c:v>
                </c:pt>
                <c:pt idx="19">
                  <c:v>1.0214533333333355</c:v>
                </c:pt>
                <c:pt idx="20">
                  <c:v>1.051643192488263</c:v>
                </c:pt>
                <c:pt idx="21">
                  <c:v>1.0937499999999998</c:v>
                </c:pt>
                <c:pt idx="22">
                  <c:v>1.1348423005565862</c:v>
                </c:pt>
                <c:pt idx="23">
                  <c:v>1.0763144127648445</c:v>
                </c:pt>
                <c:pt idx="24">
                  <c:v>1.0993985053769972</c:v>
                </c:pt>
                <c:pt idx="25">
                  <c:v>1.0958275766786405</c:v>
                </c:pt>
                <c:pt idx="26">
                  <c:v>1.1118311563871099</c:v>
                </c:pt>
                <c:pt idx="27">
                  <c:v>1.1167305467988116</c:v>
                </c:pt>
              </c:numCache>
            </c:numRef>
          </c:val>
          <c:smooth val="0"/>
          <c:extLst>
            <c:ext xmlns:c16="http://schemas.microsoft.com/office/drawing/2014/chart" uri="{C3380CC4-5D6E-409C-BE32-E72D297353CC}">
              <c16:uniqueId val="{00000000-EB0D-4044-B04F-BF6CEA446417}"/>
            </c:ext>
          </c:extLst>
        </c:ser>
        <c:ser>
          <c:idx val="1"/>
          <c:order val="1"/>
          <c:tx>
            <c:strRef>
              <c:f>Lapas1!$K$3</c:f>
              <c:strCache>
                <c:ptCount val="1"/>
                <c:pt idx="0">
                  <c:v>Individualioji</c:v>
                </c:pt>
              </c:strCache>
            </c:strRef>
          </c:tx>
          <c:spPr>
            <a:ln w="28575" cap="rnd">
              <a:solidFill>
                <a:schemeClr val="accent2"/>
              </a:solidFill>
              <a:round/>
            </a:ln>
            <a:effectLst/>
          </c:spPr>
          <c:marker>
            <c:symbol val="none"/>
          </c:marker>
          <c:cat>
            <c:numRef>
              <c:f>Lapas1!$A$4:$A$31</c:f>
              <c:numCache>
                <c:formatCode>General</c:formatCode>
                <c:ptCount val="2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numCache>
            </c:numRef>
          </c:cat>
          <c:val>
            <c:numRef>
              <c:f>Lapas1!$K$4:$K$31</c:f>
              <c:numCache>
                <c:formatCode>0.000</c:formatCode>
                <c:ptCount val="28"/>
                <c:pt idx="0">
                  <c:v>1.2599531615925059</c:v>
                </c:pt>
                <c:pt idx="1">
                  <c:v>1.2899628252788105</c:v>
                </c:pt>
                <c:pt idx="2">
                  <c:v>1.217579250720461</c:v>
                </c:pt>
                <c:pt idx="3">
                  <c:v>1.0457593688362918</c:v>
                </c:pt>
                <c:pt idx="4">
                  <c:v>1.0026405130139571</c:v>
                </c:pt>
                <c:pt idx="5">
                  <c:v>1</c:v>
                </c:pt>
                <c:pt idx="6">
                  <c:v>1</c:v>
                </c:pt>
                <c:pt idx="7">
                  <c:v>1.0084650112866818</c:v>
                </c:pt>
                <c:pt idx="8">
                  <c:v>1.0415967170304048</c:v>
                </c:pt>
                <c:pt idx="9">
                  <c:v>1.1142550143266476</c:v>
                </c:pt>
                <c:pt idx="10">
                  <c:v>1.107039537126326</c:v>
                </c:pt>
                <c:pt idx="11">
                  <c:v>1.1707317073170731</c:v>
                </c:pt>
                <c:pt idx="12">
                  <c:v>1.0750248015873016</c:v>
                </c:pt>
                <c:pt idx="13">
                  <c:v>1.0298765716922367</c:v>
                </c:pt>
                <c:pt idx="14">
                  <c:v>0.78629032258064513</c:v>
                </c:pt>
                <c:pt idx="15">
                  <c:v>1</c:v>
                </c:pt>
                <c:pt idx="16">
                  <c:v>1.2717948717948717</c:v>
                </c:pt>
                <c:pt idx="17">
                  <c:v>1</c:v>
                </c:pt>
                <c:pt idx="18">
                  <c:v>1.0000000000000009</c:v>
                </c:pt>
                <c:pt idx="19">
                  <c:v>1.0035860215053753</c:v>
                </c:pt>
                <c:pt idx="20">
                  <c:v>1.0289017341040463</c:v>
                </c:pt>
                <c:pt idx="21">
                  <c:v>1.0696629213483146</c:v>
                </c:pt>
                <c:pt idx="22">
                  <c:v>1.0716806722689076</c:v>
                </c:pt>
                <c:pt idx="23">
                  <c:v>1.0764525993883791</c:v>
                </c:pt>
                <c:pt idx="24">
                  <c:v>1.0823863636363635</c:v>
                </c:pt>
                <c:pt idx="25">
                  <c:v>1.094488188976378</c:v>
                </c:pt>
                <c:pt idx="26">
                  <c:v>1.155875299760192</c:v>
                </c:pt>
                <c:pt idx="27">
                  <c:v>1.1825726141078838</c:v>
                </c:pt>
              </c:numCache>
            </c:numRef>
          </c:val>
          <c:smooth val="0"/>
          <c:extLst>
            <c:ext xmlns:c16="http://schemas.microsoft.com/office/drawing/2014/chart" uri="{C3380CC4-5D6E-409C-BE32-E72D297353CC}">
              <c16:uniqueId val="{00000001-EB0D-4044-B04F-BF6CEA446417}"/>
            </c:ext>
          </c:extLst>
        </c:ser>
        <c:dLbls>
          <c:showLegendKey val="0"/>
          <c:showVal val="0"/>
          <c:showCatName val="0"/>
          <c:showSerName val="0"/>
          <c:showPercent val="0"/>
          <c:showBubbleSize val="0"/>
        </c:dLbls>
        <c:smooth val="0"/>
        <c:axId val="609487392"/>
        <c:axId val="609488376"/>
      </c:lineChart>
      <c:catAx>
        <c:axId val="60948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609488376"/>
        <c:crosses val="autoZero"/>
        <c:auto val="1"/>
        <c:lblAlgn val="ctr"/>
        <c:lblOffset val="100"/>
        <c:noMultiLvlLbl val="0"/>
      </c:catAx>
      <c:valAx>
        <c:axId val="609488376"/>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60948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48441821550458"/>
          <c:y val="6.4520018221518691E-2"/>
          <c:w val="0.60289630582285003"/>
          <c:h val="0.83055959912658861"/>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400" b="1" i="0" u="none" strike="noStrike" kern="1200" baseline="0">
          <a:solidFill>
            <a:schemeClr val="tx1"/>
          </a:solidFill>
          <a:latin typeface="+mn-lt"/>
          <a:ea typeface="+mn-ea"/>
          <a:cs typeface="+mn-cs"/>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D1-40A1-BD01-744E70B7796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D1-40A1-BD01-744E70B7796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D1-40A1-BD01-744E70B7796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AD1-40A1-BD01-744E70B7796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AD1-40A1-BD01-744E70B7796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AD1-40A1-BD01-744E70B7796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AD1-40A1-BD01-744E70B7796A}"/>
              </c:ext>
            </c:extLst>
          </c:dPt>
          <c:dLbls>
            <c:dLbl>
              <c:idx val="0"/>
              <c:tx>
                <c:rich>
                  <a:bodyPr/>
                  <a:lstStyle/>
                  <a:p>
                    <a:fld id="{C0881D17-3744-4960-BE84-74487E6EB278}" type="CELLRANGE">
                      <a:rPr lang="en-US"/>
                      <a:pPr/>
                      <a:t>[LANGELIŲ DIAPAZONAS]</a:t>
                    </a:fld>
                    <a:r>
                      <a:rPr lang="en-US" baseline="0"/>
                      <a:t>; </a:t>
                    </a:r>
                    <a:fld id="{1378E487-3111-4316-BEAC-42E15064C164}" type="PERCENTAGE">
                      <a:rPr lang="en-US" baseline="0"/>
                      <a:pPr/>
                      <a:t>[PROCENTAI]</a:t>
                    </a:fld>
                    <a:endParaRPr lang="en-US" baseline="0"/>
                  </a:p>
                </c:rich>
              </c:tx>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AD1-40A1-BD01-744E70B7796A}"/>
                </c:ext>
              </c:extLst>
            </c:dLbl>
            <c:dLbl>
              <c:idx val="1"/>
              <c:tx>
                <c:rich>
                  <a:bodyPr/>
                  <a:lstStyle/>
                  <a:p>
                    <a:fld id="{1C19DB60-B0BE-4B6C-8609-2074C5969A4E}" type="CELLRANGE">
                      <a:rPr lang="en-US"/>
                      <a:pPr/>
                      <a:t>[LANGELIŲ DIAPAZONAS]</a:t>
                    </a:fld>
                    <a:r>
                      <a:rPr lang="en-US" baseline="0"/>
                      <a:t>; </a:t>
                    </a:r>
                    <a:fld id="{9E84034D-2686-40C9-8700-8A5342A881B8}" type="PERCENTAGE">
                      <a:rPr lang="en-US" baseline="0"/>
                      <a:pPr/>
                      <a:t>[PROCENTAI]</a:t>
                    </a:fld>
                    <a:endParaRPr lang="en-US" baseline="0"/>
                  </a:p>
                </c:rich>
              </c:tx>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AD1-40A1-BD01-744E70B7796A}"/>
                </c:ext>
              </c:extLst>
            </c:dLbl>
            <c:dLbl>
              <c:idx val="2"/>
              <c:tx>
                <c:rich>
                  <a:bodyPr/>
                  <a:lstStyle/>
                  <a:p>
                    <a:fld id="{1C0B1A70-DD4F-4F24-B8DC-7AD54D5604C8}" type="CELLRANGE">
                      <a:rPr lang="en-US"/>
                      <a:pPr/>
                      <a:t>[LANGELIŲ DIAPAZONAS]</a:t>
                    </a:fld>
                    <a:r>
                      <a:rPr lang="en-US" baseline="0"/>
                      <a:t>; </a:t>
                    </a:r>
                    <a:fld id="{FA39B261-6D23-47C0-8E87-017BC5C4B907}" type="PERCENTAGE">
                      <a:rPr lang="en-US" baseline="0"/>
                      <a:pPr/>
                      <a:t>[PROCENTAI]</a:t>
                    </a:fld>
                    <a:endParaRPr lang="en-US" baseline="0"/>
                  </a:p>
                </c:rich>
              </c:tx>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AD1-40A1-BD01-744E70B7796A}"/>
                </c:ext>
              </c:extLst>
            </c:dLbl>
            <c:dLbl>
              <c:idx val="3"/>
              <c:tx>
                <c:rich>
                  <a:bodyPr/>
                  <a:lstStyle/>
                  <a:p>
                    <a:fld id="{C4429FBF-4C64-406A-BE78-79ABBB4BE6CD}" type="CELLRANGE">
                      <a:rPr lang="en-US"/>
                      <a:pPr/>
                      <a:t>[LANGELIŲ DIAPAZONAS]</a:t>
                    </a:fld>
                    <a:r>
                      <a:rPr lang="en-US" baseline="0"/>
                      <a:t>; </a:t>
                    </a:r>
                    <a:fld id="{9FDCCD07-C742-439C-82B3-7B9F74D7150D}" type="PERCENTAGE">
                      <a:rPr lang="en-US" baseline="0"/>
                      <a:pPr/>
                      <a:t>[PROCENTAI]</a:t>
                    </a:fld>
                    <a:endParaRPr lang="en-US" baseline="0"/>
                  </a:p>
                </c:rich>
              </c:tx>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AD1-40A1-BD01-744E70B7796A}"/>
                </c:ext>
              </c:extLst>
            </c:dLbl>
            <c:dLbl>
              <c:idx val="4"/>
              <c:layout>
                <c:manualLayout>
                  <c:x val="-2.7118059385552905E-2"/>
                  <c:y val="4.5423812561251505E-2"/>
                </c:manualLayout>
              </c:layout>
              <c:tx>
                <c:rich>
                  <a:bodyPr/>
                  <a:lstStyle/>
                  <a:p>
                    <a:fld id="{8972D812-AA0A-4AC9-A871-97DFB3123ACD}" type="CELLRANGE">
                      <a:rPr lang="en-US" baseline="0"/>
                      <a:pPr/>
                      <a:t>[LANGELIŲ DIAPAZONAS]</a:t>
                    </a:fld>
                    <a:r>
                      <a:rPr lang="en-US" baseline="0"/>
                      <a:t>; </a:t>
                    </a:r>
                    <a:fld id="{F6B06CDC-B991-4D27-8622-2A1C2801C8B6}" type="PERCENTAGE">
                      <a:rPr lang="en-US" baseline="0"/>
                      <a:pPr/>
                      <a:t>[PROCENTAI]</a:t>
                    </a:fld>
                    <a:endParaRPr lang="en-US" baseline="0"/>
                  </a:p>
                </c:rich>
              </c:tx>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5AD1-40A1-BD01-744E70B7796A}"/>
                </c:ext>
              </c:extLst>
            </c:dLbl>
            <c:dLbl>
              <c:idx val="5"/>
              <c:tx>
                <c:rich>
                  <a:bodyPr/>
                  <a:lstStyle/>
                  <a:p>
                    <a:fld id="{7F88F574-D36E-4FB5-8F67-79232536B099}" type="CELLRANGE">
                      <a:rPr lang="en-US"/>
                      <a:pPr/>
                      <a:t>[LANGELIŲ DIAPAZONAS]</a:t>
                    </a:fld>
                    <a:r>
                      <a:rPr lang="en-US" baseline="0"/>
                      <a:t>; </a:t>
                    </a:r>
                    <a:fld id="{BEBB4839-22D7-4D90-BB72-9985B8FAD974}" type="PERCENTAGE">
                      <a:rPr lang="en-US" baseline="0"/>
                      <a:pPr/>
                      <a:t>[PROCENTAI]</a:t>
                    </a:fld>
                    <a:endParaRPr lang="en-US" baseline="0"/>
                  </a:p>
                </c:rich>
              </c:tx>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AD1-40A1-BD01-744E70B7796A}"/>
                </c:ext>
              </c:extLst>
            </c:dLbl>
            <c:dLbl>
              <c:idx val="6"/>
              <c:tx>
                <c:rich>
                  <a:bodyPr/>
                  <a:lstStyle/>
                  <a:p>
                    <a:fld id="{AC35C429-1BB8-4337-9F36-07EC79EF38B6}" type="CELLRANGE">
                      <a:rPr lang="en-US"/>
                      <a:pPr/>
                      <a:t>[LANGELIŲ DIAPAZONAS]</a:t>
                    </a:fld>
                    <a:r>
                      <a:rPr lang="en-US" baseline="0"/>
                      <a:t>; </a:t>
                    </a:r>
                    <a:fld id="{4A88C830-81EB-4B9E-9BFC-BF89DD339313}" type="PERCENTAGE">
                      <a:rPr lang="en-US" baseline="0"/>
                      <a:pPr/>
                      <a:t>[PROCENTAI]</a:t>
                    </a:fld>
                    <a:endParaRPr lang="en-US" baseline="0"/>
                  </a:p>
                </c:rich>
              </c:tx>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AD1-40A1-BD01-744E70B779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Lapas3!$B$4:$B$10</c:f>
              <c:strCache>
                <c:ptCount val="7"/>
                <c:pt idx="0">
                  <c:v>Pensijoms SD</c:v>
                </c:pt>
                <c:pt idx="1">
                  <c:v>Pensijoms VB</c:v>
                </c:pt>
                <c:pt idx="2">
                  <c:v>Ligos draudimas</c:v>
                </c:pt>
                <c:pt idx="3">
                  <c:v>Motinystės draudimas</c:v>
                </c:pt>
                <c:pt idx="4">
                  <c:v>Nedarbo draudimas</c:v>
                </c:pt>
                <c:pt idx="5">
                  <c:v>Nel. atsitikimų draudimas</c:v>
                </c:pt>
                <c:pt idx="6">
                  <c:v>Veiklos sąnaudos</c:v>
                </c:pt>
              </c:strCache>
            </c:strRef>
          </c:cat>
          <c:val>
            <c:numRef>
              <c:f>Lapas3!$D$4:$D$10</c:f>
              <c:numCache>
                <c:formatCode>General</c:formatCode>
                <c:ptCount val="7"/>
                <c:pt idx="0">
                  <c:v>2166.4</c:v>
                </c:pt>
                <c:pt idx="1">
                  <c:v>2746.1</c:v>
                </c:pt>
                <c:pt idx="2" formatCode="#,##0.0">
                  <c:v>460.8</c:v>
                </c:pt>
                <c:pt idx="3" formatCode="#,##0.0">
                  <c:v>433</c:v>
                </c:pt>
                <c:pt idx="4" formatCode="#,##0.0">
                  <c:v>390</c:v>
                </c:pt>
                <c:pt idx="5" formatCode="#,##0.0">
                  <c:v>39.9</c:v>
                </c:pt>
                <c:pt idx="6" formatCode="#,##0.0">
                  <c:v>114.7</c:v>
                </c:pt>
              </c:numCache>
            </c:numRef>
          </c:val>
          <c:extLst>
            <c:ext xmlns:c15="http://schemas.microsoft.com/office/drawing/2012/chart" uri="{02D57815-91ED-43cb-92C2-25804820EDAC}">
              <c15:datalabelsRange>
                <c15:f>Lapas2!$B$4:$B$10</c15:f>
                <c15:dlblRangeCache>
                  <c:ptCount val="7"/>
                  <c:pt idx="0">
                    <c:v>Pensijoms SD</c:v>
                  </c:pt>
                  <c:pt idx="1">
                    <c:v>Pensijoms VB</c:v>
                  </c:pt>
                  <c:pt idx="2">
                    <c:v>Ligos draudimas</c:v>
                  </c:pt>
                  <c:pt idx="3">
                    <c:v>Motinystės draudimas</c:v>
                  </c:pt>
                  <c:pt idx="4">
                    <c:v>Nedarbo draudimas</c:v>
                  </c:pt>
                  <c:pt idx="5">
                    <c:v>Nel. atsitikimų draudimas</c:v>
                  </c:pt>
                  <c:pt idx="6">
                    <c:v>Veiklos sąnaudos</c:v>
                  </c:pt>
                </c15:dlblRangeCache>
              </c15:datalabelsRange>
            </c:ext>
            <c:ext xmlns:c16="http://schemas.microsoft.com/office/drawing/2014/chart" uri="{C3380CC4-5D6E-409C-BE32-E72D297353CC}">
              <c16:uniqueId val="{0000000E-5AD1-40A1-BD01-744E70B7796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lumMod val="50000"/>
              </a:schemeClr>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346A-4C64-A528-4022A3B10BAD}"/>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346A-4C64-A528-4022A3B10BAD}"/>
              </c:ext>
            </c:extLst>
          </c:dPt>
          <c:dPt>
            <c:idx val="16"/>
            <c:invertIfNegative val="0"/>
            <c:bubble3D val="0"/>
            <c:spPr>
              <a:solidFill>
                <a:schemeClr val="accent3">
                  <a:lumMod val="75000"/>
                </a:schemeClr>
              </a:solidFill>
              <a:ln>
                <a:noFill/>
              </a:ln>
              <a:effectLst/>
            </c:spPr>
            <c:extLst>
              <c:ext xmlns:c16="http://schemas.microsoft.com/office/drawing/2014/chart" uri="{C3380CC4-5D6E-409C-BE32-E72D297353CC}">
                <c16:uniqueId val="{00000005-346A-4C64-A528-4022A3B10BAD}"/>
              </c:ext>
            </c:extLst>
          </c:dPt>
          <c:cat>
            <c:strRef>
              <c:f>Lapas1!$A$1:$A$30</c:f>
              <c:strCache>
                <c:ptCount val="30"/>
                <c:pt idx="0">
                  <c:v>EU</c:v>
                </c:pt>
                <c:pt idx="1">
                  <c:v>Euro area</c:v>
                </c:pt>
                <c:pt idx="2">
                  <c:v>Belgium</c:v>
                </c:pt>
                <c:pt idx="3">
                  <c:v>Bulgaria</c:v>
                </c:pt>
                <c:pt idx="4">
                  <c:v>Czechia</c:v>
                </c:pt>
                <c:pt idx="5">
                  <c:v>Denmark</c:v>
                </c:pt>
                <c:pt idx="6">
                  <c:v>Germany</c:v>
                </c:pt>
                <c:pt idx="7">
                  <c:v>Estonia</c:v>
                </c:pt>
                <c:pt idx="8">
                  <c:v>Ireland</c:v>
                </c:pt>
                <c:pt idx="9">
                  <c:v>Greece</c:v>
                </c:pt>
                <c:pt idx="10">
                  <c:v>Spain</c:v>
                </c:pt>
                <c:pt idx="11">
                  <c:v>France</c:v>
                </c:pt>
                <c:pt idx="12">
                  <c:v>Croatia</c:v>
                </c:pt>
                <c:pt idx="13">
                  <c:v>Italy</c:v>
                </c:pt>
                <c:pt idx="14">
                  <c:v>Cyprus</c:v>
                </c:pt>
                <c:pt idx="15">
                  <c:v>Latvia</c:v>
                </c:pt>
                <c:pt idx="16">
                  <c:v>Lithuania</c:v>
                </c:pt>
                <c:pt idx="17">
                  <c:v>Luxembourg</c:v>
                </c:pt>
                <c:pt idx="18">
                  <c:v>Hungary</c:v>
                </c:pt>
                <c:pt idx="19">
                  <c:v>Malta</c:v>
                </c:pt>
                <c:pt idx="20">
                  <c:v>Netherlands</c:v>
                </c:pt>
                <c:pt idx="21">
                  <c:v>Austria</c:v>
                </c:pt>
                <c:pt idx="22">
                  <c:v>Poland</c:v>
                </c:pt>
                <c:pt idx="23">
                  <c:v>Portugal</c:v>
                </c:pt>
                <c:pt idx="24">
                  <c:v>Romania</c:v>
                </c:pt>
                <c:pt idx="25">
                  <c:v>Slovenia</c:v>
                </c:pt>
                <c:pt idx="26">
                  <c:v>Slovakia</c:v>
                </c:pt>
                <c:pt idx="27">
                  <c:v>Finland</c:v>
                </c:pt>
                <c:pt idx="28">
                  <c:v>Sweden</c:v>
                </c:pt>
                <c:pt idx="29">
                  <c:v>Norway</c:v>
                </c:pt>
              </c:strCache>
            </c:strRef>
          </c:cat>
          <c:val>
            <c:numRef>
              <c:f>Lapas1!$B$1:$B$30</c:f>
              <c:numCache>
                <c:formatCode>#,##0.##########</c:formatCode>
                <c:ptCount val="30"/>
                <c:pt idx="0">
                  <c:v>12.9</c:v>
                </c:pt>
                <c:pt idx="1">
                  <c:v>13.3</c:v>
                </c:pt>
                <c:pt idx="2">
                  <c:v>12.6</c:v>
                </c:pt>
                <c:pt idx="3">
                  <c:v>7.8</c:v>
                </c:pt>
                <c:pt idx="4">
                  <c:v>8.9</c:v>
                </c:pt>
                <c:pt idx="5">
                  <c:v>11.8</c:v>
                </c:pt>
                <c:pt idx="6">
                  <c:v>12.2</c:v>
                </c:pt>
                <c:pt idx="7">
                  <c:v>8.1</c:v>
                </c:pt>
                <c:pt idx="8">
                  <c:v>4.5</c:v>
                </c:pt>
                <c:pt idx="9">
                  <c:v>16.399999999999999</c:v>
                </c:pt>
                <c:pt idx="10">
                  <c:v>13.9</c:v>
                </c:pt>
                <c:pt idx="11">
                  <c:v>14.9</c:v>
                </c:pt>
                <c:pt idx="12">
                  <c:v>9.8000000000000007</c:v>
                </c:pt>
                <c:pt idx="13">
                  <c:v>16.3</c:v>
                </c:pt>
                <c:pt idx="14">
                  <c:v>8.8000000000000007</c:v>
                </c:pt>
                <c:pt idx="15">
                  <c:v>7.9</c:v>
                </c:pt>
                <c:pt idx="16">
                  <c:v>7.1</c:v>
                </c:pt>
                <c:pt idx="17">
                  <c:v>9.6</c:v>
                </c:pt>
                <c:pt idx="18" formatCode="#,##0.0">
                  <c:v>7</c:v>
                </c:pt>
                <c:pt idx="19">
                  <c:v>6.4</c:v>
                </c:pt>
                <c:pt idx="20">
                  <c:v>12.1</c:v>
                </c:pt>
                <c:pt idx="21" formatCode="#,##0.0">
                  <c:v>15</c:v>
                </c:pt>
                <c:pt idx="22">
                  <c:v>10.8</c:v>
                </c:pt>
                <c:pt idx="23">
                  <c:v>14.2</c:v>
                </c:pt>
                <c:pt idx="24">
                  <c:v>8.8000000000000007</c:v>
                </c:pt>
                <c:pt idx="25" formatCode="#,##0.0">
                  <c:v>10</c:v>
                </c:pt>
                <c:pt idx="26">
                  <c:v>8.5</c:v>
                </c:pt>
                <c:pt idx="27">
                  <c:v>13.4</c:v>
                </c:pt>
                <c:pt idx="28">
                  <c:v>10.6</c:v>
                </c:pt>
                <c:pt idx="29">
                  <c:v>10.3</c:v>
                </c:pt>
              </c:numCache>
            </c:numRef>
          </c:val>
          <c:extLst>
            <c:ext xmlns:c16="http://schemas.microsoft.com/office/drawing/2014/chart" uri="{C3380CC4-5D6E-409C-BE32-E72D297353CC}">
              <c16:uniqueId val="{00000006-346A-4C64-A528-4022A3B10BAD}"/>
            </c:ext>
          </c:extLst>
        </c:ser>
        <c:dLbls>
          <c:showLegendKey val="0"/>
          <c:showVal val="0"/>
          <c:showCatName val="0"/>
          <c:showSerName val="0"/>
          <c:showPercent val="0"/>
          <c:showBubbleSize val="0"/>
        </c:dLbls>
        <c:gapWidth val="219"/>
        <c:overlap val="-27"/>
        <c:axId val="397928032"/>
        <c:axId val="397925512"/>
      </c:barChart>
      <c:catAx>
        <c:axId val="39792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lt-LT"/>
          </a:p>
        </c:txPr>
        <c:crossAx val="397925512"/>
        <c:crosses val="autoZero"/>
        <c:auto val="1"/>
        <c:lblAlgn val="ctr"/>
        <c:lblOffset val="100"/>
        <c:noMultiLvlLbl val="0"/>
      </c:catAx>
      <c:valAx>
        <c:axId val="397925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397928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0.6697</cdr:x>
      <cdr:y>0.10169</cdr:y>
    </cdr:from>
    <cdr:to>
      <cdr:x>0.99032</cdr:x>
      <cdr:y>0.19587</cdr:y>
    </cdr:to>
    <cdr:sp macro="" textlink="">
      <cdr:nvSpPr>
        <cdr:cNvPr id="2" name="TextBox 6">
          <a:extLst xmlns:a="http://schemas.openxmlformats.org/drawingml/2006/main">
            <a:ext uri="{FF2B5EF4-FFF2-40B4-BE49-F238E27FC236}">
              <a16:creationId xmlns:a16="http://schemas.microsoft.com/office/drawing/2014/main" id="{78104AEC-70AD-31FA-938D-17C9718DD1F2}"/>
            </a:ext>
          </a:extLst>
        </cdr:cNvPr>
        <cdr:cNvSpPr txBox="1"/>
      </cdr:nvSpPr>
      <cdr:spPr>
        <a:xfrm xmlns:a="http://schemas.openxmlformats.org/drawingml/2006/main">
          <a:off x="5715472" y="432048"/>
          <a:ext cx="2736304"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lt-L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lt-LT" sz="2000" dirty="0"/>
            <a:t>0,58 ES vidurkis</a:t>
          </a:r>
        </a:p>
      </cdr:txBody>
    </cdr:sp>
  </cdr:relSizeAnchor>
</c:userShapes>
</file>

<file path=ppt/drawings/drawing2.xml><?xml version="1.0" encoding="utf-8"?>
<c:userShapes xmlns:c="http://schemas.openxmlformats.org/drawingml/2006/chart">
  <cdr:relSizeAnchor xmlns:cdr="http://schemas.openxmlformats.org/drawingml/2006/chartDrawing">
    <cdr:from>
      <cdr:x>0.20785</cdr:x>
      <cdr:y>0.72358</cdr:y>
    </cdr:from>
    <cdr:to>
      <cdr:x>0.38244</cdr:x>
      <cdr:y>0.77436</cdr:y>
    </cdr:to>
    <cdr:sp macro="" textlink="">
      <cdr:nvSpPr>
        <cdr:cNvPr id="4" name="TextBox 3">
          <a:extLst xmlns:a="http://schemas.openxmlformats.org/drawingml/2006/main">
            <a:ext uri="{FF2B5EF4-FFF2-40B4-BE49-F238E27FC236}">
              <a16:creationId xmlns:a16="http://schemas.microsoft.com/office/drawing/2014/main" id="{4610CD8E-F717-4C35-8BAD-0F67363B8C92}"/>
            </a:ext>
          </a:extLst>
        </cdr:cNvPr>
        <cdr:cNvSpPr txBox="1"/>
      </cdr:nvSpPr>
      <cdr:spPr>
        <a:xfrm xmlns:a="http://schemas.openxmlformats.org/drawingml/2006/main">
          <a:off x="1800200" y="4104456"/>
          <a:ext cx="151216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800" dirty="0">
              <a:solidFill>
                <a:schemeClr val="bg1"/>
              </a:solidFill>
            </a:rPr>
            <a:t>3,4 milijardų</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1BE3F2D8-96D8-43E0-95A9-616F2B5D308A}" type="datetimeFigureOut">
              <a:rPr lang="lt-LT"/>
              <a:pPr>
                <a:defRPr/>
              </a:pPr>
              <a:t>2023.12.29</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7136BA0F-2B58-4D74-BC3B-401A9EE62F75}" type="slidenum">
              <a:rPr lang="lt-LT"/>
              <a:pPr>
                <a:defRPr/>
              </a:pPr>
              <a:t>‹#›</a:t>
            </a:fld>
            <a:endParaRPr lang="lt-L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0" y="-30460"/>
            <a:ext cx="9144000" cy="1470025"/>
          </a:xfrm>
          <a:solidFill>
            <a:srgbClr val="C00000"/>
          </a:solidFill>
        </p:spPr>
        <p:txBody>
          <a:bodyPr/>
          <a:lstStyle>
            <a:lvl1pPr>
              <a:defRPr>
                <a:solidFill>
                  <a:schemeClr val="bg1"/>
                </a:solidFill>
              </a:defRPr>
            </a:lvl1p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lvl1pPr>
              <a:defRPr/>
            </a:lvl1pPr>
          </a:lstStyle>
          <a:p>
            <a:pPr>
              <a:defRPr/>
            </a:pPr>
            <a:fld id="{B5ED9379-832A-47E1-91A7-5149167D7B29}" type="datetimeFigureOut">
              <a:rPr lang="lt-LT" smtClean="0"/>
              <a:pPr>
                <a:defRPr/>
              </a:pPr>
              <a:t>2023.12.29</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2E0031FB-A5EC-41EB-A72E-0AA2D3FCDCE9}" type="slidenum">
              <a:rPr lang="lt-LT" smtClean="0"/>
              <a:pPr>
                <a:defRPr/>
              </a:pPr>
              <a:t>‹#›</a:t>
            </a:fld>
            <a:endParaRPr lang="lt-L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FFF3AB1E-AA57-452F-8CA4-96CAA3387F87}" type="datetimeFigureOut">
              <a:rPr lang="lt-LT" smtClean="0"/>
              <a:pPr>
                <a:defRPr/>
              </a:pPr>
              <a:t>2023.12.29</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A77C1791-B80A-47C9-B271-F8E074642C6A}" type="slidenum">
              <a:rPr lang="lt-LT" smtClean="0"/>
              <a:pPr>
                <a:defRPr/>
              </a:pPr>
              <a:t>‹#›</a:t>
            </a:fld>
            <a:endParaRPr lang="lt-L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lvl1pPr>
              <a:defRPr/>
            </a:lvl1pPr>
          </a:lstStyle>
          <a:p>
            <a:pPr>
              <a:defRPr/>
            </a:pPr>
            <a:fld id="{8C2EEA3E-F8F8-40EC-856A-2C0044276BCD}" type="datetimeFigureOut">
              <a:rPr lang="lt-LT" smtClean="0"/>
              <a:pPr>
                <a:defRPr/>
              </a:pPr>
              <a:t>2023.12.29</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8B7AC09A-D4F4-4FD7-BCC6-305CD2F07DAE}" type="slidenum">
              <a:rPr lang="lt-LT" smtClean="0"/>
              <a:pPr>
                <a:defRPr/>
              </a:pPr>
              <a:t>‹#›</a:t>
            </a:fld>
            <a:endParaRPr lang="lt-L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3"/>
          <p:cNvSpPr>
            <a:spLocks noGrp="1"/>
          </p:cNvSpPr>
          <p:nvPr>
            <p:ph type="dt" sz="half" idx="10"/>
          </p:nvPr>
        </p:nvSpPr>
        <p:spPr/>
        <p:txBody>
          <a:bodyPr/>
          <a:lstStyle>
            <a:lvl1pPr>
              <a:defRPr/>
            </a:lvl1pPr>
          </a:lstStyle>
          <a:p>
            <a:pPr>
              <a:defRPr/>
            </a:pPr>
            <a:fld id="{0658C2F5-A0B3-43C3-A739-B73D8B77582B}" type="datetimeFigureOut">
              <a:rPr lang="lt-LT" smtClean="0"/>
              <a:pPr>
                <a:defRPr/>
              </a:pPr>
              <a:t>2023.12.29</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916ACDDF-43C8-4664-95EA-5C716D7DF456}" type="slidenum">
              <a:rPr lang="lt-LT" smtClean="0"/>
              <a:pPr>
                <a:defRPr/>
              </a:pPr>
              <a:t>‹#›</a:t>
            </a:fld>
            <a:endParaRPr lang="lt-L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3"/>
          <p:cNvSpPr>
            <a:spLocks noGrp="1"/>
          </p:cNvSpPr>
          <p:nvPr>
            <p:ph type="dt" sz="half" idx="10"/>
          </p:nvPr>
        </p:nvSpPr>
        <p:spPr/>
        <p:txBody>
          <a:bodyPr/>
          <a:lstStyle>
            <a:lvl1pPr>
              <a:defRPr/>
            </a:lvl1pPr>
          </a:lstStyle>
          <a:p>
            <a:pPr>
              <a:defRPr/>
            </a:pPr>
            <a:fld id="{104F68E5-9593-41EF-8E17-E2FAC8F37BE1}" type="datetimeFigureOut">
              <a:rPr lang="lt-LT" smtClean="0"/>
              <a:pPr>
                <a:defRPr/>
              </a:pPr>
              <a:t>2023.12.29</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7BCAE22D-40C2-42A3-B9EA-7CEFC8027D9D}" type="slidenum">
              <a:rPr lang="lt-LT" smtClean="0"/>
              <a:pPr>
                <a:defRPr/>
              </a:pPr>
              <a:t>‹#›</a:t>
            </a:fld>
            <a:endParaRPr lang="lt-L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3"/>
          <p:cNvSpPr>
            <a:spLocks noGrp="1"/>
          </p:cNvSpPr>
          <p:nvPr>
            <p:ph type="dt" sz="half" idx="10"/>
          </p:nvPr>
        </p:nvSpPr>
        <p:spPr/>
        <p:txBody>
          <a:bodyPr/>
          <a:lstStyle>
            <a:lvl1pPr>
              <a:defRPr/>
            </a:lvl1pPr>
          </a:lstStyle>
          <a:p>
            <a:pPr>
              <a:defRPr/>
            </a:pPr>
            <a:fld id="{8801466C-ECD5-4EEA-98A8-D141CA4B8F99}" type="datetimeFigureOut">
              <a:rPr lang="lt-LT" smtClean="0"/>
              <a:pPr>
                <a:defRPr/>
              </a:pPr>
              <a:t>2023.12.29</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B1C3DE45-AD24-44FA-864F-04CC8575BAB8}" type="slidenum">
              <a:rPr lang="lt-LT" smtClean="0"/>
              <a:pPr>
                <a:defRPr/>
              </a:pPr>
              <a:t>‹#›</a:t>
            </a:fld>
            <a:endParaRPr lang="lt-L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A271E756-50EF-4A11-A918-D1174FF7CDC3}" type="datetimeFigureOut">
              <a:rPr lang="lt-LT" smtClean="0"/>
              <a:pPr>
                <a:defRPr/>
              </a:pPr>
              <a:t>2023.12.29</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93D11FC2-FC70-476A-AF2E-80E3976CB7A2}" type="slidenum">
              <a:rPr lang="lt-LT" smtClean="0"/>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45E1B116-0A7C-4EA4-A899-4DA22E661774}" type="datetimeFigureOut">
              <a:rPr lang="lt-LT" smtClean="0"/>
              <a:pPr>
                <a:defRPr/>
              </a:pPr>
              <a:t>2023.12.29</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B7E45C8E-74E0-467C-B054-7958F2F2DBD3}" type="slidenum">
              <a:rPr lang="lt-LT" smtClean="0"/>
              <a:pPr>
                <a:defRPr/>
              </a:pPr>
              <a:t>‹#›</a:t>
            </a:fld>
            <a:endParaRPr lang="lt-L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B4A67463-7BA4-4747-AC5A-75436C65506B}" type="datetimeFigureOut">
              <a:rPr lang="lt-LT" smtClean="0"/>
              <a:pPr>
                <a:defRPr/>
              </a:pPr>
              <a:t>2023.12.29</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52E3E08F-4622-41B7-BBEA-705CDE1CFFB7}" type="slidenum">
              <a:rPr lang="lt-LT" smtClean="0"/>
              <a:pPr>
                <a:defRPr/>
              </a:pPr>
              <a:t>‹#›</a:t>
            </a:fld>
            <a:endParaRPr lang="lt-L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760CE580-FBDB-4CA2-BE0B-F085316B1DF7}" type="datetimeFigureOut">
              <a:rPr lang="lt-LT" smtClean="0"/>
              <a:pPr>
                <a:defRPr/>
              </a:pPr>
              <a:t>2023.12.29</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4EBF8521-E648-415F-A051-9A2AEEA6193A}" type="slidenum">
              <a:rPr lang="lt-LT" smtClean="0"/>
              <a:pPr>
                <a:defRPr/>
              </a:pPr>
              <a:t>‹#›</a:t>
            </a:fld>
            <a:endParaRPr lang="lt-L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B93FDFB6-7EC7-476A-A925-246C8C11B4C3}" type="datetimeFigureOut">
              <a:rPr lang="lt-LT" smtClean="0"/>
              <a:pPr>
                <a:defRPr/>
              </a:pPr>
              <a:t>2023.12.29</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61BEE8DE-2157-4723-A26C-DAAFB6960A1C}" type="slidenum">
              <a:rPr lang="lt-LT" smtClean="0"/>
              <a:pPr>
                <a:defRPr/>
              </a:pPr>
              <a:t>‹#›</a:t>
            </a:fld>
            <a:endParaRPr lang="lt-L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Turinys">
    <p:spTree>
      <p:nvGrpSpPr>
        <p:cNvPr id="1" name=""/>
        <p:cNvGrpSpPr/>
        <p:nvPr/>
      </p:nvGrpSpPr>
      <p:grpSpPr>
        <a:xfrm>
          <a:off x="0" y="0"/>
          <a:ext cx="0" cy="0"/>
          <a:chOff x="0" y="0"/>
          <a:chExt cx="0" cy="0"/>
        </a:xfrm>
      </p:grpSpPr>
      <p:sp>
        <p:nvSpPr>
          <p:cNvPr id="2" name="Turinio vietos rezervavimo ženklas 1"/>
          <p:cNvSpPr>
            <a:spLocks noGrp="1"/>
          </p:cNvSpPr>
          <p:nvPr>
            <p:ph/>
          </p:nvPr>
        </p:nvSpPr>
        <p:spPr>
          <a:xfrm>
            <a:off x="914400" y="277813"/>
            <a:ext cx="7772400" cy="5853112"/>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3" name="Datos vietos rezervavimo ženklas 2"/>
          <p:cNvSpPr>
            <a:spLocks noGrp="1"/>
          </p:cNvSpPr>
          <p:nvPr>
            <p:ph type="dt" sz="half" idx="10"/>
          </p:nvPr>
        </p:nvSpPr>
        <p:spPr>
          <a:xfrm>
            <a:off x="914400" y="6251575"/>
            <a:ext cx="1981200" cy="457200"/>
          </a:xfrm>
        </p:spPr>
        <p:txBody>
          <a:bodyPr/>
          <a:lstStyle>
            <a:lvl1pPr>
              <a:defRPr/>
            </a:lvl1pPr>
          </a:lstStyle>
          <a:p>
            <a:pPr>
              <a:defRPr/>
            </a:pPr>
            <a:fld id="{9B6353AC-B1C1-4A23-8480-F614CA7A64E5}" type="datetimeFigureOut">
              <a:rPr lang="lt-LT" smtClean="0"/>
              <a:pPr>
                <a:defRPr/>
              </a:pPr>
              <a:t>2023.12.29</a:t>
            </a:fld>
            <a:endParaRPr lang="lt-LT"/>
          </a:p>
        </p:txBody>
      </p:sp>
      <p:sp>
        <p:nvSpPr>
          <p:cNvPr id="4" name="Poraštės vietos rezervavimo ženklas 3"/>
          <p:cNvSpPr>
            <a:spLocks noGrp="1"/>
          </p:cNvSpPr>
          <p:nvPr>
            <p:ph type="ftr" sz="quarter" idx="11"/>
          </p:nvPr>
        </p:nvSpPr>
        <p:spPr>
          <a:xfrm>
            <a:off x="3352800" y="6248400"/>
            <a:ext cx="2971800" cy="457200"/>
          </a:xfrm>
        </p:spPr>
        <p:txBody>
          <a:bodyPr/>
          <a:lstStyle>
            <a:lvl1pPr>
              <a:defRPr/>
            </a:lvl1pPr>
          </a:lstStyle>
          <a:p>
            <a:pPr>
              <a:defRPr/>
            </a:pPr>
            <a:endParaRPr lang="lt-LT"/>
          </a:p>
        </p:txBody>
      </p:sp>
      <p:sp>
        <p:nvSpPr>
          <p:cNvPr id="5" name="Skaidrės numerio vietos rezervavimo ženklas 4"/>
          <p:cNvSpPr>
            <a:spLocks noGrp="1"/>
          </p:cNvSpPr>
          <p:nvPr>
            <p:ph type="sldNum" sz="quarter" idx="12"/>
          </p:nvPr>
        </p:nvSpPr>
        <p:spPr>
          <a:xfrm>
            <a:off x="6781800" y="6248400"/>
            <a:ext cx="1905000" cy="457200"/>
          </a:xfrm>
        </p:spPr>
        <p:txBody>
          <a:bodyPr/>
          <a:lstStyle>
            <a:lvl1pPr>
              <a:defRPr/>
            </a:lvl1pPr>
          </a:lstStyle>
          <a:p>
            <a:pPr>
              <a:defRPr/>
            </a:pPr>
            <a:fld id="{5514CA97-2F08-48EC-988A-212AD50CF533}" type="slidenum">
              <a:rPr lang="lt-LT" smtClean="0"/>
              <a:pPr>
                <a:defRPr/>
              </a:pPr>
              <a:t>‹#›</a:t>
            </a:fld>
            <a:endParaRPr lang="lt-L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rtlCol="0">
            <a:normAutofit/>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p:spPr>
        <p:txBody>
          <a:bodyPr/>
          <a:lstStyle>
            <a:lvl1pPr>
              <a:defRPr>
                <a:latin typeface="Times New Roman" charset="0"/>
              </a:defRPr>
            </a:lvl1pPr>
          </a:lstStyle>
          <a:p>
            <a:pPr>
              <a:defRPr/>
            </a:pPr>
            <a:fld id="{145F2C27-9B2E-4E3A-815D-78952C788E0C}" type="datetimeFigureOut">
              <a:rPr lang="lt-LT"/>
              <a:pPr>
                <a:defRPr/>
              </a:pPr>
              <a:t>2023.12.29</a:t>
            </a:fld>
            <a:endParaRPr lang="lt-LT"/>
          </a:p>
        </p:txBody>
      </p:sp>
      <p:sp>
        <p:nvSpPr>
          <p:cNvPr id="5" name="Rectangle 24"/>
          <p:cNvSpPr>
            <a:spLocks noGrp="1" noChangeArrowheads="1"/>
          </p:cNvSpPr>
          <p:nvPr>
            <p:ph type="ftr" sz="quarter" idx="11"/>
          </p:nvPr>
        </p:nvSpPr>
        <p:spPr>
          <a:xfrm>
            <a:off x="3124200" y="6248400"/>
            <a:ext cx="2895600" cy="457200"/>
          </a:xfr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p:spPr>
        <p:txBody>
          <a:bodyPr/>
          <a:lstStyle>
            <a:lvl1pPr>
              <a:defRPr>
                <a:latin typeface="Times New Roman" charset="0"/>
              </a:defRPr>
            </a:lvl1pPr>
          </a:lstStyle>
          <a:p>
            <a:pPr>
              <a:defRPr/>
            </a:pPr>
            <a:fld id="{343CA9F1-0E45-4A52-AC9B-2C6DB2AC4D9B}" type="slidenum">
              <a:rPr lang="lt-LT"/>
              <a:pPr>
                <a:defRPr/>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303"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304" r:id="rId12"/>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0" y="0"/>
            <a:ext cx="9144000" cy="1417638"/>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7" name="Teksto vietos rezervavimo ženklas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C73E40A-C12F-4704-83C3-FA3343859732}" type="datetimeFigureOut">
              <a:rPr lang="lt-LT"/>
              <a:pPr>
                <a:defRPr/>
              </a:pPr>
              <a:t>2023.12.29</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49C302-2860-4F45-BCA7-ABCF3B3C53D3}"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ec.europa.eu/eurostat/databrowser/view/tespn070/default/table?lang=en"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4.xml"/><Relationship Id="rId4" Type="http://schemas.openxmlformats.org/officeDocument/2006/relationships/chart" Target="../charts/chart8.xml"/></Relationships>
</file>

<file path=ppt/slides/_rels/slide5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a:solidFill>
            <a:schemeClr val="accent2">
              <a:lumMod val="75000"/>
            </a:schemeClr>
          </a:solidFill>
        </p:spPr>
        <p:txBody>
          <a:bodyPr rtlCol="0">
            <a:normAutofit/>
          </a:bodyPr>
          <a:lstStyle/>
          <a:p>
            <a:pPr eaLnBrk="1" fontAlgn="auto" hangingPunct="1">
              <a:spcAft>
                <a:spcPts val="0"/>
              </a:spcAft>
              <a:defRPr/>
            </a:pPr>
            <a:r>
              <a:rPr lang="lt-LT" sz="3600" b="1" dirty="0">
                <a:effectLst>
                  <a:outerShdw blurRad="38100" dist="38100" dir="2700000" algn="tl">
                    <a:srgbClr val="000000">
                      <a:alpha val="43137"/>
                    </a:srgbClr>
                  </a:outerShdw>
                </a:effectLst>
              </a:rPr>
              <a:t>SOCIALINĖS APSAUGOS EKONOMIKA</a:t>
            </a:r>
          </a:p>
        </p:txBody>
      </p:sp>
      <p:sp>
        <p:nvSpPr>
          <p:cNvPr id="4099" name="Rectangle 3"/>
          <p:cNvSpPr>
            <a:spLocks noGrp="1" noChangeArrowheads="1"/>
          </p:cNvSpPr>
          <p:nvPr>
            <p:ph type="subTitle" idx="1"/>
          </p:nvPr>
        </p:nvSpPr>
        <p:spPr>
          <a:xfrm>
            <a:off x="539552" y="2060848"/>
            <a:ext cx="8286750" cy="4032448"/>
          </a:xfrm>
        </p:spPr>
        <p:txBody>
          <a:bodyPr rtlCol="0">
            <a:normAutofit/>
          </a:bodyPr>
          <a:lstStyle/>
          <a:p>
            <a:pPr eaLnBrk="1" fontAlgn="auto" hangingPunct="1">
              <a:spcAft>
                <a:spcPts val="0"/>
              </a:spcAft>
              <a:buFont typeface="Arial" pitchFamily="34" charset="0"/>
              <a:buNone/>
              <a:defRPr/>
            </a:pPr>
            <a:endParaRPr lang="lt-LT" b="1" dirty="0">
              <a:solidFill>
                <a:schemeClr val="bg2">
                  <a:lumMod val="25000"/>
                </a:schemeClr>
              </a:solidFill>
            </a:endParaRPr>
          </a:p>
          <a:p>
            <a:pPr eaLnBrk="1" fontAlgn="auto" hangingPunct="1">
              <a:spcAft>
                <a:spcPts val="0"/>
              </a:spcAft>
              <a:buFont typeface="Arial" pitchFamily="34" charset="0"/>
              <a:buNone/>
              <a:defRPr/>
            </a:pPr>
            <a:r>
              <a:rPr lang="lt-LT" b="1" dirty="0">
                <a:solidFill>
                  <a:schemeClr val="bg2">
                    <a:lumMod val="25000"/>
                  </a:schemeClr>
                </a:solidFill>
              </a:rPr>
              <a:t>5. Lietuvos socialinio draudimo pensijų sistema</a:t>
            </a:r>
            <a:endParaRPr lang="en-US" b="1" dirty="0">
              <a:solidFill>
                <a:schemeClr val="bg2">
                  <a:lumMod val="25000"/>
                </a:schemeClr>
              </a:solidFill>
            </a:endParaRPr>
          </a:p>
          <a:p>
            <a:pPr eaLnBrk="1" fontAlgn="auto" hangingPunct="1">
              <a:spcAft>
                <a:spcPts val="0"/>
              </a:spcAft>
              <a:buFont typeface="Arial" pitchFamily="34" charset="0"/>
              <a:buNone/>
              <a:defRPr/>
            </a:pPr>
            <a:endParaRPr lang="en-US" dirty="0"/>
          </a:p>
          <a:p>
            <a:pPr algn="r" eaLnBrk="1" fontAlgn="auto" hangingPunct="1">
              <a:spcAft>
                <a:spcPts val="0"/>
              </a:spcAft>
              <a:buFont typeface="Arial" pitchFamily="34" charset="0"/>
              <a:buNone/>
              <a:defRPr/>
            </a:pPr>
            <a:r>
              <a:rPr lang="lt-LT" i="1" dirty="0">
                <a:solidFill>
                  <a:schemeClr val="bg2">
                    <a:lumMod val="25000"/>
                  </a:schemeClr>
                </a:solidFill>
              </a:rPr>
              <a:t>Prof. </a:t>
            </a:r>
            <a:r>
              <a:rPr lang="lt-LT" i="1" dirty="0" err="1">
                <a:solidFill>
                  <a:schemeClr val="bg2">
                    <a:lumMod val="25000"/>
                  </a:schemeClr>
                </a:solidFill>
              </a:rPr>
              <a:t>T.Medaiskis</a:t>
            </a:r>
            <a:endParaRPr lang="lt-LT" i="1" dirty="0">
              <a:solidFill>
                <a:schemeClr val="bg2">
                  <a:lumMod val="25000"/>
                </a:schemeClr>
              </a:solidFill>
            </a:endParaRPr>
          </a:p>
          <a:p>
            <a:pPr eaLnBrk="1" fontAlgn="auto" hangingPunct="1">
              <a:spcAft>
                <a:spcPts val="0"/>
              </a:spcAft>
              <a:buFont typeface="Arial" pitchFamily="34" charset="0"/>
              <a:buNone/>
              <a:defRPr/>
            </a:pPr>
            <a:r>
              <a:rPr lang="lt-LT" b="1" dirty="0">
                <a:solidFill>
                  <a:schemeClr val="bg2">
                    <a:lumMod val="25000"/>
                  </a:schemeClr>
                </a:solidFill>
              </a:rPr>
              <a:t>2023</a:t>
            </a:r>
            <a:endParaRPr lang="lt-LT" dirty="0">
              <a:solidFill>
                <a:schemeClr val="bg2">
                  <a:lumMod val="25000"/>
                </a:schemeClr>
              </a:solidFill>
            </a:endParaRPr>
          </a:p>
          <a:p>
            <a:pPr eaLnBrk="1" fontAlgn="auto" hangingPunct="1">
              <a:spcAft>
                <a:spcPts val="0"/>
              </a:spcAft>
              <a:buFont typeface="Arial" pitchFamily="34" charset="0"/>
              <a:buNone/>
              <a:defRPr/>
            </a:pPr>
            <a:endParaRPr lang="lt-LT" dirty="0"/>
          </a:p>
        </p:txBody>
      </p:sp>
      <p:pic>
        <p:nvPicPr>
          <p:cNvPr id="6148" name="Paveikslėlis 4" descr="sp_VU_zenklas.bmp"/>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11560" y="5013176"/>
            <a:ext cx="1095375" cy="1219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a:solidFill>
            <a:schemeClr val="accent2">
              <a:lumMod val="75000"/>
            </a:schemeClr>
          </a:solidFill>
        </p:spPr>
        <p:txBody>
          <a:bodyPr/>
          <a:lstStyle/>
          <a:p>
            <a:pPr>
              <a:defRPr/>
            </a:pPr>
            <a:r>
              <a:rPr lang="lt-LT" sz="3600" b="1"/>
              <a:t>Apskaitos vienetų (p</a:t>
            </a:r>
            <a:r>
              <a:rPr lang="en-US" sz="3600" b="1"/>
              <a:t>ensijos ta</a:t>
            </a:r>
            <a:r>
              <a:rPr lang="lt-LT" sz="3600" b="1"/>
              <a:t>škų) sistema</a:t>
            </a:r>
            <a:endParaRPr lang="lt-LT" sz="3600"/>
          </a:p>
        </p:txBody>
      </p:sp>
      <p:sp>
        <p:nvSpPr>
          <p:cNvPr id="3" name="Turinio vietos rezervavimo ženklas 2"/>
          <p:cNvSpPr>
            <a:spLocks noGrp="1"/>
          </p:cNvSpPr>
          <p:nvPr>
            <p:ph idx="1"/>
          </p:nvPr>
        </p:nvSpPr>
        <p:spPr>
          <a:xfrm>
            <a:off x="467544" y="1484784"/>
            <a:ext cx="8229600" cy="4752528"/>
          </a:xfrm>
        </p:spPr>
        <p:txBody>
          <a:bodyPr/>
          <a:lstStyle/>
          <a:p>
            <a:pPr marL="271463" lvl="0" indent="-271463" algn="just">
              <a:spcBef>
                <a:spcPts val="600"/>
              </a:spcBef>
              <a:defRPr sz="1800" i="0"/>
            </a:pPr>
            <a:r>
              <a:rPr lang="lt-LT" altLang="lt-LT" sz="2800" dirty="0">
                <a:cs typeface="Arial Unicode MS" charset="0"/>
              </a:rPr>
              <a:t>Sukauptas AV skaičius žinomas visos darbo karjeros metu. Pagal dabartinę vieno AV vertę galima sužinoti jau įgytą pensijos dydį. </a:t>
            </a:r>
          </a:p>
          <a:p>
            <a:pPr marL="271463" lvl="0" indent="-271463" algn="just">
              <a:spcBef>
                <a:spcPts val="600"/>
              </a:spcBef>
              <a:defRPr sz="1800" i="0"/>
            </a:pPr>
            <a:r>
              <a:rPr lang="lt-LT" altLang="lt-LT" sz="2800" dirty="0">
                <a:cs typeface="Arial Unicode MS" charset="0"/>
              </a:rPr>
              <a:t>AV sistema panaikina buvusią pensijų formulės ydą: įmokų mokėjimas tam tikrais atvejais galėjo mažinti, o ne didinti pensiją. </a:t>
            </a:r>
          </a:p>
          <a:p>
            <a:pPr marL="271463" indent="-271463" algn="just">
              <a:spcBef>
                <a:spcPts val="600"/>
              </a:spcBef>
              <a:defRPr sz="1800" i="0"/>
            </a:pPr>
            <a:r>
              <a:rPr lang="lt-LT" altLang="lt-LT" sz="2800" dirty="0">
                <a:cs typeface="Arial Unicode MS" charset="0"/>
              </a:rPr>
              <a:t>Papildomai dirbant po pensijos paskyrimo įgyjami papildomi AV, ir pensija tik didėja. Numatytas kasmetinis pensijos dydžio</a:t>
            </a:r>
            <a:r>
              <a:rPr lang="lt-LT" altLang="lt-LT" sz="2800" i="1" dirty="0">
                <a:cs typeface="Arial Unicode MS" charset="0"/>
              </a:rPr>
              <a:t> naujinimas</a:t>
            </a:r>
            <a:r>
              <a:rPr lang="lt-LT" altLang="lt-LT" sz="2800" dirty="0">
                <a:cs typeface="Arial Unicode MS" charset="0"/>
              </a:rPr>
              <a:t>, atsižvelgiant į naujai įgytus AV.</a:t>
            </a:r>
          </a:p>
          <a:p>
            <a:pPr lvl="0">
              <a:defRPr/>
            </a:pPr>
            <a:endParaRPr lang="lt-LT" altLang="lt-LT" sz="2400" dirty="0">
              <a:cs typeface="Arial Unicode MS" charset="0"/>
            </a:endParaRPr>
          </a:p>
          <a:p>
            <a:pPr>
              <a:defRPr/>
            </a:pPr>
            <a:endParaRPr lang="lt-LT" sz="2400" dirty="0"/>
          </a:p>
          <a:p>
            <a:pPr marL="271463" lvl="0" indent="-271463">
              <a:spcBef>
                <a:spcPts val="600"/>
              </a:spcBef>
              <a:defRPr sz="1800" i="0"/>
            </a:pPr>
            <a:endParaRPr lang="lt-LT" altLang="lt-LT" sz="2400" dirty="0">
              <a:cs typeface="Arial Unicode MS" charset="0"/>
            </a:endParaRPr>
          </a:p>
          <a:p>
            <a:pPr marL="271463" lvl="0" indent="-271463">
              <a:spcBef>
                <a:spcPts val="600"/>
              </a:spcBef>
              <a:defRPr sz="1800" i="0"/>
            </a:pPr>
            <a:endParaRPr lang="lt-LT" altLang="lt-LT" sz="2400" dirty="0">
              <a:cs typeface="Arial Unicode MS" charset="0"/>
            </a:endParaRPr>
          </a:p>
          <a:p>
            <a:pPr>
              <a:defRPr/>
            </a:pPr>
            <a:endParaRPr lang="lt-L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836712"/>
          </a:xfrm>
          <a:solidFill>
            <a:schemeClr val="accent2">
              <a:lumMod val="75000"/>
            </a:schemeClr>
          </a:solidFill>
        </p:spPr>
        <p:txBody>
          <a:bodyPr/>
          <a:lstStyle/>
          <a:p>
            <a:pPr>
              <a:defRPr/>
            </a:pPr>
            <a:r>
              <a:rPr lang="lt-LT" sz="3600" b="1" dirty="0"/>
              <a:t>AV apskaičiavimas</a:t>
            </a:r>
            <a:endParaRPr lang="lt-LT" sz="3600" dirty="0"/>
          </a:p>
        </p:txBody>
      </p:sp>
      <p:sp>
        <p:nvSpPr>
          <p:cNvPr id="23555" name="Turinio vietos rezervavimo ženklas 2"/>
          <p:cNvSpPr>
            <a:spLocks noGrp="1"/>
          </p:cNvSpPr>
          <p:nvPr>
            <p:ph idx="1"/>
          </p:nvPr>
        </p:nvSpPr>
        <p:spPr>
          <a:xfrm>
            <a:off x="251520" y="1052736"/>
            <a:ext cx="8640960" cy="5544616"/>
          </a:xfrm>
        </p:spPr>
        <p:txBody>
          <a:bodyPr/>
          <a:lstStyle/>
          <a:p>
            <a:pPr algn="just">
              <a:spcBef>
                <a:spcPts val="600"/>
              </a:spcBef>
              <a:buFont typeface="Wingdings" panose="05000000000000000000" pitchFamily="2" charset="2"/>
              <a:buChar char="Ø"/>
            </a:pPr>
            <a:r>
              <a:rPr lang="lt-LT" sz="2400" dirty="0">
                <a:cs typeface="Arial Unicode MS" charset="0"/>
              </a:rPr>
              <a:t>Nuo 2018 metų AV įgyjami, lyginant asmens darbo užmokestį ne su </a:t>
            </a:r>
            <a:r>
              <a:rPr lang="lt-LT" sz="2400" dirty="0" err="1">
                <a:cs typeface="Arial Unicode MS" charset="0"/>
              </a:rPr>
              <a:t>voliuntaristinėmis</a:t>
            </a:r>
            <a:r>
              <a:rPr lang="lt-LT" sz="2400" dirty="0">
                <a:cs typeface="Arial Unicode MS" charset="0"/>
              </a:rPr>
              <a:t> "draudžiamosiomis pajamomis", o su vidutiniu šalies darbo užmokesčiu.</a:t>
            </a:r>
          </a:p>
          <a:p>
            <a:pPr algn="just">
              <a:spcBef>
                <a:spcPts val="600"/>
              </a:spcBef>
              <a:buFont typeface="Wingdings" panose="05000000000000000000" pitchFamily="2" charset="2"/>
              <a:buChar char="Ø"/>
            </a:pPr>
            <a:r>
              <a:rPr lang="lt-LT" sz="2400" dirty="0">
                <a:cs typeface="Arial Unicode MS" charset="0"/>
              </a:rPr>
              <a:t>Kadangi vidutinis darbo užmokestis skelbiamas tik kitų metų viduryje, tai </a:t>
            </a:r>
            <a:r>
              <a:rPr lang="lt-LT" sz="2400" i="1" dirty="0">
                <a:cs typeface="Arial Unicode MS" charset="0"/>
              </a:rPr>
              <a:t>de facto </a:t>
            </a:r>
            <a:r>
              <a:rPr lang="lt-LT" sz="2400" dirty="0">
                <a:cs typeface="Arial Unicode MS" charset="0"/>
              </a:rPr>
              <a:t>imamas biudžeto tvirtinimo metu žinomas ketvirtinių darbo užmokesčių vidurkis. Pagal įmokas tam vidurkiui ir skaičiuojami AV.  </a:t>
            </a:r>
          </a:p>
          <a:p>
            <a:pPr marL="0" indent="0" algn="just">
              <a:spcBef>
                <a:spcPts val="600"/>
              </a:spcBef>
              <a:buNone/>
            </a:pPr>
            <a:endParaRPr lang="lt-LT" sz="1800" dirty="0"/>
          </a:p>
          <a:p>
            <a:pPr marL="0" indent="0" algn="just">
              <a:spcBef>
                <a:spcPts val="600"/>
              </a:spcBef>
              <a:buNone/>
            </a:pPr>
            <a:endParaRPr lang="lt-LT" sz="1800" i="1" dirty="0">
              <a:cs typeface="Arial Unicode MS" charset="0"/>
            </a:endParaRPr>
          </a:p>
          <a:p>
            <a:pPr algn="just">
              <a:spcBef>
                <a:spcPts val="600"/>
              </a:spcBef>
              <a:buFont typeface="Wingdings" panose="05000000000000000000" pitchFamily="2" charset="2"/>
              <a:buChar char="Ø"/>
            </a:pPr>
            <a:endParaRPr lang="lt-LT" sz="2000" dirty="0">
              <a:cs typeface="Arial Unicode MS" charset="0"/>
            </a:endParaRPr>
          </a:p>
          <a:p>
            <a:pPr marL="0" indent="0">
              <a:spcBef>
                <a:spcPts val="0"/>
              </a:spcBef>
              <a:spcAft>
                <a:spcPts val="0"/>
              </a:spcAft>
              <a:buNone/>
            </a:pPr>
            <a:endParaRPr lang="lt-LT" sz="2800" i="1" dirty="0"/>
          </a:p>
          <a:p>
            <a:pPr marL="0" indent="0" algn="just">
              <a:spcBef>
                <a:spcPts val="1200"/>
              </a:spcBef>
              <a:buNone/>
            </a:pPr>
            <a:endParaRPr lang="lt-LT"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836712"/>
          </a:xfrm>
          <a:solidFill>
            <a:schemeClr val="accent2">
              <a:lumMod val="75000"/>
            </a:schemeClr>
          </a:solidFill>
        </p:spPr>
        <p:txBody>
          <a:bodyPr/>
          <a:lstStyle/>
          <a:p>
            <a:pPr>
              <a:defRPr/>
            </a:pPr>
            <a:r>
              <a:rPr lang="lt-LT" sz="3600" b="1" dirty="0"/>
              <a:t>VDU AV apskaičiavimui</a:t>
            </a:r>
            <a:endParaRPr lang="lt-LT" sz="3600" dirty="0"/>
          </a:p>
        </p:txBody>
      </p:sp>
      <p:sp>
        <p:nvSpPr>
          <p:cNvPr id="23555" name="Turinio vietos rezervavimo ženklas 2"/>
          <p:cNvSpPr>
            <a:spLocks noGrp="1"/>
          </p:cNvSpPr>
          <p:nvPr>
            <p:ph idx="1"/>
          </p:nvPr>
        </p:nvSpPr>
        <p:spPr>
          <a:xfrm>
            <a:off x="251520" y="1052736"/>
            <a:ext cx="8640960" cy="5544616"/>
          </a:xfrm>
        </p:spPr>
        <p:txBody>
          <a:bodyPr/>
          <a:lstStyle/>
          <a:p>
            <a:pPr marL="0" indent="0" algn="just">
              <a:spcBef>
                <a:spcPts val="600"/>
              </a:spcBef>
              <a:buNone/>
            </a:pPr>
            <a:r>
              <a:rPr lang="lt-LT" sz="2000" dirty="0">
                <a:cs typeface="Arial Unicode MS" charset="0"/>
              </a:rPr>
              <a:t>VSD Įstatymas (2str. 16 p.) sako: </a:t>
            </a:r>
            <a:r>
              <a:rPr lang="lt-LT" sz="1800" b="1" dirty="0"/>
              <a:t>Vidutinis šalies darbo užmokestis </a:t>
            </a:r>
            <a:r>
              <a:rPr lang="lt-LT" sz="1800" dirty="0"/>
              <a:t>(toliau – VDU) – Lietuvos statistikos departamento paskelbtas </a:t>
            </a:r>
            <a:r>
              <a:rPr lang="lt-LT" sz="1800" dirty="0" err="1"/>
              <a:t>užpraeitų</a:t>
            </a:r>
            <a:r>
              <a:rPr lang="lt-LT" sz="1800" dirty="0"/>
              <a:t> metų III ir IV ketvirčių ir praėjusių metų I ir II ketvirčių šalies ūkio darbuotojų vidutinio mėnesinio bruto darbo užmokesčio vidurkis ... tvirtinamas atitinkamų metų Valstybinio socialinio draudimo fondo biudžeto rodiklių patvirtinimo įstatymu.</a:t>
            </a:r>
          </a:p>
          <a:p>
            <a:pPr marL="0" indent="0" algn="just">
              <a:spcBef>
                <a:spcPts val="600"/>
              </a:spcBef>
              <a:buNone/>
            </a:pPr>
            <a:r>
              <a:rPr lang="lt-LT" sz="1800" dirty="0"/>
              <a:t>2018 m. patvirtintas €808,7, ataskaitinis €924,1 (taigi už 1 VDU įgyta 1,14 AV)</a:t>
            </a:r>
          </a:p>
          <a:p>
            <a:pPr marL="0" indent="0" algn="just">
              <a:spcBef>
                <a:spcPts val="600"/>
              </a:spcBef>
              <a:buNone/>
            </a:pPr>
            <a:r>
              <a:rPr lang="lt-LT" sz="1800" dirty="0"/>
              <a:t>2019 m. patvirtintas dydis €1136,2, ataskaitinis €1293,3 (taigi už 1 VDU įgyta 1,14 AV)</a:t>
            </a:r>
          </a:p>
          <a:p>
            <a:pPr marL="0" indent="0" algn="just">
              <a:buNone/>
            </a:pPr>
            <a:r>
              <a:rPr lang="lt-LT" sz="1800" dirty="0"/>
              <a:t>2020 metams patvirtintas </a:t>
            </a:r>
            <a:r>
              <a:rPr lang="lt-LT" sz="1800" i="1" dirty="0"/>
              <a:t>€ </a:t>
            </a:r>
            <a:r>
              <a:rPr lang="lt-LT" sz="1800" dirty="0"/>
              <a:t>1241,4 dydis, </a:t>
            </a:r>
            <a:r>
              <a:rPr lang="lt-LT" sz="1800" dirty="0" err="1"/>
              <a:t>atask</a:t>
            </a:r>
            <a:r>
              <a:rPr lang="lt-LT" sz="1800" dirty="0"/>
              <a:t>. 1428,6 (taigi už 1 VDU 1,15 AV)</a:t>
            </a:r>
          </a:p>
          <a:p>
            <a:pPr marL="0" indent="0" algn="just">
              <a:buNone/>
            </a:pPr>
            <a:r>
              <a:rPr lang="lt-LT" sz="1800" dirty="0"/>
              <a:t>2020 metams patvirtintas </a:t>
            </a:r>
            <a:r>
              <a:rPr lang="lt-LT" sz="1800" i="1" dirty="0"/>
              <a:t>€ </a:t>
            </a:r>
            <a:r>
              <a:rPr lang="lt-LT" sz="1800" dirty="0"/>
              <a:t>1241,4 dydis, </a:t>
            </a:r>
            <a:r>
              <a:rPr lang="lt-LT" sz="1800" dirty="0" err="1"/>
              <a:t>atask</a:t>
            </a:r>
            <a:r>
              <a:rPr lang="lt-LT" sz="1800" dirty="0"/>
              <a:t>. 1428,6 (taigi už 1 VDU 1,15 AV)</a:t>
            </a:r>
          </a:p>
          <a:p>
            <a:pPr marL="0" indent="0" algn="just">
              <a:buNone/>
            </a:pPr>
            <a:r>
              <a:rPr lang="lt-LT" sz="1800" dirty="0"/>
              <a:t>2021 metams patvirtintas </a:t>
            </a:r>
            <a:r>
              <a:rPr lang="lt-LT" sz="1800" i="1" dirty="0"/>
              <a:t>€ </a:t>
            </a:r>
            <a:r>
              <a:rPr lang="lt-LT" sz="1800" dirty="0"/>
              <a:t>1352,7 dydis, </a:t>
            </a:r>
            <a:r>
              <a:rPr lang="lt-LT" sz="1800" dirty="0" err="1"/>
              <a:t>atask</a:t>
            </a:r>
            <a:r>
              <a:rPr lang="lt-LT" sz="1800" dirty="0"/>
              <a:t>. 1428,6 (1,15 AV)</a:t>
            </a:r>
          </a:p>
          <a:p>
            <a:pPr marL="0" indent="0">
              <a:buNone/>
            </a:pPr>
            <a:r>
              <a:rPr lang="lt-LT" sz="1800" dirty="0"/>
              <a:t>2022 metams patvirtintas </a:t>
            </a:r>
            <a:r>
              <a:rPr lang="lt-LT" sz="1800" i="1" dirty="0"/>
              <a:t>€ </a:t>
            </a:r>
            <a:r>
              <a:rPr lang="lt-LT" sz="1800" dirty="0"/>
              <a:t>1504,1 dydis, </a:t>
            </a:r>
            <a:r>
              <a:rPr lang="lt-LT" sz="1800" dirty="0" err="1"/>
              <a:t>atask</a:t>
            </a:r>
            <a:r>
              <a:rPr lang="lt-LT" sz="1800" dirty="0"/>
              <a:t>. 1579,3  </a:t>
            </a:r>
            <a:r>
              <a:rPr lang="lt-LT" sz="1800" dirty="0">
                <a:solidFill>
                  <a:srgbClr val="FF0000"/>
                </a:solidFill>
              </a:rPr>
              <a:t>(1,05 AV)</a:t>
            </a:r>
          </a:p>
          <a:p>
            <a:pPr marL="0" indent="0">
              <a:buNone/>
            </a:pPr>
            <a:r>
              <a:rPr lang="lt-LT" sz="1800" dirty="0"/>
              <a:t>2023 metams patvirtintas </a:t>
            </a:r>
            <a:r>
              <a:rPr lang="lt-LT" sz="1800" u="none" strike="noStrike" dirty="0">
                <a:effectLst/>
              </a:rPr>
              <a:t>€</a:t>
            </a:r>
            <a:r>
              <a:rPr lang="fr-FR" sz="1800" u="none" strike="noStrike" dirty="0">
                <a:effectLst/>
              </a:rPr>
              <a:t>1</a:t>
            </a:r>
            <a:r>
              <a:rPr lang="lt-LT" sz="1800" u="none" strike="noStrike" dirty="0">
                <a:effectLst/>
              </a:rPr>
              <a:t>684,9 dydis</a:t>
            </a:r>
            <a:endParaRPr lang="lt-LT" sz="1200" i="0" u="none" strike="noStrike" dirty="0">
              <a:solidFill>
                <a:srgbClr val="000000"/>
              </a:solidFill>
              <a:effectLst/>
              <a:latin typeface="Times New Roman" panose="02020603050405020304" pitchFamily="18" charset="0"/>
            </a:endParaRPr>
          </a:p>
          <a:p>
            <a:pPr marL="0" indent="0" algn="just">
              <a:spcBef>
                <a:spcPts val="600"/>
              </a:spcBef>
              <a:buNone/>
            </a:pPr>
            <a:r>
              <a:rPr lang="lt-LT" sz="1800" dirty="0"/>
              <a:t>2024 metams skaičiuojama: </a:t>
            </a:r>
            <a:r>
              <a:rPr lang="sv-SE" sz="1800" u="none" strike="noStrike" dirty="0">
                <a:effectLst/>
              </a:rPr>
              <a:t>20</a:t>
            </a:r>
            <a:r>
              <a:rPr lang="lt-LT" sz="1800" u="none" strike="noStrike" dirty="0">
                <a:effectLst/>
              </a:rPr>
              <a:t>22 </a:t>
            </a:r>
            <a:r>
              <a:rPr lang="sv-SE" sz="1800" u="none" strike="noStrike" dirty="0">
                <a:effectLst/>
              </a:rPr>
              <a:t>m. III k. - </a:t>
            </a:r>
            <a:r>
              <a:rPr lang="lt-LT" sz="1800" u="none" strike="noStrike" dirty="0">
                <a:effectLst/>
              </a:rPr>
              <a:t>€1787,1; </a:t>
            </a:r>
            <a:r>
              <a:rPr lang="sv-SE" sz="1800" u="none" strike="noStrike" dirty="0">
                <a:effectLst/>
              </a:rPr>
              <a:t>20</a:t>
            </a:r>
            <a:r>
              <a:rPr lang="lt-LT" sz="1800" u="none" strike="noStrike" dirty="0">
                <a:effectLst/>
              </a:rPr>
              <a:t>22 </a:t>
            </a:r>
            <a:r>
              <a:rPr lang="sv-SE" sz="1800" u="none" strike="noStrike" dirty="0">
                <a:effectLst/>
              </a:rPr>
              <a:t>m. IV k. - </a:t>
            </a:r>
            <a:r>
              <a:rPr lang="lt-LT" sz="1800" u="none" strike="noStrike" dirty="0">
                <a:effectLst/>
              </a:rPr>
              <a:t>€1887,8; 2023 m. I k. - €1947,9; </a:t>
            </a:r>
            <a:r>
              <a:rPr lang="sv-SE" sz="1800" u="none" strike="noStrike" dirty="0">
                <a:effectLst/>
              </a:rPr>
              <a:t>20</a:t>
            </a:r>
            <a:r>
              <a:rPr lang="lt-LT" sz="1800" u="none" strike="noStrike" dirty="0">
                <a:effectLst/>
              </a:rPr>
              <a:t>23</a:t>
            </a:r>
            <a:r>
              <a:rPr lang="sv-SE" sz="1800" u="none" strike="noStrike" dirty="0">
                <a:effectLst/>
              </a:rPr>
              <a:t> m. II k. </a:t>
            </a:r>
            <a:r>
              <a:rPr lang="lt-LT" sz="1800" u="none" strike="noStrike" dirty="0">
                <a:effectLst/>
              </a:rPr>
              <a:t>€1987,8</a:t>
            </a:r>
            <a:r>
              <a:rPr lang="sv-SE" sz="1800" u="none" strike="noStrike" dirty="0">
                <a:effectLst/>
              </a:rPr>
              <a:t>.</a:t>
            </a:r>
            <a:r>
              <a:rPr lang="lt-LT" sz="1800" u="none" strike="noStrike" dirty="0">
                <a:effectLst/>
              </a:rPr>
              <a:t> VDU, taikomas  2021 m. valstybinio socialinio draudimo įmokų bazei skaičiuoti: </a:t>
            </a:r>
            <a:r>
              <a:rPr lang="fr-FR" sz="1800" u="none" strike="noStrike" dirty="0">
                <a:effectLst/>
              </a:rPr>
              <a:t>(</a:t>
            </a:r>
            <a:r>
              <a:rPr lang="lt-LT" sz="1800" u="none" strike="noStrike" dirty="0">
                <a:effectLst/>
              </a:rPr>
              <a:t>1787,1 +1887,8+1947,9+1987,8</a:t>
            </a:r>
            <a:r>
              <a:rPr lang="fr-FR" sz="1800" u="none" strike="noStrike" dirty="0">
                <a:effectLst/>
              </a:rPr>
              <a:t>)/4  = </a:t>
            </a:r>
            <a:r>
              <a:rPr lang="lt-LT" sz="1800" b="1" u="none" strike="noStrike" dirty="0">
                <a:effectLst/>
              </a:rPr>
              <a:t>€</a:t>
            </a:r>
            <a:r>
              <a:rPr lang="fr-FR" sz="1800" b="1" u="none" strike="noStrike" dirty="0">
                <a:effectLst/>
              </a:rPr>
              <a:t>1</a:t>
            </a:r>
            <a:r>
              <a:rPr lang="lt-LT" sz="1800" b="1" u="none" strike="noStrike" dirty="0">
                <a:effectLst/>
              </a:rPr>
              <a:t>902,7</a:t>
            </a:r>
            <a:endParaRPr lang="lt-LT" sz="1200" b="1" i="0" u="none" strike="noStrike" dirty="0">
              <a:solidFill>
                <a:srgbClr val="000000"/>
              </a:solidFill>
              <a:effectLst/>
              <a:latin typeface="Times New Roman" panose="02020603050405020304" pitchFamily="18" charset="0"/>
            </a:endParaRPr>
          </a:p>
          <a:p>
            <a:pPr marL="0" indent="0" algn="just">
              <a:spcBef>
                <a:spcPts val="600"/>
              </a:spcBef>
              <a:buNone/>
            </a:pPr>
            <a:endParaRPr lang="lt-LT" sz="1800" dirty="0"/>
          </a:p>
          <a:p>
            <a:pPr marL="0" indent="0" algn="just">
              <a:spcBef>
                <a:spcPts val="600"/>
              </a:spcBef>
              <a:buNone/>
            </a:pPr>
            <a:endParaRPr lang="lt-LT" sz="1800" i="1" dirty="0">
              <a:cs typeface="Arial Unicode MS" charset="0"/>
            </a:endParaRPr>
          </a:p>
          <a:p>
            <a:pPr algn="just">
              <a:spcBef>
                <a:spcPts val="600"/>
              </a:spcBef>
              <a:buFont typeface="Wingdings" panose="05000000000000000000" pitchFamily="2" charset="2"/>
              <a:buChar char="Ø"/>
            </a:pPr>
            <a:endParaRPr lang="lt-LT" sz="2000" dirty="0">
              <a:cs typeface="Arial Unicode MS" charset="0"/>
            </a:endParaRPr>
          </a:p>
          <a:p>
            <a:pPr marL="0" indent="0">
              <a:spcBef>
                <a:spcPts val="0"/>
              </a:spcBef>
              <a:spcAft>
                <a:spcPts val="0"/>
              </a:spcAft>
              <a:buNone/>
            </a:pPr>
            <a:endParaRPr lang="lt-LT" sz="2800" i="1" dirty="0"/>
          </a:p>
          <a:p>
            <a:pPr marL="0" indent="0" algn="just">
              <a:spcBef>
                <a:spcPts val="1200"/>
              </a:spcBef>
              <a:buNone/>
            </a:pPr>
            <a:endParaRPr lang="lt-LT" sz="2800" dirty="0"/>
          </a:p>
        </p:txBody>
      </p:sp>
    </p:spTree>
    <p:extLst>
      <p:ext uri="{BB962C8B-B14F-4D97-AF65-F5344CB8AC3E}">
        <p14:creationId xmlns:p14="http://schemas.microsoft.com/office/powerpoint/2010/main" val="390848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052736"/>
          </a:xfrm>
          <a:solidFill>
            <a:schemeClr val="accent2">
              <a:lumMod val="75000"/>
            </a:schemeClr>
          </a:solidFill>
        </p:spPr>
        <p:txBody>
          <a:bodyPr/>
          <a:lstStyle/>
          <a:p>
            <a:pPr>
              <a:defRPr/>
            </a:pPr>
            <a:r>
              <a:rPr lang="lt-LT" sz="3600" b="1" dirty="0"/>
              <a:t>Ankstesnės sistemos transformavimas į AV</a:t>
            </a:r>
            <a:endParaRPr lang="lt-LT" sz="3600" dirty="0"/>
          </a:p>
        </p:txBody>
      </p:sp>
      <p:sp>
        <p:nvSpPr>
          <p:cNvPr id="23555" name="Turinio vietos rezervavimo ženklas 2"/>
          <p:cNvSpPr>
            <a:spLocks noGrp="1"/>
          </p:cNvSpPr>
          <p:nvPr>
            <p:ph idx="1"/>
          </p:nvPr>
        </p:nvSpPr>
        <p:spPr>
          <a:xfrm>
            <a:off x="251520" y="1340768"/>
            <a:ext cx="8640960" cy="4680520"/>
          </a:xfrm>
        </p:spPr>
        <p:txBody>
          <a:bodyPr/>
          <a:lstStyle/>
          <a:p>
            <a:pPr algn="just">
              <a:spcBef>
                <a:spcPts val="600"/>
              </a:spcBef>
              <a:spcAft>
                <a:spcPts val="0"/>
              </a:spcAft>
              <a:buFont typeface="Wingdings" panose="05000000000000000000" pitchFamily="2" charset="2"/>
              <a:buChar char="Ø"/>
            </a:pPr>
            <a:r>
              <a:rPr lang="lt-LT" sz="2000" dirty="0"/>
              <a:t>Senoji „papildoma“ pensijos dalis lengvai pertvarkyta  į „individualiąją“ : sandaugoje (</a:t>
            </a:r>
            <a:r>
              <a:rPr lang="en-US" sz="2000" dirty="0"/>
              <a:t>S</a:t>
            </a:r>
            <a:r>
              <a:rPr lang="el-GR" sz="2000" dirty="0"/>
              <a:t>·</a:t>
            </a:r>
            <a:r>
              <a:rPr lang="en-US" sz="2000" dirty="0"/>
              <a:t>K</a:t>
            </a:r>
            <a:r>
              <a:rPr lang="lt-LT" sz="2000" dirty="0"/>
              <a:t>)</a:t>
            </a:r>
            <a:r>
              <a:rPr lang="el-GR" sz="2000" dirty="0"/>
              <a:t>·</a:t>
            </a:r>
            <a:r>
              <a:rPr lang="lt-LT" sz="2000" dirty="0"/>
              <a:t>(</a:t>
            </a:r>
            <a:r>
              <a:rPr lang="en-US" sz="2000" dirty="0"/>
              <a:t>0,005</a:t>
            </a:r>
            <a:r>
              <a:rPr lang="el-GR" sz="2000" dirty="0"/>
              <a:t>·</a:t>
            </a:r>
            <a:r>
              <a:rPr lang="en-US" sz="2000" dirty="0"/>
              <a:t>D</a:t>
            </a:r>
            <a:r>
              <a:rPr lang="lt-LT" sz="2000" dirty="0"/>
              <a:t>) dydis </a:t>
            </a:r>
            <a:r>
              <a:rPr lang="en-US" sz="2000" dirty="0"/>
              <a:t>S</a:t>
            </a:r>
            <a:r>
              <a:rPr lang="el-GR" sz="2000" dirty="0"/>
              <a:t>·</a:t>
            </a:r>
            <a:r>
              <a:rPr lang="en-US" sz="2000" dirty="0"/>
              <a:t>K</a:t>
            </a:r>
            <a:r>
              <a:rPr lang="lt-LT" sz="2000" dirty="0"/>
              <a:t> atitinka įgytą apskaitos vienetų skaičių o dydis </a:t>
            </a:r>
            <a:r>
              <a:rPr lang="en-US" sz="2000" dirty="0"/>
              <a:t>0,005</a:t>
            </a:r>
            <a:r>
              <a:rPr lang="el-GR" sz="2000" dirty="0"/>
              <a:t>·</a:t>
            </a:r>
            <a:r>
              <a:rPr lang="en-US" sz="2000" dirty="0"/>
              <a:t>D</a:t>
            </a:r>
            <a:r>
              <a:rPr lang="lt-LT" sz="2000" dirty="0"/>
              <a:t> - vieneto vertę.</a:t>
            </a:r>
          </a:p>
          <a:p>
            <a:pPr algn="just">
              <a:spcBef>
                <a:spcPts val="600"/>
              </a:spcBef>
              <a:spcAft>
                <a:spcPts val="0"/>
              </a:spcAft>
              <a:buFont typeface="Wingdings" panose="05000000000000000000" pitchFamily="2" charset="2"/>
              <a:buChar char="Ø"/>
            </a:pPr>
            <a:r>
              <a:rPr lang="lt-LT" sz="2000" dirty="0"/>
              <a:t> Tačiau iki 2018 m. K vienetas buvo įgyjamas už įmokas nuo vienų draudžia-</a:t>
            </a:r>
            <a:r>
              <a:rPr lang="lt-LT" sz="2000" dirty="0" err="1"/>
              <a:t>mųjų</a:t>
            </a:r>
            <a:r>
              <a:rPr lang="lt-LT" sz="2000" dirty="0"/>
              <a:t> pajamų, o nuo 2018 m. AV įgyjamas už įmokas nuo vieno darbo užmokesčio („brangiau“). Todėl įgytų apskaitos vienetų skaičiumi laikomas       V = 0,78 (</a:t>
            </a:r>
            <a:r>
              <a:rPr lang="en-US" sz="2000" dirty="0"/>
              <a:t>S</a:t>
            </a:r>
            <a:r>
              <a:rPr lang="el-GR" sz="2000" dirty="0"/>
              <a:t>·</a:t>
            </a:r>
            <a:r>
              <a:rPr lang="en-US" sz="2000" dirty="0"/>
              <a:t>K</a:t>
            </a:r>
            <a:r>
              <a:rPr lang="lt-LT" sz="2000" dirty="0"/>
              <a:t>), o vieneto vertė pakoreguota taip, kad mokamų pensijų dydžiai nesumažėtų: p = </a:t>
            </a:r>
            <a:r>
              <a:rPr lang="en-US" sz="2000" dirty="0"/>
              <a:t>0,005</a:t>
            </a:r>
            <a:r>
              <a:rPr lang="el-GR" sz="2000" dirty="0"/>
              <a:t>·</a:t>
            </a:r>
            <a:r>
              <a:rPr lang="en-US" sz="2000" dirty="0"/>
              <a:t>D</a:t>
            </a:r>
            <a:r>
              <a:rPr lang="lt-LT" sz="2000" dirty="0"/>
              <a:t>/0,78 = 0,005</a:t>
            </a:r>
            <a:r>
              <a:rPr lang="el-GR" sz="2000" dirty="0"/>
              <a:t>·</a:t>
            </a:r>
            <a:r>
              <a:rPr lang="lt-LT" sz="2000" dirty="0"/>
              <a:t>476/0,78 = €3,05. Pritaikius </a:t>
            </a:r>
            <a:r>
              <a:rPr lang="lt-LT" sz="2000" dirty="0" err="1"/>
              <a:t>indek-savimą</a:t>
            </a:r>
            <a:r>
              <a:rPr lang="lt-LT" sz="2000" dirty="0"/>
              <a:t>, gautas „startinis“ AV dydis  p = € 3,27.</a:t>
            </a:r>
          </a:p>
          <a:p>
            <a:pPr algn="just">
              <a:spcBef>
                <a:spcPts val="600"/>
              </a:spcBef>
              <a:spcAft>
                <a:spcPts val="0"/>
              </a:spcAft>
              <a:buFont typeface="Wingdings" panose="05000000000000000000" pitchFamily="2" charset="2"/>
              <a:buChar char="Ø"/>
            </a:pPr>
            <a:r>
              <a:rPr lang="lt-LT" sz="2000" dirty="0"/>
              <a:t>Jei būtų parinktas mažesnis už 0,78 dydis, iki 2018 m.  Įgytas dydis nominaliai būtų mažesnis, tačiau padidėtų AV vertė ir vėliau įgyjami dydžiai būtų svaresni.</a:t>
            </a:r>
            <a:endParaRPr lang="lt-LT" sz="2000" i="1" dirty="0"/>
          </a:p>
          <a:p>
            <a:pPr marL="0" indent="0" algn="just">
              <a:spcBef>
                <a:spcPts val="600"/>
              </a:spcBef>
              <a:spcAft>
                <a:spcPts val="0"/>
              </a:spcAft>
              <a:buNone/>
            </a:pPr>
            <a:r>
              <a:rPr lang="lt-LT" sz="2000" i="1" dirty="0"/>
              <a:t>Mokamų pensijų dydžiai nuo to nepasikeitė, o dėl indeksavimo tik padidėjo. Taip Išvengta „</a:t>
            </a:r>
            <a:r>
              <a:rPr lang="lt-LT" altLang="lt-LT" sz="2000" i="1" dirty="0">
                <a:cs typeface="Arial Unicode MS" charset="0"/>
              </a:rPr>
              <a:t>sandūros” tarp iki- bei poreforminių pensijų dydžių, o tuo ir konfliktų. </a:t>
            </a:r>
          </a:p>
          <a:p>
            <a:pPr marL="0" indent="0" algn="just">
              <a:spcBef>
                <a:spcPts val="600"/>
              </a:spcBef>
              <a:spcAft>
                <a:spcPts val="0"/>
              </a:spcAft>
              <a:buNone/>
            </a:pPr>
            <a:r>
              <a:rPr lang="lt-LT" altLang="lt-LT" sz="2000" i="1" dirty="0">
                <a:cs typeface="Arial Unicode MS" charset="0"/>
              </a:rPr>
              <a:t>Tačiau dėl parinkto </a:t>
            </a:r>
            <a:r>
              <a:rPr lang="lt-LT" altLang="lt-LT" sz="2000" b="1" i="1" dirty="0">
                <a:cs typeface="Arial Unicode MS" charset="0"/>
              </a:rPr>
              <a:t>koregavimo koeficiento </a:t>
            </a:r>
            <a:r>
              <a:rPr lang="lt-LT" altLang="lt-LT" sz="2000" i="1" dirty="0">
                <a:cs typeface="Arial Unicode MS" charset="0"/>
              </a:rPr>
              <a:t>(0,78) pradinė AV vertė labai maža.</a:t>
            </a:r>
          </a:p>
          <a:p>
            <a:pPr marL="0" indent="0">
              <a:spcBef>
                <a:spcPts val="0"/>
              </a:spcBef>
              <a:spcAft>
                <a:spcPts val="0"/>
              </a:spcAft>
              <a:buNone/>
            </a:pPr>
            <a:endParaRPr lang="lt-LT" sz="2800" i="1" dirty="0"/>
          </a:p>
          <a:p>
            <a:pPr marL="0" indent="0" algn="just">
              <a:spcBef>
                <a:spcPts val="1200"/>
              </a:spcBef>
              <a:buNone/>
            </a:pPr>
            <a:endParaRPr lang="lt-LT" sz="2800" dirty="0"/>
          </a:p>
        </p:txBody>
      </p:sp>
    </p:spTree>
    <p:extLst>
      <p:ext uri="{BB962C8B-B14F-4D97-AF65-F5344CB8AC3E}">
        <p14:creationId xmlns:p14="http://schemas.microsoft.com/office/powerpoint/2010/main" val="132080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3999" cy="1052513"/>
          </a:xfrm>
          <a:solidFill>
            <a:schemeClr val="accent2">
              <a:lumMod val="75000"/>
            </a:schemeClr>
          </a:solidFill>
        </p:spPr>
        <p:txBody>
          <a:bodyPr rtlCol="0">
            <a:normAutofit/>
          </a:bodyPr>
          <a:lstStyle/>
          <a:p>
            <a:pPr eaLnBrk="1" hangingPunct="1">
              <a:defRPr/>
            </a:pPr>
            <a:r>
              <a:rPr lang="lt-LT" sz="3600" b="1" dirty="0"/>
              <a:t>Valiutų ir jų verčių skirtumai – ne kliūtis</a:t>
            </a:r>
            <a:endParaRPr lang="en-GB" sz="3600" b="1" dirty="0"/>
          </a:p>
        </p:txBody>
      </p:sp>
      <p:sp>
        <p:nvSpPr>
          <p:cNvPr id="14339" name="Rectangle 3"/>
          <p:cNvSpPr>
            <a:spLocks noGrp="1" noChangeArrowheads="1"/>
          </p:cNvSpPr>
          <p:nvPr>
            <p:ph idx="1"/>
          </p:nvPr>
        </p:nvSpPr>
        <p:spPr>
          <a:xfrm>
            <a:off x="323850" y="1412874"/>
            <a:ext cx="8458200" cy="5112463"/>
          </a:xfrm>
        </p:spPr>
        <p:txBody>
          <a:bodyPr/>
          <a:lstStyle/>
          <a:p>
            <a:pPr marL="1588" indent="-1588" eaLnBrk="1" hangingPunct="1">
              <a:buFont typeface="Wingdings" pitchFamily="2" charset="2"/>
              <a:buNone/>
            </a:pPr>
            <a:r>
              <a:rPr lang="en-US" sz="2400" dirty="0">
                <a:sym typeface="Symbol" pitchFamily="18" charset="2"/>
              </a:rPr>
              <a:t>2000 </a:t>
            </a:r>
            <a:r>
              <a:rPr lang="en-US" sz="2400" dirty="0" err="1">
                <a:sym typeface="Symbol" pitchFamily="18" charset="2"/>
              </a:rPr>
              <a:t>metais</a:t>
            </a:r>
            <a:r>
              <a:rPr lang="en-US" sz="2400" dirty="0">
                <a:sym typeface="Symbol" pitchFamily="18" charset="2"/>
              </a:rPr>
              <a:t> </a:t>
            </a:r>
            <a:r>
              <a:rPr lang="en-US" sz="2400" dirty="0" err="1">
                <a:sym typeface="Symbol" pitchFamily="18" charset="2"/>
              </a:rPr>
              <a:t>asmuo</a:t>
            </a:r>
            <a:r>
              <a:rPr lang="en-US" sz="2400" dirty="0">
                <a:sym typeface="Symbol" pitchFamily="18" charset="2"/>
              </a:rPr>
              <a:t> u</a:t>
            </a:r>
            <a:r>
              <a:rPr lang="lt-LT" sz="2400" dirty="0">
                <a:sym typeface="Symbol" pitchFamily="18" charset="2"/>
              </a:rPr>
              <a:t>ž</a:t>
            </a:r>
            <a:r>
              <a:rPr lang="en-US" sz="2400" dirty="0" err="1">
                <a:sym typeface="Symbol" pitchFamily="18" charset="2"/>
              </a:rPr>
              <a:t>dirbo</a:t>
            </a:r>
            <a:r>
              <a:rPr lang="en-US" sz="2400" dirty="0">
                <a:sym typeface="Symbol" pitchFamily="18" charset="2"/>
              </a:rPr>
              <a:t> </a:t>
            </a:r>
            <a:r>
              <a:rPr lang="lt-LT" sz="2400" dirty="0">
                <a:sym typeface="Symbol" pitchFamily="18" charset="2"/>
              </a:rPr>
              <a:t>1200 litų per mėnesį. </a:t>
            </a:r>
          </a:p>
          <a:p>
            <a:pPr marL="1588" indent="-1588" eaLnBrk="1" hangingPunct="1">
              <a:buFont typeface="Wingdings" pitchFamily="2" charset="2"/>
              <a:buNone/>
            </a:pPr>
            <a:r>
              <a:rPr lang="lt-LT" sz="2400" dirty="0">
                <a:sym typeface="Symbol" pitchFamily="18" charset="2"/>
              </a:rPr>
              <a:t>2000 m. draudžiamosios pajamos  - 886 litai.</a:t>
            </a:r>
          </a:p>
          <a:p>
            <a:pPr marL="1588" indent="-1588">
              <a:buNone/>
            </a:pPr>
            <a:r>
              <a:rPr lang="lt-LT" sz="2400" dirty="0">
                <a:sym typeface="Symbol" pitchFamily="18" charset="2"/>
              </a:rPr>
              <a:t>Vadinasi, asmuo tais metais įgijo 1200/886∙0,78 = 1,06 AV.</a:t>
            </a:r>
          </a:p>
          <a:p>
            <a:pPr marL="1588" indent="-1588">
              <a:buNone/>
            </a:pPr>
            <a:r>
              <a:rPr lang="lt-LT" sz="2400" dirty="0">
                <a:sym typeface="Symbol" pitchFamily="18" charset="2"/>
              </a:rPr>
              <a:t>Todėl 2023-ais metais į individualią pensijos dalį  už 2000 metus priskaičiuojama 1,06∙5,70 = € 6,04 per mėnesį.</a:t>
            </a:r>
          </a:p>
          <a:p>
            <a:pPr marL="1588" indent="-1588">
              <a:buNone/>
            </a:pPr>
            <a:endParaRPr lang="lt-LT" sz="2400" dirty="0">
              <a:sym typeface="Symbol" pitchFamily="18" charset="2"/>
            </a:endParaRPr>
          </a:p>
          <a:p>
            <a:pPr marL="1588" indent="-1588">
              <a:buNone/>
            </a:pPr>
            <a:r>
              <a:rPr lang="en-US" sz="2400" dirty="0">
                <a:sym typeface="Symbol" pitchFamily="18" charset="2"/>
              </a:rPr>
              <a:t>20</a:t>
            </a:r>
            <a:r>
              <a:rPr lang="lt-LT" sz="2400" dirty="0">
                <a:sym typeface="Symbol" pitchFamily="18" charset="2"/>
              </a:rPr>
              <a:t>18</a:t>
            </a:r>
            <a:r>
              <a:rPr lang="en-US" sz="2400" dirty="0">
                <a:sym typeface="Symbol" pitchFamily="18" charset="2"/>
              </a:rPr>
              <a:t> </a:t>
            </a:r>
            <a:r>
              <a:rPr lang="en-US" sz="2400" dirty="0" err="1">
                <a:sym typeface="Symbol" pitchFamily="18" charset="2"/>
              </a:rPr>
              <a:t>metais</a:t>
            </a:r>
            <a:r>
              <a:rPr lang="en-US" sz="2400" dirty="0">
                <a:sym typeface="Symbol" pitchFamily="18" charset="2"/>
              </a:rPr>
              <a:t> </a:t>
            </a:r>
            <a:r>
              <a:rPr lang="en-US" sz="2400" dirty="0" err="1">
                <a:sym typeface="Symbol" pitchFamily="18" charset="2"/>
              </a:rPr>
              <a:t>asmuo</a:t>
            </a:r>
            <a:r>
              <a:rPr lang="en-US" sz="2400" dirty="0">
                <a:sym typeface="Symbol" pitchFamily="18" charset="2"/>
              </a:rPr>
              <a:t> u</a:t>
            </a:r>
            <a:r>
              <a:rPr lang="lt-LT" sz="2400" dirty="0">
                <a:sym typeface="Symbol" pitchFamily="18" charset="2"/>
              </a:rPr>
              <a:t>ž</a:t>
            </a:r>
            <a:r>
              <a:rPr lang="en-US" sz="2400" dirty="0" err="1">
                <a:sym typeface="Symbol" pitchFamily="18" charset="2"/>
              </a:rPr>
              <a:t>dirbo</a:t>
            </a:r>
            <a:r>
              <a:rPr lang="en-US" sz="2400" dirty="0">
                <a:sym typeface="Symbol" pitchFamily="18" charset="2"/>
              </a:rPr>
              <a:t> </a:t>
            </a:r>
            <a:r>
              <a:rPr lang="lt-LT" sz="2400" dirty="0">
                <a:sym typeface="Symbol" pitchFamily="18" charset="2"/>
              </a:rPr>
              <a:t>1300 eurų per mėnesį. </a:t>
            </a:r>
          </a:p>
          <a:p>
            <a:pPr marL="1588" indent="-1588">
              <a:buNone/>
            </a:pPr>
            <a:r>
              <a:rPr lang="lt-LT" sz="2400" dirty="0">
                <a:sym typeface="Symbol" pitchFamily="18" charset="2"/>
              </a:rPr>
              <a:t>2018 m. taikomas vidutinis darbo užmokestis - 808,7 eurai.</a:t>
            </a:r>
          </a:p>
          <a:p>
            <a:pPr marL="1588" indent="-1588">
              <a:buNone/>
            </a:pPr>
            <a:r>
              <a:rPr lang="lt-LT" sz="2400" dirty="0">
                <a:sym typeface="Symbol" pitchFamily="18" charset="2"/>
              </a:rPr>
              <a:t>Vadinasi, asmuo tais metais įgijo 1300/808,7= 1,61 AV.</a:t>
            </a:r>
          </a:p>
          <a:p>
            <a:pPr marL="1588" indent="-1588">
              <a:buNone/>
            </a:pPr>
            <a:r>
              <a:rPr lang="lt-LT" sz="2400" dirty="0">
                <a:sym typeface="Symbol" pitchFamily="18" charset="2"/>
              </a:rPr>
              <a:t>Todėl 2023-ais metais į individualią pensijos dalį  už 2000 metus priskaičiuojama 1,61∙5,70 = € 9,18 per mėnesį.</a:t>
            </a:r>
          </a:p>
          <a:p>
            <a:pPr marL="1588" indent="-1588" eaLnBrk="1" hangingPunct="1">
              <a:buFont typeface="Wingdings" pitchFamily="2" charset="2"/>
              <a:buNone/>
            </a:pPr>
            <a:endParaRPr lang="lt-LT" sz="2400" dirty="0">
              <a:sym typeface="Symbol" pitchFamily="18" charset="2"/>
            </a:endParaRPr>
          </a:p>
          <a:p>
            <a:pPr marL="1588" indent="-1588" eaLnBrk="1" hangingPunct="1">
              <a:buNone/>
            </a:pPr>
            <a:endParaRPr lang="lt-LT" sz="2400" dirty="0">
              <a:sym typeface="Symbol" pitchFamily="18" charset="2"/>
            </a:endParaRPr>
          </a:p>
          <a:p>
            <a:pPr marL="1588" indent="-1588" eaLnBrk="1" hangingPunct="1">
              <a:buFont typeface="Wingdings" pitchFamily="2" charset="2"/>
              <a:buNone/>
            </a:pPr>
            <a:endParaRPr lang="lt-LT" sz="2400" dirty="0">
              <a:sym typeface="Symbol" pitchFamily="18" charset="2"/>
            </a:endParaRPr>
          </a:p>
        </p:txBody>
      </p:sp>
      <p:sp>
        <p:nvSpPr>
          <p:cNvPr id="1434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lt-LT"/>
          </a:p>
        </p:txBody>
      </p:sp>
      <p:sp>
        <p:nvSpPr>
          <p:cNvPr id="14342" name="Rectangle 3"/>
          <p:cNvSpPr>
            <a:spLocks noChangeArrowheads="1"/>
          </p:cNvSpPr>
          <p:nvPr/>
        </p:nvSpPr>
        <p:spPr bwMode="auto">
          <a:xfrm>
            <a:off x="0" y="1076325"/>
            <a:ext cx="9144000" cy="0"/>
          </a:xfrm>
          <a:prstGeom prst="rect">
            <a:avLst/>
          </a:prstGeom>
          <a:noFill/>
          <a:ln w="9525">
            <a:noFill/>
            <a:miter lim="800000"/>
            <a:headEnd/>
            <a:tailEnd/>
          </a:ln>
        </p:spPr>
        <p:txBody>
          <a:bodyPr wrap="none" anchor="ctr">
            <a:spAutoFit/>
          </a:bodyPr>
          <a:lstStyle/>
          <a:p>
            <a:pPr eaLnBrk="0" hangingPunct="0"/>
            <a:endParaRPr lang="lt-LT"/>
          </a:p>
        </p:txBody>
      </p:sp>
      <p:sp>
        <p:nvSpPr>
          <p:cNvPr id="1434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lt-LT"/>
          </a:p>
        </p:txBody>
      </p:sp>
      <p:sp>
        <p:nvSpPr>
          <p:cNvPr id="14344" name="Rectangle 6"/>
          <p:cNvSpPr>
            <a:spLocks noChangeArrowheads="1"/>
          </p:cNvSpPr>
          <p:nvPr/>
        </p:nvSpPr>
        <p:spPr bwMode="auto">
          <a:xfrm>
            <a:off x="0" y="1076325"/>
            <a:ext cx="9144000" cy="0"/>
          </a:xfrm>
          <a:prstGeom prst="rect">
            <a:avLst/>
          </a:prstGeom>
          <a:noFill/>
          <a:ln w="9525">
            <a:noFill/>
            <a:miter lim="800000"/>
            <a:headEnd/>
            <a:tailEnd/>
          </a:ln>
        </p:spPr>
        <p:txBody>
          <a:bodyPr wrap="none" anchor="ctr">
            <a:spAutoFit/>
          </a:bodyPr>
          <a:lstStyle/>
          <a:p>
            <a:pPr eaLnBrk="0" hangingPunct="0"/>
            <a:endParaRPr lang="lt-LT"/>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lt-LT"/>
          </a:p>
        </p:txBody>
      </p:sp>
      <p:sp>
        <p:nvSpPr>
          <p:cNvPr id="14346" name="Rectangle 9"/>
          <p:cNvSpPr>
            <a:spLocks noChangeArrowheads="1"/>
          </p:cNvSpPr>
          <p:nvPr/>
        </p:nvSpPr>
        <p:spPr bwMode="auto">
          <a:xfrm>
            <a:off x="0" y="1390650"/>
            <a:ext cx="9144000" cy="0"/>
          </a:xfrm>
          <a:prstGeom prst="rect">
            <a:avLst/>
          </a:prstGeom>
          <a:noFill/>
          <a:ln w="9525">
            <a:noFill/>
            <a:miter lim="800000"/>
            <a:headEnd/>
            <a:tailEnd/>
          </a:ln>
        </p:spPr>
        <p:txBody>
          <a:bodyPr wrap="none" anchor="ctr">
            <a:spAutoFit/>
          </a:bodyPr>
          <a:lstStyle/>
          <a:p>
            <a:pPr eaLnBrk="0" hangingPunct="0"/>
            <a:endParaRPr lang="lt-LT"/>
          </a:p>
        </p:txBody>
      </p:sp>
      <p:sp>
        <p:nvSpPr>
          <p:cNvPr id="14347"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t-LT"/>
          </a:p>
        </p:txBody>
      </p:sp>
      <p:sp>
        <p:nvSpPr>
          <p:cNvPr id="14348"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lt-LT"/>
          </a:p>
        </p:txBody>
      </p:sp>
      <p:sp>
        <p:nvSpPr>
          <p:cNvPr id="14349" name="Rectangle 14"/>
          <p:cNvSpPr>
            <a:spLocks noChangeArrowheads="1"/>
          </p:cNvSpPr>
          <p:nvPr/>
        </p:nvSpPr>
        <p:spPr bwMode="auto">
          <a:xfrm>
            <a:off x="0" y="1076325"/>
            <a:ext cx="9144000" cy="0"/>
          </a:xfrm>
          <a:prstGeom prst="rect">
            <a:avLst/>
          </a:prstGeom>
          <a:noFill/>
          <a:ln w="9525">
            <a:noFill/>
            <a:miter lim="800000"/>
            <a:headEnd/>
            <a:tailEnd/>
          </a:ln>
        </p:spPr>
        <p:txBody>
          <a:bodyPr wrap="none" anchor="ctr">
            <a:spAutoFit/>
          </a:bodyPr>
          <a:lstStyle/>
          <a:p>
            <a:pPr eaLnBrk="0" hangingPunct="0"/>
            <a:endParaRPr lang="lt-LT"/>
          </a:p>
        </p:txBody>
      </p:sp>
      <p:sp>
        <p:nvSpPr>
          <p:cNvPr id="14350"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t-L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 calcmode="lin" valueType="num">
                                      <p:cBhvr additive="base">
                                        <p:cTn id="37"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7" end="7"/>
                                            </p:txEl>
                                          </p:spTgt>
                                        </p:tgtEl>
                                        <p:attrNameLst>
                                          <p:attrName>style.visibility</p:attrName>
                                        </p:attrNameLst>
                                      </p:cBhvr>
                                      <p:to>
                                        <p:strVal val="visible"/>
                                      </p:to>
                                    </p:set>
                                    <p:anim calcmode="lin" valueType="num">
                                      <p:cBhvr additive="base">
                                        <p:cTn id="43"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39">
                                            <p:txEl>
                                              <p:pRg st="8" end="8"/>
                                            </p:txEl>
                                          </p:spTgt>
                                        </p:tgtEl>
                                        <p:attrNameLst>
                                          <p:attrName>style.visibility</p:attrName>
                                        </p:attrNameLst>
                                      </p:cBhvr>
                                      <p:to>
                                        <p:strVal val="visible"/>
                                      </p:to>
                                    </p:set>
                                    <p:anim calcmode="lin" valueType="num">
                                      <p:cBhvr additive="base">
                                        <p:cTn id="49"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1311275"/>
          </a:xfrm>
          <a:solidFill>
            <a:schemeClr val="accent2">
              <a:lumMod val="75000"/>
            </a:schemeClr>
          </a:solidFill>
        </p:spPr>
        <p:txBody>
          <a:bodyPr rtlCol="0">
            <a:normAutofit/>
          </a:bodyPr>
          <a:lstStyle/>
          <a:p>
            <a:pPr eaLnBrk="1" hangingPunct="1">
              <a:defRPr/>
            </a:pPr>
            <a:r>
              <a:rPr lang="lt-LT" sz="3600" b="1" dirty="0"/>
              <a:t>Pensijos dalis iki 1994 m. : informacinės problemos</a:t>
            </a:r>
            <a:r>
              <a:rPr lang="en-US" sz="3600" b="1" dirty="0"/>
              <a:t> ir "</a:t>
            </a:r>
            <a:r>
              <a:rPr lang="en-US" sz="3600" b="1" dirty="0" err="1"/>
              <a:t>lubos</a:t>
            </a:r>
            <a:r>
              <a:rPr lang="en-US" sz="3600" b="1" dirty="0"/>
              <a:t>"</a:t>
            </a:r>
            <a:endParaRPr lang="en-GB" sz="3600" b="1" dirty="0"/>
          </a:p>
        </p:txBody>
      </p:sp>
      <p:sp>
        <p:nvSpPr>
          <p:cNvPr id="69635" name="Rectangle 3"/>
          <p:cNvSpPr>
            <a:spLocks noGrp="1" noChangeArrowheads="1"/>
          </p:cNvSpPr>
          <p:nvPr>
            <p:ph idx="1"/>
          </p:nvPr>
        </p:nvSpPr>
        <p:spPr>
          <a:xfrm>
            <a:off x="395536" y="1556792"/>
            <a:ext cx="8458200" cy="4896544"/>
          </a:xfrm>
        </p:spPr>
        <p:txBody>
          <a:bodyPr/>
          <a:lstStyle/>
          <a:p>
            <a:pPr marL="1588" indent="752475" algn="just" eaLnBrk="1" hangingPunct="1">
              <a:buFont typeface="Wingdings" pitchFamily="2" charset="2"/>
              <a:buNone/>
            </a:pPr>
            <a:r>
              <a:rPr lang="lt-LT" sz="3600" dirty="0">
                <a:sym typeface="Symbol" pitchFamily="18" charset="2"/>
              </a:rPr>
              <a:t>	</a:t>
            </a:r>
            <a:r>
              <a:rPr lang="lt-LT" sz="2400" dirty="0">
                <a:sym typeface="Symbol" pitchFamily="18" charset="2"/>
              </a:rPr>
              <a:t>Problema: nėra patikimų duomenų apie uždarbį iki 1994 metų, todėl negalima apskaičiuoti draudžiamųjų pajamų koeficientų, todėl ir įgytų apskaitos vienetų.</a:t>
            </a:r>
          </a:p>
          <a:p>
            <a:pPr marL="1588" indent="752475" algn="just">
              <a:buNone/>
            </a:pPr>
            <a:r>
              <a:rPr lang="lt-LT" sz="2400" dirty="0">
                <a:sym typeface="Symbol" pitchFamily="18" charset="2"/>
              </a:rPr>
              <a:t>Belieka taikyti vidutinį AV skaičių, įgytą 1994 - 2017 metų laikotarpyje kiekvieniems metams iki 1994 metų. </a:t>
            </a:r>
          </a:p>
          <a:p>
            <a:pPr marL="1588" indent="752475" algn="just">
              <a:buNone/>
            </a:pPr>
            <a:r>
              <a:rPr lang="lt-LT" sz="2400" dirty="0">
                <a:sym typeface="Symbol" pitchFamily="18" charset="2"/>
              </a:rPr>
              <a:t>Jei tas vidutinis skaičius mažesnis už 1, už laikotarpį iki 1994-jų metus priskaitoma tiek AV, koks iki 1994 yra stažas. (51 str.).</a:t>
            </a:r>
          </a:p>
          <a:p>
            <a:pPr marL="1588" indent="752475" algn="just">
              <a:buNone/>
            </a:pPr>
            <a:r>
              <a:rPr lang="lt-LT" sz="2400" dirty="0">
                <a:sym typeface="Symbol" pitchFamily="18" charset="2"/>
              </a:rPr>
              <a:t>Už vienus metus nebuvo priskaitoma daugiau kaip 5 AV (dėl "informacinių" ir "socialinio solidarumo" priežasčių). Nuo 2021 nebeimamos ir įmokos nuo didesnės kaip 5 VDU sumos (buvo įgyvendinama laipsniškai pamečiui: 2019 nuo 120 VDU, 2020 – nuo 84 VDU per metus, nuo 2021 – nuo 60 VDU per metus).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a:solidFill>
            <a:schemeClr val="accent2">
              <a:lumMod val="75000"/>
            </a:schemeClr>
          </a:solidFill>
        </p:spPr>
        <p:txBody>
          <a:bodyPr/>
          <a:lstStyle/>
          <a:p>
            <a:pPr>
              <a:defRPr/>
            </a:pPr>
            <a:r>
              <a:rPr lang="en-US" sz="4000" b="1" dirty="0" err="1"/>
              <a:t>Pensijos</a:t>
            </a:r>
            <a:r>
              <a:rPr lang="en-US" sz="4000" b="1" dirty="0"/>
              <a:t> ta</a:t>
            </a:r>
            <a:r>
              <a:rPr lang="lt-LT" sz="4000" b="1" dirty="0" err="1"/>
              <a:t>škų</a:t>
            </a:r>
            <a:r>
              <a:rPr lang="lt-LT" sz="4000" b="1" dirty="0"/>
              <a:t> sistemos privalumas</a:t>
            </a:r>
            <a:endParaRPr lang="lt-LT" sz="4000" dirty="0"/>
          </a:p>
        </p:txBody>
      </p:sp>
      <p:sp>
        <p:nvSpPr>
          <p:cNvPr id="3" name="Turinio vietos rezervavimo ženklas 2"/>
          <p:cNvSpPr>
            <a:spLocks noGrp="1"/>
          </p:cNvSpPr>
          <p:nvPr>
            <p:ph idx="1"/>
          </p:nvPr>
        </p:nvSpPr>
        <p:spPr>
          <a:xfrm>
            <a:off x="467544" y="1412776"/>
            <a:ext cx="8229600" cy="4968552"/>
          </a:xfrm>
        </p:spPr>
        <p:txBody>
          <a:bodyPr/>
          <a:lstStyle/>
          <a:p>
            <a:pPr marL="0" indent="0" algn="just" eaLnBrk="1" hangingPunct="1">
              <a:spcBef>
                <a:spcPts val="1200"/>
              </a:spcBef>
              <a:buFont typeface="Wingdings 2" pitchFamily="18" charset="2"/>
              <a:buNone/>
              <a:defRPr/>
            </a:pPr>
            <a:r>
              <a:rPr lang="lt-LT" sz="2400" dirty="0"/>
              <a:t>AV sistemoje vienodas įgytų AV skaičius užtikrina vienodą pensiją, nesvarbu, kada jis įgytas. Tiek pat AV turintys pensininkai gaus vienodą pensiją, nors jų išėjimo į pensiją laikas gali skirtis dešimtmečiu ir daugiau. Kitaip tariant, vienodą darbo (įmokų) biografiją, lyginant su šalies vidurkiu, turintys pensininkai gaus vienodas pensijas.</a:t>
            </a:r>
          </a:p>
          <a:p>
            <a:pPr marL="0" indent="0" algn="just" eaLnBrk="1" hangingPunct="1">
              <a:spcBef>
                <a:spcPts val="1200"/>
              </a:spcBef>
              <a:buFont typeface="Wingdings 2" pitchFamily="18" charset="2"/>
              <a:buNone/>
              <a:defRPr/>
            </a:pPr>
            <a:r>
              <a:rPr lang="lt-LT" sz="2400" dirty="0"/>
              <a:t>Šio principo pasekmė – visos pensijos didėja, jei dirbančiųjų uždarbiai didėja. Gerovės kilimu dalinamasi su pensininkais, bet krizių atveju ir pensininkai turi solidarizuotis su dirbančia karta.</a:t>
            </a:r>
          </a:p>
          <a:p>
            <a:pPr marL="0" indent="0" algn="just">
              <a:spcBef>
                <a:spcPts val="1200"/>
              </a:spcBef>
              <a:buNone/>
              <a:defRPr/>
            </a:pPr>
            <a:r>
              <a:rPr lang="lt-LT" altLang="lt-LT" sz="2400" dirty="0">
                <a:cs typeface="Arial Unicode MS" charset="0"/>
              </a:rPr>
              <a:t>Tuo ši sistema pranašesnė ir už “madingą” NDC, kuri </a:t>
            </a:r>
            <a:r>
              <a:rPr lang="lt-LT" altLang="lt-LT" sz="2400" dirty="0" err="1">
                <a:cs typeface="Arial Unicode MS" charset="0"/>
              </a:rPr>
              <a:t>intergene-racinę</a:t>
            </a:r>
            <a:r>
              <a:rPr lang="lt-LT" altLang="lt-LT" sz="2400" dirty="0">
                <a:cs typeface="Arial Unicode MS" charset="0"/>
              </a:rPr>
              <a:t> nelygybę gali užtikrinti, o gali ir neužtikrinti priklausomai nuo politikų sprendimų.</a:t>
            </a:r>
            <a:endParaRPr lang="lt-LT"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5478" t="12120" r="5957" b="10272"/>
          <a:stretch>
            <a:fillRect/>
          </a:stretch>
        </p:blipFill>
        <p:spPr bwMode="auto">
          <a:xfrm>
            <a:off x="427304" y="1052735"/>
            <a:ext cx="8033128" cy="5631471"/>
          </a:xfrm>
          <a:prstGeom prst="rect">
            <a:avLst/>
          </a:prstGeom>
          <a:noFill/>
          <a:ln w="9525">
            <a:noFill/>
            <a:miter lim="800000"/>
            <a:headEnd/>
            <a:tailEnd/>
          </a:ln>
        </p:spPr>
      </p:pic>
      <p:sp>
        <p:nvSpPr>
          <p:cNvPr id="4" name="TextBox 3"/>
          <p:cNvSpPr txBox="1"/>
          <p:nvPr/>
        </p:nvSpPr>
        <p:spPr>
          <a:xfrm>
            <a:off x="0" y="0"/>
            <a:ext cx="9144000" cy="707886"/>
          </a:xfrm>
          <a:prstGeom prst="rect">
            <a:avLst/>
          </a:prstGeom>
          <a:solidFill>
            <a:schemeClr val="accent2">
              <a:lumMod val="75000"/>
            </a:schemeClr>
          </a:solidFill>
        </p:spPr>
        <p:txBody>
          <a:bodyPr wrap="square" rtlCol="0">
            <a:spAutoFit/>
          </a:bodyPr>
          <a:lstStyle/>
          <a:p>
            <a:pPr algn="ctr" eaLnBrk="0" hangingPunct="0">
              <a:defRPr/>
            </a:pPr>
            <a:r>
              <a:rPr lang="en-US" sz="4000" b="1">
                <a:solidFill>
                  <a:schemeClr val="bg1"/>
                </a:solidFill>
                <a:latin typeface="+mj-lt"/>
                <a:ea typeface="+mj-ea"/>
                <a:cs typeface="+mj-cs"/>
              </a:rPr>
              <a:t>Latvijos NDC patirtis</a:t>
            </a:r>
            <a:endParaRPr lang="lt-LT" sz="4000" b="1">
              <a:solidFill>
                <a:schemeClr val="bg1"/>
              </a:solidFill>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445E030-9D82-4335-9BD8-3770A2366A5F}"/>
              </a:ext>
            </a:extLst>
          </p:cNvPr>
          <p:cNvSpPr>
            <a:spLocks noGrp="1"/>
          </p:cNvSpPr>
          <p:nvPr>
            <p:ph type="title"/>
          </p:nvPr>
        </p:nvSpPr>
        <p:spPr>
          <a:xfrm>
            <a:off x="827584" y="2086398"/>
            <a:ext cx="7772400" cy="1774650"/>
          </a:xfrm>
          <a:solidFill>
            <a:schemeClr val="accent2">
              <a:lumMod val="75000"/>
            </a:schemeClr>
          </a:solidFill>
        </p:spPr>
        <p:txBody>
          <a:bodyPr/>
          <a:lstStyle/>
          <a:p>
            <a:pPr algn="ctr"/>
            <a:br>
              <a:rPr lang="lt-LT" cap="none" dirty="0"/>
            </a:br>
            <a:r>
              <a:rPr lang="lt-LT" cap="none" dirty="0"/>
              <a:t>Apie pensijų adekvatumą</a:t>
            </a:r>
          </a:p>
        </p:txBody>
      </p:sp>
    </p:spTree>
    <p:extLst>
      <p:ext uri="{BB962C8B-B14F-4D97-AF65-F5344CB8AC3E}">
        <p14:creationId xmlns:p14="http://schemas.microsoft.com/office/powerpoint/2010/main" val="417710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17F1518-BADE-4953-8D5C-0D9EA33A48D1}"/>
              </a:ext>
            </a:extLst>
          </p:cNvPr>
          <p:cNvSpPr>
            <a:spLocks noGrp="1"/>
          </p:cNvSpPr>
          <p:nvPr>
            <p:ph type="title"/>
          </p:nvPr>
        </p:nvSpPr>
        <p:spPr>
          <a:xfrm>
            <a:off x="0" y="0"/>
            <a:ext cx="9144000" cy="1268760"/>
          </a:xfrm>
          <a:solidFill>
            <a:schemeClr val="accent2">
              <a:lumMod val="75000"/>
            </a:schemeClr>
          </a:solidFill>
        </p:spPr>
        <p:txBody>
          <a:bodyPr/>
          <a:lstStyle/>
          <a:p>
            <a:r>
              <a:rPr lang="lt-LT" sz="4000" b="1" dirty="0"/>
              <a:t>Individuali pakeitimo norma </a:t>
            </a:r>
            <a:br>
              <a:rPr lang="lt-LT" sz="4000" b="1" dirty="0"/>
            </a:br>
            <a:r>
              <a:rPr lang="lt-LT" sz="2800" b="1" dirty="0"/>
              <a:t>(apytikris įvertinimas)</a:t>
            </a:r>
          </a:p>
        </p:txBody>
      </p:sp>
      <p:sp>
        <p:nvSpPr>
          <p:cNvPr id="3" name="Turinio vietos rezervavimo ženklas 2">
            <a:extLst>
              <a:ext uri="{FF2B5EF4-FFF2-40B4-BE49-F238E27FC236}">
                <a16:creationId xmlns:a16="http://schemas.microsoft.com/office/drawing/2014/main" id="{36B5081C-F587-4093-92E5-6AD519FB212C}"/>
              </a:ext>
            </a:extLst>
          </p:cNvPr>
          <p:cNvSpPr>
            <a:spLocks noGrp="1"/>
          </p:cNvSpPr>
          <p:nvPr>
            <p:ph idx="1"/>
          </p:nvPr>
        </p:nvSpPr>
        <p:spPr>
          <a:xfrm>
            <a:off x="107504" y="1484784"/>
            <a:ext cx="8928992" cy="5112568"/>
          </a:xfrm>
        </p:spPr>
        <p:txBody>
          <a:bodyPr/>
          <a:lstStyle/>
          <a:p>
            <a:pPr marL="0" indent="0">
              <a:buNone/>
            </a:pPr>
            <a:r>
              <a:rPr lang="lt-LT" sz="2400" dirty="0"/>
              <a:t>Pakeitimo norma - pensijos santykis su uždarbiu iki pensijos (paprastai paskutiniu ar kelių metų vidutiniu). </a:t>
            </a:r>
            <a:r>
              <a:rPr lang="lt-LT" sz="2400" i="1" dirty="0" err="1"/>
              <a:t>Replacement</a:t>
            </a:r>
            <a:r>
              <a:rPr lang="lt-LT" sz="2400" i="1" dirty="0"/>
              <a:t> rate (RR). </a:t>
            </a:r>
          </a:p>
          <a:p>
            <a:pPr marL="0" indent="0">
              <a:buNone/>
            </a:pPr>
            <a:r>
              <a:rPr lang="lt-LT" sz="2400" dirty="0"/>
              <a:t>Asmuo dirbo 35 metus</a:t>
            </a:r>
          </a:p>
          <a:p>
            <a:pPr>
              <a:buFont typeface="Wingdings" panose="05000000000000000000" pitchFamily="2" charset="2"/>
              <a:buChar char="Ø"/>
            </a:pPr>
            <a:r>
              <a:rPr lang="lt-LT" sz="2400" dirty="0"/>
              <a:t>uždirbdamas 0,</a:t>
            </a:r>
            <a:r>
              <a:rPr lang="en-US" sz="2400" dirty="0"/>
              <a:t>5 </a:t>
            </a:r>
            <a:r>
              <a:rPr lang="lt-LT" sz="2400" dirty="0"/>
              <a:t>VDU (€ </a:t>
            </a:r>
            <a:r>
              <a:rPr lang="en-US" sz="2400" dirty="0"/>
              <a:t>84</a:t>
            </a:r>
            <a:r>
              <a:rPr lang="lt-LT" sz="2400" dirty="0"/>
              <a:t>0</a:t>
            </a:r>
            <a:r>
              <a:rPr lang="en-US" sz="2400" dirty="0"/>
              <a:t>, </a:t>
            </a:r>
            <a:r>
              <a:rPr lang="en-US" sz="2400" dirty="0" err="1"/>
              <a:t>t.y</a:t>
            </a:r>
            <a:r>
              <a:rPr lang="en-US" sz="2400" dirty="0"/>
              <a:t>.</a:t>
            </a:r>
            <a:r>
              <a:rPr lang="lt-LT" sz="2400" dirty="0"/>
              <a:t> MMA). Jo pensija 202</a:t>
            </a:r>
            <a:r>
              <a:rPr lang="en-US" sz="2400" dirty="0"/>
              <a:t>3</a:t>
            </a:r>
            <a:r>
              <a:rPr lang="lt-LT" sz="2400" dirty="0"/>
              <a:t> </a:t>
            </a:r>
            <a:r>
              <a:rPr lang="en-US" sz="2400" dirty="0"/>
              <a:t>m</a:t>
            </a:r>
            <a:r>
              <a:rPr lang="lt-LT" sz="2400" dirty="0"/>
              <a:t>.:</a:t>
            </a:r>
          </a:p>
          <a:p>
            <a:pPr marL="0" indent="0" algn="ctr">
              <a:buNone/>
            </a:pPr>
            <a:r>
              <a:rPr lang="lt-LT" sz="2200" dirty="0"/>
              <a:t>(35/</a:t>
            </a:r>
            <a:r>
              <a:rPr lang="en-US" sz="2200" dirty="0"/>
              <a:t>3</a:t>
            </a:r>
            <a:r>
              <a:rPr lang="lt-LT" sz="2200" dirty="0"/>
              <a:t>3</a:t>
            </a:r>
            <a:r>
              <a:rPr lang="en-US" sz="2200" dirty="0"/>
              <a:t>,5</a:t>
            </a:r>
            <a:r>
              <a:rPr lang="lt-LT" sz="2200" dirty="0"/>
              <a:t>)∙2</a:t>
            </a:r>
            <a:r>
              <a:rPr lang="en-US" sz="2200" dirty="0"/>
              <a:t>46</a:t>
            </a:r>
            <a:r>
              <a:rPr lang="lt-LT" sz="2200" dirty="0"/>
              <a:t>,</a:t>
            </a:r>
            <a:r>
              <a:rPr lang="en-US" sz="2200" dirty="0"/>
              <a:t>21</a:t>
            </a:r>
            <a:r>
              <a:rPr lang="lt-LT" sz="2200" dirty="0"/>
              <a:t> + (0,</a:t>
            </a:r>
            <a:r>
              <a:rPr lang="en-US" sz="2200" dirty="0"/>
              <a:t>5</a:t>
            </a:r>
            <a:r>
              <a:rPr lang="lt-LT" sz="2200" dirty="0"/>
              <a:t>∙35)∙</a:t>
            </a:r>
            <a:r>
              <a:rPr lang="en-US" sz="2200" dirty="0"/>
              <a:t>5,7</a:t>
            </a:r>
            <a:r>
              <a:rPr lang="lt-LT" sz="2200" dirty="0"/>
              <a:t>= 3</a:t>
            </a:r>
            <a:r>
              <a:rPr lang="en-US" sz="2200" dirty="0"/>
              <a:t>56</a:t>
            </a:r>
            <a:r>
              <a:rPr lang="lt-LT" sz="2200" dirty="0"/>
              <a:t>,</a:t>
            </a:r>
            <a:r>
              <a:rPr lang="en-US" sz="2200" dirty="0"/>
              <a:t>98</a:t>
            </a:r>
            <a:r>
              <a:rPr lang="lt-LT" sz="2200" dirty="0"/>
              <a:t>; RR = 3</a:t>
            </a:r>
            <a:r>
              <a:rPr lang="en-US" sz="2200" dirty="0"/>
              <a:t>56</a:t>
            </a:r>
            <a:r>
              <a:rPr lang="lt-LT" sz="2200" dirty="0"/>
              <a:t>,</a:t>
            </a:r>
            <a:r>
              <a:rPr lang="en-US" sz="2200" dirty="0"/>
              <a:t>98</a:t>
            </a:r>
            <a:r>
              <a:rPr lang="lt-LT" sz="2200" dirty="0"/>
              <a:t>/</a:t>
            </a:r>
            <a:r>
              <a:rPr lang="en-US" sz="2200" dirty="0"/>
              <a:t>633,2</a:t>
            </a:r>
            <a:r>
              <a:rPr lang="lt-LT" sz="2200" dirty="0"/>
              <a:t>= </a:t>
            </a:r>
            <a:r>
              <a:rPr lang="lt-LT" sz="2200" b="1" dirty="0"/>
              <a:t>0,5</a:t>
            </a:r>
            <a:r>
              <a:rPr lang="en-US" sz="2200" b="1" dirty="0"/>
              <a:t>64</a:t>
            </a:r>
            <a:r>
              <a:rPr lang="lt-LT" sz="2200" dirty="0"/>
              <a:t>;</a:t>
            </a:r>
          </a:p>
          <a:p>
            <a:pPr>
              <a:buFont typeface="Wingdings" panose="05000000000000000000" pitchFamily="2" charset="2"/>
              <a:buChar char="Ø"/>
            </a:pPr>
            <a:r>
              <a:rPr lang="lt-LT" sz="2400" dirty="0"/>
              <a:t>uždirbdamas 1 VDU. Jo pensija </a:t>
            </a:r>
          </a:p>
          <a:p>
            <a:pPr marL="0" indent="0" algn="ctr">
              <a:buNone/>
            </a:pPr>
            <a:r>
              <a:rPr lang="lt-LT" sz="2200" dirty="0"/>
              <a:t>(35/33</a:t>
            </a:r>
            <a:r>
              <a:rPr lang="en-US" sz="2200" dirty="0"/>
              <a:t>,5</a:t>
            </a:r>
            <a:r>
              <a:rPr lang="lt-LT" sz="2200" dirty="0"/>
              <a:t>)∙ </a:t>
            </a:r>
            <a:r>
              <a:rPr lang="en-US" sz="2200" dirty="0"/>
              <a:t>246,21</a:t>
            </a:r>
            <a:r>
              <a:rPr lang="lt-LT" sz="2200" dirty="0"/>
              <a:t> + (1,18∙35)∙</a:t>
            </a:r>
            <a:r>
              <a:rPr lang="en-US" sz="2200" dirty="0"/>
              <a:t>5,7</a:t>
            </a:r>
            <a:r>
              <a:rPr lang="lt-LT" sz="2200" dirty="0"/>
              <a:t> = 4</a:t>
            </a:r>
            <a:r>
              <a:rPr lang="en-US" sz="2200" dirty="0"/>
              <a:t>92</a:t>
            </a:r>
            <a:r>
              <a:rPr lang="lt-LT" sz="2200" dirty="0"/>
              <a:t>,</a:t>
            </a:r>
            <a:r>
              <a:rPr lang="en-US" sz="2200" dirty="0"/>
              <a:t>64</a:t>
            </a:r>
            <a:r>
              <a:rPr lang="lt-LT" sz="2200" dirty="0"/>
              <a:t> RR = </a:t>
            </a:r>
            <a:r>
              <a:rPr lang="en-US" sz="2200" dirty="0"/>
              <a:t>492,64</a:t>
            </a:r>
            <a:r>
              <a:rPr lang="lt-LT" sz="2200" dirty="0"/>
              <a:t>/1</a:t>
            </a:r>
            <a:r>
              <a:rPr lang="en-US" sz="2200" dirty="0"/>
              <a:t>229,75</a:t>
            </a:r>
            <a:r>
              <a:rPr lang="lt-LT" sz="2200" dirty="0"/>
              <a:t>= </a:t>
            </a:r>
            <a:r>
              <a:rPr lang="lt-LT" sz="2200" b="1" dirty="0"/>
              <a:t>0,</a:t>
            </a:r>
            <a:r>
              <a:rPr lang="en-US" sz="2200" b="1" dirty="0"/>
              <a:t>401</a:t>
            </a:r>
            <a:r>
              <a:rPr lang="lt-LT" sz="2200" dirty="0"/>
              <a:t>;</a:t>
            </a:r>
          </a:p>
          <a:p>
            <a:pPr>
              <a:buFont typeface="Wingdings" panose="05000000000000000000" pitchFamily="2" charset="2"/>
              <a:buChar char="Ø"/>
            </a:pPr>
            <a:r>
              <a:rPr lang="lt-LT" sz="2200" dirty="0"/>
              <a:t>uždirbdamas 3 VDU. Jo pensija (35/33</a:t>
            </a:r>
            <a:r>
              <a:rPr lang="en-US" sz="2200" dirty="0"/>
              <a:t>,5</a:t>
            </a:r>
            <a:r>
              <a:rPr lang="lt-LT" sz="2200" dirty="0"/>
              <a:t>)∙ 2</a:t>
            </a:r>
            <a:r>
              <a:rPr lang="en-US" sz="2200" dirty="0"/>
              <a:t>46,21</a:t>
            </a:r>
            <a:r>
              <a:rPr lang="lt-LT" sz="2200" dirty="0"/>
              <a:t> + (3,5</a:t>
            </a:r>
            <a:r>
              <a:rPr lang="en-US" sz="2200" dirty="0"/>
              <a:t>3</a:t>
            </a:r>
            <a:r>
              <a:rPr lang="lt-LT" sz="2200" dirty="0"/>
              <a:t>∙35)∙</a:t>
            </a:r>
            <a:r>
              <a:rPr lang="en-US" sz="2200" dirty="0"/>
              <a:t>5,7</a:t>
            </a:r>
            <a:r>
              <a:rPr lang="lt-LT" sz="2200" dirty="0"/>
              <a:t>= </a:t>
            </a:r>
            <a:r>
              <a:rPr lang="en-US" sz="2200" dirty="0"/>
              <a:t>961,47</a:t>
            </a:r>
            <a:r>
              <a:rPr lang="lt-LT" sz="2200" dirty="0"/>
              <a:t>  RR = </a:t>
            </a:r>
            <a:r>
              <a:rPr lang="en-US" sz="2200" dirty="0"/>
              <a:t>961,47</a:t>
            </a:r>
            <a:r>
              <a:rPr lang="lt-LT" sz="2200" dirty="0"/>
              <a:t>/3</a:t>
            </a:r>
            <a:r>
              <a:rPr lang="en-US" sz="2200" dirty="0"/>
              <a:t>593,7</a:t>
            </a:r>
            <a:r>
              <a:rPr lang="lt-LT" sz="2200" dirty="0"/>
              <a:t> = </a:t>
            </a:r>
            <a:r>
              <a:rPr lang="lt-LT" sz="2200" b="1" dirty="0"/>
              <a:t>0,2</a:t>
            </a:r>
            <a:r>
              <a:rPr lang="en-US" sz="2200" b="1" dirty="0"/>
              <a:t>68</a:t>
            </a:r>
            <a:r>
              <a:rPr lang="lt-LT" sz="2200" dirty="0"/>
              <a:t>.</a:t>
            </a:r>
            <a:endParaRPr lang="en-US" sz="2200" dirty="0"/>
          </a:p>
          <a:p>
            <a:pPr>
              <a:buFont typeface="Wingdings" panose="05000000000000000000" pitchFamily="2" charset="2"/>
              <a:buChar char="Ø"/>
            </a:pPr>
            <a:endParaRPr lang="lt-LT" sz="2400" dirty="0"/>
          </a:p>
          <a:p>
            <a:r>
              <a:rPr lang="lt-LT" sz="2000" i="1" dirty="0"/>
              <a:t>Pensija lyginama su 202</a:t>
            </a:r>
            <a:r>
              <a:rPr lang="en-US" sz="2000" i="1" dirty="0"/>
              <a:t>3</a:t>
            </a:r>
            <a:r>
              <a:rPr lang="lt-LT" sz="2000" i="1" dirty="0"/>
              <a:t> m. I pusmečio </a:t>
            </a:r>
            <a:r>
              <a:rPr lang="lt-LT" sz="2000" i="1" dirty="0" err="1"/>
              <a:t>neto</a:t>
            </a:r>
            <a:r>
              <a:rPr lang="lt-LT" sz="2000" i="1" dirty="0"/>
              <a:t> reikšmėmis (MMA, VDU, 3VDU)</a:t>
            </a:r>
          </a:p>
          <a:p>
            <a:r>
              <a:rPr lang="lt-LT" sz="2000" i="1" dirty="0"/>
              <a:t>AV dydis apskaičiuojamas pagal taikomą VDU</a:t>
            </a:r>
            <a:endParaRPr lang="lt-LT" sz="2000" dirty="0"/>
          </a:p>
        </p:txBody>
      </p:sp>
    </p:spTree>
    <p:extLst>
      <p:ext uri="{BB962C8B-B14F-4D97-AF65-F5344CB8AC3E}">
        <p14:creationId xmlns:p14="http://schemas.microsoft.com/office/powerpoint/2010/main" val="97698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1052513"/>
          </a:xfrm>
          <a:solidFill>
            <a:schemeClr val="accent2">
              <a:lumMod val="75000"/>
            </a:schemeClr>
          </a:solidFill>
        </p:spPr>
        <p:txBody>
          <a:bodyPr rtlCol="0">
            <a:normAutofit/>
          </a:bodyPr>
          <a:lstStyle/>
          <a:p>
            <a:pPr eaLnBrk="1" hangingPunct="1">
              <a:defRPr/>
            </a:pPr>
            <a:r>
              <a:rPr lang="lt-LT" b="1"/>
              <a:t>Pensijų tipai Lietuvoje</a:t>
            </a:r>
            <a:endParaRPr lang="en-GB" b="1"/>
          </a:p>
        </p:txBody>
      </p:sp>
      <p:sp>
        <p:nvSpPr>
          <p:cNvPr id="7171" name="Rectangle 3"/>
          <p:cNvSpPr>
            <a:spLocks noGrp="1" noChangeArrowheads="1"/>
          </p:cNvSpPr>
          <p:nvPr>
            <p:ph idx="1"/>
          </p:nvPr>
        </p:nvSpPr>
        <p:spPr>
          <a:xfrm>
            <a:off x="179388" y="1341438"/>
            <a:ext cx="8686800" cy="5327650"/>
          </a:xfrm>
        </p:spPr>
        <p:txBody>
          <a:bodyPr/>
          <a:lstStyle/>
          <a:p>
            <a:pPr marL="609600" indent="-609600" eaLnBrk="1" hangingPunct="1">
              <a:lnSpc>
                <a:spcPct val="90000"/>
              </a:lnSpc>
              <a:buFont typeface="Wingdings" pitchFamily="2" charset="2"/>
              <a:buChar char="Ø"/>
            </a:pPr>
            <a:r>
              <a:rPr lang="lt-LT" dirty="0"/>
              <a:t>Socialinio draudimo pensijos</a:t>
            </a:r>
          </a:p>
          <a:p>
            <a:pPr marL="609600" indent="-609600" algn="r" eaLnBrk="1" hangingPunct="1">
              <a:lnSpc>
                <a:spcPct val="90000"/>
              </a:lnSpc>
              <a:buFont typeface="Wingdings" pitchFamily="2" charset="2"/>
              <a:buNone/>
            </a:pPr>
            <a:r>
              <a:rPr lang="lt-LT" i="1" dirty="0">
                <a:solidFill>
                  <a:schemeClr val="tx2"/>
                </a:solidFill>
              </a:rPr>
              <a:t>Teisė gauti šias pensijas įgyjama atitinkamą laiką mokėjus socialinio pensijų draudimo įmokas</a:t>
            </a:r>
          </a:p>
          <a:p>
            <a:pPr marL="609600" indent="-609600" eaLnBrk="1" hangingPunct="1">
              <a:lnSpc>
                <a:spcPct val="90000"/>
              </a:lnSpc>
              <a:buFont typeface="Wingdings" pitchFamily="2" charset="2"/>
              <a:buChar char="Ø"/>
            </a:pPr>
            <a:r>
              <a:rPr lang="lt-LT" dirty="0"/>
              <a:t>Šalpos (socialinės) pensijos</a:t>
            </a:r>
          </a:p>
          <a:p>
            <a:pPr marL="609600" indent="-609600" algn="r" eaLnBrk="1" hangingPunct="1">
              <a:lnSpc>
                <a:spcPct val="90000"/>
              </a:lnSpc>
              <a:buFontTx/>
              <a:buNone/>
            </a:pPr>
            <a:r>
              <a:rPr lang="lt-LT" i="1" dirty="0">
                <a:solidFill>
                  <a:schemeClr val="tx2"/>
                </a:solidFill>
              </a:rPr>
              <a:t>Teisė gauti šias pensijas įstatymais suteikiama </a:t>
            </a:r>
            <a:r>
              <a:rPr lang="lt-LT" i="1" dirty="0" err="1">
                <a:solidFill>
                  <a:schemeClr val="tx2"/>
                </a:solidFill>
              </a:rPr>
              <a:t>asmen</a:t>
            </a:r>
            <a:r>
              <a:rPr lang="en-US" i="1" dirty="0" err="1">
                <a:solidFill>
                  <a:schemeClr val="tx2"/>
                </a:solidFill>
              </a:rPr>
              <a:t>i</a:t>
            </a:r>
            <a:r>
              <a:rPr lang="lt-LT" i="1" dirty="0" err="1">
                <a:solidFill>
                  <a:schemeClr val="tx2"/>
                </a:solidFill>
              </a:rPr>
              <a:t>ms</a:t>
            </a:r>
            <a:r>
              <a:rPr lang="lt-LT" i="1" dirty="0">
                <a:solidFill>
                  <a:schemeClr val="tx2"/>
                </a:solidFill>
              </a:rPr>
              <a:t> dėl objektyvių priežasčių neįgijusiems teisės gauti kitos pensijos</a:t>
            </a:r>
          </a:p>
          <a:p>
            <a:pPr marL="609600" indent="-609600" eaLnBrk="1" hangingPunct="1">
              <a:lnSpc>
                <a:spcPct val="90000"/>
              </a:lnSpc>
              <a:buFont typeface="Wingdings" pitchFamily="2" charset="2"/>
              <a:buChar char="Ø"/>
            </a:pPr>
            <a:r>
              <a:rPr lang="lt-LT" dirty="0"/>
              <a:t>Valstybinės pensijos</a:t>
            </a:r>
          </a:p>
          <a:p>
            <a:pPr marL="609600" indent="-609600" algn="r" eaLnBrk="1" hangingPunct="1">
              <a:lnSpc>
                <a:spcPct val="90000"/>
              </a:lnSpc>
              <a:buFontTx/>
              <a:buNone/>
            </a:pPr>
            <a:r>
              <a:rPr lang="lt-LT" i="1" dirty="0">
                <a:solidFill>
                  <a:schemeClr val="tx2"/>
                </a:solidFill>
              </a:rPr>
              <a:t>Teisė gauti šias pensijas įstatymais suteikiama tam tikroms socialinėms ar profesinėms grupėms</a:t>
            </a:r>
          </a:p>
          <a:p>
            <a:pPr marL="609600" indent="-609600" algn="r" eaLnBrk="1" hangingPunct="1">
              <a:lnSpc>
                <a:spcPct val="90000"/>
              </a:lnSpc>
              <a:buFontTx/>
              <a:buNone/>
            </a:pPr>
            <a:r>
              <a:rPr lang="en-US" sz="2000" i="1" dirty="0" err="1">
                <a:solidFill>
                  <a:schemeClr val="tx2"/>
                </a:solidFill>
              </a:rPr>
              <a:t>Pensij</a:t>
            </a:r>
            <a:r>
              <a:rPr lang="lt-LT" sz="2000" i="1" dirty="0">
                <a:solidFill>
                  <a:schemeClr val="tx2"/>
                </a:solidFill>
              </a:rPr>
              <a:t>ų suma ne daugiau 1,5 </a:t>
            </a:r>
            <a:r>
              <a:rPr lang="lt-LT" sz="2000" i="1" dirty="0" err="1">
                <a:solidFill>
                  <a:schemeClr val="tx2"/>
                </a:solidFill>
              </a:rPr>
              <a:t>užpraeito</a:t>
            </a:r>
            <a:r>
              <a:rPr lang="lt-LT" sz="2000" i="1" dirty="0">
                <a:solidFill>
                  <a:schemeClr val="tx2"/>
                </a:solidFill>
              </a:rPr>
              <a:t> ketvirčio VDU (išskyrus teisėjus)</a:t>
            </a:r>
            <a:endParaRPr lang="en-GB" sz="2000" i="1" dirty="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923330"/>
          </a:xfrm>
          <a:prstGeom prst="rect">
            <a:avLst/>
          </a:prstGeom>
          <a:solidFill>
            <a:schemeClr val="accent2">
              <a:lumMod val="75000"/>
            </a:schemeClr>
          </a:solidFill>
        </p:spPr>
        <p:txBody>
          <a:bodyPr wrap="square" rtlCol="0">
            <a:spAutoFit/>
          </a:bodyPr>
          <a:lstStyle/>
          <a:p>
            <a:pPr algn="ctr">
              <a:lnSpc>
                <a:spcPct val="90000"/>
              </a:lnSpc>
              <a:defRPr/>
            </a:pPr>
            <a:r>
              <a:rPr lang="lt-LT" sz="3000" b="1">
                <a:solidFill>
                  <a:schemeClr val="bg1"/>
                </a:solidFill>
                <a:latin typeface="+mj-lt"/>
                <a:ea typeface="+mj-ea"/>
                <a:cs typeface="+mj-cs"/>
              </a:rPr>
              <a:t>Vidutinės socialinio draudimo senatvės pensijos ir vidutinio darbo užmokesčio (neto) santykis</a:t>
            </a:r>
          </a:p>
        </p:txBody>
      </p:sp>
      <p:graphicFrame>
        <p:nvGraphicFramePr>
          <p:cNvPr id="3" name="Diagrama 2">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991322104"/>
              </p:ext>
            </p:extLst>
          </p:nvPr>
        </p:nvGraphicFramePr>
        <p:xfrm>
          <a:off x="179512" y="980728"/>
          <a:ext cx="8433195" cy="55688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idx="4294967295"/>
          </p:nvPr>
        </p:nvSpPr>
        <p:spPr>
          <a:xfrm>
            <a:off x="0" y="0"/>
            <a:ext cx="9144000" cy="993775"/>
          </a:xfrm>
          <a:solidFill>
            <a:schemeClr val="accent2">
              <a:lumMod val="75000"/>
            </a:schemeClr>
          </a:solidFill>
        </p:spPr>
        <p:txBody>
          <a:bodyPr/>
          <a:lstStyle/>
          <a:p>
            <a:pPr>
              <a:lnSpc>
                <a:spcPct val="90000"/>
              </a:lnSpc>
              <a:defRPr/>
            </a:pPr>
            <a:r>
              <a:rPr lang="lt-LT" sz="3200" b="1" dirty="0"/>
              <a:t>Agreguota pensijos pakeitimo norma (</a:t>
            </a:r>
            <a:r>
              <a:rPr lang="lt-LT" sz="3200" b="1" dirty="0" err="1"/>
              <a:t>Eurostat</a:t>
            </a:r>
            <a:r>
              <a:rPr lang="lt-LT" sz="3200" b="1" dirty="0"/>
              <a:t>)</a:t>
            </a:r>
          </a:p>
        </p:txBody>
      </p:sp>
      <p:sp>
        <p:nvSpPr>
          <p:cNvPr id="5" name="TextBox 4"/>
          <p:cNvSpPr txBox="1"/>
          <p:nvPr/>
        </p:nvSpPr>
        <p:spPr>
          <a:xfrm>
            <a:off x="467544" y="5877272"/>
            <a:ext cx="8424936" cy="861774"/>
          </a:xfrm>
          <a:prstGeom prst="rect">
            <a:avLst/>
          </a:prstGeom>
          <a:noFill/>
        </p:spPr>
        <p:txBody>
          <a:bodyPr wrap="square" rtlCol="0">
            <a:spAutoFit/>
          </a:bodyPr>
          <a:lstStyle/>
          <a:p>
            <a:r>
              <a:rPr lang="en-US" sz="1600" dirty="0">
                <a:latin typeface="+mn-lt"/>
              </a:rPr>
              <a:t>The indicator is defined as the ratio of the median individual </a:t>
            </a:r>
            <a:r>
              <a:rPr lang="en-US" sz="1600" b="1" dirty="0">
                <a:latin typeface="+mn-lt"/>
              </a:rPr>
              <a:t>gross</a:t>
            </a:r>
            <a:r>
              <a:rPr lang="en-US" sz="1600" dirty="0">
                <a:latin typeface="+mn-lt"/>
              </a:rPr>
              <a:t> pensions of 65-74 age category relative to median individual </a:t>
            </a:r>
            <a:r>
              <a:rPr lang="en-US" sz="1600" b="1" dirty="0">
                <a:latin typeface="+mn-lt"/>
              </a:rPr>
              <a:t>gross</a:t>
            </a:r>
            <a:r>
              <a:rPr lang="en-US" sz="1600" dirty="0">
                <a:latin typeface="+mn-lt"/>
              </a:rPr>
              <a:t> earnings of </a:t>
            </a:r>
            <a:r>
              <a:rPr lang="en-US" sz="1600" dirty="0">
                <a:solidFill>
                  <a:srgbClr val="FF0000"/>
                </a:solidFill>
                <a:latin typeface="+mn-lt"/>
              </a:rPr>
              <a:t>50-59 age </a:t>
            </a:r>
            <a:r>
              <a:rPr lang="en-US" sz="1600" dirty="0">
                <a:latin typeface="+mn-lt"/>
              </a:rPr>
              <a:t>category, excluding other social benefits</a:t>
            </a:r>
            <a:r>
              <a:rPr lang="lt-LT" sz="1600" dirty="0">
                <a:latin typeface="+mn-lt"/>
              </a:rPr>
              <a:t>. (</a:t>
            </a:r>
            <a:r>
              <a:rPr lang="lt-LT" sz="1600" dirty="0" err="1">
                <a:latin typeface="+mn-lt"/>
              </a:rPr>
              <a:t>Eurostat</a:t>
            </a:r>
            <a:r>
              <a:rPr lang="lt-LT" sz="1600" dirty="0">
                <a:latin typeface="+mn-lt"/>
              </a:rPr>
              <a:t> SILC duomenys Lietuvai</a:t>
            </a:r>
            <a:r>
              <a:rPr lang="lt-LT" sz="1200" dirty="0">
                <a:latin typeface="+mn-lt"/>
              </a:rPr>
              <a:t>)</a:t>
            </a:r>
            <a:r>
              <a:rPr lang="en-US" sz="1200" dirty="0">
                <a:latin typeface="+mn-lt"/>
              </a:rPr>
              <a:t>         </a:t>
            </a:r>
            <a:r>
              <a:rPr lang="lt-LT" sz="1200" dirty="0" err="1">
                <a:hlinkClick r:id="rId2"/>
              </a:rPr>
              <a:t>Statistics</a:t>
            </a:r>
            <a:r>
              <a:rPr lang="lt-LT" sz="1200" dirty="0">
                <a:hlinkClick r:id="rId2"/>
              </a:rPr>
              <a:t> | </a:t>
            </a:r>
            <a:r>
              <a:rPr lang="lt-LT" sz="1200" dirty="0" err="1">
                <a:hlinkClick r:id="rId2"/>
              </a:rPr>
              <a:t>Eurostat</a:t>
            </a:r>
            <a:r>
              <a:rPr lang="lt-LT" sz="1200" dirty="0">
                <a:hlinkClick r:id="rId2"/>
              </a:rPr>
              <a:t> (europa.eu)</a:t>
            </a:r>
            <a:endParaRPr lang="lt-LT" sz="1200" dirty="0">
              <a:latin typeface="+mn-lt"/>
            </a:endParaRPr>
          </a:p>
        </p:txBody>
      </p:sp>
      <p:graphicFrame>
        <p:nvGraphicFramePr>
          <p:cNvPr id="4" name="Diagrama 3">
            <a:extLst>
              <a:ext uri="{FF2B5EF4-FFF2-40B4-BE49-F238E27FC236}">
                <a16:creationId xmlns:a16="http://schemas.microsoft.com/office/drawing/2014/main" id="{5BA62214-FF54-CA88-CCAB-F12891DFBA6F}"/>
              </a:ext>
            </a:extLst>
          </p:cNvPr>
          <p:cNvGraphicFramePr>
            <a:graphicFrameLocks/>
          </p:cNvGraphicFramePr>
          <p:nvPr>
            <p:extLst>
              <p:ext uri="{D42A27DB-BD31-4B8C-83A1-F6EECF244321}">
                <p14:modId xmlns:p14="http://schemas.microsoft.com/office/powerpoint/2010/main" val="1206120126"/>
              </p:ext>
            </p:extLst>
          </p:nvPr>
        </p:nvGraphicFramePr>
        <p:xfrm>
          <a:off x="358080" y="1412776"/>
          <a:ext cx="8534400" cy="43924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80728"/>
          </a:xfrm>
          <a:solidFill>
            <a:schemeClr val="accent2">
              <a:lumMod val="75000"/>
            </a:schemeClr>
          </a:solidFill>
        </p:spPr>
        <p:txBody>
          <a:bodyPr/>
          <a:lstStyle/>
          <a:p>
            <a:pPr eaLnBrk="1" hangingPunct="1">
              <a:lnSpc>
                <a:spcPct val="90000"/>
              </a:lnSpc>
              <a:defRPr/>
            </a:pPr>
            <a:r>
              <a:rPr lang="lt-LT" sz="3600" b="1"/>
              <a:t>Skurdo rizikos lygis</a:t>
            </a:r>
            <a:r>
              <a:rPr lang="en-US" sz="3600" b="1"/>
              <a:t>: bendras ir vyre</a:t>
            </a:r>
            <a:r>
              <a:rPr lang="lt-LT" sz="3600" b="1"/>
              <a:t>snių kaip 65</a:t>
            </a:r>
          </a:p>
        </p:txBody>
      </p:sp>
      <p:graphicFrame>
        <p:nvGraphicFramePr>
          <p:cNvPr id="4" name="Diagrama 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922760284"/>
              </p:ext>
            </p:extLst>
          </p:nvPr>
        </p:nvGraphicFramePr>
        <p:xfrm>
          <a:off x="709612" y="1268760"/>
          <a:ext cx="7724775"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80728"/>
          </a:xfrm>
          <a:solidFill>
            <a:schemeClr val="accent2">
              <a:lumMod val="75000"/>
            </a:schemeClr>
          </a:solidFill>
        </p:spPr>
        <p:txBody>
          <a:bodyPr/>
          <a:lstStyle/>
          <a:p>
            <a:pPr eaLnBrk="1" hangingPunct="1">
              <a:lnSpc>
                <a:spcPct val="90000"/>
              </a:lnSpc>
              <a:defRPr/>
            </a:pPr>
            <a:r>
              <a:rPr lang="lt-LT" sz="3600" b="1" dirty="0"/>
              <a:t>Pensininkų skurdo rizikos lygis ES 202</a:t>
            </a:r>
            <a:r>
              <a:rPr lang="en-US" sz="3600" b="1" dirty="0"/>
              <a:t>2</a:t>
            </a:r>
            <a:r>
              <a:rPr lang="lt-LT" sz="3600" b="1" dirty="0"/>
              <a:t> m.</a:t>
            </a:r>
          </a:p>
        </p:txBody>
      </p:sp>
      <p:graphicFrame>
        <p:nvGraphicFramePr>
          <p:cNvPr id="4" name="Diagrama 3">
            <a:extLst>
              <a:ext uri="{FF2B5EF4-FFF2-40B4-BE49-F238E27FC236}">
                <a16:creationId xmlns:a16="http://schemas.microsoft.com/office/drawing/2014/main" id="{A9D9F574-CE2E-5635-6AF1-FD62CF9F8330}"/>
              </a:ext>
            </a:extLst>
          </p:cNvPr>
          <p:cNvGraphicFramePr>
            <a:graphicFrameLocks/>
          </p:cNvGraphicFramePr>
          <p:nvPr>
            <p:extLst>
              <p:ext uri="{D42A27DB-BD31-4B8C-83A1-F6EECF244321}">
                <p14:modId xmlns:p14="http://schemas.microsoft.com/office/powerpoint/2010/main" val="3345495015"/>
              </p:ext>
            </p:extLst>
          </p:nvPr>
        </p:nvGraphicFramePr>
        <p:xfrm>
          <a:off x="467544" y="1196752"/>
          <a:ext cx="8074099" cy="5263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2BD345C-C431-4779-98CE-C7FBE43BD880}"/>
              </a:ext>
            </a:extLst>
          </p:cNvPr>
          <p:cNvSpPr>
            <a:spLocks noGrp="1"/>
          </p:cNvSpPr>
          <p:nvPr>
            <p:ph type="title"/>
          </p:nvPr>
        </p:nvSpPr>
        <p:spPr>
          <a:solidFill>
            <a:schemeClr val="accent2">
              <a:lumMod val="75000"/>
            </a:schemeClr>
          </a:solidFill>
        </p:spPr>
        <p:txBody>
          <a:bodyPr/>
          <a:lstStyle/>
          <a:p>
            <a:r>
              <a:rPr lang="lt-LT" sz="4000" b="1" dirty="0"/>
              <a:t>Vyresniojo amžiaus žmonių absoliutaus skurdo lygis</a:t>
            </a:r>
          </a:p>
        </p:txBody>
      </p:sp>
      <p:sp>
        <p:nvSpPr>
          <p:cNvPr id="8" name="TextBox 7">
            <a:extLst>
              <a:ext uri="{FF2B5EF4-FFF2-40B4-BE49-F238E27FC236}">
                <a16:creationId xmlns:a16="http://schemas.microsoft.com/office/drawing/2014/main" id="{6CAB6590-C117-4E27-971F-D5F4D9DD15AF}"/>
              </a:ext>
            </a:extLst>
          </p:cNvPr>
          <p:cNvSpPr txBox="1"/>
          <p:nvPr/>
        </p:nvSpPr>
        <p:spPr>
          <a:xfrm>
            <a:off x="611560" y="5720482"/>
            <a:ext cx="8208912" cy="646331"/>
          </a:xfrm>
          <a:prstGeom prst="rect">
            <a:avLst/>
          </a:prstGeom>
          <a:noFill/>
        </p:spPr>
        <p:txBody>
          <a:bodyPr wrap="square" rtlCol="0">
            <a:spAutoFit/>
          </a:bodyPr>
          <a:lstStyle/>
          <a:p>
            <a:r>
              <a:rPr lang="lt-LT" dirty="0">
                <a:latin typeface="Calibri" panose="020F0502020204030204" pitchFamily="34" charset="0"/>
                <a:cs typeface="Calibri" panose="020F0502020204030204" pitchFamily="34" charset="0"/>
              </a:rPr>
              <a:t>Paradoksalu, kad pagal absoliutaus skurdo ribą vyresniojo amžiaus žmonės kaip tik mažiausiai skurstantys.</a:t>
            </a:r>
          </a:p>
        </p:txBody>
      </p:sp>
      <p:sp>
        <p:nvSpPr>
          <p:cNvPr id="4" name="TextBox 3">
            <a:extLst>
              <a:ext uri="{FF2B5EF4-FFF2-40B4-BE49-F238E27FC236}">
                <a16:creationId xmlns:a16="http://schemas.microsoft.com/office/drawing/2014/main" id="{94C5A243-10D3-361D-8C1E-8AE392564E14}"/>
              </a:ext>
            </a:extLst>
          </p:cNvPr>
          <p:cNvSpPr txBox="1"/>
          <p:nvPr/>
        </p:nvSpPr>
        <p:spPr>
          <a:xfrm>
            <a:off x="683568" y="4557027"/>
            <a:ext cx="7704856" cy="1200329"/>
          </a:xfrm>
          <a:prstGeom prst="rect">
            <a:avLst/>
          </a:prstGeom>
          <a:noFill/>
        </p:spPr>
        <p:txBody>
          <a:bodyPr wrap="square" rtlCol="0">
            <a:spAutoFit/>
          </a:bodyPr>
          <a:lstStyle/>
          <a:p>
            <a:r>
              <a:rPr lang="lt-LT" dirty="0">
                <a:latin typeface="Calibri" panose="020F0502020204030204" pitchFamily="34" charset="0"/>
                <a:cs typeface="Calibri" panose="020F0502020204030204" pitchFamily="34" charset="0"/>
              </a:rPr>
              <a:t>2022 m. absoliutaus skurdo riba – 267 EUR per mėnesį vienam gyvenančiam asmeniui ir 561 EUR –šeimai, susidedančiai iš dviejų suaugusių asmenų ir dviejų vaikų iki 14 metų amžiaus, 2021 m. –atitinkamai 260 ir 546 EUR.</a:t>
            </a:r>
          </a:p>
          <a:p>
            <a:endParaRPr lang="en-US" dirty="0"/>
          </a:p>
        </p:txBody>
      </p:sp>
      <p:graphicFrame>
        <p:nvGraphicFramePr>
          <p:cNvPr id="10" name="Lentelė 9">
            <a:extLst>
              <a:ext uri="{FF2B5EF4-FFF2-40B4-BE49-F238E27FC236}">
                <a16:creationId xmlns:a16="http://schemas.microsoft.com/office/drawing/2014/main" id="{21ECF264-F15C-26EE-30E8-B0B201E07AC6}"/>
              </a:ext>
            </a:extLst>
          </p:cNvPr>
          <p:cNvGraphicFramePr>
            <a:graphicFrameLocks noGrp="1"/>
          </p:cNvGraphicFramePr>
          <p:nvPr>
            <p:extLst>
              <p:ext uri="{D42A27DB-BD31-4B8C-83A1-F6EECF244321}">
                <p14:modId xmlns:p14="http://schemas.microsoft.com/office/powerpoint/2010/main" val="2717702755"/>
              </p:ext>
            </p:extLst>
          </p:nvPr>
        </p:nvGraphicFramePr>
        <p:xfrm>
          <a:off x="1331640" y="2500964"/>
          <a:ext cx="6163885" cy="1772050"/>
        </p:xfrm>
        <a:graphic>
          <a:graphicData uri="http://schemas.openxmlformats.org/drawingml/2006/table">
            <a:tbl>
              <a:tblPr>
                <a:tableStyleId>{5C22544A-7EE6-4342-B048-85BDC9FD1C3A}</a:tableStyleId>
              </a:tblPr>
              <a:tblGrid>
                <a:gridCol w="2299927">
                  <a:extLst>
                    <a:ext uri="{9D8B030D-6E8A-4147-A177-3AD203B41FA5}">
                      <a16:colId xmlns:a16="http://schemas.microsoft.com/office/drawing/2014/main" val="2776942791"/>
                    </a:ext>
                  </a:extLst>
                </a:gridCol>
                <a:gridCol w="782016">
                  <a:extLst>
                    <a:ext uri="{9D8B030D-6E8A-4147-A177-3AD203B41FA5}">
                      <a16:colId xmlns:a16="http://schemas.microsoft.com/office/drawing/2014/main" val="2102916007"/>
                    </a:ext>
                  </a:extLst>
                </a:gridCol>
                <a:gridCol w="1540971">
                  <a:extLst>
                    <a:ext uri="{9D8B030D-6E8A-4147-A177-3AD203B41FA5}">
                      <a16:colId xmlns:a16="http://schemas.microsoft.com/office/drawing/2014/main" val="162705298"/>
                    </a:ext>
                  </a:extLst>
                </a:gridCol>
                <a:gridCol w="1540971">
                  <a:extLst>
                    <a:ext uri="{9D8B030D-6E8A-4147-A177-3AD203B41FA5}">
                      <a16:colId xmlns:a16="http://schemas.microsoft.com/office/drawing/2014/main" val="367328081"/>
                    </a:ext>
                  </a:extLst>
                </a:gridCol>
              </a:tblGrid>
              <a:tr h="354410">
                <a:tc>
                  <a:txBody>
                    <a:bodyPr/>
                    <a:lstStyle/>
                    <a:p>
                      <a:pPr algn="l" fontAlgn="ctr"/>
                      <a:endParaRPr lang="lt-LT" sz="2000" b="0" i="0" u="none" strike="noStrike" dirty="0">
                        <a:solidFill>
                          <a:srgbClr val="656565"/>
                        </a:solidFill>
                        <a:effectLst/>
                        <a:latin typeface="SegoeUI"/>
                      </a:endParaRPr>
                    </a:p>
                  </a:txBody>
                  <a:tcPr marL="9525" marR="9525" marT="9525" marB="0" anchor="ctr"/>
                </a:tc>
                <a:tc>
                  <a:txBody>
                    <a:bodyPr/>
                    <a:lstStyle/>
                    <a:p>
                      <a:pPr algn="r" fontAlgn="ctr"/>
                      <a:r>
                        <a:rPr lang="en-US" sz="2000" b="0" i="0" u="none" strike="noStrike" dirty="0">
                          <a:solidFill>
                            <a:srgbClr val="1C1C1C"/>
                          </a:solidFill>
                          <a:effectLst/>
                          <a:latin typeface="SegoeUI"/>
                        </a:rPr>
                        <a:t>2020</a:t>
                      </a:r>
                      <a:endParaRPr lang="lt-LT" sz="2000" b="0" i="0" u="none" strike="noStrike" dirty="0">
                        <a:solidFill>
                          <a:srgbClr val="1C1C1C"/>
                        </a:solidFill>
                        <a:effectLst/>
                        <a:latin typeface="SegoeUI"/>
                      </a:endParaRPr>
                    </a:p>
                  </a:txBody>
                  <a:tcPr marL="9525" marR="9525" marT="9525" marB="0" anchor="ctr"/>
                </a:tc>
                <a:tc>
                  <a:txBody>
                    <a:bodyPr/>
                    <a:lstStyle/>
                    <a:p>
                      <a:pPr algn="r" fontAlgn="ctr"/>
                      <a:r>
                        <a:rPr lang="en-US" sz="2000" b="0" i="0" u="none" strike="noStrike" dirty="0">
                          <a:solidFill>
                            <a:srgbClr val="1C1C1C"/>
                          </a:solidFill>
                          <a:effectLst/>
                          <a:latin typeface="SegoeUI"/>
                        </a:rPr>
                        <a:t>2021</a:t>
                      </a:r>
                      <a:endParaRPr lang="lt-LT" sz="2000" b="0" i="0" u="none" strike="noStrike" dirty="0">
                        <a:solidFill>
                          <a:srgbClr val="1C1C1C"/>
                        </a:solidFill>
                        <a:effectLst/>
                        <a:latin typeface="SegoeUI"/>
                      </a:endParaRPr>
                    </a:p>
                  </a:txBody>
                  <a:tcPr marL="9525" marR="9525" marT="9525" marB="0" anchor="ctr"/>
                </a:tc>
                <a:tc>
                  <a:txBody>
                    <a:bodyPr/>
                    <a:lstStyle/>
                    <a:p>
                      <a:pPr algn="r" fontAlgn="ctr"/>
                      <a:r>
                        <a:rPr lang="en-US" sz="2000" b="0" i="0" u="none" strike="noStrike" dirty="0">
                          <a:solidFill>
                            <a:srgbClr val="1C1C1C"/>
                          </a:solidFill>
                          <a:effectLst/>
                          <a:latin typeface="SegoeUI"/>
                        </a:rPr>
                        <a:t>2022</a:t>
                      </a:r>
                      <a:endParaRPr lang="lt-LT" sz="2000" b="0" i="0" u="none" strike="noStrike" dirty="0">
                        <a:solidFill>
                          <a:srgbClr val="1C1C1C"/>
                        </a:solidFill>
                        <a:effectLst/>
                        <a:latin typeface="SegoeUI"/>
                      </a:endParaRPr>
                    </a:p>
                  </a:txBody>
                  <a:tcPr marL="9525" marR="9525" marT="9525" marB="0" anchor="ctr"/>
                </a:tc>
                <a:extLst>
                  <a:ext uri="{0D108BD9-81ED-4DB2-BD59-A6C34878D82A}">
                    <a16:rowId xmlns:a16="http://schemas.microsoft.com/office/drawing/2014/main" val="826104263"/>
                  </a:ext>
                </a:extLst>
              </a:tr>
              <a:tr h="354410">
                <a:tc>
                  <a:txBody>
                    <a:bodyPr/>
                    <a:lstStyle/>
                    <a:p>
                      <a:pPr algn="l" fontAlgn="ctr"/>
                      <a:r>
                        <a:rPr lang="lt-LT" sz="2000" u="none" strike="noStrike" dirty="0">
                          <a:effectLst/>
                        </a:rPr>
                        <a:t>Iš viso</a:t>
                      </a:r>
                      <a:endParaRPr lang="lt-LT" sz="2000" b="0" i="0" u="none" strike="noStrike" dirty="0">
                        <a:solidFill>
                          <a:srgbClr val="656565"/>
                        </a:solidFill>
                        <a:effectLst/>
                        <a:latin typeface="SegoeUI"/>
                      </a:endParaRPr>
                    </a:p>
                  </a:txBody>
                  <a:tcPr marL="9525" marR="9525" marT="9525" marB="0" anchor="ctr"/>
                </a:tc>
                <a:tc>
                  <a:txBody>
                    <a:bodyPr/>
                    <a:lstStyle/>
                    <a:p>
                      <a:pPr algn="r" fontAlgn="ctr"/>
                      <a:r>
                        <a:rPr lang="en-US" sz="2000" u="none" strike="noStrike" dirty="0">
                          <a:effectLst/>
                        </a:rPr>
                        <a:t>5</a:t>
                      </a:r>
                      <a:r>
                        <a:rPr lang="lt-LT" sz="2000" u="none" strike="noStrike" dirty="0">
                          <a:effectLst/>
                        </a:rPr>
                        <a:t>,1</a:t>
                      </a:r>
                      <a:endParaRPr lang="lt-LT" sz="2000" b="0" i="0" u="none" strike="noStrike" dirty="0">
                        <a:solidFill>
                          <a:srgbClr val="1C1C1C"/>
                        </a:solidFill>
                        <a:effectLst/>
                        <a:latin typeface="SegoeUI"/>
                      </a:endParaRPr>
                    </a:p>
                  </a:txBody>
                  <a:tcPr marL="9525" marR="9525" marT="9525" marB="0" anchor="ctr"/>
                </a:tc>
                <a:tc>
                  <a:txBody>
                    <a:bodyPr/>
                    <a:lstStyle/>
                    <a:p>
                      <a:pPr algn="r" fontAlgn="ctr"/>
                      <a:r>
                        <a:rPr lang="en-US" sz="2000" u="none" strike="noStrike" dirty="0">
                          <a:effectLst/>
                        </a:rPr>
                        <a:t>3,9</a:t>
                      </a:r>
                      <a:endParaRPr lang="lt-LT" sz="2000" b="0" i="0" u="none" strike="noStrike" dirty="0">
                        <a:solidFill>
                          <a:srgbClr val="1C1C1C"/>
                        </a:solidFill>
                        <a:effectLst/>
                        <a:latin typeface="SegoeUI"/>
                      </a:endParaRPr>
                    </a:p>
                  </a:txBody>
                  <a:tcPr marL="9525" marR="9525" marT="9525" marB="0" anchor="ctr"/>
                </a:tc>
                <a:tc>
                  <a:txBody>
                    <a:bodyPr/>
                    <a:lstStyle/>
                    <a:p>
                      <a:pPr algn="r" fontAlgn="ctr"/>
                      <a:r>
                        <a:rPr lang="en-US" sz="2000" u="none" strike="noStrike" dirty="0">
                          <a:effectLst/>
                        </a:rPr>
                        <a:t>3,8</a:t>
                      </a:r>
                      <a:endParaRPr lang="lt-LT" sz="2000" b="0" i="0" u="none" strike="noStrike" dirty="0">
                        <a:solidFill>
                          <a:srgbClr val="1C1C1C"/>
                        </a:solidFill>
                        <a:effectLst/>
                        <a:latin typeface="SegoeUI"/>
                      </a:endParaRPr>
                    </a:p>
                  </a:txBody>
                  <a:tcPr marL="9525" marR="9525" marT="9525" marB="0" anchor="ctr"/>
                </a:tc>
                <a:extLst>
                  <a:ext uri="{0D108BD9-81ED-4DB2-BD59-A6C34878D82A}">
                    <a16:rowId xmlns:a16="http://schemas.microsoft.com/office/drawing/2014/main" val="4241852322"/>
                  </a:ext>
                </a:extLst>
              </a:tr>
              <a:tr h="354410">
                <a:tc>
                  <a:txBody>
                    <a:bodyPr/>
                    <a:lstStyle/>
                    <a:p>
                      <a:pPr algn="l" fontAlgn="ctr"/>
                      <a:r>
                        <a:rPr lang="lt-LT" sz="2000" u="none" strike="noStrike">
                          <a:effectLst/>
                        </a:rPr>
                        <a:t>0–17</a:t>
                      </a:r>
                      <a:endParaRPr lang="lt-LT" sz="2000" b="0" i="0" u="none" strike="noStrike">
                        <a:solidFill>
                          <a:srgbClr val="656565"/>
                        </a:solidFill>
                        <a:effectLst/>
                        <a:latin typeface="SegoeUI"/>
                      </a:endParaRPr>
                    </a:p>
                  </a:txBody>
                  <a:tcPr marL="9525" marR="9525" marT="9525" marB="0" anchor="ctr"/>
                </a:tc>
                <a:tc>
                  <a:txBody>
                    <a:bodyPr/>
                    <a:lstStyle/>
                    <a:p>
                      <a:pPr algn="r" fontAlgn="ctr"/>
                      <a:r>
                        <a:rPr lang="en-US" sz="2000" u="none" strike="noStrike" dirty="0">
                          <a:effectLst/>
                        </a:rPr>
                        <a:t>5,6</a:t>
                      </a:r>
                      <a:endParaRPr lang="lt-LT" sz="2000" b="0" i="0" u="none" strike="noStrike" dirty="0">
                        <a:solidFill>
                          <a:srgbClr val="1C1C1C"/>
                        </a:solidFill>
                        <a:effectLst/>
                        <a:latin typeface="SegoeUI"/>
                      </a:endParaRPr>
                    </a:p>
                  </a:txBody>
                  <a:tcPr marL="9525" marR="9525" marT="9525" marB="0" anchor="ctr"/>
                </a:tc>
                <a:tc>
                  <a:txBody>
                    <a:bodyPr/>
                    <a:lstStyle/>
                    <a:p>
                      <a:pPr algn="r" fontAlgn="ctr"/>
                      <a:r>
                        <a:rPr lang="en-US" sz="2000" u="none" strike="noStrike" dirty="0">
                          <a:effectLst/>
                        </a:rPr>
                        <a:t>3,9</a:t>
                      </a:r>
                      <a:endParaRPr lang="lt-LT" sz="2000" b="0" i="0" u="none" strike="noStrike" dirty="0">
                        <a:solidFill>
                          <a:srgbClr val="1C1C1C"/>
                        </a:solidFill>
                        <a:effectLst/>
                        <a:latin typeface="SegoeUI"/>
                      </a:endParaRPr>
                    </a:p>
                  </a:txBody>
                  <a:tcPr marL="9525" marR="9525" marT="9525" marB="0" anchor="ctr"/>
                </a:tc>
                <a:tc>
                  <a:txBody>
                    <a:bodyPr/>
                    <a:lstStyle/>
                    <a:p>
                      <a:pPr algn="r" fontAlgn="ctr"/>
                      <a:r>
                        <a:rPr lang="en-US" sz="2000" u="none" strike="noStrike" dirty="0">
                          <a:effectLst/>
                        </a:rPr>
                        <a:t>2,6</a:t>
                      </a:r>
                      <a:endParaRPr lang="lt-LT" sz="2000" b="0" i="0" u="none" strike="noStrike" dirty="0">
                        <a:solidFill>
                          <a:srgbClr val="1C1C1C"/>
                        </a:solidFill>
                        <a:effectLst/>
                        <a:latin typeface="SegoeUI"/>
                      </a:endParaRPr>
                    </a:p>
                  </a:txBody>
                  <a:tcPr marL="9525" marR="9525" marT="9525" marB="0" anchor="ctr"/>
                </a:tc>
                <a:extLst>
                  <a:ext uri="{0D108BD9-81ED-4DB2-BD59-A6C34878D82A}">
                    <a16:rowId xmlns:a16="http://schemas.microsoft.com/office/drawing/2014/main" val="3653680365"/>
                  </a:ext>
                </a:extLst>
              </a:tr>
              <a:tr h="354410">
                <a:tc>
                  <a:txBody>
                    <a:bodyPr/>
                    <a:lstStyle/>
                    <a:p>
                      <a:pPr algn="l" fontAlgn="ctr"/>
                      <a:r>
                        <a:rPr lang="lt-LT" sz="2000" u="none" strike="noStrike">
                          <a:effectLst/>
                        </a:rPr>
                        <a:t>18–64</a:t>
                      </a:r>
                      <a:endParaRPr lang="lt-LT" sz="2000" b="0" i="0" u="none" strike="noStrike">
                        <a:solidFill>
                          <a:srgbClr val="656565"/>
                        </a:solidFill>
                        <a:effectLst/>
                        <a:latin typeface="SegoeUI"/>
                      </a:endParaRPr>
                    </a:p>
                  </a:txBody>
                  <a:tcPr marL="9525" marR="9525" marT="9525" marB="0" anchor="ctr"/>
                </a:tc>
                <a:tc>
                  <a:txBody>
                    <a:bodyPr/>
                    <a:lstStyle/>
                    <a:p>
                      <a:pPr algn="r" fontAlgn="ctr"/>
                      <a:r>
                        <a:rPr lang="en-US" sz="2000" u="none" strike="noStrike" dirty="0">
                          <a:effectLst/>
                        </a:rPr>
                        <a:t>5,2</a:t>
                      </a:r>
                      <a:endParaRPr lang="lt-LT" sz="2000" b="0" i="0" u="none" strike="noStrike" dirty="0">
                        <a:solidFill>
                          <a:srgbClr val="1C1C1C"/>
                        </a:solidFill>
                        <a:effectLst/>
                        <a:latin typeface="SegoeUI"/>
                      </a:endParaRPr>
                    </a:p>
                  </a:txBody>
                  <a:tcPr marL="9525" marR="9525" marT="9525" marB="0" anchor="ctr"/>
                </a:tc>
                <a:tc>
                  <a:txBody>
                    <a:bodyPr/>
                    <a:lstStyle/>
                    <a:p>
                      <a:pPr algn="r" fontAlgn="ctr"/>
                      <a:r>
                        <a:rPr lang="en-US" sz="2000" u="none" strike="noStrike" dirty="0">
                          <a:effectLst/>
                        </a:rPr>
                        <a:t>4,5</a:t>
                      </a:r>
                      <a:endParaRPr lang="lt-LT" sz="2000" b="0" i="0" u="none" strike="noStrike" dirty="0">
                        <a:solidFill>
                          <a:srgbClr val="1C1C1C"/>
                        </a:solidFill>
                        <a:effectLst/>
                        <a:latin typeface="SegoeUI"/>
                      </a:endParaRPr>
                    </a:p>
                  </a:txBody>
                  <a:tcPr marL="9525" marR="9525" marT="9525" marB="0" anchor="ctr"/>
                </a:tc>
                <a:tc>
                  <a:txBody>
                    <a:bodyPr/>
                    <a:lstStyle/>
                    <a:p>
                      <a:pPr algn="r" fontAlgn="ctr"/>
                      <a:r>
                        <a:rPr lang="en-US" sz="2000" u="none" strike="noStrike" dirty="0">
                          <a:effectLst/>
                        </a:rPr>
                        <a:t>4,3</a:t>
                      </a:r>
                      <a:endParaRPr lang="lt-LT" sz="2000" b="0" i="0" u="none" strike="noStrike" dirty="0">
                        <a:solidFill>
                          <a:srgbClr val="1C1C1C"/>
                        </a:solidFill>
                        <a:effectLst/>
                        <a:latin typeface="SegoeUI"/>
                      </a:endParaRPr>
                    </a:p>
                  </a:txBody>
                  <a:tcPr marL="9525" marR="9525" marT="9525" marB="0" anchor="ctr"/>
                </a:tc>
                <a:extLst>
                  <a:ext uri="{0D108BD9-81ED-4DB2-BD59-A6C34878D82A}">
                    <a16:rowId xmlns:a16="http://schemas.microsoft.com/office/drawing/2014/main" val="181661634"/>
                  </a:ext>
                </a:extLst>
              </a:tr>
              <a:tr h="354410">
                <a:tc>
                  <a:txBody>
                    <a:bodyPr/>
                    <a:lstStyle/>
                    <a:p>
                      <a:pPr algn="l" fontAlgn="ctr"/>
                      <a:r>
                        <a:rPr lang="lt-LT" sz="2000" u="none" strike="noStrike">
                          <a:effectLst/>
                        </a:rPr>
                        <a:t>65 ir vyresni</a:t>
                      </a:r>
                      <a:endParaRPr lang="lt-LT" sz="2000" b="0" i="0" u="none" strike="noStrike">
                        <a:solidFill>
                          <a:srgbClr val="656565"/>
                        </a:solidFill>
                        <a:effectLst/>
                        <a:latin typeface="SegoeUI"/>
                      </a:endParaRPr>
                    </a:p>
                  </a:txBody>
                  <a:tcPr marL="9525" marR="9525" marT="9525" marB="0" anchor="ctr"/>
                </a:tc>
                <a:tc>
                  <a:txBody>
                    <a:bodyPr/>
                    <a:lstStyle/>
                    <a:p>
                      <a:pPr algn="r" fontAlgn="ctr"/>
                      <a:r>
                        <a:rPr lang="en-US" sz="2000" u="none" strike="noStrike" dirty="0">
                          <a:effectLst/>
                        </a:rPr>
                        <a:t>4,3</a:t>
                      </a:r>
                      <a:endParaRPr lang="lt-LT" sz="2000" b="0" i="0" u="none" strike="noStrike" dirty="0">
                        <a:solidFill>
                          <a:srgbClr val="1C1C1C"/>
                        </a:solidFill>
                        <a:effectLst/>
                        <a:latin typeface="SegoeUI"/>
                      </a:endParaRPr>
                    </a:p>
                  </a:txBody>
                  <a:tcPr marL="9525" marR="9525" marT="9525" marB="0" anchor="ctr"/>
                </a:tc>
                <a:tc>
                  <a:txBody>
                    <a:bodyPr/>
                    <a:lstStyle/>
                    <a:p>
                      <a:pPr algn="r" fontAlgn="ctr"/>
                      <a:r>
                        <a:rPr lang="en-US" sz="2000" u="none" strike="noStrike" dirty="0">
                          <a:effectLst/>
                        </a:rPr>
                        <a:t>1,9</a:t>
                      </a:r>
                      <a:endParaRPr lang="lt-LT" sz="2000" b="0" i="0" u="none" strike="noStrike" dirty="0">
                        <a:solidFill>
                          <a:srgbClr val="1C1C1C"/>
                        </a:solidFill>
                        <a:effectLst/>
                        <a:latin typeface="SegoeUI"/>
                      </a:endParaRPr>
                    </a:p>
                  </a:txBody>
                  <a:tcPr marL="9525" marR="9525" marT="9525" marB="0" anchor="ctr"/>
                </a:tc>
                <a:tc>
                  <a:txBody>
                    <a:bodyPr/>
                    <a:lstStyle/>
                    <a:p>
                      <a:pPr algn="r" fontAlgn="ctr"/>
                      <a:r>
                        <a:rPr lang="en-US" sz="2000" u="none" strike="noStrike" dirty="0">
                          <a:effectLst/>
                        </a:rPr>
                        <a:t>3</a:t>
                      </a:r>
                      <a:r>
                        <a:rPr lang="lt-LT" sz="2000" u="none" strike="noStrike" dirty="0">
                          <a:effectLst/>
                        </a:rPr>
                        <a:t>,3</a:t>
                      </a:r>
                      <a:endParaRPr lang="lt-LT" sz="2000" b="0" i="0" u="none" strike="noStrike" dirty="0">
                        <a:solidFill>
                          <a:srgbClr val="1C1C1C"/>
                        </a:solidFill>
                        <a:effectLst/>
                        <a:latin typeface="SegoeUI"/>
                      </a:endParaRPr>
                    </a:p>
                  </a:txBody>
                  <a:tcPr marL="9525" marR="9525" marT="9525" marB="0" anchor="ctr"/>
                </a:tc>
                <a:extLst>
                  <a:ext uri="{0D108BD9-81ED-4DB2-BD59-A6C34878D82A}">
                    <a16:rowId xmlns:a16="http://schemas.microsoft.com/office/drawing/2014/main" val="155694301"/>
                  </a:ext>
                </a:extLst>
              </a:tr>
            </a:tbl>
          </a:graphicData>
        </a:graphic>
      </p:graphicFrame>
    </p:spTree>
    <p:extLst>
      <p:ext uri="{BB962C8B-B14F-4D97-AF65-F5344CB8AC3E}">
        <p14:creationId xmlns:p14="http://schemas.microsoft.com/office/powerpoint/2010/main" val="3723850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52BF01D-1EF7-4D28-ABEF-2EC1C4564BE9}"/>
              </a:ext>
            </a:extLst>
          </p:cNvPr>
          <p:cNvSpPr>
            <a:spLocks noGrp="1"/>
          </p:cNvSpPr>
          <p:nvPr>
            <p:ph type="title"/>
          </p:nvPr>
        </p:nvSpPr>
        <p:spPr>
          <a:xfrm>
            <a:off x="755576" y="2747962"/>
            <a:ext cx="7772400" cy="1362075"/>
          </a:xfrm>
          <a:solidFill>
            <a:schemeClr val="accent2">
              <a:lumMod val="75000"/>
            </a:schemeClr>
          </a:solidFill>
        </p:spPr>
        <p:txBody>
          <a:bodyPr/>
          <a:lstStyle/>
          <a:p>
            <a:pPr algn="ctr"/>
            <a:r>
              <a:rPr lang="lt-LT" cap="none" dirty="0"/>
              <a:t>Apie indeksavimą ir finansinį stabilumą</a:t>
            </a:r>
          </a:p>
        </p:txBody>
      </p:sp>
    </p:spTree>
    <p:extLst>
      <p:ext uri="{BB962C8B-B14F-4D97-AF65-F5344CB8AC3E}">
        <p14:creationId xmlns:p14="http://schemas.microsoft.com/office/powerpoint/2010/main" val="1445973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268760"/>
          </a:xfrm>
          <a:solidFill>
            <a:schemeClr val="accent2">
              <a:lumMod val="75000"/>
            </a:schemeClr>
          </a:solidFill>
        </p:spPr>
        <p:txBody>
          <a:bodyPr rtlCol="0">
            <a:normAutofit/>
          </a:bodyPr>
          <a:lstStyle/>
          <a:p>
            <a:pPr eaLnBrk="1" hangingPunct="1">
              <a:lnSpc>
                <a:spcPct val="90000"/>
              </a:lnSpc>
              <a:defRPr/>
            </a:pPr>
            <a:r>
              <a:rPr lang="lt-LT" sz="3600" b="1" dirty="0"/>
              <a:t>Pensijų indeksavimo politika iki krizinių pokyčių</a:t>
            </a:r>
            <a:endParaRPr lang="en-GB" sz="3600" b="1" dirty="0"/>
          </a:p>
        </p:txBody>
      </p:sp>
      <p:graphicFrame>
        <p:nvGraphicFramePr>
          <p:cNvPr id="72747" name="Group 43"/>
          <p:cNvGraphicFramePr>
            <a:graphicFrameLocks noGrp="1"/>
          </p:cNvGraphicFramePr>
          <p:nvPr>
            <p:ph type="tbl" idx="1"/>
            <p:extLst>
              <p:ext uri="{D42A27DB-BD31-4B8C-83A1-F6EECF244321}">
                <p14:modId xmlns:p14="http://schemas.microsoft.com/office/powerpoint/2010/main" val="814018274"/>
              </p:ext>
            </p:extLst>
          </p:nvPr>
        </p:nvGraphicFramePr>
        <p:xfrm>
          <a:off x="386171" y="1628800"/>
          <a:ext cx="8371657" cy="4464685"/>
        </p:xfrm>
        <a:graphic>
          <a:graphicData uri="http://schemas.openxmlformats.org/drawingml/2006/table">
            <a:tbl>
              <a:tblPr/>
              <a:tblGrid>
                <a:gridCol w="2897881">
                  <a:extLst>
                    <a:ext uri="{9D8B030D-6E8A-4147-A177-3AD203B41FA5}">
                      <a16:colId xmlns:a16="http://schemas.microsoft.com/office/drawing/2014/main" val="20000"/>
                    </a:ext>
                  </a:extLst>
                </a:gridCol>
                <a:gridCol w="1838008">
                  <a:extLst>
                    <a:ext uri="{9D8B030D-6E8A-4147-A177-3AD203B41FA5}">
                      <a16:colId xmlns:a16="http://schemas.microsoft.com/office/drawing/2014/main" val="20001"/>
                    </a:ext>
                  </a:extLst>
                </a:gridCol>
                <a:gridCol w="1945337">
                  <a:extLst>
                    <a:ext uri="{9D8B030D-6E8A-4147-A177-3AD203B41FA5}">
                      <a16:colId xmlns:a16="http://schemas.microsoft.com/office/drawing/2014/main" val="20002"/>
                    </a:ext>
                  </a:extLst>
                </a:gridCol>
                <a:gridCol w="1690431">
                  <a:extLst>
                    <a:ext uri="{9D8B030D-6E8A-4147-A177-3AD203B41FA5}">
                      <a16:colId xmlns:a16="http://schemas.microsoft.com/office/drawing/2014/main" val="20003"/>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1995 sausis</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2000 </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sausis</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2009</a:t>
                      </a:r>
                      <a:endParaRPr kumimoji="0" lang="en-US" sz="2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latin typeface="Calibri" pitchFamily="34" charset="0"/>
                        </a:rPr>
                        <a:t>gruodis</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Bazinė pensija</a:t>
                      </a:r>
                      <a:r>
                        <a:rPr kumimoji="0" lang="en-US" sz="2800" b="0" i="0" u="none" strike="noStrike" cap="none" normalizeH="0" baseline="0">
                          <a:ln>
                            <a:noFill/>
                          </a:ln>
                          <a:solidFill>
                            <a:schemeClr val="tx1"/>
                          </a:solidFill>
                          <a:effectLst/>
                          <a:latin typeface="Calibri" pitchFamily="34" charset="0"/>
                        </a:rPr>
                        <a:t> (Lt)</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75</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138</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184%</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800" b="0" i="0" u="none" strike="noStrike" cap="none" normalizeH="0" baseline="0" dirty="0">
                          <a:ln>
                            <a:noFill/>
                          </a:ln>
                          <a:solidFill>
                            <a:schemeClr val="tx1"/>
                          </a:solidFill>
                          <a:effectLst/>
                          <a:latin typeface="Calibri" pitchFamily="34" charset="0"/>
                        </a:rPr>
                        <a:t>360</a:t>
                      </a:r>
                      <a:endParaRPr kumimoji="0" lang="lt-LT" sz="2800" b="0" i="0" u="none" strike="noStrike" cap="none" normalizeH="0" baseline="0" dirty="0">
                        <a:ln>
                          <a:noFill/>
                        </a:ln>
                        <a:solidFill>
                          <a:schemeClr val="tx1"/>
                        </a:solidFill>
                        <a:effectLst/>
                        <a:latin typeface="Calibri" pitchFamily="34" charset="0"/>
                      </a:endParaRP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261%</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00">
                <a:tc>
                  <a:txBody>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Draudžiamosios pajamos</a:t>
                      </a:r>
                      <a:r>
                        <a:rPr kumimoji="0" lang="en-US" sz="2800" b="0" i="0" u="none" strike="noStrike" cap="none" normalizeH="0" baseline="0">
                          <a:ln>
                            <a:noFill/>
                          </a:ln>
                          <a:solidFill>
                            <a:schemeClr val="tx1"/>
                          </a:solidFill>
                          <a:effectLst/>
                          <a:latin typeface="Calibri" pitchFamily="34" charset="0"/>
                        </a:rPr>
                        <a:t> (Lt)</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352</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886</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252%</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1488</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168%</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4713">
                <a:tc>
                  <a:txBody>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Vidutinis uždarbis (neto)</a:t>
                      </a:r>
                      <a:r>
                        <a:rPr kumimoji="0" lang="en-US" sz="2800" b="0" i="0" u="none" strike="noStrike" cap="none" normalizeH="0" baseline="0">
                          <a:ln>
                            <a:noFill/>
                          </a:ln>
                          <a:solidFill>
                            <a:schemeClr val="tx1"/>
                          </a:solidFill>
                          <a:effectLst/>
                          <a:latin typeface="Calibri" pitchFamily="34" charset="0"/>
                        </a:rPr>
                        <a:t> (Lt)</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316</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743</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235%</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16</a:t>
                      </a:r>
                      <a:r>
                        <a:rPr kumimoji="0" lang="en-US" sz="2800" b="0" i="0" u="none" strike="noStrike" cap="none" normalizeH="0" baseline="0" dirty="0">
                          <a:ln>
                            <a:noFill/>
                          </a:ln>
                          <a:solidFill>
                            <a:schemeClr val="tx1"/>
                          </a:solidFill>
                          <a:effectLst/>
                          <a:latin typeface="Calibri" pitchFamily="34" charset="0"/>
                        </a:rPr>
                        <a:t>48</a:t>
                      </a:r>
                      <a:endParaRPr kumimoji="0" lang="lt-LT" sz="2800" b="0" i="0" u="none" strike="noStrike" cap="none" normalizeH="0" baseline="0" dirty="0">
                        <a:ln>
                          <a:noFill/>
                        </a:ln>
                        <a:solidFill>
                          <a:schemeClr val="tx1"/>
                        </a:solidFill>
                        <a:effectLst/>
                        <a:latin typeface="Calibri" pitchFamily="34" charset="0"/>
                      </a:endParaRP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1800" b="0" i="0" u="none" strike="noStrike" cap="none" normalizeH="0" baseline="0" dirty="0">
                          <a:ln>
                            <a:noFill/>
                          </a:ln>
                          <a:solidFill>
                            <a:schemeClr val="tx1"/>
                          </a:solidFill>
                          <a:effectLst/>
                          <a:latin typeface="Calibri" pitchFamily="34" charset="0"/>
                        </a:rPr>
                        <a:t>222%</a:t>
                      </a:r>
                      <a:endParaRPr kumimoji="0" lang="en-GB" sz="1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6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Vidutinė senatvės pensija</a:t>
                      </a:r>
                      <a:r>
                        <a:rPr kumimoji="0" lang="en-US" sz="2800" b="0" i="0" u="none" strike="noStrike" cap="none" normalizeH="0" baseline="0">
                          <a:ln>
                            <a:noFill/>
                          </a:ln>
                          <a:solidFill>
                            <a:schemeClr val="tx1"/>
                          </a:solidFill>
                          <a:effectLst/>
                          <a:latin typeface="Calibri" pitchFamily="34" charset="0"/>
                        </a:rPr>
                        <a:t> (Lt)</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126</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311</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247%</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800" b="0" i="0" u="none" strike="noStrike" cap="none" normalizeH="0" baseline="0" dirty="0">
                          <a:ln>
                            <a:noFill/>
                          </a:ln>
                          <a:solidFill>
                            <a:schemeClr val="tx1"/>
                          </a:solidFill>
                          <a:effectLst/>
                          <a:latin typeface="Calibri" pitchFamily="34" charset="0"/>
                        </a:rPr>
                        <a:t>835</a:t>
                      </a:r>
                      <a:endParaRPr kumimoji="0" lang="lt-LT" sz="2800" b="0" i="0" u="none" strike="noStrike" cap="none" normalizeH="0" baseline="0" dirty="0">
                        <a:ln>
                          <a:noFill/>
                        </a:ln>
                        <a:solidFill>
                          <a:schemeClr val="tx1"/>
                        </a:solidFill>
                        <a:effectLst/>
                        <a:latin typeface="Calibri" pitchFamily="34" charset="0"/>
                      </a:endParaRP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268%</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936104"/>
          </a:xfrm>
          <a:solidFill>
            <a:schemeClr val="accent2">
              <a:lumMod val="75000"/>
            </a:schemeClr>
          </a:solidFill>
        </p:spPr>
        <p:txBody>
          <a:bodyPr rtlCol="0">
            <a:normAutofit/>
          </a:bodyPr>
          <a:lstStyle/>
          <a:p>
            <a:pPr eaLnBrk="1" hangingPunct="1">
              <a:lnSpc>
                <a:spcPct val="90000"/>
              </a:lnSpc>
              <a:defRPr/>
            </a:pPr>
            <a:r>
              <a:rPr lang="lt-LT" sz="3600" b="1" dirty="0"/>
              <a:t>Pensijų indeksavimo politika: krizė</a:t>
            </a:r>
            <a:endParaRPr lang="en-GB" sz="3600" b="1" dirty="0"/>
          </a:p>
        </p:txBody>
      </p:sp>
      <p:graphicFrame>
        <p:nvGraphicFramePr>
          <p:cNvPr id="74789" name="Group 37"/>
          <p:cNvGraphicFramePr>
            <a:graphicFrameLocks noGrp="1"/>
          </p:cNvGraphicFramePr>
          <p:nvPr>
            <p:ph type="tbl" idx="1"/>
            <p:extLst>
              <p:ext uri="{D42A27DB-BD31-4B8C-83A1-F6EECF244321}">
                <p14:modId xmlns:p14="http://schemas.microsoft.com/office/powerpoint/2010/main" val="3457802351"/>
              </p:ext>
            </p:extLst>
          </p:nvPr>
        </p:nvGraphicFramePr>
        <p:xfrm>
          <a:off x="1472032" y="1484784"/>
          <a:ext cx="6199936" cy="4126675"/>
        </p:xfrm>
        <a:graphic>
          <a:graphicData uri="http://schemas.openxmlformats.org/drawingml/2006/table">
            <a:tbl>
              <a:tblPr/>
              <a:tblGrid>
                <a:gridCol w="2834754">
                  <a:extLst>
                    <a:ext uri="{9D8B030D-6E8A-4147-A177-3AD203B41FA5}">
                      <a16:colId xmlns:a16="http://schemas.microsoft.com/office/drawing/2014/main" val="20000"/>
                    </a:ext>
                  </a:extLst>
                </a:gridCol>
                <a:gridCol w="1572429">
                  <a:extLst>
                    <a:ext uri="{9D8B030D-6E8A-4147-A177-3AD203B41FA5}">
                      <a16:colId xmlns:a16="http://schemas.microsoft.com/office/drawing/2014/main" val="20001"/>
                    </a:ext>
                  </a:extLst>
                </a:gridCol>
                <a:gridCol w="1792753">
                  <a:extLst>
                    <a:ext uri="{9D8B030D-6E8A-4147-A177-3AD203B41FA5}">
                      <a16:colId xmlns:a16="http://schemas.microsoft.com/office/drawing/2014/main" val="20002"/>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2008</a:t>
                      </a:r>
                    </a:p>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latin typeface="Calibri" pitchFamily="34" charset="0"/>
                        </a:rPr>
                        <a:t>gruodis</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20</a:t>
                      </a:r>
                      <a:r>
                        <a:rPr kumimoji="0" lang="en-US" sz="2800" b="0" i="0" u="none" strike="noStrike" cap="none" normalizeH="0" baseline="0" dirty="0">
                          <a:ln>
                            <a:noFill/>
                          </a:ln>
                          <a:solidFill>
                            <a:schemeClr val="tx1"/>
                          </a:solidFill>
                          <a:effectLst/>
                          <a:latin typeface="Calibri" pitchFamily="34" charset="0"/>
                        </a:rPr>
                        <a:t>1</a:t>
                      </a:r>
                      <a:r>
                        <a:rPr kumimoji="0" lang="lt-LT" sz="2800" b="0" i="0" u="none" strike="noStrike" cap="none" normalizeH="0" baseline="0" dirty="0">
                          <a:ln>
                            <a:noFill/>
                          </a:ln>
                          <a:solidFill>
                            <a:schemeClr val="tx1"/>
                          </a:solidFill>
                          <a:effectLst/>
                          <a:latin typeface="Calibri" pitchFamily="34" charset="0"/>
                        </a:rPr>
                        <a:t>1</a:t>
                      </a:r>
                    </a:p>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birželis</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Bazinė pensija</a:t>
                      </a:r>
                      <a:r>
                        <a:rPr kumimoji="0" lang="en-US" sz="2800" b="0" i="0" u="none" strike="noStrike" cap="none" normalizeH="0" baseline="0">
                          <a:ln>
                            <a:noFill/>
                          </a:ln>
                          <a:solidFill>
                            <a:schemeClr val="tx1"/>
                          </a:solidFill>
                          <a:effectLst/>
                          <a:latin typeface="Calibri" pitchFamily="34" charset="0"/>
                        </a:rPr>
                        <a:t>+</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€114,7</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€125,1</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00">
                <a:tc>
                  <a:txBody>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Draudžiamosios pajamos</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€431,0</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€338,9</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6613">
                <a:tc>
                  <a:txBody>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Vidutinis uždarbis (neto)</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€513,5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kern="1200" cap="none" normalizeH="0" baseline="0">
                          <a:ln>
                            <a:noFill/>
                          </a:ln>
                          <a:solidFill>
                            <a:schemeClr val="tx1"/>
                          </a:solidFill>
                          <a:effectLst/>
                          <a:latin typeface="Calibri" pitchFamily="34" charset="0"/>
                          <a:ea typeface="+mn-ea"/>
                          <a:cs typeface="+mn-cs"/>
                        </a:rPr>
                        <a:t>€474,9</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kern="1200" cap="none" normalizeH="0" baseline="0">
                          <a:ln>
                            <a:noFill/>
                          </a:ln>
                          <a:solidFill>
                            <a:schemeClr val="tx1"/>
                          </a:solidFill>
                          <a:effectLst/>
                          <a:latin typeface="Calibri" pitchFamily="34" charset="0"/>
                          <a:ea typeface="+mn-ea"/>
                          <a:cs typeface="+mn-cs"/>
                        </a:rPr>
                        <a:t>87,4%</a:t>
                      </a:r>
                      <a:endParaRPr kumimoji="0" lang="en-US" sz="2000" b="0" i="0" u="none" strike="noStrike" kern="1200" cap="none" normalizeH="0" baseline="0">
                        <a:ln>
                          <a:noFill/>
                        </a:ln>
                        <a:solidFill>
                          <a:schemeClr val="tx1"/>
                        </a:solidFill>
                        <a:effectLst/>
                        <a:latin typeface="Calibri" pitchFamily="34" charset="0"/>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6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Vidutinė senatvės pensija</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€240,5</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€222,4</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kern="1200" cap="none" normalizeH="0" baseline="0" dirty="0">
                          <a:ln>
                            <a:noFill/>
                          </a:ln>
                          <a:solidFill>
                            <a:schemeClr val="tx1"/>
                          </a:solidFill>
                          <a:effectLst/>
                          <a:latin typeface="Calibri" pitchFamily="34" charset="0"/>
                          <a:ea typeface="+mn-ea"/>
                          <a:cs typeface="+mn-cs"/>
                        </a:rPr>
                        <a:t>92,5%</a:t>
                      </a:r>
                      <a:endParaRPr kumimoji="0" lang="en-GB" sz="2000" b="0" i="0" u="none" strike="noStrike" kern="1200" cap="none" normalizeH="0" baseline="0" dirty="0">
                        <a:ln>
                          <a:noFill/>
                        </a:ln>
                        <a:solidFill>
                          <a:schemeClr val="tx1"/>
                        </a:solidFill>
                        <a:effectLst/>
                        <a:latin typeface="Calibri" pitchFamily="34" charset="0"/>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TextBox 3"/>
          <p:cNvSpPr txBox="1"/>
          <p:nvPr/>
        </p:nvSpPr>
        <p:spPr>
          <a:xfrm>
            <a:off x="539552" y="5805264"/>
            <a:ext cx="8064896" cy="584775"/>
          </a:xfrm>
          <a:prstGeom prst="rect">
            <a:avLst/>
          </a:prstGeom>
          <a:noFill/>
        </p:spPr>
        <p:txBody>
          <a:bodyPr wrap="square" rtlCol="0">
            <a:spAutoFit/>
          </a:bodyPr>
          <a:lstStyle/>
          <a:p>
            <a:r>
              <a:rPr lang="lt-LT" sz="1600"/>
              <a:t>Bazinė+ 110% bazinės pensijos (2010-2011 – 120% bazinės pensijos)</a:t>
            </a:r>
          </a:p>
          <a:p>
            <a:r>
              <a:rPr lang="lt-LT" sz="1600"/>
              <a:t>Vidutinė senatvės pensija – turinčio būtinąjį stažą asmens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936104"/>
          </a:xfrm>
          <a:solidFill>
            <a:schemeClr val="accent2">
              <a:lumMod val="75000"/>
            </a:schemeClr>
          </a:solidFill>
        </p:spPr>
        <p:txBody>
          <a:bodyPr rtlCol="0">
            <a:normAutofit/>
          </a:bodyPr>
          <a:lstStyle/>
          <a:p>
            <a:pPr eaLnBrk="1" hangingPunct="1">
              <a:lnSpc>
                <a:spcPct val="90000"/>
              </a:lnSpc>
              <a:defRPr/>
            </a:pPr>
            <a:r>
              <a:rPr lang="lt-LT" sz="3600" b="1" dirty="0"/>
              <a:t>Pensijų indeksavimo politika: </a:t>
            </a:r>
            <a:r>
              <a:rPr lang="en-US" sz="3600" b="1" dirty="0"/>
              <a:t>20</a:t>
            </a:r>
            <a:r>
              <a:rPr lang="lt-LT" sz="3600" b="1" dirty="0"/>
              <a:t>12</a:t>
            </a:r>
            <a:r>
              <a:rPr lang="en-US" sz="3600" b="1" dirty="0"/>
              <a:t>-202</a:t>
            </a:r>
            <a:r>
              <a:rPr lang="lt-LT" sz="3600" b="1" dirty="0"/>
              <a:t>3</a:t>
            </a:r>
            <a:endParaRPr lang="en-GB" sz="3600" b="1" dirty="0"/>
          </a:p>
        </p:txBody>
      </p:sp>
      <p:graphicFrame>
        <p:nvGraphicFramePr>
          <p:cNvPr id="74789" name="Group 37"/>
          <p:cNvGraphicFramePr>
            <a:graphicFrameLocks noGrp="1"/>
          </p:cNvGraphicFramePr>
          <p:nvPr>
            <p:ph type="tbl" idx="1"/>
            <p:extLst>
              <p:ext uri="{D42A27DB-BD31-4B8C-83A1-F6EECF244321}">
                <p14:modId xmlns:p14="http://schemas.microsoft.com/office/powerpoint/2010/main" val="159299867"/>
              </p:ext>
            </p:extLst>
          </p:nvPr>
        </p:nvGraphicFramePr>
        <p:xfrm>
          <a:off x="1472032" y="1484784"/>
          <a:ext cx="6124304" cy="4379341"/>
        </p:xfrm>
        <a:graphic>
          <a:graphicData uri="http://schemas.openxmlformats.org/drawingml/2006/table">
            <a:tbl>
              <a:tblPr/>
              <a:tblGrid>
                <a:gridCol w="2834754">
                  <a:extLst>
                    <a:ext uri="{9D8B030D-6E8A-4147-A177-3AD203B41FA5}">
                      <a16:colId xmlns:a16="http://schemas.microsoft.com/office/drawing/2014/main" val="20000"/>
                    </a:ext>
                  </a:extLst>
                </a:gridCol>
                <a:gridCol w="1572429">
                  <a:extLst>
                    <a:ext uri="{9D8B030D-6E8A-4147-A177-3AD203B41FA5}">
                      <a16:colId xmlns:a16="http://schemas.microsoft.com/office/drawing/2014/main" val="20001"/>
                    </a:ext>
                  </a:extLst>
                </a:gridCol>
                <a:gridCol w="1717121">
                  <a:extLst>
                    <a:ext uri="{9D8B030D-6E8A-4147-A177-3AD203B41FA5}">
                      <a16:colId xmlns:a16="http://schemas.microsoft.com/office/drawing/2014/main" val="20002"/>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2012</a:t>
                      </a:r>
                    </a:p>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birželis</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20</a:t>
                      </a:r>
                      <a:r>
                        <a:rPr kumimoji="0" lang="en-US" sz="2800" b="0" i="0" u="none" strike="noStrike" cap="none" normalizeH="0" baseline="0" dirty="0">
                          <a:ln>
                            <a:noFill/>
                          </a:ln>
                          <a:solidFill>
                            <a:schemeClr val="tx1"/>
                          </a:solidFill>
                          <a:effectLst/>
                          <a:latin typeface="Calibri" pitchFamily="34" charset="0"/>
                        </a:rPr>
                        <a:t>2</a:t>
                      </a:r>
                      <a:r>
                        <a:rPr kumimoji="0" lang="lt-LT" sz="2800" b="0" i="0" u="none" strike="noStrike" cap="none" normalizeH="0" baseline="0" dirty="0">
                          <a:ln>
                            <a:noFill/>
                          </a:ln>
                          <a:solidFill>
                            <a:schemeClr val="tx1"/>
                          </a:solidFill>
                          <a:effectLst/>
                          <a:latin typeface="Calibri" pitchFamily="34" charset="0"/>
                        </a:rPr>
                        <a:t>3</a:t>
                      </a:r>
                    </a:p>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birželis</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Bazinė pensija</a:t>
                      </a:r>
                      <a:r>
                        <a:rPr kumimoji="0" lang="en-US" sz="2800" b="0" i="0" u="none" strike="noStrike" cap="none" normalizeH="0" baseline="0">
                          <a:ln>
                            <a:noFill/>
                          </a:ln>
                          <a:solidFill>
                            <a:schemeClr val="tx1"/>
                          </a:solidFill>
                          <a:effectLst/>
                          <a:latin typeface="Calibri" pitchFamily="34" charset="0"/>
                        </a:rPr>
                        <a:t>+</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€114,7</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€246,21</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214,7%</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00">
                <a:tc>
                  <a:txBody>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AV vertė</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€2,76</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€5,70</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kern="1200" cap="none" normalizeH="0" baseline="0" dirty="0">
                          <a:ln>
                            <a:noFill/>
                          </a:ln>
                          <a:solidFill>
                            <a:schemeClr val="tx1"/>
                          </a:solidFill>
                          <a:effectLst/>
                          <a:latin typeface="Calibri" pitchFamily="34" charset="0"/>
                          <a:ea typeface="+mn-ea"/>
                          <a:cs typeface="+mn-cs"/>
                        </a:rPr>
                        <a:t>206,5%</a:t>
                      </a:r>
                      <a:endParaRPr kumimoji="0" lang="en-GB" sz="2000" b="0" i="0" u="none" strike="noStrike" kern="1200" cap="none" normalizeH="0" baseline="0" dirty="0">
                        <a:ln>
                          <a:noFill/>
                        </a:ln>
                        <a:solidFill>
                          <a:schemeClr val="tx1"/>
                        </a:solidFill>
                        <a:effectLst/>
                        <a:latin typeface="Calibri" pitchFamily="34" charset="0"/>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6613">
                <a:tc>
                  <a:txBody>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Vidutinis uždarbis (neto)</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€484,6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kern="1200" cap="none" normalizeH="0" baseline="0" dirty="0">
                          <a:ln>
                            <a:noFill/>
                          </a:ln>
                          <a:solidFill>
                            <a:schemeClr val="tx1"/>
                          </a:solidFill>
                          <a:effectLst/>
                          <a:latin typeface="Calibri" pitchFamily="34" charset="0"/>
                          <a:ea typeface="+mn-ea"/>
                          <a:cs typeface="+mn-cs"/>
                        </a:rPr>
                        <a:t>€1241,20</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kern="1200" cap="none" normalizeH="0" baseline="0" dirty="0">
                          <a:ln>
                            <a:noFill/>
                          </a:ln>
                          <a:solidFill>
                            <a:schemeClr val="tx1"/>
                          </a:solidFill>
                          <a:effectLst/>
                          <a:latin typeface="Calibri" pitchFamily="34" charset="0"/>
                          <a:ea typeface="+mn-ea"/>
                          <a:cs typeface="+mn-cs"/>
                        </a:rPr>
                        <a:t>256,1%</a:t>
                      </a:r>
                      <a:endParaRPr kumimoji="0" lang="en-US" sz="2000" b="0" i="0" u="none" strike="noStrike" kern="1200" cap="none" normalizeH="0" baseline="0" dirty="0">
                        <a:ln>
                          <a:noFill/>
                        </a:ln>
                        <a:solidFill>
                          <a:schemeClr val="tx1"/>
                        </a:solidFill>
                        <a:effectLst/>
                        <a:latin typeface="Calibri" pitchFamily="34" charset="0"/>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6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Vidutinė senatvės pensija</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€243,9</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€574,33</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kern="1200" cap="none" normalizeH="0" baseline="0" dirty="0">
                          <a:ln>
                            <a:noFill/>
                          </a:ln>
                          <a:solidFill>
                            <a:schemeClr val="tx1"/>
                          </a:solidFill>
                          <a:effectLst/>
                          <a:latin typeface="Calibri" pitchFamily="34" charset="0"/>
                          <a:ea typeface="+mn-ea"/>
                          <a:cs typeface="+mn-cs"/>
                        </a:rPr>
                        <a:t>235,5%</a:t>
                      </a:r>
                      <a:endParaRPr kumimoji="0" lang="en-GB" sz="2000" b="0" i="0" u="none" strike="noStrike" kern="1200" cap="none" normalizeH="0" baseline="0" dirty="0">
                        <a:ln>
                          <a:noFill/>
                        </a:ln>
                        <a:solidFill>
                          <a:schemeClr val="tx1"/>
                        </a:solidFill>
                        <a:effectLst/>
                        <a:latin typeface="Calibri" pitchFamily="34" charset="0"/>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TextBox 3"/>
          <p:cNvSpPr txBox="1"/>
          <p:nvPr/>
        </p:nvSpPr>
        <p:spPr>
          <a:xfrm>
            <a:off x="539552" y="6060090"/>
            <a:ext cx="8064896" cy="338554"/>
          </a:xfrm>
          <a:prstGeom prst="rect">
            <a:avLst/>
          </a:prstGeom>
          <a:noFill/>
        </p:spPr>
        <p:txBody>
          <a:bodyPr wrap="square" rtlCol="0">
            <a:spAutoFit/>
          </a:bodyPr>
          <a:lstStyle/>
          <a:p>
            <a:r>
              <a:rPr lang="lt-LT" sz="1600" dirty="0"/>
              <a:t>Vidutinė senatvės pensija – turinčio būtinąjį stažą asmens</a:t>
            </a:r>
          </a:p>
        </p:txBody>
      </p:sp>
    </p:spTree>
    <p:extLst>
      <p:ext uri="{BB962C8B-B14F-4D97-AF65-F5344CB8AC3E}">
        <p14:creationId xmlns:p14="http://schemas.microsoft.com/office/powerpoint/2010/main" val="2615902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84B42B9-E33A-4F9F-ACF1-515B583187B9}"/>
              </a:ext>
            </a:extLst>
          </p:cNvPr>
          <p:cNvSpPr>
            <a:spLocks noGrp="1"/>
          </p:cNvSpPr>
          <p:nvPr>
            <p:ph type="title"/>
          </p:nvPr>
        </p:nvSpPr>
        <p:spPr>
          <a:xfrm>
            <a:off x="0" y="0"/>
            <a:ext cx="9144000" cy="836712"/>
          </a:xfrm>
          <a:solidFill>
            <a:schemeClr val="accent2">
              <a:lumMod val="75000"/>
            </a:schemeClr>
          </a:solidFill>
        </p:spPr>
        <p:txBody>
          <a:bodyPr/>
          <a:lstStyle/>
          <a:p>
            <a:r>
              <a:rPr lang="lt-LT" sz="3600" b="1" dirty="0"/>
              <a:t>Pensijų indeksavimo politika</a:t>
            </a:r>
            <a:endParaRPr lang="lt-LT" sz="3600" dirty="0"/>
          </a:p>
        </p:txBody>
      </p:sp>
      <p:graphicFrame>
        <p:nvGraphicFramePr>
          <p:cNvPr id="5" name="Diagrama 4">
            <a:extLst>
              <a:ext uri="{FF2B5EF4-FFF2-40B4-BE49-F238E27FC236}">
                <a16:creationId xmlns:a16="http://schemas.microsoft.com/office/drawing/2014/main" id="{E755765C-07CD-47EF-A310-7C74AB3F2894}"/>
              </a:ext>
            </a:extLst>
          </p:cNvPr>
          <p:cNvGraphicFramePr>
            <a:graphicFrameLocks/>
          </p:cNvGraphicFramePr>
          <p:nvPr>
            <p:extLst>
              <p:ext uri="{D42A27DB-BD31-4B8C-83A1-F6EECF244321}">
                <p14:modId xmlns:p14="http://schemas.microsoft.com/office/powerpoint/2010/main" val="4194513615"/>
              </p:ext>
            </p:extLst>
          </p:nvPr>
        </p:nvGraphicFramePr>
        <p:xfrm>
          <a:off x="539552" y="1412776"/>
          <a:ext cx="8352928"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714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solidFill>
            <a:schemeClr val="accent2">
              <a:lumMod val="75000"/>
            </a:schemeClr>
          </a:solidFill>
        </p:spPr>
        <p:txBody>
          <a:bodyPr/>
          <a:lstStyle/>
          <a:p>
            <a:r>
              <a:rPr lang="lt-LT" b="1" dirty="0"/>
              <a:t>Socialinio draudimo pensijų sandara</a:t>
            </a:r>
            <a:endParaRPr lang="lt-LT" dirty="0"/>
          </a:p>
        </p:txBody>
      </p:sp>
      <p:sp>
        <p:nvSpPr>
          <p:cNvPr id="4" name="Turinio vietos rezervavimo ženklas 3"/>
          <p:cNvSpPr>
            <a:spLocks noGrp="1"/>
          </p:cNvSpPr>
          <p:nvPr>
            <p:ph sz="half" idx="2"/>
          </p:nvPr>
        </p:nvSpPr>
        <p:spPr>
          <a:xfrm>
            <a:off x="395536" y="1600200"/>
            <a:ext cx="8291264" cy="3556992"/>
          </a:xfrm>
        </p:spPr>
        <p:txBody>
          <a:bodyPr/>
          <a:lstStyle/>
          <a:p>
            <a:pPr algn="ctr">
              <a:buNone/>
            </a:pPr>
            <a:r>
              <a:rPr lang="en-US" dirty="0"/>
              <a:t>	</a:t>
            </a:r>
            <a:r>
              <a:rPr lang="lt-LT" b="1" dirty="0"/>
              <a:t>Pensija = </a:t>
            </a:r>
            <a:r>
              <a:rPr lang="en-US" b="1" dirty="0" err="1"/>
              <a:t>bendroji</a:t>
            </a:r>
            <a:r>
              <a:rPr lang="lt-LT" b="1" dirty="0"/>
              <a:t> +</a:t>
            </a:r>
            <a:r>
              <a:rPr lang="en-US" b="1" dirty="0"/>
              <a:t> </a:t>
            </a:r>
            <a:r>
              <a:rPr lang="en-US" b="1" dirty="0" err="1"/>
              <a:t>individualioji</a:t>
            </a:r>
            <a:r>
              <a:rPr lang="en-US" b="1" dirty="0"/>
              <a:t> </a:t>
            </a:r>
            <a:r>
              <a:rPr lang="en-US" b="1" dirty="0" err="1"/>
              <a:t>dalys</a:t>
            </a:r>
            <a:endParaRPr lang="lt-LT" b="1" dirty="0"/>
          </a:p>
          <a:p>
            <a:pPr marL="0" indent="0" algn="ctr" eaLnBrk="1" fontAlgn="auto" hangingPunct="1">
              <a:spcAft>
                <a:spcPts val="0"/>
              </a:spcAft>
              <a:buNone/>
              <a:defRPr/>
            </a:pPr>
            <a:endParaRPr lang="lt-LT" i="1" dirty="0"/>
          </a:p>
          <a:p>
            <a:pPr marL="0" indent="0" algn="ctr" eaLnBrk="1" fontAlgn="auto" hangingPunct="1">
              <a:spcAft>
                <a:spcPts val="0"/>
              </a:spcAft>
              <a:buNone/>
              <a:defRPr/>
            </a:pPr>
            <a:r>
              <a:rPr lang="en-US" i="1" dirty="0" err="1"/>
              <a:t>Bendroji</a:t>
            </a:r>
            <a:r>
              <a:rPr lang="en-US" i="1" dirty="0"/>
              <a:t> </a:t>
            </a:r>
            <a:r>
              <a:rPr lang="en-US" i="1" dirty="0" err="1"/>
              <a:t>dalis</a:t>
            </a:r>
            <a:r>
              <a:rPr lang="lt-LT" i="1" dirty="0"/>
              <a:t> – bazinė ar proporcingai didesnė pensija. </a:t>
            </a:r>
            <a:r>
              <a:rPr lang="en-US" i="1" dirty="0" err="1"/>
              <a:t>Atlieka</a:t>
            </a:r>
            <a:r>
              <a:rPr lang="en-US" i="1" dirty="0"/>
              <a:t> </a:t>
            </a:r>
            <a:r>
              <a:rPr lang="en-US" i="1" dirty="0" err="1"/>
              <a:t>minimalios</a:t>
            </a:r>
            <a:r>
              <a:rPr lang="en-US" i="1" dirty="0"/>
              <a:t> </a:t>
            </a:r>
            <a:r>
              <a:rPr lang="en-US" i="1" dirty="0" err="1"/>
              <a:t>apsaugos</a:t>
            </a:r>
            <a:r>
              <a:rPr lang="lt-LT" i="1" dirty="0"/>
              <a:t> ir pensijų dydžių išlyginimo</a:t>
            </a:r>
            <a:r>
              <a:rPr lang="en-US" i="1" dirty="0"/>
              <a:t> </a:t>
            </a:r>
            <a:r>
              <a:rPr lang="en-US" i="1" dirty="0" err="1"/>
              <a:t>funkcij</a:t>
            </a:r>
            <a:r>
              <a:rPr lang="lt-LT" i="1" dirty="0"/>
              <a:t>ą.</a:t>
            </a:r>
          </a:p>
          <a:p>
            <a:pPr marL="0" indent="0" algn="ctr" eaLnBrk="1" fontAlgn="auto" hangingPunct="1">
              <a:spcAft>
                <a:spcPts val="0"/>
              </a:spcAft>
              <a:buNone/>
              <a:defRPr/>
            </a:pPr>
            <a:r>
              <a:rPr lang="lt-LT" i="1" dirty="0"/>
              <a:t>Individualioji dalis – priklausanti nuo buvusio uždarbio. Atlieka prarasto uždarbio dalinio pakaitalo vaidmenį.</a:t>
            </a:r>
          </a:p>
        </p:txBody>
      </p:sp>
      <p:sp>
        <p:nvSpPr>
          <p:cNvPr id="10" name="TextBox 9">
            <a:extLst>
              <a:ext uri="{FF2B5EF4-FFF2-40B4-BE49-F238E27FC236}">
                <a16:creationId xmlns:a16="http://schemas.microsoft.com/office/drawing/2014/main" id="{780FC03A-BF87-4FB5-9270-58E7648C98F9}"/>
              </a:ext>
            </a:extLst>
          </p:cNvPr>
          <p:cNvSpPr txBox="1"/>
          <p:nvPr/>
        </p:nvSpPr>
        <p:spPr>
          <a:xfrm>
            <a:off x="611560" y="5589240"/>
            <a:ext cx="8064896" cy="1107996"/>
          </a:xfrm>
          <a:prstGeom prst="rect">
            <a:avLst/>
          </a:prstGeom>
          <a:solidFill>
            <a:schemeClr val="bg1">
              <a:lumMod val="85000"/>
            </a:schemeClr>
          </a:solidFill>
        </p:spPr>
        <p:txBody>
          <a:bodyPr wrap="square" rtlCol="0">
            <a:spAutoFit/>
          </a:bodyPr>
          <a:lstStyle/>
          <a:p>
            <a:pPr marL="0" indent="0" algn="ctr" fontAlgn="auto">
              <a:spcAft>
                <a:spcPts val="0"/>
              </a:spcAft>
              <a:buNone/>
              <a:defRPr/>
            </a:pPr>
            <a:r>
              <a:rPr lang="lt-LT" sz="2400" dirty="0">
                <a:latin typeface="+mn-lt"/>
              </a:rPr>
              <a:t>Iki 2018 m. galiojusi sandara:</a:t>
            </a:r>
          </a:p>
          <a:p>
            <a:pPr marL="0" indent="0" algn="ctr" fontAlgn="auto">
              <a:spcAft>
                <a:spcPts val="0"/>
              </a:spcAft>
              <a:buNone/>
              <a:defRPr/>
            </a:pPr>
            <a:r>
              <a:rPr lang="lt-LT" sz="2400" dirty="0">
                <a:latin typeface="+mn-lt"/>
              </a:rPr>
              <a:t>Pensija = pagrindinė +</a:t>
            </a:r>
            <a:r>
              <a:rPr lang="en-US" sz="2400" dirty="0">
                <a:latin typeface="+mn-lt"/>
              </a:rPr>
              <a:t> </a:t>
            </a:r>
            <a:r>
              <a:rPr lang="en-US" sz="2400" dirty="0" err="1">
                <a:latin typeface="+mn-lt"/>
              </a:rPr>
              <a:t>priedas</a:t>
            </a:r>
            <a:r>
              <a:rPr lang="lt-LT" sz="2400" dirty="0">
                <a:latin typeface="+mn-lt"/>
              </a:rPr>
              <a:t> + papildoma</a:t>
            </a:r>
            <a:endParaRPr lang="en-US" sz="2400" i="1" dirty="0">
              <a:latin typeface="+mn-lt"/>
            </a:endParaRPr>
          </a:p>
          <a:p>
            <a:endParaRPr lang="lt-L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a:solidFill>
            <a:schemeClr val="accent2">
              <a:lumMod val="75000"/>
            </a:schemeClr>
          </a:solidFill>
        </p:spPr>
        <p:txBody>
          <a:bodyPr/>
          <a:lstStyle/>
          <a:p>
            <a:pPr eaLnBrk="1" hangingPunct="1">
              <a:lnSpc>
                <a:spcPct val="90000"/>
              </a:lnSpc>
              <a:defRPr/>
            </a:pPr>
            <a:r>
              <a:rPr lang="lt-LT" sz="3600" b="1"/>
              <a:t>Nesistemingo pensijų indeksavimo ydos</a:t>
            </a:r>
          </a:p>
        </p:txBody>
      </p:sp>
      <p:sp>
        <p:nvSpPr>
          <p:cNvPr id="3" name="Turinio vietos rezervavimo ženklas 2"/>
          <p:cNvSpPr>
            <a:spLocks noGrp="1"/>
          </p:cNvSpPr>
          <p:nvPr>
            <p:ph idx="1"/>
          </p:nvPr>
        </p:nvSpPr>
        <p:spPr>
          <a:xfrm>
            <a:off x="395536" y="1484784"/>
            <a:ext cx="8507288" cy="4525963"/>
          </a:xfrm>
        </p:spPr>
        <p:txBody>
          <a:bodyPr/>
          <a:lstStyle/>
          <a:p>
            <a:pPr marL="0" indent="0" algn="just">
              <a:buSzPct val="85000"/>
              <a:buFont typeface="Wingdings" pitchFamily="2" charset="2"/>
              <a:buChar char="Ø"/>
            </a:pPr>
            <a:r>
              <a:rPr lang="lt-LT" dirty="0"/>
              <a:t> Pensijų dydžiai tampa politinio turgaus objektu. Kai nėra taisyklių, didesnis pagrindas daryti spaudimą, “maloninti” rinkėjus, tuo klampinant sistemą į gilų deficitą.</a:t>
            </a:r>
          </a:p>
          <a:p>
            <a:pPr marL="0" indent="0" algn="just">
              <a:buSzPct val="85000"/>
              <a:buFont typeface="Wingdings" pitchFamily="2" charset="2"/>
              <a:buChar char="Ø"/>
            </a:pPr>
            <a:r>
              <a:rPr lang="lt-LT" i="1" dirty="0"/>
              <a:t> </a:t>
            </a:r>
            <a:r>
              <a:rPr lang="lt-LT" i="1" dirty="0" err="1"/>
              <a:t>Ad</a:t>
            </a:r>
            <a:r>
              <a:rPr lang="lt-LT" i="1" dirty="0"/>
              <a:t> </a:t>
            </a:r>
            <a:r>
              <a:rPr lang="lt-LT" i="1" dirty="0" err="1"/>
              <a:t>hoc</a:t>
            </a:r>
            <a:r>
              <a:rPr lang="lt-LT" i="1" dirty="0"/>
              <a:t> </a:t>
            </a:r>
            <a:r>
              <a:rPr lang="lt-LT" dirty="0"/>
              <a:t>tvirtinant draudžiamųjų pajamų dydžius, įgyti koeficientai neteko ryšio su šalies vidutiniais uždarbiais, be to, nebeliko jų tęstinumo laike. Vidutinį uždarbį gavęs 1995 m. žmogus įgijo </a:t>
            </a:r>
            <a:r>
              <a:rPr lang="lt-LT" dirty="0" err="1"/>
              <a:t>koefi-cientą</a:t>
            </a:r>
            <a:r>
              <a:rPr lang="lt-LT" dirty="0"/>
              <a:t> 1,21, o 2008 m. – koeficientą 1,56.</a:t>
            </a:r>
          </a:p>
          <a:p>
            <a:endParaRPr lang="lt-L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052736"/>
          </a:xfrm>
          <a:solidFill>
            <a:schemeClr val="accent2">
              <a:lumMod val="75000"/>
            </a:schemeClr>
          </a:solidFill>
        </p:spPr>
        <p:txBody>
          <a:bodyPr/>
          <a:lstStyle/>
          <a:p>
            <a:r>
              <a:rPr lang="lt-LT" sz="4000" b="1"/>
              <a:t>Indeksavimo taisyklė nuo 2017 m.</a:t>
            </a:r>
          </a:p>
        </p:txBody>
      </p:sp>
      <p:pic>
        <p:nvPicPr>
          <p:cNvPr id="2050" name="Picture 2"/>
          <p:cNvPicPr>
            <a:picLocks noGrp="1" noChangeAspect="1" noChangeArrowheads="1"/>
          </p:cNvPicPr>
          <p:nvPr>
            <p:ph idx="1"/>
          </p:nvPr>
        </p:nvPicPr>
        <p:blipFill>
          <a:blip r:embed="rId2" cstate="print"/>
          <a:srcRect l="18180" t="19724" r="25817" b="16636"/>
          <a:stretch>
            <a:fillRect/>
          </a:stretch>
        </p:blipFill>
        <p:spPr bwMode="auto">
          <a:xfrm>
            <a:off x="539552" y="1340768"/>
            <a:ext cx="4910946" cy="5328592"/>
          </a:xfrm>
          <a:prstGeom prst="rect">
            <a:avLst/>
          </a:prstGeom>
          <a:noFill/>
          <a:ln w="9525">
            <a:noFill/>
            <a:miter lim="800000"/>
            <a:headEnd/>
            <a:tailEnd/>
          </a:ln>
        </p:spPr>
      </p:pic>
      <p:sp>
        <p:nvSpPr>
          <p:cNvPr id="5" name="TextBox 4"/>
          <p:cNvSpPr txBox="1"/>
          <p:nvPr/>
        </p:nvSpPr>
        <p:spPr>
          <a:xfrm>
            <a:off x="5551309" y="1327380"/>
            <a:ext cx="3168352" cy="3693319"/>
          </a:xfrm>
          <a:prstGeom prst="rect">
            <a:avLst/>
          </a:prstGeom>
          <a:noFill/>
        </p:spPr>
        <p:txBody>
          <a:bodyPr wrap="square" rtlCol="0">
            <a:spAutoFit/>
          </a:bodyPr>
          <a:lstStyle/>
          <a:p>
            <a:r>
              <a:rPr lang="lt-LT" dirty="0">
                <a:latin typeface="+mn-lt"/>
              </a:rPr>
              <a:t>t – apskaičiavimo metai</a:t>
            </a:r>
          </a:p>
          <a:p>
            <a:r>
              <a:rPr lang="lt-LT" dirty="0">
                <a:latin typeface="+mn-lt"/>
              </a:rPr>
              <a:t>t+1 – indeksavimo metai</a:t>
            </a:r>
          </a:p>
          <a:p>
            <a:endParaRPr lang="lt-LT" dirty="0">
              <a:latin typeface="+mn-lt"/>
            </a:endParaRPr>
          </a:p>
          <a:p>
            <a:r>
              <a:rPr lang="lt-LT" dirty="0" err="1">
                <a:latin typeface="+mn-lt"/>
              </a:rPr>
              <a:t>DUF</a:t>
            </a:r>
            <a:r>
              <a:rPr lang="lt-LT" baseline="-25000" dirty="0" err="1">
                <a:latin typeface="+mn-lt"/>
              </a:rPr>
              <a:t>t</a:t>
            </a:r>
            <a:r>
              <a:rPr lang="lt-LT" baseline="-25000" dirty="0">
                <a:latin typeface="+mn-lt"/>
              </a:rPr>
              <a:t> </a:t>
            </a:r>
            <a:r>
              <a:rPr lang="lt-LT" dirty="0">
                <a:latin typeface="+mn-lt"/>
              </a:rPr>
              <a:t>–darbo </a:t>
            </a:r>
            <a:r>
              <a:rPr lang="lt-LT" dirty="0" err="1">
                <a:latin typeface="+mn-lt"/>
              </a:rPr>
              <a:t>užmokečio</a:t>
            </a:r>
            <a:r>
              <a:rPr lang="lt-LT" dirty="0">
                <a:latin typeface="+mn-lt"/>
              </a:rPr>
              <a:t> fondas t metais; </a:t>
            </a:r>
          </a:p>
          <a:p>
            <a:r>
              <a:rPr lang="lt-LT" dirty="0" err="1">
                <a:latin typeface="+mn-lt"/>
              </a:rPr>
              <a:t>BVP</a:t>
            </a:r>
            <a:r>
              <a:rPr lang="lt-LT" baseline="-25000" dirty="0" err="1">
                <a:latin typeface="+mn-lt"/>
              </a:rPr>
              <a:t>t</a:t>
            </a:r>
            <a:r>
              <a:rPr lang="lt-LT" baseline="-25000" dirty="0">
                <a:latin typeface="+mn-lt"/>
              </a:rPr>
              <a:t> </a:t>
            </a:r>
            <a:r>
              <a:rPr lang="lt-LT" dirty="0">
                <a:latin typeface="+mn-lt"/>
              </a:rPr>
              <a:t>– bendras vidaus produktas t metais</a:t>
            </a:r>
          </a:p>
          <a:p>
            <a:endParaRPr lang="lt-LT" dirty="0">
              <a:latin typeface="+mn-lt"/>
            </a:endParaRPr>
          </a:p>
          <a:p>
            <a:r>
              <a:rPr lang="lt-LT" dirty="0">
                <a:latin typeface="+mn-lt"/>
              </a:rPr>
              <a:t>V = DUF augimo tempų vidurkis (t-3 ... t ... t+3) metais</a:t>
            </a:r>
          </a:p>
          <a:p>
            <a:endParaRPr lang="lt-LT" dirty="0">
              <a:latin typeface="+mn-lt"/>
            </a:endParaRPr>
          </a:p>
          <a:p>
            <a:r>
              <a:rPr lang="lt-LT" dirty="0">
                <a:latin typeface="+mn-lt"/>
              </a:rPr>
              <a:t>IK –indeksavimo koeficientas</a:t>
            </a:r>
          </a:p>
          <a:p>
            <a:r>
              <a:rPr lang="lt-LT" dirty="0">
                <a:latin typeface="+mn-lt"/>
              </a:rPr>
              <a:t> </a:t>
            </a:r>
          </a:p>
        </p:txBody>
      </p:sp>
      <p:sp>
        <p:nvSpPr>
          <p:cNvPr id="3" name="TextBox 2">
            <a:extLst>
              <a:ext uri="{FF2B5EF4-FFF2-40B4-BE49-F238E27FC236}">
                <a16:creationId xmlns:a16="http://schemas.microsoft.com/office/drawing/2014/main" id="{B001476A-92CC-4795-9403-452BEE8E53F2}"/>
              </a:ext>
            </a:extLst>
          </p:cNvPr>
          <p:cNvSpPr txBox="1"/>
          <p:nvPr/>
        </p:nvSpPr>
        <p:spPr>
          <a:xfrm>
            <a:off x="4716016" y="4868900"/>
            <a:ext cx="4248472" cy="1815882"/>
          </a:xfrm>
          <a:prstGeom prst="rect">
            <a:avLst/>
          </a:prstGeom>
          <a:noFill/>
        </p:spPr>
        <p:txBody>
          <a:bodyPr wrap="square" rtlCol="0">
            <a:spAutoFit/>
          </a:bodyPr>
          <a:lstStyle/>
          <a:p>
            <a:r>
              <a:rPr lang="lt-LT" sz="1600" dirty="0"/>
              <a:t>2018 IK = 1,0694</a:t>
            </a:r>
          </a:p>
          <a:p>
            <a:r>
              <a:rPr lang="lt-LT" sz="1600" dirty="0"/>
              <a:t>2019 IK = 1,0763</a:t>
            </a:r>
          </a:p>
          <a:p>
            <a:r>
              <a:rPr lang="lt-LT" sz="1600" dirty="0"/>
              <a:t>2020 IK = 1,0994b (1,0811av)</a:t>
            </a:r>
          </a:p>
          <a:p>
            <a:r>
              <a:rPr lang="lt-LT" sz="1600" dirty="0"/>
              <a:t>2021 IK = 1,0958b ir </a:t>
            </a:r>
            <a:r>
              <a:rPr lang="lt-LT" sz="1600" dirty="0" err="1"/>
              <a:t>av</a:t>
            </a:r>
            <a:r>
              <a:rPr lang="lt-LT" sz="1600" dirty="0"/>
              <a:t> (vietoj 1,0767)</a:t>
            </a:r>
          </a:p>
          <a:p>
            <a:r>
              <a:rPr lang="lt-LT" sz="1600" dirty="0"/>
              <a:t>2022 IK = 1,0847b (1,1271 </a:t>
            </a:r>
            <a:r>
              <a:rPr lang="lt-LT" sz="1600" dirty="0" err="1"/>
              <a:t>av</a:t>
            </a:r>
            <a:r>
              <a:rPr lang="lt-LT" sz="1600" dirty="0"/>
              <a:t>) nuo 01.01</a:t>
            </a:r>
          </a:p>
          <a:p>
            <a:r>
              <a:rPr lang="lt-LT" sz="1600" dirty="0"/>
              <a:t>2022 IK = 1,1389b (1,1835 </a:t>
            </a:r>
            <a:r>
              <a:rPr lang="lt-LT" sz="1600" dirty="0" err="1"/>
              <a:t>av</a:t>
            </a:r>
            <a:r>
              <a:rPr lang="lt-LT" sz="1600" dirty="0"/>
              <a:t>) nuo 06.01</a:t>
            </a:r>
          </a:p>
          <a:p>
            <a:r>
              <a:rPr lang="lt-LT" sz="1600" dirty="0"/>
              <a:t>2023 IK = 1,0902b (1,1534 </a:t>
            </a:r>
            <a:r>
              <a:rPr lang="lt-LT" sz="1600" dirty="0" err="1"/>
              <a:t>av</a:t>
            </a:r>
            <a:r>
              <a:rPr lang="lt-LT" sz="1600"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2">
              <a:lumMod val="75000"/>
            </a:schemeClr>
          </a:solidFill>
        </p:spPr>
        <p:txBody>
          <a:bodyPr/>
          <a:lstStyle/>
          <a:p>
            <a:r>
              <a:rPr lang="en-US" sz="4000" b="1" dirty="0" err="1"/>
              <a:t>Indeksavimo</a:t>
            </a:r>
            <a:r>
              <a:rPr lang="en-US" sz="4000" b="1" dirty="0"/>
              <a:t> </a:t>
            </a:r>
            <a:r>
              <a:rPr lang="en-US" sz="4000" b="1" dirty="0" err="1"/>
              <a:t>taisykl</a:t>
            </a:r>
            <a:r>
              <a:rPr lang="lt-LT" sz="4000" b="1" dirty="0"/>
              <a:t>ė ilgai neištvėrė...</a:t>
            </a:r>
          </a:p>
        </p:txBody>
      </p:sp>
      <p:sp>
        <p:nvSpPr>
          <p:cNvPr id="3" name="Content Placeholder 2"/>
          <p:cNvSpPr>
            <a:spLocks noGrp="1"/>
          </p:cNvSpPr>
          <p:nvPr>
            <p:ph idx="1"/>
          </p:nvPr>
        </p:nvSpPr>
        <p:spPr>
          <a:xfrm>
            <a:off x="467544" y="1470484"/>
            <a:ext cx="8435280" cy="3917032"/>
          </a:xfrm>
        </p:spPr>
        <p:txBody>
          <a:bodyPr/>
          <a:lstStyle/>
          <a:p>
            <a:pPr>
              <a:buFont typeface="Wingdings" panose="05000000000000000000" pitchFamily="2" charset="2"/>
              <a:buChar char="Ø"/>
            </a:pPr>
            <a:r>
              <a:rPr lang="nn-NO" sz="2000" b="0" i="0" u="none" strike="noStrike" baseline="0" dirty="0">
                <a:latin typeface="Calibri" panose="020F0502020204030204" pitchFamily="34" charset="0"/>
                <a:cs typeface="Calibri" panose="020F0502020204030204" pitchFamily="34" charset="0"/>
              </a:rPr>
              <a:t> </a:t>
            </a:r>
            <a:r>
              <a:rPr lang="nn-NO" sz="2000" b="1" i="0" u="none" strike="noStrike" baseline="0" dirty="0">
                <a:latin typeface="Calibri" panose="020F0502020204030204" pitchFamily="34" charset="0"/>
                <a:cs typeface="Calibri" panose="020F0502020204030204" pitchFamily="34" charset="0"/>
              </a:rPr>
              <a:t>2019 m. gruodžio 12 d. </a:t>
            </a:r>
            <a:r>
              <a:rPr lang="lt-LT" sz="2000" b="1" i="0" u="none" strike="noStrike" baseline="0" dirty="0">
                <a:latin typeface="Calibri" panose="020F0502020204030204" pitchFamily="34" charset="0"/>
                <a:cs typeface="Calibri" panose="020F0502020204030204" pitchFamily="34" charset="0"/>
              </a:rPr>
              <a:t>priimtas įstatymas</a:t>
            </a:r>
            <a:r>
              <a:rPr lang="nn-NO" sz="2000" b="1" i="0" u="none" strike="noStrike" baseline="0" dirty="0">
                <a:latin typeface="Calibri" panose="020F0502020204030204" pitchFamily="34" charset="0"/>
                <a:cs typeface="Calibri" panose="020F0502020204030204" pitchFamily="34" charset="0"/>
              </a:rPr>
              <a:t> XIII-2651 </a:t>
            </a:r>
            <a:endParaRPr lang="lt-LT" sz="2000" b="1" i="0" u="none" strike="noStrike" baseline="0" dirty="0">
              <a:latin typeface="Calibri" panose="020F0502020204030204" pitchFamily="34" charset="0"/>
              <a:cs typeface="Calibri" panose="020F0502020204030204" pitchFamily="34" charset="0"/>
            </a:endParaRPr>
          </a:p>
          <a:p>
            <a:pPr marL="0" indent="0" algn="just">
              <a:buNone/>
            </a:pPr>
            <a:r>
              <a:rPr lang="lt-LT" sz="2000" b="0" i="0" u="none" strike="noStrike" baseline="0" dirty="0">
                <a:latin typeface="Calibri" panose="020F0502020204030204" pitchFamily="34" charset="0"/>
                <a:cs typeface="Calibri" panose="020F0502020204030204" pitchFamily="34" charset="0"/>
              </a:rPr>
              <a:t>Nuo 2020 m. sausio 1 d. bazinės pensijos dydis gali būti didinamas daugiau negu pagal bazinės pensijos dydžiui taikomą (...) apskaičiuotą IK, atsižvelgiant į valstybės biudžeto finansines galimybes. Nuo 2021 m. sausio 1 d., atsižvelgiant į valstybės biudžeto ir Valstybinio socialinio draudimo fondo biudžeto finansines galimybes, gali būti nustatomas didesnis negu apskaičiuotas IK.</a:t>
            </a:r>
          </a:p>
          <a:p>
            <a:pPr marL="0" indent="0">
              <a:buNone/>
            </a:pPr>
            <a:r>
              <a:rPr lang="lt-LT" sz="2000" b="1" dirty="0"/>
              <a:t>2020 IK = 1,0994 bazinei (1,0811 AV dydžiui apskaičiuotas pagal formulę)</a:t>
            </a:r>
          </a:p>
          <a:p>
            <a:pPr marL="0" indent="0">
              <a:buNone/>
            </a:pPr>
            <a:r>
              <a:rPr lang="lt-LT" sz="2000" b="1" dirty="0"/>
              <a:t>2021 IK = 1,0958 (bazinei ir AV dydžiui (vietoj apskaičiuoto IK 1,0767)</a:t>
            </a:r>
          </a:p>
          <a:p>
            <a:pPr marL="0" indent="0">
              <a:buNone/>
            </a:pPr>
            <a:endParaRPr lang="lt-LT" sz="2000" b="1" dirty="0"/>
          </a:p>
          <a:p>
            <a:pPr>
              <a:buFont typeface="Wingdings" panose="05000000000000000000" pitchFamily="2" charset="2"/>
              <a:buChar char="Ø"/>
            </a:pPr>
            <a:r>
              <a:rPr lang="en-US" sz="2000" b="1" dirty="0" err="1"/>
              <a:t>Kitas</a:t>
            </a:r>
            <a:r>
              <a:rPr lang="en-US" sz="2000" b="1" dirty="0"/>
              <a:t> </a:t>
            </a:r>
            <a:r>
              <a:rPr lang="en-US" sz="2000" b="1" dirty="0" err="1"/>
              <a:t>pakeitimas</a:t>
            </a:r>
            <a:r>
              <a:rPr lang="en-US" sz="2000" b="1" dirty="0"/>
              <a:t>: </a:t>
            </a:r>
            <a:r>
              <a:rPr lang="en-US" sz="2000" b="1" dirty="0" err="1"/>
              <a:t>neindeksuojama</a:t>
            </a:r>
            <a:r>
              <a:rPr lang="en-US" sz="2000" b="1" dirty="0"/>
              <a:t>, tik </a:t>
            </a:r>
            <a:r>
              <a:rPr lang="en-US" sz="2000" b="1" dirty="0" err="1"/>
              <a:t>jei</a:t>
            </a:r>
            <a:r>
              <a:rPr lang="en-US" sz="2000" b="1" dirty="0"/>
              <a:t> </a:t>
            </a:r>
            <a:r>
              <a:rPr lang="en-US" sz="2000" b="1" dirty="0" err="1"/>
              <a:t>abu</a:t>
            </a:r>
            <a:r>
              <a:rPr lang="en-US" sz="2000" b="1" dirty="0"/>
              <a:t> – DUF ir BVP ma</a:t>
            </a:r>
            <a:r>
              <a:rPr lang="lt-LT" sz="2000" b="1" dirty="0" err="1"/>
              <a:t>žėja</a:t>
            </a:r>
            <a:r>
              <a:rPr lang="en-US" sz="2000" b="1" dirty="0"/>
              <a:t>.</a:t>
            </a:r>
            <a:endParaRPr lang="lt-LT" sz="2000" b="1" dirty="0"/>
          </a:p>
          <a:p>
            <a:endParaRPr lang="lt-LT" sz="2000" b="1" dirty="0"/>
          </a:p>
          <a:p>
            <a:pPr marL="0" indent="0" algn="just">
              <a:buNone/>
            </a:pPr>
            <a:endParaRPr lang="lt-LT" sz="2800" dirty="0"/>
          </a:p>
        </p:txBody>
      </p:sp>
      <p:pic>
        <p:nvPicPr>
          <p:cNvPr id="4" name="Picture 2">
            <a:extLst>
              <a:ext uri="{FF2B5EF4-FFF2-40B4-BE49-F238E27FC236}">
                <a16:creationId xmlns:a16="http://schemas.microsoft.com/office/drawing/2014/main" id="{C7CBBBA4-AB00-4BA2-BDA1-4D8345CD90F3}"/>
              </a:ext>
            </a:extLst>
          </p:cNvPr>
          <p:cNvPicPr>
            <a:picLocks noChangeAspect="1" noChangeArrowheads="1"/>
          </p:cNvPicPr>
          <p:nvPr/>
        </p:nvPicPr>
        <p:blipFill rotWithShape="1">
          <a:blip r:embed="rId2" cstate="print"/>
          <a:srcRect l="20836" t="19724" r="36725" b="71469"/>
          <a:stretch/>
        </p:blipFill>
        <p:spPr bwMode="auto">
          <a:xfrm>
            <a:off x="700645" y="5644117"/>
            <a:ext cx="4159387" cy="761165"/>
          </a:xfrm>
          <a:prstGeom prst="rect">
            <a:avLst/>
          </a:prstGeom>
          <a:noFill/>
          <a:ln w="9525">
            <a:noFill/>
            <a:miter lim="800000"/>
            <a:headEnd/>
            <a:tailEnd/>
          </a:ln>
        </p:spPr>
      </p:pic>
      <p:pic>
        <p:nvPicPr>
          <p:cNvPr id="6" name="Paveikslėlis 5">
            <a:extLst>
              <a:ext uri="{FF2B5EF4-FFF2-40B4-BE49-F238E27FC236}">
                <a16:creationId xmlns:a16="http://schemas.microsoft.com/office/drawing/2014/main" id="{6B74AD7F-1699-4612-BFFD-C2B57039FB7A}"/>
              </a:ext>
            </a:extLst>
          </p:cNvPr>
          <p:cNvPicPr>
            <a:picLocks noChangeAspect="1"/>
          </p:cNvPicPr>
          <p:nvPr/>
        </p:nvPicPr>
        <p:blipFill rotWithShape="1">
          <a:blip r:embed="rId3"/>
          <a:srcRect l="25711" t="32780" r="33977" b="61243"/>
          <a:stretch/>
        </p:blipFill>
        <p:spPr>
          <a:xfrm>
            <a:off x="4860032" y="5643214"/>
            <a:ext cx="3816424" cy="761165"/>
          </a:xfrm>
          <a:prstGeom prst="rect">
            <a:avLst/>
          </a:prstGeom>
        </p:spPr>
      </p:pic>
    </p:spTree>
    <p:extLst>
      <p:ext uri="{BB962C8B-B14F-4D97-AF65-F5344CB8AC3E}">
        <p14:creationId xmlns:p14="http://schemas.microsoft.com/office/powerpoint/2010/main" val="620196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2">
              <a:lumMod val="75000"/>
            </a:schemeClr>
          </a:solidFill>
        </p:spPr>
        <p:txBody>
          <a:bodyPr/>
          <a:lstStyle/>
          <a:p>
            <a:r>
              <a:rPr lang="lt-LT" sz="3600" b="1" dirty="0"/>
              <a:t>Bandymas sisteminti papildomą indeksavimą</a:t>
            </a:r>
          </a:p>
        </p:txBody>
      </p:sp>
      <p:sp>
        <p:nvSpPr>
          <p:cNvPr id="3" name="Content Placeholder 2"/>
          <p:cNvSpPr>
            <a:spLocks noGrp="1"/>
          </p:cNvSpPr>
          <p:nvPr>
            <p:ph idx="1"/>
          </p:nvPr>
        </p:nvSpPr>
        <p:spPr>
          <a:xfrm>
            <a:off x="395536" y="1340768"/>
            <a:ext cx="8507288" cy="5184576"/>
          </a:xfrm>
        </p:spPr>
        <p:txBody>
          <a:bodyPr/>
          <a:lstStyle/>
          <a:p>
            <a:pPr marL="0" indent="0">
              <a:buNone/>
            </a:pPr>
            <a:r>
              <a:rPr lang="lt-LT" sz="2200" i="0" u="none" strike="noStrike" baseline="0" dirty="0">
                <a:latin typeface="Calibri" panose="020F0502020204030204" pitchFamily="34" charset="0"/>
                <a:cs typeface="Calibri" panose="020F0502020204030204" pitchFamily="34" charset="0"/>
              </a:rPr>
              <a:t>Nuo 2022 metų įvestas </a:t>
            </a:r>
            <a:r>
              <a:rPr lang="lt-LT" sz="2200" b="1" i="0" u="none" strike="noStrike" baseline="0" dirty="0">
                <a:latin typeface="Calibri" panose="020F0502020204030204" pitchFamily="34" charset="0"/>
                <a:cs typeface="Calibri" panose="020F0502020204030204" pitchFamily="34" charset="0"/>
              </a:rPr>
              <a:t>papildomą</a:t>
            </a:r>
            <a:r>
              <a:rPr lang="lt-LT" sz="2200" i="0" u="none" strike="noStrike" baseline="0" dirty="0">
                <a:latin typeface="Calibri" panose="020F0502020204030204" pitchFamily="34" charset="0"/>
                <a:cs typeface="Calibri" panose="020F0502020204030204" pitchFamily="34" charset="0"/>
              </a:rPr>
              <a:t> AV dydžio indeksavimas (8 str.7 dalis)</a:t>
            </a:r>
          </a:p>
          <a:p>
            <a:pPr marL="0" indent="0">
              <a:buNone/>
            </a:pPr>
            <a:r>
              <a:rPr lang="lt-LT" sz="2000" dirty="0"/>
              <a:t>Esant teigiamam „Sodros“ biudžeto rezultatui, iki 75 proc. pertekliaus galima  nukreipti papildomam pensijų didinimui, o tik likusi dalis nukreipiama į rezervą.</a:t>
            </a:r>
          </a:p>
          <a:p>
            <a:pPr marL="0" indent="0">
              <a:buNone/>
            </a:pPr>
            <a:r>
              <a:rPr lang="lt-LT" sz="2000" dirty="0"/>
              <a:t>Papildomas pensijų AV indeksavimas taikomas, jei </a:t>
            </a:r>
          </a:p>
          <a:p>
            <a:pPr>
              <a:buFont typeface="Wingdings" panose="05000000000000000000" pitchFamily="2" charset="2"/>
              <a:buChar char="Ø"/>
            </a:pPr>
            <a:r>
              <a:rPr lang="lt-LT" sz="2000" dirty="0"/>
              <a:t>Statistikos departamento vėliausiai paskelbtas 65 metus sukakusių ir vyresnių asmenų skurdo rizikos lygis yra didesnis negu 25 procentai </a:t>
            </a:r>
          </a:p>
          <a:p>
            <a:pPr marL="0" indent="0">
              <a:buNone/>
            </a:pPr>
            <a:r>
              <a:rPr lang="lt-LT" sz="2000" dirty="0"/>
              <a:t>ir (arba) </a:t>
            </a:r>
          </a:p>
          <a:p>
            <a:pPr>
              <a:buFont typeface="Wingdings" panose="05000000000000000000" pitchFamily="2" charset="2"/>
              <a:buChar char="Ø"/>
            </a:pPr>
            <a:r>
              <a:rPr lang="lt-LT" sz="2000" dirty="0"/>
              <a:t>indeksavimo metais prognozuojamos vidutinės senatvės pensijos santykis su tais metais prognozuojamu vidutiniu </a:t>
            </a:r>
            <a:r>
              <a:rPr lang="lt-LT" sz="2000" dirty="0" err="1"/>
              <a:t>neto</a:t>
            </a:r>
            <a:r>
              <a:rPr lang="lt-LT" sz="2000" dirty="0"/>
              <a:t> darbo užmokesčiu yra mažesnis kaip 50 procentų.</a:t>
            </a:r>
          </a:p>
          <a:p>
            <a:pPr>
              <a:buFont typeface="Wingdings" panose="05000000000000000000" pitchFamily="2" charset="2"/>
              <a:buChar char="Ø"/>
            </a:pPr>
            <a:endParaRPr lang="lt-LT" sz="2000" dirty="0"/>
          </a:p>
          <a:p>
            <a:pPr marL="0" indent="0">
              <a:buNone/>
            </a:pPr>
            <a:r>
              <a:rPr lang="lt-LT" sz="2000" dirty="0"/>
              <a:t>Pritaikius šią taisyklę 2022 IK = 1,0847 (apskaičiuotas ir taikomas bendrajai daliai), 1,1271 (taikomas AV dydžiui). </a:t>
            </a:r>
          </a:p>
          <a:p>
            <a:pPr marL="0" indent="0">
              <a:buNone/>
            </a:pPr>
            <a:r>
              <a:rPr lang="lt-LT" sz="2000" dirty="0"/>
              <a:t>Pritaikius šią taisyklę 2023 IK = 1,0902 (apskaičiuotas ir taikomas bendrajai daliai), 1,1534 (taikomas AV dydžiui). </a:t>
            </a:r>
          </a:p>
          <a:p>
            <a:pPr marL="0" indent="0" algn="just">
              <a:buNone/>
            </a:pPr>
            <a:endParaRPr lang="lt-LT" sz="2800" dirty="0"/>
          </a:p>
        </p:txBody>
      </p:sp>
    </p:spTree>
    <p:extLst>
      <p:ext uri="{BB962C8B-B14F-4D97-AF65-F5344CB8AC3E}">
        <p14:creationId xmlns:p14="http://schemas.microsoft.com/office/powerpoint/2010/main" val="4000390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1CC3CDC1-3CFE-43DF-A6FF-2F2BB1C7EDF5}"/>
              </a:ext>
            </a:extLst>
          </p:cNvPr>
          <p:cNvSpPr>
            <a:spLocks noGrp="1"/>
          </p:cNvSpPr>
          <p:nvPr>
            <p:ph type="title"/>
          </p:nvPr>
        </p:nvSpPr>
        <p:spPr>
          <a:xfrm>
            <a:off x="827584" y="2564904"/>
            <a:ext cx="7772400" cy="1728192"/>
          </a:xfrm>
          <a:solidFill>
            <a:schemeClr val="accent2">
              <a:lumMod val="75000"/>
            </a:schemeClr>
          </a:solidFill>
        </p:spPr>
        <p:txBody>
          <a:bodyPr/>
          <a:lstStyle/>
          <a:p>
            <a:pPr algn="ctr"/>
            <a:br>
              <a:rPr lang="lt-LT" cap="none" dirty="0"/>
            </a:br>
            <a:r>
              <a:rPr lang="lt-LT" cap="none" dirty="0"/>
              <a:t>Kai kurie kiti klausimai</a:t>
            </a:r>
          </a:p>
        </p:txBody>
      </p:sp>
    </p:spTree>
    <p:extLst>
      <p:ext uri="{BB962C8B-B14F-4D97-AF65-F5344CB8AC3E}">
        <p14:creationId xmlns:p14="http://schemas.microsoft.com/office/powerpoint/2010/main" val="3056516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143000"/>
          </a:xfrm>
          <a:solidFill>
            <a:schemeClr val="accent2">
              <a:lumMod val="75000"/>
            </a:schemeClr>
          </a:solidFill>
        </p:spPr>
        <p:txBody>
          <a:bodyPr rtlCol="0">
            <a:normAutofit/>
          </a:bodyPr>
          <a:lstStyle/>
          <a:p>
            <a:pPr eaLnBrk="1" hangingPunct="1">
              <a:lnSpc>
                <a:spcPct val="90000"/>
              </a:lnSpc>
              <a:defRPr/>
            </a:pPr>
            <a:r>
              <a:rPr lang="lt-LT" sz="3600" b="1"/>
              <a:t>Pensijos mokėjimas dirbančiam pensininkui</a:t>
            </a:r>
            <a:endParaRPr lang="en-GB" sz="3600" b="1"/>
          </a:p>
        </p:txBody>
      </p:sp>
      <p:sp>
        <p:nvSpPr>
          <p:cNvPr id="80899" name="Rectangle 3"/>
          <p:cNvSpPr>
            <a:spLocks noGrp="1" noChangeArrowheads="1"/>
          </p:cNvSpPr>
          <p:nvPr>
            <p:ph idx="1"/>
          </p:nvPr>
        </p:nvSpPr>
        <p:spPr>
          <a:xfrm>
            <a:off x="395536" y="1340768"/>
            <a:ext cx="8229600" cy="4876800"/>
          </a:xfrm>
        </p:spPr>
        <p:txBody>
          <a:bodyPr/>
          <a:lstStyle/>
          <a:p>
            <a:pPr algn="just" eaLnBrk="1" hangingPunct="1">
              <a:lnSpc>
                <a:spcPct val="110000"/>
              </a:lnSpc>
              <a:buFont typeface="Wingdings" pitchFamily="2" charset="2"/>
              <a:buChar char="Ø"/>
            </a:pPr>
            <a:r>
              <a:rPr lang="lt-LT" sz="3000"/>
              <a:t>Argumentas už mokėjimą: teisę gauti pensiją suteikia pasiektas amžius ir “nuosavybės” teisė.</a:t>
            </a:r>
          </a:p>
          <a:p>
            <a:pPr algn="just" eaLnBrk="1" hangingPunct="1">
              <a:lnSpc>
                <a:spcPct val="110000"/>
              </a:lnSpc>
              <a:buFont typeface="Wingdings" pitchFamily="2" charset="2"/>
              <a:buChar char="Ø"/>
            </a:pPr>
            <a:r>
              <a:rPr lang="lt-LT" sz="3000"/>
              <a:t>Argumentas prieš mokėjimą: pensija yra prarastų dėl socialinės rizikos (senatvės) pajamų pakaitalas. Jei pajamos neprarastos, mokėjimas nepagrįstas. </a:t>
            </a:r>
          </a:p>
          <a:p>
            <a:pPr algn="ctr" eaLnBrk="1" hangingPunct="1">
              <a:lnSpc>
                <a:spcPct val="110000"/>
              </a:lnSpc>
              <a:buFont typeface="Wingdings" pitchFamily="2" charset="2"/>
              <a:buNone/>
            </a:pPr>
            <a:r>
              <a:rPr lang="lt-LT" sz="3000" i="1">
                <a:solidFill>
                  <a:schemeClr val="tx2"/>
                </a:solidFill>
              </a:rPr>
              <a:t>Pirmasis argumentas atitinka kaupimo, o antrasis payg logiką.</a:t>
            </a:r>
          </a:p>
          <a:p>
            <a:pPr algn="just" eaLnBrk="1" hangingPunct="1">
              <a:lnSpc>
                <a:spcPct val="110000"/>
              </a:lnSpc>
              <a:buFont typeface="Wingdings" pitchFamily="2" charset="2"/>
              <a:buChar char="Ø"/>
            </a:pPr>
            <a:r>
              <a:rPr lang="lt-LT" sz="3000"/>
              <a:t>Argumentas už: laisvė rinktis užimtumą</a:t>
            </a:r>
            <a:endParaRPr lang="en-GB"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857250"/>
          </a:xfrm>
          <a:solidFill>
            <a:schemeClr val="accent2">
              <a:lumMod val="75000"/>
            </a:schemeClr>
          </a:solidFill>
        </p:spPr>
        <p:txBody>
          <a:bodyPr rtlCol="0">
            <a:noAutofit/>
          </a:bodyPr>
          <a:lstStyle/>
          <a:p>
            <a:pPr eaLnBrk="1" hangingPunct="1">
              <a:lnSpc>
                <a:spcPct val="90000"/>
              </a:lnSpc>
              <a:defRPr/>
            </a:pPr>
            <a:r>
              <a:rPr lang="lt-LT" sz="3600" b="1" dirty="0"/>
              <a:t>Pensijos </a:t>
            </a:r>
            <a:r>
              <a:rPr lang="en-US" sz="3600" b="1" dirty="0" err="1"/>
              <a:t>suma</a:t>
            </a:r>
            <a:r>
              <a:rPr lang="lt-LT" sz="3600" b="1" dirty="0"/>
              <a:t>žinimo dėl recesijos teisėtumas</a:t>
            </a:r>
            <a:endParaRPr lang="en-GB" sz="3600" b="1" dirty="0"/>
          </a:p>
        </p:txBody>
      </p:sp>
      <p:sp>
        <p:nvSpPr>
          <p:cNvPr id="80899" name="Rectangle 3"/>
          <p:cNvSpPr>
            <a:spLocks noGrp="1" noChangeArrowheads="1"/>
          </p:cNvSpPr>
          <p:nvPr>
            <p:ph idx="1"/>
          </p:nvPr>
        </p:nvSpPr>
        <p:spPr>
          <a:xfrm>
            <a:off x="457200" y="1600200"/>
            <a:ext cx="8229600" cy="4876800"/>
          </a:xfrm>
        </p:spPr>
        <p:txBody>
          <a:bodyPr/>
          <a:lstStyle/>
          <a:p>
            <a:pPr algn="just" eaLnBrk="1" hangingPunct="1">
              <a:lnSpc>
                <a:spcPct val="110000"/>
              </a:lnSpc>
              <a:buFont typeface="Wingdings" pitchFamily="2" charset="2"/>
              <a:buChar char="Ø"/>
            </a:pPr>
            <a:r>
              <a:rPr lang="lt-LT"/>
              <a:t>Argumentas prieš: „nuosavybės” teisė.</a:t>
            </a:r>
          </a:p>
          <a:p>
            <a:pPr algn="just" eaLnBrk="1" hangingPunct="1">
              <a:lnSpc>
                <a:spcPct val="110000"/>
              </a:lnSpc>
              <a:buFont typeface="Wingdings" pitchFamily="2" charset="2"/>
              <a:buChar char="Ø"/>
            </a:pPr>
            <a:r>
              <a:rPr lang="lt-LT"/>
              <a:t>Argumentas už: pensijos yra dalis dirbančiųjų uždarbio, kuriuo jie dalinasi su pensininkais.</a:t>
            </a:r>
            <a:r>
              <a:rPr lang="en-US"/>
              <a:t> </a:t>
            </a:r>
            <a:r>
              <a:rPr lang="lt-LT"/>
              <a:t>Jei norime, kad pensijos didėtų su dirbančių uždarbiais, tai turime sutikti, kad jos mažėtų mažėjant dirbančiųjų uždarbiams.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857250"/>
          </a:xfrm>
          <a:solidFill>
            <a:schemeClr val="accent2">
              <a:lumMod val="75000"/>
            </a:schemeClr>
          </a:solidFill>
        </p:spPr>
        <p:txBody>
          <a:bodyPr rtlCol="0">
            <a:noAutofit/>
          </a:bodyPr>
          <a:lstStyle/>
          <a:p>
            <a:pPr eaLnBrk="1" hangingPunct="1">
              <a:lnSpc>
                <a:spcPct val="90000"/>
              </a:lnSpc>
              <a:defRPr/>
            </a:pPr>
            <a:r>
              <a:rPr lang="lt-LT" sz="3600" b="1" dirty="0"/>
              <a:t>Pensijų apmokestinimas</a:t>
            </a:r>
            <a:endParaRPr lang="en-GB" sz="3600" b="1" dirty="0"/>
          </a:p>
        </p:txBody>
      </p:sp>
      <p:sp>
        <p:nvSpPr>
          <p:cNvPr id="80899" name="Rectangle 3"/>
          <p:cNvSpPr>
            <a:spLocks noGrp="1" noChangeArrowheads="1"/>
          </p:cNvSpPr>
          <p:nvPr>
            <p:ph idx="1"/>
          </p:nvPr>
        </p:nvSpPr>
        <p:spPr>
          <a:xfrm>
            <a:off x="457200" y="982317"/>
            <a:ext cx="8579296" cy="5039368"/>
          </a:xfrm>
        </p:spPr>
        <p:txBody>
          <a:bodyPr/>
          <a:lstStyle/>
          <a:p>
            <a:pPr marL="0" indent="0" algn="just" eaLnBrk="1" hangingPunct="1">
              <a:lnSpc>
                <a:spcPct val="110000"/>
              </a:lnSpc>
              <a:buNone/>
            </a:pPr>
            <a:r>
              <a:rPr lang="lt-LT" sz="2400" dirty="0"/>
              <a:t>Lietuvoje jokios pensijos niekada nebuvo ir nėra apmokestinamos priešingai nei daugelyje ES šalių.</a:t>
            </a:r>
          </a:p>
        </p:txBody>
      </p:sp>
      <p:pic>
        <p:nvPicPr>
          <p:cNvPr id="2" name="Paveikslėlis 1">
            <a:extLst>
              <a:ext uri="{FF2B5EF4-FFF2-40B4-BE49-F238E27FC236}">
                <a16:creationId xmlns:a16="http://schemas.microsoft.com/office/drawing/2014/main" id="{B9316A7A-BF40-40C4-9CB1-5C50DEB3CC02}"/>
              </a:ext>
            </a:extLst>
          </p:cNvPr>
          <p:cNvPicPr>
            <a:picLocks noChangeAspect="1"/>
          </p:cNvPicPr>
          <p:nvPr/>
        </p:nvPicPr>
        <p:blipFill rotWithShape="1">
          <a:blip r:embed="rId2"/>
          <a:srcRect l="12201" t="33201" r="23960" b="27950"/>
          <a:stretch/>
        </p:blipFill>
        <p:spPr>
          <a:xfrm>
            <a:off x="901231" y="1998313"/>
            <a:ext cx="7691233" cy="3744416"/>
          </a:xfrm>
          <a:prstGeom prst="rect">
            <a:avLst/>
          </a:prstGeom>
        </p:spPr>
      </p:pic>
      <p:sp>
        <p:nvSpPr>
          <p:cNvPr id="3" name="TextBox 2">
            <a:extLst>
              <a:ext uri="{FF2B5EF4-FFF2-40B4-BE49-F238E27FC236}">
                <a16:creationId xmlns:a16="http://schemas.microsoft.com/office/drawing/2014/main" id="{49CA5D52-7B2C-4259-8AA4-673049DC219B}"/>
              </a:ext>
            </a:extLst>
          </p:cNvPr>
          <p:cNvSpPr txBox="1"/>
          <p:nvPr/>
        </p:nvSpPr>
        <p:spPr>
          <a:xfrm>
            <a:off x="4938125" y="5867796"/>
            <a:ext cx="4176464" cy="307777"/>
          </a:xfrm>
          <a:prstGeom prst="rect">
            <a:avLst/>
          </a:prstGeom>
          <a:noFill/>
        </p:spPr>
        <p:txBody>
          <a:bodyPr wrap="square" rtlCol="0">
            <a:spAutoFit/>
          </a:bodyPr>
          <a:lstStyle/>
          <a:p>
            <a:pPr algn="r"/>
            <a:r>
              <a:rPr lang="lt-LT" sz="1400" i="1" dirty="0"/>
              <a:t>Iš </a:t>
            </a:r>
            <a:r>
              <a:rPr lang="lt-LT" sz="1400" i="1" dirty="0" err="1"/>
              <a:t>K.Zitikytės</a:t>
            </a:r>
            <a:r>
              <a:rPr lang="lt-LT" sz="1400" i="1" dirty="0"/>
              <a:t> magistrinio darbo</a:t>
            </a:r>
          </a:p>
        </p:txBody>
      </p:sp>
      <p:sp>
        <p:nvSpPr>
          <p:cNvPr id="4" name="TextBox 3">
            <a:extLst>
              <a:ext uri="{FF2B5EF4-FFF2-40B4-BE49-F238E27FC236}">
                <a16:creationId xmlns:a16="http://schemas.microsoft.com/office/drawing/2014/main" id="{7779CCDC-6A11-4387-9948-E1CE04232396}"/>
              </a:ext>
            </a:extLst>
          </p:cNvPr>
          <p:cNvSpPr txBox="1"/>
          <p:nvPr/>
        </p:nvSpPr>
        <p:spPr>
          <a:xfrm>
            <a:off x="611560" y="6309320"/>
            <a:ext cx="7632848" cy="369332"/>
          </a:xfrm>
          <a:prstGeom prst="rect">
            <a:avLst/>
          </a:prstGeom>
          <a:noFill/>
        </p:spPr>
        <p:txBody>
          <a:bodyPr wrap="square" rtlCol="0">
            <a:spAutoFit/>
          </a:bodyPr>
          <a:lstStyle/>
          <a:p>
            <a:r>
              <a:rPr lang="lt-LT" dirty="0">
                <a:latin typeface="+mj-lt"/>
              </a:rPr>
              <a:t>Dėl skirtingo apmokestinimo iškraipomi tarptautiniai pensijų dydžių palyginimai</a:t>
            </a:r>
          </a:p>
        </p:txBody>
      </p:sp>
    </p:spTree>
    <p:extLst>
      <p:ext uri="{BB962C8B-B14F-4D97-AF65-F5344CB8AC3E}">
        <p14:creationId xmlns:p14="http://schemas.microsoft.com/office/powerpoint/2010/main" val="283245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782" y="0"/>
            <a:ext cx="9144000" cy="1052736"/>
          </a:xfrm>
          <a:solidFill>
            <a:schemeClr val="accent2">
              <a:lumMod val="75000"/>
            </a:schemeClr>
          </a:solidFill>
        </p:spPr>
        <p:txBody>
          <a:bodyPr rtlCol="0">
            <a:normAutofit/>
          </a:bodyPr>
          <a:lstStyle/>
          <a:p>
            <a:pPr eaLnBrk="1" hangingPunct="1">
              <a:lnSpc>
                <a:spcPct val="90000"/>
              </a:lnSpc>
              <a:defRPr/>
            </a:pPr>
            <a:r>
              <a:rPr lang="lt-LT" sz="3600" b="1"/>
              <a:t>Išankstinės pensijos</a:t>
            </a:r>
            <a:endParaRPr lang="en-GB" sz="3600" b="1"/>
          </a:p>
        </p:txBody>
      </p:sp>
      <p:sp>
        <p:nvSpPr>
          <p:cNvPr id="79875" name="Rectangle 3"/>
          <p:cNvSpPr>
            <a:spLocks noGrp="1" noChangeArrowheads="1"/>
          </p:cNvSpPr>
          <p:nvPr>
            <p:ph idx="1"/>
          </p:nvPr>
        </p:nvSpPr>
        <p:spPr>
          <a:xfrm>
            <a:off x="539552" y="1628800"/>
            <a:ext cx="8382000" cy="4104456"/>
          </a:xfrm>
        </p:spPr>
        <p:txBody>
          <a:bodyPr rtlCol="0">
            <a:noAutofit/>
          </a:bodyPr>
          <a:lstStyle/>
          <a:p>
            <a:pPr marL="269875" indent="-269875" algn="just">
              <a:buFont typeface="Wingdings" pitchFamily="2" charset="2"/>
              <a:buChar char="Ø"/>
            </a:pPr>
            <a:r>
              <a:rPr lang="lt-LT" sz="2400" dirty="0"/>
              <a:t>Senatvės pensijų išankstinio mokėjimo įstatymas priimtas 2003 m. siekiant išspręsti priešpensinio amžiaus žmonių problemas ne jų užimtumo skatinimo ir nedarbo draudimo, o lengviausiu – išankstinių išmokų keliu. Pasielgta priešingai strateginiuose ES dokumentuose deklaruojamai tendencijai. Perkelta į naująjį įstatymą.</a:t>
            </a:r>
            <a:endParaRPr lang="en-US" sz="2400" dirty="0"/>
          </a:p>
          <a:p>
            <a:pPr algn="just">
              <a:buFont typeface="Wingdings" panose="05000000000000000000" pitchFamily="2" charset="2"/>
              <a:buChar char="Ø"/>
            </a:pPr>
            <a:r>
              <a:rPr lang="lt-LT" sz="2400" dirty="0"/>
              <a:t>Galima gauti pensiją 5 metais anksčiau, bet reikalaujama būtinojo draudimo</a:t>
            </a:r>
            <a:r>
              <a:rPr lang="en-US" sz="2400" dirty="0"/>
              <a:t> </a:t>
            </a:r>
            <a:r>
              <a:rPr lang="lt-LT" sz="2400" dirty="0"/>
              <a:t>stažo </a:t>
            </a:r>
            <a:r>
              <a:rPr lang="en-US" sz="2400" dirty="0"/>
              <a:t>met</a:t>
            </a:r>
            <a:r>
              <a:rPr lang="lt-LT" sz="2400" dirty="0"/>
              <a:t>ų</a:t>
            </a:r>
            <a:r>
              <a:rPr lang="en-US" sz="2400" dirty="0"/>
              <a:t> </a:t>
            </a:r>
            <a:r>
              <a:rPr lang="en-US" sz="2400" dirty="0" err="1"/>
              <a:t>pagal</a:t>
            </a:r>
            <a:r>
              <a:rPr lang="en-US" sz="2400" dirty="0"/>
              <a:t> </a:t>
            </a:r>
            <a:r>
              <a:rPr lang="lt-LT" sz="2400" dirty="0"/>
              <a:t>išėjimo į pensiją metus, taip pat asmuo turi negauti jokių pajamų, nuo kurių priskaitomos socialinio draudimo įmokos bei negauti kitų pensijų išmokų (taip pat ir iš užsienio).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052736"/>
          </a:xfrm>
          <a:solidFill>
            <a:schemeClr val="accent2">
              <a:lumMod val="75000"/>
            </a:schemeClr>
          </a:solidFill>
        </p:spPr>
        <p:txBody>
          <a:bodyPr rtlCol="0">
            <a:normAutofit/>
          </a:bodyPr>
          <a:lstStyle/>
          <a:p>
            <a:pPr eaLnBrk="1" hangingPunct="1">
              <a:lnSpc>
                <a:spcPct val="90000"/>
              </a:lnSpc>
              <a:defRPr/>
            </a:pPr>
            <a:r>
              <a:rPr lang="lt-LT" sz="3600" b="1"/>
              <a:t>Išankstinės pensijos ir atidėtas</a:t>
            </a:r>
            <a:r>
              <a:rPr lang="en-US" sz="3600" b="1"/>
              <a:t> skyrimas</a:t>
            </a:r>
            <a:endParaRPr lang="en-GB" sz="3600" b="1"/>
          </a:p>
        </p:txBody>
      </p:sp>
      <p:sp>
        <p:nvSpPr>
          <p:cNvPr id="79875" name="Rectangle 3"/>
          <p:cNvSpPr>
            <a:spLocks noGrp="1" noChangeArrowheads="1"/>
          </p:cNvSpPr>
          <p:nvPr>
            <p:ph idx="1"/>
          </p:nvPr>
        </p:nvSpPr>
        <p:spPr>
          <a:xfrm>
            <a:off x="539552" y="1196752"/>
            <a:ext cx="8382000" cy="5256584"/>
          </a:xfrm>
        </p:spPr>
        <p:txBody>
          <a:bodyPr rtlCol="0">
            <a:noAutofit/>
          </a:bodyPr>
          <a:lstStyle/>
          <a:p>
            <a:pPr marL="269875" indent="-269875" algn="just">
              <a:buFont typeface="Wingdings" pitchFamily="2" charset="2"/>
              <a:buChar char="Ø"/>
            </a:pPr>
            <a:r>
              <a:rPr lang="lt-LT" sz="2200" dirty="0"/>
              <a:t>Bendroji dalis apskaičiuojama pagal įgyto ir to asmens išėjimo į visą pensiją būtinojo stažo santykį, individualioji pagal įgytus AV. Suma mažinama 0,32% už kiekvieną išankstinio išėjimo mėnesį (pradinėje redakcijoje buvo 0,4%)</a:t>
            </a:r>
          </a:p>
          <a:p>
            <a:pPr marL="269875" indent="-269875" algn="just">
              <a:buFont typeface="Wingdings" pitchFamily="2" charset="2"/>
              <a:buChar char="Ø"/>
            </a:pPr>
            <a:r>
              <a:rPr lang="en-US" sz="2200" dirty="0" err="1"/>
              <a:t>Naujov</a:t>
            </a:r>
            <a:r>
              <a:rPr lang="lt-LT" sz="2200" dirty="0"/>
              <a:t>ė ir vėl priešinga teisingumui, logikai bei ES nuostatoms kryptimi: sulaukus išėjimo į pensiją amžiaus, mokamas dydis nebemažinamas, jeigu išankstinę senatvės pensiją asmuo gavo ne ilgiau kaip 3 metus ir jo stažas, yra ne mažesnis kaip  </a:t>
            </a:r>
            <a:r>
              <a:rPr lang="en-US" sz="2200" dirty="0"/>
              <a:t>40 </a:t>
            </a:r>
            <a:r>
              <a:rPr lang="lt-LT" sz="2200" dirty="0"/>
              <a:t>metų</a:t>
            </a:r>
            <a:r>
              <a:rPr lang="en-US" sz="2200" dirty="0"/>
              <a:t>.</a:t>
            </a:r>
            <a:endParaRPr lang="lt-LT" sz="2200" dirty="0"/>
          </a:p>
          <a:p>
            <a:pPr marL="269875" indent="-269875" algn="just">
              <a:buFont typeface="Wingdings" pitchFamily="2" charset="2"/>
              <a:buChar char="Ø"/>
            </a:pPr>
            <a:r>
              <a:rPr lang="lt-LT" sz="2200" dirty="0"/>
              <a:t>Išankstinis pensijų mokėjimas visam likusiam gyvenimui dar sumažina ir taip jau mažas pensijas.</a:t>
            </a:r>
          </a:p>
          <a:p>
            <a:pPr marL="269875" indent="-269875" algn="just">
              <a:buFont typeface="Wingdings" pitchFamily="2" charset="2"/>
              <a:buChar char="Ø"/>
            </a:pPr>
            <a:r>
              <a:rPr lang="lt-LT" sz="2200" dirty="0"/>
              <a:t>Laimei, nėra populiarus: šiuo metu tik apie 7,5 tūkst. gavėjų: vidutinė pensija sudaro </a:t>
            </a:r>
            <a:r>
              <a:rPr lang="en-US" sz="2200" dirty="0"/>
              <a:t>7</a:t>
            </a:r>
            <a:r>
              <a:rPr lang="lt-LT" sz="2200" dirty="0"/>
              <a:t>5-80% vidutinės senatvės pensijos.</a:t>
            </a:r>
          </a:p>
          <a:p>
            <a:pPr marL="271463" indent="-271463" algn="just" fontAlgn="auto">
              <a:spcAft>
                <a:spcPts val="0"/>
              </a:spcAft>
              <a:buFont typeface="Wingdings" pitchFamily="2" charset="2"/>
              <a:buChar char="Ø"/>
              <a:defRPr/>
            </a:pPr>
            <a:r>
              <a:rPr lang="lt-LT" sz="2200" dirty="0"/>
              <a:t>Atidėtas skyrimas:  pensija didinama 8% už kiekvienus pilnus atidėjimo metus</a:t>
            </a:r>
            <a:r>
              <a:rPr lang="en-US" sz="2200" dirty="0">
                <a:solidFill>
                  <a:schemeClr val="tx2"/>
                </a:solidFill>
              </a:rPr>
              <a:t>.</a:t>
            </a:r>
            <a:endParaRPr lang="en-GB" sz="2200" dirty="0">
              <a:solidFill>
                <a:schemeClr val="tx2"/>
              </a:solidFill>
            </a:endParaRPr>
          </a:p>
        </p:txBody>
      </p:sp>
    </p:spTree>
    <p:extLst>
      <p:ext uri="{BB962C8B-B14F-4D97-AF65-F5344CB8AC3E}">
        <p14:creationId xmlns:p14="http://schemas.microsoft.com/office/powerpoint/2010/main" val="224849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93DE45-A0A8-3882-4D12-F31FAE561AB0}"/>
              </a:ext>
            </a:extLst>
          </p:cNvPr>
          <p:cNvSpPr>
            <a:spLocks noGrp="1"/>
          </p:cNvSpPr>
          <p:nvPr>
            <p:ph type="title"/>
          </p:nvPr>
        </p:nvSpPr>
        <p:spPr>
          <a:xfrm>
            <a:off x="0" y="1"/>
            <a:ext cx="9144000" cy="1560918"/>
          </a:xfrm>
          <a:solidFill>
            <a:schemeClr val="accent2">
              <a:lumMod val="75000"/>
            </a:schemeClr>
          </a:solidFill>
        </p:spPr>
        <p:txBody>
          <a:bodyPr/>
          <a:lstStyle/>
          <a:p>
            <a:r>
              <a:rPr lang="lt-LT" sz="4000" b="1" dirty="0"/>
              <a:t>Kaip derinti bendrąją ir individualią (</a:t>
            </a:r>
            <a:r>
              <a:rPr lang="lt-LT" sz="4000" b="1" dirty="0" err="1"/>
              <a:t>earnings-related</a:t>
            </a:r>
            <a:r>
              <a:rPr lang="lt-LT" sz="4000" b="1" dirty="0"/>
              <a:t>) dalis</a:t>
            </a:r>
            <a:endParaRPr lang="en-US" sz="4000" b="1" dirty="0"/>
          </a:p>
        </p:txBody>
      </p:sp>
      <p:cxnSp>
        <p:nvCxnSpPr>
          <p:cNvPr id="6" name="Tiesioji rodyklės jungtis 5">
            <a:extLst>
              <a:ext uri="{FF2B5EF4-FFF2-40B4-BE49-F238E27FC236}">
                <a16:creationId xmlns:a16="http://schemas.microsoft.com/office/drawing/2014/main" id="{DAB01800-44D8-74F4-FEFA-7B683DF0AA85}"/>
              </a:ext>
            </a:extLst>
          </p:cNvPr>
          <p:cNvCxnSpPr>
            <a:cxnSpLocks/>
          </p:cNvCxnSpPr>
          <p:nvPr/>
        </p:nvCxnSpPr>
        <p:spPr>
          <a:xfrm>
            <a:off x="875298" y="4768078"/>
            <a:ext cx="27522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Tiesioji rodyklės jungtis 9">
            <a:extLst>
              <a:ext uri="{FF2B5EF4-FFF2-40B4-BE49-F238E27FC236}">
                <a16:creationId xmlns:a16="http://schemas.microsoft.com/office/drawing/2014/main" id="{0623EAC8-98D4-76DE-A1B7-0B8A512F2983}"/>
              </a:ext>
            </a:extLst>
          </p:cNvPr>
          <p:cNvCxnSpPr>
            <a:cxnSpLocks/>
          </p:cNvCxnSpPr>
          <p:nvPr/>
        </p:nvCxnSpPr>
        <p:spPr>
          <a:xfrm flipV="1">
            <a:off x="1073819" y="2508585"/>
            <a:ext cx="0" cy="24724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Tiesioji jungtis 11">
            <a:extLst>
              <a:ext uri="{FF2B5EF4-FFF2-40B4-BE49-F238E27FC236}">
                <a16:creationId xmlns:a16="http://schemas.microsoft.com/office/drawing/2014/main" id="{989C4126-0D61-4778-3002-D3874585DEB5}"/>
              </a:ext>
            </a:extLst>
          </p:cNvPr>
          <p:cNvCxnSpPr/>
          <p:nvPr/>
        </p:nvCxnSpPr>
        <p:spPr>
          <a:xfrm>
            <a:off x="1073818" y="3889208"/>
            <a:ext cx="243639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Tiesioji jungtis 13">
            <a:extLst>
              <a:ext uri="{FF2B5EF4-FFF2-40B4-BE49-F238E27FC236}">
                <a16:creationId xmlns:a16="http://schemas.microsoft.com/office/drawing/2014/main" id="{BC0113A8-5528-72C5-35A8-8509A48E2C16}"/>
              </a:ext>
            </a:extLst>
          </p:cNvPr>
          <p:cNvCxnSpPr/>
          <p:nvPr/>
        </p:nvCxnSpPr>
        <p:spPr>
          <a:xfrm flipV="1">
            <a:off x="1073818" y="2689058"/>
            <a:ext cx="2273969" cy="12001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A9C7B1-A7BC-E31C-EE69-19F33C0FB392}"/>
              </a:ext>
            </a:extLst>
          </p:cNvPr>
          <p:cNvSpPr txBox="1"/>
          <p:nvPr/>
        </p:nvSpPr>
        <p:spPr>
          <a:xfrm>
            <a:off x="1200151" y="4051635"/>
            <a:ext cx="2310062" cy="646331"/>
          </a:xfrm>
          <a:prstGeom prst="rect">
            <a:avLst/>
          </a:prstGeom>
          <a:noFill/>
        </p:spPr>
        <p:txBody>
          <a:bodyPr wrap="square" rtlCol="0">
            <a:spAutoFit/>
          </a:bodyPr>
          <a:lstStyle/>
          <a:p>
            <a:pPr algn="ctr"/>
            <a:r>
              <a:rPr lang="lt-LT" dirty="0" err="1"/>
              <a:t>Flat</a:t>
            </a:r>
            <a:r>
              <a:rPr lang="lt-LT" dirty="0"/>
              <a:t> rate </a:t>
            </a:r>
            <a:r>
              <a:rPr lang="lt-LT" dirty="0" err="1"/>
              <a:t>basic</a:t>
            </a:r>
            <a:endParaRPr lang="lt-LT" dirty="0"/>
          </a:p>
          <a:p>
            <a:pPr algn="ctr"/>
            <a:r>
              <a:rPr lang="lt-LT" dirty="0" err="1"/>
              <a:t>universal</a:t>
            </a:r>
            <a:endParaRPr lang="lt-LT" dirty="0"/>
          </a:p>
        </p:txBody>
      </p:sp>
      <p:sp>
        <p:nvSpPr>
          <p:cNvPr id="16" name="TextBox 15">
            <a:extLst>
              <a:ext uri="{FF2B5EF4-FFF2-40B4-BE49-F238E27FC236}">
                <a16:creationId xmlns:a16="http://schemas.microsoft.com/office/drawing/2014/main" id="{65DC29C8-A580-4767-2B8F-01746275D53D}"/>
              </a:ext>
            </a:extLst>
          </p:cNvPr>
          <p:cNvSpPr txBox="1"/>
          <p:nvPr/>
        </p:nvSpPr>
        <p:spPr>
          <a:xfrm>
            <a:off x="2553703" y="3080451"/>
            <a:ext cx="1380623" cy="646331"/>
          </a:xfrm>
          <a:prstGeom prst="rect">
            <a:avLst/>
          </a:prstGeom>
          <a:noFill/>
        </p:spPr>
        <p:txBody>
          <a:bodyPr wrap="square" rtlCol="0">
            <a:spAutoFit/>
          </a:bodyPr>
          <a:lstStyle/>
          <a:p>
            <a:r>
              <a:rPr lang="lt-LT" dirty="0" err="1"/>
              <a:t>Earnings</a:t>
            </a:r>
            <a:r>
              <a:rPr lang="lt-LT" dirty="0"/>
              <a:t> </a:t>
            </a:r>
            <a:r>
              <a:rPr lang="lt-LT" dirty="0" err="1"/>
              <a:t>related</a:t>
            </a:r>
            <a:endParaRPr lang="lt-LT" dirty="0"/>
          </a:p>
        </p:txBody>
      </p:sp>
      <p:cxnSp>
        <p:nvCxnSpPr>
          <p:cNvPr id="18" name="Tiesioji rodyklės jungtis 17">
            <a:extLst>
              <a:ext uri="{FF2B5EF4-FFF2-40B4-BE49-F238E27FC236}">
                <a16:creationId xmlns:a16="http://schemas.microsoft.com/office/drawing/2014/main" id="{215905BC-B061-99D4-4204-8C2816596DC1}"/>
              </a:ext>
            </a:extLst>
          </p:cNvPr>
          <p:cNvCxnSpPr>
            <a:cxnSpLocks/>
          </p:cNvCxnSpPr>
          <p:nvPr/>
        </p:nvCxnSpPr>
        <p:spPr>
          <a:xfrm flipV="1">
            <a:off x="5654843" y="2508585"/>
            <a:ext cx="0" cy="24724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Tiesioji rodyklės jungtis 18">
            <a:extLst>
              <a:ext uri="{FF2B5EF4-FFF2-40B4-BE49-F238E27FC236}">
                <a16:creationId xmlns:a16="http://schemas.microsoft.com/office/drawing/2014/main" id="{C5CCFFE8-F82B-9FEF-95F7-B75441F903C7}"/>
              </a:ext>
            </a:extLst>
          </p:cNvPr>
          <p:cNvCxnSpPr>
            <a:cxnSpLocks/>
          </p:cNvCxnSpPr>
          <p:nvPr/>
        </p:nvCxnSpPr>
        <p:spPr>
          <a:xfrm>
            <a:off x="5402180" y="4768643"/>
            <a:ext cx="27522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Tiesioji jungtis 20">
            <a:extLst>
              <a:ext uri="{FF2B5EF4-FFF2-40B4-BE49-F238E27FC236}">
                <a16:creationId xmlns:a16="http://schemas.microsoft.com/office/drawing/2014/main" id="{86D7BB18-1CF3-DEB5-A2DE-BA87B4143F6B}"/>
              </a:ext>
            </a:extLst>
          </p:cNvPr>
          <p:cNvCxnSpPr/>
          <p:nvPr/>
        </p:nvCxnSpPr>
        <p:spPr>
          <a:xfrm flipV="1">
            <a:off x="5654843" y="2689058"/>
            <a:ext cx="1780673" cy="20790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Tiesioji jungtis 22">
            <a:extLst>
              <a:ext uri="{FF2B5EF4-FFF2-40B4-BE49-F238E27FC236}">
                <a16:creationId xmlns:a16="http://schemas.microsoft.com/office/drawing/2014/main" id="{165250E5-7ACA-CCF6-B53D-95326F0EC37F}"/>
              </a:ext>
            </a:extLst>
          </p:cNvPr>
          <p:cNvCxnSpPr/>
          <p:nvPr/>
        </p:nvCxnSpPr>
        <p:spPr>
          <a:xfrm flipV="1">
            <a:off x="5654842" y="3591427"/>
            <a:ext cx="1022684" cy="2977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083DF7F-3CA3-FC83-75E4-1B409D5CFBDB}"/>
              </a:ext>
            </a:extLst>
          </p:cNvPr>
          <p:cNvSpPr txBox="1"/>
          <p:nvPr/>
        </p:nvSpPr>
        <p:spPr>
          <a:xfrm>
            <a:off x="4139952" y="3889209"/>
            <a:ext cx="1397580" cy="646331"/>
          </a:xfrm>
          <a:prstGeom prst="rect">
            <a:avLst/>
          </a:prstGeom>
          <a:noFill/>
        </p:spPr>
        <p:txBody>
          <a:bodyPr wrap="square" rtlCol="0">
            <a:spAutoFit/>
          </a:bodyPr>
          <a:lstStyle/>
          <a:p>
            <a:r>
              <a:rPr lang="lt-LT" dirty="0" err="1"/>
              <a:t>Guarantee</a:t>
            </a:r>
            <a:r>
              <a:rPr lang="lt-LT" dirty="0"/>
              <a:t> </a:t>
            </a:r>
            <a:r>
              <a:rPr lang="lt-LT" dirty="0" err="1"/>
              <a:t>supplement</a:t>
            </a:r>
            <a:endParaRPr lang="lt-LT" dirty="0"/>
          </a:p>
        </p:txBody>
      </p:sp>
      <p:cxnSp>
        <p:nvCxnSpPr>
          <p:cNvPr id="26" name="Tiesioji rodyklės jungtis 25">
            <a:extLst>
              <a:ext uri="{FF2B5EF4-FFF2-40B4-BE49-F238E27FC236}">
                <a16:creationId xmlns:a16="http://schemas.microsoft.com/office/drawing/2014/main" id="{0CD46909-F57C-90BA-39C8-190B15B728B9}"/>
              </a:ext>
            </a:extLst>
          </p:cNvPr>
          <p:cNvCxnSpPr/>
          <p:nvPr/>
        </p:nvCxnSpPr>
        <p:spPr>
          <a:xfrm flipV="1">
            <a:off x="5287879" y="4051634"/>
            <a:ext cx="532397" cy="9023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317C071-7E45-FC30-E937-6E1100EF5205}"/>
              </a:ext>
            </a:extLst>
          </p:cNvPr>
          <p:cNvSpPr txBox="1"/>
          <p:nvPr/>
        </p:nvSpPr>
        <p:spPr>
          <a:xfrm>
            <a:off x="7273090" y="3031958"/>
            <a:ext cx="1362576" cy="646331"/>
          </a:xfrm>
          <a:prstGeom prst="rect">
            <a:avLst/>
          </a:prstGeom>
          <a:noFill/>
        </p:spPr>
        <p:txBody>
          <a:bodyPr wrap="square" rtlCol="0">
            <a:spAutoFit/>
          </a:bodyPr>
          <a:lstStyle/>
          <a:p>
            <a:r>
              <a:rPr lang="lt-LT" dirty="0" err="1"/>
              <a:t>Earnings</a:t>
            </a:r>
            <a:r>
              <a:rPr lang="lt-LT" dirty="0"/>
              <a:t> </a:t>
            </a:r>
            <a:r>
              <a:rPr lang="lt-LT" dirty="0" err="1"/>
              <a:t>related</a:t>
            </a:r>
            <a:endParaRPr lang="lt-LT" dirty="0"/>
          </a:p>
        </p:txBody>
      </p:sp>
      <p:sp>
        <p:nvSpPr>
          <p:cNvPr id="3" name="TextBox 2">
            <a:extLst>
              <a:ext uri="{FF2B5EF4-FFF2-40B4-BE49-F238E27FC236}">
                <a16:creationId xmlns:a16="http://schemas.microsoft.com/office/drawing/2014/main" id="{56115E2B-0B3F-B254-6D65-6E578A9D90EA}"/>
              </a:ext>
            </a:extLst>
          </p:cNvPr>
          <p:cNvSpPr txBox="1"/>
          <p:nvPr/>
        </p:nvSpPr>
        <p:spPr>
          <a:xfrm>
            <a:off x="1389647" y="4908884"/>
            <a:ext cx="2231855" cy="369332"/>
          </a:xfrm>
          <a:prstGeom prst="rect">
            <a:avLst/>
          </a:prstGeom>
          <a:noFill/>
        </p:spPr>
        <p:txBody>
          <a:bodyPr wrap="square" rtlCol="0">
            <a:spAutoFit/>
          </a:bodyPr>
          <a:lstStyle/>
          <a:p>
            <a:pPr algn="r"/>
            <a:r>
              <a:rPr lang="lt-LT" dirty="0" err="1"/>
              <a:t>Pension</a:t>
            </a:r>
            <a:r>
              <a:rPr lang="lt-LT" dirty="0"/>
              <a:t> </a:t>
            </a:r>
            <a:r>
              <a:rPr lang="lt-LT" dirty="0" err="1"/>
              <a:t>points</a:t>
            </a:r>
            <a:r>
              <a:rPr lang="lt-LT" dirty="0"/>
              <a:t> (AV)</a:t>
            </a:r>
            <a:endParaRPr lang="en-US" dirty="0"/>
          </a:p>
        </p:txBody>
      </p:sp>
      <p:sp>
        <p:nvSpPr>
          <p:cNvPr id="5" name="TextBox 4">
            <a:extLst>
              <a:ext uri="{FF2B5EF4-FFF2-40B4-BE49-F238E27FC236}">
                <a16:creationId xmlns:a16="http://schemas.microsoft.com/office/drawing/2014/main" id="{A6C1CF77-375C-DF87-7B4B-4C826E9274A0}"/>
              </a:ext>
            </a:extLst>
          </p:cNvPr>
          <p:cNvSpPr txBox="1"/>
          <p:nvPr/>
        </p:nvSpPr>
        <p:spPr>
          <a:xfrm>
            <a:off x="6057900" y="5024264"/>
            <a:ext cx="2012282" cy="369332"/>
          </a:xfrm>
          <a:prstGeom prst="rect">
            <a:avLst/>
          </a:prstGeom>
          <a:noFill/>
        </p:spPr>
        <p:txBody>
          <a:bodyPr wrap="square" rtlCol="0">
            <a:spAutoFit/>
          </a:bodyPr>
          <a:lstStyle/>
          <a:p>
            <a:pPr algn="r"/>
            <a:r>
              <a:rPr lang="lt-LT" dirty="0" err="1"/>
              <a:t>Notional</a:t>
            </a:r>
            <a:r>
              <a:rPr lang="lt-LT" dirty="0"/>
              <a:t> </a:t>
            </a:r>
            <a:r>
              <a:rPr lang="lt-LT" dirty="0" err="1"/>
              <a:t>capital</a:t>
            </a:r>
            <a:endParaRPr lang="en-US" dirty="0"/>
          </a:p>
        </p:txBody>
      </p:sp>
      <p:sp>
        <p:nvSpPr>
          <p:cNvPr id="7" name="TextBox 6">
            <a:extLst>
              <a:ext uri="{FF2B5EF4-FFF2-40B4-BE49-F238E27FC236}">
                <a16:creationId xmlns:a16="http://schemas.microsoft.com/office/drawing/2014/main" id="{01B180EF-A47D-02BF-062E-7D555F1F8A26}"/>
              </a:ext>
            </a:extLst>
          </p:cNvPr>
          <p:cNvSpPr txBox="1"/>
          <p:nvPr/>
        </p:nvSpPr>
        <p:spPr>
          <a:xfrm>
            <a:off x="395536" y="1772816"/>
            <a:ext cx="8496941" cy="461665"/>
          </a:xfrm>
          <a:prstGeom prst="rect">
            <a:avLst/>
          </a:prstGeom>
          <a:noFill/>
        </p:spPr>
        <p:txBody>
          <a:bodyPr wrap="square" rtlCol="0">
            <a:spAutoFit/>
          </a:bodyPr>
          <a:lstStyle/>
          <a:p>
            <a:r>
              <a:rPr lang="lt-LT" sz="2400" dirty="0">
                <a:latin typeface="+mn-lt"/>
              </a:rPr>
              <a:t>Pirmas būdas taikomas Lietuvoje, antras iš pavaizduotų -Švedijoje</a:t>
            </a:r>
            <a:endParaRPr lang="en-US" sz="2400" dirty="0">
              <a:latin typeface="+mn-lt"/>
            </a:endParaRPr>
          </a:p>
        </p:txBody>
      </p:sp>
      <p:sp>
        <p:nvSpPr>
          <p:cNvPr id="8" name="TextBox 7">
            <a:extLst>
              <a:ext uri="{FF2B5EF4-FFF2-40B4-BE49-F238E27FC236}">
                <a16:creationId xmlns:a16="http://schemas.microsoft.com/office/drawing/2014/main" id="{A8AD3A6F-2042-DD32-2B0F-E4E706C03903}"/>
              </a:ext>
            </a:extLst>
          </p:cNvPr>
          <p:cNvSpPr txBox="1"/>
          <p:nvPr/>
        </p:nvSpPr>
        <p:spPr>
          <a:xfrm>
            <a:off x="539552" y="5661248"/>
            <a:ext cx="8096112" cy="923330"/>
          </a:xfrm>
          <a:prstGeom prst="rect">
            <a:avLst/>
          </a:prstGeom>
          <a:noFill/>
        </p:spPr>
        <p:txBody>
          <a:bodyPr wrap="square" rtlCol="0">
            <a:spAutoFit/>
          </a:bodyPr>
          <a:lstStyle/>
          <a:p>
            <a:r>
              <a:rPr lang="lt-LT" dirty="0"/>
              <a:t>Antras būdas racionalesnis, bet gali būti per brangus, nes AV vertę reikia pakelti taip aukštai, kad bent ¾ pensijos </a:t>
            </a:r>
            <a:r>
              <a:rPr lang="lt-LT"/>
              <a:t>gavėjų nereikėtų </a:t>
            </a:r>
            <a:r>
              <a:rPr lang="lt-LT" dirty="0"/>
              <a:t>papildomai remti bendrąja dalimi.</a:t>
            </a:r>
            <a:endParaRPr lang="en-US" dirty="0"/>
          </a:p>
        </p:txBody>
      </p:sp>
    </p:spTree>
    <p:extLst>
      <p:ext uri="{BB962C8B-B14F-4D97-AF65-F5344CB8AC3E}">
        <p14:creationId xmlns:p14="http://schemas.microsoft.com/office/powerpoint/2010/main" val="2590209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
            <a:ext cx="9144000" cy="1196752"/>
          </a:xfrm>
          <a:solidFill>
            <a:schemeClr val="accent2">
              <a:lumMod val="75000"/>
            </a:schemeClr>
          </a:solidFill>
        </p:spPr>
        <p:txBody>
          <a:bodyPr rtlCol="0">
            <a:normAutofit/>
          </a:bodyPr>
          <a:lstStyle/>
          <a:p>
            <a:pPr eaLnBrk="1" fontAlgn="auto" hangingPunct="1">
              <a:spcAft>
                <a:spcPts val="0"/>
              </a:spcAft>
              <a:defRPr/>
            </a:pPr>
            <a:r>
              <a:rPr lang="lt-LT" sz="3600" b="1" dirty="0">
                <a:effectLst>
                  <a:outerShdw blurRad="38100" dist="38100" dir="2700000" algn="tl">
                    <a:srgbClr val="000000">
                      <a:alpha val="43137"/>
                    </a:srgbClr>
                  </a:outerShdw>
                </a:effectLst>
              </a:rPr>
              <a:t>SOCIALINĖS APSAUGOS EKONOMIKA</a:t>
            </a:r>
          </a:p>
        </p:txBody>
      </p:sp>
      <p:sp>
        <p:nvSpPr>
          <p:cNvPr id="4099" name="Rectangle 3"/>
          <p:cNvSpPr>
            <a:spLocks noGrp="1" noChangeArrowheads="1"/>
          </p:cNvSpPr>
          <p:nvPr>
            <p:ph type="subTitle" idx="1"/>
          </p:nvPr>
        </p:nvSpPr>
        <p:spPr>
          <a:xfrm>
            <a:off x="539552" y="2348880"/>
            <a:ext cx="8286750" cy="3960440"/>
          </a:xfrm>
        </p:spPr>
        <p:txBody>
          <a:bodyPr rtlCol="0">
            <a:normAutofit/>
          </a:bodyPr>
          <a:lstStyle/>
          <a:p>
            <a:pPr eaLnBrk="1" fontAlgn="auto" hangingPunct="1">
              <a:spcAft>
                <a:spcPts val="0"/>
              </a:spcAft>
              <a:buFont typeface="Arial" pitchFamily="34" charset="0"/>
              <a:buNone/>
              <a:defRPr/>
            </a:pPr>
            <a:endParaRPr lang="lt-LT" dirty="0">
              <a:solidFill>
                <a:schemeClr val="bg2">
                  <a:lumMod val="25000"/>
                </a:schemeClr>
              </a:solidFill>
            </a:endParaRPr>
          </a:p>
          <a:p>
            <a:pPr fontAlgn="auto">
              <a:spcAft>
                <a:spcPts val="0"/>
              </a:spcAft>
              <a:defRPr/>
            </a:pPr>
            <a:r>
              <a:rPr lang="lt-LT" b="1" dirty="0">
                <a:solidFill>
                  <a:schemeClr val="bg2">
                    <a:lumMod val="25000"/>
                  </a:schemeClr>
                </a:solidFill>
              </a:rPr>
              <a:t>Lietuvos socialinio draudimo </a:t>
            </a:r>
            <a:r>
              <a:rPr lang="en-US" b="1" dirty="0" err="1">
                <a:solidFill>
                  <a:schemeClr val="bg2">
                    <a:lumMod val="25000"/>
                  </a:schemeClr>
                </a:solidFill>
              </a:rPr>
              <a:t>netekto</a:t>
            </a:r>
            <a:r>
              <a:rPr lang="en-US" b="1" dirty="0">
                <a:solidFill>
                  <a:schemeClr val="bg2">
                    <a:lumMod val="25000"/>
                  </a:schemeClr>
                </a:solidFill>
              </a:rPr>
              <a:t> </a:t>
            </a:r>
            <a:r>
              <a:rPr lang="en-US" b="1" dirty="0" err="1">
                <a:solidFill>
                  <a:schemeClr val="bg2">
                    <a:lumMod val="25000"/>
                  </a:schemeClr>
                </a:solidFill>
              </a:rPr>
              <a:t>darbingumo</a:t>
            </a:r>
            <a:r>
              <a:rPr lang="en-US" b="1" dirty="0">
                <a:solidFill>
                  <a:schemeClr val="bg2">
                    <a:lumMod val="25000"/>
                  </a:schemeClr>
                </a:solidFill>
              </a:rPr>
              <a:t>, </a:t>
            </a:r>
            <a:r>
              <a:rPr lang="en-US" b="1" dirty="0" err="1">
                <a:solidFill>
                  <a:schemeClr val="bg2">
                    <a:lumMod val="25000"/>
                  </a:schemeClr>
                </a:solidFill>
              </a:rPr>
              <a:t>na</a:t>
            </a:r>
            <a:r>
              <a:rPr lang="lt-LT" b="1" dirty="0">
                <a:solidFill>
                  <a:schemeClr val="bg2">
                    <a:lumMod val="25000"/>
                  </a:schemeClr>
                </a:solidFill>
              </a:rPr>
              <a:t>š</a:t>
            </a:r>
            <a:r>
              <a:rPr lang="en-US" b="1" dirty="0">
                <a:solidFill>
                  <a:schemeClr val="bg2">
                    <a:lumMod val="25000"/>
                  </a:schemeClr>
                </a:solidFill>
              </a:rPr>
              <a:t>li</a:t>
            </a:r>
            <a:r>
              <a:rPr lang="lt-LT" b="1" dirty="0">
                <a:solidFill>
                  <a:schemeClr val="bg2">
                    <a:lumMod val="25000"/>
                  </a:schemeClr>
                </a:solidFill>
              </a:rPr>
              <a:t>ų</a:t>
            </a:r>
            <a:r>
              <a:rPr lang="en-US" b="1" dirty="0">
                <a:solidFill>
                  <a:schemeClr val="bg2">
                    <a:lumMod val="25000"/>
                  </a:schemeClr>
                </a:solidFill>
              </a:rPr>
              <a:t> </a:t>
            </a:r>
            <a:r>
              <a:rPr lang="en-US" b="1" dirty="0" err="1">
                <a:solidFill>
                  <a:schemeClr val="bg2">
                    <a:lumMod val="25000"/>
                  </a:schemeClr>
                </a:solidFill>
              </a:rPr>
              <a:t>ir</a:t>
            </a:r>
            <a:r>
              <a:rPr lang="en-US" b="1" dirty="0">
                <a:solidFill>
                  <a:schemeClr val="bg2">
                    <a:lumMod val="25000"/>
                  </a:schemeClr>
                </a:solidFill>
              </a:rPr>
              <a:t> </a:t>
            </a:r>
            <a:r>
              <a:rPr lang="en-US" b="1" dirty="0" err="1">
                <a:solidFill>
                  <a:schemeClr val="bg2">
                    <a:lumMod val="25000"/>
                  </a:schemeClr>
                </a:solidFill>
              </a:rPr>
              <a:t>na</a:t>
            </a:r>
            <a:r>
              <a:rPr lang="lt-LT" b="1" dirty="0">
                <a:solidFill>
                  <a:schemeClr val="bg2">
                    <a:lumMod val="25000"/>
                  </a:schemeClr>
                </a:solidFill>
              </a:rPr>
              <a:t>š</a:t>
            </a:r>
            <a:r>
              <a:rPr lang="en-US" b="1" dirty="0" err="1">
                <a:solidFill>
                  <a:schemeClr val="bg2">
                    <a:lumMod val="25000"/>
                  </a:schemeClr>
                </a:solidFill>
              </a:rPr>
              <a:t>lai</a:t>
            </a:r>
            <a:r>
              <a:rPr lang="lt-LT" b="1" dirty="0" err="1">
                <a:solidFill>
                  <a:schemeClr val="bg2">
                    <a:lumMod val="25000"/>
                  </a:schemeClr>
                </a:solidFill>
              </a:rPr>
              <a:t>čių</a:t>
            </a:r>
            <a:r>
              <a:rPr lang="en-US" b="1" dirty="0">
                <a:solidFill>
                  <a:schemeClr val="bg2">
                    <a:lumMod val="25000"/>
                  </a:schemeClr>
                </a:solidFill>
              </a:rPr>
              <a:t> </a:t>
            </a:r>
            <a:r>
              <a:rPr lang="lt-LT" b="1" dirty="0">
                <a:solidFill>
                  <a:schemeClr val="bg2">
                    <a:lumMod val="25000"/>
                  </a:schemeClr>
                </a:solidFill>
              </a:rPr>
              <a:t>pensijos</a:t>
            </a:r>
            <a:endParaRPr lang="en-US" b="1" dirty="0">
              <a:solidFill>
                <a:schemeClr val="bg2">
                  <a:lumMod val="25000"/>
                </a:schemeClr>
              </a:solidFill>
            </a:endParaRP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lt-LT" dirty="0"/>
          </a:p>
        </p:txBody>
      </p:sp>
    </p:spTree>
    <p:extLst>
      <p:ext uri="{BB962C8B-B14F-4D97-AF65-F5344CB8AC3E}">
        <p14:creationId xmlns:p14="http://schemas.microsoft.com/office/powerpoint/2010/main" val="1753091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75779" name="Text Box 3"/>
          <p:cNvSpPr txBox="1">
            <a:spLocks noChangeArrowheads="1"/>
          </p:cNvSpPr>
          <p:nvPr/>
        </p:nvSpPr>
        <p:spPr bwMode="auto">
          <a:xfrm>
            <a:off x="0" y="0"/>
            <a:ext cx="9144000" cy="590931"/>
          </a:xfrm>
          <a:prstGeom prst="rect">
            <a:avLst/>
          </a:prstGeom>
          <a:solidFill>
            <a:schemeClr val="accent2">
              <a:lumMod val="75000"/>
            </a:schemeClr>
          </a:solidFill>
          <a:ln w="88900" cmpd="tri">
            <a:noFill/>
            <a:prstDash val="sysDot"/>
            <a:miter lim="800000"/>
            <a:headEnd/>
            <a:tailEnd/>
          </a:ln>
          <a:effectLst/>
        </p:spPr>
        <p:txBody>
          <a:bodyPr wrap="square">
            <a:spAutoFit/>
          </a:bodyPr>
          <a:lstStyle/>
          <a:p>
            <a:pPr algn="ctr" fontAlgn="auto">
              <a:lnSpc>
                <a:spcPct val="90000"/>
              </a:lnSpc>
              <a:spcBef>
                <a:spcPts val="0"/>
              </a:spcBef>
              <a:spcAft>
                <a:spcPts val="0"/>
              </a:spcAft>
              <a:defRPr/>
            </a:pPr>
            <a:r>
              <a:rPr lang="lt-LT" sz="3600" b="1">
                <a:solidFill>
                  <a:schemeClr val="bg1"/>
                </a:solidFill>
                <a:latin typeface="Calibri" pitchFamily="34" charset="0"/>
                <a:ea typeface="+mj-ea"/>
                <a:cs typeface="+mj-cs"/>
              </a:rPr>
              <a:t>Netekto darbingumo pensija</a:t>
            </a:r>
            <a:endParaRPr lang="en-GB" sz="3600" b="1">
              <a:solidFill>
                <a:schemeClr val="bg1"/>
              </a:solidFill>
              <a:latin typeface="Calibri" pitchFamily="34" charset="0"/>
              <a:ea typeface="+mj-ea"/>
              <a:cs typeface="+mj-cs"/>
            </a:endParaRPr>
          </a:p>
        </p:txBody>
      </p:sp>
      <p:sp>
        <p:nvSpPr>
          <p:cNvPr id="33796"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3797" name="Text Box 7"/>
          <p:cNvSpPr txBox="1">
            <a:spLocks noChangeArrowheads="1"/>
          </p:cNvSpPr>
          <p:nvPr/>
        </p:nvSpPr>
        <p:spPr bwMode="auto">
          <a:xfrm>
            <a:off x="467544" y="980728"/>
            <a:ext cx="8305800" cy="5262979"/>
          </a:xfrm>
          <a:prstGeom prst="rect">
            <a:avLst/>
          </a:prstGeom>
          <a:noFill/>
          <a:ln w="9525">
            <a:noFill/>
            <a:miter lim="800000"/>
            <a:headEnd/>
            <a:tailEnd/>
          </a:ln>
        </p:spPr>
        <p:txBody>
          <a:bodyPr>
            <a:spAutoFit/>
          </a:bodyPr>
          <a:lstStyle/>
          <a:p>
            <a:pPr algn="ctr">
              <a:spcBef>
                <a:spcPct val="50000"/>
              </a:spcBef>
            </a:pPr>
            <a:r>
              <a:rPr lang="lt-LT" sz="2800" dirty="0">
                <a:latin typeface="Calibri" pitchFamily="34" charset="0"/>
              </a:rPr>
              <a:t>Skirtingose valstybėse invalidumo ir senatvės pensijos traktuojamos vienodai arba skirtingai.</a:t>
            </a:r>
            <a:endParaRPr lang="en-US" sz="2800" dirty="0">
              <a:latin typeface="Calibri" pitchFamily="34" charset="0"/>
            </a:endParaRPr>
          </a:p>
          <a:p>
            <a:endParaRPr lang="lt-LT" sz="2800" b="1" dirty="0">
              <a:latin typeface="Calibri" pitchFamily="34" charset="0"/>
            </a:endParaRPr>
          </a:p>
          <a:p>
            <a:r>
              <a:rPr lang="lt-LT" sz="2800" b="1" dirty="0">
                <a:latin typeface="Calibri" pitchFamily="34" charset="0"/>
              </a:rPr>
              <a:t>Fiksuoto dydžio išmokos</a:t>
            </a:r>
          </a:p>
          <a:p>
            <a:pPr algn="r">
              <a:buFont typeface="Wingdings 2" pitchFamily="18" charset="2"/>
              <a:buNone/>
            </a:pPr>
            <a:r>
              <a:rPr lang="lt-LT" sz="2400" i="1" dirty="0">
                <a:latin typeface="Calibri" pitchFamily="34" charset="0"/>
              </a:rPr>
              <a:t>Airija, JK, Belgija (savarankiškai dirbantiems)</a:t>
            </a:r>
          </a:p>
          <a:p>
            <a:r>
              <a:rPr lang="lt-LT" sz="2800" b="1" dirty="0">
                <a:latin typeface="Calibri" pitchFamily="34" charset="0"/>
              </a:rPr>
              <a:t>Taikomos senatvės pensijos apskaičiavimo taisyklės</a:t>
            </a:r>
            <a:endParaRPr lang="lt-LT" sz="2800" dirty="0">
              <a:latin typeface="Calibri" pitchFamily="34" charset="0"/>
            </a:endParaRPr>
          </a:p>
          <a:p>
            <a:pPr algn="r">
              <a:buFont typeface="Wingdings 2" pitchFamily="18" charset="2"/>
              <a:buNone/>
            </a:pPr>
            <a:r>
              <a:rPr lang="lt-LT" sz="2400" i="1" dirty="0">
                <a:latin typeface="Calibri" pitchFamily="34" charset="0"/>
              </a:rPr>
              <a:t>Vokietija:  apskaičiuojama </a:t>
            </a:r>
            <a:r>
              <a:rPr lang="en-US" sz="2400" i="1" dirty="0" err="1">
                <a:latin typeface="Calibri" pitchFamily="34" charset="0"/>
              </a:rPr>
              <a:t>kaip</a:t>
            </a:r>
            <a:r>
              <a:rPr lang="en-US" sz="2400" i="1" dirty="0">
                <a:latin typeface="Calibri" pitchFamily="34" charset="0"/>
              </a:rPr>
              <a:t> </a:t>
            </a:r>
            <a:r>
              <a:rPr lang="en-US" sz="2400" i="1" dirty="0" err="1">
                <a:latin typeface="Calibri" pitchFamily="34" charset="0"/>
              </a:rPr>
              <a:t>senatv</a:t>
            </a:r>
            <a:r>
              <a:rPr lang="lt-LT" sz="2400" i="1" dirty="0">
                <a:latin typeface="Calibri" pitchFamily="34" charset="0"/>
              </a:rPr>
              <a:t>ė</a:t>
            </a:r>
            <a:r>
              <a:rPr lang="en-US" sz="2400" i="1" dirty="0">
                <a:latin typeface="Calibri" pitchFamily="34" charset="0"/>
              </a:rPr>
              <a:t>s</a:t>
            </a:r>
            <a:r>
              <a:rPr lang="lt-LT" sz="2400" i="1" dirty="0">
                <a:latin typeface="Calibri" pitchFamily="34" charset="0"/>
              </a:rPr>
              <a:t>, bet taikomas pensijos rūšį atspindintis daugiklis</a:t>
            </a:r>
            <a:r>
              <a:rPr lang="en-US" sz="2400" i="1" dirty="0">
                <a:latin typeface="Calibri" pitchFamily="34" charset="0"/>
              </a:rPr>
              <a:t> </a:t>
            </a:r>
            <a:r>
              <a:rPr lang="lt-LT" sz="2400" i="1" dirty="0">
                <a:latin typeface="Calibri" pitchFamily="34" charset="0"/>
              </a:rPr>
              <a:t>(atsižvelgiant į neįgalumo lygį)</a:t>
            </a:r>
          </a:p>
          <a:p>
            <a:r>
              <a:rPr lang="lt-LT" sz="2800" b="1" dirty="0">
                <a:latin typeface="Calibri" pitchFamily="34" charset="0"/>
              </a:rPr>
              <a:t>Taikomos kitokios taisyklės</a:t>
            </a:r>
          </a:p>
          <a:p>
            <a:pPr algn="r"/>
            <a:r>
              <a:rPr lang="lt-LT" sz="2400" i="1" dirty="0">
                <a:latin typeface="Calibri" pitchFamily="34" charset="0"/>
              </a:rPr>
              <a:t>Prancūzija: neįgalumo pensija apskaičiuojama, mokant 30 arba 50 proc. DU per geriausius 10 metų iki neįgalumo nustatymo (sunkiausio neįgalumo atveju – 50 proc. DU + 40 proc. dydžio priedas)</a:t>
            </a:r>
            <a:endParaRPr lang="en-GB" sz="2800" dirty="0">
              <a:latin typeface="Calibri" pitchFamily="34" charset="0"/>
            </a:endParaRPr>
          </a:p>
        </p:txBody>
      </p:sp>
    </p:spTree>
    <p:extLst>
      <p:ext uri="{BB962C8B-B14F-4D97-AF65-F5344CB8AC3E}">
        <p14:creationId xmlns:p14="http://schemas.microsoft.com/office/powerpoint/2010/main" val="2257362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75779" name="Text Box 3"/>
          <p:cNvSpPr txBox="1">
            <a:spLocks noChangeArrowheads="1"/>
          </p:cNvSpPr>
          <p:nvPr/>
        </p:nvSpPr>
        <p:spPr bwMode="auto">
          <a:xfrm>
            <a:off x="0" y="0"/>
            <a:ext cx="9144000" cy="923330"/>
          </a:xfrm>
          <a:prstGeom prst="rect">
            <a:avLst/>
          </a:prstGeom>
          <a:solidFill>
            <a:schemeClr val="accent2">
              <a:lumMod val="75000"/>
            </a:schemeClr>
          </a:solidFill>
          <a:ln w="88900" cmpd="tri">
            <a:noFill/>
            <a:prstDash val="sysDot"/>
            <a:miter lim="800000"/>
            <a:headEnd/>
            <a:tailEnd/>
          </a:ln>
          <a:effectLst/>
        </p:spPr>
        <p:txBody>
          <a:bodyPr wrap="square">
            <a:spAutoFit/>
          </a:bodyPr>
          <a:lstStyle/>
          <a:p>
            <a:pPr algn="ctr" fontAlgn="auto">
              <a:lnSpc>
                <a:spcPct val="90000"/>
              </a:lnSpc>
              <a:spcBef>
                <a:spcPts val="0"/>
              </a:spcBef>
              <a:spcAft>
                <a:spcPts val="0"/>
              </a:spcAft>
              <a:defRPr/>
            </a:pPr>
            <a:r>
              <a:rPr lang="lt-LT" sz="3600" b="1" dirty="0">
                <a:solidFill>
                  <a:schemeClr val="bg1"/>
                </a:solidFill>
                <a:latin typeface="Calibri" pitchFamily="34" charset="0"/>
                <a:ea typeface="+mj-ea"/>
                <a:cs typeface="+mj-cs"/>
              </a:rPr>
              <a:t>Netekto darbingumo pensija: teisė gauti</a:t>
            </a:r>
          </a:p>
          <a:p>
            <a:pPr algn="ctr" fontAlgn="auto">
              <a:lnSpc>
                <a:spcPct val="90000"/>
              </a:lnSpc>
              <a:spcBef>
                <a:spcPts val="0"/>
              </a:spcBef>
              <a:spcAft>
                <a:spcPts val="0"/>
              </a:spcAft>
              <a:defRPr/>
            </a:pPr>
            <a:endParaRPr lang="en-GB" sz="2400" b="1" dirty="0">
              <a:solidFill>
                <a:schemeClr val="bg1"/>
              </a:solidFill>
              <a:latin typeface="Calibri" pitchFamily="34" charset="0"/>
              <a:ea typeface="+mj-ea"/>
              <a:cs typeface="+mj-cs"/>
            </a:endParaRPr>
          </a:p>
        </p:txBody>
      </p:sp>
      <p:sp>
        <p:nvSpPr>
          <p:cNvPr id="34820"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4821" name="Text Box 5"/>
          <p:cNvSpPr txBox="1">
            <a:spLocks noChangeArrowheads="1"/>
          </p:cNvSpPr>
          <p:nvPr/>
        </p:nvSpPr>
        <p:spPr bwMode="auto">
          <a:xfrm>
            <a:off x="342900" y="1268760"/>
            <a:ext cx="8458200" cy="5435334"/>
          </a:xfrm>
          <a:prstGeom prst="rect">
            <a:avLst/>
          </a:prstGeom>
          <a:noFill/>
          <a:ln w="12700" cap="sq">
            <a:noFill/>
            <a:miter lim="800000"/>
            <a:headEnd type="none" w="sm" len="sm"/>
            <a:tailEnd type="none" w="sm" len="sm"/>
          </a:ln>
        </p:spPr>
        <p:txBody>
          <a:bodyPr wrap="square">
            <a:spAutoFit/>
          </a:bodyPr>
          <a:lstStyle/>
          <a:p>
            <a:pPr indent="485775" algn="just">
              <a:lnSpc>
                <a:spcPct val="90000"/>
              </a:lnSpc>
              <a:spcBef>
                <a:spcPct val="50000"/>
              </a:spcBef>
              <a:buSzPct val="80000"/>
              <a:buFont typeface="Wingdings" pitchFamily="2" charset="2"/>
              <a:buChar char="Ø"/>
            </a:pPr>
            <a:r>
              <a:rPr lang="lt-LT" sz="2800" dirty="0">
                <a:latin typeface="Calibri" pitchFamily="34" charset="0"/>
                <a:sym typeface="Symbol" pitchFamily="18" charset="2"/>
              </a:rPr>
              <a:t>Asmeniui nustatytas darbingumo lygis mažesnis, negu 45 procentai .</a:t>
            </a:r>
          </a:p>
          <a:p>
            <a:pPr algn="r">
              <a:lnSpc>
                <a:spcPct val="90000"/>
              </a:lnSpc>
              <a:spcBef>
                <a:spcPct val="50000"/>
              </a:spcBef>
              <a:buSzPct val="80000"/>
            </a:pPr>
            <a:r>
              <a:rPr lang="lt-LT" sz="2800" i="1" dirty="0">
                <a:solidFill>
                  <a:schemeClr val="tx2"/>
                </a:solidFill>
                <a:latin typeface="Calibri" pitchFamily="34" charset="0"/>
                <a:sym typeface="Symbol" pitchFamily="18" charset="2"/>
              </a:rPr>
              <a:t>(Kas yra netektas darbingumas?)</a:t>
            </a:r>
          </a:p>
          <a:p>
            <a:pPr algn="r">
              <a:lnSpc>
                <a:spcPct val="90000"/>
              </a:lnSpc>
              <a:spcBef>
                <a:spcPct val="50000"/>
              </a:spcBef>
              <a:buSzPct val="80000"/>
            </a:pPr>
            <a:r>
              <a:rPr lang="lt-LT" sz="2800" i="1" dirty="0">
                <a:latin typeface="Calibri" pitchFamily="34" charset="0"/>
                <a:sym typeface="Symbol" pitchFamily="18" charset="2"/>
              </a:rPr>
              <a:t>Neįgalumo ir darbingumo nustatymo tarnyba (NDNT) – netektą darbingumą nustatanti institucija</a:t>
            </a:r>
          </a:p>
          <a:p>
            <a:pPr indent="485775" algn="just">
              <a:lnSpc>
                <a:spcPct val="90000"/>
              </a:lnSpc>
              <a:spcBef>
                <a:spcPct val="50000"/>
              </a:spcBef>
              <a:buSzPct val="80000"/>
              <a:buFont typeface="Wingdings" pitchFamily="2" charset="2"/>
              <a:buChar char="Ø"/>
            </a:pPr>
            <a:r>
              <a:rPr lang="lt-LT" sz="2800" dirty="0">
                <a:latin typeface="Calibri" pitchFamily="34" charset="0"/>
                <a:sym typeface="Symbol" pitchFamily="18" charset="2"/>
              </a:rPr>
              <a:t>Minimalus pensijų draudimo stažas netekto </a:t>
            </a:r>
            <a:r>
              <a:rPr lang="lt-LT" sz="2800" dirty="0" err="1">
                <a:latin typeface="Calibri" pitchFamily="34" charset="0"/>
                <a:sym typeface="Symbol" pitchFamily="18" charset="2"/>
              </a:rPr>
              <a:t>darbin-gumo</a:t>
            </a:r>
            <a:r>
              <a:rPr lang="lt-LT" sz="2800" dirty="0">
                <a:latin typeface="Calibri" pitchFamily="34" charset="0"/>
                <a:sym typeface="Symbol" pitchFamily="18" charset="2"/>
              </a:rPr>
              <a:t> pensijai nuo 2 mėn. iki 15 metų</a:t>
            </a:r>
          </a:p>
          <a:p>
            <a:pPr marL="93663" indent="447675" algn="just">
              <a:lnSpc>
                <a:spcPct val="90000"/>
              </a:lnSpc>
              <a:spcBef>
                <a:spcPct val="50000"/>
              </a:spcBef>
              <a:buSzPct val="80000"/>
              <a:buFont typeface="Wingdings" pitchFamily="2" charset="2"/>
              <a:buChar char="Ø"/>
            </a:pPr>
            <a:r>
              <a:rPr lang="lt-LT" sz="2800" dirty="0">
                <a:latin typeface="Calibri" pitchFamily="34" charset="0"/>
                <a:sym typeface="Symbol" pitchFamily="18" charset="2"/>
              </a:rPr>
              <a:t>Būtinasis pensijų draudimo stažas netekto </a:t>
            </a:r>
            <a:r>
              <a:rPr lang="lt-LT" sz="2800" dirty="0" err="1">
                <a:latin typeface="Calibri" pitchFamily="34" charset="0"/>
                <a:sym typeface="Symbol" pitchFamily="18" charset="2"/>
              </a:rPr>
              <a:t>darbin-gumo</a:t>
            </a:r>
            <a:r>
              <a:rPr lang="lt-LT" sz="2800" dirty="0">
                <a:latin typeface="Calibri" pitchFamily="34" charset="0"/>
                <a:sym typeface="Symbol" pitchFamily="18" charset="2"/>
              </a:rPr>
              <a:t> pensijai nuo 1 metų iki būtinojo senatvės pensijai stažo.</a:t>
            </a:r>
          </a:p>
          <a:p>
            <a:pPr indent="485775" algn="r">
              <a:lnSpc>
                <a:spcPct val="90000"/>
              </a:lnSpc>
              <a:spcBef>
                <a:spcPct val="50000"/>
              </a:spcBef>
              <a:buSzPct val="80000"/>
              <a:buFont typeface="Wingdings" pitchFamily="2" charset="2"/>
              <a:buNone/>
            </a:pPr>
            <a:endParaRPr lang="lt-LT" sz="2800" i="1" dirty="0">
              <a:latin typeface="Calibri" pitchFamily="34" charset="0"/>
              <a:sym typeface="Symbol" pitchFamily="18" charset="2"/>
            </a:endParaRPr>
          </a:p>
        </p:txBody>
      </p:sp>
    </p:spTree>
    <p:extLst>
      <p:ext uri="{BB962C8B-B14F-4D97-AF65-F5344CB8AC3E}">
        <p14:creationId xmlns:p14="http://schemas.microsoft.com/office/powerpoint/2010/main" val="1637832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3795" name="Text Box 3"/>
          <p:cNvSpPr txBox="1">
            <a:spLocks noChangeArrowheads="1"/>
          </p:cNvSpPr>
          <p:nvPr/>
        </p:nvSpPr>
        <p:spPr bwMode="auto">
          <a:xfrm>
            <a:off x="0" y="0"/>
            <a:ext cx="9143999" cy="1089529"/>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lnSpc>
                <a:spcPct val="90000"/>
              </a:lnSpc>
              <a:spcBef>
                <a:spcPts val="0"/>
              </a:spcBef>
              <a:spcAft>
                <a:spcPts val="0"/>
              </a:spcAft>
              <a:defRPr/>
            </a:pPr>
            <a:r>
              <a:rPr lang="lt-LT" sz="3600" b="1" dirty="0">
                <a:solidFill>
                  <a:schemeClr val="bg1"/>
                </a:solidFill>
                <a:latin typeface="Calibri" pitchFamily="34" charset="0"/>
                <a:ea typeface="+mj-ea"/>
                <a:cs typeface="+mj-cs"/>
              </a:rPr>
              <a:t>Netekto darbingumo pensija: </a:t>
            </a:r>
            <a:r>
              <a:rPr lang="en-US" sz="3600" b="1" dirty="0" err="1">
                <a:solidFill>
                  <a:schemeClr val="bg1"/>
                </a:solidFill>
                <a:latin typeface="Calibri" pitchFamily="34" charset="0"/>
                <a:ea typeface="+mj-ea"/>
                <a:cs typeface="+mj-cs"/>
              </a:rPr>
              <a:t>dyd</a:t>
            </a:r>
            <a:r>
              <a:rPr lang="lt-LT" sz="3600" b="1" dirty="0" err="1">
                <a:solidFill>
                  <a:schemeClr val="bg1"/>
                </a:solidFill>
                <a:latin typeface="Calibri" pitchFamily="34" charset="0"/>
                <a:ea typeface="+mj-ea"/>
                <a:cs typeface="+mj-cs"/>
              </a:rPr>
              <a:t>žio</a:t>
            </a:r>
            <a:r>
              <a:rPr lang="lt-LT" sz="3600" b="1" dirty="0">
                <a:solidFill>
                  <a:schemeClr val="bg1"/>
                </a:solidFill>
                <a:latin typeface="Calibri" pitchFamily="34" charset="0"/>
                <a:ea typeface="+mj-ea"/>
                <a:cs typeface="+mj-cs"/>
              </a:rPr>
              <a:t> apskaičiavimo principas</a:t>
            </a:r>
            <a:endParaRPr lang="en-GB" sz="3600" b="1" dirty="0">
              <a:solidFill>
                <a:schemeClr val="bg1"/>
              </a:solidFill>
              <a:latin typeface="Calibri" pitchFamily="34" charset="0"/>
              <a:ea typeface="+mj-ea"/>
              <a:cs typeface="+mj-cs"/>
            </a:endParaRPr>
          </a:p>
        </p:txBody>
      </p:sp>
      <p:sp>
        <p:nvSpPr>
          <p:cNvPr id="36868"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0725" name="Text Box 5"/>
          <p:cNvSpPr txBox="1">
            <a:spLocks noChangeArrowheads="1"/>
          </p:cNvSpPr>
          <p:nvPr/>
        </p:nvSpPr>
        <p:spPr bwMode="auto">
          <a:xfrm>
            <a:off x="231735" y="1340768"/>
            <a:ext cx="8591550" cy="5672322"/>
          </a:xfrm>
          <a:prstGeom prst="rect">
            <a:avLst/>
          </a:prstGeom>
          <a:noFill/>
          <a:ln w="12700" cap="sq">
            <a:noFill/>
            <a:miter lim="800000"/>
            <a:headEnd type="none" w="sm" len="sm"/>
            <a:tailEnd type="none" w="sm" len="sm"/>
          </a:ln>
        </p:spPr>
        <p:txBody>
          <a:bodyPr>
            <a:spAutoFit/>
          </a:bodyPr>
          <a:lstStyle/>
          <a:p>
            <a:pPr indent="485775" algn="just">
              <a:lnSpc>
                <a:spcPct val="90000"/>
              </a:lnSpc>
              <a:spcBef>
                <a:spcPts val="0"/>
              </a:spcBef>
              <a:spcAft>
                <a:spcPts val="600"/>
              </a:spcAft>
              <a:defRPr/>
            </a:pPr>
            <a:r>
              <a:rPr lang="lt-LT" sz="2800" dirty="0">
                <a:latin typeface="+mj-lt"/>
              </a:rPr>
              <a:t>Bendroji pensijos dalis apskaičiuojama:</a:t>
            </a:r>
          </a:p>
          <a:p>
            <a:pPr indent="485775" algn="ctr">
              <a:lnSpc>
                <a:spcPct val="90000"/>
              </a:lnSpc>
              <a:spcBef>
                <a:spcPts val="0"/>
              </a:spcBef>
              <a:spcAft>
                <a:spcPts val="600"/>
              </a:spcAft>
              <a:defRPr/>
            </a:pPr>
            <a:r>
              <a:rPr lang="en-US" sz="2800" b="1" dirty="0" err="1">
                <a:latin typeface="+mj-lt"/>
              </a:rPr>
              <a:t>Bendroji</a:t>
            </a:r>
            <a:r>
              <a:rPr lang="lt-LT" sz="2800" b="1" dirty="0">
                <a:latin typeface="+mj-lt"/>
              </a:rPr>
              <a:t> dalis</a:t>
            </a:r>
            <a:r>
              <a:rPr lang="en-US" sz="2800" b="1" dirty="0">
                <a:latin typeface="+mj-lt"/>
              </a:rPr>
              <a:t> = </a:t>
            </a:r>
            <a:r>
              <a:rPr lang="lt-LT" sz="2800" b="1" dirty="0">
                <a:latin typeface="+mj-lt"/>
              </a:rPr>
              <a:t>d</a:t>
            </a:r>
            <a:r>
              <a:rPr lang="el-GR" sz="2800" b="1" dirty="0">
                <a:latin typeface="+mj-lt"/>
              </a:rPr>
              <a:t>·β·</a:t>
            </a:r>
            <a:r>
              <a:rPr lang="en-US" sz="2800" b="1" dirty="0">
                <a:latin typeface="+mj-lt"/>
              </a:rPr>
              <a:t>B</a:t>
            </a:r>
            <a:r>
              <a:rPr lang="lt-LT" sz="2800" b="1" baseline="-25000" dirty="0">
                <a:latin typeface="+mj-lt"/>
              </a:rPr>
              <a:t>+</a:t>
            </a:r>
            <a:endParaRPr lang="lt-LT" sz="2800" b="1" dirty="0">
              <a:latin typeface="+mj-lt"/>
            </a:endParaRPr>
          </a:p>
          <a:p>
            <a:pPr indent="485775" algn="just">
              <a:lnSpc>
                <a:spcPct val="90000"/>
              </a:lnSpc>
              <a:spcBef>
                <a:spcPts val="0"/>
              </a:spcBef>
              <a:spcAft>
                <a:spcPts val="600"/>
              </a:spcAft>
              <a:defRPr/>
            </a:pPr>
            <a:r>
              <a:rPr lang="lt-LT" sz="2400" dirty="0">
                <a:latin typeface="+mj-lt"/>
              </a:rPr>
              <a:t>d – netekto darbingumo lygio daugiklis (nuo 0,5 iki 1,5);</a:t>
            </a:r>
          </a:p>
          <a:p>
            <a:pPr indent="485775" algn="just">
              <a:lnSpc>
                <a:spcPct val="90000"/>
              </a:lnSpc>
              <a:spcBef>
                <a:spcPts val="0"/>
              </a:spcBef>
              <a:spcAft>
                <a:spcPts val="600"/>
              </a:spcAft>
              <a:defRPr/>
            </a:pPr>
            <a:r>
              <a:rPr lang="el-GR" sz="2400" dirty="0">
                <a:latin typeface="+mj-lt"/>
              </a:rPr>
              <a:t>β</a:t>
            </a:r>
            <a:r>
              <a:rPr lang="lt-LT" sz="2400" dirty="0">
                <a:latin typeface="+mj-lt"/>
              </a:rPr>
              <a:t> – asmens turimo ir būtinojo stažo santykis (</a:t>
            </a:r>
            <a:r>
              <a:rPr lang="lt-LT" sz="2400" dirty="0">
                <a:solidFill>
                  <a:srgbClr val="FF0000"/>
                </a:solidFill>
                <a:latin typeface="+mj-lt"/>
              </a:rPr>
              <a:t>ne mažesnis </a:t>
            </a:r>
            <a:r>
              <a:rPr lang="lt-LT" sz="2400" dirty="0">
                <a:latin typeface="+mj-lt"/>
              </a:rPr>
              <a:t>už 1, didesnis, jei  turimas stažas viršytų būtinąjį senatvės pensijai).</a:t>
            </a:r>
          </a:p>
          <a:p>
            <a:pPr indent="485775" algn="just">
              <a:lnSpc>
                <a:spcPct val="90000"/>
              </a:lnSpc>
              <a:spcBef>
                <a:spcPts val="0"/>
              </a:spcBef>
              <a:spcAft>
                <a:spcPts val="600"/>
              </a:spcAft>
              <a:defRPr/>
            </a:pPr>
            <a:endParaRPr lang="lt-LT" sz="1600" dirty="0">
              <a:latin typeface="+mj-lt"/>
            </a:endParaRPr>
          </a:p>
          <a:p>
            <a:pPr indent="485775" algn="just">
              <a:lnSpc>
                <a:spcPct val="90000"/>
              </a:lnSpc>
              <a:spcBef>
                <a:spcPts val="0"/>
              </a:spcBef>
              <a:spcAft>
                <a:spcPts val="600"/>
              </a:spcAft>
              <a:defRPr/>
            </a:pPr>
            <a:r>
              <a:rPr lang="lt-LT" sz="2400" dirty="0">
                <a:latin typeface="+mj-lt"/>
              </a:rPr>
              <a:t>Individualioji pensijos dalis apskaičiuojama, suteikiant asmeniui vidutinį nuo 24 metų įgytą AV skaičių (PAVV) už kiekvienus metus, likusius iki jo pensijos amžiaus (preziumuojama, kad iki senatvės būtų dirbęs su tokiomis pat pajamomis).</a:t>
            </a:r>
          </a:p>
          <a:p>
            <a:pPr indent="485775" algn="just">
              <a:lnSpc>
                <a:spcPct val="90000"/>
              </a:lnSpc>
              <a:spcBef>
                <a:spcPts val="0"/>
              </a:spcBef>
              <a:spcAft>
                <a:spcPts val="600"/>
              </a:spcAft>
              <a:defRPr/>
            </a:pPr>
            <a:r>
              <a:rPr lang="lt-LT" sz="2400" dirty="0">
                <a:latin typeface="+mj-lt"/>
              </a:rPr>
              <a:t>Pavyzdžiui, jei asmuo tapo neįgalus 30 metų, turi įgijęs 10 AV, o jo senatvės pensijos amžius – 65 metai, tai jo netekto darbingumo pensijos </a:t>
            </a:r>
            <a:r>
              <a:rPr lang="lt-LT" sz="2400" dirty="0" err="1">
                <a:latin typeface="+mj-lt"/>
              </a:rPr>
              <a:t>indiv</a:t>
            </a:r>
            <a:r>
              <a:rPr lang="lt-LT" sz="2400" dirty="0">
                <a:latin typeface="+mj-lt"/>
              </a:rPr>
              <a:t>. daliai skaičiuoti taikomas 10 + (10/6)</a:t>
            </a:r>
            <a:r>
              <a:rPr lang="el-GR" sz="2400" dirty="0">
                <a:latin typeface="+mj-lt"/>
              </a:rPr>
              <a:t>·</a:t>
            </a:r>
            <a:r>
              <a:rPr lang="lt-LT" sz="2400" dirty="0">
                <a:latin typeface="+mj-lt"/>
              </a:rPr>
              <a:t>(65-30) = 68,3 AV dydis.  </a:t>
            </a:r>
          </a:p>
          <a:p>
            <a:pPr indent="485775" algn="just">
              <a:lnSpc>
                <a:spcPct val="90000"/>
              </a:lnSpc>
              <a:spcBef>
                <a:spcPts val="0"/>
              </a:spcBef>
              <a:spcAft>
                <a:spcPts val="600"/>
              </a:spcAft>
              <a:defRPr/>
            </a:pPr>
            <a:endParaRPr lang="lt-LT" sz="2800" dirty="0">
              <a:latin typeface="Calibri" pitchFamily="34" charset="0"/>
              <a:sym typeface="Symbol" pitchFamily="18" charset="2"/>
            </a:endParaRPr>
          </a:p>
        </p:txBody>
      </p:sp>
    </p:spTree>
    <p:extLst>
      <p:ext uri="{BB962C8B-B14F-4D97-AF65-F5344CB8AC3E}">
        <p14:creationId xmlns:p14="http://schemas.microsoft.com/office/powerpoint/2010/main" val="1225347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3795" name="Text Box 3"/>
          <p:cNvSpPr txBox="1">
            <a:spLocks noChangeArrowheads="1"/>
          </p:cNvSpPr>
          <p:nvPr/>
        </p:nvSpPr>
        <p:spPr bwMode="auto">
          <a:xfrm>
            <a:off x="0" y="0"/>
            <a:ext cx="9143999" cy="1089529"/>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lnSpc>
                <a:spcPct val="90000"/>
              </a:lnSpc>
              <a:spcBef>
                <a:spcPts val="0"/>
              </a:spcBef>
              <a:spcAft>
                <a:spcPts val="0"/>
              </a:spcAft>
              <a:defRPr/>
            </a:pPr>
            <a:r>
              <a:rPr lang="lt-LT" sz="3600" b="1" dirty="0">
                <a:solidFill>
                  <a:schemeClr val="bg1"/>
                </a:solidFill>
                <a:latin typeface="Calibri" pitchFamily="34" charset="0"/>
                <a:ea typeface="+mj-ea"/>
                <a:cs typeface="+mj-cs"/>
              </a:rPr>
              <a:t>Netekto darbingumo pensija: individualios dalies formulės</a:t>
            </a:r>
            <a:endParaRPr lang="en-GB" sz="3600" b="1" dirty="0">
              <a:solidFill>
                <a:schemeClr val="bg1"/>
              </a:solidFill>
              <a:latin typeface="Calibri" pitchFamily="34" charset="0"/>
              <a:ea typeface="+mj-ea"/>
              <a:cs typeface="+mj-cs"/>
            </a:endParaRPr>
          </a:p>
        </p:txBody>
      </p:sp>
      <p:sp>
        <p:nvSpPr>
          <p:cNvPr id="36868"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0725" name="Text Box 5"/>
          <p:cNvSpPr txBox="1">
            <a:spLocks noChangeArrowheads="1"/>
          </p:cNvSpPr>
          <p:nvPr/>
        </p:nvSpPr>
        <p:spPr bwMode="auto">
          <a:xfrm>
            <a:off x="231735" y="1340768"/>
            <a:ext cx="8591550" cy="5262979"/>
          </a:xfrm>
          <a:prstGeom prst="rect">
            <a:avLst/>
          </a:prstGeom>
          <a:noFill/>
          <a:ln w="12700" cap="sq">
            <a:noFill/>
            <a:miter lim="800000"/>
            <a:headEnd type="none" w="sm" len="sm"/>
            <a:tailEnd type="none" w="sm" len="sm"/>
          </a:ln>
        </p:spPr>
        <p:txBody>
          <a:bodyPr>
            <a:spAutoFit/>
          </a:bodyPr>
          <a:lstStyle/>
          <a:p>
            <a:pPr indent="485775" algn="ctr">
              <a:lnSpc>
                <a:spcPct val="90000"/>
              </a:lnSpc>
              <a:spcBef>
                <a:spcPts val="0"/>
              </a:spcBef>
              <a:spcAft>
                <a:spcPts val="600"/>
              </a:spcAft>
              <a:defRPr/>
            </a:pPr>
            <a:r>
              <a:rPr lang="lt-LT" sz="2800" b="1" dirty="0">
                <a:latin typeface="+mn-lt"/>
              </a:rPr>
              <a:t>Individualioji dalis</a:t>
            </a:r>
            <a:r>
              <a:rPr lang="en-US" sz="2800" b="1" dirty="0">
                <a:latin typeface="+mn-lt"/>
              </a:rPr>
              <a:t> = </a:t>
            </a:r>
            <a:r>
              <a:rPr lang="lt-LT" sz="2800" b="1" dirty="0">
                <a:latin typeface="+mn-lt"/>
              </a:rPr>
              <a:t>d</a:t>
            </a:r>
            <a:r>
              <a:rPr lang="el-GR" sz="2800" b="1" dirty="0">
                <a:latin typeface="+mn-lt"/>
              </a:rPr>
              <a:t>·</a:t>
            </a:r>
            <a:r>
              <a:rPr lang="lt-LT" sz="2800" b="1" dirty="0">
                <a:latin typeface="+mn-lt"/>
              </a:rPr>
              <a:t>N</a:t>
            </a:r>
            <a:r>
              <a:rPr lang="el-GR" sz="2800" b="1" dirty="0">
                <a:latin typeface="+mn-lt"/>
              </a:rPr>
              <a:t>·</a:t>
            </a:r>
            <a:r>
              <a:rPr lang="lt-LT" sz="2800" b="1" dirty="0">
                <a:latin typeface="+mn-lt"/>
              </a:rPr>
              <a:t>p</a:t>
            </a:r>
          </a:p>
          <a:p>
            <a:pPr indent="485775" algn="just">
              <a:lnSpc>
                <a:spcPct val="90000"/>
              </a:lnSpc>
              <a:spcBef>
                <a:spcPts val="0"/>
              </a:spcBef>
              <a:spcAft>
                <a:spcPts val="600"/>
              </a:spcAft>
              <a:defRPr/>
            </a:pPr>
            <a:r>
              <a:rPr lang="lt-LT" sz="2400" dirty="0">
                <a:latin typeface="+mn-lt"/>
              </a:rPr>
              <a:t>N = ĮAV + NDAV (įgytų ir netekto darbingumo apskaitos vienetų suma).</a:t>
            </a:r>
          </a:p>
          <a:p>
            <a:pPr indent="485775" algn="just">
              <a:lnSpc>
                <a:spcPct val="90000"/>
              </a:lnSpc>
              <a:spcBef>
                <a:spcPts val="0"/>
              </a:spcBef>
              <a:spcAft>
                <a:spcPts val="600"/>
              </a:spcAft>
              <a:defRPr/>
            </a:pPr>
            <a:r>
              <a:rPr lang="lt-LT" sz="2400" dirty="0">
                <a:latin typeface="+mn-lt"/>
              </a:rPr>
              <a:t>ĮAV – kiek apskaitos vienetų asmuo įgijęs iki teisės gauti netekto darbingumo pensiją.</a:t>
            </a:r>
          </a:p>
          <a:p>
            <a:pPr indent="485775" algn="just">
              <a:lnSpc>
                <a:spcPct val="90000"/>
              </a:lnSpc>
              <a:spcBef>
                <a:spcPts val="0"/>
              </a:spcBef>
              <a:spcAft>
                <a:spcPts val="600"/>
              </a:spcAft>
              <a:defRPr/>
            </a:pPr>
            <a:r>
              <a:rPr lang="lt-LT" sz="2400" dirty="0">
                <a:latin typeface="+mn-lt"/>
              </a:rPr>
              <a:t>NDAV = PAVV</a:t>
            </a:r>
            <a:r>
              <a:rPr lang="el-GR" sz="2400" dirty="0">
                <a:latin typeface="+mn-lt"/>
              </a:rPr>
              <a:t>·</a:t>
            </a:r>
            <a:r>
              <a:rPr lang="lt-LT" sz="2400" dirty="0">
                <a:latin typeface="+mn-lt"/>
              </a:rPr>
              <a:t>(A-a)</a:t>
            </a:r>
          </a:p>
          <a:p>
            <a:pPr indent="485775" algn="just">
              <a:lnSpc>
                <a:spcPct val="90000"/>
              </a:lnSpc>
              <a:spcBef>
                <a:spcPts val="0"/>
              </a:spcBef>
              <a:spcAft>
                <a:spcPts val="600"/>
              </a:spcAft>
              <a:defRPr/>
            </a:pPr>
            <a:r>
              <a:rPr lang="lt-LT" sz="2400" dirty="0">
                <a:latin typeface="+mn-lt"/>
              </a:rPr>
              <a:t>A-a – skirtumas tarp asmeniui galiojančio senatvės pensijos amžiaus ir jo amžiaus, kai skiriama netekto darbingumo pensija;</a:t>
            </a:r>
          </a:p>
          <a:p>
            <a:pPr indent="485775" algn="just">
              <a:lnSpc>
                <a:spcPct val="90000"/>
              </a:lnSpc>
              <a:spcBef>
                <a:spcPts val="0"/>
              </a:spcBef>
              <a:spcAft>
                <a:spcPts val="600"/>
              </a:spcAft>
              <a:defRPr/>
            </a:pPr>
            <a:r>
              <a:rPr lang="lt-LT" sz="2400" dirty="0">
                <a:latin typeface="+mn-lt"/>
              </a:rPr>
              <a:t>PAVV – pakaitinių apskaitos vienetų vidurkis, kuris </a:t>
            </a:r>
            <a:r>
              <a:rPr lang="lt-LT" sz="2400" dirty="0" err="1">
                <a:latin typeface="+mn-lt"/>
              </a:rPr>
              <a:t>apskai-čiuojamas</a:t>
            </a:r>
            <a:r>
              <a:rPr lang="lt-LT" sz="2400" dirty="0">
                <a:latin typeface="+mn-lt"/>
              </a:rPr>
              <a:t> kaip nuo 24 metų iki nedarbingumo nustatymo įgytų AV metinis vidurkis (jaunesniems nustatomas kitaip). </a:t>
            </a:r>
          </a:p>
          <a:p>
            <a:pPr indent="485775" algn="just">
              <a:lnSpc>
                <a:spcPct val="90000"/>
              </a:lnSpc>
              <a:spcBef>
                <a:spcPts val="0"/>
              </a:spcBef>
              <a:spcAft>
                <a:spcPts val="600"/>
              </a:spcAft>
              <a:defRPr/>
            </a:pPr>
            <a:r>
              <a:rPr lang="lt-LT" sz="2400" dirty="0">
                <a:latin typeface="+mn-lt"/>
              </a:rPr>
              <a:t>Kasmet vienas PAVV dydis perkeliamas iš NDAV į ĮAV (jei asmuo dirba ir per metus uždirba daugiau kaip PAVV, į ĮAV pridedamas ir uždirbtas skirtumas.  </a:t>
            </a:r>
            <a:endParaRPr lang="lt-LT" sz="2800" dirty="0">
              <a:latin typeface="Calibri" pitchFamily="34" charset="0"/>
              <a:sym typeface="Symbol" pitchFamily="18" charset="2"/>
            </a:endParaRPr>
          </a:p>
        </p:txBody>
      </p:sp>
    </p:spTree>
    <p:extLst>
      <p:ext uri="{BB962C8B-B14F-4D97-AF65-F5344CB8AC3E}">
        <p14:creationId xmlns:p14="http://schemas.microsoft.com/office/powerpoint/2010/main" val="796408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5843" name="Text Box 3"/>
          <p:cNvSpPr txBox="1">
            <a:spLocks noChangeArrowheads="1"/>
          </p:cNvSpPr>
          <p:nvPr/>
        </p:nvSpPr>
        <p:spPr bwMode="auto">
          <a:xfrm>
            <a:off x="0" y="0"/>
            <a:ext cx="9144000" cy="5909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lnSpc>
                <a:spcPct val="90000"/>
              </a:lnSpc>
              <a:spcBef>
                <a:spcPts val="0"/>
              </a:spcBef>
              <a:spcAft>
                <a:spcPts val="0"/>
              </a:spcAft>
              <a:defRPr/>
            </a:pPr>
            <a:r>
              <a:rPr lang="lt-LT" sz="3600" b="1" dirty="0">
                <a:solidFill>
                  <a:schemeClr val="bg1"/>
                </a:solidFill>
                <a:latin typeface="Calibri" pitchFamily="34" charset="0"/>
                <a:ea typeface="+mj-ea"/>
                <a:cs typeface="+mj-cs"/>
              </a:rPr>
              <a:t>Našlaičio pensija</a:t>
            </a:r>
            <a:endParaRPr lang="en-GB" sz="3600" b="1" dirty="0">
              <a:solidFill>
                <a:schemeClr val="bg1"/>
              </a:solidFill>
              <a:latin typeface="Calibri" pitchFamily="34" charset="0"/>
              <a:ea typeface="+mj-ea"/>
              <a:cs typeface="+mj-cs"/>
            </a:endParaRPr>
          </a:p>
        </p:txBody>
      </p:sp>
      <p:sp>
        <p:nvSpPr>
          <p:cNvPr id="37892"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7893" name="Text Box 5"/>
          <p:cNvSpPr txBox="1">
            <a:spLocks noChangeArrowheads="1"/>
          </p:cNvSpPr>
          <p:nvPr/>
        </p:nvSpPr>
        <p:spPr bwMode="auto">
          <a:xfrm>
            <a:off x="190500" y="980728"/>
            <a:ext cx="8763000" cy="5099088"/>
          </a:xfrm>
          <a:prstGeom prst="rect">
            <a:avLst/>
          </a:prstGeom>
          <a:noFill/>
          <a:ln w="12700" cap="sq">
            <a:noFill/>
            <a:miter lim="800000"/>
            <a:headEnd type="none" w="sm" len="sm"/>
            <a:tailEnd type="none" w="sm" len="sm"/>
          </a:ln>
        </p:spPr>
        <p:txBody>
          <a:bodyPr>
            <a:spAutoFit/>
          </a:bodyPr>
          <a:lstStyle/>
          <a:p>
            <a:pPr indent="485775" algn="just">
              <a:lnSpc>
                <a:spcPct val="110000"/>
              </a:lnSpc>
              <a:spcBef>
                <a:spcPct val="50000"/>
              </a:spcBef>
            </a:pPr>
            <a:r>
              <a:rPr lang="lt-LT" sz="3000" dirty="0">
                <a:latin typeface="Calibri" pitchFamily="34" charset="0"/>
                <a:sym typeface="Symbol" pitchFamily="18" charset="2"/>
              </a:rPr>
              <a:t>Teisę gauti turi mirusiojo vaikai, jei mirusysis galėjo gauti ar gavo socialinio draudimo senatvės ar netekto darbingumo pensiją.</a:t>
            </a:r>
            <a:endParaRPr lang="lt-LT" sz="2800" i="1" dirty="0">
              <a:latin typeface="Calibri" pitchFamily="34" charset="0"/>
              <a:sym typeface="Symbol" pitchFamily="18" charset="2"/>
            </a:endParaRPr>
          </a:p>
          <a:p>
            <a:pPr indent="485775" algn="just">
              <a:lnSpc>
                <a:spcPct val="110000"/>
              </a:lnSpc>
              <a:spcBef>
                <a:spcPct val="50000"/>
              </a:spcBef>
            </a:pPr>
            <a:r>
              <a:rPr lang="lt-LT" sz="3000" dirty="0">
                <a:latin typeface="Calibri" pitchFamily="34" charset="0"/>
                <a:sym typeface="Symbol" pitchFamily="18" charset="2"/>
              </a:rPr>
              <a:t>Vaikai turi teisę gauti iki 18 metų; jei mokosi – iki 24; pripažinti nedarbingais ar iš dalies darbingais iki 24 m. -  neribotai (kol nedarbingumas išlieka).</a:t>
            </a:r>
          </a:p>
          <a:p>
            <a:pPr indent="485775" algn="just">
              <a:lnSpc>
                <a:spcPct val="110000"/>
              </a:lnSpc>
              <a:spcBef>
                <a:spcPct val="50000"/>
              </a:spcBef>
            </a:pPr>
            <a:r>
              <a:rPr lang="lt-LT" sz="3000" dirty="0">
                <a:latin typeface="Calibri" pitchFamily="34" charset="0"/>
                <a:sym typeface="Symbol" pitchFamily="18" charset="2"/>
              </a:rPr>
              <a:t>Dydis: 50% mirusiojo senatvės ar netekto darbingumo pensijos (netekus 65% darbingumo) vienam vaikui, 100% - </a:t>
            </a:r>
            <a:r>
              <a:rPr lang="lt-LT" sz="3000" dirty="0" err="1">
                <a:latin typeface="Calibri" pitchFamily="34" charset="0"/>
                <a:sym typeface="Symbol" pitchFamily="18" charset="2"/>
              </a:rPr>
              <a:t>dviems</a:t>
            </a:r>
            <a:r>
              <a:rPr lang="lt-LT" sz="3000" dirty="0">
                <a:latin typeface="Calibri" pitchFamily="34" charset="0"/>
                <a:sym typeface="Symbol" pitchFamily="18" charset="2"/>
              </a:rPr>
              <a:t> ar daugiau vaikų. </a:t>
            </a:r>
            <a:endParaRPr lang="lt-LT" sz="3000" i="1" dirty="0">
              <a:solidFill>
                <a:schemeClr val="tx2"/>
              </a:solidFill>
              <a:latin typeface="Calibri" pitchFamily="34" charset="0"/>
              <a:sym typeface="Symbol" pitchFamily="18" charset="2"/>
            </a:endParaRPr>
          </a:p>
        </p:txBody>
      </p:sp>
    </p:spTree>
    <p:extLst>
      <p:ext uri="{BB962C8B-B14F-4D97-AF65-F5344CB8AC3E}">
        <p14:creationId xmlns:p14="http://schemas.microsoft.com/office/powerpoint/2010/main" val="1850933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6867" name="Text Box 3"/>
          <p:cNvSpPr txBox="1">
            <a:spLocks noChangeArrowheads="1"/>
          </p:cNvSpPr>
          <p:nvPr/>
        </p:nvSpPr>
        <p:spPr bwMode="auto">
          <a:xfrm>
            <a:off x="0" y="0"/>
            <a:ext cx="9144000" cy="5909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lnSpc>
                <a:spcPct val="90000"/>
              </a:lnSpc>
              <a:spcBef>
                <a:spcPts val="0"/>
              </a:spcBef>
              <a:spcAft>
                <a:spcPts val="0"/>
              </a:spcAft>
              <a:defRPr/>
            </a:pPr>
            <a:r>
              <a:rPr lang="lt-LT" sz="3600" b="1">
                <a:solidFill>
                  <a:schemeClr val="bg1"/>
                </a:solidFill>
                <a:latin typeface="Calibri" pitchFamily="34" charset="0"/>
                <a:ea typeface="+mj-ea"/>
                <a:cs typeface="+mj-cs"/>
              </a:rPr>
              <a:t>Našlių pensijos: principai</a:t>
            </a:r>
            <a:endParaRPr lang="en-GB" sz="3600" b="1">
              <a:solidFill>
                <a:schemeClr val="bg1"/>
              </a:solidFill>
              <a:latin typeface="Calibri" pitchFamily="34" charset="0"/>
              <a:ea typeface="+mj-ea"/>
              <a:cs typeface="+mj-cs"/>
            </a:endParaRPr>
          </a:p>
        </p:txBody>
      </p:sp>
      <p:sp>
        <p:nvSpPr>
          <p:cNvPr id="38916"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8917" name="Text Box 5"/>
          <p:cNvSpPr txBox="1">
            <a:spLocks noChangeArrowheads="1"/>
          </p:cNvSpPr>
          <p:nvPr/>
        </p:nvSpPr>
        <p:spPr bwMode="auto">
          <a:xfrm>
            <a:off x="381000" y="1447800"/>
            <a:ext cx="8477250" cy="3243965"/>
          </a:xfrm>
          <a:prstGeom prst="rect">
            <a:avLst/>
          </a:prstGeom>
          <a:noFill/>
          <a:ln w="12700" cap="sq">
            <a:noFill/>
            <a:miter lim="800000"/>
            <a:headEnd type="none" w="sm" len="sm"/>
            <a:tailEnd type="none" w="sm" len="sm"/>
          </a:ln>
        </p:spPr>
        <p:txBody>
          <a:bodyPr>
            <a:spAutoFit/>
          </a:bodyPr>
          <a:lstStyle/>
          <a:p>
            <a:pPr indent="485775" algn="just">
              <a:lnSpc>
                <a:spcPct val="110000"/>
              </a:lnSpc>
              <a:spcBef>
                <a:spcPct val="50000"/>
              </a:spcBef>
            </a:pPr>
            <a:r>
              <a:rPr lang="lt-LT" sz="3200">
                <a:latin typeface="Calibri" pitchFamily="34" charset="0"/>
                <a:sym typeface="Symbol" pitchFamily="18" charset="2"/>
              </a:rPr>
              <a:t>Našlių pensijų kaip pensijų rūšies pagrįstumas:</a:t>
            </a:r>
          </a:p>
          <a:p>
            <a:pPr indent="485775" algn="just">
              <a:lnSpc>
                <a:spcPct val="110000"/>
              </a:lnSpc>
              <a:spcBef>
                <a:spcPct val="50000"/>
              </a:spcBef>
              <a:buSzPct val="80000"/>
              <a:buFont typeface="Wingdings" pitchFamily="2" charset="2"/>
              <a:buChar char="Ø"/>
            </a:pPr>
            <a:r>
              <a:rPr lang="lt-LT" sz="2800">
                <a:latin typeface="Calibri" pitchFamily="34" charset="0"/>
                <a:sym typeface="Symbol" pitchFamily="18" charset="2"/>
              </a:rPr>
              <a:t>vyro maitintojo ("male breadwinner") tradicija;</a:t>
            </a:r>
          </a:p>
          <a:p>
            <a:pPr indent="485775" algn="just">
              <a:lnSpc>
                <a:spcPct val="110000"/>
              </a:lnSpc>
              <a:spcBef>
                <a:spcPct val="50000"/>
              </a:spcBef>
              <a:buSzPct val="80000"/>
              <a:buFont typeface="Wingdings" pitchFamily="2" charset="2"/>
              <a:buChar char="Ø"/>
            </a:pPr>
            <a:r>
              <a:rPr lang="lt-LT" sz="2800">
                <a:latin typeface="Calibri" pitchFamily="34" charset="0"/>
                <a:sym typeface="Symbol" pitchFamily="18" charset="2"/>
              </a:rPr>
              <a:t>vienišo pensininko išlaidos didesnės;</a:t>
            </a:r>
          </a:p>
          <a:p>
            <a:pPr indent="485775" algn="just">
              <a:lnSpc>
                <a:spcPct val="110000"/>
              </a:lnSpc>
              <a:spcBef>
                <a:spcPct val="50000"/>
              </a:spcBef>
              <a:buSzPct val="80000"/>
              <a:buFont typeface="Wingdings" pitchFamily="2" charset="2"/>
              <a:buChar char="Ø"/>
            </a:pPr>
            <a:r>
              <a:rPr lang="lt-LT" sz="2800">
                <a:latin typeface="Calibri" pitchFamily="34" charset="0"/>
                <a:sym typeface="Symbol" pitchFamily="18" charset="2"/>
              </a:rPr>
              <a:t>bendro sutuoktinių turto principas: dalis vieno sutuoktinio įgytų pensijos teisių pripažįstama kitam</a:t>
            </a:r>
            <a:r>
              <a:rPr lang="lt-LT" sz="3200">
                <a:latin typeface="Calibri" pitchFamily="34" charset="0"/>
                <a:sym typeface="Symbol" pitchFamily="18" charset="2"/>
              </a:rPr>
              <a:t>.  </a:t>
            </a:r>
          </a:p>
        </p:txBody>
      </p:sp>
    </p:spTree>
    <p:extLst>
      <p:ext uri="{BB962C8B-B14F-4D97-AF65-F5344CB8AC3E}">
        <p14:creationId xmlns:p14="http://schemas.microsoft.com/office/powerpoint/2010/main" val="905064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7891" name="Text Box 3"/>
          <p:cNvSpPr txBox="1">
            <a:spLocks noChangeArrowheads="1"/>
          </p:cNvSpPr>
          <p:nvPr/>
        </p:nvSpPr>
        <p:spPr bwMode="auto">
          <a:xfrm>
            <a:off x="0" y="0"/>
            <a:ext cx="9144000" cy="5909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lnSpc>
                <a:spcPct val="90000"/>
              </a:lnSpc>
              <a:spcBef>
                <a:spcPts val="0"/>
              </a:spcBef>
              <a:spcAft>
                <a:spcPts val="0"/>
              </a:spcAft>
              <a:defRPr/>
            </a:pPr>
            <a:r>
              <a:rPr lang="lt-LT" sz="3600" b="1">
                <a:solidFill>
                  <a:schemeClr val="bg1"/>
                </a:solidFill>
                <a:latin typeface="Calibri" pitchFamily="34" charset="0"/>
                <a:ea typeface="+mj-ea"/>
                <a:cs typeface="+mj-cs"/>
              </a:rPr>
              <a:t>Našlių pensijos: teisė gauti</a:t>
            </a:r>
            <a:endParaRPr lang="en-GB" sz="3600" b="1">
              <a:solidFill>
                <a:schemeClr val="bg1"/>
              </a:solidFill>
              <a:latin typeface="Calibri" pitchFamily="34" charset="0"/>
              <a:ea typeface="+mj-ea"/>
              <a:cs typeface="+mj-cs"/>
            </a:endParaRPr>
          </a:p>
        </p:txBody>
      </p:sp>
      <p:sp>
        <p:nvSpPr>
          <p:cNvPr id="39940"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9941" name="Text Box 5"/>
          <p:cNvSpPr txBox="1">
            <a:spLocks noChangeArrowheads="1"/>
          </p:cNvSpPr>
          <p:nvPr/>
        </p:nvSpPr>
        <p:spPr bwMode="auto">
          <a:xfrm>
            <a:off x="395288" y="1125538"/>
            <a:ext cx="8405812" cy="5200650"/>
          </a:xfrm>
          <a:prstGeom prst="rect">
            <a:avLst/>
          </a:prstGeom>
          <a:noFill/>
          <a:ln w="12700" cap="sq">
            <a:noFill/>
            <a:miter lim="800000"/>
            <a:headEnd type="none" w="sm" len="sm"/>
            <a:tailEnd type="none" w="sm" len="sm"/>
          </a:ln>
        </p:spPr>
        <p:txBody>
          <a:bodyPr>
            <a:spAutoFit/>
          </a:bodyPr>
          <a:lstStyle/>
          <a:p>
            <a:r>
              <a:rPr lang="lt-LT" sz="3200">
                <a:latin typeface="Calibri" pitchFamily="34" charset="0"/>
              </a:rPr>
              <a:t>	</a:t>
            </a:r>
            <a:r>
              <a:rPr lang="lt-LT" sz="2800">
                <a:latin typeface="Calibri" pitchFamily="34" charset="0"/>
              </a:rPr>
              <a:t>Teisę gauti našlių pensiją turi naujos santuokos nesudarę: </a:t>
            </a:r>
          </a:p>
          <a:p>
            <a:pPr>
              <a:buSzPct val="80000"/>
              <a:buFont typeface="Wingdings" pitchFamily="2" charset="2"/>
              <a:buChar char="Ø"/>
            </a:pPr>
            <a:r>
              <a:rPr lang="lt-LT" sz="2800">
                <a:latin typeface="Calibri" pitchFamily="34" charset="0"/>
              </a:rPr>
              <a:t> našlė arba našlys, sukakę senatvės pensijos amžių;</a:t>
            </a:r>
          </a:p>
          <a:p>
            <a:pPr>
              <a:buSzPct val="80000"/>
              <a:buFont typeface="Wingdings" pitchFamily="2" charset="2"/>
              <a:buChar char="Ø"/>
            </a:pPr>
            <a:r>
              <a:rPr lang="lt-LT" sz="2800">
                <a:latin typeface="Calibri" pitchFamily="34" charset="0"/>
              </a:rPr>
              <a:t> našlė arba našlys, pripažinti nedarbingais ar iš dalies darbingais: </a:t>
            </a:r>
          </a:p>
          <a:p>
            <a:pPr>
              <a:buSzPct val="80000"/>
              <a:buFont typeface="Courier New" pitchFamily="49" charset="0"/>
              <a:buChar char="o"/>
            </a:pPr>
            <a:r>
              <a:rPr lang="lt-LT" sz="2800">
                <a:latin typeface="Calibri" pitchFamily="34" charset="0"/>
              </a:rPr>
              <a:t> iki sutuoktinio mirties, </a:t>
            </a:r>
          </a:p>
          <a:p>
            <a:pPr>
              <a:buSzPct val="80000"/>
              <a:buFont typeface="Courier New" pitchFamily="49" charset="0"/>
              <a:buChar char="o"/>
            </a:pPr>
            <a:r>
              <a:rPr lang="lt-LT" sz="2800">
                <a:latin typeface="Calibri" pitchFamily="34" charset="0"/>
              </a:rPr>
              <a:t> per 5 metus po sutuoktinio mirties; </a:t>
            </a:r>
          </a:p>
          <a:p>
            <a:pPr>
              <a:buSzPct val="80000"/>
              <a:buFont typeface="Courier New" pitchFamily="49" charset="0"/>
              <a:buChar char="o"/>
            </a:pPr>
            <a:r>
              <a:rPr lang="lt-LT" sz="2800">
                <a:latin typeface="Calibri" pitchFamily="34" charset="0"/>
              </a:rPr>
              <a:t> tuo metu, kai slaugė namuose mirusiojo vaikus (įvaikius) iki 18 metų, pripažintus neįgaliaisiais.</a:t>
            </a:r>
          </a:p>
          <a:p>
            <a:pPr>
              <a:buSzPct val="80000"/>
              <a:buFont typeface="Courier New" pitchFamily="49" charset="0"/>
              <a:buChar char="o"/>
            </a:pPr>
            <a:endParaRPr lang="lt-LT" sz="2800">
              <a:latin typeface="Calibri" pitchFamily="34" charset="0"/>
              <a:sym typeface="Symbol" pitchFamily="18" charset="2"/>
            </a:endParaRPr>
          </a:p>
          <a:p>
            <a:pPr algn="r">
              <a:buSzPct val="80000"/>
            </a:pPr>
            <a:r>
              <a:rPr lang="lt-LT" sz="2400" i="1">
                <a:latin typeface="Calibri" pitchFamily="34" charset="0"/>
                <a:sym typeface="Symbol" pitchFamily="18" charset="2"/>
              </a:rPr>
              <a:t>Jei su mirusiuoju nėra vaikų, reikalaujama bent </a:t>
            </a:r>
            <a:r>
              <a:rPr lang="en-US" sz="2400" i="1">
                <a:latin typeface="Calibri" pitchFamily="34" charset="0"/>
                <a:sym typeface="Symbol" pitchFamily="18" charset="2"/>
              </a:rPr>
              <a:t>1</a:t>
            </a:r>
            <a:r>
              <a:rPr lang="lt-LT" sz="2400" i="1">
                <a:latin typeface="Calibri" pitchFamily="34" charset="0"/>
                <a:sym typeface="Symbol" pitchFamily="18" charset="2"/>
              </a:rPr>
              <a:t> metų</a:t>
            </a:r>
            <a:r>
              <a:rPr lang="en-US" sz="2400" i="1">
                <a:latin typeface="Calibri" pitchFamily="34" charset="0"/>
                <a:sym typeface="Symbol" pitchFamily="18" charset="2"/>
              </a:rPr>
              <a:t> (iki 2008 buvo - 5 met</a:t>
            </a:r>
            <a:r>
              <a:rPr lang="lt-LT" sz="2400" i="1">
                <a:latin typeface="Calibri" pitchFamily="34" charset="0"/>
                <a:sym typeface="Symbol" pitchFamily="18" charset="2"/>
              </a:rPr>
              <a:t>ų</a:t>
            </a:r>
            <a:r>
              <a:rPr lang="en-US" sz="2400" i="1">
                <a:latin typeface="Calibri" pitchFamily="34" charset="0"/>
                <a:sym typeface="Symbol" pitchFamily="18" charset="2"/>
              </a:rPr>
              <a:t>)</a:t>
            </a:r>
            <a:r>
              <a:rPr lang="lt-LT" sz="2400" i="1">
                <a:latin typeface="Calibri" pitchFamily="34" charset="0"/>
                <a:sym typeface="Symbol" pitchFamily="18" charset="2"/>
              </a:rPr>
              <a:t> „vedybinio stažo”</a:t>
            </a:r>
            <a:endParaRPr lang="lt-LT" sz="2400" i="1">
              <a:latin typeface="Calibri" pitchFamily="34" charset="0"/>
            </a:endParaRPr>
          </a:p>
        </p:txBody>
      </p:sp>
    </p:spTree>
    <p:extLst>
      <p:ext uri="{BB962C8B-B14F-4D97-AF65-F5344CB8AC3E}">
        <p14:creationId xmlns:p14="http://schemas.microsoft.com/office/powerpoint/2010/main" val="2548404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8915" name="Text Box 3"/>
          <p:cNvSpPr txBox="1">
            <a:spLocks noChangeArrowheads="1"/>
          </p:cNvSpPr>
          <p:nvPr/>
        </p:nvSpPr>
        <p:spPr bwMode="auto">
          <a:xfrm>
            <a:off x="0" y="0"/>
            <a:ext cx="9144000" cy="5909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lnSpc>
                <a:spcPct val="90000"/>
              </a:lnSpc>
              <a:spcBef>
                <a:spcPts val="0"/>
              </a:spcBef>
              <a:spcAft>
                <a:spcPts val="0"/>
              </a:spcAft>
              <a:defRPr/>
            </a:pPr>
            <a:r>
              <a:rPr lang="lt-LT" sz="3600" b="1" dirty="0">
                <a:solidFill>
                  <a:schemeClr val="bg1"/>
                </a:solidFill>
                <a:latin typeface="Calibri" pitchFamily="34" charset="0"/>
                <a:ea typeface="+mj-ea"/>
                <a:cs typeface="+mj-cs"/>
              </a:rPr>
              <a:t>Našlių pensijos: dydis</a:t>
            </a:r>
            <a:endParaRPr lang="en-GB" sz="3600" b="1" dirty="0">
              <a:solidFill>
                <a:schemeClr val="bg1"/>
              </a:solidFill>
              <a:latin typeface="Calibri" pitchFamily="34" charset="0"/>
              <a:ea typeface="+mj-ea"/>
              <a:cs typeface="+mj-cs"/>
            </a:endParaRPr>
          </a:p>
        </p:txBody>
      </p:sp>
      <p:sp>
        <p:nvSpPr>
          <p:cNvPr id="40964"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40965" name="Text Box 5"/>
          <p:cNvSpPr txBox="1">
            <a:spLocks noChangeArrowheads="1"/>
          </p:cNvSpPr>
          <p:nvPr/>
        </p:nvSpPr>
        <p:spPr bwMode="auto">
          <a:xfrm>
            <a:off x="342900" y="1052736"/>
            <a:ext cx="8458200" cy="4585871"/>
          </a:xfrm>
          <a:prstGeom prst="rect">
            <a:avLst/>
          </a:prstGeom>
          <a:noFill/>
          <a:ln w="12700" cap="sq">
            <a:noFill/>
            <a:miter lim="800000"/>
            <a:headEnd type="none" w="sm" len="sm"/>
            <a:tailEnd type="none" w="sm" len="sm"/>
          </a:ln>
        </p:spPr>
        <p:txBody>
          <a:bodyPr wrap="square">
            <a:spAutoFit/>
          </a:bodyPr>
          <a:lstStyle/>
          <a:p>
            <a:pPr algn="ctr"/>
            <a:r>
              <a:rPr lang="lt-LT" sz="2800" dirty="0">
                <a:latin typeface="Calibri" pitchFamily="34" charset="0"/>
              </a:rPr>
              <a:t> Našlei arba našliui, turinčiam teisę gauti našlių pensiją, našlių pensija skiriama valstybinės socialinio draudimo našlių pensijos bazinio dydžio.</a:t>
            </a:r>
          </a:p>
          <a:p>
            <a:endParaRPr lang="lt-LT" sz="2800" dirty="0">
              <a:latin typeface="Calibri" pitchFamily="34" charset="0"/>
            </a:endParaRPr>
          </a:p>
          <a:p>
            <a:r>
              <a:rPr lang="lt-LT" sz="2800" dirty="0">
                <a:latin typeface="Calibri" pitchFamily="34" charset="0"/>
              </a:rPr>
              <a:t>Našlių pensijos bazinis dydis  € 35 (nuo 2023)</a:t>
            </a:r>
          </a:p>
          <a:p>
            <a:endParaRPr lang="lt-LT" sz="2800" i="1" dirty="0">
              <a:latin typeface="Calibri" pitchFamily="34" charset="0"/>
            </a:endParaRPr>
          </a:p>
          <a:p>
            <a:pPr algn="ctr"/>
            <a:r>
              <a:rPr lang="lt-LT" sz="2400" dirty="0">
                <a:latin typeface="+mn-lt"/>
              </a:rPr>
              <a:t>2021 m. įsteigta </a:t>
            </a:r>
            <a:r>
              <a:rPr lang="lt-LT" sz="2400" b="1" dirty="0">
                <a:latin typeface="+mn-lt"/>
              </a:rPr>
              <a:t>vienišo asmens išmoka </a:t>
            </a:r>
            <a:r>
              <a:rPr lang="lt-LT" sz="2400" dirty="0">
                <a:latin typeface="+mn-lt"/>
              </a:rPr>
              <a:t>negaunantiems našlių pensijos vienišiems asmenims. Jos dydis lygus našlių pensijos baziniam dydžiui, o mokama iš valstybės biudžeto. Taigi tai labiau paramos, o ne socialinio draudimo išmoka. €35  (2023)</a:t>
            </a:r>
          </a:p>
          <a:p>
            <a:endParaRPr lang="lt-LT" sz="2800" i="1" dirty="0">
              <a:latin typeface="Calibri" pitchFamily="34" charset="0"/>
            </a:endParaRPr>
          </a:p>
        </p:txBody>
      </p:sp>
    </p:spTree>
    <p:extLst>
      <p:ext uri="{BB962C8B-B14F-4D97-AF65-F5344CB8AC3E}">
        <p14:creationId xmlns:p14="http://schemas.microsoft.com/office/powerpoint/2010/main" val="563361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06E1456-F7A7-414D-802E-8FBDBA759CB2}"/>
              </a:ext>
            </a:extLst>
          </p:cNvPr>
          <p:cNvSpPr>
            <a:spLocks noGrp="1"/>
          </p:cNvSpPr>
          <p:nvPr>
            <p:ph type="title"/>
          </p:nvPr>
        </p:nvSpPr>
        <p:spPr>
          <a:xfrm>
            <a:off x="35496" y="0"/>
            <a:ext cx="9144000" cy="836712"/>
          </a:xfrm>
          <a:solidFill>
            <a:schemeClr val="accent2">
              <a:lumMod val="75000"/>
            </a:schemeClr>
          </a:solidFill>
        </p:spPr>
        <p:txBody>
          <a:bodyPr/>
          <a:lstStyle/>
          <a:p>
            <a:pPr fontAlgn="auto">
              <a:lnSpc>
                <a:spcPct val="90000"/>
              </a:lnSpc>
              <a:spcBef>
                <a:spcPts val="0"/>
              </a:spcBef>
              <a:spcAft>
                <a:spcPts val="0"/>
              </a:spcAft>
              <a:defRPr/>
            </a:pPr>
            <a:r>
              <a:rPr lang="lt-LT" sz="2800" b="1" dirty="0">
                <a:latin typeface="Calibri" pitchFamily="34" charset="0"/>
              </a:rPr>
              <a:t>Pensininkų skaičius ir pensijų dydžiai 2023 rugpjūtis</a:t>
            </a:r>
          </a:p>
        </p:txBody>
      </p:sp>
      <p:pic>
        <p:nvPicPr>
          <p:cNvPr id="4" name="Paveikslėlis 3">
            <a:extLst>
              <a:ext uri="{FF2B5EF4-FFF2-40B4-BE49-F238E27FC236}">
                <a16:creationId xmlns:a16="http://schemas.microsoft.com/office/drawing/2014/main" id="{12778744-5CD2-C619-98D4-87D3C3A8409C}"/>
              </a:ext>
            </a:extLst>
          </p:cNvPr>
          <p:cNvPicPr>
            <a:picLocks noChangeAspect="1"/>
          </p:cNvPicPr>
          <p:nvPr/>
        </p:nvPicPr>
        <p:blipFill rotWithShape="1">
          <a:blip r:embed="rId2"/>
          <a:srcRect t="21651" r="69320" b="13250"/>
          <a:stretch/>
        </p:blipFill>
        <p:spPr>
          <a:xfrm>
            <a:off x="179512" y="1052736"/>
            <a:ext cx="3351213" cy="5688632"/>
          </a:xfrm>
          <a:prstGeom prst="rect">
            <a:avLst/>
          </a:prstGeom>
        </p:spPr>
      </p:pic>
      <p:pic>
        <p:nvPicPr>
          <p:cNvPr id="6" name="Paveikslėlis 5">
            <a:extLst>
              <a:ext uri="{FF2B5EF4-FFF2-40B4-BE49-F238E27FC236}">
                <a16:creationId xmlns:a16="http://schemas.microsoft.com/office/drawing/2014/main" id="{1B74C33B-4F5E-1A11-635B-74CD1C9F8932}"/>
              </a:ext>
            </a:extLst>
          </p:cNvPr>
          <p:cNvPicPr>
            <a:picLocks noChangeAspect="1"/>
          </p:cNvPicPr>
          <p:nvPr/>
        </p:nvPicPr>
        <p:blipFill rotWithShape="1">
          <a:blip r:embed="rId3"/>
          <a:srcRect l="1281" t="27951" r="75200" b="33200"/>
          <a:stretch/>
        </p:blipFill>
        <p:spPr>
          <a:xfrm>
            <a:off x="3995936" y="1124744"/>
            <a:ext cx="4032448" cy="5328592"/>
          </a:xfrm>
          <a:prstGeom prst="rect">
            <a:avLst/>
          </a:prstGeom>
        </p:spPr>
      </p:pic>
    </p:spTree>
    <p:extLst>
      <p:ext uri="{BB962C8B-B14F-4D97-AF65-F5344CB8AC3E}">
        <p14:creationId xmlns:p14="http://schemas.microsoft.com/office/powerpoint/2010/main" val="43587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1071563"/>
          </a:xfrm>
          <a:solidFill>
            <a:schemeClr val="accent2">
              <a:lumMod val="75000"/>
            </a:schemeClr>
          </a:solidFill>
        </p:spPr>
        <p:txBody>
          <a:bodyPr rtlCol="0">
            <a:noAutofit/>
          </a:bodyPr>
          <a:lstStyle/>
          <a:p>
            <a:pPr eaLnBrk="1" hangingPunct="1">
              <a:defRPr/>
            </a:pPr>
            <a:r>
              <a:rPr lang="lt-LT" sz="3200" b="1" dirty="0"/>
              <a:t>Socialinio draudimo senatvės pensijos: teisė gauti</a:t>
            </a:r>
            <a:endParaRPr lang="en-GB" sz="3200" b="1" dirty="0"/>
          </a:p>
        </p:txBody>
      </p:sp>
      <p:sp>
        <p:nvSpPr>
          <p:cNvPr id="7171" name="Rectangle 3"/>
          <p:cNvSpPr>
            <a:spLocks noGrp="1" noChangeArrowheads="1"/>
          </p:cNvSpPr>
          <p:nvPr>
            <p:ph idx="1"/>
          </p:nvPr>
        </p:nvSpPr>
        <p:spPr>
          <a:xfrm>
            <a:off x="143508" y="1340768"/>
            <a:ext cx="8856984" cy="5241180"/>
          </a:xfrm>
        </p:spPr>
        <p:txBody>
          <a:bodyPr rtlCol="0">
            <a:normAutofit fontScale="92500" lnSpcReduction="10000"/>
          </a:bodyPr>
          <a:lstStyle/>
          <a:p>
            <a:pPr marL="377825" indent="-377825" fontAlgn="auto">
              <a:spcAft>
                <a:spcPts val="0"/>
              </a:spcAft>
              <a:buFont typeface="Wingdings" pitchFamily="2" charset="2"/>
              <a:buChar char="Ø"/>
              <a:defRPr/>
            </a:pPr>
            <a:r>
              <a:rPr lang="lt-LT" dirty="0"/>
              <a:t>Senatvės pensijos amžius</a:t>
            </a:r>
          </a:p>
          <a:p>
            <a:pPr marL="377825" indent="-377825" algn="r" eaLnBrk="1" fontAlgn="auto" hangingPunct="1">
              <a:lnSpc>
                <a:spcPct val="80000"/>
              </a:lnSpc>
              <a:spcAft>
                <a:spcPts val="0"/>
              </a:spcAft>
              <a:buFont typeface="Wingdings" pitchFamily="2" charset="2"/>
              <a:buNone/>
              <a:defRPr/>
            </a:pPr>
            <a:r>
              <a:rPr lang="lt-LT" i="1" dirty="0">
                <a:solidFill>
                  <a:schemeClr val="tx2"/>
                </a:solidFill>
              </a:rPr>
              <a:t>65 metai vyrams ir moterims (nuo 2026 metų)</a:t>
            </a:r>
          </a:p>
          <a:p>
            <a:pPr marL="0" indent="0" algn="r" eaLnBrk="1" fontAlgn="auto" hangingPunct="1">
              <a:lnSpc>
                <a:spcPct val="80000"/>
              </a:lnSpc>
              <a:spcAft>
                <a:spcPts val="0"/>
              </a:spcAft>
              <a:buFont typeface="Wingdings" pitchFamily="2" charset="2"/>
              <a:buNone/>
              <a:defRPr/>
            </a:pPr>
            <a:endParaRPr lang="lt-LT" sz="1500" i="1" dirty="0">
              <a:solidFill>
                <a:schemeClr val="tx2"/>
              </a:solidFill>
            </a:endParaRPr>
          </a:p>
          <a:p>
            <a:pPr marL="0" indent="0" algn="r" eaLnBrk="1" fontAlgn="auto" hangingPunct="1">
              <a:lnSpc>
                <a:spcPct val="80000"/>
              </a:lnSpc>
              <a:spcAft>
                <a:spcPts val="0"/>
              </a:spcAft>
              <a:buFont typeface="Wingdings" pitchFamily="2" charset="2"/>
              <a:buNone/>
              <a:defRPr/>
            </a:pPr>
            <a:r>
              <a:rPr lang="lt-LT" sz="2600" i="1" dirty="0">
                <a:solidFill>
                  <a:schemeClr val="tx2"/>
                </a:solidFill>
              </a:rPr>
              <a:t>Pradėtas didinti nuo 1995 metų (buvo 55 m. moterims, 60 m. vyrams)</a:t>
            </a:r>
          </a:p>
          <a:p>
            <a:pPr marL="0" indent="0" algn="r" fontAlgn="auto">
              <a:lnSpc>
                <a:spcPct val="120000"/>
              </a:lnSpc>
              <a:spcAft>
                <a:spcPts val="0"/>
              </a:spcAft>
              <a:buNone/>
              <a:defRPr/>
            </a:pPr>
            <a:r>
              <a:rPr lang="lt-LT" sz="2800" i="1" dirty="0">
                <a:solidFill>
                  <a:schemeClr val="tx2"/>
                </a:solidFill>
              </a:rPr>
              <a:t>Šiuo metu tęsiamas didinimas :+2 mėn. vyrams</a:t>
            </a:r>
            <a:r>
              <a:rPr lang="en-US" sz="2800" i="1" dirty="0">
                <a:solidFill>
                  <a:schemeClr val="tx2"/>
                </a:solidFill>
              </a:rPr>
              <a:t> ir  </a:t>
            </a:r>
            <a:r>
              <a:rPr lang="lt-LT" sz="2800" i="1" dirty="0">
                <a:solidFill>
                  <a:schemeClr val="tx2"/>
                </a:solidFill>
              </a:rPr>
              <a:t>+ 4 mėn. moterims. </a:t>
            </a:r>
          </a:p>
          <a:p>
            <a:pPr marL="0" indent="0" algn="r" fontAlgn="auto">
              <a:lnSpc>
                <a:spcPct val="120000"/>
              </a:lnSpc>
              <a:spcAft>
                <a:spcPts val="0"/>
              </a:spcAft>
              <a:buNone/>
              <a:defRPr/>
            </a:pPr>
            <a:r>
              <a:rPr lang="lt-LT" sz="2800" i="1" dirty="0">
                <a:solidFill>
                  <a:schemeClr val="tx2"/>
                </a:solidFill>
              </a:rPr>
              <a:t>2023 metais: 64 m. 6 mėn. vyrams ir 64 m. moterims. </a:t>
            </a:r>
            <a:endParaRPr lang="en-US" sz="2800" i="1" dirty="0">
              <a:solidFill>
                <a:schemeClr val="tx2"/>
              </a:solidFill>
            </a:endParaRPr>
          </a:p>
          <a:p>
            <a:pPr marL="0" indent="0" algn="r" eaLnBrk="1" fontAlgn="auto" hangingPunct="1">
              <a:lnSpc>
                <a:spcPct val="120000"/>
              </a:lnSpc>
              <a:spcAft>
                <a:spcPts val="0"/>
              </a:spcAft>
              <a:buNone/>
              <a:defRPr/>
            </a:pPr>
            <a:r>
              <a:rPr lang="en-US" sz="2400" i="1" dirty="0">
                <a:solidFill>
                  <a:schemeClr val="tx2">
                    <a:lumMod val="75000"/>
                  </a:schemeClr>
                </a:solidFill>
              </a:rPr>
              <a:t>Si</a:t>
            </a:r>
            <a:r>
              <a:rPr lang="lt-LT" sz="2400" i="1" dirty="0">
                <a:solidFill>
                  <a:schemeClr val="tx2">
                    <a:lumMod val="75000"/>
                  </a:schemeClr>
                </a:solidFill>
              </a:rPr>
              <a:t>ū</a:t>
            </a:r>
            <a:r>
              <a:rPr lang="en-US" sz="2400" i="1" dirty="0">
                <a:solidFill>
                  <a:schemeClr val="tx2">
                    <a:lumMod val="75000"/>
                  </a:schemeClr>
                </a:solidFill>
              </a:rPr>
              <a:t>l</a:t>
            </a:r>
            <a:r>
              <a:rPr lang="lt-LT" sz="2400" i="1" dirty="0" err="1">
                <a:solidFill>
                  <a:schemeClr val="tx2">
                    <a:lumMod val="75000"/>
                  </a:schemeClr>
                </a:solidFill>
              </a:rPr>
              <a:t>yta</a:t>
            </a:r>
            <a:r>
              <a:rPr lang="lt-LT" sz="2400" i="1" dirty="0">
                <a:solidFill>
                  <a:schemeClr val="tx2">
                    <a:lumMod val="75000"/>
                  </a:schemeClr>
                </a:solidFill>
              </a:rPr>
              <a:t>, bet Seimo atmesta: nuo 2026 m. jei 65-mečių tikėtina gyvenimo trukmė padidėja puse metų, po </a:t>
            </a:r>
            <a:r>
              <a:rPr lang="en-US" sz="2400" i="1" dirty="0" err="1">
                <a:solidFill>
                  <a:schemeClr val="tx2">
                    <a:lumMod val="75000"/>
                  </a:schemeClr>
                </a:solidFill>
              </a:rPr>
              <a:t>dvej</a:t>
            </a:r>
            <a:r>
              <a:rPr lang="lt-LT" sz="2400" i="1" dirty="0">
                <a:solidFill>
                  <a:schemeClr val="tx2">
                    <a:lumMod val="75000"/>
                  </a:schemeClr>
                </a:solidFill>
              </a:rPr>
              <a:t>ų metų didėja ir pensijos amžius</a:t>
            </a:r>
            <a:endParaRPr lang="en-US" sz="2400" i="1" dirty="0">
              <a:solidFill>
                <a:schemeClr val="tx2">
                  <a:lumMod val="75000"/>
                </a:schemeClr>
              </a:solidFill>
            </a:endParaRPr>
          </a:p>
          <a:p>
            <a:pPr marL="0" indent="0" algn="r" eaLnBrk="1" fontAlgn="auto" hangingPunct="1">
              <a:lnSpc>
                <a:spcPct val="80000"/>
              </a:lnSpc>
              <a:spcAft>
                <a:spcPts val="0"/>
              </a:spcAft>
              <a:buFont typeface="Wingdings" pitchFamily="2" charset="2"/>
              <a:buNone/>
              <a:defRPr/>
            </a:pPr>
            <a:endParaRPr lang="en-US" sz="2800" i="1" dirty="0">
              <a:solidFill>
                <a:schemeClr val="tx2"/>
              </a:solidFill>
            </a:endParaRPr>
          </a:p>
          <a:p>
            <a:pPr marL="377825" indent="-377825" eaLnBrk="1" fontAlgn="auto" hangingPunct="1">
              <a:spcAft>
                <a:spcPts val="0"/>
              </a:spcAft>
              <a:buFont typeface="Wingdings" pitchFamily="2" charset="2"/>
              <a:buChar char="Ø"/>
              <a:defRPr/>
            </a:pPr>
            <a:r>
              <a:rPr lang="lt-LT" dirty="0"/>
              <a:t>Minimalus socialinio pensijų draudimo stažas</a:t>
            </a:r>
          </a:p>
          <a:p>
            <a:pPr marL="377825" indent="-377825" algn="r" eaLnBrk="1" fontAlgn="auto" hangingPunct="1">
              <a:spcAft>
                <a:spcPts val="0"/>
              </a:spcAft>
              <a:buFont typeface="Wingdings" pitchFamily="2" charset="2"/>
              <a:buNone/>
              <a:defRPr/>
            </a:pPr>
            <a:r>
              <a:rPr lang="lt-LT" i="1" dirty="0">
                <a:solidFill>
                  <a:schemeClr val="tx2"/>
                </a:solidFill>
              </a:rPr>
              <a:t>Lietuvoje reikalaujama 15 metų pensijų draudimo stažo</a:t>
            </a:r>
            <a:endParaRPr lang="en-GB" i="1" dirty="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60349FA-C811-4B27-B323-16DF0A1096C5}"/>
              </a:ext>
            </a:extLst>
          </p:cNvPr>
          <p:cNvSpPr>
            <a:spLocks noGrp="1"/>
          </p:cNvSpPr>
          <p:nvPr>
            <p:ph type="title"/>
          </p:nvPr>
        </p:nvSpPr>
        <p:spPr>
          <a:xfrm>
            <a:off x="-1" y="0"/>
            <a:ext cx="9144000" cy="908720"/>
          </a:xfrm>
          <a:solidFill>
            <a:schemeClr val="accent2">
              <a:lumMod val="75000"/>
            </a:schemeClr>
          </a:solidFill>
        </p:spPr>
        <p:txBody>
          <a:bodyPr/>
          <a:lstStyle/>
          <a:p>
            <a:pPr fontAlgn="auto">
              <a:lnSpc>
                <a:spcPct val="90000"/>
              </a:lnSpc>
              <a:spcBef>
                <a:spcPts val="0"/>
              </a:spcBef>
              <a:spcAft>
                <a:spcPts val="0"/>
              </a:spcAft>
              <a:defRPr/>
            </a:pPr>
            <a:r>
              <a:rPr lang="lt-LT" sz="3200" b="1" dirty="0">
                <a:latin typeface="Calibri" pitchFamily="34" charset="0"/>
              </a:rPr>
              <a:t>Pensijų dalis socialinio draudimo išlaidose 2023 m.</a:t>
            </a:r>
          </a:p>
        </p:txBody>
      </p:sp>
      <p:graphicFrame>
        <p:nvGraphicFramePr>
          <p:cNvPr id="8" name="Diagrama 7">
            <a:extLst>
              <a:ext uri="{FF2B5EF4-FFF2-40B4-BE49-F238E27FC236}">
                <a16:creationId xmlns:a16="http://schemas.microsoft.com/office/drawing/2014/main" id="{531D30DC-3C41-47AB-B573-1695D66870E5}"/>
              </a:ext>
            </a:extLst>
          </p:cNvPr>
          <p:cNvGraphicFramePr>
            <a:graphicFrameLocks noGrp="1"/>
          </p:cNvGraphicFramePr>
          <p:nvPr/>
        </p:nvGraphicFramePr>
        <p:xfrm>
          <a:off x="395536" y="1052736"/>
          <a:ext cx="8661171" cy="56724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a 5">
            <a:extLst>
              <a:ext uri="{FF2B5EF4-FFF2-40B4-BE49-F238E27FC236}">
                <a16:creationId xmlns:a16="http://schemas.microsoft.com/office/drawing/2014/main" id="{57D740B3-0B7E-4BC6-835A-5704E78E904B}"/>
              </a:ext>
            </a:extLst>
          </p:cNvPr>
          <p:cNvGraphicFramePr>
            <a:graphicFrameLocks/>
          </p:cNvGraphicFramePr>
          <p:nvPr>
            <p:extLst>
              <p:ext uri="{D42A27DB-BD31-4B8C-83A1-F6EECF244321}">
                <p14:modId xmlns:p14="http://schemas.microsoft.com/office/powerpoint/2010/main" val="2425728624"/>
              </p:ext>
            </p:extLst>
          </p:nvPr>
        </p:nvGraphicFramePr>
        <p:xfrm>
          <a:off x="755576" y="1019065"/>
          <a:ext cx="7480708" cy="56724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a 3">
            <a:extLst>
              <a:ext uri="{FF2B5EF4-FFF2-40B4-BE49-F238E27FC236}">
                <a16:creationId xmlns:a16="http://schemas.microsoft.com/office/drawing/2014/main" id="{FCA7FF72-73B5-46C3-BFBC-DCA25865BBC9}"/>
              </a:ext>
            </a:extLst>
          </p:cNvPr>
          <p:cNvGraphicFramePr>
            <a:graphicFrameLocks/>
          </p:cNvGraphicFramePr>
          <p:nvPr>
            <p:extLst>
              <p:ext uri="{D42A27DB-BD31-4B8C-83A1-F6EECF244321}">
                <p14:modId xmlns:p14="http://schemas.microsoft.com/office/powerpoint/2010/main" val="2676429873"/>
              </p:ext>
            </p:extLst>
          </p:nvPr>
        </p:nvGraphicFramePr>
        <p:xfrm>
          <a:off x="165344" y="1340768"/>
          <a:ext cx="8661171" cy="4904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0332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FC52B05-AD27-8C52-07D3-6A64653FB947}"/>
              </a:ext>
            </a:extLst>
          </p:cNvPr>
          <p:cNvSpPr>
            <a:spLocks noGrp="1"/>
          </p:cNvSpPr>
          <p:nvPr>
            <p:ph type="title"/>
          </p:nvPr>
        </p:nvSpPr>
        <p:spPr>
          <a:xfrm>
            <a:off x="0" y="0"/>
            <a:ext cx="9144000" cy="1124744"/>
          </a:xfrm>
          <a:solidFill>
            <a:schemeClr val="accent2">
              <a:lumMod val="75000"/>
            </a:schemeClr>
          </a:solidFill>
        </p:spPr>
        <p:txBody>
          <a:bodyPr/>
          <a:lstStyle/>
          <a:p>
            <a:r>
              <a:rPr lang="lt-LT" sz="3600" b="1" dirty="0"/>
              <a:t>Išlaidos pensijoms 2021 m. (% nuo BVP)</a:t>
            </a:r>
            <a:endParaRPr lang="en-US" sz="3600" b="1" dirty="0"/>
          </a:p>
        </p:txBody>
      </p:sp>
      <p:sp>
        <p:nvSpPr>
          <p:cNvPr id="5" name="TextBox 4">
            <a:extLst>
              <a:ext uri="{FF2B5EF4-FFF2-40B4-BE49-F238E27FC236}">
                <a16:creationId xmlns:a16="http://schemas.microsoft.com/office/drawing/2014/main" id="{AB490C50-9661-F9E3-E4CA-8F8429C587EB}"/>
              </a:ext>
            </a:extLst>
          </p:cNvPr>
          <p:cNvSpPr txBox="1"/>
          <p:nvPr/>
        </p:nvSpPr>
        <p:spPr>
          <a:xfrm>
            <a:off x="3779912" y="6165304"/>
            <a:ext cx="4896544" cy="307777"/>
          </a:xfrm>
          <a:prstGeom prst="rect">
            <a:avLst/>
          </a:prstGeom>
          <a:noFill/>
        </p:spPr>
        <p:txBody>
          <a:bodyPr wrap="square" rtlCol="0">
            <a:spAutoFit/>
          </a:bodyPr>
          <a:lstStyle/>
          <a:p>
            <a:pPr algn="r"/>
            <a:r>
              <a:rPr lang="lt-LT" sz="1400" i="1" dirty="0">
                <a:latin typeface="+mn-lt"/>
              </a:rPr>
              <a:t>Šaltinis: </a:t>
            </a:r>
            <a:r>
              <a:rPr lang="lt-LT" sz="1400" i="1" dirty="0" err="1">
                <a:latin typeface="+mn-lt"/>
              </a:rPr>
              <a:t>Eurostat</a:t>
            </a:r>
            <a:r>
              <a:rPr lang="lt-LT" sz="1400" i="1" dirty="0">
                <a:latin typeface="+mn-lt"/>
              </a:rPr>
              <a:t> lentelė TPS00103 2023 12 29</a:t>
            </a:r>
            <a:endParaRPr lang="en-US" sz="1400" i="1" dirty="0">
              <a:latin typeface="+mn-lt"/>
            </a:endParaRPr>
          </a:p>
        </p:txBody>
      </p:sp>
      <p:graphicFrame>
        <p:nvGraphicFramePr>
          <p:cNvPr id="3" name="Diagrama 2">
            <a:extLst>
              <a:ext uri="{FF2B5EF4-FFF2-40B4-BE49-F238E27FC236}">
                <a16:creationId xmlns:a16="http://schemas.microsoft.com/office/drawing/2014/main" id="{925DD9C5-2FC7-4B65-6124-32C366CAF45D}"/>
              </a:ext>
            </a:extLst>
          </p:cNvPr>
          <p:cNvGraphicFramePr>
            <a:graphicFrameLocks/>
          </p:cNvGraphicFramePr>
          <p:nvPr>
            <p:extLst>
              <p:ext uri="{D42A27DB-BD31-4B8C-83A1-F6EECF244321}">
                <p14:modId xmlns:p14="http://schemas.microsoft.com/office/powerpoint/2010/main" val="2240826297"/>
              </p:ext>
            </p:extLst>
          </p:nvPr>
        </p:nvGraphicFramePr>
        <p:xfrm>
          <a:off x="704850" y="1126580"/>
          <a:ext cx="7734299" cy="50387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278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C88B58A-DB02-4BD3-80D4-7E16A7F16055}"/>
              </a:ext>
            </a:extLst>
          </p:cNvPr>
          <p:cNvSpPr>
            <a:spLocks noGrp="1"/>
          </p:cNvSpPr>
          <p:nvPr>
            <p:ph type="title"/>
          </p:nvPr>
        </p:nvSpPr>
        <p:spPr>
          <a:xfrm>
            <a:off x="0" y="0"/>
            <a:ext cx="9144000" cy="908720"/>
          </a:xfrm>
          <a:solidFill>
            <a:schemeClr val="accent2">
              <a:lumMod val="75000"/>
            </a:schemeClr>
          </a:solidFill>
        </p:spPr>
        <p:txBody>
          <a:bodyPr/>
          <a:lstStyle/>
          <a:p>
            <a:r>
              <a:rPr lang="lt-LT" sz="3600" b="1" dirty="0"/>
              <a:t>Nedidelis eksperimentas: pensija nuo 55/60</a:t>
            </a:r>
          </a:p>
        </p:txBody>
      </p:sp>
      <p:sp>
        <p:nvSpPr>
          <p:cNvPr id="3" name="Turinio vietos rezervavimo ženklas 2">
            <a:extLst>
              <a:ext uri="{FF2B5EF4-FFF2-40B4-BE49-F238E27FC236}">
                <a16:creationId xmlns:a16="http://schemas.microsoft.com/office/drawing/2014/main" id="{9D9DA5EF-B608-48FF-9EEC-49D8AD899D8D}"/>
              </a:ext>
            </a:extLst>
          </p:cNvPr>
          <p:cNvSpPr>
            <a:spLocks noGrp="1"/>
          </p:cNvSpPr>
          <p:nvPr>
            <p:ph idx="1"/>
          </p:nvPr>
        </p:nvSpPr>
        <p:spPr>
          <a:xfrm>
            <a:off x="457200" y="1166018"/>
            <a:ext cx="8229600" cy="4525963"/>
          </a:xfrm>
        </p:spPr>
        <p:txBody>
          <a:bodyPr/>
          <a:lstStyle/>
          <a:p>
            <a:r>
              <a:rPr lang="lt-LT" sz="2400" dirty="0"/>
              <a:t>SD išlaidos senatvės pensijoms 2021 m. 3048 milijonai eurų</a:t>
            </a:r>
          </a:p>
          <a:p>
            <a:r>
              <a:rPr lang="lt-LT" sz="2400" dirty="0"/>
              <a:t>Senatvės pensininkų 611 tūkst.</a:t>
            </a:r>
          </a:p>
          <a:p>
            <a:r>
              <a:rPr lang="lt-LT" sz="2400" dirty="0"/>
              <a:t>Vidutinė pensija 3048000/611/12 = </a:t>
            </a:r>
            <a:r>
              <a:rPr lang="lt-LT" sz="2400" b="1" dirty="0"/>
              <a:t>415</a:t>
            </a:r>
            <a:r>
              <a:rPr lang="lt-LT" sz="2400" dirty="0"/>
              <a:t> eurų.</a:t>
            </a:r>
          </a:p>
          <a:p>
            <a:endParaRPr lang="lt-LT" sz="2400" dirty="0"/>
          </a:p>
          <a:p>
            <a:r>
              <a:rPr lang="lt-LT" sz="2400" dirty="0"/>
              <a:t>Gyventojų skaičius nuo 55 m. moterų, nuo 60 m. vyrų 596+274 = 870 tūkstančių (</a:t>
            </a:r>
            <a:r>
              <a:rPr lang="lt-LT" sz="2400" i="1" dirty="0" err="1"/>
              <a:t>Eurostat</a:t>
            </a:r>
            <a:r>
              <a:rPr lang="lt-LT" sz="2400" dirty="0"/>
              <a:t>)</a:t>
            </a:r>
          </a:p>
          <a:p>
            <a:r>
              <a:rPr lang="lt-LT" sz="2400" dirty="0"/>
              <a:t>Vidutinė pensija būtų 3048000/870/12 = </a:t>
            </a:r>
            <a:r>
              <a:rPr lang="lt-LT" sz="2400" b="1" dirty="0"/>
              <a:t>292</a:t>
            </a:r>
            <a:r>
              <a:rPr lang="lt-LT" sz="2400" dirty="0"/>
              <a:t> eurų.</a:t>
            </a:r>
          </a:p>
          <a:p>
            <a:endParaRPr lang="lt-LT" sz="2400" dirty="0"/>
          </a:p>
          <a:p>
            <a:r>
              <a:rPr lang="lt-LT" sz="2400" dirty="0"/>
              <a:t>Jei norėtume dabartinio vidurkio, reikėtų 4,3 milijardo eurų.</a:t>
            </a:r>
          </a:p>
          <a:p>
            <a:endParaRPr lang="lt-LT" sz="2400" dirty="0"/>
          </a:p>
        </p:txBody>
      </p:sp>
    </p:spTree>
    <p:extLst>
      <p:ext uri="{BB962C8B-B14F-4D97-AF65-F5344CB8AC3E}">
        <p14:creationId xmlns:p14="http://schemas.microsoft.com/office/powerpoint/2010/main" val="204806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9144000" cy="908720"/>
          </a:xfrm>
          <a:solidFill>
            <a:schemeClr val="accent2">
              <a:lumMod val="75000"/>
            </a:schemeClr>
          </a:solidFill>
        </p:spPr>
        <p:txBody>
          <a:bodyPr rtlCol="0">
            <a:noAutofit/>
          </a:bodyPr>
          <a:lstStyle/>
          <a:p>
            <a:pPr eaLnBrk="1" hangingPunct="1">
              <a:defRPr/>
            </a:pPr>
            <a:r>
              <a:rPr lang="en-US" sz="3600" b="1"/>
              <a:t>B</a:t>
            </a:r>
            <a:r>
              <a:rPr lang="lt-LT" sz="3600" b="1"/>
              <a:t>endroji </a:t>
            </a:r>
            <a:r>
              <a:rPr lang="lt-LT" sz="3600" b="1" dirty="0"/>
              <a:t>pensijos dalis</a:t>
            </a:r>
            <a:endParaRPr lang="en-GB" sz="3600" b="1" dirty="0"/>
          </a:p>
        </p:txBody>
      </p:sp>
      <p:sp>
        <p:nvSpPr>
          <p:cNvPr id="8" name="Turinio vietos rezervavimo ženklas 7"/>
          <p:cNvSpPr>
            <a:spLocks noGrp="1"/>
          </p:cNvSpPr>
          <p:nvPr>
            <p:ph sz="quarter" idx="4"/>
          </p:nvPr>
        </p:nvSpPr>
        <p:spPr>
          <a:xfrm>
            <a:off x="457200" y="1196752"/>
            <a:ext cx="8229600" cy="5400600"/>
          </a:xfrm>
        </p:spPr>
        <p:txBody>
          <a:bodyPr/>
          <a:lstStyle/>
          <a:p>
            <a:pPr algn="ctr">
              <a:lnSpc>
                <a:spcPct val="90000"/>
              </a:lnSpc>
              <a:buNone/>
            </a:pPr>
            <a:r>
              <a:rPr lang="en-US" sz="2800" b="1" dirty="0" err="1"/>
              <a:t>Bendroji</a:t>
            </a:r>
            <a:r>
              <a:rPr lang="lt-LT" sz="2800" b="1" dirty="0"/>
              <a:t> dalis</a:t>
            </a:r>
            <a:r>
              <a:rPr lang="en-US" sz="2800" b="1" dirty="0"/>
              <a:t> = </a:t>
            </a:r>
            <a:r>
              <a:rPr lang="el-GR" sz="2800" b="1" dirty="0"/>
              <a:t>β·</a:t>
            </a:r>
            <a:r>
              <a:rPr lang="en-US" sz="2800" b="1" dirty="0"/>
              <a:t>B</a:t>
            </a:r>
            <a:r>
              <a:rPr lang="lt-LT" sz="2800" b="1" baseline="-25000" dirty="0"/>
              <a:t>+</a:t>
            </a:r>
          </a:p>
          <a:p>
            <a:pPr algn="ctr">
              <a:lnSpc>
                <a:spcPct val="90000"/>
              </a:lnSpc>
              <a:buNone/>
            </a:pPr>
            <a:endParaRPr lang="lt-LT" dirty="0"/>
          </a:p>
          <a:p>
            <a:pPr algn="ctr">
              <a:lnSpc>
                <a:spcPct val="90000"/>
              </a:lnSpc>
              <a:buNone/>
            </a:pPr>
            <a:r>
              <a:rPr lang="lt-LT" dirty="0"/>
              <a:t>B</a:t>
            </a:r>
            <a:r>
              <a:rPr lang="lt-LT" baseline="-25000" dirty="0"/>
              <a:t>+</a:t>
            </a:r>
            <a:r>
              <a:rPr lang="lt-LT" dirty="0"/>
              <a:t> - bazinė pensija</a:t>
            </a:r>
          </a:p>
          <a:p>
            <a:pPr algn="ctr">
              <a:lnSpc>
                <a:spcPct val="90000"/>
              </a:lnSpc>
              <a:buNone/>
            </a:pPr>
            <a:r>
              <a:rPr lang="lt-LT" dirty="0"/>
              <a:t>B</a:t>
            </a:r>
            <a:r>
              <a:rPr lang="lt-LT" baseline="-25000" dirty="0"/>
              <a:t>+</a:t>
            </a:r>
            <a:r>
              <a:rPr lang="lt-LT" dirty="0"/>
              <a:t> = € 180,95 (2020)  B</a:t>
            </a:r>
            <a:r>
              <a:rPr lang="lt-LT" baseline="-25000" dirty="0"/>
              <a:t>+</a:t>
            </a:r>
            <a:r>
              <a:rPr lang="lt-LT" dirty="0"/>
              <a:t> </a:t>
            </a:r>
            <a:r>
              <a:rPr lang="lt-LT" i="1" dirty="0"/>
              <a:t>= </a:t>
            </a:r>
            <a:r>
              <a:rPr lang="lt-LT" dirty="0"/>
              <a:t>€ 198,29 (2021) </a:t>
            </a:r>
          </a:p>
          <a:p>
            <a:pPr algn="ctr">
              <a:lnSpc>
                <a:spcPct val="90000"/>
              </a:lnSpc>
              <a:buNone/>
            </a:pPr>
            <a:r>
              <a:rPr lang="lt-LT" dirty="0"/>
              <a:t>B</a:t>
            </a:r>
            <a:r>
              <a:rPr lang="lt-LT" baseline="-25000" dirty="0"/>
              <a:t>+</a:t>
            </a:r>
            <a:r>
              <a:rPr lang="lt-LT" dirty="0"/>
              <a:t> = € 215,09 (2022), € 225,84 (2022 birželis)</a:t>
            </a:r>
          </a:p>
          <a:p>
            <a:pPr algn="ctr">
              <a:lnSpc>
                <a:spcPct val="90000"/>
              </a:lnSpc>
              <a:buNone/>
            </a:pPr>
            <a:r>
              <a:rPr lang="lt-LT" b="1" dirty="0"/>
              <a:t>€ 246,21 (2023)</a:t>
            </a:r>
          </a:p>
          <a:p>
            <a:pPr algn="ctr">
              <a:lnSpc>
                <a:spcPct val="90000"/>
              </a:lnSpc>
              <a:buNone/>
            </a:pPr>
            <a:r>
              <a:rPr lang="el-GR" dirty="0"/>
              <a:t>β</a:t>
            </a:r>
            <a:r>
              <a:rPr lang="lt-LT" dirty="0"/>
              <a:t> = </a:t>
            </a:r>
            <a:r>
              <a:rPr lang="lt-LT" dirty="0">
                <a:sym typeface="Symbol" pitchFamily="18" charset="2"/>
              </a:rPr>
              <a:t>Faktinis asmens stažas</a:t>
            </a:r>
          </a:p>
          <a:p>
            <a:pPr algn="ctr">
              <a:lnSpc>
                <a:spcPct val="90000"/>
              </a:lnSpc>
              <a:buNone/>
            </a:pPr>
            <a:r>
              <a:rPr lang="lt-LT" dirty="0">
                <a:sym typeface="Symbol" pitchFamily="18" charset="2"/>
              </a:rPr>
              <a:t>		Būtinasis stažas</a:t>
            </a:r>
            <a:endParaRPr lang="lt-LT" dirty="0"/>
          </a:p>
          <a:p>
            <a:pPr marL="0" indent="0" algn="ctr">
              <a:buNone/>
            </a:pPr>
            <a:r>
              <a:rPr lang="lt-LT" i="1" dirty="0">
                <a:solidFill>
                  <a:schemeClr val="tx2"/>
                </a:solidFill>
              </a:rPr>
              <a:t>Būtinojo stažo reikalavimai senatvės pensijai laipsniškai didėja nuo 30 iki 35 pensijų draudimo metų 2027 m. </a:t>
            </a:r>
          </a:p>
          <a:p>
            <a:pPr marL="0" indent="0" algn="ctr">
              <a:buNone/>
            </a:pPr>
            <a:r>
              <a:rPr lang="lt-LT" i="1" dirty="0">
                <a:solidFill>
                  <a:schemeClr val="tx2"/>
                </a:solidFill>
              </a:rPr>
              <a:t>(po pusę metų per metus) 2023 m. 33,5 m. </a:t>
            </a:r>
          </a:p>
          <a:p>
            <a:pPr marL="0" indent="0" algn="ctr">
              <a:buNone/>
            </a:pPr>
            <a:r>
              <a:rPr lang="lt-LT" b="1" dirty="0">
                <a:solidFill>
                  <a:schemeClr val="tx2"/>
                </a:solidFill>
              </a:rPr>
              <a:t>Nuo 2022 m.: </a:t>
            </a:r>
            <a:r>
              <a:rPr lang="el-GR" b="1" dirty="0"/>
              <a:t>β</a:t>
            </a:r>
            <a:r>
              <a:rPr lang="lt-LT" b="1" dirty="0"/>
              <a:t> </a:t>
            </a:r>
            <a:r>
              <a:rPr lang="el-GR" b="1" dirty="0"/>
              <a:t>≥</a:t>
            </a:r>
            <a:r>
              <a:rPr lang="lt-LT" b="1" dirty="0"/>
              <a:t> 1 </a:t>
            </a:r>
            <a:endParaRPr lang="lt-LT" b="1" dirty="0">
              <a:solidFill>
                <a:schemeClr val="tx2"/>
              </a:solidFill>
            </a:endParaRPr>
          </a:p>
        </p:txBody>
      </p:sp>
      <p:cxnSp>
        <p:nvCxnSpPr>
          <p:cNvPr id="16" name="Tiesioji jungtis 15"/>
          <p:cNvCxnSpPr/>
          <p:nvPr/>
        </p:nvCxnSpPr>
        <p:spPr>
          <a:xfrm>
            <a:off x="3491880" y="4005064"/>
            <a:ext cx="288032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052736"/>
          </a:xfrm>
          <a:solidFill>
            <a:schemeClr val="accent2">
              <a:lumMod val="75000"/>
            </a:schemeClr>
          </a:solidFill>
        </p:spPr>
        <p:txBody>
          <a:bodyPr/>
          <a:lstStyle/>
          <a:p>
            <a:pPr>
              <a:defRPr/>
            </a:pPr>
            <a:r>
              <a:rPr lang="lt-LT" sz="3600" b="1" dirty="0"/>
              <a:t>Individualioji pensijos dalis</a:t>
            </a:r>
            <a:endParaRPr lang="lt-LT" sz="3600" dirty="0"/>
          </a:p>
        </p:txBody>
      </p:sp>
      <p:sp>
        <p:nvSpPr>
          <p:cNvPr id="23555" name="Turinio vietos rezervavimo ženklas 2"/>
          <p:cNvSpPr>
            <a:spLocks noGrp="1"/>
          </p:cNvSpPr>
          <p:nvPr>
            <p:ph idx="1"/>
          </p:nvPr>
        </p:nvSpPr>
        <p:spPr>
          <a:xfrm>
            <a:off x="323528" y="4320480"/>
            <a:ext cx="8640960" cy="2115616"/>
          </a:xfrm>
          <a:solidFill>
            <a:schemeClr val="bg1">
              <a:lumMod val="85000"/>
            </a:schemeClr>
          </a:solidFill>
        </p:spPr>
        <p:txBody>
          <a:bodyPr/>
          <a:lstStyle/>
          <a:p>
            <a:pPr algn="ctr">
              <a:spcAft>
                <a:spcPts val="0"/>
              </a:spcAft>
              <a:buNone/>
            </a:pPr>
            <a:r>
              <a:rPr lang="en-US" sz="2200" b="1" dirty="0"/>
              <a:t>P</a:t>
            </a:r>
            <a:r>
              <a:rPr lang="lt-LT" sz="2200" b="1" dirty="0" err="1"/>
              <a:t>apildoma</a:t>
            </a:r>
            <a:r>
              <a:rPr lang="lt-LT" sz="2200" b="1" dirty="0"/>
              <a:t> dalis anksčiau</a:t>
            </a:r>
            <a:r>
              <a:rPr lang="en-US" sz="2200" b="1" dirty="0"/>
              <a:t> = 0,005</a:t>
            </a:r>
            <a:r>
              <a:rPr lang="el-GR" sz="2200" b="1" dirty="0"/>
              <a:t>·</a:t>
            </a:r>
            <a:r>
              <a:rPr lang="en-US" sz="2200" b="1" dirty="0"/>
              <a:t>S</a:t>
            </a:r>
            <a:r>
              <a:rPr lang="el-GR" sz="2200" b="1" dirty="0"/>
              <a:t>·</a:t>
            </a:r>
            <a:r>
              <a:rPr lang="en-US" sz="2200" b="1" dirty="0"/>
              <a:t>K</a:t>
            </a:r>
            <a:r>
              <a:rPr lang="el-GR" sz="2200" b="1" dirty="0"/>
              <a:t>·</a:t>
            </a:r>
            <a:r>
              <a:rPr lang="en-US" sz="2200" b="1" dirty="0"/>
              <a:t>D</a:t>
            </a:r>
            <a:endParaRPr lang="lt-LT" sz="2200" b="1" dirty="0"/>
          </a:p>
          <a:p>
            <a:pPr marL="0" indent="0">
              <a:spcAft>
                <a:spcPts val="0"/>
              </a:spcAft>
              <a:buNone/>
            </a:pPr>
            <a:r>
              <a:rPr lang="lt-LT" sz="2200" i="1" dirty="0"/>
              <a:t>S – draudimo stažas; K – asmens draudžiamųjų pajamų koeficientas; D – vyriausybės tvirtinamos „draudžiamosios pajamos“.</a:t>
            </a:r>
          </a:p>
          <a:p>
            <a:pPr marL="0" indent="0">
              <a:spcAft>
                <a:spcPts val="0"/>
              </a:spcAft>
              <a:buNone/>
            </a:pPr>
            <a:r>
              <a:rPr lang="lt-LT" sz="2000" i="1" dirty="0">
                <a:sym typeface="Symbol" pitchFamily="18" charset="2"/>
              </a:rPr>
              <a:t>Draudžiamosios pajamos -  iki 2018 m. taikytas vidutinio šalies darbo užmokesčio substitutas</a:t>
            </a:r>
            <a:endParaRPr lang="lt-LT" sz="2200" i="1" dirty="0"/>
          </a:p>
          <a:p>
            <a:pPr marL="0" indent="0">
              <a:spcAft>
                <a:spcPts val="0"/>
              </a:spcAft>
              <a:buNone/>
            </a:pPr>
            <a:endParaRPr lang="lt-LT" sz="2200" i="1" dirty="0"/>
          </a:p>
          <a:p>
            <a:pPr marL="0" indent="0">
              <a:spcAft>
                <a:spcPts val="0"/>
              </a:spcAft>
              <a:buNone/>
            </a:pPr>
            <a:r>
              <a:rPr lang="lt-LT" sz="2400" i="1" dirty="0">
                <a:sym typeface="Symbol" pitchFamily="18" charset="2"/>
              </a:rPr>
              <a:t>.</a:t>
            </a:r>
            <a:endParaRPr lang="lt-LT" sz="2400" i="1" dirty="0"/>
          </a:p>
        </p:txBody>
      </p:sp>
      <p:sp>
        <p:nvSpPr>
          <p:cNvPr id="3" name="TextBox 2">
            <a:extLst>
              <a:ext uri="{FF2B5EF4-FFF2-40B4-BE49-F238E27FC236}">
                <a16:creationId xmlns:a16="http://schemas.microsoft.com/office/drawing/2014/main" id="{647A6E3C-3D73-4AB3-906D-D85D3B681D0E}"/>
              </a:ext>
            </a:extLst>
          </p:cNvPr>
          <p:cNvSpPr txBox="1"/>
          <p:nvPr/>
        </p:nvSpPr>
        <p:spPr>
          <a:xfrm>
            <a:off x="539552" y="1196752"/>
            <a:ext cx="8280920" cy="3921073"/>
          </a:xfrm>
          <a:prstGeom prst="rect">
            <a:avLst/>
          </a:prstGeom>
          <a:noFill/>
        </p:spPr>
        <p:txBody>
          <a:bodyPr wrap="square" rtlCol="0">
            <a:spAutoFit/>
          </a:bodyPr>
          <a:lstStyle/>
          <a:p>
            <a:pPr algn="ctr">
              <a:spcBef>
                <a:spcPts val="600"/>
              </a:spcBef>
              <a:spcAft>
                <a:spcPts val="0"/>
              </a:spcAft>
              <a:buNone/>
            </a:pPr>
            <a:r>
              <a:rPr lang="lt-LT" sz="2800" b="1" dirty="0"/>
              <a:t>Individualioji dalis = V</a:t>
            </a:r>
            <a:r>
              <a:rPr lang="el-GR" sz="2800" b="1" dirty="0"/>
              <a:t>·</a:t>
            </a:r>
            <a:r>
              <a:rPr lang="lt-LT" sz="2800" b="1" dirty="0"/>
              <a:t>p</a:t>
            </a:r>
          </a:p>
          <a:p>
            <a:pPr>
              <a:spcBef>
                <a:spcPct val="20000"/>
              </a:spcBef>
              <a:spcAft>
                <a:spcPts val="0"/>
              </a:spcAft>
            </a:pPr>
            <a:r>
              <a:rPr lang="lt-LT" sz="2400" i="1" dirty="0">
                <a:latin typeface="+mn-lt"/>
              </a:rPr>
              <a:t>V – asmens įgytų apskaitos vienetų skaičius.</a:t>
            </a:r>
          </a:p>
          <a:p>
            <a:pPr>
              <a:spcBef>
                <a:spcPct val="20000"/>
              </a:spcBef>
              <a:spcAft>
                <a:spcPts val="0"/>
              </a:spcAft>
            </a:pPr>
            <a:r>
              <a:rPr lang="lt-LT" sz="2400" i="1" dirty="0">
                <a:latin typeface="+mn-lt"/>
              </a:rPr>
              <a:t>p – apskaitos vieneto vertė </a:t>
            </a:r>
          </a:p>
          <a:p>
            <a:pPr algn="r">
              <a:spcBef>
                <a:spcPct val="20000"/>
              </a:spcBef>
              <a:spcAft>
                <a:spcPts val="0"/>
              </a:spcAft>
            </a:pPr>
            <a:r>
              <a:rPr lang="lt-LT" sz="2200" dirty="0">
                <a:latin typeface="+mn-lt"/>
              </a:rPr>
              <a:t>€ 3,27 (2018)</a:t>
            </a:r>
            <a:r>
              <a:rPr lang="en-US" sz="2200" dirty="0">
                <a:latin typeface="+mn-lt"/>
              </a:rPr>
              <a:t>  </a:t>
            </a:r>
            <a:r>
              <a:rPr lang="lt-LT" sz="2200" dirty="0">
                <a:latin typeface="+mn-lt"/>
              </a:rPr>
              <a:t> € 3,52 (2019).</a:t>
            </a:r>
          </a:p>
          <a:p>
            <a:pPr algn="r">
              <a:spcBef>
                <a:spcPct val="20000"/>
              </a:spcBef>
              <a:spcAft>
                <a:spcPts val="0"/>
              </a:spcAft>
            </a:pPr>
            <a:r>
              <a:rPr lang="lt-LT" sz="2200" dirty="0">
                <a:latin typeface="+mn-lt"/>
              </a:rPr>
              <a:t>€ 3,81 (2020)</a:t>
            </a:r>
            <a:r>
              <a:rPr lang="en-US" sz="2200" dirty="0">
                <a:latin typeface="+mn-lt"/>
              </a:rPr>
              <a:t>  </a:t>
            </a:r>
            <a:r>
              <a:rPr lang="lt-LT" sz="2200" dirty="0">
                <a:latin typeface="+mn-lt"/>
              </a:rPr>
              <a:t> € 4,17 (202</a:t>
            </a:r>
            <a:r>
              <a:rPr lang="en-US" sz="2200" dirty="0">
                <a:latin typeface="+mn-lt"/>
              </a:rPr>
              <a:t>1</a:t>
            </a:r>
            <a:r>
              <a:rPr lang="lt-LT" sz="2200" dirty="0">
                <a:latin typeface="+mn-lt"/>
              </a:rPr>
              <a:t>). </a:t>
            </a:r>
          </a:p>
          <a:p>
            <a:pPr algn="r">
              <a:spcBef>
                <a:spcPct val="20000"/>
              </a:spcBef>
              <a:spcAft>
                <a:spcPts val="0"/>
              </a:spcAft>
            </a:pPr>
            <a:r>
              <a:rPr lang="lt-LT" sz="2200" dirty="0">
                <a:latin typeface="+mn-lt"/>
              </a:rPr>
              <a:t>€ 4,70 (2022) € 4,94 (2022 birželis). </a:t>
            </a:r>
          </a:p>
          <a:p>
            <a:pPr algn="r">
              <a:spcBef>
                <a:spcPct val="20000"/>
              </a:spcBef>
              <a:spcAft>
                <a:spcPts val="0"/>
              </a:spcAft>
            </a:pPr>
            <a:r>
              <a:rPr lang="lt-LT" sz="2200" dirty="0">
                <a:latin typeface="+mn-lt"/>
              </a:rPr>
              <a:t>€ 5,70 (2023)</a:t>
            </a:r>
          </a:p>
          <a:p>
            <a:pPr algn="r">
              <a:spcBef>
                <a:spcPct val="20000"/>
              </a:spcBef>
              <a:spcAft>
                <a:spcPts val="0"/>
              </a:spcAft>
            </a:pPr>
            <a:r>
              <a:rPr lang="lt-LT" sz="2400" i="1" dirty="0"/>
              <a:t> </a:t>
            </a:r>
          </a:p>
          <a:p>
            <a:pPr algn="r">
              <a:spcBef>
                <a:spcPct val="20000"/>
              </a:spcBef>
              <a:spcAft>
                <a:spcPts val="0"/>
              </a:spcAft>
            </a:pPr>
            <a:r>
              <a:rPr lang="lt-LT" sz="2400" i="1" dirty="0">
                <a:latin typeface="+mn-lt"/>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a:solidFill>
            <a:schemeClr val="accent2">
              <a:lumMod val="75000"/>
            </a:schemeClr>
          </a:solidFill>
        </p:spPr>
        <p:txBody>
          <a:bodyPr/>
          <a:lstStyle/>
          <a:p>
            <a:pPr>
              <a:defRPr/>
            </a:pPr>
            <a:r>
              <a:rPr lang="lt-LT" sz="3600" b="1"/>
              <a:t>Apskaitos vienetų (p</a:t>
            </a:r>
            <a:r>
              <a:rPr lang="en-US" sz="3600" b="1"/>
              <a:t>ensijos ta</a:t>
            </a:r>
            <a:r>
              <a:rPr lang="lt-LT" sz="3600" b="1"/>
              <a:t>škų) sistema</a:t>
            </a:r>
            <a:endParaRPr lang="lt-LT" sz="3600"/>
          </a:p>
        </p:txBody>
      </p:sp>
      <p:sp>
        <p:nvSpPr>
          <p:cNvPr id="3" name="Turinio vietos rezervavimo ženklas 2"/>
          <p:cNvSpPr>
            <a:spLocks noGrp="1"/>
          </p:cNvSpPr>
          <p:nvPr>
            <p:ph idx="1"/>
          </p:nvPr>
        </p:nvSpPr>
        <p:spPr>
          <a:xfrm>
            <a:off x="395536" y="1412776"/>
            <a:ext cx="8229600" cy="4968552"/>
          </a:xfrm>
        </p:spPr>
        <p:txBody>
          <a:bodyPr/>
          <a:lstStyle/>
          <a:p>
            <a:pPr marL="265176" lvl="0" indent="-265176" algn="just" fontAlgn="auto">
              <a:spcBef>
                <a:spcPts val="1200"/>
              </a:spcBef>
              <a:spcAft>
                <a:spcPts val="0"/>
              </a:spcAft>
              <a:buNone/>
              <a:defRPr/>
            </a:pPr>
            <a:r>
              <a:rPr lang="lt-LT" altLang="lt-LT" sz="2600" dirty="0">
                <a:cs typeface="Arial Unicode MS" charset="0"/>
              </a:rPr>
              <a:t>Tai aiški ir skaidri sistema: </a:t>
            </a:r>
            <a:r>
              <a:rPr lang="lt-LT" altLang="lt-LT" sz="2600" dirty="0"/>
              <a:t>p</a:t>
            </a:r>
            <a:r>
              <a:rPr lang="lt-LT" sz="2600" dirty="0"/>
              <a:t>er metus sumokėjęs nustatytą  pensijų draudimo įmoką nuo dvylikos tų metų vidutinio darbo užmokesčio dydžių asmuo </a:t>
            </a:r>
            <a:r>
              <a:rPr lang="lt-LT" altLang="lt-LT" sz="2600" dirty="0">
                <a:cs typeface="Arial Unicode MS" charset="0"/>
              </a:rPr>
              <a:t>(samdomas, savarankiškai dirbantis ir t.t.) </a:t>
            </a:r>
            <a:r>
              <a:rPr lang="lt-LT" sz="2600" dirty="0"/>
              <a:t>įgyja 1 AV.</a:t>
            </a:r>
          </a:p>
          <a:p>
            <a:pPr marL="265176" indent="-265176" algn="just" eaLnBrk="1" fontAlgn="auto" hangingPunct="1">
              <a:spcBef>
                <a:spcPts val="1200"/>
              </a:spcBef>
              <a:spcAft>
                <a:spcPts val="0"/>
              </a:spcAft>
              <a:buFont typeface="Arial" charset="0"/>
              <a:buNone/>
              <a:defRPr/>
            </a:pPr>
            <a:r>
              <a:rPr lang="lt-LT" sz="2600" dirty="0"/>
              <a:t>Išėjus į senatvės pensiją, įgyti AV sumuojami. Kiekvienas AV įvertinamas eurais, ir pagal tai mokama pensija.</a:t>
            </a:r>
          </a:p>
          <a:p>
            <a:pPr marL="265176" indent="-265176" algn="r" eaLnBrk="1" fontAlgn="auto" hangingPunct="1">
              <a:spcBef>
                <a:spcPts val="1200"/>
              </a:spcBef>
              <a:spcAft>
                <a:spcPts val="0"/>
              </a:spcAft>
              <a:buFont typeface="Arial" charset="0"/>
              <a:buNone/>
              <a:defRPr/>
            </a:pPr>
            <a:r>
              <a:rPr lang="lt-LT" sz="2600" i="1" dirty="0"/>
              <a:t>Pavyzdžiui, surinkus 70 AV ir esant vieneto vertei 5,70 eurų, individualioji mėnesio pensijos dalis bus 399 eurai.</a:t>
            </a:r>
          </a:p>
          <a:p>
            <a:pPr marL="265176" indent="-265176" algn="just" eaLnBrk="1" fontAlgn="auto" hangingPunct="1">
              <a:spcBef>
                <a:spcPts val="1200"/>
              </a:spcBef>
              <a:spcAft>
                <a:spcPts val="0"/>
              </a:spcAft>
              <a:buFont typeface="Arial" charset="0"/>
              <a:buNone/>
              <a:defRPr/>
            </a:pPr>
            <a:r>
              <a:rPr lang="lt-LT" sz="2600" dirty="0"/>
              <a:t>AV vertė turi būti indeksuojama automatiškai – objektyviais skaičiavimais (politinių sprendimų norima išvengti, bet ne visada pavyksta).</a:t>
            </a:r>
          </a:p>
          <a:p>
            <a:pPr>
              <a:defRPr/>
            </a:pPr>
            <a:endParaRPr lang="lt-LT" dirty="0"/>
          </a:p>
        </p:txBody>
      </p:sp>
    </p:spTree>
  </p:cSld>
  <p:clrMapOvr>
    <a:masterClrMapping/>
  </p:clrMapOvr>
</p:sld>
</file>

<file path=ppt/theme/theme1.xml><?xml version="1.0" encoding="utf-8"?>
<a:theme xmlns:a="http://schemas.openxmlformats.org/drawingml/2006/main" name="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skait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TVM</Template>
  <TotalTime>0</TotalTime>
  <Words>3819</Words>
  <Application>Microsoft Office PowerPoint</Application>
  <PresentationFormat>Demonstracija ekrane (4:3)</PresentationFormat>
  <Paragraphs>384</Paragraphs>
  <Slides>51</Slides>
  <Notes>0</Notes>
  <HiddenSlides>0</HiddenSlides>
  <MMClips>0</MMClips>
  <ScaleCrop>false</ScaleCrop>
  <HeadingPairs>
    <vt:vector size="6" baseType="variant">
      <vt:variant>
        <vt:lpstr>Naudojami šriftai</vt:lpstr>
      </vt:variant>
      <vt:variant>
        <vt:i4>8</vt:i4>
      </vt:variant>
      <vt:variant>
        <vt:lpstr>Tema</vt:lpstr>
      </vt:variant>
      <vt:variant>
        <vt:i4>2</vt:i4>
      </vt:variant>
      <vt:variant>
        <vt:lpstr>Skaidrių pavadinimai</vt:lpstr>
      </vt:variant>
      <vt:variant>
        <vt:i4>51</vt:i4>
      </vt:variant>
    </vt:vector>
  </HeadingPairs>
  <TitlesOfParts>
    <vt:vector size="61" baseType="lpstr">
      <vt:lpstr>Arial</vt:lpstr>
      <vt:lpstr>Arial Narrow</vt:lpstr>
      <vt:lpstr>Calibri</vt:lpstr>
      <vt:lpstr>Courier New</vt:lpstr>
      <vt:lpstr>SegoeUI</vt:lpstr>
      <vt:lpstr>Times New Roman</vt:lpstr>
      <vt:lpstr>Wingdings</vt:lpstr>
      <vt:lpstr>Wingdings 2</vt:lpstr>
      <vt:lpstr>TVM</vt:lpstr>
      <vt:lpstr>Paskaitos</vt:lpstr>
      <vt:lpstr>SOCIALINĖS APSAUGOS EKONOMIKA</vt:lpstr>
      <vt:lpstr>Pensijų tipai Lietuvoje</vt:lpstr>
      <vt:lpstr>Socialinio draudimo pensijų sandara</vt:lpstr>
      <vt:lpstr>Kaip derinti bendrąją ir individualią (earnings-related) dalis</vt:lpstr>
      <vt:lpstr>Socialinio draudimo senatvės pensijos: teisė gauti</vt:lpstr>
      <vt:lpstr>Nedidelis eksperimentas: pensija nuo 55/60</vt:lpstr>
      <vt:lpstr>Bendroji pensijos dalis</vt:lpstr>
      <vt:lpstr>Individualioji pensijos dalis</vt:lpstr>
      <vt:lpstr>Apskaitos vienetų (pensijos taškų) sistema</vt:lpstr>
      <vt:lpstr>Apskaitos vienetų (pensijos taškų) sistema</vt:lpstr>
      <vt:lpstr>AV apskaičiavimas</vt:lpstr>
      <vt:lpstr>VDU AV apskaičiavimui</vt:lpstr>
      <vt:lpstr>Ankstesnės sistemos transformavimas į AV</vt:lpstr>
      <vt:lpstr>Valiutų ir jų verčių skirtumai – ne kliūtis</vt:lpstr>
      <vt:lpstr>Pensijos dalis iki 1994 m. : informacinės problemos ir "lubos"</vt:lpstr>
      <vt:lpstr>Pensijos taškų sistemos privalumas</vt:lpstr>
      <vt:lpstr>„PowerPoint“ pateiktis</vt:lpstr>
      <vt:lpstr> Apie pensijų adekvatumą</vt:lpstr>
      <vt:lpstr>Individuali pakeitimo norma  (apytikris įvertinimas)</vt:lpstr>
      <vt:lpstr>„PowerPoint“ pateiktis</vt:lpstr>
      <vt:lpstr>Agreguota pensijos pakeitimo norma (Eurostat)</vt:lpstr>
      <vt:lpstr>Skurdo rizikos lygis: bendras ir vyresnių kaip 65</vt:lpstr>
      <vt:lpstr>Pensininkų skurdo rizikos lygis ES 2022 m.</vt:lpstr>
      <vt:lpstr>Vyresniojo amžiaus žmonių absoliutaus skurdo lygis</vt:lpstr>
      <vt:lpstr>Apie indeksavimą ir finansinį stabilumą</vt:lpstr>
      <vt:lpstr>Pensijų indeksavimo politika iki krizinių pokyčių</vt:lpstr>
      <vt:lpstr>Pensijų indeksavimo politika: krizė</vt:lpstr>
      <vt:lpstr>Pensijų indeksavimo politika: 2012-2023</vt:lpstr>
      <vt:lpstr>Pensijų indeksavimo politika</vt:lpstr>
      <vt:lpstr>Nesistemingo pensijų indeksavimo ydos</vt:lpstr>
      <vt:lpstr>Indeksavimo taisyklė nuo 2017 m.</vt:lpstr>
      <vt:lpstr>Indeksavimo taisyklė ilgai neištvėrė...</vt:lpstr>
      <vt:lpstr>Bandymas sisteminti papildomą indeksavimą</vt:lpstr>
      <vt:lpstr> Kai kurie kiti klausimai</vt:lpstr>
      <vt:lpstr>Pensijos mokėjimas dirbančiam pensininkui</vt:lpstr>
      <vt:lpstr>Pensijos sumažinimo dėl recesijos teisėtumas</vt:lpstr>
      <vt:lpstr>Pensijų apmokestinimas</vt:lpstr>
      <vt:lpstr>Išankstinės pensijos</vt:lpstr>
      <vt:lpstr>Išankstinės pensijos ir atidėtas skyrimas</vt:lpstr>
      <vt:lpstr>SOCIALINĖS APSAUGOS EKONOMIKA</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Pensininkų skaičius ir pensijų dydžiai 2023 rugpjūtis</vt:lpstr>
      <vt:lpstr>Pensijų dalis socialinio draudimo išlaidose 2023 m.</vt:lpstr>
      <vt:lpstr>Išlaidos pensijoms 2021 m. (% nuo BVP)</vt:lpstr>
    </vt:vector>
  </TitlesOfParts>
  <Company>App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SOCIALINĖS APSAUGOS EKONOMIKA</dc:title>
  <dc:creator>Teodoras</dc:creator>
  <cp:lastModifiedBy>Teodoras Medaiskis</cp:lastModifiedBy>
  <cp:revision>389</cp:revision>
  <dcterms:created xsi:type="dcterms:W3CDTF">2009-10-05T19:10:31Z</dcterms:created>
  <dcterms:modified xsi:type="dcterms:W3CDTF">2023-12-29T21:47:37Z</dcterms:modified>
</cp:coreProperties>
</file>