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6" r:id="rId10"/>
    <p:sldId id="267" r:id="rId11"/>
    <p:sldId id="278" r:id="rId12"/>
    <p:sldId id="279" r:id="rId13"/>
    <p:sldId id="268" r:id="rId14"/>
    <p:sldId id="269" r:id="rId15"/>
    <p:sldId id="280"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lt-L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Vidutinis stilius 2 – paryškinima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Vidutinis stilius 4 – paryškinima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416" autoAdjust="0"/>
    <p:restoredTop sz="94660"/>
  </p:normalViewPr>
  <p:slideViewPr>
    <p:cSldViewPr>
      <p:cViewPr varScale="1">
        <p:scale>
          <a:sx n="103" d="100"/>
          <a:sy n="103" d="100"/>
        </p:scale>
        <p:origin x="54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0" y="-30460"/>
            <a:ext cx="9144000" cy="1470025"/>
          </a:xfrm>
          <a:solidFill>
            <a:srgbClr val="C00000"/>
          </a:solidFill>
        </p:spPr>
        <p:txBody>
          <a:bodyPr/>
          <a:lstStyle>
            <a:lvl1pPr>
              <a:defRPr>
                <a:solidFill>
                  <a:schemeClr val="bg1"/>
                </a:solidFill>
              </a:defRPr>
            </a:lvl1pPr>
          </a:lstStyle>
          <a:p>
            <a:r>
              <a:rPr lang="lt-LT"/>
              <a:t>Spustelėkite, jei norite keisite ruoš. pav. stilių</a:t>
            </a:r>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ruošinio paantraštės stiliui keisti</a:t>
            </a:r>
          </a:p>
        </p:txBody>
      </p:sp>
      <p:sp>
        <p:nvSpPr>
          <p:cNvPr id="4" name="Datos vietos rezervavimo ženklas 3"/>
          <p:cNvSpPr>
            <a:spLocks noGrp="1"/>
          </p:cNvSpPr>
          <p:nvPr>
            <p:ph type="dt" sz="half" idx="10"/>
          </p:nvPr>
        </p:nvSpPr>
        <p:spPr/>
        <p:txBody>
          <a:bodyPr/>
          <a:lstStyle>
            <a:lvl1pPr>
              <a:defRPr/>
            </a:lvl1pPr>
          </a:lstStyle>
          <a:p>
            <a:pPr>
              <a:defRPr/>
            </a:pPr>
            <a:fld id="{49505C7B-227F-4D7F-ADE6-4BE87C01351D}" type="datetimeFigureOut">
              <a:rPr lang="lt-LT"/>
              <a:pPr>
                <a:defRPr/>
              </a:pPr>
              <a:t>2022.12.16</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CFAECBF7-4CD9-48FD-BC8A-DE6B4DF1907E}" type="slidenum">
              <a:rPr lang="lt-LT"/>
              <a:pPr>
                <a:defRPr/>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Vertikalaus teksto vietos rezervavimo ženklas 2"/>
          <p:cNvSpPr>
            <a:spLocks noGrp="1"/>
          </p:cNvSpPr>
          <p:nvPr>
            <p:ph type="body" orient="vert" idx="1"/>
          </p:nvPr>
        </p:nvSpPr>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lvl1pPr>
              <a:defRPr/>
            </a:lvl1pPr>
          </a:lstStyle>
          <a:p>
            <a:pPr>
              <a:defRPr/>
            </a:pPr>
            <a:fld id="{419E8CD4-F201-49D2-B2C9-9BA68462FF21}" type="datetimeFigureOut">
              <a:rPr lang="lt-LT"/>
              <a:pPr>
                <a:defRPr/>
              </a:pPr>
              <a:t>2022.12.16</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7CF26246-A58C-4F8B-8B94-AED5254B77BA}" type="slidenum">
              <a:rPr lang="lt-LT"/>
              <a:pPr>
                <a:defRPr/>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Spustelėkite, jei norite keisite ruoš. pav.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lvl1pPr>
              <a:defRPr/>
            </a:lvl1pPr>
          </a:lstStyle>
          <a:p>
            <a:pPr>
              <a:defRPr/>
            </a:pPr>
            <a:fld id="{B1AA8157-3A30-45EF-BD94-74A433D34857}" type="datetimeFigureOut">
              <a:rPr lang="lt-LT"/>
              <a:pPr>
                <a:defRPr/>
              </a:pPr>
              <a:t>2022.12.16</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82FDBC06-5A06-4DC0-9C8A-21AB72053ADE}" type="slidenum">
              <a:rPr lang="lt-LT"/>
              <a:pPr>
                <a:defRPr/>
              </a:pPr>
              <a:t>‹#›</a:t>
            </a:fld>
            <a:endParaRPr lang="lt-L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Turinys">
    <p:spTree>
      <p:nvGrpSpPr>
        <p:cNvPr id="1" name=""/>
        <p:cNvGrpSpPr/>
        <p:nvPr/>
      </p:nvGrpSpPr>
      <p:grpSpPr>
        <a:xfrm>
          <a:off x="0" y="0"/>
          <a:ext cx="0" cy="0"/>
          <a:chOff x="0" y="0"/>
          <a:chExt cx="0" cy="0"/>
        </a:xfrm>
      </p:grpSpPr>
      <p:sp>
        <p:nvSpPr>
          <p:cNvPr id="2" name="Turinio vietos rezervavimo ženklas 1"/>
          <p:cNvSpPr>
            <a:spLocks noGrp="1"/>
          </p:cNvSpPr>
          <p:nvPr>
            <p:ph/>
          </p:nvPr>
        </p:nvSpPr>
        <p:spPr>
          <a:xfrm>
            <a:off x="914400" y="277813"/>
            <a:ext cx="7772400" cy="5853112"/>
          </a:xfrm>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3" name="Datos vietos rezervavimo ženklas 2"/>
          <p:cNvSpPr>
            <a:spLocks noGrp="1"/>
          </p:cNvSpPr>
          <p:nvPr>
            <p:ph type="dt" sz="half" idx="10"/>
          </p:nvPr>
        </p:nvSpPr>
        <p:spPr>
          <a:xfrm>
            <a:off x="914400" y="6251575"/>
            <a:ext cx="1981200" cy="457200"/>
          </a:xfrm>
        </p:spPr>
        <p:txBody>
          <a:bodyPr/>
          <a:lstStyle>
            <a:lvl1pPr>
              <a:defRPr/>
            </a:lvl1pPr>
          </a:lstStyle>
          <a:p>
            <a:pPr>
              <a:defRPr/>
            </a:pPr>
            <a:endParaRPr lang="en-US"/>
          </a:p>
        </p:txBody>
      </p:sp>
      <p:sp>
        <p:nvSpPr>
          <p:cNvPr id="4" name="Poraštės vietos rezervavimo ženklas 3"/>
          <p:cNvSpPr>
            <a:spLocks noGrp="1"/>
          </p:cNvSpPr>
          <p:nvPr>
            <p:ph type="ftr" sz="quarter" idx="11"/>
          </p:nvPr>
        </p:nvSpPr>
        <p:spPr>
          <a:xfrm>
            <a:off x="3352800" y="6248400"/>
            <a:ext cx="2971800" cy="457200"/>
          </a:xfrm>
        </p:spPr>
        <p:txBody>
          <a:bodyPr/>
          <a:lstStyle>
            <a:lvl1pPr>
              <a:defRPr/>
            </a:lvl1pPr>
          </a:lstStyle>
          <a:p>
            <a:pPr>
              <a:defRPr/>
            </a:pPr>
            <a:endParaRPr lang="en-US"/>
          </a:p>
        </p:txBody>
      </p:sp>
      <p:sp>
        <p:nvSpPr>
          <p:cNvPr id="5" name="Skaidrės numerio vietos rezervavimo ženklas 4"/>
          <p:cNvSpPr>
            <a:spLocks noGrp="1"/>
          </p:cNvSpPr>
          <p:nvPr>
            <p:ph type="sldNum" sz="quarter" idx="12"/>
          </p:nvPr>
        </p:nvSpPr>
        <p:spPr>
          <a:xfrm>
            <a:off x="6781800" y="6248400"/>
            <a:ext cx="1905000" cy="457200"/>
          </a:xfrm>
        </p:spPr>
        <p:txBody>
          <a:bodyPr/>
          <a:lstStyle>
            <a:lvl1pPr>
              <a:defRPr/>
            </a:lvl1pPr>
          </a:lstStyle>
          <a:p>
            <a:pPr>
              <a:defRPr/>
            </a:pPr>
            <a:fld id="{087BFC31-32B2-405E-AFC6-C626172C2A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idx="1"/>
          </p:nvPr>
        </p:nvSpPr>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lvl1pPr>
              <a:defRPr/>
            </a:lvl1pPr>
          </a:lstStyle>
          <a:p>
            <a:pPr>
              <a:defRPr/>
            </a:pPr>
            <a:fld id="{6C937BB4-BCD2-49E9-91BC-D16DCFD03816}" type="datetimeFigureOut">
              <a:rPr lang="lt-LT"/>
              <a:pPr>
                <a:defRPr/>
              </a:pPr>
              <a:t>2022.12.16</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E5A2BAA0-2787-49BC-93B1-DF7975E6BB59}" type="slidenum">
              <a:rPr lang="lt-LT"/>
              <a:pPr>
                <a:defRPr/>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Spustelėkite, jei norite keisite ruoš. pav.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ruošinio teksto stiliams keisti</a:t>
            </a:r>
          </a:p>
        </p:txBody>
      </p:sp>
      <p:sp>
        <p:nvSpPr>
          <p:cNvPr id="4" name="Datos vietos rezervavimo ženklas 3"/>
          <p:cNvSpPr>
            <a:spLocks noGrp="1"/>
          </p:cNvSpPr>
          <p:nvPr>
            <p:ph type="dt" sz="half" idx="10"/>
          </p:nvPr>
        </p:nvSpPr>
        <p:spPr/>
        <p:txBody>
          <a:bodyPr/>
          <a:lstStyle>
            <a:lvl1pPr>
              <a:defRPr/>
            </a:lvl1pPr>
          </a:lstStyle>
          <a:p>
            <a:pPr>
              <a:defRPr/>
            </a:pPr>
            <a:fld id="{9D78508D-3F3C-4E4F-99B6-D6ACD8D7A81E}" type="datetimeFigureOut">
              <a:rPr lang="lt-LT"/>
              <a:pPr>
                <a:defRPr/>
              </a:pPr>
              <a:t>2022.12.16</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5F8949BA-F9F2-4829-B16C-0963EAF6B324}" type="slidenum">
              <a:rPr lang="lt-LT"/>
              <a:pPr>
                <a:defRPr/>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3"/>
          <p:cNvSpPr>
            <a:spLocks noGrp="1"/>
          </p:cNvSpPr>
          <p:nvPr>
            <p:ph type="dt" sz="half" idx="10"/>
          </p:nvPr>
        </p:nvSpPr>
        <p:spPr/>
        <p:txBody>
          <a:bodyPr/>
          <a:lstStyle>
            <a:lvl1pPr>
              <a:defRPr/>
            </a:lvl1pPr>
          </a:lstStyle>
          <a:p>
            <a:pPr>
              <a:defRPr/>
            </a:pPr>
            <a:fld id="{5D9BC512-B94E-44CB-B2A2-AA765D51E837}" type="datetimeFigureOut">
              <a:rPr lang="lt-LT"/>
              <a:pPr>
                <a:defRPr/>
              </a:pPr>
              <a:t>2022.12.16</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3D25E944-3C4B-468B-ABF7-55EF284A2381}" type="slidenum">
              <a:rPr lang="lt-LT"/>
              <a:pPr>
                <a:defRPr/>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Spustelėkite, jei norite keisite ruoš. pav.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3"/>
          <p:cNvSpPr>
            <a:spLocks noGrp="1"/>
          </p:cNvSpPr>
          <p:nvPr>
            <p:ph type="dt" sz="half" idx="10"/>
          </p:nvPr>
        </p:nvSpPr>
        <p:spPr/>
        <p:txBody>
          <a:bodyPr/>
          <a:lstStyle>
            <a:lvl1pPr>
              <a:defRPr/>
            </a:lvl1pPr>
          </a:lstStyle>
          <a:p>
            <a:pPr>
              <a:defRPr/>
            </a:pPr>
            <a:fld id="{F9A67627-64CF-4C7A-A6E4-3E00B5E1DC0A}" type="datetimeFigureOut">
              <a:rPr lang="lt-LT"/>
              <a:pPr>
                <a:defRPr/>
              </a:pPr>
              <a:t>2022.12.16</a:t>
            </a:fld>
            <a:endParaRPr lang="lt-LT"/>
          </a:p>
        </p:txBody>
      </p:sp>
      <p:sp>
        <p:nvSpPr>
          <p:cNvPr id="8" name="Poraštės vietos rezervavimo ženklas 4"/>
          <p:cNvSpPr>
            <a:spLocks noGrp="1"/>
          </p:cNvSpPr>
          <p:nvPr>
            <p:ph type="ftr" sz="quarter" idx="11"/>
          </p:nvPr>
        </p:nvSpPr>
        <p:spPr/>
        <p:txBody>
          <a:bodyPr/>
          <a:lstStyle>
            <a:lvl1pPr>
              <a:defRPr/>
            </a:lvl1pPr>
          </a:lstStyle>
          <a:p>
            <a:pPr>
              <a:defRPr/>
            </a:pPr>
            <a:endParaRPr lang="lt-LT"/>
          </a:p>
        </p:txBody>
      </p:sp>
      <p:sp>
        <p:nvSpPr>
          <p:cNvPr id="9" name="Skaidrės numerio vietos rezervavimo ženklas 5"/>
          <p:cNvSpPr>
            <a:spLocks noGrp="1"/>
          </p:cNvSpPr>
          <p:nvPr>
            <p:ph type="sldNum" sz="quarter" idx="12"/>
          </p:nvPr>
        </p:nvSpPr>
        <p:spPr/>
        <p:txBody>
          <a:bodyPr/>
          <a:lstStyle>
            <a:lvl1pPr>
              <a:defRPr/>
            </a:lvl1pPr>
          </a:lstStyle>
          <a:p>
            <a:pPr>
              <a:defRPr/>
            </a:pPr>
            <a:fld id="{F107D73D-D005-49C8-83A2-EB2CF5C1223F}" type="slidenum">
              <a:rPr lang="lt-LT"/>
              <a:pPr>
                <a:defRPr/>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Datos vietos rezervavimo ženklas 3"/>
          <p:cNvSpPr>
            <a:spLocks noGrp="1"/>
          </p:cNvSpPr>
          <p:nvPr>
            <p:ph type="dt" sz="half" idx="10"/>
          </p:nvPr>
        </p:nvSpPr>
        <p:spPr/>
        <p:txBody>
          <a:bodyPr/>
          <a:lstStyle>
            <a:lvl1pPr>
              <a:defRPr/>
            </a:lvl1pPr>
          </a:lstStyle>
          <a:p>
            <a:pPr>
              <a:defRPr/>
            </a:pPr>
            <a:fld id="{502B3FB8-E654-4336-B0A7-4505C041B776}" type="datetimeFigureOut">
              <a:rPr lang="lt-LT"/>
              <a:pPr>
                <a:defRPr/>
              </a:pPr>
              <a:t>2022.12.16</a:t>
            </a:fld>
            <a:endParaRPr lang="lt-LT"/>
          </a:p>
        </p:txBody>
      </p:sp>
      <p:sp>
        <p:nvSpPr>
          <p:cNvPr id="4" name="Poraštės vietos rezervavimo ženklas 4"/>
          <p:cNvSpPr>
            <a:spLocks noGrp="1"/>
          </p:cNvSpPr>
          <p:nvPr>
            <p:ph type="ftr" sz="quarter" idx="11"/>
          </p:nvPr>
        </p:nvSpPr>
        <p:spPr/>
        <p:txBody>
          <a:bodyPr/>
          <a:lstStyle>
            <a:lvl1pPr>
              <a:defRPr/>
            </a:lvl1pPr>
          </a:lstStyle>
          <a:p>
            <a:pPr>
              <a:defRPr/>
            </a:pPr>
            <a:endParaRPr lang="lt-LT"/>
          </a:p>
        </p:txBody>
      </p:sp>
      <p:sp>
        <p:nvSpPr>
          <p:cNvPr id="5" name="Skaidrės numerio vietos rezervavimo ženklas 5"/>
          <p:cNvSpPr>
            <a:spLocks noGrp="1"/>
          </p:cNvSpPr>
          <p:nvPr>
            <p:ph type="sldNum" sz="quarter" idx="12"/>
          </p:nvPr>
        </p:nvSpPr>
        <p:spPr/>
        <p:txBody>
          <a:bodyPr/>
          <a:lstStyle>
            <a:lvl1pPr>
              <a:defRPr/>
            </a:lvl1pPr>
          </a:lstStyle>
          <a:p>
            <a:pPr>
              <a:defRPr/>
            </a:pPr>
            <a:fld id="{BB21750E-BB83-465F-9D60-672EE2BC8790}" type="slidenum">
              <a:rPr lang="lt-LT"/>
              <a:pPr>
                <a:defRPr/>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3"/>
          <p:cNvSpPr>
            <a:spLocks noGrp="1"/>
          </p:cNvSpPr>
          <p:nvPr>
            <p:ph type="dt" sz="half" idx="10"/>
          </p:nvPr>
        </p:nvSpPr>
        <p:spPr/>
        <p:txBody>
          <a:bodyPr/>
          <a:lstStyle>
            <a:lvl1pPr>
              <a:defRPr/>
            </a:lvl1pPr>
          </a:lstStyle>
          <a:p>
            <a:pPr>
              <a:defRPr/>
            </a:pPr>
            <a:fld id="{32465F3A-9001-4A58-AC3B-06946A0C0ED3}" type="datetimeFigureOut">
              <a:rPr lang="lt-LT"/>
              <a:pPr>
                <a:defRPr/>
              </a:pPr>
              <a:t>2022.12.16</a:t>
            </a:fld>
            <a:endParaRPr lang="lt-LT"/>
          </a:p>
        </p:txBody>
      </p:sp>
      <p:sp>
        <p:nvSpPr>
          <p:cNvPr id="3" name="Poraštės vietos rezervavimo ženklas 4"/>
          <p:cNvSpPr>
            <a:spLocks noGrp="1"/>
          </p:cNvSpPr>
          <p:nvPr>
            <p:ph type="ftr" sz="quarter" idx="11"/>
          </p:nvPr>
        </p:nvSpPr>
        <p:spPr/>
        <p:txBody>
          <a:bodyPr/>
          <a:lstStyle>
            <a:lvl1pPr>
              <a:defRPr/>
            </a:lvl1pPr>
          </a:lstStyle>
          <a:p>
            <a:pPr>
              <a:defRPr/>
            </a:pPr>
            <a:endParaRPr lang="lt-LT"/>
          </a:p>
        </p:txBody>
      </p:sp>
      <p:sp>
        <p:nvSpPr>
          <p:cNvPr id="4" name="Skaidrės numerio vietos rezervavimo ženklas 5"/>
          <p:cNvSpPr>
            <a:spLocks noGrp="1"/>
          </p:cNvSpPr>
          <p:nvPr>
            <p:ph type="sldNum" sz="quarter" idx="12"/>
          </p:nvPr>
        </p:nvSpPr>
        <p:spPr/>
        <p:txBody>
          <a:bodyPr/>
          <a:lstStyle>
            <a:lvl1pPr>
              <a:defRPr/>
            </a:lvl1pPr>
          </a:lstStyle>
          <a:p>
            <a:pPr>
              <a:defRPr/>
            </a:pPr>
            <a:fld id="{1AD2A0BB-1B83-4657-B772-414A93221B63}" type="slidenum">
              <a:rPr lang="lt-LT"/>
              <a:pPr>
                <a:defRPr/>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3"/>
          <p:cNvSpPr>
            <a:spLocks noGrp="1"/>
          </p:cNvSpPr>
          <p:nvPr>
            <p:ph type="dt" sz="half" idx="10"/>
          </p:nvPr>
        </p:nvSpPr>
        <p:spPr/>
        <p:txBody>
          <a:bodyPr/>
          <a:lstStyle>
            <a:lvl1pPr>
              <a:defRPr/>
            </a:lvl1pPr>
          </a:lstStyle>
          <a:p>
            <a:pPr>
              <a:defRPr/>
            </a:pPr>
            <a:fld id="{27067336-DB0C-477A-A505-09C14ECA0923}" type="datetimeFigureOut">
              <a:rPr lang="lt-LT"/>
              <a:pPr>
                <a:defRPr/>
              </a:pPr>
              <a:t>2022.12.16</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CD7C8530-30D2-422D-B101-B0E6CA698C76}" type="slidenum">
              <a:rPr lang="lt-LT"/>
              <a:pPr>
                <a:defRPr/>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p>
        </p:txBody>
      </p:sp>
      <p:sp>
        <p:nvSpPr>
          <p:cNvPr id="3" name="Paveikslėlio vietos rezervavimo ženklas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lt-LT" noProof="0"/>
              <a:t>Spustelėkite piktogramą, jei norite įtraukti paveikslėlį</a:t>
            </a:r>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3"/>
          <p:cNvSpPr>
            <a:spLocks noGrp="1"/>
          </p:cNvSpPr>
          <p:nvPr>
            <p:ph type="dt" sz="half" idx="10"/>
          </p:nvPr>
        </p:nvSpPr>
        <p:spPr/>
        <p:txBody>
          <a:bodyPr/>
          <a:lstStyle>
            <a:lvl1pPr>
              <a:defRPr/>
            </a:lvl1pPr>
          </a:lstStyle>
          <a:p>
            <a:pPr>
              <a:defRPr/>
            </a:pPr>
            <a:fld id="{C1A349D0-FE89-438A-A7AE-C498D571D41E}" type="datetimeFigureOut">
              <a:rPr lang="lt-LT"/>
              <a:pPr>
                <a:defRPr/>
              </a:pPr>
              <a:t>2022.12.16</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48C90D84-57B4-4A66-89E3-736E9D12417C}" type="slidenum">
              <a:rPr lang="lt-LT"/>
              <a:pPr>
                <a:defRPr/>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avadinimo vietos rezervavimo ženklas 1"/>
          <p:cNvSpPr>
            <a:spLocks noGrp="1"/>
          </p:cNvSpPr>
          <p:nvPr>
            <p:ph type="title"/>
          </p:nvPr>
        </p:nvSpPr>
        <p:spPr bwMode="auto">
          <a:xfrm>
            <a:off x="0" y="0"/>
            <a:ext cx="9144000" cy="1417638"/>
          </a:xfrm>
          <a:prstGeom prst="rect">
            <a:avLst/>
          </a:prstGeom>
          <a:solidFill>
            <a:srgbClr val="C00000"/>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lt-LT"/>
              <a:t>Spustelėkite, jei norite keisite ruoš. pav. stilių</a:t>
            </a:r>
          </a:p>
        </p:txBody>
      </p:sp>
      <p:sp>
        <p:nvSpPr>
          <p:cNvPr id="1027" name="Teksto vietos rezervavimo ženklas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C73E40A-C12F-4704-83C3-FA3343859732}" type="datetimeFigureOut">
              <a:rPr lang="lt-LT"/>
              <a:pPr>
                <a:defRPr/>
              </a:pPr>
              <a:t>2022.12.16</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A49C302-2860-4F45-BCA7-ABCF3B3C53D3}" type="slidenum">
              <a:rPr lang="lt-LT"/>
              <a:pPr>
                <a:defRPr/>
              </a:pPr>
              <a:t>‹#›</a:t>
            </a:fld>
            <a:endParaRPr lang="lt-LT"/>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684" y="-171400"/>
            <a:ext cx="9138315" cy="1672033"/>
          </a:xfrm>
          <a:solidFill>
            <a:schemeClr val="accent2">
              <a:lumMod val="75000"/>
            </a:schemeClr>
          </a:solidFill>
        </p:spPr>
        <p:txBody>
          <a:bodyPr rtlCol="0">
            <a:normAutofit/>
          </a:bodyPr>
          <a:lstStyle/>
          <a:p>
            <a:pPr eaLnBrk="1" fontAlgn="auto" hangingPunct="1">
              <a:spcAft>
                <a:spcPts val="0"/>
              </a:spcAft>
              <a:defRPr/>
            </a:pPr>
            <a:r>
              <a:rPr lang="lt-LT" sz="4000" b="1">
                <a:effectLst>
                  <a:outerShdw blurRad="38100" dist="38100" dir="2700000" algn="tl">
                    <a:srgbClr val="000000">
                      <a:alpha val="43137"/>
                    </a:srgbClr>
                  </a:outerShdw>
                </a:effectLst>
              </a:rPr>
              <a:t>SOCIALINĖS APSAUGOS EKONOMIKA</a:t>
            </a:r>
          </a:p>
        </p:txBody>
      </p:sp>
      <p:sp>
        <p:nvSpPr>
          <p:cNvPr id="3075" name="Rectangle 3"/>
          <p:cNvSpPr>
            <a:spLocks noGrp="1" noChangeArrowheads="1"/>
          </p:cNvSpPr>
          <p:nvPr>
            <p:ph type="subTitle" idx="1"/>
          </p:nvPr>
        </p:nvSpPr>
        <p:spPr>
          <a:xfrm>
            <a:off x="179513" y="3143250"/>
            <a:ext cx="8712968" cy="3310086"/>
          </a:xfrm>
        </p:spPr>
        <p:txBody>
          <a:bodyPr/>
          <a:lstStyle/>
          <a:p>
            <a:pPr eaLnBrk="1" hangingPunct="1"/>
            <a:r>
              <a:rPr lang="lt-LT" sz="3600" b="1" dirty="0">
                <a:solidFill>
                  <a:schemeClr val="tx1"/>
                </a:solidFill>
              </a:rPr>
              <a:t>2. Iš socialinės apsaugos istorijos ir dabarties</a:t>
            </a:r>
            <a:endParaRPr lang="en-US" sz="3600" b="1" dirty="0">
              <a:solidFill>
                <a:schemeClr val="tx1"/>
              </a:solidFill>
            </a:endParaRPr>
          </a:p>
          <a:p>
            <a:pPr algn="r" eaLnBrk="1" hangingPunct="1"/>
            <a:endParaRPr lang="en-US" i="1" dirty="0">
              <a:solidFill>
                <a:schemeClr val="tx1"/>
              </a:solidFill>
            </a:endParaRPr>
          </a:p>
          <a:p>
            <a:pPr algn="r" eaLnBrk="1" hangingPunct="1"/>
            <a:endParaRPr lang="en-US" i="1" dirty="0">
              <a:solidFill>
                <a:schemeClr val="tx1"/>
              </a:solidFill>
            </a:endParaRPr>
          </a:p>
          <a:p>
            <a:pPr algn="r" eaLnBrk="1" hangingPunct="1"/>
            <a:r>
              <a:rPr lang="en-US" sz="2800" i="1" dirty="0">
                <a:solidFill>
                  <a:schemeClr val="tx1"/>
                </a:solidFill>
              </a:rPr>
              <a:t>Prof</a:t>
            </a:r>
            <a:r>
              <a:rPr lang="lt-LT" sz="2800" i="1" dirty="0">
                <a:solidFill>
                  <a:schemeClr val="tx1"/>
                </a:solidFill>
              </a:rPr>
              <a:t>. </a:t>
            </a:r>
            <a:r>
              <a:rPr lang="lt-LT" sz="2800" i="1" dirty="0" err="1">
                <a:solidFill>
                  <a:schemeClr val="tx1"/>
                </a:solidFill>
              </a:rPr>
              <a:t>T.Medaiskis</a:t>
            </a:r>
            <a:endParaRPr lang="lt-LT" sz="2800" i="1" dirty="0">
              <a:solidFill>
                <a:schemeClr val="tx1"/>
              </a:solidFill>
            </a:endParaRPr>
          </a:p>
          <a:p>
            <a:pPr eaLnBrk="1" hangingPunct="1"/>
            <a:r>
              <a:rPr lang="lt-LT" b="1" dirty="0">
                <a:solidFill>
                  <a:schemeClr val="tx1"/>
                </a:solidFill>
              </a:rPr>
              <a:t>2023</a:t>
            </a:r>
            <a:endParaRPr lang="lt-LT" dirty="0">
              <a:solidFill>
                <a:schemeClr val="tx1"/>
              </a:solidFill>
            </a:endParaRPr>
          </a:p>
        </p:txBody>
      </p:sp>
      <p:pic>
        <p:nvPicPr>
          <p:cNvPr id="3076" name="Paveikslėlis 4" descr="sp_VU_zenklas.bmp"/>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395536" y="5229200"/>
            <a:ext cx="1095375" cy="1219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9144000" cy="1000125"/>
          </a:xfrm>
          <a:solidFill>
            <a:schemeClr val="accent2">
              <a:lumMod val="75000"/>
            </a:schemeClr>
          </a:solidFill>
        </p:spPr>
        <p:txBody>
          <a:bodyPr rtlCol="0">
            <a:normAutofit/>
          </a:bodyPr>
          <a:lstStyle/>
          <a:p>
            <a:pPr eaLnBrk="1" fontAlgn="auto" hangingPunct="1">
              <a:spcAft>
                <a:spcPts val="0"/>
              </a:spcAft>
              <a:defRPr/>
            </a:pPr>
            <a:r>
              <a:rPr lang="lt-LT" sz="3600" b="1" dirty="0"/>
              <a:t>Socialinės apsaugos pradžia Lietuvoje</a:t>
            </a:r>
          </a:p>
        </p:txBody>
      </p:sp>
      <p:sp>
        <p:nvSpPr>
          <p:cNvPr id="56323" name="Rectangle 3"/>
          <p:cNvSpPr>
            <a:spLocks noGrp="1" noChangeArrowheads="1"/>
          </p:cNvSpPr>
          <p:nvPr>
            <p:ph idx="1"/>
          </p:nvPr>
        </p:nvSpPr>
        <p:spPr>
          <a:xfrm>
            <a:off x="179512" y="1124744"/>
            <a:ext cx="8784976" cy="5616624"/>
          </a:xfrm>
        </p:spPr>
        <p:txBody>
          <a:bodyPr/>
          <a:lstStyle/>
          <a:p>
            <a:pPr marL="0" indent="0" algn="just" eaLnBrk="1" hangingPunct="1">
              <a:buFont typeface="Wingdings" pitchFamily="2" charset="2"/>
              <a:buChar char="Ø"/>
            </a:pPr>
            <a:r>
              <a:rPr lang="lt-LT" sz="2800" dirty="0"/>
              <a:t>  1918 m. Laikinosios Vyriausybės deklaracija: </a:t>
            </a:r>
          </a:p>
          <a:p>
            <a:pPr marL="0" indent="0" algn="ctr" eaLnBrk="1" hangingPunct="1">
              <a:spcBef>
                <a:spcPct val="0"/>
              </a:spcBef>
              <a:buNone/>
            </a:pPr>
            <a:r>
              <a:rPr lang="lt-LT" sz="2400" dirty="0"/>
              <a:t>Pirmoj eilėj prieš mus stovi žemės reforma ir darbininkų būvio apsaugojimas [...] Laikinoji Vyriausybė kuo greičiausiu laiku pasistengs pravesti apdraudimo nuo ligos, sužeidimo ir senatvės įstatymus...“ </a:t>
            </a:r>
          </a:p>
          <a:p>
            <a:pPr marL="0" indent="0" algn="r" eaLnBrk="1" hangingPunct="1">
              <a:buNone/>
            </a:pPr>
            <a:r>
              <a:rPr lang="lt-LT" sz="2000" i="1" dirty="0"/>
              <a:t>Ministro Pirmininko M. Šleževičiaus Laikinosios Vyriausybės deklaracija. </a:t>
            </a:r>
          </a:p>
          <a:p>
            <a:pPr marL="0" indent="0" algn="r" eaLnBrk="1" hangingPunct="1">
              <a:buNone/>
            </a:pPr>
            <a:r>
              <a:rPr lang="lt-LT" sz="2000" i="1" dirty="0"/>
              <a:t>1918 m. gruodžio 26 d. </a:t>
            </a:r>
          </a:p>
          <a:p>
            <a:pPr marL="0" indent="0" algn="just" eaLnBrk="1" hangingPunct="1">
              <a:buFont typeface="Wingdings" pitchFamily="2" charset="2"/>
              <a:buChar char="Ø"/>
            </a:pPr>
            <a:r>
              <a:rPr lang="lt-LT" sz="2800" dirty="0"/>
              <a:t>1922 m. Konstitucija:</a:t>
            </a:r>
          </a:p>
          <a:p>
            <a:pPr marL="0" indent="0" algn="just" eaLnBrk="1" hangingPunct="1">
              <a:lnSpc>
                <a:spcPct val="70000"/>
              </a:lnSpc>
              <a:spcBef>
                <a:spcPct val="0"/>
              </a:spcBef>
              <a:buFont typeface="Wingdings" pitchFamily="2" charset="2"/>
              <a:buNone/>
            </a:pPr>
            <a:endParaRPr lang="lt-LT" sz="1200" dirty="0"/>
          </a:p>
          <a:p>
            <a:pPr marL="0" indent="0" algn="ctr" eaLnBrk="1" hangingPunct="1">
              <a:spcBef>
                <a:spcPct val="0"/>
              </a:spcBef>
              <a:buFont typeface="Wingdings" pitchFamily="2" charset="2"/>
              <a:buNone/>
            </a:pPr>
            <a:r>
              <a:rPr lang="lt-LT" sz="2400" dirty="0"/>
              <a:t>“Valstybė saugoja atskirais įstatymais darbininką ligoje, senatvėje, nelaimingais atsitikimais ir darbo trūkstant (…) motinystė yra</a:t>
            </a:r>
            <a:r>
              <a:rPr lang="en-US" sz="2400" dirty="0"/>
              <a:t> y</a:t>
            </a:r>
            <a:r>
              <a:rPr lang="lt-LT" sz="2400" dirty="0" err="1"/>
              <a:t>patingoje</a:t>
            </a:r>
            <a:r>
              <a:rPr lang="lt-LT" sz="2400" dirty="0"/>
              <a:t> valstybės globoje” </a:t>
            </a:r>
          </a:p>
          <a:p>
            <a:pPr marL="0" indent="0" algn="just" eaLnBrk="1" hangingPunct="1">
              <a:buFont typeface="Wingdings" pitchFamily="2" charset="2"/>
              <a:buChar char="Ø"/>
            </a:pPr>
            <a:r>
              <a:rPr lang="lt-LT" sz="2800" dirty="0"/>
              <a:t>1938 m. Konstitucija:</a:t>
            </a:r>
          </a:p>
          <a:p>
            <a:pPr marL="0" indent="0" algn="ctr">
              <a:buNone/>
            </a:pPr>
            <a:r>
              <a:rPr lang="lt-LT" sz="1800" b="1" dirty="0"/>
              <a:t>58-59 str.: </a:t>
            </a:r>
            <a:r>
              <a:rPr lang="lt-LT" sz="1800" dirty="0"/>
              <a:t>Valstybė rūpinasi dirbančiaisiais ir jų šeimomis ligos, senatvės ir nelaimingų atsitikimų atvejais. Valstybė palaiko ir stiprina piliečio valią ir pajėgumą pačiam aprūpinti save ir savo šeimą. Valstybė siekia, kad negalintieji aprūpinti savęs ir savo šeimos piliečiai būtų aprūpinti. </a:t>
            </a:r>
          </a:p>
          <a:p>
            <a:pPr marL="0" indent="0" algn="just" eaLnBrk="1" hangingPunct="1">
              <a:buFont typeface="Wingdings" pitchFamily="2" charset="2"/>
              <a:buChar char="Ø"/>
            </a:pPr>
            <a:endParaRPr lang="lt-LT" sz="2800" dirty="0"/>
          </a:p>
          <a:p>
            <a:pPr marL="0" indent="0" algn="just" eaLnBrk="1" hangingPunct="1">
              <a:buNone/>
            </a:pPr>
            <a:endParaRPr lang="lt-L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3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3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63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9144000" cy="1000125"/>
          </a:xfrm>
          <a:solidFill>
            <a:schemeClr val="accent2">
              <a:lumMod val="75000"/>
            </a:schemeClr>
          </a:solidFill>
        </p:spPr>
        <p:txBody>
          <a:bodyPr rtlCol="0">
            <a:normAutofit/>
          </a:bodyPr>
          <a:lstStyle/>
          <a:p>
            <a:pPr eaLnBrk="1" fontAlgn="auto" hangingPunct="1">
              <a:spcAft>
                <a:spcPts val="0"/>
              </a:spcAft>
              <a:defRPr/>
            </a:pPr>
            <a:r>
              <a:rPr lang="lt-LT" sz="3600" b="1" dirty="0"/>
              <a:t>Socialinė apsauga tarpukario Lietuvoje</a:t>
            </a:r>
          </a:p>
        </p:txBody>
      </p:sp>
      <p:sp>
        <p:nvSpPr>
          <p:cNvPr id="56323" name="Rectangle 3"/>
          <p:cNvSpPr>
            <a:spLocks noGrp="1" noChangeArrowheads="1"/>
          </p:cNvSpPr>
          <p:nvPr>
            <p:ph idx="1"/>
          </p:nvPr>
        </p:nvSpPr>
        <p:spPr>
          <a:xfrm>
            <a:off x="285750" y="1357313"/>
            <a:ext cx="8686800" cy="4897437"/>
          </a:xfrm>
        </p:spPr>
        <p:txBody>
          <a:bodyPr/>
          <a:lstStyle/>
          <a:p>
            <a:pPr marL="0" indent="0" algn="just" eaLnBrk="1" hangingPunct="1">
              <a:buFont typeface="Wingdings" pitchFamily="2" charset="2"/>
              <a:buChar char="Ø"/>
            </a:pPr>
            <a:r>
              <a:rPr lang="lt-LT" sz="2800" dirty="0"/>
              <a:t> 1921-1928 m. steigiamas </a:t>
            </a:r>
            <a:r>
              <a:rPr lang="en-US" sz="2800" dirty="0" err="1"/>
              <a:t>ligos</a:t>
            </a:r>
            <a:r>
              <a:rPr lang="en-US" sz="2800" dirty="0"/>
              <a:t> </a:t>
            </a:r>
            <a:r>
              <a:rPr lang="lt-LT" sz="2800" dirty="0"/>
              <a:t>draudimas.</a:t>
            </a:r>
          </a:p>
          <a:p>
            <a:pPr marL="0" indent="0" algn="r" eaLnBrk="1" hangingPunct="1">
              <a:buNone/>
            </a:pPr>
            <a:r>
              <a:rPr lang="lt-LT" sz="2000" dirty="0"/>
              <a:t>Ligonių kasos 1939 </a:t>
            </a:r>
            <a:r>
              <a:rPr lang="lt-LT" sz="2000" dirty="0" err="1"/>
              <a:t>m.aprėpė</a:t>
            </a:r>
            <a:r>
              <a:rPr lang="lt-LT" sz="2000" dirty="0"/>
              <a:t> tik apie 3 proc. gyventojų.</a:t>
            </a:r>
          </a:p>
          <a:p>
            <a:pPr marL="0" indent="0" eaLnBrk="1" hangingPunct="1">
              <a:buFont typeface="Wingdings" pitchFamily="2" charset="2"/>
              <a:buChar char="Ø"/>
            </a:pPr>
            <a:r>
              <a:rPr lang="lt-LT" sz="2800" dirty="0"/>
              <a:t> 1922 m. Pensijų įstatymas netekusiems sveikatos kariams, jų šeimoms, taip pat žuvusiųjų karių šeimoms </a:t>
            </a:r>
          </a:p>
          <a:p>
            <a:pPr marL="0" indent="0" algn="just" eaLnBrk="1" hangingPunct="1">
              <a:buNone/>
            </a:pPr>
            <a:r>
              <a:rPr lang="lt-LT" sz="2000" dirty="0"/>
              <a:t>Dydis susietas su buvusia alga ir negalios lygiu. Fondas prie Krašto apsaugos ministerijos, lėšas sudarė karininkų ir karo valdininkų įmokos – 5% (1935 m. -6%) nuo pagrindinės algos bei fondo palūkanos. 1939 m. valstybinės pensijos mokėtos 834 rusų kariuomenės invalidams ir 1000 Lietuvos kariuomenės invalidų.</a:t>
            </a:r>
          </a:p>
          <a:p>
            <a:pPr marL="0" indent="0" eaLnBrk="1" hangingPunct="1">
              <a:buFont typeface="Wingdings" pitchFamily="2" charset="2"/>
              <a:buChar char="Ø"/>
            </a:pPr>
            <a:r>
              <a:rPr lang="lt-LT" sz="2800" dirty="0"/>
              <a:t> 1925 m. Pensijų įstatymas pasižymėjusiems visuomenės veikėjams. </a:t>
            </a:r>
          </a:p>
          <a:p>
            <a:pPr marL="0" indent="0" algn="just">
              <a:buNone/>
            </a:pPr>
            <a:r>
              <a:rPr lang="lt-LT" sz="2000" dirty="0"/>
              <a:t>Personalinės, Prezidento skiriamos pensijos nusipelniusiems tautai ir valstybei asmenims ar jų šeimoms. Iš valstybės iždo. </a:t>
            </a:r>
          </a:p>
        </p:txBody>
      </p:sp>
    </p:spTree>
    <p:extLst>
      <p:ext uri="{BB962C8B-B14F-4D97-AF65-F5344CB8AC3E}">
        <p14:creationId xmlns:p14="http://schemas.microsoft.com/office/powerpoint/2010/main" val="100264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3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9144000" cy="1000125"/>
          </a:xfrm>
          <a:solidFill>
            <a:schemeClr val="accent2">
              <a:lumMod val="75000"/>
            </a:schemeClr>
          </a:solidFill>
        </p:spPr>
        <p:txBody>
          <a:bodyPr rtlCol="0">
            <a:normAutofit/>
          </a:bodyPr>
          <a:lstStyle/>
          <a:p>
            <a:pPr eaLnBrk="1" fontAlgn="auto" hangingPunct="1">
              <a:spcAft>
                <a:spcPts val="0"/>
              </a:spcAft>
              <a:defRPr/>
            </a:pPr>
            <a:r>
              <a:rPr lang="lt-LT" sz="3600" b="1" dirty="0"/>
              <a:t>Socialinė apsauga tarpukario Lietuvoje</a:t>
            </a:r>
          </a:p>
        </p:txBody>
      </p:sp>
      <p:sp>
        <p:nvSpPr>
          <p:cNvPr id="56323" name="Rectangle 3"/>
          <p:cNvSpPr>
            <a:spLocks noGrp="1" noChangeArrowheads="1"/>
          </p:cNvSpPr>
          <p:nvPr>
            <p:ph idx="1"/>
          </p:nvPr>
        </p:nvSpPr>
        <p:spPr>
          <a:xfrm>
            <a:off x="228600" y="1412776"/>
            <a:ext cx="8686800" cy="4897437"/>
          </a:xfrm>
        </p:spPr>
        <p:txBody>
          <a:bodyPr/>
          <a:lstStyle/>
          <a:p>
            <a:pPr marL="0" indent="0" eaLnBrk="1" hangingPunct="1">
              <a:buFont typeface="Wingdings" pitchFamily="2" charset="2"/>
              <a:buChar char="Ø"/>
            </a:pPr>
            <a:r>
              <a:rPr lang="lt-LT" sz="2800" dirty="0"/>
              <a:t> 1926 m. Valstybės tarnautojų pensijų ir pašalpų įstatymas.</a:t>
            </a:r>
          </a:p>
          <a:p>
            <a:pPr marL="0" indent="0" algn="just">
              <a:buNone/>
            </a:pPr>
            <a:r>
              <a:rPr lang="lt-LT" sz="2000" dirty="0"/>
              <a:t>Mokėjo Finansų ministerijos pensijų ir pašalpų fondas. Tarnautojų įmokos – 6% atlyginimo. Pensinis amžius nenustatytas, tik 25 m. stažas.</a:t>
            </a:r>
          </a:p>
          <a:p>
            <a:pPr marL="0" indent="0" algn="just" eaLnBrk="1" hangingPunct="1">
              <a:buFont typeface="Wingdings" pitchFamily="2" charset="2"/>
              <a:buChar char="Ø"/>
            </a:pPr>
            <a:r>
              <a:rPr lang="lt-LT" sz="2800" dirty="0"/>
              <a:t> 1926 m. įsteigiama Vyriausioji socialinio draudimo valdyba, taip pat Darbo biržos.</a:t>
            </a:r>
          </a:p>
          <a:p>
            <a:pPr marL="0" indent="0" algn="just" eaLnBrk="1" hangingPunct="1">
              <a:buFont typeface="Wingdings" pitchFamily="2" charset="2"/>
              <a:buChar char="Ø"/>
            </a:pPr>
            <a:r>
              <a:rPr lang="lt-LT" sz="2800" dirty="0"/>
              <a:t> 1936 m. įsteigtas draudimas nuo nelaimingų atsitikimų darbe.</a:t>
            </a:r>
          </a:p>
          <a:p>
            <a:pPr marL="0" indent="0" algn="just" eaLnBrk="1" hangingPunct="1">
              <a:buFont typeface="Wingdings" pitchFamily="2" charset="2"/>
              <a:buChar char="Ø"/>
            </a:pPr>
            <a:r>
              <a:rPr lang="lt-LT" sz="2800" dirty="0"/>
              <a:t>1939 m. Savivaldybių tarnautojų pensijų įstatymas</a:t>
            </a:r>
          </a:p>
          <a:p>
            <a:pPr marL="0" indent="0" algn="just">
              <a:buNone/>
            </a:pPr>
            <a:r>
              <a:rPr lang="lt-LT" sz="2000" dirty="0"/>
              <a:t>Fondas prie Vidaus reikalų ministerijos. Įmokos – 6% nuo algos. 1939 m. gavo tik 33 savivaldybių tarnautojai.</a:t>
            </a:r>
          </a:p>
        </p:txBody>
      </p:sp>
    </p:spTree>
    <p:extLst>
      <p:ext uri="{BB962C8B-B14F-4D97-AF65-F5344CB8AC3E}">
        <p14:creationId xmlns:p14="http://schemas.microsoft.com/office/powerpoint/2010/main" val="167961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3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kaidrės numerio vietos rezervavimo ženklas 5"/>
          <p:cNvSpPr>
            <a:spLocks noGrp="1"/>
          </p:cNvSpPr>
          <p:nvPr>
            <p:ph type="sldNum" sz="quarter" idx="12"/>
          </p:nvPr>
        </p:nvSpPr>
        <p:spPr bwMode="auto">
          <a:xfrm>
            <a:off x="6781800" y="6248400"/>
            <a:ext cx="1905000" cy="457200"/>
          </a:xfrm>
          <a:ln>
            <a:miter lim="800000"/>
            <a:headEnd/>
            <a:tailEnd/>
          </a:ln>
        </p:spPr>
        <p:txBody>
          <a:bodyPr/>
          <a:lstStyle/>
          <a:p>
            <a:pPr>
              <a:defRPr/>
            </a:pPr>
            <a:fld id="{BA9309C9-9EF5-4030-A382-93CBF624C424}" type="slidenum">
              <a:rPr lang="en-US"/>
              <a:pPr>
                <a:defRPr/>
              </a:pPr>
              <a:t>13</a:t>
            </a:fld>
            <a:endParaRPr lang="en-US"/>
          </a:p>
        </p:txBody>
      </p:sp>
      <p:sp>
        <p:nvSpPr>
          <p:cNvPr id="370690" name="Rectangle 2"/>
          <p:cNvSpPr>
            <a:spLocks noChangeArrowheads="1"/>
          </p:cNvSpPr>
          <p:nvPr/>
        </p:nvSpPr>
        <p:spPr bwMode="auto">
          <a:xfrm>
            <a:off x="-6626" y="0"/>
            <a:ext cx="9144000" cy="1117600"/>
          </a:xfrm>
          <a:prstGeom prst="rect">
            <a:avLst/>
          </a:prstGeom>
          <a:solidFill>
            <a:schemeClr val="accent2">
              <a:lumMod val="75000"/>
            </a:schemeClr>
          </a:solidFill>
          <a:ln w="9525" algn="ctr">
            <a:noFill/>
            <a:miter lim="800000"/>
            <a:headEnd/>
            <a:tailEnd/>
          </a:ln>
          <a:effectLst/>
        </p:spPr>
        <p:txBody>
          <a:bodyPr wrap="square">
            <a:spAutoFit/>
          </a:bodyPr>
          <a:lstStyle/>
          <a:p>
            <a:pPr algn="ctr" fontAlgn="auto">
              <a:lnSpc>
                <a:spcPts val="4000"/>
              </a:lnSpc>
              <a:spcBef>
                <a:spcPts val="0"/>
              </a:spcBef>
              <a:spcAft>
                <a:spcPts val="0"/>
              </a:spcAft>
              <a:defRPr/>
            </a:pPr>
            <a:r>
              <a:rPr lang="lt-LT" sz="3600" b="1" dirty="0">
                <a:solidFill>
                  <a:schemeClr val="bg1"/>
                </a:solidFill>
                <a:latin typeface="Calibri" pitchFamily="34" charset="0"/>
                <a:ea typeface="+mj-ea"/>
                <a:cs typeface="+mj-cs"/>
              </a:rPr>
              <a:t>Apibendrinant: radikalus pokytis XIX a. pabaigoje – XX a. pradžioje</a:t>
            </a:r>
          </a:p>
        </p:txBody>
      </p:sp>
      <p:graphicFrame>
        <p:nvGraphicFramePr>
          <p:cNvPr id="370734" name="Group 46"/>
          <p:cNvGraphicFramePr>
            <a:graphicFrameLocks noGrp="1"/>
          </p:cNvGraphicFramePr>
          <p:nvPr/>
        </p:nvGraphicFramePr>
        <p:xfrm>
          <a:off x="250825" y="1844675"/>
          <a:ext cx="8569325" cy="3598857"/>
        </p:xfrm>
        <a:graphic>
          <a:graphicData uri="http://schemas.openxmlformats.org/drawingml/2006/table">
            <a:tbl>
              <a:tblPr/>
              <a:tblGrid>
                <a:gridCol w="4033143">
                  <a:extLst>
                    <a:ext uri="{9D8B030D-6E8A-4147-A177-3AD203B41FA5}">
                      <a16:colId xmlns:a16="http://schemas.microsoft.com/office/drawing/2014/main" val="20000"/>
                    </a:ext>
                  </a:extLst>
                </a:gridCol>
                <a:gridCol w="4536182">
                  <a:extLst>
                    <a:ext uri="{9D8B030D-6E8A-4147-A177-3AD203B41FA5}">
                      <a16:colId xmlns:a16="http://schemas.microsoft.com/office/drawing/2014/main" val="20001"/>
                    </a:ext>
                  </a:extLst>
                </a:gridCol>
              </a:tblGrid>
              <a:tr h="79850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a:ln>
                            <a:noFill/>
                          </a:ln>
                          <a:solidFill>
                            <a:schemeClr val="tx1"/>
                          </a:solidFill>
                          <a:effectLst/>
                          <a:latin typeface="Tahoma" pitchFamily="34" charset="0"/>
                          <a:cs typeface="Times New Roman" charset="0"/>
                        </a:rPr>
                        <a:t>“</a:t>
                      </a:r>
                      <a:r>
                        <a:rPr kumimoji="0" lang="lt-LT" sz="1800" b="1" i="0" u="none" strike="noStrike" cap="none" normalizeH="0" baseline="0" dirty="0">
                          <a:ln>
                            <a:noFill/>
                          </a:ln>
                          <a:solidFill>
                            <a:schemeClr val="tx1"/>
                          </a:solidFill>
                          <a:effectLst/>
                          <a:latin typeface="Tahoma" pitchFamily="34" charset="0"/>
                          <a:cs typeface="Times New Roman" charset="0"/>
                        </a:rPr>
                        <a:t>SENA</a:t>
                      </a:r>
                      <a:r>
                        <a:rPr kumimoji="0" lang="en-GB" sz="1800" b="1" i="0" u="none" strike="noStrike" cap="none" normalizeH="0" baseline="0" dirty="0">
                          <a:ln>
                            <a:noFill/>
                          </a:ln>
                          <a:solidFill>
                            <a:schemeClr val="tx1"/>
                          </a:solidFill>
                          <a:effectLst/>
                          <a:latin typeface="Tahoma" pitchFamily="34" charset="0"/>
                          <a:cs typeface="Times New Roman" charset="0"/>
                        </a:rPr>
                        <a:t>” SOCIAL</a:t>
                      </a:r>
                      <a:r>
                        <a:rPr kumimoji="0" lang="lt-LT" sz="1800" b="1" i="0" u="none" strike="noStrike" cap="none" normalizeH="0" baseline="0" dirty="0">
                          <a:ln>
                            <a:noFill/>
                          </a:ln>
                          <a:solidFill>
                            <a:schemeClr val="tx1"/>
                          </a:solidFill>
                          <a:effectLst/>
                          <a:latin typeface="Tahoma" pitchFamily="34" charset="0"/>
                          <a:cs typeface="Times New Roman" charset="0"/>
                        </a:rPr>
                        <a:t>INĖS PARAMOS SISTEMA</a:t>
                      </a:r>
                      <a:endParaRPr kumimoji="0" lang="en-GB" sz="1800" b="1" i="0" u="none" strike="noStrike" cap="none" normalizeH="0" baseline="0" dirty="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a:ln>
                            <a:noFill/>
                          </a:ln>
                          <a:solidFill>
                            <a:schemeClr val="tx1"/>
                          </a:solidFill>
                          <a:effectLst/>
                          <a:latin typeface="Tahoma" pitchFamily="34" charset="0"/>
                          <a:cs typeface="Times New Roman" charset="0"/>
                        </a:rPr>
                        <a:t>“N</a:t>
                      </a:r>
                      <a:r>
                        <a:rPr kumimoji="0" lang="lt-LT" sz="1800" b="1" i="0" u="none" strike="noStrike" cap="none" normalizeH="0" baseline="0" dirty="0">
                          <a:ln>
                            <a:noFill/>
                          </a:ln>
                          <a:solidFill>
                            <a:schemeClr val="tx1"/>
                          </a:solidFill>
                          <a:effectLst/>
                          <a:latin typeface="Tahoma" pitchFamily="34" charset="0"/>
                          <a:cs typeface="Times New Roman" charset="0"/>
                        </a:rPr>
                        <a:t>AUJA</a:t>
                      </a:r>
                      <a:r>
                        <a:rPr kumimoji="0" lang="en-GB" sz="1800" b="1" i="0" u="none" strike="noStrike" cap="none" normalizeH="0" baseline="0" dirty="0">
                          <a:ln>
                            <a:noFill/>
                          </a:ln>
                          <a:solidFill>
                            <a:schemeClr val="tx1"/>
                          </a:solidFill>
                          <a:effectLst/>
                          <a:latin typeface="Tahoma" pitchFamily="34" charset="0"/>
                          <a:cs typeface="Times New Roman" charset="0"/>
                        </a:rPr>
                        <a:t>” SOCIAL</a:t>
                      </a:r>
                      <a:r>
                        <a:rPr kumimoji="0" lang="lt-LT" sz="1800" b="1" i="0" u="none" strike="noStrike" cap="none" normalizeH="0" baseline="0" dirty="0">
                          <a:ln>
                            <a:noFill/>
                          </a:ln>
                          <a:solidFill>
                            <a:schemeClr val="tx1"/>
                          </a:solidFill>
                          <a:effectLst/>
                          <a:latin typeface="Tahoma" pitchFamily="34" charset="0"/>
                          <a:cs typeface="Times New Roman" charset="0"/>
                        </a:rPr>
                        <a:t>INĖ APSAUGA</a:t>
                      </a:r>
                      <a:endParaRPr kumimoji="0" lang="en-GB" sz="1800" b="1" i="0" u="none" strike="noStrike" cap="none" normalizeH="0" baseline="0" dirty="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13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800" b="0" i="0" u="none" strike="noStrike" cap="none" normalizeH="0" baseline="0">
                          <a:ln>
                            <a:noFill/>
                          </a:ln>
                          <a:solidFill>
                            <a:schemeClr val="tx1"/>
                          </a:solidFill>
                          <a:effectLst/>
                          <a:latin typeface="Tahoma" pitchFamily="34" charset="0"/>
                          <a:cs typeface="Times New Roman" charset="0"/>
                        </a:rPr>
                        <a:t>Tikslinės išmokos</a:t>
                      </a:r>
                      <a:endParaRPr kumimoji="0" lang="lt-LT" sz="1800" b="0" i="0" u="none" strike="noStrike" cap="none" normalizeH="0" baseline="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800" b="0" i="0" u="none" strike="noStrike" cap="none" normalizeH="0" baseline="0" dirty="0">
                          <a:ln>
                            <a:noFill/>
                          </a:ln>
                          <a:solidFill>
                            <a:schemeClr val="tx1"/>
                          </a:solidFill>
                          <a:effectLst/>
                          <a:latin typeface="Tahoma" pitchFamily="34" charset="0"/>
                          <a:cs typeface="Times New Roman" charset="0"/>
                        </a:rPr>
                        <a:t>Standartizuotos išmokos</a:t>
                      </a:r>
                      <a:endParaRPr kumimoji="0" lang="lt-LT" sz="1800" b="0" i="0" u="none" strike="noStrike" cap="none" normalizeH="0" baseline="0" dirty="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45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800" b="0" i="0" u="none" strike="noStrike" cap="none" normalizeH="0" baseline="0">
                          <a:ln>
                            <a:noFill/>
                          </a:ln>
                          <a:solidFill>
                            <a:schemeClr val="tx1"/>
                          </a:solidFill>
                          <a:effectLst/>
                          <a:latin typeface="Tahoma" pitchFamily="34" charset="0"/>
                          <a:cs typeface="Times New Roman" charset="0"/>
                        </a:rPr>
                        <a:t>Diskretiška išmokėjimo forma</a:t>
                      </a:r>
                      <a:endParaRPr kumimoji="0" lang="lt-LT" sz="1800" b="0" i="0" u="none" strike="noStrike" cap="none" normalizeH="0" baseline="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800" b="0" i="0" u="none" strike="noStrike" cap="none" normalizeH="0" baseline="0">
                          <a:ln>
                            <a:noFill/>
                          </a:ln>
                          <a:solidFill>
                            <a:schemeClr val="tx1"/>
                          </a:solidFill>
                          <a:effectLst/>
                          <a:latin typeface="Tahoma" pitchFamily="34" charset="0"/>
                          <a:cs typeface="Times New Roman" charset="0"/>
                        </a:rPr>
                        <a:t>Nešališka ir automatinė išmokėjimo forma</a:t>
                      </a:r>
                      <a:endParaRPr kumimoji="0" lang="lt-LT" sz="1800" b="0" i="0" u="none" strike="noStrike" cap="none" normalizeH="0" baseline="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66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800" b="0" i="0" u="none" strike="noStrike" cap="none" normalizeH="0" baseline="0">
                          <a:ln>
                            <a:noFill/>
                          </a:ln>
                          <a:solidFill>
                            <a:schemeClr val="tx1"/>
                          </a:solidFill>
                          <a:effectLst/>
                          <a:latin typeface="Tahoma" pitchFamily="34" charset="0"/>
                          <a:cs typeface="Times New Roman" charset="0"/>
                        </a:rPr>
                        <a:t>Išmokos priklauso nuo kitų asmenų geranoriškumo</a:t>
                      </a:r>
                      <a:endParaRPr kumimoji="0" lang="lt-LT" sz="1800" b="0" i="0" u="none" strike="noStrike" cap="none" normalizeH="0" baseline="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800" b="1" i="0" u="none" strike="noStrike" cap="none" normalizeH="0" baseline="0">
                          <a:ln>
                            <a:noFill/>
                          </a:ln>
                          <a:solidFill>
                            <a:schemeClr val="tx1"/>
                          </a:solidFill>
                          <a:effectLst/>
                          <a:latin typeface="Tahoma" pitchFamily="34" charset="0"/>
                          <a:cs typeface="Times New Roman" charset="0"/>
                        </a:rPr>
                        <a:t>Teisė</a:t>
                      </a:r>
                      <a:r>
                        <a:rPr kumimoji="0" lang="lt-LT" sz="1800" b="0" i="0" u="none" strike="noStrike" cap="none" normalizeH="0" baseline="0">
                          <a:ln>
                            <a:noFill/>
                          </a:ln>
                          <a:solidFill>
                            <a:schemeClr val="tx1"/>
                          </a:solidFill>
                          <a:effectLst/>
                          <a:latin typeface="Tahoma" pitchFamily="34" charset="0"/>
                          <a:cs typeface="Times New Roman" charset="0"/>
                        </a:rPr>
                        <a:t> į išmokas pagrįsta teisės aktais</a:t>
                      </a:r>
                      <a:endParaRPr kumimoji="0" lang="lt-LT" sz="1800" b="0" i="0" u="none" strike="noStrike" cap="none" normalizeH="0" baseline="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13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800" b="0" i="0" u="none" strike="noStrike" cap="none" normalizeH="0" baseline="0">
                          <a:ln>
                            <a:noFill/>
                          </a:ln>
                          <a:solidFill>
                            <a:schemeClr val="tx1"/>
                          </a:solidFill>
                          <a:effectLst/>
                          <a:latin typeface="Tahoma" pitchFamily="34" charset="0"/>
                          <a:cs typeface="Times New Roman" charset="0"/>
                        </a:rPr>
                        <a:t>Vietinės reikšmės schemos</a:t>
                      </a:r>
                      <a:endParaRPr kumimoji="0" lang="lt-LT" sz="1800" b="0" i="0" u="none" strike="noStrike" cap="none" normalizeH="0" baseline="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800" b="0" i="0" u="none" strike="noStrike" cap="none" normalizeH="0" baseline="0">
                          <a:ln>
                            <a:noFill/>
                          </a:ln>
                          <a:solidFill>
                            <a:schemeClr val="tx1"/>
                          </a:solidFill>
                          <a:effectLst/>
                          <a:latin typeface="Tahoma" pitchFamily="34" charset="0"/>
                          <a:cs typeface="Times New Roman" charset="0"/>
                        </a:rPr>
                        <a:t>Valstybinės reikšmės schemos</a:t>
                      </a:r>
                      <a:endParaRPr kumimoji="0" lang="lt-LT" sz="1800" b="0" i="0" u="none" strike="noStrike" cap="none" normalizeH="0" baseline="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66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800" b="0" i="0" u="none" strike="noStrike" cap="none" normalizeH="0" baseline="0">
                          <a:ln>
                            <a:noFill/>
                          </a:ln>
                          <a:solidFill>
                            <a:schemeClr val="tx1"/>
                          </a:solidFill>
                          <a:effectLst/>
                          <a:latin typeface="Tahoma" pitchFamily="34" charset="0"/>
                          <a:cs typeface="Times New Roman" charset="0"/>
                        </a:rPr>
                        <a:t>Nediferencijuotos struktūros ir procedūros</a:t>
                      </a:r>
                      <a:endParaRPr kumimoji="0" lang="lt-LT" sz="1800" b="0" i="0" u="none" strike="noStrike" cap="none" normalizeH="0" baseline="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800" b="0" i="0" u="none" strike="noStrike" cap="none" normalizeH="0" baseline="0" dirty="0">
                          <a:ln>
                            <a:noFill/>
                          </a:ln>
                          <a:solidFill>
                            <a:schemeClr val="tx1"/>
                          </a:solidFill>
                          <a:effectLst/>
                          <a:latin typeface="Tahoma" pitchFamily="34" charset="0"/>
                          <a:cs typeface="Times New Roman" charset="0"/>
                        </a:rPr>
                        <a:t>Specializuotos struktūros ir administracinės procedūros</a:t>
                      </a:r>
                      <a:endParaRPr kumimoji="0" lang="lt-LT" sz="1800" b="0" i="0" u="none" strike="noStrike" cap="none" normalizeH="0" baseline="0" dirty="0">
                        <a:ln>
                          <a:noFill/>
                        </a:ln>
                        <a:solidFill>
                          <a:schemeClr val="tx1"/>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4363" name="Rectangle 26"/>
          <p:cNvSpPr>
            <a:spLocks noChangeArrowheads="1"/>
          </p:cNvSpPr>
          <p:nvPr/>
        </p:nvSpPr>
        <p:spPr bwMode="auto">
          <a:xfrm>
            <a:off x="0" y="4433888"/>
            <a:ext cx="9144000" cy="0"/>
          </a:xfrm>
          <a:prstGeom prst="rect">
            <a:avLst/>
          </a:prstGeom>
          <a:noFill/>
          <a:ln w="9525" algn="ctr">
            <a:noFill/>
            <a:miter lim="800000"/>
            <a:headEnd/>
            <a:tailEnd/>
          </a:ln>
        </p:spPr>
        <p:txBody>
          <a:bodyPr wrap="none" anchor="ctr">
            <a:spAutoFit/>
          </a:bodyPr>
          <a:lstStyle/>
          <a:p>
            <a:pPr eaLnBrk="0" hangingPunct="0"/>
            <a:endParaRPr lang="it-IT" sz="2400">
              <a:latin typeface="Calibri" pitchFamily="34"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solidFill>
            <a:schemeClr val="accent2">
              <a:lumMod val="75000"/>
            </a:schemeClr>
          </a:solidFill>
        </p:spPr>
        <p:txBody>
          <a:bodyPr rtlCol="0">
            <a:noAutofit/>
          </a:bodyPr>
          <a:lstStyle/>
          <a:p>
            <a:pPr eaLnBrk="1" fontAlgn="auto" hangingPunct="1">
              <a:spcAft>
                <a:spcPts val="0"/>
              </a:spcAft>
              <a:defRPr/>
            </a:pPr>
            <a:r>
              <a:rPr lang="lt-LT" sz="3600" b="1"/>
              <a:t>Socialinė apsauga tarptautinėje ir nacionalinėjė teisėje</a:t>
            </a:r>
          </a:p>
        </p:txBody>
      </p:sp>
      <p:sp>
        <p:nvSpPr>
          <p:cNvPr id="3" name="Turinio vietos rezervavimo ženklas 2"/>
          <p:cNvSpPr>
            <a:spLocks noGrp="1"/>
          </p:cNvSpPr>
          <p:nvPr>
            <p:ph idx="1"/>
          </p:nvPr>
        </p:nvSpPr>
        <p:spPr>
          <a:xfrm>
            <a:off x="457200" y="1600200"/>
            <a:ext cx="8229600" cy="4686300"/>
          </a:xfrm>
        </p:spPr>
        <p:txBody>
          <a:bodyPr rtlCol="0">
            <a:normAutofit lnSpcReduction="10000"/>
          </a:bodyPr>
          <a:lstStyle/>
          <a:p>
            <a:pPr eaLnBrk="1" fontAlgn="auto" hangingPunct="1">
              <a:lnSpc>
                <a:spcPct val="90000"/>
              </a:lnSpc>
              <a:spcAft>
                <a:spcPts val="0"/>
              </a:spcAft>
              <a:buFont typeface="Wingdings" pitchFamily="2" charset="2"/>
              <a:buNone/>
              <a:defRPr/>
            </a:pPr>
            <a:r>
              <a:rPr lang="lt-LT" sz="2400"/>
              <a:t>II Pasaulinio karo pabaigoje socialinė apsauga įteisinta tarptau-tinėse konvencijose: </a:t>
            </a:r>
          </a:p>
          <a:p>
            <a:pPr eaLnBrk="1" fontAlgn="auto" hangingPunct="1">
              <a:lnSpc>
                <a:spcPct val="90000"/>
              </a:lnSpc>
              <a:spcAft>
                <a:spcPts val="0"/>
              </a:spcAft>
              <a:buFont typeface="Wingdings" pitchFamily="2" charset="2"/>
              <a:buChar char="Ø"/>
              <a:defRPr/>
            </a:pPr>
            <a:r>
              <a:rPr lang="lt-LT" sz="2400"/>
              <a:t>Tarptautinės darbo organizacijos (TDO) Filadelfijos deklara-cijoje (1944 metų gegužės 10 d.)</a:t>
            </a:r>
          </a:p>
          <a:p>
            <a:pPr eaLnBrk="1" fontAlgn="auto" hangingPunct="1">
              <a:lnSpc>
                <a:spcPct val="90000"/>
              </a:lnSpc>
              <a:spcAft>
                <a:spcPts val="0"/>
              </a:spcAft>
              <a:buFont typeface="Wingdings" pitchFamily="2" charset="2"/>
              <a:buChar char="Ø"/>
              <a:defRPr/>
            </a:pPr>
            <a:r>
              <a:rPr lang="lt-LT" sz="2400"/>
              <a:t>Universalioje Jungtinių Tautų Žmogaus teisių deklaracijoje (1948 m. gruodžio 10 d.)</a:t>
            </a:r>
          </a:p>
          <a:p>
            <a:pPr eaLnBrk="1" fontAlgn="auto" hangingPunct="1">
              <a:lnSpc>
                <a:spcPct val="90000"/>
              </a:lnSpc>
              <a:spcAft>
                <a:spcPts val="0"/>
              </a:spcAft>
              <a:buFont typeface="Wingdings" pitchFamily="2" charset="2"/>
              <a:buChar char="Ø"/>
              <a:defRPr/>
            </a:pPr>
            <a:r>
              <a:rPr lang="lt-LT" sz="2400"/>
              <a:t>Europos Tarybos Socialinėje chartijoje (Social Charter) (1961 metų gruodžio 18 d.) </a:t>
            </a:r>
          </a:p>
          <a:p>
            <a:pPr eaLnBrk="1" fontAlgn="auto" hangingPunct="1">
              <a:lnSpc>
                <a:spcPct val="90000"/>
              </a:lnSpc>
              <a:spcAft>
                <a:spcPts val="0"/>
              </a:spcAft>
              <a:buFont typeface="Wingdings" pitchFamily="2" charset="2"/>
              <a:buChar char="Ø"/>
              <a:defRPr/>
            </a:pPr>
            <a:r>
              <a:rPr lang="lt-LT" sz="2400"/>
              <a:t>Tarptautiniame ekonominių, socialinių ir kultūrinių teisių pakte (1966 m. gruodžio 19)</a:t>
            </a:r>
          </a:p>
          <a:p>
            <a:pPr marL="0" indent="0" algn="ctr" eaLnBrk="1" fontAlgn="auto" hangingPunct="1">
              <a:lnSpc>
                <a:spcPct val="90000"/>
              </a:lnSpc>
              <a:spcAft>
                <a:spcPts val="0"/>
              </a:spcAft>
              <a:buFont typeface="Wingdings" pitchFamily="2" charset="2"/>
              <a:buNone/>
              <a:defRPr/>
            </a:pPr>
            <a:r>
              <a:rPr lang="lt-LT" sz="2400" b="1"/>
              <a:t>S</a:t>
            </a:r>
            <a:r>
              <a:rPr lang="en-US" sz="2400" b="1"/>
              <a:t>ocialin</a:t>
            </a:r>
            <a:r>
              <a:rPr lang="lt-LT" sz="2400" b="1"/>
              <a:t>ė apsauga įteisinta beveik visose Europos šalių konstitucijose. </a:t>
            </a:r>
            <a:endParaRPr lang="en-US" sz="2400" b="1"/>
          </a:p>
          <a:p>
            <a:pPr marL="0" indent="0" algn="ctr" eaLnBrk="1" fontAlgn="auto" hangingPunct="1">
              <a:lnSpc>
                <a:spcPct val="90000"/>
              </a:lnSpc>
              <a:spcAft>
                <a:spcPts val="0"/>
              </a:spcAft>
              <a:buFont typeface="Wingdings" pitchFamily="2" charset="2"/>
              <a:buNone/>
              <a:defRPr/>
            </a:pPr>
            <a:r>
              <a:rPr lang="lt-LT" sz="2400" b="1"/>
              <a:t>Tose šalyse, kurios savo konstitucijas priėmė po 1945 metų  - socialinė apsauga įteisinta visose be išimties. </a:t>
            </a:r>
          </a:p>
          <a:p>
            <a:pPr eaLnBrk="1" fontAlgn="auto" hangingPunct="1">
              <a:spcAft>
                <a:spcPts val="0"/>
              </a:spcAft>
              <a:buFont typeface="Arial" pitchFamily="34" charset="0"/>
              <a:buChar char="•"/>
              <a:defRPr/>
            </a:pPr>
            <a:endParaRPr lang="lt-L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0" y="-26876"/>
            <a:ext cx="9144000" cy="1196752"/>
          </a:xfrm>
          <a:solidFill>
            <a:schemeClr val="accent2">
              <a:lumMod val="75000"/>
            </a:schemeClr>
          </a:solidFill>
        </p:spPr>
        <p:txBody>
          <a:bodyPr rtlCol="0">
            <a:noAutofit/>
          </a:bodyPr>
          <a:lstStyle/>
          <a:p>
            <a:pPr eaLnBrk="1" fontAlgn="auto" hangingPunct="1">
              <a:spcAft>
                <a:spcPts val="0"/>
              </a:spcAft>
              <a:defRPr/>
            </a:pPr>
            <a:r>
              <a:rPr lang="lt-LT" sz="3600" b="1"/>
              <a:t>Socialinė apsauga </a:t>
            </a:r>
            <a:r>
              <a:rPr lang="en-US" sz="3600" b="1"/>
              <a:t>pokario Lietuvoje</a:t>
            </a:r>
            <a:endParaRPr lang="lt-LT" sz="3600" b="1"/>
          </a:p>
        </p:txBody>
      </p:sp>
      <p:sp>
        <p:nvSpPr>
          <p:cNvPr id="3" name="Turinio vietos rezervavimo ženklas 2"/>
          <p:cNvSpPr>
            <a:spLocks noGrp="1"/>
          </p:cNvSpPr>
          <p:nvPr>
            <p:ph idx="1"/>
          </p:nvPr>
        </p:nvSpPr>
        <p:spPr>
          <a:xfrm>
            <a:off x="457200" y="1600200"/>
            <a:ext cx="8229600" cy="4686300"/>
          </a:xfrm>
        </p:spPr>
        <p:txBody>
          <a:bodyPr rtlCol="0">
            <a:normAutofit fontScale="92500"/>
          </a:bodyPr>
          <a:lstStyle/>
          <a:p>
            <a:pPr eaLnBrk="1" fontAlgn="auto" hangingPunct="1">
              <a:lnSpc>
                <a:spcPct val="90000"/>
              </a:lnSpc>
              <a:spcAft>
                <a:spcPts val="0"/>
              </a:spcAft>
              <a:buFont typeface="Wingdings" pitchFamily="2" charset="2"/>
              <a:buNone/>
              <a:defRPr/>
            </a:pPr>
            <a:r>
              <a:rPr lang="en-US" sz="2400" b="1" dirty="0" err="1"/>
              <a:t>Iki</a:t>
            </a:r>
            <a:r>
              <a:rPr lang="en-US" sz="2400" b="1" dirty="0"/>
              <a:t> </a:t>
            </a:r>
            <a:r>
              <a:rPr lang="en-US" sz="2400" b="1" dirty="0" err="1"/>
              <a:t>Nepriklausomyb</a:t>
            </a:r>
            <a:r>
              <a:rPr lang="lt-LT" sz="2400" b="1" dirty="0"/>
              <a:t>ės atstatymo – bendra TSRS sistema</a:t>
            </a:r>
          </a:p>
          <a:p>
            <a:pPr eaLnBrk="1" fontAlgn="auto" hangingPunct="1">
              <a:lnSpc>
                <a:spcPct val="90000"/>
              </a:lnSpc>
              <a:spcAft>
                <a:spcPts val="0"/>
              </a:spcAft>
              <a:buFont typeface="Wingdings" pitchFamily="2" charset="2"/>
              <a:buNone/>
              <a:defRPr/>
            </a:pPr>
            <a:endParaRPr lang="lt-LT" sz="2400" b="1" dirty="0"/>
          </a:p>
          <a:p>
            <a:pPr eaLnBrk="1" fontAlgn="auto" hangingPunct="1">
              <a:lnSpc>
                <a:spcPct val="90000"/>
              </a:lnSpc>
              <a:spcAft>
                <a:spcPts val="0"/>
              </a:spcAft>
              <a:buFont typeface="Wingdings" pitchFamily="2" charset="2"/>
              <a:buNone/>
              <a:defRPr/>
            </a:pPr>
            <a:r>
              <a:rPr lang="lt-LT" sz="2400" b="1" dirty="0"/>
              <a:t>Atstačius Nepriklausomybę – pirmieji įstatymai</a:t>
            </a:r>
          </a:p>
          <a:p>
            <a:pPr eaLnBrk="1" fontAlgn="auto" hangingPunct="1">
              <a:lnSpc>
                <a:spcPct val="90000"/>
              </a:lnSpc>
              <a:spcAft>
                <a:spcPts val="0"/>
              </a:spcAft>
              <a:buFont typeface="Wingdings" panose="05000000000000000000" pitchFamily="2" charset="2"/>
              <a:buChar char="Ø"/>
              <a:defRPr/>
            </a:pPr>
            <a:r>
              <a:rPr lang="lt-LT" sz="2400" dirty="0"/>
              <a:t>Gyventojų pajamų garantijų (</a:t>
            </a:r>
            <a:r>
              <a:rPr lang="en-US" sz="2400" dirty="0"/>
              <a:t>1990</a:t>
            </a:r>
            <a:r>
              <a:rPr lang="lt-LT" sz="2400" dirty="0"/>
              <a:t> </a:t>
            </a:r>
            <a:r>
              <a:rPr lang="en-US" sz="2400" dirty="0"/>
              <a:t>09 27)</a:t>
            </a:r>
            <a:endParaRPr lang="lt-LT" sz="2400" dirty="0"/>
          </a:p>
          <a:p>
            <a:pPr eaLnBrk="1" fontAlgn="auto" hangingPunct="1">
              <a:lnSpc>
                <a:spcPct val="90000"/>
              </a:lnSpc>
              <a:spcAft>
                <a:spcPts val="0"/>
              </a:spcAft>
              <a:buFont typeface="Wingdings" panose="05000000000000000000" pitchFamily="2" charset="2"/>
              <a:buChar char="Ø"/>
              <a:defRPr/>
            </a:pPr>
            <a:r>
              <a:rPr lang="en-US" sz="2400" dirty="0" err="1"/>
              <a:t>Valstybinio</a:t>
            </a:r>
            <a:r>
              <a:rPr lang="en-US" sz="2400" dirty="0"/>
              <a:t> s</a:t>
            </a:r>
            <a:r>
              <a:rPr lang="lt-LT" sz="2400" dirty="0" err="1"/>
              <a:t>ocialinio</a:t>
            </a:r>
            <a:r>
              <a:rPr lang="lt-LT" sz="2400" dirty="0"/>
              <a:t> aprūpinimo sistemos pagrindų</a:t>
            </a:r>
            <a:r>
              <a:rPr lang="en-US" sz="2400" dirty="0"/>
              <a:t> (199</a:t>
            </a:r>
            <a:r>
              <a:rPr lang="lt-LT" sz="2400" dirty="0"/>
              <a:t>0 </a:t>
            </a:r>
            <a:r>
              <a:rPr lang="en-US" sz="2400" dirty="0"/>
              <a:t>1</a:t>
            </a:r>
            <a:r>
              <a:rPr lang="lt-LT" sz="2400" dirty="0"/>
              <a:t>0 </a:t>
            </a:r>
            <a:r>
              <a:rPr lang="en-US" sz="2400" dirty="0"/>
              <a:t>23)</a:t>
            </a:r>
            <a:endParaRPr lang="lt-LT" sz="2400" dirty="0"/>
          </a:p>
          <a:p>
            <a:pPr eaLnBrk="1" fontAlgn="auto" hangingPunct="1">
              <a:lnSpc>
                <a:spcPct val="90000"/>
              </a:lnSpc>
              <a:spcAft>
                <a:spcPts val="0"/>
              </a:spcAft>
              <a:buFont typeface="Wingdings" panose="05000000000000000000" pitchFamily="2" charset="2"/>
              <a:buChar char="Ø"/>
              <a:defRPr/>
            </a:pPr>
            <a:r>
              <a:rPr lang="en-US" sz="2400" dirty="0" err="1"/>
              <a:t>Valstybinio</a:t>
            </a:r>
            <a:r>
              <a:rPr lang="en-US" sz="2400" dirty="0"/>
              <a:t> s</a:t>
            </a:r>
            <a:r>
              <a:rPr lang="lt-LT" sz="2400" dirty="0" err="1"/>
              <a:t>ocialinio</a:t>
            </a:r>
            <a:r>
              <a:rPr lang="lt-LT" sz="2400" dirty="0"/>
              <a:t> draudimo</a:t>
            </a:r>
            <a:r>
              <a:rPr lang="en-US" sz="2400" dirty="0"/>
              <a:t> (1991 05 21)</a:t>
            </a:r>
            <a:endParaRPr lang="lt-LT" sz="2400" dirty="0"/>
          </a:p>
          <a:p>
            <a:pPr eaLnBrk="1" fontAlgn="auto" hangingPunct="1">
              <a:lnSpc>
                <a:spcPct val="90000"/>
              </a:lnSpc>
              <a:spcAft>
                <a:spcPts val="0"/>
              </a:spcAft>
              <a:buFont typeface="Wingdings" panose="05000000000000000000" pitchFamily="2" charset="2"/>
              <a:buChar char="Ø"/>
              <a:defRPr/>
            </a:pPr>
            <a:r>
              <a:rPr lang="lt-LT" sz="2400" dirty="0"/>
              <a:t>Pensijų įstatymų paketas</a:t>
            </a:r>
            <a:r>
              <a:rPr lang="en-US" sz="2400" dirty="0"/>
              <a:t> (1994)</a:t>
            </a:r>
            <a:endParaRPr lang="lt-LT" sz="2400" dirty="0"/>
          </a:p>
          <a:p>
            <a:pPr eaLnBrk="1" fontAlgn="auto" hangingPunct="1">
              <a:spcAft>
                <a:spcPts val="0"/>
              </a:spcAft>
              <a:buFont typeface="Arial" pitchFamily="34" charset="0"/>
              <a:buChar char="•"/>
              <a:defRPr/>
            </a:pPr>
            <a:endParaRPr lang="en-US" dirty="0"/>
          </a:p>
          <a:p>
            <a:pPr eaLnBrk="1" fontAlgn="auto" hangingPunct="1">
              <a:lnSpc>
                <a:spcPct val="90000"/>
              </a:lnSpc>
              <a:spcAft>
                <a:spcPts val="0"/>
              </a:spcAft>
              <a:buNone/>
              <a:defRPr/>
            </a:pPr>
            <a:r>
              <a:rPr lang="en-US" sz="2400" b="1" dirty="0" err="1"/>
              <a:t>Konstitucija</a:t>
            </a:r>
            <a:r>
              <a:rPr lang="en-US" sz="2400" b="1" dirty="0"/>
              <a:t> (1992)</a:t>
            </a:r>
          </a:p>
          <a:p>
            <a:pPr eaLnBrk="1" fontAlgn="auto" hangingPunct="1">
              <a:lnSpc>
                <a:spcPct val="90000"/>
              </a:lnSpc>
              <a:spcAft>
                <a:spcPts val="0"/>
              </a:spcAft>
              <a:buNone/>
              <a:defRPr/>
            </a:pPr>
            <a:r>
              <a:rPr lang="en-US" sz="2400" dirty="0"/>
              <a:t>52 str: </a:t>
            </a:r>
            <a:r>
              <a:rPr lang="en-US" sz="2400" dirty="0" err="1"/>
              <a:t>Valstyb</a:t>
            </a:r>
            <a:r>
              <a:rPr lang="lt-LT" sz="2400" dirty="0"/>
              <a:t>ė laiduoja piliečių teisę gauti senatvės ir invalidumo pensijas, socialinę paramą nedarbo, ligos, našlystės, maitintojo netekimo ir kitais įstatymų numatytais atvejais</a:t>
            </a:r>
            <a:r>
              <a:rPr lang="en-US" sz="2400" dirty="0"/>
              <a:t>.</a:t>
            </a:r>
            <a:endParaRPr lang="lt-LT" sz="2400" dirty="0"/>
          </a:p>
        </p:txBody>
      </p:sp>
    </p:spTree>
    <p:extLst>
      <p:ext uri="{BB962C8B-B14F-4D97-AF65-F5344CB8AC3E}">
        <p14:creationId xmlns:p14="http://schemas.microsoft.com/office/powerpoint/2010/main" val="516635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928688"/>
          </a:xfrm>
          <a:solidFill>
            <a:schemeClr val="accent2">
              <a:lumMod val="75000"/>
            </a:schemeClr>
          </a:solidFill>
        </p:spPr>
        <p:txBody>
          <a:bodyPr rtlCol="0">
            <a:normAutofit/>
          </a:bodyPr>
          <a:lstStyle/>
          <a:p>
            <a:pPr eaLnBrk="1" fontAlgn="auto" hangingPunct="1">
              <a:spcAft>
                <a:spcPts val="0"/>
              </a:spcAft>
              <a:defRPr/>
            </a:pPr>
            <a:r>
              <a:rPr lang="lt-LT" sz="3600" b="1"/>
              <a:t>Kontinentinis (Bismarck) modelis</a:t>
            </a:r>
          </a:p>
        </p:txBody>
      </p:sp>
      <p:sp>
        <p:nvSpPr>
          <p:cNvPr id="52227" name="Rectangle 3"/>
          <p:cNvSpPr>
            <a:spLocks noGrp="1" noChangeArrowheads="1"/>
          </p:cNvSpPr>
          <p:nvPr>
            <p:ph idx="1"/>
          </p:nvPr>
        </p:nvSpPr>
        <p:spPr>
          <a:xfrm>
            <a:off x="428625" y="1428750"/>
            <a:ext cx="8501063" cy="4800600"/>
          </a:xfrm>
        </p:spPr>
        <p:txBody>
          <a:bodyPr rtlCol="0">
            <a:normAutofit/>
          </a:bodyPr>
          <a:lstStyle/>
          <a:p>
            <a:pPr eaLnBrk="1" fontAlgn="auto" hangingPunct="1">
              <a:lnSpc>
                <a:spcPct val="80000"/>
              </a:lnSpc>
              <a:spcAft>
                <a:spcPts val="0"/>
              </a:spcAft>
              <a:buFont typeface="Wingdings" pitchFamily="2" charset="2"/>
              <a:buChar char="Ø"/>
              <a:defRPr/>
            </a:pPr>
            <a:r>
              <a:rPr lang="lt-LT" sz="2400" dirty="0"/>
              <a:t>Pajamų perskirstymas gyvenimo ciklo metu draudimo pagalba.</a:t>
            </a:r>
          </a:p>
          <a:p>
            <a:pPr eaLnBrk="1" fontAlgn="auto" hangingPunct="1">
              <a:lnSpc>
                <a:spcPct val="80000"/>
              </a:lnSpc>
              <a:spcAft>
                <a:spcPts val="0"/>
              </a:spcAft>
              <a:buFont typeface="Wingdings" pitchFamily="2" charset="2"/>
              <a:buNone/>
              <a:defRPr/>
            </a:pPr>
            <a:endParaRPr lang="lt-LT" sz="2400" dirty="0"/>
          </a:p>
          <a:p>
            <a:pPr algn="just" eaLnBrk="1" fontAlgn="auto" hangingPunct="1">
              <a:lnSpc>
                <a:spcPct val="80000"/>
              </a:lnSpc>
              <a:spcAft>
                <a:spcPts val="0"/>
              </a:spcAft>
              <a:buFont typeface="Wingdings" pitchFamily="2" charset="2"/>
              <a:buChar char="Ø"/>
              <a:defRPr/>
            </a:pPr>
            <a:r>
              <a:rPr lang="lt-LT" sz="2400" dirty="0"/>
              <a:t>Glaudus ryšys tarp </a:t>
            </a:r>
            <a:r>
              <a:rPr lang="lt-LT" sz="2400" b="1" dirty="0"/>
              <a:t>draudimo stažo ir pajamų</a:t>
            </a:r>
            <a:r>
              <a:rPr lang="lt-LT" sz="2400" dirty="0"/>
              <a:t>, nuo kurių buvo mokamos socialinio draudimo įmokos, ir tarp </a:t>
            </a:r>
            <a:r>
              <a:rPr lang="lt-LT" sz="2400" b="1" dirty="0"/>
              <a:t>socialinio draudi-</a:t>
            </a:r>
            <a:r>
              <a:rPr lang="lt-LT" sz="2400" b="1" dirty="0" err="1"/>
              <a:t>mo</a:t>
            </a:r>
            <a:r>
              <a:rPr lang="lt-LT" sz="2400" b="1" dirty="0"/>
              <a:t> išmokų.</a:t>
            </a:r>
            <a:endParaRPr lang="lt-LT" sz="2400" dirty="0"/>
          </a:p>
          <a:p>
            <a:pPr algn="r" eaLnBrk="1" fontAlgn="auto" hangingPunct="1">
              <a:lnSpc>
                <a:spcPct val="80000"/>
              </a:lnSpc>
              <a:spcAft>
                <a:spcPts val="0"/>
              </a:spcAft>
              <a:buFont typeface="Wingdings" pitchFamily="2" charset="2"/>
              <a:buNone/>
              <a:defRPr/>
            </a:pPr>
            <a:r>
              <a:rPr lang="lt-LT" sz="2400" dirty="0"/>
              <a:t>	</a:t>
            </a:r>
            <a:r>
              <a:rPr lang="lt-LT" sz="2400" i="1" dirty="0"/>
              <a:t>Išlaikoma draudimo išmokų gavėjų </a:t>
            </a:r>
            <a:r>
              <a:rPr lang="lt-LT" sz="2400" i="1" dirty="0" err="1"/>
              <a:t>diferencijacija</a:t>
            </a:r>
            <a:r>
              <a:rPr lang="lt-LT" sz="2400" i="1" dirty="0"/>
              <a:t>, kokia ji buvo pagal pajamas</a:t>
            </a:r>
            <a:endParaRPr lang="lt-LT" sz="2400" dirty="0"/>
          </a:p>
          <a:p>
            <a:pPr eaLnBrk="1" fontAlgn="auto" hangingPunct="1">
              <a:lnSpc>
                <a:spcPct val="80000"/>
              </a:lnSpc>
              <a:spcAft>
                <a:spcPts val="0"/>
              </a:spcAft>
              <a:buFont typeface="Wingdings" pitchFamily="2" charset="2"/>
              <a:buChar char="Ø"/>
              <a:defRPr/>
            </a:pPr>
            <a:r>
              <a:rPr lang="lt-LT" sz="2400" dirty="0"/>
              <a:t>Vyriausybė atlieka palyginti ribotą vaidmenį.</a:t>
            </a:r>
          </a:p>
          <a:p>
            <a:pPr eaLnBrk="1" fontAlgn="auto" hangingPunct="1">
              <a:lnSpc>
                <a:spcPct val="80000"/>
              </a:lnSpc>
              <a:spcAft>
                <a:spcPts val="0"/>
              </a:spcAft>
              <a:buFont typeface="Wingdings" pitchFamily="2" charset="2"/>
              <a:buChar char="Ø"/>
              <a:defRPr/>
            </a:pPr>
            <a:endParaRPr lang="lt-LT" sz="2400" dirty="0"/>
          </a:p>
          <a:p>
            <a:pPr marL="0" indent="0" algn="ctr" eaLnBrk="1" fontAlgn="auto" hangingPunct="1">
              <a:spcAft>
                <a:spcPts val="0"/>
              </a:spcAft>
              <a:buFontTx/>
              <a:buNone/>
              <a:defRPr/>
            </a:pPr>
            <a:r>
              <a:rPr lang="lt-LT" sz="2400" dirty="0"/>
              <a:t>Centrinė  </a:t>
            </a:r>
            <a:r>
              <a:rPr lang="lt-LT" sz="2400" i="1" dirty="0" err="1"/>
              <a:t>Bismarck’o</a:t>
            </a:r>
            <a:r>
              <a:rPr lang="lt-LT" sz="2400" dirty="0"/>
              <a:t> socialinio draudimo tradicijos filosofija – ekonominių sunkumų </a:t>
            </a:r>
            <a:r>
              <a:rPr lang="en-US" sz="2400" dirty="0"/>
              <a:t>d</a:t>
            </a:r>
            <a:r>
              <a:rPr lang="lt-LT" sz="2400" dirty="0"/>
              <a:t>ė</a:t>
            </a:r>
            <a:r>
              <a:rPr lang="en-US" sz="2400" dirty="0"/>
              <a:t>l </a:t>
            </a:r>
            <a:r>
              <a:rPr lang="en-US" sz="2400" dirty="0" err="1"/>
              <a:t>socialini</a:t>
            </a:r>
            <a:r>
              <a:rPr lang="lt-LT" sz="2400" dirty="0"/>
              <a:t>ų</a:t>
            </a:r>
            <a:r>
              <a:rPr lang="en-US" sz="2400" dirty="0"/>
              <a:t> </a:t>
            </a:r>
            <a:r>
              <a:rPr lang="en-US" sz="2400" dirty="0" err="1"/>
              <a:t>rizik</a:t>
            </a:r>
            <a:r>
              <a:rPr lang="lt-LT" sz="2400" dirty="0"/>
              <a:t>ų galima išvengti reikalaujant skirtingų socialinių sluoksnių asmenims draustis ir taupyti savo pačių senatvei. </a:t>
            </a:r>
            <a:endParaRPr lang="en-US" sz="2400" dirty="0"/>
          </a:p>
          <a:p>
            <a:pPr marL="0" indent="0" eaLnBrk="1" fontAlgn="auto" hangingPunct="1">
              <a:spcAft>
                <a:spcPts val="0"/>
              </a:spcAft>
              <a:buFont typeface="Wingdings" pitchFamily="2" charset="2"/>
              <a:buNone/>
              <a:defRPr/>
            </a:pPr>
            <a:endParaRPr lang="lt-LT" sz="2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1214438"/>
          </a:xfrm>
          <a:solidFill>
            <a:schemeClr val="accent2">
              <a:lumMod val="75000"/>
            </a:schemeClr>
          </a:solidFill>
        </p:spPr>
        <p:txBody>
          <a:bodyPr rtlCol="0">
            <a:normAutofit/>
          </a:bodyPr>
          <a:lstStyle/>
          <a:p>
            <a:pPr eaLnBrk="1" fontAlgn="auto" hangingPunct="1">
              <a:spcAft>
                <a:spcPts val="0"/>
              </a:spcAft>
              <a:defRPr/>
            </a:pPr>
            <a:r>
              <a:rPr lang="lt-LT" sz="3600" b="1"/>
              <a:t>Atlantinis (Beveridge) modelis</a:t>
            </a:r>
          </a:p>
        </p:txBody>
      </p:sp>
      <p:sp>
        <p:nvSpPr>
          <p:cNvPr id="52227" name="Rectangle 3"/>
          <p:cNvSpPr>
            <a:spLocks noGrp="1" noChangeArrowheads="1"/>
          </p:cNvSpPr>
          <p:nvPr>
            <p:ph idx="1"/>
          </p:nvPr>
        </p:nvSpPr>
        <p:spPr>
          <a:xfrm>
            <a:off x="285750" y="1700213"/>
            <a:ext cx="8501063" cy="4300537"/>
          </a:xfrm>
        </p:spPr>
        <p:txBody>
          <a:bodyPr rtlCol="0">
            <a:normAutofit lnSpcReduction="10000"/>
          </a:bodyPr>
          <a:lstStyle/>
          <a:p>
            <a:pPr marL="0" indent="0" algn="ctr" eaLnBrk="1" fontAlgn="auto" hangingPunct="1">
              <a:spcAft>
                <a:spcPts val="0"/>
              </a:spcAft>
              <a:buFontTx/>
              <a:buNone/>
              <a:defRPr/>
            </a:pPr>
            <a:r>
              <a:rPr lang="en-US"/>
              <a:t>1942 m. </a:t>
            </a:r>
            <a:r>
              <a:rPr lang="lt-LT"/>
              <a:t>lordas Williamas Beveridge’as pateikė Didžiosios Britanijos parlamentui pranešimą</a:t>
            </a:r>
            <a:r>
              <a:rPr lang="en-US"/>
              <a:t> “Report on Social </a:t>
            </a:r>
            <a:r>
              <a:rPr lang="lt-LT"/>
              <a:t>I</a:t>
            </a:r>
            <a:r>
              <a:rPr lang="en-US"/>
              <a:t>nsurance and Allied Services”. </a:t>
            </a:r>
            <a:endParaRPr lang="lt-LT"/>
          </a:p>
          <a:p>
            <a:pPr marL="0" indent="0" algn="ctr" eaLnBrk="1" fontAlgn="auto" hangingPunct="1">
              <a:spcAft>
                <a:spcPts val="0"/>
              </a:spcAft>
              <a:buFontTx/>
              <a:buNone/>
              <a:defRPr/>
            </a:pPr>
            <a:r>
              <a:rPr lang="en-US"/>
              <a:t>Pranešime skelbė, kad valstybė privalo rūpintis savo piliečiais </a:t>
            </a:r>
            <a:r>
              <a:rPr lang="lt-LT"/>
              <a:t>nuo lopšio iki kapo </a:t>
            </a:r>
          </a:p>
          <a:p>
            <a:pPr marL="0" indent="0" algn="ctr" eaLnBrk="1" fontAlgn="auto" hangingPunct="1">
              <a:spcAft>
                <a:spcPts val="0"/>
              </a:spcAft>
              <a:buFontTx/>
              <a:buNone/>
              <a:defRPr/>
            </a:pPr>
            <a:r>
              <a:rPr lang="en-US"/>
              <a:t>“from the cradle to the grave” </a:t>
            </a:r>
            <a:endParaRPr lang="lt-LT"/>
          </a:p>
          <a:p>
            <a:pPr marL="0" indent="0" algn="ctr" eaLnBrk="1" fontAlgn="auto" hangingPunct="1">
              <a:spcAft>
                <a:spcPts val="0"/>
              </a:spcAft>
              <a:buFontTx/>
              <a:buNone/>
              <a:defRPr/>
            </a:pPr>
            <a:endParaRPr lang="lt-LT"/>
          </a:p>
          <a:p>
            <a:pPr marL="0" indent="0" algn="ctr" eaLnBrk="1" fontAlgn="auto" hangingPunct="1">
              <a:spcAft>
                <a:spcPts val="0"/>
              </a:spcAft>
              <a:buFontTx/>
              <a:buNone/>
              <a:defRPr/>
            </a:pPr>
            <a:r>
              <a:rPr lang="en-US" sz="2600" i="1"/>
              <a:t>Beverid</a:t>
            </a:r>
            <a:r>
              <a:rPr lang="lt-LT" sz="2600" i="1"/>
              <a:t>ge’as socialinę apsaugą labiau linkęs organizuoti pagal s</a:t>
            </a:r>
            <a:r>
              <a:rPr lang="en-US" sz="2600" i="1"/>
              <a:t>ocialinės paramos </a:t>
            </a:r>
            <a:r>
              <a:rPr lang="lt-LT" sz="2600" i="1"/>
              <a:t>principus</a:t>
            </a:r>
            <a:r>
              <a:rPr lang="en-US" sz="2600" i="1"/>
              <a:t>.</a:t>
            </a:r>
            <a:r>
              <a:rPr lang="lt-LT" sz="2600" i="1"/>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1000125"/>
          </a:xfrm>
          <a:solidFill>
            <a:schemeClr val="accent2">
              <a:lumMod val="75000"/>
            </a:schemeClr>
          </a:solidFill>
        </p:spPr>
        <p:txBody>
          <a:bodyPr rtlCol="0">
            <a:normAutofit/>
          </a:bodyPr>
          <a:lstStyle/>
          <a:p>
            <a:pPr eaLnBrk="1" fontAlgn="auto" hangingPunct="1">
              <a:spcAft>
                <a:spcPts val="0"/>
              </a:spcAft>
              <a:defRPr/>
            </a:pPr>
            <a:r>
              <a:rPr lang="lt-LT" sz="3600" b="1"/>
              <a:t>Atlantinis (Beveridge) modelis</a:t>
            </a:r>
          </a:p>
        </p:txBody>
      </p:sp>
      <p:sp>
        <p:nvSpPr>
          <p:cNvPr id="52227" name="Rectangle 3"/>
          <p:cNvSpPr>
            <a:spLocks noGrp="1" noChangeArrowheads="1"/>
          </p:cNvSpPr>
          <p:nvPr>
            <p:ph idx="1"/>
          </p:nvPr>
        </p:nvSpPr>
        <p:spPr>
          <a:xfrm>
            <a:off x="214313" y="1285875"/>
            <a:ext cx="8501062" cy="5167313"/>
          </a:xfrm>
        </p:spPr>
        <p:txBody>
          <a:bodyPr/>
          <a:lstStyle/>
          <a:p>
            <a:pPr algn="just" eaLnBrk="1" hangingPunct="1">
              <a:lnSpc>
                <a:spcPct val="80000"/>
              </a:lnSpc>
              <a:buFont typeface="Wingdings" pitchFamily="2" charset="2"/>
              <a:buChar char="Ø"/>
            </a:pPr>
            <a:r>
              <a:rPr lang="lt-LT" sz="2400" dirty="0"/>
              <a:t>Valstybinė socialinė apsauga griežtai atskirta nuo privataus draudimo;</a:t>
            </a:r>
          </a:p>
          <a:p>
            <a:pPr algn="just" eaLnBrk="1" hangingPunct="1">
              <a:lnSpc>
                <a:spcPct val="80000"/>
              </a:lnSpc>
              <a:buFont typeface="Wingdings" pitchFamily="2" charset="2"/>
              <a:buChar char="Ø"/>
            </a:pPr>
            <a:r>
              <a:rPr lang="lt-LT" sz="2400" dirty="0"/>
              <a:t>Socialinė apsauga orientuota kovai su skurdu, o privačios </a:t>
            </a:r>
            <a:r>
              <a:rPr lang="lt-LT" sz="2400" dirty="0" err="1"/>
              <a:t>institu-cijos</a:t>
            </a:r>
            <a:r>
              <a:rPr lang="lt-LT" sz="2400" dirty="0"/>
              <a:t> reikalingos įprasto (buvusio) gyvenimo lygio palaikymui;</a:t>
            </a:r>
          </a:p>
          <a:p>
            <a:pPr algn="just" eaLnBrk="1" hangingPunct="1">
              <a:lnSpc>
                <a:spcPct val="80000"/>
              </a:lnSpc>
              <a:buFont typeface="Wingdings" pitchFamily="2" charset="2"/>
              <a:buChar char="Ø"/>
            </a:pPr>
            <a:r>
              <a:rPr lang="lt-LT" sz="2400" dirty="0"/>
              <a:t>Centrinis principas -  socialinė apsauga visiems be jokių išlygų gyventojams turi užtikrinti vienodo dydžio minimalias senatvės pajamas (akcentuojama pilietinė teisė į visiems vienodo dydžio, nesusijusias su ankstesnėmis pajamomis, senatvės pensijas; teisę į socialinę apsaugą turėjo visi šalies piliečiai ar gyventojai);</a:t>
            </a:r>
          </a:p>
          <a:p>
            <a:pPr algn="just" eaLnBrk="1" hangingPunct="1">
              <a:lnSpc>
                <a:spcPct val="80000"/>
              </a:lnSpc>
              <a:buFont typeface="Wingdings" pitchFamily="2" charset="2"/>
              <a:buChar char="Ø"/>
            </a:pPr>
            <a:r>
              <a:rPr lang="lt-LT" sz="2400" dirty="0"/>
              <a:t>Propaguojamas universalumo principas - priešingybė </a:t>
            </a:r>
            <a:r>
              <a:rPr lang="lt-LT" sz="2400" i="1" dirty="0" err="1"/>
              <a:t>Bismarck’o</a:t>
            </a:r>
            <a:r>
              <a:rPr lang="lt-LT" sz="2400" dirty="0"/>
              <a:t> socialinei politikai, orientuotai į skirtingų socialinių grupių apsaugą;</a:t>
            </a:r>
          </a:p>
          <a:p>
            <a:pPr algn="just" eaLnBrk="1" hangingPunct="1">
              <a:lnSpc>
                <a:spcPct val="80000"/>
              </a:lnSpc>
              <a:buFont typeface="Wingdings" pitchFamily="2" charset="2"/>
              <a:buChar char="Ø"/>
            </a:pPr>
            <a:r>
              <a:rPr lang="lt-LT" sz="2400" dirty="0"/>
              <a:t>Senatvės išmokos paprastai mokamos iš bendrųjų mokesčių</a:t>
            </a:r>
            <a:r>
              <a:rPr lang="en-US" sz="2400" dirty="0"/>
              <a:t>.</a:t>
            </a:r>
          </a:p>
          <a:p>
            <a:pPr algn="just" eaLnBrk="1" hangingPunct="1">
              <a:lnSpc>
                <a:spcPct val="80000"/>
              </a:lnSpc>
              <a:buFont typeface="Wingdings" pitchFamily="2" charset="2"/>
              <a:buChar char="Ø"/>
            </a:pPr>
            <a:endParaRPr lang="lt-LT" sz="2400" dirty="0"/>
          </a:p>
          <a:p>
            <a:pPr algn="ctr" eaLnBrk="1" hangingPunct="1">
              <a:lnSpc>
                <a:spcPct val="80000"/>
              </a:lnSpc>
              <a:buFont typeface="Arial" charset="0"/>
              <a:buNone/>
            </a:pPr>
            <a:r>
              <a:rPr lang="en-US" sz="2400" b="1" dirty="0" err="1"/>
              <a:t>Vieningumas</a:t>
            </a:r>
            <a:r>
              <a:rPr lang="en-US" sz="2400" b="1" dirty="0"/>
              <a:t>  </a:t>
            </a:r>
            <a:r>
              <a:rPr lang="en-US" sz="2400" b="1" dirty="0" err="1"/>
              <a:t>Universalumas</a:t>
            </a:r>
            <a:r>
              <a:rPr lang="en-US" sz="2400" b="1" dirty="0"/>
              <a:t>  </a:t>
            </a:r>
            <a:r>
              <a:rPr lang="en-US" sz="2400" b="1" dirty="0" err="1"/>
              <a:t>Vienodumas</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1124743"/>
          </a:xfrm>
          <a:solidFill>
            <a:schemeClr val="accent2">
              <a:lumMod val="75000"/>
            </a:schemeClr>
          </a:solidFill>
        </p:spPr>
        <p:txBody>
          <a:bodyPr rtlCol="0">
            <a:normAutofit/>
          </a:bodyPr>
          <a:lstStyle/>
          <a:p>
            <a:pPr eaLnBrk="1" fontAlgn="auto" hangingPunct="1">
              <a:spcAft>
                <a:spcPts val="0"/>
              </a:spcAft>
              <a:defRPr/>
            </a:pPr>
            <a:r>
              <a:rPr lang="lt-LT" sz="3600" b="1" dirty="0"/>
              <a:t>Gerovės </a:t>
            </a:r>
            <a:r>
              <a:rPr lang="lt-LT" sz="3600" b="1" dirty="0" err="1"/>
              <a:t>valstyb</a:t>
            </a:r>
            <a:r>
              <a:rPr lang="en-US" sz="3600" b="1" dirty="0" err="1"/>
              <a:t>i</a:t>
            </a:r>
            <a:r>
              <a:rPr lang="lt-LT" sz="3600" b="1" dirty="0"/>
              <a:t>ų</a:t>
            </a:r>
            <a:r>
              <a:rPr lang="en-US" sz="3600" b="1" dirty="0"/>
              <a:t> </a:t>
            </a:r>
            <a:r>
              <a:rPr lang="lt-LT" sz="3600" b="1" dirty="0"/>
              <a:t>teoriniai </a:t>
            </a:r>
            <a:r>
              <a:rPr lang="en-US" sz="3600" b="1" dirty="0" err="1"/>
              <a:t>modeliai</a:t>
            </a:r>
            <a:endParaRPr lang="lt-LT" sz="3600" b="1" dirty="0"/>
          </a:p>
        </p:txBody>
      </p:sp>
      <p:sp>
        <p:nvSpPr>
          <p:cNvPr id="52227" name="Rectangle 3"/>
          <p:cNvSpPr>
            <a:spLocks noGrp="1" noChangeArrowheads="1"/>
          </p:cNvSpPr>
          <p:nvPr>
            <p:ph idx="1"/>
          </p:nvPr>
        </p:nvSpPr>
        <p:spPr>
          <a:xfrm>
            <a:off x="251520" y="1052736"/>
            <a:ext cx="8501062" cy="5616624"/>
          </a:xfrm>
        </p:spPr>
        <p:txBody>
          <a:bodyPr rtlCol="0">
            <a:normAutofit fontScale="92500" lnSpcReduction="10000"/>
          </a:bodyPr>
          <a:lstStyle/>
          <a:p>
            <a:pPr algn="ctr" eaLnBrk="1" fontAlgn="auto" hangingPunct="1">
              <a:lnSpc>
                <a:spcPct val="160000"/>
              </a:lnSpc>
              <a:spcAft>
                <a:spcPts val="0"/>
              </a:spcAft>
              <a:buFontTx/>
              <a:buNone/>
              <a:defRPr/>
            </a:pPr>
            <a:r>
              <a:rPr lang="lt-LT" sz="2600" b="1" dirty="0"/>
              <a:t>Gerovės valstybė suprantama pirmiausia kaip užtikrinanti prigimtinę žmogaus teisę į socialinę gerovę (užimtumas, socialinė ir sveikatos apsauga, švietimas)</a:t>
            </a:r>
          </a:p>
          <a:p>
            <a:pPr eaLnBrk="1" fontAlgn="auto" hangingPunct="1">
              <a:lnSpc>
                <a:spcPct val="80000"/>
              </a:lnSpc>
              <a:spcAft>
                <a:spcPts val="0"/>
              </a:spcAft>
              <a:buFontTx/>
              <a:buNone/>
              <a:defRPr/>
            </a:pPr>
            <a:r>
              <a:rPr lang="lt-LT" sz="2200" dirty="0"/>
              <a:t>Šiuo metu dažniausiai naudojamos klasifikacijos</a:t>
            </a:r>
            <a:endParaRPr lang="lt-LT" sz="2000" b="1" i="1" dirty="0"/>
          </a:p>
          <a:p>
            <a:pPr eaLnBrk="1" fontAlgn="auto" hangingPunct="1">
              <a:spcAft>
                <a:spcPts val="0"/>
              </a:spcAft>
              <a:buFont typeface="Wingdings" pitchFamily="2" charset="2"/>
              <a:buChar char="Ø"/>
              <a:defRPr/>
            </a:pPr>
            <a:r>
              <a:rPr lang="lt-LT" sz="2600" b="1" dirty="0"/>
              <a:t>Liberalus</a:t>
            </a:r>
            <a:r>
              <a:rPr lang="lt-LT" sz="2600" dirty="0"/>
              <a:t>  (Anglosaksiškas)</a:t>
            </a:r>
          </a:p>
          <a:p>
            <a:pPr eaLnBrk="1" fontAlgn="auto" hangingPunct="1">
              <a:spcAft>
                <a:spcPts val="0"/>
              </a:spcAft>
              <a:buFont typeface="Wingdings" pitchFamily="2" charset="2"/>
              <a:buChar char="Ø"/>
              <a:defRPr/>
            </a:pPr>
            <a:r>
              <a:rPr lang="lt-LT" sz="2600" b="1" dirty="0"/>
              <a:t>Konservatyvus</a:t>
            </a:r>
            <a:r>
              <a:rPr lang="lt-LT" sz="2600" dirty="0"/>
              <a:t> ar </a:t>
            </a:r>
            <a:r>
              <a:rPr lang="lt-LT" sz="2600" b="1" dirty="0"/>
              <a:t>korporacinis </a:t>
            </a:r>
            <a:r>
              <a:rPr lang="lt-LT" sz="2600" dirty="0"/>
              <a:t>(kontinentinė Europa)</a:t>
            </a:r>
          </a:p>
          <a:p>
            <a:pPr eaLnBrk="1" fontAlgn="auto" hangingPunct="1">
              <a:spcAft>
                <a:spcPts val="0"/>
              </a:spcAft>
              <a:buFont typeface="Wingdings" pitchFamily="2" charset="2"/>
              <a:buChar char="Ø"/>
              <a:defRPr/>
            </a:pPr>
            <a:r>
              <a:rPr lang="lt-LT" sz="2600" b="1" dirty="0"/>
              <a:t>Socialdemokratinis</a:t>
            </a:r>
            <a:r>
              <a:rPr lang="lt-LT" sz="2600" dirty="0"/>
              <a:t> ar </a:t>
            </a:r>
            <a:r>
              <a:rPr lang="lt-LT" sz="2600" b="1" dirty="0"/>
              <a:t>socialistinis</a:t>
            </a:r>
            <a:r>
              <a:rPr lang="lt-LT" sz="2600" dirty="0"/>
              <a:t> (Skandinavija)</a:t>
            </a:r>
          </a:p>
          <a:p>
            <a:pPr eaLnBrk="1" fontAlgn="auto" hangingPunct="1">
              <a:spcAft>
                <a:spcPts val="0"/>
              </a:spcAft>
              <a:buFont typeface="Wingdings" pitchFamily="2" charset="2"/>
              <a:buChar char="Ø"/>
              <a:defRPr/>
            </a:pPr>
            <a:endParaRPr lang="lt-LT" dirty="0"/>
          </a:p>
          <a:p>
            <a:pPr eaLnBrk="1" fontAlgn="auto" hangingPunct="1">
              <a:spcAft>
                <a:spcPts val="0"/>
              </a:spcAft>
              <a:buFont typeface="Wingdings" pitchFamily="2" charset="2"/>
              <a:buChar char="Ø"/>
              <a:defRPr/>
            </a:pPr>
            <a:endParaRPr lang="lt-LT" dirty="0"/>
          </a:p>
          <a:p>
            <a:pPr eaLnBrk="1" fontAlgn="auto" hangingPunct="1">
              <a:spcAft>
                <a:spcPts val="0"/>
              </a:spcAft>
              <a:buFont typeface="Wingdings" pitchFamily="2" charset="2"/>
              <a:buChar char="Ø"/>
              <a:defRPr/>
            </a:pPr>
            <a:endParaRPr lang="lt-LT" dirty="0"/>
          </a:p>
          <a:p>
            <a:pPr eaLnBrk="1" fontAlgn="auto" hangingPunct="1">
              <a:spcAft>
                <a:spcPts val="0"/>
              </a:spcAft>
              <a:buFont typeface="Wingdings" pitchFamily="2" charset="2"/>
              <a:buChar char="Ø"/>
              <a:defRPr/>
            </a:pPr>
            <a:endParaRPr lang="lt-LT" dirty="0"/>
          </a:p>
          <a:p>
            <a:pPr algn="ctr" eaLnBrk="1" fontAlgn="auto" hangingPunct="1">
              <a:spcAft>
                <a:spcPts val="0"/>
              </a:spcAft>
              <a:buFontTx/>
              <a:buNone/>
              <a:defRPr/>
            </a:pPr>
            <a:r>
              <a:rPr lang="lt-LT" sz="2400" dirty="0"/>
              <a:t>[</a:t>
            </a:r>
            <a:r>
              <a:rPr lang="lt-LT" sz="2400" b="1" dirty="0"/>
              <a:t>Pietų Europos modelis</a:t>
            </a:r>
            <a:r>
              <a:rPr lang="lt-LT" sz="2400" dirty="0"/>
              <a:t>]   [</a:t>
            </a:r>
            <a:r>
              <a:rPr lang="lt-LT" sz="2400" b="1" dirty="0"/>
              <a:t>Centrinės Rytų Europos modelis</a:t>
            </a:r>
            <a:r>
              <a:rPr lang="lt-LT" sz="2400" dirty="0"/>
              <a:t>]</a:t>
            </a:r>
          </a:p>
          <a:p>
            <a:pPr eaLnBrk="1" fontAlgn="auto" hangingPunct="1">
              <a:lnSpc>
                <a:spcPct val="80000"/>
              </a:lnSpc>
              <a:spcAft>
                <a:spcPts val="0"/>
              </a:spcAft>
              <a:buFont typeface="Wingdings" pitchFamily="2" charset="2"/>
              <a:buNone/>
              <a:defRPr/>
            </a:pPr>
            <a:endParaRPr lang="en-GB" sz="2000" i="1" dirty="0"/>
          </a:p>
          <a:p>
            <a:pPr eaLnBrk="1" fontAlgn="auto" hangingPunct="1">
              <a:lnSpc>
                <a:spcPct val="80000"/>
              </a:lnSpc>
              <a:spcAft>
                <a:spcPts val="0"/>
              </a:spcAft>
              <a:buFont typeface="Wingdings" pitchFamily="2" charset="2"/>
              <a:buNone/>
              <a:defRPr/>
            </a:pPr>
            <a:endParaRPr lang="lt-LT" sz="2000" i="1" dirty="0"/>
          </a:p>
          <a:p>
            <a:pPr eaLnBrk="1" fontAlgn="auto" hangingPunct="1">
              <a:lnSpc>
                <a:spcPct val="80000"/>
              </a:lnSpc>
              <a:spcAft>
                <a:spcPts val="0"/>
              </a:spcAft>
              <a:buFont typeface="Wingdings" pitchFamily="2" charset="2"/>
              <a:buNone/>
              <a:defRPr/>
            </a:pPr>
            <a:endParaRPr lang="lt-LT" sz="2000" i="1" dirty="0"/>
          </a:p>
          <a:p>
            <a:pPr marL="0" indent="0" algn="just" eaLnBrk="1" fontAlgn="auto" hangingPunct="1">
              <a:spcAft>
                <a:spcPts val="0"/>
              </a:spcAft>
              <a:buClr>
                <a:schemeClr val="accent2"/>
              </a:buClr>
              <a:buFontTx/>
              <a:buNone/>
              <a:defRPr/>
            </a:pPr>
            <a:endParaRPr lang="en-US" sz="2000" dirty="0"/>
          </a:p>
        </p:txBody>
      </p:sp>
      <p:graphicFrame>
        <p:nvGraphicFramePr>
          <p:cNvPr id="5" name="Lentelė 4"/>
          <p:cNvGraphicFramePr>
            <a:graphicFrameLocks noGrp="1"/>
          </p:cNvGraphicFramePr>
          <p:nvPr/>
        </p:nvGraphicFramePr>
        <p:xfrm>
          <a:off x="539552" y="4365104"/>
          <a:ext cx="8286808" cy="1790937"/>
        </p:xfrm>
        <a:graphic>
          <a:graphicData uri="http://schemas.openxmlformats.org/drawingml/2006/table">
            <a:tbl>
              <a:tblPr firstRow="1" bandRow="1">
                <a:tableStyleId>{21E4AEA4-8DFA-4A89-87EB-49C32662AFE0}</a:tableStyleId>
              </a:tblPr>
              <a:tblGrid>
                <a:gridCol w="3729048">
                  <a:extLst>
                    <a:ext uri="{9D8B030D-6E8A-4147-A177-3AD203B41FA5}">
                      <a16:colId xmlns:a16="http://schemas.microsoft.com/office/drawing/2014/main" val="20000"/>
                    </a:ext>
                  </a:extLst>
                </a:gridCol>
                <a:gridCol w="4557760">
                  <a:extLst>
                    <a:ext uri="{9D8B030D-6E8A-4147-A177-3AD203B41FA5}">
                      <a16:colId xmlns:a16="http://schemas.microsoft.com/office/drawing/2014/main" val="20001"/>
                    </a:ext>
                  </a:extLst>
                </a:gridCol>
              </a:tblGrid>
              <a:tr h="383619">
                <a:tc>
                  <a:txBody>
                    <a:bodyPr/>
                    <a:lstStyle/>
                    <a:p>
                      <a:r>
                        <a:rPr lang="lt-LT" dirty="0" err="1"/>
                        <a:t>G.Esping</a:t>
                      </a:r>
                      <a:r>
                        <a:rPr lang="lt-LT" baseline="0" dirty="0"/>
                        <a:t> – </a:t>
                      </a:r>
                      <a:r>
                        <a:rPr lang="lt-LT" baseline="0" dirty="0" err="1"/>
                        <a:t>Andersen</a:t>
                      </a:r>
                      <a:r>
                        <a:rPr lang="lt-LT" baseline="0" dirty="0"/>
                        <a:t> (1990)</a:t>
                      </a:r>
                      <a:endParaRPr lang="lt-LT" b="1" i="1" dirty="0">
                        <a:solidFill>
                          <a:schemeClr val="tx1"/>
                        </a:solidFill>
                      </a:endParaRPr>
                    </a:p>
                  </a:txBody>
                  <a:tcPr/>
                </a:tc>
                <a:tc>
                  <a:txBody>
                    <a:bodyPr/>
                    <a:lstStyle/>
                    <a:p>
                      <a:r>
                        <a:rPr lang="lt-LT"/>
                        <a:t>R.Titmuss (1974)</a:t>
                      </a:r>
                      <a:endParaRPr lang="lt-LT" b="1" i="1">
                        <a:solidFill>
                          <a:schemeClr val="tx1"/>
                        </a:solidFill>
                      </a:endParaRPr>
                    </a:p>
                  </a:txBody>
                  <a:tcPr/>
                </a:tc>
                <a:extLst>
                  <a:ext uri="{0D108BD9-81ED-4DB2-BD59-A6C34878D82A}">
                    <a16:rowId xmlns:a16="http://schemas.microsoft.com/office/drawing/2014/main" val="10000"/>
                  </a:ext>
                </a:extLst>
              </a:tr>
              <a:tr h="383619">
                <a:tc>
                  <a:txBody>
                    <a:bodyPr/>
                    <a:lstStyle/>
                    <a:p>
                      <a:r>
                        <a:rPr lang="lt-LT"/>
                        <a:t>Liberalus</a:t>
                      </a:r>
                    </a:p>
                  </a:txBody>
                  <a:tcPr/>
                </a:tc>
                <a:tc>
                  <a:txBody>
                    <a:bodyPr/>
                    <a:lstStyle/>
                    <a:p>
                      <a:r>
                        <a:rPr lang="lt-LT"/>
                        <a:t>Likutinis (Residual)</a:t>
                      </a:r>
                      <a:endParaRPr lang="lt-LT" i="1"/>
                    </a:p>
                  </a:txBody>
                  <a:tcPr/>
                </a:tc>
                <a:extLst>
                  <a:ext uri="{0D108BD9-81ED-4DB2-BD59-A6C34878D82A}">
                    <a16:rowId xmlns:a16="http://schemas.microsoft.com/office/drawing/2014/main" val="10001"/>
                  </a:ext>
                </a:extLst>
              </a:tr>
              <a:tr h="383619">
                <a:tc>
                  <a:txBody>
                    <a:bodyPr/>
                    <a:lstStyle/>
                    <a:p>
                      <a:r>
                        <a:rPr lang="lt-LT"/>
                        <a:t>Konservatyvus</a:t>
                      </a:r>
                    </a:p>
                  </a:txBody>
                  <a:tcPr/>
                </a:tc>
                <a:tc>
                  <a:txBody>
                    <a:bodyPr/>
                    <a:lstStyle/>
                    <a:p>
                      <a:r>
                        <a:rPr lang="lt-LT"/>
                        <a:t>Gamybos rezultatų (Industrial Achievment)</a:t>
                      </a:r>
                      <a:endParaRPr lang="lt-LT" i="1"/>
                    </a:p>
                  </a:txBody>
                  <a:tcPr/>
                </a:tc>
                <a:extLst>
                  <a:ext uri="{0D108BD9-81ED-4DB2-BD59-A6C34878D82A}">
                    <a16:rowId xmlns:a16="http://schemas.microsoft.com/office/drawing/2014/main" val="10002"/>
                  </a:ext>
                </a:extLst>
              </a:tr>
              <a:tr h="383619">
                <a:tc>
                  <a:txBody>
                    <a:bodyPr/>
                    <a:lstStyle/>
                    <a:p>
                      <a:r>
                        <a:rPr lang="lt-LT" dirty="0"/>
                        <a:t>Socialdemokratinis</a:t>
                      </a:r>
                    </a:p>
                  </a:txBody>
                  <a:tcPr/>
                </a:tc>
                <a:tc>
                  <a:txBody>
                    <a:bodyPr/>
                    <a:lstStyle/>
                    <a:p>
                      <a:r>
                        <a:rPr lang="lt-LT" dirty="0"/>
                        <a:t>Institucinis-perskirstymo (</a:t>
                      </a:r>
                      <a:r>
                        <a:rPr lang="lt-LT" dirty="0" err="1"/>
                        <a:t>Institutional</a:t>
                      </a:r>
                      <a:r>
                        <a:rPr lang="lt-LT" dirty="0"/>
                        <a:t> </a:t>
                      </a:r>
                      <a:r>
                        <a:rPr lang="lt-LT" dirty="0" err="1"/>
                        <a:t>Redistributive</a:t>
                      </a:r>
                      <a:r>
                        <a:rPr lang="lt-LT" dirty="0"/>
                        <a:t>)</a:t>
                      </a:r>
                      <a:endParaRPr lang="lt-LT" i="1" dirty="0"/>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908050"/>
          </a:xfrm>
          <a:solidFill>
            <a:schemeClr val="accent2">
              <a:lumMod val="75000"/>
            </a:schemeClr>
          </a:solidFill>
        </p:spPr>
        <p:txBody>
          <a:bodyPr rtlCol="0">
            <a:normAutofit/>
          </a:bodyPr>
          <a:lstStyle/>
          <a:p>
            <a:pPr eaLnBrk="1" fontAlgn="auto" hangingPunct="1">
              <a:spcAft>
                <a:spcPts val="0"/>
              </a:spcAft>
              <a:defRPr/>
            </a:pPr>
            <a:r>
              <a:rPr lang="lt-LT" sz="3600" b="1"/>
              <a:t>Socialinės apsaugos ištakos</a:t>
            </a:r>
          </a:p>
        </p:txBody>
      </p:sp>
      <p:sp>
        <p:nvSpPr>
          <p:cNvPr id="32771" name="Rectangle 3"/>
          <p:cNvSpPr>
            <a:spLocks noGrp="1" noChangeArrowheads="1"/>
          </p:cNvSpPr>
          <p:nvPr>
            <p:ph idx="1"/>
          </p:nvPr>
        </p:nvSpPr>
        <p:spPr>
          <a:xfrm>
            <a:off x="250825" y="1268413"/>
            <a:ext cx="8447088" cy="5400675"/>
          </a:xfrm>
        </p:spPr>
        <p:txBody>
          <a:bodyPr/>
          <a:lstStyle/>
          <a:p>
            <a:pPr marL="609600" indent="-609600" eaLnBrk="1" hangingPunct="1">
              <a:spcBef>
                <a:spcPts val="600"/>
              </a:spcBef>
              <a:buFont typeface="Wingdings" pitchFamily="2" charset="2"/>
              <a:buChar char="Ø"/>
              <a:defRPr/>
            </a:pPr>
            <a:r>
              <a:rPr lang="lt-LT" sz="2800" dirty="0"/>
              <a:t>Asmeninė parama ir labdara</a:t>
            </a:r>
            <a:r>
              <a:rPr lang="en-US" sz="2800" dirty="0"/>
              <a:t>.</a:t>
            </a:r>
            <a:endParaRPr lang="lt-LT" sz="2800" dirty="0"/>
          </a:p>
          <a:p>
            <a:pPr marL="609600" indent="-609600" eaLnBrk="1" hangingPunct="1">
              <a:spcBef>
                <a:spcPts val="600"/>
              </a:spcBef>
              <a:buFont typeface="Wingdings" pitchFamily="2" charset="2"/>
              <a:buChar char="Ø"/>
              <a:defRPr/>
            </a:pPr>
            <a:r>
              <a:rPr lang="lt-LT" sz="2800" dirty="0"/>
              <a:t>Bendruomenių: profesinių, religinių ir kt. parama</a:t>
            </a:r>
            <a:r>
              <a:rPr lang="en-US" sz="2800" dirty="0"/>
              <a:t>.</a:t>
            </a:r>
            <a:endParaRPr lang="lt-LT" sz="2800" dirty="0"/>
          </a:p>
          <a:p>
            <a:pPr marL="609600" indent="-609600" eaLnBrk="1" hangingPunct="1">
              <a:spcBef>
                <a:spcPts val="600"/>
              </a:spcBef>
              <a:buFont typeface="Wingdings" pitchFamily="2" charset="2"/>
              <a:buChar char="Ø"/>
              <a:defRPr/>
            </a:pPr>
            <a:r>
              <a:rPr lang="lt-LT" sz="2800" dirty="0"/>
              <a:t>Paramos vargšams (</a:t>
            </a:r>
            <a:r>
              <a:rPr lang="lt-LT" sz="2800" dirty="0" err="1"/>
              <a:t>poor</a:t>
            </a:r>
            <a:r>
              <a:rPr lang="lt-LT" sz="2800" dirty="0"/>
              <a:t> </a:t>
            </a:r>
            <a:r>
              <a:rPr lang="lt-LT" sz="2800" dirty="0" err="1"/>
              <a:t>relief</a:t>
            </a:r>
            <a:r>
              <a:rPr lang="lt-LT" sz="2800" dirty="0"/>
              <a:t>) įstatymai </a:t>
            </a:r>
            <a:endParaRPr lang="en-US" sz="2800" dirty="0"/>
          </a:p>
          <a:p>
            <a:pPr marL="609600" indent="0" algn="r" eaLnBrk="1" hangingPunct="1">
              <a:spcBef>
                <a:spcPts val="0"/>
              </a:spcBef>
              <a:buFont typeface="Arial" charset="0"/>
              <a:buNone/>
              <a:defRPr/>
            </a:pPr>
            <a:r>
              <a:rPr lang="en-US" sz="1800" i="1" dirty="0"/>
              <a:t>I</a:t>
            </a:r>
            <a:r>
              <a:rPr lang="lt-LT" sz="1800" i="1" dirty="0" err="1"/>
              <a:t>štakų</a:t>
            </a:r>
            <a:r>
              <a:rPr lang="lt-LT" sz="1800" i="1" dirty="0"/>
              <a:t> galima surasti dar senovės </a:t>
            </a:r>
            <a:r>
              <a:rPr lang="lt-LT" sz="1800" b="1" i="1" dirty="0"/>
              <a:t>Babilone, </a:t>
            </a:r>
            <a:r>
              <a:rPr lang="lt-LT" sz="1800" i="1" dirty="0"/>
              <a:t>išmokos karo veteranams paminėtos </a:t>
            </a:r>
            <a:r>
              <a:rPr lang="lt-LT" sz="1800" i="1" dirty="0" err="1"/>
              <a:t>Hamurapio</a:t>
            </a:r>
            <a:r>
              <a:rPr lang="lt-LT" sz="1800" i="1" dirty="0"/>
              <a:t> kodekse;  valstybinės išmokos buv. kariams, kurie sulaukė senyvo amžiaus ar tapo neįgaliaisiais egzistavo ir Sen</a:t>
            </a:r>
            <a:r>
              <a:rPr lang="en-US" sz="1800" i="1" dirty="0" err="1"/>
              <a:t>ov</a:t>
            </a:r>
            <a:r>
              <a:rPr lang="lt-LT" sz="1800" i="1" dirty="0"/>
              <a:t>ė</a:t>
            </a:r>
            <a:r>
              <a:rPr lang="en-US" sz="1800" i="1" dirty="0"/>
              <a:t>s</a:t>
            </a:r>
            <a:r>
              <a:rPr lang="lt-LT" sz="1800" i="1" dirty="0"/>
              <a:t> </a:t>
            </a:r>
            <a:r>
              <a:rPr lang="lt-LT" sz="1800" b="1" i="1" dirty="0"/>
              <a:t>Romoje. </a:t>
            </a:r>
            <a:endParaRPr lang="en-US" sz="1800" b="1" i="1" dirty="0"/>
          </a:p>
          <a:p>
            <a:pPr marL="609600" indent="0" algn="r" eaLnBrk="1" hangingPunct="1">
              <a:spcBef>
                <a:spcPts val="0"/>
              </a:spcBef>
              <a:buFont typeface="Arial" charset="0"/>
              <a:buNone/>
              <a:defRPr/>
            </a:pPr>
            <a:r>
              <a:rPr lang="lt-LT" sz="1800" b="1" i="1" dirty="0"/>
              <a:t>J</a:t>
            </a:r>
            <a:r>
              <a:rPr lang="en-US" sz="1800" b="1" i="1" dirty="0" err="1"/>
              <a:t>ungtin</a:t>
            </a:r>
            <a:r>
              <a:rPr lang="lt-LT" sz="1800" b="1" i="1" dirty="0"/>
              <a:t>ė Karalystė: </a:t>
            </a:r>
            <a:r>
              <a:rPr lang="lt-LT" sz="1800" i="1" dirty="0"/>
              <a:t>1601 m. (</a:t>
            </a:r>
            <a:r>
              <a:rPr lang="lt-LT" sz="1800" i="1" dirty="0" err="1"/>
              <a:t>Poor</a:t>
            </a:r>
            <a:r>
              <a:rPr lang="lt-LT" sz="1800" i="1" dirty="0"/>
              <a:t> </a:t>
            </a:r>
            <a:r>
              <a:rPr lang="lt-LT" sz="1800" i="1" dirty="0" err="1"/>
              <a:t>Relief</a:t>
            </a:r>
            <a:r>
              <a:rPr lang="lt-LT" sz="1800" i="1" dirty="0"/>
              <a:t> </a:t>
            </a:r>
            <a:r>
              <a:rPr lang="lt-LT" sz="1800" i="1" dirty="0" err="1"/>
              <a:t>Act</a:t>
            </a:r>
            <a:r>
              <a:rPr lang="lt-LT" sz="1800" i="1" dirty="0"/>
              <a:t>), 1834 m. (</a:t>
            </a:r>
            <a:r>
              <a:rPr lang="lt-LT" sz="1800" i="1" dirty="0" err="1"/>
              <a:t>Poor</a:t>
            </a:r>
            <a:r>
              <a:rPr lang="lt-LT" sz="1800" i="1" dirty="0"/>
              <a:t> </a:t>
            </a:r>
            <a:r>
              <a:rPr lang="lt-LT" sz="1800" i="1" dirty="0" err="1"/>
              <a:t>Law</a:t>
            </a:r>
            <a:r>
              <a:rPr lang="lt-LT" sz="1800" i="1" dirty="0"/>
              <a:t> </a:t>
            </a:r>
            <a:r>
              <a:rPr lang="lt-LT" sz="1800" i="1" dirty="0" err="1"/>
              <a:t>Amendment</a:t>
            </a:r>
            <a:r>
              <a:rPr lang="lt-LT" sz="1800" i="1" dirty="0"/>
              <a:t> </a:t>
            </a:r>
            <a:r>
              <a:rPr lang="lt-LT" sz="1800" i="1" dirty="0" err="1"/>
              <a:t>Act</a:t>
            </a:r>
            <a:r>
              <a:rPr lang="lt-LT" sz="1800" i="1" dirty="0"/>
              <a:t>)</a:t>
            </a:r>
          </a:p>
          <a:p>
            <a:pPr marL="609600" indent="0" algn="r" eaLnBrk="1" hangingPunct="1">
              <a:spcBef>
                <a:spcPts val="0"/>
              </a:spcBef>
              <a:buFont typeface="Arial" charset="0"/>
              <a:buNone/>
              <a:defRPr/>
            </a:pPr>
            <a:r>
              <a:rPr lang="lt-LT" sz="1800" b="1" i="1" dirty="0"/>
              <a:t>Prancūzija: </a:t>
            </a:r>
            <a:r>
              <a:rPr lang="lt-LT" sz="1800" i="1" dirty="0"/>
              <a:t>1604 gydymas ir vaistai angliakasiams; 1670 karo invalidų sveikatos apsauga; 1681 neįgalių jūrininkų sveikatos apsauga; 1698 Paryžiaus operos veteranų apsauga; 1797 muitininkų pensijos; 1806 bankininkų, 1853 valstybės tarnautojų pensijos...</a:t>
            </a:r>
            <a:r>
              <a:rPr lang="lt-LT" sz="1800" dirty="0"/>
              <a:t> </a:t>
            </a:r>
          </a:p>
          <a:p>
            <a:pPr marL="609600" indent="-609600" algn="ctr" eaLnBrk="1" hangingPunct="1">
              <a:buFont typeface="Wingdings" pitchFamily="2" charset="2"/>
              <a:buNone/>
              <a:defRPr/>
            </a:pPr>
            <a:r>
              <a:rPr lang="lt-LT" i="1" dirty="0"/>
              <a:t>„Neigiama” socialinė politika, vargšų izoliavimas ir </a:t>
            </a:r>
            <a:r>
              <a:rPr lang="lt-LT" i="1" dirty="0" err="1"/>
              <a:t>stigmatizavimas</a:t>
            </a:r>
            <a:r>
              <a:rPr lang="en-US" i="1" dirty="0"/>
              <a:t>.</a:t>
            </a:r>
            <a:r>
              <a:rPr lang="lt-LT" i="1" dirty="0"/>
              <a:t> </a:t>
            </a:r>
            <a:r>
              <a:rPr lang="en-US" i="1" dirty="0" err="1"/>
              <a:t>Orientuota</a:t>
            </a:r>
            <a:r>
              <a:rPr lang="en-US" i="1" dirty="0"/>
              <a:t> ne </a:t>
            </a:r>
            <a:r>
              <a:rPr lang="lt-LT" i="1" dirty="0"/>
              <a:t>į visą visuomenę, o tik į „vargšus“</a:t>
            </a:r>
            <a:r>
              <a:rPr lang="en-US" i="1" dirty="0"/>
              <a:t>.</a:t>
            </a:r>
            <a:r>
              <a:rPr lang="lt-LT" i="1"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1052735"/>
          </a:xfrm>
          <a:solidFill>
            <a:schemeClr val="accent2">
              <a:lumMod val="75000"/>
            </a:schemeClr>
          </a:solidFill>
        </p:spPr>
        <p:txBody>
          <a:bodyPr rtlCol="0">
            <a:normAutofit/>
          </a:bodyPr>
          <a:lstStyle/>
          <a:p>
            <a:pPr eaLnBrk="1" fontAlgn="auto" hangingPunct="1">
              <a:spcAft>
                <a:spcPts val="0"/>
              </a:spcAft>
              <a:defRPr/>
            </a:pPr>
            <a:r>
              <a:rPr lang="lt-LT" sz="3600" b="1"/>
              <a:t>Liberalus (likutinis) modelis</a:t>
            </a:r>
          </a:p>
        </p:txBody>
      </p:sp>
      <p:sp>
        <p:nvSpPr>
          <p:cNvPr id="52227" name="Rectangle 3"/>
          <p:cNvSpPr>
            <a:spLocks noGrp="1" noChangeArrowheads="1"/>
          </p:cNvSpPr>
          <p:nvPr>
            <p:ph idx="1"/>
          </p:nvPr>
        </p:nvSpPr>
        <p:spPr>
          <a:xfrm>
            <a:off x="214313" y="1285875"/>
            <a:ext cx="8501062" cy="5167313"/>
          </a:xfrm>
        </p:spPr>
        <p:txBody>
          <a:bodyPr rtlCol="0">
            <a:normAutofit lnSpcReduction="10000"/>
          </a:bodyPr>
          <a:lstStyle/>
          <a:p>
            <a:pPr marL="0" indent="0" algn="ctr" eaLnBrk="1" fontAlgn="auto" hangingPunct="1">
              <a:lnSpc>
                <a:spcPct val="90000"/>
              </a:lnSpc>
              <a:spcAft>
                <a:spcPts val="0"/>
              </a:spcAft>
              <a:buClr>
                <a:schemeClr val="accent2"/>
              </a:buClr>
              <a:buFontTx/>
              <a:buNone/>
              <a:defRPr/>
            </a:pPr>
            <a:r>
              <a:rPr lang="lt-LT" sz="2400" i="1" dirty="0"/>
              <a:t>Orientuotas į asmeninę atsakomybę už savo gerovę; socialinę apsaugą linkęs taikyti tik tiems, kas atsiduria skurde.</a:t>
            </a:r>
          </a:p>
          <a:p>
            <a:pPr marL="0" indent="0" algn="ctr" eaLnBrk="1" fontAlgn="auto" hangingPunct="1">
              <a:lnSpc>
                <a:spcPct val="90000"/>
              </a:lnSpc>
              <a:spcAft>
                <a:spcPts val="0"/>
              </a:spcAft>
              <a:buClr>
                <a:schemeClr val="accent2"/>
              </a:buClr>
              <a:buFontTx/>
              <a:buNone/>
              <a:defRPr/>
            </a:pPr>
            <a:endParaRPr lang="lt-LT" sz="2400" dirty="0"/>
          </a:p>
          <a:p>
            <a:pPr eaLnBrk="1" fontAlgn="auto" hangingPunct="1">
              <a:lnSpc>
                <a:spcPct val="90000"/>
              </a:lnSpc>
              <a:spcAft>
                <a:spcPts val="0"/>
              </a:spcAft>
              <a:buClr>
                <a:schemeClr val="accent2"/>
              </a:buClr>
              <a:buFont typeface="Wingdings" pitchFamily="2" charset="2"/>
              <a:buChar char="Ø"/>
              <a:defRPr/>
            </a:pPr>
            <a:r>
              <a:rPr lang="lt-LT" sz="2800" dirty="0"/>
              <a:t>Dominuoja testuojama parama, kuklios universalios išmokos;</a:t>
            </a:r>
          </a:p>
          <a:p>
            <a:pPr eaLnBrk="1" fontAlgn="auto" hangingPunct="1">
              <a:lnSpc>
                <a:spcPct val="90000"/>
              </a:lnSpc>
              <a:spcAft>
                <a:spcPts val="0"/>
              </a:spcAft>
              <a:buClr>
                <a:schemeClr val="accent2"/>
              </a:buClr>
              <a:buFont typeface="Wingdings" pitchFamily="2" charset="2"/>
              <a:buChar char="Ø"/>
              <a:defRPr/>
            </a:pPr>
            <a:r>
              <a:rPr lang="lt-LT" sz="2800" dirty="0"/>
              <a:t>Orientuojamasi į tuos, kuriems parama reikalinga, mažas pajamas turinčius dirbančiuosius;</a:t>
            </a:r>
          </a:p>
          <a:p>
            <a:pPr eaLnBrk="1" fontAlgn="auto" hangingPunct="1">
              <a:lnSpc>
                <a:spcPct val="90000"/>
              </a:lnSpc>
              <a:spcAft>
                <a:spcPts val="0"/>
              </a:spcAft>
              <a:buClr>
                <a:schemeClr val="accent2"/>
              </a:buClr>
              <a:buFont typeface="Wingdings" pitchFamily="2" charset="2"/>
              <a:buChar char="Ø"/>
              <a:defRPr/>
            </a:pPr>
            <a:r>
              <a:rPr lang="lt-LT" sz="2800" dirty="0"/>
              <a:t>Griežtos išmokų skyrimo sąlygos;</a:t>
            </a:r>
          </a:p>
          <a:p>
            <a:pPr eaLnBrk="1" fontAlgn="auto" hangingPunct="1">
              <a:lnSpc>
                <a:spcPct val="90000"/>
              </a:lnSpc>
              <a:spcAft>
                <a:spcPts val="0"/>
              </a:spcAft>
              <a:buClr>
                <a:schemeClr val="accent2"/>
              </a:buClr>
              <a:buFont typeface="Wingdings" pitchFamily="2" charset="2"/>
              <a:buChar char="Ø"/>
              <a:defRPr/>
            </a:pPr>
            <a:r>
              <a:rPr lang="lt-LT" sz="2800" dirty="0"/>
              <a:t>Valstybė skatina rinką: pasyviai (minimalus kišimasis) ar aktyviai (skatindama privačias schemas).</a:t>
            </a:r>
          </a:p>
          <a:p>
            <a:pPr eaLnBrk="1" fontAlgn="auto" hangingPunct="1">
              <a:lnSpc>
                <a:spcPct val="90000"/>
              </a:lnSpc>
              <a:spcAft>
                <a:spcPts val="0"/>
              </a:spcAft>
              <a:buClr>
                <a:schemeClr val="accent2"/>
              </a:buClr>
              <a:buFont typeface="Wingdings" pitchFamily="2" charset="2"/>
              <a:buChar char="Ø"/>
              <a:defRPr/>
            </a:pPr>
            <a:endParaRPr lang="lt-LT" sz="2400" dirty="0"/>
          </a:p>
          <a:p>
            <a:pPr eaLnBrk="1" fontAlgn="auto" hangingPunct="1">
              <a:lnSpc>
                <a:spcPct val="90000"/>
              </a:lnSpc>
              <a:spcAft>
                <a:spcPts val="0"/>
              </a:spcAft>
              <a:buClr>
                <a:schemeClr val="accent2"/>
              </a:buClr>
              <a:buFont typeface="Wingdings" pitchFamily="2" charset="2"/>
              <a:buChar char="Ø"/>
              <a:defRPr/>
            </a:pPr>
            <a:endParaRPr lang="lt-LT" sz="2400" dirty="0"/>
          </a:p>
          <a:p>
            <a:pPr algn="r" eaLnBrk="1" fontAlgn="auto" hangingPunct="1">
              <a:lnSpc>
                <a:spcPct val="90000"/>
              </a:lnSpc>
              <a:spcAft>
                <a:spcPts val="0"/>
              </a:spcAft>
              <a:buClr>
                <a:schemeClr val="accent2"/>
              </a:buClr>
              <a:buFontTx/>
              <a:buNone/>
              <a:defRPr/>
            </a:pPr>
            <a:r>
              <a:rPr lang="lt-LT" sz="1800" i="1" dirty="0"/>
              <a:t>Jungtinė Karalystė, Airija, Šveicarija, Australija ir Kanada</a:t>
            </a:r>
          </a:p>
          <a:p>
            <a:pPr marL="0" indent="0" algn="just" eaLnBrk="1" fontAlgn="auto" hangingPunct="1">
              <a:spcAft>
                <a:spcPts val="0"/>
              </a:spcAft>
              <a:buClr>
                <a:schemeClr val="accent2"/>
              </a:buClr>
              <a:buFontTx/>
              <a:buNone/>
              <a:defRPr/>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1124744"/>
          </a:xfrm>
          <a:solidFill>
            <a:schemeClr val="accent2">
              <a:lumMod val="75000"/>
            </a:schemeClr>
          </a:solidFill>
        </p:spPr>
        <p:txBody>
          <a:bodyPr rtlCol="0">
            <a:normAutofit/>
          </a:bodyPr>
          <a:lstStyle/>
          <a:p>
            <a:pPr eaLnBrk="1" fontAlgn="auto" hangingPunct="1">
              <a:spcAft>
                <a:spcPts val="0"/>
              </a:spcAft>
              <a:defRPr/>
            </a:pPr>
            <a:r>
              <a:rPr lang="lt-LT" sz="3600" b="1"/>
              <a:t>Korporacinis (konservatyvus) modelis</a:t>
            </a:r>
          </a:p>
        </p:txBody>
      </p:sp>
      <p:sp>
        <p:nvSpPr>
          <p:cNvPr id="52227" name="Rectangle 3"/>
          <p:cNvSpPr>
            <a:spLocks noGrp="1" noChangeArrowheads="1"/>
          </p:cNvSpPr>
          <p:nvPr>
            <p:ph idx="1"/>
          </p:nvPr>
        </p:nvSpPr>
        <p:spPr>
          <a:xfrm>
            <a:off x="214313" y="1285875"/>
            <a:ext cx="8501062" cy="4857750"/>
          </a:xfrm>
        </p:spPr>
        <p:txBody>
          <a:bodyPr rtlCol="0">
            <a:normAutofit/>
          </a:bodyPr>
          <a:lstStyle/>
          <a:p>
            <a:pPr marL="0" indent="0" algn="ctr" eaLnBrk="1" fontAlgn="auto" hangingPunct="1">
              <a:lnSpc>
                <a:spcPct val="90000"/>
              </a:lnSpc>
              <a:spcAft>
                <a:spcPts val="0"/>
              </a:spcAft>
              <a:buClr>
                <a:schemeClr val="accent2"/>
              </a:buClr>
              <a:buFontTx/>
              <a:buNone/>
              <a:defRPr/>
            </a:pPr>
            <a:r>
              <a:rPr lang="lt-LT" sz="2400" i="1" dirty="0"/>
              <a:t>Orientuotas į darbą kaip gerovės šaltinį, remiasi įmokų sistema.</a:t>
            </a:r>
          </a:p>
          <a:p>
            <a:pPr marL="0" indent="0" algn="ctr" eaLnBrk="1" fontAlgn="auto" hangingPunct="1">
              <a:lnSpc>
                <a:spcPct val="90000"/>
              </a:lnSpc>
              <a:spcAft>
                <a:spcPts val="0"/>
              </a:spcAft>
              <a:buClr>
                <a:schemeClr val="accent2"/>
              </a:buClr>
              <a:buFontTx/>
              <a:buNone/>
              <a:defRPr/>
            </a:pPr>
            <a:endParaRPr lang="lt-LT" sz="1200" i="1" dirty="0"/>
          </a:p>
          <a:p>
            <a:pPr algn="just" eaLnBrk="1" fontAlgn="auto" hangingPunct="1">
              <a:lnSpc>
                <a:spcPct val="90000"/>
              </a:lnSpc>
              <a:spcAft>
                <a:spcPts val="0"/>
              </a:spcAft>
              <a:buClr>
                <a:schemeClr val="accent2"/>
              </a:buClr>
              <a:buFont typeface="Wingdings" pitchFamily="2" charset="2"/>
              <a:buChar char="Ø"/>
              <a:defRPr/>
            </a:pPr>
            <a:r>
              <a:rPr lang="lt-LT" sz="2400" dirty="0"/>
              <a:t>Dominuoja valstybinės draudimo schemos, jos gana išplėtotos ir siejamos su padėtimi darbo rinkoje. Privalomo socialinio draudimo schemos, kuriose išmokų dydis ir kokybė priklauso nuo kiekvieno asmens dalyvavimo darbo rinkoje bei jo sumokėtų įmokų socialinio draudimo sistemai.</a:t>
            </a:r>
          </a:p>
          <a:p>
            <a:pPr algn="just" eaLnBrk="1" fontAlgn="auto" hangingPunct="1">
              <a:lnSpc>
                <a:spcPct val="90000"/>
              </a:lnSpc>
              <a:spcAft>
                <a:spcPts val="0"/>
              </a:spcAft>
              <a:buClr>
                <a:schemeClr val="accent2"/>
              </a:buClr>
              <a:buFont typeface="Wingdings" pitchFamily="2" charset="2"/>
              <a:buChar char="Ø"/>
              <a:defRPr/>
            </a:pPr>
            <a:r>
              <a:rPr lang="lt-LT" sz="2400" dirty="0"/>
              <a:t>Orientuojamasi į dirbančiuosius (vyrus, šeimos maitintojus).</a:t>
            </a:r>
          </a:p>
          <a:p>
            <a:pPr algn="just" eaLnBrk="1" fontAlgn="auto" hangingPunct="1">
              <a:lnSpc>
                <a:spcPct val="90000"/>
              </a:lnSpc>
              <a:spcAft>
                <a:spcPts val="0"/>
              </a:spcAft>
              <a:buClr>
                <a:schemeClr val="accent2"/>
              </a:buClr>
              <a:buFont typeface="Wingdings" pitchFamily="2" charset="2"/>
              <a:buChar char="Ø"/>
              <a:defRPr/>
            </a:pPr>
            <a:r>
              <a:rPr lang="lt-LT" sz="2400" dirty="0"/>
              <a:t>Didelis dėmesys atsakomybės hierarchijai (bažnyčia, šeima). Valstybė ir vietinė valdžia laikomos paskutiniu pagalbos šaltiniu, </a:t>
            </a:r>
            <a:r>
              <a:rPr lang="lt-LT" sz="2400" dirty="0" err="1"/>
              <a:t>t.y</a:t>
            </a:r>
            <a:r>
              <a:rPr lang="lt-LT" sz="2400" dirty="0"/>
              <a:t>. į kurį kreipiamasi paskiausia. Visų pirma asmuo atsako už savo gerovę, paskui – jo šeima, ir tik galiausiai pateisinamas pagalbos iš valstybės siekis. </a:t>
            </a:r>
          </a:p>
          <a:p>
            <a:pPr algn="r" eaLnBrk="1" fontAlgn="auto" hangingPunct="1">
              <a:lnSpc>
                <a:spcPct val="90000"/>
              </a:lnSpc>
              <a:spcAft>
                <a:spcPts val="0"/>
              </a:spcAft>
              <a:buClr>
                <a:schemeClr val="accent2"/>
              </a:buClr>
              <a:buFontTx/>
              <a:buNone/>
              <a:defRPr/>
            </a:pPr>
            <a:r>
              <a:rPr lang="lt-LT" sz="1800" i="1" dirty="0"/>
              <a:t>Vokietija, Belgija, Prancūzija, Ispanija, Portugalija, Austrija ir Japonija</a:t>
            </a:r>
          </a:p>
          <a:p>
            <a:pPr marL="0" indent="0" algn="just" eaLnBrk="1" fontAlgn="auto" hangingPunct="1">
              <a:spcAft>
                <a:spcPts val="0"/>
              </a:spcAft>
              <a:buClr>
                <a:schemeClr val="accent2"/>
              </a:buClr>
              <a:buFontTx/>
              <a:buNone/>
              <a:defRPr/>
            </a:pP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1124743"/>
          </a:xfrm>
          <a:solidFill>
            <a:schemeClr val="accent2">
              <a:lumMod val="75000"/>
            </a:schemeClr>
          </a:solidFill>
        </p:spPr>
        <p:txBody>
          <a:bodyPr rtlCol="0">
            <a:normAutofit/>
          </a:bodyPr>
          <a:lstStyle/>
          <a:p>
            <a:pPr eaLnBrk="1" fontAlgn="auto" hangingPunct="1">
              <a:spcAft>
                <a:spcPts val="0"/>
              </a:spcAft>
              <a:defRPr/>
            </a:pPr>
            <a:r>
              <a:rPr lang="lt-LT" sz="3600" b="1"/>
              <a:t>Socialdemokratinis modelis</a:t>
            </a:r>
          </a:p>
        </p:txBody>
      </p:sp>
      <p:sp>
        <p:nvSpPr>
          <p:cNvPr id="52227" name="Rectangle 3"/>
          <p:cNvSpPr>
            <a:spLocks noGrp="1" noChangeArrowheads="1"/>
          </p:cNvSpPr>
          <p:nvPr>
            <p:ph idx="1"/>
          </p:nvPr>
        </p:nvSpPr>
        <p:spPr>
          <a:xfrm>
            <a:off x="214313" y="1285875"/>
            <a:ext cx="8501062" cy="5167313"/>
          </a:xfrm>
        </p:spPr>
        <p:txBody>
          <a:bodyPr rtlCol="0">
            <a:normAutofit/>
          </a:bodyPr>
          <a:lstStyle/>
          <a:p>
            <a:pPr marL="0" indent="0" algn="ctr" eaLnBrk="1" fontAlgn="auto" hangingPunct="1">
              <a:lnSpc>
                <a:spcPct val="90000"/>
              </a:lnSpc>
              <a:spcAft>
                <a:spcPts val="0"/>
              </a:spcAft>
              <a:buClr>
                <a:schemeClr val="accent2"/>
              </a:buClr>
              <a:buFontTx/>
              <a:buNone/>
              <a:defRPr/>
            </a:pPr>
            <a:r>
              <a:rPr lang="lt-LT" sz="2400" i="1" dirty="0"/>
              <a:t>Remiasi universaliu gerovės prieinamumu visiems gyventojams. Stiprus socialinis solidarumas.</a:t>
            </a:r>
          </a:p>
          <a:p>
            <a:pPr algn="just" eaLnBrk="1" fontAlgn="auto" hangingPunct="1">
              <a:spcAft>
                <a:spcPts val="0"/>
              </a:spcAft>
              <a:buClr>
                <a:schemeClr val="accent2"/>
              </a:buClr>
              <a:buFont typeface="Wingdings" pitchFamily="2" charset="2"/>
              <a:buChar char="Ø"/>
              <a:defRPr/>
            </a:pPr>
            <a:r>
              <a:rPr lang="lt-LT" sz="2400" dirty="0"/>
              <a:t>Dominuoja aukšto lygio universalios išmokos (pritaikytos skirtingiems poreikiams). Dėl to išmokos dažniausiai </a:t>
            </a:r>
            <a:r>
              <a:rPr lang="lt-LT" sz="2400" dirty="0" err="1"/>
              <a:t>finansuo-jamos</a:t>
            </a:r>
            <a:r>
              <a:rPr lang="lt-LT" sz="2400" dirty="0"/>
              <a:t> iš bendrųjų mokesčių;</a:t>
            </a:r>
          </a:p>
          <a:p>
            <a:pPr algn="just" eaLnBrk="1" fontAlgn="auto" hangingPunct="1">
              <a:spcAft>
                <a:spcPts val="0"/>
              </a:spcAft>
              <a:buClr>
                <a:schemeClr val="accent2"/>
              </a:buClr>
              <a:buFont typeface="Wingdings" pitchFamily="2" charset="2"/>
              <a:buChar char="Ø"/>
              <a:defRPr/>
            </a:pPr>
            <a:r>
              <a:rPr lang="lt-LT" sz="2400" dirty="0"/>
              <a:t>Orientuojamasi į visus gyventojus. Neatsižvelgiant į dalyvavimą darbo rinkoje, valstybė atsako už socialinę visų piliečių apsaugą;</a:t>
            </a:r>
          </a:p>
          <a:p>
            <a:pPr algn="just" eaLnBrk="1" fontAlgn="auto" hangingPunct="1">
              <a:spcAft>
                <a:spcPts val="0"/>
              </a:spcAft>
              <a:buClr>
                <a:schemeClr val="accent2"/>
              </a:buClr>
              <a:buFont typeface="Wingdings" pitchFamily="2" charset="2"/>
              <a:buChar char="Ø"/>
              <a:defRPr/>
            </a:pPr>
            <a:r>
              <a:rPr lang="lt-LT" sz="2400" dirty="0"/>
              <a:t>Valstybė siekia “išstumti” rinką iš socialinių poreikių tenkinimo srities. Maža stimulų steigti nevalstybines socialinės apsaugos schemas.</a:t>
            </a:r>
          </a:p>
          <a:p>
            <a:pPr algn="r" eaLnBrk="1" fontAlgn="auto" hangingPunct="1">
              <a:lnSpc>
                <a:spcPct val="90000"/>
              </a:lnSpc>
              <a:spcAft>
                <a:spcPts val="0"/>
              </a:spcAft>
              <a:buClr>
                <a:schemeClr val="accent2"/>
              </a:buClr>
              <a:buFontTx/>
              <a:buNone/>
              <a:defRPr/>
            </a:pPr>
            <a:r>
              <a:rPr lang="lt-LT" sz="1800" i="1" dirty="0"/>
              <a:t>Norvegija, Švedija, Danija, Nyderlandai, Naujoji Zelandija. </a:t>
            </a:r>
          </a:p>
          <a:p>
            <a:pPr marL="0" indent="0" algn="just" eaLnBrk="1" fontAlgn="auto" hangingPunct="1">
              <a:spcAft>
                <a:spcPts val="0"/>
              </a:spcAft>
              <a:buClr>
                <a:schemeClr val="accent2"/>
              </a:buClr>
              <a:buFontTx/>
              <a:buNone/>
              <a:defRPr/>
            </a:pPr>
            <a:r>
              <a:rPr lang="lt-LT" sz="2000" b="1" dirty="0" err="1"/>
              <a:t>Dekomodifikacija</a:t>
            </a:r>
            <a:r>
              <a:rPr lang="en-US" sz="2000" b="1" dirty="0"/>
              <a:t> – </a:t>
            </a:r>
            <a:r>
              <a:rPr lang="lt-LT" sz="2000" b="1" dirty="0"/>
              <a:t>žmogaus išvadavimas iš rinkos priklausomybės</a:t>
            </a:r>
          </a:p>
          <a:p>
            <a:pPr marL="0" indent="0" algn="just" eaLnBrk="1" fontAlgn="auto" hangingPunct="1">
              <a:spcAft>
                <a:spcPts val="0"/>
              </a:spcAft>
              <a:buClr>
                <a:schemeClr val="accent2"/>
              </a:buClr>
              <a:buFontTx/>
              <a:buNone/>
              <a:defRPr/>
            </a:pPr>
            <a:r>
              <a:rPr lang="lt-LT" sz="2000" b="1" dirty="0"/>
              <a:t> (“</a:t>
            </a:r>
            <a:r>
              <a:rPr lang="lt-LT" sz="2000" b="1" dirty="0" err="1"/>
              <a:t>išprekinimas</a:t>
            </a:r>
            <a:r>
              <a:rPr lang="lt-LT" sz="2000" b="1" dirty="0"/>
              <a:t>”)</a:t>
            </a:r>
            <a:endParaRPr lang="en-US" sz="20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ChangeArrowheads="1"/>
          </p:cNvSpPr>
          <p:nvPr/>
        </p:nvSpPr>
        <p:spPr bwMode="auto">
          <a:xfrm>
            <a:off x="0" y="0"/>
            <a:ext cx="9144000" cy="646113"/>
          </a:xfrm>
          <a:prstGeom prst="rect">
            <a:avLst/>
          </a:prstGeom>
          <a:solidFill>
            <a:schemeClr val="accent2">
              <a:lumMod val="75000"/>
            </a:schemeClr>
          </a:solidFill>
          <a:ln w="9525" algn="ctr">
            <a:noFill/>
            <a:miter lim="800000"/>
            <a:headEnd/>
            <a:tailEnd/>
          </a:ln>
          <a:effectLst/>
        </p:spPr>
        <p:txBody>
          <a:bodyPr wrap="square">
            <a:spAutoFit/>
          </a:bodyPr>
          <a:lstStyle/>
          <a:p>
            <a:pPr algn="ctr" fontAlgn="auto">
              <a:spcBef>
                <a:spcPts val="0"/>
              </a:spcBef>
              <a:spcAft>
                <a:spcPts val="0"/>
              </a:spcAft>
              <a:defRPr/>
            </a:pPr>
            <a:r>
              <a:rPr lang="lt-LT" sz="3600" b="1" dirty="0">
                <a:solidFill>
                  <a:schemeClr val="bg1"/>
                </a:solidFill>
                <a:latin typeface="Calibri" pitchFamily="34" charset="0"/>
              </a:rPr>
              <a:t>Gerovės </a:t>
            </a:r>
            <a:r>
              <a:rPr lang="lt-LT" sz="3600" b="1" dirty="0" err="1">
                <a:solidFill>
                  <a:schemeClr val="bg1"/>
                </a:solidFill>
                <a:latin typeface="Calibri" pitchFamily="34" charset="0"/>
              </a:rPr>
              <a:t>valstyb</a:t>
            </a:r>
            <a:r>
              <a:rPr lang="en-US" sz="3600" b="1" dirty="0" err="1">
                <a:solidFill>
                  <a:schemeClr val="bg1"/>
                </a:solidFill>
                <a:latin typeface="Calibri" pitchFamily="34" charset="0"/>
              </a:rPr>
              <a:t>i</a:t>
            </a:r>
            <a:r>
              <a:rPr lang="lt-LT" sz="3600" b="1" dirty="0">
                <a:solidFill>
                  <a:schemeClr val="bg1"/>
                </a:solidFill>
                <a:latin typeface="Calibri" pitchFamily="34" charset="0"/>
              </a:rPr>
              <a:t>ų</a:t>
            </a:r>
            <a:r>
              <a:rPr lang="en-US" sz="3600" b="1" dirty="0">
                <a:solidFill>
                  <a:schemeClr val="bg1"/>
                </a:solidFill>
                <a:latin typeface="Calibri" pitchFamily="34" charset="0"/>
              </a:rPr>
              <a:t> </a:t>
            </a:r>
            <a:r>
              <a:rPr lang="lt-LT" sz="3600" b="1" dirty="0">
                <a:solidFill>
                  <a:schemeClr val="bg1"/>
                </a:solidFill>
                <a:latin typeface="Calibri" pitchFamily="34" charset="0"/>
              </a:rPr>
              <a:t>teoriniai </a:t>
            </a:r>
            <a:r>
              <a:rPr lang="en-US" sz="3600" b="1" dirty="0" err="1">
                <a:solidFill>
                  <a:schemeClr val="bg1"/>
                </a:solidFill>
                <a:latin typeface="Calibri" pitchFamily="34" charset="0"/>
              </a:rPr>
              <a:t>modeliai</a:t>
            </a:r>
            <a:endParaRPr lang="en-US" sz="3600" b="1" dirty="0">
              <a:solidFill>
                <a:schemeClr val="bg1"/>
              </a:solidFill>
              <a:latin typeface="Tahoma" charset="0"/>
            </a:endParaRPr>
          </a:p>
        </p:txBody>
      </p:sp>
      <p:graphicFrame>
        <p:nvGraphicFramePr>
          <p:cNvPr id="406531" name="Group 3"/>
          <p:cNvGraphicFramePr>
            <a:graphicFrameLocks noGrp="1"/>
          </p:cNvGraphicFramePr>
          <p:nvPr>
            <p:ph/>
          </p:nvPr>
        </p:nvGraphicFramePr>
        <p:xfrm>
          <a:off x="642938" y="1357313"/>
          <a:ext cx="8208962" cy="4525000"/>
        </p:xfrm>
        <a:graphic>
          <a:graphicData uri="http://schemas.openxmlformats.org/drawingml/2006/table">
            <a:tbl>
              <a:tblPr>
                <a:tableStyleId>{16D9F66E-5EB9-4882-86FB-DCBF35E3C3E4}</a:tableStyleId>
              </a:tblPr>
              <a:tblGrid>
                <a:gridCol w="2374900">
                  <a:extLst>
                    <a:ext uri="{9D8B030D-6E8A-4147-A177-3AD203B41FA5}">
                      <a16:colId xmlns:a16="http://schemas.microsoft.com/office/drawing/2014/main" val="20000"/>
                    </a:ext>
                  </a:extLst>
                </a:gridCol>
                <a:gridCol w="1730375">
                  <a:extLst>
                    <a:ext uri="{9D8B030D-6E8A-4147-A177-3AD203B41FA5}">
                      <a16:colId xmlns:a16="http://schemas.microsoft.com/office/drawing/2014/main" val="20001"/>
                    </a:ext>
                  </a:extLst>
                </a:gridCol>
                <a:gridCol w="2051050">
                  <a:extLst>
                    <a:ext uri="{9D8B030D-6E8A-4147-A177-3AD203B41FA5}">
                      <a16:colId xmlns:a16="http://schemas.microsoft.com/office/drawing/2014/main" val="20002"/>
                    </a:ext>
                  </a:extLst>
                </a:gridCol>
                <a:gridCol w="2052637">
                  <a:extLst>
                    <a:ext uri="{9D8B030D-6E8A-4147-A177-3AD203B41FA5}">
                      <a16:colId xmlns:a16="http://schemas.microsoft.com/office/drawing/2014/main" val="20003"/>
                    </a:ext>
                  </a:extLst>
                </a:gridCol>
              </a:tblGrid>
              <a:tr h="44290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600" u="none" strike="noStrike" cap="none" normalizeH="0" baseline="0">
                          <a:ln>
                            <a:noFill/>
                          </a:ln>
                          <a:effectLst/>
                        </a:rPr>
                        <a:t>Liberalus</a:t>
                      </a:r>
                      <a:endParaRPr kumimoji="0" lang="lt-LT" sz="1600" b="1" i="1" u="none" strike="noStrike" cap="none" normalizeH="0" baseline="0">
                        <a:ln>
                          <a:noFill/>
                        </a:ln>
                        <a:solidFill>
                          <a:schemeClr val="tx1"/>
                        </a:solidFill>
                        <a:effectLst/>
                        <a:latin typeface="Arial" charset="0"/>
                      </a:endParaRPr>
                    </a:p>
                  </a:txBody>
                  <a:tcPr horzOverflow="overflow"/>
                </a:tc>
                <a:tc>
                  <a:txBody>
                    <a:bodyPr/>
                    <a:lstStyle/>
                    <a:p>
                      <a:pPr marL="342900" marR="0" lvl="0" indent="-342900" algn="ctr" defTabSz="914400" rtl="0" eaLnBrk="1" fontAlgn="base" latinLnBrk="0" hangingPunct="1">
                        <a:lnSpc>
                          <a:spcPct val="100000"/>
                        </a:lnSpc>
                        <a:spcBef>
                          <a:spcPct val="50000"/>
                        </a:spcBef>
                        <a:spcAft>
                          <a:spcPct val="0"/>
                        </a:spcAft>
                        <a:buClrTx/>
                        <a:buSzTx/>
                        <a:buFontTx/>
                        <a:buNone/>
                        <a:tabLst/>
                      </a:pPr>
                      <a:r>
                        <a:rPr kumimoji="0" lang="lt-LT" sz="1600" u="none" strike="noStrike" cap="none" normalizeH="0" baseline="0">
                          <a:ln>
                            <a:noFill/>
                          </a:ln>
                          <a:effectLst/>
                        </a:rPr>
                        <a:t>Korporacinis</a:t>
                      </a:r>
                      <a:endParaRPr kumimoji="0" lang="lt-LT" sz="1600" b="1" i="0" u="none" strike="noStrike" cap="none" normalizeH="0" baseline="0">
                        <a:ln>
                          <a:noFill/>
                        </a:ln>
                        <a:solidFill>
                          <a:schemeClr val="tx1"/>
                        </a:solidFill>
                        <a:effectLst/>
                        <a:latin typeface="Tahoma" charset="0"/>
                        <a:cs typeface="Times New Roman"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lt-LT" sz="1600" u="none" strike="noStrike" cap="none" normalizeH="0" baseline="0">
                          <a:ln>
                            <a:noFill/>
                          </a:ln>
                          <a:effectLst/>
                        </a:rPr>
                        <a:t>Socialdemokratinis</a:t>
                      </a:r>
                      <a:endParaRPr kumimoji="0" lang="lt-LT" sz="1600" b="1" i="1" u="none" strike="noStrike" cap="none" normalizeH="0" baseline="0">
                        <a:ln>
                          <a:noFill/>
                        </a:ln>
                        <a:solidFill>
                          <a:schemeClr val="tx1"/>
                        </a:solidFill>
                        <a:effectLst/>
                        <a:latin typeface="Arial" charset="0"/>
                      </a:endParaRPr>
                    </a:p>
                  </a:txBody>
                  <a:tcPr horzOverflow="overflow"/>
                </a:tc>
                <a:extLst>
                  <a:ext uri="{0D108BD9-81ED-4DB2-BD59-A6C34878D82A}">
                    <a16:rowId xmlns:a16="http://schemas.microsoft.com/office/drawing/2014/main" val="10000"/>
                  </a:ext>
                </a:extLst>
              </a:tr>
              <a:tr h="2540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Apimtis</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Tik kai kurios grupės</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Pagal profesijas</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Universali</a:t>
                      </a:r>
                      <a:endParaRPr kumimoji="0" lang="lt-LT" sz="1200" b="0" i="0" u="none" strike="noStrike" cap="none" normalizeH="0" baseline="0">
                        <a:ln>
                          <a:noFill/>
                        </a:ln>
                        <a:solidFill>
                          <a:schemeClr val="tx1"/>
                        </a:solidFill>
                        <a:effectLst/>
                        <a:latin typeface="Tahoma" charset="0"/>
                      </a:endParaRPr>
                    </a:p>
                  </a:txBody>
                  <a:tcPr horzOverflow="overflow"/>
                </a:tc>
                <a:extLst>
                  <a:ext uri="{0D108BD9-81ED-4DB2-BD59-A6C34878D82A}">
                    <a16:rowId xmlns:a16="http://schemas.microsoft.com/office/drawing/2014/main" val="10001"/>
                  </a:ext>
                </a:extLst>
              </a:tr>
              <a:tr h="2555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Išmokų gavėjai</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Pagal poreikius</a:t>
                      </a:r>
                      <a:r>
                        <a:rPr kumimoji="0" lang="en-US" sz="1200" u="none" strike="noStrike" cap="none" normalizeH="0" baseline="0">
                          <a:ln>
                            <a:noFill/>
                          </a:ln>
                          <a:effectLst/>
                        </a:rPr>
                        <a:t> </a:t>
                      </a:r>
                      <a:r>
                        <a:rPr kumimoji="0" lang="lt-LT" sz="1200" u="none" strike="noStrike" cap="none" normalizeH="0" baseline="0">
                          <a:ln>
                            <a:noFill/>
                          </a:ln>
                          <a:effectLst/>
                        </a:rPr>
                        <a:t>/ tie, kurie</a:t>
                      </a:r>
                      <a:r>
                        <a:rPr kumimoji="0" lang="en-US" sz="1200" u="none" strike="noStrike" cap="none" normalizeH="0" baseline="0">
                          <a:ln>
                            <a:noFill/>
                          </a:ln>
                          <a:effectLst/>
                        </a:rPr>
                        <a:t>ms</a:t>
                      </a:r>
                      <a:r>
                        <a:rPr kumimoji="0" lang="lt-LT" sz="1200" u="none" strike="noStrike" cap="none" normalizeH="0" baseline="0">
                          <a:ln>
                            <a:noFill/>
                          </a:ln>
                          <a:effectLst/>
                        </a:rPr>
                        <a:t> jos reikia</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Dirbantieji</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Piliečiai/gyventojai</a:t>
                      </a:r>
                      <a:endParaRPr kumimoji="0" lang="lt-LT" sz="1200" b="0" i="0" u="none" strike="noStrike" cap="none" normalizeH="0" baseline="0">
                        <a:ln>
                          <a:noFill/>
                        </a:ln>
                        <a:solidFill>
                          <a:schemeClr val="tx1"/>
                        </a:solidFill>
                        <a:effectLst/>
                        <a:latin typeface="Tahoma" charset="0"/>
                      </a:endParaRPr>
                    </a:p>
                  </a:txBody>
                  <a:tcPr horzOverflow="overflow"/>
                </a:tc>
                <a:extLst>
                  <a:ext uri="{0D108BD9-81ED-4DB2-BD59-A6C34878D82A}">
                    <a16:rowId xmlns:a16="http://schemas.microsoft.com/office/drawing/2014/main" val="10002"/>
                  </a:ext>
                </a:extLst>
              </a:tr>
              <a:tr h="19319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l"/>
                        </a:tabLst>
                      </a:pPr>
                      <a:r>
                        <a:rPr kumimoji="0" lang="lt-LT" sz="1200" u="none" strike="noStrike" cap="none" normalizeH="0" baseline="0">
                          <a:ln>
                            <a:noFill/>
                          </a:ln>
                          <a:effectLst/>
                        </a:rPr>
                        <a:t>Išmokos:</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lt-LT" sz="1200" u="none" strike="noStrike" cap="none" normalizeH="0" baseline="0">
                          <a:ln>
                            <a:noFill/>
                          </a:ln>
                          <a:effectLst/>
                        </a:rPr>
                        <a:t>Asortimentas (Range)</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lt-LT" sz="1200" u="none" strike="noStrike" cap="none" normalizeH="0" baseline="0">
                          <a:ln>
                            <a:noFill/>
                          </a:ln>
                          <a:effectLst/>
                        </a:rPr>
                        <a:t>Struktūra</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endParaRPr kumimoji="0" lang="lt-LT" sz="12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lt-LT" sz="1200" u="none" strike="noStrike" cap="none" normalizeH="0" baseline="0">
                          <a:ln>
                            <a:noFill/>
                          </a:ln>
                          <a:effectLst/>
                        </a:rPr>
                        <a:t>Lygis</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lt-LT" sz="1200" u="none" strike="noStrike" cap="none" normalizeH="0" baseline="0">
                          <a:ln>
                            <a:noFill/>
                          </a:ln>
                          <a:effectLst/>
                        </a:rPr>
                        <a:t>Kriterijai</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endParaRPr kumimoji="0" lang="lt-LT" sz="12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lt-LT" sz="1200" u="none" strike="noStrike" cap="none" normalizeH="0" baseline="0">
                          <a:ln>
                            <a:noFill/>
                          </a:ln>
                          <a:effectLst/>
                        </a:rPr>
                        <a:t>Dominuojantis komponentas</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lt-LT" sz="12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Ribotas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Ad hoc</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lt-LT" sz="12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Žemas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Pajamų testavimas</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lt-LT" sz="1200" u="none" strike="noStrike" cap="none" normalizeH="0" baseline="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Pajamų / turto testavimo programos</a:t>
                      </a:r>
                      <a:endParaRPr kumimoji="0" lang="lt-LT" sz="1200" b="0" i="0" u="none" strike="noStrike" cap="none" normalizeH="0" baseline="0">
                        <a:ln>
                          <a:noFill/>
                        </a:ln>
                        <a:solidFill>
                          <a:schemeClr val="tx1"/>
                        </a:solidFill>
                        <a:effectLst/>
                        <a:latin typeface="Tahoma" charset="0"/>
                        <a:cs typeface="Times New Roman"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lt-LT" sz="12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Vidutinis</a:t>
                      </a:r>
                    </a:p>
                    <a:p>
                      <a:pPr marL="0" marR="0" lvl="0" indent="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Susiję su įmokomis/pajamomis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Kintamas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Pagrįstas draudimu</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lt-LT" sz="12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Pinigų perskirstymas</a:t>
                      </a:r>
                      <a:endParaRPr kumimoji="0" lang="lt-LT" sz="1200" b="0" i="0" u="none" strike="noStrike" cap="none" normalizeH="0" baseline="0">
                        <a:ln>
                          <a:noFill/>
                        </a:ln>
                        <a:solidFill>
                          <a:schemeClr val="tx1"/>
                        </a:solidFill>
                        <a:effectLst/>
                        <a:latin typeface="Tahoma" charset="0"/>
                        <a:cs typeface="Times New Roman"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lt-LT" sz="12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Platus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Vienodo dydžio (Flat rate)</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lt-LT" sz="12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“Adekvatus”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Pilietybė/residavimas šalyje</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lt-LT" sz="1200" u="none" strike="noStrike" cap="none" normalizeH="0" baseline="0">
                        <a:ln>
                          <a:noFill/>
                        </a:ln>
                        <a:effectLst/>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Visuomeninis naudojimas (paslaugos)</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lt-LT" sz="1200" b="0" i="0" u="none" strike="noStrike" cap="none" normalizeH="0" baseline="0">
                        <a:ln>
                          <a:noFill/>
                        </a:ln>
                        <a:solidFill>
                          <a:schemeClr val="tx1"/>
                        </a:solidFill>
                        <a:effectLst/>
                        <a:latin typeface="Tahoma" charset="0"/>
                      </a:endParaRPr>
                    </a:p>
                  </a:txBody>
                  <a:tcPr horzOverflow="overflow"/>
                </a:tc>
                <a:extLst>
                  <a:ext uri="{0D108BD9-81ED-4DB2-BD59-A6C34878D82A}">
                    <a16:rowId xmlns:a16="http://schemas.microsoft.com/office/drawing/2014/main" val="10003"/>
                  </a:ext>
                </a:extLst>
              </a:tr>
              <a:tr h="2555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Finansavimas</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Mokesčiai</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Įmokos</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Mokesčiai</a:t>
                      </a:r>
                      <a:endParaRPr kumimoji="0" lang="lt-LT" sz="1200" b="0" i="0" u="none" strike="noStrike" cap="none" normalizeH="0" baseline="0">
                        <a:ln>
                          <a:noFill/>
                        </a:ln>
                        <a:solidFill>
                          <a:schemeClr val="tx1"/>
                        </a:solidFill>
                        <a:effectLst/>
                        <a:latin typeface="Tahoma" charset="0"/>
                      </a:endParaRPr>
                    </a:p>
                  </a:txBody>
                  <a:tcPr horzOverflow="overflow"/>
                </a:tc>
                <a:extLst>
                  <a:ext uri="{0D108BD9-81ED-4DB2-BD59-A6C34878D82A}">
                    <a16:rowId xmlns:a16="http://schemas.microsoft.com/office/drawing/2014/main" val="10004"/>
                  </a:ext>
                </a:extLst>
              </a:tr>
              <a:tr h="4127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Prevencinės programos</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Nėra</a:t>
                      </a:r>
                      <a:r>
                        <a:rPr kumimoji="0" lang="en-US" sz="1200" u="none" strike="noStrike" cap="none" normalizeH="0" baseline="0">
                          <a:ln>
                            <a:noFill/>
                          </a:ln>
                          <a:effectLst/>
                        </a:rPr>
                        <a:t> </a:t>
                      </a:r>
                      <a:r>
                        <a:rPr kumimoji="0" lang="lt-LT" sz="1200" u="none" strike="noStrike" cap="none" normalizeH="0" baseline="0">
                          <a:ln>
                            <a:noFill/>
                          </a:ln>
                          <a:effectLst/>
                        </a:rPr>
                        <a:t>/minimalios</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Ribotos</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Išplitę</a:t>
                      </a:r>
                      <a:endParaRPr kumimoji="0" lang="lt-LT" sz="1200" b="0" i="0" u="none" strike="noStrike" cap="none" normalizeH="0" baseline="0">
                        <a:ln>
                          <a:noFill/>
                        </a:ln>
                        <a:solidFill>
                          <a:schemeClr val="tx1"/>
                        </a:solidFill>
                        <a:effectLst/>
                        <a:latin typeface="Tahoma" charset="0"/>
                      </a:endParaRPr>
                    </a:p>
                  </a:txBody>
                  <a:tcPr horzOverflow="overflow"/>
                </a:tc>
                <a:extLst>
                  <a:ext uri="{0D108BD9-81ED-4DB2-BD59-A6C34878D82A}">
                    <a16:rowId xmlns:a16="http://schemas.microsoft.com/office/drawing/2014/main" val="10005"/>
                  </a:ext>
                </a:extLst>
              </a:tr>
              <a:tr h="4254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Valstybės vaidmuo lyginant su rinka ir šeima </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Minimalus</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Pagalbinis (Subsidiary)</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Pakeičiamasis (Substitutive)</a:t>
                      </a:r>
                      <a:endParaRPr kumimoji="0" lang="lt-LT" sz="1200" b="0" i="0" u="none" strike="noStrike" cap="none" normalizeH="0" baseline="0">
                        <a:ln>
                          <a:noFill/>
                        </a:ln>
                        <a:solidFill>
                          <a:schemeClr val="tx1"/>
                        </a:solidFill>
                        <a:effectLst/>
                        <a:latin typeface="Tahoma" charset="0"/>
                      </a:endParaRPr>
                    </a:p>
                  </a:txBody>
                  <a:tcPr horzOverflow="overflow"/>
                </a:tc>
                <a:extLst>
                  <a:ext uri="{0D108BD9-81ED-4DB2-BD59-A6C34878D82A}">
                    <a16:rowId xmlns:a16="http://schemas.microsoft.com/office/drawing/2014/main" val="10006"/>
                  </a:ext>
                </a:extLst>
              </a:tr>
              <a:tr h="2555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Perskirstymas</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Ribotas/vertikalus</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a:ln>
                            <a:noFill/>
                          </a:ln>
                          <a:effectLst/>
                        </a:rPr>
                        <a:t>Vidutinis/horizontalus</a:t>
                      </a:r>
                      <a:endParaRPr kumimoji="0" lang="lt-LT" sz="1200" b="0" i="0" u="none" strike="noStrike" cap="none" normalizeH="0" baseline="0">
                        <a:ln>
                          <a:noFill/>
                        </a:ln>
                        <a:solidFill>
                          <a:schemeClr val="tx1"/>
                        </a:solidFill>
                        <a:effectLst/>
                        <a:latin typeface="Tahoma"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lt-LT" sz="1200" u="none" strike="noStrike" cap="none" normalizeH="0" baseline="0" dirty="0">
                          <a:ln>
                            <a:noFill/>
                          </a:ln>
                          <a:effectLst/>
                        </a:rPr>
                        <a:t>Didelis/vertikalus</a:t>
                      </a:r>
                      <a:endParaRPr kumimoji="0" lang="lt-LT" sz="1200" b="0" i="0" u="none" strike="noStrike" cap="none" normalizeH="0" baseline="0" dirty="0">
                        <a:ln>
                          <a:noFill/>
                        </a:ln>
                        <a:solidFill>
                          <a:schemeClr val="tx1"/>
                        </a:solidFill>
                        <a:effectLst/>
                        <a:latin typeface="Tahoma" charset="0"/>
                      </a:endParaRPr>
                    </a:p>
                  </a:txBody>
                  <a:tcPr horzOverflow="overflow"/>
                </a:tc>
                <a:extLst>
                  <a:ext uri="{0D108BD9-81ED-4DB2-BD59-A6C34878D82A}">
                    <a16:rowId xmlns:a16="http://schemas.microsoft.com/office/drawing/2014/main" val="1000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1428750"/>
          </a:xfrm>
          <a:solidFill>
            <a:schemeClr val="accent2">
              <a:lumMod val="75000"/>
            </a:schemeClr>
          </a:solidFill>
        </p:spPr>
        <p:txBody>
          <a:bodyPr rtlCol="0">
            <a:noAutofit/>
          </a:bodyPr>
          <a:lstStyle/>
          <a:p>
            <a:pPr eaLnBrk="1" fontAlgn="auto" hangingPunct="1">
              <a:spcAft>
                <a:spcPts val="0"/>
              </a:spcAft>
              <a:defRPr/>
            </a:pPr>
            <a:r>
              <a:rPr lang="en-US" sz="3600" b="1" dirty="0" err="1"/>
              <a:t>Industrializacija</a:t>
            </a:r>
            <a:r>
              <a:rPr lang="en-US" sz="3600" b="1" dirty="0"/>
              <a:t> XVIII a. </a:t>
            </a:r>
            <a:r>
              <a:rPr lang="en-US" sz="3600" b="1" dirty="0" err="1"/>
              <a:t>pab</a:t>
            </a:r>
            <a:r>
              <a:rPr lang="en-US" sz="3600" b="1" dirty="0"/>
              <a:t>. – XIX a. </a:t>
            </a:r>
            <a:r>
              <a:rPr lang="en-US" sz="3600" b="1" dirty="0" err="1"/>
              <a:t>Vakar</a:t>
            </a:r>
            <a:r>
              <a:rPr lang="lt-LT" sz="3600" b="1" dirty="0"/>
              <a:t>ų</a:t>
            </a:r>
            <a:r>
              <a:rPr lang="en-US" sz="3600" b="1" dirty="0"/>
              <a:t> </a:t>
            </a:r>
            <a:r>
              <a:rPr lang="en-US" sz="3600" b="1" dirty="0" err="1"/>
              <a:t>Europoje</a:t>
            </a:r>
            <a:r>
              <a:rPr lang="lt-LT" sz="3600" b="1" dirty="0"/>
              <a:t>: socialinės pasekmės</a:t>
            </a:r>
          </a:p>
        </p:txBody>
      </p:sp>
      <p:sp>
        <p:nvSpPr>
          <p:cNvPr id="51203" name="Rectangle 3"/>
          <p:cNvSpPr>
            <a:spLocks noGrp="1" noChangeArrowheads="1"/>
          </p:cNvSpPr>
          <p:nvPr>
            <p:ph idx="1"/>
          </p:nvPr>
        </p:nvSpPr>
        <p:spPr>
          <a:xfrm>
            <a:off x="457200" y="1600200"/>
            <a:ext cx="8229600" cy="4781550"/>
          </a:xfrm>
        </p:spPr>
        <p:txBody>
          <a:bodyPr rtlCol="0">
            <a:normAutofit fontScale="92500" lnSpcReduction="20000"/>
          </a:bodyPr>
          <a:lstStyle/>
          <a:p>
            <a:pPr marL="609600" indent="-609600" eaLnBrk="1" fontAlgn="auto" hangingPunct="1">
              <a:lnSpc>
                <a:spcPct val="120000"/>
              </a:lnSpc>
              <a:spcAft>
                <a:spcPts val="0"/>
              </a:spcAft>
              <a:buSzPct val="90000"/>
              <a:buFont typeface="Wingdings" pitchFamily="2" charset="2"/>
              <a:buChar char="Ø"/>
              <a:defRPr/>
            </a:pPr>
            <a:r>
              <a:rPr lang="lt-LT" dirty="0"/>
              <a:t>Atsiranda ir gausėja laisvai samdoma darbo jėga (darbininkų klasė), priklausanti tik nuo savo darbo, be jokios apsaugos, gyvenanti „nuo algos iki algos”.</a:t>
            </a:r>
          </a:p>
          <a:p>
            <a:pPr marL="609600" indent="-609600" eaLnBrk="1" fontAlgn="auto" hangingPunct="1">
              <a:lnSpc>
                <a:spcPct val="120000"/>
              </a:lnSpc>
              <a:spcAft>
                <a:spcPts val="0"/>
              </a:spcAft>
              <a:buSzPct val="90000"/>
              <a:buFont typeface="Wingdings" pitchFamily="2" charset="2"/>
              <a:buChar char="Ø"/>
              <a:defRPr/>
            </a:pPr>
            <a:r>
              <a:rPr lang="lt-LT" dirty="0"/>
              <a:t>Migracija iš kaimo į miestą, nutrūkusi </a:t>
            </a:r>
            <a:r>
              <a:rPr lang="lt-LT" dirty="0" err="1"/>
              <a:t>bendruo</a:t>
            </a:r>
            <a:r>
              <a:rPr lang="lt-LT" dirty="0"/>
              <a:t>-menės parama.</a:t>
            </a:r>
          </a:p>
          <a:p>
            <a:pPr marL="609600" indent="-609600" eaLnBrk="1" fontAlgn="auto" hangingPunct="1">
              <a:lnSpc>
                <a:spcPct val="120000"/>
              </a:lnSpc>
              <a:spcAft>
                <a:spcPts val="0"/>
              </a:spcAft>
              <a:buSzPct val="90000"/>
              <a:buFont typeface="Wingdings" pitchFamily="2" charset="2"/>
              <a:buChar char="Ø"/>
              <a:defRPr/>
            </a:pPr>
            <a:r>
              <a:rPr lang="lt-LT" dirty="0"/>
              <a:t>Darbo jėgos koncentracija miestuose, kurie tam nepritaikyti.</a:t>
            </a:r>
          </a:p>
          <a:p>
            <a:pPr marL="609600" indent="-609600" eaLnBrk="1" fontAlgn="auto" hangingPunct="1">
              <a:lnSpc>
                <a:spcPct val="120000"/>
              </a:lnSpc>
              <a:spcAft>
                <a:spcPts val="0"/>
              </a:spcAft>
              <a:buSzPct val="90000"/>
              <a:buFont typeface="Wingdings" pitchFamily="2" charset="2"/>
              <a:buChar char="Ø"/>
              <a:defRPr/>
            </a:pPr>
            <a:r>
              <a:rPr lang="lt-LT" dirty="0"/>
              <a:t>Vaikų priežiūros problemos.</a:t>
            </a:r>
          </a:p>
          <a:p>
            <a:pPr marL="609600" indent="-609600" algn="ctr" eaLnBrk="1" fontAlgn="auto" hangingPunct="1">
              <a:spcAft>
                <a:spcPts val="0"/>
              </a:spcAft>
              <a:buFont typeface="Wingdings" pitchFamily="2" charset="2"/>
              <a:buNone/>
              <a:defRPr/>
            </a:pPr>
            <a:endParaRPr lang="lt-L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1428750"/>
          </a:xfrm>
          <a:solidFill>
            <a:schemeClr val="accent2">
              <a:lumMod val="75000"/>
            </a:schemeClr>
          </a:solidFill>
        </p:spPr>
        <p:txBody>
          <a:bodyPr rtlCol="0">
            <a:noAutofit/>
          </a:bodyPr>
          <a:lstStyle/>
          <a:p>
            <a:pPr eaLnBrk="1" fontAlgn="auto" hangingPunct="1">
              <a:spcAft>
                <a:spcPts val="0"/>
              </a:spcAft>
              <a:defRPr/>
            </a:pPr>
            <a:r>
              <a:rPr lang="en-US" sz="3600" b="1" dirty="0" err="1"/>
              <a:t>Industrializacija</a:t>
            </a:r>
            <a:r>
              <a:rPr lang="en-US" sz="3600" b="1" dirty="0"/>
              <a:t> XVIII a. </a:t>
            </a:r>
            <a:r>
              <a:rPr lang="en-US" sz="3600" b="1" dirty="0" err="1"/>
              <a:t>pab</a:t>
            </a:r>
            <a:r>
              <a:rPr lang="en-US" sz="3600" b="1" dirty="0"/>
              <a:t>. – XIX a. </a:t>
            </a:r>
            <a:r>
              <a:rPr lang="en-US" sz="3600" b="1" dirty="0" err="1"/>
              <a:t>Vakar</a:t>
            </a:r>
            <a:r>
              <a:rPr lang="lt-LT" sz="3600" b="1" dirty="0"/>
              <a:t>ų</a:t>
            </a:r>
            <a:r>
              <a:rPr lang="en-US" sz="3600" b="1" dirty="0"/>
              <a:t> </a:t>
            </a:r>
            <a:r>
              <a:rPr lang="en-US" sz="3600" b="1" dirty="0" err="1"/>
              <a:t>Europoje</a:t>
            </a:r>
            <a:r>
              <a:rPr lang="lt-LT" sz="3600" b="1" dirty="0"/>
              <a:t>: institucinės pasekmės</a:t>
            </a:r>
          </a:p>
        </p:txBody>
      </p:sp>
      <p:sp>
        <p:nvSpPr>
          <p:cNvPr id="51203" name="Rectangle 3"/>
          <p:cNvSpPr>
            <a:spLocks noGrp="1" noChangeArrowheads="1"/>
          </p:cNvSpPr>
          <p:nvPr>
            <p:ph idx="1"/>
          </p:nvPr>
        </p:nvSpPr>
        <p:spPr>
          <a:xfrm>
            <a:off x="457200" y="1600200"/>
            <a:ext cx="8229600" cy="4781550"/>
          </a:xfrm>
        </p:spPr>
        <p:txBody>
          <a:bodyPr rtlCol="0">
            <a:normAutofit lnSpcReduction="10000"/>
          </a:bodyPr>
          <a:lstStyle/>
          <a:p>
            <a:pPr marL="609600" indent="-609600" algn="just" eaLnBrk="1" fontAlgn="auto" hangingPunct="1">
              <a:lnSpc>
                <a:spcPct val="120000"/>
              </a:lnSpc>
              <a:spcAft>
                <a:spcPts val="0"/>
              </a:spcAft>
              <a:buSzPct val="90000"/>
              <a:buFont typeface="Wingdings" pitchFamily="2" charset="2"/>
              <a:buChar char="Ø"/>
              <a:defRPr/>
            </a:pPr>
            <a:r>
              <a:rPr lang="lt-LT" sz="2800" dirty="0"/>
              <a:t>Atsiranda profesinės sąjungos ir darbdavių organizacijos.</a:t>
            </a:r>
          </a:p>
          <a:p>
            <a:pPr marL="609600" lvl="1" indent="-609600" algn="just" eaLnBrk="1" fontAlgn="auto" hangingPunct="1">
              <a:lnSpc>
                <a:spcPct val="120000"/>
              </a:lnSpc>
              <a:spcAft>
                <a:spcPts val="0"/>
              </a:spcAft>
              <a:buSzPct val="90000"/>
              <a:buFont typeface="Wingdings" pitchFamily="2" charset="2"/>
              <a:buChar char="Ø"/>
              <a:defRPr/>
            </a:pPr>
            <a:r>
              <a:rPr lang="lt-LT" dirty="0"/>
              <a:t>Didėja valstybės vaidmuo (visuomeninių darbų organizavimas: kelių tiesimas, etc.; visuomeninės sveikatos apsaugos užuomazgos; skurstančiųjų rėmimo programos).</a:t>
            </a:r>
          </a:p>
          <a:p>
            <a:pPr marL="609600" lvl="1" indent="-609600" algn="just" eaLnBrk="1" fontAlgn="auto" hangingPunct="1">
              <a:lnSpc>
                <a:spcPct val="120000"/>
              </a:lnSpc>
              <a:spcAft>
                <a:spcPts val="0"/>
              </a:spcAft>
              <a:buSzPct val="90000"/>
              <a:buFont typeface="Wingdings" pitchFamily="2" charset="2"/>
              <a:buChar char="Ø"/>
              <a:defRPr/>
            </a:pPr>
            <a:r>
              <a:rPr lang="lt-LT" dirty="0"/>
              <a:t>Tarpusavio pagalbos draugijų atsiradimas (ligonių kasos, pensijų fondų užuomazgos, streikų </a:t>
            </a:r>
            <a:r>
              <a:rPr lang="lt-LT" dirty="0" err="1"/>
              <a:t>organiza</a:t>
            </a:r>
            <a:r>
              <a:rPr lang="lt-LT" dirty="0"/>
              <a:t>-vimo fondai).</a:t>
            </a:r>
          </a:p>
          <a:p>
            <a:pPr marL="609600" indent="-609600" algn="ctr" eaLnBrk="1" fontAlgn="auto" hangingPunct="1">
              <a:spcAft>
                <a:spcPts val="0"/>
              </a:spcAft>
              <a:buFont typeface="Wingdings" pitchFamily="2" charset="2"/>
              <a:buNone/>
              <a:defRPr/>
            </a:pPr>
            <a:endParaRPr lang="lt-L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chemeClr val="accent2">
              <a:lumMod val="75000"/>
            </a:schemeClr>
          </a:solidFill>
        </p:spPr>
        <p:txBody>
          <a:bodyPr rtlCol="0">
            <a:noAutofit/>
          </a:bodyPr>
          <a:lstStyle/>
          <a:p>
            <a:pPr eaLnBrk="1" fontAlgn="auto" hangingPunct="1">
              <a:spcAft>
                <a:spcPts val="0"/>
              </a:spcAft>
              <a:defRPr/>
            </a:pPr>
            <a:r>
              <a:rPr lang="lt-LT" sz="3600" b="1" dirty="0"/>
              <a:t>Socialinio draudimo įsteigimas: </a:t>
            </a:r>
            <a:r>
              <a:rPr lang="lt-LT" sz="3600" b="1" dirty="0" err="1"/>
              <a:t>Bismarcko</a:t>
            </a:r>
            <a:r>
              <a:rPr lang="lt-LT" sz="3600" b="1" dirty="0"/>
              <a:t> modelis</a:t>
            </a:r>
          </a:p>
        </p:txBody>
      </p:sp>
      <p:sp>
        <p:nvSpPr>
          <p:cNvPr id="19459" name="Rectangle 3"/>
          <p:cNvSpPr>
            <a:spLocks noGrp="1" noChangeArrowheads="1"/>
          </p:cNvSpPr>
          <p:nvPr>
            <p:ph idx="1"/>
          </p:nvPr>
        </p:nvSpPr>
        <p:spPr>
          <a:xfrm>
            <a:off x="457200" y="1916113"/>
            <a:ext cx="8229600" cy="3798887"/>
          </a:xfrm>
        </p:spPr>
        <p:txBody>
          <a:bodyPr rtlCol="0">
            <a:normAutofit lnSpcReduction="10000"/>
          </a:bodyPr>
          <a:lstStyle/>
          <a:p>
            <a:pPr algn="just" eaLnBrk="1" fontAlgn="auto" hangingPunct="1">
              <a:lnSpc>
                <a:spcPct val="110000"/>
              </a:lnSpc>
              <a:spcAft>
                <a:spcPts val="0"/>
              </a:spcAft>
              <a:buFont typeface="Wingdings" pitchFamily="2" charset="2"/>
              <a:buChar char="Ø"/>
              <a:defRPr/>
            </a:pPr>
            <a:r>
              <a:rPr lang="lt-LT" dirty="0"/>
              <a:t>1881 m. kovo 15 d. kancleris </a:t>
            </a:r>
            <a:r>
              <a:rPr lang="lt-LT" dirty="0" err="1"/>
              <a:t>Otto</a:t>
            </a:r>
            <a:r>
              <a:rPr lang="lt-LT" dirty="0"/>
              <a:t> </a:t>
            </a:r>
            <a:r>
              <a:rPr lang="lt-LT" dirty="0" err="1"/>
              <a:t>von</a:t>
            </a:r>
            <a:r>
              <a:rPr lang="lt-LT" dirty="0"/>
              <a:t> </a:t>
            </a:r>
            <a:r>
              <a:rPr lang="lt-LT" dirty="0" err="1"/>
              <a:t>Bismarckas</a:t>
            </a:r>
            <a:r>
              <a:rPr lang="lt-LT" dirty="0"/>
              <a:t> pateikia Reichstagui pasiūlymą dėl socialinio draudimo įsteigimo. </a:t>
            </a:r>
          </a:p>
          <a:p>
            <a:pPr algn="just" eaLnBrk="1" fontAlgn="auto" hangingPunct="1">
              <a:lnSpc>
                <a:spcPct val="110000"/>
              </a:lnSpc>
              <a:spcAft>
                <a:spcPts val="0"/>
              </a:spcAft>
              <a:buFont typeface="Wingdings" pitchFamily="2" charset="2"/>
              <a:buChar char="Ø"/>
              <a:defRPr/>
            </a:pPr>
            <a:endParaRPr lang="lt-LT" dirty="0"/>
          </a:p>
          <a:p>
            <a:pPr algn="just" eaLnBrk="1" fontAlgn="auto" hangingPunct="1">
              <a:lnSpc>
                <a:spcPct val="110000"/>
              </a:lnSpc>
              <a:spcAft>
                <a:spcPts val="0"/>
              </a:spcAft>
              <a:buFont typeface="Wingdings" pitchFamily="2" charset="2"/>
              <a:buChar char="Ø"/>
              <a:defRPr/>
            </a:pPr>
            <a:r>
              <a:rPr lang="lt-LT" dirty="0"/>
              <a:t>1881m. lapkričio 17 d. paskelbtas socialinio draudimo įkūrimo aktas, pagal kurį buvo įsteigtas privalomas  socialinis draudimas.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solidFill>
            <a:schemeClr val="accent2">
              <a:lumMod val="75000"/>
            </a:schemeClr>
          </a:solidFill>
        </p:spPr>
        <p:txBody>
          <a:bodyPr rtlCol="0">
            <a:noAutofit/>
          </a:bodyPr>
          <a:lstStyle/>
          <a:p>
            <a:pPr eaLnBrk="1" fontAlgn="auto" hangingPunct="1">
              <a:spcAft>
                <a:spcPts val="0"/>
              </a:spcAft>
              <a:defRPr/>
            </a:pPr>
            <a:r>
              <a:rPr lang="lt-LT" sz="3600" b="1" dirty="0"/>
              <a:t>Socialinio draudimo steigimo etapai Vokietijoje</a:t>
            </a:r>
          </a:p>
        </p:txBody>
      </p:sp>
      <p:sp>
        <p:nvSpPr>
          <p:cNvPr id="21507" name="Rectangle 3"/>
          <p:cNvSpPr>
            <a:spLocks noGrp="1" noChangeArrowheads="1"/>
          </p:cNvSpPr>
          <p:nvPr>
            <p:ph idx="1"/>
          </p:nvPr>
        </p:nvSpPr>
        <p:spPr>
          <a:xfrm>
            <a:off x="214313" y="1785938"/>
            <a:ext cx="8713787" cy="4392612"/>
          </a:xfrm>
        </p:spPr>
        <p:txBody>
          <a:bodyPr rtlCol="0">
            <a:normAutofit fontScale="92500" lnSpcReduction="10000"/>
          </a:bodyPr>
          <a:lstStyle/>
          <a:p>
            <a:pPr eaLnBrk="1" fontAlgn="auto" hangingPunct="1">
              <a:lnSpc>
                <a:spcPct val="110000"/>
              </a:lnSpc>
              <a:spcAft>
                <a:spcPts val="0"/>
              </a:spcAft>
              <a:buFont typeface="Wingdings" pitchFamily="2" charset="2"/>
              <a:buChar char="Ø"/>
              <a:defRPr/>
            </a:pPr>
            <a:r>
              <a:rPr lang="lt-LT"/>
              <a:t>1883 įkurtas sveikatos draudimas, kurį ėmė tvarkyti tuo metu jau egzistavę savitarpio pagalbos fondai.</a:t>
            </a:r>
          </a:p>
          <a:p>
            <a:pPr algn="r" eaLnBrk="1" fontAlgn="auto" hangingPunct="1">
              <a:lnSpc>
                <a:spcPct val="110000"/>
              </a:lnSpc>
              <a:spcAft>
                <a:spcPts val="0"/>
              </a:spcAft>
              <a:buFontTx/>
              <a:buNone/>
              <a:defRPr/>
            </a:pPr>
            <a:r>
              <a:rPr lang="lt-LT" sz="2000" i="1"/>
              <a:t>2/3 finansuojama dirbančiųjų lėšomis</a:t>
            </a:r>
          </a:p>
          <a:p>
            <a:pPr eaLnBrk="1" fontAlgn="auto" hangingPunct="1">
              <a:lnSpc>
                <a:spcPct val="110000"/>
              </a:lnSpc>
              <a:spcAft>
                <a:spcPts val="0"/>
              </a:spcAft>
              <a:buFont typeface="Wingdings" pitchFamily="2" charset="2"/>
              <a:buChar char="Ø"/>
              <a:defRPr/>
            </a:pPr>
            <a:r>
              <a:rPr lang="lt-LT"/>
              <a:t>1884 įkurtas nelaimingų atsitikimų darbe draudimas, administruojamas darbdavių asociacijų. </a:t>
            </a:r>
          </a:p>
          <a:p>
            <a:pPr algn="r" eaLnBrk="1" fontAlgn="auto" hangingPunct="1">
              <a:lnSpc>
                <a:spcPct val="110000"/>
              </a:lnSpc>
              <a:spcAft>
                <a:spcPts val="0"/>
              </a:spcAft>
              <a:buFontTx/>
              <a:buNone/>
              <a:defRPr/>
            </a:pPr>
            <a:r>
              <a:rPr lang="lt-LT" sz="2000" i="1"/>
              <a:t>finansuojama darbdavių lėšomis</a:t>
            </a:r>
          </a:p>
          <a:p>
            <a:pPr eaLnBrk="1" fontAlgn="auto" hangingPunct="1">
              <a:lnSpc>
                <a:spcPct val="110000"/>
              </a:lnSpc>
              <a:spcAft>
                <a:spcPts val="0"/>
              </a:spcAft>
              <a:buFont typeface="Wingdings" pitchFamily="2" charset="2"/>
              <a:buChar char="Ø"/>
              <a:defRPr/>
            </a:pPr>
            <a:r>
              <a:rPr lang="lt-LT"/>
              <a:t>1889 įkurtas invalidumo ir senatvės draudimas, kurio administravimas pavestas provincijų administracijai. </a:t>
            </a:r>
          </a:p>
          <a:p>
            <a:pPr algn="r" eaLnBrk="1" fontAlgn="auto" hangingPunct="1">
              <a:lnSpc>
                <a:spcPct val="110000"/>
              </a:lnSpc>
              <a:spcAft>
                <a:spcPts val="0"/>
              </a:spcAft>
              <a:buFontTx/>
              <a:buNone/>
              <a:defRPr/>
            </a:pPr>
            <a:r>
              <a:rPr lang="lt-LT" sz="2000" i="1"/>
              <a:t>finansuojama perpus darbdavių ir dirbančiųjų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1052736"/>
          </a:xfrm>
          <a:solidFill>
            <a:schemeClr val="accent2">
              <a:lumMod val="75000"/>
            </a:schemeClr>
          </a:solidFill>
        </p:spPr>
        <p:txBody>
          <a:bodyPr rtlCol="0">
            <a:normAutofit/>
          </a:bodyPr>
          <a:lstStyle/>
          <a:p>
            <a:pPr eaLnBrk="1" fontAlgn="auto" hangingPunct="1">
              <a:spcAft>
                <a:spcPts val="0"/>
              </a:spcAft>
              <a:defRPr/>
            </a:pPr>
            <a:r>
              <a:rPr lang="lt-LT" sz="3600" b="1" dirty="0"/>
              <a:t>Socialinės apsaugos sampratos pasikeitimas</a:t>
            </a:r>
          </a:p>
        </p:txBody>
      </p:sp>
      <p:sp>
        <p:nvSpPr>
          <p:cNvPr id="22531" name="Rectangle 3"/>
          <p:cNvSpPr>
            <a:spLocks noGrp="1" noChangeArrowheads="1"/>
          </p:cNvSpPr>
          <p:nvPr>
            <p:ph idx="1"/>
          </p:nvPr>
        </p:nvSpPr>
        <p:spPr>
          <a:xfrm>
            <a:off x="428625" y="1428750"/>
            <a:ext cx="8229600" cy="4897438"/>
          </a:xfrm>
        </p:spPr>
        <p:txBody>
          <a:bodyPr rtlCol="0">
            <a:normAutofit fontScale="92500"/>
          </a:bodyPr>
          <a:lstStyle/>
          <a:p>
            <a:pPr algn="just" eaLnBrk="1" fontAlgn="auto" hangingPunct="1">
              <a:spcAft>
                <a:spcPts val="0"/>
              </a:spcAft>
              <a:buFont typeface="Wingdings" pitchFamily="2" charset="2"/>
              <a:buChar char="Ø"/>
              <a:defRPr/>
            </a:pPr>
            <a:r>
              <a:rPr lang="lt-LT" dirty="0"/>
              <a:t>Socialinis draudimas remiasi socialinių </a:t>
            </a:r>
            <a:r>
              <a:rPr lang="lt-LT" dirty="0" err="1"/>
              <a:t>rizikų</a:t>
            </a:r>
            <a:r>
              <a:rPr lang="lt-LT" dirty="0"/>
              <a:t>, kylančių dėl socialinių ekonominių priežasčių, idėja, ir turi nuo jų apginti kiekvieną. Todėl socialinis draudimas suteikia </a:t>
            </a:r>
            <a:r>
              <a:rPr lang="lt-LT" b="1" dirty="0"/>
              <a:t>teises</a:t>
            </a:r>
            <a:r>
              <a:rPr lang="lt-LT" dirty="0"/>
              <a:t>, apmokėtas draudimo įmokomis, o ne paternalistinės </a:t>
            </a:r>
            <a:r>
              <a:rPr lang="lt-LT" dirty="0" err="1"/>
              <a:t>valsty</a:t>
            </a:r>
            <a:r>
              <a:rPr lang="en-US" dirty="0"/>
              <a:t>-</a:t>
            </a:r>
            <a:r>
              <a:rPr lang="lt-LT" dirty="0" err="1"/>
              <a:t>bės</a:t>
            </a:r>
            <a:r>
              <a:rPr lang="lt-LT" dirty="0"/>
              <a:t> ar atskirų asmenų geradarių </a:t>
            </a:r>
            <a:r>
              <a:rPr lang="lt-LT" b="1" dirty="0"/>
              <a:t>malones</a:t>
            </a:r>
            <a:r>
              <a:rPr lang="lt-LT" dirty="0"/>
              <a:t>. </a:t>
            </a:r>
          </a:p>
          <a:p>
            <a:pPr algn="just" eaLnBrk="1" fontAlgn="auto" hangingPunct="1">
              <a:spcAft>
                <a:spcPts val="0"/>
              </a:spcAft>
              <a:buFont typeface="Wingdings" pitchFamily="2" charset="2"/>
              <a:buChar char="Ø"/>
              <a:defRPr/>
            </a:pPr>
            <a:r>
              <a:rPr lang="lt-LT" dirty="0"/>
              <a:t>Dėmesio centre atsiduria apdraustojo interesai, jo pajamų garantijos, o ne represyvinė visuomenės tvarkos palaikymo politika, </a:t>
            </a:r>
            <a:r>
              <a:rPr lang="lt-LT" dirty="0" err="1"/>
              <a:t>stigmatizuojanti</a:t>
            </a:r>
            <a:r>
              <a:rPr lang="lt-LT" dirty="0"/>
              <a:t> </a:t>
            </a:r>
            <a:r>
              <a:rPr lang="lt-LT" dirty="0" err="1"/>
              <a:t>rizikų</a:t>
            </a:r>
            <a:r>
              <a:rPr lang="lt-LT" dirty="0"/>
              <a:t> paveiktus žmones.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214438"/>
          </a:xfrm>
          <a:solidFill>
            <a:schemeClr val="accent2">
              <a:lumMod val="75000"/>
            </a:schemeClr>
          </a:solidFill>
        </p:spPr>
        <p:txBody>
          <a:bodyPr rtlCol="0">
            <a:normAutofit/>
          </a:bodyPr>
          <a:lstStyle/>
          <a:p>
            <a:pPr eaLnBrk="1" fontAlgn="auto" hangingPunct="1">
              <a:spcAft>
                <a:spcPts val="0"/>
              </a:spcAft>
              <a:defRPr/>
            </a:pPr>
            <a:r>
              <a:rPr lang="lt-LT" sz="3600" b="1" dirty="0"/>
              <a:t>Socialinio draudimo plėtra Europoje</a:t>
            </a:r>
          </a:p>
        </p:txBody>
      </p:sp>
      <p:sp>
        <p:nvSpPr>
          <p:cNvPr id="21507" name="Rectangle 3"/>
          <p:cNvSpPr>
            <a:spLocks noGrp="1" noChangeArrowheads="1"/>
          </p:cNvSpPr>
          <p:nvPr>
            <p:ph idx="1"/>
          </p:nvPr>
        </p:nvSpPr>
        <p:spPr>
          <a:xfrm>
            <a:off x="214313" y="1428750"/>
            <a:ext cx="8713787" cy="4392613"/>
          </a:xfrm>
        </p:spPr>
        <p:txBody>
          <a:bodyPr rtlCol="0">
            <a:normAutofit fontScale="92500" lnSpcReduction="20000"/>
          </a:bodyPr>
          <a:lstStyle/>
          <a:p>
            <a:pPr eaLnBrk="1" fontAlgn="auto" hangingPunct="1">
              <a:spcAft>
                <a:spcPts val="0"/>
              </a:spcAft>
              <a:buSzPct val="90000"/>
              <a:buFont typeface="Wingdings" pitchFamily="2" charset="2"/>
              <a:buChar char="Ø"/>
              <a:defRPr/>
            </a:pPr>
            <a:r>
              <a:rPr lang="lt-LT" dirty="0"/>
              <a:t>Vokietija (1883 ligos; 1884 nelaimingų atsitikimų darbe; 1889 senatvės pensijų).</a:t>
            </a:r>
          </a:p>
          <a:p>
            <a:pPr eaLnBrk="1" fontAlgn="auto" hangingPunct="1">
              <a:spcAft>
                <a:spcPts val="0"/>
              </a:spcAft>
              <a:buSzPct val="90000"/>
              <a:buFont typeface="Wingdings" pitchFamily="2" charset="2"/>
              <a:buChar char="Ø"/>
              <a:defRPr/>
            </a:pPr>
            <a:r>
              <a:rPr lang="lt-LT" dirty="0"/>
              <a:t>Austrija (1887 nelaimingų atsitikimų darbe; 1888 ligos).</a:t>
            </a:r>
          </a:p>
          <a:p>
            <a:pPr eaLnBrk="1" fontAlgn="auto" hangingPunct="1">
              <a:spcAft>
                <a:spcPts val="0"/>
              </a:spcAft>
              <a:buSzPct val="90000"/>
              <a:buFont typeface="Wingdings" pitchFamily="2" charset="2"/>
              <a:buChar char="Ø"/>
              <a:defRPr/>
            </a:pPr>
            <a:r>
              <a:rPr lang="lt-LT" dirty="0"/>
              <a:t>Danija (1891 pensijų).</a:t>
            </a:r>
          </a:p>
          <a:p>
            <a:pPr eaLnBrk="1" fontAlgn="auto" hangingPunct="1">
              <a:spcAft>
                <a:spcPts val="0"/>
              </a:spcAft>
              <a:buSzPct val="90000"/>
              <a:buFont typeface="Wingdings" pitchFamily="2" charset="2"/>
              <a:buChar char="Ø"/>
              <a:defRPr/>
            </a:pPr>
            <a:r>
              <a:rPr lang="lt-LT" dirty="0"/>
              <a:t>Norvegija (1894 nelaimingų atsitikimų darbe).</a:t>
            </a:r>
          </a:p>
          <a:p>
            <a:pPr eaLnBrk="1" fontAlgn="auto" hangingPunct="1">
              <a:spcAft>
                <a:spcPts val="0"/>
              </a:spcAft>
              <a:buSzPct val="90000"/>
              <a:buFont typeface="Wingdings" pitchFamily="2" charset="2"/>
              <a:buChar char="Ø"/>
              <a:defRPr/>
            </a:pPr>
            <a:r>
              <a:rPr lang="lt-LT" dirty="0"/>
              <a:t>Suomija (nelaimingų atsitikimų darbe 1895).</a:t>
            </a:r>
          </a:p>
          <a:p>
            <a:pPr eaLnBrk="1" fontAlgn="auto" hangingPunct="1">
              <a:spcAft>
                <a:spcPts val="0"/>
              </a:spcAft>
              <a:buSzPct val="90000"/>
              <a:buFont typeface="Wingdings" pitchFamily="2" charset="2"/>
              <a:buChar char="Ø"/>
              <a:defRPr/>
            </a:pPr>
            <a:r>
              <a:rPr lang="lt-LT" dirty="0"/>
              <a:t>Italija (nelaimingų atsitikimų darbe 1898).</a:t>
            </a:r>
          </a:p>
          <a:p>
            <a:pPr eaLnBrk="1" fontAlgn="auto" hangingPunct="1">
              <a:spcAft>
                <a:spcPts val="0"/>
              </a:spcAft>
              <a:buSzPct val="90000"/>
              <a:buFont typeface="Wingdings" pitchFamily="2" charset="2"/>
              <a:buChar char="Ø"/>
              <a:defRPr/>
            </a:pPr>
            <a:r>
              <a:rPr lang="lt-LT" dirty="0"/>
              <a:t>Prancūzija (pensijų 1894, nelaimingų atsitikimų darbe 1898).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1071563"/>
          </a:xfrm>
          <a:solidFill>
            <a:schemeClr val="accent2">
              <a:lumMod val="75000"/>
            </a:schemeClr>
          </a:solidFill>
        </p:spPr>
        <p:txBody>
          <a:bodyPr rtlCol="0">
            <a:normAutofit/>
          </a:bodyPr>
          <a:lstStyle/>
          <a:p>
            <a:pPr eaLnBrk="1" fontAlgn="auto" hangingPunct="1">
              <a:spcAft>
                <a:spcPts val="0"/>
              </a:spcAft>
              <a:defRPr/>
            </a:pPr>
            <a:r>
              <a:rPr lang="lt-LT" sz="3600" b="1"/>
              <a:t>Vertikali ir horizontali plėtra</a:t>
            </a:r>
          </a:p>
        </p:txBody>
      </p:sp>
      <p:sp>
        <p:nvSpPr>
          <p:cNvPr id="52227" name="Rectangle 3"/>
          <p:cNvSpPr>
            <a:spLocks noGrp="1" noChangeArrowheads="1"/>
          </p:cNvSpPr>
          <p:nvPr>
            <p:ph idx="1"/>
          </p:nvPr>
        </p:nvSpPr>
        <p:spPr>
          <a:xfrm>
            <a:off x="428625" y="1428750"/>
            <a:ext cx="8501063" cy="4800600"/>
          </a:xfrm>
        </p:spPr>
        <p:txBody>
          <a:bodyPr rtlCol="0">
            <a:normAutofit/>
          </a:bodyPr>
          <a:lstStyle/>
          <a:p>
            <a:pPr marL="0" indent="0" eaLnBrk="1" fontAlgn="auto" hangingPunct="1">
              <a:spcAft>
                <a:spcPts val="0"/>
              </a:spcAft>
              <a:buFont typeface="Wingdings" pitchFamily="2" charset="2"/>
              <a:buNone/>
              <a:defRPr/>
            </a:pPr>
            <a:r>
              <a:rPr lang="lt-LT" sz="2000" b="1" dirty="0"/>
              <a:t>Vertikali plėtra: </a:t>
            </a:r>
            <a:r>
              <a:rPr lang="lt-LT" sz="2000" dirty="0"/>
              <a:t>Pirmiausia socialinė apsauga įdiegiama labiau išsivysčiusiose šalyse, kurių pavyzdžiu seka kitos, mažiau išsivystę šalys.</a:t>
            </a:r>
          </a:p>
          <a:p>
            <a:pPr marL="0" indent="0" eaLnBrk="1" fontAlgn="auto" hangingPunct="1">
              <a:spcAft>
                <a:spcPts val="0"/>
              </a:spcAft>
              <a:buFont typeface="Wingdings" pitchFamily="2" charset="2"/>
              <a:buNone/>
              <a:defRPr/>
            </a:pPr>
            <a:r>
              <a:rPr lang="lt-LT" sz="2000" b="1" dirty="0"/>
              <a:t>Horizontali plėtra</a:t>
            </a:r>
            <a:r>
              <a:rPr lang="lt-LT" sz="2000" dirty="0"/>
              <a:t>: Socialinė apsauga plinta kaimyninėse šalyse; tarptautinių kontaktų dėka; šalyse, kuriose bendraujama ta pačia kalba ir pan. </a:t>
            </a:r>
          </a:p>
          <a:p>
            <a:pPr eaLnBrk="1" fontAlgn="auto" hangingPunct="1">
              <a:lnSpc>
                <a:spcPct val="80000"/>
              </a:lnSpc>
              <a:spcAft>
                <a:spcPts val="0"/>
              </a:spcAft>
              <a:buFont typeface="Wingdings" pitchFamily="2" charset="2"/>
              <a:buChar char="Ø"/>
              <a:defRPr/>
            </a:pPr>
            <a:endParaRPr lang="lt-LT" sz="1200" dirty="0"/>
          </a:p>
          <a:p>
            <a:pPr eaLnBrk="1" fontAlgn="auto" hangingPunct="1">
              <a:lnSpc>
                <a:spcPct val="80000"/>
              </a:lnSpc>
              <a:spcAft>
                <a:spcPts val="0"/>
              </a:spcAft>
              <a:buFont typeface="Wingdings" pitchFamily="2" charset="2"/>
              <a:buChar char="Ø"/>
              <a:defRPr/>
            </a:pPr>
            <a:r>
              <a:rPr lang="lt-LT" sz="2000" dirty="0"/>
              <a:t>Iki 1908 m. – atvirkštinė vertikali socialinės apsaugos plėtra</a:t>
            </a:r>
          </a:p>
          <a:p>
            <a:pPr lvl="1" eaLnBrk="1" fontAlgn="auto" hangingPunct="1">
              <a:lnSpc>
                <a:spcPct val="80000"/>
              </a:lnSpc>
              <a:spcAft>
                <a:spcPts val="0"/>
              </a:spcAft>
              <a:buFont typeface="Wingdings" pitchFamily="2" charset="2"/>
              <a:buChar char="Ø"/>
              <a:defRPr/>
            </a:pPr>
            <a:r>
              <a:rPr lang="lt-LT" sz="1600" dirty="0"/>
              <a:t>Vokietija 1883 → Belgija 1894 → JK 1897 → Nyderlandai 1901</a:t>
            </a:r>
          </a:p>
          <a:p>
            <a:pPr eaLnBrk="1" fontAlgn="auto" hangingPunct="1">
              <a:lnSpc>
                <a:spcPct val="80000"/>
              </a:lnSpc>
              <a:spcAft>
                <a:spcPts val="0"/>
              </a:spcAft>
              <a:buFont typeface="Wingdings" pitchFamily="2" charset="2"/>
              <a:buChar char="Ø"/>
              <a:defRPr/>
            </a:pPr>
            <a:r>
              <a:rPr lang="lt-LT" sz="2000" dirty="0"/>
              <a:t>1908-1922 – horizontali plėtra</a:t>
            </a:r>
          </a:p>
          <a:p>
            <a:pPr lvl="1" eaLnBrk="1" fontAlgn="auto" hangingPunct="1">
              <a:lnSpc>
                <a:spcPct val="80000"/>
              </a:lnSpc>
              <a:spcAft>
                <a:spcPts val="0"/>
              </a:spcAft>
              <a:buFont typeface="Wingdings" pitchFamily="2" charset="2"/>
              <a:buChar char="Ø"/>
              <a:defRPr/>
            </a:pPr>
            <a:r>
              <a:rPr lang="lt-LT" sz="1600" dirty="0"/>
              <a:t>JK → Australija → PAR → Kanada</a:t>
            </a:r>
          </a:p>
          <a:p>
            <a:pPr lvl="1" eaLnBrk="1" fontAlgn="auto" hangingPunct="1">
              <a:lnSpc>
                <a:spcPct val="80000"/>
              </a:lnSpc>
              <a:spcAft>
                <a:spcPts val="0"/>
              </a:spcAft>
              <a:buFont typeface="Wingdings" pitchFamily="2" charset="2"/>
              <a:buChar char="Ø"/>
              <a:defRPr/>
            </a:pPr>
            <a:r>
              <a:rPr lang="lt-LT" sz="1600" dirty="0"/>
              <a:t>Šveicarija → Ispanija → Portugalija → Graikija</a:t>
            </a:r>
          </a:p>
          <a:p>
            <a:pPr lvl="1" eaLnBrk="1" fontAlgn="auto" hangingPunct="1">
              <a:lnSpc>
                <a:spcPct val="80000"/>
              </a:lnSpc>
              <a:spcAft>
                <a:spcPts val="0"/>
              </a:spcAft>
              <a:buFont typeface="Wingdings" pitchFamily="2" charset="2"/>
              <a:buChar char="Ø"/>
              <a:defRPr/>
            </a:pPr>
            <a:r>
              <a:rPr lang="lt-LT" sz="1600" dirty="0"/>
              <a:t>Argentina → Urugvajus → Čilė → Brazilija → Kolumbija </a:t>
            </a:r>
          </a:p>
          <a:p>
            <a:pPr eaLnBrk="1" fontAlgn="auto" hangingPunct="1">
              <a:lnSpc>
                <a:spcPct val="80000"/>
              </a:lnSpc>
              <a:spcAft>
                <a:spcPts val="0"/>
              </a:spcAft>
              <a:buFont typeface="Wingdings" pitchFamily="2" charset="2"/>
              <a:buChar char="Ø"/>
              <a:defRPr/>
            </a:pPr>
            <a:r>
              <a:rPr lang="lt-LT" sz="2000" dirty="0"/>
              <a:t>Nuo 1922 – vertikali plėtra</a:t>
            </a:r>
          </a:p>
          <a:p>
            <a:pPr lvl="1" eaLnBrk="1" fontAlgn="auto" hangingPunct="1">
              <a:lnSpc>
                <a:spcPct val="80000"/>
              </a:lnSpc>
              <a:spcAft>
                <a:spcPts val="0"/>
              </a:spcAft>
              <a:buFont typeface="Wingdings" pitchFamily="2" charset="2"/>
              <a:buChar char="Ø"/>
              <a:defRPr/>
            </a:pPr>
            <a:r>
              <a:rPr lang="lt-LT" sz="1600" dirty="0"/>
              <a:t>Socialinę apsaugą įdiegia šalys su vis mažesniu gamybos išsivystymo lygiu. Lietuvos 1922 m. Konstitucija.</a:t>
            </a:r>
          </a:p>
          <a:p>
            <a:pPr algn="just" eaLnBrk="1" fontAlgn="auto" hangingPunct="1">
              <a:spcAft>
                <a:spcPts val="0"/>
              </a:spcAft>
              <a:buFontTx/>
              <a:buNone/>
              <a:defRPr/>
            </a:pPr>
            <a:r>
              <a:rPr lang="lt-LT" sz="2600" b="1" dirty="0"/>
              <a:t>Taigi industrializacija – būtina, bet ne vienintelė socialinės apsaugos plėtros sąlyga.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222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22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22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22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227">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2227">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22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theme/theme1.xml><?xml version="1.0" encoding="utf-8"?>
<a:theme xmlns:a="http://schemas.openxmlformats.org/drawingml/2006/main" name="Bor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Melsvas</Template>
  <TotalTime>0</TotalTime>
  <Words>2028</Words>
  <Application>Microsoft Office PowerPoint</Application>
  <PresentationFormat>Demonstracija ekrane (4:3)</PresentationFormat>
  <Paragraphs>242</Paragraphs>
  <Slides>23</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23</vt:i4>
      </vt:variant>
    </vt:vector>
  </HeadingPairs>
  <TitlesOfParts>
    <vt:vector size="28" baseType="lpstr">
      <vt:lpstr>Arial</vt:lpstr>
      <vt:lpstr>Calibri</vt:lpstr>
      <vt:lpstr>Tahoma</vt:lpstr>
      <vt:lpstr>Wingdings</vt:lpstr>
      <vt:lpstr>Bordo</vt:lpstr>
      <vt:lpstr>SOCIALINĖS APSAUGOS EKONOMIKA</vt:lpstr>
      <vt:lpstr>Socialinės apsaugos ištakos</vt:lpstr>
      <vt:lpstr>Industrializacija XVIII a. pab. – XIX a. Vakarų Europoje: socialinės pasekmės</vt:lpstr>
      <vt:lpstr>Industrializacija XVIII a. pab. – XIX a. Vakarų Europoje: institucinės pasekmės</vt:lpstr>
      <vt:lpstr>Socialinio draudimo įsteigimas: Bismarcko modelis</vt:lpstr>
      <vt:lpstr>Socialinio draudimo steigimo etapai Vokietijoje</vt:lpstr>
      <vt:lpstr>Socialinės apsaugos sampratos pasikeitimas</vt:lpstr>
      <vt:lpstr>Socialinio draudimo plėtra Europoje</vt:lpstr>
      <vt:lpstr>Vertikali ir horizontali plėtra</vt:lpstr>
      <vt:lpstr>Socialinės apsaugos pradžia Lietuvoje</vt:lpstr>
      <vt:lpstr>Socialinė apsauga tarpukario Lietuvoje</vt:lpstr>
      <vt:lpstr>Socialinė apsauga tarpukario Lietuvoje</vt:lpstr>
      <vt:lpstr>„PowerPoint“ pateiktis</vt:lpstr>
      <vt:lpstr>Socialinė apsauga tarptautinėje ir nacionalinėjė teisėje</vt:lpstr>
      <vt:lpstr>Socialinė apsauga pokario Lietuvoje</vt:lpstr>
      <vt:lpstr>Kontinentinis (Bismarck) modelis</vt:lpstr>
      <vt:lpstr>Atlantinis (Beveridge) modelis</vt:lpstr>
      <vt:lpstr>Atlantinis (Beveridge) modelis</vt:lpstr>
      <vt:lpstr>Gerovės valstybių teoriniai modeliai</vt:lpstr>
      <vt:lpstr>Liberalus (likutinis) modelis</vt:lpstr>
      <vt:lpstr>Korporacinis (konservatyvus) modelis</vt:lpstr>
      <vt:lpstr>Socialdemokratinis modelis</vt:lpstr>
      <vt:lpstr>„PowerPoint“ pateiktis</vt:lpstr>
    </vt:vector>
  </TitlesOfParts>
  <Company>App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SOCIALINĖS APSAUGOS EKONOMIKA</dc:title>
  <dc:creator>Teodoras</dc:creator>
  <cp:lastModifiedBy>Teodoras Medaiskis</cp:lastModifiedBy>
  <cp:revision>52</cp:revision>
  <dcterms:created xsi:type="dcterms:W3CDTF">2009-09-16T10:53:58Z</dcterms:created>
  <dcterms:modified xsi:type="dcterms:W3CDTF">2022-12-16T13:13:15Z</dcterms:modified>
</cp:coreProperties>
</file>