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4019" r:id="rId2"/>
    <p:sldMasterId id="2147484036" r:id="rId3"/>
    <p:sldMasterId id="2147484051" r:id="rId4"/>
    <p:sldMasterId id="2147484064" r:id="rId5"/>
    <p:sldMasterId id="2147484077" r:id="rId6"/>
    <p:sldMasterId id="2147484090" r:id="rId7"/>
  </p:sldMasterIdLst>
  <p:sldIdLst>
    <p:sldId id="257" r:id="rId8"/>
    <p:sldId id="258" r:id="rId9"/>
    <p:sldId id="259" r:id="rId10"/>
    <p:sldId id="260" r:id="rId11"/>
    <p:sldId id="262" r:id="rId12"/>
    <p:sldId id="263" r:id="rId13"/>
    <p:sldId id="264" r:id="rId14"/>
    <p:sldId id="265" r:id="rId15"/>
    <p:sldId id="266" r:id="rId16"/>
    <p:sldId id="267" r:id="rId17"/>
    <p:sldId id="268" r:id="rId18"/>
    <p:sldId id="269" r:id="rId19"/>
    <p:sldId id="272" r:id="rId20"/>
    <p:sldId id="273" r:id="rId21"/>
    <p:sldId id="274" r:id="rId22"/>
    <p:sldId id="275" r:id="rId23"/>
    <p:sldId id="276" r:id="rId24"/>
    <p:sldId id="277" r:id="rId25"/>
    <p:sldId id="278" r:id="rId26"/>
    <p:sldId id="279" r:id="rId27"/>
    <p:sldId id="280" r:id="rId28"/>
    <p:sldId id="310" r:id="rId29"/>
    <p:sldId id="291" r:id="rId30"/>
    <p:sldId id="298" r:id="rId31"/>
    <p:sldId id="292" r:id="rId32"/>
    <p:sldId id="301" r:id="rId33"/>
    <p:sldId id="305" r:id="rId34"/>
    <p:sldId id="306" r:id="rId35"/>
    <p:sldId id="307" r:id="rId36"/>
    <p:sldId id="302" r:id="rId37"/>
    <p:sldId id="323" r:id="rId38"/>
    <p:sldId id="325" r:id="rId39"/>
    <p:sldId id="324" r:id="rId40"/>
    <p:sldId id="330" r:id="rId41"/>
    <p:sldId id="320" r:id="rId42"/>
    <p:sldId id="321" r:id="rId43"/>
    <p:sldId id="317" r:id="rId44"/>
    <p:sldId id="327" r:id="rId45"/>
    <p:sldId id="313" r:id="rId46"/>
    <p:sldId id="314" r:id="rId47"/>
    <p:sldId id="315" r:id="rId48"/>
    <p:sldId id="316" r:id="rId49"/>
    <p:sldId id="331" r:id="rId50"/>
    <p:sldId id="329" r:id="rId51"/>
    <p:sldId id="328" r:id="rId52"/>
    <p:sldId id="332" r:id="rId53"/>
    <p:sldId id="333" r:id="rId54"/>
    <p:sldId id="334" r:id="rId55"/>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3" autoAdjust="0"/>
    <p:restoredTop sz="94660"/>
  </p:normalViewPr>
  <p:slideViewPr>
    <p:cSldViewPr>
      <p:cViewPr varScale="1">
        <p:scale>
          <a:sx n="98" d="100"/>
          <a:sy n="98" d="100"/>
        </p:scale>
        <p:origin x="10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AF781-3910-42BE-9F0A-BFA763EFE7A5}" type="doc">
      <dgm:prSet loTypeId="urn:microsoft.com/office/officeart/2005/8/layout/orgChart1" loCatId="hierarchy" qsTypeId="urn:microsoft.com/office/officeart/2005/8/quickstyle/simple1" qsCatId="simple" csTypeId="urn:microsoft.com/office/officeart/2005/8/colors/accent1_2" csCatId="accent1" phldr="1"/>
      <dgm:spPr/>
    </dgm:pt>
    <dgm:pt modelId="{38F847E6-549D-41BD-980C-A2AD5D128F9B}">
      <dgm:prSet/>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Nepriklausomų ekspertų komitetas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vertina šalies teisės aktų ir praktikos atitikimą chartijai</a:t>
          </a:r>
        </a:p>
      </dgm:t>
    </dgm:pt>
    <dgm:pt modelId="{FF9D6E0D-3FA1-4EB0-A8A7-366D873E610A}" type="parTrans" cxnId="{13F3E524-DE7D-4C00-BD0A-2227C67D30C3}">
      <dgm:prSet/>
      <dgm:spPr/>
      <dgm:t>
        <a:bodyPr/>
        <a:lstStyle/>
        <a:p>
          <a:endParaRPr lang="lt-LT"/>
        </a:p>
      </dgm:t>
    </dgm:pt>
    <dgm:pt modelId="{4C69FDF3-70A0-4821-B9B5-9C1F93E958A3}" type="sibTrans" cxnId="{13F3E524-DE7D-4C00-BD0A-2227C67D30C3}">
      <dgm:prSet/>
      <dgm:spPr/>
      <dgm:t>
        <a:bodyPr/>
        <a:lstStyle/>
        <a:p>
          <a:endParaRPr lang="lt-LT"/>
        </a:p>
      </dgm:t>
    </dgm:pt>
    <dgm:pt modelId="{16FD81C3-C918-4917-AA9B-B8FF7EDE409B}" type="asst">
      <dgm:prSet/>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Vyriausybių ataskaitos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apie Chartijos įgyvendinimą</a:t>
          </a:r>
        </a:p>
      </dgm:t>
    </dgm:pt>
    <dgm:pt modelId="{288C0FE7-E0AF-47CE-9BF7-09E70952A388}" type="parTrans" cxnId="{571C9C51-A533-491D-814C-96FEBB0F83C1}">
      <dgm:prSet/>
      <dgm:spPr/>
      <dgm:t>
        <a:bodyPr/>
        <a:lstStyle/>
        <a:p>
          <a:endParaRPr lang="lt-LT"/>
        </a:p>
      </dgm:t>
    </dgm:pt>
    <dgm:pt modelId="{D0E75B4D-AE30-4CB1-9BB4-658A790B30BD}" type="sibTrans" cxnId="{571C9C51-A533-491D-814C-96FEBB0F83C1}">
      <dgm:prSet/>
      <dgm:spPr/>
      <dgm:t>
        <a:bodyPr/>
        <a:lstStyle/>
        <a:p>
          <a:endParaRPr lang="lt-LT"/>
        </a:p>
      </dgm:t>
    </dgm:pt>
    <dgm:pt modelId="{5E51E9FC-F60B-4989-88E6-0073BA955832}" type="asst">
      <dgm:prSet/>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Nevyriausybinų</a:t>
          </a: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 </a:t>
          </a:r>
          <a:r>
            <a:rPr kumimoji="0" lang="lt-LT" altLang="lt-LT" b="0" i="0"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org</a:t>
          </a: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-jų</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 stebėjimai</a:t>
          </a:r>
        </a:p>
      </dgm:t>
    </dgm:pt>
    <dgm:pt modelId="{8204941D-2F23-4CB9-B59C-2B726BE6C896}" type="parTrans" cxnId="{26227D6E-9F41-4A91-822F-5ADE89350421}">
      <dgm:prSet/>
      <dgm:spPr/>
      <dgm:t>
        <a:bodyPr/>
        <a:lstStyle/>
        <a:p>
          <a:endParaRPr lang="lt-LT"/>
        </a:p>
      </dgm:t>
    </dgm:pt>
    <dgm:pt modelId="{4762442D-DCEE-4ECD-8B97-87430C25BBA2}" type="sibTrans" cxnId="{26227D6E-9F41-4A91-822F-5ADE89350421}">
      <dgm:prSet/>
      <dgm:spPr/>
      <dgm:t>
        <a:bodyPr/>
        <a:lstStyle/>
        <a:p>
          <a:endParaRPr lang="lt-LT"/>
        </a:p>
      </dgm:t>
    </dgm:pt>
    <dgm:pt modelId="{A6158933-4E96-4CFA-94A5-D5F28FAF5706}">
      <dgm:prSet/>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Parlamentinė </a:t>
          </a:r>
          <a:r>
            <a:rPr kumimoji="0" lang="lt-LT" altLang="lt-LT" b="0" i="0"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Asambleja</a:t>
          </a:r>
          <a:endPar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1"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diskutuoja socialiniais reikalais</a:t>
          </a:r>
        </a:p>
      </dgm:t>
    </dgm:pt>
    <dgm:pt modelId="{B1960638-33CA-4325-BD86-FA38ABEC526F}" type="parTrans" cxnId="{F13523BE-5573-4C89-A625-0AD5D7BC4E91}">
      <dgm:prSet/>
      <dgm:spPr/>
      <dgm:t>
        <a:bodyPr/>
        <a:lstStyle/>
        <a:p>
          <a:endParaRPr lang="lt-LT"/>
        </a:p>
      </dgm:t>
    </dgm:pt>
    <dgm:pt modelId="{F4969BD2-5485-4391-A382-A247C49B178F}" type="sibTrans" cxnId="{F13523BE-5573-4C89-A625-0AD5D7BC4E91}">
      <dgm:prSet/>
      <dgm:spPr/>
      <dgm:t>
        <a:bodyPr/>
        <a:lstStyle/>
        <a:p>
          <a:endParaRPr lang="lt-LT"/>
        </a:p>
      </dgm:t>
    </dgm:pt>
    <dgm:pt modelId="{4396791E-19DD-4756-9F31-29C0974AEC99}">
      <dgm:prSet/>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Vyriausybinis komitetas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1"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atrenka situacijas, dėl kurių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1"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reikėtų rekomenduoti šalims narėms</a:t>
          </a:r>
        </a:p>
      </dgm:t>
    </dgm:pt>
    <dgm:pt modelId="{991F2435-04A4-41F4-915B-E1979B9D6223}" type="parTrans" cxnId="{7997F637-7B3C-4999-B6B4-76330513F72A}">
      <dgm:prSet/>
      <dgm:spPr/>
      <dgm:t>
        <a:bodyPr/>
        <a:lstStyle/>
        <a:p>
          <a:endParaRPr lang="lt-LT"/>
        </a:p>
      </dgm:t>
    </dgm:pt>
    <dgm:pt modelId="{42A96CFE-7B4D-4C44-A83B-A530D6A85F52}" type="sibTrans" cxnId="{7997F637-7B3C-4999-B6B4-76330513F72A}">
      <dgm:prSet/>
      <dgm:spPr/>
      <dgm:t>
        <a:bodyPr/>
        <a:lstStyle/>
        <a:p>
          <a:endParaRPr lang="lt-LT"/>
        </a:p>
      </dgm:t>
    </dgm:pt>
    <dgm:pt modelId="{495D6144-4E60-4556-BDC1-A7CF7F12A753}">
      <dgm:prSet/>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Ministrų komitetas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1"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priima rekomendacijas šalims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1"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dėl Chartijos nepakankamo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b="0" i="1"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vykdymo</a:t>
          </a:r>
        </a:p>
      </dgm:t>
    </dgm:pt>
    <dgm:pt modelId="{6B11318F-3EFC-4F27-953E-DB3C07909232}" type="parTrans" cxnId="{3FCC5AB5-2A31-4B59-888E-65AAA2F58276}">
      <dgm:prSet/>
      <dgm:spPr/>
      <dgm:t>
        <a:bodyPr/>
        <a:lstStyle/>
        <a:p>
          <a:endParaRPr lang="lt-LT"/>
        </a:p>
      </dgm:t>
    </dgm:pt>
    <dgm:pt modelId="{5742A21F-3E02-4040-8C0B-E0FBC8E41ED3}" type="sibTrans" cxnId="{3FCC5AB5-2A31-4B59-888E-65AAA2F58276}">
      <dgm:prSet/>
      <dgm:spPr/>
      <dgm:t>
        <a:bodyPr/>
        <a:lstStyle/>
        <a:p>
          <a:endParaRPr lang="lt-LT"/>
        </a:p>
      </dgm:t>
    </dgm:pt>
    <dgm:pt modelId="{ABD56E4E-A4DC-4393-9DD8-38D143A2145C}" type="pres">
      <dgm:prSet presAssocID="{064AF781-3910-42BE-9F0A-BFA763EFE7A5}" presName="hierChild1" presStyleCnt="0">
        <dgm:presLayoutVars>
          <dgm:orgChart val="1"/>
          <dgm:chPref val="1"/>
          <dgm:dir/>
          <dgm:animOne val="branch"/>
          <dgm:animLvl val="lvl"/>
          <dgm:resizeHandles/>
        </dgm:presLayoutVars>
      </dgm:prSet>
      <dgm:spPr/>
    </dgm:pt>
    <dgm:pt modelId="{E9C6A33F-C92A-471C-8874-97794AF7FD24}" type="pres">
      <dgm:prSet presAssocID="{38F847E6-549D-41BD-980C-A2AD5D128F9B}" presName="hierRoot1" presStyleCnt="0">
        <dgm:presLayoutVars>
          <dgm:hierBranch/>
        </dgm:presLayoutVars>
      </dgm:prSet>
      <dgm:spPr/>
    </dgm:pt>
    <dgm:pt modelId="{D7556BCA-B3DE-47B8-B7A9-A842881F6E34}" type="pres">
      <dgm:prSet presAssocID="{38F847E6-549D-41BD-980C-A2AD5D128F9B}" presName="rootComposite1" presStyleCnt="0"/>
      <dgm:spPr/>
    </dgm:pt>
    <dgm:pt modelId="{D9EA32D6-466C-42C1-A64A-62AA3AAAEE92}" type="pres">
      <dgm:prSet presAssocID="{38F847E6-549D-41BD-980C-A2AD5D128F9B}" presName="rootText1" presStyleLbl="node0" presStyleIdx="0" presStyleCnt="1">
        <dgm:presLayoutVars>
          <dgm:chPref val="3"/>
        </dgm:presLayoutVars>
      </dgm:prSet>
      <dgm:spPr/>
    </dgm:pt>
    <dgm:pt modelId="{E300C08B-B4C3-4183-BFFD-F9A252BA42F1}" type="pres">
      <dgm:prSet presAssocID="{38F847E6-549D-41BD-980C-A2AD5D128F9B}" presName="rootConnector1" presStyleLbl="node1" presStyleIdx="0" presStyleCnt="0"/>
      <dgm:spPr/>
    </dgm:pt>
    <dgm:pt modelId="{7E0DE738-F41C-453E-B055-394E857DA161}" type="pres">
      <dgm:prSet presAssocID="{38F847E6-549D-41BD-980C-A2AD5D128F9B}" presName="hierChild2" presStyleCnt="0"/>
      <dgm:spPr/>
    </dgm:pt>
    <dgm:pt modelId="{CD81704B-397D-4BE8-9804-64926773E732}" type="pres">
      <dgm:prSet presAssocID="{B1960638-33CA-4325-BD86-FA38ABEC526F}" presName="Name35" presStyleLbl="parChTrans1D2" presStyleIdx="0" presStyleCnt="4"/>
      <dgm:spPr/>
    </dgm:pt>
    <dgm:pt modelId="{56AEB404-F41A-46B6-947D-07253781A479}" type="pres">
      <dgm:prSet presAssocID="{A6158933-4E96-4CFA-94A5-D5F28FAF5706}" presName="hierRoot2" presStyleCnt="0">
        <dgm:presLayoutVars>
          <dgm:hierBranch/>
        </dgm:presLayoutVars>
      </dgm:prSet>
      <dgm:spPr/>
    </dgm:pt>
    <dgm:pt modelId="{AE51556E-107D-477B-A775-DA3F70EA41F4}" type="pres">
      <dgm:prSet presAssocID="{A6158933-4E96-4CFA-94A5-D5F28FAF5706}" presName="rootComposite" presStyleCnt="0"/>
      <dgm:spPr/>
    </dgm:pt>
    <dgm:pt modelId="{D316C023-6F9C-4D00-841B-3B16D5578FD7}" type="pres">
      <dgm:prSet presAssocID="{A6158933-4E96-4CFA-94A5-D5F28FAF5706}" presName="rootText" presStyleLbl="node2" presStyleIdx="0" presStyleCnt="2">
        <dgm:presLayoutVars>
          <dgm:chPref val="3"/>
        </dgm:presLayoutVars>
      </dgm:prSet>
      <dgm:spPr/>
    </dgm:pt>
    <dgm:pt modelId="{CB0E71FE-354C-42B6-9761-2FB3D540E38C}" type="pres">
      <dgm:prSet presAssocID="{A6158933-4E96-4CFA-94A5-D5F28FAF5706}" presName="rootConnector" presStyleLbl="node2" presStyleIdx="0" presStyleCnt="2"/>
      <dgm:spPr/>
    </dgm:pt>
    <dgm:pt modelId="{EACD935F-1EA2-4D5F-8B15-39E697DA7BF5}" type="pres">
      <dgm:prSet presAssocID="{A6158933-4E96-4CFA-94A5-D5F28FAF5706}" presName="hierChild4" presStyleCnt="0"/>
      <dgm:spPr/>
    </dgm:pt>
    <dgm:pt modelId="{200ED927-3B91-46DD-923E-4CE34E2A583C}" type="pres">
      <dgm:prSet presAssocID="{A6158933-4E96-4CFA-94A5-D5F28FAF5706}" presName="hierChild5" presStyleCnt="0"/>
      <dgm:spPr/>
    </dgm:pt>
    <dgm:pt modelId="{67995F1D-8110-41D5-8F6D-7A70D466BBDD}" type="pres">
      <dgm:prSet presAssocID="{991F2435-04A4-41F4-915B-E1979B9D6223}" presName="Name35" presStyleLbl="parChTrans1D2" presStyleIdx="1" presStyleCnt="4"/>
      <dgm:spPr/>
    </dgm:pt>
    <dgm:pt modelId="{37DB70A1-6DF3-4947-8727-E10B5D0018D2}" type="pres">
      <dgm:prSet presAssocID="{4396791E-19DD-4756-9F31-29C0974AEC99}" presName="hierRoot2" presStyleCnt="0">
        <dgm:presLayoutVars>
          <dgm:hierBranch/>
        </dgm:presLayoutVars>
      </dgm:prSet>
      <dgm:spPr/>
    </dgm:pt>
    <dgm:pt modelId="{44EDFE71-4CF1-4948-AE97-988F9B0DCC07}" type="pres">
      <dgm:prSet presAssocID="{4396791E-19DD-4756-9F31-29C0974AEC99}" presName="rootComposite" presStyleCnt="0"/>
      <dgm:spPr/>
    </dgm:pt>
    <dgm:pt modelId="{944FA552-7E21-4101-A9DD-F2A85B367A41}" type="pres">
      <dgm:prSet presAssocID="{4396791E-19DD-4756-9F31-29C0974AEC99}" presName="rootText" presStyleLbl="node2" presStyleIdx="1" presStyleCnt="2">
        <dgm:presLayoutVars>
          <dgm:chPref val="3"/>
        </dgm:presLayoutVars>
      </dgm:prSet>
      <dgm:spPr/>
    </dgm:pt>
    <dgm:pt modelId="{020A80C5-390B-4D5E-96D8-6059A08C1A47}" type="pres">
      <dgm:prSet presAssocID="{4396791E-19DD-4756-9F31-29C0974AEC99}" presName="rootConnector" presStyleLbl="node2" presStyleIdx="1" presStyleCnt="2"/>
      <dgm:spPr/>
    </dgm:pt>
    <dgm:pt modelId="{C260152F-AC7C-43F7-9C74-17D304948244}" type="pres">
      <dgm:prSet presAssocID="{4396791E-19DD-4756-9F31-29C0974AEC99}" presName="hierChild4" presStyleCnt="0"/>
      <dgm:spPr/>
    </dgm:pt>
    <dgm:pt modelId="{E347273B-27D9-45FD-9A39-6CB4E429E132}" type="pres">
      <dgm:prSet presAssocID="{6B11318F-3EFC-4F27-953E-DB3C07909232}" presName="Name35" presStyleLbl="parChTrans1D3" presStyleIdx="0" presStyleCnt="1"/>
      <dgm:spPr/>
    </dgm:pt>
    <dgm:pt modelId="{18834FBF-A7FB-4188-B3CC-F4F70ABEDD9A}" type="pres">
      <dgm:prSet presAssocID="{495D6144-4E60-4556-BDC1-A7CF7F12A753}" presName="hierRoot2" presStyleCnt="0">
        <dgm:presLayoutVars>
          <dgm:hierBranch val="r"/>
        </dgm:presLayoutVars>
      </dgm:prSet>
      <dgm:spPr/>
    </dgm:pt>
    <dgm:pt modelId="{F6A0D0DF-A0BA-4F8C-951B-6AC8F483FD9A}" type="pres">
      <dgm:prSet presAssocID="{495D6144-4E60-4556-BDC1-A7CF7F12A753}" presName="rootComposite" presStyleCnt="0"/>
      <dgm:spPr/>
    </dgm:pt>
    <dgm:pt modelId="{6EDF680E-619F-4A49-981B-FF23F34373EA}" type="pres">
      <dgm:prSet presAssocID="{495D6144-4E60-4556-BDC1-A7CF7F12A753}" presName="rootText" presStyleLbl="node3" presStyleIdx="0" presStyleCnt="1">
        <dgm:presLayoutVars>
          <dgm:chPref val="3"/>
        </dgm:presLayoutVars>
      </dgm:prSet>
      <dgm:spPr/>
    </dgm:pt>
    <dgm:pt modelId="{A4D3FE7C-0569-4CFA-8171-4F847E5ABA55}" type="pres">
      <dgm:prSet presAssocID="{495D6144-4E60-4556-BDC1-A7CF7F12A753}" presName="rootConnector" presStyleLbl="node3" presStyleIdx="0" presStyleCnt="1"/>
      <dgm:spPr/>
    </dgm:pt>
    <dgm:pt modelId="{1BD5AC88-A227-49BA-9F86-380461EC2639}" type="pres">
      <dgm:prSet presAssocID="{495D6144-4E60-4556-BDC1-A7CF7F12A753}" presName="hierChild4" presStyleCnt="0"/>
      <dgm:spPr/>
    </dgm:pt>
    <dgm:pt modelId="{27D10863-1BB9-47FC-A632-2EED8D1ADCB0}" type="pres">
      <dgm:prSet presAssocID="{495D6144-4E60-4556-BDC1-A7CF7F12A753}" presName="hierChild5" presStyleCnt="0"/>
      <dgm:spPr/>
    </dgm:pt>
    <dgm:pt modelId="{5E5C643C-F62D-4832-B914-019236F4FBFD}" type="pres">
      <dgm:prSet presAssocID="{4396791E-19DD-4756-9F31-29C0974AEC99}" presName="hierChild5" presStyleCnt="0"/>
      <dgm:spPr/>
    </dgm:pt>
    <dgm:pt modelId="{DDBD9717-45E2-4B38-8ABB-19BE3BE814C5}" type="pres">
      <dgm:prSet presAssocID="{38F847E6-549D-41BD-980C-A2AD5D128F9B}" presName="hierChild3" presStyleCnt="0"/>
      <dgm:spPr/>
    </dgm:pt>
    <dgm:pt modelId="{11290805-BE9E-464C-9198-B2155FA4056C}" type="pres">
      <dgm:prSet presAssocID="{288C0FE7-E0AF-47CE-9BF7-09E70952A388}" presName="Name111" presStyleLbl="parChTrans1D2" presStyleIdx="2" presStyleCnt="4"/>
      <dgm:spPr/>
    </dgm:pt>
    <dgm:pt modelId="{E5D51510-C77D-4F1E-9400-4F41906D4AD2}" type="pres">
      <dgm:prSet presAssocID="{16FD81C3-C918-4917-AA9B-B8FF7EDE409B}" presName="hierRoot3" presStyleCnt="0">
        <dgm:presLayoutVars>
          <dgm:hierBranch/>
        </dgm:presLayoutVars>
      </dgm:prSet>
      <dgm:spPr/>
    </dgm:pt>
    <dgm:pt modelId="{0996ACF4-DA11-4771-A7D4-8492EBD89D21}" type="pres">
      <dgm:prSet presAssocID="{16FD81C3-C918-4917-AA9B-B8FF7EDE409B}" presName="rootComposite3" presStyleCnt="0"/>
      <dgm:spPr/>
    </dgm:pt>
    <dgm:pt modelId="{AE66F4B7-5BF2-439C-9A03-D126697CF0BA}" type="pres">
      <dgm:prSet presAssocID="{16FD81C3-C918-4917-AA9B-B8FF7EDE409B}" presName="rootText3" presStyleLbl="asst1" presStyleIdx="0" presStyleCnt="2">
        <dgm:presLayoutVars>
          <dgm:chPref val="3"/>
        </dgm:presLayoutVars>
      </dgm:prSet>
      <dgm:spPr/>
    </dgm:pt>
    <dgm:pt modelId="{4258AA12-159E-449F-B389-0ECEE5D16A0A}" type="pres">
      <dgm:prSet presAssocID="{16FD81C3-C918-4917-AA9B-B8FF7EDE409B}" presName="rootConnector3" presStyleLbl="asst1" presStyleIdx="0" presStyleCnt="2"/>
      <dgm:spPr/>
    </dgm:pt>
    <dgm:pt modelId="{B7BD3C30-5380-4B13-B745-51DA46278BE2}" type="pres">
      <dgm:prSet presAssocID="{16FD81C3-C918-4917-AA9B-B8FF7EDE409B}" presName="hierChild6" presStyleCnt="0"/>
      <dgm:spPr/>
    </dgm:pt>
    <dgm:pt modelId="{AFAB0AC5-58BA-4BBD-89F9-8D8A099F82FC}" type="pres">
      <dgm:prSet presAssocID="{16FD81C3-C918-4917-AA9B-B8FF7EDE409B}" presName="hierChild7" presStyleCnt="0"/>
      <dgm:spPr/>
    </dgm:pt>
    <dgm:pt modelId="{6BF58A9E-CD4D-4C48-8B62-7CCB624EEF91}" type="pres">
      <dgm:prSet presAssocID="{8204941D-2F23-4CB9-B59C-2B726BE6C896}" presName="Name111" presStyleLbl="parChTrans1D2" presStyleIdx="3" presStyleCnt="4"/>
      <dgm:spPr/>
    </dgm:pt>
    <dgm:pt modelId="{0810A4B5-8538-48FE-A76A-0CD4C09615B3}" type="pres">
      <dgm:prSet presAssocID="{5E51E9FC-F60B-4989-88E6-0073BA955832}" presName="hierRoot3" presStyleCnt="0">
        <dgm:presLayoutVars>
          <dgm:hierBranch/>
        </dgm:presLayoutVars>
      </dgm:prSet>
      <dgm:spPr/>
    </dgm:pt>
    <dgm:pt modelId="{204A5D1F-DEA7-447B-A076-DE8FB9E32C34}" type="pres">
      <dgm:prSet presAssocID="{5E51E9FC-F60B-4989-88E6-0073BA955832}" presName="rootComposite3" presStyleCnt="0"/>
      <dgm:spPr/>
    </dgm:pt>
    <dgm:pt modelId="{B370B124-CA7A-40B8-A9F5-5C3596F9090C}" type="pres">
      <dgm:prSet presAssocID="{5E51E9FC-F60B-4989-88E6-0073BA955832}" presName="rootText3" presStyleLbl="asst1" presStyleIdx="1" presStyleCnt="2">
        <dgm:presLayoutVars>
          <dgm:chPref val="3"/>
        </dgm:presLayoutVars>
      </dgm:prSet>
      <dgm:spPr/>
    </dgm:pt>
    <dgm:pt modelId="{8E52D8B5-2604-4B75-8B4C-6A5E7D6C686F}" type="pres">
      <dgm:prSet presAssocID="{5E51E9FC-F60B-4989-88E6-0073BA955832}" presName="rootConnector3" presStyleLbl="asst1" presStyleIdx="1" presStyleCnt="2"/>
      <dgm:spPr/>
    </dgm:pt>
    <dgm:pt modelId="{37358FF9-2267-4D5F-959E-DEB390266B92}" type="pres">
      <dgm:prSet presAssocID="{5E51E9FC-F60B-4989-88E6-0073BA955832}" presName="hierChild6" presStyleCnt="0"/>
      <dgm:spPr/>
    </dgm:pt>
    <dgm:pt modelId="{4B1CFA9B-C304-42F0-B4B9-61DA01A08A61}" type="pres">
      <dgm:prSet presAssocID="{5E51E9FC-F60B-4989-88E6-0073BA955832}" presName="hierChild7" presStyleCnt="0"/>
      <dgm:spPr/>
    </dgm:pt>
  </dgm:ptLst>
  <dgm:cxnLst>
    <dgm:cxn modelId="{15CAF716-BF27-438E-990D-D64B14CA9A9B}" type="presOf" srcId="{A6158933-4E96-4CFA-94A5-D5F28FAF5706}" destId="{D316C023-6F9C-4D00-841B-3B16D5578FD7}" srcOrd="0" destOrd="0" presId="urn:microsoft.com/office/officeart/2005/8/layout/orgChart1"/>
    <dgm:cxn modelId="{13F3E524-DE7D-4C00-BD0A-2227C67D30C3}" srcId="{064AF781-3910-42BE-9F0A-BFA763EFE7A5}" destId="{38F847E6-549D-41BD-980C-A2AD5D128F9B}" srcOrd="0" destOrd="0" parTransId="{FF9D6E0D-3FA1-4EB0-A8A7-366D873E610A}" sibTransId="{4C69FDF3-70A0-4821-B9B5-9C1F93E958A3}"/>
    <dgm:cxn modelId="{DFAD3125-0294-43E4-AFE7-CBCD2F329CB1}" type="presOf" srcId="{8204941D-2F23-4CB9-B59C-2B726BE6C896}" destId="{6BF58A9E-CD4D-4C48-8B62-7CCB624EEF91}" srcOrd="0" destOrd="0" presId="urn:microsoft.com/office/officeart/2005/8/layout/orgChart1"/>
    <dgm:cxn modelId="{7997F637-7B3C-4999-B6B4-76330513F72A}" srcId="{38F847E6-549D-41BD-980C-A2AD5D128F9B}" destId="{4396791E-19DD-4756-9F31-29C0974AEC99}" srcOrd="3" destOrd="0" parTransId="{991F2435-04A4-41F4-915B-E1979B9D6223}" sibTransId="{42A96CFE-7B4D-4C44-A83B-A530D6A85F52}"/>
    <dgm:cxn modelId="{5DB20461-7E88-4529-B29F-182EFC903D41}" type="presOf" srcId="{A6158933-4E96-4CFA-94A5-D5F28FAF5706}" destId="{CB0E71FE-354C-42B6-9761-2FB3D540E38C}" srcOrd="1" destOrd="0" presId="urn:microsoft.com/office/officeart/2005/8/layout/orgChart1"/>
    <dgm:cxn modelId="{C6CC8F42-6286-467A-AABD-92DCE7D68DF4}" type="presOf" srcId="{16FD81C3-C918-4917-AA9B-B8FF7EDE409B}" destId="{AE66F4B7-5BF2-439C-9A03-D126697CF0BA}" srcOrd="0" destOrd="0" presId="urn:microsoft.com/office/officeart/2005/8/layout/orgChart1"/>
    <dgm:cxn modelId="{C00A9162-33CD-4A9A-8ECE-648A9F2A377F}" type="presOf" srcId="{495D6144-4E60-4556-BDC1-A7CF7F12A753}" destId="{A4D3FE7C-0569-4CFA-8171-4F847E5ABA55}" srcOrd="1" destOrd="0" presId="urn:microsoft.com/office/officeart/2005/8/layout/orgChart1"/>
    <dgm:cxn modelId="{57F24B66-14CE-4B78-8F17-1464ACC6AE68}" type="presOf" srcId="{4396791E-19DD-4756-9F31-29C0974AEC99}" destId="{020A80C5-390B-4D5E-96D8-6059A08C1A47}" srcOrd="1" destOrd="0" presId="urn:microsoft.com/office/officeart/2005/8/layout/orgChart1"/>
    <dgm:cxn modelId="{616F794B-DC05-497D-A734-5024ECFFA73D}" type="presOf" srcId="{16FD81C3-C918-4917-AA9B-B8FF7EDE409B}" destId="{4258AA12-159E-449F-B389-0ECEE5D16A0A}" srcOrd="1" destOrd="0" presId="urn:microsoft.com/office/officeart/2005/8/layout/orgChart1"/>
    <dgm:cxn modelId="{26227D6E-9F41-4A91-822F-5ADE89350421}" srcId="{38F847E6-549D-41BD-980C-A2AD5D128F9B}" destId="{5E51E9FC-F60B-4989-88E6-0073BA955832}" srcOrd="1" destOrd="0" parTransId="{8204941D-2F23-4CB9-B59C-2B726BE6C896}" sibTransId="{4762442D-DCEE-4ECD-8B97-87430C25BBA2}"/>
    <dgm:cxn modelId="{571C9C51-A533-491D-814C-96FEBB0F83C1}" srcId="{38F847E6-549D-41BD-980C-A2AD5D128F9B}" destId="{16FD81C3-C918-4917-AA9B-B8FF7EDE409B}" srcOrd="0" destOrd="0" parTransId="{288C0FE7-E0AF-47CE-9BF7-09E70952A388}" sibTransId="{D0E75B4D-AE30-4CB1-9BB4-658A790B30BD}"/>
    <dgm:cxn modelId="{A56BBE71-065B-4200-B691-D21FD26BBECE}" type="presOf" srcId="{38F847E6-549D-41BD-980C-A2AD5D128F9B}" destId="{E300C08B-B4C3-4183-BFFD-F9A252BA42F1}" srcOrd="1" destOrd="0" presId="urn:microsoft.com/office/officeart/2005/8/layout/orgChart1"/>
    <dgm:cxn modelId="{16F14173-5B92-447C-95E2-9488614D0709}" type="presOf" srcId="{495D6144-4E60-4556-BDC1-A7CF7F12A753}" destId="{6EDF680E-619F-4A49-981B-FF23F34373EA}" srcOrd="0" destOrd="0" presId="urn:microsoft.com/office/officeart/2005/8/layout/orgChart1"/>
    <dgm:cxn modelId="{98ED5F96-E965-49B2-964E-655729A88CBA}" type="presOf" srcId="{6B11318F-3EFC-4F27-953E-DB3C07909232}" destId="{E347273B-27D9-45FD-9A39-6CB4E429E132}" srcOrd="0" destOrd="0" presId="urn:microsoft.com/office/officeart/2005/8/layout/orgChart1"/>
    <dgm:cxn modelId="{6C5A6C98-085C-4E91-86CB-FB1EB3DEA6BB}" type="presOf" srcId="{4396791E-19DD-4756-9F31-29C0974AEC99}" destId="{944FA552-7E21-4101-A9DD-F2A85B367A41}" srcOrd="0" destOrd="0" presId="urn:microsoft.com/office/officeart/2005/8/layout/orgChart1"/>
    <dgm:cxn modelId="{470888B1-947C-4072-AB6E-0D531FA47F3B}" type="presOf" srcId="{5E51E9FC-F60B-4989-88E6-0073BA955832}" destId="{B370B124-CA7A-40B8-A9F5-5C3596F9090C}" srcOrd="0" destOrd="0" presId="urn:microsoft.com/office/officeart/2005/8/layout/orgChart1"/>
    <dgm:cxn modelId="{3FCC5AB5-2A31-4B59-888E-65AAA2F58276}" srcId="{4396791E-19DD-4756-9F31-29C0974AEC99}" destId="{495D6144-4E60-4556-BDC1-A7CF7F12A753}" srcOrd="0" destOrd="0" parTransId="{6B11318F-3EFC-4F27-953E-DB3C07909232}" sibTransId="{5742A21F-3E02-4040-8C0B-E0FBC8E41ED3}"/>
    <dgm:cxn modelId="{F13523BE-5573-4C89-A625-0AD5D7BC4E91}" srcId="{38F847E6-549D-41BD-980C-A2AD5D128F9B}" destId="{A6158933-4E96-4CFA-94A5-D5F28FAF5706}" srcOrd="2" destOrd="0" parTransId="{B1960638-33CA-4325-BD86-FA38ABEC526F}" sibTransId="{F4969BD2-5485-4391-A382-A247C49B178F}"/>
    <dgm:cxn modelId="{449551C8-E88B-48BE-9570-7B749EF68DA8}" type="presOf" srcId="{288C0FE7-E0AF-47CE-9BF7-09E70952A388}" destId="{11290805-BE9E-464C-9198-B2155FA4056C}" srcOrd="0" destOrd="0" presId="urn:microsoft.com/office/officeart/2005/8/layout/orgChart1"/>
    <dgm:cxn modelId="{56602AE2-B5BD-464E-9103-D43CB2097BAD}" type="presOf" srcId="{38F847E6-549D-41BD-980C-A2AD5D128F9B}" destId="{D9EA32D6-466C-42C1-A64A-62AA3AAAEE92}" srcOrd="0" destOrd="0" presId="urn:microsoft.com/office/officeart/2005/8/layout/orgChart1"/>
    <dgm:cxn modelId="{11DB7DE3-1337-4FA1-9104-79D025FDF49C}" type="presOf" srcId="{B1960638-33CA-4325-BD86-FA38ABEC526F}" destId="{CD81704B-397D-4BE8-9804-64926773E732}" srcOrd="0" destOrd="0" presId="urn:microsoft.com/office/officeart/2005/8/layout/orgChart1"/>
    <dgm:cxn modelId="{7B7ECBF2-E16A-42D2-8585-5121688C607F}" type="presOf" srcId="{991F2435-04A4-41F4-915B-E1979B9D6223}" destId="{67995F1D-8110-41D5-8F6D-7A70D466BBDD}" srcOrd="0" destOrd="0" presId="urn:microsoft.com/office/officeart/2005/8/layout/orgChart1"/>
    <dgm:cxn modelId="{A51CFDF3-DDAD-4718-A84C-87746455578A}" type="presOf" srcId="{5E51E9FC-F60B-4989-88E6-0073BA955832}" destId="{8E52D8B5-2604-4B75-8B4C-6A5E7D6C686F}" srcOrd="1" destOrd="0" presId="urn:microsoft.com/office/officeart/2005/8/layout/orgChart1"/>
    <dgm:cxn modelId="{935467FC-09B9-43D5-84D1-C17D33E46AF7}" type="presOf" srcId="{064AF781-3910-42BE-9F0A-BFA763EFE7A5}" destId="{ABD56E4E-A4DC-4393-9DD8-38D143A2145C}" srcOrd="0" destOrd="0" presId="urn:microsoft.com/office/officeart/2005/8/layout/orgChart1"/>
    <dgm:cxn modelId="{4E07C9B3-F93C-4C3A-A2E9-040F6E950FD2}" type="presParOf" srcId="{ABD56E4E-A4DC-4393-9DD8-38D143A2145C}" destId="{E9C6A33F-C92A-471C-8874-97794AF7FD24}" srcOrd="0" destOrd="0" presId="urn:microsoft.com/office/officeart/2005/8/layout/orgChart1"/>
    <dgm:cxn modelId="{C29D0091-3EA9-42AA-924C-BF0BFCD9FB73}" type="presParOf" srcId="{E9C6A33F-C92A-471C-8874-97794AF7FD24}" destId="{D7556BCA-B3DE-47B8-B7A9-A842881F6E34}" srcOrd="0" destOrd="0" presId="urn:microsoft.com/office/officeart/2005/8/layout/orgChart1"/>
    <dgm:cxn modelId="{995767BF-2A29-45DA-8482-8B0D53FB66B3}" type="presParOf" srcId="{D7556BCA-B3DE-47B8-B7A9-A842881F6E34}" destId="{D9EA32D6-466C-42C1-A64A-62AA3AAAEE92}" srcOrd="0" destOrd="0" presId="urn:microsoft.com/office/officeart/2005/8/layout/orgChart1"/>
    <dgm:cxn modelId="{6D9704D1-8FF9-4D10-B50A-D1D371C3A8AC}" type="presParOf" srcId="{D7556BCA-B3DE-47B8-B7A9-A842881F6E34}" destId="{E300C08B-B4C3-4183-BFFD-F9A252BA42F1}" srcOrd="1" destOrd="0" presId="urn:microsoft.com/office/officeart/2005/8/layout/orgChart1"/>
    <dgm:cxn modelId="{80C74C93-50F6-4170-AF40-487AC535A3BE}" type="presParOf" srcId="{E9C6A33F-C92A-471C-8874-97794AF7FD24}" destId="{7E0DE738-F41C-453E-B055-394E857DA161}" srcOrd="1" destOrd="0" presId="urn:microsoft.com/office/officeart/2005/8/layout/orgChart1"/>
    <dgm:cxn modelId="{EFC8E7EF-8F3D-4E66-BE47-956403F775A7}" type="presParOf" srcId="{7E0DE738-F41C-453E-B055-394E857DA161}" destId="{CD81704B-397D-4BE8-9804-64926773E732}" srcOrd="0" destOrd="0" presId="urn:microsoft.com/office/officeart/2005/8/layout/orgChart1"/>
    <dgm:cxn modelId="{47E15B96-02F8-427B-89D5-95957F1A4C37}" type="presParOf" srcId="{7E0DE738-F41C-453E-B055-394E857DA161}" destId="{56AEB404-F41A-46B6-947D-07253781A479}" srcOrd="1" destOrd="0" presId="urn:microsoft.com/office/officeart/2005/8/layout/orgChart1"/>
    <dgm:cxn modelId="{C3C19C8C-126C-4489-B4B8-3C96BBFA9E55}" type="presParOf" srcId="{56AEB404-F41A-46B6-947D-07253781A479}" destId="{AE51556E-107D-477B-A775-DA3F70EA41F4}" srcOrd="0" destOrd="0" presId="urn:microsoft.com/office/officeart/2005/8/layout/orgChart1"/>
    <dgm:cxn modelId="{465E7E88-6068-41F1-AA7E-63FE99A5463B}" type="presParOf" srcId="{AE51556E-107D-477B-A775-DA3F70EA41F4}" destId="{D316C023-6F9C-4D00-841B-3B16D5578FD7}" srcOrd="0" destOrd="0" presId="urn:microsoft.com/office/officeart/2005/8/layout/orgChart1"/>
    <dgm:cxn modelId="{5973BD86-518B-43B1-A824-F0058D16E0D1}" type="presParOf" srcId="{AE51556E-107D-477B-A775-DA3F70EA41F4}" destId="{CB0E71FE-354C-42B6-9761-2FB3D540E38C}" srcOrd="1" destOrd="0" presId="urn:microsoft.com/office/officeart/2005/8/layout/orgChart1"/>
    <dgm:cxn modelId="{892E8A36-E03F-4BFA-9CAB-2DED5FF4BFE1}" type="presParOf" srcId="{56AEB404-F41A-46B6-947D-07253781A479}" destId="{EACD935F-1EA2-4D5F-8B15-39E697DA7BF5}" srcOrd="1" destOrd="0" presId="urn:microsoft.com/office/officeart/2005/8/layout/orgChart1"/>
    <dgm:cxn modelId="{327AD290-FD49-4343-9657-AC59CE3291C1}" type="presParOf" srcId="{56AEB404-F41A-46B6-947D-07253781A479}" destId="{200ED927-3B91-46DD-923E-4CE34E2A583C}" srcOrd="2" destOrd="0" presId="urn:microsoft.com/office/officeart/2005/8/layout/orgChart1"/>
    <dgm:cxn modelId="{5DB45DF8-93FB-4DF8-8AF7-0647DAE98F4B}" type="presParOf" srcId="{7E0DE738-F41C-453E-B055-394E857DA161}" destId="{67995F1D-8110-41D5-8F6D-7A70D466BBDD}" srcOrd="2" destOrd="0" presId="urn:microsoft.com/office/officeart/2005/8/layout/orgChart1"/>
    <dgm:cxn modelId="{55C66089-5F76-44CC-9D87-04688F35D931}" type="presParOf" srcId="{7E0DE738-F41C-453E-B055-394E857DA161}" destId="{37DB70A1-6DF3-4947-8727-E10B5D0018D2}" srcOrd="3" destOrd="0" presId="urn:microsoft.com/office/officeart/2005/8/layout/orgChart1"/>
    <dgm:cxn modelId="{7B9EDCB9-4B60-4071-8BEB-4AEC1847BD8E}" type="presParOf" srcId="{37DB70A1-6DF3-4947-8727-E10B5D0018D2}" destId="{44EDFE71-4CF1-4948-AE97-988F9B0DCC07}" srcOrd="0" destOrd="0" presId="urn:microsoft.com/office/officeart/2005/8/layout/orgChart1"/>
    <dgm:cxn modelId="{754BA12A-A0CF-4B5B-8812-7D4E96D9BF58}" type="presParOf" srcId="{44EDFE71-4CF1-4948-AE97-988F9B0DCC07}" destId="{944FA552-7E21-4101-A9DD-F2A85B367A41}" srcOrd="0" destOrd="0" presId="urn:microsoft.com/office/officeart/2005/8/layout/orgChart1"/>
    <dgm:cxn modelId="{E18A33F7-F8F8-4FB4-988D-373616804818}" type="presParOf" srcId="{44EDFE71-4CF1-4948-AE97-988F9B0DCC07}" destId="{020A80C5-390B-4D5E-96D8-6059A08C1A47}" srcOrd="1" destOrd="0" presId="urn:microsoft.com/office/officeart/2005/8/layout/orgChart1"/>
    <dgm:cxn modelId="{A1A196CE-06E1-4A80-BC4B-3BDC295CAF7B}" type="presParOf" srcId="{37DB70A1-6DF3-4947-8727-E10B5D0018D2}" destId="{C260152F-AC7C-43F7-9C74-17D304948244}" srcOrd="1" destOrd="0" presId="urn:microsoft.com/office/officeart/2005/8/layout/orgChart1"/>
    <dgm:cxn modelId="{10C9CDA3-833B-4CB5-836F-A5099844D881}" type="presParOf" srcId="{C260152F-AC7C-43F7-9C74-17D304948244}" destId="{E347273B-27D9-45FD-9A39-6CB4E429E132}" srcOrd="0" destOrd="0" presId="urn:microsoft.com/office/officeart/2005/8/layout/orgChart1"/>
    <dgm:cxn modelId="{2101FCBD-EC43-483D-B2BB-3F15744C30FE}" type="presParOf" srcId="{C260152F-AC7C-43F7-9C74-17D304948244}" destId="{18834FBF-A7FB-4188-B3CC-F4F70ABEDD9A}" srcOrd="1" destOrd="0" presId="urn:microsoft.com/office/officeart/2005/8/layout/orgChart1"/>
    <dgm:cxn modelId="{BF31E46D-1977-4664-B545-35ED3A0387C5}" type="presParOf" srcId="{18834FBF-A7FB-4188-B3CC-F4F70ABEDD9A}" destId="{F6A0D0DF-A0BA-4F8C-951B-6AC8F483FD9A}" srcOrd="0" destOrd="0" presId="urn:microsoft.com/office/officeart/2005/8/layout/orgChart1"/>
    <dgm:cxn modelId="{AA322944-8B2A-4917-B90A-63985442C646}" type="presParOf" srcId="{F6A0D0DF-A0BA-4F8C-951B-6AC8F483FD9A}" destId="{6EDF680E-619F-4A49-981B-FF23F34373EA}" srcOrd="0" destOrd="0" presId="urn:microsoft.com/office/officeart/2005/8/layout/orgChart1"/>
    <dgm:cxn modelId="{7434034F-C620-4EFD-B379-FFFEF59D4BA9}" type="presParOf" srcId="{F6A0D0DF-A0BA-4F8C-951B-6AC8F483FD9A}" destId="{A4D3FE7C-0569-4CFA-8171-4F847E5ABA55}" srcOrd="1" destOrd="0" presId="urn:microsoft.com/office/officeart/2005/8/layout/orgChart1"/>
    <dgm:cxn modelId="{1D6DD498-2CD3-4975-94C3-13B680AF76DC}" type="presParOf" srcId="{18834FBF-A7FB-4188-B3CC-F4F70ABEDD9A}" destId="{1BD5AC88-A227-49BA-9F86-380461EC2639}" srcOrd="1" destOrd="0" presId="urn:microsoft.com/office/officeart/2005/8/layout/orgChart1"/>
    <dgm:cxn modelId="{CEDC728E-7250-4540-BBF0-7A6719315629}" type="presParOf" srcId="{18834FBF-A7FB-4188-B3CC-F4F70ABEDD9A}" destId="{27D10863-1BB9-47FC-A632-2EED8D1ADCB0}" srcOrd="2" destOrd="0" presId="urn:microsoft.com/office/officeart/2005/8/layout/orgChart1"/>
    <dgm:cxn modelId="{3BE6E701-5E86-4E15-90E0-5313A50C60BB}" type="presParOf" srcId="{37DB70A1-6DF3-4947-8727-E10B5D0018D2}" destId="{5E5C643C-F62D-4832-B914-019236F4FBFD}" srcOrd="2" destOrd="0" presId="urn:microsoft.com/office/officeart/2005/8/layout/orgChart1"/>
    <dgm:cxn modelId="{B6AE2DAA-E539-4611-9EC8-1E44C16F9230}" type="presParOf" srcId="{E9C6A33F-C92A-471C-8874-97794AF7FD24}" destId="{DDBD9717-45E2-4B38-8ABB-19BE3BE814C5}" srcOrd="2" destOrd="0" presId="urn:microsoft.com/office/officeart/2005/8/layout/orgChart1"/>
    <dgm:cxn modelId="{15E9E4CE-F385-4097-B772-7FB8897B3832}" type="presParOf" srcId="{DDBD9717-45E2-4B38-8ABB-19BE3BE814C5}" destId="{11290805-BE9E-464C-9198-B2155FA4056C}" srcOrd="0" destOrd="0" presId="urn:microsoft.com/office/officeart/2005/8/layout/orgChart1"/>
    <dgm:cxn modelId="{56FEC723-B271-47D4-A240-484DCF37A0B6}" type="presParOf" srcId="{DDBD9717-45E2-4B38-8ABB-19BE3BE814C5}" destId="{E5D51510-C77D-4F1E-9400-4F41906D4AD2}" srcOrd="1" destOrd="0" presId="urn:microsoft.com/office/officeart/2005/8/layout/orgChart1"/>
    <dgm:cxn modelId="{618C5439-9028-4165-882D-9D2F3F42507E}" type="presParOf" srcId="{E5D51510-C77D-4F1E-9400-4F41906D4AD2}" destId="{0996ACF4-DA11-4771-A7D4-8492EBD89D21}" srcOrd="0" destOrd="0" presId="urn:microsoft.com/office/officeart/2005/8/layout/orgChart1"/>
    <dgm:cxn modelId="{93E5091C-AA39-4C14-AD62-A5EF0146EA05}" type="presParOf" srcId="{0996ACF4-DA11-4771-A7D4-8492EBD89D21}" destId="{AE66F4B7-5BF2-439C-9A03-D126697CF0BA}" srcOrd="0" destOrd="0" presId="urn:microsoft.com/office/officeart/2005/8/layout/orgChart1"/>
    <dgm:cxn modelId="{83CF00F3-3E0A-4D32-8D11-66CD7A2F4F31}" type="presParOf" srcId="{0996ACF4-DA11-4771-A7D4-8492EBD89D21}" destId="{4258AA12-159E-449F-B389-0ECEE5D16A0A}" srcOrd="1" destOrd="0" presId="urn:microsoft.com/office/officeart/2005/8/layout/orgChart1"/>
    <dgm:cxn modelId="{7ADC0DE1-1157-4630-837F-C7CAB71B9D36}" type="presParOf" srcId="{E5D51510-C77D-4F1E-9400-4F41906D4AD2}" destId="{B7BD3C30-5380-4B13-B745-51DA46278BE2}" srcOrd="1" destOrd="0" presId="urn:microsoft.com/office/officeart/2005/8/layout/orgChart1"/>
    <dgm:cxn modelId="{022E9A4C-51EC-44B1-923E-1D555A26367C}" type="presParOf" srcId="{E5D51510-C77D-4F1E-9400-4F41906D4AD2}" destId="{AFAB0AC5-58BA-4BBD-89F9-8D8A099F82FC}" srcOrd="2" destOrd="0" presId="urn:microsoft.com/office/officeart/2005/8/layout/orgChart1"/>
    <dgm:cxn modelId="{77CDCD9F-8428-43F5-8006-DD6F52C5C64B}" type="presParOf" srcId="{DDBD9717-45E2-4B38-8ABB-19BE3BE814C5}" destId="{6BF58A9E-CD4D-4C48-8B62-7CCB624EEF91}" srcOrd="2" destOrd="0" presId="urn:microsoft.com/office/officeart/2005/8/layout/orgChart1"/>
    <dgm:cxn modelId="{4C2FA320-C0FD-45C6-9A2C-231651AF931B}" type="presParOf" srcId="{DDBD9717-45E2-4B38-8ABB-19BE3BE814C5}" destId="{0810A4B5-8538-48FE-A76A-0CD4C09615B3}" srcOrd="3" destOrd="0" presId="urn:microsoft.com/office/officeart/2005/8/layout/orgChart1"/>
    <dgm:cxn modelId="{71F102CD-2149-4B76-82EA-0ECD5B3BC47C}" type="presParOf" srcId="{0810A4B5-8538-48FE-A76A-0CD4C09615B3}" destId="{204A5D1F-DEA7-447B-A076-DE8FB9E32C34}" srcOrd="0" destOrd="0" presId="urn:microsoft.com/office/officeart/2005/8/layout/orgChart1"/>
    <dgm:cxn modelId="{E3BE424F-67C0-4600-AB8D-7E95D377B0B1}" type="presParOf" srcId="{204A5D1F-DEA7-447B-A076-DE8FB9E32C34}" destId="{B370B124-CA7A-40B8-A9F5-5C3596F9090C}" srcOrd="0" destOrd="0" presId="urn:microsoft.com/office/officeart/2005/8/layout/orgChart1"/>
    <dgm:cxn modelId="{DD698AAE-E406-4EAE-80C9-F3DD6A670505}" type="presParOf" srcId="{204A5D1F-DEA7-447B-A076-DE8FB9E32C34}" destId="{8E52D8B5-2604-4B75-8B4C-6A5E7D6C686F}" srcOrd="1" destOrd="0" presId="urn:microsoft.com/office/officeart/2005/8/layout/orgChart1"/>
    <dgm:cxn modelId="{09BB04F8-7035-45A5-B9B1-1F9E5575FE26}" type="presParOf" srcId="{0810A4B5-8538-48FE-A76A-0CD4C09615B3}" destId="{37358FF9-2267-4D5F-959E-DEB390266B92}" srcOrd="1" destOrd="0" presId="urn:microsoft.com/office/officeart/2005/8/layout/orgChart1"/>
    <dgm:cxn modelId="{78083F78-5E34-4F5C-ACEE-C09219324059}" type="presParOf" srcId="{0810A4B5-8538-48FE-A76A-0CD4C09615B3}" destId="{4B1CFA9B-C304-42F0-B4B9-61DA01A08A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58A9E-CD4D-4C48-8B62-7CCB624EEF91}">
      <dsp:nvSpPr>
        <dsp:cNvPr id="0" name=""/>
        <dsp:cNvSpPr/>
      </dsp:nvSpPr>
      <dsp:spPr>
        <a:xfrm>
          <a:off x="4068452" y="959932"/>
          <a:ext cx="201026" cy="880686"/>
        </a:xfrm>
        <a:custGeom>
          <a:avLst/>
          <a:gdLst/>
          <a:ahLst/>
          <a:cxnLst/>
          <a:rect l="0" t="0" r="0" b="0"/>
          <a:pathLst>
            <a:path>
              <a:moveTo>
                <a:pt x="0" y="0"/>
              </a:moveTo>
              <a:lnTo>
                <a:pt x="0" y="880686"/>
              </a:lnTo>
              <a:lnTo>
                <a:pt x="201026" y="880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90805-BE9E-464C-9198-B2155FA4056C}">
      <dsp:nvSpPr>
        <dsp:cNvPr id="0" name=""/>
        <dsp:cNvSpPr/>
      </dsp:nvSpPr>
      <dsp:spPr>
        <a:xfrm>
          <a:off x="3867425" y="959932"/>
          <a:ext cx="201026" cy="880686"/>
        </a:xfrm>
        <a:custGeom>
          <a:avLst/>
          <a:gdLst/>
          <a:ahLst/>
          <a:cxnLst/>
          <a:rect l="0" t="0" r="0" b="0"/>
          <a:pathLst>
            <a:path>
              <a:moveTo>
                <a:pt x="201026" y="0"/>
              </a:moveTo>
              <a:lnTo>
                <a:pt x="201026" y="880686"/>
              </a:lnTo>
              <a:lnTo>
                <a:pt x="0" y="880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47273B-27D9-45FD-9A39-6CB4E429E132}">
      <dsp:nvSpPr>
        <dsp:cNvPr id="0" name=""/>
        <dsp:cNvSpPr/>
      </dsp:nvSpPr>
      <dsp:spPr>
        <a:xfrm>
          <a:off x="5181026" y="3678574"/>
          <a:ext cx="91440" cy="402052"/>
        </a:xfrm>
        <a:custGeom>
          <a:avLst/>
          <a:gdLst/>
          <a:ahLst/>
          <a:cxnLst/>
          <a:rect l="0" t="0" r="0" b="0"/>
          <a:pathLst>
            <a:path>
              <a:moveTo>
                <a:pt x="45720" y="0"/>
              </a:moveTo>
              <a:lnTo>
                <a:pt x="45720" y="4020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95F1D-8110-41D5-8F6D-7A70D466BBDD}">
      <dsp:nvSpPr>
        <dsp:cNvPr id="0" name=""/>
        <dsp:cNvSpPr/>
      </dsp:nvSpPr>
      <dsp:spPr>
        <a:xfrm>
          <a:off x="4068452" y="959932"/>
          <a:ext cx="1158294" cy="1761373"/>
        </a:xfrm>
        <a:custGeom>
          <a:avLst/>
          <a:gdLst/>
          <a:ahLst/>
          <a:cxnLst/>
          <a:rect l="0" t="0" r="0" b="0"/>
          <a:pathLst>
            <a:path>
              <a:moveTo>
                <a:pt x="0" y="0"/>
              </a:moveTo>
              <a:lnTo>
                <a:pt x="0" y="1560347"/>
              </a:lnTo>
              <a:lnTo>
                <a:pt x="1158294" y="1560347"/>
              </a:lnTo>
              <a:lnTo>
                <a:pt x="1158294" y="17613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1704B-397D-4BE8-9804-64926773E732}">
      <dsp:nvSpPr>
        <dsp:cNvPr id="0" name=""/>
        <dsp:cNvSpPr/>
      </dsp:nvSpPr>
      <dsp:spPr>
        <a:xfrm>
          <a:off x="2910157" y="959932"/>
          <a:ext cx="1158294" cy="1761373"/>
        </a:xfrm>
        <a:custGeom>
          <a:avLst/>
          <a:gdLst/>
          <a:ahLst/>
          <a:cxnLst/>
          <a:rect l="0" t="0" r="0" b="0"/>
          <a:pathLst>
            <a:path>
              <a:moveTo>
                <a:pt x="1158294" y="0"/>
              </a:moveTo>
              <a:lnTo>
                <a:pt x="1158294" y="1560347"/>
              </a:lnTo>
              <a:lnTo>
                <a:pt x="0" y="1560347"/>
              </a:lnTo>
              <a:lnTo>
                <a:pt x="0" y="17613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A32D6-466C-42C1-A64A-62AA3AAAEE92}">
      <dsp:nvSpPr>
        <dsp:cNvPr id="0" name=""/>
        <dsp:cNvSpPr/>
      </dsp:nvSpPr>
      <dsp:spPr>
        <a:xfrm>
          <a:off x="3111183" y="2664"/>
          <a:ext cx="1914536" cy="95726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Nepriklausomų ekspertų komitetas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vertina šalies teisės aktų ir praktikos atitikimą chartijai</a:t>
          </a:r>
        </a:p>
      </dsp:txBody>
      <dsp:txXfrm>
        <a:off x="3111183" y="2664"/>
        <a:ext cx="1914536" cy="957268"/>
      </dsp:txXfrm>
    </dsp:sp>
    <dsp:sp modelId="{D316C023-6F9C-4D00-841B-3B16D5578FD7}">
      <dsp:nvSpPr>
        <dsp:cNvPr id="0" name=""/>
        <dsp:cNvSpPr/>
      </dsp:nvSpPr>
      <dsp:spPr>
        <a:xfrm>
          <a:off x="1952889" y="2721306"/>
          <a:ext cx="1914536" cy="95726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Parlamentinė </a:t>
          </a:r>
          <a:r>
            <a:rPr kumimoji="0" lang="lt-LT" altLang="lt-LT" sz="1200" b="0" i="0" u="none" strike="noStrike" kern="1200" cap="none" normalizeH="0" baseline="0" dirty="0" err="1">
              <a:ln>
                <a:noFill/>
              </a:ln>
              <a:solidFill>
                <a:schemeClr val="tx1"/>
              </a:solidFill>
              <a:effectLst/>
              <a:latin typeface="Times New Roman" panose="02020603050405020304" pitchFamily="18" charset="0"/>
              <a:cs typeface="Arial" panose="020B0604020202020204" pitchFamily="34" charset="0"/>
            </a:rPr>
            <a:t>Asambleja</a:t>
          </a:r>
          <a:endPar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1"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diskutuoja socialiniais reikalais</a:t>
          </a:r>
        </a:p>
      </dsp:txBody>
      <dsp:txXfrm>
        <a:off x="1952889" y="2721306"/>
        <a:ext cx="1914536" cy="957268"/>
      </dsp:txXfrm>
    </dsp:sp>
    <dsp:sp modelId="{944FA552-7E21-4101-A9DD-F2A85B367A41}">
      <dsp:nvSpPr>
        <dsp:cNvPr id="0" name=""/>
        <dsp:cNvSpPr/>
      </dsp:nvSpPr>
      <dsp:spPr>
        <a:xfrm>
          <a:off x="4269478" y="2721306"/>
          <a:ext cx="1914536" cy="95726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Vyriausybinis komitetas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1"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atrenka situacijas, dėl kurių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1"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reikėtų rekomenduoti šalims narėms</a:t>
          </a:r>
        </a:p>
      </dsp:txBody>
      <dsp:txXfrm>
        <a:off x="4269478" y="2721306"/>
        <a:ext cx="1914536" cy="957268"/>
      </dsp:txXfrm>
    </dsp:sp>
    <dsp:sp modelId="{6EDF680E-619F-4A49-981B-FF23F34373EA}">
      <dsp:nvSpPr>
        <dsp:cNvPr id="0" name=""/>
        <dsp:cNvSpPr/>
      </dsp:nvSpPr>
      <dsp:spPr>
        <a:xfrm>
          <a:off x="4269478" y="4080627"/>
          <a:ext cx="1914536" cy="957268"/>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Ministrų komitetas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1"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priima rekomendacijas šalims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1"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dėl Chartijos nepakankamo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1"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vykdymo</a:t>
          </a:r>
        </a:p>
      </dsp:txBody>
      <dsp:txXfrm>
        <a:off x="4269478" y="4080627"/>
        <a:ext cx="1914536" cy="957268"/>
      </dsp:txXfrm>
    </dsp:sp>
    <dsp:sp modelId="{AE66F4B7-5BF2-439C-9A03-D126697CF0BA}">
      <dsp:nvSpPr>
        <dsp:cNvPr id="0" name=""/>
        <dsp:cNvSpPr/>
      </dsp:nvSpPr>
      <dsp:spPr>
        <a:xfrm>
          <a:off x="1952889" y="1361985"/>
          <a:ext cx="1914536" cy="957268"/>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Vyriausybių ataskaitos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apie Chartijos įgyvendinimą</a:t>
          </a:r>
        </a:p>
      </dsp:txBody>
      <dsp:txXfrm>
        <a:off x="1952889" y="1361985"/>
        <a:ext cx="1914536" cy="957268"/>
      </dsp:txXfrm>
    </dsp:sp>
    <dsp:sp modelId="{B370B124-CA7A-40B8-A9F5-5C3596F9090C}">
      <dsp:nvSpPr>
        <dsp:cNvPr id="0" name=""/>
        <dsp:cNvSpPr/>
      </dsp:nvSpPr>
      <dsp:spPr>
        <a:xfrm>
          <a:off x="4269478" y="1361985"/>
          <a:ext cx="1914536" cy="957268"/>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err="1">
              <a:ln>
                <a:noFill/>
              </a:ln>
              <a:solidFill>
                <a:schemeClr val="tx1"/>
              </a:solidFill>
              <a:effectLst/>
              <a:latin typeface="Times New Roman" panose="02020603050405020304" pitchFamily="18" charset="0"/>
              <a:cs typeface="Arial" panose="020B0604020202020204" pitchFamily="34" charset="0"/>
            </a:rPr>
            <a:t>Nevyriausybinų</a:t>
          </a: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 </a:t>
          </a:r>
          <a:r>
            <a:rPr kumimoji="0" lang="lt-LT" altLang="lt-LT" sz="1200" b="0" i="0" u="none" strike="noStrike" kern="1200" cap="none" normalizeH="0" baseline="0" dirty="0" err="1">
              <a:ln>
                <a:noFill/>
              </a:ln>
              <a:solidFill>
                <a:schemeClr val="tx1"/>
              </a:solidFill>
              <a:effectLst/>
              <a:latin typeface="Times New Roman" panose="02020603050405020304" pitchFamily="18" charset="0"/>
              <a:cs typeface="Arial" panose="020B0604020202020204" pitchFamily="34" charset="0"/>
            </a:rPr>
            <a:t>org</a:t>
          </a: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-jų</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kern="1200" cap="none" normalizeH="0" baseline="0" dirty="0">
              <a:ln>
                <a:noFill/>
              </a:ln>
              <a:solidFill>
                <a:schemeClr val="tx1"/>
              </a:solidFill>
              <a:effectLst/>
              <a:latin typeface="Times New Roman" panose="02020603050405020304" pitchFamily="18" charset="0"/>
              <a:cs typeface="Arial" panose="020B0604020202020204" pitchFamily="34" charset="0"/>
            </a:rPr>
            <a:t> stebėjimai</a:t>
          </a:r>
        </a:p>
      </dsp:txBody>
      <dsp:txXfrm>
        <a:off x="4269478" y="1361985"/>
        <a:ext cx="1914536" cy="9572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EDE91CD3-4798-4C62-AF3A-3BA8DA99F2F8}" type="datetimeFigureOut">
              <a:rPr lang="lt-LT"/>
              <a:pPr>
                <a:defRPr/>
              </a:pPr>
              <a:t>2021.12.21</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2B933E89-E6F5-456D-B06F-C75435904998}"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lt-LT"/>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lt-LT" noProof="0"/>
          </a:p>
        </p:txBody>
      </p:sp>
      <p:sp>
        <p:nvSpPr>
          <p:cNvPr id="4" name="Rectangle 23"/>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lt-LT"/>
          </a:p>
        </p:txBody>
      </p:sp>
      <p:sp>
        <p:nvSpPr>
          <p:cNvPr id="5" name="Rectangle 24"/>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r>
              <a:rPr lang="lt-LT"/>
              <a:t>Adequate and Sustainable PensionsOpen Method of Coordination</a:t>
            </a:r>
          </a:p>
        </p:txBody>
      </p:sp>
      <p:sp>
        <p:nvSpPr>
          <p:cNvPr id="6" name="Rectangle 25"/>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FBC13086-2E51-4BD8-B11E-18401260C326}" type="slidenum">
              <a:rPr lang="lt-LT"/>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76CB176C-5C22-436C-B2B1-DE9D6E53C333}" type="datetimeFigureOut">
              <a:rPr lang="lt-LT" smtClean="0"/>
              <a:pPr>
                <a:defRPr/>
              </a:pPr>
              <a:t>2021.12.21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19B9A961-8269-4784-9695-A19B24C5030C}"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08584BF2-917F-4A5E-BB83-2EE8885E2897}" type="datetimeFigureOut">
              <a:rPr lang="lt-LT" smtClean="0"/>
              <a:pPr>
                <a:defRPr/>
              </a:pPr>
              <a:t>2021.12.21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2BB32D9A-FCA5-43B9-9004-0DFCF7836F00}"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837329BA-F3F9-47B4-807F-69B14DD571CE}" type="datetimeFigureOut">
              <a:rPr lang="lt-LT" smtClean="0"/>
              <a:pPr>
                <a:defRPr/>
              </a:pPr>
              <a:t>2021.12.21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27CC20C7-49A0-4F16-B459-4940ABB2AD80}"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0C1625B9-FECC-404C-B16A-CE7FF2AB1C68}" type="datetimeFigureOut">
              <a:rPr lang="lt-LT" smtClean="0"/>
              <a:pPr>
                <a:defRPr/>
              </a:pPr>
              <a:t>2021.12.21</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8405D68D-8135-4CCB-90B0-E667A76749B4}"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F0EFA424-4956-455B-8F62-6624B91A5A75}" type="datetimeFigureOut">
              <a:rPr lang="lt-LT" smtClean="0"/>
              <a:pPr>
                <a:defRPr/>
              </a:pPr>
              <a:t>2021.12.21</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AE8AE55A-217F-4956-9C8D-E3678849C5BD}"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E1C30828-780E-4713-8ECE-E6C951D49C89}" type="datetimeFigureOut">
              <a:rPr lang="lt-LT" smtClean="0"/>
              <a:pPr>
                <a:defRPr/>
              </a:pPr>
              <a:t>2021.12.21</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84CB8D81-6CC9-492C-A5FD-31A2DC02C238}"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EF09046B-4F8B-42D2-BFE6-C74B6D46AE4D}" type="datetimeFigureOut">
              <a:rPr lang="lt-LT" smtClean="0"/>
              <a:pPr>
                <a:defRPr/>
              </a:pPr>
              <a:t>2021.12.21</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6F6D18BD-7FDF-412C-A151-19D736ED328D}"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DCD8FC24-E76D-4633-B3BB-C64DE190C925}" type="datetimeFigureOut">
              <a:rPr lang="lt-LT" smtClean="0"/>
              <a:pPr>
                <a:defRPr/>
              </a:pPr>
              <a:t>2021.12.21</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E795BC69-0F5E-41E8-B8FC-B9A5F6BF5ED4}"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40DED3C8-4802-4AEE-8F48-F1DB7E704997}" type="datetimeFigureOut">
              <a:rPr lang="lt-LT" smtClean="0"/>
              <a:pPr>
                <a:defRPr/>
              </a:pPr>
              <a:t>2021.12.21</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C77000AA-A3FC-465E-82CE-D107063ADF99}"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9566EEF6-908A-4CBC-B26F-C2C14F68A3FF}" type="datetimeFigureOut">
              <a:rPr lang="lt-LT" smtClean="0"/>
              <a:pPr>
                <a:defRPr/>
              </a:pPr>
              <a:t>2021.12.21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ECDB4C59-D2E7-43ED-85C3-FBF401247E60}"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2CE110B8-9443-4934-B5BC-0A3923E97A5C}" type="datetimeFigureOut">
              <a:rPr lang="lt-LT" smtClean="0"/>
              <a:pPr>
                <a:defRPr/>
              </a:pPr>
              <a:t>2021.12.21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51FD8C8C-CEC2-4567-8AE5-C97B4AB182AE}"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AD4BB9AD-F259-43B1-9039-07A66272F933}" type="datetimeFigureOut">
              <a:rPr lang="lt-LT" smtClean="0"/>
              <a:pPr>
                <a:defRPr/>
              </a:pPr>
              <a:t>2021.12.21</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3CE9BBFB-0344-417D-8BBD-3161226E6CAB}" type="slidenum">
              <a:rPr lang="lt-LT" smtClean="0"/>
              <a:pPr>
                <a:defRPr/>
              </a:pPr>
              <a:t>‹#›</a:t>
            </a:fld>
            <a:endParaRPr lang="lt-L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fld id="{AD4BB9AD-F259-43B1-9039-07A66272F933}" type="datetimeFigureOut">
              <a:rPr lang="lt-LT" smtClean="0"/>
              <a:pPr>
                <a:defRPr/>
              </a:pPr>
              <a:t>2021.12.21</a:t>
            </a:fld>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3CE9BBFB-0344-417D-8BBD-3161226E6CAB}" type="slidenum">
              <a:rPr lang="lt-LT" smtClean="0"/>
              <a:pPr>
                <a:defRPr/>
              </a:pPr>
              <a:t>‹#›</a:t>
            </a:fld>
            <a:endParaRPr lang="lt-L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Pavadinimas, tekst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ext Placeholder 2"/>
          <p:cNvSpPr>
            <a:spLocks noGrp="1"/>
          </p:cNvSpPr>
          <p:nvPr>
            <p:ph type="body" sz="half" idx="1"/>
          </p:nvPr>
        </p:nvSpPr>
        <p:spPr>
          <a:xfrm>
            <a:off x="457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Content Placeholder 3"/>
          <p:cNvSpPr>
            <a:spLocks noGrp="1"/>
          </p:cNvSpPr>
          <p:nvPr>
            <p:ph sz="half" idx="2"/>
          </p:nvPr>
        </p:nvSpPr>
        <p:spPr>
          <a:xfrm>
            <a:off x="4648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atin typeface="Arial" pitchFamily="34" charset="0"/>
              </a:defRPr>
            </a:lvl1pPr>
          </a:lstStyle>
          <a:p>
            <a:pPr>
              <a:defRPr/>
            </a:pPr>
            <a:fld id="{AD4BB9AD-F259-43B1-9039-07A66272F933}" type="datetimeFigureOut">
              <a:rPr lang="lt-LT" smtClean="0"/>
              <a:pPr>
                <a:defRPr/>
              </a:pPr>
              <a:t>2021.12.21</a:t>
            </a:fld>
            <a:endParaRPr lang="lt-LT"/>
          </a:p>
        </p:txBody>
      </p:sp>
      <p:sp>
        <p:nvSpPr>
          <p:cNvPr id="6" name="Poraštės vietos rezervavimo ženklas 4"/>
          <p:cNvSpPr>
            <a:spLocks noGrp="1"/>
          </p:cNvSpPr>
          <p:nvPr>
            <p:ph type="ftr" sz="quarter" idx="11"/>
          </p:nvPr>
        </p:nvSpPr>
        <p:spPr/>
        <p:txBody>
          <a:bodyPr/>
          <a:lstStyle>
            <a:lvl1pPr>
              <a:defRPr>
                <a:latin typeface="Arial" pitchFamily="34" charset="0"/>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atin typeface="Arial" pitchFamily="34" charset="0"/>
              </a:defRPr>
            </a:lvl1pPr>
          </a:lstStyle>
          <a:p>
            <a:pPr>
              <a:defRPr/>
            </a:pPr>
            <a:fld id="{3CE9BBFB-0344-417D-8BBD-3161226E6CAB}" type="slidenum">
              <a:rPr lang="lt-LT" smtClean="0"/>
              <a:pPr>
                <a:defRPr/>
              </a:pPr>
              <a:t>‹#›</a:t>
            </a:fld>
            <a:endParaRPr lang="lt-L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Pavadinimas ir grafika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Chart Placeholder 2"/>
          <p:cNvSpPr>
            <a:spLocks noGrp="1"/>
          </p:cNvSpPr>
          <p:nvPr>
            <p:ph type="chart" idx="1"/>
          </p:nvPr>
        </p:nvSpPr>
        <p:spPr>
          <a:xfrm>
            <a:off x="457200" y="1600200"/>
            <a:ext cx="8229600" cy="4530725"/>
          </a:xfrm>
        </p:spPr>
        <p:txBody>
          <a:bodyPr rtlCol="0">
            <a:normAutofit/>
          </a:bodyPr>
          <a:lstStyle/>
          <a:p>
            <a:pPr lvl="0"/>
            <a:r>
              <a:rPr lang="lt-LT" noProof="0"/>
              <a:t>Spustelėkite piktogramą, jei norite pridėti diagramą</a:t>
            </a:r>
          </a:p>
        </p:txBody>
      </p:sp>
      <p:sp>
        <p:nvSpPr>
          <p:cNvPr id="4" name="Datos vietos rezervavimo ženklas 3"/>
          <p:cNvSpPr>
            <a:spLocks noGrp="1"/>
          </p:cNvSpPr>
          <p:nvPr>
            <p:ph type="dt" sz="half" idx="10"/>
          </p:nvPr>
        </p:nvSpPr>
        <p:spPr/>
        <p:txBody>
          <a:bodyPr/>
          <a:lstStyle>
            <a:lvl1pPr>
              <a:defRPr>
                <a:latin typeface="Arial" pitchFamily="34" charset="0"/>
              </a:defRPr>
            </a:lvl1pPr>
          </a:lstStyle>
          <a:p>
            <a:pPr>
              <a:defRPr/>
            </a:pPr>
            <a:fld id="{AD4BB9AD-F259-43B1-9039-07A66272F933}" type="datetimeFigureOut">
              <a:rPr lang="lt-LT" smtClean="0"/>
              <a:pPr>
                <a:defRPr/>
              </a:pPr>
              <a:t>2021.12.21</a:t>
            </a:fld>
            <a:endParaRPr lang="lt-LT"/>
          </a:p>
        </p:txBody>
      </p:sp>
      <p:sp>
        <p:nvSpPr>
          <p:cNvPr id="5" name="Poraštės vietos rezervavimo ženklas 4"/>
          <p:cNvSpPr>
            <a:spLocks noGrp="1"/>
          </p:cNvSpPr>
          <p:nvPr>
            <p:ph type="ftr" sz="quarter" idx="11"/>
          </p:nvPr>
        </p:nvSpPr>
        <p:spPr/>
        <p:txBody>
          <a:bodyPr/>
          <a:lstStyle>
            <a:lvl1pPr>
              <a:defRPr>
                <a:latin typeface="Arial" pitchFamily="34" charset="0"/>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atin typeface="Arial" pitchFamily="34" charset="0"/>
              </a:defRPr>
            </a:lvl1pPr>
          </a:lstStyle>
          <a:p>
            <a:pPr>
              <a:defRPr/>
            </a:pPr>
            <a:fld id="{3CE9BBFB-0344-417D-8BBD-3161226E6CAB}" type="slidenum">
              <a:rPr lang="lt-LT" smtClean="0"/>
              <a:pPr>
                <a:defRPr/>
              </a:pPr>
              <a:t>‹#›</a:t>
            </a:fld>
            <a:endParaRPr lang="lt-L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lt-LT"/>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lt-LT" noProof="0"/>
          </a:p>
        </p:txBody>
      </p:sp>
      <p:sp>
        <p:nvSpPr>
          <p:cNvPr id="4" name="Rectangle 23"/>
          <p:cNvSpPr>
            <a:spLocks noGrp="1" noChangeArrowheads="1"/>
          </p:cNvSpPr>
          <p:nvPr>
            <p:ph type="dt" sz="half" idx="10"/>
          </p:nvPr>
        </p:nvSpPr>
        <p:spPr/>
        <p:txBody>
          <a:bodyPr/>
          <a:lstStyle>
            <a:lvl1pPr>
              <a:defRPr/>
            </a:lvl1pPr>
          </a:lstStyle>
          <a:p>
            <a:pPr>
              <a:defRPr/>
            </a:pPr>
            <a:endParaRPr lang="lt-LT"/>
          </a:p>
        </p:txBody>
      </p:sp>
      <p:sp>
        <p:nvSpPr>
          <p:cNvPr id="5" name="Rectangle 24"/>
          <p:cNvSpPr>
            <a:spLocks noGrp="1" noChangeArrowheads="1"/>
          </p:cNvSpPr>
          <p:nvPr>
            <p:ph type="ftr" sz="quarter" idx="11"/>
          </p:nvPr>
        </p:nvSpPr>
        <p:spPr/>
        <p:txBody>
          <a:bodyPr/>
          <a:lstStyle>
            <a:lvl1pPr>
              <a:defRPr/>
            </a:lvl1pPr>
          </a:lstStyle>
          <a:p>
            <a:pPr>
              <a:defRPr/>
            </a:pPr>
            <a:r>
              <a:rPr lang="lt-LT"/>
              <a:t>Adequate and Sustainable PensionsOpen Method of Coordination</a:t>
            </a:r>
          </a:p>
        </p:txBody>
      </p:sp>
      <p:sp>
        <p:nvSpPr>
          <p:cNvPr id="6" name="Rectangle 25"/>
          <p:cNvSpPr>
            <a:spLocks noGrp="1" noChangeArrowheads="1"/>
          </p:cNvSpPr>
          <p:nvPr>
            <p:ph type="sldNum" sz="quarter" idx="12"/>
          </p:nvPr>
        </p:nvSpPr>
        <p:spPr/>
        <p:txBody>
          <a:bodyPr/>
          <a:lstStyle>
            <a:lvl1pPr>
              <a:defRPr/>
            </a:lvl1pPr>
          </a:lstStyle>
          <a:p>
            <a:pPr>
              <a:defRPr/>
            </a:pPr>
            <a:fld id="{DF8B0BAB-2AA6-441B-BB96-BFF39BE75E5F}"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EEC53585-FD4D-4602-B142-37295F4F574C}" type="datetimeFigureOut">
              <a:rPr lang="lt-LT"/>
              <a:pPr>
                <a:defRPr/>
              </a:pPr>
              <a:t>2021.12.21</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172A6DE6-25B7-445F-BE16-464A6236890C}" type="slidenum">
              <a:rPr lang="lt-LT"/>
              <a:pPr>
                <a:defRPr/>
              </a:pPr>
              <a:t>‹#›</a:t>
            </a:fld>
            <a:endParaRPr lang="lt-L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Pavadinimas, tekst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ext Placeholder 2"/>
          <p:cNvSpPr>
            <a:spLocks noGrp="1"/>
          </p:cNvSpPr>
          <p:nvPr>
            <p:ph type="body" sz="half" idx="1"/>
          </p:nvPr>
        </p:nvSpPr>
        <p:spPr>
          <a:xfrm>
            <a:off x="457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Content Placeholder 3"/>
          <p:cNvSpPr>
            <a:spLocks noGrp="1"/>
          </p:cNvSpPr>
          <p:nvPr>
            <p:ph sz="half" idx="2"/>
          </p:nvPr>
        </p:nvSpPr>
        <p:spPr>
          <a:xfrm>
            <a:off x="4648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endParaRPr lang="lt-LT"/>
          </a:p>
        </p:txBody>
      </p:sp>
      <p:sp>
        <p:nvSpPr>
          <p:cNvPr id="6" name="Poraštės vietos rezervavimo ženklas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endParaRPr lang="lt-LT"/>
          </a:p>
        </p:txBody>
      </p:sp>
      <p:sp>
        <p:nvSpPr>
          <p:cNvPr id="7" name="Skaidrės numerio vietos rezervavimo ženklas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151EECA3-E6CC-4501-9C1A-BAB57D6B0F22}" type="slidenum">
              <a:rPr lang="lt-LT"/>
              <a:pPr>
                <a:defRPr/>
              </a:pPr>
              <a:t>‹#›</a:t>
            </a:fld>
            <a:endParaRPr lang="lt-L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Pavadinimas ir grafika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Chart Placeholder 2"/>
          <p:cNvSpPr>
            <a:spLocks noGrp="1"/>
          </p:cNvSpPr>
          <p:nvPr>
            <p:ph type="chart" idx="1"/>
          </p:nvPr>
        </p:nvSpPr>
        <p:spPr>
          <a:xfrm>
            <a:off x="457200" y="1600200"/>
            <a:ext cx="8229600" cy="4530725"/>
          </a:xfrm>
        </p:spPr>
        <p:txBody>
          <a:bodyPr rtlCol="0">
            <a:normAutofit/>
          </a:bodyPr>
          <a:lstStyle/>
          <a:p>
            <a:pPr lvl="0"/>
            <a:r>
              <a:rPr lang="lt-LT" noProof="0"/>
              <a:t>Spustelėkite piktogramą, jei norite pridėti diagramą</a:t>
            </a:r>
          </a:p>
        </p:txBody>
      </p:sp>
      <p:sp>
        <p:nvSpPr>
          <p:cNvPr id="4" name="Datos vietos rezervavimo ženklas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endParaRPr lang="lt-LT"/>
          </a:p>
        </p:txBody>
      </p:sp>
      <p:sp>
        <p:nvSpPr>
          <p:cNvPr id="5" name="Poraštės vietos rezervavimo ženklas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endParaRPr lang="lt-LT"/>
          </a:p>
        </p:txBody>
      </p:sp>
      <p:sp>
        <p:nvSpPr>
          <p:cNvPr id="6" name="Skaidrės numerio vietos rezervavimo ženklas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10DADBCF-E4B0-43A6-8C46-116B30846EDD}" type="slidenum">
              <a:rPr lang="lt-LT"/>
              <a:pPr>
                <a:defRPr/>
              </a:pPr>
              <a:t>‹#›</a:t>
            </a:fld>
            <a:endParaRPr lang="lt-L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E150BF69-AF0A-47C2-9B3C-3BEE5B2BC656}" type="slidenum">
              <a:rPr lang="lt-LT"/>
              <a:pPr>
                <a:defRPr/>
              </a:pPr>
              <a:t>‹#›</a:t>
            </a:fld>
            <a:endParaRPr lang="lt-L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21F19327-300A-43ED-9861-FD160E34A226}" type="slidenum">
              <a:rPr lang="lt-LT"/>
              <a:pPr>
                <a:defRPr/>
              </a:pPr>
              <a:t>‹#›</a:t>
            </a:fld>
            <a:endParaRPr lang="lt-L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7A931D2D-C65D-431D-A8CB-02A2CB4A2784}" type="datetime1">
              <a:rPr lang="lt-LT" smtClean="0"/>
              <a:pPr>
                <a:defRPr/>
              </a:pPr>
              <a:t>2021.12.21</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A93DD534-6D4E-44B2-868D-A80DD5D1665E}"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F17F2A30-82D8-4C14-B4B6-F2F2773C303B}" type="datetime1">
              <a:rPr lang="lt-LT" smtClean="0"/>
              <a:pPr>
                <a:defRPr/>
              </a:pPr>
              <a:t>2021.12.21</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image" Target="../media/image1.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2.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pic>
        <p:nvPicPr>
          <p:cNvPr id="3074" name="Picture 19" descr="02"/>
          <p:cNvPicPr>
            <a:picLocks noChangeAspect="1" noChangeArrowheads="1"/>
          </p:cNvPicPr>
          <p:nvPr/>
        </p:nvPicPr>
        <p:blipFill>
          <a:blip r:embed="rId16" cstate="print"/>
          <a:srcRect/>
          <a:stretch>
            <a:fillRect/>
          </a:stretch>
        </p:blipFill>
        <p:spPr bwMode="auto">
          <a:xfrm>
            <a:off x="0" y="1096963"/>
            <a:ext cx="9144000" cy="5761037"/>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307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4015"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16" r:id="rId12"/>
    <p:sldLayoutId id="2147484017" r:id="rId13"/>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0B5EB8-7CE4-4591-8B7A-C83801B413C8}" type="datetime1">
              <a:rPr lang="lt-LT" smtClean="0"/>
              <a:pPr>
                <a:defRPr/>
              </a:pPr>
              <a:t>2021.12.21</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9" descr="02"/>
          <p:cNvPicPr>
            <a:picLocks noChangeAspect="1" noChangeArrowheads="1"/>
          </p:cNvPicPr>
          <p:nvPr/>
        </p:nvPicPr>
        <p:blipFill>
          <a:blip r:embed="rId17" cstate="print"/>
          <a:srcRect/>
          <a:stretch>
            <a:fillRect/>
          </a:stretch>
        </p:blipFill>
        <p:spPr bwMode="auto">
          <a:xfrm>
            <a:off x="0" y="1096963"/>
            <a:ext cx="9144000" cy="5761037"/>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s://ec.europa.eu/info/business-economy-euro/economic-and-fiscal-policy-coordination/eu-economic-governance-monitoring-prevention-correction/european-semester/framework/european-semester-explained_en"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c.europa.eu/eurostat/en/web/products-statistical-books/-/KS-04-19-559"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eurostat/statistics-explained/index.php/Smarter,_greener,_more_inclusive_-_indicators_to_support_the_Europe_2020_strategy" TargetMode="External"/><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c.europa.eu/eurostat/statistics-explained/index.php?title=Europe_2020_headline_indicators"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commission/priorities/deeper-and-fairer-economic-and-monetary-union/european-pillar-social-rights/european-pillar-social-rights-20-principles_lt"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hyperlink" Target="https://ec.europa.eu/commission/priorities/deeper-and-fairer-economic-and-monetary-union/european-pillar-social-rights/european-pillar-social-rights-20-principles_lt"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c.europa.eu/info/business-economy-euro/recovery-coronavirus/recovery-and-resilience-facility_en#national-recovery-and-resilience-plans"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s://ec.europa.eu/info/departments/recovery-and-resilience-task-force_en" TargetMode="External"/><Relationship Id="rId2" Type="http://schemas.openxmlformats.org/officeDocument/2006/relationships/hyperlink" Target="https://ec.europa.eu/economy_finance/recovery-and-resilience-scoreboard/index.html" TargetMode="Externa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hyperlink" Target="https://ec.europa.eu/info/departments/economic-and-financial-affairs_en"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hyperlink" Target="https://ec.europa.eu/info/publications/2022-european-semester-autumn-package_en"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info/business-economy-euro/economic-and-fiscal-policy-coordination/eu-economic-governance-monitoring-prevention-correction/european-semester/european-semester-timeline/2022-european-semester-cycle_en#documents" TargetMode="Externa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
            <a:ext cx="9144000" cy="1628800"/>
          </a:xfrm>
        </p:spPr>
        <p:txBody>
          <a:bodyPr rtlCol="0">
            <a:normAutofit/>
          </a:bodyPr>
          <a:lstStyle/>
          <a:p>
            <a:pPr eaLnBrk="1" fontAlgn="auto" hangingPunct="1">
              <a:spcAft>
                <a:spcPts val="0"/>
              </a:spcAft>
              <a:defRPr/>
            </a:pPr>
            <a:r>
              <a:rPr lang="lt-LT" sz="3600" b="1">
                <a:effectLst>
                  <a:outerShdw blurRad="38100" dist="38100" dir="2700000" algn="tl">
                    <a:srgbClr val="000000">
                      <a:alpha val="43137"/>
                    </a:srgbClr>
                  </a:outerShdw>
                </a:effectLst>
              </a:rPr>
              <a:t>SOCIALINĖS APSAUGOS EKONOMIKA</a:t>
            </a:r>
            <a:endParaRPr lang="en-US" sz="3600" b="1">
              <a:effectLst>
                <a:outerShdw blurRad="38100" dist="38100" dir="2700000" algn="tl">
                  <a:srgbClr val="000000">
                    <a:alpha val="43137"/>
                  </a:srgbClr>
                </a:outerShdw>
              </a:effectLst>
            </a:endParaRPr>
          </a:p>
        </p:txBody>
      </p:sp>
      <p:sp>
        <p:nvSpPr>
          <p:cNvPr id="7171" name="Rectangle 3"/>
          <p:cNvSpPr>
            <a:spLocks noGrp="1" noChangeArrowheads="1"/>
          </p:cNvSpPr>
          <p:nvPr>
            <p:ph type="subTitle" idx="1"/>
          </p:nvPr>
        </p:nvSpPr>
        <p:spPr>
          <a:xfrm>
            <a:off x="683568" y="2708920"/>
            <a:ext cx="7786688" cy="3168352"/>
          </a:xfrm>
        </p:spPr>
        <p:txBody>
          <a:bodyPr rtlCol="0">
            <a:normAutofit lnSpcReduction="10000"/>
          </a:bodyPr>
          <a:lstStyle/>
          <a:p>
            <a:pPr eaLnBrk="1" fontAlgn="auto" hangingPunct="1">
              <a:spcAft>
                <a:spcPts val="0"/>
              </a:spcAft>
              <a:buFont typeface="Arial" pitchFamily="34" charset="0"/>
              <a:buNone/>
              <a:defRPr/>
            </a:pPr>
            <a:r>
              <a:rPr lang="lt-LT" sz="3000" b="1" dirty="0">
                <a:solidFill>
                  <a:schemeClr val="tx1"/>
                </a:solidFill>
              </a:rPr>
              <a:t>14. Europos Tarybos ir Europos Sąjungos socialinės nuostatos</a:t>
            </a:r>
          </a:p>
          <a:p>
            <a:pPr algn="r" eaLnBrk="1" fontAlgn="auto" hangingPunct="1">
              <a:spcAft>
                <a:spcPts val="0"/>
              </a:spcAft>
              <a:buFont typeface="Arial" pitchFamily="34" charset="0"/>
              <a:buNone/>
              <a:defRPr/>
            </a:pPr>
            <a:endParaRPr lang="en-US" sz="3000" i="1" dirty="0">
              <a:solidFill>
                <a:schemeClr val="tx1"/>
              </a:solidFill>
            </a:endParaRPr>
          </a:p>
          <a:p>
            <a:pPr algn="r" eaLnBrk="1" fontAlgn="auto" hangingPunct="1">
              <a:spcAft>
                <a:spcPts val="0"/>
              </a:spcAft>
              <a:buFont typeface="Arial" pitchFamily="34" charset="0"/>
              <a:buNone/>
              <a:defRPr/>
            </a:pPr>
            <a:endParaRPr lang="en-US" sz="3000" i="1" dirty="0">
              <a:solidFill>
                <a:schemeClr val="tx1"/>
              </a:solidFill>
            </a:endParaRPr>
          </a:p>
          <a:p>
            <a:pPr algn="r" eaLnBrk="1" fontAlgn="auto" hangingPunct="1">
              <a:spcAft>
                <a:spcPts val="0"/>
              </a:spcAft>
              <a:buFont typeface="Arial" pitchFamily="34" charset="0"/>
              <a:buNone/>
              <a:defRPr/>
            </a:pPr>
            <a:r>
              <a:rPr lang="en-US" sz="3000" i="1" dirty="0">
                <a:solidFill>
                  <a:schemeClr val="tx1"/>
                </a:solidFill>
              </a:rPr>
              <a:t>Prof</a:t>
            </a:r>
            <a:r>
              <a:rPr lang="lt-LT" sz="3000" i="1" dirty="0">
                <a:solidFill>
                  <a:schemeClr val="tx1"/>
                </a:solidFill>
              </a:rPr>
              <a:t>. </a:t>
            </a:r>
            <a:r>
              <a:rPr lang="lt-LT" sz="3000" i="1" dirty="0" err="1">
                <a:solidFill>
                  <a:schemeClr val="tx1"/>
                </a:solidFill>
              </a:rPr>
              <a:t>T.Medaiskis</a:t>
            </a:r>
            <a:endParaRPr lang="lt-LT" sz="3000" i="1" dirty="0">
              <a:solidFill>
                <a:schemeClr val="tx1"/>
              </a:solidFill>
            </a:endParaRPr>
          </a:p>
          <a:p>
            <a:pPr eaLnBrk="1" fontAlgn="auto" hangingPunct="1">
              <a:spcAft>
                <a:spcPts val="0"/>
              </a:spcAft>
              <a:buFont typeface="Arial" pitchFamily="34" charset="0"/>
              <a:buNone/>
              <a:defRPr/>
            </a:pPr>
            <a:r>
              <a:rPr lang="lt-LT" sz="3000" dirty="0">
                <a:solidFill>
                  <a:schemeClr val="tx1"/>
                </a:solidFill>
              </a:rPr>
              <a:t>2021</a:t>
            </a:r>
          </a:p>
          <a:p>
            <a:pPr eaLnBrk="1" fontAlgn="auto" hangingPunct="1">
              <a:spcAft>
                <a:spcPts val="0"/>
              </a:spcAft>
              <a:buFont typeface="Arial" pitchFamily="34" charset="0"/>
              <a:buNone/>
              <a:defRPr/>
            </a:pPr>
            <a:endParaRPr lang="en-US" dirty="0"/>
          </a:p>
        </p:txBody>
      </p:sp>
      <p:sp>
        <p:nvSpPr>
          <p:cNvPr id="7172" name="Rectangle 25"/>
          <p:cNvSpPr>
            <a:spLocks noGrp="1" noChangeArrowheads="1"/>
          </p:cNvSpPr>
          <p:nvPr>
            <p:ph type="sldNum" sz="quarter" idx="12"/>
          </p:nvPr>
        </p:nvSpPr>
        <p:spPr bwMode="auto">
          <a:xfrm>
            <a:off x="7010400" y="6356350"/>
            <a:ext cx="2133600" cy="365125"/>
          </a:xfrm>
          <a:ln>
            <a:miter lim="800000"/>
            <a:headEnd/>
            <a:tailEnd/>
          </a:ln>
        </p:spPr>
        <p:txBody>
          <a:bodyPr/>
          <a:lstStyle/>
          <a:p>
            <a:pPr>
              <a:defRPr/>
            </a:pPr>
            <a:fld id="{49270594-3A34-4681-BB28-E9042F4B443F}" type="slidenum">
              <a:rPr lang="lt-LT"/>
              <a:pPr>
                <a:defRPr/>
              </a:pPr>
              <a:t>1</a:t>
            </a:fld>
            <a:endParaRPr lang="lt-LT"/>
          </a:p>
        </p:txBody>
      </p:sp>
      <p:pic>
        <p:nvPicPr>
          <p:cNvPr id="9221" name="Paveikslėlis 4" descr="sp_VU_zenklas.bmp"/>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95536" y="5085184"/>
            <a:ext cx="1095375" cy="1219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73125"/>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socialinė chartija</a:t>
            </a:r>
            <a:endParaRPr lang="en-GB" sz="3600" b="1">
              <a:effectLst>
                <a:outerShdw blurRad="38100" dist="38100" dir="2700000" algn="tl">
                  <a:srgbClr val="000000">
                    <a:alpha val="43137"/>
                  </a:srgbClr>
                </a:outerShdw>
              </a:effectLst>
            </a:endParaRPr>
          </a:p>
        </p:txBody>
      </p:sp>
      <p:sp>
        <p:nvSpPr>
          <p:cNvPr id="101379"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01381"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18437" name="Text Box 6"/>
          <p:cNvSpPr txBox="1">
            <a:spLocks noChangeArrowheads="1"/>
          </p:cNvSpPr>
          <p:nvPr/>
        </p:nvSpPr>
        <p:spPr bwMode="auto">
          <a:xfrm>
            <a:off x="457200" y="1600200"/>
            <a:ext cx="8382000" cy="1363663"/>
          </a:xfrm>
          <a:prstGeom prst="rect">
            <a:avLst/>
          </a:prstGeom>
          <a:noFill/>
          <a:ln w="12700">
            <a:noFill/>
            <a:miter lim="800000"/>
            <a:headEnd/>
            <a:tailEnd/>
          </a:ln>
        </p:spPr>
        <p:txBody>
          <a:bodyPr>
            <a:spAutoFit/>
          </a:bodyPr>
          <a:lstStyle/>
          <a:p>
            <a:pPr>
              <a:spcBef>
                <a:spcPct val="50000"/>
              </a:spcBef>
              <a:buClr>
                <a:schemeClr val="hlink"/>
              </a:buClr>
              <a:buSzPct val="75000"/>
              <a:buFont typeface="Wingdings" pitchFamily="2" charset="2"/>
              <a:buChar char="Ø"/>
            </a:pPr>
            <a:r>
              <a:rPr lang="lt-LT" altLang="lt-LT" sz="3200" b="1">
                <a:latin typeface="Calibri" pitchFamily="34" charset="0"/>
              </a:rPr>
              <a:t> </a:t>
            </a:r>
            <a:r>
              <a:rPr lang="lt-LT" altLang="lt-LT" sz="3000" b="1">
                <a:latin typeface="Calibri" pitchFamily="34" charset="0"/>
              </a:rPr>
              <a:t>Migruojančių darbuotojų teisės:</a:t>
            </a:r>
          </a:p>
          <a:p>
            <a:pPr algn="just">
              <a:lnSpc>
                <a:spcPct val="90000"/>
              </a:lnSpc>
              <a:spcBef>
                <a:spcPct val="50000"/>
              </a:spcBef>
            </a:pPr>
            <a:r>
              <a:rPr lang="lt-LT" altLang="lt-LT" sz="2200" b="1">
                <a:latin typeface="Calibri" pitchFamily="34" charset="0"/>
                <a:cs typeface="Times New Roman" pitchFamily="18" charset="0"/>
              </a:rPr>
              <a:t>Teisė dirbti mokamą darbą kitų Šalių teritorijoje;  darbuotojų migrantų ir jų šeimų teisė į apsaugą ir paramą</a:t>
            </a:r>
            <a:endParaRPr lang="en-US" altLang="lt-LT" sz="2200" b="1">
              <a:latin typeface="Calibri" pitchFamily="34"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26"/>
          <p:cNvSpPr>
            <a:spLocks noGrp="1" noChangeArrowheads="1"/>
          </p:cNvSpPr>
          <p:nvPr>
            <p:ph type="title"/>
          </p:nvPr>
        </p:nvSpPr>
        <p:spPr>
          <a:xfrm>
            <a:off x="0" y="0"/>
            <a:ext cx="9144000" cy="847725"/>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socialinė chartija: vykdymo kontrolė</a:t>
            </a:r>
            <a:endParaRPr lang="en-GB" sz="3600" b="1">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E5ABC7E1-1A7C-4E28-AF00-937316CB1E36}"/>
              </a:ext>
            </a:extLst>
          </p:cNvPr>
          <p:cNvGraphicFramePr/>
          <p:nvPr>
            <p:extLst>
              <p:ext uri="{D42A27DB-BD31-4B8C-83A1-F6EECF244321}">
                <p14:modId xmlns:p14="http://schemas.microsoft.com/office/powerpoint/2010/main" val="3167192410"/>
              </p:ext>
            </p:extLst>
          </p:nvPr>
        </p:nvGraphicFramePr>
        <p:xfrm>
          <a:off x="611560" y="1052736"/>
          <a:ext cx="813690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7763" name="Rectangle 1027"/>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873125"/>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socialinės apsaugos </a:t>
            </a:r>
            <a:r>
              <a:rPr lang="en-US" sz="3600" b="1">
                <a:effectLst>
                  <a:outerShdw blurRad="38100" dist="38100" dir="2700000" algn="tl">
                    <a:srgbClr val="000000">
                      <a:alpha val="43137"/>
                    </a:srgbClr>
                  </a:outerShdw>
                </a:effectLst>
              </a:rPr>
              <a:t>dokumentai</a:t>
            </a:r>
            <a:endParaRPr lang="en-GB" sz="3600" b="1">
              <a:effectLst>
                <a:outerShdw blurRad="38100" dist="38100" dir="2700000" algn="tl">
                  <a:srgbClr val="000000">
                    <a:alpha val="43137"/>
                  </a:srgbClr>
                </a:outerShdw>
              </a:effectLst>
            </a:endParaRPr>
          </a:p>
        </p:txBody>
      </p:sp>
      <p:sp>
        <p:nvSpPr>
          <p:cNvPr id="10445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04453"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19461" name="Text Box 6"/>
          <p:cNvSpPr txBox="1">
            <a:spLocks noChangeArrowheads="1"/>
          </p:cNvSpPr>
          <p:nvPr/>
        </p:nvSpPr>
        <p:spPr bwMode="auto">
          <a:xfrm>
            <a:off x="251520" y="1268760"/>
            <a:ext cx="8686800" cy="4560888"/>
          </a:xfrm>
          <a:prstGeom prst="rect">
            <a:avLst/>
          </a:prstGeom>
          <a:noFill/>
          <a:ln w="12700">
            <a:noFill/>
            <a:miter lim="800000"/>
            <a:headEnd/>
            <a:tailEnd/>
          </a:ln>
        </p:spPr>
        <p:txBody>
          <a:bodyPr>
            <a:spAutoFit/>
          </a:bodyPr>
          <a:lstStyle/>
          <a:p>
            <a:pPr algn="just">
              <a:lnSpc>
                <a:spcPct val="90000"/>
              </a:lnSpc>
              <a:spcBef>
                <a:spcPct val="50000"/>
              </a:spcBef>
              <a:buFont typeface="Wingdings" pitchFamily="2" charset="2"/>
              <a:buChar char="v"/>
            </a:pPr>
            <a:r>
              <a:rPr lang="lt-LT" altLang="lt-LT" sz="3200">
                <a:latin typeface="Calibri" pitchFamily="34" charset="0"/>
              </a:rPr>
              <a:t> </a:t>
            </a:r>
            <a:r>
              <a:rPr lang="lt-LT" altLang="lt-LT" sz="2800">
                <a:latin typeface="Calibri" pitchFamily="34" charset="0"/>
              </a:rPr>
              <a:t>Europos Socialinės apsaugos Kodeksas ir jo Protokolas</a:t>
            </a:r>
            <a:r>
              <a:rPr lang="en-GB" altLang="lt-LT" sz="2800">
                <a:latin typeface="Calibri" pitchFamily="34" charset="0"/>
                <a:cs typeface="Times New Roman" pitchFamily="18" charset="0"/>
              </a:rPr>
              <a:t> </a:t>
            </a:r>
            <a:r>
              <a:rPr lang="lt-LT" altLang="lt-LT" sz="2800">
                <a:latin typeface="Calibri" pitchFamily="34" charset="0"/>
              </a:rPr>
              <a:t>garantuoja minimalius socialinės apsaugos išmokų standartus</a:t>
            </a:r>
            <a:r>
              <a:rPr lang="en-US" altLang="lt-LT" sz="2800">
                <a:latin typeface="Calibri" pitchFamily="34" charset="0"/>
              </a:rPr>
              <a:t>.</a:t>
            </a:r>
          </a:p>
          <a:p>
            <a:pPr algn="just">
              <a:lnSpc>
                <a:spcPct val="70000"/>
              </a:lnSpc>
              <a:spcBef>
                <a:spcPct val="50000"/>
              </a:spcBef>
              <a:buSzPct val="90000"/>
              <a:buFont typeface="Wingdings" pitchFamily="2" charset="2"/>
              <a:buChar char="v"/>
            </a:pPr>
            <a:r>
              <a:rPr lang="lt-LT" altLang="lt-LT" sz="3200">
                <a:latin typeface="Calibri" pitchFamily="34" charset="0"/>
              </a:rPr>
              <a:t> </a:t>
            </a:r>
            <a:r>
              <a:rPr lang="lt-LT" altLang="lt-LT" sz="2800">
                <a:latin typeface="Calibri" pitchFamily="34" charset="0"/>
              </a:rPr>
              <a:t>Europos Socialinės apsaugos konvencija</a:t>
            </a:r>
          </a:p>
          <a:p>
            <a:pPr algn="just">
              <a:lnSpc>
                <a:spcPct val="70000"/>
              </a:lnSpc>
              <a:spcBef>
                <a:spcPct val="50000"/>
              </a:spcBef>
            </a:pPr>
            <a:r>
              <a:rPr lang="lt-LT" altLang="lt-LT" sz="2800">
                <a:latin typeface="Calibri" pitchFamily="34" charset="0"/>
              </a:rPr>
              <a:t>	Skirta migruojančių darbuotojų teisėms apsaugoti. </a:t>
            </a:r>
          </a:p>
          <a:p>
            <a:pPr algn="just">
              <a:lnSpc>
                <a:spcPct val="80000"/>
              </a:lnSpc>
              <a:spcBef>
                <a:spcPct val="50000"/>
              </a:spcBef>
              <a:buFont typeface="Wingdings" pitchFamily="2" charset="2"/>
              <a:buChar char="v"/>
            </a:pPr>
            <a:r>
              <a:rPr lang="en-US" altLang="lt-LT" sz="2800">
                <a:latin typeface="Calibri" pitchFamily="34" charset="0"/>
              </a:rPr>
              <a:t> </a:t>
            </a:r>
            <a:r>
              <a:rPr lang="lt-LT" altLang="lt-LT" sz="2800">
                <a:latin typeface="Calibri" pitchFamily="34" charset="0"/>
              </a:rPr>
              <a:t>Europos laikinieji susitarimai ir Konvencija dėl socialinės ir sveikatos apsaugos</a:t>
            </a:r>
          </a:p>
          <a:p>
            <a:pPr algn="just">
              <a:lnSpc>
                <a:spcPct val="90000"/>
              </a:lnSpc>
              <a:spcBef>
                <a:spcPct val="50000"/>
              </a:spcBef>
            </a:pPr>
            <a:r>
              <a:rPr lang="lt-LT" altLang="lt-LT" sz="2400">
                <a:latin typeface="Calibri" pitchFamily="34" charset="0"/>
              </a:rPr>
              <a:t>	Ankstesni už konvenciją susitarimai dėl lygiateisiškumo ir išmokų eksporto.</a:t>
            </a:r>
            <a:endParaRPr lang="en-US" altLang="lt-LT" sz="2400">
              <a:latin typeface="Calibri" pitchFamily="34" charset="0"/>
              <a:cs typeface="Times New Roman" pitchFamily="18" charset="0"/>
            </a:endParaRPr>
          </a:p>
          <a:p>
            <a:pPr algn="just">
              <a:lnSpc>
                <a:spcPct val="40000"/>
              </a:lnSpc>
              <a:spcBef>
                <a:spcPct val="50000"/>
              </a:spcBef>
              <a:buClr>
                <a:schemeClr val="hlink"/>
              </a:buClr>
              <a:buSzPct val="75000"/>
              <a:buFont typeface="Wingdings" pitchFamily="2" charset="2"/>
              <a:buChar char="Ø"/>
            </a:pPr>
            <a:endParaRPr lang="en-US" altLang="lt-LT" sz="2800">
              <a:latin typeface="Calibri" pitchFamily="34"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051720" y="0"/>
            <a:ext cx="6618288" cy="1196752"/>
          </a:xfrm>
        </p:spPr>
        <p:txBody>
          <a:bodyPr rtlCol="0">
            <a:normAutofit/>
          </a:bodyPr>
          <a:lstStyle/>
          <a:p>
            <a:pPr eaLnBrk="1" fontAlgn="auto" hangingPunct="1">
              <a:lnSpc>
                <a:spcPct val="90000"/>
              </a:lnSpc>
              <a:spcAft>
                <a:spcPts val="0"/>
              </a:spcAft>
              <a:defRPr/>
            </a:pPr>
            <a:r>
              <a:rPr lang="lt-LT" sz="6000" b="1">
                <a:effectLst>
                  <a:outerShdw blurRad="38100" dist="38100" dir="2700000" algn="tl">
                    <a:srgbClr val="000000">
                      <a:alpha val="43137"/>
                    </a:srgbClr>
                  </a:outerShdw>
                </a:effectLst>
              </a:rPr>
              <a:t>Europos Sąjunga</a:t>
            </a:r>
            <a:endParaRPr lang="en-GB" sz="6000" b="1">
              <a:effectLst>
                <a:outerShdw blurRad="38100" dist="38100" dir="2700000" algn="tl">
                  <a:srgbClr val="000000">
                    <a:alpha val="43137"/>
                  </a:srgbClr>
                </a:outerShdw>
              </a:effectLst>
            </a:endParaRPr>
          </a:p>
        </p:txBody>
      </p:sp>
      <p:sp>
        <p:nvSpPr>
          <p:cNvPr id="10854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08549"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054" name="Text Box 6"/>
          <p:cNvSpPr txBox="1">
            <a:spLocks noChangeArrowheads="1"/>
          </p:cNvSpPr>
          <p:nvPr/>
        </p:nvSpPr>
        <p:spPr bwMode="auto">
          <a:xfrm>
            <a:off x="228600" y="1600200"/>
            <a:ext cx="8686800" cy="3032125"/>
          </a:xfrm>
          <a:prstGeom prst="rect">
            <a:avLst/>
          </a:prstGeom>
          <a:noFill/>
          <a:ln w="12700">
            <a:noFill/>
            <a:miter lim="800000"/>
            <a:headEnd/>
            <a:tailEnd/>
          </a:ln>
        </p:spPr>
        <p:txBody>
          <a:bodyPr>
            <a:spAutoFit/>
          </a:bodyPr>
          <a:lstStyle/>
          <a:p>
            <a:pPr algn="ctr">
              <a:lnSpc>
                <a:spcPct val="90000"/>
              </a:lnSpc>
              <a:spcBef>
                <a:spcPct val="50000"/>
              </a:spcBef>
            </a:pPr>
            <a:r>
              <a:rPr lang="lt-LT" altLang="lt-LT" sz="3200" dirty="0">
                <a:latin typeface="Calibri" pitchFamily="34" charset="0"/>
              </a:rPr>
              <a:t>	</a:t>
            </a:r>
          </a:p>
          <a:p>
            <a:pPr algn="ctr">
              <a:lnSpc>
                <a:spcPct val="90000"/>
              </a:lnSpc>
              <a:spcBef>
                <a:spcPct val="50000"/>
              </a:spcBef>
            </a:pPr>
            <a:r>
              <a:rPr lang="en-GB" altLang="lt-LT" sz="4000" dirty="0" err="1">
                <a:latin typeface="Calibri" pitchFamily="34" charset="0"/>
                <a:cs typeface="Times New Roman" pitchFamily="18" charset="0"/>
              </a:rPr>
              <a:t>Europos</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Sąjunga</a:t>
            </a:r>
            <a:r>
              <a:rPr lang="en-GB" altLang="lt-LT" sz="4000" dirty="0">
                <a:latin typeface="Calibri" pitchFamily="34" charset="0"/>
                <a:cs typeface="Times New Roman" pitchFamily="18" charset="0"/>
              </a:rPr>
              <a:t> - tai </a:t>
            </a:r>
            <a:r>
              <a:rPr lang="en-GB" altLang="lt-LT" sz="4000" dirty="0" err="1">
                <a:latin typeface="Calibri" pitchFamily="34" charset="0"/>
                <a:cs typeface="Times New Roman" pitchFamily="18" charset="0"/>
              </a:rPr>
              <a:t>Europos</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valstybių</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asociacija</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siekianti</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platesnės</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ir</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gilesnės</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ekonominės</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bei</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politinės</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joje</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dalyvaujančių</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šalių</a:t>
            </a:r>
            <a:r>
              <a:rPr lang="en-GB" altLang="lt-LT" sz="4000" dirty="0">
                <a:latin typeface="Calibri" pitchFamily="34" charset="0"/>
                <a:cs typeface="Times New Roman" pitchFamily="18" charset="0"/>
              </a:rPr>
              <a:t> </a:t>
            </a:r>
            <a:r>
              <a:rPr lang="en-GB" altLang="lt-LT" sz="4000" dirty="0" err="1">
                <a:latin typeface="Calibri" pitchFamily="34" charset="0"/>
                <a:cs typeface="Times New Roman" pitchFamily="18" charset="0"/>
              </a:rPr>
              <a:t>integracijos</a:t>
            </a:r>
            <a:r>
              <a:rPr lang="en-GB" altLang="lt-LT" sz="4000" dirty="0">
                <a:latin typeface="Calibri" pitchFamily="34" charset="0"/>
                <a:cs typeface="Times New Roman" pitchFamily="18" charset="0"/>
              </a:rPr>
              <a:t>. </a:t>
            </a:r>
            <a:endParaRPr lang="en-US" altLang="lt-LT" sz="4000" dirty="0">
              <a:latin typeface="Calibri" pitchFamily="34" charset="0"/>
              <a:cs typeface="Times New Roman" pitchFamily="18" charset="0"/>
            </a:endParaRPr>
          </a:p>
        </p:txBody>
      </p:sp>
      <p:graphicFrame>
        <p:nvGraphicFramePr>
          <p:cNvPr id="2050" name="Object 0"/>
          <p:cNvGraphicFramePr>
            <a:graphicFrameLocks noChangeAspect="1"/>
          </p:cNvGraphicFramePr>
          <p:nvPr/>
        </p:nvGraphicFramePr>
        <p:xfrm>
          <a:off x="179512" y="-14910"/>
          <a:ext cx="1801688" cy="1224585"/>
        </p:xfrm>
        <a:graphic>
          <a:graphicData uri="http://schemas.openxmlformats.org/presentationml/2006/ole">
            <mc:AlternateContent xmlns:mc="http://schemas.openxmlformats.org/markup-compatibility/2006">
              <mc:Choice xmlns:v="urn:schemas-microsoft-com:vml" Requires="v">
                <p:oleObj spid="_x0000_s1037" name="Bitmap Image" r:id="rId3" imgW="504762" imgH="343039" progId="PBrush">
                  <p:embed/>
                </p:oleObj>
              </mc:Choice>
              <mc:Fallback>
                <p:oleObj name="Bitmap Image" r:id="rId3" imgW="504762" imgH="343039" progId="PBrush">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910"/>
                        <a:ext cx="1801688" cy="12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0"/>
            <a:ext cx="9144000" cy="1052736"/>
          </a:xfrm>
        </p:spPr>
        <p:txBody>
          <a:bodyPr rtlCol="0">
            <a:no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Sąjungos socialinės politikos kryptys</a:t>
            </a:r>
            <a:endParaRPr lang="en-GB" sz="3600" b="1">
              <a:effectLst>
                <a:outerShdw blurRad="38100" dist="38100" dir="2700000" algn="tl">
                  <a:srgbClr val="000000">
                    <a:alpha val="43137"/>
                  </a:srgbClr>
                </a:outerShdw>
              </a:effectLst>
            </a:endParaRPr>
          </a:p>
        </p:txBody>
      </p:sp>
      <p:sp>
        <p:nvSpPr>
          <p:cNvPr id="111619"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11621"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0485" name="Text Box 6"/>
          <p:cNvSpPr txBox="1">
            <a:spLocks noChangeArrowheads="1"/>
          </p:cNvSpPr>
          <p:nvPr/>
        </p:nvSpPr>
        <p:spPr bwMode="auto">
          <a:xfrm>
            <a:off x="251520" y="1628800"/>
            <a:ext cx="8686800" cy="4801314"/>
          </a:xfrm>
          <a:prstGeom prst="rect">
            <a:avLst/>
          </a:prstGeom>
          <a:noFill/>
          <a:ln w="12700">
            <a:noFill/>
            <a:miter lim="800000"/>
            <a:headEnd/>
            <a:tailEnd/>
          </a:ln>
        </p:spPr>
        <p:txBody>
          <a:bodyPr>
            <a:spAutoFit/>
          </a:bodyPr>
          <a:lstStyle/>
          <a:p>
            <a:pPr algn="ctr">
              <a:lnSpc>
                <a:spcPct val="90000"/>
              </a:lnSpc>
              <a:spcBef>
                <a:spcPct val="50000"/>
              </a:spcBef>
              <a:buClr>
                <a:schemeClr val="hlink"/>
              </a:buClr>
              <a:buSzPct val="75000"/>
              <a:buFont typeface="Wingdings" pitchFamily="2" charset="2"/>
              <a:buNone/>
            </a:pPr>
            <a:r>
              <a:rPr lang="lt-LT" altLang="lt-LT" sz="4000" dirty="0">
                <a:latin typeface="Calibri" pitchFamily="34" charset="0"/>
              </a:rPr>
              <a:t>Harmonizavimas ar koordinavimas?</a:t>
            </a:r>
          </a:p>
          <a:p>
            <a:pPr algn="r">
              <a:buClr>
                <a:schemeClr val="hlink"/>
              </a:buClr>
              <a:buSzPct val="75000"/>
              <a:buFont typeface="Wingdings" pitchFamily="2" charset="2"/>
              <a:buNone/>
            </a:pPr>
            <a:r>
              <a:rPr lang="lt-LT" altLang="lt-LT" sz="3000" dirty="0">
                <a:latin typeface="Calibri" pitchFamily="34" charset="0"/>
              </a:rPr>
              <a:t>Siekis subendrinti ES socialinę politiką.</a:t>
            </a:r>
          </a:p>
          <a:p>
            <a:pPr algn="r">
              <a:buClr>
                <a:schemeClr val="hlink"/>
              </a:buClr>
              <a:buSzPct val="75000"/>
              <a:buFont typeface="Wingdings" pitchFamily="2" charset="2"/>
              <a:buNone/>
            </a:pPr>
            <a:endParaRPr lang="lt-LT" altLang="lt-LT" sz="3000" dirty="0">
              <a:latin typeface="Calibri" pitchFamily="34" charset="0"/>
            </a:endParaRPr>
          </a:p>
          <a:p>
            <a:pPr algn="r">
              <a:buClr>
                <a:schemeClr val="hlink"/>
              </a:buClr>
              <a:buSzPct val="75000"/>
              <a:buFont typeface="Wingdings" pitchFamily="2" charset="2"/>
              <a:buNone/>
            </a:pPr>
            <a:r>
              <a:rPr lang="en-US" altLang="lt-LT" sz="3000" dirty="0" err="1">
                <a:latin typeface="Calibri" pitchFamily="34" charset="0"/>
              </a:rPr>
              <a:t>Harmonizavimas</a:t>
            </a:r>
            <a:r>
              <a:rPr lang="en-US" altLang="lt-LT" sz="3000" dirty="0">
                <a:latin typeface="Calibri" pitchFamily="34" charset="0"/>
              </a:rPr>
              <a:t> n</a:t>
            </a:r>
            <a:r>
              <a:rPr lang="lt-LT" altLang="lt-LT" sz="3000" dirty="0" err="1">
                <a:latin typeface="Calibri" pitchFamily="34" charset="0"/>
              </a:rPr>
              <a:t>iekada</a:t>
            </a:r>
            <a:r>
              <a:rPr lang="lt-LT" altLang="lt-LT" sz="3000" dirty="0">
                <a:latin typeface="Calibri" pitchFamily="34" charset="0"/>
              </a:rPr>
              <a:t> nebuvo nuosekliai įgyvendinamas dėl didelės šalių įvairovės ir subsidiarumo principo.</a:t>
            </a:r>
            <a:endParaRPr lang="en-US" altLang="lt-LT" sz="3000" dirty="0">
              <a:latin typeface="Calibri" pitchFamily="34" charset="0"/>
            </a:endParaRPr>
          </a:p>
          <a:p>
            <a:pPr algn="r">
              <a:buClr>
                <a:schemeClr val="hlink"/>
              </a:buClr>
              <a:buSzPct val="75000"/>
              <a:buFont typeface="Wingdings" pitchFamily="2" charset="2"/>
              <a:buNone/>
            </a:pPr>
            <a:endParaRPr lang="en-US" altLang="lt-LT" sz="3000" dirty="0">
              <a:latin typeface="Calibri" pitchFamily="34" charset="0"/>
            </a:endParaRPr>
          </a:p>
          <a:p>
            <a:pPr algn="r">
              <a:buClr>
                <a:schemeClr val="hlink"/>
              </a:buClr>
              <a:buSzPct val="75000"/>
              <a:buFont typeface="Wingdings" pitchFamily="2" charset="2"/>
              <a:buNone/>
            </a:pPr>
            <a:r>
              <a:rPr lang="en-US" altLang="lt-LT" sz="3000" i="1" dirty="0" err="1">
                <a:latin typeface="Calibri" pitchFamily="34" charset="0"/>
              </a:rPr>
              <a:t>Naujausia</a:t>
            </a:r>
            <a:r>
              <a:rPr lang="en-US" altLang="lt-LT" sz="3000" i="1" dirty="0">
                <a:latin typeface="Calibri" pitchFamily="34" charset="0"/>
              </a:rPr>
              <a:t> </a:t>
            </a:r>
            <a:r>
              <a:rPr lang="en-US" altLang="lt-LT" sz="3000" i="1" dirty="0" err="1">
                <a:latin typeface="Calibri" pitchFamily="34" charset="0"/>
              </a:rPr>
              <a:t>pastanga</a:t>
            </a:r>
            <a:r>
              <a:rPr lang="en-US" altLang="lt-LT" sz="3000" i="1" dirty="0">
                <a:latin typeface="Calibri" pitchFamily="34" charset="0"/>
              </a:rPr>
              <a:t>: European Unemployment Benefit </a:t>
            </a:r>
            <a:r>
              <a:rPr lang="lt-LT" altLang="lt-LT" sz="3000" i="1" dirty="0">
                <a:latin typeface="Calibri" pitchFamily="34" charset="0"/>
              </a:rPr>
              <a:t>S</a:t>
            </a:r>
            <a:r>
              <a:rPr lang="en-US" altLang="lt-LT" sz="3000" i="1" dirty="0" err="1">
                <a:latin typeface="Calibri" pitchFamily="34" charset="0"/>
              </a:rPr>
              <a:t>cheme</a:t>
            </a:r>
            <a:endParaRPr lang="lt-LT" altLang="lt-LT" sz="3000" i="1" dirty="0">
              <a:latin typeface="Calibri" pitchFamily="34" charset="0"/>
            </a:endParaRPr>
          </a:p>
          <a:p>
            <a:pPr algn="r">
              <a:buClr>
                <a:schemeClr val="hlink"/>
              </a:buClr>
              <a:buSzPct val="75000"/>
              <a:buFont typeface="Wingdings" pitchFamily="2" charset="2"/>
              <a:buNone/>
            </a:pPr>
            <a:endParaRPr lang="lt-LT" altLang="lt-LT" sz="30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720"/>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Koordinavimo reikalingumas</a:t>
            </a:r>
            <a:endParaRPr lang="en-GB" sz="3600" b="1">
              <a:effectLst>
                <a:outerShdw blurRad="38100" dist="38100" dir="2700000" algn="tl">
                  <a:srgbClr val="000000">
                    <a:alpha val="43137"/>
                  </a:srgbClr>
                </a:outerShdw>
              </a:effectLst>
            </a:endParaRPr>
          </a:p>
        </p:txBody>
      </p:sp>
      <p:sp>
        <p:nvSpPr>
          <p:cNvPr id="112643"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12645"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1509" name="Text Box 6"/>
          <p:cNvSpPr txBox="1">
            <a:spLocks noChangeArrowheads="1"/>
          </p:cNvSpPr>
          <p:nvPr/>
        </p:nvSpPr>
        <p:spPr bwMode="auto">
          <a:xfrm>
            <a:off x="323528" y="1340768"/>
            <a:ext cx="8610600" cy="4860925"/>
          </a:xfrm>
          <a:prstGeom prst="rect">
            <a:avLst/>
          </a:prstGeom>
          <a:noFill/>
          <a:ln w="12700">
            <a:noFill/>
            <a:miter lim="800000"/>
            <a:headEnd/>
            <a:tailEnd/>
          </a:ln>
        </p:spPr>
        <p:txBody>
          <a:bodyPr>
            <a:spAutoFit/>
          </a:bodyPr>
          <a:lstStyle/>
          <a:p>
            <a:pPr algn="ctr">
              <a:spcBef>
                <a:spcPct val="50000"/>
              </a:spcBef>
              <a:buClr>
                <a:schemeClr val="hlink"/>
              </a:buClr>
              <a:buSzPct val="75000"/>
              <a:buFont typeface="Wingdings" pitchFamily="2" charset="2"/>
              <a:buNone/>
            </a:pPr>
            <a:r>
              <a:rPr lang="lt-LT" altLang="lt-LT" sz="3600">
                <a:latin typeface="Calibri" pitchFamily="34" charset="0"/>
              </a:rPr>
              <a:t>	Laisvas darbuotojų judėjimas – vienas iš keturių pamatinių ES principų, įteisintas Romos sutartimi 1957 metais. </a:t>
            </a:r>
          </a:p>
          <a:p>
            <a:pPr algn="ctr">
              <a:spcBef>
                <a:spcPct val="50000"/>
              </a:spcBef>
              <a:buClr>
                <a:schemeClr val="hlink"/>
              </a:buClr>
              <a:buSzPct val="75000"/>
              <a:buFont typeface="Wingdings" pitchFamily="2" charset="2"/>
              <a:buNone/>
            </a:pPr>
            <a:r>
              <a:rPr lang="lt-LT" altLang="lt-LT" sz="3200" i="1">
                <a:latin typeface="Calibri" pitchFamily="34" charset="0"/>
              </a:rPr>
              <a:t>Bet ką daryti, jei asmuo gyvena Vokietijoje, o dirba Danijoje? Arba atvirkščiai?</a:t>
            </a:r>
          </a:p>
          <a:p>
            <a:pPr algn="ctr">
              <a:spcBef>
                <a:spcPct val="50000"/>
              </a:spcBef>
              <a:buClr>
                <a:schemeClr val="hlink"/>
              </a:buClr>
              <a:buSzPct val="75000"/>
              <a:buFont typeface="Wingdings" pitchFamily="2" charset="2"/>
              <a:buNone/>
            </a:pPr>
            <a:r>
              <a:rPr lang="lt-LT" altLang="lt-LT" sz="3200">
                <a:latin typeface="Calibri" pitchFamily="34" charset="0"/>
              </a:rPr>
              <a:t>Teigiamas ir neigiamas teisės konfliktas: taikoma iš karto dviejų šalių arba nė vienos iš šalių teisė</a:t>
            </a:r>
          </a:p>
          <a:p>
            <a:pPr algn="ctr">
              <a:lnSpc>
                <a:spcPct val="90000"/>
              </a:lnSpc>
              <a:spcBef>
                <a:spcPct val="50000"/>
              </a:spcBef>
              <a:buClr>
                <a:schemeClr val="hlink"/>
              </a:buClr>
              <a:buSzPct val="75000"/>
              <a:buFont typeface="Wingdings" pitchFamily="2" charset="2"/>
              <a:buNone/>
            </a:pPr>
            <a:endParaRPr lang="en-US" altLang="lt-LT" sz="3200">
              <a:latin typeface="Calibri" pitchFamily="34"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0887"/>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Koordinavimo teisės aktai</a:t>
            </a:r>
            <a:endParaRPr lang="en-GB" sz="3600" b="1">
              <a:effectLst>
                <a:outerShdw blurRad="38100" dist="38100" dir="2700000" algn="tl">
                  <a:srgbClr val="000000">
                    <a:alpha val="43137"/>
                  </a:srgbClr>
                </a:outerShdw>
              </a:effectLst>
            </a:endParaRPr>
          </a:p>
        </p:txBody>
      </p:sp>
      <p:sp>
        <p:nvSpPr>
          <p:cNvPr id="11571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15717"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2533" name="Text Box 6"/>
          <p:cNvSpPr txBox="1">
            <a:spLocks noChangeArrowheads="1"/>
          </p:cNvSpPr>
          <p:nvPr/>
        </p:nvSpPr>
        <p:spPr bwMode="auto">
          <a:xfrm>
            <a:off x="228600" y="1676400"/>
            <a:ext cx="8686800" cy="641350"/>
          </a:xfrm>
          <a:prstGeom prst="rect">
            <a:avLst/>
          </a:prstGeom>
          <a:noFill/>
          <a:ln w="12700">
            <a:noFill/>
            <a:miter lim="800000"/>
            <a:headEnd/>
            <a:tailEnd/>
          </a:ln>
        </p:spPr>
        <p:txBody>
          <a:bodyPr>
            <a:spAutoFit/>
          </a:bodyPr>
          <a:lstStyle/>
          <a:p>
            <a:pPr>
              <a:lnSpc>
                <a:spcPct val="90000"/>
              </a:lnSpc>
              <a:spcBef>
                <a:spcPct val="50000"/>
              </a:spcBef>
              <a:buClr>
                <a:schemeClr val="hlink"/>
              </a:buClr>
              <a:buSzPct val="75000"/>
              <a:buFont typeface="Wingdings" pitchFamily="2" charset="2"/>
              <a:buNone/>
            </a:pPr>
            <a:endParaRPr lang="lt-LT" altLang="lt-LT" sz="4000" i="1">
              <a:latin typeface="Calibri" pitchFamily="34" charset="0"/>
              <a:cs typeface="Times New Roman" pitchFamily="18" charset="0"/>
            </a:endParaRPr>
          </a:p>
        </p:txBody>
      </p:sp>
      <p:sp>
        <p:nvSpPr>
          <p:cNvPr id="23558" name="Text Box 7"/>
          <p:cNvSpPr txBox="1">
            <a:spLocks noChangeArrowheads="1"/>
          </p:cNvSpPr>
          <p:nvPr/>
        </p:nvSpPr>
        <p:spPr bwMode="auto">
          <a:xfrm>
            <a:off x="467544" y="1052736"/>
            <a:ext cx="8568952" cy="5509200"/>
          </a:xfrm>
          <a:prstGeom prst="rect">
            <a:avLst/>
          </a:prstGeom>
          <a:noFill/>
          <a:ln w="12700">
            <a:noFill/>
            <a:miter lim="800000"/>
            <a:headEnd/>
            <a:tailEnd/>
          </a:ln>
        </p:spPr>
        <p:txBody>
          <a:bodyPr>
            <a:spAutoFit/>
          </a:bodyPr>
          <a:lstStyle/>
          <a:p>
            <a:pPr fontAlgn="auto">
              <a:spcBef>
                <a:spcPct val="50000"/>
              </a:spcBef>
              <a:spcAft>
                <a:spcPts val="0"/>
              </a:spcAft>
              <a:buClr>
                <a:schemeClr val="hlink"/>
              </a:buClr>
              <a:buSzPct val="75000"/>
              <a:buFont typeface="Wingdings" pitchFamily="2" charset="2"/>
              <a:buChar char="Ø"/>
              <a:defRPr/>
            </a:pPr>
            <a:r>
              <a:rPr lang="lt-LT" sz="3200" dirty="0">
                <a:latin typeface="+mn-lt"/>
              </a:rPr>
              <a:t> </a:t>
            </a:r>
            <a:r>
              <a:rPr lang="lt-LT" sz="2800" dirty="0">
                <a:latin typeface="Calibri" pitchFamily="34" charset="0"/>
              </a:rPr>
              <a:t>Pirminiai teisės aktai:</a:t>
            </a:r>
          </a:p>
          <a:p>
            <a:pPr fontAlgn="auto">
              <a:spcBef>
                <a:spcPts val="0"/>
              </a:spcBef>
              <a:spcAft>
                <a:spcPts val="0"/>
              </a:spcAft>
              <a:defRPr/>
            </a:pPr>
            <a:r>
              <a:rPr lang="lt-LT" sz="2800" dirty="0">
                <a:latin typeface="Calibri" pitchFamily="34" charset="0"/>
              </a:rPr>
              <a:t>	</a:t>
            </a:r>
            <a:r>
              <a:rPr lang="lt-LT" sz="2400" dirty="0">
                <a:latin typeface="Calibri" pitchFamily="34" charset="0"/>
              </a:rPr>
              <a:t>Europos Bendrijos steigimo</a:t>
            </a:r>
            <a:r>
              <a:rPr lang="en-US" sz="2400" dirty="0">
                <a:latin typeface="Calibri" pitchFamily="34" charset="0"/>
              </a:rPr>
              <a:t> (42</a:t>
            </a:r>
            <a:r>
              <a:rPr lang="lt-LT" sz="2400" dirty="0">
                <a:latin typeface="Calibri" pitchFamily="34" charset="0"/>
              </a:rPr>
              <a:t> str.</a:t>
            </a:r>
            <a:r>
              <a:rPr lang="en-US" sz="2400" dirty="0">
                <a:latin typeface="Calibri" pitchFamily="34" charset="0"/>
              </a:rPr>
              <a:t>)</a:t>
            </a:r>
            <a:r>
              <a:rPr lang="lt-LT" sz="2400" dirty="0">
                <a:latin typeface="Calibri" pitchFamily="34" charset="0"/>
              </a:rPr>
              <a:t> </a:t>
            </a:r>
            <a:r>
              <a:rPr lang="en-US" sz="2400" dirty="0">
                <a:latin typeface="Calibri" pitchFamily="34" charset="0"/>
              </a:rPr>
              <a:t>ir Europos S</a:t>
            </a:r>
            <a:r>
              <a:rPr lang="lt-LT" sz="2400" dirty="0">
                <a:latin typeface="Calibri" pitchFamily="34" charset="0"/>
              </a:rPr>
              <a:t>ą</a:t>
            </a:r>
            <a:r>
              <a:rPr lang="en-US" sz="2400" dirty="0" err="1">
                <a:latin typeface="Calibri" pitchFamily="34" charset="0"/>
              </a:rPr>
              <a:t>jungos</a:t>
            </a:r>
            <a:r>
              <a:rPr lang="en-US" sz="2400" dirty="0">
                <a:latin typeface="Calibri" pitchFamily="34" charset="0"/>
              </a:rPr>
              <a:t> </a:t>
            </a:r>
            <a:r>
              <a:rPr lang="lt-LT" sz="2400" dirty="0">
                <a:latin typeface="Calibri" pitchFamily="34" charset="0"/>
              </a:rPr>
              <a:t>(48 str.) sutarties straipsniai, susiję su laisvu darbuotojų ir savarankiškai dirbančių asmenų judėjimu</a:t>
            </a:r>
            <a:r>
              <a:rPr lang="en-US" sz="2400" dirty="0">
                <a:latin typeface="Calibri" pitchFamily="34" charset="0"/>
              </a:rPr>
              <a:t>,</a:t>
            </a:r>
            <a:r>
              <a:rPr lang="lt-LT" sz="2400" dirty="0">
                <a:latin typeface="Calibri" pitchFamily="34" charset="0"/>
              </a:rPr>
              <a:t> numatantys teisinį koordinavimo pagrindą </a:t>
            </a:r>
            <a:r>
              <a:rPr lang="en-US" sz="2400" dirty="0" err="1">
                <a:latin typeface="Calibri" pitchFamily="34" charset="0"/>
              </a:rPr>
              <a:t>bei</a:t>
            </a:r>
            <a:r>
              <a:rPr lang="en-US" sz="2400" dirty="0">
                <a:latin typeface="Calibri" pitchFamily="34" charset="0"/>
              </a:rPr>
              <a:t> </a:t>
            </a:r>
            <a:r>
              <a:rPr lang="lt-LT" sz="2400" dirty="0">
                <a:latin typeface="Calibri" pitchFamily="34" charset="0"/>
              </a:rPr>
              <a:t>įpareigojantys sudaryti galimybes eksportuoti socialinės apsaugos išmokas.</a:t>
            </a:r>
          </a:p>
          <a:p>
            <a:pPr algn="ctr">
              <a:spcBef>
                <a:spcPts val="0"/>
              </a:spcBef>
              <a:spcAft>
                <a:spcPts val="0"/>
              </a:spcAft>
              <a:defRPr/>
            </a:pPr>
            <a:r>
              <a:rPr lang="lt-LT" sz="2000" i="1" dirty="0">
                <a:latin typeface="+mn-lt"/>
              </a:rPr>
              <a:t>48 str.: Europos Parlamentas ir Taryba socialinės apsaugos srityje imasi priemonių, būtinų laisvam darbuotojų judėjimui užtikrinti; šiuo tikslu jie priima nuostatas, kaip migruojantiems samdomiems ir savarankiškai dirbantiems darbuotojams ir jų išlaikytiniams užtikrinti: a) pagal keleto valstybių įstatymus nustatomų visų prilyginamųjų laikotarpių sudėtį, kad jie įgytų ir išlaikytų teisę į socialines išmokas ir kad būtų galima apskaičiuoti tų išmokų dydį; b) socialinių išmokų mokėjimą asmenims, gyvenantiems valstybių narių teritorijose</a:t>
            </a:r>
          </a:p>
          <a:p>
            <a:pPr algn="just" fontAlgn="auto">
              <a:spcBef>
                <a:spcPts val="0"/>
              </a:spcBef>
              <a:spcAft>
                <a:spcPts val="0"/>
              </a:spcAft>
              <a:buClr>
                <a:schemeClr val="hlink"/>
              </a:buClr>
              <a:buSzPct val="75000"/>
              <a:buFont typeface="Wingdings" pitchFamily="2" charset="2"/>
              <a:buChar char="Ø"/>
              <a:defRPr/>
            </a:pPr>
            <a:r>
              <a:rPr lang="lt-LT" sz="2800" dirty="0">
                <a:latin typeface="Calibri" pitchFamily="34" charset="0"/>
              </a:rPr>
              <a:t> Antriniai teisės aktai:</a:t>
            </a:r>
          </a:p>
          <a:p>
            <a:pPr algn="just" fontAlgn="auto">
              <a:spcBef>
                <a:spcPts val="0"/>
              </a:spcBef>
              <a:spcAft>
                <a:spcPts val="0"/>
              </a:spcAft>
              <a:defRPr/>
            </a:pPr>
            <a:r>
              <a:rPr lang="lt-LT" sz="2800" b="1" dirty="0">
                <a:latin typeface="Calibri" pitchFamily="34" charset="0"/>
              </a:rPr>
              <a:t>Reglamentai </a:t>
            </a:r>
            <a:r>
              <a:rPr lang="en-US" sz="2800" b="1" dirty="0">
                <a:latin typeface="Calibri" pitchFamily="34" charset="0"/>
              </a:rPr>
              <a:t>883/2004 </a:t>
            </a:r>
            <a:r>
              <a:rPr lang="lt-LT" sz="2800" b="1" dirty="0">
                <a:latin typeface="Calibri" pitchFamily="34" charset="0"/>
              </a:rPr>
              <a:t>ir </a:t>
            </a:r>
            <a:r>
              <a:rPr lang="en-US" sz="2800" b="1" dirty="0">
                <a:latin typeface="Calibri" pitchFamily="34" charset="0"/>
              </a:rPr>
              <a:t>987/2009</a:t>
            </a:r>
            <a:endParaRPr lang="en-GB" sz="2800" b="1" strike="sngStrike"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052736"/>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Koordinavimo principai</a:t>
            </a:r>
            <a:endParaRPr lang="en-GB" sz="3600" b="1">
              <a:effectLst>
                <a:outerShdw blurRad="38100" dist="38100" dir="2700000" algn="tl">
                  <a:srgbClr val="000000">
                    <a:alpha val="43137"/>
                  </a:srgbClr>
                </a:outerShdw>
              </a:effectLst>
            </a:endParaRPr>
          </a:p>
        </p:txBody>
      </p:sp>
      <p:sp>
        <p:nvSpPr>
          <p:cNvPr id="11981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19813"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3557" name="Text Box 6"/>
          <p:cNvSpPr txBox="1">
            <a:spLocks noChangeArrowheads="1"/>
          </p:cNvSpPr>
          <p:nvPr/>
        </p:nvSpPr>
        <p:spPr bwMode="auto">
          <a:xfrm>
            <a:off x="228600" y="1676400"/>
            <a:ext cx="8686800" cy="641350"/>
          </a:xfrm>
          <a:prstGeom prst="rect">
            <a:avLst/>
          </a:prstGeom>
          <a:noFill/>
          <a:ln w="12700">
            <a:noFill/>
            <a:miter lim="800000"/>
            <a:headEnd/>
            <a:tailEnd/>
          </a:ln>
        </p:spPr>
        <p:txBody>
          <a:bodyPr>
            <a:spAutoFit/>
          </a:bodyPr>
          <a:lstStyle/>
          <a:p>
            <a:pPr>
              <a:lnSpc>
                <a:spcPct val="90000"/>
              </a:lnSpc>
              <a:spcBef>
                <a:spcPct val="50000"/>
              </a:spcBef>
              <a:buClr>
                <a:schemeClr val="hlink"/>
              </a:buClr>
              <a:buSzPct val="75000"/>
              <a:buFont typeface="Wingdings" pitchFamily="2" charset="2"/>
              <a:buNone/>
            </a:pPr>
            <a:r>
              <a:rPr lang="lt-LT" altLang="lt-LT" sz="4000">
                <a:latin typeface="Calibri" pitchFamily="34" charset="0"/>
              </a:rPr>
              <a:t> </a:t>
            </a:r>
          </a:p>
        </p:txBody>
      </p:sp>
      <p:sp>
        <p:nvSpPr>
          <p:cNvPr id="23558" name="Text Box 7"/>
          <p:cNvSpPr txBox="1">
            <a:spLocks noChangeArrowheads="1"/>
          </p:cNvSpPr>
          <p:nvPr/>
        </p:nvSpPr>
        <p:spPr bwMode="auto">
          <a:xfrm>
            <a:off x="609600" y="1524000"/>
            <a:ext cx="8153400" cy="4027488"/>
          </a:xfrm>
          <a:prstGeom prst="rect">
            <a:avLst/>
          </a:prstGeom>
          <a:noFill/>
          <a:ln w="12700">
            <a:noFill/>
            <a:miter lim="800000"/>
            <a:headEnd/>
            <a:tailEnd/>
          </a:ln>
        </p:spPr>
        <p:txBody>
          <a:bodyPr>
            <a:spAutoFit/>
          </a:bodyPr>
          <a:lstStyle/>
          <a:p>
            <a:pPr>
              <a:lnSpc>
                <a:spcPct val="90000"/>
              </a:lnSpc>
              <a:spcBef>
                <a:spcPct val="50000"/>
              </a:spcBef>
              <a:buClr>
                <a:schemeClr val="hlink"/>
              </a:buClr>
              <a:buSzPct val="75000"/>
              <a:buFont typeface="Wingdings" pitchFamily="2" charset="2"/>
              <a:buChar char="Ø"/>
            </a:pPr>
            <a:r>
              <a:rPr lang="lt-LT" altLang="lt-LT" sz="3200">
                <a:latin typeface="Calibri" pitchFamily="34" charset="0"/>
              </a:rPr>
              <a:t> </a:t>
            </a:r>
            <a:r>
              <a:rPr lang="lt-LT" altLang="lt-LT" sz="3200">
                <a:latin typeface="Calibri" pitchFamily="34" charset="0"/>
                <a:cs typeface="Times New Roman" pitchFamily="18" charset="0"/>
              </a:rPr>
              <a:t>Taikomi tik vienos valstybės teisės aktai </a:t>
            </a:r>
            <a:r>
              <a:rPr lang="lt-LT" altLang="lt-LT" sz="3200" i="1">
                <a:latin typeface="Calibri" pitchFamily="34" charset="0"/>
                <a:cs typeface="Times New Roman" pitchFamily="18" charset="0"/>
              </a:rPr>
              <a:t>(only one legislation can be applicable)</a:t>
            </a:r>
            <a:r>
              <a:rPr lang="lt-LT" altLang="lt-LT" sz="3200">
                <a:latin typeface="Calibri" pitchFamily="34" charset="0"/>
                <a:cs typeface="Times New Roman" pitchFamily="18" charset="0"/>
              </a:rPr>
              <a:t>. </a:t>
            </a:r>
            <a:endParaRPr lang="lt-LT" altLang="lt-LT" sz="3200">
              <a:latin typeface="Calibri" pitchFamily="34" charset="0"/>
            </a:endParaRPr>
          </a:p>
          <a:p>
            <a:pPr algn="r">
              <a:lnSpc>
                <a:spcPct val="90000"/>
              </a:lnSpc>
              <a:spcBef>
                <a:spcPct val="50000"/>
              </a:spcBef>
              <a:buClr>
                <a:schemeClr val="hlink"/>
              </a:buClr>
              <a:buSzPct val="75000"/>
              <a:buFont typeface="Wingdings" pitchFamily="2" charset="2"/>
              <a:buNone/>
            </a:pPr>
            <a:r>
              <a:rPr lang="lt-LT" altLang="lt-LT" sz="2800" i="1">
                <a:latin typeface="Calibri" pitchFamily="34" charset="0"/>
                <a:cs typeface="Times New Roman" pitchFamily="18" charset="0"/>
              </a:rPr>
              <a:t>Įmokos mokamos tik šalyje, kurioje dirba (lex loci laboris); negalima vienu metu gauti išmokų iš kelių šalių</a:t>
            </a:r>
            <a:r>
              <a:rPr lang="lt-LT" altLang="lt-LT" sz="3000" i="1">
                <a:latin typeface="Calibri" pitchFamily="34" charset="0"/>
                <a:cs typeface="Times New Roman" pitchFamily="18" charset="0"/>
              </a:rPr>
              <a:t>.</a:t>
            </a:r>
            <a:endParaRPr lang="lt-LT" altLang="lt-LT" sz="3000" i="1">
              <a:latin typeface="Calibri" pitchFamily="34" charset="0"/>
            </a:endParaRPr>
          </a:p>
          <a:p>
            <a:pPr>
              <a:lnSpc>
                <a:spcPct val="90000"/>
              </a:lnSpc>
              <a:spcBef>
                <a:spcPct val="50000"/>
              </a:spcBef>
              <a:buClr>
                <a:schemeClr val="hlink"/>
              </a:buClr>
              <a:buSzPct val="75000"/>
              <a:buFont typeface="Wingdings" pitchFamily="2" charset="2"/>
              <a:buChar char="Ø"/>
            </a:pPr>
            <a:r>
              <a:rPr lang="lt-LT" altLang="lt-LT" sz="3200">
                <a:latin typeface="Calibri" pitchFamily="34" charset="0"/>
              </a:rPr>
              <a:t> </a:t>
            </a:r>
            <a:r>
              <a:rPr lang="lt-LT" altLang="lt-LT" sz="3200">
                <a:latin typeface="Calibri" pitchFamily="34" charset="0"/>
                <a:cs typeface="Times New Roman" pitchFamily="18" charset="0"/>
              </a:rPr>
              <a:t>Traktavimo lygybė </a:t>
            </a:r>
            <a:r>
              <a:rPr lang="lt-LT" altLang="lt-LT" sz="3200" i="1">
                <a:latin typeface="Calibri" pitchFamily="34" charset="0"/>
                <a:cs typeface="Times New Roman" pitchFamily="18" charset="0"/>
              </a:rPr>
              <a:t>(equality of treatment)</a:t>
            </a:r>
            <a:r>
              <a:rPr lang="lt-LT" altLang="lt-LT" sz="3200">
                <a:latin typeface="Calibri" pitchFamily="34" charset="0"/>
                <a:cs typeface="Times New Roman" pitchFamily="18" charset="0"/>
              </a:rPr>
              <a:t>. </a:t>
            </a:r>
            <a:endParaRPr lang="lt-LT" altLang="lt-LT" sz="3200">
              <a:latin typeface="Calibri" pitchFamily="34" charset="0"/>
            </a:endParaRPr>
          </a:p>
          <a:p>
            <a:pPr algn="r">
              <a:lnSpc>
                <a:spcPct val="90000"/>
              </a:lnSpc>
              <a:spcBef>
                <a:spcPct val="50000"/>
              </a:spcBef>
              <a:buClr>
                <a:schemeClr val="hlink"/>
              </a:buClr>
              <a:buSzPct val="75000"/>
              <a:buFont typeface="Wingdings" pitchFamily="2" charset="2"/>
              <a:buNone/>
            </a:pPr>
            <a:r>
              <a:rPr lang="lt-LT" altLang="lt-LT" sz="2800" i="1">
                <a:latin typeface="Calibri" pitchFamily="34" charset="0"/>
                <a:cs typeface="Times New Roman" pitchFamily="18" charset="0"/>
              </a:rPr>
              <a:t>Į bet kurios šalies darbuotojus žiūrima taip pat kaip ir į savus, taikomos tos pat prievolės ir teisės.</a:t>
            </a:r>
            <a:endParaRPr lang="en-GB" altLang="lt-LT">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836712"/>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Koordinavimo principai</a:t>
            </a:r>
            <a:endParaRPr lang="en-GB" sz="3600" b="1">
              <a:effectLst>
                <a:outerShdw blurRad="38100" dist="38100" dir="2700000" algn="tl">
                  <a:srgbClr val="000000">
                    <a:alpha val="43137"/>
                  </a:srgbClr>
                </a:outerShdw>
              </a:effectLst>
            </a:endParaRPr>
          </a:p>
        </p:txBody>
      </p:sp>
      <p:sp>
        <p:nvSpPr>
          <p:cNvPr id="11366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13669"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4581" name="Text Box 6"/>
          <p:cNvSpPr txBox="1">
            <a:spLocks noChangeArrowheads="1"/>
          </p:cNvSpPr>
          <p:nvPr/>
        </p:nvSpPr>
        <p:spPr bwMode="auto">
          <a:xfrm>
            <a:off x="214313" y="1500188"/>
            <a:ext cx="8686800" cy="4321175"/>
          </a:xfrm>
          <a:prstGeom prst="rect">
            <a:avLst/>
          </a:prstGeom>
          <a:noFill/>
          <a:ln w="12700">
            <a:noFill/>
            <a:miter lim="800000"/>
            <a:headEnd/>
            <a:tailEnd/>
          </a:ln>
        </p:spPr>
        <p:txBody>
          <a:bodyPr>
            <a:spAutoFit/>
          </a:bodyPr>
          <a:lstStyle/>
          <a:p>
            <a:pPr>
              <a:lnSpc>
                <a:spcPct val="110000"/>
              </a:lnSpc>
              <a:spcBef>
                <a:spcPct val="50000"/>
              </a:spcBef>
              <a:buClr>
                <a:schemeClr val="hlink"/>
              </a:buClr>
              <a:buSzPct val="75000"/>
              <a:buFont typeface="Wingdings" pitchFamily="2" charset="2"/>
              <a:buChar char="Ø"/>
            </a:pPr>
            <a:r>
              <a:rPr lang="lt-LT" altLang="lt-LT" sz="3200">
                <a:latin typeface="Calibri" pitchFamily="34" charset="0"/>
              </a:rPr>
              <a:t> </a:t>
            </a:r>
            <a:r>
              <a:rPr lang="lt-LT" altLang="lt-LT" sz="3200">
                <a:latin typeface="Calibri" pitchFamily="34" charset="0"/>
                <a:cs typeface="Times New Roman" pitchFamily="18" charset="0"/>
              </a:rPr>
              <a:t>Įgytos teisės išsaugomos </a:t>
            </a:r>
            <a:r>
              <a:rPr lang="lt-LT" altLang="lt-LT" sz="3200" i="1">
                <a:latin typeface="Calibri" pitchFamily="34" charset="0"/>
                <a:cs typeface="Times New Roman" pitchFamily="18" charset="0"/>
              </a:rPr>
              <a:t>(retention of acquired rights)</a:t>
            </a:r>
            <a:r>
              <a:rPr lang="lt-LT" altLang="lt-LT" sz="3200">
                <a:latin typeface="Calibri" pitchFamily="34" charset="0"/>
                <a:cs typeface="Times New Roman" pitchFamily="18" charset="0"/>
              </a:rPr>
              <a:t>.</a:t>
            </a:r>
            <a:r>
              <a:rPr lang="lt-LT" altLang="lt-LT" sz="2800">
                <a:latin typeface="Calibri" pitchFamily="34" charset="0"/>
                <a:cs typeface="Times New Roman" pitchFamily="18" charset="0"/>
              </a:rPr>
              <a:t> </a:t>
            </a:r>
            <a:endParaRPr lang="lt-LT" altLang="lt-LT" sz="2800">
              <a:latin typeface="Calibri" pitchFamily="34" charset="0"/>
            </a:endParaRPr>
          </a:p>
          <a:p>
            <a:pPr algn="r">
              <a:lnSpc>
                <a:spcPct val="110000"/>
              </a:lnSpc>
              <a:spcBef>
                <a:spcPct val="50000"/>
              </a:spcBef>
              <a:buClr>
                <a:schemeClr val="hlink"/>
              </a:buClr>
              <a:buSzPct val="75000"/>
              <a:buFont typeface="Wingdings" pitchFamily="2" charset="2"/>
              <a:buNone/>
            </a:pPr>
            <a:r>
              <a:rPr lang="lt-LT" altLang="lt-LT" sz="2800" i="1">
                <a:latin typeface="Calibri" pitchFamily="34" charset="0"/>
                <a:cs typeface="Times New Roman" pitchFamily="18" charset="0"/>
              </a:rPr>
              <a:t>Jei teisė gauti išmokas įgyta vienoje šalyje, tai išvykus į kitą ji toliau mokama (išmokų eksportas).</a:t>
            </a:r>
            <a:endParaRPr lang="lt-LT" altLang="lt-LT" sz="2800" i="1">
              <a:latin typeface="Calibri" pitchFamily="34" charset="0"/>
            </a:endParaRPr>
          </a:p>
          <a:p>
            <a:pPr algn="just">
              <a:lnSpc>
                <a:spcPct val="110000"/>
              </a:lnSpc>
              <a:spcBef>
                <a:spcPct val="50000"/>
              </a:spcBef>
              <a:buClr>
                <a:schemeClr val="hlink"/>
              </a:buClr>
              <a:buSzPct val="75000"/>
              <a:buFont typeface="Wingdings" pitchFamily="2" charset="2"/>
              <a:buChar char="Ø"/>
            </a:pPr>
            <a:r>
              <a:rPr lang="lt-LT" altLang="lt-LT" sz="3200">
                <a:latin typeface="Calibri" pitchFamily="34" charset="0"/>
              </a:rPr>
              <a:t> </a:t>
            </a:r>
            <a:r>
              <a:rPr lang="lt-LT" altLang="lt-LT" sz="3200">
                <a:latin typeface="Calibri" pitchFamily="34" charset="0"/>
                <a:cs typeface="Times New Roman" pitchFamily="18" charset="0"/>
              </a:rPr>
              <a:t>Teisių įgijimo laikotarpiai sumuojami </a:t>
            </a:r>
            <a:r>
              <a:rPr lang="lt-LT" altLang="lt-LT" sz="3200" i="1">
                <a:latin typeface="Calibri" pitchFamily="34" charset="0"/>
                <a:cs typeface="Times New Roman" pitchFamily="18" charset="0"/>
              </a:rPr>
              <a:t>(aggre</a:t>
            </a:r>
            <a:r>
              <a:rPr lang="lt-LT" altLang="lt-LT" sz="3200" i="1">
                <a:latin typeface="Calibri" pitchFamily="34" charset="0"/>
              </a:rPr>
              <a:t>-</a:t>
            </a:r>
            <a:r>
              <a:rPr lang="lt-LT" altLang="lt-LT" sz="3200" i="1">
                <a:latin typeface="Calibri" pitchFamily="34" charset="0"/>
                <a:cs typeface="Times New Roman" pitchFamily="18" charset="0"/>
              </a:rPr>
              <a:t>gation of periods of insurance)</a:t>
            </a:r>
            <a:endParaRPr lang="lt-LT" altLang="lt-LT" sz="3200">
              <a:latin typeface="Calibri" pitchFamily="34" charset="0"/>
            </a:endParaRPr>
          </a:p>
          <a:p>
            <a:pPr algn="r">
              <a:lnSpc>
                <a:spcPct val="110000"/>
              </a:lnSpc>
              <a:spcBef>
                <a:spcPct val="50000"/>
              </a:spcBef>
              <a:buClr>
                <a:schemeClr val="hlink"/>
              </a:buClr>
              <a:buSzPct val="75000"/>
              <a:buFont typeface="Wingdings" pitchFamily="2" charset="2"/>
              <a:buNone/>
            </a:pPr>
            <a:r>
              <a:rPr lang="lt-LT" altLang="lt-LT" sz="2800" i="1">
                <a:latin typeface="Calibri" pitchFamily="34" charset="0"/>
              </a:rPr>
              <a:t>Išmokų pro-rata principas</a:t>
            </a:r>
            <a:endParaRPr lang="en-US" altLang="lt-LT" sz="2800" i="1">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80728"/>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Koordinavimo apimtis</a:t>
            </a:r>
            <a:endParaRPr lang="en-GB" sz="3600" b="1">
              <a:effectLst>
                <a:outerShdw blurRad="38100" dist="38100" dir="2700000" algn="tl">
                  <a:srgbClr val="000000">
                    <a:alpha val="43137"/>
                  </a:srgbClr>
                </a:outerShdw>
              </a:effectLst>
            </a:endParaRPr>
          </a:p>
        </p:txBody>
      </p:sp>
      <p:sp>
        <p:nvSpPr>
          <p:cNvPr id="11469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14693"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5605" name="Text Box 6"/>
          <p:cNvSpPr txBox="1">
            <a:spLocks noChangeArrowheads="1"/>
          </p:cNvSpPr>
          <p:nvPr/>
        </p:nvSpPr>
        <p:spPr bwMode="auto">
          <a:xfrm>
            <a:off x="228600" y="1676400"/>
            <a:ext cx="8686800" cy="4178300"/>
          </a:xfrm>
          <a:prstGeom prst="rect">
            <a:avLst/>
          </a:prstGeom>
          <a:noFill/>
          <a:ln w="12700">
            <a:noFill/>
            <a:miter lim="800000"/>
            <a:headEnd/>
            <a:tailEnd/>
          </a:ln>
        </p:spPr>
        <p:txBody>
          <a:bodyPr>
            <a:spAutoFit/>
          </a:bodyPr>
          <a:lstStyle/>
          <a:p>
            <a:pPr>
              <a:spcBef>
                <a:spcPct val="20000"/>
              </a:spcBef>
              <a:buClr>
                <a:schemeClr val="hlink"/>
              </a:buClr>
              <a:buSzPct val="75000"/>
              <a:buFont typeface="Wingdings" pitchFamily="2" charset="2"/>
              <a:buChar char="Ø"/>
            </a:pPr>
            <a:r>
              <a:rPr lang="lt-LT" altLang="lt-LT" sz="3200" dirty="0">
                <a:latin typeface="Calibri" pitchFamily="34" charset="0"/>
              </a:rPr>
              <a:t> Kuriose šalyse taikoma</a:t>
            </a:r>
          </a:p>
          <a:p>
            <a:pPr algn="r">
              <a:spcBef>
                <a:spcPct val="20000"/>
              </a:spcBef>
              <a:buClr>
                <a:schemeClr val="folHlink"/>
              </a:buClr>
              <a:buSzPct val="60000"/>
              <a:buFont typeface="Wingdings" pitchFamily="2" charset="2"/>
              <a:buNone/>
            </a:pPr>
            <a:r>
              <a:rPr lang="lt-LT" altLang="lt-LT" sz="3000" dirty="0">
                <a:latin typeface="Calibri" pitchFamily="34" charset="0"/>
              </a:rPr>
              <a:t>27 ES šalys; 3 EEE šalys: Islandija,  Lichtenšteinas, Norvegija; Šveicarija</a:t>
            </a:r>
          </a:p>
          <a:p>
            <a:pPr>
              <a:lnSpc>
                <a:spcPct val="80000"/>
              </a:lnSpc>
              <a:spcBef>
                <a:spcPct val="20000"/>
              </a:spcBef>
              <a:buClr>
                <a:schemeClr val="hlink"/>
              </a:buClr>
              <a:buSzPct val="75000"/>
              <a:buFont typeface="Wingdings" pitchFamily="2" charset="2"/>
              <a:buChar char="Ø"/>
            </a:pPr>
            <a:r>
              <a:rPr lang="lt-LT" altLang="lt-LT" sz="3200" dirty="0">
                <a:latin typeface="Calibri" pitchFamily="34" charset="0"/>
              </a:rPr>
              <a:t> Kam taikoma:</a:t>
            </a:r>
          </a:p>
          <a:p>
            <a:pPr algn="r">
              <a:lnSpc>
                <a:spcPct val="110000"/>
              </a:lnSpc>
              <a:spcBef>
                <a:spcPct val="20000"/>
              </a:spcBef>
              <a:buClr>
                <a:schemeClr val="folHlink"/>
              </a:buClr>
              <a:buSzPct val="60000"/>
              <a:buFont typeface="Wingdings" pitchFamily="2" charset="2"/>
              <a:buNone/>
            </a:pPr>
            <a:r>
              <a:rPr lang="lt-LT" altLang="lt-LT" sz="3000" dirty="0">
                <a:latin typeface="Calibri" pitchFamily="34" charset="0"/>
              </a:rPr>
              <a:t>ES/EEE šalių piliečiai; asmenys be pilietybės; pabėgėliai; trečių šalių piliečiai; darbuotojai; savarankiškai dirbantys; valstybės tarnautojai; studentai; šeimos nariai.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1907704" y="0"/>
            <a:ext cx="7236296" cy="1052736"/>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Council of Europe </a:t>
            </a:r>
            <a:endParaRPr lang="en-GB" sz="3600" b="1">
              <a:effectLst>
                <a:outerShdw blurRad="38100" dist="38100" dir="2700000" algn="tl">
                  <a:srgbClr val="000000">
                    <a:alpha val="43137"/>
                  </a:srgbClr>
                </a:outerShdw>
              </a:effectLst>
            </a:endParaRPr>
          </a:p>
        </p:txBody>
      </p:sp>
      <p:sp>
        <p:nvSpPr>
          <p:cNvPr id="87043" name="Rectangle 1027"/>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87045" name="Text Box 1029"/>
          <p:cNvSpPr txBox="1">
            <a:spLocks noChangeArrowheads="1"/>
          </p:cNvSpPr>
          <p:nvPr/>
        </p:nvSpPr>
        <p:spPr bwMode="auto">
          <a:xfrm>
            <a:off x="395536" y="1412776"/>
            <a:ext cx="8497888" cy="4976813"/>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r>
              <a:rPr lang="lt-LT" sz="3000" dirty="0">
                <a:effectLst>
                  <a:outerShdw blurRad="38100" dist="38100" dir="2700000" algn="tl">
                    <a:srgbClr val="000000"/>
                  </a:outerShdw>
                </a:effectLst>
                <a:latin typeface="+mn-lt"/>
              </a:rPr>
              <a:t>	</a:t>
            </a:r>
            <a:r>
              <a:rPr lang="lt-LT" sz="2800" dirty="0">
                <a:latin typeface="Calibri" pitchFamily="34" charset="0"/>
              </a:rPr>
              <a:t>Europos Taryba įkurta </a:t>
            </a:r>
            <a:r>
              <a:rPr lang="en-GB" sz="2800" dirty="0">
                <a:latin typeface="Calibri" pitchFamily="34" charset="0"/>
              </a:rPr>
              <a:t>1949</a:t>
            </a:r>
            <a:r>
              <a:rPr lang="lt-LT" sz="2800" dirty="0">
                <a:latin typeface="Calibri" pitchFamily="34" charset="0"/>
              </a:rPr>
              <a:t> metais</a:t>
            </a:r>
            <a:r>
              <a:rPr lang="en-GB" sz="2800" dirty="0">
                <a:latin typeface="Calibri" pitchFamily="34" charset="0"/>
              </a:rPr>
              <a:t>. </a:t>
            </a:r>
            <a:r>
              <a:rPr lang="lt-LT" sz="2800" dirty="0">
                <a:latin typeface="Calibri" pitchFamily="34" charset="0"/>
              </a:rPr>
              <a:t>Jos narės - </a:t>
            </a:r>
            <a:r>
              <a:rPr lang="en-GB" sz="2800" dirty="0">
                <a:latin typeface="Calibri" pitchFamily="34" charset="0"/>
              </a:rPr>
              <a:t> 47 </a:t>
            </a:r>
            <a:r>
              <a:rPr lang="lt-LT" sz="2800" dirty="0">
                <a:latin typeface="Calibri" pitchFamily="34" charset="0"/>
              </a:rPr>
              <a:t>Europos šalys</a:t>
            </a:r>
          </a:p>
          <a:p>
            <a:pPr algn="just" fontAlgn="auto">
              <a:lnSpc>
                <a:spcPct val="90000"/>
              </a:lnSpc>
              <a:spcBef>
                <a:spcPts val="0"/>
              </a:spcBef>
              <a:spcAft>
                <a:spcPts val="0"/>
              </a:spcAft>
              <a:buSzPct val="85000"/>
              <a:buFont typeface="Wingdings" pitchFamily="2" charset="2"/>
              <a:buNone/>
              <a:defRPr/>
            </a:pPr>
            <a:endParaRPr lang="lt-LT" sz="2800" dirty="0">
              <a:latin typeface="Calibri" pitchFamily="34" charset="0"/>
            </a:endParaRPr>
          </a:p>
          <a:p>
            <a:pPr algn="just" fontAlgn="auto">
              <a:lnSpc>
                <a:spcPct val="90000"/>
              </a:lnSpc>
              <a:spcBef>
                <a:spcPts val="0"/>
              </a:spcBef>
              <a:spcAft>
                <a:spcPts val="0"/>
              </a:spcAft>
              <a:buSzPct val="85000"/>
              <a:buFont typeface="Wingdings" pitchFamily="2" charset="2"/>
              <a:buNone/>
              <a:defRPr/>
            </a:pPr>
            <a:r>
              <a:rPr lang="lt-LT" sz="2800" dirty="0">
                <a:latin typeface="Calibri" pitchFamily="34" charset="0"/>
              </a:rPr>
              <a:t>Europos Taryba buvo įkurta siekiant</a:t>
            </a:r>
            <a:r>
              <a:rPr lang="en-GB" sz="2800" dirty="0">
                <a:latin typeface="Calibri" pitchFamily="34" charset="0"/>
              </a:rPr>
              <a:t>:</a:t>
            </a:r>
            <a:endParaRPr lang="lt-LT" sz="2800" dirty="0">
              <a:latin typeface="Calibri" pitchFamily="34" charset="0"/>
            </a:endParaRPr>
          </a:p>
          <a:p>
            <a:pPr algn="just" fontAlgn="auto">
              <a:lnSpc>
                <a:spcPct val="110000"/>
              </a:lnSpc>
              <a:spcBef>
                <a:spcPts val="0"/>
              </a:spcBef>
              <a:spcAft>
                <a:spcPts val="0"/>
              </a:spcAft>
              <a:buClr>
                <a:schemeClr val="hlink"/>
              </a:buClr>
              <a:buSzPct val="75000"/>
              <a:buFont typeface="Wingdings" pitchFamily="2" charset="2"/>
              <a:buChar char="Ø"/>
              <a:defRPr/>
            </a:pPr>
            <a:r>
              <a:rPr lang="lt-LT" sz="2800" dirty="0">
                <a:latin typeface="Calibri" pitchFamily="34" charset="0"/>
              </a:rPr>
              <a:t> ginti žmogaus teises, p</a:t>
            </a:r>
            <a:r>
              <a:rPr lang="en-GB" sz="2800" dirty="0" err="1">
                <a:latin typeface="Calibri" pitchFamily="34" charset="0"/>
              </a:rPr>
              <a:t>arlament</a:t>
            </a:r>
            <a:r>
              <a:rPr lang="lt-LT" sz="2800" dirty="0" err="1">
                <a:latin typeface="Calibri" pitchFamily="34" charset="0"/>
              </a:rPr>
              <a:t>inės</a:t>
            </a:r>
            <a:r>
              <a:rPr lang="lt-LT" sz="2800" dirty="0">
                <a:latin typeface="Calibri" pitchFamily="34" charset="0"/>
              </a:rPr>
              <a:t> demokratijos principus ir teisės viršenybę </a:t>
            </a:r>
            <a:r>
              <a:rPr lang="lt-LT" sz="2800" i="1" dirty="0">
                <a:latin typeface="Calibri" pitchFamily="34" charset="0"/>
              </a:rPr>
              <a:t>(</a:t>
            </a:r>
            <a:r>
              <a:rPr lang="en-GB" sz="2800" i="1" dirty="0">
                <a:latin typeface="Calibri" pitchFamily="34" charset="0"/>
              </a:rPr>
              <a:t>rule of law</a:t>
            </a:r>
            <a:r>
              <a:rPr lang="lt-LT" sz="2800" i="1" dirty="0">
                <a:latin typeface="Calibri" pitchFamily="34" charset="0"/>
              </a:rPr>
              <a:t>);</a:t>
            </a:r>
          </a:p>
          <a:p>
            <a:pPr algn="just" fontAlgn="auto">
              <a:lnSpc>
                <a:spcPct val="110000"/>
              </a:lnSpc>
              <a:spcBef>
                <a:spcPts val="0"/>
              </a:spcBef>
              <a:spcAft>
                <a:spcPts val="0"/>
              </a:spcAft>
              <a:buClr>
                <a:schemeClr val="hlink"/>
              </a:buClr>
              <a:buSzPct val="75000"/>
              <a:buFont typeface="Wingdings" pitchFamily="2" charset="2"/>
              <a:buChar char="Ø"/>
              <a:defRPr/>
            </a:pPr>
            <a:r>
              <a:rPr lang="lt-LT" sz="2800" dirty="0">
                <a:latin typeface="Calibri" pitchFamily="34" charset="0"/>
              </a:rPr>
              <a:t> kontinento mastu įgyvendinti susitarimus, </a:t>
            </a:r>
            <a:r>
              <a:rPr lang="en-GB" sz="2800" dirty="0" err="1">
                <a:latin typeface="Calibri" pitchFamily="34" charset="0"/>
              </a:rPr>
              <a:t>standar</a:t>
            </a:r>
            <a:r>
              <a:rPr lang="lt-LT" sz="2800" dirty="0">
                <a:latin typeface="Calibri" pitchFamily="34" charset="0"/>
              </a:rPr>
              <a:t>-</a:t>
            </a:r>
            <a:r>
              <a:rPr lang="lt-LT" sz="2800" dirty="0" err="1">
                <a:latin typeface="Calibri" pitchFamily="34" charset="0"/>
              </a:rPr>
              <a:t>tizuojančius</a:t>
            </a:r>
            <a:r>
              <a:rPr lang="lt-LT" sz="2800" dirty="0">
                <a:latin typeface="Calibri" pitchFamily="34" charset="0"/>
              </a:rPr>
              <a:t> šalių narių </a:t>
            </a:r>
            <a:r>
              <a:rPr lang="en-GB" sz="2800" dirty="0">
                <a:latin typeface="Calibri" pitchFamily="34" charset="0"/>
              </a:rPr>
              <a:t>social</a:t>
            </a:r>
            <a:r>
              <a:rPr lang="lt-LT" sz="2800" dirty="0" err="1">
                <a:latin typeface="Calibri" pitchFamily="34" charset="0"/>
              </a:rPr>
              <a:t>inę</a:t>
            </a:r>
            <a:r>
              <a:rPr lang="lt-LT" sz="2800" dirty="0">
                <a:latin typeface="Calibri" pitchFamily="34" charset="0"/>
              </a:rPr>
              <a:t> ir teisinę praktiką;</a:t>
            </a:r>
          </a:p>
          <a:p>
            <a:pPr algn="just" fontAlgn="auto">
              <a:lnSpc>
                <a:spcPct val="110000"/>
              </a:lnSpc>
              <a:spcBef>
                <a:spcPts val="0"/>
              </a:spcBef>
              <a:spcAft>
                <a:spcPts val="0"/>
              </a:spcAft>
              <a:buClr>
                <a:schemeClr val="hlink"/>
              </a:buClr>
              <a:buSzPct val="75000"/>
              <a:buFont typeface="Wingdings" pitchFamily="2" charset="2"/>
              <a:buChar char="Ø"/>
              <a:defRPr/>
            </a:pPr>
            <a:r>
              <a:rPr lang="lt-LT" sz="2800" dirty="0">
                <a:latin typeface="Calibri" pitchFamily="34" charset="0"/>
              </a:rPr>
              <a:t> paskatinti Europos </a:t>
            </a:r>
            <a:r>
              <a:rPr lang="lt-LT" sz="2800" dirty="0" err="1">
                <a:latin typeface="Calibri" pitchFamily="34" charset="0"/>
              </a:rPr>
              <a:t>identititeto</a:t>
            </a:r>
            <a:r>
              <a:rPr lang="lt-LT" sz="2800" dirty="0">
                <a:latin typeface="Calibri" pitchFamily="34" charset="0"/>
              </a:rPr>
              <a:t> savivoką paremtą bendromis įvairioms kultūroms vertybėmis.</a:t>
            </a:r>
          </a:p>
          <a:p>
            <a:pPr algn="r" fontAlgn="auto">
              <a:lnSpc>
                <a:spcPct val="90000"/>
              </a:lnSpc>
              <a:spcBef>
                <a:spcPts val="0"/>
              </a:spcBef>
              <a:spcAft>
                <a:spcPts val="0"/>
              </a:spcAft>
              <a:buClr>
                <a:schemeClr val="hlink"/>
              </a:buClr>
              <a:buSzPct val="75000"/>
              <a:buFont typeface="Wingdings" pitchFamily="2" charset="2"/>
              <a:buNone/>
              <a:defRPr/>
            </a:pPr>
            <a:r>
              <a:rPr lang="en-GB" sz="3000" dirty="0">
                <a:latin typeface="Calibri" pitchFamily="34" charset="0"/>
              </a:rPr>
              <a:t> </a:t>
            </a:r>
            <a:r>
              <a:rPr lang="lt-LT" sz="2400" i="1" dirty="0">
                <a:latin typeface="Calibri" pitchFamily="34" charset="0"/>
              </a:rPr>
              <a:t>www.coe.int</a:t>
            </a:r>
            <a:endParaRPr lang="en-GB" sz="2400" i="1" dirty="0">
              <a:latin typeface="Calibri" pitchFamily="34" charset="0"/>
            </a:endParaRPr>
          </a:p>
        </p:txBody>
      </p:sp>
      <p:pic>
        <p:nvPicPr>
          <p:cNvPr id="3074" name="Picture 2">
            <a:extLst>
              <a:ext uri="{FF2B5EF4-FFF2-40B4-BE49-F238E27FC236}">
                <a16:creationId xmlns:a16="http://schemas.microsoft.com/office/drawing/2014/main" id="{92F93B44-9885-4AC6-A6C4-79B6AE3633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t="19755" r="9375" b="23096"/>
          <a:stretch/>
        </p:blipFill>
        <p:spPr bwMode="auto">
          <a:xfrm>
            <a:off x="107504" y="0"/>
            <a:ext cx="1800200" cy="1052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4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70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08720"/>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Koordinavimo apimtis</a:t>
            </a:r>
            <a:endParaRPr lang="en-GB" sz="3600" b="1">
              <a:effectLst>
                <a:outerShdw blurRad="38100" dist="38100" dir="2700000" algn="tl">
                  <a:srgbClr val="000000">
                    <a:alpha val="43137"/>
                  </a:srgbClr>
                </a:outerShdw>
              </a:effectLst>
            </a:endParaRPr>
          </a:p>
        </p:txBody>
      </p:sp>
      <p:sp>
        <p:nvSpPr>
          <p:cNvPr id="12083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20837"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6629" name="Text Box 6"/>
          <p:cNvSpPr txBox="1">
            <a:spLocks noChangeArrowheads="1"/>
          </p:cNvSpPr>
          <p:nvPr/>
        </p:nvSpPr>
        <p:spPr bwMode="auto">
          <a:xfrm>
            <a:off x="214313" y="1428750"/>
            <a:ext cx="8686800" cy="4384675"/>
          </a:xfrm>
          <a:prstGeom prst="rect">
            <a:avLst/>
          </a:prstGeom>
          <a:noFill/>
          <a:ln w="12700">
            <a:noFill/>
            <a:miter lim="800000"/>
            <a:headEnd/>
            <a:tailEnd/>
          </a:ln>
        </p:spPr>
        <p:txBody>
          <a:bodyPr>
            <a:spAutoFit/>
          </a:bodyPr>
          <a:lstStyle/>
          <a:p>
            <a:pPr>
              <a:spcBef>
                <a:spcPct val="20000"/>
              </a:spcBef>
              <a:buClr>
                <a:schemeClr val="hlink"/>
              </a:buClr>
              <a:buSzPct val="75000"/>
              <a:buFont typeface="Wingdings" pitchFamily="2" charset="2"/>
              <a:buChar char="Ø"/>
            </a:pPr>
            <a:r>
              <a:rPr lang="lt-LT" altLang="lt-LT" sz="3200">
                <a:latin typeface="Calibri" pitchFamily="34" charset="0"/>
              </a:rPr>
              <a:t> Kokioms socialinėms rizikoms taikoma</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ligos ir motinystės išmok</a:t>
            </a:r>
            <a:r>
              <a:rPr lang="en-US" altLang="lt-LT" sz="2800">
                <a:latin typeface="Calibri" pitchFamily="34" charset="0"/>
              </a:rPr>
              <a:t>o</a:t>
            </a:r>
            <a:r>
              <a:rPr lang="lt-LT" altLang="lt-LT" sz="2800">
                <a:latin typeface="Calibri" pitchFamily="34" charset="0"/>
              </a:rPr>
              <a:t>s;</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invalidumo išmok</a:t>
            </a:r>
            <a:r>
              <a:rPr lang="en-US" altLang="lt-LT" sz="2800">
                <a:latin typeface="Calibri" pitchFamily="34" charset="0"/>
              </a:rPr>
              <a:t>o</a:t>
            </a:r>
            <a:r>
              <a:rPr lang="lt-LT" altLang="lt-LT" sz="2800">
                <a:latin typeface="Calibri" pitchFamily="34" charset="0"/>
              </a:rPr>
              <a:t>s, įskaitant tas, kurios skirtos darbin-gumui išsaugoti ar atgauti;</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senatvės išmok</a:t>
            </a:r>
            <a:r>
              <a:rPr lang="en-US" altLang="lt-LT" sz="2800">
                <a:latin typeface="Calibri" pitchFamily="34" charset="0"/>
              </a:rPr>
              <a:t>o</a:t>
            </a:r>
            <a:r>
              <a:rPr lang="lt-LT" altLang="lt-LT" sz="2800">
                <a:latin typeface="Calibri" pitchFamily="34" charset="0"/>
              </a:rPr>
              <a:t>s;</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išmok</a:t>
            </a:r>
            <a:r>
              <a:rPr lang="en-US" altLang="lt-LT" sz="2800">
                <a:latin typeface="Calibri" pitchFamily="34" charset="0"/>
              </a:rPr>
              <a:t>o</a:t>
            </a:r>
            <a:r>
              <a:rPr lang="lt-LT" altLang="lt-LT" sz="2800">
                <a:latin typeface="Calibri" pitchFamily="34" charset="0"/>
              </a:rPr>
              <a:t>s maitintojo netekusiems asmenims;</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išmok</a:t>
            </a:r>
            <a:r>
              <a:rPr lang="en-US" altLang="lt-LT" sz="2800">
                <a:latin typeface="Calibri" pitchFamily="34" charset="0"/>
              </a:rPr>
              <a:t>o</a:t>
            </a:r>
            <a:r>
              <a:rPr lang="lt-LT" altLang="lt-LT" sz="2800">
                <a:latin typeface="Calibri" pitchFamily="34" charset="0"/>
              </a:rPr>
              <a:t>s dėl  nelaimingų atsitikimų darbe ir prof. ligų;</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išmok</a:t>
            </a:r>
            <a:r>
              <a:rPr lang="en-US" altLang="lt-LT" sz="2800">
                <a:latin typeface="Calibri" pitchFamily="34" charset="0"/>
              </a:rPr>
              <a:t>o</a:t>
            </a:r>
            <a:r>
              <a:rPr lang="lt-LT" altLang="lt-LT" sz="2800">
                <a:latin typeface="Calibri" pitchFamily="34" charset="0"/>
              </a:rPr>
              <a:t>s mirties atveju;</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nedarbo išmok</a:t>
            </a:r>
            <a:r>
              <a:rPr lang="en-US" altLang="lt-LT" sz="2800">
                <a:latin typeface="Calibri" pitchFamily="34" charset="0"/>
              </a:rPr>
              <a:t>o</a:t>
            </a:r>
            <a:r>
              <a:rPr lang="lt-LT" altLang="lt-LT" sz="2800">
                <a:latin typeface="Calibri" pitchFamily="34" charset="0"/>
              </a:rPr>
              <a:t>s;</a:t>
            </a:r>
          </a:p>
          <a:p>
            <a:pPr>
              <a:lnSpc>
                <a:spcPct val="80000"/>
              </a:lnSpc>
              <a:spcBef>
                <a:spcPct val="20000"/>
              </a:spcBef>
              <a:buClr>
                <a:schemeClr val="hlink"/>
              </a:buClr>
              <a:buSzPct val="75000"/>
              <a:buFont typeface="Wingdings" pitchFamily="2" charset="2"/>
              <a:buChar char="ü"/>
            </a:pPr>
            <a:r>
              <a:rPr lang="lt-LT" altLang="lt-LT" sz="2800">
                <a:latin typeface="Calibri" pitchFamily="34" charset="0"/>
              </a:rPr>
              <a:t> išmok</a:t>
            </a:r>
            <a:r>
              <a:rPr lang="en-US" altLang="lt-LT" sz="2800">
                <a:latin typeface="Calibri" pitchFamily="34" charset="0"/>
              </a:rPr>
              <a:t>o</a:t>
            </a:r>
            <a:r>
              <a:rPr lang="lt-LT" altLang="lt-LT" sz="2800">
                <a:latin typeface="Calibri" pitchFamily="34" charset="0"/>
              </a:rPr>
              <a:t>s šeimai.</a:t>
            </a:r>
            <a:endParaRPr lang="en-US" altLang="lt-LT" sz="3200" i="1">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750887"/>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Socialinės politikos vieta</a:t>
            </a:r>
            <a:endParaRPr lang="en-GB" sz="3600" b="1">
              <a:effectLst>
                <a:outerShdw blurRad="38100" dist="38100" dir="2700000" algn="tl">
                  <a:srgbClr val="000000">
                    <a:alpha val="43137"/>
                  </a:srgbClr>
                </a:outerShdw>
              </a:effectLst>
            </a:endParaRPr>
          </a:p>
        </p:txBody>
      </p:sp>
      <p:sp>
        <p:nvSpPr>
          <p:cNvPr id="121859"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21861"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7653" name="Text Box 6"/>
          <p:cNvSpPr txBox="1">
            <a:spLocks noChangeArrowheads="1"/>
          </p:cNvSpPr>
          <p:nvPr/>
        </p:nvSpPr>
        <p:spPr bwMode="auto">
          <a:xfrm>
            <a:off x="251520" y="1340768"/>
            <a:ext cx="8686800" cy="4281488"/>
          </a:xfrm>
          <a:prstGeom prst="rect">
            <a:avLst/>
          </a:prstGeom>
          <a:noFill/>
          <a:ln w="12700">
            <a:noFill/>
            <a:miter lim="800000"/>
            <a:headEnd/>
            <a:tailEnd/>
          </a:ln>
        </p:spPr>
        <p:txBody>
          <a:bodyPr>
            <a:spAutoFit/>
          </a:bodyPr>
          <a:lstStyle/>
          <a:p>
            <a:pPr algn="just">
              <a:lnSpc>
                <a:spcPct val="110000"/>
              </a:lnSpc>
              <a:spcBef>
                <a:spcPct val="20000"/>
              </a:spcBef>
              <a:buClr>
                <a:schemeClr val="hlink"/>
              </a:buClr>
              <a:buSzPct val="60000"/>
              <a:buFont typeface="Wingdings" pitchFamily="2" charset="2"/>
              <a:buNone/>
            </a:pPr>
            <a:r>
              <a:rPr lang="lt-LT" altLang="lt-LT" sz="3000" dirty="0">
                <a:latin typeface="Calibri" pitchFamily="34" charset="0"/>
              </a:rPr>
              <a:t>Lisabonos strategija (2000)</a:t>
            </a:r>
            <a:r>
              <a:rPr lang="en-US" altLang="lt-LT" sz="3000" dirty="0">
                <a:latin typeface="Calibri" pitchFamily="34" charset="0"/>
              </a:rPr>
              <a:t> </a:t>
            </a:r>
            <a:r>
              <a:rPr lang="en-US" altLang="lt-LT" sz="3000" dirty="0" err="1">
                <a:latin typeface="Calibri" pitchFamily="34" charset="0"/>
              </a:rPr>
              <a:t>atnaujinta</a:t>
            </a:r>
            <a:r>
              <a:rPr lang="en-US" altLang="lt-LT" sz="3000" dirty="0">
                <a:latin typeface="Calibri" pitchFamily="34" charset="0"/>
              </a:rPr>
              <a:t> (2005)</a:t>
            </a:r>
            <a:endParaRPr lang="lt-LT" altLang="lt-LT" sz="3000" dirty="0">
              <a:latin typeface="Calibri" pitchFamily="34" charset="0"/>
            </a:endParaRPr>
          </a:p>
          <a:p>
            <a:pPr algn="ctr">
              <a:lnSpc>
                <a:spcPct val="110000"/>
              </a:lnSpc>
              <a:spcBef>
                <a:spcPct val="20000"/>
              </a:spcBef>
              <a:buClr>
                <a:schemeClr val="hlink"/>
              </a:buClr>
              <a:buSzPct val="60000"/>
              <a:buFont typeface="Wingdings" pitchFamily="2" charset="2"/>
              <a:buNone/>
            </a:pPr>
            <a:r>
              <a:rPr lang="lt-LT" altLang="lt-LT" sz="2800" b="1" i="1" dirty="0" err="1">
                <a:latin typeface="Calibri" pitchFamily="34" charset="0"/>
              </a:rPr>
              <a:t>The</a:t>
            </a:r>
            <a:r>
              <a:rPr lang="lt-LT" altLang="lt-LT" sz="2800" b="1" i="1" dirty="0">
                <a:latin typeface="Calibri" pitchFamily="34" charset="0"/>
              </a:rPr>
              <a:t> </a:t>
            </a:r>
            <a:r>
              <a:rPr lang="lt-LT" altLang="lt-LT" sz="2800" b="1" i="1" dirty="0" err="1">
                <a:latin typeface="Calibri" pitchFamily="34" charset="0"/>
              </a:rPr>
              <a:t>most</a:t>
            </a:r>
            <a:r>
              <a:rPr lang="lt-LT" altLang="lt-LT" sz="2800" b="1" i="1" dirty="0">
                <a:latin typeface="Calibri" pitchFamily="34" charset="0"/>
              </a:rPr>
              <a:t> </a:t>
            </a:r>
            <a:r>
              <a:rPr lang="lt-LT" altLang="lt-LT" sz="2800" b="1" i="1" dirty="0" err="1">
                <a:latin typeface="Calibri" pitchFamily="34" charset="0"/>
              </a:rPr>
              <a:t>competitive</a:t>
            </a:r>
            <a:r>
              <a:rPr lang="lt-LT" altLang="lt-LT" sz="2800" b="1" i="1" dirty="0">
                <a:latin typeface="Calibri" pitchFamily="34" charset="0"/>
              </a:rPr>
              <a:t> </a:t>
            </a:r>
            <a:r>
              <a:rPr lang="lt-LT" altLang="lt-LT" sz="2800" b="1" i="1" dirty="0" err="1">
                <a:latin typeface="Calibri" pitchFamily="34" charset="0"/>
              </a:rPr>
              <a:t>and</a:t>
            </a:r>
            <a:r>
              <a:rPr lang="lt-LT" altLang="lt-LT" sz="2800" b="1" i="1" dirty="0">
                <a:latin typeface="Calibri" pitchFamily="34" charset="0"/>
              </a:rPr>
              <a:t> </a:t>
            </a:r>
            <a:r>
              <a:rPr lang="lt-LT" altLang="lt-LT" sz="2800" b="1" i="1" dirty="0" err="1">
                <a:latin typeface="Calibri" pitchFamily="34" charset="0"/>
              </a:rPr>
              <a:t>dynamic</a:t>
            </a:r>
            <a:r>
              <a:rPr lang="lt-LT" altLang="lt-LT" sz="2800" b="1" i="1" dirty="0">
                <a:latin typeface="Calibri" pitchFamily="34" charset="0"/>
              </a:rPr>
              <a:t> </a:t>
            </a:r>
            <a:r>
              <a:rPr lang="lt-LT" altLang="lt-LT" sz="2800" b="1" i="1" dirty="0" err="1">
                <a:latin typeface="Calibri" pitchFamily="34" charset="0"/>
              </a:rPr>
              <a:t>knowledge</a:t>
            </a:r>
            <a:r>
              <a:rPr lang="lt-LT" altLang="lt-LT" sz="2800" b="1" i="1" dirty="0">
                <a:latin typeface="Calibri" pitchFamily="34" charset="0"/>
              </a:rPr>
              <a:t> </a:t>
            </a:r>
            <a:r>
              <a:rPr lang="lt-LT" altLang="lt-LT" sz="2800" b="1" i="1" dirty="0" err="1">
                <a:latin typeface="Calibri" pitchFamily="34" charset="0"/>
              </a:rPr>
              <a:t>based</a:t>
            </a:r>
            <a:r>
              <a:rPr lang="lt-LT" altLang="lt-LT" sz="2800" b="1" i="1" dirty="0">
                <a:latin typeface="Calibri" pitchFamily="34" charset="0"/>
              </a:rPr>
              <a:t> </a:t>
            </a:r>
            <a:r>
              <a:rPr lang="lt-LT" altLang="lt-LT" sz="2800" b="1" i="1" dirty="0" err="1">
                <a:latin typeface="Calibri" pitchFamily="34" charset="0"/>
              </a:rPr>
              <a:t>economy</a:t>
            </a:r>
            <a:r>
              <a:rPr lang="lt-LT" altLang="lt-LT" sz="2800" b="1" i="1" dirty="0">
                <a:latin typeface="Calibri" pitchFamily="34" charset="0"/>
              </a:rPr>
              <a:t> </a:t>
            </a:r>
            <a:r>
              <a:rPr lang="lt-LT" altLang="lt-LT" sz="2800" b="1" i="1" dirty="0" err="1">
                <a:latin typeface="Calibri" pitchFamily="34" charset="0"/>
              </a:rPr>
              <a:t>in</a:t>
            </a:r>
            <a:r>
              <a:rPr lang="lt-LT" altLang="lt-LT" sz="2800" b="1" i="1" dirty="0">
                <a:latin typeface="Calibri" pitchFamily="34" charset="0"/>
              </a:rPr>
              <a:t> </a:t>
            </a:r>
            <a:r>
              <a:rPr lang="lt-LT" altLang="lt-LT" sz="2800" b="1" i="1" dirty="0" err="1">
                <a:latin typeface="Calibri" pitchFamily="34" charset="0"/>
              </a:rPr>
              <a:t>the</a:t>
            </a:r>
            <a:r>
              <a:rPr lang="lt-LT" altLang="lt-LT" sz="2800" b="1" i="1" dirty="0">
                <a:latin typeface="Calibri" pitchFamily="34" charset="0"/>
              </a:rPr>
              <a:t> </a:t>
            </a:r>
            <a:r>
              <a:rPr lang="lt-LT" altLang="lt-LT" sz="2800" b="1" i="1" dirty="0" err="1">
                <a:latin typeface="Calibri" pitchFamily="34" charset="0"/>
              </a:rPr>
              <a:t>world</a:t>
            </a:r>
            <a:r>
              <a:rPr lang="lt-LT" altLang="lt-LT" sz="2800" b="1" i="1" dirty="0">
                <a:latin typeface="Calibri" pitchFamily="34" charset="0"/>
              </a:rPr>
              <a:t> </a:t>
            </a:r>
            <a:r>
              <a:rPr lang="lt-LT" altLang="lt-LT" sz="2800" b="1" i="1" dirty="0" err="1">
                <a:latin typeface="Calibri" pitchFamily="34" charset="0"/>
              </a:rPr>
              <a:t>capable</a:t>
            </a:r>
            <a:r>
              <a:rPr lang="lt-LT" altLang="lt-LT" sz="2800" b="1" i="1" dirty="0">
                <a:latin typeface="Calibri" pitchFamily="34" charset="0"/>
              </a:rPr>
              <a:t> </a:t>
            </a:r>
            <a:r>
              <a:rPr lang="lt-LT" altLang="lt-LT" sz="2800" b="1" i="1" dirty="0" err="1">
                <a:latin typeface="Calibri" pitchFamily="34" charset="0"/>
              </a:rPr>
              <a:t>of</a:t>
            </a:r>
            <a:r>
              <a:rPr lang="lt-LT" altLang="lt-LT" sz="2800" b="1" i="1" dirty="0">
                <a:latin typeface="Calibri" pitchFamily="34" charset="0"/>
              </a:rPr>
              <a:t> </a:t>
            </a:r>
            <a:r>
              <a:rPr lang="lt-LT" altLang="lt-LT" sz="2800" b="1" i="1" dirty="0" err="1">
                <a:latin typeface="Calibri" pitchFamily="34" charset="0"/>
              </a:rPr>
              <a:t>sustainable</a:t>
            </a:r>
            <a:r>
              <a:rPr lang="lt-LT" altLang="lt-LT" sz="2800" b="1" i="1" dirty="0">
                <a:latin typeface="Calibri" pitchFamily="34" charset="0"/>
              </a:rPr>
              <a:t> </a:t>
            </a:r>
            <a:r>
              <a:rPr lang="lt-LT" altLang="lt-LT" sz="2800" b="1" i="1" dirty="0" err="1">
                <a:latin typeface="Calibri" pitchFamily="34" charset="0"/>
              </a:rPr>
              <a:t>economic</a:t>
            </a:r>
            <a:r>
              <a:rPr lang="lt-LT" altLang="lt-LT" sz="2800" b="1" i="1" dirty="0">
                <a:latin typeface="Calibri" pitchFamily="34" charset="0"/>
              </a:rPr>
              <a:t> </a:t>
            </a:r>
            <a:r>
              <a:rPr lang="lt-LT" altLang="lt-LT" sz="2800" b="1" i="1" dirty="0" err="1">
                <a:latin typeface="Calibri" pitchFamily="34" charset="0"/>
              </a:rPr>
              <a:t>growth</a:t>
            </a:r>
            <a:r>
              <a:rPr lang="lt-LT" altLang="lt-LT" sz="2800" b="1" i="1" dirty="0">
                <a:latin typeface="Calibri" pitchFamily="34" charset="0"/>
              </a:rPr>
              <a:t> </a:t>
            </a:r>
            <a:r>
              <a:rPr lang="lt-LT" altLang="lt-LT" sz="2800" b="1" i="1" dirty="0" err="1">
                <a:latin typeface="Calibri" pitchFamily="34" charset="0"/>
              </a:rPr>
              <a:t>with</a:t>
            </a:r>
            <a:r>
              <a:rPr lang="lt-LT" altLang="lt-LT" sz="2800" b="1" i="1" dirty="0">
                <a:latin typeface="Calibri" pitchFamily="34" charset="0"/>
              </a:rPr>
              <a:t> </a:t>
            </a:r>
            <a:r>
              <a:rPr lang="lt-LT" altLang="lt-LT" sz="2800" b="1" i="1" dirty="0" err="1">
                <a:latin typeface="Calibri" pitchFamily="34" charset="0"/>
              </a:rPr>
              <a:t>more</a:t>
            </a:r>
            <a:r>
              <a:rPr lang="lt-LT" altLang="lt-LT" sz="2800" b="1" i="1" dirty="0">
                <a:latin typeface="Calibri" pitchFamily="34" charset="0"/>
              </a:rPr>
              <a:t> </a:t>
            </a:r>
            <a:r>
              <a:rPr lang="lt-LT" altLang="lt-LT" sz="2800" b="1" i="1" dirty="0" err="1">
                <a:latin typeface="Calibri" pitchFamily="34" charset="0"/>
              </a:rPr>
              <a:t>and</a:t>
            </a:r>
            <a:r>
              <a:rPr lang="lt-LT" altLang="lt-LT" sz="2800" b="1" i="1" dirty="0">
                <a:latin typeface="Calibri" pitchFamily="34" charset="0"/>
              </a:rPr>
              <a:t> </a:t>
            </a:r>
            <a:r>
              <a:rPr lang="lt-LT" altLang="lt-LT" sz="2800" b="1" i="1" dirty="0" err="1">
                <a:latin typeface="Calibri" pitchFamily="34" charset="0"/>
              </a:rPr>
              <a:t>better</a:t>
            </a:r>
            <a:r>
              <a:rPr lang="lt-LT" altLang="lt-LT" sz="2800" b="1" i="1" dirty="0">
                <a:latin typeface="Calibri" pitchFamily="34" charset="0"/>
              </a:rPr>
              <a:t> </a:t>
            </a:r>
            <a:r>
              <a:rPr lang="lt-LT" altLang="lt-LT" sz="2800" b="1" i="1" dirty="0" err="1">
                <a:latin typeface="Calibri" pitchFamily="34" charset="0"/>
              </a:rPr>
              <a:t>jobs</a:t>
            </a:r>
            <a:r>
              <a:rPr lang="lt-LT" altLang="lt-LT" sz="2800" b="1" i="1" dirty="0">
                <a:latin typeface="Calibri" pitchFamily="34" charset="0"/>
              </a:rPr>
              <a:t> </a:t>
            </a:r>
            <a:r>
              <a:rPr lang="lt-LT" altLang="lt-LT" sz="2800" b="1" i="1" dirty="0" err="1">
                <a:latin typeface="Calibri" pitchFamily="34" charset="0"/>
              </a:rPr>
              <a:t>and</a:t>
            </a:r>
            <a:r>
              <a:rPr lang="lt-LT" altLang="lt-LT" sz="2800" b="1" i="1" dirty="0">
                <a:latin typeface="Calibri" pitchFamily="34" charset="0"/>
              </a:rPr>
              <a:t> </a:t>
            </a:r>
            <a:r>
              <a:rPr lang="lt-LT" altLang="lt-LT" sz="2800" b="1" i="1" dirty="0" err="1">
                <a:latin typeface="Calibri" pitchFamily="34" charset="0"/>
              </a:rPr>
              <a:t>greater</a:t>
            </a:r>
            <a:r>
              <a:rPr lang="lt-LT" altLang="lt-LT" sz="2800" b="1" i="1" dirty="0">
                <a:latin typeface="Calibri" pitchFamily="34" charset="0"/>
              </a:rPr>
              <a:t> </a:t>
            </a:r>
            <a:r>
              <a:rPr lang="lt-LT" altLang="lt-LT" sz="2800" b="1" i="1" dirty="0" err="1">
                <a:latin typeface="Calibri" pitchFamily="34" charset="0"/>
              </a:rPr>
              <a:t>social</a:t>
            </a:r>
            <a:r>
              <a:rPr lang="lt-LT" altLang="lt-LT" sz="2800" b="1" i="1" dirty="0">
                <a:latin typeface="Calibri" pitchFamily="34" charset="0"/>
              </a:rPr>
              <a:t> </a:t>
            </a:r>
            <a:r>
              <a:rPr lang="lt-LT" altLang="lt-LT" sz="2800" b="1" i="1" dirty="0" err="1">
                <a:latin typeface="Calibri" pitchFamily="34" charset="0"/>
              </a:rPr>
              <a:t>cohesion</a:t>
            </a:r>
            <a:r>
              <a:rPr lang="lt-LT" altLang="lt-LT" sz="2800" b="1" i="1" dirty="0">
                <a:latin typeface="Calibri" pitchFamily="34" charset="0"/>
              </a:rPr>
              <a:t>.</a:t>
            </a:r>
          </a:p>
          <a:p>
            <a:pPr algn="ctr">
              <a:lnSpc>
                <a:spcPct val="110000"/>
              </a:lnSpc>
              <a:spcBef>
                <a:spcPct val="20000"/>
              </a:spcBef>
              <a:buClr>
                <a:schemeClr val="hlink"/>
              </a:buClr>
              <a:buSzPct val="60000"/>
              <a:buFont typeface="Wingdings" pitchFamily="2" charset="2"/>
              <a:buNone/>
            </a:pPr>
            <a:r>
              <a:rPr lang="lt-LT" altLang="lt-LT" sz="2400" i="1" dirty="0">
                <a:latin typeface="Calibri" pitchFamily="34" charset="0"/>
              </a:rPr>
              <a:t>Konkurencingiausia ir dinamiškiausia žinių pagrindu augančia ekonomika pasaulyje, kurioje būtų suderinta tvari ekonominė plėtra su didesniu ir geresnės kokybės užimtumu ir tvirtesne socialine sanglauda</a:t>
            </a:r>
            <a:endParaRPr lang="en-US" altLang="lt-LT" sz="2400" dirty="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4294967295"/>
          </p:nvPr>
        </p:nvPicPr>
        <p:blipFill>
          <a:blip r:embed="rId2" cstate="print"/>
          <a:srcRect l="24544" t="8587" r="23271" b="3908"/>
          <a:stretch>
            <a:fillRect/>
          </a:stretch>
        </p:blipFill>
        <p:spPr bwMode="auto">
          <a:xfrm>
            <a:off x="0" y="188913"/>
            <a:ext cx="4897438" cy="65674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857250"/>
          </a:xfrm>
        </p:spPr>
        <p:txBody>
          <a:bodyPr rtlCol="0">
            <a:normAutofit/>
          </a:bodyPr>
          <a:lstStyle/>
          <a:p>
            <a:pPr eaLnBrk="1" fontAlgn="auto" hangingPunct="1">
              <a:lnSpc>
                <a:spcPct val="90000"/>
              </a:lnSpc>
              <a:spcAft>
                <a:spcPts val="0"/>
              </a:spcAft>
              <a:defRPr/>
            </a:pPr>
            <a:r>
              <a:rPr lang="en-US" sz="3600" b="1">
                <a:effectLst>
                  <a:outerShdw blurRad="38100" dist="38100" dir="2700000" algn="tl">
                    <a:srgbClr val="000000">
                      <a:alpha val="43137"/>
                    </a:srgbClr>
                  </a:outerShdw>
                </a:effectLst>
              </a:rPr>
              <a:t>E</a:t>
            </a:r>
            <a:r>
              <a:rPr lang="lt-LT" sz="3600" b="1">
                <a:effectLst>
                  <a:outerShdw blurRad="38100" dist="38100" dir="2700000" algn="tl">
                    <a:srgbClr val="000000">
                      <a:alpha val="43137"/>
                    </a:srgbClr>
                  </a:outerShdw>
                </a:effectLst>
              </a:rPr>
              <a:t>S</a:t>
            </a:r>
            <a:r>
              <a:rPr lang="en-US" sz="3600" b="1">
                <a:effectLst>
                  <a:outerShdw blurRad="38100" dist="38100" dir="2700000" algn="tl">
                    <a:srgbClr val="000000">
                      <a:alpha val="43137"/>
                    </a:srgbClr>
                  </a:outerShdw>
                </a:effectLst>
              </a:rPr>
              <a:t> 2020: prioritetai</a:t>
            </a:r>
            <a:endParaRPr lang="en-GB" sz="3600" b="1">
              <a:effectLst>
                <a:outerShdw blurRad="38100" dist="38100" dir="2700000" algn="tl">
                  <a:srgbClr val="000000">
                    <a:alpha val="43137"/>
                  </a:srgbClr>
                </a:outerShdw>
              </a:effectLst>
            </a:endParaRPr>
          </a:p>
        </p:txBody>
      </p:sp>
      <p:sp>
        <p:nvSpPr>
          <p:cNvPr id="12493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24933"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29701" name="Text Box 6"/>
          <p:cNvSpPr txBox="1">
            <a:spLocks noChangeArrowheads="1"/>
          </p:cNvSpPr>
          <p:nvPr/>
        </p:nvSpPr>
        <p:spPr bwMode="auto">
          <a:xfrm>
            <a:off x="214313" y="1000125"/>
            <a:ext cx="8736012" cy="4954588"/>
          </a:xfrm>
          <a:prstGeom prst="rect">
            <a:avLst/>
          </a:prstGeom>
          <a:noFill/>
          <a:ln w="12700">
            <a:noFill/>
            <a:miter lim="800000"/>
            <a:headEnd/>
            <a:tailEnd/>
          </a:ln>
        </p:spPr>
        <p:txBody>
          <a:bodyPr>
            <a:spAutoFit/>
          </a:bodyPr>
          <a:lstStyle/>
          <a:p>
            <a:pPr algn="ctr">
              <a:defRPr/>
            </a:pPr>
            <a:r>
              <a:rPr lang="lt-LT" sz="2800" b="1">
                <a:latin typeface="+mn-lt"/>
              </a:rPr>
              <a:t>2020 m. Europos strategijos pagrindas turėtų būti trys prioritetai:</a:t>
            </a:r>
            <a:endParaRPr lang="en-US" sz="2800" b="1">
              <a:latin typeface="+mn-lt"/>
            </a:endParaRPr>
          </a:p>
          <a:p>
            <a:pPr>
              <a:defRPr/>
            </a:pPr>
            <a:endParaRPr lang="lt-LT">
              <a:latin typeface="+mn-lt"/>
            </a:endParaRPr>
          </a:p>
          <a:p>
            <a:pPr indent="533400" algn="just">
              <a:buFont typeface="Wingdings" pitchFamily="2" charset="2"/>
              <a:buChar char="Ø"/>
              <a:defRPr/>
            </a:pPr>
            <a:r>
              <a:rPr lang="en-US" sz="2800">
                <a:latin typeface="+mn-lt"/>
              </a:rPr>
              <a:t>P</a:t>
            </a:r>
            <a:r>
              <a:rPr lang="lt-LT" sz="2800">
                <a:latin typeface="+mn-lt"/>
              </a:rPr>
              <a:t>ažangus augimas</a:t>
            </a:r>
            <a:r>
              <a:rPr lang="en-US" sz="2800">
                <a:latin typeface="+mn-lt"/>
              </a:rPr>
              <a:t> </a:t>
            </a:r>
            <a:r>
              <a:rPr lang="en-US" sz="2800" i="1">
                <a:latin typeface="+mn-lt"/>
              </a:rPr>
              <a:t>(smart growth) </a:t>
            </a:r>
            <a:r>
              <a:rPr lang="lt-LT" sz="2800">
                <a:latin typeface="+mn-lt"/>
              </a:rPr>
              <a:t>– žiniomis ir inovacijomis pagrįsto ūkio vystymas.</a:t>
            </a:r>
          </a:p>
          <a:p>
            <a:pPr indent="533400" algn="just">
              <a:buFont typeface="Wingdings" pitchFamily="2" charset="2"/>
              <a:buChar char="Ø"/>
              <a:defRPr/>
            </a:pPr>
            <a:r>
              <a:rPr lang="lt-LT" sz="2800">
                <a:latin typeface="+mn-lt"/>
              </a:rPr>
              <a:t>Tvarus augimas</a:t>
            </a:r>
            <a:r>
              <a:rPr lang="en-US" sz="2800">
                <a:latin typeface="+mn-lt"/>
              </a:rPr>
              <a:t> </a:t>
            </a:r>
            <a:r>
              <a:rPr lang="en-US" sz="2800" i="1">
                <a:latin typeface="+mn-lt"/>
              </a:rPr>
              <a:t>(sustainable growth)</a:t>
            </a:r>
            <a:r>
              <a:rPr lang="lt-LT" sz="2800" i="1">
                <a:latin typeface="+mn-lt"/>
              </a:rPr>
              <a:t> </a:t>
            </a:r>
            <a:r>
              <a:rPr lang="lt-LT" sz="2800">
                <a:latin typeface="+mn-lt"/>
              </a:rPr>
              <a:t>– tausiau išteklius naudojančio, ekologiškesnio ir konkurencingesnio ūkio</a:t>
            </a:r>
            <a:r>
              <a:rPr lang="en-US" sz="2800">
                <a:latin typeface="+mn-lt"/>
              </a:rPr>
              <a:t> </a:t>
            </a:r>
            <a:r>
              <a:rPr lang="lt-LT" sz="2800">
                <a:latin typeface="+mn-lt"/>
              </a:rPr>
              <a:t>skatinimas.</a:t>
            </a:r>
          </a:p>
          <a:p>
            <a:pPr indent="533400" algn="just">
              <a:buFont typeface="Wingdings" pitchFamily="2" charset="2"/>
              <a:buChar char="Ø"/>
              <a:defRPr/>
            </a:pPr>
            <a:r>
              <a:rPr lang="lt-LT" sz="2800">
                <a:latin typeface="+mn-lt"/>
              </a:rPr>
              <a:t>Integracinis augimas </a:t>
            </a:r>
            <a:r>
              <a:rPr lang="en-US" sz="2800" i="1">
                <a:latin typeface="+mn-lt"/>
              </a:rPr>
              <a:t>(inclusive growth) </a:t>
            </a:r>
            <a:r>
              <a:rPr lang="lt-LT" sz="2800">
                <a:latin typeface="+mn-lt"/>
              </a:rPr>
              <a:t>– didelio užimtumo ūkio, kuriame užtikrinta ekonominė, socialinė ir</a:t>
            </a:r>
            <a:r>
              <a:rPr lang="en-US" sz="2800">
                <a:latin typeface="+mn-lt"/>
              </a:rPr>
              <a:t> </a:t>
            </a:r>
            <a:r>
              <a:rPr lang="lt-LT" sz="2800">
                <a:latin typeface="+mn-lt"/>
              </a:rPr>
              <a:t>teritorinė sanglauda, skatinimas.</a:t>
            </a:r>
            <a:endParaRPr lang="en-US" sz="2800">
              <a:latin typeface="+mn-lt"/>
            </a:endParaRPr>
          </a:p>
          <a:p>
            <a:pPr>
              <a:defRPr/>
            </a:pPr>
            <a:endParaRPr lang="lt-L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52736"/>
          </a:xfrm>
        </p:spPr>
        <p:txBody>
          <a:bodyPr/>
          <a:lstStyle/>
          <a:p>
            <a:pPr eaLnBrk="1" fontAlgn="auto" hangingPunct="1">
              <a:lnSpc>
                <a:spcPct val="90000"/>
              </a:lnSpc>
              <a:spcAft>
                <a:spcPts val="0"/>
              </a:spcAft>
              <a:defRPr/>
            </a:pPr>
            <a:r>
              <a:rPr lang="en-US" sz="3600" b="1">
                <a:effectLst>
                  <a:outerShdw blurRad="38100" dist="38100" dir="2700000" algn="tl">
                    <a:srgbClr val="000000">
                      <a:alpha val="43137"/>
                    </a:srgbClr>
                  </a:outerShdw>
                </a:effectLst>
              </a:rPr>
              <a:t>Integracinio augimo iniciatyvos</a:t>
            </a:r>
            <a:endParaRPr lang="lt-LT" sz="3600" b="1">
              <a:effectLst>
                <a:outerShdw blurRad="38100" dist="38100" dir="2700000" algn="tl">
                  <a:srgbClr val="000000">
                    <a:alpha val="43137"/>
                  </a:srgbClr>
                </a:outerShdw>
              </a:effectLst>
            </a:endParaRPr>
          </a:p>
        </p:txBody>
      </p:sp>
      <p:sp>
        <p:nvSpPr>
          <p:cNvPr id="3" name="Turinio vietos rezervavimo ženklas 2"/>
          <p:cNvSpPr>
            <a:spLocks noGrp="1"/>
          </p:cNvSpPr>
          <p:nvPr>
            <p:ph idx="1"/>
          </p:nvPr>
        </p:nvSpPr>
        <p:spPr>
          <a:xfrm>
            <a:off x="457200" y="1600200"/>
            <a:ext cx="8435975" cy="4852988"/>
          </a:xfrm>
        </p:spPr>
        <p:txBody>
          <a:bodyPr/>
          <a:lstStyle/>
          <a:p>
            <a:pPr eaLnBrk="1" hangingPunct="1">
              <a:buFont typeface="Wingdings" pitchFamily="2" charset="2"/>
              <a:buChar char="Ø"/>
              <a:defRPr/>
            </a:pPr>
            <a:r>
              <a:rPr lang="en-US"/>
              <a:t> Flagship Initiative: An Agenda for new skills and jobs. </a:t>
            </a:r>
          </a:p>
          <a:p>
            <a:pPr algn="r" eaLnBrk="1" hangingPunct="1">
              <a:buFont typeface="Arial" charset="0"/>
              <a:buNone/>
              <a:defRPr/>
            </a:pPr>
            <a:r>
              <a:rPr lang="en-US">
                <a:solidFill>
                  <a:schemeClr val="accent5">
                    <a:lumMod val="50000"/>
                  </a:schemeClr>
                </a:solidFill>
                <a:effectLst>
                  <a:outerShdw blurRad="38100" dist="38100" dir="2700000" algn="tl">
                    <a:srgbClr val="000000">
                      <a:alpha val="43137"/>
                    </a:srgbClr>
                  </a:outerShdw>
                </a:effectLst>
              </a:rPr>
              <a:t>Pavyzdin</a:t>
            </a:r>
            <a:r>
              <a:rPr lang="lt-LT">
                <a:solidFill>
                  <a:schemeClr val="accent5">
                    <a:lumMod val="50000"/>
                  </a:schemeClr>
                </a:solidFill>
                <a:effectLst>
                  <a:outerShdw blurRad="38100" dist="38100" dir="2700000" algn="tl">
                    <a:srgbClr val="000000">
                      <a:alpha val="43137"/>
                    </a:srgbClr>
                  </a:outerShdw>
                </a:effectLst>
              </a:rPr>
              <a:t>ė</a:t>
            </a:r>
            <a:r>
              <a:rPr lang="en-US">
                <a:solidFill>
                  <a:schemeClr val="accent5">
                    <a:lumMod val="50000"/>
                  </a:schemeClr>
                </a:solidFill>
                <a:effectLst>
                  <a:outerShdw blurRad="38100" dist="38100" dir="2700000" algn="tl">
                    <a:srgbClr val="000000">
                      <a:alpha val="43137"/>
                    </a:srgbClr>
                  </a:outerShdw>
                </a:effectLst>
              </a:rPr>
              <a:t> iniciatyva </a:t>
            </a:r>
            <a:r>
              <a:rPr lang="lt-LT">
                <a:solidFill>
                  <a:schemeClr val="accent5">
                    <a:lumMod val="50000"/>
                  </a:schemeClr>
                </a:solidFill>
                <a:effectLst>
                  <a:outerShdw blurRad="38100" dist="38100" dir="2700000" algn="tl">
                    <a:srgbClr val="000000">
                      <a:alpha val="43137"/>
                    </a:srgbClr>
                  </a:outerShdw>
                </a:effectLst>
              </a:rPr>
              <a:t>- Naujų įgūdžių ir darbo vietų kūrimo darbotvarkė</a:t>
            </a:r>
            <a:endParaRPr lang="en-US">
              <a:solidFill>
                <a:schemeClr val="accent5">
                  <a:lumMod val="50000"/>
                </a:schemeClr>
              </a:solidFill>
              <a:effectLst>
                <a:outerShdw blurRad="38100" dist="38100" dir="2700000" algn="tl">
                  <a:srgbClr val="000000">
                    <a:alpha val="43137"/>
                  </a:srgbClr>
                </a:outerShdw>
              </a:effectLst>
            </a:endParaRPr>
          </a:p>
          <a:p>
            <a:pPr algn="r" eaLnBrk="1" hangingPunct="1">
              <a:buFont typeface="Arial" charset="0"/>
              <a:buNone/>
              <a:defRPr/>
            </a:pPr>
            <a:r>
              <a:rPr lang="en-US"/>
              <a:t>	</a:t>
            </a:r>
          </a:p>
          <a:p>
            <a:pPr eaLnBrk="1" hangingPunct="1">
              <a:buFont typeface="Wingdings" pitchFamily="2" charset="2"/>
              <a:buChar char="Ø"/>
              <a:defRPr/>
            </a:pPr>
            <a:r>
              <a:rPr lang="en-US"/>
              <a:t> Flagship Initiative: European Platform against Poverty </a:t>
            </a:r>
            <a:r>
              <a:rPr lang="en-US" b="1"/>
              <a:t>	</a:t>
            </a:r>
          </a:p>
          <a:p>
            <a:pPr algn="r" eaLnBrk="1" hangingPunct="1">
              <a:buFont typeface="Arial" charset="0"/>
              <a:buNone/>
              <a:defRPr/>
            </a:pPr>
            <a:r>
              <a:rPr lang="lt-LT">
                <a:solidFill>
                  <a:schemeClr val="accent5">
                    <a:lumMod val="50000"/>
                  </a:schemeClr>
                </a:solidFill>
                <a:effectLst>
                  <a:outerShdw blurRad="38100" dist="38100" dir="2700000" algn="tl">
                    <a:srgbClr val="000000">
                      <a:alpha val="43137"/>
                    </a:srgbClr>
                  </a:outerShdw>
                </a:effectLst>
              </a:rPr>
              <a:t>Pavyzdinė iniciatyva – Europos kovos su skurdu planas</a:t>
            </a:r>
            <a:endParaRPr lang="lt-L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765175"/>
          </a:xfrm>
        </p:spPr>
        <p:txBody>
          <a:bodyPr rtlCol="0">
            <a:normAutofit/>
          </a:bodyPr>
          <a:lstStyle/>
          <a:p>
            <a:pPr eaLnBrk="1" fontAlgn="auto" hangingPunct="1">
              <a:lnSpc>
                <a:spcPct val="90000"/>
              </a:lnSpc>
              <a:spcAft>
                <a:spcPts val="0"/>
              </a:spcAft>
              <a:defRPr/>
            </a:pPr>
            <a:r>
              <a:rPr lang="en-US" sz="3600" b="1" dirty="0">
                <a:effectLst>
                  <a:outerShdw blurRad="38100" dist="38100" dir="2700000" algn="tl">
                    <a:srgbClr val="000000">
                      <a:alpha val="43137"/>
                    </a:srgbClr>
                  </a:outerShdw>
                </a:effectLst>
              </a:rPr>
              <a:t>E</a:t>
            </a:r>
            <a:r>
              <a:rPr lang="lt-LT" sz="3600" b="1" dirty="0">
                <a:effectLst>
                  <a:outerShdw blurRad="38100" dist="38100" dir="2700000" algn="tl">
                    <a:srgbClr val="000000">
                      <a:alpha val="43137"/>
                    </a:srgbClr>
                  </a:outerShdw>
                </a:effectLst>
              </a:rPr>
              <a:t>S</a:t>
            </a:r>
            <a:r>
              <a:rPr lang="en-US" sz="3600" b="1" dirty="0">
                <a:effectLst>
                  <a:outerShdw blurRad="38100" dist="38100" dir="2700000" algn="tl">
                    <a:srgbClr val="000000">
                      <a:alpha val="43137"/>
                    </a:srgbClr>
                  </a:outerShdw>
                </a:effectLst>
              </a:rPr>
              <a:t> 2020: </a:t>
            </a:r>
            <a:r>
              <a:rPr lang="lt-LT" sz="3600" b="1" dirty="0">
                <a:effectLst>
                  <a:outerShdw blurRad="38100" dist="38100" dir="2700000" algn="tl">
                    <a:srgbClr val="000000">
                      <a:alpha val="43137"/>
                    </a:srgbClr>
                  </a:outerShdw>
                </a:effectLst>
              </a:rPr>
              <a:t>tikslai</a:t>
            </a:r>
          </a:p>
        </p:txBody>
      </p:sp>
      <p:sp>
        <p:nvSpPr>
          <p:cNvPr id="29699" name="Turinio vietos rezervavimo ženklas 2"/>
          <p:cNvSpPr>
            <a:spLocks noGrp="1"/>
          </p:cNvSpPr>
          <p:nvPr>
            <p:ph idx="1"/>
          </p:nvPr>
        </p:nvSpPr>
        <p:spPr>
          <a:xfrm>
            <a:off x="468313" y="1052513"/>
            <a:ext cx="8229600" cy="5472112"/>
          </a:xfrm>
        </p:spPr>
        <p:txBody>
          <a:bodyPr/>
          <a:lstStyle/>
          <a:p>
            <a:pPr algn="just" eaLnBrk="1" hangingPunct="1">
              <a:buFont typeface="Wingdings" pitchFamily="2" charset="2"/>
              <a:buChar char="Ø"/>
            </a:pPr>
            <a:r>
              <a:rPr lang="lt-LT" altLang="lt-LT" sz="2200"/>
              <a:t>20–64 metų amžiaus gyventojų užimtumas turėtų išaugti nuo 69 % iki bent 75%, didinant moterų ir vyresnio amžiaus žmonių užimtumą, taip pat labiau integruojant migrantus į darbo rinką</a:t>
            </a:r>
          </a:p>
          <a:p>
            <a:pPr algn="just" eaLnBrk="1" hangingPunct="1">
              <a:buFont typeface="Wingdings" pitchFamily="2" charset="2"/>
              <a:buChar char="Ø"/>
            </a:pPr>
            <a:r>
              <a:rPr lang="lt-LT" altLang="lt-LT" sz="2200"/>
              <a:t>3 %  ES BVP investuoti į MTTP.</a:t>
            </a:r>
          </a:p>
          <a:p>
            <a:pPr algn="just" eaLnBrk="1" hangingPunct="1">
              <a:buFont typeface="Wingdings" pitchFamily="2" charset="2"/>
              <a:buChar char="Ø"/>
            </a:pPr>
            <a:r>
              <a:rPr lang="lt-LT" altLang="lt-LT" sz="2200"/>
              <a:t>šiltnamio efektą sukeliančių dujų kiekį, palyginti su dešimtojo dešimtmečio lygiu sumažinti bent 20%, siekti, kad galutinio energijos suvartojimo atžvilgiu energijos iš atsinaujinančiųjų išteklių dalis būtų padidinta iki 20 %; ir 20 % padidinti energijos vartojimo efektyvumą;</a:t>
            </a:r>
          </a:p>
          <a:p>
            <a:pPr algn="just" eaLnBrk="1" hangingPunct="1">
              <a:buFont typeface="Wingdings" pitchFamily="2" charset="2"/>
              <a:buChar char="Ø"/>
            </a:pPr>
            <a:r>
              <a:rPr lang="lt-LT" altLang="lt-LT" sz="2200"/>
              <a:t>mokyklos nebaigusių asmenų turėtų sumažėti nuo 15 % iki 10 %, o 30–34 metų gyventojų, turinčių aukštąjį išsilavinimą, 2020 m. turėtų padaugėti nuo 31 % iki bent 40 %;</a:t>
            </a:r>
          </a:p>
          <a:p>
            <a:pPr algn="just" eaLnBrk="1" hangingPunct="1">
              <a:buFont typeface="Wingdings" pitchFamily="2" charset="2"/>
              <a:buChar char="Ø"/>
            </a:pPr>
            <a:r>
              <a:rPr lang="lt-LT" altLang="lt-LT" sz="2200"/>
              <a:t>europiečių, gyvenančių žemiau nacionalinės skurdo ribos skaičius turėtų būti sumažintas 25 % – 20 mln. mažiau žmonių būtų ant skurdo ribos.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4294967295"/>
          </p:nvPr>
        </p:nvPicPr>
        <p:blipFill>
          <a:blip r:embed="rId2" cstate="print"/>
          <a:srcRect l="4179" t="10178" r="2905" b="8681"/>
          <a:stretch>
            <a:fillRect/>
          </a:stretch>
        </p:blipFill>
        <p:spPr>
          <a:xfrm>
            <a:off x="574675" y="404813"/>
            <a:ext cx="8569325" cy="6062662"/>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pPr>
              <a:defRPr/>
            </a:pPr>
            <a:r>
              <a:rPr lang="lt-LT" b="1" dirty="0">
                <a:effectLst>
                  <a:outerShdw blurRad="38100" dist="38100" dir="2700000" algn="tl">
                    <a:srgbClr val="000000">
                      <a:alpha val="43137"/>
                    </a:srgbClr>
                  </a:outerShdw>
                </a:effectLst>
              </a:rPr>
              <a:t>Europos semestras</a:t>
            </a:r>
            <a:endParaRPr lang="lt-LT" b="1" dirty="0"/>
          </a:p>
        </p:txBody>
      </p:sp>
      <p:sp>
        <p:nvSpPr>
          <p:cNvPr id="37891" name="Turinio vietos rezervavimo ženklas 2"/>
          <p:cNvSpPr>
            <a:spLocks noGrp="1"/>
          </p:cNvSpPr>
          <p:nvPr>
            <p:ph idx="1"/>
          </p:nvPr>
        </p:nvSpPr>
        <p:spPr>
          <a:xfrm>
            <a:off x="161925" y="1412875"/>
            <a:ext cx="8712200" cy="4852988"/>
          </a:xfrm>
        </p:spPr>
        <p:txBody>
          <a:bodyPr/>
          <a:lstStyle/>
          <a:p>
            <a:pPr marL="0" indent="0" algn="ctr">
              <a:buFont typeface="Arial" charset="0"/>
              <a:buNone/>
            </a:pPr>
            <a:r>
              <a:rPr lang="lt-LT" sz="2800" dirty="0"/>
              <a:t>Visos valstybės narės įsipareigojo siekti strategijos „Europa 2020“ tikslų ir jų pagrindu užsibrėžė nacionalinius tikslus bei formuoja ekonomikos augimą skatinančią politiką. Tačiau norimą poveikį augimui pasiekti galima tik tuo atveju, jei atskiros visų šalių pastangos bus koordinuojamos ir kryptingos. Todėl Europos Komisija nustatė </a:t>
            </a:r>
            <a:r>
              <a:rPr lang="lt-LT" sz="2800" b="1" dirty="0"/>
              <a:t>metinį ekonominės politikos koordinavimo ciklą, </a:t>
            </a:r>
            <a:r>
              <a:rPr lang="lt-LT" sz="2800" dirty="0"/>
              <a:t>vadinamą</a:t>
            </a:r>
            <a:r>
              <a:rPr lang="lt-LT" sz="2800" b="1" dirty="0"/>
              <a:t> Europos semestru. </a:t>
            </a:r>
            <a:r>
              <a:rPr lang="lt-LT" sz="2800" dirty="0"/>
              <a:t>Kasmet Europos Komisija visapusiškai išanalizuoja ES valstybių narių ekonominių ir struktūrinių reformų programas ir pateikia rekomendacijas ateinantiems 12–18 mėnesių.</a:t>
            </a:r>
          </a:p>
          <a:p>
            <a:pPr marL="0" indent="0" algn="ctr">
              <a:buFont typeface="Arial" charset="0"/>
              <a:buNone/>
            </a:pPr>
            <a:r>
              <a:rPr lang="lt-LT" sz="1600" dirty="0" err="1">
                <a:hlinkClick r:id="rId2"/>
              </a:rPr>
              <a:t>The</a:t>
            </a:r>
            <a:r>
              <a:rPr lang="lt-LT" sz="1600" dirty="0">
                <a:hlinkClick r:id="rId2"/>
              </a:rPr>
              <a:t> </a:t>
            </a:r>
            <a:r>
              <a:rPr lang="lt-LT" sz="1600" dirty="0" err="1">
                <a:hlinkClick r:id="rId2"/>
              </a:rPr>
              <a:t>European</a:t>
            </a:r>
            <a:r>
              <a:rPr lang="lt-LT" sz="1600" dirty="0">
                <a:hlinkClick r:id="rId2"/>
              </a:rPr>
              <a:t> </a:t>
            </a:r>
            <a:r>
              <a:rPr lang="lt-LT" sz="1600" dirty="0" err="1">
                <a:hlinkClick r:id="rId2"/>
              </a:rPr>
              <a:t>Semester</a:t>
            </a:r>
            <a:r>
              <a:rPr lang="lt-LT" sz="1600" dirty="0">
                <a:hlinkClick r:id="rId2"/>
              </a:rPr>
              <a:t> </a:t>
            </a:r>
            <a:r>
              <a:rPr lang="lt-LT" sz="1600" dirty="0" err="1">
                <a:hlinkClick r:id="rId2"/>
              </a:rPr>
              <a:t>explained</a:t>
            </a:r>
            <a:r>
              <a:rPr lang="lt-LT" sz="1600" dirty="0">
                <a:hlinkClick r:id="rId2"/>
              </a:rPr>
              <a:t> | </a:t>
            </a:r>
            <a:r>
              <a:rPr lang="lt-LT" sz="1600" dirty="0" err="1">
                <a:hlinkClick r:id="rId2"/>
              </a:rPr>
              <a:t>European</a:t>
            </a:r>
            <a:r>
              <a:rPr lang="lt-LT" sz="1600" dirty="0">
                <a:hlinkClick r:id="rId2"/>
              </a:rPr>
              <a:t> </a:t>
            </a:r>
            <a:r>
              <a:rPr lang="lt-LT" sz="1600" dirty="0" err="1">
                <a:hlinkClick r:id="rId2"/>
              </a:rPr>
              <a:t>Commission</a:t>
            </a:r>
            <a:r>
              <a:rPr lang="lt-LT" sz="1600" dirty="0">
                <a:hlinkClick r:id="rId2"/>
              </a:rPr>
              <a:t> (europa.eu)</a:t>
            </a:r>
            <a:br>
              <a:rPr lang="lt-LT" sz="2800" dirty="0"/>
            </a:br>
            <a:br>
              <a:rPr lang="lt-LT" dirty="0"/>
            </a:br>
            <a:endParaRPr lang="lt-L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pPr>
              <a:defRPr/>
            </a:pPr>
            <a:r>
              <a:rPr lang="lt-LT" b="1" dirty="0">
                <a:effectLst>
                  <a:outerShdw blurRad="38100" dist="38100" dir="2700000" algn="tl">
                    <a:srgbClr val="000000">
                      <a:alpha val="43137"/>
                    </a:srgbClr>
                  </a:outerShdw>
                </a:effectLst>
              </a:rPr>
              <a:t>Europos semestras</a:t>
            </a:r>
            <a:endParaRPr lang="lt-LT" b="1" dirty="0"/>
          </a:p>
        </p:txBody>
      </p:sp>
      <p:sp>
        <p:nvSpPr>
          <p:cNvPr id="3" name="Turinio vietos rezervavimo ženklas 2"/>
          <p:cNvSpPr>
            <a:spLocks noGrp="1"/>
          </p:cNvSpPr>
          <p:nvPr>
            <p:ph idx="1"/>
          </p:nvPr>
        </p:nvSpPr>
        <p:spPr>
          <a:xfrm>
            <a:off x="457200" y="1412875"/>
            <a:ext cx="8578850" cy="4713288"/>
          </a:xfrm>
        </p:spPr>
        <p:txBody>
          <a:bodyPr/>
          <a:lstStyle/>
          <a:p>
            <a:pPr marL="0" indent="0" algn="just">
              <a:buNone/>
            </a:pPr>
            <a:r>
              <a:rPr lang="lt-LT" sz="2400" dirty="0"/>
              <a:t>Europos semestras prasideda, kai Komisija paskelbia </a:t>
            </a:r>
            <a:r>
              <a:rPr lang="lt-LT" sz="2400" b="1" dirty="0"/>
              <a:t>metinę augimo apžvalgą</a:t>
            </a:r>
            <a:r>
              <a:rPr lang="en-US" sz="2400" dirty="0"/>
              <a:t> </a:t>
            </a:r>
            <a:r>
              <a:rPr lang="en-US" sz="2400" i="1" dirty="0"/>
              <a:t>(Annual Growth Survey)</a:t>
            </a:r>
            <a:r>
              <a:rPr lang="lt-LT" sz="2400" i="1" dirty="0"/>
              <a:t> </a:t>
            </a:r>
            <a:r>
              <a:rPr lang="lt-LT" sz="2400" dirty="0"/>
              <a:t>–</a:t>
            </a:r>
            <a:r>
              <a:rPr lang="en-US" sz="2400" dirty="0"/>
              <a:t> </a:t>
            </a:r>
            <a:r>
              <a:rPr lang="lt-LT" sz="2400" dirty="0"/>
              <a:t>paprastai metų pabaigoje. Joje nustatomi ES kitų metų prioritetai, kuriais siekiama skatinti augimą ir darbo vietų kūrimą. Nuo 2020 vadinasi </a:t>
            </a:r>
            <a:r>
              <a:rPr lang="en-US" sz="1800" b="0" i="0" u="none" strike="noStrike" baseline="0" dirty="0">
                <a:solidFill>
                  <a:srgbClr val="000000"/>
                </a:solidFill>
              </a:rPr>
              <a:t> </a:t>
            </a:r>
            <a:r>
              <a:rPr lang="en-US" sz="2400" b="0" i="1" u="none" strike="noStrike" baseline="0" dirty="0">
                <a:solidFill>
                  <a:srgbClr val="000000"/>
                </a:solidFill>
              </a:rPr>
              <a:t>Annual Sustainable Growth Strategy</a:t>
            </a:r>
            <a:r>
              <a:rPr lang="lt-LT" sz="2400" b="0" i="1" u="none" strike="noStrike" baseline="0" dirty="0">
                <a:solidFill>
                  <a:srgbClr val="000000"/>
                </a:solidFill>
              </a:rPr>
              <a:t>.</a:t>
            </a:r>
            <a:r>
              <a:rPr lang="en-US" sz="2400" b="0" i="1" u="none" strike="noStrike" baseline="0" dirty="0">
                <a:solidFill>
                  <a:srgbClr val="000000"/>
                </a:solidFill>
              </a:rPr>
              <a:t> </a:t>
            </a:r>
            <a:endParaRPr lang="lt-LT" sz="2400" b="0" i="1" u="none" strike="noStrike" baseline="0" dirty="0">
              <a:solidFill>
                <a:srgbClr val="000000"/>
              </a:solidFill>
            </a:endParaRPr>
          </a:p>
          <a:p>
            <a:pPr marL="0" indent="0" algn="just">
              <a:buNone/>
            </a:pPr>
            <a:r>
              <a:rPr lang="lt-LT" sz="2400" b="1" dirty="0"/>
              <a:t>Kovą</a:t>
            </a:r>
            <a:r>
              <a:rPr lang="lt-LT" sz="2400" dirty="0"/>
              <a:t> ES valstybių ir vyriausybių vadovai, remdamiesi metine augimo apžvalga, paskelbia ES nacionalinės politikos gaires. Metine augimo apžvalga grindžiamame Europos Vadovų Tarybos pavasario susitikime vertinama:</a:t>
            </a:r>
          </a:p>
          <a:p>
            <a:pPr>
              <a:defRPr/>
            </a:pPr>
            <a:r>
              <a:rPr lang="lt-LT" sz="2400" dirty="0"/>
              <a:t>bendra makroekonominė padėtis, </a:t>
            </a:r>
          </a:p>
          <a:p>
            <a:pPr>
              <a:defRPr/>
            </a:pPr>
            <a:r>
              <a:rPr lang="lt-LT" sz="2400" dirty="0"/>
              <a:t>pažanga siekiant penkių ES lygmens tikslų</a:t>
            </a:r>
            <a:r>
              <a:rPr lang="en-US" sz="2400" dirty="0"/>
              <a:t> </a:t>
            </a:r>
            <a:r>
              <a:rPr lang="en-US" sz="2400" i="1" dirty="0"/>
              <a:t>(five EU-level targets)</a:t>
            </a:r>
            <a:r>
              <a:rPr lang="lt-LT" sz="2400" dirty="0"/>
              <a:t>, </a:t>
            </a:r>
          </a:p>
          <a:p>
            <a:pPr>
              <a:defRPr/>
            </a:pPr>
            <a:r>
              <a:rPr lang="lt-LT" sz="2400" dirty="0"/>
              <a:t>pažanga įgyvendinant pavyzdines iniciatyvas</a:t>
            </a:r>
            <a:r>
              <a:rPr lang="en-US" sz="2400" dirty="0"/>
              <a:t> </a:t>
            </a:r>
            <a:r>
              <a:rPr lang="en-US" sz="2400" i="1" dirty="0"/>
              <a:t>(flagship initiatives).</a:t>
            </a:r>
            <a:endParaRPr lang="lt-LT" i="1" dirty="0"/>
          </a:p>
          <a:p>
            <a:pPr marL="0" indent="0">
              <a:buFont typeface="Arial" charset="0"/>
              <a:buNone/>
              <a:defRPr/>
            </a:pPr>
            <a:br>
              <a:rPr lang="lt-LT" dirty="0"/>
            </a:br>
            <a:br>
              <a:rPr lang="lt-LT" dirty="0"/>
            </a:br>
            <a:endParaRPr lang="lt-L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pPr>
              <a:defRPr/>
            </a:pPr>
            <a:r>
              <a:rPr lang="lt-LT" b="1" dirty="0">
                <a:effectLst>
                  <a:outerShdw blurRad="38100" dist="38100" dir="2700000" algn="tl">
                    <a:srgbClr val="000000">
                      <a:alpha val="43137"/>
                    </a:srgbClr>
                  </a:outerShdw>
                </a:effectLst>
              </a:rPr>
              <a:t>Europos semestras</a:t>
            </a:r>
            <a:endParaRPr lang="lt-LT" b="1" dirty="0"/>
          </a:p>
        </p:txBody>
      </p:sp>
      <p:sp>
        <p:nvSpPr>
          <p:cNvPr id="39939" name="Turinio vietos rezervavimo ženklas 2"/>
          <p:cNvSpPr>
            <a:spLocks noGrp="1"/>
          </p:cNvSpPr>
          <p:nvPr>
            <p:ph idx="1"/>
          </p:nvPr>
        </p:nvSpPr>
        <p:spPr>
          <a:xfrm>
            <a:off x="250825" y="1341438"/>
            <a:ext cx="8642350" cy="5256212"/>
          </a:xfrm>
        </p:spPr>
        <p:txBody>
          <a:bodyPr/>
          <a:lstStyle/>
          <a:p>
            <a:pPr marL="0" indent="0" algn="just">
              <a:buFont typeface="Arial" charset="0"/>
              <a:buNone/>
            </a:pPr>
            <a:r>
              <a:rPr lang="lt-LT" sz="2400" b="1"/>
              <a:t>Balandį</a:t>
            </a:r>
            <a:r>
              <a:rPr lang="lt-LT" sz="2400"/>
              <a:t> valstybės narės pateikia patikimų viešųjų finansų planus (</a:t>
            </a:r>
            <a:r>
              <a:rPr lang="lt-LT" sz="2400" b="1"/>
              <a:t>stabilumo</a:t>
            </a:r>
            <a:r>
              <a:rPr lang="lt-LT" sz="2400"/>
              <a:t> ar</a:t>
            </a:r>
            <a:r>
              <a:rPr lang="lt-LT" sz="2400" b="1"/>
              <a:t> </a:t>
            </a:r>
            <a:r>
              <a:rPr lang="lt-LT" sz="2400"/>
              <a:t>konvergencijos</a:t>
            </a:r>
            <a:r>
              <a:rPr lang="lt-LT" sz="2400" b="1"/>
              <a:t> </a:t>
            </a:r>
            <a:r>
              <a:rPr lang="lt-LT" sz="2400"/>
              <a:t>programos) ir reformų bei priemonių planus, kaip jos sieks pažangaus, tvaraus ir integracinio augimo tokiose srityse kaip užimtumas, moksliniai tyrimai, inovacijos, energetika ar socialinė įtrauktis (</a:t>
            </a:r>
            <a:r>
              <a:rPr lang="lt-LT" sz="2400" b="1"/>
              <a:t>nacionalinės reformų programos</a:t>
            </a:r>
            <a:r>
              <a:rPr lang="lt-LT" sz="2400"/>
              <a:t>).</a:t>
            </a:r>
            <a:r>
              <a:rPr lang="lt-LT" sz="2400" b="1"/>
              <a:t> </a:t>
            </a:r>
            <a:endParaRPr lang="en-US" sz="2400" b="1"/>
          </a:p>
          <a:p>
            <a:pPr marL="0" indent="0" algn="just">
              <a:buFont typeface="Arial" charset="0"/>
              <a:buNone/>
            </a:pPr>
            <a:r>
              <a:rPr lang="lt-LT" sz="2400" b="1"/>
              <a:t>Gegužę–birželį</a:t>
            </a:r>
            <a:r>
              <a:rPr lang="lt-LT" sz="2400"/>
              <a:t> Europos Komisija įvertina šias programas ir prireikus pateikia konkrečioms šalims skirtas rekomendacijas. Taryba šias rekomendacijas aptaria, o Europos Vadovų Taryba jas patvirtina. Taigi valstybės narės gauna patarimų dėl politikos prieš baigdamos rengti kitų metų biudžeto projektus</a:t>
            </a:r>
            <a:endParaRPr lang="en-US" sz="2400"/>
          </a:p>
          <a:p>
            <a:pPr marL="0" indent="0" algn="just">
              <a:buFont typeface="Arial" charset="0"/>
              <a:buNone/>
            </a:pPr>
            <a:r>
              <a:rPr lang="lt-LT" sz="2400"/>
              <a:t>Galiausiai </a:t>
            </a:r>
            <a:r>
              <a:rPr lang="lt-LT" sz="2400" b="1"/>
              <a:t>birželio </a:t>
            </a:r>
            <a:r>
              <a:rPr lang="lt-LT" sz="2400"/>
              <a:t>pabaigoje arba </a:t>
            </a:r>
            <a:r>
              <a:rPr lang="lt-LT" sz="2400" b="1"/>
              <a:t>liepos </a:t>
            </a:r>
            <a:r>
              <a:rPr lang="lt-LT" sz="2400"/>
              <a:t>pradžioje</a:t>
            </a:r>
            <a:r>
              <a:rPr lang="lt-LT" sz="2400" b="1"/>
              <a:t> </a:t>
            </a:r>
            <a:r>
              <a:rPr lang="lt-LT" sz="2400"/>
              <a:t>konkrečioms šalims skirtas </a:t>
            </a:r>
            <a:r>
              <a:rPr lang="lt-LT" sz="2400" b="1"/>
              <a:t>rekomendacijas</a:t>
            </a:r>
            <a:r>
              <a:rPr lang="lt-LT" sz="2400"/>
              <a:t> </a:t>
            </a:r>
            <a:r>
              <a:rPr lang="en-US" sz="2400" i="1"/>
              <a:t>(Country Specific Recommendations)</a:t>
            </a:r>
            <a:r>
              <a:rPr lang="en-US" sz="2400"/>
              <a:t> </a:t>
            </a:r>
            <a:r>
              <a:rPr lang="lt-LT" sz="2400"/>
              <a:t>oficialiai priima Taryba.</a:t>
            </a:r>
            <a:endParaRPr lang="en-US" sz="2400"/>
          </a:p>
          <a:p>
            <a:pPr marL="0" indent="0" algn="just">
              <a:buFont typeface="Arial" charset="0"/>
              <a:buNone/>
            </a:pPr>
            <a:br>
              <a:rPr lang="lt-LT" sz="2000"/>
            </a:br>
            <a:br>
              <a:rPr lang="lt-LT" sz="2400"/>
            </a:br>
            <a:br>
              <a:rPr lang="lt-LT"/>
            </a:br>
            <a:endParaRPr lang="lt-L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73125"/>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Taryba: prioritetai</a:t>
            </a:r>
            <a:endParaRPr lang="en-GB" sz="3600" b="1">
              <a:effectLst>
                <a:outerShdw blurRad="38100" dist="38100" dir="2700000" algn="tl">
                  <a:srgbClr val="000000">
                    <a:alpha val="43137"/>
                  </a:srgbClr>
                </a:outerShdw>
              </a:effectLst>
            </a:endParaRPr>
          </a:p>
        </p:txBody>
      </p:sp>
      <p:sp>
        <p:nvSpPr>
          <p:cNvPr id="97283"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97285" name="Text Box 5"/>
          <p:cNvSpPr txBox="1">
            <a:spLocks noChangeArrowheads="1"/>
          </p:cNvSpPr>
          <p:nvPr/>
        </p:nvSpPr>
        <p:spPr bwMode="auto">
          <a:xfrm>
            <a:off x="395536" y="1268760"/>
            <a:ext cx="8605838" cy="4770438"/>
          </a:xfrm>
          <a:prstGeom prst="rect">
            <a:avLst/>
          </a:prstGeom>
          <a:noFill/>
          <a:ln w="12700">
            <a:noFill/>
            <a:miter lim="800000"/>
            <a:headEnd/>
            <a:tailEnd/>
          </a:ln>
          <a:effectLst/>
        </p:spPr>
        <p:txBody>
          <a:bodyPr>
            <a:spAutoFit/>
          </a:bodyPr>
          <a:lstStyle/>
          <a:p>
            <a:pPr algn="just" fontAlgn="auto">
              <a:spcBef>
                <a:spcPts val="0"/>
              </a:spcBef>
              <a:spcAft>
                <a:spcPts val="0"/>
              </a:spcAft>
              <a:buSzPct val="85000"/>
              <a:buFont typeface="Wingdings" pitchFamily="2" charset="2"/>
              <a:buChar char="Ø"/>
              <a:defRPr/>
            </a:pPr>
            <a:r>
              <a:rPr lang="lt-LT" sz="2000">
                <a:latin typeface="+mn-lt"/>
              </a:rPr>
              <a:t> </a:t>
            </a:r>
            <a:r>
              <a:rPr lang="lt-LT" sz="2400">
                <a:latin typeface="Calibri" pitchFamily="34" charset="0"/>
              </a:rPr>
              <a:t>Saugoti žmogaus teises</a:t>
            </a:r>
            <a:r>
              <a:rPr lang="en-US" sz="2400">
                <a:latin typeface="Calibri" pitchFamily="34" charset="0"/>
              </a:rPr>
              <a:t>, pluralist</a:t>
            </a:r>
            <a:r>
              <a:rPr lang="lt-LT" sz="2400">
                <a:latin typeface="Calibri" pitchFamily="34" charset="0"/>
              </a:rPr>
              <a:t>inę demokratiją</a:t>
            </a:r>
            <a:r>
              <a:rPr lang="en-US" sz="2400">
                <a:latin typeface="Calibri" pitchFamily="34" charset="0"/>
              </a:rPr>
              <a:t> </a:t>
            </a:r>
            <a:r>
              <a:rPr lang="lt-LT" sz="2400">
                <a:latin typeface="Calibri" pitchFamily="34" charset="0"/>
              </a:rPr>
              <a:t>ir teisės viršenybę (</a:t>
            </a:r>
            <a:r>
              <a:rPr lang="en-US" sz="2400">
                <a:latin typeface="Calibri" pitchFamily="34" charset="0"/>
              </a:rPr>
              <a:t>rule of law</a:t>
            </a:r>
            <a:r>
              <a:rPr lang="lt-LT" sz="2400">
                <a:latin typeface="Calibri" pitchFamily="34" charset="0"/>
              </a:rPr>
              <a:t>)</a:t>
            </a:r>
            <a:r>
              <a:rPr lang="en-US" sz="2400">
                <a:latin typeface="Calibri" pitchFamily="34" charset="0"/>
              </a:rPr>
              <a:t>;</a:t>
            </a:r>
            <a:endParaRPr lang="lt-LT" sz="2400">
              <a:latin typeface="Calibri" pitchFamily="34" charset="0"/>
            </a:endParaRPr>
          </a:p>
          <a:p>
            <a:pPr algn="just" fontAlgn="auto">
              <a:spcBef>
                <a:spcPts val="0"/>
              </a:spcBef>
              <a:spcAft>
                <a:spcPts val="0"/>
              </a:spcAft>
              <a:buSzPct val="85000"/>
              <a:buFont typeface="Wingdings" pitchFamily="2" charset="2"/>
              <a:buChar char="Ø"/>
              <a:defRPr/>
            </a:pPr>
            <a:r>
              <a:rPr lang="en-US" sz="2400">
                <a:latin typeface="Calibri" pitchFamily="34" charset="0"/>
              </a:rPr>
              <a:t> </a:t>
            </a:r>
            <a:r>
              <a:rPr lang="lt-LT" sz="2400">
                <a:latin typeface="Calibri" pitchFamily="34" charset="0"/>
              </a:rPr>
              <a:t>Skatinti Europos kultūrinio identiteto ir įvairovės savivoką ir plėtrą;</a:t>
            </a:r>
          </a:p>
          <a:p>
            <a:pPr algn="just" fontAlgn="auto">
              <a:spcBef>
                <a:spcPts val="0"/>
              </a:spcBef>
              <a:spcAft>
                <a:spcPts val="0"/>
              </a:spcAft>
              <a:buSzPct val="85000"/>
              <a:buFont typeface="Wingdings" pitchFamily="2" charset="2"/>
              <a:buChar char="Ø"/>
              <a:defRPr/>
            </a:pPr>
            <a:r>
              <a:rPr lang="en-US" sz="2400">
                <a:latin typeface="Calibri" pitchFamily="34" charset="0"/>
              </a:rPr>
              <a:t> </a:t>
            </a:r>
            <a:r>
              <a:rPr lang="lt-LT" sz="2400">
                <a:latin typeface="Calibri" pitchFamily="34" charset="0"/>
              </a:rPr>
              <a:t>Rasti bendrus sprendimus iššūkiams, iškylančiams Europos visuomenei, tokiems kaip mažumų diskriminacija, ksenofobija, netolerancija, bioetika ir klonavimas, terorizmas, prekyba žmonėmis</a:t>
            </a:r>
            <a:r>
              <a:rPr lang="en-US" sz="2400">
                <a:latin typeface="Calibri" pitchFamily="34" charset="0"/>
              </a:rPr>
              <a:t>,</a:t>
            </a:r>
            <a:r>
              <a:rPr lang="lt-LT" sz="2400">
                <a:latin typeface="Calibri" pitchFamily="34" charset="0"/>
              </a:rPr>
              <a:t> organizuotas nusikalstamumas ir korupcija, kibernetiniai nusikaltimai, prievarta prieš vaikus;</a:t>
            </a:r>
          </a:p>
          <a:p>
            <a:pPr algn="just" fontAlgn="auto">
              <a:spcBef>
                <a:spcPts val="0"/>
              </a:spcBef>
              <a:spcAft>
                <a:spcPts val="0"/>
              </a:spcAft>
              <a:buSzPct val="85000"/>
              <a:buFont typeface="Wingdings" pitchFamily="2" charset="2"/>
              <a:buChar char="Ø"/>
              <a:defRPr/>
            </a:pPr>
            <a:r>
              <a:rPr lang="lt-LT" sz="2400">
                <a:latin typeface="Calibri" pitchFamily="34" charset="0"/>
              </a:rPr>
              <a:t> Konsoliduoti demokratijos stabilumą Europoje remiant politikos, teisės ir konstitucines reformas. </a:t>
            </a:r>
          </a:p>
          <a:p>
            <a:pPr algn="just" fontAlgn="auto">
              <a:spcBef>
                <a:spcPts val="0"/>
              </a:spcBef>
              <a:spcAft>
                <a:spcPts val="0"/>
              </a:spcAft>
              <a:buSzPct val="85000"/>
              <a:defRPr/>
            </a:pPr>
            <a:br>
              <a:rPr lang="en-US" sz="2000">
                <a:latin typeface="Calibri" pitchFamily="34" charset="0"/>
              </a:rPr>
            </a:br>
            <a:r>
              <a:rPr lang="lt-LT" sz="2000" i="1">
                <a:latin typeface="Calibri" pitchFamily="34" charset="0"/>
              </a:rPr>
              <a:t>Apibrėžta Trečiajame valstybių ir vyriausybių vadovų susitik</a:t>
            </a:r>
            <a:r>
              <a:rPr lang="en-US" sz="2000" i="1">
                <a:latin typeface="Calibri" pitchFamily="34" charset="0"/>
              </a:rPr>
              <a:t>i</a:t>
            </a:r>
            <a:r>
              <a:rPr lang="lt-LT" sz="2000" i="1">
                <a:latin typeface="Calibri" pitchFamily="34" charset="0"/>
              </a:rPr>
              <a:t>me Varšuvoje 2005 m. </a:t>
            </a:r>
            <a:endParaRPr lang="en-GB" sz="2000" i="1">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36712"/>
          </a:xfrm>
        </p:spPr>
        <p:txBody>
          <a:bodyPr/>
          <a:lstStyle/>
          <a:p>
            <a:pPr eaLnBrk="1" hangingPunct="1">
              <a:defRPr/>
            </a:pPr>
            <a:r>
              <a:rPr lang="en-US" sz="4000" b="1" dirty="0" err="1">
                <a:effectLst>
                  <a:outerShdw blurRad="38100" dist="38100" dir="2700000" algn="tl">
                    <a:srgbClr val="000000">
                      <a:alpha val="43137"/>
                    </a:srgbClr>
                  </a:outerShdw>
                </a:effectLst>
              </a:rPr>
              <a:t>Rekomendacijos</a:t>
            </a:r>
            <a:r>
              <a:rPr lang="en-US" sz="4000" b="1" dirty="0">
                <a:effectLst>
                  <a:outerShdw blurRad="38100" dist="38100" dir="2700000" algn="tl">
                    <a:srgbClr val="000000">
                      <a:alpha val="43137"/>
                    </a:srgbClr>
                  </a:outerShdw>
                </a:effectLst>
              </a:rPr>
              <a:t> </a:t>
            </a:r>
            <a:r>
              <a:rPr lang="en-US" sz="4000" b="1" err="1">
                <a:effectLst>
                  <a:outerShdw blurRad="38100" dist="38100" dir="2700000" algn="tl">
                    <a:srgbClr val="000000">
                      <a:alpha val="43137"/>
                    </a:srgbClr>
                  </a:outerShdw>
                </a:effectLst>
              </a:rPr>
              <a:t>Lietuvai</a:t>
            </a:r>
            <a:r>
              <a:rPr lang="en-US" sz="4000" b="1">
                <a:effectLst>
                  <a:outerShdw blurRad="38100" dist="38100" dir="2700000" algn="tl">
                    <a:srgbClr val="000000">
                      <a:alpha val="43137"/>
                    </a:srgbClr>
                  </a:outerShdw>
                </a:effectLst>
              </a:rPr>
              <a:t> 2014-15</a:t>
            </a:r>
            <a:endParaRPr lang="lt-LT" sz="4000" b="1" dirty="0">
              <a:effectLst>
                <a:outerShdw blurRad="38100" dist="38100" dir="2700000" algn="tl">
                  <a:srgbClr val="000000">
                    <a:alpha val="43137"/>
                  </a:srgbClr>
                </a:outerShdw>
              </a:effectLst>
            </a:endParaRPr>
          </a:p>
        </p:txBody>
      </p:sp>
      <p:sp>
        <p:nvSpPr>
          <p:cNvPr id="3" name="Turinio vietos rezervavimo ženklas 2"/>
          <p:cNvSpPr>
            <a:spLocks noGrp="1"/>
          </p:cNvSpPr>
          <p:nvPr>
            <p:ph idx="1"/>
          </p:nvPr>
        </p:nvSpPr>
        <p:spPr>
          <a:xfrm>
            <a:off x="468313" y="1196975"/>
            <a:ext cx="8229600" cy="5256213"/>
          </a:xfrm>
        </p:spPr>
        <p:txBody>
          <a:bodyPr/>
          <a:lstStyle/>
          <a:p>
            <a:pPr>
              <a:buFont typeface="Arial" charset="0"/>
              <a:buNone/>
              <a:defRPr/>
            </a:pPr>
            <a:r>
              <a:rPr lang="lt-LT" sz="2400" dirty="0"/>
              <a:t>EUROPOS SĄJUNGOS TARYBA</a:t>
            </a:r>
            <a:r>
              <a:rPr lang="en-US" sz="2400" dirty="0"/>
              <a:t> (…) </a:t>
            </a:r>
            <a:r>
              <a:rPr lang="lt-LT" sz="2400" dirty="0"/>
              <a:t>REKOMENDUOJA </a:t>
            </a:r>
            <a:r>
              <a:rPr lang="lt-LT" sz="2400"/>
              <a:t>Lietuvai 201</a:t>
            </a:r>
            <a:r>
              <a:rPr lang="en-US" sz="2400"/>
              <a:t>4</a:t>
            </a:r>
            <a:r>
              <a:rPr lang="lt-LT" sz="2400"/>
              <a:t>–201</a:t>
            </a:r>
            <a:r>
              <a:rPr lang="en-US" sz="2400"/>
              <a:t>5</a:t>
            </a:r>
            <a:r>
              <a:rPr lang="lt-LT" sz="2400"/>
              <a:t> </a:t>
            </a:r>
            <a:r>
              <a:rPr lang="lt-LT" sz="2400" dirty="0"/>
              <a:t>m. imtis šių veiksmų:</a:t>
            </a:r>
            <a:endParaRPr lang="en-US" sz="2400" dirty="0"/>
          </a:p>
          <a:p>
            <a:pPr>
              <a:buNone/>
            </a:pPr>
            <a:r>
              <a:rPr lang="en-US" sz="2400"/>
              <a:t>2. </a:t>
            </a:r>
            <a:r>
              <a:rPr lang="lt-LT" sz="2400"/>
              <a:t>Priimti ir įgyvendinti teisės aktus dėl visapusiškos pensijų sistemos reformos. Visų</a:t>
            </a:r>
            <a:r>
              <a:rPr lang="en-US" sz="2400"/>
              <a:t> </a:t>
            </a:r>
            <a:r>
              <a:rPr lang="lt-LT" sz="2400"/>
              <a:t>pirma </a:t>
            </a:r>
            <a:endParaRPr lang="en-US" sz="2400"/>
          </a:p>
          <a:p>
            <a:r>
              <a:rPr lang="lt-LT" sz="2400"/>
              <a:t>suderinti teisės aktais nustatytą pensinį amžių su vidutine tikėtina gyvenimo</a:t>
            </a:r>
            <a:r>
              <a:rPr lang="en-US" sz="2400"/>
              <a:t> </a:t>
            </a:r>
            <a:r>
              <a:rPr lang="lt-LT" sz="2400"/>
              <a:t>trukme, </a:t>
            </a:r>
            <a:endParaRPr lang="en-US" sz="2400"/>
          </a:p>
          <a:p>
            <a:r>
              <a:rPr lang="lt-LT" sz="2400"/>
              <a:t>apriboti galimybes anksčiau išeiti į pensiją, </a:t>
            </a:r>
            <a:endParaRPr lang="en-US" sz="2400"/>
          </a:p>
          <a:p>
            <a:r>
              <a:rPr lang="lt-LT" sz="2400"/>
              <a:t>nustatyti aiškias pensijų</a:t>
            </a:r>
            <a:r>
              <a:rPr lang="en-US" sz="2400"/>
              <a:t> </a:t>
            </a:r>
            <a:r>
              <a:rPr lang="lt-LT" sz="2400"/>
              <a:t>indeksavimo taisykles ir </a:t>
            </a:r>
            <a:endParaRPr lang="en-US" sz="2400"/>
          </a:p>
          <a:p>
            <a:r>
              <a:rPr lang="lt-LT" sz="2400"/>
              <a:t>skatinti naudoti papildomo kaupimo schemas. </a:t>
            </a:r>
            <a:endParaRPr lang="en-US" sz="2400"/>
          </a:p>
          <a:p>
            <a:pPr marL="0" indent="0">
              <a:buNone/>
            </a:pPr>
            <a:r>
              <a:rPr lang="lt-LT" sz="2400"/>
              <a:t>Pensijų</a:t>
            </a:r>
            <a:r>
              <a:rPr lang="en-US" sz="2400"/>
              <a:t> </a:t>
            </a:r>
            <a:r>
              <a:rPr lang="lt-LT" sz="2400"/>
              <a:t>reformą pagrįsti priemonėmis, kuriomis didinamos vyresnio amžiaus žmonių</a:t>
            </a:r>
            <a:r>
              <a:rPr lang="en-US" sz="2400"/>
              <a:t> </a:t>
            </a:r>
            <a:r>
              <a:rPr lang="lt-LT" sz="2400"/>
              <a:t>galimybės įsidarbinti.</a:t>
            </a:r>
            <a:endParaRPr lang="lt-LT"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79FEB2B-B3AD-4022-8593-D500C3061AE1}"/>
              </a:ext>
            </a:extLst>
          </p:cNvPr>
          <p:cNvSpPr>
            <a:spLocks noGrp="1"/>
          </p:cNvSpPr>
          <p:nvPr>
            <p:ph type="title"/>
          </p:nvPr>
        </p:nvSpPr>
        <p:spPr>
          <a:xfrm>
            <a:off x="0" y="0"/>
            <a:ext cx="9144000" cy="908720"/>
          </a:xfrm>
        </p:spPr>
        <p:txBody>
          <a:bodyPr/>
          <a:lstStyle/>
          <a:p>
            <a:r>
              <a:rPr lang="en-US" sz="4000" b="1" dirty="0">
                <a:effectLst>
                  <a:outerShdw blurRad="38100" dist="38100" dir="2700000" algn="tl">
                    <a:srgbClr val="000000">
                      <a:alpha val="43137"/>
                    </a:srgbClr>
                  </a:outerShdw>
                </a:effectLst>
              </a:rPr>
              <a:t>E</a:t>
            </a:r>
            <a:r>
              <a:rPr lang="lt-LT" sz="4000" b="1" dirty="0">
                <a:effectLst>
                  <a:outerShdw blurRad="38100" dist="38100" dir="2700000" algn="tl">
                    <a:srgbClr val="000000">
                      <a:alpha val="43137"/>
                    </a:srgbClr>
                  </a:outerShdw>
                </a:effectLst>
              </a:rPr>
              <a:t>S</a:t>
            </a:r>
            <a:r>
              <a:rPr lang="en-US" sz="4000" b="1" dirty="0">
                <a:effectLst>
                  <a:outerShdw blurRad="38100" dist="38100" dir="2700000" algn="tl">
                    <a:srgbClr val="000000">
                      <a:alpha val="43137"/>
                    </a:srgbClr>
                  </a:outerShdw>
                </a:effectLst>
              </a:rPr>
              <a:t> 2020 </a:t>
            </a:r>
            <a:r>
              <a:rPr lang="lt-LT" sz="4000" b="1" dirty="0">
                <a:effectLst>
                  <a:outerShdw blurRad="38100" dist="38100" dir="2700000" algn="tl">
                    <a:srgbClr val="000000">
                      <a:alpha val="43137"/>
                    </a:srgbClr>
                  </a:outerShdw>
                </a:effectLst>
              </a:rPr>
              <a:t>tikslai. 2018 m. rezultatai</a:t>
            </a:r>
            <a:endParaRPr lang="lt-LT" sz="4000" dirty="0"/>
          </a:p>
        </p:txBody>
      </p:sp>
      <p:sp>
        <p:nvSpPr>
          <p:cNvPr id="3" name="TextBox 2">
            <a:extLst>
              <a:ext uri="{FF2B5EF4-FFF2-40B4-BE49-F238E27FC236}">
                <a16:creationId xmlns:a16="http://schemas.microsoft.com/office/drawing/2014/main" id="{F27926EB-4136-41A2-9921-F7A46E08877E}"/>
              </a:ext>
            </a:extLst>
          </p:cNvPr>
          <p:cNvSpPr txBox="1"/>
          <p:nvPr/>
        </p:nvSpPr>
        <p:spPr>
          <a:xfrm>
            <a:off x="611560" y="6165304"/>
            <a:ext cx="8117777" cy="369332"/>
          </a:xfrm>
          <a:prstGeom prst="rect">
            <a:avLst/>
          </a:prstGeom>
          <a:noFill/>
        </p:spPr>
        <p:txBody>
          <a:bodyPr wrap="square" rtlCol="0">
            <a:spAutoFit/>
          </a:bodyPr>
          <a:lstStyle/>
          <a:p>
            <a:r>
              <a:rPr lang="lt-LT" dirty="0">
                <a:latin typeface="+mn-lt"/>
                <a:hlinkClick r:id="rId2"/>
              </a:rPr>
              <a:t>https://ec.europa.eu/eurostat/en/web/products-statistical-books/-/KS-04-19-559</a:t>
            </a:r>
            <a:endParaRPr lang="lt-LT" dirty="0">
              <a:latin typeface="+mn-lt"/>
            </a:endParaRPr>
          </a:p>
        </p:txBody>
      </p:sp>
      <p:pic>
        <p:nvPicPr>
          <p:cNvPr id="5" name="Paveikslėlis 4">
            <a:extLst>
              <a:ext uri="{FF2B5EF4-FFF2-40B4-BE49-F238E27FC236}">
                <a16:creationId xmlns:a16="http://schemas.microsoft.com/office/drawing/2014/main" id="{FD6312E3-A0CC-47EF-BF25-28D633A8179D}"/>
              </a:ext>
            </a:extLst>
          </p:cNvPr>
          <p:cNvPicPr>
            <a:picLocks noChangeAspect="1"/>
          </p:cNvPicPr>
          <p:nvPr/>
        </p:nvPicPr>
        <p:blipFill rotWithShape="1">
          <a:blip r:embed="rId3"/>
          <a:srcRect l="17240" t="37400" r="7160" b="19550"/>
          <a:stretch/>
        </p:blipFill>
        <p:spPr>
          <a:xfrm>
            <a:off x="323528" y="1052736"/>
            <a:ext cx="8219450" cy="4824536"/>
          </a:xfrm>
          <a:prstGeom prst="rect">
            <a:avLst/>
          </a:prstGeom>
        </p:spPr>
      </p:pic>
    </p:spTree>
    <p:extLst>
      <p:ext uri="{BB962C8B-B14F-4D97-AF65-F5344CB8AC3E}">
        <p14:creationId xmlns:p14="http://schemas.microsoft.com/office/powerpoint/2010/main" val="3868790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F43CD7-C7D7-47C7-A251-F6406453F18C}"/>
              </a:ext>
            </a:extLst>
          </p:cNvPr>
          <p:cNvSpPr>
            <a:spLocks noGrp="1"/>
          </p:cNvSpPr>
          <p:nvPr>
            <p:ph type="title"/>
          </p:nvPr>
        </p:nvSpPr>
        <p:spPr>
          <a:xfrm>
            <a:off x="0" y="0"/>
            <a:ext cx="9144000" cy="836712"/>
          </a:xfrm>
        </p:spPr>
        <p:txBody>
          <a:bodyPr/>
          <a:lstStyle/>
          <a:p>
            <a:r>
              <a:rPr lang="en-US" sz="4000" b="1" dirty="0">
                <a:effectLst>
                  <a:outerShdw blurRad="38100" dist="38100" dir="2700000" algn="tl">
                    <a:srgbClr val="000000">
                      <a:alpha val="43137"/>
                    </a:srgbClr>
                  </a:outerShdw>
                </a:effectLst>
              </a:rPr>
              <a:t>E</a:t>
            </a:r>
            <a:r>
              <a:rPr lang="lt-LT" sz="4000" b="1" dirty="0">
                <a:effectLst>
                  <a:outerShdw blurRad="38100" dist="38100" dir="2700000" algn="tl">
                    <a:srgbClr val="000000">
                      <a:alpha val="43137"/>
                    </a:srgbClr>
                  </a:outerShdw>
                </a:effectLst>
              </a:rPr>
              <a:t>S</a:t>
            </a:r>
            <a:r>
              <a:rPr lang="en-US" sz="4000" b="1" dirty="0">
                <a:effectLst>
                  <a:outerShdw blurRad="38100" dist="38100" dir="2700000" algn="tl">
                    <a:srgbClr val="000000">
                      <a:alpha val="43137"/>
                    </a:srgbClr>
                  </a:outerShdw>
                </a:effectLst>
              </a:rPr>
              <a:t> 2020 </a:t>
            </a:r>
            <a:r>
              <a:rPr lang="lt-LT" sz="4000" b="1" dirty="0">
                <a:effectLst>
                  <a:outerShdw blurRad="38100" dist="38100" dir="2700000" algn="tl">
                    <a:srgbClr val="000000">
                      <a:alpha val="43137"/>
                    </a:srgbClr>
                  </a:outerShdw>
                </a:effectLst>
              </a:rPr>
              <a:t>tikslai. 2018 m. rezultatai</a:t>
            </a:r>
            <a:endParaRPr lang="lt-LT" sz="4000" dirty="0"/>
          </a:p>
        </p:txBody>
      </p:sp>
      <p:pic>
        <p:nvPicPr>
          <p:cNvPr id="3" name="Paveikslėlis 2">
            <a:extLst>
              <a:ext uri="{FF2B5EF4-FFF2-40B4-BE49-F238E27FC236}">
                <a16:creationId xmlns:a16="http://schemas.microsoft.com/office/drawing/2014/main" id="{7F7F10D8-D5E5-4FC0-A5E4-287681510B23}"/>
              </a:ext>
            </a:extLst>
          </p:cNvPr>
          <p:cNvPicPr>
            <a:picLocks noChangeAspect="1"/>
          </p:cNvPicPr>
          <p:nvPr/>
        </p:nvPicPr>
        <p:blipFill rotWithShape="1">
          <a:blip r:embed="rId2"/>
          <a:srcRect l="22281" t="26901" r="23960" b="22701"/>
          <a:stretch/>
        </p:blipFill>
        <p:spPr>
          <a:xfrm>
            <a:off x="539552" y="908720"/>
            <a:ext cx="8424935" cy="5999526"/>
          </a:xfrm>
          <a:prstGeom prst="rect">
            <a:avLst/>
          </a:prstGeom>
        </p:spPr>
      </p:pic>
    </p:spTree>
    <p:extLst>
      <p:ext uri="{BB962C8B-B14F-4D97-AF65-F5344CB8AC3E}">
        <p14:creationId xmlns:p14="http://schemas.microsoft.com/office/powerpoint/2010/main" val="1898986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A1086F-2D33-45A0-B796-8175FF8B96AF}"/>
              </a:ext>
            </a:extLst>
          </p:cNvPr>
          <p:cNvSpPr>
            <a:spLocks noGrp="1"/>
          </p:cNvSpPr>
          <p:nvPr>
            <p:ph type="title"/>
          </p:nvPr>
        </p:nvSpPr>
        <p:spPr>
          <a:xfrm>
            <a:off x="0" y="0"/>
            <a:ext cx="9144000" cy="836712"/>
          </a:xfrm>
        </p:spPr>
        <p:txBody>
          <a:bodyPr/>
          <a:lstStyle/>
          <a:p>
            <a:r>
              <a:rPr lang="en-US" sz="4000" b="1" dirty="0">
                <a:effectLst>
                  <a:outerShdw blurRad="38100" dist="38100" dir="2700000" algn="tl">
                    <a:srgbClr val="000000">
                      <a:alpha val="43137"/>
                    </a:srgbClr>
                  </a:outerShdw>
                </a:effectLst>
              </a:rPr>
              <a:t>E</a:t>
            </a:r>
            <a:r>
              <a:rPr lang="lt-LT" sz="4000" b="1" dirty="0">
                <a:effectLst>
                  <a:outerShdw blurRad="38100" dist="38100" dir="2700000" algn="tl">
                    <a:srgbClr val="000000">
                      <a:alpha val="43137"/>
                    </a:srgbClr>
                  </a:outerShdw>
                </a:effectLst>
              </a:rPr>
              <a:t>S</a:t>
            </a:r>
            <a:r>
              <a:rPr lang="en-US" sz="4000" b="1" dirty="0">
                <a:effectLst>
                  <a:outerShdw blurRad="38100" dist="38100" dir="2700000" algn="tl">
                    <a:srgbClr val="000000">
                      <a:alpha val="43137"/>
                    </a:srgbClr>
                  </a:outerShdw>
                </a:effectLst>
              </a:rPr>
              <a:t> 2020 </a:t>
            </a:r>
            <a:r>
              <a:rPr lang="lt-LT" sz="4000" b="1" dirty="0">
                <a:effectLst>
                  <a:outerShdw blurRad="38100" dist="38100" dir="2700000" algn="tl">
                    <a:srgbClr val="000000">
                      <a:alpha val="43137"/>
                    </a:srgbClr>
                  </a:outerShdw>
                </a:effectLst>
              </a:rPr>
              <a:t>tikslai. 2018 m. Lietuvos rezultatai</a:t>
            </a:r>
            <a:endParaRPr lang="lt-LT" sz="4000" dirty="0"/>
          </a:p>
        </p:txBody>
      </p:sp>
      <p:pic>
        <p:nvPicPr>
          <p:cNvPr id="3" name="Paveikslėlis 2">
            <a:extLst>
              <a:ext uri="{FF2B5EF4-FFF2-40B4-BE49-F238E27FC236}">
                <a16:creationId xmlns:a16="http://schemas.microsoft.com/office/drawing/2014/main" id="{9DE18A7E-077C-4DBA-AB4F-1DE9FB3394FB}"/>
              </a:ext>
            </a:extLst>
          </p:cNvPr>
          <p:cNvPicPr>
            <a:picLocks noChangeAspect="1"/>
          </p:cNvPicPr>
          <p:nvPr/>
        </p:nvPicPr>
        <p:blipFill rotWithShape="1">
          <a:blip r:embed="rId2"/>
          <a:srcRect l="22280" t="18500" r="24800" b="36350"/>
          <a:stretch/>
        </p:blipFill>
        <p:spPr>
          <a:xfrm>
            <a:off x="671217" y="1124744"/>
            <a:ext cx="8077247" cy="5268520"/>
          </a:xfrm>
          <a:prstGeom prst="rect">
            <a:avLst/>
          </a:prstGeom>
        </p:spPr>
      </p:pic>
      <p:sp>
        <p:nvSpPr>
          <p:cNvPr id="4" name="TextBox 3">
            <a:extLst>
              <a:ext uri="{FF2B5EF4-FFF2-40B4-BE49-F238E27FC236}">
                <a16:creationId xmlns:a16="http://schemas.microsoft.com/office/drawing/2014/main" id="{BBB726CA-8D6F-4195-A914-76DB627C76E5}"/>
              </a:ext>
            </a:extLst>
          </p:cNvPr>
          <p:cNvSpPr txBox="1"/>
          <p:nvPr/>
        </p:nvSpPr>
        <p:spPr>
          <a:xfrm>
            <a:off x="295637" y="6268079"/>
            <a:ext cx="8552725" cy="461665"/>
          </a:xfrm>
          <a:prstGeom prst="rect">
            <a:avLst/>
          </a:prstGeom>
          <a:noFill/>
        </p:spPr>
        <p:txBody>
          <a:bodyPr wrap="square" rtlCol="0">
            <a:spAutoFit/>
          </a:bodyPr>
          <a:lstStyle/>
          <a:p>
            <a:r>
              <a:rPr lang="lt-LT" sz="1200" dirty="0">
                <a:latin typeface="+mn-lt"/>
                <a:hlinkClick r:id="rId3"/>
              </a:rPr>
              <a:t>https://ec.europa.eu/eurostat/statistics-explained/index.php/Smarter,_greener,_more_inclusive_-_indicators_to_support_the_Europe_2020_strategy</a:t>
            </a:r>
            <a:endParaRPr lang="lt-LT" sz="1200" dirty="0">
              <a:latin typeface="+mn-lt"/>
            </a:endParaRPr>
          </a:p>
        </p:txBody>
      </p:sp>
      <p:sp>
        <p:nvSpPr>
          <p:cNvPr id="5" name="TextBox 4">
            <a:extLst>
              <a:ext uri="{FF2B5EF4-FFF2-40B4-BE49-F238E27FC236}">
                <a16:creationId xmlns:a16="http://schemas.microsoft.com/office/drawing/2014/main" id="{BB4A2226-B4A4-4428-9544-D9CDC16A88FD}"/>
              </a:ext>
            </a:extLst>
          </p:cNvPr>
          <p:cNvSpPr txBox="1"/>
          <p:nvPr/>
        </p:nvSpPr>
        <p:spPr>
          <a:xfrm>
            <a:off x="755576" y="2151563"/>
            <a:ext cx="2664296" cy="276999"/>
          </a:xfrm>
          <a:prstGeom prst="rect">
            <a:avLst/>
          </a:prstGeom>
          <a:noFill/>
        </p:spPr>
        <p:txBody>
          <a:bodyPr wrap="square" rtlCol="0">
            <a:spAutoFit/>
          </a:bodyPr>
          <a:lstStyle/>
          <a:p>
            <a:r>
              <a:rPr lang="lt-LT" sz="1200" dirty="0"/>
              <a:t>843 tūkst. 2017 m. Tikslas 814 tūkst.</a:t>
            </a:r>
          </a:p>
        </p:txBody>
      </p:sp>
    </p:spTree>
    <p:extLst>
      <p:ext uri="{BB962C8B-B14F-4D97-AF65-F5344CB8AC3E}">
        <p14:creationId xmlns:p14="http://schemas.microsoft.com/office/powerpoint/2010/main" val="149719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A1086F-2D33-45A0-B796-8175FF8B96AF}"/>
              </a:ext>
            </a:extLst>
          </p:cNvPr>
          <p:cNvSpPr>
            <a:spLocks noGrp="1"/>
          </p:cNvSpPr>
          <p:nvPr>
            <p:ph type="title"/>
          </p:nvPr>
        </p:nvSpPr>
        <p:spPr>
          <a:xfrm>
            <a:off x="0" y="0"/>
            <a:ext cx="9144000" cy="836712"/>
          </a:xfrm>
        </p:spPr>
        <p:txBody>
          <a:bodyPr/>
          <a:lstStyle/>
          <a:p>
            <a:r>
              <a:rPr lang="en-US" sz="4000" b="1" dirty="0">
                <a:effectLst>
                  <a:outerShdw blurRad="38100" dist="38100" dir="2700000" algn="tl">
                    <a:srgbClr val="000000">
                      <a:alpha val="43137"/>
                    </a:srgbClr>
                  </a:outerShdw>
                </a:effectLst>
              </a:rPr>
              <a:t>E</a:t>
            </a:r>
            <a:r>
              <a:rPr lang="lt-LT" sz="4000" b="1" dirty="0">
                <a:effectLst>
                  <a:outerShdw blurRad="38100" dist="38100" dir="2700000" algn="tl">
                    <a:srgbClr val="000000">
                      <a:alpha val="43137"/>
                    </a:srgbClr>
                  </a:outerShdw>
                </a:effectLst>
              </a:rPr>
              <a:t>S</a:t>
            </a:r>
            <a:r>
              <a:rPr lang="en-US" sz="4000" b="1" dirty="0">
                <a:effectLst>
                  <a:outerShdw blurRad="38100" dist="38100" dir="2700000" algn="tl">
                    <a:srgbClr val="000000">
                      <a:alpha val="43137"/>
                    </a:srgbClr>
                  </a:outerShdw>
                </a:effectLst>
              </a:rPr>
              <a:t> 2020 </a:t>
            </a:r>
            <a:r>
              <a:rPr lang="lt-LT" sz="4000" b="1" dirty="0">
                <a:effectLst>
                  <a:outerShdw blurRad="38100" dist="38100" dir="2700000" algn="tl">
                    <a:srgbClr val="000000">
                      <a:alpha val="43137"/>
                    </a:srgbClr>
                  </a:outerShdw>
                </a:effectLst>
              </a:rPr>
              <a:t>tikslai. Netikėta pabaiga...</a:t>
            </a:r>
            <a:endParaRPr lang="lt-LT" sz="4000" dirty="0"/>
          </a:p>
        </p:txBody>
      </p:sp>
      <p:sp>
        <p:nvSpPr>
          <p:cNvPr id="4" name="TextBox 3">
            <a:extLst>
              <a:ext uri="{FF2B5EF4-FFF2-40B4-BE49-F238E27FC236}">
                <a16:creationId xmlns:a16="http://schemas.microsoft.com/office/drawing/2014/main" id="{BBB726CA-8D6F-4195-A914-76DB627C76E5}"/>
              </a:ext>
            </a:extLst>
          </p:cNvPr>
          <p:cNvSpPr txBox="1"/>
          <p:nvPr/>
        </p:nvSpPr>
        <p:spPr>
          <a:xfrm>
            <a:off x="295637" y="6268079"/>
            <a:ext cx="8552725" cy="276999"/>
          </a:xfrm>
          <a:prstGeom prst="rect">
            <a:avLst/>
          </a:prstGeom>
          <a:noFill/>
        </p:spPr>
        <p:txBody>
          <a:bodyPr wrap="square" rtlCol="0">
            <a:spAutoFit/>
          </a:bodyPr>
          <a:lstStyle/>
          <a:p>
            <a:r>
              <a:rPr lang="en-US" sz="1200" dirty="0">
                <a:hlinkClick r:id="rId2"/>
              </a:rPr>
              <a:t>Europe 2020 headline indicators - Statistics Explained (europa.eu)</a:t>
            </a:r>
            <a:endParaRPr lang="lt-LT" sz="1200" dirty="0">
              <a:latin typeface="+mn-lt"/>
            </a:endParaRPr>
          </a:p>
        </p:txBody>
      </p:sp>
      <p:sp>
        <p:nvSpPr>
          <p:cNvPr id="5" name="TextBox 4">
            <a:extLst>
              <a:ext uri="{FF2B5EF4-FFF2-40B4-BE49-F238E27FC236}">
                <a16:creationId xmlns:a16="http://schemas.microsoft.com/office/drawing/2014/main" id="{BB4A2226-B4A4-4428-9544-D9CDC16A88FD}"/>
              </a:ext>
            </a:extLst>
          </p:cNvPr>
          <p:cNvSpPr txBox="1"/>
          <p:nvPr/>
        </p:nvSpPr>
        <p:spPr>
          <a:xfrm>
            <a:off x="755576" y="2151563"/>
            <a:ext cx="2664296" cy="276999"/>
          </a:xfrm>
          <a:prstGeom prst="rect">
            <a:avLst/>
          </a:prstGeom>
          <a:noFill/>
        </p:spPr>
        <p:txBody>
          <a:bodyPr wrap="square" rtlCol="0">
            <a:spAutoFit/>
          </a:bodyPr>
          <a:lstStyle/>
          <a:p>
            <a:r>
              <a:rPr lang="lt-LT" sz="1200" dirty="0"/>
              <a:t>.</a:t>
            </a:r>
          </a:p>
        </p:txBody>
      </p:sp>
      <p:pic>
        <p:nvPicPr>
          <p:cNvPr id="7" name="Paveikslėlis 6">
            <a:extLst>
              <a:ext uri="{FF2B5EF4-FFF2-40B4-BE49-F238E27FC236}">
                <a16:creationId xmlns:a16="http://schemas.microsoft.com/office/drawing/2014/main" id="{5D2C389E-FF9D-4CB8-94D5-9FC0FA8B5590}"/>
              </a:ext>
            </a:extLst>
          </p:cNvPr>
          <p:cNvPicPr>
            <a:picLocks noChangeAspect="1"/>
          </p:cNvPicPr>
          <p:nvPr/>
        </p:nvPicPr>
        <p:blipFill rotWithShape="1">
          <a:blip r:embed="rId3"/>
          <a:srcRect l="6321" t="12201" r="8001" b="42650"/>
          <a:stretch/>
        </p:blipFill>
        <p:spPr>
          <a:xfrm>
            <a:off x="624558" y="1693629"/>
            <a:ext cx="7894883" cy="4399667"/>
          </a:xfrm>
          <a:prstGeom prst="rect">
            <a:avLst/>
          </a:prstGeom>
        </p:spPr>
      </p:pic>
    </p:spTree>
    <p:extLst>
      <p:ext uri="{BB962C8B-B14F-4D97-AF65-F5344CB8AC3E}">
        <p14:creationId xmlns:p14="http://schemas.microsoft.com/office/powerpoint/2010/main" val="3629146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EAEA82-2AB6-4273-A60B-ED502C3B51A6}"/>
              </a:ext>
            </a:extLst>
          </p:cNvPr>
          <p:cNvSpPr>
            <a:spLocks noGrp="1"/>
          </p:cNvSpPr>
          <p:nvPr>
            <p:ph type="title"/>
          </p:nvPr>
        </p:nvSpPr>
        <p:spPr>
          <a:xfrm>
            <a:off x="0" y="0"/>
            <a:ext cx="9144000" cy="908720"/>
          </a:xfrm>
        </p:spPr>
        <p:txBody>
          <a:bodyPr/>
          <a:lstStyle/>
          <a:p>
            <a:r>
              <a:rPr lang="lt-LT" sz="4000" b="1" dirty="0"/>
              <a:t>Nauja strategija 2019-2024</a:t>
            </a:r>
          </a:p>
        </p:txBody>
      </p:sp>
      <p:pic>
        <p:nvPicPr>
          <p:cNvPr id="3" name="Paveikslėlis 2">
            <a:extLst>
              <a:ext uri="{FF2B5EF4-FFF2-40B4-BE49-F238E27FC236}">
                <a16:creationId xmlns:a16="http://schemas.microsoft.com/office/drawing/2014/main" id="{CA0341C0-53FE-4E1F-BC8D-A94EDA354B9C}"/>
              </a:ext>
            </a:extLst>
          </p:cNvPr>
          <p:cNvPicPr>
            <a:picLocks noChangeAspect="1"/>
          </p:cNvPicPr>
          <p:nvPr/>
        </p:nvPicPr>
        <p:blipFill rotWithShape="1">
          <a:blip r:embed="rId2"/>
          <a:srcRect t="19551" r="2960" b="41600"/>
          <a:stretch/>
        </p:blipFill>
        <p:spPr>
          <a:xfrm>
            <a:off x="827584" y="1030492"/>
            <a:ext cx="7488832" cy="2398508"/>
          </a:xfrm>
          <a:prstGeom prst="rect">
            <a:avLst/>
          </a:prstGeom>
        </p:spPr>
      </p:pic>
      <p:sp>
        <p:nvSpPr>
          <p:cNvPr id="4" name="TextBox 3">
            <a:extLst>
              <a:ext uri="{FF2B5EF4-FFF2-40B4-BE49-F238E27FC236}">
                <a16:creationId xmlns:a16="http://schemas.microsoft.com/office/drawing/2014/main" id="{A7C75568-6426-4C1F-9EE3-EEB7D50ADC4C}"/>
              </a:ext>
            </a:extLst>
          </p:cNvPr>
          <p:cNvSpPr txBox="1"/>
          <p:nvPr/>
        </p:nvSpPr>
        <p:spPr>
          <a:xfrm>
            <a:off x="395536" y="3559303"/>
            <a:ext cx="8352928" cy="2862322"/>
          </a:xfrm>
          <a:prstGeom prst="rect">
            <a:avLst/>
          </a:prstGeom>
          <a:noFill/>
        </p:spPr>
        <p:txBody>
          <a:bodyPr wrap="square" rtlCol="0">
            <a:spAutoFit/>
          </a:bodyPr>
          <a:lstStyle/>
          <a:p>
            <a:r>
              <a:rPr lang="en-US" dirty="0">
                <a:latin typeface="+mn-lt"/>
              </a:rPr>
              <a:t>At its meeting in Brussels on 20 June 2019, the European Council agreed on an </a:t>
            </a:r>
            <a:r>
              <a:rPr lang="en-US" b="1" dirty="0">
                <a:latin typeface="+mn-lt"/>
              </a:rPr>
              <a:t>agenda for the EU for the next five years</a:t>
            </a:r>
            <a:r>
              <a:rPr lang="en-US" dirty="0">
                <a:latin typeface="+mn-lt"/>
              </a:rPr>
              <a:t>. 'A new strategic agenda 2019-2024' sets out the priority areas that will steer the work of the European Council and provide guidance for the work </a:t>
            </a:r>
            <a:r>
              <a:rPr lang="en-US" dirty="0" err="1">
                <a:latin typeface="+mn-lt"/>
              </a:rPr>
              <a:t>programmes</a:t>
            </a:r>
            <a:r>
              <a:rPr lang="en-US" dirty="0">
                <a:latin typeface="+mn-lt"/>
              </a:rPr>
              <a:t> of other EU institutions. </a:t>
            </a:r>
            <a:endParaRPr lang="lt-LT" dirty="0">
              <a:latin typeface="+mn-lt"/>
            </a:endParaRPr>
          </a:p>
          <a:p>
            <a:endParaRPr lang="lt-LT" dirty="0">
              <a:latin typeface="+mn-lt"/>
            </a:endParaRPr>
          </a:p>
          <a:p>
            <a:r>
              <a:rPr lang="lt-LT" dirty="0">
                <a:latin typeface="+mn-lt"/>
              </a:rPr>
              <a:t>Strateginė darbotvarkė nustato keturis prioritetus:</a:t>
            </a:r>
            <a:endParaRPr lang="en-US" dirty="0">
              <a:latin typeface="+mn-lt"/>
            </a:endParaRPr>
          </a:p>
          <a:p>
            <a:pPr marL="285750" indent="-285750">
              <a:buFont typeface="Wingdings" panose="05000000000000000000" pitchFamily="2" charset="2"/>
              <a:buChar char="Ø"/>
            </a:pPr>
            <a:r>
              <a:rPr lang="lt-LT" dirty="0">
                <a:latin typeface="+mn-lt"/>
              </a:rPr>
              <a:t>piliečių ir laisvių apsauga</a:t>
            </a:r>
          </a:p>
          <a:p>
            <a:pPr marL="285750" indent="-285750">
              <a:buFont typeface="Wingdings" panose="05000000000000000000" pitchFamily="2" charset="2"/>
              <a:buChar char="Ø"/>
            </a:pPr>
            <a:r>
              <a:rPr lang="lt-LT" dirty="0">
                <a:latin typeface="+mn-lt"/>
              </a:rPr>
              <a:t>stiprios ir gyvybingos ekonominės bazės plėtojimas</a:t>
            </a:r>
          </a:p>
          <a:p>
            <a:pPr marL="285750" indent="-285750">
              <a:buFont typeface="Wingdings" panose="05000000000000000000" pitchFamily="2" charset="2"/>
              <a:buChar char="Ø"/>
            </a:pPr>
            <a:r>
              <a:rPr lang="lt-LT" dirty="0">
                <a:latin typeface="+mn-lt"/>
              </a:rPr>
              <a:t>poveikį klimatui neutralizuojančios, žalios, teisingos ir socialinės Europos kūrimas</a:t>
            </a:r>
          </a:p>
          <a:p>
            <a:pPr marL="285750" indent="-285750">
              <a:buFont typeface="Wingdings" panose="05000000000000000000" pitchFamily="2" charset="2"/>
              <a:buChar char="Ø"/>
            </a:pPr>
            <a:r>
              <a:rPr lang="lt-LT" dirty="0">
                <a:latin typeface="+mn-lt"/>
              </a:rPr>
              <a:t>Europos interesų ir vertybių propagavimas pasaulinėje arenoje.</a:t>
            </a:r>
          </a:p>
        </p:txBody>
      </p:sp>
      <p:sp>
        <p:nvSpPr>
          <p:cNvPr id="5" name="TextBox 4">
            <a:extLst>
              <a:ext uri="{FF2B5EF4-FFF2-40B4-BE49-F238E27FC236}">
                <a16:creationId xmlns:a16="http://schemas.microsoft.com/office/drawing/2014/main" id="{D119D878-7962-4727-90D2-0826CAF3AF8B}"/>
              </a:ext>
            </a:extLst>
          </p:cNvPr>
          <p:cNvSpPr txBox="1"/>
          <p:nvPr/>
        </p:nvSpPr>
        <p:spPr>
          <a:xfrm>
            <a:off x="1691680" y="6421625"/>
            <a:ext cx="7272808" cy="338554"/>
          </a:xfrm>
          <a:prstGeom prst="rect">
            <a:avLst/>
          </a:prstGeom>
          <a:noFill/>
        </p:spPr>
        <p:txBody>
          <a:bodyPr wrap="square" rtlCol="0">
            <a:spAutoFit/>
          </a:bodyPr>
          <a:lstStyle/>
          <a:p>
            <a:pPr algn="r"/>
            <a:r>
              <a:rPr lang="lt-LT" sz="1600" dirty="0">
                <a:latin typeface="+mn-lt"/>
              </a:rPr>
              <a:t>https://www.consilium.europa.eu/en/eu-strategic-agenda-2019-2024/</a:t>
            </a:r>
          </a:p>
        </p:txBody>
      </p:sp>
    </p:spTree>
    <p:extLst>
      <p:ext uri="{BB962C8B-B14F-4D97-AF65-F5344CB8AC3E}">
        <p14:creationId xmlns:p14="http://schemas.microsoft.com/office/powerpoint/2010/main" val="25482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BC05BD5-71D1-4D99-B871-E25EDCF162CE}"/>
              </a:ext>
            </a:extLst>
          </p:cNvPr>
          <p:cNvSpPr>
            <a:spLocks noGrp="1"/>
          </p:cNvSpPr>
          <p:nvPr>
            <p:ph type="title"/>
          </p:nvPr>
        </p:nvSpPr>
        <p:spPr>
          <a:xfrm>
            <a:off x="0" y="0"/>
            <a:ext cx="9144000" cy="1268760"/>
          </a:xfrm>
        </p:spPr>
        <p:txBody>
          <a:bodyPr/>
          <a:lstStyle/>
          <a:p>
            <a:r>
              <a:rPr lang="lt-LT" sz="3200" b="1" dirty="0"/>
              <a:t>Poveikį klimatui neutralizuojančios, žalios, teisingos ir socialinės Europos kūrimas</a:t>
            </a:r>
          </a:p>
        </p:txBody>
      </p:sp>
      <p:sp>
        <p:nvSpPr>
          <p:cNvPr id="3" name="Stačiakampis 2">
            <a:extLst>
              <a:ext uri="{FF2B5EF4-FFF2-40B4-BE49-F238E27FC236}">
                <a16:creationId xmlns:a16="http://schemas.microsoft.com/office/drawing/2014/main" id="{24C6929D-20E9-42DD-9797-2AC14673A443}"/>
              </a:ext>
            </a:extLst>
          </p:cNvPr>
          <p:cNvSpPr/>
          <p:nvPr/>
        </p:nvSpPr>
        <p:spPr>
          <a:xfrm>
            <a:off x="313894" y="1524440"/>
            <a:ext cx="8496944" cy="4924425"/>
          </a:xfrm>
          <a:prstGeom prst="rect">
            <a:avLst/>
          </a:prstGeom>
        </p:spPr>
        <p:txBody>
          <a:bodyPr wrap="square">
            <a:spAutoFit/>
          </a:bodyPr>
          <a:lstStyle/>
          <a:p>
            <a:pPr algn="l"/>
            <a:r>
              <a:rPr lang="lt-LT" sz="2000" b="0" i="0" u="none" strike="noStrike" baseline="0" dirty="0">
                <a:solidFill>
                  <a:srgbClr val="0C375A"/>
                </a:solidFill>
                <a:latin typeface="MyriadPro-Regular"/>
              </a:rPr>
              <a:t>Europai reikia </a:t>
            </a:r>
            <a:r>
              <a:rPr lang="lt-LT" sz="2000" b="0" i="0" u="none" strike="noStrike" baseline="0" dirty="0" err="1">
                <a:solidFill>
                  <a:srgbClr val="0C375A"/>
                </a:solidFill>
                <a:latin typeface="MyriadPro-Regular"/>
              </a:rPr>
              <a:t>įtraukumo</a:t>
            </a:r>
            <a:r>
              <a:rPr lang="lt-LT" sz="2000" b="0" i="0" u="none" strike="noStrike" baseline="0" dirty="0">
                <a:solidFill>
                  <a:srgbClr val="0C375A"/>
                </a:solidFill>
                <a:latin typeface="MyriadPro-Regular"/>
              </a:rPr>
              <a:t> ir tvarumo – būti atvirai pokyčiams, kuriuos atneša perėjimas prie žaliosios ekonomikos, technologijų raida ir globalizacija, kartu užtikrinant, kad nė vienas nebūtų paliktas nuošalyje.</a:t>
            </a:r>
            <a:r>
              <a:rPr lang="en-US" sz="2000" dirty="0">
                <a:solidFill>
                  <a:srgbClr val="404A52"/>
                </a:solidFill>
                <a:latin typeface="&amp;quot"/>
              </a:rPr>
              <a:t> </a:t>
            </a:r>
            <a:endParaRPr lang="lt-LT" sz="2000" dirty="0">
              <a:solidFill>
                <a:srgbClr val="404A52"/>
              </a:solidFill>
              <a:latin typeface="&amp;quot"/>
            </a:endParaRPr>
          </a:p>
          <a:p>
            <a:pPr algn="l"/>
            <a:endParaRPr lang="lt-LT" dirty="0">
              <a:solidFill>
                <a:srgbClr val="404A52"/>
              </a:solidFill>
              <a:latin typeface="&amp;quot"/>
            </a:endParaRPr>
          </a:p>
          <a:p>
            <a:pPr algn="l"/>
            <a:r>
              <a:rPr lang="lt-LT" dirty="0">
                <a:solidFill>
                  <a:srgbClr val="404A52"/>
                </a:solidFill>
                <a:latin typeface="&amp;quot"/>
              </a:rPr>
              <a:t>Prioritetiniai veiksmai:</a:t>
            </a:r>
          </a:p>
          <a:p>
            <a:pPr algn="l"/>
            <a:endParaRPr lang="lt-LT" dirty="0">
              <a:solidFill>
                <a:srgbClr val="404A52"/>
              </a:solidFill>
              <a:latin typeface="&amp;quot"/>
            </a:endParaRPr>
          </a:p>
          <a:p>
            <a:pPr marL="541338" indent="-285750">
              <a:buFont typeface="Wingdings" panose="05000000000000000000" pitchFamily="2" charset="2"/>
              <a:buChar char="Ø"/>
            </a:pPr>
            <a:r>
              <a:rPr lang="en-US" sz="2000" dirty="0">
                <a:solidFill>
                  <a:srgbClr val="404A52"/>
                </a:solidFill>
                <a:latin typeface="&amp;quot"/>
              </a:rPr>
              <a:t>ensuring that EU policies are consistent with the Paris Agreement </a:t>
            </a:r>
          </a:p>
          <a:p>
            <a:pPr marL="541338" indent="-285750">
              <a:buFont typeface="Wingdings" panose="05000000000000000000" pitchFamily="2" charset="2"/>
              <a:buChar char="Ø"/>
            </a:pPr>
            <a:r>
              <a:rPr lang="en-US" sz="2000" dirty="0">
                <a:solidFill>
                  <a:srgbClr val="404A52"/>
                </a:solidFill>
                <a:latin typeface="&amp;quot"/>
              </a:rPr>
              <a:t>accelerating the transition to renewables and increasing energy efficiency </a:t>
            </a:r>
          </a:p>
          <a:p>
            <a:pPr marL="541338" indent="-285750">
              <a:buFont typeface="Wingdings" panose="05000000000000000000" pitchFamily="2" charset="2"/>
              <a:buChar char="Ø"/>
            </a:pPr>
            <a:r>
              <a:rPr lang="en-US" sz="2000" dirty="0">
                <a:solidFill>
                  <a:srgbClr val="404A52"/>
                </a:solidFill>
                <a:latin typeface="&amp;quot"/>
              </a:rPr>
              <a:t>reducing dependence on outside sources, diversifying supplies and investing in solutions for the mobility of the future </a:t>
            </a:r>
          </a:p>
          <a:p>
            <a:pPr marL="541338" indent="-285750">
              <a:buFont typeface="Wingdings" panose="05000000000000000000" pitchFamily="2" charset="2"/>
              <a:buChar char="Ø"/>
            </a:pPr>
            <a:r>
              <a:rPr lang="en-US" sz="2000" dirty="0">
                <a:solidFill>
                  <a:srgbClr val="404A52"/>
                </a:solidFill>
                <a:latin typeface="&amp;quot"/>
              </a:rPr>
              <a:t>improving the quality of our air and waters </a:t>
            </a:r>
          </a:p>
          <a:p>
            <a:pPr marL="541338" indent="-285750">
              <a:buFont typeface="Wingdings" panose="05000000000000000000" pitchFamily="2" charset="2"/>
              <a:buChar char="Ø"/>
            </a:pPr>
            <a:r>
              <a:rPr lang="en-US" sz="2000" dirty="0">
                <a:solidFill>
                  <a:srgbClr val="404A52"/>
                </a:solidFill>
                <a:latin typeface="&amp;quot"/>
              </a:rPr>
              <a:t>promoting sustainable agriculture </a:t>
            </a:r>
          </a:p>
          <a:p>
            <a:pPr marL="541338" indent="-285750">
              <a:buFont typeface="Wingdings" panose="05000000000000000000" pitchFamily="2" charset="2"/>
              <a:buChar char="Ø"/>
            </a:pPr>
            <a:r>
              <a:rPr lang="en-US" sz="2000" b="1" dirty="0">
                <a:solidFill>
                  <a:srgbClr val="404A52"/>
                </a:solidFill>
                <a:latin typeface="&amp;quot"/>
              </a:rPr>
              <a:t>implementing the European Pillar of Social Rights at EU and member state level </a:t>
            </a:r>
          </a:p>
          <a:p>
            <a:pPr marL="541338" indent="-285750">
              <a:buFont typeface="Wingdings" panose="05000000000000000000" pitchFamily="2" charset="2"/>
              <a:buChar char="Ø"/>
            </a:pPr>
            <a:r>
              <a:rPr lang="en-US" sz="2000" dirty="0">
                <a:solidFill>
                  <a:srgbClr val="404A52"/>
                </a:solidFill>
                <a:latin typeface="&amp;quot"/>
              </a:rPr>
              <a:t>calling on all EU countries to move forward and step up their climate action</a:t>
            </a:r>
            <a:r>
              <a:rPr lang="lt-LT" sz="2000" dirty="0">
                <a:solidFill>
                  <a:srgbClr val="404A52"/>
                </a:solidFill>
                <a:latin typeface="&amp;quot"/>
              </a:rPr>
              <a:t>.</a:t>
            </a:r>
            <a:endParaRPr lang="en-US" sz="2000" b="0" i="0" u="none" strike="noStrike" dirty="0">
              <a:solidFill>
                <a:srgbClr val="404A52"/>
              </a:solidFill>
              <a:effectLst/>
              <a:latin typeface="&amp;quot"/>
            </a:endParaRPr>
          </a:p>
        </p:txBody>
      </p:sp>
    </p:spTree>
    <p:extLst>
      <p:ext uri="{BB962C8B-B14F-4D97-AF65-F5344CB8AC3E}">
        <p14:creationId xmlns:p14="http://schemas.microsoft.com/office/powerpoint/2010/main" val="23335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E5B948B-7D84-4EE8-AC86-762DCECE1D45}"/>
              </a:ext>
            </a:extLst>
          </p:cNvPr>
          <p:cNvSpPr>
            <a:spLocks noGrp="1"/>
          </p:cNvSpPr>
          <p:nvPr>
            <p:ph type="title"/>
          </p:nvPr>
        </p:nvSpPr>
        <p:spPr/>
        <p:txBody>
          <a:bodyPr/>
          <a:lstStyle/>
          <a:p>
            <a:r>
              <a:rPr lang="lt-LT" sz="4000" b="1" dirty="0" err="1"/>
              <a:t>European</a:t>
            </a:r>
            <a:r>
              <a:rPr lang="lt-LT" sz="4000" b="1" dirty="0"/>
              <a:t> </a:t>
            </a:r>
            <a:r>
              <a:rPr lang="lt-LT" sz="4000" b="1" dirty="0" err="1"/>
              <a:t>Pillar</a:t>
            </a:r>
            <a:r>
              <a:rPr lang="lt-LT" sz="4000" b="1" dirty="0"/>
              <a:t> </a:t>
            </a:r>
            <a:r>
              <a:rPr lang="lt-LT" sz="4000" b="1" dirty="0" err="1"/>
              <a:t>of</a:t>
            </a:r>
            <a:r>
              <a:rPr lang="lt-LT" sz="4000" b="1" dirty="0"/>
              <a:t> </a:t>
            </a:r>
            <a:r>
              <a:rPr lang="lt-LT" sz="4000" b="1" dirty="0" err="1"/>
              <a:t>Social</a:t>
            </a:r>
            <a:r>
              <a:rPr lang="lt-LT" sz="4000" b="1" dirty="0"/>
              <a:t> </a:t>
            </a:r>
            <a:r>
              <a:rPr lang="lt-LT" sz="4000" b="1" dirty="0" err="1"/>
              <a:t>Rights</a:t>
            </a:r>
            <a:br>
              <a:rPr lang="lt-LT" sz="4000" b="1" dirty="0"/>
            </a:br>
            <a:r>
              <a:rPr lang="lt-LT" sz="3200" b="1" dirty="0"/>
              <a:t>Europos socialinių teisių ramstis</a:t>
            </a:r>
          </a:p>
        </p:txBody>
      </p:sp>
      <p:pic>
        <p:nvPicPr>
          <p:cNvPr id="4" name="Turinio vietos rezervavimo ženklas 3">
            <a:extLst>
              <a:ext uri="{FF2B5EF4-FFF2-40B4-BE49-F238E27FC236}">
                <a16:creationId xmlns:a16="http://schemas.microsoft.com/office/drawing/2014/main" id="{3B2F817C-9A32-4DEB-AF0A-76844A52E9AF}"/>
              </a:ext>
            </a:extLst>
          </p:cNvPr>
          <p:cNvPicPr>
            <a:picLocks noGrp="1" noChangeAspect="1"/>
          </p:cNvPicPr>
          <p:nvPr>
            <p:ph idx="1"/>
          </p:nvPr>
        </p:nvPicPr>
        <p:blipFill rotWithShape="1">
          <a:blip r:embed="rId2"/>
          <a:srcRect l="21999" t="16542" r="23271" b="10272"/>
          <a:stretch/>
        </p:blipFill>
        <p:spPr>
          <a:xfrm>
            <a:off x="2411760" y="1732625"/>
            <a:ext cx="4680520" cy="5007070"/>
          </a:xfrm>
          <a:prstGeom prst="rect">
            <a:avLst/>
          </a:prstGeom>
        </p:spPr>
      </p:pic>
    </p:spTree>
    <p:extLst>
      <p:ext uri="{BB962C8B-B14F-4D97-AF65-F5344CB8AC3E}">
        <p14:creationId xmlns:p14="http://schemas.microsoft.com/office/powerpoint/2010/main" val="1098696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C355D9-8F15-44A3-A086-89D26A03B273}"/>
              </a:ext>
            </a:extLst>
          </p:cNvPr>
          <p:cNvSpPr>
            <a:spLocks noGrp="1"/>
          </p:cNvSpPr>
          <p:nvPr>
            <p:ph type="title"/>
          </p:nvPr>
        </p:nvSpPr>
        <p:spPr>
          <a:xfrm>
            <a:off x="0" y="0"/>
            <a:ext cx="9144000" cy="1196752"/>
          </a:xfrm>
        </p:spPr>
        <p:txBody>
          <a:bodyPr/>
          <a:lstStyle/>
          <a:p>
            <a:r>
              <a:rPr lang="lt-LT" sz="4000" b="1" dirty="0" err="1"/>
              <a:t>European</a:t>
            </a:r>
            <a:r>
              <a:rPr lang="lt-LT" sz="4000" b="1" dirty="0"/>
              <a:t> </a:t>
            </a:r>
            <a:r>
              <a:rPr lang="lt-LT" sz="4000" b="1" dirty="0" err="1"/>
              <a:t>Pillar</a:t>
            </a:r>
            <a:r>
              <a:rPr lang="lt-LT" sz="4000" b="1" dirty="0"/>
              <a:t> </a:t>
            </a:r>
            <a:r>
              <a:rPr lang="lt-LT" sz="4000" b="1" dirty="0" err="1"/>
              <a:t>of</a:t>
            </a:r>
            <a:r>
              <a:rPr lang="lt-LT" sz="4000" b="1" dirty="0"/>
              <a:t> </a:t>
            </a:r>
            <a:r>
              <a:rPr lang="lt-LT" sz="4000" b="1" dirty="0" err="1"/>
              <a:t>Social</a:t>
            </a:r>
            <a:r>
              <a:rPr lang="lt-LT" sz="4000" b="1" dirty="0"/>
              <a:t> </a:t>
            </a:r>
            <a:r>
              <a:rPr lang="lt-LT" sz="4000" b="1" dirty="0" err="1"/>
              <a:t>Rights</a:t>
            </a:r>
            <a:br>
              <a:rPr lang="lt-LT" sz="4000" b="1" dirty="0"/>
            </a:br>
            <a:r>
              <a:rPr lang="lt-LT" sz="3200" b="1" dirty="0"/>
              <a:t>Europos socialinių teisių ramstis</a:t>
            </a:r>
            <a:endParaRPr lang="lt-LT" sz="4000" b="1" dirty="0"/>
          </a:p>
        </p:txBody>
      </p:sp>
      <p:sp>
        <p:nvSpPr>
          <p:cNvPr id="3" name="Turinio vietos rezervavimo ženklas 2">
            <a:extLst>
              <a:ext uri="{FF2B5EF4-FFF2-40B4-BE49-F238E27FC236}">
                <a16:creationId xmlns:a16="http://schemas.microsoft.com/office/drawing/2014/main" id="{3EEB1DCE-C41B-40AE-BE11-7F7168D9D70B}"/>
              </a:ext>
            </a:extLst>
          </p:cNvPr>
          <p:cNvSpPr>
            <a:spLocks noGrp="1"/>
          </p:cNvSpPr>
          <p:nvPr>
            <p:ph idx="1"/>
          </p:nvPr>
        </p:nvSpPr>
        <p:spPr/>
        <p:txBody>
          <a:bodyPr/>
          <a:lstStyle/>
          <a:p>
            <a:pPr marL="0" indent="0" algn="just">
              <a:buNone/>
            </a:pPr>
            <a:r>
              <a:rPr lang="lt-LT" sz="2000" b="1" dirty="0">
                <a:latin typeface="+mn-lt"/>
              </a:rPr>
              <a:t>Europos socialinių teisių ramstis </a:t>
            </a:r>
            <a:r>
              <a:rPr lang="lt-LT" sz="2000" dirty="0">
                <a:latin typeface="+mn-lt"/>
              </a:rPr>
              <a:t>turėtų būti įgyvendinamas ES ir valstybių narių lygmeniu, deramai atsižvelgiant į atitinkamą kompetenciją. </a:t>
            </a:r>
          </a:p>
          <a:p>
            <a:pPr marL="0" indent="0" algn="just">
              <a:buNone/>
            </a:pPr>
            <a:r>
              <a:rPr lang="lt-LT" sz="2000" dirty="0">
                <a:latin typeface="+mn-lt"/>
              </a:rPr>
              <a:t>Didelę politinę, socialinę ir ekonominę riziką kelia </a:t>
            </a:r>
            <a:r>
              <a:rPr lang="lt-LT" sz="2000" b="1" dirty="0">
                <a:latin typeface="+mn-lt"/>
              </a:rPr>
              <a:t>nelygybė</a:t>
            </a:r>
            <a:r>
              <a:rPr lang="lt-LT" sz="2000" dirty="0">
                <a:latin typeface="+mn-lt"/>
              </a:rPr>
              <a:t>, kurios poveikį ypač jaučia jaunimas; didėja kartų, teritorinis ir išsilavinimo atotrūkis ir atsiranda naujų atskirties formų. Mūsų pareiga – suteikti galimybių visiems. Turime nuveikti daugiau, kad užtikrintume moterų ir vyrų lygybę, taip pat visų teises ir vienodas galimybes. Tai yra tiek socialinė būtinybė, tiek ekonominis turtas.</a:t>
            </a:r>
          </a:p>
          <a:p>
            <a:pPr marL="0" indent="0" algn="just">
              <a:buNone/>
            </a:pPr>
            <a:r>
              <a:rPr lang="lt-LT" sz="2000" dirty="0">
                <a:latin typeface="+mn-lt"/>
              </a:rPr>
              <a:t>Tinkama socialinė apsauga, įtraukios darbo rinkos ir sanglaudos skatinimas padės Europai išsaugoti savo gyvenimo būdą; prie to prisidės ir aukšto lygio vartotojų apsauga ir maisto standartai, taip pat geros galimybės naudotis sveikatos priežiūros paslaugomis.</a:t>
            </a:r>
          </a:p>
          <a:p>
            <a:pPr marL="0" indent="0" algn="just">
              <a:buNone/>
            </a:pPr>
            <a:endParaRPr lang="lt-LT" sz="2000" dirty="0">
              <a:latin typeface="+mn-lt"/>
            </a:endParaRPr>
          </a:p>
          <a:p>
            <a:pPr marL="0" indent="0">
              <a:buNone/>
            </a:pPr>
            <a:r>
              <a:rPr lang="lt-LT" sz="1600" dirty="0">
                <a:hlinkClick r:id="rId2"/>
              </a:rPr>
              <a:t>Dvidešimt Europos socialinių teisių ramsčio principų | Europos Komisija (europa.eu)</a:t>
            </a:r>
            <a:endParaRPr lang="lt-LT" sz="1600" dirty="0"/>
          </a:p>
        </p:txBody>
      </p:sp>
    </p:spTree>
    <p:extLst>
      <p:ext uri="{BB962C8B-B14F-4D97-AF65-F5344CB8AC3E}">
        <p14:creationId xmlns:p14="http://schemas.microsoft.com/office/powerpoint/2010/main" val="2812349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47F335-3D22-4B44-9FEB-CC5D7C80FE4B}"/>
              </a:ext>
            </a:extLst>
          </p:cNvPr>
          <p:cNvSpPr>
            <a:spLocks noGrp="1"/>
          </p:cNvSpPr>
          <p:nvPr>
            <p:ph type="title"/>
          </p:nvPr>
        </p:nvSpPr>
        <p:spPr>
          <a:xfrm>
            <a:off x="0" y="0"/>
            <a:ext cx="9144000" cy="1124744"/>
          </a:xfrm>
        </p:spPr>
        <p:txBody>
          <a:bodyPr/>
          <a:lstStyle/>
          <a:p>
            <a:r>
              <a:rPr lang="lt-LT" sz="4400" b="1" dirty="0" err="1"/>
              <a:t>European</a:t>
            </a:r>
            <a:r>
              <a:rPr lang="lt-LT" sz="4400" b="1" dirty="0"/>
              <a:t> </a:t>
            </a:r>
            <a:r>
              <a:rPr lang="lt-LT" sz="4400" b="1" dirty="0" err="1"/>
              <a:t>Pillar</a:t>
            </a:r>
            <a:r>
              <a:rPr lang="lt-LT" sz="4400" b="1" dirty="0"/>
              <a:t> </a:t>
            </a:r>
            <a:r>
              <a:rPr lang="lt-LT" sz="4400" b="1" dirty="0" err="1"/>
              <a:t>of</a:t>
            </a:r>
            <a:r>
              <a:rPr lang="lt-LT" sz="4400" b="1" dirty="0"/>
              <a:t> </a:t>
            </a:r>
            <a:r>
              <a:rPr lang="lt-LT" sz="4400" b="1" dirty="0" err="1"/>
              <a:t>Social</a:t>
            </a:r>
            <a:r>
              <a:rPr lang="lt-LT" sz="4400" b="1" dirty="0"/>
              <a:t> </a:t>
            </a:r>
            <a:r>
              <a:rPr lang="lt-LT" sz="4400" b="1" dirty="0" err="1"/>
              <a:t>Rights</a:t>
            </a:r>
            <a:br>
              <a:rPr lang="lt-LT" sz="4400" b="1" dirty="0"/>
            </a:br>
            <a:r>
              <a:rPr lang="lt-LT" sz="3600" b="1" dirty="0"/>
              <a:t>Europos socialinių teisių ramstis</a:t>
            </a:r>
            <a:endParaRPr lang="lt-LT" b="1" dirty="0"/>
          </a:p>
        </p:txBody>
      </p:sp>
      <p:sp>
        <p:nvSpPr>
          <p:cNvPr id="3" name="Turinio vietos rezervavimo ženklas 2">
            <a:extLst>
              <a:ext uri="{FF2B5EF4-FFF2-40B4-BE49-F238E27FC236}">
                <a16:creationId xmlns:a16="http://schemas.microsoft.com/office/drawing/2014/main" id="{112229EA-3C8C-495B-A241-C6D26B39B4EA}"/>
              </a:ext>
            </a:extLst>
          </p:cNvPr>
          <p:cNvSpPr>
            <a:spLocks noGrp="1"/>
          </p:cNvSpPr>
          <p:nvPr>
            <p:ph idx="1"/>
          </p:nvPr>
        </p:nvSpPr>
        <p:spPr>
          <a:xfrm>
            <a:off x="457200" y="1600200"/>
            <a:ext cx="8435280" cy="4525963"/>
          </a:xfrm>
        </p:spPr>
        <p:txBody>
          <a:bodyPr/>
          <a:lstStyle/>
          <a:p>
            <a:pPr marL="0" indent="0">
              <a:buNone/>
            </a:pPr>
            <a:r>
              <a:rPr lang="lt-LT" sz="2400" dirty="0"/>
              <a:t>Europos socialinių teisių ramsčiu siekiama </a:t>
            </a:r>
            <a:r>
              <a:rPr lang="lt-LT" sz="2400" b="1" dirty="0"/>
              <a:t>suteikti piliečiams naujų ir veiksmingesnių teisių</a:t>
            </a:r>
            <a:r>
              <a:rPr lang="lt-LT" sz="2400" dirty="0"/>
              <a:t>. </a:t>
            </a:r>
          </a:p>
          <a:p>
            <a:pPr marL="0" indent="0">
              <a:buNone/>
            </a:pPr>
            <a:r>
              <a:rPr lang="lt-LT" sz="2400" dirty="0"/>
              <a:t>Jis grindžiamas 20 pagrindinių principų, suskirstytų į tris kategorijas:</a:t>
            </a:r>
          </a:p>
          <a:p>
            <a:pPr>
              <a:buFont typeface="Wingdings" panose="05000000000000000000" pitchFamily="2" charset="2"/>
              <a:buChar char="Ø"/>
            </a:pPr>
            <a:r>
              <a:rPr lang="lt-LT" sz="2400" dirty="0"/>
              <a:t>lygios galimybės ir galimybė įsidarbinti,</a:t>
            </a:r>
          </a:p>
          <a:p>
            <a:pPr>
              <a:buFont typeface="Wingdings" panose="05000000000000000000" pitchFamily="2" charset="2"/>
              <a:buChar char="Ø"/>
            </a:pPr>
            <a:r>
              <a:rPr lang="lt-LT" sz="2400" dirty="0"/>
              <a:t>tinkamos darbo sąlygos,</a:t>
            </a:r>
          </a:p>
          <a:p>
            <a:pPr>
              <a:buFont typeface="Wingdings" panose="05000000000000000000" pitchFamily="2" charset="2"/>
              <a:buChar char="Ø"/>
            </a:pPr>
            <a:r>
              <a:rPr lang="lt-LT" sz="2400" dirty="0"/>
              <a:t>socialinė apsauga ir </a:t>
            </a:r>
            <a:r>
              <a:rPr lang="lt-LT" sz="2400" dirty="0" err="1"/>
              <a:t>įtrauktis</a:t>
            </a:r>
            <a:r>
              <a:rPr lang="lt-LT" sz="2400" dirty="0"/>
              <a:t>.</a:t>
            </a:r>
          </a:p>
          <a:p>
            <a:pPr marL="0" indent="0">
              <a:buNone/>
            </a:pPr>
            <a:r>
              <a:rPr lang="lt-LT" sz="2400" dirty="0"/>
              <a:t>Europos socialinių teisių ramsčio įgyvendinimo stebėsena įtraukta į Europos Semestro procedūras.</a:t>
            </a:r>
          </a:p>
          <a:p>
            <a:pPr marL="0" indent="0">
              <a:buNone/>
            </a:pPr>
            <a:endParaRPr lang="lt-LT" sz="1100" dirty="0"/>
          </a:p>
          <a:p>
            <a:pPr marL="0" indent="0">
              <a:buNone/>
            </a:pPr>
            <a:r>
              <a:rPr lang="lt-LT" sz="1400" dirty="0">
                <a:hlinkClick r:id="rId2"/>
              </a:rPr>
              <a:t>https://ec.europa.eu/commission/priorities/deeper-and-fairer-economic-and-monetary-union/european-pillar-social-rights/european-pillar-social-rights-20-principles_lt</a:t>
            </a:r>
            <a:endParaRPr lang="lt-LT" sz="1400" dirty="0"/>
          </a:p>
          <a:p>
            <a:pPr marL="0" indent="0">
              <a:buNone/>
            </a:pPr>
            <a:endParaRPr lang="lt-LT" sz="1100" dirty="0"/>
          </a:p>
          <a:p>
            <a:endParaRPr lang="lt-LT" dirty="0"/>
          </a:p>
        </p:txBody>
      </p:sp>
    </p:spTree>
    <p:extLst>
      <p:ext uri="{BB962C8B-B14F-4D97-AF65-F5344CB8AC3E}">
        <p14:creationId xmlns:p14="http://schemas.microsoft.com/office/powerpoint/2010/main" val="156188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73125"/>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Taryba: valdymo struktūra</a:t>
            </a:r>
            <a:endParaRPr lang="en-GB" sz="3600" b="1">
              <a:effectLst>
                <a:outerShdw blurRad="38100" dist="38100" dir="2700000" algn="tl">
                  <a:srgbClr val="000000">
                    <a:alpha val="43137"/>
                  </a:srgbClr>
                </a:outerShdw>
              </a:effectLst>
            </a:endParaRPr>
          </a:p>
        </p:txBody>
      </p:sp>
      <p:sp>
        <p:nvSpPr>
          <p:cNvPr id="9830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98309" name="Text Box 5"/>
          <p:cNvSpPr txBox="1">
            <a:spLocks noChangeArrowheads="1"/>
          </p:cNvSpPr>
          <p:nvPr/>
        </p:nvSpPr>
        <p:spPr bwMode="auto">
          <a:xfrm>
            <a:off x="323528" y="1196752"/>
            <a:ext cx="8497888" cy="5040312"/>
          </a:xfrm>
          <a:prstGeom prst="rect">
            <a:avLst/>
          </a:prstGeom>
          <a:noFill/>
          <a:ln w="12700">
            <a:noFill/>
            <a:miter lim="800000"/>
            <a:headEnd/>
            <a:tailEnd/>
          </a:ln>
        </p:spPr>
        <p:txBody>
          <a:bodyPr>
            <a:spAutoFit/>
          </a:bodyPr>
          <a:lstStyle/>
          <a:p>
            <a:pPr algn="just">
              <a:buClr>
                <a:schemeClr val="hlink"/>
              </a:buClr>
              <a:buSzPct val="75000"/>
              <a:buFont typeface="Wingdings" pitchFamily="2" charset="2"/>
              <a:buChar char="Ø"/>
            </a:pPr>
            <a:r>
              <a:rPr lang="lt-LT" altLang="lt-LT" sz="3000">
                <a:latin typeface="Calibri" pitchFamily="34" charset="0"/>
              </a:rPr>
              <a:t>  </a:t>
            </a:r>
            <a:r>
              <a:rPr lang="lt-LT" altLang="lt-LT" sz="2800" b="1">
                <a:latin typeface="Calibri" pitchFamily="34" charset="0"/>
              </a:rPr>
              <a:t>Ministrų komitetas</a:t>
            </a:r>
            <a:r>
              <a:rPr lang="lt-LT" altLang="lt-LT" sz="2800">
                <a:latin typeface="Calibri" pitchFamily="34" charset="0"/>
              </a:rPr>
              <a:t>, sudarytas iš 4</a:t>
            </a:r>
            <a:r>
              <a:rPr lang="en-US" altLang="lt-LT" sz="2800">
                <a:latin typeface="Calibri" pitchFamily="34" charset="0"/>
              </a:rPr>
              <a:t>7</a:t>
            </a:r>
            <a:r>
              <a:rPr lang="lt-LT" altLang="lt-LT" sz="2800">
                <a:latin typeface="Calibri" pitchFamily="34" charset="0"/>
              </a:rPr>
              <a:t> šalių Užsienio reikalų ministrų. Komitetas yra sprendimus priimanti institucija. </a:t>
            </a:r>
            <a:r>
              <a:rPr lang="lt-LT" altLang="lt-LT" sz="2800" i="1">
                <a:latin typeface="Calibri" pitchFamily="34" charset="0"/>
              </a:rPr>
              <a:t>Veikia padedamas specialaus sekretoriato (SecCM).</a:t>
            </a:r>
          </a:p>
          <a:p>
            <a:pPr algn="just">
              <a:buClr>
                <a:schemeClr val="hlink"/>
              </a:buClr>
              <a:buSzPct val="75000"/>
              <a:buFont typeface="Wingdings" pitchFamily="2" charset="2"/>
              <a:buChar char="Ø"/>
            </a:pPr>
            <a:r>
              <a:rPr lang="lt-LT" altLang="lt-LT" sz="2800">
                <a:latin typeface="Calibri" pitchFamily="34" charset="0"/>
              </a:rPr>
              <a:t>  </a:t>
            </a:r>
            <a:r>
              <a:rPr lang="en-GB" altLang="lt-LT" sz="2800" b="1">
                <a:latin typeface="Calibri" pitchFamily="34" charset="0"/>
              </a:rPr>
              <a:t>Parlament</a:t>
            </a:r>
            <a:r>
              <a:rPr lang="lt-LT" altLang="lt-LT" sz="2800" b="1">
                <a:latin typeface="Calibri" pitchFamily="34" charset="0"/>
              </a:rPr>
              <a:t>inė</a:t>
            </a:r>
            <a:r>
              <a:rPr lang="en-GB" altLang="lt-LT" sz="2800" b="1">
                <a:latin typeface="Calibri" pitchFamily="34" charset="0"/>
              </a:rPr>
              <a:t> As</a:t>
            </a:r>
            <a:r>
              <a:rPr lang="lt-LT" altLang="lt-LT" sz="2800" b="1">
                <a:latin typeface="Calibri" pitchFamily="34" charset="0"/>
              </a:rPr>
              <a:t>ambleja</a:t>
            </a:r>
            <a:r>
              <a:rPr lang="en-GB" altLang="lt-LT" sz="2800">
                <a:latin typeface="Calibri" pitchFamily="34" charset="0"/>
              </a:rPr>
              <a:t>, </a:t>
            </a:r>
            <a:r>
              <a:rPr lang="lt-LT" altLang="lt-LT" sz="2800">
                <a:latin typeface="Calibri" pitchFamily="34" charset="0"/>
              </a:rPr>
              <a:t>sudaryta iš </a:t>
            </a:r>
            <a:r>
              <a:rPr lang="en-GB" altLang="lt-LT" sz="2800">
                <a:latin typeface="Calibri" pitchFamily="34" charset="0"/>
              </a:rPr>
              <a:t>636 </a:t>
            </a:r>
            <a:r>
              <a:rPr lang="lt-LT" altLang="lt-LT" sz="2800">
                <a:latin typeface="Calibri" pitchFamily="34" charset="0"/>
              </a:rPr>
              <a:t>narių</a:t>
            </a:r>
            <a:r>
              <a:rPr lang="en-GB" altLang="lt-LT" sz="2800">
                <a:latin typeface="Calibri" pitchFamily="34" charset="0"/>
              </a:rPr>
              <a:t> (318 </a:t>
            </a:r>
            <a:r>
              <a:rPr lang="lt-LT" altLang="lt-LT" sz="2800">
                <a:latin typeface="Calibri" pitchFamily="34" charset="0"/>
              </a:rPr>
              <a:t>atstovų ir </a:t>
            </a:r>
            <a:r>
              <a:rPr lang="en-GB" altLang="lt-LT" sz="2800">
                <a:latin typeface="Calibri" pitchFamily="34" charset="0"/>
              </a:rPr>
              <a:t>318 </a:t>
            </a:r>
            <a:r>
              <a:rPr lang="lt-LT" altLang="lt-LT" sz="2800">
                <a:latin typeface="Calibri" pitchFamily="34" charset="0"/>
              </a:rPr>
              <a:t>pavaduotojų</a:t>
            </a:r>
            <a:r>
              <a:rPr lang="en-GB" altLang="lt-LT" sz="2800">
                <a:latin typeface="Calibri" pitchFamily="34" charset="0"/>
              </a:rPr>
              <a:t>)</a:t>
            </a:r>
            <a:r>
              <a:rPr lang="lt-LT" altLang="lt-LT" sz="2800">
                <a:latin typeface="Calibri" pitchFamily="34" charset="0"/>
              </a:rPr>
              <a:t> iš</a:t>
            </a:r>
            <a:r>
              <a:rPr lang="en-GB" altLang="lt-LT" sz="2800">
                <a:latin typeface="Calibri" pitchFamily="34" charset="0"/>
              </a:rPr>
              <a:t> 47 </a:t>
            </a:r>
            <a:r>
              <a:rPr lang="lt-LT" altLang="lt-LT" sz="2800">
                <a:latin typeface="Calibri" pitchFamily="34" charset="0"/>
              </a:rPr>
              <a:t>šalių parlamentų</a:t>
            </a:r>
            <a:r>
              <a:rPr lang="en-GB" altLang="lt-LT" sz="2800">
                <a:latin typeface="Calibri" pitchFamily="34" charset="0"/>
              </a:rPr>
              <a:t>. </a:t>
            </a:r>
            <a:r>
              <a:rPr lang="lt-LT" altLang="lt-LT" sz="2800" i="1">
                <a:latin typeface="Calibri" pitchFamily="34" charset="0"/>
              </a:rPr>
              <a:t>Veikia padedamas specialaus sekretoriato.</a:t>
            </a:r>
            <a:endParaRPr lang="en-US" altLang="lt-LT" sz="2800" i="1">
              <a:latin typeface="Calibri" pitchFamily="34" charset="0"/>
            </a:endParaRPr>
          </a:p>
          <a:p>
            <a:pPr algn="just">
              <a:spcBef>
                <a:spcPts val="600"/>
              </a:spcBef>
              <a:buClr>
                <a:schemeClr val="hlink"/>
              </a:buClr>
              <a:buSzPct val="75000"/>
              <a:buFont typeface="Wingdings" pitchFamily="2" charset="2"/>
              <a:buChar char="Ø"/>
            </a:pPr>
            <a:r>
              <a:rPr lang="en-US" altLang="lt-LT" sz="2800" i="1">
                <a:latin typeface="Calibri" pitchFamily="34" charset="0"/>
              </a:rPr>
              <a:t> Generalinis sekretoriatas, padalintas </a:t>
            </a:r>
            <a:r>
              <a:rPr lang="lt-LT" altLang="lt-LT" sz="2800" i="1">
                <a:latin typeface="Calibri" pitchFamily="34" charset="0"/>
              </a:rPr>
              <a:t>į </a:t>
            </a:r>
            <a:r>
              <a:rPr lang="en-US" altLang="lt-LT" sz="2800" i="1">
                <a:latin typeface="Calibri" pitchFamily="34" charset="0"/>
              </a:rPr>
              <a:t>5 </a:t>
            </a:r>
            <a:r>
              <a:rPr lang="lt-LT" altLang="lt-LT" sz="2800" i="1">
                <a:latin typeface="Calibri" pitchFamily="34" charset="0"/>
              </a:rPr>
              <a:t>direktoratus, atsakingus už įvairius klausimus</a:t>
            </a:r>
          </a:p>
          <a:p>
            <a:pPr algn="just">
              <a:buClr>
                <a:schemeClr val="hlink"/>
              </a:buClr>
              <a:buSzPct val="75000"/>
              <a:buFont typeface="Wingdings" pitchFamily="2" charset="2"/>
              <a:buChar char="Ø"/>
            </a:pPr>
            <a:endParaRPr lang="lt-LT" altLang="lt-LT" sz="2800" i="1">
              <a:latin typeface="Calibri" pitchFamily="34" charset="0"/>
            </a:endParaRPr>
          </a:p>
          <a:p>
            <a:pPr algn="ctr">
              <a:buClr>
                <a:schemeClr val="hlink"/>
              </a:buClr>
              <a:buSzPct val="75000"/>
            </a:pPr>
            <a:r>
              <a:rPr lang="lt-LT" altLang="lt-LT" sz="2800" b="1">
                <a:latin typeface="Calibri" pitchFamily="34" charset="0"/>
              </a:rPr>
              <a:t>Europos Žmogaus teisių teismas </a:t>
            </a:r>
            <a:r>
              <a:rPr lang="lt-LT" altLang="lt-LT" sz="2800">
                <a:latin typeface="Calibri" pitchFamily="34" charset="0"/>
              </a:rPr>
              <a:t>(Strassbourg)</a:t>
            </a:r>
            <a:endParaRPr lang="en-GB" altLang="lt-LT" sz="2800">
              <a:latin typeface="Calibri" pitchFamily="34" charset="0"/>
            </a:endParaRPr>
          </a:p>
        </p:txBody>
      </p:sp>
      <p:sp>
        <p:nvSpPr>
          <p:cNvPr id="12293" name="Line 4"/>
          <p:cNvSpPr>
            <a:spLocks noChangeShapeType="1"/>
          </p:cNvSpPr>
          <p:nvPr/>
        </p:nvSpPr>
        <p:spPr bwMode="auto">
          <a:xfrm>
            <a:off x="395536" y="5373216"/>
            <a:ext cx="8425880" cy="0"/>
          </a:xfrm>
          <a:prstGeom prst="line">
            <a:avLst/>
          </a:prstGeom>
          <a:noFill/>
          <a:ln w="76200" cmpd="tri">
            <a:solidFill>
              <a:schemeClr val="tx2"/>
            </a:solidFill>
            <a:round/>
            <a:headEnd/>
            <a:tailEnd/>
          </a:ln>
        </p:spPr>
        <p:txBody>
          <a:bodyPr/>
          <a:lstStyle/>
          <a:p>
            <a:endParaRPr lang="lt-L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83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47F335-3D22-4B44-9FEB-CC5D7C80FE4B}"/>
              </a:ext>
            </a:extLst>
          </p:cNvPr>
          <p:cNvSpPr>
            <a:spLocks noGrp="1"/>
          </p:cNvSpPr>
          <p:nvPr>
            <p:ph type="title"/>
          </p:nvPr>
        </p:nvSpPr>
        <p:spPr>
          <a:xfrm>
            <a:off x="0" y="0"/>
            <a:ext cx="9144000" cy="1124744"/>
          </a:xfrm>
        </p:spPr>
        <p:txBody>
          <a:bodyPr/>
          <a:lstStyle/>
          <a:p>
            <a:r>
              <a:rPr lang="lt-LT" sz="3200" b="1" dirty="0" err="1"/>
              <a:t>European</a:t>
            </a:r>
            <a:r>
              <a:rPr lang="lt-LT" sz="3200" b="1" dirty="0"/>
              <a:t> </a:t>
            </a:r>
            <a:r>
              <a:rPr lang="lt-LT" sz="3200" b="1" dirty="0" err="1"/>
              <a:t>pillar</a:t>
            </a:r>
            <a:r>
              <a:rPr lang="lt-LT" sz="3200" b="1" dirty="0"/>
              <a:t> </a:t>
            </a:r>
            <a:r>
              <a:rPr lang="lt-LT" sz="3200" b="1" dirty="0" err="1"/>
              <a:t>of</a:t>
            </a:r>
            <a:r>
              <a:rPr lang="lt-LT" sz="3200" b="1" dirty="0"/>
              <a:t> </a:t>
            </a:r>
            <a:r>
              <a:rPr lang="lt-LT" sz="3200" b="1" dirty="0" err="1"/>
              <a:t>social</a:t>
            </a:r>
            <a:r>
              <a:rPr lang="lt-LT" sz="3200" b="1" dirty="0"/>
              <a:t> </a:t>
            </a:r>
            <a:r>
              <a:rPr lang="lt-LT" sz="3200" b="1" dirty="0" err="1"/>
              <a:t>rights</a:t>
            </a:r>
            <a:br>
              <a:rPr lang="lt-LT" sz="3200" b="1" dirty="0"/>
            </a:br>
            <a:r>
              <a:rPr lang="lt-LT" sz="3200" b="1" dirty="0"/>
              <a:t>III. </a:t>
            </a:r>
            <a:r>
              <a:rPr lang="lt-LT" sz="3200" b="1" dirty="0" err="1"/>
              <a:t>Social</a:t>
            </a:r>
            <a:r>
              <a:rPr lang="lt-LT" sz="3200" b="1" dirty="0"/>
              <a:t> </a:t>
            </a:r>
            <a:r>
              <a:rPr lang="lt-LT" sz="3200" b="1" dirty="0" err="1"/>
              <a:t>protection</a:t>
            </a:r>
            <a:r>
              <a:rPr lang="lt-LT" sz="3200" b="1" dirty="0"/>
              <a:t> </a:t>
            </a:r>
            <a:r>
              <a:rPr lang="lt-LT" sz="3200" b="1" dirty="0" err="1"/>
              <a:t>and</a:t>
            </a:r>
            <a:r>
              <a:rPr lang="lt-LT" sz="3200" b="1" dirty="0"/>
              <a:t> </a:t>
            </a:r>
            <a:r>
              <a:rPr lang="lt-LT" sz="3200" b="1" dirty="0" err="1"/>
              <a:t>inclusion</a:t>
            </a:r>
            <a:endParaRPr lang="lt-LT" sz="3200" b="1" dirty="0"/>
          </a:p>
        </p:txBody>
      </p:sp>
      <p:sp>
        <p:nvSpPr>
          <p:cNvPr id="3" name="Turinio vietos rezervavimo ženklas 2">
            <a:extLst>
              <a:ext uri="{FF2B5EF4-FFF2-40B4-BE49-F238E27FC236}">
                <a16:creationId xmlns:a16="http://schemas.microsoft.com/office/drawing/2014/main" id="{112229EA-3C8C-495B-A241-C6D26B39B4EA}"/>
              </a:ext>
            </a:extLst>
          </p:cNvPr>
          <p:cNvSpPr>
            <a:spLocks noGrp="1"/>
          </p:cNvSpPr>
          <p:nvPr>
            <p:ph idx="1"/>
          </p:nvPr>
        </p:nvSpPr>
        <p:spPr>
          <a:xfrm>
            <a:off x="467544" y="1268760"/>
            <a:ext cx="8435280" cy="5184576"/>
          </a:xfrm>
        </p:spPr>
        <p:txBody>
          <a:bodyPr/>
          <a:lstStyle/>
          <a:p>
            <a:pPr marL="0" indent="0">
              <a:buNone/>
            </a:pPr>
            <a:r>
              <a:rPr lang="lt-LT" sz="2400" b="1" dirty="0"/>
              <a:t>III skyrius. Socialinė apsauga ir </a:t>
            </a:r>
            <a:r>
              <a:rPr lang="lt-LT" sz="2400" b="1" dirty="0" err="1"/>
              <a:t>įtrauktis</a:t>
            </a:r>
            <a:endParaRPr lang="lt-LT" sz="2400" b="1" dirty="0"/>
          </a:p>
          <a:p>
            <a:pPr marL="0" indent="0">
              <a:buNone/>
            </a:pPr>
            <a:r>
              <a:rPr lang="lt-LT" sz="1800" b="1" dirty="0"/>
              <a:t>11. Vaikų priežiūra ir parama vaikams </a:t>
            </a:r>
          </a:p>
          <a:p>
            <a:pPr marL="0" indent="0">
              <a:buNone/>
            </a:pPr>
            <a:r>
              <a:rPr lang="lt-LT" sz="1800" dirty="0"/>
              <a:t>Vaikai turi teisę į kokybišką ikimokyklinį ugdymą ir priežiūrą už prieinamą kainą.</a:t>
            </a:r>
          </a:p>
          <a:p>
            <a:pPr marL="0" indent="0">
              <a:buNone/>
            </a:pPr>
            <a:r>
              <a:rPr lang="lt-LT" sz="1800" dirty="0"/>
              <a:t>Vaikai turi teisę į apsaugą nuo skurdo. Vaikai iš socialiai remtinos aplinkos turi teisę į specialias lygių galimybių skatinimo priemones.</a:t>
            </a:r>
          </a:p>
          <a:p>
            <a:pPr marL="0" indent="0">
              <a:buNone/>
            </a:pPr>
            <a:r>
              <a:rPr lang="lt-LT" sz="1800" b="1" dirty="0"/>
              <a:t>12. Socialinė apsauga</a:t>
            </a:r>
          </a:p>
          <a:p>
            <a:pPr marL="0" indent="0">
              <a:buNone/>
            </a:pPr>
            <a:r>
              <a:rPr lang="lt-LT" sz="1800" dirty="0"/>
              <a:t>Darbuotojai (panašiomis sąlygomis ir savarankiškai dirbantieji), nesvarbu, kokia jų darbo santykių rūšis ir trukmė, turi teisę į tinkamą socialinę apsaugą.</a:t>
            </a:r>
          </a:p>
          <a:p>
            <a:pPr marL="0" indent="0">
              <a:buNone/>
            </a:pPr>
            <a:r>
              <a:rPr lang="lt-LT" sz="1800" b="1" dirty="0"/>
              <a:t>13. Bedarbio pašalpos </a:t>
            </a:r>
          </a:p>
          <a:p>
            <a:pPr marL="0" indent="0">
              <a:buNone/>
            </a:pPr>
            <a:r>
              <a:rPr lang="lt-LT" sz="1800" dirty="0"/>
              <a:t>Bedarbiai turi teisę į valstybinių užimtumo tarnybų aktyvinimo paramą jiems (vėl) integruojantis į darbo rinką ir į pagrįstą laikotarpį mokamas tinkamo dydžio bedarbio pašalpas, atitinkančias jų įnašą ir nacionalines tinkamumo taisykles. Tokios pašalpos neturėtų skatinti jų gavėjų nesiekti kuo greičiau vėl įsidarbinti.</a:t>
            </a:r>
          </a:p>
          <a:p>
            <a:pPr marL="0" indent="0">
              <a:buNone/>
            </a:pPr>
            <a:r>
              <a:rPr lang="lt-LT" sz="1800" b="1" dirty="0"/>
              <a:t>14. Minimalios pajamos</a:t>
            </a:r>
          </a:p>
          <a:p>
            <a:pPr marL="0" indent="0">
              <a:buNone/>
            </a:pPr>
            <a:r>
              <a:rPr lang="lt-LT" sz="1800" dirty="0"/>
              <a:t>Kiekvienas neturintis pakankamai lėšų asmuo turi teisę gauti tinkamo dydžio minimalias pajamas, kurios visais gyvenimo etapais užtikrintų orų gyvenimą, ir turėti realią galimybę gauti tam reikalingų prekių ir paslaugų. Galinčių dirbti asmenų atveju minimalių pajamų mokėjimas turėtų būti derinamas su paskatomis (vėl) integruotis į darbo rinką.</a:t>
            </a:r>
          </a:p>
          <a:p>
            <a:pPr marL="0" indent="0">
              <a:buNone/>
            </a:pPr>
            <a:endParaRPr lang="lt-LT" dirty="0"/>
          </a:p>
        </p:txBody>
      </p:sp>
    </p:spTree>
    <p:extLst>
      <p:ext uri="{BB962C8B-B14F-4D97-AF65-F5344CB8AC3E}">
        <p14:creationId xmlns:p14="http://schemas.microsoft.com/office/powerpoint/2010/main" val="955712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47F335-3D22-4B44-9FEB-CC5D7C80FE4B}"/>
              </a:ext>
            </a:extLst>
          </p:cNvPr>
          <p:cNvSpPr>
            <a:spLocks noGrp="1"/>
          </p:cNvSpPr>
          <p:nvPr>
            <p:ph type="title"/>
          </p:nvPr>
        </p:nvSpPr>
        <p:spPr>
          <a:xfrm>
            <a:off x="0" y="0"/>
            <a:ext cx="9144000" cy="1124744"/>
          </a:xfrm>
        </p:spPr>
        <p:txBody>
          <a:bodyPr/>
          <a:lstStyle/>
          <a:p>
            <a:r>
              <a:rPr lang="lt-LT" sz="3200" b="1" dirty="0" err="1"/>
              <a:t>European</a:t>
            </a:r>
            <a:r>
              <a:rPr lang="lt-LT" sz="3200" b="1" dirty="0"/>
              <a:t> </a:t>
            </a:r>
            <a:r>
              <a:rPr lang="lt-LT" sz="3200" b="1" dirty="0" err="1"/>
              <a:t>pillar</a:t>
            </a:r>
            <a:r>
              <a:rPr lang="lt-LT" sz="3200" b="1" dirty="0"/>
              <a:t> </a:t>
            </a:r>
            <a:r>
              <a:rPr lang="lt-LT" sz="3200" b="1" dirty="0" err="1"/>
              <a:t>of</a:t>
            </a:r>
            <a:r>
              <a:rPr lang="lt-LT" sz="3200" b="1" dirty="0"/>
              <a:t> </a:t>
            </a:r>
            <a:r>
              <a:rPr lang="lt-LT" sz="3200" b="1" dirty="0" err="1"/>
              <a:t>social</a:t>
            </a:r>
            <a:r>
              <a:rPr lang="lt-LT" sz="3200" b="1" dirty="0"/>
              <a:t> </a:t>
            </a:r>
            <a:r>
              <a:rPr lang="lt-LT" sz="3200" b="1" dirty="0" err="1"/>
              <a:t>rights</a:t>
            </a:r>
            <a:br>
              <a:rPr lang="lt-LT" sz="3200" b="1" dirty="0"/>
            </a:br>
            <a:r>
              <a:rPr lang="lt-LT" sz="3200" b="1" dirty="0"/>
              <a:t>III. </a:t>
            </a:r>
            <a:r>
              <a:rPr lang="lt-LT" sz="3200" b="1" dirty="0" err="1"/>
              <a:t>Social</a:t>
            </a:r>
            <a:r>
              <a:rPr lang="lt-LT" sz="3200" b="1" dirty="0"/>
              <a:t> </a:t>
            </a:r>
            <a:r>
              <a:rPr lang="lt-LT" sz="3200" b="1" dirty="0" err="1"/>
              <a:t>protection</a:t>
            </a:r>
            <a:r>
              <a:rPr lang="lt-LT" sz="3200" b="1" dirty="0"/>
              <a:t> </a:t>
            </a:r>
            <a:r>
              <a:rPr lang="lt-LT" sz="3200" b="1" dirty="0" err="1"/>
              <a:t>and</a:t>
            </a:r>
            <a:r>
              <a:rPr lang="lt-LT" sz="3200" b="1" dirty="0"/>
              <a:t> </a:t>
            </a:r>
            <a:r>
              <a:rPr lang="lt-LT" sz="3200" b="1" dirty="0" err="1"/>
              <a:t>inclusion</a:t>
            </a:r>
            <a:endParaRPr lang="lt-LT" sz="3200" b="1" dirty="0"/>
          </a:p>
        </p:txBody>
      </p:sp>
      <p:sp>
        <p:nvSpPr>
          <p:cNvPr id="3" name="Turinio vietos rezervavimo ženklas 2">
            <a:extLst>
              <a:ext uri="{FF2B5EF4-FFF2-40B4-BE49-F238E27FC236}">
                <a16:creationId xmlns:a16="http://schemas.microsoft.com/office/drawing/2014/main" id="{112229EA-3C8C-495B-A241-C6D26B39B4EA}"/>
              </a:ext>
            </a:extLst>
          </p:cNvPr>
          <p:cNvSpPr>
            <a:spLocks noGrp="1"/>
          </p:cNvSpPr>
          <p:nvPr>
            <p:ph idx="1"/>
          </p:nvPr>
        </p:nvSpPr>
        <p:spPr>
          <a:xfrm>
            <a:off x="251520" y="1412776"/>
            <a:ext cx="8712968" cy="5184576"/>
          </a:xfrm>
        </p:spPr>
        <p:txBody>
          <a:bodyPr/>
          <a:lstStyle/>
          <a:p>
            <a:pPr marL="0" indent="0">
              <a:buNone/>
            </a:pPr>
            <a:r>
              <a:rPr lang="lt-LT" sz="1800" b="1" dirty="0"/>
              <a:t>15. Senatvės pajamos ir pensijos</a:t>
            </a:r>
          </a:p>
          <a:p>
            <a:pPr marL="0" indent="0">
              <a:buNone/>
            </a:pPr>
            <a:r>
              <a:rPr lang="lt-LT" sz="1800" dirty="0"/>
              <a:t>Išėję į pensiją darbuotojai ir savarankiškai dirbę asmenys turi teisę gauti pensiją, proporcingą jų įmokoms ir užtikrinančią tinkamas pajamas. Moterims ir vyrams sudaromos vienodos galimybės įgyti teises į pensiją.</a:t>
            </a:r>
          </a:p>
          <a:p>
            <a:pPr marL="0" indent="0">
              <a:buNone/>
            </a:pPr>
            <a:r>
              <a:rPr lang="lt-LT" sz="1800" dirty="0"/>
              <a:t>Kiekvienas senatvėje turi teisę į išteklius, užtikrinančius orų gyvenimą.</a:t>
            </a:r>
          </a:p>
          <a:p>
            <a:pPr marL="0" indent="0">
              <a:buNone/>
            </a:pPr>
            <a:r>
              <a:rPr lang="lt-LT" sz="1800" b="1" dirty="0"/>
              <a:t>16. Sveikatos priežiūra </a:t>
            </a:r>
          </a:p>
          <a:p>
            <a:pPr marL="0" indent="0">
              <a:buNone/>
            </a:pPr>
            <a:r>
              <a:rPr lang="lt-LT" sz="1800" dirty="0"/>
              <a:t>Kiekvienas turi teisę laiku gauti įperkamas ir kokybiškas prevencinės ir gydomosios medicinos paslaugas.</a:t>
            </a:r>
          </a:p>
          <a:p>
            <a:pPr marL="0" indent="0">
              <a:buNone/>
            </a:pPr>
            <a:r>
              <a:rPr lang="lt-LT" sz="1800" b="1" dirty="0"/>
              <a:t>17. Neįgaliųjų </a:t>
            </a:r>
            <a:r>
              <a:rPr lang="lt-LT" sz="1800" b="1" dirty="0" err="1"/>
              <a:t>įtrauktis</a:t>
            </a:r>
            <a:r>
              <a:rPr lang="lt-LT" sz="1800" b="1" dirty="0"/>
              <a:t> </a:t>
            </a:r>
          </a:p>
          <a:p>
            <a:pPr marL="0" indent="0">
              <a:buNone/>
            </a:pPr>
            <a:r>
              <a:rPr lang="lt-LT" sz="1800" dirty="0"/>
              <a:t>Neįgalieji turi teisę į finansinę paramą, užtikrinančią orų gyvenimą, paslaugas, leidžiančias jiems dalyvauti darbo rinkoje ir visuomenės gyvenime, ir jų poreikiams pritaikytą darbo aplinką.</a:t>
            </a:r>
          </a:p>
          <a:p>
            <a:pPr marL="0" indent="0">
              <a:buNone/>
            </a:pPr>
            <a:r>
              <a:rPr lang="lt-LT" sz="1800" b="1" dirty="0"/>
              <a:t>18. Ilgalaikė priežiūra </a:t>
            </a:r>
          </a:p>
          <a:p>
            <a:pPr marL="0" indent="0">
              <a:buNone/>
            </a:pPr>
            <a:r>
              <a:rPr lang="lt-LT" sz="1800" dirty="0"/>
              <a:t>Kiekvienas turi teisę į kokybiškas ilgalaikės priežiūros paslaugas, visų pirma į namuose teikiamas priežiūros paslaugas ir bendruomenines paslaugas.</a:t>
            </a:r>
          </a:p>
          <a:p>
            <a:pPr marL="0" indent="0">
              <a:buNone/>
            </a:pPr>
            <a:endParaRPr lang="lt-LT" dirty="0"/>
          </a:p>
        </p:txBody>
      </p:sp>
    </p:spTree>
    <p:extLst>
      <p:ext uri="{BB962C8B-B14F-4D97-AF65-F5344CB8AC3E}">
        <p14:creationId xmlns:p14="http://schemas.microsoft.com/office/powerpoint/2010/main" val="351261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47F335-3D22-4B44-9FEB-CC5D7C80FE4B}"/>
              </a:ext>
            </a:extLst>
          </p:cNvPr>
          <p:cNvSpPr>
            <a:spLocks noGrp="1"/>
          </p:cNvSpPr>
          <p:nvPr>
            <p:ph type="title"/>
          </p:nvPr>
        </p:nvSpPr>
        <p:spPr>
          <a:xfrm>
            <a:off x="0" y="0"/>
            <a:ext cx="9144000" cy="1124744"/>
          </a:xfrm>
        </p:spPr>
        <p:txBody>
          <a:bodyPr/>
          <a:lstStyle/>
          <a:p>
            <a:r>
              <a:rPr lang="lt-LT" sz="3200" b="1" dirty="0" err="1"/>
              <a:t>European</a:t>
            </a:r>
            <a:r>
              <a:rPr lang="lt-LT" sz="3200" b="1" dirty="0"/>
              <a:t> </a:t>
            </a:r>
            <a:r>
              <a:rPr lang="lt-LT" sz="3200" b="1" dirty="0" err="1"/>
              <a:t>pillar</a:t>
            </a:r>
            <a:r>
              <a:rPr lang="lt-LT" sz="3200" b="1" dirty="0"/>
              <a:t> </a:t>
            </a:r>
            <a:r>
              <a:rPr lang="lt-LT" sz="3200" b="1" dirty="0" err="1"/>
              <a:t>of</a:t>
            </a:r>
            <a:r>
              <a:rPr lang="lt-LT" sz="3200" b="1" dirty="0"/>
              <a:t> </a:t>
            </a:r>
            <a:r>
              <a:rPr lang="lt-LT" sz="3200" b="1" dirty="0" err="1"/>
              <a:t>social</a:t>
            </a:r>
            <a:r>
              <a:rPr lang="lt-LT" sz="3200" b="1" dirty="0"/>
              <a:t> </a:t>
            </a:r>
            <a:r>
              <a:rPr lang="lt-LT" sz="3200" b="1" dirty="0" err="1"/>
              <a:t>rights</a:t>
            </a:r>
            <a:br>
              <a:rPr lang="lt-LT" sz="3200" b="1" dirty="0"/>
            </a:br>
            <a:r>
              <a:rPr lang="lt-LT" sz="3200" b="1" dirty="0"/>
              <a:t>III. </a:t>
            </a:r>
            <a:r>
              <a:rPr lang="lt-LT" sz="3200" b="1" dirty="0" err="1"/>
              <a:t>Social</a:t>
            </a:r>
            <a:r>
              <a:rPr lang="lt-LT" sz="3200" b="1" dirty="0"/>
              <a:t> </a:t>
            </a:r>
            <a:r>
              <a:rPr lang="lt-LT" sz="3200" b="1" dirty="0" err="1"/>
              <a:t>protection</a:t>
            </a:r>
            <a:r>
              <a:rPr lang="lt-LT" sz="3200" b="1" dirty="0"/>
              <a:t> </a:t>
            </a:r>
            <a:r>
              <a:rPr lang="lt-LT" sz="3200" b="1" dirty="0" err="1"/>
              <a:t>and</a:t>
            </a:r>
            <a:r>
              <a:rPr lang="lt-LT" sz="3200" b="1" dirty="0"/>
              <a:t> </a:t>
            </a:r>
            <a:r>
              <a:rPr lang="lt-LT" sz="3200" b="1" dirty="0" err="1"/>
              <a:t>inclusion</a:t>
            </a:r>
            <a:endParaRPr lang="lt-LT" sz="3200" b="1" dirty="0"/>
          </a:p>
        </p:txBody>
      </p:sp>
      <p:sp>
        <p:nvSpPr>
          <p:cNvPr id="3" name="Turinio vietos rezervavimo ženklas 2">
            <a:extLst>
              <a:ext uri="{FF2B5EF4-FFF2-40B4-BE49-F238E27FC236}">
                <a16:creationId xmlns:a16="http://schemas.microsoft.com/office/drawing/2014/main" id="{112229EA-3C8C-495B-A241-C6D26B39B4EA}"/>
              </a:ext>
            </a:extLst>
          </p:cNvPr>
          <p:cNvSpPr>
            <a:spLocks noGrp="1"/>
          </p:cNvSpPr>
          <p:nvPr>
            <p:ph idx="1"/>
          </p:nvPr>
        </p:nvSpPr>
        <p:spPr>
          <a:xfrm>
            <a:off x="251520" y="1412776"/>
            <a:ext cx="8712968" cy="5184576"/>
          </a:xfrm>
        </p:spPr>
        <p:txBody>
          <a:bodyPr/>
          <a:lstStyle/>
          <a:p>
            <a:pPr marL="0" indent="0">
              <a:buNone/>
            </a:pPr>
            <a:r>
              <a:rPr lang="lt-LT" sz="1800" b="1" dirty="0"/>
              <a:t>19. Būstas ir parama benamiams</a:t>
            </a:r>
          </a:p>
          <a:p>
            <a:pPr marL="0" indent="0">
              <a:buNone/>
            </a:pPr>
            <a:r>
              <a:rPr lang="lt-LT" sz="1800" dirty="0"/>
              <a:t>A. Asmenims, kuriems labiausiai to reikia, suteikiamas kokybiškas socialinis būstas arba teikiama parama aprūpinant būstu.</a:t>
            </a:r>
          </a:p>
          <a:p>
            <a:pPr marL="0" indent="0">
              <a:buNone/>
            </a:pPr>
            <a:r>
              <a:rPr lang="lt-LT" sz="1800" dirty="0"/>
              <a:t>B. Pažeidžiami asmenys turi teisę į tinkamą pagalbą ir apsaugą nuo priverstinio iškeldinimo.</a:t>
            </a:r>
          </a:p>
          <a:p>
            <a:pPr marL="0" indent="0">
              <a:buNone/>
            </a:pPr>
            <a:r>
              <a:rPr lang="lt-LT" sz="1800" dirty="0"/>
              <a:t>C. Skatinant benamių socialinę </a:t>
            </a:r>
            <a:r>
              <a:rPr lang="lt-LT" sz="1800" dirty="0" err="1"/>
              <a:t>įtrauktį</a:t>
            </a:r>
            <a:r>
              <a:rPr lang="lt-LT" sz="1800" dirty="0"/>
              <a:t> jiems suteikiama tinkama pastogė ir paslaugos.</a:t>
            </a:r>
          </a:p>
          <a:p>
            <a:pPr marL="0" indent="0">
              <a:buNone/>
            </a:pPr>
            <a:r>
              <a:rPr lang="lt-LT" sz="1800" b="1" dirty="0"/>
              <a:t>20. Galimybė naudotis pagrindinėmis paslaugomis</a:t>
            </a:r>
          </a:p>
          <a:p>
            <a:pPr marL="0" indent="0">
              <a:buNone/>
            </a:pPr>
            <a:r>
              <a:rPr lang="lt-LT" sz="1800" dirty="0"/>
              <a:t>Kiekvienas turi teisę gauti kokybiškas paslaugas, be kita ko, vandens tiekimo, sanitarijos, energetikos, transporto, finansinių paslaugų, skaitmeninio ryšio. Asmenims, neturintiems galimybių naudotis tokiomis paslaugomis, turi būti taikomos paramos priemonės.</a:t>
            </a:r>
          </a:p>
          <a:p>
            <a:pPr marL="0" indent="0">
              <a:buNone/>
            </a:pPr>
            <a:endParaRPr lang="lt-LT" dirty="0"/>
          </a:p>
        </p:txBody>
      </p:sp>
    </p:spTree>
    <p:extLst>
      <p:ext uri="{BB962C8B-B14F-4D97-AF65-F5344CB8AC3E}">
        <p14:creationId xmlns:p14="http://schemas.microsoft.com/office/powerpoint/2010/main" val="2454842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308760"/>
          </a:xfrm>
        </p:spPr>
        <p:txBody>
          <a:bodyPr rtlCol="0">
            <a:normAutofit/>
          </a:bodyPr>
          <a:lstStyle/>
          <a:p>
            <a:r>
              <a:rPr lang="en-US" sz="3600" b="1" i="0" dirty="0">
                <a:effectLst/>
                <a:latin typeface="Arial" panose="020B0604020202020204" pitchFamily="34" charset="0"/>
              </a:rPr>
              <a:t>Recovery and Resilience Facility</a:t>
            </a:r>
            <a:br>
              <a:rPr lang="lt-LT" sz="2400" b="0" i="0" u="none" strike="noStrike" baseline="0" dirty="0">
                <a:solidFill>
                  <a:srgbClr val="000000"/>
                </a:solidFill>
                <a:latin typeface="EUAlbertina"/>
              </a:rPr>
            </a:br>
            <a:r>
              <a:rPr lang="pt-BR" sz="2400" b="0" i="0" u="none" strike="noStrike" baseline="0" dirty="0">
                <a:solidFill>
                  <a:srgbClr val="000000"/>
                </a:solidFill>
                <a:latin typeface="EUAlbertina"/>
              </a:rPr>
              <a:t> </a:t>
            </a:r>
            <a:r>
              <a:rPr lang="lt-LT" sz="2400" b="1" i="0" u="none" strike="noStrike" baseline="0" dirty="0">
                <a:latin typeface="EUAlbertina"/>
              </a:rPr>
              <a:t>E</a:t>
            </a:r>
            <a:r>
              <a:rPr lang="pt-BR" sz="2400" b="1" i="0" u="none" strike="noStrike" baseline="0" dirty="0">
                <a:latin typeface="EUAlbertina"/>
              </a:rPr>
              <a:t>konomikos gaivinimo ir atsparumo didinimo priemonė</a:t>
            </a:r>
            <a:endParaRPr lang="lt-LT" sz="2400" b="1" dirty="0"/>
          </a:p>
        </p:txBody>
      </p:sp>
      <p:sp>
        <p:nvSpPr>
          <p:cNvPr id="3" name="Turinio vietos rezervavimo ženklas 2"/>
          <p:cNvSpPr>
            <a:spLocks noGrp="1"/>
          </p:cNvSpPr>
          <p:nvPr>
            <p:ph idx="1"/>
          </p:nvPr>
        </p:nvSpPr>
        <p:spPr>
          <a:xfrm>
            <a:off x="251520" y="1506802"/>
            <a:ext cx="8640960" cy="5073427"/>
          </a:xfrm>
        </p:spPr>
        <p:txBody>
          <a:bodyPr rtlCol="0">
            <a:normAutofit/>
          </a:bodyPr>
          <a:lstStyle/>
          <a:p>
            <a:pPr marL="0" indent="0" algn="just" eaLnBrk="1" fontAlgn="auto" hangingPunct="1">
              <a:spcAft>
                <a:spcPts val="0"/>
              </a:spcAft>
              <a:buNone/>
              <a:defRPr/>
            </a:pPr>
            <a:r>
              <a:rPr lang="lt-LT" sz="2000" b="0" i="0" dirty="0">
                <a:solidFill>
                  <a:srgbClr val="404040"/>
                </a:solidFill>
                <a:effectLst/>
              </a:rPr>
              <a:t>Priemonės tikslas – sušvelninti ekonominį ir socialinį koronaviruso pandemijos poveikį ir pasiekti, kad Europos ekonomika ir visuomenė būtų tvaresnės, </a:t>
            </a:r>
            <a:r>
              <a:rPr lang="lt-LT" sz="2000" b="0" i="0" dirty="0" err="1">
                <a:solidFill>
                  <a:srgbClr val="404040"/>
                </a:solidFill>
                <a:effectLst/>
              </a:rPr>
              <a:t>atspa-resnės</a:t>
            </a:r>
            <a:r>
              <a:rPr lang="lt-LT" sz="2000" b="0" i="0" dirty="0">
                <a:solidFill>
                  <a:srgbClr val="404040"/>
                </a:solidFill>
                <a:effectLst/>
              </a:rPr>
              <a:t> ir geriau pasirengusios žaliosios ir skaitmeninės pertvarkos iššūkiams ir galimybėms. Šeši priemonės ramsčiai:</a:t>
            </a:r>
          </a:p>
          <a:p>
            <a:pPr marL="0" indent="0" algn="just" eaLnBrk="1" fontAlgn="auto" hangingPunct="1">
              <a:spcAft>
                <a:spcPts val="0"/>
              </a:spcAft>
              <a:buNone/>
              <a:defRPr/>
            </a:pPr>
            <a:endParaRPr lang="lt-LT" sz="2000" dirty="0">
              <a:solidFill>
                <a:srgbClr val="404040"/>
              </a:solidFill>
            </a:endParaRPr>
          </a:p>
          <a:p>
            <a:pPr marL="0" indent="0" algn="just" eaLnBrk="1" fontAlgn="auto" hangingPunct="1">
              <a:spcAft>
                <a:spcPts val="0"/>
              </a:spcAft>
              <a:buNone/>
              <a:defRPr/>
            </a:pPr>
            <a:endParaRPr lang="lt-LT" sz="2000" b="0" i="0" dirty="0">
              <a:solidFill>
                <a:srgbClr val="404040"/>
              </a:solidFill>
              <a:effectLst/>
            </a:endParaRPr>
          </a:p>
          <a:p>
            <a:pPr marL="0" indent="0" algn="just" eaLnBrk="1" fontAlgn="auto" hangingPunct="1">
              <a:spcAft>
                <a:spcPts val="0"/>
              </a:spcAft>
              <a:buNone/>
              <a:defRPr/>
            </a:pPr>
            <a:endParaRPr lang="lt-LT" sz="2000" dirty="0">
              <a:solidFill>
                <a:srgbClr val="404040"/>
              </a:solidFill>
            </a:endParaRPr>
          </a:p>
          <a:p>
            <a:pPr marL="0" indent="0" algn="just" eaLnBrk="1" fontAlgn="auto" hangingPunct="1">
              <a:spcAft>
                <a:spcPts val="0"/>
              </a:spcAft>
              <a:buNone/>
              <a:defRPr/>
            </a:pPr>
            <a:endParaRPr lang="lt-LT" sz="2000" b="0" i="0" dirty="0">
              <a:solidFill>
                <a:srgbClr val="404040"/>
              </a:solidFill>
              <a:effectLst/>
            </a:endParaRPr>
          </a:p>
          <a:p>
            <a:pPr marL="0" indent="0" algn="just" eaLnBrk="1" fontAlgn="auto" hangingPunct="1">
              <a:spcAft>
                <a:spcPts val="0"/>
              </a:spcAft>
              <a:buNone/>
              <a:defRPr/>
            </a:pPr>
            <a:endParaRPr lang="lt-LT" sz="2000" dirty="0">
              <a:solidFill>
                <a:srgbClr val="404040"/>
              </a:solidFill>
            </a:endParaRPr>
          </a:p>
          <a:p>
            <a:pPr marL="0" indent="0" algn="just" eaLnBrk="1" fontAlgn="auto" hangingPunct="1">
              <a:spcAft>
                <a:spcPts val="0"/>
              </a:spcAft>
              <a:buNone/>
              <a:defRPr/>
            </a:pPr>
            <a:endParaRPr lang="lt-LT" sz="2000" b="0" i="0" dirty="0">
              <a:solidFill>
                <a:srgbClr val="404040"/>
              </a:solidFill>
              <a:effectLst/>
            </a:endParaRPr>
          </a:p>
          <a:p>
            <a:pPr marL="0" indent="0" algn="just" eaLnBrk="1" fontAlgn="auto" hangingPunct="1">
              <a:spcAft>
                <a:spcPts val="0"/>
              </a:spcAft>
              <a:buNone/>
              <a:defRPr/>
            </a:pPr>
            <a:endParaRPr lang="lt-LT" sz="2000" b="0" i="0" dirty="0">
              <a:solidFill>
                <a:srgbClr val="404040"/>
              </a:solidFill>
              <a:effectLst/>
            </a:endParaRPr>
          </a:p>
          <a:p>
            <a:pPr marL="0" indent="0" algn="just" eaLnBrk="1" fontAlgn="auto" hangingPunct="1">
              <a:spcAft>
                <a:spcPts val="0"/>
              </a:spcAft>
              <a:buNone/>
              <a:defRPr/>
            </a:pPr>
            <a:r>
              <a:rPr lang="lt-LT" sz="1600" b="0" i="0" dirty="0">
                <a:solidFill>
                  <a:srgbClr val="404040"/>
                </a:solidFill>
                <a:effectLst/>
              </a:rPr>
              <a:t>Priemonė įsigaliojo 2021 m. vasario 19 d. Pagal ją iki 2026 m. gruodžio 31 d. bus finansuojamos reformos ir investicijos valstybėse </a:t>
            </a:r>
            <a:r>
              <a:rPr lang="lt-LT" sz="1600" dirty="0">
                <a:solidFill>
                  <a:srgbClr val="404040"/>
                </a:solidFill>
              </a:rPr>
              <a:t>narėse. Skiriama 723,8 mlrd. EUR valstybių narių reformoms ir investicijoms remti: 385,8 mlrd. EUR paskolų ir 338 mlrd. EUR dotacijų</a:t>
            </a:r>
            <a:r>
              <a:rPr lang="lt-LT" sz="1800" dirty="0">
                <a:solidFill>
                  <a:srgbClr val="404040"/>
                </a:solidFill>
              </a:rPr>
              <a:t>. </a:t>
            </a:r>
          </a:p>
          <a:p>
            <a:pPr marL="0" indent="0" algn="just" fontAlgn="auto">
              <a:spcAft>
                <a:spcPts val="0"/>
              </a:spcAft>
              <a:buNone/>
              <a:defRPr/>
            </a:pPr>
            <a:r>
              <a:rPr lang="en-US" sz="1400" dirty="0">
                <a:hlinkClick r:id="rId2"/>
              </a:rPr>
              <a:t>Recovery and Resilience Facility | European Commission (europa.eu)</a:t>
            </a:r>
            <a:endParaRPr lang="lt-LT" sz="1400" dirty="0"/>
          </a:p>
          <a:p>
            <a:pPr marL="0" indent="0" algn="just" eaLnBrk="1" fontAlgn="auto" hangingPunct="1">
              <a:spcAft>
                <a:spcPts val="0"/>
              </a:spcAft>
              <a:buNone/>
              <a:defRPr/>
            </a:pPr>
            <a:endParaRPr lang="lt-LT" sz="2000" b="0" i="0" dirty="0">
              <a:solidFill>
                <a:srgbClr val="404040"/>
              </a:solidFill>
              <a:effectLst/>
            </a:endParaRPr>
          </a:p>
          <a:p>
            <a:pPr marL="0" indent="0" algn="just" eaLnBrk="1" fontAlgn="auto" hangingPunct="1">
              <a:spcAft>
                <a:spcPts val="0"/>
              </a:spcAft>
              <a:buNone/>
              <a:defRPr/>
            </a:pPr>
            <a:endParaRPr lang="lt-LT" sz="2000" dirty="0"/>
          </a:p>
        </p:txBody>
      </p:sp>
      <p:pic>
        <p:nvPicPr>
          <p:cNvPr id="9" name="Paveikslėlis 8">
            <a:extLst>
              <a:ext uri="{FF2B5EF4-FFF2-40B4-BE49-F238E27FC236}">
                <a16:creationId xmlns:a16="http://schemas.microsoft.com/office/drawing/2014/main" id="{122CDF77-E726-4FE2-9C30-188E82A9932C}"/>
              </a:ext>
            </a:extLst>
          </p:cNvPr>
          <p:cNvPicPr>
            <a:picLocks noChangeAspect="1"/>
          </p:cNvPicPr>
          <p:nvPr/>
        </p:nvPicPr>
        <p:blipFill rotWithShape="1">
          <a:blip r:embed="rId3"/>
          <a:srcRect l="7160" t="26021" r="18081" b="23750"/>
          <a:stretch/>
        </p:blipFill>
        <p:spPr>
          <a:xfrm>
            <a:off x="2483768" y="2708920"/>
            <a:ext cx="4824536" cy="2593147"/>
          </a:xfrm>
          <a:prstGeom prst="rect">
            <a:avLst/>
          </a:prstGeom>
        </p:spPr>
      </p:pic>
    </p:spTree>
    <p:extLst>
      <p:ext uri="{BB962C8B-B14F-4D97-AF65-F5344CB8AC3E}">
        <p14:creationId xmlns:p14="http://schemas.microsoft.com/office/powerpoint/2010/main" val="2154780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268760"/>
          </a:xfrm>
        </p:spPr>
        <p:txBody>
          <a:bodyPr rtlCol="0">
            <a:normAutofit/>
          </a:bodyPr>
          <a:lstStyle/>
          <a:p>
            <a:r>
              <a:rPr lang="en-US" sz="3600" b="1" i="0" dirty="0">
                <a:effectLst/>
                <a:latin typeface="Arial" panose="020B0604020202020204" pitchFamily="34" charset="0"/>
              </a:rPr>
              <a:t>Recovery and Resilience Facility</a:t>
            </a:r>
            <a:br>
              <a:rPr lang="lt-LT" sz="2400" b="0" i="0" u="none" strike="noStrike" baseline="0" dirty="0">
                <a:solidFill>
                  <a:srgbClr val="000000"/>
                </a:solidFill>
                <a:latin typeface="EUAlbertina"/>
              </a:rPr>
            </a:br>
            <a:r>
              <a:rPr lang="pt-BR" sz="2400" b="0" i="0" u="none" strike="noStrike" baseline="0" dirty="0">
                <a:solidFill>
                  <a:srgbClr val="000000"/>
                </a:solidFill>
                <a:latin typeface="EUAlbertina"/>
              </a:rPr>
              <a:t> </a:t>
            </a:r>
            <a:r>
              <a:rPr lang="lt-LT" sz="2400" b="1" i="0" u="none" strike="noStrike" baseline="0" dirty="0">
                <a:latin typeface="EUAlbertina"/>
              </a:rPr>
              <a:t>E</a:t>
            </a:r>
            <a:r>
              <a:rPr lang="pt-BR" sz="2400" b="1" i="0" u="none" strike="noStrike" baseline="0" dirty="0">
                <a:latin typeface="EUAlbertina"/>
              </a:rPr>
              <a:t>konomikos gaivinimo ir atsparumo didinimo priemonė</a:t>
            </a:r>
            <a:endParaRPr lang="lt-LT" sz="2400" b="1" dirty="0"/>
          </a:p>
        </p:txBody>
      </p:sp>
      <p:sp>
        <p:nvSpPr>
          <p:cNvPr id="3" name="Turinio vietos rezervavimo ženklas 2"/>
          <p:cNvSpPr>
            <a:spLocks noGrp="1"/>
          </p:cNvSpPr>
          <p:nvPr>
            <p:ph idx="1"/>
          </p:nvPr>
        </p:nvSpPr>
        <p:spPr>
          <a:xfrm>
            <a:off x="5004048" y="1484784"/>
            <a:ext cx="4032448" cy="5184576"/>
          </a:xfrm>
        </p:spPr>
        <p:txBody>
          <a:bodyPr rtlCol="0">
            <a:normAutofit lnSpcReduction="10000"/>
          </a:bodyPr>
          <a:lstStyle/>
          <a:p>
            <a:pPr marL="0" indent="0" algn="l">
              <a:buNone/>
            </a:pPr>
            <a:r>
              <a:rPr lang="lt-LT" sz="1800" b="0" i="0" dirty="0">
                <a:solidFill>
                  <a:srgbClr val="404040"/>
                </a:solidFill>
                <a:effectLst/>
              </a:rPr>
              <a:t>Kad gautų Priemonės lėšas, šalys narės turi parengti ir Europos Komisijai pateikti  ekonomikos gaivinimo ir atsparumo didinimo planus, numatančius iki 2026 metų įgyvendintinas reformas  bei investicijų planus. </a:t>
            </a:r>
          </a:p>
          <a:p>
            <a:pPr marL="0" indent="0" algn="l">
              <a:buNone/>
            </a:pPr>
            <a:r>
              <a:rPr lang="en-US" sz="1800" b="0" i="0" dirty="0">
                <a:solidFill>
                  <a:srgbClr val="404040"/>
                </a:solidFill>
                <a:effectLst/>
              </a:rPr>
              <a:t>The </a:t>
            </a:r>
            <a:r>
              <a:rPr lang="en-US" sz="1800" b="0" i="0" u="sng" dirty="0">
                <a:solidFill>
                  <a:srgbClr val="004494"/>
                </a:solidFill>
                <a:effectLst/>
                <a:hlinkClick r:id="rId2"/>
              </a:rPr>
              <a:t>Recovery and Resilience Scoreboard</a:t>
            </a:r>
            <a:r>
              <a:rPr lang="en-US" sz="1800" b="0" i="0" dirty="0">
                <a:solidFill>
                  <a:srgbClr val="404040"/>
                </a:solidFill>
                <a:effectLst/>
              </a:rPr>
              <a:t> </a:t>
            </a:r>
            <a:endParaRPr lang="lt-LT" sz="1800" b="0" i="0" dirty="0">
              <a:solidFill>
                <a:srgbClr val="404040"/>
              </a:solidFill>
              <a:effectLst/>
            </a:endParaRPr>
          </a:p>
          <a:p>
            <a:pPr marL="0" indent="0" algn="l">
              <a:buNone/>
            </a:pPr>
            <a:r>
              <a:rPr lang="lt-LT" sz="1800" dirty="0">
                <a:solidFill>
                  <a:srgbClr val="404040"/>
                </a:solidFill>
              </a:rPr>
              <a:t>rodo ES šalių pažangą, įgyvendinant </a:t>
            </a:r>
            <a:r>
              <a:rPr lang="lt-LT" sz="1800" b="0" i="0" dirty="0">
                <a:solidFill>
                  <a:srgbClr val="404040"/>
                </a:solidFill>
                <a:effectLst/>
              </a:rPr>
              <a:t>ES šalių ekonomikos gaivinimo ir atsparumo didinimo planus bei pateikia atitinkamus bendrus indikatorius.</a:t>
            </a:r>
          </a:p>
          <a:p>
            <a:pPr marL="0" indent="0" algn="l">
              <a:buNone/>
            </a:pPr>
            <a:r>
              <a:rPr lang="lt-LT" sz="1800" dirty="0">
                <a:solidFill>
                  <a:srgbClr val="404040"/>
                </a:solidFill>
              </a:rPr>
              <a:t>Priemonės įgyvendinimas integruojamas į modifikuotą  Europos Semestrą.</a:t>
            </a:r>
          </a:p>
          <a:p>
            <a:pPr marL="0" indent="0" algn="l">
              <a:buNone/>
            </a:pPr>
            <a:endParaRPr lang="lt-LT" sz="1100" b="0" i="0" dirty="0">
              <a:solidFill>
                <a:srgbClr val="404040"/>
              </a:solidFill>
              <a:effectLst/>
              <a:latin typeface="Arial" panose="020B0604020202020204" pitchFamily="34" charset="0"/>
            </a:endParaRPr>
          </a:p>
          <a:p>
            <a:pPr marL="0" indent="0" algn="l">
              <a:buNone/>
            </a:pPr>
            <a:r>
              <a:rPr lang="en-US" sz="1100" b="0" i="0" dirty="0">
                <a:solidFill>
                  <a:srgbClr val="404040"/>
                </a:solidFill>
                <a:effectLst/>
                <a:latin typeface="Arial" panose="020B0604020202020204" pitchFamily="34" charset="0"/>
              </a:rPr>
              <a:t>In August 2020, the European Commission established the </a:t>
            </a:r>
            <a:r>
              <a:rPr lang="en-US" sz="1100" b="0" i="0" u="sng" dirty="0">
                <a:solidFill>
                  <a:srgbClr val="004494"/>
                </a:solidFill>
                <a:effectLst/>
                <a:latin typeface="Arial" panose="020B0604020202020204" pitchFamily="34" charset="0"/>
                <a:hlinkClick r:id="rId3"/>
              </a:rPr>
              <a:t>Recovery and Resilience Task Force</a:t>
            </a:r>
            <a:r>
              <a:rPr lang="en-US" sz="1100" b="0" i="0" dirty="0">
                <a:solidFill>
                  <a:srgbClr val="404040"/>
                </a:solidFill>
                <a:effectLst/>
                <a:latin typeface="Arial" panose="020B0604020202020204" pitchFamily="34" charset="0"/>
              </a:rPr>
              <a:t> (RECOVER) within its Secretariat-General. Jointly with the Commission’s </a:t>
            </a:r>
            <a:r>
              <a:rPr lang="en-US" sz="1100" b="0" i="0" u="sng" dirty="0">
                <a:solidFill>
                  <a:srgbClr val="004494"/>
                </a:solidFill>
                <a:effectLst/>
                <a:latin typeface="Arial" panose="020B0604020202020204" pitchFamily="34" charset="0"/>
                <a:hlinkClick r:id="rId4"/>
              </a:rPr>
              <a:t>Directorate-General for Economic and Financial Affairs</a:t>
            </a:r>
            <a:r>
              <a:rPr lang="en-US" sz="1100" b="0" i="0" dirty="0">
                <a:solidFill>
                  <a:srgbClr val="404040"/>
                </a:solidFill>
                <a:effectLst/>
                <a:latin typeface="Arial" panose="020B0604020202020204" pitchFamily="34" charset="0"/>
              </a:rPr>
              <a:t>, RECOVER is responsible for steering the implementation of the Recovery and Resilience Facility RECOVER also coordinates the European Semester and reports to Commission President Ursula von der Leyen.</a:t>
            </a:r>
            <a:endParaRPr lang="lt-LT" sz="1800" b="0" i="0" dirty="0">
              <a:solidFill>
                <a:srgbClr val="404040"/>
              </a:solidFill>
              <a:effectLst/>
            </a:endParaRPr>
          </a:p>
        </p:txBody>
      </p:sp>
      <p:pic>
        <p:nvPicPr>
          <p:cNvPr id="5" name="Paveikslėlis 4">
            <a:extLst>
              <a:ext uri="{FF2B5EF4-FFF2-40B4-BE49-F238E27FC236}">
                <a16:creationId xmlns:a16="http://schemas.microsoft.com/office/drawing/2014/main" id="{FC687489-8348-4581-8BA5-9F8E971A5998}"/>
              </a:ext>
            </a:extLst>
          </p:cNvPr>
          <p:cNvPicPr>
            <a:picLocks noChangeAspect="1"/>
          </p:cNvPicPr>
          <p:nvPr/>
        </p:nvPicPr>
        <p:blipFill rotWithShape="1">
          <a:blip r:embed="rId5"/>
          <a:srcRect l="16401" t="15350" r="36560" b="5422"/>
          <a:stretch/>
        </p:blipFill>
        <p:spPr>
          <a:xfrm>
            <a:off x="529475" y="1401646"/>
            <a:ext cx="4032448" cy="5433467"/>
          </a:xfrm>
          <a:prstGeom prst="rect">
            <a:avLst/>
          </a:prstGeom>
        </p:spPr>
      </p:pic>
    </p:spTree>
    <p:extLst>
      <p:ext uri="{BB962C8B-B14F-4D97-AF65-F5344CB8AC3E}">
        <p14:creationId xmlns:p14="http://schemas.microsoft.com/office/powerpoint/2010/main" val="1821589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BF2FE88-35D6-47EC-BBB1-F9CE9F65CF26}"/>
              </a:ext>
            </a:extLst>
          </p:cNvPr>
          <p:cNvSpPr>
            <a:spLocks noGrp="1"/>
          </p:cNvSpPr>
          <p:nvPr>
            <p:ph type="title"/>
          </p:nvPr>
        </p:nvSpPr>
        <p:spPr>
          <a:xfrm>
            <a:off x="0" y="0"/>
            <a:ext cx="9144000" cy="980728"/>
          </a:xfrm>
        </p:spPr>
        <p:txBody>
          <a:bodyPr/>
          <a:lstStyle/>
          <a:p>
            <a:r>
              <a:rPr lang="lt-LT" b="1" dirty="0"/>
              <a:t>Modifikuotas Europos semestras</a:t>
            </a:r>
          </a:p>
        </p:txBody>
      </p:sp>
      <p:pic>
        <p:nvPicPr>
          <p:cNvPr id="6" name="Paveikslėlis 5">
            <a:extLst>
              <a:ext uri="{FF2B5EF4-FFF2-40B4-BE49-F238E27FC236}">
                <a16:creationId xmlns:a16="http://schemas.microsoft.com/office/drawing/2014/main" id="{DD87BD25-3588-4E3C-B79F-5C762F88039A}"/>
              </a:ext>
            </a:extLst>
          </p:cNvPr>
          <p:cNvPicPr>
            <a:picLocks noChangeAspect="1"/>
          </p:cNvPicPr>
          <p:nvPr/>
        </p:nvPicPr>
        <p:blipFill rotWithShape="1">
          <a:blip r:embed="rId2"/>
          <a:srcRect l="3799" t="11151" r="14721" b="27950"/>
          <a:stretch/>
        </p:blipFill>
        <p:spPr>
          <a:xfrm>
            <a:off x="323528" y="1052736"/>
            <a:ext cx="8208912" cy="5412478"/>
          </a:xfrm>
          <a:prstGeom prst="rect">
            <a:avLst/>
          </a:prstGeom>
        </p:spPr>
      </p:pic>
    </p:spTree>
    <p:extLst>
      <p:ext uri="{BB962C8B-B14F-4D97-AF65-F5344CB8AC3E}">
        <p14:creationId xmlns:p14="http://schemas.microsoft.com/office/powerpoint/2010/main" val="3273245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C18CECC-171D-413D-A365-9D3959920B03}"/>
              </a:ext>
            </a:extLst>
          </p:cNvPr>
          <p:cNvSpPr>
            <a:spLocks noGrp="1"/>
          </p:cNvSpPr>
          <p:nvPr>
            <p:ph type="title"/>
          </p:nvPr>
        </p:nvSpPr>
        <p:spPr>
          <a:xfrm>
            <a:off x="0" y="0"/>
            <a:ext cx="9144000" cy="1052736"/>
          </a:xfrm>
        </p:spPr>
        <p:txBody>
          <a:bodyPr/>
          <a:lstStyle/>
          <a:p>
            <a:r>
              <a:rPr lang="lt-LT" b="1" dirty="0"/>
              <a:t>Modifikuotas Europos semestras</a:t>
            </a:r>
            <a:endParaRPr lang="lt-LT" dirty="0"/>
          </a:p>
        </p:txBody>
      </p:sp>
      <p:sp>
        <p:nvSpPr>
          <p:cNvPr id="3" name="Turinio vietos rezervavimo ženklas 2">
            <a:extLst>
              <a:ext uri="{FF2B5EF4-FFF2-40B4-BE49-F238E27FC236}">
                <a16:creationId xmlns:a16="http://schemas.microsoft.com/office/drawing/2014/main" id="{801E6017-D221-46F1-BAD0-0538ECD872AA}"/>
              </a:ext>
            </a:extLst>
          </p:cNvPr>
          <p:cNvSpPr>
            <a:spLocks noGrp="1"/>
          </p:cNvSpPr>
          <p:nvPr>
            <p:ph idx="1"/>
          </p:nvPr>
        </p:nvSpPr>
        <p:spPr>
          <a:xfrm>
            <a:off x="457200" y="1268760"/>
            <a:ext cx="8229600" cy="4857403"/>
          </a:xfrm>
        </p:spPr>
        <p:txBody>
          <a:bodyPr/>
          <a:lstStyle/>
          <a:p>
            <a:pPr marL="0" indent="0" algn="l">
              <a:buNone/>
            </a:pPr>
            <a:r>
              <a:rPr lang="lt-LT" sz="2000" b="0" i="0" dirty="0">
                <a:solidFill>
                  <a:srgbClr val="404040"/>
                </a:solidFill>
                <a:effectLst/>
              </a:rPr>
              <a:t>Rudenį Komisija paskelbia</a:t>
            </a:r>
          </a:p>
          <a:p>
            <a:pPr algn="l">
              <a:buFont typeface="Wingdings" panose="05000000000000000000" pitchFamily="2" charset="2"/>
              <a:buChar char="Ø"/>
            </a:pPr>
            <a:r>
              <a:rPr lang="en-US" sz="2000" b="1" i="0" dirty="0">
                <a:solidFill>
                  <a:srgbClr val="404040"/>
                </a:solidFill>
                <a:effectLst/>
              </a:rPr>
              <a:t>Annual Sustainable Growth</a:t>
            </a:r>
            <a:r>
              <a:rPr lang="lt-LT" sz="2000" b="1" i="0" dirty="0">
                <a:solidFill>
                  <a:srgbClr val="404040"/>
                </a:solidFill>
                <a:effectLst/>
              </a:rPr>
              <a:t> </a:t>
            </a:r>
            <a:r>
              <a:rPr lang="en-US" sz="2000" b="1" i="0" dirty="0">
                <a:solidFill>
                  <a:srgbClr val="404040"/>
                </a:solidFill>
                <a:effectLst/>
              </a:rPr>
              <a:t>Survey</a:t>
            </a:r>
            <a:r>
              <a:rPr lang="en-US" sz="2000" b="0" i="0" dirty="0">
                <a:solidFill>
                  <a:srgbClr val="404040"/>
                </a:solidFill>
                <a:effectLst/>
              </a:rPr>
              <a:t> (ASGS)</a:t>
            </a:r>
            <a:endParaRPr lang="lt-LT" sz="2000" b="0" i="0" dirty="0">
              <a:solidFill>
                <a:srgbClr val="404040"/>
              </a:solidFill>
              <a:effectLst/>
            </a:endParaRPr>
          </a:p>
          <a:p>
            <a:pPr algn="l">
              <a:buFont typeface="Wingdings" panose="05000000000000000000" pitchFamily="2" charset="2"/>
              <a:buChar char="Ø"/>
            </a:pPr>
            <a:r>
              <a:rPr lang="en-US" sz="2000" b="1" i="0" dirty="0">
                <a:solidFill>
                  <a:srgbClr val="404040"/>
                </a:solidFill>
                <a:effectLst/>
              </a:rPr>
              <a:t>Alert Mechanism Report</a:t>
            </a:r>
            <a:r>
              <a:rPr lang="en-US" sz="2000" b="0" i="0" dirty="0">
                <a:solidFill>
                  <a:srgbClr val="404040"/>
                </a:solidFill>
                <a:effectLst/>
              </a:rPr>
              <a:t> (AMR), the </a:t>
            </a:r>
            <a:endParaRPr lang="lt-LT" sz="2000" b="0" i="0" dirty="0">
              <a:solidFill>
                <a:srgbClr val="404040"/>
              </a:solidFill>
              <a:effectLst/>
            </a:endParaRPr>
          </a:p>
          <a:p>
            <a:pPr algn="l">
              <a:buFont typeface="Wingdings" panose="05000000000000000000" pitchFamily="2" charset="2"/>
              <a:buChar char="Ø"/>
            </a:pPr>
            <a:r>
              <a:rPr lang="en-US" sz="2000" b="0" i="0" dirty="0">
                <a:solidFill>
                  <a:srgbClr val="404040"/>
                </a:solidFill>
                <a:effectLst/>
              </a:rPr>
              <a:t>proposal for a </a:t>
            </a:r>
            <a:r>
              <a:rPr lang="en-US" sz="2000" b="1" i="0" dirty="0">
                <a:solidFill>
                  <a:srgbClr val="404040"/>
                </a:solidFill>
                <a:effectLst/>
              </a:rPr>
              <a:t>Joint Employment Report</a:t>
            </a:r>
            <a:r>
              <a:rPr lang="en-US" sz="2000" b="0" i="0" dirty="0">
                <a:solidFill>
                  <a:srgbClr val="404040"/>
                </a:solidFill>
                <a:effectLst/>
              </a:rPr>
              <a:t>, </a:t>
            </a:r>
            <a:endParaRPr lang="lt-LT" sz="2000" b="0" i="0" dirty="0">
              <a:solidFill>
                <a:srgbClr val="404040"/>
              </a:solidFill>
              <a:effectLst/>
            </a:endParaRPr>
          </a:p>
          <a:p>
            <a:pPr algn="l">
              <a:buFont typeface="Wingdings" panose="05000000000000000000" pitchFamily="2" charset="2"/>
              <a:buChar char="Ø"/>
            </a:pPr>
            <a:r>
              <a:rPr lang="en-US" sz="2000" b="0" i="0" dirty="0">
                <a:solidFill>
                  <a:srgbClr val="404040"/>
                </a:solidFill>
                <a:effectLst/>
              </a:rPr>
              <a:t>proposal for </a:t>
            </a:r>
            <a:r>
              <a:rPr lang="en-US" sz="2000" b="1" i="0" dirty="0">
                <a:solidFill>
                  <a:srgbClr val="404040"/>
                </a:solidFill>
                <a:effectLst/>
              </a:rPr>
              <a:t>recommendations for the euro</a:t>
            </a:r>
            <a:r>
              <a:rPr lang="en-US" sz="2000" b="0" i="0" dirty="0">
                <a:solidFill>
                  <a:srgbClr val="404040"/>
                </a:solidFill>
                <a:effectLst/>
              </a:rPr>
              <a:t> area and </a:t>
            </a:r>
            <a:endParaRPr lang="lt-LT" sz="2000" b="0" i="0" dirty="0">
              <a:solidFill>
                <a:srgbClr val="404040"/>
              </a:solidFill>
              <a:effectLst/>
            </a:endParaRPr>
          </a:p>
          <a:p>
            <a:pPr algn="l">
              <a:buFont typeface="Wingdings" panose="05000000000000000000" pitchFamily="2" charset="2"/>
              <a:buChar char="Ø"/>
            </a:pPr>
            <a:r>
              <a:rPr lang="en-US" sz="2000" b="0" i="0" dirty="0">
                <a:solidFill>
                  <a:srgbClr val="404040"/>
                </a:solidFill>
                <a:effectLst/>
              </a:rPr>
              <a:t>Commission opinions on the draft budgetary plans of euro area M</a:t>
            </a:r>
            <a:r>
              <a:rPr lang="lt-LT" sz="2000" b="0" i="0" dirty="0">
                <a:solidFill>
                  <a:srgbClr val="404040"/>
                </a:solidFill>
                <a:effectLst/>
              </a:rPr>
              <a:t>S</a:t>
            </a:r>
            <a:endParaRPr lang="en-US" sz="2000" b="0" i="0" dirty="0">
              <a:solidFill>
                <a:srgbClr val="404040"/>
              </a:solidFill>
              <a:effectLst/>
            </a:endParaRPr>
          </a:p>
          <a:p>
            <a:pPr marL="0" indent="0" algn="l">
              <a:buNone/>
            </a:pPr>
            <a:r>
              <a:rPr lang="en-US" sz="1800" b="1" i="0" dirty="0">
                <a:solidFill>
                  <a:srgbClr val="404040"/>
                </a:solidFill>
                <a:effectLst/>
              </a:rPr>
              <a:t>ASGS</a:t>
            </a:r>
            <a:r>
              <a:rPr lang="en-US" sz="1800" b="0" i="0" dirty="0">
                <a:solidFill>
                  <a:srgbClr val="404040"/>
                </a:solidFill>
                <a:effectLst/>
              </a:rPr>
              <a:t> </a:t>
            </a:r>
            <a:r>
              <a:rPr lang="lt-LT" sz="1800" b="0" i="0" dirty="0">
                <a:solidFill>
                  <a:srgbClr val="404040"/>
                </a:solidFill>
                <a:effectLst/>
              </a:rPr>
              <a:t>nustato bendrus ES ekonomikos ir socialinius prioritetus ir politikos gaires šalims narėms ateinantiems metams </a:t>
            </a:r>
          </a:p>
          <a:p>
            <a:pPr marL="0" indent="0">
              <a:buNone/>
            </a:pPr>
            <a:r>
              <a:rPr lang="lt-LT" sz="1800" b="1" dirty="0">
                <a:solidFill>
                  <a:srgbClr val="404040"/>
                </a:solidFill>
              </a:rPr>
              <a:t>AMR</a:t>
            </a:r>
            <a:r>
              <a:rPr lang="lt-LT" sz="1800" dirty="0">
                <a:solidFill>
                  <a:srgbClr val="404040"/>
                </a:solidFill>
              </a:rPr>
              <a:t> pradeda metinę makroekonominio disbalanso įvertinimo procedūrą, kurios tikslas identifikuoti potencialias rizikas, imtis galimo žalingo makroekonominio disbalanso prevencijos ar jo įveikimo. </a:t>
            </a:r>
          </a:p>
          <a:p>
            <a:pPr marL="0" indent="0">
              <a:buNone/>
            </a:pPr>
            <a:r>
              <a:rPr lang="lt-LT" sz="1800" dirty="0">
                <a:solidFill>
                  <a:srgbClr val="404040"/>
                </a:solidFill>
              </a:rPr>
              <a:t>Pasiūlymas dėl </a:t>
            </a:r>
            <a:r>
              <a:rPr lang="en-US" sz="1800" b="1" dirty="0">
                <a:solidFill>
                  <a:srgbClr val="404040"/>
                </a:solidFill>
              </a:rPr>
              <a:t>Joint Employment Report </a:t>
            </a:r>
            <a:r>
              <a:rPr lang="lt-LT" sz="1800" dirty="0">
                <a:solidFill>
                  <a:srgbClr val="404040"/>
                </a:solidFill>
              </a:rPr>
              <a:t>pateikia užimtumo ir socialinės situacijos analizę ES bei galimus iššūkius bei politikos priemones šalyse narėse. </a:t>
            </a:r>
          </a:p>
          <a:p>
            <a:pPr marL="0" indent="0">
              <a:buNone/>
            </a:pPr>
            <a:endParaRPr lang="lt-LT" sz="1800" dirty="0">
              <a:solidFill>
                <a:srgbClr val="404040"/>
              </a:solidFill>
            </a:endParaRPr>
          </a:p>
          <a:p>
            <a:pPr marL="0" indent="0">
              <a:buNone/>
            </a:pPr>
            <a:r>
              <a:rPr lang="lt-LT" sz="1100" dirty="0">
                <a:hlinkClick r:id="rId2"/>
              </a:rPr>
              <a:t>2022 </a:t>
            </a:r>
            <a:r>
              <a:rPr lang="lt-LT" sz="1100" dirty="0" err="1">
                <a:hlinkClick r:id="rId2"/>
              </a:rPr>
              <a:t>European</a:t>
            </a:r>
            <a:r>
              <a:rPr lang="lt-LT" sz="1100" dirty="0">
                <a:hlinkClick r:id="rId2"/>
              </a:rPr>
              <a:t> </a:t>
            </a:r>
            <a:r>
              <a:rPr lang="lt-LT" sz="1100" dirty="0" err="1">
                <a:hlinkClick r:id="rId2"/>
              </a:rPr>
              <a:t>Semester</a:t>
            </a:r>
            <a:r>
              <a:rPr lang="lt-LT" sz="1100" dirty="0">
                <a:hlinkClick r:id="rId2"/>
              </a:rPr>
              <a:t>: </a:t>
            </a:r>
            <a:r>
              <a:rPr lang="lt-LT" sz="1100" dirty="0" err="1">
                <a:hlinkClick r:id="rId2"/>
              </a:rPr>
              <a:t>Autumn</a:t>
            </a:r>
            <a:r>
              <a:rPr lang="lt-LT" sz="1100" dirty="0">
                <a:hlinkClick r:id="rId2"/>
              </a:rPr>
              <a:t> </a:t>
            </a:r>
            <a:r>
              <a:rPr lang="lt-LT" sz="1100" dirty="0" err="1">
                <a:hlinkClick r:id="rId2"/>
              </a:rPr>
              <a:t>package</a:t>
            </a:r>
            <a:r>
              <a:rPr lang="lt-LT" sz="1100" dirty="0">
                <a:hlinkClick r:id="rId2"/>
              </a:rPr>
              <a:t> | </a:t>
            </a:r>
            <a:r>
              <a:rPr lang="lt-LT" sz="1100" dirty="0" err="1">
                <a:hlinkClick r:id="rId2"/>
              </a:rPr>
              <a:t>European</a:t>
            </a:r>
            <a:r>
              <a:rPr lang="lt-LT" sz="1100" dirty="0">
                <a:hlinkClick r:id="rId2"/>
              </a:rPr>
              <a:t> </a:t>
            </a:r>
            <a:r>
              <a:rPr lang="lt-LT" sz="1100" dirty="0" err="1">
                <a:hlinkClick r:id="rId2"/>
              </a:rPr>
              <a:t>Commission</a:t>
            </a:r>
            <a:r>
              <a:rPr lang="lt-LT" sz="1100" dirty="0">
                <a:hlinkClick r:id="rId2"/>
              </a:rPr>
              <a:t> (europa.eu)</a:t>
            </a:r>
            <a:endParaRPr lang="lt-LT" sz="1800" dirty="0">
              <a:solidFill>
                <a:srgbClr val="404040"/>
              </a:solidFill>
            </a:endParaRPr>
          </a:p>
        </p:txBody>
      </p:sp>
    </p:spTree>
    <p:extLst>
      <p:ext uri="{BB962C8B-B14F-4D97-AF65-F5344CB8AC3E}">
        <p14:creationId xmlns:p14="http://schemas.microsoft.com/office/powerpoint/2010/main" val="526634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C18CECC-171D-413D-A365-9D3959920B03}"/>
              </a:ext>
            </a:extLst>
          </p:cNvPr>
          <p:cNvSpPr>
            <a:spLocks noGrp="1"/>
          </p:cNvSpPr>
          <p:nvPr>
            <p:ph type="title"/>
          </p:nvPr>
        </p:nvSpPr>
        <p:spPr>
          <a:xfrm>
            <a:off x="0" y="0"/>
            <a:ext cx="9144000" cy="980728"/>
          </a:xfrm>
        </p:spPr>
        <p:txBody>
          <a:bodyPr/>
          <a:lstStyle/>
          <a:p>
            <a:r>
              <a:rPr lang="lt-LT" b="1" dirty="0"/>
              <a:t>Modifikuotas Europos semestras</a:t>
            </a:r>
            <a:endParaRPr lang="lt-LT" dirty="0"/>
          </a:p>
        </p:txBody>
      </p:sp>
      <p:sp>
        <p:nvSpPr>
          <p:cNvPr id="3" name="Turinio vietos rezervavimo ženklas 2">
            <a:extLst>
              <a:ext uri="{FF2B5EF4-FFF2-40B4-BE49-F238E27FC236}">
                <a16:creationId xmlns:a16="http://schemas.microsoft.com/office/drawing/2014/main" id="{801E6017-D221-46F1-BAD0-0538ECD872AA}"/>
              </a:ext>
            </a:extLst>
          </p:cNvPr>
          <p:cNvSpPr>
            <a:spLocks noGrp="1"/>
          </p:cNvSpPr>
          <p:nvPr>
            <p:ph idx="1"/>
          </p:nvPr>
        </p:nvSpPr>
        <p:spPr>
          <a:xfrm>
            <a:off x="457200" y="1196752"/>
            <a:ext cx="8229600" cy="5328592"/>
          </a:xfrm>
        </p:spPr>
        <p:txBody>
          <a:bodyPr/>
          <a:lstStyle/>
          <a:p>
            <a:pPr marL="0" indent="0" algn="just">
              <a:buNone/>
            </a:pPr>
            <a:r>
              <a:rPr lang="lt-LT" sz="1800" b="1" dirty="0">
                <a:solidFill>
                  <a:srgbClr val="404040"/>
                </a:solidFill>
              </a:rPr>
              <a:t>Vasario – kovo  </a:t>
            </a:r>
            <a:r>
              <a:rPr lang="lt-LT" sz="1800" dirty="0">
                <a:solidFill>
                  <a:srgbClr val="404040"/>
                </a:solidFill>
              </a:rPr>
              <a:t>mėnesiais Vadovų Taryba aprobuoja pateiktus dokumentus.</a:t>
            </a:r>
          </a:p>
          <a:p>
            <a:pPr marL="0" indent="0" algn="just">
              <a:buNone/>
            </a:pPr>
            <a:r>
              <a:rPr lang="lt-LT" sz="1800" b="1" dirty="0">
                <a:solidFill>
                  <a:srgbClr val="404040"/>
                </a:solidFill>
              </a:rPr>
              <a:t>Balandžio</a:t>
            </a:r>
            <a:r>
              <a:rPr lang="lt-LT" sz="1800" dirty="0">
                <a:solidFill>
                  <a:srgbClr val="404040"/>
                </a:solidFill>
              </a:rPr>
              <a:t> mėnesį šalys narės pateikia </a:t>
            </a:r>
            <a:r>
              <a:rPr lang="lt-LT" sz="1800" b="1" dirty="0">
                <a:solidFill>
                  <a:srgbClr val="404040"/>
                </a:solidFill>
              </a:rPr>
              <a:t>Nacionalines reformų programas </a:t>
            </a:r>
            <a:r>
              <a:rPr lang="lt-LT" sz="1800" dirty="0">
                <a:solidFill>
                  <a:srgbClr val="404040"/>
                </a:solidFill>
              </a:rPr>
              <a:t>ir </a:t>
            </a:r>
            <a:r>
              <a:rPr lang="lt-LT" sz="1800" b="1" dirty="0">
                <a:solidFill>
                  <a:srgbClr val="404040"/>
                </a:solidFill>
              </a:rPr>
              <a:t>Stabilumo </a:t>
            </a:r>
            <a:r>
              <a:rPr lang="lt-LT" sz="1800" dirty="0">
                <a:solidFill>
                  <a:srgbClr val="404040"/>
                </a:solidFill>
              </a:rPr>
              <a:t>(euro zona) arba </a:t>
            </a:r>
            <a:r>
              <a:rPr lang="lt-LT" sz="1800" b="1" dirty="0">
                <a:solidFill>
                  <a:srgbClr val="404040"/>
                </a:solidFill>
              </a:rPr>
              <a:t>Konvergencijos </a:t>
            </a:r>
            <a:r>
              <a:rPr lang="lt-LT" sz="1800" dirty="0">
                <a:solidFill>
                  <a:srgbClr val="404040"/>
                </a:solidFill>
              </a:rPr>
              <a:t>programas. NRP turi taip pat numatyti ir RRF vykdymą.</a:t>
            </a:r>
          </a:p>
          <a:p>
            <a:pPr marL="0" indent="0" algn="just">
              <a:buNone/>
            </a:pPr>
            <a:r>
              <a:rPr lang="lt-LT" sz="1800" b="1" dirty="0">
                <a:solidFill>
                  <a:srgbClr val="404040"/>
                </a:solidFill>
              </a:rPr>
              <a:t>Gegužės</a:t>
            </a:r>
            <a:r>
              <a:rPr lang="lt-LT" sz="1800" dirty="0">
                <a:solidFill>
                  <a:srgbClr val="404040"/>
                </a:solidFill>
              </a:rPr>
              <a:t> mėnesį Komisija skelbia </a:t>
            </a:r>
            <a:r>
              <a:rPr lang="lt-LT" sz="1800" b="1" dirty="0" err="1">
                <a:solidFill>
                  <a:srgbClr val="404040"/>
                </a:solidFill>
              </a:rPr>
              <a:t>Country</a:t>
            </a:r>
            <a:r>
              <a:rPr lang="lt-LT" sz="1800" b="1" dirty="0">
                <a:solidFill>
                  <a:srgbClr val="404040"/>
                </a:solidFill>
              </a:rPr>
              <a:t> </a:t>
            </a:r>
            <a:r>
              <a:rPr lang="lt-LT" sz="1800" b="1" dirty="0" err="1">
                <a:solidFill>
                  <a:srgbClr val="404040"/>
                </a:solidFill>
              </a:rPr>
              <a:t>Report</a:t>
            </a:r>
            <a:r>
              <a:rPr lang="lt-LT" sz="1800" b="1" dirty="0">
                <a:solidFill>
                  <a:srgbClr val="404040"/>
                </a:solidFill>
              </a:rPr>
              <a:t>  </a:t>
            </a:r>
            <a:r>
              <a:rPr lang="lt-LT" sz="1800" dirty="0">
                <a:solidFill>
                  <a:srgbClr val="404040"/>
                </a:solidFill>
              </a:rPr>
              <a:t>kiekvienai šaliai narei. Šie pranešimai įvertina RRF vykdymo eigą, analizuoja šalių ekonominį bei socialinį vystymąsi, galimus iššūkius bei atsparumo priemones.</a:t>
            </a:r>
            <a:r>
              <a:rPr lang="en-US" sz="1800" dirty="0">
                <a:solidFill>
                  <a:srgbClr val="404040"/>
                </a:solidFill>
              </a:rPr>
              <a:t>  </a:t>
            </a:r>
            <a:r>
              <a:rPr lang="lt-LT" sz="1800" dirty="0">
                <a:solidFill>
                  <a:srgbClr val="404040"/>
                </a:solidFill>
              </a:rPr>
              <a:t>Pranešimai taip pat turi įvertinti ir šalių pažangą, įgyvendinant </a:t>
            </a:r>
            <a:r>
              <a:rPr lang="en-US" sz="1800" b="1" dirty="0">
                <a:solidFill>
                  <a:srgbClr val="404040"/>
                </a:solidFill>
              </a:rPr>
              <a:t>European Pillar of Social Rights.</a:t>
            </a:r>
            <a:r>
              <a:rPr lang="lt-LT" sz="1800" b="1" dirty="0">
                <a:solidFill>
                  <a:srgbClr val="404040"/>
                </a:solidFill>
              </a:rPr>
              <a:t> </a:t>
            </a:r>
            <a:r>
              <a:rPr lang="lt-LT" sz="1800" dirty="0">
                <a:solidFill>
                  <a:srgbClr val="404040"/>
                </a:solidFill>
              </a:rPr>
              <a:t>Negana to, pranešimuose ketinama įvertinti ir pažangą, įgyvendinant </a:t>
            </a:r>
            <a:r>
              <a:rPr lang="lt-LT" sz="1800" b="1" dirty="0" err="1">
                <a:solidFill>
                  <a:srgbClr val="404040"/>
                </a:solidFill>
              </a:rPr>
              <a:t>Sustainable</a:t>
            </a:r>
            <a:r>
              <a:rPr lang="lt-LT" sz="1800" b="1" dirty="0">
                <a:solidFill>
                  <a:srgbClr val="404040"/>
                </a:solidFill>
              </a:rPr>
              <a:t> </a:t>
            </a:r>
            <a:r>
              <a:rPr lang="lt-LT" sz="1800" b="1" dirty="0" err="1">
                <a:solidFill>
                  <a:srgbClr val="404040"/>
                </a:solidFill>
              </a:rPr>
              <a:t>Development</a:t>
            </a:r>
            <a:r>
              <a:rPr lang="lt-LT" sz="1800" b="1" dirty="0">
                <a:solidFill>
                  <a:srgbClr val="404040"/>
                </a:solidFill>
              </a:rPr>
              <a:t> </a:t>
            </a:r>
            <a:r>
              <a:rPr lang="lt-LT" sz="1800" b="1" dirty="0" err="1">
                <a:solidFill>
                  <a:srgbClr val="404040"/>
                </a:solidFill>
              </a:rPr>
              <a:t>Goals</a:t>
            </a:r>
            <a:r>
              <a:rPr lang="lt-LT" sz="1800" b="1" dirty="0">
                <a:solidFill>
                  <a:srgbClr val="404040"/>
                </a:solidFill>
              </a:rPr>
              <a:t>.</a:t>
            </a:r>
            <a:r>
              <a:rPr lang="lt-LT" sz="1800" dirty="0">
                <a:solidFill>
                  <a:srgbClr val="404040"/>
                </a:solidFill>
              </a:rPr>
              <a:t> Kartu pateikiami ir pasiūlymai dėl</a:t>
            </a:r>
            <a:r>
              <a:rPr lang="en-US" sz="1800" dirty="0">
                <a:solidFill>
                  <a:srgbClr val="404040"/>
                </a:solidFill>
              </a:rPr>
              <a:t> </a:t>
            </a:r>
            <a:r>
              <a:rPr lang="en-US" sz="1800" b="1" dirty="0">
                <a:solidFill>
                  <a:srgbClr val="404040"/>
                </a:solidFill>
              </a:rPr>
              <a:t>country-specific recommendations</a:t>
            </a:r>
            <a:r>
              <a:rPr lang="lt-LT" sz="1800" dirty="0">
                <a:solidFill>
                  <a:srgbClr val="404040"/>
                </a:solidFill>
              </a:rPr>
              <a:t>, kuriuos vėliau turi patvirtinti Vadovų Taryba. Po to vyriausybės turi atsižvelgti į tas rekomendacijas savo reformų  planuose ateinantiems metams.</a:t>
            </a:r>
          </a:p>
          <a:p>
            <a:pPr marL="0" indent="0" algn="just">
              <a:buNone/>
            </a:pPr>
            <a:r>
              <a:rPr lang="en-US" sz="1200" b="1" i="0" dirty="0">
                <a:solidFill>
                  <a:srgbClr val="404040"/>
                </a:solidFill>
                <a:effectLst/>
                <a:latin typeface="Arial" panose="020B0604020202020204" pitchFamily="34" charset="0"/>
              </a:rPr>
              <a:t>For euro area Member States</a:t>
            </a:r>
            <a:r>
              <a:rPr lang="en-US" sz="1200" b="0" i="0" dirty="0">
                <a:solidFill>
                  <a:srgbClr val="404040"/>
                </a:solidFill>
                <a:effectLst/>
                <a:latin typeface="Arial" panose="020B0604020202020204" pitchFamily="34" charset="0"/>
              </a:rPr>
              <a:t>, budgetary monitoring takes place also in the autumn. Euro area Member States present to the Commission </a:t>
            </a:r>
            <a:r>
              <a:rPr lang="en-US" sz="1200" b="1" i="0" dirty="0">
                <a:solidFill>
                  <a:srgbClr val="404040"/>
                </a:solidFill>
                <a:effectLst/>
                <a:latin typeface="Arial" panose="020B0604020202020204" pitchFamily="34" charset="0"/>
              </a:rPr>
              <a:t>draft budgetary plans </a:t>
            </a:r>
            <a:r>
              <a:rPr lang="en-US" sz="1200" b="0" i="0" dirty="0">
                <a:solidFill>
                  <a:srgbClr val="404040"/>
                </a:solidFill>
                <a:effectLst/>
                <a:latin typeface="Arial" panose="020B0604020202020204" pitchFamily="34" charset="0"/>
              </a:rPr>
              <a:t>for the following year by </a:t>
            </a:r>
            <a:r>
              <a:rPr lang="en-US" sz="1200" b="1" i="0" dirty="0">
                <a:solidFill>
                  <a:srgbClr val="404040"/>
                </a:solidFill>
                <a:effectLst/>
                <a:latin typeface="Arial" panose="020B0604020202020204" pitchFamily="34" charset="0"/>
              </a:rPr>
              <a:t>15 October. </a:t>
            </a:r>
            <a:r>
              <a:rPr lang="en-US" sz="1200" b="0" i="0" dirty="0">
                <a:solidFill>
                  <a:srgbClr val="404040"/>
                </a:solidFill>
                <a:effectLst/>
                <a:latin typeface="Arial" panose="020B0604020202020204" pitchFamily="34" charset="0"/>
              </a:rPr>
              <a:t>The Commission then assesses the plans against the requirements of the Stability and Growth Pact and the relevant country-specific recommendations. It issues an Opinion on each of the budgetary plans in November, so that this guidance is taken into account when national budgets are </a:t>
            </a:r>
            <a:r>
              <a:rPr lang="en-US" sz="1200" b="0" i="0" dirty="0" err="1">
                <a:solidFill>
                  <a:srgbClr val="404040"/>
                </a:solidFill>
                <a:effectLst/>
                <a:latin typeface="Arial" panose="020B0604020202020204" pitchFamily="34" charset="0"/>
              </a:rPr>
              <a:t>finalised</a:t>
            </a:r>
            <a:r>
              <a:rPr lang="en-US" sz="1200" b="0" i="0" dirty="0">
                <a:solidFill>
                  <a:srgbClr val="404040"/>
                </a:solidFill>
                <a:effectLst/>
                <a:latin typeface="Arial" panose="020B0604020202020204" pitchFamily="34" charset="0"/>
              </a:rPr>
              <a:t>. Euro area Finance Ministers then discuss the Commission's assessment of the draft budgetary plans in the Eurogroup.</a:t>
            </a:r>
            <a:endParaRPr lang="lt-LT" sz="1200" b="0" i="0" dirty="0">
              <a:solidFill>
                <a:srgbClr val="404040"/>
              </a:solidFill>
              <a:effectLst/>
              <a:latin typeface="Arial" panose="020B0604020202020204" pitchFamily="34" charset="0"/>
            </a:endParaRPr>
          </a:p>
          <a:p>
            <a:pPr marL="0" indent="0" algn="just">
              <a:buNone/>
            </a:pPr>
            <a:endParaRPr lang="en-US" sz="1200" b="0" i="0" dirty="0">
              <a:solidFill>
                <a:srgbClr val="404040"/>
              </a:solidFill>
              <a:effectLst/>
              <a:latin typeface="Arial" panose="020B0604020202020204" pitchFamily="34" charset="0"/>
            </a:endParaRPr>
          </a:p>
          <a:p>
            <a:pPr marL="0" indent="0" algn="just">
              <a:buNone/>
            </a:pPr>
            <a:r>
              <a:rPr lang="en-US" sz="1200" b="0" i="0" dirty="0">
                <a:solidFill>
                  <a:srgbClr val="404040"/>
                </a:solidFill>
                <a:effectLst/>
                <a:latin typeface="Arial" panose="020B0604020202020204" pitchFamily="34" charset="0"/>
              </a:rPr>
              <a:t>Throughout the year, the Commission is in dialogue with Member States' authorities and stakeholders to closely monitor policy implementation</a:t>
            </a:r>
            <a:endParaRPr lang="lt-LT" sz="1200" b="0" i="0" dirty="0">
              <a:solidFill>
                <a:srgbClr val="404040"/>
              </a:solidFill>
              <a:effectLst/>
              <a:latin typeface="Arial" panose="020B0604020202020204" pitchFamily="34" charset="0"/>
            </a:endParaRPr>
          </a:p>
          <a:p>
            <a:pPr marL="0" indent="0" algn="just">
              <a:buNone/>
            </a:pPr>
            <a:r>
              <a:rPr lang="lt-LT" sz="900" dirty="0" err="1">
                <a:hlinkClick r:id="rId2"/>
              </a:rPr>
              <a:t>The</a:t>
            </a:r>
            <a:r>
              <a:rPr lang="lt-LT" sz="900" dirty="0">
                <a:hlinkClick r:id="rId2"/>
              </a:rPr>
              <a:t> 2022 </a:t>
            </a:r>
            <a:r>
              <a:rPr lang="lt-LT" sz="900" dirty="0" err="1">
                <a:hlinkClick r:id="rId2"/>
              </a:rPr>
              <a:t>European</a:t>
            </a:r>
            <a:r>
              <a:rPr lang="lt-LT" sz="900" dirty="0">
                <a:hlinkClick r:id="rId2"/>
              </a:rPr>
              <a:t> </a:t>
            </a:r>
            <a:r>
              <a:rPr lang="lt-LT" sz="900" dirty="0" err="1">
                <a:hlinkClick r:id="rId2"/>
              </a:rPr>
              <a:t>Semester</a:t>
            </a:r>
            <a:r>
              <a:rPr lang="lt-LT" sz="900" dirty="0">
                <a:hlinkClick r:id="rId2"/>
              </a:rPr>
              <a:t> </a:t>
            </a:r>
            <a:r>
              <a:rPr lang="lt-LT" sz="900" dirty="0" err="1">
                <a:hlinkClick r:id="rId2"/>
              </a:rPr>
              <a:t>cycle</a:t>
            </a:r>
            <a:r>
              <a:rPr lang="lt-LT" sz="900" dirty="0">
                <a:hlinkClick r:id="rId2"/>
              </a:rPr>
              <a:t> | </a:t>
            </a:r>
            <a:r>
              <a:rPr lang="lt-LT" sz="900" dirty="0" err="1">
                <a:hlinkClick r:id="rId2"/>
              </a:rPr>
              <a:t>European</a:t>
            </a:r>
            <a:r>
              <a:rPr lang="lt-LT" sz="900" dirty="0">
                <a:hlinkClick r:id="rId2"/>
              </a:rPr>
              <a:t> </a:t>
            </a:r>
            <a:r>
              <a:rPr lang="lt-LT" sz="900" dirty="0" err="1">
                <a:hlinkClick r:id="rId2"/>
              </a:rPr>
              <a:t>Commission</a:t>
            </a:r>
            <a:r>
              <a:rPr lang="lt-LT" sz="900" dirty="0">
                <a:hlinkClick r:id="rId2"/>
              </a:rPr>
              <a:t> (europa.eu)</a:t>
            </a:r>
            <a:endParaRPr lang="en-US" sz="1200" b="0" i="0" dirty="0">
              <a:solidFill>
                <a:srgbClr val="404040"/>
              </a:solidFill>
              <a:effectLst/>
              <a:latin typeface="Arial" panose="020B0604020202020204" pitchFamily="34" charset="0"/>
            </a:endParaRPr>
          </a:p>
          <a:p>
            <a:pPr marL="0" indent="0" algn="l">
              <a:buNone/>
            </a:pPr>
            <a:endParaRPr lang="lt-LT" sz="1800" dirty="0">
              <a:solidFill>
                <a:srgbClr val="404040"/>
              </a:solidFill>
            </a:endParaRPr>
          </a:p>
        </p:txBody>
      </p:sp>
    </p:spTree>
    <p:extLst>
      <p:ext uri="{BB962C8B-B14F-4D97-AF65-F5344CB8AC3E}">
        <p14:creationId xmlns:p14="http://schemas.microsoft.com/office/powerpoint/2010/main" val="3385569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685BDC3-50F8-4226-ABD5-A63BA13EF2D6}"/>
              </a:ext>
            </a:extLst>
          </p:cNvPr>
          <p:cNvSpPr>
            <a:spLocks noGrp="1"/>
          </p:cNvSpPr>
          <p:nvPr>
            <p:ph type="title"/>
          </p:nvPr>
        </p:nvSpPr>
        <p:spPr>
          <a:xfrm>
            <a:off x="0" y="0"/>
            <a:ext cx="9144000" cy="836712"/>
          </a:xfrm>
        </p:spPr>
        <p:txBody>
          <a:bodyPr/>
          <a:lstStyle/>
          <a:p>
            <a:r>
              <a:rPr lang="lt-LT" sz="4000" b="1" dirty="0"/>
              <a:t>Rekomendacijos Lietuvai pavyzdys</a:t>
            </a:r>
          </a:p>
        </p:txBody>
      </p:sp>
      <p:pic>
        <p:nvPicPr>
          <p:cNvPr id="4" name="Paveikslėlis 3">
            <a:extLst>
              <a:ext uri="{FF2B5EF4-FFF2-40B4-BE49-F238E27FC236}">
                <a16:creationId xmlns:a16="http://schemas.microsoft.com/office/drawing/2014/main" id="{DA0015D3-F123-46C5-8599-3C16039F2EE8}"/>
              </a:ext>
            </a:extLst>
          </p:cNvPr>
          <p:cNvPicPr>
            <a:picLocks noChangeAspect="1"/>
          </p:cNvPicPr>
          <p:nvPr/>
        </p:nvPicPr>
        <p:blipFill rotWithShape="1">
          <a:blip r:embed="rId2"/>
          <a:srcRect l="4641" t="16401" r="20600" b="25851"/>
          <a:stretch/>
        </p:blipFill>
        <p:spPr>
          <a:xfrm>
            <a:off x="1043608" y="908720"/>
            <a:ext cx="5976664" cy="3248451"/>
          </a:xfrm>
          <a:prstGeom prst="rect">
            <a:avLst/>
          </a:prstGeom>
        </p:spPr>
      </p:pic>
      <p:pic>
        <p:nvPicPr>
          <p:cNvPr id="6" name="Paveikslėlis 5">
            <a:extLst>
              <a:ext uri="{FF2B5EF4-FFF2-40B4-BE49-F238E27FC236}">
                <a16:creationId xmlns:a16="http://schemas.microsoft.com/office/drawing/2014/main" id="{AD596669-2517-47C4-83F2-7AB78E84CA10}"/>
              </a:ext>
            </a:extLst>
          </p:cNvPr>
          <p:cNvPicPr>
            <a:picLocks noChangeAspect="1"/>
          </p:cNvPicPr>
          <p:nvPr/>
        </p:nvPicPr>
        <p:blipFill rotWithShape="1">
          <a:blip r:embed="rId3"/>
          <a:srcRect l="8840" t="34250" r="21440" b="31843"/>
          <a:stretch/>
        </p:blipFill>
        <p:spPr>
          <a:xfrm>
            <a:off x="1043608" y="4502459"/>
            <a:ext cx="7344816" cy="2325292"/>
          </a:xfrm>
          <a:prstGeom prst="rect">
            <a:avLst/>
          </a:prstGeom>
        </p:spPr>
      </p:pic>
    </p:spTree>
    <p:extLst>
      <p:ext uri="{BB962C8B-B14F-4D97-AF65-F5344CB8AC3E}">
        <p14:creationId xmlns:p14="http://schemas.microsoft.com/office/powerpoint/2010/main" val="13761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
            <a:ext cx="9144000" cy="1341438"/>
          </a:xfrm>
        </p:spPr>
        <p:txBody>
          <a:bodyPr rtlCol="0">
            <a:no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Taryba: pagrindinaiai socialiniai dokumentai</a:t>
            </a:r>
            <a:endParaRPr lang="en-GB" sz="3600" b="1">
              <a:effectLst>
                <a:outerShdw blurRad="38100" dist="38100" dir="2700000" algn="tl">
                  <a:srgbClr val="000000">
                    <a:alpha val="43137"/>
                  </a:srgbClr>
                </a:outerShdw>
              </a:effectLst>
            </a:endParaRPr>
          </a:p>
        </p:txBody>
      </p:sp>
      <p:sp>
        <p:nvSpPr>
          <p:cNvPr id="9933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99333" name="Text Box 5"/>
          <p:cNvSpPr txBox="1">
            <a:spLocks noChangeArrowheads="1"/>
          </p:cNvSpPr>
          <p:nvPr/>
        </p:nvSpPr>
        <p:spPr bwMode="auto">
          <a:xfrm>
            <a:off x="395288" y="1773238"/>
            <a:ext cx="8497887" cy="4505325"/>
          </a:xfrm>
          <a:prstGeom prst="rect">
            <a:avLst/>
          </a:prstGeom>
          <a:noFill/>
          <a:ln w="12700">
            <a:noFill/>
            <a:miter lim="800000"/>
            <a:headEnd/>
            <a:tailEnd/>
          </a:ln>
        </p:spPr>
        <p:txBody>
          <a:bodyPr>
            <a:spAutoFit/>
          </a:bodyPr>
          <a:lstStyle/>
          <a:p>
            <a:pPr algn="ctr">
              <a:lnSpc>
                <a:spcPct val="90000"/>
              </a:lnSpc>
              <a:buSzPct val="85000"/>
              <a:buFont typeface="Wingdings" pitchFamily="2" charset="2"/>
              <a:buNone/>
            </a:pPr>
            <a:r>
              <a:rPr lang="lt-LT" altLang="lt-LT" sz="3000" b="1">
                <a:latin typeface="Calibri" pitchFamily="34" charset="0"/>
              </a:rPr>
              <a:t>European Convention for the Protection of Human Rights and Fundamental Freedoms (1950)	</a:t>
            </a:r>
          </a:p>
          <a:p>
            <a:pPr algn="r">
              <a:lnSpc>
                <a:spcPct val="90000"/>
              </a:lnSpc>
              <a:buSzPct val="85000"/>
              <a:buFont typeface="Wingdings" pitchFamily="2" charset="2"/>
              <a:buNone/>
            </a:pPr>
            <a:endParaRPr lang="lt-LT" altLang="lt-LT" sz="3000" i="1">
              <a:latin typeface="Calibri" pitchFamily="34" charset="0"/>
            </a:endParaRPr>
          </a:p>
          <a:p>
            <a:pPr algn="r">
              <a:lnSpc>
                <a:spcPct val="90000"/>
              </a:lnSpc>
              <a:buSzPct val="85000"/>
              <a:buFont typeface="Wingdings" pitchFamily="2" charset="2"/>
              <a:buNone/>
            </a:pPr>
            <a:r>
              <a:rPr lang="lt-LT" altLang="lt-LT" sz="3000" i="1">
                <a:latin typeface="Calibri" pitchFamily="34" charset="0"/>
              </a:rPr>
              <a:t>Europos žmogaus teisių ir pagrindinių laisvių apsaugos konvencija (1950, </a:t>
            </a:r>
            <a:r>
              <a:rPr lang="en-US" altLang="lt-LT" sz="3000" i="1">
                <a:latin typeface="Calibri" pitchFamily="34" charset="0"/>
              </a:rPr>
              <a:t>Lietuva </a:t>
            </a:r>
            <a:r>
              <a:rPr lang="lt-LT" altLang="lt-LT" sz="3000" i="1">
                <a:latin typeface="Calibri" pitchFamily="34" charset="0"/>
              </a:rPr>
              <a:t>prisijungė 1993, ratifikavo 1995)</a:t>
            </a:r>
          </a:p>
          <a:p>
            <a:pPr algn="just">
              <a:lnSpc>
                <a:spcPct val="130000"/>
              </a:lnSpc>
              <a:buClr>
                <a:schemeClr val="hlink"/>
              </a:buClr>
              <a:buSzPct val="75000"/>
              <a:buFont typeface="Wingdings" pitchFamily="2" charset="2"/>
              <a:buChar char="Ø"/>
            </a:pPr>
            <a:r>
              <a:rPr lang="lt-LT" altLang="lt-LT" sz="3000">
                <a:latin typeface="Calibri" pitchFamily="34" charset="0"/>
              </a:rPr>
              <a:t> </a:t>
            </a:r>
            <a:r>
              <a:rPr lang="lt-LT" altLang="lt-LT" sz="3200">
                <a:latin typeface="Calibri" pitchFamily="34" charset="0"/>
              </a:rPr>
              <a:t>Nustato pagrindines žmogaus teises</a:t>
            </a:r>
          </a:p>
          <a:p>
            <a:pPr algn="just">
              <a:lnSpc>
                <a:spcPct val="130000"/>
              </a:lnSpc>
              <a:buClr>
                <a:schemeClr val="hlink"/>
              </a:buClr>
              <a:buSzPct val="75000"/>
              <a:buFont typeface="Wingdings" pitchFamily="2" charset="2"/>
              <a:buChar char="Ø"/>
            </a:pPr>
            <a:r>
              <a:rPr lang="lt-LT" altLang="lt-LT" sz="3200">
                <a:latin typeface="Calibri" pitchFamily="34" charset="0"/>
              </a:rPr>
              <a:t> Įsteigia Europos žmogaus teisių komisiją</a:t>
            </a:r>
          </a:p>
          <a:p>
            <a:pPr algn="just">
              <a:lnSpc>
                <a:spcPct val="130000"/>
              </a:lnSpc>
              <a:buClr>
                <a:schemeClr val="hlink"/>
              </a:buClr>
              <a:buSzPct val="75000"/>
              <a:buFont typeface="Wingdings" pitchFamily="2" charset="2"/>
              <a:buChar char="Ø"/>
            </a:pPr>
            <a:r>
              <a:rPr lang="lt-LT" altLang="lt-LT" sz="3200">
                <a:latin typeface="Calibri" pitchFamily="34" charset="0"/>
              </a:rPr>
              <a:t> Įsteigia Europos žmogaus teisių teismą</a:t>
            </a:r>
            <a:endParaRPr lang="en-GB" altLang="lt-LT" sz="3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3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93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0" y="0"/>
            <a:ext cx="9144000" cy="1196752"/>
          </a:xfrm>
        </p:spPr>
        <p:txBody>
          <a:bodyPr rtlCol="0">
            <a:no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Taryba: pagrindinaiai socialiniai dokumentai</a:t>
            </a:r>
            <a:endParaRPr lang="en-GB" sz="3600" b="1">
              <a:effectLst>
                <a:outerShdw blurRad="38100" dist="38100" dir="2700000" algn="tl">
                  <a:srgbClr val="000000">
                    <a:alpha val="43137"/>
                  </a:srgbClr>
                </a:outerShdw>
              </a:effectLst>
            </a:endParaRPr>
          </a:p>
        </p:txBody>
      </p:sp>
      <p:sp>
        <p:nvSpPr>
          <p:cNvPr id="106499" name="Rectangle 1027"/>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06501" name="Text Box 1029"/>
          <p:cNvSpPr txBox="1">
            <a:spLocks noChangeArrowheads="1"/>
          </p:cNvSpPr>
          <p:nvPr/>
        </p:nvSpPr>
        <p:spPr bwMode="auto">
          <a:xfrm>
            <a:off x="357188" y="1714500"/>
            <a:ext cx="8497887" cy="4262438"/>
          </a:xfrm>
          <a:prstGeom prst="rect">
            <a:avLst/>
          </a:prstGeom>
          <a:noFill/>
          <a:ln w="12700">
            <a:noFill/>
            <a:miter lim="800000"/>
            <a:headEnd/>
            <a:tailEnd/>
          </a:ln>
        </p:spPr>
        <p:txBody>
          <a:bodyPr>
            <a:spAutoFit/>
          </a:bodyPr>
          <a:lstStyle/>
          <a:p>
            <a:pPr>
              <a:lnSpc>
                <a:spcPct val="90000"/>
              </a:lnSpc>
              <a:buClr>
                <a:schemeClr val="hlink"/>
              </a:buClr>
              <a:buSzPct val="75000"/>
              <a:buFont typeface="Wingdings" pitchFamily="2" charset="2"/>
              <a:buChar char="Ø"/>
            </a:pPr>
            <a:r>
              <a:rPr lang="lt-LT" altLang="lt-LT" sz="3000">
                <a:latin typeface="Calibri" pitchFamily="34" charset="0"/>
                <a:cs typeface="Times New Roman" pitchFamily="18" charset="0"/>
              </a:rPr>
              <a:t> </a:t>
            </a:r>
            <a:r>
              <a:rPr lang="lt-LT" altLang="lt-LT" sz="2800">
                <a:latin typeface="Calibri" pitchFamily="34" charset="0"/>
                <a:cs typeface="Times New Roman" pitchFamily="18" charset="0"/>
              </a:rPr>
              <a:t>European Social Charter</a:t>
            </a:r>
            <a:r>
              <a:rPr lang="lt-LT" altLang="lt-LT" sz="2800">
                <a:latin typeface="Calibri" pitchFamily="34" charset="0"/>
              </a:rPr>
              <a:t> (1961, </a:t>
            </a:r>
            <a:r>
              <a:rPr lang="lt-LT" altLang="lt-LT" sz="2800">
                <a:latin typeface="Calibri" pitchFamily="34" charset="0"/>
                <a:cs typeface="Times New Roman" pitchFamily="18" charset="0"/>
              </a:rPr>
              <a:t>rev. 1996</a:t>
            </a:r>
            <a:r>
              <a:rPr lang="lt-LT" altLang="lt-LT" sz="2800">
                <a:latin typeface="Calibri" pitchFamily="34" charset="0"/>
              </a:rPr>
              <a:t>)</a:t>
            </a:r>
          </a:p>
          <a:p>
            <a:pPr algn="r">
              <a:buClr>
                <a:schemeClr val="hlink"/>
              </a:buClr>
              <a:buSzPct val="75000"/>
              <a:buFont typeface="Wingdings" pitchFamily="2" charset="2"/>
              <a:buNone/>
            </a:pPr>
            <a:r>
              <a:rPr lang="lt-LT" altLang="lt-LT" sz="2800" i="1">
                <a:latin typeface="Calibri" pitchFamily="34" charset="0"/>
                <a:cs typeface="Times New Roman" pitchFamily="18" charset="0"/>
              </a:rPr>
              <a:t>Europos Socialinė chartija (pataisyta) (ratif. 2000)</a:t>
            </a:r>
            <a:endParaRPr lang="lt-LT" altLang="lt-LT" sz="2800" i="1">
              <a:latin typeface="Calibri" pitchFamily="34" charset="0"/>
            </a:endParaRPr>
          </a:p>
          <a:p>
            <a:pPr>
              <a:buClr>
                <a:schemeClr val="hlink"/>
              </a:buClr>
              <a:buSzPct val="75000"/>
              <a:buFont typeface="Wingdings" pitchFamily="2" charset="2"/>
              <a:buChar char="Ø"/>
            </a:pPr>
            <a:r>
              <a:rPr lang="lt-LT" altLang="lt-LT" sz="2800">
                <a:latin typeface="Calibri" pitchFamily="34" charset="0"/>
              </a:rPr>
              <a:t> </a:t>
            </a:r>
            <a:r>
              <a:rPr lang="lt-LT" altLang="lt-LT" sz="2800">
                <a:latin typeface="Calibri" pitchFamily="34" charset="0"/>
                <a:cs typeface="Times New Roman" pitchFamily="18" charset="0"/>
              </a:rPr>
              <a:t>European Code of  Social Security</a:t>
            </a:r>
            <a:r>
              <a:rPr lang="lt-LT" altLang="lt-LT" sz="2800">
                <a:latin typeface="Calibri" pitchFamily="34" charset="0"/>
              </a:rPr>
              <a:t> (1964, rev.1990)</a:t>
            </a:r>
            <a:endParaRPr lang="en-GB" altLang="lt-LT" sz="2800">
              <a:latin typeface="Calibri" pitchFamily="34" charset="0"/>
            </a:endParaRPr>
          </a:p>
          <a:p>
            <a:pPr algn="r">
              <a:buClr>
                <a:schemeClr val="hlink"/>
              </a:buClr>
              <a:buSzPct val="75000"/>
              <a:buFont typeface="Wingdings" pitchFamily="2" charset="2"/>
              <a:buNone/>
            </a:pPr>
            <a:r>
              <a:rPr lang="lt-LT" altLang="lt-LT" sz="2800" i="1">
                <a:latin typeface="Calibri" pitchFamily="34" charset="0"/>
              </a:rPr>
              <a:t>Europos socialinės apsaugos Kodeksas</a:t>
            </a:r>
          </a:p>
          <a:p>
            <a:pPr>
              <a:buClr>
                <a:schemeClr val="hlink"/>
              </a:buClr>
              <a:buSzPct val="75000"/>
              <a:buFont typeface="Wingdings" pitchFamily="2" charset="2"/>
              <a:buChar char="Ø"/>
            </a:pPr>
            <a:r>
              <a:rPr lang="lt-LT" altLang="lt-LT" sz="2800">
                <a:latin typeface="Calibri" pitchFamily="34" charset="0"/>
                <a:cs typeface="Times New Roman" pitchFamily="18" charset="0"/>
              </a:rPr>
              <a:t> European Convention on Social Security (197</a:t>
            </a:r>
            <a:r>
              <a:rPr lang="lt-LT" altLang="lt-LT" sz="2800">
                <a:latin typeface="Calibri" pitchFamily="34" charset="0"/>
              </a:rPr>
              <a:t>2</a:t>
            </a:r>
            <a:r>
              <a:rPr lang="lt-LT" altLang="lt-LT" sz="2800">
                <a:latin typeface="Calibri" pitchFamily="34" charset="0"/>
                <a:cs typeface="Times New Roman" pitchFamily="18" charset="0"/>
              </a:rPr>
              <a:t>)</a:t>
            </a:r>
            <a:endParaRPr lang="lt-LT" altLang="lt-LT" sz="2800">
              <a:latin typeface="Calibri" pitchFamily="34" charset="0"/>
            </a:endParaRPr>
          </a:p>
          <a:p>
            <a:pPr algn="r">
              <a:buSzPct val="85000"/>
              <a:buFont typeface="Wingdings" pitchFamily="2" charset="2"/>
              <a:buNone/>
            </a:pPr>
            <a:r>
              <a:rPr lang="lt-LT" altLang="lt-LT" sz="2800" i="1">
                <a:latin typeface="Calibri" pitchFamily="34" charset="0"/>
                <a:cs typeface="Times New Roman" pitchFamily="18" charset="0"/>
              </a:rPr>
              <a:t>Europos </a:t>
            </a:r>
            <a:r>
              <a:rPr lang="lt-LT" altLang="lt-LT" sz="2800" i="1">
                <a:latin typeface="Calibri" pitchFamily="34" charset="0"/>
              </a:rPr>
              <a:t>socialinės apsaugos </a:t>
            </a:r>
            <a:r>
              <a:rPr lang="lt-LT" altLang="lt-LT" sz="2800" i="1">
                <a:latin typeface="Calibri" pitchFamily="34" charset="0"/>
                <a:cs typeface="Times New Roman" pitchFamily="18" charset="0"/>
              </a:rPr>
              <a:t>Konvencija</a:t>
            </a:r>
            <a:endParaRPr lang="en-US" altLang="lt-LT" sz="2800" i="1">
              <a:latin typeface="Calibri" pitchFamily="34" charset="0"/>
              <a:cs typeface="Times New Roman" pitchFamily="18" charset="0"/>
            </a:endParaRPr>
          </a:p>
          <a:p>
            <a:pPr algn="r">
              <a:buSzPct val="85000"/>
              <a:buFont typeface="Wingdings" pitchFamily="2" charset="2"/>
              <a:buNone/>
            </a:pPr>
            <a:endParaRPr lang="lt-LT" altLang="lt-LT" sz="2800" i="1">
              <a:latin typeface="Calibri" pitchFamily="34" charset="0"/>
              <a:cs typeface="Times New Roman" pitchFamily="18" charset="0"/>
            </a:endParaRPr>
          </a:p>
          <a:p>
            <a:pPr>
              <a:buClr>
                <a:schemeClr val="hlink"/>
              </a:buClr>
              <a:buSzPct val="75000"/>
              <a:buFont typeface="Wingdings" pitchFamily="2" charset="2"/>
              <a:buChar char="Ø"/>
            </a:pPr>
            <a:r>
              <a:rPr lang="lt-LT" altLang="lt-LT" sz="2800">
                <a:latin typeface="Calibri" pitchFamily="34" charset="0"/>
              </a:rPr>
              <a:t> </a:t>
            </a:r>
            <a:r>
              <a:rPr lang="lt-LT" altLang="lt-LT" sz="2400">
                <a:latin typeface="Calibri" pitchFamily="34" charset="0"/>
              </a:rPr>
              <a:t>European Interim Agreements </a:t>
            </a:r>
            <a:r>
              <a:rPr lang="en-US" altLang="lt-LT" sz="2400">
                <a:latin typeface="Calibri" pitchFamily="34" charset="0"/>
              </a:rPr>
              <a:t>&amp;</a:t>
            </a:r>
            <a:r>
              <a:rPr lang="lt-LT" altLang="lt-LT" sz="2400">
                <a:latin typeface="Calibri" pitchFamily="34" charset="0"/>
              </a:rPr>
              <a:t> European Convention on Social and Medical Assistance (1953)</a:t>
            </a:r>
          </a:p>
          <a:p>
            <a:pPr algn="r"/>
            <a:r>
              <a:rPr lang="lt-LT" altLang="lt-LT" sz="2400" i="1">
                <a:latin typeface="Calibri" pitchFamily="34" charset="0"/>
              </a:rPr>
              <a:t>Europos laikinieji susitarimai (1953,ratif. )</a:t>
            </a:r>
            <a:endParaRPr lang="en-GB" altLang="lt-LT"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5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5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50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650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650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650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650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73125"/>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socialinė chartija</a:t>
            </a:r>
            <a:endParaRPr lang="en-GB" sz="3600" b="1">
              <a:effectLst>
                <a:outerShdw blurRad="38100" dist="38100" dir="2700000" algn="tl">
                  <a:srgbClr val="000000">
                    <a:alpha val="43137"/>
                  </a:srgbClr>
                </a:outerShdw>
              </a:effectLst>
            </a:endParaRPr>
          </a:p>
        </p:txBody>
      </p:sp>
      <p:sp>
        <p:nvSpPr>
          <p:cNvPr id="10035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00358" name="Text Box 6"/>
          <p:cNvSpPr txBox="1">
            <a:spLocks noChangeArrowheads="1"/>
          </p:cNvSpPr>
          <p:nvPr/>
        </p:nvSpPr>
        <p:spPr bwMode="auto">
          <a:xfrm>
            <a:off x="395536" y="1268760"/>
            <a:ext cx="8458200" cy="4278094"/>
          </a:xfrm>
          <a:prstGeom prst="rect">
            <a:avLst/>
          </a:prstGeom>
          <a:noFill/>
          <a:ln w="12700">
            <a:noFill/>
            <a:miter lim="800000"/>
            <a:headEnd/>
            <a:tailEnd/>
          </a:ln>
        </p:spPr>
        <p:txBody>
          <a:bodyPr wrap="square">
            <a:spAutoFit/>
          </a:bodyPr>
          <a:lstStyle/>
          <a:p>
            <a:pPr algn="just">
              <a:spcBef>
                <a:spcPct val="50000"/>
              </a:spcBef>
            </a:pPr>
            <a:r>
              <a:rPr lang="lt-LT" altLang="lt-LT" sz="3200">
                <a:latin typeface="Calibri" pitchFamily="34" charset="0"/>
              </a:rPr>
              <a:t>	Europos socialinė chartija nustato pagrin</a:t>
            </a:r>
            <a:r>
              <a:rPr lang="en-US" altLang="lt-LT" sz="3200">
                <a:latin typeface="Calibri" pitchFamily="34" charset="0"/>
              </a:rPr>
              <a:t>-</a:t>
            </a:r>
            <a:r>
              <a:rPr lang="lt-LT" altLang="lt-LT" sz="3200">
                <a:latin typeface="Calibri" pitchFamily="34" charset="0"/>
              </a:rPr>
              <a:t>dines žmonių teises bei laisves</a:t>
            </a:r>
            <a:r>
              <a:rPr lang="en-GB" altLang="lt-LT" sz="3200">
                <a:latin typeface="Calibri" pitchFamily="34" charset="0"/>
                <a:cs typeface="Times New Roman" pitchFamily="18" charset="0"/>
              </a:rPr>
              <a:t> </a:t>
            </a:r>
            <a:r>
              <a:rPr lang="lt-LT" altLang="lt-LT" sz="3200">
                <a:latin typeface="Calibri" pitchFamily="34" charset="0"/>
              </a:rPr>
              <a:t>ir jų vykdymo priežiūros </a:t>
            </a:r>
            <a:r>
              <a:rPr lang="en-GB" altLang="lt-LT" sz="3200">
                <a:latin typeface="Calibri" pitchFamily="34" charset="0"/>
                <a:cs typeface="Times New Roman" pitchFamily="18" charset="0"/>
              </a:rPr>
              <a:t>proced</a:t>
            </a:r>
            <a:r>
              <a:rPr lang="lt-LT" altLang="lt-LT" sz="3200">
                <a:latin typeface="Calibri" pitchFamily="34" charset="0"/>
              </a:rPr>
              <a:t>ūras, </a:t>
            </a:r>
            <a:r>
              <a:rPr lang="en-GB" altLang="lt-LT" sz="3200">
                <a:latin typeface="Calibri" pitchFamily="34" charset="0"/>
                <a:cs typeface="Times New Roman" pitchFamily="18" charset="0"/>
              </a:rPr>
              <a:t>garant</a:t>
            </a:r>
            <a:r>
              <a:rPr lang="lt-LT" altLang="lt-LT" sz="3200">
                <a:latin typeface="Calibri" pitchFamily="34" charset="0"/>
              </a:rPr>
              <a:t>uojančias jų vykdymą</a:t>
            </a:r>
            <a:r>
              <a:rPr lang="en-GB" altLang="lt-LT" sz="3200">
                <a:latin typeface="Calibri" pitchFamily="34" charset="0"/>
                <a:cs typeface="Times New Roman" pitchFamily="18" charset="0"/>
              </a:rPr>
              <a:t>. </a:t>
            </a:r>
            <a:r>
              <a:rPr lang="lt-LT" altLang="lt-LT" sz="3200">
                <a:latin typeface="Calibri" pitchFamily="34" charset="0"/>
              </a:rPr>
              <a:t>	</a:t>
            </a:r>
          </a:p>
          <a:p>
            <a:pPr algn="just">
              <a:spcBef>
                <a:spcPct val="50000"/>
              </a:spcBef>
            </a:pPr>
            <a:r>
              <a:rPr lang="lt-LT" altLang="lt-LT" sz="3200">
                <a:latin typeface="Calibri" pitchFamily="34" charset="0"/>
              </a:rPr>
              <a:t>	Visi europiečiai turi šias teises, kurios įtakoja kiekvieną kasdienio gyvenimo aspektą:</a:t>
            </a:r>
            <a:r>
              <a:rPr lang="en-GB" altLang="lt-LT" sz="3200">
                <a:latin typeface="Calibri" pitchFamily="34" charset="0"/>
                <a:cs typeface="Times New Roman" pitchFamily="18" charset="0"/>
              </a:rPr>
              <a:t> </a:t>
            </a:r>
            <a:r>
              <a:rPr lang="lt-LT" altLang="lt-LT" sz="3200">
                <a:latin typeface="Calibri" pitchFamily="34" charset="0"/>
              </a:rPr>
              <a:t>būstą, sveikatą</a:t>
            </a:r>
            <a:r>
              <a:rPr lang="en-GB" altLang="lt-LT" sz="3200">
                <a:latin typeface="Calibri" pitchFamily="34" charset="0"/>
                <a:cs typeface="Times New Roman" pitchFamily="18" charset="0"/>
              </a:rPr>
              <a:t>, </a:t>
            </a:r>
            <a:r>
              <a:rPr lang="lt-LT" altLang="lt-LT" sz="3200">
                <a:latin typeface="Calibri" pitchFamily="34" charset="0"/>
              </a:rPr>
              <a:t>švietimą</a:t>
            </a:r>
            <a:r>
              <a:rPr lang="en-GB" altLang="lt-LT" sz="3200">
                <a:latin typeface="Calibri" pitchFamily="34" charset="0"/>
                <a:cs typeface="Times New Roman" pitchFamily="18" charset="0"/>
              </a:rPr>
              <a:t>, </a:t>
            </a:r>
            <a:r>
              <a:rPr lang="lt-LT" altLang="lt-LT" sz="3200">
                <a:latin typeface="Calibri" pitchFamily="34" charset="0"/>
              </a:rPr>
              <a:t>užimtumą</a:t>
            </a:r>
            <a:r>
              <a:rPr lang="en-GB" altLang="lt-LT" sz="3200">
                <a:latin typeface="Calibri" pitchFamily="34" charset="0"/>
                <a:cs typeface="Times New Roman" pitchFamily="18" charset="0"/>
              </a:rPr>
              <a:t>, social</a:t>
            </a:r>
            <a:r>
              <a:rPr lang="lt-LT" altLang="lt-LT" sz="3200">
                <a:latin typeface="Calibri" pitchFamily="34" charset="0"/>
              </a:rPr>
              <a:t>inę</a:t>
            </a:r>
            <a:r>
              <a:rPr lang="en-GB" altLang="lt-LT" sz="3200">
                <a:latin typeface="Calibri" pitchFamily="34" charset="0"/>
                <a:cs typeface="Times New Roman" pitchFamily="18" charset="0"/>
              </a:rPr>
              <a:t> </a:t>
            </a:r>
            <a:r>
              <a:rPr lang="lt-LT" altLang="lt-LT" sz="3200">
                <a:latin typeface="Calibri" pitchFamily="34" charset="0"/>
              </a:rPr>
              <a:t>apsaugą</a:t>
            </a:r>
            <a:r>
              <a:rPr lang="en-GB" altLang="lt-LT" sz="3200">
                <a:latin typeface="Calibri" pitchFamily="34" charset="0"/>
                <a:cs typeface="Times New Roman" pitchFamily="18" charset="0"/>
              </a:rPr>
              <a:t>, </a:t>
            </a:r>
            <a:r>
              <a:rPr lang="lt-LT" altLang="lt-LT" sz="3200">
                <a:latin typeface="Calibri" pitchFamily="34" charset="0"/>
              </a:rPr>
              <a:t>laisvą judėjimą ir nediskriminavimą</a:t>
            </a:r>
            <a:r>
              <a:rPr lang="en-GB" altLang="lt-LT" sz="3200">
                <a:latin typeface="Calibri" pitchFamily="34" charset="0"/>
                <a:cs typeface="Times New Roman" pitchFamily="18" charset="0"/>
              </a:rPr>
              <a:t>. </a:t>
            </a:r>
            <a:endParaRPr lang="en-US" altLang="lt-LT" sz="32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873125"/>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socialinė chartija</a:t>
            </a:r>
            <a:endParaRPr lang="en-GB" sz="3600" b="1">
              <a:effectLst>
                <a:outerShdw blurRad="38100" dist="38100" dir="2700000" algn="tl">
                  <a:srgbClr val="000000">
                    <a:alpha val="43137"/>
                  </a:srgbClr>
                </a:outerShdw>
              </a:effectLst>
            </a:endParaRPr>
          </a:p>
        </p:txBody>
      </p:sp>
      <p:sp>
        <p:nvSpPr>
          <p:cNvPr id="10342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03429" name="Text Box 5"/>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16389" name="Text Box 6"/>
          <p:cNvSpPr txBox="1">
            <a:spLocks noChangeArrowheads="1"/>
          </p:cNvSpPr>
          <p:nvPr/>
        </p:nvSpPr>
        <p:spPr bwMode="auto">
          <a:xfrm>
            <a:off x="467544" y="1196752"/>
            <a:ext cx="8382000" cy="4816475"/>
          </a:xfrm>
          <a:prstGeom prst="rect">
            <a:avLst/>
          </a:prstGeom>
          <a:noFill/>
          <a:ln w="12700">
            <a:noFill/>
            <a:miter lim="800000"/>
            <a:headEnd/>
            <a:tailEnd/>
          </a:ln>
        </p:spPr>
        <p:txBody>
          <a:bodyPr>
            <a:spAutoFit/>
          </a:bodyPr>
          <a:lstStyle/>
          <a:p>
            <a:pPr>
              <a:spcBef>
                <a:spcPct val="50000"/>
              </a:spcBef>
              <a:buClr>
                <a:schemeClr val="hlink"/>
              </a:buClr>
              <a:buSzPct val="75000"/>
              <a:buFont typeface="Wingdings" pitchFamily="2" charset="2"/>
              <a:buChar char="Ø"/>
            </a:pPr>
            <a:r>
              <a:rPr lang="lt-LT" altLang="lt-LT" sz="3200" b="1">
                <a:latin typeface="Calibri" pitchFamily="34" charset="0"/>
              </a:rPr>
              <a:t> </a:t>
            </a:r>
            <a:r>
              <a:rPr lang="lt-LT" altLang="lt-LT" sz="3000" b="1">
                <a:latin typeface="Calibri" pitchFamily="34" charset="0"/>
              </a:rPr>
              <a:t>Darbo teisės: </a:t>
            </a:r>
          </a:p>
          <a:p>
            <a:pPr algn="just">
              <a:spcBef>
                <a:spcPct val="50000"/>
              </a:spcBef>
            </a:pPr>
            <a:r>
              <a:rPr lang="lt-LT" altLang="lt-LT" sz="2200" b="1">
                <a:latin typeface="Calibri" pitchFamily="34" charset="0"/>
                <a:cs typeface="Times New Roman" pitchFamily="18" charset="0"/>
              </a:rPr>
              <a:t>Teisė į darbą</a:t>
            </a:r>
            <a:r>
              <a:rPr lang="lt-LT" altLang="lt-LT" sz="2200" b="1">
                <a:latin typeface="Calibri" pitchFamily="34" charset="0"/>
              </a:rPr>
              <a:t>; t</a:t>
            </a:r>
            <a:r>
              <a:rPr lang="lt-LT" altLang="lt-LT" sz="2200" b="1">
                <a:latin typeface="Calibri" pitchFamily="34" charset="0"/>
                <a:cs typeface="Times New Roman" pitchFamily="18" charset="0"/>
              </a:rPr>
              <a:t>eisė į tinkamas darbo sąlygas</a:t>
            </a:r>
            <a:r>
              <a:rPr lang="lt-LT" altLang="lt-LT" sz="2200" b="1">
                <a:latin typeface="Calibri" pitchFamily="34" charset="0"/>
              </a:rPr>
              <a:t>; t</a:t>
            </a:r>
            <a:r>
              <a:rPr lang="lt-LT" altLang="lt-LT" sz="2200" b="1">
                <a:latin typeface="Calibri" pitchFamily="34" charset="0"/>
                <a:cs typeface="Times New Roman" pitchFamily="18" charset="0"/>
              </a:rPr>
              <a:t>eisė į sveikas ir saugias darbo sąlygas</a:t>
            </a:r>
            <a:r>
              <a:rPr lang="lt-LT" altLang="lt-LT" sz="2200" b="1">
                <a:latin typeface="Calibri" pitchFamily="34" charset="0"/>
              </a:rPr>
              <a:t>; t</a:t>
            </a:r>
            <a:r>
              <a:rPr lang="lt-LT" altLang="lt-LT" sz="2200" b="1">
                <a:latin typeface="Calibri" pitchFamily="34" charset="0"/>
                <a:cs typeface="Times New Roman" pitchFamily="18" charset="0"/>
              </a:rPr>
              <a:t>eisė į teisingą atlyginimą</a:t>
            </a:r>
            <a:r>
              <a:rPr lang="lt-LT" altLang="lt-LT" sz="2200" b="1">
                <a:latin typeface="Calibri" pitchFamily="34" charset="0"/>
              </a:rPr>
              <a:t>; t</a:t>
            </a:r>
            <a:r>
              <a:rPr lang="lt-LT" altLang="lt-LT" sz="2200" b="1">
                <a:latin typeface="Calibri" pitchFamily="34" charset="0"/>
                <a:cs typeface="Times New Roman" pitchFamily="18" charset="0"/>
              </a:rPr>
              <a:t>eisė jungtis į organizacijas</a:t>
            </a:r>
            <a:r>
              <a:rPr lang="lt-LT" altLang="lt-LT" sz="2200" b="1">
                <a:latin typeface="Calibri" pitchFamily="34" charset="0"/>
              </a:rPr>
              <a:t>; t</a:t>
            </a:r>
            <a:r>
              <a:rPr lang="lt-LT" altLang="lt-LT" sz="2200" b="1">
                <a:latin typeface="Calibri" pitchFamily="34" charset="0"/>
                <a:cs typeface="Times New Roman" pitchFamily="18" charset="0"/>
              </a:rPr>
              <a:t>eisė į kolektyvines derybas</a:t>
            </a:r>
            <a:r>
              <a:rPr lang="lt-LT" altLang="lt-LT" sz="2200" b="1">
                <a:latin typeface="Calibri" pitchFamily="34" charset="0"/>
              </a:rPr>
              <a:t>;  t</a:t>
            </a:r>
            <a:r>
              <a:rPr lang="lt-LT" altLang="lt-LT" sz="2200" b="1">
                <a:latin typeface="Calibri" pitchFamily="34" charset="0"/>
                <a:cs typeface="Times New Roman" pitchFamily="18" charset="0"/>
              </a:rPr>
              <a:t>eisė į profesinį orientavimą</a:t>
            </a:r>
            <a:r>
              <a:rPr lang="lt-LT" altLang="lt-LT" sz="2200" b="1">
                <a:latin typeface="Calibri" pitchFamily="34" charset="0"/>
              </a:rPr>
              <a:t>; t</a:t>
            </a:r>
            <a:r>
              <a:rPr lang="lt-LT" altLang="lt-LT" sz="2200" b="1">
                <a:latin typeface="Calibri" pitchFamily="34" charset="0"/>
                <a:cs typeface="Times New Roman" pitchFamily="18" charset="0"/>
              </a:rPr>
              <a:t>eisė į profesinį rengimą</a:t>
            </a:r>
            <a:r>
              <a:rPr lang="lt-LT" altLang="lt-LT" sz="2200" b="1">
                <a:latin typeface="Calibri" pitchFamily="34" charset="0"/>
              </a:rPr>
              <a:t>;  t</a:t>
            </a:r>
            <a:r>
              <a:rPr lang="lt-LT" altLang="lt-LT" sz="2200" b="1">
                <a:latin typeface="Calibri" pitchFamily="34" charset="0"/>
                <a:cs typeface="Times New Roman" pitchFamily="18" charset="0"/>
              </a:rPr>
              <a:t>eisė į lygias galimybes ir vienodą padėtį darbo ir profesijos reikalais nediskriminuojant dėl lyties</a:t>
            </a:r>
            <a:r>
              <a:rPr lang="lt-LT" altLang="lt-LT" sz="2200" b="1">
                <a:latin typeface="Calibri" pitchFamily="34" charset="0"/>
              </a:rPr>
              <a:t>; t</a:t>
            </a:r>
            <a:r>
              <a:rPr lang="lt-LT" altLang="lt-LT" sz="2200" b="1">
                <a:latin typeface="Calibri" pitchFamily="34" charset="0"/>
                <a:cs typeface="Times New Roman" pitchFamily="18" charset="0"/>
              </a:rPr>
              <a:t>eisė į informaciją ir konsultaciją</a:t>
            </a:r>
            <a:r>
              <a:rPr lang="lt-LT" altLang="lt-LT" sz="2200" b="1">
                <a:latin typeface="Calibri" pitchFamily="34" charset="0"/>
              </a:rPr>
              <a:t>;  t</a:t>
            </a:r>
            <a:r>
              <a:rPr lang="lt-LT" altLang="lt-LT" sz="2200" b="1">
                <a:latin typeface="Calibri" pitchFamily="34" charset="0"/>
                <a:cs typeface="Times New Roman" pitchFamily="18" charset="0"/>
              </a:rPr>
              <a:t>eisė dalyvauti nustatant ir gerinant darbo sąlygas bei darbo aplinką</a:t>
            </a:r>
            <a:r>
              <a:rPr lang="lt-LT" altLang="lt-LT" sz="2200" b="1">
                <a:latin typeface="Calibri" pitchFamily="34" charset="0"/>
              </a:rPr>
              <a:t>;  t</a:t>
            </a:r>
            <a:r>
              <a:rPr lang="lt-LT" altLang="lt-LT" sz="2200" b="1">
                <a:latin typeface="Calibri" pitchFamily="34" charset="0"/>
                <a:cs typeface="Times New Roman" pitchFamily="18" charset="0"/>
              </a:rPr>
              <a:t>eisė į apsaugą darbo sutarties nutraukimo atveju</a:t>
            </a:r>
            <a:r>
              <a:rPr lang="lt-LT" altLang="lt-LT" sz="2200" b="1">
                <a:latin typeface="Calibri" pitchFamily="34" charset="0"/>
              </a:rPr>
              <a:t>; d</a:t>
            </a:r>
            <a:r>
              <a:rPr lang="lt-LT" altLang="lt-LT" sz="2200" b="1">
                <a:latin typeface="Calibri" pitchFamily="34" charset="0"/>
                <a:cs typeface="Times New Roman" pitchFamily="18" charset="0"/>
              </a:rPr>
              <a:t>arbuotojų teisė į savo reikalavimų gynimą darbdavio bankroto atveju</a:t>
            </a:r>
            <a:r>
              <a:rPr lang="lt-LT" altLang="lt-LT" sz="2200" b="1">
                <a:latin typeface="Calibri" pitchFamily="34" charset="0"/>
              </a:rPr>
              <a:t>;  t</a:t>
            </a:r>
            <a:r>
              <a:rPr lang="lt-LT" altLang="lt-LT" sz="2200" b="1">
                <a:latin typeface="Calibri" pitchFamily="34" charset="0"/>
                <a:cs typeface="Times New Roman" pitchFamily="18" charset="0"/>
              </a:rPr>
              <a:t>eisė į orumą darbe</a:t>
            </a:r>
            <a:r>
              <a:rPr lang="lt-LT" altLang="lt-LT" sz="2200" b="1">
                <a:latin typeface="Calibri" pitchFamily="34" charset="0"/>
              </a:rPr>
              <a:t>;  p</a:t>
            </a:r>
            <a:r>
              <a:rPr lang="lt-LT" altLang="lt-LT" sz="2200" b="1">
                <a:latin typeface="Calibri" pitchFamily="34" charset="0"/>
                <a:cs typeface="Times New Roman" pitchFamily="18" charset="0"/>
              </a:rPr>
              <a:t>areigų šeimai turinčių darbuotojų teisė į lygias galimybes ir vienodą padėtį</a:t>
            </a:r>
            <a:r>
              <a:rPr lang="lt-LT" altLang="lt-LT" sz="2200" b="1">
                <a:latin typeface="Calibri" pitchFamily="34" charset="0"/>
              </a:rPr>
              <a:t>;  d</a:t>
            </a:r>
            <a:r>
              <a:rPr lang="lt-LT" altLang="lt-LT" sz="2200" b="1">
                <a:latin typeface="Calibri" pitchFamily="34" charset="0"/>
                <a:cs typeface="Times New Roman" pitchFamily="18" charset="0"/>
              </a:rPr>
              <a:t>arbuotojų atstovų teisė į apsaugą įmonėje ir jiems palankių sąlygų sudarymą</a:t>
            </a:r>
            <a:r>
              <a:rPr lang="lt-LT" altLang="lt-LT" sz="2200" b="1">
                <a:latin typeface="Calibri" pitchFamily="34" charset="0"/>
              </a:rPr>
              <a:t>;  t</a:t>
            </a:r>
            <a:r>
              <a:rPr lang="lt-LT" altLang="lt-LT" sz="2200" b="1">
                <a:latin typeface="Calibri" pitchFamily="34" charset="0"/>
                <a:cs typeface="Times New Roman" pitchFamily="18" charset="0"/>
              </a:rPr>
              <a:t>eisė į informaciją ir konsultacijas, kai atliekamos grupinio atleidimo procedūros</a:t>
            </a:r>
            <a:r>
              <a:rPr lang="lt-LT" altLang="lt-LT" sz="2200" b="1">
                <a:latin typeface="Calibri"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0" y="0"/>
            <a:ext cx="9144000" cy="836712"/>
          </a:xfrm>
        </p:spPr>
        <p:txBody>
          <a:bodyPr rtlCol="0">
            <a:normAutofit/>
          </a:bodyPr>
          <a:lstStyle/>
          <a:p>
            <a:pPr eaLnBrk="1" fontAlgn="auto" hangingPunct="1">
              <a:lnSpc>
                <a:spcPct val="90000"/>
              </a:lnSpc>
              <a:spcAft>
                <a:spcPts val="0"/>
              </a:spcAft>
              <a:defRPr/>
            </a:pPr>
            <a:r>
              <a:rPr lang="lt-LT" sz="3600" b="1">
                <a:effectLst>
                  <a:outerShdw blurRad="38100" dist="38100" dir="2700000" algn="tl">
                    <a:srgbClr val="000000">
                      <a:alpha val="43137"/>
                    </a:srgbClr>
                  </a:outerShdw>
                </a:effectLst>
              </a:rPr>
              <a:t>Europos socialinė chartija</a:t>
            </a:r>
            <a:endParaRPr lang="en-GB" sz="3600" b="1">
              <a:effectLst>
                <a:outerShdw blurRad="38100" dist="38100" dir="2700000" algn="tl">
                  <a:srgbClr val="000000">
                    <a:alpha val="43137"/>
                  </a:srgbClr>
                </a:outerShdw>
              </a:effectLst>
            </a:endParaRPr>
          </a:p>
        </p:txBody>
      </p:sp>
      <p:sp>
        <p:nvSpPr>
          <p:cNvPr id="109571" name="Rectangle 1027"/>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latin typeface="Arial" pitchFamily="34" charset="0"/>
            </a:endParaRPr>
          </a:p>
        </p:txBody>
      </p:sp>
      <p:sp>
        <p:nvSpPr>
          <p:cNvPr id="109573" name="Text Box 1029"/>
          <p:cNvSpPr txBox="1">
            <a:spLocks noChangeArrowheads="1"/>
          </p:cNvSpPr>
          <p:nvPr/>
        </p:nvSpPr>
        <p:spPr bwMode="auto">
          <a:xfrm>
            <a:off x="395288" y="1773238"/>
            <a:ext cx="8497887" cy="914400"/>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endParaRPr lang="lt-LT" sz="3000" i="1">
              <a:effectLst>
                <a:outerShdw blurRad="38100" dist="38100" dir="2700000" algn="tl">
                  <a:srgbClr val="000000"/>
                </a:outerShdw>
              </a:effectLst>
              <a:latin typeface="+mn-lt"/>
            </a:endParaRPr>
          </a:p>
          <a:p>
            <a:pPr algn="just" fontAlgn="auto">
              <a:lnSpc>
                <a:spcPct val="90000"/>
              </a:lnSpc>
              <a:spcBef>
                <a:spcPts val="0"/>
              </a:spcBef>
              <a:spcAft>
                <a:spcPts val="0"/>
              </a:spcAft>
              <a:buSzPct val="85000"/>
              <a:buFont typeface="Wingdings" pitchFamily="2" charset="2"/>
              <a:buNone/>
              <a:defRPr/>
            </a:pPr>
            <a:endParaRPr lang="en-GB" sz="3000">
              <a:effectLst>
                <a:outerShdw blurRad="38100" dist="38100" dir="2700000" algn="tl">
                  <a:srgbClr val="000000"/>
                </a:outerShdw>
              </a:effectLst>
              <a:latin typeface="+mn-lt"/>
            </a:endParaRPr>
          </a:p>
        </p:txBody>
      </p:sp>
      <p:sp>
        <p:nvSpPr>
          <p:cNvPr id="17413" name="Text Box 1030"/>
          <p:cNvSpPr txBox="1">
            <a:spLocks noChangeArrowheads="1"/>
          </p:cNvSpPr>
          <p:nvPr/>
        </p:nvSpPr>
        <p:spPr bwMode="auto">
          <a:xfrm>
            <a:off x="395536" y="1340768"/>
            <a:ext cx="8382000" cy="4333875"/>
          </a:xfrm>
          <a:prstGeom prst="rect">
            <a:avLst/>
          </a:prstGeom>
          <a:noFill/>
          <a:ln w="12700">
            <a:noFill/>
            <a:miter lim="800000"/>
            <a:headEnd/>
            <a:tailEnd/>
          </a:ln>
        </p:spPr>
        <p:txBody>
          <a:bodyPr>
            <a:spAutoFit/>
          </a:bodyPr>
          <a:lstStyle/>
          <a:p>
            <a:pPr>
              <a:lnSpc>
                <a:spcPct val="90000"/>
              </a:lnSpc>
              <a:spcBef>
                <a:spcPct val="50000"/>
              </a:spcBef>
              <a:buClr>
                <a:schemeClr val="hlink"/>
              </a:buClr>
              <a:buSzPct val="75000"/>
              <a:buFont typeface="Wingdings" pitchFamily="2" charset="2"/>
              <a:buChar char="Ø"/>
            </a:pPr>
            <a:r>
              <a:rPr lang="lt-LT" altLang="lt-LT" sz="3200" b="1">
                <a:latin typeface="Calibri" pitchFamily="34" charset="0"/>
              </a:rPr>
              <a:t> </a:t>
            </a:r>
            <a:r>
              <a:rPr lang="lt-LT" altLang="lt-LT" sz="3000" b="1">
                <a:latin typeface="Calibri" pitchFamily="34" charset="0"/>
              </a:rPr>
              <a:t>Socialinės ir sveikatos apsaugos teisės: </a:t>
            </a:r>
          </a:p>
          <a:p>
            <a:pPr algn="just">
              <a:lnSpc>
                <a:spcPct val="90000"/>
              </a:lnSpc>
              <a:spcBef>
                <a:spcPct val="50000"/>
              </a:spcBef>
            </a:pPr>
            <a:r>
              <a:rPr lang="lt-LT" altLang="lt-LT" sz="2200" b="1">
                <a:latin typeface="Calibri" pitchFamily="34" charset="0"/>
                <a:cs typeface="Times New Roman" pitchFamily="18" charset="0"/>
              </a:rPr>
              <a:t>Teisė į sveikatos apsaugą; teisė į socialinę apsaugą;  teisė į socialinę paramą ir medicinos pagalbą; teisė naudotis socialinės paramos tarnybų paslaugomis;  teisė į apsaugą nuo skurdo ir socialinės atskirties; teisė į būstą.</a:t>
            </a:r>
          </a:p>
          <a:p>
            <a:pPr>
              <a:lnSpc>
                <a:spcPct val="90000"/>
              </a:lnSpc>
              <a:spcBef>
                <a:spcPct val="50000"/>
              </a:spcBef>
              <a:buClr>
                <a:schemeClr val="hlink"/>
              </a:buClr>
              <a:buSzPct val="75000"/>
              <a:buFont typeface="Wingdings" pitchFamily="2" charset="2"/>
              <a:buChar char="Ø"/>
            </a:pPr>
            <a:r>
              <a:rPr lang="lt-LT" altLang="lt-LT" sz="3200" b="1">
                <a:latin typeface="Calibri" pitchFamily="34" charset="0"/>
              </a:rPr>
              <a:t> </a:t>
            </a:r>
            <a:r>
              <a:rPr lang="lt-LT" altLang="lt-LT" sz="3000" b="1">
                <a:latin typeface="Calibri" pitchFamily="34" charset="0"/>
              </a:rPr>
              <a:t>Socialinių grupių teisės: </a:t>
            </a:r>
          </a:p>
          <a:p>
            <a:pPr algn="just">
              <a:lnSpc>
                <a:spcPct val="90000"/>
              </a:lnSpc>
              <a:spcBef>
                <a:spcPct val="50000"/>
              </a:spcBef>
            </a:pPr>
            <a:r>
              <a:rPr lang="lt-LT" altLang="lt-LT" sz="2200" b="1">
                <a:latin typeface="Calibri" pitchFamily="34" charset="0"/>
                <a:cs typeface="Times New Roman" pitchFamily="18" charset="0"/>
              </a:rPr>
              <a:t>Vaikų ir paauglių teisė į apsaugą;  dirbančių moterų teisė į motinystės apsaugą;  neįgaliųjų teisė į savarankiškumą, socialinę integraciją ir dalyvavimą visuomenės gyvenime;  šeimos teisė į socialinę, teisinę ir ekonominę apsaugą;  vaikų ir paauglių teisė į socialinę, teisinę ir ekonominę apsaugą; pagyvenusių žmonių teisė į socialinę apsaugą.</a:t>
            </a:r>
            <a:endParaRPr lang="en-US" altLang="lt-LT" sz="2200" b="1">
              <a:latin typeface="Calibri" pitchFamily="34" charset="0"/>
              <a:cs typeface="Times New Roman" pitchFamily="18" charset="0"/>
            </a:endParaRPr>
          </a:p>
        </p:txBody>
      </p:sp>
    </p:spTree>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TVM</Template>
  <TotalTime>0</TotalTime>
  <Words>3708</Words>
  <Application>Microsoft Office PowerPoint</Application>
  <PresentationFormat>Demonstracija ekrane (4:3)</PresentationFormat>
  <Paragraphs>285</Paragraphs>
  <Slides>48</Slides>
  <Notes>0</Notes>
  <HiddenSlides>1</HiddenSlides>
  <MMClips>0</MMClips>
  <ScaleCrop>false</ScaleCrop>
  <HeadingPairs>
    <vt:vector size="8" baseType="variant">
      <vt:variant>
        <vt:lpstr>Naudojami šriftai</vt:lpstr>
      </vt:variant>
      <vt:variant>
        <vt:i4>7</vt:i4>
      </vt:variant>
      <vt:variant>
        <vt:lpstr>Tema</vt:lpstr>
      </vt:variant>
      <vt:variant>
        <vt:i4>7</vt:i4>
      </vt:variant>
      <vt:variant>
        <vt:lpstr>Įdėtosios OLE paslaugos</vt:lpstr>
      </vt:variant>
      <vt:variant>
        <vt:i4>1</vt:i4>
      </vt:variant>
      <vt:variant>
        <vt:lpstr>Skaidrių pavadinimai</vt:lpstr>
      </vt:variant>
      <vt:variant>
        <vt:i4>48</vt:i4>
      </vt:variant>
    </vt:vector>
  </HeadingPairs>
  <TitlesOfParts>
    <vt:vector size="63" baseType="lpstr">
      <vt:lpstr>&amp;quot</vt:lpstr>
      <vt:lpstr>Arial</vt:lpstr>
      <vt:lpstr>Calibri</vt:lpstr>
      <vt:lpstr>EUAlbertina</vt:lpstr>
      <vt:lpstr>MyriadPro-Regular</vt:lpstr>
      <vt:lpstr>Times New Roman</vt:lpstr>
      <vt:lpstr>Wingdings</vt:lpstr>
      <vt:lpstr>TVM</vt:lpstr>
      <vt:lpstr>Paskaitos</vt:lpstr>
      <vt:lpstr>1_TVM</vt:lpstr>
      <vt:lpstr>2_TVM</vt:lpstr>
      <vt:lpstr>3_TVM</vt:lpstr>
      <vt:lpstr>4_TVM</vt:lpstr>
      <vt:lpstr>5_TVM</vt:lpstr>
      <vt:lpstr>Bitmap Image</vt:lpstr>
      <vt:lpstr>SOCIALINĖS APSAUGOS EKONOMIKA</vt:lpstr>
      <vt:lpstr>Council of Europe </vt:lpstr>
      <vt:lpstr>Europos Taryba: prioritetai</vt:lpstr>
      <vt:lpstr>Europos Taryba: valdymo struktūra</vt:lpstr>
      <vt:lpstr>Europos Taryba: pagrindinaiai socialiniai dokumentai</vt:lpstr>
      <vt:lpstr>Europos Taryba: pagrindinaiai socialiniai dokumentai</vt:lpstr>
      <vt:lpstr>Europos socialinė chartija</vt:lpstr>
      <vt:lpstr>Europos socialinė chartija</vt:lpstr>
      <vt:lpstr>Europos socialinė chartija</vt:lpstr>
      <vt:lpstr>Europos socialinė chartija</vt:lpstr>
      <vt:lpstr>Europos socialinė chartija: vykdymo kontrolė</vt:lpstr>
      <vt:lpstr>Europos socialinės apsaugos dokumentai</vt:lpstr>
      <vt:lpstr>Europos Sąjunga</vt:lpstr>
      <vt:lpstr>Europos Sąjungos socialinės politikos kryptys</vt:lpstr>
      <vt:lpstr>Koordinavimo reikalingumas</vt:lpstr>
      <vt:lpstr>Koordinavimo teisės aktai</vt:lpstr>
      <vt:lpstr>Koordinavimo principai</vt:lpstr>
      <vt:lpstr>Koordinavimo principai</vt:lpstr>
      <vt:lpstr>Koordinavimo apimtis</vt:lpstr>
      <vt:lpstr>Koordinavimo apimtis</vt:lpstr>
      <vt:lpstr>Socialinės politikos vieta</vt:lpstr>
      <vt:lpstr>„PowerPoint“ pateiktis</vt:lpstr>
      <vt:lpstr>ES 2020: prioritetai</vt:lpstr>
      <vt:lpstr>Integracinio augimo iniciatyvos</vt:lpstr>
      <vt:lpstr>ES 2020: tikslai</vt:lpstr>
      <vt:lpstr>„PowerPoint“ pateiktis</vt:lpstr>
      <vt:lpstr>Europos semestras</vt:lpstr>
      <vt:lpstr>Europos semestras</vt:lpstr>
      <vt:lpstr>Europos semestras</vt:lpstr>
      <vt:lpstr>Rekomendacijos Lietuvai 2014-15</vt:lpstr>
      <vt:lpstr>ES 2020 tikslai. 2018 m. rezultatai</vt:lpstr>
      <vt:lpstr>ES 2020 tikslai. 2018 m. rezultatai</vt:lpstr>
      <vt:lpstr>ES 2020 tikslai. 2018 m. Lietuvos rezultatai</vt:lpstr>
      <vt:lpstr>ES 2020 tikslai. Netikėta pabaiga...</vt:lpstr>
      <vt:lpstr>Nauja strategija 2019-2024</vt:lpstr>
      <vt:lpstr>Poveikį klimatui neutralizuojančios, žalios, teisingos ir socialinės Europos kūrimas</vt:lpstr>
      <vt:lpstr>European Pillar of Social Rights Europos socialinių teisių ramstis</vt:lpstr>
      <vt:lpstr>European Pillar of Social Rights Europos socialinių teisių ramstis</vt:lpstr>
      <vt:lpstr>European Pillar of Social Rights Europos socialinių teisių ramstis</vt:lpstr>
      <vt:lpstr>European pillar of social rights III. Social protection and inclusion</vt:lpstr>
      <vt:lpstr>European pillar of social rights III. Social protection and inclusion</vt:lpstr>
      <vt:lpstr>European pillar of social rights III. Social protection and inclusion</vt:lpstr>
      <vt:lpstr>Recovery and Resilience Facility  Ekonomikos gaivinimo ir atsparumo didinimo priemonė</vt:lpstr>
      <vt:lpstr>Recovery and Resilience Facility  Ekonomikos gaivinimo ir atsparumo didinimo priemonė</vt:lpstr>
      <vt:lpstr>Modifikuotas Europos semestras</vt:lpstr>
      <vt:lpstr>Modifikuotas Europos semestras</vt:lpstr>
      <vt:lpstr>Modifikuotas Europos semestras</vt:lpstr>
      <vt:lpstr>Rekomendacijos Lietuvai pavyzdys</vt:lpstr>
    </vt:vector>
  </TitlesOfParts>
  <Company>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SOCIALINĖS APSAUGOS EKONOMIKA</dc:title>
  <dc:creator>Teodoras</dc:creator>
  <cp:lastModifiedBy>Teodoras Medaiskis</cp:lastModifiedBy>
  <cp:revision>141</cp:revision>
  <dcterms:created xsi:type="dcterms:W3CDTF">2009-12-14T19:41:36Z</dcterms:created>
  <dcterms:modified xsi:type="dcterms:W3CDTF">2021-12-21T17:26:13Z</dcterms:modified>
</cp:coreProperties>
</file>